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41"/>
  </p:notesMasterIdLst>
  <p:handoutMasterIdLst>
    <p:handoutMasterId r:id="rId42"/>
  </p:handoutMasterIdLst>
  <p:sldIdLst>
    <p:sldId id="1264" r:id="rId5"/>
    <p:sldId id="1319" r:id="rId6"/>
    <p:sldId id="1320" r:id="rId7"/>
    <p:sldId id="1377" r:id="rId8"/>
    <p:sldId id="1322" r:id="rId9"/>
    <p:sldId id="1408" r:id="rId10"/>
    <p:sldId id="1389" r:id="rId11"/>
    <p:sldId id="1387" r:id="rId12"/>
    <p:sldId id="1390" r:id="rId13"/>
    <p:sldId id="1410" r:id="rId14"/>
    <p:sldId id="1413" r:id="rId15"/>
    <p:sldId id="1412" r:id="rId16"/>
    <p:sldId id="1395" r:id="rId17"/>
    <p:sldId id="1391" r:id="rId18"/>
    <p:sldId id="1392" r:id="rId19"/>
    <p:sldId id="1393" r:id="rId20"/>
    <p:sldId id="1394" r:id="rId21"/>
    <p:sldId id="1406" r:id="rId22"/>
    <p:sldId id="1415" r:id="rId23"/>
    <p:sldId id="1416" r:id="rId24"/>
    <p:sldId id="1396" r:id="rId25"/>
    <p:sldId id="1397" r:id="rId26"/>
    <p:sldId id="1403" r:id="rId27"/>
    <p:sldId id="1404" r:id="rId28"/>
    <p:sldId id="1405" r:id="rId29"/>
    <p:sldId id="1398" r:id="rId30"/>
    <p:sldId id="1407" r:id="rId31"/>
    <p:sldId id="1400" r:id="rId32"/>
    <p:sldId id="1411" r:id="rId33"/>
    <p:sldId id="1401" r:id="rId34"/>
    <p:sldId id="1409" r:id="rId35"/>
    <p:sldId id="1414" r:id="rId36"/>
    <p:sldId id="1330" r:id="rId37"/>
    <p:sldId id="1417" r:id="rId38"/>
    <p:sldId id="1256" r:id="rId39"/>
    <p:sldId id="1204" r:id="rId40"/>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pos="3863" userDrawn="1">
          <p15:clr>
            <a:srgbClr val="A4A3A4"/>
          </p15:clr>
        </p15:guide>
        <p15:guide id="3" orient="horz" pos="2137"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Xujinlongzjhw (Ivan)" initials="X(" lastIdx="5" clrIdx="3">
    <p:extLst>
      <p:ext uri="{19B8F6BF-5375-455C-9EA6-DF929625EA0E}">
        <p15:presenceInfo xmlns:p15="http://schemas.microsoft.com/office/powerpoint/2012/main" userId="S-1-5-21-147214757-305610072-1517763936-6240687" providerId="AD"/>
      </p:ext>
    </p:extLst>
  </p:cmAuthor>
  <p:cmAuthor id="4" name="zhangwuzjhw" initials="z" lastIdx="4" clrIdx="4">
    <p:extLst>
      <p:ext uri="{19B8F6BF-5375-455C-9EA6-DF929625EA0E}">
        <p15:presenceInfo xmlns:p15="http://schemas.microsoft.com/office/powerpoint/2012/main" userId="S-1-5-21-147214757-305610072-1517763936-61312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0909"/>
    <a:srgbClr val="C00000"/>
    <a:srgbClr val="990000"/>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78335" autoAdjust="0"/>
  </p:normalViewPr>
  <p:slideViewPr>
    <p:cSldViewPr showGuides="1">
      <p:cViewPr varScale="1">
        <p:scale>
          <a:sx n="92" d="100"/>
          <a:sy n="92" d="100"/>
        </p:scale>
        <p:origin x="1128" y="84"/>
      </p:cViewPr>
      <p:guideLst>
        <p:guide pos="3863"/>
        <p:guide orient="horz" pos="2137"/>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2928" y="78"/>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备注占位符 27"/>
          <p:cNvSpPr>
            <a:spLocks noGrp="1"/>
          </p:cNvSpPr>
          <p:nvPr>
            <p:ph type="body" idx="1"/>
          </p:nvPr>
        </p:nvSpPr>
        <p:spPr/>
        <p:txBody>
          <a:bodyPr/>
          <a:lstStyle/>
          <a:p>
            <a:pPr marL="0" indent="0">
              <a:buNone/>
            </a:pPr>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50189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VIMS</a:t>
            </a:r>
            <a:r>
              <a:rPr lang="zh-CN" altLang="en-US" dirty="0" smtClean="0"/>
              <a:t>分布式文件锁</a:t>
            </a:r>
            <a:r>
              <a:rPr lang="zh-CN" altLang="en-US" dirty="0" smtClean="0"/>
              <a:t>流量默认走</a:t>
            </a:r>
            <a:r>
              <a:rPr lang="zh-CN" altLang="en-US" dirty="0" smtClean="0"/>
              <a:t>管理网络平面</a:t>
            </a:r>
            <a:r>
              <a:rPr lang="zh-CN" altLang="en-US" dirty="0" smtClean="0"/>
              <a:t>。</a:t>
            </a:r>
            <a:endParaRPr lang="en-US" altLang="zh-CN" dirty="0" smtClean="0"/>
          </a:p>
        </p:txBody>
      </p:sp>
    </p:spTree>
    <p:extLst>
      <p:ext uri="{BB962C8B-B14F-4D97-AF65-F5344CB8AC3E}">
        <p14:creationId xmlns:p14="http://schemas.microsoft.com/office/powerpoint/2010/main" val="1086168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若</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节点网络在</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146s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rPr>
              <a:t>20+126s</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）内都没有恢复，网络分割仲裁任务启动，重启无效分区的节点，以求隔离故障节点。</a:t>
            </a:r>
            <a:endParaRPr lang="zh-CN" altLang="en-US" dirty="0"/>
          </a:p>
        </p:txBody>
      </p:sp>
    </p:spTree>
    <p:extLst>
      <p:ext uri="{BB962C8B-B14F-4D97-AF65-F5344CB8AC3E}">
        <p14:creationId xmlns:p14="http://schemas.microsoft.com/office/powerpoint/2010/main" val="2493297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07240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普通磁盘立即分配磁盘空间，并将所有空间填</a:t>
            </a:r>
            <a:r>
              <a:rPr lang="en-US" altLang="zh-CN" dirty="0" smtClean="0"/>
              <a:t>0</a:t>
            </a:r>
            <a:r>
              <a:rPr lang="zh-CN" altLang="en-US" dirty="0" smtClean="0"/>
              <a:t>。</a:t>
            </a:r>
            <a:endParaRPr lang="zh-CN" altLang="en-US" dirty="0"/>
          </a:p>
        </p:txBody>
      </p:sp>
    </p:spTree>
    <p:extLst>
      <p:ext uri="{BB962C8B-B14F-4D97-AF65-F5344CB8AC3E}">
        <p14:creationId xmlns:p14="http://schemas.microsoft.com/office/powerpoint/2010/main" val="1915661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zh-CN" altLang="en-US" dirty="0" smtClean="0"/>
              <a:t>普通延迟置零磁盘分配磁盘空间，但不会讲所有空间填</a:t>
            </a:r>
            <a:r>
              <a:rPr lang="en-US" altLang="zh-CN" dirty="0" smtClean="0"/>
              <a:t>0</a:t>
            </a:r>
            <a:r>
              <a:rPr lang="zh-CN" altLang="en-US" dirty="0" smtClean="0"/>
              <a:t>。</a:t>
            </a:r>
          </a:p>
        </p:txBody>
      </p:sp>
    </p:spTree>
    <p:extLst>
      <p:ext uri="{BB962C8B-B14F-4D97-AF65-F5344CB8AC3E}">
        <p14:creationId xmlns:p14="http://schemas.microsoft.com/office/powerpoint/2010/main" val="379032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67349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对差分磁盘进行读操作，会首先读取差分磁盘中的数据区域，如果不存在，则表示该数据区域未被修改，则通过文件头的索引找到父磁盘，在对该区域进行读取。对差分磁盘进行写操作时，则直接写在差分磁盘上。</a:t>
            </a:r>
          </a:p>
          <a:p>
            <a:r>
              <a:rPr lang="zh-CN" altLang="en-US" dirty="0" smtClean="0"/>
              <a:t>差分磁盘的结构和动态磁盘完全一致，文件头中会记录父磁盘的路径，数据区只记录和父磁盘差异数据，大小也会随着数据的写入而自动增长。</a:t>
            </a:r>
          </a:p>
        </p:txBody>
      </p:sp>
    </p:spTree>
    <p:extLst>
      <p:ext uri="{BB962C8B-B14F-4D97-AF65-F5344CB8AC3E}">
        <p14:creationId xmlns:p14="http://schemas.microsoft.com/office/powerpoint/2010/main" val="568013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8697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1503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图像占位符 8"/>
          <p:cNvSpPr>
            <a:spLocks noGrp="1" noRot="1" noChangeAspect="1"/>
          </p:cNvSpPr>
          <p:nvPr>
            <p:ph type="sldImg"/>
          </p:nvPr>
        </p:nvSpPr>
        <p:spPr>
          <a:xfrm>
            <a:off x="584200" y="765175"/>
            <a:ext cx="5930900" cy="3336925"/>
          </a:xfrm>
        </p:spPr>
      </p:sp>
      <p:sp>
        <p:nvSpPr>
          <p:cNvPr id="10" name="备注占位符 9"/>
          <p:cNvSpPr>
            <a:spLocks noGrp="1"/>
          </p:cNvSpPr>
          <p:nvPr>
            <p:ph type="body" sz="quarter" idx="10"/>
          </p:nvPr>
        </p:nvSpPr>
        <p:spPr/>
        <p:txBody>
          <a:bodyPr/>
          <a:lstStyle/>
          <a:p>
            <a:endParaRPr lang="zh-CN" altLang="en-US"/>
          </a:p>
        </p:txBody>
      </p:sp>
      <p:sp>
        <p:nvSpPr>
          <p:cNvPr id="11" name="备注占位符 10"/>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42443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5545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普通快照：快照会保存磁盘当前数据。</a:t>
            </a:r>
            <a:endParaRPr lang="en-US" altLang="zh-CN" dirty="0" smtClean="0"/>
          </a:p>
          <a:p>
            <a:r>
              <a:rPr lang="zh-CN" altLang="en-US" dirty="0" smtClean="0"/>
              <a:t>若勾选内存快照：</a:t>
            </a:r>
            <a:r>
              <a:rPr lang="zh-CN" altLang="en-US" sz="1100" b="0" i="0" kern="1200" dirty="0" smtClean="0">
                <a:solidFill>
                  <a:schemeClr val="tx1"/>
                </a:solidFill>
                <a:effectLst/>
                <a:latin typeface="微软雅黑" panose="020B0503020204020204" pitchFamily="34" charset="-122"/>
                <a:ea typeface="微软雅黑" panose="020B0503020204020204" pitchFamily="34" charset="-122"/>
                <a:cs typeface="+mn-cs"/>
              </a:rPr>
              <a:t>快照创建时会保存虚拟机当前内存中的数据。</a:t>
            </a:r>
            <a:endParaRPr lang="en-US" altLang="zh-CN" sz="1100" b="0" i="0" kern="1200" dirty="0" smtClean="0">
              <a:solidFill>
                <a:schemeClr val="tx1"/>
              </a:solidFill>
              <a:effectLst/>
              <a:latin typeface="微软雅黑" panose="020B0503020204020204" pitchFamily="34" charset="-122"/>
              <a:ea typeface="微软雅黑" panose="020B0503020204020204" pitchFamily="34" charset="-122"/>
              <a:cs typeface="+mn-cs"/>
            </a:endParaRPr>
          </a:p>
          <a:p>
            <a:r>
              <a:rPr lang="zh-CN" altLang="en-US" dirty="0" smtClean="0"/>
              <a:t>若勾选一致性快照：快照创建时会将虚拟机当前未保存的缓存数据先保存，再创建快照。</a:t>
            </a:r>
            <a:endParaRPr lang="zh-CN" altLang="en-US" dirty="0"/>
          </a:p>
        </p:txBody>
      </p:sp>
    </p:spTree>
    <p:extLst>
      <p:ext uri="{BB962C8B-B14F-4D97-AF65-F5344CB8AC3E}">
        <p14:creationId xmlns:p14="http://schemas.microsoft.com/office/powerpoint/2010/main" val="2060004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创建快照会创建一个差分磁盘文件，该磁盘文件与源磁盘文件存放同一目录下。源磁盘文件会转为只读，新写入的数据存放在差分磁盘文件中。</a:t>
            </a:r>
            <a:endParaRPr lang="zh-CN" altLang="en-US" dirty="0"/>
          </a:p>
        </p:txBody>
      </p:sp>
    </p:spTree>
    <p:extLst>
      <p:ext uri="{BB962C8B-B14F-4D97-AF65-F5344CB8AC3E}">
        <p14:creationId xmlns:p14="http://schemas.microsoft.com/office/powerpoint/2010/main" val="3349977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回滚快照时会删除差分磁盘文件中的数据。</a:t>
            </a:r>
            <a:endParaRPr lang="zh-CN" altLang="en-US" dirty="0"/>
          </a:p>
        </p:txBody>
      </p:sp>
    </p:spTree>
    <p:extLst>
      <p:ext uri="{BB962C8B-B14F-4D97-AF65-F5344CB8AC3E}">
        <p14:creationId xmlns:p14="http://schemas.microsoft.com/office/powerpoint/2010/main" val="1268253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删除快照时，系统会整合原磁盘与差分磁盘文件里面的数据，形成新的磁盘文件。</a:t>
            </a:r>
            <a:endParaRPr lang="zh-CN" altLang="en-US" dirty="0"/>
          </a:p>
        </p:txBody>
      </p:sp>
    </p:spTree>
    <p:extLst>
      <p:ext uri="{BB962C8B-B14F-4D97-AF65-F5344CB8AC3E}">
        <p14:creationId xmlns:p14="http://schemas.microsoft.com/office/powerpoint/2010/main" val="848814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83167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链接克隆一个母卷可以链接多个差分卷形成多个虚拟机磁盘。但是对母卷性能要求高。</a:t>
            </a:r>
            <a:endParaRPr lang="zh-CN" altLang="en-US" dirty="0"/>
          </a:p>
        </p:txBody>
      </p:sp>
    </p:spTree>
    <p:extLst>
      <p:ext uri="{BB962C8B-B14F-4D97-AF65-F5344CB8AC3E}">
        <p14:creationId xmlns:p14="http://schemas.microsoft.com/office/powerpoint/2010/main" val="2950065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热迁移首先使用写时重定向，将虚拟机数据写入目的存储的一个差异磁盘，这样，原磁盘文件就变成只读的。</a:t>
            </a:r>
          </a:p>
          <a:p>
            <a:r>
              <a:rPr lang="zh-CN" altLang="en-US" dirty="0" smtClean="0"/>
              <a:t>将源卷的所有的数据块依次读取出来并合并到目标端的差异磁盘中，等数据合并完成后，目的端的差分磁盘就拥有虚拟磁盘的所有最新数据。</a:t>
            </a:r>
          </a:p>
          <a:p>
            <a:r>
              <a:rPr lang="zh-CN" altLang="en-US" dirty="0" smtClean="0"/>
              <a:t>去除目的端快照对源卷的依赖，将差分磁盘修改为动态磁盘，这样，目的端磁盘文件可以独立运行。</a:t>
            </a:r>
          </a:p>
          <a:p>
            <a:endParaRPr lang="zh-CN" altLang="en-US" dirty="0"/>
          </a:p>
        </p:txBody>
      </p:sp>
    </p:spTree>
    <p:extLst>
      <p:ext uri="{BB962C8B-B14F-4D97-AF65-F5344CB8AC3E}">
        <p14:creationId xmlns:p14="http://schemas.microsoft.com/office/powerpoint/2010/main" val="569086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Raw Device Mapping</a:t>
            </a:r>
            <a:r>
              <a:rPr lang="zh-CN" altLang="en-US" dirty="0" smtClean="0"/>
              <a:t>绕过</a:t>
            </a:r>
            <a:r>
              <a:rPr lang="en-US" altLang="zh-CN" dirty="0" err="1" smtClean="0"/>
              <a:t>hvpervisor</a:t>
            </a:r>
            <a:r>
              <a:rPr lang="zh-CN" altLang="en-US" dirty="0" smtClean="0"/>
              <a:t>，物理裸设备映射</a:t>
            </a:r>
            <a:r>
              <a:rPr lang="en-US" altLang="zh-CN" dirty="0" smtClean="0"/>
              <a:t>(RDM)</a:t>
            </a:r>
            <a:r>
              <a:rPr lang="zh-CN" altLang="en-US" dirty="0" smtClean="0"/>
              <a:t>能够将虚拟机下发的</a:t>
            </a:r>
            <a:r>
              <a:rPr lang="en-US" altLang="zh-CN" dirty="0" smtClean="0"/>
              <a:t>SCSI</a:t>
            </a:r>
            <a:r>
              <a:rPr lang="zh-CN" altLang="en-US" dirty="0" smtClean="0"/>
              <a:t>命令直接透传，使得虚拟机中的业务能够直接操作物理</a:t>
            </a:r>
            <a:r>
              <a:rPr lang="en-US" altLang="zh-CN" dirty="0" smtClean="0"/>
              <a:t>SCSI</a:t>
            </a:r>
            <a:r>
              <a:rPr lang="zh-CN" altLang="en-US" dirty="0" smtClean="0"/>
              <a:t>设备，避免由于虚拟化层的模拟导致功能丢失。</a:t>
            </a:r>
          </a:p>
          <a:p>
            <a:r>
              <a:rPr lang="zh-CN" altLang="en-US" dirty="0" smtClean="0"/>
              <a:t>不支持链接克隆、存储瘦分配、磁盘在线</a:t>
            </a:r>
            <a:r>
              <a:rPr lang="en-US" altLang="zh-CN" dirty="0" smtClean="0"/>
              <a:t>/</a:t>
            </a:r>
            <a:r>
              <a:rPr lang="zh-CN" altLang="en-US" dirty="0" smtClean="0"/>
              <a:t>离线扩容 、存储增量快照 、</a:t>
            </a:r>
            <a:r>
              <a:rPr lang="en-US" altLang="zh-CN" dirty="0" err="1" smtClean="0"/>
              <a:t>iCache</a:t>
            </a:r>
            <a:r>
              <a:rPr lang="en-US" altLang="zh-CN" dirty="0" smtClean="0"/>
              <a:t> </a:t>
            </a:r>
            <a:r>
              <a:rPr lang="zh-CN" altLang="en-US" dirty="0" smtClean="0"/>
              <a:t>、存储热迁移、存储</a:t>
            </a:r>
            <a:r>
              <a:rPr lang="en-US" altLang="zh-CN" dirty="0" err="1" smtClean="0"/>
              <a:t>QoS</a:t>
            </a:r>
            <a:r>
              <a:rPr lang="zh-CN" altLang="en-US" dirty="0" smtClean="0"/>
              <a:t>、磁盘备份、虚拟机转为模板等</a:t>
            </a:r>
            <a:endParaRPr lang="en-US" altLang="zh-CN" dirty="0" smtClean="0"/>
          </a:p>
          <a:p>
            <a:r>
              <a:rPr lang="zh-CN" altLang="en-US" dirty="0" smtClean="0"/>
              <a:t>技术特点</a:t>
            </a:r>
            <a:endParaRPr lang="en-US" altLang="zh-CN" dirty="0" smtClean="0"/>
          </a:p>
          <a:p>
            <a:pPr lvl="1"/>
            <a:r>
              <a:rPr lang="zh-CN" altLang="en-US" dirty="0" smtClean="0"/>
              <a:t>虚拟机直接通过</a:t>
            </a:r>
            <a:r>
              <a:rPr lang="en-US" altLang="zh-CN" dirty="0" smtClean="0"/>
              <a:t>SCSI</a:t>
            </a:r>
            <a:r>
              <a:rPr lang="zh-CN" altLang="en-US" dirty="0" smtClean="0"/>
              <a:t>命令操作裸存储设备</a:t>
            </a:r>
          </a:p>
          <a:p>
            <a:pPr lvl="1"/>
            <a:r>
              <a:rPr lang="zh-CN" altLang="en-US" dirty="0" smtClean="0"/>
              <a:t>兼容</a:t>
            </a:r>
            <a:r>
              <a:rPr lang="en-US" altLang="zh-CN" dirty="0" smtClean="0"/>
              <a:t>FC</a:t>
            </a:r>
            <a:r>
              <a:rPr lang="zh-CN" altLang="en-US" dirty="0" smtClean="0"/>
              <a:t>光纤存储和</a:t>
            </a:r>
            <a:r>
              <a:rPr lang="en-US" altLang="zh-CN" dirty="0" smtClean="0"/>
              <a:t>IP SAN</a:t>
            </a:r>
            <a:r>
              <a:rPr lang="zh-CN" altLang="en-US" dirty="0" smtClean="0"/>
              <a:t>存储</a:t>
            </a:r>
            <a:endParaRPr lang="en-US" altLang="zh-CN" dirty="0" smtClean="0"/>
          </a:p>
          <a:p>
            <a:r>
              <a:rPr lang="zh-CN" altLang="en-US" dirty="0" smtClean="0"/>
              <a:t>适用于需要高性能存储的应用，比如</a:t>
            </a:r>
            <a:r>
              <a:rPr lang="en-US" altLang="zh-CN" dirty="0" smtClean="0"/>
              <a:t>Oracle RAC</a:t>
            </a:r>
          </a:p>
        </p:txBody>
      </p:sp>
    </p:spTree>
    <p:extLst>
      <p:ext uri="{BB962C8B-B14F-4D97-AF65-F5344CB8AC3E}">
        <p14:creationId xmlns:p14="http://schemas.microsoft.com/office/powerpoint/2010/main" val="214771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0160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4655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当需要扩容时，先在主节点上将新增的存储空间以线性映射的方式追加至虚拟块设备末尾，完成虚拟块设备的扩容后，再将新增的存储空间分成数段逐渐增加至文件系统 </a:t>
            </a:r>
            <a:r>
              <a:rPr lang="en-US" altLang="zh-CN" dirty="0" smtClean="0"/>
              <a:t>(</a:t>
            </a:r>
            <a:r>
              <a:rPr lang="zh-CN" altLang="en-US" dirty="0" smtClean="0"/>
              <a:t>更新文件系统中的元数据</a:t>
            </a:r>
            <a:r>
              <a:rPr lang="en-US" altLang="zh-CN" dirty="0" smtClean="0"/>
              <a:t>)</a:t>
            </a:r>
            <a:r>
              <a:rPr lang="zh-CN" altLang="en-US" dirty="0" smtClean="0"/>
              <a:t>，主节点完成数据存储的扩容。由于虚拟块设备的信息都是保存在节点内存中，则当其它节点发现数据存储空间有变化时，则需要更新虚拟块设备信息，完成扩容虚拟块设备。</a:t>
            </a:r>
            <a:endParaRPr lang="zh-CN" altLang="en-US" dirty="0"/>
          </a:p>
        </p:txBody>
      </p:sp>
    </p:spTree>
    <p:extLst>
      <p:ext uri="{BB962C8B-B14F-4D97-AF65-F5344CB8AC3E}">
        <p14:creationId xmlns:p14="http://schemas.microsoft.com/office/powerpoint/2010/main" val="4248649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10718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ABCD</a:t>
            </a:r>
            <a:r>
              <a:rPr lang="zh-CN" altLang="en-US" dirty="0" smtClean="0"/>
              <a:t>。</a:t>
            </a:r>
            <a:endParaRPr lang="en-US" altLang="zh-CN" dirty="0" smtClean="0"/>
          </a:p>
          <a:p>
            <a:pPr lvl="1"/>
            <a:r>
              <a:rPr lang="en-US" altLang="zh-CN" dirty="0" smtClean="0"/>
              <a:t>BCD</a:t>
            </a:r>
            <a:r>
              <a:rPr lang="zh-CN" altLang="en-US" dirty="0" smtClean="0"/>
              <a:t>。本地磁盘是存储设备。</a:t>
            </a:r>
            <a:endParaRPr lang="en-US" altLang="zh-CN" dirty="0" smtClean="0"/>
          </a:p>
          <a:p>
            <a:pPr lvl="1"/>
            <a:endParaRPr lang="zh-CN" altLang="en-US" dirty="0"/>
          </a:p>
        </p:txBody>
      </p:sp>
      <p:sp>
        <p:nvSpPr>
          <p:cNvPr id="4" name="幻灯片图像占位符 3"/>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477380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69384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8398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84200" y="765175"/>
            <a:ext cx="5930900" cy="3336925"/>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4672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8699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5733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FusionSphere </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存储虚拟化技术定位于构建针对电信业务环境的高竞争力的虚拟化平台，通过对开源</a:t>
            </a:r>
            <a:r>
              <a:rPr lang="en-US" altLang="zh-CN" sz="1100" kern="1200" dirty="0" err="1" smtClean="0">
                <a:solidFill>
                  <a:schemeClr val="tx1"/>
                </a:solidFill>
                <a:effectLst/>
                <a:latin typeface="微软雅黑" panose="020B0503020204020204" pitchFamily="34" charset="-122"/>
                <a:ea typeface="微软雅黑" panose="020B0503020204020204" pitchFamily="34" charset="-122"/>
                <a:cs typeface="+mn-cs"/>
              </a:rPr>
              <a:t>kvm</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进行安全加固、功能扩展、性能优化和可靠性保障，具备如下特点：</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存储设备兼容性</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对于不同的存储设备，包括</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IPSAN</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FCSAN</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rPr>
              <a:t>NAS</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、本地磁盘。可以做到以文件系统进行屏蔽，统一提供文件级别的业务操作。</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丰富的功能</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提供了包括精简</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磁盘</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、增量快照、存储冷热迁移、链接克隆虚拟机、虚拟机磁盘扩容等众多功能。</a:t>
            </a:r>
            <a:endParaRPr lang="en-US" altLang="zh-CN" sz="1100" kern="1200" dirty="0" smtClean="0">
              <a:solidFill>
                <a:schemeClr val="tx1"/>
              </a:solidFill>
              <a:effectLst/>
              <a:latin typeface="微软雅黑" panose="020B0503020204020204" pitchFamily="34" charset="-122"/>
              <a:ea typeface="微软雅黑" panose="020B0503020204020204" pitchFamily="34" charset="-122"/>
              <a:cs typeface="+mn-cs"/>
            </a:endParaRPr>
          </a:p>
          <a:p>
            <a:pPr lvl="1"/>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业务能力同质化</a:t>
            </a:r>
            <a:r>
              <a:rPr lang="zh-CN" altLang="en-US" sz="1100" kern="1200" dirty="0" smtClean="0">
                <a:solidFill>
                  <a:schemeClr val="tx1"/>
                </a:solidFill>
                <a:effectLst/>
                <a:latin typeface="微软雅黑" panose="020B0503020204020204" pitchFamily="34" charset="-122"/>
                <a:ea typeface="微软雅黑" panose="020B0503020204020204" pitchFamily="34" charset="-122"/>
                <a:cs typeface="+mn-cs"/>
              </a:rPr>
              <a:t>：</a:t>
            </a:r>
            <a:r>
              <a:rPr lang="zh-CN" altLang="zh-CN" sz="1100" kern="1200" dirty="0" smtClean="0">
                <a:solidFill>
                  <a:schemeClr val="tx1"/>
                </a:solidFill>
                <a:effectLst/>
                <a:latin typeface="微软雅黑" panose="020B0503020204020204" pitchFamily="34" charset="-122"/>
                <a:ea typeface="微软雅黑" panose="020B0503020204020204" pitchFamily="34" charset="-122"/>
                <a:cs typeface="+mn-cs"/>
              </a:rPr>
              <a:t>业务是在虚拟化层进行，基于各种存储设备可以提供相同的能力，对存储设备无特殊要求 。</a:t>
            </a:r>
            <a:endParaRPr lang="zh-CN" altLang="en-US" dirty="0"/>
          </a:p>
        </p:txBody>
      </p:sp>
    </p:spTree>
    <p:extLst>
      <p:ext uri="{BB962C8B-B14F-4D97-AF65-F5344CB8AC3E}">
        <p14:creationId xmlns:p14="http://schemas.microsoft.com/office/powerpoint/2010/main" val="9639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en-US" altLang="zh-CN" dirty="0" smtClean="0"/>
              <a:t>FusionSphere</a:t>
            </a:r>
            <a:r>
              <a:rPr lang="zh-CN" altLang="en-US" dirty="0" smtClean="0"/>
              <a:t>存储虚拟化平台主要由文件系统、磁盘驱动和磁盘工具组成。</a:t>
            </a:r>
            <a:r>
              <a:rPr lang="en-US" altLang="zh-CN" dirty="0" smtClean="0"/>
              <a:t>SAN</a:t>
            </a:r>
            <a:r>
              <a:rPr lang="zh-CN" altLang="en-US" dirty="0" smtClean="0"/>
              <a:t>设备和本地磁盘等块设备连接到服务器上后，经过设备驱动层和通用块层后，对主机呈现一个磁盘设备。</a:t>
            </a:r>
          </a:p>
          <a:p>
            <a:r>
              <a:rPr lang="zh-CN" altLang="en-US" dirty="0" smtClean="0"/>
              <a:t>文件系统建立在主机能够访问的存储设备上，创建文件系统的过程就是主机对存储设备执行格式化，在存储设备上写入文件系统的元数据和</a:t>
            </a:r>
            <a:r>
              <a:rPr lang="en-US" altLang="zh-CN" dirty="0" err="1" smtClean="0"/>
              <a:t>inode</a:t>
            </a:r>
            <a:r>
              <a:rPr lang="zh-CN" altLang="en-US" dirty="0" smtClean="0"/>
              <a:t>信息，建立文件到裸设备块的映射，并负责裸设备块的管理，包括空间分配和释放。对于虚拟化来说，文件系统屏蔽了块层的操作，提供了文件级的抽象操作。虚拟机磁盘就是放在文件系统中的文件。</a:t>
            </a:r>
          </a:p>
          <a:p>
            <a:r>
              <a:rPr lang="zh-CN" altLang="en-US" dirty="0" smtClean="0"/>
              <a:t>虚拟机磁盘在使用时，需要由磁盘驱动挂载给虚拟机，并通过</a:t>
            </a:r>
            <a:r>
              <a:rPr lang="en-US" altLang="zh-CN" dirty="0" smtClean="0"/>
              <a:t>QEMU</a:t>
            </a:r>
            <a:r>
              <a:rPr lang="zh-CN" altLang="en-US" dirty="0" smtClean="0"/>
              <a:t>管理起来，用户虚拟机的所有读写</a:t>
            </a:r>
            <a:r>
              <a:rPr lang="en-US" altLang="zh-CN" dirty="0" smtClean="0"/>
              <a:t>IO</a:t>
            </a:r>
            <a:r>
              <a:rPr lang="zh-CN" altLang="en-US" dirty="0" smtClean="0"/>
              <a:t>都会由前端驱动截获，转发给</a:t>
            </a:r>
            <a:r>
              <a:rPr lang="en-US" altLang="zh-CN" dirty="0" smtClean="0"/>
              <a:t>QEMU</a:t>
            </a:r>
            <a:r>
              <a:rPr lang="zh-CN" altLang="en-US" dirty="0" smtClean="0"/>
              <a:t>进程，并转换为用户态驱动的读写操作，最终写入磁盘文件中。</a:t>
            </a:r>
          </a:p>
          <a:p>
            <a:r>
              <a:rPr lang="zh-CN" altLang="en-US" dirty="0" smtClean="0"/>
              <a:t>虚拟机磁盘中包含了属性信息和数据区域，磁盘工具提供了一系列对虚拟机磁盘的操作，可以解析磁盘文件的文件头，读取或修改磁盘的属性信息，创建磁盘的数据区等操作。</a:t>
            </a:r>
          </a:p>
        </p:txBody>
      </p:sp>
    </p:spTree>
    <p:extLst>
      <p:ext uri="{BB962C8B-B14F-4D97-AF65-F5344CB8AC3E}">
        <p14:creationId xmlns:p14="http://schemas.microsoft.com/office/powerpoint/2010/main" val="255878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r>
              <a:rPr lang="zh-CN" altLang="en-US" dirty="0" smtClean="0"/>
              <a:t>本地硬盘添加数据存储时可以选择虚拟化的使用方式；</a:t>
            </a:r>
            <a:endParaRPr lang="en-US" altLang="zh-CN" dirty="0" smtClean="0"/>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t>SAN</a:t>
            </a:r>
            <a:r>
              <a:rPr lang="zh-CN" altLang="en-US" dirty="0" smtClean="0"/>
              <a:t>添加数据存储时可以选择虚拟化和裸设备映射的使用方式；</a:t>
            </a:r>
          </a:p>
          <a:p>
            <a:pPr marL="180975" marR="0" lvl="0" indent="-180975" algn="l" defTabSz="914400" rtl="0" eaLnBrk="1" fontAlgn="base" latinLnBrk="0" hangingPunct="1">
              <a:lnSpc>
                <a:spcPct val="125000"/>
              </a:lnSpc>
              <a:spcBef>
                <a:spcPct val="0"/>
              </a:spcBef>
              <a:spcAft>
                <a:spcPts val="600"/>
              </a:spcAft>
              <a:buClrTx/>
              <a:buSzPct val="60000"/>
              <a:buFont typeface="Wingdings" pitchFamily="2" charset="2"/>
              <a:buChar char="l"/>
              <a:tabLst/>
              <a:defRPr/>
            </a:pPr>
            <a:r>
              <a:rPr lang="en-US" altLang="zh-CN" dirty="0" smtClean="0"/>
              <a:t>FusionStorage Block</a:t>
            </a:r>
            <a:r>
              <a:rPr lang="zh-CN" altLang="en-US" dirty="0" smtClean="0"/>
              <a:t>添加数据存储时默认非虚拟化的使用方式；</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639699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 xmlns:a16="http://schemas.microsoft.com/office/drawing/2014/main" val="20000"/>
                    </a:ext>
                  </a:extLst>
                </a:gridCol>
                <a:gridCol w="1968219">
                  <a:extLst>
                    <a:ext uri="{9D8B030D-6E8A-4147-A177-3AD203B41FA5}">
                      <a16:colId xmlns="" xmlns:a16="http://schemas.microsoft.com/office/drawing/2014/main" val="20001"/>
                    </a:ext>
                  </a:extLst>
                </a:gridCol>
                <a:gridCol w="3024336">
                  <a:extLst>
                    <a:ext uri="{9D8B030D-6E8A-4147-A177-3AD203B41FA5}">
                      <a16:colId xmlns="" xmlns:a16="http://schemas.microsoft.com/office/drawing/2014/main" val="20002"/>
                    </a:ext>
                  </a:extLst>
                </a:gridCol>
                <a:gridCol w="2351997">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5"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6"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1664"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xmlns=""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xmlns=""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73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9"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0"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xmlns=""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e.huawei.com/cn/material/MaterialSearch?keyword=FusionSphere" TargetMode="External"/><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文本占位符 9"/>
          <p:cNvSpPr>
            <a:spLocks noGrp="1"/>
          </p:cNvSpPr>
          <p:nvPr>
            <p:ph type="body" sz="quarter" idx="17"/>
          </p:nvPr>
        </p:nvSpPr>
        <p:spPr/>
        <p:txBody>
          <a:bodyPr/>
          <a:lstStyle/>
          <a:p>
            <a:endParaRPr lang="zh-CN" altLang="en-US"/>
          </a:p>
        </p:txBody>
      </p:sp>
      <p:sp>
        <p:nvSpPr>
          <p:cNvPr id="11" name="文本占位符 10"/>
          <p:cNvSpPr>
            <a:spLocks noGrp="1"/>
          </p:cNvSpPr>
          <p:nvPr>
            <p:ph type="body" sz="quarter" idx="18"/>
          </p:nvPr>
        </p:nvSpPr>
        <p:spPr/>
        <p:txBody>
          <a:bodyPr/>
          <a:lstStyle/>
          <a:p>
            <a:endParaRPr lang="zh-CN" altLang="en-US"/>
          </a:p>
        </p:txBody>
      </p:sp>
      <p:sp>
        <p:nvSpPr>
          <p:cNvPr id="12" name="文本占位符 11"/>
          <p:cNvSpPr>
            <a:spLocks noGrp="1"/>
          </p:cNvSpPr>
          <p:nvPr>
            <p:ph type="body" sz="quarter" idx="19"/>
          </p:nvPr>
        </p:nvSpPr>
        <p:spPr/>
        <p:txBody>
          <a:bodyPr/>
          <a:lstStyle/>
          <a:p>
            <a:r>
              <a:rPr lang="en-US" altLang="zh-CN" dirty="0" smtClean="0"/>
              <a:t>FusionCompute 6.5.0</a:t>
            </a:r>
            <a:endParaRPr lang="zh-CN" altLang="en-US" dirty="0"/>
          </a:p>
        </p:txBody>
      </p:sp>
      <p:sp>
        <p:nvSpPr>
          <p:cNvPr id="13" name="文本占位符 12"/>
          <p:cNvSpPr>
            <a:spLocks noGrp="1"/>
          </p:cNvSpPr>
          <p:nvPr>
            <p:ph type="body" sz="quarter" idx="20"/>
          </p:nvPr>
        </p:nvSpPr>
        <p:spPr/>
        <p:txBody>
          <a:bodyPr/>
          <a:lstStyle/>
          <a:p>
            <a:r>
              <a:rPr lang="en-US" altLang="zh-CN" dirty="0" smtClean="0"/>
              <a:t>4.0</a:t>
            </a:r>
            <a:endParaRPr lang="zh-CN" altLang="en-US" dirty="0"/>
          </a:p>
        </p:txBody>
      </p:sp>
      <p:sp>
        <p:nvSpPr>
          <p:cNvPr id="3" name="文本占位符 2"/>
          <p:cNvSpPr>
            <a:spLocks noGrp="1"/>
          </p:cNvSpPr>
          <p:nvPr>
            <p:ph type="body" sz="quarter" idx="13"/>
          </p:nvPr>
        </p:nvSpPr>
        <p:spPr/>
        <p:txBody>
          <a:bodyPr/>
          <a:lstStyle/>
          <a:p>
            <a:r>
              <a:rPr lang="zh-CN" altLang="en-US" dirty="0" smtClean="0"/>
              <a:t>张</a:t>
            </a:r>
            <a:r>
              <a:rPr lang="zh-CN" altLang="en-US" dirty="0"/>
              <a:t>武</a:t>
            </a:r>
            <a:r>
              <a:rPr lang="en-US" altLang="zh-CN" dirty="0" smtClean="0"/>
              <a:t>/zWX642525</a:t>
            </a:r>
            <a:endParaRPr lang="zh-CN" altLang="en-US" dirty="0"/>
          </a:p>
        </p:txBody>
      </p:sp>
      <p:sp>
        <p:nvSpPr>
          <p:cNvPr id="4" name="文本占位符 3"/>
          <p:cNvSpPr>
            <a:spLocks noGrp="1"/>
          </p:cNvSpPr>
          <p:nvPr>
            <p:ph type="body" sz="quarter" idx="14"/>
          </p:nvPr>
        </p:nvSpPr>
        <p:spPr/>
        <p:txBody>
          <a:bodyPr/>
          <a:lstStyle/>
          <a:p>
            <a:r>
              <a:rPr lang="en-US" altLang="zh-CN" dirty="0" smtClean="0"/>
              <a:t>2019.05.21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smtClean="0"/>
              <a:t>新开发</a:t>
            </a:r>
            <a:endParaRPr lang="zh-CN" altLang="en-US" dirty="0"/>
          </a:p>
        </p:txBody>
      </p:sp>
      <p:sp>
        <p:nvSpPr>
          <p:cNvPr id="14" name="文本占位符 13"/>
          <p:cNvSpPr>
            <a:spLocks noGrp="1"/>
          </p:cNvSpPr>
          <p:nvPr>
            <p:ph type="body" sz="quarter" idx="21"/>
          </p:nvPr>
        </p:nvSpPr>
        <p:spPr/>
        <p:txBody>
          <a:bodyPr/>
          <a:lstStyle/>
          <a:p>
            <a:endParaRPr lang="zh-CN" altLang="en-US" dirty="0"/>
          </a:p>
        </p:txBody>
      </p:sp>
      <p:sp>
        <p:nvSpPr>
          <p:cNvPr id="15" name="文本占位符 14"/>
          <p:cNvSpPr>
            <a:spLocks noGrp="1"/>
          </p:cNvSpPr>
          <p:nvPr>
            <p:ph type="body" sz="quarter" idx="22"/>
          </p:nvPr>
        </p:nvSpPr>
        <p:spPr/>
        <p:txBody>
          <a:bodyPr/>
          <a:lstStyle/>
          <a:p>
            <a:endParaRPr lang="zh-CN" altLang="en-US" dirty="0"/>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dirty="0"/>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dirty="0"/>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dirty="0"/>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箭头连接符 78"/>
          <p:cNvCxnSpPr/>
          <p:nvPr/>
        </p:nvCxnSpPr>
        <p:spPr bwMode="auto">
          <a:xfrm>
            <a:off x="5157626" y="2396273"/>
            <a:ext cx="20975" cy="1788634"/>
          </a:xfrm>
          <a:prstGeom prst="straightConnector1">
            <a:avLst/>
          </a:prstGeom>
          <a:ln w="28575">
            <a:solidFill>
              <a:srgbClr val="00B0F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sp>
        <p:nvSpPr>
          <p:cNvPr id="2" name="标题 1"/>
          <p:cNvSpPr>
            <a:spLocks noGrp="1"/>
          </p:cNvSpPr>
          <p:nvPr>
            <p:ph type="title"/>
          </p:nvPr>
        </p:nvSpPr>
        <p:spPr/>
        <p:txBody>
          <a:bodyPr/>
          <a:lstStyle/>
          <a:p>
            <a:r>
              <a:rPr lang="en-US" altLang="zh-CN" dirty="0" smtClean="0"/>
              <a:t>VIMS</a:t>
            </a:r>
            <a:r>
              <a:rPr lang="zh-CN" altLang="en-US" dirty="0"/>
              <a:t>虚拟集群存储文件系统</a:t>
            </a:r>
          </a:p>
        </p:txBody>
      </p:sp>
      <p:cxnSp>
        <p:nvCxnSpPr>
          <p:cNvPr id="18" name="直接箭头连接符 17"/>
          <p:cNvCxnSpPr/>
          <p:nvPr/>
        </p:nvCxnSpPr>
        <p:spPr bwMode="auto">
          <a:xfrm>
            <a:off x="1773111" y="2403053"/>
            <a:ext cx="1316" cy="1777982"/>
          </a:xfrm>
          <a:prstGeom prst="straightConnector1">
            <a:avLst/>
          </a:prstGeom>
          <a:ln w="28575">
            <a:solidFill>
              <a:srgbClr val="00B0F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sp>
        <p:nvSpPr>
          <p:cNvPr id="20" name="TextBox 133"/>
          <p:cNvSpPr txBox="1"/>
          <p:nvPr/>
        </p:nvSpPr>
        <p:spPr>
          <a:xfrm>
            <a:off x="1936633" y="5761383"/>
            <a:ext cx="1141670" cy="313859"/>
          </a:xfrm>
          <a:prstGeom prst="rect">
            <a:avLst/>
          </a:prstGeom>
          <a:noFill/>
        </p:spPr>
        <p:txBody>
          <a:bodyPr wrap="square" rtlCol="0">
            <a:spAutoFit/>
          </a:bodyPr>
          <a:lstStyle/>
          <a:p>
            <a:r>
              <a:rPr lang="en-US" altLang="zh-CN" sz="1440" dirty="0" smtClean="0">
                <a:latin typeface="+mn-ea"/>
                <a:ea typeface="+mn-ea"/>
              </a:rPr>
              <a:t>IP-SAN</a:t>
            </a:r>
            <a:endParaRPr lang="zh-CN" altLang="en-US" sz="1440" dirty="0">
              <a:latin typeface="+mn-ea"/>
              <a:ea typeface="+mn-ea"/>
            </a:endParaRPr>
          </a:p>
        </p:txBody>
      </p:sp>
      <p:cxnSp>
        <p:nvCxnSpPr>
          <p:cNvPr id="21" name="直接箭头连接符 20"/>
          <p:cNvCxnSpPr/>
          <p:nvPr/>
        </p:nvCxnSpPr>
        <p:spPr bwMode="auto">
          <a:xfrm>
            <a:off x="2882820" y="2383522"/>
            <a:ext cx="0" cy="1797513"/>
          </a:xfrm>
          <a:prstGeom prst="straightConnector1">
            <a:avLst/>
          </a:prstGeom>
          <a:ln w="28575">
            <a:solidFill>
              <a:srgbClr val="00B0F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22" name="直接箭头连接符 21"/>
          <p:cNvCxnSpPr/>
          <p:nvPr/>
        </p:nvCxnSpPr>
        <p:spPr bwMode="auto">
          <a:xfrm>
            <a:off x="4083035" y="2396273"/>
            <a:ext cx="20975" cy="1788634"/>
          </a:xfrm>
          <a:prstGeom prst="straightConnector1">
            <a:avLst/>
          </a:prstGeom>
          <a:ln w="28575">
            <a:solidFill>
              <a:srgbClr val="00B0F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sp>
        <p:nvSpPr>
          <p:cNvPr id="23" name="圆角矩形 22"/>
          <p:cNvSpPr/>
          <p:nvPr/>
        </p:nvSpPr>
        <p:spPr bwMode="auto">
          <a:xfrm>
            <a:off x="1261426" y="4191689"/>
            <a:ext cx="4346507" cy="490048"/>
          </a:xfrm>
          <a:prstGeom prst="roundRect">
            <a:avLst/>
          </a:prstGeom>
          <a:solidFill>
            <a:srgbClr val="00B0F0"/>
          </a:solidFill>
          <a:ln>
            <a:noFill/>
          </a:ln>
          <a:effectLst/>
          <a:scene3d>
            <a:camera prst="orthographicFront">
              <a:rot lat="0" lon="0" rev="0"/>
            </a:camera>
            <a:lightRig rig="contrasting" dir="t">
              <a:rot lat="0" lon="0" rev="7800000"/>
            </a:lightRig>
          </a:scene3d>
          <a:sp3d>
            <a:bevelT w="139700" h="139700"/>
          </a:sp3d>
          <a:extLst/>
        </p:spPr>
        <p:style>
          <a:lnRef idx="2">
            <a:schemeClr val="accent1"/>
          </a:lnRef>
          <a:fillRef idx="1">
            <a:schemeClr val="lt1"/>
          </a:fillRef>
          <a:effectRef idx="0">
            <a:schemeClr val="accent1"/>
          </a:effectRef>
          <a:fontRef idx="minor">
            <a:schemeClr val="dk1"/>
          </a:fontRef>
        </p:style>
        <p:txBody>
          <a:bodyPr vert="horz" wrap="square" lIns="109728" tIns="54864" rIns="109728" bIns="54864" numCol="1" rtlCol="0" anchor="t" anchorCtr="0" compatLnSpc="1">
            <a:prstTxWarp prst="textNoShape">
              <a:avLst/>
            </a:prstTxWarp>
          </a:bodyPr>
          <a:lstStyle/>
          <a:p>
            <a:pPr defTabSz="1097334" fontAlgn="base">
              <a:spcBef>
                <a:spcPct val="0"/>
              </a:spcBef>
              <a:spcAft>
                <a:spcPct val="0"/>
              </a:spcAft>
              <a:buClr>
                <a:srgbClr val="CC9900"/>
              </a:buClr>
              <a:buFont typeface="Wingdings" pitchFamily="2" charset="2"/>
              <a:buChar char="n"/>
            </a:pPr>
            <a:endParaRPr lang="zh-CN" altLang="en-US" sz="2161">
              <a:solidFill>
                <a:schemeClr val="tx1"/>
              </a:solidFill>
              <a:latin typeface="+mn-ea"/>
            </a:endParaRPr>
          </a:p>
        </p:txBody>
      </p:sp>
      <p:sp>
        <p:nvSpPr>
          <p:cNvPr id="24" name="TextBox 42"/>
          <p:cNvSpPr txBox="1"/>
          <p:nvPr/>
        </p:nvSpPr>
        <p:spPr>
          <a:xfrm>
            <a:off x="2914620" y="4146202"/>
            <a:ext cx="1139891" cy="535535"/>
          </a:xfrm>
          <a:prstGeom prst="rect">
            <a:avLst/>
          </a:prstGeom>
          <a:noFill/>
        </p:spPr>
        <p:txBody>
          <a:bodyPr wrap="square" rtlCol="0">
            <a:spAutoFit/>
          </a:bodyPr>
          <a:lstStyle/>
          <a:p>
            <a:r>
              <a:rPr lang="en-US" altLang="zh-CN" sz="2880" dirty="0">
                <a:solidFill>
                  <a:schemeClr val="bg1"/>
                </a:solidFill>
                <a:latin typeface="+mn-ea"/>
                <a:ea typeface="+mn-ea"/>
              </a:rPr>
              <a:t>VIMS</a:t>
            </a:r>
            <a:endParaRPr lang="zh-CN" altLang="en-US" sz="2880" dirty="0">
              <a:solidFill>
                <a:schemeClr val="bg1"/>
              </a:solidFill>
              <a:latin typeface="+mn-ea"/>
              <a:ea typeface="+mn-ea"/>
            </a:endParaRPr>
          </a:p>
        </p:txBody>
      </p:sp>
      <p:cxnSp>
        <p:nvCxnSpPr>
          <p:cNvPr id="25" name="直接箭头连接符 24"/>
          <p:cNvCxnSpPr>
            <a:endCxn id="77" idx="22"/>
          </p:cNvCxnSpPr>
          <p:nvPr/>
        </p:nvCxnSpPr>
        <p:spPr bwMode="auto">
          <a:xfrm flipH="1">
            <a:off x="2359949" y="4681737"/>
            <a:ext cx="485810" cy="409852"/>
          </a:xfrm>
          <a:prstGeom prst="straightConnector1">
            <a:avLst/>
          </a:prstGeom>
          <a:ln w="28575">
            <a:solidFill>
              <a:schemeClr val="accent1">
                <a:lumMod val="50000"/>
              </a:schemeClr>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cxnSp>
        <p:nvCxnSpPr>
          <p:cNvPr id="26" name="直接箭头连接符 25"/>
          <p:cNvCxnSpPr>
            <a:endCxn id="83" idx="16"/>
          </p:cNvCxnSpPr>
          <p:nvPr/>
        </p:nvCxnSpPr>
        <p:spPr bwMode="auto">
          <a:xfrm>
            <a:off x="3884343" y="4708147"/>
            <a:ext cx="673916" cy="412418"/>
          </a:xfrm>
          <a:prstGeom prst="straightConnector1">
            <a:avLst/>
          </a:prstGeom>
          <a:ln w="28575">
            <a:solidFill>
              <a:schemeClr val="accent1">
                <a:lumMod val="50000"/>
              </a:schemeClr>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4"/>
          </a:lnRef>
          <a:fillRef idx="0">
            <a:schemeClr val="accent4"/>
          </a:fillRef>
          <a:effectRef idx="0">
            <a:schemeClr val="accent4"/>
          </a:effectRef>
          <a:fontRef idx="minor">
            <a:schemeClr val="tx1"/>
          </a:fontRef>
        </p:style>
      </p:cxnSp>
      <p:sp>
        <p:nvSpPr>
          <p:cNvPr id="33" name="矩形 32"/>
          <p:cNvSpPr/>
          <p:nvPr/>
        </p:nvSpPr>
        <p:spPr bwMode="auto">
          <a:xfrm>
            <a:off x="1264905" y="2504949"/>
            <a:ext cx="4545432" cy="549064"/>
          </a:xfrm>
          <a:prstGeom prst="rect">
            <a:avLst/>
          </a:prstGeom>
          <a:solidFill>
            <a:srgbClr val="FFC000"/>
          </a:solidFill>
          <a:ln w="9525" cap="flat" cmpd="sng" algn="ctr">
            <a:solidFill>
              <a:schemeClr val="bg2"/>
            </a:solidFill>
            <a:prstDash val="solid"/>
            <a:round/>
            <a:headEnd type="none" w="med" len="med"/>
            <a:tailEnd type="none" w="med" len="med"/>
          </a:ln>
          <a:effectLst/>
          <a:extLst/>
        </p:spPr>
        <p:txBody>
          <a:bodyPr lIns="109530" tIns="54768" rIns="109530" bIns="54768"/>
          <a:lstStyle/>
          <a:p>
            <a:pPr algn="ctr">
              <a:lnSpc>
                <a:spcPct val="150000"/>
              </a:lnSpc>
              <a:defRPr/>
            </a:pPr>
            <a:r>
              <a:rPr lang="en-US" altLang="zh-CN" sz="1680" b="1" dirty="0" err="1">
                <a:solidFill>
                  <a:srgbClr val="002060"/>
                </a:solidFill>
                <a:latin typeface="+mn-ea"/>
                <a:ea typeface="+mn-ea"/>
              </a:rPr>
              <a:t>FusionCompute</a:t>
            </a:r>
            <a:endParaRPr lang="zh-CN" altLang="en-US" sz="1680" b="1" dirty="0">
              <a:solidFill>
                <a:srgbClr val="002060"/>
              </a:solidFill>
              <a:latin typeface="+mn-ea"/>
              <a:ea typeface="+mn-ea"/>
            </a:endParaRPr>
          </a:p>
        </p:txBody>
      </p:sp>
      <p:sp>
        <p:nvSpPr>
          <p:cNvPr id="36" name="TextBox 133"/>
          <p:cNvSpPr txBox="1"/>
          <p:nvPr/>
        </p:nvSpPr>
        <p:spPr>
          <a:xfrm>
            <a:off x="4184491" y="5763254"/>
            <a:ext cx="1141670" cy="313859"/>
          </a:xfrm>
          <a:prstGeom prst="rect">
            <a:avLst/>
          </a:prstGeom>
          <a:noFill/>
        </p:spPr>
        <p:txBody>
          <a:bodyPr wrap="square" rtlCol="0">
            <a:spAutoFit/>
          </a:bodyPr>
          <a:lstStyle/>
          <a:p>
            <a:r>
              <a:rPr lang="en-US" altLang="zh-CN" sz="1440" dirty="0" smtClean="0">
                <a:latin typeface="+mn-ea"/>
                <a:ea typeface="+mn-ea"/>
              </a:rPr>
              <a:t>FC-SAN</a:t>
            </a:r>
            <a:endParaRPr lang="zh-CN" altLang="en-US" sz="1440" dirty="0">
              <a:latin typeface="+mn-ea"/>
              <a:ea typeface="+mn-ea"/>
            </a:endParaRPr>
          </a:p>
        </p:txBody>
      </p:sp>
      <p:grpSp>
        <p:nvGrpSpPr>
          <p:cNvPr id="39" name="组合 38"/>
          <p:cNvGrpSpPr/>
          <p:nvPr/>
        </p:nvGrpSpPr>
        <p:grpSpPr>
          <a:xfrm>
            <a:off x="1327317" y="1604383"/>
            <a:ext cx="891587" cy="793343"/>
            <a:chOff x="10249997" y="4077072"/>
            <a:chExt cx="891587" cy="793343"/>
          </a:xfrm>
        </p:grpSpPr>
        <p:sp>
          <p:nvSpPr>
            <p:cNvPr id="40" name="圆角矩形 39"/>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41"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42"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43" name="组合 16582"/>
            <p:cNvGrpSpPr/>
            <p:nvPr/>
          </p:nvGrpSpPr>
          <p:grpSpPr>
            <a:xfrm>
              <a:off x="10782456" y="4572076"/>
              <a:ext cx="227531" cy="255320"/>
              <a:chOff x="8407400" y="2055813"/>
              <a:chExt cx="360363" cy="458788"/>
            </a:xfrm>
            <a:solidFill>
              <a:srgbClr val="00B0F0"/>
            </a:solidFill>
          </p:grpSpPr>
          <p:sp>
            <p:nvSpPr>
              <p:cNvPr id="4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4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48" name="组合 47"/>
          <p:cNvGrpSpPr/>
          <p:nvPr/>
        </p:nvGrpSpPr>
        <p:grpSpPr>
          <a:xfrm>
            <a:off x="2437026" y="1604383"/>
            <a:ext cx="891587" cy="793343"/>
            <a:chOff x="10249997" y="4077072"/>
            <a:chExt cx="891587" cy="793343"/>
          </a:xfrm>
        </p:grpSpPr>
        <p:sp>
          <p:nvSpPr>
            <p:cNvPr id="49" name="圆角矩形 48"/>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50"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51"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52" name="组合 16582"/>
            <p:cNvGrpSpPr/>
            <p:nvPr/>
          </p:nvGrpSpPr>
          <p:grpSpPr>
            <a:xfrm>
              <a:off x="10782456" y="4572076"/>
              <a:ext cx="227531" cy="255320"/>
              <a:chOff x="8407400" y="2055813"/>
              <a:chExt cx="360363" cy="458788"/>
            </a:xfrm>
            <a:solidFill>
              <a:srgbClr val="00B0F0"/>
            </a:solidFill>
          </p:grpSpPr>
          <p:sp>
            <p:nvSpPr>
              <p:cNvPr id="5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5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57" name="组合 56"/>
          <p:cNvGrpSpPr/>
          <p:nvPr/>
        </p:nvGrpSpPr>
        <p:grpSpPr>
          <a:xfrm>
            <a:off x="3647728" y="1592796"/>
            <a:ext cx="891587" cy="793343"/>
            <a:chOff x="10249997" y="4077072"/>
            <a:chExt cx="891587" cy="793343"/>
          </a:xfrm>
        </p:grpSpPr>
        <p:sp>
          <p:nvSpPr>
            <p:cNvPr id="58" name="圆角矩形 57"/>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59"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0"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61" name="组合 16582"/>
            <p:cNvGrpSpPr/>
            <p:nvPr/>
          </p:nvGrpSpPr>
          <p:grpSpPr>
            <a:xfrm>
              <a:off x="10782456" y="4572076"/>
              <a:ext cx="227531" cy="255320"/>
              <a:chOff x="8407400" y="2055813"/>
              <a:chExt cx="360363" cy="458788"/>
            </a:xfrm>
            <a:solidFill>
              <a:srgbClr val="00B0F0"/>
            </a:solidFill>
          </p:grpSpPr>
          <p:sp>
            <p:nvSpPr>
              <p:cNvPr id="6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6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6" name="组合 65"/>
          <p:cNvGrpSpPr/>
          <p:nvPr/>
        </p:nvGrpSpPr>
        <p:grpSpPr>
          <a:xfrm>
            <a:off x="4732808" y="1602930"/>
            <a:ext cx="891587" cy="793343"/>
            <a:chOff x="10249997" y="4077072"/>
            <a:chExt cx="891587" cy="793343"/>
          </a:xfrm>
        </p:grpSpPr>
        <p:sp>
          <p:nvSpPr>
            <p:cNvPr id="67" name="圆角矩形 66"/>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68"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9"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70" name="组合 16582"/>
            <p:cNvGrpSpPr/>
            <p:nvPr/>
          </p:nvGrpSpPr>
          <p:grpSpPr>
            <a:xfrm>
              <a:off x="10782456" y="4572076"/>
              <a:ext cx="227531" cy="255320"/>
              <a:chOff x="8407400" y="2055813"/>
              <a:chExt cx="360363" cy="458788"/>
            </a:xfrm>
            <a:solidFill>
              <a:srgbClr val="00B0F0"/>
            </a:solidFill>
          </p:grpSpPr>
          <p:sp>
            <p:nvSpPr>
              <p:cNvPr id="71"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2"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3"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74"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75" name="文本占位符 2"/>
          <p:cNvSpPr>
            <a:spLocks noGrp="1"/>
          </p:cNvSpPr>
          <p:nvPr>
            <p:ph type="body" sz="quarter" idx="10"/>
          </p:nvPr>
        </p:nvSpPr>
        <p:spPr>
          <a:xfrm>
            <a:off x="5967551" y="1278028"/>
            <a:ext cx="5505312" cy="4680000"/>
          </a:xfrm>
        </p:spPr>
        <p:txBody>
          <a:bodyPr/>
          <a:lstStyle/>
          <a:p>
            <a:r>
              <a:rPr lang="en-US" altLang="zh-CN" sz="2000" dirty="0" smtClean="0"/>
              <a:t>VIMS</a:t>
            </a:r>
            <a:r>
              <a:rPr lang="zh-CN" altLang="en-US" sz="2000" dirty="0" smtClean="0"/>
              <a:t>是一</a:t>
            </a:r>
            <a:r>
              <a:rPr lang="zh-CN" altLang="en-US" sz="2000" dirty="0"/>
              <a:t>种高性能的集群文件系统，使虚拟化技术的应用超出了单个存储系统的限制</a:t>
            </a:r>
            <a:r>
              <a:rPr lang="zh-CN" altLang="en-US" sz="2000" dirty="0" smtClean="0"/>
              <a:t>，可</a:t>
            </a:r>
            <a:r>
              <a:rPr lang="zh-CN" altLang="en-US" sz="2000" dirty="0"/>
              <a:t>让多个虚拟机共同访问一个整合的集群式存储池，从而显著提高了资源利用率。</a:t>
            </a:r>
            <a:r>
              <a:rPr lang="en-US" altLang="zh-CN" sz="2000" dirty="0"/>
              <a:t>VIMS </a:t>
            </a:r>
            <a:r>
              <a:rPr lang="zh-CN" altLang="en-US" sz="2000" dirty="0"/>
              <a:t>是跨越多个存储服务器实现虚拟化的基础，它可</a:t>
            </a:r>
            <a:r>
              <a:rPr lang="zh-CN" altLang="en-US" sz="2000" dirty="0" smtClean="0"/>
              <a:t>启用存储</a:t>
            </a:r>
            <a:r>
              <a:rPr lang="zh-CN" altLang="en-US" sz="2000" dirty="0"/>
              <a:t>热迁移、</a:t>
            </a:r>
            <a:r>
              <a:rPr lang="en-US" altLang="zh-CN" sz="2000" dirty="0"/>
              <a:t>DRS</a:t>
            </a:r>
            <a:r>
              <a:rPr lang="zh-CN" altLang="en-US" sz="2000" dirty="0"/>
              <a:t>（</a:t>
            </a:r>
            <a:r>
              <a:rPr lang="en-US" altLang="zh-CN" sz="2000" dirty="0"/>
              <a:t>Storage Dynamic Resource Scheduler</a:t>
            </a:r>
            <a:r>
              <a:rPr lang="zh-CN" altLang="en-US" sz="2000" dirty="0"/>
              <a:t>） 和</a:t>
            </a:r>
            <a:r>
              <a:rPr lang="en-US" altLang="zh-CN" sz="2000" dirty="0"/>
              <a:t>High Availability </a:t>
            </a:r>
            <a:r>
              <a:rPr lang="zh-CN" altLang="en-US" sz="2000" dirty="0"/>
              <a:t>等各种服务。</a:t>
            </a:r>
            <a:endParaRPr lang="en-US" altLang="zh-CN" sz="1800" dirty="0"/>
          </a:p>
        </p:txBody>
      </p:sp>
      <p:grpSp>
        <p:nvGrpSpPr>
          <p:cNvPr id="76" name="组合 16582"/>
          <p:cNvGrpSpPr/>
          <p:nvPr/>
        </p:nvGrpSpPr>
        <p:grpSpPr>
          <a:xfrm>
            <a:off x="2087307" y="5091589"/>
            <a:ext cx="545283" cy="695447"/>
            <a:chOff x="8407400" y="2055813"/>
            <a:chExt cx="360363" cy="458788"/>
          </a:xfrm>
          <a:solidFill>
            <a:schemeClr val="tx1">
              <a:lumMod val="95000"/>
              <a:lumOff val="5000"/>
            </a:schemeClr>
          </a:solidFill>
        </p:grpSpPr>
        <p:sp>
          <p:nvSpPr>
            <p:cNvPr id="7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82" name="组合 16582"/>
          <p:cNvGrpSpPr/>
          <p:nvPr/>
        </p:nvGrpSpPr>
        <p:grpSpPr>
          <a:xfrm>
            <a:off x="4285617" y="5091588"/>
            <a:ext cx="545283" cy="695447"/>
            <a:chOff x="8407400" y="2055813"/>
            <a:chExt cx="360363" cy="458788"/>
          </a:xfrm>
          <a:solidFill>
            <a:schemeClr val="tx1">
              <a:lumMod val="95000"/>
              <a:lumOff val="5000"/>
            </a:schemeClr>
          </a:solidFill>
        </p:grpSpPr>
        <p:sp>
          <p:nvSpPr>
            <p:cNvPr id="8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Tree>
    <p:extLst>
      <p:ext uri="{BB962C8B-B14F-4D97-AF65-F5344CB8AC3E}">
        <p14:creationId xmlns:p14="http://schemas.microsoft.com/office/powerpoint/2010/main" val="1381098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VIMS</a:t>
            </a:r>
            <a:r>
              <a:rPr lang="zh-CN" altLang="en-US" dirty="0" smtClean="0"/>
              <a:t>分布式锁</a:t>
            </a:r>
            <a:endParaRPr lang="zh-CN" altLang="en-US" dirty="0"/>
          </a:p>
        </p:txBody>
      </p:sp>
      <p:sp>
        <p:nvSpPr>
          <p:cNvPr id="3" name="文本占位符 2"/>
          <p:cNvSpPr>
            <a:spLocks noGrp="1"/>
          </p:cNvSpPr>
          <p:nvPr>
            <p:ph type="body" sz="quarter" idx="10"/>
          </p:nvPr>
        </p:nvSpPr>
        <p:spPr/>
        <p:txBody>
          <a:bodyPr/>
          <a:lstStyle/>
          <a:p>
            <a:r>
              <a:rPr lang="zh-CN" altLang="en-US" sz="1800" dirty="0"/>
              <a:t>一个</a:t>
            </a:r>
            <a:r>
              <a:rPr lang="en-US" altLang="zh-CN" sz="1800" dirty="0"/>
              <a:t>VIMS</a:t>
            </a:r>
            <a:r>
              <a:rPr lang="zh-CN" altLang="en-US" sz="1800" dirty="0"/>
              <a:t>卷同时被多个</a:t>
            </a:r>
            <a:r>
              <a:rPr lang="en-US" altLang="zh-CN" sz="1800" dirty="0"/>
              <a:t>CNA</a:t>
            </a:r>
            <a:r>
              <a:rPr lang="zh-CN" altLang="en-US" sz="1800" dirty="0"/>
              <a:t>节点挂载，因此每个</a:t>
            </a:r>
            <a:r>
              <a:rPr lang="en-US" altLang="zh-CN" sz="1800" dirty="0"/>
              <a:t>CNA</a:t>
            </a:r>
            <a:r>
              <a:rPr lang="zh-CN" altLang="en-US" sz="1800" dirty="0"/>
              <a:t>节点都可以访问</a:t>
            </a:r>
            <a:r>
              <a:rPr lang="en-US" altLang="zh-CN" sz="1800" dirty="0"/>
              <a:t>VIMS</a:t>
            </a:r>
            <a:r>
              <a:rPr lang="zh-CN" altLang="en-US" sz="1800" dirty="0"/>
              <a:t>卷上的</a:t>
            </a:r>
            <a:r>
              <a:rPr lang="zh-CN" altLang="en-US" sz="1800" dirty="0" smtClean="0"/>
              <a:t>文件。为</a:t>
            </a:r>
            <a:r>
              <a:rPr lang="zh-CN" altLang="en-US" sz="1800" dirty="0"/>
              <a:t>保证多节点读写同一文件的数据一致性，</a:t>
            </a:r>
            <a:r>
              <a:rPr lang="en-US" altLang="zh-CN" sz="1800" dirty="0"/>
              <a:t>VIMS</a:t>
            </a:r>
            <a:r>
              <a:rPr lang="zh-CN" altLang="en-US" sz="1800" dirty="0"/>
              <a:t>需要实现分布式文件锁。</a:t>
            </a:r>
            <a:r>
              <a:rPr lang="en-US" altLang="zh-CN" sz="1800" dirty="0"/>
              <a:t>VIMS</a:t>
            </a:r>
            <a:r>
              <a:rPr lang="zh-CN" altLang="en-US" sz="1800" dirty="0"/>
              <a:t>的</a:t>
            </a:r>
            <a:r>
              <a:rPr lang="en-US" altLang="zh-CN" sz="1800" dirty="0"/>
              <a:t>DLM</a:t>
            </a:r>
            <a:r>
              <a:rPr lang="zh-CN" altLang="en-US" sz="1800" dirty="0"/>
              <a:t>（</a:t>
            </a:r>
            <a:r>
              <a:rPr lang="en-US" altLang="zh-CN" sz="1800" dirty="0"/>
              <a:t>Distribute lock manager</a:t>
            </a:r>
            <a:r>
              <a:rPr lang="zh-CN" altLang="en-US" sz="1800" dirty="0"/>
              <a:t>）模块负责实现分布式文件锁，它提供集群概念上的锁服务，调用者通过</a:t>
            </a:r>
            <a:r>
              <a:rPr lang="en-US" altLang="zh-CN" sz="1800" dirty="0"/>
              <a:t>DLM</a:t>
            </a:r>
            <a:r>
              <a:rPr lang="zh-CN" altLang="en-US" sz="1800" dirty="0"/>
              <a:t>保证集群间的同步要求</a:t>
            </a:r>
            <a:r>
              <a:rPr lang="zh-CN" altLang="en-US" sz="1800" dirty="0" smtClean="0"/>
              <a:t>。</a:t>
            </a:r>
            <a:endParaRPr lang="en-US" altLang="zh-CN" sz="1800" dirty="0" smtClean="0"/>
          </a:p>
          <a:p>
            <a:r>
              <a:rPr lang="en-US" altLang="zh-CN" sz="1800" dirty="0" smtClean="0"/>
              <a:t>VIMS</a:t>
            </a:r>
            <a:r>
              <a:rPr lang="zh-CN" altLang="en-US" sz="1800" dirty="0" smtClean="0"/>
              <a:t>采用分布式全对称锁机制。在</a:t>
            </a:r>
            <a:r>
              <a:rPr lang="en-US" altLang="zh-CN" sz="1800" dirty="0" smtClean="0"/>
              <a:t>VIMS</a:t>
            </a:r>
            <a:r>
              <a:rPr lang="zh-CN" altLang="en-US" sz="1800" dirty="0" smtClean="0"/>
              <a:t>中有多个资源管理者（</a:t>
            </a:r>
            <a:r>
              <a:rPr lang="en-US" altLang="zh-CN" sz="1800" dirty="0" smtClean="0"/>
              <a:t>master</a:t>
            </a:r>
            <a:r>
              <a:rPr lang="zh-CN" altLang="en-US" sz="1800" dirty="0" smtClean="0"/>
              <a:t>），每个</a:t>
            </a:r>
            <a:r>
              <a:rPr lang="en-US" altLang="zh-CN" sz="1800" dirty="0" smtClean="0"/>
              <a:t>master</a:t>
            </a:r>
            <a:r>
              <a:rPr lang="zh-CN" altLang="en-US" sz="1800" dirty="0" smtClean="0"/>
              <a:t>只对应一个锁资源。不同的</a:t>
            </a:r>
            <a:r>
              <a:rPr lang="en-US" altLang="zh-CN" sz="1800" dirty="0" smtClean="0"/>
              <a:t>master</a:t>
            </a:r>
            <a:r>
              <a:rPr lang="zh-CN" altLang="en-US" sz="1800" dirty="0" smtClean="0"/>
              <a:t>并不会集中在同一个节点上，无管理中心节点。</a:t>
            </a:r>
            <a:endParaRPr lang="en-US" altLang="zh-CN" sz="1800" dirty="0" smtClean="0"/>
          </a:p>
          <a:p>
            <a:r>
              <a:rPr lang="zh-CN" altLang="en-US" sz="1800" dirty="0" smtClean="0"/>
              <a:t>正常情况下成为某个锁资源的</a:t>
            </a:r>
            <a:r>
              <a:rPr lang="en-US" altLang="zh-CN" sz="1800" dirty="0" smtClean="0"/>
              <a:t>master</a:t>
            </a:r>
            <a:r>
              <a:rPr lang="zh-CN" altLang="en-US" sz="1800" dirty="0" smtClean="0"/>
              <a:t>方式有两种：</a:t>
            </a:r>
            <a:endParaRPr lang="en-US" altLang="zh-CN" sz="1800" dirty="0" smtClean="0"/>
          </a:p>
          <a:p>
            <a:pPr lvl="1"/>
            <a:r>
              <a:rPr lang="zh-CN" altLang="en-US" sz="1600" dirty="0"/>
              <a:t>第一</a:t>
            </a:r>
            <a:r>
              <a:rPr lang="zh-CN" altLang="en-US" sz="1600" dirty="0" smtClean="0"/>
              <a:t>个申请访问某资源的节点</a:t>
            </a:r>
            <a:endParaRPr lang="en-US" altLang="zh-CN" sz="1600" dirty="0" smtClean="0"/>
          </a:p>
          <a:p>
            <a:pPr lvl="1"/>
            <a:r>
              <a:rPr lang="zh-CN" altLang="en-US" sz="1600" dirty="0" smtClean="0"/>
              <a:t>如果多节点同时访问某资源，以</a:t>
            </a:r>
            <a:r>
              <a:rPr lang="en-US" altLang="zh-CN" sz="1600" dirty="0" smtClean="0"/>
              <a:t>VIMS</a:t>
            </a:r>
            <a:r>
              <a:rPr lang="zh-CN" altLang="en-US" sz="1600" dirty="0" smtClean="0"/>
              <a:t>节点号较小的节点作为</a:t>
            </a:r>
            <a:r>
              <a:rPr lang="en-US" altLang="zh-CN" sz="1600" dirty="0" smtClean="0"/>
              <a:t>master</a:t>
            </a:r>
          </a:p>
          <a:p>
            <a:pPr marL="301625" lvl="1" indent="-301625" algn="just">
              <a:buClr>
                <a:schemeClr val="bg1">
                  <a:lumMod val="50000"/>
                </a:schemeClr>
              </a:buClr>
              <a:buSzPct val="60000"/>
              <a:buFont typeface="Wingdings" pitchFamily="2" charset="2"/>
              <a:buChar char="l"/>
            </a:pPr>
            <a:r>
              <a:rPr lang="zh-CN" altLang="en-US" sz="1800" dirty="0" smtClean="0">
                <a:latin typeface="+mn-ea"/>
                <a:cs typeface="Arial" panose="020B0604020202020204" pitchFamily="34" charset="0"/>
              </a:rPr>
              <a:t>当节点发生故障时，此节点负责管理的资源会重新选举出</a:t>
            </a:r>
            <a:r>
              <a:rPr lang="en-US" altLang="zh-CN" sz="1800" dirty="0" smtClean="0">
                <a:latin typeface="+mn-ea"/>
                <a:cs typeface="Arial" panose="020B0604020202020204" pitchFamily="34" charset="0"/>
              </a:rPr>
              <a:t>master</a:t>
            </a:r>
            <a:r>
              <a:rPr lang="zh-CN" altLang="en-US" sz="1800" dirty="0" smtClean="0">
                <a:latin typeface="+mn-ea"/>
                <a:cs typeface="Arial" panose="020B0604020202020204" pitchFamily="34" charset="0"/>
              </a:rPr>
              <a:t>。</a:t>
            </a:r>
            <a:endParaRPr lang="zh-CN" altLang="en-US" sz="1800" dirty="0">
              <a:latin typeface="+mn-ea"/>
              <a:cs typeface="Arial" panose="020B0604020202020204" pitchFamily="34" charset="0"/>
            </a:endParaRPr>
          </a:p>
        </p:txBody>
      </p:sp>
    </p:spTree>
    <p:extLst>
      <p:ext uri="{BB962C8B-B14F-4D97-AF65-F5344CB8AC3E}">
        <p14:creationId xmlns:p14="http://schemas.microsoft.com/office/powerpoint/2010/main" val="3880901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VIMS</a:t>
            </a:r>
            <a:r>
              <a:rPr lang="zh-CN" altLang="en-US" dirty="0" smtClean="0"/>
              <a:t>心跳</a:t>
            </a:r>
            <a:endParaRPr lang="zh-CN" altLang="en-US" dirty="0"/>
          </a:p>
        </p:txBody>
      </p:sp>
      <p:sp>
        <p:nvSpPr>
          <p:cNvPr id="3" name="文本占位符 2"/>
          <p:cNvSpPr>
            <a:spLocks noGrp="1"/>
          </p:cNvSpPr>
          <p:nvPr>
            <p:ph type="body" sz="quarter" idx="10"/>
          </p:nvPr>
        </p:nvSpPr>
        <p:spPr>
          <a:xfrm>
            <a:off x="912285" y="1233488"/>
            <a:ext cx="10560048" cy="1187400"/>
          </a:xfrm>
        </p:spPr>
        <p:txBody>
          <a:bodyPr/>
          <a:lstStyle/>
          <a:p>
            <a:r>
              <a:rPr lang="en-US" altLang="zh-CN" sz="1800" dirty="0"/>
              <a:t>VIMS</a:t>
            </a:r>
            <a:r>
              <a:rPr lang="zh-CN" altLang="en-US" sz="1800" dirty="0"/>
              <a:t>存在两种心跳，磁盘心跳用于检测主机是否可以正常读写共享存储，网络心跳用于检测主机间网络通信是否正常。作为集群文件系统，挂载了</a:t>
            </a:r>
            <a:r>
              <a:rPr lang="en-US" altLang="zh-CN" sz="1800" dirty="0"/>
              <a:t>VIMS</a:t>
            </a:r>
            <a:r>
              <a:rPr lang="zh-CN" altLang="en-US" sz="1800" dirty="0"/>
              <a:t>卷的</a:t>
            </a:r>
            <a:r>
              <a:rPr lang="en-US" altLang="zh-CN" sz="1800" dirty="0"/>
              <a:t>CNA</a:t>
            </a:r>
            <a:r>
              <a:rPr lang="zh-CN" altLang="en-US" sz="1800" dirty="0"/>
              <a:t>节点从来都不是单独的个体，作为集群节点成员之一，通过网络心跳确保与其它节点进行正常的网络通信。</a:t>
            </a:r>
          </a:p>
        </p:txBody>
      </p:sp>
      <p:sp>
        <p:nvSpPr>
          <p:cNvPr id="4" name="圆角矩形 3"/>
          <p:cNvSpPr/>
          <p:nvPr/>
        </p:nvSpPr>
        <p:spPr bwMode="auto">
          <a:xfrm>
            <a:off x="1847528" y="3176656"/>
            <a:ext cx="1944916" cy="972108"/>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CNA01</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圆角矩形 4"/>
          <p:cNvSpPr/>
          <p:nvPr/>
        </p:nvSpPr>
        <p:spPr bwMode="auto">
          <a:xfrm>
            <a:off x="4980576" y="3176656"/>
            <a:ext cx="1944916" cy="972108"/>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CNA02</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圆角矩形 5"/>
          <p:cNvSpPr/>
          <p:nvPr/>
        </p:nvSpPr>
        <p:spPr bwMode="auto">
          <a:xfrm>
            <a:off x="8113624" y="3176656"/>
            <a:ext cx="1944916" cy="972108"/>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CNA03</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8" name="曲线连接符 7"/>
          <p:cNvCxnSpPr>
            <a:stCxn id="4" idx="0"/>
            <a:endCxn id="6" idx="0"/>
          </p:cNvCxnSpPr>
          <p:nvPr/>
        </p:nvCxnSpPr>
        <p:spPr bwMode="auto">
          <a:xfrm rot="5400000" flipH="1" flipV="1">
            <a:off x="5953034" y="43608"/>
            <a:ext cx="12700" cy="6266096"/>
          </a:xfrm>
          <a:prstGeom prst="curvedConnector3">
            <a:avLst>
              <a:gd name="adj1" fmla="val 3150000"/>
            </a:avLst>
          </a:prstGeom>
          <a:solidFill>
            <a:schemeClr val="accent1"/>
          </a:solidFill>
          <a:ln w="19050" cap="flat" cmpd="sng" algn="ctr">
            <a:solidFill>
              <a:srgbClr val="00B0F0"/>
            </a:solidFill>
            <a:prstDash val="lgDash"/>
            <a:round/>
            <a:headEnd type="triangle"/>
            <a:tailEnd type="triangle"/>
          </a:ln>
          <a:effectLst/>
        </p:spPr>
      </p:cxnSp>
      <p:cxnSp>
        <p:nvCxnSpPr>
          <p:cNvPr id="11" name="直接箭头连接符 10"/>
          <p:cNvCxnSpPr/>
          <p:nvPr/>
        </p:nvCxnSpPr>
        <p:spPr bwMode="auto">
          <a:xfrm>
            <a:off x="6925492" y="3662710"/>
            <a:ext cx="1188132" cy="0"/>
          </a:xfrm>
          <a:prstGeom prst="straightConnector1">
            <a:avLst/>
          </a:prstGeom>
          <a:solidFill>
            <a:schemeClr val="accent1"/>
          </a:solidFill>
          <a:ln w="19050" cap="flat" cmpd="sng" algn="ctr">
            <a:solidFill>
              <a:srgbClr val="00B0F0"/>
            </a:solidFill>
            <a:prstDash val="lgDash"/>
            <a:round/>
            <a:headEnd type="triangle"/>
            <a:tailEnd type="triangle"/>
          </a:ln>
          <a:effectLst/>
        </p:spPr>
      </p:cxnSp>
      <p:cxnSp>
        <p:nvCxnSpPr>
          <p:cNvPr id="12" name="直接箭头连接符 11"/>
          <p:cNvCxnSpPr/>
          <p:nvPr/>
        </p:nvCxnSpPr>
        <p:spPr bwMode="auto">
          <a:xfrm>
            <a:off x="3792444" y="3662710"/>
            <a:ext cx="1188132" cy="0"/>
          </a:xfrm>
          <a:prstGeom prst="straightConnector1">
            <a:avLst/>
          </a:prstGeom>
          <a:solidFill>
            <a:schemeClr val="accent1"/>
          </a:solidFill>
          <a:ln w="19050" cap="flat" cmpd="sng" algn="ctr">
            <a:solidFill>
              <a:srgbClr val="00B0F0"/>
            </a:solidFill>
            <a:prstDash val="lgDash"/>
            <a:round/>
            <a:headEnd type="triangle"/>
            <a:tailEnd type="triangle"/>
          </a:ln>
          <a:effectLst/>
        </p:spPr>
      </p:cxnSp>
      <p:sp>
        <p:nvSpPr>
          <p:cNvPr id="13" name="矩形 12"/>
          <p:cNvSpPr/>
          <p:nvPr/>
        </p:nvSpPr>
        <p:spPr bwMode="auto">
          <a:xfrm>
            <a:off x="2315930" y="3662710"/>
            <a:ext cx="1008112" cy="34203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VIMS1</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矩形 13"/>
          <p:cNvSpPr/>
          <p:nvPr/>
        </p:nvSpPr>
        <p:spPr bwMode="auto">
          <a:xfrm>
            <a:off x="5448978" y="3662710"/>
            <a:ext cx="1008112" cy="34203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VIMS1</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矩形 14"/>
          <p:cNvSpPr/>
          <p:nvPr/>
        </p:nvSpPr>
        <p:spPr bwMode="auto">
          <a:xfrm>
            <a:off x="8582026" y="3662710"/>
            <a:ext cx="1008112" cy="34203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VIMS1</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流程图: 磁盘 15"/>
          <p:cNvSpPr/>
          <p:nvPr/>
        </p:nvSpPr>
        <p:spPr bwMode="auto">
          <a:xfrm>
            <a:off x="4717246" y="5084868"/>
            <a:ext cx="2484276" cy="972108"/>
          </a:xfrm>
          <a:prstGeom prst="flowChartMagneticDisk">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7" name="心形 16"/>
          <p:cNvSpPr/>
          <p:nvPr/>
        </p:nvSpPr>
        <p:spPr bwMode="auto">
          <a:xfrm>
            <a:off x="7345330" y="3485273"/>
            <a:ext cx="348456" cy="348456"/>
          </a:xfrm>
          <a:prstGeom prst="hear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8" name="心形 17"/>
          <p:cNvSpPr/>
          <p:nvPr/>
        </p:nvSpPr>
        <p:spPr bwMode="auto">
          <a:xfrm>
            <a:off x="4212219" y="3488482"/>
            <a:ext cx="348456" cy="348456"/>
          </a:xfrm>
          <a:prstGeom prst="hear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9" name="心形 18"/>
          <p:cNvSpPr/>
          <p:nvPr/>
        </p:nvSpPr>
        <p:spPr bwMode="auto">
          <a:xfrm>
            <a:off x="5778806" y="2603176"/>
            <a:ext cx="348456" cy="348456"/>
          </a:xfrm>
          <a:prstGeom prst="hear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0" name="心形 19"/>
          <p:cNvSpPr/>
          <p:nvPr/>
        </p:nvSpPr>
        <p:spPr bwMode="auto">
          <a:xfrm>
            <a:off x="5341316" y="5548105"/>
            <a:ext cx="348456" cy="348456"/>
          </a:xfrm>
          <a:prstGeom prst="heart">
            <a:avLst/>
          </a:prstGeom>
          <a:solidFill>
            <a:srgbClr val="FF090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1" name="心形 20"/>
          <p:cNvSpPr/>
          <p:nvPr/>
        </p:nvSpPr>
        <p:spPr bwMode="auto">
          <a:xfrm>
            <a:off x="5778806" y="5548105"/>
            <a:ext cx="348456" cy="348456"/>
          </a:xfrm>
          <a:prstGeom prst="heart">
            <a:avLst/>
          </a:prstGeom>
          <a:solidFill>
            <a:srgbClr val="FF090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2" name="心形 21"/>
          <p:cNvSpPr/>
          <p:nvPr/>
        </p:nvSpPr>
        <p:spPr bwMode="auto">
          <a:xfrm>
            <a:off x="6216296" y="5548105"/>
            <a:ext cx="348456" cy="348456"/>
          </a:xfrm>
          <a:prstGeom prst="heart">
            <a:avLst/>
          </a:prstGeom>
          <a:solidFill>
            <a:srgbClr val="FF090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3" name="矩形 22"/>
          <p:cNvSpPr/>
          <p:nvPr/>
        </p:nvSpPr>
        <p:spPr bwMode="auto">
          <a:xfrm>
            <a:off x="5305312" y="5496506"/>
            <a:ext cx="1296144" cy="45165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25" name="直接连接符 24"/>
          <p:cNvCxnSpPr/>
          <p:nvPr/>
        </p:nvCxnSpPr>
        <p:spPr bwMode="auto">
          <a:xfrm>
            <a:off x="5737360" y="5496506"/>
            <a:ext cx="0" cy="4516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6169408" y="5496506"/>
            <a:ext cx="0" cy="4516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a:stCxn id="4" idx="2"/>
          </p:cNvCxnSpPr>
          <p:nvPr/>
        </p:nvCxnSpPr>
        <p:spPr bwMode="auto">
          <a:xfrm>
            <a:off x="2819986" y="4148764"/>
            <a:ext cx="0" cy="504056"/>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7" name="直接连接符 36"/>
          <p:cNvCxnSpPr>
            <a:endCxn id="16" idx="1"/>
          </p:cNvCxnSpPr>
          <p:nvPr/>
        </p:nvCxnSpPr>
        <p:spPr bwMode="auto">
          <a:xfrm>
            <a:off x="5959384" y="4148764"/>
            <a:ext cx="0" cy="936104"/>
          </a:xfrm>
          <a:prstGeom prst="line">
            <a:avLst/>
          </a:prstGeom>
          <a:solidFill>
            <a:schemeClr val="accent1"/>
          </a:solidFill>
          <a:ln w="19050" cap="flat" cmpd="sng" algn="ctr">
            <a:solidFill>
              <a:srgbClr val="FF0000"/>
            </a:solidFill>
            <a:prstDash val="solid"/>
            <a:round/>
            <a:headEnd type="none" w="med" len="med"/>
            <a:tailEnd type="triangle" w="med" len="med"/>
          </a:ln>
          <a:effectLst/>
        </p:spPr>
      </p:cxnSp>
      <p:cxnSp>
        <p:nvCxnSpPr>
          <p:cNvPr id="38" name="直接连接符 37"/>
          <p:cNvCxnSpPr/>
          <p:nvPr/>
        </p:nvCxnSpPr>
        <p:spPr bwMode="auto">
          <a:xfrm>
            <a:off x="9157740" y="4148764"/>
            <a:ext cx="0" cy="504056"/>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40" name="直接连接符 39"/>
          <p:cNvCxnSpPr/>
          <p:nvPr/>
        </p:nvCxnSpPr>
        <p:spPr bwMode="auto">
          <a:xfrm>
            <a:off x="2826336" y="4652820"/>
            <a:ext cx="6331404"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44" name="心形 43"/>
          <p:cNvSpPr/>
          <p:nvPr/>
        </p:nvSpPr>
        <p:spPr bwMode="auto">
          <a:xfrm>
            <a:off x="9168078" y="5079895"/>
            <a:ext cx="348456" cy="348456"/>
          </a:xfrm>
          <a:prstGeom prst="hear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5" name="心形 44"/>
          <p:cNvSpPr/>
          <p:nvPr/>
        </p:nvSpPr>
        <p:spPr bwMode="auto">
          <a:xfrm>
            <a:off x="9168078" y="5496506"/>
            <a:ext cx="348456" cy="348456"/>
          </a:xfrm>
          <a:prstGeom prst="heart">
            <a:avLst/>
          </a:prstGeom>
          <a:solidFill>
            <a:srgbClr val="FF090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46" name="矩形 45"/>
          <p:cNvSpPr/>
          <p:nvPr/>
        </p:nvSpPr>
        <p:spPr bwMode="auto">
          <a:xfrm>
            <a:off x="9643119" y="5502924"/>
            <a:ext cx="1008112" cy="34203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t" latinLnBrk="0" hangingPunct="1">
              <a:lnSpc>
                <a:spcPct val="100000"/>
              </a:lnSpc>
              <a:spcBef>
                <a:spcPct val="0"/>
              </a:spcBef>
              <a:spcAft>
                <a:spcPct val="0"/>
              </a:spcAft>
              <a:buClrTx/>
              <a:buSzTx/>
              <a:buFontTx/>
              <a:buNone/>
              <a:tabLst/>
            </a:pPr>
            <a:r>
              <a:rPr lang="zh-CN" altLang="en-US" sz="1400" dirty="0" smtClean="0">
                <a:latin typeface="微软雅黑" panose="020B0503020204020204" pitchFamily="34" charset="-122"/>
                <a:ea typeface="微软雅黑" panose="020B0503020204020204" pitchFamily="34" charset="-122"/>
              </a:rPr>
              <a:t>磁盘心跳</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7" name="矩形 46"/>
          <p:cNvSpPr/>
          <p:nvPr/>
        </p:nvSpPr>
        <p:spPr bwMode="auto">
          <a:xfrm>
            <a:off x="9643119" y="5086313"/>
            <a:ext cx="1008112" cy="34203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t" latinLnBrk="0" hangingPunct="1">
              <a:lnSpc>
                <a:spcPct val="100000"/>
              </a:lnSpc>
              <a:spcBef>
                <a:spcPct val="0"/>
              </a:spcBef>
              <a:spcAft>
                <a:spcPct val="0"/>
              </a:spcAft>
              <a:buClrTx/>
              <a:buSzTx/>
              <a:buFontTx/>
              <a:buNone/>
              <a:tabLst/>
            </a:pPr>
            <a:r>
              <a:rPr lang="zh-CN" altLang="en-US" sz="1400" dirty="0" smtClean="0">
                <a:latin typeface="微软雅黑" panose="020B0503020204020204" pitchFamily="34" charset="-122"/>
                <a:ea typeface="微软雅黑" panose="020B0503020204020204" pitchFamily="34" charset="-122"/>
              </a:rPr>
              <a:t>网络心跳</a:t>
            </a:r>
            <a:endPar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2636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磁盘技术</a:t>
            </a:r>
            <a:endParaRPr lang="zh-CN" altLang="en-US" dirty="0"/>
          </a:p>
        </p:txBody>
      </p:sp>
      <p:sp>
        <p:nvSpPr>
          <p:cNvPr id="3" name="文本占位符 2"/>
          <p:cNvSpPr>
            <a:spLocks noGrp="1"/>
          </p:cNvSpPr>
          <p:nvPr>
            <p:ph type="body" sz="quarter" idx="10"/>
          </p:nvPr>
        </p:nvSpPr>
        <p:spPr/>
        <p:txBody>
          <a:bodyPr/>
          <a:lstStyle/>
          <a:p>
            <a:r>
              <a:rPr lang="zh-CN" altLang="en-US" dirty="0"/>
              <a:t>在存储虚拟化中，所有用户存储都是以文件形式呈现，虚拟机磁盘、快照、虚拟机配置都对应一个独立的文件，常见的磁盘文件</a:t>
            </a:r>
            <a:r>
              <a:rPr lang="zh-CN" altLang="en-US" dirty="0" smtClean="0"/>
              <a:t>分为以下几种：</a:t>
            </a:r>
            <a:endParaRPr lang="en-US" altLang="zh-CN" dirty="0" smtClean="0"/>
          </a:p>
          <a:p>
            <a:pPr lvl="1"/>
            <a:r>
              <a:rPr lang="zh-CN" altLang="en-US" dirty="0"/>
              <a:t>普通</a:t>
            </a:r>
            <a:r>
              <a:rPr lang="zh-CN" altLang="en-US" dirty="0" smtClean="0"/>
              <a:t>磁盘</a:t>
            </a:r>
            <a:endParaRPr lang="en-US" altLang="zh-CN" dirty="0"/>
          </a:p>
          <a:p>
            <a:pPr lvl="1"/>
            <a:r>
              <a:rPr lang="zh-CN" altLang="en-US" dirty="0" smtClean="0"/>
              <a:t>普通延迟</a:t>
            </a:r>
            <a:r>
              <a:rPr lang="zh-CN" altLang="en-US" dirty="0"/>
              <a:t>置零磁盘</a:t>
            </a:r>
            <a:endParaRPr lang="en-US" altLang="zh-CN" dirty="0"/>
          </a:p>
          <a:p>
            <a:pPr lvl="1"/>
            <a:r>
              <a:rPr lang="zh-CN" altLang="en-US" dirty="0"/>
              <a:t>精简磁盘</a:t>
            </a:r>
            <a:endParaRPr lang="en-US" altLang="zh-CN" dirty="0"/>
          </a:p>
          <a:p>
            <a:pPr lvl="1"/>
            <a:r>
              <a:rPr lang="zh-CN" altLang="en-US" dirty="0" smtClean="0"/>
              <a:t>差分磁盘</a:t>
            </a:r>
            <a:endParaRPr lang="en-US" altLang="zh-CN" dirty="0" smtClean="0"/>
          </a:p>
          <a:p>
            <a:r>
              <a:rPr lang="zh-CN" altLang="en-US" dirty="0" smtClean="0"/>
              <a:t>从数据安全性上又划分为：</a:t>
            </a:r>
            <a:endParaRPr lang="en-US" altLang="zh-CN" dirty="0" smtClean="0"/>
          </a:p>
          <a:p>
            <a:pPr lvl="1"/>
            <a:r>
              <a:rPr lang="zh-CN" altLang="en-US" dirty="0" smtClean="0"/>
              <a:t>持久</a:t>
            </a:r>
            <a:r>
              <a:rPr lang="zh-CN" altLang="en-US" dirty="0"/>
              <a:t>化</a:t>
            </a:r>
          </a:p>
          <a:p>
            <a:pPr lvl="1"/>
            <a:r>
              <a:rPr lang="zh-CN" altLang="en-US" dirty="0"/>
              <a:t>非持久</a:t>
            </a:r>
            <a:r>
              <a:rPr lang="zh-CN" altLang="en-US" dirty="0" smtClean="0"/>
              <a:t>化</a:t>
            </a:r>
            <a:endParaRPr lang="zh-CN" altLang="en-US" dirty="0"/>
          </a:p>
        </p:txBody>
      </p:sp>
    </p:spTree>
    <p:extLst>
      <p:ext uri="{BB962C8B-B14F-4D97-AF65-F5344CB8AC3E}">
        <p14:creationId xmlns:p14="http://schemas.microsoft.com/office/powerpoint/2010/main" val="3474627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普通磁盘</a:t>
            </a:r>
            <a:endParaRPr lang="zh-CN" altLang="en-US" dirty="0"/>
          </a:p>
        </p:txBody>
      </p:sp>
      <p:sp>
        <p:nvSpPr>
          <p:cNvPr id="4" name="文本占位符 3"/>
          <p:cNvSpPr>
            <a:spLocks noGrp="1"/>
          </p:cNvSpPr>
          <p:nvPr>
            <p:ph type="body" sz="quarter" idx="10"/>
          </p:nvPr>
        </p:nvSpPr>
        <p:spPr>
          <a:xfrm>
            <a:off x="912285" y="1233488"/>
            <a:ext cx="10560048" cy="2627560"/>
          </a:xfrm>
        </p:spPr>
        <p:txBody>
          <a:bodyPr/>
          <a:lstStyle/>
          <a:p>
            <a:r>
              <a:rPr lang="zh-CN" altLang="en-US" dirty="0" smtClean="0"/>
              <a:t>普通磁盘</a:t>
            </a:r>
            <a:r>
              <a:rPr lang="zh-CN" altLang="zh-CN" dirty="0" smtClean="0"/>
              <a:t>创建</a:t>
            </a:r>
            <a:r>
              <a:rPr lang="zh-CN" altLang="zh-CN" dirty="0"/>
              <a:t>时大小与虚拟磁盘大小相同，并将文件所有位置填</a:t>
            </a:r>
            <a:r>
              <a:rPr lang="en-US" altLang="zh-CN" dirty="0"/>
              <a:t>0</a:t>
            </a:r>
            <a:r>
              <a:rPr lang="zh-CN" altLang="zh-CN" dirty="0"/>
              <a:t>，占用空间较大，置备时间较长</a:t>
            </a:r>
            <a:r>
              <a:rPr lang="zh-CN" altLang="zh-CN" dirty="0" smtClean="0"/>
              <a:t>。</a:t>
            </a:r>
            <a:endParaRPr lang="en-US" altLang="zh-CN" dirty="0" smtClean="0"/>
          </a:p>
          <a:p>
            <a:r>
              <a:rPr lang="zh-CN" altLang="zh-CN" dirty="0"/>
              <a:t>该磁盘用于</a:t>
            </a:r>
            <a:r>
              <a:rPr lang="en-US" altLang="zh-CN" dirty="0"/>
              <a:t>FusionSphere</a:t>
            </a:r>
            <a:r>
              <a:rPr lang="zh-CN" altLang="zh-CN" dirty="0"/>
              <a:t>系统中的普通磁盘。普通磁盘</a:t>
            </a:r>
            <a:r>
              <a:rPr lang="zh-CN" altLang="zh-CN" dirty="0" smtClean="0"/>
              <a:t>使用</a:t>
            </a:r>
            <a:r>
              <a:rPr lang="zh-CN" altLang="en-US" dirty="0" smtClean="0"/>
              <a:t>普通磁盘</a:t>
            </a:r>
            <a:r>
              <a:rPr lang="zh-CN" altLang="zh-CN" dirty="0" smtClean="0"/>
              <a:t>技术</a:t>
            </a:r>
            <a:r>
              <a:rPr lang="zh-CN" altLang="zh-CN" dirty="0"/>
              <a:t>，创建时会进行全空间分配和置零操作，能够提供最好的性能体验和数据安全性。适用于对</a:t>
            </a:r>
            <a:r>
              <a:rPr lang="en-US" altLang="zh-CN" dirty="0"/>
              <a:t>IOPS</a:t>
            </a:r>
            <a:r>
              <a:rPr lang="zh-CN" altLang="zh-CN" dirty="0"/>
              <a:t>要求较高的场景。该磁盘创建所需时间会比创建其他类型的磁盘长。</a:t>
            </a:r>
            <a:endParaRPr lang="zh-CN" altLang="en-US" dirty="0"/>
          </a:p>
        </p:txBody>
      </p:sp>
      <p:sp>
        <p:nvSpPr>
          <p:cNvPr id="5" name="圆柱形 4"/>
          <p:cNvSpPr/>
          <p:nvPr/>
        </p:nvSpPr>
        <p:spPr bwMode="auto">
          <a:xfrm>
            <a:off x="6024546" y="4043336"/>
            <a:ext cx="972108" cy="1332148"/>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800" dirty="0" smtClean="0">
                <a:solidFill>
                  <a:schemeClr val="accent3"/>
                </a:solidFill>
                <a:latin typeface="+mn-ea"/>
                <a:ea typeface="+mn-ea"/>
              </a:rPr>
              <a:t>100G</a:t>
            </a:r>
            <a:endParaRPr lang="zh-CN" altLang="en-US" sz="1800" dirty="0">
              <a:solidFill>
                <a:schemeClr val="accent3"/>
              </a:solidFill>
              <a:latin typeface="+mn-ea"/>
              <a:ea typeface="+mn-ea"/>
            </a:endParaRPr>
          </a:p>
        </p:txBody>
      </p:sp>
      <p:sp>
        <p:nvSpPr>
          <p:cNvPr id="6" name="圆柱形 5"/>
          <p:cNvSpPr/>
          <p:nvPr/>
        </p:nvSpPr>
        <p:spPr bwMode="auto">
          <a:xfrm>
            <a:off x="2520455" y="4652142"/>
            <a:ext cx="972108" cy="723342"/>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accent3"/>
                </a:solidFill>
                <a:effectLst/>
                <a:latin typeface="+mn-ea"/>
                <a:ea typeface="+mn-ea"/>
              </a:rPr>
              <a:t>50G</a:t>
            </a: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7" name="圆柱形 6"/>
          <p:cNvSpPr/>
          <p:nvPr/>
        </p:nvSpPr>
        <p:spPr bwMode="auto">
          <a:xfrm>
            <a:off x="7500710" y="4043336"/>
            <a:ext cx="972108" cy="1332148"/>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800" dirty="0" smtClean="0">
                <a:solidFill>
                  <a:schemeClr val="accent3"/>
                </a:solidFill>
                <a:latin typeface="+mn-ea"/>
                <a:ea typeface="+mn-ea"/>
              </a:rPr>
              <a:t>100G</a:t>
            </a:r>
            <a:endParaRPr lang="zh-CN" altLang="en-US" sz="1800" dirty="0">
              <a:solidFill>
                <a:schemeClr val="accent3"/>
              </a:solidFill>
              <a:latin typeface="+mn-ea"/>
              <a:ea typeface="+mn-ea"/>
            </a:endParaRPr>
          </a:p>
        </p:txBody>
      </p:sp>
      <p:sp>
        <p:nvSpPr>
          <p:cNvPr id="8" name="圆柱形 7"/>
          <p:cNvSpPr/>
          <p:nvPr/>
        </p:nvSpPr>
        <p:spPr bwMode="auto">
          <a:xfrm>
            <a:off x="4074478" y="4648880"/>
            <a:ext cx="972108" cy="723342"/>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accent3"/>
                </a:solidFill>
                <a:effectLst/>
                <a:latin typeface="+mn-ea"/>
                <a:ea typeface="+mn-ea"/>
              </a:rPr>
              <a:t>50G</a:t>
            </a: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9" name="文本框 8"/>
          <p:cNvSpPr txBox="1"/>
          <p:nvPr/>
        </p:nvSpPr>
        <p:spPr bwMode="auto">
          <a:xfrm>
            <a:off x="2469008" y="5372221"/>
            <a:ext cx="1075002"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分配空间</a:t>
            </a:r>
          </a:p>
        </p:txBody>
      </p:sp>
      <p:sp>
        <p:nvSpPr>
          <p:cNvPr id="10" name="文本框 9"/>
          <p:cNvSpPr txBox="1"/>
          <p:nvPr/>
        </p:nvSpPr>
        <p:spPr bwMode="auto">
          <a:xfrm>
            <a:off x="3933263" y="5384002"/>
            <a:ext cx="125453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实际占用空间</a:t>
            </a:r>
          </a:p>
        </p:txBody>
      </p:sp>
      <p:sp>
        <p:nvSpPr>
          <p:cNvPr id="11" name="文本框 10"/>
          <p:cNvSpPr txBox="1"/>
          <p:nvPr/>
        </p:nvSpPr>
        <p:spPr bwMode="auto">
          <a:xfrm>
            <a:off x="5921652" y="5384002"/>
            <a:ext cx="1075002"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分配空间</a:t>
            </a:r>
          </a:p>
        </p:txBody>
      </p:sp>
      <p:sp>
        <p:nvSpPr>
          <p:cNvPr id="12" name="文本框 11"/>
          <p:cNvSpPr txBox="1"/>
          <p:nvPr/>
        </p:nvSpPr>
        <p:spPr bwMode="auto">
          <a:xfrm>
            <a:off x="7385907" y="5395783"/>
            <a:ext cx="125453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实际占用空间</a:t>
            </a:r>
          </a:p>
        </p:txBody>
      </p:sp>
      <p:sp>
        <p:nvSpPr>
          <p:cNvPr id="13" name="文本框 12"/>
          <p:cNvSpPr txBox="1"/>
          <p:nvPr/>
        </p:nvSpPr>
        <p:spPr bwMode="auto">
          <a:xfrm>
            <a:off x="8817496" y="4732520"/>
            <a:ext cx="2023979"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800" b="1" dirty="0" smtClean="0">
                <a:solidFill>
                  <a:srgbClr val="C00000"/>
                </a:solidFill>
                <a:latin typeface="+mn-ea"/>
                <a:ea typeface="+mn-ea"/>
              </a:rPr>
              <a:t>立即分配所有空间</a:t>
            </a:r>
          </a:p>
        </p:txBody>
      </p:sp>
    </p:spTree>
    <p:extLst>
      <p:ext uri="{BB962C8B-B14F-4D97-AF65-F5344CB8AC3E}">
        <p14:creationId xmlns:p14="http://schemas.microsoft.com/office/powerpoint/2010/main" val="320517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普通延时置零磁盘</a:t>
            </a:r>
            <a:endParaRPr lang="zh-CN" altLang="en-US" dirty="0"/>
          </a:p>
        </p:txBody>
      </p:sp>
      <p:sp>
        <p:nvSpPr>
          <p:cNvPr id="4" name="文本占位符 3"/>
          <p:cNvSpPr>
            <a:spLocks noGrp="1"/>
          </p:cNvSpPr>
          <p:nvPr>
            <p:ph type="body" sz="quarter" idx="10"/>
          </p:nvPr>
        </p:nvSpPr>
        <p:spPr>
          <a:xfrm>
            <a:off x="912285" y="1233488"/>
            <a:ext cx="10560048" cy="2555552"/>
          </a:xfrm>
        </p:spPr>
        <p:txBody>
          <a:bodyPr/>
          <a:lstStyle/>
          <a:p>
            <a:r>
              <a:rPr lang="zh-CN" altLang="en-US" dirty="0" smtClean="0"/>
              <a:t>普通</a:t>
            </a:r>
            <a:r>
              <a:rPr lang="zh-CN" altLang="zh-CN" dirty="0" smtClean="0"/>
              <a:t>延迟</a:t>
            </a:r>
            <a:r>
              <a:rPr lang="zh-CN" altLang="zh-CN" dirty="0"/>
              <a:t>置零卷创建时大小与虚拟磁盘大小相同，但不会进行填</a:t>
            </a:r>
            <a:r>
              <a:rPr lang="en-US" altLang="zh-CN" dirty="0"/>
              <a:t>0</a:t>
            </a:r>
            <a:r>
              <a:rPr lang="zh-CN" altLang="zh-CN" dirty="0"/>
              <a:t>操作，占用空间较大，置备时间</a:t>
            </a:r>
            <a:r>
              <a:rPr lang="zh-CN" altLang="zh-CN" dirty="0" smtClean="0"/>
              <a:t>较</a:t>
            </a:r>
            <a:r>
              <a:rPr lang="zh-CN" altLang="en-US" dirty="0" smtClean="0"/>
              <a:t>普通</a:t>
            </a:r>
            <a:r>
              <a:rPr lang="zh-CN" altLang="zh-CN" dirty="0" smtClean="0"/>
              <a:t>卷</a:t>
            </a:r>
            <a:r>
              <a:rPr lang="zh-CN" altLang="zh-CN" dirty="0"/>
              <a:t>短</a:t>
            </a:r>
            <a:r>
              <a:rPr lang="zh-CN" altLang="zh-CN" dirty="0" smtClean="0"/>
              <a:t>。</a:t>
            </a:r>
            <a:endParaRPr lang="en-US" altLang="zh-CN" dirty="0" smtClean="0"/>
          </a:p>
          <a:p>
            <a:r>
              <a:rPr lang="zh-CN" altLang="zh-CN" dirty="0"/>
              <a:t>该磁盘用于</a:t>
            </a:r>
            <a:r>
              <a:rPr lang="en-US" altLang="zh-CN" dirty="0"/>
              <a:t>FusionSphere</a:t>
            </a:r>
            <a:r>
              <a:rPr lang="zh-CN" altLang="zh-CN" dirty="0"/>
              <a:t>系统中的普通延迟置零磁盘，可以提高存储设备的利用率。普通延迟置零磁盘创建很快，创建时进行全空间分配，但未进行全置零动作，性能较普通磁盘有所下降。适用于对发放速度要求高，但对</a:t>
            </a:r>
            <a:r>
              <a:rPr lang="en-US" altLang="zh-CN" dirty="0"/>
              <a:t>IOPS</a:t>
            </a:r>
            <a:r>
              <a:rPr lang="zh-CN" altLang="zh-CN" dirty="0"/>
              <a:t>要求不高的场景。</a:t>
            </a:r>
            <a:endParaRPr lang="zh-CN" altLang="en-US" dirty="0"/>
          </a:p>
        </p:txBody>
      </p:sp>
      <p:sp>
        <p:nvSpPr>
          <p:cNvPr id="5" name="圆柱形 4"/>
          <p:cNvSpPr/>
          <p:nvPr/>
        </p:nvSpPr>
        <p:spPr bwMode="auto">
          <a:xfrm>
            <a:off x="5447928" y="4077072"/>
            <a:ext cx="972108" cy="1332148"/>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800" dirty="0" smtClean="0">
                <a:solidFill>
                  <a:schemeClr val="accent3"/>
                </a:solidFill>
                <a:latin typeface="+mn-ea"/>
                <a:ea typeface="+mn-ea"/>
              </a:rPr>
              <a:t>100G</a:t>
            </a:r>
            <a:endParaRPr lang="zh-CN" altLang="en-US" sz="1800" dirty="0">
              <a:solidFill>
                <a:schemeClr val="accent3"/>
              </a:solidFill>
              <a:latin typeface="+mn-ea"/>
              <a:ea typeface="+mn-ea"/>
            </a:endParaRPr>
          </a:p>
        </p:txBody>
      </p:sp>
      <p:sp>
        <p:nvSpPr>
          <p:cNvPr id="6" name="圆柱形 5"/>
          <p:cNvSpPr/>
          <p:nvPr/>
        </p:nvSpPr>
        <p:spPr bwMode="auto">
          <a:xfrm>
            <a:off x="1943837" y="4685878"/>
            <a:ext cx="972108" cy="723342"/>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accent3"/>
                </a:solidFill>
                <a:effectLst/>
                <a:latin typeface="+mn-ea"/>
                <a:ea typeface="+mn-ea"/>
              </a:rPr>
              <a:t>50G</a:t>
            </a: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7" name="圆柱形 6"/>
          <p:cNvSpPr/>
          <p:nvPr/>
        </p:nvSpPr>
        <p:spPr bwMode="auto">
          <a:xfrm>
            <a:off x="6924092" y="4077072"/>
            <a:ext cx="972108" cy="1332148"/>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en-US" altLang="zh-CN" sz="1800" dirty="0" smtClean="0">
                <a:solidFill>
                  <a:schemeClr val="accent3"/>
                </a:solidFill>
                <a:latin typeface="+mn-ea"/>
                <a:ea typeface="+mn-ea"/>
              </a:rPr>
              <a:t>100G</a:t>
            </a:r>
            <a:endParaRPr lang="zh-CN" altLang="en-US" sz="1800" dirty="0">
              <a:solidFill>
                <a:schemeClr val="accent3"/>
              </a:solidFill>
              <a:latin typeface="+mn-ea"/>
              <a:ea typeface="+mn-ea"/>
            </a:endParaRPr>
          </a:p>
        </p:txBody>
      </p:sp>
      <p:sp>
        <p:nvSpPr>
          <p:cNvPr id="8" name="圆柱形 7"/>
          <p:cNvSpPr/>
          <p:nvPr/>
        </p:nvSpPr>
        <p:spPr bwMode="auto">
          <a:xfrm>
            <a:off x="3497860" y="4682616"/>
            <a:ext cx="972108" cy="723342"/>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accent3"/>
                </a:solidFill>
                <a:effectLst/>
                <a:latin typeface="+mn-ea"/>
                <a:ea typeface="+mn-ea"/>
              </a:rPr>
              <a:t>50G</a:t>
            </a: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9" name="文本框 8"/>
          <p:cNvSpPr txBox="1"/>
          <p:nvPr/>
        </p:nvSpPr>
        <p:spPr bwMode="auto">
          <a:xfrm>
            <a:off x="1892390" y="5405957"/>
            <a:ext cx="1075002"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分配空间</a:t>
            </a:r>
          </a:p>
        </p:txBody>
      </p:sp>
      <p:sp>
        <p:nvSpPr>
          <p:cNvPr id="10" name="文本框 9"/>
          <p:cNvSpPr txBox="1"/>
          <p:nvPr/>
        </p:nvSpPr>
        <p:spPr bwMode="auto">
          <a:xfrm>
            <a:off x="3356645" y="5417738"/>
            <a:ext cx="125453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实际占用空间</a:t>
            </a:r>
          </a:p>
        </p:txBody>
      </p:sp>
      <p:sp>
        <p:nvSpPr>
          <p:cNvPr id="11" name="文本框 10"/>
          <p:cNvSpPr txBox="1"/>
          <p:nvPr/>
        </p:nvSpPr>
        <p:spPr bwMode="auto">
          <a:xfrm>
            <a:off x="5345034" y="5417738"/>
            <a:ext cx="1075002"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分配空间</a:t>
            </a:r>
          </a:p>
        </p:txBody>
      </p:sp>
      <p:sp>
        <p:nvSpPr>
          <p:cNvPr id="12" name="文本框 11"/>
          <p:cNvSpPr txBox="1"/>
          <p:nvPr/>
        </p:nvSpPr>
        <p:spPr bwMode="auto">
          <a:xfrm>
            <a:off x="6809289" y="5429519"/>
            <a:ext cx="125453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实际占用空间</a:t>
            </a:r>
          </a:p>
        </p:txBody>
      </p:sp>
      <p:sp>
        <p:nvSpPr>
          <p:cNvPr id="14" name="文本框 13"/>
          <p:cNvSpPr txBox="1"/>
          <p:nvPr/>
        </p:nvSpPr>
        <p:spPr bwMode="auto">
          <a:xfrm>
            <a:off x="8063827" y="4560317"/>
            <a:ext cx="3178140"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800" b="1" dirty="0" smtClean="0">
                <a:solidFill>
                  <a:srgbClr val="C00000"/>
                </a:solidFill>
                <a:latin typeface="+mn-ea"/>
                <a:ea typeface="+mn-ea"/>
              </a:rPr>
              <a:t>立即分配所有空间，写前置零</a:t>
            </a:r>
          </a:p>
        </p:txBody>
      </p:sp>
    </p:spTree>
    <p:extLst>
      <p:ext uri="{BB962C8B-B14F-4D97-AF65-F5344CB8AC3E}">
        <p14:creationId xmlns:p14="http://schemas.microsoft.com/office/powerpoint/2010/main" val="2280264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精简磁盘</a:t>
            </a:r>
            <a:endParaRPr lang="zh-CN" altLang="en-US" dirty="0"/>
          </a:p>
        </p:txBody>
      </p:sp>
      <p:sp>
        <p:nvSpPr>
          <p:cNvPr id="4" name="文本占位符 3"/>
          <p:cNvSpPr>
            <a:spLocks noGrp="1"/>
          </p:cNvSpPr>
          <p:nvPr>
            <p:ph type="body" sz="quarter" idx="10"/>
          </p:nvPr>
        </p:nvSpPr>
        <p:spPr>
          <a:xfrm>
            <a:off x="912285" y="1233488"/>
            <a:ext cx="10560048" cy="2640749"/>
          </a:xfrm>
        </p:spPr>
        <p:txBody>
          <a:bodyPr/>
          <a:lstStyle/>
          <a:p>
            <a:r>
              <a:rPr lang="zh-CN" altLang="zh-CN" sz="2000" dirty="0" smtClean="0"/>
              <a:t>精简</a:t>
            </a:r>
            <a:r>
              <a:rPr lang="zh-CN" altLang="en-US" sz="2000" dirty="0"/>
              <a:t>磁盘</a:t>
            </a:r>
            <a:r>
              <a:rPr lang="zh-CN" altLang="zh-CN" sz="2000" dirty="0" smtClean="0"/>
              <a:t>创建</a:t>
            </a:r>
            <a:r>
              <a:rPr lang="zh-CN" altLang="zh-CN" sz="2000" dirty="0"/>
              <a:t>时大小为</a:t>
            </a:r>
            <a:r>
              <a:rPr lang="en-US" altLang="zh-CN" sz="2000" dirty="0"/>
              <a:t>0</a:t>
            </a:r>
            <a:r>
              <a:rPr lang="zh-CN" altLang="zh-CN" sz="2000" dirty="0"/>
              <a:t>，</a:t>
            </a:r>
            <a:r>
              <a:rPr lang="zh-CN" altLang="zh-CN" sz="2000" dirty="0" smtClean="0"/>
              <a:t>精简</a:t>
            </a:r>
            <a:r>
              <a:rPr lang="zh-CN" altLang="en-US" sz="2000" dirty="0" smtClean="0"/>
              <a:t>磁盘</a:t>
            </a:r>
            <a:r>
              <a:rPr lang="zh-CN" altLang="zh-CN" sz="2000" dirty="0" smtClean="0"/>
              <a:t>创建</a:t>
            </a:r>
            <a:r>
              <a:rPr lang="zh-CN" altLang="zh-CN" sz="2000" dirty="0"/>
              <a:t>时含少量元数据信息，大小一般为几十</a:t>
            </a:r>
            <a:r>
              <a:rPr lang="en-US" altLang="zh-CN" sz="2000" dirty="0"/>
              <a:t>K</a:t>
            </a:r>
            <a:r>
              <a:rPr lang="zh-CN" altLang="zh-CN" sz="2000" dirty="0"/>
              <a:t>，创建时间均非常短。随着用户写入数据，</a:t>
            </a:r>
            <a:r>
              <a:rPr lang="zh-CN" altLang="zh-CN" sz="2000" dirty="0" smtClean="0"/>
              <a:t>精简</a:t>
            </a:r>
            <a:r>
              <a:rPr lang="zh-CN" altLang="en-US" sz="2000" dirty="0" smtClean="0"/>
              <a:t>磁盘</a:t>
            </a:r>
            <a:r>
              <a:rPr lang="zh-CN" altLang="zh-CN" sz="2000" dirty="0" smtClean="0"/>
              <a:t>的</a:t>
            </a:r>
            <a:r>
              <a:rPr lang="zh-CN" altLang="zh-CN" sz="2000" dirty="0"/>
              <a:t>大小与实际占用空间将逐步增加</a:t>
            </a:r>
            <a:r>
              <a:rPr lang="zh-CN" altLang="zh-CN" sz="2000" dirty="0" smtClean="0"/>
              <a:t>。</a:t>
            </a:r>
            <a:endParaRPr lang="en-US" altLang="zh-CN" sz="2000" dirty="0" smtClean="0"/>
          </a:p>
          <a:p>
            <a:r>
              <a:rPr lang="zh-CN" altLang="zh-CN" sz="2000" dirty="0"/>
              <a:t>该磁盘用于</a:t>
            </a:r>
            <a:r>
              <a:rPr lang="en-US" altLang="zh-CN" sz="2000" dirty="0"/>
              <a:t>FusionSphere</a:t>
            </a:r>
            <a:r>
              <a:rPr lang="zh-CN" altLang="zh-CN" sz="2000" dirty="0"/>
              <a:t>系统中的精简磁盘，可以提高存储设备的利用率。精简磁盘使用动态磁盘技术，可以节省存储空间。该磁盘在创建时不进行空间分配，而是在用户</a:t>
            </a:r>
            <a:r>
              <a:rPr lang="en-US" altLang="zh-CN" sz="2000" dirty="0"/>
              <a:t>IO</a:t>
            </a:r>
            <a:r>
              <a:rPr lang="zh-CN" altLang="zh-CN" sz="2000" dirty="0"/>
              <a:t>写入磁盘文件时才进行空间动态分配，性能较普通磁盘有所下降。适用于用户对存储需求不明确，或是规划的容量比实际使用的容量多的场景。</a:t>
            </a:r>
            <a:endParaRPr lang="zh-CN" altLang="en-US" sz="2000" dirty="0"/>
          </a:p>
        </p:txBody>
      </p:sp>
      <p:sp>
        <p:nvSpPr>
          <p:cNvPr id="8" name="圆柱形 7"/>
          <p:cNvSpPr/>
          <p:nvPr/>
        </p:nvSpPr>
        <p:spPr bwMode="auto">
          <a:xfrm>
            <a:off x="3497860" y="5337212"/>
            <a:ext cx="972108" cy="284770"/>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a:solidFill>
                  <a:schemeClr val="accent3"/>
                </a:solidFill>
                <a:latin typeface="+mn-ea"/>
                <a:ea typeface="+mn-ea"/>
              </a:rPr>
              <a:t>1</a:t>
            </a:r>
            <a:r>
              <a:rPr kumimoji="0" lang="en-US" altLang="zh-CN" sz="1800" b="0" i="0" u="none" strike="noStrike" cap="none" normalizeH="0" baseline="0" dirty="0" smtClean="0">
                <a:ln>
                  <a:noFill/>
                </a:ln>
                <a:solidFill>
                  <a:schemeClr val="accent3"/>
                </a:solidFill>
                <a:effectLst/>
                <a:latin typeface="+mn-ea"/>
                <a:ea typeface="+mn-ea"/>
              </a:rPr>
              <a:t>0G</a:t>
            </a: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9" name="文本框 8"/>
          <p:cNvSpPr txBox="1"/>
          <p:nvPr/>
        </p:nvSpPr>
        <p:spPr bwMode="auto">
          <a:xfrm>
            <a:off x="1892390" y="5621981"/>
            <a:ext cx="1075002"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分配空间</a:t>
            </a:r>
          </a:p>
        </p:txBody>
      </p:sp>
      <p:sp>
        <p:nvSpPr>
          <p:cNvPr id="10" name="文本框 9"/>
          <p:cNvSpPr txBox="1"/>
          <p:nvPr/>
        </p:nvSpPr>
        <p:spPr bwMode="auto">
          <a:xfrm>
            <a:off x="3356645" y="5633762"/>
            <a:ext cx="125453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实际占用空间</a:t>
            </a:r>
          </a:p>
        </p:txBody>
      </p:sp>
      <p:sp>
        <p:nvSpPr>
          <p:cNvPr id="11" name="文本框 10"/>
          <p:cNvSpPr txBox="1"/>
          <p:nvPr/>
        </p:nvSpPr>
        <p:spPr bwMode="auto">
          <a:xfrm>
            <a:off x="5345034" y="5633762"/>
            <a:ext cx="1075002"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分配空间</a:t>
            </a:r>
          </a:p>
        </p:txBody>
      </p:sp>
      <p:sp>
        <p:nvSpPr>
          <p:cNvPr id="12" name="文本框 11"/>
          <p:cNvSpPr txBox="1"/>
          <p:nvPr/>
        </p:nvSpPr>
        <p:spPr bwMode="auto">
          <a:xfrm>
            <a:off x="6809289" y="5645543"/>
            <a:ext cx="1254538"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400" dirty="0" smtClean="0">
                <a:latin typeface="+mn-ea"/>
                <a:ea typeface="+mn-ea"/>
              </a:rPr>
              <a:t>虚拟机磁盘</a:t>
            </a:r>
            <a:endParaRPr lang="en-US" altLang="zh-CN" sz="1400" dirty="0" smtClean="0">
              <a:latin typeface="+mn-ea"/>
              <a:ea typeface="+mn-ea"/>
            </a:endParaRPr>
          </a:p>
          <a:p>
            <a:pPr algn="ctr"/>
            <a:r>
              <a:rPr lang="zh-CN" altLang="en-US" sz="1400" dirty="0" smtClean="0">
                <a:latin typeface="+mn-ea"/>
                <a:ea typeface="+mn-ea"/>
              </a:rPr>
              <a:t>实际占用空间</a:t>
            </a:r>
          </a:p>
        </p:txBody>
      </p:sp>
      <p:sp>
        <p:nvSpPr>
          <p:cNvPr id="14" name="圆柱形 13"/>
          <p:cNvSpPr/>
          <p:nvPr/>
        </p:nvSpPr>
        <p:spPr bwMode="auto">
          <a:xfrm>
            <a:off x="6950504" y="5337212"/>
            <a:ext cx="972108" cy="284770"/>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800" dirty="0">
                <a:solidFill>
                  <a:schemeClr val="accent3"/>
                </a:solidFill>
                <a:latin typeface="+mn-ea"/>
                <a:ea typeface="+mn-ea"/>
              </a:rPr>
              <a:t>1</a:t>
            </a:r>
            <a:r>
              <a:rPr kumimoji="0" lang="en-US" altLang="zh-CN" sz="1800" b="0" i="0" u="none" strike="noStrike" cap="none" normalizeH="0" baseline="0" dirty="0" smtClean="0">
                <a:ln>
                  <a:noFill/>
                </a:ln>
                <a:solidFill>
                  <a:schemeClr val="accent3"/>
                </a:solidFill>
                <a:effectLst/>
                <a:latin typeface="+mn-ea"/>
                <a:ea typeface="+mn-ea"/>
              </a:rPr>
              <a:t>0G</a:t>
            </a: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16" name="文本框 15"/>
          <p:cNvSpPr txBox="1"/>
          <p:nvPr/>
        </p:nvSpPr>
        <p:spPr bwMode="auto">
          <a:xfrm>
            <a:off x="8063828" y="4776341"/>
            <a:ext cx="3178140"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zh-CN" altLang="en-US" sz="1800" b="1" dirty="0" smtClean="0">
                <a:solidFill>
                  <a:srgbClr val="C00000"/>
                </a:solidFill>
                <a:latin typeface="+mn-ea"/>
                <a:ea typeface="+mn-ea"/>
              </a:rPr>
              <a:t>写前空间分配，用多少分多少</a:t>
            </a:r>
          </a:p>
        </p:txBody>
      </p:sp>
      <p:grpSp>
        <p:nvGrpSpPr>
          <p:cNvPr id="2" name="组合 1"/>
          <p:cNvGrpSpPr/>
          <p:nvPr/>
        </p:nvGrpSpPr>
        <p:grpSpPr>
          <a:xfrm>
            <a:off x="1995284" y="4901902"/>
            <a:ext cx="972108" cy="720080"/>
            <a:chOff x="1995284" y="4901902"/>
            <a:chExt cx="972108" cy="720080"/>
          </a:xfrm>
        </p:grpSpPr>
        <p:sp>
          <p:nvSpPr>
            <p:cNvPr id="17" name="圆柱形 16"/>
            <p:cNvSpPr/>
            <p:nvPr/>
          </p:nvSpPr>
          <p:spPr bwMode="auto">
            <a:xfrm>
              <a:off x="1995284" y="5337212"/>
              <a:ext cx="972108" cy="284770"/>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18" name="圆柱形 17"/>
            <p:cNvSpPr/>
            <p:nvPr/>
          </p:nvSpPr>
          <p:spPr bwMode="auto">
            <a:xfrm>
              <a:off x="1995284" y="4901902"/>
              <a:ext cx="972108" cy="517245"/>
            </a:xfrm>
            <a:prstGeom prst="can">
              <a:avLst/>
            </a:prstGeom>
            <a:solidFill>
              <a:srgbClr val="00B0F0">
                <a:alpha val="2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accent3"/>
                </a:solidFill>
                <a:effectLst/>
                <a:latin typeface="+mn-ea"/>
                <a:ea typeface="+mn-ea"/>
              </a:endParaRPr>
            </a:p>
          </p:txBody>
        </p:sp>
      </p:grpSp>
      <p:sp>
        <p:nvSpPr>
          <p:cNvPr id="19" name="圆柱形 18"/>
          <p:cNvSpPr/>
          <p:nvPr/>
        </p:nvSpPr>
        <p:spPr bwMode="auto">
          <a:xfrm>
            <a:off x="5447928" y="4315986"/>
            <a:ext cx="972108" cy="1171831"/>
          </a:xfrm>
          <a:prstGeom prst="can">
            <a:avLst/>
          </a:prstGeom>
          <a:solidFill>
            <a:srgbClr val="00B0F0">
              <a:alpha val="25000"/>
            </a:srgbClr>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20" name="圆柱形 19"/>
          <p:cNvSpPr/>
          <p:nvPr/>
        </p:nvSpPr>
        <p:spPr bwMode="auto">
          <a:xfrm>
            <a:off x="5447928" y="5360102"/>
            <a:ext cx="972108" cy="284770"/>
          </a:xfrm>
          <a:prstGeom prst="can">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accent3"/>
              </a:solidFill>
              <a:effectLst/>
              <a:latin typeface="+mn-ea"/>
              <a:ea typeface="+mn-ea"/>
            </a:endParaRPr>
          </a:p>
        </p:txBody>
      </p:sp>
      <p:sp>
        <p:nvSpPr>
          <p:cNvPr id="21" name="文本框 20"/>
          <p:cNvSpPr txBox="1"/>
          <p:nvPr/>
        </p:nvSpPr>
        <p:spPr bwMode="auto">
          <a:xfrm>
            <a:off x="2152270" y="5102435"/>
            <a:ext cx="618145"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800" dirty="0" smtClean="0">
                <a:latin typeface="+mn-ea"/>
                <a:ea typeface="+mn-ea"/>
              </a:rPr>
              <a:t>50G</a:t>
            </a:r>
            <a:endParaRPr lang="zh-CN" altLang="en-US" sz="1800" dirty="0" smtClean="0">
              <a:latin typeface="+mn-ea"/>
              <a:ea typeface="+mn-ea"/>
            </a:endParaRPr>
          </a:p>
        </p:txBody>
      </p:sp>
      <p:sp>
        <p:nvSpPr>
          <p:cNvPr id="22" name="文本框 21"/>
          <p:cNvSpPr txBox="1"/>
          <p:nvPr/>
        </p:nvSpPr>
        <p:spPr bwMode="auto">
          <a:xfrm>
            <a:off x="5557583" y="4901901"/>
            <a:ext cx="752797" cy="365658"/>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1800" dirty="0" smtClean="0">
                <a:latin typeface="+mn-ea"/>
                <a:ea typeface="+mn-ea"/>
              </a:rPr>
              <a:t>100G</a:t>
            </a:r>
            <a:endParaRPr lang="zh-CN" altLang="en-US" sz="1800" dirty="0" smtClean="0">
              <a:latin typeface="+mn-ea"/>
              <a:ea typeface="+mn-ea"/>
            </a:endParaRPr>
          </a:p>
        </p:txBody>
      </p:sp>
    </p:spTree>
    <p:extLst>
      <p:ext uri="{BB962C8B-B14F-4D97-AF65-F5344CB8AC3E}">
        <p14:creationId xmlns:p14="http://schemas.microsoft.com/office/powerpoint/2010/main" val="1791578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差分磁盘</a:t>
            </a:r>
            <a:endParaRPr lang="zh-CN" altLang="en-US" dirty="0"/>
          </a:p>
        </p:txBody>
      </p:sp>
      <p:sp>
        <p:nvSpPr>
          <p:cNvPr id="4" name="文本占位符 3"/>
          <p:cNvSpPr>
            <a:spLocks noGrp="1"/>
          </p:cNvSpPr>
          <p:nvPr>
            <p:ph type="body" sz="quarter" idx="10"/>
          </p:nvPr>
        </p:nvSpPr>
        <p:spPr>
          <a:xfrm>
            <a:off x="912285" y="1233488"/>
            <a:ext cx="10560048" cy="2339528"/>
          </a:xfrm>
        </p:spPr>
        <p:txBody>
          <a:bodyPr/>
          <a:lstStyle/>
          <a:p>
            <a:r>
              <a:rPr lang="zh-CN" altLang="zh-CN" sz="2000" dirty="0"/>
              <a:t>差分磁盘必须基于一个已有的父磁盘来创建，它只记录相对于父磁盘的差异数据，包括数据的增改，差分磁盘不能脱离父磁盘而存在，如果父磁盘进行了修改，则差分磁盘的数据将不再可用</a:t>
            </a:r>
            <a:r>
              <a:rPr lang="zh-CN" altLang="zh-CN" sz="2000" dirty="0" smtClean="0"/>
              <a:t>。</a:t>
            </a:r>
            <a:endParaRPr lang="en-US" altLang="zh-CN" sz="2000" dirty="0" smtClean="0"/>
          </a:p>
          <a:p>
            <a:r>
              <a:rPr lang="zh-CN" altLang="zh-CN" sz="2000" dirty="0"/>
              <a:t>该磁盘用于</a:t>
            </a:r>
            <a:r>
              <a:rPr lang="en-US" altLang="zh-CN" sz="2000" dirty="0"/>
              <a:t>FusionSphere</a:t>
            </a:r>
            <a:r>
              <a:rPr lang="zh-CN" altLang="zh-CN" sz="2000" dirty="0"/>
              <a:t>系统中的快照、非持久化磁盘、链接克隆等功能，起到保护源盘不再被修改，并可以跟踪虚拟机磁盘差异数据的作用</a:t>
            </a:r>
            <a:r>
              <a:rPr lang="zh-CN" altLang="zh-CN" sz="2000" dirty="0" smtClean="0"/>
              <a:t>。</a:t>
            </a:r>
            <a:endParaRPr lang="zh-CN" altLang="en-US" sz="2000" dirty="0"/>
          </a:p>
        </p:txBody>
      </p:sp>
      <p:grpSp>
        <p:nvGrpSpPr>
          <p:cNvPr id="5" name="组合 4"/>
          <p:cNvGrpSpPr/>
          <p:nvPr/>
        </p:nvGrpSpPr>
        <p:grpSpPr>
          <a:xfrm>
            <a:off x="3815352" y="3937592"/>
            <a:ext cx="891587" cy="793343"/>
            <a:chOff x="10249997" y="4077072"/>
            <a:chExt cx="891587" cy="793343"/>
          </a:xfrm>
        </p:grpSpPr>
        <p:sp>
          <p:nvSpPr>
            <p:cNvPr id="6" name="圆角矩形 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9" name="组合 16582"/>
            <p:cNvGrpSpPr/>
            <p:nvPr/>
          </p:nvGrpSpPr>
          <p:grpSpPr>
            <a:xfrm>
              <a:off x="10782456" y="4572076"/>
              <a:ext cx="227531" cy="255320"/>
              <a:chOff x="8407400" y="2055813"/>
              <a:chExt cx="360363" cy="458788"/>
            </a:xfrm>
            <a:solidFill>
              <a:srgbClr val="00B0F0"/>
            </a:solidFill>
          </p:grpSpPr>
          <p:sp>
            <p:nvSpPr>
              <p:cNvPr id="1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2" name="圆角矩形 1"/>
          <p:cNvSpPr/>
          <p:nvPr/>
        </p:nvSpPr>
        <p:spPr bwMode="auto">
          <a:xfrm>
            <a:off x="3343044" y="3755304"/>
            <a:ext cx="1836204" cy="2232248"/>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14" name="file_263091"/>
          <p:cNvSpPr>
            <a:spLocks noChangeAspect="1"/>
          </p:cNvSpPr>
          <p:nvPr/>
        </p:nvSpPr>
        <p:spPr bwMode="auto">
          <a:xfrm>
            <a:off x="3983769" y="5022947"/>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15" name="文本框 14"/>
          <p:cNvSpPr txBox="1"/>
          <p:nvPr/>
        </p:nvSpPr>
        <p:spPr bwMode="auto">
          <a:xfrm>
            <a:off x="3771886" y="5620034"/>
            <a:ext cx="97851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ea"/>
                <a:ea typeface="+mn-ea"/>
                <a:cs typeface="Arial" pitchFamily="34" charset="0"/>
              </a:rPr>
              <a:t>磁盘文件</a:t>
            </a:r>
            <a:endParaRPr lang="en-US" sz="1200" dirty="0" smtClean="0">
              <a:solidFill>
                <a:srgbClr val="000000"/>
              </a:solidFill>
              <a:latin typeface="+mn-ea"/>
              <a:ea typeface="+mn-ea"/>
              <a:cs typeface="Arial" pitchFamily="34" charset="0"/>
            </a:endParaRPr>
          </a:p>
        </p:txBody>
      </p:sp>
      <p:cxnSp>
        <p:nvCxnSpPr>
          <p:cNvPr id="17" name="直接箭头连接符 16"/>
          <p:cNvCxnSpPr>
            <a:stCxn id="6" idx="2"/>
          </p:cNvCxnSpPr>
          <p:nvPr/>
        </p:nvCxnSpPr>
        <p:spPr bwMode="auto">
          <a:xfrm flipH="1">
            <a:off x="4260711" y="4730935"/>
            <a:ext cx="435" cy="289355"/>
          </a:xfrm>
          <a:prstGeom prst="straightConnector1">
            <a:avLst/>
          </a:prstGeom>
          <a:solidFill>
            <a:schemeClr val="accent1"/>
          </a:solidFill>
          <a:ln w="22225" cap="flat" cmpd="sng" algn="ctr">
            <a:solidFill>
              <a:schemeClr val="tx1"/>
            </a:solidFill>
            <a:prstDash val="solid"/>
            <a:round/>
            <a:headEnd type="triangle" w="med" len="med"/>
            <a:tailEnd type="triangle" w="med" len="med"/>
          </a:ln>
          <a:effectLst/>
        </p:spPr>
      </p:cxnSp>
      <p:sp>
        <p:nvSpPr>
          <p:cNvPr id="20" name="文本框 19"/>
          <p:cNvSpPr txBox="1"/>
          <p:nvPr/>
        </p:nvSpPr>
        <p:spPr bwMode="auto">
          <a:xfrm>
            <a:off x="4325535" y="4734041"/>
            <a:ext cx="978518" cy="285614"/>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200" dirty="0" smtClean="0">
                <a:solidFill>
                  <a:srgbClr val="000000"/>
                </a:solidFill>
                <a:latin typeface="+mn-ea"/>
                <a:ea typeface="+mn-ea"/>
                <a:cs typeface="Arial" pitchFamily="34" charset="0"/>
              </a:rPr>
              <a:t>读写操作</a:t>
            </a:r>
            <a:endParaRPr lang="en-US" sz="1200" dirty="0" smtClean="0">
              <a:solidFill>
                <a:srgbClr val="000000"/>
              </a:solidFill>
              <a:latin typeface="+mn-ea"/>
              <a:ea typeface="+mn-ea"/>
              <a:cs typeface="Arial" pitchFamily="34" charset="0"/>
            </a:endParaRPr>
          </a:p>
        </p:txBody>
      </p:sp>
      <p:sp>
        <p:nvSpPr>
          <p:cNvPr id="21" name="文本框 20"/>
          <p:cNvSpPr txBox="1"/>
          <p:nvPr/>
        </p:nvSpPr>
        <p:spPr bwMode="auto">
          <a:xfrm>
            <a:off x="3484640" y="5978216"/>
            <a:ext cx="155214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smtClean="0">
                <a:solidFill>
                  <a:srgbClr val="000000"/>
                </a:solidFill>
                <a:latin typeface="+mn-ea"/>
                <a:ea typeface="+mn-ea"/>
                <a:cs typeface="Arial" pitchFamily="34" charset="0"/>
              </a:rPr>
              <a:t>普通磁盘读写</a:t>
            </a:r>
            <a:endParaRPr lang="en-US" sz="1600" dirty="0" smtClean="0">
              <a:solidFill>
                <a:srgbClr val="000000"/>
              </a:solidFill>
              <a:latin typeface="+mn-ea"/>
              <a:ea typeface="+mn-ea"/>
              <a:cs typeface="Arial" pitchFamily="34" charset="0"/>
            </a:endParaRPr>
          </a:p>
        </p:txBody>
      </p:sp>
      <p:grpSp>
        <p:nvGrpSpPr>
          <p:cNvPr id="22" name="组合 21"/>
          <p:cNvGrpSpPr/>
          <p:nvPr/>
        </p:nvGrpSpPr>
        <p:grpSpPr>
          <a:xfrm>
            <a:off x="7752184" y="3929208"/>
            <a:ext cx="891587" cy="793343"/>
            <a:chOff x="10249997" y="4077072"/>
            <a:chExt cx="891587" cy="793343"/>
          </a:xfrm>
        </p:grpSpPr>
        <p:sp>
          <p:nvSpPr>
            <p:cNvPr id="23" name="圆角矩形 22"/>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24"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5"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6" name="组合 16582"/>
            <p:cNvGrpSpPr/>
            <p:nvPr/>
          </p:nvGrpSpPr>
          <p:grpSpPr>
            <a:xfrm>
              <a:off x="10782456" y="4572076"/>
              <a:ext cx="227531" cy="255320"/>
              <a:chOff x="8407400" y="2055813"/>
              <a:chExt cx="360363" cy="458788"/>
            </a:xfrm>
            <a:solidFill>
              <a:srgbClr val="00B0F0"/>
            </a:solidFill>
          </p:grpSpPr>
          <p:sp>
            <p:nvSpPr>
              <p:cNvPr id="2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2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3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31" name="圆角矩形 30"/>
          <p:cNvSpPr/>
          <p:nvPr/>
        </p:nvSpPr>
        <p:spPr bwMode="auto">
          <a:xfrm>
            <a:off x="6327599" y="3755304"/>
            <a:ext cx="2700300" cy="2232248"/>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32" name="file_263091"/>
          <p:cNvSpPr>
            <a:spLocks noChangeAspect="1"/>
          </p:cNvSpPr>
          <p:nvPr/>
        </p:nvSpPr>
        <p:spPr bwMode="auto">
          <a:xfrm>
            <a:off x="7920601" y="501456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33" name="文本框 32"/>
          <p:cNvSpPr txBox="1"/>
          <p:nvPr/>
        </p:nvSpPr>
        <p:spPr bwMode="auto">
          <a:xfrm>
            <a:off x="7708718" y="5611650"/>
            <a:ext cx="1123586"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smtClean="0">
                <a:solidFill>
                  <a:srgbClr val="000000"/>
                </a:solidFill>
                <a:latin typeface="+mn-ea"/>
                <a:ea typeface="+mn-ea"/>
                <a:cs typeface="Arial" pitchFamily="34" charset="0"/>
              </a:rPr>
              <a:t>差分磁盘文件</a:t>
            </a:r>
            <a:endParaRPr lang="en-US" sz="1200" dirty="0" smtClean="0">
              <a:solidFill>
                <a:srgbClr val="000000"/>
              </a:solidFill>
              <a:latin typeface="+mn-ea"/>
              <a:ea typeface="+mn-ea"/>
              <a:cs typeface="Arial" pitchFamily="34" charset="0"/>
            </a:endParaRPr>
          </a:p>
        </p:txBody>
      </p:sp>
      <p:cxnSp>
        <p:nvCxnSpPr>
          <p:cNvPr id="34" name="直接箭头连接符 33"/>
          <p:cNvCxnSpPr>
            <a:stCxn id="23" idx="2"/>
          </p:cNvCxnSpPr>
          <p:nvPr/>
        </p:nvCxnSpPr>
        <p:spPr bwMode="auto">
          <a:xfrm flipH="1">
            <a:off x="8197543" y="4722551"/>
            <a:ext cx="435" cy="289355"/>
          </a:xfrm>
          <a:prstGeom prst="straightConnector1">
            <a:avLst/>
          </a:prstGeom>
          <a:solidFill>
            <a:schemeClr val="accent1"/>
          </a:solidFill>
          <a:ln w="22225" cap="flat" cmpd="sng" algn="ctr">
            <a:solidFill>
              <a:schemeClr val="tx1"/>
            </a:solidFill>
            <a:prstDash val="solid"/>
            <a:round/>
            <a:headEnd type="none" w="med" len="med"/>
            <a:tailEnd type="triangle" w="med" len="med"/>
          </a:ln>
          <a:effectLst/>
        </p:spPr>
      </p:cxnSp>
      <p:sp>
        <p:nvSpPr>
          <p:cNvPr id="35" name="文本框 34"/>
          <p:cNvSpPr txBox="1"/>
          <p:nvPr/>
        </p:nvSpPr>
        <p:spPr bwMode="auto">
          <a:xfrm>
            <a:off x="8245601" y="4726477"/>
            <a:ext cx="719756" cy="285614"/>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200" dirty="0" smtClean="0">
                <a:solidFill>
                  <a:srgbClr val="000000"/>
                </a:solidFill>
                <a:latin typeface="+mn-ea"/>
                <a:ea typeface="+mn-ea"/>
                <a:cs typeface="Arial" pitchFamily="34" charset="0"/>
              </a:rPr>
              <a:t>写操作</a:t>
            </a:r>
            <a:endParaRPr lang="en-US" sz="1200" dirty="0" smtClean="0">
              <a:solidFill>
                <a:srgbClr val="000000"/>
              </a:solidFill>
              <a:latin typeface="+mn-ea"/>
              <a:ea typeface="+mn-ea"/>
              <a:cs typeface="Arial" pitchFamily="34" charset="0"/>
            </a:endParaRPr>
          </a:p>
        </p:txBody>
      </p:sp>
      <p:sp>
        <p:nvSpPr>
          <p:cNvPr id="36" name="文本框 35"/>
          <p:cNvSpPr txBox="1"/>
          <p:nvPr/>
        </p:nvSpPr>
        <p:spPr bwMode="auto">
          <a:xfrm>
            <a:off x="6960033" y="5987871"/>
            <a:ext cx="1552141"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dirty="0">
                <a:solidFill>
                  <a:srgbClr val="000000"/>
                </a:solidFill>
                <a:latin typeface="+mn-ea"/>
                <a:ea typeface="+mn-ea"/>
                <a:cs typeface="Arial" pitchFamily="34" charset="0"/>
              </a:rPr>
              <a:t>差分</a:t>
            </a:r>
            <a:r>
              <a:rPr lang="zh-CN" altLang="en-US" sz="1600" dirty="0" smtClean="0">
                <a:solidFill>
                  <a:srgbClr val="000000"/>
                </a:solidFill>
                <a:latin typeface="+mn-ea"/>
                <a:ea typeface="+mn-ea"/>
                <a:cs typeface="Arial" pitchFamily="34" charset="0"/>
              </a:rPr>
              <a:t>磁盘读写</a:t>
            </a:r>
            <a:endParaRPr lang="en-US" sz="1600" dirty="0" smtClean="0">
              <a:solidFill>
                <a:srgbClr val="000000"/>
              </a:solidFill>
              <a:latin typeface="+mn-ea"/>
              <a:ea typeface="+mn-ea"/>
              <a:cs typeface="Arial" pitchFamily="34" charset="0"/>
            </a:endParaRPr>
          </a:p>
        </p:txBody>
      </p:sp>
      <p:sp>
        <p:nvSpPr>
          <p:cNvPr id="37" name="file_263091"/>
          <p:cNvSpPr>
            <a:spLocks noChangeAspect="1"/>
          </p:cNvSpPr>
          <p:nvPr/>
        </p:nvSpPr>
        <p:spPr bwMode="auto">
          <a:xfrm>
            <a:off x="6693467" y="501456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38" name="文本框 37"/>
          <p:cNvSpPr txBox="1"/>
          <p:nvPr/>
        </p:nvSpPr>
        <p:spPr bwMode="auto">
          <a:xfrm>
            <a:off x="6460824" y="5611650"/>
            <a:ext cx="1123586"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a:solidFill>
                  <a:srgbClr val="000000"/>
                </a:solidFill>
                <a:latin typeface="+mn-ea"/>
                <a:ea typeface="+mn-ea"/>
                <a:cs typeface="Arial" pitchFamily="34" charset="0"/>
              </a:rPr>
              <a:t>原</a:t>
            </a:r>
            <a:r>
              <a:rPr lang="zh-CN" altLang="en-US" sz="1200" dirty="0" smtClean="0">
                <a:solidFill>
                  <a:srgbClr val="000000"/>
                </a:solidFill>
                <a:latin typeface="+mn-ea"/>
                <a:ea typeface="+mn-ea"/>
                <a:cs typeface="Arial" pitchFamily="34" charset="0"/>
              </a:rPr>
              <a:t>磁盘文件</a:t>
            </a:r>
            <a:endParaRPr lang="en-US" sz="1200" dirty="0" smtClean="0">
              <a:solidFill>
                <a:srgbClr val="000000"/>
              </a:solidFill>
              <a:latin typeface="+mn-ea"/>
              <a:ea typeface="+mn-ea"/>
              <a:cs typeface="Arial" pitchFamily="34" charset="0"/>
            </a:endParaRPr>
          </a:p>
        </p:txBody>
      </p:sp>
      <p:cxnSp>
        <p:nvCxnSpPr>
          <p:cNvPr id="40" name="肘形连接符 39"/>
          <p:cNvCxnSpPr>
            <a:stCxn id="37" idx="2"/>
          </p:cNvCxnSpPr>
          <p:nvPr/>
        </p:nvCxnSpPr>
        <p:spPr bwMode="auto">
          <a:xfrm flipV="1">
            <a:off x="7072549" y="4715147"/>
            <a:ext cx="954502" cy="303613"/>
          </a:xfrm>
          <a:prstGeom prst="bentConnector3">
            <a:avLst>
              <a:gd name="adj1" fmla="val 100560"/>
            </a:avLst>
          </a:prstGeom>
          <a:solidFill>
            <a:schemeClr val="accent1"/>
          </a:solidFill>
          <a:ln w="22225" cap="flat" cmpd="sng" algn="ctr">
            <a:solidFill>
              <a:schemeClr val="tx1"/>
            </a:solidFill>
            <a:prstDash val="solid"/>
            <a:round/>
            <a:headEnd type="none" w="med" len="med"/>
            <a:tailEnd type="triangle" w="med" len="med"/>
          </a:ln>
          <a:effectLst/>
        </p:spPr>
      </p:cxnSp>
      <p:sp>
        <p:nvSpPr>
          <p:cNvPr id="44" name="文本框 43"/>
          <p:cNvSpPr txBox="1"/>
          <p:nvPr/>
        </p:nvSpPr>
        <p:spPr bwMode="auto">
          <a:xfrm>
            <a:off x="7117944" y="4714828"/>
            <a:ext cx="830729" cy="285614"/>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200" dirty="0" smtClean="0">
                <a:solidFill>
                  <a:srgbClr val="000000"/>
                </a:solidFill>
                <a:latin typeface="+mn-ea"/>
                <a:ea typeface="+mn-ea"/>
                <a:cs typeface="Arial" pitchFamily="34" charset="0"/>
              </a:rPr>
              <a:t>读重定向</a:t>
            </a:r>
            <a:endParaRPr lang="en-US" sz="1200" dirty="0" smtClean="0">
              <a:solidFill>
                <a:srgbClr val="000000"/>
              </a:solidFill>
              <a:latin typeface="+mn-ea"/>
              <a:ea typeface="+mn-ea"/>
              <a:cs typeface="Arial" pitchFamily="34" charset="0"/>
            </a:endParaRPr>
          </a:p>
        </p:txBody>
      </p:sp>
    </p:spTree>
    <p:extLst>
      <p:ext uri="{BB962C8B-B14F-4D97-AF65-F5344CB8AC3E}">
        <p14:creationId xmlns:p14="http://schemas.microsoft.com/office/powerpoint/2010/main" val="1236477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持久化与非持久化磁盘</a:t>
            </a:r>
            <a:endParaRPr lang="zh-CN" altLang="en-US" dirty="0"/>
          </a:p>
        </p:txBody>
      </p:sp>
      <p:sp>
        <p:nvSpPr>
          <p:cNvPr id="3" name="文本占位符 2"/>
          <p:cNvSpPr>
            <a:spLocks noGrp="1"/>
          </p:cNvSpPr>
          <p:nvPr>
            <p:ph type="body" sz="quarter" idx="10"/>
          </p:nvPr>
        </p:nvSpPr>
        <p:spPr/>
        <p:txBody>
          <a:bodyPr/>
          <a:lstStyle/>
          <a:p>
            <a:r>
              <a:rPr lang="zh-CN" altLang="en-US" dirty="0"/>
              <a:t>持久化磁盘即数据可以永久保存。在创建独立持久磁盘时，快照中不包含该磁盘，更改将立即并永久写入</a:t>
            </a:r>
            <a:r>
              <a:rPr lang="zh-CN" altLang="en-US" dirty="0" smtClean="0"/>
              <a:t>磁盘</a:t>
            </a:r>
            <a:r>
              <a:rPr lang="zh-CN" altLang="en-US" dirty="0"/>
              <a:t>，</a:t>
            </a:r>
            <a:r>
              <a:rPr lang="zh-CN" altLang="en-US" dirty="0" smtClean="0"/>
              <a:t>回滚快照不会导致数据回滚。类似于</a:t>
            </a:r>
            <a:r>
              <a:rPr lang="en-US" altLang="zh-CN" dirty="0" smtClean="0"/>
              <a:t>U</a:t>
            </a:r>
            <a:r>
              <a:rPr lang="zh-CN" altLang="en-US" dirty="0" smtClean="0"/>
              <a:t>盘，应用于个人独有数据存放。</a:t>
            </a:r>
            <a:endParaRPr lang="en-US" altLang="zh-CN" dirty="0" smtClean="0"/>
          </a:p>
          <a:p>
            <a:r>
              <a:rPr lang="zh-CN" altLang="en-US" dirty="0" smtClean="0"/>
              <a:t>非持久化磁盘即数据不永久保存。</a:t>
            </a:r>
            <a:r>
              <a:rPr lang="zh-CN" altLang="zh-CN" dirty="0" smtClean="0"/>
              <a:t>处于</a:t>
            </a:r>
            <a:r>
              <a:rPr lang="zh-CN" altLang="zh-CN" dirty="0"/>
              <a:t>保护磁盘数据的目的，在启动虚拟机时，对这种非持久化磁盘先创建差分磁盘，在虚拟机运行过程中，将有更改的数据全部写入差分磁盘，在虚拟机关机后，将差分</a:t>
            </a:r>
            <a:r>
              <a:rPr lang="zh-CN" altLang="zh-CN" dirty="0" smtClean="0"/>
              <a:t>磁盘</a:t>
            </a:r>
            <a:r>
              <a:rPr lang="zh-CN" altLang="en-US" dirty="0" smtClean="0"/>
              <a:t>数据</a:t>
            </a:r>
            <a:r>
              <a:rPr lang="zh-CN" altLang="zh-CN" dirty="0" smtClean="0"/>
              <a:t>删除</a:t>
            </a:r>
            <a:r>
              <a:rPr lang="zh-CN" altLang="zh-CN" dirty="0"/>
              <a:t>，达到还原磁盘的目的。应用于公共计算机、计算机数据自动还原的场景。</a:t>
            </a:r>
            <a:endParaRPr lang="zh-CN" altLang="en-US" dirty="0"/>
          </a:p>
        </p:txBody>
      </p:sp>
    </p:spTree>
    <p:extLst>
      <p:ext uri="{BB962C8B-B14F-4D97-AF65-F5344CB8AC3E}">
        <p14:creationId xmlns:p14="http://schemas.microsoft.com/office/powerpoint/2010/main" val="3218328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txBox="1">
            <a:spLocks/>
          </p:cNvSpPr>
          <p:nvPr/>
        </p:nvSpPr>
        <p:spPr>
          <a:xfrm>
            <a:off x="912285" y="1233488"/>
            <a:ext cx="10560048"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2400" kern="0" dirty="0" smtClean="0"/>
              <a:t>裸设备映射、普通磁盘、精简磁盘与普通延迟置零磁盘的性能孰优孰劣？</a:t>
            </a:r>
            <a:endParaRPr lang="en-US" altLang="zh-CN" sz="2400" kern="0" dirty="0" smtClean="0"/>
          </a:p>
          <a:p>
            <a:endParaRPr lang="en-US" altLang="zh-CN" sz="2400" kern="0" dirty="0" smtClean="0"/>
          </a:p>
          <a:p>
            <a:r>
              <a:rPr lang="en-US" altLang="zh-CN" sz="2400" kern="0" dirty="0" smtClean="0"/>
              <a:t>VIMS</a:t>
            </a:r>
            <a:r>
              <a:rPr lang="zh-CN" altLang="en-US" sz="2400" kern="0" dirty="0" smtClean="0"/>
              <a:t>心跳出现问题时，系统会如何应对？</a:t>
            </a:r>
            <a:endParaRPr lang="zh-CN" altLang="en-US" sz="2400" kern="0" dirty="0"/>
          </a:p>
        </p:txBody>
      </p:sp>
    </p:spTree>
    <p:extLst>
      <p:ext uri="{BB962C8B-B14F-4D97-AF65-F5344CB8AC3E}">
        <p14:creationId xmlns:p14="http://schemas.microsoft.com/office/powerpoint/2010/main" val="3018989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2" name="标题 1"/>
          <p:cNvSpPr>
            <a:spLocks noGrp="1"/>
          </p:cNvSpPr>
          <p:nvPr>
            <p:ph type="ctrTitle" sz="quarter"/>
          </p:nvPr>
        </p:nvSpPr>
        <p:spPr/>
        <p:txBody>
          <a:bodyPr/>
          <a:lstStyle/>
          <a:p>
            <a:r>
              <a:rPr lang="en-US" altLang="zh-CN" dirty="0" smtClean="0"/>
              <a:t>FusionCompute</a:t>
            </a:r>
            <a:r>
              <a:rPr lang="zh-CN" altLang="en-US" dirty="0" smtClean="0"/>
              <a:t>存储虚拟化</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本节介绍华为</a:t>
            </a:r>
            <a:r>
              <a:rPr lang="en-US" altLang="zh-CN" dirty="0" err="1" smtClean="0"/>
              <a:t>FusionCompute</a:t>
            </a:r>
            <a:r>
              <a:rPr lang="zh-CN" altLang="en-US" dirty="0" smtClean="0"/>
              <a:t>中存储的相关概念以及</a:t>
            </a:r>
            <a:r>
              <a:rPr lang="en-US" altLang="zh-CN" dirty="0" smtClean="0"/>
              <a:t>VIMS</a:t>
            </a:r>
            <a:r>
              <a:rPr lang="zh-CN" altLang="en-US" dirty="0" smtClean="0"/>
              <a:t>集群文件系统技术和磁盘类型。</a:t>
            </a:r>
            <a:endParaRPr lang="zh-CN" altLang="en-US" dirty="0"/>
          </a:p>
        </p:txBody>
      </p:sp>
    </p:spTree>
    <p:extLst>
      <p:ext uri="{BB962C8B-B14F-4D97-AF65-F5344CB8AC3E}">
        <p14:creationId xmlns:p14="http://schemas.microsoft.com/office/powerpoint/2010/main" val="4031956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存储虚拟化相关概念及技术</a:t>
            </a:r>
            <a:endParaRPr lang="en-US" altLang="zh-CN" dirty="0">
              <a:solidFill>
                <a:schemeClr val="bg1">
                  <a:lumMod val="50000"/>
                </a:schemeClr>
              </a:solidFill>
            </a:endParaRPr>
          </a:p>
          <a:p>
            <a:r>
              <a:rPr lang="zh-CN" altLang="en-US" b="1" dirty="0" smtClean="0"/>
              <a:t>存储虚拟化功能原理</a:t>
            </a:r>
            <a:endParaRPr lang="zh-CN" altLang="en-US" b="1" dirty="0"/>
          </a:p>
        </p:txBody>
      </p:sp>
    </p:spTree>
    <p:extLst>
      <p:ext uri="{BB962C8B-B14F-4D97-AF65-F5344CB8AC3E}">
        <p14:creationId xmlns:p14="http://schemas.microsoft.com/office/powerpoint/2010/main" val="227691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快照</a:t>
            </a:r>
            <a:endParaRPr lang="zh-CN" altLang="en-US" dirty="0"/>
          </a:p>
        </p:txBody>
      </p:sp>
      <p:sp>
        <p:nvSpPr>
          <p:cNvPr id="3" name="文本占位符 2"/>
          <p:cNvSpPr>
            <a:spLocks noGrp="1"/>
          </p:cNvSpPr>
          <p:nvPr>
            <p:ph type="body" sz="quarter" idx="10"/>
          </p:nvPr>
        </p:nvSpPr>
        <p:spPr>
          <a:xfrm>
            <a:off x="912285" y="1233488"/>
            <a:ext cx="10560048" cy="1403424"/>
          </a:xfrm>
        </p:spPr>
        <p:txBody>
          <a:bodyPr/>
          <a:lstStyle/>
          <a:p>
            <a:r>
              <a:rPr lang="zh-CN" altLang="en-US" sz="2000" dirty="0"/>
              <a:t>虚拟机可以将当前状态保存在快照文件中，包括磁盘内容、内存和寄存器数据。用户可以通过恢复快照多次回到这一状态，虚拟机用户在执行一些重大、高危操作前，例如系统补丁，升级，破坏性测试前执行快照，可以用于故障时的快速还原</a:t>
            </a:r>
            <a:r>
              <a:rPr lang="zh-CN" altLang="en-US" sz="2000" dirty="0" smtClean="0"/>
              <a:t>。</a:t>
            </a:r>
            <a:endParaRPr lang="en-US" altLang="zh-CN" sz="2000" dirty="0" smtClean="0"/>
          </a:p>
          <a:p>
            <a:r>
              <a:rPr lang="en-US" altLang="zh-CN" sz="2000" dirty="0" err="1" smtClean="0"/>
              <a:t>FusionCompute</a:t>
            </a:r>
            <a:r>
              <a:rPr lang="zh-CN" altLang="en-US" sz="2000" dirty="0" smtClean="0"/>
              <a:t>支持普通快照、一致性快照以及内存快照。</a:t>
            </a:r>
            <a:endParaRPr lang="zh-CN" altLang="en-US" sz="2000" dirty="0"/>
          </a:p>
        </p:txBody>
      </p:sp>
    </p:spTree>
    <p:extLst>
      <p:ext uri="{BB962C8B-B14F-4D97-AF65-F5344CB8AC3E}">
        <p14:creationId xmlns:p14="http://schemas.microsoft.com/office/powerpoint/2010/main" val="2944152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快照相关原理 </a:t>
            </a:r>
            <a:r>
              <a:rPr lang="en-US" altLang="zh-CN" dirty="0"/>
              <a:t>-</a:t>
            </a:r>
            <a:r>
              <a:rPr lang="en-US" altLang="zh-CN" dirty="0" smtClean="0"/>
              <a:t> </a:t>
            </a:r>
            <a:r>
              <a:rPr lang="zh-CN" altLang="en-US" dirty="0" smtClean="0"/>
              <a:t>创建快照</a:t>
            </a:r>
            <a:endParaRPr lang="zh-CN" altLang="en-US" dirty="0"/>
          </a:p>
        </p:txBody>
      </p:sp>
      <p:grpSp>
        <p:nvGrpSpPr>
          <p:cNvPr id="3" name="组合 2"/>
          <p:cNvGrpSpPr/>
          <p:nvPr/>
        </p:nvGrpSpPr>
        <p:grpSpPr>
          <a:xfrm>
            <a:off x="1605255" y="1664804"/>
            <a:ext cx="3169586" cy="4100837"/>
            <a:chOff x="1600344" y="3104960"/>
            <a:chExt cx="1962447" cy="2448586"/>
          </a:xfrm>
        </p:grpSpPr>
        <p:grpSp>
          <p:nvGrpSpPr>
            <p:cNvPr id="4" name="组合 3"/>
            <p:cNvGrpSpPr/>
            <p:nvPr/>
          </p:nvGrpSpPr>
          <p:grpSpPr>
            <a:xfrm>
              <a:off x="1600344" y="3104960"/>
              <a:ext cx="1836203" cy="2232245"/>
              <a:chOff x="1600344" y="3104964"/>
              <a:chExt cx="1836204" cy="2232248"/>
            </a:xfrm>
          </p:grpSpPr>
          <p:grpSp>
            <p:nvGrpSpPr>
              <p:cNvPr id="7" name="组合 6"/>
              <p:cNvGrpSpPr/>
              <p:nvPr/>
            </p:nvGrpSpPr>
            <p:grpSpPr>
              <a:xfrm>
                <a:off x="2072652" y="3287252"/>
                <a:ext cx="891587" cy="793343"/>
                <a:chOff x="10249997" y="4077072"/>
                <a:chExt cx="891587" cy="793343"/>
              </a:xfrm>
            </p:grpSpPr>
            <p:sp>
              <p:nvSpPr>
                <p:cNvPr id="12" name="圆角矩形 1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1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5" name="组合 16582"/>
                <p:cNvGrpSpPr/>
                <p:nvPr/>
              </p:nvGrpSpPr>
              <p:grpSpPr>
                <a:xfrm>
                  <a:off x="10782456" y="4572076"/>
                  <a:ext cx="227531" cy="255320"/>
                  <a:chOff x="8407400" y="2055813"/>
                  <a:chExt cx="360363" cy="458788"/>
                </a:xfrm>
                <a:solidFill>
                  <a:srgbClr val="00B0F0"/>
                </a:solidFill>
              </p:grpSpPr>
              <p:sp>
                <p:nvSpPr>
                  <p:cNvPr id="1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1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1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1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8" name="圆角矩形 7"/>
              <p:cNvSpPr/>
              <p:nvPr/>
            </p:nvSpPr>
            <p:spPr bwMode="auto">
              <a:xfrm>
                <a:off x="1600344" y="3104964"/>
                <a:ext cx="1836204" cy="2232248"/>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ea"/>
                  <a:ea typeface="+mn-ea"/>
                </a:endParaRPr>
              </a:p>
            </p:txBody>
          </p:sp>
          <p:sp>
            <p:nvSpPr>
              <p:cNvPr id="9" name="file_263091"/>
              <p:cNvSpPr>
                <a:spLocks noChangeAspect="1"/>
              </p:cNvSpPr>
              <p:nvPr/>
            </p:nvSpPr>
            <p:spPr bwMode="auto">
              <a:xfrm>
                <a:off x="2241069" y="4372607"/>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10" name="文本框 9"/>
              <p:cNvSpPr txBox="1"/>
              <p:nvPr/>
            </p:nvSpPr>
            <p:spPr bwMode="auto">
              <a:xfrm>
                <a:off x="2029186" y="4969694"/>
                <a:ext cx="978518"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磁盘文件</a:t>
                </a:r>
                <a:endParaRPr lang="en-US" sz="1800" dirty="0" smtClean="0">
                  <a:solidFill>
                    <a:srgbClr val="000000"/>
                  </a:solidFill>
                  <a:latin typeface="+mn-ea"/>
                  <a:ea typeface="+mn-ea"/>
                  <a:cs typeface="Arial" pitchFamily="34" charset="0"/>
                </a:endParaRPr>
              </a:p>
            </p:txBody>
          </p:sp>
          <p:cxnSp>
            <p:nvCxnSpPr>
              <p:cNvPr id="11" name="直接箭头连接符 10"/>
              <p:cNvCxnSpPr>
                <a:stCxn id="12" idx="2"/>
              </p:cNvCxnSpPr>
              <p:nvPr/>
            </p:nvCxnSpPr>
            <p:spPr bwMode="auto">
              <a:xfrm flipH="1">
                <a:off x="2518011" y="4080595"/>
                <a:ext cx="435" cy="289355"/>
              </a:xfrm>
              <a:prstGeom prst="straightConnector1">
                <a:avLst/>
              </a:prstGeom>
              <a:solidFill>
                <a:schemeClr val="accent1"/>
              </a:solidFill>
              <a:ln w="22225" cap="flat" cmpd="sng" algn="ctr">
                <a:solidFill>
                  <a:schemeClr val="tx1"/>
                </a:solidFill>
                <a:prstDash val="solid"/>
                <a:round/>
                <a:headEnd type="triangle" w="lg" len="lg"/>
                <a:tailEnd type="triangle" w="lg" len="lg"/>
              </a:ln>
              <a:effectLst/>
            </p:spPr>
          </p:cxnSp>
        </p:grpSp>
        <p:sp>
          <p:nvSpPr>
            <p:cNvPr id="5" name="文本框 4"/>
            <p:cNvSpPr txBox="1"/>
            <p:nvPr/>
          </p:nvSpPr>
          <p:spPr bwMode="auto">
            <a:xfrm>
              <a:off x="2584273" y="4070260"/>
              <a:ext cx="978518" cy="22567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读写操作</a:t>
              </a:r>
              <a:endParaRPr lang="en-US" sz="1800" dirty="0" smtClean="0">
                <a:solidFill>
                  <a:srgbClr val="000000"/>
                </a:solidFill>
                <a:latin typeface="+mn-ea"/>
                <a:ea typeface="+mn-ea"/>
                <a:cs typeface="Arial" pitchFamily="34" charset="0"/>
              </a:endParaRPr>
            </a:p>
          </p:txBody>
        </p:sp>
        <p:sp>
          <p:nvSpPr>
            <p:cNvPr id="6" name="文本框 5"/>
            <p:cNvSpPr txBox="1"/>
            <p:nvPr/>
          </p:nvSpPr>
          <p:spPr bwMode="auto">
            <a:xfrm>
              <a:off x="1741940" y="5327876"/>
              <a:ext cx="1552141"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未创建快照</a:t>
              </a:r>
              <a:endParaRPr lang="en-US" sz="1800" dirty="0" smtClean="0">
                <a:solidFill>
                  <a:srgbClr val="000000"/>
                </a:solidFill>
                <a:latin typeface="+mn-ea"/>
                <a:ea typeface="+mn-ea"/>
                <a:cs typeface="Arial" pitchFamily="34" charset="0"/>
              </a:endParaRPr>
            </a:p>
          </p:txBody>
        </p:sp>
      </p:grpSp>
      <p:grpSp>
        <p:nvGrpSpPr>
          <p:cNvPr id="20" name="组合 19"/>
          <p:cNvGrpSpPr/>
          <p:nvPr/>
        </p:nvGrpSpPr>
        <p:grpSpPr>
          <a:xfrm>
            <a:off x="8726545" y="1956054"/>
            <a:ext cx="1440020" cy="1328671"/>
            <a:chOff x="10249997" y="4077072"/>
            <a:chExt cx="891587" cy="793343"/>
          </a:xfrm>
        </p:grpSpPr>
        <p:sp>
          <p:nvSpPr>
            <p:cNvPr id="21" name="圆角矩形 20"/>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22"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3"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4" name="组合 16582"/>
            <p:cNvGrpSpPr/>
            <p:nvPr/>
          </p:nvGrpSpPr>
          <p:grpSpPr>
            <a:xfrm>
              <a:off x="10782456" y="4572076"/>
              <a:ext cx="227531" cy="255320"/>
              <a:chOff x="8407400" y="2055813"/>
              <a:chExt cx="360363" cy="458788"/>
            </a:xfrm>
            <a:solidFill>
              <a:srgbClr val="00B0F0"/>
            </a:solidFill>
          </p:grpSpPr>
          <p:sp>
            <p:nvSpPr>
              <p:cNvPr id="2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2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2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2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29" name="圆角矩形 28"/>
          <p:cNvSpPr/>
          <p:nvPr/>
        </p:nvSpPr>
        <p:spPr bwMode="auto">
          <a:xfrm>
            <a:off x="6425669" y="1664804"/>
            <a:ext cx="4361306" cy="3738514"/>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ea"/>
              <a:ea typeface="+mn-ea"/>
            </a:endParaRPr>
          </a:p>
        </p:txBody>
      </p:sp>
      <p:grpSp>
        <p:nvGrpSpPr>
          <p:cNvPr id="30" name="组合 29"/>
          <p:cNvGrpSpPr/>
          <p:nvPr/>
        </p:nvGrpSpPr>
        <p:grpSpPr>
          <a:xfrm>
            <a:off x="8656341" y="3773781"/>
            <a:ext cx="1814725" cy="1377933"/>
            <a:chOff x="5966018" y="4364223"/>
            <a:chExt cx="1123586" cy="822757"/>
          </a:xfrm>
        </p:grpSpPr>
        <p:sp>
          <p:nvSpPr>
            <p:cNvPr id="31" name="file_263091"/>
            <p:cNvSpPr>
              <a:spLocks noChangeAspect="1"/>
            </p:cNvSpPr>
            <p:nvPr/>
          </p:nvSpPr>
          <p:spPr bwMode="auto">
            <a:xfrm>
              <a:off x="6177901"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32" name="文本框 31"/>
            <p:cNvSpPr txBox="1"/>
            <p:nvPr/>
          </p:nvSpPr>
          <p:spPr bwMode="auto">
            <a:xfrm>
              <a:off x="5966018"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差分磁盘文件</a:t>
              </a:r>
              <a:endParaRPr lang="en-US" sz="1800" dirty="0" smtClean="0">
                <a:solidFill>
                  <a:srgbClr val="000000"/>
                </a:solidFill>
                <a:latin typeface="+mn-ea"/>
                <a:ea typeface="+mn-ea"/>
                <a:cs typeface="Arial" pitchFamily="34" charset="0"/>
              </a:endParaRPr>
            </a:p>
          </p:txBody>
        </p:sp>
      </p:grpSp>
      <p:cxnSp>
        <p:nvCxnSpPr>
          <p:cNvPr id="33" name="直接箭头连接符 32"/>
          <p:cNvCxnSpPr>
            <a:stCxn id="21" idx="2"/>
          </p:cNvCxnSpPr>
          <p:nvPr/>
        </p:nvCxnSpPr>
        <p:spPr bwMode="auto">
          <a:xfrm flipH="1">
            <a:off x="9445852" y="3284725"/>
            <a:ext cx="703" cy="484604"/>
          </a:xfrm>
          <a:prstGeom prst="straightConnector1">
            <a:avLst/>
          </a:prstGeom>
          <a:solidFill>
            <a:schemeClr val="accent1"/>
          </a:solidFill>
          <a:ln w="22225" cap="flat" cmpd="sng" algn="ctr">
            <a:solidFill>
              <a:schemeClr val="tx1"/>
            </a:solidFill>
            <a:prstDash val="solid"/>
            <a:round/>
            <a:headEnd type="none"/>
            <a:tailEnd type="triangle" w="lg" len="lg"/>
          </a:ln>
          <a:effectLst/>
        </p:spPr>
      </p:cxnSp>
      <p:sp>
        <p:nvSpPr>
          <p:cNvPr id="34" name="文本框 33"/>
          <p:cNvSpPr txBox="1"/>
          <p:nvPr/>
        </p:nvSpPr>
        <p:spPr bwMode="auto">
          <a:xfrm>
            <a:off x="9523471" y="3291300"/>
            <a:ext cx="1162493"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写操作</a:t>
            </a:r>
            <a:endParaRPr lang="en-US" sz="1800" dirty="0" smtClean="0">
              <a:solidFill>
                <a:srgbClr val="000000"/>
              </a:solidFill>
              <a:latin typeface="+mn-ea"/>
              <a:ea typeface="+mn-ea"/>
              <a:cs typeface="Arial" pitchFamily="34" charset="0"/>
            </a:endParaRPr>
          </a:p>
        </p:txBody>
      </p:sp>
      <p:sp>
        <p:nvSpPr>
          <p:cNvPr id="35" name="文本框 34"/>
          <p:cNvSpPr txBox="1"/>
          <p:nvPr/>
        </p:nvSpPr>
        <p:spPr bwMode="auto">
          <a:xfrm>
            <a:off x="7447124" y="5403853"/>
            <a:ext cx="2506893" cy="37794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生成差分盘</a:t>
            </a:r>
            <a:endParaRPr lang="en-US" sz="1800" dirty="0" smtClean="0">
              <a:solidFill>
                <a:srgbClr val="000000"/>
              </a:solidFill>
              <a:latin typeface="+mn-ea"/>
              <a:ea typeface="+mn-ea"/>
              <a:cs typeface="Arial" pitchFamily="34" charset="0"/>
            </a:endParaRPr>
          </a:p>
        </p:txBody>
      </p:sp>
      <p:grpSp>
        <p:nvGrpSpPr>
          <p:cNvPr id="36" name="组合 35"/>
          <p:cNvGrpSpPr/>
          <p:nvPr/>
        </p:nvGrpSpPr>
        <p:grpSpPr>
          <a:xfrm>
            <a:off x="6640842" y="3773781"/>
            <a:ext cx="1814725" cy="1377933"/>
            <a:chOff x="4718124" y="4364223"/>
            <a:chExt cx="1123586" cy="822757"/>
          </a:xfrm>
        </p:grpSpPr>
        <p:sp>
          <p:nvSpPr>
            <p:cNvPr id="37" name="file_263091"/>
            <p:cNvSpPr>
              <a:spLocks noChangeAspect="1"/>
            </p:cNvSpPr>
            <p:nvPr/>
          </p:nvSpPr>
          <p:spPr bwMode="auto">
            <a:xfrm>
              <a:off x="4950767"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38" name="文本框 37"/>
            <p:cNvSpPr txBox="1"/>
            <p:nvPr/>
          </p:nvSpPr>
          <p:spPr bwMode="auto">
            <a:xfrm>
              <a:off x="4718124"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原</a:t>
              </a:r>
              <a:r>
                <a:rPr lang="zh-CN" altLang="en-US" sz="1800" dirty="0" smtClean="0">
                  <a:solidFill>
                    <a:srgbClr val="000000"/>
                  </a:solidFill>
                  <a:latin typeface="+mn-ea"/>
                  <a:ea typeface="+mn-ea"/>
                  <a:cs typeface="Arial" pitchFamily="34" charset="0"/>
                </a:rPr>
                <a:t>磁盘文件</a:t>
              </a:r>
              <a:endParaRPr lang="en-US" sz="1800" dirty="0" smtClean="0">
                <a:solidFill>
                  <a:srgbClr val="000000"/>
                </a:solidFill>
                <a:latin typeface="+mn-ea"/>
                <a:ea typeface="+mn-ea"/>
                <a:cs typeface="Arial" pitchFamily="34" charset="0"/>
              </a:endParaRPr>
            </a:p>
          </p:txBody>
        </p:sp>
      </p:grpSp>
      <p:cxnSp>
        <p:nvCxnSpPr>
          <p:cNvPr id="39" name="肘形连接符 38"/>
          <p:cNvCxnSpPr>
            <a:stCxn id="37" idx="2"/>
          </p:cNvCxnSpPr>
          <p:nvPr/>
        </p:nvCxnSpPr>
        <p:spPr bwMode="auto">
          <a:xfrm flipV="1">
            <a:off x="7628854" y="3272330"/>
            <a:ext cx="1541634" cy="508483"/>
          </a:xfrm>
          <a:prstGeom prst="bentConnector3">
            <a:avLst>
              <a:gd name="adj1" fmla="val 100560"/>
            </a:avLst>
          </a:prstGeom>
          <a:solidFill>
            <a:schemeClr val="accent1"/>
          </a:solidFill>
          <a:ln w="22225" cap="flat" cmpd="sng" algn="ctr">
            <a:solidFill>
              <a:schemeClr val="tx1"/>
            </a:solidFill>
            <a:prstDash val="solid"/>
            <a:round/>
            <a:headEnd type="none" w="med" len="med"/>
            <a:tailEnd type="triangle" w="lg" len="lg"/>
          </a:ln>
          <a:effectLst/>
        </p:spPr>
      </p:cxnSp>
      <p:sp>
        <p:nvSpPr>
          <p:cNvPr id="40" name="文本框 39"/>
          <p:cNvSpPr txBox="1"/>
          <p:nvPr/>
        </p:nvSpPr>
        <p:spPr bwMode="auto">
          <a:xfrm>
            <a:off x="7702171" y="3271792"/>
            <a:ext cx="1341727"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读重定向</a:t>
            </a:r>
            <a:endParaRPr lang="en-US" sz="1800" dirty="0" smtClean="0">
              <a:solidFill>
                <a:srgbClr val="000000"/>
              </a:solidFill>
              <a:latin typeface="+mn-ea"/>
              <a:ea typeface="+mn-ea"/>
              <a:cs typeface="Arial" pitchFamily="34" charset="0"/>
            </a:endParaRPr>
          </a:p>
        </p:txBody>
      </p:sp>
      <p:grpSp>
        <p:nvGrpSpPr>
          <p:cNvPr id="41" name="组合 40"/>
          <p:cNvGrpSpPr/>
          <p:nvPr/>
        </p:nvGrpSpPr>
        <p:grpSpPr>
          <a:xfrm>
            <a:off x="4570947" y="2903843"/>
            <a:ext cx="1854725" cy="529884"/>
            <a:chOff x="3436548" y="3844789"/>
            <a:chExt cx="1148351" cy="316391"/>
          </a:xfrm>
        </p:grpSpPr>
        <p:cxnSp>
          <p:nvCxnSpPr>
            <p:cNvPr id="42" name="直接箭头连接符 41"/>
            <p:cNvCxnSpPr/>
            <p:nvPr/>
          </p:nvCxnSpPr>
          <p:spPr bwMode="auto">
            <a:xfrm>
              <a:off x="3436548" y="4161180"/>
              <a:ext cx="1148351" cy="0"/>
            </a:xfrm>
            <a:prstGeom prst="straightConnector1">
              <a:avLst/>
            </a:prstGeom>
            <a:solidFill>
              <a:schemeClr val="accent1"/>
            </a:solidFill>
            <a:ln w="22225" cap="flat" cmpd="sng" algn="ctr">
              <a:solidFill>
                <a:schemeClr val="tx1"/>
              </a:solidFill>
              <a:prstDash val="solid"/>
              <a:round/>
              <a:headEnd type="none"/>
              <a:tailEnd type="triangle" w="lg" len="lg"/>
            </a:ln>
            <a:effectLst/>
          </p:spPr>
        </p:cxnSp>
        <p:sp>
          <p:nvSpPr>
            <p:cNvPr id="43" name="文本框 42"/>
            <p:cNvSpPr txBox="1"/>
            <p:nvPr/>
          </p:nvSpPr>
          <p:spPr bwMode="auto">
            <a:xfrm>
              <a:off x="3535678" y="3844789"/>
              <a:ext cx="978518" cy="22567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创建快照</a:t>
              </a:r>
              <a:endParaRPr lang="en-US" sz="1800" dirty="0" smtClean="0">
                <a:solidFill>
                  <a:srgbClr val="000000"/>
                </a:solidFill>
                <a:latin typeface="+mn-ea"/>
                <a:ea typeface="+mn-ea"/>
                <a:cs typeface="Arial" pitchFamily="34" charset="0"/>
              </a:endParaRPr>
            </a:p>
          </p:txBody>
        </p:sp>
      </p:grpSp>
    </p:spTree>
    <p:extLst>
      <p:ext uri="{BB962C8B-B14F-4D97-AF65-F5344CB8AC3E}">
        <p14:creationId xmlns:p14="http://schemas.microsoft.com/office/powerpoint/2010/main" val="48393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p:bldP spid="35"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快照相关原理 </a:t>
            </a:r>
            <a:r>
              <a:rPr lang="en-US" altLang="zh-CN" dirty="0"/>
              <a:t>-</a:t>
            </a:r>
            <a:r>
              <a:rPr lang="en-US" altLang="zh-CN" dirty="0" smtClean="0"/>
              <a:t> </a:t>
            </a:r>
            <a:r>
              <a:rPr lang="zh-CN" altLang="en-US" dirty="0"/>
              <a:t>回滚</a:t>
            </a:r>
            <a:r>
              <a:rPr lang="zh-CN" altLang="en-US" dirty="0" smtClean="0"/>
              <a:t>快照</a:t>
            </a:r>
            <a:endParaRPr lang="zh-CN" altLang="en-US" dirty="0"/>
          </a:p>
        </p:txBody>
      </p:sp>
      <p:sp>
        <p:nvSpPr>
          <p:cNvPr id="6" name="文本框 5"/>
          <p:cNvSpPr txBox="1"/>
          <p:nvPr/>
        </p:nvSpPr>
        <p:spPr bwMode="auto">
          <a:xfrm>
            <a:off x="8380830" y="5423686"/>
            <a:ext cx="2506893"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回</a:t>
            </a:r>
            <a:r>
              <a:rPr lang="zh-CN" altLang="en-US" sz="1800" dirty="0" smtClean="0">
                <a:solidFill>
                  <a:srgbClr val="000000"/>
                </a:solidFill>
                <a:latin typeface="+mn-ea"/>
                <a:ea typeface="+mn-ea"/>
                <a:cs typeface="Arial" pitchFamily="34" charset="0"/>
              </a:rPr>
              <a:t>滚快照后</a:t>
            </a:r>
            <a:endParaRPr lang="en-US" sz="1800" dirty="0" smtClean="0">
              <a:solidFill>
                <a:srgbClr val="000000"/>
              </a:solidFill>
              <a:latin typeface="+mn-ea"/>
              <a:ea typeface="+mn-ea"/>
              <a:cs typeface="Arial" pitchFamily="34" charset="0"/>
            </a:endParaRPr>
          </a:p>
        </p:txBody>
      </p:sp>
      <p:grpSp>
        <p:nvGrpSpPr>
          <p:cNvPr id="20" name="组合 19"/>
          <p:cNvGrpSpPr/>
          <p:nvPr/>
        </p:nvGrpSpPr>
        <p:grpSpPr>
          <a:xfrm>
            <a:off x="3308939" y="1992058"/>
            <a:ext cx="1440020" cy="1328671"/>
            <a:chOff x="10249997" y="4077072"/>
            <a:chExt cx="891587" cy="793343"/>
          </a:xfrm>
        </p:grpSpPr>
        <p:sp>
          <p:nvSpPr>
            <p:cNvPr id="21" name="圆角矩形 20"/>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22"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23"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24" name="组合 16582"/>
            <p:cNvGrpSpPr/>
            <p:nvPr/>
          </p:nvGrpSpPr>
          <p:grpSpPr>
            <a:xfrm>
              <a:off x="10782456" y="4572076"/>
              <a:ext cx="227531" cy="255320"/>
              <a:chOff x="8407400" y="2055813"/>
              <a:chExt cx="360363" cy="458788"/>
            </a:xfrm>
            <a:solidFill>
              <a:srgbClr val="00B0F0"/>
            </a:solidFill>
          </p:grpSpPr>
          <p:sp>
            <p:nvSpPr>
              <p:cNvPr id="25"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26"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27"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28"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29" name="圆角矩形 28"/>
          <p:cNvSpPr/>
          <p:nvPr/>
        </p:nvSpPr>
        <p:spPr bwMode="auto">
          <a:xfrm>
            <a:off x="1284407" y="1700808"/>
            <a:ext cx="3808618" cy="3738514"/>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ea"/>
              <a:ea typeface="+mn-ea"/>
            </a:endParaRPr>
          </a:p>
        </p:txBody>
      </p:sp>
      <p:grpSp>
        <p:nvGrpSpPr>
          <p:cNvPr id="30" name="组合 29"/>
          <p:cNvGrpSpPr/>
          <p:nvPr/>
        </p:nvGrpSpPr>
        <p:grpSpPr>
          <a:xfrm>
            <a:off x="3238735" y="3809785"/>
            <a:ext cx="1814725" cy="1377933"/>
            <a:chOff x="5966018" y="4364223"/>
            <a:chExt cx="1123586" cy="822757"/>
          </a:xfrm>
        </p:grpSpPr>
        <p:sp>
          <p:nvSpPr>
            <p:cNvPr id="31" name="file_263091"/>
            <p:cNvSpPr>
              <a:spLocks noChangeAspect="1"/>
            </p:cNvSpPr>
            <p:nvPr/>
          </p:nvSpPr>
          <p:spPr bwMode="auto">
            <a:xfrm>
              <a:off x="6177901"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32" name="文本框 31"/>
            <p:cNvSpPr txBox="1"/>
            <p:nvPr/>
          </p:nvSpPr>
          <p:spPr bwMode="auto">
            <a:xfrm>
              <a:off x="5966018"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差分磁盘文件</a:t>
              </a:r>
              <a:endParaRPr lang="en-US" sz="1800" dirty="0" smtClean="0">
                <a:solidFill>
                  <a:srgbClr val="000000"/>
                </a:solidFill>
                <a:latin typeface="+mn-ea"/>
                <a:ea typeface="+mn-ea"/>
                <a:cs typeface="Arial" pitchFamily="34" charset="0"/>
              </a:endParaRPr>
            </a:p>
          </p:txBody>
        </p:sp>
      </p:grpSp>
      <p:cxnSp>
        <p:nvCxnSpPr>
          <p:cNvPr id="33" name="直接箭头连接符 32"/>
          <p:cNvCxnSpPr>
            <a:stCxn id="21" idx="2"/>
          </p:cNvCxnSpPr>
          <p:nvPr/>
        </p:nvCxnSpPr>
        <p:spPr bwMode="auto">
          <a:xfrm flipH="1">
            <a:off x="4028246" y="3320729"/>
            <a:ext cx="703" cy="484604"/>
          </a:xfrm>
          <a:prstGeom prst="straightConnector1">
            <a:avLst/>
          </a:prstGeom>
          <a:solidFill>
            <a:schemeClr val="accent1"/>
          </a:solidFill>
          <a:ln w="22225" cap="flat" cmpd="sng" algn="ctr">
            <a:solidFill>
              <a:schemeClr val="tx1"/>
            </a:solidFill>
            <a:prstDash val="solid"/>
            <a:round/>
            <a:headEnd type="none"/>
            <a:tailEnd type="triangle" w="lg" len="lg"/>
          </a:ln>
          <a:effectLst/>
        </p:spPr>
      </p:cxnSp>
      <p:sp>
        <p:nvSpPr>
          <p:cNvPr id="34" name="文本框 33"/>
          <p:cNvSpPr txBox="1"/>
          <p:nvPr/>
        </p:nvSpPr>
        <p:spPr bwMode="auto">
          <a:xfrm>
            <a:off x="4105865" y="3327304"/>
            <a:ext cx="1162493"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写操作</a:t>
            </a:r>
            <a:endParaRPr lang="en-US" sz="1800" dirty="0" smtClean="0">
              <a:solidFill>
                <a:srgbClr val="000000"/>
              </a:solidFill>
              <a:latin typeface="+mn-ea"/>
              <a:ea typeface="+mn-ea"/>
              <a:cs typeface="Arial" pitchFamily="34" charset="0"/>
            </a:endParaRPr>
          </a:p>
        </p:txBody>
      </p:sp>
      <p:sp>
        <p:nvSpPr>
          <p:cNvPr id="35" name="文本框 34"/>
          <p:cNvSpPr txBox="1"/>
          <p:nvPr/>
        </p:nvSpPr>
        <p:spPr bwMode="auto">
          <a:xfrm>
            <a:off x="2029518" y="5439857"/>
            <a:ext cx="2506893" cy="37794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删除</a:t>
            </a:r>
            <a:r>
              <a:rPr lang="zh-CN" altLang="en-US" sz="1800" dirty="0" smtClean="0">
                <a:solidFill>
                  <a:srgbClr val="000000"/>
                </a:solidFill>
                <a:latin typeface="+mn-ea"/>
                <a:ea typeface="+mn-ea"/>
                <a:cs typeface="Arial" pitchFamily="34" charset="0"/>
              </a:rPr>
              <a:t>差分</a:t>
            </a:r>
            <a:r>
              <a:rPr lang="zh-CN" altLang="en-US" sz="1800" dirty="0" smtClean="0">
                <a:solidFill>
                  <a:srgbClr val="000000"/>
                </a:solidFill>
                <a:latin typeface="+mn-ea"/>
                <a:ea typeface="+mn-ea"/>
                <a:cs typeface="Arial" pitchFamily="34" charset="0"/>
              </a:rPr>
              <a:t>盘文件数据</a:t>
            </a:r>
            <a:endParaRPr lang="en-US" sz="1800" dirty="0" smtClean="0">
              <a:solidFill>
                <a:srgbClr val="000000"/>
              </a:solidFill>
              <a:latin typeface="+mn-ea"/>
              <a:ea typeface="+mn-ea"/>
              <a:cs typeface="Arial" pitchFamily="34" charset="0"/>
            </a:endParaRPr>
          </a:p>
        </p:txBody>
      </p:sp>
      <p:grpSp>
        <p:nvGrpSpPr>
          <p:cNvPr id="36" name="组合 35"/>
          <p:cNvGrpSpPr/>
          <p:nvPr/>
        </p:nvGrpSpPr>
        <p:grpSpPr>
          <a:xfrm>
            <a:off x="1223236" y="3809785"/>
            <a:ext cx="1814725" cy="1377933"/>
            <a:chOff x="4718124" y="4364223"/>
            <a:chExt cx="1123586" cy="822757"/>
          </a:xfrm>
        </p:grpSpPr>
        <p:sp>
          <p:nvSpPr>
            <p:cNvPr id="37" name="file_263091"/>
            <p:cNvSpPr>
              <a:spLocks noChangeAspect="1"/>
            </p:cNvSpPr>
            <p:nvPr/>
          </p:nvSpPr>
          <p:spPr bwMode="auto">
            <a:xfrm>
              <a:off x="4950767"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38" name="文本框 37"/>
            <p:cNvSpPr txBox="1"/>
            <p:nvPr/>
          </p:nvSpPr>
          <p:spPr bwMode="auto">
            <a:xfrm>
              <a:off x="4718124"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原</a:t>
              </a:r>
              <a:r>
                <a:rPr lang="zh-CN" altLang="en-US" sz="1800" dirty="0" smtClean="0">
                  <a:solidFill>
                    <a:srgbClr val="000000"/>
                  </a:solidFill>
                  <a:latin typeface="+mn-ea"/>
                  <a:ea typeface="+mn-ea"/>
                  <a:cs typeface="Arial" pitchFamily="34" charset="0"/>
                </a:rPr>
                <a:t>磁盘文件</a:t>
              </a:r>
              <a:endParaRPr lang="en-US" sz="1800" dirty="0" smtClean="0">
                <a:solidFill>
                  <a:srgbClr val="000000"/>
                </a:solidFill>
                <a:latin typeface="+mn-ea"/>
                <a:ea typeface="+mn-ea"/>
                <a:cs typeface="Arial" pitchFamily="34" charset="0"/>
              </a:endParaRPr>
            </a:p>
          </p:txBody>
        </p:sp>
      </p:grpSp>
      <p:cxnSp>
        <p:nvCxnSpPr>
          <p:cNvPr id="39" name="肘形连接符 38"/>
          <p:cNvCxnSpPr>
            <a:stCxn id="37" idx="2"/>
          </p:cNvCxnSpPr>
          <p:nvPr/>
        </p:nvCxnSpPr>
        <p:spPr bwMode="auto">
          <a:xfrm flipV="1">
            <a:off x="2211248" y="3308334"/>
            <a:ext cx="1541634" cy="508483"/>
          </a:xfrm>
          <a:prstGeom prst="bentConnector3">
            <a:avLst>
              <a:gd name="adj1" fmla="val 100560"/>
            </a:avLst>
          </a:prstGeom>
          <a:solidFill>
            <a:schemeClr val="accent1"/>
          </a:solidFill>
          <a:ln w="22225" cap="flat" cmpd="sng" algn="ctr">
            <a:solidFill>
              <a:schemeClr val="tx1"/>
            </a:solidFill>
            <a:prstDash val="solid"/>
            <a:round/>
            <a:headEnd type="none" w="med" len="med"/>
            <a:tailEnd type="triangle" w="lg" len="lg"/>
          </a:ln>
          <a:effectLst/>
        </p:spPr>
      </p:cxnSp>
      <p:sp>
        <p:nvSpPr>
          <p:cNvPr id="40" name="文本框 39"/>
          <p:cNvSpPr txBox="1"/>
          <p:nvPr/>
        </p:nvSpPr>
        <p:spPr bwMode="auto">
          <a:xfrm>
            <a:off x="2284565" y="3307796"/>
            <a:ext cx="1341727"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读重定向</a:t>
            </a:r>
            <a:endParaRPr lang="en-US" sz="1800" dirty="0" smtClean="0">
              <a:solidFill>
                <a:srgbClr val="000000"/>
              </a:solidFill>
              <a:latin typeface="+mn-ea"/>
              <a:ea typeface="+mn-ea"/>
              <a:cs typeface="Arial" pitchFamily="34" charset="0"/>
            </a:endParaRPr>
          </a:p>
        </p:txBody>
      </p:sp>
      <p:grpSp>
        <p:nvGrpSpPr>
          <p:cNvPr id="41" name="组合 40"/>
          <p:cNvGrpSpPr/>
          <p:nvPr/>
        </p:nvGrpSpPr>
        <p:grpSpPr>
          <a:xfrm>
            <a:off x="5368389" y="2903841"/>
            <a:ext cx="1854725" cy="529884"/>
            <a:chOff x="3436548" y="3844789"/>
            <a:chExt cx="1148351" cy="316391"/>
          </a:xfrm>
        </p:grpSpPr>
        <p:cxnSp>
          <p:nvCxnSpPr>
            <p:cNvPr id="42" name="直接箭头连接符 41"/>
            <p:cNvCxnSpPr/>
            <p:nvPr/>
          </p:nvCxnSpPr>
          <p:spPr bwMode="auto">
            <a:xfrm>
              <a:off x="3436548" y="4161180"/>
              <a:ext cx="1148351" cy="0"/>
            </a:xfrm>
            <a:prstGeom prst="straightConnector1">
              <a:avLst/>
            </a:prstGeom>
            <a:solidFill>
              <a:schemeClr val="accent1"/>
            </a:solidFill>
            <a:ln w="22225" cap="flat" cmpd="sng" algn="ctr">
              <a:solidFill>
                <a:schemeClr val="tx1"/>
              </a:solidFill>
              <a:prstDash val="solid"/>
              <a:round/>
              <a:headEnd type="none"/>
              <a:tailEnd type="triangle" w="lg" len="lg"/>
            </a:ln>
            <a:effectLst/>
          </p:spPr>
        </p:cxnSp>
        <p:sp>
          <p:nvSpPr>
            <p:cNvPr id="43" name="文本框 42"/>
            <p:cNvSpPr txBox="1"/>
            <p:nvPr/>
          </p:nvSpPr>
          <p:spPr bwMode="auto">
            <a:xfrm>
              <a:off x="3535678" y="3844789"/>
              <a:ext cx="978518" cy="22567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a:solidFill>
                    <a:srgbClr val="000000"/>
                  </a:solidFill>
                  <a:latin typeface="+mn-ea"/>
                  <a:ea typeface="+mn-ea"/>
                  <a:cs typeface="Arial" pitchFamily="34" charset="0"/>
                </a:rPr>
                <a:t>回滚</a:t>
              </a:r>
              <a:r>
                <a:rPr lang="zh-CN" altLang="en-US" sz="1800" dirty="0" smtClean="0">
                  <a:solidFill>
                    <a:srgbClr val="000000"/>
                  </a:solidFill>
                  <a:latin typeface="+mn-ea"/>
                  <a:ea typeface="+mn-ea"/>
                  <a:cs typeface="Arial" pitchFamily="34" charset="0"/>
                </a:rPr>
                <a:t>快照</a:t>
              </a:r>
              <a:endParaRPr lang="en-US" sz="1800" dirty="0" smtClean="0">
                <a:solidFill>
                  <a:srgbClr val="000000"/>
                </a:solidFill>
                <a:latin typeface="+mn-ea"/>
                <a:ea typeface="+mn-ea"/>
                <a:cs typeface="Arial" pitchFamily="34" charset="0"/>
              </a:endParaRPr>
            </a:p>
          </p:txBody>
        </p:sp>
      </p:grpSp>
      <p:grpSp>
        <p:nvGrpSpPr>
          <p:cNvPr id="72" name="组合 71"/>
          <p:cNvGrpSpPr/>
          <p:nvPr/>
        </p:nvGrpSpPr>
        <p:grpSpPr>
          <a:xfrm>
            <a:off x="7438287" y="1700808"/>
            <a:ext cx="4045122" cy="3738514"/>
            <a:chOff x="7438287" y="1700808"/>
            <a:chExt cx="4045122" cy="3738514"/>
          </a:xfrm>
        </p:grpSpPr>
        <p:grpSp>
          <p:nvGrpSpPr>
            <p:cNvPr id="52" name="组合 51"/>
            <p:cNvGrpSpPr/>
            <p:nvPr/>
          </p:nvGrpSpPr>
          <p:grpSpPr>
            <a:xfrm>
              <a:off x="9523990" y="1992058"/>
              <a:ext cx="1440020" cy="1328671"/>
              <a:chOff x="10249997" y="4077072"/>
              <a:chExt cx="891587" cy="793343"/>
            </a:xfrm>
          </p:grpSpPr>
          <p:sp>
            <p:nvSpPr>
              <p:cNvPr id="53" name="圆角矩形 52"/>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54"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55"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56" name="组合 16582"/>
              <p:cNvGrpSpPr/>
              <p:nvPr/>
            </p:nvGrpSpPr>
            <p:grpSpPr>
              <a:xfrm>
                <a:off x="10782456" y="4572076"/>
                <a:ext cx="227531" cy="255320"/>
                <a:chOff x="8407400" y="2055813"/>
                <a:chExt cx="360363" cy="458788"/>
              </a:xfrm>
              <a:solidFill>
                <a:srgbClr val="00B0F0"/>
              </a:solidFill>
            </p:grpSpPr>
            <p:sp>
              <p:nvSpPr>
                <p:cNvPr id="5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5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5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6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61" name="圆角矩形 60"/>
            <p:cNvSpPr/>
            <p:nvPr/>
          </p:nvSpPr>
          <p:spPr bwMode="auto">
            <a:xfrm>
              <a:off x="7499458" y="1700808"/>
              <a:ext cx="3808618" cy="3738514"/>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ea"/>
                <a:ea typeface="+mn-ea"/>
              </a:endParaRPr>
            </a:p>
          </p:txBody>
        </p:sp>
        <p:grpSp>
          <p:nvGrpSpPr>
            <p:cNvPr id="62" name="组合 61"/>
            <p:cNvGrpSpPr/>
            <p:nvPr/>
          </p:nvGrpSpPr>
          <p:grpSpPr>
            <a:xfrm>
              <a:off x="9453786" y="3809785"/>
              <a:ext cx="1814725" cy="1377933"/>
              <a:chOff x="5966018" y="4364223"/>
              <a:chExt cx="1123586" cy="822757"/>
            </a:xfrm>
          </p:grpSpPr>
          <p:sp>
            <p:nvSpPr>
              <p:cNvPr id="63" name="file_263091"/>
              <p:cNvSpPr>
                <a:spLocks noChangeAspect="1"/>
              </p:cNvSpPr>
              <p:nvPr/>
            </p:nvSpPr>
            <p:spPr bwMode="auto">
              <a:xfrm>
                <a:off x="6177901"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64" name="文本框 63"/>
              <p:cNvSpPr txBox="1"/>
              <p:nvPr/>
            </p:nvSpPr>
            <p:spPr bwMode="auto">
              <a:xfrm>
                <a:off x="5966018"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差分磁盘文件</a:t>
                </a:r>
                <a:endParaRPr lang="en-US" sz="1800" dirty="0" smtClean="0">
                  <a:solidFill>
                    <a:srgbClr val="000000"/>
                  </a:solidFill>
                  <a:latin typeface="+mn-ea"/>
                  <a:ea typeface="+mn-ea"/>
                  <a:cs typeface="Arial" pitchFamily="34" charset="0"/>
                </a:endParaRPr>
              </a:p>
            </p:txBody>
          </p:sp>
        </p:grpSp>
        <p:cxnSp>
          <p:nvCxnSpPr>
            <p:cNvPr id="65" name="直接箭头连接符 64"/>
            <p:cNvCxnSpPr>
              <a:stCxn id="53" idx="2"/>
            </p:cNvCxnSpPr>
            <p:nvPr/>
          </p:nvCxnSpPr>
          <p:spPr bwMode="auto">
            <a:xfrm flipH="1">
              <a:off x="10243297" y="3320729"/>
              <a:ext cx="703" cy="484604"/>
            </a:xfrm>
            <a:prstGeom prst="straightConnector1">
              <a:avLst/>
            </a:prstGeom>
            <a:solidFill>
              <a:schemeClr val="accent1"/>
            </a:solidFill>
            <a:ln w="22225" cap="flat" cmpd="sng" algn="ctr">
              <a:solidFill>
                <a:schemeClr val="tx1"/>
              </a:solidFill>
              <a:prstDash val="solid"/>
              <a:round/>
              <a:headEnd type="none"/>
              <a:tailEnd type="triangle" w="lg" len="lg"/>
            </a:ln>
            <a:effectLst/>
          </p:spPr>
        </p:cxnSp>
        <p:sp>
          <p:nvSpPr>
            <p:cNvPr id="66" name="文本框 65"/>
            <p:cNvSpPr txBox="1"/>
            <p:nvPr/>
          </p:nvSpPr>
          <p:spPr bwMode="auto">
            <a:xfrm>
              <a:off x="10320916" y="3327304"/>
              <a:ext cx="1162493"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写操作</a:t>
              </a:r>
              <a:endParaRPr lang="en-US" sz="1800" dirty="0" smtClean="0">
                <a:solidFill>
                  <a:srgbClr val="000000"/>
                </a:solidFill>
                <a:latin typeface="+mn-ea"/>
                <a:ea typeface="+mn-ea"/>
                <a:cs typeface="Arial" pitchFamily="34" charset="0"/>
              </a:endParaRPr>
            </a:p>
          </p:txBody>
        </p:sp>
        <p:grpSp>
          <p:nvGrpSpPr>
            <p:cNvPr id="67" name="组合 66"/>
            <p:cNvGrpSpPr/>
            <p:nvPr/>
          </p:nvGrpSpPr>
          <p:grpSpPr>
            <a:xfrm>
              <a:off x="7438287" y="3809785"/>
              <a:ext cx="1814725" cy="1377933"/>
              <a:chOff x="4718124" y="4364223"/>
              <a:chExt cx="1123586" cy="822757"/>
            </a:xfrm>
          </p:grpSpPr>
          <p:sp>
            <p:nvSpPr>
              <p:cNvPr id="68" name="file_263091"/>
              <p:cNvSpPr>
                <a:spLocks noChangeAspect="1"/>
              </p:cNvSpPr>
              <p:nvPr/>
            </p:nvSpPr>
            <p:spPr bwMode="auto">
              <a:xfrm>
                <a:off x="4950767"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69" name="文本框 68"/>
              <p:cNvSpPr txBox="1"/>
              <p:nvPr/>
            </p:nvSpPr>
            <p:spPr bwMode="auto">
              <a:xfrm>
                <a:off x="4718124"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原</a:t>
                </a:r>
                <a:r>
                  <a:rPr lang="zh-CN" altLang="en-US" sz="1800" dirty="0" smtClean="0">
                    <a:solidFill>
                      <a:srgbClr val="000000"/>
                    </a:solidFill>
                    <a:latin typeface="+mn-ea"/>
                    <a:ea typeface="+mn-ea"/>
                    <a:cs typeface="Arial" pitchFamily="34" charset="0"/>
                  </a:rPr>
                  <a:t>磁盘文件</a:t>
                </a:r>
                <a:endParaRPr lang="en-US" sz="1800" dirty="0" smtClean="0">
                  <a:solidFill>
                    <a:srgbClr val="000000"/>
                  </a:solidFill>
                  <a:latin typeface="+mn-ea"/>
                  <a:ea typeface="+mn-ea"/>
                  <a:cs typeface="Arial" pitchFamily="34" charset="0"/>
                </a:endParaRPr>
              </a:p>
            </p:txBody>
          </p:sp>
        </p:grpSp>
        <p:cxnSp>
          <p:nvCxnSpPr>
            <p:cNvPr id="70" name="肘形连接符 69"/>
            <p:cNvCxnSpPr>
              <a:stCxn id="68" idx="2"/>
            </p:cNvCxnSpPr>
            <p:nvPr/>
          </p:nvCxnSpPr>
          <p:spPr bwMode="auto">
            <a:xfrm flipV="1">
              <a:off x="8426299" y="3308334"/>
              <a:ext cx="1541634" cy="508483"/>
            </a:xfrm>
            <a:prstGeom prst="bentConnector3">
              <a:avLst>
                <a:gd name="adj1" fmla="val 100560"/>
              </a:avLst>
            </a:prstGeom>
            <a:solidFill>
              <a:schemeClr val="accent1"/>
            </a:solidFill>
            <a:ln w="22225" cap="flat" cmpd="sng" algn="ctr">
              <a:solidFill>
                <a:schemeClr val="tx1"/>
              </a:solidFill>
              <a:prstDash val="solid"/>
              <a:round/>
              <a:headEnd type="none" w="med" len="med"/>
              <a:tailEnd type="triangle" w="lg" len="lg"/>
            </a:ln>
            <a:effectLst/>
          </p:spPr>
        </p:cxnSp>
        <p:sp>
          <p:nvSpPr>
            <p:cNvPr id="71" name="文本框 70"/>
            <p:cNvSpPr txBox="1"/>
            <p:nvPr/>
          </p:nvSpPr>
          <p:spPr bwMode="auto">
            <a:xfrm>
              <a:off x="8499616" y="3307796"/>
              <a:ext cx="1341727"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读重定向</a:t>
              </a:r>
              <a:endParaRPr lang="en-US" sz="1800" dirty="0" smtClean="0">
                <a:solidFill>
                  <a:srgbClr val="000000"/>
                </a:solidFill>
                <a:latin typeface="+mn-ea"/>
                <a:ea typeface="+mn-ea"/>
                <a:cs typeface="Arial" pitchFamily="34" charset="0"/>
              </a:endParaRPr>
            </a:p>
          </p:txBody>
        </p:sp>
      </p:grpSp>
    </p:spTree>
    <p:extLst>
      <p:ext uri="{BB962C8B-B14F-4D97-AF65-F5344CB8AC3E}">
        <p14:creationId xmlns:p14="http://schemas.microsoft.com/office/powerpoint/2010/main" val="173658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9"/>
                                        </p:tgtEl>
                                      </p:cBhvr>
                                    </p:animEffect>
                                    <p:set>
                                      <p:cBhvr>
                                        <p:cTn id="13" dur="1" fill="hold">
                                          <p:stCondLst>
                                            <p:cond delay="499"/>
                                          </p:stCondLst>
                                        </p:cTn>
                                        <p:tgtEl>
                                          <p:spTgt spid="3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0"/>
                                        </p:tgtEl>
                                      </p:cBhvr>
                                    </p:animEffect>
                                    <p:set>
                                      <p:cBhvr>
                                        <p:cTn id="16" dur="1" fill="hold">
                                          <p:stCondLst>
                                            <p:cond delay="499"/>
                                          </p:stCondLst>
                                        </p:cTn>
                                        <p:tgtEl>
                                          <p:spTgt spid="4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ppt_x"/>
                                          </p:val>
                                        </p:tav>
                                        <p:tav tm="100000">
                                          <p:val>
                                            <p:strVal val="#ppt_x"/>
                                          </p:val>
                                        </p:tav>
                                      </p:tavLst>
                                    </p:anim>
                                    <p:anim calcmode="lin" valueType="num">
                                      <p:cBhvr additive="base">
                                        <p:cTn id="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fill="hold"/>
                                        <p:tgtEl>
                                          <p:spTgt spid="41"/>
                                        </p:tgtEl>
                                        <p:attrNameLst>
                                          <p:attrName>ppt_x</p:attrName>
                                        </p:attrNameLst>
                                      </p:cBhvr>
                                      <p:tavLst>
                                        <p:tav tm="0">
                                          <p:val>
                                            <p:strVal val="#ppt_x"/>
                                          </p:val>
                                        </p:tav>
                                        <p:tav tm="100000">
                                          <p:val>
                                            <p:strVal val="#ppt_x"/>
                                          </p:val>
                                        </p:tav>
                                      </p:tavLst>
                                    </p:anim>
                                    <p:anim calcmode="lin" valueType="num">
                                      <p:cBhvr additive="base">
                                        <p:cTn id="3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快照相关原理 </a:t>
            </a:r>
            <a:r>
              <a:rPr lang="en-US" altLang="zh-CN" dirty="0"/>
              <a:t>-</a:t>
            </a:r>
            <a:r>
              <a:rPr lang="en-US" altLang="zh-CN" dirty="0" smtClean="0"/>
              <a:t> </a:t>
            </a:r>
            <a:r>
              <a:rPr lang="zh-CN" altLang="en-US" dirty="0"/>
              <a:t>删除</a:t>
            </a:r>
            <a:r>
              <a:rPr lang="zh-CN" altLang="en-US" dirty="0" smtClean="0"/>
              <a:t>快照</a:t>
            </a:r>
            <a:endParaRPr lang="zh-CN" altLang="en-US" dirty="0"/>
          </a:p>
        </p:txBody>
      </p:sp>
      <p:grpSp>
        <p:nvGrpSpPr>
          <p:cNvPr id="3" name="组合 2"/>
          <p:cNvGrpSpPr/>
          <p:nvPr/>
        </p:nvGrpSpPr>
        <p:grpSpPr>
          <a:xfrm>
            <a:off x="7608168" y="1700808"/>
            <a:ext cx="3169586" cy="4100825"/>
            <a:chOff x="7608168" y="1700808"/>
            <a:chExt cx="3169586" cy="4100825"/>
          </a:xfrm>
        </p:grpSpPr>
        <p:grpSp>
          <p:nvGrpSpPr>
            <p:cNvPr id="45" name="组合 44"/>
            <p:cNvGrpSpPr/>
            <p:nvPr/>
          </p:nvGrpSpPr>
          <p:grpSpPr>
            <a:xfrm>
              <a:off x="7608168" y="1700808"/>
              <a:ext cx="2965688" cy="3738514"/>
              <a:chOff x="1600344" y="3104964"/>
              <a:chExt cx="1836204" cy="2232248"/>
            </a:xfrm>
          </p:grpSpPr>
          <p:grpSp>
            <p:nvGrpSpPr>
              <p:cNvPr id="48" name="组合 47"/>
              <p:cNvGrpSpPr/>
              <p:nvPr/>
            </p:nvGrpSpPr>
            <p:grpSpPr>
              <a:xfrm>
                <a:off x="2072652" y="3287252"/>
                <a:ext cx="891587" cy="793343"/>
                <a:chOff x="10249997" y="4077072"/>
                <a:chExt cx="891587" cy="793343"/>
              </a:xfrm>
            </p:grpSpPr>
            <p:sp>
              <p:nvSpPr>
                <p:cNvPr id="53" name="圆角矩形 52"/>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54"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55"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56" name="组合 16582"/>
                <p:cNvGrpSpPr/>
                <p:nvPr/>
              </p:nvGrpSpPr>
              <p:grpSpPr>
                <a:xfrm>
                  <a:off x="10782456" y="4572076"/>
                  <a:ext cx="227531" cy="255320"/>
                  <a:chOff x="8407400" y="2055813"/>
                  <a:chExt cx="360363" cy="458788"/>
                </a:xfrm>
                <a:solidFill>
                  <a:srgbClr val="00B0F0"/>
                </a:solidFill>
              </p:grpSpPr>
              <p:sp>
                <p:nvSpPr>
                  <p:cNvPr id="5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5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5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6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49" name="圆角矩形 48"/>
              <p:cNvSpPr/>
              <p:nvPr/>
            </p:nvSpPr>
            <p:spPr bwMode="auto">
              <a:xfrm>
                <a:off x="1600344" y="3104964"/>
                <a:ext cx="1836204" cy="2232248"/>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ea"/>
                  <a:ea typeface="+mn-ea"/>
                </a:endParaRPr>
              </a:p>
            </p:txBody>
          </p:sp>
          <p:sp>
            <p:nvSpPr>
              <p:cNvPr id="50" name="file_263091"/>
              <p:cNvSpPr>
                <a:spLocks noChangeAspect="1"/>
              </p:cNvSpPr>
              <p:nvPr/>
            </p:nvSpPr>
            <p:spPr bwMode="auto">
              <a:xfrm>
                <a:off x="2241069" y="4372607"/>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51" name="文本框 50"/>
              <p:cNvSpPr txBox="1"/>
              <p:nvPr/>
            </p:nvSpPr>
            <p:spPr bwMode="auto">
              <a:xfrm>
                <a:off x="2029186" y="4969694"/>
                <a:ext cx="978518"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磁盘文件</a:t>
                </a:r>
                <a:endParaRPr lang="en-US" sz="1800" dirty="0" smtClean="0">
                  <a:solidFill>
                    <a:srgbClr val="000000"/>
                  </a:solidFill>
                  <a:latin typeface="+mn-ea"/>
                  <a:ea typeface="+mn-ea"/>
                  <a:cs typeface="Arial" pitchFamily="34" charset="0"/>
                </a:endParaRPr>
              </a:p>
            </p:txBody>
          </p:sp>
          <p:cxnSp>
            <p:nvCxnSpPr>
              <p:cNvPr id="52" name="直接箭头连接符 51"/>
              <p:cNvCxnSpPr>
                <a:stCxn id="53" idx="2"/>
              </p:cNvCxnSpPr>
              <p:nvPr/>
            </p:nvCxnSpPr>
            <p:spPr bwMode="auto">
              <a:xfrm flipH="1">
                <a:off x="2518011" y="4080595"/>
                <a:ext cx="435" cy="289355"/>
              </a:xfrm>
              <a:prstGeom prst="straightConnector1">
                <a:avLst/>
              </a:prstGeom>
              <a:solidFill>
                <a:schemeClr val="accent1"/>
              </a:solidFill>
              <a:ln w="22225" cap="flat" cmpd="sng" algn="ctr">
                <a:solidFill>
                  <a:schemeClr val="tx1"/>
                </a:solidFill>
                <a:prstDash val="solid"/>
                <a:round/>
                <a:headEnd type="triangle" w="lg" len="lg"/>
                <a:tailEnd type="triangle" w="lg" len="lg"/>
              </a:ln>
              <a:effectLst/>
            </p:spPr>
          </p:cxnSp>
        </p:grpSp>
        <p:sp>
          <p:nvSpPr>
            <p:cNvPr id="46" name="文本框 45"/>
            <p:cNvSpPr txBox="1"/>
            <p:nvPr/>
          </p:nvSpPr>
          <p:spPr bwMode="auto">
            <a:xfrm>
              <a:off x="9197331" y="3317469"/>
              <a:ext cx="1580423" cy="377947"/>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读写操作</a:t>
              </a:r>
              <a:endParaRPr lang="en-US" sz="1800" dirty="0" smtClean="0">
                <a:solidFill>
                  <a:srgbClr val="000000"/>
                </a:solidFill>
                <a:latin typeface="+mn-ea"/>
                <a:ea typeface="+mn-ea"/>
                <a:cs typeface="Arial" pitchFamily="34" charset="0"/>
              </a:endParaRPr>
            </a:p>
          </p:txBody>
        </p:sp>
        <p:sp>
          <p:nvSpPr>
            <p:cNvPr id="47" name="文本框 46"/>
            <p:cNvSpPr txBox="1"/>
            <p:nvPr/>
          </p:nvSpPr>
          <p:spPr bwMode="auto">
            <a:xfrm>
              <a:off x="7836862" y="5423686"/>
              <a:ext cx="2506893"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删除</a:t>
              </a:r>
              <a:r>
                <a:rPr lang="zh-CN" altLang="en-US" sz="1800" dirty="0" smtClean="0">
                  <a:solidFill>
                    <a:srgbClr val="000000"/>
                  </a:solidFill>
                  <a:latin typeface="+mn-ea"/>
                  <a:ea typeface="+mn-ea"/>
                  <a:cs typeface="Arial" pitchFamily="34" charset="0"/>
                </a:rPr>
                <a:t>快照后</a:t>
              </a:r>
              <a:endParaRPr lang="en-US" sz="1800" dirty="0" smtClean="0">
                <a:solidFill>
                  <a:srgbClr val="000000"/>
                </a:solidFill>
                <a:latin typeface="+mn-ea"/>
                <a:ea typeface="+mn-ea"/>
                <a:cs typeface="Arial" pitchFamily="34" charset="0"/>
              </a:endParaRPr>
            </a:p>
          </p:txBody>
        </p:sp>
      </p:grpSp>
      <p:grpSp>
        <p:nvGrpSpPr>
          <p:cNvPr id="62" name="组合 61"/>
          <p:cNvGrpSpPr/>
          <p:nvPr/>
        </p:nvGrpSpPr>
        <p:grpSpPr>
          <a:xfrm>
            <a:off x="3687941" y="1992058"/>
            <a:ext cx="1440020" cy="1328671"/>
            <a:chOff x="10249997" y="4077072"/>
            <a:chExt cx="891587" cy="793343"/>
          </a:xfrm>
        </p:grpSpPr>
        <p:sp>
          <p:nvSpPr>
            <p:cNvPr id="75" name="圆角矩形 74"/>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76"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77"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78" name="组合 16582"/>
            <p:cNvGrpSpPr/>
            <p:nvPr/>
          </p:nvGrpSpPr>
          <p:grpSpPr>
            <a:xfrm>
              <a:off x="10782456" y="4572076"/>
              <a:ext cx="227531" cy="255320"/>
              <a:chOff x="8407400" y="2055813"/>
              <a:chExt cx="360363" cy="458788"/>
            </a:xfrm>
            <a:solidFill>
              <a:srgbClr val="00B0F0"/>
            </a:solidFill>
          </p:grpSpPr>
          <p:sp>
            <p:nvSpPr>
              <p:cNvPr id="79"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80"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81"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82"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63" name="圆角矩形 62"/>
          <p:cNvSpPr/>
          <p:nvPr/>
        </p:nvSpPr>
        <p:spPr bwMode="auto">
          <a:xfrm>
            <a:off x="1387065" y="1700808"/>
            <a:ext cx="4361306" cy="3738514"/>
          </a:xfrm>
          <a:prstGeom prst="roundRect">
            <a:avLst/>
          </a:prstGeom>
          <a:noFill/>
          <a:ln w="158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mn-ea"/>
              <a:ea typeface="+mn-ea"/>
            </a:endParaRPr>
          </a:p>
        </p:txBody>
      </p:sp>
      <p:grpSp>
        <p:nvGrpSpPr>
          <p:cNvPr id="64" name="组合 63"/>
          <p:cNvGrpSpPr/>
          <p:nvPr/>
        </p:nvGrpSpPr>
        <p:grpSpPr>
          <a:xfrm>
            <a:off x="3617737" y="3809785"/>
            <a:ext cx="1814725" cy="1377933"/>
            <a:chOff x="5966018" y="4364223"/>
            <a:chExt cx="1123586" cy="822757"/>
          </a:xfrm>
        </p:grpSpPr>
        <p:sp>
          <p:nvSpPr>
            <p:cNvPr id="73" name="file_263091"/>
            <p:cNvSpPr>
              <a:spLocks noChangeAspect="1"/>
            </p:cNvSpPr>
            <p:nvPr/>
          </p:nvSpPr>
          <p:spPr bwMode="auto">
            <a:xfrm>
              <a:off x="6177901"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74" name="文本框 73"/>
            <p:cNvSpPr txBox="1"/>
            <p:nvPr/>
          </p:nvSpPr>
          <p:spPr bwMode="auto">
            <a:xfrm>
              <a:off x="5966018"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差分磁盘文件</a:t>
              </a:r>
              <a:endParaRPr lang="en-US" sz="1800" dirty="0" smtClean="0">
                <a:solidFill>
                  <a:srgbClr val="000000"/>
                </a:solidFill>
                <a:latin typeface="+mn-ea"/>
                <a:ea typeface="+mn-ea"/>
                <a:cs typeface="Arial" pitchFamily="34" charset="0"/>
              </a:endParaRPr>
            </a:p>
          </p:txBody>
        </p:sp>
      </p:grpSp>
      <p:cxnSp>
        <p:nvCxnSpPr>
          <p:cNvPr id="65" name="直接箭头连接符 64"/>
          <p:cNvCxnSpPr>
            <a:stCxn id="75" idx="2"/>
          </p:cNvCxnSpPr>
          <p:nvPr/>
        </p:nvCxnSpPr>
        <p:spPr bwMode="auto">
          <a:xfrm flipH="1">
            <a:off x="4407248" y="3320729"/>
            <a:ext cx="703" cy="484604"/>
          </a:xfrm>
          <a:prstGeom prst="straightConnector1">
            <a:avLst/>
          </a:prstGeom>
          <a:solidFill>
            <a:schemeClr val="accent1"/>
          </a:solidFill>
          <a:ln w="22225" cap="flat" cmpd="sng" algn="ctr">
            <a:solidFill>
              <a:schemeClr val="tx1"/>
            </a:solidFill>
            <a:prstDash val="solid"/>
            <a:round/>
            <a:headEnd type="none"/>
            <a:tailEnd type="triangle" w="lg" len="lg"/>
          </a:ln>
          <a:effectLst/>
        </p:spPr>
      </p:cxnSp>
      <p:sp>
        <p:nvSpPr>
          <p:cNvPr id="66" name="文本框 65"/>
          <p:cNvSpPr txBox="1"/>
          <p:nvPr/>
        </p:nvSpPr>
        <p:spPr bwMode="auto">
          <a:xfrm>
            <a:off x="4484867" y="3327304"/>
            <a:ext cx="1162493"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写操作</a:t>
            </a:r>
            <a:endParaRPr lang="en-US" sz="1800" dirty="0" smtClean="0">
              <a:solidFill>
                <a:srgbClr val="000000"/>
              </a:solidFill>
              <a:latin typeface="+mn-ea"/>
              <a:ea typeface="+mn-ea"/>
              <a:cs typeface="Arial" pitchFamily="34" charset="0"/>
            </a:endParaRPr>
          </a:p>
        </p:txBody>
      </p:sp>
      <p:sp>
        <p:nvSpPr>
          <p:cNvPr id="67" name="文本框 66"/>
          <p:cNvSpPr txBox="1"/>
          <p:nvPr/>
        </p:nvSpPr>
        <p:spPr bwMode="auto">
          <a:xfrm>
            <a:off x="2408520" y="5439857"/>
            <a:ext cx="2506893" cy="37794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smtClean="0">
                <a:solidFill>
                  <a:srgbClr val="000000"/>
                </a:solidFill>
                <a:latin typeface="+mn-ea"/>
                <a:ea typeface="+mn-ea"/>
                <a:cs typeface="Arial" pitchFamily="34" charset="0"/>
              </a:rPr>
              <a:t>合并原磁盘与差分盘</a:t>
            </a:r>
            <a:endParaRPr lang="en-US" sz="1800" dirty="0" smtClean="0">
              <a:solidFill>
                <a:srgbClr val="000000"/>
              </a:solidFill>
              <a:latin typeface="+mn-ea"/>
              <a:ea typeface="+mn-ea"/>
              <a:cs typeface="Arial" pitchFamily="34" charset="0"/>
            </a:endParaRPr>
          </a:p>
        </p:txBody>
      </p:sp>
      <p:grpSp>
        <p:nvGrpSpPr>
          <p:cNvPr id="68" name="组合 67"/>
          <p:cNvGrpSpPr/>
          <p:nvPr/>
        </p:nvGrpSpPr>
        <p:grpSpPr>
          <a:xfrm>
            <a:off x="1602238" y="3809785"/>
            <a:ext cx="1814725" cy="1377933"/>
            <a:chOff x="4718124" y="4364223"/>
            <a:chExt cx="1123586" cy="822757"/>
          </a:xfrm>
        </p:grpSpPr>
        <p:sp>
          <p:nvSpPr>
            <p:cNvPr id="71" name="file_263091"/>
            <p:cNvSpPr>
              <a:spLocks noChangeAspect="1"/>
            </p:cNvSpPr>
            <p:nvPr/>
          </p:nvSpPr>
          <p:spPr bwMode="auto">
            <a:xfrm>
              <a:off x="4950767" y="4364223"/>
              <a:ext cx="554752"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
          <p:nvSpPr>
            <p:cNvPr id="72" name="文本框 71"/>
            <p:cNvSpPr txBox="1"/>
            <p:nvPr/>
          </p:nvSpPr>
          <p:spPr bwMode="auto">
            <a:xfrm>
              <a:off x="4718124" y="4961310"/>
              <a:ext cx="1123586" cy="2256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800" dirty="0">
                  <a:solidFill>
                    <a:srgbClr val="000000"/>
                  </a:solidFill>
                  <a:latin typeface="+mn-ea"/>
                  <a:ea typeface="+mn-ea"/>
                  <a:cs typeface="Arial" pitchFamily="34" charset="0"/>
                </a:rPr>
                <a:t>原</a:t>
              </a:r>
              <a:r>
                <a:rPr lang="zh-CN" altLang="en-US" sz="1800" dirty="0" smtClean="0">
                  <a:solidFill>
                    <a:srgbClr val="000000"/>
                  </a:solidFill>
                  <a:latin typeface="+mn-ea"/>
                  <a:ea typeface="+mn-ea"/>
                  <a:cs typeface="Arial" pitchFamily="34" charset="0"/>
                </a:rPr>
                <a:t>磁盘文件</a:t>
              </a:r>
              <a:endParaRPr lang="en-US" sz="1800" dirty="0" smtClean="0">
                <a:solidFill>
                  <a:srgbClr val="000000"/>
                </a:solidFill>
                <a:latin typeface="+mn-ea"/>
                <a:ea typeface="+mn-ea"/>
                <a:cs typeface="Arial" pitchFamily="34" charset="0"/>
              </a:endParaRPr>
            </a:p>
          </p:txBody>
        </p:sp>
      </p:grpSp>
      <p:cxnSp>
        <p:nvCxnSpPr>
          <p:cNvPr id="69" name="肘形连接符 68"/>
          <p:cNvCxnSpPr>
            <a:stCxn id="71" idx="2"/>
          </p:cNvCxnSpPr>
          <p:nvPr/>
        </p:nvCxnSpPr>
        <p:spPr bwMode="auto">
          <a:xfrm flipV="1">
            <a:off x="2590250" y="3308334"/>
            <a:ext cx="1541634" cy="508483"/>
          </a:xfrm>
          <a:prstGeom prst="bentConnector3">
            <a:avLst>
              <a:gd name="adj1" fmla="val 100560"/>
            </a:avLst>
          </a:prstGeom>
          <a:solidFill>
            <a:schemeClr val="accent1"/>
          </a:solidFill>
          <a:ln w="22225" cap="flat" cmpd="sng" algn="ctr">
            <a:solidFill>
              <a:schemeClr val="tx1"/>
            </a:solidFill>
            <a:prstDash val="solid"/>
            <a:round/>
            <a:headEnd type="none" w="med" len="med"/>
            <a:tailEnd type="triangle" w="lg" len="lg"/>
          </a:ln>
          <a:effectLst/>
        </p:spPr>
      </p:cxnSp>
      <p:sp>
        <p:nvSpPr>
          <p:cNvPr id="70" name="文本框 69"/>
          <p:cNvSpPr txBox="1"/>
          <p:nvPr/>
        </p:nvSpPr>
        <p:spPr bwMode="auto">
          <a:xfrm>
            <a:off x="2663567" y="3307796"/>
            <a:ext cx="1341727" cy="377946"/>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smtClean="0">
                <a:solidFill>
                  <a:srgbClr val="000000"/>
                </a:solidFill>
                <a:latin typeface="+mn-ea"/>
                <a:ea typeface="+mn-ea"/>
                <a:cs typeface="Arial" pitchFamily="34" charset="0"/>
              </a:rPr>
              <a:t>读重定向</a:t>
            </a:r>
            <a:endParaRPr lang="en-US" sz="1800" dirty="0" smtClean="0">
              <a:solidFill>
                <a:srgbClr val="000000"/>
              </a:solidFill>
              <a:latin typeface="+mn-ea"/>
              <a:ea typeface="+mn-ea"/>
              <a:cs typeface="Arial" pitchFamily="34" charset="0"/>
            </a:endParaRPr>
          </a:p>
        </p:txBody>
      </p:sp>
      <p:grpSp>
        <p:nvGrpSpPr>
          <p:cNvPr id="83" name="组合 82"/>
          <p:cNvGrpSpPr/>
          <p:nvPr/>
        </p:nvGrpSpPr>
        <p:grpSpPr>
          <a:xfrm>
            <a:off x="5747391" y="2903841"/>
            <a:ext cx="1854725" cy="529884"/>
            <a:chOff x="3436548" y="3844789"/>
            <a:chExt cx="1148351" cy="316391"/>
          </a:xfrm>
        </p:grpSpPr>
        <p:cxnSp>
          <p:nvCxnSpPr>
            <p:cNvPr id="84" name="直接箭头连接符 83"/>
            <p:cNvCxnSpPr/>
            <p:nvPr/>
          </p:nvCxnSpPr>
          <p:spPr bwMode="auto">
            <a:xfrm>
              <a:off x="3436548" y="4161180"/>
              <a:ext cx="1148351" cy="0"/>
            </a:xfrm>
            <a:prstGeom prst="straightConnector1">
              <a:avLst/>
            </a:prstGeom>
            <a:solidFill>
              <a:schemeClr val="accent1"/>
            </a:solidFill>
            <a:ln w="22225" cap="flat" cmpd="sng" algn="ctr">
              <a:solidFill>
                <a:schemeClr val="tx1"/>
              </a:solidFill>
              <a:prstDash val="solid"/>
              <a:round/>
              <a:headEnd type="none"/>
              <a:tailEnd type="triangle" w="lg" len="lg"/>
            </a:ln>
            <a:effectLst/>
          </p:spPr>
        </p:cxnSp>
        <p:sp>
          <p:nvSpPr>
            <p:cNvPr id="85" name="文本框 84"/>
            <p:cNvSpPr txBox="1"/>
            <p:nvPr/>
          </p:nvSpPr>
          <p:spPr bwMode="auto">
            <a:xfrm>
              <a:off x="3535678" y="3844789"/>
              <a:ext cx="978518" cy="22567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800" dirty="0">
                  <a:solidFill>
                    <a:srgbClr val="000000"/>
                  </a:solidFill>
                  <a:latin typeface="+mn-ea"/>
                  <a:ea typeface="+mn-ea"/>
                  <a:cs typeface="Arial" pitchFamily="34" charset="0"/>
                </a:rPr>
                <a:t>删除</a:t>
              </a:r>
              <a:r>
                <a:rPr lang="zh-CN" altLang="en-US" sz="1800" dirty="0" smtClean="0">
                  <a:solidFill>
                    <a:srgbClr val="000000"/>
                  </a:solidFill>
                  <a:latin typeface="+mn-ea"/>
                  <a:ea typeface="+mn-ea"/>
                  <a:cs typeface="Arial" pitchFamily="34" charset="0"/>
                </a:rPr>
                <a:t>快照</a:t>
              </a:r>
              <a:endParaRPr lang="en-US" sz="1800" dirty="0" smtClean="0">
                <a:solidFill>
                  <a:srgbClr val="000000"/>
                </a:solidFill>
                <a:latin typeface="+mn-ea"/>
                <a:ea typeface="+mn-ea"/>
                <a:cs typeface="Arial" pitchFamily="34" charset="0"/>
              </a:endParaRPr>
            </a:p>
          </p:txBody>
        </p:sp>
      </p:grpSp>
      <p:sp>
        <p:nvSpPr>
          <p:cNvPr id="86" name="file_263091"/>
          <p:cNvSpPr>
            <a:spLocks noChangeAspect="1"/>
          </p:cNvSpPr>
          <p:nvPr/>
        </p:nvSpPr>
        <p:spPr bwMode="auto">
          <a:xfrm>
            <a:off x="3075748" y="3887637"/>
            <a:ext cx="895991" cy="10210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00B0F0"/>
          </a:solidFill>
          <a:ln>
            <a:solidFill>
              <a:srgbClr val="00B0F0"/>
            </a:solidFill>
          </a:ln>
        </p:spPr>
      </p:sp>
    </p:spTree>
    <p:extLst>
      <p:ext uri="{BB962C8B-B14F-4D97-AF65-F5344CB8AC3E}">
        <p14:creationId xmlns:p14="http://schemas.microsoft.com/office/powerpoint/2010/main" val="318759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6"/>
                                        </p:tgtEl>
                                      </p:cBhvr>
                                    </p:animEffect>
                                    <p:set>
                                      <p:cBhvr>
                                        <p:cTn id="10" dur="1" fill="hold">
                                          <p:stCondLst>
                                            <p:cond delay="499"/>
                                          </p:stCondLst>
                                        </p:cTn>
                                        <p:tgtEl>
                                          <p:spTgt spid="6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9"/>
                                        </p:tgtEl>
                                      </p:cBhvr>
                                    </p:animEffect>
                                    <p:set>
                                      <p:cBhvr>
                                        <p:cTn id="13" dur="1" fill="hold">
                                          <p:stCondLst>
                                            <p:cond delay="499"/>
                                          </p:stCondLst>
                                        </p:cTn>
                                        <p:tgtEl>
                                          <p:spTgt spid="6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0"/>
                                        </p:tgtEl>
                                      </p:cBhvr>
                                    </p:animEffect>
                                    <p:set>
                                      <p:cBhvr>
                                        <p:cTn id="16" dur="1" fill="hold">
                                          <p:stCondLst>
                                            <p:cond delay="499"/>
                                          </p:stCondLst>
                                        </p:cTn>
                                        <p:tgtEl>
                                          <p:spTgt spid="7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3.75E-6 1.48148E-6 L -0.07435 0.00856 " pathEditMode="relative" rAng="0" ptsTypes="AA">
                                      <p:cBhvr>
                                        <p:cTn id="25" dur="2000" fill="hold"/>
                                        <p:tgtEl>
                                          <p:spTgt spid="64"/>
                                        </p:tgtEl>
                                        <p:attrNameLst>
                                          <p:attrName>ppt_x</p:attrName>
                                          <p:attrName>ppt_y</p:attrName>
                                        </p:attrNameLst>
                                      </p:cBhvr>
                                      <p:rCtr x="-3724" y="417"/>
                                    </p:animMotion>
                                  </p:childTnLst>
                                </p:cTn>
                              </p:par>
                              <p:par>
                                <p:cTn id="26" presetID="42" presetClass="path" presetSubtype="0" accel="50000" decel="50000" fill="hold" nodeType="withEffect">
                                  <p:stCondLst>
                                    <p:cond delay="0"/>
                                  </p:stCondLst>
                                  <p:childTnLst>
                                    <p:animMotion origin="layout" path="M 8.33333E-7 1.48148E-6 L 0.09101 0.00856 " pathEditMode="relative" rAng="0" ptsTypes="AA">
                                      <p:cBhvr>
                                        <p:cTn id="27" dur="2000" fill="hold"/>
                                        <p:tgtEl>
                                          <p:spTgt spid="68"/>
                                        </p:tgtEl>
                                        <p:attrNameLst>
                                          <p:attrName>ppt_x</p:attrName>
                                          <p:attrName>ppt_y</p:attrName>
                                        </p:attrNameLst>
                                      </p:cBhvr>
                                      <p:rCtr x="4544" y="41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64"/>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6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86"/>
                                        </p:tgtEl>
                                        <p:attrNameLst>
                                          <p:attrName>style.visibility</p:attrName>
                                        </p:attrNameLst>
                                      </p:cBhvr>
                                      <p:to>
                                        <p:strVal val="visible"/>
                                      </p:to>
                                    </p:set>
                                    <p:anim calcmode="lin" valueType="num">
                                      <p:cBhvr>
                                        <p:cTn id="38" dur="500" fill="hold"/>
                                        <p:tgtEl>
                                          <p:spTgt spid="86"/>
                                        </p:tgtEl>
                                        <p:attrNameLst>
                                          <p:attrName>ppt_w</p:attrName>
                                        </p:attrNameLst>
                                      </p:cBhvr>
                                      <p:tavLst>
                                        <p:tav tm="0">
                                          <p:val>
                                            <p:fltVal val="0"/>
                                          </p:val>
                                        </p:tav>
                                        <p:tav tm="100000">
                                          <p:val>
                                            <p:strVal val="#ppt_w"/>
                                          </p:val>
                                        </p:tav>
                                      </p:tavLst>
                                    </p:anim>
                                    <p:anim calcmode="lin" valueType="num">
                                      <p:cBhvr>
                                        <p:cTn id="39" dur="500" fill="hold"/>
                                        <p:tgtEl>
                                          <p:spTgt spid="86"/>
                                        </p:tgtEl>
                                        <p:attrNameLst>
                                          <p:attrName>ppt_h</p:attrName>
                                        </p:attrNameLst>
                                      </p:cBhvr>
                                      <p:tavLst>
                                        <p:tav tm="0">
                                          <p:val>
                                            <p:fltVal val="0"/>
                                          </p:val>
                                        </p:tav>
                                        <p:tav tm="100000">
                                          <p:val>
                                            <p:strVal val="#ppt_h"/>
                                          </p:val>
                                        </p:tav>
                                      </p:tavLst>
                                    </p:anim>
                                    <p:animEffect transition="in" filter="fade">
                                      <p:cBhvr>
                                        <p:cTn id="40" dur="500"/>
                                        <p:tgtEl>
                                          <p:spTgt spid="8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3"/>
                                        </p:tgtEl>
                                        <p:attrNameLst>
                                          <p:attrName>style.visibility</p:attrName>
                                        </p:attrNameLst>
                                      </p:cBhvr>
                                      <p:to>
                                        <p:strVal val="visible"/>
                                      </p:to>
                                    </p:set>
                                    <p:anim calcmode="lin" valueType="num">
                                      <p:cBhvr additive="base">
                                        <p:cTn id="45" dur="500" fill="hold"/>
                                        <p:tgtEl>
                                          <p:spTgt spid="83"/>
                                        </p:tgtEl>
                                        <p:attrNameLst>
                                          <p:attrName>ppt_x</p:attrName>
                                        </p:attrNameLst>
                                      </p:cBhvr>
                                      <p:tavLst>
                                        <p:tav tm="0">
                                          <p:val>
                                            <p:strVal val="#ppt_x"/>
                                          </p:val>
                                        </p:tav>
                                        <p:tav tm="100000">
                                          <p:val>
                                            <p:strVal val="#ppt_x"/>
                                          </p:val>
                                        </p:tav>
                                      </p:tavLst>
                                    </p:anim>
                                    <p:anim calcmode="lin" valueType="num">
                                      <p:cBhvr additive="base">
                                        <p:cTn id="4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链接克隆</a:t>
            </a:r>
            <a:endParaRPr lang="zh-CN" altLang="en-US" dirty="0"/>
          </a:p>
        </p:txBody>
      </p:sp>
      <p:sp>
        <p:nvSpPr>
          <p:cNvPr id="3" name="文本占位符 2"/>
          <p:cNvSpPr>
            <a:spLocks noGrp="1"/>
          </p:cNvSpPr>
          <p:nvPr>
            <p:ph type="body" sz="quarter" idx="10"/>
          </p:nvPr>
        </p:nvSpPr>
        <p:spPr/>
        <p:txBody>
          <a:bodyPr/>
          <a:lstStyle/>
          <a:p>
            <a:r>
              <a:rPr lang="zh-CN" altLang="en-US" sz="2000" dirty="0"/>
              <a:t>链接克隆虚拟机可以基于同一个虚拟机模板，快速发放多个类似的虚拟机。通过对虚拟机模板的系统卷创建多个差分磁盘，将每个差分磁盘挂载给独立的虚拟机。应用于需要大量发放拥有相同或类似数据的虚拟机，且对性能要求不高</a:t>
            </a:r>
            <a:r>
              <a:rPr lang="zh-CN" altLang="en-US" sz="2000" dirty="0" smtClean="0"/>
              <a:t>。</a:t>
            </a:r>
            <a:endParaRPr lang="en-US" altLang="zh-CN" sz="2000" dirty="0" smtClean="0"/>
          </a:p>
          <a:p>
            <a:r>
              <a:rPr lang="zh-CN" altLang="zh-CN" sz="2000" dirty="0"/>
              <a:t>在链接克隆场景下，将若干链接克隆虚拟机的共同模板中的热点数据放在主机内存中，达到快速读取的目的，能够极大提升虚拟机的启动和运行速度。</a:t>
            </a:r>
            <a:endParaRPr lang="en-US" altLang="zh-CN" sz="2000" dirty="0" smtClean="0"/>
          </a:p>
          <a:p>
            <a:endParaRPr lang="zh-CN" altLang="en-US" sz="2000" dirty="0"/>
          </a:p>
        </p:txBody>
      </p:sp>
    </p:spTree>
    <p:extLst>
      <p:ext uri="{BB962C8B-B14F-4D97-AF65-F5344CB8AC3E}">
        <p14:creationId xmlns:p14="http://schemas.microsoft.com/office/powerpoint/2010/main" val="1549260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链接</a:t>
            </a:r>
            <a:r>
              <a:rPr lang="zh-CN" altLang="en-US" dirty="0" smtClean="0"/>
              <a:t>克隆实现原理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65181087"/>
              </p:ext>
            </p:extLst>
          </p:nvPr>
        </p:nvGraphicFramePr>
        <p:xfrm>
          <a:off x="5159896" y="2636912"/>
          <a:ext cx="1872935" cy="1588555"/>
        </p:xfrm>
        <a:graphic>
          <a:graphicData uri="http://schemas.openxmlformats.org/drawingml/2006/table">
            <a:tbl>
              <a:tblPr firstRow="1" bandRow="1">
                <a:tableStyleId>{5940675A-B579-460E-94D1-54222C63F5DA}</a:tableStyleId>
              </a:tblPr>
              <a:tblGrid>
                <a:gridCol w="374587"/>
                <a:gridCol w="374587"/>
                <a:gridCol w="374587"/>
                <a:gridCol w="374587"/>
                <a:gridCol w="374587"/>
              </a:tblGrid>
              <a:tr h="317711">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r>
              <a:tr h="317711">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r>
              <a:tr h="317711">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r>
              <a:tr h="317711">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r>
              <a:tr h="317711">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c>
                  <a:txBody>
                    <a:bodyPr/>
                    <a:lstStyle/>
                    <a:p>
                      <a:r>
                        <a:rPr lang="en-US" altLang="zh-CN" sz="1200" b="1" dirty="0" smtClean="0"/>
                        <a:t>0</a:t>
                      </a:r>
                      <a:endParaRPr lang="zh-CN" altLang="en-US" sz="1200" b="1" dirty="0"/>
                    </a:p>
                  </a:txBody>
                  <a:tcPr>
                    <a:solidFill>
                      <a:srgbClr val="00B0F0"/>
                    </a:solidFill>
                  </a:tcPr>
                </a:tc>
                <a:tc>
                  <a:txBody>
                    <a:bodyPr/>
                    <a:lstStyle/>
                    <a:p>
                      <a:r>
                        <a:rPr lang="en-US" altLang="zh-CN" sz="1200" b="1" dirty="0" smtClean="0"/>
                        <a:t>1</a:t>
                      </a:r>
                      <a:endParaRPr lang="zh-CN" altLang="en-US" sz="1200" b="1" dirty="0"/>
                    </a:p>
                  </a:txBody>
                  <a:tcPr>
                    <a:solidFill>
                      <a:srgbClr val="00B0F0"/>
                    </a:solidFill>
                  </a:tcPr>
                </a:tc>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3908832788"/>
              </p:ext>
            </p:extLst>
          </p:nvPr>
        </p:nvGraphicFramePr>
        <p:xfrm>
          <a:off x="1838700" y="2154427"/>
          <a:ext cx="1872205" cy="1588555"/>
        </p:xfrm>
        <a:graphic>
          <a:graphicData uri="http://schemas.openxmlformats.org/drawingml/2006/table">
            <a:tbl>
              <a:tblPr firstRow="1" bandRow="1">
                <a:tableStyleId>{5940675A-B579-460E-94D1-54222C63F5DA}</a:tableStyleId>
              </a:tblPr>
              <a:tblGrid>
                <a:gridCol w="374441"/>
                <a:gridCol w="374441"/>
                <a:gridCol w="383691"/>
                <a:gridCol w="365191"/>
                <a:gridCol w="374441"/>
              </a:tblGrid>
              <a:tr h="317711">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r>
              <a:tr h="317711">
                <a:tc>
                  <a:txBody>
                    <a:bodyPr/>
                    <a:lstStyle/>
                    <a:p>
                      <a:r>
                        <a:rPr lang="en-US" altLang="zh-CN" sz="1200" b="1" dirty="0" smtClean="0">
                          <a:latin typeface="+mn-ea"/>
                          <a:ea typeface="+mn-ea"/>
                        </a:rPr>
                        <a:t>0</a:t>
                      </a:r>
                      <a:endParaRPr lang="zh-CN" altLang="en-US" sz="1200" b="1" dirty="0">
                        <a:latin typeface="+mn-ea"/>
                        <a:ea typeface="+mn-ea"/>
                      </a:endParaRPr>
                    </a:p>
                  </a:txBody>
                  <a:tcPr>
                    <a:solidFill>
                      <a:srgbClr val="FF0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r>
              <a:tr h="317711">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r>
              <a:tr h="317711">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r>
              <a:tr h="317711">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endParaRPr lang="zh-CN" altLang="en-US" sz="1200" b="1" dirty="0">
                        <a:latin typeface="+mn-ea"/>
                        <a:ea typeface="+mn-ea"/>
                      </a:endParaRPr>
                    </a:p>
                  </a:txBody>
                  <a:tcPr>
                    <a:solidFill>
                      <a:srgbClr val="FFC000"/>
                    </a:solidFill>
                  </a:tcPr>
                </a:tc>
                <a:tc>
                  <a:txBody>
                    <a:bodyPr/>
                    <a:lstStyle/>
                    <a:p>
                      <a:r>
                        <a:rPr lang="en-US" altLang="zh-CN" sz="1200" b="1" dirty="0" smtClean="0">
                          <a:latin typeface="+mn-ea"/>
                          <a:ea typeface="+mn-ea"/>
                        </a:rPr>
                        <a:t>1</a:t>
                      </a:r>
                      <a:endParaRPr lang="zh-CN" altLang="en-US" sz="1200" b="1" dirty="0">
                        <a:latin typeface="+mn-ea"/>
                        <a:ea typeface="+mn-ea"/>
                      </a:endParaRPr>
                    </a:p>
                  </a:txBody>
                  <a:tcPr>
                    <a:solidFill>
                      <a:srgbClr val="FF0000"/>
                    </a:solidFill>
                  </a:tcPr>
                </a:tc>
                <a:tc>
                  <a:txBody>
                    <a:bodyPr/>
                    <a:lstStyle/>
                    <a:p>
                      <a:endParaRPr lang="zh-CN" altLang="en-US" sz="1200" b="1" dirty="0">
                        <a:latin typeface="+mn-ea"/>
                        <a:ea typeface="+mn-ea"/>
                      </a:endParaRPr>
                    </a:p>
                  </a:txBody>
                  <a:tcPr>
                    <a:solidFill>
                      <a:srgbClr val="FFC000"/>
                    </a:solidFill>
                  </a:tcPr>
                </a:tc>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3826924577"/>
              </p:ext>
            </p:extLst>
          </p:nvPr>
        </p:nvGraphicFramePr>
        <p:xfrm>
          <a:off x="1838700" y="4109399"/>
          <a:ext cx="1872205" cy="1583860"/>
        </p:xfrm>
        <a:graphic>
          <a:graphicData uri="http://schemas.openxmlformats.org/drawingml/2006/table">
            <a:tbl>
              <a:tblPr firstRow="1" bandRow="1">
                <a:tableStyleId>{5940675A-B579-460E-94D1-54222C63F5DA}</a:tableStyleId>
              </a:tblPr>
              <a:tblGrid>
                <a:gridCol w="374441"/>
                <a:gridCol w="374441"/>
                <a:gridCol w="374441"/>
                <a:gridCol w="374441"/>
                <a:gridCol w="374441"/>
              </a:tblGrid>
              <a:tr h="316772">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r>
              <a:tr h="316772">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r>
              <a:tr h="316772">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r>
              <a:tr h="316772">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r>
              <a:tr h="316772">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0</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c>
                  <a:txBody>
                    <a:bodyPr/>
                    <a:lstStyle/>
                    <a:p>
                      <a:r>
                        <a:rPr lang="en-US" altLang="zh-CN" sz="1200" b="1" dirty="0" smtClean="0"/>
                        <a:t>1</a:t>
                      </a:r>
                      <a:endParaRPr lang="zh-CN" altLang="en-US" sz="1200" b="1" dirty="0"/>
                    </a:p>
                  </a:txBody>
                  <a:tcPr>
                    <a:solidFill>
                      <a:schemeClr val="accent2">
                        <a:lumMod val="60000"/>
                        <a:lumOff val="40000"/>
                      </a:schemeClr>
                    </a:solidFill>
                  </a:tcPr>
                </a:tc>
              </a:tr>
            </a:tbl>
          </a:graphicData>
        </a:graphic>
      </p:graphicFrame>
      <p:graphicFrame>
        <p:nvGraphicFramePr>
          <p:cNvPr id="59" name="表格 58"/>
          <p:cNvGraphicFramePr>
            <a:graphicFrameLocks noGrp="1"/>
          </p:cNvGraphicFramePr>
          <p:nvPr>
            <p:extLst>
              <p:ext uri="{D42A27DB-BD31-4B8C-83A1-F6EECF244321}">
                <p14:modId xmlns:p14="http://schemas.microsoft.com/office/powerpoint/2010/main" val="3748585958"/>
              </p:ext>
            </p:extLst>
          </p:nvPr>
        </p:nvGraphicFramePr>
        <p:xfrm>
          <a:off x="8256240" y="2154427"/>
          <a:ext cx="1877696" cy="1588555"/>
        </p:xfrm>
        <a:graphic>
          <a:graphicData uri="http://schemas.openxmlformats.org/drawingml/2006/table">
            <a:tbl>
              <a:tblPr firstRow="1" bandRow="1">
                <a:tableStyleId>{5940675A-B579-460E-94D1-54222C63F5DA}</a:tableStyleId>
              </a:tblPr>
              <a:tblGrid>
                <a:gridCol w="375539"/>
                <a:gridCol w="375539"/>
                <a:gridCol w="384817"/>
                <a:gridCol w="366262"/>
                <a:gridCol w="375539"/>
              </a:tblGrid>
              <a:tr h="317711">
                <a:tc>
                  <a:txBody>
                    <a:bodyPr/>
                    <a:lstStyle/>
                    <a:p>
                      <a:endParaRPr lang="zh-CN" altLang="en-US" sz="1200" b="1" dirty="0">
                        <a:latin typeface="+mn-ea"/>
                        <a:ea typeface="+mn-ea"/>
                      </a:endParaRPr>
                    </a:p>
                  </a:txBody>
                  <a:tcPr>
                    <a:solidFill>
                      <a:srgbClr val="92D050"/>
                    </a:solidFill>
                  </a:tcPr>
                </a:tc>
                <a:tc>
                  <a:txBody>
                    <a:bodyPr/>
                    <a:lstStyle/>
                    <a:p>
                      <a:pPr marL="0" algn="l" defTabSz="914400" rtl="0" eaLnBrk="1" latinLnBrk="0" hangingPunct="1"/>
                      <a:r>
                        <a:rPr lang="en-US" altLang="zh-CN" sz="1200" b="1" kern="1200" dirty="0" smtClean="0">
                          <a:solidFill>
                            <a:schemeClr val="tx1"/>
                          </a:solidFill>
                          <a:latin typeface="+mn-ea"/>
                          <a:ea typeface="+mn-ea"/>
                          <a:cs typeface="+mn-cs"/>
                        </a:rPr>
                        <a:t>1</a:t>
                      </a:r>
                      <a:endParaRPr lang="zh-CN" altLang="en-US" sz="1200" b="1" kern="1200" dirty="0" smtClean="0">
                        <a:solidFill>
                          <a:schemeClr val="tx1"/>
                        </a:solidFill>
                        <a:latin typeface="+mn-ea"/>
                        <a:ea typeface="+mn-ea"/>
                        <a:cs typeface="+mn-cs"/>
                      </a:endParaRPr>
                    </a:p>
                  </a:txBody>
                  <a:tcPr>
                    <a:solidFill>
                      <a:srgbClr val="EE000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r>
              <a:tr h="317711">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r>
                        <a:rPr lang="en-US" altLang="zh-CN" sz="1200" b="1" dirty="0" smtClean="0">
                          <a:latin typeface="+mn-ea"/>
                          <a:ea typeface="+mn-ea"/>
                        </a:rPr>
                        <a:t>0</a:t>
                      </a:r>
                      <a:endParaRPr lang="zh-CN" altLang="en-US" sz="1200" b="1" dirty="0">
                        <a:latin typeface="+mn-ea"/>
                        <a:ea typeface="+mn-ea"/>
                      </a:endParaRPr>
                    </a:p>
                  </a:txBody>
                  <a:tcPr>
                    <a:solidFill>
                      <a:srgbClr val="EE0000"/>
                    </a:solidFill>
                  </a:tcPr>
                </a:tc>
              </a:tr>
              <a:tr h="317711">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r>
                        <a:rPr lang="en-US" altLang="zh-CN" sz="1200" b="1" dirty="0" smtClean="0">
                          <a:latin typeface="+mn-ea"/>
                          <a:ea typeface="+mn-ea"/>
                        </a:rPr>
                        <a:t>1</a:t>
                      </a:r>
                      <a:endParaRPr lang="zh-CN" altLang="en-US" sz="1200" b="1" dirty="0">
                        <a:latin typeface="+mn-ea"/>
                        <a:ea typeface="+mn-ea"/>
                      </a:endParaRPr>
                    </a:p>
                  </a:txBody>
                  <a:tcPr>
                    <a:solidFill>
                      <a:srgbClr val="EE0000"/>
                    </a:solidFill>
                  </a:tcPr>
                </a:tc>
                <a:tc>
                  <a:txBody>
                    <a:bodyPr/>
                    <a:lstStyle/>
                    <a:p>
                      <a:endParaRPr lang="zh-CN" altLang="en-US" sz="1200" b="1" dirty="0">
                        <a:latin typeface="+mn-ea"/>
                        <a:ea typeface="+mn-ea"/>
                      </a:endParaRPr>
                    </a:p>
                  </a:txBody>
                  <a:tcPr>
                    <a:solidFill>
                      <a:srgbClr val="92D050"/>
                    </a:solidFill>
                  </a:tcPr>
                </a:tc>
              </a:tr>
              <a:tr h="317711">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r>
              <a:tr h="317711">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c>
                  <a:txBody>
                    <a:bodyPr/>
                    <a:lstStyle/>
                    <a:p>
                      <a:endParaRPr lang="zh-CN" altLang="en-US" sz="1200" b="1" dirty="0">
                        <a:latin typeface="+mn-ea"/>
                        <a:ea typeface="+mn-ea"/>
                      </a:endParaRPr>
                    </a:p>
                  </a:txBody>
                  <a:tcPr>
                    <a:solidFill>
                      <a:srgbClr val="92D050"/>
                    </a:solidFill>
                  </a:tcPr>
                </a:tc>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189323653"/>
              </p:ext>
            </p:extLst>
          </p:nvPr>
        </p:nvGraphicFramePr>
        <p:xfrm>
          <a:off x="8256241" y="4172015"/>
          <a:ext cx="1877695" cy="1583860"/>
        </p:xfrm>
        <a:graphic>
          <a:graphicData uri="http://schemas.openxmlformats.org/drawingml/2006/table">
            <a:tbl>
              <a:tblPr firstRow="1" bandRow="1">
                <a:tableStyleId>{5940675A-B579-460E-94D1-54222C63F5DA}</a:tableStyleId>
              </a:tblPr>
              <a:tblGrid>
                <a:gridCol w="375539"/>
                <a:gridCol w="375539"/>
                <a:gridCol w="375539"/>
                <a:gridCol w="375539"/>
                <a:gridCol w="375539"/>
              </a:tblGrid>
              <a:tr h="316772">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r>
              <a:tr h="316772">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r>
              <a:tr h="316772">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r>
              <a:tr h="316772">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r>
              <a:tr h="316772">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c>
                  <a:txBody>
                    <a:bodyPr/>
                    <a:lstStyle/>
                    <a:p>
                      <a:r>
                        <a:rPr lang="en-US" altLang="zh-CN" sz="1200" b="1" dirty="0" smtClean="0"/>
                        <a:t>0</a:t>
                      </a:r>
                      <a:endParaRPr lang="zh-CN" altLang="en-US" sz="1200" b="1" dirty="0"/>
                    </a:p>
                  </a:txBody>
                  <a:tcPr>
                    <a:solidFill>
                      <a:srgbClr val="92D050"/>
                    </a:solidFill>
                  </a:tcPr>
                </a:tc>
                <a:tc>
                  <a:txBody>
                    <a:bodyPr/>
                    <a:lstStyle/>
                    <a:p>
                      <a:r>
                        <a:rPr lang="en-US" altLang="zh-CN" sz="1200" b="1" dirty="0" smtClean="0"/>
                        <a:t>1</a:t>
                      </a:r>
                      <a:endParaRPr lang="zh-CN" altLang="en-US" sz="1200" b="1" dirty="0"/>
                    </a:p>
                  </a:txBody>
                  <a:tcPr>
                    <a:solidFill>
                      <a:srgbClr val="92D050"/>
                    </a:solidFill>
                  </a:tcPr>
                </a:tc>
              </a:tr>
            </a:tbl>
          </a:graphicData>
        </a:graphic>
      </p:graphicFrame>
      <p:sp>
        <p:nvSpPr>
          <p:cNvPr id="61" name="TextBox 60"/>
          <p:cNvSpPr txBox="1"/>
          <p:nvPr/>
        </p:nvSpPr>
        <p:spPr bwMode="auto">
          <a:xfrm>
            <a:off x="1949528" y="1751202"/>
            <a:ext cx="1421431" cy="307771"/>
          </a:xfrm>
          <a:prstGeom prst="rect">
            <a:avLst/>
          </a:prstGeom>
          <a:noFill/>
          <a:ln w="9525">
            <a:noFill/>
            <a:miter lim="800000"/>
            <a:headEnd/>
            <a:tailEnd/>
          </a:ln>
        </p:spPr>
        <p:txBody>
          <a:bodyPr wrap="square" lIns="91433" tIns="45717" rIns="91433" bIns="45717" rtlCol="0">
            <a:spAutoFit/>
          </a:bodyPr>
          <a:lstStyle/>
          <a:p>
            <a:pPr algn="ctr"/>
            <a:r>
              <a:rPr lang="en-US" altLang="zh-CN" sz="1400" dirty="0" smtClean="0">
                <a:latin typeface="+mn-lt"/>
                <a:ea typeface="+mn-ea"/>
                <a:cs typeface="Arial" pitchFamily="34" charset="0"/>
              </a:rPr>
              <a:t>VM1</a:t>
            </a:r>
            <a:r>
              <a:rPr lang="zh-CN" altLang="en-US" sz="1400" dirty="0" smtClean="0">
                <a:latin typeface="+mn-lt"/>
                <a:ea typeface="+mn-ea"/>
                <a:cs typeface="Arial" pitchFamily="34" charset="0"/>
              </a:rPr>
              <a:t>差分卷</a:t>
            </a:r>
            <a:endParaRPr lang="zh-CN" altLang="en-US" sz="1400" dirty="0">
              <a:latin typeface="+mn-lt"/>
              <a:ea typeface="+mn-ea"/>
              <a:cs typeface="Arial" pitchFamily="34" charset="0"/>
            </a:endParaRPr>
          </a:p>
        </p:txBody>
      </p:sp>
      <p:sp>
        <p:nvSpPr>
          <p:cNvPr id="62" name="TextBox 61"/>
          <p:cNvSpPr txBox="1"/>
          <p:nvPr/>
        </p:nvSpPr>
        <p:spPr bwMode="auto">
          <a:xfrm>
            <a:off x="8968843" y="1797628"/>
            <a:ext cx="1123603" cy="307771"/>
          </a:xfrm>
          <a:prstGeom prst="rect">
            <a:avLst/>
          </a:prstGeom>
          <a:noFill/>
          <a:ln w="9525">
            <a:noFill/>
            <a:miter lim="800000"/>
            <a:headEnd/>
            <a:tailEnd/>
          </a:ln>
        </p:spPr>
        <p:txBody>
          <a:bodyPr wrap="square" lIns="91433" tIns="45717" rIns="91433" bIns="45717" rtlCol="0">
            <a:spAutoFit/>
          </a:bodyPr>
          <a:lstStyle/>
          <a:p>
            <a:pPr algn="ctr"/>
            <a:r>
              <a:rPr lang="en-US" altLang="zh-CN" sz="1400" dirty="0" smtClean="0">
                <a:latin typeface="+mn-lt"/>
                <a:ea typeface="+mn-ea"/>
                <a:cs typeface="Arial" pitchFamily="34" charset="0"/>
              </a:rPr>
              <a:t>VM2</a:t>
            </a:r>
            <a:r>
              <a:rPr lang="zh-CN" altLang="en-US" sz="1400" dirty="0" smtClean="0">
                <a:latin typeface="+mn-lt"/>
                <a:ea typeface="+mn-ea"/>
                <a:cs typeface="Arial" pitchFamily="34" charset="0"/>
              </a:rPr>
              <a:t>差分卷</a:t>
            </a:r>
            <a:endParaRPr lang="zh-CN" altLang="en-US" sz="1400" dirty="0">
              <a:latin typeface="+mn-lt"/>
              <a:ea typeface="+mn-ea"/>
              <a:cs typeface="Arial" pitchFamily="34" charset="0"/>
            </a:endParaRPr>
          </a:p>
        </p:txBody>
      </p:sp>
      <p:cxnSp>
        <p:nvCxnSpPr>
          <p:cNvPr id="63" name="直接箭头连接符 62"/>
          <p:cNvCxnSpPr>
            <a:stCxn id="5" idx="1"/>
            <a:endCxn id="57" idx="3"/>
          </p:cNvCxnSpPr>
          <p:nvPr/>
        </p:nvCxnSpPr>
        <p:spPr bwMode="auto">
          <a:xfrm flipH="1" flipV="1">
            <a:off x="3710905" y="2948704"/>
            <a:ext cx="1448991" cy="48248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4" name="直接箭头连接符 63"/>
          <p:cNvCxnSpPr>
            <a:stCxn id="5" idx="3"/>
            <a:endCxn id="59" idx="1"/>
          </p:cNvCxnSpPr>
          <p:nvPr/>
        </p:nvCxnSpPr>
        <p:spPr bwMode="auto">
          <a:xfrm flipV="1">
            <a:off x="7032831" y="2948704"/>
            <a:ext cx="1223409" cy="48248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5" name="直接箭头连接符 64"/>
          <p:cNvCxnSpPr>
            <a:stCxn id="57" idx="2"/>
            <a:endCxn id="58" idx="0"/>
          </p:cNvCxnSpPr>
          <p:nvPr/>
        </p:nvCxnSpPr>
        <p:spPr bwMode="auto">
          <a:xfrm>
            <a:off x="2774802" y="3742982"/>
            <a:ext cx="0" cy="36641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直接箭头连接符 65"/>
          <p:cNvCxnSpPr>
            <a:stCxn id="59" idx="2"/>
            <a:endCxn id="60" idx="0"/>
          </p:cNvCxnSpPr>
          <p:nvPr/>
        </p:nvCxnSpPr>
        <p:spPr bwMode="auto">
          <a:xfrm>
            <a:off x="9195088" y="3742982"/>
            <a:ext cx="0" cy="42903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33" name="TextBox 61"/>
          <p:cNvSpPr txBox="1"/>
          <p:nvPr/>
        </p:nvSpPr>
        <p:spPr bwMode="auto">
          <a:xfrm>
            <a:off x="6168008" y="2303836"/>
            <a:ext cx="1123603" cy="307771"/>
          </a:xfrm>
          <a:prstGeom prst="rect">
            <a:avLst/>
          </a:prstGeom>
          <a:noFill/>
          <a:ln w="9525">
            <a:noFill/>
            <a:miter lim="800000"/>
            <a:headEnd/>
            <a:tailEnd/>
          </a:ln>
        </p:spPr>
        <p:txBody>
          <a:bodyPr wrap="square" lIns="91433" tIns="45717" rIns="91433" bIns="45717" rtlCol="0">
            <a:spAutoFit/>
          </a:bodyPr>
          <a:lstStyle/>
          <a:p>
            <a:pPr algn="ctr"/>
            <a:r>
              <a:rPr lang="zh-CN" altLang="en-US" sz="1400" dirty="0" smtClean="0">
                <a:latin typeface="+mn-lt"/>
                <a:ea typeface="+mn-ea"/>
                <a:cs typeface="Arial" pitchFamily="34" charset="0"/>
              </a:rPr>
              <a:t>原卷</a:t>
            </a:r>
            <a:endParaRPr lang="zh-CN" altLang="en-US" sz="1400" dirty="0">
              <a:latin typeface="+mn-lt"/>
              <a:ea typeface="+mn-ea"/>
              <a:cs typeface="Arial" pitchFamily="34" charset="0"/>
            </a:endParaRPr>
          </a:p>
        </p:txBody>
      </p:sp>
      <p:grpSp>
        <p:nvGrpSpPr>
          <p:cNvPr id="134" name="组合 19617"/>
          <p:cNvGrpSpPr/>
          <p:nvPr/>
        </p:nvGrpSpPr>
        <p:grpSpPr>
          <a:xfrm>
            <a:off x="4822210" y="4703229"/>
            <a:ext cx="675372" cy="633029"/>
            <a:chOff x="5173663" y="2378076"/>
            <a:chExt cx="506412" cy="474662"/>
          </a:xfrm>
          <a:solidFill>
            <a:srgbClr val="3C3C3B"/>
          </a:solidFill>
        </p:grpSpPr>
        <p:sp>
          <p:nvSpPr>
            <p:cNvPr id="135" name="Freeform 127"/>
            <p:cNvSpPr>
              <a:spLocks noEditPoints="1"/>
            </p:cNvSpPr>
            <p:nvPr/>
          </p:nvSpPr>
          <p:spPr bwMode="auto">
            <a:xfrm>
              <a:off x="5384800" y="2378076"/>
              <a:ext cx="212725" cy="212725"/>
            </a:xfrm>
            <a:custGeom>
              <a:avLst/>
              <a:gdLst>
                <a:gd name="T0" fmla="*/ 125 w 249"/>
                <a:gd name="T1" fmla="*/ 24 h 249"/>
                <a:gd name="T2" fmla="*/ 125 w 249"/>
                <a:gd name="T3" fmla="*/ 24 h 249"/>
                <a:gd name="T4" fmla="*/ 25 w 249"/>
                <a:gd name="T5" fmla="*/ 124 h 249"/>
                <a:gd name="T6" fmla="*/ 125 w 249"/>
                <a:gd name="T7" fmla="*/ 224 h 249"/>
                <a:gd name="T8" fmla="*/ 225 w 249"/>
                <a:gd name="T9" fmla="*/ 124 h 249"/>
                <a:gd name="T10" fmla="*/ 125 w 249"/>
                <a:gd name="T11" fmla="*/ 24 h 249"/>
                <a:gd name="T12" fmla="*/ 125 w 249"/>
                <a:gd name="T13" fmla="*/ 249 h 249"/>
                <a:gd name="T14" fmla="*/ 125 w 249"/>
                <a:gd name="T15" fmla="*/ 249 h 249"/>
                <a:gd name="T16" fmla="*/ 0 w 249"/>
                <a:gd name="T17" fmla="*/ 124 h 249"/>
                <a:gd name="T18" fmla="*/ 125 w 249"/>
                <a:gd name="T19" fmla="*/ 0 h 249"/>
                <a:gd name="T20" fmla="*/ 249 w 249"/>
                <a:gd name="T21" fmla="*/ 124 h 249"/>
                <a:gd name="T22" fmla="*/ 125 w 249"/>
                <a:gd name="T23"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9">
                  <a:moveTo>
                    <a:pt x="125" y="24"/>
                  </a:moveTo>
                  <a:lnTo>
                    <a:pt x="125" y="24"/>
                  </a:lnTo>
                  <a:cubicBezTo>
                    <a:pt x="70" y="24"/>
                    <a:pt x="25" y="69"/>
                    <a:pt x="25" y="124"/>
                  </a:cubicBezTo>
                  <a:cubicBezTo>
                    <a:pt x="25" y="179"/>
                    <a:pt x="70" y="224"/>
                    <a:pt x="125" y="224"/>
                  </a:cubicBezTo>
                  <a:cubicBezTo>
                    <a:pt x="180" y="224"/>
                    <a:pt x="225" y="179"/>
                    <a:pt x="225" y="124"/>
                  </a:cubicBezTo>
                  <a:cubicBezTo>
                    <a:pt x="225" y="69"/>
                    <a:pt x="180" y="24"/>
                    <a:pt x="125" y="24"/>
                  </a:cubicBezTo>
                  <a:close/>
                  <a:moveTo>
                    <a:pt x="125" y="249"/>
                  </a:moveTo>
                  <a:lnTo>
                    <a:pt x="125" y="249"/>
                  </a:lnTo>
                  <a:cubicBezTo>
                    <a:pt x="56" y="249"/>
                    <a:pt x="0" y="193"/>
                    <a:pt x="0" y="124"/>
                  </a:cubicBezTo>
                  <a:cubicBezTo>
                    <a:pt x="0" y="56"/>
                    <a:pt x="56" y="0"/>
                    <a:pt x="125" y="0"/>
                  </a:cubicBezTo>
                  <a:cubicBezTo>
                    <a:pt x="194" y="0"/>
                    <a:pt x="249" y="56"/>
                    <a:pt x="249" y="124"/>
                  </a:cubicBezTo>
                  <a:cubicBezTo>
                    <a:pt x="249" y="193"/>
                    <a:pt x="194" y="249"/>
                    <a:pt x="125" y="249"/>
                  </a:cubicBezTo>
                  <a:close/>
                </a:path>
              </a:pathLst>
            </a:custGeom>
            <a:grpFill/>
            <a:ln w="0">
              <a:noFill/>
              <a:prstDash val="solid"/>
              <a:round/>
              <a:headEnd/>
              <a:tailEnd/>
            </a:ln>
          </p:spPr>
          <p:txBody>
            <a:bodyPr/>
            <a:lstStyle/>
            <a:p>
              <a:pPr defTabSz="543689">
                <a:defRPr/>
              </a:pPr>
              <a:endParaRPr lang="zh-CN" altLang="en-US" sz="3201"/>
            </a:p>
          </p:txBody>
        </p:sp>
        <p:sp>
          <p:nvSpPr>
            <p:cNvPr id="136" name="Freeform 128"/>
            <p:cNvSpPr>
              <a:spLocks noEditPoints="1"/>
            </p:cNvSpPr>
            <p:nvPr/>
          </p:nvSpPr>
          <p:spPr bwMode="auto">
            <a:xfrm>
              <a:off x="5189538" y="2625726"/>
              <a:ext cx="200025" cy="142875"/>
            </a:xfrm>
            <a:custGeom>
              <a:avLst/>
              <a:gdLst>
                <a:gd name="T0" fmla="*/ 19 w 235"/>
                <a:gd name="T1" fmla="*/ 147 h 167"/>
                <a:gd name="T2" fmla="*/ 19 w 235"/>
                <a:gd name="T3" fmla="*/ 147 h 167"/>
                <a:gd name="T4" fmla="*/ 215 w 235"/>
                <a:gd name="T5" fmla="*/ 147 h 167"/>
                <a:gd name="T6" fmla="*/ 215 w 235"/>
                <a:gd name="T7" fmla="*/ 19 h 167"/>
                <a:gd name="T8" fmla="*/ 19 w 235"/>
                <a:gd name="T9" fmla="*/ 19 h 167"/>
                <a:gd name="T10" fmla="*/ 19 w 235"/>
                <a:gd name="T11" fmla="*/ 147 h 167"/>
                <a:gd name="T12" fmla="*/ 225 w 235"/>
                <a:gd name="T13" fmla="*/ 167 h 167"/>
                <a:gd name="T14" fmla="*/ 225 w 235"/>
                <a:gd name="T15" fmla="*/ 167 h 167"/>
                <a:gd name="T16" fmla="*/ 9 w 235"/>
                <a:gd name="T17" fmla="*/ 167 h 167"/>
                <a:gd name="T18" fmla="*/ 0 w 235"/>
                <a:gd name="T19" fmla="*/ 157 h 167"/>
                <a:gd name="T20" fmla="*/ 0 w 235"/>
                <a:gd name="T21" fmla="*/ 10 h 167"/>
                <a:gd name="T22" fmla="*/ 9 w 235"/>
                <a:gd name="T23" fmla="*/ 0 h 167"/>
                <a:gd name="T24" fmla="*/ 225 w 235"/>
                <a:gd name="T25" fmla="*/ 0 h 167"/>
                <a:gd name="T26" fmla="*/ 235 w 235"/>
                <a:gd name="T27" fmla="*/ 10 h 167"/>
                <a:gd name="T28" fmla="*/ 235 w 235"/>
                <a:gd name="T29" fmla="*/ 157 h 167"/>
                <a:gd name="T30" fmla="*/ 225 w 235"/>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167">
                  <a:moveTo>
                    <a:pt x="19" y="147"/>
                  </a:moveTo>
                  <a:lnTo>
                    <a:pt x="19" y="147"/>
                  </a:lnTo>
                  <a:lnTo>
                    <a:pt x="215" y="147"/>
                  </a:lnTo>
                  <a:lnTo>
                    <a:pt x="215" y="19"/>
                  </a:lnTo>
                  <a:lnTo>
                    <a:pt x="19" y="19"/>
                  </a:lnTo>
                  <a:lnTo>
                    <a:pt x="19" y="147"/>
                  </a:lnTo>
                  <a:close/>
                  <a:moveTo>
                    <a:pt x="225" y="167"/>
                  </a:moveTo>
                  <a:lnTo>
                    <a:pt x="225" y="167"/>
                  </a:lnTo>
                  <a:lnTo>
                    <a:pt x="9" y="167"/>
                  </a:lnTo>
                  <a:cubicBezTo>
                    <a:pt x="4" y="167"/>
                    <a:pt x="0" y="163"/>
                    <a:pt x="0" y="157"/>
                  </a:cubicBezTo>
                  <a:lnTo>
                    <a:pt x="0" y="10"/>
                  </a:lnTo>
                  <a:cubicBezTo>
                    <a:pt x="0" y="4"/>
                    <a:pt x="4" y="0"/>
                    <a:pt x="9" y="0"/>
                  </a:cubicBezTo>
                  <a:lnTo>
                    <a:pt x="225" y="0"/>
                  </a:lnTo>
                  <a:cubicBezTo>
                    <a:pt x="230" y="0"/>
                    <a:pt x="235" y="4"/>
                    <a:pt x="235" y="10"/>
                  </a:cubicBezTo>
                  <a:lnTo>
                    <a:pt x="235" y="157"/>
                  </a:lnTo>
                  <a:cubicBezTo>
                    <a:pt x="235" y="163"/>
                    <a:pt x="230" y="167"/>
                    <a:pt x="225" y="167"/>
                  </a:cubicBezTo>
                  <a:close/>
                </a:path>
              </a:pathLst>
            </a:custGeom>
            <a:grpFill/>
            <a:ln w="0">
              <a:noFill/>
              <a:prstDash val="solid"/>
              <a:round/>
              <a:headEnd/>
              <a:tailEnd/>
            </a:ln>
          </p:spPr>
          <p:txBody>
            <a:bodyPr/>
            <a:lstStyle/>
            <a:p>
              <a:pPr defTabSz="543689">
                <a:defRPr/>
              </a:pPr>
              <a:endParaRPr lang="zh-CN" altLang="en-US" sz="3201"/>
            </a:p>
          </p:txBody>
        </p:sp>
        <p:sp>
          <p:nvSpPr>
            <p:cNvPr id="137" name="Freeform 129"/>
            <p:cNvSpPr>
              <a:spLocks/>
            </p:cNvSpPr>
            <p:nvPr/>
          </p:nvSpPr>
          <p:spPr bwMode="auto">
            <a:xfrm>
              <a:off x="5173663" y="2778126"/>
              <a:ext cx="231775" cy="28575"/>
            </a:xfrm>
            <a:custGeom>
              <a:avLst/>
              <a:gdLst>
                <a:gd name="T0" fmla="*/ 244 w 272"/>
                <a:gd name="T1" fmla="*/ 0 h 34"/>
                <a:gd name="T2" fmla="*/ 244 w 272"/>
                <a:gd name="T3" fmla="*/ 0 h 34"/>
                <a:gd name="T4" fmla="*/ 19 w 272"/>
                <a:gd name="T5" fmla="*/ 0 h 34"/>
                <a:gd name="T6" fmla="*/ 0 w 272"/>
                <a:gd name="T7" fmla="*/ 18 h 34"/>
                <a:gd name="T8" fmla="*/ 0 w 272"/>
                <a:gd name="T9" fmla="*/ 34 h 34"/>
                <a:gd name="T10" fmla="*/ 272 w 272"/>
                <a:gd name="T11" fmla="*/ 34 h 34"/>
                <a:gd name="T12" fmla="*/ 272 w 272"/>
                <a:gd name="T13" fmla="*/ 18 h 34"/>
                <a:gd name="T14" fmla="*/ 244 w 27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4">
                  <a:moveTo>
                    <a:pt x="244" y="0"/>
                  </a:moveTo>
                  <a:lnTo>
                    <a:pt x="244" y="0"/>
                  </a:lnTo>
                  <a:lnTo>
                    <a:pt x="19" y="0"/>
                  </a:lnTo>
                  <a:lnTo>
                    <a:pt x="0" y="18"/>
                  </a:lnTo>
                  <a:lnTo>
                    <a:pt x="0" y="34"/>
                  </a:lnTo>
                  <a:lnTo>
                    <a:pt x="272" y="34"/>
                  </a:lnTo>
                  <a:lnTo>
                    <a:pt x="272" y="18"/>
                  </a:lnTo>
                  <a:lnTo>
                    <a:pt x="244" y="0"/>
                  </a:lnTo>
                  <a:close/>
                </a:path>
              </a:pathLst>
            </a:custGeom>
            <a:grpFill/>
            <a:ln w="0">
              <a:noFill/>
              <a:prstDash val="solid"/>
              <a:round/>
              <a:headEnd/>
              <a:tailEnd/>
            </a:ln>
          </p:spPr>
          <p:txBody>
            <a:bodyPr/>
            <a:lstStyle/>
            <a:p>
              <a:pPr defTabSz="543689">
                <a:defRPr/>
              </a:pPr>
              <a:endParaRPr lang="zh-CN" altLang="en-US" sz="3201"/>
            </a:p>
          </p:txBody>
        </p:sp>
        <p:sp>
          <p:nvSpPr>
            <p:cNvPr id="138" name="Freeform 130"/>
            <p:cNvSpPr>
              <a:spLocks/>
            </p:cNvSpPr>
            <p:nvPr/>
          </p:nvSpPr>
          <p:spPr bwMode="auto">
            <a:xfrm>
              <a:off x="5305425" y="2800351"/>
              <a:ext cx="206375" cy="41275"/>
            </a:xfrm>
            <a:custGeom>
              <a:avLst/>
              <a:gdLst>
                <a:gd name="T0" fmla="*/ 241 w 241"/>
                <a:gd name="T1" fmla="*/ 48 h 48"/>
                <a:gd name="T2" fmla="*/ 241 w 241"/>
                <a:gd name="T3" fmla="*/ 48 h 48"/>
                <a:gd name="T4" fmla="*/ 12 w 241"/>
                <a:gd name="T5" fmla="*/ 48 h 48"/>
                <a:gd name="T6" fmla="*/ 0 w 241"/>
                <a:gd name="T7" fmla="*/ 36 h 48"/>
                <a:gd name="T8" fmla="*/ 0 w 241"/>
                <a:gd name="T9" fmla="*/ 0 h 48"/>
                <a:gd name="T10" fmla="*/ 25 w 241"/>
                <a:gd name="T11" fmla="*/ 0 h 48"/>
                <a:gd name="T12" fmla="*/ 25 w 241"/>
                <a:gd name="T13" fmla="*/ 24 h 48"/>
                <a:gd name="T14" fmla="*/ 241 w 241"/>
                <a:gd name="T15" fmla="*/ 24 h 48"/>
                <a:gd name="T16" fmla="*/ 241 w 24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8">
                  <a:moveTo>
                    <a:pt x="241" y="48"/>
                  </a:moveTo>
                  <a:lnTo>
                    <a:pt x="241" y="48"/>
                  </a:lnTo>
                  <a:lnTo>
                    <a:pt x="12" y="48"/>
                  </a:lnTo>
                  <a:cubicBezTo>
                    <a:pt x="6" y="48"/>
                    <a:pt x="0" y="43"/>
                    <a:pt x="0" y="36"/>
                  </a:cubicBezTo>
                  <a:lnTo>
                    <a:pt x="0" y="0"/>
                  </a:lnTo>
                  <a:lnTo>
                    <a:pt x="25" y="0"/>
                  </a:lnTo>
                  <a:lnTo>
                    <a:pt x="25" y="24"/>
                  </a:lnTo>
                  <a:lnTo>
                    <a:pt x="241" y="24"/>
                  </a:lnTo>
                  <a:lnTo>
                    <a:pt x="241" y="48"/>
                  </a:lnTo>
                  <a:close/>
                </a:path>
              </a:pathLst>
            </a:custGeom>
            <a:grpFill/>
            <a:ln w="0">
              <a:noFill/>
              <a:prstDash val="solid"/>
              <a:round/>
              <a:headEnd/>
              <a:tailEnd/>
            </a:ln>
          </p:spPr>
          <p:txBody>
            <a:bodyPr/>
            <a:lstStyle/>
            <a:p>
              <a:pPr defTabSz="543689">
                <a:defRPr/>
              </a:pPr>
              <a:endParaRPr lang="zh-CN" altLang="en-US" sz="3201"/>
            </a:p>
          </p:txBody>
        </p:sp>
        <p:sp>
          <p:nvSpPr>
            <p:cNvPr id="139" name="Freeform 131"/>
            <p:cNvSpPr>
              <a:spLocks/>
            </p:cNvSpPr>
            <p:nvPr/>
          </p:nvSpPr>
          <p:spPr bwMode="auto">
            <a:xfrm>
              <a:off x="5324475" y="2584451"/>
              <a:ext cx="355600" cy="257175"/>
            </a:xfrm>
            <a:custGeom>
              <a:avLst/>
              <a:gdLst>
                <a:gd name="T0" fmla="*/ 406 w 418"/>
                <a:gd name="T1" fmla="*/ 300 h 300"/>
                <a:gd name="T2" fmla="*/ 406 w 418"/>
                <a:gd name="T3" fmla="*/ 300 h 300"/>
                <a:gd name="T4" fmla="*/ 328 w 418"/>
                <a:gd name="T5" fmla="*/ 300 h 300"/>
                <a:gd name="T6" fmla="*/ 328 w 418"/>
                <a:gd name="T7" fmla="*/ 276 h 300"/>
                <a:gd name="T8" fmla="*/ 394 w 418"/>
                <a:gd name="T9" fmla="*/ 276 h 300"/>
                <a:gd name="T10" fmla="*/ 394 w 418"/>
                <a:gd name="T11" fmla="*/ 73 h 300"/>
                <a:gd name="T12" fmla="*/ 317 w 418"/>
                <a:gd name="T13" fmla="*/ 29 h 300"/>
                <a:gd name="T14" fmla="*/ 266 w 418"/>
                <a:gd name="T15" fmla="*/ 84 h 300"/>
                <a:gd name="T16" fmla="*/ 249 w 418"/>
                <a:gd name="T17" fmla="*/ 86 h 300"/>
                <a:gd name="T18" fmla="*/ 216 w 418"/>
                <a:gd name="T19" fmla="*/ 61 h 300"/>
                <a:gd name="T20" fmla="*/ 173 w 418"/>
                <a:gd name="T21" fmla="*/ 61 h 300"/>
                <a:gd name="T22" fmla="*/ 141 w 418"/>
                <a:gd name="T23" fmla="*/ 86 h 300"/>
                <a:gd name="T24" fmla="*/ 124 w 418"/>
                <a:gd name="T25" fmla="*/ 85 h 300"/>
                <a:gd name="T26" fmla="*/ 73 w 418"/>
                <a:gd name="T27" fmla="*/ 29 h 300"/>
                <a:gd name="T28" fmla="*/ 14 w 418"/>
                <a:gd name="T29" fmla="*/ 68 h 300"/>
                <a:gd name="T30" fmla="*/ 0 w 418"/>
                <a:gd name="T31" fmla="*/ 47 h 300"/>
                <a:gd name="T32" fmla="*/ 69 w 418"/>
                <a:gd name="T33" fmla="*/ 3 h 300"/>
                <a:gd name="T34" fmla="*/ 85 w 418"/>
                <a:gd name="T35" fmla="*/ 5 h 300"/>
                <a:gd name="T36" fmla="*/ 134 w 418"/>
                <a:gd name="T37" fmla="*/ 60 h 300"/>
                <a:gd name="T38" fmla="*/ 161 w 418"/>
                <a:gd name="T39" fmla="*/ 39 h 300"/>
                <a:gd name="T40" fmla="*/ 168 w 418"/>
                <a:gd name="T41" fmla="*/ 36 h 300"/>
                <a:gd name="T42" fmla="*/ 220 w 418"/>
                <a:gd name="T43" fmla="*/ 36 h 300"/>
                <a:gd name="T44" fmla="*/ 227 w 418"/>
                <a:gd name="T45" fmla="*/ 39 h 300"/>
                <a:gd name="T46" fmla="*/ 255 w 418"/>
                <a:gd name="T47" fmla="*/ 59 h 300"/>
                <a:gd name="T48" fmla="*/ 306 w 418"/>
                <a:gd name="T49" fmla="*/ 5 h 300"/>
                <a:gd name="T50" fmla="*/ 321 w 418"/>
                <a:gd name="T51" fmla="*/ 3 h 300"/>
                <a:gd name="T52" fmla="*/ 413 w 418"/>
                <a:gd name="T53" fmla="*/ 57 h 300"/>
                <a:gd name="T54" fmla="*/ 418 w 418"/>
                <a:gd name="T55" fmla="*/ 67 h 300"/>
                <a:gd name="T56" fmla="*/ 418 w 418"/>
                <a:gd name="T57" fmla="*/ 288 h 300"/>
                <a:gd name="T58" fmla="*/ 406 w 418"/>
                <a:gd name="T59"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8" h="300">
                  <a:moveTo>
                    <a:pt x="406" y="300"/>
                  </a:moveTo>
                  <a:lnTo>
                    <a:pt x="406" y="300"/>
                  </a:lnTo>
                  <a:lnTo>
                    <a:pt x="328" y="300"/>
                  </a:lnTo>
                  <a:lnTo>
                    <a:pt x="328" y="276"/>
                  </a:lnTo>
                  <a:lnTo>
                    <a:pt x="394" y="276"/>
                  </a:lnTo>
                  <a:lnTo>
                    <a:pt x="394" y="73"/>
                  </a:lnTo>
                  <a:cubicBezTo>
                    <a:pt x="375" y="61"/>
                    <a:pt x="335" y="38"/>
                    <a:pt x="317" y="29"/>
                  </a:cubicBezTo>
                  <a:lnTo>
                    <a:pt x="266" y="84"/>
                  </a:lnTo>
                  <a:cubicBezTo>
                    <a:pt x="262" y="89"/>
                    <a:pt x="255" y="89"/>
                    <a:pt x="249" y="86"/>
                  </a:cubicBezTo>
                  <a:lnTo>
                    <a:pt x="216" y="61"/>
                  </a:lnTo>
                  <a:lnTo>
                    <a:pt x="173" y="61"/>
                  </a:lnTo>
                  <a:lnTo>
                    <a:pt x="141" y="86"/>
                  </a:lnTo>
                  <a:cubicBezTo>
                    <a:pt x="136" y="90"/>
                    <a:pt x="128" y="90"/>
                    <a:pt x="124" y="85"/>
                  </a:cubicBezTo>
                  <a:lnTo>
                    <a:pt x="73" y="29"/>
                  </a:lnTo>
                  <a:lnTo>
                    <a:pt x="14" y="68"/>
                  </a:lnTo>
                  <a:lnTo>
                    <a:pt x="0" y="47"/>
                  </a:lnTo>
                  <a:lnTo>
                    <a:pt x="69" y="3"/>
                  </a:lnTo>
                  <a:cubicBezTo>
                    <a:pt x="74" y="0"/>
                    <a:pt x="80" y="1"/>
                    <a:pt x="85" y="5"/>
                  </a:cubicBezTo>
                  <a:lnTo>
                    <a:pt x="134" y="60"/>
                  </a:lnTo>
                  <a:lnTo>
                    <a:pt x="161" y="39"/>
                  </a:lnTo>
                  <a:cubicBezTo>
                    <a:pt x="163" y="37"/>
                    <a:pt x="166" y="36"/>
                    <a:pt x="168" y="36"/>
                  </a:cubicBezTo>
                  <a:lnTo>
                    <a:pt x="220" y="36"/>
                  </a:lnTo>
                  <a:cubicBezTo>
                    <a:pt x="223" y="36"/>
                    <a:pt x="225" y="37"/>
                    <a:pt x="227" y="39"/>
                  </a:cubicBezTo>
                  <a:lnTo>
                    <a:pt x="255" y="59"/>
                  </a:lnTo>
                  <a:lnTo>
                    <a:pt x="306" y="5"/>
                  </a:lnTo>
                  <a:cubicBezTo>
                    <a:pt x="309" y="1"/>
                    <a:pt x="316" y="0"/>
                    <a:pt x="321" y="3"/>
                  </a:cubicBezTo>
                  <a:cubicBezTo>
                    <a:pt x="323" y="4"/>
                    <a:pt x="393" y="42"/>
                    <a:pt x="413" y="57"/>
                  </a:cubicBezTo>
                  <a:cubicBezTo>
                    <a:pt x="417" y="59"/>
                    <a:pt x="418" y="63"/>
                    <a:pt x="418" y="67"/>
                  </a:cubicBezTo>
                  <a:lnTo>
                    <a:pt x="418" y="288"/>
                  </a:lnTo>
                  <a:cubicBezTo>
                    <a:pt x="418" y="295"/>
                    <a:pt x="413" y="300"/>
                    <a:pt x="406" y="300"/>
                  </a:cubicBezTo>
                  <a:close/>
                </a:path>
              </a:pathLst>
            </a:custGeom>
            <a:grpFill/>
            <a:ln w="0">
              <a:noFill/>
              <a:prstDash val="solid"/>
              <a:round/>
              <a:headEnd/>
              <a:tailEnd/>
            </a:ln>
          </p:spPr>
          <p:txBody>
            <a:bodyPr/>
            <a:lstStyle/>
            <a:p>
              <a:pPr defTabSz="543689">
                <a:defRPr/>
              </a:pPr>
              <a:endParaRPr lang="zh-CN" altLang="en-US" sz="3201"/>
            </a:p>
          </p:txBody>
        </p:sp>
        <p:sp>
          <p:nvSpPr>
            <p:cNvPr id="140" name="Freeform 132"/>
            <p:cNvSpPr>
              <a:spLocks/>
            </p:cNvSpPr>
            <p:nvPr/>
          </p:nvSpPr>
          <p:spPr bwMode="auto">
            <a:xfrm>
              <a:off x="5500688" y="2808288"/>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41" name="Freeform 133"/>
            <p:cNvSpPr>
              <a:spLocks/>
            </p:cNvSpPr>
            <p:nvPr/>
          </p:nvSpPr>
          <p:spPr bwMode="auto">
            <a:xfrm>
              <a:off x="5567363" y="2808288"/>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42" name="Freeform 134"/>
            <p:cNvSpPr>
              <a:spLocks/>
            </p:cNvSpPr>
            <p:nvPr/>
          </p:nvSpPr>
          <p:spPr bwMode="auto">
            <a:xfrm>
              <a:off x="5459413" y="2625726"/>
              <a:ext cx="63500" cy="152400"/>
            </a:xfrm>
            <a:custGeom>
              <a:avLst/>
              <a:gdLst>
                <a:gd name="T0" fmla="*/ 6 w 75"/>
                <a:gd name="T1" fmla="*/ 0 h 177"/>
                <a:gd name="T2" fmla="*/ 6 w 75"/>
                <a:gd name="T3" fmla="*/ 0 h 177"/>
                <a:gd name="T4" fmla="*/ 16 w 75"/>
                <a:gd name="T5" fmla="*/ 36 h 177"/>
                <a:gd name="T6" fmla="*/ 0 w 75"/>
                <a:gd name="T7" fmla="*/ 137 h 177"/>
                <a:gd name="T8" fmla="*/ 39 w 75"/>
                <a:gd name="T9" fmla="*/ 177 h 177"/>
                <a:gd name="T10" fmla="*/ 75 w 75"/>
                <a:gd name="T11" fmla="*/ 137 h 177"/>
                <a:gd name="T12" fmla="*/ 56 w 75"/>
                <a:gd name="T13" fmla="*/ 37 h 177"/>
                <a:gd name="T14" fmla="*/ 64 w 75"/>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77">
                  <a:moveTo>
                    <a:pt x="6" y="0"/>
                  </a:moveTo>
                  <a:lnTo>
                    <a:pt x="6" y="0"/>
                  </a:lnTo>
                  <a:lnTo>
                    <a:pt x="16" y="36"/>
                  </a:lnTo>
                  <a:lnTo>
                    <a:pt x="0" y="137"/>
                  </a:lnTo>
                  <a:lnTo>
                    <a:pt x="39" y="177"/>
                  </a:lnTo>
                  <a:lnTo>
                    <a:pt x="75" y="137"/>
                  </a:lnTo>
                  <a:lnTo>
                    <a:pt x="56" y="37"/>
                  </a:lnTo>
                  <a:lnTo>
                    <a:pt x="64" y="0"/>
                  </a:lnTo>
                </a:path>
              </a:pathLst>
            </a:custGeom>
            <a:grpFill/>
            <a:ln w="0">
              <a:noFill/>
              <a:prstDash val="solid"/>
              <a:round/>
              <a:headEnd/>
              <a:tailEnd/>
            </a:ln>
          </p:spPr>
          <p:txBody>
            <a:bodyPr/>
            <a:lstStyle/>
            <a:p>
              <a:pPr defTabSz="543689">
                <a:defRPr/>
              </a:pPr>
              <a:endParaRPr lang="zh-CN" altLang="en-US" sz="3201"/>
            </a:p>
          </p:txBody>
        </p:sp>
      </p:grpSp>
      <p:grpSp>
        <p:nvGrpSpPr>
          <p:cNvPr id="143" name="组合 19617"/>
          <p:cNvGrpSpPr/>
          <p:nvPr/>
        </p:nvGrpSpPr>
        <p:grpSpPr>
          <a:xfrm>
            <a:off x="6538918" y="4703229"/>
            <a:ext cx="675372" cy="633029"/>
            <a:chOff x="5173663" y="2378076"/>
            <a:chExt cx="506412" cy="474662"/>
          </a:xfrm>
          <a:solidFill>
            <a:srgbClr val="3C3C3B"/>
          </a:solidFill>
        </p:grpSpPr>
        <p:sp>
          <p:nvSpPr>
            <p:cNvPr id="144" name="Freeform 127"/>
            <p:cNvSpPr>
              <a:spLocks noEditPoints="1"/>
            </p:cNvSpPr>
            <p:nvPr/>
          </p:nvSpPr>
          <p:spPr bwMode="auto">
            <a:xfrm>
              <a:off x="5384800" y="2378076"/>
              <a:ext cx="212725" cy="212725"/>
            </a:xfrm>
            <a:custGeom>
              <a:avLst/>
              <a:gdLst>
                <a:gd name="T0" fmla="*/ 125 w 249"/>
                <a:gd name="T1" fmla="*/ 24 h 249"/>
                <a:gd name="T2" fmla="*/ 125 w 249"/>
                <a:gd name="T3" fmla="*/ 24 h 249"/>
                <a:gd name="T4" fmla="*/ 25 w 249"/>
                <a:gd name="T5" fmla="*/ 124 h 249"/>
                <a:gd name="T6" fmla="*/ 125 w 249"/>
                <a:gd name="T7" fmla="*/ 224 h 249"/>
                <a:gd name="T8" fmla="*/ 225 w 249"/>
                <a:gd name="T9" fmla="*/ 124 h 249"/>
                <a:gd name="T10" fmla="*/ 125 w 249"/>
                <a:gd name="T11" fmla="*/ 24 h 249"/>
                <a:gd name="T12" fmla="*/ 125 w 249"/>
                <a:gd name="T13" fmla="*/ 249 h 249"/>
                <a:gd name="T14" fmla="*/ 125 w 249"/>
                <a:gd name="T15" fmla="*/ 249 h 249"/>
                <a:gd name="T16" fmla="*/ 0 w 249"/>
                <a:gd name="T17" fmla="*/ 124 h 249"/>
                <a:gd name="T18" fmla="*/ 125 w 249"/>
                <a:gd name="T19" fmla="*/ 0 h 249"/>
                <a:gd name="T20" fmla="*/ 249 w 249"/>
                <a:gd name="T21" fmla="*/ 124 h 249"/>
                <a:gd name="T22" fmla="*/ 125 w 249"/>
                <a:gd name="T23"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249">
                  <a:moveTo>
                    <a:pt x="125" y="24"/>
                  </a:moveTo>
                  <a:lnTo>
                    <a:pt x="125" y="24"/>
                  </a:lnTo>
                  <a:cubicBezTo>
                    <a:pt x="70" y="24"/>
                    <a:pt x="25" y="69"/>
                    <a:pt x="25" y="124"/>
                  </a:cubicBezTo>
                  <a:cubicBezTo>
                    <a:pt x="25" y="179"/>
                    <a:pt x="70" y="224"/>
                    <a:pt x="125" y="224"/>
                  </a:cubicBezTo>
                  <a:cubicBezTo>
                    <a:pt x="180" y="224"/>
                    <a:pt x="225" y="179"/>
                    <a:pt x="225" y="124"/>
                  </a:cubicBezTo>
                  <a:cubicBezTo>
                    <a:pt x="225" y="69"/>
                    <a:pt x="180" y="24"/>
                    <a:pt x="125" y="24"/>
                  </a:cubicBezTo>
                  <a:close/>
                  <a:moveTo>
                    <a:pt x="125" y="249"/>
                  </a:moveTo>
                  <a:lnTo>
                    <a:pt x="125" y="249"/>
                  </a:lnTo>
                  <a:cubicBezTo>
                    <a:pt x="56" y="249"/>
                    <a:pt x="0" y="193"/>
                    <a:pt x="0" y="124"/>
                  </a:cubicBezTo>
                  <a:cubicBezTo>
                    <a:pt x="0" y="56"/>
                    <a:pt x="56" y="0"/>
                    <a:pt x="125" y="0"/>
                  </a:cubicBezTo>
                  <a:cubicBezTo>
                    <a:pt x="194" y="0"/>
                    <a:pt x="249" y="56"/>
                    <a:pt x="249" y="124"/>
                  </a:cubicBezTo>
                  <a:cubicBezTo>
                    <a:pt x="249" y="193"/>
                    <a:pt x="194" y="249"/>
                    <a:pt x="125" y="249"/>
                  </a:cubicBezTo>
                  <a:close/>
                </a:path>
              </a:pathLst>
            </a:custGeom>
            <a:grpFill/>
            <a:ln w="0">
              <a:noFill/>
              <a:prstDash val="solid"/>
              <a:round/>
              <a:headEnd/>
              <a:tailEnd/>
            </a:ln>
          </p:spPr>
          <p:txBody>
            <a:bodyPr/>
            <a:lstStyle/>
            <a:p>
              <a:pPr defTabSz="543689">
                <a:defRPr/>
              </a:pPr>
              <a:endParaRPr lang="zh-CN" altLang="en-US" sz="3201"/>
            </a:p>
          </p:txBody>
        </p:sp>
        <p:sp>
          <p:nvSpPr>
            <p:cNvPr id="145" name="Freeform 128"/>
            <p:cNvSpPr>
              <a:spLocks noEditPoints="1"/>
            </p:cNvSpPr>
            <p:nvPr/>
          </p:nvSpPr>
          <p:spPr bwMode="auto">
            <a:xfrm>
              <a:off x="5189538" y="2625726"/>
              <a:ext cx="200025" cy="142875"/>
            </a:xfrm>
            <a:custGeom>
              <a:avLst/>
              <a:gdLst>
                <a:gd name="T0" fmla="*/ 19 w 235"/>
                <a:gd name="T1" fmla="*/ 147 h 167"/>
                <a:gd name="T2" fmla="*/ 19 w 235"/>
                <a:gd name="T3" fmla="*/ 147 h 167"/>
                <a:gd name="T4" fmla="*/ 215 w 235"/>
                <a:gd name="T5" fmla="*/ 147 h 167"/>
                <a:gd name="T6" fmla="*/ 215 w 235"/>
                <a:gd name="T7" fmla="*/ 19 h 167"/>
                <a:gd name="T8" fmla="*/ 19 w 235"/>
                <a:gd name="T9" fmla="*/ 19 h 167"/>
                <a:gd name="T10" fmla="*/ 19 w 235"/>
                <a:gd name="T11" fmla="*/ 147 h 167"/>
                <a:gd name="T12" fmla="*/ 225 w 235"/>
                <a:gd name="T13" fmla="*/ 167 h 167"/>
                <a:gd name="T14" fmla="*/ 225 w 235"/>
                <a:gd name="T15" fmla="*/ 167 h 167"/>
                <a:gd name="T16" fmla="*/ 9 w 235"/>
                <a:gd name="T17" fmla="*/ 167 h 167"/>
                <a:gd name="T18" fmla="*/ 0 w 235"/>
                <a:gd name="T19" fmla="*/ 157 h 167"/>
                <a:gd name="T20" fmla="*/ 0 w 235"/>
                <a:gd name="T21" fmla="*/ 10 h 167"/>
                <a:gd name="T22" fmla="*/ 9 w 235"/>
                <a:gd name="T23" fmla="*/ 0 h 167"/>
                <a:gd name="T24" fmla="*/ 225 w 235"/>
                <a:gd name="T25" fmla="*/ 0 h 167"/>
                <a:gd name="T26" fmla="*/ 235 w 235"/>
                <a:gd name="T27" fmla="*/ 10 h 167"/>
                <a:gd name="T28" fmla="*/ 235 w 235"/>
                <a:gd name="T29" fmla="*/ 157 h 167"/>
                <a:gd name="T30" fmla="*/ 225 w 235"/>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5" h="167">
                  <a:moveTo>
                    <a:pt x="19" y="147"/>
                  </a:moveTo>
                  <a:lnTo>
                    <a:pt x="19" y="147"/>
                  </a:lnTo>
                  <a:lnTo>
                    <a:pt x="215" y="147"/>
                  </a:lnTo>
                  <a:lnTo>
                    <a:pt x="215" y="19"/>
                  </a:lnTo>
                  <a:lnTo>
                    <a:pt x="19" y="19"/>
                  </a:lnTo>
                  <a:lnTo>
                    <a:pt x="19" y="147"/>
                  </a:lnTo>
                  <a:close/>
                  <a:moveTo>
                    <a:pt x="225" y="167"/>
                  </a:moveTo>
                  <a:lnTo>
                    <a:pt x="225" y="167"/>
                  </a:lnTo>
                  <a:lnTo>
                    <a:pt x="9" y="167"/>
                  </a:lnTo>
                  <a:cubicBezTo>
                    <a:pt x="4" y="167"/>
                    <a:pt x="0" y="163"/>
                    <a:pt x="0" y="157"/>
                  </a:cubicBezTo>
                  <a:lnTo>
                    <a:pt x="0" y="10"/>
                  </a:lnTo>
                  <a:cubicBezTo>
                    <a:pt x="0" y="4"/>
                    <a:pt x="4" y="0"/>
                    <a:pt x="9" y="0"/>
                  </a:cubicBezTo>
                  <a:lnTo>
                    <a:pt x="225" y="0"/>
                  </a:lnTo>
                  <a:cubicBezTo>
                    <a:pt x="230" y="0"/>
                    <a:pt x="235" y="4"/>
                    <a:pt x="235" y="10"/>
                  </a:cubicBezTo>
                  <a:lnTo>
                    <a:pt x="235" y="157"/>
                  </a:lnTo>
                  <a:cubicBezTo>
                    <a:pt x="235" y="163"/>
                    <a:pt x="230" y="167"/>
                    <a:pt x="225" y="167"/>
                  </a:cubicBezTo>
                  <a:close/>
                </a:path>
              </a:pathLst>
            </a:custGeom>
            <a:grpFill/>
            <a:ln w="0">
              <a:noFill/>
              <a:prstDash val="solid"/>
              <a:round/>
              <a:headEnd/>
              <a:tailEnd/>
            </a:ln>
          </p:spPr>
          <p:txBody>
            <a:bodyPr/>
            <a:lstStyle/>
            <a:p>
              <a:pPr defTabSz="543689">
                <a:defRPr/>
              </a:pPr>
              <a:endParaRPr lang="zh-CN" altLang="en-US" sz="3201"/>
            </a:p>
          </p:txBody>
        </p:sp>
        <p:sp>
          <p:nvSpPr>
            <p:cNvPr id="146" name="Freeform 129"/>
            <p:cNvSpPr>
              <a:spLocks/>
            </p:cNvSpPr>
            <p:nvPr/>
          </p:nvSpPr>
          <p:spPr bwMode="auto">
            <a:xfrm>
              <a:off x="5173663" y="2778126"/>
              <a:ext cx="231775" cy="28575"/>
            </a:xfrm>
            <a:custGeom>
              <a:avLst/>
              <a:gdLst>
                <a:gd name="T0" fmla="*/ 244 w 272"/>
                <a:gd name="T1" fmla="*/ 0 h 34"/>
                <a:gd name="T2" fmla="*/ 244 w 272"/>
                <a:gd name="T3" fmla="*/ 0 h 34"/>
                <a:gd name="T4" fmla="*/ 19 w 272"/>
                <a:gd name="T5" fmla="*/ 0 h 34"/>
                <a:gd name="T6" fmla="*/ 0 w 272"/>
                <a:gd name="T7" fmla="*/ 18 h 34"/>
                <a:gd name="T8" fmla="*/ 0 w 272"/>
                <a:gd name="T9" fmla="*/ 34 h 34"/>
                <a:gd name="T10" fmla="*/ 272 w 272"/>
                <a:gd name="T11" fmla="*/ 34 h 34"/>
                <a:gd name="T12" fmla="*/ 272 w 272"/>
                <a:gd name="T13" fmla="*/ 18 h 34"/>
                <a:gd name="T14" fmla="*/ 244 w 27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4">
                  <a:moveTo>
                    <a:pt x="244" y="0"/>
                  </a:moveTo>
                  <a:lnTo>
                    <a:pt x="244" y="0"/>
                  </a:lnTo>
                  <a:lnTo>
                    <a:pt x="19" y="0"/>
                  </a:lnTo>
                  <a:lnTo>
                    <a:pt x="0" y="18"/>
                  </a:lnTo>
                  <a:lnTo>
                    <a:pt x="0" y="34"/>
                  </a:lnTo>
                  <a:lnTo>
                    <a:pt x="272" y="34"/>
                  </a:lnTo>
                  <a:lnTo>
                    <a:pt x="272" y="18"/>
                  </a:lnTo>
                  <a:lnTo>
                    <a:pt x="244" y="0"/>
                  </a:lnTo>
                  <a:close/>
                </a:path>
              </a:pathLst>
            </a:custGeom>
            <a:grpFill/>
            <a:ln w="0">
              <a:noFill/>
              <a:prstDash val="solid"/>
              <a:round/>
              <a:headEnd/>
              <a:tailEnd/>
            </a:ln>
          </p:spPr>
          <p:txBody>
            <a:bodyPr/>
            <a:lstStyle/>
            <a:p>
              <a:pPr defTabSz="543689">
                <a:defRPr/>
              </a:pPr>
              <a:endParaRPr lang="zh-CN" altLang="en-US" sz="3201"/>
            </a:p>
          </p:txBody>
        </p:sp>
        <p:sp>
          <p:nvSpPr>
            <p:cNvPr id="147" name="Freeform 130"/>
            <p:cNvSpPr>
              <a:spLocks/>
            </p:cNvSpPr>
            <p:nvPr/>
          </p:nvSpPr>
          <p:spPr bwMode="auto">
            <a:xfrm>
              <a:off x="5305425" y="2800351"/>
              <a:ext cx="206375" cy="41275"/>
            </a:xfrm>
            <a:custGeom>
              <a:avLst/>
              <a:gdLst>
                <a:gd name="T0" fmla="*/ 241 w 241"/>
                <a:gd name="T1" fmla="*/ 48 h 48"/>
                <a:gd name="T2" fmla="*/ 241 w 241"/>
                <a:gd name="T3" fmla="*/ 48 h 48"/>
                <a:gd name="T4" fmla="*/ 12 w 241"/>
                <a:gd name="T5" fmla="*/ 48 h 48"/>
                <a:gd name="T6" fmla="*/ 0 w 241"/>
                <a:gd name="T7" fmla="*/ 36 h 48"/>
                <a:gd name="T8" fmla="*/ 0 w 241"/>
                <a:gd name="T9" fmla="*/ 0 h 48"/>
                <a:gd name="T10" fmla="*/ 25 w 241"/>
                <a:gd name="T11" fmla="*/ 0 h 48"/>
                <a:gd name="T12" fmla="*/ 25 w 241"/>
                <a:gd name="T13" fmla="*/ 24 h 48"/>
                <a:gd name="T14" fmla="*/ 241 w 241"/>
                <a:gd name="T15" fmla="*/ 24 h 48"/>
                <a:gd name="T16" fmla="*/ 241 w 241"/>
                <a:gd name="T1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48">
                  <a:moveTo>
                    <a:pt x="241" y="48"/>
                  </a:moveTo>
                  <a:lnTo>
                    <a:pt x="241" y="48"/>
                  </a:lnTo>
                  <a:lnTo>
                    <a:pt x="12" y="48"/>
                  </a:lnTo>
                  <a:cubicBezTo>
                    <a:pt x="6" y="48"/>
                    <a:pt x="0" y="43"/>
                    <a:pt x="0" y="36"/>
                  </a:cubicBezTo>
                  <a:lnTo>
                    <a:pt x="0" y="0"/>
                  </a:lnTo>
                  <a:lnTo>
                    <a:pt x="25" y="0"/>
                  </a:lnTo>
                  <a:lnTo>
                    <a:pt x="25" y="24"/>
                  </a:lnTo>
                  <a:lnTo>
                    <a:pt x="241" y="24"/>
                  </a:lnTo>
                  <a:lnTo>
                    <a:pt x="241" y="48"/>
                  </a:lnTo>
                  <a:close/>
                </a:path>
              </a:pathLst>
            </a:custGeom>
            <a:grpFill/>
            <a:ln w="0">
              <a:noFill/>
              <a:prstDash val="solid"/>
              <a:round/>
              <a:headEnd/>
              <a:tailEnd/>
            </a:ln>
          </p:spPr>
          <p:txBody>
            <a:bodyPr/>
            <a:lstStyle/>
            <a:p>
              <a:pPr defTabSz="543689">
                <a:defRPr/>
              </a:pPr>
              <a:endParaRPr lang="zh-CN" altLang="en-US" sz="3201"/>
            </a:p>
          </p:txBody>
        </p:sp>
        <p:sp>
          <p:nvSpPr>
            <p:cNvPr id="148" name="Freeform 131"/>
            <p:cNvSpPr>
              <a:spLocks/>
            </p:cNvSpPr>
            <p:nvPr/>
          </p:nvSpPr>
          <p:spPr bwMode="auto">
            <a:xfrm>
              <a:off x="5324475" y="2584451"/>
              <a:ext cx="355600" cy="257175"/>
            </a:xfrm>
            <a:custGeom>
              <a:avLst/>
              <a:gdLst>
                <a:gd name="T0" fmla="*/ 406 w 418"/>
                <a:gd name="T1" fmla="*/ 300 h 300"/>
                <a:gd name="T2" fmla="*/ 406 w 418"/>
                <a:gd name="T3" fmla="*/ 300 h 300"/>
                <a:gd name="T4" fmla="*/ 328 w 418"/>
                <a:gd name="T5" fmla="*/ 300 h 300"/>
                <a:gd name="T6" fmla="*/ 328 w 418"/>
                <a:gd name="T7" fmla="*/ 276 h 300"/>
                <a:gd name="T8" fmla="*/ 394 w 418"/>
                <a:gd name="T9" fmla="*/ 276 h 300"/>
                <a:gd name="T10" fmla="*/ 394 w 418"/>
                <a:gd name="T11" fmla="*/ 73 h 300"/>
                <a:gd name="T12" fmla="*/ 317 w 418"/>
                <a:gd name="T13" fmla="*/ 29 h 300"/>
                <a:gd name="T14" fmla="*/ 266 w 418"/>
                <a:gd name="T15" fmla="*/ 84 h 300"/>
                <a:gd name="T16" fmla="*/ 249 w 418"/>
                <a:gd name="T17" fmla="*/ 86 h 300"/>
                <a:gd name="T18" fmla="*/ 216 w 418"/>
                <a:gd name="T19" fmla="*/ 61 h 300"/>
                <a:gd name="T20" fmla="*/ 173 w 418"/>
                <a:gd name="T21" fmla="*/ 61 h 300"/>
                <a:gd name="T22" fmla="*/ 141 w 418"/>
                <a:gd name="T23" fmla="*/ 86 h 300"/>
                <a:gd name="T24" fmla="*/ 124 w 418"/>
                <a:gd name="T25" fmla="*/ 85 h 300"/>
                <a:gd name="T26" fmla="*/ 73 w 418"/>
                <a:gd name="T27" fmla="*/ 29 h 300"/>
                <a:gd name="T28" fmla="*/ 14 w 418"/>
                <a:gd name="T29" fmla="*/ 68 h 300"/>
                <a:gd name="T30" fmla="*/ 0 w 418"/>
                <a:gd name="T31" fmla="*/ 47 h 300"/>
                <a:gd name="T32" fmla="*/ 69 w 418"/>
                <a:gd name="T33" fmla="*/ 3 h 300"/>
                <a:gd name="T34" fmla="*/ 85 w 418"/>
                <a:gd name="T35" fmla="*/ 5 h 300"/>
                <a:gd name="T36" fmla="*/ 134 w 418"/>
                <a:gd name="T37" fmla="*/ 60 h 300"/>
                <a:gd name="T38" fmla="*/ 161 w 418"/>
                <a:gd name="T39" fmla="*/ 39 h 300"/>
                <a:gd name="T40" fmla="*/ 168 w 418"/>
                <a:gd name="T41" fmla="*/ 36 h 300"/>
                <a:gd name="T42" fmla="*/ 220 w 418"/>
                <a:gd name="T43" fmla="*/ 36 h 300"/>
                <a:gd name="T44" fmla="*/ 227 w 418"/>
                <a:gd name="T45" fmla="*/ 39 h 300"/>
                <a:gd name="T46" fmla="*/ 255 w 418"/>
                <a:gd name="T47" fmla="*/ 59 h 300"/>
                <a:gd name="T48" fmla="*/ 306 w 418"/>
                <a:gd name="T49" fmla="*/ 5 h 300"/>
                <a:gd name="T50" fmla="*/ 321 w 418"/>
                <a:gd name="T51" fmla="*/ 3 h 300"/>
                <a:gd name="T52" fmla="*/ 413 w 418"/>
                <a:gd name="T53" fmla="*/ 57 h 300"/>
                <a:gd name="T54" fmla="*/ 418 w 418"/>
                <a:gd name="T55" fmla="*/ 67 h 300"/>
                <a:gd name="T56" fmla="*/ 418 w 418"/>
                <a:gd name="T57" fmla="*/ 288 h 300"/>
                <a:gd name="T58" fmla="*/ 406 w 418"/>
                <a:gd name="T59"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18" h="300">
                  <a:moveTo>
                    <a:pt x="406" y="300"/>
                  </a:moveTo>
                  <a:lnTo>
                    <a:pt x="406" y="300"/>
                  </a:lnTo>
                  <a:lnTo>
                    <a:pt x="328" y="300"/>
                  </a:lnTo>
                  <a:lnTo>
                    <a:pt x="328" y="276"/>
                  </a:lnTo>
                  <a:lnTo>
                    <a:pt x="394" y="276"/>
                  </a:lnTo>
                  <a:lnTo>
                    <a:pt x="394" y="73"/>
                  </a:lnTo>
                  <a:cubicBezTo>
                    <a:pt x="375" y="61"/>
                    <a:pt x="335" y="38"/>
                    <a:pt x="317" y="29"/>
                  </a:cubicBezTo>
                  <a:lnTo>
                    <a:pt x="266" y="84"/>
                  </a:lnTo>
                  <a:cubicBezTo>
                    <a:pt x="262" y="89"/>
                    <a:pt x="255" y="89"/>
                    <a:pt x="249" y="86"/>
                  </a:cubicBezTo>
                  <a:lnTo>
                    <a:pt x="216" y="61"/>
                  </a:lnTo>
                  <a:lnTo>
                    <a:pt x="173" y="61"/>
                  </a:lnTo>
                  <a:lnTo>
                    <a:pt x="141" y="86"/>
                  </a:lnTo>
                  <a:cubicBezTo>
                    <a:pt x="136" y="90"/>
                    <a:pt x="128" y="90"/>
                    <a:pt x="124" y="85"/>
                  </a:cubicBezTo>
                  <a:lnTo>
                    <a:pt x="73" y="29"/>
                  </a:lnTo>
                  <a:lnTo>
                    <a:pt x="14" y="68"/>
                  </a:lnTo>
                  <a:lnTo>
                    <a:pt x="0" y="47"/>
                  </a:lnTo>
                  <a:lnTo>
                    <a:pt x="69" y="3"/>
                  </a:lnTo>
                  <a:cubicBezTo>
                    <a:pt x="74" y="0"/>
                    <a:pt x="80" y="1"/>
                    <a:pt x="85" y="5"/>
                  </a:cubicBezTo>
                  <a:lnTo>
                    <a:pt x="134" y="60"/>
                  </a:lnTo>
                  <a:lnTo>
                    <a:pt x="161" y="39"/>
                  </a:lnTo>
                  <a:cubicBezTo>
                    <a:pt x="163" y="37"/>
                    <a:pt x="166" y="36"/>
                    <a:pt x="168" y="36"/>
                  </a:cubicBezTo>
                  <a:lnTo>
                    <a:pt x="220" y="36"/>
                  </a:lnTo>
                  <a:cubicBezTo>
                    <a:pt x="223" y="36"/>
                    <a:pt x="225" y="37"/>
                    <a:pt x="227" y="39"/>
                  </a:cubicBezTo>
                  <a:lnTo>
                    <a:pt x="255" y="59"/>
                  </a:lnTo>
                  <a:lnTo>
                    <a:pt x="306" y="5"/>
                  </a:lnTo>
                  <a:cubicBezTo>
                    <a:pt x="309" y="1"/>
                    <a:pt x="316" y="0"/>
                    <a:pt x="321" y="3"/>
                  </a:cubicBezTo>
                  <a:cubicBezTo>
                    <a:pt x="323" y="4"/>
                    <a:pt x="393" y="42"/>
                    <a:pt x="413" y="57"/>
                  </a:cubicBezTo>
                  <a:cubicBezTo>
                    <a:pt x="417" y="59"/>
                    <a:pt x="418" y="63"/>
                    <a:pt x="418" y="67"/>
                  </a:cubicBezTo>
                  <a:lnTo>
                    <a:pt x="418" y="288"/>
                  </a:lnTo>
                  <a:cubicBezTo>
                    <a:pt x="418" y="295"/>
                    <a:pt x="413" y="300"/>
                    <a:pt x="406" y="300"/>
                  </a:cubicBezTo>
                  <a:close/>
                </a:path>
              </a:pathLst>
            </a:custGeom>
            <a:grpFill/>
            <a:ln w="0">
              <a:noFill/>
              <a:prstDash val="solid"/>
              <a:round/>
              <a:headEnd/>
              <a:tailEnd/>
            </a:ln>
          </p:spPr>
          <p:txBody>
            <a:bodyPr/>
            <a:lstStyle/>
            <a:p>
              <a:pPr defTabSz="543689">
                <a:defRPr/>
              </a:pPr>
              <a:endParaRPr lang="zh-CN" altLang="en-US" sz="3201"/>
            </a:p>
          </p:txBody>
        </p:sp>
        <p:sp>
          <p:nvSpPr>
            <p:cNvPr id="149" name="Freeform 132"/>
            <p:cNvSpPr>
              <a:spLocks/>
            </p:cNvSpPr>
            <p:nvPr/>
          </p:nvSpPr>
          <p:spPr bwMode="auto">
            <a:xfrm>
              <a:off x="5500688" y="2808288"/>
              <a:ext cx="42863" cy="44450"/>
            </a:xfrm>
            <a:custGeom>
              <a:avLst/>
              <a:gdLst>
                <a:gd name="T0" fmla="*/ 25 w 51"/>
                <a:gd name="T1" fmla="*/ 52 h 52"/>
                <a:gd name="T2" fmla="*/ 25 w 51"/>
                <a:gd name="T3" fmla="*/ 52 h 52"/>
                <a:gd name="T4" fmla="*/ 0 w 51"/>
                <a:gd name="T5" fmla="*/ 26 h 52"/>
                <a:gd name="T6" fmla="*/ 25 w 51"/>
                <a:gd name="T7" fmla="*/ 0 h 52"/>
                <a:gd name="T8" fmla="*/ 51 w 51"/>
                <a:gd name="T9" fmla="*/ 26 h 52"/>
                <a:gd name="T10" fmla="*/ 25 w 51"/>
                <a:gd name="T11" fmla="*/ 52 h 52"/>
              </a:gdLst>
              <a:ahLst/>
              <a:cxnLst>
                <a:cxn ang="0">
                  <a:pos x="T0" y="T1"/>
                </a:cxn>
                <a:cxn ang="0">
                  <a:pos x="T2" y="T3"/>
                </a:cxn>
                <a:cxn ang="0">
                  <a:pos x="T4" y="T5"/>
                </a:cxn>
                <a:cxn ang="0">
                  <a:pos x="T6" y="T7"/>
                </a:cxn>
                <a:cxn ang="0">
                  <a:pos x="T8" y="T9"/>
                </a:cxn>
                <a:cxn ang="0">
                  <a:pos x="T10" y="T11"/>
                </a:cxn>
              </a:cxnLst>
              <a:rect l="0" t="0" r="r" b="b"/>
              <a:pathLst>
                <a:path w="51" h="52">
                  <a:moveTo>
                    <a:pt x="25" y="52"/>
                  </a:moveTo>
                  <a:lnTo>
                    <a:pt x="25" y="52"/>
                  </a:lnTo>
                  <a:cubicBezTo>
                    <a:pt x="11" y="52"/>
                    <a:pt x="0" y="40"/>
                    <a:pt x="0" y="26"/>
                  </a:cubicBezTo>
                  <a:cubicBezTo>
                    <a:pt x="0" y="12"/>
                    <a:pt x="11" y="0"/>
                    <a:pt x="25" y="0"/>
                  </a:cubicBezTo>
                  <a:cubicBezTo>
                    <a:pt x="39" y="0"/>
                    <a:pt x="51" y="12"/>
                    <a:pt x="51" y="26"/>
                  </a:cubicBezTo>
                  <a:cubicBezTo>
                    <a:pt x="51" y="40"/>
                    <a:pt x="39" y="52"/>
                    <a:pt x="25" y="52"/>
                  </a:cubicBezTo>
                  <a:close/>
                </a:path>
              </a:pathLst>
            </a:custGeom>
            <a:grpFill/>
            <a:ln w="0">
              <a:noFill/>
              <a:prstDash val="solid"/>
              <a:round/>
              <a:headEnd/>
              <a:tailEnd/>
            </a:ln>
          </p:spPr>
          <p:txBody>
            <a:bodyPr/>
            <a:lstStyle/>
            <a:p>
              <a:pPr defTabSz="543689">
                <a:defRPr/>
              </a:pPr>
              <a:endParaRPr lang="zh-CN" altLang="en-US" sz="3201"/>
            </a:p>
          </p:txBody>
        </p:sp>
        <p:sp>
          <p:nvSpPr>
            <p:cNvPr id="150" name="Freeform 133"/>
            <p:cNvSpPr>
              <a:spLocks/>
            </p:cNvSpPr>
            <p:nvPr/>
          </p:nvSpPr>
          <p:spPr bwMode="auto">
            <a:xfrm>
              <a:off x="5567363" y="2808288"/>
              <a:ext cx="42863" cy="44450"/>
            </a:xfrm>
            <a:custGeom>
              <a:avLst/>
              <a:gdLst>
                <a:gd name="T0" fmla="*/ 25 w 51"/>
                <a:gd name="T1" fmla="*/ 51 h 51"/>
                <a:gd name="T2" fmla="*/ 25 w 51"/>
                <a:gd name="T3" fmla="*/ 51 h 51"/>
                <a:gd name="T4" fmla="*/ 0 w 51"/>
                <a:gd name="T5" fmla="*/ 26 h 51"/>
                <a:gd name="T6" fmla="*/ 25 w 51"/>
                <a:gd name="T7" fmla="*/ 0 h 51"/>
                <a:gd name="T8" fmla="*/ 51 w 51"/>
                <a:gd name="T9" fmla="*/ 26 h 51"/>
                <a:gd name="T10" fmla="*/ 25 w 51"/>
                <a:gd name="T11" fmla="*/ 51 h 51"/>
              </a:gdLst>
              <a:ahLst/>
              <a:cxnLst>
                <a:cxn ang="0">
                  <a:pos x="T0" y="T1"/>
                </a:cxn>
                <a:cxn ang="0">
                  <a:pos x="T2" y="T3"/>
                </a:cxn>
                <a:cxn ang="0">
                  <a:pos x="T4" y="T5"/>
                </a:cxn>
                <a:cxn ang="0">
                  <a:pos x="T6" y="T7"/>
                </a:cxn>
                <a:cxn ang="0">
                  <a:pos x="T8" y="T9"/>
                </a:cxn>
                <a:cxn ang="0">
                  <a:pos x="T10" y="T11"/>
                </a:cxn>
              </a:cxnLst>
              <a:rect l="0" t="0" r="r" b="b"/>
              <a:pathLst>
                <a:path w="51" h="51">
                  <a:moveTo>
                    <a:pt x="25" y="51"/>
                  </a:moveTo>
                  <a:lnTo>
                    <a:pt x="25" y="51"/>
                  </a:lnTo>
                  <a:cubicBezTo>
                    <a:pt x="11" y="51"/>
                    <a:pt x="0" y="40"/>
                    <a:pt x="0" y="26"/>
                  </a:cubicBezTo>
                  <a:cubicBezTo>
                    <a:pt x="0" y="12"/>
                    <a:pt x="11" y="0"/>
                    <a:pt x="25" y="0"/>
                  </a:cubicBezTo>
                  <a:cubicBezTo>
                    <a:pt x="39" y="0"/>
                    <a:pt x="51" y="12"/>
                    <a:pt x="51" y="26"/>
                  </a:cubicBezTo>
                  <a:cubicBezTo>
                    <a:pt x="51" y="40"/>
                    <a:pt x="39" y="51"/>
                    <a:pt x="25" y="51"/>
                  </a:cubicBezTo>
                  <a:close/>
                </a:path>
              </a:pathLst>
            </a:custGeom>
            <a:grpFill/>
            <a:ln w="0">
              <a:noFill/>
              <a:prstDash val="solid"/>
              <a:round/>
              <a:headEnd/>
              <a:tailEnd/>
            </a:ln>
          </p:spPr>
          <p:txBody>
            <a:bodyPr/>
            <a:lstStyle/>
            <a:p>
              <a:pPr defTabSz="543689">
                <a:defRPr/>
              </a:pPr>
              <a:endParaRPr lang="zh-CN" altLang="en-US" sz="3201"/>
            </a:p>
          </p:txBody>
        </p:sp>
        <p:sp>
          <p:nvSpPr>
            <p:cNvPr id="151" name="Freeform 134"/>
            <p:cNvSpPr>
              <a:spLocks/>
            </p:cNvSpPr>
            <p:nvPr/>
          </p:nvSpPr>
          <p:spPr bwMode="auto">
            <a:xfrm>
              <a:off x="5459413" y="2625726"/>
              <a:ext cx="63500" cy="152400"/>
            </a:xfrm>
            <a:custGeom>
              <a:avLst/>
              <a:gdLst>
                <a:gd name="T0" fmla="*/ 6 w 75"/>
                <a:gd name="T1" fmla="*/ 0 h 177"/>
                <a:gd name="T2" fmla="*/ 6 w 75"/>
                <a:gd name="T3" fmla="*/ 0 h 177"/>
                <a:gd name="T4" fmla="*/ 16 w 75"/>
                <a:gd name="T5" fmla="*/ 36 h 177"/>
                <a:gd name="T6" fmla="*/ 0 w 75"/>
                <a:gd name="T7" fmla="*/ 137 h 177"/>
                <a:gd name="T8" fmla="*/ 39 w 75"/>
                <a:gd name="T9" fmla="*/ 177 h 177"/>
                <a:gd name="T10" fmla="*/ 75 w 75"/>
                <a:gd name="T11" fmla="*/ 137 h 177"/>
                <a:gd name="T12" fmla="*/ 56 w 75"/>
                <a:gd name="T13" fmla="*/ 37 h 177"/>
                <a:gd name="T14" fmla="*/ 64 w 75"/>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77">
                  <a:moveTo>
                    <a:pt x="6" y="0"/>
                  </a:moveTo>
                  <a:lnTo>
                    <a:pt x="6" y="0"/>
                  </a:lnTo>
                  <a:lnTo>
                    <a:pt x="16" y="36"/>
                  </a:lnTo>
                  <a:lnTo>
                    <a:pt x="0" y="137"/>
                  </a:lnTo>
                  <a:lnTo>
                    <a:pt x="39" y="177"/>
                  </a:lnTo>
                  <a:lnTo>
                    <a:pt x="75" y="137"/>
                  </a:lnTo>
                  <a:lnTo>
                    <a:pt x="56" y="37"/>
                  </a:lnTo>
                  <a:lnTo>
                    <a:pt x="64" y="0"/>
                  </a:lnTo>
                </a:path>
              </a:pathLst>
            </a:custGeom>
            <a:grpFill/>
            <a:ln w="0">
              <a:noFill/>
              <a:prstDash val="solid"/>
              <a:round/>
              <a:headEnd/>
              <a:tailEnd/>
            </a:ln>
          </p:spPr>
          <p:txBody>
            <a:bodyPr/>
            <a:lstStyle/>
            <a:p>
              <a:pPr defTabSz="543689">
                <a:defRPr/>
              </a:pPr>
              <a:endParaRPr lang="zh-CN" altLang="en-US" sz="3201"/>
            </a:p>
          </p:txBody>
        </p:sp>
      </p:grpSp>
      <p:cxnSp>
        <p:nvCxnSpPr>
          <p:cNvPr id="152" name="直接箭头连接符 151"/>
          <p:cNvCxnSpPr>
            <a:stCxn id="136" idx="10"/>
            <a:endCxn id="58" idx="3"/>
          </p:cNvCxnSpPr>
          <p:nvPr/>
        </p:nvCxnSpPr>
        <p:spPr bwMode="auto">
          <a:xfrm flipH="1" flipV="1">
            <a:off x="3710905" y="4901329"/>
            <a:ext cx="1132477" cy="14358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5" name="直接箭头连接符 154"/>
          <p:cNvCxnSpPr>
            <a:stCxn id="148" idx="26"/>
            <a:endCxn id="60" idx="1"/>
          </p:cNvCxnSpPr>
          <p:nvPr/>
        </p:nvCxnSpPr>
        <p:spPr bwMode="auto">
          <a:xfrm flipV="1">
            <a:off x="7208617" y="4963945"/>
            <a:ext cx="1047624" cy="796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71421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存储热迁移</a:t>
            </a:r>
            <a:endParaRPr lang="zh-CN" altLang="en-US" dirty="0"/>
          </a:p>
        </p:txBody>
      </p:sp>
      <p:sp>
        <p:nvSpPr>
          <p:cNvPr id="3" name="文本占位符 2"/>
          <p:cNvSpPr>
            <a:spLocks noGrp="1"/>
          </p:cNvSpPr>
          <p:nvPr>
            <p:ph type="body" sz="quarter" idx="10"/>
          </p:nvPr>
        </p:nvSpPr>
        <p:spPr>
          <a:xfrm>
            <a:off x="912285" y="1233488"/>
            <a:ext cx="10560048" cy="1295412"/>
          </a:xfrm>
        </p:spPr>
        <p:txBody>
          <a:bodyPr/>
          <a:lstStyle/>
          <a:p>
            <a:r>
              <a:rPr lang="en-US" altLang="zh-CN" sz="2000" dirty="0"/>
              <a:t>FusionSphere</a:t>
            </a:r>
            <a:r>
              <a:rPr lang="zh-CN" altLang="en-US" sz="2000" dirty="0"/>
              <a:t>提供了虚拟机磁盘的冷迁移和热迁移，冷迁移是在虚拟机关机时候，将其磁盘文件从一个存储移动到另一个存储，热迁移可以在不中断业务的前提下，将虚拟机磁盘从一个存储迁移至另一个存储。热迁移的技术原理如下：</a:t>
            </a:r>
          </a:p>
        </p:txBody>
      </p:sp>
      <p:sp>
        <p:nvSpPr>
          <p:cNvPr id="4" name="圆柱形 3"/>
          <p:cNvSpPr/>
          <p:nvPr/>
        </p:nvSpPr>
        <p:spPr bwMode="auto">
          <a:xfrm>
            <a:off x="943410" y="5085184"/>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原数据存储</a:t>
            </a:r>
          </a:p>
        </p:txBody>
      </p:sp>
      <p:sp>
        <p:nvSpPr>
          <p:cNvPr id="5" name="圆柱形 4"/>
          <p:cNvSpPr/>
          <p:nvPr/>
        </p:nvSpPr>
        <p:spPr bwMode="auto">
          <a:xfrm>
            <a:off x="2251006" y="5085184"/>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目的数据存储</a:t>
            </a:r>
          </a:p>
        </p:txBody>
      </p:sp>
      <p:sp>
        <p:nvSpPr>
          <p:cNvPr id="6" name="file_263091"/>
          <p:cNvSpPr>
            <a:spLocks noChangeAspect="1"/>
          </p:cNvSpPr>
          <p:nvPr/>
        </p:nvSpPr>
        <p:spPr bwMode="auto">
          <a:xfrm>
            <a:off x="1308511" y="4544912"/>
            <a:ext cx="432007" cy="486916"/>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FFC000"/>
          </a:solidFill>
          <a:ln>
            <a:solidFill>
              <a:srgbClr val="FFC000"/>
            </a:solidFill>
          </a:ln>
        </p:spPr>
      </p:sp>
      <p:cxnSp>
        <p:nvCxnSpPr>
          <p:cNvPr id="8" name="直接连接符 7"/>
          <p:cNvCxnSpPr/>
          <p:nvPr/>
        </p:nvCxnSpPr>
        <p:spPr bwMode="auto">
          <a:xfrm>
            <a:off x="3503712" y="3098880"/>
            <a:ext cx="0" cy="2880532"/>
          </a:xfrm>
          <a:prstGeom prst="line">
            <a:avLst/>
          </a:prstGeom>
          <a:solidFill>
            <a:schemeClr val="accent1"/>
          </a:solidFill>
          <a:ln w="9525" cap="flat" cmpd="sng" algn="ctr">
            <a:solidFill>
              <a:schemeClr val="bg1">
                <a:lumMod val="65000"/>
              </a:schemeClr>
            </a:solidFill>
            <a:prstDash val="lgDash"/>
            <a:round/>
            <a:headEnd type="none" w="med" len="med"/>
            <a:tailEnd type="none" w="med" len="med"/>
          </a:ln>
          <a:effectLst/>
        </p:spPr>
      </p:cxnSp>
      <p:grpSp>
        <p:nvGrpSpPr>
          <p:cNvPr id="9" name="组合 8"/>
          <p:cNvGrpSpPr/>
          <p:nvPr/>
        </p:nvGrpSpPr>
        <p:grpSpPr>
          <a:xfrm>
            <a:off x="1758712" y="3032956"/>
            <a:ext cx="949110" cy="971849"/>
            <a:chOff x="10249997" y="4077072"/>
            <a:chExt cx="891587" cy="793343"/>
          </a:xfrm>
        </p:grpSpPr>
        <p:sp>
          <p:nvSpPr>
            <p:cNvPr id="10" name="圆角矩形 9"/>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11"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2"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3" name="组合 16582"/>
            <p:cNvGrpSpPr/>
            <p:nvPr/>
          </p:nvGrpSpPr>
          <p:grpSpPr>
            <a:xfrm>
              <a:off x="10782456" y="4572076"/>
              <a:ext cx="227531" cy="255320"/>
              <a:chOff x="8407400" y="2055813"/>
              <a:chExt cx="360363" cy="458788"/>
            </a:xfrm>
            <a:solidFill>
              <a:srgbClr val="00B0F0"/>
            </a:solidFill>
          </p:grpSpPr>
          <p:sp>
            <p:nvSpPr>
              <p:cNvPr id="1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1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1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1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31" name="圆柱形 30"/>
          <p:cNvSpPr/>
          <p:nvPr/>
        </p:nvSpPr>
        <p:spPr bwMode="auto">
          <a:xfrm>
            <a:off x="3624846" y="5085184"/>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原数据存储</a:t>
            </a:r>
          </a:p>
        </p:txBody>
      </p:sp>
      <p:sp>
        <p:nvSpPr>
          <p:cNvPr id="32" name="圆柱形 31"/>
          <p:cNvSpPr/>
          <p:nvPr/>
        </p:nvSpPr>
        <p:spPr bwMode="auto">
          <a:xfrm>
            <a:off x="4932442" y="5085184"/>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目的数据存储</a:t>
            </a:r>
          </a:p>
        </p:txBody>
      </p:sp>
      <p:sp>
        <p:nvSpPr>
          <p:cNvPr id="33" name="file_263091"/>
          <p:cNvSpPr>
            <a:spLocks noChangeAspect="1"/>
          </p:cNvSpPr>
          <p:nvPr/>
        </p:nvSpPr>
        <p:spPr bwMode="auto">
          <a:xfrm>
            <a:off x="3989947" y="4544912"/>
            <a:ext cx="432007" cy="486916"/>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FFC000"/>
          </a:solidFill>
          <a:ln>
            <a:solidFill>
              <a:srgbClr val="FFC000"/>
            </a:solidFill>
          </a:ln>
        </p:spPr>
      </p:sp>
      <p:cxnSp>
        <p:nvCxnSpPr>
          <p:cNvPr id="34" name="直接连接符 33"/>
          <p:cNvCxnSpPr/>
          <p:nvPr/>
        </p:nvCxnSpPr>
        <p:spPr bwMode="auto">
          <a:xfrm>
            <a:off x="6215145" y="3104646"/>
            <a:ext cx="0" cy="2880532"/>
          </a:xfrm>
          <a:prstGeom prst="line">
            <a:avLst/>
          </a:prstGeom>
          <a:solidFill>
            <a:schemeClr val="accent1"/>
          </a:solidFill>
          <a:ln w="9525" cap="flat" cmpd="sng" algn="ctr">
            <a:solidFill>
              <a:schemeClr val="bg1">
                <a:lumMod val="65000"/>
              </a:schemeClr>
            </a:solidFill>
            <a:prstDash val="lgDash"/>
            <a:round/>
            <a:headEnd type="none" w="med" len="med"/>
            <a:tailEnd type="none" w="med" len="med"/>
          </a:ln>
          <a:effectLst/>
        </p:spPr>
      </p:cxnSp>
      <p:grpSp>
        <p:nvGrpSpPr>
          <p:cNvPr id="35" name="组合 34"/>
          <p:cNvGrpSpPr/>
          <p:nvPr/>
        </p:nvGrpSpPr>
        <p:grpSpPr>
          <a:xfrm>
            <a:off x="4440149" y="3032956"/>
            <a:ext cx="949110" cy="971849"/>
            <a:chOff x="10249997" y="4077072"/>
            <a:chExt cx="891587" cy="793343"/>
          </a:xfrm>
        </p:grpSpPr>
        <p:sp>
          <p:nvSpPr>
            <p:cNvPr id="36" name="圆角矩形 3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3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3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39" name="组合 16582"/>
            <p:cNvGrpSpPr/>
            <p:nvPr/>
          </p:nvGrpSpPr>
          <p:grpSpPr>
            <a:xfrm>
              <a:off x="10782456" y="4572076"/>
              <a:ext cx="227531" cy="255320"/>
              <a:chOff x="8407400" y="2055813"/>
              <a:chExt cx="360363" cy="458788"/>
            </a:xfrm>
            <a:solidFill>
              <a:srgbClr val="00B0F0"/>
            </a:solidFill>
          </p:grpSpPr>
          <p:sp>
            <p:nvSpPr>
              <p:cNvPr id="4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4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4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4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44" name="圆柱形 43"/>
          <p:cNvSpPr/>
          <p:nvPr/>
        </p:nvSpPr>
        <p:spPr bwMode="auto">
          <a:xfrm>
            <a:off x="6306283" y="5085184"/>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原数据存储</a:t>
            </a:r>
          </a:p>
        </p:txBody>
      </p:sp>
      <p:sp>
        <p:nvSpPr>
          <p:cNvPr id="45" name="圆柱形 44"/>
          <p:cNvSpPr/>
          <p:nvPr/>
        </p:nvSpPr>
        <p:spPr bwMode="auto">
          <a:xfrm>
            <a:off x="7613879" y="5085184"/>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目的数据存储</a:t>
            </a:r>
          </a:p>
        </p:txBody>
      </p:sp>
      <p:sp>
        <p:nvSpPr>
          <p:cNvPr id="46" name="file_263091"/>
          <p:cNvSpPr>
            <a:spLocks noChangeAspect="1"/>
          </p:cNvSpPr>
          <p:nvPr/>
        </p:nvSpPr>
        <p:spPr bwMode="auto">
          <a:xfrm>
            <a:off x="6671384" y="4544912"/>
            <a:ext cx="432007" cy="486916"/>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FFC000"/>
          </a:solidFill>
          <a:ln>
            <a:solidFill>
              <a:srgbClr val="FFC000"/>
            </a:solidFill>
          </a:ln>
        </p:spPr>
      </p:sp>
      <p:cxnSp>
        <p:nvCxnSpPr>
          <p:cNvPr id="47" name="直接连接符 46"/>
          <p:cNvCxnSpPr/>
          <p:nvPr/>
        </p:nvCxnSpPr>
        <p:spPr bwMode="auto">
          <a:xfrm>
            <a:off x="8899434" y="3104646"/>
            <a:ext cx="0" cy="2880532"/>
          </a:xfrm>
          <a:prstGeom prst="line">
            <a:avLst/>
          </a:prstGeom>
          <a:solidFill>
            <a:schemeClr val="accent1"/>
          </a:solidFill>
          <a:ln w="9525" cap="flat" cmpd="sng" algn="ctr">
            <a:solidFill>
              <a:schemeClr val="bg1">
                <a:lumMod val="65000"/>
              </a:schemeClr>
            </a:solidFill>
            <a:prstDash val="lgDash"/>
            <a:round/>
            <a:headEnd type="none" w="med" len="med"/>
            <a:tailEnd type="none" w="med" len="med"/>
          </a:ln>
          <a:effectLst/>
        </p:spPr>
      </p:cxnSp>
      <p:grpSp>
        <p:nvGrpSpPr>
          <p:cNvPr id="48" name="组合 47"/>
          <p:cNvGrpSpPr/>
          <p:nvPr/>
        </p:nvGrpSpPr>
        <p:grpSpPr>
          <a:xfrm>
            <a:off x="7121585" y="3032956"/>
            <a:ext cx="949110" cy="971849"/>
            <a:chOff x="10249997" y="4077072"/>
            <a:chExt cx="891587" cy="793343"/>
          </a:xfrm>
        </p:grpSpPr>
        <p:sp>
          <p:nvSpPr>
            <p:cNvPr id="49" name="圆角矩形 48"/>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50"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51"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52" name="组合 16582"/>
            <p:cNvGrpSpPr/>
            <p:nvPr/>
          </p:nvGrpSpPr>
          <p:grpSpPr>
            <a:xfrm>
              <a:off x="10782456" y="4572076"/>
              <a:ext cx="227531" cy="255320"/>
              <a:chOff x="8407400" y="2055813"/>
              <a:chExt cx="360363" cy="458788"/>
            </a:xfrm>
            <a:solidFill>
              <a:srgbClr val="00B0F0"/>
            </a:solidFill>
          </p:grpSpPr>
          <p:sp>
            <p:nvSpPr>
              <p:cNvPr id="53"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54"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55"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56"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sp>
        <p:nvSpPr>
          <p:cNvPr id="57" name="圆柱形 56"/>
          <p:cNvSpPr/>
          <p:nvPr/>
        </p:nvSpPr>
        <p:spPr bwMode="auto">
          <a:xfrm>
            <a:off x="8987718" y="5091069"/>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原数据存储</a:t>
            </a:r>
          </a:p>
        </p:txBody>
      </p:sp>
      <p:sp>
        <p:nvSpPr>
          <p:cNvPr id="58" name="圆柱形 57"/>
          <p:cNvSpPr/>
          <p:nvPr/>
        </p:nvSpPr>
        <p:spPr bwMode="auto">
          <a:xfrm>
            <a:off x="10295314" y="5091069"/>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目的数据存储</a:t>
            </a:r>
          </a:p>
        </p:txBody>
      </p:sp>
      <p:sp>
        <p:nvSpPr>
          <p:cNvPr id="59" name="file_263091"/>
          <p:cNvSpPr>
            <a:spLocks noChangeAspect="1"/>
          </p:cNvSpPr>
          <p:nvPr/>
        </p:nvSpPr>
        <p:spPr bwMode="auto">
          <a:xfrm>
            <a:off x="10666503" y="4544912"/>
            <a:ext cx="419831" cy="486916"/>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FFC000"/>
          </a:solidFill>
          <a:ln>
            <a:solidFill>
              <a:srgbClr val="FFC000"/>
            </a:solidFill>
          </a:ln>
        </p:spPr>
      </p:sp>
      <p:grpSp>
        <p:nvGrpSpPr>
          <p:cNvPr id="61" name="组合 60"/>
          <p:cNvGrpSpPr/>
          <p:nvPr/>
        </p:nvGrpSpPr>
        <p:grpSpPr>
          <a:xfrm>
            <a:off x="9803021" y="3038841"/>
            <a:ext cx="949110" cy="971849"/>
            <a:chOff x="10249997" y="4077072"/>
            <a:chExt cx="891587" cy="793343"/>
          </a:xfrm>
        </p:grpSpPr>
        <p:sp>
          <p:nvSpPr>
            <p:cNvPr id="62" name="圆角矩形 6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smtClean="0">
                  <a:solidFill>
                    <a:srgbClr val="000000"/>
                  </a:solidFill>
                  <a:latin typeface="+mn-ea"/>
                  <a:ea typeface="+mn-ea"/>
                </a:rPr>
                <a:t>VM</a:t>
              </a:r>
            </a:p>
          </p:txBody>
        </p:sp>
        <p:sp>
          <p:nvSpPr>
            <p:cNvPr id="6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6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65" name="组合 16582"/>
            <p:cNvGrpSpPr/>
            <p:nvPr/>
          </p:nvGrpSpPr>
          <p:grpSpPr>
            <a:xfrm>
              <a:off x="10782456" y="4572076"/>
              <a:ext cx="227531" cy="255320"/>
              <a:chOff x="8407400" y="2055813"/>
              <a:chExt cx="360363" cy="458788"/>
            </a:xfrm>
            <a:solidFill>
              <a:srgbClr val="00B0F0"/>
            </a:solidFill>
          </p:grpSpPr>
          <p:sp>
            <p:nvSpPr>
              <p:cNvPr id="6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6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6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sp>
            <p:nvSpPr>
              <p:cNvPr id="6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1800">
                  <a:latin typeface="+mn-ea"/>
                  <a:ea typeface="+mn-ea"/>
                </a:endParaRPr>
              </a:p>
            </p:txBody>
          </p:sp>
        </p:grpSp>
      </p:grpSp>
      <p:cxnSp>
        <p:nvCxnSpPr>
          <p:cNvPr id="72" name="直接箭头连接符 71"/>
          <p:cNvCxnSpPr>
            <a:stCxn id="10" idx="2"/>
            <a:endCxn id="6" idx="13"/>
          </p:cNvCxnSpPr>
          <p:nvPr/>
        </p:nvCxnSpPr>
        <p:spPr bwMode="auto">
          <a:xfrm flipH="1">
            <a:off x="1607684" y="4004805"/>
            <a:ext cx="625583" cy="579049"/>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73" name="文本框 72"/>
          <p:cNvSpPr txBox="1"/>
          <p:nvPr/>
        </p:nvSpPr>
        <p:spPr bwMode="auto">
          <a:xfrm>
            <a:off x="2017375" y="4078268"/>
            <a:ext cx="4129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I/O</a:t>
            </a:r>
            <a:endParaRPr lang="zh-CN" altLang="en-US" sz="1200" dirty="0" smtClean="0">
              <a:latin typeface="+mn-ea"/>
              <a:ea typeface="+mn-ea"/>
            </a:endParaRPr>
          </a:p>
        </p:txBody>
      </p:sp>
      <p:sp>
        <p:nvSpPr>
          <p:cNvPr id="74" name="文本框 73"/>
          <p:cNvSpPr txBox="1"/>
          <p:nvPr/>
        </p:nvSpPr>
        <p:spPr bwMode="auto">
          <a:xfrm>
            <a:off x="1692660" y="4678311"/>
            <a:ext cx="9467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原磁盘文件</a:t>
            </a:r>
          </a:p>
        </p:txBody>
      </p:sp>
      <p:sp>
        <p:nvSpPr>
          <p:cNvPr id="75" name="文本框 74"/>
          <p:cNvSpPr txBox="1"/>
          <p:nvPr/>
        </p:nvSpPr>
        <p:spPr bwMode="auto">
          <a:xfrm>
            <a:off x="1692660" y="5747492"/>
            <a:ext cx="9467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未开始迁移</a:t>
            </a:r>
          </a:p>
        </p:txBody>
      </p:sp>
      <p:sp>
        <p:nvSpPr>
          <p:cNvPr id="76" name="文本框 75"/>
          <p:cNvSpPr txBox="1"/>
          <p:nvPr/>
        </p:nvSpPr>
        <p:spPr bwMode="auto">
          <a:xfrm>
            <a:off x="4441168" y="5750608"/>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开始迁移</a:t>
            </a:r>
          </a:p>
        </p:txBody>
      </p:sp>
      <p:sp>
        <p:nvSpPr>
          <p:cNvPr id="77" name="文本框 76"/>
          <p:cNvSpPr txBox="1"/>
          <p:nvPr/>
        </p:nvSpPr>
        <p:spPr bwMode="auto">
          <a:xfrm>
            <a:off x="9787679" y="4651707"/>
            <a:ext cx="9467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a:latin typeface="+mn-ea"/>
                <a:ea typeface="+mn-ea"/>
              </a:rPr>
              <a:t>新</a:t>
            </a:r>
            <a:r>
              <a:rPr lang="zh-CN" altLang="en-US" sz="1200" dirty="0" smtClean="0">
                <a:latin typeface="+mn-ea"/>
                <a:ea typeface="+mn-ea"/>
              </a:rPr>
              <a:t>磁盘文件</a:t>
            </a:r>
          </a:p>
        </p:txBody>
      </p:sp>
      <p:sp>
        <p:nvSpPr>
          <p:cNvPr id="78" name="文本框 77"/>
          <p:cNvSpPr txBox="1"/>
          <p:nvPr/>
        </p:nvSpPr>
        <p:spPr bwMode="auto">
          <a:xfrm>
            <a:off x="3759398" y="4269617"/>
            <a:ext cx="9467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原磁盘文件</a:t>
            </a:r>
          </a:p>
        </p:txBody>
      </p:sp>
      <p:sp>
        <p:nvSpPr>
          <p:cNvPr id="79" name="file_263091"/>
          <p:cNvSpPr>
            <a:spLocks noChangeAspect="1"/>
          </p:cNvSpPr>
          <p:nvPr/>
        </p:nvSpPr>
        <p:spPr bwMode="auto">
          <a:xfrm>
            <a:off x="5292585" y="4544912"/>
            <a:ext cx="432007" cy="486916"/>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FFC000"/>
          </a:solidFill>
          <a:ln>
            <a:solidFill>
              <a:srgbClr val="FFC000"/>
            </a:solidFill>
          </a:ln>
        </p:spPr>
      </p:sp>
      <p:sp>
        <p:nvSpPr>
          <p:cNvPr id="80" name="文本框 79"/>
          <p:cNvSpPr txBox="1"/>
          <p:nvPr/>
        </p:nvSpPr>
        <p:spPr bwMode="auto">
          <a:xfrm>
            <a:off x="5206713" y="4269617"/>
            <a:ext cx="110064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a:latin typeface="+mn-ea"/>
                <a:ea typeface="+mn-ea"/>
              </a:rPr>
              <a:t>差分</a:t>
            </a:r>
            <a:r>
              <a:rPr lang="zh-CN" altLang="en-US" sz="1200" dirty="0" smtClean="0">
                <a:latin typeface="+mn-ea"/>
                <a:ea typeface="+mn-ea"/>
              </a:rPr>
              <a:t>磁盘文件</a:t>
            </a:r>
          </a:p>
        </p:txBody>
      </p:sp>
      <p:sp>
        <p:nvSpPr>
          <p:cNvPr id="81" name="file_263091"/>
          <p:cNvSpPr>
            <a:spLocks noChangeAspect="1"/>
          </p:cNvSpPr>
          <p:nvPr/>
        </p:nvSpPr>
        <p:spPr bwMode="auto">
          <a:xfrm>
            <a:off x="7978980" y="4542942"/>
            <a:ext cx="432007" cy="486916"/>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rgbClr val="FFC000"/>
          </a:solidFill>
          <a:ln>
            <a:solidFill>
              <a:srgbClr val="FFC000"/>
            </a:solidFill>
          </a:ln>
        </p:spPr>
      </p:sp>
      <p:sp>
        <p:nvSpPr>
          <p:cNvPr id="82" name="文本框 81"/>
          <p:cNvSpPr txBox="1"/>
          <p:nvPr/>
        </p:nvSpPr>
        <p:spPr bwMode="auto">
          <a:xfrm>
            <a:off x="7925736" y="4272991"/>
            <a:ext cx="110064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a:latin typeface="+mn-ea"/>
                <a:ea typeface="+mn-ea"/>
              </a:rPr>
              <a:t>差分</a:t>
            </a:r>
            <a:r>
              <a:rPr lang="zh-CN" altLang="en-US" sz="1200" dirty="0" smtClean="0">
                <a:latin typeface="+mn-ea"/>
                <a:ea typeface="+mn-ea"/>
              </a:rPr>
              <a:t>磁盘文件</a:t>
            </a:r>
          </a:p>
        </p:txBody>
      </p:sp>
      <p:sp>
        <p:nvSpPr>
          <p:cNvPr id="83" name="文本框 82"/>
          <p:cNvSpPr txBox="1"/>
          <p:nvPr/>
        </p:nvSpPr>
        <p:spPr bwMode="auto">
          <a:xfrm>
            <a:off x="6414007" y="4265821"/>
            <a:ext cx="94676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原磁盘文件</a:t>
            </a:r>
          </a:p>
        </p:txBody>
      </p:sp>
      <p:cxnSp>
        <p:nvCxnSpPr>
          <p:cNvPr id="84" name="直接箭头连接符 83"/>
          <p:cNvCxnSpPr>
            <a:stCxn id="36" idx="2"/>
            <a:endCxn id="80" idx="1"/>
          </p:cNvCxnSpPr>
          <p:nvPr/>
        </p:nvCxnSpPr>
        <p:spPr bwMode="auto">
          <a:xfrm>
            <a:off x="4914704" y="4004805"/>
            <a:ext cx="292009" cy="401475"/>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88" name="文本框 87"/>
          <p:cNvSpPr txBox="1"/>
          <p:nvPr/>
        </p:nvSpPr>
        <p:spPr bwMode="auto">
          <a:xfrm>
            <a:off x="5121936" y="4041749"/>
            <a:ext cx="4129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I/O</a:t>
            </a:r>
            <a:endParaRPr lang="zh-CN" altLang="en-US" sz="1200" dirty="0" smtClean="0">
              <a:latin typeface="+mn-ea"/>
              <a:ea typeface="+mn-ea"/>
            </a:endParaRPr>
          </a:p>
        </p:txBody>
      </p:sp>
      <p:cxnSp>
        <p:nvCxnSpPr>
          <p:cNvPr id="89" name="直接箭头连接符 88"/>
          <p:cNvCxnSpPr>
            <a:stCxn id="49" idx="2"/>
            <a:endCxn id="82" idx="1"/>
          </p:cNvCxnSpPr>
          <p:nvPr/>
        </p:nvCxnSpPr>
        <p:spPr bwMode="auto">
          <a:xfrm>
            <a:off x="7596140" y="4004805"/>
            <a:ext cx="329596" cy="404849"/>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93" name="文本框 92"/>
          <p:cNvSpPr txBox="1"/>
          <p:nvPr/>
        </p:nvSpPr>
        <p:spPr bwMode="auto">
          <a:xfrm>
            <a:off x="7849214" y="4041749"/>
            <a:ext cx="4129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I/O</a:t>
            </a:r>
            <a:endParaRPr lang="zh-CN" altLang="en-US" sz="1200" dirty="0" smtClean="0">
              <a:latin typeface="+mn-ea"/>
              <a:ea typeface="+mn-ea"/>
            </a:endParaRPr>
          </a:p>
        </p:txBody>
      </p:sp>
      <p:sp>
        <p:nvSpPr>
          <p:cNvPr id="95" name="上弧形箭头 94"/>
          <p:cNvSpPr/>
          <p:nvPr/>
        </p:nvSpPr>
        <p:spPr bwMode="auto">
          <a:xfrm>
            <a:off x="6837289" y="4496615"/>
            <a:ext cx="1428438" cy="376747"/>
          </a:xfrm>
          <a:prstGeom prst="curvedDownArrow">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96" name="文本框 95"/>
          <p:cNvSpPr txBox="1"/>
          <p:nvPr/>
        </p:nvSpPr>
        <p:spPr bwMode="auto">
          <a:xfrm>
            <a:off x="7146536" y="4584024"/>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数据迁移</a:t>
            </a:r>
          </a:p>
        </p:txBody>
      </p:sp>
      <p:cxnSp>
        <p:nvCxnSpPr>
          <p:cNvPr id="97" name="直接箭头连接符 96"/>
          <p:cNvCxnSpPr>
            <a:stCxn id="62" idx="2"/>
            <a:endCxn id="59" idx="22"/>
          </p:cNvCxnSpPr>
          <p:nvPr/>
        </p:nvCxnSpPr>
        <p:spPr bwMode="auto">
          <a:xfrm>
            <a:off x="10277576" y="4010690"/>
            <a:ext cx="415172" cy="558186"/>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00" name="文本框 99"/>
          <p:cNvSpPr txBox="1"/>
          <p:nvPr/>
        </p:nvSpPr>
        <p:spPr bwMode="auto">
          <a:xfrm>
            <a:off x="10515959" y="4078268"/>
            <a:ext cx="41296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200" dirty="0" smtClean="0">
                <a:latin typeface="+mn-ea"/>
                <a:ea typeface="+mn-ea"/>
              </a:rPr>
              <a:t>I/O</a:t>
            </a:r>
            <a:endParaRPr lang="zh-CN" altLang="en-US" sz="1200" dirty="0" smtClean="0">
              <a:latin typeface="+mn-ea"/>
              <a:ea typeface="+mn-ea"/>
            </a:endParaRPr>
          </a:p>
        </p:txBody>
      </p:sp>
      <p:sp>
        <p:nvSpPr>
          <p:cNvPr id="103" name="文本框 102"/>
          <p:cNvSpPr txBox="1"/>
          <p:nvPr/>
        </p:nvSpPr>
        <p:spPr bwMode="auto">
          <a:xfrm>
            <a:off x="7223480" y="5750607"/>
            <a:ext cx="63898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迁移中</a:t>
            </a:r>
          </a:p>
        </p:txBody>
      </p:sp>
      <p:sp>
        <p:nvSpPr>
          <p:cNvPr id="104" name="文本框 103"/>
          <p:cNvSpPr txBox="1"/>
          <p:nvPr/>
        </p:nvSpPr>
        <p:spPr bwMode="auto">
          <a:xfrm>
            <a:off x="9873133" y="5747840"/>
            <a:ext cx="79287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200" dirty="0" smtClean="0">
                <a:latin typeface="+mn-ea"/>
                <a:ea typeface="+mn-ea"/>
              </a:rPr>
              <a:t>迁移完成</a:t>
            </a:r>
          </a:p>
        </p:txBody>
      </p:sp>
    </p:spTree>
    <p:extLst>
      <p:ext uri="{BB962C8B-B14F-4D97-AF65-F5344CB8AC3E}">
        <p14:creationId xmlns:p14="http://schemas.microsoft.com/office/powerpoint/2010/main" val="2371872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存储资源裸设备映射</a:t>
            </a:r>
            <a:r>
              <a:rPr lang="zh-CN" altLang="en-US" dirty="0"/>
              <a:t> </a:t>
            </a:r>
            <a:r>
              <a:rPr lang="en-US" altLang="zh-CN" dirty="0" smtClean="0"/>
              <a:t>(RDM)</a:t>
            </a:r>
            <a:endParaRPr lang="zh-CN" altLang="en-US" dirty="0"/>
          </a:p>
        </p:txBody>
      </p:sp>
      <p:sp>
        <p:nvSpPr>
          <p:cNvPr id="60" name="文本占位符 2"/>
          <p:cNvSpPr>
            <a:spLocks noGrp="1"/>
          </p:cNvSpPr>
          <p:nvPr>
            <p:ph type="body" sz="quarter" idx="10"/>
          </p:nvPr>
        </p:nvSpPr>
        <p:spPr>
          <a:xfrm>
            <a:off x="912285" y="1233488"/>
            <a:ext cx="10560048" cy="863364"/>
          </a:xfrm>
        </p:spPr>
        <p:txBody>
          <a:bodyPr/>
          <a:lstStyle/>
          <a:p>
            <a:r>
              <a:rPr lang="en-US" altLang="zh-CN" sz="2000" dirty="0"/>
              <a:t>RDM</a:t>
            </a:r>
            <a:r>
              <a:rPr lang="zh-CN" altLang="en-US" sz="2000" dirty="0"/>
              <a:t>为虚拟机提供了一种机制来直接访问物理存储子系统（仅限光纤通道或</a:t>
            </a:r>
            <a:r>
              <a:rPr lang="en-US" altLang="zh-CN" sz="2000" dirty="0"/>
              <a:t>iSCSI</a:t>
            </a:r>
            <a:r>
              <a:rPr lang="zh-CN" altLang="en-US" sz="2000" dirty="0"/>
              <a:t>）上的</a:t>
            </a:r>
            <a:r>
              <a:rPr lang="en-US" altLang="zh-CN" sz="2000" dirty="0"/>
              <a:t>LUN</a:t>
            </a:r>
            <a:r>
              <a:rPr lang="zh-CN" altLang="en-US" sz="2000" dirty="0"/>
              <a:t>，通过使用物理设备映射，可以让虚拟机识别</a:t>
            </a:r>
            <a:r>
              <a:rPr lang="en-US" altLang="zh-CN" sz="2000" dirty="0"/>
              <a:t>SCSI</a:t>
            </a:r>
            <a:r>
              <a:rPr lang="zh-CN" altLang="en-US" sz="2000" dirty="0"/>
              <a:t>磁盘</a:t>
            </a:r>
          </a:p>
        </p:txBody>
      </p:sp>
      <p:grpSp>
        <p:nvGrpSpPr>
          <p:cNvPr id="62" name="组合 61"/>
          <p:cNvGrpSpPr/>
          <p:nvPr/>
        </p:nvGrpSpPr>
        <p:grpSpPr>
          <a:xfrm>
            <a:off x="3503712" y="2279140"/>
            <a:ext cx="4545432" cy="3708411"/>
            <a:chOff x="1264905" y="1592796"/>
            <a:chExt cx="4545432" cy="4212467"/>
          </a:xfrm>
        </p:grpSpPr>
        <p:sp>
          <p:nvSpPr>
            <p:cNvPr id="63" name="矩形 62"/>
            <p:cNvSpPr/>
            <p:nvPr/>
          </p:nvSpPr>
          <p:spPr bwMode="auto">
            <a:xfrm>
              <a:off x="1264905" y="2504949"/>
              <a:ext cx="4545432" cy="549064"/>
            </a:xfrm>
            <a:prstGeom prst="rect">
              <a:avLst/>
            </a:prstGeom>
            <a:solidFill>
              <a:srgbClr val="FFC000"/>
            </a:solidFill>
            <a:ln w="9525" cap="flat" cmpd="sng" algn="ctr">
              <a:solidFill>
                <a:schemeClr val="bg2"/>
              </a:solidFill>
              <a:prstDash val="solid"/>
              <a:round/>
              <a:headEnd type="none" w="med" len="med"/>
              <a:tailEnd type="none" w="med" len="med"/>
            </a:ln>
            <a:effectLst/>
            <a:extLst/>
          </p:spPr>
          <p:txBody>
            <a:bodyPr lIns="109530" tIns="54768" rIns="109530" bIns="54768"/>
            <a:lstStyle/>
            <a:p>
              <a:pPr algn="ctr">
                <a:lnSpc>
                  <a:spcPct val="150000"/>
                </a:lnSpc>
                <a:defRPr/>
              </a:pPr>
              <a:r>
                <a:rPr lang="en-US" altLang="zh-CN" sz="1680" b="1" dirty="0" err="1">
                  <a:solidFill>
                    <a:srgbClr val="002060"/>
                  </a:solidFill>
                  <a:latin typeface="+mn-ea"/>
                  <a:ea typeface="+mn-ea"/>
                </a:rPr>
                <a:t>FusionCompute</a:t>
              </a:r>
              <a:endParaRPr lang="zh-CN" altLang="en-US" sz="1680" b="1" dirty="0">
                <a:solidFill>
                  <a:srgbClr val="002060"/>
                </a:solidFill>
                <a:latin typeface="+mn-ea"/>
                <a:ea typeface="+mn-ea"/>
              </a:endParaRPr>
            </a:p>
          </p:txBody>
        </p:sp>
        <p:grpSp>
          <p:nvGrpSpPr>
            <p:cNvPr id="64" name="组合 63"/>
            <p:cNvGrpSpPr/>
            <p:nvPr/>
          </p:nvGrpSpPr>
          <p:grpSpPr>
            <a:xfrm>
              <a:off x="1327317" y="1604383"/>
              <a:ext cx="891587" cy="793343"/>
              <a:chOff x="10249997" y="4077072"/>
              <a:chExt cx="891587" cy="793343"/>
            </a:xfrm>
          </p:grpSpPr>
          <p:sp>
            <p:nvSpPr>
              <p:cNvPr id="100" name="圆角矩形 99"/>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101"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102"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103" name="组合 16582"/>
              <p:cNvGrpSpPr/>
              <p:nvPr/>
            </p:nvGrpSpPr>
            <p:grpSpPr>
              <a:xfrm>
                <a:off x="10782456" y="4572076"/>
                <a:ext cx="227531" cy="255320"/>
                <a:chOff x="8407400" y="2055813"/>
                <a:chExt cx="360363" cy="458788"/>
              </a:xfrm>
              <a:solidFill>
                <a:srgbClr val="00B0F0"/>
              </a:solidFill>
            </p:grpSpPr>
            <p:sp>
              <p:nvSpPr>
                <p:cNvPr id="104"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5"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6"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107"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5" name="组合 64"/>
            <p:cNvGrpSpPr/>
            <p:nvPr/>
          </p:nvGrpSpPr>
          <p:grpSpPr>
            <a:xfrm>
              <a:off x="2437026" y="1604383"/>
              <a:ext cx="891587" cy="793343"/>
              <a:chOff x="10249997" y="4077072"/>
              <a:chExt cx="891587" cy="793343"/>
            </a:xfrm>
          </p:grpSpPr>
          <p:sp>
            <p:nvSpPr>
              <p:cNvPr id="92" name="圆角矩形 91"/>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93"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94"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95" name="组合 16582"/>
              <p:cNvGrpSpPr/>
              <p:nvPr/>
            </p:nvGrpSpPr>
            <p:grpSpPr>
              <a:xfrm>
                <a:off x="10782456" y="4572076"/>
                <a:ext cx="227531" cy="255320"/>
                <a:chOff x="8407400" y="2055813"/>
                <a:chExt cx="360363" cy="458788"/>
              </a:xfrm>
              <a:solidFill>
                <a:srgbClr val="00B0F0"/>
              </a:solidFill>
            </p:grpSpPr>
            <p:sp>
              <p:nvSpPr>
                <p:cNvPr id="96"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97"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98"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99"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6" name="组合 65"/>
            <p:cNvGrpSpPr/>
            <p:nvPr/>
          </p:nvGrpSpPr>
          <p:grpSpPr>
            <a:xfrm>
              <a:off x="3647728" y="1592796"/>
              <a:ext cx="891587" cy="793343"/>
              <a:chOff x="10249997" y="4077072"/>
              <a:chExt cx="891587" cy="793343"/>
            </a:xfrm>
          </p:grpSpPr>
          <p:sp>
            <p:nvSpPr>
              <p:cNvPr id="84" name="圆角矩形 83"/>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85"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86"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87" name="组合 16582"/>
              <p:cNvGrpSpPr/>
              <p:nvPr/>
            </p:nvGrpSpPr>
            <p:grpSpPr>
              <a:xfrm>
                <a:off x="10782456" y="4572076"/>
                <a:ext cx="227531" cy="255320"/>
                <a:chOff x="8407400" y="2055813"/>
                <a:chExt cx="360363" cy="458788"/>
              </a:xfrm>
              <a:solidFill>
                <a:srgbClr val="00B0F0"/>
              </a:solidFill>
            </p:grpSpPr>
            <p:sp>
              <p:nvSpPr>
                <p:cNvPr id="88"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89"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90"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91"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grpSp>
          <p:nvGrpSpPr>
            <p:cNvPr id="67" name="组合 66"/>
            <p:cNvGrpSpPr/>
            <p:nvPr/>
          </p:nvGrpSpPr>
          <p:grpSpPr>
            <a:xfrm>
              <a:off x="4732808" y="1602930"/>
              <a:ext cx="891587" cy="793343"/>
              <a:chOff x="10249997" y="4077072"/>
              <a:chExt cx="891587" cy="793343"/>
            </a:xfrm>
          </p:grpSpPr>
          <p:sp>
            <p:nvSpPr>
              <p:cNvPr id="76" name="圆角矩形 75"/>
              <p:cNvSpPr/>
              <p:nvPr/>
            </p:nvSpPr>
            <p:spPr bwMode="auto">
              <a:xfrm>
                <a:off x="10249997" y="4077072"/>
                <a:ext cx="891587" cy="793343"/>
              </a:xfrm>
              <a:prstGeom prst="roundRect">
                <a:avLst/>
              </a:prstGeom>
              <a:no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smtClean="0">
                    <a:solidFill>
                      <a:srgbClr val="000000"/>
                    </a:solidFill>
                    <a:latin typeface="+mn-ea"/>
                    <a:ea typeface="+mn-ea"/>
                  </a:rPr>
                  <a:t>VM</a:t>
                </a:r>
              </a:p>
            </p:txBody>
          </p:sp>
          <p:sp>
            <p:nvSpPr>
              <p:cNvPr id="77" name="cpu_122222"/>
              <p:cNvSpPr>
                <a:spLocks noChangeAspect="1"/>
              </p:cNvSpPr>
              <p:nvPr/>
            </p:nvSpPr>
            <p:spPr bwMode="auto">
              <a:xfrm>
                <a:off x="10284142" y="4478548"/>
                <a:ext cx="366717" cy="328889"/>
              </a:xfrm>
              <a:custGeom>
                <a:avLst/>
                <a:gdLst>
                  <a:gd name="connsiteX0" fmla="*/ 245285 w 606933"/>
                  <a:gd name="connsiteY0" fmla="*/ 244933 h 606087"/>
                  <a:gd name="connsiteX1" fmla="*/ 361577 w 606933"/>
                  <a:gd name="connsiteY1" fmla="*/ 244933 h 606087"/>
                  <a:gd name="connsiteX2" fmla="*/ 361577 w 606933"/>
                  <a:gd name="connsiteY2" fmla="*/ 361013 h 606087"/>
                  <a:gd name="connsiteX3" fmla="*/ 245285 w 606933"/>
                  <a:gd name="connsiteY3" fmla="*/ 361013 h 606087"/>
                  <a:gd name="connsiteX4" fmla="*/ 205263 w 606933"/>
                  <a:gd name="connsiteY4" fmla="*/ 204992 h 606087"/>
                  <a:gd name="connsiteX5" fmla="*/ 205263 w 606933"/>
                  <a:gd name="connsiteY5" fmla="*/ 400995 h 606087"/>
                  <a:gd name="connsiteX6" fmla="*/ 401570 w 606933"/>
                  <a:gd name="connsiteY6" fmla="*/ 400995 h 606087"/>
                  <a:gd name="connsiteX7" fmla="*/ 401570 w 606933"/>
                  <a:gd name="connsiteY7" fmla="*/ 204992 h 606087"/>
                  <a:gd name="connsiteX8" fmla="*/ 169644 w 606933"/>
                  <a:gd name="connsiteY8" fmla="*/ 0 h 606087"/>
                  <a:gd name="connsiteX9" fmla="*/ 209666 w 606933"/>
                  <a:gd name="connsiteY9" fmla="*/ 0 h 606087"/>
                  <a:gd name="connsiteX10" fmla="*/ 209666 w 606933"/>
                  <a:gd name="connsiteY10" fmla="*/ 123275 h 606087"/>
                  <a:gd name="connsiteX11" fmla="*/ 283406 w 606933"/>
                  <a:gd name="connsiteY11" fmla="*/ 123275 h 606087"/>
                  <a:gd name="connsiteX12" fmla="*/ 283406 w 606933"/>
                  <a:gd name="connsiteY12" fmla="*/ 0 h 606087"/>
                  <a:gd name="connsiteX13" fmla="*/ 323427 w 606933"/>
                  <a:gd name="connsiteY13" fmla="*/ 0 h 606087"/>
                  <a:gd name="connsiteX14" fmla="*/ 323427 w 606933"/>
                  <a:gd name="connsiteY14" fmla="*/ 123275 h 606087"/>
                  <a:gd name="connsiteX15" fmla="*/ 397267 w 606933"/>
                  <a:gd name="connsiteY15" fmla="*/ 123275 h 606087"/>
                  <a:gd name="connsiteX16" fmla="*/ 397267 w 606933"/>
                  <a:gd name="connsiteY16" fmla="*/ 0 h 606087"/>
                  <a:gd name="connsiteX17" fmla="*/ 437289 w 606933"/>
                  <a:gd name="connsiteY17" fmla="*/ 0 h 606087"/>
                  <a:gd name="connsiteX18" fmla="*/ 437289 w 606933"/>
                  <a:gd name="connsiteY18" fmla="*/ 123275 h 606087"/>
                  <a:gd name="connsiteX19" fmla="*/ 483514 w 606933"/>
                  <a:gd name="connsiteY19" fmla="*/ 123275 h 606087"/>
                  <a:gd name="connsiteX20" fmla="*/ 483514 w 606933"/>
                  <a:gd name="connsiteY20" fmla="*/ 169145 h 606087"/>
                  <a:gd name="connsiteX21" fmla="*/ 606933 w 606933"/>
                  <a:gd name="connsiteY21" fmla="*/ 169145 h 606087"/>
                  <a:gd name="connsiteX22" fmla="*/ 606933 w 606933"/>
                  <a:gd name="connsiteY22" fmla="*/ 209085 h 606087"/>
                  <a:gd name="connsiteX23" fmla="*/ 483514 w 606933"/>
                  <a:gd name="connsiteY23" fmla="*/ 209085 h 606087"/>
                  <a:gd name="connsiteX24" fmla="*/ 483514 w 606933"/>
                  <a:gd name="connsiteY24" fmla="*/ 282685 h 606087"/>
                  <a:gd name="connsiteX25" fmla="*/ 606933 w 606933"/>
                  <a:gd name="connsiteY25" fmla="*/ 282685 h 606087"/>
                  <a:gd name="connsiteX26" fmla="*/ 606933 w 606933"/>
                  <a:gd name="connsiteY26" fmla="*/ 322696 h 606087"/>
                  <a:gd name="connsiteX27" fmla="*/ 483514 w 606933"/>
                  <a:gd name="connsiteY27" fmla="*/ 322696 h 606087"/>
                  <a:gd name="connsiteX28" fmla="*/ 483514 w 606933"/>
                  <a:gd name="connsiteY28" fmla="*/ 396296 h 606087"/>
                  <a:gd name="connsiteX29" fmla="*/ 606933 w 606933"/>
                  <a:gd name="connsiteY29" fmla="*/ 396296 h 606087"/>
                  <a:gd name="connsiteX30" fmla="*/ 606933 w 606933"/>
                  <a:gd name="connsiteY30" fmla="*/ 436236 h 606087"/>
                  <a:gd name="connsiteX31" fmla="*/ 483514 w 606933"/>
                  <a:gd name="connsiteY31" fmla="*/ 436236 h 606087"/>
                  <a:gd name="connsiteX32" fmla="*/ 483514 w 606933"/>
                  <a:gd name="connsiteY32" fmla="*/ 482812 h 606087"/>
                  <a:gd name="connsiteX33" fmla="*/ 437289 w 606933"/>
                  <a:gd name="connsiteY33" fmla="*/ 482812 h 606087"/>
                  <a:gd name="connsiteX34" fmla="*/ 437289 w 606933"/>
                  <a:gd name="connsiteY34" fmla="*/ 606087 h 606087"/>
                  <a:gd name="connsiteX35" fmla="*/ 397267 w 606933"/>
                  <a:gd name="connsiteY35" fmla="*/ 606087 h 606087"/>
                  <a:gd name="connsiteX36" fmla="*/ 397267 w 606933"/>
                  <a:gd name="connsiteY36" fmla="*/ 482812 h 606087"/>
                  <a:gd name="connsiteX37" fmla="*/ 323427 w 606933"/>
                  <a:gd name="connsiteY37" fmla="*/ 482812 h 606087"/>
                  <a:gd name="connsiteX38" fmla="*/ 323427 w 606933"/>
                  <a:gd name="connsiteY38" fmla="*/ 606087 h 606087"/>
                  <a:gd name="connsiteX39" fmla="*/ 283406 w 606933"/>
                  <a:gd name="connsiteY39" fmla="*/ 606087 h 606087"/>
                  <a:gd name="connsiteX40" fmla="*/ 283406 w 606933"/>
                  <a:gd name="connsiteY40" fmla="*/ 482812 h 606087"/>
                  <a:gd name="connsiteX41" fmla="*/ 209666 w 606933"/>
                  <a:gd name="connsiteY41" fmla="*/ 482812 h 606087"/>
                  <a:gd name="connsiteX42" fmla="*/ 209666 w 606933"/>
                  <a:gd name="connsiteY42" fmla="*/ 606087 h 606087"/>
                  <a:gd name="connsiteX43" fmla="*/ 169644 w 606933"/>
                  <a:gd name="connsiteY43" fmla="*/ 606087 h 606087"/>
                  <a:gd name="connsiteX44" fmla="*/ 169644 w 606933"/>
                  <a:gd name="connsiteY44" fmla="*/ 482812 h 606087"/>
                  <a:gd name="connsiteX45" fmla="*/ 123419 w 606933"/>
                  <a:gd name="connsiteY45" fmla="*/ 482812 h 606087"/>
                  <a:gd name="connsiteX46" fmla="*/ 123419 w 606933"/>
                  <a:gd name="connsiteY46" fmla="*/ 436236 h 606087"/>
                  <a:gd name="connsiteX47" fmla="*/ 0 w 606933"/>
                  <a:gd name="connsiteY47" fmla="*/ 436236 h 606087"/>
                  <a:gd name="connsiteX48" fmla="*/ 0 w 606933"/>
                  <a:gd name="connsiteY48" fmla="*/ 396296 h 606087"/>
                  <a:gd name="connsiteX49" fmla="*/ 123419 w 606933"/>
                  <a:gd name="connsiteY49" fmla="*/ 396296 h 606087"/>
                  <a:gd name="connsiteX50" fmla="*/ 123419 w 606933"/>
                  <a:gd name="connsiteY50" fmla="*/ 322696 h 606087"/>
                  <a:gd name="connsiteX51" fmla="*/ 0 w 606933"/>
                  <a:gd name="connsiteY51" fmla="*/ 322696 h 606087"/>
                  <a:gd name="connsiteX52" fmla="*/ 0 w 606933"/>
                  <a:gd name="connsiteY52" fmla="*/ 282685 h 606087"/>
                  <a:gd name="connsiteX53" fmla="*/ 123419 w 606933"/>
                  <a:gd name="connsiteY53" fmla="*/ 282685 h 606087"/>
                  <a:gd name="connsiteX54" fmla="*/ 123419 w 606933"/>
                  <a:gd name="connsiteY54" fmla="*/ 209085 h 606087"/>
                  <a:gd name="connsiteX55" fmla="*/ 0 w 606933"/>
                  <a:gd name="connsiteY55" fmla="*/ 209085 h 606087"/>
                  <a:gd name="connsiteX56" fmla="*/ 0 w 606933"/>
                  <a:gd name="connsiteY56" fmla="*/ 169145 h 606087"/>
                  <a:gd name="connsiteX57" fmla="*/ 123419 w 606933"/>
                  <a:gd name="connsiteY57" fmla="*/ 169145 h 606087"/>
                  <a:gd name="connsiteX58" fmla="*/ 123419 w 606933"/>
                  <a:gd name="connsiteY58" fmla="*/ 123275 h 606087"/>
                  <a:gd name="connsiteX59" fmla="*/ 169644 w 606933"/>
                  <a:gd name="connsiteY59" fmla="*/ 123275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933" h="606087">
                    <a:moveTo>
                      <a:pt x="245285" y="244933"/>
                    </a:moveTo>
                    <a:lnTo>
                      <a:pt x="361577" y="244933"/>
                    </a:lnTo>
                    <a:lnTo>
                      <a:pt x="361577" y="361013"/>
                    </a:lnTo>
                    <a:lnTo>
                      <a:pt x="245285" y="361013"/>
                    </a:lnTo>
                    <a:close/>
                    <a:moveTo>
                      <a:pt x="205263" y="204992"/>
                    </a:moveTo>
                    <a:lnTo>
                      <a:pt x="205263" y="400995"/>
                    </a:lnTo>
                    <a:lnTo>
                      <a:pt x="401570" y="400995"/>
                    </a:lnTo>
                    <a:lnTo>
                      <a:pt x="401570" y="204992"/>
                    </a:lnTo>
                    <a:close/>
                    <a:moveTo>
                      <a:pt x="169644" y="0"/>
                    </a:moveTo>
                    <a:lnTo>
                      <a:pt x="209666" y="0"/>
                    </a:lnTo>
                    <a:lnTo>
                      <a:pt x="209666" y="123275"/>
                    </a:lnTo>
                    <a:lnTo>
                      <a:pt x="283406" y="123275"/>
                    </a:lnTo>
                    <a:lnTo>
                      <a:pt x="283406" y="0"/>
                    </a:lnTo>
                    <a:lnTo>
                      <a:pt x="323427" y="0"/>
                    </a:lnTo>
                    <a:lnTo>
                      <a:pt x="323427" y="123275"/>
                    </a:lnTo>
                    <a:lnTo>
                      <a:pt x="397267" y="123275"/>
                    </a:lnTo>
                    <a:lnTo>
                      <a:pt x="397267" y="0"/>
                    </a:lnTo>
                    <a:lnTo>
                      <a:pt x="437289" y="0"/>
                    </a:lnTo>
                    <a:lnTo>
                      <a:pt x="437289" y="123275"/>
                    </a:lnTo>
                    <a:lnTo>
                      <a:pt x="483514" y="123275"/>
                    </a:lnTo>
                    <a:lnTo>
                      <a:pt x="483514" y="169145"/>
                    </a:lnTo>
                    <a:lnTo>
                      <a:pt x="606933" y="169145"/>
                    </a:lnTo>
                    <a:lnTo>
                      <a:pt x="606933" y="209085"/>
                    </a:lnTo>
                    <a:lnTo>
                      <a:pt x="483514" y="209085"/>
                    </a:lnTo>
                    <a:lnTo>
                      <a:pt x="483514" y="282685"/>
                    </a:lnTo>
                    <a:lnTo>
                      <a:pt x="606933" y="282685"/>
                    </a:lnTo>
                    <a:lnTo>
                      <a:pt x="606933" y="322696"/>
                    </a:lnTo>
                    <a:lnTo>
                      <a:pt x="483514" y="322696"/>
                    </a:lnTo>
                    <a:lnTo>
                      <a:pt x="483514" y="396296"/>
                    </a:lnTo>
                    <a:lnTo>
                      <a:pt x="606933" y="396296"/>
                    </a:lnTo>
                    <a:lnTo>
                      <a:pt x="606933" y="436236"/>
                    </a:lnTo>
                    <a:lnTo>
                      <a:pt x="483514" y="436236"/>
                    </a:lnTo>
                    <a:lnTo>
                      <a:pt x="483514" y="482812"/>
                    </a:lnTo>
                    <a:lnTo>
                      <a:pt x="437289" y="482812"/>
                    </a:lnTo>
                    <a:lnTo>
                      <a:pt x="437289" y="606087"/>
                    </a:lnTo>
                    <a:lnTo>
                      <a:pt x="397267" y="606087"/>
                    </a:lnTo>
                    <a:lnTo>
                      <a:pt x="397267" y="482812"/>
                    </a:lnTo>
                    <a:lnTo>
                      <a:pt x="323427" y="482812"/>
                    </a:lnTo>
                    <a:lnTo>
                      <a:pt x="323427" y="606087"/>
                    </a:lnTo>
                    <a:lnTo>
                      <a:pt x="283406" y="606087"/>
                    </a:lnTo>
                    <a:lnTo>
                      <a:pt x="283406" y="482812"/>
                    </a:lnTo>
                    <a:lnTo>
                      <a:pt x="209666" y="482812"/>
                    </a:lnTo>
                    <a:lnTo>
                      <a:pt x="209666" y="606087"/>
                    </a:lnTo>
                    <a:lnTo>
                      <a:pt x="169644" y="606087"/>
                    </a:lnTo>
                    <a:lnTo>
                      <a:pt x="169644" y="482812"/>
                    </a:lnTo>
                    <a:lnTo>
                      <a:pt x="123419" y="482812"/>
                    </a:lnTo>
                    <a:lnTo>
                      <a:pt x="123419" y="436236"/>
                    </a:lnTo>
                    <a:lnTo>
                      <a:pt x="0" y="436236"/>
                    </a:lnTo>
                    <a:lnTo>
                      <a:pt x="0" y="396296"/>
                    </a:lnTo>
                    <a:lnTo>
                      <a:pt x="123419" y="396296"/>
                    </a:lnTo>
                    <a:lnTo>
                      <a:pt x="123419" y="322696"/>
                    </a:lnTo>
                    <a:lnTo>
                      <a:pt x="0" y="322696"/>
                    </a:lnTo>
                    <a:lnTo>
                      <a:pt x="0" y="282685"/>
                    </a:lnTo>
                    <a:lnTo>
                      <a:pt x="123419" y="282685"/>
                    </a:lnTo>
                    <a:lnTo>
                      <a:pt x="123419" y="209085"/>
                    </a:lnTo>
                    <a:lnTo>
                      <a:pt x="0" y="209085"/>
                    </a:lnTo>
                    <a:lnTo>
                      <a:pt x="0" y="169145"/>
                    </a:lnTo>
                    <a:lnTo>
                      <a:pt x="123419" y="169145"/>
                    </a:lnTo>
                    <a:lnTo>
                      <a:pt x="123419" y="123275"/>
                    </a:lnTo>
                    <a:lnTo>
                      <a:pt x="169644" y="123275"/>
                    </a:lnTo>
                    <a:close/>
                  </a:path>
                </a:pathLst>
              </a:custGeom>
              <a:noFill/>
              <a:ln>
                <a:solidFill>
                  <a:srgbClr val="00B0F0"/>
                </a:solidFill>
              </a:ln>
            </p:spPr>
          </p:sp>
          <p:sp>
            <p:nvSpPr>
              <p:cNvPr id="78" name="dram_31749"/>
              <p:cNvSpPr>
                <a:spLocks noChangeAspect="1"/>
              </p:cNvSpPr>
              <p:nvPr/>
            </p:nvSpPr>
            <p:spPr bwMode="auto">
              <a:xfrm>
                <a:off x="10698090" y="4391124"/>
                <a:ext cx="396261" cy="150794"/>
              </a:xfrm>
              <a:custGeom>
                <a:avLst/>
                <a:gdLst>
                  <a:gd name="T0" fmla="*/ 3388 w 6238"/>
                  <a:gd name="T1" fmla="*/ 819 h 3212"/>
                  <a:gd name="T2" fmla="*/ 1786 w 6238"/>
                  <a:gd name="T3" fmla="*/ 870 h 3212"/>
                  <a:gd name="T4" fmla="*/ 6238 w 6238"/>
                  <a:gd name="T5" fmla="*/ 2764 h 3212"/>
                  <a:gd name="T6" fmla="*/ 5536 w 6238"/>
                  <a:gd name="T7" fmla="*/ 3212 h 3212"/>
                  <a:gd name="T8" fmla="*/ 4757 w 6238"/>
                  <a:gd name="T9" fmla="*/ 2764 h 3212"/>
                  <a:gd name="T10" fmla="*/ 3963 w 6238"/>
                  <a:gd name="T11" fmla="*/ 3212 h 3212"/>
                  <a:gd name="T12" fmla="*/ 3205 w 6238"/>
                  <a:gd name="T13" fmla="*/ 2764 h 3212"/>
                  <a:gd name="T14" fmla="*/ 2458 w 6238"/>
                  <a:gd name="T15" fmla="*/ 3212 h 3212"/>
                  <a:gd name="T16" fmla="*/ 1673 w 6238"/>
                  <a:gd name="T17" fmla="*/ 2764 h 3212"/>
                  <a:gd name="T18" fmla="*/ 897 w 6238"/>
                  <a:gd name="T19" fmla="*/ 3212 h 3212"/>
                  <a:gd name="T20" fmla="*/ 168 w 6238"/>
                  <a:gd name="T21" fmla="*/ 2764 h 3212"/>
                  <a:gd name="T22" fmla="*/ 6238 w 6238"/>
                  <a:gd name="T23" fmla="*/ 0 h 3212"/>
                  <a:gd name="T24" fmla="*/ 1984 w 6238"/>
                  <a:gd name="T25" fmla="*/ 896 h 3212"/>
                  <a:gd name="T26" fmla="*/ 1118 w 6238"/>
                  <a:gd name="T27" fmla="*/ 918 h 3212"/>
                  <a:gd name="T28" fmla="*/ 1218 w 6238"/>
                  <a:gd name="T29" fmla="*/ 1103 h 3212"/>
                  <a:gd name="T30" fmla="*/ 1319 w 6238"/>
                  <a:gd name="T31" fmla="*/ 1228 h 3212"/>
                  <a:gd name="T32" fmla="*/ 1218 w 6238"/>
                  <a:gd name="T33" fmla="*/ 1412 h 3212"/>
                  <a:gd name="T34" fmla="*/ 1118 w 6238"/>
                  <a:gd name="T35" fmla="*/ 1565 h 3212"/>
                  <a:gd name="T36" fmla="*/ 1218 w 6238"/>
                  <a:gd name="T37" fmla="*/ 1746 h 3212"/>
                  <a:gd name="T38" fmla="*/ 1319 w 6238"/>
                  <a:gd name="T39" fmla="*/ 1870 h 3212"/>
                  <a:gd name="T40" fmla="*/ 2183 w 6238"/>
                  <a:gd name="T41" fmla="*/ 1835 h 3212"/>
                  <a:gd name="T42" fmla="*/ 2082 w 6238"/>
                  <a:gd name="T43" fmla="*/ 1667 h 3212"/>
                  <a:gd name="T44" fmla="*/ 1984 w 6238"/>
                  <a:gd name="T45" fmla="*/ 1543 h 3212"/>
                  <a:gd name="T46" fmla="*/ 2082 w 6238"/>
                  <a:gd name="T47" fmla="*/ 1352 h 3212"/>
                  <a:gd name="T48" fmla="*/ 2183 w 6238"/>
                  <a:gd name="T49" fmla="*/ 1193 h 3212"/>
                  <a:gd name="T50" fmla="*/ 2082 w 6238"/>
                  <a:gd name="T51" fmla="*/ 1021 h 3212"/>
                  <a:gd name="T52" fmla="*/ 3651 w 6238"/>
                  <a:gd name="T53" fmla="*/ 896 h 3212"/>
                  <a:gd name="T54" fmla="*/ 2787 w 6238"/>
                  <a:gd name="T55" fmla="*/ 918 h 3212"/>
                  <a:gd name="T56" fmla="*/ 2887 w 6238"/>
                  <a:gd name="T57" fmla="*/ 1103 h 3212"/>
                  <a:gd name="T58" fmla="*/ 2787 w 6238"/>
                  <a:gd name="T59" fmla="*/ 1228 h 3212"/>
                  <a:gd name="T60" fmla="*/ 2687 w 6238"/>
                  <a:gd name="T61" fmla="*/ 1412 h 3212"/>
                  <a:gd name="T62" fmla="*/ 2787 w 6238"/>
                  <a:gd name="T63" fmla="*/ 1565 h 3212"/>
                  <a:gd name="T64" fmla="*/ 2887 w 6238"/>
                  <a:gd name="T65" fmla="*/ 1746 h 3212"/>
                  <a:gd name="T66" fmla="*/ 2787 w 6238"/>
                  <a:gd name="T67" fmla="*/ 1870 h 3212"/>
                  <a:gd name="T68" fmla="*/ 3651 w 6238"/>
                  <a:gd name="T69" fmla="*/ 1835 h 3212"/>
                  <a:gd name="T70" fmla="*/ 3553 w 6238"/>
                  <a:gd name="T71" fmla="*/ 1667 h 3212"/>
                  <a:gd name="T72" fmla="*/ 3651 w 6238"/>
                  <a:gd name="T73" fmla="*/ 1543 h 3212"/>
                  <a:gd name="T74" fmla="*/ 3752 w 6238"/>
                  <a:gd name="T75" fmla="*/ 1352 h 3212"/>
                  <a:gd name="T76" fmla="*/ 3651 w 6238"/>
                  <a:gd name="T77" fmla="*/ 1193 h 3212"/>
                  <a:gd name="T78" fmla="*/ 3553 w 6238"/>
                  <a:gd name="T79" fmla="*/ 1021 h 3212"/>
                  <a:gd name="T80" fmla="*/ 5160 w 6238"/>
                  <a:gd name="T81" fmla="*/ 921 h 3212"/>
                  <a:gd name="T82" fmla="*/ 4295 w 6238"/>
                  <a:gd name="T83" fmla="*/ 894 h 3212"/>
                  <a:gd name="T84" fmla="*/ 4396 w 6238"/>
                  <a:gd name="T85" fmla="*/ 1019 h 3212"/>
                  <a:gd name="T86" fmla="*/ 4295 w 6238"/>
                  <a:gd name="T87" fmla="*/ 1190 h 3212"/>
                  <a:gd name="T88" fmla="*/ 4195 w 6238"/>
                  <a:gd name="T89" fmla="*/ 1349 h 3212"/>
                  <a:gd name="T90" fmla="*/ 4295 w 6238"/>
                  <a:gd name="T91" fmla="*/ 1540 h 3212"/>
                  <a:gd name="T92" fmla="*/ 4396 w 6238"/>
                  <a:gd name="T93" fmla="*/ 1665 h 3212"/>
                  <a:gd name="T94" fmla="*/ 4295 w 6238"/>
                  <a:gd name="T95" fmla="*/ 1833 h 3212"/>
                  <a:gd name="T96" fmla="*/ 5160 w 6238"/>
                  <a:gd name="T97" fmla="*/ 1873 h 3212"/>
                  <a:gd name="T98" fmla="*/ 5062 w 6238"/>
                  <a:gd name="T99" fmla="*/ 1748 h 3212"/>
                  <a:gd name="T100" fmla="*/ 5160 w 6238"/>
                  <a:gd name="T101" fmla="*/ 1567 h 3212"/>
                  <a:gd name="T102" fmla="*/ 5260 w 6238"/>
                  <a:gd name="T103" fmla="*/ 1414 h 3212"/>
                  <a:gd name="T104" fmla="*/ 5160 w 6238"/>
                  <a:gd name="T105" fmla="*/ 1230 h 3212"/>
                  <a:gd name="T106" fmla="*/ 5062 w 6238"/>
                  <a:gd name="T107" fmla="*/ 1106 h 3212"/>
                  <a:gd name="T108" fmla="*/ 5260 w 6238"/>
                  <a:gd name="T109" fmla="*/ 921 h 3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38" h="3212">
                    <a:moveTo>
                      <a:pt x="4966" y="870"/>
                    </a:moveTo>
                    <a:cubicBezTo>
                      <a:pt x="4966" y="899"/>
                      <a:pt x="4943" y="922"/>
                      <a:pt x="4915" y="922"/>
                    </a:cubicBezTo>
                    <a:cubicBezTo>
                      <a:pt x="4886" y="922"/>
                      <a:pt x="4863" y="899"/>
                      <a:pt x="4863" y="870"/>
                    </a:cubicBezTo>
                    <a:cubicBezTo>
                      <a:pt x="4863" y="842"/>
                      <a:pt x="4886" y="819"/>
                      <a:pt x="4915" y="819"/>
                    </a:cubicBezTo>
                    <a:cubicBezTo>
                      <a:pt x="4943" y="819"/>
                      <a:pt x="4966" y="842"/>
                      <a:pt x="4966" y="870"/>
                    </a:cubicBezTo>
                    <a:close/>
                    <a:moveTo>
                      <a:pt x="3388" y="819"/>
                    </a:moveTo>
                    <a:cubicBezTo>
                      <a:pt x="3359" y="819"/>
                      <a:pt x="3336" y="842"/>
                      <a:pt x="3336" y="870"/>
                    </a:cubicBezTo>
                    <a:cubicBezTo>
                      <a:pt x="3336" y="899"/>
                      <a:pt x="3359" y="922"/>
                      <a:pt x="3388" y="922"/>
                    </a:cubicBezTo>
                    <a:cubicBezTo>
                      <a:pt x="3416" y="922"/>
                      <a:pt x="3439" y="899"/>
                      <a:pt x="3439" y="870"/>
                    </a:cubicBezTo>
                    <a:cubicBezTo>
                      <a:pt x="3439" y="842"/>
                      <a:pt x="3416" y="819"/>
                      <a:pt x="3388" y="819"/>
                    </a:cubicBezTo>
                    <a:close/>
                    <a:moveTo>
                      <a:pt x="1838" y="819"/>
                    </a:moveTo>
                    <a:cubicBezTo>
                      <a:pt x="1809" y="819"/>
                      <a:pt x="1786" y="842"/>
                      <a:pt x="1786" y="870"/>
                    </a:cubicBezTo>
                    <a:cubicBezTo>
                      <a:pt x="1786" y="899"/>
                      <a:pt x="1809" y="922"/>
                      <a:pt x="1838" y="922"/>
                    </a:cubicBezTo>
                    <a:cubicBezTo>
                      <a:pt x="1866" y="922"/>
                      <a:pt x="1889" y="899"/>
                      <a:pt x="1889" y="870"/>
                    </a:cubicBezTo>
                    <a:cubicBezTo>
                      <a:pt x="1889" y="842"/>
                      <a:pt x="1866" y="819"/>
                      <a:pt x="1838" y="819"/>
                    </a:cubicBezTo>
                    <a:close/>
                    <a:moveTo>
                      <a:pt x="5622" y="1382"/>
                    </a:moveTo>
                    <a:cubicBezTo>
                      <a:pt x="5622" y="1722"/>
                      <a:pt x="5898" y="1998"/>
                      <a:pt x="6238" y="1998"/>
                    </a:cubicBezTo>
                    <a:lnTo>
                      <a:pt x="6238" y="2764"/>
                    </a:lnTo>
                    <a:lnTo>
                      <a:pt x="6052" y="2764"/>
                    </a:lnTo>
                    <a:lnTo>
                      <a:pt x="6052" y="3212"/>
                    </a:lnTo>
                    <a:lnTo>
                      <a:pt x="5809" y="3212"/>
                    </a:lnTo>
                    <a:lnTo>
                      <a:pt x="5809" y="2764"/>
                    </a:lnTo>
                    <a:lnTo>
                      <a:pt x="5536" y="2764"/>
                    </a:lnTo>
                    <a:lnTo>
                      <a:pt x="5536" y="3212"/>
                    </a:lnTo>
                    <a:lnTo>
                      <a:pt x="5293" y="3212"/>
                    </a:lnTo>
                    <a:lnTo>
                      <a:pt x="5293" y="2764"/>
                    </a:lnTo>
                    <a:lnTo>
                      <a:pt x="5000" y="2764"/>
                    </a:lnTo>
                    <a:lnTo>
                      <a:pt x="5000" y="3212"/>
                    </a:lnTo>
                    <a:lnTo>
                      <a:pt x="4757" y="3212"/>
                    </a:lnTo>
                    <a:lnTo>
                      <a:pt x="4757" y="2764"/>
                    </a:lnTo>
                    <a:lnTo>
                      <a:pt x="4484" y="2764"/>
                    </a:lnTo>
                    <a:lnTo>
                      <a:pt x="4484" y="3212"/>
                    </a:lnTo>
                    <a:lnTo>
                      <a:pt x="4241" y="3212"/>
                    </a:lnTo>
                    <a:lnTo>
                      <a:pt x="4241" y="2764"/>
                    </a:lnTo>
                    <a:lnTo>
                      <a:pt x="3963" y="2764"/>
                    </a:lnTo>
                    <a:lnTo>
                      <a:pt x="3963" y="3212"/>
                    </a:lnTo>
                    <a:lnTo>
                      <a:pt x="3720" y="3212"/>
                    </a:lnTo>
                    <a:lnTo>
                      <a:pt x="3720" y="2764"/>
                    </a:lnTo>
                    <a:lnTo>
                      <a:pt x="3448" y="2764"/>
                    </a:lnTo>
                    <a:lnTo>
                      <a:pt x="3448" y="3212"/>
                    </a:lnTo>
                    <a:lnTo>
                      <a:pt x="3205" y="3212"/>
                    </a:lnTo>
                    <a:lnTo>
                      <a:pt x="3205" y="2764"/>
                    </a:lnTo>
                    <a:lnTo>
                      <a:pt x="2943" y="2764"/>
                    </a:lnTo>
                    <a:lnTo>
                      <a:pt x="2943" y="3212"/>
                    </a:lnTo>
                    <a:lnTo>
                      <a:pt x="2700" y="3212"/>
                    </a:lnTo>
                    <a:lnTo>
                      <a:pt x="2700" y="2764"/>
                    </a:lnTo>
                    <a:lnTo>
                      <a:pt x="2458" y="2764"/>
                    </a:lnTo>
                    <a:lnTo>
                      <a:pt x="2458" y="3212"/>
                    </a:lnTo>
                    <a:lnTo>
                      <a:pt x="2215" y="3212"/>
                    </a:lnTo>
                    <a:lnTo>
                      <a:pt x="2215" y="2764"/>
                    </a:lnTo>
                    <a:lnTo>
                      <a:pt x="1916" y="2764"/>
                    </a:lnTo>
                    <a:lnTo>
                      <a:pt x="1916" y="3212"/>
                    </a:lnTo>
                    <a:lnTo>
                      <a:pt x="1673" y="3212"/>
                    </a:lnTo>
                    <a:lnTo>
                      <a:pt x="1673" y="2764"/>
                    </a:lnTo>
                    <a:lnTo>
                      <a:pt x="1401" y="2764"/>
                    </a:lnTo>
                    <a:lnTo>
                      <a:pt x="1401" y="3212"/>
                    </a:lnTo>
                    <a:lnTo>
                      <a:pt x="1158" y="3212"/>
                    </a:lnTo>
                    <a:lnTo>
                      <a:pt x="1158" y="2764"/>
                    </a:lnTo>
                    <a:lnTo>
                      <a:pt x="897" y="2764"/>
                    </a:lnTo>
                    <a:lnTo>
                      <a:pt x="897" y="3212"/>
                    </a:lnTo>
                    <a:lnTo>
                      <a:pt x="654" y="3212"/>
                    </a:lnTo>
                    <a:lnTo>
                      <a:pt x="654" y="2764"/>
                    </a:lnTo>
                    <a:lnTo>
                      <a:pt x="411" y="2764"/>
                    </a:lnTo>
                    <a:lnTo>
                      <a:pt x="411" y="3212"/>
                    </a:lnTo>
                    <a:lnTo>
                      <a:pt x="168" y="3212"/>
                    </a:lnTo>
                    <a:lnTo>
                      <a:pt x="168" y="2764"/>
                    </a:lnTo>
                    <a:lnTo>
                      <a:pt x="0" y="2764"/>
                    </a:lnTo>
                    <a:lnTo>
                      <a:pt x="0" y="1998"/>
                    </a:lnTo>
                    <a:cubicBezTo>
                      <a:pt x="340" y="1998"/>
                      <a:pt x="616" y="1722"/>
                      <a:pt x="616" y="1382"/>
                    </a:cubicBezTo>
                    <a:cubicBezTo>
                      <a:pt x="616" y="1042"/>
                      <a:pt x="340" y="766"/>
                      <a:pt x="0" y="766"/>
                    </a:cubicBezTo>
                    <a:lnTo>
                      <a:pt x="0" y="0"/>
                    </a:lnTo>
                    <a:lnTo>
                      <a:pt x="6238" y="0"/>
                    </a:lnTo>
                    <a:lnTo>
                      <a:pt x="6238" y="766"/>
                    </a:lnTo>
                    <a:cubicBezTo>
                      <a:pt x="5898" y="766"/>
                      <a:pt x="5622" y="1042"/>
                      <a:pt x="5622" y="1382"/>
                    </a:cubicBezTo>
                    <a:close/>
                    <a:moveTo>
                      <a:pt x="2183" y="921"/>
                    </a:moveTo>
                    <a:lnTo>
                      <a:pt x="2082" y="921"/>
                    </a:lnTo>
                    <a:lnTo>
                      <a:pt x="2082" y="896"/>
                    </a:lnTo>
                    <a:lnTo>
                      <a:pt x="1984" y="896"/>
                    </a:lnTo>
                    <a:lnTo>
                      <a:pt x="1984" y="755"/>
                    </a:lnTo>
                    <a:lnTo>
                      <a:pt x="1319" y="755"/>
                    </a:lnTo>
                    <a:lnTo>
                      <a:pt x="1319" y="894"/>
                    </a:lnTo>
                    <a:lnTo>
                      <a:pt x="1218" y="894"/>
                    </a:lnTo>
                    <a:lnTo>
                      <a:pt x="1218" y="918"/>
                    </a:lnTo>
                    <a:lnTo>
                      <a:pt x="1118" y="918"/>
                    </a:lnTo>
                    <a:lnTo>
                      <a:pt x="1118" y="981"/>
                    </a:lnTo>
                    <a:lnTo>
                      <a:pt x="1218" y="981"/>
                    </a:lnTo>
                    <a:lnTo>
                      <a:pt x="1218" y="1019"/>
                    </a:lnTo>
                    <a:lnTo>
                      <a:pt x="1319" y="1019"/>
                    </a:lnTo>
                    <a:lnTo>
                      <a:pt x="1319" y="1103"/>
                    </a:lnTo>
                    <a:lnTo>
                      <a:pt x="1218" y="1103"/>
                    </a:lnTo>
                    <a:lnTo>
                      <a:pt x="1218" y="1128"/>
                    </a:lnTo>
                    <a:lnTo>
                      <a:pt x="1118" y="1128"/>
                    </a:lnTo>
                    <a:lnTo>
                      <a:pt x="1118" y="1190"/>
                    </a:lnTo>
                    <a:lnTo>
                      <a:pt x="1218" y="1190"/>
                    </a:lnTo>
                    <a:lnTo>
                      <a:pt x="1218" y="1228"/>
                    </a:lnTo>
                    <a:lnTo>
                      <a:pt x="1319" y="1228"/>
                    </a:lnTo>
                    <a:lnTo>
                      <a:pt x="1319" y="1324"/>
                    </a:lnTo>
                    <a:lnTo>
                      <a:pt x="1218" y="1324"/>
                    </a:lnTo>
                    <a:lnTo>
                      <a:pt x="1218" y="1349"/>
                    </a:lnTo>
                    <a:lnTo>
                      <a:pt x="1118" y="1349"/>
                    </a:lnTo>
                    <a:lnTo>
                      <a:pt x="1118" y="1412"/>
                    </a:lnTo>
                    <a:lnTo>
                      <a:pt x="1218" y="1412"/>
                    </a:lnTo>
                    <a:lnTo>
                      <a:pt x="1218" y="1449"/>
                    </a:lnTo>
                    <a:lnTo>
                      <a:pt x="1319" y="1449"/>
                    </a:lnTo>
                    <a:lnTo>
                      <a:pt x="1319" y="1540"/>
                    </a:lnTo>
                    <a:lnTo>
                      <a:pt x="1218" y="1540"/>
                    </a:lnTo>
                    <a:lnTo>
                      <a:pt x="1218" y="1565"/>
                    </a:lnTo>
                    <a:lnTo>
                      <a:pt x="1118" y="1565"/>
                    </a:lnTo>
                    <a:lnTo>
                      <a:pt x="1118" y="1627"/>
                    </a:lnTo>
                    <a:lnTo>
                      <a:pt x="1218" y="1627"/>
                    </a:lnTo>
                    <a:lnTo>
                      <a:pt x="1218" y="1665"/>
                    </a:lnTo>
                    <a:lnTo>
                      <a:pt x="1319" y="1665"/>
                    </a:lnTo>
                    <a:lnTo>
                      <a:pt x="1319" y="1746"/>
                    </a:lnTo>
                    <a:lnTo>
                      <a:pt x="1218" y="1746"/>
                    </a:lnTo>
                    <a:lnTo>
                      <a:pt x="1218" y="1770"/>
                    </a:lnTo>
                    <a:lnTo>
                      <a:pt x="1118" y="1770"/>
                    </a:lnTo>
                    <a:lnTo>
                      <a:pt x="1118" y="1833"/>
                    </a:lnTo>
                    <a:lnTo>
                      <a:pt x="1218" y="1833"/>
                    </a:lnTo>
                    <a:lnTo>
                      <a:pt x="1218" y="1870"/>
                    </a:lnTo>
                    <a:lnTo>
                      <a:pt x="1319" y="1870"/>
                    </a:lnTo>
                    <a:lnTo>
                      <a:pt x="1319" y="2009"/>
                    </a:lnTo>
                    <a:lnTo>
                      <a:pt x="1984" y="2009"/>
                    </a:lnTo>
                    <a:lnTo>
                      <a:pt x="1984" y="1873"/>
                    </a:lnTo>
                    <a:lnTo>
                      <a:pt x="2082" y="1873"/>
                    </a:lnTo>
                    <a:lnTo>
                      <a:pt x="2082" y="1835"/>
                    </a:lnTo>
                    <a:lnTo>
                      <a:pt x="2183" y="1835"/>
                    </a:lnTo>
                    <a:lnTo>
                      <a:pt x="2183" y="1773"/>
                    </a:lnTo>
                    <a:lnTo>
                      <a:pt x="2082" y="1773"/>
                    </a:lnTo>
                    <a:lnTo>
                      <a:pt x="2082" y="1748"/>
                    </a:lnTo>
                    <a:lnTo>
                      <a:pt x="1984" y="1748"/>
                    </a:lnTo>
                    <a:lnTo>
                      <a:pt x="1984" y="1667"/>
                    </a:lnTo>
                    <a:lnTo>
                      <a:pt x="2082" y="1667"/>
                    </a:lnTo>
                    <a:lnTo>
                      <a:pt x="2082" y="1630"/>
                    </a:lnTo>
                    <a:lnTo>
                      <a:pt x="2183" y="1630"/>
                    </a:lnTo>
                    <a:lnTo>
                      <a:pt x="2183" y="1567"/>
                    </a:lnTo>
                    <a:lnTo>
                      <a:pt x="2082" y="1567"/>
                    </a:lnTo>
                    <a:lnTo>
                      <a:pt x="2082" y="1543"/>
                    </a:lnTo>
                    <a:lnTo>
                      <a:pt x="1984" y="1543"/>
                    </a:lnTo>
                    <a:lnTo>
                      <a:pt x="1984" y="1452"/>
                    </a:lnTo>
                    <a:lnTo>
                      <a:pt x="2082" y="1452"/>
                    </a:lnTo>
                    <a:lnTo>
                      <a:pt x="2082" y="1414"/>
                    </a:lnTo>
                    <a:lnTo>
                      <a:pt x="2183" y="1414"/>
                    </a:lnTo>
                    <a:lnTo>
                      <a:pt x="2183" y="1352"/>
                    </a:lnTo>
                    <a:lnTo>
                      <a:pt x="2082" y="1352"/>
                    </a:lnTo>
                    <a:lnTo>
                      <a:pt x="2082" y="1327"/>
                    </a:lnTo>
                    <a:lnTo>
                      <a:pt x="1984" y="1327"/>
                    </a:lnTo>
                    <a:lnTo>
                      <a:pt x="1984" y="1230"/>
                    </a:lnTo>
                    <a:lnTo>
                      <a:pt x="2082" y="1230"/>
                    </a:lnTo>
                    <a:lnTo>
                      <a:pt x="2082" y="1193"/>
                    </a:lnTo>
                    <a:lnTo>
                      <a:pt x="2183" y="1193"/>
                    </a:lnTo>
                    <a:lnTo>
                      <a:pt x="2183" y="1130"/>
                    </a:lnTo>
                    <a:lnTo>
                      <a:pt x="2082" y="1130"/>
                    </a:lnTo>
                    <a:lnTo>
                      <a:pt x="2082" y="1106"/>
                    </a:lnTo>
                    <a:lnTo>
                      <a:pt x="1984" y="1106"/>
                    </a:lnTo>
                    <a:lnTo>
                      <a:pt x="1984" y="1021"/>
                    </a:lnTo>
                    <a:lnTo>
                      <a:pt x="2082" y="1021"/>
                    </a:lnTo>
                    <a:lnTo>
                      <a:pt x="2082" y="984"/>
                    </a:lnTo>
                    <a:lnTo>
                      <a:pt x="2183" y="984"/>
                    </a:lnTo>
                    <a:lnTo>
                      <a:pt x="2183" y="921"/>
                    </a:lnTo>
                    <a:close/>
                    <a:moveTo>
                      <a:pt x="3752" y="921"/>
                    </a:moveTo>
                    <a:lnTo>
                      <a:pt x="3651" y="921"/>
                    </a:lnTo>
                    <a:lnTo>
                      <a:pt x="3651" y="896"/>
                    </a:lnTo>
                    <a:lnTo>
                      <a:pt x="3553" y="896"/>
                    </a:lnTo>
                    <a:lnTo>
                      <a:pt x="3553" y="755"/>
                    </a:lnTo>
                    <a:lnTo>
                      <a:pt x="2887" y="755"/>
                    </a:lnTo>
                    <a:lnTo>
                      <a:pt x="2887" y="894"/>
                    </a:lnTo>
                    <a:lnTo>
                      <a:pt x="2787" y="894"/>
                    </a:lnTo>
                    <a:lnTo>
                      <a:pt x="2787" y="918"/>
                    </a:lnTo>
                    <a:lnTo>
                      <a:pt x="2687" y="918"/>
                    </a:lnTo>
                    <a:lnTo>
                      <a:pt x="2687" y="981"/>
                    </a:lnTo>
                    <a:lnTo>
                      <a:pt x="2787" y="981"/>
                    </a:lnTo>
                    <a:lnTo>
                      <a:pt x="2787" y="1019"/>
                    </a:lnTo>
                    <a:lnTo>
                      <a:pt x="2887" y="1019"/>
                    </a:lnTo>
                    <a:lnTo>
                      <a:pt x="2887" y="1103"/>
                    </a:lnTo>
                    <a:lnTo>
                      <a:pt x="2787" y="1103"/>
                    </a:lnTo>
                    <a:lnTo>
                      <a:pt x="2787" y="1128"/>
                    </a:lnTo>
                    <a:lnTo>
                      <a:pt x="2687" y="1128"/>
                    </a:lnTo>
                    <a:lnTo>
                      <a:pt x="2687" y="1190"/>
                    </a:lnTo>
                    <a:lnTo>
                      <a:pt x="2787" y="1190"/>
                    </a:lnTo>
                    <a:lnTo>
                      <a:pt x="2787" y="1228"/>
                    </a:lnTo>
                    <a:lnTo>
                      <a:pt x="2887" y="1228"/>
                    </a:lnTo>
                    <a:lnTo>
                      <a:pt x="2887" y="1324"/>
                    </a:lnTo>
                    <a:lnTo>
                      <a:pt x="2787" y="1324"/>
                    </a:lnTo>
                    <a:lnTo>
                      <a:pt x="2787" y="1349"/>
                    </a:lnTo>
                    <a:lnTo>
                      <a:pt x="2687" y="1349"/>
                    </a:lnTo>
                    <a:lnTo>
                      <a:pt x="2687" y="1412"/>
                    </a:lnTo>
                    <a:lnTo>
                      <a:pt x="2787" y="1412"/>
                    </a:lnTo>
                    <a:lnTo>
                      <a:pt x="2787" y="1449"/>
                    </a:lnTo>
                    <a:lnTo>
                      <a:pt x="2887" y="1449"/>
                    </a:lnTo>
                    <a:lnTo>
                      <a:pt x="2887" y="1540"/>
                    </a:lnTo>
                    <a:lnTo>
                      <a:pt x="2787" y="1540"/>
                    </a:lnTo>
                    <a:lnTo>
                      <a:pt x="2787" y="1565"/>
                    </a:lnTo>
                    <a:lnTo>
                      <a:pt x="2687" y="1565"/>
                    </a:lnTo>
                    <a:lnTo>
                      <a:pt x="2687" y="1627"/>
                    </a:lnTo>
                    <a:lnTo>
                      <a:pt x="2787" y="1627"/>
                    </a:lnTo>
                    <a:lnTo>
                      <a:pt x="2787" y="1665"/>
                    </a:lnTo>
                    <a:lnTo>
                      <a:pt x="2887" y="1665"/>
                    </a:lnTo>
                    <a:lnTo>
                      <a:pt x="2887" y="1746"/>
                    </a:lnTo>
                    <a:lnTo>
                      <a:pt x="2787" y="1746"/>
                    </a:lnTo>
                    <a:lnTo>
                      <a:pt x="2787" y="1770"/>
                    </a:lnTo>
                    <a:lnTo>
                      <a:pt x="2687" y="1770"/>
                    </a:lnTo>
                    <a:lnTo>
                      <a:pt x="2687" y="1833"/>
                    </a:lnTo>
                    <a:lnTo>
                      <a:pt x="2787" y="1833"/>
                    </a:lnTo>
                    <a:lnTo>
                      <a:pt x="2787" y="1870"/>
                    </a:lnTo>
                    <a:lnTo>
                      <a:pt x="2887" y="1870"/>
                    </a:lnTo>
                    <a:lnTo>
                      <a:pt x="2887" y="2009"/>
                    </a:lnTo>
                    <a:lnTo>
                      <a:pt x="3553" y="2009"/>
                    </a:lnTo>
                    <a:lnTo>
                      <a:pt x="3553" y="1873"/>
                    </a:lnTo>
                    <a:lnTo>
                      <a:pt x="3651" y="1873"/>
                    </a:lnTo>
                    <a:lnTo>
                      <a:pt x="3651" y="1835"/>
                    </a:lnTo>
                    <a:lnTo>
                      <a:pt x="3752" y="1835"/>
                    </a:lnTo>
                    <a:lnTo>
                      <a:pt x="3752" y="1773"/>
                    </a:lnTo>
                    <a:lnTo>
                      <a:pt x="3651" y="1773"/>
                    </a:lnTo>
                    <a:lnTo>
                      <a:pt x="3651" y="1748"/>
                    </a:lnTo>
                    <a:lnTo>
                      <a:pt x="3553" y="1748"/>
                    </a:lnTo>
                    <a:lnTo>
                      <a:pt x="3553" y="1667"/>
                    </a:lnTo>
                    <a:lnTo>
                      <a:pt x="3651" y="1667"/>
                    </a:lnTo>
                    <a:lnTo>
                      <a:pt x="3651" y="1630"/>
                    </a:lnTo>
                    <a:lnTo>
                      <a:pt x="3752" y="1630"/>
                    </a:lnTo>
                    <a:lnTo>
                      <a:pt x="3752" y="1567"/>
                    </a:lnTo>
                    <a:lnTo>
                      <a:pt x="3651" y="1567"/>
                    </a:lnTo>
                    <a:lnTo>
                      <a:pt x="3651" y="1543"/>
                    </a:lnTo>
                    <a:lnTo>
                      <a:pt x="3553" y="1543"/>
                    </a:lnTo>
                    <a:lnTo>
                      <a:pt x="3553" y="1452"/>
                    </a:lnTo>
                    <a:lnTo>
                      <a:pt x="3651" y="1452"/>
                    </a:lnTo>
                    <a:lnTo>
                      <a:pt x="3651" y="1414"/>
                    </a:lnTo>
                    <a:lnTo>
                      <a:pt x="3752" y="1414"/>
                    </a:lnTo>
                    <a:lnTo>
                      <a:pt x="3752" y="1352"/>
                    </a:lnTo>
                    <a:lnTo>
                      <a:pt x="3651" y="1352"/>
                    </a:lnTo>
                    <a:lnTo>
                      <a:pt x="3651" y="1327"/>
                    </a:lnTo>
                    <a:lnTo>
                      <a:pt x="3553" y="1327"/>
                    </a:lnTo>
                    <a:lnTo>
                      <a:pt x="3553" y="1230"/>
                    </a:lnTo>
                    <a:lnTo>
                      <a:pt x="3651" y="1230"/>
                    </a:lnTo>
                    <a:lnTo>
                      <a:pt x="3651" y="1193"/>
                    </a:lnTo>
                    <a:lnTo>
                      <a:pt x="3752" y="1193"/>
                    </a:lnTo>
                    <a:lnTo>
                      <a:pt x="3752" y="1130"/>
                    </a:lnTo>
                    <a:lnTo>
                      <a:pt x="3651" y="1130"/>
                    </a:lnTo>
                    <a:lnTo>
                      <a:pt x="3651" y="1106"/>
                    </a:lnTo>
                    <a:lnTo>
                      <a:pt x="3553" y="1106"/>
                    </a:lnTo>
                    <a:lnTo>
                      <a:pt x="3553" y="1021"/>
                    </a:lnTo>
                    <a:lnTo>
                      <a:pt x="3651" y="1021"/>
                    </a:lnTo>
                    <a:lnTo>
                      <a:pt x="3651" y="984"/>
                    </a:lnTo>
                    <a:lnTo>
                      <a:pt x="3752" y="984"/>
                    </a:lnTo>
                    <a:lnTo>
                      <a:pt x="3752" y="921"/>
                    </a:lnTo>
                    <a:close/>
                    <a:moveTo>
                      <a:pt x="5260" y="921"/>
                    </a:moveTo>
                    <a:lnTo>
                      <a:pt x="5160" y="921"/>
                    </a:lnTo>
                    <a:lnTo>
                      <a:pt x="5160" y="896"/>
                    </a:lnTo>
                    <a:lnTo>
                      <a:pt x="5062" y="896"/>
                    </a:lnTo>
                    <a:lnTo>
                      <a:pt x="5062" y="755"/>
                    </a:lnTo>
                    <a:lnTo>
                      <a:pt x="4396" y="755"/>
                    </a:lnTo>
                    <a:lnTo>
                      <a:pt x="4396" y="894"/>
                    </a:lnTo>
                    <a:lnTo>
                      <a:pt x="4295" y="894"/>
                    </a:lnTo>
                    <a:lnTo>
                      <a:pt x="4295" y="918"/>
                    </a:lnTo>
                    <a:lnTo>
                      <a:pt x="4195" y="918"/>
                    </a:lnTo>
                    <a:lnTo>
                      <a:pt x="4195" y="981"/>
                    </a:lnTo>
                    <a:lnTo>
                      <a:pt x="4295" y="981"/>
                    </a:lnTo>
                    <a:lnTo>
                      <a:pt x="4295" y="1019"/>
                    </a:lnTo>
                    <a:lnTo>
                      <a:pt x="4396" y="1019"/>
                    </a:lnTo>
                    <a:lnTo>
                      <a:pt x="4396" y="1103"/>
                    </a:lnTo>
                    <a:lnTo>
                      <a:pt x="4295" y="1103"/>
                    </a:lnTo>
                    <a:lnTo>
                      <a:pt x="4295" y="1128"/>
                    </a:lnTo>
                    <a:lnTo>
                      <a:pt x="4195" y="1128"/>
                    </a:lnTo>
                    <a:lnTo>
                      <a:pt x="4195" y="1190"/>
                    </a:lnTo>
                    <a:lnTo>
                      <a:pt x="4295" y="1190"/>
                    </a:lnTo>
                    <a:lnTo>
                      <a:pt x="4295" y="1228"/>
                    </a:lnTo>
                    <a:lnTo>
                      <a:pt x="4396" y="1228"/>
                    </a:lnTo>
                    <a:lnTo>
                      <a:pt x="4396" y="1324"/>
                    </a:lnTo>
                    <a:lnTo>
                      <a:pt x="4295" y="1324"/>
                    </a:lnTo>
                    <a:lnTo>
                      <a:pt x="4295" y="1349"/>
                    </a:lnTo>
                    <a:lnTo>
                      <a:pt x="4195" y="1349"/>
                    </a:lnTo>
                    <a:lnTo>
                      <a:pt x="4195" y="1412"/>
                    </a:lnTo>
                    <a:lnTo>
                      <a:pt x="4295" y="1412"/>
                    </a:lnTo>
                    <a:lnTo>
                      <a:pt x="4295" y="1449"/>
                    </a:lnTo>
                    <a:lnTo>
                      <a:pt x="4396" y="1449"/>
                    </a:lnTo>
                    <a:lnTo>
                      <a:pt x="4396" y="1540"/>
                    </a:lnTo>
                    <a:lnTo>
                      <a:pt x="4295" y="1540"/>
                    </a:lnTo>
                    <a:lnTo>
                      <a:pt x="4295" y="1565"/>
                    </a:lnTo>
                    <a:lnTo>
                      <a:pt x="4195" y="1565"/>
                    </a:lnTo>
                    <a:lnTo>
                      <a:pt x="4195" y="1627"/>
                    </a:lnTo>
                    <a:lnTo>
                      <a:pt x="4295" y="1627"/>
                    </a:lnTo>
                    <a:lnTo>
                      <a:pt x="4295" y="1665"/>
                    </a:lnTo>
                    <a:lnTo>
                      <a:pt x="4396" y="1665"/>
                    </a:lnTo>
                    <a:lnTo>
                      <a:pt x="4396" y="1746"/>
                    </a:lnTo>
                    <a:lnTo>
                      <a:pt x="4295" y="1746"/>
                    </a:lnTo>
                    <a:lnTo>
                      <a:pt x="4295" y="1770"/>
                    </a:lnTo>
                    <a:lnTo>
                      <a:pt x="4195" y="1770"/>
                    </a:lnTo>
                    <a:lnTo>
                      <a:pt x="4195" y="1833"/>
                    </a:lnTo>
                    <a:lnTo>
                      <a:pt x="4295" y="1833"/>
                    </a:lnTo>
                    <a:lnTo>
                      <a:pt x="4295" y="1870"/>
                    </a:lnTo>
                    <a:lnTo>
                      <a:pt x="4396" y="1870"/>
                    </a:lnTo>
                    <a:lnTo>
                      <a:pt x="4396" y="2009"/>
                    </a:lnTo>
                    <a:lnTo>
                      <a:pt x="5062" y="2009"/>
                    </a:lnTo>
                    <a:lnTo>
                      <a:pt x="5062" y="1873"/>
                    </a:lnTo>
                    <a:lnTo>
                      <a:pt x="5160" y="1873"/>
                    </a:lnTo>
                    <a:lnTo>
                      <a:pt x="5160" y="1835"/>
                    </a:lnTo>
                    <a:lnTo>
                      <a:pt x="5260" y="1835"/>
                    </a:lnTo>
                    <a:lnTo>
                      <a:pt x="5260" y="1773"/>
                    </a:lnTo>
                    <a:lnTo>
                      <a:pt x="5160" y="1773"/>
                    </a:lnTo>
                    <a:lnTo>
                      <a:pt x="5160" y="1748"/>
                    </a:lnTo>
                    <a:lnTo>
                      <a:pt x="5062" y="1748"/>
                    </a:lnTo>
                    <a:lnTo>
                      <a:pt x="5062" y="1667"/>
                    </a:lnTo>
                    <a:lnTo>
                      <a:pt x="5160" y="1667"/>
                    </a:lnTo>
                    <a:lnTo>
                      <a:pt x="5160" y="1630"/>
                    </a:lnTo>
                    <a:lnTo>
                      <a:pt x="5260" y="1630"/>
                    </a:lnTo>
                    <a:lnTo>
                      <a:pt x="5260" y="1567"/>
                    </a:lnTo>
                    <a:lnTo>
                      <a:pt x="5160" y="1567"/>
                    </a:lnTo>
                    <a:lnTo>
                      <a:pt x="5160" y="1543"/>
                    </a:lnTo>
                    <a:lnTo>
                      <a:pt x="5062" y="1543"/>
                    </a:lnTo>
                    <a:lnTo>
                      <a:pt x="5062" y="1452"/>
                    </a:lnTo>
                    <a:lnTo>
                      <a:pt x="5160" y="1452"/>
                    </a:lnTo>
                    <a:lnTo>
                      <a:pt x="5160" y="1414"/>
                    </a:lnTo>
                    <a:lnTo>
                      <a:pt x="5260" y="1414"/>
                    </a:lnTo>
                    <a:lnTo>
                      <a:pt x="5260" y="1352"/>
                    </a:lnTo>
                    <a:lnTo>
                      <a:pt x="5160" y="1352"/>
                    </a:lnTo>
                    <a:lnTo>
                      <a:pt x="5160" y="1327"/>
                    </a:lnTo>
                    <a:lnTo>
                      <a:pt x="5062" y="1327"/>
                    </a:lnTo>
                    <a:lnTo>
                      <a:pt x="5062" y="1230"/>
                    </a:lnTo>
                    <a:lnTo>
                      <a:pt x="5160" y="1230"/>
                    </a:lnTo>
                    <a:lnTo>
                      <a:pt x="5160" y="1193"/>
                    </a:lnTo>
                    <a:lnTo>
                      <a:pt x="5260" y="1193"/>
                    </a:lnTo>
                    <a:lnTo>
                      <a:pt x="5260" y="1130"/>
                    </a:lnTo>
                    <a:lnTo>
                      <a:pt x="5160" y="1130"/>
                    </a:lnTo>
                    <a:lnTo>
                      <a:pt x="5160" y="1106"/>
                    </a:lnTo>
                    <a:lnTo>
                      <a:pt x="5062" y="1106"/>
                    </a:lnTo>
                    <a:lnTo>
                      <a:pt x="5062" y="1021"/>
                    </a:lnTo>
                    <a:lnTo>
                      <a:pt x="5160" y="1021"/>
                    </a:lnTo>
                    <a:lnTo>
                      <a:pt x="5160" y="984"/>
                    </a:lnTo>
                    <a:lnTo>
                      <a:pt x="5260" y="984"/>
                    </a:lnTo>
                    <a:lnTo>
                      <a:pt x="5260" y="921"/>
                    </a:lnTo>
                    <a:lnTo>
                      <a:pt x="5260" y="921"/>
                    </a:lnTo>
                    <a:close/>
                  </a:path>
                </a:pathLst>
              </a:custGeom>
              <a:noFill/>
              <a:ln>
                <a:solidFill>
                  <a:srgbClr val="00B0F0"/>
                </a:solidFill>
              </a:ln>
            </p:spPr>
          </p:sp>
          <p:grpSp>
            <p:nvGrpSpPr>
              <p:cNvPr id="79" name="组合 16582"/>
              <p:cNvGrpSpPr/>
              <p:nvPr/>
            </p:nvGrpSpPr>
            <p:grpSpPr>
              <a:xfrm>
                <a:off x="10782456" y="4572076"/>
                <a:ext cx="227531" cy="255320"/>
                <a:chOff x="8407400" y="2055813"/>
                <a:chExt cx="360363" cy="458788"/>
              </a:xfrm>
              <a:solidFill>
                <a:srgbClr val="00B0F0"/>
              </a:solidFill>
            </p:grpSpPr>
            <p:sp>
              <p:nvSpPr>
                <p:cNvPr id="80"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81"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82"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sp>
              <p:nvSpPr>
                <p:cNvPr id="83"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solidFill>
                    <a:srgbClr val="00B0F0"/>
                  </a:solidFill>
                  <a:prstDash val="solid"/>
                  <a:round/>
                  <a:headEnd/>
                  <a:tailEnd/>
                </a:ln>
              </p:spPr>
              <p:txBody>
                <a:bodyPr/>
                <a:lstStyle/>
                <a:p>
                  <a:pPr defTabSz="543689">
                    <a:defRPr/>
                  </a:pPr>
                  <a:endParaRPr lang="zh-CN" altLang="en-US" sz="3201"/>
                </a:p>
              </p:txBody>
            </p:sp>
          </p:grpSp>
        </p:grpSp>
        <p:sp>
          <p:nvSpPr>
            <p:cNvPr id="68" name="圆柱形 67"/>
            <p:cNvSpPr/>
            <p:nvPr/>
          </p:nvSpPr>
          <p:spPr bwMode="auto">
            <a:xfrm>
              <a:off x="1757295" y="4913967"/>
              <a:ext cx="1162211" cy="612068"/>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mn-ea"/>
                  <a:ea typeface="+mn-ea"/>
                </a:rPr>
                <a:t>LUN</a:t>
              </a:r>
              <a:endParaRPr kumimoji="0" lang="zh-CN" altLang="en-US" sz="1600" b="0" i="0" u="none" strike="noStrike" cap="none" normalizeH="0" baseline="0" dirty="0" smtClean="0">
                <a:ln>
                  <a:noFill/>
                </a:ln>
                <a:effectLst/>
                <a:latin typeface="+mn-ea"/>
                <a:ea typeface="+mn-ea"/>
              </a:endParaRPr>
            </a:p>
          </p:txBody>
        </p:sp>
        <p:sp>
          <p:nvSpPr>
            <p:cNvPr id="69" name="圆柱形 68"/>
            <p:cNvSpPr/>
            <p:nvPr/>
          </p:nvSpPr>
          <p:spPr bwMode="auto">
            <a:xfrm>
              <a:off x="3017976" y="4653136"/>
              <a:ext cx="1162211" cy="872899"/>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mn-ea"/>
                  <a:ea typeface="+mn-ea"/>
                </a:rPr>
                <a:t>LUN</a:t>
              </a:r>
              <a:endParaRPr kumimoji="0" lang="zh-CN" altLang="en-US" sz="1600" b="0" i="0" u="none" strike="noStrike" cap="none" normalizeH="0" baseline="0" dirty="0" smtClean="0">
                <a:ln>
                  <a:noFill/>
                </a:ln>
                <a:effectLst/>
                <a:latin typeface="+mn-ea"/>
                <a:ea typeface="+mn-ea"/>
              </a:endParaRPr>
            </a:p>
          </p:txBody>
        </p:sp>
        <p:sp>
          <p:nvSpPr>
            <p:cNvPr id="70" name="圆柱形 69"/>
            <p:cNvSpPr/>
            <p:nvPr/>
          </p:nvSpPr>
          <p:spPr bwMode="auto">
            <a:xfrm>
              <a:off x="4278675" y="5121188"/>
              <a:ext cx="1162211" cy="404847"/>
            </a:xfrm>
            <a:prstGeom prst="can">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mn-ea"/>
                  <a:ea typeface="+mn-ea"/>
                </a:rPr>
                <a:t>LUN</a:t>
              </a:r>
              <a:endParaRPr kumimoji="0" lang="zh-CN" altLang="en-US" sz="1600" b="0" i="0" u="none" strike="noStrike" cap="none" normalizeH="0" baseline="0" dirty="0" smtClean="0">
                <a:ln>
                  <a:noFill/>
                </a:ln>
                <a:effectLst/>
                <a:latin typeface="+mn-ea"/>
                <a:ea typeface="+mn-ea"/>
              </a:endParaRPr>
            </a:p>
          </p:txBody>
        </p:sp>
        <p:sp>
          <p:nvSpPr>
            <p:cNvPr id="71" name="圆柱形 70"/>
            <p:cNvSpPr/>
            <p:nvPr/>
          </p:nvSpPr>
          <p:spPr bwMode="auto">
            <a:xfrm>
              <a:off x="1675677" y="3749160"/>
              <a:ext cx="3817121" cy="2056103"/>
            </a:xfrm>
            <a:prstGeom prst="can">
              <a:avLst/>
            </a:prstGeom>
            <a:solidFill>
              <a:srgbClr val="00B0F0">
                <a:alpha val="3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SAN</a:t>
              </a:r>
              <a:endParaRPr kumimoji="0" lang="zh-CN" altLang="en-US" sz="1800" b="0" i="0" u="none" strike="noStrike" cap="none" normalizeH="0" baseline="0" dirty="0" smtClean="0">
                <a:ln>
                  <a:noFill/>
                </a:ln>
                <a:solidFill>
                  <a:schemeClr val="tx1"/>
                </a:solidFill>
                <a:effectLst/>
                <a:latin typeface="+mn-ea"/>
                <a:ea typeface="+mn-ea"/>
              </a:endParaRPr>
            </a:p>
          </p:txBody>
        </p:sp>
        <p:cxnSp>
          <p:nvCxnSpPr>
            <p:cNvPr id="72" name="直接箭头连接符 71"/>
            <p:cNvCxnSpPr>
              <a:stCxn id="104" idx="46"/>
            </p:cNvCxnSpPr>
            <p:nvPr/>
          </p:nvCxnSpPr>
          <p:spPr bwMode="auto">
            <a:xfrm>
              <a:off x="2062026" y="2339813"/>
              <a:ext cx="25281" cy="2610158"/>
            </a:xfrm>
            <a:prstGeom prst="straightConnector1">
              <a:avLst/>
            </a:prstGeom>
            <a:solidFill>
              <a:schemeClr val="accent1"/>
            </a:solidFill>
            <a:ln w="19050" cap="flat" cmpd="sng" algn="ctr">
              <a:solidFill>
                <a:srgbClr val="92D050"/>
              </a:solidFill>
              <a:prstDash val="solid"/>
              <a:round/>
              <a:headEnd type="none" w="med" len="med"/>
              <a:tailEnd type="triangle" w="lg" len="lg"/>
            </a:ln>
            <a:effectLst/>
          </p:spPr>
        </p:cxnSp>
        <p:cxnSp>
          <p:nvCxnSpPr>
            <p:cNvPr id="73" name="直接箭头连接符 72"/>
            <p:cNvCxnSpPr/>
            <p:nvPr/>
          </p:nvCxnSpPr>
          <p:spPr bwMode="auto">
            <a:xfrm flipH="1">
              <a:off x="5300349" y="2339813"/>
              <a:ext cx="13158" cy="2776885"/>
            </a:xfrm>
            <a:prstGeom prst="straightConnector1">
              <a:avLst/>
            </a:prstGeom>
            <a:solidFill>
              <a:schemeClr val="accent1"/>
            </a:solidFill>
            <a:ln w="19050" cap="flat" cmpd="sng" algn="ctr">
              <a:solidFill>
                <a:srgbClr val="92D050"/>
              </a:solidFill>
              <a:prstDash val="solid"/>
              <a:round/>
              <a:headEnd type="none" w="med" len="med"/>
              <a:tailEnd type="triangle" w="lg" len="lg"/>
            </a:ln>
            <a:effectLst/>
          </p:spPr>
        </p:cxnSp>
        <p:sp>
          <p:nvSpPr>
            <p:cNvPr id="74" name="文本框 73"/>
            <p:cNvSpPr txBox="1"/>
            <p:nvPr/>
          </p:nvSpPr>
          <p:spPr bwMode="auto">
            <a:xfrm>
              <a:off x="2117062" y="3297215"/>
              <a:ext cx="558834" cy="3454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ea"/>
                  <a:ea typeface="+mn-ea"/>
                </a:rPr>
                <a:t>SCSI</a:t>
              </a:r>
              <a:endParaRPr lang="zh-CN" altLang="en-US" sz="1400" dirty="0" smtClean="0">
                <a:latin typeface="+mn-ea"/>
                <a:ea typeface="+mn-ea"/>
              </a:endParaRPr>
            </a:p>
          </p:txBody>
        </p:sp>
        <p:sp>
          <p:nvSpPr>
            <p:cNvPr id="75" name="文本框 74"/>
            <p:cNvSpPr txBox="1"/>
            <p:nvPr/>
          </p:nvSpPr>
          <p:spPr bwMode="auto">
            <a:xfrm>
              <a:off x="4723974" y="3297215"/>
              <a:ext cx="558834" cy="3454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ea"/>
                  <a:ea typeface="+mn-ea"/>
                </a:rPr>
                <a:t>SCSI</a:t>
              </a:r>
              <a:endParaRPr lang="zh-CN" altLang="en-US" sz="1400" dirty="0" smtClean="0">
                <a:latin typeface="+mn-ea"/>
                <a:ea typeface="+mn-ea"/>
              </a:endParaRPr>
            </a:p>
          </p:txBody>
        </p:sp>
      </p:grpSp>
    </p:spTree>
    <p:extLst>
      <p:ext uri="{BB962C8B-B14F-4D97-AF65-F5344CB8AC3E}">
        <p14:creationId xmlns:p14="http://schemas.microsoft.com/office/powerpoint/2010/main" val="1617990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本章主要介绍</a:t>
            </a:r>
            <a:r>
              <a:rPr lang="en-US" altLang="zh-CN" dirty="0" smtClean="0"/>
              <a:t>FusionCompute</a:t>
            </a:r>
            <a:r>
              <a:rPr lang="zh-CN" altLang="en-US" dirty="0" smtClean="0"/>
              <a:t>中存储虚拟化实现原理及</a:t>
            </a:r>
            <a:r>
              <a:rPr lang="zh-CN" altLang="en-US" dirty="0"/>
              <a:t>关键</a:t>
            </a:r>
            <a:r>
              <a:rPr lang="zh-CN" altLang="en-US" dirty="0" smtClean="0"/>
              <a:t>特性。通过本章学习，您将了解到存储产品的形态，以及各自在</a:t>
            </a:r>
            <a:r>
              <a:rPr lang="en-US" altLang="zh-CN" dirty="0" err="1" smtClean="0"/>
              <a:t>FusionCompute</a:t>
            </a:r>
            <a:r>
              <a:rPr lang="zh-CN" altLang="en-US" dirty="0" smtClean="0"/>
              <a:t>中的使用方法，了解</a:t>
            </a:r>
            <a:r>
              <a:rPr lang="en-US" altLang="zh-CN" dirty="0" err="1" smtClean="0"/>
              <a:t>FusionCompute</a:t>
            </a:r>
            <a:r>
              <a:rPr lang="zh-CN" altLang="en-US" dirty="0" smtClean="0"/>
              <a:t>虚拟化存储于非虚拟化存储的区别，熟悉</a:t>
            </a:r>
            <a:r>
              <a:rPr lang="en-US" altLang="zh-CN" dirty="0" err="1" smtClean="0"/>
              <a:t>FusionCompute</a:t>
            </a:r>
            <a:r>
              <a:rPr lang="zh-CN" altLang="en-US" dirty="0" smtClean="0"/>
              <a:t>存储资源的使用。</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存储扩容</a:t>
            </a:r>
            <a:endParaRPr lang="zh-CN" altLang="en-US" dirty="0"/>
          </a:p>
        </p:txBody>
      </p:sp>
      <p:sp>
        <p:nvSpPr>
          <p:cNvPr id="3" name="文本占位符 2"/>
          <p:cNvSpPr>
            <a:spLocks noGrp="1"/>
          </p:cNvSpPr>
          <p:nvPr>
            <p:ph type="body" sz="quarter" idx="10"/>
          </p:nvPr>
        </p:nvSpPr>
        <p:spPr/>
        <p:txBody>
          <a:bodyPr/>
          <a:lstStyle/>
          <a:p>
            <a:r>
              <a:rPr lang="en-US" altLang="zh-CN" dirty="0" smtClean="0"/>
              <a:t>FusionCompute</a:t>
            </a:r>
            <a:r>
              <a:rPr lang="zh-CN" altLang="en-US" dirty="0" smtClean="0"/>
              <a:t>提供了存储扩容的类型有虚拟卷扩容和数据存储扩容。</a:t>
            </a:r>
            <a:endParaRPr lang="en-US" altLang="zh-CN" dirty="0" smtClean="0"/>
          </a:p>
          <a:p>
            <a:r>
              <a:rPr lang="en-US" altLang="zh-CN" dirty="0" smtClean="0"/>
              <a:t>FusionCompute</a:t>
            </a:r>
            <a:r>
              <a:rPr lang="zh-CN" altLang="en-US" dirty="0"/>
              <a:t>支持</a:t>
            </a:r>
            <a:r>
              <a:rPr lang="zh-CN" altLang="en-US" dirty="0" smtClean="0"/>
              <a:t>在</a:t>
            </a:r>
            <a:r>
              <a:rPr lang="zh-CN" altLang="en-US" dirty="0"/>
              <a:t>离线或在线状态</a:t>
            </a:r>
            <a:r>
              <a:rPr lang="zh-CN" altLang="en-US" dirty="0" smtClean="0"/>
              <a:t>下对</a:t>
            </a:r>
            <a:r>
              <a:rPr lang="zh-CN" altLang="en-US" dirty="0"/>
              <a:t>磁盘的容量扩充，</a:t>
            </a:r>
            <a:r>
              <a:rPr lang="zh-CN" altLang="en-US" dirty="0" smtClean="0"/>
              <a:t>对于普通磁盘，</a:t>
            </a:r>
            <a:r>
              <a:rPr lang="zh-CN" altLang="en-US" dirty="0"/>
              <a:t>会将数据区域进行扩充，并进行写零。</a:t>
            </a:r>
            <a:r>
              <a:rPr lang="zh-CN" altLang="en-US" dirty="0" smtClean="0"/>
              <a:t>对于普通延时</a:t>
            </a:r>
            <a:r>
              <a:rPr lang="zh-CN" altLang="en-US" dirty="0"/>
              <a:t>置零磁盘，会将数据区域进行扩容，并进行空间预占。对于精简磁盘，仅对数据区域进行扩容</a:t>
            </a:r>
            <a:r>
              <a:rPr lang="zh-CN" altLang="en-US" dirty="0" smtClean="0"/>
              <a:t>。</a:t>
            </a:r>
            <a:endParaRPr lang="en-US" altLang="zh-CN" dirty="0" smtClean="0"/>
          </a:p>
          <a:p>
            <a:r>
              <a:rPr lang="zh-CN" altLang="en-US" dirty="0"/>
              <a:t>数据存储扩容使得一个数据存储可以管理多个物理</a:t>
            </a:r>
            <a:r>
              <a:rPr lang="en-US" altLang="zh-CN" dirty="0"/>
              <a:t>LUN</a:t>
            </a:r>
            <a:r>
              <a:rPr lang="zh-CN" altLang="en-US" dirty="0"/>
              <a:t>空间，当需要扩容数据存储时，可以通过添加另外的物理</a:t>
            </a:r>
            <a:r>
              <a:rPr lang="en-US" altLang="zh-CN" dirty="0"/>
              <a:t>LUN</a:t>
            </a:r>
            <a:r>
              <a:rPr lang="zh-CN" altLang="en-US" dirty="0"/>
              <a:t>至数据存储或者对物理</a:t>
            </a:r>
            <a:r>
              <a:rPr lang="en-US" altLang="zh-CN" dirty="0"/>
              <a:t>LUN</a:t>
            </a:r>
            <a:r>
              <a:rPr lang="zh-CN" altLang="en-US" dirty="0"/>
              <a:t>进行扩容再扩容数据存储，从而实现对数据存储灵活地进行空间扩容，有效提高数据存储扩展性。</a:t>
            </a:r>
          </a:p>
        </p:txBody>
      </p:sp>
    </p:spTree>
    <p:extLst>
      <p:ext uri="{BB962C8B-B14F-4D97-AF65-F5344CB8AC3E}">
        <p14:creationId xmlns:p14="http://schemas.microsoft.com/office/powerpoint/2010/main" val="1191957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数据存储扩容原理</a:t>
            </a:r>
            <a:endParaRPr lang="zh-CN" altLang="en-US" dirty="0"/>
          </a:p>
        </p:txBody>
      </p:sp>
      <p:sp>
        <p:nvSpPr>
          <p:cNvPr id="3" name="矩形 2"/>
          <p:cNvSpPr/>
          <p:nvPr/>
        </p:nvSpPr>
        <p:spPr bwMode="auto">
          <a:xfrm>
            <a:off x="1847528" y="1484784"/>
            <a:ext cx="2477280" cy="3060340"/>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rPr>
              <a:t>Node A</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4" name="矩形 3"/>
          <p:cNvSpPr/>
          <p:nvPr/>
        </p:nvSpPr>
        <p:spPr bwMode="auto">
          <a:xfrm>
            <a:off x="4893364" y="1484784"/>
            <a:ext cx="2477280" cy="3060340"/>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2000" dirty="0" smtClean="0">
                <a:latin typeface="+mn-ea"/>
                <a:ea typeface="+mn-ea"/>
              </a:rPr>
              <a:t>Node B</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5" name="矩形 4"/>
          <p:cNvSpPr/>
          <p:nvPr/>
        </p:nvSpPr>
        <p:spPr bwMode="auto">
          <a:xfrm>
            <a:off x="7939200" y="1484809"/>
            <a:ext cx="2477280" cy="3060340"/>
          </a:xfrm>
          <a:prstGeom prst="rect">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mn-ea"/>
                <a:ea typeface="+mn-ea"/>
              </a:rPr>
              <a:t>Node C</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7" name="圆柱形 6"/>
          <p:cNvSpPr/>
          <p:nvPr/>
        </p:nvSpPr>
        <p:spPr bwMode="auto">
          <a:xfrm>
            <a:off x="3417994" y="5301208"/>
            <a:ext cx="1476164" cy="828092"/>
          </a:xfrm>
          <a:prstGeom prst="can">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ea typeface="+mn-ea"/>
              </a:rPr>
              <a:t>LUN 1</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8" name="圆柱形 7"/>
          <p:cNvSpPr/>
          <p:nvPr/>
        </p:nvSpPr>
        <p:spPr bwMode="auto">
          <a:xfrm>
            <a:off x="5393922" y="5297363"/>
            <a:ext cx="1476164" cy="828092"/>
          </a:xfrm>
          <a:prstGeom prst="can">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LUN 2</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9" name="圆柱形 8"/>
          <p:cNvSpPr/>
          <p:nvPr/>
        </p:nvSpPr>
        <p:spPr bwMode="auto">
          <a:xfrm>
            <a:off x="7369850" y="5445224"/>
            <a:ext cx="1476164" cy="576064"/>
          </a:xfrm>
          <a:prstGeom prst="can">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ea typeface="+mn-ea"/>
              </a:rPr>
              <a:t>LUN 3</a:t>
            </a:r>
            <a:endParaRPr kumimoji="0" lang="zh-CN" altLang="en-US" sz="1600" b="0" i="0" u="none" strike="noStrike" cap="none" normalizeH="0" baseline="0" dirty="0" smtClean="0">
              <a:ln>
                <a:noFill/>
              </a:ln>
              <a:solidFill>
                <a:schemeClr val="tx1"/>
              </a:solidFill>
              <a:effectLst/>
              <a:latin typeface="+mn-ea"/>
              <a:ea typeface="+mn-ea"/>
            </a:endParaRPr>
          </a:p>
        </p:txBody>
      </p:sp>
      <p:sp>
        <p:nvSpPr>
          <p:cNvPr id="14" name="圆柱形 13"/>
          <p:cNvSpPr/>
          <p:nvPr/>
        </p:nvSpPr>
        <p:spPr bwMode="auto">
          <a:xfrm rot="16200000">
            <a:off x="3069356" y="3454706"/>
            <a:ext cx="792088" cy="601224"/>
          </a:xfrm>
          <a:prstGeom prst="can">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endParaRPr>
          </a:p>
        </p:txBody>
      </p:sp>
      <p:sp>
        <p:nvSpPr>
          <p:cNvPr id="15" name="圆柱形 14"/>
          <p:cNvSpPr/>
          <p:nvPr/>
        </p:nvSpPr>
        <p:spPr bwMode="auto">
          <a:xfrm rot="16200000">
            <a:off x="2490156" y="3275443"/>
            <a:ext cx="792088" cy="959750"/>
          </a:xfrm>
          <a:prstGeom prst="can">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endParaRPr>
          </a:p>
        </p:txBody>
      </p:sp>
      <p:sp>
        <p:nvSpPr>
          <p:cNvPr id="17" name="圆柱形 16"/>
          <p:cNvSpPr/>
          <p:nvPr/>
        </p:nvSpPr>
        <p:spPr bwMode="auto">
          <a:xfrm rot="16200000">
            <a:off x="6118851" y="3454706"/>
            <a:ext cx="792088" cy="601224"/>
          </a:xfrm>
          <a:prstGeom prst="can">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endParaRPr>
          </a:p>
        </p:txBody>
      </p:sp>
      <p:sp>
        <p:nvSpPr>
          <p:cNvPr id="18" name="圆柱形 17"/>
          <p:cNvSpPr/>
          <p:nvPr/>
        </p:nvSpPr>
        <p:spPr bwMode="auto">
          <a:xfrm rot="16200000">
            <a:off x="5539651" y="3275443"/>
            <a:ext cx="792088" cy="959750"/>
          </a:xfrm>
          <a:prstGeom prst="can">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endParaRPr>
          </a:p>
        </p:txBody>
      </p:sp>
      <p:sp>
        <p:nvSpPr>
          <p:cNvPr id="19" name="圆柱形 18"/>
          <p:cNvSpPr/>
          <p:nvPr/>
        </p:nvSpPr>
        <p:spPr bwMode="auto">
          <a:xfrm rot="16200000">
            <a:off x="9168920" y="3454706"/>
            <a:ext cx="792088" cy="601224"/>
          </a:xfrm>
          <a:prstGeom prst="can">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endParaRPr>
          </a:p>
        </p:txBody>
      </p:sp>
      <p:sp>
        <p:nvSpPr>
          <p:cNvPr id="20" name="圆柱形 19"/>
          <p:cNvSpPr/>
          <p:nvPr/>
        </p:nvSpPr>
        <p:spPr bwMode="auto">
          <a:xfrm rot="16200000">
            <a:off x="8589720" y="3275443"/>
            <a:ext cx="792088" cy="959750"/>
          </a:xfrm>
          <a:prstGeom prst="can">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mn-ea"/>
              <a:ea typeface="+mn-ea"/>
            </a:endParaRPr>
          </a:p>
        </p:txBody>
      </p:sp>
      <p:sp>
        <p:nvSpPr>
          <p:cNvPr id="23" name="云形 22"/>
          <p:cNvSpPr/>
          <p:nvPr/>
        </p:nvSpPr>
        <p:spPr bwMode="auto">
          <a:xfrm>
            <a:off x="5191668" y="2133577"/>
            <a:ext cx="3986172" cy="792088"/>
          </a:xfrm>
          <a:prstGeom prst="cloud">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24" name="云形 23"/>
          <p:cNvSpPr/>
          <p:nvPr/>
        </p:nvSpPr>
        <p:spPr bwMode="auto">
          <a:xfrm>
            <a:off x="3668750" y="2189143"/>
            <a:ext cx="3986172" cy="792088"/>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ea typeface="+mn-ea"/>
              </a:rPr>
              <a:t>VIMS</a:t>
            </a:r>
            <a:endParaRPr kumimoji="0" lang="zh-CN" altLang="en-US" sz="1800" b="0" i="0" u="none" strike="noStrike" cap="none" normalizeH="0" baseline="0" dirty="0" smtClean="0">
              <a:ln>
                <a:noFill/>
              </a:ln>
              <a:solidFill>
                <a:schemeClr val="tx1"/>
              </a:solidFill>
              <a:effectLst/>
              <a:latin typeface="+mn-ea"/>
              <a:ea typeface="+mn-ea"/>
            </a:endParaRPr>
          </a:p>
        </p:txBody>
      </p:sp>
      <p:cxnSp>
        <p:nvCxnSpPr>
          <p:cNvPr id="25" name="直接箭头连接符 24"/>
          <p:cNvCxnSpPr>
            <a:stCxn id="3" idx="2"/>
            <a:endCxn id="7" idx="1"/>
          </p:cNvCxnSpPr>
          <p:nvPr/>
        </p:nvCxnSpPr>
        <p:spPr bwMode="auto">
          <a:xfrm>
            <a:off x="3086168" y="4545124"/>
            <a:ext cx="1069908" cy="756084"/>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28" name="直接箭头连接符 27"/>
          <p:cNvCxnSpPr>
            <a:stCxn id="4" idx="2"/>
            <a:endCxn id="7" idx="1"/>
          </p:cNvCxnSpPr>
          <p:nvPr/>
        </p:nvCxnSpPr>
        <p:spPr bwMode="auto">
          <a:xfrm flipH="1">
            <a:off x="4156076" y="4545124"/>
            <a:ext cx="1975928" cy="756084"/>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31" name="直接箭头连接符 30"/>
          <p:cNvCxnSpPr>
            <a:stCxn id="5" idx="2"/>
            <a:endCxn id="7" idx="1"/>
          </p:cNvCxnSpPr>
          <p:nvPr/>
        </p:nvCxnSpPr>
        <p:spPr bwMode="auto">
          <a:xfrm flipH="1">
            <a:off x="4156076" y="4545149"/>
            <a:ext cx="5021764" cy="756059"/>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35" name="直接箭头连接符 34"/>
          <p:cNvCxnSpPr>
            <a:stCxn id="5" idx="2"/>
            <a:endCxn id="8" idx="1"/>
          </p:cNvCxnSpPr>
          <p:nvPr/>
        </p:nvCxnSpPr>
        <p:spPr bwMode="auto">
          <a:xfrm flipH="1">
            <a:off x="6132004" y="4545149"/>
            <a:ext cx="3045836" cy="752214"/>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38" name="直接箭头连接符 37"/>
          <p:cNvCxnSpPr>
            <a:stCxn id="4" idx="2"/>
            <a:endCxn id="8" idx="1"/>
          </p:cNvCxnSpPr>
          <p:nvPr/>
        </p:nvCxnSpPr>
        <p:spPr bwMode="auto">
          <a:xfrm>
            <a:off x="6132004" y="4545124"/>
            <a:ext cx="0" cy="752239"/>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41" name="直接箭头连接符 40"/>
          <p:cNvCxnSpPr>
            <a:stCxn id="3" idx="2"/>
            <a:endCxn id="8" idx="1"/>
          </p:cNvCxnSpPr>
          <p:nvPr/>
        </p:nvCxnSpPr>
        <p:spPr bwMode="auto">
          <a:xfrm>
            <a:off x="3086168" y="4545124"/>
            <a:ext cx="3045836" cy="752239"/>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44" name="直接箭头连接符 43"/>
          <p:cNvCxnSpPr>
            <a:endCxn id="9" idx="1"/>
          </p:cNvCxnSpPr>
          <p:nvPr/>
        </p:nvCxnSpPr>
        <p:spPr bwMode="auto">
          <a:xfrm flipH="1">
            <a:off x="8107932" y="4545124"/>
            <a:ext cx="1069908" cy="900100"/>
          </a:xfrm>
          <a:prstGeom prst="straightConnector1">
            <a:avLst/>
          </a:prstGeom>
          <a:solidFill>
            <a:schemeClr val="accent1"/>
          </a:solidFill>
          <a:ln w="9525" cap="flat" cmpd="sng" algn="ctr">
            <a:solidFill>
              <a:srgbClr val="FF0000"/>
            </a:solidFill>
            <a:prstDash val="solid"/>
            <a:round/>
            <a:headEnd type="stealth" w="med" len="med"/>
            <a:tailEnd type="stealth" w="med" len="med"/>
          </a:ln>
          <a:effectLst/>
        </p:spPr>
      </p:cxnSp>
      <p:cxnSp>
        <p:nvCxnSpPr>
          <p:cNvPr id="47" name="直接箭头连接符 46"/>
          <p:cNvCxnSpPr>
            <a:stCxn id="4" idx="2"/>
            <a:endCxn id="9" idx="1"/>
          </p:cNvCxnSpPr>
          <p:nvPr/>
        </p:nvCxnSpPr>
        <p:spPr bwMode="auto">
          <a:xfrm>
            <a:off x="6132004" y="4545124"/>
            <a:ext cx="1975928" cy="900100"/>
          </a:xfrm>
          <a:prstGeom prst="straightConnector1">
            <a:avLst/>
          </a:prstGeom>
          <a:solidFill>
            <a:schemeClr val="accent1"/>
          </a:solidFill>
          <a:ln w="9525" cap="flat" cmpd="sng" algn="ctr">
            <a:solidFill>
              <a:srgbClr val="FF0000"/>
            </a:solidFill>
            <a:prstDash val="solid"/>
            <a:round/>
            <a:headEnd type="stealth" w="med" len="med"/>
            <a:tailEnd type="stealth" w="med" len="med"/>
          </a:ln>
          <a:effectLst/>
        </p:spPr>
      </p:cxnSp>
      <p:cxnSp>
        <p:nvCxnSpPr>
          <p:cNvPr id="51" name="直接箭头连接符 50"/>
          <p:cNvCxnSpPr>
            <a:stCxn id="3" idx="2"/>
            <a:endCxn id="9" idx="1"/>
          </p:cNvCxnSpPr>
          <p:nvPr/>
        </p:nvCxnSpPr>
        <p:spPr bwMode="auto">
          <a:xfrm>
            <a:off x="3086168" y="4545124"/>
            <a:ext cx="5021764" cy="900100"/>
          </a:xfrm>
          <a:prstGeom prst="straightConnector1">
            <a:avLst/>
          </a:prstGeom>
          <a:solidFill>
            <a:schemeClr val="accent1"/>
          </a:solidFill>
          <a:ln w="9525" cap="flat" cmpd="sng" algn="ctr">
            <a:solidFill>
              <a:srgbClr val="FF0000"/>
            </a:solidFill>
            <a:prstDash val="solid"/>
            <a:round/>
            <a:headEnd type="stealth" w="med" len="med"/>
            <a:tailEnd type="stealth" w="med" len="med"/>
          </a:ln>
          <a:effectLst/>
        </p:spPr>
      </p:cxnSp>
      <p:sp>
        <p:nvSpPr>
          <p:cNvPr id="54" name="矩形 53"/>
          <p:cNvSpPr/>
          <p:nvPr/>
        </p:nvSpPr>
        <p:spPr bwMode="auto">
          <a:xfrm>
            <a:off x="2406325" y="1514617"/>
            <a:ext cx="142142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5" name="矩形 54"/>
          <p:cNvSpPr/>
          <p:nvPr/>
        </p:nvSpPr>
        <p:spPr bwMode="auto">
          <a:xfrm>
            <a:off x="5455820" y="1514617"/>
            <a:ext cx="142142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56" name="矩形 55"/>
          <p:cNvSpPr/>
          <p:nvPr/>
        </p:nvSpPr>
        <p:spPr bwMode="auto">
          <a:xfrm>
            <a:off x="8505889" y="1514617"/>
            <a:ext cx="1421423" cy="36004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cxnSp>
        <p:nvCxnSpPr>
          <p:cNvPr id="57" name="直接箭头连接符 56"/>
          <p:cNvCxnSpPr>
            <a:stCxn id="54" idx="2"/>
            <a:endCxn id="24" idx="3"/>
          </p:cNvCxnSpPr>
          <p:nvPr/>
        </p:nvCxnSpPr>
        <p:spPr bwMode="auto">
          <a:xfrm>
            <a:off x="3117037" y="1874657"/>
            <a:ext cx="2544799" cy="359774"/>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60" name="直接箭头连接符 59"/>
          <p:cNvCxnSpPr>
            <a:stCxn id="55" idx="2"/>
            <a:endCxn id="24" idx="3"/>
          </p:cNvCxnSpPr>
          <p:nvPr/>
        </p:nvCxnSpPr>
        <p:spPr bwMode="auto">
          <a:xfrm flipH="1">
            <a:off x="5661836" y="1874657"/>
            <a:ext cx="504696" cy="359774"/>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63" name="直接箭头连接符 62"/>
          <p:cNvCxnSpPr>
            <a:stCxn id="56" idx="2"/>
            <a:endCxn id="24" idx="3"/>
          </p:cNvCxnSpPr>
          <p:nvPr/>
        </p:nvCxnSpPr>
        <p:spPr bwMode="auto">
          <a:xfrm flipH="1">
            <a:off x="5661836" y="1874657"/>
            <a:ext cx="3554765" cy="359774"/>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66" name="直接箭头连接符 65"/>
          <p:cNvCxnSpPr>
            <a:endCxn id="24" idx="1"/>
          </p:cNvCxnSpPr>
          <p:nvPr/>
        </p:nvCxnSpPr>
        <p:spPr bwMode="auto">
          <a:xfrm flipV="1">
            <a:off x="3078276" y="2980388"/>
            <a:ext cx="2583560" cy="375040"/>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69" name="直接箭头连接符 68"/>
          <p:cNvCxnSpPr>
            <a:endCxn id="24" idx="1"/>
          </p:cNvCxnSpPr>
          <p:nvPr/>
        </p:nvCxnSpPr>
        <p:spPr bwMode="auto">
          <a:xfrm flipH="1" flipV="1">
            <a:off x="5661836" y="2980388"/>
            <a:ext cx="504695" cy="375040"/>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cxnSp>
        <p:nvCxnSpPr>
          <p:cNvPr id="72" name="直接箭头连接符 71"/>
          <p:cNvCxnSpPr>
            <a:stCxn id="24" idx="1"/>
          </p:cNvCxnSpPr>
          <p:nvPr/>
        </p:nvCxnSpPr>
        <p:spPr bwMode="auto">
          <a:xfrm>
            <a:off x="5661836" y="2980388"/>
            <a:ext cx="3554764" cy="375040"/>
          </a:xfrm>
          <a:prstGeom prst="straightConnector1">
            <a:avLst/>
          </a:prstGeom>
          <a:solidFill>
            <a:schemeClr val="accent1"/>
          </a:solidFill>
          <a:ln w="9525" cap="flat" cmpd="sng" algn="ctr">
            <a:solidFill>
              <a:schemeClr val="tx1"/>
            </a:solidFill>
            <a:prstDash val="solid"/>
            <a:round/>
            <a:headEnd type="stealth" w="med" len="med"/>
            <a:tailEnd type="stealth" w="med" len="med"/>
          </a:ln>
          <a:effectLst/>
        </p:spPr>
      </p:cxnSp>
    </p:spTree>
    <p:extLst>
      <p:ext uri="{BB962C8B-B14F-4D97-AF65-F5344CB8AC3E}">
        <p14:creationId xmlns:p14="http://schemas.microsoft.com/office/powerpoint/2010/main" val="305032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知识小考</a:t>
            </a:r>
            <a:endParaRPr lang="zh-CN" altLang="en-US" dirty="0"/>
          </a:p>
        </p:txBody>
      </p:sp>
      <p:sp>
        <p:nvSpPr>
          <p:cNvPr id="3" name="文本占位符 2"/>
          <p:cNvSpPr txBox="1">
            <a:spLocks/>
          </p:cNvSpPr>
          <p:nvPr/>
        </p:nvSpPr>
        <p:spPr>
          <a:xfrm>
            <a:off x="912285" y="1233488"/>
            <a:ext cx="10560048" cy="4680000"/>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zh-CN" altLang="en-US" sz="2400" kern="0" dirty="0" smtClean="0"/>
              <a:t>虚拟机快照的作用是什么？有什么应用场景？</a:t>
            </a:r>
          </a:p>
          <a:p>
            <a:endParaRPr lang="en-US" altLang="zh-CN" sz="2400" kern="0" dirty="0" smtClean="0"/>
          </a:p>
          <a:p>
            <a:r>
              <a:rPr lang="zh-CN" altLang="en-US" sz="2400" kern="0" dirty="0" smtClean="0"/>
              <a:t>存储热迁移有什么应用场景？</a:t>
            </a:r>
            <a:endParaRPr lang="zh-CN" altLang="en-US" sz="2400" kern="0" dirty="0"/>
          </a:p>
        </p:txBody>
      </p:sp>
    </p:spTree>
    <p:extLst>
      <p:ext uri="{BB962C8B-B14F-4D97-AF65-F5344CB8AC3E}">
        <p14:creationId xmlns:p14="http://schemas.microsoft.com/office/powerpoint/2010/main" val="2302017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下列哪些特性需要虚拟化存储支持（    ）</a:t>
            </a:r>
            <a:endParaRPr lang="en-US" altLang="zh-CN" dirty="0" smtClean="0"/>
          </a:p>
          <a:p>
            <a:pPr marL="744537" lvl="1" indent="-342900">
              <a:buFont typeface="+mj-lt"/>
              <a:buAutoNum type="alphaUcPeriod"/>
            </a:pPr>
            <a:r>
              <a:rPr lang="zh-CN" altLang="en-US" dirty="0" smtClean="0"/>
              <a:t>存储热迁移</a:t>
            </a:r>
            <a:endParaRPr lang="en-US" altLang="zh-CN" dirty="0" smtClean="0"/>
          </a:p>
          <a:p>
            <a:pPr marL="744537" lvl="1" indent="-342900">
              <a:buFont typeface="+mj-lt"/>
              <a:buAutoNum type="alphaUcPeriod"/>
            </a:pPr>
            <a:r>
              <a:rPr lang="zh-CN" altLang="en-US" dirty="0" smtClean="0"/>
              <a:t>存储精简置备</a:t>
            </a:r>
            <a:endParaRPr lang="en-US" altLang="zh-CN" dirty="0" smtClean="0"/>
          </a:p>
          <a:p>
            <a:pPr marL="744537" lvl="1" indent="-342900">
              <a:buFont typeface="+mj-lt"/>
              <a:buAutoNum type="alphaUcPeriod"/>
            </a:pPr>
            <a:r>
              <a:rPr lang="zh-CN" altLang="en-US" dirty="0" smtClean="0"/>
              <a:t>磁盘快照</a:t>
            </a:r>
            <a:endParaRPr lang="en-US" altLang="zh-CN" dirty="0" smtClean="0"/>
          </a:p>
          <a:p>
            <a:pPr marL="744537" lvl="1" indent="-342900">
              <a:buFont typeface="+mj-lt"/>
              <a:buAutoNum type="alphaUcPeriod"/>
            </a:pPr>
            <a:r>
              <a:rPr lang="zh-CN" altLang="en-US" dirty="0" smtClean="0"/>
              <a:t>链接克隆</a:t>
            </a:r>
            <a:endParaRPr lang="en-US" altLang="zh-CN" dirty="0" smtClean="0"/>
          </a:p>
          <a:p>
            <a:pPr algn="l"/>
            <a:r>
              <a:rPr lang="zh-CN" altLang="en-US" dirty="0" smtClean="0"/>
              <a:t>华为</a:t>
            </a:r>
            <a:r>
              <a:rPr lang="en-US" altLang="zh-CN" dirty="0" smtClean="0"/>
              <a:t>FusionCompute</a:t>
            </a:r>
            <a:r>
              <a:rPr lang="zh-CN" altLang="en-US" dirty="0" smtClean="0"/>
              <a:t>支持的存储资源类型有</a:t>
            </a:r>
            <a:r>
              <a:rPr lang="zh-CN" altLang="en-US" smtClean="0"/>
              <a:t>（    ）</a:t>
            </a:r>
            <a:endParaRPr lang="en-US" altLang="zh-CN" dirty="0" smtClean="0"/>
          </a:p>
          <a:p>
            <a:pPr marL="744537" lvl="1" indent="-342900" algn="l">
              <a:buFont typeface="+mj-lt"/>
              <a:buAutoNum type="alphaUcPeriod"/>
            </a:pPr>
            <a:r>
              <a:rPr lang="zh-CN" altLang="en-US" dirty="0" smtClean="0"/>
              <a:t>本地磁盘</a:t>
            </a:r>
            <a:endParaRPr lang="en-US" altLang="zh-CN" dirty="0" smtClean="0"/>
          </a:p>
          <a:p>
            <a:pPr marL="744537" lvl="1" indent="-342900" algn="l">
              <a:buFont typeface="+mj-lt"/>
              <a:buAutoNum type="alphaUcPeriod"/>
            </a:pPr>
            <a:r>
              <a:rPr lang="en-US" altLang="zh-CN" dirty="0" smtClean="0"/>
              <a:t>SAN</a:t>
            </a:r>
          </a:p>
          <a:p>
            <a:pPr marL="744537" lvl="1" indent="-342900" algn="l">
              <a:buFont typeface="+mj-lt"/>
              <a:buAutoNum type="alphaUcPeriod"/>
            </a:pPr>
            <a:r>
              <a:rPr lang="en-US" altLang="zh-CN" dirty="0" smtClean="0"/>
              <a:t>NAS</a:t>
            </a:r>
          </a:p>
          <a:p>
            <a:pPr marL="744537" lvl="1" indent="-342900" algn="l">
              <a:buFont typeface="+mj-lt"/>
              <a:buAutoNum type="alphaUcPeriod"/>
            </a:pPr>
            <a:r>
              <a:rPr lang="en-US" altLang="zh-CN" dirty="0"/>
              <a:t>FusionStorage</a:t>
            </a:r>
            <a:r>
              <a:rPr lang="en-US" altLang="zh-CN" dirty="0" smtClean="0"/>
              <a:t/>
            </a:r>
            <a:br>
              <a:rPr lang="en-US" altLang="zh-CN" dirty="0" smtClean="0"/>
            </a:b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9933091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本节介绍了华为</a:t>
            </a:r>
            <a:r>
              <a:rPr lang="en-US" altLang="zh-CN" dirty="0" err="1" smtClean="0"/>
              <a:t>FusionCompute</a:t>
            </a:r>
            <a:r>
              <a:rPr lang="zh-CN" altLang="en-US" dirty="0" smtClean="0"/>
              <a:t>中存储的相关特性，包括快照技术、链接克隆技术、存储热迁移、存储裸设备映射、存储扩容等技术原理。</a:t>
            </a:r>
            <a:endParaRPr lang="zh-CN" altLang="en-US" dirty="0"/>
          </a:p>
        </p:txBody>
      </p:sp>
    </p:spTree>
    <p:extLst>
      <p:ext uri="{BB962C8B-B14F-4D97-AF65-F5344CB8AC3E}">
        <p14:creationId xmlns:p14="http://schemas.microsoft.com/office/powerpoint/2010/main" val="4204309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华为</a:t>
            </a:r>
            <a:r>
              <a:rPr lang="en-US" altLang="zh-CN" dirty="0" err="1" smtClean="0"/>
              <a:t>FusionSphere</a:t>
            </a:r>
            <a:r>
              <a:rPr lang="zh-CN" altLang="en-US" dirty="0" smtClean="0"/>
              <a:t>虚拟化套件技术白皮书</a:t>
            </a:r>
            <a:endParaRPr lang="en-US" altLang="zh-CN" dirty="0" smtClean="0"/>
          </a:p>
          <a:p>
            <a:pPr marL="401637" lvl="1" indent="0">
              <a:buNone/>
            </a:pPr>
            <a:r>
              <a:rPr lang="en-US" altLang="zh-CN" dirty="0">
                <a:hlinkClick r:id="rId3"/>
              </a:rPr>
              <a:t>https://e.huawei.com/cn/material/MaterialSearch?keyword=FusionSphere</a:t>
            </a:r>
            <a:endParaRPr lang="en-US" altLang="zh-CN" dirty="0" smtClean="0"/>
          </a:p>
          <a:p>
            <a:r>
              <a:rPr lang="zh-CN" altLang="en-US" dirty="0"/>
              <a:t>华为</a:t>
            </a:r>
            <a:r>
              <a:rPr lang="en-US" altLang="zh-CN" dirty="0" err="1" smtClean="0"/>
              <a:t>FusionSphere</a:t>
            </a:r>
            <a:r>
              <a:rPr lang="zh-CN" altLang="en-US" dirty="0" smtClean="0"/>
              <a:t>虚拟化套件存储虚拟化技术白皮书</a:t>
            </a:r>
            <a:endParaRPr lang="en-US" altLang="zh-CN" dirty="0" smtClean="0"/>
          </a:p>
          <a:p>
            <a:pPr marL="401637" lvl="1" indent="0">
              <a:buNone/>
            </a:pPr>
            <a:r>
              <a:rPr lang="en-US" altLang="zh-CN" dirty="0">
                <a:hlinkClick r:id="rId3"/>
              </a:rPr>
              <a:t>https://</a:t>
            </a:r>
            <a:r>
              <a:rPr lang="en-US" altLang="zh-CN" dirty="0" smtClean="0">
                <a:hlinkClick r:id="rId3"/>
              </a:rPr>
              <a:t>e.huawei.com/cn/material/MaterialSearch?keyword=FusionSphere</a:t>
            </a:r>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描述什么是存储虚拟化</a:t>
            </a:r>
            <a:endParaRPr lang="en-US" altLang="zh-CN" dirty="0" smtClean="0"/>
          </a:p>
          <a:p>
            <a:pPr lvl="1"/>
            <a:r>
              <a:rPr lang="zh-CN" altLang="en-US" dirty="0" smtClean="0"/>
              <a:t>描述存储虚拟化实现原理</a:t>
            </a:r>
            <a:endParaRPr lang="en-US" altLang="zh-CN" dirty="0" smtClean="0"/>
          </a:p>
          <a:p>
            <a:pPr lvl="1"/>
            <a:r>
              <a:rPr lang="zh-CN" altLang="en-US" dirty="0" smtClean="0"/>
              <a:t>区分</a:t>
            </a:r>
            <a:r>
              <a:rPr lang="en-US" altLang="zh-CN" dirty="0" smtClean="0"/>
              <a:t>SAN</a:t>
            </a:r>
            <a:r>
              <a:rPr lang="zh-CN" altLang="en-US" dirty="0" smtClean="0"/>
              <a:t>、</a:t>
            </a:r>
            <a:r>
              <a:rPr lang="en-US" altLang="zh-CN" dirty="0" smtClean="0"/>
              <a:t>NAS</a:t>
            </a:r>
            <a:r>
              <a:rPr lang="zh-CN" altLang="en-US" dirty="0" smtClean="0"/>
              <a:t>和</a:t>
            </a:r>
            <a:r>
              <a:rPr lang="en-US" altLang="zh-CN" dirty="0" smtClean="0"/>
              <a:t>FusionStorage</a:t>
            </a:r>
            <a:r>
              <a:rPr lang="zh-CN" altLang="en-US" dirty="0" smtClean="0"/>
              <a:t>在</a:t>
            </a:r>
            <a:r>
              <a:rPr lang="en-US" altLang="zh-CN" dirty="0" smtClean="0"/>
              <a:t>FusionCompute</a:t>
            </a:r>
            <a:r>
              <a:rPr lang="zh-CN" altLang="en-US" dirty="0" smtClean="0"/>
              <a:t>中使用的区别</a:t>
            </a:r>
            <a:endParaRPr lang="en-US" altLang="zh-CN" dirty="0" smtClean="0"/>
          </a:p>
          <a:p>
            <a:pPr lvl="1"/>
            <a:r>
              <a:rPr lang="zh-CN" altLang="en-US" dirty="0" smtClean="0"/>
              <a:t>描述</a:t>
            </a:r>
            <a:r>
              <a:rPr lang="en-US" altLang="zh-CN" dirty="0" smtClean="0"/>
              <a:t>FusionCompute</a:t>
            </a:r>
            <a:r>
              <a:rPr lang="zh-CN" altLang="en-US" dirty="0" smtClean="0"/>
              <a:t>存储高级功能特性及其原理</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存储虚拟化相关概念及技术</a:t>
            </a:r>
            <a:endParaRPr lang="en-US" altLang="zh-CN" b="1" dirty="0" smtClean="0"/>
          </a:p>
          <a:p>
            <a:r>
              <a:rPr lang="zh-CN" altLang="en-US" dirty="0" smtClean="0">
                <a:solidFill>
                  <a:schemeClr val="bg1">
                    <a:lumMod val="50000"/>
                  </a:schemeClr>
                </a:solidFill>
              </a:rPr>
              <a:t>存储虚拟化功能原理</a:t>
            </a:r>
            <a:endParaRPr lang="zh-CN" altLang="en-US" dirty="0">
              <a:solidFill>
                <a:schemeClr val="bg1">
                  <a:lumMod val="50000"/>
                </a:schemeClr>
              </a:solidFill>
            </a:endParaRPr>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807511" y="1123190"/>
            <a:ext cx="2583354" cy="2180908"/>
            <a:chOff x="4749872" y="1042718"/>
            <a:chExt cx="2741350" cy="2314291"/>
          </a:xfrm>
        </p:grpSpPr>
        <p:sp>
          <p:nvSpPr>
            <p:cNvPr id="21" name="Oval 274"/>
            <p:cNvSpPr>
              <a:spLocks noChangeAspect="1" noChangeArrowheads="1"/>
            </p:cNvSpPr>
            <p:nvPr/>
          </p:nvSpPr>
          <p:spPr bwMode="auto">
            <a:xfrm>
              <a:off x="4749872" y="1042718"/>
              <a:ext cx="1381164" cy="1381884"/>
            </a:xfrm>
            <a:prstGeom prst="ellipse">
              <a:avLst/>
            </a:prstGeom>
            <a:solidFill>
              <a:srgbClr val="00B0F0"/>
            </a:solidFill>
            <a:ln w="9525" cmpd="sng">
              <a:solidFill>
                <a:srgbClr val="00B0F0"/>
              </a:solidFill>
              <a:bevel/>
              <a:headEnd/>
              <a:tailEnd/>
            </a:ln>
          </p:spPr>
          <p:txBody>
            <a:bodyPr lIns="0" tIns="0" rIns="0" bIns="0" anchor="t"/>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fontAlgn="base">
                <a:lnSpc>
                  <a:spcPct val="90000"/>
                </a:lnSpc>
                <a:spcBef>
                  <a:spcPct val="0"/>
                </a:spcBef>
              </a:pPr>
              <a:endParaRPr lang="zh-CN" altLang="en-US" sz="1693" dirty="0">
                <a:solidFill>
                  <a:prstClr val="white"/>
                </a:solidFill>
                <a:latin typeface="TeleGrotesk Headline Ultra" pitchFamily="2" charset="0"/>
                <a:ea typeface="微软雅黑" pitchFamily="34" charset="-122"/>
                <a:cs typeface="Arial" pitchFamily="34" charset="0"/>
                <a:sym typeface="宋体" pitchFamily="2" charset="-122"/>
              </a:endParaRPr>
            </a:p>
          </p:txBody>
        </p:sp>
        <p:sp>
          <p:nvSpPr>
            <p:cNvPr id="27" name="Oval 277"/>
            <p:cNvSpPr>
              <a:spLocks noChangeAspect="1" noChangeArrowheads="1"/>
            </p:cNvSpPr>
            <p:nvPr/>
          </p:nvSpPr>
          <p:spPr bwMode="auto">
            <a:xfrm>
              <a:off x="5392615" y="1974090"/>
              <a:ext cx="1383189" cy="1382919"/>
            </a:xfrm>
            <a:prstGeom prst="ellipse">
              <a:avLst/>
            </a:prstGeom>
            <a:solidFill>
              <a:srgbClr val="92D050"/>
            </a:solidFill>
            <a:ln w="9525" cmpd="sng">
              <a:noFill/>
              <a:bevel/>
              <a:headEnd/>
              <a:tailEnd/>
            </a:ln>
          </p:spPr>
          <p:txBody>
            <a:bodyPr lIns="0" tIns="0" rIns="0" bIns="0" anchor="t"/>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fontAlgn="base">
                <a:lnSpc>
                  <a:spcPct val="90000"/>
                </a:lnSpc>
                <a:spcBef>
                  <a:spcPct val="0"/>
                </a:spcBef>
              </a:pPr>
              <a:endParaRPr lang="zh-CN" altLang="en-US" sz="1693" dirty="0">
                <a:solidFill>
                  <a:prstClr val="white"/>
                </a:solidFill>
                <a:latin typeface="TeleGrotesk Headline Ultra" pitchFamily="2" charset="0"/>
                <a:ea typeface="微软雅黑" pitchFamily="34" charset="-122"/>
                <a:cs typeface="Arial" pitchFamily="34" charset="0"/>
                <a:sym typeface="宋体" pitchFamily="2" charset="-122"/>
              </a:endParaRPr>
            </a:p>
          </p:txBody>
        </p:sp>
        <p:sp>
          <p:nvSpPr>
            <p:cNvPr id="30" name="Oval 276"/>
            <p:cNvSpPr>
              <a:spLocks noChangeAspect="1" noChangeArrowheads="1"/>
            </p:cNvSpPr>
            <p:nvPr/>
          </p:nvSpPr>
          <p:spPr bwMode="auto">
            <a:xfrm>
              <a:off x="6109352" y="1060042"/>
              <a:ext cx="1381870" cy="1381884"/>
            </a:xfrm>
            <a:prstGeom prst="ellipse">
              <a:avLst/>
            </a:prstGeom>
            <a:solidFill>
              <a:srgbClr val="FFC000"/>
            </a:solidFill>
            <a:ln w="9525" cmpd="sng">
              <a:solidFill>
                <a:srgbClr val="FFC000"/>
              </a:solidFill>
              <a:bevel/>
              <a:headEnd/>
              <a:tailEnd/>
            </a:ln>
          </p:spPr>
          <p:txBody>
            <a:bodyPr lIns="0" tIns="0" rIns="0" bIns="0" anchor="t"/>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ctr" fontAlgn="base">
                <a:lnSpc>
                  <a:spcPct val="90000"/>
                </a:lnSpc>
                <a:spcBef>
                  <a:spcPct val="0"/>
                </a:spcBef>
              </a:pPr>
              <a:endParaRPr lang="zh-CN" altLang="en-US" sz="1693" dirty="0">
                <a:solidFill>
                  <a:prstClr val="white"/>
                </a:solidFill>
                <a:latin typeface="TeleGrotesk Headline Ultra" pitchFamily="2" charset="0"/>
                <a:ea typeface="微软雅黑" pitchFamily="34" charset="-122"/>
                <a:cs typeface="Arial" pitchFamily="34" charset="0"/>
                <a:sym typeface="宋体" pitchFamily="2" charset="-122"/>
              </a:endParaRPr>
            </a:p>
          </p:txBody>
        </p:sp>
      </p:grpSp>
      <p:sp>
        <p:nvSpPr>
          <p:cNvPr id="2" name="标题 1"/>
          <p:cNvSpPr>
            <a:spLocks noGrp="1"/>
          </p:cNvSpPr>
          <p:nvPr>
            <p:ph type="title"/>
          </p:nvPr>
        </p:nvSpPr>
        <p:spPr/>
        <p:txBody>
          <a:bodyPr/>
          <a:lstStyle/>
          <a:p>
            <a:r>
              <a:rPr lang="en-US" altLang="zh-CN" smtClean="0"/>
              <a:t>FusionCompute</a:t>
            </a:r>
            <a:r>
              <a:rPr lang="zh-CN" altLang="en-US" smtClean="0"/>
              <a:t>存储</a:t>
            </a:r>
            <a:r>
              <a:rPr lang="zh-CN" altLang="en-US" dirty="0" smtClean="0"/>
              <a:t>虚拟化管理</a:t>
            </a:r>
            <a:endParaRPr lang="zh-CN" altLang="en-US" dirty="0"/>
          </a:p>
        </p:txBody>
      </p:sp>
      <p:sp>
        <p:nvSpPr>
          <p:cNvPr id="5" name="Freihandform 67"/>
          <p:cNvSpPr/>
          <p:nvPr/>
        </p:nvSpPr>
        <p:spPr>
          <a:xfrm>
            <a:off x="7306866" y="1747475"/>
            <a:ext cx="2389534" cy="1772940"/>
          </a:xfrm>
          <a:custGeom>
            <a:avLst/>
            <a:gdLst>
              <a:gd name="connsiteX0" fmla="*/ 0 w 2184400"/>
              <a:gd name="connsiteY0" fmla="*/ 0 h 1727200"/>
              <a:gd name="connsiteX1" fmla="*/ 2184400 w 2184400"/>
              <a:gd name="connsiteY1" fmla="*/ 0 h 1727200"/>
              <a:gd name="connsiteX2" fmla="*/ 2184400 w 2184400"/>
              <a:gd name="connsiteY2" fmla="*/ 1727200 h 1727200"/>
            </a:gdLst>
            <a:ahLst/>
            <a:cxnLst>
              <a:cxn ang="0">
                <a:pos x="connsiteX0" y="connsiteY0"/>
              </a:cxn>
              <a:cxn ang="0">
                <a:pos x="connsiteX1" y="connsiteY1"/>
              </a:cxn>
              <a:cxn ang="0">
                <a:pos x="connsiteX2" y="connsiteY2"/>
              </a:cxn>
            </a:cxnLst>
            <a:rect l="l" t="t" r="r" b="b"/>
            <a:pathLst>
              <a:path w="2184400" h="1727200">
                <a:moveTo>
                  <a:pt x="0" y="0"/>
                </a:moveTo>
                <a:lnTo>
                  <a:pt x="2184400" y="0"/>
                </a:lnTo>
                <a:lnTo>
                  <a:pt x="2184400" y="1727200"/>
                </a:lnTo>
              </a:path>
            </a:pathLst>
          </a:custGeom>
          <a:noFill/>
          <a:ln w="25400">
            <a:solidFill>
              <a:srgbClr val="FFC00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539"/>
          </a:p>
        </p:txBody>
      </p:sp>
      <p:sp>
        <p:nvSpPr>
          <p:cNvPr id="6" name="Freihandform 68"/>
          <p:cNvSpPr/>
          <p:nvPr/>
        </p:nvSpPr>
        <p:spPr>
          <a:xfrm flipH="1">
            <a:off x="2675619" y="1747475"/>
            <a:ext cx="2339935" cy="1827677"/>
          </a:xfrm>
          <a:custGeom>
            <a:avLst/>
            <a:gdLst>
              <a:gd name="connsiteX0" fmla="*/ 0 w 2184400"/>
              <a:gd name="connsiteY0" fmla="*/ 0 h 1727200"/>
              <a:gd name="connsiteX1" fmla="*/ 2184400 w 2184400"/>
              <a:gd name="connsiteY1" fmla="*/ 0 h 1727200"/>
              <a:gd name="connsiteX2" fmla="*/ 2184400 w 2184400"/>
              <a:gd name="connsiteY2" fmla="*/ 1727200 h 1727200"/>
            </a:gdLst>
            <a:ahLst/>
            <a:cxnLst>
              <a:cxn ang="0">
                <a:pos x="connsiteX0" y="connsiteY0"/>
              </a:cxn>
              <a:cxn ang="0">
                <a:pos x="connsiteX1" y="connsiteY1"/>
              </a:cxn>
              <a:cxn ang="0">
                <a:pos x="connsiteX2" y="connsiteY2"/>
              </a:cxn>
            </a:cxnLst>
            <a:rect l="l" t="t" r="r" b="b"/>
            <a:pathLst>
              <a:path w="2184400" h="1727200">
                <a:moveTo>
                  <a:pt x="0" y="0"/>
                </a:moveTo>
                <a:lnTo>
                  <a:pt x="2184400" y="0"/>
                </a:lnTo>
                <a:lnTo>
                  <a:pt x="2184400" y="1727200"/>
                </a:lnTo>
              </a:path>
            </a:pathLst>
          </a:custGeom>
          <a:noFill/>
          <a:ln w="25400">
            <a:solidFill>
              <a:srgbClr val="00B0F0"/>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sz="2539"/>
          </a:p>
        </p:txBody>
      </p:sp>
      <p:cxnSp>
        <p:nvCxnSpPr>
          <p:cNvPr id="7" name="Gerader Verbinder 86"/>
          <p:cNvCxnSpPr/>
          <p:nvPr/>
        </p:nvCxnSpPr>
        <p:spPr>
          <a:xfrm>
            <a:off x="6099188" y="2968094"/>
            <a:ext cx="0" cy="613543"/>
          </a:xfrm>
          <a:prstGeom prst="line">
            <a:avLst/>
          </a:prstGeom>
          <a:ln w="25400">
            <a:solidFill>
              <a:srgbClr val="92D05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13" name="矩形 106"/>
          <p:cNvSpPr>
            <a:spLocks noChangeArrowheads="1"/>
          </p:cNvSpPr>
          <p:nvPr/>
        </p:nvSpPr>
        <p:spPr bwMode="auto">
          <a:xfrm>
            <a:off x="4454884" y="3493156"/>
            <a:ext cx="3258651" cy="2815497"/>
          </a:xfrm>
          <a:prstGeom prst="rect">
            <a:avLst/>
          </a:prstGeom>
          <a:noFill/>
          <a:ln>
            <a:solidFill>
              <a:schemeClr val="bg1">
                <a:lumMod val="65000"/>
              </a:schemeClr>
            </a:solidFill>
            <a:headEnd/>
            <a:tailEnd/>
          </a:ln>
        </p:spPr>
        <p:style>
          <a:lnRef idx="2">
            <a:schemeClr val="accent5"/>
          </a:lnRef>
          <a:fillRef idx="1">
            <a:schemeClr val="lt1"/>
          </a:fillRef>
          <a:effectRef idx="0">
            <a:schemeClr val="accent5"/>
          </a:effectRef>
          <a:fontRef idx="minor">
            <a:schemeClr val="dk1"/>
          </a:fontRef>
        </p:style>
        <p:txBody>
          <a:bodyPr wrap="square" lIns="114283" tIns="190471" rIns="114283" bIns="114283" anchor="t">
            <a:noAutofit/>
          </a:bodyPr>
          <a:lstStyle/>
          <a:p>
            <a:pPr fontAlgn="base">
              <a:lnSpc>
                <a:spcPct val="90000"/>
              </a:lnSpc>
              <a:spcBef>
                <a:spcPct val="0"/>
              </a:spcBef>
              <a:spcAft>
                <a:spcPts val="1693"/>
              </a:spcAft>
              <a:buClr>
                <a:schemeClr val="tx2"/>
              </a:buClr>
              <a:buSzPct val="75000"/>
            </a:pPr>
            <a:r>
              <a:rPr lang="zh-CN" altLang="en-US" sz="1693" dirty="0">
                <a:solidFill>
                  <a:schemeClr val="accent6">
                    <a:lumMod val="10000"/>
                  </a:schemeClr>
                </a:solidFill>
                <a:latin typeface="+mn-ea"/>
                <a:cs typeface="Arial" pitchFamily="34" charset="0"/>
              </a:rPr>
              <a:t>存储资源能力</a:t>
            </a:r>
            <a:endParaRPr lang="en-US" altLang="zh-CN" sz="1693" dirty="0">
              <a:solidFill>
                <a:schemeClr val="accent6">
                  <a:lumMod val="10000"/>
                </a:schemeClr>
              </a:solidFill>
              <a:latin typeface="+mn-ea"/>
              <a:cs typeface="Arial" pitchFamily="34" charset="0"/>
            </a:endParaRPr>
          </a:p>
        </p:txBody>
      </p:sp>
      <p:sp>
        <p:nvSpPr>
          <p:cNvPr id="14" name="Rechteck 76"/>
          <p:cNvSpPr/>
          <p:nvPr/>
        </p:nvSpPr>
        <p:spPr>
          <a:xfrm>
            <a:off x="4454883" y="3494230"/>
            <a:ext cx="3258651" cy="114283"/>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lIns="114283" tIns="114283" rIns="114283" bIns="114283" rtlCol="0" anchor="t"/>
          <a:lstStyle/>
          <a:p>
            <a:pPr algn="ctr"/>
            <a:endParaRPr lang="de-DE" sz="1600" dirty="0" err="1">
              <a:solidFill>
                <a:schemeClr val="tx1"/>
              </a:solidFill>
              <a:latin typeface="+mn-ea"/>
            </a:endParaRPr>
          </a:p>
        </p:txBody>
      </p:sp>
      <p:cxnSp>
        <p:nvCxnSpPr>
          <p:cNvPr id="15" name="Gerader Verbinder 88"/>
          <p:cNvCxnSpPr/>
          <p:nvPr/>
        </p:nvCxnSpPr>
        <p:spPr>
          <a:xfrm>
            <a:off x="4554639" y="4004211"/>
            <a:ext cx="3059141" cy="0"/>
          </a:xfrm>
          <a:prstGeom prst="line">
            <a:avLst/>
          </a:prstGeom>
          <a:ln w="12700">
            <a:solidFill>
              <a:srgbClr val="40404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16" name="矩形 106"/>
          <p:cNvSpPr>
            <a:spLocks noChangeArrowheads="1"/>
          </p:cNvSpPr>
          <p:nvPr/>
        </p:nvSpPr>
        <p:spPr bwMode="auto">
          <a:xfrm>
            <a:off x="4454884" y="4076202"/>
            <a:ext cx="3258651" cy="2304442"/>
          </a:xfrm>
          <a:prstGeom prst="rect">
            <a:avLst/>
          </a:prstGeom>
          <a:noFill/>
          <a:ln w="9525">
            <a:noFill/>
            <a:miter lim="800000"/>
            <a:headEnd/>
            <a:tailEnd/>
          </a:ln>
        </p:spPr>
        <p:txBody>
          <a:bodyPr wrap="square" lIns="114283" tIns="38094" rIns="114283" bIns="114283" numCol="1" spcCol="180000" anchor="t">
            <a:noAutofit/>
          </a:bodyPr>
          <a:lstStyle/>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smtClean="0">
                <a:latin typeface="+mn-ea"/>
                <a:ea typeface="+mn-ea"/>
              </a:rPr>
              <a:t>精简制备磁盘</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厚制备</a:t>
            </a:r>
            <a:r>
              <a:rPr lang="en-US" altLang="zh-CN" sz="1400" dirty="0">
                <a:latin typeface="+mn-ea"/>
                <a:ea typeface="+mn-ea"/>
              </a:rPr>
              <a:t>\</a:t>
            </a:r>
            <a:r>
              <a:rPr lang="zh-CN" altLang="en-US" sz="1400" dirty="0">
                <a:latin typeface="+mn-ea"/>
                <a:ea typeface="+mn-ea"/>
              </a:rPr>
              <a:t>延迟置零磁盘</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增量快照</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存储冷热迁移</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虚拟磁盘扩容</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磁盘快照管理</a:t>
            </a:r>
            <a:endParaRPr lang="en-US" altLang="zh-CN" sz="1400" dirty="0">
              <a:latin typeface="+mn-ea"/>
              <a:ea typeface="+mn-ea"/>
            </a:endParaRPr>
          </a:p>
        </p:txBody>
      </p:sp>
      <p:sp>
        <p:nvSpPr>
          <p:cNvPr id="9" name="矩形 106"/>
          <p:cNvSpPr>
            <a:spLocks noChangeArrowheads="1"/>
          </p:cNvSpPr>
          <p:nvPr/>
        </p:nvSpPr>
        <p:spPr bwMode="auto">
          <a:xfrm>
            <a:off x="7882870" y="3493155"/>
            <a:ext cx="2941026" cy="2815497"/>
          </a:xfrm>
          <a:prstGeom prst="rect">
            <a:avLst/>
          </a:prstGeom>
          <a:noFill/>
          <a:ln>
            <a:solidFill>
              <a:schemeClr val="bg1">
                <a:lumMod val="65000"/>
              </a:schemeClr>
            </a:solidFill>
            <a:headEnd/>
            <a:tailEnd/>
          </a:ln>
        </p:spPr>
        <p:style>
          <a:lnRef idx="2">
            <a:schemeClr val="accent5"/>
          </a:lnRef>
          <a:fillRef idx="1">
            <a:schemeClr val="lt1"/>
          </a:fillRef>
          <a:effectRef idx="0">
            <a:schemeClr val="accent5"/>
          </a:effectRef>
          <a:fontRef idx="minor">
            <a:schemeClr val="dk1"/>
          </a:fontRef>
        </p:style>
        <p:txBody>
          <a:bodyPr wrap="square" lIns="114283" tIns="190471" rIns="114283" bIns="114283" anchor="t">
            <a:noAutofit/>
          </a:bodyPr>
          <a:lstStyle/>
          <a:p>
            <a:pPr fontAlgn="base">
              <a:lnSpc>
                <a:spcPct val="90000"/>
              </a:lnSpc>
              <a:spcBef>
                <a:spcPct val="0"/>
              </a:spcBef>
              <a:spcAft>
                <a:spcPts val="1693"/>
              </a:spcAft>
              <a:buClr>
                <a:schemeClr val="tx2"/>
              </a:buClr>
              <a:buSzPct val="75000"/>
            </a:pPr>
            <a:r>
              <a:rPr lang="zh-CN" altLang="en-US" sz="1693" dirty="0">
                <a:solidFill>
                  <a:schemeClr val="accent6">
                    <a:lumMod val="10000"/>
                  </a:schemeClr>
                </a:solidFill>
                <a:latin typeface="+mn-ea"/>
                <a:cs typeface="Arial" pitchFamily="34" charset="0"/>
                <a:sym typeface="Calibri" pitchFamily="34" charset="0"/>
              </a:rPr>
              <a:t>存储配置管理</a:t>
            </a:r>
            <a:endParaRPr lang="en-US" altLang="zh-CN" sz="1693" dirty="0">
              <a:solidFill>
                <a:schemeClr val="accent6">
                  <a:lumMod val="10000"/>
                </a:schemeClr>
              </a:solidFill>
              <a:latin typeface="+mn-ea"/>
              <a:cs typeface="Arial" pitchFamily="34" charset="0"/>
            </a:endParaRPr>
          </a:p>
        </p:txBody>
      </p:sp>
      <p:sp>
        <p:nvSpPr>
          <p:cNvPr id="10" name="Rechteck 72"/>
          <p:cNvSpPr/>
          <p:nvPr/>
        </p:nvSpPr>
        <p:spPr>
          <a:xfrm>
            <a:off x="7882869" y="3493155"/>
            <a:ext cx="2941026" cy="114283"/>
          </a:xfrm>
          <a:prstGeom prst="rect">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114283" tIns="114283" rIns="114283" bIns="114283" rtlCol="0" anchor="t"/>
          <a:lstStyle/>
          <a:p>
            <a:pPr algn="ctr"/>
            <a:endParaRPr lang="de-DE" sz="1600" dirty="0" err="1">
              <a:solidFill>
                <a:schemeClr val="tx1"/>
              </a:solidFill>
              <a:latin typeface="+mn-ea"/>
            </a:endParaRPr>
          </a:p>
        </p:txBody>
      </p:sp>
      <p:cxnSp>
        <p:nvCxnSpPr>
          <p:cNvPr id="11" name="Gerader Verbinder 89"/>
          <p:cNvCxnSpPr/>
          <p:nvPr/>
        </p:nvCxnSpPr>
        <p:spPr>
          <a:xfrm>
            <a:off x="7972901" y="4004211"/>
            <a:ext cx="2760963" cy="0"/>
          </a:xfrm>
          <a:prstGeom prst="line">
            <a:avLst/>
          </a:prstGeom>
          <a:ln w="12700">
            <a:solidFill>
              <a:srgbClr val="40404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12" name="矩形 106"/>
          <p:cNvSpPr>
            <a:spLocks noChangeArrowheads="1"/>
          </p:cNvSpPr>
          <p:nvPr/>
        </p:nvSpPr>
        <p:spPr bwMode="auto">
          <a:xfrm>
            <a:off x="7882870" y="4004211"/>
            <a:ext cx="2941026" cy="1581551"/>
          </a:xfrm>
          <a:prstGeom prst="rect">
            <a:avLst/>
          </a:prstGeom>
          <a:noFill/>
          <a:ln w="9525">
            <a:noFill/>
            <a:miter lim="800000"/>
            <a:headEnd/>
            <a:tailEnd/>
          </a:ln>
        </p:spPr>
        <p:txBody>
          <a:bodyPr wrap="square" lIns="114283" tIns="190471" rIns="114283" bIns="114283" numCol="2" spcCol="54000" anchor="t">
            <a:noAutofit/>
          </a:bodyPr>
          <a:lstStyle/>
          <a:p>
            <a:pPr lvl="0"/>
            <a:endParaRPr lang="de-DE" sz="1270" dirty="0">
              <a:solidFill>
                <a:schemeClr val="accent6">
                  <a:lumMod val="10000"/>
                </a:schemeClr>
              </a:solidFill>
              <a:latin typeface="+mn-ea"/>
              <a:ea typeface="+mn-ea"/>
            </a:endParaRPr>
          </a:p>
        </p:txBody>
      </p:sp>
      <p:sp>
        <p:nvSpPr>
          <p:cNvPr id="18" name="矩形 106"/>
          <p:cNvSpPr>
            <a:spLocks noChangeArrowheads="1"/>
          </p:cNvSpPr>
          <p:nvPr/>
        </p:nvSpPr>
        <p:spPr bwMode="auto">
          <a:xfrm>
            <a:off x="7886307" y="4153901"/>
            <a:ext cx="2941026" cy="2089486"/>
          </a:xfrm>
          <a:prstGeom prst="rect">
            <a:avLst/>
          </a:prstGeom>
          <a:noFill/>
          <a:ln w="9525">
            <a:noFill/>
            <a:miter lim="800000"/>
            <a:headEnd/>
            <a:tailEnd/>
          </a:ln>
        </p:spPr>
        <p:txBody>
          <a:bodyPr wrap="square" lIns="114283" tIns="38094" rIns="114283" bIns="114283" numCol="1" spcCol="180000" anchor="t">
            <a:noAutofit/>
          </a:bodyPr>
          <a:lstStyle/>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存储资源发现与管理</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数据存储创建与管理</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存储资源裸设备映射</a:t>
            </a:r>
            <a:endParaRPr lang="en-US" altLang="zh-CN" sz="1270" dirty="0">
              <a:solidFill>
                <a:prstClr val="black"/>
              </a:solidFill>
              <a:latin typeface="+mn-ea"/>
              <a:ea typeface="+mn-ea"/>
              <a:cs typeface="Arial" pitchFamily="34" charset="0"/>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endParaRPr lang="en-US" altLang="zh-CN" sz="1270" dirty="0">
              <a:solidFill>
                <a:prstClr val="black"/>
              </a:solidFill>
              <a:latin typeface="+mn-ea"/>
              <a:ea typeface="+mn-ea"/>
              <a:cs typeface="Arial" pitchFamily="34" charset="0"/>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endParaRPr lang="en-US" altLang="zh-CN" sz="1270" dirty="0">
              <a:solidFill>
                <a:prstClr val="black"/>
              </a:solidFill>
              <a:latin typeface="+mn-ea"/>
              <a:ea typeface="+mn-ea"/>
              <a:cs typeface="Arial" pitchFamily="34" charset="0"/>
            </a:endParaRPr>
          </a:p>
        </p:txBody>
      </p:sp>
      <p:sp>
        <p:nvSpPr>
          <p:cNvPr id="3" name="矩形 106"/>
          <p:cNvSpPr>
            <a:spLocks noChangeArrowheads="1"/>
          </p:cNvSpPr>
          <p:nvPr/>
        </p:nvSpPr>
        <p:spPr bwMode="auto">
          <a:xfrm>
            <a:off x="1074438" y="3493157"/>
            <a:ext cx="3204539" cy="2815497"/>
          </a:xfrm>
          <a:prstGeom prst="rect">
            <a:avLst/>
          </a:prstGeom>
          <a:noFill/>
          <a:ln>
            <a:solidFill>
              <a:schemeClr val="bg1">
                <a:lumMod val="65000"/>
              </a:schemeClr>
            </a:solidFill>
            <a:headEnd/>
            <a:tailEnd/>
          </a:ln>
        </p:spPr>
        <p:style>
          <a:lnRef idx="2">
            <a:schemeClr val="accent5"/>
          </a:lnRef>
          <a:fillRef idx="1">
            <a:schemeClr val="lt1"/>
          </a:fillRef>
          <a:effectRef idx="0">
            <a:schemeClr val="accent5"/>
          </a:effectRef>
          <a:fontRef idx="minor">
            <a:schemeClr val="dk1"/>
          </a:fontRef>
        </p:style>
        <p:txBody>
          <a:bodyPr wrap="square" lIns="114283" tIns="190471" rIns="114283" bIns="114283" anchor="t">
            <a:noAutofit/>
          </a:bodyPr>
          <a:lstStyle/>
          <a:p>
            <a:pPr fontAlgn="base">
              <a:lnSpc>
                <a:spcPct val="90000"/>
              </a:lnSpc>
              <a:spcBef>
                <a:spcPct val="0"/>
              </a:spcBef>
              <a:spcAft>
                <a:spcPts val="1693"/>
              </a:spcAft>
              <a:buClr>
                <a:schemeClr val="tx2"/>
              </a:buClr>
              <a:buSzPct val="75000"/>
            </a:pPr>
            <a:r>
              <a:rPr lang="zh-CN" altLang="en-US" sz="1693" dirty="0">
                <a:solidFill>
                  <a:schemeClr val="accent6">
                    <a:lumMod val="10000"/>
                  </a:schemeClr>
                </a:solidFill>
                <a:latin typeface="+mn-ea"/>
                <a:cs typeface="Arial" pitchFamily="34" charset="0"/>
              </a:rPr>
              <a:t>兼容存储类型</a:t>
            </a:r>
            <a:endParaRPr lang="en-US" altLang="zh-CN" sz="1693" dirty="0">
              <a:solidFill>
                <a:schemeClr val="accent6">
                  <a:lumMod val="10000"/>
                </a:schemeClr>
              </a:solidFill>
              <a:latin typeface="+mn-ea"/>
              <a:cs typeface="Arial" pitchFamily="34" charset="0"/>
            </a:endParaRPr>
          </a:p>
        </p:txBody>
      </p:sp>
      <p:sp>
        <p:nvSpPr>
          <p:cNvPr id="4" name="Rechteck 66"/>
          <p:cNvSpPr/>
          <p:nvPr/>
        </p:nvSpPr>
        <p:spPr>
          <a:xfrm>
            <a:off x="1074438" y="3493156"/>
            <a:ext cx="3204539" cy="114283"/>
          </a:xfrm>
          <a:prstGeom prst="rect">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lIns="114283" tIns="114283" rIns="114283" bIns="114283" rtlCol="0" anchor="t"/>
          <a:lstStyle/>
          <a:p>
            <a:pPr algn="ctr"/>
            <a:endParaRPr lang="de-DE" sz="1600" dirty="0" err="1">
              <a:solidFill>
                <a:schemeClr val="tx1"/>
              </a:solidFill>
              <a:latin typeface="+mn-ea"/>
            </a:endParaRPr>
          </a:p>
        </p:txBody>
      </p:sp>
      <p:cxnSp>
        <p:nvCxnSpPr>
          <p:cNvPr id="8" name="Gerader Verbinder 87"/>
          <p:cNvCxnSpPr/>
          <p:nvPr/>
        </p:nvCxnSpPr>
        <p:spPr>
          <a:xfrm>
            <a:off x="1270635" y="4004212"/>
            <a:ext cx="3008342" cy="0"/>
          </a:xfrm>
          <a:prstGeom prst="line">
            <a:avLst/>
          </a:prstGeom>
          <a:ln w="12700">
            <a:solidFill>
              <a:srgbClr val="404040"/>
            </a:solidFill>
            <a:miter lim="800000"/>
            <a:tailEnd type="none" w="lg" len="lg"/>
          </a:ln>
          <a:effectLst/>
        </p:spPr>
        <p:style>
          <a:lnRef idx="2">
            <a:schemeClr val="accent1"/>
          </a:lnRef>
          <a:fillRef idx="0">
            <a:schemeClr val="accent1"/>
          </a:fillRef>
          <a:effectRef idx="1">
            <a:schemeClr val="accent1"/>
          </a:effectRef>
          <a:fontRef idx="minor">
            <a:schemeClr val="tx1"/>
          </a:fontRef>
        </p:style>
      </p:cxnSp>
      <p:sp>
        <p:nvSpPr>
          <p:cNvPr id="17" name="矩形 106"/>
          <p:cNvSpPr>
            <a:spLocks noChangeArrowheads="1"/>
          </p:cNvSpPr>
          <p:nvPr/>
        </p:nvSpPr>
        <p:spPr bwMode="auto">
          <a:xfrm>
            <a:off x="1074438" y="3921614"/>
            <a:ext cx="3204539" cy="2387039"/>
          </a:xfrm>
          <a:prstGeom prst="rect">
            <a:avLst/>
          </a:prstGeom>
          <a:noFill/>
          <a:ln w="9525">
            <a:noFill/>
            <a:miter lim="800000"/>
            <a:headEnd/>
            <a:tailEnd/>
          </a:ln>
        </p:spPr>
        <p:txBody>
          <a:bodyPr wrap="square" lIns="114283" tIns="190471" rIns="114283" bIns="114283" numCol="2" spcCol="54000" anchor="t">
            <a:noAutofit/>
          </a:bodyPr>
          <a:lstStyle/>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endParaRPr lang="en-US" altLang="zh-CN" sz="1270" dirty="0">
              <a:solidFill>
                <a:prstClr val="black"/>
              </a:solidFill>
              <a:latin typeface="+mn-ea"/>
              <a:ea typeface="+mn-ea"/>
              <a:cs typeface="Arial" pitchFamily="34" charset="0"/>
            </a:endParaRPr>
          </a:p>
        </p:txBody>
      </p:sp>
      <p:sp>
        <p:nvSpPr>
          <p:cNvPr id="19" name="矩形 106"/>
          <p:cNvSpPr>
            <a:spLocks noChangeArrowheads="1"/>
          </p:cNvSpPr>
          <p:nvPr/>
        </p:nvSpPr>
        <p:spPr bwMode="auto">
          <a:xfrm>
            <a:off x="1084569" y="4161300"/>
            <a:ext cx="3204539" cy="2304442"/>
          </a:xfrm>
          <a:prstGeom prst="rect">
            <a:avLst/>
          </a:prstGeom>
          <a:noFill/>
          <a:ln w="9525">
            <a:noFill/>
            <a:miter lim="800000"/>
            <a:headEnd/>
            <a:tailEnd/>
          </a:ln>
        </p:spPr>
        <p:txBody>
          <a:bodyPr wrap="square" lIns="114283" tIns="38094" rIns="114283" bIns="114283" numCol="1" spcCol="180000" anchor="t">
            <a:noAutofit/>
          </a:bodyPr>
          <a:lstStyle/>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en-US" sz="1400" dirty="0" err="1">
                <a:latin typeface="+mn-ea"/>
                <a:ea typeface="+mn-ea"/>
              </a:rPr>
              <a:t>SAN（Storage</a:t>
            </a:r>
            <a:r>
              <a:rPr lang="en-US" sz="1400" dirty="0">
                <a:latin typeface="+mn-ea"/>
                <a:ea typeface="+mn-ea"/>
              </a:rPr>
              <a:t> Area Network ）</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en-US" sz="1400" dirty="0" err="1">
                <a:latin typeface="+mn-ea"/>
                <a:ea typeface="+mn-ea"/>
              </a:rPr>
              <a:t>NAS（Network</a:t>
            </a:r>
            <a:r>
              <a:rPr lang="en-US" sz="1400" dirty="0">
                <a:latin typeface="+mn-ea"/>
                <a:ea typeface="+mn-ea"/>
              </a:rPr>
              <a:t> Attached Storage）</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en-US" sz="1400" dirty="0">
                <a:latin typeface="+mn-ea"/>
                <a:ea typeface="+mn-ea"/>
              </a:rPr>
              <a:t>FusionStorage Block</a:t>
            </a:r>
            <a:r>
              <a:rPr lang="zh-CN" altLang="en-US" sz="1400" dirty="0">
                <a:latin typeface="+mn-ea"/>
                <a:ea typeface="+mn-ea"/>
              </a:rPr>
              <a:t>存储池</a:t>
            </a:r>
            <a:endParaRPr lang="en-US" altLang="zh-CN" sz="1400" dirty="0">
              <a:latin typeface="+mn-ea"/>
              <a:ea typeface="+mn-ea"/>
            </a:endParaRPr>
          </a:p>
          <a:p>
            <a:pPr marL="149509" indent="-149509" fontAlgn="base">
              <a:lnSpc>
                <a:spcPct val="90000"/>
              </a:lnSpc>
              <a:spcBef>
                <a:spcPct val="0"/>
              </a:spcBef>
              <a:spcAft>
                <a:spcPts val="423"/>
              </a:spcAft>
              <a:buClr>
                <a:schemeClr val="tx2"/>
              </a:buClr>
              <a:buSzPct val="75000"/>
              <a:buFont typeface="Wingdings" panose="05000000000000000000" pitchFamily="2" charset="2"/>
              <a:buChar char="§"/>
            </a:pPr>
            <a:r>
              <a:rPr lang="zh-CN" altLang="en-US" sz="1400" dirty="0">
                <a:latin typeface="+mn-ea"/>
                <a:ea typeface="+mn-ea"/>
              </a:rPr>
              <a:t>主机的本地硬盘</a:t>
            </a:r>
            <a:endParaRPr lang="en-US" altLang="zh-CN" sz="1400" dirty="0">
              <a:latin typeface="+mn-ea"/>
              <a:ea typeface="+mn-ea"/>
            </a:endParaRPr>
          </a:p>
        </p:txBody>
      </p:sp>
      <p:grpSp>
        <p:nvGrpSpPr>
          <p:cNvPr id="22" name="Group 131"/>
          <p:cNvGrpSpPr>
            <a:grpSpLocks noChangeAspect="1"/>
          </p:cNvGrpSpPr>
          <p:nvPr/>
        </p:nvGrpSpPr>
        <p:grpSpPr bwMode="auto">
          <a:xfrm>
            <a:off x="5154649" y="1439523"/>
            <a:ext cx="571593" cy="588284"/>
            <a:chOff x="5014" y="3237"/>
            <a:chExt cx="548" cy="564"/>
          </a:xfrm>
          <a:solidFill>
            <a:schemeClr val="bg1"/>
          </a:solidFill>
        </p:grpSpPr>
        <p:sp>
          <p:nvSpPr>
            <p:cNvPr id="23" name="Freeform 133"/>
            <p:cNvSpPr>
              <a:spLocks/>
            </p:cNvSpPr>
            <p:nvPr/>
          </p:nvSpPr>
          <p:spPr bwMode="auto">
            <a:xfrm>
              <a:off x="5290" y="3237"/>
              <a:ext cx="272" cy="259"/>
            </a:xfrm>
            <a:custGeom>
              <a:avLst/>
              <a:gdLst>
                <a:gd name="T0" fmla="*/ 1292 w 1629"/>
                <a:gd name="T1" fmla="*/ 0 h 1555"/>
                <a:gd name="T2" fmla="*/ 1298 w 1629"/>
                <a:gd name="T3" fmla="*/ 6 h 1555"/>
                <a:gd name="T4" fmla="*/ 1305 w 1629"/>
                <a:gd name="T5" fmla="*/ 10 h 1555"/>
                <a:gd name="T6" fmla="*/ 1308 w 1629"/>
                <a:gd name="T7" fmla="*/ 14 h 1555"/>
                <a:gd name="T8" fmla="*/ 1481 w 1629"/>
                <a:gd name="T9" fmla="*/ 181 h 1555"/>
                <a:gd name="T10" fmla="*/ 1488 w 1629"/>
                <a:gd name="T11" fmla="*/ 196 h 1555"/>
                <a:gd name="T12" fmla="*/ 1488 w 1629"/>
                <a:gd name="T13" fmla="*/ 213 h 1555"/>
                <a:gd name="T14" fmla="*/ 1481 w 1629"/>
                <a:gd name="T15" fmla="*/ 228 h 1555"/>
                <a:gd name="T16" fmla="*/ 1477 w 1629"/>
                <a:gd name="T17" fmla="*/ 238 h 1555"/>
                <a:gd name="T18" fmla="*/ 1469 w 1629"/>
                <a:gd name="T19" fmla="*/ 243 h 1555"/>
                <a:gd name="T20" fmla="*/ 956 w 1629"/>
                <a:gd name="T21" fmla="*/ 385 h 1555"/>
                <a:gd name="T22" fmla="*/ 1073 w 1629"/>
                <a:gd name="T23" fmla="*/ 824 h 1555"/>
                <a:gd name="T24" fmla="*/ 1590 w 1629"/>
                <a:gd name="T25" fmla="*/ 684 h 1555"/>
                <a:gd name="T26" fmla="*/ 1606 w 1629"/>
                <a:gd name="T27" fmla="*/ 691 h 1555"/>
                <a:gd name="T28" fmla="*/ 1622 w 1629"/>
                <a:gd name="T29" fmla="*/ 700 h 1555"/>
                <a:gd name="T30" fmla="*/ 1629 w 1629"/>
                <a:gd name="T31" fmla="*/ 731 h 1555"/>
                <a:gd name="T32" fmla="*/ 1561 w 1629"/>
                <a:gd name="T33" fmla="*/ 974 h 1555"/>
                <a:gd name="T34" fmla="*/ 1559 w 1629"/>
                <a:gd name="T35" fmla="*/ 989 h 1555"/>
                <a:gd name="T36" fmla="*/ 1553 w 1629"/>
                <a:gd name="T37" fmla="*/ 989 h 1555"/>
                <a:gd name="T38" fmla="*/ 1546 w 1629"/>
                <a:gd name="T39" fmla="*/ 990 h 1555"/>
                <a:gd name="T40" fmla="*/ 1543 w 1629"/>
                <a:gd name="T41" fmla="*/ 995 h 1555"/>
                <a:gd name="T42" fmla="*/ 979 w 1629"/>
                <a:gd name="T43" fmla="*/ 1139 h 1555"/>
                <a:gd name="T44" fmla="*/ 974 w 1629"/>
                <a:gd name="T45" fmla="*/ 1144 h 1555"/>
                <a:gd name="T46" fmla="*/ 972 w 1629"/>
                <a:gd name="T47" fmla="*/ 1146 h 1555"/>
                <a:gd name="T48" fmla="*/ 971 w 1629"/>
                <a:gd name="T49" fmla="*/ 1146 h 1555"/>
                <a:gd name="T50" fmla="*/ 580 w 1629"/>
                <a:gd name="T51" fmla="*/ 1547 h 1555"/>
                <a:gd name="T52" fmla="*/ 564 w 1629"/>
                <a:gd name="T53" fmla="*/ 1552 h 1555"/>
                <a:gd name="T54" fmla="*/ 546 w 1629"/>
                <a:gd name="T55" fmla="*/ 1554 h 1555"/>
                <a:gd name="T56" fmla="*/ 534 w 1629"/>
                <a:gd name="T57" fmla="*/ 1548 h 1555"/>
                <a:gd name="T58" fmla="*/ 495 w 1629"/>
                <a:gd name="T59" fmla="*/ 1523 h 1555"/>
                <a:gd name="T60" fmla="*/ 417 w 1629"/>
                <a:gd name="T61" fmla="*/ 1493 h 1555"/>
                <a:gd name="T62" fmla="*/ 329 w 1629"/>
                <a:gd name="T63" fmla="*/ 1484 h 1555"/>
                <a:gd name="T64" fmla="*/ 283 w 1629"/>
                <a:gd name="T65" fmla="*/ 1485 h 1555"/>
                <a:gd name="T66" fmla="*/ 222 w 1629"/>
                <a:gd name="T67" fmla="*/ 1495 h 1555"/>
                <a:gd name="T68" fmla="*/ 188 w 1629"/>
                <a:gd name="T69" fmla="*/ 1505 h 1555"/>
                <a:gd name="T70" fmla="*/ 173 w 1629"/>
                <a:gd name="T71" fmla="*/ 1508 h 1555"/>
                <a:gd name="T72" fmla="*/ 166 w 1629"/>
                <a:gd name="T73" fmla="*/ 1503 h 1555"/>
                <a:gd name="T74" fmla="*/ 160 w 1629"/>
                <a:gd name="T75" fmla="*/ 1499 h 1555"/>
                <a:gd name="T76" fmla="*/ 157 w 1629"/>
                <a:gd name="T77" fmla="*/ 1495 h 1555"/>
                <a:gd name="T78" fmla="*/ 8 w 1629"/>
                <a:gd name="T79" fmla="*/ 1343 h 1555"/>
                <a:gd name="T80" fmla="*/ 1 w 1629"/>
                <a:gd name="T81" fmla="*/ 1328 h 1555"/>
                <a:gd name="T82" fmla="*/ 1 w 1629"/>
                <a:gd name="T83" fmla="*/ 1311 h 1555"/>
                <a:gd name="T84" fmla="*/ 8 w 1629"/>
                <a:gd name="T85" fmla="*/ 1296 h 1555"/>
                <a:gd name="T86" fmla="*/ 564 w 1629"/>
                <a:gd name="T87" fmla="*/ 735 h 1555"/>
                <a:gd name="T88" fmla="*/ 564 w 1629"/>
                <a:gd name="T89" fmla="*/ 732 h 1555"/>
                <a:gd name="T90" fmla="*/ 564 w 1629"/>
                <a:gd name="T91" fmla="*/ 731 h 1555"/>
                <a:gd name="T92" fmla="*/ 721 w 1629"/>
                <a:gd name="T93" fmla="*/ 171 h 1555"/>
                <a:gd name="T94" fmla="*/ 724 w 1629"/>
                <a:gd name="T95" fmla="*/ 164 h 1555"/>
                <a:gd name="T96" fmla="*/ 727 w 1629"/>
                <a:gd name="T97" fmla="*/ 159 h 1555"/>
                <a:gd name="T98" fmla="*/ 728 w 1629"/>
                <a:gd name="T99" fmla="*/ 158 h 1555"/>
                <a:gd name="T100" fmla="*/ 733 w 1629"/>
                <a:gd name="T101" fmla="*/ 153 h 1555"/>
                <a:gd name="T102" fmla="*/ 738 w 1629"/>
                <a:gd name="T103" fmla="*/ 151 h 1555"/>
                <a:gd name="T104" fmla="*/ 742 w 1629"/>
                <a:gd name="T105" fmla="*/ 150 h 1555"/>
                <a:gd name="T106" fmla="*/ 1277 w 1629"/>
                <a:gd name="T107" fmla="*/ 0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9" h="1555">
                  <a:moveTo>
                    <a:pt x="1277" y="0"/>
                  </a:moveTo>
                  <a:lnTo>
                    <a:pt x="1292" y="0"/>
                  </a:lnTo>
                  <a:lnTo>
                    <a:pt x="1295" y="4"/>
                  </a:lnTo>
                  <a:lnTo>
                    <a:pt x="1298" y="6"/>
                  </a:lnTo>
                  <a:lnTo>
                    <a:pt x="1302" y="8"/>
                  </a:lnTo>
                  <a:lnTo>
                    <a:pt x="1305" y="10"/>
                  </a:lnTo>
                  <a:lnTo>
                    <a:pt x="1306" y="11"/>
                  </a:lnTo>
                  <a:lnTo>
                    <a:pt x="1308" y="14"/>
                  </a:lnTo>
                  <a:lnTo>
                    <a:pt x="1308" y="17"/>
                  </a:lnTo>
                  <a:lnTo>
                    <a:pt x="1481" y="181"/>
                  </a:lnTo>
                  <a:lnTo>
                    <a:pt x="1486" y="189"/>
                  </a:lnTo>
                  <a:lnTo>
                    <a:pt x="1488" y="196"/>
                  </a:lnTo>
                  <a:lnTo>
                    <a:pt x="1488" y="205"/>
                  </a:lnTo>
                  <a:lnTo>
                    <a:pt x="1488" y="213"/>
                  </a:lnTo>
                  <a:lnTo>
                    <a:pt x="1486" y="220"/>
                  </a:lnTo>
                  <a:lnTo>
                    <a:pt x="1481" y="228"/>
                  </a:lnTo>
                  <a:lnTo>
                    <a:pt x="1480" y="233"/>
                  </a:lnTo>
                  <a:lnTo>
                    <a:pt x="1477" y="238"/>
                  </a:lnTo>
                  <a:lnTo>
                    <a:pt x="1473" y="241"/>
                  </a:lnTo>
                  <a:lnTo>
                    <a:pt x="1469" y="243"/>
                  </a:lnTo>
                  <a:lnTo>
                    <a:pt x="1465" y="244"/>
                  </a:lnTo>
                  <a:lnTo>
                    <a:pt x="956" y="385"/>
                  </a:lnTo>
                  <a:lnTo>
                    <a:pt x="885" y="637"/>
                  </a:lnTo>
                  <a:lnTo>
                    <a:pt x="1073" y="824"/>
                  </a:lnTo>
                  <a:lnTo>
                    <a:pt x="1582" y="683"/>
                  </a:lnTo>
                  <a:lnTo>
                    <a:pt x="1590" y="684"/>
                  </a:lnTo>
                  <a:lnTo>
                    <a:pt x="1598" y="686"/>
                  </a:lnTo>
                  <a:lnTo>
                    <a:pt x="1606" y="691"/>
                  </a:lnTo>
                  <a:lnTo>
                    <a:pt x="1613" y="693"/>
                  </a:lnTo>
                  <a:lnTo>
                    <a:pt x="1622" y="700"/>
                  </a:lnTo>
                  <a:lnTo>
                    <a:pt x="1629" y="707"/>
                  </a:lnTo>
                  <a:lnTo>
                    <a:pt x="1629" y="731"/>
                  </a:lnTo>
                  <a:lnTo>
                    <a:pt x="1566" y="966"/>
                  </a:lnTo>
                  <a:lnTo>
                    <a:pt x="1561" y="974"/>
                  </a:lnTo>
                  <a:lnTo>
                    <a:pt x="1559" y="982"/>
                  </a:lnTo>
                  <a:lnTo>
                    <a:pt x="1559" y="989"/>
                  </a:lnTo>
                  <a:lnTo>
                    <a:pt x="1556" y="989"/>
                  </a:lnTo>
                  <a:lnTo>
                    <a:pt x="1553" y="989"/>
                  </a:lnTo>
                  <a:lnTo>
                    <a:pt x="1550" y="990"/>
                  </a:lnTo>
                  <a:lnTo>
                    <a:pt x="1546" y="990"/>
                  </a:lnTo>
                  <a:lnTo>
                    <a:pt x="1544" y="993"/>
                  </a:lnTo>
                  <a:lnTo>
                    <a:pt x="1543" y="995"/>
                  </a:lnTo>
                  <a:lnTo>
                    <a:pt x="1543" y="998"/>
                  </a:lnTo>
                  <a:lnTo>
                    <a:pt x="979" y="1139"/>
                  </a:lnTo>
                  <a:lnTo>
                    <a:pt x="976" y="1142"/>
                  </a:lnTo>
                  <a:lnTo>
                    <a:pt x="974" y="1144"/>
                  </a:lnTo>
                  <a:lnTo>
                    <a:pt x="973" y="1145"/>
                  </a:lnTo>
                  <a:lnTo>
                    <a:pt x="972" y="1146"/>
                  </a:lnTo>
                  <a:lnTo>
                    <a:pt x="971" y="1146"/>
                  </a:lnTo>
                  <a:lnTo>
                    <a:pt x="971" y="1146"/>
                  </a:lnTo>
                  <a:lnTo>
                    <a:pt x="971" y="1146"/>
                  </a:lnTo>
                  <a:lnTo>
                    <a:pt x="580" y="1547"/>
                  </a:lnTo>
                  <a:lnTo>
                    <a:pt x="572" y="1549"/>
                  </a:lnTo>
                  <a:lnTo>
                    <a:pt x="564" y="1552"/>
                  </a:lnTo>
                  <a:lnTo>
                    <a:pt x="556" y="1555"/>
                  </a:lnTo>
                  <a:lnTo>
                    <a:pt x="546" y="1554"/>
                  </a:lnTo>
                  <a:lnTo>
                    <a:pt x="539" y="1551"/>
                  </a:lnTo>
                  <a:lnTo>
                    <a:pt x="534" y="1548"/>
                  </a:lnTo>
                  <a:lnTo>
                    <a:pt x="533" y="1547"/>
                  </a:lnTo>
                  <a:lnTo>
                    <a:pt x="495" y="1523"/>
                  </a:lnTo>
                  <a:lnTo>
                    <a:pt x="457" y="1505"/>
                  </a:lnTo>
                  <a:lnTo>
                    <a:pt x="417" y="1493"/>
                  </a:lnTo>
                  <a:lnTo>
                    <a:pt x="374" y="1486"/>
                  </a:lnTo>
                  <a:lnTo>
                    <a:pt x="329" y="1484"/>
                  </a:lnTo>
                  <a:lnTo>
                    <a:pt x="314" y="1484"/>
                  </a:lnTo>
                  <a:lnTo>
                    <a:pt x="283" y="1485"/>
                  </a:lnTo>
                  <a:lnTo>
                    <a:pt x="252" y="1490"/>
                  </a:lnTo>
                  <a:lnTo>
                    <a:pt x="222" y="1495"/>
                  </a:lnTo>
                  <a:lnTo>
                    <a:pt x="196" y="1500"/>
                  </a:lnTo>
                  <a:lnTo>
                    <a:pt x="188" y="1505"/>
                  </a:lnTo>
                  <a:lnTo>
                    <a:pt x="181" y="1507"/>
                  </a:lnTo>
                  <a:lnTo>
                    <a:pt x="173" y="1508"/>
                  </a:lnTo>
                  <a:lnTo>
                    <a:pt x="170" y="1505"/>
                  </a:lnTo>
                  <a:lnTo>
                    <a:pt x="166" y="1503"/>
                  </a:lnTo>
                  <a:lnTo>
                    <a:pt x="163" y="1501"/>
                  </a:lnTo>
                  <a:lnTo>
                    <a:pt x="160" y="1499"/>
                  </a:lnTo>
                  <a:lnTo>
                    <a:pt x="158" y="1498"/>
                  </a:lnTo>
                  <a:lnTo>
                    <a:pt x="157" y="1495"/>
                  </a:lnTo>
                  <a:lnTo>
                    <a:pt x="157" y="1493"/>
                  </a:lnTo>
                  <a:lnTo>
                    <a:pt x="8" y="1343"/>
                  </a:lnTo>
                  <a:lnTo>
                    <a:pt x="3" y="1335"/>
                  </a:lnTo>
                  <a:lnTo>
                    <a:pt x="1" y="1328"/>
                  </a:lnTo>
                  <a:lnTo>
                    <a:pt x="0" y="1319"/>
                  </a:lnTo>
                  <a:lnTo>
                    <a:pt x="1" y="1311"/>
                  </a:lnTo>
                  <a:lnTo>
                    <a:pt x="3" y="1304"/>
                  </a:lnTo>
                  <a:lnTo>
                    <a:pt x="8" y="1296"/>
                  </a:lnTo>
                  <a:lnTo>
                    <a:pt x="564" y="739"/>
                  </a:lnTo>
                  <a:lnTo>
                    <a:pt x="564" y="735"/>
                  </a:lnTo>
                  <a:lnTo>
                    <a:pt x="564" y="733"/>
                  </a:lnTo>
                  <a:lnTo>
                    <a:pt x="564" y="732"/>
                  </a:lnTo>
                  <a:lnTo>
                    <a:pt x="564" y="731"/>
                  </a:lnTo>
                  <a:lnTo>
                    <a:pt x="564" y="731"/>
                  </a:lnTo>
                  <a:lnTo>
                    <a:pt x="721" y="174"/>
                  </a:lnTo>
                  <a:lnTo>
                    <a:pt x="721" y="171"/>
                  </a:lnTo>
                  <a:lnTo>
                    <a:pt x="722" y="168"/>
                  </a:lnTo>
                  <a:lnTo>
                    <a:pt x="724" y="164"/>
                  </a:lnTo>
                  <a:lnTo>
                    <a:pt x="725" y="161"/>
                  </a:lnTo>
                  <a:lnTo>
                    <a:pt x="727" y="159"/>
                  </a:lnTo>
                  <a:lnTo>
                    <a:pt x="728" y="158"/>
                  </a:lnTo>
                  <a:lnTo>
                    <a:pt x="728" y="158"/>
                  </a:lnTo>
                  <a:lnTo>
                    <a:pt x="731" y="155"/>
                  </a:lnTo>
                  <a:lnTo>
                    <a:pt x="733" y="153"/>
                  </a:lnTo>
                  <a:lnTo>
                    <a:pt x="736" y="151"/>
                  </a:lnTo>
                  <a:lnTo>
                    <a:pt x="738" y="151"/>
                  </a:lnTo>
                  <a:lnTo>
                    <a:pt x="739" y="150"/>
                  </a:lnTo>
                  <a:lnTo>
                    <a:pt x="742" y="150"/>
                  </a:lnTo>
                  <a:lnTo>
                    <a:pt x="744" y="150"/>
                  </a:lnTo>
                  <a:lnTo>
                    <a:pt x="1277" y="0"/>
                  </a:lnTo>
                  <a:close/>
                </a:path>
              </a:pathLst>
            </a:custGeom>
            <a:grpFill/>
            <a:ln w="0">
              <a:solidFill>
                <a:srgbClr val="00B0F0"/>
              </a:solid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sp>
          <p:nvSpPr>
            <p:cNvPr id="24" name="Freeform 134"/>
            <p:cNvSpPr>
              <a:spLocks/>
            </p:cNvSpPr>
            <p:nvPr/>
          </p:nvSpPr>
          <p:spPr bwMode="auto">
            <a:xfrm>
              <a:off x="5068" y="3301"/>
              <a:ext cx="479" cy="480"/>
            </a:xfrm>
            <a:custGeom>
              <a:avLst/>
              <a:gdLst>
                <a:gd name="T0" fmla="*/ 207 w 2877"/>
                <a:gd name="T1" fmla="*/ 9 h 2882"/>
                <a:gd name="T2" fmla="*/ 445 w 2877"/>
                <a:gd name="T3" fmla="*/ 164 h 2882"/>
                <a:gd name="T4" fmla="*/ 592 w 2877"/>
                <a:gd name="T5" fmla="*/ 306 h 2882"/>
                <a:gd name="T6" fmla="*/ 647 w 2877"/>
                <a:gd name="T7" fmla="*/ 431 h 2882"/>
                <a:gd name="T8" fmla="*/ 638 w 2877"/>
                <a:gd name="T9" fmla="*/ 488 h 2882"/>
                <a:gd name="T10" fmla="*/ 638 w 2877"/>
                <a:gd name="T11" fmla="*/ 495 h 2882"/>
                <a:gd name="T12" fmla="*/ 638 w 2877"/>
                <a:gd name="T13" fmla="*/ 503 h 2882"/>
                <a:gd name="T14" fmla="*/ 634 w 2877"/>
                <a:gd name="T15" fmla="*/ 507 h 2882"/>
                <a:gd name="T16" fmla="*/ 637 w 2877"/>
                <a:gd name="T17" fmla="*/ 511 h 2882"/>
                <a:gd name="T18" fmla="*/ 638 w 2877"/>
                <a:gd name="T19" fmla="*/ 512 h 2882"/>
                <a:gd name="T20" fmla="*/ 645 w 2877"/>
                <a:gd name="T21" fmla="*/ 519 h 2882"/>
                <a:gd name="T22" fmla="*/ 648 w 2877"/>
                <a:gd name="T23" fmla="*/ 520 h 2882"/>
                <a:gd name="T24" fmla="*/ 1484 w 2877"/>
                <a:gd name="T25" fmla="*/ 1358 h 2882"/>
                <a:gd name="T26" fmla="*/ 1492 w 2877"/>
                <a:gd name="T27" fmla="*/ 1359 h 2882"/>
                <a:gd name="T28" fmla="*/ 1507 w 2877"/>
                <a:gd name="T29" fmla="*/ 1367 h 2882"/>
                <a:gd name="T30" fmla="*/ 1599 w 2877"/>
                <a:gd name="T31" fmla="*/ 1331 h 2882"/>
                <a:gd name="T32" fmla="*/ 1653 w 2877"/>
                <a:gd name="T33" fmla="*/ 1327 h 2882"/>
                <a:gd name="T34" fmla="*/ 1661 w 2877"/>
                <a:gd name="T35" fmla="*/ 1332 h 2882"/>
                <a:gd name="T36" fmla="*/ 1768 w 2877"/>
                <a:gd name="T37" fmla="*/ 1353 h 2882"/>
                <a:gd name="T38" fmla="*/ 1867 w 2877"/>
                <a:gd name="T39" fmla="*/ 1421 h 2882"/>
                <a:gd name="T40" fmla="*/ 1881 w 2877"/>
                <a:gd name="T41" fmla="*/ 1428 h 2882"/>
                <a:gd name="T42" fmla="*/ 1883 w 2877"/>
                <a:gd name="T43" fmla="*/ 1430 h 2882"/>
                <a:gd name="T44" fmla="*/ 2858 w 2877"/>
                <a:gd name="T45" fmla="*/ 2442 h 2882"/>
                <a:gd name="T46" fmla="*/ 2875 w 2877"/>
                <a:gd name="T47" fmla="*/ 2609 h 2882"/>
                <a:gd name="T48" fmla="*/ 2817 w 2877"/>
                <a:gd name="T49" fmla="*/ 2756 h 2882"/>
                <a:gd name="T50" fmla="*/ 2784 w 2877"/>
                <a:gd name="T51" fmla="*/ 2794 h 2882"/>
                <a:gd name="T52" fmla="*/ 2751 w 2877"/>
                <a:gd name="T53" fmla="*/ 2821 h 2882"/>
                <a:gd name="T54" fmla="*/ 2604 w 2877"/>
                <a:gd name="T55" fmla="*/ 2878 h 2882"/>
                <a:gd name="T56" fmla="*/ 2446 w 2877"/>
                <a:gd name="T57" fmla="*/ 2862 h 2882"/>
                <a:gd name="T58" fmla="*/ 2345 w 2877"/>
                <a:gd name="T59" fmla="*/ 2795 h 2882"/>
                <a:gd name="T60" fmla="*/ 2342 w 2877"/>
                <a:gd name="T61" fmla="*/ 2792 h 2882"/>
                <a:gd name="T62" fmla="*/ 1421 w 2877"/>
                <a:gd name="T63" fmla="*/ 1869 h 2882"/>
                <a:gd name="T64" fmla="*/ 1360 w 2877"/>
                <a:gd name="T65" fmla="*/ 1779 h 2882"/>
                <a:gd name="T66" fmla="*/ 1335 w 2877"/>
                <a:gd name="T67" fmla="*/ 1649 h 2882"/>
                <a:gd name="T68" fmla="*/ 1343 w 2877"/>
                <a:gd name="T69" fmla="*/ 1553 h 2882"/>
                <a:gd name="T70" fmla="*/ 1365 w 2877"/>
                <a:gd name="T71" fmla="*/ 1507 h 2882"/>
                <a:gd name="T72" fmla="*/ 1366 w 2877"/>
                <a:gd name="T73" fmla="*/ 1500 h 2882"/>
                <a:gd name="T74" fmla="*/ 1364 w 2877"/>
                <a:gd name="T75" fmla="*/ 1494 h 2882"/>
                <a:gd name="T76" fmla="*/ 510 w 2877"/>
                <a:gd name="T77" fmla="*/ 642 h 2882"/>
                <a:gd name="T78" fmla="*/ 504 w 2877"/>
                <a:gd name="T79" fmla="*/ 637 h 2882"/>
                <a:gd name="T80" fmla="*/ 496 w 2877"/>
                <a:gd name="T81" fmla="*/ 637 h 2882"/>
                <a:gd name="T82" fmla="*/ 462 w 2877"/>
                <a:gd name="T83" fmla="*/ 644 h 2882"/>
                <a:gd name="T84" fmla="*/ 342 w 2877"/>
                <a:gd name="T85" fmla="*/ 615 h 2882"/>
                <a:gd name="T86" fmla="*/ 205 w 2877"/>
                <a:gd name="T87" fmla="*/ 492 h 2882"/>
                <a:gd name="T88" fmla="*/ 47 w 2877"/>
                <a:gd name="T89" fmla="*/ 275 h 2882"/>
                <a:gd name="T90" fmla="*/ 0 w 2877"/>
                <a:gd name="T91" fmla="*/ 187 h 2882"/>
                <a:gd name="T92" fmla="*/ 12 w 2877"/>
                <a:gd name="T93" fmla="*/ 158 h 2882"/>
                <a:gd name="T94" fmla="*/ 172 w 2877"/>
                <a:gd name="T95" fmla="*/ 5 h 2882"/>
                <a:gd name="T96" fmla="*/ 183 w 2877"/>
                <a:gd name="T97" fmla="*/ 0 h 2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77" h="2882">
                  <a:moveTo>
                    <a:pt x="183" y="0"/>
                  </a:moveTo>
                  <a:lnTo>
                    <a:pt x="192" y="1"/>
                  </a:lnTo>
                  <a:lnTo>
                    <a:pt x="200" y="3"/>
                  </a:lnTo>
                  <a:lnTo>
                    <a:pt x="207" y="9"/>
                  </a:lnTo>
                  <a:lnTo>
                    <a:pt x="275" y="49"/>
                  </a:lnTo>
                  <a:lnTo>
                    <a:pt x="337" y="88"/>
                  </a:lnTo>
                  <a:lnTo>
                    <a:pt x="393" y="126"/>
                  </a:lnTo>
                  <a:lnTo>
                    <a:pt x="445" y="164"/>
                  </a:lnTo>
                  <a:lnTo>
                    <a:pt x="490" y="200"/>
                  </a:lnTo>
                  <a:lnTo>
                    <a:pt x="529" y="236"/>
                  </a:lnTo>
                  <a:lnTo>
                    <a:pt x="563" y="272"/>
                  </a:lnTo>
                  <a:lnTo>
                    <a:pt x="592" y="306"/>
                  </a:lnTo>
                  <a:lnTo>
                    <a:pt x="614" y="339"/>
                  </a:lnTo>
                  <a:lnTo>
                    <a:pt x="630" y="371"/>
                  </a:lnTo>
                  <a:lnTo>
                    <a:pt x="641" y="401"/>
                  </a:lnTo>
                  <a:lnTo>
                    <a:pt x="647" y="431"/>
                  </a:lnTo>
                  <a:lnTo>
                    <a:pt x="644" y="460"/>
                  </a:lnTo>
                  <a:lnTo>
                    <a:pt x="638" y="487"/>
                  </a:lnTo>
                  <a:lnTo>
                    <a:pt x="638" y="487"/>
                  </a:lnTo>
                  <a:lnTo>
                    <a:pt x="638" y="488"/>
                  </a:lnTo>
                  <a:lnTo>
                    <a:pt x="638" y="489"/>
                  </a:lnTo>
                  <a:lnTo>
                    <a:pt x="638" y="491"/>
                  </a:lnTo>
                  <a:lnTo>
                    <a:pt x="638" y="495"/>
                  </a:lnTo>
                  <a:lnTo>
                    <a:pt x="638" y="495"/>
                  </a:lnTo>
                  <a:lnTo>
                    <a:pt x="638" y="495"/>
                  </a:lnTo>
                  <a:lnTo>
                    <a:pt x="638" y="496"/>
                  </a:lnTo>
                  <a:lnTo>
                    <a:pt x="638" y="499"/>
                  </a:lnTo>
                  <a:lnTo>
                    <a:pt x="638" y="503"/>
                  </a:lnTo>
                  <a:lnTo>
                    <a:pt x="636" y="504"/>
                  </a:lnTo>
                  <a:lnTo>
                    <a:pt x="634" y="504"/>
                  </a:lnTo>
                  <a:lnTo>
                    <a:pt x="634" y="505"/>
                  </a:lnTo>
                  <a:lnTo>
                    <a:pt x="634" y="507"/>
                  </a:lnTo>
                  <a:lnTo>
                    <a:pt x="635" y="508"/>
                  </a:lnTo>
                  <a:lnTo>
                    <a:pt x="636" y="509"/>
                  </a:lnTo>
                  <a:lnTo>
                    <a:pt x="637" y="510"/>
                  </a:lnTo>
                  <a:lnTo>
                    <a:pt x="637" y="511"/>
                  </a:lnTo>
                  <a:lnTo>
                    <a:pt x="638" y="511"/>
                  </a:lnTo>
                  <a:lnTo>
                    <a:pt x="638" y="511"/>
                  </a:lnTo>
                  <a:lnTo>
                    <a:pt x="638" y="511"/>
                  </a:lnTo>
                  <a:lnTo>
                    <a:pt x="638" y="512"/>
                  </a:lnTo>
                  <a:lnTo>
                    <a:pt x="639" y="513"/>
                  </a:lnTo>
                  <a:lnTo>
                    <a:pt x="640" y="514"/>
                  </a:lnTo>
                  <a:lnTo>
                    <a:pt x="642" y="516"/>
                  </a:lnTo>
                  <a:lnTo>
                    <a:pt x="645" y="519"/>
                  </a:lnTo>
                  <a:lnTo>
                    <a:pt x="645" y="519"/>
                  </a:lnTo>
                  <a:lnTo>
                    <a:pt x="645" y="519"/>
                  </a:lnTo>
                  <a:lnTo>
                    <a:pt x="647" y="520"/>
                  </a:lnTo>
                  <a:lnTo>
                    <a:pt x="648" y="520"/>
                  </a:lnTo>
                  <a:lnTo>
                    <a:pt x="649" y="522"/>
                  </a:lnTo>
                  <a:lnTo>
                    <a:pt x="651" y="524"/>
                  </a:lnTo>
                  <a:lnTo>
                    <a:pt x="654" y="526"/>
                  </a:lnTo>
                  <a:lnTo>
                    <a:pt x="1484" y="1358"/>
                  </a:lnTo>
                  <a:lnTo>
                    <a:pt x="1486" y="1358"/>
                  </a:lnTo>
                  <a:lnTo>
                    <a:pt x="1488" y="1358"/>
                  </a:lnTo>
                  <a:lnTo>
                    <a:pt x="1490" y="1359"/>
                  </a:lnTo>
                  <a:lnTo>
                    <a:pt x="1492" y="1359"/>
                  </a:lnTo>
                  <a:lnTo>
                    <a:pt x="1494" y="1362"/>
                  </a:lnTo>
                  <a:lnTo>
                    <a:pt x="1497" y="1364"/>
                  </a:lnTo>
                  <a:lnTo>
                    <a:pt x="1500" y="1367"/>
                  </a:lnTo>
                  <a:lnTo>
                    <a:pt x="1507" y="1367"/>
                  </a:lnTo>
                  <a:lnTo>
                    <a:pt x="1527" y="1352"/>
                  </a:lnTo>
                  <a:lnTo>
                    <a:pt x="1551" y="1342"/>
                  </a:lnTo>
                  <a:lnTo>
                    <a:pt x="1575" y="1335"/>
                  </a:lnTo>
                  <a:lnTo>
                    <a:pt x="1599" y="1331"/>
                  </a:lnTo>
                  <a:lnTo>
                    <a:pt x="1624" y="1327"/>
                  </a:lnTo>
                  <a:lnTo>
                    <a:pt x="1648" y="1327"/>
                  </a:lnTo>
                  <a:lnTo>
                    <a:pt x="1651" y="1327"/>
                  </a:lnTo>
                  <a:lnTo>
                    <a:pt x="1653" y="1327"/>
                  </a:lnTo>
                  <a:lnTo>
                    <a:pt x="1655" y="1327"/>
                  </a:lnTo>
                  <a:lnTo>
                    <a:pt x="1657" y="1329"/>
                  </a:lnTo>
                  <a:lnTo>
                    <a:pt x="1658" y="1330"/>
                  </a:lnTo>
                  <a:lnTo>
                    <a:pt x="1661" y="1332"/>
                  </a:lnTo>
                  <a:lnTo>
                    <a:pt x="1663" y="1335"/>
                  </a:lnTo>
                  <a:lnTo>
                    <a:pt x="1699" y="1337"/>
                  </a:lnTo>
                  <a:lnTo>
                    <a:pt x="1734" y="1343"/>
                  </a:lnTo>
                  <a:lnTo>
                    <a:pt x="1768" y="1353"/>
                  </a:lnTo>
                  <a:lnTo>
                    <a:pt x="1802" y="1369"/>
                  </a:lnTo>
                  <a:lnTo>
                    <a:pt x="1835" y="1388"/>
                  </a:lnTo>
                  <a:lnTo>
                    <a:pt x="1867" y="1413"/>
                  </a:lnTo>
                  <a:lnTo>
                    <a:pt x="1867" y="1421"/>
                  </a:lnTo>
                  <a:lnTo>
                    <a:pt x="1875" y="1421"/>
                  </a:lnTo>
                  <a:lnTo>
                    <a:pt x="1878" y="1424"/>
                  </a:lnTo>
                  <a:lnTo>
                    <a:pt x="1880" y="1426"/>
                  </a:lnTo>
                  <a:lnTo>
                    <a:pt x="1881" y="1428"/>
                  </a:lnTo>
                  <a:lnTo>
                    <a:pt x="1882" y="1429"/>
                  </a:lnTo>
                  <a:lnTo>
                    <a:pt x="1882" y="1430"/>
                  </a:lnTo>
                  <a:lnTo>
                    <a:pt x="1883" y="1430"/>
                  </a:lnTo>
                  <a:lnTo>
                    <a:pt x="1883" y="1430"/>
                  </a:lnTo>
                  <a:lnTo>
                    <a:pt x="2792" y="2340"/>
                  </a:lnTo>
                  <a:lnTo>
                    <a:pt x="2820" y="2372"/>
                  </a:lnTo>
                  <a:lnTo>
                    <a:pt x="2841" y="2406"/>
                  </a:lnTo>
                  <a:lnTo>
                    <a:pt x="2858" y="2442"/>
                  </a:lnTo>
                  <a:lnTo>
                    <a:pt x="2869" y="2480"/>
                  </a:lnTo>
                  <a:lnTo>
                    <a:pt x="2875" y="2523"/>
                  </a:lnTo>
                  <a:lnTo>
                    <a:pt x="2877" y="2567"/>
                  </a:lnTo>
                  <a:lnTo>
                    <a:pt x="2875" y="2609"/>
                  </a:lnTo>
                  <a:lnTo>
                    <a:pt x="2868" y="2648"/>
                  </a:lnTo>
                  <a:lnTo>
                    <a:pt x="2856" y="2687"/>
                  </a:lnTo>
                  <a:lnTo>
                    <a:pt x="2838" y="2722"/>
                  </a:lnTo>
                  <a:lnTo>
                    <a:pt x="2817" y="2756"/>
                  </a:lnTo>
                  <a:lnTo>
                    <a:pt x="2792" y="2788"/>
                  </a:lnTo>
                  <a:lnTo>
                    <a:pt x="2784" y="2788"/>
                  </a:lnTo>
                  <a:lnTo>
                    <a:pt x="2784" y="2791"/>
                  </a:lnTo>
                  <a:lnTo>
                    <a:pt x="2784" y="2794"/>
                  </a:lnTo>
                  <a:lnTo>
                    <a:pt x="2784" y="2795"/>
                  </a:lnTo>
                  <a:lnTo>
                    <a:pt x="2784" y="2795"/>
                  </a:lnTo>
                  <a:lnTo>
                    <a:pt x="2784" y="2795"/>
                  </a:lnTo>
                  <a:lnTo>
                    <a:pt x="2751" y="2821"/>
                  </a:lnTo>
                  <a:lnTo>
                    <a:pt x="2717" y="2841"/>
                  </a:lnTo>
                  <a:lnTo>
                    <a:pt x="2680" y="2859"/>
                  </a:lnTo>
                  <a:lnTo>
                    <a:pt x="2642" y="2871"/>
                  </a:lnTo>
                  <a:lnTo>
                    <a:pt x="2604" y="2878"/>
                  </a:lnTo>
                  <a:lnTo>
                    <a:pt x="2565" y="2882"/>
                  </a:lnTo>
                  <a:lnTo>
                    <a:pt x="2522" y="2879"/>
                  </a:lnTo>
                  <a:lnTo>
                    <a:pt x="2483" y="2873"/>
                  </a:lnTo>
                  <a:lnTo>
                    <a:pt x="2446" y="2862"/>
                  </a:lnTo>
                  <a:lnTo>
                    <a:pt x="2410" y="2845"/>
                  </a:lnTo>
                  <a:lnTo>
                    <a:pt x="2377" y="2824"/>
                  </a:lnTo>
                  <a:lnTo>
                    <a:pt x="2345" y="2795"/>
                  </a:lnTo>
                  <a:lnTo>
                    <a:pt x="2345" y="2795"/>
                  </a:lnTo>
                  <a:lnTo>
                    <a:pt x="2345" y="2795"/>
                  </a:lnTo>
                  <a:lnTo>
                    <a:pt x="2344" y="2795"/>
                  </a:lnTo>
                  <a:lnTo>
                    <a:pt x="2343" y="2794"/>
                  </a:lnTo>
                  <a:lnTo>
                    <a:pt x="2342" y="2792"/>
                  </a:lnTo>
                  <a:lnTo>
                    <a:pt x="2340" y="2790"/>
                  </a:lnTo>
                  <a:lnTo>
                    <a:pt x="2337" y="2788"/>
                  </a:lnTo>
                  <a:lnTo>
                    <a:pt x="1421" y="1877"/>
                  </a:lnTo>
                  <a:lnTo>
                    <a:pt x="1421" y="1869"/>
                  </a:lnTo>
                  <a:lnTo>
                    <a:pt x="1413" y="1861"/>
                  </a:lnTo>
                  <a:lnTo>
                    <a:pt x="1392" y="1836"/>
                  </a:lnTo>
                  <a:lnTo>
                    <a:pt x="1374" y="1808"/>
                  </a:lnTo>
                  <a:lnTo>
                    <a:pt x="1360" y="1779"/>
                  </a:lnTo>
                  <a:lnTo>
                    <a:pt x="1348" y="1748"/>
                  </a:lnTo>
                  <a:lnTo>
                    <a:pt x="1341" y="1715"/>
                  </a:lnTo>
                  <a:lnTo>
                    <a:pt x="1337" y="1682"/>
                  </a:lnTo>
                  <a:lnTo>
                    <a:pt x="1335" y="1649"/>
                  </a:lnTo>
                  <a:lnTo>
                    <a:pt x="1333" y="1622"/>
                  </a:lnTo>
                  <a:lnTo>
                    <a:pt x="1334" y="1599"/>
                  </a:lnTo>
                  <a:lnTo>
                    <a:pt x="1338" y="1575"/>
                  </a:lnTo>
                  <a:lnTo>
                    <a:pt x="1343" y="1553"/>
                  </a:lnTo>
                  <a:lnTo>
                    <a:pt x="1350" y="1531"/>
                  </a:lnTo>
                  <a:lnTo>
                    <a:pt x="1359" y="1508"/>
                  </a:lnTo>
                  <a:lnTo>
                    <a:pt x="1363" y="1508"/>
                  </a:lnTo>
                  <a:lnTo>
                    <a:pt x="1365" y="1507"/>
                  </a:lnTo>
                  <a:lnTo>
                    <a:pt x="1366" y="1506"/>
                  </a:lnTo>
                  <a:lnTo>
                    <a:pt x="1366" y="1504"/>
                  </a:lnTo>
                  <a:lnTo>
                    <a:pt x="1366" y="1500"/>
                  </a:lnTo>
                  <a:lnTo>
                    <a:pt x="1366" y="1500"/>
                  </a:lnTo>
                  <a:lnTo>
                    <a:pt x="1366" y="1499"/>
                  </a:lnTo>
                  <a:lnTo>
                    <a:pt x="1366" y="1497"/>
                  </a:lnTo>
                  <a:lnTo>
                    <a:pt x="1365" y="1495"/>
                  </a:lnTo>
                  <a:lnTo>
                    <a:pt x="1364" y="1494"/>
                  </a:lnTo>
                  <a:lnTo>
                    <a:pt x="1362" y="1492"/>
                  </a:lnTo>
                  <a:lnTo>
                    <a:pt x="1359" y="1491"/>
                  </a:lnTo>
                  <a:lnTo>
                    <a:pt x="513" y="645"/>
                  </a:lnTo>
                  <a:lnTo>
                    <a:pt x="510" y="642"/>
                  </a:lnTo>
                  <a:lnTo>
                    <a:pt x="508" y="640"/>
                  </a:lnTo>
                  <a:lnTo>
                    <a:pt x="507" y="638"/>
                  </a:lnTo>
                  <a:lnTo>
                    <a:pt x="506" y="637"/>
                  </a:lnTo>
                  <a:lnTo>
                    <a:pt x="504" y="637"/>
                  </a:lnTo>
                  <a:lnTo>
                    <a:pt x="504" y="637"/>
                  </a:lnTo>
                  <a:lnTo>
                    <a:pt x="504" y="637"/>
                  </a:lnTo>
                  <a:lnTo>
                    <a:pt x="500" y="637"/>
                  </a:lnTo>
                  <a:lnTo>
                    <a:pt x="496" y="637"/>
                  </a:lnTo>
                  <a:lnTo>
                    <a:pt x="492" y="637"/>
                  </a:lnTo>
                  <a:lnTo>
                    <a:pt x="490" y="637"/>
                  </a:lnTo>
                  <a:lnTo>
                    <a:pt x="489" y="637"/>
                  </a:lnTo>
                  <a:lnTo>
                    <a:pt x="462" y="644"/>
                  </a:lnTo>
                  <a:lnTo>
                    <a:pt x="433" y="645"/>
                  </a:lnTo>
                  <a:lnTo>
                    <a:pt x="404" y="641"/>
                  </a:lnTo>
                  <a:lnTo>
                    <a:pt x="374" y="630"/>
                  </a:lnTo>
                  <a:lnTo>
                    <a:pt x="342" y="615"/>
                  </a:lnTo>
                  <a:lnTo>
                    <a:pt x="310" y="592"/>
                  </a:lnTo>
                  <a:lnTo>
                    <a:pt x="276" y="564"/>
                  </a:lnTo>
                  <a:lnTo>
                    <a:pt x="241" y="531"/>
                  </a:lnTo>
                  <a:lnTo>
                    <a:pt x="205" y="492"/>
                  </a:lnTo>
                  <a:lnTo>
                    <a:pt x="167" y="446"/>
                  </a:lnTo>
                  <a:lnTo>
                    <a:pt x="128" y="395"/>
                  </a:lnTo>
                  <a:lnTo>
                    <a:pt x="88" y="338"/>
                  </a:lnTo>
                  <a:lnTo>
                    <a:pt x="47" y="275"/>
                  </a:lnTo>
                  <a:lnTo>
                    <a:pt x="3" y="204"/>
                  </a:lnTo>
                  <a:lnTo>
                    <a:pt x="2" y="199"/>
                  </a:lnTo>
                  <a:lnTo>
                    <a:pt x="0" y="193"/>
                  </a:lnTo>
                  <a:lnTo>
                    <a:pt x="0" y="187"/>
                  </a:lnTo>
                  <a:lnTo>
                    <a:pt x="3" y="182"/>
                  </a:lnTo>
                  <a:lnTo>
                    <a:pt x="4" y="174"/>
                  </a:lnTo>
                  <a:lnTo>
                    <a:pt x="6" y="165"/>
                  </a:lnTo>
                  <a:lnTo>
                    <a:pt x="12" y="158"/>
                  </a:lnTo>
                  <a:lnTo>
                    <a:pt x="168" y="9"/>
                  </a:lnTo>
                  <a:lnTo>
                    <a:pt x="169" y="9"/>
                  </a:lnTo>
                  <a:lnTo>
                    <a:pt x="170" y="8"/>
                  </a:lnTo>
                  <a:lnTo>
                    <a:pt x="172" y="5"/>
                  </a:lnTo>
                  <a:lnTo>
                    <a:pt x="174" y="3"/>
                  </a:lnTo>
                  <a:lnTo>
                    <a:pt x="177" y="2"/>
                  </a:lnTo>
                  <a:lnTo>
                    <a:pt x="180" y="1"/>
                  </a:lnTo>
                  <a:lnTo>
                    <a:pt x="183" y="0"/>
                  </a:lnTo>
                  <a:close/>
                </a:path>
              </a:pathLst>
            </a:custGeom>
            <a:grpFill/>
            <a:ln w="0">
              <a:solidFill>
                <a:srgbClr val="00B0F0"/>
              </a:solid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sp>
          <p:nvSpPr>
            <p:cNvPr id="25" name="Freeform 135"/>
            <p:cNvSpPr>
              <a:spLocks noEditPoints="1"/>
            </p:cNvSpPr>
            <p:nvPr/>
          </p:nvSpPr>
          <p:spPr bwMode="auto">
            <a:xfrm>
              <a:off x="5014" y="3521"/>
              <a:ext cx="253" cy="280"/>
            </a:xfrm>
            <a:custGeom>
              <a:avLst/>
              <a:gdLst>
                <a:gd name="T0" fmla="*/ 377 w 1520"/>
                <a:gd name="T1" fmla="*/ 926 h 1677"/>
                <a:gd name="T2" fmla="*/ 494 w 1520"/>
                <a:gd name="T3" fmla="*/ 1367 h 1677"/>
                <a:gd name="T4" fmla="*/ 823 w 1520"/>
                <a:gd name="T5" fmla="*/ 1045 h 1677"/>
                <a:gd name="T6" fmla="*/ 1285 w 1520"/>
                <a:gd name="T7" fmla="*/ 0 h 1677"/>
                <a:gd name="T8" fmla="*/ 1301 w 1520"/>
                <a:gd name="T9" fmla="*/ 2 h 1677"/>
                <a:gd name="T10" fmla="*/ 1464 w 1520"/>
                <a:gd name="T11" fmla="*/ 165 h 1677"/>
                <a:gd name="T12" fmla="*/ 1465 w 1520"/>
                <a:gd name="T13" fmla="*/ 168 h 1677"/>
                <a:gd name="T14" fmla="*/ 1468 w 1520"/>
                <a:gd name="T15" fmla="*/ 177 h 1677"/>
                <a:gd name="T16" fmla="*/ 1473 w 1520"/>
                <a:gd name="T17" fmla="*/ 204 h 1677"/>
                <a:gd name="T18" fmla="*/ 1458 w 1520"/>
                <a:gd name="T19" fmla="*/ 248 h 1677"/>
                <a:gd name="T20" fmla="*/ 1450 w 1520"/>
                <a:gd name="T21" fmla="*/ 298 h 1677"/>
                <a:gd name="T22" fmla="*/ 1452 w 1520"/>
                <a:gd name="T23" fmla="*/ 368 h 1677"/>
                <a:gd name="T24" fmla="*/ 1473 w 1520"/>
                <a:gd name="T25" fmla="*/ 453 h 1677"/>
                <a:gd name="T26" fmla="*/ 1512 w 1520"/>
                <a:gd name="T27" fmla="*/ 526 h 1677"/>
                <a:gd name="T28" fmla="*/ 1520 w 1520"/>
                <a:gd name="T29" fmla="*/ 542 h 1677"/>
                <a:gd name="T30" fmla="*/ 1518 w 1520"/>
                <a:gd name="T31" fmla="*/ 557 h 1677"/>
                <a:gd name="T32" fmla="*/ 1512 w 1520"/>
                <a:gd name="T33" fmla="*/ 574 h 1677"/>
                <a:gd name="T34" fmla="*/ 1144 w 1520"/>
                <a:gd name="T35" fmla="*/ 943 h 1677"/>
                <a:gd name="T36" fmla="*/ 1143 w 1520"/>
                <a:gd name="T37" fmla="*/ 945 h 1677"/>
                <a:gd name="T38" fmla="*/ 1141 w 1520"/>
                <a:gd name="T39" fmla="*/ 948 h 1677"/>
                <a:gd name="T40" fmla="*/ 1136 w 1520"/>
                <a:gd name="T41" fmla="*/ 950 h 1677"/>
                <a:gd name="T42" fmla="*/ 987 w 1520"/>
                <a:gd name="T43" fmla="*/ 1515 h 1677"/>
                <a:gd name="T44" fmla="*/ 987 w 1520"/>
                <a:gd name="T45" fmla="*/ 1518 h 1677"/>
                <a:gd name="T46" fmla="*/ 984 w 1520"/>
                <a:gd name="T47" fmla="*/ 1521 h 1677"/>
                <a:gd name="T48" fmla="*/ 980 w 1520"/>
                <a:gd name="T49" fmla="*/ 1523 h 1677"/>
                <a:gd name="T50" fmla="*/ 978 w 1520"/>
                <a:gd name="T51" fmla="*/ 1527 h 1677"/>
                <a:gd name="T52" fmla="*/ 973 w 1520"/>
                <a:gd name="T53" fmla="*/ 1531 h 1677"/>
                <a:gd name="T54" fmla="*/ 967 w 1520"/>
                <a:gd name="T55" fmla="*/ 1531 h 1677"/>
                <a:gd name="T56" fmla="*/ 439 w 1520"/>
                <a:gd name="T57" fmla="*/ 1672 h 1677"/>
                <a:gd name="T58" fmla="*/ 423 w 1520"/>
                <a:gd name="T59" fmla="*/ 1677 h 1677"/>
                <a:gd name="T60" fmla="*/ 415 w 1520"/>
                <a:gd name="T61" fmla="*/ 1672 h 1677"/>
                <a:gd name="T62" fmla="*/ 409 w 1520"/>
                <a:gd name="T63" fmla="*/ 1672 h 1677"/>
                <a:gd name="T64" fmla="*/ 400 w 1520"/>
                <a:gd name="T65" fmla="*/ 1672 h 1677"/>
                <a:gd name="T66" fmla="*/ 8 w 1520"/>
                <a:gd name="T67" fmla="*/ 1276 h 1677"/>
                <a:gd name="T68" fmla="*/ 5 w 1520"/>
                <a:gd name="T69" fmla="*/ 1271 h 1677"/>
                <a:gd name="T70" fmla="*/ 2 w 1520"/>
                <a:gd name="T71" fmla="*/ 1266 h 1677"/>
                <a:gd name="T72" fmla="*/ 0 w 1520"/>
                <a:gd name="T73" fmla="*/ 1264 h 1677"/>
                <a:gd name="T74" fmla="*/ 141 w 1520"/>
                <a:gd name="T75" fmla="*/ 715 h 1677"/>
                <a:gd name="T76" fmla="*/ 143 w 1520"/>
                <a:gd name="T77" fmla="*/ 708 h 1677"/>
                <a:gd name="T78" fmla="*/ 146 w 1520"/>
                <a:gd name="T79" fmla="*/ 702 h 1677"/>
                <a:gd name="T80" fmla="*/ 149 w 1520"/>
                <a:gd name="T81" fmla="*/ 699 h 1677"/>
                <a:gd name="T82" fmla="*/ 153 w 1520"/>
                <a:gd name="T83" fmla="*/ 695 h 1677"/>
                <a:gd name="T84" fmla="*/ 159 w 1520"/>
                <a:gd name="T85" fmla="*/ 690 h 1677"/>
                <a:gd name="T86" fmla="*/ 173 w 1520"/>
                <a:gd name="T87" fmla="*/ 683 h 1677"/>
                <a:gd name="T88" fmla="*/ 729 w 1520"/>
                <a:gd name="T89" fmla="*/ 534 h 1677"/>
                <a:gd name="T90" fmla="*/ 1262 w 1520"/>
                <a:gd name="T91" fmla="*/ 8 h 1677"/>
                <a:gd name="T92" fmla="*/ 1277 w 1520"/>
                <a:gd name="T93" fmla="*/ 1 h 1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0" h="1677">
                  <a:moveTo>
                    <a:pt x="635" y="856"/>
                  </a:moveTo>
                  <a:lnTo>
                    <a:pt x="377" y="926"/>
                  </a:lnTo>
                  <a:lnTo>
                    <a:pt x="314" y="1178"/>
                  </a:lnTo>
                  <a:lnTo>
                    <a:pt x="494" y="1367"/>
                  </a:lnTo>
                  <a:lnTo>
                    <a:pt x="752" y="1304"/>
                  </a:lnTo>
                  <a:lnTo>
                    <a:pt x="823" y="1045"/>
                  </a:lnTo>
                  <a:lnTo>
                    <a:pt x="635" y="856"/>
                  </a:lnTo>
                  <a:close/>
                  <a:moveTo>
                    <a:pt x="1285" y="0"/>
                  </a:moveTo>
                  <a:lnTo>
                    <a:pt x="1292" y="1"/>
                  </a:lnTo>
                  <a:lnTo>
                    <a:pt x="1301" y="2"/>
                  </a:lnTo>
                  <a:lnTo>
                    <a:pt x="1308" y="8"/>
                  </a:lnTo>
                  <a:lnTo>
                    <a:pt x="1464" y="165"/>
                  </a:lnTo>
                  <a:lnTo>
                    <a:pt x="1465" y="166"/>
                  </a:lnTo>
                  <a:lnTo>
                    <a:pt x="1465" y="168"/>
                  </a:lnTo>
                  <a:lnTo>
                    <a:pt x="1466" y="172"/>
                  </a:lnTo>
                  <a:lnTo>
                    <a:pt x="1468" y="177"/>
                  </a:lnTo>
                  <a:lnTo>
                    <a:pt x="1473" y="181"/>
                  </a:lnTo>
                  <a:lnTo>
                    <a:pt x="1473" y="204"/>
                  </a:lnTo>
                  <a:lnTo>
                    <a:pt x="1464" y="225"/>
                  </a:lnTo>
                  <a:lnTo>
                    <a:pt x="1458" y="248"/>
                  </a:lnTo>
                  <a:lnTo>
                    <a:pt x="1453" y="272"/>
                  </a:lnTo>
                  <a:lnTo>
                    <a:pt x="1450" y="298"/>
                  </a:lnTo>
                  <a:lnTo>
                    <a:pt x="1449" y="322"/>
                  </a:lnTo>
                  <a:lnTo>
                    <a:pt x="1452" y="368"/>
                  </a:lnTo>
                  <a:lnTo>
                    <a:pt x="1460" y="412"/>
                  </a:lnTo>
                  <a:lnTo>
                    <a:pt x="1473" y="453"/>
                  </a:lnTo>
                  <a:lnTo>
                    <a:pt x="1490" y="491"/>
                  </a:lnTo>
                  <a:lnTo>
                    <a:pt x="1512" y="526"/>
                  </a:lnTo>
                  <a:lnTo>
                    <a:pt x="1518" y="534"/>
                  </a:lnTo>
                  <a:lnTo>
                    <a:pt x="1520" y="542"/>
                  </a:lnTo>
                  <a:lnTo>
                    <a:pt x="1520" y="550"/>
                  </a:lnTo>
                  <a:lnTo>
                    <a:pt x="1518" y="557"/>
                  </a:lnTo>
                  <a:lnTo>
                    <a:pt x="1514" y="565"/>
                  </a:lnTo>
                  <a:lnTo>
                    <a:pt x="1512" y="574"/>
                  </a:lnTo>
                  <a:lnTo>
                    <a:pt x="1144" y="942"/>
                  </a:lnTo>
                  <a:lnTo>
                    <a:pt x="1144" y="943"/>
                  </a:lnTo>
                  <a:lnTo>
                    <a:pt x="1143" y="944"/>
                  </a:lnTo>
                  <a:lnTo>
                    <a:pt x="1143" y="945"/>
                  </a:lnTo>
                  <a:lnTo>
                    <a:pt x="1142" y="947"/>
                  </a:lnTo>
                  <a:lnTo>
                    <a:pt x="1141" y="948"/>
                  </a:lnTo>
                  <a:lnTo>
                    <a:pt x="1139" y="950"/>
                  </a:lnTo>
                  <a:lnTo>
                    <a:pt x="1136" y="950"/>
                  </a:lnTo>
                  <a:lnTo>
                    <a:pt x="987" y="1515"/>
                  </a:lnTo>
                  <a:lnTo>
                    <a:pt x="987" y="1515"/>
                  </a:lnTo>
                  <a:lnTo>
                    <a:pt x="987" y="1516"/>
                  </a:lnTo>
                  <a:lnTo>
                    <a:pt x="987" y="1518"/>
                  </a:lnTo>
                  <a:lnTo>
                    <a:pt x="986" y="1520"/>
                  </a:lnTo>
                  <a:lnTo>
                    <a:pt x="984" y="1521"/>
                  </a:lnTo>
                  <a:lnTo>
                    <a:pt x="982" y="1522"/>
                  </a:lnTo>
                  <a:lnTo>
                    <a:pt x="980" y="1523"/>
                  </a:lnTo>
                  <a:lnTo>
                    <a:pt x="979" y="1525"/>
                  </a:lnTo>
                  <a:lnTo>
                    <a:pt x="978" y="1527"/>
                  </a:lnTo>
                  <a:lnTo>
                    <a:pt x="976" y="1530"/>
                  </a:lnTo>
                  <a:lnTo>
                    <a:pt x="973" y="1531"/>
                  </a:lnTo>
                  <a:lnTo>
                    <a:pt x="970" y="1531"/>
                  </a:lnTo>
                  <a:lnTo>
                    <a:pt x="967" y="1531"/>
                  </a:lnTo>
                  <a:lnTo>
                    <a:pt x="963" y="1531"/>
                  </a:lnTo>
                  <a:lnTo>
                    <a:pt x="439" y="1672"/>
                  </a:lnTo>
                  <a:lnTo>
                    <a:pt x="431" y="1677"/>
                  </a:lnTo>
                  <a:lnTo>
                    <a:pt x="423" y="1677"/>
                  </a:lnTo>
                  <a:lnTo>
                    <a:pt x="416" y="1672"/>
                  </a:lnTo>
                  <a:lnTo>
                    <a:pt x="415" y="1672"/>
                  </a:lnTo>
                  <a:lnTo>
                    <a:pt x="413" y="1672"/>
                  </a:lnTo>
                  <a:lnTo>
                    <a:pt x="409" y="1672"/>
                  </a:lnTo>
                  <a:lnTo>
                    <a:pt x="404" y="1672"/>
                  </a:lnTo>
                  <a:lnTo>
                    <a:pt x="400" y="1672"/>
                  </a:lnTo>
                  <a:lnTo>
                    <a:pt x="8" y="1280"/>
                  </a:lnTo>
                  <a:lnTo>
                    <a:pt x="8" y="1276"/>
                  </a:lnTo>
                  <a:lnTo>
                    <a:pt x="7" y="1273"/>
                  </a:lnTo>
                  <a:lnTo>
                    <a:pt x="5" y="1271"/>
                  </a:lnTo>
                  <a:lnTo>
                    <a:pt x="3" y="1268"/>
                  </a:lnTo>
                  <a:lnTo>
                    <a:pt x="2" y="1266"/>
                  </a:lnTo>
                  <a:lnTo>
                    <a:pt x="1" y="1264"/>
                  </a:lnTo>
                  <a:lnTo>
                    <a:pt x="0" y="1264"/>
                  </a:lnTo>
                  <a:lnTo>
                    <a:pt x="0" y="1241"/>
                  </a:lnTo>
                  <a:lnTo>
                    <a:pt x="141" y="715"/>
                  </a:lnTo>
                  <a:lnTo>
                    <a:pt x="142" y="712"/>
                  </a:lnTo>
                  <a:lnTo>
                    <a:pt x="143" y="708"/>
                  </a:lnTo>
                  <a:lnTo>
                    <a:pt x="144" y="706"/>
                  </a:lnTo>
                  <a:lnTo>
                    <a:pt x="146" y="702"/>
                  </a:lnTo>
                  <a:lnTo>
                    <a:pt x="147" y="700"/>
                  </a:lnTo>
                  <a:lnTo>
                    <a:pt x="149" y="699"/>
                  </a:lnTo>
                  <a:lnTo>
                    <a:pt x="149" y="699"/>
                  </a:lnTo>
                  <a:lnTo>
                    <a:pt x="153" y="695"/>
                  </a:lnTo>
                  <a:lnTo>
                    <a:pt x="156" y="692"/>
                  </a:lnTo>
                  <a:lnTo>
                    <a:pt x="159" y="690"/>
                  </a:lnTo>
                  <a:lnTo>
                    <a:pt x="165" y="687"/>
                  </a:lnTo>
                  <a:lnTo>
                    <a:pt x="173" y="683"/>
                  </a:lnTo>
                  <a:lnTo>
                    <a:pt x="729" y="542"/>
                  </a:lnTo>
                  <a:lnTo>
                    <a:pt x="729" y="534"/>
                  </a:lnTo>
                  <a:lnTo>
                    <a:pt x="737" y="534"/>
                  </a:lnTo>
                  <a:lnTo>
                    <a:pt x="1262" y="8"/>
                  </a:lnTo>
                  <a:lnTo>
                    <a:pt x="1269" y="2"/>
                  </a:lnTo>
                  <a:lnTo>
                    <a:pt x="1277" y="1"/>
                  </a:lnTo>
                  <a:lnTo>
                    <a:pt x="1285" y="0"/>
                  </a:lnTo>
                  <a:close/>
                </a:path>
              </a:pathLst>
            </a:custGeom>
            <a:grpFill/>
            <a:ln w="0">
              <a:solidFill>
                <a:srgbClr val="00B0F0"/>
              </a:solid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grpSp>
      <p:sp>
        <p:nvSpPr>
          <p:cNvPr id="28" name="Freeform 6"/>
          <p:cNvSpPr>
            <a:spLocks noChangeAspect="1" noEditPoints="1"/>
          </p:cNvSpPr>
          <p:nvPr/>
        </p:nvSpPr>
        <p:spPr bwMode="auto">
          <a:xfrm>
            <a:off x="5768089" y="2334047"/>
            <a:ext cx="666697" cy="666697"/>
          </a:xfrm>
          <a:custGeom>
            <a:avLst/>
            <a:gdLst>
              <a:gd name="T0" fmla="*/ 2353 w 5873"/>
              <a:gd name="T1" fmla="*/ 2353 h 5873"/>
              <a:gd name="T2" fmla="*/ 2353 w 5873"/>
              <a:gd name="T3" fmla="*/ 5435 h 5873"/>
              <a:gd name="T4" fmla="*/ 5435 w 5873"/>
              <a:gd name="T5" fmla="*/ 5435 h 5873"/>
              <a:gd name="T6" fmla="*/ 5435 w 5873"/>
              <a:gd name="T7" fmla="*/ 2353 h 5873"/>
              <a:gd name="T8" fmla="*/ 2353 w 5873"/>
              <a:gd name="T9" fmla="*/ 2353 h 5873"/>
              <a:gd name="T10" fmla="*/ 1396 w 5873"/>
              <a:gd name="T11" fmla="*/ 1396 h 5873"/>
              <a:gd name="T12" fmla="*/ 1396 w 5873"/>
              <a:gd name="T13" fmla="*/ 4477 h 5873"/>
              <a:gd name="T14" fmla="*/ 1916 w 5873"/>
              <a:gd name="T15" fmla="*/ 4477 h 5873"/>
              <a:gd name="T16" fmla="*/ 1916 w 5873"/>
              <a:gd name="T17" fmla="*/ 1916 h 5873"/>
              <a:gd name="T18" fmla="*/ 4477 w 5873"/>
              <a:gd name="T19" fmla="*/ 1916 h 5873"/>
              <a:gd name="T20" fmla="*/ 4477 w 5873"/>
              <a:gd name="T21" fmla="*/ 1396 h 5873"/>
              <a:gd name="T22" fmla="*/ 1396 w 5873"/>
              <a:gd name="T23" fmla="*/ 1396 h 5873"/>
              <a:gd name="T24" fmla="*/ 438 w 5873"/>
              <a:gd name="T25" fmla="*/ 438 h 5873"/>
              <a:gd name="T26" fmla="*/ 438 w 5873"/>
              <a:gd name="T27" fmla="*/ 3518 h 5873"/>
              <a:gd name="T28" fmla="*/ 957 w 5873"/>
              <a:gd name="T29" fmla="*/ 3518 h 5873"/>
              <a:gd name="T30" fmla="*/ 957 w 5873"/>
              <a:gd name="T31" fmla="*/ 957 h 5873"/>
              <a:gd name="T32" fmla="*/ 3520 w 5873"/>
              <a:gd name="T33" fmla="*/ 957 h 5873"/>
              <a:gd name="T34" fmla="*/ 3520 w 5873"/>
              <a:gd name="T35" fmla="*/ 438 h 5873"/>
              <a:gd name="T36" fmla="*/ 438 w 5873"/>
              <a:gd name="T37" fmla="*/ 438 h 5873"/>
              <a:gd name="T38" fmla="*/ 0 w 5873"/>
              <a:gd name="T39" fmla="*/ 0 h 5873"/>
              <a:gd name="T40" fmla="*/ 3957 w 5873"/>
              <a:gd name="T41" fmla="*/ 0 h 5873"/>
              <a:gd name="T42" fmla="*/ 3957 w 5873"/>
              <a:gd name="T43" fmla="*/ 957 h 5873"/>
              <a:gd name="T44" fmla="*/ 4916 w 5873"/>
              <a:gd name="T45" fmla="*/ 957 h 5873"/>
              <a:gd name="T46" fmla="*/ 4916 w 5873"/>
              <a:gd name="T47" fmla="*/ 1916 h 5873"/>
              <a:gd name="T48" fmla="*/ 5873 w 5873"/>
              <a:gd name="T49" fmla="*/ 1916 h 5873"/>
              <a:gd name="T50" fmla="*/ 5873 w 5873"/>
              <a:gd name="T51" fmla="*/ 5873 h 5873"/>
              <a:gd name="T52" fmla="*/ 1916 w 5873"/>
              <a:gd name="T53" fmla="*/ 5873 h 5873"/>
              <a:gd name="T54" fmla="*/ 1916 w 5873"/>
              <a:gd name="T55" fmla="*/ 4916 h 5873"/>
              <a:gd name="T56" fmla="*/ 957 w 5873"/>
              <a:gd name="T57" fmla="*/ 4916 h 5873"/>
              <a:gd name="T58" fmla="*/ 957 w 5873"/>
              <a:gd name="T59" fmla="*/ 3957 h 5873"/>
              <a:gd name="T60" fmla="*/ 0 w 5873"/>
              <a:gd name="T61" fmla="*/ 3957 h 5873"/>
              <a:gd name="T62" fmla="*/ 0 w 5873"/>
              <a:gd name="T63" fmla="*/ 0 h 5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3" h="5873">
                <a:moveTo>
                  <a:pt x="2353" y="2353"/>
                </a:moveTo>
                <a:lnTo>
                  <a:pt x="2353" y="5435"/>
                </a:lnTo>
                <a:lnTo>
                  <a:pt x="5435" y="5435"/>
                </a:lnTo>
                <a:lnTo>
                  <a:pt x="5435" y="2353"/>
                </a:lnTo>
                <a:lnTo>
                  <a:pt x="2353" y="2353"/>
                </a:lnTo>
                <a:close/>
                <a:moveTo>
                  <a:pt x="1396" y="1396"/>
                </a:moveTo>
                <a:lnTo>
                  <a:pt x="1396" y="4477"/>
                </a:lnTo>
                <a:lnTo>
                  <a:pt x="1916" y="4477"/>
                </a:lnTo>
                <a:lnTo>
                  <a:pt x="1916" y="1916"/>
                </a:lnTo>
                <a:lnTo>
                  <a:pt x="4477" y="1916"/>
                </a:lnTo>
                <a:lnTo>
                  <a:pt x="4477" y="1396"/>
                </a:lnTo>
                <a:lnTo>
                  <a:pt x="1396" y="1396"/>
                </a:lnTo>
                <a:close/>
                <a:moveTo>
                  <a:pt x="438" y="438"/>
                </a:moveTo>
                <a:lnTo>
                  <a:pt x="438" y="3518"/>
                </a:lnTo>
                <a:lnTo>
                  <a:pt x="957" y="3518"/>
                </a:lnTo>
                <a:lnTo>
                  <a:pt x="957" y="957"/>
                </a:lnTo>
                <a:lnTo>
                  <a:pt x="3520" y="957"/>
                </a:lnTo>
                <a:lnTo>
                  <a:pt x="3520" y="438"/>
                </a:lnTo>
                <a:lnTo>
                  <a:pt x="438" y="438"/>
                </a:lnTo>
                <a:close/>
                <a:moveTo>
                  <a:pt x="0" y="0"/>
                </a:moveTo>
                <a:lnTo>
                  <a:pt x="3957" y="0"/>
                </a:lnTo>
                <a:lnTo>
                  <a:pt x="3957" y="957"/>
                </a:lnTo>
                <a:lnTo>
                  <a:pt x="4916" y="957"/>
                </a:lnTo>
                <a:lnTo>
                  <a:pt x="4916" y="1916"/>
                </a:lnTo>
                <a:lnTo>
                  <a:pt x="5873" y="1916"/>
                </a:lnTo>
                <a:lnTo>
                  <a:pt x="5873" y="5873"/>
                </a:lnTo>
                <a:lnTo>
                  <a:pt x="1916" y="5873"/>
                </a:lnTo>
                <a:lnTo>
                  <a:pt x="1916" y="4916"/>
                </a:lnTo>
                <a:lnTo>
                  <a:pt x="957" y="4916"/>
                </a:lnTo>
                <a:lnTo>
                  <a:pt x="957" y="3957"/>
                </a:lnTo>
                <a:lnTo>
                  <a:pt x="0" y="3957"/>
                </a:lnTo>
                <a:lnTo>
                  <a:pt x="0" y="0"/>
                </a:lnTo>
                <a:close/>
              </a:path>
            </a:pathLst>
          </a:custGeom>
          <a:solidFill>
            <a:schemeClr val="bg1"/>
          </a:solidFill>
          <a:ln w="0">
            <a:no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p>
        </p:txBody>
      </p:sp>
      <p:sp>
        <p:nvSpPr>
          <p:cNvPr id="31" name="Freeform 134"/>
          <p:cNvSpPr>
            <a:spLocks/>
          </p:cNvSpPr>
          <p:nvPr/>
        </p:nvSpPr>
        <p:spPr bwMode="auto">
          <a:xfrm>
            <a:off x="6551724" y="1512139"/>
            <a:ext cx="499623" cy="500666"/>
          </a:xfrm>
          <a:custGeom>
            <a:avLst/>
            <a:gdLst>
              <a:gd name="T0" fmla="*/ 207 w 2877"/>
              <a:gd name="T1" fmla="*/ 9 h 2882"/>
              <a:gd name="T2" fmla="*/ 445 w 2877"/>
              <a:gd name="T3" fmla="*/ 164 h 2882"/>
              <a:gd name="T4" fmla="*/ 592 w 2877"/>
              <a:gd name="T5" fmla="*/ 306 h 2882"/>
              <a:gd name="T6" fmla="*/ 647 w 2877"/>
              <a:gd name="T7" fmla="*/ 431 h 2882"/>
              <a:gd name="T8" fmla="*/ 638 w 2877"/>
              <a:gd name="T9" fmla="*/ 488 h 2882"/>
              <a:gd name="T10" fmla="*/ 638 w 2877"/>
              <a:gd name="T11" fmla="*/ 495 h 2882"/>
              <a:gd name="T12" fmla="*/ 638 w 2877"/>
              <a:gd name="T13" fmla="*/ 503 h 2882"/>
              <a:gd name="T14" fmla="*/ 634 w 2877"/>
              <a:gd name="T15" fmla="*/ 507 h 2882"/>
              <a:gd name="T16" fmla="*/ 637 w 2877"/>
              <a:gd name="T17" fmla="*/ 511 h 2882"/>
              <a:gd name="T18" fmla="*/ 638 w 2877"/>
              <a:gd name="T19" fmla="*/ 512 h 2882"/>
              <a:gd name="T20" fmla="*/ 645 w 2877"/>
              <a:gd name="T21" fmla="*/ 519 h 2882"/>
              <a:gd name="T22" fmla="*/ 648 w 2877"/>
              <a:gd name="T23" fmla="*/ 520 h 2882"/>
              <a:gd name="T24" fmla="*/ 1484 w 2877"/>
              <a:gd name="T25" fmla="*/ 1358 h 2882"/>
              <a:gd name="T26" fmla="*/ 1492 w 2877"/>
              <a:gd name="T27" fmla="*/ 1359 h 2882"/>
              <a:gd name="T28" fmla="*/ 1507 w 2877"/>
              <a:gd name="T29" fmla="*/ 1367 h 2882"/>
              <a:gd name="T30" fmla="*/ 1599 w 2877"/>
              <a:gd name="T31" fmla="*/ 1331 h 2882"/>
              <a:gd name="T32" fmla="*/ 1653 w 2877"/>
              <a:gd name="T33" fmla="*/ 1327 h 2882"/>
              <a:gd name="T34" fmla="*/ 1661 w 2877"/>
              <a:gd name="T35" fmla="*/ 1332 h 2882"/>
              <a:gd name="T36" fmla="*/ 1768 w 2877"/>
              <a:gd name="T37" fmla="*/ 1353 h 2882"/>
              <a:gd name="T38" fmla="*/ 1867 w 2877"/>
              <a:gd name="T39" fmla="*/ 1421 h 2882"/>
              <a:gd name="T40" fmla="*/ 1881 w 2877"/>
              <a:gd name="T41" fmla="*/ 1428 h 2882"/>
              <a:gd name="T42" fmla="*/ 1883 w 2877"/>
              <a:gd name="T43" fmla="*/ 1430 h 2882"/>
              <a:gd name="T44" fmla="*/ 2858 w 2877"/>
              <a:gd name="T45" fmla="*/ 2442 h 2882"/>
              <a:gd name="T46" fmla="*/ 2875 w 2877"/>
              <a:gd name="T47" fmla="*/ 2609 h 2882"/>
              <a:gd name="T48" fmla="*/ 2817 w 2877"/>
              <a:gd name="T49" fmla="*/ 2756 h 2882"/>
              <a:gd name="T50" fmla="*/ 2784 w 2877"/>
              <a:gd name="T51" fmla="*/ 2794 h 2882"/>
              <a:gd name="T52" fmla="*/ 2751 w 2877"/>
              <a:gd name="T53" fmla="*/ 2821 h 2882"/>
              <a:gd name="T54" fmla="*/ 2604 w 2877"/>
              <a:gd name="T55" fmla="*/ 2878 h 2882"/>
              <a:gd name="T56" fmla="*/ 2446 w 2877"/>
              <a:gd name="T57" fmla="*/ 2862 h 2882"/>
              <a:gd name="T58" fmla="*/ 2345 w 2877"/>
              <a:gd name="T59" fmla="*/ 2795 h 2882"/>
              <a:gd name="T60" fmla="*/ 2342 w 2877"/>
              <a:gd name="T61" fmla="*/ 2792 h 2882"/>
              <a:gd name="T62" fmla="*/ 1421 w 2877"/>
              <a:gd name="T63" fmla="*/ 1869 h 2882"/>
              <a:gd name="T64" fmla="*/ 1360 w 2877"/>
              <a:gd name="T65" fmla="*/ 1779 h 2882"/>
              <a:gd name="T66" fmla="*/ 1335 w 2877"/>
              <a:gd name="T67" fmla="*/ 1649 h 2882"/>
              <a:gd name="T68" fmla="*/ 1343 w 2877"/>
              <a:gd name="T69" fmla="*/ 1553 h 2882"/>
              <a:gd name="T70" fmla="*/ 1365 w 2877"/>
              <a:gd name="T71" fmla="*/ 1507 h 2882"/>
              <a:gd name="T72" fmla="*/ 1366 w 2877"/>
              <a:gd name="T73" fmla="*/ 1500 h 2882"/>
              <a:gd name="T74" fmla="*/ 1364 w 2877"/>
              <a:gd name="T75" fmla="*/ 1494 h 2882"/>
              <a:gd name="T76" fmla="*/ 510 w 2877"/>
              <a:gd name="T77" fmla="*/ 642 h 2882"/>
              <a:gd name="T78" fmla="*/ 504 w 2877"/>
              <a:gd name="T79" fmla="*/ 637 h 2882"/>
              <a:gd name="T80" fmla="*/ 496 w 2877"/>
              <a:gd name="T81" fmla="*/ 637 h 2882"/>
              <a:gd name="T82" fmla="*/ 462 w 2877"/>
              <a:gd name="T83" fmla="*/ 644 h 2882"/>
              <a:gd name="T84" fmla="*/ 342 w 2877"/>
              <a:gd name="T85" fmla="*/ 615 h 2882"/>
              <a:gd name="T86" fmla="*/ 205 w 2877"/>
              <a:gd name="T87" fmla="*/ 492 h 2882"/>
              <a:gd name="T88" fmla="*/ 47 w 2877"/>
              <a:gd name="T89" fmla="*/ 275 h 2882"/>
              <a:gd name="T90" fmla="*/ 0 w 2877"/>
              <a:gd name="T91" fmla="*/ 187 h 2882"/>
              <a:gd name="T92" fmla="*/ 12 w 2877"/>
              <a:gd name="T93" fmla="*/ 158 h 2882"/>
              <a:gd name="T94" fmla="*/ 172 w 2877"/>
              <a:gd name="T95" fmla="*/ 5 h 2882"/>
              <a:gd name="T96" fmla="*/ 183 w 2877"/>
              <a:gd name="T97" fmla="*/ 0 h 2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77" h="2882">
                <a:moveTo>
                  <a:pt x="183" y="0"/>
                </a:moveTo>
                <a:lnTo>
                  <a:pt x="192" y="1"/>
                </a:lnTo>
                <a:lnTo>
                  <a:pt x="200" y="3"/>
                </a:lnTo>
                <a:lnTo>
                  <a:pt x="207" y="9"/>
                </a:lnTo>
                <a:lnTo>
                  <a:pt x="275" y="49"/>
                </a:lnTo>
                <a:lnTo>
                  <a:pt x="337" y="88"/>
                </a:lnTo>
                <a:lnTo>
                  <a:pt x="393" y="126"/>
                </a:lnTo>
                <a:lnTo>
                  <a:pt x="445" y="164"/>
                </a:lnTo>
                <a:lnTo>
                  <a:pt x="490" y="200"/>
                </a:lnTo>
                <a:lnTo>
                  <a:pt x="529" y="236"/>
                </a:lnTo>
                <a:lnTo>
                  <a:pt x="563" y="272"/>
                </a:lnTo>
                <a:lnTo>
                  <a:pt x="592" y="306"/>
                </a:lnTo>
                <a:lnTo>
                  <a:pt x="614" y="339"/>
                </a:lnTo>
                <a:lnTo>
                  <a:pt x="630" y="371"/>
                </a:lnTo>
                <a:lnTo>
                  <a:pt x="641" y="401"/>
                </a:lnTo>
                <a:lnTo>
                  <a:pt x="647" y="431"/>
                </a:lnTo>
                <a:lnTo>
                  <a:pt x="644" y="460"/>
                </a:lnTo>
                <a:lnTo>
                  <a:pt x="638" y="487"/>
                </a:lnTo>
                <a:lnTo>
                  <a:pt x="638" y="487"/>
                </a:lnTo>
                <a:lnTo>
                  <a:pt x="638" y="488"/>
                </a:lnTo>
                <a:lnTo>
                  <a:pt x="638" y="489"/>
                </a:lnTo>
                <a:lnTo>
                  <a:pt x="638" y="491"/>
                </a:lnTo>
                <a:lnTo>
                  <a:pt x="638" y="495"/>
                </a:lnTo>
                <a:lnTo>
                  <a:pt x="638" y="495"/>
                </a:lnTo>
                <a:lnTo>
                  <a:pt x="638" y="495"/>
                </a:lnTo>
                <a:lnTo>
                  <a:pt x="638" y="496"/>
                </a:lnTo>
                <a:lnTo>
                  <a:pt x="638" y="499"/>
                </a:lnTo>
                <a:lnTo>
                  <a:pt x="638" y="503"/>
                </a:lnTo>
                <a:lnTo>
                  <a:pt x="636" y="504"/>
                </a:lnTo>
                <a:lnTo>
                  <a:pt x="634" y="504"/>
                </a:lnTo>
                <a:lnTo>
                  <a:pt x="634" y="505"/>
                </a:lnTo>
                <a:lnTo>
                  <a:pt x="634" y="507"/>
                </a:lnTo>
                <a:lnTo>
                  <a:pt x="635" y="508"/>
                </a:lnTo>
                <a:lnTo>
                  <a:pt x="636" y="509"/>
                </a:lnTo>
                <a:lnTo>
                  <a:pt x="637" y="510"/>
                </a:lnTo>
                <a:lnTo>
                  <a:pt x="637" y="511"/>
                </a:lnTo>
                <a:lnTo>
                  <a:pt x="638" y="511"/>
                </a:lnTo>
                <a:lnTo>
                  <a:pt x="638" y="511"/>
                </a:lnTo>
                <a:lnTo>
                  <a:pt x="638" y="511"/>
                </a:lnTo>
                <a:lnTo>
                  <a:pt x="638" y="512"/>
                </a:lnTo>
                <a:lnTo>
                  <a:pt x="639" y="513"/>
                </a:lnTo>
                <a:lnTo>
                  <a:pt x="640" y="514"/>
                </a:lnTo>
                <a:lnTo>
                  <a:pt x="642" y="516"/>
                </a:lnTo>
                <a:lnTo>
                  <a:pt x="645" y="519"/>
                </a:lnTo>
                <a:lnTo>
                  <a:pt x="645" y="519"/>
                </a:lnTo>
                <a:lnTo>
                  <a:pt x="645" y="519"/>
                </a:lnTo>
                <a:lnTo>
                  <a:pt x="647" y="520"/>
                </a:lnTo>
                <a:lnTo>
                  <a:pt x="648" y="520"/>
                </a:lnTo>
                <a:lnTo>
                  <a:pt x="649" y="522"/>
                </a:lnTo>
                <a:lnTo>
                  <a:pt x="651" y="524"/>
                </a:lnTo>
                <a:lnTo>
                  <a:pt x="654" y="526"/>
                </a:lnTo>
                <a:lnTo>
                  <a:pt x="1484" y="1358"/>
                </a:lnTo>
                <a:lnTo>
                  <a:pt x="1486" y="1358"/>
                </a:lnTo>
                <a:lnTo>
                  <a:pt x="1488" y="1358"/>
                </a:lnTo>
                <a:lnTo>
                  <a:pt x="1490" y="1359"/>
                </a:lnTo>
                <a:lnTo>
                  <a:pt x="1492" y="1359"/>
                </a:lnTo>
                <a:lnTo>
                  <a:pt x="1494" y="1362"/>
                </a:lnTo>
                <a:lnTo>
                  <a:pt x="1497" y="1364"/>
                </a:lnTo>
                <a:lnTo>
                  <a:pt x="1500" y="1367"/>
                </a:lnTo>
                <a:lnTo>
                  <a:pt x="1507" y="1367"/>
                </a:lnTo>
                <a:lnTo>
                  <a:pt x="1527" y="1352"/>
                </a:lnTo>
                <a:lnTo>
                  <a:pt x="1551" y="1342"/>
                </a:lnTo>
                <a:lnTo>
                  <a:pt x="1575" y="1335"/>
                </a:lnTo>
                <a:lnTo>
                  <a:pt x="1599" y="1331"/>
                </a:lnTo>
                <a:lnTo>
                  <a:pt x="1624" y="1327"/>
                </a:lnTo>
                <a:lnTo>
                  <a:pt x="1648" y="1327"/>
                </a:lnTo>
                <a:lnTo>
                  <a:pt x="1651" y="1327"/>
                </a:lnTo>
                <a:lnTo>
                  <a:pt x="1653" y="1327"/>
                </a:lnTo>
                <a:lnTo>
                  <a:pt x="1655" y="1327"/>
                </a:lnTo>
                <a:lnTo>
                  <a:pt x="1657" y="1329"/>
                </a:lnTo>
                <a:lnTo>
                  <a:pt x="1658" y="1330"/>
                </a:lnTo>
                <a:lnTo>
                  <a:pt x="1661" y="1332"/>
                </a:lnTo>
                <a:lnTo>
                  <a:pt x="1663" y="1335"/>
                </a:lnTo>
                <a:lnTo>
                  <a:pt x="1699" y="1337"/>
                </a:lnTo>
                <a:lnTo>
                  <a:pt x="1734" y="1343"/>
                </a:lnTo>
                <a:lnTo>
                  <a:pt x="1768" y="1353"/>
                </a:lnTo>
                <a:lnTo>
                  <a:pt x="1802" y="1369"/>
                </a:lnTo>
                <a:lnTo>
                  <a:pt x="1835" y="1388"/>
                </a:lnTo>
                <a:lnTo>
                  <a:pt x="1867" y="1413"/>
                </a:lnTo>
                <a:lnTo>
                  <a:pt x="1867" y="1421"/>
                </a:lnTo>
                <a:lnTo>
                  <a:pt x="1875" y="1421"/>
                </a:lnTo>
                <a:lnTo>
                  <a:pt x="1878" y="1424"/>
                </a:lnTo>
                <a:lnTo>
                  <a:pt x="1880" y="1426"/>
                </a:lnTo>
                <a:lnTo>
                  <a:pt x="1881" y="1428"/>
                </a:lnTo>
                <a:lnTo>
                  <a:pt x="1882" y="1429"/>
                </a:lnTo>
                <a:lnTo>
                  <a:pt x="1882" y="1430"/>
                </a:lnTo>
                <a:lnTo>
                  <a:pt x="1883" y="1430"/>
                </a:lnTo>
                <a:lnTo>
                  <a:pt x="1883" y="1430"/>
                </a:lnTo>
                <a:lnTo>
                  <a:pt x="2792" y="2340"/>
                </a:lnTo>
                <a:lnTo>
                  <a:pt x="2820" y="2372"/>
                </a:lnTo>
                <a:lnTo>
                  <a:pt x="2841" y="2406"/>
                </a:lnTo>
                <a:lnTo>
                  <a:pt x="2858" y="2442"/>
                </a:lnTo>
                <a:lnTo>
                  <a:pt x="2869" y="2480"/>
                </a:lnTo>
                <a:lnTo>
                  <a:pt x="2875" y="2523"/>
                </a:lnTo>
                <a:lnTo>
                  <a:pt x="2877" y="2567"/>
                </a:lnTo>
                <a:lnTo>
                  <a:pt x="2875" y="2609"/>
                </a:lnTo>
                <a:lnTo>
                  <a:pt x="2868" y="2648"/>
                </a:lnTo>
                <a:lnTo>
                  <a:pt x="2856" y="2687"/>
                </a:lnTo>
                <a:lnTo>
                  <a:pt x="2838" y="2722"/>
                </a:lnTo>
                <a:lnTo>
                  <a:pt x="2817" y="2756"/>
                </a:lnTo>
                <a:lnTo>
                  <a:pt x="2792" y="2788"/>
                </a:lnTo>
                <a:lnTo>
                  <a:pt x="2784" y="2788"/>
                </a:lnTo>
                <a:lnTo>
                  <a:pt x="2784" y="2791"/>
                </a:lnTo>
                <a:lnTo>
                  <a:pt x="2784" y="2794"/>
                </a:lnTo>
                <a:lnTo>
                  <a:pt x="2784" y="2795"/>
                </a:lnTo>
                <a:lnTo>
                  <a:pt x="2784" y="2795"/>
                </a:lnTo>
                <a:lnTo>
                  <a:pt x="2784" y="2795"/>
                </a:lnTo>
                <a:lnTo>
                  <a:pt x="2751" y="2821"/>
                </a:lnTo>
                <a:lnTo>
                  <a:pt x="2717" y="2841"/>
                </a:lnTo>
                <a:lnTo>
                  <a:pt x="2680" y="2859"/>
                </a:lnTo>
                <a:lnTo>
                  <a:pt x="2642" y="2871"/>
                </a:lnTo>
                <a:lnTo>
                  <a:pt x="2604" y="2878"/>
                </a:lnTo>
                <a:lnTo>
                  <a:pt x="2565" y="2882"/>
                </a:lnTo>
                <a:lnTo>
                  <a:pt x="2522" y="2879"/>
                </a:lnTo>
                <a:lnTo>
                  <a:pt x="2483" y="2873"/>
                </a:lnTo>
                <a:lnTo>
                  <a:pt x="2446" y="2862"/>
                </a:lnTo>
                <a:lnTo>
                  <a:pt x="2410" y="2845"/>
                </a:lnTo>
                <a:lnTo>
                  <a:pt x="2377" y="2824"/>
                </a:lnTo>
                <a:lnTo>
                  <a:pt x="2345" y="2795"/>
                </a:lnTo>
                <a:lnTo>
                  <a:pt x="2345" y="2795"/>
                </a:lnTo>
                <a:lnTo>
                  <a:pt x="2345" y="2795"/>
                </a:lnTo>
                <a:lnTo>
                  <a:pt x="2344" y="2795"/>
                </a:lnTo>
                <a:lnTo>
                  <a:pt x="2343" y="2794"/>
                </a:lnTo>
                <a:lnTo>
                  <a:pt x="2342" y="2792"/>
                </a:lnTo>
                <a:lnTo>
                  <a:pt x="2340" y="2790"/>
                </a:lnTo>
                <a:lnTo>
                  <a:pt x="2337" y="2788"/>
                </a:lnTo>
                <a:lnTo>
                  <a:pt x="1421" y="1877"/>
                </a:lnTo>
                <a:lnTo>
                  <a:pt x="1421" y="1869"/>
                </a:lnTo>
                <a:lnTo>
                  <a:pt x="1413" y="1861"/>
                </a:lnTo>
                <a:lnTo>
                  <a:pt x="1392" y="1836"/>
                </a:lnTo>
                <a:lnTo>
                  <a:pt x="1374" y="1808"/>
                </a:lnTo>
                <a:lnTo>
                  <a:pt x="1360" y="1779"/>
                </a:lnTo>
                <a:lnTo>
                  <a:pt x="1348" y="1748"/>
                </a:lnTo>
                <a:lnTo>
                  <a:pt x="1341" y="1715"/>
                </a:lnTo>
                <a:lnTo>
                  <a:pt x="1337" y="1682"/>
                </a:lnTo>
                <a:lnTo>
                  <a:pt x="1335" y="1649"/>
                </a:lnTo>
                <a:lnTo>
                  <a:pt x="1333" y="1622"/>
                </a:lnTo>
                <a:lnTo>
                  <a:pt x="1334" y="1599"/>
                </a:lnTo>
                <a:lnTo>
                  <a:pt x="1338" y="1575"/>
                </a:lnTo>
                <a:lnTo>
                  <a:pt x="1343" y="1553"/>
                </a:lnTo>
                <a:lnTo>
                  <a:pt x="1350" y="1531"/>
                </a:lnTo>
                <a:lnTo>
                  <a:pt x="1359" y="1508"/>
                </a:lnTo>
                <a:lnTo>
                  <a:pt x="1363" y="1508"/>
                </a:lnTo>
                <a:lnTo>
                  <a:pt x="1365" y="1507"/>
                </a:lnTo>
                <a:lnTo>
                  <a:pt x="1366" y="1506"/>
                </a:lnTo>
                <a:lnTo>
                  <a:pt x="1366" y="1504"/>
                </a:lnTo>
                <a:lnTo>
                  <a:pt x="1366" y="1500"/>
                </a:lnTo>
                <a:lnTo>
                  <a:pt x="1366" y="1500"/>
                </a:lnTo>
                <a:lnTo>
                  <a:pt x="1366" y="1499"/>
                </a:lnTo>
                <a:lnTo>
                  <a:pt x="1366" y="1497"/>
                </a:lnTo>
                <a:lnTo>
                  <a:pt x="1365" y="1495"/>
                </a:lnTo>
                <a:lnTo>
                  <a:pt x="1364" y="1494"/>
                </a:lnTo>
                <a:lnTo>
                  <a:pt x="1362" y="1492"/>
                </a:lnTo>
                <a:lnTo>
                  <a:pt x="1359" y="1491"/>
                </a:lnTo>
                <a:lnTo>
                  <a:pt x="513" y="645"/>
                </a:lnTo>
                <a:lnTo>
                  <a:pt x="510" y="642"/>
                </a:lnTo>
                <a:lnTo>
                  <a:pt x="508" y="640"/>
                </a:lnTo>
                <a:lnTo>
                  <a:pt x="507" y="638"/>
                </a:lnTo>
                <a:lnTo>
                  <a:pt x="506" y="637"/>
                </a:lnTo>
                <a:lnTo>
                  <a:pt x="504" y="637"/>
                </a:lnTo>
                <a:lnTo>
                  <a:pt x="504" y="637"/>
                </a:lnTo>
                <a:lnTo>
                  <a:pt x="504" y="637"/>
                </a:lnTo>
                <a:lnTo>
                  <a:pt x="500" y="637"/>
                </a:lnTo>
                <a:lnTo>
                  <a:pt x="496" y="637"/>
                </a:lnTo>
                <a:lnTo>
                  <a:pt x="492" y="637"/>
                </a:lnTo>
                <a:lnTo>
                  <a:pt x="490" y="637"/>
                </a:lnTo>
                <a:lnTo>
                  <a:pt x="489" y="637"/>
                </a:lnTo>
                <a:lnTo>
                  <a:pt x="462" y="644"/>
                </a:lnTo>
                <a:lnTo>
                  <a:pt x="433" y="645"/>
                </a:lnTo>
                <a:lnTo>
                  <a:pt x="404" y="641"/>
                </a:lnTo>
                <a:lnTo>
                  <a:pt x="374" y="630"/>
                </a:lnTo>
                <a:lnTo>
                  <a:pt x="342" y="615"/>
                </a:lnTo>
                <a:lnTo>
                  <a:pt x="310" y="592"/>
                </a:lnTo>
                <a:lnTo>
                  <a:pt x="276" y="564"/>
                </a:lnTo>
                <a:lnTo>
                  <a:pt x="241" y="531"/>
                </a:lnTo>
                <a:lnTo>
                  <a:pt x="205" y="492"/>
                </a:lnTo>
                <a:lnTo>
                  <a:pt x="167" y="446"/>
                </a:lnTo>
                <a:lnTo>
                  <a:pt x="128" y="395"/>
                </a:lnTo>
                <a:lnTo>
                  <a:pt x="88" y="338"/>
                </a:lnTo>
                <a:lnTo>
                  <a:pt x="47" y="275"/>
                </a:lnTo>
                <a:lnTo>
                  <a:pt x="3" y="204"/>
                </a:lnTo>
                <a:lnTo>
                  <a:pt x="2" y="199"/>
                </a:lnTo>
                <a:lnTo>
                  <a:pt x="0" y="193"/>
                </a:lnTo>
                <a:lnTo>
                  <a:pt x="0" y="187"/>
                </a:lnTo>
                <a:lnTo>
                  <a:pt x="3" y="182"/>
                </a:lnTo>
                <a:lnTo>
                  <a:pt x="4" y="174"/>
                </a:lnTo>
                <a:lnTo>
                  <a:pt x="6" y="165"/>
                </a:lnTo>
                <a:lnTo>
                  <a:pt x="12" y="158"/>
                </a:lnTo>
                <a:lnTo>
                  <a:pt x="168" y="9"/>
                </a:lnTo>
                <a:lnTo>
                  <a:pt x="169" y="9"/>
                </a:lnTo>
                <a:lnTo>
                  <a:pt x="170" y="8"/>
                </a:lnTo>
                <a:lnTo>
                  <a:pt x="172" y="5"/>
                </a:lnTo>
                <a:lnTo>
                  <a:pt x="174" y="3"/>
                </a:lnTo>
                <a:lnTo>
                  <a:pt x="177" y="2"/>
                </a:lnTo>
                <a:lnTo>
                  <a:pt x="180" y="1"/>
                </a:lnTo>
                <a:lnTo>
                  <a:pt x="183" y="0"/>
                </a:lnTo>
                <a:close/>
              </a:path>
            </a:pathLst>
          </a:custGeom>
          <a:solidFill>
            <a:schemeClr val="bg1"/>
          </a:solidFill>
          <a:ln w="0">
            <a:noFill/>
            <a:prstDash val="solid"/>
            <a:round/>
            <a:headEnd/>
            <a:tailEnd/>
          </a:ln>
        </p:spPr>
        <p:txBody>
          <a:bodyPr vert="horz" wrap="square" lIns="96760" tIns="48380" rIns="96760" bIns="48380" numCol="1" anchor="t" anchorCtr="0" compatLnSpc="1">
            <a:prstTxWarp prst="textNoShape">
              <a:avLst/>
            </a:prstTxWarp>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endParaRPr lang="de-DE" sz="2539">
              <a:solidFill>
                <a:srgbClr val="646464"/>
              </a:solidFill>
            </a:endParaRPr>
          </a:p>
        </p:txBody>
      </p:sp>
    </p:spTree>
    <p:extLst>
      <p:ext uri="{BB962C8B-B14F-4D97-AF65-F5344CB8AC3E}">
        <p14:creationId xmlns:p14="http://schemas.microsoft.com/office/powerpoint/2010/main" val="579772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中存储基本概念</a:t>
            </a:r>
            <a:endParaRPr lang="zh-CN" altLang="en-US" dirty="0"/>
          </a:p>
        </p:txBody>
      </p:sp>
      <p:sp>
        <p:nvSpPr>
          <p:cNvPr id="4" name="文本占位符 2"/>
          <p:cNvSpPr>
            <a:spLocks noGrp="1"/>
          </p:cNvSpPr>
          <p:nvPr>
            <p:ph type="body" sz="quarter" idx="10"/>
          </p:nvPr>
        </p:nvSpPr>
        <p:spPr>
          <a:xfrm>
            <a:off x="912285" y="1233488"/>
            <a:ext cx="5608768" cy="4680000"/>
          </a:xfrm>
        </p:spPr>
        <p:txBody>
          <a:bodyPr/>
          <a:lstStyle/>
          <a:p>
            <a:r>
              <a:rPr lang="zh-CN" altLang="en-US" sz="2000" dirty="0"/>
              <a:t>存储资源</a:t>
            </a:r>
            <a:endParaRPr lang="en-US" altLang="zh-CN" sz="2000" dirty="0"/>
          </a:p>
          <a:p>
            <a:pPr lvl="1"/>
            <a:r>
              <a:rPr lang="zh-CN" altLang="en-US" sz="1800" dirty="0"/>
              <a:t>存储资源表示物理存储设备，例如</a:t>
            </a:r>
            <a:r>
              <a:rPr lang="en-US" altLang="zh-CN" sz="1800" dirty="0" smtClean="0"/>
              <a:t>IP-SAN</a:t>
            </a:r>
            <a:r>
              <a:rPr lang="zh-CN" altLang="en-US" sz="1800" dirty="0" smtClean="0"/>
              <a:t>、</a:t>
            </a:r>
            <a:r>
              <a:rPr lang="en-US" altLang="zh-CN" sz="1800" dirty="0" smtClean="0"/>
              <a:t>FC -SAN</a:t>
            </a:r>
            <a:r>
              <a:rPr lang="zh-CN" altLang="en-US" sz="1800" dirty="0"/>
              <a:t>、</a:t>
            </a:r>
            <a:r>
              <a:rPr lang="en-US" altLang="zh-CN" sz="1800" dirty="0"/>
              <a:t>NAS</a:t>
            </a:r>
            <a:r>
              <a:rPr lang="zh-CN" altLang="en-US" sz="1800" dirty="0"/>
              <a:t>等。</a:t>
            </a:r>
            <a:endParaRPr lang="en-US" altLang="zh-CN" sz="1800" dirty="0"/>
          </a:p>
          <a:p>
            <a:r>
              <a:rPr lang="zh-CN" altLang="en-US" sz="2000" dirty="0"/>
              <a:t>存储设备</a:t>
            </a:r>
            <a:endParaRPr lang="en-US" altLang="zh-CN" sz="2000" dirty="0"/>
          </a:p>
          <a:p>
            <a:pPr lvl="1"/>
            <a:r>
              <a:rPr lang="zh-CN" altLang="en-US" sz="1800" dirty="0"/>
              <a:t>存储设备表示存储资源中的管理单元，类似</a:t>
            </a:r>
            <a:r>
              <a:rPr lang="en-US" altLang="zh-CN" sz="1800" dirty="0"/>
              <a:t>LUN</a:t>
            </a:r>
            <a:r>
              <a:rPr lang="zh-CN" altLang="en-US" sz="1800" dirty="0"/>
              <a:t>、</a:t>
            </a:r>
            <a:r>
              <a:rPr lang="en-US" altLang="zh-CN" sz="1800" dirty="0"/>
              <a:t> </a:t>
            </a:r>
            <a:r>
              <a:rPr lang="en-US" altLang="zh-CN" sz="1800" dirty="0" smtClean="0"/>
              <a:t>FusionStorage</a:t>
            </a:r>
            <a:r>
              <a:rPr lang="zh-CN" altLang="en-US" sz="1800" dirty="0" smtClean="0"/>
              <a:t>存储</a:t>
            </a:r>
            <a:r>
              <a:rPr lang="zh-CN" altLang="en-US" sz="1800" dirty="0"/>
              <a:t>池、</a:t>
            </a:r>
            <a:r>
              <a:rPr lang="en-US" altLang="zh-CN" sz="1800" dirty="0"/>
              <a:t>NAS</a:t>
            </a:r>
            <a:r>
              <a:rPr lang="zh-CN" altLang="en-US" sz="1800" dirty="0"/>
              <a:t>共享目录等。</a:t>
            </a:r>
            <a:endParaRPr lang="en-US" altLang="zh-CN" sz="1800" dirty="0"/>
          </a:p>
          <a:p>
            <a:r>
              <a:rPr lang="zh-CN" altLang="en-US" sz="2000" dirty="0"/>
              <a:t>数据存储</a:t>
            </a:r>
            <a:endParaRPr lang="en-US" altLang="zh-CN" sz="2000" dirty="0"/>
          </a:p>
          <a:p>
            <a:pPr lvl="1"/>
            <a:r>
              <a:rPr lang="zh-CN" altLang="en-US" sz="1800" dirty="0"/>
              <a:t>数据存储表示虚拟化平台中可管理、操作的存储逻辑单元</a:t>
            </a:r>
            <a:r>
              <a:rPr lang="zh-CN" altLang="en-US" sz="1800" dirty="0" smtClean="0"/>
              <a:t>。</a:t>
            </a:r>
            <a:endParaRPr lang="en-US" altLang="zh-CN" sz="1800" dirty="0"/>
          </a:p>
        </p:txBody>
      </p:sp>
      <p:sp>
        <p:nvSpPr>
          <p:cNvPr id="6" name="Freeform 14"/>
          <p:cNvSpPr>
            <a:spLocks/>
          </p:cNvSpPr>
          <p:nvPr/>
        </p:nvSpPr>
        <p:spPr bwMode="auto">
          <a:xfrm>
            <a:off x="6996100" y="1343971"/>
            <a:ext cx="910377" cy="914612"/>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2"/>
                </a:moveTo>
                <a:lnTo>
                  <a:pt x="804" y="402"/>
                </a:lnTo>
                <a:cubicBezTo>
                  <a:pt x="804" y="625"/>
                  <a:pt x="624" y="805"/>
                  <a:pt x="402" y="805"/>
                </a:cubicBezTo>
                <a:cubicBezTo>
                  <a:pt x="180" y="805"/>
                  <a:pt x="0" y="625"/>
                  <a:pt x="0" y="402"/>
                </a:cubicBezTo>
                <a:cubicBezTo>
                  <a:pt x="0" y="180"/>
                  <a:pt x="180" y="0"/>
                  <a:pt x="402" y="0"/>
                </a:cubicBezTo>
                <a:cubicBezTo>
                  <a:pt x="624" y="0"/>
                  <a:pt x="804" y="180"/>
                  <a:pt x="804" y="402"/>
                </a:cubicBezTo>
                <a:close/>
              </a:path>
            </a:pathLst>
          </a:custGeom>
          <a:noFill/>
          <a:ln w="0">
            <a:solidFill>
              <a:srgbClr val="000000"/>
            </a:solidFill>
            <a:prstDash val="solid"/>
            <a:round/>
            <a:headEnd/>
            <a:tailEnd/>
          </a:ln>
          <a:extLst/>
        </p:spPr>
        <p:txBody>
          <a:bodyPr/>
          <a:lstStyle/>
          <a:p>
            <a:endParaRPr lang="zh-CN" altLang="en-US" sz="3201"/>
          </a:p>
        </p:txBody>
      </p:sp>
      <p:grpSp>
        <p:nvGrpSpPr>
          <p:cNvPr id="7" name="组合 21990"/>
          <p:cNvGrpSpPr>
            <a:grpSpLocks/>
          </p:cNvGrpSpPr>
          <p:nvPr/>
        </p:nvGrpSpPr>
        <p:grpSpPr bwMode="auto">
          <a:xfrm>
            <a:off x="7248041" y="1572623"/>
            <a:ext cx="461540" cy="495415"/>
            <a:chOff x="6111875" y="2419350"/>
            <a:chExt cx="346075" cy="371475"/>
          </a:xfrm>
          <a:solidFill>
            <a:schemeClr val="tx1">
              <a:lumMod val="95000"/>
              <a:lumOff val="5000"/>
            </a:schemeClr>
          </a:solidFill>
        </p:grpSpPr>
        <p:sp>
          <p:nvSpPr>
            <p:cNvPr id="8" name="Freeform 457"/>
            <p:cNvSpPr>
              <a:spLocks noEditPoints="1"/>
            </p:cNvSpPr>
            <p:nvPr/>
          </p:nvSpPr>
          <p:spPr bwMode="auto">
            <a:xfrm>
              <a:off x="6111875" y="2419350"/>
              <a:ext cx="346075" cy="371475"/>
            </a:xfrm>
            <a:custGeom>
              <a:avLst/>
              <a:gdLst>
                <a:gd name="T0" fmla="*/ 2147483646 w 408"/>
                <a:gd name="T1" fmla="*/ 2147483646 h 436"/>
                <a:gd name="T2" fmla="*/ 2147483646 w 408"/>
                <a:gd name="T3" fmla="*/ 2147483646 h 436"/>
                <a:gd name="T4" fmla="*/ 2147483646 w 408"/>
                <a:gd name="T5" fmla="*/ 2147483646 h 436"/>
                <a:gd name="T6" fmla="*/ 2147483646 w 408"/>
                <a:gd name="T7" fmla="*/ 2147483646 h 436"/>
                <a:gd name="T8" fmla="*/ 2147483646 w 408"/>
                <a:gd name="T9" fmla="*/ 2147483646 h 436"/>
                <a:gd name="T10" fmla="*/ 2147483646 w 408"/>
                <a:gd name="T11" fmla="*/ 2147483646 h 436"/>
                <a:gd name="T12" fmla="*/ 2147483646 w 408"/>
                <a:gd name="T13" fmla="*/ 2147483646 h 436"/>
                <a:gd name="T14" fmla="*/ 2147483646 w 408"/>
                <a:gd name="T15" fmla="*/ 2147483646 h 436"/>
                <a:gd name="T16" fmla="*/ 2147483646 w 408"/>
                <a:gd name="T17" fmla="*/ 2147483646 h 436"/>
                <a:gd name="T18" fmla="*/ 2147483646 w 408"/>
                <a:gd name="T19" fmla="*/ 2147483646 h 436"/>
                <a:gd name="T20" fmla="*/ 2147483646 w 408"/>
                <a:gd name="T21" fmla="*/ 2147483646 h 436"/>
                <a:gd name="T22" fmla="*/ 0 w 408"/>
                <a:gd name="T23" fmla="*/ 2147483646 h 436"/>
                <a:gd name="T24" fmla="*/ 0 w 408"/>
                <a:gd name="T25" fmla="*/ 2147483646 h 436"/>
                <a:gd name="T26" fmla="*/ 2147483646 w 408"/>
                <a:gd name="T27" fmla="*/ 2147483646 h 436"/>
                <a:gd name="T28" fmla="*/ 2147483646 w 408"/>
                <a:gd name="T29" fmla="*/ 2147483646 h 436"/>
                <a:gd name="T30" fmla="*/ 2147483646 w 408"/>
                <a:gd name="T31" fmla="*/ 2147483646 h 436"/>
                <a:gd name="T32" fmla="*/ 2147483646 w 408"/>
                <a:gd name="T33" fmla="*/ 2147483646 h 436"/>
                <a:gd name="T34" fmla="*/ 2147483646 w 408"/>
                <a:gd name="T35" fmla="*/ 2147483646 h 436"/>
                <a:gd name="T36" fmla="*/ 2147483646 w 408"/>
                <a:gd name="T37" fmla="*/ 2147483646 h 436"/>
                <a:gd name="T38" fmla="*/ 2147483646 w 408"/>
                <a:gd name="T39" fmla="*/ 2147483646 h 436"/>
                <a:gd name="T40" fmla="*/ 2147483646 w 408"/>
                <a:gd name="T41" fmla="*/ 2147483646 h 436"/>
                <a:gd name="T42" fmla="*/ 2147483646 w 408"/>
                <a:gd name="T43" fmla="*/ 2147483646 h 436"/>
                <a:gd name="T44" fmla="*/ 2147483646 w 408"/>
                <a:gd name="T45" fmla="*/ 2147483646 h 436"/>
                <a:gd name="T46" fmla="*/ 2147483646 w 408"/>
                <a:gd name="T47" fmla="*/ 2147483646 h 436"/>
                <a:gd name="T48" fmla="*/ 2147483646 w 408"/>
                <a:gd name="T49" fmla="*/ 2147483646 h 436"/>
                <a:gd name="T50" fmla="*/ 2147483646 w 408"/>
                <a:gd name="T51" fmla="*/ 2147483646 h 436"/>
                <a:gd name="T52" fmla="*/ 2147483646 w 408"/>
                <a:gd name="T53" fmla="*/ 2147483646 h 436"/>
                <a:gd name="T54" fmla="*/ 2147483646 w 408"/>
                <a:gd name="T55" fmla="*/ 2147483646 h 436"/>
                <a:gd name="T56" fmla="*/ 2147483646 w 408"/>
                <a:gd name="T57" fmla="*/ 2147483646 h 436"/>
                <a:gd name="T58" fmla="*/ 2147483646 w 408"/>
                <a:gd name="T59" fmla="*/ 2147483646 h 436"/>
                <a:gd name="T60" fmla="*/ 2147483646 w 408"/>
                <a:gd name="T61" fmla="*/ 2147483646 h 436"/>
                <a:gd name="T62" fmla="*/ 2147483646 w 408"/>
                <a:gd name="T63" fmla="*/ 2147483646 h 436"/>
                <a:gd name="T64" fmla="*/ 2147483646 w 408"/>
                <a:gd name="T65" fmla="*/ 2147483646 h 436"/>
                <a:gd name="T66" fmla="*/ 2147483646 w 408"/>
                <a:gd name="T67" fmla="*/ 2147483646 h 436"/>
                <a:gd name="T68" fmla="*/ 2147483646 w 408"/>
                <a:gd name="T69" fmla="*/ 2147483646 h 436"/>
                <a:gd name="T70" fmla="*/ 2147483646 w 408"/>
                <a:gd name="T71" fmla="*/ 2147483646 h 436"/>
                <a:gd name="T72" fmla="*/ 2147483646 w 408"/>
                <a:gd name="T73" fmla="*/ 2147483646 h 436"/>
                <a:gd name="T74" fmla="*/ 2147483646 w 408"/>
                <a:gd name="T75" fmla="*/ 2147483646 h 436"/>
                <a:gd name="T76" fmla="*/ 2147483646 w 408"/>
                <a:gd name="T77" fmla="*/ 0 h 436"/>
                <a:gd name="T78" fmla="*/ 2147483646 w 408"/>
                <a:gd name="T79" fmla="*/ 0 h 436"/>
                <a:gd name="T80" fmla="*/ 2147483646 w 408"/>
                <a:gd name="T81" fmla="*/ 2147483646 h 436"/>
                <a:gd name="T82" fmla="*/ 2147483646 w 408"/>
                <a:gd name="T83" fmla="*/ 2147483646 h 4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08" h="436">
                  <a:moveTo>
                    <a:pt x="52" y="12"/>
                  </a:moveTo>
                  <a:lnTo>
                    <a:pt x="52" y="12"/>
                  </a:lnTo>
                  <a:lnTo>
                    <a:pt x="359" y="12"/>
                  </a:lnTo>
                  <a:cubicBezTo>
                    <a:pt x="365" y="12"/>
                    <a:pt x="373" y="16"/>
                    <a:pt x="378" y="20"/>
                  </a:cubicBezTo>
                  <a:lnTo>
                    <a:pt x="380" y="23"/>
                  </a:lnTo>
                  <a:lnTo>
                    <a:pt x="30" y="23"/>
                  </a:lnTo>
                  <a:lnTo>
                    <a:pt x="32" y="20"/>
                  </a:lnTo>
                  <a:cubicBezTo>
                    <a:pt x="36" y="16"/>
                    <a:pt x="46" y="12"/>
                    <a:pt x="52" y="12"/>
                  </a:cubicBezTo>
                  <a:close/>
                  <a:moveTo>
                    <a:pt x="7" y="27"/>
                  </a:moveTo>
                  <a:lnTo>
                    <a:pt x="7" y="27"/>
                  </a:lnTo>
                  <a:cubicBezTo>
                    <a:pt x="6" y="28"/>
                    <a:pt x="5" y="31"/>
                    <a:pt x="6" y="33"/>
                  </a:cubicBezTo>
                  <a:cubicBezTo>
                    <a:pt x="2" y="38"/>
                    <a:pt x="0" y="44"/>
                    <a:pt x="0" y="50"/>
                  </a:cubicBezTo>
                  <a:lnTo>
                    <a:pt x="0" y="400"/>
                  </a:lnTo>
                  <a:cubicBezTo>
                    <a:pt x="0" y="415"/>
                    <a:pt x="12" y="427"/>
                    <a:pt x="27" y="427"/>
                  </a:cubicBezTo>
                  <a:lnTo>
                    <a:pt x="216" y="427"/>
                  </a:lnTo>
                  <a:cubicBezTo>
                    <a:pt x="220" y="433"/>
                    <a:pt x="227" y="436"/>
                    <a:pt x="234" y="436"/>
                  </a:cubicBezTo>
                  <a:cubicBezTo>
                    <a:pt x="245" y="436"/>
                    <a:pt x="255" y="427"/>
                    <a:pt x="255" y="415"/>
                  </a:cubicBezTo>
                  <a:cubicBezTo>
                    <a:pt x="255" y="404"/>
                    <a:pt x="245" y="394"/>
                    <a:pt x="234" y="394"/>
                  </a:cubicBezTo>
                  <a:cubicBezTo>
                    <a:pt x="225" y="394"/>
                    <a:pt x="218" y="399"/>
                    <a:pt x="215" y="407"/>
                  </a:cubicBezTo>
                  <a:lnTo>
                    <a:pt x="27" y="407"/>
                  </a:lnTo>
                  <a:cubicBezTo>
                    <a:pt x="24" y="407"/>
                    <a:pt x="20" y="404"/>
                    <a:pt x="20" y="400"/>
                  </a:cubicBezTo>
                  <a:lnTo>
                    <a:pt x="20" y="50"/>
                  </a:lnTo>
                  <a:cubicBezTo>
                    <a:pt x="20" y="46"/>
                    <a:pt x="24" y="43"/>
                    <a:pt x="27" y="43"/>
                  </a:cubicBezTo>
                  <a:lnTo>
                    <a:pt x="381" y="43"/>
                  </a:lnTo>
                  <a:cubicBezTo>
                    <a:pt x="385" y="43"/>
                    <a:pt x="388" y="46"/>
                    <a:pt x="388" y="50"/>
                  </a:cubicBezTo>
                  <a:lnTo>
                    <a:pt x="388" y="400"/>
                  </a:lnTo>
                  <a:cubicBezTo>
                    <a:pt x="388" y="404"/>
                    <a:pt x="385" y="407"/>
                    <a:pt x="381" y="407"/>
                  </a:cubicBezTo>
                  <a:lnTo>
                    <a:pt x="318" y="407"/>
                  </a:lnTo>
                  <a:cubicBezTo>
                    <a:pt x="315" y="399"/>
                    <a:pt x="307" y="394"/>
                    <a:pt x="299" y="394"/>
                  </a:cubicBezTo>
                  <a:cubicBezTo>
                    <a:pt x="287" y="394"/>
                    <a:pt x="278" y="403"/>
                    <a:pt x="278" y="415"/>
                  </a:cubicBezTo>
                  <a:cubicBezTo>
                    <a:pt x="278" y="427"/>
                    <a:pt x="287" y="436"/>
                    <a:pt x="299" y="436"/>
                  </a:cubicBezTo>
                  <a:cubicBezTo>
                    <a:pt x="306" y="436"/>
                    <a:pt x="312" y="433"/>
                    <a:pt x="316" y="427"/>
                  </a:cubicBezTo>
                  <a:lnTo>
                    <a:pt x="381" y="427"/>
                  </a:lnTo>
                  <a:cubicBezTo>
                    <a:pt x="396" y="427"/>
                    <a:pt x="408" y="415"/>
                    <a:pt x="408" y="400"/>
                  </a:cubicBezTo>
                  <a:lnTo>
                    <a:pt x="408" y="50"/>
                  </a:lnTo>
                  <a:cubicBezTo>
                    <a:pt x="408" y="45"/>
                    <a:pt x="406" y="40"/>
                    <a:pt x="404" y="36"/>
                  </a:cubicBezTo>
                  <a:cubicBezTo>
                    <a:pt x="405" y="34"/>
                    <a:pt x="405" y="31"/>
                    <a:pt x="403" y="29"/>
                  </a:cubicBezTo>
                  <a:lnTo>
                    <a:pt x="386" y="12"/>
                  </a:lnTo>
                  <a:cubicBezTo>
                    <a:pt x="380" y="5"/>
                    <a:pt x="368" y="0"/>
                    <a:pt x="359" y="0"/>
                  </a:cubicBezTo>
                  <a:lnTo>
                    <a:pt x="52" y="0"/>
                  </a:lnTo>
                  <a:cubicBezTo>
                    <a:pt x="43" y="0"/>
                    <a:pt x="30" y="5"/>
                    <a:pt x="24" y="11"/>
                  </a:cubicBezTo>
                  <a:lnTo>
                    <a:pt x="7" y="27"/>
                  </a:lnTo>
                  <a:close/>
                </a:path>
              </a:pathLst>
            </a:custGeom>
            <a:grpFill/>
            <a:ln w="0">
              <a:noFill/>
              <a:prstDash val="solid"/>
              <a:round/>
              <a:headEnd/>
              <a:tailEnd/>
            </a:ln>
            <a:extLst/>
          </p:spPr>
          <p:txBody>
            <a:bodyPr/>
            <a:lstStyle/>
            <a:p>
              <a:endParaRPr lang="zh-CN" altLang="en-US" sz="3201"/>
            </a:p>
          </p:txBody>
        </p:sp>
        <p:sp>
          <p:nvSpPr>
            <p:cNvPr id="9" name="Freeform 458"/>
            <p:cNvSpPr>
              <a:spLocks noEditPoints="1"/>
            </p:cNvSpPr>
            <p:nvPr/>
          </p:nvSpPr>
          <p:spPr bwMode="auto">
            <a:xfrm>
              <a:off x="6157913" y="2481263"/>
              <a:ext cx="263525" cy="217488"/>
            </a:xfrm>
            <a:custGeom>
              <a:avLst/>
              <a:gdLst>
                <a:gd name="T0" fmla="*/ 2147483646 w 310"/>
                <a:gd name="T1" fmla="*/ 2147483646 h 255"/>
                <a:gd name="T2" fmla="*/ 2147483646 w 310"/>
                <a:gd name="T3" fmla="*/ 2147483646 h 255"/>
                <a:gd name="T4" fmla="*/ 2147483646 w 310"/>
                <a:gd name="T5" fmla="*/ 2147483646 h 255"/>
                <a:gd name="T6" fmla="*/ 2147483646 w 310"/>
                <a:gd name="T7" fmla="*/ 2147483646 h 255"/>
                <a:gd name="T8" fmla="*/ 2147483646 w 310"/>
                <a:gd name="T9" fmla="*/ 2147483646 h 255"/>
                <a:gd name="T10" fmla="*/ 2147483646 w 310"/>
                <a:gd name="T11" fmla="*/ 2147483646 h 255"/>
                <a:gd name="T12" fmla="*/ 2147483646 w 310"/>
                <a:gd name="T13" fmla="*/ 2147483646 h 255"/>
                <a:gd name="T14" fmla="*/ 2147483646 w 310"/>
                <a:gd name="T15" fmla="*/ 2147483646 h 255"/>
                <a:gd name="T16" fmla="*/ 2147483646 w 310"/>
                <a:gd name="T17" fmla="*/ 2147483646 h 255"/>
                <a:gd name="T18" fmla="*/ 2147483646 w 310"/>
                <a:gd name="T19" fmla="*/ 2147483646 h 255"/>
                <a:gd name="T20" fmla="*/ 2147483646 w 310"/>
                <a:gd name="T21" fmla="*/ 2147483646 h 255"/>
                <a:gd name="T22" fmla="*/ 2147483646 w 310"/>
                <a:gd name="T23" fmla="*/ 2147483646 h 255"/>
                <a:gd name="T24" fmla="*/ 2147483646 w 310"/>
                <a:gd name="T25" fmla="*/ 2147483646 h 255"/>
                <a:gd name="T26" fmla="*/ 2147483646 w 310"/>
                <a:gd name="T27" fmla="*/ 2147483646 h 255"/>
                <a:gd name="T28" fmla="*/ 2147483646 w 310"/>
                <a:gd name="T29" fmla="*/ 2147483646 h 255"/>
                <a:gd name="T30" fmla="*/ 2147483646 w 310"/>
                <a:gd name="T31" fmla="*/ 2147483646 h 255"/>
                <a:gd name="T32" fmla="*/ 2147483646 w 310"/>
                <a:gd name="T33" fmla="*/ 2147483646 h 255"/>
                <a:gd name="T34" fmla="*/ 2147483646 w 310"/>
                <a:gd name="T35" fmla="*/ 2147483646 h 255"/>
                <a:gd name="T36" fmla="*/ 2147483646 w 310"/>
                <a:gd name="T37" fmla="*/ 2147483646 h 255"/>
                <a:gd name="T38" fmla="*/ 2147483646 w 310"/>
                <a:gd name="T39" fmla="*/ 2147483646 h 255"/>
                <a:gd name="T40" fmla="*/ 2147483646 w 310"/>
                <a:gd name="T41" fmla="*/ 2147483646 h 255"/>
                <a:gd name="T42" fmla="*/ 2147483646 w 310"/>
                <a:gd name="T43" fmla="*/ 2147483646 h 255"/>
                <a:gd name="T44" fmla="*/ 2147483646 w 310"/>
                <a:gd name="T45" fmla="*/ 2147483646 h 255"/>
                <a:gd name="T46" fmla="*/ 2147483646 w 310"/>
                <a:gd name="T47" fmla="*/ 2147483646 h 255"/>
                <a:gd name="T48" fmla="*/ 2147483646 w 310"/>
                <a:gd name="T49" fmla="*/ 2147483646 h 255"/>
                <a:gd name="T50" fmla="*/ 2147483646 w 310"/>
                <a:gd name="T51" fmla="*/ 2147483646 h 255"/>
                <a:gd name="T52" fmla="*/ 2147483646 w 310"/>
                <a:gd name="T53" fmla="*/ 2147483646 h 255"/>
                <a:gd name="T54" fmla="*/ 2147483646 w 310"/>
                <a:gd name="T55" fmla="*/ 2147483646 h 255"/>
                <a:gd name="T56" fmla="*/ 2147483646 w 310"/>
                <a:gd name="T57" fmla="*/ 2147483646 h 255"/>
                <a:gd name="T58" fmla="*/ 2147483646 w 310"/>
                <a:gd name="T59" fmla="*/ 2147483646 h 255"/>
                <a:gd name="T60" fmla="*/ 2147483646 w 310"/>
                <a:gd name="T61" fmla="*/ 2147483646 h 255"/>
                <a:gd name="T62" fmla="*/ 2147483646 w 310"/>
                <a:gd name="T63" fmla="*/ 2147483646 h 255"/>
                <a:gd name="T64" fmla="*/ 2147483646 w 310"/>
                <a:gd name="T65" fmla="*/ 2147483646 h 255"/>
                <a:gd name="T66" fmla="*/ 2147483646 w 310"/>
                <a:gd name="T67" fmla="*/ 2147483646 h 255"/>
                <a:gd name="T68" fmla="*/ 2147483646 w 310"/>
                <a:gd name="T69" fmla="*/ 2147483646 h 255"/>
                <a:gd name="T70" fmla="*/ 2147483646 w 310"/>
                <a:gd name="T71" fmla="*/ 2147483646 h 255"/>
                <a:gd name="T72" fmla="*/ 2147483646 w 310"/>
                <a:gd name="T73" fmla="*/ 2147483646 h 255"/>
                <a:gd name="T74" fmla="*/ 2147483646 w 310"/>
                <a:gd name="T75" fmla="*/ 2147483646 h 255"/>
                <a:gd name="T76" fmla="*/ 2147483646 w 310"/>
                <a:gd name="T77" fmla="*/ 2147483646 h 255"/>
                <a:gd name="T78" fmla="*/ 2147483646 w 310"/>
                <a:gd name="T79" fmla="*/ 2147483646 h 255"/>
                <a:gd name="T80" fmla="*/ 2147483646 w 310"/>
                <a:gd name="T81" fmla="*/ 2147483646 h 255"/>
                <a:gd name="T82" fmla="*/ 2147483646 w 310"/>
                <a:gd name="T83" fmla="*/ 2147483646 h 255"/>
                <a:gd name="T84" fmla="*/ 2147483646 w 310"/>
                <a:gd name="T85" fmla="*/ 2147483646 h 255"/>
                <a:gd name="T86" fmla="*/ 0 w 310"/>
                <a:gd name="T87" fmla="*/ 2147483646 h 255"/>
                <a:gd name="T88" fmla="*/ 2147483646 w 310"/>
                <a:gd name="T89" fmla="*/ 2147483646 h 255"/>
                <a:gd name="T90" fmla="*/ 2147483646 w 310"/>
                <a:gd name="T91" fmla="*/ 2147483646 h 255"/>
                <a:gd name="T92" fmla="*/ 2147483646 w 310"/>
                <a:gd name="T93" fmla="*/ 2147483646 h 255"/>
                <a:gd name="T94" fmla="*/ 2147483646 w 310"/>
                <a:gd name="T95" fmla="*/ 2147483646 h 255"/>
                <a:gd name="T96" fmla="*/ 2147483646 w 310"/>
                <a:gd name="T97" fmla="*/ 2147483646 h 255"/>
                <a:gd name="T98" fmla="*/ 2147483646 w 310"/>
                <a:gd name="T99" fmla="*/ 2147483646 h 255"/>
                <a:gd name="T100" fmla="*/ 2147483646 w 310"/>
                <a:gd name="T101" fmla="*/ 2147483646 h 255"/>
                <a:gd name="T102" fmla="*/ 2147483646 w 310"/>
                <a:gd name="T103" fmla="*/ 2147483646 h 2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10" h="255">
                  <a:moveTo>
                    <a:pt x="130" y="187"/>
                  </a:moveTo>
                  <a:lnTo>
                    <a:pt x="130" y="187"/>
                  </a:lnTo>
                  <a:cubicBezTo>
                    <a:pt x="131" y="187"/>
                    <a:pt x="133" y="186"/>
                    <a:pt x="133" y="184"/>
                  </a:cubicBezTo>
                  <a:lnTo>
                    <a:pt x="136" y="177"/>
                  </a:lnTo>
                  <a:lnTo>
                    <a:pt x="140" y="177"/>
                  </a:lnTo>
                  <a:lnTo>
                    <a:pt x="143" y="184"/>
                  </a:lnTo>
                  <a:cubicBezTo>
                    <a:pt x="143" y="186"/>
                    <a:pt x="145" y="187"/>
                    <a:pt x="147" y="187"/>
                  </a:cubicBezTo>
                  <a:lnTo>
                    <a:pt x="193" y="187"/>
                  </a:lnTo>
                  <a:lnTo>
                    <a:pt x="193" y="197"/>
                  </a:lnTo>
                  <a:lnTo>
                    <a:pt x="132" y="197"/>
                  </a:lnTo>
                  <a:cubicBezTo>
                    <a:pt x="130" y="197"/>
                    <a:pt x="129" y="198"/>
                    <a:pt x="128" y="199"/>
                  </a:cubicBezTo>
                  <a:lnTo>
                    <a:pt x="123" y="214"/>
                  </a:lnTo>
                  <a:lnTo>
                    <a:pt x="123" y="187"/>
                  </a:lnTo>
                  <a:lnTo>
                    <a:pt x="130" y="187"/>
                  </a:lnTo>
                  <a:close/>
                  <a:moveTo>
                    <a:pt x="194" y="234"/>
                  </a:moveTo>
                  <a:lnTo>
                    <a:pt x="194" y="234"/>
                  </a:lnTo>
                  <a:lnTo>
                    <a:pt x="125" y="234"/>
                  </a:lnTo>
                  <a:lnTo>
                    <a:pt x="135" y="205"/>
                  </a:lnTo>
                  <a:lnTo>
                    <a:pt x="206" y="205"/>
                  </a:lnTo>
                  <a:lnTo>
                    <a:pt x="194" y="234"/>
                  </a:lnTo>
                  <a:close/>
                  <a:moveTo>
                    <a:pt x="73" y="80"/>
                  </a:moveTo>
                  <a:lnTo>
                    <a:pt x="73" y="80"/>
                  </a:lnTo>
                  <a:cubicBezTo>
                    <a:pt x="73" y="64"/>
                    <a:pt x="86" y="50"/>
                    <a:pt x="103" y="50"/>
                  </a:cubicBezTo>
                  <a:lnTo>
                    <a:pt x="112" y="51"/>
                  </a:lnTo>
                  <a:lnTo>
                    <a:pt x="112" y="45"/>
                  </a:lnTo>
                  <a:cubicBezTo>
                    <a:pt x="112" y="26"/>
                    <a:pt x="127" y="12"/>
                    <a:pt x="145" y="12"/>
                  </a:cubicBezTo>
                  <a:cubicBezTo>
                    <a:pt x="163" y="12"/>
                    <a:pt x="177" y="26"/>
                    <a:pt x="178" y="43"/>
                  </a:cubicBezTo>
                  <a:lnTo>
                    <a:pt x="179" y="51"/>
                  </a:lnTo>
                  <a:lnTo>
                    <a:pt x="186" y="49"/>
                  </a:lnTo>
                  <a:cubicBezTo>
                    <a:pt x="207" y="43"/>
                    <a:pt x="226" y="59"/>
                    <a:pt x="226" y="79"/>
                  </a:cubicBezTo>
                  <a:cubicBezTo>
                    <a:pt x="226" y="96"/>
                    <a:pt x="212" y="111"/>
                    <a:pt x="194" y="111"/>
                  </a:cubicBezTo>
                  <a:lnTo>
                    <a:pt x="103" y="111"/>
                  </a:lnTo>
                  <a:cubicBezTo>
                    <a:pt x="86" y="111"/>
                    <a:pt x="73" y="97"/>
                    <a:pt x="73" y="80"/>
                  </a:cubicBezTo>
                  <a:close/>
                  <a:moveTo>
                    <a:pt x="73" y="188"/>
                  </a:moveTo>
                  <a:lnTo>
                    <a:pt x="73" y="188"/>
                  </a:lnTo>
                  <a:cubicBezTo>
                    <a:pt x="73" y="194"/>
                    <a:pt x="59" y="201"/>
                    <a:pt x="40" y="201"/>
                  </a:cubicBezTo>
                  <a:cubicBezTo>
                    <a:pt x="22" y="201"/>
                    <a:pt x="8" y="194"/>
                    <a:pt x="8" y="188"/>
                  </a:cubicBezTo>
                  <a:cubicBezTo>
                    <a:pt x="8" y="181"/>
                    <a:pt x="22" y="174"/>
                    <a:pt x="40" y="174"/>
                  </a:cubicBezTo>
                  <a:cubicBezTo>
                    <a:pt x="59" y="174"/>
                    <a:pt x="73" y="181"/>
                    <a:pt x="73" y="188"/>
                  </a:cubicBezTo>
                  <a:close/>
                  <a:moveTo>
                    <a:pt x="73" y="231"/>
                  </a:moveTo>
                  <a:lnTo>
                    <a:pt x="73" y="231"/>
                  </a:lnTo>
                  <a:cubicBezTo>
                    <a:pt x="73" y="239"/>
                    <a:pt x="57" y="247"/>
                    <a:pt x="40" y="247"/>
                  </a:cubicBezTo>
                  <a:cubicBezTo>
                    <a:pt x="23" y="247"/>
                    <a:pt x="8" y="239"/>
                    <a:pt x="8" y="231"/>
                  </a:cubicBezTo>
                  <a:lnTo>
                    <a:pt x="8" y="222"/>
                  </a:lnTo>
                  <a:cubicBezTo>
                    <a:pt x="15" y="228"/>
                    <a:pt x="27" y="232"/>
                    <a:pt x="40" y="232"/>
                  </a:cubicBezTo>
                  <a:cubicBezTo>
                    <a:pt x="54" y="232"/>
                    <a:pt x="65" y="228"/>
                    <a:pt x="73" y="222"/>
                  </a:cubicBezTo>
                  <a:lnTo>
                    <a:pt x="73" y="223"/>
                  </a:lnTo>
                  <a:lnTo>
                    <a:pt x="73" y="231"/>
                  </a:lnTo>
                  <a:close/>
                  <a:moveTo>
                    <a:pt x="73" y="207"/>
                  </a:moveTo>
                  <a:lnTo>
                    <a:pt x="73" y="207"/>
                  </a:lnTo>
                  <a:cubicBezTo>
                    <a:pt x="73" y="215"/>
                    <a:pt x="59" y="224"/>
                    <a:pt x="40" y="224"/>
                  </a:cubicBezTo>
                  <a:cubicBezTo>
                    <a:pt x="21" y="224"/>
                    <a:pt x="8" y="215"/>
                    <a:pt x="8" y="207"/>
                  </a:cubicBezTo>
                  <a:lnTo>
                    <a:pt x="8" y="201"/>
                  </a:lnTo>
                  <a:cubicBezTo>
                    <a:pt x="15" y="206"/>
                    <a:pt x="27" y="209"/>
                    <a:pt x="40" y="209"/>
                  </a:cubicBezTo>
                  <a:cubicBezTo>
                    <a:pt x="54" y="209"/>
                    <a:pt x="65" y="206"/>
                    <a:pt x="73" y="201"/>
                  </a:cubicBezTo>
                  <a:lnTo>
                    <a:pt x="73" y="207"/>
                  </a:lnTo>
                  <a:close/>
                  <a:moveTo>
                    <a:pt x="302" y="182"/>
                  </a:moveTo>
                  <a:lnTo>
                    <a:pt x="302" y="182"/>
                  </a:lnTo>
                  <a:cubicBezTo>
                    <a:pt x="302" y="184"/>
                    <a:pt x="293" y="189"/>
                    <a:pt x="275" y="189"/>
                  </a:cubicBezTo>
                  <a:cubicBezTo>
                    <a:pt x="258" y="189"/>
                    <a:pt x="249" y="184"/>
                    <a:pt x="249" y="182"/>
                  </a:cubicBezTo>
                  <a:cubicBezTo>
                    <a:pt x="249" y="180"/>
                    <a:pt x="258" y="175"/>
                    <a:pt x="275" y="175"/>
                  </a:cubicBezTo>
                  <a:cubicBezTo>
                    <a:pt x="293" y="175"/>
                    <a:pt x="302" y="180"/>
                    <a:pt x="302" y="182"/>
                  </a:cubicBezTo>
                  <a:close/>
                  <a:moveTo>
                    <a:pt x="295" y="232"/>
                  </a:moveTo>
                  <a:lnTo>
                    <a:pt x="295" y="232"/>
                  </a:lnTo>
                  <a:cubicBezTo>
                    <a:pt x="292" y="234"/>
                    <a:pt x="285" y="239"/>
                    <a:pt x="275" y="239"/>
                  </a:cubicBezTo>
                  <a:cubicBezTo>
                    <a:pt x="265" y="239"/>
                    <a:pt x="258" y="234"/>
                    <a:pt x="255" y="232"/>
                  </a:cubicBezTo>
                  <a:lnTo>
                    <a:pt x="255" y="212"/>
                  </a:lnTo>
                  <a:cubicBezTo>
                    <a:pt x="260" y="214"/>
                    <a:pt x="267" y="215"/>
                    <a:pt x="275" y="215"/>
                  </a:cubicBezTo>
                  <a:cubicBezTo>
                    <a:pt x="284" y="215"/>
                    <a:pt x="290" y="214"/>
                    <a:pt x="295" y="212"/>
                  </a:cubicBezTo>
                  <a:lnTo>
                    <a:pt x="295" y="232"/>
                  </a:lnTo>
                  <a:close/>
                  <a:moveTo>
                    <a:pt x="275" y="207"/>
                  </a:moveTo>
                  <a:lnTo>
                    <a:pt x="275" y="207"/>
                  </a:lnTo>
                  <a:cubicBezTo>
                    <a:pt x="256" y="207"/>
                    <a:pt x="250" y="199"/>
                    <a:pt x="249" y="197"/>
                  </a:cubicBezTo>
                  <a:lnTo>
                    <a:pt x="249" y="192"/>
                  </a:lnTo>
                  <a:cubicBezTo>
                    <a:pt x="255" y="196"/>
                    <a:pt x="265" y="197"/>
                    <a:pt x="275" y="197"/>
                  </a:cubicBezTo>
                  <a:cubicBezTo>
                    <a:pt x="285" y="197"/>
                    <a:pt x="295" y="196"/>
                    <a:pt x="302" y="192"/>
                  </a:cubicBezTo>
                  <a:lnTo>
                    <a:pt x="302" y="198"/>
                  </a:lnTo>
                  <a:cubicBezTo>
                    <a:pt x="300" y="200"/>
                    <a:pt x="294" y="207"/>
                    <a:pt x="275" y="207"/>
                  </a:cubicBezTo>
                  <a:close/>
                  <a:moveTo>
                    <a:pt x="198" y="241"/>
                  </a:moveTo>
                  <a:lnTo>
                    <a:pt x="198" y="241"/>
                  </a:lnTo>
                  <a:cubicBezTo>
                    <a:pt x="198" y="241"/>
                    <a:pt x="198" y="241"/>
                    <a:pt x="199" y="241"/>
                  </a:cubicBezTo>
                  <a:cubicBezTo>
                    <a:pt x="199" y="241"/>
                    <a:pt x="200" y="240"/>
                    <a:pt x="200" y="240"/>
                  </a:cubicBezTo>
                  <a:cubicBezTo>
                    <a:pt x="200" y="240"/>
                    <a:pt x="200" y="239"/>
                    <a:pt x="201" y="239"/>
                  </a:cubicBezTo>
                  <a:lnTo>
                    <a:pt x="215" y="202"/>
                  </a:lnTo>
                  <a:cubicBezTo>
                    <a:pt x="216" y="201"/>
                    <a:pt x="216" y="200"/>
                    <a:pt x="215" y="198"/>
                  </a:cubicBezTo>
                  <a:cubicBezTo>
                    <a:pt x="214" y="197"/>
                    <a:pt x="213" y="197"/>
                    <a:pt x="212" y="197"/>
                  </a:cubicBezTo>
                  <a:lnTo>
                    <a:pt x="201" y="197"/>
                  </a:lnTo>
                  <a:lnTo>
                    <a:pt x="201" y="183"/>
                  </a:lnTo>
                  <a:cubicBezTo>
                    <a:pt x="201" y="181"/>
                    <a:pt x="199" y="179"/>
                    <a:pt x="197" y="179"/>
                  </a:cubicBezTo>
                  <a:lnTo>
                    <a:pt x="150" y="179"/>
                  </a:lnTo>
                  <a:lnTo>
                    <a:pt x="150" y="123"/>
                  </a:lnTo>
                  <a:lnTo>
                    <a:pt x="185" y="123"/>
                  </a:lnTo>
                  <a:lnTo>
                    <a:pt x="185" y="142"/>
                  </a:lnTo>
                  <a:lnTo>
                    <a:pt x="274" y="142"/>
                  </a:lnTo>
                  <a:lnTo>
                    <a:pt x="274" y="167"/>
                  </a:lnTo>
                  <a:cubicBezTo>
                    <a:pt x="257" y="167"/>
                    <a:pt x="241" y="172"/>
                    <a:pt x="241" y="182"/>
                  </a:cubicBezTo>
                  <a:cubicBezTo>
                    <a:pt x="241" y="183"/>
                    <a:pt x="241" y="183"/>
                    <a:pt x="241" y="184"/>
                  </a:cubicBezTo>
                  <a:cubicBezTo>
                    <a:pt x="241" y="184"/>
                    <a:pt x="241" y="184"/>
                    <a:pt x="241" y="185"/>
                  </a:cubicBezTo>
                  <a:lnTo>
                    <a:pt x="241" y="198"/>
                  </a:lnTo>
                  <a:cubicBezTo>
                    <a:pt x="241" y="198"/>
                    <a:pt x="241" y="199"/>
                    <a:pt x="241" y="199"/>
                  </a:cubicBezTo>
                  <a:cubicBezTo>
                    <a:pt x="241" y="200"/>
                    <a:pt x="242" y="203"/>
                    <a:pt x="247" y="207"/>
                  </a:cubicBezTo>
                  <a:cubicBezTo>
                    <a:pt x="247" y="207"/>
                    <a:pt x="247" y="207"/>
                    <a:pt x="247" y="207"/>
                  </a:cubicBezTo>
                  <a:lnTo>
                    <a:pt x="247" y="234"/>
                  </a:lnTo>
                  <a:cubicBezTo>
                    <a:pt x="247" y="235"/>
                    <a:pt x="248" y="236"/>
                    <a:pt x="248" y="236"/>
                  </a:cubicBezTo>
                  <a:cubicBezTo>
                    <a:pt x="249" y="237"/>
                    <a:pt x="259" y="247"/>
                    <a:pt x="275" y="247"/>
                  </a:cubicBezTo>
                  <a:cubicBezTo>
                    <a:pt x="291" y="247"/>
                    <a:pt x="301" y="237"/>
                    <a:pt x="302" y="236"/>
                  </a:cubicBezTo>
                  <a:cubicBezTo>
                    <a:pt x="303" y="236"/>
                    <a:pt x="303" y="235"/>
                    <a:pt x="303" y="234"/>
                  </a:cubicBezTo>
                  <a:lnTo>
                    <a:pt x="303" y="208"/>
                  </a:lnTo>
                  <a:cubicBezTo>
                    <a:pt x="308" y="205"/>
                    <a:pt x="309" y="202"/>
                    <a:pt x="310" y="201"/>
                  </a:cubicBezTo>
                  <a:cubicBezTo>
                    <a:pt x="310" y="200"/>
                    <a:pt x="310" y="200"/>
                    <a:pt x="310" y="199"/>
                  </a:cubicBezTo>
                  <a:lnTo>
                    <a:pt x="310" y="185"/>
                  </a:lnTo>
                  <a:cubicBezTo>
                    <a:pt x="310" y="184"/>
                    <a:pt x="310" y="184"/>
                    <a:pt x="310" y="184"/>
                  </a:cubicBezTo>
                  <a:cubicBezTo>
                    <a:pt x="310" y="183"/>
                    <a:pt x="310" y="183"/>
                    <a:pt x="310" y="182"/>
                  </a:cubicBezTo>
                  <a:cubicBezTo>
                    <a:pt x="310" y="172"/>
                    <a:pt x="294" y="167"/>
                    <a:pt x="278" y="167"/>
                  </a:cubicBezTo>
                  <a:lnTo>
                    <a:pt x="278" y="138"/>
                  </a:lnTo>
                  <a:lnTo>
                    <a:pt x="189" y="138"/>
                  </a:lnTo>
                  <a:lnTo>
                    <a:pt x="189" y="123"/>
                  </a:lnTo>
                  <a:lnTo>
                    <a:pt x="194" y="123"/>
                  </a:lnTo>
                  <a:cubicBezTo>
                    <a:pt x="218" y="123"/>
                    <a:pt x="238" y="103"/>
                    <a:pt x="238" y="79"/>
                  </a:cubicBezTo>
                  <a:cubicBezTo>
                    <a:pt x="238" y="55"/>
                    <a:pt x="218" y="36"/>
                    <a:pt x="194" y="36"/>
                  </a:cubicBezTo>
                  <a:cubicBezTo>
                    <a:pt x="193" y="36"/>
                    <a:pt x="191" y="36"/>
                    <a:pt x="189" y="36"/>
                  </a:cubicBezTo>
                  <a:cubicBezTo>
                    <a:pt x="185" y="15"/>
                    <a:pt x="167" y="0"/>
                    <a:pt x="145" y="0"/>
                  </a:cubicBezTo>
                  <a:cubicBezTo>
                    <a:pt x="122" y="0"/>
                    <a:pt x="104" y="16"/>
                    <a:pt x="100" y="38"/>
                  </a:cubicBezTo>
                  <a:cubicBezTo>
                    <a:pt x="78" y="40"/>
                    <a:pt x="61" y="58"/>
                    <a:pt x="61" y="80"/>
                  </a:cubicBezTo>
                  <a:cubicBezTo>
                    <a:pt x="61" y="104"/>
                    <a:pt x="80" y="123"/>
                    <a:pt x="103" y="123"/>
                  </a:cubicBezTo>
                  <a:lnTo>
                    <a:pt x="110" y="123"/>
                  </a:lnTo>
                  <a:lnTo>
                    <a:pt x="110" y="138"/>
                  </a:lnTo>
                  <a:lnTo>
                    <a:pt x="38" y="138"/>
                  </a:lnTo>
                  <a:lnTo>
                    <a:pt x="38" y="167"/>
                  </a:lnTo>
                  <a:cubicBezTo>
                    <a:pt x="17" y="167"/>
                    <a:pt x="2" y="175"/>
                    <a:pt x="0" y="186"/>
                  </a:cubicBezTo>
                  <a:cubicBezTo>
                    <a:pt x="0" y="186"/>
                    <a:pt x="0" y="186"/>
                    <a:pt x="0" y="187"/>
                  </a:cubicBezTo>
                  <a:lnTo>
                    <a:pt x="0" y="231"/>
                  </a:lnTo>
                  <a:cubicBezTo>
                    <a:pt x="0" y="244"/>
                    <a:pt x="18" y="255"/>
                    <a:pt x="40" y="255"/>
                  </a:cubicBezTo>
                  <a:cubicBezTo>
                    <a:pt x="63" y="255"/>
                    <a:pt x="81" y="244"/>
                    <a:pt x="81" y="231"/>
                  </a:cubicBezTo>
                  <a:lnTo>
                    <a:pt x="81" y="223"/>
                  </a:lnTo>
                  <a:lnTo>
                    <a:pt x="81" y="214"/>
                  </a:lnTo>
                  <a:lnTo>
                    <a:pt x="81" y="187"/>
                  </a:lnTo>
                  <a:lnTo>
                    <a:pt x="80" y="187"/>
                  </a:lnTo>
                  <a:cubicBezTo>
                    <a:pt x="80" y="175"/>
                    <a:pt x="64" y="167"/>
                    <a:pt x="42" y="167"/>
                  </a:cubicBezTo>
                  <a:lnTo>
                    <a:pt x="42" y="142"/>
                  </a:lnTo>
                  <a:lnTo>
                    <a:pt x="114" y="142"/>
                  </a:lnTo>
                  <a:lnTo>
                    <a:pt x="114" y="123"/>
                  </a:lnTo>
                  <a:lnTo>
                    <a:pt x="146" y="123"/>
                  </a:lnTo>
                  <a:lnTo>
                    <a:pt x="146" y="171"/>
                  </a:lnTo>
                  <a:cubicBezTo>
                    <a:pt x="146" y="170"/>
                    <a:pt x="145" y="169"/>
                    <a:pt x="143" y="169"/>
                  </a:cubicBezTo>
                  <a:lnTo>
                    <a:pt x="133" y="169"/>
                  </a:lnTo>
                  <a:cubicBezTo>
                    <a:pt x="131" y="169"/>
                    <a:pt x="129" y="170"/>
                    <a:pt x="129" y="172"/>
                  </a:cubicBezTo>
                  <a:lnTo>
                    <a:pt x="127" y="179"/>
                  </a:lnTo>
                  <a:lnTo>
                    <a:pt x="119" y="179"/>
                  </a:lnTo>
                  <a:cubicBezTo>
                    <a:pt x="117" y="179"/>
                    <a:pt x="115" y="181"/>
                    <a:pt x="115" y="183"/>
                  </a:cubicBezTo>
                  <a:lnTo>
                    <a:pt x="115" y="238"/>
                  </a:lnTo>
                  <a:cubicBezTo>
                    <a:pt x="115" y="238"/>
                    <a:pt x="115" y="238"/>
                    <a:pt x="116" y="239"/>
                  </a:cubicBezTo>
                  <a:cubicBezTo>
                    <a:pt x="116" y="239"/>
                    <a:pt x="116" y="239"/>
                    <a:pt x="116" y="240"/>
                  </a:cubicBezTo>
                  <a:cubicBezTo>
                    <a:pt x="116" y="240"/>
                    <a:pt x="117" y="241"/>
                    <a:pt x="117" y="241"/>
                  </a:cubicBezTo>
                  <a:cubicBezTo>
                    <a:pt x="118" y="241"/>
                    <a:pt x="118" y="241"/>
                    <a:pt x="118" y="242"/>
                  </a:cubicBezTo>
                  <a:cubicBezTo>
                    <a:pt x="118" y="242"/>
                    <a:pt x="119" y="242"/>
                    <a:pt x="119" y="242"/>
                  </a:cubicBezTo>
                  <a:lnTo>
                    <a:pt x="197" y="242"/>
                  </a:lnTo>
                  <a:cubicBezTo>
                    <a:pt x="197" y="242"/>
                    <a:pt x="197" y="241"/>
                    <a:pt x="198" y="241"/>
                  </a:cubicBezTo>
                  <a:close/>
                </a:path>
              </a:pathLst>
            </a:custGeom>
            <a:grpFill/>
            <a:ln w="0">
              <a:noFill/>
              <a:prstDash val="solid"/>
              <a:round/>
              <a:headEnd/>
              <a:tailEnd/>
            </a:ln>
            <a:extLst/>
          </p:spPr>
          <p:txBody>
            <a:bodyPr/>
            <a:lstStyle/>
            <a:p>
              <a:endParaRPr lang="zh-CN" altLang="en-US" sz="3201"/>
            </a:p>
          </p:txBody>
        </p:sp>
        <p:sp>
          <p:nvSpPr>
            <p:cNvPr id="10" name="Freeform 459"/>
            <p:cNvSpPr>
              <a:spLocks/>
            </p:cNvSpPr>
            <p:nvPr/>
          </p:nvSpPr>
          <p:spPr bwMode="auto">
            <a:xfrm>
              <a:off x="6189663" y="2714625"/>
              <a:ext cx="9525" cy="17463"/>
            </a:xfrm>
            <a:custGeom>
              <a:avLst/>
              <a:gdLst>
                <a:gd name="T0" fmla="*/ 2147483646 w 11"/>
                <a:gd name="T1" fmla="*/ 1996701957 h 20"/>
                <a:gd name="T2" fmla="*/ 2147483646 w 11"/>
                <a:gd name="T3" fmla="*/ 1996701957 h 20"/>
                <a:gd name="T4" fmla="*/ 2147483646 w 11"/>
                <a:gd name="T5" fmla="*/ 0 h 20"/>
                <a:gd name="T6" fmla="*/ 0 w 11"/>
                <a:gd name="T7" fmla="*/ 0 h 20"/>
                <a:gd name="T8" fmla="*/ 0 w 11"/>
                <a:gd name="T9" fmla="*/ 2147483646 h 20"/>
                <a:gd name="T10" fmla="*/ 2147483646 w 11"/>
                <a:gd name="T11" fmla="*/ 2147483646 h 20"/>
                <a:gd name="T12" fmla="*/ 2147483646 w 11"/>
                <a:gd name="T13" fmla="*/ 2147483646 h 20"/>
                <a:gd name="T14" fmla="*/ 2147483646 w 11"/>
                <a:gd name="T15" fmla="*/ 2147483646 h 20"/>
                <a:gd name="T16" fmla="*/ 2147483646 w 11"/>
                <a:gd name="T17" fmla="*/ 2147483646 h 20"/>
                <a:gd name="T18" fmla="*/ 2147483646 w 11"/>
                <a:gd name="T19" fmla="*/ 2147483646 h 20"/>
                <a:gd name="T20" fmla="*/ 2147483646 w 11"/>
                <a:gd name="T21" fmla="*/ 1996701957 h 20"/>
                <a:gd name="T22" fmla="*/ 2147483646 w 11"/>
                <a:gd name="T23" fmla="*/ 199670195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20">
                  <a:moveTo>
                    <a:pt x="11" y="3"/>
                  </a:moveTo>
                  <a:lnTo>
                    <a:pt x="11" y="3"/>
                  </a:lnTo>
                  <a:lnTo>
                    <a:pt x="11" y="0"/>
                  </a:lnTo>
                  <a:lnTo>
                    <a:pt x="0" y="0"/>
                  </a:lnTo>
                  <a:lnTo>
                    <a:pt x="0" y="20"/>
                  </a:lnTo>
                  <a:lnTo>
                    <a:pt x="4" y="20"/>
                  </a:lnTo>
                  <a:lnTo>
                    <a:pt x="4" y="12"/>
                  </a:lnTo>
                  <a:lnTo>
                    <a:pt x="11" y="12"/>
                  </a:lnTo>
                  <a:lnTo>
                    <a:pt x="11" y="8"/>
                  </a:lnTo>
                  <a:lnTo>
                    <a:pt x="4" y="8"/>
                  </a:lnTo>
                  <a:lnTo>
                    <a:pt x="4" y="3"/>
                  </a:lnTo>
                  <a:lnTo>
                    <a:pt x="11" y="3"/>
                  </a:lnTo>
                  <a:close/>
                </a:path>
              </a:pathLst>
            </a:custGeom>
            <a:grpFill/>
            <a:ln w="0">
              <a:noFill/>
              <a:prstDash val="solid"/>
              <a:round/>
              <a:headEnd/>
              <a:tailEnd/>
            </a:ln>
            <a:extLst/>
          </p:spPr>
          <p:txBody>
            <a:bodyPr/>
            <a:lstStyle/>
            <a:p>
              <a:endParaRPr lang="zh-CN" altLang="en-US" sz="3201"/>
            </a:p>
          </p:txBody>
        </p:sp>
        <p:sp>
          <p:nvSpPr>
            <p:cNvPr id="11" name="Freeform 460"/>
            <p:cNvSpPr>
              <a:spLocks/>
            </p:cNvSpPr>
            <p:nvPr/>
          </p:nvSpPr>
          <p:spPr bwMode="auto">
            <a:xfrm>
              <a:off x="6202363" y="2719388"/>
              <a:ext cx="11113" cy="12700"/>
            </a:xfrm>
            <a:custGeom>
              <a:avLst/>
              <a:gdLst>
                <a:gd name="T0" fmla="*/ 2147483646 w 14"/>
                <a:gd name="T1" fmla="*/ 2147483646 h 15"/>
                <a:gd name="T2" fmla="*/ 2147483646 w 14"/>
                <a:gd name="T3" fmla="*/ 2147483646 h 15"/>
                <a:gd name="T4" fmla="*/ 2147483646 w 14"/>
                <a:gd name="T5" fmla="*/ 0 h 15"/>
                <a:gd name="T6" fmla="*/ 2147483646 w 14"/>
                <a:gd name="T7" fmla="*/ 0 h 15"/>
                <a:gd name="T8" fmla="*/ 2147483646 w 14"/>
                <a:gd name="T9" fmla="*/ 2147483646 h 15"/>
                <a:gd name="T10" fmla="*/ 2147483646 w 14"/>
                <a:gd name="T11" fmla="*/ 2147483646 h 15"/>
                <a:gd name="T12" fmla="*/ 2147483646 w 14"/>
                <a:gd name="T13" fmla="*/ 2147483646 h 15"/>
                <a:gd name="T14" fmla="*/ 2000554322 w 14"/>
                <a:gd name="T15" fmla="*/ 2147483646 h 15"/>
                <a:gd name="T16" fmla="*/ 2000554322 w 14"/>
                <a:gd name="T17" fmla="*/ 0 h 15"/>
                <a:gd name="T18" fmla="*/ 0 w 14"/>
                <a:gd name="T19" fmla="*/ 0 h 15"/>
                <a:gd name="T20" fmla="*/ 0 w 14"/>
                <a:gd name="T21" fmla="*/ 2147483646 h 15"/>
                <a:gd name="T22" fmla="*/ 2147483646 w 14"/>
                <a:gd name="T23" fmla="*/ 2147483646 h 15"/>
                <a:gd name="T24" fmla="*/ 2147483646 w 14"/>
                <a:gd name="T25" fmla="*/ 2147483646 h 15"/>
                <a:gd name="T26" fmla="*/ 2147483646 w 14"/>
                <a:gd name="T27" fmla="*/ 2147483646 h 15"/>
                <a:gd name="T28" fmla="*/ 2147483646 w 14"/>
                <a:gd name="T29" fmla="*/ 2147483646 h 15"/>
                <a:gd name="T30" fmla="*/ 2147483646 w 14"/>
                <a:gd name="T31" fmla="*/ 2147483646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 h="15">
                  <a:moveTo>
                    <a:pt x="14" y="15"/>
                  </a:moveTo>
                  <a:lnTo>
                    <a:pt x="14" y="15"/>
                  </a:lnTo>
                  <a:lnTo>
                    <a:pt x="14" y="0"/>
                  </a:lnTo>
                  <a:lnTo>
                    <a:pt x="10" y="0"/>
                  </a:lnTo>
                  <a:lnTo>
                    <a:pt x="10" y="9"/>
                  </a:lnTo>
                  <a:cubicBezTo>
                    <a:pt x="10" y="10"/>
                    <a:pt x="9" y="10"/>
                    <a:pt x="9" y="11"/>
                  </a:cubicBezTo>
                  <a:cubicBezTo>
                    <a:pt x="8" y="12"/>
                    <a:pt x="8" y="12"/>
                    <a:pt x="7" y="12"/>
                  </a:cubicBezTo>
                  <a:cubicBezTo>
                    <a:pt x="5" y="12"/>
                    <a:pt x="4" y="11"/>
                    <a:pt x="4" y="9"/>
                  </a:cubicBezTo>
                  <a:lnTo>
                    <a:pt x="4" y="0"/>
                  </a:lnTo>
                  <a:lnTo>
                    <a:pt x="0" y="0"/>
                  </a:lnTo>
                  <a:lnTo>
                    <a:pt x="0" y="9"/>
                  </a:lnTo>
                  <a:cubicBezTo>
                    <a:pt x="0" y="13"/>
                    <a:pt x="2" y="15"/>
                    <a:pt x="5" y="15"/>
                  </a:cubicBezTo>
                  <a:cubicBezTo>
                    <a:pt x="7" y="15"/>
                    <a:pt x="8" y="14"/>
                    <a:pt x="10" y="13"/>
                  </a:cubicBezTo>
                  <a:lnTo>
                    <a:pt x="10" y="15"/>
                  </a:lnTo>
                  <a:lnTo>
                    <a:pt x="14" y="15"/>
                  </a:lnTo>
                  <a:close/>
                </a:path>
              </a:pathLst>
            </a:custGeom>
            <a:grpFill/>
            <a:ln w="0">
              <a:noFill/>
              <a:prstDash val="solid"/>
              <a:round/>
              <a:headEnd/>
              <a:tailEnd/>
            </a:ln>
            <a:extLst/>
          </p:spPr>
          <p:txBody>
            <a:bodyPr/>
            <a:lstStyle/>
            <a:p>
              <a:endParaRPr lang="zh-CN" altLang="en-US" sz="3201"/>
            </a:p>
          </p:txBody>
        </p:sp>
        <p:sp>
          <p:nvSpPr>
            <p:cNvPr id="12" name="Freeform 461"/>
            <p:cNvSpPr>
              <a:spLocks/>
            </p:cNvSpPr>
            <p:nvPr/>
          </p:nvSpPr>
          <p:spPr bwMode="auto">
            <a:xfrm>
              <a:off x="6216650" y="2719388"/>
              <a:ext cx="9525" cy="12700"/>
            </a:xfrm>
            <a:custGeom>
              <a:avLst/>
              <a:gdLst>
                <a:gd name="T0" fmla="*/ 2147483646 w 11"/>
                <a:gd name="T1" fmla="*/ 2147483646 h 15"/>
                <a:gd name="T2" fmla="*/ 2147483646 w 11"/>
                <a:gd name="T3" fmla="*/ 2147483646 h 15"/>
                <a:gd name="T4" fmla="*/ 0 w 11"/>
                <a:gd name="T5" fmla="*/ 2147483646 h 15"/>
                <a:gd name="T6" fmla="*/ 0 w 11"/>
                <a:gd name="T7" fmla="*/ 2147483646 h 15"/>
                <a:gd name="T8" fmla="*/ 2147483646 w 11"/>
                <a:gd name="T9" fmla="*/ 2147483646 h 15"/>
                <a:gd name="T10" fmla="*/ 2147483646 w 11"/>
                <a:gd name="T11" fmla="*/ 2147483646 h 15"/>
                <a:gd name="T12" fmla="*/ 2147483646 w 11"/>
                <a:gd name="T13" fmla="*/ 2147483646 h 15"/>
                <a:gd name="T14" fmla="*/ 2147483646 w 11"/>
                <a:gd name="T15" fmla="*/ 2147483646 h 15"/>
                <a:gd name="T16" fmla="*/ 2147483646 w 11"/>
                <a:gd name="T17" fmla="*/ 2147483646 h 15"/>
                <a:gd name="T18" fmla="*/ 2147483646 w 11"/>
                <a:gd name="T19" fmla="*/ 2147483646 h 15"/>
                <a:gd name="T20" fmla="*/ 2147483646 w 11"/>
                <a:gd name="T21" fmla="*/ 2147483646 h 15"/>
                <a:gd name="T22" fmla="*/ 2147483646 w 11"/>
                <a:gd name="T23" fmla="*/ 1820784607 h 15"/>
                <a:gd name="T24" fmla="*/ 2147483646 w 11"/>
                <a:gd name="T25" fmla="*/ 1820784607 h 15"/>
                <a:gd name="T26" fmla="*/ 2147483646 w 11"/>
                <a:gd name="T27" fmla="*/ 2147483646 h 15"/>
                <a:gd name="T28" fmla="*/ 2147483646 w 11"/>
                <a:gd name="T29" fmla="*/ 607167527 h 15"/>
                <a:gd name="T30" fmla="*/ 2147483646 w 11"/>
                <a:gd name="T31" fmla="*/ 0 h 15"/>
                <a:gd name="T32" fmla="*/ 1298651489 w 11"/>
                <a:gd name="T33" fmla="*/ 607167527 h 15"/>
                <a:gd name="T34" fmla="*/ 0 w 11"/>
                <a:gd name="T35" fmla="*/ 2147483646 h 15"/>
                <a:gd name="T36" fmla="*/ 649325311 w 11"/>
                <a:gd name="T37" fmla="*/ 2147483646 h 15"/>
                <a:gd name="T38" fmla="*/ 2147483646 w 11"/>
                <a:gd name="T39" fmla="*/ 2147483646 h 15"/>
                <a:gd name="T40" fmla="*/ 2147483646 w 11"/>
                <a:gd name="T41" fmla="*/ 2147483646 h 15"/>
                <a:gd name="T42" fmla="*/ 2147483646 w 11"/>
                <a:gd name="T43" fmla="*/ 2147483646 h 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 h="15">
                  <a:moveTo>
                    <a:pt x="4" y="12"/>
                  </a:moveTo>
                  <a:lnTo>
                    <a:pt x="4" y="12"/>
                  </a:lnTo>
                  <a:cubicBezTo>
                    <a:pt x="3" y="12"/>
                    <a:pt x="2" y="12"/>
                    <a:pt x="0" y="11"/>
                  </a:cubicBezTo>
                  <a:lnTo>
                    <a:pt x="0" y="14"/>
                  </a:lnTo>
                  <a:cubicBezTo>
                    <a:pt x="1" y="15"/>
                    <a:pt x="3" y="15"/>
                    <a:pt x="4" y="15"/>
                  </a:cubicBezTo>
                  <a:cubicBezTo>
                    <a:pt x="6" y="15"/>
                    <a:pt x="8" y="15"/>
                    <a:pt x="9" y="14"/>
                  </a:cubicBezTo>
                  <a:cubicBezTo>
                    <a:pt x="10" y="13"/>
                    <a:pt x="11" y="12"/>
                    <a:pt x="11" y="10"/>
                  </a:cubicBezTo>
                  <a:cubicBezTo>
                    <a:pt x="11" y="10"/>
                    <a:pt x="11" y="9"/>
                    <a:pt x="10" y="8"/>
                  </a:cubicBezTo>
                  <a:cubicBezTo>
                    <a:pt x="10" y="8"/>
                    <a:pt x="10" y="7"/>
                    <a:pt x="9" y="7"/>
                  </a:cubicBezTo>
                  <a:cubicBezTo>
                    <a:pt x="8" y="7"/>
                    <a:pt x="7" y="6"/>
                    <a:pt x="6" y="6"/>
                  </a:cubicBezTo>
                  <a:cubicBezTo>
                    <a:pt x="5" y="5"/>
                    <a:pt x="4" y="5"/>
                    <a:pt x="4" y="4"/>
                  </a:cubicBezTo>
                  <a:cubicBezTo>
                    <a:pt x="4" y="4"/>
                    <a:pt x="4" y="4"/>
                    <a:pt x="5" y="3"/>
                  </a:cubicBezTo>
                  <a:cubicBezTo>
                    <a:pt x="5" y="3"/>
                    <a:pt x="6" y="3"/>
                    <a:pt x="6" y="3"/>
                  </a:cubicBezTo>
                  <a:cubicBezTo>
                    <a:pt x="8" y="3"/>
                    <a:pt x="9" y="3"/>
                    <a:pt x="10" y="4"/>
                  </a:cubicBezTo>
                  <a:lnTo>
                    <a:pt x="10" y="1"/>
                  </a:lnTo>
                  <a:cubicBezTo>
                    <a:pt x="9" y="0"/>
                    <a:pt x="8" y="0"/>
                    <a:pt x="6" y="0"/>
                  </a:cubicBezTo>
                  <a:cubicBezTo>
                    <a:pt x="5" y="0"/>
                    <a:pt x="3" y="0"/>
                    <a:pt x="2" y="1"/>
                  </a:cubicBezTo>
                  <a:cubicBezTo>
                    <a:pt x="1" y="2"/>
                    <a:pt x="0" y="3"/>
                    <a:pt x="0" y="5"/>
                  </a:cubicBezTo>
                  <a:cubicBezTo>
                    <a:pt x="0" y="6"/>
                    <a:pt x="0" y="7"/>
                    <a:pt x="1" y="7"/>
                  </a:cubicBezTo>
                  <a:cubicBezTo>
                    <a:pt x="2" y="8"/>
                    <a:pt x="3" y="9"/>
                    <a:pt x="5" y="9"/>
                  </a:cubicBezTo>
                  <a:cubicBezTo>
                    <a:pt x="6" y="10"/>
                    <a:pt x="7" y="10"/>
                    <a:pt x="7" y="11"/>
                  </a:cubicBezTo>
                  <a:cubicBezTo>
                    <a:pt x="7" y="12"/>
                    <a:pt x="6" y="12"/>
                    <a:pt x="4" y="12"/>
                  </a:cubicBezTo>
                  <a:close/>
                </a:path>
              </a:pathLst>
            </a:custGeom>
            <a:grpFill/>
            <a:ln w="0">
              <a:noFill/>
              <a:prstDash val="solid"/>
              <a:round/>
              <a:headEnd/>
              <a:tailEnd/>
            </a:ln>
            <a:extLst/>
          </p:spPr>
          <p:txBody>
            <a:bodyPr/>
            <a:lstStyle/>
            <a:p>
              <a:endParaRPr lang="zh-CN" altLang="en-US" sz="3201"/>
            </a:p>
          </p:txBody>
        </p:sp>
        <p:sp>
          <p:nvSpPr>
            <p:cNvPr id="13" name="Freeform 462"/>
            <p:cNvSpPr>
              <a:spLocks/>
            </p:cNvSpPr>
            <p:nvPr/>
          </p:nvSpPr>
          <p:spPr bwMode="auto">
            <a:xfrm>
              <a:off x="6229350" y="2719388"/>
              <a:ext cx="3175" cy="12700"/>
            </a:xfrm>
            <a:custGeom>
              <a:avLst/>
              <a:gdLst>
                <a:gd name="T0" fmla="*/ 0 w 4"/>
                <a:gd name="T1" fmla="*/ 2147483646 h 15"/>
                <a:gd name="T2" fmla="*/ 0 w 4"/>
                <a:gd name="T3" fmla="*/ 2147483646 h 15"/>
                <a:gd name="T4" fmla="*/ 2000373825 w 4"/>
                <a:gd name="T5" fmla="*/ 2147483646 h 15"/>
                <a:gd name="T6" fmla="*/ 2000373825 w 4"/>
                <a:gd name="T7" fmla="*/ 0 h 15"/>
                <a:gd name="T8" fmla="*/ 0 w 4"/>
                <a:gd name="T9" fmla="*/ 0 h 15"/>
                <a:gd name="T10" fmla="*/ 0 w 4"/>
                <a:gd name="T11" fmla="*/ 2147483646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5">
                  <a:moveTo>
                    <a:pt x="0" y="15"/>
                  </a:moveTo>
                  <a:lnTo>
                    <a:pt x="0" y="15"/>
                  </a:lnTo>
                  <a:lnTo>
                    <a:pt x="4" y="15"/>
                  </a:lnTo>
                  <a:lnTo>
                    <a:pt x="4" y="0"/>
                  </a:lnTo>
                  <a:lnTo>
                    <a:pt x="0" y="0"/>
                  </a:lnTo>
                  <a:lnTo>
                    <a:pt x="0" y="15"/>
                  </a:lnTo>
                  <a:close/>
                </a:path>
              </a:pathLst>
            </a:custGeom>
            <a:grpFill/>
            <a:ln w="0">
              <a:noFill/>
              <a:prstDash val="solid"/>
              <a:round/>
              <a:headEnd/>
              <a:tailEnd/>
            </a:ln>
            <a:extLst/>
          </p:spPr>
          <p:txBody>
            <a:bodyPr/>
            <a:lstStyle/>
            <a:p>
              <a:endParaRPr lang="zh-CN" altLang="en-US" sz="3201"/>
            </a:p>
          </p:txBody>
        </p:sp>
        <p:sp>
          <p:nvSpPr>
            <p:cNvPr id="14" name="Freeform 463"/>
            <p:cNvSpPr>
              <a:spLocks/>
            </p:cNvSpPr>
            <p:nvPr/>
          </p:nvSpPr>
          <p:spPr bwMode="auto">
            <a:xfrm>
              <a:off x="6227763" y="2714625"/>
              <a:ext cx="4763" cy="3175"/>
            </a:xfrm>
            <a:custGeom>
              <a:avLst/>
              <a:gdLst>
                <a:gd name="T0" fmla="*/ 2147483646 w 5"/>
                <a:gd name="T1" fmla="*/ 0 h 4"/>
                <a:gd name="T2" fmla="*/ 2147483646 w 5"/>
                <a:gd name="T3" fmla="*/ 0 h 4"/>
                <a:gd name="T4" fmla="*/ 2147483646 w 5"/>
                <a:gd name="T5" fmla="*/ 0 h 4"/>
                <a:gd name="T6" fmla="*/ 864796953 w 5"/>
                <a:gd name="T7" fmla="*/ 0 h 4"/>
                <a:gd name="T8" fmla="*/ 0 w 5"/>
                <a:gd name="T9" fmla="*/ 1000502031 h 4"/>
                <a:gd name="T10" fmla="*/ 864796953 w 5"/>
                <a:gd name="T11" fmla="*/ 1500123206 h 4"/>
                <a:gd name="T12" fmla="*/ 2147483646 w 5"/>
                <a:gd name="T13" fmla="*/ 2000373825 h 4"/>
                <a:gd name="T14" fmla="*/ 2147483646 w 5"/>
                <a:gd name="T15" fmla="*/ 1500123206 h 4"/>
                <a:gd name="T16" fmla="*/ 2147483646 w 5"/>
                <a:gd name="T17" fmla="*/ 1000502031 h 4"/>
                <a:gd name="T18" fmla="*/ 2147483646 w 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4">
                  <a:moveTo>
                    <a:pt x="4" y="0"/>
                  </a:moveTo>
                  <a:lnTo>
                    <a:pt x="4" y="0"/>
                  </a:lnTo>
                  <a:cubicBezTo>
                    <a:pt x="4" y="0"/>
                    <a:pt x="3" y="0"/>
                    <a:pt x="3" y="0"/>
                  </a:cubicBezTo>
                  <a:cubicBezTo>
                    <a:pt x="2" y="0"/>
                    <a:pt x="1" y="0"/>
                    <a:pt x="1" y="0"/>
                  </a:cubicBezTo>
                  <a:cubicBezTo>
                    <a:pt x="0" y="1"/>
                    <a:pt x="0" y="1"/>
                    <a:pt x="0" y="2"/>
                  </a:cubicBezTo>
                  <a:cubicBezTo>
                    <a:pt x="0" y="2"/>
                    <a:pt x="0" y="3"/>
                    <a:pt x="1" y="3"/>
                  </a:cubicBezTo>
                  <a:cubicBezTo>
                    <a:pt x="1" y="4"/>
                    <a:pt x="2" y="4"/>
                    <a:pt x="3" y="4"/>
                  </a:cubicBezTo>
                  <a:cubicBezTo>
                    <a:pt x="3" y="4"/>
                    <a:pt x="4" y="4"/>
                    <a:pt x="4" y="3"/>
                  </a:cubicBezTo>
                  <a:cubicBezTo>
                    <a:pt x="5" y="3"/>
                    <a:pt x="5" y="2"/>
                    <a:pt x="5" y="2"/>
                  </a:cubicBezTo>
                  <a:cubicBezTo>
                    <a:pt x="5" y="1"/>
                    <a:pt x="5" y="1"/>
                    <a:pt x="4" y="0"/>
                  </a:cubicBezTo>
                  <a:close/>
                </a:path>
              </a:pathLst>
            </a:custGeom>
            <a:grpFill/>
            <a:ln w="0">
              <a:noFill/>
              <a:prstDash val="solid"/>
              <a:round/>
              <a:headEnd/>
              <a:tailEnd/>
            </a:ln>
            <a:extLst/>
          </p:spPr>
          <p:txBody>
            <a:bodyPr/>
            <a:lstStyle/>
            <a:p>
              <a:endParaRPr lang="zh-CN" altLang="en-US" sz="3201"/>
            </a:p>
          </p:txBody>
        </p:sp>
        <p:sp>
          <p:nvSpPr>
            <p:cNvPr id="15" name="Freeform 464"/>
            <p:cNvSpPr>
              <a:spLocks noEditPoints="1"/>
            </p:cNvSpPr>
            <p:nvPr/>
          </p:nvSpPr>
          <p:spPr bwMode="auto">
            <a:xfrm>
              <a:off x="6234113" y="2719388"/>
              <a:ext cx="12700" cy="12700"/>
            </a:xfrm>
            <a:custGeom>
              <a:avLst/>
              <a:gdLst>
                <a:gd name="T0" fmla="*/ 2147483646 w 15"/>
                <a:gd name="T1" fmla="*/ 2147483646 h 15"/>
                <a:gd name="T2" fmla="*/ 2147483646 w 15"/>
                <a:gd name="T3" fmla="*/ 2147483646 h 15"/>
                <a:gd name="T4" fmla="*/ 2147483646 w 15"/>
                <a:gd name="T5" fmla="*/ 2147483646 h 15"/>
                <a:gd name="T6" fmla="*/ 2147483646 w 15"/>
                <a:gd name="T7" fmla="*/ 2147483646 h 15"/>
                <a:gd name="T8" fmla="*/ 2147483646 w 15"/>
                <a:gd name="T9" fmla="*/ 2147483646 h 15"/>
                <a:gd name="T10" fmla="*/ 2147483646 w 15"/>
                <a:gd name="T11" fmla="*/ 1820784607 h 15"/>
                <a:gd name="T12" fmla="*/ 2147483646 w 15"/>
                <a:gd name="T13" fmla="*/ 2147483646 h 15"/>
                <a:gd name="T14" fmla="*/ 1213617927 w 15"/>
                <a:gd name="T15" fmla="*/ 1213617927 h 15"/>
                <a:gd name="T16" fmla="*/ 1213617927 w 15"/>
                <a:gd name="T17" fmla="*/ 1213617927 h 15"/>
                <a:gd name="T18" fmla="*/ 0 w 15"/>
                <a:gd name="T19" fmla="*/ 2147483646 h 15"/>
                <a:gd name="T20" fmla="*/ 1213617927 w 15"/>
                <a:gd name="T21" fmla="*/ 2147483646 h 15"/>
                <a:gd name="T22" fmla="*/ 2147483646 w 15"/>
                <a:gd name="T23" fmla="*/ 2147483646 h 15"/>
                <a:gd name="T24" fmla="*/ 2147483646 w 15"/>
                <a:gd name="T25" fmla="*/ 2147483646 h 15"/>
                <a:gd name="T26" fmla="*/ 2147483646 w 15"/>
                <a:gd name="T27" fmla="*/ 2147483646 h 15"/>
                <a:gd name="T28" fmla="*/ 2147483646 w 15"/>
                <a:gd name="T29" fmla="*/ 1213617927 h 15"/>
                <a:gd name="T30" fmla="*/ 2147483646 w 15"/>
                <a:gd name="T31" fmla="*/ 0 h 15"/>
                <a:gd name="T32" fmla="*/ 1213617927 w 15"/>
                <a:gd name="T33" fmla="*/ 1213617927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5" h="15">
                  <a:moveTo>
                    <a:pt x="11" y="7"/>
                  </a:moveTo>
                  <a:lnTo>
                    <a:pt x="11" y="7"/>
                  </a:lnTo>
                  <a:cubicBezTo>
                    <a:pt x="11" y="10"/>
                    <a:pt x="10" y="12"/>
                    <a:pt x="7" y="12"/>
                  </a:cubicBezTo>
                  <a:cubicBezTo>
                    <a:pt x="5" y="12"/>
                    <a:pt x="4" y="10"/>
                    <a:pt x="4" y="8"/>
                  </a:cubicBezTo>
                  <a:cubicBezTo>
                    <a:pt x="4" y="6"/>
                    <a:pt x="4" y="5"/>
                    <a:pt x="5" y="4"/>
                  </a:cubicBezTo>
                  <a:cubicBezTo>
                    <a:pt x="5" y="4"/>
                    <a:pt x="6" y="3"/>
                    <a:pt x="7" y="3"/>
                  </a:cubicBezTo>
                  <a:cubicBezTo>
                    <a:pt x="10" y="3"/>
                    <a:pt x="11" y="5"/>
                    <a:pt x="11" y="7"/>
                  </a:cubicBezTo>
                  <a:close/>
                  <a:moveTo>
                    <a:pt x="2" y="2"/>
                  </a:moveTo>
                  <a:lnTo>
                    <a:pt x="2" y="2"/>
                  </a:lnTo>
                  <a:cubicBezTo>
                    <a:pt x="0" y="3"/>
                    <a:pt x="0" y="5"/>
                    <a:pt x="0" y="8"/>
                  </a:cubicBezTo>
                  <a:cubicBezTo>
                    <a:pt x="0" y="10"/>
                    <a:pt x="0" y="12"/>
                    <a:pt x="2" y="13"/>
                  </a:cubicBezTo>
                  <a:cubicBezTo>
                    <a:pt x="3" y="14"/>
                    <a:pt x="5" y="15"/>
                    <a:pt x="7" y="15"/>
                  </a:cubicBezTo>
                  <a:cubicBezTo>
                    <a:pt x="10" y="15"/>
                    <a:pt x="12" y="14"/>
                    <a:pt x="13" y="13"/>
                  </a:cubicBezTo>
                  <a:cubicBezTo>
                    <a:pt x="14" y="12"/>
                    <a:pt x="15" y="10"/>
                    <a:pt x="15" y="7"/>
                  </a:cubicBezTo>
                  <a:cubicBezTo>
                    <a:pt x="15" y="5"/>
                    <a:pt x="14" y="3"/>
                    <a:pt x="13" y="2"/>
                  </a:cubicBezTo>
                  <a:cubicBezTo>
                    <a:pt x="12" y="1"/>
                    <a:pt x="10" y="0"/>
                    <a:pt x="7" y="0"/>
                  </a:cubicBezTo>
                  <a:cubicBezTo>
                    <a:pt x="5" y="0"/>
                    <a:pt x="3" y="1"/>
                    <a:pt x="2" y="2"/>
                  </a:cubicBezTo>
                  <a:close/>
                </a:path>
              </a:pathLst>
            </a:custGeom>
            <a:grpFill/>
            <a:ln w="0">
              <a:noFill/>
              <a:prstDash val="solid"/>
              <a:round/>
              <a:headEnd/>
              <a:tailEnd/>
            </a:ln>
            <a:extLst/>
          </p:spPr>
          <p:txBody>
            <a:bodyPr/>
            <a:lstStyle/>
            <a:p>
              <a:endParaRPr lang="zh-CN" altLang="en-US" sz="3201"/>
            </a:p>
          </p:txBody>
        </p:sp>
        <p:sp>
          <p:nvSpPr>
            <p:cNvPr id="16" name="Freeform 465"/>
            <p:cNvSpPr>
              <a:spLocks/>
            </p:cNvSpPr>
            <p:nvPr/>
          </p:nvSpPr>
          <p:spPr bwMode="auto">
            <a:xfrm>
              <a:off x="6249988" y="2719388"/>
              <a:ext cx="11113" cy="12700"/>
            </a:xfrm>
            <a:custGeom>
              <a:avLst/>
              <a:gdLst>
                <a:gd name="T0" fmla="*/ 2147483646 w 14"/>
                <a:gd name="T1" fmla="*/ 2147483646 h 15"/>
                <a:gd name="T2" fmla="*/ 2147483646 w 14"/>
                <a:gd name="T3" fmla="*/ 2147483646 h 15"/>
                <a:gd name="T4" fmla="*/ 2147483646 w 14"/>
                <a:gd name="T5" fmla="*/ 2147483646 h 15"/>
                <a:gd name="T6" fmla="*/ 2147483646 w 14"/>
                <a:gd name="T7" fmla="*/ 0 h 15"/>
                <a:gd name="T8" fmla="*/ 2000554322 w 14"/>
                <a:gd name="T9" fmla="*/ 1820784607 h 15"/>
                <a:gd name="T10" fmla="*/ 2000554322 w 14"/>
                <a:gd name="T11" fmla="*/ 1820784607 h 15"/>
                <a:gd name="T12" fmla="*/ 2000554322 w 14"/>
                <a:gd name="T13" fmla="*/ 0 h 15"/>
                <a:gd name="T14" fmla="*/ 0 w 14"/>
                <a:gd name="T15" fmla="*/ 0 h 15"/>
                <a:gd name="T16" fmla="*/ 0 w 14"/>
                <a:gd name="T17" fmla="*/ 2147483646 h 15"/>
                <a:gd name="T18" fmla="*/ 2000554322 w 14"/>
                <a:gd name="T19" fmla="*/ 2147483646 h 15"/>
                <a:gd name="T20" fmla="*/ 2000554322 w 14"/>
                <a:gd name="T21" fmla="*/ 2147483646 h 15"/>
                <a:gd name="T22" fmla="*/ 2147483646 w 14"/>
                <a:gd name="T23" fmla="*/ 2147483646 h 15"/>
                <a:gd name="T24" fmla="*/ 2147483646 w 14"/>
                <a:gd name="T25" fmla="*/ 1820784607 h 15"/>
                <a:gd name="T26" fmla="*/ 2147483646 w 14"/>
                <a:gd name="T27" fmla="*/ 2147483646 h 15"/>
                <a:gd name="T28" fmla="*/ 2147483646 w 14"/>
                <a:gd name="T29" fmla="*/ 2147483646 h 15"/>
                <a:gd name="T30" fmla="*/ 2147483646 w 14"/>
                <a:gd name="T31" fmla="*/ 2147483646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 h="15">
                  <a:moveTo>
                    <a:pt x="14" y="15"/>
                  </a:moveTo>
                  <a:lnTo>
                    <a:pt x="14" y="15"/>
                  </a:lnTo>
                  <a:lnTo>
                    <a:pt x="14" y="6"/>
                  </a:lnTo>
                  <a:cubicBezTo>
                    <a:pt x="14" y="2"/>
                    <a:pt x="12" y="0"/>
                    <a:pt x="9" y="0"/>
                  </a:cubicBezTo>
                  <a:cubicBezTo>
                    <a:pt x="7" y="0"/>
                    <a:pt x="5" y="1"/>
                    <a:pt x="4" y="3"/>
                  </a:cubicBezTo>
                  <a:lnTo>
                    <a:pt x="4" y="0"/>
                  </a:lnTo>
                  <a:lnTo>
                    <a:pt x="0" y="0"/>
                  </a:lnTo>
                  <a:lnTo>
                    <a:pt x="0" y="15"/>
                  </a:lnTo>
                  <a:lnTo>
                    <a:pt x="4" y="15"/>
                  </a:lnTo>
                  <a:lnTo>
                    <a:pt x="4" y="7"/>
                  </a:lnTo>
                  <a:cubicBezTo>
                    <a:pt x="4" y="6"/>
                    <a:pt x="4" y="5"/>
                    <a:pt x="5" y="4"/>
                  </a:cubicBezTo>
                  <a:cubicBezTo>
                    <a:pt x="5" y="4"/>
                    <a:pt x="6" y="3"/>
                    <a:pt x="7" y="3"/>
                  </a:cubicBezTo>
                  <a:cubicBezTo>
                    <a:pt x="9" y="3"/>
                    <a:pt x="9" y="4"/>
                    <a:pt x="9" y="7"/>
                  </a:cubicBezTo>
                  <a:lnTo>
                    <a:pt x="9" y="15"/>
                  </a:lnTo>
                  <a:lnTo>
                    <a:pt x="14" y="15"/>
                  </a:lnTo>
                  <a:close/>
                </a:path>
              </a:pathLst>
            </a:custGeom>
            <a:grpFill/>
            <a:ln w="0">
              <a:noFill/>
              <a:prstDash val="solid"/>
              <a:round/>
              <a:headEnd/>
              <a:tailEnd/>
            </a:ln>
            <a:extLst/>
          </p:spPr>
          <p:txBody>
            <a:bodyPr/>
            <a:lstStyle/>
            <a:p>
              <a:endParaRPr lang="zh-CN" altLang="en-US" sz="3201"/>
            </a:p>
          </p:txBody>
        </p:sp>
        <p:sp>
          <p:nvSpPr>
            <p:cNvPr id="17" name="Freeform 466"/>
            <p:cNvSpPr>
              <a:spLocks/>
            </p:cNvSpPr>
            <p:nvPr/>
          </p:nvSpPr>
          <p:spPr bwMode="auto">
            <a:xfrm>
              <a:off x="6264275" y="2714625"/>
              <a:ext cx="11113" cy="17463"/>
            </a:xfrm>
            <a:custGeom>
              <a:avLst/>
              <a:gdLst>
                <a:gd name="T0" fmla="*/ 2147483646 w 13"/>
                <a:gd name="T1" fmla="*/ 2147483646 h 21"/>
                <a:gd name="T2" fmla="*/ 2147483646 w 13"/>
                <a:gd name="T3" fmla="*/ 2147483646 h 21"/>
                <a:gd name="T4" fmla="*/ 0 w 13"/>
                <a:gd name="T5" fmla="*/ 2147483646 h 21"/>
                <a:gd name="T6" fmla="*/ 0 w 13"/>
                <a:gd name="T7" fmla="*/ 2147483646 h 21"/>
                <a:gd name="T8" fmla="*/ 2147483646 w 13"/>
                <a:gd name="T9" fmla="*/ 2147483646 h 21"/>
                <a:gd name="T10" fmla="*/ 2147483646 w 13"/>
                <a:gd name="T11" fmla="*/ 2147483646 h 21"/>
                <a:gd name="T12" fmla="*/ 2147483646 w 13"/>
                <a:gd name="T13" fmla="*/ 2147483646 h 21"/>
                <a:gd name="T14" fmla="*/ 2147483646 w 13"/>
                <a:gd name="T15" fmla="*/ 2147483646 h 21"/>
                <a:gd name="T16" fmla="*/ 2147483646 w 13"/>
                <a:gd name="T17" fmla="*/ 2147483646 h 21"/>
                <a:gd name="T18" fmla="*/ 2147483646 w 13"/>
                <a:gd name="T19" fmla="*/ 2147483646 h 21"/>
                <a:gd name="T20" fmla="*/ 2147483646 w 13"/>
                <a:gd name="T21" fmla="*/ 2147483646 h 21"/>
                <a:gd name="T22" fmla="*/ 2147483646 w 13"/>
                <a:gd name="T23" fmla="*/ 2147483646 h 21"/>
                <a:gd name="T24" fmla="*/ 2147483646 w 13"/>
                <a:gd name="T25" fmla="*/ 2147483646 h 21"/>
                <a:gd name="T26" fmla="*/ 2147483646 w 13"/>
                <a:gd name="T27" fmla="*/ 2147483646 h 21"/>
                <a:gd name="T28" fmla="*/ 2147483646 w 13"/>
                <a:gd name="T29" fmla="*/ 575336830 h 21"/>
                <a:gd name="T30" fmla="*/ 2147483646 w 13"/>
                <a:gd name="T31" fmla="*/ 0 h 21"/>
                <a:gd name="T32" fmla="*/ 1249602995 w 13"/>
                <a:gd name="T33" fmla="*/ 1149982623 h 21"/>
                <a:gd name="T34" fmla="*/ 0 w 13"/>
                <a:gd name="T35" fmla="*/ 2147483646 h 21"/>
                <a:gd name="T36" fmla="*/ 2147483646 w 13"/>
                <a:gd name="T37" fmla="*/ 2147483646 h 21"/>
                <a:gd name="T38" fmla="*/ 2147483646 w 13"/>
                <a:gd name="T39" fmla="*/ 2147483646 h 21"/>
                <a:gd name="T40" fmla="*/ 2147483646 w 13"/>
                <a:gd name="T41" fmla="*/ 2147483646 h 21"/>
                <a:gd name="T42" fmla="*/ 2147483646 w 13"/>
                <a:gd name="T43" fmla="*/ 2147483646 h 21"/>
                <a:gd name="T44" fmla="*/ 2147483646 w 13"/>
                <a:gd name="T45" fmla="*/ 2147483646 h 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 h="21">
                  <a:moveTo>
                    <a:pt x="5" y="18"/>
                  </a:moveTo>
                  <a:lnTo>
                    <a:pt x="5" y="18"/>
                  </a:lnTo>
                  <a:cubicBezTo>
                    <a:pt x="3" y="18"/>
                    <a:pt x="1" y="17"/>
                    <a:pt x="0" y="16"/>
                  </a:cubicBezTo>
                  <a:lnTo>
                    <a:pt x="0" y="20"/>
                  </a:lnTo>
                  <a:cubicBezTo>
                    <a:pt x="1" y="21"/>
                    <a:pt x="3" y="21"/>
                    <a:pt x="5" y="21"/>
                  </a:cubicBezTo>
                  <a:cubicBezTo>
                    <a:pt x="8" y="21"/>
                    <a:pt x="10" y="21"/>
                    <a:pt x="11" y="20"/>
                  </a:cubicBezTo>
                  <a:cubicBezTo>
                    <a:pt x="12" y="19"/>
                    <a:pt x="13" y="17"/>
                    <a:pt x="13" y="15"/>
                  </a:cubicBezTo>
                  <a:cubicBezTo>
                    <a:pt x="13" y="14"/>
                    <a:pt x="13" y="13"/>
                    <a:pt x="12" y="12"/>
                  </a:cubicBezTo>
                  <a:cubicBezTo>
                    <a:pt x="11" y="11"/>
                    <a:pt x="10" y="10"/>
                    <a:pt x="8" y="9"/>
                  </a:cubicBezTo>
                  <a:cubicBezTo>
                    <a:pt x="6" y="8"/>
                    <a:pt x="5" y="8"/>
                    <a:pt x="5" y="7"/>
                  </a:cubicBezTo>
                  <a:cubicBezTo>
                    <a:pt x="4" y="7"/>
                    <a:pt x="4" y="6"/>
                    <a:pt x="4" y="6"/>
                  </a:cubicBezTo>
                  <a:cubicBezTo>
                    <a:pt x="4" y="5"/>
                    <a:pt x="4" y="5"/>
                    <a:pt x="5" y="4"/>
                  </a:cubicBezTo>
                  <a:cubicBezTo>
                    <a:pt x="6" y="4"/>
                    <a:pt x="6" y="4"/>
                    <a:pt x="8" y="4"/>
                  </a:cubicBezTo>
                  <a:cubicBezTo>
                    <a:pt x="9" y="4"/>
                    <a:pt x="11" y="4"/>
                    <a:pt x="12" y="5"/>
                  </a:cubicBezTo>
                  <a:lnTo>
                    <a:pt x="12" y="1"/>
                  </a:lnTo>
                  <a:cubicBezTo>
                    <a:pt x="11" y="1"/>
                    <a:pt x="9" y="0"/>
                    <a:pt x="7" y="0"/>
                  </a:cubicBezTo>
                  <a:cubicBezTo>
                    <a:pt x="5" y="0"/>
                    <a:pt x="3" y="1"/>
                    <a:pt x="2" y="2"/>
                  </a:cubicBezTo>
                  <a:cubicBezTo>
                    <a:pt x="0" y="3"/>
                    <a:pt x="0" y="4"/>
                    <a:pt x="0" y="6"/>
                  </a:cubicBezTo>
                  <a:cubicBezTo>
                    <a:pt x="0" y="9"/>
                    <a:pt x="1" y="11"/>
                    <a:pt x="4" y="12"/>
                  </a:cubicBezTo>
                  <a:cubicBezTo>
                    <a:pt x="6" y="13"/>
                    <a:pt x="7" y="14"/>
                    <a:pt x="8" y="14"/>
                  </a:cubicBezTo>
                  <a:cubicBezTo>
                    <a:pt x="8" y="14"/>
                    <a:pt x="9" y="15"/>
                    <a:pt x="9" y="16"/>
                  </a:cubicBezTo>
                  <a:cubicBezTo>
                    <a:pt x="9" y="16"/>
                    <a:pt x="8" y="17"/>
                    <a:pt x="8" y="17"/>
                  </a:cubicBezTo>
                  <a:cubicBezTo>
                    <a:pt x="7" y="17"/>
                    <a:pt x="6" y="18"/>
                    <a:pt x="5" y="18"/>
                  </a:cubicBezTo>
                  <a:close/>
                </a:path>
              </a:pathLst>
            </a:custGeom>
            <a:grpFill/>
            <a:ln w="0">
              <a:noFill/>
              <a:prstDash val="solid"/>
              <a:round/>
              <a:headEnd/>
              <a:tailEnd/>
            </a:ln>
            <a:extLst/>
          </p:spPr>
          <p:txBody>
            <a:bodyPr/>
            <a:lstStyle/>
            <a:p>
              <a:endParaRPr lang="zh-CN" altLang="en-US" sz="3201"/>
            </a:p>
          </p:txBody>
        </p:sp>
        <p:sp>
          <p:nvSpPr>
            <p:cNvPr id="18" name="Freeform 467"/>
            <p:cNvSpPr>
              <a:spLocks/>
            </p:cNvSpPr>
            <p:nvPr/>
          </p:nvSpPr>
          <p:spPr bwMode="auto">
            <a:xfrm>
              <a:off x="6276975" y="2716213"/>
              <a:ext cx="7938" cy="15875"/>
            </a:xfrm>
            <a:custGeom>
              <a:avLst/>
              <a:gdLst>
                <a:gd name="T0" fmla="*/ 2147483646 w 10"/>
                <a:gd name="T1" fmla="*/ 2147483646 h 19"/>
                <a:gd name="T2" fmla="*/ 2147483646 w 10"/>
                <a:gd name="T3" fmla="*/ 2147483646 h 19"/>
                <a:gd name="T4" fmla="*/ 2147483646 w 10"/>
                <a:gd name="T5" fmla="*/ 2147483646 h 19"/>
                <a:gd name="T6" fmla="*/ 2147483646 w 10"/>
                <a:gd name="T7" fmla="*/ 2147483646 h 19"/>
                <a:gd name="T8" fmla="*/ 2147483646 w 10"/>
                <a:gd name="T9" fmla="*/ 0 h 19"/>
                <a:gd name="T10" fmla="*/ 1000627765 w 10"/>
                <a:gd name="T11" fmla="*/ 583615132 h 19"/>
                <a:gd name="T12" fmla="*/ 1000627765 w 10"/>
                <a:gd name="T13" fmla="*/ 2147483646 h 19"/>
                <a:gd name="T14" fmla="*/ 0 w 10"/>
                <a:gd name="T15" fmla="*/ 2147483646 h 19"/>
                <a:gd name="T16" fmla="*/ 0 w 10"/>
                <a:gd name="T17" fmla="*/ 2147483646 h 19"/>
                <a:gd name="T18" fmla="*/ 1000627765 w 10"/>
                <a:gd name="T19" fmla="*/ 2147483646 h 19"/>
                <a:gd name="T20" fmla="*/ 1000627765 w 10"/>
                <a:gd name="T21" fmla="*/ 2147483646 h 19"/>
                <a:gd name="T22" fmla="*/ 2147483646 w 10"/>
                <a:gd name="T23" fmla="*/ 2147483646 h 19"/>
                <a:gd name="T24" fmla="*/ 2147483646 w 10"/>
                <a:gd name="T25" fmla="*/ 2147483646 h 19"/>
                <a:gd name="T26" fmla="*/ 2147483646 w 10"/>
                <a:gd name="T27" fmla="*/ 2147483646 h 19"/>
                <a:gd name="T28" fmla="*/ 2147483646 w 10"/>
                <a:gd name="T29" fmla="*/ 2147483646 h 19"/>
                <a:gd name="T30" fmla="*/ 2147483646 w 10"/>
                <a:gd name="T31" fmla="*/ 2147483646 h 19"/>
                <a:gd name="T32" fmla="*/ 2147483646 w 10"/>
                <a:gd name="T33" fmla="*/ 2147483646 h 19"/>
                <a:gd name="T34" fmla="*/ 2147483646 w 10"/>
                <a:gd name="T35" fmla="*/ 2147483646 h 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 h="19">
                  <a:moveTo>
                    <a:pt x="10" y="8"/>
                  </a:moveTo>
                  <a:lnTo>
                    <a:pt x="10" y="8"/>
                  </a:lnTo>
                  <a:lnTo>
                    <a:pt x="10" y="4"/>
                  </a:lnTo>
                  <a:lnTo>
                    <a:pt x="7" y="4"/>
                  </a:lnTo>
                  <a:lnTo>
                    <a:pt x="7" y="0"/>
                  </a:lnTo>
                  <a:lnTo>
                    <a:pt x="2" y="1"/>
                  </a:lnTo>
                  <a:lnTo>
                    <a:pt x="2" y="4"/>
                  </a:lnTo>
                  <a:lnTo>
                    <a:pt x="0" y="4"/>
                  </a:lnTo>
                  <a:lnTo>
                    <a:pt x="0" y="8"/>
                  </a:lnTo>
                  <a:lnTo>
                    <a:pt x="2" y="8"/>
                  </a:lnTo>
                  <a:lnTo>
                    <a:pt x="2" y="14"/>
                  </a:lnTo>
                  <a:cubicBezTo>
                    <a:pt x="2" y="17"/>
                    <a:pt x="4" y="19"/>
                    <a:pt x="7" y="19"/>
                  </a:cubicBezTo>
                  <a:cubicBezTo>
                    <a:pt x="8" y="19"/>
                    <a:pt x="9" y="19"/>
                    <a:pt x="10" y="19"/>
                  </a:cubicBezTo>
                  <a:lnTo>
                    <a:pt x="10" y="15"/>
                  </a:lnTo>
                  <a:cubicBezTo>
                    <a:pt x="9" y="16"/>
                    <a:pt x="9" y="16"/>
                    <a:pt x="8" y="16"/>
                  </a:cubicBezTo>
                  <a:cubicBezTo>
                    <a:pt x="7" y="16"/>
                    <a:pt x="7" y="15"/>
                    <a:pt x="7" y="14"/>
                  </a:cubicBezTo>
                  <a:lnTo>
                    <a:pt x="7" y="8"/>
                  </a:lnTo>
                  <a:lnTo>
                    <a:pt x="10" y="8"/>
                  </a:lnTo>
                  <a:close/>
                </a:path>
              </a:pathLst>
            </a:custGeom>
            <a:grpFill/>
            <a:ln w="0">
              <a:noFill/>
              <a:prstDash val="solid"/>
              <a:round/>
              <a:headEnd/>
              <a:tailEnd/>
            </a:ln>
            <a:extLst/>
          </p:spPr>
          <p:txBody>
            <a:bodyPr/>
            <a:lstStyle/>
            <a:p>
              <a:endParaRPr lang="zh-CN" altLang="en-US" sz="3201"/>
            </a:p>
          </p:txBody>
        </p:sp>
        <p:sp>
          <p:nvSpPr>
            <p:cNvPr id="19" name="Freeform 468"/>
            <p:cNvSpPr>
              <a:spLocks noEditPoints="1"/>
            </p:cNvSpPr>
            <p:nvPr/>
          </p:nvSpPr>
          <p:spPr bwMode="auto">
            <a:xfrm>
              <a:off x="6284913" y="2719388"/>
              <a:ext cx="14288" cy="12700"/>
            </a:xfrm>
            <a:custGeom>
              <a:avLst/>
              <a:gdLst>
                <a:gd name="T0" fmla="*/ 2147483646 w 16"/>
                <a:gd name="T1" fmla="*/ 2147483646 h 15"/>
                <a:gd name="T2" fmla="*/ 2147483646 w 16"/>
                <a:gd name="T3" fmla="*/ 2147483646 h 15"/>
                <a:gd name="T4" fmla="*/ 2147483646 w 16"/>
                <a:gd name="T5" fmla="*/ 2147483646 h 15"/>
                <a:gd name="T6" fmla="*/ 2147483646 w 16"/>
                <a:gd name="T7" fmla="*/ 2147483646 h 15"/>
                <a:gd name="T8" fmla="*/ 2147483646 w 16"/>
                <a:gd name="T9" fmla="*/ 2147483646 h 15"/>
                <a:gd name="T10" fmla="*/ 2147483646 w 16"/>
                <a:gd name="T11" fmla="*/ 1820784607 h 15"/>
                <a:gd name="T12" fmla="*/ 2147483646 w 16"/>
                <a:gd name="T13" fmla="*/ 2147483646 h 15"/>
                <a:gd name="T14" fmla="*/ 1424243914 w 16"/>
                <a:gd name="T15" fmla="*/ 1213617927 h 15"/>
                <a:gd name="T16" fmla="*/ 1424243914 w 16"/>
                <a:gd name="T17" fmla="*/ 1213617927 h 15"/>
                <a:gd name="T18" fmla="*/ 0 w 16"/>
                <a:gd name="T19" fmla="*/ 2147483646 h 15"/>
                <a:gd name="T20" fmla="*/ 1424243914 w 16"/>
                <a:gd name="T21" fmla="*/ 2147483646 h 15"/>
                <a:gd name="T22" fmla="*/ 2147483646 w 16"/>
                <a:gd name="T23" fmla="*/ 2147483646 h 15"/>
                <a:gd name="T24" fmla="*/ 2147483646 w 16"/>
                <a:gd name="T25" fmla="*/ 2147483646 h 15"/>
                <a:gd name="T26" fmla="*/ 2147483646 w 16"/>
                <a:gd name="T27" fmla="*/ 2147483646 h 15"/>
                <a:gd name="T28" fmla="*/ 2147483646 w 16"/>
                <a:gd name="T29" fmla="*/ 1213617927 h 15"/>
                <a:gd name="T30" fmla="*/ 2147483646 w 16"/>
                <a:gd name="T31" fmla="*/ 0 h 15"/>
                <a:gd name="T32" fmla="*/ 1424243914 w 16"/>
                <a:gd name="T33" fmla="*/ 1213617927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 h="15">
                  <a:moveTo>
                    <a:pt x="11" y="7"/>
                  </a:moveTo>
                  <a:lnTo>
                    <a:pt x="11" y="7"/>
                  </a:lnTo>
                  <a:cubicBezTo>
                    <a:pt x="11" y="10"/>
                    <a:pt x="10" y="12"/>
                    <a:pt x="8" y="12"/>
                  </a:cubicBezTo>
                  <a:cubicBezTo>
                    <a:pt x="6" y="12"/>
                    <a:pt x="5" y="10"/>
                    <a:pt x="5" y="8"/>
                  </a:cubicBezTo>
                  <a:cubicBezTo>
                    <a:pt x="5" y="6"/>
                    <a:pt x="5" y="5"/>
                    <a:pt x="6" y="4"/>
                  </a:cubicBezTo>
                  <a:cubicBezTo>
                    <a:pt x="6" y="4"/>
                    <a:pt x="7" y="3"/>
                    <a:pt x="8" y="3"/>
                  </a:cubicBezTo>
                  <a:cubicBezTo>
                    <a:pt x="10" y="3"/>
                    <a:pt x="11" y="5"/>
                    <a:pt x="11" y="7"/>
                  </a:cubicBezTo>
                  <a:close/>
                  <a:moveTo>
                    <a:pt x="2" y="2"/>
                  </a:moveTo>
                  <a:lnTo>
                    <a:pt x="2" y="2"/>
                  </a:lnTo>
                  <a:cubicBezTo>
                    <a:pt x="1" y="3"/>
                    <a:pt x="0" y="5"/>
                    <a:pt x="0" y="8"/>
                  </a:cubicBezTo>
                  <a:cubicBezTo>
                    <a:pt x="0" y="10"/>
                    <a:pt x="1" y="12"/>
                    <a:pt x="2" y="13"/>
                  </a:cubicBezTo>
                  <a:cubicBezTo>
                    <a:pt x="4" y="14"/>
                    <a:pt x="6" y="15"/>
                    <a:pt x="8" y="15"/>
                  </a:cubicBezTo>
                  <a:cubicBezTo>
                    <a:pt x="10" y="15"/>
                    <a:pt x="12" y="14"/>
                    <a:pt x="14" y="13"/>
                  </a:cubicBezTo>
                  <a:cubicBezTo>
                    <a:pt x="15" y="12"/>
                    <a:pt x="16" y="10"/>
                    <a:pt x="16" y="7"/>
                  </a:cubicBezTo>
                  <a:cubicBezTo>
                    <a:pt x="16" y="5"/>
                    <a:pt x="15" y="3"/>
                    <a:pt x="14" y="2"/>
                  </a:cubicBezTo>
                  <a:cubicBezTo>
                    <a:pt x="12" y="1"/>
                    <a:pt x="10" y="0"/>
                    <a:pt x="8" y="0"/>
                  </a:cubicBezTo>
                  <a:cubicBezTo>
                    <a:pt x="6" y="0"/>
                    <a:pt x="4" y="1"/>
                    <a:pt x="2" y="2"/>
                  </a:cubicBezTo>
                  <a:close/>
                </a:path>
              </a:pathLst>
            </a:custGeom>
            <a:grpFill/>
            <a:ln w="0">
              <a:noFill/>
              <a:prstDash val="solid"/>
              <a:round/>
              <a:headEnd/>
              <a:tailEnd/>
            </a:ln>
            <a:extLst/>
          </p:spPr>
          <p:txBody>
            <a:bodyPr/>
            <a:lstStyle/>
            <a:p>
              <a:endParaRPr lang="zh-CN" altLang="en-US" sz="3201"/>
            </a:p>
          </p:txBody>
        </p:sp>
        <p:sp>
          <p:nvSpPr>
            <p:cNvPr id="20" name="Freeform 469"/>
            <p:cNvSpPr>
              <a:spLocks/>
            </p:cNvSpPr>
            <p:nvPr/>
          </p:nvSpPr>
          <p:spPr bwMode="auto">
            <a:xfrm>
              <a:off x="6302375" y="2719388"/>
              <a:ext cx="6350" cy="12700"/>
            </a:xfrm>
            <a:custGeom>
              <a:avLst/>
              <a:gdLst>
                <a:gd name="T0" fmla="*/ 0 w 9"/>
                <a:gd name="T1" fmla="*/ 0 h 15"/>
                <a:gd name="T2" fmla="*/ 0 w 9"/>
                <a:gd name="T3" fmla="*/ 0 h 15"/>
                <a:gd name="T4" fmla="*/ 0 w 9"/>
                <a:gd name="T5" fmla="*/ 2147483646 h 15"/>
                <a:gd name="T6" fmla="*/ 1404816144 w 9"/>
                <a:gd name="T7" fmla="*/ 2147483646 h 15"/>
                <a:gd name="T8" fmla="*/ 1404816144 w 9"/>
                <a:gd name="T9" fmla="*/ 2147483646 h 15"/>
                <a:gd name="T10" fmla="*/ 1756268889 w 9"/>
                <a:gd name="T11" fmla="*/ 2147483646 h 15"/>
                <a:gd name="T12" fmla="*/ 2147483646 w 9"/>
                <a:gd name="T13" fmla="*/ 2147483646 h 15"/>
                <a:gd name="T14" fmla="*/ 2147483646 w 9"/>
                <a:gd name="T15" fmla="*/ 2147483646 h 15"/>
                <a:gd name="T16" fmla="*/ 2147483646 w 9"/>
                <a:gd name="T17" fmla="*/ 0 h 15"/>
                <a:gd name="T18" fmla="*/ 2147483646 w 9"/>
                <a:gd name="T19" fmla="*/ 0 h 15"/>
                <a:gd name="T20" fmla="*/ 1404816144 w 9"/>
                <a:gd name="T21" fmla="*/ 1820784607 h 15"/>
                <a:gd name="T22" fmla="*/ 1404816144 w 9"/>
                <a:gd name="T23" fmla="*/ 1820784607 h 15"/>
                <a:gd name="T24" fmla="*/ 1404816144 w 9"/>
                <a:gd name="T25" fmla="*/ 0 h 15"/>
                <a:gd name="T26" fmla="*/ 0 w 9"/>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15">
                  <a:moveTo>
                    <a:pt x="0" y="0"/>
                  </a:moveTo>
                  <a:lnTo>
                    <a:pt x="0" y="0"/>
                  </a:lnTo>
                  <a:lnTo>
                    <a:pt x="0" y="15"/>
                  </a:lnTo>
                  <a:lnTo>
                    <a:pt x="4" y="15"/>
                  </a:lnTo>
                  <a:lnTo>
                    <a:pt x="4" y="8"/>
                  </a:lnTo>
                  <a:cubicBezTo>
                    <a:pt x="4" y="7"/>
                    <a:pt x="4" y="6"/>
                    <a:pt x="5" y="5"/>
                  </a:cubicBezTo>
                  <a:cubicBezTo>
                    <a:pt x="5" y="4"/>
                    <a:pt x="6" y="4"/>
                    <a:pt x="7" y="4"/>
                  </a:cubicBezTo>
                  <a:cubicBezTo>
                    <a:pt x="8" y="4"/>
                    <a:pt x="8" y="4"/>
                    <a:pt x="9" y="4"/>
                  </a:cubicBezTo>
                  <a:lnTo>
                    <a:pt x="9" y="0"/>
                  </a:lnTo>
                  <a:cubicBezTo>
                    <a:pt x="9" y="0"/>
                    <a:pt x="8" y="0"/>
                    <a:pt x="8" y="0"/>
                  </a:cubicBezTo>
                  <a:cubicBezTo>
                    <a:pt x="6" y="0"/>
                    <a:pt x="5" y="1"/>
                    <a:pt x="4" y="3"/>
                  </a:cubicBezTo>
                  <a:lnTo>
                    <a:pt x="4" y="0"/>
                  </a:lnTo>
                  <a:lnTo>
                    <a:pt x="0" y="0"/>
                  </a:lnTo>
                  <a:close/>
                </a:path>
              </a:pathLst>
            </a:custGeom>
            <a:grpFill/>
            <a:ln w="0">
              <a:noFill/>
              <a:prstDash val="solid"/>
              <a:round/>
              <a:headEnd/>
              <a:tailEnd/>
            </a:ln>
            <a:extLst/>
          </p:spPr>
          <p:txBody>
            <a:bodyPr/>
            <a:lstStyle/>
            <a:p>
              <a:endParaRPr lang="zh-CN" altLang="en-US" sz="3201"/>
            </a:p>
          </p:txBody>
        </p:sp>
        <p:sp>
          <p:nvSpPr>
            <p:cNvPr id="21" name="Freeform 470"/>
            <p:cNvSpPr>
              <a:spLocks noEditPoints="1"/>
            </p:cNvSpPr>
            <p:nvPr/>
          </p:nvSpPr>
          <p:spPr bwMode="auto">
            <a:xfrm>
              <a:off x="6310313" y="2719388"/>
              <a:ext cx="11113" cy="12700"/>
            </a:xfrm>
            <a:custGeom>
              <a:avLst/>
              <a:gdLst>
                <a:gd name="T0" fmla="*/ 2147483646 w 13"/>
                <a:gd name="T1" fmla="*/ 2147483646 h 15"/>
                <a:gd name="T2" fmla="*/ 2147483646 w 13"/>
                <a:gd name="T3" fmla="*/ 2147483646 h 15"/>
                <a:gd name="T4" fmla="*/ 2147483646 w 13"/>
                <a:gd name="T5" fmla="*/ 2147483646 h 15"/>
                <a:gd name="T6" fmla="*/ 2147483646 w 13"/>
                <a:gd name="T7" fmla="*/ 2147483646 h 15"/>
                <a:gd name="T8" fmla="*/ 2147483646 w 13"/>
                <a:gd name="T9" fmla="*/ 2147483646 h 15"/>
                <a:gd name="T10" fmla="*/ 2147483646 w 13"/>
                <a:gd name="T11" fmla="*/ 2147483646 h 15"/>
                <a:gd name="T12" fmla="*/ 2147483646 w 13"/>
                <a:gd name="T13" fmla="*/ 2147483646 h 15"/>
                <a:gd name="T14" fmla="*/ 2147483646 w 13"/>
                <a:gd name="T15" fmla="*/ 2147483646 h 15"/>
                <a:gd name="T16" fmla="*/ 2147483646 w 13"/>
                <a:gd name="T17" fmla="*/ 2147483646 h 15"/>
                <a:gd name="T18" fmla="*/ 2147483646 w 13"/>
                <a:gd name="T19" fmla="*/ 2147483646 h 15"/>
                <a:gd name="T20" fmla="*/ 2147483646 w 13"/>
                <a:gd name="T21" fmla="*/ 2147483646 h 15"/>
                <a:gd name="T22" fmla="*/ 2147483646 w 13"/>
                <a:gd name="T23" fmla="*/ 2147483646 h 15"/>
                <a:gd name="T24" fmla="*/ 2147483646 w 13"/>
                <a:gd name="T25" fmla="*/ 0 h 15"/>
                <a:gd name="T26" fmla="*/ 2147483646 w 13"/>
                <a:gd name="T27" fmla="*/ 0 h 15"/>
                <a:gd name="T28" fmla="*/ 624801070 w 13"/>
                <a:gd name="T29" fmla="*/ 607167527 h 15"/>
                <a:gd name="T30" fmla="*/ 624801070 w 13"/>
                <a:gd name="T31" fmla="*/ 2147483646 h 15"/>
                <a:gd name="T32" fmla="*/ 2147483646 w 13"/>
                <a:gd name="T33" fmla="*/ 1820784607 h 15"/>
                <a:gd name="T34" fmla="*/ 2147483646 w 13"/>
                <a:gd name="T35" fmla="*/ 2147483646 h 15"/>
                <a:gd name="T36" fmla="*/ 2147483646 w 13"/>
                <a:gd name="T37" fmla="*/ 2147483646 h 15"/>
                <a:gd name="T38" fmla="*/ 0 w 13"/>
                <a:gd name="T39" fmla="*/ 2147483646 h 15"/>
                <a:gd name="T40" fmla="*/ 624801070 w 13"/>
                <a:gd name="T41" fmla="*/ 2147483646 h 15"/>
                <a:gd name="T42" fmla="*/ 2147483646 w 13"/>
                <a:gd name="T43" fmla="*/ 2147483646 h 15"/>
                <a:gd name="T44" fmla="*/ 2147483646 w 13"/>
                <a:gd name="T45" fmla="*/ 2147483646 h 15"/>
                <a:gd name="T46" fmla="*/ 2147483646 w 13"/>
                <a:gd name="T47" fmla="*/ 2147483646 h 15"/>
                <a:gd name="T48" fmla="*/ 2147483646 w 13"/>
                <a:gd name="T49" fmla="*/ 2147483646 h 15"/>
                <a:gd name="T50" fmla="*/ 2147483646 w 13"/>
                <a:gd name="T51" fmla="*/ 2147483646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 h="15">
                  <a:moveTo>
                    <a:pt x="8" y="11"/>
                  </a:moveTo>
                  <a:lnTo>
                    <a:pt x="8" y="11"/>
                  </a:lnTo>
                  <a:cubicBezTo>
                    <a:pt x="7" y="12"/>
                    <a:pt x="7" y="12"/>
                    <a:pt x="6" y="12"/>
                  </a:cubicBezTo>
                  <a:cubicBezTo>
                    <a:pt x="5" y="12"/>
                    <a:pt x="5" y="12"/>
                    <a:pt x="4" y="12"/>
                  </a:cubicBezTo>
                  <a:cubicBezTo>
                    <a:pt x="4" y="11"/>
                    <a:pt x="4" y="11"/>
                    <a:pt x="4" y="10"/>
                  </a:cubicBezTo>
                  <a:cubicBezTo>
                    <a:pt x="4" y="9"/>
                    <a:pt x="4" y="8"/>
                    <a:pt x="6" y="8"/>
                  </a:cubicBezTo>
                  <a:lnTo>
                    <a:pt x="9" y="8"/>
                  </a:lnTo>
                  <a:lnTo>
                    <a:pt x="9" y="9"/>
                  </a:lnTo>
                  <a:cubicBezTo>
                    <a:pt x="9" y="10"/>
                    <a:pt x="8" y="11"/>
                    <a:pt x="8" y="11"/>
                  </a:cubicBezTo>
                  <a:close/>
                  <a:moveTo>
                    <a:pt x="13" y="15"/>
                  </a:moveTo>
                  <a:lnTo>
                    <a:pt x="13" y="15"/>
                  </a:lnTo>
                  <a:lnTo>
                    <a:pt x="13" y="6"/>
                  </a:lnTo>
                  <a:cubicBezTo>
                    <a:pt x="13" y="2"/>
                    <a:pt x="11" y="0"/>
                    <a:pt x="7" y="0"/>
                  </a:cubicBezTo>
                  <a:cubicBezTo>
                    <a:pt x="6" y="0"/>
                    <a:pt x="5" y="0"/>
                    <a:pt x="4" y="0"/>
                  </a:cubicBezTo>
                  <a:cubicBezTo>
                    <a:pt x="3" y="1"/>
                    <a:pt x="2" y="1"/>
                    <a:pt x="1" y="1"/>
                  </a:cubicBezTo>
                  <a:lnTo>
                    <a:pt x="1" y="4"/>
                  </a:lnTo>
                  <a:cubicBezTo>
                    <a:pt x="3" y="3"/>
                    <a:pt x="4" y="3"/>
                    <a:pt x="6" y="3"/>
                  </a:cubicBezTo>
                  <a:cubicBezTo>
                    <a:pt x="8" y="3"/>
                    <a:pt x="9" y="4"/>
                    <a:pt x="9" y="5"/>
                  </a:cubicBezTo>
                  <a:lnTo>
                    <a:pt x="5" y="6"/>
                  </a:lnTo>
                  <a:cubicBezTo>
                    <a:pt x="1" y="6"/>
                    <a:pt x="0" y="8"/>
                    <a:pt x="0" y="11"/>
                  </a:cubicBezTo>
                  <a:cubicBezTo>
                    <a:pt x="0" y="12"/>
                    <a:pt x="0" y="13"/>
                    <a:pt x="1" y="14"/>
                  </a:cubicBezTo>
                  <a:cubicBezTo>
                    <a:pt x="2" y="15"/>
                    <a:pt x="3" y="15"/>
                    <a:pt x="4" y="15"/>
                  </a:cubicBezTo>
                  <a:cubicBezTo>
                    <a:pt x="6" y="15"/>
                    <a:pt x="8" y="14"/>
                    <a:pt x="9" y="13"/>
                  </a:cubicBezTo>
                  <a:lnTo>
                    <a:pt x="9" y="15"/>
                  </a:lnTo>
                  <a:lnTo>
                    <a:pt x="13" y="15"/>
                  </a:lnTo>
                  <a:close/>
                </a:path>
              </a:pathLst>
            </a:custGeom>
            <a:grpFill/>
            <a:ln w="0">
              <a:noFill/>
              <a:prstDash val="solid"/>
              <a:round/>
              <a:headEnd/>
              <a:tailEnd/>
            </a:ln>
            <a:extLst/>
          </p:spPr>
          <p:txBody>
            <a:bodyPr/>
            <a:lstStyle/>
            <a:p>
              <a:endParaRPr lang="zh-CN" altLang="en-US" sz="3201"/>
            </a:p>
          </p:txBody>
        </p:sp>
        <p:sp>
          <p:nvSpPr>
            <p:cNvPr id="22" name="Freeform 471"/>
            <p:cNvSpPr>
              <a:spLocks noEditPoints="1"/>
            </p:cNvSpPr>
            <p:nvPr/>
          </p:nvSpPr>
          <p:spPr bwMode="auto">
            <a:xfrm>
              <a:off x="6323013" y="2719388"/>
              <a:ext cx="12700" cy="17463"/>
            </a:xfrm>
            <a:custGeom>
              <a:avLst/>
              <a:gdLst>
                <a:gd name="T0" fmla="*/ 2147483646 w 15"/>
                <a:gd name="T1" fmla="*/ 2147483646 h 21"/>
                <a:gd name="T2" fmla="*/ 2147483646 w 15"/>
                <a:gd name="T3" fmla="*/ 2147483646 h 21"/>
                <a:gd name="T4" fmla="*/ 2147483646 w 15"/>
                <a:gd name="T5" fmla="*/ 2147483646 h 21"/>
                <a:gd name="T6" fmla="*/ 2147483646 w 15"/>
                <a:gd name="T7" fmla="*/ 2147483646 h 21"/>
                <a:gd name="T8" fmla="*/ 2147483646 w 15"/>
                <a:gd name="T9" fmla="*/ 2147483646 h 21"/>
                <a:gd name="T10" fmla="*/ 2147483646 w 15"/>
                <a:gd name="T11" fmla="*/ 2147483646 h 21"/>
                <a:gd name="T12" fmla="*/ 2147483646 w 15"/>
                <a:gd name="T13" fmla="*/ 1725320284 h 21"/>
                <a:gd name="T14" fmla="*/ 2147483646 w 15"/>
                <a:gd name="T15" fmla="*/ 2147483646 h 21"/>
                <a:gd name="T16" fmla="*/ 2147483646 w 15"/>
                <a:gd name="T17" fmla="*/ 2147483646 h 21"/>
                <a:gd name="T18" fmla="*/ 2147483646 w 15"/>
                <a:gd name="T19" fmla="*/ 2147483646 h 21"/>
                <a:gd name="T20" fmla="*/ 2147483646 w 15"/>
                <a:gd name="T21" fmla="*/ 2147483646 h 21"/>
                <a:gd name="T22" fmla="*/ 2147483646 w 15"/>
                <a:gd name="T23" fmla="*/ 2147483646 h 21"/>
                <a:gd name="T24" fmla="*/ 2147483646 w 15"/>
                <a:gd name="T25" fmla="*/ 2147483646 h 21"/>
                <a:gd name="T26" fmla="*/ 2147483646 w 15"/>
                <a:gd name="T27" fmla="*/ 2147483646 h 21"/>
                <a:gd name="T28" fmla="*/ 1213617927 w 15"/>
                <a:gd name="T29" fmla="*/ 2147483646 h 21"/>
                <a:gd name="T30" fmla="*/ 1213617927 w 15"/>
                <a:gd name="T31" fmla="*/ 2147483646 h 21"/>
                <a:gd name="T32" fmla="*/ 2147483646 w 15"/>
                <a:gd name="T33" fmla="*/ 2147483646 h 21"/>
                <a:gd name="T34" fmla="*/ 2147483646 w 15"/>
                <a:gd name="T35" fmla="*/ 2147483646 h 21"/>
                <a:gd name="T36" fmla="*/ 2147483646 w 15"/>
                <a:gd name="T37" fmla="*/ 2147483646 h 21"/>
                <a:gd name="T38" fmla="*/ 2147483646 w 15"/>
                <a:gd name="T39" fmla="*/ 0 h 21"/>
                <a:gd name="T40" fmla="*/ 2147483646 w 15"/>
                <a:gd name="T41" fmla="*/ 0 h 21"/>
                <a:gd name="T42" fmla="*/ 2147483646 w 15"/>
                <a:gd name="T43" fmla="*/ 1149982623 h 21"/>
                <a:gd name="T44" fmla="*/ 2147483646 w 15"/>
                <a:gd name="T45" fmla="*/ 1149982623 h 21"/>
                <a:gd name="T46" fmla="*/ 2147483646 w 15"/>
                <a:gd name="T47" fmla="*/ 0 h 21"/>
                <a:gd name="T48" fmla="*/ 1213617927 w 15"/>
                <a:gd name="T49" fmla="*/ 1149982623 h 21"/>
                <a:gd name="T50" fmla="*/ 0 w 15"/>
                <a:gd name="T51" fmla="*/ 2147483646 h 21"/>
                <a:gd name="T52" fmla="*/ 1213617927 w 15"/>
                <a:gd name="T53" fmla="*/ 2147483646 h 21"/>
                <a:gd name="T54" fmla="*/ 2147483646 w 15"/>
                <a:gd name="T55" fmla="*/ 2147483646 h 21"/>
                <a:gd name="T56" fmla="*/ 2147483646 w 15"/>
                <a:gd name="T57" fmla="*/ 2147483646 h 21"/>
                <a:gd name="T58" fmla="*/ 2147483646 w 15"/>
                <a:gd name="T59" fmla="*/ 2147483646 h 21"/>
                <a:gd name="T60" fmla="*/ 2147483646 w 15"/>
                <a:gd name="T61" fmla="*/ 2147483646 h 21"/>
                <a:gd name="T62" fmla="*/ 2147483646 w 15"/>
                <a:gd name="T63" fmla="*/ 2147483646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 h="21">
                  <a:moveTo>
                    <a:pt x="10" y="11"/>
                  </a:moveTo>
                  <a:lnTo>
                    <a:pt x="10" y="11"/>
                  </a:lnTo>
                  <a:cubicBezTo>
                    <a:pt x="9" y="11"/>
                    <a:pt x="9" y="12"/>
                    <a:pt x="8" y="12"/>
                  </a:cubicBezTo>
                  <a:cubicBezTo>
                    <a:pt x="7" y="12"/>
                    <a:pt x="6" y="11"/>
                    <a:pt x="5" y="11"/>
                  </a:cubicBezTo>
                  <a:cubicBezTo>
                    <a:pt x="5" y="10"/>
                    <a:pt x="5" y="9"/>
                    <a:pt x="5" y="8"/>
                  </a:cubicBezTo>
                  <a:cubicBezTo>
                    <a:pt x="5" y="6"/>
                    <a:pt x="5" y="5"/>
                    <a:pt x="6" y="4"/>
                  </a:cubicBezTo>
                  <a:cubicBezTo>
                    <a:pt x="6" y="4"/>
                    <a:pt x="7" y="3"/>
                    <a:pt x="8" y="3"/>
                  </a:cubicBezTo>
                  <a:cubicBezTo>
                    <a:pt x="9" y="3"/>
                    <a:pt x="10" y="4"/>
                    <a:pt x="10" y="4"/>
                  </a:cubicBezTo>
                  <a:cubicBezTo>
                    <a:pt x="11" y="5"/>
                    <a:pt x="11" y="6"/>
                    <a:pt x="11" y="7"/>
                  </a:cubicBezTo>
                  <a:lnTo>
                    <a:pt x="11" y="8"/>
                  </a:lnTo>
                  <a:cubicBezTo>
                    <a:pt x="11" y="9"/>
                    <a:pt x="11" y="10"/>
                    <a:pt x="10" y="11"/>
                  </a:cubicBezTo>
                  <a:close/>
                  <a:moveTo>
                    <a:pt x="10" y="17"/>
                  </a:moveTo>
                  <a:lnTo>
                    <a:pt x="10" y="17"/>
                  </a:lnTo>
                  <a:cubicBezTo>
                    <a:pt x="9" y="18"/>
                    <a:pt x="8" y="18"/>
                    <a:pt x="6" y="18"/>
                  </a:cubicBezTo>
                  <a:cubicBezTo>
                    <a:pt x="5" y="18"/>
                    <a:pt x="3" y="18"/>
                    <a:pt x="2" y="17"/>
                  </a:cubicBezTo>
                  <a:lnTo>
                    <a:pt x="2" y="21"/>
                  </a:lnTo>
                  <a:cubicBezTo>
                    <a:pt x="3" y="21"/>
                    <a:pt x="4" y="21"/>
                    <a:pt x="6" y="21"/>
                  </a:cubicBezTo>
                  <a:cubicBezTo>
                    <a:pt x="9" y="21"/>
                    <a:pt x="11" y="21"/>
                    <a:pt x="13" y="19"/>
                  </a:cubicBezTo>
                  <a:cubicBezTo>
                    <a:pt x="14" y="18"/>
                    <a:pt x="15" y="16"/>
                    <a:pt x="15" y="13"/>
                  </a:cubicBezTo>
                  <a:lnTo>
                    <a:pt x="15" y="0"/>
                  </a:lnTo>
                  <a:lnTo>
                    <a:pt x="11" y="0"/>
                  </a:lnTo>
                  <a:lnTo>
                    <a:pt x="11" y="2"/>
                  </a:lnTo>
                  <a:cubicBezTo>
                    <a:pt x="10" y="1"/>
                    <a:pt x="9" y="0"/>
                    <a:pt x="7" y="0"/>
                  </a:cubicBezTo>
                  <a:cubicBezTo>
                    <a:pt x="5" y="0"/>
                    <a:pt x="3" y="1"/>
                    <a:pt x="2" y="2"/>
                  </a:cubicBezTo>
                  <a:cubicBezTo>
                    <a:pt x="1" y="4"/>
                    <a:pt x="0" y="6"/>
                    <a:pt x="0" y="8"/>
                  </a:cubicBezTo>
                  <a:cubicBezTo>
                    <a:pt x="0" y="10"/>
                    <a:pt x="1" y="12"/>
                    <a:pt x="2" y="13"/>
                  </a:cubicBezTo>
                  <a:cubicBezTo>
                    <a:pt x="3" y="14"/>
                    <a:pt x="5" y="15"/>
                    <a:pt x="6" y="15"/>
                  </a:cubicBezTo>
                  <a:cubicBezTo>
                    <a:pt x="8" y="15"/>
                    <a:pt x="10" y="14"/>
                    <a:pt x="11" y="13"/>
                  </a:cubicBezTo>
                  <a:lnTo>
                    <a:pt x="11" y="14"/>
                  </a:lnTo>
                  <a:cubicBezTo>
                    <a:pt x="11" y="15"/>
                    <a:pt x="10" y="16"/>
                    <a:pt x="10" y="17"/>
                  </a:cubicBezTo>
                  <a:close/>
                </a:path>
              </a:pathLst>
            </a:custGeom>
            <a:grpFill/>
            <a:ln w="0">
              <a:noFill/>
              <a:prstDash val="solid"/>
              <a:round/>
              <a:headEnd/>
              <a:tailEnd/>
            </a:ln>
            <a:extLst/>
          </p:spPr>
          <p:txBody>
            <a:bodyPr/>
            <a:lstStyle/>
            <a:p>
              <a:endParaRPr lang="zh-CN" altLang="en-US" sz="3201"/>
            </a:p>
          </p:txBody>
        </p:sp>
        <p:sp>
          <p:nvSpPr>
            <p:cNvPr id="23" name="Freeform 472"/>
            <p:cNvSpPr>
              <a:spLocks noEditPoints="1"/>
            </p:cNvSpPr>
            <p:nvPr/>
          </p:nvSpPr>
          <p:spPr bwMode="auto">
            <a:xfrm>
              <a:off x="6338888" y="2719388"/>
              <a:ext cx="11113" cy="12700"/>
            </a:xfrm>
            <a:custGeom>
              <a:avLst/>
              <a:gdLst>
                <a:gd name="T0" fmla="*/ 2147483646 w 14"/>
                <a:gd name="T1" fmla="*/ 2147483646 h 15"/>
                <a:gd name="T2" fmla="*/ 2147483646 w 14"/>
                <a:gd name="T3" fmla="*/ 2147483646 h 15"/>
                <a:gd name="T4" fmla="*/ 2147483646 w 14"/>
                <a:gd name="T5" fmla="*/ 1820784607 h 15"/>
                <a:gd name="T6" fmla="*/ 2147483646 w 14"/>
                <a:gd name="T7" fmla="*/ 2147483646 h 15"/>
                <a:gd name="T8" fmla="*/ 2000554322 w 14"/>
                <a:gd name="T9" fmla="*/ 2147483646 h 15"/>
                <a:gd name="T10" fmla="*/ 2147483646 w 14"/>
                <a:gd name="T11" fmla="*/ 2147483646 h 15"/>
                <a:gd name="T12" fmla="*/ 2147483646 w 14"/>
                <a:gd name="T13" fmla="*/ 2147483646 h 15"/>
                <a:gd name="T14" fmla="*/ 2147483646 w 14"/>
                <a:gd name="T15" fmla="*/ 2147483646 h 15"/>
                <a:gd name="T16" fmla="*/ 2147483646 w 14"/>
                <a:gd name="T17" fmla="*/ 2147483646 h 15"/>
                <a:gd name="T18" fmla="*/ 2147483646 w 14"/>
                <a:gd name="T19" fmla="*/ 2147483646 h 15"/>
                <a:gd name="T20" fmla="*/ 2000554322 w 14"/>
                <a:gd name="T21" fmla="*/ 2147483646 h 15"/>
                <a:gd name="T22" fmla="*/ 2147483646 w 14"/>
                <a:gd name="T23" fmla="*/ 2147483646 h 15"/>
                <a:gd name="T24" fmla="*/ 2147483646 w 14"/>
                <a:gd name="T25" fmla="*/ 2147483646 h 15"/>
                <a:gd name="T26" fmla="*/ 2147483646 w 14"/>
                <a:gd name="T27" fmla="*/ 1213617927 h 15"/>
                <a:gd name="T28" fmla="*/ 2147483646 w 14"/>
                <a:gd name="T29" fmla="*/ 0 h 15"/>
                <a:gd name="T30" fmla="*/ 1000592294 w 14"/>
                <a:gd name="T31" fmla="*/ 1213617927 h 15"/>
                <a:gd name="T32" fmla="*/ 0 w 14"/>
                <a:gd name="T33" fmla="*/ 2147483646 h 15"/>
                <a:gd name="T34" fmla="*/ 1000592294 w 14"/>
                <a:gd name="T35" fmla="*/ 2147483646 h 15"/>
                <a:gd name="T36" fmla="*/ 2147483646 w 14"/>
                <a:gd name="T37" fmla="*/ 2147483646 h 15"/>
                <a:gd name="T38" fmla="*/ 2147483646 w 14"/>
                <a:gd name="T39" fmla="*/ 2147483646 h 1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4" h="15">
                  <a:moveTo>
                    <a:pt x="5" y="4"/>
                  </a:moveTo>
                  <a:lnTo>
                    <a:pt x="5" y="4"/>
                  </a:lnTo>
                  <a:cubicBezTo>
                    <a:pt x="6" y="3"/>
                    <a:pt x="6" y="3"/>
                    <a:pt x="7" y="3"/>
                  </a:cubicBezTo>
                  <a:cubicBezTo>
                    <a:pt x="9" y="3"/>
                    <a:pt x="10" y="4"/>
                    <a:pt x="10" y="6"/>
                  </a:cubicBezTo>
                  <a:lnTo>
                    <a:pt x="4" y="6"/>
                  </a:lnTo>
                  <a:cubicBezTo>
                    <a:pt x="4" y="5"/>
                    <a:pt x="5" y="4"/>
                    <a:pt x="5" y="4"/>
                  </a:cubicBezTo>
                  <a:close/>
                  <a:moveTo>
                    <a:pt x="12" y="14"/>
                  </a:moveTo>
                  <a:lnTo>
                    <a:pt x="12" y="14"/>
                  </a:lnTo>
                  <a:lnTo>
                    <a:pt x="12" y="11"/>
                  </a:lnTo>
                  <a:cubicBezTo>
                    <a:pt x="11" y="12"/>
                    <a:pt x="10" y="12"/>
                    <a:pt x="8" y="12"/>
                  </a:cubicBezTo>
                  <a:cubicBezTo>
                    <a:pt x="6" y="12"/>
                    <a:pt x="4" y="11"/>
                    <a:pt x="4" y="9"/>
                  </a:cubicBezTo>
                  <a:lnTo>
                    <a:pt x="14" y="9"/>
                  </a:lnTo>
                  <a:lnTo>
                    <a:pt x="14" y="7"/>
                  </a:lnTo>
                  <a:cubicBezTo>
                    <a:pt x="14" y="5"/>
                    <a:pt x="13" y="3"/>
                    <a:pt x="12" y="2"/>
                  </a:cubicBezTo>
                  <a:cubicBezTo>
                    <a:pt x="11" y="1"/>
                    <a:pt x="9" y="0"/>
                    <a:pt x="7" y="0"/>
                  </a:cubicBezTo>
                  <a:cubicBezTo>
                    <a:pt x="5" y="0"/>
                    <a:pt x="3" y="1"/>
                    <a:pt x="2" y="2"/>
                  </a:cubicBezTo>
                  <a:cubicBezTo>
                    <a:pt x="1" y="4"/>
                    <a:pt x="0" y="5"/>
                    <a:pt x="0" y="8"/>
                  </a:cubicBezTo>
                  <a:cubicBezTo>
                    <a:pt x="0" y="10"/>
                    <a:pt x="1" y="12"/>
                    <a:pt x="2" y="13"/>
                  </a:cubicBezTo>
                  <a:cubicBezTo>
                    <a:pt x="3" y="14"/>
                    <a:pt x="5" y="15"/>
                    <a:pt x="7" y="15"/>
                  </a:cubicBezTo>
                  <a:cubicBezTo>
                    <a:pt x="9" y="15"/>
                    <a:pt x="11" y="15"/>
                    <a:pt x="12" y="14"/>
                  </a:cubicBezTo>
                  <a:close/>
                </a:path>
              </a:pathLst>
            </a:custGeom>
            <a:grpFill/>
            <a:ln w="0">
              <a:noFill/>
              <a:prstDash val="solid"/>
              <a:round/>
              <a:headEnd/>
              <a:tailEnd/>
            </a:ln>
            <a:extLst/>
          </p:spPr>
          <p:txBody>
            <a:bodyPr/>
            <a:lstStyle/>
            <a:p>
              <a:endParaRPr lang="zh-CN" altLang="en-US" sz="3201"/>
            </a:p>
          </p:txBody>
        </p:sp>
        <p:sp>
          <p:nvSpPr>
            <p:cNvPr id="24" name="Freeform 473"/>
            <p:cNvSpPr>
              <a:spLocks noEditPoints="1"/>
            </p:cNvSpPr>
            <p:nvPr/>
          </p:nvSpPr>
          <p:spPr bwMode="auto">
            <a:xfrm>
              <a:off x="6357938" y="2714625"/>
              <a:ext cx="12700" cy="17463"/>
            </a:xfrm>
            <a:custGeom>
              <a:avLst/>
              <a:gdLst>
                <a:gd name="T0" fmla="*/ 2147483646 w 14"/>
                <a:gd name="T1" fmla="*/ 2147483646 h 21"/>
                <a:gd name="T2" fmla="*/ 2147483646 w 14"/>
                <a:gd name="T3" fmla="*/ 2147483646 h 21"/>
                <a:gd name="T4" fmla="*/ 2147483646 w 14"/>
                <a:gd name="T5" fmla="*/ 2147483646 h 21"/>
                <a:gd name="T6" fmla="*/ 2147483646 w 14"/>
                <a:gd name="T7" fmla="*/ 2147483646 h 21"/>
                <a:gd name="T8" fmla="*/ 2147483646 w 14"/>
                <a:gd name="T9" fmla="*/ 2147483646 h 21"/>
                <a:gd name="T10" fmla="*/ 2147483646 w 14"/>
                <a:gd name="T11" fmla="*/ 2147483646 h 21"/>
                <a:gd name="T12" fmla="*/ 2147483646 w 14"/>
                <a:gd name="T13" fmla="*/ 2147483646 h 21"/>
                <a:gd name="T14" fmla="*/ 2147483646 w 14"/>
                <a:gd name="T15" fmla="*/ 2147483646 h 21"/>
                <a:gd name="T16" fmla="*/ 2147483646 w 14"/>
                <a:gd name="T17" fmla="*/ 2147483646 h 21"/>
                <a:gd name="T18" fmla="*/ 2147483646 w 14"/>
                <a:gd name="T19" fmla="*/ 2147483646 h 21"/>
                <a:gd name="T20" fmla="*/ 2147483646 w 14"/>
                <a:gd name="T21" fmla="*/ 2147483646 h 21"/>
                <a:gd name="T22" fmla="*/ 2147483646 w 14"/>
                <a:gd name="T23" fmla="*/ 2147483646 h 21"/>
                <a:gd name="T24" fmla="*/ 2147483646 w 14"/>
                <a:gd name="T25" fmla="*/ 575336830 h 21"/>
                <a:gd name="T26" fmla="*/ 2147483646 w 14"/>
                <a:gd name="T27" fmla="*/ 0 h 21"/>
                <a:gd name="T28" fmla="*/ 1492755279 w 14"/>
                <a:gd name="T29" fmla="*/ 1725320284 h 21"/>
                <a:gd name="T30" fmla="*/ 0 w 14"/>
                <a:gd name="T31" fmla="*/ 2147483646 h 21"/>
                <a:gd name="T32" fmla="*/ 1492755279 w 14"/>
                <a:gd name="T33" fmla="*/ 2147483646 h 21"/>
                <a:gd name="T34" fmla="*/ 2147483646 w 14"/>
                <a:gd name="T35" fmla="*/ 2147483646 h 21"/>
                <a:gd name="T36" fmla="*/ 2147483646 w 14"/>
                <a:gd name="T37" fmla="*/ 2147483646 h 21"/>
                <a:gd name="T38" fmla="*/ 2147483646 w 14"/>
                <a:gd name="T39" fmla="*/ 2147483646 h 21"/>
                <a:gd name="T40" fmla="*/ 2147483646 w 14"/>
                <a:gd name="T41" fmla="*/ 2147483646 h 21"/>
                <a:gd name="T42" fmla="*/ 2147483646 w 14"/>
                <a:gd name="T43" fmla="*/ 2147483646 h 21"/>
                <a:gd name="T44" fmla="*/ 2147483646 w 14"/>
                <a:gd name="T45" fmla="*/ 2147483646 h 21"/>
                <a:gd name="T46" fmla="*/ 2147483646 w 14"/>
                <a:gd name="T47" fmla="*/ 2147483646 h 21"/>
                <a:gd name="T48" fmla="*/ 2147483646 w 14"/>
                <a:gd name="T49" fmla="*/ 2147483646 h 21"/>
                <a:gd name="T50" fmla="*/ 2147483646 w 14"/>
                <a:gd name="T51" fmla="*/ 2147483646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4" h="21">
                  <a:moveTo>
                    <a:pt x="5" y="12"/>
                  </a:moveTo>
                  <a:lnTo>
                    <a:pt x="5" y="12"/>
                  </a:lnTo>
                  <a:cubicBezTo>
                    <a:pt x="5" y="11"/>
                    <a:pt x="6" y="11"/>
                    <a:pt x="7" y="11"/>
                  </a:cubicBezTo>
                  <a:cubicBezTo>
                    <a:pt x="9" y="11"/>
                    <a:pt x="10" y="12"/>
                    <a:pt x="10" y="14"/>
                  </a:cubicBezTo>
                  <a:cubicBezTo>
                    <a:pt x="10" y="15"/>
                    <a:pt x="9" y="16"/>
                    <a:pt x="9" y="17"/>
                  </a:cubicBezTo>
                  <a:cubicBezTo>
                    <a:pt x="8" y="18"/>
                    <a:pt x="8" y="18"/>
                    <a:pt x="7" y="18"/>
                  </a:cubicBezTo>
                  <a:cubicBezTo>
                    <a:pt x="6" y="18"/>
                    <a:pt x="5" y="17"/>
                    <a:pt x="5" y="17"/>
                  </a:cubicBezTo>
                  <a:cubicBezTo>
                    <a:pt x="4" y="16"/>
                    <a:pt x="4" y="15"/>
                    <a:pt x="4" y="14"/>
                  </a:cubicBezTo>
                  <a:cubicBezTo>
                    <a:pt x="4" y="13"/>
                    <a:pt x="4" y="12"/>
                    <a:pt x="5" y="12"/>
                  </a:cubicBezTo>
                  <a:close/>
                  <a:moveTo>
                    <a:pt x="9" y="4"/>
                  </a:moveTo>
                  <a:lnTo>
                    <a:pt x="9" y="4"/>
                  </a:lnTo>
                  <a:cubicBezTo>
                    <a:pt x="10" y="4"/>
                    <a:pt x="11" y="4"/>
                    <a:pt x="12" y="4"/>
                  </a:cubicBezTo>
                  <a:lnTo>
                    <a:pt x="12" y="1"/>
                  </a:lnTo>
                  <a:cubicBezTo>
                    <a:pt x="11" y="0"/>
                    <a:pt x="10" y="0"/>
                    <a:pt x="9" y="0"/>
                  </a:cubicBezTo>
                  <a:cubicBezTo>
                    <a:pt x="6" y="0"/>
                    <a:pt x="4" y="1"/>
                    <a:pt x="2" y="3"/>
                  </a:cubicBezTo>
                  <a:cubicBezTo>
                    <a:pt x="1" y="6"/>
                    <a:pt x="0" y="8"/>
                    <a:pt x="0" y="12"/>
                  </a:cubicBezTo>
                  <a:cubicBezTo>
                    <a:pt x="0" y="15"/>
                    <a:pt x="0" y="17"/>
                    <a:pt x="2" y="19"/>
                  </a:cubicBezTo>
                  <a:cubicBezTo>
                    <a:pt x="3" y="20"/>
                    <a:pt x="5" y="21"/>
                    <a:pt x="7" y="21"/>
                  </a:cubicBezTo>
                  <a:cubicBezTo>
                    <a:pt x="9" y="21"/>
                    <a:pt x="11" y="20"/>
                    <a:pt x="12" y="19"/>
                  </a:cubicBezTo>
                  <a:cubicBezTo>
                    <a:pt x="13" y="18"/>
                    <a:pt x="14" y="16"/>
                    <a:pt x="14" y="14"/>
                  </a:cubicBezTo>
                  <a:cubicBezTo>
                    <a:pt x="14" y="12"/>
                    <a:pt x="13" y="11"/>
                    <a:pt x="12" y="10"/>
                  </a:cubicBezTo>
                  <a:cubicBezTo>
                    <a:pt x="11" y="8"/>
                    <a:pt x="10" y="8"/>
                    <a:pt x="8" y="8"/>
                  </a:cubicBezTo>
                  <a:cubicBezTo>
                    <a:pt x="6" y="8"/>
                    <a:pt x="5" y="9"/>
                    <a:pt x="4" y="10"/>
                  </a:cubicBezTo>
                  <a:cubicBezTo>
                    <a:pt x="4" y="8"/>
                    <a:pt x="4" y="7"/>
                    <a:pt x="5" y="5"/>
                  </a:cubicBezTo>
                  <a:cubicBezTo>
                    <a:pt x="6" y="4"/>
                    <a:pt x="7" y="4"/>
                    <a:pt x="9" y="4"/>
                  </a:cubicBezTo>
                  <a:close/>
                </a:path>
              </a:pathLst>
            </a:custGeom>
            <a:grpFill/>
            <a:ln w="0">
              <a:noFill/>
              <a:prstDash val="solid"/>
              <a:round/>
              <a:headEnd/>
              <a:tailEnd/>
            </a:ln>
            <a:extLst/>
          </p:spPr>
          <p:txBody>
            <a:bodyPr/>
            <a:lstStyle/>
            <a:p>
              <a:endParaRPr lang="zh-CN" altLang="en-US" sz="3201"/>
            </a:p>
          </p:txBody>
        </p:sp>
        <p:sp>
          <p:nvSpPr>
            <p:cNvPr id="25" name="Freeform 474"/>
            <p:cNvSpPr>
              <a:spLocks/>
            </p:cNvSpPr>
            <p:nvPr/>
          </p:nvSpPr>
          <p:spPr bwMode="auto">
            <a:xfrm>
              <a:off x="6372225" y="2728913"/>
              <a:ext cx="4763" cy="3175"/>
            </a:xfrm>
            <a:custGeom>
              <a:avLst/>
              <a:gdLst>
                <a:gd name="T0" fmla="*/ 864796953 w 5"/>
                <a:gd name="T1" fmla="*/ 0 h 4"/>
                <a:gd name="T2" fmla="*/ 864796953 w 5"/>
                <a:gd name="T3" fmla="*/ 0 h 4"/>
                <a:gd name="T4" fmla="*/ 0 w 5"/>
                <a:gd name="T5" fmla="*/ 1000502031 h 4"/>
                <a:gd name="T6" fmla="*/ 864796953 w 5"/>
                <a:gd name="T7" fmla="*/ 1500123206 h 4"/>
                <a:gd name="T8" fmla="*/ 1728686078 w 5"/>
                <a:gd name="T9" fmla="*/ 2000373825 h 4"/>
                <a:gd name="T10" fmla="*/ 2147483646 w 5"/>
                <a:gd name="T11" fmla="*/ 1500123206 h 4"/>
                <a:gd name="T12" fmla="*/ 2147483646 w 5"/>
                <a:gd name="T13" fmla="*/ 1000502031 h 4"/>
                <a:gd name="T14" fmla="*/ 2147483646 w 5"/>
                <a:gd name="T15" fmla="*/ 0 h 4"/>
                <a:gd name="T16" fmla="*/ 1728686078 w 5"/>
                <a:gd name="T17" fmla="*/ 0 h 4"/>
                <a:gd name="T18" fmla="*/ 864796953 w 5"/>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4">
                  <a:moveTo>
                    <a:pt x="1" y="0"/>
                  </a:moveTo>
                  <a:lnTo>
                    <a:pt x="1" y="0"/>
                  </a:lnTo>
                  <a:cubicBezTo>
                    <a:pt x="0" y="1"/>
                    <a:pt x="0" y="1"/>
                    <a:pt x="0" y="2"/>
                  </a:cubicBezTo>
                  <a:cubicBezTo>
                    <a:pt x="0" y="2"/>
                    <a:pt x="0" y="3"/>
                    <a:pt x="1" y="3"/>
                  </a:cubicBezTo>
                  <a:cubicBezTo>
                    <a:pt x="1" y="4"/>
                    <a:pt x="2" y="4"/>
                    <a:pt x="2" y="4"/>
                  </a:cubicBezTo>
                  <a:cubicBezTo>
                    <a:pt x="3" y="4"/>
                    <a:pt x="4" y="4"/>
                    <a:pt x="4" y="3"/>
                  </a:cubicBezTo>
                  <a:cubicBezTo>
                    <a:pt x="5" y="3"/>
                    <a:pt x="5" y="3"/>
                    <a:pt x="5" y="2"/>
                  </a:cubicBezTo>
                  <a:cubicBezTo>
                    <a:pt x="5" y="1"/>
                    <a:pt x="5" y="1"/>
                    <a:pt x="4" y="0"/>
                  </a:cubicBezTo>
                  <a:cubicBezTo>
                    <a:pt x="4" y="0"/>
                    <a:pt x="3" y="0"/>
                    <a:pt x="2" y="0"/>
                  </a:cubicBezTo>
                  <a:cubicBezTo>
                    <a:pt x="2" y="0"/>
                    <a:pt x="1" y="0"/>
                    <a:pt x="1" y="0"/>
                  </a:cubicBezTo>
                  <a:close/>
                </a:path>
              </a:pathLst>
            </a:custGeom>
            <a:grpFill/>
            <a:ln w="0">
              <a:noFill/>
              <a:prstDash val="solid"/>
              <a:round/>
              <a:headEnd/>
              <a:tailEnd/>
            </a:ln>
            <a:extLst/>
          </p:spPr>
          <p:txBody>
            <a:bodyPr/>
            <a:lstStyle/>
            <a:p>
              <a:endParaRPr lang="zh-CN" altLang="en-US" sz="3201"/>
            </a:p>
          </p:txBody>
        </p:sp>
        <p:sp>
          <p:nvSpPr>
            <p:cNvPr id="26" name="Freeform 475"/>
            <p:cNvSpPr>
              <a:spLocks noEditPoints="1"/>
            </p:cNvSpPr>
            <p:nvPr/>
          </p:nvSpPr>
          <p:spPr bwMode="auto">
            <a:xfrm>
              <a:off x="6378575" y="2714625"/>
              <a:ext cx="12700" cy="17463"/>
            </a:xfrm>
            <a:custGeom>
              <a:avLst/>
              <a:gdLst>
                <a:gd name="T0" fmla="*/ 2147483646 w 15"/>
                <a:gd name="T1" fmla="*/ 2147483646 h 21"/>
                <a:gd name="T2" fmla="*/ 2147483646 w 15"/>
                <a:gd name="T3" fmla="*/ 2147483646 h 21"/>
                <a:gd name="T4" fmla="*/ 2147483646 w 15"/>
                <a:gd name="T5" fmla="*/ 2147483646 h 21"/>
                <a:gd name="T6" fmla="*/ 2147483646 w 15"/>
                <a:gd name="T7" fmla="*/ 2147483646 h 21"/>
                <a:gd name="T8" fmla="*/ 2147483646 w 15"/>
                <a:gd name="T9" fmla="*/ 2147483646 h 21"/>
                <a:gd name="T10" fmla="*/ 2147483646 w 15"/>
                <a:gd name="T11" fmla="*/ 2147483646 h 21"/>
                <a:gd name="T12" fmla="*/ 1213617927 w 15"/>
                <a:gd name="T13" fmla="*/ 1725320284 h 21"/>
                <a:gd name="T14" fmla="*/ 1213617927 w 15"/>
                <a:gd name="T15" fmla="*/ 1725320284 h 21"/>
                <a:gd name="T16" fmla="*/ 0 w 15"/>
                <a:gd name="T17" fmla="*/ 2147483646 h 21"/>
                <a:gd name="T18" fmla="*/ 2147483646 w 15"/>
                <a:gd name="T19" fmla="*/ 2147483646 h 21"/>
                <a:gd name="T20" fmla="*/ 2147483646 w 15"/>
                <a:gd name="T21" fmla="*/ 2147483646 h 21"/>
                <a:gd name="T22" fmla="*/ 2147483646 w 15"/>
                <a:gd name="T23" fmla="*/ 2147483646 h 21"/>
                <a:gd name="T24" fmla="*/ 2147483646 w 15"/>
                <a:gd name="T25" fmla="*/ 0 h 21"/>
                <a:gd name="T26" fmla="*/ 1213617927 w 15"/>
                <a:gd name="T27" fmla="*/ 1725320284 h 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 h="21">
                  <a:moveTo>
                    <a:pt x="10" y="11"/>
                  </a:moveTo>
                  <a:lnTo>
                    <a:pt x="10" y="11"/>
                  </a:lnTo>
                  <a:cubicBezTo>
                    <a:pt x="10" y="15"/>
                    <a:pt x="9" y="18"/>
                    <a:pt x="7" y="18"/>
                  </a:cubicBezTo>
                  <a:cubicBezTo>
                    <a:pt x="6" y="18"/>
                    <a:pt x="5" y="16"/>
                    <a:pt x="5" y="11"/>
                  </a:cubicBezTo>
                  <a:cubicBezTo>
                    <a:pt x="5" y="6"/>
                    <a:pt x="6" y="4"/>
                    <a:pt x="8" y="4"/>
                  </a:cubicBezTo>
                  <a:cubicBezTo>
                    <a:pt x="9" y="4"/>
                    <a:pt x="10" y="6"/>
                    <a:pt x="10" y="11"/>
                  </a:cubicBezTo>
                  <a:close/>
                  <a:moveTo>
                    <a:pt x="2" y="3"/>
                  </a:moveTo>
                  <a:lnTo>
                    <a:pt x="2" y="3"/>
                  </a:lnTo>
                  <a:cubicBezTo>
                    <a:pt x="1" y="5"/>
                    <a:pt x="0" y="8"/>
                    <a:pt x="0" y="11"/>
                  </a:cubicBezTo>
                  <a:cubicBezTo>
                    <a:pt x="0" y="18"/>
                    <a:pt x="3" y="21"/>
                    <a:pt x="7" y="21"/>
                  </a:cubicBezTo>
                  <a:cubicBezTo>
                    <a:pt x="10" y="21"/>
                    <a:pt x="12" y="20"/>
                    <a:pt x="13" y="18"/>
                  </a:cubicBezTo>
                  <a:cubicBezTo>
                    <a:pt x="14" y="17"/>
                    <a:pt x="15" y="14"/>
                    <a:pt x="15" y="11"/>
                  </a:cubicBezTo>
                  <a:cubicBezTo>
                    <a:pt x="15" y="4"/>
                    <a:pt x="12" y="0"/>
                    <a:pt x="8" y="0"/>
                  </a:cubicBezTo>
                  <a:cubicBezTo>
                    <a:pt x="5" y="0"/>
                    <a:pt x="3" y="1"/>
                    <a:pt x="2" y="3"/>
                  </a:cubicBezTo>
                  <a:close/>
                </a:path>
              </a:pathLst>
            </a:custGeom>
            <a:grpFill/>
            <a:ln w="0">
              <a:noFill/>
              <a:prstDash val="solid"/>
              <a:round/>
              <a:headEnd/>
              <a:tailEnd/>
            </a:ln>
            <a:extLst/>
          </p:spPr>
          <p:txBody>
            <a:bodyPr/>
            <a:lstStyle/>
            <a:p>
              <a:endParaRPr lang="zh-CN" altLang="en-US" sz="3201"/>
            </a:p>
          </p:txBody>
        </p:sp>
      </p:grpSp>
      <p:sp>
        <p:nvSpPr>
          <p:cNvPr id="28" name="Freeform 10"/>
          <p:cNvSpPr>
            <a:spLocks/>
          </p:cNvSpPr>
          <p:nvPr/>
        </p:nvSpPr>
        <p:spPr bwMode="auto">
          <a:xfrm>
            <a:off x="8364252" y="1340768"/>
            <a:ext cx="910377" cy="914612"/>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2"/>
                </a:moveTo>
                <a:lnTo>
                  <a:pt x="804" y="402"/>
                </a:lnTo>
                <a:cubicBezTo>
                  <a:pt x="804" y="625"/>
                  <a:pt x="624" y="805"/>
                  <a:pt x="402" y="805"/>
                </a:cubicBezTo>
                <a:cubicBezTo>
                  <a:pt x="180" y="805"/>
                  <a:pt x="0" y="625"/>
                  <a:pt x="0" y="402"/>
                </a:cubicBezTo>
                <a:cubicBezTo>
                  <a:pt x="0" y="180"/>
                  <a:pt x="180" y="0"/>
                  <a:pt x="402" y="0"/>
                </a:cubicBezTo>
                <a:cubicBezTo>
                  <a:pt x="624" y="0"/>
                  <a:pt x="804" y="180"/>
                  <a:pt x="804" y="402"/>
                </a:cubicBezTo>
                <a:close/>
              </a:path>
            </a:pathLst>
          </a:custGeom>
          <a:noFill/>
          <a:ln w="0">
            <a:solidFill>
              <a:srgbClr val="000000"/>
            </a:solidFill>
            <a:prstDash val="solid"/>
            <a:round/>
            <a:headEnd/>
            <a:tailEnd/>
          </a:ln>
          <a:extLst/>
        </p:spPr>
        <p:txBody>
          <a:bodyPr/>
          <a:lstStyle/>
          <a:p>
            <a:endParaRPr lang="zh-CN" altLang="en-US" sz="3201"/>
          </a:p>
        </p:txBody>
      </p:sp>
      <p:grpSp>
        <p:nvGrpSpPr>
          <p:cNvPr id="29" name="组合 21983"/>
          <p:cNvGrpSpPr>
            <a:grpSpLocks/>
          </p:cNvGrpSpPr>
          <p:nvPr/>
        </p:nvGrpSpPr>
        <p:grpSpPr bwMode="auto">
          <a:xfrm>
            <a:off x="8688178" y="1412751"/>
            <a:ext cx="273114" cy="738887"/>
            <a:chOff x="1782763" y="2301876"/>
            <a:chExt cx="204788" cy="554037"/>
          </a:xfrm>
          <a:solidFill>
            <a:schemeClr val="tx1">
              <a:lumMod val="95000"/>
              <a:lumOff val="5000"/>
            </a:schemeClr>
          </a:solidFill>
        </p:grpSpPr>
        <p:sp>
          <p:nvSpPr>
            <p:cNvPr id="30" name="Freeform 103"/>
            <p:cNvSpPr>
              <a:spLocks noEditPoints="1"/>
            </p:cNvSpPr>
            <p:nvPr/>
          </p:nvSpPr>
          <p:spPr bwMode="auto">
            <a:xfrm>
              <a:off x="1814513" y="2359026"/>
              <a:ext cx="141288" cy="73025"/>
            </a:xfrm>
            <a:custGeom>
              <a:avLst/>
              <a:gdLst>
                <a:gd name="T0" fmla="*/ 2147483646 w 167"/>
                <a:gd name="T1" fmla="*/ 2147483646 h 85"/>
                <a:gd name="T2" fmla="*/ 2147483646 w 167"/>
                <a:gd name="T3" fmla="*/ 2147483646 h 85"/>
                <a:gd name="T4" fmla="*/ 2147483646 w 167"/>
                <a:gd name="T5" fmla="*/ 2147483646 h 85"/>
                <a:gd name="T6" fmla="*/ 2147483646 w 167"/>
                <a:gd name="T7" fmla="*/ 2147483646 h 85"/>
                <a:gd name="T8" fmla="*/ 2147483646 w 167"/>
                <a:gd name="T9" fmla="*/ 2147483646 h 85"/>
                <a:gd name="T10" fmla="*/ 2147483646 w 167"/>
                <a:gd name="T11" fmla="*/ 2147483646 h 85"/>
                <a:gd name="T12" fmla="*/ 0 w 167"/>
                <a:gd name="T13" fmla="*/ 2147483646 h 85"/>
                <a:gd name="T14" fmla="*/ 0 w 167"/>
                <a:gd name="T15" fmla="*/ 2147483646 h 85"/>
                <a:gd name="T16" fmla="*/ 2147483646 w 167"/>
                <a:gd name="T17" fmla="*/ 2147483646 h 85"/>
                <a:gd name="T18" fmla="*/ 2147483646 w 167"/>
                <a:gd name="T19" fmla="*/ 0 h 85"/>
                <a:gd name="T20" fmla="*/ 0 w 167"/>
                <a:gd name="T21" fmla="*/ 0 h 85"/>
                <a:gd name="T22" fmla="*/ 0 w 167"/>
                <a:gd name="T23" fmla="*/ 2147483646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7" h="85">
                  <a:moveTo>
                    <a:pt x="162" y="80"/>
                  </a:moveTo>
                  <a:lnTo>
                    <a:pt x="162" y="80"/>
                  </a:lnTo>
                  <a:lnTo>
                    <a:pt x="5" y="80"/>
                  </a:lnTo>
                  <a:lnTo>
                    <a:pt x="5" y="5"/>
                  </a:lnTo>
                  <a:lnTo>
                    <a:pt x="162" y="5"/>
                  </a:lnTo>
                  <a:lnTo>
                    <a:pt x="162" y="80"/>
                  </a:lnTo>
                  <a:close/>
                  <a:moveTo>
                    <a:pt x="0" y="85"/>
                  </a:moveTo>
                  <a:lnTo>
                    <a:pt x="0" y="85"/>
                  </a:lnTo>
                  <a:lnTo>
                    <a:pt x="167" y="85"/>
                  </a:lnTo>
                  <a:lnTo>
                    <a:pt x="167" y="0"/>
                  </a:lnTo>
                  <a:lnTo>
                    <a:pt x="0" y="0"/>
                  </a:lnTo>
                  <a:lnTo>
                    <a:pt x="0" y="85"/>
                  </a:lnTo>
                  <a:close/>
                </a:path>
              </a:pathLst>
            </a:custGeom>
            <a:grpFill/>
            <a:ln w="0">
              <a:noFill/>
              <a:prstDash val="solid"/>
              <a:round/>
              <a:headEnd/>
              <a:tailEnd/>
            </a:ln>
            <a:extLst/>
          </p:spPr>
          <p:txBody>
            <a:bodyPr/>
            <a:lstStyle/>
            <a:p>
              <a:endParaRPr lang="zh-CN" altLang="en-US" sz="3201"/>
            </a:p>
          </p:txBody>
        </p:sp>
        <p:sp>
          <p:nvSpPr>
            <p:cNvPr id="31" name="Freeform 104"/>
            <p:cNvSpPr>
              <a:spLocks noEditPoints="1"/>
            </p:cNvSpPr>
            <p:nvPr/>
          </p:nvSpPr>
          <p:spPr bwMode="auto">
            <a:xfrm>
              <a:off x="1782763" y="2325688"/>
              <a:ext cx="204788" cy="530225"/>
            </a:xfrm>
            <a:custGeom>
              <a:avLst/>
              <a:gdLst>
                <a:gd name="T0" fmla="*/ 2147483646 w 241"/>
                <a:gd name="T1" fmla="*/ 2147483646 h 621"/>
                <a:gd name="T2" fmla="*/ 2147483646 w 241"/>
                <a:gd name="T3" fmla="*/ 2147483646 h 621"/>
                <a:gd name="T4" fmla="*/ 2147483646 w 241"/>
                <a:gd name="T5" fmla="*/ 2147483646 h 621"/>
                <a:gd name="T6" fmla="*/ 2147483646 w 241"/>
                <a:gd name="T7" fmla="*/ 2147483646 h 621"/>
                <a:gd name="T8" fmla="*/ 2147483646 w 241"/>
                <a:gd name="T9" fmla="*/ 2147483646 h 621"/>
                <a:gd name="T10" fmla="*/ 2147483646 w 241"/>
                <a:gd name="T11" fmla="*/ 2147483646 h 621"/>
                <a:gd name="T12" fmla="*/ 2147483646 w 241"/>
                <a:gd name="T13" fmla="*/ 2147483646 h 621"/>
                <a:gd name="T14" fmla="*/ 2147483646 w 241"/>
                <a:gd name="T15" fmla="*/ 2147483646 h 621"/>
                <a:gd name="T16" fmla="*/ 2147483646 w 241"/>
                <a:gd name="T17" fmla="*/ 2147483646 h 621"/>
                <a:gd name="T18" fmla="*/ 2147483646 w 241"/>
                <a:gd name="T19" fmla="*/ 2147483646 h 621"/>
                <a:gd name="T20" fmla="*/ 2147483646 w 241"/>
                <a:gd name="T21" fmla="*/ 2147483646 h 621"/>
                <a:gd name="T22" fmla="*/ 2147483646 w 241"/>
                <a:gd name="T23" fmla="*/ 2147483646 h 621"/>
                <a:gd name="T24" fmla="*/ 2147483646 w 241"/>
                <a:gd name="T25" fmla="*/ 2147483646 h 621"/>
                <a:gd name="T26" fmla="*/ 2147483646 w 241"/>
                <a:gd name="T27" fmla="*/ 2147483646 h 621"/>
                <a:gd name="T28" fmla="*/ 2147483646 w 241"/>
                <a:gd name="T29" fmla="*/ 2147483646 h 621"/>
                <a:gd name="T30" fmla="*/ 2147483646 w 241"/>
                <a:gd name="T31" fmla="*/ 2147483646 h 621"/>
                <a:gd name="T32" fmla="*/ 2147483646 w 241"/>
                <a:gd name="T33" fmla="*/ 2147483646 h 621"/>
                <a:gd name="T34" fmla="*/ 2147483646 w 241"/>
                <a:gd name="T35" fmla="*/ 2147483646 h 621"/>
                <a:gd name="T36" fmla="*/ 2147483646 w 241"/>
                <a:gd name="T37" fmla="*/ 2147483646 h 621"/>
                <a:gd name="T38" fmla="*/ 2147483646 w 241"/>
                <a:gd name="T39" fmla="*/ 2147483646 h 621"/>
                <a:gd name="T40" fmla="*/ 2147483646 w 241"/>
                <a:gd name="T41" fmla="*/ 2147483646 h 621"/>
                <a:gd name="T42" fmla="*/ 2147483646 w 241"/>
                <a:gd name="T43" fmla="*/ 2147483646 h 621"/>
                <a:gd name="T44" fmla="*/ 2147483646 w 241"/>
                <a:gd name="T45" fmla="*/ 2147483646 h 621"/>
                <a:gd name="T46" fmla="*/ 2147483646 w 241"/>
                <a:gd name="T47" fmla="*/ 2147483646 h 621"/>
                <a:gd name="T48" fmla="*/ 2147483646 w 241"/>
                <a:gd name="T49" fmla="*/ 2147483646 h 621"/>
                <a:gd name="T50" fmla="*/ 2147483646 w 241"/>
                <a:gd name="T51" fmla="*/ 2147483646 h 621"/>
                <a:gd name="T52" fmla="*/ 2147483646 w 241"/>
                <a:gd name="T53" fmla="*/ 2147483646 h 621"/>
                <a:gd name="T54" fmla="*/ 2147483646 w 241"/>
                <a:gd name="T55" fmla="*/ 2147483646 h 621"/>
                <a:gd name="T56" fmla="*/ 2147483646 w 241"/>
                <a:gd name="T57" fmla="*/ 2147483646 h 621"/>
                <a:gd name="T58" fmla="*/ 2147483646 w 241"/>
                <a:gd name="T59" fmla="*/ 2147483646 h 621"/>
                <a:gd name="T60" fmla="*/ 2147483646 w 241"/>
                <a:gd name="T61" fmla="*/ 2147483646 h 621"/>
                <a:gd name="T62" fmla="*/ 2147483646 w 241"/>
                <a:gd name="T63" fmla="*/ 2147483646 h 621"/>
                <a:gd name="T64" fmla="*/ 2147483646 w 241"/>
                <a:gd name="T65" fmla="*/ 2147483646 h 621"/>
                <a:gd name="T66" fmla="*/ 2147483646 w 241"/>
                <a:gd name="T67" fmla="*/ 2147483646 h 621"/>
                <a:gd name="T68" fmla="*/ 2147483646 w 241"/>
                <a:gd name="T69" fmla="*/ 2147483646 h 621"/>
                <a:gd name="T70" fmla="*/ 2147483646 w 241"/>
                <a:gd name="T71" fmla="*/ 2147483646 h 621"/>
                <a:gd name="T72" fmla="*/ 2147483646 w 241"/>
                <a:gd name="T73" fmla="*/ 2147483646 h 621"/>
                <a:gd name="T74" fmla="*/ 2147483646 w 241"/>
                <a:gd name="T75" fmla="*/ 2147483646 h 621"/>
                <a:gd name="T76" fmla="*/ 2147483646 w 241"/>
                <a:gd name="T77" fmla="*/ 2147483646 h 621"/>
                <a:gd name="T78" fmla="*/ 2147483646 w 241"/>
                <a:gd name="T79" fmla="*/ 2147483646 h 621"/>
                <a:gd name="T80" fmla="*/ 2147483646 w 241"/>
                <a:gd name="T81" fmla="*/ 2147483646 h 621"/>
                <a:gd name="T82" fmla="*/ 2147483646 w 241"/>
                <a:gd name="T83" fmla="*/ 2147483646 h 621"/>
                <a:gd name="T84" fmla="*/ 2147483646 w 241"/>
                <a:gd name="T85" fmla="*/ 2147483646 h 621"/>
                <a:gd name="T86" fmla="*/ 2147483646 w 241"/>
                <a:gd name="T87" fmla="*/ 2147483646 h 621"/>
                <a:gd name="T88" fmla="*/ 2147483646 w 241"/>
                <a:gd name="T89" fmla="*/ 2147483646 h 621"/>
                <a:gd name="T90" fmla="*/ 2147483646 w 241"/>
                <a:gd name="T91" fmla="*/ 2147483646 h 621"/>
                <a:gd name="T92" fmla="*/ 2147483646 w 241"/>
                <a:gd name="T93" fmla="*/ 2147483646 h 621"/>
                <a:gd name="T94" fmla="*/ 2147483646 w 241"/>
                <a:gd name="T95" fmla="*/ 2147483646 h 621"/>
                <a:gd name="T96" fmla="*/ 2147483646 w 241"/>
                <a:gd name="T97" fmla="*/ 2147483646 h 621"/>
                <a:gd name="T98" fmla="*/ 2147483646 w 241"/>
                <a:gd name="T99" fmla="*/ 2147483646 h 621"/>
                <a:gd name="T100" fmla="*/ 2147483646 w 241"/>
                <a:gd name="T101" fmla="*/ 2147483646 h 621"/>
                <a:gd name="T102" fmla="*/ 2147483646 w 241"/>
                <a:gd name="T103" fmla="*/ 2147483646 h 621"/>
                <a:gd name="T104" fmla="*/ 2147483646 w 241"/>
                <a:gd name="T105" fmla="*/ 2147483646 h 621"/>
                <a:gd name="T106" fmla="*/ 0 w 241"/>
                <a:gd name="T107" fmla="*/ 0 h 6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41" h="621">
                  <a:moveTo>
                    <a:pt x="17" y="16"/>
                  </a:moveTo>
                  <a:lnTo>
                    <a:pt x="17" y="16"/>
                  </a:lnTo>
                  <a:lnTo>
                    <a:pt x="22" y="16"/>
                  </a:lnTo>
                  <a:lnTo>
                    <a:pt x="22" y="592"/>
                  </a:lnTo>
                  <a:lnTo>
                    <a:pt x="17" y="592"/>
                  </a:lnTo>
                  <a:lnTo>
                    <a:pt x="17" y="16"/>
                  </a:lnTo>
                  <a:close/>
                  <a:moveTo>
                    <a:pt x="225" y="592"/>
                  </a:moveTo>
                  <a:lnTo>
                    <a:pt x="225" y="592"/>
                  </a:lnTo>
                  <a:lnTo>
                    <a:pt x="220" y="592"/>
                  </a:lnTo>
                  <a:lnTo>
                    <a:pt x="220" y="16"/>
                  </a:lnTo>
                  <a:lnTo>
                    <a:pt x="225" y="16"/>
                  </a:lnTo>
                  <a:lnTo>
                    <a:pt x="225" y="592"/>
                  </a:lnTo>
                  <a:close/>
                  <a:moveTo>
                    <a:pt x="204" y="559"/>
                  </a:moveTo>
                  <a:lnTo>
                    <a:pt x="204" y="559"/>
                  </a:lnTo>
                  <a:lnTo>
                    <a:pt x="204" y="139"/>
                  </a:lnTo>
                  <a:lnTo>
                    <a:pt x="203" y="139"/>
                  </a:lnTo>
                  <a:lnTo>
                    <a:pt x="203" y="137"/>
                  </a:lnTo>
                  <a:lnTo>
                    <a:pt x="37" y="137"/>
                  </a:lnTo>
                  <a:lnTo>
                    <a:pt x="37" y="141"/>
                  </a:lnTo>
                  <a:lnTo>
                    <a:pt x="37" y="559"/>
                  </a:lnTo>
                  <a:lnTo>
                    <a:pt x="30" y="559"/>
                  </a:lnTo>
                  <a:lnTo>
                    <a:pt x="30" y="30"/>
                  </a:lnTo>
                  <a:lnTo>
                    <a:pt x="212" y="30"/>
                  </a:lnTo>
                  <a:lnTo>
                    <a:pt x="212" y="559"/>
                  </a:lnTo>
                  <a:lnTo>
                    <a:pt x="204" y="559"/>
                  </a:lnTo>
                  <a:close/>
                  <a:moveTo>
                    <a:pt x="41" y="520"/>
                  </a:moveTo>
                  <a:lnTo>
                    <a:pt x="41" y="520"/>
                  </a:lnTo>
                  <a:lnTo>
                    <a:pt x="47" y="520"/>
                  </a:lnTo>
                  <a:lnTo>
                    <a:pt x="47" y="559"/>
                  </a:lnTo>
                  <a:lnTo>
                    <a:pt x="41" y="559"/>
                  </a:lnTo>
                  <a:lnTo>
                    <a:pt x="41" y="520"/>
                  </a:lnTo>
                  <a:close/>
                  <a:moveTo>
                    <a:pt x="200" y="203"/>
                  </a:moveTo>
                  <a:lnTo>
                    <a:pt x="200" y="203"/>
                  </a:lnTo>
                  <a:lnTo>
                    <a:pt x="195" y="203"/>
                  </a:lnTo>
                  <a:lnTo>
                    <a:pt x="195" y="141"/>
                  </a:lnTo>
                  <a:lnTo>
                    <a:pt x="200" y="141"/>
                  </a:lnTo>
                  <a:lnTo>
                    <a:pt x="200" y="203"/>
                  </a:lnTo>
                  <a:close/>
                  <a:moveTo>
                    <a:pt x="195" y="501"/>
                  </a:moveTo>
                  <a:lnTo>
                    <a:pt x="195" y="501"/>
                  </a:lnTo>
                  <a:lnTo>
                    <a:pt x="200" y="501"/>
                  </a:lnTo>
                  <a:lnTo>
                    <a:pt x="200" y="559"/>
                  </a:lnTo>
                  <a:lnTo>
                    <a:pt x="195" y="559"/>
                  </a:lnTo>
                  <a:lnTo>
                    <a:pt x="195" y="501"/>
                  </a:lnTo>
                  <a:close/>
                  <a:moveTo>
                    <a:pt x="51" y="531"/>
                  </a:moveTo>
                  <a:lnTo>
                    <a:pt x="51" y="531"/>
                  </a:lnTo>
                  <a:lnTo>
                    <a:pt x="190" y="531"/>
                  </a:lnTo>
                  <a:lnTo>
                    <a:pt x="190" y="559"/>
                  </a:lnTo>
                  <a:lnTo>
                    <a:pt x="51" y="559"/>
                  </a:lnTo>
                  <a:lnTo>
                    <a:pt x="51" y="531"/>
                  </a:lnTo>
                  <a:close/>
                  <a:moveTo>
                    <a:pt x="41" y="501"/>
                  </a:moveTo>
                  <a:lnTo>
                    <a:pt x="41" y="501"/>
                  </a:lnTo>
                  <a:lnTo>
                    <a:pt x="47" y="501"/>
                  </a:lnTo>
                  <a:lnTo>
                    <a:pt x="47" y="516"/>
                  </a:lnTo>
                  <a:lnTo>
                    <a:pt x="41" y="516"/>
                  </a:lnTo>
                  <a:lnTo>
                    <a:pt x="41" y="501"/>
                  </a:lnTo>
                  <a:close/>
                  <a:moveTo>
                    <a:pt x="41" y="454"/>
                  </a:moveTo>
                  <a:lnTo>
                    <a:pt x="41" y="454"/>
                  </a:lnTo>
                  <a:lnTo>
                    <a:pt x="47" y="454"/>
                  </a:lnTo>
                  <a:lnTo>
                    <a:pt x="47" y="497"/>
                  </a:lnTo>
                  <a:lnTo>
                    <a:pt x="41" y="497"/>
                  </a:lnTo>
                  <a:lnTo>
                    <a:pt x="41" y="454"/>
                  </a:lnTo>
                  <a:close/>
                  <a:moveTo>
                    <a:pt x="41" y="436"/>
                  </a:moveTo>
                  <a:lnTo>
                    <a:pt x="41" y="436"/>
                  </a:lnTo>
                  <a:lnTo>
                    <a:pt x="47" y="436"/>
                  </a:lnTo>
                  <a:lnTo>
                    <a:pt x="47" y="450"/>
                  </a:lnTo>
                  <a:lnTo>
                    <a:pt x="41" y="450"/>
                  </a:lnTo>
                  <a:lnTo>
                    <a:pt x="41" y="436"/>
                  </a:lnTo>
                  <a:close/>
                  <a:moveTo>
                    <a:pt x="41" y="388"/>
                  </a:moveTo>
                  <a:lnTo>
                    <a:pt x="41" y="388"/>
                  </a:lnTo>
                  <a:lnTo>
                    <a:pt x="47" y="388"/>
                  </a:lnTo>
                  <a:lnTo>
                    <a:pt x="47" y="432"/>
                  </a:lnTo>
                  <a:lnTo>
                    <a:pt x="41" y="432"/>
                  </a:lnTo>
                  <a:lnTo>
                    <a:pt x="41" y="388"/>
                  </a:lnTo>
                  <a:close/>
                  <a:moveTo>
                    <a:pt x="41" y="372"/>
                  </a:moveTo>
                  <a:lnTo>
                    <a:pt x="41" y="372"/>
                  </a:lnTo>
                  <a:lnTo>
                    <a:pt x="47" y="372"/>
                  </a:lnTo>
                  <a:lnTo>
                    <a:pt x="47" y="384"/>
                  </a:lnTo>
                  <a:lnTo>
                    <a:pt x="41" y="384"/>
                  </a:lnTo>
                  <a:lnTo>
                    <a:pt x="41" y="372"/>
                  </a:lnTo>
                  <a:close/>
                  <a:moveTo>
                    <a:pt x="41" y="322"/>
                  </a:moveTo>
                  <a:lnTo>
                    <a:pt x="41" y="322"/>
                  </a:lnTo>
                  <a:lnTo>
                    <a:pt x="47" y="322"/>
                  </a:lnTo>
                  <a:lnTo>
                    <a:pt x="47" y="368"/>
                  </a:lnTo>
                  <a:lnTo>
                    <a:pt x="41" y="368"/>
                  </a:lnTo>
                  <a:lnTo>
                    <a:pt x="41" y="322"/>
                  </a:lnTo>
                  <a:close/>
                  <a:moveTo>
                    <a:pt x="41" y="308"/>
                  </a:moveTo>
                  <a:lnTo>
                    <a:pt x="41" y="308"/>
                  </a:lnTo>
                  <a:lnTo>
                    <a:pt x="47" y="308"/>
                  </a:lnTo>
                  <a:lnTo>
                    <a:pt x="47" y="318"/>
                  </a:lnTo>
                  <a:lnTo>
                    <a:pt x="41" y="318"/>
                  </a:lnTo>
                  <a:lnTo>
                    <a:pt x="41" y="308"/>
                  </a:lnTo>
                  <a:close/>
                  <a:moveTo>
                    <a:pt x="41" y="272"/>
                  </a:moveTo>
                  <a:lnTo>
                    <a:pt x="41" y="272"/>
                  </a:lnTo>
                  <a:lnTo>
                    <a:pt x="47" y="272"/>
                  </a:lnTo>
                  <a:lnTo>
                    <a:pt x="47" y="304"/>
                  </a:lnTo>
                  <a:lnTo>
                    <a:pt x="41" y="304"/>
                  </a:lnTo>
                  <a:lnTo>
                    <a:pt x="41" y="272"/>
                  </a:lnTo>
                  <a:close/>
                  <a:moveTo>
                    <a:pt x="41" y="227"/>
                  </a:moveTo>
                  <a:lnTo>
                    <a:pt x="41" y="227"/>
                  </a:lnTo>
                  <a:lnTo>
                    <a:pt x="47" y="227"/>
                  </a:lnTo>
                  <a:lnTo>
                    <a:pt x="47" y="268"/>
                  </a:lnTo>
                  <a:lnTo>
                    <a:pt x="41" y="268"/>
                  </a:lnTo>
                  <a:lnTo>
                    <a:pt x="41" y="227"/>
                  </a:lnTo>
                  <a:close/>
                  <a:moveTo>
                    <a:pt x="41" y="207"/>
                  </a:moveTo>
                  <a:lnTo>
                    <a:pt x="41" y="207"/>
                  </a:lnTo>
                  <a:lnTo>
                    <a:pt x="47" y="207"/>
                  </a:lnTo>
                  <a:lnTo>
                    <a:pt x="47" y="223"/>
                  </a:lnTo>
                  <a:lnTo>
                    <a:pt x="41" y="223"/>
                  </a:lnTo>
                  <a:lnTo>
                    <a:pt x="41" y="207"/>
                  </a:lnTo>
                  <a:close/>
                  <a:moveTo>
                    <a:pt x="200" y="268"/>
                  </a:moveTo>
                  <a:lnTo>
                    <a:pt x="200" y="268"/>
                  </a:lnTo>
                  <a:lnTo>
                    <a:pt x="195" y="268"/>
                  </a:lnTo>
                  <a:lnTo>
                    <a:pt x="195" y="207"/>
                  </a:lnTo>
                  <a:lnTo>
                    <a:pt x="200" y="207"/>
                  </a:lnTo>
                  <a:lnTo>
                    <a:pt x="200" y="268"/>
                  </a:lnTo>
                  <a:close/>
                  <a:moveTo>
                    <a:pt x="200" y="304"/>
                  </a:moveTo>
                  <a:lnTo>
                    <a:pt x="200" y="304"/>
                  </a:lnTo>
                  <a:lnTo>
                    <a:pt x="195" y="304"/>
                  </a:lnTo>
                  <a:lnTo>
                    <a:pt x="195" y="290"/>
                  </a:lnTo>
                  <a:lnTo>
                    <a:pt x="195" y="286"/>
                  </a:lnTo>
                  <a:lnTo>
                    <a:pt x="195" y="272"/>
                  </a:lnTo>
                  <a:lnTo>
                    <a:pt x="200" y="272"/>
                  </a:lnTo>
                  <a:lnTo>
                    <a:pt x="200" y="304"/>
                  </a:lnTo>
                  <a:close/>
                  <a:moveTo>
                    <a:pt x="200" y="368"/>
                  </a:moveTo>
                  <a:lnTo>
                    <a:pt x="200" y="368"/>
                  </a:lnTo>
                  <a:lnTo>
                    <a:pt x="195" y="368"/>
                  </a:lnTo>
                  <a:lnTo>
                    <a:pt x="195" y="308"/>
                  </a:lnTo>
                  <a:lnTo>
                    <a:pt x="200" y="308"/>
                  </a:lnTo>
                  <a:lnTo>
                    <a:pt x="200" y="368"/>
                  </a:lnTo>
                  <a:close/>
                  <a:moveTo>
                    <a:pt x="200" y="432"/>
                  </a:moveTo>
                  <a:lnTo>
                    <a:pt x="200" y="432"/>
                  </a:lnTo>
                  <a:lnTo>
                    <a:pt x="195" y="432"/>
                  </a:lnTo>
                  <a:lnTo>
                    <a:pt x="195" y="372"/>
                  </a:lnTo>
                  <a:lnTo>
                    <a:pt x="200" y="372"/>
                  </a:lnTo>
                  <a:lnTo>
                    <a:pt x="200" y="432"/>
                  </a:lnTo>
                  <a:close/>
                  <a:moveTo>
                    <a:pt x="51" y="501"/>
                  </a:moveTo>
                  <a:lnTo>
                    <a:pt x="51" y="501"/>
                  </a:lnTo>
                  <a:lnTo>
                    <a:pt x="190" y="501"/>
                  </a:lnTo>
                  <a:lnTo>
                    <a:pt x="190" y="530"/>
                  </a:lnTo>
                  <a:lnTo>
                    <a:pt x="51" y="530"/>
                  </a:lnTo>
                  <a:lnTo>
                    <a:pt x="51" y="501"/>
                  </a:lnTo>
                  <a:close/>
                  <a:moveTo>
                    <a:pt x="51" y="172"/>
                  </a:moveTo>
                  <a:lnTo>
                    <a:pt x="51" y="172"/>
                  </a:lnTo>
                  <a:lnTo>
                    <a:pt x="190" y="172"/>
                  </a:lnTo>
                  <a:lnTo>
                    <a:pt x="51" y="172"/>
                  </a:lnTo>
                  <a:close/>
                  <a:moveTo>
                    <a:pt x="190" y="172"/>
                  </a:moveTo>
                  <a:lnTo>
                    <a:pt x="190" y="172"/>
                  </a:lnTo>
                  <a:lnTo>
                    <a:pt x="51" y="172"/>
                  </a:lnTo>
                  <a:lnTo>
                    <a:pt x="51" y="141"/>
                  </a:lnTo>
                  <a:lnTo>
                    <a:pt x="190" y="141"/>
                  </a:lnTo>
                  <a:lnTo>
                    <a:pt x="190" y="172"/>
                  </a:lnTo>
                  <a:close/>
                  <a:moveTo>
                    <a:pt x="52" y="272"/>
                  </a:moveTo>
                  <a:lnTo>
                    <a:pt x="52" y="272"/>
                  </a:lnTo>
                  <a:lnTo>
                    <a:pt x="190" y="272"/>
                  </a:lnTo>
                  <a:lnTo>
                    <a:pt x="190" y="286"/>
                  </a:lnTo>
                  <a:lnTo>
                    <a:pt x="52" y="286"/>
                  </a:lnTo>
                  <a:lnTo>
                    <a:pt x="52" y="272"/>
                  </a:lnTo>
                  <a:close/>
                  <a:moveTo>
                    <a:pt x="190" y="304"/>
                  </a:moveTo>
                  <a:lnTo>
                    <a:pt x="190" y="304"/>
                  </a:lnTo>
                  <a:lnTo>
                    <a:pt x="52" y="304"/>
                  </a:lnTo>
                  <a:lnTo>
                    <a:pt x="52" y="290"/>
                  </a:lnTo>
                  <a:lnTo>
                    <a:pt x="190" y="290"/>
                  </a:lnTo>
                  <a:lnTo>
                    <a:pt x="190" y="304"/>
                  </a:lnTo>
                  <a:close/>
                  <a:moveTo>
                    <a:pt x="190" y="432"/>
                  </a:moveTo>
                  <a:lnTo>
                    <a:pt x="190" y="432"/>
                  </a:lnTo>
                  <a:lnTo>
                    <a:pt x="51" y="432"/>
                  </a:lnTo>
                  <a:lnTo>
                    <a:pt x="51" y="403"/>
                  </a:lnTo>
                  <a:lnTo>
                    <a:pt x="190" y="403"/>
                  </a:lnTo>
                  <a:lnTo>
                    <a:pt x="190" y="432"/>
                  </a:lnTo>
                  <a:close/>
                  <a:moveTo>
                    <a:pt x="190" y="402"/>
                  </a:moveTo>
                  <a:lnTo>
                    <a:pt x="190" y="402"/>
                  </a:lnTo>
                  <a:lnTo>
                    <a:pt x="51" y="402"/>
                  </a:lnTo>
                  <a:lnTo>
                    <a:pt x="51" y="372"/>
                  </a:lnTo>
                  <a:lnTo>
                    <a:pt x="190" y="372"/>
                  </a:lnTo>
                  <a:lnTo>
                    <a:pt x="190" y="402"/>
                  </a:lnTo>
                  <a:close/>
                  <a:moveTo>
                    <a:pt x="190" y="368"/>
                  </a:moveTo>
                  <a:lnTo>
                    <a:pt x="190" y="368"/>
                  </a:lnTo>
                  <a:lnTo>
                    <a:pt x="51" y="368"/>
                  </a:lnTo>
                  <a:lnTo>
                    <a:pt x="51" y="338"/>
                  </a:lnTo>
                  <a:lnTo>
                    <a:pt x="190" y="338"/>
                  </a:lnTo>
                  <a:lnTo>
                    <a:pt x="190" y="368"/>
                  </a:lnTo>
                  <a:close/>
                  <a:moveTo>
                    <a:pt x="190" y="338"/>
                  </a:moveTo>
                  <a:lnTo>
                    <a:pt x="190" y="338"/>
                  </a:lnTo>
                  <a:lnTo>
                    <a:pt x="51" y="338"/>
                  </a:lnTo>
                  <a:lnTo>
                    <a:pt x="51" y="308"/>
                  </a:lnTo>
                  <a:lnTo>
                    <a:pt x="190" y="308"/>
                  </a:lnTo>
                  <a:lnTo>
                    <a:pt x="190" y="338"/>
                  </a:lnTo>
                  <a:close/>
                  <a:moveTo>
                    <a:pt x="51" y="436"/>
                  </a:moveTo>
                  <a:lnTo>
                    <a:pt x="51" y="436"/>
                  </a:lnTo>
                  <a:lnTo>
                    <a:pt x="190" y="436"/>
                  </a:lnTo>
                  <a:lnTo>
                    <a:pt x="190" y="466"/>
                  </a:lnTo>
                  <a:lnTo>
                    <a:pt x="51" y="466"/>
                  </a:lnTo>
                  <a:lnTo>
                    <a:pt x="51" y="436"/>
                  </a:lnTo>
                  <a:close/>
                  <a:moveTo>
                    <a:pt x="51" y="467"/>
                  </a:moveTo>
                  <a:lnTo>
                    <a:pt x="51" y="467"/>
                  </a:lnTo>
                  <a:lnTo>
                    <a:pt x="190" y="467"/>
                  </a:lnTo>
                  <a:lnTo>
                    <a:pt x="190" y="497"/>
                  </a:lnTo>
                  <a:lnTo>
                    <a:pt x="51" y="497"/>
                  </a:lnTo>
                  <a:lnTo>
                    <a:pt x="51" y="467"/>
                  </a:lnTo>
                  <a:close/>
                  <a:moveTo>
                    <a:pt x="51" y="238"/>
                  </a:moveTo>
                  <a:lnTo>
                    <a:pt x="51" y="238"/>
                  </a:lnTo>
                  <a:lnTo>
                    <a:pt x="190" y="238"/>
                  </a:lnTo>
                  <a:lnTo>
                    <a:pt x="51" y="238"/>
                  </a:lnTo>
                  <a:close/>
                  <a:moveTo>
                    <a:pt x="190" y="237"/>
                  </a:moveTo>
                  <a:lnTo>
                    <a:pt x="190" y="237"/>
                  </a:lnTo>
                  <a:lnTo>
                    <a:pt x="51" y="237"/>
                  </a:lnTo>
                  <a:lnTo>
                    <a:pt x="51" y="207"/>
                  </a:lnTo>
                  <a:lnTo>
                    <a:pt x="190" y="207"/>
                  </a:lnTo>
                  <a:lnTo>
                    <a:pt x="190" y="237"/>
                  </a:lnTo>
                  <a:close/>
                  <a:moveTo>
                    <a:pt x="51" y="238"/>
                  </a:moveTo>
                  <a:lnTo>
                    <a:pt x="51" y="238"/>
                  </a:lnTo>
                  <a:lnTo>
                    <a:pt x="190" y="238"/>
                  </a:lnTo>
                  <a:lnTo>
                    <a:pt x="190" y="268"/>
                  </a:lnTo>
                  <a:lnTo>
                    <a:pt x="51" y="268"/>
                  </a:lnTo>
                  <a:lnTo>
                    <a:pt x="51" y="238"/>
                  </a:lnTo>
                  <a:close/>
                  <a:moveTo>
                    <a:pt x="51" y="173"/>
                  </a:moveTo>
                  <a:lnTo>
                    <a:pt x="51" y="173"/>
                  </a:lnTo>
                  <a:lnTo>
                    <a:pt x="190" y="173"/>
                  </a:lnTo>
                  <a:lnTo>
                    <a:pt x="190" y="203"/>
                  </a:lnTo>
                  <a:lnTo>
                    <a:pt x="51" y="203"/>
                  </a:lnTo>
                  <a:lnTo>
                    <a:pt x="51" y="173"/>
                  </a:lnTo>
                  <a:close/>
                  <a:moveTo>
                    <a:pt x="200" y="497"/>
                  </a:moveTo>
                  <a:lnTo>
                    <a:pt x="200" y="497"/>
                  </a:lnTo>
                  <a:lnTo>
                    <a:pt x="195" y="497"/>
                  </a:lnTo>
                  <a:lnTo>
                    <a:pt x="195" y="436"/>
                  </a:lnTo>
                  <a:lnTo>
                    <a:pt x="200" y="436"/>
                  </a:lnTo>
                  <a:lnTo>
                    <a:pt x="200" y="497"/>
                  </a:lnTo>
                  <a:close/>
                  <a:moveTo>
                    <a:pt x="41" y="164"/>
                  </a:moveTo>
                  <a:lnTo>
                    <a:pt x="41" y="164"/>
                  </a:lnTo>
                  <a:lnTo>
                    <a:pt x="47" y="164"/>
                  </a:lnTo>
                  <a:lnTo>
                    <a:pt x="47" y="203"/>
                  </a:lnTo>
                  <a:lnTo>
                    <a:pt x="41" y="203"/>
                  </a:lnTo>
                  <a:lnTo>
                    <a:pt x="41" y="164"/>
                  </a:lnTo>
                  <a:close/>
                  <a:moveTo>
                    <a:pt x="47" y="160"/>
                  </a:moveTo>
                  <a:lnTo>
                    <a:pt x="47" y="160"/>
                  </a:lnTo>
                  <a:lnTo>
                    <a:pt x="41" y="160"/>
                  </a:lnTo>
                  <a:lnTo>
                    <a:pt x="41" y="141"/>
                  </a:lnTo>
                  <a:lnTo>
                    <a:pt x="47" y="141"/>
                  </a:lnTo>
                  <a:lnTo>
                    <a:pt x="47" y="160"/>
                  </a:lnTo>
                  <a:close/>
                  <a:moveTo>
                    <a:pt x="212" y="22"/>
                  </a:moveTo>
                  <a:lnTo>
                    <a:pt x="212" y="22"/>
                  </a:lnTo>
                  <a:lnTo>
                    <a:pt x="30" y="22"/>
                  </a:lnTo>
                  <a:lnTo>
                    <a:pt x="30" y="16"/>
                  </a:lnTo>
                  <a:lnTo>
                    <a:pt x="212" y="16"/>
                  </a:lnTo>
                  <a:lnTo>
                    <a:pt x="212" y="22"/>
                  </a:lnTo>
                  <a:close/>
                  <a:moveTo>
                    <a:pt x="0" y="608"/>
                  </a:moveTo>
                  <a:lnTo>
                    <a:pt x="0" y="608"/>
                  </a:lnTo>
                  <a:lnTo>
                    <a:pt x="92" y="608"/>
                  </a:lnTo>
                  <a:cubicBezTo>
                    <a:pt x="95" y="616"/>
                    <a:pt x="103" y="621"/>
                    <a:pt x="112" y="621"/>
                  </a:cubicBezTo>
                  <a:cubicBezTo>
                    <a:pt x="123" y="621"/>
                    <a:pt x="133" y="612"/>
                    <a:pt x="133" y="600"/>
                  </a:cubicBezTo>
                  <a:cubicBezTo>
                    <a:pt x="133" y="589"/>
                    <a:pt x="123" y="579"/>
                    <a:pt x="112" y="579"/>
                  </a:cubicBezTo>
                  <a:cubicBezTo>
                    <a:pt x="103" y="579"/>
                    <a:pt x="95" y="584"/>
                    <a:pt x="92" y="592"/>
                  </a:cubicBezTo>
                  <a:lnTo>
                    <a:pt x="30" y="592"/>
                  </a:lnTo>
                  <a:lnTo>
                    <a:pt x="30" y="567"/>
                  </a:lnTo>
                  <a:lnTo>
                    <a:pt x="212" y="567"/>
                  </a:lnTo>
                  <a:lnTo>
                    <a:pt x="212" y="592"/>
                  </a:lnTo>
                  <a:lnTo>
                    <a:pt x="195" y="592"/>
                  </a:lnTo>
                  <a:cubicBezTo>
                    <a:pt x="192" y="584"/>
                    <a:pt x="185" y="579"/>
                    <a:pt x="176" y="579"/>
                  </a:cubicBezTo>
                  <a:cubicBezTo>
                    <a:pt x="164" y="579"/>
                    <a:pt x="155" y="589"/>
                    <a:pt x="155" y="600"/>
                  </a:cubicBezTo>
                  <a:cubicBezTo>
                    <a:pt x="155" y="612"/>
                    <a:pt x="164" y="621"/>
                    <a:pt x="176" y="621"/>
                  </a:cubicBezTo>
                  <a:cubicBezTo>
                    <a:pt x="185" y="621"/>
                    <a:pt x="192" y="616"/>
                    <a:pt x="196" y="608"/>
                  </a:cubicBezTo>
                  <a:lnTo>
                    <a:pt x="241" y="608"/>
                  </a:lnTo>
                  <a:lnTo>
                    <a:pt x="241" y="0"/>
                  </a:lnTo>
                  <a:lnTo>
                    <a:pt x="0" y="0"/>
                  </a:lnTo>
                  <a:lnTo>
                    <a:pt x="0" y="608"/>
                  </a:lnTo>
                  <a:close/>
                </a:path>
              </a:pathLst>
            </a:custGeom>
            <a:grpFill/>
            <a:ln w="0">
              <a:noFill/>
              <a:prstDash val="solid"/>
              <a:round/>
              <a:headEnd/>
              <a:tailEnd/>
            </a:ln>
            <a:extLst/>
          </p:spPr>
          <p:txBody>
            <a:bodyPr/>
            <a:lstStyle/>
            <a:p>
              <a:endParaRPr lang="zh-CN" altLang="en-US" sz="3201"/>
            </a:p>
          </p:txBody>
        </p:sp>
        <p:sp>
          <p:nvSpPr>
            <p:cNvPr id="32" name="Freeform 105"/>
            <p:cNvSpPr>
              <a:spLocks/>
            </p:cNvSpPr>
            <p:nvPr/>
          </p:nvSpPr>
          <p:spPr bwMode="auto">
            <a:xfrm>
              <a:off x="1879600" y="2393951"/>
              <a:ext cx="4763" cy="6350"/>
            </a:xfrm>
            <a:custGeom>
              <a:avLst/>
              <a:gdLst>
                <a:gd name="T0" fmla="*/ 500356325 w 6"/>
                <a:gd name="T1" fmla="*/ 2147483646 h 6"/>
                <a:gd name="T2" fmla="*/ 500356325 w 6"/>
                <a:gd name="T3" fmla="*/ 2147483646 h 6"/>
                <a:gd name="T4" fmla="*/ 2000794204 w 6"/>
                <a:gd name="T5" fmla="*/ 2147483646 h 6"/>
                <a:gd name="T6" fmla="*/ 2000794204 w 6"/>
                <a:gd name="T7" fmla="*/ 2147483646 h 6"/>
                <a:gd name="T8" fmla="*/ 2147483646 w 6"/>
                <a:gd name="T9" fmla="*/ 2147483646 h 6"/>
                <a:gd name="T10" fmla="*/ 2147483646 w 6"/>
                <a:gd name="T11" fmla="*/ 0 h 6"/>
                <a:gd name="T12" fmla="*/ 2000794204 w 6"/>
                <a:gd name="T13" fmla="*/ 0 h 6"/>
                <a:gd name="T14" fmla="*/ 2000794204 w 6"/>
                <a:gd name="T15" fmla="*/ 2147483646 h 6"/>
                <a:gd name="T16" fmla="*/ 500356325 w 6"/>
                <a:gd name="T17" fmla="*/ 2147483646 h 6"/>
                <a:gd name="T18" fmla="*/ 500356325 w 6"/>
                <a:gd name="T19" fmla="*/ 0 h 6"/>
                <a:gd name="T20" fmla="*/ 0 w 6"/>
                <a:gd name="T21" fmla="*/ 0 h 6"/>
                <a:gd name="T22" fmla="*/ 0 w 6"/>
                <a:gd name="T23" fmla="*/ 2147483646 h 6"/>
                <a:gd name="T24" fmla="*/ 500356325 w 6"/>
                <a:gd name="T25" fmla="*/ 2147483646 h 6"/>
                <a:gd name="T26" fmla="*/ 500356325 w 6"/>
                <a:gd name="T27" fmla="*/ 214748364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 h="6">
                  <a:moveTo>
                    <a:pt x="1" y="4"/>
                  </a:moveTo>
                  <a:lnTo>
                    <a:pt x="1" y="4"/>
                  </a:lnTo>
                  <a:lnTo>
                    <a:pt x="4" y="4"/>
                  </a:lnTo>
                  <a:lnTo>
                    <a:pt x="4" y="6"/>
                  </a:lnTo>
                  <a:lnTo>
                    <a:pt x="6" y="6"/>
                  </a:lnTo>
                  <a:lnTo>
                    <a:pt x="6" y="0"/>
                  </a:lnTo>
                  <a:lnTo>
                    <a:pt x="4" y="0"/>
                  </a:lnTo>
                  <a:lnTo>
                    <a:pt x="4" y="3"/>
                  </a:lnTo>
                  <a:lnTo>
                    <a:pt x="1" y="3"/>
                  </a:lnTo>
                  <a:lnTo>
                    <a:pt x="1" y="0"/>
                  </a:lnTo>
                  <a:lnTo>
                    <a:pt x="0" y="0"/>
                  </a:lnTo>
                  <a:lnTo>
                    <a:pt x="0" y="6"/>
                  </a:lnTo>
                  <a:lnTo>
                    <a:pt x="1" y="6"/>
                  </a:lnTo>
                  <a:lnTo>
                    <a:pt x="1" y="4"/>
                  </a:lnTo>
                  <a:close/>
                </a:path>
              </a:pathLst>
            </a:custGeom>
            <a:grpFill/>
            <a:ln w="0">
              <a:noFill/>
              <a:prstDash val="solid"/>
              <a:round/>
              <a:headEnd/>
              <a:tailEnd/>
            </a:ln>
            <a:extLst/>
          </p:spPr>
          <p:txBody>
            <a:bodyPr/>
            <a:lstStyle/>
            <a:p>
              <a:endParaRPr lang="zh-CN" altLang="en-US" sz="3201"/>
            </a:p>
          </p:txBody>
        </p:sp>
        <p:sp>
          <p:nvSpPr>
            <p:cNvPr id="33" name="Freeform 106"/>
            <p:cNvSpPr>
              <a:spLocks/>
            </p:cNvSpPr>
            <p:nvPr/>
          </p:nvSpPr>
          <p:spPr bwMode="auto">
            <a:xfrm>
              <a:off x="1884363" y="2393951"/>
              <a:ext cx="6350" cy="6350"/>
            </a:xfrm>
            <a:custGeom>
              <a:avLst/>
              <a:gdLst>
                <a:gd name="T0" fmla="*/ 2147483646 w 6"/>
                <a:gd name="T1" fmla="*/ 2147483646 h 7"/>
                <a:gd name="T2" fmla="*/ 2147483646 w 6"/>
                <a:gd name="T3" fmla="*/ 2147483646 h 7"/>
                <a:gd name="T4" fmla="*/ 2147483646 w 6"/>
                <a:gd name="T5" fmla="*/ 2147483646 h 7"/>
                <a:gd name="T6" fmla="*/ 2147483646 w 6"/>
                <a:gd name="T7" fmla="*/ 2147483646 h 7"/>
                <a:gd name="T8" fmla="*/ 2147483646 w 6"/>
                <a:gd name="T9" fmla="*/ 0 h 7"/>
                <a:gd name="T10" fmla="*/ 2147483646 w 6"/>
                <a:gd name="T11" fmla="*/ 0 h 7"/>
                <a:gd name="T12" fmla="*/ 2147483646 w 6"/>
                <a:gd name="T13" fmla="*/ 2147483646 h 7"/>
                <a:gd name="T14" fmla="*/ 2147483646 w 6"/>
                <a:gd name="T15" fmla="*/ 2147483646 h 7"/>
                <a:gd name="T16" fmla="*/ 1185033825 w 6"/>
                <a:gd name="T17" fmla="*/ 2147483646 h 7"/>
                <a:gd name="T18" fmla="*/ 1185033825 w 6"/>
                <a:gd name="T19" fmla="*/ 0 h 7"/>
                <a:gd name="T20" fmla="*/ 0 w 6"/>
                <a:gd name="T21" fmla="*/ 0 h 7"/>
                <a:gd name="T22" fmla="*/ 0 w 6"/>
                <a:gd name="T23" fmla="*/ 2147483646 h 7"/>
                <a:gd name="T24" fmla="*/ 0 w 6"/>
                <a:gd name="T25" fmla="*/ 2147483646 h 7"/>
                <a:gd name="T26" fmla="*/ 2147483646 w 6"/>
                <a:gd name="T27" fmla="*/ 2147483646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 h="7">
                  <a:moveTo>
                    <a:pt x="3" y="7"/>
                  </a:moveTo>
                  <a:lnTo>
                    <a:pt x="3" y="7"/>
                  </a:lnTo>
                  <a:cubicBezTo>
                    <a:pt x="4" y="7"/>
                    <a:pt x="5" y="6"/>
                    <a:pt x="6" y="6"/>
                  </a:cubicBezTo>
                  <a:cubicBezTo>
                    <a:pt x="6" y="5"/>
                    <a:pt x="6" y="5"/>
                    <a:pt x="6" y="4"/>
                  </a:cubicBezTo>
                  <a:lnTo>
                    <a:pt x="6" y="0"/>
                  </a:lnTo>
                  <a:lnTo>
                    <a:pt x="5" y="0"/>
                  </a:lnTo>
                  <a:lnTo>
                    <a:pt x="5" y="4"/>
                  </a:lnTo>
                  <a:cubicBezTo>
                    <a:pt x="5" y="5"/>
                    <a:pt x="4" y="5"/>
                    <a:pt x="3" y="5"/>
                  </a:cubicBezTo>
                  <a:cubicBezTo>
                    <a:pt x="2" y="5"/>
                    <a:pt x="1" y="5"/>
                    <a:pt x="1" y="4"/>
                  </a:cubicBezTo>
                  <a:lnTo>
                    <a:pt x="1" y="0"/>
                  </a:lnTo>
                  <a:lnTo>
                    <a:pt x="0" y="0"/>
                  </a:lnTo>
                  <a:lnTo>
                    <a:pt x="0" y="4"/>
                  </a:lnTo>
                  <a:cubicBezTo>
                    <a:pt x="0" y="5"/>
                    <a:pt x="0" y="5"/>
                    <a:pt x="0" y="6"/>
                  </a:cubicBezTo>
                  <a:cubicBezTo>
                    <a:pt x="1" y="6"/>
                    <a:pt x="2" y="7"/>
                    <a:pt x="3" y="7"/>
                  </a:cubicBezTo>
                  <a:close/>
                </a:path>
              </a:pathLst>
            </a:custGeom>
            <a:grpFill/>
            <a:ln w="0">
              <a:noFill/>
              <a:prstDash val="solid"/>
              <a:round/>
              <a:headEnd/>
              <a:tailEnd/>
            </a:ln>
            <a:extLst/>
          </p:spPr>
          <p:txBody>
            <a:bodyPr/>
            <a:lstStyle/>
            <a:p>
              <a:endParaRPr lang="zh-CN" altLang="en-US" sz="3201"/>
            </a:p>
          </p:txBody>
        </p:sp>
        <p:sp>
          <p:nvSpPr>
            <p:cNvPr id="34" name="Freeform 107"/>
            <p:cNvSpPr>
              <a:spLocks noEditPoints="1"/>
            </p:cNvSpPr>
            <p:nvPr/>
          </p:nvSpPr>
          <p:spPr bwMode="auto">
            <a:xfrm>
              <a:off x="1890713" y="2393951"/>
              <a:ext cx="6350" cy="6350"/>
            </a:xfrm>
            <a:custGeom>
              <a:avLst/>
              <a:gdLst>
                <a:gd name="T0" fmla="*/ 2000373825 w 8"/>
                <a:gd name="T1" fmla="*/ 1185033825 h 6"/>
                <a:gd name="T2" fmla="*/ 2000373825 w 8"/>
                <a:gd name="T3" fmla="*/ 1185033825 h 6"/>
                <a:gd name="T4" fmla="*/ 2147483646 w 8"/>
                <a:gd name="T5" fmla="*/ 2147483646 h 6"/>
                <a:gd name="T6" fmla="*/ 1500123206 w 8"/>
                <a:gd name="T7" fmla="*/ 2147483646 h 6"/>
                <a:gd name="T8" fmla="*/ 2000373825 w 8"/>
                <a:gd name="T9" fmla="*/ 1185033825 h 6"/>
                <a:gd name="T10" fmla="*/ 1000502031 w 8"/>
                <a:gd name="T11" fmla="*/ 2147483646 h 6"/>
                <a:gd name="T12" fmla="*/ 1000502031 w 8"/>
                <a:gd name="T13" fmla="*/ 2147483646 h 6"/>
                <a:gd name="T14" fmla="*/ 2147483646 w 8"/>
                <a:gd name="T15" fmla="*/ 2147483646 h 6"/>
                <a:gd name="T16" fmla="*/ 2147483646 w 8"/>
                <a:gd name="T17" fmla="*/ 2147483646 h 6"/>
                <a:gd name="T18" fmla="*/ 2147483646 w 8"/>
                <a:gd name="T19" fmla="*/ 2147483646 h 6"/>
                <a:gd name="T20" fmla="*/ 2147483646 w 8"/>
                <a:gd name="T21" fmla="*/ 0 h 6"/>
                <a:gd name="T22" fmla="*/ 1500123206 w 8"/>
                <a:gd name="T23" fmla="*/ 0 h 6"/>
                <a:gd name="T24" fmla="*/ 0 w 8"/>
                <a:gd name="T25" fmla="*/ 2147483646 h 6"/>
                <a:gd name="T26" fmla="*/ 1000502031 w 8"/>
                <a:gd name="T27" fmla="*/ 2147483646 h 6"/>
                <a:gd name="T28" fmla="*/ 1000502031 w 8"/>
                <a:gd name="T29" fmla="*/ 214748364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 h="6">
                  <a:moveTo>
                    <a:pt x="4" y="1"/>
                  </a:moveTo>
                  <a:lnTo>
                    <a:pt x="4" y="1"/>
                  </a:lnTo>
                  <a:lnTo>
                    <a:pt x="5" y="4"/>
                  </a:lnTo>
                  <a:lnTo>
                    <a:pt x="3" y="4"/>
                  </a:lnTo>
                  <a:lnTo>
                    <a:pt x="4" y="1"/>
                  </a:lnTo>
                  <a:close/>
                  <a:moveTo>
                    <a:pt x="2" y="5"/>
                  </a:moveTo>
                  <a:lnTo>
                    <a:pt x="2" y="5"/>
                  </a:lnTo>
                  <a:lnTo>
                    <a:pt x="5" y="5"/>
                  </a:lnTo>
                  <a:lnTo>
                    <a:pt x="6" y="6"/>
                  </a:lnTo>
                  <a:lnTo>
                    <a:pt x="8" y="6"/>
                  </a:lnTo>
                  <a:lnTo>
                    <a:pt x="5" y="0"/>
                  </a:lnTo>
                  <a:lnTo>
                    <a:pt x="3" y="0"/>
                  </a:lnTo>
                  <a:lnTo>
                    <a:pt x="0" y="6"/>
                  </a:lnTo>
                  <a:lnTo>
                    <a:pt x="2" y="6"/>
                  </a:lnTo>
                  <a:lnTo>
                    <a:pt x="2" y="5"/>
                  </a:lnTo>
                  <a:close/>
                </a:path>
              </a:pathLst>
            </a:custGeom>
            <a:grpFill/>
            <a:ln w="0">
              <a:noFill/>
              <a:prstDash val="solid"/>
              <a:round/>
              <a:headEnd/>
              <a:tailEnd/>
            </a:ln>
            <a:extLst/>
          </p:spPr>
          <p:txBody>
            <a:bodyPr/>
            <a:lstStyle/>
            <a:p>
              <a:endParaRPr lang="zh-CN" altLang="en-US" sz="3201"/>
            </a:p>
          </p:txBody>
        </p:sp>
        <p:sp>
          <p:nvSpPr>
            <p:cNvPr id="35" name="Freeform 108"/>
            <p:cNvSpPr>
              <a:spLocks/>
            </p:cNvSpPr>
            <p:nvPr/>
          </p:nvSpPr>
          <p:spPr bwMode="auto">
            <a:xfrm>
              <a:off x="1895475" y="2393951"/>
              <a:ext cx="9525" cy="6350"/>
            </a:xfrm>
            <a:custGeom>
              <a:avLst/>
              <a:gdLst>
                <a:gd name="T0" fmla="*/ 2147483646 w 11"/>
                <a:gd name="T1" fmla="*/ 2147483646 h 6"/>
                <a:gd name="T2" fmla="*/ 2147483646 w 11"/>
                <a:gd name="T3" fmla="*/ 2147483646 h 6"/>
                <a:gd name="T4" fmla="*/ 2147483646 w 11"/>
                <a:gd name="T5" fmla="*/ 2147483646 h 6"/>
                <a:gd name="T6" fmla="*/ 2147483646 w 11"/>
                <a:gd name="T7" fmla="*/ 2147483646 h 6"/>
                <a:gd name="T8" fmla="*/ 2147483646 w 11"/>
                <a:gd name="T9" fmla="*/ 2147483646 h 6"/>
                <a:gd name="T10" fmla="*/ 2147483646 w 11"/>
                <a:gd name="T11" fmla="*/ 0 h 6"/>
                <a:gd name="T12" fmla="*/ 2147483646 w 11"/>
                <a:gd name="T13" fmla="*/ 0 h 6"/>
                <a:gd name="T14" fmla="*/ 2147483646 w 11"/>
                <a:gd name="T15" fmla="*/ 2147483646 h 6"/>
                <a:gd name="T16" fmla="*/ 2147483646 w 11"/>
                <a:gd name="T17" fmla="*/ 0 h 6"/>
                <a:gd name="T18" fmla="*/ 2147483646 w 11"/>
                <a:gd name="T19" fmla="*/ 0 h 6"/>
                <a:gd name="T20" fmla="*/ 1947976800 w 11"/>
                <a:gd name="T21" fmla="*/ 2147483646 h 6"/>
                <a:gd name="T22" fmla="*/ 649325311 w 11"/>
                <a:gd name="T23" fmla="*/ 0 h 6"/>
                <a:gd name="T24" fmla="*/ 0 w 11"/>
                <a:gd name="T25" fmla="*/ 0 h 6"/>
                <a:gd name="T26" fmla="*/ 1298651489 w 11"/>
                <a:gd name="T27" fmla="*/ 2147483646 h 6"/>
                <a:gd name="T28" fmla="*/ 2147483646 w 11"/>
                <a:gd name="T29" fmla="*/ 2147483646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6">
                  <a:moveTo>
                    <a:pt x="4" y="6"/>
                  </a:moveTo>
                  <a:lnTo>
                    <a:pt x="4" y="6"/>
                  </a:lnTo>
                  <a:lnTo>
                    <a:pt x="5" y="2"/>
                  </a:lnTo>
                  <a:lnTo>
                    <a:pt x="7" y="6"/>
                  </a:lnTo>
                  <a:lnTo>
                    <a:pt x="9" y="6"/>
                  </a:lnTo>
                  <a:lnTo>
                    <a:pt x="11" y="0"/>
                  </a:lnTo>
                  <a:lnTo>
                    <a:pt x="9" y="0"/>
                  </a:lnTo>
                  <a:lnTo>
                    <a:pt x="8" y="5"/>
                  </a:lnTo>
                  <a:lnTo>
                    <a:pt x="6" y="0"/>
                  </a:lnTo>
                  <a:lnTo>
                    <a:pt x="4" y="0"/>
                  </a:lnTo>
                  <a:lnTo>
                    <a:pt x="3" y="5"/>
                  </a:lnTo>
                  <a:lnTo>
                    <a:pt x="1" y="0"/>
                  </a:lnTo>
                  <a:lnTo>
                    <a:pt x="0" y="0"/>
                  </a:lnTo>
                  <a:lnTo>
                    <a:pt x="2" y="6"/>
                  </a:lnTo>
                  <a:lnTo>
                    <a:pt x="4" y="6"/>
                  </a:lnTo>
                  <a:close/>
                </a:path>
              </a:pathLst>
            </a:custGeom>
            <a:grpFill/>
            <a:ln w="0">
              <a:noFill/>
              <a:prstDash val="solid"/>
              <a:round/>
              <a:headEnd/>
              <a:tailEnd/>
            </a:ln>
            <a:extLst/>
          </p:spPr>
          <p:txBody>
            <a:bodyPr/>
            <a:lstStyle/>
            <a:p>
              <a:endParaRPr lang="zh-CN" altLang="en-US" sz="3201"/>
            </a:p>
          </p:txBody>
        </p:sp>
        <p:sp>
          <p:nvSpPr>
            <p:cNvPr id="36" name="Freeform 109"/>
            <p:cNvSpPr>
              <a:spLocks/>
            </p:cNvSpPr>
            <p:nvPr/>
          </p:nvSpPr>
          <p:spPr bwMode="auto">
            <a:xfrm>
              <a:off x="1905000" y="2393951"/>
              <a:ext cx="4763" cy="6350"/>
            </a:xfrm>
            <a:custGeom>
              <a:avLst/>
              <a:gdLst>
                <a:gd name="T0" fmla="*/ 1501068182 w 6"/>
                <a:gd name="T1" fmla="*/ 2147483646 h 6"/>
                <a:gd name="T2" fmla="*/ 1501068182 w 6"/>
                <a:gd name="T3" fmla="*/ 2147483646 h 6"/>
                <a:gd name="T4" fmla="*/ 2147483646 w 6"/>
                <a:gd name="T5" fmla="*/ 2147483646 h 6"/>
                <a:gd name="T6" fmla="*/ 2147483646 w 6"/>
                <a:gd name="T7" fmla="*/ 2147483646 h 6"/>
                <a:gd name="T8" fmla="*/ 1501068182 w 6"/>
                <a:gd name="T9" fmla="*/ 2147483646 h 6"/>
                <a:gd name="T10" fmla="*/ 1000711857 w 6"/>
                <a:gd name="T11" fmla="*/ 2147483646 h 6"/>
                <a:gd name="T12" fmla="*/ 2147483646 w 6"/>
                <a:gd name="T13" fmla="*/ 2147483646 h 6"/>
                <a:gd name="T14" fmla="*/ 2147483646 w 6"/>
                <a:gd name="T15" fmla="*/ 2147483646 h 6"/>
                <a:gd name="T16" fmla="*/ 1000711857 w 6"/>
                <a:gd name="T17" fmla="*/ 2147483646 h 6"/>
                <a:gd name="T18" fmla="*/ 1501068182 w 6"/>
                <a:gd name="T19" fmla="*/ 1185033825 h 6"/>
                <a:gd name="T20" fmla="*/ 2147483646 w 6"/>
                <a:gd name="T21" fmla="*/ 1185033825 h 6"/>
                <a:gd name="T22" fmla="*/ 2147483646 w 6"/>
                <a:gd name="T23" fmla="*/ 0 h 6"/>
                <a:gd name="T24" fmla="*/ 1501068182 w 6"/>
                <a:gd name="T25" fmla="*/ 0 h 6"/>
                <a:gd name="T26" fmla="*/ 0 w 6"/>
                <a:gd name="T27" fmla="*/ 2147483646 h 6"/>
                <a:gd name="T28" fmla="*/ 500356325 w 6"/>
                <a:gd name="T29" fmla="*/ 2147483646 h 6"/>
                <a:gd name="T30" fmla="*/ 1501068182 w 6"/>
                <a:gd name="T31" fmla="*/ 2147483646 h 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 h="6">
                  <a:moveTo>
                    <a:pt x="3" y="6"/>
                  </a:moveTo>
                  <a:lnTo>
                    <a:pt x="3" y="6"/>
                  </a:lnTo>
                  <a:lnTo>
                    <a:pt x="6" y="6"/>
                  </a:lnTo>
                  <a:lnTo>
                    <a:pt x="6" y="5"/>
                  </a:lnTo>
                  <a:lnTo>
                    <a:pt x="3" y="5"/>
                  </a:lnTo>
                  <a:cubicBezTo>
                    <a:pt x="2" y="5"/>
                    <a:pt x="2" y="5"/>
                    <a:pt x="2" y="4"/>
                  </a:cubicBezTo>
                  <a:lnTo>
                    <a:pt x="6" y="4"/>
                  </a:lnTo>
                  <a:lnTo>
                    <a:pt x="6" y="3"/>
                  </a:lnTo>
                  <a:lnTo>
                    <a:pt x="2" y="3"/>
                  </a:lnTo>
                  <a:cubicBezTo>
                    <a:pt x="2" y="2"/>
                    <a:pt x="2" y="1"/>
                    <a:pt x="3" y="1"/>
                  </a:cubicBezTo>
                  <a:lnTo>
                    <a:pt x="6" y="1"/>
                  </a:lnTo>
                  <a:lnTo>
                    <a:pt x="6" y="0"/>
                  </a:lnTo>
                  <a:lnTo>
                    <a:pt x="3" y="0"/>
                  </a:lnTo>
                  <a:cubicBezTo>
                    <a:pt x="1" y="0"/>
                    <a:pt x="0" y="1"/>
                    <a:pt x="0" y="3"/>
                  </a:cubicBezTo>
                  <a:cubicBezTo>
                    <a:pt x="0" y="4"/>
                    <a:pt x="0" y="5"/>
                    <a:pt x="1" y="6"/>
                  </a:cubicBezTo>
                  <a:cubicBezTo>
                    <a:pt x="2" y="6"/>
                    <a:pt x="2" y="6"/>
                    <a:pt x="3" y="6"/>
                  </a:cubicBezTo>
                  <a:close/>
                </a:path>
              </a:pathLst>
            </a:custGeom>
            <a:grpFill/>
            <a:ln w="0">
              <a:noFill/>
              <a:prstDash val="solid"/>
              <a:round/>
              <a:headEnd/>
              <a:tailEnd/>
            </a:ln>
            <a:extLst/>
          </p:spPr>
          <p:txBody>
            <a:bodyPr/>
            <a:lstStyle/>
            <a:p>
              <a:endParaRPr lang="zh-CN" altLang="en-US" sz="3201"/>
            </a:p>
          </p:txBody>
        </p:sp>
        <p:sp>
          <p:nvSpPr>
            <p:cNvPr id="37" name="Freeform 110"/>
            <p:cNvSpPr>
              <a:spLocks/>
            </p:cNvSpPr>
            <p:nvPr/>
          </p:nvSpPr>
          <p:spPr bwMode="auto">
            <a:xfrm>
              <a:off x="1911350" y="2393951"/>
              <a:ext cx="1588" cy="6350"/>
            </a:xfrm>
            <a:custGeom>
              <a:avLst/>
              <a:gdLst>
                <a:gd name="T0" fmla="*/ 1001132368 w 2"/>
                <a:gd name="T1" fmla="*/ 0 h 6"/>
                <a:gd name="T2" fmla="*/ 1001132368 w 2"/>
                <a:gd name="T3" fmla="*/ 0 h 6"/>
                <a:gd name="T4" fmla="*/ 0 w 2"/>
                <a:gd name="T5" fmla="*/ 0 h 6"/>
                <a:gd name="T6" fmla="*/ 0 w 2"/>
                <a:gd name="T7" fmla="*/ 2147483646 h 6"/>
                <a:gd name="T8" fmla="*/ 1001132368 w 2"/>
                <a:gd name="T9" fmla="*/ 2147483646 h 6"/>
                <a:gd name="T10" fmla="*/ 1001132368 w 2"/>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6">
                  <a:moveTo>
                    <a:pt x="2" y="0"/>
                  </a:moveTo>
                  <a:lnTo>
                    <a:pt x="2" y="0"/>
                  </a:lnTo>
                  <a:lnTo>
                    <a:pt x="0" y="0"/>
                  </a:lnTo>
                  <a:lnTo>
                    <a:pt x="0" y="6"/>
                  </a:lnTo>
                  <a:lnTo>
                    <a:pt x="2" y="6"/>
                  </a:lnTo>
                  <a:lnTo>
                    <a:pt x="2" y="0"/>
                  </a:lnTo>
                  <a:close/>
                </a:path>
              </a:pathLst>
            </a:custGeom>
            <a:grpFill/>
            <a:ln w="0">
              <a:noFill/>
              <a:prstDash val="solid"/>
              <a:round/>
              <a:headEnd/>
              <a:tailEnd/>
            </a:ln>
            <a:extLst/>
          </p:spPr>
          <p:txBody>
            <a:bodyPr/>
            <a:lstStyle/>
            <a:p>
              <a:endParaRPr lang="zh-CN" altLang="en-US" sz="3201"/>
            </a:p>
          </p:txBody>
        </p:sp>
        <p:sp>
          <p:nvSpPr>
            <p:cNvPr id="38" name="Freeform 111"/>
            <p:cNvSpPr>
              <a:spLocks/>
            </p:cNvSpPr>
            <p:nvPr/>
          </p:nvSpPr>
          <p:spPr bwMode="auto">
            <a:xfrm>
              <a:off x="1858963" y="2392363"/>
              <a:ext cx="6350" cy="7938"/>
            </a:xfrm>
            <a:custGeom>
              <a:avLst/>
              <a:gdLst>
                <a:gd name="T0" fmla="*/ 2147483646 w 7"/>
                <a:gd name="T1" fmla="*/ 2147483646 h 9"/>
                <a:gd name="T2" fmla="*/ 2147483646 w 7"/>
                <a:gd name="T3" fmla="*/ 2147483646 h 9"/>
                <a:gd name="T4" fmla="*/ 2147483646 w 7"/>
                <a:gd name="T5" fmla="*/ 2147483646 h 9"/>
                <a:gd name="T6" fmla="*/ 2147483646 w 7"/>
                <a:gd name="T7" fmla="*/ 2147483646 h 9"/>
                <a:gd name="T8" fmla="*/ 1492755279 w 7"/>
                <a:gd name="T9" fmla="*/ 0 h 9"/>
                <a:gd name="T10" fmla="*/ 0 w 7"/>
                <a:gd name="T11" fmla="*/ 2058386904 h 9"/>
                <a:gd name="T12" fmla="*/ 746378093 w 7"/>
                <a:gd name="T13" fmla="*/ 2147483646 h 9"/>
                <a:gd name="T14" fmla="*/ 2147483646 w 7"/>
                <a:gd name="T15" fmla="*/ 2147483646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9">
                  <a:moveTo>
                    <a:pt x="7" y="9"/>
                  </a:moveTo>
                  <a:lnTo>
                    <a:pt x="7" y="9"/>
                  </a:lnTo>
                  <a:cubicBezTo>
                    <a:pt x="7" y="9"/>
                    <a:pt x="7" y="9"/>
                    <a:pt x="7" y="9"/>
                  </a:cubicBezTo>
                  <a:cubicBezTo>
                    <a:pt x="5" y="3"/>
                    <a:pt x="2" y="0"/>
                    <a:pt x="2" y="0"/>
                  </a:cubicBezTo>
                  <a:cubicBezTo>
                    <a:pt x="2" y="0"/>
                    <a:pt x="0" y="1"/>
                    <a:pt x="0" y="3"/>
                  </a:cubicBezTo>
                  <a:cubicBezTo>
                    <a:pt x="0" y="4"/>
                    <a:pt x="1" y="5"/>
                    <a:pt x="1" y="5"/>
                  </a:cubicBezTo>
                  <a:cubicBezTo>
                    <a:pt x="3" y="6"/>
                    <a:pt x="6" y="8"/>
                    <a:pt x="7" y="9"/>
                  </a:cubicBezTo>
                  <a:close/>
                </a:path>
              </a:pathLst>
            </a:custGeom>
            <a:grpFill/>
            <a:ln w="0">
              <a:noFill/>
              <a:prstDash val="solid"/>
              <a:round/>
              <a:headEnd/>
              <a:tailEnd/>
            </a:ln>
            <a:extLst/>
          </p:spPr>
          <p:txBody>
            <a:bodyPr/>
            <a:lstStyle/>
            <a:p>
              <a:endParaRPr lang="zh-CN" altLang="en-US" sz="3201"/>
            </a:p>
          </p:txBody>
        </p:sp>
        <p:sp>
          <p:nvSpPr>
            <p:cNvPr id="39" name="Freeform 112"/>
            <p:cNvSpPr>
              <a:spLocks/>
            </p:cNvSpPr>
            <p:nvPr/>
          </p:nvSpPr>
          <p:spPr bwMode="auto">
            <a:xfrm>
              <a:off x="1858963" y="2400301"/>
              <a:ext cx="6350" cy="1588"/>
            </a:xfrm>
            <a:custGeom>
              <a:avLst/>
              <a:gdLst>
                <a:gd name="T0" fmla="*/ 0 w 7"/>
                <a:gd name="T1" fmla="*/ 0 h 2"/>
                <a:gd name="T2" fmla="*/ 0 w 7"/>
                <a:gd name="T3" fmla="*/ 0 h 2"/>
                <a:gd name="T4" fmla="*/ 2147483646 w 7"/>
                <a:gd name="T5" fmla="*/ 1001132368 h 2"/>
                <a:gd name="T6" fmla="*/ 2147483646 w 7"/>
                <a:gd name="T7" fmla="*/ 0 h 2"/>
                <a:gd name="T8" fmla="*/ 2147483646 w 7"/>
                <a:gd name="T9" fmla="*/ 0 h 2"/>
                <a:gd name="T10" fmla="*/ 2147483646 w 7"/>
                <a:gd name="T11" fmla="*/ 0 h 2"/>
                <a:gd name="T12" fmla="*/ 0 w 7"/>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
                  <a:moveTo>
                    <a:pt x="0" y="0"/>
                  </a:moveTo>
                  <a:lnTo>
                    <a:pt x="0" y="0"/>
                  </a:lnTo>
                  <a:cubicBezTo>
                    <a:pt x="1" y="1"/>
                    <a:pt x="2" y="2"/>
                    <a:pt x="3" y="2"/>
                  </a:cubicBezTo>
                  <a:cubicBezTo>
                    <a:pt x="4" y="2"/>
                    <a:pt x="6" y="0"/>
                    <a:pt x="7" y="0"/>
                  </a:cubicBezTo>
                  <a:cubicBezTo>
                    <a:pt x="7" y="0"/>
                    <a:pt x="7" y="0"/>
                    <a:pt x="7" y="0"/>
                  </a:cubicBezTo>
                  <a:cubicBezTo>
                    <a:pt x="7" y="0"/>
                    <a:pt x="6" y="0"/>
                    <a:pt x="6" y="0"/>
                  </a:cubicBezTo>
                  <a:lnTo>
                    <a:pt x="0" y="0"/>
                  </a:lnTo>
                  <a:close/>
                </a:path>
              </a:pathLst>
            </a:custGeom>
            <a:grpFill/>
            <a:ln w="0">
              <a:noFill/>
              <a:prstDash val="solid"/>
              <a:round/>
              <a:headEnd/>
              <a:tailEnd/>
            </a:ln>
            <a:extLst/>
          </p:spPr>
          <p:txBody>
            <a:bodyPr/>
            <a:lstStyle/>
            <a:p>
              <a:endParaRPr lang="zh-CN" altLang="en-US" sz="3201"/>
            </a:p>
          </p:txBody>
        </p:sp>
        <p:sp>
          <p:nvSpPr>
            <p:cNvPr id="40" name="Freeform 113"/>
            <p:cNvSpPr>
              <a:spLocks/>
            </p:cNvSpPr>
            <p:nvPr/>
          </p:nvSpPr>
          <p:spPr bwMode="auto">
            <a:xfrm>
              <a:off x="1857375" y="2395538"/>
              <a:ext cx="7938" cy="4763"/>
            </a:xfrm>
            <a:custGeom>
              <a:avLst/>
              <a:gdLst>
                <a:gd name="T0" fmla="*/ 2058386904 w 9"/>
                <a:gd name="T1" fmla="*/ 2147483646 h 4"/>
                <a:gd name="T2" fmla="*/ 2058386904 w 9"/>
                <a:gd name="T3" fmla="*/ 2147483646 h 4"/>
                <a:gd name="T4" fmla="*/ 2147483646 w 9"/>
                <a:gd name="T5" fmla="*/ 2147483646 h 4"/>
                <a:gd name="T6" fmla="*/ 2147483646 w 9"/>
                <a:gd name="T7" fmla="*/ 2147483646 h 4"/>
                <a:gd name="T8" fmla="*/ 2147483646 w 9"/>
                <a:gd name="T9" fmla="*/ 2147483646 h 4"/>
                <a:gd name="T10" fmla="*/ 2147483646 w 9"/>
                <a:gd name="T11" fmla="*/ 2147483646 h 4"/>
                <a:gd name="T12" fmla="*/ 686128968 w 9"/>
                <a:gd name="T13" fmla="*/ 0 h 4"/>
                <a:gd name="T14" fmla="*/ 686128968 w 9"/>
                <a:gd name="T15" fmla="*/ 2147483646 h 4"/>
                <a:gd name="T16" fmla="*/ 2058386904 w 9"/>
                <a:gd name="T17" fmla="*/ 2147483646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4">
                  <a:moveTo>
                    <a:pt x="3" y="4"/>
                  </a:moveTo>
                  <a:lnTo>
                    <a:pt x="3" y="4"/>
                  </a:lnTo>
                  <a:cubicBezTo>
                    <a:pt x="3" y="4"/>
                    <a:pt x="4" y="4"/>
                    <a:pt x="4" y="4"/>
                  </a:cubicBezTo>
                  <a:cubicBezTo>
                    <a:pt x="4" y="4"/>
                    <a:pt x="8" y="4"/>
                    <a:pt x="9" y="4"/>
                  </a:cubicBezTo>
                  <a:cubicBezTo>
                    <a:pt x="9" y="4"/>
                    <a:pt x="9" y="4"/>
                    <a:pt x="9" y="4"/>
                  </a:cubicBezTo>
                  <a:cubicBezTo>
                    <a:pt x="6" y="2"/>
                    <a:pt x="1" y="0"/>
                    <a:pt x="1" y="0"/>
                  </a:cubicBezTo>
                  <a:cubicBezTo>
                    <a:pt x="0" y="1"/>
                    <a:pt x="1" y="2"/>
                    <a:pt x="1" y="2"/>
                  </a:cubicBezTo>
                  <a:cubicBezTo>
                    <a:pt x="2" y="4"/>
                    <a:pt x="3" y="4"/>
                    <a:pt x="3" y="4"/>
                  </a:cubicBezTo>
                  <a:close/>
                </a:path>
              </a:pathLst>
            </a:custGeom>
            <a:grpFill/>
            <a:ln w="0">
              <a:noFill/>
              <a:prstDash val="solid"/>
              <a:round/>
              <a:headEnd/>
              <a:tailEnd/>
            </a:ln>
            <a:extLst/>
          </p:spPr>
          <p:txBody>
            <a:bodyPr/>
            <a:lstStyle/>
            <a:p>
              <a:endParaRPr lang="zh-CN" altLang="en-US" sz="3201"/>
            </a:p>
          </p:txBody>
        </p:sp>
        <p:sp>
          <p:nvSpPr>
            <p:cNvPr id="41" name="Freeform 114"/>
            <p:cNvSpPr>
              <a:spLocks/>
            </p:cNvSpPr>
            <p:nvPr/>
          </p:nvSpPr>
          <p:spPr bwMode="auto">
            <a:xfrm>
              <a:off x="1862138" y="2389188"/>
              <a:ext cx="4763" cy="9525"/>
            </a:xfrm>
            <a:custGeom>
              <a:avLst/>
              <a:gdLst>
                <a:gd name="T0" fmla="*/ 2147483646 w 5"/>
                <a:gd name="T1" fmla="*/ 2147483646 h 11"/>
                <a:gd name="T2" fmla="*/ 2147483646 w 5"/>
                <a:gd name="T3" fmla="*/ 2147483646 h 11"/>
                <a:gd name="T4" fmla="*/ 2147483646 w 5"/>
                <a:gd name="T5" fmla="*/ 2147483646 h 11"/>
                <a:gd name="T6" fmla="*/ 2147483646 w 5"/>
                <a:gd name="T7" fmla="*/ 2147483646 h 11"/>
                <a:gd name="T8" fmla="*/ 2147483646 w 5"/>
                <a:gd name="T9" fmla="*/ 0 h 11"/>
                <a:gd name="T10" fmla="*/ 1728686078 w 5"/>
                <a:gd name="T11" fmla="*/ 0 h 11"/>
                <a:gd name="T12" fmla="*/ 0 w 5"/>
                <a:gd name="T13" fmla="*/ 1298651489 h 11"/>
                <a:gd name="T14" fmla="*/ 0 w 5"/>
                <a:gd name="T15" fmla="*/ 2147483646 h 11"/>
                <a:gd name="T16" fmla="*/ 2147483646 w 5"/>
                <a:gd name="T17" fmla="*/ 2147483646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11">
                  <a:moveTo>
                    <a:pt x="4" y="11"/>
                  </a:moveTo>
                  <a:lnTo>
                    <a:pt x="4" y="11"/>
                  </a:lnTo>
                  <a:cubicBezTo>
                    <a:pt x="4" y="11"/>
                    <a:pt x="4" y="11"/>
                    <a:pt x="4" y="11"/>
                  </a:cubicBezTo>
                  <a:cubicBezTo>
                    <a:pt x="4" y="11"/>
                    <a:pt x="4" y="11"/>
                    <a:pt x="4" y="11"/>
                  </a:cubicBezTo>
                  <a:cubicBezTo>
                    <a:pt x="5" y="2"/>
                    <a:pt x="3" y="0"/>
                    <a:pt x="3" y="0"/>
                  </a:cubicBezTo>
                  <a:cubicBezTo>
                    <a:pt x="3" y="0"/>
                    <a:pt x="2" y="0"/>
                    <a:pt x="2" y="0"/>
                  </a:cubicBezTo>
                  <a:cubicBezTo>
                    <a:pt x="0" y="1"/>
                    <a:pt x="0" y="2"/>
                    <a:pt x="0" y="2"/>
                  </a:cubicBezTo>
                  <a:cubicBezTo>
                    <a:pt x="0" y="3"/>
                    <a:pt x="0" y="4"/>
                    <a:pt x="0" y="4"/>
                  </a:cubicBezTo>
                  <a:cubicBezTo>
                    <a:pt x="1" y="6"/>
                    <a:pt x="3" y="10"/>
                    <a:pt x="4" y="11"/>
                  </a:cubicBezTo>
                  <a:close/>
                </a:path>
              </a:pathLst>
            </a:custGeom>
            <a:grpFill/>
            <a:ln w="0">
              <a:noFill/>
              <a:prstDash val="solid"/>
              <a:round/>
              <a:headEnd/>
              <a:tailEnd/>
            </a:ln>
            <a:extLst/>
          </p:spPr>
          <p:txBody>
            <a:bodyPr/>
            <a:lstStyle/>
            <a:p>
              <a:endParaRPr lang="zh-CN" altLang="en-US" sz="3201"/>
            </a:p>
          </p:txBody>
        </p:sp>
        <p:sp>
          <p:nvSpPr>
            <p:cNvPr id="42" name="Freeform 115"/>
            <p:cNvSpPr>
              <a:spLocks/>
            </p:cNvSpPr>
            <p:nvPr/>
          </p:nvSpPr>
          <p:spPr bwMode="auto">
            <a:xfrm>
              <a:off x="1866900" y="2389188"/>
              <a:ext cx="3175" cy="9525"/>
            </a:xfrm>
            <a:custGeom>
              <a:avLst/>
              <a:gdLst>
                <a:gd name="T0" fmla="*/ 256047875 w 5"/>
                <a:gd name="T1" fmla="*/ 2147483646 h 11"/>
                <a:gd name="T2" fmla="*/ 256047875 w 5"/>
                <a:gd name="T3" fmla="*/ 2147483646 h 11"/>
                <a:gd name="T4" fmla="*/ 256047875 w 5"/>
                <a:gd name="T5" fmla="*/ 2147483646 h 11"/>
                <a:gd name="T6" fmla="*/ 1280239375 w 5"/>
                <a:gd name="T7" fmla="*/ 2147483646 h 11"/>
                <a:gd name="T8" fmla="*/ 1280239375 w 5"/>
                <a:gd name="T9" fmla="*/ 1298651489 h 11"/>
                <a:gd name="T10" fmla="*/ 768143625 w 5"/>
                <a:gd name="T11" fmla="*/ 0 h 11"/>
                <a:gd name="T12" fmla="*/ 512095750 w 5"/>
                <a:gd name="T13" fmla="*/ 0 h 11"/>
                <a:gd name="T14" fmla="*/ 256047875 w 5"/>
                <a:gd name="T15" fmla="*/ 2147483646 h 11"/>
                <a:gd name="T16" fmla="*/ 256047875 w 5"/>
                <a:gd name="T17" fmla="*/ 2147483646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 h="11">
                  <a:moveTo>
                    <a:pt x="1" y="11"/>
                  </a:moveTo>
                  <a:lnTo>
                    <a:pt x="1" y="11"/>
                  </a:lnTo>
                  <a:cubicBezTo>
                    <a:pt x="1" y="11"/>
                    <a:pt x="1" y="11"/>
                    <a:pt x="1" y="11"/>
                  </a:cubicBezTo>
                  <a:cubicBezTo>
                    <a:pt x="2" y="10"/>
                    <a:pt x="4" y="6"/>
                    <a:pt x="5" y="4"/>
                  </a:cubicBezTo>
                  <a:cubicBezTo>
                    <a:pt x="5" y="4"/>
                    <a:pt x="5" y="3"/>
                    <a:pt x="5" y="2"/>
                  </a:cubicBezTo>
                  <a:cubicBezTo>
                    <a:pt x="5" y="2"/>
                    <a:pt x="5" y="0"/>
                    <a:pt x="3" y="0"/>
                  </a:cubicBezTo>
                  <a:cubicBezTo>
                    <a:pt x="3" y="0"/>
                    <a:pt x="2" y="0"/>
                    <a:pt x="2" y="0"/>
                  </a:cubicBezTo>
                  <a:cubicBezTo>
                    <a:pt x="2" y="0"/>
                    <a:pt x="0" y="2"/>
                    <a:pt x="1" y="11"/>
                  </a:cubicBezTo>
                  <a:cubicBezTo>
                    <a:pt x="1" y="11"/>
                    <a:pt x="1" y="11"/>
                    <a:pt x="1" y="11"/>
                  </a:cubicBezTo>
                  <a:close/>
                </a:path>
              </a:pathLst>
            </a:custGeom>
            <a:grpFill/>
            <a:ln w="0">
              <a:noFill/>
              <a:prstDash val="solid"/>
              <a:round/>
              <a:headEnd/>
              <a:tailEnd/>
            </a:ln>
            <a:extLst/>
          </p:spPr>
          <p:txBody>
            <a:bodyPr/>
            <a:lstStyle/>
            <a:p>
              <a:endParaRPr lang="zh-CN" altLang="en-US" sz="3201"/>
            </a:p>
          </p:txBody>
        </p:sp>
        <p:sp>
          <p:nvSpPr>
            <p:cNvPr id="43" name="Freeform 116"/>
            <p:cNvSpPr>
              <a:spLocks/>
            </p:cNvSpPr>
            <p:nvPr/>
          </p:nvSpPr>
          <p:spPr bwMode="auto">
            <a:xfrm>
              <a:off x="1868488" y="2400301"/>
              <a:ext cx="4763" cy="1588"/>
            </a:xfrm>
            <a:custGeom>
              <a:avLst/>
              <a:gdLst>
                <a:gd name="T0" fmla="*/ 0 w 7"/>
                <a:gd name="T1" fmla="*/ 0 h 2"/>
                <a:gd name="T2" fmla="*/ 0 w 7"/>
                <a:gd name="T3" fmla="*/ 0 h 2"/>
                <a:gd name="T4" fmla="*/ 314828176 w 7"/>
                <a:gd name="T5" fmla="*/ 0 h 2"/>
                <a:gd name="T6" fmla="*/ 1260240129 w 7"/>
                <a:gd name="T7" fmla="*/ 1001132368 h 2"/>
                <a:gd name="T8" fmla="*/ 2147483646 w 7"/>
                <a:gd name="T9" fmla="*/ 0 h 2"/>
                <a:gd name="T10" fmla="*/ 314828176 w 7"/>
                <a:gd name="T11" fmla="*/ 0 h 2"/>
                <a:gd name="T12" fmla="*/ 0 w 7"/>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2">
                  <a:moveTo>
                    <a:pt x="0" y="0"/>
                  </a:moveTo>
                  <a:lnTo>
                    <a:pt x="0" y="0"/>
                  </a:lnTo>
                  <a:cubicBezTo>
                    <a:pt x="0" y="0"/>
                    <a:pt x="0" y="0"/>
                    <a:pt x="1" y="0"/>
                  </a:cubicBezTo>
                  <a:cubicBezTo>
                    <a:pt x="1" y="0"/>
                    <a:pt x="3" y="2"/>
                    <a:pt x="4" y="2"/>
                  </a:cubicBezTo>
                  <a:cubicBezTo>
                    <a:pt x="4" y="2"/>
                    <a:pt x="5" y="2"/>
                    <a:pt x="7" y="0"/>
                  </a:cubicBezTo>
                  <a:lnTo>
                    <a:pt x="1" y="0"/>
                  </a:lnTo>
                  <a:cubicBezTo>
                    <a:pt x="1" y="0"/>
                    <a:pt x="1" y="0"/>
                    <a:pt x="0" y="0"/>
                  </a:cubicBezTo>
                  <a:close/>
                </a:path>
              </a:pathLst>
            </a:custGeom>
            <a:grpFill/>
            <a:ln w="0">
              <a:noFill/>
              <a:prstDash val="solid"/>
              <a:round/>
              <a:headEnd/>
              <a:tailEnd/>
            </a:ln>
            <a:extLst/>
          </p:spPr>
          <p:txBody>
            <a:bodyPr/>
            <a:lstStyle/>
            <a:p>
              <a:endParaRPr lang="zh-CN" altLang="en-US" sz="3201"/>
            </a:p>
          </p:txBody>
        </p:sp>
        <p:sp>
          <p:nvSpPr>
            <p:cNvPr id="44" name="Freeform 117"/>
            <p:cNvSpPr>
              <a:spLocks/>
            </p:cNvSpPr>
            <p:nvPr/>
          </p:nvSpPr>
          <p:spPr bwMode="auto">
            <a:xfrm>
              <a:off x="1868488" y="2395538"/>
              <a:ext cx="6350" cy="4763"/>
            </a:xfrm>
            <a:custGeom>
              <a:avLst/>
              <a:gdLst>
                <a:gd name="T0" fmla="*/ 0 w 9"/>
                <a:gd name="T1" fmla="*/ 2147483646 h 4"/>
                <a:gd name="T2" fmla="*/ 0 w 9"/>
                <a:gd name="T3" fmla="*/ 2147483646 h 4"/>
                <a:gd name="T4" fmla="*/ 0 w 9"/>
                <a:gd name="T5" fmla="*/ 2147483646 h 4"/>
                <a:gd name="T6" fmla="*/ 1756268889 w 9"/>
                <a:gd name="T7" fmla="*/ 2147483646 h 4"/>
                <a:gd name="T8" fmla="*/ 2107224217 w 9"/>
                <a:gd name="T9" fmla="*/ 2147483646 h 4"/>
                <a:gd name="T10" fmla="*/ 2147483646 w 9"/>
                <a:gd name="T11" fmla="*/ 2147483646 h 4"/>
                <a:gd name="T12" fmla="*/ 2147483646 w 9"/>
                <a:gd name="T13" fmla="*/ 0 h 4"/>
                <a:gd name="T14" fmla="*/ 0 w 9"/>
                <a:gd name="T15" fmla="*/ 2147483646 h 4"/>
                <a:gd name="T16" fmla="*/ 0 w 9"/>
                <a:gd name="T17" fmla="*/ 2147483646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4">
                  <a:moveTo>
                    <a:pt x="0" y="4"/>
                  </a:moveTo>
                  <a:lnTo>
                    <a:pt x="0" y="4"/>
                  </a:lnTo>
                  <a:cubicBezTo>
                    <a:pt x="0" y="4"/>
                    <a:pt x="0" y="4"/>
                    <a:pt x="0" y="4"/>
                  </a:cubicBezTo>
                  <a:lnTo>
                    <a:pt x="5" y="4"/>
                  </a:lnTo>
                  <a:cubicBezTo>
                    <a:pt x="5" y="4"/>
                    <a:pt x="6" y="4"/>
                    <a:pt x="6" y="4"/>
                  </a:cubicBezTo>
                  <a:cubicBezTo>
                    <a:pt x="6" y="4"/>
                    <a:pt x="8" y="4"/>
                    <a:pt x="8" y="2"/>
                  </a:cubicBezTo>
                  <a:cubicBezTo>
                    <a:pt x="8" y="2"/>
                    <a:pt x="9" y="1"/>
                    <a:pt x="8" y="0"/>
                  </a:cubicBezTo>
                  <a:cubicBezTo>
                    <a:pt x="8" y="0"/>
                    <a:pt x="3" y="2"/>
                    <a:pt x="0" y="4"/>
                  </a:cubicBezTo>
                  <a:cubicBezTo>
                    <a:pt x="0" y="4"/>
                    <a:pt x="0" y="4"/>
                    <a:pt x="0" y="4"/>
                  </a:cubicBezTo>
                  <a:close/>
                </a:path>
              </a:pathLst>
            </a:custGeom>
            <a:grpFill/>
            <a:ln w="0">
              <a:noFill/>
              <a:prstDash val="solid"/>
              <a:round/>
              <a:headEnd/>
              <a:tailEnd/>
            </a:ln>
            <a:extLst/>
          </p:spPr>
          <p:txBody>
            <a:bodyPr/>
            <a:lstStyle/>
            <a:p>
              <a:endParaRPr lang="zh-CN" altLang="en-US" sz="3201"/>
            </a:p>
          </p:txBody>
        </p:sp>
        <p:sp>
          <p:nvSpPr>
            <p:cNvPr id="45" name="Freeform 118"/>
            <p:cNvSpPr>
              <a:spLocks/>
            </p:cNvSpPr>
            <p:nvPr/>
          </p:nvSpPr>
          <p:spPr bwMode="auto">
            <a:xfrm>
              <a:off x="1868488" y="2392363"/>
              <a:ext cx="4763" cy="7938"/>
            </a:xfrm>
            <a:custGeom>
              <a:avLst/>
              <a:gdLst>
                <a:gd name="T0" fmla="*/ 0 w 7"/>
                <a:gd name="T1" fmla="*/ 2147483646 h 9"/>
                <a:gd name="T2" fmla="*/ 0 w 7"/>
                <a:gd name="T3" fmla="*/ 2147483646 h 9"/>
                <a:gd name="T4" fmla="*/ 0 w 7"/>
                <a:gd name="T5" fmla="*/ 2147483646 h 9"/>
                <a:gd name="T6" fmla="*/ 1890359853 w 7"/>
                <a:gd name="T7" fmla="*/ 2147483646 h 9"/>
                <a:gd name="T8" fmla="*/ 2147483646 w 7"/>
                <a:gd name="T9" fmla="*/ 2058386904 h 9"/>
                <a:gd name="T10" fmla="*/ 1575068305 w 7"/>
                <a:gd name="T11" fmla="*/ 0 h 9"/>
                <a:gd name="T12" fmla="*/ 0 w 7"/>
                <a:gd name="T13" fmla="*/ 2147483646 h 9"/>
                <a:gd name="T14" fmla="*/ 0 w 7"/>
                <a:gd name="T15" fmla="*/ 2147483646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9">
                  <a:moveTo>
                    <a:pt x="0" y="9"/>
                  </a:moveTo>
                  <a:lnTo>
                    <a:pt x="0" y="9"/>
                  </a:lnTo>
                  <a:cubicBezTo>
                    <a:pt x="0" y="9"/>
                    <a:pt x="0" y="9"/>
                    <a:pt x="0" y="9"/>
                  </a:cubicBezTo>
                  <a:cubicBezTo>
                    <a:pt x="1" y="8"/>
                    <a:pt x="5" y="6"/>
                    <a:pt x="6" y="5"/>
                  </a:cubicBezTo>
                  <a:cubicBezTo>
                    <a:pt x="6" y="5"/>
                    <a:pt x="7" y="4"/>
                    <a:pt x="7" y="3"/>
                  </a:cubicBezTo>
                  <a:cubicBezTo>
                    <a:pt x="7" y="1"/>
                    <a:pt x="5" y="0"/>
                    <a:pt x="5" y="0"/>
                  </a:cubicBezTo>
                  <a:cubicBezTo>
                    <a:pt x="5" y="0"/>
                    <a:pt x="2" y="3"/>
                    <a:pt x="0" y="9"/>
                  </a:cubicBezTo>
                  <a:cubicBezTo>
                    <a:pt x="0" y="9"/>
                    <a:pt x="0" y="9"/>
                    <a:pt x="0" y="9"/>
                  </a:cubicBezTo>
                  <a:close/>
                </a:path>
              </a:pathLst>
            </a:custGeom>
            <a:grpFill/>
            <a:ln w="0">
              <a:noFill/>
              <a:prstDash val="solid"/>
              <a:round/>
              <a:headEnd/>
              <a:tailEnd/>
            </a:ln>
            <a:extLst/>
          </p:spPr>
          <p:txBody>
            <a:bodyPr/>
            <a:lstStyle/>
            <a:p>
              <a:endParaRPr lang="zh-CN" altLang="en-US" sz="3201"/>
            </a:p>
          </p:txBody>
        </p:sp>
        <p:sp>
          <p:nvSpPr>
            <p:cNvPr id="46" name="Freeform 119"/>
            <p:cNvSpPr>
              <a:spLocks/>
            </p:cNvSpPr>
            <p:nvPr/>
          </p:nvSpPr>
          <p:spPr bwMode="auto">
            <a:xfrm>
              <a:off x="1927225" y="2452688"/>
              <a:ext cx="1588" cy="3175"/>
            </a:xfrm>
            <a:custGeom>
              <a:avLst/>
              <a:gdLst>
                <a:gd name="T0" fmla="*/ 0 w 2"/>
                <a:gd name="T1" fmla="*/ 2147483646 h 3"/>
                <a:gd name="T2" fmla="*/ 0 w 2"/>
                <a:gd name="T3" fmla="*/ 2147483646 h 3"/>
                <a:gd name="T4" fmla="*/ 500566184 w 2"/>
                <a:gd name="T5" fmla="*/ 2147483646 h 3"/>
                <a:gd name="T6" fmla="*/ 500566184 w 2"/>
                <a:gd name="T7" fmla="*/ 2147483646 h 3"/>
                <a:gd name="T8" fmla="*/ 1001132368 w 2"/>
                <a:gd name="T9" fmla="*/ 2147483646 h 3"/>
                <a:gd name="T10" fmla="*/ 1001132368 w 2"/>
                <a:gd name="T11" fmla="*/ 0 h 3"/>
                <a:gd name="T12" fmla="*/ 500566184 w 2"/>
                <a:gd name="T13" fmla="*/ 0 h 3"/>
                <a:gd name="T14" fmla="*/ 500566184 w 2"/>
                <a:gd name="T15" fmla="*/ 1185033825 h 3"/>
                <a:gd name="T16" fmla="*/ 0 w 2"/>
                <a:gd name="T17" fmla="*/ 1185033825 h 3"/>
                <a:gd name="T18" fmla="*/ 0 w 2"/>
                <a:gd name="T19" fmla="*/ 0 h 3"/>
                <a:gd name="T20" fmla="*/ 0 w 2"/>
                <a:gd name="T21" fmla="*/ 0 h 3"/>
                <a:gd name="T22" fmla="*/ 0 w 2"/>
                <a:gd name="T23" fmla="*/ 2147483646 h 3"/>
                <a:gd name="T24" fmla="*/ 0 w 2"/>
                <a:gd name="T25" fmla="*/ 2147483646 h 3"/>
                <a:gd name="T26" fmla="*/ 0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0" y="2"/>
                  </a:moveTo>
                  <a:lnTo>
                    <a:pt x="0" y="2"/>
                  </a:lnTo>
                  <a:lnTo>
                    <a:pt x="1" y="2"/>
                  </a:lnTo>
                  <a:lnTo>
                    <a:pt x="1" y="3"/>
                  </a:lnTo>
                  <a:lnTo>
                    <a:pt x="2" y="3"/>
                  </a:lnTo>
                  <a:lnTo>
                    <a:pt x="2" y="0"/>
                  </a:lnTo>
                  <a:lnTo>
                    <a:pt x="1" y="0"/>
                  </a:lnTo>
                  <a:lnTo>
                    <a:pt x="1" y="1"/>
                  </a:lnTo>
                  <a:lnTo>
                    <a:pt x="0" y="1"/>
                  </a:lnTo>
                  <a:lnTo>
                    <a:pt x="0" y="0"/>
                  </a:lnTo>
                  <a:lnTo>
                    <a:pt x="0" y="3"/>
                  </a:lnTo>
                  <a:lnTo>
                    <a:pt x="0" y="2"/>
                  </a:lnTo>
                  <a:close/>
                </a:path>
              </a:pathLst>
            </a:custGeom>
            <a:grpFill/>
            <a:ln w="0">
              <a:noFill/>
              <a:prstDash val="solid"/>
              <a:round/>
              <a:headEnd/>
              <a:tailEnd/>
            </a:ln>
            <a:extLst/>
          </p:spPr>
          <p:txBody>
            <a:bodyPr/>
            <a:lstStyle/>
            <a:p>
              <a:endParaRPr lang="zh-CN" altLang="en-US" sz="3201"/>
            </a:p>
          </p:txBody>
        </p:sp>
        <p:sp>
          <p:nvSpPr>
            <p:cNvPr id="47" name="Freeform 120"/>
            <p:cNvSpPr>
              <a:spLocks/>
            </p:cNvSpPr>
            <p:nvPr/>
          </p:nvSpPr>
          <p:spPr bwMode="auto">
            <a:xfrm>
              <a:off x="1928813" y="2452688"/>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2147483646 w 3"/>
                <a:gd name="T9" fmla="*/ 0 h 3"/>
                <a:gd name="T10" fmla="*/ 2147483646 w 3"/>
                <a:gd name="T11" fmla="*/ 0 h 3"/>
                <a:gd name="T12" fmla="*/ 2147483646 w 3"/>
                <a:gd name="T13" fmla="*/ 2147483646 h 3"/>
                <a:gd name="T14" fmla="*/ 2147483646 w 3"/>
                <a:gd name="T15" fmla="*/ 2147483646 h 3"/>
                <a:gd name="T16" fmla="*/ 1185033825 w 3"/>
                <a:gd name="T17" fmla="*/ 2147483646 h 3"/>
                <a:gd name="T18" fmla="*/ 1185033825 w 3"/>
                <a:gd name="T19" fmla="*/ 0 h 3"/>
                <a:gd name="T20" fmla="*/ 0 w 3"/>
                <a:gd name="T21" fmla="*/ 0 h 3"/>
                <a:gd name="T22" fmla="*/ 0 w 3"/>
                <a:gd name="T23" fmla="*/ 2147483646 h 3"/>
                <a:gd name="T24" fmla="*/ 1185033825 w 3"/>
                <a:gd name="T25" fmla="*/ 2147483646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3"/>
                  </a:moveTo>
                  <a:lnTo>
                    <a:pt x="2" y="3"/>
                  </a:lnTo>
                  <a:cubicBezTo>
                    <a:pt x="2" y="3"/>
                    <a:pt x="2" y="3"/>
                    <a:pt x="3" y="3"/>
                  </a:cubicBezTo>
                  <a:cubicBezTo>
                    <a:pt x="3" y="2"/>
                    <a:pt x="3" y="2"/>
                    <a:pt x="3" y="2"/>
                  </a:cubicBezTo>
                  <a:lnTo>
                    <a:pt x="3" y="0"/>
                  </a:lnTo>
                  <a:lnTo>
                    <a:pt x="2" y="0"/>
                  </a:lnTo>
                  <a:lnTo>
                    <a:pt x="2" y="2"/>
                  </a:lnTo>
                  <a:cubicBezTo>
                    <a:pt x="2" y="2"/>
                    <a:pt x="2" y="2"/>
                    <a:pt x="2" y="2"/>
                  </a:cubicBezTo>
                  <a:cubicBezTo>
                    <a:pt x="1" y="2"/>
                    <a:pt x="1" y="2"/>
                    <a:pt x="1" y="2"/>
                  </a:cubicBezTo>
                  <a:lnTo>
                    <a:pt x="1" y="0"/>
                  </a:lnTo>
                  <a:lnTo>
                    <a:pt x="0" y="0"/>
                  </a:lnTo>
                  <a:lnTo>
                    <a:pt x="0" y="2"/>
                  </a:lnTo>
                  <a:cubicBezTo>
                    <a:pt x="0" y="2"/>
                    <a:pt x="0" y="2"/>
                    <a:pt x="1" y="3"/>
                  </a:cubicBezTo>
                  <a:cubicBezTo>
                    <a:pt x="1" y="3"/>
                    <a:pt x="1" y="3"/>
                    <a:pt x="2" y="3"/>
                  </a:cubicBezTo>
                  <a:close/>
                </a:path>
              </a:pathLst>
            </a:custGeom>
            <a:grpFill/>
            <a:ln w="0">
              <a:noFill/>
              <a:prstDash val="solid"/>
              <a:round/>
              <a:headEnd/>
              <a:tailEnd/>
            </a:ln>
            <a:extLst/>
          </p:spPr>
          <p:txBody>
            <a:bodyPr/>
            <a:lstStyle/>
            <a:p>
              <a:endParaRPr lang="zh-CN" altLang="en-US" sz="3201"/>
            </a:p>
          </p:txBody>
        </p:sp>
        <p:sp>
          <p:nvSpPr>
            <p:cNvPr id="48" name="Freeform 121"/>
            <p:cNvSpPr>
              <a:spLocks noEditPoints="1"/>
            </p:cNvSpPr>
            <p:nvPr/>
          </p:nvSpPr>
          <p:spPr bwMode="auto">
            <a:xfrm>
              <a:off x="1931988" y="2452688"/>
              <a:ext cx="1588" cy="3175"/>
            </a:xfrm>
            <a:custGeom>
              <a:avLst/>
              <a:gdLst>
                <a:gd name="T0" fmla="*/ 148222332 w 3"/>
                <a:gd name="T1" fmla="*/ 1185033825 h 3"/>
                <a:gd name="T2" fmla="*/ 148222332 w 3"/>
                <a:gd name="T3" fmla="*/ 1185033825 h 3"/>
                <a:gd name="T4" fmla="*/ 296725211 w 3"/>
                <a:gd name="T5" fmla="*/ 2147483646 h 3"/>
                <a:gd name="T6" fmla="*/ 148222332 w 3"/>
                <a:gd name="T7" fmla="*/ 2147483646 h 3"/>
                <a:gd name="T8" fmla="*/ 148222332 w 3"/>
                <a:gd name="T9" fmla="*/ 1185033825 h 3"/>
                <a:gd name="T10" fmla="*/ 148222332 w 3"/>
                <a:gd name="T11" fmla="*/ 2147483646 h 3"/>
                <a:gd name="T12" fmla="*/ 148222332 w 3"/>
                <a:gd name="T13" fmla="*/ 2147483646 h 3"/>
                <a:gd name="T14" fmla="*/ 296725211 w 3"/>
                <a:gd name="T15" fmla="*/ 2147483646 h 3"/>
                <a:gd name="T16" fmla="*/ 296725211 w 3"/>
                <a:gd name="T17" fmla="*/ 2147483646 h 3"/>
                <a:gd name="T18" fmla="*/ 444947543 w 3"/>
                <a:gd name="T19" fmla="*/ 2147483646 h 3"/>
                <a:gd name="T20" fmla="*/ 296725211 w 3"/>
                <a:gd name="T21" fmla="*/ 0 h 3"/>
                <a:gd name="T22" fmla="*/ 148222332 w 3"/>
                <a:gd name="T23" fmla="*/ 0 h 3"/>
                <a:gd name="T24" fmla="*/ 0 w 3"/>
                <a:gd name="T25" fmla="*/ 2147483646 h 3"/>
                <a:gd name="T26" fmla="*/ 0 w 3"/>
                <a:gd name="T27" fmla="*/ 2147483646 h 3"/>
                <a:gd name="T28" fmla="*/ 148222332 w 3"/>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1"/>
                  </a:moveTo>
                  <a:lnTo>
                    <a:pt x="1" y="1"/>
                  </a:lnTo>
                  <a:lnTo>
                    <a:pt x="2" y="2"/>
                  </a:lnTo>
                  <a:lnTo>
                    <a:pt x="1" y="2"/>
                  </a:lnTo>
                  <a:lnTo>
                    <a:pt x="1" y="1"/>
                  </a:lnTo>
                  <a:close/>
                  <a:moveTo>
                    <a:pt x="1" y="2"/>
                  </a:moveTo>
                  <a:lnTo>
                    <a:pt x="1" y="2"/>
                  </a:lnTo>
                  <a:lnTo>
                    <a:pt x="2" y="2"/>
                  </a:lnTo>
                  <a:lnTo>
                    <a:pt x="2" y="3"/>
                  </a:lnTo>
                  <a:lnTo>
                    <a:pt x="3" y="3"/>
                  </a:lnTo>
                  <a:lnTo>
                    <a:pt x="2" y="0"/>
                  </a:lnTo>
                  <a:lnTo>
                    <a:pt x="1" y="0"/>
                  </a:lnTo>
                  <a:lnTo>
                    <a:pt x="0" y="3"/>
                  </a:lnTo>
                  <a:lnTo>
                    <a:pt x="1" y="2"/>
                  </a:lnTo>
                  <a:close/>
                </a:path>
              </a:pathLst>
            </a:custGeom>
            <a:grpFill/>
            <a:ln w="0">
              <a:noFill/>
              <a:prstDash val="solid"/>
              <a:round/>
              <a:headEnd/>
              <a:tailEnd/>
            </a:ln>
            <a:extLst/>
          </p:spPr>
          <p:txBody>
            <a:bodyPr/>
            <a:lstStyle/>
            <a:p>
              <a:endParaRPr lang="zh-CN" altLang="en-US" sz="3201"/>
            </a:p>
          </p:txBody>
        </p:sp>
        <p:sp>
          <p:nvSpPr>
            <p:cNvPr id="49" name="Freeform 122"/>
            <p:cNvSpPr>
              <a:spLocks/>
            </p:cNvSpPr>
            <p:nvPr/>
          </p:nvSpPr>
          <p:spPr bwMode="auto">
            <a:xfrm>
              <a:off x="1933575" y="2452688"/>
              <a:ext cx="3175" cy="3175"/>
            </a:xfrm>
            <a:custGeom>
              <a:avLst/>
              <a:gdLst>
                <a:gd name="T0" fmla="*/ 1000502031 w 4"/>
                <a:gd name="T1" fmla="*/ 2147483646 h 3"/>
                <a:gd name="T2" fmla="*/ 1000502031 w 4"/>
                <a:gd name="T3" fmla="*/ 2147483646 h 3"/>
                <a:gd name="T4" fmla="*/ 1000502031 w 4"/>
                <a:gd name="T5" fmla="*/ 1185033825 h 3"/>
                <a:gd name="T6" fmla="*/ 1500123206 w 4"/>
                <a:gd name="T7" fmla="*/ 2147483646 h 3"/>
                <a:gd name="T8" fmla="*/ 2000373825 w 4"/>
                <a:gd name="T9" fmla="*/ 2147483646 h 3"/>
                <a:gd name="T10" fmla="*/ 2000373825 w 4"/>
                <a:gd name="T11" fmla="*/ 0 h 3"/>
                <a:gd name="T12" fmla="*/ 2000373825 w 4"/>
                <a:gd name="T13" fmla="*/ 0 h 3"/>
                <a:gd name="T14" fmla="*/ 1500123206 w 4"/>
                <a:gd name="T15" fmla="*/ 2147483646 h 3"/>
                <a:gd name="T16" fmla="*/ 1500123206 w 4"/>
                <a:gd name="T17" fmla="*/ 0 h 3"/>
                <a:gd name="T18" fmla="*/ 1000502031 w 4"/>
                <a:gd name="T19" fmla="*/ 0 h 3"/>
                <a:gd name="T20" fmla="*/ 1000502031 w 4"/>
                <a:gd name="T21" fmla="*/ 2147483646 h 3"/>
                <a:gd name="T22" fmla="*/ 500251413 w 4"/>
                <a:gd name="T23" fmla="*/ 0 h 3"/>
                <a:gd name="T24" fmla="*/ 0 w 4"/>
                <a:gd name="T25" fmla="*/ 0 h 3"/>
                <a:gd name="T26" fmla="*/ 500251413 w 4"/>
                <a:gd name="T27" fmla="*/ 2147483646 h 3"/>
                <a:gd name="T28" fmla="*/ 1000502031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2" y="3"/>
                  </a:moveTo>
                  <a:lnTo>
                    <a:pt x="2" y="3"/>
                  </a:lnTo>
                  <a:lnTo>
                    <a:pt x="2" y="1"/>
                  </a:lnTo>
                  <a:lnTo>
                    <a:pt x="3" y="3"/>
                  </a:lnTo>
                  <a:lnTo>
                    <a:pt x="4" y="3"/>
                  </a:lnTo>
                  <a:lnTo>
                    <a:pt x="4" y="0"/>
                  </a:lnTo>
                  <a:lnTo>
                    <a:pt x="3" y="2"/>
                  </a:lnTo>
                  <a:lnTo>
                    <a:pt x="3" y="0"/>
                  </a:lnTo>
                  <a:lnTo>
                    <a:pt x="2" y="0"/>
                  </a:lnTo>
                  <a:lnTo>
                    <a:pt x="2" y="2"/>
                  </a:lnTo>
                  <a:lnTo>
                    <a:pt x="1" y="0"/>
                  </a:lnTo>
                  <a:lnTo>
                    <a:pt x="0" y="0"/>
                  </a:lnTo>
                  <a:lnTo>
                    <a:pt x="1" y="3"/>
                  </a:lnTo>
                  <a:lnTo>
                    <a:pt x="2" y="3"/>
                  </a:lnTo>
                  <a:close/>
                </a:path>
              </a:pathLst>
            </a:custGeom>
            <a:grpFill/>
            <a:ln w="0">
              <a:noFill/>
              <a:prstDash val="solid"/>
              <a:round/>
              <a:headEnd/>
              <a:tailEnd/>
            </a:ln>
            <a:extLst/>
          </p:spPr>
          <p:txBody>
            <a:bodyPr/>
            <a:lstStyle/>
            <a:p>
              <a:endParaRPr lang="zh-CN" altLang="en-US" sz="3201"/>
            </a:p>
          </p:txBody>
        </p:sp>
        <p:sp>
          <p:nvSpPr>
            <p:cNvPr id="50" name="Freeform 123"/>
            <p:cNvSpPr>
              <a:spLocks/>
            </p:cNvSpPr>
            <p:nvPr/>
          </p:nvSpPr>
          <p:spPr bwMode="auto">
            <a:xfrm>
              <a:off x="1938338" y="2452688"/>
              <a:ext cx="1588" cy="3175"/>
            </a:xfrm>
            <a:custGeom>
              <a:avLst/>
              <a:gdLst>
                <a:gd name="T0" fmla="*/ 500566184 w 2"/>
                <a:gd name="T1" fmla="*/ 2147483646 h 3"/>
                <a:gd name="T2" fmla="*/ 500566184 w 2"/>
                <a:gd name="T3" fmla="*/ 2147483646 h 3"/>
                <a:gd name="T4" fmla="*/ 1001132368 w 2"/>
                <a:gd name="T5" fmla="*/ 2147483646 h 3"/>
                <a:gd name="T6" fmla="*/ 1001132368 w 2"/>
                <a:gd name="T7" fmla="*/ 2147483646 h 3"/>
                <a:gd name="T8" fmla="*/ 500566184 w 2"/>
                <a:gd name="T9" fmla="*/ 2147483646 h 3"/>
                <a:gd name="T10" fmla="*/ 0 w 2"/>
                <a:gd name="T11" fmla="*/ 2147483646 h 3"/>
                <a:gd name="T12" fmla="*/ 1001132368 w 2"/>
                <a:gd name="T13" fmla="*/ 2147483646 h 3"/>
                <a:gd name="T14" fmla="*/ 1001132368 w 2"/>
                <a:gd name="T15" fmla="*/ 1185033825 h 3"/>
                <a:gd name="T16" fmla="*/ 0 w 2"/>
                <a:gd name="T17" fmla="*/ 1185033825 h 3"/>
                <a:gd name="T18" fmla="*/ 500566184 w 2"/>
                <a:gd name="T19" fmla="*/ 1185033825 h 3"/>
                <a:gd name="T20" fmla="*/ 1001132368 w 2"/>
                <a:gd name="T21" fmla="*/ 1185033825 h 3"/>
                <a:gd name="T22" fmla="*/ 1001132368 w 2"/>
                <a:gd name="T23" fmla="*/ 0 h 3"/>
                <a:gd name="T24" fmla="*/ 500566184 w 2"/>
                <a:gd name="T25" fmla="*/ 0 h 3"/>
                <a:gd name="T26" fmla="*/ 0 w 2"/>
                <a:gd name="T27" fmla="*/ 2147483646 h 3"/>
                <a:gd name="T28" fmla="*/ 0 w 2"/>
                <a:gd name="T29" fmla="*/ 2147483646 h 3"/>
                <a:gd name="T30" fmla="*/ 500566184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1" y="3"/>
                  </a:moveTo>
                  <a:lnTo>
                    <a:pt x="1" y="3"/>
                  </a:ln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2"/>
                  </a:cubicBezTo>
                  <a:cubicBezTo>
                    <a:pt x="0" y="2"/>
                    <a:pt x="0" y="2"/>
                    <a:pt x="0" y="3"/>
                  </a:cubicBezTo>
                  <a:cubicBezTo>
                    <a:pt x="0" y="3"/>
                    <a:pt x="0" y="3"/>
                    <a:pt x="1" y="3"/>
                  </a:cubicBezTo>
                  <a:close/>
                </a:path>
              </a:pathLst>
            </a:custGeom>
            <a:grpFill/>
            <a:ln w="0">
              <a:noFill/>
              <a:prstDash val="solid"/>
              <a:round/>
              <a:headEnd/>
              <a:tailEnd/>
            </a:ln>
            <a:extLst/>
          </p:spPr>
          <p:txBody>
            <a:bodyPr/>
            <a:lstStyle/>
            <a:p>
              <a:endParaRPr lang="zh-CN" altLang="en-US" sz="3201"/>
            </a:p>
          </p:txBody>
        </p:sp>
        <p:sp>
          <p:nvSpPr>
            <p:cNvPr id="51" name="Freeform 124"/>
            <p:cNvSpPr>
              <a:spLocks/>
            </p:cNvSpPr>
            <p:nvPr/>
          </p:nvSpPr>
          <p:spPr bwMode="auto">
            <a:xfrm>
              <a:off x="1939925" y="2452688"/>
              <a:ext cx="0" cy="3175"/>
            </a:xfrm>
            <a:custGeom>
              <a:avLst/>
              <a:gdLst>
                <a:gd name="T0" fmla="*/ 1 w 1"/>
                <a:gd name="T1" fmla="*/ 0 h 3"/>
                <a:gd name="T2" fmla="*/ 1 w 1"/>
                <a:gd name="T3" fmla="*/ 0 h 3"/>
                <a:gd name="T4" fmla="*/ 0 w 1"/>
                <a:gd name="T5" fmla="*/ 0 h 3"/>
                <a:gd name="T6" fmla="*/ 0 w 1"/>
                <a:gd name="T7" fmla="*/ 2147483646 h 3"/>
                <a:gd name="T8" fmla="*/ 1 w 1"/>
                <a:gd name="T9" fmla="*/ 2147483646 h 3"/>
                <a:gd name="T10" fmla="*/ 1 w 1"/>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a:extLst/>
          </p:spPr>
          <p:txBody>
            <a:bodyPr/>
            <a:lstStyle/>
            <a:p>
              <a:endParaRPr lang="zh-CN" altLang="en-US" sz="3201"/>
            </a:p>
          </p:txBody>
        </p:sp>
        <p:sp>
          <p:nvSpPr>
            <p:cNvPr id="52" name="Freeform 125"/>
            <p:cNvSpPr>
              <a:spLocks/>
            </p:cNvSpPr>
            <p:nvPr/>
          </p:nvSpPr>
          <p:spPr bwMode="auto">
            <a:xfrm>
              <a:off x="1919288" y="2451101"/>
              <a:ext cx="3175" cy="4763"/>
            </a:xfrm>
            <a:custGeom>
              <a:avLst/>
              <a:gdLst>
                <a:gd name="T0" fmla="*/ 2147483646 w 3"/>
                <a:gd name="T1" fmla="*/ 2147483646 h 4"/>
                <a:gd name="T2" fmla="*/ 2147483646 w 3"/>
                <a:gd name="T3" fmla="*/ 2147483646 h 4"/>
                <a:gd name="T4" fmla="*/ 2147483646 w 3"/>
                <a:gd name="T5" fmla="*/ 2147483646 h 4"/>
                <a:gd name="T6" fmla="*/ 1185033825 w 3"/>
                <a:gd name="T7" fmla="*/ 0 h 4"/>
                <a:gd name="T8" fmla="*/ 0 w 3"/>
                <a:gd name="T9" fmla="*/ 1688701407 h 4"/>
                <a:gd name="T10" fmla="*/ 0 w 3"/>
                <a:gd name="T11" fmla="*/ 2147483646 h 4"/>
                <a:gd name="T12" fmla="*/ 2147483646 w 3"/>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4">
                  <a:moveTo>
                    <a:pt x="3" y="4"/>
                  </a:moveTo>
                  <a:lnTo>
                    <a:pt x="3" y="4"/>
                  </a:lnTo>
                  <a:cubicBezTo>
                    <a:pt x="2" y="2"/>
                    <a:pt x="1" y="0"/>
                    <a:pt x="1" y="0"/>
                  </a:cubicBezTo>
                  <a:cubicBezTo>
                    <a:pt x="1" y="0"/>
                    <a:pt x="0" y="1"/>
                    <a:pt x="0" y="1"/>
                  </a:cubicBezTo>
                  <a:cubicBezTo>
                    <a:pt x="0" y="2"/>
                    <a:pt x="0" y="2"/>
                    <a:pt x="0" y="2"/>
                  </a:cubicBezTo>
                  <a:cubicBezTo>
                    <a:pt x="1" y="3"/>
                    <a:pt x="2" y="3"/>
                    <a:pt x="3" y="4"/>
                  </a:cubicBezTo>
                  <a:close/>
                </a:path>
              </a:pathLst>
            </a:custGeom>
            <a:grpFill/>
            <a:ln w="0">
              <a:noFill/>
              <a:prstDash val="solid"/>
              <a:round/>
              <a:headEnd/>
              <a:tailEnd/>
            </a:ln>
            <a:extLst/>
          </p:spPr>
          <p:txBody>
            <a:bodyPr/>
            <a:lstStyle/>
            <a:p>
              <a:endParaRPr lang="zh-CN" altLang="en-US" sz="3201"/>
            </a:p>
          </p:txBody>
        </p:sp>
        <p:sp>
          <p:nvSpPr>
            <p:cNvPr id="53" name="Freeform 126"/>
            <p:cNvSpPr>
              <a:spLocks/>
            </p:cNvSpPr>
            <p:nvPr/>
          </p:nvSpPr>
          <p:spPr bwMode="auto">
            <a:xfrm>
              <a:off x="1919288" y="2455863"/>
              <a:ext cx="3175" cy="0"/>
            </a:xfrm>
            <a:custGeom>
              <a:avLst/>
              <a:gdLst>
                <a:gd name="T0" fmla="*/ 0 w 3"/>
                <a:gd name="T1" fmla="*/ 0 h 1"/>
                <a:gd name="T2" fmla="*/ 0 w 3"/>
                <a:gd name="T3" fmla="*/ 0 h 1"/>
                <a:gd name="T4" fmla="*/ 1185033825 w 3"/>
                <a:gd name="T5" fmla="*/ 1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1"/>
                    <a:pt x="1" y="1"/>
                    <a:pt x="1" y="1"/>
                  </a:cubicBezTo>
                  <a:cubicBezTo>
                    <a:pt x="2" y="1"/>
                    <a:pt x="2" y="0"/>
                    <a:pt x="3" y="0"/>
                  </a:cubicBezTo>
                  <a:lnTo>
                    <a:pt x="0" y="0"/>
                  </a:lnTo>
                  <a:close/>
                </a:path>
              </a:pathLst>
            </a:custGeom>
            <a:grpFill/>
            <a:ln w="0">
              <a:noFill/>
              <a:prstDash val="solid"/>
              <a:round/>
              <a:headEnd/>
              <a:tailEnd/>
            </a:ln>
            <a:extLst/>
          </p:spPr>
          <p:txBody>
            <a:bodyPr/>
            <a:lstStyle/>
            <a:p>
              <a:endParaRPr lang="zh-CN" altLang="en-US" sz="3201"/>
            </a:p>
          </p:txBody>
        </p:sp>
        <p:sp>
          <p:nvSpPr>
            <p:cNvPr id="54" name="Freeform 127"/>
            <p:cNvSpPr>
              <a:spLocks/>
            </p:cNvSpPr>
            <p:nvPr/>
          </p:nvSpPr>
          <p:spPr bwMode="auto">
            <a:xfrm>
              <a:off x="1919288" y="2452688"/>
              <a:ext cx="3175" cy="3175"/>
            </a:xfrm>
            <a:custGeom>
              <a:avLst/>
              <a:gdLst>
                <a:gd name="T0" fmla="*/ 500251413 w 4"/>
                <a:gd name="T1" fmla="*/ 2147483646 h 2"/>
                <a:gd name="T2" fmla="*/ 500251413 w 4"/>
                <a:gd name="T3" fmla="*/ 2147483646 h 2"/>
                <a:gd name="T4" fmla="*/ 500251413 w 4"/>
                <a:gd name="T5" fmla="*/ 2147483646 h 2"/>
                <a:gd name="T6" fmla="*/ 1000502031 w 4"/>
                <a:gd name="T7" fmla="*/ 2147483646 h 2"/>
                <a:gd name="T8" fmla="*/ 2000373825 w 4"/>
                <a:gd name="T9" fmla="*/ 2147483646 h 2"/>
                <a:gd name="T10" fmla="*/ 2000373825 w 4"/>
                <a:gd name="T11" fmla="*/ 2147483646 h 2"/>
                <a:gd name="T12" fmla="*/ 2000373825 w 4"/>
                <a:gd name="T13" fmla="*/ 2147483646 h 2"/>
                <a:gd name="T14" fmla="*/ 500251413 w 4"/>
                <a:gd name="T15" fmla="*/ 0 h 2"/>
                <a:gd name="T16" fmla="*/ 500251413 w 4"/>
                <a:gd name="T17" fmla="*/ 2147483646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2"/>
                    <a:pt x="1" y="2"/>
                    <a:pt x="1" y="2"/>
                  </a:cubicBezTo>
                  <a:cubicBezTo>
                    <a:pt x="2" y="2"/>
                    <a:pt x="2" y="2"/>
                    <a:pt x="2" y="2"/>
                  </a:cubicBezTo>
                  <a:cubicBezTo>
                    <a:pt x="2" y="2"/>
                    <a:pt x="3" y="2"/>
                    <a:pt x="4" y="2"/>
                  </a:cubicBezTo>
                  <a:cubicBezTo>
                    <a:pt x="3" y="1"/>
                    <a:pt x="1" y="0"/>
                    <a:pt x="1" y="0"/>
                  </a:cubicBezTo>
                  <a:cubicBezTo>
                    <a:pt x="0" y="1"/>
                    <a:pt x="1" y="1"/>
                    <a:pt x="1" y="1"/>
                  </a:cubicBezTo>
                  <a:close/>
                </a:path>
              </a:pathLst>
            </a:custGeom>
            <a:grpFill/>
            <a:ln w="0">
              <a:noFill/>
              <a:prstDash val="solid"/>
              <a:round/>
              <a:headEnd/>
              <a:tailEnd/>
            </a:ln>
            <a:extLst/>
          </p:spPr>
          <p:txBody>
            <a:bodyPr/>
            <a:lstStyle/>
            <a:p>
              <a:endParaRPr lang="zh-CN" altLang="en-US" sz="3201"/>
            </a:p>
          </p:txBody>
        </p:sp>
        <p:sp>
          <p:nvSpPr>
            <p:cNvPr id="55" name="Freeform 128"/>
            <p:cNvSpPr>
              <a:spLocks/>
            </p:cNvSpPr>
            <p:nvPr/>
          </p:nvSpPr>
          <p:spPr bwMode="auto">
            <a:xfrm>
              <a:off x="1920875" y="2451101"/>
              <a:ext cx="1588" cy="3175"/>
            </a:xfrm>
            <a:custGeom>
              <a:avLst/>
              <a:gdLst>
                <a:gd name="T0" fmla="*/ 1001132368 w 2"/>
                <a:gd name="T1" fmla="*/ 2000373825 h 4"/>
                <a:gd name="T2" fmla="*/ 1001132368 w 2"/>
                <a:gd name="T3" fmla="*/ 2000373825 h 4"/>
                <a:gd name="T4" fmla="*/ 1001132368 w 2"/>
                <a:gd name="T5" fmla="*/ 2000373825 h 4"/>
                <a:gd name="T6" fmla="*/ 1001132368 w 2"/>
                <a:gd name="T7" fmla="*/ 2000373825 h 4"/>
                <a:gd name="T8" fmla="*/ 1001132368 w 2"/>
                <a:gd name="T9" fmla="*/ 0 h 4"/>
                <a:gd name="T10" fmla="*/ 500566184 w 2"/>
                <a:gd name="T11" fmla="*/ 0 h 4"/>
                <a:gd name="T12" fmla="*/ 500566184 w 2"/>
                <a:gd name="T13" fmla="*/ 500251413 h 4"/>
                <a:gd name="T14" fmla="*/ 500566184 w 2"/>
                <a:gd name="T15" fmla="*/ 1000502031 h 4"/>
                <a:gd name="T16" fmla="*/ 1001132368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2" y="4"/>
                  </a:moveTo>
                  <a:lnTo>
                    <a:pt x="2" y="4"/>
                  </a:lnTo>
                  <a:cubicBezTo>
                    <a:pt x="2" y="4"/>
                    <a:pt x="2" y="4"/>
                    <a:pt x="2" y="4"/>
                  </a:cubicBezTo>
                  <a:cubicBezTo>
                    <a:pt x="2" y="1"/>
                    <a:pt x="2" y="0"/>
                    <a:pt x="2" y="0"/>
                  </a:cubicBezTo>
                  <a:lnTo>
                    <a:pt x="1" y="0"/>
                  </a:lnTo>
                  <a:cubicBezTo>
                    <a:pt x="1" y="0"/>
                    <a:pt x="1" y="1"/>
                    <a:pt x="1" y="1"/>
                  </a:cubicBezTo>
                  <a:cubicBezTo>
                    <a:pt x="0" y="1"/>
                    <a:pt x="1" y="2"/>
                    <a:pt x="1" y="2"/>
                  </a:cubicBezTo>
                  <a:cubicBezTo>
                    <a:pt x="1" y="3"/>
                    <a:pt x="2" y="4"/>
                    <a:pt x="2" y="4"/>
                  </a:cubicBezTo>
                  <a:close/>
                </a:path>
              </a:pathLst>
            </a:custGeom>
            <a:grpFill/>
            <a:ln w="0">
              <a:noFill/>
              <a:prstDash val="solid"/>
              <a:round/>
              <a:headEnd/>
              <a:tailEnd/>
            </a:ln>
            <a:extLst/>
          </p:spPr>
          <p:txBody>
            <a:bodyPr/>
            <a:lstStyle/>
            <a:p>
              <a:endParaRPr lang="zh-CN" altLang="en-US" sz="3201"/>
            </a:p>
          </p:txBody>
        </p:sp>
        <p:sp>
          <p:nvSpPr>
            <p:cNvPr id="56" name="Freeform 129"/>
            <p:cNvSpPr>
              <a:spLocks/>
            </p:cNvSpPr>
            <p:nvPr/>
          </p:nvSpPr>
          <p:spPr bwMode="auto">
            <a:xfrm>
              <a:off x="1922463" y="2451101"/>
              <a:ext cx="1588" cy="3175"/>
            </a:xfrm>
            <a:custGeom>
              <a:avLst/>
              <a:gdLst>
                <a:gd name="T0" fmla="*/ 0 w 2"/>
                <a:gd name="T1" fmla="*/ 2000373825 h 4"/>
                <a:gd name="T2" fmla="*/ 0 w 2"/>
                <a:gd name="T3" fmla="*/ 2000373825 h 4"/>
                <a:gd name="T4" fmla="*/ 500566184 w 2"/>
                <a:gd name="T5" fmla="*/ 2000373825 h 4"/>
                <a:gd name="T6" fmla="*/ 1001132368 w 2"/>
                <a:gd name="T7" fmla="*/ 1000502031 h 4"/>
                <a:gd name="T8" fmla="*/ 1001132368 w 2"/>
                <a:gd name="T9" fmla="*/ 500251413 h 4"/>
                <a:gd name="T10" fmla="*/ 500566184 w 2"/>
                <a:gd name="T11" fmla="*/ 0 h 4"/>
                <a:gd name="T12" fmla="*/ 500566184 w 2"/>
                <a:gd name="T13" fmla="*/ 0 h 4"/>
                <a:gd name="T14" fmla="*/ 0 w 2"/>
                <a:gd name="T15" fmla="*/ 2000373825 h 4"/>
                <a:gd name="T16" fmla="*/ 0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0" y="4"/>
                  </a:moveTo>
                  <a:lnTo>
                    <a:pt x="0" y="4"/>
                  </a:lnTo>
                  <a:lnTo>
                    <a:pt x="1" y="4"/>
                  </a:lnTo>
                  <a:cubicBezTo>
                    <a:pt x="1" y="4"/>
                    <a:pt x="2" y="3"/>
                    <a:pt x="2" y="2"/>
                  </a:cubicBezTo>
                  <a:cubicBezTo>
                    <a:pt x="2" y="2"/>
                    <a:pt x="2" y="1"/>
                    <a:pt x="2" y="1"/>
                  </a:cubicBezTo>
                  <a:cubicBezTo>
                    <a:pt x="2" y="1"/>
                    <a:pt x="2" y="0"/>
                    <a:pt x="1" y="0"/>
                  </a:cubicBezTo>
                  <a:cubicBezTo>
                    <a:pt x="1" y="0"/>
                    <a:pt x="1" y="0"/>
                    <a:pt x="1" y="0"/>
                  </a:cubicBezTo>
                  <a:cubicBezTo>
                    <a:pt x="1" y="0"/>
                    <a:pt x="0" y="1"/>
                    <a:pt x="0" y="4"/>
                  </a:cubicBezTo>
                  <a:close/>
                </a:path>
              </a:pathLst>
            </a:custGeom>
            <a:grpFill/>
            <a:ln w="0">
              <a:noFill/>
              <a:prstDash val="solid"/>
              <a:round/>
              <a:headEnd/>
              <a:tailEnd/>
            </a:ln>
            <a:extLst/>
          </p:spPr>
          <p:txBody>
            <a:bodyPr/>
            <a:lstStyle/>
            <a:p>
              <a:endParaRPr lang="zh-CN" altLang="en-US" sz="3201"/>
            </a:p>
          </p:txBody>
        </p:sp>
        <p:sp>
          <p:nvSpPr>
            <p:cNvPr id="57" name="Freeform 130"/>
            <p:cNvSpPr>
              <a:spLocks/>
            </p:cNvSpPr>
            <p:nvPr/>
          </p:nvSpPr>
          <p:spPr bwMode="auto">
            <a:xfrm>
              <a:off x="1922463" y="2455863"/>
              <a:ext cx="1588" cy="0"/>
            </a:xfrm>
            <a:custGeom>
              <a:avLst/>
              <a:gdLst>
                <a:gd name="T0" fmla="*/ 0 w 2"/>
                <a:gd name="T1" fmla="*/ 0 h 1"/>
                <a:gd name="T2" fmla="*/ 0 w 2"/>
                <a:gd name="T3" fmla="*/ 0 h 1"/>
                <a:gd name="T4" fmla="*/ 0 w 2"/>
                <a:gd name="T5" fmla="*/ 0 h 1"/>
                <a:gd name="T6" fmla="*/ 500566184 w 2"/>
                <a:gd name="T7" fmla="*/ 1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1"/>
                    <a:pt x="1" y="1"/>
                  </a:cubicBezTo>
                  <a:cubicBezTo>
                    <a:pt x="1" y="1"/>
                    <a:pt x="2" y="1"/>
                    <a:pt x="2" y="0"/>
                  </a:cubicBezTo>
                  <a:lnTo>
                    <a:pt x="0" y="0"/>
                  </a:lnTo>
                  <a:cubicBezTo>
                    <a:pt x="0" y="0"/>
                    <a:pt x="0" y="0"/>
                    <a:pt x="0" y="0"/>
                  </a:cubicBezTo>
                  <a:close/>
                </a:path>
              </a:pathLst>
            </a:custGeom>
            <a:grpFill/>
            <a:ln w="0">
              <a:noFill/>
              <a:prstDash val="solid"/>
              <a:round/>
              <a:headEnd/>
              <a:tailEnd/>
            </a:ln>
            <a:extLst/>
          </p:spPr>
          <p:txBody>
            <a:bodyPr/>
            <a:lstStyle/>
            <a:p>
              <a:endParaRPr lang="zh-CN" altLang="en-US" sz="3201"/>
            </a:p>
          </p:txBody>
        </p:sp>
        <p:sp>
          <p:nvSpPr>
            <p:cNvPr id="58" name="Freeform 131"/>
            <p:cNvSpPr>
              <a:spLocks/>
            </p:cNvSpPr>
            <p:nvPr/>
          </p:nvSpPr>
          <p:spPr bwMode="auto">
            <a:xfrm>
              <a:off x="1922463" y="2452688"/>
              <a:ext cx="3175" cy="3175"/>
            </a:xfrm>
            <a:custGeom>
              <a:avLst/>
              <a:gdLst>
                <a:gd name="T0" fmla="*/ 0 w 3"/>
                <a:gd name="T1" fmla="*/ 2147483646 h 2"/>
                <a:gd name="T2" fmla="*/ 0 w 3"/>
                <a:gd name="T3" fmla="*/ 2147483646 h 2"/>
                <a:gd name="T4" fmla="*/ 0 w 3"/>
                <a:gd name="T5" fmla="*/ 2147483646 h 2"/>
                <a:gd name="T6" fmla="*/ 2147483646 w 3"/>
                <a:gd name="T7" fmla="*/ 2147483646 h 2"/>
                <a:gd name="T8" fmla="*/ 2147483646 w 3"/>
                <a:gd name="T9" fmla="*/ 2147483646 h 2"/>
                <a:gd name="T10" fmla="*/ 2147483646 w 3"/>
                <a:gd name="T11" fmla="*/ 2147483646 h 2"/>
                <a:gd name="T12" fmla="*/ 2147483646 w 3"/>
                <a:gd name="T13" fmla="*/ 0 h 2"/>
                <a:gd name="T14" fmla="*/ 0 w 3"/>
                <a:gd name="T15" fmla="*/ 2147483646 h 2"/>
                <a:gd name="T16" fmla="*/ 0 w 3"/>
                <a:gd name="T17" fmla="*/ 2147483646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2"/>
                    <a:pt x="3" y="1"/>
                  </a:cubicBezTo>
                  <a:cubicBezTo>
                    <a:pt x="3" y="1"/>
                    <a:pt x="3" y="1"/>
                    <a:pt x="3" y="0"/>
                  </a:cubicBezTo>
                  <a:cubicBezTo>
                    <a:pt x="3" y="0"/>
                    <a:pt x="1" y="1"/>
                    <a:pt x="0" y="2"/>
                  </a:cubicBezTo>
                  <a:cubicBezTo>
                    <a:pt x="0" y="2"/>
                    <a:pt x="0" y="2"/>
                    <a:pt x="0" y="2"/>
                  </a:cubicBezTo>
                  <a:close/>
                </a:path>
              </a:pathLst>
            </a:custGeom>
            <a:grpFill/>
            <a:ln w="0">
              <a:noFill/>
              <a:prstDash val="solid"/>
              <a:round/>
              <a:headEnd/>
              <a:tailEnd/>
            </a:ln>
            <a:extLst/>
          </p:spPr>
          <p:txBody>
            <a:bodyPr/>
            <a:lstStyle/>
            <a:p>
              <a:endParaRPr lang="zh-CN" altLang="en-US" sz="3201"/>
            </a:p>
          </p:txBody>
        </p:sp>
        <p:sp>
          <p:nvSpPr>
            <p:cNvPr id="59" name="Freeform 132"/>
            <p:cNvSpPr>
              <a:spLocks/>
            </p:cNvSpPr>
            <p:nvPr/>
          </p:nvSpPr>
          <p:spPr bwMode="auto">
            <a:xfrm>
              <a:off x="1922463" y="2451101"/>
              <a:ext cx="3175" cy="4763"/>
            </a:xfrm>
            <a:custGeom>
              <a:avLst/>
              <a:gdLst>
                <a:gd name="T0" fmla="*/ 0 w 3"/>
                <a:gd name="T1" fmla="*/ 2147483646 h 4"/>
                <a:gd name="T2" fmla="*/ 0 w 3"/>
                <a:gd name="T3" fmla="*/ 2147483646 h 4"/>
                <a:gd name="T4" fmla="*/ 2147483646 w 3"/>
                <a:gd name="T5" fmla="*/ 2147483646 h 4"/>
                <a:gd name="T6" fmla="*/ 2147483646 w 3"/>
                <a:gd name="T7" fmla="*/ 1688701407 h 4"/>
                <a:gd name="T8" fmla="*/ 2147483646 w 3"/>
                <a:gd name="T9" fmla="*/ 0 h 4"/>
                <a:gd name="T10" fmla="*/ 0 w 3"/>
                <a:gd name="T11" fmla="*/ 2147483646 h 4"/>
                <a:gd name="T12" fmla="*/ 0 w 3"/>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4">
                  <a:moveTo>
                    <a:pt x="0" y="4"/>
                  </a:moveTo>
                  <a:lnTo>
                    <a:pt x="0" y="4"/>
                  </a:lnTo>
                  <a:cubicBezTo>
                    <a:pt x="0" y="3"/>
                    <a:pt x="2" y="3"/>
                    <a:pt x="2" y="2"/>
                  </a:cubicBezTo>
                  <a:cubicBezTo>
                    <a:pt x="2" y="2"/>
                    <a:pt x="2" y="2"/>
                    <a:pt x="3" y="1"/>
                  </a:cubicBezTo>
                  <a:cubicBezTo>
                    <a:pt x="3" y="1"/>
                    <a:pt x="2" y="0"/>
                    <a:pt x="2" y="0"/>
                  </a:cubicBezTo>
                  <a:cubicBezTo>
                    <a:pt x="2" y="0"/>
                    <a:pt x="1" y="2"/>
                    <a:pt x="0" y="4"/>
                  </a:cubicBezTo>
                  <a:cubicBezTo>
                    <a:pt x="0" y="4"/>
                    <a:pt x="0" y="4"/>
                    <a:pt x="0" y="4"/>
                  </a:cubicBezTo>
                  <a:close/>
                </a:path>
              </a:pathLst>
            </a:custGeom>
            <a:grpFill/>
            <a:ln w="0">
              <a:noFill/>
              <a:prstDash val="solid"/>
              <a:round/>
              <a:headEnd/>
              <a:tailEnd/>
            </a:ln>
            <a:extLst/>
          </p:spPr>
          <p:txBody>
            <a:bodyPr/>
            <a:lstStyle/>
            <a:p>
              <a:endParaRPr lang="zh-CN" altLang="en-US" sz="3201"/>
            </a:p>
          </p:txBody>
        </p:sp>
        <p:sp>
          <p:nvSpPr>
            <p:cNvPr id="60" name="Freeform 133"/>
            <p:cNvSpPr>
              <a:spLocks/>
            </p:cNvSpPr>
            <p:nvPr/>
          </p:nvSpPr>
          <p:spPr bwMode="auto">
            <a:xfrm>
              <a:off x="1927225" y="2508251"/>
              <a:ext cx="1588" cy="3175"/>
            </a:xfrm>
            <a:custGeom>
              <a:avLst/>
              <a:gdLst>
                <a:gd name="T0" fmla="*/ 0 w 2"/>
                <a:gd name="T1" fmla="*/ 2147483646 h 3"/>
                <a:gd name="T2" fmla="*/ 0 w 2"/>
                <a:gd name="T3" fmla="*/ 2147483646 h 3"/>
                <a:gd name="T4" fmla="*/ 500566184 w 2"/>
                <a:gd name="T5" fmla="*/ 2147483646 h 3"/>
                <a:gd name="T6" fmla="*/ 500566184 w 2"/>
                <a:gd name="T7" fmla="*/ 2147483646 h 3"/>
                <a:gd name="T8" fmla="*/ 1001132368 w 2"/>
                <a:gd name="T9" fmla="*/ 2147483646 h 3"/>
                <a:gd name="T10" fmla="*/ 1001132368 w 2"/>
                <a:gd name="T11" fmla="*/ 0 h 3"/>
                <a:gd name="T12" fmla="*/ 500566184 w 2"/>
                <a:gd name="T13" fmla="*/ 0 h 3"/>
                <a:gd name="T14" fmla="*/ 500566184 w 2"/>
                <a:gd name="T15" fmla="*/ 1185033825 h 3"/>
                <a:gd name="T16" fmla="*/ 0 w 2"/>
                <a:gd name="T17" fmla="*/ 1185033825 h 3"/>
                <a:gd name="T18" fmla="*/ 0 w 2"/>
                <a:gd name="T19" fmla="*/ 0 h 3"/>
                <a:gd name="T20" fmla="*/ 0 w 2"/>
                <a:gd name="T21" fmla="*/ 0 h 3"/>
                <a:gd name="T22" fmla="*/ 0 w 2"/>
                <a:gd name="T23" fmla="*/ 2147483646 h 3"/>
                <a:gd name="T24" fmla="*/ 0 w 2"/>
                <a:gd name="T25" fmla="*/ 2147483646 h 3"/>
                <a:gd name="T26" fmla="*/ 0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0" y="2"/>
                  </a:moveTo>
                  <a:lnTo>
                    <a:pt x="0" y="2"/>
                  </a:lnTo>
                  <a:lnTo>
                    <a:pt x="1" y="2"/>
                  </a:lnTo>
                  <a:lnTo>
                    <a:pt x="1" y="3"/>
                  </a:lnTo>
                  <a:lnTo>
                    <a:pt x="2" y="3"/>
                  </a:lnTo>
                  <a:lnTo>
                    <a:pt x="2" y="0"/>
                  </a:lnTo>
                  <a:lnTo>
                    <a:pt x="1" y="0"/>
                  </a:lnTo>
                  <a:lnTo>
                    <a:pt x="1" y="1"/>
                  </a:lnTo>
                  <a:lnTo>
                    <a:pt x="0" y="1"/>
                  </a:lnTo>
                  <a:lnTo>
                    <a:pt x="0" y="0"/>
                  </a:lnTo>
                  <a:lnTo>
                    <a:pt x="0" y="3"/>
                  </a:lnTo>
                  <a:lnTo>
                    <a:pt x="0" y="2"/>
                  </a:lnTo>
                  <a:close/>
                </a:path>
              </a:pathLst>
            </a:custGeom>
            <a:grpFill/>
            <a:ln w="0">
              <a:noFill/>
              <a:prstDash val="solid"/>
              <a:round/>
              <a:headEnd/>
              <a:tailEnd/>
            </a:ln>
            <a:extLst/>
          </p:spPr>
          <p:txBody>
            <a:bodyPr/>
            <a:lstStyle/>
            <a:p>
              <a:endParaRPr lang="zh-CN" altLang="en-US" sz="3201"/>
            </a:p>
          </p:txBody>
        </p:sp>
        <p:sp>
          <p:nvSpPr>
            <p:cNvPr id="61" name="Freeform 134"/>
            <p:cNvSpPr>
              <a:spLocks/>
            </p:cNvSpPr>
            <p:nvPr/>
          </p:nvSpPr>
          <p:spPr bwMode="auto">
            <a:xfrm>
              <a:off x="1928813" y="2508251"/>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2147483646 w 3"/>
                <a:gd name="T9" fmla="*/ 0 h 3"/>
                <a:gd name="T10" fmla="*/ 2147483646 w 3"/>
                <a:gd name="T11" fmla="*/ 0 h 3"/>
                <a:gd name="T12" fmla="*/ 2147483646 w 3"/>
                <a:gd name="T13" fmla="*/ 2147483646 h 3"/>
                <a:gd name="T14" fmla="*/ 2147483646 w 3"/>
                <a:gd name="T15" fmla="*/ 2147483646 h 3"/>
                <a:gd name="T16" fmla="*/ 1185033825 w 3"/>
                <a:gd name="T17" fmla="*/ 2147483646 h 3"/>
                <a:gd name="T18" fmla="*/ 1185033825 w 3"/>
                <a:gd name="T19" fmla="*/ 0 h 3"/>
                <a:gd name="T20" fmla="*/ 0 w 3"/>
                <a:gd name="T21" fmla="*/ 0 h 3"/>
                <a:gd name="T22" fmla="*/ 0 w 3"/>
                <a:gd name="T23" fmla="*/ 2147483646 h 3"/>
                <a:gd name="T24" fmla="*/ 1185033825 w 3"/>
                <a:gd name="T25" fmla="*/ 2147483646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3"/>
                  </a:moveTo>
                  <a:lnTo>
                    <a:pt x="2" y="3"/>
                  </a:lnTo>
                  <a:cubicBezTo>
                    <a:pt x="2" y="3"/>
                    <a:pt x="2" y="3"/>
                    <a:pt x="3" y="2"/>
                  </a:cubicBezTo>
                  <a:cubicBezTo>
                    <a:pt x="3" y="2"/>
                    <a:pt x="3" y="2"/>
                    <a:pt x="3" y="2"/>
                  </a:cubicBezTo>
                  <a:lnTo>
                    <a:pt x="3" y="0"/>
                  </a:lnTo>
                  <a:lnTo>
                    <a:pt x="2" y="0"/>
                  </a:lnTo>
                  <a:lnTo>
                    <a:pt x="2" y="2"/>
                  </a:lnTo>
                  <a:cubicBezTo>
                    <a:pt x="2" y="2"/>
                    <a:pt x="2" y="2"/>
                    <a:pt x="2" y="2"/>
                  </a:cubicBezTo>
                  <a:cubicBezTo>
                    <a:pt x="1" y="2"/>
                    <a:pt x="1" y="2"/>
                    <a:pt x="1" y="2"/>
                  </a:cubicBezTo>
                  <a:lnTo>
                    <a:pt x="1" y="0"/>
                  </a:lnTo>
                  <a:lnTo>
                    <a:pt x="0" y="0"/>
                  </a:lnTo>
                  <a:lnTo>
                    <a:pt x="0" y="2"/>
                  </a:lnTo>
                  <a:cubicBezTo>
                    <a:pt x="0" y="2"/>
                    <a:pt x="0" y="2"/>
                    <a:pt x="1" y="2"/>
                  </a:cubicBezTo>
                  <a:cubicBezTo>
                    <a:pt x="1" y="3"/>
                    <a:pt x="1" y="3"/>
                    <a:pt x="2" y="3"/>
                  </a:cubicBezTo>
                  <a:close/>
                </a:path>
              </a:pathLst>
            </a:custGeom>
            <a:grpFill/>
            <a:ln w="0">
              <a:noFill/>
              <a:prstDash val="solid"/>
              <a:round/>
              <a:headEnd/>
              <a:tailEnd/>
            </a:ln>
            <a:extLst/>
          </p:spPr>
          <p:txBody>
            <a:bodyPr/>
            <a:lstStyle/>
            <a:p>
              <a:endParaRPr lang="zh-CN" altLang="en-US" sz="3201"/>
            </a:p>
          </p:txBody>
        </p:sp>
        <p:sp>
          <p:nvSpPr>
            <p:cNvPr id="62" name="Freeform 135"/>
            <p:cNvSpPr>
              <a:spLocks noEditPoints="1"/>
            </p:cNvSpPr>
            <p:nvPr/>
          </p:nvSpPr>
          <p:spPr bwMode="auto">
            <a:xfrm>
              <a:off x="1931988" y="2508251"/>
              <a:ext cx="1588" cy="3175"/>
            </a:xfrm>
            <a:custGeom>
              <a:avLst/>
              <a:gdLst>
                <a:gd name="T0" fmla="*/ 148222332 w 3"/>
                <a:gd name="T1" fmla="*/ 1185033825 h 3"/>
                <a:gd name="T2" fmla="*/ 148222332 w 3"/>
                <a:gd name="T3" fmla="*/ 1185033825 h 3"/>
                <a:gd name="T4" fmla="*/ 296725211 w 3"/>
                <a:gd name="T5" fmla="*/ 2147483646 h 3"/>
                <a:gd name="T6" fmla="*/ 148222332 w 3"/>
                <a:gd name="T7" fmla="*/ 2147483646 h 3"/>
                <a:gd name="T8" fmla="*/ 148222332 w 3"/>
                <a:gd name="T9" fmla="*/ 1185033825 h 3"/>
                <a:gd name="T10" fmla="*/ 148222332 w 3"/>
                <a:gd name="T11" fmla="*/ 2147483646 h 3"/>
                <a:gd name="T12" fmla="*/ 148222332 w 3"/>
                <a:gd name="T13" fmla="*/ 2147483646 h 3"/>
                <a:gd name="T14" fmla="*/ 296725211 w 3"/>
                <a:gd name="T15" fmla="*/ 2147483646 h 3"/>
                <a:gd name="T16" fmla="*/ 296725211 w 3"/>
                <a:gd name="T17" fmla="*/ 2147483646 h 3"/>
                <a:gd name="T18" fmla="*/ 444947543 w 3"/>
                <a:gd name="T19" fmla="*/ 2147483646 h 3"/>
                <a:gd name="T20" fmla="*/ 296725211 w 3"/>
                <a:gd name="T21" fmla="*/ 0 h 3"/>
                <a:gd name="T22" fmla="*/ 148222332 w 3"/>
                <a:gd name="T23" fmla="*/ 0 h 3"/>
                <a:gd name="T24" fmla="*/ 0 w 3"/>
                <a:gd name="T25" fmla="*/ 2147483646 h 3"/>
                <a:gd name="T26" fmla="*/ 0 w 3"/>
                <a:gd name="T27" fmla="*/ 2147483646 h 3"/>
                <a:gd name="T28" fmla="*/ 148222332 w 3"/>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1"/>
                  </a:moveTo>
                  <a:lnTo>
                    <a:pt x="1" y="1"/>
                  </a:lnTo>
                  <a:lnTo>
                    <a:pt x="2" y="2"/>
                  </a:lnTo>
                  <a:lnTo>
                    <a:pt x="1" y="2"/>
                  </a:lnTo>
                  <a:lnTo>
                    <a:pt x="1" y="1"/>
                  </a:lnTo>
                  <a:close/>
                  <a:moveTo>
                    <a:pt x="1" y="2"/>
                  </a:moveTo>
                  <a:lnTo>
                    <a:pt x="1" y="2"/>
                  </a:lnTo>
                  <a:lnTo>
                    <a:pt x="2" y="2"/>
                  </a:lnTo>
                  <a:lnTo>
                    <a:pt x="2" y="3"/>
                  </a:lnTo>
                  <a:lnTo>
                    <a:pt x="3" y="3"/>
                  </a:lnTo>
                  <a:lnTo>
                    <a:pt x="2" y="0"/>
                  </a:lnTo>
                  <a:lnTo>
                    <a:pt x="1" y="0"/>
                  </a:lnTo>
                  <a:lnTo>
                    <a:pt x="0" y="3"/>
                  </a:lnTo>
                  <a:lnTo>
                    <a:pt x="1" y="2"/>
                  </a:lnTo>
                  <a:close/>
                </a:path>
              </a:pathLst>
            </a:custGeom>
            <a:grpFill/>
            <a:ln w="0">
              <a:noFill/>
              <a:prstDash val="solid"/>
              <a:round/>
              <a:headEnd/>
              <a:tailEnd/>
            </a:ln>
            <a:extLst/>
          </p:spPr>
          <p:txBody>
            <a:bodyPr/>
            <a:lstStyle/>
            <a:p>
              <a:endParaRPr lang="zh-CN" altLang="en-US" sz="3201"/>
            </a:p>
          </p:txBody>
        </p:sp>
        <p:sp>
          <p:nvSpPr>
            <p:cNvPr id="63" name="Freeform 136"/>
            <p:cNvSpPr>
              <a:spLocks/>
            </p:cNvSpPr>
            <p:nvPr/>
          </p:nvSpPr>
          <p:spPr bwMode="auto">
            <a:xfrm>
              <a:off x="1933575" y="2508251"/>
              <a:ext cx="3175" cy="3175"/>
            </a:xfrm>
            <a:custGeom>
              <a:avLst/>
              <a:gdLst>
                <a:gd name="T0" fmla="*/ 1000502031 w 4"/>
                <a:gd name="T1" fmla="*/ 2147483646 h 3"/>
                <a:gd name="T2" fmla="*/ 1000502031 w 4"/>
                <a:gd name="T3" fmla="*/ 2147483646 h 3"/>
                <a:gd name="T4" fmla="*/ 1000502031 w 4"/>
                <a:gd name="T5" fmla="*/ 1185033825 h 3"/>
                <a:gd name="T6" fmla="*/ 1500123206 w 4"/>
                <a:gd name="T7" fmla="*/ 2147483646 h 3"/>
                <a:gd name="T8" fmla="*/ 2000373825 w 4"/>
                <a:gd name="T9" fmla="*/ 2147483646 h 3"/>
                <a:gd name="T10" fmla="*/ 2000373825 w 4"/>
                <a:gd name="T11" fmla="*/ 0 h 3"/>
                <a:gd name="T12" fmla="*/ 2000373825 w 4"/>
                <a:gd name="T13" fmla="*/ 0 h 3"/>
                <a:gd name="T14" fmla="*/ 1500123206 w 4"/>
                <a:gd name="T15" fmla="*/ 2147483646 h 3"/>
                <a:gd name="T16" fmla="*/ 1500123206 w 4"/>
                <a:gd name="T17" fmla="*/ 0 h 3"/>
                <a:gd name="T18" fmla="*/ 1000502031 w 4"/>
                <a:gd name="T19" fmla="*/ 0 h 3"/>
                <a:gd name="T20" fmla="*/ 1000502031 w 4"/>
                <a:gd name="T21" fmla="*/ 2147483646 h 3"/>
                <a:gd name="T22" fmla="*/ 500251413 w 4"/>
                <a:gd name="T23" fmla="*/ 0 h 3"/>
                <a:gd name="T24" fmla="*/ 0 w 4"/>
                <a:gd name="T25" fmla="*/ 0 h 3"/>
                <a:gd name="T26" fmla="*/ 500251413 w 4"/>
                <a:gd name="T27" fmla="*/ 2147483646 h 3"/>
                <a:gd name="T28" fmla="*/ 1000502031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2" y="3"/>
                  </a:moveTo>
                  <a:lnTo>
                    <a:pt x="2" y="3"/>
                  </a:lnTo>
                  <a:lnTo>
                    <a:pt x="2" y="1"/>
                  </a:lnTo>
                  <a:lnTo>
                    <a:pt x="3" y="3"/>
                  </a:lnTo>
                  <a:lnTo>
                    <a:pt x="4" y="3"/>
                  </a:lnTo>
                  <a:lnTo>
                    <a:pt x="4" y="0"/>
                  </a:lnTo>
                  <a:lnTo>
                    <a:pt x="3" y="2"/>
                  </a:lnTo>
                  <a:lnTo>
                    <a:pt x="3" y="0"/>
                  </a:lnTo>
                  <a:lnTo>
                    <a:pt x="2" y="0"/>
                  </a:lnTo>
                  <a:lnTo>
                    <a:pt x="2" y="2"/>
                  </a:lnTo>
                  <a:lnTo>
                    <a:pt x="1" y="0"/>
                  </a:lnTo>
                  <a:lnTo>
                    <a:pt x="0" y="0"/>
                  </a:lnTo>
                  <a:lnTo>
                    <a:pt x="1" y="3"/>
                  </a:lnTo>
                  <a:lnTo>
                    <a:pt x="2" y="3"/>
                  </a:lnTo>
                  <a:close/>
                </a:path>
              </a:pathLst>
            </a:custGeom>
            <a:grpFill/>
            <a:ln w="0">
              <a:noFill/>
              <a:prstDash val="solid"/>
              <a:round/>
              <a:headEnd/>
              <a:tailEnd/>
            </a:ln>
            <a:extLst/>
          </p:spPr>
          <p:txBody>
            <a:bodyPr/>
            <a:lstStyle/>
            <a:p>
              <a:endParaRPr lang="zh-CN" altLang="en-US" sz="3201"/>
            </a:p>
          </p:txBody>
        </p:sp>
        <p:sp>
          <p:nvSpPr>
            <p:cNvPr id="64" name="Freeform 137"/>
            <p:cNvSpPr>
              <a:spLocks/>
            </p:cNvSpPr>
            <p:nvPr/>
          </p:nvSpPr>
          <p:spPr bwMode="auto">
            <a:xfrm>
              <a:off x="1938338" y="2508251"/>
              <a:ext cx="1588" cy="3175"/>
            </a:xfrm>
            <a:custGeom>
              <a:avLst/>
              <a:gdLst>
                <a:gd name="T0" fmla="*/ 500566184 w 2"/>
                <a:gd name="T1" fmla="*/ 2147483646 h 3"/>
                <a:gd name="T2" fmla="*/ 500566184 w 2"/>
                <a:gd name="T3" fmla="*/ 2147483646 h 3"/>
                <a:gd name="T4" fmla="*/ 1001132368 w 2"/>
                <a:gd name="T5" fmla="*/ 2147483646 h 3"/>
                <a:gd name="T6" fmla="*/ 1001132368 w 2"/>
                <a:gd name="T7" fmla="*/ 2147483646 h 3"/>
                <a:gd name="T8" fmla="*/ 500566184 w 2"/>
                <a:gd name="T9" fmla="*/ 2147483646 h 3"/>
                <a:gd name="T10" fmla="*/ 0 w 2"/>
                <a:gd name="T11" fmla="*/ 2147483646 h 3"/>
                <a:gd name="T12" fmla="*/ 1001132368 w 2"/>
                <a:gd name="T13" fmla="*/ 2147483646 h 3"/>
                <a:gd name="T14" fmla="*/ 1001132368 w 2"/>
                <a:gd name="T15" fmla="*/ 1185033825 h 3"/>
                <a:gd name="T16" fmla="*/ 0 w 2"/>
                <a:gd name="T17" fmla="*/ 1185033825 h 3"/>
                <a:gd name="T18" fmla="*/ 500566184 w 2"/>
                <a:gd name="T19" fmla="*/ 1185033825 h 3"/>
                <a:gd name="T20" fmla="*/ 1001132368 w 2"/>
                <a:gd name="T21" fmla="*/ 1185033825 h 3"/>
                <a:gd name="T22" fmla="*/ 1001132368 w 2"/>
                <a:gd name="T23" fmla="*/ 0 h 3"/>
                <a:gd name="T24" fmla="*/ 500566184 w 2"/>
                <a:gd name="T25" fmla="*/ 0 h 3"/>
                <a:gd name="T26" fmla="*/ 0 w 2"/>
                <a:gd name="T27" fmla="*/ 1185033825 h 3"/>
                <a:gd name="T28" fmla="*/ 0 w 2"/>
                <a:gd name="T29" fmla="*/ 2147483646 h 3"/>
                <a:gd name="T30" fmla="*/ 500566184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1" y="3"/>
                  </a:moveTo>
                  <a:lnTo>
                    <a:pt x="1" y="3"/>
                  </a:ln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1"/>
                  </a:cubicBezTo>
                  <a:cubicBezTo>
                    <a:pt x="0" y="2"/>
                    <a:pt x="0" y="2"/>
                    <a:pt x="0" y="2"/>
                  </a:cubicBezTo>
                  <a:cubicBezTo>
                    <a:pt x="0" y="3"/>
                    <a:pt x="0" y="3"/>
                    <a:pt x="1" y="3"/>
                  </a:cubicBezTo>
                  <a:close/>
                </a:path>
              </a:pathLst>
            </a:custGeom>
            <a:grpFill/>
            <a:ln w="0">
              <a:noFill/>
              <a:prstDash val="solid"/>
              <a:round/>
              <a:headEnd/>
              <a:tailEnd/>
            </a:ln>
            <a:extLst/>
          </p:spPr>
          <p:txBody>
            <a:bodyPr/>
            <a:lstStyle/>
            <a:p>
              <a:endParaRPr lang="zh-CN" altLang="en-US" sz="3201"/>
            </a:p>
          </p:txBody>
        </p:sp>
        <p:sp>
          <p:nvSpPr>
            <p:cNvPr id="65" name="Freeform 138"/>
            <p:cNvSpPr>
              <a:spLocks/>
            </p:cNvSpPr>
            <p:nvPr/>
          </p:nvSpPr>
          <p:spPr bwMode="auto">
            <a:xfrm>
              <a:off x="1939925" y="2508251"/>
              <a:ext cx="0" cy="3175"/>
            </a:xfrm>
            <a:custGeom>
              <a:avLst/>
              <a:gdLst>
                <a:gd name="T0" fmla="*/ 1 w 1"/>
                <a:gd name="T1" fmla="*/ 0 h 3"/>
                <a:gd name="T2" fmla="*/ 1 w 1"/>
                <a:gd name="T3" fmla="*/ 0 h 3"/>
                <a:gd name="T4" fmla="*/ 0 w 1"/>
                <a:gd name="T5" fmla="*/ 0 h 3"/>
                <a:gd name="T6" fmla="*/ 0 w 1"/>
                <a:gd name="T7" fmla="*/ 2147483646 h 3"/>
                <a:gd name="T8" fmla="*/ 1 w 1"/>
                <a:gd name="T9" fmla="*/ 2147483646 h 3"/>
                <a:gd name="T10" fmla="*/ 1 w 1"/>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a:extLst/>
          </p:spPr>
          <p:txBody>
            <a:bodyPr/>
            <a:lstStyle/>
            <a:p>
              <a:endParaRPr lang="zh-CN" altLang="en-US" sz="3201"/>
            </a:p>
          </p:txBody>
        </p:sp>
        <p:sp>
          <p:nvSpPr>
            <p:cNvPr id="66" name="Freeform 139"/>
            <p:cNvSpPr>
              <a:spLocks/>
            </p:cNvSpPr>
            <p:nvPr/>
          </p:nvSpPr>
          <p:spPr bwMode="auto">
            <a:xfrm>
              <a:off x="1919288" y="2508251"/>
              <a:ext cx="3175" cy="1588"/>
            </a:xfrm>
            <a:custGeom>
              <a:avLst/>
              <a:gdLst>
                <a:gd name="T0" fmla="*/ 2147483646 w 3"/>
                <a:gd name="T1" fmla="*/ 444947543 h 3"/>
                <a:gd name="T2" fmla="*/ 2147483646 w 3"/>
                <a:gd name="T3" fmla="*/ 444947543 h 3"/>
                <a:gd name="T4" fmla="*/ 2147483646 w 3"/>
                <a:gd name="T5" fmla="*/ 444947543 h 3"/>
                <a:gd name="T6" fmla="*/ 2147483646 w 3"/>
                <a:gd name="T7" fmla="*/ 444947543 h 3"/>
                <a:gd name="T8" fmla="*/ 1185033825 w 3"/>
                <a:gd name="T9" fmla="*/ 0 h 3"/>
                <a:gd name="T10" fmla="*/ 0 w 3"/>
                <a:gd name="T11" fmla="*/ 148222332 h 3"/>
                <a:gd name="T12" fmla="*/ 0 w 3"/>
                <a:gd name="T13" fmla="*/ 296725211 h 3"/>
                <a:gd name="T14" fmla="*/ 2147483646 w 3"/>
                <a:gd name="T15" fmla="*/ 444947543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3" y="3"/>
                  </a:moveTo>
                  <a:lnTo>
                    <a:pt x="3" y="3"/>
                  </a:lnTo>
                  <a:cubicBezTo>
                    <a:pt x="3" y="3"/>
                    <a:pt x="3" y="3"/>
                    <a:pt x="3" y="3"/>
                  </a:cubicBezTo>
                  <a:cubicBezTo>
                    <a:pt x="2" y="1"/>
                    <a:pt x="1" y="0"/>
                    <a:pt x="1" y="0"/>
                  </a:cubicBezTo>
                  <a:cubicBezTo>
                    <a:pt x="1" y="0"/>
                    <a:pt x="0" y="0"/>
                    <a:pt x="0" y="1"/>
                  </a:cubicBezTo>
                  <a:cubicBezTo>
                    <a:pt x="0" y="2"/>
                    <a:pt x="0" y="2"/>
                    <a:pt x="0" y="2"/>
                  </a:cubicBezTo>
                  <a:cubicBezTo>
                    <a:pt x="1" y="2"/>
                    <a:pt x="2" y="3"/>
                    <a:pt x="3" y="3"/>
                  </a:cubicBezTo>
                  <a:close/>
                </a:path>
              </a:pathLst>
            </a:custGeom>
            <a:grpFill/>
            <a:ln w="0">
              <a:noFill/>
              <a:prstDash val="solid"/>
              <a:round/>
              <a:headEnd/>
              <a:tailEnd/>
            </a:ln>
            <a:extLst/>
          </p:spPr>
          <p:txBody>
            <a:bodyPr/>
            <a:lstStyle/>
            <a:p>
              <a:endParaRPr lang="zh-CN" altLang="en-US" sz="3201"/>
            </a:p>
          </p:txBody>
        </p:sp>
        <p:sp>
          <p:nvSpPr>
            <p:cNvPr id="67" name="Freeform 140"/>
            <p:cNvSpPr>
              <a:spLocks/>
            </p:cNvSpPr>
            <p:nvPr/>
          </p:nvSpPr>
          <p:spPr bwMode="auto">
            <a:xfrm>
              <a:off x="1919288" y="2511426"/>
              <a:ext cx="3175" cy="1588"/>
            </a:xfrm>
            <a:custGeom>
              <a:avLst/>
              <a:gdLst>
                <a:gd name="T0" fmla="*/ 0 w 3"/>
                <a:gd name="T1" fmla="*/ 0 h 1"/>
                <a:gd name="T2" fmla="*/ 0 w 3"/>
                <a:gd name="T3" fmla="*/ 0 h 1"/>
                <a:gd name="T4" fmla="*/ 1185033825 w 3"/>
                <a:gd name="T5" fmla="*/ 2147483646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0"/>
                    <a:pt x="1" y="1"/>
                    <a:pt x="1" y="1"/>
                  </a:cubicBezTo>
                  <a:cubicBezTo>
                    <a:pt x="2" y="0"/>
                    <a:pt x="2" y="0"/>
                    <a:pt x="3" y="0"/>
                  </a:cubicBezTo>
                  <a:cubicBezTo>
                    <a:pt x="3" y="0"/>
                    <a:pt x="3" y="0"/>
                    <a:pt x="3" y="0"/>
                  </a:cubicBezTo>
                  <a:lnTo>
                    <a:pt x="0" y="0"/>
                  </a:lnTo>
                  <a:close/>
                </a:path>
              </a:pathLst>
            </a:custGeom>
            <a:grpFill/>
            <a:ln w="0">
              <a:noFill/>
              <a:prstDash val="solid"/>
              <a:round/>
              <a:headEnd/>
              <a:tailEnd/>
            </a:ln>
            <a:extLst/>
          </p:spPr>
          <p:txBody>
            <a:bodyPr/>
            <a:lstStyle/>
            <a:p>
              <a:endParaRPr lang="zh-CN" altLang="en-US" sz="3201"/>
            </a:p>
          </p:txBody>
        </p:sp>
        <p:sp>
          <p:nvSpPr>
            <p:cNvPr id="68" name="Freeform 141"/>
            <p:cNvSpPr>
              <a:spLocks/>
            </p:cNvSpPr>
            <p:nvPr/>
          </p:nvSpPr>
          <p:spPr bwMode="auto">
            <a:xfrm>
              <a:off x="1919288" y="2509838"/>
              <a:ext cx="3175" cy="1588"/>
            </a:xfrm>
            <a:custGeom>
              <a:avLst/>
              <a:gdLst>
                <a:gd name="T0" fmla="*/ 500251413 w 4"/>
                <a:gd name="T1" fmla="*/ 500566184 h 2"/>
                <a:gd name="T2" fmla="*/ 500251413 w 4"/>
                <a:gd name="T3" fmla="*/ 500566184 h 2"/>
                <a:gd name="T4" fmla="*/ 500251413 w 4"/>
                <a:gd name="T5" fmla="*/ 500566184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1"/>
                    <a:pt x="1" y="1"/>
                    <a:pt x="1" y="1"/>
                  </a:cubicBezTo>
                  <a:cubicBezTo>
                    <a:pt x="2" y="2"/>
                    <a:pt x="2" y="2"/>
                    <a:pt x="2" y="2"/>
                  </a:cubicBezTo>
                  <a:cubicBezTo>
                    <a:pt x="2" y="2"/>
                    <a:pt x="3" y="2"/>
                    <a:pt x="4" y="2"/>
                  </a:cubicBezTo>
                  <a:cubicBezTo>
                    <a:pt x="3" y="1"/>
                    <a:pt x="1" y="0"/>
                    <a:pt x="1" y="0"/>
                  </a:cubicBezTo>
                  <a:cubicBezTo>
                    <a:pt x="0" y="0"/>
                    <a:pt x="1" y="1"/>
                    <a:pt x="1" y="1"/>
                  </a:cubicBezTo>
                  <a:close/>
                </a:path>
              </a:pathLst>
            </a:custGeom>
            <a:grpFill/>
            <a:ln w="0">
              <a:noFill/>
              <a:prstDash val="solid"/>
              <a:round/>
              <a:headEnd/>
              <a:tailEnd/>
            </a:ln>
            <a:extLst/>
          </p:spPr>
          <p:txBody>
            <a:bodyPr/>
            <a:lstStyle/>
            <a:p>
              <a:endParaRPr lang="zh-CN" altLang="en-US" sz="3201"/>
            </a:p>
          </p:txBody>
        </p:sp>
        <p:sp>
          <p:nvSpPr>
            <p:cNvPr id="69" name="Freeform 142"/>
            <p:cNvSpPr>
              <a:spLocks/>
            </p:cNvSpPr>
            <p:nvPr/>
          </p:nvSpPr>
          <p:spPr bwMode="auto">
            <a:xfrm>
              <a:off x="1920875" y="2506663"/>
              <a:ext cx="1588" cy="3175"/>
            </a:xfrm>
            <a:custGeom>
              <a:avLst/>
              <a:gdLst>
                <a:gd name="T0" fmla="*/ 1001132368 w 2"/>
                <a:gd name="T1" fmla="*/ 2000373825 h 4"/>
                <a:gd name="T2" fmla="*/ 1001132368 w 2"/>
                <a:gd name="T3" fmla="*/ 2000373825 h 4"/>
                <a:gd name="T4" fmla="*/ 1001132368 w 2"/>
                <a:gd name="T5" fmla="*/ 2000373825 h 4"/>
                <a:gd name="T6" fmla="*/ 1001132368 w 2"/>
                <a:gd name="T7" fmla="*/ 2000373825 h 4"/>
                <a:gd name="T8" fmla="*/ 1001132368 w 2"/>
                <a:gd name="T9" fmla="*/ 0 h 4"/>
                <a:gd name="T10" fmla="*/ 500566184 w 2"/>
                <a:gd name="T11" fmla="*/ 0 h 4"/>
                <a:gd name="T12" fmla="*/ 500566184 w 2"/>
                <a:gd name="T13" fmla="*/ 500251413 h 4"/>
                <a:gd name="T14" fmla="*/ 500566184 w 2"/>
                <a:gd name="T15" fmla="*/ 500251413 h 4"/>
                <a:gd name="T16" fmla="*/ 1001132368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2" y="4"/>
                  </a:moveTo>
                  <a:lnTo>
                    <a:pt x="2" y="4"/>
                  </a:lnTo>
                  <a:cubicBezTo>
                    <a:pt x="2" y="4"/>
                    <a:pt x="2" y="4"/>
                    <a:pt x="2" y="4"/>
                  </a:cubicBezTo>
                  <a:cubicBezTo>
                    <a:pt x="2" y="4"/>
                    <a:pt x="2" y="4"/>
                    <a:pt x="2" y="4"/>
                  </a:cubicBezTo>
                  <a:cubicBezTo>
                    <a:pt x="2" y="1"/>
                    <a:pt x="2" y="0"/>
                    <a:pt x="2" y="0"/>
                  </a:cubicBezTo>
                  <a:cubicBezTo>
                    <a:pt x="2" y="0"/>
                    <a:pt x="1" y="0"/>
                    <a:pt x="1" y="0"/>
                  </a:cubicBezTo>
                  <a:cubicBezTo>
                    <a:pt x="1" y="0"/>
                    <a:pt x="1" y="1"/>
                    <a:pt x="1" y="1"/>
                  </a:cubicBezTo>
                  <a:cubicBezTo>
                    <a:pt x="0" y="1"/>
                    <a:pt x="1" y="1"/>
                    <a:pt x="1" y="1"/>
                  </a:cubicBezTo>
                  <a:cubicBezTo>
                    <a:pt x="1" y="2"/>
                    <a:pt x="2" y="4"/>
                    <a:pt x="2" y="4"/>
                  </a:cubicBezTo>
                  <a:close/>
                </a:path>
              </a:pathLst>
            </a:custGeom>
            <a:grpFill/>
            <a:ln w="0">
              <a:noFill/>
              <a:prstDash val="solid"/>
              <a:round/>
              <a:headEnd/>
              <a:tailEnd/>
            </a:ln>
            <a:extLst/>
          </p:spPr>
          <p:txBody>
            <a:bodyPr/>
            <a:lstStyle/>
            <a:p>
              <a:endParaRPr lang="zh-CN" altLang="en-US" sz="3201"/>
            </a:p>
          </p:txBody>
        </p:sp>
        <p:sp>
          <p:nvSpPr>
            <p:cNvPr id="70" name="Freeform 143"/>
            <p:cNvSpPr>
              <a:spLocks/>
            </p:cNvSpPr>
            <p:nvPr/>
          </p:nvSpPr>
          <p:spPr bwMode="auto">
            <a:xfrm>
              <a:off x="1922463" y="2506663"/>
              <a:ext cx="1588" cy="3175"/>
            </a:xfrm>
            <a:custGeom>
              <a:avLst/>
              <a:gdLst>
                <a:gd name="T0" fmla="*/ 0 w 2"/>
                <a:gd name="T1" fmla="*/ 2000373825 h 4"/>
                <a:gd name="T2" fmla="*/ 0 w 2"/>
                <a:gd name="T3" fmla="*/ 2000373825 h 4"/>
                <a:gd name="T4" fmla="*/ 500566184 w 2"/>
                <a:gd name="T5" fmla="*/ 2000373825 h 4"/>
                <a:gd name="T6" fmla="*/ 1001132368 w 2"/>
                <a:gd name="T7" fmla="*/ 500251413 h 4"/>
                <a:gd name="T8" fmla="*/ 1001132368 w 2"/>
                <a:gd name="T9" fmla="*/ 500251413 h 4"/>
                <a:gd name="T10" fmla="*/ 500566184 w 2"/>
                <a:gd name="T11" fmla="*/ 0 h 4"/>
                <a:gd name="T12" fmla="*/ 500566184 w 2"/>
                <a:gd name="T13" fmla="*/ 0 h 4"/>
                <a:gd name="T14" fmla="*/ 0 w 2"/>
                <a:gd name="T15" fmla="*/ 2000373825 h 4"/>
                <a:gd name="T16" fmla="*/ 0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0" y="4"/>
                  </a:moveTo>
                  <a:lnTo>
                    <a:pt x="0" y="4"/>
                  </a:lnTo>
                  <a:cubicBezTo>
                    <a:pt x="1" y="4"/>
                    <a:pt x="1" y="4"/>
                    <a:pt x="1" y="4"/>
                  </a:cubicBezTo>
                  <a:cubicBezTo>
                    <a:pt x="1" y="4"/>
                    <a:pt x="2" y="2"/>
                    <a:pt x="2" y="1"/>
                  </a:cubicBezTo>
                  <a:cubicBezTo>
                    <a:pt x="2" y="1"/>
                    <a:pt x="2" y="1"/>
                    <a:pt x="2" y="1"/>
                  </a:cubicBezTo>
                  <a:cubicBezTo>
                    <a:pt x="2" y="1"/>
                    <a:pt x="2" y="0"/>
                    <a:pt x="1" y="0"/>
                  </a:cubicBezTo>
                  <a:cubicBezTo>
                    <a:pt x="1" y="0"/>
                    <a:pt x="1" y="0"/>
                    <a:pt x="1" y="0"/>
                  </a:cubicBezTo>
                  <a:cubicBezTo>
                    <a:pt x="1" y="0"/>
                    <a:pt x="0" y="1"/>
                    <a:pt x="0" y="4"/>
                  </a:cubicBezTo>
                  <a:close/>
                </a:path>
              </a:pathLst>
            </a:custGeom>
            <a:grpFill/>
            <a:ln w="0">
              <a:noFill/>
              <a:prstDash val="solid"/>
              <a:round/>
              <a:headEnd/>
              <a:tailEnd/>
            </a:ln>
            <a:extLst/>
          </p:spPr>
          <p:txBody>
            <a:bodyPr/>
            <a:lstStyle/>
            <a:p>
              <a:endParaRPr lang="zh-CN" altLang="en-US" sz="3201"/>
            </a:p>
          </p:txBody>
        </p:sp>
        <p:sp>
          <p:nvSpPr>
            <p:cNvPr id="71" name="Freeform 144"/>
            <p:cNvSpPr>
              <a:spLocks/>
            </p:cNvSpPr>
            <p:nvPr/>
          </p:nvSpPr>
          <p:spPr bwMode="auto">
            <a:xfrm>
              <a:off x="1922463" y="2511426"/>
              <a:ext cx="1588" cy="1588"/>
            </a:xfrm>
            <a:custGeom>
              <a:avLst/>
              <a:gdLst>
                <a:gd name="T0" fmla="*/ 0 w 2"/>
                <a:gd name="T1" fmla="*/ 0 h 1"/>
                <a:gd name="T2" fmla="*/ 0 w 2"/>
                <a:gd name="T3" fmla="*/ 0 h 1"/>
                <a:gd name="T4" fmla="*/ 0 w 2"/>
                <a:gd name="T5" fmla="*/ 0 h 1"/>
                <a:gd name="T6" fmla="*/ 500566184 w 2"/>
                <a:gd name="T7" fmla="*/ 2147483646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0"/>
                    <a:pt x="1" y="1"/>
                  </a:cubicBezTo>
                  <a:cubicBezTo>
                    <a:pt x="1" y="1"/>
                    <a:pt x="2" y="1"/>
                    <a:pt x="2" y="0"/>
                  </a:cubicBezTo>
                  <a:lnTo>
                    <a:pt x="0" y="0"/>
                  </a:lnTo>
                  <a:cubicBezTo>
                    <a:pt x="0" y="0"/>
                    <a:pt x="0" y="0"/>
                    <a:pt x="0" y="0"/>
                  </a:cubicBezTo>
                  <a:close/>
                </a:path>
              </a:pathLst>
            </a:custGeom>
            <a:grpFill/>
            <a:ln w="0">
              <a:noFill/>
              <a:prstDash val="solid"/>
              <a:round/>
              <a:headEnd/>
              <a:tailEnd/>
            </a:ln>
            <a:extLst/>
          </p:spPr>
          <p:txBody>
            <a:bodyPr/>
            <a:lstStyle/>
            <a:p>
              <a:endParaRPr lang="zh-CN" altLang="en-US" sz="3201"/>
            </a:p>
          </p:txBody>
        </p:sp>
        <p:sp>
          <p:nvSpPr>
            <p:cNvPr id="72" name="Freeform 145"/>
            <p:cNvSpPr>
              <a:spLocks/>
            </p:cNvSpPr>
            <p:nvPr/>
          </p:nvSpPr>
          <p:spPr bwMode="auto">
            <a:xfrm>
              <a:off x="1922463" y="2509838"/>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500566184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1"/>
                  </a:cubicBezTo>
                  <a:cubicBezTo>
                    <a:pt x="2" y="1"/>
                    <a:pt x="3" y="1"/>
                    <a:pt x="3" y="1"/>
                  </a:cubicBezTo>
                  <a:cubicBezTo>
                    <a:pt x="3" y="1"/>
                    <a:pt x="3" y="0"/>
                    <a:pt x="3" y="0"/>
                  </a:cubicBezTo>
                  <a:cubicBezTo>
                    <a:pt x="3" y="0"/>
                    <a:pt x="1" y="1"/>
                    <a:pt x="0" y="2"/>
                  </a:cubicBezTo>
                  <a:cubicBezTo>
                    <a:pt x="0" y="2"/>
                    <a:pt x="0" y="2"/>
                    <a:pt x="0" y="2"/>
                  </a:cubicBezTo>
                  <a:close/>
                </a:path>
              </a:pathLst>
            </a:custGeom>
            <a:grpFill/>
            <a:ln w="0">
              <a:noFill/>
              <a:prstDash val="solid"/>
              <a:round/>
              <a:headEnd/>
              <a:tailEnd/>
            </a:ln>
            <a:extLst/>
          </p:spPr>
          <p:txBody>
            <a:bodyPr/>
            <a:lstStyle/>
            <a:p>
              <a:endParaRPr lang="zh-CN" altLang="en-US" sz="3201"/>
            </a:p>
          </p:txBody>
        </p:sp>
        <p:sp>
          <p:nvSpPr>
            <p:cNvPr id="73" name="Freeform 146"/>
            <p:cNvSpPr>
              <a:spLocks/>
            </p:cNvSpPr>
            <p:nvPr/>
          </p:nvSpPr>
          <p:spPr bwMode="auto">
            <a:xfrm>
              <a:off x="1922463" y="2508251"/>
              <a:ext cx="3175" cy="1588"/>
            </a:xfrm>
            <a:custGeom>
              <a:avLst/>
              <a:gdLst>
                <a:gd name="T0" fmla="*/ 0 w 3"/>
                <a:gd name="T1" fmla="*/ 444947543 h 3"/>
                <a:gd name="T2" fmla="*/ 0 w 3"/>
                <a:gd name="T3" fmla="*/ 444947543 h 3"/>
                <a:gd name="T4" fmla="*/ 0 w 3"/>
                <a:gd name="T5" fmla="*/ 444947543 h 3"/>
                <a:gd name="T6" fmla="*/ 2147483646 w 3"/>
                <a:gd name="T7" fmla="*/ 296725211 h 3"/>
                <a:gd name="T8" fmla="*/ 2147483646 w 3"/>
                <a:gd name="T9" fmla="*/ 148222332 h 3"/>
                <a:gd name="T10" fmla="*/ 2147483646 w 3"/>
                <a:gd name="T11" fmla="*/ 0 h 3"/>
                <a:gd name="T12" fmla="*/ 0 w 3"/>
                <a:gd name="T13" fmla="*/ 444947543 h 3"/>
                <a:gd name="T14" fmla="*/ 0 w 3"/>
                <a:gd name="T15" fmla="*/ 444947543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0" y="3"/>
                  </a:moveTo>
                  <a:lnTo>
                    <a:pt x="0" y="3"/>
                  </a:lnTo>
                  <a:cubicBezTo>
                    <a:pt x="0" y="3"/>
                    <a:pt x="0" y="3"/>
                    <a:pt x="0" y="3"/>
                  </a:cubicBezTo>
                  <a:cubicBezTo>
                    <a:pt x="0" y="3"/>
                    <a:pt x="2" y="2"/>
                    <a:pt x="2" y="2"/>
                  </a:cubicBezTo>
                  <a:cubicBezTo>
                    <a:pt x="2" y="2"/>
                    <a:pt x="2" y="2"/>
                    <a:pt x="3" y="1"/>
                  </a:cubicBezTo>
                  <a:cubicBezTo>
                    <a:pt x="3" y="0"/>
                    <a:pt x="2" y="0"/>
                    <a:pt x="2" y="0"/>
                  </a:cubicBezTo>
                  <a:cubicBezTo>
                    <a:pt x="2" y="0"/>
                    <a:pt x="1" y="1"/>
                    <a:pt x="0" y="3"/>
                  </a:cubicBezTo>
                  <a:cubicBezTo>
                    <a:pt x="0" y="3"/>
                    <a:pt x="0" y="3"/>
                    <a:pt x="0" y="3"/>
                  </a:cubicBezTo>
                  <a:close/>
                </a:path>
              </a:pathLst>
            </a:custGeom>
            <a:grpFill/>
            <a:ln w="0">
              <a:noFill/>
              <a:prstDash val="solid"/>
              <a:round/>
              <a:headEnd/>
              <a:tailEnd/>
            </a:ln>
            <a:extLst/>
          </p:spPr>
          <p:txBody>
            <a:bodyPr/>
            <a:lstStyle/>
            <a:p>
              <a:endParaRPr lang="zh-CN" altLang="en-US" sz="3201"/>
            </a:p>
          </p:txBody>
        </p:sp>
        <p:sp>
          <p:nvSpPr>
            <p:cNvPr id="74" name="Freeform 147"/>
            <p:cNvSpPr>
              <a:spLocks/>
            </p:cNvSpPr>
            <p:nvPr/>
          </p:nvSpPr>
          <p:spPr bwMode="auto">
            <a:xfrm>
              <a:off x="1927225" y="2595563"/>
              <a:ext cx="1588" cy="1588"/>
            </a:xfrm>
            <a:custGeom>
              <a:avLst/>
              <a:gdLst>
                <a:gd name="T0" fmla="*/ 0 w 2"/>
                <a:gd name="T1" fmla="*/ 500566184 h 2"/>
                <a:gd name="T2" fmla="*/ 0 w 2"/>
                <a:gd name="T3" fmla="*/ 500566184 h 2"/>
                <a:gd name="T4" fmla="*/ 500566184 w 2"/>
                <a:gd name="T5" fmla="*/ 500566184 h 2"/>
                <a:gd name="T6" fmla="*/ 500566184 w 2"/>
                <a:gd name="T7" fmla="*/ 1001132368 h 2"/>
                <a:gd name="T8" fmla="*/ 1001132368 w 2"/>
                <a:gd name="T9" fmla="*/ 1001132368 h 2"/>
                <a:gd name="T10" fmla="*/ 1001132368 w 2"/>
                <a:gd name="T11" fmla="*/ 0 h 2"/>
                <a:gd name="T12" fmla="*/ 500566184 w 2"/>
                <a:gd name="T13" fmla="*/ 0 h 2"/>
                <a:gd name="T14" fmla="*/ 500566184 w 2"/>
                <a:gd name="T15" fmla="*/ 500566184 h 2"/>
                <a:gd name="T16" fmla="*/ 0 w 2"/>
                <a:gd name="T17" fmla="*/ 500566184 h 2"/>
                <a:gd name="T18" fmla="*/ 0 w 2"/>
                <a:gd name="T19" fmla="*/ 0 h 2"/>
                <a:gd name="T20" fmla="*/ 0 w 2"/>
                <a:gd name="T21" fmla="*/ 0 h 2"/>
                <a:gd name="T22" fmla="*/ 0 w 2"/>
                <a:gd name="T23" fmla="*/ 1001132368 h 2"/>
                <a:gd name="T24" fmla="*/ 0 w 2"/>
                <a:gd name="T25" fmla="*/ 1001132368 h 2"/>
                <a:gd name="T26" fmla="*/ 0 w 2"/>
                <a:gd name="T27" fmla="*/ 500566184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2">
                  <a:moveTo>
                    <a:pt x="0" y="1"/>
                  </a:moveTo>
                  <a:lnTo>
                    <a:pt x="0" y="1"/>
                  </a:lnTo>
                  <a:lnTo>
                    <a:pt x="1" y="1"/>
                  </a:lnTo>
                  <a:lnTo>
                    <a:pt x="1" y="2"/>
                  </a:lnTo>
                  <a:lnTo>
                    <a:pt x="2" y="2"/>
                  </a:lnTo>
                  <a:lnTo>
                    <a:pt x="2" y="0"/>
                  </a:lnTo>
                  <a:lnTo>
                    <a:pt x="1" y="0"/>
                  </a:lnTo>
                  <a:lnTo>
                    <a:pt x="1" y="1"/>
                  </a:lnTo>
                  <a:lnTo>
                    <a:pt x="0" y="1"/>
                  </a:lnTo>
                  <a:lnTo>
                    <a:pt x="0" y="0"/>
                  </a:lnTo>
                  <a:lnTo>
                    <a:pt x="0" y="2"/>
                  </a:lnTo>
                  <a:lnTo>
                    <a:pt x="0" y="1"/>
                  </a:lnTo>
                  <a:close/>
                </a:path>
              </a:pathLst>
            </a:custGeom>
            <a:grpFill/>
            <a:ln w="0">
              <a:noFill/>
              <a:prstDash val="solid"/>
              <a:round/>
              <a:headEnd/>
              <a:tailEnd/>
            </a:ln>
            <a:extLst/>
          </p:spPr>
          <p:txBody>
            <a:bodyPr/>
            <a:lstStyle/>
            <a:p>
              <a:endParaRPr lang="zh-CN" altLang="en-US" sz="3201"/>
            </a:p>
          </p:txBody>
        </p:sp>
        <p:sp>
          <p:nvSpPr>
            <p:cNvPr id="75" name="Freeform 148"/>
            <p:cNvSpPr>
              <a:spLocks/>
            </p:cNvSpPr>
            <p:nvPr/>
          </p:nvSpPr>
          <p:spPr bwMode="auto">
            <a:xfrm>
              <a:off x="1928813" y="2595563"/>
              <a:ext cx="3175" cy="1588"/>
            </a:xfrm>
            <a:custGeom>
              <a:avLst/>
              <a:gdLst>
                <a:gd name="T0" fmla="*/ 2147483646 w 3"/>
                <a:gd name="T1" fmla="*/ 1001132368 h 2"/>
                <a:gd name="T2" fmla="*/ 2147483646 w 3"/>
                <a:gd name="T3" fmla="*/ 1001132368 h 2"/>
                <a:gd name="T4" fmla="*/ 2147483646 w 3"/>
                <a:gd name="T5" fmla="*/ 1001132368 h 2"/>
                <a:gd name="T6" fmla="*/ 2147483646 w 3"/>
                <a:gd name="T7" fmla="*/ 500566184 h 2"/>
                <a:gd name="T8" fmla="*/ 2147483646 w 3"/>
                <a:gd name="T9" fmla="*/ 0 h 2"/>
                <a:gd name="T10" fmla="*/ 2147483646 w 3"/>
                <a:gd name="T11" fmla="*/ 0 h 2"/>
                <a:gd name="T12" fmla="*/ 2147483646 w 3"/>
                <a:gd name="T13" fmla="*/ 500566184 h 2"/>
                <a:gd name="T14" fmla="*/ 2147483646 w 3"/>
                <a:gd name="T15" fmla="*/ 1001132368 h 2"/>
                <a:gd name="T16" fmla="*/ 1185033825 w 3"/>
                <a:gd name="T17" fmla="*/ 500566184 h 2"/>
                <a:gd name="T18" fmla="*/ 1185033825 w 3"/>
                <a:gd name="T19" fmla="*/ 0 h 2"/>
                <a:gd name="T20" fmla="*/ 0 w 3"/>
                <a:gd name="T21" fmla="*/ 0 h 2"/>
                <a:gd name="T22" fmla="*/ 0 w 3"/>
                <a:gd name="T23" fmla="*/ 500566184 h 2"/>
                <a:gd name="T24" fmla="*/ 1185033825 w 3"/>
                <a:gd name="T25" fmla="*/ 1001132368 h 2"/>
                <a:gd name="T26" fmla="*/ 2147483646 w 3"/>
                <a:gd name="T27" fmla="*/ 1001132368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2">
                  <a:moveTo>
                    <a:pt x="2" y="2"/>
                  </a:moveTo>
                  <a:lnTo>
                    <a:pt x="2" y="2"/>
                  </a:lnTo>
                  <a:cubicBezTo>
                    <a:pt x="2" y="2"/>
                    <a:pt x="2" y="2"/>
                    <a:pt x="3" y="2"/>
                  </a:cubicBezTo>
                  <a:cubicBezTo>
                    <a:pt x="3" y="2"/>
                    <a:pt x="3" y="1"/>
                    <a:pt x="3" y="1"/>
                  </a:cubicBezTo>
                  <a:lnTo>
                    <a:pt x="3" y="0"/>
                  </a:lnTo>
                  <a:lnTo>
                    <a:pt x="2" y="0"/>
                  </a:lnTo>
                  <a:lnTo>
                    <a:pt x="2" y="1"/>
                  </a:lnTo>
                  <a:cubicBezTo>
                    <a:pt x="2" y="1"/>
                    <a:pt x="2" y="2"/>
                    <a:pt x="2" y="2"/>
                  </a:cubicBezTo>
                  <a:cubicBezTo>
                    <a:pt x="1" y="2"/>
                    <a:pt x="1" y="1"/>
                    <a:pt x="1" y="1"/>
                  </a:cubicBezTo>
                  <a:lnTo>
                    <a:pt x="1" y="0"/>
                  </a:lnTo>
                  <a:lnTo>
                    <a:pt x="0" y="0"/>
                  </a:lnTo>
                  <a:lnTo>
                    <a:pt x="0" y="1"/>
                  </a:lnTo>
                  <a:cubicBezTo>
                    <a:pt x="0" y="1"/>
                    <a:pt x="0" y="2"/>
                    <a:pt x="1" y="2"/>
                  </a:cubicBezTo>
                  <a:cubicBezTo>
                    <a:pt x="1" y="2"/>
                    <a:pt x="1" y="2"/>
                    <a:pt x="2" y="2"/>
                  </a:cubicBezTo>
                  <a:close/>
                </a:path>
              </a:pathLst>
            </a:custGeom>
            <a:grpFill/>
            <a:ln w="0">
              <a:noFill/>
              <a:prstDash val="solid"/>
              <a:round/>
              <a:headEnd/>
              <a:tailEnd/>
            </a:ln>
            <a:extLst/>
          </p:spPr>
          <p:txBody>
            <a:bodyPr/>
            <a:lstStyle/>
            <a:p>
              <a:endParaRPr lang="zh-CN" altLang="en-US" sz="3201"/>
            </a:p>
          </p:txBody>
        </p:sp>
        <p:sp>
          <p:nvSpPr>
            <p:cNvPr id="76" name="Freeform 149"/>
            <p:cNvSpPr>
              <a:spLocks noEditPoints="1"/>
            </p:cNvSpPr>
            <p:nvPr/>
          </p:nvSpPr>
          <p:spPr bwMode="auto">
            <a:xfrm>
              <a:off x="1931988" y="2595563"/>
              <a:ext cx="1588" cy="1588"/>
            </a:xfrm>
            <a:custGeom>
              <a:avLst/>
              <a:gdLst>
                <a:gd name="T0" fmla="*/ 148222332 w 3"/>
                <a:gd name="T1" fmla="*/ 0 h 2"/>
                <a:gd name="T2" fmla="*/ 148222332 w 3"/>
                <a:gd name="T3" fmla="*/ 0 h 2"/>
                <a:gd name="T4" fmla="*/ 296725211 w 3"/>
                <a:gd name="T5" fmla="*/ 500566184 h 2"/>
                <a:gd name="T6" fmla="*/ 148222332 w 3"/>
                <a:gd name="T7" fmla="*/ 500566184 h 2"/>
                <a:gd name="T8" fmla="*/ 148222332 w 3"/>
                <a:gd name="T9" fmla="*/ 0 h 2"/>
                <a:gd name="T10" fmla="*/ 148222332 w 3"/>
                <a:gd name="T11" fmla="*/ 500566184 h 2"/>
                <a:gd name="T12" fmla="*/ 148222332 w 3"/>
                <a:gd name="T13" fmla="*/ 500566184 h 2"/>
                <a:gd name="T14" fmla="*/ 296725211 w 3"/>
                <a:gd name="T15" fmla="*/ 500566184 h 2"/>
                <a:gd name="T16" fmla="*/ 296725211 w 3"/>
                <a:gd name="T17" fmla="*/ 1001132368 h 2"/>
                <a:gd name="T18" fmla="*/ 444947543 w 3"/>
                <a:gd name="T19" fmla="*/ 1001132368 h 2"/>
                <a:gd name="T20" fmla="*/ 296725211 w 3"/>
                <a:gd name="T21" fmla="*/ 0 h 2"/>
                <a:gd name="T22" fmla="*/ 148222332 w 3"/>
                <a:gd name="T23" fmla="*/ 0 h 2"/>
                <a:gd name="T24" fmla="*/ 0 w 3"/>
                <a:gd name="T25" fmla="*/ 1001132368 h 2"/>
                <a:gd name="T26" fmla="*/ 0 w 3"/>
                <a:gd name="T27" fmla="*/ 1001132368 h 2"/>
                <a:gd name="T28" fmla="*/ 148222332 w 3"/>
                <a:gd name="T29" fmla="*/ 500566184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2">
                  <a:moveTo>
                    <a:pt x="1" y="0"/>
                  </a:moveTo>
                  <a:lnTo>
                    <a:pt x="1" y="0"/>
                  </a:lnTo>
                  <a:lnTo>
                    <a:pt x="2" y="1"/>
                  </a:lnTo>
                  <a:lnTo>
                    <a:pt x="1" y="1"/>
                  </a:lnTo>
                  <a:lnTo>
                    <a:pt x="1" y="0"/>
                  </a:lnTo>
                  <a:close/>
                  <a:moveTo>
                    <a:pt x="1" y="1"/>
                  </a:moveTo>
                  <a:lnTo>
                    <a:pt x="1" y="1"/>
                  </a:lnTo>
                  <a:lnTo>
                    <a:pt x="2" y="1"/>
                  </a:lnTo>
                  <a:lnTo>
                    <a:pt x="2" y="2"/>
                  </a:lnTo>
                  <a:lnTo>
                    <a:pt x="3" y="2"/>
                  </a:lnTo>
                  <a:lnTo>
                    <a:pt x="2" y="0"/>
                  </a:lnTo>
                  <a:lnTo>
                    <a:pt x="1" y="0"/>
                  </a:lnTo>
                  <a:lnTo>
                    <a:pt x="0" y="2"/>
                  </a:lnTo>
                  <a:lnTo>
                    <a:pt x="1" y="1"/>
                  </a:lnTo>
                  <a:close/>
                </a:path>
              </a:pathLst>
            </a:custGeom>
            <a:grpFill/>
            <a:ln w="0">
              <a:noFill/>
              <a:prstDash val="solid"/>
              <a:round/>
              <a:headEnd/>
              <a:tailEnd/>
            </a:ln>
            <a:extLst/>
          </p:spPr>
          <p:txBody>
            <a:bodyPr/>
            <a:lstStyle/>
            <a:p>
              <a:endParaRPr lang="zh-CN" altLang="en-US" sz="3201"/>
            </a:p>
          </p:txBody>
        </p:sp>
        <p:sp>
          <p:nvSpPr>
            <p:cNvPr id="77" name="Freeform 150"/>
            <p:cNvSpPr>
              <a:spLocks/>
            </p:cNvSpPr>
            <p:nvPr/>
          </p:nvSpPr>
          <p:spPr bwMode="auto">
            <a:xfrm>
              <a:off x="1933575" y="2595563"/>
              <a:ext cx="3175" cy="1588"/>
            </a:xfrm>
            <a:custGeom>
              <a:avLst/>
              <a:gdLst>
                <a:gd name="T0" fmla="*/ 1000502031 w 4"/>
                <a:gd name="T1" fmla="*/ 1001132368 h 2"/>
                <a:gd name="T2" fmla="*/ 1000502031 w 4"/>
                <a:gd name="T3" fmla="*/ 1001132368 h 2"/>
                <a:gd name="T4" fmla="*/ 1000502031 w 4"/>
                <a:gd name="T5" fmla="*/ 0 h 2"/>
                <a:gd name="T6" fmla="*/ 1500123206 w 4"/>
                <a:gd name="T7" fmla="*/ 1001132368 h 2"/>
                <a:gd name="T8" fmla="*/ 2000373825 w 4"/>
                <a:gd name="T9" fmla="*/ 1001132368 h 2"/>
                <a:gd name="T10" fmla="*/ 2000373825 w 4"/>
                <a:gd name="T11" fmla="*/ 0 h 2"/>
                <a:gd name="T12" fmla="*/ 2000373825 w 4"/>
                <a:gd name="T13" fmla="*/ 0 h 2"/>
                <a:gd name="T14" fmla="*/ 1500123206 w 4"/>
                <a:gd name="T15" fmla="*/ 500566184 h 2"/>
                <a:gd name="T16" fmla="*/ 1500123206 w 4"/>
                <a:gd name="T17" fmla="*/ 0 h 2"/>
                <a:gd name="T18" fmla="*/ 1000502031 w 4"/>
                <a:gd name="T19" fmla="*/ 0 h 2"/>
                <a:gd name="T20" fmla="*/ 1000502031 w 4"/>
                <a:gd name="T21" fmla="*/ 500566184 h 2"/>
                <a:gd name="T22" fmla="*/ 500251413 w 4"/>
                <a:gd name="T23" fmla="*/ 0 h 2"/>
                <a:gd name="T24" fmla="*/ 0 w 4"/>
                <a:gd name="T25" fmla="*/ 0 h 2"/>
                <a:gd name="T26" fmla="*/ 500251413 w 4"/>
                <a:gd name="T27" fmla="*/ 1001132368 h 2"/>
                <a:gd name="T28" fmla="*/ 1000502031 w 4"/>
                <a:gd name="T29" fmla="*/ 1001132368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2">
                  <a:moveTo>
                    <a:pt x="2" y="2"/>
                  </a:moveTo>
                  <a:lnTo>
                    <a:pt x="2" y="2"/>
                  </a:lnTo>
                  <a:lnTo>
                    <a:pt x="2" y="0"/>
                  </a:lnTo>
                  <a:lnTo>
                    <a:pt x="3" y="2"/>
                  </a:lnTo>
                  <a:lnTo>
                    <a:pt x="4" y="2"/>
                  </a:lnTo>
                  <a:lnTo>
                    <a:pt x="4" y="0"/>
                  </a:lnTo>
                  <a:lnTo>
                    <a:pt x="3" y="1"/>
                  </a:lnTo>
                  <a:lnTo>
                    <a:pt x="3" y="0"/>
                  </a:lnTo>
                  <a:lnTo>
                    <a:pt x="2" y="0"/>
                  </a:lnTo>
                  <a:lnTo>
                    <a:pt x="2" y="1"/>
                  </a:lnTo>
                  <a:lnTo>
                    <a:pt x="1" y="0"/>
                  </a:lnTo>
                  <a:lnTo>
                    <a:pt x="0" y="0"/>
                  </a:lnTo>
                  <a:lnTo>
                    <a:pt x="1" y="2"/>
                  </a:lnTo>
                  <a:lnTo>
                    <a:pt x="2" y="2"/>
                  </a:lnTo>
                  <a:close/>
                </a:path>
              </a:pathLst>
            </a:custGeom>
            <a:grpFill/>
            <a:ln w="0">
              <a:noFill/>
              <a:prstDash val="solid"/>
              <a:round/>
              <a:headEnd/>
              <a:tailEnd/>
            </a:ln>
            <a:extLst/>
          </p:spPr>
          <p:txBody>
            <a:bodyPr/>
            <a:lstStyle/>
            <a:p>
              <a:endParaRPr lang="zh-CN" altLang="en-US" sz="3201"/>
            </a:p>
          </p:txBody>
        </p:sp>
        <p:sp>
          <p:nvSpPr>
            <p:cNvPr id="78" name="Freeform 151"/>
            <p:cNvSpPr>
              <a:spLocks/>
            </p:cNvSpPr>
            <p:nvPr/>
          </p:nvSpPr>
          <p:spPr bwMode="auto">
            <a:xfrm>
              <a:off x="1938338" y="2595563"/>
              <a:ext cx="1588" cy="1588"/>
            </a:xfrm>
            <a:custGeom>
              <a:avLst/>
              <a:gdLst>
                <a:gd name="T0" fmla="*/ 500566184 w 2"/>
                <a:gd name="T1" fmla="*/ 1001132368 h 2"/>
                <a:gd name="T2" fmla="*/ 500566184 w 2"/>
                <a:gd name="T3" fmla="*/ 1001132368 h 2"/>
                <a:gd name="T4" fmla="*/ 1001132368 w 2"/>
                <a:gd name="T5" fmla="*/ 1001132368 h 2"/>
                <a:gd name="T6" fmla="*/ 1001132368 w 2"/>
                <a:gd name="T7" fmla="*/ 1001132368 h 2"/>
                <a:gd name="T8" fmla="*/ 500566184 w 2"/>
                <a:gd name="T9" fmla="*/ 1001132368 h 2"/>
                <a:gd name="T10" fmla="*/ 0 w 2"/>
                <a:gd name="T11" fmla="*/ 500566184 h 2"/>
                <a:gd name="T12" fmla="*/ 1001132368 w 2"/>
                <a:gd name="T13" fmla="*/ 500566184 h 2"/>
                <a:gd name="T14" fmla="*/ 1001132368 w 2"/>
                <a:gd name="T15" fmla="*/ 500566184 h 2"/>
                <a:gd name="T16" fmla="*/ 0 w 2"/>
                <a:gd name="T17" fmla="*/ 500566184 h 2"/>
                <a:gd name="T18" fmla="*/ 500566184 w 2"/>
                <a:gd name="T19" fmla="*/ 0 h 2"/>
                <a:gd name="T20" fmla="*/ 1001132368 w 2"/>
                <a:gd name="T21" fmla="*/ 0 h 2"/>
                <a:gd name="T22" fmla="*/ 1001132368 w 2"/>
                <a:gd name="T23" fmla="*/ 0 h 2"/>
                <a:gd name="T24" fmla="*/ 500566184 w 2"/>
                <a:gd name="T25" fmla="*/ 0 h 2"/>
                <a:gd name="T26" fmla="*/ 0 w 2"/>
                <a:gd name="T27" fmla="*/ 500566184 h 2"/>
                <a:gd name="T28" fmla="*/ 0 w 2"/>
                <a:gd name="T29" fmla="*/ 1001132368 h 2"/>
                <a:gd name="T30" fmla="*/ 500566184 w 2"/>
                <a:gd name="T31" fmla="*/ 1001132368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2">
                  <a:moveTo>
                    <a:pt x="1" y="2"/>
                  </a:moveTo>
                  <a:lnTo>
                    <a:pt x="1" y="2"/>
                  </a:lnTo>
                  <a:lnTo>
                    <a:pt x="2" y="2"/>
                  </a:lnTo>
                  <a:lnTo>
                    <a:pt x="1" y="2"/>
                  </a:lnTo>
                  <a:cubicBezTo>
                    <a:pt x="0" y="2"/>
                    <a:pt x="0" y="1"/>
                    <a:pt x="0" y="1"/>
                  </a:cubicBezTo>
                  <a:lnTo>
                    <a:pt x="2" y="1"/>
                  </a:lnTo>
                  <a:lnTo>
                    <a:pt x="0" y="1"/>
                  </a:lnTo>
                  <a:cubicBezTo>
                    <a:pt x="0" y="0"/>
                    <a:pt x="0" y="0"/>
                    <a:pt x="1" y="0"/>
                  </a:cubicBezTo>
                  <a:lnTo>
                    <a:pt x="2" y="0"/>
                  </a:lnTo>
                  <a:lnTo>
                    <a:pt x="1" y="0"/>
                  </a:lnTo>
                  <a:cubicBezTo>
                    <a:pt x="0" y="0"/>
                    <a:pt x="0" y="0"/>
                    <a:pt x="0" y="1"/>
                  </a:cubicBezTo>
                  <a:cubicBezTo>
                    <a:pt x="0" y="1"/>
                    <a:pt x="0" y="2"/>
                    <a:pt x="0" y="2"/>
                  </a:cubicBezTo>
                  <a:cubicBezTo>
                    <a:pt x="0" y="2"/>
                    <a:pt x="0" y="2"/>
                    <a:pt x="1" y="2"/>
                  </a:cubicBezTo>
                  <a:close/>
                </a:path>
              </a:pathLst>
            </a:custGeom>
            <a:grpFill/>
            <a:ln w="0">
              <a:noFill/>
              <a:prstDash val="solid"/>
              <a:round/>
              <a:headEnd/>
              <a:tailEnd/>
            </a:ln>
            <a:extLst/>
          </p:spPr>
          <p:txBody>
            <a:bodyPr/>
            <a:lstStyle/>
            <a:p>
              <a:endParaRPr lang="zh-CN" altLang="en-US" sz="3201"/>
            </a:p>
          </p:txBody>
        </p:sp>
        <p:sp>
          <p:nvSpPr>
            <p:cNvPr id="79" name="Freeform 152"/>
            <p:cNvSpPr>
              <a:spLocks/>
            </p:cNvSpPr>
            <p:nvPr/>
          </p:nvSpPr>
          <p:spPr bwMode="auto">
            <a:xfrm>
              <a:off x="1939925" y="2595563"/>
              <a:ext cx="0" cy="1588"/>
            </a:xfrm>
            <a:custGeom>
              <a:avLst/>
              <a:gdLst>
                <a:gd name="T0" fmla="*/ 1 w 1"/>
                <a:gd name="T1" fmla="*/ 0 h 2"/>
                <a:gd name="T2" fmla="*/ 1 w 1"/>
                <a:gd name="T3" fmla="*/ 0 h 2"/>
                <a:gd name="T4" fmla="*/ 0 w 1"/>
                <a:gd name="T5" fmla="*/ 0 h 2"/>
                <a:gd name="T6" fmla="*/ 0 w 1"/>
                <a:gd name="T7" fmla="*/ 1001132368 h 2"/>
                <a:gd name="T8" fmla="*/ 1 w 1"/>
                <a:gd name="T9" fmla="*/ 1001132368 h 2"/>
                <a:gd name="T10" fmla="*/ 1 w 1"/>
                <a:gd name="T11" fmla="*/ 0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2">
                  <a:moveTo>
                    <a:pt x="1" y="0"/>
                  </a:moveTo>
                  <a:lnTo>
                    <a:pt x="1" y="0"/>
                  </a:lnTo>
                  <a:lnTo>
                    <a:pt x="0" y="0"/>
                  </a:lnTo>
                  <a:lnTo>
                    <a:pt x="0" y="2"/>
                  </a:lnTo>
                  <a:lnTo>
                    <a:pt x="1" y="2"/>
                  </a:lnTo>
                  <a:lnTo>
                    <a:pt x="1" y="0"/>
                  </a:lnTo>
                  <a:close/>
                </a:path>
              </a:pathLst>
            </a:custGeom>
            <a:grpFill/>
            <a:ln w="0">
              <a:noFill/>
              <a:prstDash val="solid"/>
              <a:round/>
              <a:headEnd/>
              <a:tailEnd/>
            </a:ln>
            <a:extLst/>
          </p:spPr>
          <p:txBody>
            <a:bodyPr/>
            <a:lstStyle/>
            <a:p>
              <a:endParaRPr lang="zh-CN" altLang="en-US" sz="3201"/>
            </a:p>
          </p:txBody>
        </p:sp>
        <p:sp>
          <p:nvSpPr>
            <p:cNvPr id="80" name="Freeform 153"/>
            <p:cNvSpPr>
              <a:spLocks/>
            </p:cNvSpPr>
            <p:nvPr/>
          </p:nvSpPr>
          <p:spPr bwMode="auto">
            <a:xfrm>
              <a:off x="1919288" y="2593976"/>
              <a:ext cx="3175" cy="3175"/>
            </a:xfrm>
            <a:custGeom>
              <a:avLst/>
              <a:gdLst>
                <a:gd name="T0" fmla="*/ 2147483646 w 3"/>
                <a:gd name="T1" fmla="*/ 2000373825 h 4"/>
                <a:gd name="T2" fmla="*/ 2147483646 w 3"/>
                <a:gd name="T3" fmla="*/ 2000373825 h 4"/>
                <a:gd name="T4" fmla="*/ 2147483646 w 3"/>
                <a:gd name="T5" fmla="*/ 2000373825 h 4"/>
                <a:gd name="T6" fmla="*/ 2147483646 w 3"/>
                <a:gd name="T7" fmla="*/ 2000373825 h 4"/>
                <a:gd name="T8" fmla="*/ 1185033825 w 3"/>
                <a:gd name="T9" fmla="*/ 0 h 4"/>
                <a:gd name="T10" fmla="*/ 0 w 3"/>
                <a:gd name="T11" fmla="*/ 500251413 h 4"/>
                <a:gd name="T12" fmla="*/ 0 w 3"/>
                <a:gd name="T13" fmla="*/ 1000502031 h 4"/>
                <a:gd name="T14" fmla="*/ 2147483646 w 3"/>
                <a:gd name="T15" fmla="*/ 2000373825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3" y="4"/>
                  </a:moveTo>
                  <a:lnTo>
                    <a:pt x="3" y="4"/>
                  </a:lnTo>
                  <a:cubicBezTo>
                    <a:pt x="3" y="4"/>
                    <a:pt x="3" y="4"/>
                    <a:pt x="3" y="4"/>
                  </a:cubicBezTo>
                  <a:cubicBezTo>
                    <a:pt x="3" y="4"/>
                    <a:pt x="3" y="4"/>
                    <a:pt x="3" y="4"/>
                  </a:cubicBezTo>
                  <a:cubicBezTo>
                    <a:pt x="2" y="2"/>
                    <a:pt x="1" y="0"/>
                    <a:pt x="1" y="0"/>
                  </a:cubicBezTo>
                  <a:cubicBezTo>
                    <a:pt x="1" y="0"/>
                    <a:pt x="0" y="1"/>
                    <a:pt x="0" y="1"/>
                  </a:cubicBezTo>
                  <a:cubicBezTo>
                    <a:pt x="0" y="2"/>
                    <a:pt x="0" y="2"/>
                    <a:pt x="0" y="2"/>
                  </a:cubicBezTo>
                  <a:cubicBezTo>
                    <a:pt x="1" y="3"/>
                    <a:pt x="2" y="4"/>
                    <a:pt x="3" y="4"/>
                  </a:cubicBezTo>
                  <a:close/>
                </a:path>
              </a:pathLst>
            </a:custGeom>
            <a:grpFill/>
            <a:ln w="0">
              <a:noFill/>
              <a:prstDash val="solid"/>
              <a:round/>
              <a:headEnd/>
              <a:tailEnd/>
            </a:ln>
            <a:extLst/>
          </p:spPr>
          <p:txBody>
            <a:bodyPr/>
            <a:lstStyle/>
            <a:p>
              <a:endParaRPr lang="zh-CN" altLang="en-US" sz="3201"/>
            </a:p>
          </p:txBody>
        </p:sp>
        <p:sp>
          <p:nvSpPr>
            <p:cNvPr id="81" name="Freeform 154"/>
            <p:cNvSpPr>
              <a:spLocks/>
            </p:cNvSpPr>
            <p:nvPr/>
          </p:nvSpPr>
          <p:spPr bwMode="auto">
            <a:xfrm>
              <a:off x="1919288" y="2597151"/>
              <a:ext cx="3175" cy="1588"/>
            </a:xfrm>
            <a:custGeom>
              <a:avLst/>
              <a:gdLst>
                <a:gd name="T0" fmla="*/ 0 w 3"/>
                <a:gd name="T1" fmla="*/ 0 h 1"/>
                <a:gd name="T2" fmla="*/ 0 w 3"/>
                <a:gd name="T3" fmla="*/ 0 h 1"/>
                <a:gd name="T4" fmla="*/ 1185033825 w 3"/>
                <a:gd name="T5" fmla="*/ 2147483646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1"/>
                    <a:pt x="1" y="1"/>
                    <a:pt x="1" y="1"/>
                  </a:cubicBezTo>
                  <a:cubicBezTo>
                    <a:pt x="2" y="1"/>
                    <a:pt x="2" y="0"/>
                    <a:pt x="3" y="0"/>
                  </a:cubicBezTo>
                  <a:lnTo>
                    <a:pt x="0" y="0"/>
                  </a:lnTo>
                  <a:close/>
                </a:path>
              </a:pathLst>
            </a:custGeom>
            <a:grpFill/>
            <a:ln w="0">
              <a:noFill/>
              <a:prstDash val="solid"/>
              <a:round/>
              <a:headEnd/>
              <a:tailEnd/>
            </a:ln>
            <a:extLst/>
          </p:spPr>
          <p:txBody>
            <a:bodyPr/>
            <a:lstStyle/>
            <a:p>
              <a:endParaRPr lang="zh-CN" altLang="en-US" sz="3201"/>
            </a:p>
          </p:txBody>
        </p:sp>
        <p:sp>
          <p:nvSpPr>
            <p:cNvPr id="82" name="Freeform 155"/>
            <p:cNvSpPr>
              <a:spLocks/>
            </p:cNvSpPr>
            <p:nvPr/>
          </p:nvSpPr>
          <p:spPr bwMode="auto">
            <a:xfrm>
              <a:off x="1919288" y="2595563"/>
              <a:ext cx="3175" cy="1588"/>
            </a:xfrm>
            <a:custGeom>
              <a:avLst/>
              <a:gdLst>
                <a:gd name="T0" fmla="*/ 500251413 w 4"/>
                <a:gd name="T1" fmla="*/ 500566184 h 2"/>
                <a:gd name="T2" fmla="*/ 500251413 w 4"/>
                <a:gd name="T3" fmla="*/ 500566184 h 2"/>
                <a:gd name="T4" fmla="*/ 500251413 w 4"/>
                <a:gd name="T5" fmla="*/ 1001132368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2"/>
                    <a:pt x="1" y="2"/>
                    <a:pt x="1" y="2"/>
                  </a:cubicBezTo>
                  <a:cubicBezTo>
                    <a:pt x="2" y="2"/>
                    <a:pt x="2" y="2"/>
                    <a:pt x="2" y="2"/>
                  </a:cubicBezTo>
                  <a:lnTo>
                    <a:pt x="4" y="2"/>
                  </a:lnTo>
                  <a:cubicBezTo>
                    <a:pt x="3" y="1"/>
                    <a:pt x="1" y="0"/>
                    <a:pt x="1" y="0"/>
                  </a:cubicBezTo>
                  <a:cubicBezTo>
                    <a:pt x="0" y="1"/>
                    <a:pt x="1" y="1"/>
                    <a:pt x="1" y="1"/>
                  </a:cubicBezTo>
                  <a:close/>
                </a:path>
              </a:pathLst>
            </a:custGeom>
            <a:grpFill/>
            <a:ln w="0">
              <a:noFill/>
              <a:prstDash val="solid"/>
              <a:round/>
              <a:headEnd/>
              <a:tailEnd/>
            </a:ln>
            <a:extLst/>
          </p:spPr>
          <p:txBody>
            <a:bodyPr/>
            <a:lstStyle/>
            <a:p>
              <a:endParaRPr lang="zh-CN" altLang="en-US" sz="3201"/>
            </a:p>
          </p:txBody>
        </p:sp>
        <p:sp>
          <p:nvSpPr>
            <p:cNvPr id="83" name="Freeform 156"/>
            <p:cNvSpPr>
              <a:spLocks/>
            </p:cNvSpPr>
            <p:nvPr/>
          </p:nvSpPr>
          <p:spPr bwMode="auto">
            <a:xfrm>
              <a:off x="1920875" y="2593976"/>
              <a:ext cx="1588" cy="3175"/>
            </a:xfrm>
            <a:custGeom>
              <a:avLst/>
              <a:gdLst>
                <a:gd name="T0" fmla="*/ 1001132368 w 2"/>
                <a:gd name="T1" fmla="*/ 1024191500 h 5"/>
                <a:gd name="T2" fmla="*/ 1001132368 w 2"/>
                <a:gd name="T3" fmla="*/ 1024191500 h 5"/>
                <a:gd name="T4" fmla="*/ 1001132368 w 2"/>
                <a:gd name="T5" fmla="*/ 1024191500 h 5"/>
                <a:gd name="T6" fmla="*/ 1001132368 w 2"/>
                <a:gd name="T7" fmla="*/ 1024191500 h 5"/>
                <a:gd name="T8" fmla="*/ 1001132368 w 2"/>
                <a:gd name="T9" fmla="*/ 0 h 5"/>
                <a:gd name="T10" fmla="*/ 500566184 w 2"/>
                <a:gd name="T11" fmla="*/ 0 h 5"/>
                <a:gd name="T12" fmla="*/ 500566184 w 2"/>
                <a:gd name="T13" fmla="*/ 256047875 h 5"/>
                <a:gd name="T14" fmla="*/ 500566184 w 2"/>
                <a:gd name="T15" fmla="*/ 512095750 h 5"/>
                <a:gd name="T16" fmla="*/ 1001132368 w 2"/>
                <a:gd name="T17" fmla="*/ 102419150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5">
                  <a:moveTo>
                    <a:pt x="2" y="4"/>
                  </a:moveTo>
                  <a:lnTo>
                    <a:pt x="2" y="4"/>
                  </a:lnTo>
                  <a:cubicBezTo>
                    <a:pt x="2" y="5"/>
                    <a:pt x="2" y="4"/>
                    <a:pt x="2" y="4"/>
                  </a:cubicBezTo>
                  <a:cubicBezTo>
                    <a:pt x="2" y="1"/>
                    <a:pt x="2" y="0"/>
                    <a:pt x="2" y="0"/>
                  </a:cubicBezTo>
                  <a:cubicBezTo>
                    <a:pt x="2" y="0"/>
                    <a:pt x="1" y="0"/>
                    <a:pt x="1" y="0"/>
                  </a:cubicBezTo>
                  <a:cubicBezTo>
                    <a:pt x="1" y="0"/>
                    <a:pt x="1" y="1"/>
                    <a:pt x="1" y="1"/>
                  </a:cubicBezTo>
                  <a:cubicBezTo>
                    <a:pt x="0" y="1"/>
                    <a:pt x="1" y="2"/>
                    <a:pt x="1" y="2"/>
                  </a:cubicBezTo>
                  <a:cubicBezTo>
                    <a:pt x="1" y="3"/>
                    <a:pt x="2" y="4"/>
                    <a:pt x="2" y="4"/>
                  </a:cubicBezTo>
                  <a:close/>
                </a:path>
              </a:pathLst>
            </a:custGeom>
            <a:grpFill/>
            <a:ln w="0">
              <a:noFill/>
              <a:prstDash val="solid"/>
              <a:round/>
              <a:headEnd/>
              <a:tailEnd/>
            </a:ln>
            <a:extLst/>
          </p:spPr>
          <p:txBody>
            <a:bodyPr/>
            <a:lstStyle/>
            <a:p>
              <a:endParaRPr lang="zh-CN" altLang="en-US" sz="3201"/>
            </a:p>
          </p:txBody>
        </p:sp>
        <p:sp>
          <p:nvSpPr>
            <p:cNvPr id="84" name="Freeform 157"/>
            <p:cNvSpPr>
              <a:spLocks/>
            </p:cNvSpPr>
            <p:nvPr/>
          </p:nvSpPr>
          <p:spPr bwMode="auto">
            <a:xfrm>
              <a:off x="1922463" y="2593976"/>
              <a:ext cx="1588" cy="3175"/>
            </a:xfrm>
            <a:custGeom>
              <a:avLst/>
              <a:gdLst>
                <a:gd name="T0" fmla="*/ 500566184 w 2"/>
                <a:gd name="T1" fmla="*/ 1024191500 h 5"/>
                <a:gd name="T2" fmla="*/ 500566184 w 2"/>
                <a:gd name="T3" fmla="*/ 1024191500 h 5"/>
                <a:gd name="T4" fmla="*/ 1001132368 w 2"/>
                <a:gd name="T5" fmla="*/ 512095750 h 5"/>
                <a:gd name="T6" fmla="*/ 1001132368 w 2"/>
                <a:gd name="T7" fmla="*/ 256047875 h 5"/>
                <a:gd name="T8" fmla="*/ 500566184 w 2"/>
                <a:gd name="T9" fmla="*/ 0 h 5"/>
                <a:gd name="T10" fmla="*/ 500566184 w 2"/>
                <a:gd name="T11" fmla="*/ 0 h 5"/>
                <a:gd name="T12" fmla="*/ 0 w 2"/>
                <a:gd name="T13" fmla="*/ 1024191500 h 5"/>
                <a:gd name="T14" fmla="*/ 500566184 w 2"/>
                <a:gd name="T15" fmla="*/ 1024191500 h 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5">
                  <a:moveTo>
                    <a:pt x="1" y="4"/>
                  </a:moveTo>
                  <a:lnTo>
                    <a:pt x="1" y="4"/>
                  </a:lnTo>
                  <a:cubicBezTo>
                    <a:pt x="1" y="4"/>
                    <a:pt x="2" y="3"/>
                    <a:pt x="2" y="2"/>
                  </a:cubicBezTo>
                  <a:cubicBezTo>
                    <a:pt x="2" y="2"/>
                    <a:pt x="2" y="1"/>
                    <a:pt x="2" y="1"/>
                  </a:cubicBezTo>
                  <a:cubicBezTo>
                    <a:pt x="2" y="1"/>
                    <a:pt x="2" y="0"/>
                    <a:pt x="1" y="0"/>
                  </a:cubicBezTo>
                  <a:cubicBezTo>
                    <a:pt x="1" y="0"/>
                    <a:pt x="1" y="0"/>
                    <a:pt x="1" y="0"/>
                  </a:cubicBezTo>
                  <a:cubicBezTo>
                    <a:pt x="1" y="0"/>
                    <a:pt x="0" y="1"/>
                    <a:pt x="0" y="4"/>
                  </a:cubicBezTo>
                  <a:cubicBezTo>
                    <a:pt x="1" y="5"/>
                    <a:pt x="1" y="4"/>
                    <a:pt x="1" y="4"/>
                  </a:cubicBezTo>
                  <a:close/>
                </a:path>
              </a:pathLst>
            </a:custGeom>
            <a:grpFill/>
            <a:ln w="0">
              <a:noFill/>
              <a:prstDash val="solid"/>
              <a:round/>
              <a:headEnd/>
              <a:tailEnd/>
            </a:ln>
            <a:extLst/>
          </p:spPr>
          <p:txBody>
            <a:bodyPr/>
            <a:lstStyle/>
            <a:p>
              <a:endParaRPr lang="zh-CN" altLang="en-US" sz="3201"/>
            </a:p>
          </p:txBody>
        </p:sp>
        <p:sp>
          <p:nvSpPr>
            <p:cNvPr id="85" name="Freeform 158"/>
            <p:cNvSpPr>
              <a:spLocks/>
            </p:cNvSpPr>
            <p:nvPr/>
          </p:nvSpPr>
          <p:spPr bwMode="auto">
            <a:xfrm>
              <a:off x="1922463" y="2597151"/>
              <a:ext cx="1588" cy="1588"/>
            </a:xfrm>
            <a:custGeom>
              <a:avLst/>
              <a:gdLst>
                <a:gd name="T0" fmla="*/ 0 w 2"/>
                <a:gd name="T1" fmla="*/ 0 h 1"/>
                <a:gd name="T2" fmla="*/ 0 w 2"/>
                <a:gd name="T3" fmla="*/ 0 h 1"/>
                <a:gd name="T4" fmla="*/ 0 w 2"/>
                <a:gd name="T5" fmla="*/ 0 h 1"/>
                <a:gd name="T6" fmla="*/ 500566184 w 2"/>
                <a:gd name="T7" fmla="*/ 2147483646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1"/>
                    <a:pt x="1" y="1"/>
                  </a:cubicBezTo>
                  <a:cubicBezTo>
                    <a:pt x="1" y="1"/>
                    <a:pt x="2" y="1"/>
                    <a:pt x="2" y="0"/>
                  </a:cubicBezTo>
                  <a:lnTo>
                    <a:pt x="0" y="0"/>
                  </a:lnTo>
                  <a:cubicBezTo>
                    <a:pt x="0" y="0"/>
                    <a:pt x="0" y="0"/>
                    <a:pt x="0" y="0"/>
                  </a:cubicBezTo>
                  <a:close/>
                </a:path>
              </a:pathLst>
            </a:custGeom>
            <a:grpFill/>
            <a:ln w="0">
              <a:noFill/>
              <a:prstDash val="solid"/>
              <a:round/>
              <a:headEnd/>
              <a:tailEnd/>
            </a:ln>
            <a:extLst/>
          </p:spPr>
          <p:txBody>
            <a:bodyPr/>
            <a:lstStyle/>
            <a:p>
              <a:endParaRPr lang="zh-CN" altLang="en-US" sz="3201"/>
            </a:p>
          </p:txBody>
        </p:sp>
        <p:sp>
          <p:nvSpPr>
            <p:cNvPr id="86" name="Freeform 159"/>
            <p:cNvSpPr>
              <a:spLocks/>
            </p:cNvSpPr>
            <p:nvPr/>
          </p:nvSpPr>
          <p:spPr bwMode="auto">
            <a:xfrm>
              <a:off x="1922463" y="2595563"/>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1001132368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2"/>
                    <a:pt x="3" y="1"/>
                  </a:cubicBezTo>
                  <a:cubicBezTo>
                    <a:pt x="3" y="1"/>
                    <a:pt x="3" y="1"/>
                    <a:pt x="3" y="0"/>
                  </a:cubicBezTo>
                  <a:cubicBezTo>
                    <a:pt x="3" y="0"/>
                    <a:pt x="1" y="1"/>
                    <a:pt x="0" y="2"/>
                  </a:cubicBezTo>
                  <a:cubicBezTo>
                    <a:pt x="0" y="2"/>
                    <a:pt x="0" y="2"/>
                    <a:pt x="0" y="2"/>
                  </a:cubicBezTo>
                  <a:close/>
                </a:path>
              </a:pathLst>
            </a:custGeom>
            <a:grpFill/>
            <a:ln w="0">
              <a:noFill/>
              <a:prstDash val="solid"/>
              <a:round/>
              <a:headEnd/>
              <a:tailEnd/>
            </a:ln>
            <a:extLst/>
          </p:spPr>
          <p:txBody>
            <a:bodyPr/>
            <a:lstStyle/>
            <a:p>
              <a:endParaRPr lang="zh-CN" altLang="en-US" sz="3201"/>
            </a:p>
          </p:txBody>
        </p:sp>
        <p:sp>
          <p:nvSpPr>
            <p:cNvPr id="87" name="Freeform 160"/>
            <p:cNvSpPr>
              <a:spLocks/>
            </p:cNvSpPr>
            <p:nvPr/>
          </p:nvSpPr>
          <p:spPr bwMode="auto">
            <a:xfrm>
              <a:off x="1922463" y="2593976"/>
              <a:ext cx="3175" cy="3175"/>
            </a:xfrm>
            <a:custGeom>
              <a:avLst/>
              <a:gdLst>
                <a:gd name="T0" fmla="*/ 0 w 3"/>
                <a:gd name="T1" fmla="*/ 2000373825 h 4"/>
                <a:gd name="T2" fmla="*/ 0 w 3"/>
                <a:gd name="T3" fmla="*/ 2000373825 h 4"/>
                <a:gd name="T4" fmla="*/ 0 w 3"/>
                <a:gd name="T5" fmla="*/ 2000373825 h 4"/>
                <a:gd name="T6" fmla="*/ 2147483646 w 3"/>
                <a:gd name="T7" fmla="*/ 1000502031 h 4"/>
                <a:gd name="T8" fmla="*/ 2147483646 w 3"/>
                <a:gd name="T9" fmla="*/ 500251413 h 4"/>
                <a:gd name="T10" fmla="*/ 2147483646 w 3"/>
                <a:gd name="T11" fmla="*/ 0 h 4"/>
                <a:gd name="T12" fmla="*/ 0 w 3"/>
                <a:gd name="T13" fmla="*/ 2000373825 h 4"/>
                <a:gd name="T14" fmla="*/ 0 w 3"/>
                <a:gd name="T15" fmla="*/ 2000373825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0" y="4"/>
                  </a:moveTo>
                  <a:lnTo>
                    <a:pt x="0" y="4"/>
                  </a:lnTo>
                  <a:cubicBezTo>
                    <a:pt x="0" y="4"/>
                    <a:pt x="2" y="3"/>
                    <a:pt x="2" y="2"/>
                  </a:cubicBezTo>
                  <a:cubicBezTo>
                    <a:pt x="2" y="2"/>
                    <a:pt x="2" y="2"/>
                    <a:pt x="3" y="1"/>
                  </a:cubicBezTo>
                  <a:cubicBezTo>
                    <a:pt x="3" y="1"/>
                    <a:pt x="2" y="0"/>
                    <a:pt x="2" y="0"/>
                  </a:cubicBezTo>
                  <a:cubicBezTo>
                    <a:pt x="2" y="0"/>
                    <a:pt x="1" y="2"/>
                    <a:pt x="0" y="4"/>
                  </a:cubicBezTo>
                  <a:cubicBezTo>
                    <a:pt x="0" y="4"/>
                    <a:pt x="0" y="4"/>
                    <a:pt x="0" y="4"/>
                  </a:cubicBezTo>
                  <a:close/>
                </a:path>
              </a:pathLst>
            </a:custGeom>
            <a:grpFill/>
            <a:ln w="0">
              <a:noFill/>
              <a:prstDash val="solid"/>
              <a:round/>
              <a:headEnd/>
              <a:tailEnd/>
            </a:ln>
            <a:extLst/>
          </p:spPr>
          <p:txBody>
            <a:bodyPr/>
            <a:lstStyle/>
            <a:p>
              <a:endParaRPr lang="zh-CN" altLang="en-US" sz="3201"/>
            </a:p>
          </p:txBody>
        </p:sp>
        <p:sp>
          <p:nvSpPr>
            <p:cNvPr id="88" name="Freeform 161"/>
            <p:cNvSpPr>
              <a:spLocks/>
            </p:cNvSpPr>
            <p:nvPr/>
          </p:nvSpPr>
          <p:spPr bwMode="auto">
            <a:xfrm>
              <a:off x="1927225" y="2649538"/>
              <a:ext cx="1588" cy="3175"/>
            </a:xfrm>
            <a:custGeom>
              <a:avLst/>
              <a:gdLst>
                <a:gd name="T0" fmla="*/ 0 w 2"/>
                <a:gd name="T1" fmla="*/ 2147483646 h 3"/>
                <a:gd name="T2" fmla="*/ 0 w 2"/>
                <a:gd name="T3" fmla="*/ 2147483646 h 3"/>
                <a:gd name="T4" fmla="*/ 500566184 w 2"/>
                <a:gd name="T5" fmla="*/ 2147483646 h 3"/>
                <a:gd name="T6" fmla="*/ 500566184 w 2"/>
                <a:gd name="T7" fmla="*/ 2147483646 h 3"/>
                <a:gd name="T8" fmla="*/ 1001132368 w 2"/>
                <a:gd name="T9" fmla="*/ 2147483646 h 3"/>
                <a:gd name="T10" fmla="*/ 1001132368 w 2"/>
                <a:gd name="T11" fmla="*/ 0 h 3"/>
                <a:gd name="T12" fmla="*/ 500566184 w 2"/>
                <a:gd name="T13" fmla="*/ 0 h 3"/>
                <a:gd name="T14" fmla="*/ 500566184 w 2"/>
                <a:gd name="T15" fmla="*/ 1185033825 h 3"/>
                <a:gd name="T16" fmla="*/ 0 w 2"/>
                <a:gd name="T17" fmla="*/ 1185033825 h 3"/>
                <a:gd name="T18" fmla="*/ 0 w 2"/>
                <a:gd name="T19" fmla="*/ 0 h 3"/>
                <a:gd name="T20" fmla="*/ 0 w 2"/>
                <a:gd name="T21" fmla="*/ 0 h 3"/>
                <a:gd name="T22" fmla="*/ 0 w 2"/>
                <a:gd name="T23" fmla="*/ 2147483646 h 3"/>
                <a:gd name="T24" fmla="*/ 0 w 2"/>
                <a:gd name="T25" fmla="*/ 2147483646 h 3"/>
                <a:gd name="T26" fmla="*/ 0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0" y="2"/>
                  </a:moveTo>
                  <a:lnTo>
                    <a:pt x="0" y="2"/>
                  </a:lnTo>
                  <a:lnTo>
                    <a:pt x="1" y="2"/>
                  </a:lnTo>
                  <a:lnTo>
                    <a:pt x="1" y="3"/>
                  </a:lnTo>
                  <a:lnTo>
                    <a:pt x="2" y="3"/>
                  </a:lnTo>
                  <a:lnTo>
                    <a:pt x="2" y="0"/>
                  </a:lnTo>
                  <a:lnTo>
                    <a:pt x="1" y="0"/>
                  </a:lnTo>
                  <a:lnTo>
                    <a:pt x="1" y="1"/>
                  </a:lnTo>
                  <a:lnTo>
                    <a:pt x="0" y="1"/>
                  </a:lnTo>
                  <a:lnTo>
                    <a:pt x="0" y="0"/>
                  </a:lnTo>
                  <a:lnTo>
                    <a:pt x="0" y="3"/>
                  </a:lnTo>
                  <a:lnTo>
                    <a:pt x="0" y="2"/>
                  </a:lnTo>
                  <a:close/>
                </a:path>
              </a:pathLst>
            </a:custGeom>
            <a:grpFill/>
            <a:ln w="0">
              <a:noFill/>
              <a:prstDash val="solid"/>
              <a:round/>
              <a:headEnd/>
              <a:tailEnd/>
            </a:ln>
            <a:extLst/>
          </p:spPr>
          <p:txBody>
            <a:bodyPr/>
            <a:lstStyle/>
            <a:p>
              <a:endParaRPr lang="zh-CN" altLang="en-US" sz="3201"/>
            </a:p>
          </p:txBody>
        </p:sp>
        <p:sp>
          <p:nvSpPr>
            <p:cNvPr id="89" name="Freeform 162"/>
            <p:cNvSpPr>
              <a:spLocks/>
            </p:cNvSpPr>
            <p:nvPr/>
          </p:nvSpPr>
          <p:spPr bwMode="auto">
            <a:xfrm>
              <a:off x="1928813" y="2649538"/>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2147483646 w 3"/>
                <a:gd name="T9" fmla="*/ 0 h 3"/>
                <a:gd name="T10" fmla="*/ 2147483646 w 3"/>
                <a:gd name="T11" fmla="*/ 0 h 3"/>
                <a:gd name="T12" fmla="*/ 2147483646 w 3"/>
                <a:gd name="T13" fmla="*/ 2147483646 h 3"/>
                <a:gd name="T14" fmla="*/ 2147483646 w 3"/>
                <a:gd name="T15" fmla="*/ 2147483646 h 3"/>
                <a:gd name="T16" fmla="*/ 1185033825 w 3"/>
                <a:gd name="T17" fmla="*/ 2147483646 h 3"/>
                <a:gd name="T18" fmla="*/ 1185033825 w 3"/>
                <a:gd name="T19" fmla="*/ 0 h 3"/>
                <a:gd name="T20" fmla="*/ 0 w 3"/>
                <a:gd name="T21" fmla="*/ 0 h 3"/>
                <a:gd name="T22" fmla="*/ 0 w 3"/>
                <a:gd name="T23" fmla="*/ 2147483646 h 3"/>
                <a:gd name="T24" fmla="*/ 1185033825 w 3"/>
                <a:gd name="T25" fmla="*/ 2147483646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3"/>
                  </a:moveTo>
                  <a:lnTo>
                    <a:pt x="2" y="3"/>
                  </a:lnTo>
                  <a:cubicBezTo>
                    <a:pt x="2" y="3"/>
                    <a:pt x="2" y="2"/>
                    <a:pt x="3" y="2"/>
                  </a:cubicBezTo>
                  <a:cubicBezTo>
                    <a:pt x="3" y="2"/>
                    <a:pt x="3" y="2"/>
                    <a:pt x="3" y="2"/>
                  </a:cubicBezTo>
                  <a:lnTo>
                    <a:pt x="3" y="0"/>
                  </a:lnTo>
                  <a:lnTo>
                    <a:pt x="2" y="0"/>
                  </a:lnTo>
                  <a:lnTo>
                    <a:pt x="2" y="2"/>
                  </a:lnTo>
                  <a:cubicBezTo>
                    <a:pt x="2" y="2"/>
                    <a:pt x="2" y="2"/>
                    <a:pt x="2" y="2"/>
                  </a:cubicBezTo>
                  <a:cubicBezTo>
                    <a:pt x="1" y="2"/>
                    <a:pt x="1" y="2"/>
                    <a:pt x="1" y="2"/>
                  </a:cubicBezTo>
                  <a:lnTo>
                    <a:pt x="1" y="0"/>
                  </a:lnTo>
                  <a:lnTo>
                    <a:pt x="0" y="0"/>
                  </a:lnTo>
                  <a:lnTo>
                    <a:pt x="0" y="2"/>
                  </a:lnTo>
                  <a:cubicBezTo>
                    <a:pt x="0" y="2"/>
                    <a:pt x="0" y="2"/>
                    <a:pt x="1" y="2"/>
                  </a:cubicBezTo>
                  <a:cubicBezTo>
                    <a:pt x="1" y="2"/>
                    <a:pt x="1" y="3"/>
                    <a:pt x="2" y="3"/>
                  </a:cubicBezTo>
                  <a:close/>
                </a:path>
              </a:pathLst>
            </a:custGeom>
            <a:grpFill/>
            <a:ln w="0">
              <a:noFill/>
              <a:prstDash val="solid"/>
              <a:round/>
              <a:headEnd/>
              <a:tailEnd/>
            </a:ln>
            <a:extLst/>
          </p:spPr>
          <p:txBody>
            <a:bodyPr/>
            <a:lstStyle/>
            <a:p>
              <a:endParaRPr lang="zh-CN" altLang="en-US" sz="3201"/>
            </a:p>
          </p:txBody>
        </p:sp>
        <p:sp>
          <p:nvSpPr>
            <p:cNvPr id="90" name="Freeform 163"/>
            <p:cNvSpPr>
              <a:spLocks noEditPoints="1"/>
            </p:cNvSpPr>
            <p:nvPr/>
          </p:nvSpPr>
          <p:spPr bwMode="auto">
            <a:xfrm>
              <a:off x="1931988" y="2649538"/>
              <a:ext cx="1588" cy="3175"/>
            </a:xfrm>
            <a:custGeom>
              <a:avLst/>
              <a:gdLst>
                <a:gd name="T0" fmla="*/ 148222332 w 3"/>
                <a:gd name="T1" fmla="*/ 1185033825 h 3"/>
                <a:gd name="T2" fmla="*/ 148222332 w 3"/>
                <a:gd name="T3" fmla="*/ 1185033825 h 3"/>
                <a:gd name="T4" fmla="*/ 296725211 w 3"/>
                <a:gd name="T5" fmla="*/ 2147483646 h 3"/>
                <a:gd name="T6" fmla="*/ 148222332 w 3"/>
                <a:gd name="T7" fmla="*/ 2147483646 h 3"/>
                <a:gd name="T8" fmla="*/ 148222332 w 3"/>
                <a:gd name="T9" fmla="*/ 1185033825 h 3"/>
                <a:gd name="T10" fmla="*/ 148222332 w 3"/>
                <a:gd name="T11" fmla="*/ 2147483646 h 3"/>
                <a:gd name="T12" fmla="*/ 148222332 w 3"/>
                <a:gd name="T13" fmla="*/ 2147483646 h 3"/>
                <a:gd name="T14" fmla="*/ 296725211 w 3"/>
                <a:gd name="T15" fmla="*/ 2147483646 h 3"/>
                <a:gd name="T16" fmla="*/ 296725211 w 3"/>
                <a:gd name="T17" fmla="*/ 2147483646 h 3"/>
                <a:gd name="T18" fmla="*/ 444947543 w 3"/>
                <a:gd name="T19" fmla="*/ 2147483646 h 3"/>
                <a:gd name="T20" fmla="*/ 296725211 w 3"/>
                <a:gd name="T21" fmla="*/ 0 h 3"/>
                <a:gd name="T22" fmla="*/ 148222332 w 3"/>
                <a:gd name="T23" fmla="*/ 0 h 3"/>
                <a:gd name="T24" fmla="*/ 0 w 3"/>
                <a:gd name="T25" fmla="*/ 2147483646 h 3"/>
                <a:gd name="T26" fmla="*/ 0 w 3"/>
                <a:gd name="T27" fmla="*/ 2147483646 h 3"/>
                <a:gd name="T28" fmla="*/ 148222332 w 3"/>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1"/>
                  </a:moveTo>
                  <a:lnTo>
                    <a:pt x="1" y="1"/>
                  </a:lnTo>
                  <a:lnTo>
                    <a:pt x="2" y="2"/>
                  </a:lnTo>
                  <a:lnTo>
                    <a:pt x="1" y="2"/>
                  </a:lnTo>
                  <a:lnTo>
                    <a:pt x="1" y="1"/>
                  </a:lnTo>
                  <a:close/>
                  <a:moveTo>
                    <a:pt x="1" y="2"/>
                  </a:moveTo>
                  <a:lnTo>
                    <a:pt x="1" y="2"/>
                  </a:lnTo>
                  <a:lnTo>
                    <a:pt x="2" y="2"/>
                  </a:lnTo>
                  <a:lnTo>
                    <a:pt x="2" y="3"/>
                  </a:lnTo>
                  <a:lnTo>
                    <a:pt x="3" y="3"/>
                  </a:lnTo>
                  <a:lnTo>
                    <a:pt x="2" y="0"/>
                  </a:lnTo>
                  <a:lnTo>
                    <a:pt x="1" y="0"/>
                  </a:lnTo>
                  <a:lnTo>
                    <a:pt x="0" y="3"/>
                  </a:lnTo>
                  <a:lnTo>
                    <a:pt x="1" y="2"/>
                  </a:lnTo>
                  <a:close/>
                </a:path>
              </a:pathLst>
            </a:custGeom>
            <a:grpFill/>
            <a:ln w="0">
              <a:noFill/>
              <a:prstDash val="solid"/>
              <a:round/>
              <a:headEnd/>
              <a:tailEnd/>
            </a:ln>
            <a:extLst/>
          </p:spPr>
          <p:txBody>
            <a:bodyPr/>
            <a:lstStyle/>
            <a:p>
              <a:endParaRPr lang="zh-CN" altLang="en-US" sz="3201"/>
            </a:p>
          </p:txBody>
        </p:sp>
        <p:sp>
          <p:nvSpPr>
            <p:cNvPr id="91" name="Freeform 164"/>
            <p:cNvSpPr>
              <a:spLocks/>
            </p:cNvSpPr>
            <p:nvPr/>
          </p:nvSpPr>
          <p:spPr bwMode="auto">
            <a:xfrm>
              <a:off x="1933575" y="2649538"/>
              <a:ext cx="3175" cy="3175"/>
            </a:xfrm>
            <a:custGeom>
              <a:avLst/>
              <a:gdLst>
                <a:gd name="T0" fmla="*/ 1000502031 w 4"/>
                <a:gd name="T1" fmla="*/ 2147483646 h 3"/>
                <a:gd name="T2" fmla="*/ 1000502031 w 4"/>
                <a:gd name="T3" fmla="*/ 2147483646 h 3"/>
                <a:gd name="T4" fmla="*/ 1000502031 w 4"/>
                <a:gd name="T5" fmla="*/ 1185033825 h 3"/>
                <a:gd name="T6" fmla="*/ 1500123206 w 4"/>
                <a:gd name="T7" fmla="*/ 2147483646 h 3"/>
                <a:gd name="T8" fmla="*/ 2000373825 w 4"/>
                <a:gd name="T9" fmla="*/ 2147483646 h 3"/>
                <a:gd name="T10" fmla="*/ 2000373825 w 4"/>
                <a:gd name="T11" fmla="*/ 0 h 3"/>
                <a:gd name="T12" fmla="*/ 2000373825 w 4"/>
                <a:gd name="T13" fmla="*/ 0 h 3"/>
                <a:gd name="T14" fmla="*/ 1500123206 w 4"/>
                <a:gd name="T15" fmla="*/ 2147483646 h 3"/>
                <a:gd name="T16" fmla="*/ 1500123206 w 4"/>
                <a:gd name="T17" fmla="*/ 0 h 3"/>
                <a:gd name="T18" fmla="*/ 1000502031 w 4"/>
                <a:gd name="T19" fmla="*/ 0 h 3"/>
                <a:gd name="T20" fmla="*/ 1000502031 w 4"/>
                <a:gd name="T21" fmla="*/ 2147483646 h 3"/>
                <a:gd name="T22" fmla="*/ 500251413 w 4"/>
                <a:gd name="T23" fmla="*/ 0 h 3"/>
                <a:gd name="T24" fmla="*/ 0 w 4"/>
                <a:gd name="T25" fmla="*/ 0 h 3"/>
                <a:gd name="T26" fmla="*/ 500251413 w 4"/>
                <a:gd name="T27" fmla="*/ 2147483646 h 3"/>
                <a:gd name="T28" fmla="*/ 1000502031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2" y="3"/>
                  </a:moveTo>
                  <a:lnTo>
                    <a:pt x="2" y="3"/>
                  </a:lnTo>
                  <a:lnTo>
                    <a:pt x="2" y="1"/>
                  </a:lnTo>
                  <a:lnTo>
                    <a:pt x="3" y="3"/>
                  </a:lnTo>
                  <a:lnTo>
                    <a:pt x="4" y="3"/>
                  </a:lnTo>
                  <a:lnTo>
                    <a:pt x="4" y="0"/>
                  </a:lnTo>
                  <a:lnTo>
                    <a:pt x="3" y="2"/>
                  </a:lnTo>
                  <a:lnTo>
                    <a:pt x="3" y="0"/>
                  </a:lnTo>
                  <a:lnTo>
                    <a:pt x="2" y="0"/>
                  </a:lnTo>
                  <a:lnTo>
                    <a:pt x="2" y="2"/>
                  </a:lnTo>
                  <a:lnTo>
                    <a:pt x="1" y="0"/>
                  </a:lnTo>
                  <a:lnTo>
                    <a:pt x="0" y="0"/>
                  </a:lnTo>
                  <a:lnTo>
                    <a:pt x="1" y="3"/>
                  </a:lnTo>
                  <a:lnTo>
                    <a:pt x="2" y="3"/>
                  </a:lnTo>
                  <a:close/>
                </a:path>
              </a:pathLst>
            </a:custGeom>
            <a:grpFill/>
            <a:ln w="0">
              <a:noFill/>
              <a:prstDash val="solid"/>
              <a:round/>
              <a:headEnd/>
              <a:tailEnd/>
            </a:ln>
            <a:extLst/>
          </p:spPr>
          <p:txBody>
            <a:bodyPr/>
            <a:lstStyle/>
            <a:p>
              <a:endParaRPr lang="zh-CN" altLang="en-US" sz="3201"/>
            </a:p>
          </p:txBody>
        </p:sp>
        <p:sp>
          <p:nvSpPr>
            <p:cNvPr id="92" name="Freeform 165"/>
            <p:cNvSpPr>
              <a:spLocks/>
            </p:cNvSpPr>
            <p:nvPr/>
          </p:nvSpPr>
          <p:spPr bwMode="auto">
            <a:xfrm>
              <a:off x="1938338" y="2649538"/>
              <a:ext cx="1588" cy="3175"/>
            </a:xfrm>
            <a:custGeom>
              <a:avLst/>
              <a:gdLst>
                <a:gd name="T0" fmla="*/ 500566184 w 2"/>
                <a:gd name="T1" fmla="*/ 2147483646 h 3"/>
                <a:gd name="T2" fmla="*/ 500566184 w 2"/>
                <a:gd name="T3" fmla="*/ 2147483646 h 3"/>
                <a:gd name="T4" fmla="*/ 1001132368 w 2"/>
                <a:gd name="T5" fmla="*/ 2147483646 h 3"/>
                <a:gd name="T6" fmla="*/ 1001132368 w 2"/>
                <a:gd name="T7" fmla="*/ 2147483646 h 3"/>
                <a:gd name="T8" fmla="*/ 500566184 w 2"/>
                <a:gd name="T9" fmla="*/ 2147483646 h 3"/>
                <a:gd name="T10" fmla="*/ 0 w 2"/>
                <a:gd name="T11" fmla="*/ 2147483646 h 3"/>
                <a:gd name="T12" fmla="*/ 1001132368 w 2"/>
                <a:gd name="T13" fmla="*/ 2147483646 h 3"/>
                <a:gd name="T14" fmla="*/ 1001132368 w 2"/>
                <a:gd name="T15" fmla="*/ 1185033825 h 3"/>
                <a:gd name="T16" fmla="*/ 0 w 2"/>
                <a:gd name="T17" fmla="*/ 1185033825 h 3"/>
                <a:gd name="T18" fmla="*/ 500566184 w 2"/>
                <a:gd name="T19" fmla="*/ 1185033825 h 3"/>
                <a:gd name="T20" fmla="*/ 1001132368 w 2"/>
                <a:gd name="T21" fmla="*/ 1185033825 h 3"/>
                <a:gd name="T22" fmla="*/ 1001132368 w 2"/>
                <a:gd name="T23" fmla="*/ 0 h 3"/>
                <a:gd name="T24" fmla="*/ 500566184 w 2"/>
                <a:gd name="T25" fmla="*/ 0 h 3"/>
                <a:gd name="T26" fmla="*/ 0 w 2"/>
                <a:gd name="T27" fmla="*/ 1185033825 h 3"/>
                <a:gd name="T28" fmla="*/ 0 w 2"/>
                <a:gd name="T29" fmla="*/ 2147483646 h 3"/>
                <a:gd name="T30" fmla="*/ 500566184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1" y="3"/>
                  </a:moveTo>
                  <a:lnTo>
                    <a:pt x="1" y="3"/>
                  </a:ln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1"/>
                  </a:cubicBezTo>
                  <a:cubicBezTo>
                    <a:pt x="0" y="2"/>
                    <a:pt x="0" y="2"/>
                    <a:pt x="0" y="2"/>
                  </a:cubicBezTo>
                  <a:cubicBezTo>
                    <a:pt x="0" y="3"/>
                    <a:pt x="0" y="3"/>
                    <a:pt x="1" y="3"/>
                  </a:cubicBezTo>
                  <a:close/>
                </a:path>
              </a:pathLst>
            </a:custGeom>
            <a:grpFill/>
            <a:ln w="0">
              <a:noFill/>
              <a:prstDash val="solid"/>
              <a:round/>
              <a:headEnd/>
              <a:tailEnd/>
            </a:ln>
            <a:extLst/>
          </p:spPr>
          <p:txBody>
            <a:bodyPr/>
            <a:lstStyle/>
            <a:p>
              <a:endParaRPr lang="zh-CN" altLang="en-US" sz="3201"/>
            </a:p>
          </p:txBody>
        </p:sp>
        <p:sp>
          <p:nvSpPr>
            <p:cNvPr id="93" name="Freeform 166"/>
            <p:cNvSpPr>
              <a:spLocks/>
            </p:cNvSpPr>
            <p:nvPr/>
          </p:nvSpPr>
          <p:spPr bwMode="auto">
            <a:xfrm>
              <a:off x="1939925" y="2649538"/>
              <a:ext cx="0" cy="3175"/>
            </a:xfrm>
            <a:custGeom>
              <a:avLst/>
              <a:gdLst>
                <a:gd name="T0" fmla="*/ 1 w 1"/>
                <a:gd name="T1" fmla="*/ 0 h 3"/>
                <a:gd name="T2" fmla="*/ 1 w 1"/>
                <a:gd name="T3" fmla="*/ 0 h 3"/>
                <a:gd name="T4" fmla="*/ 0 w 1"/>
                <a:gd name="T5" fmla="*/ 0 h 3"/>
                <a:gd name="T6" fmla="*/ 0 w 1"/>
                <a:gd name="T7" fmla="*/ 2147483646 h 3"/>
                <a:gd name="T8" fmla="*/ 1 w 1"/>
                <a:gd name="T9" fmla="*/ 2147483646 h 3"/>
                <a:gd name="T10" fmla="*/ 1 w 1"/>
                <a:gd name="T11" fmla="*/ 0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a:extLst/>
          </p:spPr>
          <p:txBody>
            <a:bodyPr/>
            <a:lstStyle/>
            <a:p>
              <a:endParaRPr lang="zh-CN" altLang="en-US" sz="3201"/>
            </a:p>
          </p:txBody>
        </p:sp>
        <p:sp>
          <p:nvSpPr>
            <p:cNvPr id="94" name="Freeform 167"/>
            <p:cNvSpPr>
              <a:spLocks/>
            </p:cNvSpPr>
            <p:nvPr/>
          </p:nvSpPr>
          <p:spPr bwMode="auto">
            <a:xfrm>
              <a:off x="1919288" y="2647951"/>
              <a:ext cx="3175" cy="3175"/>
            </a:xfrm>
            <a:custGeom>
              <a:avLst/>
              <a:gdLst>
                <a:gd name="T0" fmla="*/ 2147483646 w 3"/>
                <a:gd name="T1" fmla="*/ 2147483646 h 3"/>
                <a:gd name="T2" fmla="*/ 2147483646 w 3"/>
                <a:gd name="T3" fmla="*/ 2147483646 h 3"/>
                <a:gd name="T4" fmla="*/ 2147483646 w 3"/>
                <a:gd name="T5" fmla="*/ 2147483646 h 3"/>
                <a:gd name="T6" fmla="*/ 2147483646 w 3"/>
                <a:gd name="T7" fmla="*/ 2147483646 h 3"/>
                <a:gd name="T8" fmla="*/ 1185033825 w 3"/>
                <a:gd name="T9" fmla="*/ 0 h 3"/>
                <a:gd name="T10" fmla="*/ 0 w 3"/>
                <a:gd name="T11" fmla="*/ 1185033825 h 3"/>
                <a:gd name="T12" fmla="*/ 0 w 3"/>
                <a:gd name="T13" fmla="*/ 2147483646 h 3"/>
                <a:gd name="T14" fmla="*/ 2147483646 w 3"/>
                <a:gd name="T15" fmla="*/ 2147483646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3" y="3"/>
                  </a:moveTo>
                  <a:lnTo>
                    <a:pt x="3" y="3"/>
                  </a:lnTo>
                  <a:cubicBezTo>
                    <a:pt x="3" y="3"/>
                    <a:pt x="3" y="3"/>
                    <a:pt x="3" y="3"/>
                  </a:cubicBezTo>
                  <a:cubicBezTo>
                    <a:pt x="3" y="3"/>
                    <a:pt x="3" y="3"/>
                    <a:pt x="3" y="3"/>
                  </a:cubicBezTo>
                  <a:cubicBezTo>
                    <a:pt x="2" y="1"/>
                    <a:pt x="1" y="0"/>
                    <a:pt x="1" y="0"/>
                  </a:cubicBezTo>
                  <a:cubicBezTo>
                    <a:pt x="1" y="0"/>
                    <a:pt x="0" y="0"/>
                    <a:pt x="0" y="1"/>
                  </a:cubicBezTo>
                  <a:cubicBezTo>
                    <a:pt x="0" y="2"/>
                    <a:pt x="0" y="2"/>
                    <a:pt x="0" y="2"/>
                  </a:cubicBezTo>
                  <a:cubicBezTo>
                    <a:pt x="1" y="2"/>
                    <a:pt x="2" y="3"/>
                    <a:pt x="3" y="3"/>
                  </a:cubicBezTo>
                  <a:close/>
                </a:path>
              </a:pathLst>
            </a:custGeom>
            <a:grpFill/>
            <a:ln w="0">
              <a:noFill/>
              <a:prstDash val="solid"/>
              <a:round/>
              <a:headEnd/>
              <a:tailEnd/>
            </a:ln>
            <a:extLst/>
          </p:spPr>
          <p:txBody>
            <a:bodyPr/>
            <a:lstStyle/>
            <a:p>
              <a:endParaRPr lang="zh-CN" altLang="en-US" sz="3201"/>
            </a:p>
          </p:txBody>
        </p:sp>
        <p:sp>
          <p:nvSpPr>
            <p:cNvPr id="95" name="Freeform 168"/>
            <p:cNvSpPr>
              <a:spLocks/>
            </p:cNvSpPr>
            <p:nvPr/>
          </p:nvSpPr>
          <p:spPr bwMode="auto">
            <a:xfrm>
              <a:off x="1919288" y="2652713"/>
              <a:ext cx="3175" cy="0"/>
            </a:xfrm>
            <a:custGeom>
              <a:avLst/>
              <a:gdLst>
                <a:gd name="T0" fmla="*/ 0 w 3"/>
                <a:gd name="T1" fmla="*/ 0 h 1"/>
                <a:gd name="T2" fmla="*/ 0 w 3"/>
                <a:gd name="T3" fmla="*/ 0 h 1"/>
                <a:gd name="T4" fmla="*/ 1185033825 w 3"/>
                <a:gd name="T5" fmla="*/ 0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0"/>
                    <a:pt x="1" y="1"/>
                    <a:pt x="1" y="0"/>
                  </a:cubicBezTo>
                  <a:cubicBezTo>
                    <a:pt x="2" y="0"/>
                    <a:pt x="2" y="0"/>
                    <a:pt x="3" y="0"/>
                  </a:cubicBezTo>
                  <a:cubicBezTo>
                    <a:pt x="3" y="0"/>
                    <a:pt x="3" y="0"/>
                    <a:pt x="3" y="0"/>
                  </a:cubicBezTo>
                  <a:lnTo>
                    <a:pt x="0" y="0"/>
                  </a:lnTo>
                  <a:close/>
                </a:path>
              </a:pathLst>
            </a:custGeom>
            <a:grpFill/>
            <a:ln w="0">
              <a:noFill/>
              <a:prstDash val="solid"/>
              <a:round/>
              <a:headEnd/>
              <a:tailEnd/>
            </a:ln>
            <a:extLst/>
          </p:spPr>
          <p:txBody>
            <a:bodyPr/>
            <a:lstStyle/>
            <a:p>
              <a:endParaRPr lang="zh-CN" altLang="en-US" sz="3201"/>
            </a:p>
          </p:txBody>
        </p:sp>
        <p:sp>
          <p:nvSpPr>
            <p:cNvPr id="96" name="Freeform 169"/>
            <p:cNvSpPr>
              <a:spLocks/>
            </p:cNvSpPr>
            <p:nvPr/>
          </p:nvSpPr>
          <p:spPr bwMode="auto">
            <a:xfrm>
              <a:off x="1919288" y="2651126"/>
              <a:ext cx="3175" cy="1588"/>
            </a:xfrm>
            <a:custGeom>
              <a:avLst/>
              <a:gdLst>
                <a:gd name="T0" fmla="*/ 500251413 w 4"/>
                <a:gd name="T1" fmla="*/ 500566184 h 2"/>
                <a:gd name="T2" fmla="*/ 500251413 w 4"/>
                <a:gd name="T3" fmla="*/ 500566184 h 2"/>
                <a:gd name="T4" fmla="*/ 500251413 w 4"/>
                <a:gd name="T5" fmla="*/ 500566184 h 2"/>
                <a:gd name="T6" fmla="*/ 1000502031 w 4"/>
                <a:gd name="T7" fmla="*/ 1001132368 h 2"/>
                <a:gd name="T8" fmla="*/ 2000373825 w 4"/>
                <a:gd name="T9" fmla="*/ 1001132368 h 2"/>
                <a:gd name="T10" fmla="*/ 2000373825 w 4"/>
                <a:gd name="T11" fmla="*/ 1001132368 h 2"/>
                <a:gd name="T12" fmla="*/ 2000373825 w 4"/>
                <a:gd name="T13" fmla="*/ 500566184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1"/>
                    <a:pt x="1" y="1"/>
                    <a:pt x="1" y="1"/>
                  </a:cubicBezTo>
                  <a:cubicBezTo>
                    <a:pt x="2" y="2"/>
                    <a:pt x="2" y="2"/>
                    <a:pt x="2" y="2"/>
                  </a:cubicBezTo>
                  <a:lnTo>
                    <a:pt x="4" y="2"/>
                  </a:lnTo>
                  <a:lnTo>
                    <a:pt x="4" y="1"/>
                  </a:lnTo>
                  <a:cubicBezTo>
                    <a:pt x="3" y="1"/>
                    <a:pt x="1" y="0"/>
                    <a:pt x="1" y="0"/>
                  </a:cubicBezTo>
                  <a:cubicBezTo>
                    <a:pt x="0" y="0"/>
                    <a:pt x="1" y="1"/>
                    <a:pt x="1" y="1"/>
                  </a:cubicBezTo>
                  <a:close/>
                </a:path>
              </a:pathLst>
            </a:custGeom>
            <a:grpFill/>
            <a:ln w="0">
              <a:noFill/>
              <a:prstDash val="solid"/>
              <a:round/>
              <a:headEnd/>
              <a:tailEnd/>
            </a:ln>
            <a:extLst/>
          </p:spPr>
          <p:txBody>
            <a:bodyPr/>
            <a:lstStyle/>
            <a:p>
              <a:endParaRPr lang="zh-CN" altLang="en-US" sz="3201"/>
            </a:p>
          </p:txBody>
        </p:sp>
        <p:sp>
          <p:nvSpPr>
            <p:cNvPr id="97" name="Freeform 170"/>
            <p:cNvSpPr>
              <a:spLocks/>
            </p:cNvSpPr>
            <p:nvPr/>
          </p:nvSpPr>
          <p:spPr bwMode="auto">
            <a:xfrm>
              <a:off x="1920875" y="2647951"/>
              <a:ext cx="1588" cy="3175"/>
            </a:xfrm>
            <a:custGeom>
              <a:avLst/>
              <a:gdLst>
                <a:gd name="T0" fmla="*/ 1001132368 w 2"/>
                <a:gd name="T1" fmla="*/ 2000373825 h 4"/>
                <a:gd name="T2" fmla="*/ 1001132368 w 2"/>
                <a:gd name="T3" fmla="*/ 2000373825 h 4"/>
                <a:gd name="T4" fmla="*/ 1001132368 w 2"/>
                <a:gd name="T5" fmla="*/ 2000373825 h 4"/>
                <a:gd name="T6" fmla="*/ 1001132368 w 2"/>
                <a:gd name="T7" fmla="*/ 2000373825 h 4"/>
                <a:gd name="T8" fmla="*/ 1001132368 w 2"/>
                <a:gd name="T9" fmla="*/ 0 h 4"/>
                <a:gd name="T10" fmla="*/ 500566184 w 2"/>
                <a:gd name="T11" fmla="*/ 0 h 4"/>
                <a:gd name="T12" fmla="*/ 500566184 w 2"/>
                <a:gd name="T13" fmla="*/ 500251413 h 4"/>
                <a:gd name="T14" fmla="*/ 500566184 w 2"/>
                <a:gd name="T15" fmla="*/ 500251413 h 4"/>
                <a:gd name="T16" fmla="*/ 1001132368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2" y="4"/>
                  </a:moveTo>
                  <a:lnTo>
                    <a:pt x="2" y="4"/>
                  </a:lnTo>
                  <a:cubicBezTo>
                    <a:pt x="2" y="4"/>
                    <a:pt x="2" y="4"/>
                    <a:pt x="2" y="4"/>
                  </a:cubicBezTo>
                  <a:cubicBezTo>
                    <a:pt x="2" y="1"/>
                    <a:pt x="2" y="0"/>
                    <a:pt x="2" y="0"/>
                  </a:cubicBezTo>
                  <a:cubicBezTo>
                    <a:pt x="2" y="0"/>
                    <a:pt x="1" y="0"/>
                    <a:pt x="1" y="0"/>
                  </a:cubicBezTo>
                  <a:cubicBezTo>
                    <a:pt x="1" y="0"/>
                    <a:pt x="1" y="1"/>
                    <a:pt x="1" y="1"/>
                  </a:cubicBezTo>
                  <a:cubicBezTo>
                    <a:pt x="0" y="1"/>
                    <a:pt x="1" y="1"/>
                    <a:pt x="1" y="1"/>
                  </a:cubicBezTo>
                  <a:cubicBezTo>
                    <a:pt x="1" y="2"/>
                    <a:pt x="2" y="4"/>
                    <a:pt x="2" y="4"/>
                  </a:cubicBezTo>
                  <a:close/>
                </a:path>
              </a:pathLst>
            </a:custGeom>
            <a:grpFill/>
            <a:ln w="0">
              <a:noFill/>
              <a:prstDash val="solid"/>
              <a:round/>
              <a:headEnd/>
              <a:tailEnd/>
            </a:ln>
            <a:extLst/>
          </p:spPr>
          <p:txBody>
            <a:bodyPr/>
            <a:lstStyle/>
            <a:p>
              <a:endParaRPr lang="zh-CN" altLang="en-US" sz="3201"/>
            </a:p>
          </p:txBody>
        </p:sp>
        <p:sp>
          <p:nvSpPr>
            <p:cNvPr id="98" name="Freeform 171"/>
            <p:cNvSpPr>
              <a:spLocks/>
            </p:cNvSpPr>
            <p:nvPr/>
          </p:nvSpPr>
          <p:spPr bwMode="auto">
            <a:xfrm>
              <a:off x="1922463" y="2647951"/>
              <a:ext cx="1588" cy="3175"/>
            </a:xfrm>
            <a:custGeom>
              <a:avLst/>
              <a:gdLst>
                <a:gd name="T0" fmla="*/ 0 w 2"/>
                <a:gd name="T1" fmla="*/ 2000373825 h 4"/>
                <a:gd name="T2" fmla="*/ 0 w 2"/>
                <a:gd name="T3" fmla="*/ 2000373825 h 4"/>
                <a:gd name="T4" fmla="*/ 500566184 w 2"/>
                <a:gd name="T5" fmla="*/ 2000373825 h 4"/>
                <a:gd name="T6" fmla="*/ 1001132368 w 2"/>
                <a:gd name="T7" fmla="*/ 500251413 h 4"/>
                <a:gd name="T8" fmla="*/ 1001132368 w 2"/>
                <a:gd name="T9" fmla="*/ 500251413 h 4"/>
                <a:gd name="T10" fmla="*/ 500566184 w 2"/>
                <a:gd name="T11" fmla="*/ 0 h 4"/>
                <a:gd name="T12" fmla="*/ 500566184 w 2"/>
                <a:gd name="T13" fmla="*/ 0 h 4"/>
                <a:gd name="T14" fmla="*/ 0 w 2"/>
                <a:gd name="T15" fmla="*/ 2000373825 h 4"/>
                <a:gd name="T16" fmla="*/ 0 w 2"/>
                <a:gd name="T17" fmla="*/ 2000373825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0" y="4"/>
                  </a:moveTo>
                  <a:lnTo>
                    <a:pt x="0" y="4"/>
                  </a:lnTo>
                  <a:cubicBezTo>
                    <a:pt x="1" y="4"/>
                    <a:pt x="1" y="4"/>
                    <a:pt x="1" y="4"/>
                  </a:cubicBezTo>
                  <a:cubicBezTo>
                    <a:pt x="1" y="4"/>
                    <a:pt x="2" y="2"/>
                    <a:pt x="2" y="1"/>
                  </a:cubicBezTo>
                  <a:cubicBezTo>
                    <a:pt x="2" y="1"/>
                    <a:pt x="2" y="1"/>
                    <a:pt x="2" y="1"/>
                  </a:cubicBezTo>
                  <a:cubicBezTo>
                    <a:pt x="2" y="1"/>
                    <a:pt x="2" y="0"/>
                    <a:pt x="1" y="0"/>
                  </a:cubicBezTo>
                  <a:cubicBezTo>
                    <a:pt x="1" y="0"/>
                    <a:pt x="1" y="0"/>
                    <a:pt x="1" y="0"/>
                  </a:cubicBezTo>
                  <a:cubicBezTo>
                    <a:pt x="1" y="0"/>
                    <a:pt x="0" y="1"/>
                    <a:pt x="0" y="4"/>
                  </a:cubicBezTo>
                  <a:close/>
                </a:path>
              </a:pathLst>
            </a:custGeom>
            <a:grpFill/>
            <a:ln w="0">
              <a:noFill/>
              <a:prstDash val="solid"/>
              <a:round/>
              <a:headEnd/>
              <a:tailEnd/>
            </a:ln>
            <a:extLst/>
          </p:spPr>
          <p:txBody>
            <a:bodyPr/>
            <a:lstStyle/>
            <a:p>
              <a:endParaRPr lang="zh-CN" altLang="en-US" sz="3201"/>
            </a:p>
          </p:txBody>
        </p:sp>
        <p:sp>
          <p:nvSpPr>
            <p:cNvPr id="99" name="Freeform 172"/>
            <p:cNvSpPr>
              <a:spLocks/>
            </p:cNvSpPr>
            <p:nvPr/>
          </p:nvSpPr>
          <p:spPr bwMode="auto">
            <a:xfrm>
              <a:off x="1922463" y="2652713"/>
              <a:ext cx="1588" cy="0"/>
            </a:xfrm>
            <a:custGeom>
              <a:avLst/>
              <a:gdLst>
                <a:gd name="T0" fmla="*/ 0 w 2"/>
                <a:gd name="T1" fmla="*/ 0 h 1"/>
                <a:gd name="T2" fmla="*/ 0 w 2"/>
                <a:gd name="T3" fmla="*/ 0 h 1"/>
                <a:gd name="T4" fmla="*/ 0 w 2"/>
                <a:gd name="T5" fmla="*/ 0 h 1"/>
                <a:gd name="T6" fmla="*/ 500566184 w 2"/>
                <a:gd name="T7" fmla="*/ 0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0"/>
                    <a:pt x="1" y="0"/>
                  </a:cubicBezTo>
                  <a:cubicBezTo>
                    <a:pt x="1" y="0"/>
                    <a:pt x="2" y="1"/>
                    <a:pt x="2" y="0"/>
                  </a:cubicBezTo>
                  <a:lnTo>
                    <a:pt x="0" y="0"/>
                  </a:lnTo>
                  <a:close/>
                </a:path>
              </a:pathLst>
            </a:custGeom>
            <a:grpFill/>
            <a:ln w="0">
              <a:noFill/>
              <a:prstDash val="solid"/>
              <a:round/>
              <a:headEnd/>
              <a:tailEnd/>
            </a:ln>
            <a:extLst/>
          </p:spPr>
          <p:txBody>
            <a:bodyPr/>
            <a:lstStyle/>
            <a:p>
              <a:endParaRPr lang="zh-CN" altLang="en-US" sz="3201"/>
            </a:p>
          </p:txBody>
        </p:sp>
        <p:sp>
          <p:nvSpPr>
            <p:cNvPr id="100" name="Freeform 173"/>
            <p:cNvSpPr>
              <a:spLocks/>
            </p:cNvSpPr>
            <p:nvPr/>
          </p:nvSpPr>
          <p:spPr bwMode="auto">
            <a:xfrm>
              <a:off x="1922463" y="2651126"/>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500566184 h 2"/>
                <a:gd name="T10" fmla="*/ 2147483646 w 3"/>
                <a:gd name="T11" fmla="*/ 500566184 h 2"/>
                <a:gd name="T12" fmla="*/ 2147483646 w 3"/>
                <a:gd name="T13" fmla="*/ 0 h 2"/>
                <a:gd name="T14" fmla="*/ 0 w 3"/>
                <a:gd name="T15" fmla="*/ 500566184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1"/>
                  </a:cubicBezTo>
                  <a:cubicBezTo>
                    <a:pt x="2" y="1"/>
                    <a:pt x="3" y="1"/>
                    <a:pt x="3" y="1"/>
                  </a:cubicBezTo>
                  <a:cubicBezTo>
                    <a:pt x="3" y="1"/>
                    <a:pt x="3" y="0"/>
                    <a:pt x="3" y="0"/>
                  </a:cubicBezTo>
                  <a:cubicBezTo>
                    <a:pt x="3" y="0"/>
                    <a:pt x="1" y="1"/>
                    <a:pt x="0" y="1"/>
                  </a:cubicBezTo>
                  <a:cubicBezTo>
                    <a:pt x="0" y="1"/>
                    <a:pt x="0" y="1"/>
                    <a:pt x="0" y="2"/>
                  </a:cubicBezTo>
                  <a:close/>
                </a:path>
              </a:pathLst>
            </a:custGeom>
            <a:grpFill/>
            <a:ln w="0">
              <a:noFill/>
              <a:prstDash val="solid"/>
              <a:round/>
              <a:headEnd/>
              <a:tailEnd/>
            </a:ln>
            <a:extLst/>
          </p:spPr>
          <p:txBody>
            <a:bodyPr/>
            <a:lstStyle/>
            <a:p>
              <a:endParaRPr lang="zh-CN" altLang="en-US" sz="3201"/>
            </a:p>
          </p:txBody>
        </p:sp>
        <p:sp>
          <p:nvSpPr>
            <p:cNvPr id="101" name="Freeform 174"/>
            <p:cNvSpPr>
              <a:spLocks/>
            </p:cNvSpPr>
            <p:nvPr/>
          </p:nvSpPr>
          <p:spPr bwMode="auto">
            <a:xfrm>
              <a:off x="1922463" y="2647951"/>
              <a:ext cx="3175" cy="3175"/>
            </a:xfrm>
            <a:custGeom>
              <a:avLst/>
              <a:gdLst>
                <a:gd name="T0" fmla="*/ 0 w 3"/>
                <a:gd name="T1" fmla="*/ 2147483646 h 3"/>
                <a:gd name="T2" fmla="*/ 0 w 3"/>
                <a:gd name="T3" fmla="*/ 2147483646 h 3"/>
                <a:gd name="T4" fmla="*/ 0 w 3"/>
                <a:gd name="T5" fmla="*/ 2147483646 h 3"/>
                <a:gd name="T6" fmla="*/ 2147483646 w 3"/>
                <a:gd name="T7" fmla="*/ 2147483646 h 3"/>
                <a:gd name="T8" fmla="*/ 2147483646 w 3"/>
                <a:gd name="T9" fmla="*/ 1185033825 h 3"/>
                <a:gd name="T10" fmla="*/ 2147483646 w 3"/>
                <a:gd name="T11" fmla="*/ 0 h 3"/>
                <a:gd name="T12" fmla="*/ 0 w 3"/>
                <a:gd name="T13" fmla="*/ 2147483646 h 3"/>
                <a:gd name="T14" fmla="*/ 0 w 3"/>
                <a:gd name="T15" fmla="*/ 2147483646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0" y="3"/>
                  </a:moveTo>
                  <a:lnTo>
                    <a:pt x="0" y="3"/>
                  </a:lnTo>
                  <a:cubicBezTo>
                    <a:pt x="0" y="3"/>
                    <a:pt x="2" y="2"/>
                    <a:pt x="2" y="2"/>
                  </a:cubicBezTo>
                  <a:cubicBezTo>
                    <a:pt x="2" y="2"/>
                    <a:pt x="2" y="2"/>
                    <a:pt x="3" y="1"/>
                  </a:cubicBezTo>
                  <a:cubicBezTo>
                    <a:pt x="3" y="0"/>
                    <a:pt x="2" y="0"/>
                    <a:pt x="2" y="0"/>
                  </a:cubicBezTo>
                  <a:cubicBezTo>
                    <a:pt x="2" y="0"/>
                    <a:pt x="1" y="1"/>
                    <a:pt x="0" y="3"/>
                  </a:cubicBezTo>
                  <a:close/>
                </a:path>
              </a:pathLst>
            </a:custGeom>
            <a:grpFill/>
            <a:ln w="0">
              <a:noFill/>
              <a:prstDash val="solid"/>
              <a:round/>
              <a:headEnd/>
              <a:tailEnd/>
            </a:ln>
            <a:extLst/>
          </p:spPr>
          <p:txBody>
            <a:bodyPr/>
            <a:lstStyle/>
            <a:p>
              <a:endParaRPr lang="zh-CN" altLang="en-US" sz="3201"/>
            </a:p>
          </p:txBody>
        </p:sp>
        <p:sp>
          <p:nvSpPr>
            <p:cNvPr id="102" name="Freeform 175"/>
            <p:cNvSpPr>
              <a:spLocks/>
            </p:cNvSpPr>
            <p:nvPr/>
          </p:nvSpPr>
          <p:spPr bwMode="auto">
            <a:xfrm>
              <a:off x="1927225" y="2703513"/>
              <a:ext cx="1588" cy="1588"/>
            </a:xfrm>
            <a:custGeom>
              <a:avLst/>
              <a:gdLst>
                <a:gd name="T0" fmla="*/ 500566184 w 2"/>
                <a:gd name="T1" fmla="*/ 500566184 h 2"/>
                <a:gd name="T2" fmla="*/ 500566184 w 2"/>
                <a:gd name="T3" fmla="*/ 500566184 h 2"/>
                <a:gd name="T4" fmla="*/ 0 w 2"/>
                <a:gd name="T5" fmla="*/ 500566184 h 2"/>
                <a:gd name="T6" fmla="*/ 0 w 2"/>
                <a:gd name="T7" fmla="*/ 0 h 2"/>
                <a:gd name="T8" fmla="*/ 0 w 2"/>
                <a:gd name="T9" fmla="*/ 0 h 2"/>
                <a:gd name="T10" fmla="*/ 0 w 2"/>
                <a:gd name="T11" fmla="*/ 1001132368 h 2"/>
                <a:gd name="T12" fmla="*/ 0 w 2"/>
                <a:gd name="T13" fmla="*/ 1001132368 h 2"/>
                <a:gd name="T14" fmla="*/ 0 w 2"/>
                <a:gd name="T15" fmla="*/ 500566184 h 2"/>
                <a:gd name="T16" fmla="*/ 500566184 w 2"/>
                <a:gd name="T17" fmla="*/ 500566184 h 2"/>
                <a:gd name="T18" fmla="*/ 500566184 w 2"/>
                <a:gd name="T19" fmla="*/ 1001132368 h 2"/>
                <a:gd name="T20" fmla="*/ 1001132368 w 2"/>
                <a:gd name="T21" fmla="*/ 1001132368 h 2"/>
                <a:gd name="T22" fmla="*/ 1001132368 w 2"/>
                <a:gd name="T23" fmla="*/ 0 h 2"/>
                <a:gd name="T24" fmla="*/ 500566184 w 2"/>
                <a:gd name="T25" fmla="*/ 0 h 2"/>
                <a:gd name="T26" fmla="*/ 500566184 w 2"/>
                <a:gd name="T27" fmla="*/ 500566184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2">
                  <a:moveTo>
                    <a:pt x="1" y="1"/>
                  </a:moveTo>
                  <a:lnTo>
                    <a:pt x="1" y="1"/>
                  </a:lnTo>
                  <a:lnTo>
                    <a:pt x="0" y="1"/>
                  </a:lnTo>
                  <a:lnTo>
                    <a:pt x="0" y="0"/>
                  </a:lnTo>
                  <a:lnTo>
                    <a:pt x="0" y="2"/>
                  </a:lnTo>
                  <a:lnTo>
                    <a:pt x="0" y="1"/>
                  </a:lnTo>
                  <a:lnTo>
                    <a:pt x="1" y="1"/>
                  </a:lnTo>
                  <a:lnTo>
                    <a:pt x="1" y="2"/>
                  </a:lnTo>
                  <a:lnTo>
                    <a:pt x="2" y="2"/>
                  </a:lnTo>
                  <a:lnTo>
                    <a:pt x="2" y="0"/>
                  </a:lnTo>
                  <a:lnTo>
                    <a:pt x="1" y="0"/>
                  </a:lnTo>
                  <a:lnTo>
                    <a:pt x="1" y="1"/>
                  </a:lnTo>
                  <a:close/>
                </a:path>
              </a:pathLst>
            </a:custGeom>
            <a:grpFill/>
            <a:ln w="0">
              <a:noFill/>
              <a:prstDash val="solid"/>
              <a:round/>
              <a:headEnd/>
              <a:tailEnd/>
            </a:ln>
            <a:extLst/>
          </p:spPr>
          <p:txBody>
            <a:bodyPr/>
            <a:lstStyle/>
            <a:p>
              <a:endParaRPr lang="zh-CN" altLang="en-US" sz="3201"/>
            </a:p>
          </p:txBody>
        </p:sp>
        <p:sp>
          <p:nvSpPr>
            <p:cNvPr id="103" name="Freeform 176"/>
            <p:cNvSpPr>
              <a:spLocks/>
            </p:cNvSpPr>
            <p:nvPr/>
          </p:nvSpPr>
          <p:spPr bwMode="auto">
            <a:xfrm>
              <a:off x="1928813" y="2703513"/>
              <a:ext cx="3175" cy="1588"/>
            </a:xfrm>
            <a:custGeom>
              <a:avLst/>
              <a:gdLst>
                <a:gd name="T0" fmla="*/ 2147483646 w 3"/>
                <a:gd name="T1" fmla="*/ 500566184 h 2"/>
                <a:gd name="T2" fmla="*/ 2147483646 w 3"/>
                <a:gd name="T3" fmla="*/ 500566184 h 2"/>
                <a:gd name="T4" fmla="*/ 2147483646 w 3"/>
                <a:gd name="T5" fmla="*/ 1001132368 h 2"/>
                <a:gd name="T6" fmla="*/ 1185033825 w 3"/>
                <a:gd name="T7" fmla="*/ 500566184 h 2"/>
                <a:gd name="T8" fmla="*/ 1185033825 w 3"/>
                <a:gd name="T9" fmla="*/ 0 h 2"/>
                <a:gd name="T10" fmla="*/ 0 w 3"/>
                <a:gd name="T11" fmla="*/ 0 h 2"/>
                <a:gd name="T12" fmla="*/ 0 w 3"/>
                <a:gd name="T13" fmla="*/ 500566184 h 2"/>
                <a:gd name="T14" fmla="*/ 1185033825 w 3"/>
                <a:gd name="T15" fmla="*/ 1001132368 h 2"/>
                <a:gd name="T16" fmla="*/ 2147483646 w 3"/>
                <a:gd name="T17" fmla="*/ 1001132368 h 2"/>
                <a:gd name="T18" fmla="*/ 2147483646 w 3"/>
                <a:gd name="T19" fmla="*/ 1001132368 h 2"/>
                <a:gd name="T20" fmla="*/ 2147483646 w 3"/>
                <a:gd name="T21" fmla="*/ 500566184 h 2"/>
                <a:gd name="T22" fmla="*/ 2147483646 w 3"/>
                <a:gd name="T23" fmla="*/ 0 h 2"/>
                <a:gd name="T24" fmla="*/ 2147483646 w 3"/>
                <a:gd name="T25" fmla="*/ 0 h 2"/>
                <a:gd name="T26" fmla="*/ 2147483646 w 3"/>
                <a:gd name="T27" fmla="*/ 500566184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2">
                  <a:moveTo>
                    <a:pt x="2" y="1"/>
                  </a:moveTo>
                  <a:lnTo>
                    <a:pt x="2" y="1"/>
                  </a:lnTo>
                  <a:cubicBezTo>
                    <a:pt x="2" y="2"/>
                    <a:pt x="2" y="2"/>
                    <a:pt x="2" y="2"/>
                  </a:cubicBezTo>
                  <a:cubicBezTo>
                    <a:pt x="1" y="2"/>
                    <a:pt x="1" y="2"/>
                    <a:pt x="1" y="1"/>
                  </a:cubicBezTo>
                  <a:lnTo>
                    <a:pt x="1" y="0"/>
                  </a:lnTo>
                  <a:lnTo>
                    <a:pt x="0" y="0"/>
                  </a:lnTo>
                  <a:lnTo>
                    <a:pt x="0" y="1"/>
                  </a:lnTo>
                  <a:cubicBezTo>
                    <a:pt x="0" y="1"/>
                    <a:pt x="0" y="2"/>
                    <a:pt x="1" y="2"/>
                  </a:cubicBezTo>
                  <a:cubicBezTo>
                    <a:pt x="1" y="2"/>
                    <a:pt x="1" y="2"/>
                    <a:pt x="2" y="2"/>
                  </a:cubicBezTo>
                  <a:cubicBezTo>
                    <a:pt x="2" y="2"/>
                    <a:pt x="2" y="2"/>
                    <a:pt x="3" y="2"/>
                  </a:cubicBezTo>
                  <a:cubicBezTo>
                    <a:pt x="3" y="2"/>
                    <a:pt x="3" y="1"/>
                    <a:pt x="3" y="1"/>
                  </a:cubicBezTo>
                  <a:lnTo>
                    <a:pt x="3" y="0"/>
                  </a:lnTo>
                  <a:lnTo>
                    <a:pt x="2" y="0"/>
                  </a:lnTo>
                  <a:lnTo>
                    <a:pt x="2" y="1"/>
                  </a:lnTo>
                  <a:close/>
                </a:path>
              </a:pathLst>
            </a:custGeom>
            <a:grpFill/>
            <a:ln w="0">
              <a:noFill/>
              <a:prstDash val="solid"/>
              <a:round/>
              <a:headEnd/>
              <a:tailEnd/>
            </a:ln>
            <a:extLst/>
          </p:spPr>
          <p:txBody>
            <a:bodyPr/>
            <a:lstStyle/>
            <a:p>
              <a:endParaRPr lang="zh-CN" altLang="en-US" sz="3201"/>
            </a:p>
          </p:txBody>
        </p:sp>
        <p:sp>
          <p:nvSpPr>
            <p:cNvPr id="104" name="Freeform 177"/>
            <p:cNvSpPr>
              <a:spLocks noEditPoints="1"/>
            </p:cNvSpPr>
            <p:nvPr/>
          </p:nvSpPr>
          <p:spPr bwMode="auto">
            <a:xfrm>
              <a:off x="1931988" y="2703513"/>
              <a:ext cx="1588" cy="1588"/>
            </a:xfrm>
            <a:custGeom>
              <a:avLst/>
              <a:gdLst>
                <a:gd name="T0" fmla="*/ 148222332 w 3"/>
                <a:gd name="T1" fmla="*/ 500566184 h 2"/>
                <a:gd name="T2" fmla="*/ 148222332 w 3"/>
                <a:gd name="T3" fmla="*/ 500566184 h 2"/>
                <a:gd name="T4" fmla="*/ 148222332 w 3"/>
                <a:gd name="T5" fmla="*/ 0 h 2"/>
                <a:gd name="T6" fmla="*/ 296725211 w 3"/>
                <a:gd name="T7" fmla="*/ 500566184 h 2"/>
                <a:gd name="T8" fmla="*/ 148222332 w 3"/>
                <a:gd name="T9" fmla="*/ 500566184 h 2"/>
                <a:gd name="T10" fmla="*/ 148222332 w 3"/>
                <a:gd name="T11" fmla="*/ 0 h 2"/>
                <a:gd name="T12" fmla="*/ 148222332 w 3"/>
                <a:gd name="T13" fmla="*/ 0 h 2"/>
                <a:gd name="T14" fmla="*/ 0 w 3"/>
                <a:gd name="T15" fmla="*/ 1001132368 h 2"/>
                <a:gd name="T16" fmla="*/ 0 w 3"/>
                <a:gd name="T17" fmla="*/ 1001132368 h 2"/>
                <a:gd name="T18" fmla="*/ 148222332 w 3"/>
                <a:gd name="T19" fmla="*/ 1001132368 h 2"/>
                <a:gd name="T20" fmla="*/ 296725211 w 3"/>
                <a:gd name="T21" fmla="*/ 1001132368 h 2"/>
                <a:gd name="T22" fmla="*/ 296725211 w 3"/>
                <a:gd name="T23" fmla="*/ 1001132368 h 2"/>
                <a:gd name="T24" fmla="*/ 444947543 w 3"/>
                <a:gd name="T25" fmla="*/ 1001132368 h 2"/>
                <a:gd name="T26" fmla="*/ 296725211 w 3"/>
                <a:gd name="T27" fmla="*/ 0 h 2"/>
                <a:gd name="T28" fmla="*/ 148222332 w 3"/>
                <a:gd name="T29" fmla="*/ 0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2">
                  <a:moveTo>
                    <a:pt x="1" y="1"/>
                  </a:moveTo>
                  <a:lnTo>
                    <a:pt x="1" y="1"/>
                  </a:lnTo>
                  <a:lnTo>
                    <a:pt x="1" y="0"/>
                  </a:lnTo>
                  <a:lnTo>
                    <a:pt x="2" y="1"/>
                  </a:lnTo>
                  <a:lnTo>
                    <a:pt x="1" y="1"/>
                  </a:lnTo>
                  <a:close/>
                  <a:moveTo>
                    <a:pt x="1" y="0"/>
                  </a:moveTo>
                  <a:lnTo>
                    <a:pt x="1" y="0"/>
                  </a:lnTo>
                  <a:lnTo>
                    <a:pt x="0" y="2"/>
                  </a:lnTo>
                  <a:lnTo>
                    <a:pt x="1" y="2"/>
                  </a:lnTo>
                  <a:lnTo>
                    <a:pt x="2" y="2"/>
                  </a:lnTo>
                  <a:lnTo>
                    <a:pt x="3" y="2"/>
                  </a:lnTo>
                  <a:lnTo>
                    <a:pt x="2" y="0"/>
                  </a:lnTo>
                  <a:lnTo>
                    <a:pt x="1" y="0"/>
                  </a:lnTo>
                  <a:close/>
                </a:path>
              </a:pathLst>
            </a:custGeom>
            <a:grpFill/>
            <a:ln w="0">
              <a:noFill/>
              <a:prstDash val="solid"/>
              <a:round/>
              <a:headEnd/>
              <a:tailEnd/>
            </a:ln>
            <a:extLst/>
          </p:spPr>
          <p:txBody>
            <a:bodyPr/>
            <a:lstStyle/>
            <a:p>
              <a:endParaRPr lang="zh-CN" altLang="en-US" sz="3201"/>
            </a:p>
          </p:txBody>
        </p:sp>
        <p:sp>
          <p:nvSpPr>
            <p:cNvPr id="105" name="Freeform 178"/>
            <p:cNvSpPr>
              <a:spLocks/>
            </p:cNvSpPr>
            <p:nvPr/>
          </p:nvSpPr>
          <p:spPr bwMode="auto">
            <a:xfrm>
              <a:off x="1933575" y="2703513"/>
              <a:ext cx="3175" cy="1588"/>
            </a:xfrm>
            <a:custGeom>
              <a:avLst/>
              <a:gdLst>
                <a:gd name="T0" fmla="*/ 1500123206 w 4"/>
                <a:gd name="T1" fmla="*/ 1001132368 h 2"/>
                <a:gd name="T2" fmla="*/ 1500123206 w 4"/>
                <a:gd name="T3" fmla="*/ 1001132368 h 2"/>
                <a:gd name="T4" fmla="*/ 1500123206 w 4"/>
                <a:gd name="T5" fmla="*/ 0 h 2"/>
                <a:gd name="T6" fmla="*/ 1000502031 w 4"/>
                <a:gd name="T7" fmla="*/ 0 h 2"/>
                <a:gd name="T8" fmla="*/ 1000502031 w 4"/>
                <a:gd name="T9" fmla="*/ 1001132368 h 2"/>
                <a:gd name="T10" fmla="*/ 500251413 w 4"/>
                <a:gd name="T11" fmla="*/ 0 h 2"/>
                <a:gd name="T12" fmla="*/ 0 w 4"/>
                <a:gd name="T13" fmla="*/ 0 h 2"/>
                <a:gd name="T14" fmla="*/ 500251413 w 4"/>
                <a:gd name="T15" fmla="*/ 1001132368 h 2"/>
                <a:gd name="T16" fmla="*/ 1000502031 w 4"/>
                <a:gd name="T17" fmla="*/ 1001132368 h 2"/>
                <a:gd name="T18" fmla="*/ 1000502031 w 4"/>
                <a:gd name="T19" fmla="*/ 0 h 2"/>
                <a:gd name="T20" fmla="*/ 1500123206 w 4"/>
                <a:gd name="T21" fmla="*/ 1001132368 h 2"/>
                <a:gd name="T22" fmla="*/ 2000373825 w 4"/>
                <a:gd name="T23" fmla="*/ 1001132368 h 2"/>
                <a:gd name="T24" fmla="*/ 2000373825 w 4"/>
                <a:gd name="T25" fmla="*/ 0 h 2"/>
                <a:gd name="T26" fmla="*/ 2000373825 w 4"/>
                <a:gd name="T27" fmla="*/ 0 h 2"/>
                <a:gd name="T28" fmla="*/ 1500123206 w 4"/>
                <a:gd name="T29" fmla="*/ 1001132368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2">
                  <a:moveTo>
                    <a:pt x="3" y="2"/>
                  </a:moveTo>
                  <a:lnTo>
                    <a:pt x="3" y="2"/>
                  </a:lnTo>
                  <a:lnTo>
                    <a:pt x="3" y="0"/>
                  </a:lnTo>
                  <a:lnTo>
                    <a:pt x="2" y="0"/>
                  </a:lnTo>
                  <a:lnTo>
                    <a:pt x="2" y="2"/>
                  </a:lnTo>
                  <a:lnTo>
                    <a:pt x="1" y="0"/>
                  </a:lnTo>
                  <a:lnTo>
                    <a:pt x="0" y="0"/>
                  </a:lnTo>
                  <a:lnTo>
                    <a:pt x="1" y="2"/>
                  </a:lnTo>
                  <a:lnTo>
                    <a:pt x="2" y="2"/>
                  </a:lnTo>
                  <a:lnTo>
                    <a:pt x="2" y="0"/>
                  </a:lnTo>
                  <a:lnTo>
                    <a:pt x="3" y="2"/>
                  </a:lnTo>
                  <a:lnTo>
                    <a:pt x="4" y="2"/>
                  </a:lnTo>
                  <a:lnTo>
                    <a:pt x="4" y="0"/>
                  </a:lnTo>
                  <a:lnTo>
                    <a:pt x="3" y="2"/>
                  </a:lnTo>
                  <a:close/>
                </a:path>
              </a:pathLst>
            </a:custGeom>
            <a:grpFill/>
            <a:ln w="0">
              <a:noFill/>
              <a:prstDash val="solid"/>
              <a:round/>
              <a:headEnd/>
              <a:tailEnd/>
            </a:ln>
            <a:extLst/>
          </p:spPr>
          <p:txBody>
            <a:bodyPr/>
            <a:lstStyle/>
            <a:p>
              <a:endParaRPr lang="zh-CN" altLang="en-US" sz="3201"/>
            </a:p>
          </p:txBody>
        </p:sp>
        <p:sp>
          <p:nvSpPr>
            <p:cNvPr id="106" name="Freeform 179"/>
            <p:cNvSpPr>
              <a:spLocks/>
            </p:cNvSpPr>
            <p:nvPr/>
          </p:nvSpPr>
          <p:spPr bwMode="auto">
            <a:xfrm>
              <a:off x="1938338" y="2703513"/>
              <a:ext cx="1588" cy="1588"/>
            </a:xfrm>
            <a:custGeom>
              <a:avLst/>
              <a:gdLst>
                <a:gd name="T0" fmla="*/ 0 w 2"/>
                <a:gd name="T1" fmla="*/ 500566184 h 2"/>
                <a:gd name="T2" fmla="*/ 0 w 2"/>
                <a:gd name="T3" fmla="*/ 500566184 h 2"/>
                <a:gd name="T4" fmla="*/ 0 w 2"/>
                <a:gd name="T5" fmla="*/ 1001132368 h 2"/>
                <a:gd name="T6" fmla="*/ 500566184 w 2"/>
                <a:gd name="T7" fmla="*/ 1001132368 h 2"/>
                <a:gd name="T8" fmla="*/ 1001132368 w 2"/>
                <a:gd name="T9" fmla="*/ 1001132368 h 2"/>
                <a:gd name="T10" fmla="*/ 1001132368 w 2"/>
                <a:gd name="T11" fmla="*/ 1001132368 h 2"/>
                <a:gd name="T12" fmla="*/ 500566184 w 2"/>
                <a:gd name="T13" fmla="*/ 1001132368 h 2"/>
                <a:gd name="T14" fmla="*/ 0 w 2"/>
                <a:gd name="T15" fmla="*/ 500566184 h 2"/>
                <a:gd name="T16" fmla="*/ 1001132368 w 2"/>
                <a:gd name="T17" fmla="*/ 500566184 h 2"/>
                <a:gd name="T18" fmla="*/ 1001132368 w 2"/>
                <a:gd name="T19" fmla="*/ 500566184 h 2"/>
                <a:gd name="T20" fmla="*/ 0 w 2"/>
                <a:gd name="T21" fmla="*/ 500566184 h 2"/>
                <a:gd name="T22" fmla="*/ 500566184 w 2"/>
                <a:gd name="T23" fmla="*/ 0 h 2"/>
                <a:gd name="T24" fmla="*/ 1001132368 w 2"/>
                <a:gd name="T25" fmla="*/ 0 h 2"/>
                <a:gd name="T26" fmla="*/ 1001132368 w 2"/>
                <a:gd name="T27" fmla="*/ 0 h 2"/>
                <a:gd name="T28" fmla="*/ 500566184 w 2"/>
                <a:gd name="T29" fmla="*/ 0 h 2"/>
                <a:gd name="T30" fmla="*/ 0 w 2"/>
                <a:gd name="T31" fmla="*/ 500566184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2">
                  <a:moveTo>
                    <a:pt x="0" y="1"/>
                  </a:moveTo>
                  <a:lnTo>
                    <a:pt x="0" y="1"/>
                  </a:lnTo>
                  <a:cubicBezTo>
                    <a:pt x="0" y="1"/>
                    <a:pt x="0" y="2"/>
                    <a:pt x="0" y="2"/>
                  </a:cubicBezTo>
                  <a:cubicBezTo>
                    <a:pt x="0" y="2"/>
                    <a:pt x="0" y="2"/>
                    <a:pt x="1" y="2"/>
                  </a:cubicBezTo>
                  <a:lnTo>
                    <a:pt x="2" y="2"/>
                  </a:lnTo>
                  <a:lnTo>
                    <a:pt x="1" y="2"/>
                  </a:lnTo>
                  <a:cubicBezTo>
                    <a:pt x="0" y="2"/>
                    <a:pt x="0" y="2"/>
                    <a:pt x="0" y="1"/>
                  </a:cubicBezTo>
                  <a:lnTo>
                    <a:pt x="2" y="1"/>
                  </a:lnTo>
                  <a:lnTo>
                    <a:pt x="0" y="1"/>
                  </a:lnTo>
                  <a:cubicBezTo>
                    <a:pt x="0" y="0"/>
                    <a:pt x="0" y="0"/>
                    <a:pt x="1" y="0"/>
                  </a:cubicBezTo>
                  <a:lnTo>
                    <a:pt x="2" y="0"/>
                  </a:lnTo>
                  <a:lnTo>
                    <a:pt x="1" y="0"/>
                  </a:lnTo>
                  <a:cubicBezTo>
                    <a:pt x="0" y="0"/>
                    <a:pt x="0" y="0"/>
                    <a:pt x="0" y="1"/>
                  </a:cubicBezTo>
                  <a:close/>
                </a:path>
              </a:pathLst>
            </a:custGeom>
            <a:grpFill/>
            <a:ln w="0">
              <a:noFill/>
              <a:prstDash val="solid"/>
              <a:round/>
              <a:headEnd/>
              <a:tailEnd/>
            </a:ln>
            <a:extLst/>
          </p:spPr>
          <p:txBody>
            <a:bodyPr/>
            <a:lstStyle/>
            <a:p>
              <a:endParaRPr lang="zh-CN" altLang="en-US" sz="3201"/>
            </a:p>
          </p:txBody>
        </p:sp>
        <p:sp>
          <p:nvSpPr>
            <p:cNvPr id="107" name="Freeform 180"/>
            <p:cNvSpPr>
              <a:spLocks/>
            </p:cNvSpPr>
            <p:nvPr/>
          </p:nvSpPr>
          <p:spPr bwMode="auto">
            <a:xfrm>
              <a:off x="1939925" y="2703513"/>
              <a:ext cx="0" cy="1588"/>
            </a:xfrm>
            <a:custGeom>
              <a:avLst/>
              <a:gdLst>
                <a:gd name="T0" fmla="*/ 0 w 1"/>
                <a:gd name="T1" fmla="*/ 1001132368 h 2"/>
                <a:gd name="T2" fmla="*/ 0 w 1"/>
                <a:gd name="T3" fmla="*/ 1001132368 h 2"/>
                <a:gd name="T4" fmla="*/ 1 w 1"/>
                <a:gd name="T5" fmla="*/ 1001132368 h 2"/>
                <a:gd name="T6" fmla="*/ 1 w 1"/>
                <a:gd name="T7" fmla="*/ 0 h 2"/>
                <a:gd name="T8" fmla="*/ 0 w 1"/>
                <a:gd name="T9" fmla="*/ 0 h 2"/>
                <a:gd name="T10" fmla="*/ 0 w 1"/>
                <a:gd name="T11" fmla="*/ 1001132368 h 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2">
                  <a:moveTo>
                    <a:pt x="0" y="2"/>
                  </a:moveTo>
                  <a:lnTo>
                    <a:pt x="0" y="2"/>
                  </a:lnTo>
                  <a:lnTo>
                    <a:pt x="1" y="2"/>
                  </a:lnTo>
                  <a:lnTo>
                    <a:pt x="1" y="0"/>
                  </a:lnTo>
                  <a:lnTo>
                    <a:pt x="0" y="0"/>
                  </a:lnTo>
                  <a:lnTo>
                    <a:pt x="0" y="2"/>
                  </a:lnTo>
                  <a:close/>
                </a:path>
              </a:pathLst>
            </a:custGeom>
            <a:grpFill/>
            <a:ln w="0">
              <a:noFill/>
              <a:prstDash val="solid"/>
              <a:round/>
              <a:headEnd/>
              <a:tailEnd/>
            </a:ln>
            <a:extLst/>
          </p:spPr>
          <p:txBody>
            <a:bodyPr/>
            <a:lstStyle/>
            <a:p>
              <a:endParaRPr lang="zh-CN" altLang="en-US" sz="3201"/>
            </a:p>
          </p:txBody>
        </p:sp>
        <p:sp>
          <p:nvSpPr>
            <p:cNvPr id="108" name="Freeform 181"/>
            <p:cNvSpPr>
              <a:spLocks/>
            </p:cNvSpPr>
            <p:nvPr/>
          </p:nvSpPr>
          <p:spPr bwMode="auto">
            <a:xfrm>
              <a:off x="1919288" y="2701926"/>
              <a:ext cx="3175" cy="3175"/>
            </a:xfrm>
            <a:custGeom>
              <a:avLst/>
              <a:gdLst>
                <a:gd name="T0" fmla="*/ 0 w 3"/>
                <a:gd name="T1" fmla="*/ 1000502031 h 4"/>
                <a:gd name="T2" fmla="*/ 0 w 3"/>
                <a:gd name="T3" fmla="*/ 1000502031 h 4"/>
                <a:gd name="T4" fmla="*/ 0 w 3"/>
                <a:gd name="T5" fmla="*/ 1000502031 h 4"/>
                <a:gd name="T6" fmla="*/ 2147483646 w 3"/>
                <a:gd name="T7" fmla="*/ 2000373825 h 4"/>
                <a:gd name="T8" fmla="*/ 2147483646 w 3"/>
                <a:gd name="T9" fmla="*/ 2000373825 h 4"/>
                <a:gd name="T10" fmla="*/ 2147483646 w 3"/>
                <a:gd name="T11" fmla="*/ 2000373825 h 4"/>
                <a:gd name="T12" fmla="*/ 1185033825 w 3"/>
                <a:gd name="T13" fmla="*/ 0 h 4"/>
                <a:gd name="T14" fmla="*/ 0 w 3"/>
                <a:gd name="T15" fmla="*/ 1000502031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0" y="2"/>
                  </a:moveTo>
                  <a:lnTo>
                    <a:pt x="0" y="2"/>
                  </a:lnTo>
                  <a:cubicBezTo>
                    <a:pt x="0" y="2"/>
                    <a:pt x="0" y="2"/>
                    <a:pt x="0" y="2"/>
                  </a:cubicBezTo>
                  <a:cubicBezTo>
                    <a:pt x="1" y="3"/>
                    <a:pt x="2" y="4"/>
                    <a:pt x="3" y="4"/>
                  </a:cubicBezTo>
                  <a:cubicBezTo>
                    <a:pt x="3" y="4"/>
                    <a:pt x="3" y="4"/>
                    <a:pt x="3" y="4"/>
                  </a:cubicBezTo>
                  <a:cubicBezTo>
                    <a:pt x="2" y="2"/>
                    <a:pt x="1" y="0"/>
                    <a:pt x="1" y="0"/>
                  </a:cubicBezTo>
                  <a:cubicBezTo>
                    <a:pt x="1" y="0"/>
                    <a:pt x="0" y="1"/>
                    <a:pt x="0" y="2"/>
                  </a:cubicBezTo>
                  <a:close/>
                </a:path>
              </a:pathLst>
            </a:custGeom>
            <a:grpFill/>
            <a:ln w="0">
              <a:noFill/>
              <a:prstDash val="solid"/>
              <a:round/>
              <a:headEnd/>
              <a:tailEnd/>
            </a:ln>
            <a:extLst/>
          </p:spPr>
          <p:txBody>
            <a:bodyPr/>
            <a:lstStyle/>
            <a:p>
              <a:endParaRPr lang="zh-CN" altLang="en-US" sz="3201"/>
            </a:p>
          </p:txBody>
        </p:sp>
        <p:sp>
          <p:nvSpPr>
            <p:cNvPr id="109" name="Freeform 182"/>
            <p:cNvSpPr>
              <a:spLocks/>
            </p:cNvSpPr>
            <p:nvPr/>
          </p:nvSpPr>
          <p:spPr bwMode="auto">
            <a:xfrm>
              <a:off x="1919288" y="2705101"/>
              <a:ext cx="3175" cy="1588"/>
            </a:xfrm>
            <a:custGeom>
              <a:avLst/>
              <a:gdLst>
                <a:gd name="T0" fmla="*/ 0 w 3"/>
                <a:gd name="T1" fmla="*/ 0 h 1"/>
                <a:gd name="T2" fmla="*/ 0 w 3"/>
                <a:gd name="T3" fmla="*/ 0 h 1"/>
                <a:gd name="T4" fmla="*/ 1185033825 w 3"/>
                <a:gd name="T5" fmla="*/ 2147483646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1"/>
                    <a:pt x="1" y="1"/>
                    <a:pt x="1" y="1"/>
                  </a:cubicBezTo>
                  <a:cubicBezTo>
                    <a:pt x="2" y="1"/>
                    <a:pt x="2" y="0"/>
                    <a:pt x="3" y="0"/>
                  </a:cubicBezTo>
                  <a:cubicBezTo>
                    <a:pt x="3" y="0"/>
                    <a:pt x="3" y="0"/>
                    <a:pt x="3" y="0"/>
                  </a:cubicBezTo>
                  <a:lnTo>
                    <a:pt x="0" y="0"/>
                  </a:lnTo>
                  <a:close/>
                </a:path>
              </a:pathLst>
            </a:custGeom>
            <a:grpFill/>
            <a:ln w="0">
              <a:noFill/>
              <a:prstDash val="solid"/>
              <a:round/>
              <a:headEnd/>
              <a:tailEnd/>
            </a:ln>
            <a:extLst/>
          </p:spPr>
          <p:txBody>
            <a:bodyPr/>
            <a:lstStyle/>
            <a:p>
              <a:endParaRPr lang="zh-CN" altLang="en-US" sz="3201"/>
            </a:p>
          </p:txBody>
        </p:sp>
        <p:sp>
          <p:nvSpPr>
            <p:cNvPr id="110" name="Freeform 183"/>
            <p:cNvSpPr>
              <a:spLocks/>
            </p:cNvSpPr>
            <p:nvPr/>
          </p:nvSpPr>
          <p:spPr bwMode="auto">
            <a:xfrm>
              <a:off x="1919288" y="2703513"/>
              <a:ext cx="3175" cy="1588"/>
            </a:xfrm>
            <a:custGeom>
              <a:avLst/>
              <a:gdLst>
                <a:gd name="T0" fmla="*/ 500251413 w 4"/>
                <a:gd name="T1" fmla="*/ 500566184 h 2"/>
                <a:gd name="T2" fmla="*/ 500251413 w 4"/>
                <a:gd name="T3" fmla="*/ 500566184 h 2"/>
                <a:gd name="T4" fmla="*/ 500251413 w 4"/>
                <a:gd name="T5" fmla="*/ 1001132368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2"/>
                    <a:pt x="1" y="2"/>
                    <a:pt x="1" y="2"/>
                  </a:cubicBezTo>
                  <a:cubicBezTo>
                    <a:pt x="2" y="2"/>
                    <a:pt x="2" y="2"/>
                    <a:pt x="2" y="2"/>
                  </a:cubicBezTo>
                  <a:lnTo>
                    <a:pt x="4" y="2"/>
                  </a:lnTo>
                  <a:cubicBezTo>
                    <a:pt x="3" y="1"/>
                    <a:pt x="1" y="0"/>
                    <a:pt x="1" y="0"/>
                  </a:cubicBezTo>
                  <a:cubicBezTo>
                    <a:pt x="0" y="1"/>
                    <a:pt x="1" y="1"/>
                    <a:pt x="1" y="1"/>
                  </a:cubicBezTo>
                  <a:close/>
                </a:path>
              </a:pathLst>
            </a:custGeom>
            <a:grpFill/>
            <a:ln w="0">
              <a:noFill/>
              <a:prstDash val="solid"/>
              <a:round/>
              <a:headEnd/>
              <a:tailEnd/>
            </a:ln>
            <a:extLst/>
          </p:spPr>
          <p:txBody>
            <a:bodyPr/>
            <a:lstStyle/>
            <a:p>
              <a:endParaRPr lang="zh-CN" altLang="en-US" sz="3201"/>
            </a:p>
          </p:txBody>
        </p:sp>
        <p:sp>
          <p:nvSpPr>
            <p:cNvPr id="111" name="Freeform 184"/>
            <p:cNvSpPr>
              <a:spLocks/>
            </p:cNvSpPr>
            <p:nvPr/>
          </p:nvSpPr>
          <p:spPr bwMode="auto">
            <a:xfrm>
              <a:off x="1920875" y="2701926"/>
              <a:ext cx="1588" cy="3175"/>
            </a:xfrm>
            <a:custGeom>
              <a:avLst/>
              <a:gdLst>
                <a:gd name="T0" fmla="*/ 500566184 w 2"/>
                <a:gd name="T1" fmla="*/ 0 h 5"/>
                <a:gd name="T2" fmla="*/ 500566184 w 2"/>
                <a:gd name="T3" fmla="*/ 0 h 5"/>
                <a:gd name="T4" fmla="*/ 500566184 w 2"/>
                <a:gd name="T5" fmla="*/ 256047875 h 5"/>
                <a:gd name="T6" fmla="*/ 500566184 w 2"/>
                <a:gd name="T7" fmla="*/ 512095750 h 5"/>
                <a:gd name="T8" fmla="*/ 1001132368 w 2"/>
                <a:gd name="T9" fmla="*/ 1280239375 h 5"/>
                <a:gd name="T10" fmla="*/ 1001132368 w 2"/>
                <a:gd name="T11" fmla="*/ 1280239375 h 5"/>
                <a:gd name="T12" fmla="*/ 1001132368 w 2"/>
                <a:gd name="T13" fmla="*/ 1280239375 h 5"/>
                <a:gd name="T14" fmla="*/ 1001132368 w 2"/>
                <a:gd name="T15" fmla="*/ 0 h 5"/>
                <a:gd name="T16" fmla="*/ 500566184 w 2"/>
                <a:gd name="T17" fmla="*/ 0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5">
                  <a:moveTo>
                    <a:pt x="1" y="0"/>
                  </a:moveTo>
                  <a:lnTo>
                    <a:pt x="1" y="0"/>
                  </a:lnTo>
                  <a:cubicBezTo>
                    <a:pt x="1" y="1"/>
                    <a:pt x="1" y="1"/>
                    <a:pt x="1" y="1"/>
                  </a:cubicBezTo>
                  <a:cubicBezTo>
                    <a:pt x="0" y="1"/>
                    <a:pt x="1" y="2"/>
                    <a:pt x="1" y="2"/>
                  </a:cubicBezTo>
                  <a:cubicBezTo>
                    <a:pt x="1" y="3"/>
                    <a:pt x="2" y="4"/>
                    <a:pt x="2" y="5"/>
                  </a:cubicBezTo>
                  <a:cubicBezTo>
                    <a:pt x="2" y="5"/>
                    <a:pt x="2" y="5"/>
                    <a:pt x="2" y="5"/>
                  </a:cubicBezTo>
                  <a:cubicBezTo>
                    <a:pt x="2" y="1"/>
                    <a:pt x="2" y="0"/>
                    <a:pt x="2" y="0"/>
                  </a:cubicBezTo>
                  <a:cubicBezTo>
                    <a:pt x="2" y="0"/>
                    <a:pt x="1" y="0"/>
                    <a:pt x="1" y="0"/>
                  </a:cubicBezTo>
                  <a:close/>
                </a:path>
              </a:pathLst>
            </a:custGeom>
            <a:grpFill/>
            <a:ln w="0">
              <a:noFill/>
              <a:prstDash val="solid"/>
              <a:round/>
              <a:headEnd/>
              <a:tailEnd/>
            </a:ln>
            <a:extLst/>
          </p:spPr>
          <p:txBody>
            <a:bodyPr/>
            <a:lstStyle/>
            <a:p>
              <a:endParaRPr lang="zh-CN" altLang="en-US" sz="3201"/>
            </a:p>
          </p:txBody>
        </p:sp>
        <p:sp>
          <p:nvSpPr>
            <p:cNvPr id="112" name="Freeform 185"/>
            <p:cNvSpPr>
              <a:spLocks/>
            </p:cNvSpPr>
            <p:nvPr/>
          </p:nvSpPr>
          <p:spPr bwMode="auto">
            <a:xfrm>
              <a:off x="1922463" y="2701926"/>
              <a:ext cx="1588" cy="3175"/>
            </a:xfrm>
            <a:custGeom>
              <a:avLst/>
              <a:gdLst>
                <a:gd name="T0" fmla="*/ 1001132368 w 2"/>
                <a:gd name="T1" fmla="*/ 256047875 h 5"/>
                <a:gd name="T2" fmla="*/ 1001132368 w 2"/>
                <a:gd name="T3" fmla="*/ 256047875 h 5"/>
                <a:gd name="T4" fmla="*/ 500566184 w 2"/>
                <a:gd name="T5" fmla="*/ 0 h 5"/>
                <a:gd name="T6" fmla="*/ 500566184 w 2"/>
                <a:gd name="T7" fmla="*/ 0 h 5"/>
                <a:gd name="T8" fmla="*/ 0 w 2"/>
                <a:gd name="T9" fmla="*/ 1280239375 h 5"/>
                <a:gd name="T10" fmla="*/ 0 w 2"/>
                <a:gd name="T11" fmla="*/ 1280239375 h 5"/>
                <a:gd name="T12" fmla="*/ 500566184 w 2"/>
                <a:gd name="T13" fmla="*/ 1280239375 h 5"/>
                <a:gd name="T14" fmla="*/ 1001132368 w 2"/>
                <a:gd name="T15" fmla="*/ 512095750 h 5"/>
                <a:gd name="T16" fmla="*/ 1001132368 w 2"/>
                <a:gd name="T17" fmla="*/ 256047875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5">
                  <a:moveTo>
                    <a:pt x="2" y="1"/>
                  </a:moveTo>
                  <a:lnTo>
                    <a:pt x="2" y="1"/>
                  </a:lnTo>
                  <a:cubicBezTo>
                    <a:pt x="2" y="1"/>
                    <a:pt x="2" y="1"/>
                    <a:pt x="1" y="0"/>
                  </a:cubicBezTo>
                  <a:cubicBezTo>
                    <a:pt x="1" y="0"/>
                    <a:pt x="1" y="0"/>
                    <a:pt x="1" y="0"/>
                  </a:cubicBezTo>
                  <a:cubicBezTo>
                    <a:pt x="1" y="0"/>
                    <a:pt x="0" y="1"/>
                    <a:pt x="0" y="5"/>
                  </a:cubicBezTo>
                  <a:lnTo>
                    <a:pt x="1" y="5"/>
                  </a:lnTo>
                  <a:cubicBezTo>
                    <a:pt x="1" y="4"/>
                    <a:pt x="2" y="3"/>
                    <a:pt x="2" y="2"/>
                  </a:cubicBezTo>
                  <a:cubicBezTo>
                    <a:pt x="2" y="2"/>
                    <a:pt x="2" y="1"/>
                    <a:pt x="2" y="1"/>
                  </a:cubicBezTo>
                  <a:close/>
                </a:path>
              </a:pathLst>
            </a:custGeom>
            <a:grpFill/>
            <a:ln w="0">
              <a:noFill/>
              <a:prstDash val="solid"/>
              <a:round/>
              <a:headEnd/>
              <a:tailEnd/>
            </a:ln>
            <a:extLst/>
          </p:spPr>
          <p:txBody>
            <a:bodyPr/>
            <a:lstStyle/>
            <a:p>
              <a:endParaRPr lang="zh-CN" altLang="en-US" sz="3201"/>
            </a:p>
          </p:txBody>
        </p:sp>
        <p:sp>
          <p:nvSpPr>
            <p:cNvPr id="113" name="Freeform 186"/>
            <p:cNvSpPr>
              <a:spLocks/>
            </p:cNvSpPr>
            <p:nvPr/>
          </p:nvSpPr>
          <p:spPr bwMode="auto">
            <a:xfrm>
              <a:off x="1922463" y="2705101"/>
              <a:ext cx="1588" cy="1588"/>
            </a:xfrm>
            <a:custGeom>
              <a:avLst/>
              <a:gdLst>
                <a:gd name="T0" fmla="*/ 0 w 2"/>
                <a:gd name="T1" fmla="*/ 0 h 1"/>
                <a:gd name="T2" fmla="*/ 0 w 2"/>
                <a:gd name="T3" fmla="*/ 0 h 1"/>
                <a:gd name="T4" fmla="*/ 0 w 2"/>
                <a:gd name="T5" fmla="*/ 0 h 1"/>
                <a:gd name="T6" fmla="*/ 500566184 w 2"/>
                <a:gd name="T7" fmla="*/ 2147483646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1"/>
                    <a:pt x="1" y="1"/>
                  </a:cubicBezTo>
                  <a:cubicBezTo>
                    <a:pt x="1" y="1"/>
                    <a:pt x="2" y="1"/>
                    <a:pt x="2" y="0"/>
                  </a:cubicBezTo>
                  <a:lnTo>
                    <a:pt x="0" y="0"/>
                  </a:lnTo>
                  <a:cubicBezTo>
                    <a:pt x="0" y="0"/>
                    <a:pt x="0" y="0"/>
                    <a:pt x="0" y="0"/>
                  </a:cubicBezTo>
                  <a:close/>
                </a:path>
              </a:pathLst>
            </a:custGeom>
            <a:grpFill/>
            <a:ln w="0">
              <a:noFill/>
              <a:prstDash val="solid"/>
              <a:round/>
              <a:headEnd/>
              <a:tailEnd/>
            </a:ln>
            <a:extLst/>
          </p:spPr>
          <p:txBody>
            <a:bodyPr/>
            <a:lstStyle/>
            <a:p>
              <a:endParaRPr lang="zh-CN" altLang="en-US" sz="3201"/>
            </a:p>
          </p:txBody>
        </p:sp>
        <p:sp>
          <p:nvSpPr>
            <p:cNvPr id="114" name="Freeform 187"/>
            <p:cNvSpPr>
              <a:spLocks/>
            </p:cNvSpPr>
            <p:nvPr/>
          </p:nvSpPr>
          <p:spPr bwMode="auto">
            <a:xfrm>
              <a:off x="1922463" y="2703513"/>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1001132368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2"/>
                    <a:pt x="3" y="1"/>
                  </a:cubicBezTo>
                  <a:cubicBezTo>
                    <a:pt x="3" y="1"/>
                    <a:pt x="3" y="1"/>
                    <a:pt x="3" y="0"/>
                  </a:cubicBezTo>
                  <a:cubicBezTo>
                    <a:pt x="3" y="0"/>
                    <a:pt x="1" y="1"/>
                    <a:pt x="0" y="2"/>
                  </a:cubicBezTo>
                  <a:cubicBezTo>
                    <a:pt x="0" y="2"/>
                    <a:pt x="0" y="2"/>
                    <a:pt x="0" y="2"/>
                  </a:cubicBezTo>
                  <a:close/>
                </a:path>
              </a:pathLst>
            </a:custGeom>
            <a:grpFill/>
            <a:ln w="0">
              <a:noFill/>
              <a:prstDash val="solid"/>
              <a:round/>
              <a:headEnd/>
              <a:tailEnd/>
            </a:ln>
            <a:extLst/>
          </p:spPr>
          <p:txBody>
            <a:bodyPr/>
            <a:lstStyle/>
            <a:p>
              <a:endParaRPr lang="zh-CN" altLang="en-US" sz="3201"/>
            </a:p>
          </p:txBody>
        </p:sp>
        <p:sp>
          <p:nvSpPr>
            <p:cNvPr id="115" name="Freeform 188"/>
            <p:cNvSpPr>
              <a:spLocks/>
            </p:cNvSpPr>
            <p:nvPr/>
          </p:nvSpPr>
          <p:spPr bwMode="auto">
            <a:xfrm>
              <a:off x="1922463" y="2701926"/>
              <a:ext cx="3175" cy="3175"/>
            </a:xfrm>
            <a:custGeom>
              <a:avLst/>
              <a:gdLst>
                <a:gd name="T0" fmla="*/ 2147483646 w 3"/>
                <a:gd name="T1" fmla="*/ 1000502031 h 4"/>
                <a:gd name="T2" fmla="*/ 2147483646 w 3"/>
                <a:gd name="T3" fmla="*/ 1000502031 h 4"/>
                <a:gd name="T4" fmla="*/ 2147483646 w 3"/>
                <a:gd name="T5" fmla="*/ 0 h 4"/>
                <a:gd name="T6" fmla="*/ 0 w 3"/>
                <a:gd name="T7" fmla="*/ 2000373825 h 4"/>
                <a:gd name="T8" fmla="*/ 0 w 3"/>
                <a:gd name="T9" fmla="*/ 2000373825 h 4"/>
                <a:gd name="T10" fmla="*/ 0 w 3"/>
                <a:gd name="T11" fmla="*/ 2000373825 h 4"/>
                <a:gd name="T12" fmla="*/ 2147483646 w 3"/>
                <a:gd name="T13" fmla="*/ 1000502031 h 4"/>
                <a:gd name="T14" fmla="*/ 2147483646 w 3"/>
                <a:gd name="T15" fmla="*/ 1000502031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4">
                  <a:moveTo>
                    <a:pt x="3" y="2"/>
                  </a:moveTo>
                  <a:lnTo>
                    <a:pt x="3" y="2"/>
                  </a:lnTo>
                  <a:cubicBezTo>
                    <a:pt x="3" y="1"/>
                    <a:pt x="2" y="0"/>
                    <a:pt x="2" y="0"/>
                  </a:cubicBezTo>
                  <a:cubicBezTo>
                    <a:pt x="2" y="0"/>
                    <a:pt x="1" y="2"/>
                    <a:pt x="0" y="4"/>
                  </a:cubicBezTo>
                  <a:cubicBezTo>
                    <a:pt x="0" y="4"/>
                    <a:pt x="2" y="3"/>
                    <a:pt x="2" y="2"/>
                  </a:cubicBezTo>
                  <a:cubicBezTo>
                    <a:pt x="2" y="2"/>
                    <a:pt x="2" y="2"/>
                    <a:pt x="3" y="2"/>
                  </a:cubicBezTo>
                  <a:close/>
                </a:path>
              </a:pathLst>
            </a:custGeom>
            <a:grpFill/>
            <a:ln w="0">
              <a:noFill/>
              <a:prstDash val="solid"/>
              <a:round/>
              <a:headEnd/>
              <a:tailEnd/>
            </a:ln>
            <a:extLst/>
          </p:spPr>
          <p:txBody>
            <a:bodyPr/>
            <a:lstStyle/>
            <a:p>
              <a:endParaRPr lang="zh-CN" altLang="en-US" sz="3201"/>
            </a:p>
          </p:txBody>
        </p:sp>
        <p:sp>
          <p:nvSpPr>
            <p:cNvPr id="116" name="Freeform 189"/>
            <p:cNvSpPr>
              <a:spLocks/>
            </p:cNvSpPr>
            <p:nvPr/>
          </p:nvSpPr>
          <p:spPr bwMode="auto">
            <a:xfrm>
              <a:off x="1927225" y="2757488"/>
              <a:ext cx="1588" cy="3175"/>
            </a:xfrm>
            <a:custGeom>
              <a:avLst/>
              <a:gdLst>
                <a:gd name="T0" fmla="*/ 500566184 w 2"/>
                <a:gd name="T1" fmla="*/ 1185033825 h 3"/>
                <a:gd name="T2" fmla="*/ 500566184 w 2"/>
                <a:gd name="T3" fmla="*/ 1185033825 h 3"/>
                <a:gd name="T4" fmla="*/ 0 w 2"/>
                <a:gd name="T5" fmla="*/ 1185033825 h 3"/>
                <a:gd name="T6" fmla="*/ 0 w 2"/>
                <a:gd name="T7" fmla="*/ 0 h 3"/>
                <a:gd name="T8" fmla="*/ 0 w 2"/>
                <a:gd name="T9" fmla="*/ 0 h 3"/>
                <a:gd name="T10" fmla="*/ 0 w 2"/>
                <a:gd name="T11" fmla="*/ 2147483646 h 3"/>
                <a:gd name="T12" fmla="*/ 0 w 2"/>
                <a:gd name="T13" fmla="*/ 2147483646 h 3"/>
                <a:gd name="T14" fmla="*/ 0 w 2"/>
                <a:gd name="T15" fmla="*/ 2147483646 h 3"/>
                <a:gd name="T16" fmla="*/ 500566184 w 2"/>
                <a:gd name="T17" fmla="*/ 2147483646 h 3"/>
                <a:gd name="T18" fmla="*/ 500566184 w 2"/>
                <a:gd name="T19" fmla="*/ 2147483646 h 3"/>
                <a:gd name="T20" fmla="*/ 1001132368 w 2"/>
                <a:gd name="T21" fmla="*/ 2147483646 h 3"/>
                <a:gd name="T22" fmla="*/ 1001132368 w 2"/>
                <a:gd name="T23" fmla="*/ 0 h 3"/>
                <a:gd name="T24" fmla="*/ 500566184 w 2"/>
                <a:gd name="T25" fmla="*/ 0 h 3"/>
                <a:gd name="T26" fmla="*/ 500566184 w 2"/>
                <a:gd name="T27" fmla="*/ 118503382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1" y="1"/>
                  </a:moveTo>
                  <a:lnTo>
                    <a:pt x="1" y="1"/>
                  </a:lnTo>
                  <a:lnTo>
                    <a:pt x="0" y="1"/>
                  </a:lnTo>
                  <a:lnTo>
                    <a:pt x="0" y="0"/>
                  </a:lnTo>
                  <a:lnTo>
                    <a:pt x="0" y="3"/>
                  </a:lnTo>
                  <a:lnTo>
                    <a:pt x="0" y="2"/>
                  </a:lnTo>
                  <a:lnTo>
                    <a:pt x="1" y="2"/>
                  </a:lnTo>
                  <a:lnTo>
                    <a:pt x="1" y="3"/>
                  </a:lnTo>
                  <a:lnTo>
                    <a:pt x="2" y="3"/>
                  </a:lnTo>
                  <a:lnTo>
                    <a:pt x="2" y="0"/>
                  </a:lnTo>
                  <a:lnTo>
                    <a:pt x="1" y="0"/>
                  </a:lnTo>
                  <a:lnTo>
                    <a:pt x="1" y="1"/>
                  </a:lnTo>
                  <a:close/>
                </a:path>
              </a:pathLst>
            </a:custGeom>
            <a:grpFill/>
            <a:ln w="0">
              <a:noFill/>
              <a:prstDash val="solid"/>
              <a:round/>
              <a:headEnd/>
              <a:tailEnd/>
            </a:ln>
            <a:extLst/>
          </p:spPr>
          <p:txBody>
            <a:bodyPr/>
            <a:lstStyle/>
            <a:p>
              <a:endParaRPr lang="zh-CN" altLang="en-US" sz="3201"/>
            </a:p>
          </p:txBody>
        </p:sp>
        <p:sp>
          <p:nvSpPr>
            <p:cNvPr id="117" name="Freeform 190"/>
            <p:cNvSpPr>
              <a:spLocks/>
            </p:cNvSpPr>
            <p:nvPr/>
          </p:nvSpPr>
          <p:spPr bwMode="auto">
            <a:xfrm>
              <a:off x="1928813" y="2757488"/>
              <a:ext cx="3175" cy="3175"/>
            </a:xfrm>
            <a:custGeom>
              <a:avLst/>
              <a:gdLst>
                <a:gd name="T0" fmla="*/ 2147483646 w 3"/>
                <a:gd name="T1" fmla="*/ 2147483646 h 3"/>
                <a:gd name="T2" fmla="*/ 2147483646 w 3"/>
                <a:gd name="T3" fmla="*/ 2147483646 h 3"/>
                <a:gd name="T4" fmla="*/ 2147483646 w 3"/>
                <a:gd name="T5" fmla="*/ 2147483646 h 3"/>
                <a:gd name="T6" fmla="*/ 1185033825 w 3"/>
                <a:gd name="T7" fmla="*/ 2147483646 h 3"/>
                <a:gd name="T8" fmla="*/ 1185033825 w 3"/>
                <a:gd name="T9" fmla="*/ 0 h 3"/>
                <a:gd name="T10" fmla="*/ 0 w 3"/>
                <a:gd name="T11" fmla="*/ 0 h 3"/>
                <a:gd name="T12" fmla="*/ 0 w 3"/>
                <a:gd name="T13" fmla="*/ 2147483646 h 3"/>
                <a:gd name="T14" fmla="*/ 1185033825 w 3"/>
                <a:gd name="T15" fmla="*/ 2147483646 h 3"/>
                <a:gd name="T16" fmla="*/ 2147483646 w 3"/>
                <a:gd name="T17" fmla="*/ 2147483646 h 3"/>
                <a:gd name="T18" fmla="*/ 2147483646 w 3"/>
                <a:gd name="T19" fmla="*/ 2147483646 h 3"/>
                <a:gd name="T20" fmla="*/ 2147483646 w 3"/>
                <a:gd name="T21" fmla="*/ 2147483646 h 3"/>
                <a:gd name="T22" fmla="*/ 2147483646 w 3"/>
                <a:gd name="T23" fmla="*/ 0 h 3"/>
                <a:gd name="T24" fmla="*/ 2147483646 w 3"/>
                <a:gd name="T25" fmla="*/ 0 h 3"/>
                <a:gd name="T26" fmla="*/ 2147483646 w 3"/>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3">
                  <a:moveTo>
                    <a:pt x="2" y="2"/>
                  </a:moveTo>
                  <a:lnTo>
                    <a:pt x="2" y="2"/>
                  </a:lnTo>
                  <a:cubicBezTo>
                    <a:pt x="2" y="2"/>
                    <a:pt x="2" y="2"/>
                    <a:pt x="2" y="2"/>
                  </a:cubicBezTo>
                  <a:cubicBezTo>
                    <a:pt x="1" y="2"/>
                    <a:pt x="1" y="2"/>
                    <a:pt x="1" y="2"/>
                  </a:cubicBezTo>
                  <a:lnTo>
                    <a:pt x="1" y="0"/>
                  </a:lnTo>
                  <a:lnTo>
                    <a:pt x="0" y="0"/>
                  </a:lnTo>
                  <a:lnTo>
                    <a:pt x="0" y="2"/>
                  </a:lnTo>
                  <a:cubicBezTo>
                    <a:pt x="0" y="2"/>
                    <a:pt x="0" y="2"/>
                    <a:pt x="1" y="2"/>
                  </a:cubicBezTo>
                  <a:cubicBezTo>
                    <a:pt x="1" y="3"/>
                    <a:pt x="1" y="3"/>
                    <a:pt x="2" y="3"/>
                  </a:cubicBezTo>
                  <a:cubicBezTo>
                    <a:pt x="2" y="3"/>
                    <a:pt x="2" y="3"/>
                    <a:pt x="3" y="2"/>
                  </a:cubicBezTo>
                  <a:cubicBezTo>
                    <a:pt x="3" y="2"/>
                    <a:pt x="3" y="2"/>
                    <a:pt x="3" y="2"/>
                  </a:cubicBezTo>
                  <a:lnTo>
                    <a:pt x="3" y="0"/>
                  </a:lnTo>
                  <a:lnTo>
                    <a:pt x="2" y="0"/>
                  </a:lnTo>
                  <a:lnTo>
                    <a:pt x="2" y="2"/>
                  </a:lnTo>
                  <a:close/>
                </a:path>
              </a:pathLst>
            </a:custGeom>
            <a:grpFill/>
            <a:ln w="0">
              <a:noFill/>
              <a:prstDash val="solid"/>
              <a:round/>
              <a:headEnd/>
              <a:tailEnd/>
            </a:ln>
            <a:extLst/>
          </p:spPr>
          <p:txBody>
            <a:bodyPr/>
            <a:lstStyle/>
            <a:p>
              <a:endParaRPr lang="zh-CN" altLang="en-US" sz="3201"/>
            </a:p>
          </p:txBody>
        </p:sp>
        <p:sp>
          <p:nvSpPr>
            <p:cNvPr id="118" name="Freeform 191"/>
            <p:cNvSpPr>
              <a:spLocks noEditPoints="1"/>
            </p:cNvSpPr>
            <p:nvPr/>
          </p:nvSpPr>
          <p:spPr bwMode="auto">
            <a:xfrm>
              <a:off x="1931988" y="2757488"/>
              <a:ext cx="1588" cy="3175"/>
            </a:xfrm>
            <a:custGeom>
              <a:avLst/>
              <a:gdLst>
                <a:gd name="T0" fmla="*/ 148222332 w 3"/>
                <a:gd name="T1" fmla="*/ 2147483646 h 3"/>
                <a:gd name="T2" fmla="*/ 148222332 w 3"/>
                <a:gd name="T3" fmla="*/ 2147483646 h 3"/>
                <a:gd name="T4" fmla="*/ 148222332 w 3"/>
                <a:gd name="T5" fmla="*/ 1185033825 h 3"/>
                <a:gd name="T6" fmla="*/ 296725211 w 3"/>
                <a:gd name="T7" fmla="*/ 2147483646 h 3"/>
                <a:gd name="T8" fmla="*/ 148222332 w 3"/>
                <a:gd name="T9" fmla="*/ 2147483646 h 3"/>
                <a:gd name="T10" fmla="*/ 148222332 w 3"/>
                <a:gd name="T11" fmla="*/ 0 h 3"/>
                <a:gd name="T12" fmla="*/ 148222332 w 3"/>
                <a:gd name="T13" fmla="*/ 0 h 3"/>
                <a:gd name="T14" fmla="*/ 0 w 3"/>
                <a:gd name="T15" fmla="*/ 2147483646 h 3"/>
                <a:gd name="T16" fmla="*/ 0 w 3"/>
                <a:gd name="T17" fmla="*/ 2147483646 h 3"/>
                <a:gd name="T18" fmla="*/ 148222332 w 3"/>
                <a:gd name="T19" fmla="*/ 2147483646 h 3"/>
                <a:gd name="T20" fmla="*/ 296725211 w 3"/>
                <a:gd name="T21" fmla="*/ 2147483646 h 3"/>
                <a:gd name="T22" fmla="*/ 296725211 w 3"/>
                <a:gd name="T23" fmla="*/ 2147483646 h 3"/>
                <a:gd name="T24" fmla="*/ 444947543 w 3"/>
                <a:gd name="T25" fmla="*/ 2147483646 h 3"/>
                <a:gd name="T26" fmla="*/ 296725211 w 3"/>
                <a:gd name="T27" fmla="*/ 0 h 3"/>
                <a:gd name="T28" fmla="*/ 148222332 w 3"/>
                <a:gd name="T29" fmla="*/ 0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2"/>
                  </a:moveTo>
                  <a:lnTo>
                    <a:pt x="1" y="2"/>
                  </a:lnTo>
                  <a:lnTo>
                    <a:pt x="1" y="1"/>
                  </a:lnTo>
                  <a:lnTo>
                    <a:pt x="2" y="2"/>
                  </a:lnTo>
                  <a:lnTo>
                    <a:pt x="1" y="2"/>
                  </a:lnTo>
                  <a:close/>
                  <a:moveTo>
                    <a:pt x="1" y="0"/>
                  </a:moveTo>
                  <a:lnTo>
                    <a:pt x="1" y="0"/>
                  </a:lnTo>
                  <a:lnTo>
                    <a:pt x="0" y="3"/>
                  </a:lnTo>
                  <a:lnTo>
                    <a:pt x="1" y="2"/>
                  </a:lnTo>
                  <a:lnTo>
                    <a:pt x="2" y="2"/>
                  </a:lnTo>
                  <a:lnTo>
                    <a:pt x="2" y="3"/>
                  </a:lnTo>
                  <a:lnTo>
                    <a:pt x="3" y="3"/>
                  </a:lnTo>
                  <a:lnTo>
                    <a:pt x="2" y="0"/>
                  </a:lnTo>
                  <a:lnTo>
                    <a:pt x="1" y="0"/>
                  </a:lnTo>
                  <a:close/>
                </a:path>
              </a:pathLst>
            </a:custGeom>
            <a:grpFill/>
            <a:ln w="0">
              <a:noFill/>
              <a:prstDash val="solid"/>
              <a:round/>
              <a:headEnd/>
              <a:tailEnd/>
            </a:ln>
            <a:extLst/>
          </p:spPr>
          <p:txBody>
            <a:bodyPr/>
            <a:lstStyle/>
            <a:p>
              <a:endParaRPr lang="zh-CN" altLang="en-US" sz="3201"/>
            </a:p>
          </p:txBody>
        </p:sp>
        <p:sp>
          <p:nvSpPr>
            <p:cNvPr id="119" name="Freeform 192"/>
            <p:cNvSpPr>
              <a:spLocks/>
            </p:cNvSpPr>
            <p:nvPr/>
          </p:nvSpPr>
          <p:spPr bwMode="auto">
            <a:xfrm>
              <a:off x="1933575" y="2757488"/>
              <a:ext cx="3175" cy="3175"/>
            </a:xfrm>
            <a:custGeom>
              <a:avLst/>
              <a:gdLst>
                <a:gd name="T0" fmla="*/ 1500123206 w 4"/>
                <a:gd name="T1" fmla="*/ 2147483646 h 3"/>
                <a:gd name="T2" fmla="*/ 1500123206 w 4"/>
                <a:gd name="T3" fmla="*/ 2147483646 h 3"/>
                <a:gd name="T4" fmla="*/ 1500123206 w 4"/>
                <a:gd name="T5" fmla="*/ 0 h 3"/>
                <a:gd name="T6" fmla="*/ 1000502031 w 4"/>
                <a:gd name="T7" fmla="*/ 0 h 3"/>
                <a:gd name="T8" fmla="*/ 1000502031 w 4"/>
                <a:gd name="T9" fmla="*/ 2147483646 h 3"/>
                <a:gd name="T10" fmla="*/ 500251413 w 4"/>
                <a:gd name="T11" fmla="*/ 0 h 3"/>
                <a:gd name="T12" fmla="*/ 0 w 4"/>
                <a:gd name="T13" fmla="*/ 0 h 3"/>
                <a:gd name="T14" fmla="*/ 500251413 w 4"/>
                <a:gd name="T15" fmla="*/ 2147483646 h 3"/>
                <a:gd name="T16" fmla="*/ 1000502031 w 4"/>
                <a:gd name="T17" fmla="*/ 2147483646 h 3"/>
                <a:gd name="T18" fmla="*/ 1000502031 w 4"/>
                <a:gd name="T19" fmla="*/ 1185033825 h 3"/>
                <a:gd name="T20" fmla="*/ 1500123206 w 4"/>
                <a:gd name="T21" fmla="*/ 2147483646 h 3"/>
                <a:gd name="T22" fmla="*/ 2000373825 w 4"/>
                <a:gd name="T23" fmla="*/ 2147483646 h 3"/>
                <a:gd name="T24" fmla="*/ 2000373825 w 4"/>
                <a:gd name="T25" fmla="*/ 0 h 3"/>
                <a:gd name="T26" fmla="*/ 2000373825 w 4"/>
                <a:gd name="T27" fmla="*/ 0 h 3"/>
                <a:gd name="T28" fmla="*/ 1500123206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3" y="2"/>
                  </a:moveTo>
                  <a:lnTo>
                    <a:pt x="3" y="2"/>
                  </a:lnTo>
                  <a:lnTo>
                    <a:pt x="3" y="0"/>
                  </a:lnTo>
                  <a:lnTo>
                    <a:pt x="2" y="0"/>
                  </a:lnTo>
                  <a:lnTo>
                    <a:pt x="2" y="2"/>
                  </a:lnTo>
                  <a:lnTo>
                    <a:pt x="1" y="0"/>
                  </a:lnTo>
                  <a:lnTo>
                    <a:pt x="0" y="0"/>
                  </a:lnTo>
                  <a:lnTo>
                    <a:pt x="1" y="3"/>
                  </a:lnTo>
                  <a:lnTo>
                    <a:pt x="2" y="3"/>
                  </a:lnTo>
                  <a:lnTo>
                    <a:pt x="2" y="1"/>
                  </a:lnTo>
                  <a:lnTo>
                    <a:pt x="3" y="3"/>
                  </a:lnTo>
                  <a:lnTo>
                    <a:pt x="4" y="3"/>
                  </a:lnTo>
                  <a:lnTo>
                    <a:pt x="4" y="0"/>
                  </a:lnTo>
                  <a:lnTo>
                    <a:pt x="3" y="2"/>
                  </a:lnTo>
                  <a:close/>
                </a:path>
              </a:pathLst>
            </a:custGeom>
            <a:grpFill/>
            <a:ln w="0">
              <a:noFill/>
              <a:prstDash val="solid"/>
              <a:round/>
              <a:headEnd/>
              <a:tailEnd/>
            </a:ln>
            <a:extLst/>
          </p:spPr>
          <p:txBody>
            <a:bodyPr/>
            <a:lstStyle/>
            <a:p>
              <a:endParaRPr lang="zh-CN" altLang="en-US" sz="3201"/>
            </a:p>
          </p:txBody>
        </p:sp>
        <p:sp>
          <p:nvSpPr>
            <p:cNvPr id="120" name="Freeform 193"/>
            <p:cNvSpPr>
              <a:spLocks/>
            </p:cNvSpPr>
            <p:nvPr/>
          </p:nvSpPr>
          <p:spPr bwMode="auto">
            <a:xfrm>
              <a:off x="1938338" y="2757488"/>
              <a:ext cx="1588" cy="3175"/>
            </a:xfrm>
            <a:custGeom>
              <a:avLst/>
              <a:gdLst>
                <a:gd name="T0" fmla="*/ 0 w 2"/>
                <a:gd name="T1" fmla="*/ 1185033825 h 3"/>
                <a:gd name="T2" fmla="*/ 0 w 2"/>
                <a:gd name="T3" fmla="*/ 1185033825 h 3"/>
                <a:gd name="T4" fmla="*/ 0 w 2"/>
                <a:gd name="T5" fmla="*/ 2147483646 h 3"/>
                <a:gd name="T6" fmla="*/ 500566184 w 2"/>
                <a:gd name="T7" fmla="*/ 2147483646 h 3"/>
                <a:gd name="T8" fmla="*/ 1001132368 w 2"/>
                <a:gd name="T9" fmla="*/ 2147483646 h 3"/>
                <a:gd name="T10" fmla="*/ 1001132368 w 2"/>
                <a:gd name="T11" fmla="*/ 2147483646 h 3"/>
                <a:gd name="T12" fmla="*/ 500566184 w 2"/>
                <a:gd name="T13" fmla="*/ 2147483646 h 3"/>
                <a:gd name="T14" fmla="*/ 0 w 2"/>
                <a:gd name="T15" fmla="*/ 2147483646 h 3"/>
                <a:gd name="T16" fmla="*/ 1001132368 w 2"/>
                <a:gd name="T17" fmla="*/ 2147483646 h 3"/>
                <a:gd name="T18" fmla="*/ 1001132368 w 2"/>
                <a:gd name="T19" fmla="*/ 1185033825 h 3"/>
                <a:gd name="T20" fmla="*/ 0 w 2"/>
                <a:gd name="T21" fmla="*/ 1185033825 h 3"/>
                <a:gd name="T22" fmla="*/ 500566184 w 2"/>
                <a:gd name="T23" fmla="*/ 1185033825 h 3"/>
                <a:gd name="T24" fmla="*/ 1001132368 w 2"/>
                <a:gd name="T25" fmla="*/ 1185033825 h 3"/>
                <a:gd name="T26" fmla="*/ 1001132368 w 2"/>
                <a:gd name="T27" fmla="*/ 0 h 3"/>
                <a:gd name="T28" fmla="*/ 500566184 w 2"/>
                <a:gd name="T29" fmla="*/ 0 h 3"/>
                <a:gd name="T30" fmla="*/ 0 w 2"/>
                <a:gd name="T31" fmla="*/ 1185033825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0" y="1"/>
                  </a:moveTo>
                  <a:lnTo>
                    <a:pt x="0" y="1"/>
                  </a:lnTo>
                  <a:cubicBezTo>
                    <a:pt x="0" y="2"/>
                    <a:pt x="0" y="2"/>
                    <a:pt x="0" y="2"/>
                  </a:cubicBezTo>
                  <a:cubicBezTo>
                    <a:pt x="0" y="3"/>
                    <a:pt x="0" y="3"/>
                    <a:pt x="1" y="3"/>
                  </a:cubicBezTo>
                  <a:lnTo>
                    <a:pt x="2" y="3"/>
                  </a:lnTo>
                  <a:lnTo>
                    <a:pt x="2" y="2"/>
                  </a:lnTo>
                  <a:lnTo>
                    <a:pt x="1" y="2"/>
                  </a:lnTo>
                  <a:cubicBezTo>
                    <a:pt x="0" y="2"/>
                    <a:pt x="0" y="2"/>
                    <a:pt x="0" y="2"/>
                  </a:cubicBezTo>
                  <a:lnTo>
                    <a:pt x="2" y="2"/>
                  </a:lnTo>
                  <a:lnTo>
                    <a:pt x="2" y="1"/>
                  </a:lnTo>
                  <a:lnTo>
                    <a:pt x="0" y="1"/>
                  </a:lnTo>
                  <a:cubicBezTo>
                    <a:pt x="0" y="1"/>
                    <a:pt x="0" y="1"/>
                    <a:pt x="1" y="1"/>
                  </a:cubicBezTo>
                  <a:lnTo>
                    <a:pt x="2" y="1"/>
                  </a:lnTo>
                  <a:lnTo>
                    <a:pt x="2" y="0"/>
                  </a:lnTo>
                  <a:lnTo>
                    <a:pt x="1" y="0"/>
                  </a:lnTo>
                  <a:cubicBezTo>
                    <a:pt x="0" y="0"/>
                    <a:pt x="0" y="1"/>
                    <a:pt x="0" y="1"/>
                  </a:cubicBezTo>
                  <a:close/>
                </a:path>
              </a:pathLst>
            </a:custGeom>
            <a:grpFill/>
            <a:ln w="0">
              <a:noFill/>
              <a:prstDash val="solid"/>
              <a:round/>
              <a:headEnd/>
              <a:tailEnd/>
            </a:ln>
            <a:extLst/>
          </p:spPr>
          <p:txBody>
            <a:bodyPr/>
            <a:lstStyle/>
            <a:p>
              <a:endParaRPr lang="zh-CN" altLang="en-US" sz="3201"/>
            </a:p>
          </p:txBody>
        </p:sp>
        <p:sp>
          <p:nvSpPr>
            <p:cNvPr id="121" name="Freeform 194"/>
            <p:cNvSpPr>
              <a:spLocks/>
            </p:cNvSpPr>
            <p:nvPr/>
          </p:nvSpPr>
          <p:spPr bwMode="auto">
            <a:xfrm>
              <a:off x="1939925" y="2757488"/>
              <a:ext cx="0" cy="3175"/>
            </a:xfrm>
            <a:custGeom>
              <a:avLst/>
              <a:gdLst>
                <a:gd name="T0" fmla="*/ 0 w 1"/>
                <a:gd name="T1" fmla="*/ 2147483646 h 3"/>
                <a:gd name="T2" fmla="*/ 0 w 1"/>
                <a:gd name="T3" fmla="*/ 2147483646 h 3"/>
                <a:gd name="T4" fmla="*/ 1 w 1"/>
                <a:gd name="T5" fmla="*/ 2147483646 h 3"/>
                <a:gd name="T6" fmla="*/ 1 w 1"/>
                <a:gd name="T7" fmla="*/ 0 h 3"/>
                <a:gd name="T8" fmla="*/ 0 w 1"/>
                <a:gd name="T9" fmla="*/ 0 h 3"/>
                <a:gd name="T10" fmla="*/ 0 w 1"/>
                <a:gd name="T11" fmla="*/ 2147483646 h 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a:extLst/>
          </p:spPr>
          <p:txBody>
            <a:bodyPr/>
            <a:lstStyle/>
            <a:p>
              <a:endParaRPr lang="zh-CN" altLang="en-US" sz="3201"/>
            </a:p>
          </p:txBody>
        </p:sp>
        <p:sp>
          <p:nvSpPr>
            <p:cNvPr id="122" name="Freeform 195"/>
            <p:cNvSpPr>
              <a:spLocks/>
            </p:cNvSpPr>
            <p:nvPr/>
          </p:nvSpPr>
          <p:spPr bwMode="auto">
            <a:xfrm>
              <a:off x="1919288" y="2757488"/>
              <a:ext cx="3175" cy="1588"/>
            </a:xfrm>
            <a:custGeom>
              <a:avLst/>
              <a:gdLst>
                <a:gd name="T0" fmla="*/ 0 w 3"/>
                <a:gd name="T1" fmla="*/ 148222332 h 3"/>
                <a:gd name="T2" fmla="*/ 0 w 3"/>
                <a:gd name="T3" fmla="*/ 148222332 h 3"/>
                <a:gd name="T4" fmla="*/ 0 w 3"/>
                <a:gd name="T5" fmla="*/ 296725211 h 3"/>
                <a:gd name="T6" fmla="*/ 2147483646 w 3"/>
                <a:gd name="T7" fmla="*/ 444947543 h 3"/>
                <a:gd name="T8" fmla="*/ 2147483646 w 3"/>
                <a:gd name="T9" fmla="*/ 444947543 h 3"/>
                <a:gd name="T10" fmla="*/ 2147483646 w 3"/>
                <a:gd name="T11" fmla="*/ 444947543 h 3"/>
                <a:gd name="T12" fmla="*/ 1185033825 w 3"/>
                <a:gd name="T13" fmla="*/ 0 h 3"/>
                <a:gd name="T14" fmla="*/ 0 w 3"/>
                <a:gd name="T15" fmla="*/ 148222332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0" y="1"/>
                  </a:moveTo>
                  <a:lnTo>
                    <a:pt x="0" y="1"/>
                  </a:lnTo>
                  <a:cubicBezTo>
                    <a:pt x="0" y="2"/>
                    <a:pt x="0" y="2"/>
                    <a:pt x="0" y="2"/>
                  </a:cubicBezTo>
                  <a:cubicBezTo>
                    <a:pt x="1" y="2"/>
                    <a:pt x="2" y="3"/>
                    <a:pt x="3" y="3"/>
                  </a:cubicBezTo>
                  <a:cubicBezTo>
                    <a:pt x="3" y="3"/>
                    <a:pt x="3" y="3"/>
                    <a:pt x="3" y="3"/>
                  </a:cubicBezTo>
                  <a:cubicBezTo>
                    <a:pt x="3" y="3"/>
                    <a:pt x="3" y="3"/>
                    <a:pt x="3" y="3"/>
                  </a:cubicBezTo>
                  <a:cubicBezTo>
                    <a:pt x="2" y="1"/>
                    <a:pt x="1" y="0"/>
                    <a:pt x="1" y="0"/>
                  </a:cubicBezTo>
                  <a:cubicBezTo>
                    <a:pt x="1" y="0"/>
                    <a:pt x="0" y="1"/>
                    <a:pt x="0" y="1"/>
                  </a:cubicBezTo>
                  <a:close/>
                </a:path>
              </a:pathLst>
            </a:custGeom>
            <a:grpFill/>
            <a:ln w="0">
              <a:noFill/>
              <a:prstDash val="solid"/>
              <a:round/>
              <a:headEnd/>
              <a:tailEnd/>
            </a:ln>
            <a:extLst/>
          </p:spPr>
          <p:txBody>
            <a:bodyPr/>
            <a:lstStyle/>
            <a:p>
              <a:endParaRPr lang="zh-CN" altLang="en-US" sz="3201"/>
            </a:p>
          </p:txBody>
        </p:sp>
        <p:sp>
          <p:nvSpPr>
            <p:cNvPr id="123" name="Freeform 196"/>
            <p:cNvSpPr>
              <a:spLocks/>
            </p:cNvSpPr>
            <p:nvPr/>
          </p:nvSpPr>
          <p:spPr bwMode="auto">
            <a:xfrm>
              <a:off x="1919288" y="2760663"/>
              <a:ext cx="3175" cy="0"/>
            </a:xfrm>
            <a:custGeom>
              <a:avLst/>
              <a:gdLst>
                <a:gd name="T0" fmla="*/ 0 w 3"/>
                <a:gd name="T1" fmla="*/ 0 h 1"/>
                <a:gd name="T2" fmla="*/ 0 w 3"/>
                <a:gd name="T3" fmla="*/ 0 h 1"/>
                <a:gd name="T4" fmla="*/ 1185033825 w 3"/>
                <a:gd name="T5" fmla="*/ 1 h 1"/>
                <a:gd name="T6" fmla="*/ 2147483646 w 3"/>
                <a:gd name="T7" fmla="*/ 0 h 1"/>
                <a:gd name="T8" fmla="*/ 2147483646 w 3"/>
                <a:gd name="T9" fmla="*/ 0 h 1"/>
                <a:gd name="T10" fmla="*/ 2147483646 w 3"/>
                <a:gd name="T11" fmla="*/ 0 h 1"/>
                <a:gd name="T12" fmla="*/ 0 w 3"/>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 h="1">
                  <a:moveTo>
                    <a:pt x="0" y="0"/>
                  </a:moveTo>
                  <a:lnTo>
                    <a:pt x="0" y="0"/>
                  </a:lnTo>
                  <a:cubicBezTo>
                    <a:pt x="0" y="0"/>
                    <a:pt x="1" y="1"/>
                    <a:pt x="1" y="1"/>
                  </a:cubicBezTo>
                  <a:cubicBezTo>
                    <a:pt x="2" y="1"/>
                    <a:pt x="2" y="0"/>
                    <a:pt x="3" y="0"/>
                  </a:cubicBezTo>
                  <a:cubicBezTo>
                    <a:pt x="3" y="0"/>
                    <a:pt x="3" y="0"/>
                    <a:pt x="3" y="0"/>
                  </a:cubicBezTo>
                  <a:lnTo>
                    <a:pt x="0" y="0"/>
                  </a:lnTo>
                  <a:close/>
                </a:path>
              </a:pathLst>
            </a:custGeom>
            <a:grpFill/>
            <a:ln w="0">
              <a:noFill/>
              <a:prstDash val="solid"/>
              <a:round/>
              <a:headEnd/>
              <a:tailEnd/>
            </a:ln>
            <a:extLst/>
          </p:spPr>
          <p:txBody>
            <a:bodyPr/>
            <a:lstStyle/>
            <a:p>
              <a:endParaRPr lang="zh-CN" altLang="en-US" sz="3201"/>
            </a:p>
          </p:txBody>
        </p:sp>
        <p:sp>
          <p:nvSpPr>
            <p:cNvPr id="124" name="Freeform 197"/>
            <p:cNvSpPr>
              <a:spLocks/>
            </p:cNvSpPr>
            <p:nvPr/>
          </p:nvSpPr>
          <p:spPr bwMode="auto">
            <a:xfrm>
              <a:off x="1919288" y="2759076"/>
              <a:ext cx="3175" cy="1588"/>
            </a:xfrm>
            <a:custGeom>
              <a:avLst/>
              <a:gdLst>
                <a:gd name="T0" fmla="*/ 500251413 w 4"/>
                <a:gd name="T1" fmla="*/ 500566184 h 2"/>
                <a:gd name="T2" fmla="*/ 500251413 w 4"/>
                <a:gd name="T3" fmla="*/ 500566184 h 2"/>
                <a:gd name="T4" fmla="*/ 500251413 w 4"/>
                <a:gd name="T5" fmla="*/ 1001132368 h 2"/>
                <a:gd name="T6" fmla="*/ 1000502031 w 4"/>
                <a:gd name="T7" fmla="*/ 1001132368 h 2"/>
                <a:gd name="T8" fmla="*/ 2000373825 w 4"/>
                <a:gd name="T9" fmla="*/ 1001132368 h 2"/>
                <a:gd name="T10" fmla="*/ 2000373825 w 4"/>
                <a:gd name="T11" fmla="*/ 1001132368 h 2"/>
                <a:gd name="T12" fmla="*/ 2000373825 w 4"/>
                <a:gd name="T13" fmla="*/ 1001132368 h 2"/>
                <a:gd name="T14" fmla="*/ 500251413 w 4"/>
                <a:gd name="T15" fmla="*/ 0 h 2"/>
                <a:gd name="T16" fmla="*/ 500251413 w 4"/>
                <a:gd name="T17" fmla="*/ 500566184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2">
                  <a:moveTo>
                    <a:pt x="1" y="1"/>
                  </a:moveTo>
                  <a:lnTo>
                    <a:pt x="1" y="1"/>
                  </a:lnTo>
                  <a:cubicBezTo>
                    <a:pt x="1" y="1"/>
                    <a:pt x="1" y="2"/>
                    <a:pt x="1" y="2"/>
                  </a:cubicBezTo>
                  <a:cubicBezTo>
                    <a:pt x="2" y="2"/>
                    <a:pt x="2" y="2"/>
                    <a:pt x="2" y="2"/>
                  </a:cubicBezTo>
                  <a:lnTo>
                    <a:pt x="4" y="2"/>
                  </a:lnTo>
                  <a:cubicBezTo>
                    <a:pt x="3" y="1"/>
                    <a:pt x="1" y="0"/>
                    <a:pt x="1" y="0"/>
                  </a:cubicBezTo>
                  <a:cubicBezTo>
                    <a:pt x="0" y="0"/>
                    <a:pt x="1" y="1"/>
                    <a:pt x="1" y="1"/>
                  </a:cubicBezTo>
                  <a:close/>
                </a:path>
              </a:pathLst>
            </a:custGeom>
            <a:grpFill/>
            <a:ln w="0">
              <a:noFill/>
              <a:prstDash val="solid"/>
              <a:round/>
              <a:headEnd/>
              <a:tailEnd/>
            </a:ln>
            <a:extLst/>
          </p:spPr>
          <p:txBody>
            <a:bodyPr/>
            <a:lstStyle/>
            <a:p>
              <a:endParaRPr lang="zh-CN" altLang="en-US" sz="3201"/>
            </a:p>
          </p:txBody>
        </p:sp>
        <p:sp>
          <p:nvSpPr>
            <p:cNvPr id="125" name="Freeform 198"/>
            <p:cNvSpPr>
              <a:spLocks/>
            </p:cNvSpPr>
            <p:nvPr/>
          </p:nvSpPr>
          <p:spPr bwMode="auto">
            <a:xfrm>
              <a:off x="1920875" y="2755901"/>
              <a:ext cx="1588" cy="3175"/>
            </a:xfrm>
            <a:custGeom>
              <a:avLst/>
              <a:gdLst>
                <a:gd name="T0" fmla="*/ 500566184 w 2"/>
                <a:gd name="T1" fmla="*/ 0 h 4"/>
                <a:gd name="T2" fmla="*/ 500566184 w 2"/>
                <a:gd name="T3" fmla="*/ 0 h 4"/>
                <a:gd name="T4" fmla="*/ 500566184 w 2"/>
                <a:gd name="T5" fmla="*/ 500251413 h 4"/>
                <a:gd name="T6" fmla="*/ 500566184 w 2"/>
                <a:gd name="T7" fmla="*/ 500251413 h 4"/>
                <a:gd name="T8" fmla="*/ 1001132368 w 2"/>
                <a:gd name="T9" fmla="*/ 2000373825 h 4"/>
                <a:gd name="T10" fmla="*/ 1001132368 w 2"/>
                <a:gd name="T11" fmla="*/ 2000373825 h 4"/>
                <a:gd name="T12" fmla="*/ 1001132368 w 2"/>
                <a:gd name="T13" fmla="*/ 2000373825 h 4"/>
                <a:gd name="T14" fmla="*/ 1001132368 w 2"/>
                <a:gd name="T15" fmla="*/ 0 h 4"/>
                <a:gd name="T16" fmla="*/ 500566184 w 2"/>
                <a:gd name="T17" fmla="*/ 0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 h="4">
                  <a:moveTo>
                    <a:pt x="1" y="0"/>
                  </a:moveTo>
                  <a:lnTo>
                    <a:pt x="1" y="0"/>
                  </a:lnTo>
                  <a:cubicBezTo>
                    <a:pt x="1" y="0"/>
                    <a:pt x="1" y="1"/>
                    <a:pt x="1" y="1"/>
                  </a:cubicBezTo>
                  <a:cubicBezTo>
                    <a:pt x="0" y="1"/>
                    <a:pt x="1" y="1"/>
                    <a:pt x="1" y="1"/>
                  </a:cubicBezTo>
                  <a:cubicBezTo>
                    <a:pt x="1" y="2"/>
                    <a:pt x="2" y="4"/>
                    <a:pt x="2" y="4"/>
                  </a:cubicBezTo>
                  <a:cubicBezTo>
                    <a:pt x="2" y="1"/>
                    <a:pt x="2" y="0"/>
                    <a:pt x="2" y="0"/>
                  </a:cubicBezTo>
                  <a:cubicBezTo>
                    <a:pt x="2" y="0"/>
                    <a:pt x="1" y="0"/>
                    <a:pt x="1" y="0"/>
                  </a:cubicBezTo>
                  <a:close/>
                </a:path>
              </a:pathLst>
            </a:custGeom>
            <a:grpFill/>
            <a:ln w="0">
              <a:noFill/>
              <a:prstDash val="solid"/>
              <a:round/>
              <a:headEnd/>
              <a:tailEnd/>
            </a:ln>
            <a:extLst/>
          </p:spPr>
          <p:txBody>
            <a:bodyPr/>
            <a:lstStyle/>
            <a:p>
              <a:endParaRPr lang="zh-CN" altLang="en-US" sz="3201"/>
            </a:p>
          </p:txBody>
        </p:sp>
        <p:sp>
          <p:nvSpPr>
            <p:cNvPr id="126" name="Freeform 199"/>
            <p:cNvSpPr>
              <a:spLocks/>
            </p:cNvSpPr>
            <p:nvPr/>
          </p:nvSpPr>
          <p:spPr bwMode="auto">
            <a:xfrm>
              <a:off x="1922463" y="2755901"/>
              <a:ext cx="1588" cy="3175"/>
            </a:xfrm>
            <a:custGeom>
              <a:avLst/>
              <a:gdLst>
                <a:gd name="T0" fmla="*/ 1001132368 w 2"/>
                <a:gd name="T1" fmla="*/ 500251413 h 4"/>
                <a:gd name="T2" fmla="*/ 1001132368 w 2"/>
                <a:gd name="T3" fmla="*/ 500251413 h 4"/>
                <a:gd name="T4" fmla="*/ 1001132368 w 2"/>
                <a:gd name="T5" fmla="*/ 500251413 h 4"/>
                <a:gd name="T6" fmla="*/ 500566184 w 2"/>
                <a:gd name="T7" fmla="*/ 0 h 4"/>
                <a:gd name="T8" fmla="*/ 500566184 w 2"/>
                <a:gd name="T9" fmla="*/ 0 h 4"/>
                <a:gd name="T10" fmla="*/ 0 w 2"/>
                <a:gd name="T11" fmla="*/ 2000373825 h 4"/>
                <a:gd name="T12" fmla="*/ 0 w 2"/>
                <a:gd name="T13" fmla="*/ 2000373825 h 4"/>
                <a:gd name="T14" fmla="*/ 500566184 w 2"/>
                <a:gd name="T15" fmla="*/ 2000373825 h 4"/>
                <a:gd name="T16" fmla="*/ 500566184 w 2"/>
                <a:gd name="T17" fmla="*/ 2000373825 h 4"/>
                <a:gd name="T18" fmla="*/ 1001132368 w 2"/>
                <a:gd name="T19" fmla="*/ 500251413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4">
                  <a:moveTo>
                    <a:pt x="2" y="1"/>
                  </a:moveTo>
                  <a:lnTo>
                    <a:pt x="2" y="1"/>
                  </a:lnTo>
                  <a:cubicBezTo>
                    <a:pt x="2" y="1"/>
                    <a:pt x="2" y="1"/>
                    <a:pt x="2" y="1"/>
                  </a:cubicBezTo>
                  <a:cubicBezTo>
                    <a:pt x="2" y="1"/>
                    <a:pt x="2" y="0"/>
                    <a:pt x="1" y="0"/>
                  </a:cubicBezTo>
                  <a:cubicBezTo>
                    <a:pt x="1" y="0"/>
                    <a:pt x="1" y="0"/>
                    <a:pt x="1" y="0"/>
                  </a:cubicBezTo>
                  <a:cubicBezTo>
                    <a:pt x="1" y="0"/>
                    <a:pt x="0" y="1"/>
                    <a:pt x="0" y="4"/>
                  </a:cubicBezTo>
                  <a:lnTo>
                    <a:pt x="1" y="4"/>
                  </a:lnTo>
                  <a:cubicBezTo>
                    <a:pt x="1" y="4"/>
                    <a:pt x="2" y="2"/>
                    <a:pt x="2" y="1"/>
                  </a:cubicBezTo>
                  <a:close/>
                </a:path>
              </a:pathLst>
            </a:custGeom>
            <a:grpFill/>
            <a:ln w="0">
              <a:noFill/>
              <a:prstDash val="solid"/>
              <a:round/>
              <a:headEnd/>
              <a:tailEnd/>
            </a:ln>
            <a:extLst/>
          </p:spPr>
          <p:txBody>
            <a:bodyPr/>
            <a:lstStyle/>
            <a:p>
              <a:endParaRPr lang="zh-CN" altLang="en-US" sz="3201"/>
            </a:p>
          </p:txBody>
        </p:sp>
        <p:sp>
          <p:nvSpPr>
            <p:cNvPr id="127" name="Freeform 200"/>
            <p:cNvSpPr>
              <a:spLocks/>
            </p:cNvSpPr>
            <p:nvPr/>
          </p:nvSpPr>
          <p:spPr bwMode="auto">
            <a:xfrm>
              <a:off x="1922463" y="2760663"/>
              <a:ext cx="1588" cy="0"/>
            </a:xfrm>
            <a:custGeom>
              <a:avLst/>
              <a:gdLst>
                <a:gd name="T0" fmla="*/ 0 w 2"/>
                <a:gd name="T1" fmla="*/ 0 h 1"/>
                <a:gd name="T2" fmla="*/ 0 w 2"/>
                <a:gd name="T3" fmla="*/ 0 h 1"/>
                <a:gd name="T4" fmla="*/ 0 w 2"/>
                <a:gd name="T5" fmla="*/ 0 h 1"/>
                <a:gd name="T6" fmla="*/ 500566184 w 2"/>
                <a:gd name="T7" fmla="*/ 1 h 1"/>
                <a:gd name="T8" fmla="*/ 1001132368 w 2"/>
                <a:gd name="T9" fmla="*/ 0 h 1"/>
                <a:gd name="T10" fmla="*/ 0 w 2"/>
                <a:gd name="T11" fmla="*/ 0 h 1"/>
                <a:gd name="T12" fmla="*/ 0 w 2"/>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 h="1">
                  <a:moveTo>
                    <a:pt x="0" y="0"/>
                  </a:moveTo>
                  <a:lnTo>
                    <a:pt x="0" y="0"/>
                  </a:lnTo>
                  <a:cubicBezTo>
                    <a:pt x="0" y="0"/>
                    <a:pt x="1" y="0"/>
                    <a:pt x="1" y="1"/>
                  </a:cubicBezTo>
                  <a:cubicBezTo>
                    <a:pt x="1" y="1"/>
                    <a:pt x="2" y="1"/>
                    <a:pt x="2" y="0"/>
                  </a:cubicBezTo>
                  <a:lnTo>
                    <a:pt x="0" y="0"/>
                  </a:lnTo>
                  <a:close/>
                </a:path>
              </a:pathLst>
            </a:custGeom>
            <a:grpFill/>
            <a:ln w="0">
              <a:noFill/>
              <a:prstDash val="solid"/>
              <a:round/>
              <a:headEnd/>
              <a:tailEnd/>
            </a:ln>
            <a:extLst/>
          </p:spPr>
          <p:txBody>
            <a:bodyPr/>
            <a:lstStyle/>
            <a:p>
              <a:endParaRPr lang="zh-CN" altLang="en-US" sz="3201"/>
            </a:p>
          </p:txBody>
        </p:sp>
        <p:sp>
          <p:nvSpPr>
            <p:cNvPr id="128" name="Freeform 201"/>
            <p:cNvSpPr>
              <a:spLocks/>
            </p:cNvSpPr>
            <p:nvPr/>
          </p:nvSpPr>
          <p:spPr bwMode="auto">
            <a:xfrm>
              <a:off x="1922463" y="2759076"/>
              <a:ext cx="3175" cy="1588"/>
            </a:xfrm>
            <a:custGeom>
              <a:avLst/>
              <a:gdLst>
                <a:gd name="T0" fmla="*/ 0 w 3"/>
                <a:gd name="T1" fmla="*/ 1001132368 h 2"/>
                <a:gd name="T2" fmla="*/ 0 w 3"/>
                <a:gd name="T3" fmla="*/ 1001132368 h 2"/>
                <a:gd name="T4" fmla="*/ 0 w 3"/>
                <a:gd name="T5" fmla="*/ 1001132368 h 2"/>
                <a:gd name="T6" fmla="*/ 2147483646 w 3"/>
                <a:gd name="T7" fmla="*/ 1001132368 h 2"/>
                <a:gd name="T8" fmla="*/ 2147483646 w 3"/>
                <a:gd name="T9" fmla="*/ 1001132368 h 2"/>
                <a:gd name="T10" fmla="*/ 2147483646 w 3"/>
                <a:gd name="T11" fmla="*/ 500566184 h 2"/>
                <a:gd name="T12" fmla="*/ 2147483646 w 3"/>
                <a:gd name="T13" fmla="*/ 0 h 2"/>
                <a:gd name="T14" fmla="*/ 0 w 3"/>
                <a:gd name="T15" fmla="*/ 1001132368 h 2"/>
                <a:gd name="T16" fmla="*/ 0 w 3"/>
                <a:gd name="T17" fmla="*/ 1001132368 h 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 h="2">
                  <a:moveTo>
                    <a:pt x="0" y="2"/>
                  </a:moveTo>
                  <a:lnTo>
                    <a:pt x="0" y="2"/>
                  </a:lnTo>
                  <a:lnTo>
                    <a:pt x="2" y="2"/>
                  </a:lnTo>
                  <a:cubicBezTo>
                    <a:pt x="2" y="2"/>
                    <a:pt x="2" y="2"/>
                    <a:pt x="2" y="2"/>
                  </a:cubicBezTo>
                  <a:cubicBezTo>
                    <a:pt x="2" y="2"/>
                    <a:pt x="3" y="1"/>
                    <a:pt x="3" y="1"/>
                  </a:cubicBezTo>
                  <a:cubicBezTo>
                    <a:pt x="3" y="1"/>
                    <a:pt x="3" y="0"/>
                    <a:pt x="3" y="0"/>
                  </a:cubicBezTo>
                  <a:cubicBezTo>
                    <a:pt x="3" y="0"/>
                    <a:pt x="1" y="1"/>
                    <a:pt x="0" y="2"/>
                  </a:cubicBezTo>
                  <a:close/>
                </a:path>
              </a:pathLst>
            </a:custGeom>
            <a:grpFill/>
            <a:ln w="0">
              <a:noFill/>
              <a:prstDash val="solid"/>
              <a:round/>
              <a:headEnd/>
              <a:tailEnd/>
            </a:ln>
            <a:extLst/>
          </p:spPr>
          <p:txBody>
            <a:bodyPr/>
            <a:lstStyle/>
            <a:p>
              <a:endParaRPr lang="zh-CN" altLang="en-US" sz="3201"/>
            </a:p>
          </p:txBody>
        </p:sp>
        <p:sp>
          <p:nvSpPr>
            <p:cNvPr id="129" name="Freeform 202"/>
            <p:cNvSpPr>
              <a:spLocks/>
            </p:cNvSpPr>
            <p:nvPr/>
          </p:nvSpPr>
          <p:spPr bwMode="auto">
            <a:xfrm>
              <a:off x="1922463" y="2757488"/>
              <a:ext cx="3175" cy="1588"/>
            </a:xfrm>
            <a:custGeom>
              <a:avLst/>
              <a:gdLst>
                <a:gd name="T0" fmla="*/ 2147483646 w 3"/>
                <a:gd name="T1" fmla="*/ 148222332 h 3"/>
                <a:gd name="T2" fmla="*/ 2147483646 w 3"/>
                <a:gd name="T3" fmla="*/ 148222332 h 3"/>
                <a:gd name="T4" fmla="*/ 2147483646 w 3"/>
                <a:gd name="T5" fmla="*/ 0 h 3"/>
                <a:gd name="T6" fmla="*/ 0 w 3"/>
                <a:gd name="T7" fmla="*/ 444947543 h 3"/>
                <a:gd name="T8" fmla="*/ 0 w 3"/>
                <a:gd name="T9" fmla="*/ 444947543 h 3"/>
                <a:gd name="T10" fmla="*/ 0 w 3"/>
                <a:gd name="T11" fmla="*/ 444947543 h 3"/>
                <a:gd name="T12" fmla="*/ 2147483646 w 3"/>
                <a:gd name="T13" fmla="*/ 296725211 h 3"/>
                <a:gd name="T14" fmla="*/ 2147483646 w 3"/>
                <a:gd name="T15" fmla="*/ 148222332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 h="3">
                  <a:moveTo>
                    <a:pt x="3" y="1"/>
                  </a:moveTo>
                  <a:lnTo>
                    <a:pt x="3" y="1"/>
                  </a:lnTo>
                  <a:cubicBezTo>
                    <a:pt x="3" y="0"/>
                    <a:pt x="2" y="0"/>
                    <a:pt x="2" y="0"/>
                  </a:cubicBezTo>
                  <a:cubicBezTo>
                    <a:pt x="2" y="0"/>
                    <a:pt x="1" y="1"/>
                    <a:pt x="0" y="3"/>
                  </a:cubicBezTo>
                  <a:cubicBezTo>
                    <a:pt x="0" y="3"/>
                    <a:pt x="0" y="3"/>
                    <a:pt x="0" y="3"/>
                  </a:cubicBezTo>
                  <a:cubicBezTo>
                    <a:pt x="0" y="3"/>
                    <a:pt x="0" y="3"/>
                    <a:pt x="0" y="3"/>
                  </a:cubicBezTo>
                  <a:cubicBezTo>
                    <a:pt x="0" y="3"/>
                    <a:pt x="2" y="2"/>
                    <a:pt x="2" y="2"/>
                  </a:cubicBezTo>
                  <a:cubicBezTo>
                    <a:pt x="2" y="2"/>
                    <a:pt x="2" y="2"/>
                    <a:pt x="3" y="1"/>
                  </a:cubicBezTo>
                  <a:close/>
                </a:path>
              </a:pathLst>
            </a:custGeom>
            <a:grpFill/>
            <a:ln w="0">
              <a:noFill/>
              <a:prstDash val="solid"/>
              <a:round/>
              <a:headEnd/>
              <a:tailEnd/>
            </a:ln>
            <a:extLst/>
          </p:spPr>
          <p:txBody>
            <a:bodyPr/>
            <a:lstStyle/>
            <a:p>
              <a:endParaRPr lang="zh-CN" altLang="en-US" sz="3201"/>
            </a:p>
          </p:txBody>
        </p:sp>
        <p:sp>
          <p:nvSpPr>
            <p:cNvPr id="130" name="Freeform 203"/>
            <p:cNvSpPr>
              <a:spLocks/>
            </p:cNvSpPr>
            <p:nvPr/>
          </p:nvSpPr>
          <p:spPr bwMode="auto">
            <a:xfrm>
              <a:off x="1871663" y="2562226"/>
              <a:ext cx="26988" cy="4763"/>
            </a:xfrm>
            <a:custGeom>
              <a:avLst/>
              <a:gdLst>
                <a:gd name="T0" fmla="*/ 0 w 32"/>
                <a:gd name="T1" fmla="*/ 2147483646 h 5"/>
                <a:gd name="T2" fmla="*/ 0 w 32"/>
                <a:gd name="T3" fmla="*/ 2147483646 h 5"/>
                <a:gd name="T4" fmla="*/ 2147483646 w 32"/>
                <a:gd name="T5" fmla="*/ 2147483646 h 5"/>
                <a:gd name="T6" fmla="*/ 2147483646 w 32"/>
                <a:gd name="T7" fmla="*/ 0 h 5"/>
                <a:gd name="T8" fmla="*/ 0 w 32"/>
                <a:gd name="T9" fmla="*/ 0 h 5"/>
                <a:gd name="T10" fmla="*/ 0 w 32"/>
                <a:gd name="T11" fmla="*/ 2147483646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5">
                  <a:moveTo>
                    <a:pt x="0" y="5"/>
                  </a:moveTo>
                  <a:lnTo>
                    <a:pt x="0" y="5"/>
                  </a:lnTo>
                  <a:lnTo>
                    <a:pt x="32" y="5"/>
                  </a:lnTo>
                  <a:lnTo>
                    <a:pt x="32" y="0"/>
                  </a:lnTo>
                  <a:lnTo>
                    <a:pt x="0" y="0"/>
                  </a:lnTo>
                  <a:lnTo>
                    <a:pt x="0" y="5"/>
                  </a:lnTo>
                  <a:close/>
                </a:path>
              </a:pathLst>
            </a:custGeom>
            <a:grpFill/>
            <a:ln w="0">
              <a:noFill/>
              <a:prstDash val="solid"/>
              <a:round/>
              <a:headEnd/>
              <a:tailEnd/>
            </a:ln>
            <a:extLst/>
          </p:spPr>
          <p:txBody>
            <a:bodyPr/>
            <a:lstStyle/>
            <a:p>
              <a:endParaRPr lang="zh-CN" altLang="en-US" sz="3201"/>
            </a:p>
          </p:txBody>
        </p:sp>
        <p:sp>
          <p:nvSpPr>
            <p:cNvPr id="131" name="Freeform 204"/>
            <p:cNvSpPr>
              <a:spLocks noEditPoints="1"/>
            </p:cNvSpPr>
            <p:nvPr/>
          </p:nvSpPr>
          <p:spPr bwMode="auto">
            <a:xfrm>
              <a:off x="1784350" y="2301876"/>
              <a:ext cx="201613" cy="19050"/>
            </a:xfrm>
            <a:custGeom>
              <a:avLst/>
              <a:gdLst>
                <a:gd name="T0" fmla="*/ 2147483646 w 237"/>
                <a:gd name="T1" fmla="*/ 2147483646 h 23"/>
                <a:gd name="T2" fmla="*/ 2147483646 w 237"/>
                <a:gd name="T3" fmla="*/ 2147483646 h 23"/>
                <a:gd name="T4" fmla="*/ 2147483646 w 237"/>
                <a:gd name="T5" fmla="*/ 2147483646 h 23"/>
                <a:gd name="T6" fmla="*/ 2147483646 w 237"/>
                <a:gd name="T7" fmla="*/ 2147483646 h 23"/>
                <a:gd name="T8" fmla="*/ 2147483646 w 237"/>
                <a:gd name="T9" fmla="*/ 2147483646 h 23"/>
                <a:gd name="T10" fmla="*/ 2147483646 w 237"/>
                <a:gd name="T11" fmla="*/ 2147483646 h 23"/>
                <a:gd name="T12" fmla="*/ 2147483646 w 237"/>
                <a:gd name="T13" fmla="*/ 0 h 23"/>
                <a:gd name="T14" fmla="*/ 2147483646 w 237"/>
                <a:gd name="T15" fmla="*/ 0 h 23"/>
                <a:gd name="T16" fmla="*/ 0 w 237"/>
                <a:gd name="T17" fmla="*/ 2147483646 h 23"/>
                <a:gd name="T18" fmla="*/ 2147483646 w 237"/>
                <a:gd name="T19" fmla="*/ 2147483646 h 23"/>
                <a:gd name="T20" fmla="*/ 2147483646 w 237"/>
                <a:gd name="T21" fmla="*/ 0 h 23"/>
                <a:gd name="T22" fmla="*/ 2147483646 w 237"/>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37" h="23">
                  <a:moveTo>
                    <a:pt x="30" y="14"/>
                  </a:moveTo>
                  <a:lnTo>
                    <a:pt x="30" y="14"/>
                  </a:lnTo>
                  <a:lnTo>
                    <a:pt x="40" y="8"/>
                  </a:lnTo>
                  <a:lnTo>
                    <a:pt x="202" y="8"/>
                  </a:lnTo>
                  <a:lnTo>
                    <a:pt x="211" y="14"/>
                  </a:lnTo>
                  <a:lnTo>
                    <a:pt x="30" y="14"/>
                  </a:lnTo>
                  <a:close/>
                  <a:moveTo>
                    <a:pt x="37" y="0"/>
                  </a:moveTo>
                  <a:lnTo>
                    <a:pt x="37" y="0"/>
                  </a:lnTo>
                  <a:lnTo>
                    <a:pt x="0" y="23"/>
                  </a:lnTo>
                  <a:lnTo>
                    <a:pt x="237" y="23"/>
                  </a:lnTo>
                  <a:lnTo>
                    <a:pt x="205" y="0"/>
                  </a:lnTo>
                  <a:lnTo>
                    <a:pt x="37" y="0"/>
                  </a:lnTo>
                  <a:close/>
                </a:path>
              </a:pathLst>
            </a:custGeom>
            <a:grpFill/>
            <a:ln w="0">
              <a:noFill/>
              <a:prstDash val="solid"/>
              <a:round/>
              <a:headEnd/>
              <a:tailEnd/>
            </a:ln>
            <a:extLst/>
          </p:spPr>
          <p:txBody>
            <a:bodyPr/>
            <a:lstStyle/>
            <a:p>
              <a:endParaRPr lang="zh-CN" altLang="en-US" sz="3201"/>
            </a:p>
          </p:txBody>
        </p:sp>
      </p:grpSp>
      <p:sp>
        <p:nvSpPr>
          <p:cNvPr id="133" name="Freeform 6"/>
          <p:cNvSpPr>
            <a:spLocks/>
          </p:cNvSpPr>
          <p:nvPr/>
        </p:nvSpPr>
        <p:spPr bwMode="auto">
          <a:xfrm>
            <a:off x="9753552" y="1337423"/>
            <a:ext cx="910377" cy="914612"/>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1"/>
                </a:moveTo>
                <a:lnTo>
                  <a:pt x="804" y="401"/>
                </a:lnTo>
                <a:cubicBezTo>
                  <a:pt x="804" y="624"/>
                  <a:pt x="624" y="804"/>
                  <a:pt x="402" y="804"/>
                </a:cubicBezTo>
                <a:cubicBezTo>
                  <a:pt x="180" y="804"/>
                  <a:pt x="0" y="624"/>
                  <a:pt x="0" y="401"/>
                </a:cubicBezTo>
                <a:cubicBezTo>
                  <a:pt x="0" y="179"/>
                  <a:pt x="180" y="0"/>
                  <a:pt x="402" y="0"/>
                </a:cubicBezTo>
                <a:cubicBezTo>
                  <a:pt x="624" y="0"/>
                  <a:pt x="804" y="179"/>
                  <a:pt x="804" y="401"/>
                </a:cubicBezTo>
                <a:close/>
              </a:path>
            </a:pathLst>
          </a:custGeom>
          <a:noFill/>
          <a:ln w="0">
            <a:solidFill>
              <a:srgbClr val="000000"/>
            </a:solidFill>
            <a:prstDash val="solid"/>
            <a:round/>
            <a:headEnd/>
            <a:tailEnd/>
          </a:ln>
          <a:extLst/>
        </p:spPr>
        <p:txBody>
          <a:bodyPr/>
          <a:lstStyle/>
          <a:p>
            <a:endParaRPr lang="zh-CN" altLang="en-US" sz="3201"/>
          </a:p>
        </p:txBody>
      </p:sp>
      <p:grpSp>
        <p:nvGrpSpPr>
          <p:cNvPr id="134" name="组合 21975"/>
          <p:cNvGrpSpPr>
            <a:grpSpLocks/>
          </p:cNvGrpSpPr>
          <p:nvPr/>
        </p:nvGrpSpPr>
        <p:grpSpPr bwMode="auto">
          <a:xfrm>
            <a:off x="9831886" y="1644411"/>
            <a:ext cx="741005" cy="326042"/>
            <a:chOff x="2860675" y="1257301"/>
            <a:chExt cx="555625" cy="244475"/>
          </a:xfrm>
          <a:solidFill>
            <a:schemeClr val="tx1">
              <a:lumMod val="95000"/>
              <a:lumOff val="5000"/>
            </a:schemeClr>
          </a:solidFill>
        </p:grpSpPr>
        <p:sp>
          <p:nvSpPr>
            <p:cNvPr id="135" name="Freeform 37"/>
            <p:cNvSpPr>
              <a:spLocks noEditPoints="1"/>
            </p:cNvSpPr>
            <p:nvPr/>
          </p:nvSpPr>
          <p:spPr bwMode="auto">
            <a:xfrm>
              <a:off x="2860675" y="1257301"/>
              <a:ext cx="555625" cy="244475"/>
            </a:xfrm>
            <a:custGeom>
              <a:avLst/>
              <a:gdLst>
                <a:gd name="T0" fmla="*/ 2147483646 w 653"/>
                <a:gd name="T1" fmla="*/ 2147483646 h 286"/>
                <a:gd name="T2" fmla="*/ 2147483646 w 653"/>
                <a:gd name="T3" fmla="*/ 2147483646 h 286"/>
                <a:gd name="T4" fmla="*/ 2147483646 w 653"/>
                <a:gd name="T5" fmla="*/ 2147483646 h 286"/>
                <a:gd name="T6" fmla="*/ 2147483646 w 653"/>
                <a:gd name="T7" fmla="*/ 2147483646 h 286"/>
                <a:gd name="T8" fmla="*/ 2147483646 w 653"/>
                <a:gd name="T9" fmla="*/ 2147483646 h 286"/>
                <a:gd name="T10" fmla="*/ 2147483646 w 653"/>
                <a:gd name="T11" fmla="*/ 2147483646 h 286"/>
                <a:gd name="T12" fmla="*/ 2147483646 w 653"/>
                <a:gd name="T13" fmla="*/ 2147483646 h 286"/>
                <a:gd name="T14" fmla="*/ 2147483646 w 653"/>
                <a:gd name="T15" fmla="*/ 2147483646 h 286"/>
                <a:gd name="T16" fmla="*/ 2147483646 w 653"/>
                <a:gd name="T17" fmla="*/ 2147483646 h 286"/>
                <a:gd name="T18" fmla="*/ 2147483646 w 653"/>
                <a:gd name="T19" fmla="*/ 2147483646 h 286"/>
                <a:gd name="T20" fmla="*/ 2147483646 w 653"/>
                <a:gd name="T21" fmla="*/ 2147483646 h 286"/>
                <a:gd name="T22" fmla="*/ 2147483646 w 653"/>
                <a:gd name="T23" fmla="*/ 2147483646 h 286"/>
                <a:gd name="T24" fmla="*/ 2147483646 w 653"/>
                <a:gd name="T25" fmla="*/ 2147483646 h 286"/>
                <a:gd name="T26" fmla="*/ 2147483646 w 653"/>
                <a:gd name="T27" fmla="*/ 2147483646 h 286"/>
                <a:gd name="T28" fmla="*/ 2147483646 w 653"/>
                <a:gd name="T29" fmla="*/ 2147483646 h 286"/>
                <a:gd name="T30" fmla="*/ 2147483646 w 653"/>
                <a:gd name="T31" fmla="*/ 2147483646 h 286"/>
                <a:gd name="T32" fmla="*/ 2147483646 w 653"/>
                <a:gd name="T33" fmla="*/ 2147483646 h 286"/>
                <a:gd name="T34" fmla="*/ 2147483646 w 653"/>
                <a:gd name="T35" fmla="*/ 2147483646 h 286"/>
                <a:gd name="T36" fmla="*/ 2147483646 w 653"/>
                <a:gd name="T37" fmla="*/ 2147483646 h 286"/>
                <a:gd name="T38" fmla="*/ 2147483646 w 653"/>
                <a:gd name="T39" fmla="*/ 2147483646 h 286"/>
                <a:gd name="T40" fmla="*/ 2147483646 w 653"/>
                <a:gd name="T41" fmla="*/ 2147483646 h 286"/>
                <a:gd name="T42" fmla="*/ 2147483646 w 653"/>
                <a:gd name="T43" fmla="*/ 2147483646 h 286"/>
                <a:gd name="T44" fmla="*/ 2147483646 w 653"/>
                <a:gd name="T45" fmla="*/ 2147483646 h 286"/>
                <a:gd name="T46" fmla="*/ 2147483646 w 653"/>
                <a:gd name="T47" fmla="*/ 2147483646 h 286"/>
                <a:gd name="T48" fmla="*/ 2147483646 w 653"/>
                <a:gd name="T49" fmla="*/ 2147483646 h 286"/>
                <a:gd name="T50" fmla="*/ 2147483646 w 653"/>
                <a:gd name="T51" fmla="*/ 2147483646 h 286"/>
                <a:gd name="T52" fmla="*/ 2147483646 w 653"/>
                <a:gd name="T53" fmla="*/ 2147483646 h 286"/>
                <a:gd name="T54" fmla="*/ 2147483646 w 653"/>
                <a:gd name="T55" fmla="*/ 2147483646 h 286"/>
                <a:gd name="T56" fmla="*/ 2147483646 w 653"/>
                <a:gd name="T57" fmla="*/ 2147483646 h 286"/>
                <a:gd name="T58" fmla="*/ 2147483646 w 653"/>
                <a:gd name="T59" fmla="*/ 2147483646 h 286"/>
                <a:gd name="T60" fmla="*/ 2147483646 w 653"/>
                <a:gd name="T61" fmla="*/ 2147483646 h 286"/>
                <a:gd name="T62" fmla="*/ 2147483646 w 653"/>
                <a:gd name="T63" fmla="*/ 2147483646 h 286"/>
                <a:gd name="T64" fmla="*/ 2147483646 w 653"/>
                <a:gd name="T65" fmla="*/ 2147483646 h 286"/>
                <a:gd name="T66" fmla="*/ 2147483646 w 653"/>
                <a:gd name="T67" fmla="*/ 2147483646 h 286"/>
                <a:gd name="T68" fmla="*/ 2147483646 w 653"/>
                <a:gd name="T69" fmla="*/ 2147483646 h 286"/>
                <a:gd name="T70" fmla="*/ 2147483646 w 653"/>
                <a:gd name="T71" fmla="*/ 2147483646 h 286"/>
                <a:gd name="T72" fmla="*/ 2147483646 w 653"/>
                <a:gd name="T73" fmla="*/ 2147483646 h 286"/>
                <a:gd name="T74" fmla="*/ 2147483646 w 653"/>
                <a:gd name="T75" fmla="*/ 2147483646 h 286"/>
                <a:gd name="T76" fmla="*/ 2147483646 w 653"/>
                <a:gd name="T77" fmla="*/ 2147483646 h 286"/>
                <a:gd name="T78" fmla="*/ 2147483646 w 653"/>
                <a:gd name="T79" fmla="*/ 2147483646 h 286"/>
                <a:gd name="T80" fmla="*/ 2147483646 w 653"/>
                <a:gd name="T81" fmla="*/ 2147483646 h 286"/>
                <a:gd name="T82" fmla="*/ 2147483646 w 653"/>
                <a:gd name="T83" fmla="*/ 624745605 h 286"/>
                <a:gd name="T84" fmla="*/ 2147483646 w 653"/>
                <a:gd name="T85" fmla="*/ 2147483646 h 286"/>
                <a:gd name="T86" fmla="*/ 616121756 w 653"/>
                <a:gd name="T87" fmla="*/ 2147483646 h 286"/>
                <a:gd name="T88" fmla="*/ 0 w 653"/>
                <a:gd name="T89" fmla="*/ 2147483646 h 286"/>
                <a:gd name="T90" fmla="*/ 2147483646 w 653"/>
                <a:gd name="T91" fmla="*/ 2147483646 h 286"/>
                <a:gd name="T92" fmla="*/ 2147483646 w 653"/>
                <a:gd name="T93" fmla="*/ 2147483646 h 286"/>
                <a:gd name="T94" fmla="*/ 2147483646 w 653"/>
                <a:gd name="T95" fmla="*/ 2147483646 h 286"/>
                <a:gd name="T96" fmla="*/ 2147483646 w 653"/>
                <a:gd name="T97" fmla="*/ 2147483646 h 286"/>
                <a:gd name="T98" fmla="*/ 2147483646 w 653"/>
                <a:gd name="T99" fmla="*/ 2147483646 h 286"/>
                <a:gd name="T100" fmla="*/ 2147483646 w 653"/>
                <a:gd name="T101" fmla="*/ 2147483646 h 286"/>
                <a:gd name="T102" fmla="*/ 2147483646 w 653"/>
                <a:gd name="T103" fmla="*/ 2147483646 h 286"/>
                <a:gd name="T104" fmla="*/ 2147483646 w 653"/>
                <a:gd name="T105" fmla="*/ 2147483646 h 286"/>
                <a:gd name="T106" fmla="*/ 2147483646 w 653"/>
                <a:gd name="T107" fmla="*/ 2147483646 h 286"/>
                <a:gd name="T108" fmla="*/ 2147483646 w 653"/>
                <a:gd name="T109" fmla="*/ 2147483646 h 2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653" h="286">
                  <a:moveTo>
                    <a:pt x="615" y="217"/>
                  </a:moveTo>
                  <a:lnTo>
                    <a:pt x="615" y="217"/>
                  </a:lnTo>
                  <a:lnTo>
                    <a:pt x="641" y="217"/>
                  </a:lnTo>
                  <a:lnTo>
                    <a:pt x="641" y="259"/>
                  </a:lnTo>
                  <a:lnTo>
                    <a:pt x="615" y="259"/>
                  </a:lnTo>
                  <a:lnTo>
                    <a:pt x="615" y="217"/>
                  </a:lnTo>
                  <a:close/>
                  <a:moveTo>
                    <a:pt x="360" y="146"/>
                  </a:moveTo>
                  <a:lnTo>
                    <a:pt x="360" y="146"/>
                  </a:lnTo>
                  <a:cubicBezTo>
                    <a:pt x="223" y="146"/>
                    <a:pt x="60" y="154"/>
                    <a:pt x="46" y="155"/>
                  </a:cubicBezTo>
                  <a:lnTo>
                    <a:pt x="46" y="65"/>
                  </a:lnTo>
                  <a:lnTo>
                    <a:pt x="607" y="65"/>
                  </a:lnTo>
                  <a:lnTo>
                    <a:pt x="607" y="155"/>
                  </a:lnTo>
                  <a:cubicBezTo>
                    <a:pt x="599" y="154"/>
                    <a:pt x="498" y="146"/>
                    <a:pt x="360" y="146"/>
                  </a:cubicBezTo>
                  <a:close/>
                  <a:moveTo>
                    <a:pt x="12" y="252"/>
                  </a:moveTo>
                  <a:lnTo>
                    <a:pt x="12" y="252"/>
                  </a:lnTo>
                  <a:lnTo>
                    <a:pt x="38" y="252"/>
                  </a:lnTo>
                  <a:lnTo>
                    <a:pt x="38" y="259"/>
                  </a:lnTo>
                  <a:lnTo>
                    <a:pt x="12" y="259"/>
                  </a:lnTo>
                  <a:lnTo>
                    <a:pt x="12" y="252"/>
                  </a:lnTo>
                  <a:close/>
                  <a:moveTo>
                    <a:pt x="38" y="77"/>
                  </a:moveTo>
                  <a:lnTo>
                    <a:pt x="38" y="77"/>
                  </a:lnTo>
                  <a:lnTo>
                    <a:pt x="12" y="77"/>
                  </a:lnTo>
                  <a:lnTo>
                    <a:pt x="12" y="65"/>
                  </a:lnTo>
                  <a:lnTo>
                    <a:pt x="38" y="65"/>
                  </a:lnTo>
                  <a:lnTo>
                    <a:pt x="38" y="77"/>
                  </a:lnTo>
                  <a:close/>
                  <a:moveTo>
                    <a:pt x="12" y="215"/>
                  </a:moveTo>
                  <a:lnTo>
                    <a:pt x="12" y="215"/>
                  </a:lnTo>
                  <a:lnTo>
                    <a:pt x="38" y="215"/>
                  </a:lnTo>
                  <a:lnTo>
                    <a:pt x="38" y="249"/>
                  </a:lnTo>
                  <a:lnTo>
                    <a:pt x="12" y="249"/>
                  </a:lnTo>
                  <a:lnTo>
                    <a:pt x="12" y="215"/>
                  </a:lnTo>
                  <a:close/>
                  <a:moveTo>
                    <a:pt x="38" y="212"/>
                  </a:moveTo>
                  <a:lnTo>
                    <a:pt x="38" y="212"/>
                  </a:lnTo>
                  <a:lnTo>
                    <a:pt x="12" y="212"/>
                  </a:lnTo>
                  <a:lnTo>
                    <a:pt x="12" y="193"/>
                  </a:lnTo>
                  <a:lnTo>
                    <a:pt x="38" y="193"/>
                  </a:lnTo>
                  <a:lnTo>
                    <a:pt x="38" y="212"/>
                  </a:lnTo>
                  <a:close/>
                  <a:moveTo>
                    <a:pt x="38" y="106"/>
                  </a:moveTo>
                  <a:lnTo>
                    <a:pt x="38" y="106"/>
                  </a:lnTo>
                  <a:lnTo>
                    <a:pt x="12" y="106"/>
                  </a:lnTo>
                  <a:lnTo>
                    <a:pt x="12" y="80"/>
                  </a:lnTo>
                  <a:lnTo>
                    <a:pt x="38" y="80"/>
                  </a:lnTo>
                  <a:lnTo>
                    <a:pt x="38" y="106"/>
                  </a:lnTo>
                  <a:close/>
                  <a:moveTo>
                    <a:pt x="12" y="131"/>
                  </a:moveTo>
                  <a:lnTo>
                    <a:pt x="12" y="131"/>
                  </a:lnTo>
                  <a:lnTo>
                    <a:pt x="38" y="131"/>
                  </a:lnTo>
                  <a:lnTo>
                    <a:pt x="38" y="190"/>
                  </a:lnTo>
                  <a:lnTo>
                    <a:pt x="12" y="190"/>
                  </a:lnTo>
                  <a:lnTo>
                    <a:pt x="12" y="131"/>
                  </a:lnTo>
                  <a:close/>
                  <a:moveTo>
                    <a:pt x="38" y="128"/>
                  </a:moveTo>
                  <a:lnTo>
                    <a:pt x="38" y="128"/>
                  </a:lnTo>
                  <a:lnTo>
                    <a:pt x="12" y="128"/>
                  </a:lnTo>
                  <a:lnTo>
                    <a:pt x="12" y="109"/>
                  </a:lnTo>
                  <a:lnTo>
                    <a:pt x="38" y="109"/>
                  </a:lnTo>
                  <a:lnTo>
                    <a:pt x="38" y="128"/>
                  </a:lnTo>
                  <a:close/>
                  <a:moveTo>
                    <a:pt x="615" y="83"/>
                  </a:moveTo>
                  <a:lnTo>
                    <a:pt x="615" y="83"/>
                  </a:lnTo>
                  <a:lnTo>
                    <a:pt x="641" y="83"/>
                  </a:lnTo>
                  <a:lnTo>
                    <a:pt x="641" y="214"/>
                  </a:lnTo>
                  <a:lnTo>
                    <a:pt x="615" y="214"/>
                  </a:lnTo>
                  <a:lnTo>
                    <a:pt x="615" y="83"/>
                  </a:lnTo>
                  <a:close/>
                  <a:moveTo>
                    <a:pt x="641" y="80"/>
                  </a:moveTo>
                  <a:lnTo>
                    <a:pt x="641" y="80"/>
                  </a:lnTo>
                  <a:lnTo>
                    <a:pt x="615" y="80"/>
                  </a:lnTo>
                  <a:lnTo>
                    <a:pt x="615" y="65"/>
                  </a:lnTo>
                  <a:lnTo>
                    <a:pt x="641" y="65"/>
                  </a:lnTo>
                  <a:lnTo>
                    <a:pt x="641" y="80"/>
                  </a:lnTo>
                  <a:close/>
                  <a:moveTo>
                    <a:pt x="38" y="38"/>
                  </a:moveTo>
                  <a:lnTo>
                    <a:pt x="38" y="38"/>
                  </a:lnTo>
                  <a:lnTo>
                    <a:pt x="601" y="38"/>
                  </a:lnTo>
                  <a:lnTo>
                    <a:pt x="634" y="53"/>
                  </a:lnTo>
                  <a:lnTo>
                    <a:pt x="15" y="53"/>
                  </a:lnTo>
                  <a:lnTo>
                    <a:pt x="38" y="38"/>
                  </a:lnTo>
                  <a:close/>
                  <a:moveTo>
                    <a:pt x="142" y="8"/>
                  </a:moveTo>
                  <a:lnTo>
                    <a:pt x="142" y="8"/>
                  </a:lnTo>
                  <a:lnTo>
                    <a:pt x="508" y="8"/>
                  </a:lnTo>
                  <a:lnTo>
                    <a:pt x="550" y="30"/>
                  </a:lnTo>
                  <a:lnTo>
                    <a:pt x="94" y="30"/>
                  </a:lnTo>
                  <a:lnTo>
                    <a:pt x="142" y="8"/>
                  </a:lnTo>
                  <a:close/>
                  <a:moveTo>
                    <a:pt x="653" y="53"/>
                  </a:moveTo>
                  <a:lnTo>
                    <a:pt x="653" y="53"/>
                  </a:lnTo>
                  <a:lnTo>
                    <a:pt x="604" y="30"/>
                  </a:lnTo>
                  <a:lnTo>
                    <a:pt x="568" y="30"/>
                  </a:lnTo>
                  <a:lnTo>
                    <a:pt x="511" y="1"/>
                  </a:lnTo>
                  <a:lnTo>
                    <a:pt x="141" y="0"/>
                  </a:lnTo>
                  <a:lnTo>
                    <a:pt x="74" y="30"/>
                  </a:lnTo>
                  <a:lnTo>
                    <a:pt x="36" y="30"/>
                  </a:lnTo>
                  <a:lnTo>
                    <a:pt x="1" y="53"/>
                  </a:lnTo>
                  <a:lnTo>
                    <a:pt x="0" y="53"/>
                  </a:lnTo>
                  <a:lnTo>
                    <a:pt x="0" y="271"/>
                  </a:lnTo>
                  <a:lnTo>
                    <a:pt x="400" y="271"/>
                  </a:lnTo>
                  <a:cubicBezTo>
                    <a:pt x="402" y="280"/>
                    <a:pt x="410" y="286"/>
                    <a:pt x="420" y="286"/>
                  </a:cubicBezTo>
                  <a:cubicBezTo>
                    <a:pt x="432" y="286"/>
                    <a:pt x="441" y="277"/>
                    <a:pt x="441" y="265"/>
                  </a:cubicBezTo>
                  <a:cubicBezTo>
                    <a:pt x="441" y="254"/>
                    <a:pt x="432" y="244"/>
                    <a:pt x="420" y="244"/>
                  </a:cubicBezTo>
                  <a:cubicBezTo>
                    <a:pt x="410" y="244"/>
                    <a:pt x="403" y="251"/>
                    <a:pt x="400" y="259"/>
                  </a:cubicBezTo>
                  <a:lnTo>
                    <a:pt x="46" y="259"/>
                  </a:lnTo>
                  <a:lnTo>
                    <a:pt x="46" y="167"/>
                  </a:lnTo>
                  <a:cubicBezTo>
                    <a:pt x="54" y="167"/>
                    <a:pt x="221" y="158"/>
                    <a:pt x="360" y="158"/>
                  </a:cubicBezTo>
                  <a:cubicBezTo>
                    <a:pt x="502" y="158"/>
                    <a:pt x="606" y="167"/>
                    <a:pt x="607" y="167"/>
                  </a:cubicBezTo>
                  <a:cubicBezTo>
                    <a:pt x="607" y="167"/>
                    <a:pt x="607" y="167"/>
                    <a:pt x="607" y="167"/>
                  </a:cubicBezTo>
                  <a:lnTo>
                    <a:pt x="607" y="259"/>
                  </a:lnTo>
                  <a:lnTo>
                    <a:pt x="504" y="259"/>
                  </a:lnTo>
                  <a:cubicBezTo>
                    <a:pt x="502" y="251"/>
                    <a:pt x="494" y="244"/>
                    <a:pt x="484" y="244"/>
                  </a:cubicBezTo>
                  <a:cubicBezTo>
                    <a:pt x="473" y="244"/>
                    <a:pt x="463" y="254"/>
                    <a:pt x="463" y="265"/>
                  </a:cubicBezTo>
                  <a:cubicBezTo>
                    <a:pt x="463" y="277"/>
                    <a:pt x="473" y="286"/>
                    <a:pt x="484" y="286"/>
                  </a:cubicBezTo>
                  <a:cubicBezTo>
                    <a:pt x="494" y="286"/>
                    <a:pt x="502" y="280"/>
                    <a:pt x="505" y="271"/>
                  </a:cubicBezTo>
                  <a:lnTo>
                    <a:pt x="653" y="271"/>
                  </a:lnTo>
                  <a:lnTo>
                    <a:pt x="653" y="53"/>
                  </a:lnTo>
                  <a:close/>
                </a:path>
              </a:pathLst>
            </a:custGeom>
            <a:grpFill/>
            <a:ln w="0">
              <a:noFill/>
              <a:prstDash val="solid"/>
              <a:round/>
              <a:headEnd/>
              <a:tailEnd/>
            </a:ln>
            <a:extLst/>
          </p:spPr>
          <p:txBody>
            <a:bodyPr/>
            <a:lstStyle/>
            <a:p>
              <a:endParaRPr lang="zh-CN" altLang="en-US" sz="3201"/>
            </a:p>
          </p:txBody>
        </p:sp>
        <p:sp>
          <p:nvSpPr>
            <p:cNvPr id="136" name="Freeform 38"/>
            <p:cNvSpPr>
              <a:spLocks/>
            </p:cNvSpPr>
            <p:nvPr/>
          </p:nvSpPr>
          <p:spPr bwMode="auto">
            <a:xfrm>
              <a:off x="3389313" y="1335088"/>
              <a:ext cx="9525" cy="9525"/>
            </a:xfrm>
            <a:custGeom>
              <a:avLst/>
              <a:gdLst>
                <a:gd name="T0" fmla="*/ 2147483646 w 11"/>
                <a:gd name="T1" fmla="*/ 0 h 11"/>
                <a:gd name="T2" fmla="*/ 2147483646 w 11"/>
                <a:gd name="T3" fmla="*/ 0 h 11"/>
                <a:gd name="T4" fmla="*/ 0 w 11"/>
                <a:gd name="T5" fmla="*/ 0 h 11"/>
                <a:gd name="T6" fmla="*/ 0 w 11"/>
                <a:gd name="T7" fmla="*/ 2147483646 h 11"/>
                <a:gd name="T8" fmla="*/ 2147483646 w 11"/>
                <a:gd name="T9" fmla="*/ 2147483646 h 11"/>
                <a:gd name="T10" fmla="*/ 2147483646 w 11"/>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0"/>
                  </a:moveTo>
                  <a:lnTo>
                    <a:pt x="11" y="0"/>
                  </a:lnTo>
                  <a:lnTo>
                    <a:pt x="0" y="0"/>
                  </a:lnTo>
                  <a:lnTo>
                    <a:pt x="0" y="11"/>
                  </a:lnTo>
                  <a:lnTo>
                    <a:pt x="11" y="11"/>
                  </a:lnTo>
                  <a:lnTo>
                    <a:pt x="11" y="0"/>
                  </a:lnTo>
                  <a:close/>
                </a:path>
              </a:pathLst>
            </a:custGeom>
            <a:grpFill/>
            <a:ln w="0">
              <a:noFill/>
              <a:prstDash val="solid"/>
              <a:round/>
              <a:headEnd/>
              <a:tailEnd/>
            </a:ln>
            <a:extLst/>
          </p:spPr>
          <p:txBody>
            <a:bodyPr/>
            <a:lstStyle/>
            <a:p>
              <a:endParaRPr lang="zh-CN" altLang="en-US" sz="3201"/>
            </a:p>
          </p:txBody>
        </p:sp>
        <p:sp>
          <p:nvSpPr>
            <p:cNvPr id="137" name="Freeform 39"/>
            <p:cNvSpPr>
              <a:spLocks/>
            </p:cNvSpPr>
            <p:nvPr/>
          </p:nvSpPr>
          <p:spPr bwMode="auto">
            <a:xfrm>
              <a:off x="3389313" y="1349376"/>
              <a:ext cx="9525" cy="9525"/>
            </a:xfrm>
            <a:custGeom>
              <a:avLst/>
              <a:gdLst>
                <a:gd name="T0" fmla="*/ 2147483646 w 11"/>
                <a:gd name="T1" fmla="*/ 0 h 11"/>
                <a:gd name="T2" fmla="*/ 2147483646 w 11"/>
                <a:gd name="T3" fmla="*/ 0 h 11"/>
                <a:gd name="T4" fmla="*/ 0 w 11"/>
                <a:gd name="T5" fmla="*/ 0 h 11"/>
                <a:gd name="T6" fmla="*/ 0 w 11"/>
                <a:gd name="T7" fmla="*/ 2147483646 h 11"/>
                <a:gd name="T8" fmla="*/ 2147483646 w 11"/>
                <a:gd name="T9" fmla="*/ 2147483646 h 11"/>
                <a:gd name="T10" fmla="*/ 2147483646 w 11"/>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1">
                  <a:moveTo>
                    <a:pt x="11" y="0"/>
                  </a:moveTo>
                  <a:lnTo>
                    <a:pt x="11" y="0"/>
                  </a:lnTo>
                  <a:lnTo>
                    <a:pt x="0" y="0"/>
                  </a:lnTo>
                  <a:lnTo>
                    <a:pt x="0" y="11"/>
                  </a:lnTo>
                  <a:lnTo>
                    <a:pt x="11" y="11"/>
                  </a:lnTo>
                  <a:lnTo>
                    <a:pt x="11" y="0"/>
                  </a:lnTo>
                  <a:close/>
                </a:path>
              </a:pathLst>
            </a:custGeom>
            <a:grpFill/>
            <a:ln w="0">
              <a:noFill/>
              <a:prstDash val="solid"/>
              <a:round/>
              <a:headEnd/>
              <a:tailEnd/>
            </a:ln>
            <a:extLst/>
          </p:spPr>
          <p:txBody>
            <a:bodyPr/>
            <a:lstStyle/>
            <a:p>
              <a:endParaRPr lang="zh-CN" altLang="en-US" sz="3201"/>
            </a:p>
          </p:txBody>
        </p:sp>
        <p:sp>
          <p:nvSpPr>
            <p:cNvPr id="138" name="Freeform 40"/>
            <p:cNvSpPr>
              <a:spLocks/>
            </p:cNvSpPr>
            <p:nvPr/>
          </p:nvSpPr>
          <p:spPr bwMode="auto">
            <a:xfrm>
              <a:off x="3387725" y="1363663"/>
              <a:ext cx="12700" cy="12700"/>
            </a:xfrm>
            <a:custGeom>
              <a:avLst/>
              <a:gdLst>
                <a:gd name="T0" fmla="*/ 0 w 15"/>
                <a:gd name="T1" fmla="*/ 2147483646 h 15"/>
                <a:gd name="T2" fmla="*/ 0 w 15"/>
                <a:gd name="T3" fmla="*/ 2147483646 h 15"/>
                <a:gd name="T4" fmla="*/ 2147483646 w 15"/>
                <a:gd name="T5" fmla="*/ 2147483646 h 15"/>
                <a:gd name="T6" fmla="*/ 2147483646 w 15"/>
                <a:gd name="T7" fmla="*/ 0 h 15"/>
                <a:gd name="T8" fmla="*/ 0 w 15"/>
                <a:gd name="T9" fmla="*/ 0 h 15"/>
                <a:gd name="T10" fmla="*/ 0 w 15"/>
                <a:gd name="T11" fmla="*/ 2147483646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15">
                  <a:moveTo>
                    <a:pt x="0" y="15"/>
                  </a:moveTo>
                  <a:lnTo>
                    <a:pt x="0" y="15"/>
                  </a:lnTo>
                  <a:lnTo>
                    <a:pt x="15" y="15"/>
                  </a:lnTo>
                  <a:lnTo>
                    <a:pt x="15" y="0"/>
                  </a:lnTo>
                  <a:lnTo>
                    <a:pt x="0" y="0"/>
                  </a:lnTo>
                  <a:lnTo>
                    <a:pt x="0" y="15"/>
                  </a:lnTo>
                  <a:close/>
                </a:path>
              </a:pathLst>
            </a:custGeom>
            <a:grpFill/>
            <a:ln w="0">
              <a:noFill/>
              <a:prstDash val="solid"/>
              <a:round/>
              <a:headEnd/>
              <a:tailEnd/>
            </a:ln>
            <a:extLst/>
          </p:spPr>
          <p:txBody>
            <a:bodyPr/>
            <a:lstStyle/>
            <a:p>
              <a:endParaRPr lang="zh-CN" altLang="en-US" sz="3201"/>
            </a:p>
          </p:txBody>
        </p:sp>
        <p:sp>
          <p:nvSpPr>
            <p:cNvPr id="139" name="Freeform 41"/>
            <p:cNvSpPr>
              <a:spLocks/>
            </p:cNvSpPr>
            <p:nvPr/>
          </p:nvSpPr>
          <p:spPr bwMode="auto">
            <a:xfrm>
              <a:off x="2876550" y="1460501"/>
              <a:ext cx="1588" cy="3175"/>
            </a:xfrm>
            <a:custGeom>
              <a:avLst/>
              <a:gdLst>
                <a:gd name="T0" fmla="*/ 1001132368 w 2"/>
                <a:gd name="T1" fmla="*/ 1185033825 h 3"/>
                <a:gd name="T2" fmla="*/ 1001132368 w 2"/>
                <a:gd name="T3" fmla="*/ 1185033825 h 3"/>
                <a:gd name="T4" fmla="*/ 0 w 2"/>
                <a:gd name="T5" fmla="*/ 1185033825 h 3"/>
                <a:gd name="T6" fmla="*/ 0 w 2"/>
                <a:gd name="T7" fmla="*/ 0 h 3"/>
                <a:gd name="T8" fmla="*/ 0 w 2"/>
                <a:gd name="T9" fmla="*/ 0 h 3"/>
                <a:gd name="T10" fmla="*/ 0 w 2"/>
                <a:gd name="T11" fmla="*/ 2147483646 h 3"/>
                <a:gd name="T12" fmla="*/ 0 w 2"/>
                <a:gd name="T13" fmla="*/ 2147483646 h 3"/>
                <a:gd name="T14" fmla="*/ 0 w 2"/>
                <a:gd name="T15" fmla="*/ 2147483646 h 3"/>
                <a:gd name="T16" fmla="*/ 1001132368 w 2"/>
                <a:gd name="T17" fmla="*/ 2147483646 h 3"/>
                <a:gd name="T18" fmla="*/ 1001132368 w 2"/>
                <a:gd name="T19" fmla="*/ 2147483646 h 3"/>
                <a:gd name="T20" fmla="*/ 1001132368 w 2"/>
                <a:gd name="T21" fmla="*/ 2147483646 h 3"/>
                <a:gd name="T22" fmla="*/ 1001132368 w 2"/>
                <a:gd name="T23" fmla="*/ 0 h 3"/>
                <a:gd name="T24" fmla="*/ 1001132368 w 2"/>
                <a:gd name="T25" fmla="*/ 0 h 3"/>
                <a:gd name="T26" fmla="*/ 1001132368 w 2"/>
                <a:gd name="T27" fmla="*/ 1185033825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2" y="1"/>
                  </a:moveTo>
                  <a:lnTo>
                    <a:pt x="2" y="1"/>
                  </a:lnTo>
                  <a:lnTo>
                    <a:pt x="0" y="1"/>
                  </a:lnTo>
                  <a:lnTo>
                    <a:pt x="0" y="0"/>
                  </a:lnTo>
                  <a:lnTo>
                    <a:pt x="0" y="3"/>
                  </a:lnTo>
                  <a:lnTo>
                    <a:pt x="0" y="2"/>
                  </a:lnTo>
                  <a:lnTo>
                    <a:pt x="2" y="2"/>
                  </a:lnTo>
                  <a:lnTo>
                    <a:pt x="2" y="3"/>
                  </a:lnTo>
                  <a:lnTo>
                    <a:pt x="2" y="0"/>
                  </a:lnTo>
                  <a:lnTo>
                    <a:pt x="2" y="1"/>
                  </a:lnTo>
                  <a:close/>
                </a:path>
              </a:pathLst>
            </a:custGeom>
            <a:grpFill/>
            <a:ln w="0">
              <a:noFill/>
              <a:prstDash val="solid"/>
              <a:round/>
              <a:headEnd/>
              <a:tailEnd/>
            </a:ln>
            <a:extLst/>
          </p:spPr>
          <p:txBody>
            <a:bodyPr/>
            <a:lstStyle/>
            <a:p>
              <a:endParaRPr lang="zh-CN" altLang="en-US" sz="3201"/>
            </a:p>
          </p:txBody>
        </p:sp>
        <p:sp>
          <p:nvSpPr>
            <p:cNvPr id="140" name="Freeform 42"/>
            <p:cNvSpPr>
              <a:spLocks/>
            </p:cNvSpPr>
            <p:nvPr/>
          </p:nvSpPr>
          <p:spPr bwMode="auto">
            <a:xfrm>
              <a:off x="2879725" y="1460501"/>
              <a:ext cx="1588" cy="3175"/>
            </a:xfrm>
            <a:custGeom>
              <a:avLst/>
              <a:gdLst>
                <a:gd name="T0" fmla="*/ 500566184 w 2"/>
                <a:gd name="T1" fmla="*/ 2147483646 h 3"/>
                <a:gd name="T2" fmla="*/ 500566184 w 2"/>
                <a:gd name="T3" fmla="*/ 2147483646 h 3"/>
                <a:gd name="T4" fmla="*/ 500566184 w 2"/>
                <a:gd name="T5" fmla="*/ 2147483646 h 3"/>
                <a:gd name="T6" fmla="*/ 0 w 2"/>
                <a:gd name="T7" fmla="*/ 2147483646 h 3"/>
                <a:gd name="T8" fmla="*/ 0 w 2"/>
                <a:gd name="T9" fmla="*/ 0 h 3"/>
                <a:gd name="T10" fmla="*/ 0 w 2"/>
                <a:gd name="T11" fmla="*/ 0 h 3"/>
                <a:gd name="T12" fmla="*/ 0 w 2"/>
                <a:gd name="T13" fmla="*/ 2147483646 h 3"/>
                <a:gd name="T14" fmla="*/ 0 w 2"/>
                <a:gd name="T15" fmla="*/ 2147483646 h 3"/>
                <a:gd name="T16" fmla="*/ 500566184 w 2"/>
                <a:gd name="T17" fmla="*/ 2147483646 h 3"/>
                <a:gd name="T18" fmla="*/ 1001132368 w 2"/>
                <a:gd name="T19" fmla="*/ 2147483646 h 3"/>
                <a:gd name="T20" fmla="*/ 1001132368 w 2"/>
                <a:gd name="T21" fmla="*/ 2147483646 h 3"/>
                <a:gd name="T22" fmla="*/ 1001132368 w 2"/>
                <a:gd name="T23" fmla="*/ 0 h 3"/>
                <a:gd name="T24" fmla="*/ 500566184 w 2"/>
                <a:gd name="T25" fmla="*/ 0 h 3"/>
                <a:gd name="T26" fmla="*/ 500566184 w 2"/>
                <a:gd name="T27" fmla="*/ 2147483646 h 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 h="3">
                  <a:moveTo>
                    <a:pt x="1" y="2"/>
                  </a:moveTo>
                  <a:lnTo>
                    <a:pt x="1" y="2"/>
                  </a:lnTo>
                  <a:cubicBezTo>
                    <a:pt x="1" y="2"/>
                    <a:pt x="1" y="2"/>
                    <a:pt x="1" y="2"/>
                  </a:cubicBezTo>
                  <a:cubicBezTo>
                    <a:pt x="0" y="2"/>
                    <a:pt x="0" y="2"/>
                    <a:pt x="0" y="2"/>
                  </a:cubicBezTo>
                  <a:lnTo>
                    <a:pt x="0" y="0"/>
                  </a:lnTo>
                  <a:lnTo>
                    <a:pt x="0" y="2"/>
                  </a:lnTo>
                  <a:cubicBezTo>
                    <a:pt x="0" y="2"/>
                    <a:pt x="0" y="2"/>
                    <a:pt x="0" y="2"/>
                  </a:cubicBezTo>
                  <a:cubicBezTo>
                    <a:pt x="0" y="3"/>
                    <a:pt x="0" y="3"/>
                    <a:pt x="1" y="3"/>
                  </a:cubicBezTo>
                  <a:cubicBezTo>
                    <a:pt x="1" y="3"/>
                    <a:pt x="2" y="3"/>
                    <a:pt x="2" y="2"/>
                  </a:cubicBezTo>
                  <a:cubicBezTo>
                    <a:pt x="2" y="2"/>
                    <a:pt x="2" y="2"/>
                    <a:pt x="2" y="2"/>
                  </a:cubicBezTo>
                  <a:lnTo>
                    <a:pt x="2" y="0"/>
                  </a:lnTo>
                  <a:lnTo>
                    <a:pt x="1" y="0"/>
                  </a:lnTo>
                  <a:lnTo>
                    <a:pt x="1" y="2"/>
                  </a:lnTo>
                  <a:close/>
                </a:path>
              </a:pathLst>
            </a:custGeom>
            <a:grpFill/>
            <a:ln w="0">
              <a:noFill/>
              <a:prstDash val="solid"/>
              <a:round/>
              <a:headEnd/>
              <a:tailEnd/>
            </a:ln>
            <a:extLst/>
          </p:spPr>
          <p:txBody>
            <a:bodyPr/>
            <a:lstStyle/>
            <a:p>
              <a:endParaRPr lang="zh-CN" altLang="en-US" sz="3201"/>
            </a:p>
          </p:txBody>
        </p:sp>
        <p:sp>
          <p:nvSpPr>
            <p:cNvPr id="141" name="Freeform 43"/>
            <p:cNvSpPr>
              <a:spLocks noEditPoints="1"/>
            </p:cNvSpPr>
            <p:nvPr/>
          </p:nvSpPr>
          <p:spPr bwMode="auto">
            <a:xfrm>
              <a:off x="2881313" y="1460501"/>
              <a:ext cx="1588" cy="3175"/>
            </a:xfrm>
            <a:custGeom>
              <a:avLst/>
              <a:gdLst>
                <a:gd name="T0" fmla="*/ 148222332 w 3"/>
                <a:gd name="T1" fmla="*/ 2147483646 h 3"/>
                <a:gd name="T2" fmla="*/ 148222332 w 3"/>
                <a:gd name="T3" fmla="*/ 2147483646 h 3"/>
                <a:gd name="T4" fmla="*/ 296725211 w 3"/>
                <a:gd name="T5" fmla="*/ 1185033825 h 3"/>
                <a:gd name="T6" fmla="*/ 296725211 w 3"/>
                <a:gd name="T7" fmla="*/ 2147483646 h 3"/>
                <a:gd name="T8" fmla="*/ 148222332 w 3"/>
                <a:gd name="T9" fmla="*/ 2147483646 h 3"/>
                <a:gd name="T10" fmla="*/ 148222332 w 3"/>
                <a:gd name="T11" fmla="*/ 0 h 3"/>
                <a:gd name="T12" fmla="*/ 148222332 w 3"/>
                <a:gd name="T13" fmla="*/ 0 h 3"/>
                <a:gd name="T14" fmla="*/ 0 w 3"/>
                <a:gd name="T15" fmla="*/ 2147483646 h 3"/>
                <a:gd name="T16" fmla="*/ 148222332 w 3"/>
                <a:gd name="T17" fmla="*/ 2147483646 h 3"/>
                <a:gd name="T18" fmla="*/ 148222332 w 3"/>
                <a:gd name="T19" fmla="*/ 2147483646 h 3"/>
                <a:gd name="T20" fmla="*/ 296725211 w 3"/>
                <a:gd name="T21" fmla="*/ 2147483646 h 3"/>
                <a:gd name="T22" fmla="*/ 296725211 w 3"/>
                <a:gd name="T23" fmla="*/ 2147483646 h 3"/>
                <a:gd name="T24" fmla="*/ 444947543 w 3"/>
                <a:gd name="T25" fmla="*/ 2147483646 h 3"/>
                <a:gd name="T26" fmla="*/ 296725211 w 3"/>
                <a:gd name="T27" fmla="*/ 0 h 3"/>
                <a:gd name="T28" fmla="*/ 148222332 w 3"/>
                <a:gd name="T29" fmla="*/ 0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 h="3">
                  <a:moveTo>
                    <a:pt x="1" y="2"/>
                  </a:moveTo>
                  <a:lnTo>
                    <a:pt x="1" y="2"/>
                  </a:lnTo>
                  <a:lnTo>
                    <a:pt x="2" y="1"/>
                  </a:lnTo>
                  <a:lnTo>
                    <a:pt x="2" y="2"/>
                  </a:lnTo>
                  <a:lnTo>
                    <a:pt x="1" y="2"/>
                  </a:lnTo>
                  <a:close/>
                  <a:moveTo>
                    <a:pt x="1" y="0"/>
                  </a:moveTo>
                  <a:lnTo>
                    <a:pt x="1" y="0"/>
                  </a:lnTo>
                  <a:lnTo>
                    <a:pt x="0" y="3"/>
                  </a:lnTo>
                  <a:lnTo>
                    <a:pt x="1" y="3"/>
                  </a:lnTo>
                  <a:lnTo>
                    <a:pt x="1" y="2"/>
                  </a:lnTo>
                  <a:lnTo>
                    <a:pt x="2" y="2"/>
                  </a:lnTo>
                  <a:lnTo>
                    <a:pt x="2" y="3"/>
                  </a:lnTo>
                  <a:lnTo>
                    <a:pt x="3" y="3"/>
                  </a:lnTo>
                  <a:lnTo>
                    <a:pt x="2" y="0"/>
                  </a:lnTo>
                  <a:lnTo>
                    <a:pt x="1" y="0"/>
                  </a:lnTo>
                  <a:close/>
                </a:path>
              </a:pathLst>
            </a:custGeom>
            <a:grpFill/>
            <a:ln w="0">
              <a:noFill/>
              <a:prstDash val="solid"/>
              <a:round/>
              <a:headEnd/>
              <a:tailEnd/>
            </a:ln>
            <a:extLst/>
          </p:spPr>
          <p:txBody>
            <a:bodyPr/>
            <a:lstStyle/>
            <a:p>
              <a:endParaRPr lang="zh-CN" altLang="en-US" sz="3201"/>
            </a:p>
          </p:txBody>
        </p:sp>
        <p:sp>
          <p:nvSpPr>
            <p:cNvPr id="142" name="Freeform 44"/>
            <p:cNvSpPr>
              <a:spLocks/>
            </p:cNvSpPr>
            <p:nvPr/>
          </p:nvSpPr>
          <p:spPr bwMode="auto">
            <a:xfrm>
              <a:off x="2882900" y="1460501"/>
              <a:ext cx="3175" cy="3175"/>
            </a:xfrm>
            <a:custGeom>
              <a:avLst/>
              <a:gdLst>
                <a:gd name="T0" fmla="*/ 1500123206 w 4"/>
                <a:gd name="T1" fmla="*/ 2147483646 h 3"/>
                <a:gd name="T2" fmla="*/ 1500123206 w 4"/>
                <a:gd name="T3" fmla="*/ 2147483646 h 3"/>
                <a:gd name="T4" fmla="*/ 1000502031 w 4"/>
                <a:gd name="T5" fmla="*/ 0 h 3"/>
                <a:gd name="T6" fmla="*/ 1000502031 w 4"/>
                <a:gd name="T7" fmla="*/ 0 h 3"/>
                <a:gd name="T8" fmla="*/ 500251413 w 4"/>
                <a:gd name="T9" fmla="*/ 2147483646 h 3"/>
                <a:gd name="T10" fmla="*/ 0 w 4"/>
                <a:gd name="T11" fmla="*/ 0 h 3"/>
                <a:gd name="T12" fmla="*/ 0 w 4"/>
                <a:gd name="T13" fmla="*/ 0 h 3"/>
                <a:gd name="T14" fmla="*/ 500251413 w 4"/>
                <a:gd name="T15" fmla="*/ 2147483646 h 3"/>
                <a:gd name="T16" fmla="*/ 500251413 w 4"/>
                <a:gd name="T17" fmla="*/ 2147483646 h 3"/>
                <a:gd name="T18" fmla="*/ 1000502031 w 4"/>
                <a:gd name="T19" fmla="*/ 1185033825 h 3"/>
                <a:gd name="T20" fmla="*/ 1000502031 w 4"/>
                <a:gd name="T21" fmla="*/ 2147483646 h 3"/>
                <a:gd name="T22" fmla="*/ 1500123206 w 4"/>
                <a:gd name="T23" fmla="*/ 2147483646 h 3"/>
                <a:gd name="T24" fmla="*/ 2000373825 w 4"/>
                <a:gd name="T25" fmla="*/ 0 h 3"/>
                <a:gd name="T26" fmla="*/ 1500123206 w 4"/>
                <a:gd name="T27" fmla="*/ 0 h 3"/>
                <a:gd name="T28" fmla="*/ 1500123206 w 4"/>
                <a:gd name="T29" fmla="*/ 2147483646 h 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 h="3">
                  <a:moveTo>
                    <a:pt x="3" y="2"/>
                  </a:moveTo>
                  <a:lnTo>
                    <a:pt x="3" y="2"/>
                  </a:lnTo>
                  <a:lnTo>
                    <a:pt x="2" y="0"/>
                  </a:lnTo>
                  <a:lnTo>
                    <a:pt x="1" y="2"/>
                  </a:lnTo>
                  <a:lnTo>
                    <a:pt x="0" y="0"/>
                  </a:lnTo>
                  <a:lnTo>
                    <a:pt x="1" y="3"/>
                  </a:lnTo>
                  <a:lnTo>
                    <a:pt x="2" y="1"/>
                  </a:lnTo>
                  <a:lnTo>
                    <a:pt x="2" y="3"/>
                  </a:lnTo>
                  <a:lnTo>
                    <a:pt x="3" y="3"/>
                  </a:lnTo>
                  <a:lnTo>
                    <a:pt x="4" y="0"/>
                  </a:lnTo>
                  <a:lnTo>
                    <a:pt x="3" y="0"/>
                  </a:lnTo>
                  <a:lnTo>
                    <a:pt x="3" y="2"/>
                  </a:lnTo>
                  <a:close/>
                </a:path>
              </a:pathLst>
            </a:custGeom>
            <a:grpFill/>
            <a:ln w="0">
              <a:noFill/>
              <a:prstDash val="solid"/>
              <a:round/>
              <a:headEnd/>
              <a:tailEnd/>
            </a:ln>
            <a:extLst/>
          </p:spPr>
          <p:txBody>
            <a:bodyPr/>
            <a:lstStyle/>
            <a:p>
              <a:endParaRPr lang="zh-CN" altLang="en-US" sz="3201"/>
            </a:p>
          </p:txBody>
        </p:sp>
        <p:sp>
          <p:nvSpPr>
            <p:cNvPr id="143" name="Freeform 45"/>
            <p:cNvSpPr>
              <a:spLocks/>
            </p:cNvSpPr>
            <p:nvPr/>
          </p:nvSpPr>
          <p:spPr bwMode="auto">
            <a:xfrm>
              <a:off x="2886075" y="1460501"/>
              <a:ext cx="1588" cy="3175"/>
            </a:xfrm>
            <a:custGeom>
              <a:avLst/>
              <a:gdLst>
                <a:gd name="T0" fmla="*/ 0 w 2"/>
                <a:gd name="T1" fmla="*/ 2147483646 h 3"/>
                <a:gd name="T2" fmla="*/ 0 w 2"/>
                <a:gd name="T3" fmla="*/ 2147483646 h 3"/>
                <a:gd name="T4" fmla="*/ 0 w 2"/>
                <a:gd name="T5" fmla="*/ 2147483646 h 3"/>
                <a:gd name="T6" fmla="*/ 500566184 w 2"/>
                <a:gd name="T7" fmla="*/ 2147483646 h 3"/>
                <a:gd name="T8" fmla="*/ 1001132368 w 2"/>
                <a:gd name="T9" fmla="*/ 2147483646 h 3"/>
                <a:gd name="T10" fmla="*/ 1001132368 w 2"/>
                <a:gd name="T11" fmla="*/ 2147483646 h 3"/>
                <a:gd name="T12" fmla="*/ 500566184 w 2"/>
                <a:gd name="T13" fmla="*/ 2147483646 h 3"/>
                <a:gd name="T14" fmla="*/ 500566184 w 2"/>
                <a:gd name="T15" fmla="*/ 2147483646 h 3"/>
                <a:gd name="T16" fmla="*/ 1001132368 w 2"/>
                <a:gd name="T17" fmla="*/ 2147483646 h 3"/>
                <a:gd name="T18" fmla="*/ 1001132368 w 2"/>
                <a:gd name="T19" fmla="*/ 1185033825 h 3"/>
                <a:gd name="T20" fmla="*/ 500566184 w 2"/>
                <a:gd name="T21" fmla="*/ 1185033825 h 3"/>
                <a:gd name="T22" fmla="*/ 500566184 w 2"/>
                <a:gd name="T23" fmla="*/ 1185033825 h 3"/>
                <a:gd name="T24" fmla="*/ 1001132368 w 2"/>
                <a:gd name="T25" fmla="*/ 1185033825 h 3"/>
                <a:gd name="T26" fmla="*/ 1001132368 w 2"/>
                <a:gd name="T27" fmla="*/ 0 h 3"/>
                <a:gd name="T28" fmla="*/ 500566184 w 2"/>
                <a:gd name="T29" fmla="*/ 0 h 3"/>
                <a:gd name="T30" fmla="*/ 0 w 2"/>
                <a:gd name="T31" fmla="*/ 2147483646 h 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 h="3">
                  <a:moveTo>
                    <a:pt x="0" y="2"/>
                  </a:moveTo>
                  <a:lnTo>
                    <a:pt x="0" y="2"/>
                  </a:lnTo>
                  <a:cubicBezTo>
                    <a:pt x="0" y="2"/>
                    <a:pt x="0" y="2"/>
                    <a:pt x="0" y="3"/>
                  </a:cubicBezTo>
                  <a:cubicBezTo>
                    <a:pt x="1" y="3"/>
                    <a:pt x="1" y="3"/>
                    <a:pt x="1" y="3"/>
                  </a:cubicBezTo>
                  <a:lnTo>
                    <a:pt x="2" y="3"/>
                  </a:lnTo>
                  <a:lnTo>
                    <a:pt x="2" y="2"/>
                  </a:lnTo>
                  <a:lnTo>
                    <a:pt x="1" y="2"/>
                  </a:lnTo>
                  <a:cubicBezTo>
                    <a:pt x="1" y="2"/>
                    <a:pt x="1" y="2"/>
                    <a:pt x="1" y="2"/>
                  </a:cubicBezTo>
                  <a:lnTo>
                    <a:pt x="2" y="2"/>
                  </a:lnTo>
                  <a:lnTo>
                    <a:pt x="2" y="1"/>
                  </a:lnTo>
                  <a:lnTo>
                    <a:pt x="1" y="1"/>
                  </a:lnTo>
                  <a:cubicBezTo>
                    <a:pt x="1" y="1"/>
                    <a:pt x="1" y="1"/>
                    <a:pt x="1" y="1"/>
                  </a:cubicBezTo>
                  <a:lnTo>
                    <a:pt x="2" y="1"/>
                  </a:lnTo>
                  <a:lnTo>
                    <a:pt x="2" y="0"/>
                  </a:lnTo>
                  <a:lnTo>
                    <a:pt x="1" y="0"/>
                  </a:lnTo>
                  <a:cubicBezTo>
                    <a:pt x="0" y="0"/>
                    <a:pt x="0" y="1"/>
                    <a:pt x="0" y="2"/>
                  </a:cubicBezTo>
                  <a:close/>
                </a:path>
              </a:pathLst>
            </a:custGeom>
            <a:grpFill/>
            <a:ln w="0">
              <a:noFill/>
              <a:prstDash val="solid"/>
              <a:round/>
              <a:headEnd/>
              <a:tailEnd/>
            </a:ln>
            <a:extLst/>
          </p:spPr>
          <p:txBody>
            <a:bodyPr/>
            <a:lstStyle/>
            <a:p>
              <a:endParaRPr lang="zh-CN" altLang="en-US" sz="3201"/>
            </a:p>
          </p:txBody>
        </p:sp>
        <p:sp>
          <p:nvSpPr>
            <p:cNvPr id="144" name="Freeform 46"/>
            <p:cNvSpPr>
              <a:spLocks/>
            </p:cNvSpPr>
            <p:nvPr/>
          </p:nvSpPr>
          <p:spPr bwMode="auto">
            <a:xfrm>
              <a:off x="2889250" y="1460501"/>
              <a:ext cx="0" cy="3175"/>
            </a:xfrm>
            <a:custGeom>
              <a:avLst/>
              <a:gdLst>
                <a:gd name="T0" fmla="*/ 2147483646 h 3"/>
                <a:gd name="T1" fmla="*/ 2147483646 h 3"/>
                <a:gd name="T2" fmla="*/ 2147483646 h 3"/>
                <a:gd name="T3" fmla="*/ 0 h 3"/>
                <a:gd name="T4" fmla="*/ 0 h 3"/>
                <a:gd name="T5" fmla="*/ 2147483646 h 3"/>
                <a:gd name="T6" fmla="*/ 0 60000 65536"/>
                <a:gd name="T7" fmla="*/ 0 60000 65536"/>
                <a:gd name="T8" fmla="*/ 0 60000 65536"/>
                <a:gd name="T9" fmla="*/ 0 60000 65536"/>
                <a:gd name="T10" fmla="*/ 0 60000 65536"/>
                <a:gd name="T11" fmla="*/ 0 60000 65536"/>
              </a:gdLst>
              <a:ahLst/>
              <a:cxnLst>
                <a:cxn ang="T6">
                  <a:pos x="0" y="T0"/>
                </a:cxn>
                <a:cxn ang="T7">
                  <a:pos x="0" y="T1"/>
                </a:cxn>
                <a:cxn ang="T8">
                  <a:pos x="0" y="T2"/>
                </a:cxn>
                <a:cxn ang="T9">
                  <a:pos x="0" y="T3"/>
                </a:cxn>
                <a:cxn ang="T10">
                  <a:pos x="0" y="T4"/>
                </a:cxn>
                <a:cxn ang="T11">
                  <a:pos x="0" y="T5"/>
                </a:cxn>
              </a:cxnLst>
              <a:rect l="0" t="0" r="r" b="b"/>
              <a:pathLst>
                <a:path h="3">
                  <a:moveTo>
                    <a:pt x="0" y="3"/>
                  </a:moveTo>
                  <a:lnTo>
                    <a:pt x="0" y="3"/>
                  </a:lnTo>
                  <a:lnTo>
                    <a:pt x="0" y="0"/>
                  </a:lnTo>
                  <a:lnTo>
                    <a:pt x="0" y="3"/>
                  </a:lnTo>
                  <a:close/>
                </a:path>
              </a:pathLst>
            </a:custGeom>
            <a:grpFill/>
            <a:ln w="0">
              <a:noFill/>
              <a:prstDash val="solid"/>
              <a:round/>
              <a:headEnd/>
              <a:tailEnd/>
            </a:ln>
            <a:extLst/>
          </p:spPr>
          <p:txBody>
            <a:bodyPr/>
            <a:lstStyle/>
            <a:p>
              <a:endParaRPr lang="zh-CN" altLang="en-US" sz="3201"/>
            </a:p>
          </p:txBody>
        </p:sp>
        <p:sp>
          <p:nvSpPr>
            <p:cNvPr id="145" name="Freeform 47"/>
            <p:cNvSpPr>
              <a:spLocks/>
            </p:cNvSpPr>
            <p:nvPr/>
          </p:nvSpPr>
          <p:spPr bwMode="auto">
            <a:xfrm>
              <a:off x="2878138" y="1450976"/>
              <a:ext cx="4763" cy="6350"/>
            </a:xfrm>
            <a:custGeom>
              <a:avLst/>
              <a:gdLst>
                <a:gd name="T0" fmla="*/ 2147483646 w 6"/>
                <a:gd name="T1" fmla="*/ 2147483646 h 7"/>
                <a:gd name="T2" fmla="*/ 2147483646 w 6"/>
                <a:gd name="T3" fmla="*/ 2147483646 h 7"/>
                <a:gd name="T4" fmla="*/ 2147483646 w 6"/>
                <a:gd name="T5" fmla="*/ 2147483646 h 7"/>
                <a:gd name="T6" fmla="*/ 2147483646 w 6"/>
                <a:gd name="T7" fmla="*/ 2147483646 h 7"/>
                <a:gd name="T8" fmla="*/ 500356325 w 6"/>
                <a:gd name="T9" fmla="*/ 0 h 7"/>
                <a:gd name="T10" fmla="*/ 0 w 6"/>
                <a:gd name="T11" fmla="*/ 2147483646 h 7"/>
                <a:gd name="T12" fmla="*/ 500356325 w 6"/>
                <a:gd name="T13" fmla="*/ 2147483646 h 7"/>
                <a:gd name="T14" fmla="*/ 2147483646 w 6"/>
                <a:gd name="T15" fmla="*/ 214748364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 h="7">
                  <a:moveTo>
                    <a:pt x="5" y="7"/>
                  </a:moveTo>
                  <a:lnTo>
                    <a:pt x="5" y="7"/>
                  </a:lnTo>
                  <a:cubicBezTo>
                    <a:pt x="5" y="7"/>
                    <a:pt x="6" y="7"/>
                    <a:pt x="6" y="7"/>
                  </a:cubicBezTo>
                  <a:cubicBezTo>
                    <a:pt x="6" y="7"/>
                    <a:pt x="6" y="7"/>
                    <a:pt x="6" y="7"/>
                  </a:cubicBezTo>
                  <a:cubicBezTo>
                    <a:pt x="4" y="3"/>
                    <a:pt x="1" y="0"/>
                    <a:pt x="1" y="0"/>
                  </a:cubicBezTo>
                  <a:cubicBezTo>
                    <a:pt x="1" y="0"/>
                    <a:pt x="0" y="2"/>
                    <a:pt x="0" y="3"/>
                  </a:cubicBezTo>
                  <a:cubicBezTo>
                    <a:pt x="0" y="4"/>
                    <a:pt x="1" y="4"/>
                    <a:pt x="1" y="4"/>
                  </a:cubicBezTo>
                  <a:cubicBezTo>
                    <a:pt x="2" y="6"/>
                    <a:pt x="5" y="7"/>
                    <a:pt x="5" y="7"/>
                  </a:cubicBezTo>
                  <a:close/>
                </a:path>
              </a:pathLst>
            </a:custGeom>
            <a:grpFill/>
            <a:ln w="0">
              <a:noFill/>
              <a:prstDash val="solid"/>
              <a:round/>
              <a:headEnd/>
              <a:tailEnd/>
            </a:ln>
            <a:extLst/>
          </p:spPr>
          <p:txBody>
            <a:bodyPr/>
            <a:lstStyle/>
            <a:p>
              <a:endParaRPr lang="zh-CN" altLang="en-US" sz="3201"/>
            </a:p>
          </p:txBody>
        </p:sp>
        <p:sp>
          <p:nvSpPr>
            <p:cNvPr id="146" name="Freeform 48"/>
            <p:cNvSpPr>
              <a:spLocks/>
            </p:cNvSpPr>
            <p:nvPr/>
          </p:nvSpPr>
          <p:spPr bwMode="auto">
            <a:xfrm>
              <a:off x="2878138" y="1458913"/>
              <a:ext cx="3175" cy="1588"/>
            </a:xfrm>
            <a:custGeom>
              <a:avLst/>
              <a:gdLst>
                <a:gd name="T0" fmla="*/ 1280239375 w 5"/>
                <a:gd name="T1" fmla="*/ 0 h 2"/>
                <a:gd name="T2" fmla="*/ 1280239375 w 5"/>
                <a:gd name="T3" fmla="*/ 0 h 2"/>
                <a:gd name="T4" fmla="*/ 1280239375 w 5"/>
                <a:gd name="T5" fmla="*/ 0 h 2"/>
                <a:gd name="T6" fmla="*/ 1280239375 w 5"/>
                <a:gd name="T7" fmla="*/ 0 h 2"/>
                <a:gd name="T8" fmla="*/ 0 w 5"/>
                <a:gd name="T9" fmla="*/ 500566184 h 2"/>
                <a:gd name="T10" fmla="*/ 768143625 w 5"/>
                <a:gd name="T11" fmla="*/ 1001132368 h 2"/>
                <a:gd name="T12" fmla="*/ 1280239375 w 5"/>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2">
                  <a:moveTo>
                    <a:pt x="5" y="0"/>
                  </a:moveTo>
                  <a:lnTo>
                    <a:pt x="5" y="0"/>
                  </a:lnTo>
                  <a:cubicBezTo>
                    <a:pt x="5" y="0"/>
                    <a:pt x="5" y="0"/>
                    <a:pt x="5" y="0"/>
                  </a:cubicBezTo>
                  <a:cubicBezTo>
                    <a:pt x="5" y="0"/>
                    <a:pt x="5" y="0"/>
                    <a:pt x="5" y="0"/>
                  </a:cubicBezTo>
                  <a:lnTo>
                    <a:pt x="0" y="1"/>
                  </a:lnTo>
                  <a:cubicBezTo>
                    <a:pt x="1" y="1"/>
                    <a:pt x="2" y="2"/>
                    <a:pt x="3" y="2"/>
                  </a:cubicBezTo>
                  <a:cubicBezTo>
                    <a:pt x="3" y="2"/>
                    <a:pt x="5" y="1"/>
                    <a:pt x="5" y="0"/>
                  </a:cubicBezTo>
                  <a:close/>
                </a:path>
              </a:pathLst>
            </a:custGeom>
            <a:grpFill/>
            <a:ln w="0">
              <a:noFill/>
              <a:prstDash val="solid"/>
              <a:round/>
              <a:headEnd/>
              <a:tailEnd/>
            </a:ln>
            <a:extLst/>
          </p:spPr>
          <p:txBody>
            <a:bodyPr/>
            <a:lstStyle/>
            <a:p>
              <a:endParaRPr lang="zh-CN" altLang="en-US" sz="3201"/>
            </a:p>
          </p:txBody>
        </p:sp>
        <p:sp>
          <p:nvSpPr>
            <p:cNvPr id="147" name="Freeform 49"/>
            <p:cNvSpPr>
              <a:spLocks/>
            </p:cNvSpPr>
            <p:nvPr/>
          </p:nvSpPr>
          <p:spPr bwMode="auto">
            <a:xfrm>
              <a:off x="2876550" y="1454151"/>
              <a:ext cx="4763" cy="4763"/>
            </a:xfrm>
            <a:custGeom>
              <a:avLst/>
              <a:gdLst>
                <a:gd name="T0" fmla="*/ 1000711857 w 6"/>
                <a:gd name="T1" fmla="*/ 2147483646 h 4"/>
                <a:gd name="T2" fmla="*/ 1000711857 w 6"/>
                <a:gd name="T3" fmla="*/ 2147483646 h 4"/>
                <a:gd name="T4" fmla="*/ 1501068182 w 6"/>
                <a:gd name="T5" fmla="*/ 2147483646 h 4"/>
                <a:gd name="T6" fmla="*/ 2147483646 w 6"/>
                <a:gd name="T7" fmla="*/ 2147483646 h 4"/>
                <a:gd name="T8" fmla="*/ 2147483646 w 6"/>
                <a:gd name="T9" fmla="*/ 2147483646 h 4"/>
                <a:gd name="T10" fmla="*/ 2147483646 w 6"/>
                <a:gd name="T11" fmla="*/ 2147483646 h 4"/>
                <a:gd name="T12" fmla="*/ 0 w 6"/>
                <a:gd name="T13" fmla="*/ 0 h 4"/>
                <a:gd name="T14" fmla="*/ 0 w 6"/>
                <a:gd name="T15" fmla="*/ 1688701407 h 4"/>
                <a:gd name="T16" fmla="*/ 0 w 6"/>
                <a:gd name="T17" fmla="*/ 1688701407 h 4"/>
                <a:gd name="T18" fmla="*/ 0 w 6"/>
                <a:gd name="T19" fmla="*/ 2147483646 h 4"/>
                <a:gd name="T20" fmla="*/ 1000711857 w 6"/>
                <a:gd name="T21" fmla="*/ 2147483646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4">
                  <a:moveTo>
                    <a:pt x="2" y="4"/>
                  </a:moveTo>
                  <a:lnTo>
                    <a:pt x="2" y="4"/>
                  </a:lnTo>
                  <a:cubicBezTo>
                    <a:pt x="2" y="4"/>
                    <a:pt x="3" y="4"/>
                    <a:pt x="3" y="4"/>
                  </a:cubicBezTo>
                  <a:lnTo>
                    <a:pt x="6" y="4"/>
                  </a:lnTo>
                  <a:cubicBezTo>
                    <a:pt x="6" y="4"/>
                    <a:pt x="6" y="4"/>
                    <a:pt x="6" y="4"/>
                  </a:cubicBezTo>
                  <a:cubicBezTo>
                    <a:pt x="6" y="4"/>
                    <a:pt x="6" y="4"/>
                    <a:pt x="6" y="4"/>
                  </a:cubicBezTo>
                  <a:cubicBezTo>
                    <a:pt x="4" y="2"/>
                    <a:pt x="0" y="0"/>
                    <a:pt x="0" y="0"/>
                  </a:cubicBezTo>
                  <a:cubicBezTo>
                    <a:pt x="0" y="0"/>
                    <a:pt x="0" y="1"/>
                    <a:pt x="0" y="1"/>
                  </a:cubicBezTo>
                  <a:cubicBezTo>
                    <a:pt x="0" y="2"/>
                    <a:pt x="0" y="2"/>
                    <a:pt x="0" y="2"/>
                  </a:cubicBezTo>
                  <a:cubicBezTo>
                    <a:pt x="1" y="3"/>
                    <a:pt x="2" y="4"/>
                    <a:pt x="2" y="4"/>
                  </a:cubicBezTo>
                  <a:close/>
                </a:path>
              </a:pathLst>
            </a:custGeom>
            <a:grpFill/>
            <a:ln w="0">
              <a:noFill/>
              <a:prstDash val="solid"/>
              <a:round/>
              <a:headEnd/>
              <a:tailEnd/>
            </a:ln>
            <a:extLst/>
          </p:spPr>
          <p:txBody>
            <a:bodyPr/>
            <a:lstStyle/>
            <a:p>
              <a:endParaRPr lang="zh-CN" altLang="en-US" sz="3201"/>
            </a:p>
          </p:txBody>
        </p:sp>
        <p:sp>
          <p:nvSpPr>
            <p:cNvPr id="148" name="Freeform 50"/>
            <p:cNvSpPr>
              <a:spLocks/>
            </p:cNvSpPr>
            <p:nvPr/>
          </p:nvSpPr>
          <p:spPr bwMode="auto">
            <a:xfrm>
              <a:off x="2879725" y="1449388"/>
              <a:ext cx="3175" cy="7938"/>
            </a:xfrm>
            <a:custGeom>
              <a:avLst/>
              <a:gdLst>
                <a:gd name="T0" fmla="*/ 1500123206 w 4"/>
                <a:gd name="T1" fmla="*/ 2147483646 h 9"/>
                <a:gd name="T2" fmla="*/ 1500123206 w 4"/>
                <a:gd name="T3" fmla="*/ 2147483646 h 9"/>
                <a:gd name="T4" fmla="*/ 1500123206 w 4"/>
                <a:gd name="T5" fmla="*/ 2147483646 h 9"/>
                <a:gd name="T6" fmla="*/ 1500123206 w 4"/>
                <a:gd name="T7" fmla="*/ 2147483646 h 9"/>
                <a:gd name="T8" fmla="*/ 1000502031 w 4"/>
                <a:gd name="T9" fmla="*/ 0 h 9"/>
                <a:gd name="T10" fmla="*/ 1000502031 w 4"/>
                <a:gd name="T11" fmla="*/ 0 h 9"/>
                <a:gd name="T12" fmla="*/ 0 w 4"/>
                <a:gd name="T13" fmla="*/ 1372257936 h 9"/>
                <a:gd name="T14" fmla="*/ 0 w 4"/>
                <a:gd name="T15" fmla="*/ 2058386904 h 9"/>
                <a:gd name="T16" fmla="*/ 1500123206 w 4"/>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9">
                  <a:moveTo>
                    <a:pt x="3" y="9"/>
                  </a:moveTo>
                  <a:lnTo>
                    <a:pt x="3" y="9"/>
                  </a:lnTo>
                  <a:cubicBezTo>
                    <a:pt x="3" y="9"/>
                    <a:pt x="3" y="9"/>
                    <a:pt x="3" y="9"/>
                  </a:cubicBezTo>
                  <a:cubicBezTo>
                    <a:pt x="4" y="2"/>
                    <a:pt x="2" y="0"/>
                    <a:pt x="2" y="0"/>
                  </a:cubicBezTo>
                  <a:cubicBezTo>
                    <a:pt x="2" y="0"/>
                    <a:pt x="2" y="0"/>
                    <a:pt x="2" y="0"/>
                  </a:cubicBezTo>
                  <a:cubicBezTo>
                    <a:pt x="0" y="1"/>
                    <a:pt x="0" y="2"/>
                    <a:pt x="0" y="2"/>
                  </a:cubicBezTo>
                  <a:cubicBezTo>
                    <a:pt x="0" y="3"/>
                    <a:pt x="0" y="3"/>
                    <a:pt x="0" y="3"/>
                  </a:cubicBezTo>
                  <a:cubicBezTo>
                    <a:pt x="1" y="5"/>
                    <a:pt x="3" y="8"/>
                    <a:pt x="3" y="9"/>
                  </a:cubicBezTo>
                  <a:close/>
                </a:path>
              </a:pathLst>
            </a:custGeom>
            <a:grpFill/>
            <a:ln w="0">
              <a:noFill/>
              <a:prstDash val="solid"/>
              <a:round/>
              <a:headEnd/>
              <a:tailEnd/>
            </a:ln>
            <a:extLst/>
          </p:spPr>
          <p:txBody>
            <a:bodyPr/>
            <a:lstStyle/>
            <a:p>
              <a:endParaRPr lang="zh-CN" altLang="en-US" sz="3201"/>
            </a:p>
          </p:txBody>
        </p:sp>
        <p:sp>
          <p:nvSpPr>
            <p:cNvPr id="149" name="Freeform 51"/>
            <p:cNvSpPr>
              <a:spLocks/>
            </p:cNvSpPr>
            <p:nvPr/>
          </p:nvSpPr>
          <p:spPr bwMode="auto">
            <a:xfrm>
              <a:off x="2882900" y="1449388"/>
              <a:ext cx="3175" cy="7938"/>
            </a:xfrm>
            <a:custGeom>
              <a:avLst/>
              <a:gdLst>
                <a:gd name="T0" fmla="*/ 500251413 w 4"/>
                <a:gd name="T1" fmla="*/ 2147483646 h 9"/>
                <a:gd name="T2" fmla="*/ 500251413 w 4"/>
                <a:gd name="T3" fmla="*/ 2147483646 h 9"/>
                <a:gd name="T4" fmla="*/ 500251413 w 4"/>
                <a:gd name="T5" fmla="*/ 2147483646 h 9"/>
                <a:gd name="T6" fmla="*/ 2000373825 w 4"/>
                <a:gd name="T7" fmla="*/ 2058386904 h 9"/>
                <a:gd name="T8" fmla="*/ 2000373825 w 4"/>
                <a:gd name="T9" fmla="*/ 1372257936 h 9"/>
                <a:gd name="T10" fmla="*/ 1500123206 w 4"/>
                <a:gd name="T11" fmla="*/ 0 h 9"/>
                <a:gd name="T12" fmla="*/ 1000502031 w 4"/>
                <a:gd name="T13" fmla="*/ 0 h 9"/>
                <a:gd name="T14" fmla="*/ 500251413 w 4"/>
                <a:gd name="T15" fmla="*/ 2147483646 h 9"/>
                <a:gd name="T16" fmla="*/ 500251413 w 4"/>
                <a:gd name="T17" fmla="*/ 2147483646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 h="9">
                  <a:moveTo>
                    <a:pt x="1" y="9"/>
                  </a:moveTo>
                  <a:lnTo>
                    <a:pt x="1" y="9"/>
                  </a:lnTo>
                  <a:cubicBezTo>
                    <a:pt x="1" y="9"/>
                    <a:pt x="1" y="9"/>
                    <a:pt x="1" y="9"/>
                  </a:cubicBezTo>
                  <a:cubicBezTo>
                    <a:pt x="2" y="8"/>
                    <a:pt x="4" y="5"/>
                    <a:pt x="4" y="3"/>
                  </a:cubicBezTo>
                  <a:cubicBezTo>
                    <a:pt x="4" y="3"/>
                    <a:pt x="4" y="2"/>
                    <a:pt x="4" y="2"/>
                  </a:cubicBezTo>
                  <a:cubicBezTo>
                    <a:pt x="4" y="2"/>
                    <a:pt x="4" y="1"/>
                    <a:pt x="3" y="0"/>
                  </a:cubicBezTo>
                  <a:cubicBezTo>
                    <a:pt x="3" y="0"/>
                    <a:pt x="2" y="0"/>
                    <a:pt x="2" y="0"/>
                  </a:cubicBezTo>
                  <a:cubicBezTo>
                    <a:pt x="2" y="0"/>
                    <a:pt x="0" y="2"/>
                    <a:pt x="1" y="9"/>
                  </a:cubicBezTo>
                  <a:cubicBezTo>
                    <a:pt x="1" y="9"/>
                    <a:pt x="1" y="9"/>
                    <a:pt x="1" y="9"/>
                  </a:cubicBezTo>
                  <a:close/>
                </a:path>
              </a:pathLst>
            </a:custGeom>
            <a:grpFill/>
            <a:ln w="0">
              <a:noFill/>
              <a:prstDash val="solid"/>
              <a:round/>
              <a:headEnd/>
              <a:tailEnd/>
            </a:ln>
            <a:extLst/>
          </p:spPr>
          <p:txBody>
            <a:bodyPr/>
            <a:lstStyle/>
            <a:p>
              <a:endParaRPr lang="zh-CN" altLang="en-US" sz="3201"/>
            </a:p>
          </p:txBody>
        </p:sp>
        <p:sp>
          <p:nvSpPr>
            <p:cNvPr id="150" name="Freeform 52"/>
            <p:cNvSpPr>
              <a:spLocks/>
            </p:cNvSpPr>
            <p:nvPr/>
          </p:nvSpPr>
          <p:spPr bwMode="auto">
            <a:xfrm>
              <a:off x="2884488" y="1458913"/>
              <a:ext cx="3175" cy="1588"/>
            </a:xfrm>
            <a:custGeom>
              <a:avLst/>
              <a:gdLst>
                <a:gd name="T0" fmla="*/ 1280239375 w 5"/>
                <a:gd name="T1" fmla="*/ 500566184 h 2"/>
                <a:gd name="T2" fmla="*/ 1280239375 w 5"/>
                <a:gd name="T3" fmla="*/ 500566184 h 2"/>
                <a:gd name="T4" fmla="*/ 0 w 5"/>
                <a:gd name="T5" fmla="*/ 0 h 2"/>
                <a:gd name="T6" fmla="*/ 0 w 5"/>
                <a:gd name="T7" fmla="*/ 0 h 2"/>
                <a:gd name="T8" fmla="*/ 0 w 5"/>
                <a:gd name="T9" fmla="*/ 0 h 2"/>
                <a:gd name="T10" fmla="*/ 768143625 w 5"/>
                <a:gd name="T11" fmla="*/ 1001132368 h 2"/>
                <a:gd name="T12" fmla="*/ 1280239375 w 5"/>
                <a:gd name="T13" fmla="*/ 500566184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2">
                  <a:moveTo>
                    <a:pt x="5" y="1"/>
                  </a:moveTo>
                  <a:lnTo>
                    <a:pt x="5" y="1"/>
                  </a:lnTo>
                  <a:lnTo>
                    <a:pt x="0" y="0"/>
                  </a:lnTo>
                  <a:cubicBezTo>
                    <a:pt x="0" y="0"/>
                    <a:pt x="0" y="0"/>
                    <a:pt x="0" y="0"/>
                  </a:cubicBezTo>
                  <a:cubicBezTo>
                    <a:pt x="0" y="0"/>
                    <a:pt x="0" y="0"/>
                    <a:pt x="0" y="0"/>
                  </a:cubicBezTo>
                  <a:cubicBezTo>
                    <a:pt x="1" y="1"/>
                    <a:pt x="2" y="2"/>
                    <a:pt x="3" y="2"/>
                  </a:cubicBezTo>
                  <a:cubicBezTo>
                    <a:pt x="3" y="2"/>
                    <a:pt x="4" y="2"/>
                    <a:pt x="5" y="1"/>
                  </a:cubicBezTo>
                  <a:close/>
                </a:path>
              </a:pathLst>
            </a:custGeom>
            <a:grpFill/>
            <a:ln w="0">
              <a:noFill/>
              <a:prstDash val="solid"/>
              <a:round/>
              <a:headEnd/>
              <a:tailEnd/>
            </a:ln>
            <a:extLst/>
          </p:spPr>
          <p:txBody>
            <a:bodyPr/>
            <a:lstStyle/>
            <a:p>
              <a:endParaRPr lang="zh-CN" altLang="en-US" sz="3201"/>
            </a:p>
          </p:txBody>
        </p:sp>
        <p:sp>
          <p:nvSpPr>
            <p:cNvPr id="151" name="Freeform 53"/>
            <p:cNvSpPr>
              <a:spLocks/>
            </p:cNvSpPr>
            <p:nvPr/>
          </p:nvSpPr>
          <p:spPr bwMode="auto">
            <a:xfrm>
              <a:off x="2884488" y="1454151"/>
              <a:ext cx="4763" cy="4763"/>
            </a:xfrm>
            <a:custGeom>
              <a:avLst/>
              <a:gdLst>
                <a:gd name="T0" fmla="*/ 2147483646 w 6"/>
                <a:gd name="T1" fmla="*/ 0 h 4"/>
                <a:gd name="T2" fmla="*/ 2147483646 w 6"/>
                <a:gd name="T3" fmla="*/ 0 h 4"/>
                <a:gd name="T4" fmla="*/ 0 w 6"/>
                <a:gd name="T5" fmla="*/ 2147483646 h 4"/>
                <a:gd name="T6" fmla="*/ 0 w 6"/>
                <a:gd name="T7" fmla="*/ 2147483646 h 4"/>
                <a:gd name="T8" fmla="*/ 0 w 6"/>
                <a:gd name="T9" fmla="*/ 2147483646 h 4"/>
                <a:gd name="T10" fmla="*/ 2000794204 w 6"/>
                <a:gd name="T11" fmla="*/ 2147483646 h 4"/>
                <a:gd name="T12" fmla="*/ 2147483646 w 6"/>
                <a:gd name="T13" fmla="*/ 2147483646 h 4"/>
                <a:gd name="T14" fmla="*/ 2147483646 w 6"/>
                <a:gd name="T15" fmla="*/ 2147483646 h 4"/>
                <a:gd name="T16" fmla="*/ 2147483646 w 6"/>
                <a:gd name="T17" fmla="*/ 1688701407 h 4"/>
                <a:gd name="T18" fmla="*/ 2147483646 w 6"/>
                <a:gd name="T19" fmla="*/ 1688701407 h 4"/>
                <a:gd name="T20" fmla="*/ 2147483646 w 6"/>
                <a:gd name="T21" fmla="*/ 0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 h="4">
                  <a:moveTo>
                    <a:pt x="6" y="0"/>
                  </a:moveTo>
                  <a:lnTo>
                    <a:pt x="6" y="0"/>
                  </a:lnTo>
                  <a:cubicBezTo>
                    <a:pt x="6" y="0"/>
                    <a:pt x="2" y="2"/>
                    <a:pt x="0" y="4"/>
                  </a:cubicBezTo>
                  <a:cubicBezTo>
                    <a:pt x="0" y="4"/>
                    <a:pt x="0" y="4"/>
                    <a:pt x="0" y="4"/>
                  </a:cubicBezTo>
                  <a:cubicBezTo>
                    <a:pt x="1" y="4"/>
                    <a:pt x="4" y="4"/>
                    <a:pt x="4" y="4"/>
                  </a:cubicBezTo>
                  <a:cubicBezTo>
                    <a:pt x="4" y="4"/>
                    <a:pt x="4" y="4"/>
                    <a:pt x="5" y="4"/>
                  </a:cubicBezTo>
                  <a:cubicBezTo>
                    <a:pt x="5" y="4"/>
                    <a:pt x="6" y="3"/>
                    <a:pt x="6" y="2"/>
                  </a:cubicBezTo>
                  <a:cubicBezTo>
                    <a:pt x="6" y="2"/>
                    <a:pt x="6" y="2"/>
                    <a:pt x="6" y="1"/>
                  </a:cubicBezTo>
                  <a:cubicBezTo>
                    <a:pt x="6" y="1"/>
                    <a:pt x="6" y="0"/>
                    <a:pt x="6" y="0"/>
                  </a:cubicBezTo>
                  <a:close/>
                </a:path>
              </a:pathLst>
            </a:custGeom>
            <a:grpFill/>
            <a:ln w="0">
              <a:noFill/>
              <a:prstDash val="solid"/>
              <a:round/>
              <a:headEnd/>
              <a:tailEnd/>
            </a:ln>
            <a:extLst/>
          </p:spPr>
          <p:txBody>
            <a:bodyPr/>
            <a:lstStyle/>
            <a:p>
              <a:endParaRPr lang="zh-CN" altLang="en-US" sz="3201"/>
            </a:p>
          </p:txBody>
        </p:sp>
        <p:sp>
          <p:nvSpPr>
            <p:cNvPr id="152" name="Freeform 54"/>
            <p:cNvSpPr>
              <a:spLocks/>
            </p:cNvSpPr>
            <p:nvPr/>
          </p:nvSpPr>
          <p:spPr bwMode="auto">
            <a:xfrm>
              <a:off x="2884488" y="1450976"/>
              <a:ext cx="3175" cy="6350"/>
            </a:xfrm>
            <a:custGeom>
              <a:avLst/>
              <a:gdLst>
                <a:gd name="T0" fmla="*/ 0 w 5"/>
                <a:gd name="T1" fmla="*/ 2147483646 h 7"/>
                <a:gd name="T2" fmla="*/ 0 w 5"/>
                <a:gd name="T3" fmla="*/ 2147483646 h 7"/>
                <a:gd name="T4" fmla="*/ 0 w 5"/>
                <a:gd name="T5" fmla="*/ 2147483646 h 7"/>
                <a:gd name="T6" fmla="*/ 1024191500 w 5"/>
                <a:gd name="T7" fmla="*/ 2147483646 h 7"/>
                <a:gd name="T8" fmla="*/ 1280239375 w 5"/>
                <a:gd name="T9" fmla="*/ 2147483646 h 7"/>
                <a:gd name="T10" fmla="*/ 1024191500 w 5"/>
                <a:gd name="T11" fmla="*/ 0 h 7"/>
                <a:gd name="T12" fmla="*/ 0 w 5"/>
                <a:gd name="T13" fmla="*/ 2147483646 h 7"/>
                <a:gd name="T14" fmla="*/ 0 w 5"/>
                <a:gd name="T15" fmla="*/ 2147483646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 h="7">
                  <a:moveTo>
                    <a:pt x="0" y="7"/>
                  </a:moveTo>
                  <a:lnTo>
                    <a:pt x="0" y="7"/>
                  </a:lnTo>
                  <a:cubicBezTo>
                    <a:pt x="0" y="7"/>
                    <a:pt x="0" y="7"/>
                    <a:pt x="0" y="7"/>
                  </a:cubicBezTo>
                  <a:cubicBezTo>
                    <a:pt x="0" y="7"/>
                    <a:pt x="3" y="6"/>
                    <a:pt x="4" y="4"/>
                  </a:cubicBezTo>
                  <a:cubicBezTo>
                    <a:pt x="4" y="4"/>
                    <a:pt x="5" y="4"/>
                    <a:pt x="5" y="3"/>
                  </a:cubicBezTo>
                  <a:cubicBezTo>
                    <a:pt x="5" y="2"/>
                    <a:pt x="4" y="0"/>
                    <a:pt x="4" y="0"/>
                  </a:cubicBezTo>
                  <a:cubicBezTo>
                    <a:pt x="4" y="0"/>
                    <a:pt x="2" y="3"/>
                    <a:pt x="0" y="7"/>
                  </a:cubicBezTo>
                  <a:cubicBezTo>
                    <a:pt x="0" y="7"/>
                    <a:pt x="0" y="7"/>
                    <a:pt x="0" y="7"/>
                  </a:cubicBezTo>
                  <a:close/>
                </a:path>
              </a:pathLst>
            </a:custGeom>
            <a:grpFill/>
            <a:ln w="0">
              <a:noFill/>
              <a:prstDash val="solid"/>
              <a:round/>
              <a:headEnd/>
              <a:tailEnd/>
            </a:ln>
            <a:extLst/>
          </p:spPr>
          <p:txBody>
            <a:bodyPr/>
            <a:lstStyle/>
            <a:p>
              <a:endParaRPr lang="zh-CN" altLang="en-US" sz="3201"/>
            </a:p>
          </p:txBody>
        </p:sp>
        <p:sp>
          <p:nvSpPr>
            <p:cNvPr id="153" name="Freeform 55"/>
            <p:cNvSpPr>
              <a:spLocks/>
            </p:cNvSpPr>
            <p:nvPr/>
          </p:nvSpPr>
          <p:spPr bwMode="auto">
            <a:xfrm>
              <a:off x="3317875" y="1330326"/>
              <a:ext cx="7938" cy="6350"/>
            </a:xfrm>
            <a:custGeom>
              <a:avLst/>
              <a:gdLst>
                <a:gd name="T0" fmla="*/ 2147483646 w 9"/>
                <a:gd name="T1" fmla="*/ 1500123206 h 8"/>
                <a:gd name="T2" fmla="*/ 2147483646 w 9"/>
                <a:gd name="T3" fmla="*/ 1500123206 h 8"/>
                <a:gd name="T4" fmla="*/ 1372257936 w 9"/>
                <a:gd name="T5" fmla="*/ 1500123206 h 8"/>
                <a:gd name="T6" fmla="*/ 1372257936 w 9"/>
                <a:gd name="T7" fmla="*/ 0 h 8"/>
                <a:gd name="T8" fmla="*/ 0 w 9"/>
                <a:gd name="T9" fmla="*/ 0 h 8"/>
                <a:gd name="T10" fmla="*/ 0 w 9"/>
                <a:gd name="T11" fmla="*/ 2147483646 h 8"/>
                <a:gd name="T12" fmla="*/ 1372257936 w 9"/>
                <a:gd name="T13" fmla="*/ 2147483646 h 8"/>
                <a:gd name="T14" fmla="*/ 1372257936 w 9"/>
                <a:gd name="T15" fmla="*/ 2147483646 h 8"/>
                <a:gd name="T16" fmla="*/ 2147483646 w 9"/>
                <a:gd name="T17" fmla="*/ 2147483646 h 8"/>
                <a:gd name="T18" fmla="*/ 2147483646 w 9"/>
                <a:gd name="T19" fmla="*/ 2147483646 h 8"/>
                <a:gd name="T20" fmla="*/ 2147483646 w 9"/>
                <a:gd name="T21" fmla="*/ 2147483646 h 8"/>
                <a:gd name="T22" fmla="*/ 2147483646 w 9"/>
                <a:gd name="T23" fmla="*/ 0 h 8"/>
                <a:gd name="T24" fmla="*/ 2147483646 w 9"/>
                <a:gd name="T25" fmla="*/ 0 h 8"/>
                <a:gd name="T26" fmla="*/ 2147483646 w 9"/>
                <a:gd name="T27" fmla="*/ 1500123206 h 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 h="8">
                  <a:moveTo>
                    <a:pt x="7" y="3"/>
                  </a:moveTo>
                  <a:lnTo>
                    <a:pt x="7" y="3"/>
                  </a:lnTo>
                  <a:lnTo>
                    <a:pt x="2" y="3"/>
                  </a:lnTo>
                  <a:lnTo>
                    <a:pt x="2" y="0"/>
                  </a:lnTo>
                  <a:lnTo>
                    <a:pt x="0" y="0"/>
                  </a:lnTo>
                  <a:lnTo>
                    <a:pt x="0" y="8"/>
                  </a:lnTo>
                  <a:lnTo>
                    <a:pt x="2" y="8"/>
                  </a:lnTo>
                  <a:lnTo>
                    <a:pt x="2" y="5"/>
                  </a:lnTo>
                  <a:lnTo>
                    <a:pt x="7" y="5"/>
                  </a:lnTo>
                  <a:lnTo>
                    <a:pt x="7" y="8"/>
                  </a:lnTo>
                  <a:lnTo>
                    <a:pt x="9" y="8"/>
                  </a:lnTo>
                  <a:lnTo>
                    <a:pt x="9" y="0"/>
                  </a:lnTo>
                  <a:lnTo>
                    <a:pt x="7" y="0"/>
                  </a:lnTo>
                  <a:lnTo>
                    <a:pt x="7" y="3"/>
                  </a:lnTo>
                  <a:close/>
                </a:path>
              </a:pathLst>
            </a:custGeom>
            <a:grpFill/>
            <a:ln w="0">
              <a:noFill/>
              <a:prstDash val="solid"/>
              <a:round/>
              <a:headEnd/>
              <a:tailEnd/>
            </a:ln>
            <a:extLst/>
          </p:spPr>
          <p:txBody>
            <a:bodyPr/>
            <a:lstStyle/>
            <a:p>
              <a:endParaRPr lang="zh-CN" altLang="en-US" sz="3201"/>
            </a:p>
          </p:txBody>
        </p:sp>
        <p:sp>
          <p:nvSpPr>
            <p:cNvPr id="154" name="Freeform 56"/>
            <p:cNvSpPr>
              <a:spLocks/>
            </p:cNvSpPr>
            <p:nvPr/>
          </p:nvSpPr>
          <p:spPr bwMode="auto">
            <a:xfrm>
              <a:off x="3327400" y="1330326"/>
              <a:ext cx="6350" cy="6350"/>
            </a:xfrm>
            <a:custGeom>
              <a:avLst/>
              <a:gdLst>
                <a:gd name="T0" fmla="*/ 2147483646 w 8"/>
                <a:gd name="T1" fmla="*/ 2147483646 h 8"/>
                <a:gd name="T2" fmla="*/ 2147483646 w 8"/>
                <a:gd name="T3" fmla="*/ 2147483646 h 8"/>
                <a:gd name="T4" fmla="*/ 2000373825 w 8"/>
                <a:gd name="T5" fmla="*/ 2147483646 h 8"/>
                <a:gd name="T6" fmla="*/ 1000502031 w 8"/>
                <a:gd name="T7" fmla="*/ 2147483646 h 8"/>
                <a:gd name="T8" fmla="*/ 1000502031 w 8"/>
                <a:gd name="T9" fmla="*/ 0 h 8"/>
                <a:gd name="T10" fmla="*/ 0 w 8"/>
                <a:gd name="T11" fmla="*/ 0 h 8"/>
                <a:gd name="T12" fmla="*/ 0 w 8"/>
                <a:gd name="T13" fmla="*/ 2147483646 h 8"/>
                <a:gd name="T14" fmla="*/ 500251413 w 8"/>
                <a:gd name="T15" fmla="*/ 2147483646 h 8"/>
                <a:gd name="T16" fmla="*/ 2000373825 w 8"/>
                <a:gd name="T17" fmla="*/ 2147483646 h 8"/>
                <a:gd name="T18" fmla="*/ 2147483646 w 8"/>
                <a:gd name="T19" fmla="*/ 2147483646 h 8"/>
                <a:gd name="T20" fmla="*/ 2147483646 w 8"/>
                <a:gd name="T21" fmla="*/ 2147483646 h 8"/>
                <a:gd name="T22" fmla="*/ 2147483646 w 8"/>
                <a:gd name="T23" fmla="*/ 0 h 8"/>
                <a:gd name="T24" fmla="*/ 2147483646 w 8"/>
                <a:gd name="T25" fmla="*/ 0 h 8"/>
                <a:gd name="T26" fmla="*/ 2147483646 w 8"/>
                <a:gd name="T27" fmla="*/ 2147483646 h 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 h="8">
                  <a:moveTo>
                    <a:pt x="6" y="5"/>
                  </a:moveTo>
                  <a:lnTo>
                    <a:pt x="6" y="5"/>
                  </a:lnTo>
                  <a:cubicBezTo>
                    <a:pt x="6" y="6"/>
                    <a:pt x="6" y="7"/>
                    <a:pt x="4" y="7"/>
                  </a:cubicBezTo>
                  <a:cubicBezTo>
                    <a:pt x="2" y="7"/>
                    <a:pt x="2" y="6"/>
                    <a:pt x="2" y="5"/>
                  </a:cubicBezTo>
                  <a:lnTo>
                    <a:pt x="2" y="0"/>
                  </a:lnTo>
                  <a:lnTo>
                    <a:pt x="0" y="0"/>
                  </a:lnTo>
                  <a:lnTo>
                    <a:pt x="0" y="5"/>
                  </a:lnTo>
                  <a:cubicBezTo>
                    <a:pt x="0" y="6"/>
                    <a:pt x="0" y="7"/>
                    <a:pt x="1" y="7"/>
                  </a:cubicBezTo>
                  <a:cubicBezTo>
                    <a:pt x="1" y="8"/>
                    <a:pt x="2" y="8"/>
                    <a:pt x="4" y="8"/>
                  </a:cubicBezTo>
                  <a:cubicBezTo>
                    <a:pt x="6" y="8"/>
                    <a:pt x="7" y="8"/>
                    <a:pt x="8" y="7"/>
                  </a:cubicBezTo>
                  <a:cubicBezTo>
                    <a:pt x="8" y="7"/>
                    <a:pt x="8" y="6"/>
                    <a:pt x="8" y="5"/>
                  </a:cubicBezTo>
                  <a:lnTo>
                    <a:pt x="8" y="0"/>
                  </a:lnTo>
                  <a:lnTo>
                    <a:pt x="6" y="0"/>
                  </a:lnTo>
                  <a:lnTo>
                    <a:pt x="6" y="5"/>
                  </a:lnTo>
                  <a:close/>
                </a:path>
              </a:pathLst>
            </a:custGeom>
            <a:grpFill/>
            <a:ln w="0">
              <a:noFill/>
              <a:prstDash val="solid"/>
              <a:round/>
              <a:headEnd/>
              <a:tailEnd/>
            </a:ln>
            <a:extLst/>
          </p:spPr>
          <p:txBody>
            <a:bodyPr/>
            <a:lstStyle/>
            <a:p>
              <a:endParaRPr lang="zh-CN" altLang="en-US" sz="3201"/>
            </a:p>
          </p:txBody>
        </p:sp>
        <p:sp>
          <p:nvSpPr>
            <p:cNvPr id="155" name="Freeform 57"/>
            <p:cNvSpPr>
              <a:spLocks noEditPoints="1"/>
            </p:cNvSpPr>
            <p:nvPr/>
          </p:nvSpPr>
          <p:spPr bwMode="auto">
            <a:xfrm>
              <a:off x="3333750" y="1330326"/>
              <a:ext cx="7938" cy="6350"/>
            </a:xfrm>
            <a:custGeom>
              <a:avLst/>
              <a:gdLst>
                <a:gd name="T0" fmla="*/ 2000626047 w 10"/>
                <a:gd name="T1" fmla="*/ 2147483646 h 8"/>
                <a:gd name="T2" fmla="*/ 2000626047 w 10"/>
                <a:gd name="T3" fmla="*/ 2147483646 h 8"/>
                <a:gd name="T4" fmla="*/ 2147483646 w 10"/>
                <a:gd name="T5" fmla="*/ 500251413 h 8"/>
                <a:gd name="T6" fmla="*/ 2147483646 w 10"/>
                <a:gd name="T7" fmla="*/ 2147483646 h 8"/>
                <a:gd name="T8" fmla="*/ 2000626047 w 10"/>
                <a:gd name="T9" fmla="*/ 2147483646 h 8"/>
                <a:gd name="T10" fmla="*/ 2000626047 w 10"/>
                <a:gd name="T11" fmla="*/ 0 h 8"/>
                <a:gd name="T12" fmla="*/ 2000626047 w 10"/>
                <a:gd name="T13" fmla="*/ 0 h 8"/>
                <a:gd name="T14" fmla="*/ 0 w 10"/>
                <a:gd name="T15" fmla="*/ 2147483646 h 8"/>
                <a:gd name="T16" fmla="*/ 1000627765 w 10"/>
                <a:gd name="T17" fmla="*/ 2147483646 h 8"/>
                <a:gd name="T18" fmla="*/ 1500312164 w 10"/>
                <a:gd name="T19" fmla="*/ 2147483646 h 8"/>
                <a:gd name="T20" fmla="*/ 2147483646 w 10"/>
                <a:gd name="T21" fmla="*/ 2147483646 h 8"/>
                <a:gd name="T22" fmla="*/ 2147483646 w 10"/>
                <a:gd name="T23" fmla="*/ 2147483646 h 8"/>
                <a:gd name="T24" fmla="*/ 2147483646 w 10"/>
                <a:gd name="T25" fmla="*/ 2147483646 h 8"/>
                <a:gd name="T26" fmla="*/ 2147483646 w 10"/>
                <a:gd name="T27" fmla="*/ 0 h 8"/>
                <a:gd name="T28" fmla="*/ 2000626047 w 10"/>
                <a:gd name="T29" fmla="*/ 0 h 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 h="8">
                  <a:moveTo>
                    <a:pt x="4" y="5"/>
                  </a:moveTo>
                  <a:lnTo>
                    <a:pt x="4" y="5"/>
                  </a:lnTo>
                  <a:lnTo>
                    <a:pt x="5" y="1"/>
                  </a:lnTo>
                  <a:lnTo>
                    <a:pt x="7" y="5"/>
                  </a:lnTo>
                  <a:lnTo>
                    <a:pt x="4" y="5"/>
                  </a:lnTo>
                  <a:close/>
                  <a:moveTo>
                    <a:pt x="4" y="0"/>
                  </a:moveTo>
                  <a:lnTo>
                    <a:pt x="4" y="0"/>
                  </a:lnTo>
                  <a:lnTo>
                    <a:pt x="0" y="8"/>
                  </a:lnTo>
                  <a:lnTo>
                    <a:pt x="2" y="8"/>
                  </a:lnTo>
                  <a:lnTo>
                    <a:pt x="3" y="6"/>
                  </a:lnTo>
                  <a:lnTo>
                    <a:pt x="7" y="6"/>
                  </a:lnTo>
                  <a:lnTo>
                    <a:pt x="8" y="8"/>
                  </a:lnTo>
                  <a:lnTo>
                    <a:pt x="10" y="8"/>
                  </a:lnTo>
                  <a:lnTo>
                    <a:pt x="6" y="0"/>
                  </a:lnTo>
                  <a:lnTo>
                    <a:pt x="4" y="0"/>
                  </a:lnTo>
                  <a:close/>
                </a:path>
              </a:pathLst>
            </a:custGeom>
            <a:grpFill/>
            <a:ln w="0">
              <a:noFill/>
              <a:prstDash val="solid"/>
              <a:round/>
              <a:headEnd/>
              <a:tailEnd/>
            </a:ln>
            <a:extLst/>
          </p:spPr>
          <p:txBody>
            <a:bodyPr/>
            <a:lstStyle/>
            <a:p>
              <a:endParaRPr lang="zh-CN" altLang="en-US" sz="3201"/>
            </a:p>
          </p:txBody>
        </p:sp>
        <p:sp>
          <p:nvSpPr>
            <p:cNvPr id="156" name="Freeform 58"/>
            <p:cNvSpPr>
              <a:spLocks/>
            </p:cNvSpPr>
            <p:nvPr/>
          </p:nvSpPr>
          <p:spPr bwMode="auto">
            <a:xfrm>
              <a:off x="3341688" y="1330326"/>
              <a:ext cx="11113" cy="6350"/>
            </a:xfrm>
            <a:custGeom>
              <a:avLst/>
              <a:gdLst>
                <a:gd name="T0" fmla="*/ 2147483646 w 14"/>
                <a:gd name="T1" fmla="*/ 2147483646 h 8"/>
                <a:gd name="T2" fmla="*/ 2147483646 w 14"/>
                <a:gd name="T3" fmla="*/ 2147483646 h 8"/>
                <a:gd name="T4" fmla="*/ 2147483646 w 14"/>
                <a:gd name="T5" fmla="*/ 0 h 8"/>
                <a:gd name="T6" fmla="*/ 2147483646 w 14"/>
                <a:gd name="T7" fmla="*/ 0 h 8"/>
                <a:gd name="T8" fmla="*/ 2000554322 w 14"/>
                <a:gd name="T9" fmla="*/ 2147483646 h 8"/>
                <a:gd name="T10" fmla="*/ 1000592294 w 14"/>
                <a:gd name="T11" fmla="*/ 0 h 8"/>
                <a:gd name="T12" fmla="*/ 0 w 14"/>
                <a:gd name="T13" fmla="*/ 0 h 8"/>
                <a:gd name="T14" fmla="*/ 1500258175 w 14"/>
                <a:gd name="T15" fmla="*/ 2147483646 h 8"/>
                <a:gd name="T16" fmla="*/ 2147483646 w 14"/>
                <a:gd name="T17" fmla="*/ 2147483646 h 8"/>
                <a:gd name="T18" fmla="*/ 2147483646 w 14"/>
                <a:gd name="T19" fmla="*/ 1000502031 h 8"/>
                <a:gd name="T20" fmla="*/ 2147483646 w 14"/>
                <a:gd name="T21" fmla="*/ 2147483646 h 8"/>
                <a:gd name="T22" fmla="*/ 2147483646 w 14"/>
                <a:gd name="T23" fmla="*/ 2147483646 h 8"/>
                <a:gd name="T24" fmla="*/ 2147483646 w 14"/>
                <a:gd name="T25" fmla="*/ 0 h 8"/>
                <a:gd name="T26" fmla="*/ 2147483646 w 14"/>
                <a:gd name="T27" fmla="*/ 0 h 8"/>
                <a:gd name="T28" fmla="*/ 2147483646 w 14"/>
                <a:gd name="T29" fmla="*/ 2147483646 h 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 h="8">
                  <a:moveTo>
                    <a:pt x="10" y="6"/>
                  </a:moveTo>
                  <a:lnTo>
                    <a:pt x="10" y="6"/>
                  </a:lnTo>
                  <a:lnTo>
                    <a:pt x="8" y="0"/>
                  </a:lnTo>
                  <a:lnTo>
                    <a:pt x="6" y="0"/>
                  </a:lnTo>
                  <a:lnTo>
                    <a:pt x="4" y="6"/>
                  </a:lnTo>
                  <a:lnTo>
                    <a:pt x="2" y="0"/>
                  </a:lnTo>
                  <a:lnTo>
                    <a:pt x="0" y="0"/>
                  </a:lnTo>
                  <a:lnTo>
                    <a:pt x="3" y="8"/>
                  </a:lnTo>
                  <a:lnTo>
                    <a:pt x="5" y="8"/>
                  </a:lnTo>
                  <a:lnTo>
                    <a:pt x="7" y="2"/>
                  </a:lnTo>
                  <a:lnTo>
                    <a:pt x="9" y="8"/>
                  </a:lnTo>
                  <a:lnTo>
                    <a:pt x="11" y="8"/>
                  </a:lnTo>
                  <a:lnTo>
                    <a:pt x="14" y="0"/>
                  </a:lnTo>
                  <a:lnTo>
                    <a:pt x="12" y="0"/>
                  </a:lnTo>
                  <a:lnTo>
                    <a:pt x="10" y="6"/>
                  </a:lnTo>
                  <a:close/>
                </a:path>
              </a:pathLst>
            </a:custGeom>
            <a:grpFill/>
            <a:ln w="0">
              <a:noFill/>
              <a:prstDash val="solid"/>
              <a:round/>
              <a:headEnd/>
              <a:tailEnd/>
            </a:ln>
            <a:extLst/>
          </p:spPr>
          <p:txBody>
            <a:bodyPr/>
            <a:lstStyle/>
            <a:p>
              <a:endParaRPr lang="zh-CN" altLang="en-US" sz="3201"/>
            </a:p>
          </p:txBody>
        </p:sp>
        <p:sp>
          <p:nvSpPr>
            <p:cNvPr id="157" name="Freeform 59"/>
            <p:cNvSpPr>
              <a:spLocks/>
            </p:cNvSpPr>
            <p:nvPr/>
          </p:nvSpPr>
          <p:spPr bwMode="auto">
            <a:xfrm>
              <a:off x="3354388" y="1330326"/>
              <a:ext cx="6350" cy="6350"/>
            </a:xfrm>
            <a:custGeom>
              <a:avLst/>
              <a:gdLst>
                <a:gd name="T0" fmla="*/ 0 w 7"/>
                <a:gd name="T1" fmla="*/ 2000373825 h 8"/>
                <a:gd name="T2" fmla="*/ 0 w 7"/>
                <a:gd name="T3" fmla="*/ 2000373825 h 8"/>
                <a:gd name="T4" fmla="*/ 746378093 w 7"/>
                <a:gd name="T5" fmla="*/ 2147483646 h 8"/>
                <a:gd name="T6" fmla="*/ 2147483646 w 7"/>
                <a:gd name="T7" fmla="*/ 2147483646 h 8"/>
                <a:gd name="T8" fmla="*/ 2147483646 w 7"/>
                <a:gd name="T9" fmla="*/ 2147483646 h 8"/>
                <a:gd name="T10" fmla="*/ 2147483646 w 7"/>
                <a:gd name="T11" fmla="*/ 2147483646 h 8"/>
                <a:gd name="T12" fmla="*/ 2147483646 w 7"/>
                <a:gd name="T13" fmla="*/ 2147483646 h 8"/>
                <a:gd name="T14" fmla="*/ 1492755279 w 7"/>
                <a:gd name="T15" fmla="*/ 2147483646 h 8"/>
                <a:gd name="T16" fmla="*/ 2147483646 w 7"/>
                <a:gd name="T17" fmla="*/ 2147483646 h 8"/>
                <a:gd name="T18" fmla="*/ 2147483646 w 7"/>
                <a:gd name="T19" fmla="*/ 1500123206 h 8"/>
                <a:gd name="T20" fmla="*/ 1492755279 w 7"/>
                <a:gd name="T21" fmla="*/ 1500123206 h 8"/>
                <a:gd name="T22" fmla="*/ 2147483646 w 7"/>
                <a:gd name="T23" fmla="*/ 500251413 h 8"/>
                <a:gd name="T24" fmla="*/ 2147483646 w 7"/>
                <a:gd name="T25" fmla="*/ 500251413 h 8"/>
                <a:gd name="T26" fmla="*/ 2147483646 w 7"/>
                <a:gd name="T27" fmla="*/ 0 h 8"/>
                <a:gd name="T28" fmla="*/ 2147483646 w 7"/>
                <a:gd name="T29" fmla="*/ 0 h 8"/>
                <a:gd name="T30" fmla="*/ 0 w 7"/>
                <a:gd name="T31" fmla="*/ 2000373825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 h="8">
                  <a:moveTo>
                    <a:pt x="0" y="4"/>
                  </a:moveTo>
                  <a:lnTo>
                    <a:pt x="0" y="4"/>
                  </a:lnTo>
                  <a:cubicBezTo>
                    <a:pt x="0" y="6"/>
                    <a:pt x="0" y="7"/>
                    <a:pt x="1" y="7"/>
                  </a:cubicBezTo>
                  <a:cubicBezTo>
                    <a:pt x="2" y="8"/>
                    <a:pt x="3" y="8"/>
                    <a:pt x="4" y="8"/>
                  </a:cubicBezTo>
                  <a:lnTo>
                    <a:pt x="7" y="8"/>
                  </a:lnTo>
                  <a:lnTo>
                    <a:pt x="7" y="7"/>
                  </a:lnTo>
                  <a:lnTo>
                    <a:pt x="4" y="7"/>
                  </a:lnTo>
                  <a:cubicBezTo>
                    <a:pt x="3" y="7"/>
                    <a:pt x="2" y="6"/>
                    <a:pt x="2" y="5"/>
                  </a:cubicBezTo>
                  <a:lnTo>
                    <a:pt x="7" y="5"/>
                  </a:lnTo>
                  <a:lnTo>
                    <a:pt x="7" y="3"/>
                  </a:lnTo>
                  <a:lnTo>
                    <a:pt x="2" y="3"/>
                  </a:lnTo>
                  <a:cubicBezTo>
                    <a:pt x="2" y="2"/>
                    <a:pt x="3" y="1"/>
                    <a:pt x="4" y="1"/>
                  </a:cubicBezTo>
                  <a:lnTo>
                    <a:pt x="7" y="1"/>
                  </a:lnTo>
                  <a:lnTo>
                    <a:pt x="7" y="0"/>
                  </a:lnTo>
                  <a:lnTo>
                    <a:pt x="4" y="0"/>
                  </a:lnTo>
                  <a:cubicBezTo>
                    <a:pt x="1" y="0"/>
                    <a:pt x="0" y="1"/>
                    <a:pt x="0" y="4"/>
                  </a:cubicBezTo>
                  <a:close/>
                </a:path>
              </a:pathLst>
            </a:custGeom>
            <a:grpFill/>
            <a:ln w="0">
              <a:noFill/>
              <a:prstDash val="solid"/>
              <a:round/>
              <a:headEnd/>
              <a:tailEnd/>
            </a:ln>
            <a:extLst/>
          </p:spPr>
          <p:txBody>
            <a:bodyPr/>
            <a:lstStyle/>
            <a:p>
              <a:endParaRPr lang="zh-CN" altLang="en-US" sz="3201"/>
            </a:p>
          </p:txBody>
        </p:sp>
        <p:sp>
          <p:nvSpPr>
            <p:cNvPr id="158" name="Freeform 60"/>
            <p:cNvSpPr>
              <a:spLocks/>
            </p:cNvSpPr>
            <p:nvPr/>
          </p:nvSpPr>
          <p:spPr bwMode="auto">
            <a:xfrm>
              <a:off x="3362325" y="1330326"/>
              <a:ext cx="1588" cy="6350"/>
            </a:xfrm>
            <a:custGeom>
              <a:avLst/>
              <a:gdLst>
                <a:gd name="T0" fmla="*/ 0 w 2"/>
                <a:gd name="T1" fmla="*/ 2147483646 h 8"/>
                <a:gd name="T2" fmla="*/ 0 w 2"/>
                <a:gd name="T3" fmla="*/ 2147483646 h 8"/>
                <a:gd name="T4" fmla="*/ 1001132368 w 2"/>
                <a:gd name="T5" fmla="*/ 2147483646 h 8"/>
                <a:gd name="T6" fmla="*/ 1001132368 w 2"/>
                <a:gd name="T7" fmla="*/ 0 h 8"/>
                <a:gd name="T8" fmla="*/ 0 w 2"/>
                <a:gd name="T9" fmla="*/ 0 h 8"/>
                <a:gd name="T10" fmla="*/ 0 w 2"/>
                <a:gd name="T11" fmla="*/ 2147483646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 h="8">
                  <a:moveTo>
                    <a:pt x="0" y="8"/>
                  </a:moveTo>
                  <a:lnTo>
                    <a:pt x="0" y="8"/>
                  </a:lnTo>
                  <a:lnTo>
                    <a:pt x="2" y="8"/>
                  </a:lnTo>
                  <a:lnTo>
                    <a:pt x="2" y="0"/>
                  </a:lnTo>
                  <a:lnTo>
                    <a:pt x="0" y="0"/>
                  </a:lnTo>
                  <a:lnTo>
                    <a:pt x="0" y="8"/>
                  </a:lnTo>
                  <a:close/>
                </a:path>
              </a:pathLst>
            </a:custGeom>
            <a:grpFill/>
            <a:ln w="0">
              <a:noFill/>
              <a:prstDash val="solid"/>
              <a:round/>
              <a:headEnd/>
              <a:tailEnd/>
            </a:ln>
            <a:extLst/>
          </p:spPr>
          <p:txBody>
            <a:bodyPr/>
            <a:lstStyle/>
            <a:p>
              <a:endParaRPr lang="zh-CN" altLang="en-US" sz="3201"/>
            </a:p>
          </p:txBody>
        </p:sp>
        <p:sp>
          <p:nvSpPr>
            <p:cNvPr id="159" name="Freeform 61"/>
            <p:cNvSpPr>
              <a:spLocks/>
            </p:cNvSpPr>
            <p:nvPr/>
          </p:nvSpPr>
          <p:spPr bwMode="auto">
            <a:xfrm>
              <a:off x="3294063" y="1325563"/>
              <a:ext cx="7938" cy="11113"/>
            </a:xfrm>
            <a:custGeom>
              <a:avLst/>
              <a:gdLst>
                <a:gd name="T0" fmla="*/ 0 w 9"/>
                <a:gd name="T1" fmla="*/ 2147483646 h 12"/>
                <a:gd name="T2" fmla="*/ 0 w 9"/>
                <a:gd name="T3" fmla="*/ 2147483646 h 12"/>
                <a:gd name="T4" fmla="*/ 686128968 w 9"/>
                <a:gd name="T5" fmla="*/ 2147483646 h 12"/>
                <a:gd name="T6" fmla="*/ 2147483646 w 9"/>
                <a:gd name="T7" fmla="*/ 2147483646 h 12"/>
                <a:gd name="T8" fmla="*/ 2147483646 w 9"/>
                <a:gd name="T9" fmla="*/ 2147483646 h 12"/>
                <a:gd name="T10" fmla="*/ 2147483646 w 9"/>
                <a:gd name="T11" fmla="*/ 2147483646 h 12"/>
                <a:gd name="T12" fmla="*/ 2147483646 w 9"/>
                <a:gd name="T13" fmla="*/ 2147483646 h 12"/>
                <a:gd name="T14" fmla="*/ 1372257936 w 9"/>
                <a:gd name="T15" fmla="*/ 0 h 12"/>
                <a:gd name="T16" fmla="*/ 0 w 9"/>
                <a:gd name="T17" fmla="*/ 2147483646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2">
                  <a:moveTo>
                    <a:pt x="0" y="5"/>
                  </a:moveTo>
                  <a:lnTo>
                    <a:pt x="0" y="5"/>
                  </a:lnTo>
                  <a:cubicBezTo>
                    <a:pt x="0" y="6"/>
                    <a:pt x="1" y="7"/>
                    <a:pt x="1" y="7"/>
                  </a:cubicBezTo>
                  <a:cubicBezTo>
                    <a:pt x="3" y="9"/>
                    <a:pt x="8" y="12"/>
                    <a:pt x="9" y="12"/>
                  </a:cubicBezTo>
                  <a:cubicBezTo>
                    <a:pt x="9" y="12"/>
                    <a:pt x="9" y="12"/>
                    <a:pt x="9" y="12"/>
                  </a:cubicBezTo>
                  <a:cubicBezTo>
                    <a:pt x="9" y="12"/>
                    <a:pt x="9" y="12"/>
                    <a:pt x="9" y="12"/>
                  </a:cubicBezTo>
                  <a:cubicBezTo>
                    <a:pt x="6" y="5"/>
                    <a:pt x="2" y="0"/>
                    <a:pt x="2" y="0"/>
                  </a:cubicBezTo>
                  <a:cubicBezTo>
                    <a:pt x="2" y="0"/>
                    <a:pt x="0" y="2"/>
                    <a:pt x="0" y="5"/>
                  </a:cubicBezTo>
                  <a:close/>
                </a:path>
              </a:pathLst>
            </a:custGeom>
            <a:grpFill/>
            <a:ln w="0">
              <a:noFill/>
              <a:prstDash val="solid"/>
              <a:round/>
              <a:headEnd/>
              <a:tailEnd/>
            </a:ln>
            <a:extLst/>
          </p:spPr>
          <p:txBody>
            <a:bodyPr/>
            <a:lstStyle/>
            <a:p>
              <a:endParaRPr lang="zh-CN" altLang="en-US" sz="3201"/>
            </a:p>
          </p:txBody>
        </p:sp>
        <p:sp>
          <p:nvSpPr>
            <p:cNvPr id="160" name="Freeform 62"/>
            <p:cNvSpPr>
              <a:spLocks/>
            </p:cNvSpPr>
            <p:nvPr/>
          </p:nvSpPr>
          <p:spPr bwMode="auto">
            <a:xfrm>
              <a:off x="3294063" y="1338263"/>
              <a:ext cx="6350" cy="1588"/>
            </a:xfrm>
            <a:custGeom>
              <a:avLst/>
              <a:gdLst>
                <a:gd name="T0" fmla="*/ 0 w 8"/>
                <a:gd name="T1" fmla="*/ 0 h 3"/>
                <a:gd name="T2" fmla="*/ 0 w 8"/>
                <a:gd name="T3" fmla="*/ 0 h 3"/>
                <a:gd name="T4" fmla="*/ 2000373825 w 8"/>
                <a:gd name="T5" fmla="*/ 296725211 h 3"/>
                <a:gd name="T6" fmla="*/ 2147483646 w 8"/>
                <a:gd name="T7" fmla="*/ 0 h 3"/>
                <a:gd name="T8" fmla="*/ 2147483646 w 8"/>
                <a:gd name="T9" fmla="*/ 0 h 3"/>
                <a:gd name="T10" fmla="*/ 2147483646 w 8"/>
                <a:gd name="T11" fmla="*/ 0 h 3"/>
                <a:gd name="T12" fmla="*/ 0 w 8"/>
                <a:gd name="T13" fmla="*/ 0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3">
                  <a:moveTo>
                    <a:pt x="0" y="0"/>
                  </a:moveTo>
                  <a:lnTo>
                    <a:pt x="0" y="0"/>
                  </a:lnTo>
                  <a:cubicBezTo>
                    <a:pt x="1" y="2"/>
                    <a:pt x="3" y="3"/>
                    <a:pt x="4" y="2"/>
                  </a:cubicBezTo>
                  <a:cubicBezTo>
                    <a:pt x="5" y="2"/>
                    <a:pt x="8" y="1"/>
                    <a:pt x="8" y="0"/>
                  </a:cubicBezTo>
                  <a:cubicBezTo>
                    <a:pt x="8" y="0"/>
                    <a:pt x="8" y="0"/>
                    <a:pt x="8" y="0"/>
                  </a:cubicBezTo>
                  <a:cubicBezTo>
                    <a:pt x="8" y="0"/>
                    <a:pt x="8" y="0"/>
                    <a:pt x="8" y="0"/>
                  </a:cubicBezTo>
                  <a:lnTo>
                    <a:pt x="0" y="0"/>
                  </a:lnTo>
                  <a:close/>
                </a:path>
              </a:pathLst>
            </a:custGeom>
            <a:grpFill/>
            <a:ln w="0">
              <a:noFill/>
              <a:prstDash val="solid"/>
              <a:round/>
              <a:headEnd/>
              <a:tailEnd/>
            </a:ln>
            <a:extLst/>
          </p:spPr>
          <p:txBody>
            <a:bodyPr/>
            <a:lstStyle/>
            <a:p>
              <a:endParaRPr lang="zh-CN" altLang="en-US" sz="3201"/>
            </a:p>
          </p:txBody>
        </p:sp>
        <p:sp>
          <p:nvSpPr>
            <p:cNvPr id="161" name="Freeform 63"/>
            <p:cNvSpPr>
              <a:spLocks/>
            </p:cNvSpPr>
            <p:nvPr/>
          </p:nvSpPr>
          <p:spPr bwMode="auto">
            <a:xfrm>
              <a:off x="3290888" y="1331913"/>
              <a:ext cx="11113" cy="4763"/>
            </a:xfrm>
            <a:custGeom>
              <a:avLst/>
              <a:gdLst>
                <a:gd name="T0" fmla="*/ 794165541 w 12"/>
                <a:gd name="T1" fmla="*/ 1501068182 h 6"/>
                <a:gd name="T2" fmla="*/ 794165541 w 12"/>
                <a:gd name="T3" fmla="*/ 1501068182 h 6"/>
                <a:gd name="T4" fmla="*/ 2147483646 w 12"/>
                <a:gd name="T5" fmla="*/ 2147483646 h 6"/>
                <a:gd name="T6" fmla="*/ 2147483646 w 12"/>
                <a:gd name="T7" fmla="*/ 2147483646 h 6"/>
                <a:gd name="T8" fmla="*/ 2147483646 w 12"/>
                <a:gd name="T9" fmla="*/ 2147483646 h 6"/>
                <a:gd name="T10" fmla="*/ 2147483646 w 12"/>
                <a:gd name="T11" fmla="*/ 2147483646 h 6"/>
                <a:gd name="T12" fmla="*/ 2147483646 w 12"/>
                <a:gd name="T13" fmla="*/ 2147483646 h 6"/>
                <a:gd name="T14" fmla="*/ 794165541 w 12"/>
                <a:gd name="T15" fmla="*/ 0 h 6"/>
                <a:gd name="T16" fmla="*/ 794165541 w 12"/>
                <a:gd name="T17" fmla="*/ 1501068182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 h="6">
                  <a:moveTo>
                    <a:pt x="1" y="3"/>
                  </a:moveTo>
                  <a:lnTo>
                    <a:pt x="1" y="3"/>
                  </a:lnTo>
                  <a:cubicBezTo>
                    <a:pt x="2" y="5"/>
                    <a:pt x="4" y="6"/>
                    <a:pt x="4" y="6"/>
                  </a:cubicBezTo>
                  <a:cubicBezTo>
                    <a:pt x="5" y="6"/>
                    <a:pt x="5" y="6"/>
                    <a:pt x="5" y="6"/>
                  </a:cubicBezTo>
                  <a:cubicBezTo>
                    <a:pt x="6" y="6"/>
                    <a:pt x="10" y="6"/>
                    <a:pt x="11" y="6"/>
                  </a:cubicBezTo>
                  <a:cubicBezTo>
                    <a:pt x="12" y="6"/>
                    <a:pt x="12" y="6"/>
                    <a:pt x="12" y="6"/>
                  </a:cubicBezTo>
                  <a:cubicBezTo>
                    <a:pt x="12" y="6"/>
                    <a:pt x="12" y="6"/>
                    <a:pt x="12" y="6"/>
                  </a:cubicBezTo>
                  <a:cubicBezTo>
                    <a:pt x="8" y="4"/>
                    <a:pt x="1" y="0"/>
                    <a:pt x="1" y="0"/>
                  </a:cubicBezTo>
                  <a:cubicBezTo>
                    <a:pt x="0" y="2"/>
                    <a:pt x="1" y="3"/>
                    <a:pt x="1" y="3"/>
                  </a:cubicBezTo>
                  <a:close/>
                </a:path>
              </a:pathLst>
            </a:custGeom>
            <a:grpFill/>
            <a:ln w="0">
              <a:noFill/>
              <a:prstDash val="solid"/>
              <a:round/>
              <a:headEnd/>
              <a:tailEnd/>
            </a:ln>
            <a:extLst/>
          </p:spPr>
          <p:txBody>
            <a:bodyPr/>
            <a:lstStyle/>
            <a:p>
              <a:endParaRPr lang="zh-CN" altLang="en-US" sz="3201"/>
            </a:p>
          </p:txBody>
        </p:sp>
        <p:sp>
          <p:nvSpPr>
            <p:cNvPr id="162" name="Freeform 64"/>
            <p:cNvSpPr>
              <a:spLocks/>
            </p:cNvSpPr>
            <p:nvPr/>
          </p:nvSpPr>
          <p:spPr bwMode="auto">
            <a:xfrm>
              <a:off x="3297238" y="1323976"/>
              <a:ext cx="6350" cy="12700"/>
            </a:xfrm>
            <a:custGeom>
              <a:avLst/>
              <a:gdLst>
                <a:gd name="T0" fmla="*/ 2147483646 w 6"/>
                <a:gd name="T1" fmla="*/ 0 h 15"/>
                <a:gd name="T2" fmla="*/ 2147483646 w 6"/>
                <a:gd name="T3" fmla="*/ 0 h 15"/>
                <a:gd name="T4" fmla="*/ 0 w 6"/>
                <a:gd name="T5" fmla="*/ 1213617927 h 15"/>
                <a:gd name="T6" fmla="*/ 0 w 6"/>
                <a:gd name="T7" fmla="*/ 2147483646 h 15"/>
                <a:gd name="T8" fmla="*/ 2147483646 w 6"/>
                <a:gd name="T9" fmla="*/ 2147483646 h 15"/>
                <a:gd name="T10" fmla="*/ 2147483646 w 6"/>
                <a:gd name="T11" fmla="*/ 2147483646 h 15"/>
                <a:gd name="T12" fmla="*/ 2147483646 w 6"/>
                <a:gd name="T13" fmla="*/ 2147483646 h 15"/>
                <a:gd name="T14" fmla="*/ 2147483646 w 6"/>
                <a:gd name="T15" fmla="*/ 0 h 15"/>
                <a:gd name="T16" fmla="*/ 2147483646 w 6"/>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5">
                  <a:moveTo>
                    <a:pt x="3" y="0"/>
                  </a:moveTo>
                  <a:lnTo>
                    <a:pt x="3" y="0"/>
                  </a:lnTo>
                  <a:cubicBezTo>
                    <a:pt x="1" y="1"/>
                    <a:pt x="0" y="2"/>
                    <a:pt x="0" y="2"/>
                  </a:cubicBezTo>
                  <a:cubicBezTo>
                    <a:pt x="0" y="4"/>
                    <a:pt x="0" y="5"/>
                    <a:pt x="0" y="5"/>
                  </a:cubicBezTo>
                  <a:cubicBezTo>
                    <a:pt x="1" y="8"/>
                    <a:pt x="4" y="13"/>
                    <a:pt x="5" y="15"/>
                  </a:cubicBezTo>
                  <a:cubicBezTo>
                    <a:pt x="5" y="15"/>
                    <a:pt x="5" y="15"/>
                    <a:pt x="5" y="15"/>
                  </a:cubicBezTo>
                  <a:cubicBezTo>
                    <a:pt x="5" y="15"/>
                    <a:pt x="5" y="14"/>
                    <a:pt x="5" y="14"/>
                  </a:cubicBezTo>
                  <a:cubicBezTo>
                    <a:pt x="6" y="3"/>
                    <a:pt x="4" y="0"/>
                    <a:pt x="4" y="0"/>
                  </a:cubicBezTo>
                  <a:cubicBezTo>
                    <a:pt x="4" y="0"/>
                    <a:pt x="3" y="0"/>
                    <a:pt x="3" y="0"/>
                  </a:cubicBezTo>
                  <a:close/>
                </a:path>
              </a:pathLst>
            </a:custGeom>
            <a:grpFill/>
            <a:ln w="0">
              <a:noFill/>
              <a:prstDash val="solid"/>
              <a:round/>
              <a:headEnd/>
              <a:tailEnd/>
            </a:ln>
            <a:extLst/>
          </p:spPr>
          <p:txBody>
            <a:bodyPr/>
            <a:lstStyle/>
            <a:p>
              <a:endParaRPr lang="zh-CN" altLang="en-US" sz="3201"/>
            </a:p>
          </p:txBody>
        </p:sp>
        <p:sp>
          <p:nvSpPr>
            <p:cNvPr id="163" name="Freeform 65"/>
            <p:cNvSpPr>
              <a:spLocks/>
            </p:cNvSpPr>
            <p:nvPr/>
          </p:nvSpPr>
          <p:spPr bwMode="auto">
            <a:xfrm>
              <a:off x="3303588" y="1323976"/>
              <a:ext cx="4763" cy="12700"/>
            </a:xfrm>
            <a:custGeom>
              <a:avLst/>
              <a:gdLst>
                <a:gd name="T0" fmla="*/ 2147483646 w 6"/>
                <a:gd name="T1" fmla="*/ 1213617927 h 15"/>
                <a:gd name="T2" fmla="*/ 2147483646 w 6"/>
                <a:gd name="T3" fmla="*/ 1213617927 h 15"/>
                <a:gd name="T4" fmla="*/ 1501068182 w 6"/>
                <a:gd name="T5" fmla="*/ 0 h 15"/>
                <a:gd name="T6" fmla="*/ 1000711857 w 6"/>
                <a:gd name="T7" fmla="*/ 0 h 15"/>
                <a:gd name="T8" fmla="*/ 500356325 w 6"/>
                <a:gd name="T9" fmla="*/ 2147483646 h 15"/>
                <a:gd name="T10" fmla="*/ 500356325 w 6"/>
                <a:gd name="T11" fmla="*/ 2147483646 h 15"/>
                <a:gd name="T12" fmla="*/ 500356325 w 6"/>
                <a:gd name="T13" fmla="*/ 2147483646 h 15"/>
                <a:gd name="T14" fmla="*/ 2147483646 w 6"/>
                <a:gd name="T15" fmla="*/ 2147483646 h 15"/>
                <a:gd name="T16" fmla="*/ 2147483646 w 6"/>
                <a:gd name="T17" fmla="*/ 121361792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 h="15">
                  <a:moveTo>
                    <a:pt x="6" y="2"/>
                  </a:moveTo>
                  <a:lnTo>
                    <a:pt x="6" y="2"/>
                  </a:lnTo>
                  <a:cubicBezTo>
                    <a:pt x="6" y="2"/>
                    <a:pt x="5" y="1"/>
                    <a:pt x="3" y="0"/>
                  </a:cubicBezTo>
                  <a:cubicBezTo>
                    <a:pt x="3" y="0"/>
                    <a:pt x="3" y="0"/>
                    <a:pt x="2" y="0"/>
                  </a:cubicBezTo>
                  <a:cubicBezTo>
                    <a:pt x="2" y="0"/>
                    <a:pt x="0" y="3"/>
                    <a:pt x="1" y="14"/>
                  </a:cubicBezTo>
                  <a:cubicBezTo>
                    <a:pt x="1" y="15"/>
                    <a:pt x="1" y="15"/>
                    <a:pt x="1" y="15"/>
                  </a:cubicBezTo>
                  <a:cubicBezTo>
                    <a:pt x="1" y="15"/>
                    <a:pt x="1" y="14"/>
                    <a:pt x="1" y="14"/>
                  </a:cubicBezTo>
                  <a:cubicBezTo>
                    <a:pt x="2" y="13"/>
                    <a:pt x="5" y="8"/>
                    <a:pt x="6" y="5"/>
                  </a:cubicBezTo>
                  <a:cubicBezTo>
                    <a:pt x="6" y="5"/>
                    <a:pt x="6" y="4"/>
                    <a:pt x="6" y="2"/>
                  </a:cubicBezTo>
                  <a:close/>
                </a:path>
              </a:pathLst>
            </a:custGeom>
            <a:grpFill/>
            <a:ln w="0">
              <a:noFill/>
              <a:prstDash val="solid"/>
              <a:round/>
              <a:headEnd/>
              <a:tailEnd/>
            </a:ln>
            <a:extLst/>
          </p:spPr>
          <p:txBody>
            <a:bodyPr/>
            <a:lstStyle/>
            <a:p>
              <a:endParaRPr lang="zh-CN" altLang="en-US" sz="3201"/>
            </a:p>
          </p:txBody>
        </p:sp>
        <p:sp>
          <p:nvSpPr>
            <p:cNvPr id="164" name="Freeform 66"/>
            <p:cNvSpPr>
              <a:spLocks/>
            </p:cNvSpPr>
            <p:nvPr/>
          </p:nvSpPr>
          <p:spPr bwMode="auto">
            <a:xfrm>
              <a:off x="3305175" y="1338263"/>
              <a:ext cx="7938" cy="1588"/>
            </a:xfrm>
            <a:custGeom>
              <a:avLst/>
              <a:gdLst>
                <a:gd name="T0" fmla="*/ 0 w 8"/>
                <a:gd name="T1" fmla="*/ 0 h 3"/>
                <a:gd name="T2" fmla="*/ 0 w 8"/>
                <a:gd name="T3" fmla="*/ 0 h 3"/>
                <a:gd name="T4" fmla="*/ 0 w 8"/>
                <a:gd name="T5" fmla="*/ 0 h 3"/>
                <a:gd name="T6" fmla="*/ 2147483646 w 8"/>
                <a:gd name="T7" fmla="*/ 296725211 h 3"/>
                <a:gd name="T8" fmla="*/ 2147483646 w 8"/>
                <a:gd name="T9" fmla="*/ 0 h 3"/>
                <a:gd name="T10" fmla="*/ 0 w 8"/>
                <a:gd name="T11" fmla="*/ 0 h 3"/>
                <a:gd name="T12" fmla="*/ 0 w 8"/>
                <a:gd name="T13" fmla="*/ 0 h 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3">
                  <a:moveTo>
                    <a:pt x="0" y="0"/>
                  </a:moveTo>
                  <a:lnTo>
                    <a:pt x="0" y="0"/>
                  </a:lnTo>
                  <a:cubicBezTo>
                    <a:pt x="0" y="0"/>
                    <a:pt x="0" y="0"/>
                    <a:pt x="0" y="0"/>
                  </a:cubicBezTo>
                  <a:cubicBezTo>
                    <a:pt x="0" y="1"/>
                    <a:pt x="3" y="2"/>
                    <a:pt x="4" y="2"/>
                  </a:cubicBezTo>
                  <a:cubicBezTo>
                    <a:pt x="4" y="2"/>
                    <a:pt x="6" y="3"/>
                    <a:pt x="8" y="0"/>
                  </a:cubicBezTo>
                  <a:lnTo>
                    <a:pt x="0" y="0"/>
                  </a:lnTo>
                  <a:cubicBezTo>
                    <a:pt x="0" y="0"/>
                    <a:pt x="0" y="0"/>
                    <a:pt x="0" y="0"/>
                  </a:cubicBezTo>
                  <a:close/>
                </a:path>
              </a:pathLst>
            </a:custGeom>
            <a:grpFill/>
            <a:ln w="0">
              <a:noFill/>
              <a:prstDash val="solid"/>
              <a:round/>
              <a:headEnd/>
              <a:tailEnd/>
            </a:ln>
            <a:extLst/>
          </p:spPr>
          <p:txBody>
            <a:bodyPr/>
            <a:lstStyle/>
            <a:p>
              <a:endParaRPr lang="zh-CN" altLang="en-US" sz="3201"/>
            </a:p>
          </p:txBody>
        </p:sp>
        <p:sp>
          <p:nvSpPr>
            <p:cNvPr id="165" name="Freeform 67"/>
            <p:cNvSpPr>
              <a:spLocks/>
            </p:cNvSpPr>
            <p:nvPr/>
          </p:nvSpPr>
          <p:spPr bwMode="auto">
            <a:xfrm>
              <a:off x="3305175" y="1331913"/>
              <a:ext cx="9525" cy="4763"/>
            </a:xfrm>
            <a:custGeom>
              <a:avLst/>
              <a:gdLst>
                <a:gd name="T0" fmla="*/ 0 w 11"/>
                <a:gd name="T1" fmla="*/ 2147483646 h 6"/>
                <a:gd name="T2" fmla="*/ 0 w 11"/>
                <a:gd name="T3" fmla="*/ 2147483646 h 6"/>
                <a:gd name="T4" fmla="*/ 0 w 11"/>
                <a:gd name="T5" fmla="*/ 2147483646 h 6"/>
                <a:gd name="T6" fmla="*/ 649325311 w 11"/>
                <a:gd name="T7" fmla="*/ 2147483646 h 6"/>
                <a:gd name="T8" fmla="*/ 2147483646 w 11"/>
                <a:gd name="T9" fmla="*/ 2147483646 h 6"/>
                <a:gd name="T10" fmla="*/ 2147483646 w 11"/>
                <a:gd name="T11" fmla="*/ 2147483646 h 6"/>
                <a:gd name="T12" fmla="*/ 2147483646 w 11"/>
                <a:gd name="T13" fmla="*/ 1501068182 h 6"/>
                <a:gd name="T14" fmla="*/ 2147483646 w 11"/>
                <a:gd name="T15" fmla="*/ 0 h 6"/>
                <a:gd name="T16" fmla="*/ 0 w 11"/>
                <a:gd name="T17" fmla="*/ 2147483646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6">
                  <a:moveTo>
                    <a:pt x="0" y="6"/>
                  </a:moveTo>
                  <a:lnTo>
                    <a:pt x="0" y="6"/>
                  </a:lnTo>
                  <a:cubicBezTo>
                    <a:pt x="0" y="6"/>
                    <a:pt x="0" y="6"/>
                    <a:pt x="0" y="6"/>
                  </a:cubicBezTo>
                  <a:cubicBezTo>
                    <a:pt x="0" y="6"/>
                    <a:pt x="0" y="6"/>
                    <a:pt x="1" y="6"/>
                  </a:cubicBezTo>
                  <a:cubicBezTo>
                    <a:pt x="2" y="6"/>
                    <a:pt x="7" y="6"/>
                    <a:pt x="7" y="6"/>
                  </a:cubicBezTo>
                  <a:cubicBezTo>
                    <a:pt x="7" y="6"/>
                    <a:pt x="7" y="6"/>
                    <a:pt x="8" y="6"/>
                  </a:cubicBezTo>
                  <a:cubicBezTo>
                    <a:pt x="8" y="6"/>
                    <a:pt x="10" y="5"/>
                    <a:pt x="11" y="3"/>
                  </a:cubicBezTo>
                  <a:cubicBezTo>
                    <a:pt x="11" y="3"/>
                    <a:pt x="11" y="2"/>
                    <a:pt x="11" y="0"/>
                  </a:cubicBezTo>
                  <a:cubicBezTo>
                    <a:pt x="11" y="0"/>
                    <a:pt x="4" y="4"/>
                    <a:pt x="0" y="6"/>
                  </a:cubicBezTo>
                  <a:close/>
                </a:path>
              </a:pathLst>
            </a:custGeom>
            <a:grpFill/>
            <a:ln w="0">
              <a:noFill/>
              <a:prstDash val="solid"/>
              <a:round/>
              <a:headEnd/>
              <a:tailEnd/>
            </a:ln>
            <a:extLst/>
          </p:spPr>
          <p:txBody>
            <a:bodyPr/>
            <a:lstStyle/>
            <a:p>
              <a:endParaRPr lang="zh-CN" altLang="en-US" sz="3201"/>
            </a:p>
          </p:txBody>
        </p:sp>
        <p:sp>
          <p:nvSpPr>
            <p:cNvPr id="166" name="Freeform 68"/>
            <p:cNvSpPr>
              <a:spLocks/>
            </p:cNvSpPr>
            <p:nvPr/>
          </p:nvSpPr>
          <p:spPr bwMode="auto">
            <a:xfrm>
              <a:off x="3305175" y="1325563"/>
              <a:ext cx="7938" cy="11113"/>
            </a:xfrm>
            <a:custGeom>
              <a:avLst/>
              <a:gdLst>
                <a:gd name="T0" fmla="*/ 2147483646 w 9"/>
                <a:gd name="T1" fmla="*/ 2147483646 h 12"/>
                <a:gd name="T2" fmla="*/ 2147483646 w 9"/>
                <a:gd name="T3" fmla="*/ 2147483646 h 12"/>
                <a:gd name="T4" fmla="*/ 2147483646 w 9"/>
                <a:gd name="T5" fmla="*/ 0 h 12"/>
                <a:gd name="T6" fmla="*/ 0 w 9"/>
                <a:gd name="T7" fmla="*/ 2147483646 h 12"/>
                <a:gd name="T8" fmla="*/ 0 w 9"/>
                <a:gd name="T9" fmla="*/ 2147483646 h 12"/>
                <a:gd name="T10" fmla="*/ 0 w 9"/>
                <a:gd name="T11" fmla="*/ 2147483646 h 12"/>
                <a:gd name="T12" fmla="*/ 2147483646 w 9"/>
                <a:gd name="T13" fmla="*/ 2147483646 h 12"/>
                <a:gd name="T14" fmla="*/ 2147483646 w 9"/>
                <a:gd name="T15" fmla="*/ 2147483646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2">
                  <a:moveTo>
                    <a:pt x="9" y="5"/>
                  </a:moveTo>
                  <a:lnTo>
                    <a:pt x="9" y="5"/>
                  </a:lnTo>
                  <a:cubicBezTo>
                    <a:pt x="9" y="2"/>
                    <a:pt x="7" y="0"/>
                    <a:pt x="7" y="0"/>
                  </a:cubicBezTo>
                  <a:cubicBezTo>
                    <a:pt x="7" y="0"/>
                    <a:pt x="3" y="5"/>
                    <a:pt x="0" y="12"/>
                  </a:cubicBezTo>
                  <a:cubicBezTo>
                    <a:pt x="0" y="12"/>
                    <a:pt x="0" y="12"/>
                    <a:pt x="0" y="12"/>
                  </a:cubicBezTo>
                  <a:cubicBezTo>
                    <a:pt x="0" y="12"/>
                    <a:pt x="0" y="12"/>
                    <a:pt x="0" y="12"/>
                  </a:cubicBezTo>
                  <a:cubicBezTo>
                    <a:pt x="1" y="12"/>
                    <a:pt x="6" y="9"/>
                    <a:pt x="8" y="7"/>
                  </a:cubicBezTo>
                  <a:cubicBezTo>
                    <a:pt x="8" y="7"/>
                    <a:pt x="9" y="6"/>
                    <a:pt x="9" y="5"/>
                  </a:cubicBezTo>
                  <a:close/>
                </a:path>
              </a:pathLst>
            </a:custGeom>
            <a:grpFill/>
            <a:ln w="0">
              <a:noFill/>
              <a:prstDash val="solid"/>
              <a:round/>
              <a:headEnd/>
              <a:tailEnd/>
            </a:ln>
            <a:extLst/>
          </p:spPr>
          <p:txBody>
            <a:bodyPr/>
            <a:lstStyle/>
            <a:p>
              <a:endParaRPr lang="zh-CN" altLang="en-US" sz="3201"/>
            </a:p>
          </p:txBody>
        </p:sp>
      </p:grpSp>
      <p:sp>
        <p:nvSpPr>
          <p:cNvPr id="168" name="Freeform 20"/>
          <p:cNvSpPr>
            <a:spLocks/>
          </p:cNvSpPr>
          <p:nvPr/>
        </p:nvSpPr>
        <p:spPr bwMode="auto">
          <a:xfrm>
            <a:off x="7528525" y="2793026"/>
            <a:ext cx="910377" cy="914612"/>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2"/>
                </a:moveTo>
                <a:lnTo>
                  <a:pt x="804" y="402"/>
                </a:lnTo>
                <a:cubicBezTo>
                  <a:pt x="804" y="624"/>
                  <a:pt x="624" y="804"/>
                  <a:pt x="402" y="804"/>
                </a:cubicBezTo>
                <a:cubicBezTo>
                  <a:pt x="180" y="804"/>
                  <a:pt x="0" y="624"/>
                  <a:pt x="0" y="402"/>
                </a:cubicBezTo>
                <a:cubicBezTo>
                  <a:pt x="0" y="180"/>
                  <a:pt x="180" y="0"/>
                  <a:pt x="402" y="0"/>
                </a:cubicBezTo>
                <a:cubicBezTo>
                  <a:pt x="624" y="0"/>
                  <a:pt x="804" y="180"/>
                  <a:pt x="804" y="402"/>
                </a:cubicBezTo>
                <a:close/>
              </a:path>
            </a:pathLst>
          </a:custGeom>
          <a:noFill/>
          <a:ln w="0">
            <a:solidFill>
              <a:srgbClr val="000000"/>
            </a:solidFill>
            <a:prstDash val="solid"/>
            <a:round/>
            <a:headEnd/>
            <a:tailEnd/>
          </a:ln>
          <a:extLst/>
        </p:spPr>
        <p:txBody>
          <a:bodyPr/>
          <a:lstStyle/>
          <a:p>
            <a:endParaRPr lang="zh-CN" altLang="en-US" sz="3201"/>
          </a:p>
        </p:txBody>
      </p:sp>
      <p:grpSp>
        <p:nvGrpSpPr>
          <p:cNvPr id="169" name="组合 22728"/>
          <p:cNvGrpSpPr>
            <a:grpSpLocks/>
          </p:cNvGrpSpPr>
          <p:nvPr/>
        </p:nvGrpSpPr>
        <p:grpSpPr bwMode="auto">
          <a:xfrm>
            <a:off x="7818575" y="3034382"/>
            <a:ext cx="351448" cy="446721"/>
            <a:chOff x="3867150" y="4106863"/>
            <a:chExt cx="263525" cy="334963"/>
          </a:xfrm>
          <a:solidFill>
            <a:schemeClr val="tx1">
              <a:lumMod val="95000"/>
              <a:lumOff val="5000"/>
            </a:schemeClr>
          </a:solidFill>
        </p:grpSpPr>
        <p:sp>
          <p:nvSpPr>
            <p:cNvPr id="170" name="Freeform 96"/>
            <p:cNvSpPr>
              <a:spLocks noEditPoints="1"/>
            </p:cNvSpPr>
            <p:nvPr/>
          </p:nvSpPr>
          <p:spPr bwMode="auto">
            <a:xfrm>
              <a:off x="3867150" y="4106863"/>
              <a:ext cx="263525" cy="334963"/>
            </a:xfrm>
            <a:custGeom>
              <a:avLst/>
              <a:gdLst>
                <a:gd name="T0" fmla="*/ 2147483646 w 310"/>
                <a:gd name="T1" fmla="*/ 2147483646 h 392"/>
                <a:gd name="T2" fmla="*/ 2147483646 w 310"/>
                <a:gd name="T3" fmla="*/ 2147483646 h 392"/>
                <a:gd name="T4" fmla="*/ 2147483646 w 310"/>
                <a:gd name="T5" fmla="*/ 2147483646 h 392"/>
                <a:gd name="T6" fmla="*/ 2147483646 w 310"/>
                <a:gd name="T7" fmla="*/ 2147483646 h 392"/>
                <a:gd name="T8" fmla="*/ 2147483646 w 310"/>
                <a:gd name="T9" fmla="*/ 2147483646 h 392"/>
                <a:gd name="T10" fmla="*/ 2147483646 w 310"/>
                <a:gd name="T11" fmla="*/ 2147483646 h 392"/>
                <a:gd name="T12" fmla="*/ 2147483646 w 310"/>
                <a:gd name="T13" fmla="*/ 2147483646 h 392"/>
                <a:gd name="T14" fmla="*/ 2147483646 w 310"/>
                <a:gd name="T15" fmla="*/ 2147483646 h 392"/>
                <a:gd name="T16" fmla="*/ 2147483646 w 310"/>
                <a:gd name="T17" fmla="*/ 2147483646 h 392"/>
                <a:gd name="T18" fmla="*/ 2147483646 w 310"/>
                <a:gd name="T19" fmla="*/ 2147483646 h 392"/>
                <a:gd name="T20" fmla="*/ 2147483646 w 310"/>
                <a:gd name="T21" fmla="*/ 2147483646 h 392"/>
                <a:gd name="T22" fmla="*/ 2147483646 w 310"/>
                <a:gd name="T23" fmla="*/ 2147483646 h 392"/>
                <a:gd name="T24" fmla="*/ 2147483646 w 310"/>
                <a:gd name="T25" fmla="*/ 2147483646 h 392"/>
                <a:gd name="T26" fmla="*/ 2147483646 w 310"/>
                <a:gd name="T27" fmla="*/ 2147483646 h 392"/>
                <a:gd name="T28" fmla="*/ 2147483646 w 310"/>
                <a:gd name="T29" fmla="*/ 2147483646 h 392"/>
                <a:gd name="T30" fmla="*/ 2147483646 w 310"/>
                <a:gd name="T31" fmla="*/ 2147483646 h 392"/>
                <a:gd name="T32" fmla="*/ 2147483646 w 310"/>
                <a:gd name="T33" fmla="*/ 2147483646 h 392"/>
                <a:gd name="T34" fmla="*/ 2147483646 w 310"/>
                <a:gd name="T35" fmla="*/ 2147483646 h 392"/>
                <a:gd name="T36" fmla="*/ 2147483646 w 310"/>
                <a:gd name="T37" fmla="*/ 2147483646 h 392"/>
                <a:gd name="T38" fmla="*/ 2147483646 w 310"/>
                <a:gd name="T39" fmla="*/ 2147483646 h 392"/>
                <a:gd name="T40" fmla="*/ 2147483646 w 310"/>
                <a:gd name="T41" fmla="*/ 2147483646 h 392"/>
                <a:gd name="T42" fmla="*/ 2147483646 w 310"/>
                <a:gd name="T43" fmla="*/ 2147483646 h 392"/>
                <a:gd name="T44" fmla="*/ 2147483646 w 310"/>
                <a:gd name="T45" fmla="*/ 2147483646 h 392"/>
                <a:gd name="T46" fmla="*/ 2147483646 w 310"/>
                <a:gd name="T47" fmla="*/ 2147483646 h 392"/>
                <a:gd name="T48" fmla="*/ 2147483646 w 310"/>
                <a:gd name="T49" fmla="*/ 0 h 392"/>
                <a:gd name="T50" fmla="*/ 0 w 310"/>
                <a:gd name="T51" fmla="*/ 2147483646 h 392"/>
                <a:gd name="T52" fmla="*/ 0 w 310"/>
                <a:gd name="T53" fmla="*/ 2147483646 h 392"/>
                <a:gd name="T54" fmla="*/ 0 w 310"/>
                <a:gd name="T55" fmla="*/ 2147483646 h 392"/>
                <a:gd name="T56" fmla="*/ 0 w 310"/>
                <a:gd name="T57" fmla="*/ 2147483646 h 392"/>
                <a:gd name="T58" fmla="*/ 0 w 310"/>
                <a:gd name="T59" fmla="*/ 2147483646 h 392"/>
                <a:gd name="T60" fmla="*/ 0 w 310"/>
                <a:gd name="T61" fmla="*/ 2147483646 h 392"/>
                <a:gd name="T62" fmla="*/ 0 w 310"/>
                <a:gd name="T63" fmla="*/ 2147483646 h 392"/>
                <a:gd name="T64" fmla="*/ 2147483646 w 310"/>
                <a:gd name="T65" fmla="*/ 2147483646 h 392"/>
                <a:gd name="T66" fmla="*/ 2147483646 w 310"/>
                <a:gd name="T67" fmla="*/ 2147483646 h 392"/>
                <a:gd name="T68" fmla="*/ 2147483646 w 310"/>
                <a:gd name="T69" fmla="*/ 2147483646 h 392"/>
                <a:gd name="T70" fmla="*/ 2147483646 w 310"/>
                <a:gd name="T71" fmla="*/ 2147483646 h 392"/>
                <a:gd name="T72" fmla="*/ 2147483646 w 310"/>
                <a:gd name="T73" fmla="*/ 2147483646 h 392"/>
                <a:gd name="T74" fmla="*/ 2147483646 w 310"/>
                <a:gd name="T75" fmla="*/ 2147483646 h 392"/>
                <a:gd name="T76" fmla="*/ 2147483646 w 310"/>
                <a:gd name="T77" fmla="*/ 2147483646 h 392"/>
                <a:gd name="T78" fmla="*/ 2147483646 w 310"/>
                <a:gd name="T79" fmla="*/ 2147483646 h 392"/>
                <a:gd name="T80" fmla="*/ 2147483646 w 310"/>
                <a:gd name="T81" fmla="*/ 2147483646 h 392"/>
                <a:gd name="T82" fmla="*/ 2147483646 w 310"/>
                <a:gd name="T83" fmla="*/ 2147483646 h 392"/>
                <a:gd name="T84" fmla="*/ 2147483646 w 310"/>
                <a:gd name="T85" fmla="*/ 2147483646 h 392"/>
                <a:gd name="T86" fmla="*/ 2147483646 w 310"/>
                <a:gd name="T87" fmla="*/ 2147483646 h 392"/>
                <a:gd name="T88" fmla="*/ 2147483646 w 310"/>
                <a:gd name="T89" fmla="*/ 2147483646 h 392"/>
                <a:gd name="T90" fmla="*/ 2147483646 w 310"/>
                <a:gd name="T91" fmla="*/ 2147483646 h 392"/>
                <a:gd name="T92" fmla="*/ 2147483646 w 310"/>
                <a:gd name="T93" fmla="*/ 2147483646 h 392"/>
                <a:gd name="T94" fmla="*/ 2147483646 w 310"/>
                <a:gd name="T95" fmla="*/ 2147483646 h 392"/>
                <a:gd name="T96" fmla="*/ 2147483646 w 310"/>
                <a:gd name="T97" fmla="*/ 2147483646 h 392"/>
                <a:gd name="T98" fmla="*/ 2147483646 w 310"/>
                <a:gd name="T99" fmla="*/ 2147483646 h 392"/>
                <a:gd name="T100" fmla="*/ 2147483646 w 310"/>
                <a:gd name="T101" fmla="*/ 2147483646 h 392"/>
                <a:gd name="T102" fmla="*/ 2147483646 w 310"/>
                <a:gd name="T103" fmla="*/ 2147483646 h 392"/>
                <a:gd name="T104" fmla="*/ 2147483646 w 310"/>
                <a:gd name="T105" fmla="*/ 2147483646 h 392"/>
                <a:gd name="T106" fmla="*/ 2147483646 w 310"/>
                <a:gd name="T107" fmla="*/ 2147483646 h 392"/>
                <a:gd name="T108" fmla="*/ 2147483646 w 310"/>
                <a:gd name="T109" fmla="*/ 2147483646 h 392"/>
                <a:gd name="T110" fmla="*/ 2147483646 w 310"/>
                <a:gd name="T111" fmla="*/ 2147483646 h 392"/>
                <a:gd name="T112" fmla="*/ 2147483646 w 310"/>
                <a:gd name="T113" fmla="*/ 2147483646 h 392"/>
                <a:gd name="T114" fmla="*/ 2147483646 w 310"/>
                <a:gd name="T115" fmla="*/ 2147483646 h 392"/>
                <a:gd name="T116" fmla="*/ 2147483646 w 310"/>
                <a:gd name="T117" fmla="*/ 2147483646 h 3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10" h="392">
                  <a:moveTo>
                    <a:pt x="293" y="157"/>
                  </a:moveTo>
                  <a:lnTo>
                    <a:pt x="293" y="157"/>
                  </a:lnTo>
                  <a:cubicBezTo>
                    <a:pt x="293" y="192"/>
                    <a:pt x="230" y="221"/>
                    <a:pt x="155" y="221"/>
                  </a:cubicBezTo>
                  <a:cubicBezTo>
                    <a:pt x="80" y="221"/>
                    <a:pt x="16" y="192"/>
                    <a:pt x="16" y="157"/>
                  </a:cubicBezTo>
                  <a:lnTo>
                    <a:pt x="16" y="117"/>
                  </a:lnTo>
                  <a:cubicBezTo>
                    <a:pt x="41" y="143"/>
                    <a:pt x="93" y="161"/>
                    <a:pt x="155" y="161"/>
                  </a:cubicBezTo>
                  <a:cubicBezTo>
                    <a:pt x="216" y="161"/>
                    <a:pt x="268" y="143"/>
                    <a:pt x="293" y="117"/>
                  </a:cubicBezTo>
                  <a:lnTo>
                    <a:pt x="293" y="157"/>
                  </a:lnTo>
                  <a:close/>
                  <a:moveTo>
                    <a:pt x="155" y="293"/>
                  </a:moveTo>
                  <a:lnTo>
                    <a:pt x="155" y="293"/>
                  </a:lnTo>
                  <a:cubicBezTo>
                    <a:pt x="80" y="293"/>
                    <a:pt x="16" y="264"/>
                    <a:pt x="16" y="229"/>
                  </a:cubicBezTo>
                  <a:lnTo>
                    <a:pt x="16" y="193"/>
                  </a:lnTo>
                  <a:cubicBezTo>
                    <a:pt x="41" y="220"/>
                    <a:pt x="93" y="238"/>
                    <a:pt x="155" y="238"/>
                  </a:cubicBezTo>
                  <a:cubicBezTo>
                    <a:pt x="216" y="238"/>
                    <a:pt x="268" y="220"/>
                    <a:pt x="293" y="193"/>
                  </a:cubicBezTo>
                  <a:lnTo>
                    <a:pt x="293" y="229"/>
                  </a:lnTo>
                  <a:cubicBezTo>
                    <a:pt x="293" y="264"/>
                    <a:pt x="230" y="293"/>
                    <a:pt x="155" y="293"/>
                  </a:cubicBezTo>
                  <a:close/>
                  <a:moveTo>
                    <a:pt x="155" y="16"/>
                  </a:moveTo>
                  <a:lnTo>
                    <a:pt x="155" y="16"/>
                  </a:lnTo>
                  <a:cubicBezTo>
                    <a:pt x="230" y="16"/>
                    <a:pt x="293" y="46"/>
                    <a:pt x="293" y="81"/>
                  </a:cubicBezTo>
                  <a:cubicBezTo>
                    <a:pt x="293" y="116"/>
                    <a:pt x="230" y="145"/>
                    <a:pt x="155" y="145"/>
                  </a:cubicBezTo>
                  <a:cubicBezTo>
                    <a:pt x="80" y="145"/>
                    <a:pt x="16" y="116"/>
                    <a:pt x="16" y="81"/>
                  </a:cubicBezTo>
                  <a:cubicBezTo>
                    <a:pt x="16" y="46"/>
                    <a:pt x="80" y="16"/>
                    <a:pt x="155" y="16"/>
                  </a:cubicBezTo>
                  <a:close/>
                  <a:moveTo>
                    <a:pt x="310" y="81"/>
                  </a:moveTo>
                  <a:lnTo>
                    <a:pt x="310" y="81"/>
                  </a:lnTo>
                  <a:cubicBezTo>
                    <a:pt x="310" y="35"/>
                    <a:pt x="242" y="0"/>
                    <a:pt x="155" y="0"/>
                  </a:cubicBezTo>
                  <a:cubicBezTo>
                    <a:pt x="68" y="0"/>
                    <a:pt x="0" y="35"/>
                    <a:pt x="0" y="81"/>
                  </a:cubicBezTo>
                  <a:cubicBezTo>
                    <a:pt x="0" y="82"/>
                    <a:pt x="0" y="82"/>
                    <a:pt x="0" y="83"/>
                  </a:cubicBezTo>
                  <a:cubicBezTo>
                    <a:pt x="0" y="84"/>
                    <a:pt x="0" y="84"/>
                    <a:pt x="0" y="85"/>
                  </a:cubicBezTo>
                  <a:lnTo>
                    <a:pt x="0" y="193"/>
                  </a:lnTo>
                  <a:lnTo>
                    <a:pt x="0" y="301"/>
                  </a:lnTo>
                  <a:lnTo>
                    <a:pt x="0" y="302"/>
                  </a:lnTo>
                  <a:cubicBezTo>
                    <a:pt x="0" y="302"/>
                    <a:pt x="0" y="302"/>
                    <a:pt x="0" y="302"/>
                  </a:cubicBezTo>
                  <a:cubicBezTo>
                    <a:pt x="1" y="347"/>
                    <a:pt x="69" y="382"/>
                    <a:pt x="155" y="382"/>
                  </a:cubicBezTo>
                  <a:cubicBezTo>
                    <a:pt x="166" y="382"/>
                    <a:pt x="177" y="381"/>
                    <a:pt x="189" y="380"/>
                  </a:cubicBezTo>
                  <a:cubicBezTo>
                    <a:pt x="193" y="388"/>
                    <a:pt x="203" y="392"/>
                    <a:pt x="213" y="389"/>
                  </a:cubicBezTo>
                  <a:cubicBezTo>
                    <a:pt x="224" y="386"/>
                    <a:pt x="230" y="374"/>
                    <a:pt x="227" y="363"/>
                  </a:cubicBezTo>
                  <a:cubicBezTo>
                    <a:pt x="223" y="352"/>
                    <a:pt x="212" y="346"/>
                    <a:pt x="201" y="349"/>
                  </a:cubicBezTo>
                  <a:cubicBezTo>
                    <a:pt x="193" y="351"/>
                    <a:pt x="188" y="357"/>
                    <a:pt x="186" y="364"/>
                  </a:cubicBezTo>
                  <a:cubicBezTo>
                    <a:pt x="176" y="365"/>
                    <a:pt x="166" y="366"/>
                    <a:pt x="155" y="366"/>
                  </a:cubicBezTo>
                  <a:cubicBezTo>
                    <a:pt x="80" y="366"/>
                    <a:pt x="16" y="336"/>
                    <a:pt x="16" y="301"/>
                  </a:cubicBezTo>
                  <a:lnTo>
                    <a:pt x="16" y="265"/>
                  </a:lnTo>
                  <a:cubicBezTo>
                    <a:pt x="41" y="292"/>
                    <a:pt x="93" y="310"/>
                    <a:pt x="155" y="310"/>
                  </a:cubicBezTo>
                  <a:cubicBezTo>
                    <a:pt x="216" y="310"/>
                    <a:pt x="268" y="292"/>
                    <a:pt x="293" y="265"/>
                  </a:cubicBezTo>
                  <a:lnTo>
                    <a:pt x="293" y="301"/>
                  </a:lnTo>
                  <a:cubicBezTo>
                    <a:pt x="293" y="313"/>
                    <a:pt x="286" y="323"/>
                    <a:pt x="277" y="331"/>
                  </a:cubicBezTo>
                  <a:cubicBezTo>
                    <a:pt x="273" y="329"/>
                    <a:pt x="267" y="328"/>
                    <a:pt x="262" y="330"/>
                  </a:cubicBezTo>
                  <a:cubicBezTo>
                    <a:pt x="251" y="333"/>
                    <a:pt x="245" y="345"/>
                    <a:pt x="248" y="356"/>
                  </a:cubicBezTo>
                  <a:cubicBezTo>
                    <a:pt x="252" y="367"/>
                    <a:pt x="264" y="373"/>
                    <a:pt x="275" y="370"/>
                  </a:cubicBezTo>
                  <a:cubicBezTo>
                    <a:pt x="286" y="366"/>
                    <a:pt x="292" y="355"/>
                    <a:pt x="289" y="343"/>
                  </a:cubicBezTo>
                  <a:cubicBezTo>
                    <a:pt x="288" y="343"/>
                    <a:pt x="288" y="343"/>
                    <a:pt x="288" y="342"/>
                  </a:cubicBezTo>
                  <a:cubicBezTo>
                    <a:pt x="302" y="330"/>
                    <a:pt x="309" y="316"/>
                    <a:pt x="310" y="302"/>
                  </a:cubicBezTo>
                  <a:lnTo>
                    <a:pt x="310" y="247"/>
                  </a:lnTo>
                  <a:cubicBezTo>
                    <a:pt x="310" y="247"/>
                    <a:pt x="310" y="247"/>
                    <a:pt x="310" y="247"/>
                  </a:cubicBezTo>
                  <a:lnTo>
                    <a:pt x="310" y="229"/>
                  </a:lnTo>
                  <a:lnTo>
                    <a:pt x="310" y="193"/>
                  </a:lnTo>
                  <a:lnTo>
                    <a:pt x="310" y="85"/>
                  </a:lnTo>
                  <a:lnTo>
                    <a:pt x="309" y="85"/>
                  </a:lnTo>
                  <a:cubicBezTo>
                    <a:pt x="309" y="83"/>
                    <a:pt x="310" y="82"/>
                    <a:pt x="310" y="81"/>
                  </a:cubicBezTo>
                  <a:close/>
                </a:path>
              </a:pathLst>
            </a:custGeom>
            <a:grpFill/>
            <a:ln w="0">
              <a:noFill/>
              <a:prstDash val="solid"/>
              <a:round/>
              <a:headEnd/>
              <a:tailEnd/>
            </a:ln>
            <a:extLst/>
          </p:spPr>
          <p:txBody>
            <a:bodyPr/>
            <a:lstStyle/>
            <a:p>
              <a:endParaRPr lang="zh-CN" altLang="en-US" sz="3201"/>
            </a:p>
          </p:txBody>
        </p:sp>
        <p:sp>
          <p:nvSpPr>
            <p:cNvPr id="171" name="Freeform 97"/>
            <p:cNvSpPr>
              <a:spLocks/>
            </p:cNvSpPr>
            <p:nvPr/>
          </p:nvSpPr>
          <p:spPr bwMode="auto">
            <a:xfrm>
              <a:off x="3887788" y="4360863"/>
              <a:ext cx="20637" cy="17463"/>
            </a:xfrm>
            <a:custGeom>
              <a:avLst/>
              <a:gdLst>
                <a:gd name="T0" fmla="*/ 1445113103 w 23"/>
                <a:gd name="T1" fmla="*/ 2147483646 h 21"/>
                <a:gd name="T2" fmla="*/ 1445113103 w 23"/>
                <a:gd name="T3" fmla="*/ 2147483646 h 21"/>
                <a:gd name="T4" fmla="*/ 2147483646 w 23"/>
                <a:gd name="T5" fmla="*/ 2147483646 h 21"/>
                <a:gd name="T6" fmla="*/ 2147483646 w 23"/>
                <a:gd name="T7" fmla="*/ 2147483646 h 21"/>
                <a:gd name="T8" fmla="*/ 2147483646 w 23"/>
                <a:gd name="T9" fmla="*/ 1725320284 h 21"/>
                <a:gd name="T10" fmla="*/ 1445113103 w 23"/>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2" y="6"/>
                  </a:moveTo>
                  <a:lnTo>
                    <a:pt x="2" y="6"/>
                  </a:lnTo>
                  <a:cubicBezTo>
                    <a:pt x="0" y="10"/>
                    <a:pt x="2" y="16"/>
                    <a:pt x="7" y="18"/>
                  </a:cubicBezTo>
                  <a:cubicBezTo>
                    <a:pt x="13" y="21"/>
                    <a:pt x="19" y="20"/>
                    <a:pt x="21" y="15"/>
                  </a:cubicBezTo>
                  <a:cubicBezTo>
                    <a:pt x="23" y="11"/>
                    <a:pt x="21" y="5"/>
                    <a:pt x="15" y="3"/>
                  </a:cubicBezTo>
                  <a:cubicBezTo>
                    <a:pt x="10" y="0"/>
                    <a:pt x="4" y="1"/>
                    <a:pt x="2" y="6"/>
                  </a:cubicBezTo>
                  <a:close/>
                </a:path>
              </a:pathLst>
            </a:custGeom>
            <a:grpFill/>
            <a:ln w="0">
              <a:noFill/>
              <a:prstDash val="solid"/>
              <a:round/>
              <a:headEnd/>
              <a:tailEnd/>
            </a:ln>
            <a:extLst/>
          </p:spPr>
          <p:txBody>
            <a:bodyPr/>
            <a:lstStyle/>
            <a:p>
              <a:endParaRPr lang="zh-CN" altLang="en-US" sz="3201"/>
            </a:p>
          </p:txBody>
        </p:sp>
        <p:sp>
          <p:nvSpPr>
            <p:cNvPr id="172" name="Freeform 98"/>
            <p:cNvSpPr>
              <a:spLocks/>
            </p:cNvSpPr>
            <p:nvPr/>
          </p:nvSpPr>
          <p:spPr bwMode="auto">
            <a:xfrm>
              <a:off x="3887788" y="4298950"/>
              <a:ext cx="20637" cy="17463"/>
            </a:xfrm>
            <a:custGeom>
              <a:avLst/>
              <a:gdLst>
                <a:gd name="T0" fmla="*/ 2147483646 w 23"/>
                <a:gd name="T1" fmla="*/ 1149982623 h 21"/>
                <a:gd name="T2" fmla="*/ 2147483646 w 23"/>
                <a:gd name="T3" fmla="*/ 1149982623 h 21"/>
                <a:gd name="T4" fmla="*/ 1445113103 w 23"/>
                <a:gd name="T5" fmla="*/ 2147483646 h 21"/>
                <a:gd name="T6" fmla="*/ 2147483646 w 23"/>
                <a:gd name="T7" fmla="*/ 2147483646 h 21"/>
                <a:gd name="T8" fmla="*/ 2147483646 w 23"/>
                <a:gd name="T9" fmla="*/ 2147483646 h 21"/>
                <a:gd name="T10" fmla="*/ 2147483646 w 23"/>
                <a:gd name="T11" fmla="*/ 114998262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2"/>
                  </a:moveTo>
                  <a:lnTo>
                    <a:pt x="15" y="2"/>
                  </a:lnTo>
                  <a:cubicBezTo>
                    <a:pt x="10" y="0"/>
                    <a:pt x="4" y="1"/>
                    <a:pt x="2" y="5"/>
                  </a:cubicBezTo>
                  <a:cubicBezTo>
                    <a:pt x="0" y="10"/>
                    <a:pt x="2" y="15"/>
                    <a:pt x="7" y="18"/>
                  </a:cubicBezTo>
                  <a:cubicBezTo>
                    <a:pt x="13" y="21"/>
                    <a:pt x="19" y="19"/>
                    <a:pt x="21" y="15"/>
                  </a:cubicBezTo>
                  <a:cubicBezTo>
                    <a:pt x="23" y="11"/>
                    <a:pt x="21" y="5"/>
                    <a:pt x="15" y="2"/>
                  </a:cubicBezTo>
                  <a:close/>
                </a:path>
              </a:pathLst>
            </a:custGeom>
            <a:grpFill/>
            <a:ln w="0">
              <a:noFill/>
              <a:prstDash val="solid"/>
              <a:round/>
              <a:headEnd/>
              <a:tailEnd/>
            </a:ln>
            <a:extLst/>
          </p:spPr>
          <p:txBody>
            <a:bodyPr/>
            <a:lstStyle/>
            <a:p>
              <a:endParaRPr lang="zh-CN" altLang="en-US" sz="3201"/>
            </a:p>
          </p:txBody>
        </p:sp>
        <p:sp>
          <p:nvSpPr>
            <p:cNvPr id="173" name="Freeform 99"/>
            <p:cNvSpPr>
              <a:spLocks/>
            </p:cNvSpPr>
            <p:nvPr/>
          </p:nvSpPr>
          <p:spPr bwMode="auto">
            <a:xfrm>
              <a:off x="3887788" y="4237038"/>
              <a:ext cx="20637" cy="17463"/>
            </a:xfrm>
            <a:custGeom>
              <a:avLst/>
              <a:gdLst>
                <a:gd name="T0" fmla="*/ 2147483646 w 23"/>
                <a:gd name="T1" fmla="*/ 1725320284 h 21"/>
                <a:gd name="T2" fmla="*/ 2147483646 w 23"/>
                <a:gd name="T3" fmla="*/ 1725320284 h 21"/>
                <a:gd name="T4" fmla="*/ 1445113103 w 23"/>
                <a:gd name="T5" fmla="*/ 2147483646 h 21"/>
                <a:gd name="T6" fmla="*/ 2147483646 w 23"/>
                <a:gd name="T7" fmla="*/ 2147483646 h 21"/>
                <a:gd name="T8" fmla="*/ 2147483646 w 23"/>
                <a:gd name="T9" fmla="*/ 2147483646 h 21"/>
                <a:gd name="T10" fmla="*/ 2147483646 w 23"/>
                <a:gd name="T11" fmla="*/ 172532028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1">
                  <a:moveTo>
                    <a:pt x="15" y="3"/>
                  </a:moveTo>
                  <a:lnTo>
                    <a:pt x="15" y="3"/>
                  </a:lnTo>
                  <a:cubicBezTo>
                    <a:pt x="10" y="0"/>
                    <a:pt x="4" y="2"/>
                    <a:pt x="2" y="6"/>
                  </a:cubicBezTo>
                  <a:cubicBezTo>
                    <a:pt x="0" y="10"/>
                    <a:pt x="2" y="16"/>
                    <a:pt x="7" y="19"/>
                  </a:cubicBezTo>
                  <a:cubicBezTo>
                    <a:pt x="13" y="21"/>
                    <a:pt x="19" y="20"/>
                    <a:pt x="21" y="16"/>
                  </a:cubicBezTo>
                  <a:cubicBezTo>
                    <a:pt x="23" y="11"/>
                    <a:pt x="21" y="6"/>
                    <a:pt x="15" y="3"/>
                  </a:cubicBezTo>
                  <a:close/>
                </a:path>
              </a:pathLst>
            </a:custGeom>
            <a:grpFill/>
            <a:ln w="0">
              <a:noFill/>
              <a:prstDash val="solid"/>
              <a:round/>
              <a:headEnd/>
              <a:tailEnd/>
            </a:ln>
            <a:extLst/>
          </p:spPr>
          <p:txBody>
            <a:bodyPr/>
            <a:lstStyle/>
            <a:p>
              <a:endParaRPr lang="zh-CN" altLang="en-US" sz="3201"/>
            </a:p>
          </p:txBody>
        </p:sp>
      </p:grpSp>
      <p:sp>
        <p:nvSpPr>
          <p:cNvPr id="175" name="Freeform 18"/>
          <p:cNvSpPr>
            <a:spLocks/>
          </p:cNvSpPr>
          <p:nvPr/>
        </p:nvSpPr>
        <p:spPr bwMode="auto">
          <a:xfrm>
            <a:off x="9224338" y="2793026"/>
            <a:ext cx="912495" cy="914612"/>
          </a:xfrm>
          <a:custGeom>
            <a:avLst/>
            <a:gdLst>
              <a:gd name="T0" fmla="*/ 2147483646 w 804"/>
              <a:gd name="T1" fmla="*/ 2147483646 h 804"/>
              <a:gd name="T2" fmla="*/ 2147483646 w 804"/>
              <a:gd name="T3" fmla="*/ 2147483646 h 804"/>
              <a:gd name="T4" fmla="*/ 2147483646 w 804"/>
              <a:gd name="T5" fmla="*/ 2147483646 h 804"/>
              <a:gd name="T6" fmla="*/ 0 w 804"/>
              <a:gd name="T7" fmla="*/ 2147483646 h 804"/>
              <a:gd name="T8" fmla="*/ 2147483646 w 804"/>
              <a:gd name="T9" fmla="*/ 0 h 804"/>
              <a:gd name="T10" fmla="*/ 2147483646 w 804"/>
              <a:gd name="T11" fmla="*/ 2147483646 h 8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4">
                <a:moveTo>
                  <a:pt x="804" y="402"/>
                </a:moveTo>
                <a:lnTo>
                  <a:pt x="804" y="402"/>
                </a:lnTo>
                <a:cubicBezTo>
                  <a:pt x="804" y="624"/>
                  <a:pt x="624" y="804"/>
                  <a:pt x="402" y="804"/>
                </a:cubicBezTo>
                <a:cubicBezTo>
                  <a:pt x="180" y="804"/>
                  <a:pt x="0" y="624"/>
                  <a:pt x="0" y="402"/>
                </a:cubicBezTo>
                <a:cubicBezTo>
                  <a:pt x="0" y="180"/>
                  <a:pt x="180" y="0"/>
                  <a:pt x="402" y="0"/>
                </a:cubicBezTo>
                <a:cubicBezTo>
                  <a:pt x="624" y="0"/>
                  <a:pt x="804" y="180"/>
                  <a:pt x="804" y="402"/>
                </a:cubicBezTo>
                <a:close/>
              </a:path>
            </a:pathLst>
          </a:custGeom>
          <a:noFill/>
          <a:ln w="0">
            <a:solidFill>
              <a:srgbClr val="000000"/>
            </a:solidFill>
            <a:prstDash val="solid"/>
            <a:round/>
            <a:headEnd/>
            <a:tailEnd/>
          </a:ln>
          <a:extLst/>
        </p:spPr>
        <p:txBody>
          <a:bodyPr/>
          <a:lstStyle/>
          <a:p>
            <a:endParaRPr lang="zh-CN" altLang="en-US" sz="3201"/>
          </a:p>
        </p:txBody>
      </p:sp>
      <p:sp>
        <p:nvSpPr>
          <p:cNvPr id="176" name="Freeform 94"/>
          <p:cNvSpPr>
            <a:spLocks noEditPoints="1"/>
          </p:cNvSpPr>
          <p:nvPr/>
        </p:nvSpPr>
        <p:spPr bwMode="auto">
          <a:xfrm>
            <a:off x="9409844" y="3047085"/>
            <a:ext cx="563164" cy="427666"/>
          </a:xfrm>
          <a:custGeom>
            <a:avLst/>
            <a:gdLst>
              <a:gd name="T0" fmla="*/ 2147483646 w 495"/>
              <a:gd name="T1" fmla="*/ 2147483646 h 376"/>
              <a:gd name="T2" fmla="*/ 2147483646 w 495"/>
              <a:gd name="T3" fmla="*/ 2147483646 h 376"/>
              <a:gd name="T4" fmla="*/ 2147483646 w 495"/>
              <a:gd name="T5" fmla="*/ 2147483646 h 376"/>
              <a:gd name="T6" fmla="*/ 2147483646 w 495"/>
              <a:gd name="T7" fmla="*/ 2147483646 h 376"/>
              <a:gd name="T8" fmla="*/ 2147483646 w 495"/>
              <a:gd name="T9" fmla="*/ 2147483646 h 376"/>
              <a:gd name="T10" fmla="*/ 2147483646 w 495"/>
              <a:gd name="T11" fmla="*/ 2147483646 h 376"/>
              <a:gd name="T12" fmla="*/ 2147483646 w 495"/>
              <a:gd name="T13" fmla="*/ 2147483646 h 376"/>
              <a:gd name="T14" fmla="*/ 2147483646 w 495"/>
              <a:gd name="T15" fmla="*/ 2147483646 h 376"/>
              <a:gd name="T16" fmla="*/ 2147483646 w 495"/>
              <a:gd name="T17" fmla="*/ 2147483646 h 376"/>
              <a:gd name="T18" fmla="*/ 2147483646 w 495"/>
              <a:gd name="T19" fmla="*/ 2147483646 h 376"/>
              <a:gd name="T20" fmla="*/ 2147483646 w 495"/>
              <a:gd name="T21" fmla="*/ 2147483646 h 376"/>
              <a:gd name="T22" fmla="*/ 2147483646 w 495"/>
              <a:gd name="T23" fmla="*/ 2147483646 h 376"/>
              <a:gd name="T24" fmla="*/ 2147483646 w 495"/>
              <a:gd name="T25" fmla="*/ 2147483646 h 376"/>
              <a:gd name="T26" fmla="*/ 2147483646 w 495"/>
              <a:gd name="T27" fmla="*/ 2147483646 h 376"/>
              <a:gd name="T28" fmla="*/ 2147483646 w 495"/>
              <a:gd name="T29" fmla="*/ 2147483646 h 376"/>
              <a:gd name="T30" fmla="*/ 2147483646 w 495"/>
              <a:gd name="T31" fmla="*/ 2147483646 h 376"/>
              <a:gd name="T32" fmla="*/ 2147483646 w 495"/>
              <a:gd name="T33" fmla="*/ 2147483646 h 376"/>
              <a:gd name="T34" fmla="*/ 2147483646 w 495"/>
              <a:gd name="T35" fmla="*/ 2147483646 h 376"/>
              <a:gd name="T36" fmla="*/ 2147483646 w 495"/>
              <a:gd name="T37" fmla="*/ 2147483646 h 376"/>
              <a:gd name="T38" fmla="*/ 2147483646 w 495"/>
              <a:gd name="T39" fmla="*/ 2147483646 h 376"/>
              <a:gd name="T40" fmla="*/ 2147483646 w 495"/>
              <a:gd name="T41" fmla="*/ 2147483646 h 376"/>
              <a:gd name="T42" fmla="*/ 2147483646 w 495"/>
              <a:gd name="T43" fmla="*/ 2147483646 h 376"/>
              <a:gd name="T44" fmla="*/ 2147483646 w 495"/>
              <a:gd name="T45" fmla="*/ 1861335863 h 376"/>
              <a:gd name="T46" fmla="*/ 2147483646 w 495"/>
              <a:gd name="T47" fmla="*/ 0 h 376"/>
              <a:gd name="T48" fmla="*/ 2147483646 w 495"/>
              <a:gd name="T49" fmla="*/ 2147483646 h 376"/>
              <a:gd name="T50" fmla="*/ 2147483646 w 495"/>
              <a:gd name="T51" fmla="*/ 2147483646 h 376"/>
              <a:gd name="T52" fmla="*/ 2147483646 w 495"/>
              <a:gd name="T53" fmla="*/ 2147483646 h 376"/>
              <a:gd name="T54" fmla="*/ 2147483646 w 495"/>
              <a:gd name="T55" fmla="*/ 2147483646 h 376"/>
              <a:gd name="T56" fmla="*/ 2147483646 w 495"/>
              <a:gd name="T57" fmla="*/ 2147483646 h 376"/>
              <a:gd name="T58" fmla="*/ 2147483646 w 495"/>
              <a:gd name="T59" fmla="*/ 2147483646 h 376"/>
              <a:gd name="T60" fmla="*/ 2147483646 w 495"/>
              <a:gd name="T61" fmla="*/ 2147483646 h 376"/>
              <a:gd name="T62" fmla="*/ 2147483646 w 495"/>
              <a:gd name="T63" fmla="*/ 2147483646 h 376"/>
              <a:gd name="T64" fmla="*/ 2147483646 w 495"/>
              <a:gd name="T65" fmla="*/ 2147483646 h 376"/>
              <a:gd name="T66" fmla="*/ 2147483646 w 495"/>
              <a:gd name="T67" fmla="*/ 2147483646 h 376"/>
              <a:gd name="T68" fmla="*/ 2147483646 w 495"/>
              <a:gd name="T69" fmla="*/ 2147483646 h 376"/>
              <a:gd name="T70" fmla="*/ 2147483646 w 495"/>
              <a:gd name="T71" fmla="*/ 2147483646 h 376"/>
              <a:gd name="T72" fmla="*/ 2147483646 w 495"/>
              <a:gd name="T73" fmla="*/ 2147483646 h 376"/>
              <a:gd name="T74" fmla="*/ 2147483646 w 495"/>
              <a:gd name="T75" fmla="*/ 2147483646 h 376"/>
              <a:gd name="T76" fmla="*/ 2147483646 w 495"/>
              <a:gd name="T77" fmla="*/ 2147483646 h 376"/>
              <a:gd name="T78" fmla="*/ 2147483646 w 495"/>
              <a:gd name="T79" fmla="*/ 2147483646 h 376"/>
              <a:gd name="T80" fmla="*/ 2147483646 w 495"/>
              <a:gd name="T81" fmla="*/ 2147483646 h 376"/>
              <a:gd name="T82" fmla="*/ 2147483646 w 495"/>
              <a:gd name="T83" fmla="*/ 2147483646 h 376"/>
              <a:gd name="T84" fmla="*/ 2147483646 w 495"/>
              <a:gd name="T85" fmla="*/ 2147483646 h 37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95" h="376">
                <a:moveTo>
                  <a:pt x="298" y="225"/>
                </a:moveTo>
                <a:lnTo>
                  <a:pt x="298" y="225"/>
                </a:lnTo>
                <a:cubicBezTo>
                  <a:pt x="266" y="229"/>
                  <a:pt x="243" y="233"/>
                  <a:pt x="202" y="234"/>
                </a:cubicBezTo>
                <a:cubicBezTo>
                  <a:pt x="201" y="234"/>
                  <a:pt x="200" y="234"/>
                  <a:pt x="200" y="234"/>
                </a:cubicBezTo>
                <a:cubicBezTo>
                  <a:pt x="200" y="234"/>
                  <a:pt x="200" y="234"/>
                  <a:pt x="200" y="234"/>
                </a:cubicBezTo>
                <a:lnTo>
                  <a:pt x="199" y="234"/>
                </a:lnTo>
                <a:lnTo>
                  <a:pt x="100" y="234"/>
                </a:lnTo>
                <a:lnTo>
                  <a:pt x="131" y="108"/>
                </a:lnTo>
                <a:lnTo>
                  <a:pt x="363" y="108"/>
                </a:lnTo>
                <a:lnTo>
                  <a:pt x="337" y="220"/>
                </a:lnTo>
                <a:cubicBezTo>
                  <a:pt x="326" y="221"/>
                  <a:pt x="313" y="222"/>
                  <a:pt x="298" y="225"/>
                </a:cubicBezTo>
                <a:close/>
                <a:moveTo>
                  <a:pt x="192" y="290"/>
                </a:moveTo>
                <a:lnTo>
                  <a:pt x="192" y="290"/>
                </a:lnTo>
                <a:lnTo>
                  <a:pt x="200" y="290"/>
                </a:lnTo>
                <a:cubicBezTo>
                  <a:pt x="207" y="290"/>
                  <a:pt x="220" y="290"/>
                  <a:pt x="234" y="291"/>
                </a:cubicBezTo>
                <a:cubicBezTo>
                  <a:pt x="210" y="294"/>
                  <a:pt x="182" y="296"/>
                  <a:pt x="175" y="295"/>
                </a:cubicBezTo>
                <a:cubicBezTo>
                  <a:pt x="169" y="293"/>
                  <a:pt x="142" y="276"/>
                  <a:pt x="111" y="255"/>
                </a:cubicBezTo>
                <a:lnTo>
                  <a:pt x="165" y="255"/>
                </a:lnTo>
                <a:cubicBezTo>
                  <a:pt x="164" y="258"/>
                  <a:pt x="163" y="261"/>
                  <a:pt x="164" y="264"/>
                </a:cubicBezTo>
                <a:cubicBezTo>
                  <a:pt x="164" y="279"/>
                  <a:pt x="176" y="290"/>
                  <a:pt x="192" y="290"/>
                </a:cubicBezTo>
                <a:close/>
                <a:moveTo>
                  <a:pt x="126" y="49"/>
                </a:moveTo>
                <a:lnTo>
                  <a:pt x="126" y="49"/>
                </a:lnTo>
                <a:cubicBezTo>
                  <a:pt x="130" y="49"/>
                  <a:pt x="133" y="48"/>
                  <a:pt x="135" y="45"/>
                </a:cubicBezTo>
                <a:lnTo>
                  <a:pt x="153" y="20"/>
                </a:lnTo>
                <a:lnTo>
                  <a:pt x="191" y="20"/>
                </a:lnTo>
                <a:lnTo>
                  <a:pt x="211" y="45"/>
                </a:lnTo>
                <a:cubicBezTo>
                  <a:pt x="213" y="48"/>
                  <a:pt x="216" y="49"/>
                  <a:pt x="219" y="49"/>
                </a:cubicBezTo>
                <a:lnTo>
                  <a:pt x="332" y="49"/>
                </a:lnTo>
                <a:lnTo>
                  <a:pt x="332" y="88"/>
                </a:lnTo>
                <a:lnTo>
                  <a:pt x="127" y="88"/>
                </a:lnTo>
                <a:cubicBezTo>
                  <a:pt x="120" y="88"/>
                  <a:pt x="114" y="93"/>
                  <a:pt x="112" y="99"/>
                </a:cubicBezTo>
                <a:lnTo>
                  <a:pt x="97" y="161"/>
                </a:lnTo>
                <a:lnTo>
                  <a:pt x="97" y="49"/>
                </a:lnTo>
                <a:lnTo>
                  <a:pt x="126" y="49"/>
                </a:lnTo>
                <a:close/>
                <a:moveTo>
                  <a:pt x="486" y="260"/>
                </a:moveTo>
                <a:lnTo>
                  <a:pt x="486" y="260"/>
                </a:lnTo>
                <a:lnTo>
                  <a:pt x="434" y="248"/>
                </a:lnTo>
                <a:cubicBezTo>
                  <a:pt x="408" y="229"/>
                  <a:pt x="386" y="221"/>
                  <a:pt x="358" y="220"/>
                </a:cubicBezTo>
                <a:lnTo>
                  <a:pt x="385" y="104"/>
                </a:lnTo>
                <a:cubicBezTo>
                  <a:pt x="386" y="100"/>
                  <a:pt x="385" y="96"/>
                  <a:pt x="383" y="93"/>
                </a:cubicBezTo>
                <a:cubicBezTo>
                  <a:pt x="380" y="89"/>
                  <a:pt x="376" y="88"/>
                  <a:pt x="372" y="88"/>
                </a:cubicBezTo>
                <a:lnTo>
                  <a:pt x="353" y="88"/>
                </a:lnTo>
                <a:lnTo>
                  <a:pt x="353" y="43"/>
                </a:lnTo>
                <a:cubicBezTo>
                  <a:pt x="353" y="35"/>
                  <a:pt x="346" y="29"/>
                  <a:pt x="338" y="29"/>
                </a:cubicBezTo>
                <a:lnTo>
                  <a:pt x="224" y="29"/>
                </a:lnTo>
                <a:lnTo>
                  <a:pt x="204" y="3"/>
                </a:lnTo>
                <a:cubicBezTo>
                  <a:pt x="202" y="1"/>
                  <a:pt x="199" y="0"/>
                  <a:pt x="196" y="0"/>
                </a:cubicBezTo>
                <a:lnTo>
                  <a:pt x="148" y="0"/>
                </a:lnTo>
                <a:cubicBezTo>
                  <a:pt x="144" y="0"/>
                  <a:pt x="141" y="1"/>
                  <a:pt x="139" y="4"/>
                </a:cubicBezTo>
                <a:lnTo>
                  <a:pt x="121" y="29"/>
                </a:lnTo>
                <a:lnTo>
                  <a:pt x="91" y="29"/>
                </a:lnTo>
                <a:cubicBezTo>
                  <a:pt x="83" y="29"/>
                  <a:pt x="77" y="35"/>
                  <a:pt x="77" y="43"/>
                </a:cubicBezTo>
                <a:lnTo>
                  <a:pt x="77" y="232"/>
                </a:lnTo>
                <a:cubicBezTo>
                  <a:pt x="73" y="229"/>
                  <a:pt x="70" y="227"/>
                  <a:pt x="67" y="225"/>
                </a:cubicBezTo>
                <a:cubicBezTo>
                  <a:pt x="55" y="215"/>
                  <a:pt x="29" y="203"/>
                  <a:pt x="14" y="222"/>
                </a:cubicBezTo>
                <a:cubicBezTo>
                  <a:pt x="0" y="239"/>
                  <a:pt x="5" y="256"/>
                  <a:pt x="10" y="262"/>
                </a:cubicBezTo>
                <a:cubicBezTo>
                  <a:pt x="11" y="263"/>
                  <a:pt x="11" y="263"/>
                  <a:pt x="12" y="264"/>
                </a:cubicBezTo>
                <a:cubicBezTo>
                  <a:pt x="25" y="275"/>
                  <a:pt x="142" y="371"/>
                  <a:pt x="192" y="376"/>
                </a:cubicBezTo>
                <a:cubicBezTo>
                  <a:pt x="195" y="376"/>
                  <a:pt x="199" y="376"/>
                  <a:pt x="203" y="376"/>
                </a:cubicBezTo>
                <a:cubicBezTo>
                  <a:pt x="246" y="376"/>
                  <a:pt x="323" y="361"/>
                  <a:pt x="360" y="353"/>
                </a:cubicBezTo>
                <a:cubicBezTo>
                  <a:pt x="364" y="356"/>
                  <a:pt x="368" y="359"/>
                  <a:pt x="374" y="359"/>
                </a:cubicBezTo>
                <a:cubicBezTo>
                  <a:pt x="386" y="360"/>
                  <a:pt x="396" y="351"/>
                  <a:pt x="397" y="339"/>
                </a:cubicBezTo>
                <a:cubicBezTo>
                  <a:pt x="397" y="328"/>
                  <a:pt x="389" y="318"/>
                  <a:pt x="377" y="317"/>
                </a:cubicBezTo>
                <a:cubicBezTo>
                  <a:pt x="366" y="316"/>
                  <a:pt x="357" y="323"/>
                  <a:pt x="355" y="333"/>
                </a:cubicBezTo>
                <a:cubicBezTo>
                  <a:pt x="314" y="342"/>
                  <a:pt x="228" y="359"/>
                  <a:pt x="194" y="356"/>
                </a:cubicBezTo>
                <a:cubicBezTo>
                  <a:pt x="157" y="352"/>
                  <a:pt x="62" y="279"/>
                  <a:pt x="26" y="249"/>
                </a:cubicBezTo>
                <a:cubicBezTo>
                  <a:pt x="25" y="247"/>
                  <a:pt x="24" y="242"/>
                  <a:pt x="30" y="235"/>
                </a:cubicBezTo>
                <a:cubicBezTo>
                  <a:pt x="35" y="228"/>
                  <a:pt x="51" y="238"/>
                  <a:pt x="55" y="241"/>
                </a:cubicBezTo>
                <a:cubicBezTo>
                  <a:pt x="93" y="268"/>
                  <a:pt x="159" y="313"/>
                  <a:pt x="170" y="315"/>
                </a:cubicBezTo>
                <a:cubicBezTo>
                  <a:pt x="177" y="316"/>
                  <a:pt x="269" y="314"/>
                  <a:pt x="283" y="294"/>
                </a:cubicBezTo>
                <a:cubicBezTo>
                  <a:pt x="286" y="290"/>
                  <a:pt x="286" y="284"/>
                  <a:pt x="283" y="279"/>
                </a:cubicBezTo>
                <a:cubicBezTo>
                  <a:pt x="279" y="272"/>
                  <a:pt x="274" y="270"/>
                  <a:pt x="200" y="270"/>
                </a:cubicBezTo>
                <a:lnTo>
                  <a:pt x="192" y="270"/>
                </a:lnTo>
                <a:cubicBezTo>
                  <a:pt x="187" y="270"/>
                  <a:pt x="184" y="267"/>
                  <a:pt x="184" y="264"/>
                </a:cubicBezTo>
                <a:cubicBezTo>
                  <a:pt x="184" y="260"/>
                  <a:pt x="190" y="255"/>
                  <a:pt x="202" y="255"/>
                </a:cubicBezTo>
                <a:cubicBezTo>
                  <a:pt x="245" y="253"/>
                  <a:pt x="268" y="250"/>
                  <a:pt x="302" y="245"/>
                </a:cubicBezTo>
                <a:cubicBezTo>
                  <a:pt x="361" y="236"/>
                  <a:pt x="386" y="238"/>
                  <a:pt x="423" y="266"/>
                </a:cubicBezTo>
                <a:cubicBezTo>
                  <a:pt x="424" y="267"/>
                  <a:pt x="426" y="268"/>
                  <a:pt x="427" y="268"/>
                </a:cubicBezTo>
                <a:lnTo>
                  <a:pt x="467" y="277"/>
                </a:lnTo>
                <a:lnTo>
                  <a:pt x="454" y="297"/>
                </a:lnTo>
                <a:cubicBezTo>
                  <a:pt x="442" y="296"/>
                  <a:pt x="432" y="305"/>
                  <a:pt x="432" y="317"/>
                </a:cubicBezTo>
                <a:cubicBezTo>
                  <a:pt x="431" y="328"/>
                  <a:pt x="440" y="338"/>
                  <a:pt x="451" y="339"/>
                </a:cubicBezTo>
                <a:cubicBezTo>
                  <a:pt x="463" y="340"/>
                  <a:pt x="473" y="331"/>
                  <a:pt x="474" y="320"/>
                </a:cubicBezTo>
                <a:cubicBezTo>
                  <a:pt x="474" y="315"/>
                  <a:pt x="473" y="311"/>
                  <a:pt x="471" y="307"/>
                </a:cubicBezTo>
                <a:lnTo>
                  <a:pt x="493" y="276"/>
                </a:lnTo>
                <a:cubicBezTo>
                  <a:pt x="495" y="273"/>
                  <a:pt x="495" y="270"/>
                  <a:pt x="494" y="267"/>
                </a:cubicBezTo>
                <a:cubicBezTo>
                  <a:pt x="492" y="263"/>
                  <a:pt x="490" y="261"/>
                  <a:pt x="486" y="260"/>
                </a:cubicBezTo>
                <a:close/>
              </a:path>
            </a:pathLst>
          </a:custGeom>
          <a:solidFill>
            <a:schemeClr val="tx1">
              <a:lumMod val="95000"/>
              <a:lumOff val="5000"/>
            </a:schemeClr>
          </a:solidFill>
          <a:ln w="0">
            <a:noFill/>
            <a:prstDash val="solid"/>
            <a:round/>
            <a:headEnd/>
            <a:tailEnd/>
          </a:ln>
          <a:extLst/>
        </p:spPr>
        <p:txBody>
          <a:bodyPr/>
          <a:lstStyle/>
          <a:p>
            <a:endParaRPr lang="zh-CN" altLang="en-US" sz="3201"/>
          </a:p>
        </p:txBody>
      </p:sp>
      <p:sp>
        <p:nvSpPr>
          <p:cNvPr id="178" name="Freeform 15"/>
          <p:cNvSpPr>
            <a:spLocks/>
          </p:cNvSpPr>
          <p:nvPr/>
        </p:nvSpPr>
        <p:spPr bwMode="auto">
          <a:xfrm>
            <a:off x="8560765" y="4413206"/>
            <a:ext cx="912495" cy="916728"/>
          </a:xfrm>
          <a:custGeom>
            <a:avLst/>
            <a:gdLst>
              <a:gd name="T0" fmla="*/ 2147483646 w 804"/>
              <a:gd name="T1" fmla="*/ 2147483646 h 805"/>
              <a:gd name="T2" fmla="*/ 2147483646 w 804"/>
              <a:gd name="T3" fmla="*/ 2147483646 h 805"/>
              <a:gd name="T4" fmla="*/ 2147483646 w 804"/>
              <a:gd name="T5" fmla="*/ 2147483646 h 805"/>
              <a:gd name="T6" fmla="*/ 0 w 804"/>
              <a:gd name="T7" fmla="*/ 2147483646 h 805"/>
              <a:gd name="T8" fmla="*/ 2147483646 w 804"/>
              <a:gd name="T9" fmla="*/ 0 h 805"/>
              <a:gd name="T10" fmla="*/ 2147483646 w 804"/>
              <a:gd name="T11" fmla="*/ 2147483646 h 8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4" h="805">
                <a:moveTo>
                  <a:pt x="804" y="402"/>
                </a:moveTo>
                <a:lnTo>
                  <a:pt x="804" y="402"/>
                </a:lnTo>
                <a:cubicBezTo>
                  <a:pt x="804" y="624"/>
                  <a:pt x="624" y="805"/>
                  <a:pt x="402" y="805"/>
                </a:cubicBezTo>
                <a:cubicBezTo>
                  <a:pt x="180" y="805"/>
                  <a:pt x="0" y="624"/>
                  <a:pt x="0" y="402"/>
                </a:cubicBezTo>
                <a:cubicBezTo>
                  <a:pt x="0" y="180"/>
                  <a:pt x="180" y="0"/>
                  <a:pt x="402" y="0"/>
                </a:cubicBezTo>
                <a:cubicBezTo>
                  <a:pt x="624" y="0"/>
                  <a:pt x="804" y="180"/>
                  <a:pt x="804" y="402"/>
                </a:cubicBezTo>
                <a:close/>
              </a:path>
            </a:pathLst>
          </a:custGeom>
          <a:noFill/>
          <a:ln w="0">
            <a:solidFill>
              <a:srgbClr val="000000"/>
            </a:solidFill>
            <a:prstDash val="solid"/>
            <a:round/>
            <a:headEnd/>
            <a:tailEnd/>
          </a:ln>
          <a:extLst/>
        </p:spPr>
        <p:txBody>
          <a:bodyPr/>
          <a:lstStyle/>
          <a:p>
            <a:endParaRPr lang="zh-CN" altLang="en-US" sz="3201"/>
          </a:p>
        </p:txBody>
      </p:sp>
      <p:grpSp>
        <p:nvGrpSpPr>
          <p:cNvPr id="179" name="组合 22716"/>
          <p:cNvGrpSpPr>
            <a:grpSpLocks/>
          </p:cNvGrpSpPr>
          <p:nvPr/>
        </p:nvGrpSpPr>
        <p:grpSpPr bwMode="auto">
          <a:xfrm>
            <a:off x="8706045" y="4580167"/>
            <a:ext cx="633030" cy="563164"/>
            <a:chOff x="1433513" y="2870200"/>
            <a:chExt cx="474662" cy="422276"/>
          </a:xfrm>
          <a:solidFill>
            <a:schemeClr val="tx1">
              <a:lumMod val="95000"/>
              <a:lumOff val="5000"/>
            </a:schemeClr>
          </a:solidFill>
        </p:grpSpPr>
        <p:sp>
          <p:nvSpPr>
            <p:cNvPr id="180" name="Freeform 163"/>
            <p:cNvSpPr>
              <a:spLocks noEditPoints="1"/>
            </p:cNvSpPr>
            <p:nvPr/>
          </p:nvSpPr>
          <p:spPr bwMode="auto">
            <a:xfrm>
              <a:off x="1433513" y="2870200"/>
              <a:ext cx="474662" cy="223838"/>
            </a:xfrm>
            <a:custGeom>
              <a:avLst/>
              <a:gdLst>
                <a:gd name="T0" fmla="*/ 2147483646 w 558"/>
                <a:gd name="T1" fmla="*/ 2147483646 h 263"/>
                <a:gd name="T2" fmla="*/ 2147483646 w 558"/>
                <a:gd name="T3" fmla="*/ 2147483646 h 263"/>
                <a:gd name="T4" fmla="*/ 2147483646 w 558"/>
                <a:gd name="T5" fmla="*/ 2147483646 h 263"/>
                <a:gd name="T6" fmla="*/ 2147483646 w 558"/>
                <a:gd name="T7" fmla="*/ 2147483646 h 263"/>
                <a:gd name="T8" fmla="*/ 2147483646 w 558"/>
                <a:gd name="T9" fmla="*/ 2147483646 h 263"/>
                <a:gd name="T10" fmla="*/ 2147483646 w 558"/>
                <a:gd name="T11" fmla="*/ 2147483646 h 263"/>
                <a:gd name="T12" fmla="*/ 2147483646 w 558"/>
                <a:gd name="T13" fmla="*/ 2147483646 h 263"/>
                <a:gd name="T14" fmla="*/ 2147483646 w 558"/>
                <a:gd name="T15" fmla="*/ 2147483646 h 263"/>
                <a:gd name="T16" fmla="*/ 2147483646 w 558"/>
                <a:gd name="T17" fmla="*/ 2147483646 h 263"/>
                <a:gd name="T18" fmla="*/ 2147483646 w 558"/>
                <a:gd name="T19" fmla="*/ 2147483646 h 263"/>
                <a:gd name="T20" fmla="*/ 2147483646 w 558"/>
                <a:gd name="T21" fmla="*/ 2147483646 h 263"/>
                <a:gd name="T22" fmla="*/ 2147483646 w 558"/>
                <a:gd name="T23" fmla="*/ 2147483646 h 263"/>
                <a:gd name="T24" fmla="*/ 2147483646 w 558"/>
                <a:gd name="T25" fmla="*/ 0 h 263"/>
                <a:gd name="T26" fmla="*/ 2147483646 w 558"/>
                <a:gd name="T27" fmla="*/ 2147483646 h 263"/>
                <a:gd name="T28" fmla="*/ 2147483646 w 558"/>
                <a:gd name="T29" fmla="*/ 2147483646 h 263"/>
                <a:gd name="T30" fmla="*/ 2147483646 w 558"/>
                <a:gd name="T31" fmla="*/ 2147483646 h 263"/>
                <a:gd name="T32" fmla="*/ 0 w 558"/>
                <a:gd name="T33" fmla="*/ 2147483646 h 263"/>
                <a:gd name="T34" fmla="*/ 2147483646 w 558"/>
                <a:gd name="T35" fmla="*/ 2147483646 h 263"/>
                <a:gd name="T36" fmla="*/ 2147483646 w 558"/>
                <a:gd name="T37" fmla="*/ 2147483646 h 263"/>
                <a:gd name="T38" fmla="*/ 2147483646 w 558"/>
                <a:gd name="T39" fmla="*/ 2147483646 h 263"/>
                <a:gd name="T40" fmla="*/ 2147483646 w 558"/>
                <a:gd name="T41" fmla="*/ 2147483646 h 263"/>
                <a:gd name="T42" fmla="*/ 2147483646 w 558"/>
                <a:gd name="T43" fmla="*/ 2147483646 h 263"/>
                <a:gd name="T44" fmla="*/ 2147483646 w 558"/>
                <a:gd name="T45" fmla="*/ 2147483646 h 263"/>
                <a:gd name="T46" fmla="*/ 2147483646 w 558"/>
                <a:gd name="T47" fmla="*/ 2147483646 h 263"/>
                <a:gd name="T48" fmla="*/ 2147483646 w 558"/>
                <a:gd name="T49" fmla="*/ 2147483646 h 263"/>
                <a:gd name="T50" fmla="*/ 2147483646 w 558"/>
                <a:gd name="T51" fmla="*/ 2147483646 h 263"/>
                <a:gd name="T52" fmla="*/ 2147483646 w 558"/>
                <a:gd name="T53" fmla="*/ 2147483646 h 263"/>
                <a:gd name="T54" fmla="*/ 2147483646 w 558"/>
                <a:gd name="T55" fmla="*/ 2147483646 h 263"/>
                <a:gd name="T56" fmla="*/ 2147483646 w 558"/>
                <a:gd name="T57" fmla="*/ 2147483646 h 263"/>
                <a:gd name="T58" fmla="*/ 2147483646 w 558"/>
                <a:gd name="T59" fmla="*/ 2147483646 h 263"/>
                <a:gd name="T60" fmla="*/ 2147483646 w 558"/>
                <a:gd name="T61" fmla="*/ 2147483646 h 263"/>
                <a:gd name="T62" fmla="*/ 2147483646 w 558"/>
                <a:gd name="T63" fmla="*/ 2147483646 h 263"/>
                <a:gd name="T64" fmla="*/ 2147483646 w 558"/>
                <a:gd name="T65" fmla="*/ 2147483646 h 263"/>
                <a:gd name="T66" fmla="*/ 2147483646 w 558"/>
                <a:gd name="T67" fmla="*/ 2147483646 h 263"/>
                <a:gd name="T68" fmla="*/ 2147483646 w 558"/>
                <a:gd name="T69" fmla="*/ 2147483646 h 263"/>
                <a:gd name="T70" fmla="*/ 2147483646 w 558"/>
                <a:gd name="T71" fmla="*/ 2147483646 h 263"/>
                <a:gd name="T72" fmla="*/ 2147483646 w 558"/>
                <a:gd name="T73" fmla="*/ 2147483646 h 263"/>
                <a:gd name="T74" fmla="*/ 2147483646 w 558"/>
                <a:gd name="T75" fmla="*/ 2147483646 h 263"/>
                <a:gd name="T76" fmla="*/ 2147483646 w 558"/>
                <a:gd name="T77" fmla="*/ 2147483646 h 263"/>
                <a:gd name="T78" fmla="*/ 2147483646 w 558"/>
                <a:gd name="T79" fmla="*/ 2147483646 h 263"/>
                <a:gd name="T80" fmla="*/ 2147483646 w 558"/>
                <a:gd name="T81" fmla="*/ 2147483646 h 263"/>
                <a:gd name="T82" fmla="*/ 2147483646 w 558"/>
                <a:gd name="T83" fmla="*/ 2147483646 h 263"/>
                <a:gd name="T84" fmla="*/ 2147483646 w 558"/>
                <a:gd name="T85" fmla="*/ 2147483646 h 263"/>
                <a:gd name="T86" fmla="*/ 2147483646 w 558"/>
                <a:gd name="T87" fmla="*/ 2147483646 h 2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58" h="263">
                  <a:moveTo>
                    <a:pt x="147" y="176"/>
                  </a:moveTo>
                  <a:lnTo>
                    <a:pt x="147" y="176"/>
                  </a:lnTo>
                  <a:cubicBezTo>
                    <a:pt x="147" y="191"/>
                    <a:pt x="151" y="204"/>
                    <a:pt x="158" y="216"/>
                  </a:cubicBezTo>
                  <a:lnTo>
                    <a:pt x="55" y="216"/>
                  </a:lnTo>
                  <a:cubicBezTo>
                    <a:pt x="36" y="216"/>
                    <a:pt x="21" y="200"/>
                    <a:pt x="21" y="181"/>
                  </a:cubicBezTo>
                  <a:cubicBezTo>
                    <a:pt x="21" y="165"/>
                    <a:pt x="33" y="150"/>
                    <a:pt x="50" y="147"/>
                  </a:cubicBezTo>
                  <a:cubicBezTo>
                    <a:pt x="54" y="147"/>
                    <a:pt x="57" y="144"/>
                    <a:pt x="58" y="140"/>
                  </a:cubicBezTo>
                  <a:cubicBezTo>
                    <a:pt x="68" y="104"/>
                    <a:pt x="100" y="79"/>
                    <a:pt x="137" y="79"/>
                  </a:cubicBezTo>
                  <a:cubicBezTo>
                    <a:pt x="160" y="79"/>
                    <a:pt x="181" y="89"/>
                    <a:pt x="197" y="105"/>
                  </a:cubicBezTo>
                  <a:cubicBezTo>
                    <a:pt x="167" y="116"/>
                    <a:pt x="147" y="144"/>
                    <a:pt x="147" y="176"/>
                  </a:cubicBezTo>
                  <a:close/>
                  <a:moveTo>
                    <a:pt x="467" y="70"/>
                  </a:moveTo>
                  <a:lnTo>
                    <a:pt x="467" y="70"/>
                  </a:lnTo>
                  <a:cubicBezTo>
                    <a:pt x="441" y="27"/>
                    <a:pt x="394" y="0"/>
                    <a:pt x="343" y="0"/>
                  </a:cubicBezTo>
                  <a:cubicBezTo>
                    <a:pt x="284" y="0"/>
                    <a:pt x="232" y="36"/>
                    <a:pt x="209" y="89"/>
                  </a:cubicBezTo>
                  <a:cubicBezTo>
                    <a:pt x="191" y="70"/>
                    <a:pt x="165" y="59"/>
                    <a:pt x="137" y="59"/>
                  </a:cubicBezTo>
                  <a:cubicBezTo>
                    <a:pt x="93" y="59"/>
                    <a:pt x="54" y="87"/>
                    <a:pt x="40" y="129"/>
                  </a:cubicBezTo>
                  <a:cubicBezTo>
                    <a:pt x="17" y="135"/>
                    <a:pt x="0" y="157"/>
                    <a:pt x="0" y="181"/>
                  </a:cubicBezTo>
                  <a:cubicBezTo>
                    <a:pt x="0" y="212"/>
                    <a:pt x="25" y="236"/>
                    <a:pt x="55" y="236"/>
                  </a:cubicBezTo>
                  <a:lnTo>
                    <a:pt x="176" y="236"/>
                  </a:lnTo>
                  <a:cubicBezTo>
                    <a:pt x="189" y="246"/>
                    <a:pt x="205" y="252"/>
                    <a:pt x="222" y="252"/>
                  </a:cubicBezTo>
                  <a:lnTo>
                    <a:pt x="369" y="252"/>
                  </a:lnTo>
                  <a:cubicBezTo>
                    <a:pt x="373" y="258"/>
                    <a:pt x="380" y="263"/>
                    <a:pt x="388" y="263"/>
                  </a:cubicBezTo>
                  <a:cubicBezTo>
                    <a:pt x="399" y="263"/>
                    <a:pt x="409" y="253"/>
                    <a:pt x="409" y="242"/>
                  </a:cubicBezTo>
                  <a:cubicBezTo>
                    <a:pt x="409" y="230"/>
                    <a:pt x="399" y="221"/>
                    <a:pt x="388" y="221"/>
                  </a:cubicBezTo>
                  <a:cubicBezTo>
                    <a:pt x="380" y="221"/>
                    <a:pt x="373" y="225"/>
                    <a:pt x="369" y="232"/>
                  </a:cubicBezTo>
                  <a:lnTo>
                    <a:pt x="222" y="232"/>
                  </a:lnTo>
                  <a:cubicBezTo>
                    <a:pt x="192" y="232"/>
                    <a:pt x="167" y="207"/>
                    <a:pt x="167" y="176"/>
                  </a:cubicBezTo>
                  <a:cubicBezTo>
                    <a:pt x="167" y="149"/>
                    <a:pt x="187" y="125"/>
                    <a:pt x="214" y="121"/>
                  </a:cubicBezTo>
                  <a:cubicBezTo>
                    <a:pt x="218" y="121"/>
                    <a:pt x="221" y="118"/>
                    <a:pt x="222" y="114"/>
                  </a:cubicBezTo>
                  <a:cubicBezTo>
                    <a:pt x="237" y="59"/>
                    <a:pt x="286" y="20"/>
                    <a:pt x="343" y="20"/>
                  </a:cubicBezTo>
                  <a:cubicBezTo>
                    <a:pt x="389" y="20"/>
                    <a:pt x="431" y="45"/>
                    <a:pt x="453" y="85"/>
                  </a:cubicBezTo>
                  <a:cubicBezTo>
                    <a:pt x="454" y="88"/>
                    <a:pt x="458" y="90"/>
                    <a:pt x="461" y="90"/>
                  </a:cubicBezTo>
                  <a:cubicBezTo>
                    <a:pt x="504" y="90"/>
                    <a:pt x="538" y="125"/>
                    <a:pt x="538" y="167"/>
                  </a:cubicBezTo>
                  <a:cubicBezTo>
                    <a:pt x="538" y="190"/>
                    <a:pt x="527" y="213"/>
                    <a:pt x="508" y="228"/>
                  </a:cubicBezTo>
                  <a:cubicBezTo>
                    <a:pt x="505" y="230"/>
                    <a:pt x="501" y="232"/>
                    <a:pt x="495" y="232"/>
                  </a:cubicBezTo>
                  <a:lnTo>
                    <a:pt x="478" y="232"/>
                  </a:lnTo>
                  <a:cubicBezTo>
                    <a:pt x="475" y="225"/>
                    <a:pt x="468" y="221"/>
                    <a:pt x="460" y="221"/>
                  </a:cubicBezTo>
                  <a:cubicBezTo>
                    <a:pt x="448" y="221"/>
                    <a:pt x="439" y="230"/>
                    <a:pt x="439" y="242"/>
                  </a:cubicBezTo>
                  <a:cubicBezTo>
                    <a:pt x="439" y="253"/>
                    <a:pt x="448" y="263"/>
                    <a:pt x="460" y="263"/>
                  </a:cubicBezTo>
                  <a:cubicBezTo>
                    <a:pt x="468" y="263"/>
                    <a:pt x="475" y="258"/>
                    <a:pt x="478" y="252"/>
                  </a:cubicBezTo>
                  <a:lnTo>
                    <a:pt x="495" y="252"/>
                  </a:lnTo>
                  <a:cubicBezTo>
                    <a:pt x="505" y="252"/>
                    <a:pt x="514" y="249"/>
                    <a:pt x="521" y="244"/>
                  </a:cubicBezTo>
                  <a:cubicBezTo>
                    <a:pt x="544" y="224"/>
                    <a:pt x="558" y="196"/>
                    <a:pt x="558" y="167"/>
                  </a:cubicBezTo>
                  <a:cubicBezTo>
                    <a:pt x="558" y="116"/>
                    <a:pt x="518" y="73"/>
                    <a:pt x="467" y="70"/>
                  </a:cubicBezTo>
                  <a:close/>
                </a:path>
              </a:pathLst>
            </a:custGeom>
            <a:grpFill/>
            <a:ln w="0">
              <a:noFill/>
              <a:prstDash val="solid"/>
              <a:round/>
              <a:headEnd/>
              <a:tailEnd/>
            </a:ln>
            <a:extLst/>
          </p:spPr>
          <p:txBody>
            <a:bodyPr/>
            <a:lstStyle/>
            <a:p>
              <a:endParaRPr lang="zh-CN" altLang="en-US" sz="3201"/>
            </a:p>
          </p:txBody>
        </p:sp>
        <p:sp>
          <p:nvSpPr>
            <p:cNvPr id="181" name="Freeform 164"/>
            <p:cNvSpPr>
              <a:spLocks/>
            </p:cNvSpPr>
            <p:nvPr/>
          </p:nvSpPr>
          <p:spPr bwMode="auto">
            <a:xfrm>
              <a:off x="1530350" y="3136900"/>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grpFill/>
            <a:ln w="0">
              <a:noFill/>
              <a:prstDash val="solid"/>
              <a:round/>
              <a:headEnd/>
              <a:tailEnd/>
            </a:ln>
            <a:extLst/>
          </p:spPr>
          <p:txBody>
            <a:bodyPr/>
            <a:lstStyle/>
            <a:p>
              <a:endParaRPr lang="zh-CN" altLang="en-US" sz="3201"/>
            </a:p>
          </p:txBody>
        </p:sp>
        <p:sp>
          <p:nvSpPr>
            <p:cNvPr id="182" name="Freeform 165"/>
            <p:cNvSpPr>
              <a:spLocks/>
            </p:cNvSpPr>
            <p:nvPr/>
          </p:nvSpPr>
          <p:spPr bwMode="auto">
            <a:xfrm>
              <a:off x="1530350" y="3089275"/>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grpFill/>
            <a:ln w="0">
              <a:noFill/>
              <a:prstDash val="solid"/>
              <a:round/>
              <a:headEnd/>
              <a:tailEnd/>
            </a:ln>
            <a:extLst/>
          </p:spPr>
          <p:txBody>
            <a:bodyPr/>
            <a:lstStyle/>
            <a:p>
              <a:endParaRPr lang="zh-CN" altLang="en-US" sz="3201"/>
            </a:p>
          </p:txBody>
        </p:sp>
        <p:sp>
          <p:nvSpPr>
            <p:cNvPr id="183" name="Freeform 166"/>
            <p:cNvSpPr>
              <a:spLocks/>
            </p:cNvSpPr>
            <p:nvPr/>
          </p:nvSpPr>
          <p:spPr bwMode="auto">
            <a:xfrm>
              <a:off x="1530350" y="3121025"/>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grpFill/>
            <a:ln w="0">
              <a:noFill/>
              <a:prstDash val="solid"/>
              <a:round/>
              <a:headEnd/>
              <a:tailEnd/>
            </a:ln>
            <a:extLst/>
          </p:spPr>
          <p:txBody>
            <a:bodyPr/>
            <a:lstStyle/>
            <a:p>
              <a:endParaRPr lang="zh-CN" altLang="en-US" sz="3201"/>
            </a:p>
          </p:txBody>
        </p:sp>
        <p:sp>
          <p:nvSpPr>
            <p:cNvPr id="184" name="Freeform 167"/>
            <p:cNvSpPr>
              <a:spLocks/>
            </p:cNvSpPr>
            <p:nvPr/>
          </p:nvSpPr>
          <p:spPr bwMode="auto">
            <a:xfrm>
              <a:off x="1530350" y="3105150"/>
              <a:ext cx="11112" cy="9525"/>
            </a:xfrm>
            <a:custGeom>
              <a:avLst/>
              <a:gdLst>
                <a:gd name="T0" fmla="*/ 0 w 12"/>
                <a:gd name="T1" fmla="*/ 2147483646 h 11"/>
                <a:gd name="T2" fmla="*/ 0 w 12"/>
                <a:gd name="T3" fmla="*/ 2147483646 h 11"/>
                <a:gd name="T4" fmla="*/ 2147483646 w 12"/>
                <a:gd name="T5" fmla="*/ 2147483646 h 11"/>
                <a:gd name="T6" fmla="*/ 2147483646 w 12"/>
                <a:gd name="T7" fmla="*/ 0 h 11"/>
                <a:gd name="T8" fmla="*/ 0 w 12"/>
                <a:gd name="T9" fmla="*/ 0 h 11"/>
                <a:gd name="T10" fmla="*/ 0 w 12"/>
                <a:gd name="T11" fmla="*/ 2147483646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0" y="11"/>
                  </a:moveTo>
                  <a:lnTo>
                    <a:pt x="0" y="11"/>
                  </a:lnTo>
                  <a:lnTo>
                    <a:pt x="12" y="11"/>
                  </a:lnTo>
                  <a:lnTo>
                    <a:pt x="12" y="0"/>
                  </a:lnTo>
                  <a:lnTo>
                    <a:pt x="0" y="0"/>
                  </a:lnTo>
                  <a:lnTo>
                    <a:pt x="0" y="11"/>
                  </a:lnTo>
                  <a:close/>
                </a:path>
              </a:pathLst>
            </a:custGeom>
            <a:grpFill/>
            <a:ln w="0">
              <a:noFill/>
              <a:prstDash val="solid"/>
              <a:round/>
              <a:headEnd/>
              <a:tailEnd/>
            </a:ln>
            <a:extLst/>
          </p:spPr>
          <p:txBody>
            <a:bodyPr/>
            <a:lstStyle/>
            <a:p>
              <a:endParaRPr lang="zh-CN" altLang="en-US" sz="3201"/>
            </a:p>
          </p:txBody>
        </p:sp>
        <p:sp>
          <p:nvSpPr>
            <p:cNvPr id="185" name="Freeform 168"/>
            <p:cNvSpPr>
              <a:spLocks/>
            </p:cNvSpPr>
            <p:nvPr/>
          </p:nvSpPr>
          <p:spPr bwMode="auto">
            <a:xfrm>
              <a:off x="1530350" y="3073400"/>
              <a:ext cx="11112" cy="9525"/>
            </a:xfrm>
            <a:custGeom>
              <a:avLst/>
              <a:gdLst>
                <a:gd name="T0" fmla="*/ 2147483646 w 12"/>
                <a:gd name="T1" fmla="*/ 0 h 11"/>
                <a:gd name="T2" fmla="*/ 2147483646 w 12"/>
                <a:gd name="T3" fmla="*/ 0 h 11"/>
                <a:gd name="T4" fmla="*/ 0 w 12"/>
                <a:gd name="T5" fmla="*/ 0 h 11"/>
                <a:gd name="T6" fmla="*/ 0 w 12"/>
                <a:gd name="T7" fmla="*/ 2147483646 h 11"/>
                <a:gd name="T8" fmla="*/ 2147483646 w 12"/>
                <a:gd name="T9" fmla="*/ 2147483646 h 11"/>
                <a:gd name="T10" fmla="*/ 2147483646 w 12"/>
                <a:gd name="T11" fmla="*/ 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
                  <a:moveTo>
                    <a:pt x="12" y="0"/>
                  </a:moveTo>
                  <a:lnTo>
                    <a:pt x="12" y="0"/>
                  </a:lnTo>
                  <a:lnTo>
                    <a:pt x="0" y="0"/>
                  </a:lnTo>
                  <a:lnTo>
                    <a:pt x="0" y="11"/>
                  </a:lnTo>
                  <a:lnTo>
                    <a:pt x="12" y="11"/>
                  </a:lnTo>
                  <a:lnTo>
                    <a:pt x="12" y="0"/>
                  </a:lnTo>
                  <a:close/>
                </a:path>
              </a:pathLst>
            </a:custGeom>
            <a:grpFill/>
            <a:ln w="0">
              <a:noFill/>
              <a:prstDash val="solid"/>
              <a:round/>
              <a:headEnd/>
              <a:tailEnd/>
            </a:ln>
            <a:extLst/>
          </p:spPr>
          <p:txBody>
            <a:bodyPr/>
            <a:lstStyle/>
            <a:p>
              <a:endParaRPr lang="zh-CN" altLang="en-US" sz="3201"/>
            </a:p>
          </p:txBody>
        </p:sp>
        <p:sp>
          <p:nvSpPr>
            <p:cNvPr id="186" name="Freeform 169"/>
            <p:cNvSpPr>
              <a:spLocks/>
            </p:cNvSpPr>
            <p:nvPr/>
          </p:nvSpPr>
          <p:spPr bwMode="auto">
            <a:xfrm>
              <a:off x="1706563" y="3103563"/>
              <a:ext cx="9525" cy="9525"/>
            </a:xfrm>
            <a:custGeom>
              <a:avLst/>
              <a:gdLst>
                <a:gd name="T0" fmla="*/ 0 w 12"/>
                <a:gd name="T1" fmla="*/ 2147483646 h 12"/>
                <a:gd name="T2" fmla="*/ 0 w 12"/>
                <a:gd name="T3" fmla="*/ 2147483646 h 12"/>
                <a:gd name="T4" fmla="*/ 2147483646 w 12"/>
                <a:gd name="T5" fmla="*/ 2147483646 h 12"/>
                <a:gd name="T6" fmla="*/ 2147483646 w 12"/>
                <a:gd name="T7" fmla="*/ 0 h 12"/>
                <a:gd name="T8" fmla="*/ 0 w 12"/>
                <a:gd name="T9" fmla="*/ 0 h 12"/>
                <a:gd name="T10" fmla="*/ 0 w 12"/>
                <a:gd name="T11" fmla="*/ 214748364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0" y="12"/>
                  </a:moveTo>
                  <a:lnTo>
                    <a:pt x="0" y="12"/>
                  </a:lnTo>
                  <a:lnTo>
                    <a:pt x="12" y="12"/>
                  </a:lnTo>
                  <a:lnTo>
                    <a:pt x="12" y="0"/>
                  </a:lnTo>
                  <a:lnTo>
                    <a:pt x="0" y="0"/>
                  </a:lnTo>
                  <a:lnTo>
                    <a:pt x="0" y="12"/>
                  </a:lnTo>
                  <a:close/>
                </a:path>
              </a:pathLst>
            </a:custGeom>
            <a:grpFill/>
            <a:ln w="0">
              <a:noFill/>
              <a:prstDash val="solid"/>
              <a:round/>
              <a:headEnd/>
              <a:tailEnd/>
            </a:ln>
            <a:extLst/>
          </p:spPr>
          <p:txBody>
            <a:bodyPr/>
            <a:lstStyle/>
            <a:p>
              <a:endParaRPr lang="zh-CN" altLang="en-US" sz="3201"/>
            </a:p>
          </p:txBody>
        </p:sp>
        <p:sp>
          <p:nvSpPr>
            <p:cNvPr id="187" name="Freeform 170"/>
            <p:cNvSpPr>
              <a:spLocks/>
            </p:cNvSpPr>
            <p:nvPr/>
          </p:nvSpPr>
          <p:spPr bwMode="auto">
            <a:xfrm>
              <a:off x="1706563" y="3086100"/>
              <a:ext cx="9525" cy="11113"/>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grpFill/>
            <a:ln w="0">
              <a:noFill/>
              <a:prstDash val="solid"/>
              <a:round/>
              <a:headEnd/>
              <a:tailEnd/>
            </a:ln>
            <a:extLst/>
          </p:spPr>
          <p:txBody>
            <a:bodyPr/>
            <a:lstStyle/>
            <a:p>
              <a:endParaRPr lang="zh-CN" altLang="en-US" sz="3201"/>
            </a:p>
          </p:txBody>
        </p:sp>
        <p:sp>
          <p:nvSpPr>
            <p:cNvPr id="188" name="Freeform 171"/>
            <p:cNvSpPr>
              <a:spLocks/>
            </p:cNvSpPr>
            <p:nvPr/>
          </p:nvSpPr>
          <p:spPr bwMode="auto">
            <a:xfrm>
              <a:off x="1441450" y="3119438"/>
              <a:ext cx="452437" cy="39688"/>
            </a:xfrm>
            <a:custGeom>
              <a:avLst/>
              <a:gdLst>
                <a:gd name="T0" fmla="*/ 2147483646 w 532"/>
                <a:gd name="T1" fmla="*/ 2147483646 h 48"/>
                <a:gd name="T2" fmla="*/ 2147483646 w 532"/>
                <a:gd name="T3" fmla="*/ 2147483646 h 48"/>
                <a:gd name="T4" fmla="*/ 2147483646 w 532"/>
                <a:gd name="T5" fmla="*/ 2147483646 h 48"/>
                <a:gd name="T6" fmla="*/ 2147483646 w 532"/>
                <a:gd name="T7" fmla="*/ 2147483646 h 48"/>
                <a:gd name="T8" fmla="*/ 2147483646 w 532"/>
                <a:gd name="T9" fmla="*/ 2147483646 h 48"/>
                <a:gd name="T10" fmla="*/ 2147483646 w 532"/>
                <a:gd name="T11" fmla="*/ 1130762384 h 48"/>
                <a:gd name="T12" fmla="*/ 2147483646 w 532"/>
                <a:gd name="T13" fmla="*/ 1130762384 h 48"/>
                <a:gd name="T14" fmla="*/ 2147483646 w 532"/>
                <a:gd name="T15" fmla="*/ 2147483646 h 48"/>
                <a:gd name="T16" fmla="*/ 2147483646 w 532"/>
                <a:gd name="T17" fmla="*/ 0 h 48"/>
                <a:gd name="T18" fmla="*/ 2147483646 w 532"/>
                <a:gd name="T19" fmla="*/ 2147483646 h 48"/>
                <a:gd name="T20" fmla="*/ 2147483646 w 532"/>
                <a:gd name="T21" fmla="*/ 2147483646 h 48"/>
                <a:gd name="T22" fmla="*/ 2147483646 w 532"/>
                <a:gd name="T23" fmla="*/ 2147483646 h 48"/>
                <a:gd name="T24" fmla="*/ 1845029582 w 532"/>
                <a:gd name="T25" fmla="*/ 2147483646 h 48"/>
                <a:gd name="T26" fmla="*/ 0 w 532"/>
                <a:gd name="T27" fmla="*/ 2147483646 h 48"/>
                <a:gd name="T28" fmla="*/ 2147483646 w 532"/>
                <a:gd name="T29" fmla="*/ 2147483646 h 48"/>
                <a:gd name="T30" fmla="*/ 2147483646 w 532"/>
                <a:gd name="T31" fmla="*/ 2147483646 h 48"/>
                <a:gd name="T32" fmla="*/ 2147483646 w 532"/>
                <a:gd name="T33" fmla="*/ 2147483646 h 48"/>
                <a:gd name="T34" fmla="*/ 2147483646 w 532"/>
                <a:gd name="T35" fmla="*/ 2147483646 h 48"/>
                <a:gd name="T36" fmla="*/ 2147483646 w 532"/>
                <a:gd name="T37" fmla="*/ 2147483646 h 48"/>
                <a:gd name="T38" fmla="*/ 2147483646 w 532"/>
                <a:gd name="T39" fmla="*/ 2147483646 h 48"/>
                <a:gd name="T40" fmla="*/ 2147483646 w 532"/>
                <a:gd name="T41" fmla="*/ 2147483646 h 48"/>
                <a:gd name="T42" fmla="*/ 2147483646 w 532"/>
                <a:gd name="T43" fmla="*/ 2147483646 h 48"/>
                <a:gd name="T44" fmla="*/ 2147483646 w 532"/>
                <a:gd name="T45" fmla="*/ 2147483646 h 48"/>
                <a:gd name="T46" fmla="*/ 2147483646 w 532"/>
                <a:gd name="T47" fmla="*/ 2147483646 h 48"/>
                <a:gd name="T48" fmla="*/ 2147483646 w 532"/>
                <a:gd name="T49" fmla="*/ 2147483646 h 48"/>
                <a:gd name="T50" fmla="*/ 2147483646 w 532"/>
                <a:gd name="T51" fmla="*/ 2147483646 h 48"/>
                <a:gd name="T52" fmla="*/ 2147483646 w 532"/>
                <a:gd name="T53" fmla="*/ 2147483646 h 48"/>
                <a:gd name="T54" fmla="*/ 2147483646 w 532"/>
                <a:gd name="T55" fmla="*/ 2147483646 h 48"/>
                <a:gd name="T56" fmla="*/ 2147483646 w 532"/>
                <a:gd name="T57" fmla="*/ 2147483646 h 48"/>
                <a:gd name="T58" fmla="*/ 2147483646 w 532"/>
                <a:gd name="T59" fmla="*/ 2147483646 h 48"/>
                <a:gd name="T60" fmla="*/ 2147483646 w 532"/>
                <a:gd name="T61" fmla="*/ 2147483646 h 48"/>
                <a:gd name="T62" fmla="*/ 2147483646 w 532"/>
                <a:gd name="T63" fmla="*/ 2147483646 h 48"/>
                <a:gd name="T64" fmla="*/ 2147483646 w 532"/>
                <a:gd name="T65" fmla="*/ 2147483646 h 48"/>
                <a:gd name="T66" fmla="*/ 2147483646 w 532"/>
                <a:gd name="T67" fmla="*/ 2147483646 h 48"/>
                <a:gd name="T68" fmla="*/ 2147483646 w 532"/>
                <a:gd name="T69" fmla="*/ 2147483646 h 48"/>
                <a:gd name="T70" fmla="*/ 2147483646 w 532"/>
                <a:gd name="T71" fmla="*/ 2147483646 h 48"/>
                <a:gd name="T72" fmla="*/ 2147483646 w 532"/>
                <a:gd name="T73" fmla="*/ 2147483646 h 48"/>
                <a:gd name="T74" fmla="*/ 2147483646 w 532"/>
                <a:gd name="T75" fmla="*/ 2147483646 h 48"/>
                <a:gd name="T76" fmla="*/ 2147483646 w 532"/>
                <a:gd name="T77" fmla="*/ 1696144402 h 48"/>
                <a:gd name="T78" fmla="*/ 2147483646 w 532"/>
                <a:gd name="T79" fmla="*/ 2147483646 h 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32" h="48">
                  <a:moveTo>
                    <a:pt x="487" y="17"/>
                  </a:moveTo>
                  <a:lnTo>
                    <a:pt x="487" y="17"/>
                  </a:lnTo>
                  <a:cubicBezTo>
                    <a:pt x="468" y="25"/>
                    <a:pt x="450" y="32"/>
                    <a:pt x="414" y="32"/>
                  </a:cubicBezTo>
                  <a:cubicBezTo>
                    <a:pt x="378" y="32"/>
                    <a:pt x="361" y="25"/>
                    <a:pt x="342" y="17"/>
                  </a:cubicBezTo>
                  <a:cubicBezTo>
                    <a:pt x="336" y="14"/>
                    <a:pt x="330" y="12"/>
                    <a:pt x="324" y="10"/>
                  </a:cubicBezTo>
                  <a:lnTo>
                    <a:pt x="324" y="2"/>
                  </a:lnTo>
                  <a:lnTo>
                    <a:pt x="312" y="2"/>
                  </a:lnTo>
                  <a:lnTo>
                    <a:pt x="312" y="6"/>
                  </a:lnTo>
                  <a:cubicBezTo>
                    <a:pt x="299" y="2"/>
                    <a:pt x="284" y="0"/>
                    <a:pt x="263" y="0"/>
                  </a:cubicBezTo>
                  <a:cubicBezTo>
                    <a:pt x="224" y="0"/>
                    <a:pt x="204" y="8"/>
                    <a:pt x="184" y="17"/>
                  </a:cubicBezTo>
                  <a:cubicBezTo>
                    <a:pt x="166" y="25"/>
                    <a:pt x="148" y="32"/>
                    <a:pt x="112" y="32"/>
                  </a:cubicBezTo>
                  <a:cubicBezTo>
                    <a:pt x="76" y="32"/>
                    <a:pt x="58" y="25"/>
                    <a:pt x="40" y="17"/>
                  </a:cubicBezTo>
                  <a:cubicBezTo>
                    <a:pt x="29" y="12"/>
                    <a:pt x="18" y="7"/>
                    <a:pt x="3" y="4"/>
                  </a:cubicBezTo>
                  <a:lnTo>
                    <a:pt x="0" y="20"/>
                  </a:lnTo>
                  <a:cubicBezTo>
                    <a:pt x="13" y="23"/>
                    <a:pt x="23" y="27"/>
                    <a:pt x="33" y="31"/>
                  </a:cubicBezTo>
                  <a:cubicBezTo>
                    <a:pt x="40" y="34"/>
                    <a:pt x="47" y="38"/>
                    <a:pt x="56" y="40"/>
                  </a:cubicBezTo>
                  <a:lnTo>
                    <a:pt x="56" y="46"/>
                  </a:lnTo>
                  <a:lnTo>
                    <a:pt x="68" y="46"/>
                  </a:lnTo>
                  <a:lnTo>
                    <a:pt x="68" y="44"/>
                  </a:lnTo>
                  <a:cubicBezTo>
                    <a:pt x="80" y="46"/>
                    <a:pt x="94" y="48"/>
                    <a:pt x="112" y="48"/>
                  </a:cubicBezTo>
                  <a:cubicBezTo>
                    <a:pt x="151" y="48"/>
                    <a:pt x="171" y="40"/>
                    <a:pt x="191" y="31"/>
                  </a:cubicBezTo>
                  <a:cubicBezTo>
                    <a:pt x="192" y="31"/>
                    <a:pt x="194" y="30"/>
                    <a:pt x="195" y="30"/>
                  </a:cubicBezTo>
                  <a:lnTo>
                    <a:pt x="195" y="36"/>
                  </a:lnTo>
                  <a:lnTo>
                    <a:pt x="207" y="36"/>
                  </a:lnTo>
                  <a:lnTo>
                    <a:pt x="207" y="25"/>
                  </a:lnTo>
                  <a:cubicBezTo>
                    <a:pt x="221" y="20"/>
                    <a:pt x="238" y="16"/>
                    <a:pt x="263" y="16"/>
                  </a:cubicBezTo>
                  <a:cubicBezTo>
                    <a:pt x="299" y="16"/>
                    <a:pt x="317" y="24"/>
                    <a:pt x="336" y="31"/>
                  </a:cubicBezTo>
                  <a:cubicBezTo>
                    <a:pt x="336" y="32"/>
                    <a:pt x="336" y="32"/>
                    <a:pt x="336" y="32"/>
                  </a:cubicBezTo>
                  <a:lnTo>
                    <a:pt x="336" y="38"/>
                  </a:lnTo>
                  <a:lnTo>
                    <a:pt x="348" y="38"/>
                  </a:lnTo>
                  <a:lnTo>
                    <a:pt x="348" y="37"/>
                  </a:lnTo>
                  <a:cubicBezTo>
                    <a:pt x="365" y="43"/>
                    <a:pt x="383" y="48"/>
                    <a:pt x="414" y="48"/>
                  </a:cubicBezTo>
                  <a:cubicBezTo>
                    <a:pt x="443" y="48"/>
                    <a:pt x="461" y="44"/>
                    <a:pt x="477" y="38"/>
                  </a:cubicBezTo>
                  <a:lnTo>
                    <a:pt x="477" y="39"/>
                  </a:lnTo>
                  <a:lnTo>
                    <a:pt x="489" y="39"/>
                  </a:lnTo>
                  <a:lnTo>
                    <a:pt x="489" y="33"/>
                  </a:lnTo>
                  <a:cubicBezTo>
                    <a:pt x="490" y="33"/>
                    <a:pt x="492" y="32"/>
                    <a:pt x="493" y="31"/>
                  </a:cubicBezTo>
                  <a:cubicBezTo>
                    <a:pt x="505" y="26"/>
                    <a:pt x="516" y="22"/>
                    <a:pt x="532" y="19"/>
                  </a:cubicBezTo>
                  <a:lnTo>
                    <a:pt x="529" y="3"/>
                  </a:lnTo>
                  <a:cubicBezTo>
                    <a:pt x="511" y="6"/>
                    <a:pt x="499" y="11"/>
                    <a:pt x="487" y="17"/>
                  </a:cubicBezTo>
                  <a:close/>
                </a:path>
              </a:pathLst>
            </a:custGeom>
            <a:grpFill/>
            <a:ln w="0">
              <a:noFill/>
              <a:prstDash val="solid"/>
              <a:round/>
              <a:headEnd/>
              <a:tailEnd/>
            </a:ln>
            <a:extLst/>
          </p:spPr>
          <p:txBody>
            <a:bodyPr/>
            <a:lstStyle/>
            <a:p>
              <a:endParaRPr lang="zh-CN" altLang="en-US" sz="3201"/>
            </a:p>
          </p:txBody>
        </p:sp>
        <p:sp>
          <p:nvSpPr>
            <p:cNvPr id="189" name="Freeform 172"/>
            <p:cNvSpPr>
              <a:spLocks noEditPoints="1"/>
            </p:cNvSpPr>
            <p:nvPr/>
          </p:nvSpPr>
          <p:spPr bwMode="auto">
            <a:xfrm>
              <a:off x="1452563" y="3195638"/>
              <a:ext cx="80962" cy="96838"/>
            </a:xfrm>
            <a:custGeom>
              <a:avLst/>
              <a:gdLst>
                <a:gd name="T0" fmla="*/ 2147483646 w 95"/>
                <a:gd name="T1" fmla="*/ 2147483646 h 113"/>
                <a:gd name="T2" fmla="*/ 2147483646 w 95"/>
                <a:gd name="T3" fmla="*/ 2147483646 h 113"/>
                <a:gd name="T4" fmla="*/ 2147483646 w 95"/>
                <a:gd name="T5" fmla="*/ 2147483646 h 113"/>
                <a:gd name="T6" fmla="*/ 2147483646 w 95"/>
                <a:gd name="T7" fmla="*/ 2147483646 h 113"/>
                <a:gd name="T8" fmla="*/ 2147483646 w 95"/>
                <a:gd name="T9" fmla="*/ 2147483646 h 113"/>
                <a:gd name="T10" fmla="*/ 2147483646 w 95"/>
                <a:gd name="T11" fmla="*/ 2147483646 h 113"/>
                <a:gd name="T12" fmla="*/ 2147483646 w 95"/>
                <a:gd name="T13" fmla="*/ 2147483646 h 113"/>
                <a:gd name="T14" fmla="*/ 2147483646 w 95"/>
                <a:gd name="T15" fmla="*/ 2147483646 h 113"/>
                <a:gd name="T16" fmla="*/ 2147483646 w 95"/>
                <a:gd name="T17" fmla="*/ 2147483646 h 113"/>
                <a:gd name="T18" fmla="*/ 2147483646 w 95"/>
                <a:gd name="T19" fmla="*/ 2147483646 h 113"/>
                <a:gd name="T20" fmla="*/ 2147483646 w 95"/>
                <a:gd name="T21" fmla="*/ 2147483646 h 113"/>
                <a:gd name="T22" fmla="*/ 2147483646 w 95"/>
                <a:gd name="T23" fmla="*/ 2147483646 h 113"/>
                <a:gd name="T24" fmla="*/ 2147483646 w 95"/>
                <a:gd name="T25" fmla="*/ 2147483646 h 113"/>
                <a:gd name="T26" fmla="*/ 2147483646 w 95"/>
                <a:gd name="T27" fmla="*/ 2147483646 h 113"/>
                <a:gd name="T28" fmla="*/ 2147483646 w 95"/>
                <a:gd name="T29" fmla="*/ 2147483646 h 113"/>
                <a:gd name="T30" fmla="*/ 2147483646 w 95"/>
                <a:gd name="T31" fmla="*/ 2147483646 h 113"/>
                <a:gd name="T32" fmla="*/ 2147483646 w 95"/>
                <a:gd name="T33" fmla="*/ 2147483646 h 113"/>
                <a:gd name="T34" fmla="*/ 2147483646 w 95"/>
                <a:gd name="T35" fmla="*/ 2147483646 h 113"/>
                <a:gd name="T36" fmla="*/ 2147483646 w 95"/>
                <a:gd name="T37" fmla="*/ 2147483646 h 113"/>
                <a:gd name="T38" fmla="*/ 2147483646 w 95"/>
                <a:gd name="T39" fmla="*/ 2147483646 h 113"/>
                <a:gd name="T40" fmla="*/ 2147483646 w 95"/>
                <a:gd name="T41" fmla="*/ 2147483646 h 113"/>
                <a:gd name="T42" fmla="*/ 2147483646 w 95"/>
                <a:gd name="T43" fmla="*/ 2147483646 h 113"/>
                <a:gd name="T44" fmla="*/ 2147483646 w 95"/>
                <a:gd name="T45" fmla="*/ 0 h 113"/>
                <a:gd name="T46" fmla="*/ 2147483646 w 95"/>
                <a:gd name="T47" fmla="*/ 0 h 113"/>
                <a:gd name="T48" fmla="*/ 0 w 95"/>
                <a:gd name="T49" fmla="*/ 2147483646 h 113"/>
                <a:gd name="T50" fmla="*/ 0 w 95"/>
                <a:gd name="T51" fmla="*/ 2147483646 h 113"/>
                <a:gd name="T52" fmla="*/ 0 w 95"/>
                <a:gd name="T53" fmla="*/ 2147483646 h 113"/>
                <a:gd name="T54" fmla="*/ 0 w 95"/>
                <a:gd name="T55" fmla="*/ 2147483646 h 113"/>
                <a:gd name="T56" fmla="*/ 2147483646 w 95"/>
                <a:gd name="T57" fmla="*/ 2147483646 h 113"/>
                <a:gd name="T58" fmla="*/ 2147483646 w 95"/>
                <a:gd name="T59" fmla="*/ 2147483646 h 113"/>
                <a:gd name="T60" fmla="*/ 2147483646 w 95"/>
                <a:gd name="T61" fmla="*/ 2147483646 h 113"/>
                <a:gd name="T62" fmla="*/ 2147483646 w 95"/>
                <a:gd name="T63" fmla="*/ 2147483646 h 113"/>
                <a:gd name="T64" fmla="*/ 2147483646 w 95"/>
                <a:gd name="T65" fmla="*/ 2147483646 h 113"/>
                <a:gd name="T66" fmla="*/ 2147483646 w 95"/>
                <a:gd name="T67" fmla="*/ 0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5" h="113">
                  <a:moveTo>
                    <a:pt x="48" y="76"/>
                  </a:moveTo>
                  <a:lnTo>
                    <a:pt x="48" y="76"/>
                  </a:lnTo>
                  <a:cubicBezTo>
                    <a:pt x="27" y="76"/>
                    <a:pt x="12" y="66"/>
                    <a:pt x="12" y="57"/>
                  </a:cubicBezTo>
                  <a:lnTo>
                    <a:pt x="12" y="52"/>
                  </a:lnTo>
                  <a:cubicBezTo>
                    <a:pt x="21" y="58"/>
                    <a:pt x="33" y="62"/>
                    <a:pt x="48" y="62"/>
                  </a:cubicBezTo>
                  <a:cubicBezTo>
                    <a:pt x="62" y="62"/>
                    <a:pt x="74" y="58"/>
                    <a:pt x="83" y="52"/>
                  </a:cubicBezTo>
                  <a:lnTo>
                    <a:pt x="83" y="57"/>
                  </a:lnTo>
                  <a:cubicBezTo>
                    <a:pt x="83" y="66"/>
                    <a:pt x="68" y="76"/>
                    <a:pt x="48" y="76"/>
                  </a:cubicBezTo>
                  <a:close/>
                  <a:moveTo>
                    <a:pt x="83" y="82"/>
                  </a:moveTo>
                  <a:lnTo>
                    <a:pt x="83" y="82"/>
                  </a:lnTo>
                  <a:cubicBezTo>
                    <a:pt x="83" y="91"/>
                    <a:pt x="68" y="101"/>
                    <a:pt x="48" y="101"/>
                  </a:cubicBezTo>
                  <a:cubicBezTo>
                    <a:pt x="27" y="101"/>
                    <a:pt x="12" y="91"/>
                    <a:pt x="12" y="82"/>
                  </a:cubicBezTo>
                  <a:lnTo>
                    <a:pt x="12" y="78"/>
                  </a:lnTo>
                  <a:cubicBezTo>
                    <a:pt x="21" y="84"/>
                    <a:pt x="34" y="88"/>
                    <a:pt x="48" y="88"/>
                  </a:cubicBezTo>
                  <a:cubicBezTo>
                    <a:pt x="62" y="88"/>
                    <a:pt x="74" y="84"/>
                    <a:pt x="83" y="78"/>
                  </a:cubicBezTo>
                  <a:lnTo>
                    <a:pt x="83" y="82"/>
                  </a:lnTo>
                  <a:close/>
                  <a:moveTo>
                    <a:pt x="48" y="12"/>
                  </a:moveTo>
                  <a:lnTo>
                    <a:pt x="48" y="12"/>
                  </a:lnTo>
                  <a:cubicBezTo>
                    <a:pt x="68" y="12"/>
                    <a:pt x="83" y="22"/>
                    <a:pt x="83" y="31"/>
                  </a:cubicBezTo>
                  <a:cubicBezTo>
                    <a:pt x="83" y="40"/>
                    <a:pt x="68" y="50"/>
                    <a:pt x="48" y="50"/>
                  </a:cubicBezTo>
                  <a:cubicBezTo>
                    <a:pt x="27" y="50"/>
                    <a:pt x="12" y="40"/>
                    <a:pt x="12" y="31"/>
                  </a:cubicBezTo>
                  <a:cubicBezTo>
                    <a:pt x="12" y="22"/>
                    <a:pt x="27" y="12"/>
                    <a:pt x="48" y="12"/>
                  </a:cubicBezTo>
                  <a:close/>
                  <a:moveTo>
                    <a:pt x="48" y="0"/>
                  </a:moveTo>
                  <a:lnTo>
                    <a:pt x="48" y="0"/>
                  </a:lnTo>
                  <a:cubicBezTo>
                    <a:pt x="21" y="0"/>
                    <a:pt x="0" y="14"/>
                    <a:pt x="0" y="31"/>
                  </a:cubicBezTo>
                  <a:cubicBezTo>
                    <a:pt x="0" y="31"/>
                    <a:pt x="0" y="32"/>
                    <a:pt x="0" y="32"/>
                  </a:cubicBezTo>
                  <a:cubicBezTo>
                    <a:pt x="0" y="32"/>
                    <a:pt x="0" y="32"/>
                    <a:pt x="0" y="33"/>
                  </a:cubicBezTo>
                  <a:lnTo>
                    <a:pt x="0" y="82"/>
                  </a:lnTo>
                  <a:cubicBezTo>
                    <a:pt x="0" y="99"/>
                    <a:pt x="21" y="113"/>
                    <a:pt x="48" y="113"/>
                  </a:cubicBezTo>
                  <a:cubicBezTo>
                    <a:pt x="74" y="113"/>
                    <a:pt x="95" y="99"/>
                    <a:pt x="95" y="82"/>
                  </a:cubicBezTo>
                  <a:lnTo>
                    <a:pt x="95" y="33"/>
                  </a:lnTo>
                  <a:cubicBezTo>
                    <a:pt x="95" y="32"/>
                    <a:pt x="95" y="32"/>
                    <a:pt x="95" y="31"/>
                  </a:cubicBezTo>
                  <a:cubicBezTo>
                    <a:pt x="95" y="14"/>
                    <a:pt x="74" y="0"/>
                    <a:pt x="48" y="0"/>
                  </a:cubicBezTo>
                  <a:close/>
                </a:path>
              </a:pathLst>
            </a:custGeom>
            <a:grpFill/>
            <a:ln w="0">
              <a:noFill/>
              <a:prstDash val="solid"/>
              <a:round/>
              <a:headEnd/>
              <a:tailEnd/>
            </a:ln>
            <a:extLst/>
          </p:spPr>
          <p:txBody>
            <a:bodyPr/>
            <a:lstStyle/>
            <a:p>
              <a:endParaRPr lang="zh-CN" altLang="en-US" sz="3201"/>
            </a:p>
          </p:txBody>
        </p:sp>
        <p:sp>
          <p:nvSpPr>
            <p:cNvPr id="190" name="Freeform 173"/>
            <p:cNvSpPr>
              <a:spLocks noEditPoints="1"/>
            </p:cNvSpPr>
            <p:nvPr/>
          </p:nvSpPr>
          <p:spPr bwMode="auto">
            <a:xfrm>
              <a:off x="1573213" y="3190875"/>
              <a:ext cx="79375" cy="101600"/>
            </a:xfrm>
            <a:custGeom>
              <a:avLst/>
              <a:gdLst>
                <a:gd name="T0" fmla="*/ 2147483646 w 94"/>
                <a:gd name="T1" fmla="*/ 2147483646 h 118"/>
                <a:gd name="T2" fmla="*/ 2147483646 w 94"/>
                <a:gd name="T3" fmla="*/ 2147483646 h 118"/>
                <a:gd name="T4" fmla="*/ 2147483646 w 94"/>
                <a:gd name="T5" fmla="*/ 2147483646 h 118"/>
                <a:gd name="T6" fmla="*/ 2147483646 w 94"/>
                <a:gd name="T7" fmla="*/ 2147483646 h 118"/>
                <a:gd name="T8" fmla="*/ 2147483646 w 94"/>
                <a:gd name="T9" fmla="*/ 2147483646 h 118"/>
                <a:gd name="T10" fmla="*/ 2147483646 w 94"/>
                <a:gd name="T11" fmla="*/ 2147483646 h 118"/>
                <a:gd name="T12" fmla="*/ 2147483646 w 94"/>
                <a:gd name="T13" fmla="*/ 2147483646 h 118"/>
                <a:gd name="T14" fmla="*/ 2147483646 w 94"/>
                <a:gd name="T15" fmla="*/ 2147483646 h 118"/>
                <a:gd name="T16" fmla="*/ 2147483646 w 94"/>
                <a:gd name="T17" fmla="*/ 2147483646 h 118"/>
                <a:gd name="T18" fmla="*/ 2147483646 w 94"/>
                <a:gd name="T19" fmla="*/ 2147483646 h 118"/>
                <a:gd name="T20" fmla="*/ 2147483646 w 94"/>
                <a:gd name="T21" fmla="*/ 2147483646 h 118"/>
                <a:gd name="T22" fmla="*/ 2147483646 w 94"/>
                <a:gd name="T23" fmla="*/ 2147483646 h 118"/>
                <a:gd name="T24" fmla="*/ 2147483646 w 94"/>
                <a:gd name="T25" fmla="*/ 2147483646 h 118"/>
                <a:gd name="T26" fmla="*/ 2147483646 w 94"/>
                <a:gd name="T27" fmla="*/ 2147483646 h 118"/>
                <a:gd name="T28" fmla="*/ 2147483646 w 94"/>
                <a:gd name="T29" fmla="*/ 2147483646 h 118"/>
                <a:gd name="T30" fmla="*/ 2147483646 w 94"/>
                <a:gd name="T31" fmla="*/ 2147483646 h 118"/>
                <a:gd name="T32" fmla="*/ 2147483646 w 94"/>
                <a:gd name="T33" fmla="*/ 2147483646 h 118"/>
                <a:gd name="T34" fmla="*/ 2147483646 w 94"/>
                <a:gd name="T35" fmla="*/ 2147483646 h 118"/>
                <a:gd name="T36" fmla="*/ 2147483646 w 94"/>
                <a:gd name="T37" fmla="*/ 2147483646 h 118"/>
                <a:gd name="T38" fmla="*/ 2147483646 w 94"/>
                <a:gd name="T39" fmla="*/ 2147483646 h 118"/>
                <a:gd name="T40" fmla="*/ 2147483646 w 94"/>
                <a:gd name="T41" fmla="*/ 2147483646 h 118"/>
                <a:gd name="T42" fmla="*/ 2147483646 w 94"/>
                <a:gd name="T43" fmla="*/ 2147483646 h 118"/>
                <a:gd name="T44" fmla="*/ 2147483646 w 94"/>
                <a:gd name="T45" fmla="*/ 2147483646 h 118"/>
                <a:gd name="T46" fmla="*/ 2147483646 w 94"/>
                <a:gd name="T47" fmla="*/ 2147483646 h 118"/>
                <a:gd name="T48" fmla="*/ 2147483646 w 94"/>
                <a:gd name="T49" fmla="*/ 0 h 118"/>
                <a:gd name="T50" fmla="*/ 2147483646 w 94"/>
                <a:gd name="T51" fmla="*/ 0 h 118"/>
                <a:gd name="T52" fmla="*/ 2147483646 w 94"/>
                <a:gd name="T53" fmla="*/ 2147483646 h 118"/>
                <a:gd name="T54" fmla="*/ 0 w 94"/>
                <a:gd name="T55" fmla="*/ 2147483646 h 118"/>
                <a:gd name="T56" fmla="*/ 0 w 94"/>
                <a:gd name="T57" fmla="*/ 2147483646 h 118"/>
                <a:gd name="T58" fmla="*/ 0 w 94"/>
                <a:gd name="T59" fmla="*/ 2147483646 h 118"/>
                <a:gd name="T60" fmla="*/ 0 w 94"/>
                <a:gd name="T61" fmla="*/ 2147483646 h 118"/>
                <a:gd name="T62" fmla="*/ 2147483646 w 94"/>
                <a:gd name="T63" fmla="*/ 2147483646 h 118"/>
                <a:gd name="T64" fmla="*/ 2147483646 w 94"/>
                <a:gd name="T65" fmla="*/ 2147483646 h 118"/>
                <a:gd name="T66" fmla="*/ 2147483646 w 94"/>
                <a:gd name="T67" fmla="*/ 2147483646 h 118"/>
                <a:gd name="T68" fmla="*/ 2147483646 w 94"/>
                <a:gd name="T69" fmla="*/ 2147483646 h 118"/>
                <a:gd name="T70" fmla="*/ 2147483646 w 94"/>
                <a:gd name="T71" fmla="*/ 2147483646 h 118"/>
                <a:gd name="T72" fmla="*/ 2147483646 w 94"/>
                <a:gd name="T73" fmla="*/ 2147483646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118">
                  <a:moveTo>
                    <a:pt x="47" y="81"/>
                  </a:moveTo>
                  <a:lnTo>
                    <a:pt x="47" y="81"/>
                  </a:lnTo>
                  <a:cubicBezTo>
                    <a:pt x="26" y="81"/>
                    <a:pt x="12" y="71"/>
                    <a:pt x="12" y="62"/>
                  </a:cubicBezTo>
                  <a:lnTo>
                    <a:pt x="12" y="57"/>
                  </a:lnTo>
                  <a:cubicBezTo>
                    <a:pt x="20" y="63"/>
                    <a:pt x="33" y="67"/>
                    <a:pt x="47" y="67"/>
                  </a:cubicBezTo>
                  <a:cubicBezTo>
                    <a:pt x="61" y="67"/>
                    <a:pt x="74" y="63"/>
                    <a:pt x="82" y="57"/>
                  </a:cubicBezTo>
                  <a:lnTo>
                    <a:pt x="82" y="62"/>
                  </a:lnTo>
                  <a:cubicBezTo>
                    <a:pt x="82" y="71"/>
                    <a:pt x="68" y="81"/>
                    <a:pt x="47" y="81"/>
                  </a:cubicBezTo>
                  <a:close/>
                  <a:moveTo>
                    <a:pt x="82" y="87"/>
                  </a:moveTo>
                  <a:lnTo>
                    <a:pt x="82" y="87"/>
                  </a:lnTo>
                  <a:cubicBezTo>
                    <a:pt x="82" y="96"/>
                    <a:pt x="68" y="106"/>
                    <a:pt x="47" y="106"/>
                  </a:cubicBezTo>
                  <a:cubicBezTo>
                    <a:pt x="26" y="106"/>
                    <a:pt x="12" y="96"/>
                    <a:pt x="12" y="87"/>
                  </a:cubicBezTo>
                  <a:lnTo>
                    <a:pt x="12" y="83"/>
                  </a:lnTo>
                  <a:cubicBezTo>
                    <a:pt x="20" y="89"/>
                    <a:pt x="33" y="93"/>
                    <a:pt x="47" y="93"/>
                  </a:cubicBezTo>
                  <a:cubicBezTo>
                    <a:pt x="61" y="93"/>
                    <a:pt x="74" y="89"/>
                    <a:pt x="82" y="83"/>
                  </a:cubicBezTo>
                  <a:lnTo>
                    <a:pt x="82" y="87"/>
                  </a:lnTo>
                  <a:close/>
                  <a:moveTo>
                    <a:pt x="47" y="17"/>
                  </a:moveTo>
                  <a:lnTo>
                    <a:pt x="47" y="17"/>
                  </a:lnTo>
                  <a:cubicBezTo>
                    <a:pt x="68" y="17"/>
                    <a:pt x="82" y="27"/>
                    <a:pt x="82" y="36"/>
                  </a:cubicBezTo>
                  <a:cubicBezTo>
                    <a:pt x="82" y="45"/>
                    <a:pt x="68" y="55"/>
                    <a:pt x="47" y="55"/>
                  </a:cubicBezTo>
                  <a:cubicBezTo>
                    <a:pt x="26" y="55"/>
                    <a:pt x="12" y="45"/>
                    <a:pt x="12" y="36"/>
                  </a:cubicBezTo>
                  <a:cubicBezTo>
                    <a:pt x="12" y="27"/>
                    <a:pt x="26" y="17"/>
                    <a:pt x="47" y="17"/>
                  </a:cubicBezTo>
                  <a:close/>
                  <a:moveTo>
                    <a:pt x="52" y="5"/>
                  </a:moveTo>
                  <a:lnTo>
                    <a:pt x="52" y="5"/>
                  </a:lnTo>
                  <a:lnTo>
                    <a:pt x="52" y="0"/>
                  </a:lnTo>
                  <a:lnTo>
                    <a:pt x="40" y="0"/>
                  </a:lnTo>
                  <a:lnTo>
                    <a:pt x="40" y="6"/>
                  </a:lnTo>
                  <a:cubicBezTo>
                    <a:pt x="17" y="8"/>
                    <a:pt x="0" y="20"/>
                    <a:pt x="0" y="36"/>
                  </a:cubicBezTo>
                  <a:cubicBezTo>
                    <a:pt x="0" y="36"/>
                    <a:pt x="0" y="37"/>
                    <a:pt x="0" y="37"/>
                  </a:cubicBezTo>
                  <a:cubicBezTo>
                    <a:pt x="0" y="37"/>
                    <a:pt x="0" y="37"/>
                    <a:pt x="0" y="38"/>
                  </a:cubicBezTo>
                  <a:lnTo>
                    <a:pt x="0" y="87"/>
                  </a:lnTo>
                  <a:cubicBezTo>
                    <a:pt x="0" y="104"/>
                    <a:pt x="21" y="118"/>
                    <a:pt x="47" y="118"/>
                  </a:cubicBezTo>
                  <a:cubicBezTo>
                    <a:pt x="74" y="118"/>
                    <a:pt x="94" y="104"/>
                    <a:pt x="94" y="87"/>
                  </a:cubicBezTo>
                  <a:lnTo>
                    <a:pt x="94" y="38"/>
                  </a:lnTo>
                  <a:cubicBezTo>
                    <a:pt x="94" y="37"/>
                    <a:pt x="94" y="37"/>
                    <a:pt x="94" y="36"/>
                  </a:cubicBezTo>
                  <a:cubicBezTo>
                    <a:pt x="94" y="20"/>
                    <a:pt x="76" y="7"/>
                    <a:pt x="52" y="5"/>
                  </a:cubicBezTo>
                  <a:close/>
                </a:path>
              </a:pathLst>
            </a:custGeom>
            <a:grpFill/>
            <a:ln w="0">
              <a:noFill/>
              <a:prstDash val="solid"/>
              <a:round/>
              <a:headEnd/>
              <a:tailEnd/>
            </a:ln>
            <a:extLst/>
          </p:spPr>
          <p:txBody>
            <a:bodyPr/>
            <a:lstStyle/>
            <a:p>
              <a:endParaRPr lang="zh-CN" altLang="en-US" sz="3201"/>
            </a:p>
          </p:txBody>
        </p:sp>
        <p:sp>
          <p:nvSpPr>
            <p:cNvPr id="191" name="Freeform 174"/>
            <p:cNvSpPr>
              <a:spLocks noEditPoints="1"/>
            </p:cNvSpPr>
            <p:nvPr/>
          </p:nvSpPr>
          <p:spPr bwMode="auto">
            <a:xfrm>
              <a:off x="1692275" y="3192463"/>
              <a:ext cx="80962" cy="100013"/>
            </a:xfrm>
            <a:custGeom>
              <a:avLst/>
              <a:gdLst>
                <a:gd name="T0" fmla="*/ 2147483646 w 95"/>
                <a:gd name="T1" fmla="*/ 2147483646 h 116"/>
                <a:gd name="T2" fmla="*/ 2147483646 w 95"/>
                <a:gd name="T3" fmla="*/ 2147483646 h 116"/>
                <a:gd name="T4" fmla="*/ 2147483646 w 95"/>
                <a:gd name="T5" fmla="*/ 2147483646 h 116"/>
                <a:gd name="T6" fmla="*/ 2147483646 w 95"/>
                <a:gd name="T7" fmla="*/ 2147483646 h 116"/>
                <a:gd name="T8" fmla="*/ 2147483646 w 95"/>
                <a:gd name="T9" fmla="*/ 2147483646 h 116"/>
                <a:gd name="T10" fmla="*/ 2147483646 w 95"/>
                <a:gd name="T11" fmla="*/ 2147483646 h 116"/>
                <a:gd name="T12" fmla="*/ 2147483646 w 95"/>
                <a:gd name="T13" fmla="*/ 2147483646 h 116"/>
                <a:gd name="T14" fmla="*/ 2147483646 w 95"/>
                <a:gd name="T15" fmla="*/ 2147483646 h 116"/>
                <a:gd name="T16" fmla="*/ 2147483646 w 95"/>
                <a:gd name="T17" fmla="*/ 2147483646 h 116"/>
                <a:gd name="T18" fmla="*/ 2147483646 w 95"/>
                <a:gd name="T19" fmla="*/ 2147483646 h 116"/>
                <a:gd name="T20" fmla="*/ 2147483646 w 95"/>
                <a:gd name="T21" fmla="*/ 2147483646 h 116"/>
                <a:gd name="T22" fmla="*/ 2147483646 w 95"/>
                <a:gd name="T23" fmla="*/ 2147483646 h 116"/>
                <a:gd name="T24" fmla="*/ 2147483646 w 95"/>
                <a:gd name="T25" fmla="*/ 2147483646 h 116"/>
                <a:gd name="T26" fmla="*/ 2147483646 w 95"/>
                <a:gd name="T27" fmla="*/ 2147483646 h 116"/>
                <a:gd name="T28" fmla="*/ 2147483646 w 95"/>
                <a:gd name="T29" fmla="*/ 2147483646 h 116"/>
                <a:gd name="T30" fmla="*/ 2147483646 w 95"/>
                <a:gd name="T31" fmla="*/ 2147483646 h 116"/>
                <a:gd name="T32" fmla="*/ 2147483646 w 95"/>
                <a:gd name="T33" fmla="*/ 2147483646 h 116"/>
                <a:gd name="T34" fmla="*/ 2147483646 w 95"/>
                <a:gd name="T35" fmla="*/ 2147483646 h 116"/>
                <a:gd name="T36" fmla="*/ 2147483646 w 95"/>
                <a:gd name="T37" fmla="*/ 2147483646 h 116"/>
                <a:gd name="T38" fmla="*/ 2147483646 w 95"/>
                <a:gd name="T39" fmla="*/ 2147483646 h 116"/>
                <a:gd name="T40" fmla="*/ 2147483646 w 95"/>
                <a:gd name="T41" fmla="*/ 2147483646 h 116"/>
                <a:gd name="T42" fmla="*/ 2147483646 w 95"/>
                <a:gd name="T43" fmla="*/ 2147483646 h 116"/>
                <a:gd name="T44" fmla="*/ 2147483646 w 95"/>
                <a:gd name="T45" fmla="*/ 2147483646 h 116"/>
                <a:gd name="T46" fmla="*/ 2147483646 w 95"/>
                <a:gd name="T47" fmla="*/ 2147483646 h 116"/>
                <a:gd name="T48" fmla="*/ 2147483646 w 95"/>
                <a:gd name="T49" fmla="*/ 0 h 116"/>
                <a:gd name="T50" fmla="*/ 2147483646 w 95"/>
                <a:gd name="T51" fmla="*/ 0 h 116"/>
                <a:gd name="T52" fmla="*/ 2147483646 w 95"/>
                <a:gd name="T53" fmla="*/ 2147483646 h 116"/>
                <a:gd name="T54" fmla="*/ 0 w 95"/>
                <a:gd name="T55" fmla="*/ 2147483646 h 116"/>
                <a:gd name="T56" fmla="*/ 0 w 95"/>
                <a:gd name="T57" fmla="*/ 2147483646 h 116"/>
                <a:gd name="T58" fmla="*/ 0 w 95"/>
                <a:gd name="T59" fmla="*/ 2147483646 h 116"/>
                <a:gd name="T60" fmla="*/ 0 w 95"/>
                <a:gd name="T61" fmla="*/ 2147483646 h 116"/>
                <a:gd name="T62" fmla="*/ 2147483646 w 95"/>
                <a:gd name="T63" fmla="*/ 2147483646 h 116"/>
                <a:gd name="T64" fmla="*/ 2147483646 w 95"/>
                <a:gd name="T65" fmla="*/ 2147483646 h 116"/>
                <a:gd name="T66" fmla="*/ 2147483646 w 95"/>
                <a:gd name="T67" fmla="*/ 2147483646 h 116"/>
                <a:gd name="T68" fmla="*/ 2147483646 w 95"/>
                <a:gd name="T69" fmla="*/ 2147483646 h 116"/>
                <a:gd name="T70" fmla="*/ 2147483646 w 95"/>
                <a:gd name="T71" fmla="*/ 2147483646 h 116"/>
                <a:gd name="T72" fmla="*/ 2147483646 w 95"/>
                <a:gd name="T73" fmla="*/ 2147483646 h 11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5" h="116">
                  <a:moveTo>
                    <a:pt x="47" y="79"/>
                  </a:moveTo>
                  <a:lnTo>
                    <a:pt x="47" y="79"/>
                  </a:lnTo>
                  <a:cubicBezTo>
                    <a:pt x="27" y="79"/>
                    <a:pt x="12" y="69"/>
                    <a:pt x="12" y="60"/>
                  </a:cubicBezTo>
                  <a:lnTo>
                    <a:pt x="12" y="55"/>
                  </a:lnTo>
                  <a:cubicBezTo>
                    <a:pt x="21" y="61"/>
                    <a:pt x="33" y="65"/>
                    <a:pt x="47" y="65"/>
                  </a:cubicBezTo>
                  <a:cubicBezTo>
                    <a:pt x="62" y="65"/>
                    <a:pt x="74" y="61"/>
                    <a:pt x="83" y="55"/>
                  </a:cubicBezTo>
                  <a:lnTo>
                    <a:pt x="83" y="60"/>
                  </a:lnTo>
                  <a:cubicBezTo>
                    <a:pt x="83" y="69"/>
                    <a:pt x="68" y="79"/>
                    <a:pt x="47" y="79"/>
                  </a:cubicBezTo>
                  <a:close/>
                  <a:moveTo>
                    <a:pt x="83" y="85"/>
                  </a:moveTo>
                  <a:lnTo>
                    <a:pt x="83" y="85"/>
                  </a:lnTo>
                  <a:cubicBezTo>
                    <a:pt x="83" y="94"/>
                    <a:pt x="68" y="104"/>
                    <a:pt x="47" y="104"/>
                  </a:cubicBezTo>
                  <a:cubicBezTo>
                    <a:pt x="27" y="104"/>
                    <a:pt x="12" y="94"/>
                    <a:pt x="12" y="85"/>
                  </a:cubicBezTo>
                  <a:lnTo>
                    <a:pt x="12" y="81"/>
                  </a:lnTo>
                  <a:cubicBezTo>
                    <a:pt x="21" y="87"/>
                    <a:pt x="33" y="91"/>
                    <a:pt x="47" y="91"/>
                  </a:cubicBezTo>
                  <a:cubicBezTo>
                    <a:pt x="62" y="91"/>
                    <a:pt x="74" y="87"/>
                    <a:pt x="83" y="81"/>
                  </a:cubicBezTo>
                  <a:lnTo>
                    <a:pt x="83" y="85"/>
                  </a:lnTo>
                  <a:close/>
                  <a:moveTo>
                    <a:pt x="47" y="15"/>
                  </a:moveTo>
                  <a:lnTo>
                    <a:pt x="47" y="15"/>
                  </a:lnTo>
                  <a:cubicBezTo>
                    <a:pt x="68" y="15"/>
                    <a:pt x="83" y="25"/>
                    <a:pt x="83" y="34"/>
                  </a:cubicBezTo>
                  <a:cubicBezTo>
                    <a:pt x="83" y="43"/>
                    <a:pt x="68" y="53"/>
                    <a:pt x="47" y="53"/>
                  </a:cubicBezTo>
                  <a:cubicBezTo>
                    <a:pt x="27" y="53"/>
                    <a:pt x="12" y="43"/>
                    <a:pt x="12" y="34"/>
                  </a:cubicBezTo>
                  <a:cubicBezTo>
                    <a:pt x="12" y="25"/>
                    <a:pt x="27" y="15"/>
                    <a:pt x="47" y="15"/>
                  </a:cubicBezTo>
                  <a:close/>
                  <a:moveTo>
                    <a:pt x="53" y="4"/>
                  </a:moveTo>
                  <a:lnTo>
                    <a:pt x="53" y="4"/>
                  </a:lnTo>
                  <a:lnTo>
                    <a:pt x="53" y="0"/>
                  </a:lnTo>
                  <a:lnTo>
                    <a:pt x="41" y="0"/>
                  </a:lnTo>
                  <a:lnTo>
                    <a:pt x="41" y="4"/>
                  </a:lnTo>
                  <a:cubicBezTo>
                    <a:pt x="18" y="5"/>
                    <a:pt x="0" y="18"/>
                    <a:pt x="0" y="34"/>
                  </a:cubicBezTo>
                  <a:cubicBezTo>
                    <a:pt x="0" y="34"/>
                    <a:pt x="0" y="35"/>
                    <a:pt x="0" y="35"/>
                  </a:cubicBezTo>
                  <a:cubicBezTo>
                    <a:pt x="0" y="35"/>
                    <a:pt x="0" y="35"/>
                    <a:pt x="0" y="36"/>
                  </a:cubicBezTo>
                  <a:lnTo>
                    <a:pt x="0" y="85"/>
                  </a:lnTo>
                  <a:cubicBezTo>
                    <a:pt x="0" y="102"/>
                    <a:pt x="21" y="116"/>
                    <a:pt x="47" y="116"/>
                  </a:cubicBezTo>
                  <a:cubicBezTo>
                    <a:pt x="74" y="116"/>
                    <a:pt x="95" y="102"/>
                    <a:pt x="95" y="85"/>
                  </a:cubicBezTo>
                  <a:lnTo>
                    <a:pt x="95" y="36"/>
                  </a:lnTo>
                  <a:lnTo>
                    <a:pt x="94" y="36"/>
                  </a:lnTo>
                  <a:cubicBezTo>
                    <a:pt x="95" y="35"/>
                    <a:pt x="95" y="35"/>
                    <a:pt x="95" y="34"/>
                  </a:cubicBezTo>
                  <a:cubicBezTo>
                    <a:pt x="95" y="18"/>
                    <a:pt x="77" y="5"/>
                    <a:pt x="53" y="4"/>
                  </a:cubicBezTo>
                  <a:close/>
                </a:path>
              </a:pathLst>
            </a:custGeom>
            <a:grpFill/>
            <a:ln w="0">
              <a:noFill/>
              <a:prstDash val="solid"/>
              <a:round/>
              <a:headEnd/>
              <a:tailEnd/>
            </a:ln>
            <a:extLst/>
          </p:spPr>
          <p:txBody>
            <a:bodyPr/>
            <a:lstStyle/>
            <a:p>
              <a:endParaRPr lang="zh-CN" altLang="en-US" sz="3201"/>
            </a:p>
          </p:txBody>
        </p:sp>
        <p:sp>
          <p:nvSpPr>
            <p:cNvPr id="192" name="Freeform 175"/>
            <p:cNvSpPr>
              <a:spLocks noEditPoints="1"/>
            </p:cNvSpPr>
            <p:nvPr/>
          </p:nvSpPr>
          <p:spPr bwMode="auto">
            <a:xfrm>
              <a:off x="1811338" y="3194050"/>
              <a:ext cx="80962" cy="98425"/>
            </a:xfrm>
            <a:custGeom>
              <a:avLst/>
              <a:gdLst>
                <a:gd name="T0" fmla="*/ 2147483646 w 94"/>
                <a:gd name="T1" fmla="*/ 2147483646 h 115"/>
                <a:gd name="T2" fmla="*/ 2147483646 w 94"/>
                <a:gd name="T3" fmla="*/ 2147483646 h 115"/>
                <a:gd name="T4" fmla="*/ 2147483646 w 94"/>
                <a:gd name="T5" fmla="*/ 2147483646 h 115"/>
                <a:gd name="T6" fmla="*/ 2147483646 w 94"/>
                <a:gd name="T7" fmla="*/ 2147483646 h 115"/>
                <a:gd name="T8" fmla="*/ 2147483646 w 94"/>
                <a:gd name="T9" fmla="*/ 2147483646 h 115"/>
                <a:gd name="T10" fmla="*/ 2147483646 w 94"/>
                <a:gd name="T11" fmla="*/ 2147483646 h 115"/>
                <a:gd name="T12" fmla="*/ 2147483646 w 94"/>
                <a:gd name="T13" fmla="*/ 2147483646 h 115"/>
                <a:gd name="T14" fmla="*/ 2147483646 w 94"/>
                <a:gd name="T15" fmla="*/ 2147483646 h 115"/>
                <a:gd name="T16" fmla="*/ 2147483646 w 94"/>
                <a:gd name="T17" fmla="*/ 2147483646 h 115"/>
                <a:gd name="T18" fmla="*/ 2147483646 w 94"/>
                <a:gd name="T19" fmla="*/ 2147483646 h 115"/>
                <a:gd name="T20" fmla="*/ 2147483646 w 94"/>
                <a:gd name="T21" fmla="*/ 2147483646 h 115"/>
                <a:gd name="T22" fmla="*/ 2147483646 w 94"/>
                <a:gd name="T23" fmla="*/ 2147483646 h 115"/>
                <a:gd name="T24" fmla="*/ 2147483646 w 94"/>
                <a:gd name="T25" fmla="*/ 2147483646 h 115"/>
                <a:gd name="T26" fmla="*/ 2147483646 w 94"/>
                <a:gd name="T27" fmla="*/ 2147483646 h 115"/>
                <a:gd name="T28" fmla="*/ 2147483646 w 94"/>
                <a:gd name="T29" fmla="*/ 2147483646 h 115"/>
                <a:gd name="T30" fmla="*/ 2147483646 w 94"/>
                <a:gd name="T31" fmla="*/ 2147483646 h 115"/>
                <a:gd name="T32" fmla="*/ 2147483646 w 94"/>
                <a:gd name="T33" fmla="*/ 2147483646 h 115"/>
                <a:gd name="T34" fmla="*/ 2147483646 w 94"/>
                <a:gd name="T35" fmla="*/ 2147483646 h 115"/>
                <a:gd name="T36" fmla="*/ 2147483646 w 94"/>
                <a:gd name="T37" fmla="*/ 2147483646 h 115"/>
                <a:gd name="T38" fmla="*/ 2147483646 w 94"/>
                <a:gd name="T39" fmla="*/ 2147483646 h 115"/>
                <a:gd name="T40" fmla="*/ 2147483646 w 94"/>
                <a:gd name="T41" fmla="*/ 2147483646 h 115"/>
                <a:gd name="T42" fmla="*/ 2147483646 w 94"/>
                <a:gd name="T43" fmla="*/ 2147483646 h 115"/>
                <a:gd name="T44" fmla="*/ 2147483646 w 94"/>
                <a:gd name="T45" fmla="*/ 1881092609 h 115"/>
                <a:gd name="T46" fmla="*/ 2147483646 w 94"/>
                <a:gd name="T47" fmla="*/ 1881092609 h 115"/>
                <a:gd name="T48" fmla="*/ 2147483646 w 94"/>
                <a:gd name="T49" fmla="*/ 0 h 115"/>
                <a:gd name="T50" fmla="*/ 2147483646 w 94"/>
                <a:gd name="T51" fmla="*/ 0 h 115"/>
                <a:gd name="T52" fmla="*/ 2147483646 w 94"/>
                <a:gd name="T53" fmla="*/ 1881092609 h 115"/>
                <a:gd name="T54" fmla="*/ 0 w 94"/>
                <a:gd name="T55" fmla="*/ 2147483646 h 115"/>
                <a:gd name="T56" fmla="*/ 0 w 94"/>
                <a:gd name="T57" fmla="*/ 2147483646 h 115"/>
                <a:gd name="T58" fmla="*/ 0 w 94"/>
                <a:gd name="T59" fmla="*/ 2147483646 h 115"/>
                <a:gd name="T60" fmla="*/ 0 w 94"/>
                <a:gd name="T61" fmla="*/ 2147483646 h 115"/>
                <a:gd name="T62" fmla="*/ 2147483646 w 94"/>
                <a:gd name="T63" fmla="*/ 2147483646 h 115"/>
                <a:gd name="T64" fmla="*/ 2147483646 w 94"/>
                <a:gd name="T65" fmla="*/ 2147483646 h 115"/>
                <a:gd name="T66" fmla="*/ 2147483646 w 94"/>
                <a:gd name="T67" fmla="*/ 2147483646 h 115"/>
                <a:gd name="T68" fmla="*/ 2147483646 w 94"/>
                <a:gd name="T69" fmla="*/ 2147483646 h 115"/>
                <a:gd name="T70" fmla="*/ 2147483646 w 94"/>
                <a:gd name="T71" fmla="*/ 2147483646 h 115"/>
                <a:gd name="T72" fmla="*/ 2147483646 w 94"/>
                <a:gd name="T73" fmla="*/ 1881092609 h 1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115">
                  <a:moveTo>
                    <a:pt x="47" y="78"/>
                  </a:moveTo>
                  <a:lnTo>
                    <a:pt x="47" y="78"/>
                  </a:lnTo>
                  <a:cubicBezTo>
                    <a:pt x="26" y="78"/>
                    <a:pt x="12" y="68"/>
                    <a:pt x="12" y="59"/>
                  </a:cubicBezTo>
                  <a:lnTo>
                    <a:pt x="12" y="54"/>
                  </a:lnTo>
                  <a:cubicBezTo>
                    <a:pt x="20" y="60"/>
                    <a:pt x="33" y="64"/>
                    <a:pt x="47" y="64"/>
                  </a:cubicBezTo>
                  <a:cubicBezTo>
                    <a:pt x="61" y="64"/>
                    <a:pt x="73" y="60"/>
                    <a:pt x="82" y="54"/>
                  </a:cubicBezTo>
                  <a:lnTo>
                    <a:pt x="82" y="59"/>
                  </a:lnTo>
                  <a:cubicBezTo>
                    <a:pt x="82" y="68"/>
                    <a:pt x="68" y="78"/>
                    <a:pt x="47" y="78"/>
                  </a:cubicBezTo>
                  <a:close/>
                  <a:moveTo>
                    <a:pt x="82" y="84"/>
                  </a:moveTo>
                  <a:lnTo>
                    <a:pt x="82" y="84"/>
                  </a:lnTo>
                  <a:cubicBezTo>
                    <a:pt x="82" y="93"/>
                    <a:pt x="68" y="103"/>
                    <a:pt x="47" y="103"/>
                  </a:cubicBezTo>
                  <a:cubicBezTo>
                    <a:pt x="26" y="103"/>
                    <a:pt x="12" y="93"/>
                    <a:pt x="12" y="84"/>
                  </a:cubicBezTo>
                  <a:lnTo>
                    <a:pt x="12" y="80"/>
                  </a:lnTo>
                  <a:cubicBezTo>
                    <a:pt x="20" y="86"/>
                    <a:pt x="33" y="90"/>
                    <a:pt x="47" y="90"/>
                  </a:cubicBezTo>
                  <a:cubicBezTo>
                    <a:pt x="61" y="90"/>
                    <a:pt x="73" y="86"/>
                    <a:pt x="82" y="80"/>
                  </a:cubicBezTo>
                  <a:lnTo>
                    <a:pt x="82" y="84"/>
                  </a:lnTo>
                  <a:close/>
                  <a:moveTo>
                    <a:pt x="47" y="14"/>
                  </a:moveTo>
                  <a:lnTo>
                    <a:pt x="47" y="14"/>
                  </a:lnTo>
                  <a:cubicBezTo>
                    <a:pt x="68" y="14"/>
                    <a:pt x="82" y="24"/>
                    <a:pt x="82" y="33"/>
                  </a:cubicBezTo>
                  <a:cubicBezTo>
                    <a:pt x="82" y="42"/>
                    <a:pt x="68" y="52"/>
                    <a:pt x="47" y="52"/>
                  </a:cubicBezTo>
                  <a:cubicBezTo>
                    <a:pt x="26" y="52"/>
                    <a:pt x="12" y="42"/>
                    <a:pt x="12" y="33"/>
                  </a:cubicBezTo>
                  <a:cubicBezTo>
                    <a:pt x="12" y="24"/>
                    <a:pt x="26" y="14"/>
                    <a:pt x="47" y="14"/>
                  </a:cubicBezTo>
                  <a:close/>
                  <a:moveTo>
                    <a:pt x="53" y="3"/>
                  </a:moveTo>
                  <a:lnTo>
                    <a:pt x="53" y="3"/>
                  </a:lnTo>
                  <a:lnTo>
                    <a:pt x="53" y="0"/>
                  </a:lnTo>
                  <a:lnTo>
                    <a:pt x="41" y="0"/>
                  </a:lnTo>
                  <a:lnTo>
                    <a:pt x="41" y="3"/>
                  </a:lnTo>
                  <a:cubicBezTo>
                    <a:pt x="17" y="4"/>
                    <a:pt x="0" y="17"/>
                    <a:pt x="0" y="33"/>
                  </a:cubicBezTo>
                  <a:cubicBezTo>
                    <a:pt x="0" y="33"/>
                    <a:pt x="0" y="34"/>
                    <a:pt x="0" y="34"/>
                  </a:cubicBezTo>
                  <a:cubicBezTo>
                    <a:pt x="0" y="34"/>
                    <a:pt x="0" y="34"/>
                    <a:pt x="0" y="35"/>
                  </a:cubicBezTo>
                  <a:lnTo>
                    <a:pt x="0" y="84"/>
                  </a:lnTo>
                  <a:cubicBezTo>
                    <a:pt x="0" y="101"/>
                    <a:pt x="20" y="115"/>
                    <a:pt x="47" y="115"/>
                  </a:cubicBezTo>
                  <a:cubicBezTo>
                    <a:pt x="73" y="115"/>
                    <a:pt x="94" y="101"/>
                    <a:pt x="94" y="84"/>
                  </a:cubicBezTo>
                  <a:lnTo>
                    <a:pt x="94" y="35"/>
                  </a:lnTo>
                  <a:cubicBezTo>
                    <a:pt x="94" y="34"/>
                    <a:pt x="94" y="34"/>
                    <a:pt x="94" y="33"/>
                  </a:cubicBezTo>
                  <a:cubicBezTo>
                    <a:pt x="94" y="17"/>
                    <a:pt x="76" y="4"/>
                    <a:pt x="53" y="3"/>
                  </a:cubicBezTo>
                  <a:close/>
                </a:path>
              </a:pathLst>
            </a:custGeom>
            <a:grpFill/>
            <a:ln w="0">
              <a:noFill/>
              <a:prstDash val="solid"/>
              <a:round/>
              <a:headEnd/>
              <a:tailEnd/>
            </a:ln>
            <a:extLst/>
          </p:spPr>
          <p:txBody>
            <a:bodyPr/>
            <a:lstStyle/>
            <a:p>
              <a:endParaRPr lang="zh-CN" altLang="en-US" sz="3201"/>
            </a:p>
          </p:txBody>
        </p:sp>
        <p:sp>
          <p:nvSpPr>
            <p:cNvPr id="193" name="Freeform 176"/>
            <p:cNvSpPr>
              <a:spLocks/>
            </p:cNvSpPr>
            <p:nvPr/>
          </p:nvSpPr>
          <p:spPr bwMode="auto">
            <a:xfrm>
              <a:off x="1489075" y="3165475"/>
              <a:ext cx="9525" cy="9525"/>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grpFill/>
            <a:ln w="0">
              <a:noFill/>
              <a:prstDash val="solid"/>
              <a:round/>
              <a:headEnd/>
              <a:tailEnd/>
            </a:ln>
            <a:extLst/>
          </p:spPr>
          <p:txBody>
            <a:bodyPr/>
            <a:lstStyle/>
            <a:p>
              <a:endParaRPr lang="zh-CN" altLang="en-US" sz="3201"/>
            </a:p>
          </p:txBody>
        </p:sp>
        <p:sp>
          <p:nvSpPr>
            <p:cNvPr id="194" name="Freeform 177"/>
            <p:cNvSpPr>
              <a:spLocks/>
            </p:cNvSpPr>
            <p:nvPr/>
          </p:nvSpPr>
          <p:spPr bwMode="auto">
            <a:xfrm>
              <a:off x="1489075" y="3181350"/>
              <a:ext cx="9525" cy="11113"/>
            </a:xfrm>
            <a:custGeom>
              <a:avLst/>
              <a:gdLst>
                <a:gd name="T0" fmla="*/ 0 w 12"/>
                <a:gd name="T1" fmla="*/ 2147483646 h 12"/>
                <a:gd name="T2" fmla="*/ 0 w 12"/>
                <a:gd name="T3" fmla="*/ 2147483646 h 12"/>
                <a:gd name="T4" fmla="*/ 2147483646 w 12"/>
                <a:gd name="T5" fmla="*/ 2147483646 h 12"/>
                <a:gd name="T6" fmla="*/ 2147483646 w 12"/>
                <a:gd name="T7" fmla="*/ 0 h 12"/>
                <a:gd name="T8" fmla="*/ 0 w 12"/>
                <a:gd name="T9" fmla="*/ 0 h 12"/>
                <a:gd name="T10" fmla="*/ 0 w 12"/>
                <a:gd name="T11" fmla="*/ 2147483646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0" y="12"/>
                  </a:moveTo>
                  <a:lnTo>
                    <a:pt x="0" y="12"/>
                  </a:lnTo>
                  <a:lnTo>
                    <a:pt x="12" y="12"/>
                  </a:lnTo>
                  <a:lnTo>
                    <a:pt x="12" y="0"/>
                  </a:lnTo>
                  <a:lnTo>
                    <a:pt x="0" y="0"/>
                  </a:lnTo>
                  <a:lnTo>
                    <a:pt x="0" y="12"/>
                  </a:lnTo>
                  <a:close/>
                </a:path>
              </a:pathLst>
            </a:custGeom>
            <a:grpFill/>
            <a:ln w="0">
              <a:noFill/>
              <a:prstDash val="solid"/>
              <a:round/>
              <a:headEnd/>
              <a:tailEnd/>
            </a:ln>
            <a:extLst/>
          </p:spPr>
          <p:txBody>
            <a:bodyPr/>
            <a:lstStyle/>
            <a:p>
              <a:endParaRPr lang="zh-CN" altLang="en-US" sz="3201"/>
            </a:p>
          </p:txBody>
        </p:sp>
        <p:sp>
          <p:nvSpPr>
            <p:cNvPr id="195" name="Freeform 178"/>
            <p:cNvSpPr>
              <a:spLocks/>
            </p:cNvSpPr>
            <p:nvPr/>
          </p:nvSpPr>
          <p:spPr bwMode="auto">
            <a:xfrm>
              <a:off x="1606550" y="3155950"/>
              <a:ext cx="11112" cy="11113"/>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grpFill/>
            <a:ln w="0">
              <a:noFill/>
              <a:prstDash val="solid"/>
              <a:round/>
              <a:headEnd/>
              <a:tailEnd/>
            </a:ln>
            <a:extLst/>
          </p:spPr>
          <p:txBody>
            <a:bodyPr/>
            <a:lstStyle/>
            <a:p>
              <a:endParaRPr lang="zh-CN" altLang="en-US" sz="3201"/>
            </a:p>
          </p:txBody>
        </p:sp>
        <p:sp>
          <p:nvSpPr>
            <p:cNvPr id="196" name="Freeform 179"/>
            <p:cNvSpPr>
              <a:spLocks/>
            </p:cNvSpPr>
            <p:nvPr/>
          </p:nvSpPr>
          <p:spPr bwMode="auto">
            <a:xfrm>
              <a:off x="1606550" y="3173413"/>
              <a:ext cx="11112" cy="11113"/>
            </a:xfrm>
            <a:custGeom>
              <a:avLst/>
              <a:gdLst>
                <a:gd name="T0" fmla="*/ 0 w 12"/>
                <a:gd name="T1" fmla="*/ 2147483646 h 13"/>
                <a:gd name="T2" fmla="*/ 0 w 12"/>
                <a:gd name="T3" fmla="*/ 2147483646 h 13"/>
                <a:gd name="T4" fmla="*/ 2147483646 w 12"/>
                <a:gd name="T5" fmla="*/ 2147483646 h 13"/>
                <a:gd name="T6" fmla="*/ 2147483646 w 12"/>
                <a:gd name="T7" fmla="*/ 0 h 13"/>
                <a:gd name="T8" fmla="*/ 0 w 12"/>
                <a:gd name="T9" fmla="*/ 0 h 13"/>
                <a:gd name="T10" fmla="*/ 0 w 12"/>
                <a:gd name="T11" fmla="*/ 2147483646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
                  <a:moveTo>
                    <a:pt x="0" y="13"/>
                  </a:moveTo>
                  <a:lnTo>
                    <a:pt x="0" y="13"/>
                  </a:lnTo>
                  <a:lnTo>
                    <a:pt x="12" y="13"/>
                  </a:lnTo>
                  <a:lnTo>
                    <a:pt x="12" y="0"/>
                  </a:lnTo>
                  <a:lnTo>
                    <a:pt x="0" y="0"/>
                  </a:lnTo>
                  <a:lnTo>
                    <a:pt x="0" y="13"/>
                  </a:lnTo>
                  <a:close/>
                </a:path>
              </a:pathLst>
            </a:custGeom>
            <a:grpFill/>
            <a:ln w="0">
              <a:noFill/>
              <a:prstDash val="solid"/>
              <a:round/>
              <a:headEnd/>
              <a:tailEnd/>
            </a:ln>
            <a:extLst/>
          </p:spPr>
          <p:txBody>
            <a:bodyPr/>
            <a:lstStyle/>
            <a:p>
              <a:endParaRPr lang="zh-CN" altLang="en-US" sz="3201"/>
            </a:p>
          </p:txBody>
        </p:sp>
        <p:sp>
          <p:nvSpPr>
            <p:cNvPr id="197" name="Freeform 180"/>
            <p:cNvSpPr>
              <a:spLocks/>
            </p:cNvSpPr>
            <p:nvPr/>
          </p:nvSpPr>
          <p:spPr bwMode="auto">
            <a:xfrm>
              <a:off x="1727200" y="3157538"/>
              <a:ext cx="9525" cy="11113"/>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grpFill/>
            <a:ln w="0">
              <a:noFill/>
              <a:prstDash val="solid"/>
              <a:round/>
              <a:headEnd/>
              <a:tailEnd/>
            </a:ln>
            <a:extLst/>
          </p:spPr>
          <p:txBody>
            <a:bodyPr/>
            <a:lstStyle/>
            <a:p>
              <a:endParaRPr lang="zh-CN" altLang="en-US" sz="3201"/>
            </a:p>
          </p:txBody>
        </p:sp>
        <p:sp>
          <p:nvSpPr>
            <p:cNvPr id="198" name="Freeform 181"/>
            <p:cNvSpPr>
              <a:spLocks/>
            </p:cNvSpPr>
            <p:nvPr/>
          </p:nvSpPr>
          <p:spPr bwMode="auto">
            <a:xfrm>
              <a:off x="1727200" y="3175000"/>
              <a:ext cx="9525" cy="11113"/>
            </a:xfrm>
            <a:custGeom>
              <a:avLst/>
              <a:gdLst>
                <a:gd name="T0" fmla="*/ 0 w 12"/>
                <a:gd name="T1" fmla="*/ 2147483646 h 13"/>
                <a:gd name="T2" fmla="*/ 0 w 12"/>
                <a:gd name="T3" fmla="*/ 2147483646 h 13"/>
                <a:gd name="T4" fmla="*/ 2147483646 w 12"/>
                <a:gd name="T5" fmla="*/ 2147483646 h 13"/>
                <a:gd name="T6" fmla="*/ 2147483646 w 12"/>
                <a:gd name="T7" fmla="*/ 0 h 13"/>
                <a:gd name="T8" fmla="*/ 0 w 12"/>
                <a:gd name="T9" fmla="*/ 0 h 13"/>
                <a:gd name="T10" fmla="*/ 0 w 12"/>
                <a:gd name="T11" fmla="*/ 2147483646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
                  <a:moveTo>
                    <a:pt x="0" y="13"/>
                  </a:moveTo>
                  <a:lnTo>
                    <a:pt x="0" y="13"/>
                  </a:lnTo>
                  <a:lnTo>
                    <a:pt x="12" y="13"/>
                  </a:lnTo>
                  <a:lnTo>
                    <a:pt x="12" y="0"/>
                  </a:lnTo>
                  <a:lnTo>
                    <a:pt x="0" y="0"/>
                  </a:lnTo>
                  <a:lnTo>
                    <a:pt x="0" y="13"/>
                  </a:lnTo>
                  <a:close/>
                </a:path>
              </a:pathLst>
            </a:custGeom>
            <a:grpFill/>
            <a:ln w="0">
              <a:noFill/>
              <a:prstDash val="solid"/>
              <a:round/>
              <a:headEnd/>
              <a:tailEnd/>
            </a:ln>
            <a:extLst/>
          </p:spPr>
          <p:txBody>
            <a:bodyPr/>
            <a:lstStyle/>
            <a:p>
              <a:endParaRPr lang="zh-CN" altLang="en-US" sz="3201"/>
            </a:p>
          </p:txBody>
        </p:sp>
        <p:sp>
          <p:nvSpPr>
            <p:cNvPr id="199" name="Freeform 182"/>
            <p:cNvSpPr>
              <a:spLocks/>
            </p:cNvSpPr>
            <p:nvPr/>
          </p:nvSpPr>
          <p:spPr bwMode="auto">
            <a:xfrm>
              <a:off x="1846263" y="3176588"/>
              <a:ext cx="11112" cy="11113"/>
            </a:xfrm>
            <a:custGeom>
              <a:avLst/>
              <a:gdLst>
                <a:gd name="T0" fmla="*/ 0 w 12"/>
                <a:gd name="T1" fmla="*/ 2147483646 h 13"/>
                <a:gd name="T2" fmla="*/ 0 w 12"/>
                <a:gd name="T3" fmla="*/ 2147483646 h 13"/>
                <a:gd name="T4" fmla="*/ 2147483646 w 12"/>
                <a:gd name="T5" fmla="*/ 2147483646 h 13"/>
                <a:gd name="T6" fmla="*/ 2147483646 w 12"/>
                <a:gd name="T7" fmla="*/ 0 h 13"/>
                <a:gd name="T8" fmla="*/ 0 w 12"/>
                <a:gd name="T9" fmla="*/ 0 h 13"/>
                <a:gd name="T10" fmla="*/ 0 w 12"/>
                <a:gd name="T11" fmla="*/ 2147483646 h 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
                  <a:moveTo>
                    <a:pt x="0" y="13"/>
                  </a:moveTo>
                  <a:lnTo>
                    <a:pt x="0" y="13"/>
                  </a:lnTo>
                  <a:lnTo>
                    <a:pt x="12" y="13"/>
                  </a:lnTo>
                  <a:lnTo>
                    <a:pt x="12" y="0"/>
                  </a:lnTo>
                  <a:lnTo>
                    <a:pt x="0" y="0"/>
                  </a:lnTo>
                  <a:lnTo>
                    <a:pt x="0" y="13"/>
                  </a:lnTo>
                  <a:close/>
                </a:path>
              </a:pathLst>
            </a:custGeom>
            <a:grpFill/>
            <a:ln w="0">
              <a:noFill/>
              <a:prstDash val="solid"/>
              <a:round/>
              <a:headEnd/>
              <a:tailEnd/>
            </a:ln>
            <a:extLst/>
          </p:spPr>
          <p:txBody>
            <a:bodyPr/>
            <a:lstStyle/>
            <a:p>
              <a:endParaRPr lang="zh-CN" altLang="en-US" sz="3201"/>
            </a:p>
          </p:txBody>
        </p:sp>
        <p:sp>
          <p:nvSpPr>
            <p:cNvPr id="200" name="Freeform 183"/>
            <p:cNvSpPr>
              <a:spLocks/>
            </p:cNvSpPr>
            <p:nvPr/>
          </p:nvSpPr>
          <p:spPr bwMode="auto">
            <a:xfrm>
              <a:off x="1846263" y="3159125"/>
              <a:ext cx="11112" cy="9525"/>
            </a:xfrm>
            <a:custGeom>
              <a:avLst/>
              <a:gdLst>
                <a:gd name="T0" fmla="*/ 2147483646 w 12"/>
                <a:gd name="T1" fmla="*/ 0 h 12"/>
                <a:gd name="T2" fmla="*/ 2147483646 w 12"/>
                <a:gd name="T3" fmla="*/ 0 h 12"/>
                <a:gd name="T4" fmla="*/ 0 w 12"/>
                <a:gd name="T5" fmla="*/ 0 h 12"/>
                <a:gd name="T6" fmla="*/ 0 w 12"/>
                <a:gd name="T7" fmla="*/ 2147483646 h 12"/>
                <a:gd name="T8" fmla="*/ 2147483646 w 12"/>
                <a:gd name="T9" fmla="*/ 2147483646 h 12"/>
                <a:gd name="T10" fmla="*/ 2147483646 w 12"/>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
                  <a:moveTo>
                    <a:pt x="12" y="0"/>
                  </a:moveTo>
                  <a:lnTo>
                    <a:pt x="12" y="0"/>
                  </a:lnTo>
                  <a:lnTo>
                    <a:pt x="0" y="0"/>
                  </a:lnTo>
                  <a:lnTo>
                    <a:pt x="0" y="12"/>
                  </a:lnTo>
                  <a:lnTo>
                    <a:pt x="12" y="12"/>
                  </a:lnTo>
                  <a:lnTo>
                    <a:pt x="12" y="0"/>
                  </a:lnTo>
                  <a:close/>
                </a:path>
              </a:pathLst>
            </a:custGeom>
            <a:grpFill/>
            <a:ln w="0">
              <a:noFill/>
              <a:prstDash val="solid"/>
              <a:round/>
              <a:headEnd/>
              <a:tailEnd/>
            </a:ln>
            <a:extLst/>
          </p:spPr>
          <p:txBody>
            <a:bodyPr/>
            <a:lstStyle/>
            <a:p>
              <a:endParaRPr lang="zh-CN" altLang="en-US" sz="3201"/>
            </a:p>
          </p:txBody>
        </p:sp>
        <p:sp>
          <p:nvSpPr>
            <p:cNvPr id="201" name="Freeform 184"/>
            <p:cNvSpPr>
              <a:spLocks noEditPoints="1"/>
            </p:cNvSpPr>
            <p:nvPr/>
          </p:nvSpPr>
          <p:spPr bwMode="auto">
            <a:xfrm>
              <a:off x="1633538" y="2932113"/>
              <a:ext cx="200025" cy="106363"/>
            </a:xfrm>
            <a:custGeom>
              <a:avLst/>
              <a:gdLst>
                <a:gd name="T0" fmla="*/ 2147483646 w 236"/>
                <a:gd name="T1" fmla="*/ 2147483646 h 123"/>
                <a:gd name="T2" fmla="*/ 2147483646 w 236"/>
                <a:gd name="T3" fmla="*/ 2147483646 h 123"/>
                <a:gd name="T4" fmla="*/ 2147483646 w 236"/>
                <a:gd name="T5" fmla="*/ 2147483646 h 123"/>
                <a:gd name="T6" fmla="*/ 2147483646 w 236"/>
                <a:gd name="T7" fmla="*/ 2147483646 h 123"/>
                <a:gd name="T8" fmla="*/ 2147483646 w 236"/>
                <a:gd name="T9" fmla="*/ 2147483646 h 123"/>
                <a:gd name="T10" fmla="*/ 2147483646 w 236"/>
                <a:gd name="T11" fmla="*/ 2147483646 h 123"/>
                <a:gd name="T12" fmla="*/ 2147483646 w 236"/>
                <a:gd name="T13" fmla="*/ 2147483646 h 123"/>
                <a:gd name="T14" fmla="*/ 2147483646 w 236"/>
                <a:gd name="T15" fmla="*/ 2147483646 h 123"/>
                <a:gd name="T16" fmla="*/ 2147483646 w 236"/>
                <a:gd name="T17" fmla="*/ 2147483646 h 123"/>
                <a:gd name="T18" fmla="*/ 2147483646 w 236"/>
                <a:gd name="T19" fmla="*/ 2147483646 h 123"/>
                <a:gd name="T20" fmla="*/ 2147483646 w 236"/>
                <a:gd name="T21" fmla="*/ 2147483646 h 123"/>
                <a:gd name="T22" fmla="*/ 2147483646 w 236"/>
                <a:gd name="T23" fmla="*/ 2147483646 h 123"/>
                <a:gd name="T24" fmla="*/ 2147483646 w 236"/>
                <a:gd name="T25" fmla="*/ 2147483646 h 123"/>
                <a:gd name="T26" fmla="*/ 2147483646 w 236"/>
                <a:gd name="T27" fmla="*/ 2147483646 h 123"/>
                <a:gd name="T28" fmla="*/ 2147483646 w 236"/>
                <a:gd name="T29" fmla="*/ 2147483646 h 123"/>
                <a:gd name="T30" fmla="*/ 2147483646 w 236"/>
                <a:gd name="T31" fmla="*/ 2147483646 h 123"/>
                <a:gd name="T32" fmla="*/ 2147483646 w 236"/>
                <a:gd name="T33" fmla="*/ 2147483646 h 123"/>
                <a:gd name="T34" fmla="*/ 2147483646 w 236"/>
                <a:gd name="T35" fmla="*/ 2147483646 h 123"/>
                <a:gd name="T36" fmla="*/ 2147483646 w 236"/>
                <a:gd name="T37" fmla="*/ 2147483646 h 123"/>
                <a:gd name="T38" fmla="*/ 2147483646 w 236"/>
                <a:gd name="T39" fmla="*/ 2147483646 h 123"/>
                <a:gd name="T40" fmla="*/ 2147483646 w 236"/>
                <a:gd name="T41" fmla="*/ 2147483646 h 123"/>
                <a:gd name="T42" fmla="*/ 2147483646 w 236"/>
                <a:gd name="T43" fmla="*/ 2147483646 h 123"/>
                <a:gd name="T44" fmla="*/ 2147483646 w 236"/>
                <a:gd name="T45" fmla="*/ 2147483646 h 123"/>
                <a:gd name="T46" fmla="*/ 2147483646 w 236"/>
                <a:gd name="T47" fmla="*/ 2147483646 h 123"/>
                <a:gd name="T48" fmla="*/ 2147483646 w 236"/>
                <a:gd name="T49" fmla="*/ 0 h 123"/>
                <a:gd name="T50" fmla="*/ 2147483646 w 236"/>
                <a:gd name="T51" fmla="*/ 2147483646 h 123"/>
                <a:gd name="T52" fmla="*/ 2147483646 w 236"/>
                <a:gd name="T53" fmla="*/ 2147483646 h 123"/>
                <a:gd name="T54" fmla="*/ 2147483646 w 236"/>
                <a:gd name="T55" fmla="*/ 2147483646 h 123"/>
                <a:gd name="T56" fmla="*/ 2147483646 w 236"/>
                <a:gd name="T57" fmla="*/ 2147483646 h 123"/>
                <a:gd name="T58" fmla="*/ 2147483646 w 236"/>
                <a:gd name="T59" fmla="*/ 2147483646 h 123"/>
                <a:gd name="T60" fmla="*/ 2147483646 w 236"/>
                <a:gd name="T61" fmla="*/ 2147483646 h 123"/>
                <a:gd name="T62" fmla="*/ 2147483646 w 236"/>
                <a:gd name="T63" fmla="*/ 2147483646 h 123"/>
                <a:gd name="T64" fmla="*/ 2147483646 w 236"/>
                <a:gd name="T65" fmla="*/ 2147483646 h 123"/>
                <a:gd name="T66" fmla="*/ 2147483646 w 236"/>
                <a:gd name="T67" fmla="*/ 2147483646 h 123"/>
                <a:gd name="T68" fmla="*/ 2147483646 w 236"/>
                <a:gd name="T69" fmla="*/ 2147483646 h 1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6" h="123">
                  <a:moveTo>
                    <a:pt x="139" y="103"/>
                  </a:moveTo>
                  <a:lnTo>
                    <a:pt x="139" y="103"/>
                  </a:lnTo>
                  <a:lnTo>
                    <a:pt x="132" y="103"/>
                  </a:lnTo>
                  <a:lnTo>
                    <a:pt x="112" y="80"/>
                  </a:lnTo>
                  <a:lnTo>
                    <a:pt x="115" y="73"/>
                  </a:lnTo>
                  <a:lnTo>
                    <a:pt x="109" y="63"/>
                  </a:lnTo>
                  <a:lnTo>
                    <a:pt x="99" y="63"/>
                  </a:lnTo>
                  <a:lnTo>
                    <a:pt x="65" y="17"/>
                  </a:lnTo>
                  <a:lnTo>
                    <a:pt x="65" y="16"/>
                  </a:lnTo>
                  <a:lnTo>
                    <a:pt x="157" y="62"/>
                  </a:lnTo>
                  <a:lnTo>
                    <a:pt x="139" y="103"/>
                  </a:lnTo>
                  <a:close/>
                  <a:moveTo>
                    <a:pt x="20" y="89"/>
                  </a:moveTo>
                  <a:lnTo>
                    <a:pt x="20" y="89"/>
                  </a:lnTo>
                  <a:lnTo>
                    <a:pt x="19" y="87"/>
                  </a:lnTo>
                  <a:lnTo>
                    <a:pt x="54" y="20"/>
                  </a:lnTo>
                  <a:lnTo>
                    <a:pt x="62" y="20"/>
                  </a:lnTo>
                  <a:lnTo>
                    <a:pt x="96" y="67"/>
                  </a:lnTo>
                  <a:lnTo>
                    <a:pt x="92" y="73"/>
                  </a:lnTo>
                  <a:lnTo>
                    <a:pt x="92" y="74"/>
                  </a:lnTo>
                  <a:lnTo>
                    <a:pt x="20" y="89"/>
                  </a:lnTo>
                  <a:close/>
                  <a:moveTo>
                    <a:pt x="167" y="39"/>
                  </a:moveTo>
                  <a:lnTo>
                    <a:pt x="167" y="39"/>
                  </a:lnTo>
                  <a:lnTo>
                    <a:pt x="159" y="58"/>
                  </a:lnTo>
                  <a:lnTo>
                    <a:pt x="70" y="14"/>
                  </a:lnTo>
                  <a:lnTo>
                    <a:pt x="162" y="30"/>
                  </a:lnTo>
                  <a:lnTo>
                    <a:pt x="167" y="39"/>
                  </a:lnTo>
                  <a:close/>
                  <a:moveTo>
                    <a:pt x="163" y="60"/>
                  </a:moveTo>
                  <a:lnTo>
                    <a:pt x="163" y="60"/>
                  </a:lnTo>
                  <a:lnTo>
                    <a:pt x="171" y="40"/>
                  </a:lnTo>
                  <a:lnTo>
                    <a:pt x="179" y="40"/>
                  </a:lnTo>
                  <a:lnTo>
                    <a:pt x="217" y="87"/>
                  </a:lnTo>
                  <a:lnTo>
                    <a:pt x="163" y="60"/>
                  </a:lnTo>
                  <a:close/>
                  <a:moveTo>
                    <a:pt x="215" y="91"/>
                  </a:moveTo>
                  <a:lnTo>
                    <a:pt x="215" y="91"/>
                  </a:lnTo>
                  <a:lnTo>
                    <a:pt x="213" y="93"/>
                  </a:lnTo>
                  <a:lnTo>
                    <a:pt x="219" y="103"/>
                  </a:lnTo>
                  <a:lnTo>
                    <a:pt x="231" y="103"/>
                  </a:lnTo>
                  <a:lnTo>
                    <a:pt x="236" y="93"/>
                  </a:lnTo>
                  <a:lnTo>
                    <a:pt x="231" y="83"/>
                  </a:lnTo>
                  <a:lnTo>
                    <a:pt x="219" y="83"/>
                  </a:lnTo>
                  <a:lnTo>
                    <a:pt x="181" y="36"/>
                  </a:lnTo>
                  <a:lnTo>
                    <a:pt x="185" y="30"/>
                  </a:lnTo>
                  <a:lnTo>
                    <a:pt x="179" y="20"/>
                  </a:lnTo>
                  <a:lnTo>
                    <a:pt x="168" y="20"/>
                  </a:lnTo>
                  <a:lnTo>
                    <a:pt x="164" y="26"/>
                  </a:lnTo>
                  <a:lnTo>
                    <a:pt x="69" y="10"/>
                  </a:lnTo>
                  <a:lnTo>
                    <a:pt x="63" y="0"/>
                  </a:lnTo>
                  <a:lnTo>
                    <a:pt x="52" y="0"/>
                  </a:lnTo>
                  <a:lnTo>
                    <a:pt x="46" y="10"/>
                  </a:lnTo>
                  <a:lnTo>
                    <a:pt x="51" y="18"/>
                  </a:lnTo>
                  <a:lnTo>
                    <a:pt x="17" y="83"/>
                  </a:lnTo>
                  <a:lnTo>
                    <a:pt x="6" y="83"/>
                  </a:lnTo>
                  <a:lnTo>
                    <a:pt x="0" y="93"/>
                  </a:lnTo>
                  <a:lnTo>
                    <a:pt x="6" y="103"/>
                  </a:lnTo>
                  <a:lnTo>
                    <a:pt x="17" y="103"/>
                  </a:lnTo>
                  <a:lnTo>
                    <a:pt x="23" y="93"/>
                  </a:lnTo>
                  <a:lnTo>
                    <a:pt x="94" y="77"/>
                  </a:lnTo>
                  <a:lnTo>
                    <a:pt x="98" y="83"/>
                  </a:lnTo>
                  <a:lnTo>
                    <a:pt x="109" y="83"/>
                  </a:lnTo>
                  <a:lnTo>
                    <a:pt x="129" y="107"/>
                  </a:lnTo>
                  <a:lnTo>
                    <a:pt x="126" y="113"/>
                  </a:lnTo>
                  <a:lnTo>
                    <a:pt x="132" y="123"/>
                  </a:lnTo>
                  <a:lnTo>
                    <a:pt x="143" y="123"/>
                  </a:lnTo>
                  <a:lnTo>
                    <a:pt x="149" y="113"/>
                  </a:lnTo>
                  <a:lnTo>
                    <a:pt x="144" y="104"/>
                  </a:lnTo>
                  <a:lnTo>
                    <a:pt x="161" y="64"/>
                  </a:lnTo>
                  <a:lnTo>
                    <a:pt x="215" y="91"/>
                  </a:lnTo>
                  <a:close/>
                </a:path>
              </a:pathLst>
            </a:custGeom>
            <a:grpFill/>
            <a:ln w="0">
              <a:noFill/>
              <a:prstDash val="solid"/>
              <a:round/>
              <a:headEnd/>
              <a:tailEnd/>
            </a:ln>
            <a:extLst/>
          </p:spPr>
          <p:txBody>
            <a:bodyPr/>
            <a:lstStyle/>
            <a:p>
              <a:endParaRPr lang="zh-CN" altLang="en-US" sz="3201"/>
            </a:p>
          </p:txBody>
        </p:sp>
      </p:grpSp>
      <p:sp>
        <p:nvSpPr>
          <p:cNvPr id="202" name="文本框 201"/>
          <p:cNvSpPr txBox="1"/>
          <p:nvPr/>
        </p:nvSpPr>
        <p:spPr bwMode="auto">
          <a:xfrm>
            <a:off x="6818775" y="2284092"/>
            <a:ext cx="1256560"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err="1" smtClean="0">
                <a:solidFill>
                  <a:srgbClr val="000000"/>
                </a:solidFill>
                <a:latin typeface="+mn-lt"/>
                <a:ea typeface="+mn-ea"/>
                <a:cs typeface="Arial" pitchFamily="34" charset="0"/>
              </a:rPr>
              <a:t>FusionStorage</a:t>
            </a:r>
            <a:endParaRPr lang="en-US" altLang="zh-CN" sz="1400" dirty="0" smtClean="0">
              <a:solidFill>
                <a:srgbClr val="000000"/>
              </a:solidFill>
              <a:latin typeface="+mn-lt"/>
              <a:ea typeface="+mn-ea"/>
              <a:cs typeface="Arial" pitchFamily="34" charset="0"/>
            </a:endParaRPr>
          </a:p>
        </p:txBody>
      </p:sp>
      <p:sp>
        <p:nvSpPr>
          <p:cNvPr id="203" name="文本框 202"/>
          <p:cNvSpPr txBox="1"/>
          <p:nvPr/>
        </p:nvSpPr>
        <p:spPr bwMode="auto">
          <a:xfrm>
            <a:off x="8177108" y="2279445"/>
            <a:ext cx="136088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Oceanstor9000</a:t>
            </a:r>
          </a:p>
        </p:txBody>
      </p:sp>
      <p:sp>
        <p:nvSpPr>
          <p:cNvPr id="204" name="文本框 203"/>
          <p:cNvSpPr txBox="1"/>
          <p:nvPr/>
        </p:nvSpPr>
        <p:spPr bwMode="auto">
          <a:xfrm>
            <a:off x="9553881" y="2265994"/>
            <a:ext cx="130971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OceanstorV5</a:t>
            </a:r>
          </a:p>
        </p:txBody>
      </p:sp>
      <p:sp>
        <p:nvSpPr>
          <p:cNvPr id="205" name="文本框 204"/>
          <p:cNvSpPr txBox="1"/>
          <p:nvPr/>
        </p:nvSpPr>
        <p:spPr bwMode="auto">
          <a:xfrm>
            <a:off x="7753965" y="3814620"/>
            <a:ext cx="52033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smtClean="0">
                <a:solidFill>
                  <a:srgbClr val="000000"/>
                </a:solidFill>
                <a:latin typeface="+mn-lt"/>
                <a:ea typeface="+mn-ea"/>
                <a:cs typeface="Arial" pitchFamily="34" charset="0"/>
              </a:rPr>
              <a:t>LUN</a:t>
            </a:r>
          </a:p>
        </p:txBody>
      </p:sp>
      <p:sp>
        <p:nvSpPr>
          <p:cNvPr id="206" name="文本框 205"/>
          <p:cNvSpPr txBox="1"/>
          <p:nvPr/>
        </p:nvSpPr>
        <p:spPr bwMode="auto">
          <a:xfrm>
            <a:off x="9239569" y="3812527"/>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共享文件夹</a:t>
            </a:r>
            <a:endParaRPr lang="en-US" altLang="zh-CN" sz="1400" dirty="0" smtClean="0">
              <a:solidFill>
                <a:srgbClr val="000000"/>
              </a:solidFill>
              <a:latin typeface="+mn-lt"/>
              <a:ea typeface="+mn-ea"/>
              <a:cs typeface="Arial" pitchFamily="34" charset="0"/>
            </a:endParaRPr>
          </a:p>
        </p:txBody>
      </p:sp>
      <p:sp>
        <p:nvSpPr>
          <p:cNvPr id="207" name="文本框 206"/>
          <p:cNvSpPr txBox="1"/>
          <p:nvPr/>
        </p:nvSpPr>
        <p:spPr bwMode="auto">
          <a:xfrm>
            <a:off x="8579666" y="5496895"/>
            <a:ext cx="94294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err="1" smtClean="0">
                <a:solidFill>
                  <a:srgbClr val="000000"/>
                </a:solidFill>
                <a:latin typeface="+mn-lt"/>
                <a:ea typeface="+mn-ea"/>
                <a:cs typeface="Arial" pitchFamily="34" charset="0"/>
              </a:rPr>
              <a:t>DataStore</a:t>
            </a:r>
            <a:endParaRPr lang="en-US" altLang="zh-CN" sz="1400" dirty="0" smtClean="0">
              <a:solidFill>
                <a:srgbClr val="000000"/>
              </a:solidFill>
              <a:latin typeface="+mn-lt"/>
              <a:ea typeface="+mn-ea"/>
              <a:cs typeface="Arial" pitchFamily="34" charset="0"/>
            </a:endParaRPr>
          </a:p>
        </p:txBody>
      </p:sp>
    </p:spTree>
    <p:extLst>
      <p:ext uri="{BB962C8B-B14F-4D97-AF65-F5344CB8AC3E}">
        <p14:creationId xmlns:p14="http://schemas.microsoft.com/office/powerpoint/2010/main" val="3579676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存储虚拟化架构</a:t>
            </a:r>
            <a:endParaRPr lang="zh-CN" altLang="en-US" dirty="0"/>
          </a:p>
        </p:txBody>
      </p:sp>
      <p:sp>
        <p:nvSpPr>
          <p:cNvPr id="536" name="hard-disk_173697"/>
          <p:cNvSpPr>
            <a:spLocks noChangeAspect="1"/>
          </p:cNvSpPr>
          <p:nvPr/>
        </p:nvSpPr>
        <p:spPr bwMode="auto">
          <a:xfrm>
            <a:off x="4295776" y="5329045"/>
            <a:ext cx="577813" cy="609685"/>
          </a:xfrm>
          <a:custGeom>
            <a:avLst/>
            <a:gdLst>
              <a:gd name="connsiteX0" fmla="*/ 444703 w 497627"/>
              <a:gd name="connsiteY0" fmla="*/ 528817 h 602770"/>
              <a:gd name="connsiteX1" fmla="*/ 465873 w 497627"/>
              <a:gd name="connsiteY1" fmla="*/ 549916 h 602770"/>
              <a:gd name="connsiteX2" fmla="*/ 444703 w 497627"/>
              <a:gd name="connsiteY2" fmla="*/ 571015 h 602770"/>
              <a:gd name="connsiteX3" fmla="*/ 423533 w 497627"/>
              <a:gd name="connsiteY3" fmla="*/ 549916 h 602770"/>
              <a:gd name="connsiteX4" fmla="*/ 444703 w 497627"/>
              <a:gd name="connsiteY4" fmla="*/ 528817 h 602770"/>
              <a:gd name="connsiteX5" fmla="*/ 52960 w 497627"/>
              <a:gd name="connsiteY5" fmla="*/ 528817 h 602770"/>
              <a:gd name="connsiteX6" fmla="*/ 74095 w 497627"/>
              <a:gd name="connsiteY6" fmla="*/ 549916 h 602770"/>
              <a:gd name="connsiteX7" fmla="*/ 52960 w 497627"/>
              <a:gd name="connsiteY7" fmla="*/ 571015 h 602770"/>
              <a:gd name="connsiteX8" fmla="*/ 31825 w 497627"/>
              <a:gd name="connsiteY8" fmla="*/ 549916 h 602770"/>
              <a:gd name="connsiteX9" fmla="*/ 52960 w 497627"/>
              <a:gd name="connsiteY9" fmla="*/ 528817 h 602770"/>
              <a:gd name="connsiteX10" fmla="*/ 105848 w 497627"/>
              <a:gd name="connsiteY10" fmla="*/ 444139 h 602770"/>
              <a:gd name="connsiteX11" fmla="*/ 127088 w 497627"/>
              <a:gd name="connsiteY11" fmla="*/ 465238 h 602770"/>
              <a:gd name="connsiteX12" fmla="*/ 105848 w 497627"/>
              <a:gd name="connsiteY12" fmla="*/ 486337 h 602770"/>
              <a:gd name="connsiteX13" fmla="*/ 84608 w 497627"/>
              <a:gd name="connsiteY13" fmla="*/ 465238 h 602770"/>
              <a:gd name="connsiteX14" fmla="*/ 105848 w 497627"/>
              <a:gd name="connsiteY14" fmla="*/ 444139 h 602770"/>
              <a:gd name="connsiteX15" fmla="*/ 271231 w 497627"/>
              <a:gd name="connsiteY15" fmla="*/ 345768 h 602770"/>
              <a:gd name="connsiteX16" fmla="*/ 103054 w 497627"/>
              <a:gd name="connsiteY16" fmla="*/ 430831 h 602770"/>
              <a:gd name="connsiteX17" fmla="*/ 101465 w 497627"/>
              <a:gd name="connsiteY17" fmla="*/ 431624 h 602770"/>
              <a:gd name="connsiteX18" fmla="*/ 92530 w 497627"/>
              <a:gd name="connsiteY18" fmla="*/ 436184 h 602770"/>
              <a:gd name="connsiteX19" fmla="*/ 85382 w 497627"/>
              <a:gd name="connsiteY19" fmla="*/ 480401 h 602770"/>
              <a:gd name="connsiteX20" fmla="*/ 129859 w 497627"/>
              <a:gd name="connsiteY20" fmla="*/ 487539 h 602770"/>
              <a:gd name="connsiteX21" fmla="*/ 137007 w 497627"/>
              <a:gd name="connsiteY21" fmla="*/ 480401 h 602770"/>
              <a:gd name="connsiteX22" fmla="*/ 137999 w 497627"/>
              <a:gd name="connsiteY22" fmla="*/ 479013 h 602770"/>
              <a:gd name="connsiteX23" fmla="*/ 248849 w 497627"/>
              <a:gd name="connsiteY23" fmla="*/ 179844 h 602770"/>
              <a:gd name="connsiteX24" fmla="*/ 201190 w 497627"/>
              <a:gd name="connsiteY24" fmla="*/ 227426 h 602770"/>
              <a:gd name="connsiteX25" fmla="*/ 248849 w 497627"/>
              <a:gd name="connsiteY25" fmla="*/ 275007 h 602770"/>
              <a:gd name="connsiteX26" fmla="*/ 296508 w 497627"/>
              <a:gd name="connsiteY26" fmla="*/ 227426 h 602770"/>
              <a:gd name="connsiteX27" fmla="*/ 248849 w 497627"/>
              <a:gd name="connsiteY27" fmla="*/ 179844 h 602770"/>
              <a:gd name="connsiteX28" fmla="*/ 248849 w 497627"/>
              <a:gd name="connsiteY28" fmla="*/ 158631 h 602770"/>
              <a:gd name="connsiteX29" fmla="*/ 317756 w 497627"/>
              <a:gd name="connsiteY29" fmla="*/ 227426 h 602770"/>
              <a:gd name="connsiteX30" fmla="*/ 248849 w 497627"/>
              <a:gd name="connsiteY30" fmla="*/ 296022 h 602770"/>
              <a:gd name="connsiteX31" fmla="*/ 179942 w 497627"/>
              <a:gd name="connsiteY31" fmla="*/ 227426 h 602770"/>
              <a:gd name="connsiteX32" fmla="*/ 248849 w 497627"/>
              <a:gd name="connsiteY32" fmla="*/ 158631 h 602770"/>
              <a:gd name="connsiteX33" fmla="*/ 248794 w 497627"/>
              <a:gd name="connsiteY33" fmla="*/ 63414 h 602770"/>
              <a:gd name="connsiteX34" fmla="*/ 84587 w 497627"/>
              <a:gd name="connsiteY34" fmla="*/ 227393 h 602770"/>
              <a:gd name="connsiteX35" fmla="*/ 171953 w 497627"/>
              <a:gd name="connsiteY35" fmla="*/ 372338 h 602770"/>
              <a:gd name="connsiteX36" fmla="*/ 320671 w 497627"/>
              <a:gd name="connsiteY36" fmla="*/ 296990 h 602770"/>
              <a:gd name="connsiteX37" fmla="*/ 333975 w 497627"/>
              <a:gd name="connsiteY37" fmla="*/ 300163 h 602770"/>
              <a:gd name="connsiteX38" fmla="*/ 332783 w 497627"/>
              <a:gd name="connsiteY38" fmla="*/ 313844 h 602770"/>
              <a:gd name="connsiteX39" fmla="*/ 255942 w 497627"/>
              <a:gd name="connsiteY39" fmla="*/ 390778 h 602770"/>
              <a:gd name="connsiteX40" fmla="*/ 413000 w 497627"/>
              <a:gd name="connsiteY40" fmla="*/ 227393 h 602770"/>
              <a:gd name="connsiteX41" fmla="*/ 248794 w 497627"/>
              <a:gd name="connsiteY41" fmla="*/ 63414 h 602770"/>
              <a:gd name="connsiteX42" fmla="*/ 248794 w 497627"/>
              <a:gd name="connsiteY42" fmla="*/ 42198 h 602770"/>
              <a:gd name="connsiteX43" fmla="*/ 434047 w 497627"/>
              <a:gd name="connsiteY43" fmla="*/ 227393 h 602770"/>
              <a:gd name="connsiteX44" fmla="*/ 248794 w 497627"/>
              <a:gd name="connsiteY44" fmla="*/ 412390 h 602770"/>
              <a:gd name="connsiteX45" fmla="*/ 236881 w 497627"/>
              <a:gd name="connsiteY45" fmla="*/ 411994 h 602770"/>
              <a:gd name="connsiteX46" fmla="*/ 237079 w 497627"/>
              <a:gd name="connsiteY46" fmla="*/ 409813 h 602770"/>
              <a:gd name="connsiteX47" fmla="*/ 153685 w 497627"/>
              <a:gd name="connsiteY47" fmla="*/ 493488 h 602770"/>
              <a:gd name="connsiteX48" fmla="*/ 142368 w 497627"/>
              <a:gd name="connsiteY48" fmla="*/ 504592 h 602770"/>
              <a:gd name="connsiteX49" fmla="*/ 111194 w 497627"/>
              <a:gd name="connsiteY49" fmla="*/ 514704 h 602770"/>
              <a:gd name="connsiteX50" fmla="*/ 68306 w 497627"/>
              <a:gd name="connsiteY50" fmla="*/ 492893 h 602770"/>
              <a:gd name="connsiteX51" fmla="*/ 80020 w 497627"/>
              <a:gd name="connsiteY51" fmla="*/ 418934 h 602770"/>
              <a:gd name="connsiteX52" fmla="*/ 94118 w 497627"/>
              <a:gd name="connsiteY52" fmla="*/ 411796 h 602770"/>
              <a:gd name="connsiteX53" fmla="*/ 149516 w 497627"/>
              <a:gd name="connsiteY53" fmla="*/ 383640 h 602770"/>
              <a:gd name="connsiteX54" fmla="*/ 63540 w 497627"/>
              <a:gd name="connsiteY54" fmla="*/ 227393 h 602770"/>
              <a:gd name="connsiteX55" fmla="*/ 248794 w 497627"/>
              <a:gd name="connsiteY55" fmla="*/ 42198 h 602770"/>
              <a:gd name="connsiteX56" fmla="*/ 444703 w 497627"/>
              <a:gd name="connsiteY56" fmla="*/ 31754 h 602770"/>
              <a:gd name="connsiteX57" fmla="*/ 465873 w 497627"/>
              <a:gd name="connsiteY57" fmla="*/ 52853 h 602770"/>
              <a:gd name="connsiteX58" fmla="*/ 444703 w 497627"/>
              <a:gd name="connsiteY58" fmla="*/ 73952 h 602770"/>
              <a:gd name="connsiteX59" fmla="*/ 423533 w 497627"/>
              <a:gd name="connsiteY59" fmla="*/ 52853 h 602770"/>
              <a:gd name="connsiteX60" fmla="*/ 444703 w 497627"/>
              <a:gd name="connsiteY60" fmla="*/ 31754 h 602770"/>
              <a:gd name="connsiteX61" fmla="*/ 52960 w 497627"/>
              <a:gd name="connsiteY61" fmla="*/ 31754 h 602770"/>
              <a:gd name="connsiteX62" fmla="*/ 74095 w 497627"/>
              <a:gd name="connsiteY62" fmla="*/ 52853 h 602770"/>
              <a:gd name="connsiteX63" fmla="*/ 52960 w 497627"/>
              <a:gd name="connsiteY63" fmla="*/ 73952 h 602770"/>
              <a:gd name="connsiteX64" fmla="*/ 31825 w 497627"/>
              <a:gd name="connsiteY64" fmla="*/ 52853 h 602770"/>
              <a:gd name="connsiteX65" fmla="*/ 52960 w 497627"/>
              <a:gd name="connsiteY65" fmla="*/ 31754 h 602770"/>
              <a:gd name="connsiteX66" fmla="*/ 21049 w 497627"/>
              <a:gd name="connsiteY66" fmla="*/ 21216 h 602770"/>
              <a:gd name="connsiteX67" fmla="*/ 21049 w 497627"/>
              <a:gd name="connsiteY67" fmla="*/ 581554 h 602770"/>
              <a:gd name="connsiteX68" fmla="*/ 476578 w 497627"/>
              <a:gd name="connsiteY68" fmla="*/ 581554 h 602770"/>
              <a:gd name="connsiteX69" fmla="*/ 476578 w 497627"/>
              <a:gd name="connsiteY69" fmla="*/ 21216 h 602770"/>
              <a:gd name="connsiteX70" fmla="*/ 0 w 497627"/>
              <a:gd name="connsiteY70" fmla="*/ 0 h 602770"/>
              <a:gd name="connsiteX71" fmla="*/ 497627 w 497627"/>
              <a:gd name="connsiteY71" fmla="*/ 0 h 602770"/>
              <a:gd name="connsiteX72" fmla="*/ 497627 w 497627"/>
              <a:gd name="connsiteY72" fmla="*/ 602770 h 602770"/>
              <a:gd name="connsiteX73" fmla="*/ 0 w 497627"/>
              <a:gd name="connsiteY73" fmla="*/ 602770 h 6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97627" h="602770">
                <a:moveTo>
                  <a:pt x="444703" y="528817"/>
                </a:moveTo>
                <a:cubicBezTo>
                  <a:pt x="456395" y="528817"/>
                  <a:pt x="465873" y="538263"/>
                  <a:pt x="465873" y="549916"/>
                </a:cubicBezTo>
                <a:cubicBezTo>
                  <a:pt x="465873" y="561569"/>
                  <a:pt x="456395" y="571015"/>
                  <a:pt x="444703" y="571015"/>
                </a:cubicBezTo>
                <a:cubicBezTo>
                  <a:pt x="433011" y="571015"/>
                  <a:pt x="423533" y="561569"/>
                  <a:pt x="423533" y="549916"/>
                </a:cubicBezTo>
                <a:cubicBezTo>
                  <a:pt x="423533" y="538263"/>
                  <a:pt x="433011" y="528817"/>
                  <a:pt x="444703" y="528817"/>
                </a:cubicBezTo>
                <a:close/>
                <a:moveTo>
                  <a:pt x="52960" y="528817"/>
                </a:moveTo>
                <a:cubicBezTo>
                  <a:pt x="64633" y="528817"/>
                  <a:pt x="74095" y="538263"/>
                  <a:pt x="74095" y="549916"/>
                </a:cubicBezTo>
                <a:cubicBezTo>
                  <a:pt x="74095" y="561569"/>
                  <a:pt x="64633" y="571015"/>
                  <a:pt x="52960" y="571015"/>
                </a:cubicBezTo>
                <a:cubicBezTo>
                  <a:pt x="41287" y="571015"/>
                  <a:pt x="31825" y="561569"/>
                  <a:pt x="31825" y="549916"/>
                </a:cubicBezTo>
                <a:cubicBezTo>
                  <a:pt x="31825" y="538263"/>
                  <a:pt x="41287" y="528817"/>
                  <a:pt x="52960" y="528817"/>
                </a:cubicBezTo>
                <a:close/>
                <a:moveTo>
                  <a:pt x="105848" y="444139"/>
                </a:moveTo>
                <a:cubicBezTo>
                  <a:pt x="117579" y="444139"/>
                  <a:pt x="127088" y="453585"/>
                  <a:pt x="127088" y="465238"/>
                </a:cubicBezTo>
                <a:cubicBezTo>
                  <a:pt x="127088" y="476891"/>
                  <a:pt x="117579" y="486337"/>
                  <a:pt x="105848" y="486337"/>
                </a:cubicBezTo>
                <a:cubicBezTo>
                  <a:pt x="94117" y="486337"/>
                  <a:pt x="84608" y="476891"/>
                  <a:pt x="84608" y="465238"/>
                </a:cubicBezTo>
                <a:cubicBezTo>
                  <a:pt x="84608" y="453585"/>
                  <a:pt x="94117" y="444139"/>
                  <a:pt x="105848" y="444139"/>
                </a:cubicBezTo>
                <a:close/>
                <a:moveTo>
                  <a:pt x="271231" y="345768"/>
                </a:moveTo>
                <a:lnTo>
                  <a:pt x="103054" y="430831"/>
                </a:lnTo>
                <a:cubicBezTo>
                  <a:pt x="102656" y="431227"/>
                  <a:pt x="102061" y="431426"/>
                  <a:pt x="101465" y="431624"/>
                </a:cubicBezTo>
                <a:cubicBezTo>
                  <a:pt x="98288" y="432615"/>
                  <a:pt x="95310" y="434202"/>
                  <a:pt x="92530" y="436184"/>
                </a:cubicBezTo>
                <a:cubicBezTo>
                  <a:pt x="78432" y="446495"/>
                  <a:pt x="75255" y="466323"/>
                  <a:pt x="85382" y="480401"/>
                </a:cubicBezTo>
                <a:cubicBezTo>
                  <a:pt x="95707" y="494678"/>
                  <a:pt x="115761" y="497850"/>
                  <a:pt x="129859" y="487539"/>
                </a:cubicBezTo>
                <a:cubicBezTo>
                  <a:pt x="132638" y="485557"/>
                  <a:pt x="135021" y="482979"/>
                  <a:pt x="137007" y="480401"/>
                </a:cubicBezTo>
                <a:cubicBezTo>
                  <a:pt x="137404" y="479806"/>
                  <a:pt x="137602" y="479410"/>
                  <a:pt x="137999" y="479013"/>
                </a:cubicBezTo>
                <a:close/>
                <a:moveTo>
                  <a:pt x="248849" y="179844"/>
                </a:moveTo>
                <a:cubicBezTo>
                  <a:pt x="222637" y="179844"/>
                  <a:pt x="201190" y="201058"/>
                  <a:pt x="201190" y="227426"/>
                </a:cubicBezTo>
                <a:cubicBezTo>
                  <a:pt x="201190" y="253595"/>
                  <a:pt x="222637" y="275007"/>
                  <a:pt x="248849" y="275007"/>
                </a:cubicBezTo>
                <a:cubicBezTo>
                  <a:pt x="275062" y="275007"/>
                  <a:pt x="296508" y="253595"/>
                  <a:pt x="296508" y="227426"/>
                </a:cubicBezTo>
                <a:cubicBezTo>
                  <a:pt x="296508" y="201058"/>
                  <a:pt x="275062" y="179844"/>
                  <a:pt x="248849" y="179844"/>
                </a:cubicBezTo>
                <a:close/>
                <a:moveTo>
                  <a:pt x="248849" y="158631"/>
                </a:moveTo>
                <a:cubicBezTo>
                  <a:pt x="286778" y="158631"/>
                  <a:pt x="317756" y="189559"/>
                  <a:pt x="317756" y="227426"/>
                </a:cubicBezTo>
                <a:cubicBezTo>
                  <a:pt x="317756" y="265292"/>
                  <a:pt x="286778" y="296022"/>
                  <a:pt x="248849" y="296022"/>
                </a:cubicBezTo>
                <a:cubicBezTo>
                  <a:pt x="210921" y="296022"/>
                  <a:pt x="179942" y="265292"/>
                  <a:pt x="179942" y="227426"/>
                </a:cubicBezTo>
                <a:cubicBezTo>
                  <a:pt x="179942" y="189559"/>
                  <a:pt x="210921" y="158631"/>
                  <a:pt x="248849" y="158631"/>
                </a:cubicBezTo>
                <a:close/>
                <a:moveTo>
                  <a:pt x="248794" y="63414"/>
                </a:moveTo>
                <a:cubicBezTo>
                  <a:pt x="158252" y="63414"/>
                  <a:pt x="84587" y="136977"/>
                  <a:pt x="84587" y="227393"/>
                </a:cubicBezTo>
                <a:cubicBezTo>
                  <a:pt x="84587" y="288266"/>
                  <a:pt x="118144" y="343785"/>
                  <a:pt x="171953" y="372338"/>
                </a:cubicBezTo>
                <a:lnTo>
                  <a:pt x="320671" y="296990"/>
                </a:lnTo>
                <a:cubicBezTo>
                  <a:pt x="325238" y="294611"/>
                  <a:pt x="330798" y="295999"/>
                  <a:pt x="333975" y="300163"/>
                </a:cubicBezTo>
                <a:cubicBezTo>
                  <a:pt x="336953" y="304327"/>
                  <a:pt x="336556" y="310275"/>
                  <a:pt x="332783" y="313844"/>
                </a:cubicBezTo>
                <a:lnTo>
                  <a:pt x="255942" y="390778"/>
                </a:lnTo>
                <a:cubicBezTo>
                  <a:pt x="343108" y="387010"/>
                  <a:pt x="413000" y="315232"/>
                  <a:pt x="413000" y="227393"/>
                </a:cubicBezTo>
                <a:cubicBezTo>
                  <a:pt x="413000" y="136977"/>
                  <a:pt x="339336" y="63414"/>
                  <a:pt x="248794" y="63414"/>
                </a:cubicBezTo>
                <a:close/>
                <a:moveTo>
                  <a:pt x="248794" y="42198"/>
                </a:moveTo>
                <a:cubicBezTo>
                  <a:pt x="351051" y="42198"/>
                  <a:pt x="434047" y="125278"/>
                  <a:pt x="434047" y="227393"/>
                </a:cubicBezTo>
                <a:cubicBezTo>
                  <a:pt x="434047" y="329310"/>
                  <a:pt x="351051" y="412390"/>
                  <a:pt x="248794" y="412390"/>
                </a:cubicBezTo>
                <a:cubicBezTo>
                  <a:pt x="244823" y="412390"/>
                  <a:pt x="240852" y="412192"/>
                  <a:pt x="236881" y="411994"/>
                </a:cubicBezTo>
                <a:lnTo>
                  <a:pt x="237079" y="409813"/>
                </a:lnTo>
                <a:lnTo>
                  <a:pt x="153685" y="493488"/>
                </a:lnTo>
                <a:cubicBezTo>
                  <a:pt x="150509" y="497652"/>
                  <a:pt x="146736" y="501419"/>
                  <a:pt x="142368" y="504592"/>
                </a:cubicBezTo>
                <a:cubicBezTo>
                  <a:pt x="132837" y="511333"/>
                  <a:pt x="122115" y="514704"/>
                  <a:pt x="111194" y="514704"/>
                </a:cubicBezTo>
                <a:cubicBezTo>
                  <a:pt x="94913" y="514704"/>
                  <a:pt x="78631" y="507169"/>
                  <a:pt x="68306" y="492893"/>
                </a:cubicBezTo>
                <a:cubicBezTo>
                  <a:pt x="51230" y="469297"/>
                  <a:pt x="56392" y="436184"/>
                  <a:pt x="80020" y="418934"/>
                </a:cubicBezTo>
                <a:cubicBezTo>
                  <a:pt x="84389" y="415960"/>
                  <a:pt x="89155" y="413382"/>
                  <a:pt x="94118" y="411796"/>
                </a:cubicBezTo>
                <a:lnTo>
                  <a:pt x="149516" y="383640"/>
                </a:lnTo>
                <a:cubicBezTo>
                  <a:pt x="96104" y="349733"/>
                  <a:pt x="63540" y="291240"/>
                  <a:pt x="63540" y="227393"/>
                </a:cubicBezTo>
                <a:cubicBezTo>
                  <a:pt x="63540" y="125278"/>
                  <a:pt x="146537" y="42198"/>
                  <a:pt x="248794" y="42198"/>
                </a:cubicBezTo>
                <a:close/>
                <a:moveTo>
                  <a:pt x="444703" y="31754"/>
                </a:moveTo>
                <a:cubicBezTo>
                  <a:pt x="456395" y="31754"/>
                  <a:pt x="465873" y="41200"/>
                  <a:pt x="465873" y="52853"/>
                </a:cubicBezTo>
                <a:cubicBezTo>
                  <a:pt x="465873" y="64506"/>
                  <a:pt x="456395" y="73952"/>
                  <a:pt x="444703" y="73952"/>
                </a:cubicBezTo>
                <a:cubicBezTo>
                  <a:pt x="433011" y="73952"/>
                  <a:pt x="423533" y="64506"/>
                  <a:pt x="423533" y="52853"/>
                </a:cubicBezTo>
                <a:cubicBezTo>
                  <a:pt x="423533" y="41200"/>
                  <a:pt x="433011" y="31754"/>
                  <a:pt x="444703" y="31754"/>
                </a:cubicBezTo>
                <a:close/>
                <a:moveTo>
                  <a:pt x="52960" y="31754"/>
                </a:moveTo>
                <a:cubicBezTo>
                  <a:pt x="64633" y="31754"/>
                  <a:pt x="74095" y="41200"/>
                  <a:pt x="74095" y="52853"/>
                </a:cubicBezTo>
                <a:cubicBezTo>
                  <a:pt x="74095" y="64506"/>
                  <a:pt x="64633" y="73952"/>
                  <a:pt x="52960" y="73952"/>
                </a:cubicBezTo>
                <a:cubicBezTo>
                  <a:pt x="41287" y="73952"/>
                  <a:pt x="31825" y="64506"/>
                  <a:pt x="31825" y="52853"/>
                </a:cubicBezTo>
                <a:cubicBezTo>
                  <a:pt x="31825" y="41200"/>
                  <a:pt x="41287" y="31754"/>
                  <a:pt x="52960" y="31754"/>
                </a:cubicBezTo>
                <a:close/>
                <a:moveTo>
                  <a:pt x="21049" y="21216"/>
                </a:moveTo>
                <a:lnTo>
                  <a:pt x="21049" y="581554"/>
                </a:lnTo>
                <a:lnTo>
                  <a:pt x="476578" y="581554"/>
                </a:lnTo>
                <a:lnTo>
                  <a:pt x="476578" y="21216"/>
                </a:lnTo>
                <a:close/>
                <a:moveTo>
                  <a:pt x="0" y="0"/>
                </a:moveTo>
                <a:lnTo>
                  <a:pt x="497627" y="0"/>
                </a:lnTo>
                <a:lnTo>
                  <a:pt x="497627" y="602770"/>
                </a:lnTo>
                <a:lnTo>
                  <a:pt x="0" y="602770"/>
                </a:lnTo>
                <a:close/>
              </a:path>
            </a:pathLst>
          </a:custGeom>
          <a:solidFill>
            <a:schemeClr val="tx1">
              <a:lumMod val="95000"/>
              <a:lumOff val="5000"/>
            </a:schemeClr>
          </a:solidFill>
          <a:ln>
            <a:noFill/>
          </a:ln>
        </p:spPr>
      </p:sp>
      <p:grpSp>
        <p:nvGrpSpPr>
          <p:cNvPr id="537" name="组合 15818"/>
          <p:cNvGrpSpPr/>
          <p:nvPr/>
        </p:nvGrpSpPr>
        <p:grpSpPr>
          <a:xfrm>
            <a:off x="2311865" y="5172319"/>
            <a:ext cx="381228" cy="903524"/>
            <a:chOff x="1309688" y="2159000"/>
            <a:chExt cx="279400" cy="758826"/>
          </a:xfrm>
          <a:solidFill>
            <a:schemeClr val="tx1">
              <a:lumMod val="95000"/>
              <a:lumOff val="5000"/>
            </a:schemeClr>
          </a:solidFill>
        </p:grpSpPr>
        <p:sp>
          <p:nvSpPr>
            <p:cNvPr id="538" name="Freeform 274"/>
            <p:cNvSpPr>
              <a:spLocks noEditPoints="1"/>
            </p:cNvSpPr>
            <p:nvPr/>
          </p:nvSpPr>
          <p:spPr bwMode="auto">
            <a:xfrm>
              <a:off x="1352551" y="2238375"/>
              <a:ext cx="195263" cy="100013"/>
            </a:xfrm>
            <a:custGeom>
              <a:avLst/>
              <a:gdLst>
                <a:gd name="T0" fmla="*/ 198 w 204"/>
                <a:gd name="T1" fmla="*/ 98 h 104"/>
                <a:gd name="T2" fmla="*/ 198 w 204"/>
                <a:gd name="T3" fmla="*/ 98 h 104"/>
                <a:gd name="T4" fmla="*/ 5 w 204"/>
                <a:gd name="T5" fmla="*/ 98 h 104"/>
                <a:gd name="T6" fmla="*/ 5 w 204"/>
                <a:gd name="T7" fmla="*/ 6 h 104"/>
                <a:gd name="T8" fmla="*/ 198 w 204"/>
                <a:gd name="T9" fmla="*/ 6 h 104"/>
                <a:gd name="T10" fmla="*/ 198 w 204"/>
                <a:gd name="T11" fmla="*/ 98 h 104"/>
                <a:gd name="T12" fmla="*/ 0 w 204"/>
                <a:gd name="T13" fmla="*/ 104 h 104"/>
                <a:gd name="T14" fmla="*/ 0 w 204"/>
                <a:gd name="T15" fmla="*/ 104 h 104"/>
                <a:gd name="T16" fmla="*/ 204 w 204"/>
                <a:gd name="T17" fmla="*/ 104 h 104"/>
                <a:gd name="T18" fmla="*/ 204 w 204"/>
                <a:gd name="T19" fmla="*/ 0 h 104"/>
                <a:gd name="T20" fmla="*/ 0 w 204"/>
                <a:gd name="T21" fmla="*/ 0 h 104"/>
                <a:gd name="T22" fmla="*/ 0 w 204"/>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104">
                  <a:moveTo>
                    <a:pt x="198" y="98"/>
                  </a:moveTo>
                  <a:lnTo>
                    <a:pt x="198" y="98"/>
                  </a:lnTo>
                  <a:lnTo>
                    <a:pt x="5" y="98"/>
                  </a:lnTo>
                  <a:lnTo>
                    <a:pt x="5" y="6"/>
                  </a:lnTo>
                  <a:lnTo>
                    <a:pt x="198" y="6"/>
                  </a:lnTo>
                  <a:lnTo>
                    <a:pt x="198" y="98"/>
                  </a:lnTo>
                  <a:close/>
                  <a:moveTo>
                    <a:pt x="0" y="104"/>
                  </a:moveTo>
                  <a:lnTo>
                    <a:pt x="0" y="104"/>
                  </a:lnTo>
                  <a:lnTo>
                    <a:pt x="204" y="104"/>
                  </a:lnTo>
                  <a:lnTo>
                    <a:pt x="204" y="0"/>
                  </a:lnTo>
                  <a:lnTo>
                    <a:pt x="0" y="0"/>
                  </a:lnTo>
                  <a:lnTo>
                    <a:pt x="0" y="104"/>
                  </a:lnTo>
                  <a:close/>
                </a:path>
              </a:pathLst>
            </a:custGeom>
            <a:grpFill/>
            <a:ln w="0">
              <a:noFill/>
              <a:prstDash val="solid"/>
              <a:round/>
              <a:headEnd/>
              <a:tailEnd/>
            </a:ln>
          </p:spPr>
          <p:txBody>
            <a:bodyPr/>
            <a:lstStyle/>
            <a:p>
              <a:pPr defTabSz="543689">
                <a:defRPr/>
              </a:pPr>
              <a:endParaRPr lang="zh-CN" altLang="en-US" sz="3201"/>
            </a:p>
          </p:txBody>
        </p:sp>
        <p:sp>
          <p:nvSpPr>
            <p:cNvPr id="539" name="Freeform 275"/>
            <p:cNvSpPr>
              <a:spLocks noEditPoints="1"/>
            </p:cNvSpPr>
            <p:nvPr/>
          </p:nvSpPr>
          <p:spPr bwMode="auto">
            <a:xfrm>
              <a:off x="1309688" y="2192338"/>
              <a:ext cx="279400" cy="725488"/>
            </a:xfrm>
            <a:custGeom>
              <a:avLst/>
              <a:gdLst>
                <a:gd name="T0" fmla="*/ 20 w 293"/>
                <a:gd name="T1" fmla="*/ 724 h 759"/>
                <a:gd name="T2" fmla="*/ 268 w 293"/>
                <a:gd name="T3" fmla="*/ 20 h 759"/>
                <a:gd name="T4" fmla="*/ 248 w 293"/>
                <a:gd name="T5" fmla="*/ 171 h 759"/>
                <a:gd name="T6" fmla="*/ 45 w 293"/>
                <a:gd name="T7" fmla="*/ 173 h 759"/>
                <a:gd name="T8" fmla="*/ 258 w 293"/>
                <a:gd name="T9" fmla="*/ 683 h 759"/>
                <a:gd name="T10" fmla="*/ 57 w 293"/>
                <a:gd name="T11" fmla="*/ 683 h 759"/>
                <a:gd name="T12" fmla="*/ 237 w 293"/>
                <a:gd name="T13" fmla="*/ 248 h 759"/>
                <a:gd name="T14" fmla="*/ 237 w 293"/>
                <a:gd name="T15" fmla="*/ 612 h 759"/>
                <a:gd name="T16" fmla="*/ 62 w 293"/>
                <a:gd name="T17" fmla="*/ 649 h 759"/>
                <a:gd name="T18" fmla="*/ 62 w 293"/>
                <a:gd name="T19" fmla="*/ 649 h 759"/>
                <a:gd name="T20" fmla="*/ 50 w 293"/>
                <a:gd name="T21" fmla="*/ 631 h 759"/>
                <a:gd name="T22" fmla="*/ 57 w 293"/>
                <a:gd name="T23" fmla="*/ 607 h 759"/>
                <a:gd name="T24" fmla="*/ 57 w 293"/>
                <a:gd name="T25" fmla="*/ 534 h 759"/>
                <a:gd name="T26" fmla="*/ 50 w 293"/>
                <a:gd name="T27" fmla="*/ 474 h 759"/>
                <a:gd name="T28" fmla="*/ 50 w 293"/>
                <a:gd name="T29" fmla="*/ 455 h 759"/>
                <a:gd name="T30" fmla="*/ 50 w 293"/>
                <a:gd name="T31" fmla="*/ 455 h 759"/>
                <a:gd name="T32" fmla="*/ 50 w 293"/>
                <a:gd name="T33" fmla="*/ 450 h 759"/>
                <a:gd name="T34" fmla="*/ 57 w 293"/>
                <a:gd name="T35" fmla="*/ 389 h 759"/>
                <a:gd name="T36" fmla="*/ 57 w 293"/>
                <a:gd name="T37" fmla="*/ 333 h 759"/>
                <a:gd name="T38" fmla="*/ 50 w 293"/>
                <a:gd name="T39" fmla="*/ 277 h 759"/>
                <a:gd name="T40" fmla="*/ 50 w 293"/>
                <a:gd name="T41" fmla="*/ 253 h 759"/>
                <a:gd name="T42" fmla="*/ 50 w 293"/>
                <a:gd name="T43" fmla="*/ 253 h 759"/>
                <a:gd name="T44" fmla="*/ 237 w 293"/>
                <a:gd name="T45" fmla="*/ 253 h 759"/>
                <a:gd name="T46" fmla="*/ 237 w 293"/>
                <a:gd name="T47" fmla="*/ 372 h 759"/>
                <a:gd name="T48" fmla="*/ 243 w 293"/>
                <a:gd name="T49" fmla="*/ 372 h 759"/>
                <a:gd name="T50" fmla="*/ 243 w 293"/>
                <a:gd name="T51" fmla="*/ 377 h 759"/>
                <a:gd name="T52" fmla="*/ 237 w 293"/>
                <a:gd name="T53" fmla="*/ 455 h 759"/>
                <a:gd name="T54" fmla="*/ 232 w 293"/>
                <a:gd name="T55" fmla="*/ 612 h 759"/>
                <a:gd name="T56" fmla="*/ 62 w 293"/>
                <a:gd name="T57" fmla="*/ 211 h 759"/>
                <a:gd name="T58" fmla="*/ 232 w 293"/>
                <a:gd name="T59" fmla="*/ 210 h 759"/>
                <a:gd name="T60" fmla="*/ 232 w 293"/>
                <a:gd name="T61" fmla="*/ 210 h 759"/>
                <a:gd name="T62" fmla="*/ 62 w 293"/>
                <a:gd name="T63" fmla="*/ 350 h 759"/>
                <a:gd name="T64" fmla="*/ 62 w 293"/>
                <a:gd name="T65" fmla="*/ 355 h 759"/>
                <a:gd name="T66" fmla="*/ 62 w 293"/>
                <a:gd name="T67" fmla="*/ 529 h 759"/>
                <a:gd name="T68" fmla="*/ 232 w 293"/>
                <a:gd name="T69" fmla="*/ 492 h 759"/>
                <a:gd name="T70" fmla="*/ 232 w 293"/>
                <a:gd name="T71" fmla="*/ 450 h 759"/>
                <a:gd name="T72" fmla="*/ 232 w 293"/>
                <a:gd name="T73" fmla="*/ 450 h 759"/>
                <a:gd name="T74" fmla="*/ 232 w 293"/>
                <a:gd name="T75" fmla="*/ 377 h 759"/>
                <a:gd name="T76" fmla="*/ 232 w 293"/>
                <a:gd name="T77" fmla="*/ 570 h 759"/>
                <a:gd name="T78" fmla="*/ 232 w 293"/>
                <a:gd name="T79" fmla="*/ 571 h 759"/>
                <a:gd name="T80" fmla="*/ 62 w 293"/>
                <a:gd name="T81" fmla="*/ 291 h 759"/>
                <a:gd name="T82" fmla="*/ 232 w 293"/>
                <a:gd name="T83" fmla="*/ 290 h 759"/>
                <a:gd name="T84" fmla="*/ 232 w 293"/>
                <a:gd name="T85" fmla="*/ 290 h 759"/>
                <a:gd name="T86" fmla="*/ 62 w 293"/>
                <a:gd name="T87" fmla="*/ 328 h 759"/>
                <a:gd name="T88" fmla="*/ 232 w 293"/>
                <a:gd name="T89" fmla="*/ 248 h 759"/>
                <a:gd name="T90" fmla="*/ 237 w 293"/>
                <a:gd name="T91" fmla="*/ 607 h 759"/>
                <a:gd name="T92" fmla="*/ 50 w 293"/>
                <a:gd name="T93" fmla="*/ 201 h 759"/>
                <a:gd name="T94" fmla="*/ 57 w 293"/>
                <a:gd name="T95" fmla="*/ 196 h 759"/>
                <a:gd name="T96" fmla="*/ 57 w 293"/>
                <a:gd name="T97" fmla="*/ 196 h 759"/>
                <a:gd name="T98" fmla="*/ 258 w 293"/>
                <a:gd name="T99" fmla="*/ 20 h 759"/>
                <a:gd name="T100" fmla="*/ 136 w 293"/>
                <a:gd name="T101" fmla="*/ 759 h 759"/>
                <a:gd name="T102" fmla="*/ 36 w 293"/>
                <a:gd name="T103" fmla="*/ 693 h 759"/>
                <a:gd name="T104" fmla="*/ 189 w 293"/>
                <a:gd name="T105" fmla="*/ 734 h 759"/>
                <a:gd name="T106" fmla="*/ 0 w 293"/>
                <a:gd name="T10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759">
                  <a:moveTo>
                    <a:pt x="20" y="20"/>
                  </a:moveTo>
                  <a:lnTo>
                    <a:pt x="20" y="20"/>
                  </a:lnTo>
                  <a:lnTo>
                    <a:pt x="26" y="20"/>
                  </a:lnTo>
                  <a:lnTo>
                    <a:pt x="26" y="724"/>
                  </a:lnTo>
                  <a:lnTo>
                    <a:pt x="20" y="724"/>
                  </a:lnTo>
                  <a:lnTo>
                    <a:pt x="20" y="20"/>
                  </a:lnTo>
                  <a:close/>
                  <a:moveTo>
                    <a:pt x="274" y="724"/>
                  </a:moveTo>
                  <a:lnTo>
                    <a:pt x="274" y="724"/>
                  </a:lnTo>
                  <a:lnTo>
                    <a:pt x="268" y="724"/>
                  </a:lnTo>
                  <a:lnTo>
                    <a:pt x="268" y="20"/>
                  </a:lnTo>
                  <a:lnTo>
                    <a:pt x="274" y="20"/>
                  </a:lnTo>
                  <a:lnTo>
                    <a:pt x="274" y="724"/>
                  </a:lnTo>
                  <a:close/>
                  <a:moveTo>
                    <a:pt x="248" y="683"/>
                  </a:moveTo>
                  <a:lnTo>
                    <a:pt x="248" y="683"/>
                  </a:lnTo>
                  <a:lnTo>
                    <a:pt x="248" y="171"/>
                  </a:lnTo>
                  <a:lnTo>
                    <a:pt x="248" y="171"/>
                  </a:lnTo>
                  <a:lnTo>
                    <a:pt x="248" y="168"/>
                  </a:lnTo>
                  <a:lnTo>
                    <a:pt x="45" y="168"/>
                  </a:lnTo>
                  <a:lnTo>
                    <a:pt x="45" y="173"/>
                  </a:lnTo>
                  <a:lnTo>
                    <a:pt x="45" y="173"/>
                  </a:lnTo>
                  <a:lnTo>
                    <a:pt x="45" y="683"/>
                  </a:lnTo>
                  <a:lnTo>
                    <a:pt x="36" y="683"/>
                  </a:lnTo>
                  <a:lnTo>
                    <a:pt x="36" y="38"/>
                  </a:lnTo>
                  <a:lnTo>
                    <a:pt x="258" y="38"/>
                  </a:lnTo>
                  <a:lnTo>
                    <a:pt x="258" y="683"/>
                  </a:lnTo>
                  <a:lnTo>
                    <a:pt x="248" y="683"/>
                  </a:lnTo>
                  <a:close/>
                  <a:moveTo>
                    <a:pt x="50" y="636"/>
                  </a:moveTo>
                  <a:lnTo>
                    <a:pt x="50" y="636"/>
                  </a:lnTo>
                  <a:lnTo>
                    <a:pt x="57" y="636"/>
                  </a:lnTo>
                  <a:lnTo>
                    <a:pt x="57" y="683"/>
                  </a:lnTo>
                  <a:lnTo>
                    <a:pt x="50" y="683"/>
                  </a:lnTo>
                  <a:lnTo>
                    <a:pt x="50" y="636"/>
                  </a:lnTo>
                  <a:close/>
                  <a:moveTo>
                    <a:pt x="243" y="248"/>
                  </a:moveTo>
                  <a:lnTo>
                    <a:pt x="243" y="248"/>
                  </a:lnTo>
                  <a:lnTo>
                    <a:pt x="237" y="248"/>
                  </a:lnTo>
                  <a:lnTo>
                    <a:pt x="237" y="173"/>
                  </a:lnTo>
                  <a:lnTo>
                    <a:pt x="243" y="173"/>
                  </a:lnTo>
                  <a:lnTo>
                    <a:pt x="243" y="248"/>
                  </a:lnTo>
                  <a:close/>
                  <a:moveTo>
                    <a:pt x="237" y="612"/>
                  </a:moveTo>
                  <a:lnTo>
                    <a:pt x="237" y="612"/>
                  </a:lnTo>
                  <a:lnTo>
                    <a:pt x="243" y="612"/>
                  </a:lnTo>
                  <a:lnTo>
                    <a:pt x="243" y="683"/>
                  </a:lnTo>
                  <a:lnTo>
                    <a:pt x="237" y="683"/>
                  </a:lnTo>
                  <a:lnTo>
                    <a:pt x="237" y="612"/>
                  </a:lnTo>
                  <a:close/>
                  <a:moveTo>
                    <a:pt x="62" y="649"/>
                  </a:moveTo>
                  <a:lnTo>
                    <a:pt x="62" y="649"/>
                  </a:lnTo>
                  <a:lnTo>
                    <a:pt x="232" y="649"/>
                  </a:lnTo>
                  <a:lnTo>
                    <a:pt x="232" y="683"/>
                  </a:lnTo>
                  <a:lnTo>
                    <a:pt x="62" y="683"/>
                  </a:lnTo>
                  <a:lnTo>
                    <a:pt x="62" y="649"/>
                  </a:lnTo>
                  <a:close/>
                  <a:moveTo>
                    <a:pt x="50" y="612"/>
                  </a:moveTo>
                  <a:lnTo>
                    <a:pt x="50" y="612"/>
                  </a:lnTo>
                  <a:lnTo>
                    <a:pt x="57" y="612"/>
                  </a:lnTo>
                  <a:lnTo>
                    <a:pt x="57" y="631"/>
                  </a:lnTo>
                  <a:lnTo>
                    <a:pt x="50" y="631"/>
                  </a:lnTo>
                  <a:lnTo>
                    <a:pt x="50" y="612"/>
                  </a:lnTo>
                  <a:close/>
                  <a:moveTo>
                    <a:pt x="50" y="555"/>
                  </a:moveTo>
                  <a:lnTo>
                    <a:pt x="50" y="555"/>
                  </a:lnTo>
                  <a:lnTo>
                    <a:pt x="57" y="555"/>
                  </a:lnTo>
                  <a:lnTo>
                    <a:pt x="57" y="607"/>
                  </a:lnTo>
                  <a:lnTo>
                    <a:pt x="50" y="607"/>
                  </a:lnTo>
                  <a:lnTo>
                    <a:pt x="50" y="555"/>
                  </a:lnTo>
                  <a:close/>
                  <a:moveTo>
                    <a:pt x="50" y="534"/>
                  </a:moveTo>
                  <a:lnTo>
                    <a:pt x="50" y="534"/>
                  </a:lnTo>
                  <a:lnTo>
                    <a:pt x="57" y="534"/>
                  </a:lnTo>
                  <a:lnTo>
                    <a:pt x="57" y="550"/>
                  </a:lnTo>
                  <a:lnTo>
                    <a:pt x="50" y="550"/>
                  </a:lnTo>
                  <a:lnTo>
                    <a:pt x="50" y="534"/>
                  </a:lnTo>
                  <a:close/>
                  <a:moveTo>
                    <a:pt x="50" y="474"/>
                  </a:moveTo>
                  <a:lnTo>
                    <a:pt x="50" y="474"/>
                  </a:lnTo>
                  <a:lnTo>
                    <a:pt x="57" y="474"/>
                  </a:lnTo>
                  <a:lnTo>
                    <a:pt x="57" y="529"/>
                  </a:lnTo>
                  <a:lnTo>
                    <a:pt x="50" y="529"/>
                  </a:lnTo>
                  <a:lnTo>
                    <a:pt x="50" y="474"/>
                  </a:lnTo>
                  <a:close/>
                  <a:moveTo>
                    <a:pt x="50" y="455"/>
                  </a:moveTo>
                  <a:lnTo>
                    <a:pt x="50" y="455"/>
                  </a:lnTo>
                  <a:lnTo>
                    <a:pt x="57" y="455"/>
                  </a:lnTo>
                  <a:lnTo>
                    <a:pt x="57" y="469"/>
                  </a:lnTo>
                  <a:lnTo>
                    <a:pt x="50" y="469"/>
                  </a:lnTo>
                  <a:lnTo>
                    <a:pt x="50" y="455"/>
                  </a:lnTo>
                  <a:close/>
                  <a:moveTo>
                    <a:pt x="50" y="394"/>
                  </a:moveTo>
                  <a:lnTo>
                    <a:pt x="50" y="394"/>
                  </a:lnTo>
                  <a:lnTo>
                    <a:pt x="57" y="394"/>
                  </a:lnTo>
                  <a:lnTo>
                    <a:pt x="57" y="450"/>
                  </a:lnTo>
                  <a:lnTo>
                    <a:pt x="50" y="450"/>
                  </a:lnTo>
                  <a:lnTo>
                    <a:pt x="50" y="394"/>
                  </a:lnTo>
                  <a:close/>
                  <a:moveTo>
                    <a:pt x="50" y="377"/>
                  </a:moveTo>
                  <a:lnTo>
                    <a:pt x="50" y="377"/>
                  </a:lnTo>
                  <a:lnTo>
                    <a:pt x="57" y="377"/>
                  </a:lnTo>
                  <a:lnTo>
                    <a:pt x="57" y="389"/>
                  </a:lnTo>
                  <a:lnTo>
                    <a:pt x="50" y="389"/>
                  </a:lnTo>
                  <a:lnTo>
                    <a:pt x="50" y="377"/>
                  </a:lnTo>
                  <a:close/>
                  <a:moveTo>
                    <a:pt x="50" y="333"/>
                  </a:moveTo>
                  <a:lnTo>
                    <a:pt x="50" y="333"/>
                  </a:lnTo>
                  <a:lnTo>
                    <a:pt x="57" y="333"/>
                  </a:lnTo>
                  <a:lnTo>
                    <a:pt x="57" y="372"/>
                  </a:lnTo>
                  <a:lnTo>
                    <a:pt x="50" y="372"/>
                  </a:lnTo>
                  <a:lnTo>
                    <a:pt x="50" y="333"/>
                  </a:lnTo>
                  <a:close/>
                  <a:moveTo>
                    <a:pt x="50" y="277"/>
                  </a:moveTo>
                  <a:lnTo>
                    <a:pt x="50" y="277"/>
                  </a:lnTo>
                  <a:lnTo>
                    <a:pt x="57" y="277"/>
                  </a:lnTo>
                  <a:lnTo>
                    <a:pt x="57" y="328"/>
                  </a:lnTo>
                  <a:lnTo>
                    <a:pt x="50" y="328"/>
                  </a:lnTo>
                  <a:lnTo>
                    <a:pt x="50" y="277"/>
                  </a:lnTo>
                  <a:close/>
                  <a:moveTo>
                    <a:pt x="50" y="253"/>
                  </a:moveTo>
                  <a:lnTo>
                    <a:pt x="50" y="253"/>
                  </a:lnTo>
                  <a:lnTo>
                    <a:pt x="57" y="253"/>
                  </a:lnTo>
                  <a:lnTo>
                    <a:pt x="57" y="272"/>
                  </a:lnTo>
                  <a:lnTo>
                    <a:pt x="50" y="272"/>
                  </a:lnTo>
                  <a:lnTo>
                    <a:pt x="50" y="253"/>
                  </a:lnTo>
                  <a:close/>
                  <a:moveTo>
                    <a:pt x="243" y="328"/>
                  </a:moveTo>
                  <a:lnTo>
                    <a:pt x="243" y="328"/>
                  </a:lnTo>
                  <a:lnTo>
                    <a:pt x="237" y="328"/>
                  </a:lnTo>
                  <a:lnTo>
                    <a:pt x="237" y="328"/>
                  </a:lnTo>
                  <a:lnTo>
                    <a:pt x="237" y="253"/>
                  </a:lnTo>
                  <a:lnTo>
                    <a:pt x="243" y="253"/>
                  </a:lnTo>
                  <a:lnTo>
                    <a:pt x="243" y="328"/>
                  </a:lnTo>
                  <a:close/>
                  <a:moveTo>
                    <a:pt x="243" y="372"/>
                  </a:moveTo>
                  <a:lnTo>
                    <a:pt x="243" y="372"/>
                  </a:lnTo>
                  <a:lnTo>
                    <a:pt x="237" y="372"/>
                  </a:lnTo>
                  <a:lnTo>
                    <a:pt x="237" y="355"/>
                  </a:lnTo>
                  <a:lnTo>
                    <a:pt x="237" y="350"/>
                  </a:lnTo>
                  <a:lnTo>
                    <a:pt x="237" y="333"/>
                  </a:lnTo>
                  <a:lnTo>
                    <a:pt x="243" y="333"/>
                  </a:lnTo>
                  <a:lnTo>
                    <a:pt x="243" y="372"/>
                  </a:lnTo>
                  <a:close/>
                  <a:moveTo>
                    <a:pt x="243" y="450"/>
                  </a:moveTo>
                  <a:lnTo>
                    <a:pt x="243" y="450"/>
                  </a:lnTo>
                  <a:lnTo>
                    <a:pt x="237" y="450"/>
                  </a:lnTo>
                  <a:lnTo>
                    <a:pt x="237" y="377"/>
                  </a:lnTo>
                  <a:lnTo>
                    <a:pt x="243" y="377"/>
                  </a:lnTo>
                  <a:lnTo>
                    <a:pt x="243" y="450"/>
                  </a:lnTo>
                  <a:close/>
                  <a:moveTo>
                    <a:pt x="243" y="529"/>
                  </a:moveTo>
                  <a:lnTo>
                    <a:pt x="243" y="529"/>
                  </a:lnTo>
                  <a:lnTo>
                    <a:pt x="237" y="529"/>
                  </a:lnTo>
                  <a:lnTo>
                    <a:pt x="237" y="455"/>
                  </a:lnTo>
                  <a:lnTo>
                    <a:pt x="243" y="455"/>
                  </a:lnTo>
                  <a:lnTo>
                    <a:pt x="243" y="529"/>
                  </a:lnTo>
                  <a:close/>
                  <a:moveTo>
                    <a:pt x="62" y="612"/>
                  </a:moveTo>
                  <a:lnTo>
                    <a:pt x="62" y="612"/>
                  </a:lnTo>
                  <a:lnTo>
                    <a:pt x="232" y="612"/>
                  </a:lnTo>
                  <a:lnTo>
                    <a:pt x="232" y="648"/>
                  </a:lnTo>
                  <a:lnTo>
                    <a:pt x="62" y="648"/>
                  </a:lnTo>
                  <a:lnTo>
                    <a:pt x="62" y="612"/>
                  </a:lnTo>
                  <a:close/>
                  <a:moveTo>
                    <a:pt x="62" y="211"/>
                  </a:moveTo>
                  <a:lnTo>
                    <a:pt x="62" y="211"/>
                  </a:lnTo>
                  <a:lnTo>
                    <a:pt x="232" y="211"/>
                  </a:lnTo>
                  <a:lnTo>
                    <a:pt x="232" y="211"/>
                  </a:lnTo>
                  <a:lnTo>
                    <a:pt x="62" y="211"/>
                  </a:lnTo>
                  <a:lnTo>
                    <a:pt x="62" y="211"/>
                  </a:lnTo>
                  <a:close/>
                  <a:moveTo>
                    <a:pt x="232" y="210"/>
                  </a:moveTo>
                  <a:lnTo>
                    <a:pt x="232" y="210"/>
                  </a:lnTo>
                  <a:lnTo>
                    <a:pt x="62" y="210"/>
                  </a:lnTo>
                  <a:lnTo>
                    <a:pt x="62" y="173"/>
                  </a:lnTo>
                  <a:lnTo>
                    <a:pt x="232" y="173"/>
                  </a:lnTo>
                  <a:lnTo>
                    <a:pt x="232" y="210"/>
                  </a:lnTo>
                  <a:close/>
                  <a:moveTo>
                    <a:pt x="62" y="333"/>
                  </a:moveTo>
                  <a:lnTo>
                    <a:pt x="62" y="333"/>
                  </a:lnTo>
                  <a:lnTo>
                    <a:pt x="232" y="333"/>
                  </a:lnTo>
                  <a:lnTo>
                    <a:pt x="232" y="350"/>
                  </a:lnTo>
                  <a:lnTo>
                    <a:pt x="62" y="350"/>
                  </a:lnTo>
                  <a:lnTo>
                    <a:pt x="62" y="333"/>
                  </a:lnTo>
                  <a:close/>
                  <a:moveTo>
                    <a:pt x="232" y="372"/>
                  </a:moveTo>
                  <a:lnTo>
                    <a:pt x="232" y="372"/>
                  </a:lnTo>
                  <a:lnTo>
                    <a:pt x="62" y="372"/>
                  </a:lnTo>
                  <a:lnTo>
                    <a:pt x="62" y="355"/>
                  </a:lnTo>
                  <a:lnTo>
                    <a:pt x="232" y="355"/>
                  </a:lnTo>
                  <a:lnTo>
                    <a:pt x="232" y="372"/>
                  </a:lnTo>
                  <a:close/>
                  <a:moveTo>
                    <a:pt x="232" y="529"/>
                  </a:moveTo>
                  <a:lnTo>
                    <a:pt x="232" y="529"/>
                  </a:lnTo>
                  <a:lnTo>
                    <a:pt x="62" y="529"/>
                  </a:lnTo>
                  <a:lnTo>
                    <a:pt x="62" y="492"/>
                  </a:lnTo>
                  <a:lnTo>
                    <a:pt x="232" y="492"/>
                  </a:lnTo>
                  <a:lnTo>
                    <a:pt x="232" y="529"/>
                  </a:lnTo>
                  <a:close/>
                  <a:moveTo>
                    <a:pt x="232" y="492"/>
                  </a:moveTo>
                  <a:lnTo>
                    <a:pt x="232" y="492"/>
                  </a:lnTo>
                  <a:lnTo>
                    <a:pt x="62" y="492"/>
                  </a:lnTo>
                  <a:lnTo>
                    <a:pt x="62" y="455"/>
                  </a:lnTo>
                  <a:lnTo>
                    <a:pt x="232" y="455"/>
                  </a:lnTo>
                  <a:lnTo>
                    <a:pt x="232" y="492"/>
                  </a:lnTo>
                  <a:close/>
                  <a:moveTo>
                    <a:pt x="232" y="450"/>
                  </a:moveTo>
                  <a:lnTo>
                    <a:pt x="232" y="450"/>
                  </a:lnTo>
                  <a:lnTo>
                    <a:pt x="62" y="450"/>
                  </a:lnTo>
                  <a:lnTo>
                    <a:pt x="62" y="414"/>
                  </a:lnTo>
                  <a:lnTo>
                    <a:pt x="232" y="414"/>
                  </a:lnTo>
                  <a:lnTo>
                    <a:pt x="232" y="450"/>
                  </a:lnTo>
                  <a:close/>
                  <a:moveTo>
                    <a:pt x="232" y="413"/>
                  </a:moveTo>
                  <a:lnTo>
                    <a:pt x="232" y="413"/>
                  </a:lnTo>
                  <a:lnTo>
                    <a:pt x="62" y="413"/>
                  </a:lnTo>
                  <a:lnTo>
                    <a:pt x="62" y="377"/>
                  </a:lnTo>
                  <a:lnTo>
                    <a:pt x="232" y="377"/>
                  </a:lnTo>
                  <a:lnTo>
                    <a:pt x="232" y="413"/>
                  </a:lnTo>
                  <a:close/>
                  <a:moveTo>
                    <a:pt x="62" y="534"/>
                  </a:moveTo>
                  <a:lnTo>
                    <a:pt x="62" y="534"/>
                  </a:lnTo>
                  <a:lnTo>
                    <a:pt x="232" y="534"/>
                  </a:lnTo>
                  <a:lnTo>
                    <a:pt x="232" y="570"/>
                  </a:lnTo>
                  <a:lnTo>
                    <a:pt x="62" y="570"/>
                  </a:lnTo>
                  <a:lnTo>
                    <a:pt x="62" y="534"/>
                  </a:lnTo>
                  <a:close/>
                  <a:moveTo>
                    <a:pt x="62" y="571"/>
                  </a:moveTo>
                  <a:lnTo>
                    <a:pt x="62" y="571"/>
                  </a:lnTo>
                  <a:lnTo>
                    <a:pt x="232" y="571"/>
                  </a:lnTo>
                  <a:lnTo>
                    <a:pt x="232" y="607"/>
                  </a:lnTo>
                  <a:lnTo>
                    <a:pt x="62" y="607"/>
                  </a:lnTo>
                  <a:lnTo>
                    <a:pt x="62" y="571"/>
                  </a:lnTo>
                  <a:close/>
                  <a:moveTo>
                    <a:pt x="62" y="291"/>
                  </a:moveTo>
                  <a:lnTo>
                    <a:pt x="62" y="291"/>
                  </a:lnTo>
                  <a:lnTo>
                    <a:pt x="232" y="291"/>
                  </a:lnTo>
                  <a:lnTo>
                    <a:pt x="232" y="291"/>
                  </a:lnTo>
                  <a:lnTo>
                    <a:pt x="62" y="291"/>
                  </a:lnTo>
                  <a:lnTo>
                    <a:pt x="62" y="291"/>
                  </a:lnTo>
                  <a:close/>
                  <a:moveTo>
                    <a:pt x="232" y="290"/>
                  </a:moveTo>
                  <a:lnTo>
                    <a:pt x="232" y="290"/>
                  </a:lnTo>
                  <a:lnTo>
                    <a:pt x="62" y="290"/>
                  </a:lnTo>
                  <a:lnTo>
                    <a:pt x="62" y="253"/>
                  </a:lnTo>
                  <a:lnTo>
                    <a:pt x="232" y="253"/>
                  </a:lnTo>
                  <a:lnTo>
                    <a:pt x="232" y="290"/>
                  </a:lnTo>
                  <a:close/>
                  <a:moveTo>
                    <a:pt x="62" y="292"/>
                  </a:moveTo>
                  <a:lnTo>
                    <a:pt x="62" y="292"/>
                  </a:lnTo>
                  <a:lnTo>
                    <a:pt x="232" y="292"/>
                  </a:lnTo>
                  <a:lnTo>
                    <a:pt x="232" y="328"/>
                  </a:lnTo>
                  <a:lnTo>
                    <a:pt x="62" y="328"/>
                  </a:lnTo>
                  <a:lnTo>
                    <a:pt x="62" y="292"/>
                  </a:lnTo>
                  <a:close/>
                  <a:moveTo>
                    <a:pt x="62" y="212"/>
                  </a:moveTo>
                  <a:lnTo>
                    <a:pt x="62" y="212"/>
                  </a:lnTo>
                  <a:lnTo>
                    <a:pt x="232" y="212"/>
                  </a:lnTo>
                  <a:lnTo>
                    <a:pt x="232" y="248"/>
                  </a:lnTo>
                  <a:lnTo>
                    <a:pt x="62" y="248"/>
                  </a:lnTo>
                  <a:lnTo>
                    <a:pt x="62" y="212"/>
                  </a:lnTo>
                  <a:close/>
                  <a:moveTo>
                    <a:pt x="243" y="607"/>
                  </a:moveTo>
                  <a:lnTo>
                    <a:pt x="243" y="607"/>
                  </a:lnTo>
                  <a:lnTo>
                    <a:pt x="237" y="607"/>
                  </a:lnTo>
                  <a:lnTo>
                    <a:pt x="237" y="534"/>
                  </a:lnTo>
                  <a:lnTo>
                    <a:pt x="243" y="534"/>
                  </a:lnTo>
                  <a:lnTo>
                    <a:pt x="243" y="607"/>
                  </a:lnTo>
                  <a:close/>
                  <a:moveTo>
                    <a:pt x="50" y="201"/>
                  </a:moveTo>
                  <a:lnTo>
                    <a:pt x="50" y="201"/>
                  </a:lnTo>
                  <a:lnTo>
                    <a:pt x="57" y="201"/>
                  </a:lnTo>
                  <a:lnTo>
                    <a:pt x="57" y="248"/>
                  </a:lnTo>
                  <a:lnTo>
                    <a:pt x="50" y="248"/>
                  </a:lnTo>
                  <a:lnTo>
                    <a:pt x="50" y="201"/>
                  </a:lnTo>
                  <a:close/>
                  <a:moveTo>
                    <a:pt x="57" y="196"/>
                  </a:moveTo>
                  <a:lnTo>
                    <a:pt x="57" y="196"/>
                  </a:lnTo>
                  <a:lnTo>
                    <a:pt x="50" y="196"/>
                  </a:lnTo>
                  <a:lnTo>
                    <a:pt x="50" y="173"/>
                  </a:lnTo>
                  <a:lnTo>
                    <a:pt x="57" y="173"/>
                  </a:lnTo>
                  <a:lnTo>
                    <a:pt x="57" y="196"/>
                  </a:lnTo>
                  <a:close/>
                  <a:moveTo>
                    <a:pt x="258" y="28"/>
                  </a:moveTo>
                  <a:lnTo>
                    <a:pt x="258" y="28"/>
                  </a:lnTo>
                  <a:lnTo>
                    <a:pt x="36" y="28"/>
                  </a:lnTo>
                  <a:lnTo>
                    <a:pt x="36" y="20"/>
                  </a:lnTo>
                  <a:lnTo>
                    <a:pt x="258" y="20"/>
                  </a:lnTo>
                  <a:lnTo>
                    <a:pt x="258" y="28"/>
                  </a:lnTo>
                  <a:close/>
                  <a:moveTo>
                    <a:pt x="0" y="743"/>
                  </a:moveTo>
                  <a:lnTo>
                    <a:pt x="0" y="743"/>
                  </a:lnTo>
                  <a:lnTo>
                    <a:pt x="112" y="743"/>
                  </a:lnTo>
                  <a:cubicBezTo>
                    <a:pt x="116" y="753"/>
                    <a:pt x="125" y="759"/>
                    <a:pt x="136" y="759"/>
                  </a:cubicBezTo>
                  <a:cubicBezTo>
                    <a:pt x="150" y="759"/>
                    <a:pt x="161" y="748"/>
                    <a:pt x="161" y="734"/>
                  </a:cubicBezTo>
                  <a:cubicBezTo>
                    <a:pt x="161" y="719"/>
                    <a:pt x="150" y="708"/>
                    <a:pt x="136" y="708"/>
                  </a:cubicBezTo>
                  <a:cubicBezTo>
                    <a:pt x="125" y="708"/>
                    <a:pt x="116" y="714"/>
                    <a:pt x="112" y="724"/>
                  </a:cubicBezTo>
                  <a:lnTo>
                    <a:pt x="36" y="724"/>
                  </a:lnTo>
                  <a:lnTo>
                    <a:pt x="36" y="693"/>
                  </a:lnTo>
                  <a:lnTo>
                    <a:pt x="258" y="693"/>
                  </a:lnTo>
                  <a:lnTo>
                    <a:pt x="258" y="724"/>
                  </a:lnTo>
                  <a:lnTo>
                    <a:pt x="238" y="724"/>
                  </a:lnTo>
                  <a:cubicBezTo>
                    <a:pt x="234" y="714"/>
                    <a:pt x="225" y="708"/>
                    <a:pt x="215" y="708"/>
                  </a:cubicBezTo>
                  <a:cubicBezTo>
                    <a:pt x="200" y="708"/>
                    <a:pt x="189" y="719"/>
                    <a:pt x="189" y="734"/>
                  </a:cubicBezTo>
                  <a:cubicBezTo>
                    <a:pt x="189" y="748"/>
                    <a:pt x="200" y="759"/>
                    <a:pt x="215" y="759"/>
                  </a:cubicBezTo>
                  <a:cubicBezTo>
                    <a:pt x="225" y="759"/>
                    <a:pt x="234" y="753"/>
                    <a:pt x="238" y="743"/>
                  </a:cubicBezTo>
                  <a:lnTo>
                    <a:pt x="293" y="743"/>
                  </a:lnTo>
                  <a:lnTo>
                    <a:pt x="293" y="0"/>
                  </a:lnTo>
                  <a:lnTo>
                    <a:pt x="0" y="0"/>
                  </a:lnTo>
                  <a:lnTo>
                    <a:pt x="0" y="743"/>
                  </a:lnTo>
                  <a:close/>
                </a:path>
              </a:pathLst>
            </a:custGeom>
            <a:grpFill/>
            <a:ln w="0">
              <a:noFill/>
              <a:prstDash val="solid"/>
              <a:round/>
              <a:headEnd/>
              <a:tailEnd/>
            </a:ln>
          </p:spPr>
          <p:txBody>
            <a:bodyPr/>
            <a:lstStyle/>
            <a:p>
              <a:pPr defTabSz="543689">
                <a:defRPr/>
              </a:pPr>
              <a:endParaRPr lang="zh-CN" altLang="en-US" sz="3201"/>
            </a:p>
          </p:txBody>
        </p:sp>
        <p:sp>
          <p:nvSpPr>
            <p:cNvPr id="540" name="Freeform 276"/>
            <p:cNvSpPr>
              <a:spLocks/>
            </p:cNvSpPr>
            <p:nvPr/>
          </p:nvSpPr>
          <p:spPr bwMode="auto">
            <a:xfrm>
              <a:off x="1441451" y="2286000"/>
              <a:ext cx="6350" cy="7938"/>
            </a:xfrm>
            <a:custGeom>
              <a:avLst/>
              <a:gdLst>
                <a:gd name="T0" fmla="*/ 2 w 7"/>
                <a:gd name="T1" fmla="*/ 5 h 8"/>
                <a:gd name="T2" fmla="*/ 2 w 7"/>
                <a:gd name="T3" fmla="*/ 5 h 8"/>
                <a:gd name="T4" fmla="*/ 6 w 7"/>
                <a:gd name="T5" fmla="*/ 5 h 8"/>
                <a:gd name="T6" fmla="*/ 6 w 7"/>
                <a:gd name="T7" fmla="*/ 8 h 8"/>
                <a:gd name="T8" fmla="*/ 7 w 7"/>
                <a:gd name="T9" fmla="*/ 8 h 8"/>
                <a:gd name="T10" fmla="*/ 7 w 7"/>
                <a:gd name="T11" fmla="*/ 0 h 8"/>
                <a:gd name="T12" fmla="*/ 6 w 7"/>
                <a:gd name="T13" fmla="*/ 0 h 8"/>
                <a:gd name="T14" fmla="*/ 6 w 7"/>
                <a:gd name="T15" fmla="*/ 3 h 8"/>
                <a:gd name="T16" fmla="*/ 2 w 7"/>
                <a:gd name="T17" fmla="*/ 3 h 8"/>
                <a:gd name="T18" fmla="*/ 2 w 7"/>
                <a:gd name="T19" fmla="*/ 0 h 8"/>
                <a:gd name="T20" fmla="*/ 0 w 7"/>
                <a:gd name="T21" fmla="*/ 0 h 8"/>
                <a:gd name="T22" fmla="*/ 0 w 7"/>
                <a:gd name="T23" fmla="*/ 8 h 8"/>
                <a:gd name="T24" fmla="*/ 2 w 7"/>
                <a:gd name="T25" fmla="*/ 8 h 8"/>
                <a:gd name="T26" fmla="*/ 2 w 7"/>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2" y="5"/>
                  </a:moveTo>
                  <a:lnTo>
                    <a:pt x="2" y="5"/>
                  </a:lnTo>
                  <a:lnTo>
                    <a:pt x="6" y="5"/>
                  </a:lnTo>
                  <a:lnTo>
                    <a:pt x="6" y="8"/>
                  </a:lnTo>
                  <a:lnTo>
                    <a:pt x="7" y="8"/>
                  </a:lnTo>
                  <a:lnTo>
                    <a:pt x="7" y="0"/>
                  </a:lnTo>
                  <a:lnTo>
                    <a:pt x="6" y="0"/>
                  </a:lnTo>
                  <a:lnTo>
                    <a:pt x="6" y="3"/>
                  </a:lnTo>
                  <a:lnTo>
                    <a:pt x="2" y="3"/>
                  </a:lnTo>
                  <a:lnTo>
                    <a:pt x="2" y="0"/>
                  </a:lnTo>
                  <a:lnTo>
                    <a:pt x="0" y="0"/>
                  </a:lnTo>
                  <a:lnTo>
                    <a:pt x="0" y="8"/>
                  </a:lnTo>
                  <a:lnTo>
                    <a:pt x="2" y="8"/>
                  </a:lnTo>
                  <a:lnTo>
                    <a:pt x="2" y="5"/>
                  </a:lnTo>
                  <a:close/>
                </a:path>
              </a:pathLst>
            </a:custGeom>
            <a:grpFill/>
            <a:ln w="0">
              <a:noFill/>
              <a:prstDash val="solid"/>
              <a:round/>
              <a:headEnd/>
              <a:tailEnd/>
            </a:ln>
          </p:spPr>
          <p:txBody>
            <a:bodyPr/>
            <a:lstStyle/>
            <a:p>
              <a:pPr defTabSz="543689">
                <a:defRPr/>
              </a:pPr>
              <a:endParaRPr lang="zh-CN" altLang="en-US" sz="3201"/>
            </a:p>
          </p:txBody>
        </p:sp>
        <p:sp>
          <p:nvSpPr>
            <p:cNvPr id="541" name="Freeform 277"/>
            <p:cNvSpPr>
              <a:spLocks/>
            </p:cNvSpPr>
            <p:nvPr/>
          </p:nvSpPr>
          <p:spPr bwMode="auto">
            <a:xfrm>
              <a:off x="1449388" y="2286000"/>
              <a:ext cx="6350" cy="7938"/>
            </a:xfrm>
            <a:custGeom>
              <a:avLst/>
              <a:gdLst>
                <a:gd name="T0" fmla="*/ 4 w 7"/>
                <a:gd name="T1" fmla="*/ 8 h 8"/>
                <a:gd name="T2" fmla="*/ 4 w 7"/>
                <a:gd name="T3" fmla="*/ 8 h 8"/>
                <a:gd name="T4" fmla="*/ 7 w 7"/>
                <a:gd name="T5" fmla="*/ 7 h 8"/>
                <a:gd name="T6" fmla="*/ 7 w 7"/>
                <a:gd name="T7" fmla="*/ 5 h 8"/>
                <a:gd name="T8" fmla="*/ 7 w 7"/>
                <a:gd name="T9" fmla="*/ 0 h 8"/>
                <a:gd name="T10" fmla="*/ 5 w 7"/>
                <a:gd name="T11" fmla="*/ 0 h 8"/>
                <a:gd name="T12" fmla="*/ 5 w 7"/>
                <a:gd name="T13" fmla="*/ 5 h 8"/>
                <a:gd name="T14" fmla="*/ 4 w 7"/>
                <a:gd name="T15" fmla="*/ 7 h 8"/>
                <a:gd name="T16" fmla="*/ 2 w 7"/>
                <a:gd name="T17" fmla="*/ 5 h 8"/>
                <a:gd name="T18" fmla="*/ 2 w 7"/>
                <a:gd name="T19" fmla="*/ 0 h 8"/>
                <a:gd name="T20" fmla="*/ 0 w 7"/>
                <a:gd name="T21" fmla="*/ 0 h 8"/>
                <a:gd name="T22" fmla="*/ 0 w 7"/>
                <a:gd name="T23" fmla="*/ 5 h 8"/>
                <a:gd name="T24" fmla="*/ 0 w 7"/>
                <a:gd name="T25" fmla="*/ 7 h 8"/>
                <a:gd name="T26" fmla="*/ 4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4" y="8"/>
                  </a:moveTo>
                  <a:lnTo>
                    <a:pt x="4" y="8"/>
                  </a:lnTo>
                  <a:cubicBezTo>
                    <a:pt x="5" y="8"/>
                    <a:pt x="6" y="8"/>
                    <a:pt x="7" y="7"/>
                  </a:cubicBezTo>
                  <a:cubicBezTo>
                    <a:pt x="7" y="7"/>
                    <a:pt x="7" y="6"/>
                    <a:pt x="7" y="5"/>
                  </a:cubicBezTo>
                  <a:lnTo>
                    <a:pt x="7" y="0"/>
                  </a:lnTo>
                  <a:lnTo>
                    <a:pt x="5" y="0"/>
                  </a:lnTo>
                  <a:lnTo>
                    <a:pt x="5" y="5"/>
                  </a:lnTo>
                  <a:cubicBezTo>
                    <a:pt x="5" y="6"/>
                    <a:pt x="5" y="7"/>
                    <a:pt x="4" y="7"/>
                  </a:cubicBezTo>
                  <a:cubicBezTo>
                    <a:pt x="2" y="7"/>
                    <a:pt x="2" y="6"/>
                    <a:pt x="2" y="5"/>
                  </a:cubicBezTo>
                  <a:lnTo>
                    <a:pt x="2" y="0"/>
                  </a:lnTo>
                  <a:lnTo>
                    <a:pt x="0" y="0"/>
                  </a:lnTo>
                  <a:lnTo>
                    <a:pt x="0" y="5"/>
                  </a:lnTo>
                  <a:cubicBezTo>
                    <a:pt x="0" y="6"/>
                    <a:pt x="0" y="7"/>
                    <a:pt x="0" y="7"/>
                  </a:cubicBezTo>
                  <a:cubicBezTo>
                    <a:pt x="1" y="8"/>
                    <a:pt x="2" y="8"/>
                    <a:pt x="4" y="8"/>
                  </a:cubicBezTo>
                  <a:close/>
                </a:path>
              </a:pathLst>
            </a:custGeom>
            <a:grpFill/>
            <a:ln w="0">
              <a:noFill/>
              <a:prstDash val="solid"/>
              <a:round/>
              <a:headEnd/>
              <a:tailEnd/>
            </a:ln>
          </p:spPr>
          <p:txBody>
            <a:bodyPr/>
            <a:lstStyle/>
            <a:p>
              <a:pPr defTabSz="543689">
                <a:defRPr/>
              </a:pPr>
              <a:endParaRPr lang="zh-CN" altLang="en-US" sz="3201"/>
            </a:p>
          </p:txBody>
        </p:sp>
        <p:sp>
          <p:nvSpPr>
            <p:cNvPr id="542" name="Freeform 278"/>
            <p:cNvSpPr>
              <a:spLocks noEditPoints="1"/>
            </p:cNvSpPr>
            <p:nvPr/>
          </p:nvSpPr>
          <p:spPr bwMode="auto">
            <a:xfrm>
              <a:off x="1457326" y="2286000"/>
              <a:ext cx="7938" cy="7938"/>
            </a:xfrm>
            <a:custGeom>
              <a:avLst/>
              <a:gdLst>
                <a:gd name="T0" fmla="*/ 4 w 9"/>
                <a:gd name="T1" fmla="*/ 2 h 8"/>
                <a:gd name="T2" fmla="*/ 4 w 9"/>
                <a:gd name="T3" fmla="*/ 2 h 8"/>
                <a:gd name="T4" fmla="*/ 5 w 9"/>
                <a:gd name="T5" fmla="*/ 5 h 8"/>
                <a:gd name="T6" fmla="*/ 3 w 9"/>
                <a:gd name="T7" fmla="*/ 5 h 8"/>
                <a:gd name="T8" fmla="*/ 4 w 9"/>
                <a:gd name="T9" fmla="*/ 2 h 8"/>
                <a:gd name="T10" fmla="*/ 2 w 9"/>
                <a:gd name="T11" fmla="*/ 6 h 8"/>
                <a:gd name="T12" fmla="*/ 2 w 9"/>
                <a:gd name="T13" fmla="*/ 6 h 8"/>
                <a:gd name="T14" fmla="*/ 6 w 9"/>
                <a:gd name="T15" fmla="*/ 6 h 8"/>
                <a:gd name="T16" fmla="*/ 7 w 9"/>
                <a:gd name="T17" fmla="*/ 8 h 8"/>
                <a:gd name="T18" fmla="*/ 9 w 9"/>
                <a:gd name="T19" fmla="*/ 8 h 8"/>
                <a:gd name="T20" fmla="*/ 5 w 9"/>
                <a:gd name="T21" fmla="*/ 0 h 8"/>
                <a:gd name="T22" fmla="*/ 3 w 9"/>
                <a:gd name="T23" fmla="*/ 0 h 8"/>
                <a:gd name="T24" fmla="*/ 0 w 9"/>
                <a:gd name="T25" fmla="*/ 8 h 8"/>
                <a:gd name="T26" fmla="*/ 2 w 9"/>
                <a:gd name="T27" fmla="*/ 8 h 8"/>
                <a:gd name="T28" fmla="*/ 2 w 9"/>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8">
                  <a:moveTo>
                    <a:pt x="4" y="2"/>
                  </a:moveTo>
                  <a:lnTo>
                    <a:pt x="4" y="2"/>
                  </a:lnTo>
                  <a:lnTo>
                    <a:pt x="5" y="5"/>
                  </a:lnTo>
                  <a:lnTo>
                    <a:pt x="3" y="5"/>
                  </a:lnTo>
                  <a:lnTo>
                    <a:pt x="4" y="2"/>
                  </a:lnTo>
                  <a:close/>
                  <a:moveTo>
                    <a:pt x="2" y="6"/>
                  </a:moveTo>
                  <a:lnTo>
                    <a:pt x="2" y="6"/>
                  </a:lnTo>
                  <a:lnTo>
                    <a:pt x="6" y="6"/>
                  </a:lnTo>
                  <a:lnTo>
                    <a:pt x="7" y="8"/>
                  </a:lnTo>
                  <a:lnTo>
                    <a:pt x="9" y="8"/>
                  </a:lnTo>
                  <a:lnTo>
                    <a:pt x="5" y="0"/>
                  </a:lnTo>
                  <a:lnTo>
                    <a:pt x="3" y="0"/>
                  </a:lnTo>
                  <a:lnTo>
                    <a:pt x="0" y="8"/>
                  </a:lnTo>
                  <a:lnTo>
                    <a:pt x="2" y="8"/>
                  </a:lnTo>
                  <a:lnTo>
                    <a:pt x="2" y="6"/>
                  </a:lnTo>
                  <a:close/>
                </a:path>
              </a:pathLst>
            </a:custGeom>
            <a:grpFill/>
            <a:ln w="0">
              <a:noFill/>
              <a:prstDash val="solid"/>
              <a:round/>
              <a:headEnd/>
              <a:tailEnd/>
            </a:ln>
          </p:spPr>
          <p:txBody>
            <a:bodyPr/>
            <a:lstStyle/>
            <a:p>
              <a:pPr defTabSz="543689">
                <a:defRPr/>
              </a:pPr>
              <a:endParaRPr lang="zh-CN" altLang="en-US" sz="3201"/>
            </a:p>
          </p:txBody>
        </p:sp>
        <p:sp>
          <p:nvSpPr>
            <p:cNvPr id="543" name="Freeform 279"/>
            <p:cNvSpPr>
              <a:spLocks/>
            </p:cNvSpPr>
            <p:nvPr/>
          </p:nvSpPr>
          <p:spPr bwMode="auto">
            <a:xfrm>
              <a:off x="1465263" y="2286000"/>
              <a:ext cx="11113" cy="7938"/>
            </a:xfrm>
            <a:custGeom>
              <a:avLst/>
              <a:gdLst>
                <a:gd name="T0" fmla="*/ 5 w 13"/>
                <a:gd name="T1" fmla="*/ 8 h 8"/>
                <a:gd name="T2" fmla="*/ 5 w 13"/>
                <a:gd name="T3" fmla="*/ 8 h 8"/>
                <a:gd name="T4" fmla="*/ 6 w 13"/>
                <a:gd name="T5" fmla="*/ 2 h 8"/>
                <a:gd name="T6" fmla="*/ 8 w 13"/>
                <a:gd name="T7" fmla="*/ 8 h 8"/>
                <a:gd name="T8" fmla="*/ 10 w 13"/>
                <a:gd name="T9" fmla="*/ 8 h 8"/>
                <a:gd name="T10" fmla="*/ 13 w 13"/>
                <a:gd name="T11" fmla="*/ 0 h 8"/>
                <a:gd name="T12" fmla="*/ 11 w 13"/>
                <a:gd name="T13" fmla="*/ 0 h 8"/>
                <a:gd name="T14" fmla="*/ 9 w 13"/>
                <a:gd name="T15" fmla="*/ 6 h 8"/>
                <a:gd name="T16" fmla="*/ 7 w 13"/>
                <a:gd name="T17" fmla="*/ 0 h 8"/>
                <a:gd name="T18" fmla="*/ 5 w 13"/>
                <a:gd name="T19" fmla="*/ 0 h 8"/>
                <a:gd name="T20" fmla="*/ 4 w 13"/>
                <a:gd name="T21" fmla="*/ 6 h 8"/>
                <a:gd name="T22" fmla="*/ 2 w 13"/>
                <a:gd name="T23" fmla="*/ 0 h 8"/>
                <a:gd name="T24" fmla="*/ 0 w 13"/>
                <a:gd name="T25" fmla="*/ 0 h 8"/>
                <a:gd name="T26" fmla="*/ 3 w 13"/>
                <a:gd name="T27" fmla="*/ 8 h 8"/>
                <a:gd name="T28" fmla="*/ 5 w 13"/>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5" y="8"/>
                  </a:moveTo>
                  <a:lnTo>
                    <a:pt x="5" y="8"/>
                  </a:lnTo>
                  <a:lnTo>
                    <a:pt x="6" y="2"/>
                  </a:lnTo>
                  <a:lnTo>
                    <a:pt x="8" y="8"/>
                  </a:lnTo>
                  <a:lnTo>
                    <a:pt x="10" y="8"/>
                  </a:lnTo>
                  <a:lnTo>
                    <a:pt x="13" y="0"/>
                  </a:lnTo>
                  <a:lnTo>
                    <a:pt x="11" y="0"/>
                  </a:lnTo>
                  <a:lnTo>
                    <a:pt x="9" y="6"/>
                  </a:lnTo>
                  <a:lnTo>
                    <a:pt x="7" y="0"/>
                  </a:lnTo>
                  <a:lnTo>
                    <a:pt x="5" y="0"/>
                  </a:lnTo>
                  <a:lnTo>
                    <a:pt x="4" y="6"/>
                  </a:lnTo>
                  <a:lnTo>
                    <a:pt x="2" y="0"/>
                  </a:lnTo>
                  <a:lnTo>
                    <a:pt x="0" y="0"/>
                  </a:lnTo>
                  <a:lnTo>
                    <a:pt x="3" y="8"/>
                  </a:lnTo>
                  <a:lnTo>
                    <a:pt x="5" y="8"/>
                  </a:lnTo>
                  <a:close/>
                </a:path>
              </a:pathLst>
            </a:custGeom>
            <a:grpFill/>
            <a:ln w="0">
              <a:noFill/>
              <a:prstDash val="solid"/>
              <a:round/>
              <a:headEnd/>
              <a:tailEnd/>
            </a:ln>
          </p:spPr>
          <p:txBody>
            <a:bodyPr/>
            <a:lstStyle/>
            <a:p>
              <a:pPr defTabSz="543689">
                <a:defRPr/>
              </a:pPr>
              <a:endParaRPr lang="zh-CN" altLang="en-US" sz="3201"/>
            </a:p>
          </p:txBody>
        </p:sp>
        <p:sp>
          <p:nvSpPr>
            <p:cNvPr id="544" name="Freeform 280"/>
            <p:cNvSpPr>
              <a:spLocks/>
            </p:cNvSpPr>
            <p:nvPr/>
          </p:nvSpPr>
          <p:spPr bwMode="auto">
            <a:xfrm>
              <a:off x="1476376" y="2286000"/>
              <a:ext cx="7938" cy="7938"/>
            </a:xfrm>
            <a:custGeom>
              <a:avLst/>
              <a:gdLst>
                <a:gd name="T0" fmla="*/ 4 w 7"/>
                <a:gd name="T1" fmla="*/ 8 h 8"/>
                <a:gd name="T2" fmla="*/ 4 w 7"/>
                <a:gd name="T3" fmla="*/ 8 h 8"/>
                <a:gd name="T4" fmla="*/ 7 w 7"/>
                <a:gd name="T5" fmla="*/ 8 h 8"/>
                <a:gd name="T6" fmla="*/ 7 w 7"/>
                <a:gd name="T7" fmla="*/ 7 h 8"/>
                <a:gd name="T8" fmla="*/ 4 w 7"/>
                <a:gd name="T9" fmla="*/ 7 h 8"/>
                <a:gd name="T10" fmla="*/ 2 w 7"/>
                <a:gd name="T11" fmla="*/ 5 h 8"/>
                <a:gd name="T12" fmla="*/ 7 w 7"/>
                <a:gd name="T13" fmla="*/ 5 h 8"/>
                <a:gd name="T14" fmla="*/ 7 w 7"/>
                <a:gd name="T15" fmla="*/ 3 h 8"/>
                <a:gd name="T16" fmla="*/ 2 w 7"/>
                <a:gd name="T17" fmla="*/ 3 h 8"/>
                <a:gd name="T18" fmla="*/ 4 w 7"/>
                <a:gd name="T19" fmla="*/ 2 h 8"/>
                <a:gd name="T20" fmla="*/ 7 w 7"/>
                <a:gd name="T21" fmla="*/ 2 h 8"/>
                <a:gd name="T22" fmla="*/ 7 w 7"/>
                <a:gd name="T23" fmla="*/ 0 h 8"/>
                <a:gd name="T24" fmla="*/ 4 w 7"/>
                <a:gd name="T25" fmla="*/ 0 h 8"/>
                <a:gd name="T26" fmla="*/ 0 w 7"/>
                <a:gd name="T27" fmla="*/ 4 h 8"/>
                <a:gd name="T28" fmla="*/ 2 w 7"/>
                <a:gd name="T29" fmla="*/ 7 h 8"/>
                <a:gd name="T30" fmla="*/ 4 w 7"/>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8">
                  <a:moveTo>
                    <a:pt x="4" y="8"/>
                  </a:moveTo>
                  <a:lnTo>
                    <a:pt x="4" y="8"/>
                  </a:lnTo>
                  <a:lnTo>
                    <a:pt x="7" y="8"/>
                  </a:lnTo>
                  <a:lnTo>
                    <a:pt x="7" y="7"/>
                  </a:lnTo>
                  <a:lnTo>
                    <a:pt x="4" y="7"/>
                  </a:lnTo>
                  <a:cubicBezTo>
                    <a:pt x="3" y="7"/>
                    <a:pt x="2" y="6"/>
                    <a:pt x="2" y="5"/>
                  </a:cubicBezTo>
                  <a:lnTo>
                    <a:pt x="7" y="5"/>
                  </a:lnTo>
                  <a:lnTo>
                    <a:pt x="7" y="3"/>
                  </a:lnTo>
                  <a:lnTo>
                    <a:pt x="2" y="3"/>
                  </a:lnTo>
                  <a:cubicBezTo>
                    <a:pt x="2" y="2"/>
                    <a:pt x="3" y="2"/>
                    <a:pt x="4" y="2"/>
                  </a:cubicBezTo>
                  <a:lnTo>
                    <a:pt x="7" y="2"/>
                  </a:lnTo>
                  <a:lnTo>
                    <a:pt x="7" y="0"/>
                  </a:lnTo>
                  <a:lnTo>
                    <a:pt x="4" y="0"/>
                  </a:lnTo>
                  <a:cubicBezTo>
                    <a:pt x="2" y="0"/>
                    <a:pt x="0" y="2"/>
                    <a:pt x="0" y="4"/>
                  </a:cubicBezTo>
                  <a:cubicBezTo>
                    <a:pt x="0" y="6"/>
                    <a:pt x="1" y="7"/>
                    <a:pt x="2" y="7"/>
                  </a:cubicBezTo>
                  <a:cubicBezTo>
                    <a:pt x="2" y="8"/>
                    <a:pt x="3" y="8"/>
                    <a:pt x="4" y="8"/>
                  </a:cubicBezTo>
                  <a:close/>
                </a:path>
              </a:pathLst>
            </a:custGeom>
            <a:grpFill/>
            <a:ln w="0">
              <a:noFill/>
              <a:prstDash val="solid"/>
              <a:round/>
              <a:headEnd/>
              <a:tailEnd/>
            </a:ln>
          </p:spPr>
          <p:txBody>
            <a:bodyPr/>
            <a:lstStyle/>
            <a:p>
              <a:pPr defTabSz="543689">
                <a:defRPr/>
              </a:pPr>
              <a:endParaRPr lang="zh-CN" altLang="en-US" sz="3201"/>
            </a:p>
          </p:txBody>
        </p:sp>
        <p:sp>
          <p:nvSpPr>
            <p:cNvPr id="545" name="Freeform 281"/>
            <p:cNvSpPr>
              <a:spLocks/>
            </p:cNvSpPr>
            <p:nvPr/>
          </p:nvSpPr>
          <p:spPr bwMode="auto">
            <a:xfrm>
              <a:off x="1485901" y="2286000"/>
              <a:ext cx="1588" cy="7938"/>
            </a:xfrm>
            <a:custGeom>
              <a:avLst/>
              <a:gdLst>
                <a:gd name="T0" fmla="*/ 2 w 2"/>
                <a:gd name="T1" fmla="*/ 0 h 8"/>
                <a:gd name="T2" fmla="*/ 2 w 2"/>
                <a:gd name="T3" fmla="*/ 0 h 8"/>
                <a:gd name="T4" fmla="*/ 0 w 2"/>
                <a:gd name="T5" fmla="*/ 0 h 8"/>
                <a:gd name="T6" fmla="*/ 0 w 2"/>
                <a:gd name="T7" fmla="*/ 8 h 8"/>
                <a:gd name="T8" fmla="*/ 2 w 2"/>
                <a:gd name="T9" fmla="*/ 8 h 8"/>
                <a:gd name="T10" fmla="*/ 2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2" y="0"/>
                  </a:moveTo>
                  <a:lnTo>
                    <a:pt x="2" y="0"/>
                  </a:lnTo>
                  <a:lnTo>
                    <a:pt x="0" y="0"/>
                  </a:lnTo>
                  <a:lnTo>
                    <a:pt x="0" y="8"/>
                  </a:lnTo>
                  <a:lnTo>
                    <a:pt x="2" y="8"/>
                  </a:lnTo>
                  <a:lnTo>
                    <a:pt x="2" y="0"/>
                  </a:lnTo>
                  <a:close/>
                </a:path>
              </a:pathLst>
            </a:custGeom>
            <a:grpFill/>
            <a:ln w="0">
              <a:noFill/>
              <a:prstDash val="solid"/>
              <a:round/>
              <a:headEnd/>
              <a:tailEnd/>
            </a:ln>
          </p:spPr>
          <p:txBody>
            <a:bodyPr/>
            <a:lstStyle/>
            <a:p>
              <a:pPr defTabSz="543689">
                <a:defRPr/>
              </a:pPr>
              <a:endParaRPr lang="zh-CN" altLang="en-US" sz="3201"/>
            </a:p>
          </p:txBody>
        </p:sp>
        <p:sp>
          <p:nvSpPr>
            <p:cNvPr id="546" name="Freeform 282"/>
            <p:cNvSpPr>
              <a:spLocks/>
            </p:cNvSpPr>
            <p:nvPr/>
          </p:nvSpPr>
          <p:spPr bwMode="auto">
            <a:xfrm>
              <a:off x="1414463" y="2282825"/>
              <a:ext cx="7938" cy="9525"/>
            </a:xfrm>
            <a:custGeom>
              <a:avLst/>
              <a:gdLst>
                <a:gd name="T0" fmla="*/ 9 w 9"/>
                <a:gd name="T1" fmla="*/ 11 h 11"/>
                <a:gd name="T2" fmla="*/ 9 w 9"/>
                <a:gd name="T3" fmla="*/ 11 h 11"/>
                <a:gd name="T4" fmla="*/ 9 w 9"/>
                <a:gd name="T5" fmla="*/ 11 h 11"/>
                <a:gd name="T6" fmla="*/ 9 w 9"/>
                <a:gd name="T7" fmla="*/ 11 h 11"/>
                <a:gd name="T8" fmla="*/ 2 w 9"/>
                <a:gd name="T9" fmla="*/ 0 h 11"/>
                <a:gd name="T10" fmla="*/ 0 w 9"/>
                <a:gd name="T11" fmla="*/ 4 h 11"/>
                <a:gd name="T12" fmla="*/ 1 w 9"/>
                <a:gd name="T13" fmla="*/ 7 h 11"/>
                <a:gd name="T14" fmla="*/ 9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9" y="11"/>
                  </a:moveTo>
                  <a:lnTo>
                    <a:pt x="9" y="11"/>
                  </a:lnTo>
                  <a:cubicBezTo>
                    <a:pt x="9" y="11"/>
                    <a:pt x="9" y="11"/>
                    <a:pt x="9" y="11"/>
                  </a:cubicBezTo>
                  <a:lnTo>
                    <a:pt x="9" y="11"/>
                  </a:lnTo>
                  <a:cubicBezTo>
                    <a:pt x="6" y="5"/>
                    <a:pt x="2" y="0"/>
                    <a:pt x="2" y="0"/>
                  </a:cubicBezTo>
                  <a:cubicBezTo>
                    <a:pt x="2" y="0"/>
                    <a:pt x="0" y="2"/>
                    <a:pt x="0" y="4"/>
                  </a:cubicBezTo>
                  <a:cubicBezTo>
                    <a:pt x="0" y="6"/>
                    <a:pt x="1" y="7"/>
                    <a:pt x="1" y="7"/>
                  </a:cubicBezTo>
                  <a:cubicBezTo>
                    <a:pt x="3" y="8"/>
                    <a:pt x="8" y="11"/>
                    <a:pt x="9" y="11"/>
                  </a:cubicBezTo>
                  <a:close/>
                </a:path>
              </a:pathLst>
            </a:custGeom>
            <a:grpFill/>
            <a:ln w="0">
              <a:noFill/>
              <a:prstDash val="solid"/>
              <a:round/>
              <a:headEnd/>
              <a:tailEnd/>
            </a:ln>
          </p:spPr>
          <p:txBody>
            <a:bodyPr/>
            <a:lstStyle/>
            <a:p>
              <a:pPr defTabSz="543689">
                <a:defRPr/>
              </a:pPr>
              <a:endParaRPr lang="zh-CN" altLang="en-US" sz="3201"/>
            </a:p>
          </p:txBody>
        </p:sp>
        <p:sp>
          <p:nvSpPr>
            <p:cNvPr id="547" name="Freeform 283"/>
            <p:cNvSpPr>
              <a:spLocks/>
            </p:cNvSpPr>
            <p:nvPr/>
          </p:nvSpPr>
          <p:spPr bwMode="auto">
            <a:xfrm>
              <a:off x="1414463" y="2293938"/>
              <a:ext cx="7938" cy="3175"/>
            </a:xfrm>
            <a:custGeom>
              <a:avLst/>
              <a:gdLst>
                <a:gd name="T0" fmla="*/ 0 w 7"/>
                <a:gd name="T1" fmla="*/ 0 h 2"/>
                <a:gd name="T2" fmla="*/ 0 w 7"/>
                <a:gd name="T3" fmla="*/ 0 h 2"/>
                <a:gd name="T4" fmla="*/ 3 w 7"/>
                <a:gd name="T5" fmla="*/ 2 h 2"/>
                <a:gd name="T6" fmla="*/ 7 w 7"/>
                <a:gd name="T7" fmla="*/ 0 h 2"/>
                <a:gd name="T8" fmla="*/ 7 w 7"/>
                <a:gd name="T9" fmla="*/ 0 h 2"/>
                <a:gd name="T10" fmla="*/ 7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cubicBezTo>
                    <a:pt x="1" y="1"/>
                    <a:pt x="2" y="2"/>
                    <a:pt x="3" y="2"/>
                  </a:cubicBezTo>
                  <a:cubicBezTo>
                    <a:pt x="4" y="2"/>
                    <a:pt x="7" y="0"/>
                    <a:pt x="7" y="0"/>
                  </a:cubicBezTo>
                  <a:cubicBezTo>
                    <a:pt x="7" y="0"/>
                    <a:pt x="7" y="0"/>
                    <a:pt x="7" y="0"/>
                  </a:cubicBezTo>
                  <a:cubicBezTo>
                    <a:pt x="7" y="0"/>
                    <a:pt x="7" y="0"/>
                    <a:pt x="7"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48" name="Freeform 284"/>
            <p:cNvSpPr>
              <a:spLocks/>
            </p:cNvSpPr>
            <p:nvPr/>
          </p:nvSpPr>
          <p:spPr bwMode="auto">
            <a:xfrm>
              <a:off x="1412876" y="2287588"/>
              <a:ext cx="9525" cy="6350"/>
            </a:xfrm>
            <a:custGeom>
              <a:avLst/>
              <a:gdLst>
                <a:gd name="T0" fmla="*/ 3 w 10"/>
                <a:gd name="T1" fmla="*/ 6 h 6"/>
                <a:gd name="T2" fmla="*/ 3 w 10"/>
                <a:gd name="T3" fmla="*/ 6 h 6"/>
                <a:gd name="T4" fmla="*/ 5 w 10"/>
                <a:gd name="T5" fmla="*/ 6 h 6"/>
                <a:gd name="T6" fmla="*/ 10 w 10"/>
                <a:gd name="T7" fmla="*/ 6 h 6"/>
                <a:gd name="T8" fmla="*/ 10 w 10"/>
                <a:gd name="T9" fmla="*/ 6 h 6"/>
                <a:gd name="T10" fmla="*/ 10 w 10"/>
                <a:gd name="T11" fmla="*/ 6 h 6"/>
                <a:gd name="T12" fmla="*/ 1 w 10"/>
                <a:gd name="T13" fmla="*/ 0 h 6"/>
                <a:gd name="T14" fmla="*/ 1 w 10"/>
                <a:gd name="T15" fmla="*/ 4 h 6"/>
                <a:gd name="T16" fmla="*/ 3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3" y="6"/>
                  </a:moveTo>
                  <a:lnTo>
                    <a:pt x="3" y="6"/>
                  </a:lnTo>
                  <a:cubicBezTo>
                    <a:pt x="4" y="6"/>
                    <a:pt x="5" y="6"/>
                    <a:pt x="5" y="6"/>
                  </a:cubicBezTo>
                  <a:cubicBezTo>
                    <a:pt x="5" y="6"/>
                    <a:pt x="9" y="6"/>
                    <a:pt x="10" y="6"/>
                  </a:cubicBezTo>
                  <a:lnTo>
                    <a:pt x="10" y="6"/>
                  </a:lnTo>
                  <a:cubicBezTo>
                    <a:pt x="10" y="6"/>
                    <a:pt x="10" y="6"/>
                    <a:pt x="10" y="6"/>
                  </a:cubicBezTo>
                  <a:cubicBezTo>
                    <a:pt x="7" y="4"/>
                    <a:pt x="1" y="0"/>
                    <a:pt x="1" y="0"/>
                  </a:cubicBezTo>
                  <a:cubicBezTo>
                    <a:pt x="0" y="2"/>
                    <a:pt x="1" y="4"/>
                    <a:pt x="1" y="4"/>
                  </a:cubicBezTo>
                  <a:cubicBezTo>
                    <a:pt x="2" y="5"/>
                    <a:pt x="3" y="6"/>
                    <a:pt x="3" y="6"/>
                  </a:cubicBezTo>
                  <a:close/>
                </a:path>
              </a:pathLst>
            </a:custGeom>
            <a:grpFill/>
            <a:ln w="0">
              <a:noFill/>
              <a:prstDash val="solid"/>
              <a:round/>
              <a:headEnd/>
              <a:tailEnd/>
            </a:ln>
          </p:spPr>
          <p:txBody>
            <a:bodyPr/>
            <a:lstStyle/>
            <a:p>
              <a:pPr defTabSz="543689">
                <a:defRPr/>
              </a:pPr>
              <a:endParaRPr lang="zh-CN" altLang="en-US" sz="3201"/>
            </a:p>
          </p:txBody>
        </p:sp>
        <p:sp>
          <p:nvSpPr>
            <p:cNvPr id="549" name="Freeform 285"/>
            <p:cNvSpPr>
              <a:spLocks/>
            </p:cNvSpPr>
            <p:nvPr/>
          </p:nvSpPr>
          <p:spPr bwMode="auto">
            <a:xfrm>
              <a:off x="1419226" y="2279650"/>
              <a:ext cx="4763" cy="12700"/>
            </a:xfrm>
            <a:custGeom>
              <a:avLst/>
              <a:gdLst>
                <a:gd name="T0" fmla="*/ 5 w 6"/>
                <a:gd name="T1" fmla="*/ 14 h 14"/>
                <a:gd name="T2" fmla="*/ 5 w 6"/>
                <a:gd name="T3" fmla="*/ 14 h 14"/>
                <a:gd name="T4" fmla="*/ 5 w 6"/>
                <a:gd name="T5" fmla="*/ 14 h 14"/>
                <a:gd name="T6" fmla="*/ 5 w 6"/>
                <a:gd name="T7" fmla="*/ 13 h 14"/>
                <a:gd name="T8" fmla="*/ 4 w 6"/>
                <a:gd name="T9" fmla="*/ 0 h 14"/>
                <a:gd name="T10" fmla="*/ 3 w 6"/>
                <a:gd name="T11" fmla="*/ 0 h 14"/>
                <a:gd name="T12" fmla="*/ 0 w 6"/>
                <a:gd name="T13" fmla="*/ 2 h 14"/>
                <a:gd name="T14" fmla="*/ 0 w 6"/>
                <a:gd name="T15" fmla="*/ 5 h 14"/>
                <a:gd name="T16" fmla="*/ 5 w 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5" y="14"/>
                  </a:moveTo>
                  <a:lnTo>
                    <a:pt x="5" y="14"/>
                  </a:lnTo>
                  <a:cubicBezTo>
                    <a:pt x="5" y="14"/>
                    <a:pt x="5" y="14"/>
                    <a:pt x="5" y="14"/>
                  </a:cubicBezTo>
                  <a:cubicBezTo>
                    <a:pt x="5" y="14"/>
                    <a:pt x="5" y="13"/>
                    <a:pt x="5" y="13"/>
                  </a:cubicBezTo>
                  <a:cubicBezTo>
                    <a:pt x="6" y="3"/>
                    <a:pt x="4" y="0"/>
                    <a:pt x="4" y="0"/>
                  </a:cubicBezTo>
                  <a:cubicBezTo>
                    <a:pt x="4" y="0"/>
                    <a:pt x="3" y="0"/>
                    <a:pt x="3" y="0"/>
                  </a:cubicBezTo>
                  <a:cubicBezTo>
                    <a:pt x="1" y="1"/>
                    <a:pt x="0" y="2"/>
                    <a:pt x="0" y="2"/>
                  </a:cubicBezTo>
                  <a:cubicBezTo>
                    <a:pt x="0" y="3"/>
                    <a:pt x="0" y="5"/>
                    <a:pt x="0" y="5"/>
                  </a:cubicBezTo>
                  <a:cubicBezTo>
                    <a:pt x="1" y="8"/>
                    <a:pt x="4" y="12"/>
                    <a:pt x="5" y="14"/>
                  </a:cubicBezTo>
                  <a:close/>
                </a:path>
              </a:pathLst>
            </a:custGeom>
            <a:grpFill/>
            <a:ln w="0">
              <a:noFill/>
              <a:prstDash val="solid"/>
              <a:round/>
              <a:headEnd/>
              <a:tailEnd/>
            </a:ln>
          </p:spPr>
          <p:txBody>
            <a:bodyPr/>
            <a:lstStyle/>
            <a:p>
              <a:pPr defTabSz="543689">
                <a:defRPr/>
              </a:pPr>
              <a:endParaRPr lang="zh-CN" altLang="en-US" sz="3201"/>
            </a:p>
          </p:txBody>
        </p:sp>
        <p:sp>
          <p:nvSpPr>
            <p:cNvPr id="550" name="Freeform 286"/>
            <p:cNvSpPr>
              <a:spLocks/>
            </p:cNvSpPr>
            <p:nvPr/>
          </p:nvSpPr>
          <p:spPr bwMode="auto">
            <a:xfrm>
              <a:off x="1423988" y="2279650"/>
              <a:ext cx="6350" cy="12700"/>
            </a:xfrm>
            <a:custGeom>
              <a:avLst/>
              <a:gdLst>
                <a:gd name="T0" fmla="*/ 1 w 7"/>
                <a:gd name="T1" fmla="*/ 14 h 14"/>
                <a:gd name="T2" fmla="*/ 1 w 7"/>
                <a:gd name="T3" fmla="*/ 14 h 14"/>
                <a:gd name="T4" fmla="*/ 2 w 7"/>
                <a:gd name="T5" fmla="*/ 13 h 14"/>
                <a:gd name="T6" fmla="*/ 6 w 7"/>
                <a:gd name="T7" fmla="*/ 5 h 14"/>
                <a:gd name="T8" fmla="*/ 6 w 7"/>
                <a:gd name="T9" fmla="*/ 2 h 14"/>
                <a:gd name="T10" fmla="*/ 4 w 7"/>
                <a:gd name="T11" fmla="*/ 0 h 14"/>
                <a:gd name="T12" fmla="*/ 3 w 7"/>
                <a:gd name="T13" fmla="*/ 0 h 14"/>
                <a:gd name="T14" fmla="*/ 1 w 7"/>
                <a:gd name="T15" fmla="*/ 13 h 14"/>
                <a:gd name="T16" fmla="*/ 1 w 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1" y="14"/>
                  </a:moveTo>
                  <a:lnTo>
                    <a:pt x="1" y="14"/>
                  </a:lnTo>
                  <a:cubicBezTo>
                    <a:pt x="2" y="14"/>
                    <a:pt x="2" y="13"/>
                    <a:pt x="2" y="13"/>
                  </a:cubicBezTo>
                  <a:cubicBezTo>
                    <a:pt x="2" y="12"/>
                    <a:pt x="6" y="8"/>
                    <a:pt x="6" y="5"/>
                  </a:cubicBezTo>
                  <a:cubicBezTo>
                    <a:pt x="6" y="5"/>
                    <a:pt x="7" y="3"/>
                    <a:pt x="6" y="2"/>
                  </a:cubicBezTo>
                  <a:cubicBezTo>
                    <a:pt x="6" y="2"/>
                    <a:pt x="6" y="0"/>
                    <a:pt x="4" y="0"/>
                  </a:cubicBezTo>
                  <a:cubicBezTo>
                    <a:pt x="4" y="0"/>
                    <a:pt x="3" y="0"/>
                    <a:pt x="3" y="0"/>
                  </a:cubicBezTo>
                  <a:cubicBezTo>
                    <a:pt x="3" y="0"/>
                    <a:pt x="0" y="3"/>
                    <a:pt x="1" y="13"/>
                  </a:cubicBezTo>
                  <a:cubicBezTo>
                    <a:pt x="1" y="14"/>
                    <a:pt x="1" y="14"/>
                    <a:pt x="1" y="14"/>
                  </a:cubicBezTo>
                  <a:close/>
                </a:path>
              </a:pathLst>
            </a:custGeom>
            <a:grpFill/>
            <a:ln w="0">
              <a:noFill/>
              <a:prstDash val="solid"/>
              <a:round/>
              <a:headEnd/>
              <a:tailEnd/>
            </a:ln>
          </p:spPr>
          <p:txBody>
            <a:bodyPr/>
            <a:lstStyle/>
            <a:p>
              <a:pPr defTabSz="543689">
                <a:defRPr/>
              </a:pPr>
              <a:endParaRPr lang="zh-CN" altLang="en-US" sz="3201"/>
            </a:p>
          </p:txBody>
        </p:sp>
        <p:sp>
          <p:nvSpPr>
            <p:cNvPr id="551" name="Freeform 287"/>
            <p:cNvSpPr>
              <a:spLocks/>
            </p:cNvSpPr>
            <p:nvPr/>
          </p:nvSpPr>
          <p:spPr bwMode="auto">
            <a:xfrm>
              <a:off x="1427163" y="2293938"/>
              <a:ext cx="6350" cy="3175"/>
            </a:xfrm>
            <a:custGeom>
              <a:avLst/>
              <a:gdLst>
                <a:gd name="T0" fmla="*/ 0 w 8"/>
                <a:gd name="T1" fmla="*/ 0 h 3"/>
                <a:gd name="T2" fmla="*/ 0 w 8"/>
                <a:gd name="T3" fmla="*/ 0 h 3"/>
                <a:gd name="T4" fmla="*/ 0 w 8"/>
                <a:gd name="T5" fmla="*/ 0 h 3"/>
                <a:gd name="T6" fmla="*/ 4 w 8"/>
                <a:gd name="T7" fmla="*/ 2 h 3"/>
                <a:gd name="T8" fmla="*/ 8 w 8"/>
                <a:gd name="T9" fmla="*/ 0 h 3"/>
                <a:gd name="T10" fmla="*/ 0 w 8"/>
                <a:gd name="T11" fmla="*/ 0 h 3"/>
                <a:gd name="T12" fmla="*/ 0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0" y="0"/>
                  </a:moveTo>
                  <a:lnTo>
                    <a:pt x="0" y="0"/>
                  </a:lnTo>
                  <a:cubicBezTo>
                    <a:pt x="0" y="0"/>
                    <a:pt x="0" y="0"/>
                    <a:pt x="0" y="0"/>
                  </a:cubicBezTo>
                  <a:cubicBezTo>
                    <a:pt x="1" y="0"/>
                    <a:pt x="3" y="2"/>
                    <a:pt x="4" y="2"/>
                  </a:cubicBezTo>
                  <a:cubicBezTo>
                    <a:pt x="4" y="2"/>
                    <a:pt x="6" y="3"/>
                    <a:pt x="8"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52" name="Freeform 288"/>
            <p:cNvSpPr>
              <a:spLocks/>
            </p:cNvSpPr>
            <p:nvPr/>
          </p:nvSpPr>
          <p:spPr bwMode="auto">
            <a:xfrm>
              <a:off x="1427163" y="2287588"/>
              <a:ext cx="9525" cy="6350"/>
            </a:xfrm>
            <a:custGeom>
              <a:avLst/>
              <a:gdLst>
                <a:gd name="T0" fmla="*/ 0 w 10"/>
                <a:gd name="T1" fmla="*/ 6 h 6"/>
                <a:gd name="T2" fmla="*/ 0 w 10"/>
                <a:gd name="T3" fmla="*/ 6 h 6"/>
                <a:gd name="T4" fmla="*/ 0 w 10"/>
                <a:gd name="T5" fmla="*/ 6 h 6"/>
                <a:gd name="T6" fmla="*/ 6 w 10"/>
                <a:gd name="T7" fmla="*/ 6 h 6"/>
                <a:gd name="T8" fmla="*/ 7 w 10"/>
                <a:gd name="T9" fmla="*/ 6 h 6"/>
                <a:gd name="T10" fmla="*/ 10 w 10"/>
                <a:gd name="T11" fmla="*/ 3 h 6"/>
                <a:gd name="T12" fmla="*/ 10 w 10"/>
                <a:gd name="T13" fmla="*/ 0 h 6"/>
                <a:gd name="T14" fmla="*/ 0 w 10"/>
                <a:gd name="T15" fmla="*/ 6 h 6"/>
                <a:gd name="T16" fmla="*/ 0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0" y="6"/>
                  </a:moveTo>
                  <a:lnTo>
                    <a:pt x="0" y="6"/>
                  </a:lnTo>
                  <a:cubicBezTo>
                    <a:pt x="0" y="6"/>
                    <a:pt x="0" y="6"/>
                    <a:pt x="0" y="6"/>
                  </a:cubicBezTo>
                  <a:lnTo>
                    <a:pt x="6" y="6"/>
                  </a:lnTo>
                  <a:cubicBezTo>
                    <a:pt x="6" y="6"/>
                    <a:pt x="6" y="6"/>
                    <a:pt x="7" y="6"/>
                  </a:cubicBezTo>
                  <a:cubicBezTo>
                    <a:pt x="7" y="6"/>
                    <a:pt x="9" y="5"/>
                    <a:pt x="10" y="3"/>
                  </a:cubicBezTo>
                  <a:cubicBezTo>
                    <a:pt x="10" y="3"/>
                    <a:pt x="10" y="2"/>
                    <a:pt x="10" y="0"/>
                  </a:cubicBezTo>
                  <a:cubicBezTo>
                    <a:pt x="10" y="0"/>
                    <a:pt x="3" y="4"/>
                    <a:pt x="0" y="6"/>
                  </a:cubicBezTo>
                  <a:cubicBezTo>
                    <a:pt x="0" y="6"/>
                    <a:pt x="0" y="6"/>
                    <a:pt x="0" y="6"/>
                  </a:cubicBezTo>
                  <a:close/>
                </a:path>
              </a:pathLst>
            </a:custGeom>
            <a:grpFill/>
            <a:ln w="0">
              <a:noFill/>
              <a:prstDash val="solid"/>
              <a:round/>
              <a:headEnd/>
              <a:tailEnd/>
            </a:ln>
          </p:spPr>
          <p:txBody>
            <a:bodyPr/>
            <a:lstStyle/>
            <a:p>
              <a:pPr defTabSz="543689">
                <a:defRPr/>
              </a:pPr>
              <a:endParaRPr lang="zh-CN" altLang="en-US" sz="3201"/>
            </a:p>
          </p:txBody>
        </p:sp>
        <p:sp>
          <p:nvSpPr>
            <p:cNvPr id="553" name="Freeform 289"/>
            <p:cNvSpPr>
              <a:spLocks/>
            </p:cNvSpPr>
            <p:nvPr/>
          </p:nvSpPr>
          <p:spPr bwMode="auto">
            <a:xfrm>
              <a:off x="1425576" y="2282825"/>
              <a:ext cx="7938" cy="9525"/>
            </a:xfrm>
            <a:custGeom>
              <a:avLst/>
              <a:gdLst>
                <a:gd name="T0" fmla="*/ 0 w 9"/>
                <a:gd name="T1" fmla="*/ 11 h 11"/>
                <a:gd name="T2" fmla="*/ 0 w 9"/>
                <a:gd name="T3" fmla="*/ 11 h 11"/>
                <a:gd name="T4" fmla="*/ 1 w 9"/>
                <a:gd name="T5" fmla="*/ 11 h 11"/>
                <a:gd name="T6" fmla="*/ 8 w 9"/>
                <a:gd name="T7" fmla="*/ 7 h 11"/>
                <a:gd name="T8" fmla="*/ 9 w 9"/>
                <a:gd name="T9" fmla="*/ 4 h 11"/>
                <a:gd name="T10" fmla="*/ 7 w 9"/>
                <a:gd name="T11" fmla="*/ 0 h 11"/>
                <a:gd name="T12" fmla="*/ 0 w 9"/>
                <a:gd name="T13" fmla="*/ 11 h 11"/>
                <a:gd name="T14" fmla="*/ 0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0" y="11"/>
                  </a:moveTo>
                  <a:lnTo>
                    <a:pt x="0" y="11"/>
                  </a:lnTo>
                  <a:cubicBezTo>
                    <a:pt x="0" y="11"/>
                    <a:pt x="1" y="11"/>
                    <a:pt x="1" y="11"/>
                  </a:cubicBezTo>
                  <a:cubicBezTo>
                    <a:pt x="2" y="11"/>
                    <a:pt x="6" y="8"/>
                    <a:pt x="8" y="7"/>
                  </a:cubicBezTo>
                  <a:cubicBezTo>
                    <a:pt x="8" y="7"/>
                    <a:pt x="9" y="6"/>
                    <a:pt x="9" y="4"/>
                  </a:cubicBezTo>
                  <a:cubicBezTo>
                    <a:pt x="9" y="2"/>
                    <a:pt x="7" y="0"/>
                    <a:pt x="7" y="0"/>
                  </a:cubicBezTo>
                  <a:cubicBezTo>
                    <a:pt x="7" y="0"/>
                    <a:pt x="3" y="5"/>
                    <a:pt x="0" y="11"/>
                  </a:cubicBezTo>
                  <a:cubicBezTo>
                    <a:pt x="0" y="11"/>
                    <a:pt x="0" y="11"/>
                    <a:pt x="0" y="11"/>
                  </a:cubicBezTo>
                  <a:close/>
                </a:path>
              </a:pathLst>
            </a:custGeom>
            <a:grpFill/>
            <a:ln w="0">
              <a:noFill/>
              <a:prstDash val="solid"/>
              <a:round/>
              <a:headEnd/>
              <a:tailEnd/>
            </a:ln>
          </p:spPr>
          <p:txBody>
            <a:bodyPr/>
            <a:lstStyle/>
            <a:p>
              <a:pPr defTabSz="543689">
                <a:defRPr/>
              </a:pPr>
              <a:endParaRPr lang="zh-CN" altLang="en-US" sz="3201"/>
            </a:p>
          </p:txBody>
        </p:sp>
        <p:sp>
          <p:nvSpPr>
            <p:cNvPr id="554" name="Freeform 290"/>
            <p:cNvSpPr>
              <a:spLocks/>
            </p:cNvSpPr>
            <p:nvPr/>
          </p:nvSpPr>
          <p:spPr bwMode="auto">
            <a:xfrm>
              <a:off x="1508126" y="2366963"/>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p>
          </p:txBody>
        </p:sp>
        <p:sp>
          <p:nvSpPr>
            <p:cNvPr id="555" name="Freeform 291"/>
            <p:cNvSpPr>
              <a:spLocks/>
            </p:cNvSpPr>
            <p:nvPr/>
          </p:nvSpPr>
          <p:spPr bwMode="auto">
            <a:xfrm>
              <a:off x="1511301" y="2366963"/>
              <a:ext cx="1588" cy="1588"/>
            </a:xfrm>
            <a:custGeom>
              <a:avLst/>
              <a:gdLst>
                <a:gd name="T0" fmla="*/ 1 w 3"/>
                <a:gd name="T1" fmla="*/ 3 h 3"/>
                <a:gd name="T2" fmla="*/ 1 w 3"/>
                <a:gd name="T3" fmla="*/ 3 h 3"/>
                <a:gd name="T4" fmla="*/ 3 w 3"/>
                <a:gd name="T5" fmla="*/ 2 h 3"/>
                <a:gd name="T6" fmla="*/ 3 w 3"/>
                <a:gd name="T7" fmla="*/ 2 h 3"/>
                <a:gd name="T8" fmla="*/ 3 w 3"/>
                <a:gd name="T9" fmla="*/ 0 h 3"/>
                <a:gd name="T10" fmla="*/ 2 w 3"/>
                <a:gd name="T11" fmla="*/ 0 h 3"/>
                <a:gd name="T12" fmla="*/ 2 w 3"/>
                <a:gd name="T13" fmla="*/ 2 h 3"/>
                <a:gd name="T14" fmla="*/ 1 w 3"/>
                <a:gd name="T15" fmla="*/ 2 h 3"/>
                <a:gd name="T16" fmla="*/ 1 w 3"/>
                <a:gd name="T17" fmla="*/ 2 h 3"/>
                <a:gd name="T18" fmla="*/ 1 w 3"/>
                <a:gd name="T19" fmla="*/ 0 h 3"/>
                <a:gd name="T20" fmla="*/ 0 w 3"/>
                <a:gd name="T21" fmla="*/ 0 h 3"/>
                <a:gd name="T22" fmla="*/ 0 w 3"/>
                <a:gd name="T23" fmla="*/ 2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2"/>
                  </a:cubicBezTo>
                  <a:lnTo>
                    <a:pt x="3" y="0"/>
                  </a:lnTo>
                  <a:lnTo>
                    <a:pt x="2" y="0"/>
                  </a:lnTo>
                  <a:lnTo>
                    <a:pt x="2" y="2"/>
                  </a:lnTo>
                  <a:cubicBezTo>
                    <a:pt x="2" y="2"/>
                    <a:pt x="2" y="2"/>
                    <a:pt x="1" y="2"/>
                  </a:cubicBezTo>
                  <a:cubicBezTo>
                    <a:pt x="1" y="2"/>
                    <a:pt x="1" y="2"/>
                    <a:pt x="1" y="2"/>
                  </a:cubicBezTo>
                  <a:lnTo>
                    <a:pt x="1" y="0"/>
                  </a:lnTo>
                  <a:lnTo>
                    <a:pt x="0" y="0"/>
                  </a:lnTo>
                  <a:lnTo>
                    <a:pt x="0" y="2"/>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556" name="Freeform 292"/>
            <p:cNvSpPr>
              <a:spLocks noEditPoints="1"/>
            </p:cNvSpPr>
            <p:nvPr/>
          </p:nvSpPr>
          <p:spPr bwMode="auto">
            <a:xfrm>
              <a:off x="1512888" y="2366963"/>
              <a:ext cx="3175" cy="1588"/>
            </a:xfrm>
            <a:custGeom>
              <a:avLst/>
              <a:gdLst>
                <a:gd name="T0" fmla="*/ 2 w 3"/>
                <a:gd name="T1" fmla="*/ 0 h 3"/>
                <a:gd name="T2" fmla="*/ 2 w 3"/>
                <a:gd name="T3" fmla="*/ 0 h 3"/>
                <a:gd name="T4" fmla="*/ 2 w 3"/>
                <a:gd name="T5" fmla="*/ 2 h 3"/>
                <a:gd name="T6" fmla="*/ 1 w 3"/>
                <a:gd name="T7" fmla="*/ 2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2"/>
                  </a:lnTo>
                  <a:lnTo>
                    <a:pt x="1" y="2"/>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557" name="Freeform 293"/>
            <p:cNvSpPr>
              <a:spLocks/>
            </p:cNvSpPr>
            <p:nvPr/>
          </p:nvSpPr>
          <p:spPr bwMode="auto">
            <a:xfrm>
              <a:off x="1516063" y="2366963"/>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558" name="Freeform 294"/>
            <p:cNvSpPr>
              <a:spLocks/>
            </p:cNvSpPr>
            <p:nvPr/>
          </p:nvSpPr>
          <p:spPr bwMode="auto">
            <a:xfrm>
              <a:off x="1520826" y="2366963"/>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559" name="Freeform 295"/>
            <p:cNvSpPr>
              <a:spLocks/>
            </p:cNvSpPr>
            <p:nvPr/>
          </p:nvSpPr>
          <p:spPr bwMode="auto">
            <a:xfrm>
              <a:off x="1524001" y="2366963"/>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560" name="Freeform 296"/>
            <p:cNvSpPr>
              <a:spLocks/>
            </p:cNvSpPr>
            <p:nvPr/>
          </p:nvSpPr>
          <p:spPr bwMode="auto">
            <a:xfrm>
              <a:off x="1497013" y="2363788"/>
              <a:ext cx="3175" cy="4763"/>
            </a:xfrm>
            <a:custGeom>
              <a:avLst/>
              <a:gdLst>
                <a:gd name="T0" fmla="*/ 3 w 3"/>
                <a:gd name="T1" fmla="*/ 4 h 4"/>
                <a:gd name="T2" fmla="*/ 3 w 3"/>
                <a:gd name="T3" fmla="*/ 4 h 4"/>
                <a:gd name="T4" fmla="*/ 3 w 3"/>
                <a:gd name="T5" fmla="*/ 4 h 4"/>
                <a:gd name="T6" fmla="*/ 1 w 3"/>
                <a:gd name="T7" fmla="*/ 0 h 4"/>
                <a:gd name="T8" fmla="*/ 0 w 3"/>
                <a:gd name="T9" fmla="*/ 2 h 4"/>
                <a:gd name="T10" fmla="*/ 1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4"/>
                  </a:ln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561" name="Freeform 297"/>
            <p:cNvSpPr>
              <a:spLocks/>
            </p:cNvSpPr>
            <p:nvPr/>
          </p:nvSpPr>
          <p:spPr bwMode="auto">
            <a:xfrm>
              <a:off x="1497013" y="2368550"/>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62" name="Freeform 298"/>
            <p:cNvSpPr>
              <a:spLocks/>
            </p:cNvSpPr>
            <p:nvPr/>
          </p:nvSpPr>
          <p:spPr bwMode="auto">
            <a:xfrm>
              <a:off x="1497013" y="23669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1"/>
                    <a:pt x="1" y="2"/>
                    <a:pt x="1" y="2"/>
                  </a:cubicBezTo>
                  <a:cubicBezTo>
                    <a:pt x="2" y="2"/>
                    <a:pt x="2" y="2"/>
                    <a:pt x="2" y="2"/>
                  </a:cubicBezTo>
                  <a:cubicBezTo>
                    <a:pt x="2" y="2"/>
                    <a:pt x="4" y="2"/>
                    <a:pt x="4" y="2"/>
                  </a:cubicBez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563" name="Freeform 299"/>
            <p:cNvSpPr>
              <a:spLocks/>
            </p:cNvSpPr>
            <p:nvPr/>
          </p:nvSpPr>
          <p:spPr bwMode="auto">
            <a:xfrm>
              <a:off x="1498601" y="2363788"/>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564" name="Freeform 300"/>
            <p:cNvSpPr>
              <a:spLocks/>
            </p:cNvSpPr>
            <p:nvPr/>
          </p:nvSpPr>
          <p:spPr bwMode="auto">
            <a:xfrm>
              <a:off x="1501776" y="2363788"/>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p>
          </p:txBody>
        </p:sp>
        <p:sp>
          <p:nvSpPr>
            <p:cNvPr id="565" name="Freeform 301"/>
            <p:cNvSpPr>
              <a:spLocks/>
            </p:cNvSpPr>
            <p:nvPr/>
          </p:nvSpPr>
          <p:spPr bwMode="auto">
            <a:xfrm>
              <a:off x="1501776" y="2368550"/>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66" name="Freeform 302"/>
            <p:cNvSpPr>
              <a:spLocks/>
            </p:cNvSpPr>
            <p:nvPr/>
          </p:nvSpPr>
          <p:spPr bwMode="auto">
            <a:xfrm>
              <a:off x="1501776" y="2366963"/>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1"/>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67" name="Freeform 303"/>
            <p:cNvSpPr>
              <a:spLocks/>
            </p:cNvSpPr>
            <p:nvPr/>
          </p:nvSpPr>
          <p:spPr bwMode="auto">
            <a:xfrm>
              <a:off x="1501776" y="2363788"/>
              <a:ext cx="3175" cy="4763"/>
            </a:xfrm>
            <a:custGeom>
              <a:avLst/>
              <a:gdLst>
                <a:gd name="T0" fmla="*/ 0 w 3"/>
                <a:gd name="T1" fmla="*/ 4 h 4"/>
                <a:gd name="T2" fmla="*/ 0 w 3"/>
                <a:gd name="T3" fmla="*/ 4 h 4"/>
                <a:gd name="T4" fmla="*/ 3 w 3"/>
                <a:gd name="T5" fmla="*/ 3 h 4"/>
                <a:gd name="T6" fmla="*/ 3 w 3"/>
                <a:gd name="T7" fmla="*/ 2 h 4"/>
                <a:gd name="T8" fmla="*/ 2 w 3"/>
                <a:gd name="T9" fmla="*/ 0 h 4"/>
                <a:gd name="T10" fmla="*/ 0 w 3"/>
                <a:gd name="T11" fmla="*/ 4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0" y="4"/>
                  </a:lnTo>
                  <a:cubicBezTo>
                    <a:pt x="0" y="4"/>
                    <a:pt x="2" y="3"/>
                    <a:pt x="3" y="3"/>
                  </a:cubicBezTo>
                  <a:cubicBezTo>
                    <a:pt x="3" y="3"/>
                    <a:pt x="3" y="2"/>
                    <a:pt x="3" y="2"/>
                  </a:cubicBezTo>
                  <a:cubicBezTo>
                    <a:pt x="3" y="1"/>
                    <a:pt x="2" y="0"/>
                    <a:pt x="2" y="0"/>
                  </a:cubicBezTo>
                  <a:cubicBezTo>
                    <a:pt x="2" y="0"/>
                    <a:pt x="1" y="2"/>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p>
          </p:txBody>
        </p:sp>
        <p:sp>
          <p:nvSpPr>
            <p:cNvPr id="568" name="Freeform 304"/>
            <p:cNvSpPr>
              <a:spLocks/>
            </p:cNvSpPr>
            <p:nvPr/>
          </p:nvSpPr>
          <p:spPr bwMode="auto">
            <a:xfrm>
              <a:off x="1508126" y="2443163"/>
              <a:ext cx="1588" cy="3175"/>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p>
          </p:txBody>
        </p:sp>
        <p:sp>
          <p:nvSpPr>
            <p:cNvPr id="569" name="Freeform 305"/>
            <p:cNvSpPr>
              <a:spLocks/>
            </p:cNvSpPr>
            <p:nvPr/>
          </p:nvSpPr>
          <p:spPr bwMode="auto">
            <a:xfrm>
              <a:off x="1511301" y="2443163"/>
              <a:ext cx="1588" cy="3175"/>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3"/>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3"/>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570" name="Freeform 306"/>
            <p:cNvSpPr>
              <a:spLocks noEditPoints="1"/>
            </p:cNvSpPr>
            <p:nvPr/>
          </p:nvSpPr>
          <p:spPr bwMode="auto">
            <a:xfrm>
              <a:off x="1512888" y="2443163"/>
              <a:ext cx="3175" cy="3175"/>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571" name="Freeform 307"/>
            <p:cNvSpPr>
              <a:spLocks/>
            </p:cNvSpPr>
            <p:nvPr/>
          </p:nvSpPr>
          <p:spPr bwMode="auto">
            <a:xfrm>
              <a:off x="1516063" y="2443163"/>
              <a:ext cx="4763" cy="3175"/>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572" name="Freeform 308"/>
            <p:cNvSpPr>
              <a:spLocks/>
            </p:cNvSpPr>
            <p:nvPr/>
          </p:nvSpPr>
          <p:spPr bwMode="auto">
            <a:xfrm>
              <a:off x="1520826" y="2443163"/>
              <a:ext cx="3175" cy="3175"/>
            </a:xfrm>
            <a:custGeom>
              <a:avLst/>
              <a:gdLst>
                <a:gd name="T0" fmla="*/ 2 w 3"/>
                <a:gd name="T1" fmla="*/ 3 h 3"/>
                <a:gd name="T2" fmla="*/ 2 w 3"/>
                <a:gd name="T3" fmla="*/ 3 h 3"/>
                <a:gd name="T4" fmla="*/ 3 w 3"/>
                <a:gd name="T5" fmla="*/ 3 h 3"/>
                <a:gd name="T6" fmla="*/ 3 w 3"/>
                <a:gd name="T7" fmla="*/ 3 h 3"/>
                <a:gd name="T8" fmla="*/ 2 w 3"/>
                <a:gd name="T9" fmla="*/ 3 h 3"/>
                <a:gd name="T10" fmla="*/ 1 w 3"/>
                <a:gd name="T11" fmla="*/ 2 h 3"/>
                <a:gd name="T12" fmla="*/ 3 w 3"/>
                <a:gd name="T13" fmla="*/ 2 h 3"/>
                <a:gd name="T14" fmla="*/ 3 w 3"/>
                <a:gd name="T15" fmla="*/ 1 h 3"/>
                <a:gd name="T16" fmla="*/ 1 w 3"/>
                <a:gd name="T17" fmla="*/ 1 h 3"/>
                <a:gd name="T18" fmla="*/ 2 w 3"/>
                <a:gd name="T19" fmla="*/ 1 h 3"/>
                <a:gd name="T20" fmla="*/ 3 w 3"/>
                <a:gd name="T21" fmla="*/ 1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3"/>
                  </a:lnTo>
                  <a:lnTo>
                    <a:pt x="2" y="3"/>
                  </a:lnTo>
                  <a:cubicBezTo>
                    <a:pt x="1" y="3"/>
                    <a:pt x="1" y="2"/>
                    <a:pt x="1" y="2"/>
                  </a:cubicBezTo>
                  <a:lnTo>
                    <a:pt x="3" y="2"/>
                  </a:lnTo>
                  <a:lnTo>
                    <a:pt x="3" y="1"/>
                  </a:lnTo>
                  <a:lnTo>
                    <a:pt x="1" y="1"/>
                  </a:lnTo>
                  <a:cubicBezTo>
                    <a:pt x="1" y="1"/>
                    <a:pt x="1" y="1"/>
                    <a:pt x="2" y="1"/>
                  </a:cubicBezTo>
                  <a:lnTo>
                    <a:pt x="3" y="1"/>
                  </a:lnTo>
                  <a:lnTo>
                    <a:pt x="3" y="0"/>
                  </a:lnTo>
                  <a:lnTo>
                    <a:pt x="2" y="0"/>
                  </a:lnTo>
                  <a:cubicBezTo>
                    <a:pt x="1" y="0"/>
                    <a:pt x="0" y="1"/>
                    <a:pt x="0" y="2"/>
                  </a:cubicBezTo>
                  <a:cubicBezTo>
                    <a:pt x="0" y="2"/>
                    <a:pt x="0" y="3"/>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573" name="Freeform 309"/>
            <p:cNvSpPr>
              <a:spLocks/>
            </p:cNvSpPr>
            <p:nvPr/>
          </p:nvSpPr>
          <p:spPr bwMode="auto">
            <a:xfrm>
              <a:off x="1524001" y="2443163"/>
              <a:ext cx="1588" cy="3175"/>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574" name="Freeform 310"/>
            <p:cNvSpPr>
              <a:spLocks/>
            </p:cNvSpPr>
            <p:nvPr/>
          </p:nvSpPr>
          <p:spPr bwMode="auto">
            <a:xfrm>
              <a:off x="1497013" y="2441575"/>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1 h 4"/>
                <a:gd name="T12" fmla="*/ 1 w 3"/>
                <a:gd name="T13" fmla="*/ 2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1"/>
                    <a:pt x="1" y="0"/>
                    <a:pt x="1" y="0"/>
                  </a:cubicBezTo>
                  <a:cubicBezTo>
                    <a:pt x="1" y="0"/>
                    <a:pt x="0" y="0"/>
                    <a:pt x="0" y="1"/>
                  </a:cubicBezTo>
                  <a:cubicBezTo>
                    <a:pt x="0" y="2"/>
                    <a:pt x="1" y="2"/>
                    <a:pt x="1" y="2"/>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575" name="Freeform 311"/>
            <p:cNvSpPr>
              <a:spLocks/>
            </p:cNvSpPr>
            <p:nvPr/>
          </p:nvSpPr>
          <p:spPr bwMode="auto">
            <a:xfrm>
              <a:off x="1497013" y="2446338"/>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1"/>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76" name="Freeform 312"/>
            <p:cNvSpPr>
              <a:spLocks/>
            </p:cNvSpPr>
            <p:nvPr/>
          </p:nvSpPr>
          <p:spPr bwMode="auto">
            <a:xfrm>
              <a:off x="1497013" y="2443163"/>
              <a:ext cx="3175" cy="3175"/>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cubicBezTo>
                    <a:pt x="2" y="2"/>
                    <a:pt x="4" y="2"/>
                    <a:pt x="4" y="2"/>
                  </a:cubicBez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577" name="Freeform 313"/>
            <p:cNvSpPr>
              <a:spLocks/>
            </p:cNvSpPr>
            <p:nvPr/>
          </p:nvSpPr>
          <p:spPr bwMode="auto">
            <a:xfrm>
              <a:off x="1498601" y="2439988"/>
              <a:ext cx="3175" cy="6350"/>
            </a:xfrm>
            <a:custGeom>
              <a:avLst/>
              <a:gdLst>
                <a:gd name="T0" fmla="*/ 2 w 2"/>
                <a:gd name="T1" fmla="*/ 5 h 6"/>
                <a:gd name="T2" fmla="*/ 2 w 2"/>
                <a:gd name="T3" fmla="*/ 5 h 6"/>
                <a:gd name="T4" fmla="*/ 2 w 2"/>
                <a:gd name="T5" fmla="*/ 6 h 6"/>
                <a:gd name="T6" fmla="*/ 2 w 2"/>
                <a:gd name="T7" fmla="*/ 5 h 6"/>
                <a:gd name="T8" fmla="*/ 1 w 2"/>
                <a:gd name="T9" fmla="*/ 0 h 6"/>
                <a:gd name="T10" fmla="*/ 1 w 2"/>
                <a:gd name="T11" fmla="*/ 0 h 6"/>
                <a:gd name="T12" fmla="*/ 0 w 2"/>
                <a:gd name="T13" fmla="*/ 1 h 6"/>
                <a:gd name="T14" fmla="*/ 0 w 2"/>
                <a:gd name="T15" fmla="*/ 2 h 6"/>
                <a:gd name="T16" fmla="*/ 2 w 2"/>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5"/>
                  </a:moveTo>
                  <a:lnTo>
                    <a:pt x="2" y="5"/>
                  </a:lnTo>
                  <a:cubicBezTo>
                    <a:pt x="2" y="6"/>
                    <a:pt x="2" y="6"/>
                    <a:pt x="2" y="6"/>
                  </a:cubicBezTo>
                  <a:cubicBezTo>
                    <a:pt x="2" y="6"/>
                    <a:pt x="2" y="5"/>
                    <a:pt x="2" y="5"/>
                  </a:cubicBezTo>
                  <a:cubicBezTo>
                    <a:pt x="2" y="1"/>
                    <a:pt x="1" y="0"/>
                    <a:pt x="1" y="0"/>
                  </a:cubicBezTo>
                  <a:cubicBezTo>
                    <a:pt x="1" y="0"/>
                    <a:pt x="1" y="0"/>
                    <a:pt x="1" y="0"/>
                  </a:cubicBezTo>
                  <a:cubicBezTo>
                    <a:pt x="0" y="1"/>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578" name="Freeform 314"/>
            <p:cNvSpPr>
              <a:spLocks/>
            </p:cNvSpPr>
            <p:nvPr/>
          </p:nvSpPr>
          <p:spPr bwMode="auto">
            <a:xfrm>
              <a:off x="1501776" y="2439988"/>
              <a:ext cx="1588" cy="6350"/>
            </a:xfrm>
            <a:custGeom>
              <a:avLst/>
              <a:gdLst>
                <a:gd name="T0" fmla="*/ 0 w 2"/>
                <a:gd name="T1" fmla="*/ 6 h 6"/>
                <a:gd name="T2" fmla="*/ 0 w 2"/>
                <a:gd name="T3" fmla="*/ 6 h 6"/>
                <a:gd name="T4" fmla="*/ 0 w 2"/>
                <a:gd name="T5" fmla="*/ 5 h 6"/>
                <a:gd name="T6" fmla="*/ 2 w 2"/>
                <a:gd name="T7" fmla="*/ 2 h 6"/>
                <a:gd name="T8" fmla="*/ 2 w 2"/>
                <a:gd name="T9" fmla="*/ 1 h 6"/>
                <a:gd name="T10" fmla="*/ 1 w 2"/>
                <a:gd name="T11" fmla="*/ 0 h 6"/>
                <a:gd name="T12" fmla="*/ 1 w 2"/>
                <a:gd name="T13" fmla="*/ 0 h 6"/>
                <a:gd name="T14" fmla="*/ 0 w 2"/>
                <a:gd name="T15" fmla="*/ 5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6"/>
                  </a:moveTo>
                  <a:lnTo>
                    <a:pt x="0" y="6"/>
                  </a:lnTo>
                  <a:cubicBezTo>
                    <a:pt x="0" y="6"/>
                    <a:pt x="0" y="5"/>
                    <a:pt x="0" y="5"/>
                  </a:cubicBezTo>
                  <a:cubicBezTo>
                    <a:pt x="1" y="5"/>
                    <a:pt x="2" y="3"/>
                    <a:pt x="2" y="2"/>
                  </a:cubicBezTo>
                  <a:cubicBezTo>
                    <a:pt x="2" y="2"/>
                    <a:pt x="2" y="2"/>
                    <a:pt x="2" y="1"/>
                  </a:cubicBezTo>
                  <a:cubicBezTo>
                    <a:pt x="2" y="1"/>
                    <a:pt x="2" y="1"/>
                    <a:pt x="1" y="0"/>
                  </a:cubicBezTo>
                  <a:cubicBezTo>
                    <a:pt x="1" y="0"/>
                    <a:pt x="1" y="0"/>
                    <a:pt x="1" y="0"/>
                  </a:cubicBezTo>
                  <a:cubicBezTo>
                    <a:pt x="1" y="0"/>
                    <a:pt x="0" y="1"/>
                    <a:pt x="0" y="5"/>
                  </a:cubicBezTo>
                  <a:lnTo>
                    <a:pt x="0" y="6"/>
                  </a:lnTo>
                  <a:close/>
                </a:path>
              </a:pathLst>
            </a:custGeom>
            <a:grpFill/>
            <a:ln w="0">
              <a:noFill/>
              <a:prstDash val="solid"/>
              <a:round/>
              <a:headEnd/>
              <a:tailEnd/>
            </a:ln>
          </p:spPr>
          <p:txBody>
            <a:bodyPr/>
            <a:lstStyle/>
            <a:p>
              <a:pPr defTabSz="543689">
                <a:defRPr/>
              </a:pPr>
              <a:endParaRPr lang="zh-CN" altLang="en-US" sz="3201"/>
            </a:p>
          </p:txBody>
        </p:sp>
        <p:sp>
          <p:nvSpPr>
            <p:cNvPr id="579" name="Freeform 315"/>
            <p:cNvSpPr>
              <a:spLocks/>
            </p:cNvSpPr>
            <p:nvPr/>
          </p:nvSpPr>
          <p:spPr bwMode="auto">
            <a:xfrm>
              <a:off x="1501776" y="2446338"/>
              <a:ext cx="3175" cy="1588"/>
            </a:xfrm>
            <a:custGeom>
              <a:avLst/>
              <a:gdLst>
                <a:gd name="T0" fmla="*/ 0 w 3"/>
                <a:gd name="T1" fmla="*/ 0 h 2"/>
                <a:gd name="T2" fmla="*/ 0 w 3"/>
                <a:gd name="T3" fmla="*/ 0 h 2"/>
                <a:gd name="T4" fmla="*/ 0 w 3"/>
                <a:gd name="T5" fmla="*/ 0 h 2"/>
                <a:gd name="T6" fmla="*/ 2 w 3"/>
                <a:gd name="T7" fmla="*/ 1 h 2"/>
                <a:gd name="T8" fmla="*/ 3 w 3"/>
                <a:gd name="T9" fmla="*/ 0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0"/>
                  </a:lnTo>
                  <a:cubicBezTo>
                    <a:pt x="0" y="1"/>
                    <a:pt x="1" y="1"/>
                    <a:pt x="2" y="1"/>
                  </a:cubicBezTo>
                  <a:cubicBezTo>
                    <a:pt x="2" y="1"/>
                    <a:pt x="2" y="2"/>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80" name="Freeform 316"/>
            <p:cNvSpPr>
              <a:spLocks/>
            </p:cNvSpPr>
            <p:nvPr/>
          </p:nvSpPr>
          <p:spPr bwMode="auto">
            <a:xfrm>
              <a:off x="1501776" y="2443163"/>
              <a:ext cx="4763" cy="3175"/>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1"/>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81" name="Freeform 317"/>
            <p:cNvSpPr>
              <a:spLocks/>
            </p:cNvSpPr>
            <p:nvPr/>
          </p:nvSpPr>
          <p:spPr bwMode="auto">
            <a:xfrm>
              <a:off x="1501776" y="2441575"/>
              <a:ext cx="3175" cy="4763"/>
            </a:xfrm>
            <a:custGeom>
              <a:avLst/>
              <a:gdLst>
                <a:gd name="T0" fmla="*/ 0 w 3"/>
                <a:gd name="T1" fmla="*/ 4 h 4"/>
                <a:gd name="T2" fmla="*/ 0 w 3"/>
                <a:gd name="T3" fmla="*/ 4 h 4"/>
                <a:gd name="T4" fmla="*/ 0 w 3"/>
                <a:gd name="T5" fmla="*/ 4 h 4"/>
                <a:gd name="T6" fmla="*/ 3 w 3"/>
                <a:gd name="T7" fmla="*/ 2 h 4"/>
                <a:gd name="T8" fmla="*/ 3 w 3"/>
                <a:gd name="T9" fmla="*/ 1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cubicBezTo>
                    <a:pt x="0" y="4"/>
                    <a:pt x="0" y="4"/>
                    <a:pt x="0" y="4"/>
                  </a:cubicBezTo>
                  <a:cubicBezTo>
                    <a:pt x="0" y="4"/>
                    <a:pt x="2" y="3"/>
                    <a:pt x="3" y="2"/>
                  </a:cubicBezTo>
                  <a:cubicBezTo>
                    <a:pt x="3" y="2"/>
                    <a:pt x="3" y="2"/>
                    <a:pt x="3" y="1"/>
                  </a:cubicBezTo>
                  <a:cubicBezTo>
                    <a:pt x="3" y="0"/>
                    <a:pt x="2" y="0"/>
                    <a:pt x="2" y="0"/>
                  </a:cubicBezTo>
                  <a:cubicBezTo>
                    <a:pt x="2" y="0"/>
                    <a:pt x="1" y="1"/>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p>
          </p:txBody>
        </p:sp>
        <p:sp>
          <p:nvSpPr>
            <p:cNvPr id="582" name="Freeform 318"/>
            <p:cNvSpPr>
              <a:spLocks/>
            </p:cNvSpPr>
            <p:nvPr/>
          </p:nvSpPr>
          <p:spPr bwMode="auto">
            <a:xfrm>
              <a:off x="1508126" y="2562225"/>
              <a:ext cx="1588" cy="1588"/>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p>
          </p:txBody>
        </p:sp>
        <p:sp>
          <p:nvSpPr>
            <p:cNvPr id="583" name="Freeform 319"/>
            <p:cNvSpPr>
              <a:spLocks/>
            </p:cNvSpPr>
            <p:nvPr/>
          </p:nvSpPr>
          <p:spPr bwMode="auto">
            <a:xfrm>
              <a:off x="1511301" y="2562225"/>
              <a:ext cx="1588" cy="1588"/>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2"/>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2"/>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584" name="Freeform 320"/>
            <p:cNvSpPr>
              <a:spLocks noEditPoints="1"/>
            </p:cNvSpPr>
            <p:nvPr/>
          </p:nvSpPr>
          <p:spPr bwMode="auto">
            <a:xfrm>
              <a:off x="1512888" y="2562225"/>
              <a:ext cx="3175" cy="1588"/>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585" name="Freeform 321"/>
            <p:cNvSpPr>
              <a:spLocks/>
            </p:cNvSpPr>
            <p:nvPr/>
          </p:nvSpPr>
          <p:spPr bwMode="auto">
            <a:xfrm>
              <a:off x="1516063" y="2562225"/>
              <a:ext cx="4763" cy="1588"/>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586" name="Freeform 322"/>
            <p:cNvSpPr>
              <a:spLocks/>
            </p:cNvSpPr>
            <p:nvPr/>
          </p:nvSpPr>
          <p:spPr bwMode="auto">
            <a:xfrm>
              <a:off x="1520826" y="2562225"/>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2 h 3"/>
                <a:gd name="T12" fmla="*/ 3 w 3"/>
                <a:gd name="T13" fmla="*/ 2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2"/>
                  </a:cubicBezTo>
                  <a:cubicBezTo>
                    <a:pt x="0" y="2"/>
                    <a:pt x="0" y="2"/>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587" name="Freeform 323"/>
            <p:cNvSpPr>
              <a:spLocks/>
            </p:cNvSpPr>
            <p:nvPr/>
          </p:nvSpPr>
          <p:spPr bwMode="auto">
            <a:xfrm>
              <a:off x="1524001" y="2562225"/>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588" name="Freeform 324"/>
            <p:cNvSpPr>
              <a:spLocks/>
            </p:cNvSpPr>
            <p:nvPr/>
          </p:nvSpPr>
          <p:spPr bwMode="auto">
            <a:xfrm>
              <a:off x="1497013" y="2559050"/>
              <a:ext cx="3175" cy="4763"/>
            </a:xfrm>
            <a:custGeom>
              <a:avLst/>
              <a:gdLst>
                <a:gd name="T0" fmla="*/ 3 w 3"/>
                <a:gd name="T1" fmla="*/ 5 h 5"/>
                <a:gd name="T2" fmla="*/ 3 w 3"/>
                <a:gd name="T3" fmla="*/ 5 h 5"/>
                <a:gd name="T4" fmla="*/ 3 w 3"/>
                <a:gd name="T5" fmla="*/ 5 h 5"/>
                <a:gd name="T6" fmla="*/ 3 w 3"/>
                <a:gd name="T7" fmla="*/ 5 h 5"/>
                <a:gd name="T8" fmla="*/ 1 w 3"/>
                <a:gd name="T9" fmla="*/ 0 h 5"/>
                <a:gd name="T10" fmla="*/ 0 w 3"/>
                <a:gd name="T11" fmla="*/ 2 h 5"/>
                <a:gd name="T12" fmla="*/ 1 w 3"/>
                <a:gd name="T13" fmla="*/ 3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5"/>
                  </a:lnTo>
                  <a:cubicBezTo>
                    <a:pt x="3" y="5"/>
                    <a:pt x="3" y="5"/>
                    <a:pt x="3" y="5"/>
                  </a:cubicBezTo>
                  <a:cubicBezTo>
                    <a:pt x="3" y="5"/>
                    <a:pt x="3" y="5"/>
                    <a:pt x="3" y="5"/>
                  </a:cubicBezTo>
                  <a:cubicBezTo>
                    <a:pt x="2" y="2"/>
                    <a:pt x="1" y="0"/>
                    <a:pt x="1" y="0"/>
                  </a:cubicBezTo>
                  <a:cubicBezTo>
                    <a:pt x="1" y="0"/>
                    <a:pt x="0" y="1"/>
                    <a:pt x="0" y="2"/>
                  </a:cubicBezTo>
                  <a:cubicBezTo>
                    <a:pt x="0" y="2"/>
                    <a:pt x="1" y="3"/>
                    <a:pt x="1" y="3"/>
                  </a:cubicBezTo>
                  <a:cubicBezTo>
                    <a:pt x="1" y="4"/>
                    <a:pt x="3" y="4"/>
                    <a:pt x="3" y="5"/>
                  </a:cubicBezTo>
                  <a:close/>
                </a:path>
              </a:pathLst>
            </a:custGeom>
            <a:grpFill/>
            <a:ln w="0">
              <a:noFill/>
              <a:prstDash val="solid"/>
              <a:round/>
              <a:headEnd/>
              <a:tailEnd/>
            </a:ln>
          </p:spPr>
          <p:txBody>
            <a:bodyPr/>
            <a:lstStyle/>
            <a:p>
              <a:pPr defTabSz="543689">
                <a:defRPr/>
              </a:pPr>
              <a:endParaRPr lang="zh-CN" altLang="en-US" sz="3201"/>
            </a:p>
          </p:txBody>
        </p:sp>
        <p:sp>
          <p:nvSpPr>
            <p:cNvPr id="589" name="Freeform 325"/>
            <p:cNvSpPr>
              <a:spLocks/>
            </p:cNvSpPr>
            <p:nvPr/>
          </p:nvSpPr>
          <p:spPr bwMode="auto">
            <a:xfrm>
              <a:off x="1497013" y="2563813"/>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590" name="Freeform 326"/>
            <p:cNvSpPr>
              <a:spLocks/>
            </p:cNvSpPr>
            <p:nvPr/>
          </p:nvSpPr>
          <p:spPr bwMode="auto">
            <a:xfrm>
              <a:off x="1497013" y="2562225"/>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591" name="Freeform 327"/>
            <p:cNvSpPr>
              <a:spLocks/>
            </p:cNvSpPr>
            <p:nvPr/>
          </p:nvSpPr>
          <p:spPr bwMode="auto">
            <a:xfrm>
              <a:off x="1498601" y="2559050"/>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592" name="Freeform 328"/>
            <p:cNvSpPr>
              <a:spLocks/>
            </p:cNvSpPr>
            <p:nvPr/>
          </p:nvSpPr>
          <p:spPr bwMode="auto">
            <a:xfrm>
              <a:off x="1501776" y="2559050"/>
              <a:ext cx="1588" cy="4763"/>
            </a:xfrm>
            <a:custGeom>
              <a:avLst/>
              <a:gdLst>
                <a:gd name="T0" fmla="*/ 0 w 2"/>
                <a:gd name="T1" fmla="*/ 5 h 5"/>
                <a:gd name="T2" fmla="*/ 0 w 2"/>
                <a:gd name="T3" fmla="*/ 5 h 5"/>
                <a:gd name="T4" fmla="*/ 2 w 2"/>
                <a:gd name="T5" fmla="*/ 2 h 5"/>
                <a:gd name="T6" fmla="*/ 2 w 2"/>
                <a:gd name="T7" fmla="*/ 1 h 5"/>
                <a:gd name="T8" fmla="*/ 1 w 2"/>
                <a:gd name="T9" fmla="*/ 0 h 5"/>
                <a:gd name="T10" fmla="*/ 1 w 2"/>
                <a:gd name="T11" fmla="*/ 0 h 5"/>
                <a:gd name="T12" fmla="*/ 0 w 2"/>
                <a:gd name="T13" fmla="*/ 5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5"/>
                  </a:move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593" name="Freeform 329"/>
            <p:cNvSpPr>
              <a:spLocks/>
            </p:cNvSpPr>
            <p:nvPr/>
          </p:nvSpPr>
          <p:spPr bwMode="auto">
            <a:xfrm>
              <a:off x="1501776" y="2563813"/>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594" name="Freeform 330"/>
            <p:cNvSpPr>
              <a:spLocks/>
            </p:cNvSpPr>
            <p:nvPr/>
          </p:nvSpPr>
          <p:spPr bwMode="auto">
            <a:xfrm>
              <a:off x="1501776" y="2562225"/>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p>
          </p:txBody>
        </p:sp>
        <p:sp>
          <p:nvSpPr>
            <p:cNvPr id="595" name="Freeform 331"/>
            <p:cNvSpPr>
              <a:spLocks/>
            </p:cNvSpPr>
            <p:nvPr/>
          </p:nvSpPr>
          <p:spPr bwMode="auto">
            <a:xfrm>
              <a:off x="1501776" y="2559050"/>
              <a:ext cx="3175" cy="4763"/>
            </a:xfrm>
            <a:custGeom>
              <a:avLst/>
              <a:gdLst>
                <a:gd name="T0" fmla="*/ 0 w 3"/>
                <a:gd name="T1" fmla="*/ 5 h 5"/>
                <a:gd name="T2" fmla="*/ 0 w 3"/>
                <a:gd name="T3" fmla="*/ 5 h 5"/>
                <a:gd name="T4" fmla="*/ 0 w 3"/>
                <a:gd name="T5" fmla="*/ 5 h 5"/>
                <a:gd name="T6" fmla="*/ 3 w 3"/>
                <a:gd name="T7" fmla="*/ 3 h 5"/>
                <a:gd name="T8" fmla="*/ 3 w 3"/>
                <a:gd name="T9" fmla="*/ 2 h 5"/>
                <a:gd name="T10" fmla="*/ 2 w 3"/>
                <a:gd name="T11" fmla="*/ 0 h 5"/>
                <a:gd name="T12" fmla="*/ 0 w 3"/>
                <a:gd name="T13" fmla="*/ 5 h 5"/>
                <a:gd name="T14" fmla="*/ 0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5"/>
                  </a:moveTo>
                  <a:lnTo>
                    <a:pt x="0" y="5"/>
                  </a:lnTo>
                  <a:lnTo>
                    <a:pt x="0" y="5"/>
                  </a:lnTo>
                  <a:cubicBezTo>
                    <a:pt x="0" y="4"/>
                    <a:pt x="2" y="4"/>
                    <a:pt x="3" y="3"/>
                  </a:cubicBezTo>
                  <a:cubicBezTo>
                    <a:pt x="3" y="3"/>
                    <a:pt x="3" y="2"/>
                    <a:pt x="3" y="2"/>
                  </a:cubicBezTo>
                  <a:cubicBezTo>
                    <a:pt x="3" y="1"/>
                    <a:pt x="2" y="0"/>
                    <a:pt x="2" y="0"/>
                  </a:cubicBezTo>
                  <a:cubicBezTo>
                    <a:pt x="2" y="0"/>
                    <a:pt x="1" y="2"/>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596" name="Freeform 332"/>
            <p:cNvSpPr>
              <a:spLocks/>
            </p:cNvSpPr>
            <p:nvPr/>
          </p:nvSpPr>
          <p:spPr bwMode="auto">
            <a:xfrm>
              <a:off x="1508126" y="2636838"/>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p>
          </p:txBody>
        </p:sp>
        <p:sp>
          <p:nvSpPr>
            <p:cNvPr id="597" name="Freeform 333"/>
            <p:cNvSpPr>
              <a:spLocks/>
            </p:cNvSpPr>
            <p:nvPr/>
          </p:nvSpPr>
          <p:spPr bwMode="auto">
            <a:xfrm>
              <a:off x="1511301" y="2636838"/>
              <a:ext cx="1588" cy="1588"/>
            </a:xfrm>
            <a:custGeom>
              <a:avLst/>
              <a:gdLst>
                <a:gd name="T0" fmla="*/ 1 w 3"/>
                <a:gd name="T1" fmla="*/ 3 h 3"/>
                <a:gd name="T2" fmla="*/ 1 w 3"/>
                <a:gd name="T3" fmla="*/ 3 h 3"/>
                <a:gd name="T4" fmla="*/ 3 w 3"/>
                <a:gd name="T5" fmla="*/ 2 h 3"/>
                <a:gd name="T6" fmla="*/ 3 w 3"/>
                <a:gd name="T7" fmla="*/ 1 h 3"/>
                <a:gd name="T8" fmla="*/ 3 w 3"/>
                <a:gd name="T9" fmla="*/ 0 h 3"/>
                <a:gd name="T10" fmla="*/ 2 w 3"/>
                <a:gd name="T11" fmla="*/ 0 h 3"/>
                <a:gd name="T12" fmla="*/ 2 w 3"/>
                <a:gd name="T13" fmla="*/ 1 h 3"/>
                <a:gd name="T14" fmla="*/ 1 w 3"/>
                <a:gd name="T15" fmla="*/ 2 h 3"/>
                <a:gd name="T16" fmla="*/ 1 w 3"/>
                <a:gd name="T17" fmla="*/ 1 h 3"/>
                <a:gd name="T18" fmla="*/ 1 w 3"/>
                <a:gd name="T19" fmla="*/ 0 h 3"/>
                <a:gd name="T20" fmla="*/ 0 w 3"/>
                <a:gd name="T21" fmla="*/ 0 h 3"/>
                <a:gd name="T22" fmla="*/ 0 w 3"/>
                <a:gd name="T23" fmla="*/ 1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1"/>
                  </a:cubicBezTo>
                  <a:lnTo>
                    <a:pt x="3" y="0"/>
                  </a:lnTo>
                  <a:lnTo>
                    <a:pt x="2" y="0"/>
                  </a:lnTo>
                  <a:lnTo>
                    <a:pt x="2" y="1"/>
                  </a:lnTo>
                  <a:cubicBezTo>
                    <a:pt x="2" y="2"/>
                    <a:pt x="2" y="2"/>
                    <a:pt x="1" y="2"/>
                  </a:cubicBezTo>
                  <a:cubicBezTo>
                    <a:pt x="1" y="2"/>
                    <a:pt x="1" y="2"/>
                    <a:pt x="1" y="1"/>
                  </a:cubicBezTo>
                  <a:lnTo>
                    <a:pt x="1" y="0"/>
                  </a:lnTo>
                  <a:lnTo>
                    <a:pt x="0" y="0"/>
                  </a:lnTo>
                  <a:lnTo>
                    <a:pt x="0" y="1"/>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p>
          </p:txBody>
        </p:sp>
        <p:sp>
          <p:nvSpPr>
            <p:cNvPr id="598" name="Freeform 334"/>
            <p:cNvSpPr>
              <a:spLocks noEditPoints="1"/>
            </p:cNvSpPr>
            <p:nvPr/>
          </p:nvSpPr>
          <p:spPr bwMode="auto">
            <a:xfrm>
              <a:off x="1512888" y="2636838"/>
              <a:ext cx="3175" cy="1588"/>
            </a:xfrm>
            <a:custGeom>
              <a:avLst/>
              <a:gdLst>
                <a:gd name="T0" fmla="*/ 2 w 3"/>
                <a:gd name="T1" fmla="*/ 0 h 3"/>
                <a:gd name="T2" fmla="*/ 2 w 3"/>
                <a:gd name="T3" fmla="*/ 0 h 3"/>
                <a:gd name="T4" fmla="*/ 2 w 3"/>
                <a:gd name="T5" fmla="*/ 1 h 3"/>
                <a:gd name="T6" fmla="*/ 1 w 3"/>
                <a:gd name="T7" fmla="*/ 1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1"/>
                  </a:lnTo>
                  <a:lnTo>
                    <a:pt x="1" y="1"/>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p>
          </p:txBody>
        </p:sp>
        <p:sp>
          <p:nvSpPr>
            <p:cNvPr id="599" name="Freeform 335"/>
            <p:cNvSpPr>
              <a:spLocks/>
            </p:cNvSpPr>
            <p:nvPr/>
          </p:nvSpPr>
          <p:spPr bwMode="auto">
            <a:xfrm>
              <a:off x="1516063" y="2636838"/>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p>
          </p:txBody>
        </p:sp>
        <p:sp>
          <p:nvSpPr>
            <p:cNvPr id="600" name="Freeform 336"/>
            <p:cNvSpPr>
              <a:spLocks/>
            </p:cNvSpPr>
            <p:nvPr/>
          </p:nvSpPr>
          <p:spPr bwMode="auto">
            <a:xfrm>
              <a:off x="1520826" y="2636838"/>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p>
          </p:txBody>
        </p:sp>
        <p:sp>
          <p:nvSpPr>
            <p:cNvPr id="601" name="Freeform 337"/>
            <p:cNvSpPr>
              <a:spLocks/>
            </p:cNvSpPr>
            <p:nvPr/>
          </p:nvSpPr>
          <p:spPr bwMode="auto">
            <a:xfrm>
              <a:off x="1524001" y="2636838"/>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p>
          </p:txBody>
        </p:sp>
        <p:sp>
          <p:nvSpPr>
            <p:cNvPr id="602" name="Freeform 338"/>
            <p:cNvSpPr>
              <a:spLocks/>
            </p:cNvSpPr>
            <p:nvPr/>
          </p:nvSpPr>
          <p:spPr bwMode="auto">
            <a:xfrm>
              <a:off x="1497013" y="2633663"/>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2 h 4"/>
                <a:gd name="T12" fmla="*/ 1 w 3"/>
                <a:gd name="T13" fmla="*/ 3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p>
          </p:txBody>
        </p:sp>
        <p:sp>
          <p:nvSpPr>
            <p:cNvPr id="603" name="Freeform 339"/>
            <p:cNvSpPr>
              <a:spLocks/>
            </p:cNvSpPr>
            <p:nvPr/>
          </p:nvSpPr>
          <p:spPr bwMode="auto">
            <a:xfrm>
              <a:off x="1497013" y="2638425"/>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0"/>
                    <a:pt x="1" y="1"/>
                    <a:pt x="2" y="1"/>
                  </a:cubicBezTo>
                  <a:cubicBezTo>
                    <a:pt x="2" y="1"/>
                    <a:pt x="3" y="0"/>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p>
          </p:txBody>
        </p:sp>
        <p:sp>
          <p:nvSpPr>
            <p:cNvPr id="604" name="Freeform 340"/>
            <p:cNvSpPr>
              <a:spLocks/>
            </p:cNvSpPr>
            <p:nvPr/>
          </p:nvSpPr>
          <p:spPr bwMode="auto">
            <a:xfrm>
              <a:off x="1497013" y="2636838"/>
              <a:ext cx="3175" cy="1588"/>
            </a:xfrm>
            <a:custGeom>
              <a:avLst/>
              <a:gdLst>
                <a:gd name="T0" fmla="*/ 1 w 4"/>
                <a:gd name="T1" fmla="*/ 2 h 3"/>
                <a:gd name="T2" fmla="*/ 1 w 4"/>
                <a:gd name="T3" fmla="*/ 2 h 3"/>
                <a:gd name="T4" fmla="*/ 1 w 4"/>
                <a:gd name="T5" fmla="*/ 2 h 3"/>
                <a:gd name="T6" fmla="*/ 2 w 4"/>
                <a:gd name="T7" fmla="*/ 3 h 3"/>
                <a:gd name="T8" fmla="*/ 4 w 4"/>
                <a:gd name="T9" fmla="*/ 3 h 3"/>
                <a:gd name="T10" fmla="*/ 4 w 4"/>
                <a:gd name="T11" fmla="*/ 3 h 3"/>
                <a:gd name="T12" fmla="*/ 4 w 4"/>
                <a:gd name="T13" fmla="*/ 3 h 3"/>
                <a:gd name="T14" fmla="*/ 1 w 4"/>
                <a:gd name="T15" fmla="*/ 0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1" y="2"/>
                  </a:lnTo>
                  <a:cubicBezTo>
                    <a:pt x="1" y="2"/>
                    <a:pt x="1" y="2"/>
                    <a:pt x="1" y="2"/>
                  </a:cubicBezTo>
                  <a:cubicBezTo>
                    <a:pt x="2" y="3"/>
                    <a:pt x="2" y="3"/>
                    <a:pt x="2" y="3"/>
                  </a:cubicBezTo>
                  <a:lnTo>
                    <a:pt x="4" y="3"/>
                  </a:lnTo>
                  <a:lnTo>
                    <a:pt x="4" y="3"/>
                  </a:lnTo>
                  <a:lnTo>
                    <a:pt x="4" y="3"/>
                  </a:lnTo>
                  <a:cubicBezTo>
                    <a:pt x="3" y="2"/>
                    <a:pt x="1" y="0"/>
                    <a:pt x="1" y="0"/>
                  </a:cubicBezTo>
                  <a:cubicBezTo>
                    <a:pt x="0" y="1"/>
                    <a:pt x="1" y="2"/>
                    <a:pt x="1" y="2"/>
                  </a:cubicBezTo>
                  <a:close/>
                </a:path>
              </a:pathLst>
            </a:custGeom>
            <a:grpFill/>
            <a:ln w="0">
              <a:noFill/>
              <a:prstDash val="solid"/>
              <a:round/>
              <a:headEnd/>
              <a:tailEnd/>
            </a:ln>
          </p:spPr>
          <p:txBody>
            <a:bodyPr/>
            <a:lstStyle/>
            <a:p>
              <a:pPr defTabSz="543689">
                <a:defRPr/>
              </a:pPr>
              <a:endParaRPr lang="zh-CN" altLang="en-US" sz="3201"/>
            </a:p>
          </p:txBody>
        </p:sp>
        <p:sp>
          <p:nvSpPr>
            <p:cNvPr id="605" name="Freeform 341"/>
            <p:cNvSpPr>
              <a:spLocks/>
            </p:cNvSpPr>
            <p:nvPr/>
          </p:nvSpPr>
          <p:spPr bwMode="auto">
            <a:xfrm>
              <a:off x="1498601" y="2633663"/>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p>
          </p:txBody>
        </p:sp>
        <p:sp>
          <p:nvSpPr>
            <p:cNvPr id="606" name="Freeform 342"/>
            <p:cNvSpPr>
              <a:spLocks/>
            </p:cNvSpPr>
            <p:nvPr/>
          </p:nvSpPr>
          <p:spPr bwMode="auto">
            <a:xfrm>
              <a:off x="1501776" y="2633663"/>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cubicBezTo>
                    <a:pt x="0" y="5"/>
                    <a:pt x="0" y="5"/>
                    <a:pt x="0" y="5"/>
                  </a:cubicBez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p>
          </p:txBody>
        </p:sp>
        <p:sp>
          <p:nvSpPr>
            <p:cNvPr id="607" name="Freeform 343"/>
            <p:cNvSpPr>
              <a:spLocks/>
            </p:cNvSpPr>
            <p:nvPr/>
          </p:nvSpPr>
          <p:spPr bwMode="auto">
            <a:xfrm>
              <a:off x="1501776" y="2638425"/>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608" name="Freeform 344"/>
            <p:cNvSpPr>
              <a:spLocks/>
            </p:cNvSpPr>
            <p:nvPr/>
          </p:nvSpPr>
          <p:spPr bwMode="auto">
            <a:xfrm>
              <a:off x="1501776" y="2636838"/>
              <a:ext cx="4763" cy="1588"/>
            </a:xfrm>
            <a:custGeom>
              <a:avLst/>
              <a:gdLst>
                <a:gd name="T0" fmla="*/ 0 w 4"/>
                <a:gd name="T1" fmla="*/ 3 h 3"/>
                <a:gd name="T2" fmla="*/ 0 w 4"/>
                <a:gd name="T3" fmla="*/ 3 h 3"/>
                <a:gd name="T4" fmla="*/ 0 w 4"/>
                <a:gd name="T5" fmla="*/ 3 h 3"/>
                <a:gd name="T6" fmla="*/ 2 w 4"/>
                <a:gd name="T7" fmla="*/ 3 h 3"/>
                <a:gd name="T8" fmla="*/ 3 w 4"/>
                <a:gd name="T9" fmla="*/ 2 h 3"/>
                <a:gd name="T10" fmla="*/ 4 w 4"/>
                <a:gd name="T11" fmla="*/ 2 h 3"/>
                <a:gd name="T12" fmla="*/ 4 w 4"/>
                <a:gd name="T13" fmla="*/ 0 h 3"/>
                <a:gd name="T14" fmla="*/ 0 w 4"/>
                <a:gd name="T15" fmla="*/ 3 h 3"/>
                <a:gd name="T16" fmla="*/ 0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0" y="3"/>
                  </a:moveTo>
                  <a:lnTo>
                    <a:pt x="0" y="3"/>
                  </a:lnTo>
                  <a:lnTo>
                    <a:pt x="0" y="3"/>
                  </a:lnTo>
                  <a:lnTo>
                    <a:pt x="2" y="3"/>
                  </a:lnTo>
                  <a:cubicBezTo>
                    <a:pt x="2" y="3"/>
                    <a:pt x="2" y="3"/>
                    <a:pt x="3" y="2"/>
                  </a:cubicBezTo>
                  <a:cubicBezTo>
                    <a:pt x="3" y="2"/>
                    <a:pt x="3" y="2"/>
                    <a:pt x="4" y="2"/>
                  </a:cubicBezTo>
                  <a:cubicBezTo>
                    <a:pt x="4" y="2"/>
                    <a:pt x="4" y="1"/>
                    <a:pt x="4" y="0"/>
                  </a:cubicBezTo>
                  <a:cubicBezTo>
                    <a:pt x="4" y="0"/>
                    <a:pt x="1" y="2"/>
                    <a:pt x="0" y="3"/>
                  </a:cubicBezTo>
                  <a:cubicBezTo>
                    <a:pt x="0" y="3"/>
                    <a:pt x="0" y="3"/>
                    <a:pt x="0" y="3"/>
                  </a:cubicBezTo>
                  <a:close/>
                </a:path>
              </a:pathLst>
            </a:custGeom>
            <a:grpFill/>
            <a:ln w="0">
              <a:noFill/>
              <a:prstDash val="solid"/>
              <a:round/>
              <a:headEnd/>
              <a:tailEnd/>
            </a:ln>
          </p:spPr>
          <p:txBody>
            <a:bodyPr/>
            <a:lstStyle/>
            <a:p>
              <a:pPr defTabSz="543689">
                <a:defRPr/>
              </a:pPr>
              <a:endParaRPr lang="zh-CN" altLang="en-US" sz="3201"/>
            </a:p>
          </p:txBody>
        </p:sp>
        <p:sp>
          <p:nvSpPr>
            <p:cNvPr id="609" name="Freeform 345"/>
            <p:cNvSpPr>
              <a:spLocks/>
            </p:cNvSpPr>
            <p:nvPr/>
          </p:nvSpPr>
          <p:spPr bwMode="auto">
            <a:xfrm>
              <a:off x="1501776" y="2633663"/>
              <a:ext cx="3175" cy="4763"/>
            </a:xfrm>
            <a:custGeom>
              <a:avLst/>
              <a:gdLst>
                <a:gd name="T0" fmla="*/ 0 w 3"/>
                <a:gd name="T1" fmla="*/ 4 h 4"/>
                <a:gd name="T2" fmla="*/ 0 w 3"/>
                <a:gd name="T3" fmla="*/ 4 h 4"/>
                <a:gd name="T4" fmla="*/ 0 w 3"/>
                <a:gd name="T5" fmla="*/ 4 h 4"/>
                <a:gd name="T6" fmla="*/ 3 w 3"/>
                <a:gd name="T7" fmla="*/ 3 h 4"/>
                <a:gd name="T8" fmla="*/ 3 w 3"/>
                <a:gd name="T9" fmla="*/ 2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lnTo>
                    <a:pt x="0" y="4"/>
                  </a:lnTo>
                  <a:cubicBezTo>
                    <a:pt x="0" y="4"/>
                    <a:pt x="2" y="3"/>
                    <a:pt x="3" y="3"/>
                  </a:cubicBezTo>
                  <a:cubicBezTo>
                    <a:pt x="3" y="3"/>
                    <a:pt x="3" y="2"/>
                    <a:pt x="3" y="2"/>
                  </a:cubicBezTo>
                  <a:cubicBezTo>
                    <a:pt x="3" y="1"/>
                    <a:pt x="2" y="0"/>
                    <a:pt x="2" y="0"/>
                  </a:cubicBezTo>
                  <a:cubicBezTo>
                    <a:pt x="2" y="0"/>
                    <a:pt x="1" y="2"/>
                    <a:pt x="0" y="4"/>
                  </a:cubicBezTo>
                  <a:lnTo>
                    <a:pt x="0" y="4"/>
                  </a:lnTo>
                  <a:close/>
                </a:path>
              </a:pathLst>
            </a:custGeom>
            <a:grpFill/>
            <a:ln w="0">
              <a:noFill/>
              <a:prstDash val="solid"/>
              <a:round/>
              <a:headEnd/>
              <a:tailEnd/>
            </a:ln>
          </p:spPr>
          <p:txBody>
            <a:bodyPr/>
            <a:lstStyle/>
            <a:p>
              <a:pPr defTabSz="543689">
                <a:defRPr/>
              </a:pPr>
              <a:endParaRPr lang="zh-CN" altLang="en-US" sz="3201"/>
            </a:p>
          </p:txBody>
        </p:sp>
        <p:sp>
          <p:nvSpPr>
            <p:cNvPr id="610" name="Freeform 346"/>
            <p:cNvSpPr>
              <a:spLocks/>
            </p:cNvSpPr>
            <p:nvPr/>
          </p:nvSpPr>
          <p:spPr bwMode="auto">
            <a:xfrm>
              <a:off x="1508126" y="2709863"/>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611" name="Freeform 347"/>
            <p:cNvSpPr>
              <a:spLocks/>
            </p:cNvSpPr>
            <p:nvPr/>
          </p:nvSpPr>
          <p:spPr bwMode="auto">
            <a:xfrm>
              <a:off x="1511301" y="2709863"/>
              <a:ext cx="1588" cy="3175"/>
            </a:xfrm>
            <a:custGeom>
              <a:avLst/>
              <a:gdLst>
                <a:gd name="T0" fmla="*/ 2 w 3"/>
                <a:gd name="T1" fmla="*/ 2 h 3"/>
                <a:gd name="T2" fmla="*/ 2 w 3"/>
                <a:gd name="T3" fmla="*/ 2 h 3"/>
                <a:gd name="T4" fmla="*/ 1 w 3"/>
                <a:gd name="T5" fmla="*/ 3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3"/>
                    <a:pt x="2" y="3"/>
                    <a:pt x="1" y="3"/>
                  </a:cubicBezTo>
                  <a:cubicBezTo>
                    <a:pt x="1" y="3"/>
                    <a:pt x="1" y="3"/>
                    <a:pt x="1" y="2"/>
                  </a:cubicBezTo>
                  <a:lnTo>
                    <a:pt x="1" y="0"/>
                  </a:lnTo>
                  <a:lnTo>
                    <a:pt x="0" y="0"/>
                  </a:lnTo>
                  <a:lnTo>
                    <a:pt x="0" y="2"/>
                  </a:lnTo>
                  <a:cubicBezTo>
                    <a:pt x="0" y="2"/>
                    <a:pt x="0" y="3"/>
                    <a:pt x="0" y="3"/>
                  </a:cubicBezTo>
                  <a:cubicBezTo>
                    <a:pt x="0" y="3"/>
                    <a:pt x="1" y="3"/>
                    <a:pt x="1" y="3"/>
                  </a:cubicBezTo>
                  <a:cubicBezTo>
                    <a:pt x="2" y="3"/>
                    <a:pt x="2" y="3"/>
                    <a:pt x="3" y="3"/>
                  </a:cubicBezTo>
                  <a:cubicBezTo>
                    <a:pt x="3" y="3"/>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612" name="Freeform 348"/>
            <p:cNvSpPr>
              <a:spLocks noEditPoints="1"/>
            </p:cNvSpPr>
            <p:nvPr/>
          </p:nvSpPr>
          <p:spPr bwMode="auto">
            <a:xfrm>
              <a:off x="1512888" y="2709863"/>
              <a:ext cx="3175" cy="3175"/>
            </a:xfrm>
            <a:custGeom>
              <a:avLst/>
              <a:gdLst>
                <a:gd name="T0" fmla="*/ 1 w 3"/>
                <a:gd name="T1" fmla="*/ 2 h 3"/>
                <a:gd name="T2" fmla="*/ 1 w 3"/>
                <a:gd name="T3" fmla="*/ 2 h 3"/>
                <a:gd name="T4" fmla="*/ 2 w 3"/>
                <a:gd name="T5" fmla="*/ 1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3 h 3"/>
                <a:gd name="T20" fmla="*/ 2 w 3"/>
                <a:gd name="T21" fmla="*/ 3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1"/>
                  </a:lnTo>
                  <a:lnTo>
                    <a:pt x="2" y="2"/>
                  </a:lnTo>
                  <a:lnTo>
                    <a:pt x="1" y="2"/>
                  </a:lnTo>
                  <a:close/>
                  <a:moveTo>
                    <a:pt x="1" y="0"/>
                  </a:moveTo>
                  <a:lnTo>
                    <a:pt x="1" y="0"/>
                  </a:lnTo>
                  <a:lnTo>
                    <a:pt x="0" y="3"/>
                  </a:lnTo>
                  <a:lnTo>
                    <a:pt x="1" y="3"/>
                  </a:lnTo>
                  <a:lnTo>
                    <a:pt x="1" y="3"/>
                  </a:lnTo>
                  <a:lnTo>
                    <a:pt x="2" y="3"/>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613" name="Freeform 349"/>
            <p:cNvSpPr>
              <a:spLocks/>
            </p:cNvSpPr>
            <p:nvPr/>
          </p:nvSpPr>
          <p:spPr bwMode="auto">
            <a:xfrm>
              <a:off x="1516063" y="2709863"/>
              <a:ext cx="4763" cy="3175"/>
            </a:xfrm>
            <a:custGeom>
              <a:avLst/>
              <a:gdLst>
                <a:gd name="T0" fmla="*/ 4 w 5"/>
                <a:gd name="T1" fmla="*/ 3 h 3"/>
                <a:gd name="T2" fmla="*/ 4 w 5"/>
                <a:gd name="T3" fmla="*/ 3 h 3"/>
                <a:gd name="T4" fmla="*/ 3 w 5"/>
                <a:gd name="T5" fmla="*/ 0 h 3"/>
                <a:gd name="T6" fmla="*/ 2 w 5"/>
                <a:gd name="T7" fmla="*/ 0 h 3"/>
                <a:gd name="T8" fmla="*/ 1 w 5"/>
                <a:gd name="T9" fmla="*/ 3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3"/>
                  </a:moveTo>
                  <a:lnTo>
                    <a:pt x="4" y="3"/>
                  </a:lnTo>
                  <a:lnTo>
                    <a:pt x="3" y="0"/>
                  </a:lnTo>
                  <a:lnTo>
                    <a:pt x="2" y="0"/>
                  </a:lnTo>
                  <a:lnTo>
                    <a:pt x="1" y="3"/>
                  </a:lnTo>
                  <a:lnTo>
                    <a:pt x="1" y="0"/>
                  </a:lnTo>
                  <a:lnTo>
                    <a:pt x="0" y="0"/>
                  </a:lnTo>
                  <a:lnTo>
                    <a:pt x="1" y="3"/>
                  </a:lnTo>
                  <a:lnTo>
                    <a:pt x="2" y="3"/>
                  </a:lnTo>
                  <a:lnTo>
                    <a:pt x="3" y="1"/>
                  </a:lnTo>
                  <a:lnTo>
                    <a:pt x="3" y="3"/>
                  </a:lnTo>
                  <a:lnTo>
                    <a:pt x="4" y="3"/>
                  </a:lnTo>
                  <a:lnTo>
                    <a:pt x="5" y="0"/>
                  </a:lnTo>
                  <a:lnTo>
                    <a:pt x="4" y="0"/>
                  </a:lnTo>
                  <a:lnTo>
                    <a:pt x="4" y="3"/>
                  </a:lnTo>
                  <a:close/>
                </a:path>
              </a:pathLst>
            </a:custGeom>
            <a:grpFill/>
            <a:ln w="0">
              <a:noFill/>
              <a:prstDash val="solid"/>
              <a:round/>
              <a:headEnd/>
              <a:tailEnd/>
            </a:ln>
          </p:spPr>
          <p:txBody>
            <a:bodyPr/>
            <a:lstStyle/>
            <a:p>
              <a:pPr defTabSz="543689">
                <a:defRPr/>
              </a:pPr>
              <a:endParaRPr lang="zh-CN" altLang="en-US" sz="3201"/>
            </a:p>
          </p:txBody>
        </p:sp>
        <p:sp>
          <p:nvSpPr>
            <p:cNvPr id="614" name="Freeform 350"/>
            <p:cNvSpPr>
              <a:spLocks/>
            </p:cNvSpPr>
            <p:nvPr/>
          </p:nvSpPr>
          <p:spPr bwMode="auto">
            <a:xfrm>
              <a:off x="1520826" y="2709863"/>
              <a:ext cx="3175" cy="3175"/>
            </a:xfrm>
            <a:custGeom>
              <a:avLst/>
              <a:gdLst>
                <a:gd name="T0" fmla="*/ 0 w 3"/>
                <a:gd name="T1" fmla="*/ 2 h 3"/>
                <a:gd name="T2" fmla="*/ 0 w 3"/>
                <a:gd name="T3" fmla="*/ 2 h 3"/>
                <a:gd name="T4" fmla="*/ 1 w 3"/>
                <a:gd name="T5" fmla="*/ 3 h 3"/>
                <a:gd name="T6" fmla="*/ 2 w 3"/>
                <a:gd name="T7" fmla="*/ 3 h 3"/>
                <a:gd name="T8" fmla="*/ 3 w 3"/>
                <a:gd name="T9" fmla="*/ 3 h 3"/>
                <a:gd name="T10" fmla="*/ 3 w 3"/>
                <a:gd name="T11" fmla="*/ 3 h 3"/>
                <a:gd name="T12" fmla="*/ 2 w 3"/>
                <a:gd name="T13" fmla="*/ 3 h 3"/>
                <a:gd name="T14" fmla="*/ 1 w 3"/>
                <a:gd name="T15" fmla="*/ 2 h 3"/>
                <a:gd name="T16" fmla="*/ 3 w 3"/>
                <a:gd name="T17" fmla="*/ 2 h 3"/>
                <a:gd name="T18" fmla="*/ 3 w 3"/>
                <a:gd name="T19" fmla="*/ 1 h 3"/>
                <a:gd name="T20" fmla="*/ 1 w 3"/>
                <a:gd name="T21" fmla="*/ 1 h 3"/>
                <a:gd name="T22" fmla="*/ 2 w 3"/>
                <a:gd name="T23" fmla="*/ 1 h 3"/>
                <a:gd name="T24" fmla="*/ 3 w 3"/>
                <a:gd name="T25" fmla="*/ 1 h 3"/>
                <a:gd name="T26" fmla="*/ 3 w 3"/>
                <a:gd name="T27" fmla="*/ 0 h 3"/>
                <a:gd name="T28" fmla="*/ 2 w 3"/>
                <a:gd name="T29" fmla="*/ 0 h 3"/>
                <a:gd name="T30" fmla="*/ 0 w 3"/>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2"/>
                  </a:moveTo>
                  <a:lnTo>
                    <a:pt x="0" y="2"/>
                  </a:lnTo>
                  <a:cubicBezTo>
                    <a:pt x="0" y="2"/>
                    <a:pt x="0" y="3"/>
                    <a:pt x="1" y="3"/>
                  </a:cubicBezTo>
                  <a:cubicBezTo>
                    <a:pt x="1" y="3"/>
                    <a:pt x="1" y="3"/>
                    <a:pt x="2" y="3"/>
                  </a:cubicBezTo>
                  <a:lnTo>
                    <a:pt x="3" y="3"/>
                  </a:lnTo>
                  <a:lnTo>
                    <a:pt x="3" y="3"/>
                  </a:lnTo>
                  <a:lnTo>
                    <a:pt x="2" y="3"/>
                  </a:lnTo>
                  <a:cubicBezTo>
                    <a:pt x="1" y="3"/>
                    <a:pt x="1" y="3"/>
                    <a:pt x="1" y="2"/>
                  </a:cubicBezTo>
                  <a:lnTo>
                    <a:pt x="3" y="2"/>
                  </a:lnTo>
                  <a:lnTo>
                    <a:pt x="3" y="1"/>
                  </a:lnTo>
                  <a:lnTo>
                    <a:pt x="1" y="1"/>
                  </a:lnTo>
                  <a:cubicBezTo>
                    <a:pt x="1" y="1"/>
                    <a:pt x="1" y="1"/>
                    <a:pt x="2" y="1"/>
                  </a:cubicBezTo>
                  <a:lnTo>
                    <a:pt x="3" y="1"/>
                  </a:lnTo>
                  <a:lnTo>
                    <a:pt x="3" y="0"/>
                  </a:lnTo>
                  <a:lnTo>
                    <a:pt x="2" y="0"/>
                  </a:ln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615" name="Freeform 351"/>
            <p:cNvSpPr>
              <a:spLocks/>
            </p:cNvSpPr>
            <p:nvPr/>
          </p:nvSpPr>
          <p:spPr bwMode="auto">
            <a:xfrm>
              <a:off x="1524001" y="2709863"/>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616" name="Freeform 352"/>
            <p:cNvSpPr>
              <a:spLocks/>
            </p:cNvSpPr>
            <p:nvPr/>
          </p:nvSpPr>
          <p:spPr bwMode="auto">
            <a:xfrm>
              <a:off x="1497013" y="2708275"/>
              <a:ext cx="3175" cy="4763"/>
            </a:xfrm>
            <a:custGeom>
              <a:avLst/>
              <a:gdLst>
                <a:gd name="T0" fmla="*/ 0 w 3"/>
                <a:gd name="T1" fmla="*/ 1 h 4"/>
                <a:gd name="T2" fmla="*/ 0 w 3"/>
                <a:gd name="T3" fmla="*/ 1 h 4"/>
                <a:gd name="T4" fmla="*/ 1 w 3"/>
                <a:gd name="T5" fmla="*/ 2 h 4"/>
                <a:gd name="T6" fmla="*/ 3 w 3"/>
                <a:gd name="T7" fmla="*/ 4 h 4"/>
                <a:gd name="T8" fmla="*/ 3 w 3"/>
                <a:gd name="T9" fmla="*/ 4 h 4"/>
                <a:gd name="T10" fmla="*/ 3 w 3"/>
                <a:gd name="T11" fmla="*/ 4 h 4"/>
                <a:gd name="T12" fmla="*/ 1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0" y="1"/>
                  </a:lnTo>
                  <a:cubicBezTo>
                    <a:pt x="0" y="2"/>
                    <a:pt x="1" y="2"/>
                    <a:pt x="1" y="2"/>
                  </a:cubicBezTo>
                  <a:cubicBezTo>
                    <a:pt x="1" y="3"/>
                    <a:pt x="3" y="4"/>
                    <a:pt x="3" y="4"/>
                  </a:cubicBezTo>
                  <a:lnTo>
                    <a:pt x="3" y="4"/>
                  </a:lnTo>
                  <a:cubicBezTo>
                    <a:pt x="3" y="4"/>
                    <a:pt x="3" y="4"/>
                    <a:pt x="3" y="4"/>
                  </a:cubicBezTo>
                  <a:cubicBezTo>
                    <a:pt x="2" y="1"/>
                    <a:pt x="1" y="0"/>
                    <a:pt x="1" y="0"/>
                  </a:cubicBezTo>
                  <a:cubicBezTo>
                    <a:pt x="1"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617" name="Freeform 353"/>
            <p:cNvSpPr>
              <a:spLocks/>
            </p:cNvSpPr>
            <p:nvPr/>
          </p:nvSpPr>
          <p:spPr bwMode="auto">
            <a:xfrm>
              <a:off x="1497013" y="2713038"/>
              <a:ext cx="3175" cy="1588"/>
            </a:xfrm>
            <a:custGeom>
              <a:avLst/>
              <a:gdLst>
                <a:gd name="T0" fmla="*/ 0 w 3"/>
                <a:gd name="T1" fmla="*/ 1 h 2"/>
                <a:gd name="T2" fmla="*/ 0 w 3"/>
                <a:gd name="T3" fmla="*/ 1 h 2"/>
                <a:gd name="T4" fmla="*/ 2 w 3"/>
                <a:gd name="T5" fmla="*/ 1 h 2"/>
                <a:gd name="T6" fmla="*/ 3 w 3"/>
                <a:gd name="T7" fmla="*/ 1 h 2"/>
                <a:gd name="T8" fmla="*/ 3 w 3"/>
                <a:gd name="T9" fmla="*/ 0 h 2"/>
                <a:gd name="T10" fmla="*/ 3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1"/>
                  </a:lnTo>
                  <a:cubicBezTo>
                    <a:pt x="1" y="1"/>
                    <a:pt x="1" y="2"/>
                    <a:pt x="2" y="1"/>
                  </a:cubicBezTo>
                  <a:cubicBezTo>
                    <a:pt x="2" y="1"/>
                    <a:pt x="3" y="1"/>
                    <a:pt x="3" y="1"/>
                  </a:cubicBezTo>
                  <a:cubicBezTo>
                    <a:pt x="3" y="1"/>
                    <a:pt x="3" y="0"/>
                    <a:pt x="3" y="0"/>
                  </a:cubicBezTo>
                  <a:cubicBezTo>
                    <a:pt x="3" y="0"/>
                    <a:pt x="3" y="0"/>
                    <a:pt x="3" y="0"/>
                  </a:cubicBezTo>
                  <a:lnTo>
                    <a:pt x="0" y="1"/>
                  </a:lnTo>
                  <a:close/>
                </a:path>
              </a:pathLst>
            </a:custGeom>
            <a:grpFill/>
            <a:ln w="0">
              <a:noFill/>
              <a:prstDash val="solid"/>
              <a:round/>
              <a:headEnd/>
              <a:tailEnd/>
            </a:ln>
          </p:spPr>
          <p:txBody>
            <a:bodyPr/>
            <a:lstStyle/>
            <a:p>
              <a:pPr defTabSz="543689">
                <a:defRPr/>
              </a:pPr>
              <a:endParaRPr lang="zh-CN" altLang="en-US" sz="3201"/>
            </a:p>
          </p:txBody>
        </p:sp>
        <p:sp>
          <p:nvSpPr>
            <p:cNvPr id="618" name="Freeform 354"/>
            <p:cNvSpPr>
              <a:spLocks/>
            </p:cNvSpPr>
            <p:nvPr/>
          </p:nvSpPr>
          <p:spPr bwMode="auto">
            <a:xfrm>
              <a:off x="1497013" y="2711450"/>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619" name="Freeform 355"/>
            <p:cNvSpPr>
              <a:spLocks/>
            </p:cNvSpPr>
            <p:nvPr/>
          </p:nvSpPr>
          <p:spPr bwMode="auto">
            <a:xfrm>
              <a:off x="1498601" y="2706688"/>
              <a:ext cx="3175" cy="6350"/>
            </a:xfrm>
            <a:custGeom>
              <a:avLst/>
              <a:gdLst>
                <a:gd name="T0" fmla="*/ 1 w 2"/>
                <a:gd name="T1" fmla="*/ 1 h 6"/>
                <a:gd name="T2" fmla="*/ 1 w 2"/>
                <a:gd name="T3" fmla="*/ 1 h 6"/>
                <a:gd name="T4" fmla="*/ 0 w 2"/>
                <a:gd name="T5" fmla="*/ 1 h 6"/>
                <a:gd name="T6" fmla="*/ 0 w 2"/>
                <a:gd name="T7" fmla="*/ 2 h 6"/>
                <a:gd name="T8" fmla="*/ 2 w 2"/>
                <a:gd name="T9" fmla="*/ 6 h 6"/>
                <a:gd name="T10" fmla="*/ 2 w 2"/>
                <a:gd name="T11" fmla="*/ 6 h 6"/>
                <a:gd name="T12" fmla="*/ 2 w 2"/>
                <a:gd name="T13" fmla="*/ 6 h 6"/>
                <a:gd name="T14" fmla="*/ 1 w 2"/>
                <a:gd name="T15" fmla="*/ 0 h 6"/>
                <a:gd name="T16" fmla="*/ 1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1"/>
                  </a:moveTo>
                  <a:lnTo>
                    <a:pt x="1" y="1"/>
                  </a:lnTo>
                  <a:cubicBezTo>
                    <a:pt x="0" y="1"/>
                    <a:pt x="0" y="1"/>
                    <a:pt x="0" y="1"/>
                  </a:cubicBezTo>
                  <a:cubicBezTo>
                    <a:pt x="0" y="2"/>
                    <a:pt x="0" y="2"/>
                    <a:pt x="0" y="2"/>
                  </a:cubicBezTo>
                  <a:cubicBezTo>
                    <a:pt x="0" y="3"/>
                    <a:pt x="1" y="5"/>
                    <a:pt x="2" y="6"/>
                  </a:cubicBezTo>
                  <a:cubicBezTo>
                    <a:pt x="2" y="6"/>
                    <a:pt x="2" y="6"/>
                    <a:pt x="2" y="6"/>
                  </a:cubicBezTo>
                  <a:lnTo>
                    <a:pt x="2" y="6"/>
                  </a:lnTo>
                  <a:cubicBezTo>
                    <a:pt x="2" y="2"/>
                    <a:pt x="1" y="0"/>
                    <a:pt x="1" y="0"/>
                  </a:cubicBezTo>
                  <a:cubicBezTo>
                    <a:pt x="1"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620" name="Freeform 356"/>
            <p:cNvSpPr>
              <a:spLocks/>
            </p:cNvSpPr>
            <p:nvPr/>
          </p:nvSpPr>
          <p:spPr bwMode="auto">
            <a:xfrm>
              <a:off x="1501776" y="2706688"/>
              <a:ext cx="1588" cy="6350"/>
            </a:xfrm>
            <a:custGeom>
              <a:avLst/>
              <a:gdLst>
                <a:gd name="T0" fmla="*/ 2 w 2"/>
                <a:gd name="T1" fmla="*/ 1 h 6"/>
                <a:gd name="T2" fmla="*/ 2 w 2"/>
                <a:gd name="T3" fmla="*/ 1 h 6"/>
                <a:gd name="T4" fmla="*/ 1 w 2"/>
                <a:gd name="T5" fmla="*/ 1 h 6"/>
                <a:gd name="T6" fmla="*/ 1 w 2"/>
                <a:gd name="T7" fmla="*/ 0 h 6"/>
                <a:gd name="T8" fmla="*/ 0 w 2"/>
                <a:gd name="T9" fmla="*/ 6 h 6"/>
                <a:gd name="T10" fmla="*/ 0 w 2"/>
                <a:gd name="T11" fmla="*/ 6 h 6"/>
                <a:gd name="T12" fmla="*/ 0 w 2"/>
                <a:gd name="T13" fmla="*/ 6 h 6"/>
                <a:gd name="T14" fmla="*/ 2 w 2"/>
                <a:gd name="T15" fmla="*/ 2 h 6"/>
                <a:gd name="T16" fmla="*/ 2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1"/>
                  </a:moveTo>
                  <a:lnTo>
                    <a:pt x="2" y="1"/>
                  </a:lnTo>
                  <a:cubicBezTo>
                    <a:pt x="2" y="1"/>
                    <a:pt x="2" y="1"/>
                    <a:pt x="1" y="1"/>
                  </a:cubicBezTo>
                  <a:cubicBezTo>
                    <a:pt x="1" y="1"/>
                    <a:pt x="1" y="0"/>
                    <a:pt x="1" y="0"/>
                  </a:cubicBezTo>
                  <a:cubicBezTo>
                    <a:pt x="1" y="0"/>
                    <a:pt x="0" y="2"/>
                    <a:pt x="0" y="6"/>
                  </a:cubicBezTo>
                  <a:lnTo>
                    <a:pt x="0" y="6"/>
                  </a:lnTo>
                  <a:lnTo>
                    <a:pt x="0" y="6"/>
                  </a:lnTo>
                  <a:cubicBezTo>
                    <a:pt x="1" y="5"/>
                    <a:pt x="2" y="3"/>
                    <a:pt x="2" y="2"/>
                  </a:cubicBezTo>
                  <a:cubicBezTo>
                    <a:pt x="2" y="2"/>
                    <a:pt x="2" y="2"/>
                    <a:pt x="2" y="1"/>
                  </a:cubicBezTo>
                  <a:close/>
                </a:path>
              </a:pathLst>
            </a:custGeom>
            <a:grpFill/>
            <a:ln w="0">
              <a:noFill/>
              <a:prstDash val="solid"/>
              <a:round/>
              <a:headEnd/>
              <a:tailEnd/>
            </a:ln>
          </p:spPr>
          <p:txBody>
            <a:bodyPr/>
            <a:lstStyle/>
            <a:p>
              <a:pPr defTabSz="543689">
                <a:defRPr/>
              </a:pPr>
              <a:endParaRPr lang="zh-CN" altLang="en-US" sz="3201"/>
            </a:p>
          </p:txBody>
        </p:sp>
        <p:sp>
          <p:nvSpPr>
            <p:cNvPr id="621" name="Freeform 357"/>
            <p:cNvSpPr>
              <a:spLocks/>
            </p:cNvSpPr>
            <p:nvPr/>
          </p:nvSpPr>
          <p:spPr bwMode="auto">
            <a:xfrm>
              <a:off x="1501776" y="2713038"/>
              <a:ext cx="3175" cy="1588"/>
            </a:xfrm>
            <a:custGeom>
              <a:avLst/>
              <a:gdLst>
                <a:gd name="T0" fmla="*/ 0 w 3"/>
                <a:gd name="T1" fmla="*/ 0 h 2"/>
                <a:gd name="T2" fmla="*/ 0 w 3"/>
                <a:gd name="T3" fmla="*/ 0 h 2"/>
                <a:gd name="T4" fmla="*/ 0 w 3"/>
                <a:gd name="T5" fmla="*/ 1 h 2"/>
                <a:gd name="T6" fmla="*/ 2 w 3"/>
                <a:gd name="T7" fmla="*/ 1 h 2"/>
                <a:gd name="T8" fmla="*/ 3 w 3"/>
                <a:gd name="T9" fmla="*/ 1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1"/>
                  </a:lnTo>
                  <a:cubicBezTo>
                    <a:pt x="0" y="1"/>
                    <a:pt x="1" y="1"/>
                    <a:pt x="2" y="1"/>
                  </a:cubicBezTo>
                  <a:cubicBezTo>
                    <a:pt x="2" y="1"/>
                    <a:pt x="2" y="2"/>
                    <a:pt x="3" y="1"/>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622" name="Freeform 358"/>
            <p:cNvSpPr>
              <a:spLocks/>
            </p:cNvSpPr>
            <p:nvPr/>
          </p:nvSpPr>
          <p:spPr bwMode="auto">
            <a:xfrm>
              <a:off x="1501776" y="2711450"/>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cubicBezTo>
                    <a:pt x="0" y="2"/>
                    <a:pt x="0" y="2"/>
                    <a:pt x="0" y="2"/>
                  </a:cubicBezTo>
                  <a:lnTo>
                    <a:pt x="0" y="2"/>
                  </a:lnTo>
                  <a:lnTo>
                    <a:pt x="2" y="2"/>
                  </a:lnTo>
                  <a:cubicBezTo>
                    <a:pt x="2" y="2"/>
                    <a:pt x="2" y="2"/>
                    <a:pt x="3" y="2"/>
                  </a:cubicBezTo>
                  <a:cubicBezTo>
                    <a:pt x="3" y="2"/>
                    <a:pt x="3" y="2"/>
                    <a:pt x="4" y="1"/>
                  </a:cubicBezTo>
                  <a:cubicBezTo>
                    <a:pt x="4" y="1"/>
                    <a:pt x="4" y="1"/>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p>
          </p:txBody>
        </p:sp>
        <p:sp>
          <p:nvSpPr>
            <p:cNvPr id="623" name="Freeform 359"/>
            <p:cNvSpPr>
              <a:spLocks/>
            </p:cNvSpPr>
            <p:nvPr/>
          </p:nvSpPr>
          <p:spPr bwMode="auto">
            <a:xfrm>
              <a:off x="1501776" y="2708275"/>
              <a:ext cx="3175" cy="4763"/>
            </a:xfrm>
            <a:custGeom>
              <a:avLst/>
              <a:gdLst>
                <a:gd name="T0" fmla="*/ 3 w 3"/>
                <a:gd name="T1" fmla="*/ 1 h 4"/>
                <a:gd name="T2" fmla="*/ 3 w 3"/>
                <a:gd name="T3" fmla="*/ 1 h 4"/>
                <a:gd name="T4" fmla="*/ 2 w 3"/>
                <a:gd name="T5" fmla="*/ 0 h 4"/>
                <a:gd name="T6" fmla="*/ 0 w 3"/>
                <a:gd name="T7" fmla="*/ 4 h 4"/>
                <a:gd name="T8" fmla="*/ 0 w 3"/>
                <a:gd name="T9" fmla="*/ 4 h 4"/>
                <a:gd name="T10" fmla="*/ 0 w 3"/>
                <a:gd name="T11" fmla="*/ 4 h 4"/>
                <a:gd name="T12" fmla="*/ 3 w 3"/>
                <a:gd name="T13" fmla="*/ 2 h 4"/>
                <a:gd name="T14" fmla="*/ 3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1"/>
                  </a:moveTo>
                  <a:lnTo>
                    <a:pt x="3" y="1"/>
                  </a:lnTo>
                  <a:cubicBezTo>
                    <a:pt x="3" y="0"/>
                    <a:pt x="2" y="0"/>
                    <a:pt x="2" y="0"/>
                  </a:cubicBezTo>
                  <a:cubicBezTo>
                    <a:pt x="2" y="0"/>
                    <a:pt x="1" y="1"/>
                    <a:pt x="0" y="4"/>
                  </a:cubicBezTo>
                  <a:lnTo>
                    <a:pt x="0" y="4"/>
                  </a:lnTo>
                  <a:lnTo>
                    <a:pt x="0" y="4"/>
                  </a:lnTo>
                  <a:cubicBezTo>
                    <a:pt x="0" y="4"/>
                    <a:pt x="2" y="3"/>
                    <a:pt x="3" y="2"/>
                  </a:cubicBezTo>
                  <a:cubicBezTo>
                    <a:pt x="3" y="2"/>
                    <a:pt x="3" y="2"/>
                    <a:pt x="3" y="1"/>
                  </a:cubicBezTo>
                  <a:close/>
                </a:path>
              </a:pathLst>
            </a:custGeom>
            <a:grpFill/>
            <a:ln w="0">
              <a:noFill/>
              <a:prstDash val="solid"/>
              <a:round/>
              <a:headEnd/>
              <a:tailEnd/>
            </a:ln>
          </p:spPr>
          <p:txBody>
            <a:bodyPr/>
            <a:lstStyle/>
            <a:p>
              <a:pPr defTabSz="543689">
                <a:defRPr/>
              </a:pPr>
              <a:endParaRPr lang="zh-CN" altLang="en-US" sz="3201"/>
            </a:p>
          </p:txBody>
        </p:sp>
        <p:sp>
          <p:nvSpPr>
            <p:cNvPr id="624" name="Freeform 360"/>
            <p:cNvSpPr>
              <a:spLocks/>
            </p:cNvSpPr>
            <p:nvPr/>
          </p:nvSpPr>
          <p:spPr bwMode="auto">
            <a:xfrm>
              <a:off x="1508126" y="2784475"/>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625" name="Freeform 361"/>
            <p:cNvSpPr>
              <a:spLocks/>
            </p:cNvSpPr>
            <p:nvPr/>
          </p:nvSpPr>
          <p:spPr bwMode="auto">
            <a:xfrm>
              <a:off x="1511301" y="2784475"/>
              <a:ext cx="1588" cy="3175"/>
            </a:xfrm>
            <a:custGeom>
              <a:avLst/>
              <a:gdLst>
                <a:gd name="T0" fmla="*/ 2 w 3"/>
                <a:gd name="T1" fmla="*/ 2 h 3"/>
                <a:gd name="T2" fmla="*/ 2 w 3"/>
                <a:gd name="T3" fmla="*/ 2 h 3"/>
                <a:gd name="T4" fmla="*/ 1 w 3"/>
                <a:gd name="T5" fmla="*/ 2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2"/>
                    <a:pt x="2" y="2"/>
                    <a:pt x="1" y="2"/>
                  </a:cubicBezTo>
                  <a:cubicBezTo>
                    <a:pt x="1" y="2"/>
                    <a:pt x="1" y="2"/>
                    <a:pt x="1" y="2"/>
                  </a:cubicBezTo>
                  <a:lnTo>
                    <a:pt x="1" y="0"/>
                  </a:lnTo>
                  <a:lnTo>
                    <a:pt x="0" y="0"/>
                  </a:lnTo>
                  <a:lnTo>
                    <a:pt x="0" y="2"/>
                  </a:lnTo>
                  <a:cubicBezTo>
                    <a:pt x="0" y="2"/>
                    <a:pt x="0" y="2"/>
                    <a:pt x="0" y="3"/>
                  </a:cubicBezTo>
                  <a:cubicBezTo>
                    <a:pt x="0" y="3"/>
                    <a:pt x="1" y="3"/>
                    <a:pt x="1" y="3"/>
                  </a:cubicBezTo>
                  <a:cubicBezTo>
                    <a:pt x="2" y="3"/>
                    <a:pt x="2" y="3"/>
                    <a:pt x="3" y="3"/>
                  </a:cubicBezTo>
                  <a:cubicBezTo>
                    <a:pt x="3" y="2"/>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p>
          </p:txBody>
        </p:sp>
        <p:sp>
          <p:nvSpPr>
            <p:cNvPr id="626" name="Freeform 362"/>
            <p:cNvSpPr>
              <a:spLocks noEditPoints="1"/>
            </p:cNvSpPr>
            <p:nvPr/>
          </p:nvSpPr>
          <p:spPr bwMode="auto">
            <a:xfrm>
              <a:off x="1512888" y="2784475"/>
              <a:ext cx="3175" cy="3175"/>
            </a:xfrm>
            <a:custGeom>
              <a:avLst/>
              <a:gdLst>
                <a:gd name="T0" fmla="*/ 1 w 3"/>
                <a:gd name="T1" fmla="*/ 2 h 3"/>
                <a:gd name="T2" fmla="*/ 1 w 3"/>
                <a:gd name="T3" fmla="*/ 2 h 3"/>
                <a:gd name="T4" fmla="*/ 2 w 3"/>
                <a:gd name="T5" fmla="*/ 0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2 h 3"/>
                <a:gd name="T20" fmla="*/ 2 w 3"/>
                <a:gd name="T21" fmla="*/ 2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0"/>
                  </a:lnTo>
                  <a:lnTo>
                    <a:pt x="2" y="2"/>
                  </a:lnTo>
                  <a:lnTo>
                    <a:pt x="1" y="2"/>
                  </a:lnTo>
                  <a:close/>
                  <a:moveTo>
                    <a:pt x="1" y="0"/>
                  </a:moveTo>
                  <a:lnTo>
                    <a:pt x="1" y="0"/>
                  </a:lnTo>
                  <a:lnTo>
                    <a:pt x="0" y="3"/>
                  </a:lnTo>
                  <a:lnTo>
                    <a:pt x="1" y="3"/>
                  </a:lnTo>
                  <a:lnTo>
                    <a:pt x="1" y="2"/>
                  </a:lnTo>
                  <a:lnTo>
                    <a:pt x="2" y="2"/>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627" name="Freeform 363"/>
            <p:cNvSpPr>
              <a:spLocks/>
            </p:cNvSpPr>
            <p:nvPr/>
          </p:nvSpPr>
          <p:spPr bwMode="auto">
            <a:xfrm>
              <a:off x="1516063" y="2784475"/>
              <a:ext cx="4763" cy="3175"/>
            </a:xfrm>
            <a:custGeom>
              <a:avLst/>
              <a:gdLst>
                <a:gd name="T0" fmla="*/ 4 w 5"/>
                <a:gd name="T1" fmla="*/ 2 h 3"/>
                <a:gd name="T2" fmla="*/ 4 w 5"/>
                <a:gd name="T3" fmla="*/ 2 h 3"/>
                <a:gd name="T4" fmla="*/ 3 w 5"/>
                <a:gd name="T5" fmla="*/ 0 h 3"/>
                <a:gd name="T6" fmla="*/ 2 w 5"/>
                <a:gd name="T7" fmla="*/ 0 h 3"/>
                <a:gd name="T8" fmla="*/ 1 w 5"/>
                <a:gd name="T9" fmla="*/ 2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2"/>
                  </a:moveTo>
                  <a:lnTo>
                    <a:pt x="4" y="2"/>
                  </a:lnTo>
                  <a:lnTo>
                    <a:pt x="3" y="0"/>
                  </a:lnTo>
                  <a:lnTo>
                    <a:pt x="2" y="0"/>
                  </a:lnTo>
                  <a:lnTo>
                    <a:pt x="1" y="2"/>
                  </a:lnTo>
                  <a:lnTo>
                    <a:pt x="1" y="0"/>
                  </a:lnTo>
                  <a:lnTo>
                    <a:pt x="0" y="0"/>
                  </a:lnTo>
                  <a:lnTo>
                    <a:pt x="1" y="3"/>
                  </a:lnTo>
                  <a:lnTo>
                    <a:pt x="2" y="3"/>
                  </a:lnTo>
                  <a:lnTo>
                    <a:pt x="3" y="1"/>
                  </a:lnTo>
                  <a:lnTo>
                    <a:pt x="3" y="3"/>
                  </a:lnTo>
                  <a:lnTo>
                    <a:pt x="4" y="3"/>
                  </a:lnTo>
                  <a:lnTo>
                    <a:pt x="5" y="0"/>
                  </a:lnTo>
                  <a:lnTo>
                    <a:pt x="4" y="0"/>
                  </a:lnTo>
                  <a:lnTo>
                    <a:pt x="4" y="2"/>
                  </a:lnTo>
                  <a:close/>
                </a:path>
              </a:pathLst>
            </a:custGeom>
            <a:grpFill/>
            <a:ln w="0">
              <a:noFill/>
              <a:prstDash val="solid"/>
              <a:round/>
              <a:headEnd/>
              <a:tailEnd/>
            </a:ln>
          </p:spPr>
          <p:txBody>
            <a:bodyPr/>
            <a:lstStyle/>
            <a:p>
              <a:pPr defTabSz="543689">
                <a:defRPr/>
              </a:pPr>
              <a:endParaRPr lang="zh-CN" altLang="en-US" sz="3201"/>
            </a:p>
          </p:txBody>
        </p:sp>
        <p:sp>
          <p:nvSpPr>
            <p:cNvPr id="628" name="Freeform 364"/>
            <p:cNvSpPr>
              <a:spLocks/>
            </p:cNvSpPr>
            <p:nvPr/>
          </p:nvSpPr>
          <p:spPr bwMode="auto">
            <a:xfrm>
              <a:off x="1520826" y="2784475"/>
              <a:ext cx="3175" cy="3175"/>
            </a:xfrm>
            <a:custGeom>
              <a:avLst/>
              <a:gdLst>
                <a:gd name="T0" fmla="*/ 0 w 3"/>
                <a:gd name="T1" fmla="*/ 1 h 3"/>
                <a:gd name="T2" fmla="*/ 0 w 3"/>
                <a:gd name="T3" fmla="*/ 1 h 3"/>
                <a:gd name="T4" fmla="*/ 1 w 3"/>
                <a:gd name="T5" fmla="*/ 3 h 3"/>
                <a:gd name="T6" fmla="*/ 2 w 3"/>
                <a:gd name="T7" fmla="*/ 3 h 3"/>
                <a:gd name="T8" fmla="*/ 3 w 3"/>
                <a:gd name="T9" fmla="*/ 3 h 3"/>
                <a:gd name="T10" fmla="*/ 3 w 3"/>
                <a:gd name="T11" fmla="*/ 2 h 3"/>
                <a:gd name="T12" fmla="*/ 2 w 3"/>
                <a:gd name="T13" fmla="*/ 2 h 3"/>
                <a:gd name="T14" fmla="*/ 1 w 3"/>
                <a:gd name="T15" fmla="*/ 2 h 3"/>
                <a:gd name="T16" fmla="*/ 3 w 3"/>
                <a:gd name="T17" fmla="*/ 2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1" y="3"/>
                  </a:cubicBezTo>
                  <a:cubicBezTo>
                    <a:pt x="1" y="3"/>
                    <a:pt x="1" y="3"/>
                    <a:pt x="2" y="3"/>
                  </a:cubicBez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629" name="Freeform 365"/>
            <p:cNvSpPr>
              <a:spLocks/>
            </p:cNvSpPr>
            <p:nvPr/>
          </p:nvSpPr>
          <p:spPr bwMode="auto">
            <a:xfrm>
              <a:off x="1524001" y="278447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630" name="Freeform 366"/>
            <p:cNvSpPr>
              <a:spLocks/>
            </p:cNvSpPr>
            <p:nvPr/>
          </p:nvSpPr>
          <p:spPr bwMode="auto">
            <a:xfrm>
              <a:off x="1497013" y="2782888"/>
              <a:ext cx="3175" cy="4763"/>
            </a:xfrm>
            <a:custGeom>
              <a:avLst/>
              <a:gdLst>
                <a:gd name="T0" fmla="*/ 0 w 3"/>
                <a:gd name="T1" fmla="*/ 2 h 5"/>
                <a:gd name="T2" fmla="*/ 0 w 3"/>
                <a:gd name="T3" fmla="*/ 2 h 5"/>
                <a:gd name="T4" fmla="*/ 1 w 3"/>
                <a:gd name="T5" fmla="*/ 3 h 5"/>
                <a:gd name="T6" fmla="*/ 3 w 3"/>
                <a:gd name="T7" fmla="*/ 5 h 5"/>
                <a:gd name="T8" fmla="*/ 3 w 3"/>
                <a:gd name="T9" fmla="*/ 5 h 5"/>
                <a:gd name="T10" fmla="*/ 3 w 3"/>
                <a:gd name="T11" fmla="*/ 4 h 5"/>
                <a:gd name="T12" fmla="*/ 1 w 3"/>
                <a:gd name="T13" fmla="*/ 0 h 5"/>
                <a:gd name="T14" fmla="*/ 0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2"/>
                  </a:moveTo>
                  <a:lnTo>
                    <a:pt x="0" y="2"/>
                  </a:lnTo>
                  <a:cubicBezTo>
                    <a:pt x="0" y="2"/>
                    <a:pt x="1" y="3"/>
                    <a:pt x="1" y="3"/>
                  </a:cubicBezTo>
                  <a:cubicBezTo>
                    <a:pt x="1" y="3"/>
                    <a:pt x="3" y="4"/>
                    <a:pt x="3" y="5"/>
                  </a:cubicBezTo>
                  <a:cubicBezTo>
                    <a:pt x="3" y="5"/>
                    <a:pt x="3" y="5"/>
                    <a:pt x="3" y="5"/>
                  </a:cubicBezTo>
                  <a:cubicBezTo>
                    <a:pt x="3" y="5"/>
                    <a:pt x="3" y="4"/>
                    <a:pt x="3" y="4"/>
                  </a:cubicBezTo>
                  <a:cubicBezTo>
                    <a:pt x="2"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p>
          </p:txBody>
        </p:sp>
        <p:sp>
          <p:nvSpPr>
            <p:cNvPr id="631" name="Freeform 367"/>
            <p:cNvSpPr>
              <a:spLocks/>
            </p:cNvSpPr>
            <p:nvPr/>
          </p:nvSpPr>
          <p:spPr bwMode="auto">
            <a:xfrm>
              <a:off x="1497013" y="2787650"/>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cubicBezTo>
                    <a:pt x="3" y="0"/>
                    <a:pt x="3" y="0"/>
                    <a:pt x="3" y="0"/>
                  </a:cubicBezTo>
                  <a:lnTo>
                    <a:pt x="3"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632" name="Freeform 368"/>
            <p:cNvSpPr>
              <a:spLocks/>
            </p:cNvSpPr>
            <p:nvPr/>
          </p:nvSpPr>
          <p:spPr bwMode="auto">
            <a:xfrm>
              <a:off x="1497013" y="27860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p>
          </p:txBody>
        </p:sp>
        <p:sp>
          <p:nvSpPr>
            <p:cNvPr id="633" name="Freeform 369"/>
            <p:cNvSpPr>
              <a:spLocks/>
            </p:cNvSpPr>
            <p:nvPr/>
          </p:nvSpPr>
          <p:spPr bwMode="auto">
            <a:xfrm>
              <a:off x="1498601" y="2781300"/>
              <a:ext cx="3175" cy="4763"/>
            </a:xfrm>
            <a:custGeom>
              <a:avLst/>
              <a:gdLst>
                <a:gd name="T0" fmla="*/ 1 w 2"/>
                <a:gd name="T1" fmla="*/ 0 h 5"/>
                <a:gd name="T2" fmla="*/ 1 w 2"/>
                <a:gd name="T3" fmla="*/ 0 h 5"/>
                <a:gd name="T4" fmla="*/ 0 w 2"/>
                <a:gd name="T5" fmla="*/ 1 h 5"/>
                <a:gd name="T6" fmla="*/ 0 w 2"/>
                <a:gd name="T7" fmla="*/ 2 h 5"/>
                <a:gd name="T8" fmla="*/ 2 w 2"/>
                <a:gd name="T9" fmla="*/ 5 h 5"/>
                <a:gd name="T10" fmla="*/ 2 w 2"/>
                <a:gd name="T11" fmla="*/ 5 h 5"/>
                <a:gd name="T12" fmla="*/ 2 w 2"/>
                <a:gd name="T13" fmla="*/ 5 h 5"/>
                <a:gd name="T14" fmla="*/ 1 w 2"/>
                <a:gd name="T15" fmla="*/ 0 h 5"/>
                <a:gd name="T16" fmla="*/ 1 w 2"/>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0"/>
                  </a:moveTo>
                  <a:lnTo>
                    <a:pt x="1" y="0"/>
                  </a:lnTo>
                  <a:cubicBezTo>
                    <a:pt x="0" y="0"/>
                    <a:pt x="0" y="1"/>
                    <a:pt x="0" y="1"/>
                  </a:cubicBezTo>
                  <a:cubicBezTo>
                    <a:pt x="0" y="1"/>
                    <a:pt x="0" y="2"/>
                    <a:pt x="0" y="2"/>
                  </a:cubicBezTo>
                  <a:cubicBezTo>
                    <a:pt x="0" y="3"/>
                    <a:pt x="1" y="5"/>
                    <a:pt x="2" y="5"/>
                  </a:cubicBezTo>
                  <a:lnTo>
                    <a:pt x="2" y="5"/>
                  </a:lnTo>
                  <a:lnTo>
                    <a:pt x="2" y="5"/>
                  </a:lnTo>
                  <a:cubicBezTo>
                    <a:pt x="2" y="1"/>
                    <a:pt x="1" y="0"/>
                    <a:pt x="1" y="0"/>
                  </a:cubicBezTo>
                  <a:cubicBezTo>
                    <a:pt x="1" y="0"/>
                    <a:pt x="1" y="0"/>
                    <a:pt x="1" y="0"/>
                  </a:cubicBezTo>
                  <a:close/>
                </a:path>
              </a:pathLst>
            </a:custGeom>
            <a:grpFill/>
            <a:ln w="0">
              <a:noFill/>
              <a:prstDash val="solid"/>
              <a:round/>
              <a:headEnd/>
              <a:tailEnd/>
            </a:ln>
          </p:spPr>
          <p:txBody>
            <a:bodyPr/>
            <a:lstStyle/>
            <a:p>
              <a:pPr defTabSz="543689">
                <a:defRPr/>
              </a:pPr>
              <a:endParaRPr lang="zh-CN" altLang="en-US" sz="3201"/>
            </a:p>
          </p:txBody>
        </p:sp>
        <p:sp>
          <p:nvSpPr>
            <p:cNvPr id="634" name="Freeform 370"/>
            <p:cNvSpPr>
              <a:spLocks/>
            </p:cNvSpPr>
            <p:nvPr/>
          </p:nvSpPr>
          <p:spPr bwMode="auto">
            <a:xfrm>
              <a:off x="1501776" y="2781300"/>
              <a:ext cx="1588" cy="4763"/>
            </a:xfrm>
            <a:custGeom>
              <a:avLst/>
              <a:gdLst>
                <a:gd name="T0" fmla="*/ 2 w 2"/>
                <a:gd name="T1" fmla="*/ 2 h 5"/>
                <a:gd name="T2" fmla="*/ 2 w 2"/>
                <a:gd name="T3" fmla="*/ 2 h 5"/>
                <a:gd name="T4" fmla="*/ 2 w 2"/>
                <a:gd name="T5" fmla="*/ 1 h 5"/>
                <a:gd name="T6" fmla="*/ 1 w 2"/>
                <a:gd name="T7" fmla="*/ 0 h 5"/>
                <a:gd name="T8" fmla="*/ 1 w 2"/>
                <a:gd name="T9" fmla="*/ 0 h 5"/>
                <a:gd name="T10" fmla="*/ 0 w 2"/>
                <a:gd name="T11" fmla="*/ 5 h 5"/>
                <a:gd name="T12" fmla="*/ 0 w 2"/>
                <a:gd name="T13" fmla="*/ 5 h 5"/>
                <a:gd name="T14" fmla="*/ 0 w 2"/>
                <a:gd name="T15" fmla="*/ 5 h 5"/>
                <a:gd name="T16" fmla="*/ 0 w 2"/>
                <a:gd name="T17" fmla="*/ 5 h 5"/>
                <a:gd name="T18" fmla="*/ 2 w 2"/>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2"/>
                  </a:moveTo>
                  <a:lnTo>
                    <a:pt x="2" y="2"/>
                  </a:lnTo>
                  <a:cubicBezTo>
                    <a:pt x="2" y="2"/>
                    <a:pt x="2" y="1"/>
                    <a:pt x="2" y="1"/>
                  </a:cubicBezTo>
                  <a:cubicBezTo>
                    <a:pt x="2" y="1"/>
                    <a:pt x="2" y="0"/>
                    <a:pt x="1" y="0"/>
                  </a:cubicBezTo>
                  <a:cubicBezTo>
                    <a:pt x="1" y="0"/>
                    <a:pt x="1" y="0"/>
                    <a:pt x="1" y="0"/>
                  </a:cubicBezTo>
                  <a:cubicBezTo>
                    <a:pt x="1" y="0"/>
                    <a:pt x="0" y="1"/>
                    <a:pt x="0" y="5"/>
                  </a:cubicBezTo>
                  <a:lnTo>
                    <a:pt x="0" y="5"/>
                  </a:lnTo>
                  <a:lnTo>
                    <a:pt x="0" y="5"/>
                  </a:lnTo>
                  <a:lnTo>
                    <a:pt x="0" y="5"/>
                  </a:lnTo>
                  <a:cubicBezTo>
                    <a:pt x="1" y="5"/>
                    <a:pt x="2" y="3"/>
                    <a:pt x="2" y="2"/>
                  </a:cubicBezTo>
                  <a:close/>
                </a:path>
              </a:pathLst>
            </a:custGeom>
            <a:grpFill/>
            <a:ln w="0">
              <a:noFill/>
              <a:prstDash val="solid"/>
              <a:round/>
              <a:headEnd/>
              <a:tailEnd/>
            </a:ln>
          </p:spPr>
          <p:txBody>
            <a:bodyPr/>
            <a:lstStyle/>
            <a:p>
              <a:pPr defTabSz="543689">
                <a:defRPr/>
              </a:pPr>
              <a:endParaRPr lang="zh-CN" altLang="en-US" sz="3201"/>
            </a:p>
          </p:txBody>
        </p:sp>
        <p:sp>
          <p:nvSpPr>
            <p:cNvPr id="635" name="Freeform 371"/>
            <p:cNvSpPr>
              <a:spLocks/>
            </p:cNvSpPr>
            <p:nvPr/>
          </p:nvSpPr>
          <p:spPr bwMode="auto">
            <a:xfrm>
              <a:off x="1501776" y="2787650"/>
              <a:ext cx="3175" cy="0"/>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p>
          </p:txBody>
        </p:sp>
        <p:sp>
          <p:nvSpPr>
            <p:cNvPr id="636" name="Freeform 372"/>
            <p:cNvSpPr>
              <a:spLocks/>
            </p:cNvSpPr>
            <p:nvPr/>
          </p:nvSpPr>
          <p:spPr bwMode="auto">
            <a:xfrm>
              <a:off x="1501776" y="2786063"/>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p>
          </p:txBody>
        </p:sp>
        <p:sp>
          <p:nvSpPr>
            <p:cNvPr id="637" name="Freeform 373"/>
            <p:cNvSpPr>
              <a:spLocks/>
            </p:cNvSpPr>
            <p:nvPr/>
          </p:nvSpPr>
          <p:spPr bwMode="auto">
            <a:xfrm>
              <a:off x="1501776" y="2782888"/>
              <a:ext cx="3175" cy="4763"/>
            </a:xfrm>
            <a:custGeom>
              <a:avLst/>
              <a:gdLst>
                <a:gd name="T0" fmla="*/ 3 w 3"/>
                <a:gd name="T1" fmla="*/ 2 h 5"/>
                <a:gd name="T2" fmla="*/ 3 w 3"/>
                <a:gd name="T3" fmla="*/ 2 h 5"/>
                <a:gd name="T4" fmla="*/ 2 w 3"/>
                <a:gd name="T5" fmla="*/ 0 h 5"/>
                <a:gd name="T6" fmla="*/ 0 w 3"/>
                <a:gd name="T7" fmla="*/ 4 h 5"/>
                <a:gd name="T8" fmla="*/ 0 w 3"/>
                <a:gd name="T9" fmla="*/ 5 h 5"/>
                <a:gd name="T10" fmla="*/ 0 w 3"/>
                <a:gd name="T11" fmla="*/ 5 h 5"/>
                <a:gd name="T12" fmla="*/ 3 w 3"/>
                <a:gd name="T13" fmla="*/ 3 h 5"/>
                <a:gd name="T14" fmla="*/ 3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2"/>
                  </a:moveTo>
                  <a:lnTo>
                    <a:pt x="3" y="2"/>
                  </a:lnTo>
                  <a:cubicBezTo>
                    <a:pt x="3" y="1"/>
                    <a:pt x="2" y="0"/>
                    <a:pt x="2" y="0"/>
                  </a:cubicBezTo>
                  <a:cubicBezTo>
                    <a:pt x="2" y="0"/>
                    <a:pt x="1" y="2"/>
                    <a:pt x="0" y="4"/>
                  </a:cubicBezTo>
                  <a:cubicBezTo>
                    <a:pt x="0" y="4"/>
                    <a:pt x="0" y="4"/>
                    <a:pt x="0" y="5"/>
                  </a:cubicBezTo>
                  <a:cubicBezTo>
                    <a:pt x="0" y="5"/>
                    <a:pt x="0" y="5"/>
                    <a:pt x="0" y="5"/>
                  </a:cubicBezTo>
                  <a:cubicBezTo>
                    <a:pt x="0" y="4"/>
                    <a:pt x="2" y="3"/>
                    <a:pt x="3" y="3"/>
                  </a:cubicBezTo>
                  <a:cubicBezTo>
                    <a:pt x="3" y="3"/>
                    <a:pt x="3" y="2"/>
                    <a:pt x="3" y="2"/>
                  </a:cubicBezTo>
                  <a:close/>
                </a:path>
              </a:pathLst>
            </a:custGeom>
            <a:grpFill/>
            <a:ln w="0">
              <a:noFill/>
              <a:prstDash val="solid"/>
              <a:round/>
              <a:headEnd/>
              <a:tailEnd/>
            </a:ln>
          </p:spPr>
          <p:txBody>
            <a:bodyPr/>
            <a:lstStyle/>
            <a:p>
              <a:pPr defTabSz="543689">
                <a:defRPr/>
              </a:pPr>
              <a:endParaRPr lang="zh-CN" altLang="en-US" sz="3201"/>
            </a:p>
          </p:txBody>
        </p:sp>
        <p:sp>
          <p:nvSpPr>
            <p:cNvPr id="638" name="Freeform 374"/>
            <p:cNvSpPr>
              <a:spLocks/>
            </p:cNvSpPr>
            <p:nvPr/>
          </p:nvSpPr>
          <p:spPr bwMode="auto">
            <a:xfrm>
              <a:off x="1431926" y="2516188"/>
              <a:ext cx="38100" cy="6350"/>
            </a:xfrm>
            <a:custGeom>
              <a:avLst/>
              <a:gdLst>
                <a:gd name="T0" fmla="*/ 0 w 39"/>
                <a:gd name="T1" fmla="*/ 6 h 6"/>
                <a:gd name="T2" fmla="*/ 0 w 39"/>
                <a:gd name="T3" fmla="*/ 6 h 6"/>
                <a:gd name="T4" fmla="*/ 39 w 39"/>
                <a:gd name="T5" fmla="*/ 6 h 6"/>
                <a:gd name="T6" fmla="*/ 39 w 39"/>
                <a:gd name="T7" fmla="*/ 0 h 6"/>
                <a:gd name="T8" fmla="*/ 0 w 39"/>
                <a:gd name="T9" fmla="*/ 0 h 6"/>
                <a:gd name="T10" fmla="*/ 0 w 39"/>
                <a:gd name="T11" fmla="*/ 6 h 6"/>
              </a:gdLst>
              <a:ahLst/>
              <a:cxnLst>
                <a:cxn ang="0">
                  <a:pos x="T0" y="T1"/>
                </a:cxn>
                <a:cxn ang="0">
                  <a:pos x="T2" y="T3"/>
                </a:cxn>
                <a:cxn ang="0">
                  <a:pos x="T4" y="T5"/>
                </a:cxn>
                <a:cxn ang="0">
                  <a:pos x="T6" y="T7"/>
                </a:cxn>
                <a:cxn ang="0">
                  <a:pos x="T8" y="T9"/>
                </a:cxn>
                <a:cxn ang="0">
                  <a:pos x="T10" y="T11"/>
                </a:cxn>
              </a:cxnLst>
              <a:rect l="0" t="0" r="r" b="b"/>
              <a:pathLst>
                <a:path w="39" h="6">
                  <a:moveTo>
                    <a:pt x="0" y="6"/>
                  </a:moveTo>
                  <a:lnTo>
                    <a:pt x="0" y="6"/>
                  </a:lnTo>
                  <a:lnTo>
                    <a:pt x="39" y="6"/>
                  </a:lnTo>
                  <a:lnTo>
                    <a:pt x="39" y="0"/>
                  </a:lnTo>
                  <a:lnTo>
                    <a:pt x="0" y="0"/>
                  </a:lnTo>
                  <a:lnTo>
                    <a:pt x="0" y="6"/>
                  </a:lnTo>
                  <a:close/>
                </a:path>
              </a:pathLst>
            </a:custGeom>
            <a:grpFill/>
            <a:ln w="0">
              <a:noFill/>
              <a:prstDash val="solid"/>
              <a:round/>
              <a:headEnd/>
              <a:tailEnd/>
            </a:ln>
          </p:spPr>
          <p:txBody>
            <a:bodyPr/>
            <a:lstStyle/>
            <a:p>
              <a:pPr defTabSz="543689">
                <a:defRPr/>
              </a:pPr>
              <a:endParaRPr lang="zh-CN" altLang="en-US" sz="3201"/>
            </a:p>
          </p:txBody>
        </p:sp>
        <p:sp>
          <p:nvSpPr>
            <p:cNvPr id="639" name="Freeform 375"/>
            <p:cNvSpPr>
              <a:spLocks noEditPoints="1"/>
            </p:cNvSpPr>
            <p:nvPr/>
          </p:nvSpPr>
          <p:spPr bwMode="auto">
            <a:xfrm>
              <a:off x="1311276" y="2159000"/>
              <a:ext cx="276225" cy="26988"/>
            </a:xfrm>
            <a:custGeom>
              <a:avLst/>
              <a:gdLst>
                <a:gd name="T0" fmla="*/ 48 w 289"/>
                <a:gd name="T1" fmla="*/ 10 h 28"/>
                <a:gd name="T2" fmla="*/ 48 w 289"/>
                <a:gd name="T3" fmla="*/ 10 h 28"/>
                <a:gd name="T4" fmla="*/ 247 w 289"/>
                <a:gd name="T5" fmla="*/ 10 h 28"/>
                <a:gd name="T6" fmla="*/ 258 w 289"/>
                <a:gd name="T7" fmla="*/ 18 h 28"/>
                <a:gd name="T8" fmla="*/ 36 w 289"/>
                <a:gd name="T9" fmla="*/ 18 h 28"/>
                <a:gd name="T10" fmla="*/ 48 w 289"/>
                <a:gd name="T11" fmla="*/ 10 h 28"/>
                <a:gd name="T12" fmla="*/ 250 w 289"/>
                <a:gd name="T13" fmla="*/ 0 h 28"/>
                <a:gd name="T14" fmla="*/ 250 w 289"/>
                <a:gd name="T15" fmla="*/ 0 h 28"/>
                <a:gd name="T16" fmla="*/ 45 w 289"/>
                <a:gd name="T17" fmla="*/ 0 h 28"/>
                <a:gd name="T18" fmla="*/ 0 w 289"/>
                <a:gd name="T19" fmla="*/ 28 h 28"/>
                <a:gd name="T20" fmla="*/ 289 w 289"/>
                <a:gd name="T21" fmla="*/ 28 h 28"/>
                <a:gd name="T22" fmla="*/ 250 w 289"/>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9" h="28">
                  <a:moveTo>
                    <a:pt x="48" y="10"/>
                  </a:moveTo>
                  <a:lnTo>
                    <a:pt x="48" y="10"/>
                  </a:lnTo>
                  <a:lnTo>
                    <a:pt x="247" y="10"/>
                  </a:lnTo>
                  <a:lnTo>
                    <a:pt x="258" y="18"/>
                  </a:lnTo>
                  <a:lnTo>
                    <a:pt x="36" y="18"/>
                  </a:lnTo>
                  <a:lnTo>
                    <a:pt x="48" y="10"/>
                  </a:lnTo>
                  <a:close/>
                  <a:moveTo>
                    <a:pt x="250" y="0"/>
                  </a:moveTo>
                  <a:lnTo>
                    <a:pt x="250" y="0"/>
                  </a:lnTo>
                  <a:lnTo>
                    <a:pt x="45" y="0"/>
                  </a:lnTo>
                  <a:lnTo>
                    <a:pt x="0" y="28"/>
                  </a:lnTo>
                  <a:lnTo>
                    <a:pt x="289" y="28"/>
                  </a:lnTo>
                  <a:lnTo>
                    <a:pt x="250" y="0"/>
                  </a:lnTo>
                  <a:close/>
                </a:path>
              </a:pathLst>
            </a:custGeom>
            <a:grpFill/>
            <a:ln w="0">
              <a:noFill/>
              <a:prstDash val="solid"/>
              <a:round/>
              <a:headEnd/>
              <a:tailEnd/>
            </a:ln>
          </p:spPr>
          <p:txBody>
            <a:bodyPr/>
            <a:lstStyle/>
            <a:p>
              <a:pPr defTabSz="543689">
                <a:defRPr/>
              </a:pPr>
              <a:endParaRPr lang="zh-CN" altLang="en-US" sz="3201"/>
            </a:p>
          </p:txBody>
        </p:sp>
      </p:grpSp>
      <p:grpSp>
        <p:nvGrpSpPr>
          <p:cNvPr id="640" name="组合 15816"/>
          <p:cNvGrpSpPr/>
          <p:nvPr/>
        </p:nvGrpSpPr>
        <p:grpSpPr>
          <a:xfrm>
            <a:off x="6279687" y="5447346"/>
            <a:ext cx="1041877" cy="315666"/>
            <a:chOff x="4618038" y="1035050"/>
            <a:chExt cx="763588" cy="265113"/>
          </a:xfrm>
          <a:solidFill>
            <a:schemeClr val="tx1">
              <a:lumMod val="95000"/>
              <a:lumOff val="5000"/>
            </a:schemeClr>
          </a:solidFill>
        </p:grpSpPr>
        <p:sp>
          <p:nvSpPr>
            <p:cNvPr id="641" name="Freeform 69"/>
            <p:cNvSpPr>
              <a:spLocks noEditPoints="1"/>
            </p:cNvSpPr>
            <p:nvPr/>
          </p:nvSpPr>
          <p:spPr bwMode="auto">
            <a:xfrm>
              <a:off x="4618038" y="1035050"/>
              <a:ext cx="763588" cy="265113"/>
            </a:xfrm>
            <a:custGeom>
              <a:avLst/>
              <a:gdLst>
                <a:gd name="T0" fmla="*/ 753 w 800"/>
                <a:gd name="T1" fmla="*/ 181 h 276"/>
                <a:gd name="T2" fmla="*/ 785 w 800"/>
                <a:gd name="T3" fmla="*/ 243 h 276"/>
                <a:gd name="T4" fmla="*/ 753 w 800"/>
                <a:gd name="T5" fmla="*/ 181 h 276"/>
                <a:gd name="T6" fmla="*/ 449 w 800"/>
                <a:gd name="T7" fmla="*/ 148 h 276"/>
                <a:gd name="T8" fmla="*/ 57 w 800"/>
                <a:gd name="T9" fmla="*/ 74 h 276"/>
                <a:gd name="T10" fmla="*/ 743 w 800"/>
                <a:gd name="T11" fmla="*/ 159 h 276"/>
                <a:gd name="T12" fmla="*/ 15 w 800"/>
                <a:gd name="T13" fmla="*/ 195 h 276"/>
                <a:gd name="T14" fmla="*/ 47 w 800"/>
                <a:gd name="T15" fmla="*/ 195 h 276"/>
                <a:gd name="T16" fmla="*/ 15 w 800"/>
                <a:gd name="T17" fmla="*/ 243 h 276"/>
                <a:gd name="T18" fmla="*/ 47 w 800"/>
                <a:gd name="T19" fmla="*/ 117 h 276"/>
                <a:gd name="T20" fmla="*/ 15 w 800"/>
                <a:gd name="T21" fmla="*/ 117 h 276"/>
                <a:gd name="T22" fmla="*/ 47 w 800"/>
                <a:gd name="T23" fmla="*/ 74 h 276"/>
                <a:gd name="T24" fmla="*/ 15 w 800"/>
                <a:gd name="T25" fmla="*/ 163 h 276"/>
                <a:gd name="T26" fmla="*/ 47 w 800"/>
                <a:gd name="T27" fmla="*/ 163 h 276"/>
                <a:gd name="T28" fmla="*/ 15 w 800"/>
                <a:gd name="T29" fmla="*/ 192 h 276"/>
                <a:gd name="T30" fmla="*/ 47 w 800"/>
                <a:gd name="T31" fmla="*/ 159 h 276"/>
                <a:gd name="T32" fmla="*/ 15 w 800"/>
                <a:gd name="T33" fmla="*/ 159 h 276"/>
                <a:gd name="T34" fmla="*/ 47 w 800"/>
                <a:gd name="T35" fmla="*/ 121 h 276"/>
                <a:gd name="T36" fmla="*/ 28 w 800"/>
                <a:gd name="T37" fmla="*/ 51 h 276"/>
                <a:gd name="T38" fmla="*/ 726 w 800"/>
                <a:gd name="T39" fmla="*/ 51 h 276"/>
                <a:gd name="T40" fmla="*/ 726 w 800"/>
                <a:gd name="T41" fmla="*/ 51 h 276"/>
                <a:gd name="T42" fmla="*/ 783 w 800"/>
                <a:gd name="T43" fmla="*/ 59 h 276"/>
                <a:gd name="T44" fmla="*/ 28 w 800"/>
                <a:gd name="T45" fmla="*/ 51 h 276"/>
                <a:gd name="T46" fmla="*/ 133 w 800"/>
                <a:gd name="T47" fmla="*/ 10 h 276"/>
                <a:gd name="T48" fmla="*/ 710 w 800"/>
                <a:gd name="T49" fmla="*/ 41 h 276"/>
                <a:gd name="T50" fmla="*/ 133 w 800"/>
                <a:gd name="T51" fmla="*/ 10 h 276"/>
                <a:gd name="T52" fmla="*/ 753 w 800"/>
                <a:gd name="T53" fmla="*/ 143 h 276"/>
                <a:gd name="T54" fmla="*/ 785 w 800"/>
                <a:gd name="T55" fmla="*/ 178 h 276"/>
                <a:gd name="T56" fmla="*/ 753 w 800"/>
                <a:gd name="T57" fmla="*/ 143 h 276"/>
                <a:gd name="T58" fmla="*/ 785 w 800"/>
                <a:gd name="T59" fmla="*/ 139 h 276"/>
                <a:gd name="T60" fmla="*/ 753 w 800"/>
                <a:gd name="T61" fmla="*/ 74 h 276"/>
                <a:gd name="T62" fmla="*/ 785 w 800"/>
                <a:gd name="T63" fmla="*/ 139 h 276"/>
                <a:gd name="T64" fmla="*/ 800 w 800"/>
                <a:gd name="T65" fmla="*/ 59 h 276"/>
                <a:gd name="T66" fmla="*/ 775 w 800"/>
                <a:gd name="T67" fmla="*/ 41 h 276"/>
                <a:gd name="T68" fmla="*/ 666 w 800"/>
                <a:gd name="T69" fmla="*/ 0 h 276"/>
                <a:gd name="T70" fmla="*/ 84 w 800"/>
                <a:gd name="T71" fmla="*/ 41 h 276"/>
                <a:gd name="T72" fmla="*/ 0 w 800"/>
                <a:gd name="T73" fmla="*/ 59 h 276"/>
                <a:gd name="T74" fmla="*/ 0 w 800"/>
                <a:gd name="T75" fmla="*/ 59 h 276"/>
                <a:gd name="T76" fmla="*/ 492 w 800"/>
                <a:gd name="T77" fmla="*/ 258 h 276"/>
                <a:gd name="T78" fmla="*/ 542 w 800"/>
                <a:gd name="T79" fmla="*/ 250 h 276"/>
                <a:gd name="T80" fmla="*/ 492 w 800"/>
                <a:gd name="T81" fmla="*/ 243 h 276"/>
                <a:gd name="T82" fmla="*/ 57 w 800"/>
                <a:gd name="T83" fmla="*/ 173 h 276"/>
                <a:gd name="T84" fmla="*/ 743 w 800"/>
                <a:gd name="T85" fmla="*/ 173 h 276"/>
                <a:gd name="T86" fmla="*/ 620 w 800"/>
                <a:gd name="T87" fmla="*/ 243 h 276"/>
                <a:gd name="T88" fmla="*/ 569 w 800"/>
                <a:gd name="T89" fmla="*/ 250 h 276"/>
                <a:gd name="T90" fmla="*/ 620 w 800"/>
                <a:gd name="T91" fmla="*/ 258 h 276"/>
                <a:gd name="T92" fmla="*/ 800 w 800"/>
                <a:gd name="T93" fmla="*/ 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0" h="276">
                  <a:moveTo>
                    <a:pt x="753" y="181"/>
                  </a:moveTo>
                  <a:lnTo>
                    <a:pt x="753" y="181"/>
                  </a:lnTo>
                  <a:lnTo>
                    <a:pt x="785" y="181"/>
                  </a:lnTo>
                  <a:lnTo>
                    <a:pt x="785" y="243"/>
                  </a:lnTo>
                  <a:lnTo>
                    <a:pt x="753" y="243"/>
                  </a:lnTo>
                  <a:lnTo>
                    <a:pt x="753" y="181"/>
                  </a:lnTo>
                  <a:close/>
                  <a:moveTo>
                    <a:pt x="449" y="148"/>
                  </a:moveTo>
                  <a:lnTo>
                    <a:pt x="449" y="148"/>
                  </a:lnTo>
                  <a:cubicBezTo>
                    <a:pt x="289" y="148"/>
                    <a:pt x="94" y="157"/>
                    <a:pt x="57" y="159"/>
                  </a:cubicBezTo>
                  <a:lnTo>
                    <a:pt x="57" y="74"/>
                  </a:lnTo>
                  <a:lnTo>
                    <a:pt x="743" y="74"/>
                  </a:lnTo>
                  <a:lnTo>
                    <a:pt x="743" y="159"/>
                  </a:lnTo>
                  <a:cubicBezTo>
                    <a:pt x="719" y="157"/>
                    <a:pt x="606" y="148"/>
                    <a:pt x="449" y="148"/>
                  </a:cubicBezTo>
                  <a:close/>
                  <a:moveTo>
                    <a:pt x="15" y="195"/>
                  </a:moveTo>
                  <a:lnTo>
                    <a:pt x="15" y="195"/>
                  </a:lnTo>
                  <a:lnTo>
                    <a:pt x="47" y="195"/>
                  </a:lnTo>
                  <a:lnTo>
                    <a:pt x="47" y="243"/>
                  </a:lnTo>
                  <a:lnTo>
                    <a:pt x="15" y="243"/>
                  </a:lnTo>
                  <a:lnTo>
                    <a:pt x="15" y="195"/>
                  </a:lnTo>
                  <a:close/>
                  <a:moveTo>
                    <a:pt x="47" y="117"/>
                  </a:moveTo>
                  <a:lnTo>
                    <a:pt x="47" y="117"/>
                  </a:lnTo>
                  <a:lnTo>
                    <a:pt x="15" y="117"/>
                  </a:lnTo>
                  <a:lnTo>
                    <a:pt x="15" y="74"/>
                  </a:lnTo>
                  <a:lnTo>
                    <a:pt x="47" y="74"/>
                  </a:lnTo>
                  <a:lnTo>
                    <a:pt x="47" y="117"/>
                  </a:lnTo>
                  <a:close/>
                  <a:moveTo>
                    <a:pt x="15" y="163"/>
                  </a:moveTo>
                  <a:lnTo>
                    <a:pt x="15" y="163"/>
                  </a:lnTo>
                  <a:lnTo>
                    <a:pt x="47" y="163"/>
                  </a:lnTo>
                  <a:lnTo>
                    <a:pt x="47" y="192"/>
                  </a:lnTo>
                  <a:lnTo>
                    <a:pt x="15" y="192"/>
                  </a:lnTo>
                  <a:lnTo>
                    <a:pt x="15" y="163"/>
                  </a:lnTo>
                  <a:close/>
                  <a:moveTo>
                    <a:pt x="47" y="159"/>
                  </a:moveTo>
                  <a:lnTo>
                    <a:pt x="47" y="159"/>
                  </a:lnTo>
                  <a:lnTo>
                    <a:pt x="15" y="159"/>
                  </a:lnTo>
                  <a:lnTo>
                    <a:pt x="15" y="121"/>
                  </a:lnTo>
                  <a:lnTo>
                    <a:pt x="47" y="121"/>
                  </a:lnTo>
                  <a:lnTo>
                    <a:pt x="47" y="159"/>
                  </a:lnTo>
                  <a:close/>
                  <a:moveTo>
                    <a:pt x="28" y="51"/>
                  </a:moveTo>
                  <a:lnTo>
                    <a:pt x="28" y="51"/>
                  </a:lnTo>
                  <a:lnTo>
                    <a:pt x="726" y="51"/>
                  </a:lnTo>
                  <a:lnTo>
                    <a:pt x="726" y="51"/>
                  </a:lnTo>
                  <a:lnTo>
                    <a:pt x="726" y="51"/>
                  </a:lnTo>
                  <a:lnTo>
                    <a:pt x="772" y="51"/>
                  </a:lnTo>
                  <a:lnTo>
                    <a:pt x="783" y="59"/>
                  </a:lnTo>
                  <a:lnTo>
                    <a:pt x="17" y="59"/>
                  </a:lnTo>
                  <a:lnTo>
                    <a:pt x="28" y="51"/>
                  </a:lnTo>
                  <a:close/>
                  <a:moveTo>
                    <a:pt x="133" y="10"/>
                  </a:moveTo>
                  <a:lnTo>
                    <a:pt x="133" y="10"/>
                  </a:lnTo>
                  <a:lnTo>
                    <a:pt x="663" y="10"/>
                  </a:lnTo>
                  <a:lnTo>
                    <a:pt x="710" y="41"/>
                  </a:lnTo>
                  <a:lnTo>
                    <a:pt x="99" y="41"/>
                  </a:lnTo>
                  <a:lnTo>
                    <a:pt x="133" y="10"/>
                  </a:lnTo>
                  <a:close/>
                  <a:moveTo>
                    <a:pt x="753" y="143"/>
                  </a:moveTo>
                  <a:lnTo>
                    <a:pt x="753" y="143"/>
                  </a:lnTo>
                  <a:lnTo>
                    <a:pt x="785" y="143"/>
                  </a:lnTo>
                  <a:lnTo>
                    <a:pt x="785" y="178"/>
                  </a:lnTo>
                  <a:lnTo>
                    <a:pt x="753" y="178"/>
                  </a:lnTo>
                  <a:lnTo>
                    <a:pt x="753" y="143"/>
                  </a:lnTo>
                  <a:close/>
                  <a:moveTo>
                    <a:pt x="785" y="139"/>
                  </a:moveTo>
                  <a:lnTo>
                    <a:pt x="785" y="139"/>
                  </a:lnTo>
                  <a:lnTo>
                    <a:pt x="753" y="139"/>
                  </a:lnTo>
                  <a:lnTo>
                    <a:pt x="753" y="74"/>
                  </a:lnTo>
                  <a:lnTo>
                    <a:pt x="785" y="74"/>
                  </a:lnTo>
                  <a:lnTo>
                    <a:pt x="785" y="139"/>
                  </a:lnTo>
                  <a:close/>
                  <a:moveTo>
                    <a:pt x="800" y="59"/>
                  </a:moveTo>
                  <a:lnTo>
                    <a:pt x="800" y="59"/>
                  </a:lnTo>
                  <a:lnTo>
                    <a:pt x="799" y="59"/>
                  </a:lnTo>
                  <a:lnTo>
                    <a:pt x="775" y="41"/>
                  </a:lnTo>
                  <a:lnTo>
                    <a:pt x="729" y="41"/>
                  </a:lnTo>
                  <a:lnTo>
                    <a:pt x="666" y="0"/>
                  </a:lnTo>
                  <a:lnTo>
                    <a:pt x="129" y="0"/>
                  </a:lnTo>
                  <a:lnTo>
                    <a:pt x="84" y="41"/>
                  </a:lnTo>
                  <a:lnTo>
                    <a:pt x="24" y="41"/>
                  </a:lnTo>
                  <a:lnTo>
                    <a:pt x="0" y="59"/>
                  </a:lnTo>
                  <a:lnTo>
                    <a:pt x="0" y="59"/>
                  </a:lnTo>
                  <a:lnTo>
                    <a:pt x="0" y="59"/>
                  </a:lnTo>
                  <a:lnTo>
                    <a:pt x="0" y="258"/>
                  </a:lnTo>
                  <a:lnTo>
                    <a:pt x="492" y="258"/>
                  </a:lnTo>
                  <a:cubicBezTo>
                    <a:pt x="495" y="268"/>
                    <a:pt x="505" y="276"/>
                    <a:pt x="516" y="276"/>
                  </a:cubicBezTo>
                  <a:cubicBezTo>
                    <a:pt x="531" y="276"/>
                    <a:pt x="542" y="264"/>
                    <a:pt x="542" y="250"/>
                  </a:cubicBezTo>
                  <a:cubicBezTo>
                    <a:pt x="542" y="236"/>
                    <a:pt x="531" y="224"/>
                    <a:pt x="516" y="224"/>
                  </a:cubicBezTo>
                  <a:cubicBezTo>
                    <a:pt x="505" y="224"/>
                    <a:pt x="495" y="232"/>
                    <a:pt x="492" y="243"/>
                  </a:cubicBezTo>
                  <a:lnTo>
                    <a:pt x="57" y="243"/>
                  </a:lnTo>
                  <a:lnTo>
                    <a:pt x="57" y="173"/>
                  </a:lnTo>
                  <a:cubicBezTo>
                    <a:pt x="92" y="172"/>
                    <a:pt x="288" y="162"/>
                    <a:pt x="449" y="162"/>
                  </a:cubicBezTo>
                  <a:cubicBezTo>
                    <a:pt x="609" y="162"/>
                    <a:pt x="723" y="172"/>
                    <a:pt x="743" y="173"/>
                  </a:cubicBezTo>
                  <a:lnTo>
                    <a:pt x="743" y="243"/>
                  </a:lnTo>
                  <a:lnTo>
                    <a:pt x="620" y="243"/>
                  </a:lnTo>
                  <a:cubicBezTo>
                    <a:pt x="617" y="232"/>
                    <a:pt x="607" y="224"/>
                    <a:pt x="595" y="224"/>
                  </a:cubicBezTo>
                  <a:cubicBezTo>
                    <a:pt x="581" y="224"/>
                    <a:pt x="569" y="236"/>
                    <a:pt x="569" y="250"/>
                  </a:cubicBezTo>
                  <a:cubicBezTo>
                    <a:pt x="569" y="264"/>
                    <a:pt x="581" y="276"/>
                    <a:pt x="595" y="276"/>
                  </a:cubicBezTo>
                  <a:cubicBezTo>
                    <a:pt x="607" y="276"/>
                    <a:pt x="616" y="268"/>
                    <a:pt x="620" y="258"/>
                  </a:cubicBezTo>
                  <a:lnTo>
                    <a:pt x="800" y="258"/>
                  </a:lnTo>
                  <a:lnTo>
                    <a:pt x="800" y="59"/>
                  </a:lnTo>
                  <a:close/>
                </a:path>
              </a:pathLst>
            </a:custGeom>
            <a:grpFill/>
            <a:ln w="0">
              <a:noFill/>
              <a:prstDash val="solid"/>
              <a:round/>
              <a:headEnd/>
              <a:tailEnd/>
            </a:ln>
          </p:spPr>
          <p:txBody>
            <a:bodyPr/>
            <a:lstStyle/>
            <a:p>
              <a:pPr defTabSz="543689">
                <a:defRPr/>
              </a:pPr>
              <a:endParaRPr lang="zh-CN" altLang="en-US" sz="3201"/>
            </a:p>
          </p:txBody>
        </p:sp>
        <p:sp>
          <p:nvSpPr>
            <p:cNvPr id="642" name="Freeform 70"/>
            <p:cNvSpPr>
              <a:spLocks/>
            </p:cNvSpPr>
            <p:nvPr/>
          </p:nvSpPr>
          <p:spPr bwMode="auto">
            <a:xfrm>
              <a:off x="5346700" y="11509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p>
          </p:txBody>
        </p:sp>
        <p:sp>
          <p:nvSpPr>
            <p:cNvPr id="643" name="Freeform 71"/>
            <p:cNvSpPr>
              <a:spLocks/>
            </p:cNvSpPr>
            <p:nvPr/>
          </p:nvSpPr>
          <p:spPr bwMode="auto">
            <a:xfrm>
              <a:off x="5346700" y="1130300"/>
              <a:ext cx="12700" cy="12700"/>
            </a:xfrm>
            <a:custGeom>
              <a:avLst/>
              <a:gdLst>
                <a:gd name="T0" fmla="*/ 13 w 13"/>
                <a:gd name="T1" fmla="*/ 0 h 14"/>
                <a:gd name="T2" fmla="*/ 13 w 13"/>
                <a:gd name="T3" fmla="*/ 0 h 14"/>
                <a:gd name="T4" fmla="*/ 0 w 13"/>
                <a:gd name="T5" fmla="*/ 0 h 14"/>
                <a:gd name="T6" fmla="*/ 0 w 13"/>
                <a:gd name="T7" fmla="*/ 14 h 14"/>
                <a:gd name="T8" fmla="*/ 13 w 13"/>
                <a:gd name="T9" fmla="*/ 14 h 14"/>
                <a:gd name="T10" fmla="*/ 13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13" y="0"/>
                  </a:moveTo>
                  <a:lnTo>
                    <a:pt x="13" y="0"/>
                  </a:lnTo>
                  <a:lnTo>
                    <a:pt x="0" y="0"/>
                  </a:lnTo>
                  <a:lnTo>
                    <a:pt x="0" y="14"/>
                  </a:lnTo>
                  <a:lnTo>
                    <a:pt x="13" y="14"/>
                  </a:lnTo>
                  <a:lnTo>
                    <a:pt x="13" y="0"/>
                  </a:lnTo>
                  <a:close/>
                </a:path>
              </a:pathLst>
            </a:custGeom>
            <a:grpFill/>
            <a:ln w="0">
              <a:noFill/>
              <a:prstDash val="solid"/>
              <a:round/>
              <a:headEnd/>
              <a:tailEnd/>
            </a:ln>
          </p:spPr>
          <p:txBody>
            <a:bodyPr/>
            <a:lstStyle/>
            <a:p>
              <a:pPr defTabSz="543689">
                <a:defRPr/>
              </a:pPr>
              <a:endParaRPr lang="zh-CN" altLang="en-US" sz="3201"/>
            </a:p>
          </p:txBody>
        </p:sp>
        <p:sp>
          <p:nvSpPr>
            <p:cNvPr id="644" name="Freeform 72"/>
            <p:cNvSpPr>
              <a:spLocks/>
            </p:cNvSpPr>
            <p:nvPr/>
          </p:nvSpPr>
          <p:spPr bwMode="auto">
            <a:xfrm>
              <a:off x="5345113" y="1179513"/>
              <a:ext cx="15875" cy="17463"/>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p>
          </p:txBody>
        </p:sp>
        <p:sp>
          <p:nvSpPr>
            <p:cNvPr id="645" name="Freeform 73"/>
            <p:cNvSpPr>
              <a:spLocks/>
            </p:cNvSpPr>
            <p:nvPr/>
          </p:nvSpPr>
          <p:spPr bwMode="auto">
            <a:xfrm>
              <a:off x="4640263" y="1196975"/>
              <a:ext cx="15875" cy="15875"/>
            </a:xfrm>
            <a:custGeom>
              <a:avLst/>
              <a:gdLst>
                <a:gd name="T0" fmla="*/ 0 w 17"/>
                <a:gd name="T1" fmla="*/ 16 h 16"/>
                <a:gd name="T2" fmla="*/ 0 w 17"/>
                <a:gd name="T3" fmla="*/ 16 h 16"/>
                <a:gd name="T4" fmla="*/ 17 w 17"/>
                <a:gd name="T5" fmla="*/ 16 h 16"/>
                <a:gd name="T6" fmla="*/ 17 w 17"/>
                <a:gd name="T7" fmla="*/ 0 h 16"/>
                <a:gd name="T8" fmla="*/ 0 w 17"/>
                <a:gd name="T9" fmla="*/ 0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0" y="16"/>
                  </a:lnTo>
                  <a:lnTo>
                    <a:pt x="17" y="16"/>
                  </a:lnTo>
                  <a:lnTo>
                    <a:pt x="17" y="0"/>
                  </a:lnTo>
                  <a:lnTo>
                    <a:pt x="0" y="0"/>
                  </a:lnTo>
                  <a:lnTo>
                    <a:pt x="0" y="16"/>
                  </a:lnTo>
                  <a:close/>
                </a:path>
              </a:pathLst>
            </a:custGeom>
            <a:grpFill/>
            <a:ln w="0">
              <a:noFill/>
              <a:prstDash val="solid"/>
              <a:round/>
              <a:headEnd/>
              <a:tailEnd/>
            </a:ln>
          </p:spPr>
          <p:txBody>
            <a:bodyPr/>
            <a:lstStyle/>
            <a:p>
              <a:pPr defTabSz="543689">
                <a:defRPr/>
              </a:pPr>
              <a:endParaRPr lang="zh-CN" altLang="en-US" sz="3201"/>
            </a:p>
          </p:txBody>
        </p:sp>
        <p:sp>
          <p:nvSpPr>
            <p:cNvPr id="646" name="Freeform 74"/>
            <p:cNvSpPr>
              <a:spLocks/>
            </p:cNvSpPr>
            <p:nvPr/>
          </p:nvSpPr>
          <p:spPr bwMode="auto">
            <a:xfrm>
              <a:off x="4640263" y="1254125"/>
              <a:ext cx="1588" cy="3175"/>
            </a:xfrm>
            <a:custGeom>
              <a:avLst/>
              <a:gdLst>
                <a:gd name="T0" fmla="*/ 2 w 3"/>
                <a:gd name="T1" fmla="*/ 1 h 3"/>
                <a:gd name="T2" fmla="*/ 2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1 h 3"/>
                <a:gd name="T16" fmla="*/ 2 w 3"/>
                <a:gd name="T17" fmla="*/ 1 h 3"/>
                <a:gd name="T18" fmla="*/ 2 w 3"/>
                <a:gd name="T19" fmla="*/ 3 h 3"/>
                <a:gd name="T20" fmla="*/ 3 w 3"/>
                <a:gd name="T21" fmla="*/ 3 h 3"/>
                <a:gd name="T22" fmla="*/ 3 w 3"/>
                <a:gd name="T23" fmla="*/ 0 h 3"/>
                <a:gd name="T24" fmla="*/ 2 w 3"/>
                <a:gd name="T25" fmla="*/ 0 h 3"/>
                <a:gd name="T26" fmla="*/ 2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1"/>
                  </a:moveTo>
                  <a:lnTo>
                    <a:pt x="2" y="1"/>
                  </a:lnTo>
                  <a:lnTo>
                    <a:pt x="1" y="1"/>
                  </a:lnTo>
                  <a:lnTo>
                    <a:pt x="1" y="0"/>
                  </a:lnTo>
                  <a:lnTo>
                    <a:pt x="0" y="0"/>
                  </a:lnTo>
                  <a:lnTo>
                    <a:pt x="0" y="3"/>
                  </a:lnTo>
                  <a:lnTo>
                    <a:pt x="1" y="3"/>
                  </a:lnTo>
                  <a:lnTo>
                    <a:pt x="1" y="1"/>
                  </a:lnTo>
                  <a:lnTo>
                    <a:pt x="2" y="1"/>
                  </a:lnTo>
                  <a:lnTo>
                    <a:pt x="2" y="3"/>
                  </a:lnTo>
                  <a:lnTo>
                    <a:pt x="3" y="3"/>
                  </a:lnTo>
                  <a:lnTo>
                    <a:pt x="3" y="0"/>
                  </a:lnTo>
                  <a:lnTo>
                    <a:pt x="2" y="0"/>
                  </a:lnTo>
                  <a:lnTo>
                    <a:pt x="2" y="1"/>
                  </a:lnTo>
                  <a:close/>
                </a:path>
              </a:pathLst>
            </a:custGeom>
            <a:grpFill/>
            <a:ln w="0">
              <a:noFill/>
              <a:prstDash val="solid"/>
              <a:round/>
              <a:headEnd/>
              <a:tailEnd/>
            </a:ln>
          </p:spPr>
          <p:txBody>
            <a:bodyPr/>
            <a:lstStyle/>
            <a:p>
              <a:pPr defTabSz="543689">
                <a:defRPr/>
              </a:pPr>
              <a:endParaRPr lang="zh-CN" altLang="en-US" sz="3201"/>
            </a:p>
          </p:txBody>
        </p:sp>
        <p:sp>
          <p:nvSpPr>
            <p:cNvPr id="647" name="Freeform 75"/>
            <p:cNvSpPr>
              <a:spLocks/>
            </p:cNvSpPr>
            <p:nvPr/>
          </p:nvSpPr>
          <p:spPr bwMode="auto">
            <a:xfrm>
              <a:off x="4641850" y="1254125"/>
              <a:ext cx="3175" cy="3175"/>
            </a:xfrm>
            <a:custGeom>
              <a:avLst/>
              <a:gdLst>
                <a:gd name="T0" fmla="*/ 3 w 3"/>
                <a:gd name="T1" fmla="*/ 2 h 3"/>
                <a:gd name="T2" fmla="*/ 3 w 3"/>
                <a:gd name="T3" fmla="*/ 2 h 3"/>
                <a:gd name="T4" fmla="*/ 2 w 3"/>
                <a:gd name="T5" fmla="*/ 2 h 3"/>
                <a:gd name="T6" fmla="*/ 1 w 3"/>
                <a:gd name="T7" fmla="*/ 2 h 3"/>
                <a:gd name="T8" fmla="*/ 1 w 3"/>
                <a:gd name="T9" fmla="*/ 0 h 3"/>
                <a:gd name="T10" fmla="*/ 0 w 3"/>
                <a:gd name="T11" fmla="*/ 0 h 3"/>
                <a:gd name="T12" fmla="*/ 0 w 3"/>
                <a:gd name="T13" fmla="*/ 2 h 3"/>
                <a:gd name="T14" fmla="*/ 1 w 3"/>
                <a:gd name="T15" fmla="*/ 2 h 3"/>
                <a:gd name="T16" fmla="*/ 2 w 3"/>
                <a:gd name="T17" fmla="*/ 3 h 3"/>
                <a:gd name="T18" fmla="*/ 3 w 3"/>
                <a:gd name="T19" fmla="*/ 2 h 3"/>
                <a:gd name="T20" fmla="*/ 3 w 3"/>
                <a:gd name="T21" fmla="*/ 2 h 3"/>
                <a:gd name="T22" fmla="*/ 3 w 3"/>
                <a:gd name="T23" fmla="*/ 0 h 3"/>
                <a:gd name="T24" fmla="*/ 3 w 3"/>
                <a:gd name="T25" fmla="*/ 0 h 3"/>
                <a:gd name="T26" fmla="*/ 3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2"/>
                  </a:moveTo>
                  <a:lnTo>
                    <a:pt x="3" y="2"/>
                  </a:lnTo>
                  <a:cubicBezTo>
                    <a:pt x="3" y="2"/>
                    <a:pt x="3" y="2"/>
                    <a:pt x="2" y="2"/>
                  </a:cubicBezTo>
                  <a:cubicBezTo>
                    <a:pt x="1" y="2"/>
                    <a:pt x="1" y="2"/>
                    <a:pt x="1" y="2"/>
                  </a:cubicBezTo>
                  <a:lnTo>
                    <a:pt x="1" y="0"/>
                  </a:lnTo>
                  <a:lnTo>
                    <a:pt x="0" y="0"/>
                  </a:lnTo>
                  <a:lnTo>
                    <a:pt x="0" y="2"/>
                  </a:lnTo>
                  <a:cubicBezTo>
                    <a:pt x="0" y="2"/>
                    <a:pt x="1" y="2"/>
                    <a:pt x="1" y="2"/>
                  </a:cubicBezTo>
                  <a:cubicBezTo>
                    <a:pt x="1" y="3"/>
                    <a:pt x="1" y="3"/>
                    <a:pt x="2" y="3"/>
                  </a:cubicBezTo>
                  <a:cubicBezTo>
                    <a:pt x="3" y="3"/>
                    <a:pt x="3" y="3"/>
                    <a:pt x="3" y="2"/>
                  </a:cubicBezTo>
                  <a:cubicBezTo>
                    <a:pt x="3" y="2"/>
                    <a:pt x="3" y="2"/>
                    <a:pt x="3" y="2"/>
                  </a:cubicBezTo>
                  <a:lnTo>
                    <a:pt x="3" y="0"/>
                  </a:lnTo>
                  <a:lnTo>
                    <a:pt x="3" y="0"/>
                  </a:lnTo>
                  <a:lnTo>
                    <a:pt x="3" y="2"/>
                  </a:lnTo>
                  <a:close/>
                </a:path>
              </a:pathLst>
            </a:custGeom>
            <a:grpFill/>
            <a:ln w="0">
              <a:noFill/>
              <a:prstDash val="solid"/>
              <a:round/>
              <a:headEnd/>
              <a:tailEnd/>
            </a:ln>
          </p:spPr>
          <p:txBody>
            <a:bodyPr/>
            <a:lstStyle/>
            <a:p>
              <a:pPr defTabSz="543689">
                <a:defRPr/>
              </a:pPr>
              <a:endParaRPr lang="zh-CN" altLang="en-US" sz="3201"/>
            </a:p>
          </p:txBody>
        </p:sp>
        <p:sp>
          <p:nvSpPr>
            <p:cNvPr id="648" name="Freeform 76"/>
            <p:cNvSpPr>
              <a:spLocks noEditPoints="1"/>
            </p:cNvSpPr>
            <p:nvPr/>
          </p:nvSpPr>
          <p:spPr bwMode="auto">
            <a:xfrm>
              <a:off x="4646613" y="1254125"/>
              <a:ext cx="3175" cy="3175"/>
            </a:xfrm>
            <a:custGeom>
              <a:avLst/>
              <a:gdLst>
                <a:gd name="T0" fmla="*/ 1 w 3"/>
                <a:gd name="T1" fmla="*/ 1 h 3"/>
                <a:gd name="T2" fmla="*/ 1 w 3"/>
                <a:gd name="T3" fmla="*/ 1 h 3"/>
                <a:gd name="T4" fmla="*/ 1 w 3"/>
                <a:gd name="T5" fmla="*/ 0 h 3"/>
                <a:gd name="T6" fmla="*/ 2 w 3"/>
                <a:gd name="T7" fmla="*/ 1 h 3"/>
                <a:gd name="T8" fmla="*/ 1 w 3"/>
                <a:gd name="T9" fmla="*/ 1 h 3"/>
                <a:gd name="T10" fmla="*/ 1 w 3"/>
                <a:gd name="T11" fmla="*/ 0 h 3"/>
                <a:gd name="T12" fmla="*/ 1 w 3"/>
                <a:gd name="T13" fmla="*/ 0 h 3"/>
                <a:gd name="T14" fmla="*/ 0 w 3"/>
                <a:gd name="T15" fmla="*/ 3 h 3"/>
                <a:gd name="T16" fmla="*/ 0 w 3"/>
                <a:gd name="T17" fmla="*/ 3 h 3"/>
                <a:gd name="T18" fmla="*/ 1 w 3"/>
                <a:gd name="T19" fmla="*/ 2 h 3"/>
                <a:gd name="T20" fmla="*/ 2 w 3"/>
                <a:gd name="T21" fmla="*/ 2 h 3"/>
                <a:gd name="T22" fmla="*/ 2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1"/>
                  </a:moveTo>
                  <a:lnTo>
                    <a:pt x="1" y="1"/>
                  </a:lnTo>
                  <a:lnTo>
                    <a:pt x="1" y="0"/>
                  </a:lnTo>
                  <a:lnTo>
                    <a:pt x="2" y="1"/>
                  </a:lnTo>
                  <a:lnTo>
                    <a:pt x="1" y="1"/>
                  </a:lnTo>
                  <a:close/>
                  <a:moveTo>
                    <a:pt x="1" y="0"/>
                  </a:moveTo>
                  <a:lnTo>
                    <a:pt x="1" y="0"/>
                  </a:lnTo>
                  <a:lnTo>
                    <a:pt x="0" y="3"/>
                  </a:lnTo>
                  <a:lnTo>
                    <a:pt x="0" y="3"/>
                  </a:lnTo>
                  <a:lnTo>
                    <a:pt x="1" y="2"/>
                  </a:lnTo>
                  <a:lnTo>
                    <a:pt x="2" y="2"/>
                  </a:lnTo>
                  <a:lnTo>
                    <a:pt x="2"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p>
          </p:txBody>
        </p:sp>
        <p:sp>
          <p:nvSpPr>
            <p:cNvPr id="649" name="Freeform 77"/>
            <p:cNvSpPr>
              <a:spLocks/>
            </p:cNvSpPr>
            <p:nvPr/>
          </p:nvSpPr>
          <p:spPr bwMode="auto">
            <a:xfrm>
              <a:off x="4649788" y="1254125"/>
              <a:ext cx="4763" cy="3175"/>
            </a:xfrm>
            <a:custGeom>
              <a:avLst/>
              <a:gdLst>
                <a:gd name="T0" fmla="*/ 3 w 5"/>
                <a:gd name="T1" fmla="*/ 2 h 3"/>
                <a:gd name="T2" fmla="*/ 3 w 5"/>
                <a:gd name="T3" fmla="*/ 2 h 3"/>
                <a:gd name="T4" fmla="*/ 3 w 5"/>
                <a:gd name="T5" fmla="*/ 0 h 3"/>
                <a:gd name="T6" fmla="*/ 2 w 5"/>
                <a:gd name="T7" fmla="*/ 0 h 3"/>
                <a:gd name="T8" fmla="*/ 1 w 5"/>
                <a:gd name="T9" fmla="*/ 2 h 3"/>
                <a:gd name="T10" fmla="*/ 0 w 5"/>
                <a:gd name="T11" fmla="*/ 0 h 3"/>
                <a:gd name="T12" fmla="*/ 0 w 5"/>
                <a:gd name="T13" fmla="*/ 0 h 3"/>
                <a:gd name="T14" fmla="*/ 1 w 5"/>
                <a:gd name="T15" fmla="*/ 3 h 3"/>
                <a:gd name="T16" fmla="*/ 2 w 5"/>
                <a:gd name="T17" fmla="*/ 3 h 3"/>
                <a:gd name="T18" fmla="*/ 2 w 5"/>
                <a:gd name="T19" fmla="*/ 0 h 3"/>
                <a:gd name="T20" fmla="*/ 3 w 5"/>
                <a:gd name="T21" fmla="*/ 3 h 3"/>
                <a:gd name="T22" fmla="*/ 4 w 5"/>
                <a:gd name="T23" fmla="*/ 3 h 3"/>
                <a:gd name="T24" fmla="*/ 5 w 5"/>
                <a:gd name="T25" fmla="*/ 0 h 3"/>
                <a:gd name="T26" fmla="*/ 4 w 5"/>
                <a:gd name="T27" fmla="*/ 0 h 3"/>
                <a:gd name="T28" fmla="*/ 3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3" y="2"/>
                  </a:moveTo>
                  <a:lnTo>
                    <a:pt x="3" y="2"/>
                  </a:lnTo>
                  <a:lnTo>
                    <a:pt x="3" y="0"/>
                  </a:lnTo>
                  <a:lnTo>
                    <a:pt x="2" y="0"/>
                  </a:lnTo>
                  <a:lnTo>
                    <a:pt x="1" y="2"/>
                  </a:lnTo>
                  <a:lnTo>
                    <a:pt x="0" y="0"/>
                  </a:lnTo>
                  <a:lnTo>
                    <a:pt x="0" y="0"/>
                  </a:lnTo>
                  <a:lnTo>
                    <a:pt x="1" y="3"/>
                  </a:lnTo>
                  <a:lnTo>
                    <a:pt x="2" y="3"/>
                  </a:lnTo>
                  <a:lnTo>
                    <a:pt x="2" y="0"/>
                  </a:lnTo>
                  <a:lnTo>
                    <a:pt x="3" y="3"/>
                  </a:lnTo>
                  <a:lnTo>
                    <a:pt x="4" y="3"/>
                  </a:lnTo>
                  <a:lnTo>
                    <a:pt x="5" y="0"/>
                  </a:lnTo>
                  <a:lnTo>
                    <a:pt x="4" y="0"/>
                  </a:lnTo>
                  <a:lnTo>
                    <a:pt x="3" y="2"/>
                  </a:lnTo>
                  <a:close/>
                </a:path>
              </a:pathLst>
            </a:custGeom>
            <a:grpFill/>
            <a:ln w="0">
              <a:noFill/>
              <a:prstDash val="solid"/>
              <a:round/>
              <a:headEnd/>
              <a:tailEnd/>
            </a:ln>
          </p:spPr>
          <p:txBody>
            <a:bodyPr/>
            <a:lstStyle/>
            <a:p>
              <a:pPr defTabSz="543689">
                <a:defRPr/>
              </a:pPr>
              <a:endParaRPr lang="zh-CN" altLang="en-US" sz="3201"/>
            </a:p>
          </p:txBody>
        </p:sp>
        <p:sp>
          <p:nvSpPr>
            <p:cNvPr id="650" name="Freeform 78"/>
            <p:cNvSpPr>
              <a:spLocks/>
            </p:cNvSpPr>
            <p:nvPr/>
          </p:nvSpPr>
          <p:spPr bwMode="auto">
            <a:xfrm>
              <a:off x="4654550" y="1254125"/>
              <a:ext cx="1588" cy="3175"/>
            </a:xfrm>
            <a:custGeom>
              <a:avLst/>
              <a:gdLst>
                <a:gd name="T0" fmla="*/ 0 w 3"/>
                <a:gd name="T1" fmla="*/ 1 h 3"/>
                <a:gd name="T2" fmla="*/ 0 w 3"/>
                <a:gd name="T3" fmla="*/ 1 h 3"/>
                <a:gd name="T4" fmla="*/ 0 w 3"/>
                <a:gd name="T5" fmla="*/ 3 h 3"/>
                <a:gd name="T6" fmla="*/ 1 w 3"/>
                <a:gd name="T7" fmla="*/ 3 h 3"/>
                <a:gd name="T8" fmla="*/ 3 w 3"/>
                <a:gd name="T9" fmla="*/ 3 h 3"/>
                <a:gd name="T10" fmla="*/ 3 w 3"/>
                <a:gd name="T11" fmla="*/ 2 h 3"/>
                <a:gd name="T12" fmla="*/ 2 w 3"/>
                <a:gd name="T13" fmla="*/ 2 h 3"/>
                <a:gd name="T14" fmla="*/ 1 w 3"/>
                <a:gd name="T15" fmla="*/ 1 h 3"/>
                <a:gd name="T16" fmla="*/ 3 w 3"/>
                <a:gd name="T17" fmla="*/ 1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0" y="3"/>
                  </a:cubicBezTo>
                  <a:cubicBezTo>
                    <a:pt x="1" y="3"/>
                    <a:pt x="1" y="3"/>
                    <a:pt x="1" y="3"/>
                  </a:cubicBez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0" y="0"/>
                    <a:pt x="0" y="0"/>
                    <a:pt x="0" y="1"/>
                  </a:cubicBezTo>
                  <a:close/>
                </a:path>
              </a:pathLst>
            </a:custGeom>
            <a:grpFill/>
            <a:ln w="0">
              <a:noFill/>
              <a:prstDash val="solid"/>
              <a:round/>
              <a:headEnd/>
              <a:tailEnd/>
            </a:ln>
          </p:spPr>
          <p:txBody>
            <a:bodyPr/>
            <a:lstStyle/>
            <a:p>
              <a:pPr defTabSz="543689">
                <a:defRPr/>
              </a:pPr>
              <a:endParaRPr lang="zh-CN" altLang="en-US" sz="3201"/>
            </a:p>
          </p:txBody>
        </p:sp>
        <p:sp>
          <p:nvSpPr>
            <p:cNvPr id="651" name="Freeform 79"/>
            <p:cNvSpPr>
              <a:spLocks/>
            </p:cNvSpPr>
            <p:nvPr/>
          </p:nvSpPr>
          <p:spPr bwMode="auto">
            <a:xfrm>
              <a:off x="4656138" y="125412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p>
          </p:txBody>
        </p:sp>
        <p:sp>
          <p:nvSpPr>
            <p:cNvPr id="652" name="Freeform 80"/>
            <p:cNvSpPr>
              <a:spLocks/>
            </p:cNvSpPr>
            <p:nvPr/>
          </p:nvSpPr>
          <p:spPr bwMode="auto">
            <a:xfrm>
              <a:off x="4640263" y="1241425"/>
              <a:ext cx="6350" cy="7938"/>
            </a:xfrm>
            <a:custGeom>
              <a:avLst/>
              <a:gdLst>
                <a:gd name="T0" fmla="*/ 7 w 7"/>
                <a:gd name="T1" fmla="*/ 9 h 9"/>
                <a:gd name="T2" fmla="*/ 7 w 7"/>
                <a:gd name="T3" fmla="*/ 9 h 9"/>
                <a:gd name="T4" fmla="*/ 7 w 7"/>
                <a:gd name="T5" fmla="*/ 9 h 9"/>
                <a:gd name="T6" fmla="*/ 7 w 7"/>
                <a:gd name="T7" fmla="*/ 9 h 9"/>
                <a:gd name="T8" fmla="*/ 2 w 7"/>
                <a:gd name="T9" fmla="*/ 0 h 9"/>
                <a:gd name="T10" fmla="*/ 0 w 7"/>
                <a:gd name="T11" fmla="*/ 3 h 9"/>
                <a:gd name="T12" fmla="*/ 1 w 7"/>
                <a:gd name="T13" fmla="*/ 5 h 9"/>
                <a:gd name="T14" fmla="*/ 7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9"/>
                  </a:moveTo>
                  <a:lnTo>
                    <a:pt x="7" y="9"/>
                  </a:lnTo>
                  <a:lnTo>
                    <a:pt x="7" y="9"/>
                  </a:lnTo>
                  <a:cubicBezTo>
                    <a:pt x="7" y="9"/>
                    <a:pt x="7" y="9"/>
                    <a:pt x="7" y="9"/>
                  </a:cubicBezTo>
                  <a:cubicBezTo>
                    <a:pt x="5" y="4"/>
                    <a:pt x="2" y="0"/>
                    <a:pt x="2" y="0"/>
                  </a:cubicBezTo>
                  <a:cubicBezTo>
                    <a:pt x="2" y="0"/>
                    <a:pt x="0" y="2"/>
                    <a:pt x="0" y="3"/>
                  </a:cubicBezTo>
                  <a:cubicBezTo>
                    <a:pt x="0" y="5"/>
                    <a:pt x="1" y="5"/>
                    <a:pt x="1" y="5"/>
                  </a:cubicBezTo>
                  <a:cubicBezTo>
                    <a:pt x="3" y="7"/>
                    <a:pt x="6" y="9"/>
                    <a:pt x="7" y="9"/>
                  </a:cubicBezTo>
                  <a:close/>
                </a:path>
              </a:pathLst>
            </a:custGeom>
            <a:grpFill/>
            <a:ln w="0">
              <a:noFill/>
              <a:prstDash val="solid"/>
              <a:round/>
              <a:headEnd/>
              <a:tailEnd/>
            </a:ln>
          </p:spPr>
          <p:txBody>
            <a:bodyPr/>
            <a:lstStyle/>
            <a:p>
              <a:pPr defTabSz="543689">
                <a:defRPr/>
              </a:pPr>
              <a:endParaRPr lang="zh-CN" altLang="en-US" sz="3201"/>
            </a:p>
          </p:txBody>
        </p:sp>
        <p:sp>
          <p:nvSpPr>
            <p:cNvPr id="653" name="Freeform 81"/>
            <p:cNvSpPr>
              <a:spLocks/>
            </p:cNvSpPr>
            <p:nvPr/>
          </p:nvSpPr>
          <p:spPr bwMode="auto">
            <a:xfrm>
              <a:off x="4641850" y="1250950"/>
              <a:ext cx="4763" cy="1588"/>
            </a:xfrm>
            <a:custGeom>
              <a:avLst/>
              <a:gdLst>
                <a:gd name="T0" fmla="*/ 6 w 6"/>
                <a:gd name="T1" fmla="*/ 0 h 2"/>
                <a:gd name="T2" fmla="*/ 6 w 6"/>
                <a:gd name="T3" fmla="*/ 0 h 2"/>
                <a:gd name="T4" fmla="*/ 6 w 6"/>
                <a:gd name="T5" fmla="*/ 0 h 2"/>
                <a:gd name="T6" fmla="*/ 6 w 6"/>
                <a:gd name="T7" fmla="*/ 0 h 2"/>
                <a:gd name="T8" fmla="*/ 0 w 6"/>
                <a:gd name="T9" fmla="*/ 0 h 2"/>
                <a:gd name="T10" fmla="*/ 3 w 6"/>
                <a:gd name="T11" fmla="*/ 2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6" y="0"/>
                  </a:lnTo>
                  <a:cubicBezTo>
                    <a:pt x="6" y="0"/>
                    <a:pt x="6" y="0"/>
                    <a:pt x="6" y="0"/>
                  </a:cubicBezTo>
                  <a:cubicBezTo>
                    <a:pt x="6" y="0"/>
                    <a:pt x="6" y="0"/>
                    <a:pt x="6" y="0"/>
                  </a:cubicBezTo>
                  <a:lnTo>
                    <a:pt x="0" y="0"/>
                  </a:lnTo>
                  <a:cubicBezTo>
                    <a:pt x="0" y="1"/>
                    <a:pt x="1" y="2"/>
                    <a:pt x="3" y="2"/>
                  </a:cubicBezTo>
                  <a:cubicBezTo>
                    <a:pt x="3" y="2"/>
                    <a:pt x="5" y="1"/>
                    <a:pt x="6" y="0"/>
                  </a:cubicBezTo>
                  <a:close/>
                </a:path>
              </a:pathLst>
            </a:custGeom>
            <a:grpFill/>
            <a:ln w="0">
              <a:noFill/>
              <a:prstDash val="solid"/>
              <a:round/>
              <a:headEnd/>
              <a:tailEnd/>
            </a:ln>
          </p:spPr>
          <p:txBody>
            <a:bodyPr/>
            <a:lstStyle/>
            <a:p>
              <a:pPr defTabSz="543689">
                <a:defRPr/>
              </a:pPr>
              <a:endParaRPr lang="zh-CN" altLang="en-US" sz="3201"/>
            </a:p>
          </p:txBody>
        </p:sp>
        <p:sp>
          <p:nvSpPr>
            <p:cNvPr id="654" name="Freeform 82"/>
            <p:cNvSpPr>
              <a:spLocks/>
            </p:cNvSpPr>
            <p:nvPr/>
          </p:nvSpPr>
          <p:spPr bwMode="auto">
            <a:xfrm>
              <a:off x="4640263" y="1246188"/>
              <a:ext cx="6350" cy="4763"/>
            </a:xfrm>
            <a:custGeom>
              <a:avLst/>
              <a:gdLst>
                <a:gd name="T0" fmla="*/ 2 w 8"/>
                <a:gd name="T1" fmla="*/ 4 h 5"/>
                <a:gd name="T2" fmla="*/ 2 w 8"/>
                <a:gd name="T3" fmla="*/ 4 h 5"/>
                <a:gd name="T4" fmla="*/ 3 w 8"/>
                <a:gd name="T5" fmla="*/ 5 h 5"/>
                <a:gd name="T6" fmla="*/ 8 w 8"/>
                <a:gd name="T7" fmla="*/ 5 h 5"/>
                <a:gd name="T8" fmla="*/ 8 w 8"/>
                <a:gd name="T9" fmla="*/ 5 h 5"/>
                <a:gd name="T10" fmla="*/ 8 w 8"/>
                <a:gd name="T11" fmla="*/ 5 h 5"/>
                <a:gd name="T12" fmla="*/ 0 w 8"/>
                <a:gd name="T13" fmla="*/ 0 h 5"/>
                <a:gd name="T14" fmla="*/ 0 w 8"/>
                <a:gd name="T15" fmla="*/ 1 h 5"/>
                <a:gd name="T16" fmla="*/ 0 w 8"/>
                <a:gd name="T17" fmla="*/ 2 h 5"/>
                <a:gd name="T18" fmla="*/ 0 w 8"/>
                <a:gd name="T19" fmla="*/ 3 h 5"/>
                <a:gd name="T20" fmla="*/ 2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4"/>
                  </a:moveTo>
                  <a:lnTo>
                    <a:pt x="2" y="4"/>
                  </a:lnTo>
                  <a:cubicBezTo>
                    <a:pt x="3" y="5"/>
                    <a:pt x="3" y="5"/>
                    <a:pt x="3" y="5"/>
                  </a:cubicBezTo>
                  <a:cubicBezTo>
                    <a:pt x="3" y="5"/>
                    <a:pt x="7" y="5"/>
                    <a:pt x="8" y="5"/>
                  </a:cubicBezTo>
                  <a:lnTo>
                    <a:pt x="8" y="5"/>
                  </a:lnTo>
                  <a:cubicBezTo>
                    <a:pt x="8" y="5"/>
                    <a:pt x="8" y="5"/>
                    <a:pt x="8" y="5"/>
                  </a:cubicBezTo>
                  <a:cubicBezTo>
                    <a:pt x="5" y="3"/>
                    <a:pt x="0" y="0"/>
                    <a:pt x="0" y="0"/>
                  </a:cubicBezTo>
                  <a:cubicBezTo>
                    <a:pt x="0" y="0"/>
                    <a:pt x="0" y="1"/>
                    <a:pt x="0" y="1"/>
                  </a:cubicBezTo>
                  <a:lnTo>
                    <a:pt x="0" y="2"/>
                  </a:lnTo>
                  <a:cubicBezTo>
                    <a:pt x="0" y="2"/>
                    <a:pt x="0" y="3"/>
                    <a:pt x="0" y="3"/>
                  </a:cubicBezTo>
                  <a:cubicBezTo>
                    <a:pt x="1" y="4"/>
                    <a:pt x="2" y="4"/>
                    <a:pt x="2" y="4"/>
                  </a:cubicBezTo>
                  <a:close/>
                </a:path>
              </a:pathLst>
            </a:custGeom>
            <a:grpFill/>
            <a:ln w="0">
              <a:noFill/>
              <a:prstDash val="solid"/>
              <a:round/>
              <a:headEnd/>
              <a:tailEnd/>
            </a:ln>
          </p:spPr>
          <p:txBody>
            <a:bodyPr/>
            <a:lstStyle/>
            <a:p>
              <a:pPr defTabSz="543689">
                <a:defRPr/>
              </a:pPr>
              <a:endParaRPr lang="zh-CN" altLang="en-US" sz="3201"/>
            </a:p>
          </p:txBody>
        </p:sp>
        <p:sp>
          <p:nvSpPr>
            <p:cNvPr id="655" name="Freeform 83"/>
            <p:cNvSpPr>
              <a:spLocks/>
            </p:cNvSpPr>
            <p:nvPr/>
          </p:nvSpPr>
          <p:spPr bwMode="auto">
            <a:xfrm>
              <a:off x="4645025" y="1239838"/>
              <a:ext cx="4763" cy="9525"/>
            </a:xfrm>
            <a:custGeom>
              <a:avLst/>
              <a:gdLst>
                <a:gd name="T0" fmla="*/ 4 w 5"/>
                <a:gd name="T1" fmla="*/ 10 h 11"/>
                <a:gd name="T2" fmla="*/ 4 w 5"/>
                <a:gd name="T3" fmla="*/ 10 h 11"/>
                <a:gd name="T4" fmla="*/ 4 w 5"/>
                <a:gd name="T5" fmla="*/ 10 h 11"/>
                <a:gd name="T6" fmla="*/ 4 w 5"/>
                <a:gd name="T7" fmla="*/ 10 h 11"/>
                <a:gd name="T8" fmla="*/ 3 w 5"/>
                <a:gd name="T9" fmla="*/ 0 h 11"/>
                <a:gd name="T10" fmla="*/ 2 w 5"/>
                <a:gd name="T11" fmla="*/ 0 h 11"/>
                <a:gd name="T12" fmla="*/ 0 w 5"/>
                <a:gd name="T13" fmla="*/ 2 h 11"/>
                <a:gd name="T14" fmla="*/ 0 w 5"/>
                <a:gd name="T15" fmla="*/ 4 h 11"/>
                <a:gd name="T16" fmla="*/ 4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0"/>
                  </a:moveTo>
                  <a:lnTo>
                    <a:pt x="4" y="10"/>
                  </a:lnTo>
                  <a:cubicBezTo>
                    <a:pt x="4" y="11"/>
                    <a:pt x="4" y="10"/>
                    <a:pt x="4" y="10"/>
                  </a:cubicBezTo>
                  <a:cubicBezTo>
                    <a:pt x="4" y="10"/>
                    <a:pt x="4" y="10"/>
                    <a:pt x="4" y="10"/>
                  </a:cubicBezTo>
                  <a:cubicBezTo>
                    <a:pt x="5" y="2"/>
                    <a:pt x="3" y="0"/>
                    <a:pt x="3" y="0"/>
                  </a:cubicBezTo>
                  <a:cubicBezTo>
                    <a:pt x="3" y="0"/>
                    <a:pt x="2" y="0"/>
                    <a:pt x="2" y="0"/>
                  </a:cubicBezTo>
                  <a:cubicBezTo>
                    <a:pt x="1" y="0"/>
                    <a:pt x="0" y="2"/>
                    <a:pt x="0" y="2"/>
                  </a:cubicBezTo>
                  <a:cubicBezTo>
                    <a:pt x="0" y="3"/>
                    <a:pt x="0" y="4"/>
                    <a:pt x="0" y="4"/>
                  </a:cubicBezTo>
                  <a:cubicBezTo>
                    <a:pt x="1" y="6"/>
                    <a:pt x="3" y="10"/>
                    <a:pt x="4" y="10"/>
                  </a:cubicBezTo>
                  <a:close/>
                </a:path>
              </a:pathLst>
            </a:custGeom>
            <a:grpFill/>
            <a:ln w="0">
              <a:noFill/>
              <a:prstDash val="solid"/>
              <a:round/>
              <a:headEnd/>
              <a:tailEnd/>
            </a:ln>
          </p:spPr>
          <p:txBody>
            <a:bodyPr/>
            <a:lstStyle/>
            <a:p>
              <a:pPr defTabSz="543689">
                <a:defRPr/>
              </a:pPr>
              <a:endParaRPr lang="zh-CN" altLang="en-US" sz="3201"/>
            </a:p>
          </p:txBody>
        </p:sp>
        <p:sp>
          <p:nvSpPr>
            <p:cNvPr id="656" name="Freeform 84"/>
            <p:cNvSpPr>
              <a:spLocks/>
            </p:cNvSpPr>
            <p:nvPr/>
          </p:nvSpPr>
          <p:spPr bwMode="auto">
            <a:xfrm>
              <a:off x="4648200" y="1239838"/>
              <a:ext cx="4763" cy="9525"/>
            </a:xfrm>
            <a:custGeom>
              <a:avLst/>
              <a:gdLst>
                <a:gd name="T0" fmla="*/ 1 w 5"/>
                <a:gd name="T1" fmla="*/ 10 h 11"/>
                <a:gd name="T2" fmla="*/ 1 w 5"/>
                <a:gd name="T3" fmla="*/ 10 h 11"/>
                <a:gd name="T4" fmla="*/ 1 w 5"/>
                <a:gd name="T5" fmla="*/ 10 h 11"/>
                <a:gd name="T6" fmla="*/ 5 w 5"/>
                <a:gd name="T7" fmla="*/ 4 h 11"/>
                <a:gd name="T8" fmla="*/ 5 w 5"/>
                <a:gd name="T9" fmla="*/ 2 h 11"/>
                <a:gd name="T10" fmla="*/ 3 w 5"/>
                <a:gd name="T11" fmla="*/ 0 h 11"/>
                <a:gd name="T12" fmla="*/ 2 w 5"/>
                <a:gd name="T13" fmla="*/ 0 h 11"/>
                <a:gd name="T14" fmla="*/ 1 w 5"/>
                <a:gd name="T15" fmla="*/ 10 h 11"/>
                <a:gd name="T16" fmla="*/ 1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0"/>
                  </a:moveTo>
                  <a:lnTo>
                    <a:pt x="1" y="10"/>
                  </a:lnTo>
                  <a:cubicBezTo>
                    <a:pt x="1" y="11"/>
                    <a:pt x="1" y="10"/>
                    <a:pt x="1" y="10"/>
                  </a:cubicBezTo>
                  <a:cubicBezTo>
                    <a:pt x="2" y="10"/>
                    <a:pt x="4" y="6"/>
                    <a:pt x="5" y="4"/>
                  </a:cubicBezTo>
                  <a:cubicBezTo>
                    <a:pt x="5" y="4"/>
                    <a:pt x="5" y="2"/>
                    <a:pt x="5" y="2"/>
                  </a:cubicBezTo>
                  <a:cubicBezTo>
                    <a:pt x="5" y="2"/>
                    <a:pt x="4" y="0"/>
                    <a:pt x="3" y="0"/>
                  </a:cubicBezTo>
                  <a:cubicBezTo>
                    <a:pt x="3" y="0"/>
                    <a:pt x="2" y="0"/>
                    <a:pt x="2" y="0"/>
                  </a:cubicBezTo>
                  <a:cubicBezTo>
                    <a:pt x="2" y="0"/>
                    <a:pt x="0" y="2"/>
                    <a:pt x="1" y="10"/>
                  </a:cubicBezTo>
                  <a:cubicBezTo>
                    <a:pt x="1" y="10"/>
                    <a:pt x="1" y="10"/>
                    <a:pt x="1" y="10"/>
                  </a:cubicBezTo>
                  <a:close/>
                </a:path>
              </a:pathLst>
            </a:custGeom>
            <a:grpFill/>
            <a:ln w="0">
              <a:noFill/>
              <a:prstDash val="solid"/>
              <a:round/>
              <a:headEnd/>
              <a:tailEnd/>
            </a:ln>
          </p:spPr>
          <p:txBody>
            <a:bodyPr/>
            <a:lstStyle/>
            <a:p>
              <a:pPr defTabSz="543689">
                <a:defRPr/>
              </a:pPr>
              <a:endParaRPr lang="zh-CN" altLang="en-US" sz="3201"/>
            </a:p>
          </p:txBody>
        </p:sp>
        <p:sp>
          <p:nvSpPr>
            <p:cNvPr id="657" name="Freeform 85"/>
            <p:cNvSpPr>
              <a:spLocks/>
            </p:cNvSpPr>
            <p:nvPr/>
          </p:nvSpPr>
          <p:spPr bwMode="auto">
            <a:xfrm>
              <a:off x="4649788" y="1250950"/>
              <a:ext cx="6350" cy="3175"/>
            </a:xfrm>
            <a:custGeom>
              <a:avLst/>
              <a:gdLst>
                <a:gd name="T0" fmla="*/ 0 w 6"/>
                <a:gd name="T1" fmla="*/ 0 h 3"/>
                <a:gd name="T2" fmla="*/ 0 w 6"/>
                <a:gd name="T3" fmla="*/ 0 h 3"/>
                <a:gd name="T4" fmla="*/ 0 w 6"/>
                <a:gd name="T5" fmla="*/ 0 h 3"/>
                <a:gd name="T6" fmla="*/ 3 w 6"/>
                <a:gd name="T7" fmla="*/ 2 h 3"/>
                <a:gd name="T8" fmla="*/ 6 w 6"/>
                <a:gd name="T9" fmla="*/ 0 h 3"/>
                <a:gd name="T10" fmla="*/ 0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lnTo>
                    <a:pt x="0" y="0"/>
                  </a:lnTo>
                  <a:cubicBezTo>
                    <a:pt x="1" y="1"/>
                    <a:pt x="3" y="2"/>
                    <a:pt x="3" y="2"/>
                  </a:cubicBezTo>
                  <a:cubicBezTo>
                    <a:pt x="3" y="2"/>
                    <a:pt x="5" y="3"/>
                    <a:pt x="6"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658" name="Freeform 86"/>
            <p:cNvSpPr>
              <a:spLocks/>
            </p:cNvSpPr>
            <p:nvPr/>
          </p:nvSpPr>
          <p:spPr bwMode="auto">
            <a:xfrm>
              <a:off x="4649788" y="1246188"/>
              <a:ext cx="7938" cy="4763"/>
            </a:xfrm>
            <a:custGeom>
              <a:avLst/>
              <a:gdLst>
                <a:gd name="T0" fmla="*/ 0 w 8"/>
                <a:gd name="T1" fmla="*/ 5 h 5"/>
                <a:gd name="T2" fmla="*/ 0 w 8"/>
                <a:gd name="T3" fmla="*/ 5 h 5"/>
                <a:gd name="T4" fmla="*/ 0 w 8"/>
                <a:gd name="T5" fmla="*/ 5 h 5"/>
                <a:gd name="T6" fmla="*/ 5 w 8"/>
                <a:gd name="T7" fmla="*/ 5 h 5"/>
                <a:gd name="T8" fmla="*/ 6 w 8"/>
                <a:gd name="T9" fmla="*/ 4 h 5"/>
                <a:gd name="T10" fmla="*/ 8 w 8"/>
                <a:gd name="T11" fmla="*/ 3 h 5"/>
                <a:gd name="T12" fmla="*/ 8 w 8"/>
                <a:gd name="T13" fmla="*/ 1 h 5"/>
                <a:gd name="T14" fmla="*/ 8 w 8"/>
                <a:gd name="T15" fmla="*/ 1 h 5"/>
                <a:gd name="T16" fmla="*/ 8 w 8"/>
                <a:gd name="T17" fmla="*/ 0 h 5"/>
                <a:gd name="T18" fmla="*/ 0 w 8"/>
                <a:gd name="T19" fmla="*/ 5 h 5"/>
                <a:gd name="T20" fmla="*/ 0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0" y="5"/>
                  </a:moveTo>
                  <a:lnTo>
                    <a:pt x="0" y="5"/>
                  </a:lnTo>
                  <a:cubicBezTo>
                    <a:pt x="0" y="5"/>
                    <a:pt x="0" y="5"/>
                    <a:pt x="0" y="5"/>
                  </a:cubicBezTo>
                  <a:cubicBezTo>
                    <a:pt x="1" y="5"/>
                    <a:pt x="5" y="5"/>
                    <a:pt x="5" y="5"/>
                  </a:cubicBezTo>
                  <a:cubicBezTo>
                    <a:pt x="5" y="5"/>
                    <a:pt x="5" y="5"/>
                    <a:pt x="6" y="4"/>
                  </a:cubicBezTo>
                  <a:cubicBezTo>
                    <a:pt x="6" y="4"/>
                    <a:pt x="7" y="4"/>
                    <a:pt x="8" y="3"/>
                  </a:cubicBezTo>
                  <a:cubicBezTo>
                    <a:pt x="8" y="3"/>
                    <a:pt x="8" y="2"/>
                    <a:pt x="8" y="1"/>
                  </a:cubicBezTo>
                  <a:lnTo>
                    <a:pt x="8" y="1"/>
                  </a:lnTo>
                  <a:cubicBezTo>
                    <a:pt x="8" y="1"/>
                    <a:pt x="8" y="0"/>
                    <a:pt x="8" y="0"/>
                  </a:cubicBezTo>
                  <a:cubicBezTo>
                    <a:pt x="8" y="0"/>
                    <a:pt x="3" y="3"/>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p>
          </p:txBody>
        </p:sp>
        <p:sp>
          <p:nvSpPr>
            <p:cNvPr id="659" name="Freeform 87"/>
            <p:cNvSpPr>
              <a:spLocks/>
            </p:cNvSpPr>
            <p:nvPr/>
          </p:nvSpPr>
          <p:spPr bwMode="auto">
            <a:xfrm>
              <a:off x="4649788" y="1241425"/>
              <a:ext cx="6350" cy="7938"/>
            </a:xfrm>
            <a:custGeom>
              <a:avLst/>
              <a:gdLst>
                <a:gd name="T0" fmla="*/ 0 w 7"/>
                <a:gd name="T1" fmla="*/ 9 h 9"/>
                <a:gd name="T2" fmla="*/ 0 w 7"/>
                <a:gd name="T3" fmla="*/ 9 h 9"/>
                <a:gd name="T4" fmla="*/ 0 w 7"/>
                <a:gd name="T5" fmla="*/ 9 h 9"/>
                <a:gd name="T6" fmla="*/ 6 w 7"/>
                <a:gd name="T7" fmla="*/ 5 h 9"/>
                <a:gd name="T8" fmla="*/ 7 w 7"/>
                <a:gd name="T9" fmla="*/ 3 h 9"/>
                <a:gd name="T10" fmla="*/ 5 w 7"/>
                <a:gd name="T11" fmla="*/ 0 h 9"/>
                <a:gd name="T12" fmla="*/ 0 w 7"/>
                <a:gd name="T13" fmla="*/ 9 h 9"/>
                <a:gd name="T14" fmla="*/ 0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9"/>
                  </a:moveTo>
                  <a:lnTo>
                    <a:pt x="0" y="9"/>
                  </a:lnTo>
                  <a:cubicBezTo>
                    <a:pt x="0" y="9"/>
                    <a:pt x="0" y="9"/>
                    <a:pt x="0" y="9"/>
                  </a:cubicBezTo>
                  <a:cubicBezTo>
                    <a:pt x="1" y="9"/>
                    <a:pt x="4" y="7"/>
                    <a:pt x="6" y="5"/>
                  </a:cubicBezTo>
                  <a:cubicBezTo>
                    <a:pt x="6" y="5"/>
                    <a:pt x="7" y="5"/>
                    <a:pt x="7" y="3"/>
                  </a:cubicBezTo>
                  <a:cubicBezTo>
                    <a:pt x="7" y="2"/>
                    <a:pt x="5" y="0"/>
                    <a:pt x="5" y="0"/>
                  </a:cubicBezTo>
                  <a:cubicBezTo>
                    <a:pt x="5" y="0"/>
                    <a:pt x="2" y="4"/>
                    <a:pt x="0" y="9"/>
                  </a:cubicBezTo>
                  <a:cubicBezTo>
                    <a:pt x="0" y="9"/>
                    <a:pt x="0" y="9"/>
                    <a:pt x="0" y="9"/>
                  </a:cubicBezTo>
                  <a:close/>
                </a:path>
              </a:pathLst>
            </a:custGeom>
            <a:grpFill/>
            <a:ln w="0">
              <a:noFill/>
              <a:prstDash val="solid"/>
              <a:round/>
              <a:headEnd/>
              <a:tailEnd/>
            </a:ln>
          </p:spPr>
          <p:txBody>
            <a:bodyPr/>
            <a:lstStyle/>
            <a:p>
              <a:pPr defTabSz="543689">
                <a:defRPr/>
              </a:pPr>
              <a:endParaRPr lang="zh-CN" altLang="en-US" sz="3201"/>
            </a:p>
          </p:txBody>
        </p:sp>
        <p:sp>
          <p:nvSpPr>
            <p:cNvPr id="660" name="Freeform 88"/>
            <p:cNvSpPr>
              <a:spLocks/>
            </p:cNvSpPr>
            <p:nvPr/>
          </p:nvSpPr>
          <p:spPr bwMode="auto">
            <a:xfrm>
              <a:off x="5246688" y="1128713"/>
              <a:ext cx="11113"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p>
          </p:txBody>
        </p:sp>
        <p:sp>
          <p:nvSpPr>
            <p:cNvPr id="661" name="Freeform 89"/>
            <p:cNvSpPr>
              <a:spLocks/>
            </p:cNvSpPr>
            <p:nvPr/>
          </p:nvSpPr>
          <p:spPr bwMode="auto">
            <a:xfrm>
              <a:off x="5259388" y="1128713"/>
              <a:ext cx="9525" cy="9525"/>
            </a:xfrm>
            <a:custGeom>
              <a:avLst/>
              <a:gdLst>
                <a:gd name="T0" fmla="*/ 8 w 10"/>
                <a:gd name="T1" fmla="*/ 6 h 10"/>
                <a:gd name="T2" fmla="*/ 8 w 10"/>
                <a:gd name="T3" fmla="*/ 6 h 10"/>
                <a:gd name="T4" fmla="*/ 5 w 10"/>
                <a:gd name="T5" fmla="*/ 8 h 10"/>
                <a:gd name="T6" fmla="*/ 2 w 10"/>
                <a:gd name="T7" fmla="*/ 6 h 10"/>
                <a:gd name="T8" fmla="*/ 2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2" y="8"/>
                    <a:pt x="2" y="6"/>
                  </a:cubicBezTo>
                  <a:lnTo>
                    <a:pt x="2"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p>
          </p:txBody>
        </p:sp>
        <p:sp>
          <p:nvSpPr>
            <p:cNvPr id="662" name="Freeform 90"/>
            <p:cNvSpPr>
              <a:spLocks noEditPoints="1"/>
            </p:cNvSpPr>
            <p:nvPr/>
          </p:nvSpPr>
          <p:spPr bwMode="auto">
            <a:xfrm>
              <a:off x="5268913" y="1128713"/>
              <a:ext cx="11113" cy="9525"/>
            </a:xfrm>
            <a:custGeom>
              <a:avLst/>
              <a:gdLst>
                <a:gd name="T0" fmla="*/ 5 w 12"/>
                <a:gd name="T1" fmla="*/ 6 h 10"/>
                <a:gd name="T2" fmla="*/ 5 w 12"/>
                <a:gd name="T3" fmla="*/ 6 h 10"/>
                <a:gd name="T4" fmla="*/ 6 w 12"/>
                <a:gd name="T5" fmla="*/ 2 h 10"/>
                <a:gd name="T6" fmla="*/ 8 w 12"/>
                <a:gd name="T7" fmla="*/ 6 h 10"/>
                <a:gd name="T8" fmla="*/ 5 w 12"/>
                <a:gd name="T9" fmla="*/ 6 h 10"/>
                <a:gd name="T10" fmla="*/ 5 w 12"/>
                <a:gd name="T11" fmla="*/ 0 h 10"/>
                <a:gd name="T12" fmla="*/ 5 w 12"/>
                <a:gd name="T13" fmla="*/ 0 h 10"/>
                <a:gd name="T14" fmla="*/ 0 w 12"/>
                <a:gd name="T15" fmla="*/ 10 h 10"/>
                <a:gd name="T16" fmla="*/ 3 w 12"/>
                <a:gd name="T17" fmla="*/ 10 h 10"/>
                <a:gd name="T18" fmla="*/ 4 w 12"/>
                <a:gd name="T19" fmla="*/ 8 h 10"/>
                <a:gd name="T20" fmla="*/ 9 w 12"/>
                <a:gd name="T21" fmla="*/ 8 h 10"/>
                <a:gd name="T22" fmla="*/ 10 w 12"/>
                <a:gd name="T23" fmla="*/ 10 h 10"/>
                <a:gd name="T24" fmla="*/ 12 w 12"/>
                <a:gd name="T25" fmla="*/ 10 h 10"/>
                <a:gd name="T26" fmla="*/ 8 w 12"/>
                <a:gd name="T27" fmla="*/ 0 h 10"/>
                <a:gd name="T28" fmla="*/ 5 w 12"/>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5" y="6"/>
                  </a:moveTo>
                  <a:lnTo>
                    <a:pt x="5" y="6"/>
                  </a:lnTo>
                  <a:lnTo>
                    <a:pt x="6" y="2"/>
                  </a:lnTo>
                  <a:lnTo>
                    <a:pt x="8" y="6"/>
                  </a:lnTo>
                  <a:lnTo>
                    <a:pt x="5" y="6"/>
                  </a:lnTo>
                  <a:close/>
                  <a:moveTo>
                    <a:pt x="5" y="0"/>
                  </a:moveTo>
                  <a:lnTo>
                    <a:pt x="5" y="0"/>
                  </a:lnTo>
                  <a:lnTo>
                    <a:pt x="0" y="10"/>
                  </a:lnTo>
                  <a:lnTo>
                    <a:pt x="3" y="10"/>
                  </a:lnTo>
                  <a:lnTo>
                    <a:pt x="4" y="8"/>
                  </a:lnTo>
                  <a:lnTo>
                    <a:pt x="9" y="8"/>
                  </a:lnTo>
                  <a:lnTo>
                    <a:pt x="10" y="10"/>
                  </a:lnTo>
                  <a:lnTo>
                    <a:pt x="12" y="10"/>
                  </a:lnTo>
                  <a:lnTo>
                    <a:pt x="8" y="0"/>
                  </a:lnTo>
                  <a:lnTo>
                    <a:pt x="5" y="0"/>
                  </a:lnTo>
                  <a:close/>
                </a:path>
              </a:pathLst>
            </a:custGeom>
            <a:grpFill/>
            <a:ln w="0">
              <a:noFill/>
              <a:prstDash val="solid"/>
              <a:round/>
              <a:headEnd/>
              <a:tailEnd/>
            </a:ln>
          </p:spPr>
          <p:txBody>
            <a:bodyPr/>
            <a:lstStyle/>
            <a:p>
              <a:pPr defTabSz="543689">
                <a:defRPr/>
              </a:pPr>
              <a:endParaRPr lang="zh-CN" altLang="en-US" sz="3201"/>
            </a:p>
          </p:txBody>
        </p:sp>
        <p:sp>
          <p:nvSpPr>
            <p:cNvPr id="663" name="Freeform 91"/>
            <p:cNvSpPr>
              <a:spLocks/>
            </p:cNvSpPr>
            <p:nvPr/>
          </p:nvSpPr>
          <p:spPr bwMode="auto">
            <a:xfrm>
              <a:off x="5278438" y="1128713"/>
              <a:ext cx="17463" cy="9525"/>
            </a:xfrm>
            <a:custGeom>
              <a:avLst/>
              <a:gdLst>
                <a:gd name="T0" fmla="*/ 12 w 17"/>
                <a:gd name="T1" fmla="*/ 8 h 10"/>
                <a:gd name="T2" fmla="*/ 12 w 17"/>
                <a:gd name="T3" fmla="*/ 8 h 10"/>
                <a:gd name="T4" fmla="*/ 10 w 17"/>
                <a:gd name="T5" fmla="*/ 0 h 10"/>
                <a:gd name="T6" fmla="*/ 7 w 17"/>
                <a:gd name="T7" fmla="*/ 0 h 10"/>
                <a:gd name="T8" fmla="*/ 5 w 17"/>
                <a:gd name="T9" fmla="*/ 8 h 10"/>
                <a:gd name="T10" fmla="*/ 2 w 17"/>
                <a:gd name="T11" fmla="*/ 0 h 10"/>
                <a:gd name="T12" fmla="*/ 0 w 17"/>
                <a:gd name="T13" fmla="*/ 0 h 10"/>
                <a:gd name="T14" fmla="*/ 4 w 17"/>
                <a:gd name="T15" fmla="*/ 10 h 10"/>
                <a:gd name="T16" fmla="*/ 6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2 w 17"/>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2" y="8"/>
                  </a:moveTo>
                  <a:lnTo>
                    <a:pt x="12" y="8"/>
                  </a:lnTo>
                  <a:lnTo>
                    <a:pt x="10" y="0"/>
                  </a:lnTo>
                  <a:lnTo>
                    <a:pt x="7" y="0"/>
                  </a:lnTo>
                  <a:lnTo>
                    <a:pt x="5" y="8"/>
                  </a:lnTo>
                  <a:lnTo>
                    <a:pt x="2" y="0"/>
                  </a:lnTo>
                  <a:lnTo>
                    <a:pt x="0" y="0"/>
                  </a:lnTo>
                  <a:lnTo>
                    <a:pt x="4" y="10"/>
                  </a:lnTo>
                  <a:lnTo>
                    <a:pt x="6" y="10"/>
                  </a:lnTo>
                  <a:lnTo>
                    <a:pt x="9" y="2"/>
                  </a:lnTo>
                  <a:lnTo>
                    <a:pt x="11" y="10"/>
                  </a:lnTo>
                  <a:lnTo>
                    <a:pt x="14" y="10"/>
                  </a:lnTo>
                  <a:lnTo>
                    <a:pt x="17" y="0"/>
                  </a:lnTo>
                  <a:lnTo>
                    <a:pt x="15" y="0"/>
                  </a:lnTo>
                  <a:lnTo>
                    <a:pt x="12" y="8"/>
                  </a:lnTo>
                  <a:close/>
                </a:path>
              </a:pathLst>
            </a:custGeom>
            <a:grpFill/>
            <a:ln w="0">
              <a:noFill/>
              <a:prstDash val="solid"/>
              <a:round/>
              <a:headEnd/>
              <a:tailEnd/>
            </a:ln>
          </p:spPr>
          <p:txBody>
            <a:bodyPr/>
            <a:lstStyle/>
            <a:p>
              <a:pPr defTabSz="543689">
                <a:defRPr/>
              </a:pPr>
              <a:endParaRPr lang="zh-CN" altLang="en-US" sz="3201"/>
            </a:p>
          </p:txBody>
        </p:sp>
        <p:sp>
          <p:nvSpPr>
            <p:cNvPr id="664" name="Freeform 92"/>
            <p:cNvSpPr>
              <a:spLocks/>
            </p:cNvSpPr>
            <p:nvPr/>
          </p:nvSpPr>
          <p:spPr bwMode="auto">
            <a:xfrm>
              <a:off x="5295900" y="1128713"/>
              <a:ext cx="9525" cy="9525"/>
            </a:xfrm>
            <a:custGeom>
              <a:avLst/>
              <a:gdLst>
                <a:gd name="T0" fmla="*/ 0 w 9"/>
                <a:gd name="T1" fmla="*/ 5 h 10"/>
                <a:gd name="T2" fmla="*/ 0 w 9"/>
                <a:gd name="T3" fmla="*/ 5 h 10"/>
                <a:gd name="T4" fmla="*/ 1 w 9"/>
                <a:gd name="T5" fmla="*/ 9 h 10"/>
                <a:gd name="T6" fmla="*/ 5 w 9"/>
                <a:gd name="T7" fmla="*/ 10 h 10"/>
                <a:gd name="T8" fmla="*/ 9 w 9"/>
                <a:gd name="T9" fmla="*/ 10 h 10"/>
                <a:gd name="T10" fmla="*/ 9 w 9"/>
                <a:gd name="T11" fmla="*/ 8 h 10"/>
                <a:gd name="T12" fmla="*/ 5 w 9"/>
                <a:gd name="T13" fmla="*/ 8 h 10"/>
                <a:gd name="T14" fmla="*/ 2 w 9"/>
                <a:gd name="T15" fmla="*/ 6 h 10"/>
                <a:gd name="T16" fmla="*/ 9 w 9"/>
                <a:gd name="T17" fmla="*/ 6 h 10"/>
                <a:gd name="T18" fmla="*/ 9 w 9"/>
                <a:gd name="T19" fmla="*/ 4 h 10"/>
                <a:gd name="T20" fmla="*/ 2 w 9"/>
                <a:gd name="T21" fmla="*/ 4 h 10"/>
                <a:gd name="T22" fmla="*/ 5 w 9"/>
                <a:gd name="T23" fmla="*/ 2 h 10"/>
                <a:gd name="T24" fmla="*/ 9 w 9"/>
                <a:gd name="T25" fmla="*/ 2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1" y="9"/>
                  </a:cubicBezTo>
                  <a:cubicBezTo>
                    <a:pt x="3" y="10"/>
                    <a:pt x="4" y="10"/>
                    <a:pt x="5" y="10"/>
                  </a:cubicBezTo>
                  <a:lnTo>
                    <a:pt x="9" y="10"/>
                  </a:lnTo>
                  <a:lnTo>
                    <a:pt x="9" y="8"/>
                  </a:lnTo>
                  <a:lnTo>
                    <a:pt x="5" y="8"/>
                  </a:lnTo>
                  <a:cubicBezTo>
                    <a:pt x="3" y="8"/>
                    <a:pt x="2" y="8"/>
                    <a:pt x="2" y="6"/>
                  </a:cubicBezTo>
                  <a:lnTo>
                    <a:pt x="9" y="6"/>
                  </a:lnTo>
                  <a:lnTo>
                    <a:pt x="9" y="4"/>
                  </a:lnTo>
                  <a:lnTo>
                    <a:pt x="2" y="4"/>
                  </a:lnTo>
                  <a:cubicBezTo>
                    <a:pt x="2" y="2"/>
                    <a:pt x="3" y="2"/>
                    <a:pt x="5" y="2"/>
                  </a:cubicBezTo>
                  <a:lnTo>
                    <a:pt x="9" y="2"/>
                  </a:lnTo>
                  <a:lnTo>
                    <a:pt x="9" y="0"/>
                  </a:lnTo>
                  <a:lnTo>
                    <a:pt x="5" y="0"/>
                  </a:lnTo>
                  <a:cubicBezTo>
                    <a:pt x="1" y="0"/>
                    <a:pt x="0" y="1"/>
                    <a:pt x="0" y="5"/>
                  </a:cubicBezTo>
                  <a:close/>
                </a:path>
              </a:pathLst>
            </a:custGeom>
            <a:grpFill/>
            <a:ln w="0">
              <a:noFill/>
              <a:prstDash val="solid"/>
              <a:round/>
              <a:headEnd/>
              <a:tailEnd/>
            </a:ln>
          </p:spPr>
          <p:txBody>
            <a:bodyPr/>
            <a:lstStyle/>
            <a:p>
              <a:pPr defTabSz="543689">
                <a:defRPr/>
              </a:pPr>
              <a:endParaRPr lang="zh-CN" altLang="en-US" sz="3201"/>
            </a:p>
          </p:txBody>
        </p:sp>
        <p:sp>
          <p:nvSpPr>
            <p:cNvPr id="665" name="Freeform 93"/>
            <p:cNvSpPr>
              <a:spLocks/>
            </p:cNvSpPr>
            <p:nvPr/>
          </p:nvSpPr>
          <p:spPr bwMode="auto">
            <a:xfrm>
              <a:off x="5307013" y="1128713"/>
              <a:ext cx="1588" cy="9525"/>
            </a:xfrm>
            <a:custGeom>
              <a:avLst/>
              <a:gdLst>
                <a:gd name="T0" fmla="*/ 0 w 2"/>
                <a:gd name="T1" fmla="*/ 10 h 10"/>
                <a:gd name="T2" fmla="*/ 0 w 2"/>
                <a:gd name="T3" fmla="*/ 10 h 10"/>
                <a:gd name="T4" fmla="*/ 2 w 2"/>
                <a:gd name="T5" fmla="*/ 10 h 10"/>
                <a:gd name="T6" fmla="*/ 2 w 2"/>
                <a:gd name="T7" fmla="*/ 0 h 10"/>
                <a:gd name="T8" fmla="*/ 0 w 2"/>
                <a:gd name="T9" fmla="*/ 0 h 10"/>
                <a:gd name="T10" fmla="*/ 0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0" y="10"/>
                  </a:moveTo>
                  <a:lnTo>
                    <a:pt x="0" y="10"/>
                  </a:lnTo>
                  <a:lnTo>
                    <a:pt x="2" y="10"/>
                  </a:lnTo>
                  <a:lnTo>
                    <a:pt x="2" y="0"/>
                  </a:lnTo>
                  <a:lnTo>
                    <a:pt x="0" y="0"/>
                  </a:lnTo>
                  <a:lnTo>
                    <a:pt x="0" y="10"/>
                  </a:lnTo>
                  <a:close/>
                </a:path>
              </a:pathLst>
            </a:custGeom>
            <a:grpFill/>
            <a:ln w="0">
              <a:noFill/>
              <a:prstDash val="solid"/>
              <a:round/>
              <a:headEnd/>
              <a:tailEnd/>
            </a:ln>
          </p:spPr>
          <p:txBody>
            <a:bodyPr/>
            <a:lstStyle/>
            <a:p>
              <a:pPr defTabSz="543689">
                <a:defRPr/>
              </a:pPr>
              <a:endParaRPr lang="zh-CN" altLang="en-US" sz="3201"/>
            </a:p>
          </p:txBody>
        </p:sp>
        <p:sp>
          <p:nvSpPr>
            <p:cNvPr id="666" name="Freeform 94"/>
            <p:cNvSpPr>
              <a:spLocks/>
            </p:cNvSpPr>
            <p:nvPr/>
          </p:nvSpPr>
          <p:spPr bwMode="auto">
            <a:xfrm>
              <a:off x="5213350" y="1123950"/>
              <a:ext cx="11113" cy="14288"/>
            </a:xfrm>
            <a:custGeom>
              <a:avLst/>
              <a:gdLst>
                <a:gd name="T0" fmla="*/ 0 w 12"/>
                <a:gd name="T1" fmla="*/ 6 h 15"/>
                <a:gd name="T2" fmla="*/ 0 w 12"/>
                <a:gd name="T3" fmla="*/ 6 h 15"/>
                <a:gd name="T4" fmla="*/ 2 w 12"/>
                <a:gd name="T5" fmla="*/ 9 h 15"/>
                <a:gd name="T6" fmla="*/ 11 w 12"/>
                <a:gd name="T7" fmla="*/ 15 h 15"/>
                <a:gd name="T8" fmla="*/ 12 w 12"/>
                <a:gd name="T9" fmla="*/ 15 h 15"/>
                <a:gd name="T10" fmla="*/ 12 w 12"/>
                <a:gd name="T11" fmla="*/ 15 h 15"/>
                <a:gd name="T12" fmla="*/ 3 w 12"/>
                <a:gd name="T13" fmla="*/ 0 h 15"/>
                <a:gd name="T14" fmla="*/ 0 w 12"/>
                <a:gd name="T15" fmla="*/ 6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0" y="6"/>
                  </a:moveTo>
                  <a:lnTo>
                    <a:pt x="0" y="6"/>
                  </a:lnTo>
                  <a:cubicBezTo>
                    <a:pt x="0" y="8"/>
                    <a:pt x="2" y="9"/>
                    <a:pt x="2" y="9"/>
                  </a:cubicBezTo>
                  <a:cubicBezTo>
                    <a:pt x="4" y="11"/>
                    <a:pt x="10" y="14"/>
                    <a:pt x="11" y="15"/>
                  </a:cubicBezTo>
                  <a:cubicBezTo>
                    <a:pt x="11" y="15"/>
                    <a:pt x="12" y="15"/>
                    <a:pt x="12" y="15"/>
                  </a:cubicBezTo>
                  <a:cubicBezTo>
                    <a:pt x="12" y="15"/>
                    <a:pt x="12" y="15"/>
                    <a:pt x="12" y="15"/>
                  </a:cubicBezTo>
                  <a:cubicBezTo>
                    <a:pt x="8" y="6"/>
                    <a:pt x="3" y="0"/>
                    <a:pt x="3" y="0"/>
                  </a:cubicBezTo>
                  <a:cubicBezTo>
                    <a:pt x="3" y="0"/>
                    <a:pt x="0" y="3"/>
                    <a:pt x="0" y="6"/>
                  </a:cubicBezTo>
                  <a:close/>
                </a:path>
              </a:pathLst>
            </a:custGeom>
            <a:grpFill/>
            <a:ln w="0">
              <a:noFill/>
              <a:prstDash val="solid"/>
              <a:round/>
              <a:headEnd/>
              <a:tailEnd/>
            </a:ln>
          </p:spPr>
          <p:txBody>
            <a:bodyPr/>
            <a:lstStyle/>
            <a:p>
              <a:pPr defTabSz="543689">
                <a:defRPr/>
              </a:pPr>
              <a:endParaRPr lang="zh-CN" altLang="en-US" sz="3201"/>
            </a:p>
          </p:txBody>
        </p:sp>
        <p:sp>
          <p:nvSpPr>
            <p:cNvPr id="667" name="Freeform 95"/>
            <p:cNvSpPr>
              <a:spLocks/>
            </p:cNvSpPr>
            <p:nvPr/>
          </p:nvSpPr>
          <p:spPr bwMode="auto">
            <a:xfrm>
              <a:off x="5213350" y="1139825"/>
              <a:ext cx="9525" cy="3175"/>
            </a:xfrm>
            <a:custGeom>
              <a:avLst/>
              <a:gdLst>
                <a:gd name="T0" fmla="*/ 10 w 10"/>
                <a:gd name="T1" fmla="*/ 0 h 3"/>
                <a:gd name="T2" fmla="*/ 10 w 10"/>
                <a:gd name="T3" fmla="*/ 0 h 3"/>
                <a:gd name="T4" fmla="*/ 0 w 10"/>
                <a:gd name="T5" fmla="*/ 0 h 3"/>
                <a:gd name="T6" fmla="*/ 4 w 10"/>
                <a:gd name="T7" fmla="*/ 3 h 3"/>
                <a:gd name="T8" fmla="*/ 10 w 10"/>
                <a:gd name="T9" fmla="*/ 0 h 3"/>
                <a:gd name="T10" fmla="*/ 10 w 10"/>
                <a:gd name="T11" fmla="*/ 0 h 3"/>
                <a:gd name="T12" fmla="*/ 10 w 10"/>
                <a:gd name="T13" fmla="*/ 0 h 3"/>
                <a:gd name="T14" fmla="*/ 10 w 10"/>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
                  <a:moveTo>
                    <a:pt x="10" y="0"/>
                  </a:moveTo>
                  <a:lnTo>
                    <a:pt x="10" y="0"/>
                  </a:lnTo>
                  <a:lnTo>
                    <a:pt x="0" y="0"/>
                  </a:lnTo>
                  <a:cubicBezTo>
                    <a:pt x="1" y="2"/>
                    <a:pt x="3" y="3"/>
                    <a:pt x="4" y="3"/>
                  </a:cubicBezTo>
                  <a:cubicBezTo>
                    <a:pt x="6" y="3"/>
                    <a:pt x="9" y="1"/>
                    <a:pt x="10" y="0"/>
                  </a:cubicBezTo>
                  <a:lnTo>
                    <a:pt x="10" y="0"/>
                  </a:lnTo>
                  <a:cubicBezTo>
                    <a:pt x="10" y="0"/>
                    <a:pt x="10" y="0"/>
                    <a:pt x="10" y="0"/>
                  </a:cubicBezTo>
                  <a:cubicBezTo>
                    <a:pt x="10" y="0"/>
                    <a:pt x="10" y="0"/>
                    <a:pt x="10" y="0"/>
                  </a:cubicBezTo>
                  <a:close/>
                </a:path>
              </a:pathLst>
            </a:custGeom>
            <a:grpFill/>
            <a:ln w="0">
              <a:noFill/>
              <a:prstDash val="solid"/>
              <a:round/>
              <a:headEnd/>
              <a:tailEnd/>
            </a:ln>
          </p:spPr>
          <p:txBody>
            <a:bodyPr/>
            <a:lstStyle/>
            <a:p>
              <a:pPr defTabSz="543689">
                <a:defRPr/>
              </a:pPr>
              <a:endParaRPr lang="zh-CN" altLang="en-US" sz="3201"/>
            </a:p>
          </p:txBody>
        </p:sp>
        <p:sp>
          <p:nvSpPr>
            <p:cNvPr id="668" name="Freeform 96"/>
            <p:cNvSpPr>
              <a:spLocks/>
            </p:cNvSpPr>
            <p:nvPr/>
          </p:nvSpPr>
          <p:spPr bwMode="auto">
            <a:xfrm>
              <a:off x="5210175" y="1131888"/>
              <a:ext cx="12700" cy="6350"/>
            </a:xfrm>
            <a:custGeom>
              <a:avLst/>
              <a:gdLst>
                <a:gd name="T0" fmla="*/ 1 w 14"/>
                <a:gd name="T1" fmla="*/ 0 h 8"/>
                <a:gd name="T2" fmla="*/ 1 w 14"/>
                <a:gd name="T3" fmla="*/ 0 h 8"/>
                <a:gd name="T4" fmla="*/ 1 w 14"/>
                <a:gd name="T5" fmla="*/ 5 h 8"/>
                <a:gd name="T6" fmla="*/ 4 w 14"/>
                <a:gd name="T7" fmla="*/ 8 h 8"/>
                <a:gd name="T8" fmla="*/ 6 w 14"/>
                <a:gd name="T9" fmla="*/ 8 h 8"/>
                <a:gd name="T10" fmla="*/ 14 w 14"/>
                <a:gd name="T11" fmla="*/ 8 h 8"/>
                <a:gd name="T12" fmla="*/ 14 w 14"/>
                <a:gd name="T13" fmla="*/ 8 h 8"/>
                <a:gd name="T14" fmla="*/ 14 w 14"/>
                <a:gd name="T15" fmla="*/ 8 h 8"/>
                <a:gd name="T16" fmla="*/ 1 w 1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8">
                  <a:moveTo>
                    <a:pt x="1" y="0"/>
                  </a:moveTo>
                  <a:lnTo>
                    <a:pt x="1" y="0"/>
                  </a:lnTo>
                  <a:cubicBezTo>
                    <a:pt x="0" y="3"/>
                    <a:pt x="1" y="5"/>
                    <a:pt x="1" y="5"/>
                  </a:cubicBezTo>
                  <a:cubicBezTo>
                    <a:pt x="2" y="7"/>
                    <a:pt x="4" y="8"/>
                    <a:pt x="4" y="8"/>
                  </a:cubicBezTo>
                  <a:cubicBezTo>
                    <a:pt x="5" y="8"/>
                    <a:pt x="6" y="8"/>
                    <a:pt x="6" y="8"/>
                  </a:cubicBezTo>
                  <a:cubicBezTo>
                    <a:pt x="7" y="8"/>
                    <a:pt x="12" y="8"/>
                    <a:pt x="14" y="8"/>
                  </a:cubicBezTo>
                  <a:cubicBezTo>
                    <a:pt x="14" y="8"/>
                    <a:pt x="14" y="8"/>
                    <a:pt x="14" y="8"/>
                  </a:cubicBezTo>
                  <a:cubicBezTo>
                    <a:pt x="14" y="8"/>
                    <a:pt x="14" y="8"/>
                    <a:pt x="14" y="8"/>
                  </a:cubicBezTo>
                  <a:cubicBezTo>
                    <a:pt x="10" y="5"/>
                    <a:pt x="1" y="0"/>
                    <a:pt x="1" y="0"/>
                  </a:cubicBezTo>
                  <a:close/>
                </a:path>
              </a:pathLst>
            </a:custGeom>
            <a:grpFill/>
            <a:ln w="0">
              <a:noFill/>
              <a:prstDash val="solid"/>
              <a:round/>
              <a:headEnd/>
              <a:tailEnd/>
            </a:ln>
          </p:spPr>
          <p:txBody>
            <a:bodyPr/>
            <a:lstStyle/>
            <a:p>
              <a:pPr defTabSz="543689">
                <a:defRPr/>
              </a:pPr>
              <a:endParaRPr lang="zh-CN" altLang="en-US" sz="3201"/>
            </a:p>
          </p:txBody>
        </p:sp>
        <p:sp>
          <p:nvSpPr>
            <p:cNvPr id="669" name="Freeform 97"/>
            <p:cNvSpPr>
              <a:spLocks/>
            </p:cNvSpPr>
            <p:nvPr/>
          </p:nvSpPr>
          <p:spPr bwMode="auto">
            <a:xfrm>
              <a:off x="5218113" y="1119188"/>
              <a:ext cx="7938" cy="17463"/>
            </a:xfrm>
            <a:custGeom>
              <a:avLst/>
              <a:gdLst>
                <a:gd name="T0" fmla="*/ 4 w 8"/>
                <a:gd name="T1" fmla="*/ 0 h 18"/>
                <a:gd name="T2" fmla="*/ 4 w 8"/>
                <a:gd name="T3" fmla="*/ 0 h 18"/>
                <a:gd name="T4" fmla="*/ 1 w 8"/>
                <a:gd name="T5" fmla="*/ 3 h 18"/>
                <a:gd name="T6" fmla="*/ 1 w 8"/>
                <a:gd name="T7" fmla="*/ 6 h 18"/>
                <a:gd name="T8" fmla="*/ 7 w 8"/>
                <a:gd name="T9" fmla="*/ 18 h 18"/>
                <a:gd name="T10" fmla="*/ 7 w 8"/>
                <a:gd name="T11" fmla="*/ 18 h 18"/>
                <a:gd name="T12" fmla="*/ 7 w 8"/>
                <a:gd name="T13" fmla="*/ 18 h 18"/>
                <a:gd name="T14" fmla="*/ 5 w 8"/>
                <a:gd name="T15" fmla="*/ 0 h 18"/>
                <a:gd name="T16" fmla="*/ 4 w 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4" y="0"/>
                  </a:moveTo>
                  <a:lnTo>
                    <a:pt x="4" y="0"/>
                  </a:lnTo>
                  <a:cubicBezTo>
                    <a:pt x="1" y="1"/>
                    <a:pt x="1" y="3"/>
                    <a:pt x="1" y="3"/>
                  </a:cubicBezTo>
                  <a:cubicBezTo>
                    <a:pt x="0" y="5"/>
                    <a:pt x="1" y="6"/>
                    <a:pt x="1" y="6"/>
                  </a:cubicBezTo>
                  <a:cubicBezTo>
                    <a:pt x="2" y="10"/>
                    <a:pt x="6" y="17"/>
                    <a:pt x="7" y="18"/>
                  </a:cubicBezTo>
                  <a:cubicBezTo>
                    <a:pt x="7" y="18"/>
                    <a:pt x="7" y="18"/>
                    <a:pt x="7" y="18"/>
                  </a:cubicBezTo>
                  <a:cubicBezTo>
                    <a:pt x="7" y="18"/>
                    <a:pt x="7" y="18"/>
                    <a:pt x="7" y="18"/>
                  </a:cubicBezTo>
                  <a:cubicBezTo>
                    <a:pt x="8" y="4"/>
                    <a:pt x="5" y="0"/>
                    <a:pt x="5"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p>
          </p:txBody>
        </p:sp>
        <p:sp>
          <p:nvSpPr>
            <p:cNvPr id="670" name="Freeform 98"/>
            <p:cNvSpPr>
              <a:spLocks/>
            </p:cNvSpPr>
            <p:nvPr/>
          </p:nvSpPr>
          <p:spPr bwMode="auto">
            <a:xfrm>
              <a:off x="5226050" y="1119188"/>
              <a:ext cx="6350" cy="17463"/>
            </a:xfrm>
            <a:custGeom>
              <a:avLst/>
              <a:gdLst>
                <a:gd name="T0" fmla="*/ 8 w 8"/>
                <a:gd name="T1" fmla="*/ 3 h 18"/>
                <a:gd name="T2" fmla="*/ 8 w 8"/>
                <a:gd name="T3" fmla="*/ 3 h 18"/>
                <a:gd name="T4" fmla="*/ 5 w 8"/>
                <a:gd name="T5" fmla="*/ 0 h 18"/>
                <a:gd name="T6" fmla="*/ 3 w 8"/>
                <a:gd name="T7" fmla="*/ 0 h 18"/>
                <a:gd name="T8" fmla="*/ 2 w 8"/>
                <a:gd name="T9" fmla="*/ 18 h 18"/>
                <a:gd name="T10" fmla="*/ 2 w 8"/>
                <a:gd name="T11" fmla="*/ 18 h 18"/>
                <a:gd name="T12" fmla="*/ 2 w 8"/>
                <a:gd name="T13" fmla="*/ 18 h 18"/>
                <a:gd name="T14" fmla="*/ 8 w 8"/>
                <a:gd name="T15" fmla="*/ 6 h 18"/>
                <a:gd name="T16" fmla="*/ 8 w 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8" y="3"/>
                  </a:moveTo>
                  <a:lnTo>
                    <a:pt x="8" y="3"/>
                  </a:lnTo>
                  <a:cubicBezTo>
                    <a:pt x="8" y="3"/>
                    <a:pt x="7" y="1"/>
                    <a:pt x="5" y="0"/>
                  </a:cubicBezTo>
                  <a:cubicBezTo>
                    <a:pt x="5" y="0"/>
                    <a:pt x="4" y="0"/>
                    <a:pt x="3" y="0"/>
                  </a:cubicBezTo>
                  <a:cubicBezTo>
                    <a:pt x="3" y="0"/>
                    <a:pt x="0" y="4"/>
                    <a:pt x="2" y="18"/>
                  </a:cubicBezTo>
                  <a:cubicBezTo>
                    <a:pt x="2" y="18"/>
                    <a:pt x="2" y="18"/>
                    <a:pt x="2" y="18"/>
                  </a:cubicBezTo>
                  <a:cubicBezTo>
                    <a:pt x="2" y="18"/>
                    <a:pt x="2" y="18"/>
                    <a:pt x="2" y="18"/>
                  </a:cubicBezTo>
                  <a:cubicBezTo>
                    <a:pt x="3" y="17"/>
                    <a:pt x="7" y="10"/>
                    <a:pt x="8" y="6"/>
                  </a:cubicBezTo>
                  <a:cubicBezTo>
                    <a:pt x="8" y="6"/>
                    <a:pt x="8" y="5"/>
                    <a:pt x="8" y="3"/>
                  </a:cubicBezTo>
                  <a:close/>
                </a:path>
              </a:pathLst>
            </a:custGeom>
            <a:grpFill/>
            <a:ln w="0">
              <a:noFill/>
              <a:prstDash val="solid"/>
              <a:round/>
              <a:headEnd/>
              <a:tailEnd/>
            </a:ln>
          </p:spPr>
          <p:txBody>
            <a:bodyPr/>
            <a:lstStyle/>
            <a:p>
              <a:pPr defTabSz="543689">
                <a:defRPr/>
              </a:pPr>
              <a:endParaRPr lang="zh-CN" altLang="en-US" sz="3201"/>
            </a:p>
          </p:txBody>
        </p:sp>
        <p:sp>
          <p:nvSpPr>
            <p:cNvPr id="671" name="Freeform 99"/>
            <p:cNvSpPr>
              <a:spLocks/>
            </p:cNvSpPr>
            <p:nvPr/>
          </p:nvSpPr>
          <p:spPr bwMode="auto">
            <a:xfrm>
              <a:off x="5229225" y="1139825"/>
              <a:ext cx="9525" cy="3175"/>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1"/>
                    <a:pt x="4" y="3"/>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p>
          </p:txBody>
        </p:sp>
        <p:sp>
          <p:nvSpPr>
            <p:cNvPr id="672" name="Freeform 100"/>
            <p:cNvSpPr>
              <a:spLocks/>
            </p:cNvSpPr>
            <p:nvPr/>
          </p:nvSpPr>
          <p:spPr bwMode="auto">
            <a:xfrm>
              <a:off x="5229225" y="1131888"/>
              <a:ext cx="12700" cy="6350"/>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8 h 8"/>
                <a:gd name="T12" fmla="*/ 12 w 13"/>
                <a:gd name="T13" fmla="*/ 5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1" y="8"/>
                    <a:pt x="7" y="8"/>
                    <a:pt x="8" y="8"/>
                  </a:cubicBezTo>
                  <a:cubicBezTo>
                    <a:pt x="8" y="8"/>
                    <a:pt x="8" y="8"/>
                    <a:pt x="9" y="8"/>
                  </a:cubicBezTo>
                  <a:cubicBezTo>
                    <a:pt x="9" y="8"/>
                    <a:pt x="11" y="7"/>
                    <a:pt x="12" y="5"/>
                  </a:cubicBezTo>
                  <a:cubicBezTo>
                    <a:pt x="12" y="5"/>
                    <a:pt x="13" y="3"/>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p>
          </p:txBody>
        </p:sp>
        <p:sp>
          <p:nvSpPr>
            <p:cNvPr id="673" name="Freeform 101"/>
            <p:cNvSpPr>
              <a:spLocks/>
            </p:cNvSpPr>
            <p:nvPr/>
          </p:nvSpPr>
          <p:spPr bwMode="auto">
            <a:xfrm>
              <a:off x="5227638" y="1123950"/>
              <a:ext cx="12700" cy="14288"/>
            </a:xfrm>
            <a:custGeom>
              <a:avLst/>
              <a:gdLst>
                <a:gd name="T0" fmla="*/ 12 w 12"/>
                <a:gd name="T1" fmla="*/ 5 h 15"/>
                <a:gd name="T2" fmla="*/ 12 w 12"/>
                <a:gd name="T3" fmla="*/ 5 h 15"/>
                <a:gd name="T4" fmla="*/ 9 w 12"/>
                <a:gd name="T5" fmla="*/ 0 h 15"/>
                <a:gd name="T6" fmla="*/ 0 w 12"/>
                <a:gd name="T7" fmla="*/ 15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5"/>
                  </a:cubicBezTo>
                  <a:cubicBezTo>
                    <a:pt x="0" y="15"/>
                    <a:pt x="0" y="15"/>
                    <a:pt x="0" y="15"/>
                  </a:cubicBezTo>
                  <a:cubicBezTo>
                    <a:pt x="0" y="15"/>
                    <a:pt x="0" y="15"/>
                    <a:pt x="0" y="15"/>
                  </a:cubicBezTo>
                  <a:cubicBezTo>
                    <a:pt x="2" y="14"/>
                    <a:pt x="7" y="11"/>
                    <a:pt x="10" y="9"/>
                  </a:cubicBezTo>
                  <a:cubicBezTo>
                    <a:pt x="10" y="9"/>
                    <a:pt x="11" y="7"/>
                    <a:pt x="12" y="5"/>
                  </a:cubicBezTo>
                  <a:close/>
                </a:path>
              </a:pathLst>
            </a:custGeom>
            <a:grpFill/>
            <a:ln w="0">
              <a:noFill/>
              <a:prstDash val="solid"/>
              <a:round/>
              <a:headEnd/>
              <a:tailEnd/>
            </a:ln>
          </p:spPr>
          <p:txBody>
            <a:bodyPr/>
            <a:lstStyle/>
            <a:p>
              <a:pPr defTabSz="543689">
                <a:defRPr/>
              </a:pPr>
              <a:endParaRPr lang="zh-CN" altLang="en-US" sz="3201"/>
            </a:p>
          </p:txBody>
        </p:sp>
        <p:sp>
          <p:nvSpPr>
            <p:cNvPr id="674" name="Freeform 102"/>
            <p:cNvSpPr>
              <a:spLocks/>
            </p:cNvSpPr>
            <p:nvPr/>
          </p:nvSpPr>
          <p:spPr bwMode="auto">
            <a:xfrm>
              <a:off x="5345113" y="1216025"/>
              <a:ext cx="15875" cy="46038"/>
            </a:xfrm>
            <a:custGeom>
              <a:avLst/>
              <a:gdLst>
                <a:gd name="T0" fmla="*/ 0 w 17"/>
                <a:gd name="T1" fmla="*/ 47 h 47"/>
                <a:gd name="T2" fmla="*/ 0 w 17"/>
                <a:gd name="T3" fmla="*/ 47 h 47"/>
                <a:gd name="T4" fmla="*/ 17 w 17"/>
                <a:gd name="T5" fmla="*/ 47 h 47"/>
                <a:gd name="T6" fmla="*/ 17 w 17"/>
                <a:gd name="T7" fmla="*/ 0 h 47"/>
                <a:gd name="T8" fmla="*/ 0 w 17"/>
                <a:gd name="T9" fmla="*/ 0 h 47"/>
                <a:gd name="T10" fmla="*/ 0 w 17"/>
                <a:gd name="T11" fmla="*/ 47 h 47"/>
              </a:gdLst>
              <a:ahLst/>
              <a:cxnLst>
                <a:cxn ang="0">
                  <a:pos x="T0" y="T1"/>
                </a:cxn>
                <a:cxn ang="0">
                  <a:pos x="T2" y="T3"/>
                </a:cxn>
                <a:cxn ang="0">
                  <a:pos x="T4" y="T5"/>
                </a:cxn>
                <a:cxn ang="0">
                  <a:pos x="T6" y="T7"/>
                </a:cxn>
                <a:cxn ang="0">
                  <a:pos x="T8" y="T9"/>
                </a:cxn>
                <a:cxn ang="0">
                  <a:pos x="T10" y="T11"/>
                </a:cxn>
              </a:cxnLst>
              <a:rect l="0" t="0" r="r" b="b"/>
              <a:pathLst>
                <a:path w="17" h="47">
                  <a:moveTo>
                    <a:pt x="0" y="47"/>
                  </a:moveTo>
                  <a:lnTo>
                    <a:pt x="0" y="47"/>
                  </a:lnTo>
                  <a:lnTo>
                    <a:pt x="17" y="47"/>
                  </a:lnTo>
                  <a:lnTo>
                    <a:pt x="17" y="0"/>
                  </a:lnTo>
                  <a:lnTo>
                    <a:pt x="0" y="0"/>
                  </a:lnTo>
                  <a:lnTo>
                    <a:pt x="0" y="47"/>
                  </a:lnTo>
                  <a:close/>
                </a:path>
              </a:pathLst>
            </a:custGeom>
            <a:grpFill/>
            <a:ln w="0">
              <a:noFill/>
              <a:prstDash val="solid"/>
              <a:round/>
              <a:headEnd/>
              <a:tailEnd/>
            </a:ln>
          </p:spPr>
          <p:txBody>
            <a:bodyPr/>
            <a:lstStyle/>
            <a:p>
              <a:pPr defTabSz="543689">
                <a:defRPr/>
              </a:pPr>
              <a:endParaRPr lang="zh-CN" altLang="en-US" sz="3201"/>
            </a:p>
          </p:txBody>
        </p:sp>
      </p:grpSp>
      <p:sp>
        <p:nvSpPr>
          <p:cNvPr id="1497" name="文本框 1496"/>
          <p:cNvSpPr txBox="1"/>
          <p:nvPr/>
        </p:nvSpPr>
        <p:spPr bwMode="auto">
          <a:xfrm>
            <a:off x="2119457" y="6049666"/>
            <a:ext cx="69673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NAS</a:t>
            </a:r>
            <a:endParaRPr lang="zh-CN" altLang="en-US" sz="1600" dirty="0" smtClean="0">
              <a:latin typeface="+mn-ea"/>
              <a:ea typeface="+mn-ea"/>
            </a:endParaRPr>
          </a:p>
        </p:txBody>
      </p:sp>
      <p:sp>
        <p:nvSpPr>
          <p:cNvPr id="710" name="文本框 709"/>
          <p:cNvSpPr txBox="1"/>
          <p:nvPr/>
        </p:nvSpPr>
        <p:spPr bwMode="auto">
          <a:xfrm>
            <a:off x="4011813" y="6049666"/>
            <a:ext cx="114573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本地存储</a:t>
            </a:r>
          </a:p>
        </p:txBody>
      </p:sp>
      <p:sp>
        <p:nvSpPr>
          <p:cNvPr id="711" name="文本框 710"/>
          <p:cNvSpPr txBox="1"/>
          <p:nvPr/>
        </p:nvSpPr>
        <p:spPr bwMode="auto">
          <a:xfrm>
            <a:off x="6435501" y="5869329"/>
            <a:ext cx="69673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smtClean="0">
                <a:latin typeface="+mn-ea"/>
                <a:ea typeface="+mn-ea"/>
              </a:rPr>
              <a:t>SAN</a:t>
            </a:r>
            <a:endParaRPr lang="zh-CN" altLang="en-US" sz="1600" dirty="0" smtClean="0">
              <a:latin typeface="+mn-ea"/>
              <a:ea typeface="+mn-ea"/>
            </a:endParaRPr>
          </a:p>
        </p:txBody>
      </p:sp>
      <p:sp>
        <p:nvSpPr>
          <p:cNvPr id="1529" name="矩形 1528"/>
          <p:cNvSpPr/>
          <p:nvPr/>
        </p:nvSpPr>
        <p:spPr bwMode="auto">
          <a:xfrm>
            <a:off x="1594800" y="2780928"/>
            <a:ext cx="6035200" cy="2278503"/>
          </a:xfrm>
          <a:prstGeom prst="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36" name="矩形 735"/>
          <p:cNvSpPr/>
          <p:nvPr/>
        </p:nvSpPr>
        <p:spPr bwMode="auto">
          <a:xfrm>
            <a:off x="8001983" y="2778840"/>
            <a:ext cx="2810541" cy="2278503"/>
          </a:xfrm>
          <a:prstGeom prst="rec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
        <p:nvSpPr>
          <p:cNvPr id="737" name="矩形 736"/>
          <p:cNvSpPr/>
          <p:nvPr/>
        </p:nvSpPr>
        <p:spPr bwMode="auto">
          <a:xfrm>
            <a:off x="3289391" y="1545480"/>
            <a:ext cx="2117121" cy="965834"/>
          </a:xfrm>
          <a:prstGeom prst="rect">
            <a:avLst/>
          </a:prstGeom>
          <a:noFill/>
          <a:ln w="254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用户虚拟机</a:t>
            </a:r>
          </a:p>
        </p:txBody>
      </p:sp>
      <p:sp>
        <p:nvSpPr>
          <p:cNvPr id="738" name="矩形 737"/>
          <p:cNvSpPr/>
          <p:nvPr/>
        </p:nvSpPr>
        <p:spPr bwMode="auto">
          <a:xfrm>
            <a:off x="5562622" y="1545480"/>
            <a:ext cx="2067378" cy="965834"/>
          </a:xfrm>
          <a:prstGeom prst="rect">
            <a:avLst/>
          </a:prstGeom>
          <a:noFill/>
          <a:ln w="254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rPr>
              <a:t>用户虚拟机</a:t>
            </a:r>
          </a:p>
        </p:txBody>
      </p:sp>
      <p:sp>
        <p:nvSpPr>
          <p:cNvPr id="740" name="矩形 739"/>
          <p:cNvSpPr/>
          <p:nvPr/>
        </p:nvSpPr>
        <p:spPr bwMode="auto">
          <a:xfrm>
            <a:off x="4092918" y="4593389"/>
            <a:ext cx="3347850" cy="358352"/>
          </a:xfrm>
          <a:prstGeom prst="rect">
            <a:avLst/>
          </a:prstGeom>
          <a:solidFill>
            <a:srgbClr val="FFC000"/>
          </a:solidFill>
          <a:ln w="9525" cap="flat" cmpd="sng" algn="ctr">
            <a:no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prstMaterial="matte">
            <a:bevelT/>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驱动层</a:t>
            </a:r>
          </a:p>
        </p:txBody>
      </p:sp>
      <p:sp>
        <p:nvSpPr>
          <p:cNvPr id="741" name="矩形 740"/>
          <p:cNvSpPr/>
          <p:nvPr/>
        </p:nvSpPr>
        <p:spPr bwMode="auto">
          <a:xfrm>
            <a:off x="4092918" y="4174550"/>
            <a:ext cx="3347850" cy="358352"/>
          </a:xfrm>
          <a:prstGeom prst="rect">
            <a:avLst/>
          </a:prstGeom>
          <a:solidFill>
            <a:srgbClr val="FFC000"/>
          </a:solidFill>
          <a:ln w="9525" cap="flat" cmpd="sng" algn="ctr">
            <a:no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prstMaterial="matte">
            <a:bevelT/>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通用块层</a:t>
            </a:r>
          </a:p>
        </p:txBody>
      </p:sp>
      <p:sp>
        <p:nvSpPr>
          <p:cNvPr id="742" name="矩形 741"/>
          <p:cNvSpPr/>
          <p:nvPr/>
        </p:nvSpPr>
        <p:spPr bwMode="auto">
          <a:xfrm>
            <a:off x="4092916" y="3755711"/>
            <a:ext cx="6512146" cy="358352"/>
          </a:xfrm>
          <a:prstGeom prst="rect">
            <a:avLst/>
          </a:prstGeom>
          <a:solidFill>
            <a:srgbClr val="FFC000"/>
          </a:solidFill>
          <a:ln w="9525" cap="flat" cmpd="sng" algn="ctr">
            <a:no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prstMaterial="matte">
            <a:bevelT/>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文件系统</a:t>
            </a:r>
          </a:p>
        </p:txBody>
      </p:sp>
      <p:sp>
        <p:nvSpPr>
          <p:cNvPr id="743" name="矩形 742"/>
          <p:cNvSpPr/>
          <p:nvPr/>
        </p:nvSpPr>
        <p:spPr bwMode="auto">
          <a:xfrm>
            <a:off x="1755722" y="3736553"/>
            <a:ext cx="2129732" cy="358352"/>
          </a:xfrm>
          <a:prstGeom prst="rect">
            <a:avLst/>
          </a:prstGeom>
          <a:solidFill>
            <a:srgbClr val="FFC000"/>
          </a:solidFill>
          <a:ln w="9525" cap="flat" cmpd="sng" algn="ctr">
            <a:no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prstMaterial="matte">
            <a:bevelT/>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NFS</a:t>
            </a:r>
            <a:r>
              <a:rPr kumimoji="0" lang="zh-CN" altLang="en-US" sz="1400" b="0" i="0" u="none" strike="noStrike" cap="none" normalizeH="0" baseline="0" dirty="0" smtClean="0">
                <a:ln>
                  <a:noFill/>
                </a:ln>
                <a:solidFill>
                  <a:schemeClr val="tx1"/>
                </a:solidFill>
                <a:effectLst/>
                <a:latin typeface="+mn-ea"/>
                <a:ea typeface="+mn-ea"/>
              </a:rPr>
              <a:t>文件系统</a:t>
            </a:r>
          </a:p>
        </p:txBody>
      </p:sp>
      <p:sp>
        <p:nvSpPr>
          <p:cNvPr id="744" name="矩形 743"/>
          <p:cNvSpPr/>
          <p:nvPr/>
        </p:nvSpPr>
        <p:spPr bwMode="auto">
          <a:xfrm>
            <a:off x="8249169" y="3336872"/>
            <a:ext cx="2129732" cy="358352"/>
          </a:xfrm>
          <a:prstGeom prst="rect">
            <a:avLst/>
          </a:prstGeom>
          <a:solidFill>
            <a:srgbClr val="FFC000"/>
          </a:solidFill>
          <a:ln w="9525" cap="flat" cmpd="sng" algn="ctr">
            <a:no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prstMaterial="matte">
            <a:bevelT/>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镜像文件</a:t>
            </a:r>
          </a:p>
        </p:txBody>
      </p:sp>
      <p:sp>
        <p:nvSpPr>
          <p:cNvPr id="745" name="矩形 744"/>
          <p:cNvSpPr/>
          <p:nvPr/>
        </p:nvSpPr>
        <p:spPr bwMode="auto">
          <a:xfrm>
            <a:off x="3289391" y="2918033"/>
            <a:ext cx="7089510" cy="358352"/>
          </a:xfrm>
          <a:prstGeom prst="rect">
            <a:avLst/>
          </a:prstGeom>
          <a:solidFill>
            <a:srgbClr val="FFC000"/>
          </a:solidFill>
          <a:ln w="9525" cap="flat" cmpd="sng" algn="ctr">
            <a:noFill/>
            <a:prstDash val="solid"/>
            <a:round/>
            <a:headEnd type="none" w="med" len="med"/>
            <a:tailEnd type="none" w="med" len="med"/>
          </a:ln>
          <a:effectLst>
            <a:outerShdw blurRad="76200" dir="18900000" sy="23000" kx="-1200000" algn="bl" rotWithShape="0">
              <a:prstClr val="black">
                <a:alpha val="20000"/>
              </a:prstClr>
            </a:outerShdw>
          </a:effectLst>
          <a:scene3d>
            <a:camera prst="orthographicFront"/>
            <a:lightRig rig="threePt" dir="t"/>
          </a:scene3d>
          <a:sp3d prstMaterial="matte">
            <a:bevelT/>
          </a:sp3d>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rPr>
              <a:t>QEMU</a:t>
            </a:r>
            <a:endParaRPr kumimoji="0" lang="zh-CN" altLang="en-US" sz="1400" b="0" i="0" u="none" strike="noStrike" cap="none" normalizeH="0" baseline="0" dirty="0" smtClean="0">
              <a:ln>
                <a:noFill/>
              </a:ln>
              <a:solidFill>
                <a:schemeClr val="tx1"/>
              </a:solidFill>
              <a:effectLst/>
              <a:latin typeface="+mn-ea"/>
              <a:ea typeface="+mn-ea"/>
            </a:endParaRPr>
          </a:p>
        </p:txBody>
      </p:sp>
      <p:sp>
        <p:nvSpPr>
          <p:cNvPr id="1530" name="矩形 1529"/>
          <p:cNvSpPr/>
          <p:nvPr/>
        </p:nvSpPr>
        <p:spPr bwMode="auto">
          <a:xfrm>
            <a:off x="3702706" y="2204864"/>
            <a:ext cx="1170884" cy="306450"/>
          </a:xfrm>
          <a:prstGeom prst="rect">
            <a:avLst/>
          </a:prstGeom>
          <a:solidFill>
            <a:srgbClr val="92D050"/>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前端驱动</a:t>
            </a:r>
          </a:p>
        </p:txBody>
      </p:sp>
      <p:sp>
        <p:nvSpPr>
          <p:cNvPr id="747" name="矩形 746"/>
          <p:cNvSpPr/>
          <p:nvPr/>
        </p:nvSpPr>
        <p:spPr bwMode="auto">
          <a:xfrm>
            <a:off x="5977819" y="2204864"/>
            <a:ext cx="1170884" cy="306450"/>
          </a:xfrm>
          <a:prstGeom prst="rect">
            <a:avLst/>
          </a:prstGeom>
          <a:solidFill>
            <a:srgbClr val="92D050"/>
          </a:solidFill>
          <a:ln w="9525" cap="flat" cmpd="sng" algn="ctr">
            <a:solidFill>
              <a:schemeClr val="tx1"/>
            </a:solidFill>
            <a:prstDash val="lgDash"/>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rPr>
              <a:t>前端驱动</a:t>
            </a:r>
          </a:p>
        </p:txBody>
      </p:sp>
      <p:cxnSp>
        <p:nvCxnSpPr>
          <p:cNvPr id="1532" name="直接箭头连接符 1531"/>
          <p:cNvCxnSpPr/>
          <p:nvPr/>
        </p:nvCxnSpPr>
        <p:spPr bwMode="auto">
          <a:xfrm flipH="1">
            <a:off x="4584682" y="5005527"/>
            <a:ext cx="23" cy="310448"/>
          </a:xfrm>
          <a:prstGeom prst="straightConnector1">
            <a:avLst/>
          </a:prstGeom>
          <a:solidFill>
            <a:schemeClr val="accent1"/>
          </a:solidFill>
          <a:ln w="15875" cap="flat" cmpd="sng" algn="ctr">
            <a:solidFill>
              <a:schemeClr val="bg1">
                <a:lumMod val="50000"/>
              </a:schemeClr>
            </a:solidFill>
            <a:prstDash val="solid"/>
            <a:round/>
            <a:headEnd type="none" w="med" len="med"/>
            <a:tailEnd type="triangle"/>
          </a:ln>
          <a:effectLst/>
        </p:spPr>
      </p:cxnSp>
      <p:cxnSp>
        <p:nvCxnSpPr>
          <p:cNvPr id="753" name="直接箭头连接符 752"/>
          <p:cNvCxnSpPr/>
          <p:nvPr/>
        </p:nvCxnSpPr>
        <p:spPr bwMode="auto">
          <a:xfrm>
            <a:off x="6783866" y="5005527"/>
            <a:ext cx="0" cy="393797"/>
          </a:xfrm>
          <a:prstGeom prst="straightConnector1">
            <a:avLst/>
          </a:prstGeom>
          <a:solidFill>
            <a:schemeClr val="accent1"/>
          </a:solidFill>
          <a:ln w="15875" cap="flat" cmpd="sng" algn="ctr">
            <a:solidFill>
              <a:schemeClr val="bg1">
                <a:lumMod val="50000"/>
              </a:schemeClr>
            </a:solidFill>
            <a:prstDash val="solid"/>
            <a:round/>
            <a:headEnd type="none" w="med" len="med"/>
            <a:tailEnd type="triangle"/>
          </a:ln>
          <a:effectLst/>
        </p:spPr>
      </p:cxnSp>
      <p:cxnSp>
        <p:nvCxnSpPr>
          <p:cNvPr id="755" name="直接箭头连接符 754"/>
          <p:cNvCxnSpPr/>
          <p:nvPr/>
        </p:nvCxnSpPr>
        <p:spPr bwMode="auto">
          <a:xfrm flipH="1">
            <a:off x="2518725" y="4156827"/>
            <a:ext cx="3085" cy="1003924"/>
          </a:xfrm>
          <a:prstGeom prst="straightConnector1">
            <a:avLst/>
          </a:prstGeom>
          <a:solidFill>
            <a:schemeClr val="accent1"/>
          </a:solidFill>
          <a:ln w="15875" cap="flat" cmpd="sng" algn="ctr">
            <a:solidFill>
              <a:schemeClr val="bg1">
                <a:lumMod val="50000"/>
              </a:schemeClr>
            </a:solidFill>
            <a:prstDash val="solid"/>
            <a:round/>
            <a:headEnd type="none" w="med" len="med"/>
            <a:tailEnd type="triangle"/>
          </a:ln>
          <a:effectLst/>
        </p:spPr>
      </p:cxnSp>
      <p:cxnSp>
        <p:nvCxnSpPr>
          <p:cNvPr id="757" name="直接箭头连接符 756"/>
          <p:cNvCxnSpPr/>
          <p:nvPr/>
        </p:nvCxnSpPr>
        <p:spPr bwMode="auto">
          <a:xfrm flipH="1">
            <a:off x="4347951" y="2567451"/>
            <a:ext cx="23" cy="310448"/>
          </a:xfrm>
          <a:prstGeom prst="straightConnector1">
            <a:avLst/>
          </a:prstGeom>
          <a:solidFill>
            <a:schemeClr val="accent1"/>
          </a:solidFill>
          <a:ln w="15875" cap="flat" cmpd="sng" algn="ctr">
            <a:solidFill>
              <a:schemeClr val="bg1">
                <a:lumMod val="50000"/>
              </a:schemeClr>
            </a:solidFill>
            <a:prstDash val="solid"/>
            <a:round/>
            <a:headEnd type="none" w="med" len="med"/>
            <a:tailEnd type="triangle"/>
          </a:ln>
          <a:effectLst/>
        </p:spPr>
      </p:cxnSp>
      <p:cxnSp>
        <p:nvCxnSpPr>
          <p:cNvPr id="758" name="直接箭头连接符 757"/>
          <p:cNvCxnSpPr/>
          <p:nvPr/>
        </p:nvCxnSpPr>
        <p:spPr bwMode="auto">
          <a:xfrm flipH="1">
            <a:off x="6563237" y="2559336"/>
            <a:ext cx="23" cy="310448"/>
          </a:xfrm>
          <a:prstGeom prst="straightConnector1">
            <a:avLst/>
          </a:prstGeom>
          <a:solidFill>
            <a:schemeClr val="accent1"/>
          </a:solidFill>
          <a:ln w="15875" cap="flat" cmpd="sng" algn="ctr">
            <a:solidFill>
              <a:schemeClr val="bg1">
                <a:lumMod val="50000"/>
              </a:schemeClr>
            </a:solidFill>
            <a:prstDash val="solid"/>
            <a:round/>
            <a:headEnd type="none" w="med" len="med"/>
            <a:tailEnd type="triangle"/>
          </a:ln>
          <a:effectLst/>
        </p:spPr>
      </p:cxnSp>
      <p:cxnSp>
        <p:nvCxnSpPr>
          <p:cNvPr id="759" name="直接箭头连接符 758"/>
          <p:cNvCxnSpPr/>
          <p:nvPr/>
        </p:nvCxnSpPr>
        <p:spPr bwMode="auto">
          <a:xfrm>
            <a:off x="9282456" y="3128738"/>
            <a:ext cx="0" cy="295294"/>
          </a:xfrm>
          <a:prstGeom prst="straightConnector1">
            <a:avLst/>
          </a:prstGeom>
          <a:solidFill>
            <a:schemeClr val="accent1"/>
          </a:solidFill>
          <a:ln w="15875" cap="flat" cmpd="sng" algn="ctr">
            <a:solidFill>
              <a:schemeClr val="bg1">
                <a:lumMod val="50000"/>
              </a:schemeClr>
            </a:solidFill>
            <a:prstDash val="solid"/>
            <a:round/>
            <a:headEnd type="none" w="med" len="med"/>
            <a:tailEnd type="triangle"/>
          </a:ln>
          <a:effectLst/>
        </p:spPr>
      </p:cxnSp>
      <p:cxnSp>
        <p:nvCxnSpPr>
          <p:cNvPr id="765" name="直接箭头连接符 764"/>
          <p:cNvCxnSpPr/>
          <p:nvPr/>
        </p:nvCxnSpPr>
        <p:spPr bwMode="auto">
          <a:xfrm>
            <a:off x="9302569" y="3639593"/>
            <a:ext cx="0" cy="295294"/>
          </a:xfrm>
          <a:prstGeom prst="straightConnector1">
            <a:avLst/>
          </a:prstGeom>
          <a:solidFill>
            <a:schemeClr val="accent1"/>
          </a:solidFill>
          <a:ln w="15875" cap="flat" cmpd="sng" algn="ctr">
            <a:solidFill>
              <a:schemeClr val="bg1">
                <a:lumMod val="50000"/>
              </a:schemeClr>
            </a:solidFill>
            <a:prstDash val="solid"/>
            <a:round/>
            <a:headEnd type="none" w="med" len="med"/>
            <a:tailEnd type="triangle"/>
          </a:ln>
          <a:effectLst/>
        </p:spPr>
      </p:cxnSp>
      <p:sp>
        <p:nvSpPr>
          <p:cNvPr id="766" name="文本框 765"/>
          <p:cNvSpPr txBox="1"/>
          <p:nvPr/>
        </p:nvSpPr>
        <p:spPr bwMode="auto">
          <a:xfrm>
            <a:off x="8598839" y="4695463"/>
            <a:ext cx="161682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主机用户空间</a:t>
            </a:r>
          </a:p>
        </p:txBody>
      </p:sp>
      <p:sp>
        <p:nvSpPr>
          <p:cNvPr id="767" name="文本框 766"/>
          <p:cNvSpPr txBox="1"/>
          <p:nvPr/>
        </p:nvSpPr>
        <p:spPr bwMode="auto">
          <a:xfrm>
            <a:off x="1594800" y="2831711"/>
            <a:ext cx="161682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dirty="0" smtClean="0">
                <a:latin typeface="+mn-ea"/>
                <a:ea typeface="+mn-ea"/>
              </a:rPr>
              <a:t>主机内核空间</a:t>
            </a:r>
          </a:p>
        </p:txBody>
      </p:sp>
    </p:spTree>
    <p:extLst>
      <p:ext uri="{BB962C8B-B14F-4D97-AF65-F5344CB8AC3E}">
        <p14:creationId xmlns:p14="http://schemas.microsoft.com/office/powerpoint/2010/main" val="3195810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FusionCompute</a:t>
            </a:r>
            <a:r>
              <a:rPr lang="zh-CN" altLang="en-US" dirty="0" smtClean="0"/>
              <a:t>中的存储模型</a:t>
            </a:r>
            <a:endParaRPr lang="zh-CN" altLang="en-US" dirty="0"/>
          </a:p>
        </p:txBody>
      </p:sp>
      <p:grpSp>
        <p:nvGrpSpPr>
          <p:cNvPr id="3" name="组合 15816"/>
          <p:cNvGrpSpPr/>
          <p:nvPr/>
        </p:nvGrpSpPr>
        <p:grpSpPr>
          <a:xfrm>
            <a:off x="4928065" y="5610178"/>
            <a:ext cx="907583" cy="315666"/>
            <a:chOff x="4618038" y="1035050"/>
            <a:chExt cx="763588" cy="265113"/>
          </a:xfrm>
          <a:solidFill>
            <a:schemeClr val="tx1">
              <a:lumMod val="95000"/>
              <a:lumOff val="5000"/>
            </a:schemeClr>
          </a:solidFill>
        </p:grpSpPr>
        <p:sp>
          <p:nvSpPr>
            <p:cNvPr id="4" name="Freeform 69"/>
            <p:cNvSpPr>
              <a:spLocks noEditPoints="1"/>
            </p:cNvSpPr>
            <p:nvPr/>
          </p:nvSpPr>
          <p:spPr bwMode="auto">
            <a:xfrm>
              <a:off x="4618038" y="1035050"/>
              <a:ext cx="763588" cy="265113"/>
            </a:xfrm>
            <a:custGeom>
              <a:avLst/>
              <a:gdLst>
                <a:gd name="T0" fmla="*/ 753 w 800"/>
                <a:gd name="T1" fmla="*/ 181 h 276"/>
                <a:gd name="T2" fmla="*/ 785 w 800"/>
                <a:gd name="T3" fmla="*/ 243 h 276"/>
                <a:gd name="T4" fmla="*/ 753 w 800"/>
                <a:gd name="T5" fmla="*/ 181 h 276"/>
                <a:gd name="T6" fmla="*/ 449 w 800"/>
                <a:gd name="T7" fmla="*/ 148 h 276"/>
                <a:gd name="T8" fmla="*/ 57 w 800"/>
                <a:gd name="T9" fmla="*/ 74 h 276"/>
                <a:gd name="T10" fmla="*/ 743 w 800"/>
                <a:gd name="T11" fmla="*/ 159 h 276"/>
                <a:gd name="T12" fmla="*/ 15 w 800"/>
                <a:gd name="T13" fmla="*/ 195 h 276"/>
                <a:gd name="T14" fmla="*/ 47 w 800"/>
                <a:gd name="T15" fmla="*/ 195 h 276"/>
                <a:gd name="T16" fmla="*/ 15 w 800"/>
                <a:gd name="T17" fmla="*/ 243 h 276"/>
                <a:gd name="T18" fmla="*/ 47 w 800"/>
                <a:gd name="T19" fmla="*/ 117 h 276"/>
                <a:gd name="T20" fmla="*/ 15 w 800"/>
                <a:gd name="T21" fmla="*/ 117 h 276"/>
                <a:gd name="T22" fmla="*/ 47 w 800"/>
                <a:gd name="T23" fmla="*/ 74 h 276"/>
                <a:gd name="T24" fmla="*/ 15 w 800"/>
                <a:gd name="T25" fmla="*/ 163 h 276"/>
                <a:gd name="T26" fmla="*/ 47 w 800"/>
                <a:gd name="T27" fmla="*/ 163 h 276"/>
                <a:gd name="T28" fmla="*/ 15 w 800"/>
                <a:gd name="T29" fmla="*/ 192 h 276"/>
                <a:gd name="T30" fmla="*/ 47 w 800"/>
                <a:gd name="T31" fmla="*/ 159 h 276"/>
                <a:gd name="T32" fmla="*/ 15 w 800"/>
                <a:gd name="T33" fmla="*/ 159 h 276"/>
                <a:gd name="T34" fmla="*/ 47 w 800"/>
                <a:gd name="T35" fmla="*/ 121 h 276"/>
                <a:gd name="T36" fmla="*/ 28 w 800"/>
                <a:gd name="T37" fmla="*/ 51 h 276"/>
                <a:gd name="T38" fmla="*/ 726 w 800"/>
                <a:gd name="T39" fmla="*/ 51 h 276"/>
                <a:gd name="T40" fmla="*/ 726 w 800"/>
                <a:gd name="T41" fmla="*/ 51 h 276"/>
                <a:gd name="T42" fmla="*/ 783 w 800"/>
                <a:gd name="T43" fmla="*/ 59 h 276"/>
                <a:gd name="T44" fmla="*/ 28 w 800"/>
                <a:gd name="T45" fmla="*/ 51 h 276"/>
                <a:gd name="T46" fmla="*/ 133 w 800"/>
                <a:gd name="T47" fmla="*/ 10 h 276"/>
                <a:gd name="T48" fmla="*/ 710 w 800"/>
                <a:gd name="T49" fmla="*/ 41 h 276"/>
                <a:gd name="T50" fmla="*/ 133 w 800"/>
                <a:gd name="T51" fmla="*/ 10 h 276"/>
                <a:gd name="T52" fmla="*/ 753 w 800"/>
                <a:gd name="T53" fmla="*/ 143 h 276"/>
                <a:gd name="T54" fmla="*/ 785 w 800"/>
                <a:gd name="T55" fmla="*/ 178 h 276"/>
                <a:gd name="T56" fmla="*/ 753 w 800"/>
                <a:gd name="T57" fmla="*/ 143 h 276"/>
                <a:gd name="T58" fmla="*/ 785 w 800"/>
                <a:gd name="T59" fmla="*/ 139 h 276"/>
                <a:gd name="T60" fmla="*/ 753 w 800"/>
                <a:gd name="T61" fmla="*/ 74 h 276"/>
                <a:gd name="T62" fmla="*/ 785 w 800"/>
                <a:gd name="T63" fmla="*/ 139 h 276"/>
                <a:gd name="T64" fmla="*/ 800 w 800"/>
                <a:gd name="T65" fmla="*/ 59 h 276"/>
                <a:gd name="T66" fmla="*/ 775 w 800"/>
                <a:gd name="T67" fmla="*/ 41 h 276"/>
                <a:gd name="T68" fmla="*/ 666 w 800"/>
                <a:gd name="T69" fmla="*/ 0 h 276"/>
                <a:gd name="T70" fmla="*/ 84 w 800"/>
                <a:gd name="T71" fmla="*/ 41 h 276"/>
                <a:gd name="T72" fmla="*/ 0 w 800"/>
                <a:gd name="T73" fmla="*/ 59 h 276"/>
                <a:gd name="T74" fmla="*/ 0 w 800"/>
                <a:gd name="T75" fmla="*/ 59 h 276"/>
                <a:gd name="T76" fmla="*/ 492 w 800"/>
                <a:gd name="T77" fmla="*/ 258 h 276"/>
                <a:gd name="T78" fmla="*/ 542 w 800"/>
                <a:gd name="T79" fmla="*/ 250 h 276"/>
                <a:gd name="T80" fmla="*/ 492 w 800"/>
                <a:gd name="T81" fmla="*/ 243 h 276"/>
                <a:gd name="T82" fmla="*/ 57 w 800"/>
                <a:gd name="T83" fmla="*/ 173 h 276"/>
                <a:gd name="T84" fmla="*/ 743 w 800"/>
                <a:gd name="T85" fmla="*/ 173 h 276"/>
                <a:gd name="T86" fmla="*/ 620 w 800"/>
                <a:gd name="T87" fmla="*/ 243 h 276"/>
                <a:gd name="T88" fmla="*/ 569 w 800"/>
                <a:gd name="T89" fmla="*/ 250 h 276"/>
                <a:gd name="T90" fmla="*/ 620 w 800"/>
                <a:gd name="T91" fmla="*/ 258 h 276"/>
                <a:gd name="T92" fmla="*/ 800 w 800"/>
                <a:gd name="T93" fmla="*/ 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0" h="276">
                  <a:moveTo>
                    <a:pt x="753" y="181"/>
                  </a:moveTo>
                  <a:lnTo>
                    <a:pt x="753" y="181"/>
                  </a:lnTo>
                  <a:lnTo>
                    <a:pt x="785" y="181"/>
                  </a:lnTo>
                  <a:lnTo>
                    <a:pt x="785" y="243"/>
                  </a:lnTo>
                  <a:lnTo>
                    <a:pt x="753" y="243"/>
                  </a:lnTo>
                  <a:lnTo>
                    <a:pt x="753" y="181"/>
                  </a:lnTo>
                  <a:close/>
                  <a:moveTo>
                    <a:pt x="449" y="148"/>
                  </a:moveTo>
                  <a:lnTo>
                    <a:pt x="449" y="148"/>
                  </a:lnTo>
                  <a:cubicBezTo>
                    <a:pt x="289" y="148"/>
                    <a:pt x="94" y="157"/>
                    <a:pt x="57" y="159"/>
                  </a:cubicBezTo>
                  <a:lnTo>
                    <a:pt x="57" y="74"/>
                  </a:lnTo>
                  <a:lnTo>
                    <a:pt x="743" y="74"/>
                  </a:lnTo>
                  <a:lnTo>
                    <a:pt x="743" y="159"/>
                  </a:lnTo>
                  <a:cubicBezTo>
                    <a:pt x="719" y="157"/>
                    <a:pt x="606" y="148"/>
                    <a:pt x="449" y="148"/>
                  </a:cubicBezTo>
                  <a:close/>
                  <a:moveTo>
                    <a:pt x="15" y="195"/>
                  </a:moveTo>
                  <a:lnTo>
                    <a:pt x="15" y="195"/>
                  </a:lnTo>
                  <a:lnTo>
                    <a:pt x="47" y="195"/>
                  </a:lnTo>
                  <a:lnTo>
                    <a:pt x="47" y="243"/>
                  </a:lnTo>
                  <a:lnTo>
                    <a:pt x="15" y="243"/>
                  </a:lnTo>
                  <a:lnTo>
                    <a:pt x="15" y="195"/>
                  </a:lnTo>
                  <a:close/>
                  <a:moveTo>
                    <a:pt x="47" y="117"/>
                  </a:moveTo>
                  <a:lnTo>
                    <a:pt x="47" y="117"/>
                  </a:lnTo>
                  <a:lnTo>
                    <a:pt x="15" y="117"/>
                  </a:lnTo>
                  <a:lnTo>
                    <a:pt x="15" y="74"/>
                  </a:lnTo>
                  <a:lnTo>
                    <a:pt x="47" y="74"/>
                  </a:lnTo>
                  <a:lnTo>
                    <a:pt x="47" y="117"/>
                  </a:lnTo>
                  <a:close/>
                  <a:moveTo>
                    <a:pt x="15" y="163"/>
                  </a:moveTo>
                  <a:lnTo>
                    <a:pt x="15" y="163"/>
                  </a:lnTo>
                  <a:lnTo>
                    <a:pt x="47" y="163"/>
                  </a:lnTo>
                  <a:lnTo>
                    <a:pt x="47" y="192"/>
                  </a:lnTo>
                  <a:lnTo>
                    <a:pt x="15" y="192"/>
                  </a:lnTo>
                  <a:lnTo>
                    <a:pt x="15" y="163"/>
                  </a:lnTo>
                  <a:close/>
                  <a:moveTo>
                    <a:pt x="47" y="159"/>
                  </a:moveTo>
                  <a:lnTo>
                    <a:pt x="47" y="159"/>
                  </a:lnTo>
                  <a:lnTo>
                    <a:pt x="15" y="159"/>
                  </a:lnTo>
                  <a:lnTo>
                    <a:pt x="15" y="121"/>
                  </a:lnTo>
                  <a:lnTo>
                    <a:pt x="47" y="121"/>
                  </a:lnTo>
                  <a:lnTo>
                    <a:pt x="47" y="159"/>
                  </a:lnTo>
                  <a:close/>
                  <a:moveTo>
                    <a:pt x="28" y="51"/>
                  </a:moveTo>
                  <a:lnTo>
                    <a:pt x="28" y="51"/>
                  </a:lnTo>
                  <a:lnTo>
                    <a:pt x="726" y="51"/>
                  </a:lnTo>
                  <a:lnTo>
                    <a:pt x="726" y="51"/>
                  </a:lnTo>
                  <a:lnTo>
                    <a:pt x="726" y="51"/>
                  </a:lnTo>
                  <a:lnTo>
                    <a:pt x="772" y="51"/>
                  </a:lnTo>
                  <a:lnTo>
                    <a:pt x="783" y="59"/>
                  </a:lnTo>
                  <a:lnTo>
                    <a:pt x="17" y="59"/>
                  </a:lnTo>
                  <a:lnTo>
                    <a:pt x="28" y="51"/>
                  </a:lnTo>
                  <a:close/>
                  <a:moveTo>
                    <a:pt x="133" y="10"/>
                  </a:moveTo>
                  <a:lnTo>
                    <a:pt x="133" y="10"/>
                  </a:lnTo>
                  <a:lnTo>
                    <a:pt x="663" y="10"/>
                  </a:lnTo>
                  <a:lnTo>
                    <a:pt x="710" y="41"/>
                  </a:lnTo>
                  <a:lnTo>
                    <a:pt x="99" y="41"/>
                  </a:lnTo>
                  <a:lnTo>
                    <a:pt x="133" y="10"/>
                  </a:lnTo>
                  <a:close/>
                  <a:moveTo>
                    <a:pt x="753" y="143"/>
                  </a:moveTo>
                  <a:lnTo>
                    <a:pt x="753" y="143"/>
                  </a:lnTo>
                  <a:lnTo>
                    <a:pt x="785" y="143"/>
                  </a:lnTo>
                  <a:lnTo>
                    <a:pt x="785" y="178"/>
                  </a:lnTo>
                  <a:lnTo>
                    <a:pt x="753" y="178"/>
                  </a:lnTo>
                  <a:lnTo>
                    <a:pt x="753" y="143"/>
                  </a:lnTo>
                  <a:close/>
                  <a:moveTo>
                    <a:pt x="785" y="139"/>
                  </a:moveTo>
                  <a:lnTo>
                    <a:pt x="785" y="139"/>
                  </a:lnTo>
                  <a:lnTo>
                    <a:pt x="753" y="139"/>
                  </a:lnTo>
                  <a:lnTo>
                    <a:pt x="753" y="74"/>
                  </a:lnTo>
                  <a:lnTo>
                    <a:pt x="785" y="74"/>
                  </a:lnTo>
                  <a:lnTo>
                    <a:pt x="785" y="139"/>
                  </a:lnTo>
                  <a:close/>
                  <a:moveTo>
                    <a:pt x="800" y="59"/>
                  </a:moveTo>
                  <a:lnTo>
                    <a:pt x="800" y="59"/>
                  </a:lnTo>
                  <a:lnTo>
                    <a:pt x="799" y="59"/>
                  </a:lnTo>
                  <a:lnTo>
                    <a:pt x="775" y="41"/>
                  </a:lnTo>
                  <a:lnTo>
                    <a:pt x="729" y="41"/>
                  </a:lnTo>
                  <a:lnTo>
                    <a:pt x="666" y="0"/>
                  </a:lnTo>
                  <a:lnTo>
                    <a:pt x="129" y="0"/>
                  </a:lnTo>
                  <a:lnTo>
                    <a:pt x="84" y="41"/>
                  </a:lnTo>
                  <a:lnTo>
                    <a:pt x="24" y="41"/>
                  </a:lnTo>
                  <a:lnTo>
                    <a:pt x="0" y="59"/>
                  </a:lnTo>
                  <a:lnTo>
                    <a:pt x="0" y="59"/>
                  </a:lnTo>
                  <a:lnTo>
                    <a:pt x="0" y="59"/>
                  </a:lnTo>
                  <a:lnTo>
                    <a:pt x="0" y="258"/>
                  </a:lnTo>
                  <a:lnTo>
                    <a:pt x="492" y="258"/>
                  </a:lnTo>
                  <a:cubicBezTo>
                    <a:pt x="495" y="268"/>
                    <a:pt x="505" y="276"/>
                    <a:pt x="516" y="276"/>
                  </a:cubicBezTo>
                  <a:cubicBezTo>
                    <a:pt x="531" y="276"/>
                    <a:pt x="542" y="264"/>
                    <a:pt x="542" y="250"/>
                  </a:cubicBezTo>
                  <a:cubicBezTo>
                    <a:pt x="542" y="236"/>
                    <a:pt x="531" y="224"/>
                    <a:pt x="516" y="224"/>
                  </a:cubicBezTo>
                  <a:cubicBezTo>
                    <a:pt x="505" y="224"/>
                    <a:pt x="495" y="232"/>
                    <a:pt x="492" y="243"/>
                  </a:cubicBezTo>
                  <a:lnTo>
                    <a:pt x="57" y="243"/>
                  </a:lnTo>
                  <a:lnTo>
                    <a:pt x="57" y="173"/>
                  </a:lnTo>
                  <a:cubicBezTo>
                    <a:pt x="92" y="172"/>
                    <a:pt x="288" y="162"/>
                    <a:pt x="449" y="162"/>
                  </a:cubicBezTo>
                  <a:cubicBezTo>
                    <a:pt x="609" y="162"/>
                    <a:pt x="723" y="172"/>
                    <a:pt x="743" y="173"/>
                  </a:cubicBezTo>
                  <a:lnTo>
                    <a:pt x="743" y="243"/>
                  </a:lnTo>
                  <a:lnTo>
                    <a:pt x="620" y="243"/>
                  </a:lnTo>
                  <a:cubicBezTo>
                    <a:pt x="617" y="232"/>
                    <a:pt x="607" y="224"/>
                    <a:pt x="595" y="224"/>
                  </a:cubicBezTo>
                  <a:cubicBezTo>
                    <a:pt x="581" y="224"/>
                    <a:pt x="569" y="236"/>
                    <a:pt x="569" y="250"/>
                  </a:cubicBezTo>
                  <a:cubicBezTo>
                    <a:pt x="569" y="264"/>
                    <a:pt x="581" y="276"/>
                    <a:pt x="595" y="276"/>
                  </a:cubicBezTo>
                  <a:cubicBezTo>
                    <a:pt x="607" y="276"/>
                    <a:pt x="616" y="268"/>
                    <a:pt x="620" y="258"/>
                  </a:cubicBezTo>
                  <a:lnTo>
                    <a:pt x="800" y="258"/>
                  </a:lnTo>
                  <a:lnTo>
                    <a:pt x="800" y="59"/>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 name="Freeform 70"/>
            <p:cNvSpPr>
              <a:spLocks/>
            </p:cNvSpPr>
            <p:nvPr/>
          </p:nvSpPr>
          <p:spPr bwMode="auto">
            <a:xfrm>
              <a:off x="5346700" y="1150938"/>
              <a:ext cx="12700" cy="12700"/>
            </a:xfrm>
            <a:custGeom>
              <a:avLst/>
              <a:gdLst>
                <a:gd name="T0" fmla="*/ 13 w 13"/>
                <a:gd name="T1" fmla="*/ 0 h 13"/>
                <a:gd name="T2" fmla="*/ 13 w 13"/>
                <a:gd name="T3" fmla="*/ 0 h 13"/>
                <a:gd name="T4" fmla="*/ 0 w 13"/>
                <a:gd name="T5" fmla="*/ 0 h 13"/>
                <a:gd name="T6" fmla="*/ 0 w 13"/>
                <a:gd name="T7" fmla="*/ 13 h 13"/>
                <a:gd name="T8" fmla="*/ 13 w 13"/>
                <a:gd name="T9" fmla="*/ 13 h 13"/>
                <a:gd name="T10" fmla="*/ 13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13" y="0"/>
                  </a:moveTo>
                  <a:lnTo>
                    <a:pt x="13" y="0"/>
                  </a:lnTo>
                  <a:lnTo>
                    <a:pt x="0" y="0"/>
                  </a:lnTo>
                  <a:lnTo>
                    <a:pt x="0" y="13"/>
                  </a:lnTo>
                  <a:lnTo>
                    <a:pt x="13" y="13"/>
                  </a:lnTo>
                  <a:lnTo>
                    <a:pt x="13"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 name="Freeform 71"/>
            <p:cNvSpPr>
              <a:spLocks/>
            </p:cNvSpPr>
            <p:nvPr/>
          </p:nvSpPr>
          <p:spPr bwMode="auto">
            <a:xfrm>
              <a:off x="5346700" y="1130300"/>
              <a:ext cx="12700" cy="12700"/>
            </a:xfrm>
            <a:custGeom>
              <a:avLst/>
              <a:gdLst>
                <a:gd name="T0" fmla="*/ 13 w 13"/>
                <a:gd name="T1" fmla="*/ 0 h 14"/>
                <a:gd name="T2" fmla="*/ 13 w 13"/>
                <a:gd name="T3" fmla="*/ 0 h 14"/>
                <a:gd name="T4" fmla="*/ 0 w 13"/>
                <a:gd name="T5" fmla="*/ 0 h 14"/>
                <a:gd name="T6" fmla="*/ 0 w 13"/>
                <a:gd name="T7" fmla="*/ 14 h 14"/>
                <a:gd name="T8" fmla="*/ 13 w 13"/>
                <a:gd name="T9" fmla="*/ 14 h 14"/>
                <a:gd name="T10" fmla="*/ 13 w 13"/>
                <a:gd name="T11" fmla="*/ 0 h 14"/>
              </a:gdLst>
              <a:ahLst/>
              <a:cxnLst>
                <a:cxn ang="0">
                  <a:pos x="T0" y="T1"/>
                </a:cxn>
                <a:cxn ang="0">
                  <a:pos x="T2" y="T3"/>
                </a:cxn>
                <a:cxn ang="0">
                  <a:pos x="T4" y="T5"/>
                </a:cxn>
                <a:cxn ang="0">
                  <a:pos x="T6" y="T7"/>
                </a:cxn>
                <a:cxn ang="0">
                  <a:pos x="T8" y="T9"/>
                </a:cxn>
                <a:cxn ang="0">
                  <a:pos x="T10" y="T11"/>
                </a:cxn>
              </a:cxnLst>
              <a:rect l="0" t="0" r="r" b="b"/>
              <a:pathLst>
                <a:path w="13" h="14">
                  <a:moveTo>
                    <a:pt x="13" y="0"/>
                  </a:moveTo>
                  <a:lnTo>
                    <a:pt x="13" y="0"/>
                  </a:lnTo>
                  <a:lnTo>
                    <a:pt x="0" y="0"/>
                  </a:lnTo>
                  <a:lnTo>
                    <a:pt x="0" y="14"/>
                  </a:lnTo>
                  <a:lnTo>
                    <a:pt x="13" y="14"/>
                  </a:lnTo>
                  <a:lnTo>
                    <a:pt x="13"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 name="Freeform 72"/>
            <p:cNvSpPr>
              <a:spLocks/>
            </p:cNvSpPr>
            <p:nvPr/>
          </p:nvSpPr>
          <p:spPr bwMode="auto">
            <a:xfrm>
              <a:off x="5345113" y="1179513"/>
              <a:ext cx="15875" cy="17463"/>
            </a:xfrm>
            <a:custGeom>
              <a:avLst/>
              <a:gdLst>
                <a:gd name="T0" fmla="*/ 0 w 17"/>
                <a:gd name="T1" fmla="*/ 17 h 17"/>
                <a:gd name="T2" fmla="*/ 0 w 17"/>
                <a:gd name="T3" fmla="*/ 17 h 17"/>
                <a:gd name="T4" fmla="*/ 17 w 17"/>
                <a:gd name="T5" fmla="*/ 17 h 17"/>
                <a:gd name="T6" fmla="*/ 17 w 17"/>
                <a:gd name="T7" fmla="*/ 0 h 17"/>
                <a:gd name="T8" fmla="*/ 0 w 17"/>
                <a:gd name="T9" fmla="*/ 0 h 17"/>
                <a:gd name="T10" fmla="*/ 0 w 17"/>
                <a:gd name="T11" fmla="*/ 17 h 17"/>
              </a:gdLst>
              <a:ahLst/>
              <a:cxnLst>
                <a:cxn ang="0">
                  <a:pos x="T0" y="T1"/>
                </a:cxn>
                <a:cxn ang="0">
                  <a:pos x="T2" y="T3"/>
                </a:cxn>
                <a:cxn ang="0">
                  <a:pos x="T4" y="T5"/>
                </a:cxn>
                <a:cxn ang="0">
                  <a:pos x="T6" y="T7"/>
                </a:cxn>
                <a:cxn ang="0">
                  <a:pos x="T8" y="T9"/>
                </a:cxn>
                <a:cxn ang="0">
                  <a:pos x="T10" y="T11"/>
                </a:cxn>
              </a:cxnLst>
              <a:rect l="0" t="0" r="r" b="b"/>
              <a:pathLst>
                <a:path w="17" h="17">
                  <a:moveTo>
                    <a:pt x="0" y="17"/>
                  </a:moveTo>
                  <a:lnTo>
                    <a:pt x="0" y="17"/>
                  </a:lnTo>
                  <a:lnTo>
                    <a:pt x="17" y="17"/>
                  </a:lnTo>
                  <a:lnTo>
                    <a:pt x="17" y="0"/>
                  </a:lnTo>
                  <a:lnTo>
                    <a:pt x="0" y="0"/>
                  </a:lnTo>
                  <a:lnTo>
                    <a:pt x="0" y="17"/>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 name="Freeform 73"/>
            <p:cNvSpPr>
              <a:spLocks/>
            </p:cNvSpPr>
            <p:nvPr/>
          </p:nvSpPr>
          <p:spPr bwMode="auto">
            <a:xfrm>
              <a:off x="4640263" y="1196975"/>
              <a:ext cx="15875" cy="15875"/>
            </a:xfrm>
            <a:custGeom>
              <a:avLst/>
              <a:gdLst>
                <a:gd name="T0" fmla="*/ 0 w 17"/>
                <a:gd name="T1" fmla="*/ 16 h 16"/>
                <a:gd name="T2" fmla="*/ 0 w 17"/>
                <a:gd name="T3" fmla="*/ 16 h 16"/>
                <a:gd name="T4" fmla="*/ 17 w 17"/>
                <a:gd name="T5" fmla="*/ 16 h 16"/>
                <a:gd name="T6" fmla="*/ 17 w 17"/>
                <a:gd name="T7" fmla="*/ 0 h 16"/>
                <a:gd name="T8" fmla="*/ 0 w 17"/>
                <a:gd name="T9" fmla="*/ 0 h 16"/>
                <a:gd name="T10" fmla="*/ 0 w 17"/>
                <a:gd name="T11" fmla="*/ 16 h 16"/>
              </a:gdLst>
              <a:ahLst/>
              <a:cxnLst>
                <a:cxn ang="0">
                  <a:pos x="T0" y="T1"/>
                </a:cxn>
                <a:cxn ang="0">
                  <a:pos x="T2" y="T3"/>
                </a:cxn>
                <a:cxn ang="0">
                  <a:pos x="T4" y="T5"/>
                </a:cxn>
                <a:cxn ang="0">
                  <a:pos x="T6" y="T7"/>
                </a:cxn>
                <a:cxn ang="0">
                  <a:pos x="T8" y="T9"/>
                </a:cxn>
                <a:cxn ang="0">
                  <a:pos x="T10" y="T11"/>
                </a:cxn>
              </a:cxnLst>
              <a:rect l="0" t="0" r="r" b="b"/>
              <a:pathLst>
                <a:path w="17" h="16">
                  <a:moveTo>
                    <a:pt x="0" y="16"/>
                  </a:moveTo>
                  <a:lnTo>
                    <a:pt x="0" y="16"/>
                  </a:lnTo>
                  <a:lnTo>
                    <a:pt x="17" y="16"/>
                  </a:lnTo>
                  <a:lnTo>
                    <a:pt x="17" y="0"/>
                  </a:lnTo>
                  <a:lnTo>
                    <a:pt x="0" y="0"/>
                  </a:lnTo>
                  <a:lnTo>
                    <a:pt x="0" y="1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 name="Freeform 74"/>
            <p:cNvSpPr>
              <a:spLocks/>
            </p:cNvSpPr>
            <p:nvPr/>
          </p:nvSpPr>
          <p:spPr bwMode="auto">
            <a:xfrm>
              <a:off x="4640263" y="1254125"/>
              <a:ext cx="1588" cy="3175"/>
            </a:xfrm>
            <a:custGeom>
              <a:avLst/>
              <a:gdLst>
                <a:gd name="T0" fmla="*/ 2 w 3"/>
                <a:gd name="T1" fmla="*/ 1 h 3"/>
                <a:gd name="T2" fmla="*/ 2 w 3"/>
                <a:gd name="T3" fmla="*/ 1 h 3"/>
                <a:gd name="T4" fmla="*/ 1 w 3"/>
                <a:gd name="T5" fmla="*/ 1 h 3"/>
                <a:gd name="T6" fmla="*/ 1 w 3"/>
                <a:gd name="T7" fmla="*/ 0 h 3"/>
                <a:gd name="T8" fmla="*/ 0 w 3"/>
                <a:gd name="T9" fmla="*/ 0 h 3"/>
                <a:gd name="T10" fmla="*/ 0 w 3"/>
                <a:gd name="T11" fmla="*/ 3 h 3"/>
                <a:gd name="T12" fmla="*/ 1 w 3"/>
                <a:gd name="T13" fmla="*/ 3 h 3"/>
                <a:gd name="T14" fmla="*/ 1 w 3"/>
                <a:gd name="T15" fmla="*/ 1 h 3"/>
                <a:gd name="T16" fmla="*/ 2 w 3"/>
                <a:gd name="T17" fmla="*/ 1 h 3"/>
                <a:gd name="T18" fmla="*/ 2 w 3"/>
                <a:gd name="T19" fmla="*/ 3 h 3"/>
                <a:gd name="T20" fmla="*/ 3 w 3"/>
                <a:gd name="T21" fmla="*/ 3 h 3"/>
                <a:gd name="T22" fmla="*/ 3 w 3"/>
                <a:gd name="T23" fmla="*/ 0 h 3"/>
                <a:gd name="T24" fmla="*/ 2 w 3"/>
                <a:gd name="T25" fmla="*/ 0 h 3"/>
                <a:gd name="T26" fmla="*/ 2 w 3"/>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1"/>
                  </a:moveTo>
                  <a:lnTo>
                    <a:pt x="2" y="1"/>
                  </a:lnTo>
                  <a:lnTo>
                    <a:pt x="1" y="1"/>
                  </a:lnTo>
                  <a:lnTo>
                    <a:pt x="1" y="0"/>
                  </a:lnTo>
                  <a:lnTo>
                    <a:pt x="0" y="0"/>
                  </a:lnTo>
                  <a:lnTo>
                    <a:pt x="0" y="3"/>
                  </a:lnTo>
                  <a:lnTo>
                    <a:pt x="1" y="3"/>
                  </a:lnTo>
                  <a:lnTo>
                    <a:pt x="1" y="1"/>
                  </a:lnTo>
                  <a:lnTo>
                    <a:pt x="2" y="1"/>
                  </a:lnTo>
                  <a:lnTo>
                    <a:pt x="2" y="3"/>
                  </a:lnTo>
                  <a:lnTo>
                    <a:pt x="3" y="3"/>
                  </a:lnTo>
                  <a:lnTo>
                    <a:pt x="3" y="0"/>
                  </a:lnTo>
                  <a:lnTo>
                    <a:pt x="2" y="0"/>
                  </a:lnTo>
                  <a:lnTo>
                    <a:pt x="2" y="1"/>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 name="Freeform 75"/>
            <p:cNvSpPr>
              <a:spLocks/>
            </p:cNvSpPr>
            <p:nvPr/>
          </p:nvSpPr>
          <p:spPr bwMode="auto">
            <a:xfrm>
              <a:off x="4641850" y="1254125"/>
              <a:ext cx="3175" cy="3175"/>
            </a:xfrm>
            <a:custGeom>
              <a:avLst/>
              <a:gdLst>
                <a:gd name="T0" fmla="*/ 3 w 3"/>
                <a:gd name="T1" fmla="*/ 2 h 3"/>
                <a:gd name="T2" fmla="*/ 3 w 3"/>
                <a:gd name="T3" fmla="*/ 2 h 3"/>
                <a:gd name="T4" fmla="*/ 2 w 3"/>
                <a:gd name="T5" fmla="*/ 2 h 3"/>
                <a:gd name="T6" fmla="*/ 1 w 3"/>
                <a:gd name="T7" fmla="*/ 2 h 3"/>
                <a:gd name="T8" fmla="*/ 1 w 3"/>
                <a:gd name="T9" fmla="*/ 0 h 3"/>
                <a:gd name="T10" fmla="*/ 0 w 3"/>
                <a:gd name="T11" fmla="*/ 0 h 3"/>
                <a:gd name="T12" fmla="*/ 0 w 3"/>
                <a:gd name="T13" fmla="*/ 2 h 3"/>
                <a:gd name="T14" fmla="*/ 1 w 3"/>
                <a:gd name="T15" fmla="*/ 2 h 3"/>
                <a:gd name="T16" fmla="*/ 2 w 3"/>
                <a:gd name="T17" fmla="*/ 3 h 3"/>
                <a:gd name="T18" fmla="*/ 3 w 3"/>
                <a:gd name="T19" fmla="*/ 2 h 3"/>
                <a:gd name="T20" fmla="*/ 3 w 3"/>
                <a:gd name="T21" fmla="*/ 2 h 3"/>
                <a:gd name="T22" fmla="*/ 3 w 3"/>
                <a:gd name="T23" fmla="*/ 0 h 3"/>
                <a:gd name="T24" fmla="*/ 3 w 3"/>
                <a:gd name="T25" fmla="*/ 0 h 3"/>
                <a:gd name="T26" fmla="*/ 3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3" y="2"/>
                  </a:moveTo>
                  <a:lnTo>
                    <a:pt x="3" y="2"/>
                  </a:lnTo>
                  <a:cubicBezTo>
                    <a:pt x="3" y="2"/>
                    <a:pt x="3" y="2"/>
                    <a:pt x="2" y="2"/>
                  </a:cubicBezTo>
                  <a:cubicBezTo>
                    <a:pt x="1" y="2"/>
                    <a:pt x="1" y="2"/>
                    <a:pt x="1" y="2"/>
                  </a:cubicBezTo>
                  <a:lnTo>
                    <a:pt x="1" y="0"/>
                  </a:lnTo>
                  <a:lnTo>
                    <a:pt x="0" y="0"/>
                  </a:lnTo>
                  <a:lnTo>
                    <a:pt x="0" y="2"/>
                  </a:lnTo>
                  <a:cubicBezTo>
                    <a:pt x="0" y="2"/>
                    <a:pt x="1" y="2"/>
                    <a:pt x="1" y="2"/>
                  </a:cubicBezTo>
                  <a:cubicBezTo>
                    <a:pt x="1" y="3"/>
                    <a:pt x="1" y="3"/>
                    <a:pt x="2" y="3"/>
                  </a:cubicBezTo>
                  <a:cubicBezTo>
                    <a:pt x="3" y="3"/>
                    <a:pt x="3" y="3"/>
                    <a:pt x="3" y="2"/>
                  </a:cubicBezTo>
                  <a:cubicBezTo>
                    <a:pt x="3" y="2"/>
                    <a:pt x="3" y="2"/>
                    <a:pt x="3" y="2"/>
                  </a:cubicBezTo>
                  <a:lnTo>
                    <a:pt x="3" y="0"/>
                  </a:lnTo>
                  <a:lnTo>
                    <a:pt x="3" y="0"/>
                  </a:lnTo>
                  <a:lnTo>
                    <a:pt x="3"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 name="Freeform 76"/>
            <p:cNvSpPr>
              <a:spLocks noEditPoints="1"/>
            </p:cNvSpPr>
            <p:nvPr/>
          </p:nvSpPr>
          <p:spPr bwMode="auto">
            <a:xfrm>
              <a:off x="4646613" y="1254125"/>
              <a:ext cx="3175" cy="3175"/>
            </a:xfrm>
            <a:custGeom>
              <a:avLst/>
              <a:gdLst>
                <a:gd name="T0" fmla="*/ 1 w 3"/>
                <a:gd name="T1" fmla="*/ 1 h 3"/>
                <a:gd name="T2" fmla="*/ 1 w 3"/>
                <a:gd name="T3" fmla="*/ 1 h 3"/>
                <a:gd name="T4" fmla="*/ 1 w 3"/>
                <a:gd name="T5" fmla="*/ 0 h 3"/>
                <a:gd name="T6" fmla="*/ 2 w 3"/>
                <a:gd name="T7" fmla="*/ 1 h 3"/>
                <a:gd name="T8" fmla="*/ 1 w 3"/>
                <a:gd name="T9" fmla="*/ 1 h 3"/>
                <a:gd name="T10" fmla="*/ 1 w 3"/>
                <a:gd name="T11" fmla="*/ 0 h 3"/>
                <a:gd name="T12" fmla="*/ 1 w 3"/>
                <a:gd name="T13" fmla="*/ 0 h 3"/>
                <a:gd name="T14" fmla="*/ 0 w 3"/>
                <a:gd name="T15" fmla="*/ 3 h 3"/>
                <a:gd name="T16" fmla="*/ 0 w 3"/>
                <a:gd name="T17" fmla="*/ 3 h 3"/>
                <a:gd name="T18" fmla="*/ 1 w 3"/>
                <a:gd name="T19" fmla="*/ 2 h 3"/>
                <a:gd name="T20" fmla="*/ 2 w 3"/>
                <a:gd name="T21" fmla="*/ 2 h 3"/>
                <a:gd name="T22" fmla="*/ 2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1"/>
                  </a:moveTo>
                  <a:lnTo>
                    <a:pt x="1" y="1"/>
                  </a:lnTo>
                  <a:lnTo>
                    <a:pt x="1" y="0"/>
                  </a:lnTo>
                  <a:lnTo>
                    <a:pt x="2" y="1"/>
                  </a:lnTo>
                  <a:lnTo>
                    <a:pt x="1" y="1"/>
                  </a:lnTo>
                  <a:close/>
                  <a:moveTo>
                    <a:pt x="1" y="0"/>
                  </a:moveTo>
                  <a:lnTo>
                    <a:pt x="1" y="0"/>
                  </a:lnTo>
                  <a:lnTo>
                    <a:pt x="0" y="3"/>
                  </a:lnTo>
                  <a:lnTo>
                    <a:pt x="0" y="3"/>
                  </a:lnTo>
                  <a:lnTo>
                    <a:pt x="1" y="2"/>
                  </a:lnTo>
                  <a:lnTo>
                    <a:pt x="2" y="2"/>
                  </a:lnTo>
                  <a:lnTo>
                    <a:pt x="2"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 name="Freeform 77"/>
            <p:cNvSpPr>
              <a:spLocks/>
            </p:cNvSpPr>
            <p:nvPr/>
          </p:nvSpPr>
          <p:spPr bwMode="auto">
            <a:xfrm>
              <a:off x="4649788" y="1254125"/>
              <a:ext cx="4763" cy="3175"/>
            </a:xfrm>
            <a:custGeom>
              <a:avLst/>
              <a:gdLst>
                <a:gd name="T0" fmla="*/ 3 w 5"/>
                <a:gd name="T1" fmla="*/ 2 h 3"/>
                <a:gd name="T2" fmla="*/ 3 w 5"/>
                <a:gd name="T3" fmla="*/ 2 h 3"/>
                <a:gd name="T4" fmla="*/ 3 w 5"/>
                <a:gd name="T5" fmla="*/ 0 h 3"/>
                <a:gd name="T6" fmla="*/ 2 w 5"/>
                <a:gd name="T7" fmla="*/ 0 h 3"/>
                <a:gd name="T8" fmla="*/ 1 w 5"/>
                <a:gd name="T9" fmla="*/ 2 h 3"/>
                <a:gd name="T10" fmla="*/ 0 w 5"/>
                <a:gd name="T11" fmla="*/ 0 h 3"/>
                <a:gd name="T12" fmla="*/ 0 w 5"/>
                <a:gd name="T13" fmla="*/ 0 h 3"/>
                <a:gd name="T14" fmla="*/ 1 w 5"/>
                <a:gd name="T15" fmla="*/ 3 h 3"/>
                <a:gd name="T16" fmla="*/ 2 w 5"/>
                <a:gd name="T17" fmla="*/ 3 h 3"/>
                <a:gd name="T18" fmla="*/ 2 w 5"/>
                <a:gd name="T19" fmla="*/ 0 h 3"/>
                <a:gd name="T20" fmla="*/ 3 w 5"/>
                <a:gd name="T21" fmla="*/ 3 h 3"/>
                <a:gd name="T22" fmla="*/ 4 w 5"/>
                <a:gd name="T23" fmla="*/ 3 h 3"/>
                <a:gd name="T24" fmla="*/ 5 w 5"/>
                <a:gd name="T25" fmla="*/ 0 h 3"/>
                <a:gd name="T26" fmla="*/ 4 w 5"/>
                <a:gd name="T27" fmla="*/ 0 h 3"/>
                <a:gd name="T28" fmla="*/ 3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3" y="2"/>
                  </a:moveTo>
                  <a:lnTo>
                    <a:pt x="3" y="2"/>
                  </a:lnTo>
                  <a:lnTo>
                    <a:pt x="3" y="0"/>
                  </a:lnTo>
                  <a:lnTo>
                    <a:pt x="2" y="0"/>
                  </a:lnTo>
                  <a:lnTo>
                    <a:pt x="1" y="2"/>
                  </a:lnTo>
                  <a:lnTo>
                    <a:pt x="0" y="0"/>
                  </a:lnTo>
                  <a:lnTo>
                    <a:pt x="0" y="0"/>
                  </a:lnTo>
                  <a:lnTo>
                    <a:pt x="1" y="3"/>
                  </a:lnTo>
                  <a:lnTo>
                    <a:pt x="2" y="3"/>
                  </a:lnTo>
                  <a:lnTo>
                    <a:pt x="2" y="0"/>
                  </a:lnTo>
                  <a:lnTo>
                    <a:pt x="3" y="3"/>
                  </a:lnTo>
                  <a:lnTo>
                    <a:pt x="4" y="3"/>
                  </a:lnTo>
                  <a:lnTo>
                    <a:pt x="5" y="0"/>
                  </a:lnTo>
                  <a:lnTo>
                    <a:pt x="4" y="0"/>
                  </a:lnTo>
                  <a:lnTo>
                    <a:pt x="3"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 name="Freeform 78"/>
            <p:cNvSpPr>
              <a:spLocks/>
            </p:cNvSpPr>
            <p:nvPr/>
          </p:nvSpPr>
          <p:spPr bwMode="auto">
            <a:xfrm>
              <a:off x="4654550" y="1254125"/>
              <a:ext cx="1588" cy="3175"/>
            </a:xfrm>
            <a:custGeom>
              <a:avLst/>
              <a:gdLst>
                <a:gd name="T0" fmla="*/ 0 w 3"/>
                <a:gd name="T1" fmla="*/ 1 h 3"/>
                <a:gd name="T2" fmla="*/ 0 w 3"/>
                <a:gd name="T3" fmla="*/ 1 h 3"/>
                <a:gd name="T4" fmla="*/ 0 w 3"/>
                <a:gd name="T5" fmla="*/ 3 h 3"/>
                <a:gd name="T6" fmla="*/ 1 w 3"/>
                <a:gd name="T7" fmla="*/ 3 h 3"/>
                <a:gd name="T8" fmla="*/ 3 w 3"/>
                <a:gd name="T9" fmla="*/ 3 h 3"/>
                <a:gd name="T10" fmla="*/ 3 w 3"/>
                <a:gd name="T11" fmla="*/ 2 h 3"/>
                <a:gd name="T12" fmla="*/ 2 w 3"/>
                <a:gd name="T13" fmla="*/ 2 h 3"/>
                <a:gd name="T14" fmla="*/ 1 w 3"/>
                <a:gd name="T15" fmla="*/ 1 h 3"/>
                <a:gd name="T16" fmla="*/ 3 w 3"/>
                <a:gd name="T17" fmla="*/ 1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0" y="3"/>
                  </a:cubicBezTo>
                  <a:cubicBezTo>
                    <a:pt x="1" y="3"/>
                    <a:pt x="1" y="3"/>
                    <a:pt x="1" y="3"/>
                  </a:cubicBez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0" y="0"/>
                    <a:pt x="0" y="0"/>
                    <a:pt x="0"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 name="Freeform 79"/>
            <p:cNvSpPr>
              <a:spLocks/>
            </p:cNvSpPr>
            <p:nvPr/>
          </p:nvSpPr>
          <p:spPr bwMode="auto">
            <a:xfrm>
              <a:off x="4656138" y="125412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 name="Freeform 80"/>
            <p:cNvSpPr>
              <a:spLocks/>
            </p:cNvSpPr>
            <p:nvPr/>
          </p:nvSpPr>
          <p:spPr bwMode="auto">
            <a:xfrm>
              <a:off x="4640263" y="1241425"/>
              <a:ext cx="6350" cy="7938"/>
            </a:xfrm>
            <a:custGeom>
              <a:avLst/>
              <a:gdLst>
                <a:gd name="T0" fmla="*/ 7 w 7"/>
                <a:gd name="T1" fmla="*/ 9 h 9"/>
                <a:gd name="T2" fmla="*/ 7 w 7"/>
                <a:gd name="T3" fmla="*/ 9 h 9"/>
                <a:gd name="T4" fmla="*/ 7 w 7"/>
                <a:gd name="T5" fmla="*/ 9 h 9"/>
                <a:gd name="T6" fmla="*/ 7 w 7"/>
                <a:gd name="T7" fmla="*/ 9 h 9"/>
                <a:gd name="T8" fmla="*/ 2 w 7"/>
                <a:gd name="T9" fmla="*/ 0 h 9"/>
                <a:gd name="T10" fmla="*/ 0 w 7"/>
                <a:gd name="T11" fmla="*/ 3 h 9"/>
                <a:gd name="T12" fmla="*/ 1 w 7"/>
                <a:gd name="T13" fmla="*/ 5 h 9"/>
                <a:gd name="T14" fmla="*/ 7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7" y="9"/>
                  </a:moveTo>
                  <a:lnTo>
                    <a:pt x="7" y="9"/>
                  </a:lnTo>
                  <a:lnTo>
                    <a:pt x="7" y="9"/>
                  </a:lnTo>
                  <a:cubicBezTo>
                    <a:pt x="7" y="9"/>
                    <a:pt x="7" y="9"/>
                    <a:pt x="7" y="9"/>
                  </a:cubicBezTo>
                  <a:cubicBezTo>
                    <a:pt x="5" y="4"/>
                    <a:pt x="2" y="0"/>
                    <a:pt x="2" y="0"/>
                  </a:cubicBezTo>
                  <a:cubicBezTo>
                    <a:pt x="2" y="0"/>
                    <a:pt x="0" y="2"/>
                    <a:pt x="0" y="3"/>
                  </a:cubicBezTo>
                  <a:cubicBezTo>
                    <a:pt x="0" y="5"/>
                    <a:pt x="1" y="5"/>
                    <a:pt x="1" y="5"/>
                  </a:cubicBezTo>
                  <a:cubicBezTo>
                    <a:pt x="3" y="7"/>
                    <a:pt x="6" y="9"/>
                    <a:pt x="7" y="9"/>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 name="Freeform 81"/>
            <p:cNvSpPr>
              <a:spLocks/>
            </p:cNvSpPr>
            <p:nvPr/>
          </p:nvSpPr>
          <p:spPr bwMode="auto">
            <a:xfrm>
              <a:off x="4641850" y="1250950"/>
              <a:ext cx="4763" cy="1588"/>
            </a:xfrm>
            <a:custGeom>
              <a:avLst/>
              <a:gdLst>
                <a:gd name="T0" fmla="*/ 6 w 6"/>
                <a:gd name="T1" fmla="*/ 0 h 2"/>
                <a:gd name="T2" fmla="*/ 6 w 6"/>
                <a:gd name="T3" fmla="*/ 0 h 2"/>
                <a:gd name="T4" fmla="*/ 6 w 6"/>
                <a:gd name="T5" fmla="*/ 0 h 2"/>
                <a:gd name="T6" fmla="*/ 6 w 6"/>
                <a:gd name="T7" fmla="*/ 0 h 2"/>
                <a:gd name="T8" fmla="*/ 0 w 6"/>
                <a:gd name="T9" fmla="*/ 0 h 2"/>
                <a:gd name="T10" fmla="*/ 3 w 6"/>
                <a:gd name="T11" fmla="*/ 2 h 2"/>
                <a:gd name="T12" fmla="*/ 6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0"/>
                  </a:moveTo>
                  <a:lnTo>
                    <a:pt x="6" y="0"/>
                  </a:lnTo>
                  <a:cubicBezTo>
                    <a:pt x="6" y="0"/>
                    <a:pt x="6" y="0"/>
                    <a:pt x="6" y="0"/>
                  </a:cubicBezTo>
                  <a:cubicBezTo>
                    <a:pt x="6" y="0"/>
                    <a:pt x="6" y="0"/>
                    <a:pt x="6" y="0"/>
                  </a:cubicBezTo>
                  <a:lnTo>
                    <a:pt x="0" y="0"/>
                  </a:lnTo>
                  <a:cubicBezTo>
                    <a:pt x="0" y="1"/>
                    <a:pt x="1" y="2"/>
                    <a:pt x="3" y="2"/>
                  </a:cubicBezTo>
                  <a:cubicBezTo>
                    <a:pt x="3" y="2"/>
                    <a:pt x="5" y="1"/>
                    <a:pt x="6"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 name="Freeform 82"/>
            <p:cNvSpPr>
              <a:spLocks/>
            </p:cNvSpPr>
            <p:nvPr/>
          </p:nvSpPr>
          <p:spPr bwMode="auto">
            <a:xfrm>
              <a:off x="4640263" y="1246188"/>
              <a:ext cx="6350" cy="4763"/>
            </a:xfrm>
            <a:custGeom>
              <a:avLst/>
              <a:gdLst>
                <a:gd name="T0" fmla="*/ 2 w 8"/>
                <a:gd name="T1" fmla="*/ 4 h 5"/>
                <a:gd name="T2" fmla="*/ 2 w 8"/>
                <a:gd name="T3" fmla="*/ 4 h 5"/>
                <a:gd name="T4" fmla="*/ 3 w 8"/>
                <a:gd name="T5" fmla="*/ 5 h 5"/>
                <a:gd name="T6" fmla="*/ 8 w 8"/>
                <a:gd name="T7" fmla="*/ 5 h 5"/>
                <a:gd name="T8" fmla="*/ 8 w 8"/>
                <a:gd name="T9" fmla="*/ 5 h 5"/>
                <a:gd name="T10" fmla="*/ 8 w 8"/>
                <a:gd name="T11" fmla="*/ 5 h 5"/>
                <a:gd name="T12" fmla="*/ 0 w 8"/>
                <a:gd name="T13" fmla="*/ 0 h 5"/>
                <a:gd name="T14" fmla="*/ 0 w 8"/>
                <a:gd name="T15" fmla="*/ 1 h 5"/>
                <a:gd name="T16" fmla="*/ 0 w 8"/>
                <a:gd name="T17" fmla="*/ 2 h 5"/>
                <a:gd name="T18" fmla="*/ 0 w 8"/>
                <a:gd name="T19" fmla="*/ 3 h 5"/>
                <a:gd name="T20" fmla="*/ 2 w 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2" y="4"/>
                  </a:moveTo>
                  <a:lnTo>
                    <a:pt x="2" y="4"/>
                  </a:lnTo>
                  <a:cubicBezTo>
                    <a:pt x="3" y="5"/>
                    <a:pt x="3" y="5"/>
                    <a:pt x="3" y="5"/>
                  </a:cubicBezTo>
                  <a:cubicBezTo>
                    <a:pt x="3" y="5"/>
                    <a:pt x="7" y="5"/>
                    <a:pt x="8" y="5"/>
                  </a:cubicBezTo>
                  <a:lnTo>
                    <a:pt x="8" y="5"/>
                  </a:lnTo>
                  <a:cubicBezTo>
                    <a:pt x="8" y="5"/>
                    <a:pt x="8" y="5"/>
                    <a:pt x="8" y="5"/>
                  </a:cubicBezTo>
                  <a:cubicBezTo>
                    <a:pt x="5" y="3"/>
                    <a:pt x="0" y="0"/>
                    <a:pt x="0" y="0"/>
                  </a:cubicBezTo>
                  <a:cubicBezTo>
                    <a:pt x="0" y="0"/>
                    <a:pt x="0" y="1"/>
                    <a:pt x="0" y="1"/>
                  </a:cubicBezTo>
                  <a:lnTo>
                    <a:pt x="0" y="2"/>
                  </a:lnTo>
                  <a:cubicBezTo>
                    <a:pt x="0" y="2"/>
                    <a:pt x="0" y="3"/>
                    <a:pt x="0" y="3"/>
                  </a:cubicBezTo>
                  <a:cubicBezTo>
                    <a:pt x="1" y="4"/>
                    <a:pt x="2" y="4"/>
                    <a:pt x="2"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 name="Freeform 83"/>
            <p:cNvSpPr>
              <a:spLocks/>
            </p:cNvSpPr>
            <p:nvPr/>
          </p:nvSpPr>
          <p:spPr bwMode="auto">
            <a:xfrm>
              <a:off x="4645025" y="1239838"/>
              <a:ext cx="4763" cy="9525"/>
            </a:xfrm>
            <a:custGeom>
              <a:avLst/>
              <a:gdLst>
                <a:gd name="T0" fmla="*/ 4 w 5"/>
                <a:gd name="T1" fmla="*/ 10 h 11"/>
                <a:gd name="T2" fmla="*/ 4 w 5"/>
                <a:gd name="T3" fmla="*/ 10 h 11"/>
                <a:gd name="T4" fmla="*/ 4 w 5"/>
                <a:gd name="T5" fmla="*/ 10 h 11"/>
                <a:gd name="T6" fmla="*/ 4 w 5"/>
                <a:gd name="T7" fmla="*/ 10 h 11"/>
                <a:gd name="T8" fmla="*/ 3 w 5"/>
                <a:gd name="T9" fmla="*/ 0 h 11"/>
                <a:gd name="T10" fmla="*/ 2 w 5"/>
                <a:gd name="T11" fmla="*/ 0 h 11"/>
                <a:gd name="T12" fmla="*/ 0 w 5"/>
                <a:gd name="T13" fmla="*/ 2 h 11"/>
                <a:gd name="T14" fmla="*/ 0 w 5"/>
                <a:gd name="T15" fmla="*/ 4 h 11"/>
                <a:gd name="T16" fmla="*/ 4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0"/>
                  </a:moveTo>
                  <a:lnTo>
                    <a:pt x="4" y="10"/>
                  </a:lnTo>
                  <a:cubicBezTo>
                    <a:pt x="4" y="11"/>
                    <a:pt x="4" y="10"/>
                    <a:pt x="4" y="10"/>
                  </a:cubicBezTo>
                  <a:cubicBezTo>
                    <a:pt x="4" y="10"/>
                    <a:pt x="4" y="10"/>
                    <a:pt x="4" y="10"/>
                  </a:cubicBezTo>
                  <a:cubicBezTo>
                    <a:pt x="5" y="2"/>
                    <a:pt x="3" y="0"/>
                    <a:pt x="3" y="0"/>
                  </a:cubicBezTo>
                  <a:cubicBezTo>
                    <a:pt x="3" y="0"/>
                    <a:pt x="2" y="0"/>
                    <a:pt x="2" y="0"/>
                  </a:cubicBezTo>
                  <a:cubicBezTo>
                    <a:pt x="1" y="0"/>
                    <a:pt x="0" y="2"/>
                    <a:pt x="0" y="2"/>
                  </a:cubicBezTo>
                  <a:cubicBezTo>
                    <a:pt x="0" y="3"/>
                    <a:pt x="0" y="4"/>
                    <a:pt x="0" y="4"/>
                  </a:cubicBezTo>
                  <a:cubicBezTo>
                    <a:pt x="1" y="6"/>
                    <a:pt x="3" y="10"/>
                    <a:pt x="4"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 name="Freeform 84"/>
            <p:cNvSpPr>
              <a:spLocks/>
            </p:cNvSpPr>
            <p:nvPr/>
          </p:nvSpPr>
          <p:spPr bwMode="auto">
            <a:xfrm>
              <a:off x="4648200" y="1239838"/>
              <a:ext cx="4763" cy="9525"/>
            </a:xfrm>
            <a:custGeom>
              <a:avLst/>
              <a:gdLst>
                <a:gd name="T0" fmla="*/ 1 w 5"/>
                <a:gd name="T1" fmla="*/ 10 h 11"/>
                <a:gd name="T2" fmla="*/ 1 w 5"/>
                <a:gd name="T3" fmla="*/ 10 h 11"/>
                <a:gd name="T4" fmla="*/ 1 w 5"/>
                <a:gd name="T5" fmla="*/ 10 h 11"/>
                <a:gd name="T6" fmla="*/ 5 w 5"/>
                <a:gd name="T7" fmla="*/ 4 h 11"/>
                <a:gd name="T8" fmla="*/ 5 w 5"/>
                <a:gd name="T9" fmla="*/ 2 h 11"/>
                <a:gd name="T10" fmla="*/ 3 w 5"/>
                <a:gd name="T11" fmla="*/ 0 h 11"/>
                <a:gd name="T12" fmla="*/ 2 w 5"/>
                <a:gd name="T13" fmla="*/ 0 h 11"/>
                <a:gd name="T14" fmla="*/ 1 w 5"/>
                <a:gd name="T15" fmla="*/ 10 h 11"/>
                <a:gd name="T16" fmla="*/ 1 w 5"/>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1" y="10"/>
                  </a:moveTo>
                  <a:lnTo>
                    <a:pt x="1" y="10"/>
                  </a:lnTo>
                  <a:cubicBezTo>
                    <a:pt x="1" y="11"/>
                    <a:pt x="1" y="10"/>
                    <a:pt x="1" y="10"/>
                  </a:cubicBezTo>
                  <a:cubicBezTo>
                    <a:pt x="2" y="10"/>
                    <a:pt x="4" y="6"/>
                    <a:pt x="5" y="4"/>
                  </a:cubicBezTo>
                  <a:cubicBezTo>
                    <a:pt x="5" y="4"/>
                    <a:pt x="5" y="2"/>
                    <a:pt x="5" y="2"/>
                  </a:cubicBezTo>
                  <a:cubicBezTo>
                    <a:pt x="5" y="2"/>
                    <a:pt x="4" y="0"/>
                    <a:pt x="3" y="0"/>
                  </a:cubicBezTo>
                  <a:cubicBezTo>
                    <a:pt x="3" y="0"/>
                    <a:pt x="2" y="0"/>
                    <a:pt x="2" y="0"/>
                  </a:cubicBezTo>
                  <a:cubicBezTo>
                    <a:pt x="2" y="0"/>
                    <a:pt x="0" y="2"/>
                    <a:pt x="1" y="10"/>
                  </a:cubicBezTo>
                  <a:cubicBezTo>
                    <a:pt x="1" y="10"/>
                    <a:pt x="1" y="10"/>
                    <a:pt x="1" y="1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0" name="Freeform 85"/>
            <p:cNvSpPr>
              <a:spLocks/>
            </p:cNvSpPr>
            <p:nvPr/>
          </p:nvSpPr>
          <p:spPr bwMode="auto">
            <a:xfrm>
              <a:off x="4649788" y="1250950"/>
              <a:ext cx="6350" cy="3175"/>
            </a:xfrm>
            <a:custGeom>
              <a:avLst/>
              <a:gdLst>
                <a:gd name="T0" fmla="*/ 0 w 6"/>
                <a:gd name="T1" fmla="*/ 0 h 3"/>
                <a:gd name="T2" fmla="*/ 0 w 6"/>
                <a:gd name="T3" fmla="*/ 0 h 3"/>
                <a:gd name="T4" fmla="*/ 0 w 6"/>
                <a:gd name="T5" fmla="*/ 0 h 3"/>
                <a:gd name="T6" fmla="*/ 3 w 6"/>
                <a:gd name="T7" fmla="*/ 2 h 3"/>
                <a:gd name="T8" fmla="*/ 6 w 6"/>
                <a:gd name="T9" fmla="*/ 0 h 3"/>
                <a:gd name="T10" fmla="*/ 0 w 6"/>
                <a:gd name="T11" fmla="*/ 0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lnTo>
                    <a:pt x="0" y="0"/>
                  </a:lnTo>
                  <a:lnTo>
                    <a:pt x="0" y="0"/>
                  </a:lnTo>
                  <a:cubicBezTo>
                    <a:pt x="1" y="1"/>
                    <a:pt x="3" y="2"/>
                    <a:pt x="3" y="2"/>
                  </a:cubicBezTo>
                  <a:cubicBezTo>
                    <a:pt x="3" y="2"/>
                    <a:pt x="5" y="3"/>
                    <a:pt x="6"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1" name="Freeform 86"/>
            <p:cNvSpPr>
              <a:spLocks/>
            </p:cNvSpPr>
            <p:nvPr/>
          </p:nvSpPr>
          <p:spPr bwMode="auto">
            <a:xfrm>
              <a:off x="4649788" y="1246188"/>
              <a:ext cx="7938" cy="4763"/>
            </a:xfrm>
            <a:custGeom>
              <a:avLst/>
              <a:gdLst>
                <a:gd name="T0" fmla="*/ 0 w 8"/>
                <a:gd name="T1" fmla="*/ 5 h 5"/>
                <a:gd name="T2" fmla="*/ 0 w 8"/>
                <a:gd name="T3" fmla="*/ 5 h 5"/>
                <a:gd name="T4" fmla="*/ 0 w 8"/>
                <a:gd name="T5" fmla="*/ 5 h 5"/>
                <a:gd name="T6" fmla="*/ 5 w 8"/>
                <a:gd name="T7" fmla="*/ 5 h 5"/>
                <a:gd name="T8" fmla="*/ 6 w 8"/>
                <a:gd name="T9" fmla="*/ 4 h 5"/>
                <a:gd name="T10" fmla="*/ 8 w 8"/>
                <a:gd name="T11" fmla="*/ 3 h 5"/>
                <a:gd name="T12" fmla="*/ 8 w 8"/>
                <a:gd name="T13" fmla="*/ 1 h 5"/>
                <a:gd name="T14" fmla="*/ 8 w 8"/>
                <a:gd name="T15" fmla="*/ 1 h 5"/>
                <a:gd name="T16" fmla="*/ 8 w 8"/>
                <a:gd name="T17" fmla="*/ 0 h 5"/>
                <a:gd name="T18" fmla="*/ 0 w 8"/>
                <a:gd name="T19" fmla="*/ 5 h 5"/>
                <a:gd name="T20" fmla="*/ 0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0" y="5"/>
                  </a:moveTo>
                  <a:lnTo>
                    <a:pt x="0" y="5"/>
                  </a:lnTo>
                  <a:cubicBezTo>
                    <a:pt x="0" y="5"/>
                    <a:pt x="0" y="5"/>
                    <a:pt x="0" y="5"/>
                  </a:cubicBezTo>
                  <a:cubicBezTo>
                    <a:pt x="1" y="5"/>
                    <a:pt x="5" y="5"/>
                    <a:pt x="5" y="5"/>
                  </a:cubicBezTo>
                  <a:cubicBezTo>
                    <a:pt x="5" y="5"/>
                    <a:pt x="5" y="5"/>
                    <a:pt x="6" y="4"/>
                  </a:cubicBezTo>
                  <a:cubicBezTo>
                    <a:pt x="6" y="4"/>
                    <a:pt x="7" y="4"/>
                    <a:pt x="8" y="3"/>
                  </a:cubicBezTo>
                  <a:cubicBezTo>
                    <a:pt x="8" y="3"/>
                    <a:pt x="8" y="2"/>
                    <a:pt x="8" y="1"/>
                  </a:cubicBezTo>
                  <a:lnTo>
                    <a:pt x="8" y="1"/>
                  </a:lnTo>
                  <a:cubicBezTo>
                    <a:pt x="8" y="1"/>
                    <a:pt x="8" y="0"/>
                    <a:pt x="8" y="0"/>
                  </a:cubicBezTo>
                  <a:cubicBezTo>
                    <a:pt x="8" y="0"/>
                    <a:pt x="3" y="3"/>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2" name="Freeform 87"/>
            <p:cNvSpPr>
              <a:spLocks/>
            </p:cNvSpPr>
            <p:nvPr/>
          </p:nvSpPr>
          <p:spPr bwMode="auto">
            <a:xfrm>
              <a:off x="4649788" y="1241425"/>
              <a:ext cx="6350" cy="7938"/>
            </a:xfrm>
            <a:custGeom>
              <a:avLst/>
              <a:gdLst>
                <a:gd name="T0" fmla="*/ 0 w 7"/>
                <a:gd name="T1" fmla="*/ 9 h 9"/>
                <a:gd name="T2" fmla="*/ 0 w 7"/>
                <a:gd name="T3" fmla="*/ 9 h 9"/>
                <a:gd name="T4" fmla="*/ 0 w 7"/>
                <a:gd name="T5" fmla="*/ 9 h 9"/>
                <a:gd name="T6" fmla="*/ 6 w 7"/>
                <a:gd name="T7" fmla="*/ 5 h 9"/>
                <a:gd name="T8" fmla="*/ 7 w 7"/>
                <a:gd name="T9" fmla="*/ 3 h 9"/>
                <a:gd name="T10" fmla="*/ 5 w 7"/>
                <a:gd name="T11" fmla="*/ 0 h 9"/>
                <a:gd name="T12" fmla="*/ 0 w 7"/>
                <a:gd name="T13" fmla="*/ 9 h 9"/>
                <a:gd name="T14" fmla="*/ 0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0" y="9"/>
                  </a:moveTo>
                  <a:lnTo>
                    <a:pt x="0" y="9"/>
                  </a:lnTo>
                  <a:cubicBezTo>
                    <a:pt x="0" y="9"/>
                    <a:pt x="0" y="9"/>
                    <a:pt x="0" y="9"/>
                  </a:cubicBezTo>
                  <a:cubicBezTo>
                    <a:pt x="1" y="9"/>
                    <a:pt x="4" y="7"/>
                    <a:pt x="6" y="5"/>
                  </a:cubicBezTo>
                  <a:cubicBezTo>
                    <a:pt x="6" y="5"/>
                    <a:pt x="7" y="5"/>
                    <a:pt x="7" y="3"/>
                  </a:cubicBezTo>
                  <a:cubicBezTo>
                    <a:pt x="7" y="2"/>
                    <a:pt x="5" y="0"/>
                    <a:pt x="5" y="0"/>
                  </a:cubicBezTo>
                  <a:cubicBezTo>
                    <a:pt x="5" y="0"/>
                    <a:pt x="2" y="4"/>
                    <a:pt x="0" y="9"/>
                  </a:cubicBezTo>
                  <a:cubicBezTo>
                    <a:pt x="0" y="9"/>
                    <a:pt x="0" y="9"/>
                    <a:pt x="0" y="9"/>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3" name="Freeform 88"/>
            <p:cNvSpPr>
              <a:spLocks/>
            </p:cNvSpPr>
            <p:nvPr/>
          </p:nvSpPr>
          <p:spPr bwMode="auto">
            <a:xfrm>
              <a:off x="5246688" y="1128713"/>
              <a:ext cx="11113" cy="9525"/>
            </a:xfrm>
            <a:custGeom>
              <a:avLst/>
              <a:gdLst>
                <a:gd name="T0" fmla="*/ 8 w 10"/>
                <a:gd name="T1" fmla="*/ 4 h 10"/>
                <a:gd name="T2" fmla="*/ 8 w 10"/>
                <a:gd name="T3" fmla="*/ 4 h 10"/>
                <a:gd name="T4" fmla="*/ 3 w 10"/>
                <a:gd name="T5" fmla="*/ 4 h 10"/>
                <a:gd name="T6" fmla="*/ 3 w 10"/>
                <a:gd name="T7" fmla="*/ 0 h 10"/>
                <a:gd name="T8" fmla="*/ 0 w 10"/>
                <a:gd name="T9" fmla="*/ 0 h 10"/>
                <a:gd name="T10" fmla="*/ 0 w 10"/>
                <a:gd name="T11" fmla="*/ 10 h 10"/>
                <a:gd name="T12" fmla="*/ 3 w 10"/>
                <a:gd name="T13" fmla="*/ 10 h 10"/>
                <a:gd name="T14" fmla="*/ 3 w 10"/>
                <a:gd name="T15" fmla="*/ 6 h 10"/>
                <a:gd name="T16" fmla="*/ 8 w 10"/>
                <a:gd name="T17" fmla="*/ 6 h 10"/>
                <a:gd name="T18" fmla="*/ 8 w 10"/>
                <a:gd name="T19" fmla="*/ 10 h 10"/>
                <a:gd name="T20" fmla="*/ 10 w 10"/>
                <a:gd name="T21" fmla="*/ 10 h 10"/>
                <a:gd name="T22" fmla="*/ 10 w 10"/>
                <a:gd name="T23" fmla="*/ 0 h 10"/>
                <a:gd name="T24" fmla="*/ 8 w 10"/>
                <a:gd name="T25" fmla="*/ 0 h 10"/>
                <a:gd name="T26" fmla="*/ 8 w 10"/>
                <a:gd name="T2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4"/>
                  </a:moveTo>
                  <a:lnTo>
                    <a:pt x="8" y="4"/>
                  </a:lnTo>
                  <a:lnTo>
                    <a:pt x="3" y="4"/>
                  </a:lnTo>
                  <a:lnTo>
                    <a:pt x="3" y="0"/>
                  </a:lnTo>
                  <a:lnTo>
                    <a:pt x="0" y="0"/>
                  </a:lnTo>
                  <a:lnTo>
                    <a:pt x="0" y="10"/>
                  </a:lnTo>
                  <a:lnTo>
                    <a:pt x="3" y="10"/>
                  </a:lnTo>
                  <a:lnTo>
                    <a:pt x="3" y="6"/>
                  </a:lnTo>
                  <a:lnTo>
                    <a:pt x="8" y="6"/>
                  </a:lnTo>
                  <a:lnTo>
                    <a:pt x="8" y="10"/>
                  </a:lnTo>
                  <a:lnTo>
                    <a:pt x="10" y="10"/>
                  </a:lnTo>
                  <a:lnTo>
                    <a:pt x="10" y="0"/>
                  </a:lnTo>
                  <a:lnTo>
                    <a:pt x="8" y="0"/>
                  </a:lnTo>
                  <a:lnTo>
                    <a:pt x="8" y="4"/>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4" name="Freeform 89"/>
            <p:cNvSpPr>
              <a:spLocks/>
            </p:cNvSpPr>
            <p:nvPr/>
          </p:nvSpPr>
          <p:spPr bwMode="auto">
            <a:xfrm>
              <a:off x="5259388" y="1128713"/>
              <a:ext cx="9525" cy="9525"/>
            </a:xfrm>
            <a:custGeom>
              <a:avLst/>
              <a:gdLst>
                <a:gd name="T0" fmla="*/ 8 w 10"/>
                <a:gd name="T1" fmla="*/ 6 h 10"/>
                <a:gd name="T2" fmla="*/ 8 w 10"/>
                <a:gd name="T3" fmla="*/ 6 h 10"/>
                <a:gd name="T4" fmla="*/ 5 w 10"/>
                <a:gd name="T5" fmla="*/ 8 h 10"/>
                <a:gd name="T6" fmla="*/ 2 w 10"/>
                <a:gd name="T7" fmla="*/ 6 h 10"/>
                <a:gd name="T8" fmla="*/ 2 w 10"/>
                <a:gd name="T9" fmla="*/ 0 h 10"/>
                <a:gd name="T10" fmla="*/ 0 w 10"/>
                <a:gd name="T11" fmla="*/ 0 h 10"/>
                <a:gd name="T12" fmla="*/ 0 w 10"/>
                <a:gd name="T13" fmla="*/ 6 h 10"/>
                <a:gd name="T14" fmla="*/ 1 w 10"/>
                <a:gd name="T15" fmla="*/ 9 h 10"/>
                <a:gd name="T16" fmla="*/ 5 w 10"/>
                <a:gd name="T17" fmla="*/ 10 h 10"/>
                <a:gd name="T18" fmla="*/ 9 w 10"/>
                <a:gd name="T19" fmla="*/ 9 h 10"/>
                <a:gd name="T20" fmla="*/ 10 w 10"/>
                <a:gd name="T21" fmla="*/ 6 h 10"/>
                <a:gd name="T22" fmla="*/ 10 w 10"/>
                <a:gd name="T23" fmla="*/ 0 h 10"/>
                <a:gd name="T24" fmla="*/ 8 w 10"/>
                <a:gd name="T25" fmla="*/ 0 h 10"/>
                <a:gd name="T26" fmla="*/ 8 w 10"/>
                <a:gd name="T2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8" y="6"/>
                  </a:moveTo>
                  <a:lnTo>
                    <a:pt x="8" y="6"/>
                  </a:lnTo>
                  <a:cubicBezTo>
                    <a:pt x="8" y="8"/>
                    <a:pt x="7" y="8"/>
                    <a:pt x="5" y="8"/>
                  </a:cubicBezTo>
                  <a:cubicBezTo>
                    <a:pt x="3" y="8"/>
                    <a:pt x="2" y="8"/>
                    <a:pt x="2" y="6"/>
                  </a:cubicBezTo>
                  <a:lnTo>
                    <a:pt x="2" y="0"/>
                  </a:lnTo>
                  <a:lnTo>
                    <a:pt x="0" y="0"/>
                  </a:lnTo>
                  <a:lnTo>
                    <a:pt x="0" y="6"/>
                  </a:lnTo>
                  <a:cubicBezTo>
                    <a:pt x="0" y="7"/>
                    <a:pt x="0" y="8"/>
                    <a:pt x="1" y="9"/>
                  </a:cubicBezTo>
                  <a:cubicBezTo>
                    <a:pt x="2" y="10"/>
                    <a:pt x="3" y="10"/>
                    <a:pt x="5" y="10"/>
                  </a:cubicBezTo>
                  <a:cubicBezTo>
                    <a:pt x="7" y="10"/>
                    <a:pt x="8" y="10"/>
                    <a:pt x="9" y="9"/>
                  </a:cubicBezTo>
                  <a:cubicBezTo>
                    <a:pt x="10" y="8"/>
                    <a:pt x="10" y="7"/>
                    <a:pt x="10" y="6"/>
                  </a:cubicBezTo>
                  <a:lnTo>
                    <a:pt x="10" y="0"/>
                  </a:lnTo>
                  <a:lnTo>
                    <a:pt x="8" y="0"/>
                  </a:lnTo>
                  <a:lnTo>
                    <a:pt x="8" y="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5" name="Freeform 90"/>
            <p:cNvSpPr>
              <a:spLocks noEditPoints="1"/>
            </p:cNvSpPr>
            <p:nvPr/>
          </p:nvSpPr>
          <p:spPr bwMode="auto">
            <a:xfrm>
              <a:off x="5268913" y="1128713"/>
              <a:ext cx="11113" cy="9525"/>
            </a:xfrm>
            <a:custGeom>
              <a:avLst/>
              <a:gdLst>
                <a:gd name="T0" fmla="*/ 5 w 12"/>
                <a:gd name="T1" fmla="*/ 6 h 10"/>
                <a:gd name="T2" fmla="*/ 5 w 12"/>
                <a:gd name="T3" fmla="*/ 6 h 10"/>
                <a:gd name="T4" fmla="*/ 6 w 12"/>
                <a:gd name="T5" fmla="*/ 2 h 10"/>
                <a:gd name="T6" fmla="*/ 8 w 12"/>
                <a:gd name="T7" fmla="*/ 6 h 10"/>
                <a:gd name="T8" fmla="*/ 5 w 12"/>
                <a:gd name="T9" fmla="*/ 6 h 10"/>
                <a:gd name="T10" fmla="*/ 5 w 12"/>
                <a:gd name="T11" fmla="*/ 0 h 10"/>
                <a:gd name="T12" fmla="*/ 5 w 12"/>
                <a:gd name="T13" fmla="*/ 0 h 10"/>
                <a:gd name="T14" fmla="*/ 0 w 12"/>
                <a:gd name="T15" fmla="*/ 10 h 10"/>
                <a:gd name="T16" fmla="*/ 3 w 12"/>
                <a:gd name="T17" fmla="*/ 10 h 10"/>
                <a:gd name="T18" fmla="*/ 4 w 12"/>
                <a:gd name="T19" fmla="*/ 8 h 10"/>
                <a:gd name="T20" fmla="*/ 9 w 12"/>
                <a:gd name="T21" fmla="*/ 8 h 10"/>
                <a:gd name="T22" fmla="*/ 10 w 12"/>
                <a:gd name="T23" fmla="*/ 10 h 10"/>
                <a:gd name="T24" fmla="*/ 12 w 12"/>
                <a:gd name="T25" fmla="*/ 10 h 10"/>
                <a:gd name="T26" fmla="*/ 8 w 12"/>
                <a:gd name="T27" fmla="*/ 0 h 10"/>
                <a:gd name="T28" fmla="*/ 5 w 12"/>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0">
                  <a:moveTo>
                    <a:pt x="5" y="6"/>
                  </a:moveTo>
                  <a:lnTo>
                    <a:pt x="5" y="6"/>
                  </a:lnTo>
                  <a:lnTo>
                    <a:pt x="6" y="2"/>
                  </a:lnTo>
                  <a:lnTo>
                    <a:pt x="8" y="6"/>
                  </a:lnTo>
                  <a:lnTo>
                    <a:pt x="5" y="6"/>
                  </a:lnTo>
                  <a:close/>
                  <a:moveTo>
                    <a:pt x="5" y="0"/>
                  </a:moveTo>
                  <a:lnTo>
                    <a:pt x="5" y="0"/>
                  </a:lnTo>
                  <a:lnTo>
                    <a:pt x="0" y="10"/>
                  </a:lnTo>
                  <a:lnTo>
                    <a:pt x="3" y="10"/>
                  </a:lnTo>
                  <a:lnTo>
                    <a:pt x="4" y="8"/>
                  </a:lnTo>
                  <a:lnTo>
                    <a:pt x="9" y="8"/>
                  </a:lnTo>
                  <a:lnTo>
                    <a:pt x="10" y="10"/>
                  </a:lnTo>
                  <a:lnTo>
                    <a:pt x="12" y="10"/>
                  </a:lnTo>
                  <a:lnTo>
                    <a:pt x="8" y="0"/>
                  </a:lnTo>
                  <a:lnTo>
                    <a:pt x="5"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6" name="Freeform 91"/>
            <p:cNvSpPr>
              <a:spLocks/>
            </p:cNvSpPr>
            <p:nvPr/>
          </p:nvSpPr>
          <p:spPr bwMode="auto">
            <a:xfrm>
              <a:off x="5278438" y="1128713"/>
              <a:ext cx="17463" cy="9525"/>
            </a:xfrm>
            <a:custGeom>
              <a:avLst/>
              <a:gdLst>
                <a:gd name="T0" fmla="*/ 12 w 17"/>
                <a:gd name="T1" fmla="*/ 8 h 10"/>
                <a:gd name="T2" fmla="*/ 12 w 17"/>
                <a:gd name="T3" fmla="*/ 8 h 10"/>
                <a:gd name="T4" fmla="*/ 10 w 17"/>
                <a:gd name="T5" fmla="*/ 0 h 10"/>
                <a:gd name="T6" fmla="*/ 7 w 17"/>
                <a:gd name="T7" fmla="*/ 0 h 10"/>
                <a:gd name="T8" fmla="*/ 5 w 17"/>
                <a:gd name="T9" fmla="*/ 8 h 10"/>
                <a:gd name="T10" fmla="*/ 2 w 17"/>
                <a:gd name="T11" fmla="*/ 0 h 10"/>
                <a:gd name="T12" fmla="*/ 0 w 17"/>
                <a:gd name="T13" fmla="*/ 0 h 10"/>
                <a:gd name="T14" fmla="*/ 4 w 17"/>
                <a:gd name="T15" fmla="*/ 10 h 10"/>
                <a:gd name="T16" fmla="*/ 6 w 17"/>
                <a:gd name="T17" fmla="*/ 10 h 10"/>
                <a:gd name="T18" fmla="*/ 9 w 17"/>
                <a:gd name="T19" fmla="*/ 2 h 10"/>
                <a:gd name="T20" fmla="*/ 11 w 17"/>
                <a:gd name="T21" fmla="*/ 10 h 10"/>
                <a:gd name="T22" fmla="*/ 14 w 17"/>
                <a:gd name="T23" fmla="*/ 10 h 10"/>
                <a:gd name="T24" fmla="*/ 17 w 17"/>
                <a:gd name="T25" fmla="*/ 0 h 10"/>
                <a:gd name="T26" fmla="*/ 15 w 17"/>
                <a:gd name="T27" fmla="*/ 0 h 10"/>
                <a:gd name="T28" fmla="*/ 12 w 17"/>
                <a:gd name="T2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2" y="8"/>
                  </a:moveTo>
                  <a:lnTo>
                    <a:pt x="12" y="8"/>
                  </a:lnTo>
                  <a:lnTo>
                    <a:pt x="10" y="0"/>
                  </a:lnTo>
                  <a:lnTo>
                    <a:pt x="7" y="0"/>
                  </a:lnTo>
                  <a:lnTo>
                    <a:pt x="5" y="8"/>
                  </a:lnTo>
                  <a:lnTo>
                    <a:pt x="2" y="0"/>
                  </a:lnTo>
                  <a:lnTo>
                    <a:pt x="0" y="0"/>
                  </a:lnTo>
                  <a:lnTo>
                    <a:pt x="4" y="10"/>
                  </a:lnTo>
                  <a:lnTo>
                    <a:pt x="6" y="10"/>
                  </a:lnTo>
                  <a:lnTo>
                    <a:pt x="9" y="2"/>
                  </a:lnTo>
                  <a:lnTo>
                    <a:pt x="11" y="10"/>
                  </a:lnTo>
                  <a:lnTo>
                    <a:pt x="14" y="10"/>
                  </a:lnTo>
                  <a:lnTo>
                    <a:pt x="17" y="0"/>
                  </a:lnTo>
                  <a:lnTo>
                    <a:pt x="15" y="0"/>
                  </a:lnTo>
                  <a:lnTo>
                    <a:pt x="12" y="8"/>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7" name="Freeform 92"/>
            <p:cNvSpPr>
              <a:spLocks/>
            </p:cNvSpPr>
            <p:nvPr/>
          </p:nvSpPr>
          <p:spPr bwMode="auto">
            <a:xfrm>
              <a:off x="5295900" y="1128713"/>
              <a:ext cx="9525" cy="9525"/>
            </a:xfrm>
            <a:custGeom>
              <a:avLst/>
              <a:gdLst>
                <a:gd name="T0" fmla="*/ 0 w 9"/>
                <a:gd name="T1" fmla="*/ 5 h 10"/>
                <a:gd name="T2" fmla="*/ 0 w 9"/>
                <a:gd name="T3" fmla="*/ 5 h 10"/>
                <a:gd name="T4" fmla="*/ 1 w 9"/>
                <a:gd name="T5" fmla="*/ 9 h 10"/>
                <a:gd name="T6" fmla="*/ 5 w 9"/>
                <a:gd name="T7" fmla="*/ 10 h 10"/>
                <a:gd name="T8" fmla="*/ 9 w 9"/>
                <a:gd name="T9" fmla="*/ 10 h 10"/>
                <a:gd name="T10" fmla="*/ 9 w 9"/>
                <a:gd name="T11" fmla="*/ 8 h 10"/>
                <a:gd name="T12" fmla="*/ 5 w 9"/>
                <a:gd name="T13" fmla="*/ 8 h 10"/>
                <a:gd name="T14" fmla="*/ 2 w 9"/>
                <a:gd name="T15" fmla="*/ 6 h 10"/>
                <a:gd name="T16" fmla="*/ 9 w 9"/>
                <a:gd name="T17" fmla="*/ 6 h 10"/>
                <a:gd name="T18" fmla="*/ 9 w 9"/>
                <a:gd name="T19" fmla="*/ 4 h 10"/>
                <a:gd name="T20" fmla="*/ 2 w 9"/>
                <a:gd name="T21" fmla="*/ 4 h 10"/>
                <a:gd name="T22" fmla="*/ 5 w 9"/>
                <a:gd name="T23" fmla="*/ 2 h 10"/>
                <a:gd name="T24" fmla="*/ 9 w 9"/>
                <a:gd name="T25" fmla="*/ 2 h 10"/>
                <a:gd name="T26" fmla="*/ 9 w 9"/>
                <a:gd name="T27" fmla="*/ 0 h 10"/>
                <a:gd name="T28" fmla="*/ 5 w 9"/>
                <a:gd name="T29" fmla="*/ 0 h 10"/>
                <a:gd name="T30" fmla="*/ 0 w 9"/>
                <a:gd name="T31"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0">
                  <a:moveTo>
                    <a:pt x="0" y="5"/>
                  </a:moveTo>
                  <a:lnTo>
                    <a:pt x="0" y="5"/>
                  </a:lnTo>
                  <a:cubicBezTo>
                    <a:pt x="0" y="7"/>
                    <a:pt x="0" y="8"/>
                    <a:pt x="1" y="9"/>
                  </a:cubicBezTo>
                  <a:cubicBezTo>
                    <a:pt x="3" y="10"/>
                    <a:pt x="4" y="10"/>
                    <a:pt x="5" y="10"/>
                  </a:cubicBezTo>
                  <a:lnTo>
                    <a:pt x="9" y="10"/>
                  </a:lnTo>
                  <a:lnTo>
                    <a:pt x="9" y="8"/>
                  </a:lnTo>
                  <a:lnTo>
                    <a:pt x="5" y="8"/>
                  </a:lnTo>
                  <a:cubicBezTo>
                    <a:pt x="3" y="8"/>
                    <a:pt x="2" y="8"/>
                    <a:pt x="2" y="6"/>
                  </a:cubicBezTo>
                  <a:lnTo>
                    <a:pt x="9" y="6"/>
                  </a:lnTo>
                  <a:lnTo>
                    <a:pt x="9" y="4"/>
                  </a:lnTo>
                  <a:lnTo>
                    <a:pt x="2" y="4"/>
                  </a:lnTo>
                  <a:cubicBezTo>
                    <a:pt x="2" y="2"/>
                    <a:pt x="3" y="2"/>
                    <a:pt x="5" y="2"/>
                  </a:cubicBezTo>
                  <a:lnTo>
                    <a:pt x="9" y="2"/>
                  </a:lnTo>
                  <a:lnTo>
                    <a:pt x="9" y="0"/>
                  </a:lnTo>
                  <a:lnTo>
                    <a:pt x="5" y="0"/>
                  </a:lnTo>
                  <a:cubicBezTo>
                    <a:pt x="1" y="0"/>
                    <a:pt x="0" y="1"/>
                    <a:pt x="0"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8" name="Freeform 93"/>
            <p:cNvSpPr>
              <a:spLocks/>
            </p:cNvSpPr>
            <p:nvPr/>
          </p:nvSpPr>
          <p:spPr bwMode="auto">
            <a:xfrm>
              <a:off x="5307013" y="1128713"/>
              <a:ext cx="1588" cy="9525"/>
            </a:xfrm>
            <a:custGeom>
              <a:avLst/>
              <a:gdLst>
                <a:gd name="T0" fmla="*/ 0 w 2"/>
                <a:gd name="T1" fmla="*/ 10 h 10"/>
                <a:gd name="T2" fmla="*/ 0 w 2"/>
                <a:gd name="T3" fmla="*/ 10 h 10"/>
                <a:gd name="T4" fmla="*/ 2 w 2"/>
                <a:gd name="T5" fmla="*/ 10 h 10"/>
                <a:gd name="T6" fmla="*/ 2 w 2"/>
                <a:gd name="T7" fmla="*/ 0 h 10"/>
                <a:gd name="T8" fmla="*/ 0 w 2"/>
                <a:gd name="T9" fmla="*/ 0 h 10"/>
                <a:gd name="T10" fmla="*/ 0 w 2"/>
                <a:gd name="T11" fmla="*/ 10 h 10"/>
              </a:gdLst>
              <a:ahLst/>
              <a:cxnLst>
                <a:cxn ang="0">
                  <a:pos x="T0" y="T1"/>
                </a:cxn>
                <a:cxn ang="0">
                  <a:pos x="T2" y="T3"/>
                </a:cxn>
                <a:cxn ang="0">
                  <a:pos x="T4" y="T5"/>
                </a:cxn>
                <a:cxn ang="0">
                  <a:pos x="T6" y="T7"/>
                </a:cxn>
                <a:cxn ang="0">
                  <a:pos x="T8" y="T9"/>
                </a:cxn>
                <a:cxn ang="0">
                  <a:pos x="T10" y="T11"/>
                </a:cxn>
              </a:cxnLst>
              <a:rect l="0" t="0" r="r" b="b"/>
              <a:pathLst>
                <a:path w="2" h="10">
                  <a:moveTo>
                    <a:pt x="0" y="10"/>
                  </a:moveTo>
                  <a:lnTo>
                    <a:pt x="0" y="10"/>
                  </a:lnTo>
                  <a:lnTo>
                    <a:pt x="2" y="10"/>
                  </a:lnTo>
                  <a:lnTo>
                    <a:pt x="2" y="0"/>
                  </a:lnTo>
                  <a:lnTo>
                    <a:pt x="0" y="0"/>
                  </a:lnTo>
                  <a:lnTo>
                    <a:pt x="0" y="1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29" name="Freeform 94"/>
            <p:cNvSpPr>
              <a:spLocks/>
            </p:cNvSpPr>
            <p:nvPr/>
          </p:nvSpPr>
          <p:spPr bwMode="auto">
            <a:xfrm>
              <a:off x="5213350" y="1123950"/>
              <a:ext cx="11113" cy="14288"/>
            </a:xfrm>
            <a:custGeom>
              <a:avLst/>
              <a:gdLst>
                <a:gd name="T0" fmla="*/ 0 w 12"/>
                <a:gd name="T1" fmla="*/ 6 h 15"/>
                <a:gd name="T2" fmla="*/ 0 w 12"/>
                <a:gd name="T3" fmla="*/ 6 h 15"/>
                <a:gd name="T4" fmla="*/ 2 w 12"/>
                <a:gd name="T5" fmla="*/ 9 h 15"/>
                <a:gd name="T6" fmla="*/ 11 w 12"/>
                <a:gd name="T7" fmla="*/ 15 h 15"/>
                <a:gd name="T8" fmla="*/ 12 w 12"/>
                <a:gd name="T9" fmla="*/ 15 h 15"/>
                <a:gd name="T10" fmla="*/ 12 w 12"/>
                <a:gd name="T11" fmla="*/ 15 h 15"/>
                <a:gd name="T12" fmla="*/ 3 w 12"/>
                <a:gd name="T13" fmla="*/ 0 h 15"/>
                <a:gd name="T14" fmla="*/ 0 w 12"/>
                <a:gd name="T15" fmla="*/ 6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0" y="6"/>
                  </a:moveTo>
                  <a:lnTo>
                    <a:pt x="0" y="6"/>
                  </a:lnTo>
                  <a:cubicBezTo>
                    <a:pt x="0" y="8"/>
                    <a:pt x="2" y="9"/>
                    <a:pt x="2" y="9"/>
                  </a:cubicBezTo>
                  <a:cubicBezTo>
                    <a:pt x="4" y="11"/>
                    <a:pt x="10" y="14"/>
                    <a:pt x="11" y="15"/>
                  </a:cubicBezTo>
                  <a:cubicBezTo>
                    <a:pt x="11" y="15"/>
                    <a:pt x="12" y="15"/>
                    <a:pt x="12" y="15"/>
                  </a:cubicBezTo>
                  <a:cubicBezTo>
                    <a:pt x="12" y="15"/>
                    <a:pt x="12" y="15"/>
                    <a:pt x="12" y="15"/>
                  </a:cubicBezTo>
                  <a:cubicBezTo>
                    <a:pt x="8" y="6"/>
                    <a:pt x="3" y="0"/>
                    <a:pt x="3" y="0"/>
                  </a:cubicBezTo>
                  <a:cubicBezTo>
                    <a:pt x="3" y="0"/>
                    <a:pt x="0" y="3"/>
                    <a:pt x="0" y="6"/>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0" name="Freeform 95"/>
            <p:cNvSpPr>
              <a:spLocks/>
            </p:cNvSpPr>
            <p:nvPr/>
          </p:nvSpPr>
          <p:spPr bwMode="auto">
            <a:xfrm>
              <a:off x="5213350" y="1139825"/>
              <a:ext cx="9525" cy="3175"/>
            </a:xfrm>
            <a:custGeom>
              <a:avLst/>
              <a:gdLst>
                <a:gd name="T0" fmla="*/ 10 w 10"/>
                <a:gd name="T1" fmla="*/ 0 h 3"/>
                <a:gd name="T2" fmla="*/ 10 w 10"/>
                <a:gd name="T3" fmla="*/ 0 h 3"/>
                <a:gd name="T4" fmla="*/ 0 w 10"/>
                <a:gd name="T5" fmla="*/ 0 h 3"/>
                <a:gd name="T6" fmla="*/ 4 w 10"/>
                <a:gd name="T7" fmla="*/ 3 h 3"/>
                <a:gd name="T8" fmla="*/ 10 w 10"/>
                <a:gd name="T9" fmla="*/ 0 h 3"/>
                <a:gd name="T10" fmla="*/ 10 w 10"/>
                <a:gd name="T11" fmla="*/ 0 h 3"/>
                <a:gd name="T12" fmla="*/ 10 w 10"/>
                <a:gd name="T13" fmla="*/ 0 h 3"/>
                <a:gd name="T14" fmla="*/ 10 w 10"/>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
                  <a:moveTo>
                    <a:pt x="10" y="0"/>
                  </a:moveTo>
                  <a:lnTo>
                    <a:pt x="10" y="0"/>
                  </a:lnTo>
                  <a:lnTo>
                    <a:pt x="0" y="0"/>
                  </a:lnTo>
                  <a:cubicBezTo>
                    <a:pt x="1" y="2"/>
                    <a:pt x="3" y="3"/>
                    <a:pt x="4" y="3"/>
                  </a:cubicBezTo>
                  <a:cubicBezTo>
                    <a:pt x="6" y="3"/>
                    <a:pt x="9" y="1"/>
                    <a:pt x="10" y="0"/>
                  </a:cubicBezTo>
                  <a:lnTo>
                    <a:pt x="10" y="0"/>
                  </a:lnTo>
                  <a:cubicBezTo>
                    <a:pt x="10" y="0"/>
                    <a:pt x="10" y="0"/>
                    <a:pt x="10" y="0"/>
                  </a:cubicBezTo>
                  <a:cubicBezTo>
                    <a:pt x="10" y="0"/>
                    <a:pt x="10" y="0"/>
                    <a:pt x="1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1" name="Freeform 96"/>
            <p:cNvSpPr>
              <a:spLocks/>
            </p:cNvSpPr>
            <p:nvPr/>
          </p:nvSpPr>
          <p:spPr bwMode="auto">
            <a:xfrm>
              <a:off x="5210175" y="1131888"/>
              <a:ext cx="12700" cy="6350"/>
            </a:xfrm>
            <a:custGeom>
              <a:avLst/>
              <a:gdLst>
                <a:gd name="T0" fmla="*/ 1 w 14"/>
                <a:gd name="T1" fmla="*/ 0 h 8"/>
                <a:gd name="T2" fmla="*/ 1 w 14"/>
                <a:gd name="T3" fmla="*/ 0 h 8"/>
                <a:gd name="T4" fmla="*/ 1 w 14"/>
                <a:gd name="T5" fmla="*/ 5 h 8"/>
                <a:gd name="T6" fmla="*/ 4 w 14"/>
                <a:gd name="T7" fmla="*/ 8 h 8"/>
                <a:gd name="T8" fmla="*/ 6 w 14"/>
                <a:gd name="T9" fmla="*/ 8 h 8"/>
                <a:gd name="T10" fmla="*/ 14 w 14"/>
                <a:gd name="T11" fmla="*/ 8 h 8"/>
                <a:gd name="T12" fmla="*/ 14 w 14"/>
                <a:gd name="T13" fmla="*/ 8 h 8"/>
                <a:gd name="T14" fmla="*/ 14 w 14"/>
                <a:gd name="T15" fmla="*/ 8 h 8"/>
                <a:gd name="T16" fmla="*/ 1 w 1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8">
                  <a:moveTo>
                    <a:pt x="1" y="0"/>
                  </a:moveTo>
                  <a:lnTo>
                    <a:pt x="1" y="0"/>
                  </a:lnTo>
                  <a:cubicBezTo>
                    <a:pt x="0" y="3"/>
                    <a:pt x="1" y="5"/>
                    <a:pt x="1" y="5"/>
                  </a:cubicBezTo>
                  <a:cubicBezTo>
                    <a:pt x="2" y="7"/>
                    <a:pt x="4" y="8"/>
                    <a:pt x="4" y="8"/>
                  </a:cubicBezTo>
                  <a:cubicBezTo>
                    <a:pt x="5" y="8"/>
                    <a:pt x="6" y="8"/>
                    <a:pt x="6" y="8"/>
                  </a:cubicBezTo>
                  <a:cubicBezTo>
                    <a:pt x="7" y="8"/>
                    <a:pt x="12" y="8"/>
                    <a:pt x="14" y="8"/>
                  </a:cubicBezTo>
                  <a:cubicBezTo>
                    <a:pt x="14" y="8"/>
                    <a:pt x="14" y="8"/>
                    <a:pt x="14" y="8"/>
                  </a:cubicBezTo>
                  <a:cubicBezTo>
                    <a:pt x="14" y="8"/>
                    <a:pt x="14" y="8"/>
                    <a:pt x="14" y="8"/>
                  </a:cubicBezTo>
                  <a:cubicBezTo>
                    <a:pt x="10" y="5"/>
                    <a:pt x="1" y="0"/>
                    <a:pt x="1"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2" name="Freeform 97"/>
            <p:cNvSpPr>
              <a:spLocks/>
            </p:cNvSpPr>
            <p:nvPr/>
          </p:nvSpPr>
          <p:spPr bwMode="auto">
            <a:xfrm>
              <a:off x="5218113" y="1119188"/>
              <a:ext cx="7938" cy="17463"/>
            </a:xfrm>
            <a:custGeom>
              <a:avLst/>
              <a:gdLst>
                <a:gd name="T0" fmla="*/ 4 w 8"/>
                <a:gd name="T1" fmla="*/ 0 h 18"/>
                <a:gd name="T2" fmla="*/ 4 w 8"/>
                <a:gd name="T3" fmla="*/ 0 h 18"/>
                <a:gd name="T4" fmla="*/ 1 w 8"/>
                <a:gd name="T5" fmla="*/ 3 h 18"/>
                <a:gd name="T6" fmla="*/ 1 w 8"/>
                <a:gd name="T7" fmla="*/ 6 h 18"/>
                <a:gd name="T8" fmla="*/ 7 w 8"/>
                <a:gd name="T9" fmla="*/ 18 h 18"/>
                <a:gd name="T10" fmla="*/ 7 w 8"/>
                <a:gd name="T11" fmla="*/ 18 h 18"/>
                <a:gd name="T12" fmla="*/ 7 w 8"/>
                <a:gd name="T13" fmla="*/ 18 h 18"/>
                <a:gd name="T14" fmla="*/ 5 w 8"/>
                <a:gd name="T15" fmla="*/ 0 h 18"/>
                <a:gd name="T16" fmla="*/ 4 w 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4" y="0"/>
                  </a:moveTo>
                  <a:lnTo>
                    <a:pt x="4" y="0"/>
                  </a:lnTo>
                  <a:cubicBezTo>
                    <a:pt x="1" y="1"/>
                    <a:pt x="1" y="3"/>
                    <a:pt x="1" y="3"/>
                  </a:cubicBezTo>
                  <a:cubicBezTo>
                    <a:pt x="0" y="5"/>
                    <a:pt x="1" y="6"/>
                    <a:pt x="1" y="6"/>
                  </a:cubicBezTo>
                  <a:cubicBezTo>
                    <a:pt x="2" y="10"/>
                    <a:pt x="6" y="17"/>
                    <a:pt x="7" y="18"/>
                  </a:cubicBezTo>
                  <a:cubicBezTo>
                    <a:pt x="7" y="18"/>
                    <a:pt x="7" y="18"/>
                    <a:pt x="7" y="18"/>
                  </a:cubicBezTo>
                  <a:cubicBezTo>
                    <a:pt x="7" y="18"/>
                    <a:pt x="7" y="18"/>
                    <a:pt x="7" y="18"/>
                  </a:cubicBezTo>
                  <a:cubicBezTo>
                    <a:pt x="8" y="4"/>
                    <a:pt x="5" y="0"/>
                    <a:pt x="5" y="0"/>
                  </a:cubicBezTo>
                  <a:cubicBezTo>
                    <a:pt x="5" y="0"/>
                    <a:pt x="4" y="0"/>
                    <a:pt x="4"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3" name="Freeform 98"/>
            <p:cNvSpPr>
              <a:spLocks/>
            </p:cNvSpPr>
            <p:nvPr/>
          </p:nvSpPr>
          <p:spPr bwMode="auto">
            <a:xfrm>
              <a:off x="5226050" y="1119188"/>
              <a:ext cx="6350" cy="17463"/>
            </a:xfrm>
            <a:custGeom>
              <a:avLst/>
              <a:gdLst>
                <a:gd name="T0" fmla="*/ 8 w 8"/>
                <a:gd name="T1" fmla="*/ 3 h 18"/>
                <a:gd name="T2" fmla="*/ 8 w 8"/>
                <a:gd name="T3" fmla="*/ 3 h 18"/>
                <a:gd name="T4" fmla="*/ 5 w 8"/>
                <a:gd name="T5" fmla="*/ 0 h 18"/>
                <a:gd name="T6" fmla="*/ 3 w 8"/>
                <a:gd name="T7" fmla="*/ 0 h 18"/>
                <a:gd name="T8" fmla="*/ 2 w 8"/>
                <a:gd name="T9" fmla="*/ 18 h 18"/>
                <a:gd name="T10" fmla="*/ 2 w 8"/>
                <a:gd name="T11" fmla="*/ 18 h 18"/>
                <a:gd name="T12" fmla="*/ 2 w 8"/>
                <a:gd name="T13" fmla="*/ 18 h 18"/>
                <a:gd name="T14" fmla="*/ 8 w 8"/>
                <a:gd name="T15" fmla="*/ 6 h 18"/>
                <a:gd name="T16" fmla="*/ 8 w 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8">
                  <a:moveTo>
                    <a:pt x="8" y="3"/>
                  </a:moveTo>
                  <a:lnTo>
                    <a:pt x="8" y="3"/>
                  </a:lnTo>
                  <a:cubicBezTo>
                    <a:pt x="8" y="3"/>
                    <a:pt x="7" y="1"/>
                    <a:pt x="5" y="0"/>
                  </a:cubicBezTo>
                  <a:cubicBezTo>
                    <a:pt x="5" y="0"/>
                    <a:pt x="4" y="0"/>
                    <a:pt x="3" y="0"/>
                  </a:cubicBezTo>
                  <a:cubicBezTo>
                    <a:pt x="3" y="0"/>
                    <a:pt x="0" y="4"/>
                    <a:pt x="2" y="18"/>
                  </a:cubicBezTo>
                  <a:cubicBezTo>
                    <a:pt x="2" y="18"/>
                    <a:pt x="2" y="18"/>
                    <a:pt x="2" y="18"/>
                  </a:cubicBezTo>
                  <a:cubicBezTo>
                    <a:pt x="2" y="18"/>
                    <a:pt x="2" y="18"/>
                    <a:pt x="2" y="18"/>
                  </a:cubicBezTo>
                  <a:cubicBezTo>
                    <a:pt x="3" y="17"/>
                    <a:pt x="7" y="10"/>
                    <a:pt x="8" y="6"/>
                  </a:cubicBezTo>
                  <a:cubicBezTo>
                    <a:pt x="8" y="6"/>
                    <a:pt x="8" y="5"/>
                    <a:pt x="8"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4" name="Freeform 99"/>
            <p:cNvSpPr>
              <a:spLocks/>
            </p:cNvSpPr>
            <p:nvPr/>
          </p:nvSpPr>
          <p:spPr bwMode="auto">
            <a:xfrm>
              <a:off x="5229225" y="1139825"/>
              <a:ext cx="9525" cy="3175"/>
            </a:xfrm>
            <a:custGeom>
              <a:avLst/>
              <a:gdLst>
                <a:gd name="T0" fmla="*/ 0 w 10"/>
                <a:gd name="T1" fmla="*/ 0 h 4"/>
                <a:gd name="T2" fmla="*/ 0 w 10"/>
                <a:gd name="T3" fmla="*/ 0 h 4"/>
                <a:gd name="T4" fmla="*/ 0 w 10"/>
                <a:gd name="T5" fmla="*/ 0 h 4"/>
                <a:gd name="T6" fmla="*/ 5 w 10"/>
                <a:gd name="T7" fmla="*/ 3 h 4"/>
                <a:gd name="T8" fmla="*/ 10 w 10"/>
                <a:gd name="T9" fmla="*/ 0 h 4"/>
                <a:gd name="T10" fmla="*/ 0 w 10"/>
                <a:gd name="T11" fmla="*/ 0 h 4"/>
                <a:gd name="T12" fmla="*/ 0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0" y="0"/>
                  </a:moveTo>
                  <a:lnTo>
                    <a:pt x="0" y="0"/>
                  </a:lnTo>
                  <a:cubicBezTo>
                    <a:pt x="0" y="0"/>
                    <a:pt x="0" y="0"/>
                    <a:pt x="0" y="0"/>
                  </a:cubicBezTo>
                  <a:cubicBezTo>
                    <a:pt x="1" y="1"/>
                    <a:pt x="4" y="3"/>
                    <a:pt x="5" y="3"/>
                  </a:cubicBezTo>
                  <a:cubicBezTo>
                    <a:pt x="5" y="3"/>
                    <a:pt x="8" y="4"/>
                    <a:pt x="10"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5" name="Freeform 100"/>
            <p:cNvSpPr>
              <a:spLocks/>
            </p:cNvSpPr>
            <p:nvPr/>
          </p:nvSpPr>
          <p:spPr bwMode="auto">
            <a:xfrm>
              <a:off x="5229225" y="1131888"/>
              <a:ext cx="12700" cy="6350"/>
            </a:xfrm>
            <a:custGeom>
              <a:avLst/>
              <a:gdLst>
                <a:gd name="T0" fmla="*/ 0 w 13"/>
                <a:gd name="T1" fmla="*/ 8 h 8"/>
                <a:gd name="T2" fmla="*/ 0 w 13"/>
                <a:gd name="T3" fmla="*/ 8 h 8"/>
                <a:gd name="T4" fmla="*/ 0 w 13"/>
                <a:gd name="T5" fmla="*/ 8 h 8"/>
                <a:gd name="T6" fmla="*/ 0 w 13"/>
                <a:gd name="T7" fmla="*/ 8 h 8"/>
                <a:gd name="T8" fmla="*/ 8 w 13"/>
                <a:gd name="T9" fmla="*/ 8 h 8"/>
                <a:gd name="T10" fmla="*/ 9 w 13"/>
                <a:gd name="T11" fmla="*/ 8 h 8"/>
                <a:gd name="T12" fmla="*/ 12 w 13"/>
                <a:gd name="T13" fmla="*/ 5 h 8"/>
                <a:gd name="T14" fmla="*/ 13 w 13"/>
                <a:gd name="T15" fmla="*/ 0 h 8"/>
                <a:gd name="T16" fmla="*/ 0 w 13"/>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8">
                  <a:moveTo>
                    <a:pt x="0" y="8"/>
                  </a:moveTo>
                  <a:lnTo>
                    <a:pt x="0" y="8"/>
                  </a:lnTo>
                  <a:cubicBezTo>
                    <a:pt x="0" y="8"/>
                    <a:pt x="0" y="8"/>
                    <a:pt x="0" y="8"/>
                  </a:cubicBezTo>
                  <a:cubicBezTo>
                    <a:pt x="0" y="8"/>
                    <a:pt x="0" y="8"/>
                    <a:pt x="0" y="8"/>
                  </a:cubicBezTo>
                  <a:cubicBezTo>
                    <a:pt x="1" y="8"/>
                    <a:pt x="7" y="8"/>
                    <a:pt x="8" y="8"/>
                  </a:cubicBezTo>
                  <a:cubicBezTo>
                    <a:pt x="8" y="8"/>
                    <a:pt x="8" y="8"/>
                    <a:pt x="9" y="8"/>
                  </a:cubicBezTo>
                  <a:cubicBezTo>
                    <a:pt x="9" y="8"/>
                    <a:pt x="11" y="7"/>
                    <a:pt x="12" y="5"/>
                  </a:cubicBezTo>
                  <a:cubicBezTo>
                    <a:pt x="12" y="5"/>
                    <a:pt x="13" y="3"/>
                    <a:pt x="13" y="0"/>
                  </a:cubicBezTo>
                  <a:cubicBezTo>
                    <a:pt x="13" y="0"/>
                    <a:pt x="4" y="5"/>
                    <a:pt x="0" y="8"/>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6" name="Freeform 101"/>
            <p:cNvSpPr>
              <a:spLocks/>
            </p:cNvSpPr>
            <p:nvPr/>
          </p:nvSpPr>
          <p:spPr bwMode="auto">
            <a:xfrm>
              <a:off x="5227638" y="1123950"/>
              <a:ext cx="12700" cy="14288"/>
            </a:xfrm>
            <a:custGeom>
              <a:avLst/>
              <a:gdLst>
                <a:gd name="T0" fmla="*/ 12 w 12"/>
                <a:gd name="T1" fmla="*/ 5 h 15"/>
                <a:gd name="T2" fmla="*/ 12 w 12"/>
                <a:gd name="T3" fmla="*/ 5 h 15"/>
                <a:gd name="T4" fmla="*/ 9 w 12"/>
                <a:gd name="T5" fmla="*/ 0 h 15"/>
                <a:gd name="T6" fmla="*/ 0 w 12"/>
                <a:gd name="T7" fmla="*/ 15 h 15"/>
                <a:gd name="T8" fmla="*/ 0 w 12"/>
                <a:gd name="T9" fmla="*/ 15 h 15"/>
                <a:gd name="T10" fmla="*/ 0 w 12"/>
                <a:gd name="T11" fmla="*/ 15 h 15"/>
                <a:gd name="T12" fmla="*/ 10 w 12"/>
                <a:gd name="T13" fmla="*/ 9 h 15"/>
                <a:gd name="T14" fmla="*/ 12 w 12"/>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5">
                  <a:moveTo>
                    <a:pt x="12" y="5"/>
                  </a:moveTo>
                  <a:lnTo>
                    <a:pt x="12" y="5"/>
                  </a:lnTo>
                  <a:cubicBezTo>
                    <a:pt x="12" y="3"/>
                    <a:pt x="9" y="0"/>
                    <a:pt x="9" y="0"/>
                  </a:cubicBezTo>
                  <a:cubicBezTo>
                    <a:pt x="9" y="0"/>
                    <a:pt x="4" y="6"/>
                    <a:pt x="0" y="15"/>
                  </a:cubicBezTo>
                  <a:cubicBezTo>
                    <a:pt x="0" y="15"/>
                    <a:pt x="0" y="15"/>
                    <a:pt x="0" y="15"/>
                  </a:cubicBezTo>
                  <a:cubicBezTo>
                    <a:pt x="0" y="15"/>
                    <a:pt x="0" y="15"/>
                    <a:pt x="0" y="15"/>
                  </a:cubicBezTo>
                  <a:cubicBezTo>
                    <a:pt x="2" y="14"/>
                    <a:pt x="7" y="11"/>
                    <a:pt x="10" y="9"/>
                  </a:cubicBezTo>
                  <a:cubicBezTo>
                    <a:pt x="10" y="9"/>
                    <a:pt x="11" y="7"/>
                    <a:pt x="12"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37" name="Freeform 102"/>
            <p:cNvSpPr>
              <a:spLocks/>
            </p:cNvSpPr>
            <p:nvPr/>
          </p:nvSpPr>
          <p:spPr bwMode="auto">
            <a:xfrm>
              <a:off x="5345113" y="1216025"/>
              <a:ext cx="15875" cy="46038"/>
            </a:xfrm>
            <a:custGeom>
              <a:avLst/>
              <a:gdLst>
                <a:gd name="T0" fmla="*/ 0 w 17"/>
                <a:gd name="T1" fmla="*/ 47 h 47"/>
                <a:gd name="T2" fmla="*/ 0 w 17"/>
                <a:gd name="T3" fmla="*/ 47 h 47"/>
                <a:gd name="T4" fmla="*/ 17 w 17"/>
                <a:gd name="T5" fmla="*/ 47 h 47"/>
                <a:gd name="T6" fmla="*/ 17 w 17"/>
                <a:gd name="T7" fmla="*/ 0 h 47"/>
                <a:gd name="T8" fmla="*/ 0 w 17"/>
                <a:gd name="T9" fmla="*/ 0 h 47"/>
                <a:gd name="T10" fmla="*/ 0 w 17"/>
                <a:gd name="T11" fmla="*/ 47 h 47"/>
              </a:gdLst>
              <a:ahLst/>
              <a:cxnLst>
                <a:cxn ang="0">
                  <a:pos x="T0" y="T1"/>
                </a:cxn>
                <a:cxn ang="0">
                  <a:pos x="T2" y="T3"/>
                </a:cxn>
                <a:cxn ang="0">
                  <a:pos x="T4" y="T5"/>
                </a:cxn>
                <a:cxn ang="0">
                  <a:pos x="T6" y="T7"/>
                </a:cxn>
                <a:cxn ang="0">
                  <a:pos x="T8" y="T9"/>
                </a:cxn>
                <a:cxn ang="0">
                  <a:pos x="T10" y="T11"/>
                </a:cxn>
              </a:cxnLst>
              <a:rect l="0" t="0" r="r" b="b"/>
              <a:pathLst>
                <a:path w="17" h="47">
                  <a:moveTo>
                    <a:pt x="0" y="47"/>
                  </a:moveTo>
                  <a:lnTo>
                    <a:pt x="0" y="47"/>
                  </a:lnTo>
                  <a:lnTo>
                    <a:pt x="17" y="47"/>
                  </a:lnTo>
                  <a:lnTo>
                    <a:pt x="17" y="0"/>
                  </a:lnTo>
                  <a:lnTo>
                    <a:pt x="0" y="0"/>
                  </a:lnTo>
                  <a:lnTo>
                    <a:pt x="0" y="47"/>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38" name="组合 15818"/>
          <p:cNvGrpSpPr/>
          <p:nvPr/>
        </p:nvGrpSpPr>
        <p:grpSpPr>
          <a:xfrm>
            <a:off x="3477443" y="5396157"/>
            <a:ext cx="332089" cy="903524"/>
            <a:chOff x="1309688" y="2159000"/>
            <a:chExt cx="279400" cy="758826"/>
          </a:xfrm>
          <a:solidFill>
            <a:schemeClr val="tx1">
              <a:lumMod val="95000"/>
              <a:lumOff val="5000"/>
            </a:schemeClr>
          </a:solidFill>
        </p:grpSpPr>
        <p:sp>
          <p:nvSpPr>
            <p:cNvPr id="39" name="Freeform 274"/>
            <p:cNvSpPr>
              <a:spLocks noEditPoints="1"/>
            </p:cNvSpPr>
            <p:nvPr/>
          </p:nvSpPr>
          <p:spPr bwMode="auto">
            <a:xfrm>
              <a:off x="1352551" y="2238375"/>
              <a:ext cx="195263" cy="100013"/>
            </a:xfrm>
            <a:custGeom>
              <a:avLst/>
              <a:gdLst>
                <a:gd name="T0" fmla="*/ 198 w 204"/>
                <a:gd name="T1" fmla="*/ 98 h 104"/>
                <a:gd name="T2" fmla="*/ 198 w 204"/>
                <a:gd name="T3" fmla="*/ 98 h 104"/>
                <a:gd name="T4" fmla="*/ 5 w 204"/>
                <a:gd name="T5" fmla="*/ 98 h 104"/>
                <a:gd name="T6" fmla="*/ 5 w 204"/>
                <a:gd name="T7" fmla="*/ 6 h 104"/>
                <a:gd name="T8" fmla="*/ 198 w 204"/>
                <a:gd name="T9" fmla="*/ 6 h 104"/>
                <a:gd name="T10" fmla="*/ 198 w 204"/>
                <a:gd name="T11" fmla="*/ 98 h 104"/>
                <a:gd name="T12" fmla="*/ 0 w 204"/>
                <a:gd name="T13" fmla="*/ 104 h 104"/>
                <a:gd name="T14" fmla="*/ 0 w 204"/>
                <a:gd name="T15" fmla="*/ 104 h 104"/>
                <a:gd name="T16" fmla="*/ 204 w 204"/>
                <a:gd name="T17" fmla="*/ 104 h 104"/>
                <a:gd name="T18" fmla="*/ 204 w 204"/>
                <a:gd name="T19" fmla="*/ 0 h 104"/>
                <a:gd name="T20" fmla="*/ 0 w 204"/>
                <a:gd name="T21" fmla="*/ 0 h 104"/>
                <a:gd name="T22" fmla="*/ 0 w 204"/>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 h="104">
                  <a:moveTo>
                    <a:pt x="198" y="98"/>
                  </a:moveTo>
                  <a:lnTo>
                    <a:pt x="198" y="98"/>
                  </a:lnTo>
                  <a:lnTo>
                    <a:pt x="5" y="98"/>
                  </a:lnTo>
                  <a:lnTo>
                    <a:pt x="5" y="6"/>
                  </a:lnTo>
                  <a:lnTo>
                    <a:pt x="198" y="6"/>
                  </a:lnTo>
                  <a:lnTo>
                    <a:pt x="198" y="98"/>
                  </a:lnTo>
                  <a:close/>
                  <a:moveTo>
                    <a:pt x="0" y="104"/>
                  </a:moveTo>
                  <a:lnTo>
                    <a:pt x="0" y="104"/>
                  </a:lnTo>
                  <a:lnTo>
                    <a:pt x="204" y="104"/>
                  </a:lnTo>
                  <a:lnTo>
                    <a:pt x="204" y="0"/>
                  </a:lnTo>
                  <a:lnTo>
                    <a:pt x="0" y="0"/>
                  </a:lnTo>
                  <a:lnTo>
                    <a:pt x="0" y="104"/>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0" name="Freeform 275"/>
            <p:cNvSpPr>
              <a:spLocks noEditPoints="1"/>
            </p:cNvSpPr>
            <p:nvPr/>
          </p:nvSpPr>
          <p:spPr bwMode="auto">
            <a:xfrm>
              <a:off x="1309688" y="2192338"/>
              <a:ext cx="279400" cy="725488"/>
            </a:xfrm>
            <a:custGeom>
              <a:avLst/>
              <a:gdLst>
                <a:gd name="T0" fmla="*/ 20 w 293"/>
                <a:gd name="T1" fmla="*/ 724 h 759"/>
                <a:gd name="T2" fmla="*/ 268 w 293"/>
                <a:gd name="T3" fmla="*/ 20 h 759"/>
                <a:gd name="T4" fmla="*/ 248 w 293"/>
                <a:gd name="T5" fmla="*/ 171 h 759"/>
                <a:gd name="T6" fmla="*/ 45 w 293"/>
                <a:gd name="T7" fmla="*/ 173 h 759"/>
                <a:gd name="T8" fmla="*/ 258 w 293"/>
                <a:gd name="T9" fmla="*/ 683 h 759"/>
                <a:gd name="T10" fmla="*/ 57 w 293"/>
                <a:gd name="T11" fmla="*/ 683 h 759"/>
                <a:gd name="T12" fmla="*/ 237 w 293"/>
                <a:gd name="T13" fmla="*/ 248 h 759"/>
                <a:gd name="T14" fmla="*/ 237 w 293"/>
                <a:gd name="T15" fmla="*/ 612 h 759"/>
                <a:gd name="T16" fmla="*/ 62 w 293"/>
                <a:gd name="T17" fmla="*/ 649 h 759"/>
                <a:gd name="T18" fmla="*/ 62 w 293"/>
                <a:gd name="T19" fmla="*/ 649 h 759"/>
                <a:gd name="T20" fmla="*/ 50 w 293"/>
                <a:gd name="T21" fmla="*/ 631 h 759"/>
                <a:gd name="T22" fmla="*/ 57 w 293"/>
                <a:gd name="T23" fmla="*/ 607 h 759"/>
                <a:gd name="T24" fmla="*/ 57 w 293"/>
                <a:gd name="T25" fmla="*/ 534 h 759"/>
                <a:gd name="T26" fmla="*/ 50 w 293"/>
                <a:gd name="T27" fmla="*/ 474 h 759"/>
                <a:gd name="T28" fmla="*/ 50 w 293"/>
                <a:gd name="T29" fmla="*/ 455 h 759"/>
                <a:gd name="T30" fmla="*/ 50 w 293"/>
                <a:gd name="T31" fmla="*/ 455 h 759"/>
                <a:gd name="T32" fmla="*/ 50 w 293"/>
                <a:gd name="T33" fmla="*/ 450 h 759"/>
                <a:gd name="T34" fmla="*/ 57 w 293"/>
                <a:gd name="T35" fmla="*/ 389 h 759"/>
                <a:gd name="T36" fmla="*/ 57 w 293"/>
                <a:gd name="T37" fmla="*/ 333 h 759"/>
                <a:gd name="T38" fmla="*/ 50 w 293"/>
                <a:gd name="T39" fmla="*/ 277 h 759"/>
                <a:gd name="T40" fmla="*/ 50 w 293"/>
                <a:gd name="T41" fmla="*/ 253 h 759"/>
                <a:gd name="T42" fmla="*/ 50 w 293"/>
                <a:gd name="T43" fmla="*/ 253 h 759"/>
                <a:gd name="T44" fmla="*/ 237 w 293"/>
                <a:gd name="T45" fmla="*/ 253 h 759"/>
                <a:gd name="T46" fmla="*/ 237 w 293"/>
                <a:gd name="T47" fmla="*/ 372 h 759"/>
                <a:gd name="T48" fmla="*/ 243 w 293"/>
                <a:gd name="T49" fmla="*/ 372 h 759"/>
                <a:gd name="T50" fmla="*/ 243 w 293"/>
                <a:gd name="T51" fmla="*/ 377 h 759"/>
                <a:gd name="T52" fmla="*/ 237 w 293"/>
                <a:gd name="T53" fmla="*/ 455 h 759"/>
                <a:gd name="T54" fmla="*/ 232 w 293"/>
                <a:gd name="T55" fmla="*/ 612 h 759"/>
                <a:gd name="T56" fmla="*/ 62 w 293"/>
                <a:gd name="T57" fmla="*/ 211 h 759"/>
                <a:gd name="T58" fmla="*/ 232 w 293"/>
                <a:gd name="T59" fmla="*/ 210 h 759"/>
                <a:gd name="T60" fmla="*/ 232 w 293"/>
                <a:gd name="T61" fmla="*/ 210 h 759"/>
                <a:gd name="T62" fmla="*/ 62 w 293"/>
                <a:gd name="T63" fmla="*/ 350 h 759"/>
                <a:gd name="T64" fmla="*/ 62 w 293"/>
                <a:gd name="T65" fmla="*/ 355 h 759"/>
                <a:gd name="T66" fmla="*/ 62 w 293"/>
                <a:gd name="T67" fmla="*/ 529 h 759"/>
                <a:gd name="T68" fmla="*/ 232 w 293"/>
                <a:gd name="T69" fmla="*/ 492 h 759"/>
                <a:gd name="T70" fmla="*/ 232 w 293"/>
                <a:gd name="T71" fmla="*/ 450 h 759"/>
                <a:gd name="T72" fmla="*/ 232 w 293"/>
                <a:gd name="T73" fmla="*/ 450 h 759"/>
                <a:gd name="T74" fmla="*/ 232 w 293"/>
                <a:gd name="T75" fmla="*/ 377 h 759"/>
                <a:gd name="T76" fmla="*/ 232 w 293"/>
                <a:gd name="T77" fmla="*/ 570 h 759"/>
                <a:gd name="T78" fmla="*/ 232 w 293"/>
                <a:gd name="T79" fmla="*/ 571 h 759"/>
                <a:gd name="T80" fmla="*/ 62 w 293"/>
                <a:gd name="T81" fmla="*/ 291 h 759"/>
                <a:gd name="T82" fmla="*/ 232 w 293"/>
                <a:gd name="T83" fmla="*/ 290 h 759"/>
                <a:gd name="T84" fmla="*/ 232 w 293"/>
                <a:gd name="T85" fmla="*/ 290 h 759"/>
                <a:gd name="T86" fmla="*/ 62 w 293"/>
                <a:gd name="T87" fmla="*/ 328 h 759"/>
                <a:gd name="T88" fmla="*/ 232 w 293"/>
                <a:gd name="T89" fmla="*/ 248 h 759"/>
                <a:gd name="T90" fmla="*/ 237 w 293"/>
                <a:gd name="T91" fmla="*/ 607 h 759"/>
                <a:gd name="T92" fmla="*/ 50 w 293"/>
                <a:gd name="T93" fmla="*/ 201 h 759"/>
                <a:gd name="T94" fmla="*/ 57 w 293"/>
                <a:gd name="T95" fmla="*/ 196 h 759"/>
                <a:gd name="T96" fmla="*/ 57 w 293"/>
                <a:gd name="T97" fmla="*/ 196 h 759"/>
                <a:gd name="T98" fmla="*/ 258 w 293"/>
                <a:gd name="T99" fmla="*/ 20 h 759"/>
                <a:gd name="T100" fmla="*/ 136 w 293"/>
                <a:gd name="T101" fmla="*/ 759 h 759"/>
                <a:gd name="T102" fmla="*/ 36 w 293"/>
                <a:gd name="T103" fmla="*/ 693 h 759"/>
                <a:gd name="T104" fmla="*/ 189 w 293"/>
                <a:gd name="T105" fmla="*/ 734 h 759"/>
                <a:gd name="T106" fmla="*/ 0 w 293"/>
                <a:gd name="T107"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759">
                  <a:moveTo>
                    <a:pt x="20" y="20"/>
                  </a:moveTo>
                  <a:lnTo>
                    <a:pt x="20" y="20"/>
                  </a:lnTo>
                  <a:lnTo>
                    <a:pt x="26" y="20"/>
                  </a:lnTo>
                  <a:lnTo>
                    <a:pt x="26" y="724"/>
                  </a:lnTo>
                  <a:lnTo>
                    <a:pt x="20" y="724"/>
                  </a:lnTo>
                  <a:lnTo>
                    <a:pt x="20" y="20"/>
                  </a:lnTo>
                  <a:close/>
                  <a:moveTo>
                    <a:pt x="274" y="724"/>
                  </a:moveTo>
                  <a:lnTo>
                    <a:pt x="274" y="724"/>
                  </a:lnTo>
                  <a:lnTo>
                    <a:pt x="268" y="724"/>
                  </a:lnTo>
                  <a:lnTo>
                    <a:pt x="268" y="20"/>
                  </a:lnTo>
                  <a:lnTo>
                    <a:pt x="274" y="20"/>
                  </a:lnTo>
                  <a:lnTo>
                    <a:pt x="274" y="724"/>
                  </a:lnTo>
                  <a:close/>
                  <a:moveTo>
                    <a:pt x="248" y="683"/>
                  </a:moveTo>
                  <a:lnTo>
                    <a:pt x="248" y="683"/>
                  </a:lnTo>
                  <a:lnTo>
                    <a:pt x="248" y="171"/>
                  </a:lnTo>
                  <a:lnTo>
                    <a:pt x="248" y="171"/>
                  </a:lnTo>
                  <a:lnTo>
                    <a:pt x="248" y="168"/>
                  </a:lnTo>
                  <a:lnTo>
                    <a:pt x="45" y="168"/>
                  </a:lnTo>
                  <a:lnTo>
                    <a:pt x="45" y="173"/>
                  </a:lnTo>
                  <a:lnTo>
                    <a:pt x="45" y="173"/>
                  </a:lnTo>
                  <a:lnTo>
                    <a:pt x="45" y="683"/>
                  </a:lnTo>
                  <a:lnTo>
                    <a:pt x="36" y="683"/>
                  </a:lnTo>
                  <a:lnTo>
                    <a:pt x="36" y="38"/>
                  </a:lnTo>
                  <a:lnTo>
                    <a:pt x="258" y="38"/>
                  </a:lnTo>
                  <a:lnTo>
                    <a:pt x="258" y="683"/>
                  </a:lnTo>
                  <a:lnTo>
                    <a:pt x="248" y="683"/>
                  </a:lnTo>
                  <a:close/>
                  <a:moveTo>
                    <a:pt x="50" y="636"/>
                  </a:moveTo>
                  <a:lnTo>
                    <a:pt x="50" y="636"/>
                  </a:lnTo>
                  <a:lnTo>
                    <a:pt x="57" y="636"/>
                  </a:lnTo>
                  <a:lnTo>
                    <a:pt x="57" y="683"/>
                  </a:lnTo>
                  <a:lnTo>
                    <a:pt x="50" y="683"/>
                  </a:lnTo>
                  <a:lnTo>
                    <a:pt x="50" y="636"/>
                  </a:lnTo>
                  <a:close/>
                  <a:moveTo>
                    <a:pt x="243" y="248"/>
                  </a:moveTo>
                  <a:lnTo>
                    <a:pt x="243" y="248"/>
                  </a:lnTo>
                  <a:lnTo>
                    <a:pt x="237" y="248"/>
                  </a:lnTo>
                  <a:lnTo>
                    <a:pt x="237" y="173"/>
                  </a:lnTo>
                  <a:lnTo>
                    <a:pt x="243" y="173"/>
                  </a:lnTo>
                  <a:lnTo>
                    <a:pt x="243" y="248"/>
                  </a:lnTo>
                  <a:close/>
                  <a:moveTo>
                    <a:pt x="237" y="612"/>
                  </a:moveTo>
                  <a:lnTo>
                    <a:pt x="237" y="612"/>
                  </a:lnTo>
                  <a:lnTo>
                    <a:pt x="243" y="612"/>
                  </a:lnTo>
                  <a:lnTo>
                    <a:pt x="243" y="683"/>
                  </a:lnTo>
                  <a:lnTo>
                    <a:pt x="237" y="683"/>
                  </a:lnTo>
                  <a:lnTo>
                    <a:pt x="237" y="612"/>
                  </a:lnTo>
                  <a:close/>
                  <a:moveTo>
                    <a:pt x="62" y="649"/>
                  </a:moveTo>
                  <a:lnTo>
                    <a:pt x="62" y="649"/>
                  </a:lnTo>
                  <a:lnTo>
                    <a:pt x="232" y="649"/>
                  </a:lnTo>
                  <a:lnTo>
                    <a:pt x="232" y="683"/>
                  </a:lnTo>
                  <a:lnTo>
                    <a:pt x="62" y="683"/>
                  </a:lnTo>
                  <a:lnTo>
                    <a:pt x="62" y="649"/>
                  </a:lnTo>
                  <a:close/>
                  <a:moveTo>
                    <a:pt x="50" y="612"/>
                  </a:moveTo>
                  <a:lnTo>
                    <a:pt x="50" y="612"/>
                  </a:lnTo>
                  <a:lnTo>
                    <a:pt x="57" y="612"/>
                  </a:lnTo>
                  <a:lnTo>
                    <a:pt x="57" y="631"/>
                  </a:lnTo>
                  <a:lnTo>
                    <a:pt x="50" y="631"/>
                  </a:lnTo>
                  <a:lnTo>
                    <a:pt x="50" y="612"/>
                  </a:lnTo>
                  <a:close/>
                  <a:moveTo>
                    <a:pt x="50" y="555"/>
                  </a:moveTo>
                  <a:lnTo>
                    <a:pt x="50" y="555"/>
                  </a:lnTo>
                  <a:lnTo>
                    <a:pt x="57" y="555"/>
                  </a:lnTo>
                  <a:lnTo>
                    <a:pt x="57" y="607"/>
                  </a:lnTo>
                  <a:lnTo>
                    <a:pt x="50" y="607"/>
                  </a:lnTo>
                  <a:lnTo>
                    <a:pt x="50" y="555"/>
                  </a:lnTo>
                  <a:close/>
                  <a:moveTo>
                    <a:pt x="50" y="534"/>
                  </a:moveTo>
                  <a:lnTo>
                    <a:pt x="50" y="534"/>
                  </a:lnTo>
                  <a:lnTo>
                    <a:pt x="57" y="534"/>
                  </a:lnTo>
                  <a:lnTo>
                    <a:pt x="57" y="550"/>
                  </a:lnTo>
                  <a:lnTo>
                    <a:pt x="50" y="550"/>
                  </a:lnTo>
                  <a:lnTo>
                    <a:pt x="50" y="534"/>
                  </a:lnTo>
                  <a:close/>
                  <a:moveTo>
                    <a:pt x="50" y="474"/>
                  </a:moveTo>
                  <a:lnTo>
                    <a:pt x="50" y="474"/>
                  </a:lnTo>
                  <a:lnTo>
                    <a:pt x="57" y="474"/>
                  </a:lnTo>
                  <a:lnTo>
                    <a:pt x="57" y="529"/>
                  </a:lnTo>
                  <a:lnTo>
                    <a:pt x="50" y="529"/>
                  </a:lnTo>
                  <a:lnTo>
                    <a:pt x="50" y="474"/>
                  </a:lnTo>
                  <a:close/>
                  <a:moveTo>
                    <a:pt x="50" y="455"/>
                  </a:moveTo>
                  <a:lnTo>
                    <a:pt x="50" y="455"/>
                  </a:lnTo>
                  <a:lnTo>
                    <a:pt x="57" y="455"/>
                  </a:lnTo>
                  <a:lnTo>
                    <a:pt x="57" y="469"/>
                  </a:lnTo>
                  <a:lnTo>
                    <a:pt x="50" y="469"/>
                  </a:lnTo>
                  <a:lnTo>
                    <a:pt x="50" y="455"/>
                  </a:lnTo>
                  <a:close/>
                  <a:moveTo>
                    <a:pt x="50" y="394"/>
                  </a:moveTo>
                  <a:lnTo>
                    <a:pt x="50" y="394"/>
                  </a:lnTo>
                  <a:lnTo>
                    <a:pt x="57" y="394"/>
                  </a:lnTo>
                  <a:lnTo>
                    <a:pt x="57" y="450"/>
                  </a:lnTo>
                  <a:lnTo>
                    <a:pt x="50" y="450"/>
                  </a:lnTo>
                  <a:lnTo>
                    <a:pt x="50" y="394"/>
                  </a:lnTo>
                  <a:close/>
                  <a:moveTo>
                    <a:pt x="50" y="377"/>
                  </a:moveTo>
                  <a:lnTo>
                    <a:pt x="50" y="377"/>
                  </a:lnTo>
                  <a:lnTo>
                    <a:pt x="57" y="377"/>
                  </a:lnTo>
                  <a:lnTo>
                    <a:pt x="57" y="389"/>
                  </a:lnTo>
                  <a:lnTo>
                    <a:pt x="50" y="389"/>
                  </a:lnTo>
                  <a:lnTo>
                    <a:pt x="50" y="377"/>
                  </a:lnTo>
                  <a:close/>
                  <a:moveTo>
                    <a:pt x="50" y="333"/>
                  </a:moveTo>
                  <a:lnTo>
                    <a:pt x="50" y="333"/>
                  </a:lnTo>
                  <a:lnTo>
                    <a:pt x="57" y="333"/>
                  </a:lnTo>
                  <a:lnTo>
                    <a:pt x="57" y="372"/>
                  </a:lnTo>
                  <a:lnTo>
                    <a:pt x="50" y="372"/>
                  </a:lnTo>
                  <a:lnTo>
                    <a:pt x="50" y="333"/>
                  </a:lnTo>
                  <a:close/>
                  <a:moveTo>
                    <a:pt x="50" y="277"/>
                  </a:moveTo>
                  <a:lnTo>
                    <a:pt x="50" y="277"/>
                  </a:lnTo>
                  <a:lnTo>
                    <a:pt x="57" y="277"/>
                  </a:lnTo>
                  <a:lnTo>
                    <a:pt x="57" y="328"/>
                  </a:lnTo>
                  <a:lnTo>
                    <a:pt x="50" y="328"/>
                  </a:lnTo>
                  <a:lnTo>
                    <a:pt x="50" y="277"/>
                  </a:lnTo>
                  <a:close/>
                  <a:moveTo>
                    <a:pt x="50" y="253"/>
                  </a:moveTo>
                  <a:lnTo>
                    <a:pt x="50" y="253"/>
                  </a:lnTo>
                  <a:lnTo>
                    <a:pt x="57" y="253"/>
                  </a:lnTo>
                  <a:lnTo>
                    <a:pt x="57" y="272"/>
                  </a:lnTo>
                  <a:lnTo>
                    <a:pt x="50" y="272"/>
                  </a:lnTo>
                  <a:lnTo>
                    <a:pt x="50" y="253"/>
                  </a:lnTo>
                  <a:close/>
                  <a:moveTo>
                    <a:pt x="243" y="328"/>
                  </a:moveTo>
                  <a:lnTo>
                    <a:pt x="243" y="328"/>
                  </a:lnTo>
                  <a:lnTo>
                    <a:pt x="237" y="328"/>
                  </a:lnTo>
                  <a:lnTo>
                    <a:pt x="237" y="328"/>
                  </a:lnTo>
                  <a:lnTo>
                    <a:pt x="237" y="253"/>
                  </a:lnTo>
                  <a:lnTo>
                    <a:pt x="243" y="253"/>
                  </a:lnTo>
                  <a:lnTo>
                    <a:pt x="243" y="328"/>
                  </a:lnTo>
                  <a:close/>
                  <a:moveTo>
                    <a:pt x="243" y="372"/>
                  </a:moveTo>
                  <a:lnTo>
                    <a:pt x="243" y="372"/>
                  </a:lnTo>
                  <a:lnTo>
                    <a:pt x="237" y="372"/>
                  </a:lnTo>
                  <a:lnTo>
                    <a:pt x="237" y="355"/>
                  </a:lnTo>
                  <a:lnTo>
                    <a:pt x="237" y="350"/>
                  </a:lnTo>
                  <a:lnTo>
                    <a:pt x="237" y="333"/>
                  </a:lnTo>
                  <a:lnTo>
                    <a:pt x="243" y="333"/>
                  </a:lnTo>
                  <a:lnTo>
                    <a:pt x="243" y="372"/>
                  </a:lnTo>
                  <a:close/>
                  <a:moveTo>
                    <a:pt x="243" y="450"/>
                  </a:moveTo>
                  <a:lnTo>
                    <a:pt x="243" y="450"/>
                  </a:lnTo>
                  <a:lnTo>
                    <a:pt x="237" y="450"/>
                  </a:lnTo>
                  <a:lnTo>
                    <a:pt x="237" y="377"/>
                  </a:lnTo>
                  <a:lnTo>
                    <a:pt x="243" y="377"/>
                  </a:lnTo>
                  <a:lnTo>
                    <a:pt x="243" y="450"/>
                  </a:lnTo>
                  <a:close/>
                  <a:moveTo>
                    <a:pt x="243" y="529"/>
                  </a:moveTo>
                  <a:lnTo>
                    <a:pt x="243" y="529"/>
                  </a:lnTo>
                  <a:lnTo>
                    <a:pt x="237" y="529"/>
                  </a:lnTo>
                  <a:lnTo>
                    <a:pt x="237" y="455"/>
                  </a:lnTo>
                  <a:lnTo>
                    <a:pt x="243" y="455"/>
                  </a:lnTo>
                  <a:lnTo>
                    <a:pt x="243" y="529"/>
                  </a:lnTo>
                  <a:close/>
                  <a:moveTo>
                    <a:pt x="62" y="612"/>
                  </a:moveTo>
                  <a:lnTo>
                    <a:pt x="62" y="612"/>
                  </a:lnTo>
                  <a:lnTo>
                    <a:pt x="232" y="612"/>
                  </a:lnTo>
                  <a:lnTo>
                    <a:pt x="232" y="648"/>
                  </a:lnTo>
                  <a:lnTo>
                    <a:pt x="62" y="648"/>
                  </a:lnTo>
                  <a:lnTo>
                    <a:pt x="62" y="612"/>
                  </a:lnTo>
                  <a:close/>
                  <a:moveTo>
                    <a:pt x="62" y="211"/>
                  </a:moveTo>
                  <a:lnTo>
                    <a:pt x="62" y="211"/>
                  </a:lnTo>
                  <a:lnTo>
                    <a:pt x="232" y="211"/>
                  </a:lnTo>
                  <a:lnTo>
                    <a:pt x="232" y="211"/>
                  </a:lnTo>
                  <a:lnTo>
                    <a:pt x="62" y="211"/>
                  </a:lnTo>
                  <a:lnTo>
                    <a:pt x="62" y="211"/>
                  </a:lnTo>
                  <a:close/>
                  <a:moveTo>
                    <a:pt x="232" y="210"/>
                  </a:moveTo>
                  <a:lnTo>
                    <a:pt x="232" y="210"/>
                  </a:lnTo>
                  <a:lnTo>
                    <a:pt x="62" y="210"/>
                  </a:lnTo>
                  <a:lnTo>
                    <a:pt x="62" y="173"/>
                  </a:lnTo>
                  <a:lnTo>
                    <a:pt x="232" y="173"/>
                  </a:lnTo>
                  <a:lnTo>
                    <a:pt x="232" y="210"/>
                  </a:lnTo>
                  <a:close/>
                  <a:moveTo>
                    <a:pt x="62" y="333"/>
                  </a:moveTo>
                  <a:lnTo>
                    <a:pt x="62" y="333"/>
                  </a:lnTo>
                  <a:lnTo>
                    <a:pt x="232" y="333"/>
                  </a:lnTo>
                  <a:lnTo>
                    <a:pt x="232" y="350"/>
                  </a:lnTo>
                  <a:lnTo>
                    <a:pt x="62" y="350"/>
                  </a:lnTo>
                  <a:lnTo>
                    <a:pt x="62" y="333"/>
                  </a:lnTo>
                  <a:close/>
                  <a:moveTo>
                    <a:pt x="232" y="372"/>
                  </a:moveTo>
                  <a:lnTo>
                    <a:pt x="232" y="372"/>
                  </a:lnTo>
                  <a:lnTo>
                    <a:pt x="62" y="372"/>
                  </a:lnTo>
                  <a:lnTo>
                    <a:pt x="62" y="355"/>
                  </a:lnTo>
                  <a:lnTo>
                    <a:pt x="232" y="355"/>
                  </a:lnTo>
                  <a:lnTo>
                    <a:pt x="232" y="372"/>
                  </a:lnTo>
                  <a:close/>
                  <a:moveTo>
                    <a:pt x="232" y="529"/>
                  </a:moveTo>
                  <a:lnTo>
                    <a:pt x="232" y="529"/>
                  </a:lnTo>
                  <a:lnTo>
                    <a:pt x="62" y="529"/>
                  </a:lnTo>
                  <a:lnTo>
                    <a:pt x="62" y="492"/>
                  </a:lnTo>
                  <a:lnTo>
                    <a:pt x="232" y="492"/>
                  </a:lnTo>
                  <a:lnTo>
                    <a:pt x="232" y="529"/>
                  </a:lnTo>
                  <a:close/>
                  <a:moveTo>
                    <a:pt x="232" y="492"/>
                  </a:moveTo>
                  <a:lnTo>
                    <a:pt x="232" y="492"/>
                  </a:lnTo>
                  <a:lnTo>
                    <a:pt x="62" y="492"/>
                  </a:lnTo>
                  <a:lnTo>
                    <a:pt x="62" y="455"/>
                  </a:lnTo>
                  <a:lnTo>
                    <a:pt x="232" y="455"/>
                  </a:lnTo>
                  <a:lnTo>
                    <a:pt x="232" y="492"/>
                  </a:lnTo>
                  <a:close/>
                  <a:moveTo>
                    <a:pt x="232" y="450"/>
                  </a:moveTo>
                  <a:lnTo>
                    <a:pt x="232" y="450"/>
                  </a:lnTo>
                  <a:lnTo>
                    <a:pt x="62" y="450"/>
                  </a:lnTo>
                  <a:lnTo>
                    <a:pt x="62" y="414"/>
                  </a:lnTo>
                  <a:lnTo>
                    <a:pt x="232" y="414"/>
                  </a:lnTo>
                  <a:lnTo>
                    <a:pt x="232" y="450"/>
                  </a:lnTo>
                  <a:close/>
                  <a:moveTo>
                    <a:pt x="232" y="413"/>
                  </a:moveTo>
                  <a:lnTo>
                    <a:pt x="232" y="413"/>
                  </a:lnTo>
                  <a:lnTo>
                    <a:pt x="62" y="413"/>
                  </a:lnTo>
                  <a:lnTo>
                    <a:pt x="62" y="377"/>
                  </a:lnTo>
                  <a:lnTo>
                    <a:pt x="232" y="377"/>
                  </a:lnTo>
                  <a:lnTo>
                    <a:pt x="232" y="413"/>
                  </a:lnTo>
                  <a:close/>
                  <a:moveTo>
                    <a:pt x="62" y="534"/>
                  </a:moveTo>
                  <a:lnTo>
                    <a:pt x="62" y="534"/>
                  </a:lnTo>
                  <a:lnTo>
                    <a:pt x="232" y="534"/>
                  </a:lnTo>
                  <a:lnTo>
                    <a:pt x="232" y="570"/>
                  </a:lnTo>
                  <a:lnTo>
                    <a:pt x="62" y="570"/>
                  </a:lnTo>
                  <a:lnTo>
                    <a:pt x="62" y="534"/>
                  </a:lnTo>
                  <a:close/>
                  <a:moveTo>
                    <a:pt x="62" y="571"/>
                  </a:moveTo>
                  <a:lnTo>
                    <a:pt x="62" y="571"/>
                  </a:lnTo>
                  <a:lnTo>
                    <a:pt x="232" y="571"/>
                  </a:lnTo>
                  <a:lnTo>
                    <a:pt x="232" y="607"/>
                  </a:lnTo>
                  <a:lnTo>
                    <a:pt x="62" y="607"/>
                  </a:lnTo>
                  <a:lnTo>
                    <a:pt x="62" y="571"/>
                  </a:lnTo>
                  <a:close/>
                  <a:moveTo>
                    <a:pt x="62" y="291"/>
                  </a:moveTo>
                  <a:lnTo>
                    <a:pt x="62" y="291"/>
                  </a:lnTo>
                  <a:lnTo>
                    <a:pt x="232" y="291"/>
                  </a:lnTo>
                  <a:lnTo>
                    <a:pt x="232" y="291"/>
                  </a:lnTo>
                  <a:lnTo>
                    <a:pt x="62" y="291"/>
                  </a:lnTo>
                  <a:lnTo>
                    <a:pt x="62" y="291"/>
                  </a:lnTo>
                  <a:close/>
                  <a:moveTo>
                    <a:pt x="232" y="290"/>
                  </a:moveTo>
                  <a:lnTo>
                    <a:pt x="232" y="290"/>
                  </a:lnTo>
                  <a:lnTo>
                    <a:pt x="62" y="290"/>
                  </a:lnTo>
                  <a:lnTo>
                    <a:pt x="62" y="253"/>
                  </a:lnTo>
                  <a:lnTo>
                    <a:pt x="232" y="253"/>
                  </a:lnTo>
                  <a:lnTo>
                    <a:pt x="232" y="290"/>
                  </a:lnTo>
                  <a:close/>
                  <a:moveTo>
                    <a:pt x="62" y="292"/>
                  </a:moveTo>
                  <a:lnTo>
                    <a:pt x="62" y="292"/>
                  </a:lnTo>
                  <a:lnTo>
                    <a:pt x="232" y="292"/>
                  </a:lnTo>
                  <a:lnTo>
                    <a:pt x="232" y="328"/>
                  </a:lnTo>
                  <a:lnTo>
                    <a:pt x="62" y="328"/>
                  </a:lnTo>
                  <a:lnTo>
                    <a:pt x="62" y="292"/>
                  </a:lnTo>
                  <a:close/>
                  <a:moveTo>
                    <a:pt x="62" y="212"/>
                  </a:moveTo>
                  <a:lnTo>
                    <a:pt x="62" y="212"/>
                  </a:lnTo>
                  <a:lnTo>
                    <a:pt x="232" y="212"/>
                  </a:lnTo>
                  <a:lnTo>
                    <a:pt x="232" y="248"/>
                  </a:lnTo>
                  <a:lnTo>
                    <a:pt x="62" y="248"/>
                  </a:lnTo>
                  <a:lnTo>
                    <a:pt x="62" y="212"/>
                  </a:lnTo>
                  <a:close/>
                  <a:moveTo>
                    <a:pt x="243" y="607"/>
                  </a:moveTo>
                  <a:lnTo>
                    <a:pt x="243" y="607"/>
                  </a:lnTo>
                  <a:lnTo>
                    <a:pt x="237" y="607"/>
                  </a:lnTo>
                  <a:lnTo>
                    <a:pt x="237" y="534"/>
                  </a:lnTo>
                  <a:lnTo>
                    <a:pt x="243" y="534"/>
                  </a:lnTo>
                  <a:lnTo>
                    <a:pt x="243" y="607"/>
                  </a:lnTo>
                  <a:close/>
                  <a:moveTo>
                    <a:pt x="50" y="201"/>
                  </a:moveTo>
                  <a:lnTo>
                    <a:pt x="50" y="201"/>
                  </a:lnTo>
                  <a:lnTo>
                    <a:pt x="57" y="201"/>
                  </a:lnTo>
                  <a:lnTo>
                    <a:pt x="57" y="248"/>
                  </a:lnTo>
                  <a:lnTo>
                    <a:pt x="50" y="248"/>
                  </a:lnTo>
                  <a:lnTo>
                    <a:pt x="50" y="201"/>
                  </a:lnTo>
                  <a:close/>
                  <a:moveTo>
                    <a:pt x="57" y="196"/>
                  </a:moveTo>
                  <a:lnTo>
                    <a:pt x="57" y="196"/>
                  </a:lnTo>
                  <a:lnTo>
                    <a:pt x="50" y="196"/>
                  </a:lnTo>
                  <a:lnTo>
                    <a:pt x="50" y="173"/>
                  </a:lnTo>
                  <a:lnTo>
                    <a:pt x="57" y="173"/>
                  </a:lnTo>
                  <a:lnTo>
                    <a:pt x="57" y="196"/>
                  </a:lnTo>
                  <a:close/>
                  <a:moveTo>
                    <a:pt x="258" y="28"/>
                  </a:moveTo>
                  <a:lnTo>
                    <a:pt x="258" y="28"/>
                  </a:lnTo>
                  <a:lnTo>
                    <a:pt x="36" y="28"/>
                  </a:lnTo>
                  <a:lnTo>
                    <a:pt x="36" y="20"/>
                  </a:lnTo>
                  <a:lnTo>
                    <a:pt x="258" y="20"/>
                  </a:lnTo>
                  <a:lnTo>
                    <a:pt x="258" y="28"/>
                  </a:lnTo>
                  <a:close/>
                  <a:moveTo>
                    <a:pt x="0" y="743"/>
                  </a:moveTo>
                  <a:lnTo>
                    <a:pt x="0" y="743"/>
                  </a:lnTo>
                  <a:lnTo>
                    <a:pt x="112" y="743"/>
                  </a:lnTo>
                  <a:cubicBezTo>
                    <a:pt x="116" y="753"/>
                    <a:pt x="125" y="759"/>
                    <a:pt x="136" y="759"/>
                  </a:cubicBezTo>
                  <a:cubicBezTo>
                    <a:pt x="150" y="759"/>
                    <a:pt x="161" y="748"/>
                    <a:pt x="161" y="734"/>
                  </a:cubicBezTo>
                  <a:cubicBezTo>
                    <a:pt x="161" y="719"/>
                    <a:pt x="150" y="708"/>
                    <a:pt x="136" y="708"/>
                  </a:cubicBezTo>
                  <a:cubicBezTo>
                    <a:pt x="125" y="708"/>
                    <a:pt x="116" y="714"/>
                    <a:pt x="112" y="724"/>
                  </a:cubicBezTo>
                  <a:lnTo>
                    <a:pt x="36" y="724"/>
                  </a:lnTo>
                  <a:lnTo>
                    <a:pt x="36" y="693"/>
                  </a:lnTo>
                  <a:lnTo>
                    <a:pt x="258" y="693"/>
                  </a:lnTo>
                  <a:lnTo>
                    <a:pt x="258" y="724"/>
                  </a:lnTo>
                  <a:lnTo>
                    <a:pt x="238" y="724"/>
                  </a:lnTo>
                  <a:cubicBezTo>
                    <a:pt x="234" y="714"/>
                    <a:pt x="225" y="708"/>
                    <a:pt x="215" y="708"/>
                  </a:cubicBezTo>
                  <a:cubicBezTo>
                    <a:pt x="200" y="708"/>
                    <a:pt x="189" y="719"/>
                    <a:pt x="189" y="734"/>
                  </a:cubicBezTo>
                  <a:cubicBezTo>
                    <a:pt x="189" y="748"/>
                    <a:pt x="200" y="759"/>
                    <a:pt x="215" y="759"/>
                  </a:cubicBezTo>
                  <a:cubicBezTo>
                    <a:pt x="225" y="759"/>
                    <a:pt x="234" y="753"/>
                    <a:pt x="238" y="743"/>
                  </a:cubicBezTo>
                  <a:lnTo>
                    <a:pt x="293" y="743"/>
                  </a:lnTo>
                  <a:lnTo>
                    <a:pt x="293" y="0"/>
                  </a:lnTo>
                  <a:lnTo>
                    <a:pt x="0" y="0"/>
                  </a:lnTo>
                  <a:lnTo>
                    <a:pt x="0" y="74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1" name="Freeform 276"/>
            <p:cNvSpPr>
              <a:spLocks/>
            </p:cNvSpPr>
            <p:nvPr/>
          </p:nvSpPr>
          <p:spPr bwMode="auto">
            <a:xfrm>
              <a:off x="1441451" y="2286000"/>
              <a:ext cx="6350" cy="7938"/>
            </a:xfrm>
            <a:custGeom>
              <a:avLst/>
              <a:gdLst>
                <a:gd name="T0" fmla="*/ 2 w 7"/>
                <a:gd name="T1" fmla="*/ 5 h 8"/>
                <a:gd name="T2" fmla="*/ 2 w 7"/>
                <a:gd name="T3" fmla="*/ 5 h 8"/>
                <a:gd name="T4" fmla="*/ 6 w 7"/>
                <a:gd name="T5" fmla="*/ 5 h 8"/>
                <a:gd name="T6" fmla="*/ 6 w 7"/>
                <a:gd name="T7" fmla="*/ 8 h 8"/>
                <a:gd name="T8" fmla="*/ 7 w 7"/>
                <a:gd name="T9" fmla="*/ 8 h 8"/>
                <a:gd name="T10" fmla="*/ 7 w 7"/>
                <a:gd name="T11" fmla="*/ 0 h 8"/>
                <a:gd name="T12" fmla="*/ 6 w 7"/>
                <a:gd name="T13" fmla="*/ 0 h 8"/>
                <a:gd name="T14" fmla="*/ 6 w 7"/>
                <a:gd name="T15" fmla="*/ 3 h 8"/>
                <a:gd name="T16" fmla="*/ 2 w 7"/>
                <a:gd name="T17" fmla="*/ 3 h 8"/>
                <a:gd name="T18" fmla="*/ 2 w 7"/>
                <a:gd name="T19" fmla="*/ 0 h 8"/>
                <a:gd name="T20" fmla="*/ 0 w 7"/>
                <a:gd name="T21" fmla="*/ 0 h 8"/>
                <a:gd name="T22" fmla="*/ 0 w 7"/>
                <a:gd name="T23" fmla="*/ 8 h 8"/>
                <a:gd name="T24" fmla="*/ 2 w 7"/>
                <a:gd name="T25" fmla="*/ 8 h 8"/>
                <a:gd name="T26" fmla="*/ 2 w 7"/>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2" y="5"/>
                  </a:moveTo>
                  <a:lnTo>
                    <a:pt x="2" y="5"/>
                  </a:lnTo>
                  <a:lnTo>
                    <a:pt x="6" y="5"/>
                  </a:lnTo>
                  <a:lnTo>
                    <a:pt x="6" y="8"/>
                  </a:lnTo>
                  <a:lnTo>
                    <a:pt x="7" y="8"/>
                  </a:lnTo>
                  <a:lnTo>
                    <a:pt x="7" y="0"/>
                  </a:lnTo>
                  <a:lnTo>
                    <a:pt x="6" y="0"/>
                  </a:lnTo>
                  <a:lnTo>
                    <a:pt x="6" y="3"/>
                  </a:lnTo>
                  <a:lnTo>
                    <a:pt x="2" y="3"/>
                  </a:lnTo>
                  <a:lnTo>
                    <a:pt x="2" y="0"/>
                  </a:lnTo>
                  <a:lnTo>
                    <a:pt x="0" y="0"/>
                  </a:lnTo>
                  <a:lnTo>
                    <a:pt x="0" y="8"/>
                  </a:lnTo>
                  <a:lnTo>
                    <a:pt x="2" y="8"/>
                  </a:lnTo>
                  <a:lnTo>
                    <a:pt x="2" y="5"/>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2" name="Freeform 277"/>
            <p:cNvSpPr>
              <a:spLocks/>
            </p:cNvSpPr>
            <p:nvPr/>
          </p:nvSpPr>
          <p:spPr bwMode="auto">
            <a:xfrm>
              <a:off x="1449388" y="2286000"/>
              <a:ext cx="6350" cy="7938"/>
            </a:xfrm>
            <a:custGeom>
              <a:avLst/>
              <a:gdLst>
                <a:gd name="T0" fmla="*/ 4 w 7"/>
                <a:gd name="T1" fmla="*/ 8 h 8"/>
                <a:gd name="T2" fmla="*/ 4 w 7"/>
                <a:gd name="T3" fmla="*/ 8 h 8"/>
                <a:gd name="T4" fmla="*/ 7 w 7"/>
                <a:gd name="T5" fmla="*/ 7 h 8"/>
                <a:gd name="T6" fmla="*/ 7 w 7"/>
                <a:gd name="T7" fmla="*/ 5 h 8"/>
                <a:gd name="T8" fmla="*/ 7 w 7"/>
                <a:gd name="T9" fmla="*/ 0 h 8"/>
                <a:gd name="T10" fmla="*/ 5 w 7"/>
                <a:gd name="T11" fmla="*/ 0 h 8"/>
                <a:gd name="T12" fmla="*/ 5 w 7"/>
                <a:gd name="T13" fmla="*/ 5 h 8"/>
                <a:gd name="T14" fmla="*/ 4 w 7"/>
                <a:gd name="T15" fmla="*/ 7 h 8"/>
                <a:gd name="T16" fmla="*/ 2 w 7"/>
                <a:gd name="T17" fmla="*/ 5 h 8"/>
                <a:gd name="T18" fmla="*/ 2 w 7"/>
                <a:gd name="T19" fmla="*/ 0 h 8"/>
                <a:gd name="T20" fmla="*/ 0 w 7"/>
                <a:gd name="T21" fmla="*/ 0 h 8"/>
                <a:gd name="T22" fmla="*/ 0 w 7"/>
                <a:gd name="T23" fmla="*/ 5 h 8"/>
                <a:gd name="T24" fmla="*/ 0 w 7"/>
                <a:gd name="T25" fmla="*/ 7 h 8"/>
                <a:gd name="T26" fmla="*/ 4 w 7"/>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8">
                  <a:moveTo>
                    <a:pt x="4" y="8"/>
                  </a:moveTo>
                  <a:lnTo>
                    <a:pt x="4" y="8"/>
                  </a:lnTo>
                  <a:cubicBezTo>
                    <a:pt x="5" y="8"/>
                    <a:pt x="6" y="8"/>
                    <a:pt x="7" y="7"/>
                  </a:cubicBezTo>
                  <a:cubicBezTo>
                    <a:pt x="7" y="7"/>
                    <a:pt x="7" y="6"/>
                    <a:pt x="7" y="5"/>
                  </a:cubicBezTo>
                  <a:lnTo>
                    <a:pt x="7" y="0"/>
                  </a:lnTo>
                  <a:lnTo>
                    <a:pt x="5" y="0"/>
                  </a:lnTo>
                  <a:lnTo>
                    <a:pt x="5" y="5"/>
                  </a:lnTo>
                  <a:cubicBezTo>
                    <a:pt x="5" y="6"/>
                    <a:pt x="5" y="7"/>
                    <a:pt x="4" y="7"/>
                  </a:cubicBezTo>
                  <a:cubicBezTo>
                    <a:pt x="2" y="7"/>
                    <a:pt x="2" y="6"/>
                    <a:pt x="2" y="5"/>
                  </a:cubicBezTo>
                  <a:lnTo>
                    <a:pt x="2" y="0"/>
                  </a:lnTo>
                  <a:lnTo>
                    <a:pt x="0" y="0"/>
                  </a:lnTo>
                  <a:lnTo>
                    <a:pt x="0" y="5"/>
                  </a:lnTo>
                  <a:cubicBezTo>
                    <a:pt x="0" y="6"/>
                    <a:pt x="0" y="7"/>
                    <a:pt x="0" y="7"/>
                  </a:cubicBezTo>
                  <a:cubicBezTo>
                    <a:pt x="1" y="8"/>
                    <a:pt x="2" y="8"/>
                    <a:pt x="4" y="8"/>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3" name="Freeform 278"/>
            <p:cNvSpPr>
              <a:spLocks noEditPoints="1"/>
            </p:cNvSpPr>
            <p:nvPr/>
          </p:nvSpPr>
          <p:spPr bwMode="auto">
            <a:xfrm>
              <a:off x="1457326" y="2286000"/>
              <a:ext cx="7938" cy="7938"/>
            </a:xfrm>
            <a:custGeom>
              <a:avLst/>
              <a:gdLst>
                <a:gd name="T0" fmla="*/ 4 w 9"/>
                <a:gd name="T1" fmla="*/ 2 h 8"/>
                <a:gd name="T2" fmla="*/ 4 w 9"/>
                <a:gd name="T3" fmla="*/ 2 h 8"/>
                <a:gd name="T4" fmla="*/ 5 w 9"/>
                <a:gd name="T5" fmla="*/ 5 h 8"/>
                <a:gd name="T6" fmla="*/ 3 w 9"/>
                <a:gd name="T7" fmla="*/ 5 h 8"/>
                <a:gd name="T8" fmla="*/ 4 w 9"/>
                <a:gd name="T9" fmla="*/ 2 h 8"/>
                <a:gd name="T10" fmla="*/ 2 w 9"/>
                <a:gd name="T11" fmla="*/ 6 h 8"/>
                <a:gd name="T12" fmla="*/ 2 w 9"/>
                <a:gd name="T13" fmla="*/ 6 h 8"/>
                <a:gd name="T14" fmla="*/ 6 w 9"/>
                <a:gd name="T15" fmla="*/ 6 h 8"/>
                <a:gd name="T16" fmla="*/ 7 w 9"/>
                <a:gd name="T17" fmla="*/ 8 h 8"/>
                <a:gd name="T18" fmla="*/ 9 w 9"/>
                <a:gd name="T19" fmla="*/ 8 h 8"/>
                <a:gd name="T20" fmla="*/ 5 w 9"/>
                <a:gd name="T21" fmla="*/ 0 h 8"/>
                <a:gd name="T22" fmla="*/ 3 w 9"/>
                <a:gd name="T23" fmla="*/ 0 h 8"/>
                <a:gd name="T24" fmla="*/ 0 w 9"/>
                <a:gd name="T25" fmla="*/ 8 h 8"/>
                <a:gd name="T26" fmla="*/ 2 w 9"/>
                <a:gd name="T27" fmla="*/ 8 h 8"/>
                <a:gd name="T28" fmla="*/ 2 w 9"/>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8">
                  <a:moveTo>
                    <a:pt x="4" y="2"/>
                  </a:moveTo>
                  <a:lnTo>
                    <a:pt x="4" y="2"/>
                  </a:lnTo>
                  <a:lnTo>
                    <a:pt x="5" y="5"/>
                  </a:lnTo>
                  <a:lnTo>
                    <a:pt x="3" y="5"/>
                  </a:lnTo>
                  <a:lnTo>
                    <a:pt x="4" y="2"/>
                  </a:lnTo>
                  <a:close/>
                  <a:moveTo>
                    <a:pt x="2" y="6"/>
                  </a:moveTo>
                  <a:lnTo>
                    <a:pt x="2" y="6"/>
                  </a:lnTo>
                  <a:lnTo>
                    <a:pt x="6" y="6"/>
                  </a:lnTo>
                  <a:lnTo>
                    <a:pt x="7" y="8"/>
                  </a:lnTo>
                  <a:lnTo>
                    <a:pt x="9" y="8"/>
                  </a:lnTo>
                  <a:lnTo>
                    <a:pt x="5" y="0"/>
                  </a:lnTo>
                  <a:lnTo>
                    <a:pt x="3" y="0"/>
                  </a:lnTo>
                  <a:lnTo>
                    <a:pt x="0" y="8"/>
                  </a:lnTo>
                  <a:lnTo>
                    <a:pt x="2" y="8"/>
                  </a:lnTo>
                  <a:lnTo>
                    <a:pt x="2" y="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4" name="Freeform 279"/>
            <p:cNvSpPr>
              <a:spLocks/>
            </p:cNvSpPr>
            <p:nvPr/>
          </p:nvSpPr>
          <p:spPr bwMode="auto">
            <a:xfrm>
              <a:off x="1465263" y="2286000"/>
              <a:ext cx="11113" cy="7938"/>
            </a:xfrm>
            <a:custGeom>
              <a:avLst/>
              <a:gdLst>
                <a:gd name="T0" fmla="*/ 5 w 13"/>
                <a:gd name="T1" fmla="*/ 8 h 8"/>
                <a:gd name="T2" fmla="*/ 5 w 13"/>
                <a:gd name="T3" fmla="*/ 8 h 8"/>
                <a:gd name="T4" fmla="*/ 6 w 13"/>
                <a:gd name="T5" fmla="*/ 2 h 8"/>
                <a:gd name="T6" fmla="*/ 8 w 13"/>
                <a:gd name="T7" fmla="*/ 8 h 8"/>
                <a:gd name="T8" fmla="*/ 10 w 13"/>
                <a:gd name="T9" fmla="*/ 8 h 8"/>
                <a:gd name="T10" fmla="*/ 13 w 13"/>
                <a:gd name="T11" fmla="*/ 0 h 8"/>
                <a:gd name="T12" fmla="*/ 11 w 13"/>
                <a:gd name="T13" fmla="*/ 0 h 8"/>
                <a:gd name="T14" fmla="*/ 9 w 13"/>
                <a:gd name="T15" fmla="*/ 6 h 8"/>
                <a:gd name="T16" fmla="*/ 7 w 13"/>
                <a:gd name="T17" fmla="*/ 0 h 8"/>
                <a:gd name="T18" fmla="*/ 5 w 13"/>
                <a:gd name="T19" fmla="*/ 0 h 8"/>
                <a:gd name="T20" fmla="*/ 4 w 13"/>
                <a:gd name="T21" fmla="*/ 6 h 8"/>
                <a:gd name="T22" fmla="*/ 2 w 13"/>
                <a:gd name="T23" fmla="*/ 0 h 8"/>
                <a:gd name="T24" fmla="*/ 0 w 13"/>
                <a:gd name="T25" fmla="*/ 0 h 8"/>
                <a:gd name="T26" fmla="*/ 3 w 13"/>
                <a:gd name="T27" fmla="*/ 8 h 8"/>
                <a:gd name="T28" fmla="*/ 5 w 13"/>
                <a:gd name="T2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8">
                  <a:moveTo>
                    <a:pt x="5" y="8"/>
                  </a:moveTo>
                  <a:lnTo>
                    <a:pt x="5" y="8"/>
                  </a:lnTo>
                  <a:lnTo>
                    <a:pt x="6" y="2"/>
                  </a:lnTo>
                  <a:lnTo>
                    <a:pt x="8" y="8"/>
                  </a:lnTo>
                  <a:lnTo>
                    <a:pt x="10" y="8"/>
                  </a:lnTo>
                  <a:lnTo>
                    <a:pt x="13" y="0"/>
                  </a:lnTo>
                  <a:lnTo>
                    <a:pt x="11" y="0"/>
                  </a:lnTo>
                  <a:lnTo>
                    <a:pt x="9" y="6"/>
                  </a:lnTo>
                  <a:lnTo>
                    <a:pt x="7" y="0"/>
                  </a:lnTo>
                  <a:lnTo>
                    <a:pt x="5" y="0"/>
                  </a:lnTo>
                  <a:lnTo>
                    <a:pt x="4" y="6"/>
                  </a:lnTo>
                  <a:lnTo>
                    <a:pt x="2" y="0"/>
                  </a:lnTo>
                  <a:lnTo>
                    <a:pt x="0" y="0"/>
                  </a:lnTo>
                  <a:lnTo>
                    <a:pt x="3" y="8"/>
                  </a:lnTo>
                  <a:lnTo>
                    <a:pt x="5" y="8"/>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5" name="Freeform 280"/>
            <p:cNvSpPr>
              <a:spLocks/>
            </p:cNvSpPr>
            <p:nvPr/>
          </p:nvSpPr>
          <p:spPr bwMode="auto">
            <a:xfrm>
              <a:off x="1476376" y="2286000"/>
              <a:ext cx="7938" cy="7938"/>
            </a:xfrm>
            <a:custGeom>
              <a:avLst/>
              <a:gdLst>
                <a:gd name="T0" fmla="*/ 4 w 7"/>
                <a:gd name="T1" fmla="*/ 8 h 8"/>
                <a:gd name="T2" fmla="*/ 4 w 7"/>
                <a:gd name="T3" fmla="*/ 8 h 8"/>
                <a:gd name="T4" fmla="*/ 7 w 7"/>
                <a:gd name="T5" fmla="*/ 8 h 8"/>
                <a:gd name="T6" fmla="*/ 7 w 7"/>
                <a:gd name="T7" fmla="*/ 7 h 8"/>
                <a:gd name="T8" fmla="*/ 4 w 7"/>
                <a:gd name="T9" fmla="*/ 7 h 8"/>
                <a:gd name="T10" fmla="*/ 2 w 7"/>
                <a:gd name="T11" fmla="*/ 5 h 8"/>
                <a:gd name="T12" fmla="*/ 7 w 7"/>
                <a:gd name="T13" fmla="*/ 5 h 8"/>
                <a:gd name="T14" fmla="*/ 7 w 7"/>
                <a:gd name="T15" fmla="*/ 3 h 8"/>
                <a:gd name="T16" fmla="*/ 2 w 7"/>
                <a:gd name="T17" fmla="*/ 3 h 8"/>
                <a:gd name="T18" fmla="*/ 4 w 7"/>
                <a:gd name="T19" fmla="*/ 2 h 8"/>
                <a:gd name="T20" fmla="*/ 7 w 7"/>
                <a:gd name="T21" fmla="*/ 2 h 8"/>
                <a:gd name="T22" fmla="*/ 7 w 7"/>
                <a:gd name="T23" fmla="*/ 0 h 8"/>
                <a:gd name="T24" fmla="*/ 4 w 7"/>
                <a:gd name="T25" fmla="*/ 0 h 8"/>
                <a:gd name="T26" fmla="*/ 0 w 7"/>
                <a:gd name="T27" fmla="*/ 4 h 8"/>
                <a:gd name="T28" fmla="*/ 2 w 7"/>
                <a:gd name="T29" fmla="*/ 7 h 8"/>
                <a:gd name="T30" fmla="*/ 4 w 7"/>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8">
                  <a:moveTo>
                    <a:pt x="4" y="8"/>
                  </a:moveTo>
                  <a:lnTo>
                    <a:pt x="4" y="8"/>
                  </a:lnTo>
                  <a:lnTo>
                    <a:pt x="7" y="8"/>
                  </a:lnTo>
                  <a:lnTo>
                    <a:pt x="7" y="7"/>
                  </a:lnTo>
                  <a:lnTo>
                    <a:pt x="4" y="7"/>
                  </a:lnTo>
                  <a:cubicBezTo>
                    <a:pt x="3" y="7"/>
                    <a:pt x="2" y="6"/>
                    <a:pt x="2" y="5"/>
                  </a:cubicBezTo>
                  <a:lnTo>
                    <a:pt x="7" y="5"/>
                  </a:lnTo>
                  <a:lnTo>
                    <a:pt x="7" y="3"/>
                  </a:lnTo>
                  <a:lnTo>
                    <a:pt x="2" y="3"/>
                  </a:lnTo>
                  <a:cubicBezTo>
                    <a:pt x="2" y="2"/>
                    <a:pt x="3" y="2"/>
                    <a:pt x="4" y="2"/>
                  </a:cubicBezTo>
                  <a:lnTo>
                    <a:pt x="7" y="2"/>
                  </a:lnTo>
                  <a:lnTo>
                    <a:pt x="7" y="0"/>
                  </a:lnTo>
                  <a:lnTo>
                    <a:pt x="4" y="0"/>
                  </a:lnTo>
                  <a:cubicBezTo>
                    <a:pt x="2" y="0"/>
                    <a:pt x="0" y="2"/>
                    <a:pt x="0" y="4"/>
                  </a:cubicBezTo>
                  <a:cubicBezTo>
                    <a:pt x="0" y="6"/>
                    <a:pt x="1" y="7"/>
                    <a:pt x="2" y="7"/>
                  </a:cubicBezTo>
                  <a:cubicBezTo>
                    <a:pt x="2" y="8"/>
                    <a:pt x="3" y="8"/>
                    <a:pt x="4" y="8"/>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6" name="Freeform 281"/>
            <p:cNvSpPr>
              <a:spLocks/>
            </p:cNvSpPr>
            <p:nvPr/>
          </p:nvSpPr>
          <p:spPr bwMode="auto">
            <a:xfrm>
              <a:off x="1485901" y="2286000"/>
              <a:ext cx="1588" cy="7938"/>
            </a:xfrm>
            <a:custGeom>
              <a:avLst/>
              <a:gdLst>
                <a:gd name="T0" fmla="*/ 2 w 2"/>
                <a:gd name="T1" fmla="*/ 0 h 8"/>
                <a:gd name="T2" fmla="*/ 2 w 2"/>
                <a:gd name="T3" fmla="*/ 0 h 8"/>
                <a:gd name="T4" fmla="*/ 0 w 2"/>
                <a:gd name="T5" fmla="*/ 0 h 8"/>
                <a:gd name="T6" fmla="*/ 0 w 2"/>
                <a:gd name="T7" fmla="*/ 8 h 8"/>
                <a:gd name="T8" fmla="*/ 2 w 2"/>
                <a:gd name="T9" fmla="*/ 8 h 8"/>
                <a:gd name="T10" fmla="*/ 2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2" y="0"/>
                  </a:moveTo>
                  <a:lnTo>
                    <a:pt x="2" y="0"/>
                  </a:lnTo>
                  <a:lnTo>
                    <a:pt x="0" y="0"/>
                  </a:lnTo>
                  <a:lnTo>
                    <a:pt x="0" y="8"/>
                  </a:lnTo>
                  <a:lnTo>
                    <a:pt x="2" y="8"/>
                  </a:lnTo>
                  <a:lnTo>
                    <a:pt x="2"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7" name="Freeform 282"/>
            <p:cNvSpPr>
              <a:spLocks/>
            </p:cNvSpPr>
            <p:nvPr/>
          </p:nvSpPr>
          <p:spPr bwMode="auto">
            <a:xfrm>
              <a:off x="1414463" y="2282825"/>
              <a:ext cx="7938" cy="9525"/>
            </a:xfrm>
            <a:custGeom>
              <a:avLst/>
              <a:gdLst>
                <a:gd name="T0" fmla="*/ 9 w 9"/>
                <a:gd name="T1" fmla="*/ 11 h 11"/>
                <a:gd name="T2" fmla="*/ 9 w 9"/>
                <a:gd name="T3" fmla="*/ 11 h 11"/>
                <a:gd name="T4" fmla="*/ 9 w 9"/>
                <a:gd name="T5" fmla="*/ 11 h 11"/>
                <a:gd name="T6" fmla="*/ 9 w 9"/>
                <a:gd name="T7" fmla="*/ 11 h 11"/>
                <a:gd name="T8" fmla="*/ 2 w 9"/>
                <a:gd name="T9" fmla="*/ 0 h 11"/>
                <a:gd name="T10" fmla="*/ 0 w 9"/>
                <a:gd name="T11" fmla="*/ 4 h 11"/>
                <a:gd name="T12" fmla="*/ 1 w 9"/>
                <a:gd name="T13" fmla="*/ 7 h 11"/>
                <a:gd name="T14" fmla="*/ 9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9" y="11"/>
                  </a:moveTo>
                  <a:lnTo>
                    <a:pt x="9" y="11"/>
                  </a:lnTo>
                  <a:cubicBezTo>
                    <a:pt x="9" y="11"/>
                    <a:pt x="9" y="11"/>
                    <a:pt x="9" y="11"/>
                  </a:cubicBezTo>
                  <a:lnTo>
                    <a:pt x="9" y="11"/>
                  </a:lnTo>
                  <a:cubicBezTo>
                    <a:pt x="6" y="5"/>
                    <a:pt x="2" y="0"/>
                    <a:pt x="2" y="0"/>
                  </a:cubicBezTo>
                  <a:cubicBezTo>
                    <a:pt x="2" y="0"/>
                    <a:pt x="0" y="2"/>
                    <a:pt x="0" y="4"/>
                  </a:cubicBezTo>
                  <a:cubicBezTo>
                    <a:pt x="0" y="6"/>
                    <a:pt x="1" y="7"/>
                    <a:pt x="1" y="7"/>
                  </a:cubicBezTo>
                  <a:cubicBezTo>
                    <a:pt x="3" y="8"/>
                    <a:pt x="8" y="11"/>
                    <a:pt x="9" y="1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8" name="Freeform 283"/>
            <p:cNvSpPr>
              <a:spLocks/>
            </p:cNvSpPr>
            <p:nvPr/>
          </p:nvSpPr>
          <p:spPr bwMode="auto">
            <a:xfrm>
              <a:off x="1414463" y="2293938"/>
              <a:ext cx="7938" cy="3175"/>
            </a:xfrm>
            <a:custGeom>
              <a:avLst/>
              <a:gdLst>
                <a:gd name="T0" fmla="*/ 0 w 7"/>
                <a:gd name="T1" fmla="*/ 0 h 2"/>
                <a:gd name="T2" fmla="*/ 0 w 7"/>
                <a:gd name="T3" fmla="*/ 0 h 2"/>
                <a:gd name="T4" fmla="*/ 3 w 7"/>
                <a:gd name="T5" fmla="*/ 2 h 2"/>
                <a:gd name="T6" fmla="*/ 7 w 7"/>
                <a:gd name="T7" fmla="*/ 0 h 2"/>
                <a:gd name="T8" fmla="*/ 7 w 7"/>
                <a:gd name="T9" fmla="*/ 0 h 2"/>
                <a:gd name="T10" fmla="*/ 7 w 7"/>
                <a:gd name="T11" fmla="*/ 0 h 2"/>
                <a:gd name="T12" fmla="*/ 0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0" y="0"/>
                  </a:moveTo>
                  <a:lnTo>
                    <a:pt x="0" y="0"/>
                  </a:lnTo>
                  <a:cubicBezTo>
                    <a:pt x="1" y="1"/>
                    <a:pt x="2" y="2"/>
                    <a:pt x="3" y="2"/>
                  </a:cubicBezTo>
                  <a:cubicBezTo>
                    <a:pt x="4" y="2"/>
                    <a:pt x="7" y="0"/>
                    <a:pt x="7" y="0"/>
                  </a:cubicBezTo>
                  <a:cubicBezTo>
                    <a:pt x="7" y="0"/>
                    <a:pt x="7" y="0"/>
                    <a:pt x="7" y="0"/>
                  </a:cubicBezTo>
                  <a:cubicBezTo>
                    <a:pt x="7" y="0"/>
                    <a:pt x="7" y="0"/>
                    <a:pt x="7" y="0"/>
                  </a:cubicBez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49" name="Freeform 284"/>
            <p:cNvSpPr>
              <a:spLocks/>
            </p:cNvSpPr>
            <p:nvPr/>
          </p:nvSpPr>
          <p:spPr bwMode="auto">
            <a:xfrm>
              <a:off x="1412876" y="2287588"/>
              <a:ext cx="9525" cy="6350"/>
            </a:xfrm>
            <a:custGeom>
              <a:avLst/>
              <a:gdLst>
                <a:gd name="T0" fmla="*/ 3 w 10"/>
                <a:gd name="T1" fmla="*/ 6 h 6"/>
                <a:gd name="T2" fmla="*/ 3 w 10"/>
                <a:gd name="T3" fmla="*/ 6 h 6"/>
                <a:gd name="T4" fmla="*/ 5 w 10"/>
                <a:gd name="T5" fmla="*/ 6 h 6"/>
                <a:gd name="T6" fmla="*/ 10 w 10"/>
                <a:gd name="T7" fmla="*/ 6 h 6"/>
                <a:gd name="T8" fmla="*/ 10 w 10"/>
                <a:gd name="T9" fmla="*/ 6 h 6"/>
                <a:gd name="T10" fmla="*/ 10 w 10"/>
                <a:gd name="T11" fmla="*/ 6 h 6"/>
                <a:gd name="T12" fmla="*/ 1 w 10"/>
                <a:gd name="T13" fmla="*/ 0 h 6"/>
                <a:gd name="T14" fmla="*/ 1 w 10"/>
                <a:gd name="T15" fmla="*/ 4 h 6"/>
                <a:gd name="T16" fmla="*/ 3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3" y="6"/>
                  </a:moveTo>
                  <a:lnTo>
                    <a:pt x="3" y="6"/>
                  </a:lnTo>
                  <a:cubicBezTo>
                    <a:pt x="4" y="6"/>
                    <a:pt x="5" y="6"/>
                    <a:pt x="5" y="6"/>
                  </a:cubicBezTo>
                  <a:cubicBezTo>
                    <a:pt x="5" y="6"/>
                    <a:pt x="9" y="6"/>
                    <a:pt x="10" y="6"/>
                  </a:cubicBezTo>
                  <a:lnTo>
                    <a:pt x="10" y="6"/>
                  </a:lnTo>
                  <a:cubicBezTo>
                    <a:pt x="10" y="6"/>
                    <a:pt x="10" y="6"/>
                    <a:pt x="10" y="6"/>
                  </a:cubicBezTo>
                  <a:cubicBezTo>
                    <a:pt x="7" y="4"/>
                    <a:pt x="1" y="0"/>
                    <a:pt x="1" y="0"/>
                  </a:cubicBezTo>
                  <a:cubicBezTo>
                    <a:pt x="0" y="2"/>
                    <a:pt x="1" y="4"/>
                    <a:pt x="1" y="4"/>
                  </a:cubicBezTo>
                  <a:cubicBezTo>
                    <a:pt x="2" y="5"/>
                    <a:pt x="3" y="6"/>
                    <a:pt x="3" y="6"/>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0" name="Freeform 285"/>
            <p:cNvSpPr>
              <a:spLocks/>
            </p:cNvSpPr>
            <p:nvPr/>
          </p:nvSpPr>
          <p:spPr bwMode="auto">
            <a:xfrm>
              <a:off x="1419226" y="2279650"/>
              <a:ext cx="4763" cy="12700"/>
            </a:xfrm>
            <a:custGeom>
              <a:avLst/>
              <a:gdLst>
                <a:gd name="T0" fmla="*/ 5 w 6"/>
                <a:gd name="T1" fmla="*/ 14 h 14"/>
                <a:gd name="T2" fmla="*/ 5 w 6"/>
                <a:gd name="T3" fmla="*/ 14 h 14"/>
                <a:gd name="T4" fmla="*/ 5 w 6"/>
                <a:gd name="T5" fmla="*/ 14 h 14"/>
                <a:gd name="T6" fmla="*/ 5 w 6"/>
                <a:gd name="T7" fmla="*/ 13 h 14"/>
                <a:gd name="T8" fmla="*/ 4 w 6"/>
                <a:gd name="T9" fmla="*/ 0 h 14"/>
                <a:gd name="T10" fmla="*/ 3 w 6"/>
                <a:gd name="T11" fmla="*/ 0 h 14"/>
                <a:gd name="T12" fmla="*/ 0 w 6"/>
                <a:gd name="T13" fmla="*/ 2 h 14"/>
                <a:gd name="T14" fmla="*/ 0 w 6"/>
                <a:gd name="T15" fmla="*/ 5 h 14"/>
                <a:gd name="T16" fmla="*/ 5 w 6"/>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5" y="14"/>
                  </a:moveTo>
                  <a:lnTo>
                    <a:pt x="5" y="14"/>
                  </a:lnTo>
                  <a:cubicBezTo>
                    <a:pt x="5" y="14"/>
                    <a:pt x="5" y="14"/>
                    <a:pt x="5" y="14"/>
                  </a:cubicBezTo>
                  <a:cubicBezTo>
                    <a:pt x="5" y="14"/>
                    <a:pt x="5" y="13"/>
                    <a:pt x="5" y="13"/>
                  </a:cubicBezTo>
                  <a:cubicBezTo>
                    <a:pt x="6" y="3"/>
                    <a:pt x="4" y="0"/>
                    <a:pt x="4" y="0"/>
                  </a:cubicBezTo>
                  <a:cubicBezTo>
                    <a:pt x="4" y="0"/>
                    <a:pt x="3" y="0"/>
                    <a:pt x="3" y="0"/>
                  </a:cubicBezTo>
                  <a:cubicBezTo>
                    <a:pt x="1" y="1"/>
                    <a:pt x="0" y="2"/>
                    <a:pt x="0" y="2"/>
                  </a:cubicBezTo>
                  <a:cubicBezTo>
                    <a:pt x="0" y="3"/>
                    <a:pt x="0" y="5"/>
                    <a:pt x="0" y="5"/>
                  </a:cubicBezTo>
                  <a:cubicBezTo>
                    <a:pt x="1" y="8"/>
                    <a:pt x="4" y="12"/>
                    <a:pt x="5" y="1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1" name="Freeform 286"/>
            <p:cNvSpPr>
              <a:spLocks/>
            </p:cNvSpPr>
            <p:nvPr/>
          </p:nvSpPr>
          <p:spPr bwMode="auto">
            <a:xfrm>
              <a:off x="1423988" y="2279650"/>
              <a:ext cx="6350" cy="12700"/>
            </a:xfrm>
            <a:custGeom>
              <a:avLst/>
              <a:gdLst>
                <a:gd name="T0" fmla="*/ 1 w 7"/>
                <a:gd name="T1" fmla="*/ 14 h 14"/>
                <a:gd name="T2" fmla="*/ 1 w 7"/>
                <a:gd name="T3" fmla="*/ 14 h 14"/>
                <a:gd name="T4" fmla="*/ 2 w 7"/>
                <a:gd name="T5" fmla="*/ 13 h 14"/>
                <a:gd name="T6" fmla="*/ 6 w 7"/>
                <a:gd name="T7" fmla="*/ 5 h 14"/>
                <a:gd name="T8" fmla="*/ 6 w 7"/>
                <a:gd name="T9" fmla="*/ 2 h 14"/>
                <a:gd name="T10" fmla="*/ 4 w 7"/>
                <a:gd name="T11" fmla="*/ 0 h 14"/>
                <a:gd name="T12" fmla="*/ 3 w 7"/>
                <a:gd name="T13" fmla="*/ 0 h 14"/>
                <a:gd name="T14" fmla="*/ 1 w 7"/>
                <a:gd name="T15" fmla="*/ 13 h 14"/>
                <a:gd name="T16" fmla="*/ 1 w 7"/>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1" y="14"/>
                  </a:moveTo>
                  <a:lnTo>
                    <a:pt x="1" y="14"/>
                  </a:lnTo>
                  <a:cubicBezTo>
                    <a:pt x="2" y="14"/>
                    <a:pt x="2" y="13"/>
                    <a:pt x="2" y="13"/>
                  </a:cubicBezTo>
                  <a:cubicBezTo>
                    <a:pt x="2" y="12"/>
                    <a:pt x="6" y="8"/>
                    <a:pt x="6" y="5"/>
                  </a:cubicBezTo>
                  <a:cubicBezTo>
                    <a:pt x="6" y="5"/>
                    <a:pt x="7" y="3"/>
                    <a:pt x="6" y="2"/>
                  </a:cubicBezTo>
                  <a:cubicBezTo>
                    <a:pt x="6" y="2"/>
                    <a:pt x="6" y="0"/>
                    <a:pt x="4" y="0"/>
                  </a:cubicBezTo>
                  <a:cubicBezTo>
                    <a:pt x="4" y="0"/>
                    <a:pt x="3" y="0"/>
                    <a:pt x="3" y="0"/>
                  </a:cubicBezTo>
                  <a:cubicBezTo>
                    <a:pt x="3" y="0"/>
                    <a:pt x="0" y="3"/>
                    <a:pt x="1" y="13"/>
                  </a:cubicBezTo>
                  <a:cubicBezTo>
                    <a:pt x="1" y="14"/>
                    <a:pt x="1" y="14"/>
                    <a:pt x="1" y="1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2" name="Freeform 287"/>
            <p:cNvSpPr>
              <a:spLocks/>
            </p:cNvSpPr>
            <p:nvPr/>
          </p:nvSpPr>
          <p:spPr bwMode="auto">
            <a:xfrm>
              <a:off x="1427163" y="2293938"/>
              <a:ext cx="6350" cy="3175"/>
            </a:xfrm>
            <a:custGeom>
              <a:avLst/>
              <a:gdLst>
                <a:gd name="T0" fmla="*/ 0 w 8"/>
                <a:gd name="T1" fmla="*/ 0 h 3"/>
                <a:gd name="T2" fmla="*/ 0 w 8"/>
                <a:gd name="T3" fmla="*/ 0 h 3"/>
                <a:gd name="T4" fmla="*/ 0 w 8"/>
                <a:gd name="T5" fmla="*/ 0 h 3"/>
                <a:gd name="T6" fmla="*/ 4 w 8"/>
                <a:gd name="T7" fmla="*/ 2 h 3"/>
                <a:gd name="T8" fmla="*/ 8 w 8"/>
                <a:gd name="T9" fmla="*/ 0 h 3"/>
                <a:gd name="T10" fmla="*/ 0 w 8"/>
                <a:gd name="T11" fmla="*/ 0 h 3"/>
                <a:gd name="T12" fmla="*/ 0 w 8"/>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0" y="0"/>
                  </a:moveTo>
                  <a:lnTo>
                    <a:pt x="0" y="0"/>
                  </a:lnTo>
                  <a:cubicBezTo>
                    <a:pt x="0" y="0"/>
                    <a:pt x="0" y="0"/>
                    <a:pt x="0" y="0"/>
                  </a:cubicBezTo>
                  <a:cubicBezTo>
                    <a:pt x="1" y="0"/>
                    <a:pt x="3" y="2"/>
                    <a:pt x="4" y="2"/>
                  </a:cubicBezTo>
                  <a:cubicBezTo>
                    <a:pt x="4" y="2"/>
                    <a:pt x="6" y="3"/>
                    <a:pt x="8"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3" name="Freeform 288"/>
            <p:cNvSpPr>
              <a:spLocks/>
            </p:cNvSpPr>
            <p:nvPr/>
          </p:nvSpPr>
          <p:spPr bwMode="auto">
            <a:xfrm>
              <a:off x="1427163" y="2287588"/>
              <a:ext cx="9525" cy="6350"/>
            </a:xfrm>
            <a:custGeom>
              <a:avLst/>
              <a:gdLst>
                <a:gd name="T0" fmla="*/ 0 w 10"/>
                <a:gd name="T1" fmla="*/ 6 h 6"/>
                <a:gd name="T2" fmla="*/ 0 w 10"/>
                <a:gd name="T3" fmla="*/ 6 h 6"/>
                <a:gd name="T4" fmla="*/ 0 w 10"/>
                <a:gd name="T5" fmla="*/ 6 h 6"/>
                <a:gd name="T6" fmla="*/ 6 w 10"/>
                <a:gd name="T7" fmla="*/ 6 h 6"/>
                <a:gd name="T8" fmla="*/ 7 w 10"/>
                <a:gd name="T9" fmla="*/ 6 h 6"/>
                <a:gd name="T10" fmla="*/ 10 w 10"/>
                <a:gd name="T11" fmla="*/ 3 h 6"/>
                <a:gd name="T12" fmla="*/ 10 w 10"/>
                <a:gd name="T13" fmla="*/ 0 h 6"/>
                <a:gd name="T14" fmla="*/ 0 w 10"/>
                <a:gd name="T15" fmla="*/ 6 h 6"/>
                <a:gd name="T16" fmla="*/ 0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0" y="6"/>
                  </a:moveTo>
                  <a:lnTo>
                    <a:pt x="0" y="6"/>
                  </a:lnTo>
                  <a:cubicBezTo>
                    <a:pt x="0" y="6"/>
                    <a:pt x="0" y="6"/>
                    <a:pt x="0" y="6"/>
                  </a:cubicBezTo>
                  <a:lnTo>
                    <a:pt x="6" y="6"/>
                  </a:lnTo>
                  <a:cubicBezTo>
                    <a:pt x="6" y="6"/>
                    <a:pt x="6" y="6"/>
                    <a:pt x="7" y="6"/>
                  </a:cubicBezTo>
                  <a:cubicBezTo>
                    <a:pt x="7" y="6"/>
                    <a:pt x="9" y="5"/>
                    <a:pt x="10" y="3"/>
                  </a:cubicBezTo>
                  <a:cubicBezTo>
                    <a:pt x="10" y="3"/>
                    <a:pt x="10" y="2"/>
                    <a:pt x="10" y="0"/>
                  </a:cubicBezTo>
                  <a:cubicBezTo>
                    <a:pt x="10" y="0"/>
                    <a:pt x="3" y="4"/>
                    <a:pt x="0" y="6"/>
                  </a:cubicBezTo>
                  <a:cubicBezTo>
                    <a:pt x="0" y="6"/>
                    <a:pt x="0" y="6"/>
                    <a:pt x="0" y="6"/>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4" name="Freeform 289"/>
            <p:cNvSpPr>
              <a:spLocks/>
            </p:cNvSpPr>
            <p:nvPr/>
          </p:nvSpPr>
          <p:spPr bwMode="auto">
            <a:xfrm>
              <a:off x="1425576" y="2282825"/>
              <a:ext cx="7938" cy="9525"/>
            </a:xfrm>
            <a:custGeom>
              <a:avLst/>
              <a:gdLst>
                <a:gd name="T0" fmla="*/ 0 w 9"/>
                <a:gd name="T1" fmla="*/ 11 h 11"/>
                <a:gd name="T2" fmla="*/ 0 w 9"/>
                <a:gd name="T3" fmla="*/ 11 h 11"/>
                <a:gd name="T4" fmla="*/ 1 w 9"/>
                <a:gd name="T5" fmla="*/ 11 h 11"/>
                <a:gd name="T6" fmla="*/ 8 w 9"/>
                <a:gd name="T7" fmla="*/ 7 h 11"/>
                <a:gd name="T8" fmla="*/ 9 w 9"/>
                <a:gd name="T9" fmla="*/ 4 h 11"/>
                <a:gd name="T10" fmla="*/ 7 w 9"/>
                <a:gd name="T11" fmla="*/ 0 h 11"/>
                <a:gd name="T12" fmla="*/ 0 w 9"/>
                <a:gd name="T13" fmla="*/ 11 h 11"/>
                <a:gd name="T14" fmla="*/ 0 w 9"/>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1">
                  <a:moveTo>
                    <a:pt x="0" y="11"/>
                  </a:moveTo>
                  <a:lnTo>
                    <a:pt x="0" y="11"/>
                  </a:lnTo>
                  <a:cubicBezTo>
                    <a:pt x="0" y="11"/>
                    <a:pt x="1" y="11"/>
                    <a:pt x="1" y="11"/>
                  </a:cubicBezTo>
                  <a:cubicBezTo>
                    <a:pt x="2" y="11"/>
                    <a:pt x="6" y="8"/>
                    <a:pt x="8" y="7"/>
                  </a:cubicBezTo>
                  <a:cubicBezTo>
                    <a:pt x="8" y="7"/>
                    <a:pt x="9" y="6"/>
                    <a:pt x="9" y="4"/>
                  </a:cubicBezTo>
                  <a:cubicBezTo>
                    <a:pt x="9" y="2"/>
                    <a:pt x="7" y="0"/>
                    <a:pt x="7" y="0"/>
                  </a:cubicBezTo>
                  <a:cubicBezTo>
                    <a:pt x="7" y="0"/>
                    <a:pt x="3" y="5"/>
                    <a:pt x="0" y="11"/>
                  </a:cubicBezTo>
                  <a:cubicBezTo>
                    <a:pt x="0" y="11"/>
                    <a:pt x="0" y="11"/>
                    <a:pt x="0" y="1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5" name="Freeform 290"/>
            <p:cNvSpPr>
              <a:spLocks/>
            </p:cNvSpPr>
            <p:nvPr/>
          </p:nvSpPr>
          <p:spPr bwMode="auto">
            <a:xfrm>
              <a:off x="1508126" y="2366963"/>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6" name="Freeform 291"/>
            <p:cNvSpPr>
              <a:spLocks/>
            </p:cNvSpPr>
            <p:nvPr/>
          </p:nvSpPr>
          <p:spPr bwMode="auto">
            <a:xfrm>
              <a:off x="1511301" y="2366963"/>
              <a:ext cx="1588" cy="1588"/>
            </a:xfrm>
            <a:custGeom>
              <a:avLst/>
              <a:gdLst>
                <a:gd name="T0" fmla="*/ 1 w 3"/>
                <a:gd name="T1" fmla="*/ 3 h 3"/>
                <a:gd name="T2" fmla="*/ 1 w 3"/>
                <a:gd name="T3" fmla="*/ 3 h 3"/>
                <a:gd name="T4" fmla="*/ 3 w 3"/>
                <a:gd name="T5" fmla="*/ 2 h 3"/>
                <a:gd name="T6" fmla="*/ 3 w 3"/>
                <a:gd name="T7" fmla="*/ 2 h 3"/>
                <a:gd name="T8" fmla="*/ 3 w 3"/>
                <a:gd name="T9" fmla="*/ 0 h 3"/>
                <a:gd name="T10" fmla="*/ 2 w 3"/>
                <a:gd name="T11" fmla="*/ 0 h 3"/>
                <a:gd name="T12" fmla="*/ 2 w 3"/>
                <a:gd name="T13" fmla="*/ 2 h 3"/>
                <a:gd name="T14" fmla="*/ 1 w 3"/>
                <a:gd name="T15" fmla="*/ 2 h 3"/>
                <a:gd name="T16" fmla="*/ 1 w 3"/>
                <a:gd name="T17" fmla="*/ 2 h 3"/>
                <a:gd name="T18" fmla="*/ 1 w 3"/>
                <a:gd name="T19" fmla="*/ 0 h 3"/>
                <a:gd name="T20" fmla="*/ 0 w 3"/>
                <a:gd name="T21" fmla="*/ 0 h 3"/>
                <a:gd name="T22" fmla="*/ 0 w 3"/>
                <a:gd name="T23" fmla="*/ 2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2"/>
                  </a:cubicBezTo>
                  <a:lnTo>
                    <a:pt x="3" y="0"/>
                  </a:lnTo>
                  <a:lnTo>
                    <a:pt x="2" y="0"/>
                  </a:lnTo>
                  <a:lnTo>
                    <a:pt x="2" y="2"/>
                  </a:lnTo>
                  <a:cubicBezTo>
                    <a:pt x="2" y="2"/>
                    <a:pt x="2" y="2"/>
                    <a:pt x="1" y="2"/>
                  </a:cubicBezTo>
                  <a:cubicBezTo>
                    <a:pt x="1" y="2"/>
                    <a:pt x="1" y="2"/>
                    <a:pt x="1" y="2"/>
                  </a:cubicBezTo>
                  <a:lnTo>
                    <a:pt x="1" y="0"/>
                  </a:lnTo>
                  <a:lnTo>
                    <a:pt x="0" y="0"/>
                  </a:lnTo>
                  <a:lnTo>
                    <a:pt x="0" y="2"/>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7" name="Freeform 292"/>
            <p:cNvSpPr>
              <a:spLocks noEditPoints="1"/>
            </p:cNvSpPr>
            <p:nvPr/>
          </p:nvSpPr>
          <p:spPr bwMode="auto">
            <a:xfrm>
              <a:off x="1512888" y="2366963"/>
              <a:ext cx="3175" cy="1588"/>
            </a:xfrm>
            <a:custGeom>
              <a:avLst/>
              <a:gdLst>
                <a:gd name="T0" fmla="*/ 2 w 3"/>
                <a:gd name="T1" fmla="*/ 0 h 3"/>
                <a:gd name="T2" fmla="*/ 2 w 3"/>
                <a:gd name="T3" fmla="*/ 0 h 3"/>
                <a:gd name="T4" fmla="*/ 2 w 3"/>
                <a:gd name="T5" fmla="*/ 2 h 3"/>
                <a:gd name="T6" fmla="*/ 1 w 3"/>
                <a:gd name="T7" fmla="*/ 2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2"/>
                  </a:lnTo>
                  <a:lnTo>
                    <a:pt x="1" y="2"/>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8" name="Freeform 293"/>
            <p:cNvSpPr>
              <a:spLocks/>
            </p:cNvSpPr>
            <p:nvPr/>
          </p:nvSpPr>
          <p:spPr bwMode="auto">
            <a:xfrm>
              <a:off x="1516063" y="2366963"/>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59" name="Freeform 294"/>
            <p:cNvSpPr>
              <a:spLocks/>
            </p:cNvSpPr>
            <p:nvPr/>
          </p:nvSpPr>
          <p:spPr bwMode="auto">
            <a:xfrm>
              <a:off x="1520826" y="2366963"/>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0" name="Freeform 295"/>
            <p:cNvSpPr>
              <a:spLocks/>
            </p:cNvSpPr>
            <p:nvPr/>
          </p:nvSpPr>
          <p:spPr bwMode="auto">
            <a:xfrm>
              <a:off x="1524001" y="2366963"/>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1" name="Freeform 296"/>
            <p:cNvSpPr>
              <a:spLocks/>
            </p:cNvSpPr>
            <p:nvPr/>
          </p:nvSpPr>
          <p:spPr bwMode="auto">
            <a:xfrm>
              <a:off x="1497013" y="2363788"/>
              <a:ext cx="3175" cy="4763"/>
            </a:xfrm>
            <a:custGeom>
              <a:avLst/>
              <a:gdLst>
                <a:gd name="T0" fmla="*/ 3 w 3"/>
                <a:gd name="T1" fmla="*/ 4 h 4"/>
                <a:gd name="T2" fmla="*/ 3 w 3"/>
                <a:gd name="T3" fmla="*/ 4 h 4"/>
                <a:gd name="T4" fmla="*/ 3 w 3"/>
                <a:gd name="T5" fmla="*/ 4 h 4"/>
                <a:gd name="T6" fmla="*/ 1 w 3"/>
                <a:gd name="T7" fmla="*/ 0 h 4"/>
                <a:gd name="T8" fmla="*/ 0 w 3"/>
                <a:gd name="T9" fmla="*/ 2 h 4"/>
                <a:gd name="T10" fmla="*/ 1 w 3"/>
                <a:gd name="T11" fmla="*/ 3 h 4"/>
                <a:gd name="T12" fmla="*/ 3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4"/>
                  </a:moveTo>
                  <a:lnTo>
                    <a:pt x="3" y="4"/>
                  </a:ln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2" name="Freeform 297"/>
            <p:cNvSpPr>
              <a:spLocks/>
            </p:cNvSpPr>
            <p:nvPr/>
          </p:nvSpPr>
          <p:spPr bwMode="auto">
            <a:xfrm>
              <a:off x="1497013" y="2368550"/>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3" name="Freeform 298"/>
            <p:cNvSpPr>
              <a:spLocks/>
            </p:cNvSpPr>
            <p:nvPr/>
          </p:nvSpPr>
          <p:spPr bwMode="auto">
            <a:xfrm>
              <a:off x="1497013" y="23669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1"/>
                    <a:pt x="1" y="2"/>
                    <a:pt x="1" y="2"/>
                  </a:cubicBezTo>
                  <a:cubicBezTo>
                    <a:pt x="2" y="2"/>
                    <a:pt x="2" y="2"/>
                    <a:pt x="2" y="2"/>
                  </a:cubicBezTo>
                  <a:cubicBezTo>
                    <a:pt x="2" y="2"/>
                    <a:pt x="4" y="2"/>
                    <a:pt x="4" y="2"/>
                  </a:cubicBez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4" name="Freeform 299"/>
            <p:cNvSpPr>
              <a:spLocks/>
            </p:cNvSpPr>
            <p:nvPr/>
          </p:nvSpPr>
          <p:spPr bwMode="auto">
            <a:xfrm>
              <a:off x="1498601" y="2363788"/>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5" name="Freeform 300"/>
            <p:cNvSpPr>
              <a:spLocks/>
            </p:cNvSpPr>
            <p:nvPr/>
          </p:nvSpPr>
          <p:spPr bwMode="auto">
            <a:xfrm>
              <a:off x="1501776" y="2363788"/>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6" name="Freeform 301"/>
            <p:cNvSpPr>
              <a:spLocks/>
            </p:cNvSpPr>
            <p:nvPr/>
          </p:nvSpPr>
          <p:spPr bwMode="auto">
            <a:xfrm>
              <a:off x="1501776" y="2368550"/>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7" name="Freeform 302"/>
            <p:cNvSpPr>
              <a:spLocks/>
            </p:cNvSpPr>
            <p:nvPr/>
          </p:nvSpPr>
          <p:spPr bwMode="auto">
            <a:xfrm>
              <a:off x="1501776" y="2366963"/>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1"/>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8" name="Freeform 303"/>
            <p:cNvSpPr>
              <a:spLocks/>
            </p:cNvSpPr>
            <p:nvPr/>
          </p:nvSpPr>
          <p:spPr bwMode="auto">
            <a:xfrm>
              <a:off x="1501776" y="2363788"/>
              <a:ext cx="3175" cy="4763"/>
            </a:xfrm>
            <a:custGeom>
              <a:avLst/>
              <a:gdLst>
                <a:gd name="T0" fmla="*/ 0 w 3"/>
                <a:gd name="T1" fmla="*/ 4 h 4"/>
                <a:gd name="T2" fmla="*/ 0 w 3"/>
                <a:gd name="T3" fmla="*/ 4 h 4"/>
                <a:gd name="T4" fmla="*/ 3 w 3"/>
                <a:gd name="T5" fmla="*/ 3 h 4"/>
                <a:gd name="T6" fmla="*/ 3 w 3"/>
                <a:gd name="T7" fmla="*/ 2 h 4"/>
                <a:gd name="T8" fmla="*/ 2 w 3"/>
                <a:gd name="T9" fmla="*/ 0 h 4"/>
                <a:gd name="T10" fmla="*/ 0 w 3"/>
                <a:gd name="T11" fmla="*/ 4 h 4"/>
                <a:gd name="T12" fmla="*/ 0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4"/>
                  </a:moveTo>
                  <a:lnTo>
                    <a:pt x="0" y="4"/>
                  </a:lnTo>
                  <a:cubicBezTo>
                    <a:pt x="0" y="4"/>
                    <a:pt x="2" y="3"/>
                    <a:pt x="3" y="3"/>
                  </a:cubicBezTo>
                  <a:cubicBezTo>
                    <a:pt x="3" y="3"/>
                    <a:pt x="3" y="2"/>
                    <a:pt x="3" y="2"/>
                  </a:cubicBezTo>
                  <a:cubicBezTo>
                    <a:pt x="3" y="1"/>
                    <a:pt x="2" y="0"/>
                    <a:pt x="2" y="0"/>
                  </a:cubicBezTo>
                  <a:cubicBezTo>
                    <a:pt x="2" y="0"/>
                    <a:pt x="1" y="2"/>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69" name="Freeform 304"/>
            <p:cNvSpPr>
              <a:spLocks/>
            </p:cNvSpPr>
            <p:nvPr/>
          </p:nvSpPr>
          <p:spPr bwMode="auto">
            <a:xfrm>
              <a:off x="1508126" y="2443163"/>
              <a:ext cx="1588" cy="3175"/>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0" name="Freeform 305"/>
            <p:cNvSpPr>
              <a:spLocks/>
            </p:cNvSpPr>
            <p:nvPr/>
          </p:nvSpPr>
          <p:spPr bwMode="auto">
            <a:xfrm>
              <a:off x="1511301" y="2443163"/>
              <a:ext cx="1588" cy="3175"/>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3"/>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3"/>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1" name="Freeform 306"/>
            <p:cNvSpPr>
              <a:spLocks noEditPoints="1"/>
            </p:cNvSpPr>
            <p:nvPr/>
          </p:nvSpPr>
          <p:spPr bwMode="auto">
            <a:xfrm>
              <a:off x="1512888" y="2443163"/>
              <a:ext cx="3175" cy="3175"/>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2" name="Freeform 307"/>
            <p:cNvSpPr>
              <a:spLocks/>
            </p:cNvSpPr>
            <p:nvPr/>
          </p:nvSpPr>
          <p:spPr bwMode="auto">
            <a:xfrm>
              <a:off x="1516063" y="2443163"/>
              <a:ext cx="4763" cy="3175"/>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3" name="Freeform 308"/>
            <p:cNvSpPr>
              <a:spLocks/>
            </p:cNvSpPr>
            <p:nvPr/>
          </p:nvSpPr>
          <p:spPr bwMode="auto">
            <a:xfrm>
              <a:off x="1520826" y="2443163"/>
              <a:ext cx="3175" cy="3175"/>
            </a:xfrm>
            <a:custGeom>
              <a:avLst/>
              <a:gdLst>
                <a:gd name="T0" fmla="*/ 2 w 3"/>
                <a:gd name="T1" fmla="*/ 3 h 3"/>
                <a:gd name="T2" fmla="*/ 2 w 3"/>
                <a:gd name="T3" fmla="*/ 3 h 3"/>
                <a:gd name="T4" fmla="*/ 3 w 3"/>
                <a:gd name="T5" fmla="*/ 3 h 3"/>
                <a:gd name="T6" fmla="*/ 3 w 3"/>
                <a:gd name="T7" fmla="*/ 3 h 3"/>
                <a:gd name="T8" fmla="*/ 2 w 3"/>
                <a:gd name="T9" fmla="*/ 3 h 3"/>
                <a:gd name="T10" fmla="*/ 1 w 3"/>
                <a:gd name="T11" fmla="*/ 2 h 3"/>
                <a:gd name="T12" fmla="*/ 3 w 3"/>
                <a:gd name="T13" fmla="*/ 2 h 3"/>
                <a:gd name="T14" fmla="*/ 3 w 3"/>
                <a:gd name="T15" fmla="*/ 1 h 3"/>
                <a:gd name="T16" fmla="*/ 1 w 3"/>
                <a:gd name="T17" fmla="*/ 1 h 3"/>
                <a:gd name="T18" fmla="*/ 2 w 3"/>
                <a:gd name="T19" fmla="*/ 1 h 3"/>
                <a:gd name="T20" fmla="*/ 3 w 3"/>
                <a:gd name="T21" fmla="*/ 1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3"/>
                  </a:lnTo>
                  <a:lnTo>
                    <a:pt x="2" y="3"/>
                  </a:lnTo>
                  <a:cubicBezTo>
                    <a:pt x="1" y="3"/>
                    <a:pt x="1" y="2"/>
                    <a:pt x="1" y="2"/>
                  </a:cubicBezTo>
                  <a:lnTo>
                    <a:pt x="3" y="2"/>
                  </a:lnTo>
                  <a:lnTo>
                    <a:pt x="3" y="1"/>
                  </a:lnTo>
                  <a:lnTo>
                    <a:pt x="1" y="1"/>
                  </a:lnTo>
                  <a:cubicBezTo>
                    <a:pt x="1" y="1"/>
                    <a:pt x="1" y="1"/>
                    <a:pt x="2" y="1"/>
                  </a:cubicBezTo>
                  <a:lnTo>
                    <a:pt x="3" y="1"/>
                  </a:lnTo>
                  <a:lnTo>
                    <a:pt x="3" y="0"/>
                  </a:lnTo>
                  <a:lnTo>
                    <a:pt x="2" y="0"/>
                  </a:lnTo>
                  <a:cubicBezTo>
                    <a:pt x="1" y="0"/>
                    <a:pt x="0" y="1"/>
                    <a:pt x="0" y="2"/>
                  </a:cubicBezTo>
                  <a:cubicBezTo>
                    <a:pt x="0" y="2"/>
                    <a:pt x="0" y="3"/>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4" name="Freeform 309"/>
            <p:cNvSpPr>
              <a:spLocks/>
            </p:cNvSpPr>
            <p:nvPr/>
          </p:nvSpPr>
          <p:spPr bwMode="auto">
            <a:xfrm>
              <a:off x="1524001" y="2443163"/>
              <a:ext cx="1588" cy="3175"/>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5" name="Freeform 310"/>
            <p:cNvSpPr>
              <a:spLocks/>
            </p:cNvSpPr>
            <p:nvPr/>
          </p:nvSpPr>
          <p:spPr bwMode="auto">
            <a:xfrm>
              <a:off x="1497013" y="2441575"/>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1 h 4"/>
                <a:gd name="T12" fmla="*/ 1 w 3"/>
                <a:gd name="T13" fmla="*/ 2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1"/>
                    <a:pt x="1" y="0"/>
                    <a:pt x="1" y="0"/>
                  </a:cubicBezTo>
                  <a:cubicBezTo>
                    <a:pt x="1" y="0"/>
                    <a:pt x="0" y="0"/>
                    <a:pt x="0" y="1"/>
                  </a:cubicBezTo>
                  <a:cubicBezTo>
                    <a:pt x="0" y="2"/>
                    <a:pt x="1" y="2"/>
                    <a:pt x="1" y="2"/>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6" name="Freeform 311"/>
            <p:cNvSpPr>
              <a:spLocks/>
            </p:cNvSpPr>
            <p:nvPr/>
          </p:nvSpPr>
          <p:spPr bwMode="auto">
            <a:xfrm>
              <a:off x="1497013" y="2446338"/>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1"/>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7" name="Freeform 312"/>
            <p:cNvSpPr>
              <a:spLocks/>
            </p:cNvSpPr>
            <p:nvPr/>
          </p:nvSpPr>
          <p:spPr bwMode="auto">
            <a:xfrm>
              <a:off x="1497013" y="2443163"/>
              <a:ext cx="3175" cy="3175"/>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cubicBezTo>
                    <a:pt x="2" y="2"/>
                    <a:pt x="4" y="2"/>
                    <a:pt x="4" y="2"/>
                  </a:cubicBez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8" name="Freeform 313"/>
            <p:cNvSpPr>
              <a:spLocks/>
            </p:cNvSpPr>
            <p:nvPr/>
          </p:nvSpPr>
          <p:spPr bwMode="auto">
            <a:xfrm>
              <a:off x="1498601" y="2439988"/>
              <a:ext cx="3175" cy="6350"/>
            </a:xfrm>
            <a:custGeom>
              <a:avLst/>
              <a:gdLst>
                <a:gd name="T0" fmla="*/ 2 w 2"/>
                <a:gd name="T1" fmla="*/ 5 h 6"/>
                <a:gd name="T2" fmla="*/ 2 w 2"/>
                <a:gd name="T3" fmla="*/ 5 h 6"/>
                <a:gd name="T4" fmla="*/ 2 w 2"/>
                <a:gd name="T5" fmla="*/ 6 h 6"/>
                <a:gd name="T6" fmla="*/ 2 w 2"/>
                <a:gd name="T7" fmla="*/ 5 h 6"/>
                <a:gd name="T8" fmla="*/ 1 w 2"/>
                <a:gd name="T9" fmla="*/ 0 h 6"/>
                <a:gd name="T10" fmla="*/ 1 w 2"/>
                <a:gd name="T11" fmla="*/ 0 h 6"/>
                <a:gd name="T12" fmla="*/ 0 w 2"/>
                <a:gd name="T13" fmla="*/ 1 h 6"/>
                <a:gd name="T14" fmla="*/ 0 w 2"/>
                <a:gd name="T15" fmla="*/ 2 h 6"/>
                <a:gd name="T16" fmla="*/ 2 w 2"/>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5"/>
                  </a:moveTo>
                  <a:lnTo>
                    <a:pt x="2" y="5"/>
                  </a:lnTo>
                  <a:cubicBezTo>
                    <a:pt x="2" y="6"/>
                    <a:pt x="2" y="6"/>
                    <a:pt x="2" y="6"/>
                  </a:cubicBezTo>
                  <a:cubicBezTo>
                    <a:pt x="2" y="6"/>
                    <a:pt x="2" y="5"/>
                    <a:pt x="2" y="5"/>
                  </a:cubicBezTo>
                  <a:cubicBezTo>
                    <a:pt x="2" y="1"/>
                    <a:pt x="1" y="0"/>
                    <a:pt x="1" y="0"/>
                  </a:cubicBezTo>
                  <a:cubicBezTo>
                    <a:pt x="1" y="0"/>
                    <a:pt x="1" y="0"/>
                    <a:pt x="1" y="0"/>
                  </a:cubicBezTo>
                  <a:cubicBezTo>
                    <a:pt x="0" y="1"/>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79" name="Freeform 314"/>
            <p:cNvSpPr>
              <a:spLocks/>
            </p:cNvSpPr>
            <p:nvPr/>
          </p:nvSpPr>
          <p:spPr bwMode="auto">
            <a:xfrm>
              <a:off x="1501776" y="2439988"/>
              <a:ext cx="1588" cy="6350"/>
            </a:xfrm>
            <a:custGeom>
              <a:avLst/>
              <a:gdLst>
                <a:gd name="T0" fmla="*/ 0 w 2"/>
                <a:gd name="T1" fmla="*/ 6 h 6"/>
                <a:gd name="T2" fmla="*/ 0 w 2"/>
                <a:gd name="T3" fmla="*/ 6 h 6"/>
                <a:gd name="T4" fmla="*/ 0 w 2"/>
                <a:gd name="T5" fmla="*/ 5 h 6"/>
                <a:gd name="T6" fmla="*/ 2 w 2"/>
                <a:gd name="T7" fmla="*/ 2 h 6"/>
                <a:gd name="T8" fmla="*/ 2 w 2"/>
                <a:gd name="T9" fmla="*/ 1 h 6"/>
                <a:gd name="T10" fmla="*/ 1 w 2"/>
                <a:gd name="T11" fmla="*/ 0 h 6"/>
                <a:gd name="T12" fmla="*/ 1 w 2"/>
                <a:gd name="T13" fmla="*/ 0 h 6"/>
                <a:gd name="T14" fmla="*/ 0 w 2"/>
                <a:gd name="T15" fmla="*/ 5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6"/>
                  </a:moveTo>
                  <a:lnTo>
                    <a:pt x="0" y="6"/>
                  </a:lnTo>
                  <a:cubicBezTo>
                    <a:pt x="0" y="6"/>
                    <a:pt x="0" y="5"/>
                    <a:pt x="0" y="5"/>
                  </a:cubicBezTo>
                  <a:cubicBezTo>
                    <a:pt x="1" y="5"/>
                    <a:pt x="2" y="3"/>
                    <a:pt x="2" y="2"/>
                  </a:cubicBezTo>
                  <a:cubicBezTo>
                    <a:pt x="2" y="2"/>
                    <a:pt x="2" y="2"/>
                    <a:pt x="2" y="1"/>
                  </a:cubicBezTo>
                  <a:cubicBezTo>
                    <a:pt x="2" y="1"/>
                    <a:pt x="2" y="1"/>
                    <a:pt x="1" y="0"/>
                  </a:cubicBezTo>
                  <a:cubicBezTo>
                    <a:pt x="1" y="0"/>
                    <a:pt x="1" y="0"/>
                    <a:pt x="1" y="0"/>
                  </a:cubicBezTo>
                  <a:cubicBezTo>
                    <a:pt x="1" y="0"/>
                    <a:pt x="0" y="1"/>
                    <a:pt x="0" y="5"/>
                  </a:cubicBezTo>
                  <a:lnTo>
                    <a:pt x="0" y="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0" name="Freeform 315"/>
            <p:cNvSpPr>
              <a:spLocks/>
            </p:cNvSpPr>
            <p:nvPr/>
          </p:nvSpPr>
          <p:spPr bwMode="auto">
            <a:xfrm>
              <a:off x="1501776" y="2446338"/>
              <a:ext cx="3175" cy="1588"/>
            </a:xfrm>
            <a:custGeom>
              <a:avLst/>
              <a:gdLst>
                <a:gd name="T0" fmla="*/ 0 w 3"/>
                <a:gd name="T1" fmla="*/ 0 h 2"/>
                <a:gd name="T2" fmla="*/ 0 w 3"/>
                <a:gd name="T3" fmla="*/ 0 h 2"/>
                <a:gd name="T4" fmla="*/ 0 w 3"/>
                <a:gd name="T5" fmla="*/ 0 h 2"/>
                <a:gd name="T6" fmla="*/ 2 w 3"/>
                <a:gd name="T7" fmla="*/ 1 h 2"/>
                <a:gd name="T8" fmla="*/ 3 w 3"/>
                <a:gd name="T9" fmla="*/ 0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0"/>
                  </a:lnTo>
                  <a:cubicBezTo>
                    <a:pt x="0" y="1"/>
                    <a:pt x="1" y="1"/>
                    <a:pt x="2" y="1"/>
                  </a:cubicBezTo>
                  <a:cubicBezTo>
                    <a:pt x="2" y="1"/>
                    <a:pt x="2" y="2"/>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1" name="Freeform 316"/>
            <p:cNvSpPr>
              <a:spLocks/>
            </p:cNvSpPr>
            <p:nvPr/>
          </p:nvSpPr>
          <p:spPr bwMode="auto">
            <a:xfrm>
              <a:off x="1501776" y="2443163"/>
              <a:ext cx="4763" cy="3175"/>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1"/>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2" name="Freeform 317"/>
            <p:cNvSpPr>
              <a:spLocks/>
            </p:cNvSpPr>
            <p:nvPr/>
          </p:nvSpPr>
          <p:spPr bwMode="auto">
            <a:xfrm>
              <a:off x="1501776" y="2441575"/>
              <a:ext cx="3175" cy="4763"/>
            </a:xfrm>
            <a:custGeom>
              <a:avLst/>
              <a:gdLst>
                <a:gd name="T0" fmla="*/ 0 w 3"/>
                <a:gd name="T1" fmla="*/ 4 h 4"/>
                <a:gd name="T2" fmla="*/ 0 w 3"/>
                <a:gd name="T3" fmla="*/ 4 h 4"/>
                <a:gd name="T4" fmla="*/ 0 w 3"/>
                <a:gd name="T5" fmla="*/ 4 h 4"/>
                <a:gd name="T6" fmla="*/ 3 w 3"/>
                <a:gd name="T7" fmla="*/ 2 h 4"/>
                <a:gd name="T8" fmla="*/ 3 w 3"/>
                <a:gd name="T9" fmla="*/ 1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cubicBezTo>
                    <a:pt x="0" y="4"/>
                    <a:pt x="0" y="4"/>
                    <a:pt x="0" y="4"/>
                  </a:cubicBezTo>
                  <a:cubicBezTo>
                    <a:pt x="0" y="4"/>
                    <a:pt x="2" y="3"/>
                    <a:pt x="3" y="2"/>
                  </a:cubicBezTo>
                  <a:cubicBezTo>
                    <a:pt x="3" y="2"/>
                    <a:pt x="3" y="2"/>
                    <a:pt x="3" y="1"/>
                  </a:cubicBezTo>
                  <a:cubicBezTo>
                    <a:pt x="3" y="0"/>
                    <a:pt x="2" y="0"/>
                    <a:pt x="2" y="0"/>
                  </a:cubicBezTo>
                  <a:cubicBezTo>
                    <a:pt x="2" y="0"/>
                    <a:pt x="1" y="1"/>
                    <a:pt x="0" y="4"/>
                  </a:cubicBezTo>
                  <a:cubicBezTo>
                    <a:pt x="0" y="4"/>
                    <a:pt x="0" y="4"/>
                    <a:pt x="0"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3" name="Freeform 318"/>
            <p:cNvSpPr>
              <a:spLocks/>
            </p:cNvSpPr>
            <p:nvPr/>
          </p:nvSpPr>
          <p:spPr bwMode="auto">
            <a:xfrm>
              <a:off x="1508126" y="2562225"/>
              <a:ext cx="1588" cy="1588"/>
            </a:xfrm>
            <a:custGeom>
              <a:avLst/>
              <a:gdLst>
                <a:gd name="T0" fmla="*/ 0 w 2"/>
                <a:gd name="T1" fmla="*/ 2 h 3"/>
                <a:gd name="T2" fmla="*/ 0 w 2"/>
                <a:gd name="T3" fmla="*/ 2 h 3"/>
                <a:gd name="T4" fmla="*/ 2 w 2"/>
                <a:gd name="T5" fmla="*/ 2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2"/>
                  </a:moveTo>
                  <a:lnTo>
                    <a:pt x="0" y="2"/>
                  </a:lnTo>
                  <a:lnTo>
                    <a:pt x="2" y="2"/>
                  </a:lnTo>
                  <a:lnTo>
                    <a:pt x="2" y="3"/>
                  </a:lnTo>
                  <a:lnTo>
                    <a:pt x="2" y="3"/>
                  </a:lnTo>
                  <a:lnTo>
                    <a:pt x="2" y="0"/>
                  </a:lnTo>
                  <a:lnTo>
                    <a:pt x="2" y="0"/>
                  </a:lnTo>
                  <a:lnTo>
                    <a:pt x="2" y="1"/>
                  </a:lnTo>
                  <a:lnTo>
                    <a:pt x="0" y="1"/>
                  </a:lnTo>
                  <a:lnTo>
                    <a:pt x="0" y="0"/>
                  </a:lnTo>
                  <a:lnTo>
                    <a:pt x="0" y="0"/>
                  </a:lnTo>
                  <a:lnTo>
                    <a:pt x="0" y="3"/>
                  </a:lnTo>
                  <a:lnTo>
                    <a:pt x="0" y="3"/>
                  </a:lnTo>
                  <a:lnTo>
                    <a:pt x="0"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4" name="Freeform 319"/>
            <p:cNvSpPr>
              <a:spLocks/>
            </p:cNvSpPr>
            <p:nvPr/>
          </p:nvSpPr>
          <p:spPr bwMode="auto">
            <a:xfrm>
              <a:off x="1511301" y="2562225"/>
              <a:ext cx="1588" cy="1588"/>
            </a:xfrm>
            <a:custGeom>
              <a:avLst/>
              <a:gdLst>
                <a:gd name="T0" fmla="*/ 1 w 3"/>
                <a:gd name="T1" fmla="*/ 3 h 3"/>
                <a:gd name="T2" fmla="*/ 1 w 3"/>
                <a:gd name="T3" fmla="*/ 3 h 3"/>
                <a:gd name="T4" fmla="*/ 3 w 3"/>
                <a:gd name="T5" fmla="*/ 3 h 3"/>
                <a:gd name="T6" fmla="*/ 3 w 3"/>
                <a:gd name="T7" fmla="*/ 2 h 3"/>
                <a:gd name="T8" fmla="*/ 3 w 3"/>
                <a:gd name="T9" fmla="*/ 0 h 3"/>
                <a:gd name="T10" fmla="*/ 2 w 3"/>
                <a:gd name="T11" fmla="*/ 0 h 3"/>
                <a:gd name="T12" fmla="*/ 2 w 3"/>
                <a:gd name="T13" fmla="*/ 2 h 3"/>
                <a:gd name="T14" fmla="*/ 1 w 3"/>
                <a:gd name="T15" fmla="*/ 3 h 3"/>
                <a:gd name="T16" fmla="*/ 1 w 3"/>
                <a:gd name="T17" fmla="*/ 2 h 3"/>
                <a:gd name="T18" fmla="*/ 1 w 3"/>
                <a:gd name="T19" fmla="*/ 0 h 3"/>
                <a:gd name="T20" fmla="*/ 0 w 3"/>
                <a:gd name="T21" fmla="*/ 0 h 3"/>
                <a:gd name="T22" fmla="*/ 0 w 3"/>
                <a:gd name="T23" fmla="*/ 2 h 3"/>
                <a:gd name="T24" fmla="*/ 0 w 3"/>
                <a:gd name="T25" fmla="*/ 3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3"/>
                  </a:cubicBezTo>
                  <a:cubicBezTo>
                    <a:pt x="3" y="2"/>
                    <a:pt x="3" y="2"/>
                    <a:pt x="3" y="2"/>
                  </a:cubicBezTo>
                  <a:lnTo>
                    <a:pt x="3" y="0"/>
                  </a:lnTo>
                  <a:lnTo>
                    <a:pt x="2" y="0"/>
                  </a:lnTo>
                  <a:lnTo>
                    <a:pt x="2" y="2"/>
                  </a:lnTo>
                  <a:cubicBezTo>
                    <a:pt x="2" y="2"/>
                    <a:pt x="2" y="3"/>
                    <a:pt x="1" y="3"/>
                  </a:cubicBezTo>
                  <a:cubicBezTo>
                    <a:pt x="1" y="3"/>
                    <a:pt x="1" y="2"/>
                    <a:pt x="1" y="2"/>
                  </a:cubicBezTo>
                  <a:lnTo>
                    <a:pt x="1" y="0"/>
                  </a:lnTo>
                  <a:lnTo>
                    <a:pt x="0" y="0"/>
                  </a:lnTo>
                  <a:lnTo>
                    <a:pt x="0" y="2"/>
                  </a:lnTo>
                  <a:cubicBezTo>
                    <a:pt x="0" y="2"/>
                    <a:pt x="0" y="2"/>
                    <a:pt x="0" y="3"/>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5" name="Freeform 320"/>
            <p:cNvSpPr>
              <a:spLocks noEditPoints="1"/>
            </p:cNvSpPr>
            <p:nvPr/>
          </p:nvSpPr>
          <p:spPr bwMode="auto">
            <a:xfrm>
              <a:off x="1512888" y="2562225"/>
              <a:ext cx="3175" cy="1588"/>
            </a:xfrm>
            <a:custGeom>
              <a:avLst/>
              <a:gdLst>
                <a:gd name="T0" fmla="*/ 2 w 3"/>
                <a:gd name="T1" fmla="*/ 1 h 3"/>
                <a:gd name="T2" fmla="*/ 2 w 3"/>
                <a:gd name="T3" fmla="*/ 1 h 3"/>
                <a:gd name="T4" fmla="*/ 2 w 3"/>
                <a:gd name="T5" fmla="*/ 2 h 3"/>
                <a:gd name="T6" fmla="*/ 1 w 3"/>
                <a:gd name="T7" fmla="*/ 2 h 3"/>
                <a:gd name="T8" fmla="*/ 2 w 3"/>
                <a:gd name="T9" fmla="*/ 1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1"/>
                  </a:moveTo>
                  <a:lnTo>
                    <a:pt x="2" y="1"/>
                  </a:lnTo>
                  <a:lnTo>
                    <a:pt x="2" y="2"/>
                  </a:lnTo>
                  <a:lnTo>
                    <a:pt x="1" y="2"/>
                  </a:lnTo>
                  <a:lnTo>
                    <a:pt x="2" y="1"/>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6" name="Freeform 321"/>
            <p:cNvSpPr>
              <a:spLocks/>
            </p:cNvSpPr>
            <p:nvPr/>
          </p:nvSpPr>
          <p:spPr bwMode="auto">
            <a:xfrm>
              <a:off x="1516063" y="2562225"/>
              <a:ext cx="4763" cy="1588"/>
            </a:xfrm>
            <a:custGeom>
              <a:avLst/>
              <a:gdLst>
                <a:gd name="T0" fmla="*/ 2 w 5"/>
                <a:gd name="T1" fmla="*/ 3 h 3"/>
                <a:gd name="T2" fmla="*/ 2 w 5"/>
                <a:gd name="T3" fmla="*/ 3 h 3"/>
                <a:gd name="T4" fmla="*/ 3 w 5"/>
                <a:gd name="T5" fmla="*/ 1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1"/>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7" name="Freeform 322"/>
            <p:cNvSpPr>
              <a:spLocks/>
            </p:cNvSpPr>
            <p:nvPr/>
          </p:nvSpPr>
          <p:spPr bwMode="auto">
            <a:xfrm>
              <a:off x="1520826" y="2562225"/>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2 h 3"/>
                <a:gd name="T12" fmla="*/ 3 w 3"/>
                <a:gd name="T13" fmla="*/ 2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2 h 3"/>
                <a:gd name="T28" fmla="*/ 1 w 3"/>
                <a:gd name="T29" fmla="*/ 3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2"/>
                  </a:cubicBezTo>
                  <a:cubicBezTo>
                    <a:pt x="0" y="2"/>
                    <a:pt x="0" y="2"/>
                    <a:pt x="1" y="3"/>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8" name="Freeform 323"/>
            <p:cNvSpPr>
              <a:spLocks/>
            </p:cNvSpPr>
            <p:nvPr/>
          </p:nvSpPr>
          <p:spPr bwMode="auto">
            <a:xfrm>
              <a:off x="1524001" y="2562225"/>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89" name="Freeform 324"/>
            <p:cNvSpPr>
              <a:spLocks/>
            </p:cNvSpPr>
            <p:nvPr/>
          </p:nvSpPr>
          <p:spPr bwMode="auto">
            <a:xfrm>
              <a:off x="1497013" y="2559050"/>
              <a:ext cx="3175" cy="4763"/>
            </a:xfrm>
            <a:custGeom>
              <a:avLst/>
              <a:gdLst>
                <a:gd name="T0" fmla="*/ 3 w 3"/>
                <a:gd name="T1" fmla="*/ 5 h 5"/>
                <a:gd name="T2" fmla="*/ 3 w 3"/>
                <a:gd name="T3" fmla="*/ 5 h 5"/>
                <a:gd name="T4" fmla="*/ 3 w 3"/>
                <a:gd name="T5" fmla="*/ 5 h 5"/>
                <a:gd name="T6" fmla="*/ 3 w 3"/>
                <a:gd name="T7" fmla="*/ 5 h 5"/>
                <a:gd name="T8" fmla="*/ 1 w 3"/>
                <a:gd name="T9" fmla="*/ 0 h 5"/>
                <a:gd name="T10" fmla="*/ 0 w 3"/>
                <a:gd name="T11" fmla="*/ 2 h 5"/>
                <a:gd name="T12" fmla="*/ 1 w 3"/>
                <a:gd name="T13" fmla="*/ 3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lnTo>
                    <a:pt x="3" y="5"/>
                  </a:lnTo>
                  <a:cubicBezTo>
                    <a:pt x="3" y="5"/>
                    <a:pt x="3" y="5"/>
                    <a:pt x="3" y="5"/>
                  </a:cubicBezTo>
                  <a:cubicBezTo>
                    <a:pt x="3" y="5"/>
                    <a:pt x="3" y="5"/>
                    <a:pt x="3" y="5"/>
                  </a:cubicBezTo>
                  <a:cubicBezTo>
                    <a:pt x="2" y="2"/>
                    <a:pt x="1" y="0"/>
                    <a:pt x="1" y="0"/>
                  </a:cubicBezTo>
                  <a:cubicBezTo>
                    <a:pt x="1" y="0"/>
                    <a:pt x="0" y="1"/>
                    <a:pt x="0" y="2"/>
                  </a:cubicBezTo>
                  <a:cubicBezTo>
                    <a:pt x="0" y="2"/>
                    <a:pt x="1" y="3"/>
                    <a:pt x="1" y="3"/>
                  </a:cubicBezTo>
                  <a:cubicBezTo>
                    <a:pt x="1" y="4"/>
                    <a:pt x="3" y="4"/>
                    <a:pt x="3"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0" name="Freeform 325"/>
            <p:cNvSpPr>
              <a:spLocks/>
            </p:cNvSpPr>
            <p:nvPr/>
          </p:nvSpPr>
          <p:spPr bwMode="auto">
            <a:xfrm>
              <a:off x="1497013" y="2563813"/>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lnTo>
                    <a:pt x="3" y="0"/>
                  </a:ln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1" name="Freeform 326"/>
            <p:cNvSpPr>
              <a:spLocks/>
            </p:cNvSpPr>
            <p:nvPr/>
          </p:nvSpPr>
          <p:spPr bwMode="auto">
            <a:xfrm>
              <a:off x="1497013" y="2562225"/>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2" name="Freeform 327"/>
            <p:cNvSpPr>
              <a:spLocks/>
            </p:cNvSpPr>
            <p:nvPr/>
          </p:nvSpPr>
          <p:spPr bwMode="auto">
            <a:xfrm>
              <a:off x="1498601" y="2559050"/>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2"/>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3" name="Freeform 328"/>
            <p:cNvSpPr>
              <a:spLocks/>
            </p:cNvSpPr>
            <p:nvPr/>
          </p:nvSpPr>
          <p:spPr bwMode="auto">
            <a:xfrm>
              <a:off x="1501776" y="2559050"/>
              <a:ext cx="1588" cy="4763"/>
            </a:xfrm>
            <a:custGeom>
              <a:avLst/>
              <a:gdLst>
                <a:gd name="T0" fmla="*/ 0 w 2"/>
                <a:gd name="T1" fmla="*/ 5 h 5"/>
                <a:gd name="T2" fmla="*/ 0 w 2"/>
                <a:gd name="T3" fmla="*/ 5 h 5"/>
                <a:gd name="T4" fmla="*/ 2 w 2"/>
                <a:gd name="T5" fmla="*/ 2 h 5"/>
                <a:gd name="T6" fmla="*/ 2 w 2"/>
                <a:gd name="T7" fmla="*/ 1 h 5"/>
                <a:gd name="T8" fmla="*/ 1 w 2"/>
                <a:gd name="T9" fmla="*/ 0 h 5"/>
                <a:gd name="T10" fmla="*/ 1 w 2"/>
                <a:gd name="T11" fmla="*/ 0 h 5"/>
                <a:gd name="T12" fmla="*/ 0 w 2"/>
                <a:gd name="T13" fmla="*/ 5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5"/>
                  </a:moveTo>
                  <a:lnTo>
                    <a:pt x="0" y="5"/>
                  </a:lnTo>
                  <a:cubicBezTo>
                    <a:pt x="1" y="5"/>
                    <a:pt x="2" y="3"/>
                    <a:pt x="2" y="2"/>
                  </a:cubicBezTo>
                  <a:cubicBezTo>
                    <a:pt x="2" y="2"/>
                    <a:pt x="2" y="1"/>
                    <a:pt x="2" y="1"/>
                  </a:cubicBezTo>
                  <a:cubicBezTo>
                    <a:pt x="2" y="1"/>
                    <a:pt x="2" y="0"/>
                    <a:pt x="1" y="0"/>
                  </a:cubicBezTo>
                  <a:cubicBezTo>
                    <a:pt x="1" y="0"/>
                    <a:pt x="1" y="0"/>
                    <a:pt x="1" y="0"/>
                  </a:cubicBezTo>
                  <a:cubicBezTo>
                    <a:pt x="1" y="0"/>
                    <a:pt x="0" y="1"/>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4" name="Freeform 329"/>
            <p:cNvSpPr>
              <a:spLocks/>
            </p:cNvSpPr>
            <p:nvPr/>
          </p:nvSpPr>
          <p:spPr bwMode="auto">
            <a:xfrm>
              <a:off x="1501776" y="2563813"/>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5" name="Freeform 330"/>
            <p:cNvSpPr>
              <a:spLocks/>
            </p:cNvSpPr>
            <p:nvPr/>
          </p:nvSpPr>
          <p:spPr bwMode="auto">
            <a:xfrm>
              <a:off x="1501776" y="2562225"/>
              <a:ext cx="4763" cy="1588"/>
            </a:xfrm>
            <a:custGeom>
              <a:avLst/>
              <a:gdLst>
                <a:gd name="T0" fmla="*/ 0 w 4"/>
                <a:gd name="T1" fmla="*/ 2 h 2"/>
                <a:gd name="T2" fmla="*/ 0 w 4"/>
                <a:gd name="T3" fmla="*/ 2 h 2"/>
                <a:gd name="T4" fmla="*/ 0 w 4"/>
                <a:gd name="T5" fmla="*/ 2 h 2"/>
                <a:gd name="T6" fmla="*/ 2 w 4"/>
                <a:gd name="T7" fmla="*/ 2 h 2"/>
                <a:gd name="T8" fmla="*/ 3 w 4"/>
                <a:gd name="T9" fmla="*/ 2 h 2"/>
                <a:gd name="T10" fmla="*/ 4 w 4"/>
                <a:gd name="T11" fmla="*/ 1 h 2"/>
                <a:gd name="T12" fmla="*/ 4 w 4"/>
                <a:gd name="T13" fmla="*/ 0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ubicBezTo>
                    <a:pt x="0" y="2"/>
                    <a:pt x="0" y="2"/>
                    <a:pt x="0"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6" name="Freeform 331"/>
            <p:cNvSpPr>
              <a:spLocks/>
            </p:cNvSpPr>
            <p:nvPr/>
          </p:nvSpPr>
          <p:spPr bwMode="auto">
            <a:xfrm>
              <a:off x="1501776" y="2559050"/>
              <a:ext cx="3175" cy="4763"/>
            </a:xfrm>
            <a:custGeom>
              <a:avLst/>
              <a:gdLst>
                <a:gd name="T0" fmla="*/ 0 w 3"/>
                <a:gd name="T1" fmla="*/ 5 h 5"/>
                <a:gd name="T2" fmla="*/ 0 w 3"/>
                <a:gd name="T3" fmla="*/ 5 h 5"/>
                <a:gd name="T4" fmla="*/ 0 w 3"/>
                <a:gd name="T5" fmla="*/ 5 h 5"/>
                <a:gd name="T6" fmla="*/ 3 w 3"/>
                <a:gd name="T7" fmla="*/ 3 h 5"/>
                <a:gd name="T8" fmla="*/ 3 w 3"/>
                <a:gd name="T9" fmla="*/ 2 h 5"/>
                <a:gd name="T10" fmla="*/ 2 w 3"/>
                <a:gd name="T11" fmla="*/ 0 h 5"/>
                <a:gd name="T12" fmla="*/ 0 w 3"/>
                <a:gd name="T13" fmla="*/ 5 h 5"/>
                <a:gd name="T14" fmla="*/ 0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5"/>
                  </a:moveTo>
                  <a:lnTo>
                    <a:pt x="0" y="5"/>
                  </a:lnTo>
                  <a:lnTo>
                    <a:pt x="0" y="5"/>
                  </a:lnTo>
                  <a:cubicBezTo>
                    <a:pt x="0" y="4"/>
                    <a:pt x="2" y="4"/>
                    <a:pt x="3" y="3"/>
                  </a:cubicBezTo>
                  <a:cubicBezTo>
                    <a:pt x="3" y="3"/>
                    <a:pt x="3" y="2"/>
                    <a:pt x="3" y="2"/>
                  </a:cubicBezTo>
                  <a:cubicBezTo>
                    <a:pt x="3" y="1"/>
                    <a:pt x="2" y="0"/>
                    <a:pt x="2" y="0"/>
                  </a:cubicBezTo>
                  <a:cubicBezTo>
                    <a:pt x="2" y="0"/>
                    <a:pt x="1" y="2"/>
                    <a:pt x="0" y="5"/>
                  </a:cubicBezTo>
                  <a:cubicBezTo>
                    <a:pt x="0" y="5"/>
                    <a:pt x="0" y="5"/>
                    <a:pt x="0"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7" name="Freeform 332"/>
            <p:cNvSpPr>
              <a:spLocks/>
            </p:cNvSpPr>
            <p:nvPr/>
          </p:nvSpPr>
          <p:spPr bwMode="auto">
            <a:xfrm>
              <a:off x="1508126" y="2636838"/>
              <a:ext cx="1588" cy="1588"/>
            </a:xfrm>
            <a:custGeom>
              <a:avLst/>
              <a:gdLst>
                <a:gd name="T0" fmla="*/ 0 w 2"/>
                <a:gd name="T1" fmla="*/ 1 h 3"/>
                <a:gd name="T2" fmla="*/ 0 w 2"/>
                <a:gd name="T3" fmla="*/ 1 h 3"/>
                <a:gd name="T4" fmla="*/ 2 w 2"/>
                <a:gd name="T5" fmla="*/ 1 h 3"/>
                <a:gd name="T6" fmla="*/ 2 w 2"/>
                <a:gd name="T7" fmla="*/ 3 h 3"/>
                <a:gd name="T8" fmla="*/ 2 w 2"/>
                <a:gd name="T9" fmla="*/ 3 h 3"/>
                <a:gd name="T10" fmla="*/ 2 w 2"/>
                <a:gd name="T11" fmla="*/ 0 h 3"/>
                <a:gd name="T12" fmla="*/ 2 w 2"/>
                <a:gd name="T13" fmla="*/ 0 h 3"/>
                <a:gd name="T14" fmla="*/ 2 w 2"/>
                <a:gd name="T15" fmla="*/ 1 h 3"/>
                <a:gd name="T16" fmla="*/ 0 w 2"/>
                <a:gd name="T17" fmla="*/ 1 h 3"/>
                <a:gd name="T18" fmla="*/ 0 w 2"/>
                <a:gd name="T19" fmla="*/ 0 h 3"/>
                <a:gd name="T20" fmla="*/ 0 w 2"/>
                <a:gd name="T21" fmla="*/ 0 h 3"/>
                <a:gd name="T22" fmla="*/ 0 w 2"/>
                <a:gd name="T23" fmla="*/ 3 h 3"/>
                <a:gd name="T24" fmla="*/ 0 w 2"/>
                <a:gd name="T25" fmla="*/ 3 h 3"/>
                <a:gd name="T26" fmla="*/ 0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0" y="1"/>
                  </a:moveTo>
                  <a:lnTo>
                    <a:pt x="0" y="1"/>
                  </a:lnTo>
                  <a:lnTo>
                    <a:pt x="2" y="1"/>
                  </a:lnTo>
                  <a:lnTo>
                    <a:pt x="2" y="3"/>
                  </a:lnTo>
                  <a:lnTo>
                    <a:pt x="2" y="3"/>
                  </a:lnTo>
                  <a:lnTo>
                    <a:pt x="2" y="0"/>
                  </a:lnTo>
                  <a:lnTo>
                    <a:pt x="2" y="0"/>
                  </a:lnTo>
                  <a:lnTo>
                    <a:pt x="2" y="1"/>
                  </a:lnTo>
                  <a:lnTo>
                    <a:pt x="0" y="1"/>
                  </a:lnTo>
                  <a:lnTo>
                    <a:pt x="0" y="0"/>
                  </a:lnTo>
                  <a:lnTo>
                    <a:pt x="0" y="0"/>
                  </a:lnTo>
                  <a:lnTo>
                    <a:pt x="0" y="3"/>
                  </a:lnTo>
                  <a:lnTo>
                    <a:pt x="0" y="3"/>
                  </a:lnTo>
                  <a:lnTo>
                    <a:pt x="0" y="1"/>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8" name="Freeform 333"/>
            <p:cNvSpPr>
              <a:spLocks/>
            </p:cNvSpPr>
            <p:nvPr/>
          </p:nvSpPr>
          <p:spPr bwMode="auto">
            <a:xfrm>
              <a:off x="1511301" y="2636838"/>
              <a:ext cx="1588" cy="1588"/>
            </a:xfrm>
            <a:custGeom>
              <a:avLst/>
              <a:gdLst>
                <a:gd name="T0" fmla="*/ 1 w 3"/>
                <a:gd name="T1" fmla="*/ 3 h 3"/>
                <a:gd name="T2" fmla="*/ 1 w 3"/>
                <a:gd name="T3" fmla="*/ 3 h 3"/>
                <a:gd name="T4" fmla="*/ 3 w 3"/>
                <a:gd name="T5" fmla="*/ 2 h 3"/>
                <a:gd name="T6" fmla="*/ 3 w 3"/>
                <a:gd name="T7" fmla="*/ 1 h 3"/>
                <a:gd name="T8" fmla="*/ 3 w 3"/>
                <a:gd name="T9" fmla="*/ 0 h 3"/>
                <a:gd name="T10" fmla="*/ 2 w 3"/>
                <a:gd name="T11" fmla="*/ 0 h 3"/>
                <a:gd name="T12" fmla="*/ 2 w 3"/>
                <a:gd name="T13" fmla="*/ 1 h 3"/>
                <a:gd name="T14" fmla="*/ 1 w 3"/>
                <a:gd name="T15" fmla="*/ 2 h 3"/>
                <a:gd name="T16" fmla="*/ 1 w 3"/>
                <a:gd name="T17" fmla="*/ 1 h 3"/>
                <a:gd name="T18" fmla="*/ 1 w 3"/>
                <a:gd name="T19" fmla="*/ 0 h 3"/>
                <a:gd name="T20" fmla="*/ 0 w 3"/>
                <a:gd name="T21" fmla="*/ 0 h 3"/>
                <a:gd name="T22" fmla="*/ 0 w 3"/>
                <a:gd name="T23" fmla="*/ 1 h 3"/>
                <a:gd name="T24" fmla="*/ 0 w 3"/>
                <a:gd name="T25" fmla="*/ 2 h 3"/>
                <a:gd name="T26" fmla="*/ 1 w 3"/>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1" y="3"/>
                  </a:moveTo>
                  <a:lnTo>
                    <a:pt x="1" y="3"/>
                  </a:lnTo>
                  <a:cubicBezTo>
                    <a:pt x="2" y="3"/>
                    <a:pt x="2" y="3"/>
                    <a:pt x="3" y="2"/>
                  </a:cubicBezTo>
                  <a:cubicBezTo>
                    <a:pt x="3" y="2"/>
                    <a:pt x="3" y="2"/>
                    <a:pt x="3" y="1"/>
                  </a:cubicBezTo>
                  <a:lnTo>
                    <a:pt x="3" y="0"/>
                  </a:lnTo>
                  <a:lnTo>
                    <a:pt x="2" y="0"/>
                  </a:lnTo>
                  <a:lnTo>
                    <a:pt x="2" y="1"/>
                  </a:lnTo>
                  <a:cubicBezTo>
                    <a:pt x="2" y="2"/>
                    <a:pt x="2" y="2"/>
                    <a:pt x="1" y="2"/>
                  </a:cubicBezTo>
                  <a:cubicBezTo>
                    <a:pt x="1" y="2"/>
                    <a:pt x="1" y="2"/>
                    <a:pt x="1" y="1"/>
                  </a:cubicBezTo>
                  <a:lnTo>
                    <a:pt x="1" y="0"/>
                  </a:lnTo>
                  <a:lnTo>
                    <a:pt x="0" y="0"/>
                  </a:lnTo>
                  <a:lnTo>
                    <a:pt x="0" y="1"/>
                  </a:lnTo>
                  <a:cubicBezTo>
                    <a:pt x="0" y="2"/>
                    <a:pt x="0" y="2"/>
                    <a:pt x="0" y="2"/>
                  </a:cubicBezTo>
                  <a:cubicBezTo>
                    <a:pt x="0" y="3"/>
                    <a:pt x="1" y="3"/>
                    <a:pt x="1"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99" name="Freeform 334"/>
            <p:cNvSpPr>
              <a:spLocks noEditPoints="1"/>
            </p:cNvSpPr>
            <p:nvPr/>
          </p:nvSpPr>
          <p:spPr bwMode="auto">
            <a:xfrm>
              <a:off x="1512888" y="2636838"/>
              <a:ext cx="3175" cy="1588"/>
            </a:xfrm>
            <a:custGeom>
              <a:avLst/>
              <a:gdLst>
                <a:gd name="T0" fmla="*/ 2 w 3"/>
                <a:gd name="T1" fmla="*/ 0 h 3"/>
                <a:gd name="T2" fmla="*/ 2 w 3"/>
                <a:gd name="T3" fmla="*/ 0 h 3"/>
                <a:gd name="T4" fmla="*/ 2 w 3"/>
                <a:gd name="T5" fmla="*/ 1 h 3"/>
                <a:gd name="T6" fmla="*/ 1 w 3"/>
                <a:gd name="T7" fmla="*/ 1 h 3"/>
                <a:gd name="T8" fmla="*/ 2 w 3"/>
                <a:gd name="T9" fmla="*/ 0 h 3"/>
                <a:gd name="T10" fmla="*/ 1 w 3"/>
                <a:gd name="T11" fmla="*/ 2 h 3"/>
                <a:gd name="T12" fmla="*/ 1 w 3"/>
                <a:gd name="T13" fmla="*/ 2 h 3"/>
                <a:gd name="T14" fmla="*/ 2 w 3"/>
                <a:gd name="T15" fmla="*/ 2 h 3"/>
                <a:gd name="T16" fmla="*/ 3 w 3"/>
                <a:gd name="T17" fmla="*/ 3 h 3"/>
                <a:gd name="T18" fmla="*/ 3 w 3"/>
                <a:gd name="T19" fmla="*/ 3 h 3"/>
                <a:gd name="T20" fmla="*/ 2 w 3"/>
                <a:gd name="T21" fmla="*/ 0 h 3"/>
                <a:gd name="T22" fmla="*/ 1 w 3"/>
                <a:gd name="T23" fmla="*/ 0 h 3"/>
                <a:gd name="T24" fmla="*/ 0 w 3"/>
                <a:gd name="T25" fmla="*/ 3 h 3"/>
                <a:gd name="T26" fmla="*/ 1 w 3"/>
                <a:gd name="T27" fmla="*/ 3 h 3"/>
                <a:gd name="T28" fmla="*/ 1 w 3"/>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2" y="0"/>
                  </a:moveTo>
                  <a:lnTo>
                    <a:pt x="2" y="0"/>
                  </a:lnTo>
                  <a:lnTo>
                    <a:pt x="2" y="1"/>
                  </a:lnTo>
                  <a:lnTo>
                    <a:pt x="1" y="1"/>
                  </a:lnTo>
                  <a:lnTo>
                    <a:pt x="2" y="0"/>
                  </a:lnTo>
                  <a:close/>
                  <a:moveTo>
                    <a:pt x="1" y="2"/>
                  </a:moveTo>
                  <a:lnTo>
                    <a:pt x="1" y="2"/>
                  </a:lnTo>
                  <a:lnTo>
                    <a:pt x="2" y="2"/>
                  </a:lnTo>
                  <a:lnTo>
                    <a:pt x="3" y="3"/>
                  </a:lnTo>
                  <a:lnTo>
                    <a:pt x="3" y="3"/>
                  </a:lnTo>
                  <a:lnTo>
                    <a:pt x="2" y="0"/>
                  </a:lnTo>
                  <a:lnTo>
                    <a:pt x="1" y="0"/>
                  </a:lnTo>
                  <a:lnTo>
                    <a:pt x="0" y="3"/>
                  </a:lnTo>
                  <a:lnTo>
                    <a:pt x="1" y="3"/>
                  </a:lnTo>
                  <a:lnTo>
                    <a:pt x="1"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0" name="Freeform 335"/>
            <p:cNvSpPr>
              <a:spLocks/>
            </p:cNvSpPr>
            <p:nvPr/>
          </p:nvSpPr>
          <p:spPr bwMode="auto">
            <a:xfrm>
              <a:off x="1516063" y="2636838"/>
              <a:ext cx="4763" cy="1588"/>
            </a:xfrm>
            <a:custGeom>
              <a:avLst/>
              <a:gdLst>
                <a:gd name="T0" fmla="*/ 2 w 5"/>
                <a:gd name="T1" fmla="*/ 3 h 3"/>
                <a:gd name="T2" fmla="*/ 2 w 5"/>
                <a:gd name="T3" fmla="*/ 3 h 3"/>
                <a:gd name="T4" fmla="*/ 3 w 5"/>
                <a:gd name="T5" fmla="*/ 0 h 3"/>
                <a:gd name="T6" fmla="*/ 3 w 5"/>
                <a:gd name="T7" fmla="*/ 3 h 3"/>
                <a:gd name="T8" fmla="*/ 4 w 5"/>
                <a:gd name="T9" fmla="*/ 3 h 3"/>
                <a:gd name="T10" fmla="*/ 5 w 5"/>
                <a:gd name="T11" fmla="*/ 0 h 3"/>
                <a:gd name="T12" fmla="*/ 4 w 5"/>
                <a:gd name="T13" fmla="*/ 0 h 3"/>
                <a:gd name="T14" fmla="*/ 4 w 5"/>
                <a:gd name="T15" fmla="*/ 2 h 3"/>
                <a:gd name="T16" fmla="*/ 3 w 5"/>
                <a:gd name="T17" fmla="*/ 0 h 3"/>
                <a:gd name="T18" fmla="*/ 2 w 5"/>
                <a:gd name="T19" fmla="*/ 0 h 3"/>
                <a:gd name="T20" fmla="*/ 1 w 5"/>
                <a:gd name="T21" fmla="*/ 2 h 3"/>
                <a:gd name="T22" fmla="*/ 1 w 5"/>
                <a:gd name="T23" fmla="*/ 0 h 3"/>
                <a:gd name="T24" fmla="*/ 0 w 5"/>
                <a:gd name="T25" fmla="*/ 0 h 3"/>
                <a:gd name="T26" fmla="*/ 1 w 5"/>
                <a:gd name="T27" fmla="*/ 3 h 3"/>
                <a:gd name="T28" fmla="*/ 2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2" y="3"/>
                  </a:moveTo>
                  <a:lnTo>
                    <a:pt x="2" y="3"/>
                  </a:lnTo>
                  <a:lnTo>
                    <a:pt x="3" y="0"/>
                  </a:lnTo>
                  <a:lnTo>
                    <a:pt x="3" y="3"/>
                  </a:lnTo>
                  <a:lnTo>
                    <a:pt x="4" y="3"/>
                  </a:lnTo>
                  <a:lnTo>
                    <a:pt x="5" y="0"/>
                  </a:lnTo>
                  <a:lnTo>
                    <a:pt x="4" y="0"/>
                  </a:lnTo>
                  <a:lnTo>
                    <a:pt x="4" y="2"/>
                  </a:lnTo>
                  <a:lnTo>
                    <a:pt x="3" y="0"/>
                  </a:lnTo>
                  <a:lnTo>
                    <a:pt x="2" y="0"/>
                  </a:lnTo>
                  <a:lnTo>
                    <a:pt x="1" y="2"/>
                  </a:lnTo>
                  <a:lnTo>
                    <a:pt x="1" y="0"/>
                  </a:lnTo>
                  <a:lnTo>
                    <a:pt x="0" y="0"/>
                  </a:lnTo>
                  <a:lnTo>
                    <a:pt x="1" y="3"/>
                  </a:lnTo>
                  <a:lnTo>
                    <a:pt x="2"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1" name="Freeform 336"/>
            <p:cNvSpPr>
              <a:spLocks/>
            </p:cNvSpPr>
            <p:nvPr/>
          </p:nvSpPr>
          <p:spPr bwMode="auto">
            <a:xfrm>
              <a:off x="1520826" y="2636838"/>
              <a:ext cx="3175" cy="1588"/>
            </a:xfrm>
            <a:custGeom>
              <a:avLst/>
              <a:gdLst>
                <a:gd name="T0" fmla="*/ 2 w 3"/>
                <a:gd name="T1" fmla="*/ 3 h 3"/>
                <a:gd name="T2" fmla="*/ 2 w 3"/>
                <a:gd name="T3" fmla="*/ 3 h 3"/>
                <a:gd name="T4" fmla="*/ 3 w 3"/>
                <a:gd name="T5" fmla="*/ 3 h 3"/>
                <a:gd name="T6" fmla="*/ 3 w 3"/>
                <a:gd name="T7" fmla="*/ 2 h 3"/>
                <a:gd name="T8" fmla="*/ 2 w 3"/>
                <a:gd name="T9" fmla="*/ 2 h 3"/>
                <a:gd name="T10" fmla="*/ 1 w 3"/>
                <a:gd name="T11" fmla="*/ 1 h 3"/>
                <a:gd name="T12" fmla="*/ 3 w 3"/>
                <a:gd name="T13" fmla="*/ 1 h 3"/>
                <a:gd name="T14" fmla="*/ 3 w 3"/>
                <a:gd name="T15" fmla="*/ 1 h 3"/>
                <a:gd name="T16" fmla="*/ 1 w 3"/>
                <a:gd name="T17" fmla="*/ 1 h 3"/>
                <a:gd name="T18" fmla="*/ 2 w 3"/>
                <a:gd name="T19" fmla="*/ 0 h 3"/>
                <a:gd name="T20" fmla="*/ 3 w 3"/>
                <a:gd name="T21" fmla="*/ 0 h 3"/>
                <a:gd name="T22" fmla="*/ 3 w 3"/>
                <a:gd name="T23" fmla="*/ 0 h 3"/>
                <a:gd name="T24" fmla="*/ 2 w 3"/>
                <a:gd name="T25" fmla="*/ 0 h 3"/>
                <a:gd name="T26" fmla="*/ 0 w 3"/>
                <a:gd name="T27" fmla="*/ 1 h 3"/>
                <a:gd name="T28" fmla="*/ 1 w 3"/>
                <a:gd name="T29" fmla="*/ 2 h 3"/>
                <a:gd name="T30" fmla="*/ 2 w 3"/>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2" y="3"/>
                  </a:moveTo>
                  <a:lnTo>
                    <a:pt x="2" y="3"/>
                  </a:lnTo>
                  <a:lnTo>
                    <a:pt x="3" y="3"/>
                  </a:lnTo>
                  <a:lnTo>
                    <a:pt x="3" y="2"/>
                  </a:lnTo>
                  <a:lnTo>
                    <a:pt x="2" y="2"/>
                  </a:lnTo>
                  <a:cubicBezTo>
                    <a:pt x="1" y="2"/>
                    <a:pt x="1" y="2"/>
                    <a:pt x="1" y="1"/>
                  </a:cubicBezTo>
                  <a:lnTo>
                    <a:pt x="3" y="1"/>
                  </a:lnTo>
                  <a:lnTo>
                    <a:pt x="3" y="1"/>
                  </a:lnTo>
                  <a:lnTo>
                    <a:pt x="1" y="1"/>
                  </a:lnTo>
                  <a:cubicBezTo>
                    <a:pt x="1" y="0"/>
                    <a:pt x="1" y="0"/>
                    <a:pt x="2" y="0"/>
                  </a:cubicBezTo>
                  <a:lnTo>
                    <a:pt x="3" y="0"/>
                  </a:lnTo>
                  <a:lnTo>
                    <a:pt x="3" y="0"/>
                  </a:lnTo>
                  <a:lnTo>
                    <a:pt x="2" y="0"/>
                  </a:lnTo>
                  <a:cubicBezTo>
                    <a:pt x="1" y="0"/>
                    <a:pt x="0" y="0"/>
                    <a:pt x="0" y="1"/>
                  </a:cubicBezTo>
                  <a:cubicBezTo>
                    <a:pt x="0" y="2"/>
                    <a:pt x="0" y="2"/>
                    <a:pt x="1" y="2"/>
                  </a:cubicBezTo>
                  <a:cubicBezTo>
                    <a:pt x="1" y="3"/>
                    <a:pt x="1" y="3"/>
                    <a:pt x="2"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2" name="Freeform 337"/>
            <p:cNvSpPr>
              <a:spLocks/>
            </p:cNvSpPr>
            <p:nvPr/>
          </p:nvSpPr>
          <p:spPr bwMode="auto">
            <a:xfrm>
              <a:off x="1524001" y="2636838"/>
              <a:ext cx="1588" cy="1588"/>
            </a:xfrm>
            <a:custGeom>
              <a:avLst/>
              <a:gdLst>
                <a:gd name="T0" fmla="*/ 1 w 1"/>
                <a:gd name="T1" fmla="*/ 0 h 3"/>
                <a:gd name="T2" fmla="*/ 1 w 1"/>
                <a:gd name="T3" fmla="*/ 0 h 3"/>
                <a:gd name="T4" fmla="*/ 0 w 1"/>
                <a:gd name="T5" fmla="*/ 0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lnTo>
                    <a:pt x="1" y="0"/>
                  </a:lnTo>
                  <a:lnTo>
                    <a:pt x="0" y="0"/>
                  </a:lnTo>
                  <a:lnTo>
                    <a:pt x="0" y="3"/>
                  </a:lnTo>
                  <a:lnTo>
                    <a:pt x="1" y="3"/>
                  </a:lnTo>
                  <a:lnTo>
                    <a:pt x="1"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3" name="Freeform 338"/>
            <p:cNvSpPr>
              <a:spLocks/>
            </p:cNvSpPr>
            <p:nvPr/>
          </p:nvSpPr>
          <p:spPr bwMode="auto">
            <a:xfrm>
              <a:off x="1497013" y="2633663"/>
              <a:ext cx="3175" cy="4763"/>
            </a:xfrm>
            <a:custGeom>
              <a:avLst/>
              <a:gdLst>
                <a:gd name="T0" fmla="*/ 3 w 3"/>
                <a:gd name="T1" fmla="*/ 4 h 4"/>
                <a:gd name="T2" fmla="*/ 3 w 3"/>
                <a:gd name="T3" fmla="*/ 4 h 4"/>
                <a:gd name="T4" fmla="*/ 3 w 3"/>
                <a:gd name="T5" fmla="*/ 4 h 4"/>
                <a:gd name="T6" fmla="*/ 3 w 3"/>
                <a:gd name="T7" fmla="*/ 4 h 4"/>
                <a:gd name="T8" fmla="*/ 1 w 3"/>
                <a:gd name="T9" fmla="*/ 0 h 4"/>
                <a:gd name="T10" fmla="*/ 0 w 3"/>
                <a:gd name="T11" fmla="*/ 2 h 4"/>
                <a:gd name="T12" fmla="*/ 1 w 3"/>
                <a:gd name="T13" fmla="*/ 3 h 4"/>
                <a:gd name="T14" fmla="*/ 3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4"/>
                  </a:moveTo>
                  <a:lnTo>
                    <a:pt x="3" y="4"/>
                  </a:lnTo>
                  <a:cubicBezTo>
                    <a:pt x="3" y="4"/>
                    <a:pt x="3" y="4"/>
                    <a:pt x="3" y="4"/>
                  </a:cubicBezTo>
                  <a:cubicBezTo>
                    <a:pt x="3" y="4"/>
                    <a:pt x="3" y="4"/>
                    <a:pt x="3" y="4"/>
                  </a:cubicBezTo>
                  <a:cubicBezTo>
                    <a:pt x="2" y="2"/>
                    <a:pt x="1" y="0"/>
                    <a:pt x="1" y="0"/>
                  </a:cubicBezTo>
                  <a:cubicBezTo>
                    <a:pt x="1" y="0"/>
                    <a:pt x="0" y="1"/>
                    <a:pt x="0" y="2"/>
                  </a:cubicBezTo>
                  <a:cubicBezTo>
                    <a:pt x="0" y="2"/>
                    <a:pt x="1" y="3"/>
                    <a:pt x="1" y="3"/>
                  </a:cubicBezTo>
                  <a:cubicBezTo>
                    <a:pt x="1" y="3"/>
                    <a:pt x="3" y="4"/>
                    <a:pt x="3"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4" name="Freeform 339"/>
            <p:cNvSpPr>
              <a:spLocks/>
            </p:cNvSpPr>
            <p:nvPr/>
          </p:nvSpPr>
          <p:spPr bwMode="auto">
            <a:xfrm>
              <a:off x="1497013" y="2638425"/>
              <a:ext cx="3175" cy="1588"/>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0"/>
                    <a:pt x="1" y="1"/>
                    <a:pt x="2" y="1"/>
                  </a:cubicBezTo>
                  <a:cubicBezTo>
                    <a:pt x="2" y="1"/>
                    <a:pt x="3" y="0"/>
                    <a:pt x="3" y="0"/>
                  </a:cubicBezTo>
                  <a:cubicBezTo>
                    <a:pt x="3" y="0"/>
                    <a:pt x="3" y="0"/>
                    <a:pt x="3" y="0"/>
                  </a:cubicBezTo>
                  <a:cubicBezTo>
                    <a:pt x="3" y="0"/>
                    <a:pt x="3" y="0"/>
                    <a:pt x="3" y="0"/>
                  </a:cubicBez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5" name="Freeform 340"/>
            <p:cNvSpPr>
              <a:spLocks/>
            </p:cNvSpPr>
            <p:nvPr/>
          </p:nvSpPr>
          <p:spPr bwMode="auto">
            <a:xfrm>
              <a:off x="1497013" y="2636838"/>
              <a:ext cx="3175" cy="1588"/>
            </a:xfrm>
            <a:custGeom>
              <a:avLst/>
              <a:gdLst>
                <a:gd name="T0" fmla="*/ 1 w 4"/>
                <a:gd name="T1" fmla="*/ 2 h 3"/>
                <a:gd name="T2" fmla="*/ 1 w 4"/>
                <a:gd name="T3" fmla="*/ 2 h 3"/>
                <a:gd name="T4" fmla="*/ 1 w 4"/>
                <a:gd name="T5" fmla="*/ 2 h 3"/>
                <a:gd name="T6" fmla="*/ 2 w 4"/>
                <a:gd name="T7" fmla="*/ 3 h 3"/>
                <a:gd name="T8" fmla="*/ 4 w 4"/>
                <a:gd name="T9" fmla="*/ 3 h 3"/>
                <a:gd name="T10" fmla="*/ 4 w 4"/>
                <a:gd name="T11" fmla="*/ 3 h 3"/>
                <a:gd name="T12" fmla="*/ 4 w 4"/>
                <a:gd name="T13" fmla="*/ 3 h 3"/>
                <a:gd name="T14" fmla="*/ 1 w 4"/>
                <a:gd name="T15" fmla="*/ 0 h 3"/>
                <a:gd name="T16" fmla="*/ 1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2"/>
                  </a:moveTo>
                  <a:lnTo>
                    <a:pt x="1" y="2"/>
                  </a:lnTo>
                  <a:cubicBezTo>
                    <a:pt x="1" y="2"/>
                    <a:pt x="1" y="2"/>
                    <a:pt x="1" y="2"/>
                  </a:cubicBezTo>
                  <a:cubicBezTo>
                    <a:pt x="2" y="3"/>
                    <a:pt x="2" y="3"/>
                    <a:pt x="2" y="3"/>
                  </a:cubicBezTo>
                  <a:lnTo>
                    <a:pt x="4" y="3"/>
                  </a:lnTo>
                  <a:lnTo>
                    <a:pt x="4" y="3"/>
                  </a:lnTo>
                  <a:lnTo>
                    <a:pt x="4" y="3"/>
                  </a:lnTo>
                  <a:cubicBezTo>
                    <a:pt x="3" y="2"/>
                    <a:pt x="1" y="0"/>
                    <a:pt x="1" y="0"/>
                  </a:cubicBezTo>
                  <a:cubicBezTo>
                    <a:pt x="0" y="1"/>
                    <a:pt x="1" y="2"/>
                    <a:pt x="1"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6" name="Freeform 341"/>
            <p:cNvSpPr>
              <a:spLocks/>
            </p:cNvSpPr>
            <p:nvPr/>
          </p:nvSpPr>
          <p:spPr bwMode="auto">
            <a:xfrm>
              <a:off x="1498601" y="2633663"/>
              <a:ext cx="3175" cy="4763"/>
            </a:xfrm>
            <a:custGeom>
              <a:avLst/>
              <a:gdLst>
                <a:gd name="T0" fmla="*/ 2 w 2"/>
                <a:gd name="T1" fmla="*/ 5 h 5"/>
                <a:gd name="T2" fmla="*/ 2 w 2"/>
                <a:gd name="T3" fmla="*/ 5 h 5"/>
                <a:gd name="T4" fmla="*/ 2 w 2"/>
                <a:gd name="T5" fmla="*/ 5 h 5"/>
                <a:gd name="T6" fmla="*/ 2 w 2"/>
                <a:gd name="T7" fmla="*/ 5 h 5"/>
                <a:gd name="T8" fmla="*/ 1 w 2"/>
                <a:gd name="T9" fmla="*/ 0 h 5"/>
                <a:gd name="T10" fmla="*/ 1 w 2"/>
                <a:gd name="T11" fmla="*/ 0 h 5"/>
                <a:gd name="T12" fmla="*/ 0 w 2"/>
                <a:gd name="T13" fmla="*/ 1 h 5"/>
                <a:gd name="T14" fmla="*/ 0 w 2"/>
                <a:gd name="T15" fmla="*/ 2 h 5"/>
                <a:gd name="T16" fmla="*/ 2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2" y="5"/>
                  </a:moveTo>
                  <a:lnTo>
                    <a:pt x="2" y="5"/>
                  </a:lnTo>
                  <a:cubicBezTo>
                    <a:pt x="2" y="5"/>
                    <a:pt x="2" y="5"/>
                    <a:pt x="2" y="5"/>
                  </a:cubicBezTo>
                  <a:lnTo>
                    <a:pt x="2" y="5"/>
                  </a:lnTo>
                  <a:cubicBezTo>
                    <a:pt x="2" y="1"/>
                    <a:pt x="1" y="0"/>
                    <a:pt x="1" y="0"/>
                  </a:cubicBezTo>
                  <a:cubicBezTo>
                    <a:pt x="1" y="0"/>
                    <a:pt x="1" y="0"/>
                    <a:pt x="1" y="0"/>
                  </a:cubicBezTo>
                  <a:cubicBezTo>
                    <a:pt x="0" y="0"/>
                    <a:pt x="0" y="1"/>
                    <a:pt x="0" y="1"/>
                  </a:cubicBezTo>
                  <a:cubicBezTo>
                    <a:pt x="0" y="1"/>
                    <a:pt x="0" y="2"/>
                    <a:pt x="0" y="2"/>
                  </a:cubicBezTo>
                  <a:cubicBezTo>
                    <a:pt x="0" y="3"/>
                    <a:pt x="1" y="5"/>
                    <a:pt x="2" y="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7" name="Freeform 342"/>
            <p:cNvSpPr>
              <a:spLocks/>
            </p:cNvSpPr>
            <p:nvPr/>
          </p:nvSpPr>
          <p:spPr bwMode="auto">
            <a:xfrm>
              <a:off x="1501776" y="2633663"/>
              <a:ext cx="1588" cy="4763"/>
            </a:xfrm>
            <a:custGeom>
              <a:avLst/>
              <a:gdLst>
                <a:gd name="T0" fmla="*/ 0 w 2"/>
                <a:gd name="T1" fmla="*/ 5 h 5"/>
                <a:gd name="T2" fmla="*/ 0 w 2"/>
                <a:gd name="T3" fmla="*/ 5 h 5"/>
                <a:gd name="T4" fmla="*/ 0 w 2"/>
                <a:gd name="T5" fmla="*/ 5 h 5"/>
                <a:gd name="T6" fmla="*/ 2 w 2"/>
                <a:gd name="T7" fmla="*/ 2 h 5"/>
                <a:gd name="T8" fmla="*/ 2 w 2"/>
                <a:gd name="T9" fmla="*/ 1 h 5"/>
                <a:gd name="T10" fmla="*/ 1 w 2"/>
                <a:gd name="T11" fmla="*/ 0 h 5"/>
                <a:gd name="T12" fmla="*/ 1 w 2"/>
                <a:gd name="T13" fmla="*/ 0 h 5"/>
                <a:gd name="T14" fmla="*/ 0 w 2"/>
                <a:gd name="T15" fmla="*/ 5 h 5"/>
                <a:gd name="T16" fmla="*/ 0 w 2"/>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0" y="5"/>
                  </a:moveTo>
                  <a:lnTo>
                    <a:pt x="0" y="5"/>
                  </a:lnTo>
                  <a:cubicBezTo>
                    <a:pt x="0" y="5"/>
                    <a:pt x="0" y="5"/>
                    <a:pt x="0" y="5"/>
                  </a:cubicBezTo>
                  <a:cubicBezTo>
                    <a:pt x="1" y="5"/>
                    <a:pt x="2" y="3"/>
                    <a:pt x="2" y="2"/>
                  </a:cubicBezTo>
                  <a:cubicBezTo>
                    <a:pt x="2" y="2"/>
                    <a:pt x="2" y="1"/>
                    <a:pt x="2" y="1"/>
                  </a:cubicBezTo>
                  <a:cubicBezTo>
                    <a:pt x="2" y="1"/>
                    <a:pt x="2" y="0"/>
                    <a:pt x="1" y="0"/>
                  </a:cubicBezTo>
                  <a:cubicBezTo>
                    <a:pt x="1" y="0"/>
                    <a:pt x="1" y="0"/>
                    <a:pt x="1" y="0"/>
                  </a:cubicBezTo>
                  <a:cubicBezTo>
                    <a:pt x="1" y="0"/>
                    <a:pt x="0" y="1"/>
                    <a:pt x="0" y="5"/>
                  </a:cubicBezTo>
                  <a:lnTo>
                    <a:pt x="0" y="5"/>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8" name="Freeform 343"/>
            <p:cNvSpPr>
              <a:spLocks/>
            </p:cNvSpPr>
            <p:nvPr/>
          </p:nvSpPr>
          <p:spPr bwMode="auto">
            <a:xfrm>
              <a:off x="1501776" y="2638425"/>
              <a:ext cx="3175" cy="1588"/>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09" name="Freeform 344"/>
            <p:cNvSpPr>
              <a:spLocks/>
            </p:cNvSpPr>
            <p:nvPr/>
          </p:nvSpPr>
          <p:spPr bwMode="auto">
            <a:xfrm>
              <a:off x="1501776" y="2636838"/>
              <a:ext cx="4763" cy="1588"/>
            </a:xfrm>
            <a:custGeom>
              <a:avLst/>
              <a:gdLst>
                <a:gd name="T0" fmla="*/ 0 w 4"/>
                <a:gd name="T1" fmla="*/ 3 h 3"/>
                <a:gd name="T2" fmla="*/ 0 w 4"/>
                <a:gd name="T3" fmla="*/ 3 h 3"/>
                <a:gd name="T4" fmla="*/ 0 w 4"/>
                <a:gd name="T5" fmla="*/ 3 h 3"/>
                <a:gd name="T6" fmla="*/ 2 w 4"/>
                <a:gd name="T7" fmla="*/ 3 h 3"/>
                <a:gd name="T8" fmla="*/ 3 w 4"/>
                <a:gd name="T9" fmla="*/ 2 h 3"/>
                <a:gd name="T10" fmla="*/ 4 w 4"/>
                <a:gd name="T11" fmla="*/ 2 h 3"/>
                <a:gd name="T12" fmla="*/ 4 w 4"/>
                <a:gd name="T13" fmla="*/ 0 h 3"/>
                <a:gd name="T14" fmla="*/ 0 w 4"/>
                <a:gd name="T15" fmla="*/ 3 h 3"/>
                <a:gd name="T16" fmla="*/ 0 w 4"/>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0" y="3"/>
                  </a:moveTo>
                  <a:lnTo>
                    <a:pt x="0" y="3"/>
                  </a:lnTo>
                  <a:lnTo>
                    <a:pt x="0" y="3"/>
                  </a:lnTo>
                  <a:lnTo>
                    <a:pt x="2" y="3"/>
                  </a:lnTo>
                  <a:cubicBezTo>
                    <a:pt x="2" y="3"/>
                    <a:pt x="2" y="3"/>
                    <a:pt x="3" y="2"/>
                  </a:cubicBezTo>
                  <a:cubicBezTo>
                    <a:pt x="3" y="2"/>
                    <a:pt x="3" y="2"/>
                    <a:pt x="4" y="2"/>
                  </a:cubicBezTo>
                  <a:cubicBezTo>
                    <a:pt x="4" y="2"/>
                    <a:pt x="4" y="1"/>
                    <a:pt x="4" y="0"/>
                  </a:cubicBezTo>
                  <a:cubicBezTo>
                    <a:pt x="4" y="0"/>
                    <a:pt x="1" y="2"/>
                    <a:pt x="0" y="3"/>
                  </a:cubicBezTo>
                  <a:cubicBezTo>
                    <a:pt x="0" y="3"/>
                    <a:pt x="0" y="3"/>
                    <a:pt x="0"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0" name="Freeform 345"/>
            <p:cNvSpPr>
              <a:spLocks/>
            </p:cNvSpPr>
            <p:nvPr/>
          </p:nvSpPr>
          <p:spPr bwMode="auto">
            <a:xfrm>
              <a:off x="1501776" y="2633663"/>
              <a:ext cx="3175" cy="4763"/>
            </a:xfrm>
            <a:custGeom>
              <a:avLst/>
              <a:gdLst>
                <a:gd name="T0" fmla="*/ 0 w 3"/>
                <a:gd name="T1" fmla="*/ 4 h 4"/>
                <a:gd name="T2" fmla="*/ 0 w 3"/>
                <a:gd name="T3" fmla="*/ 4 h 4"/>
                <a:gd name="T4" fmla="*/ 0 w 3"/>
                <a:gd name="T5" fmla="*/ 4 h 4"/>
                <a:gd name="T6" fmla="*/ 3 w 3"/>
                <a:gd name="T7" fmla="*/ 3 h 4"/>
                <a:gd name="T8" fmla="*/ 3 w 3"/>
                <a:gd name="T9" fmla="*/ 2 h 4"/>
                <a:gd name="T10" fmla="*/ 2 w 3"/>
                <a:gd name="T11" fmla="*/ 0 h 4"/>
                <a:gd name="T12" fmla="*/ 0 w 3"/>
                <a:gd name="T13" fmla="*/ 4 h 4"/>
                <a:gd name="T14" fmla="*/ 0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4"/>
                  </a:moveTo>
                  <a:lnTo>
                    <a:pt x="0" y="4"/>
                  </a:lnTo>
                  <a:lnTo>
                    <a:pt x="0" y="4"/>
                  </a:lnTo>
                  <a:cubicBezTo>
                    <a:pt x="0" y="4"/>
                    <a:pt x="2" y="3"/>
                    <a:pt x="3" y="3"/>
                  </a:cubicBezTo>
                  <a:cubicBezTo>
                    <a:pt x="3" y="3"/>
                    <a:pt x="3" y="2"/>
                    <a:pt x="3" y="2"/>
                  </a:cubicBezTo>
                  <a:cubicBezTo>
                    <a:pt x="3" y="1"/>
                    <a:pt x="2" y="0"/>
                    <a:pt x="2" y="0"/>
                  </a:cubicBezTo>
                  <a:cubicBezTo>
                    <a:pt x="2" y="0"/>
                    <a:pt x="1" y="2"/>
                    <a:pt x="0" y="4"/>
                  </a:cubicBezTo>
                  <a:lnTo>
                    <a:pt x="0" y="4"/>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1" name="Freeform 346"/>
            <p:cNvSpPr>
              <a:spLocks/>
            </p:cNvSpPr>
            <p:nvPr/>
          </p:nvSpPr>
          <p:spPr bwMode="auto">
            <a:xfrm>
              <a:off x="1508126" y="2709863"/>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2" name="Freeform 347"/>
            <p:cNvSpPr>
              <a:spLocks/>
            </p:cNvSpPr>
            <p:nvPr/>
          </p:nvSpPr>
          <p:spPr bwMode="auto">
            <a:xfrm>
              <a:off x="1511301" y="2709863"/>
              <a:ext cx="1588" cy="3175"/>
            </a:xfrm>
            <a:custGeom>
              <a:avLst/>
              <a:gdLst>
                <a:gd name="T0" fmla="*/ 2 w 3"/>
                <a:gd name="T1" fmla="*/ 2 h 3"/>
                <a:gd name="T2" fmla="*/ 2 w 3"/>
                <a:gd name="T3" fmla="*/ 2 h 3"/>
                <a:gd name="T4" fmla="*/ 1 w 3"/>
                <a:gd name="T5" fmla="*/ 3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3"/>
                    <a:pt x="2" y="3"/>
                    <a:pt x="1" y="3"/>
                  </a:cubicBezTo>
                  <a:cubicBezTo>
                    <a:pt x="1" y="3"/>
                    <a:pt x="1" y="3"/>
                    <a:pt x="1" y="2"/>
                  </a:cubicBezTo>
                  <a:lnTo>
                    <a:pt x="1" y="0"/>
                  </a:lnTo>
                  <a:lnTo>
                    <a:pt x="0" y="0"/>
                  </a:lnTo>
                  <a:lnTo>
                    <a:pt x="0" y="2"/>
                  </a:lnTo>
                  <a:cubicBezTo>
                    <a:pt x="0" y="2"/>
                    <a:pt x="0" y="3"/>
                    <a:pt x="0" y="3"/>
                  </a:cubicBezTo>
                  <a:cubicBezTo>
                    <a:pt x="0" y="3"/>
                    <a:pt x="1" y="3"/>
                    <a:pt x="1" y="3"/>
                  </a:cubicBezTo>
                  <a:cubicBezTo>
                    <a:pt x="2" y="3"/>
                    <a:pt x="2" y="3"/>
                    <a:pt x="3" y="3"/>
                  </a:cubicBezTo>
                  <a:cubicBezTo>
                    <a:pt x="3" y="3"/>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3" name="Freeform 348"/>
            <p:cNvSpPr>
              <a:spLocks noEditPoints="1"/>
            </p:cNvSpPr>
            <p:nvPr/>
          </p:nvSpPr>
          <p:spPr bwMode="auto">
            <a:xfrm>
              <a:off x="1512888" y="2709863"/>
              <a:ext cx="3175" cy="3175"/>
            </a:xfrm>
            <a:custGeom>
              <a:avLst/>
              <a:gdLst>
                <a:gd name="T0" fmla="*/ 1 w 3"/>
                <a:gd name="T1" fmla="*/ 2 h 3"/>
                <a:gd name="T2" fmla="*/ 1 w 3"/>
                <a:gd name="T3" fmla="*/ 2 h 3"/>
                <a:gd name="T4" fmla="*/ 2 w 3"/>
                <a:gd name="T5" fmla="*/ 1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3 h 3"/>
                <a:gd name="T20" fmla="*/ 2 w 3"/>
                <a:gd name="T21" fmla="*/ 3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1"/>
                  </a:lnTo>
                  <a:lnTo>
                    <a:pt x="2" y="2"/>
                  </a:lnTo>
                  <a:lnTo>
                    <a:pt x="1" y="2"/>
                  </a:lnTo>
                  <a:close/>
                  <a:moveTo>
                    <a:pt x="1" y="0"/>
                  </a:moveTo>
                  <a:lnTo>
                    <a:pt x="1" y="0"/>
                  </a:lnTo>
                  <a:lnTo>
                    <a:pt x="0" y="3"/>
                  </a:lnTo>
                  <a:lnTo>
                    <a:pt x="1" y="3"/>
                  </a:lnTo>
                  <a:lnTo>
                    <a:pt x="1" y="3"/>
                  </a:lnTo>
                  <a:lnTo>
                    <a:pt x="2" y="3"/>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4" name="Freeform 349"/>
            <p:cNvSpPr>
              <a:spLocks/>
            </p:cNvSpPr>
            <p:nvPr/>
          </p:nvSpPr>
          <p:spPr bwMode="auto">
            <a:xfrm>
              <a:off x="1516063" y="2709863"/>
              <a:ext cx="4763" cy="3175"/>
            </a:xfrm>
            <a:custGeom>
              <a:avLst/>
              <a:gdLst>
                <a:gd name="T0" fmla="*/ 4 w 5"/>
                <a:gd name="T1" fmla="*/ 3 h 3"/>
                <a:gd name="T2" fmla="*/ 4 w 5"/>
                <a:gd name="T3" fmla="*/ 3 h 3"/>
                <a:gd name="T4" fmla="*/ 3 w 5"/>
                <a:gd name="T5" fmla="*/ 0 h 3"/>
                <a:gd name="T6" fmla="*/ 2 w 5"/>
                <a:gd name="T7" fmla="*/ 0 h 3"/>
                <a:gd name="T8" fmla="*/ 1 w 5"/>
                <a:gd name="T9" fmla="*/ 3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3"/>
                  </a:moveTo>
                  <a:lnTo>
                    <a:pt x="4" y="3"/>
                  </a:lnTo>
                  <a:lnTo>
                    <a:pt x="3" y="0"/>
                  </a:lnTo>
                  <a:lnTo>
                    <a:pt x="2" y="0"/>
                  </a:lnTo>
                  <a:lnTo>
                    <a:pt x="1" y="3"/>
                  </a:lnTo>
                  <a:lnTo>
                    <a:pt x="1" y="0"/>
                  </a:lnTo>
                  <a:lnTo>
                    <a:pt x="0" y="0"/>
                  </a:lnTo>
                  <a:lnTo>
                    <a:pt x="1" y="3"/>
                  </a:lnTo>
                  <a:lnTo>
                    <a:pt x="2" y="3"/>
                  </a:lnTo>
                  <a:lnTo>
                    <a:pt x="3" y="1"/>
                  </a:lnTo>
                  <a:lnTo>
                    <a:pt x="3" y="3"/>
                  </a:lnTo>
                  <a:lnTo>
                    <a:pt x="4" y="3"/>
                  </a:lnTo>
                  <a:lnTo>
                    <a:pt x="5" y="0"/>
                  </a:lnTo>
                  <a:lnTo>
                    <a:pt x="4" y="0"/>
                  </a:lnTo>
                  <a:lnTo>
                    <a:pt x="4"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5" name="Freeform 350"/>
            <p:cNvSpPr>
              <a:spLocks/>
            </p:cNvSpPr>
            <p:nvPr/>
          </p:nvSpPr>
          <p:spPr bwMode="auto">
            <a:xfrm>
              <a:off x="1520826" y="2709863"/>
              <a:ext cx="3175" cy="3175"/>
            </a:xfrm>
            <a:custGeom>
              <a:avLst/>
              <a:gdLst>
                <a:gd name="T0" fmla="*/ 0 w 3"/>
                <a:gd name="T1" fmla="*/ 2 h 3"/>
                <a:gd name="T2" fmla="*/ 0 w 3"/>
                <a:gd name="T3" fmla="*/ 2 h 3"/>
                <a:gd name="T4" fmla="*/ 1 w 3"/>
                <a:gd name="T5" fmla="*/ 3 h 3"/>
                <a:gd name="T6" fmla="*/ 2 w 3"/>
                <a:gd name="T7" fmla="*/ 3 h 3"/>
                <a:gd name="T8" fmla="*/ 3 w 3"/>
                <a:gd name="T9" fmla="*/ 3 h 3"/>
                <a:gd name="T10" fmla="*/ 3 w 3"/>
                <a:gd name="T11" fmla="*/ 3 h 3"/>
                <a:gd name="T12" fmla="*/ 2 w 3"/>
                <a:gd name="T13" fmla="*/ 3 h 3"/>
                <a:gd name="T14" fmla="*/ 1 w 3"/>
                <a:gd name="T15" fmla="*/ 2 h 3"/>
                <a:gd name="T16" fmla="*/ 3 w 3"/>
                <a:gd name="T17" fmla="*/ 2 h 3"/>
                <a:gd name="T18" fmla="*/ 3 w 3"/>
                <a:gd name="T19" fmla="*/ 1 h 3"/>
                <a:gd name="T20" fmla="*/ 1 w 3"/>
                <a:gd name="T21" fmla="*/ 1 h 3"/>
                <a:gd name="T22" fmla="*/ 2 w 3"/>
                <a:gd name="T23" fmla="*/ 1 h 3"/>
                <a:gd name="T24" fmla="*/ 3 w 3"/>
                <a:gd name="T25" fmla="*/ 1 h 3"/>
                <a:gd name="T26" fmla="*/ 3 w 3"/>
                <a:gd name="T27" fmla="*/ 0 h 3"/>
                <a:gd name="T28" fmla="*/ 2 w 3"/>
                <a:gd name="T29" fmla="*/ 0 h 3"/>
                <a:gd name="T30" fmla="*/ 0 w 3"/>
                <a:gd name="T3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2"/>
                  </a:moveTo>
                  <a:lnTo>
                    <a:pt x="0" y="2"/>
                  </a:lnTo>
                  <a:cubicBezTo>
                    <a:pt x="0" y="2"/>
                    <a:pt x="0" y="3"/>
                    <a:pt x="1" y="3"/>
                  </a:cubicBezTo>
                  <a:cubicBezTo>
                    <a:pt x="1" y="3"/>
                    <a:pt x="1" y="3"/>
                    <a:pt x="2" y="3"/>
                  </a:cubicBezTo>
                  <a:lnTo>
                    <a:pt x="3" y="3"/>
                  </a:lnTo>
                  <a:lnTo>
                    <a:pt x="3" y="3"/>
                  </a:lnTo>
                  <a:lnTo>
                    <a:pt x="2" y="3"/>
                  </a:lnTo>
                  <a:cubicBezTo>
                    <a:pt x="1" y="3"/>
                    <a:pt x="1" y="3"/>
                    <a:pt x="1" y="2"/>
                  </a:cubicBezTo>
                  <a:lnTo>
                    <a:pt x="3" y="2"/>
                  </a:lnTo>
                  <a:lnTo>
                    <a:pt x="3" y="1"/>
                  </a:lnTo>
                  <a:lnTo>
                    <a:pt x="1" y="1"/>
                  </a:lnTo>
                  <a:cubicBezTo>
                    <a:pt x="1" y="1"/>
                    <a:pt x="1" y="1"/>
                    <a:pt x="2" y="1"/>
                  </a:cubicBezTo>
                  <a:lnTo>
                    <a:pt x="3" y="1"/>
                  </a:lnTo>
                  <a:lnTo>
                    <a:pt x="3" y="0"/>
                  </a:lnTo>
                  <a:lnTo>
                    <a:pt x="2" y="0"/>
                  </a:lnTo>
                  <a:cubicBezTo>
                    <a:pt x="1" y="0"/>
                    <a:pt x="0" y="1"/>
                    <a:pt x="0"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6" name="Freeform 351"/>
            <p:cNvSpPr>
              <a:spLocks/>
            </p:cNvSpPr>
            <p:nvPr/>
          </p:nvSpPr>
          <p:spPr bwMode="auto">
            <a:xfrm>
              <a:off x="1524001" y="2709863"/>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7" name="Freeform 352"/>
            <p:cNvSpPr>
              <a:spLocks/>
            </p:cNvSpPr>
            <p:nvPr/>
          </p:nvSpPr>
          <p:spPr bwMode="auto">
            <a:xfrm>
              <a:off x="1497013" y="2708275"/>
              <a:ext cx="3175" cy="4763"/>
            </a:xfrm>
            <a:custGeom>
              <a:avLst/>
              <a:gdLst>
                <a:gd name="T0" fmla="*/ 0 w 3"/>
                <a:gd name="T1" fmla="*/ 1 h 4"/>
                <a:gd name="T2" fmla="*/ 0 w 3"/>
                <a:gd name="T3" fmla="*/ 1 h 4"/>
                <a:gd name="T4" fmla="*/ 1 w 3"/>
                <a:gd name="T5" fmla="*/ 2 h 4"/>
                <a:gd name="T6" fmla="*/ 3 w 3"/>
                <a:gd name="T7" fmla="*/ 4 h 4"/>
                <a:gd name="T8" fmla="*/ 3 w 3"/>
                <a:gd name="T9" fmla="*/ 4 h 4"/>
                <a:gd name="T10" fmla="*/ 3 w 3"/>
                <a:gd name="T11" fmla="*/ 4 h 4"/>
                <a:gd name="T12" fmla="*/ 1 w 3"/>
                <a:gd name="T13" fmla="*/ 0 h 4"/>
                <a:gd name="T14" fmla="*/ 0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0" y="1"/>
                  </a:moveTo>
                  <a:lnTo>
                    <a:pt x="0" y="1"/>
                  </a:lnTo>
                  <a:cubicBezTo>
                    <a:pt x="0" y="2"/>
                    <a:pt x="1" y="2"/>
                    <a:pt x="1" y="2"/>
                  </a:cubicBezTo>
                  <a:cubicBezTo>
                    <a:pt x="1" y="3"/>
                    <a:pt x="3" y="4"/>
                    <a:pt x="3" y="4"/>
                  </a:cubicBezTo>
                  <a:lnTo>
                    <a:pt x="3" y="4"/>
                  </a:lnTo>
                  <a:cubicBezTo>
                    <a:pt x="3" y="4"/>
                    <a:pt x="3" y="4"/>
                    <a:pt x="3" y="4"/>
                  </a:cubicBezTo>
                  <a:cubicBezTo>
                    <a:pt x="2" y="1"/>
                    <a:pt x="1" y="0"/>
                    <a:pt x="1" y="0"/>
                  </a:cubicBezTo>
                  <a:cubicBezTo>
                    <a:pt x="1" y="0"/>
                    <a:pt x="0" y="0"/>
                    <a:pt x="0"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8" name="Freeform 353"/>
            <p:cNvSpPr>
              <a:spLocks/>
            </p:cNvSpPr>
            <p:nvPr/>
          </p:nvSpPr>
          <p:spPr bwMode="auto">
            <a:xfrm>
              <a:off x="1497013" y="2713038"/>
              <a:ext cx="3175" cy="1588"/>
            </a:xfrm>
            <a:custGeom>
              <a:avLst/>
              <a:gdLst>
                <a:gd name="T0" fmla="*/ 0 w 3"/>
                <a:gd name="T1" fmla="*/ 1 h 2"/>
                <a:gd name="T2" fmla="*/ 0 w 3"/>
                <a:gd name="T3" fmla="*/ 1 h 2"/>
                <a:gd name="T4" fmla="*/ 2 w 3"/>
                <a:gd name="T5" fmla="*/ 1 h 2"/>
                <a:gd name="T6" fmla="*/ 3 w 3"/>
                <a:gd name="T7" fmla="*/ 1 h 2"/>
                <a:gd name="T8" fmla="*/ 3 w 3"/>
                <a:gd name="T9" fmla="*/ 0 h 2"/>
                <a:gd name="T10" fmla="*/ 3 w 3"/>
                <a:gd name="T11" fmla="*/ 0 h 2"/>
                <a:gd name="T12" fmla="*/ 0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1"/>
                  </a:moveTo>
                  <a:lnTo>
                    <a:pt x="0" y="1"/>
                  </a:lnTo>
                  <a:cubicBezTo>
                    <a:pt x="1" y="1"/>
                    <a:pt x="1" y="2"/>
                    <a:pt x="2" y="1"/>
                  </a:cubicBezTo>
                  <a:cubicBezTo>
                    <a:pt x="2" y="1"/>
                    <a:pt x="3" y="1"/>
                    <a:pt x="3" y="1"/>
                  </a:cubicBezTo>
                  <a:cubicBezTo>
                    <a:pt x="3" y="1"/>
                    <a:pt x="3" y="0"/>
                    <a:pt x="3" y="0"/>
                  </a:cubicBezTo>
                  <a:cubicBezTo>
                    <a:pt x="3" y="0"/>
                    <a:pt x="3" y="0"/>
                    <a:pt x="3" y="0"/>
                  </a:cubicBezTo>
                  <a:lnTo>
                    <a:pt x="0" y="1"/>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19" name="Freeform 354"/>
            <p:cNvSpPr>
              <a:spLocks/>
            </p:cNvSpPr>
            <p:nvPr/>
          </p:nvSpPr>
          <p:spPr bwMode="auto">
            <a:xfrm>
              <a:off x="1497013" y="2711450"/>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1"/>
                    <a:pt x="1" y="1"/>
                    <a:pt x="1"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0" name="Freeform 355"/>
            <p:cNvSpPr>
              <a:spLocks/>
            </p:cNvSpPr>
            <p:nvPr/>
          </p:nvSpPr>
          <p:spPr bwMode="auto">
            <a:xfrm>
              <a:off x="1498601" y="2706688"/>
              <a:ext cx="3175" cy="6350"/>
            </a:xfrm>
            <a:custGeom>
              <a:avLst/>
              <a:gdLst>
                <a:gd name="T0" fmla="*/ 1 w 2"/>
                <a:gd name="T1" fmla="*/ 1 h 6"/>
                <a:gd name="T2" fmla="*/ 1 w 2"/>
                <a:gd name="T3" fmla="*/ 1 h 6"/>
                <a:gd name="T4" fmla="*/ 0 w 2"/>
                <a:gd name="T5" fmla="*/ 1 h 6"/>
                <a:gd name="T6" fmla="*/ 0 w 2"/>
                <a:gd name="T7" fmla="*/ 2 h 6"/>
                <a:gd name="T8" fmla="*/ 2 w 2"/>
                <a:gd name="T9" fmla="*/ 6 h 6"/>
                <a:gd name="T10" fmla="*/ 2 w 2"/>
                <a:gd name="T11" fmla="*/ 6 h 6"/>
                <a:gd name="T12" fmla="*/ 2 w 2"/>
                <a:gd name="T13" fmla="*/ 6 h 6"/>
                <a:gd name="T14" fmla="*/ 1 w 2"/>
                <a:gd name="T15" fmla="*/ 0 h 6"/>
                <a:gd name="T16" fmla="*/ 1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1" y="1"/>
                  </a:moveTo>
                  <a:lnTo>
                    <a:pt x="1" y="1"/>
                  </a:lnTo>
                  <a:cubicBezTo>
                    <a:pt x="0" y="1"/>
                    <a:pt x="0" y="1"/>
                    <a:pt x="0" y="1"/>
                  </a:cubicBezTo>
                  <a:cubicBezTo>
                    <a:pt x="0" y="2"/>
                    <a:pt x="0" y="2"/>
                    <a:pt x="0" y="2"/>
                  </a:cubicBezTo>
                  <a:cubicBezTo>
                    <a:pt x="0" y="3"/>
                    <a:pt x="1" y="5"/>
                    <a:pt x="2" y="6"/>
                  </a:cubicBezTo>
                  <a:cubicBezTo>
                    <a:pt x="2" y="6"/>
                    <a:pt x="2" y="6"/>
                    <a:pt x="2" y="6"/>
                  </a:cubicBezTo>
                  <a:lnTo>
                    <a:pt x="2" y="6"/>
                  </a:lnTo>
                  <a:cubicBezTo>
                    <a:pt x="2" y="2"/>
                    <a:pt x="1" y="0"/>
                    <a:pt x="1" y="0"/>
                  </a:cubicBezTo>
                  <a:cubicBezTo>
                    <a:pt x="1" y="0"/>
                    <a:pt x="1" y="1"/>
                    <a:pt x="1"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1" name="Freeform 356"/>
            <p:cNvSpPr>
              <a:spLocks/>
            </p:cNvSpPr>
            <p:nvPr/>
          </p:nvSpPr>
          <p:spPr bwMode="auto">
            <a:xfrm>
              <a:off x="1501776" y="2706688"/>
              <a:ext cx="1588" cy="6350"/>
            </a:xfrm>
            <a:custGeom>
              <a:avLst/>
              <a:gdLst>
                <a:gd name="T0" fmla="*/ 2 w 2"/>
                <a:gd name="T1" fmla="*/ 1 h 6"/>
                <a:gd name="T2" fmla="*/ 2 w 2"/>
                <a:gd name="T3" fmla="*/ 1 h 6"/>
                <a:gd name="T4" fmla="*/ 1 w 2"/>
                <a:gd name="T5" fmla="*/ 1 h 6"/>
                <a:gd name="T6" fmla="*/ 1 w 2"/>
                <a:gd name="T7" fmla="*/ 0 h 6"/>
                <a:gd name="T8" fmla="*/ 0 w 2"/>
                <a:gd name="T9" fmla="*/ 6 h 6"/>
                <a:gd name="T10" fmla="*/ 0 w 2"/>
                <a:gd name="T11" fmla="*/ 6 h 6"/>
                <a:gd name="T12" fmla="*/ 0 w 2"/>
                <a:gd name="T13" fmla="*/ 6 h 6"/>
                <a:gd name="T14" fmla="*/ 2 w 2"/>
                <a:gd name="T15" fmla="*/ 2 h 6"/>
                <a:gd name="T16" fmla="*/ 2 w 2"/>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1"/>
                  </a:moveTo>
                  <a:lnTo>
                    <a:pt x="2" y="1"/>
                  </a:lnTo>
                  <a:cubicBezTo>
                    <a:pt x="2" y="1"/>
                    <a:pt x="2" y="1"/>
                    <a:pt x="1" y="1"/>
                  </a:cubicBezTo>
                  <a:cubicBezTo>
                    <a:pt x="1" y="1"/>
                    <a:pt x="1" y="0"/>
                    <a:pt x="1" y="0"/>
                  </a:cubicBezTo>
                  <a:cubicBezTo>
                    <a:pt x="1" y="0"/>
                    <a:pt x="0" y="2"/>
                    <a:pt x="0" y="6"/>
                  </a:cubicBezTo>
                  <a:lnTo>
                    <a:pt x="0" y="6"/>
                  </a:lnTo>
                  <a:lnTo>
                    <a:pt x="0" y="6"/>
                  </a:lnTo>
                  <a:cubicBezTo>
                    <a:pt x="1" y="5"/>
                    <a:pt x="2" y="3"/>
                    <a:pt x="2" y="2"/>
                  </a:cubicBezTo>
                  <a:cubicBezTo>
                    <a:pt x="2" y="2"/>
                    <a:pt x="2" y="2"/>
                    <a:pt x="2"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2" name="Freeform 357"/>
            <p:cNvSpPr>
              <a:spLocks/>
            </p:cNvSpPr>
            <p:nvPr/>
          </p:nvSpPr>
          <p:spPr bwMode="auto">
            <a:xfrm>
              <a:off x="1501776" y="2713038"/>
              <a:ext cx="3175" cy="1588"/>
            </a:xfrm>
            <a:custGeom>
              <a:avLst/>
              <a:gdLst>
                <a:gd name="T0" fmla="*/ 0 w 3"/>
                <a:gd name="T1" fmla="*/ 0 h 2"/>
                <a:gd name="T2" fmla="*/ 0 w 3"/>
                <a:gd name="T3" fmla="*/ 0 h 2"/>
                <a:gd name="T4" fmla="*/ 0 w 3"/>
                <a:gd name="T5" fmla="*/ 1 h 2"/>
                <a:gd name="T6" fmla="*/ 2 w 3"/>
                <a:gd name="T7" fmla="*/ 1 h 2"/>
                <a:gd name="T8" fmla="*/ 3 w 3"/>
                <a:gd name="T9" fmla="*/ 1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0" y="1"/>
                  </a:lnTo>
                  <a:cubicBezTo>
                    <a:pt x="0" y="1"/>
                    <a:pt x="1" y="1"/>
                    <a:pt x="2" y="1"/>
                  </a:cubicBezTo>
                  <a:cubicBezTo>
                    <a:pt x="2" y="1"/>
                    <a:pt x="2" y="2"/>
                    <a:pt x="3" y="1"/>
                  </a:cubicBezTo>
                  <a:lnTo>
                    <a:pt x="0" y="0"/>
                  </a:lnTo>
                  <a:cubicBezTo>
                    <a:pt x="0" y="0"/>
                    <a:pt x="0" y="0"/>
                    <a:pt x="0"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3" name="Freeform 358"/>
            <p:cNvSpPr>
              <a:spLocks/>
            </p:cNvSpPr>
            <p:nvPr/>
          </p:nvSpPr>
          <p:spPr bwMode="auto">
            <a:xfrm>
              <a:off x="1501776" y="2711450"/>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cubicBezTo>
                    <a:pt x="0" y="2"/>
                    <a:pt x="0" y="2"/>
                    <a:pt x="0" y="2"/>
                  </a:cubicBezTo>
                  <a:lnTo>
                    <a:pt x="0" y="2"/>
                  </a:lnTo>
                  <a:lnTo>
                    <a:pt x="2" y="2"/>
                  </a:lnTo>
                  <a:cubicBezTo>
                    <a:pt x="2" y="2"/>
                    <a:pt x="2" y="2"/>
                    <a:pt x="3" y="2"/>
                  </a:cubicBezTo>
                  <a:cubicBezTo>
                    <a:pt x="3" y="2"/>
                    <a:pt x="3" y="2"/>
                    <a:pt x="4" y="1"/>
                  </a:cubicBezTo>
                  <a:cubicBezTo>
                    <a:pt x="4" y="1"/>
                    <a:pt x="4" y="1"/>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4" name="Freeform 359"/>
            <p:cNvSpPr>
              <a:spLocks/>
            </p:cNvSpPr>
            <p:nvPr/>
          </p:nvSpPr>
          <p:spPr bwMode="auto">
            <a:xfrm>
              <a:off x="1501776" y="2708275"/>
              <a:ext cx="3175" cy="4763"/>
            </a:xfrm>
            <a:custGeom>
              <a:avLst/>
              <a:gdLst>
                <a:gd name="T0" fmla="*/ 3 w 3"/>
                <a:gd name="T1" fmla="*/ 1 h 4"/>
                <a:gd name="T2" fmla="*/ 3 w 3"/>
                <a:gd name="T3" fmla="*/ 1 h 4"/>
                <a:gd name="T4" fmla="*/ 2 w 3"/>
                <a:gd name="T5" fmla="*/ 0 h 4"/>
                <a:gd name="T6" fmla="*/ 0 w 3"/>
                <a:gd name="T7" fmla="*/ 4 h 4"/>
                <a:gd name="T8" fmla="*/ 0 w 3"/>
                <a:gd name="T9" fmla="*/ 4 h 4"/>
                <a:gd name="T10" fmla="*/ 0 w 3"/>
                <a:gd name="T11" fmla="*/ 4 h 4"/>
                <a:gd name="T12" fmla="*/ 3 w 3"/>
                <a:gd name="T13" fmla="*/ 2 h 4"/>
                <a:gd name="T14" fmla="*/ 3 w 3"/>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1"/>
                  </a:moveTo>
                  <a:lnTo>
                    <a:pt x="3" y="1"/>
                  </a:lnTo>
                  <a:cubicBezTo>
                    <a:pt x="3" y="0"/>
                    <a:pt x="2" y="0"/>
                    <a:pt x="2" y="0"/>
                  </a:cubicBezTo>
                  <a:cubicBezTo>
                    <a:pt x="2" y="0"/>
                    <a:pt x="1" y="1"/>
                    <a:pt x="0" y="4"/>
                  </a:cubicBezTo>
                  <a:lnTo>
                    <a:pt x="0" y="4"/>
                  </a:lnTo>
                  <a:lnTo>
                    <a:pt x="0" y="4"/>
                  </a:lnTo>
                  <a:cubicBezTo>
                    <a:pt x="0" y="4"/>
                    <a:pt x="2" y="3"/>
                    <a:pt x="3" y="2"/>
                  </a:cubicBezTo>
                  <a:cubicBezTo>
                    <a:pt x="3" y="2"/>
                    <a:pt x="3" y="2"/>
                    <a:pt x="3"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5" name="Freeform 360"/>
            <p:cNvSpPr>
              <a:spLocks/>
            </p:cNvSpPr>
            <p:nvPr/>
          </p:nvSpPr>
          <p:spPr bwMode="auto">
            <a:xfrm>
              <a:off x="1508126" y="2784475"/>
              <a:ext cx="1588" cy="3175"/>
            </a:xfrm>
            <a:custGeom>
              <a:avLst/>
              <a:gdLst>
                <a:gd name="T0" fmla="*/ 2 w 2"/>
                <a:gd name="T1" fmla="*/ 1 h 3"/>
                <a:gd name="T2" fmla="*/ 2 w 2"/>
                <a:gd name="T3" fmla="*/ 1 h 3"/>
                <a:gd name="T4" fmla="*/ 0 w 2"/>
                <a:gd name="T5" fmla="*/ 1 h 3"/>
                <a:gd name="T6" fmla="*/ 0 w 2"/>
                <a:gd name="T7" fmla="*/ 0 h 3"/>
                <a:gd name="T8" fmla="*/ 0 w 2"/>
                <a:gd name="T9" fmla="*/ 0 h 3"/>
                <a:gd name="T10" fmla="*/ 0 w 2"/>
                <a:gd name="T11" fmla="*/ 3 h 3"/>
                <a:gd name="T12" fmla="*/ 0 w 2"/>
                <a:gd name="T13" fmla="*/ 3 h 3"/>
                <a:gd name="T14" fmla="*/ 0 w 2"/>
                <a:gd name="T15" fmla="*/ 2 h 3"/>
                <a:gd name="T16" fmla="*/ 2 w 2"/>
                <a:gd name="T17" fmla="*/ 2 h 3"/>
                <a:gd name="T18" fmla="*/ 2 w 2"/>
                <a:gd name="T19" fmla="*/ 3 h 3"/>
                <a:gd name="T20" fmla="*/ 2 w 2"/>
                <a:gd name="T21" fmla="*/ 3 h 3"/>
                <a:gd name="T22" fmla="*/ 2 w 2"/>
                <a:gd name="T23" fmla="*/ 0 h 3"/>
                <a:gd name="T24" fmla="*/ 2 w 2"/>
                <a:gd name="T25" fmla="*/ 0 h 3"/>
                <a:gd name="T26" fmla="*/ 2 w 2"/>
                <a:gd name="T2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3">
                  <a:moveTo>
                    <a:pt x="2" y="1"/>
                  </a:moveTo>
                  <a:lnTo>
                    <a:pt x="2" y="1"/>
                  </a:lnTo>
                  <a:lnTo>
                    <a:pt x="0" y="1"/>
                  </a:lnTo>
                  <a:lnTo>
                    <a:pt x="0" y="0"/>
                  </a:lnTo>
                  <a:lnTo>
                    <a:pt x="0" y="0"/>
                  </a:lnTo>
                  <a:lnTo>
                    <a:pt x="0" y="3"/>
                  </a:lnTo>
                  <a:lnTo>
                    <a:pt x="0" y="3"/>
                  </a:lnTo>
                  <a:lnTo>
                    <a:pt x="0" y="2"/>
                  </a:lnTo>
                  <a:lnTo>
                    <a:pt x="2" y="2"/>
                  </a:lnTo>
                  <a:lnTo>
                    <a:pt x="2" y="3"/>
                  </a:lnTo>
                  <a:lnTo>
                    <a:pt x="2" y="3"/>
                  </a:lnTo>
                  <a:lnTo>
                    <a:pt x="2" y="0"/>
                  </a:lnTo>
                  <a:lnTo>
                    <a:pt x="2" y="0"/>
                  </a:lnTo>
                  <a:lnTo>
                    <a:pt x="2" y="1"/>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6" name="Freeform 361"/>
            <p:cNvSpPr>
              <a:spLocks/>
            </p:cNvSpPr>
            <p:nvPr/>
          </p:nvSpPr>
          <p:spPr bwMode="auto">
            <a:xfrm>
              <a:off x="1511301" y="2784475"/>
              <a:ext cx="1588" cy="3175"/>
            </a:xfrm>
            <a:custGeom>
              <a:avLst/>
              <a:gdLst>
                <a:gd name="T0" fmla="*/ 2 w 3"/>
                <a:gd name="T1" fmla="*/ 2 h 3"/>
                <a:gd name="T2" fmla="*/ 2 w 3"/>
                <a:gd name="T3" fmla="*/ 2 h 3"/>
                <a:gd name="T4" fmla="*/ 1 w 3"/>
                <a:gd name="T5" fmla="*/ 2 h 3"/>
                <a:gd name="T6" fmla="*/ 1 w 3"/>
                <a:gd name="T7" fmla="*/ 2 h 3"/>
                <a:gd name="T8" fmla="*/ 1 w 3"/>
                <a:gd name="T9" fmla="*/ 0 h 3"/>
                <a:gd name="T10" fmla="*/ 0 w 3"/>
                <a:gd name="T11" fmla="*/ 0 h 3"/>
                <a:gd name="T12" fmla="*/ 0 w 3"/>
                <a:gd name="T13" fmla="*/ 2 h 3"/>
                <a:gd name="T14" fmla="*/ 0 w 3"/>
                <a:gd name="T15" fmla="*/ 3 h 3"/>
                <a:gd name="T16" fmla="*/ 1 w 3"/>
                <a:gd name="T17" fmla="*/ 3 h 3"/>
                <a:gd name="T18" fmla="*/ 3 w 3"/>
                <a:gd name="T19" fmla="*/ 3 h 3"/>
                <a:gd name="T20" fmla="*/ 3 w 3"/>
                <a:gd name="T21" fmla="*/ 2 h 3"/>
                <a:gd name="T22" fmla="*/ 3 w 3"/>
                <a:gd name="T23" fmla="*/ 0 h 3"/>
                <a:gd name="T24" fmla="*/ 2 w 3"/>
                <a:gd name="T25" fmla="*/ 0 h 3"/>
                <a:gd name="T26" fmla="*/ 2 w 3"/>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
                  <a:moveTo>
                    <a:pt x="2" y="2"/>
                  </a:moveTo>
                  <a:lnTo>
                    <a:pt x="2" y="2"/>
                  </a:lnTo>
                  <a:cubicBezTo>
                    <a:pt x="2" y="2"/>
                    <a:pt x="2" y="2"/>
                    <a:pt x="1" y="2"/>
                  </a:cubicBezTo>
                  <a:cubicBezTo>
                    <a:pt x="1" y="2"/>
                    <a:pt x="1" y="2"/>
                    <a:pt x="1" y="2"/>
                  </a:cubicBezTo>
                  <a:lnTo>
                    <a:pt x="1" y="0"/>
                  </a:lnTo>
                  <a:lnTo>
                    <a:pt x="0" y="0"/>
                  </a:lnTo>
                  <a:lnTo>
                    <a:pt x="0" y="2"/>
                  </a:lnTo>
                  <a:cubicBezTo>
                    <a:pt x="0" y="2"/>
                    <a:pt x="0" y="2"/>
                    <a:pt x="0" y="3"/>
                  </a:cubicBezTo>
                  <a:cubicBezTo>
                    <a:pt x="0" y="3"/>
                    <a:pt x="1" y="3"/>
                    <a:pt x="1" y="3"/>
                  </a:cubicBezTo>
                  <a:cubicBezTo>
                    <a:pt x="2" y="3"/>
                    <a:pt x="2" y="3"/>
                    <a:pt x="3" y="3"/>
                  </a:cubicBezTo>
                  <a:cubicBezTo>
                    <a:pt x="3" y="2"/>
                    <a:pt x="3" y="2"/>
                    <a:pt x="3" y="2"/>
                  </a:cubicBezTo>
                  <a:lnTo>
                    <a:pt x="3" y="0"/>
                  </a:lnTo>
                  <a:lnTo>
                    <a:pt x="2" y="0"/>
                  </a:lnTo>
                  <a:lnTo>
                    <a:pt x="2"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7" name="Freeform 362"/>
            <p:cNvSpPr>
              <a:spLocks noEditPoints="1"/>
            </p:cNvSpPr>
            <p:nvPr/>
          </p:nvSpPr>
          <p:spPr bwMode="auto">
            <a:xfrm>
              <a:off x="1512888" y="2784475"/>
              <a:ext cx="3175" cy="3175"/>
            </a:xfrm>
            <a:custGeom>
              <a:avLst/>
              <a:gdLst>
                <a:gd name="T0" fmla="*/ 1 w 3"/>
                <a:gd name="T1" fmla="*/ 2 h 3"/>
                <a:gd name="T2" fmla="*/ 1 w 3"/>
                <a:gd name="T3" fmla="*/ 2 h 3"/>
                <a:gd name="T4" fmla="*/ 2 w 3"/>
                <a:gd name="T5" fmla="*/ 0 h 3"/>
                <a:gd name="T6" fmla="*/ 2 w 3"/>
                <a:gd name="T7" fmla="*/ 2 h 3"/>
                <a:gd name="T8" fmla="*/ 1 w 3"/>
                <a:gd name="T9" fmla="*/ 2 h 3"/>
                <a:gd name="T10" fmla="*/ 1 w 3"/>
                <a:gd name="T11" fmla="*/ 0 h 3"/>
                <a:gd name="T12" fmla="*/ 1 w 3"/>
                <a:gd name="T13" fmla="*/ 0 h 3"/>
                <a:gd name="T14" fmla="*/ 0 w 3"/>
                <a:gd name="T15" fmla="*/ 3 h 3"/>
                <a:gd name="T16" fmla="*/ 1 w 3"/>
                <a:gd name="T17" fmla="*/ 3 h 3"/>
                <a:gd name="T18" fmla="*/ 1 w 3"/>
                <a:gd name="T19" fmla="*/ 2 h 3"/>
                <a:gd name="T20" fmla="*/ 2 w 3"/>
                <a:gd name="T21" fmla="*/ 2 h 3"/>
                <a:gd name="T22" fmla="*/ 3 w 3"/>
                <a:gd name="T23" fmla="*/ 3 h 3"/>
                <a:gd name="T24" fmla="*/ 3 w 3"/>
                <a:gd name="T25" fmla="*/ 3 h 3"/>
                <a:gd name="T26" fmla="*/ 2 w 3"/>
                <a:gd name="T27" fmla="*/ 0 h 3"/>
                <a:gd name="T28" fmla="*/ 1 w 3"/>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3">
                  <a:moveTo>
                    <a:pt x="1" y="2"/>
                  </a:moveTo>
                  <a:lnTo>
                    <a:pt x="1" y="2"/>
                  </a:lnTo>
                  <a:lnTo>
                    <a:pt x="2" y="0"/>
                  </a:lnTo>
                  <a:lnTo>
                    <a:pt x="2" y="2"/>
                  </a:lnTo>
                  <a:lnTo>
                    <a:pt x="1" y="2"/>
                  </a:lnTo>
                  <a:close/>
                  <a:moveTo>
                    <a:pt x="1" y="0"/>
                  </a:moveTo>
                  <a:lnTo>
                    <a:pt x="1" y="0"/>
                  </a:lnTo>
                  <a:lnTo>
                    <a:pt x="0" y="3"/>
                  </a:lnTo>
                  <a:lnTo>
                    <a:pt x="1" y="3"/>
                  </a:lnTo>
                  <a:lnTo>
                    <a:pt x="1" y="2"/>
                  </a:lnTo>
                  <a:lnTo>
                    <a:pt x="2" y="2"/>
                  </a:lnTo>
                  <a:lnTo>
                    <a:pt x="3" y="3"/>
                  </a:lnTo>
                  <a:lnTo>
                    <a:pt x="3" y="3"/>
                  </a:lnTo>
                  <a:lnTo>
                    <a:pt x="2" y="0"/>
                  </a:lnTo>
                  <a:lnTo>
                    <a:pt x="1"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8" name="Freeform 363"/>
            <p:cNvSpPr>
              <a:spLocks/>
            </p:cNvSpPr>
            <p:nvPr/>
          </p:nvSpPr>
          <p:spPr bwMode="auto">
            <a:xfrm>
              <a:off x="1516063" y="2784475"/>
              <a:ext cx="4763" cy="3175"/>
            </a:xfrm>
            <a:custGeom>
              <a:avLst/>
              <a:gdLst>
                <a:gd name="T0" fmla="*/ 4 w 5"/>
                <a:gd name="T1" fmla="*/ 2 h 3"/>
                <a:gd name="T2" fmla="*/ 4 w 5"/>
                <a:gd name="T3" fmla="*/ 2 h 3"/>
                <a:gd name="T4" fmla="*/ 3 w 5"/>
                <a:gd name="T5" fmla="*/ 0 h 3"/>
                <a:gd name="T6" fmla="*/ 2 w 5"/>
                <a:gd name="T7" fmla="*/ 0 h 3"/>
                <a:gd name="T8" fmla="*/ 1 w 5"/>
                <a:gd name="T9" fmla="*/ 2 h 3"/>
                <a:gd name="T10" fmla="*/ 1 w 5"/>
                <a:gd name="T11" fmla="*/ 0 h 3"/>
                <a:gd name="T12" fmla="*/ 0 w 5"/>
                <a:gd name="T13" fmla="*/ 0 h 3"/>
                <a:gd name="T14" fmla="*/ 1 w 5"/>
                <a:gd name="T15" fmla="*/ 3 h 3"/>
                <a:gd name="T16" fmla="*/ 2 w 5"/>
                <a:gd name="T17" fmla="*/ 3 h 3"/>
                <a:gd name="T18" fmla="*/ 3 w 5"/>
                <a:gd name="T19" fmla="*/ 1 h 3"/>
                <a:gd name="T20" fmla="*/ 3 w 5"/>
                <a:gd name="T21" fmla="*/ 3 h 3"/>
                <a:gd name="T22" fmla="*/ 4 w 5"/>
                <a:gd name="T23" fmla="*/ 3 h 3"/>
                <a:gd name="T24" fmla="*/ 5 w 5"/>
                <a:gd name="T25" fmla="*/ 0 h 3"/>
                <a:gd name="T26" fmla="*/ 4 w 5"/>
                <a:gd name="T27" fmla="*/ 0 h 3"/>
                <a:gd name="T28" fmla="*/ 4 w 5"/>
                <a:gd name="T2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3">
                  <a:moveTo>
                    <a:pt x="4" y="2"/>
                  </a:moveTo>
                  <a:lnTo>
                    <a:pt x="4" y="2"/>
                  </a:lnTo>
                  <a:lnTo>
                    <a:pt x="3" y="0"/>
                  </a:lnTo>
                  <a:lnTo>
                    <a:pt x="2" y="0"/>
                  </a:lnTo>
                  <a:lnTo>
                    <a:pt x="1" y="2"/>
                  </a:lnTo>
                  <a:lnTo>
                    <a:pt x="1" y="0"/>
                  </a:lnTo>
                  <a:lnTo>
                    <a:pt x="0" y="0"/>
                  </a:lnTo>
                  <a:lnTo>
                    <a:pt x="1" y="3"/>
                  </a:lnTo>
                  <a:lnTo>
                    <a:pt x="2" y="3"/>
                  </a:lnTo>
                  <a:lnTo>
                    <a:pt x="3" y="1"/>
                  </a:lnTo>
                  <a:lnTo>
                    <a:pt x="3" y="3"/>
                  </a:lnTo>
                  <a:lnTo>
                    <a:pt x="4" y="3"/>
                  </a:lnTo>
                  <a:lnTo>
                    <a:pt x="5" y="0"/>
                  </a:lnTo>
                  <a:lnTo>
                    <a:pt x="4" y="0"/>
                  </a:lnTo>
                  <a:lnTo>
                    <a:pt x="4" y="2"/>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29" name="Freeform 364"/>
            <p:cNvSpPr>
              <a:spLocks/>
            </p:cNvSpPr>
            <p:nvPr/>
          </p:nvSpPr>
          <p:spPr bwMode="auto">
            <a:xfrm>
              <a:off x="1520826" y="2784475"/>
              <a:ext cx="3175" cy="3175"/>
            </a:xfrm>
            <a:custGeom>
              <a:avLst/>
              <a:gdLst>
                <a:gd name="T0" fmla="*/ 0 w 3"/>
                <a:gd name="T1" fmla="*/ 1 h 3"/>
                <a:gd name="T2" fmla="*/ 0 w 3"/>
                <a:gd name="T3" fmla="*/ 1 h 3"/>
                <a:gd name="T4" fmla="*/ 1 w 3"/>
                <a:gd name="T5" fmla="*/ 3 h 3"/>
                <a:gd name="T6" fmla="*/ 2 w 3"/>
                <a:gd name="T7" fmla="*/ 3 h 3"/>
                <a:gd name="T8" fmla="*/ 3 w 3"/>
                <a:gd name="T9" fmla="*/ 3 h 3"/>
                <a:gd name="T10" fmla="*/ 3 w 3"/>
                <a:gd name="T11" fmla="*/ 2 h 3"/>
                <a:gd name="T12" fmla="*/ 2 w 3"/>
                <a:gd name="T13" fmla="*/ 2 h 3"/>
                <a:gd name="T14" fmla="*/ 1 w 3"/>
                <a:gd name="T15" fmla="*/ 2 h 3"/>
                <a:gd name="T16" fmla="*/ 3 w 3"/>
                <a:gd name="T17" fmla="*/ 2 h 3"/>
                <a:gd name="T18" fmla="*/ 3 w 3"/>
                <a:gd name="T19" fmla="*/ 1 h 3"/>
                <a:gd name="T20" fmla="*/ 1 w 3"/>
                <a:gd name="T21" fmla="*/ 1 h 3"/>
                <a:gd name="T22" fmla="*/ 2 w 3"/>
                <a:gd name="T23" fmla="*/ 0 h 3"/>
                <a:gd name="T24" fmla="*/ 3 w 3"/>
                <a:gd name="T25" fmla="*/ 0 h 3"/>
                <a:gd name="T26" fmla="*/ 3 w 3"/>
                <a:gd name="T27" fmla="*/ 0 h 3"/>
                <a:gd name="T28" fmla="*/ 2 w 3"/>
                <a:gd name="T29" fmla="*/ 0 h 3"/>
                <a:gd name="T30" fmla="*/ 0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0" y="1"/>
                  </a:moveTo>
                  <a:lnTo>
                    <a:pt x="0" y="1"/>
                  </a:lnTo>
                  <a:cubicBezTo>
                    <a:pt x="0" y="2"/>
                    <a:pt x="0" y="2"/>
                    <a:pt x="1" y="3"/>
                  </a:cubicBezTo>
                  <a:cubicBezTo>
                    <a:pt x="1" y="3"/>
                    <a:pt x="1" y="3"/>
                    <a:pt x="2" y="3"/>
                  </a:cubicBezTo>
                  <a:lnTo>
                    <a:pt x="3" y="3"/>
                  </a:lnTo>
                  <a:lnTo>
                    <a:pt x="3" y="2"/>
                  </a:lnTo>
                  <a:lnTo>
                    <a:pt x="2" y="2"/>
                  </a:lnTo>
                  <a:cubicBezTo>
                    <a:pt x="1" y="2"/>
                    <a:pt x="1" y="2"/>
                    <a:pt x="1" y="2"/>
                  </a:cubicBezTo>
                  <a:lnTo>
                    <a:pt x="3" y="2"/>
                  </a:lnTo>
                  <a:lnTo>
                    <a:pt x="3" y="1"/>
                  </a:lnTo>
                  <a:lnTo>
                    <a:pt x="1" y="1"/>
                  </a:lnTo>
                  <a:cubicBezTo>
                    <a:pt x="1" y="1"/>
                    <a:pt x="1" y="0"/>
                    <a:pt x="2" y="0"/>
                  </a:cubicBezTo>
                  <a:lnTo>
                    <a:pt x="3" y="0"/>
                  </a:lnTo>
                  <a:lnTo>
                    <a:pt x="3" y="0"/>
                  </a:lnTo>
                  <a:lnTo>
                    <a:pt x="2" y="0"/>
                  </a:lnTo>
                  <a:cubicBezTo>
                    <a:pt x="1" y="0"/>
                    <a:pt x="0" y="0"/>
                    <a:pt x="0"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0" name="Freeform 365"/>
            <p:cNvSpPr>
              <a:spLocks/>
            </p:cNvSpPr>
            <p:nvPr/>
          </p:nvSpPr>
          <p:spPr bwMode="auto">
            <a:xfrm>
              <a:off x="1524001" y="2784475"/>
              <a:ext cx="1588" cy="3175"/>
            </a:xfrm>
            <a:custGeom>
              <a:avLst/>
              <a:gdLst>
                <a:gd name="T0" fmla="*/ 0 w 1"/>
                <a:gd name="T1" fmla="*/ 3 h 3"/>
                <a:gd name="T2" fmla="*/ 0 w 1"/>
                <a:gd name="T3" fmla="*/ 3 h 3"/>
                <a:gd name="T4" fmla="*/ 1 w 1"/>
                <a:gd name="T5" fmla="*/ 3 h 3"/>
                <a:gd name="T6" fmla="*/ 1 w 1"/>
                <a:gd name="T7" fmla="*/ 0 h 3"/>
                <a:gd name="T8" fmla="*/ 0 w 1"/>
                <a:gd name="T9" fmla="*/ 0 h 3"/>
                <a:gd name="T10" fmla="*/ 0 w 1"/>
                <a:gd name="T11" fmla="*/ 3 h 3"/>
              </a:gdLst>
              <a:ahLst/>
              <a:cxnLst>
                <a:cxn ang="0">
                  <a:pos x="T0" y="T1"/>
                </a:cxn>
                <a:cxn ang="0">
                  <a:pos x="T2" y="T3"/>
                </a:cxn>
                <a:cxn ang="0">
                  <a:pos x="T4" y="T5"/>
                </a:cxn>
                <a:cxn ang="0">
                  <a:pos x="T6" y="T7"/>
                </a:cxn>
                <a:cxn ang="0">
                  <a:pos x="T8" y="T9"/>
                </a:cxn>
                <a:cxn ang="0">
                  <a:pos x="T10" y="T11"/>
                </a:cxn>
              </a:cxnLst>
              <a:rect l="0" t="0" r="r" b="b"/>
              <a:pathLst>
                <a:path w="1" h="3">
                  <a:moveTo>
                    <a:pt x="0" y="3"/>
                  </a:moveTo>
                  <a:lnTo>
                    <a:pt x="0" y="3"/>
                  </a:lnTo>
                  <a:lnTo>
                    <a:pt x="1" y="3"/>
                  </a:lnTo>
                  <a:lnTo>
                    <a:pt x="1" y="0"/>
                  </a:lnTo>
                  <a:lnTo>
                    <a:pt x="0" y="0"/>
                  </a:lnTo>
                  <a:lnTo>
                    <a:pt x="0"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1" name="Freeform 366"/>
            <p:cNvSpPr>
              <a:spLocks/>
            </p:cNvSpPr>
            <p:nvPr/>
          </p:nvSpPr>
          <p:spPr bwMode="auto">
            <a:xfrm>
              <a:off x="1497013" y="2782888"/>
              <a:ext cx="3175" cy="4763"/>
            </a:xfrm>
            <a:custGeom>
              <a:avLst/>
              <a:gdLst>
                <a:gd name="T0" fmla="*/ 0 w 3"/>
                <a:gd name="T1" fmla="*/ 2 h 5"/>
                <a:gd name="T2" fmla="*/ 0 w 3"/>
                <a:gd name="T3" fmla="*/ 2 h 5"/>
                <a:gd name="T4" fmla="*/ 1 w 3"/>
                <a:gd name="T5" fmla="*/ 3 h 5"/>
                <a:gd name="T6" fmla="*/ 3 w 3"/>
                <a:gd name="T7" fmla="*/ 5 h 5"/>
                <a:gd name="T8" fmla="*/ 3 w 3"/>
                <a:gd name="T9" fmla="*/ 5 h 5"/>
                <a:gd name="T10" fmla="*/ 3 w 3"/>
                <a:gd name="T11" fmla="*/ 4 h 5"/>
                <a:gd name="T12" fmla="*/ 1 w 3"/>
                <a:gd name="T13" fmla="*/ 0 h 5"/>
                <a:gd name="T14" fmla="*/ 0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2"/>
                  </a:moveTo>
                  <a:lnTo>
                    <a:pt x="0" y="2"/>
                  </a:lnTo>
                  <a:cubicBezTo>
                    <a:pt x="0" y="2"/>
                    <a:pt x="1" y="3"/>
                    <a:pt x="1" y="3"/>
                  </a:cubicBezTo>
                  <a:cubicBezTo>
                    <a:pt x="1" y="3"/>
                    <a:pt x="3" y="4"/>
                    <a:pt x="3" y="5"/>
                  </a:cubicBezTo>
                  <a:cubicBezTo>
                    <a:pt x="3" y="5"/>
                    <a:pt x="3" y="5"/>
                    <a:pt x="3" y="5"/>
                  </a:cubicBezTo>
                  <a:cubicBezTo>
                    <a:pt x="3" y="5"/>
                    <a:pt x="3" y="4"/>
                    <a:pt x="3" y="4"/>
                  </a:cubicBezTo>
                  <a:cubicBezTo>
                    <a:pt x="2" y="2"/>
                    <a:pt x="1" y="0"/>
                    <a:pt x="1" y="0"/>
                  </a:cubicBezTo>
                  <a:cubicBezTo>
                    <a:pt x="1" y="0"/>
                    <a:pt x="0" y="1"/>
                    <a:pt x="0"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2" name="Freeform 367"/>
            <p:cNvSpPr>
              <a:spLocks/>
            </p:cNvSpPr>
            <p:nvPr/>
          </p:nvSpPr>
          <p:spPr bwMode="auto">
            <a:xfrm>
              <a:off x="1497013" y="2787650"/>
              <a:ext cx="3175" cy="0"/>
            </a:xfrm>
            <a:custGeom>
              <a:avLst/>
              <a:gdLst>
                <a:gd name="T0" fmla="*/ 0 w 3"/>
                <a:gd name="T1" fmla="*/ 0 h 1"/>
                <a:gd name="T2" fmla="*/ 0 w 3"/>
                <a:gd name="T3" fmla="*/ 0 h 1"/>
                <a:gd name="T4" fmla="*/ 2 w 3"/>
                <a:gd name="T5" fmla="*/ 1 h 1"/>
                <a:gd name="T6" fmla="*/ 3 w 3"/>
                <a:gd name="T7" fmla="*/ 0 h 1"/>
                <a:gd name="T8" fmla="*/ 3 w 3"/>
                <a:gd name="T9" fmla="*/ 0 h 1"/>
                <a:gd name="T10" fmla="*/ 3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cubicBezTo>
                    <a:pt x="1" y="1"/>
                    <a:pt x="1" y="1"/>
                    <a:pt x="2" y="1"/>
                  </a:cubicBezTo>
                  <a:cubicBezTo>
                    <a:pt x="2" y="1"/>
                    <a:pt x="3" y="0"/>
                    <a:pt x="3" y="0"/>
                  </a:cubicBezTo>
                  <a:cubicBezTo>
                    <a:pt x="3" y="0"/>
                    <a:pt x="3" y="0"/>
                    <a:pt x="3" y="0"/>
                  </a:cubicBezTo>
                  <a:lnTo>
                    <a:pt x="3" y="0"/>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3" name="Freeform 368"/>
            <p:cNvSpPr>
              <a:spLocks/>
            </p:cNvSpPr>
            <p:nvPr/>
          </p:nvSpPr>
          <p:spPr bwMode="auto">
            <a:xfrm>
              <a:off x="1497013" y="2786063"/>
              <a:ext cx="3175" cy="1588"/>
            </a:xfrm>
            <a:custGeom>
              <a:avLst/>
              <a:gdLst>
                <a:gd name="T0" fmla="*/ 1 w 4"/>
                <a:gd name="T1" fmla="*/ 1 h 2"/>
                <a:gd name="T2" fmla="*/ 1 w 4"/>
                <a:gd name="T3" fmla="*/ 1 h 2"/>
                <a:gd name="T4" fmla="*/ 1 w 4"/>
                <a:gd name="T5" fmla="*/ 2 h 2"/>
                <a:gd name="T6" fmla="*/ 2 w 4"/>
                <a:gd name="T7" fmla="*/ 2 h 2"/>
                <a:gd name="T8" fmla="*/ 4 w 4"/>
                <a:gd name="T9" fmla="*/ 2 h 2"/>
                <a:gd name="T10" fmla="*/ 4 w 4"/>
                <a:gd name="T11" fmla="*/ 2 h 2"/>
                <a:gd name="T12" fmla="*/ 4 w 4"/>
                <a:gd name="T13" fmla="*/ 2 h 2"/>
                <a:gd name="T14" fmla="*/ 1 w 4"/>
                <a:gd name="T15" fmla="*/ 0 h 2"/>
                <a:gd name="T16" fmla="*/ 1 w 4"/>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1" y="1"/>
                  </a:moveTo>
                  <a:lnTo>
                    <a:pt x="1" y="1"/>
                  </a:lnTo>
                  <a:cubicBezTo>
                    <a:pt x="1" y="2"/>
                    <a:pt x="1" y="2"/>
                    <a:pt x="1" y="2"/>
                  </a:cubicBezTo>
                  <a:cubicBezTo>
                    <a:pt x="2" y="2"/>
                    <a:pt x="2" y="2"/>
                    <a:pt x="2" y="2"/>
                  </a:cubicBezTo>
                  <a:lnTo>
                    <a:pt x="4" y="2"/>
                  </a:lnTo>
                  <a:lnTo>
                    <a:pt x="4" y="2"/>
                  </a:lnTo>
                  <a:lnTo>
                    <a:pt x="4" y="2"/>
                  </a:lnTo>
                  <a:cubicBezTo>
                    <a:pt x="3" y="1"/>
                    <a:pt x="1" y="0"/>
                    <a:pt x="1" y="0"/>
                  </a:cubicBezTo>
                  <a:cubicBezTo>
                    <a:pt x="0" y="0"/>
                    <a:pt x="1" y="1"/>
                    <a:pt x="1"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4" name="Freeform 369"/>
            <p:cNvSpPr>
              <a:spLocks/>
            </p:cNvSpPr>
            <p:nvPr/>
          </p:nvSpPr>
          <p:spPr bwMode="auto">
            <a:xfrm>
              <a:off x="1498601" y="2781300"/>
              <a:ext cx="3175" cy="4763"/>
            </a:xfrm>
            <a:custGeom>
              <a:avLst/>
              <a:gdLst>
                <a:gd name="T0" fmla="*/ 1 w 2"/>
                <a:gd name="T1" fmla="*/ 0 h 5"/>
                <a:gd name="T2" fmla="*/ 1 w 2"/>
                <a:gd name="T3" fmla="*/ 0 h 5"/>
                <a:gd name="T4" fmla="*/ 0 w 2"/>
                <a:gd name="T5" fmla="*/ 1 h 5"/>
                <a:gd name="T6" fmla="*/ 0 w 2"/>
                <a:gd name="T7" fmla="*/ 2 h 5"/>
                <a:gd name="T8" fmla="*/ 2 w 2"/>
                <a:gd name="T9" fmla="*/ 5 h 5"/>
                <a:gd name="T10" fmla="*/ 2 w 2"/>
                <a:gd name="T11" fmla="*/ 5 h 5"/>
                <a:gd name="T12" fmla="*/ 2 w 2"/>
                <a:gd name="T13" fmla="*/ 5 h 5"/>
                <a:gd name="T14" fmla="*/ 1 w 2"/>
                <a:gd name="T15" fmla="*/ 0 h 5"/>
                <a:gd name="T16" fmla="*/ 1 w 2"/>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5">
                  <a:moveTo>
                    <a:pt x="1" y="0"/>
                  </a:moveTo>
                  <a:lnTo>
                    <a:pt x="1" y="0"/>
                  </a:lnTo>
                  <a:cubicBezTo>
                    <a:pt x="0" y="0"/>
                    <a:pt x="0" y="1"/>
                    <a:pt x="0" y="1"/>
                  </a:cubicBezTo>
                  <a:cubicBezTo>
                    <a:pt x="0" y="1"/>
                    <a:pt x="0" y="2"/>
                    <a:pt x="0" y="2"/>
                  </a:cubicBezTo>
                  <a:cubicBezTo>
                    <a:pt x="0" y="3"/>
                    <a:pt x="1" y="5"/>
                    <a:pt x="2" y="5"/>
                  </a:cubicBezTo>
                  <a:lnTo>
                    <a:pt x="2" y="5"/>
                  </a:lnTo>
                  <a:lnTo>
                    <a:pt x="2" y="5"/>
                  </a:lnTo>
                  <a:cubicBezTo>
                    <a:pt x="2" y="1"/>
                    <a:pt x="1" y="0"/>
                    <a:pt x="1" y="0"/>
                  </a:cubicBezTo>
                  <a:cubicBezTo>
                    <a:pt x="1" y="0"/>
                    <a:pt x="1" y="0"/>
                    <a:pt x="1"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5" name="Freeform 370"/>
            <p:cNvSpPr>
              <a:spLocks/>
            </p:cNvSpPr>
            <p:nvPr/>
          </p:nvSpPr>
          <p:spPr bwMode="auto">
            <a:xfrm>
              <a:off x="1501776" y="2781300"/>
              <a:ext cx="1588" cy="4763"/>
            </a:xfrm>
            <a:custGeom>
              <a:avLst/>
              <a:gdLst>
                <a:gd name="T0" fmla="*/ 2 w 2"/>
                <a:gd name="T1" fmla="*/ 2 h 5"/>
                <a:gd name="T2" fmla="*/ 2 w 2"/>
                <a:gd name="T3" fmla="*/ 2 h 5"/>
                <a:gd name="T4" fmla="*/ 2 w 2"/>
                <a:gd name="T5" fmla="*/ 1 h 5"/>
                <a:gd name="T6" fmla="*/ 1 w 2"/>
                <a:gd name="T7" fmla="*/ 0 h 5"/>
                <a:gd name="T8" fmla="*/ 1 w 2"/>
                <a:gd name="T9" fmla="*/ 0 h 5"/>
                <a:gd name="T10" fmla="*/ 0 w 2"/>
                <a:gd name="T11" fmla="*/ 5 h 5"/>
                <a:gd name="T12" fmla="*/ 0 w 2"/>
                <a:gd name="T13" fmla="*/ 5 h 5"/>
                <a:gd name="T14" fmla="*/ 0 w 2"/>
                <a:gd name="T15" fmla="*/ 5 h 5"/>
                <a:gd name="T16" fmla="*/ 0 w 2"/>
                <a:gd name="T17" fmla="*/ 5 h 5"/>
                <a:gd name="T18" fmla="*/ 2 w 2"/>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2"/>
                  </a:moveTo>
                  <a:lnTo>
                    <a:pt x="2" y="2"/>
                  </a:lnTo>
                  <a:cubicBezTo>
                    <a:pt x="2" y="2"/>
                    <a:pt x="2" y="1"/>
                    <a:pt x="2" y="1"/>
                  </a:cubicBezTo>
                  <a:cubicBezTo>
                    <a:pt x="2" y="1"/>
                    <a:pt x="2" y="0"/>
                    <a:pt x="1" y="0"/>
                  </a:cubicBezTo>
                  <a:cubicBezTo>
                    <a:pt x="1" y="0"/>
                    <a:pt x="1" y="0"/>
                    <a:pt x="1" y="0"/>
                  </a:cubicBezTo>
                  <a:cubicBezTo>
                    <a:pt x="1" y="0"/>
                    <a:pt x="0" y="1"/>
                    <a:pt x="0" y="5"/>
                  </a:cubicBezTo>
                  <a:lnTo>
                    <a:pt x="0" y="5"/>
                  </a:lnTo>
                  <a:lnTo>
                    <a:pt x="0" y="5"/>
                  </a:lnTo>
                  <a:lnTo>
                    <a:pt x="0" y="5"/>
                  </a:lnTo>
                  <a:cubicBezTo>
                    <a:pt x="1" y="5"/>
                    <a:pt x="2" y="3"/>
                    <a:pt x="2"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6" name="Freeform 371"/>
            <p:cNvSpPr>
              <a:spLocks/>
            </p:cNvSpPr>
            <p:nvPr/>
          </p:nvSpPr>
          <p:spPr bwMode="auto">
            <a:xfrm>
              <a:off x="1501776" y="2787650"/>
              <a:ext cx="3175" cy="0"/>
            </a:xfrm>
            <a:custGeom>
              <a:avLst/>
              <a:gdLst>
                <a:gd name="T0" fmla="*/ 0 w 3"/>
                <a:gd name="T1" fmla="*/ 0 h 1"/>
                <a:gd name="T2" fmla="*/ 0 w 3"/>
                <a:gd name="T3" fmla="*/ 0 h 1"/>
                <a:gd name="T4" fmla="*/ 0 w 3"/>
                <a:gd name="T5" fmla="*/ 0 h 1"/>
                <a:gd name="T6" fmla="*/ 2 w 3"/>
                <a:gd name="T7" fmla="*/ 1 h 1"/>
                <a:gd name="T8" fmla="*/ 3 w 3"/>
                <a:gd name="T9" fmla="*/ 0 h 1"/>
                <a:gd name="T10" fmla="*/ 0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lnTo>
                    <a:pt x="0" y="0"/>
                  </a:lnTo>
                  <a:lnTo>
                    <a:pt x="0" y="0"/>
                  </a:lnTo>
                  <a:cubicBezTo>
                    <a:pt x="0" y="0"/>
                    <a:pt x="1" y="1"/>
                    <a:pt x="2" y="1"/>
                  </a:cubicBezTo>
                  <a:cubicBezTo>
                    <a:pt x="2" y="1"/>
                    <a:pt x="2" y="1"/>
                    <a:pt x="3" y="0"/>
                  </a:cubicBezTo>
                  <a:lnTo>
                    <a:pt x="0" y="0"/>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7" name="Freeform 372"/>
            <p:cNvSpPr>
              <a:spLocks/>
            </p:cNvSpPr>
            <p:nvPr/>
          </p:nvSpPr>
          <p:spPr bwMode="auto">
            <a:xfrm>
              <a:off x="1501776" y="2786063"/>
              <a:ext cx="4763" cy="1588"/>
            </a:xfrm>
            <a:custGeom>
              <a:avLst/>
              <a:gdLst>
                <a:gd name="T0" fmla="*/ 0 w 4"/>
                <a:gd name="T1" fmla="*/ 2 h 2"/>
                <a:gd name="T2" fmla="*/ 0 w 4"/>
                <a:gd name="T3" fmla="*/ 2 h 2"/>
                <a:gd name="T4" fmla="*/ 0 w 4"/>
                <a:gd name="T5" fmla="*/ 2 h 2"/>
                <a:gd name="T6" fmla="*/ 0 w 4"/>
                <a:gd name="T7" fmla="*/ 2 h 2"/>
                <a:gd name="T8" fmla="*/ 2 w 4"/>
                <a:gd name="T9" fmla="*/ 2 h 2"/>
                <a:gd name="T10" fmla="*/ 3 w 4"/>
                <a:gd name="T11" fmla="*/ 2 h 2"/>
                <a:gd name="T12" fmla="*/ 4 w 4"/>
                <a:gd name="T13" fmla="*/ 1 h 2"/>
                <a:gd name="T14" fmla="*/ 4 w 4"/>
                <a:gd name="T15" fmla="*/ 0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0" y="2"/>
                  </a:lnTo>
                  <a:lnTo>
                    <a:pt x="2" y="2"/>
                  </a:lnTo>
                  <a:cubicBezTo>
                    <a:pt x="2" y="2"/>
                    <a:pt x="2" y="2"/>
                    <a:pt x="3" y="2"/>
                  </a:cubicBezTo>
                  <a:cubicBezTo>
                    <a:pt x="3" y="2"/>
                    <a:pt x="3" y="2"/>
                    <a:pt x="4" y="1"/>
                  </a:cubicBezTo>
                  <a:cubicBezTo>
                    <a:pt x="4" y="1"/>
                    <a:pt x="4" y="0"/>
                    <a:pt x="4" y="0"/>
                  </a:cubicBezTo>
                  <a:cubicBezTo>
                    <a:pt x="4" y="0"/>
                    <a:pt x="1" y="1"/>
                    <a:pt x="0"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8" name="Freeform 373"/>
            <p:cNvSpPr>
              <a:spLocks/>
            </p:cNvSpPr>
            <p:nvPr/>
          </p:nvSpPr>
          <p:spPr bwMode="auto">
            <a:xfrm>
              <a:off x="1501776" y="2782888"/>
              <a:ext cx="3175" cy="4763"/>
            </a:xfrm>
            <a:custGeom>
              <a:avLst/>
              <a:gdLst>
                <a:gd name="T0" fmla="*/ 3 w 3"/>
                <a:gd name="T1" fmla="*/ 2 h 5"/>
                <a:gd name="T2" fmla="*/ 3 w 3"/>
                <a:gd name="T3" fmla="*/ 2 h 5"/>
                <a:gd name="T4" fmla="*/ 2 w 3"/>
                <a:gd name="T5" fmla="*/ 0 h 5"/>
                <a:gd name="T6" fmla="*/ 0 w 3"/>
                <a:gd name="T7" fmla="*/ 4 h 5"/>
                <a:gd name="T8" fmla="*/ 0 w 3"/>
                <a:gd name="T9" fmla="*/ 5 h 5"/>
                <a:gd name="T10" fmla="*/ 0 w 3"/>
                <a:gd name="T11" fmla="*/ 5 h 5"/>
                <a:gd name="T12" fmla="*/ 3 w 3"/>
                <a:gd name="T13" fmla="*/ 3 h 5"/>
                <a:gd name="T14" fmla="*/ 3 w 3"/>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2"/>
                  </a:moveTo>
                  <a:lnTo>
                    <a:pt x="3" y="2"/>
                  </a:lnTo>
                  <a:cubicBezTo>
                    <a:pt x="3" y="1"/>
                    <a:pt x="2" y="0"/>
                    <a:pt x="2" y="0"/>
                  </a:cubicBezTo>
                  <a:cubicBezTo>
                    <a:pt x="2" y="0"/>
                    <a:pt x="1" y="2"/>
                    <a:pt x="0" y="4"/>
                  </a:cubicBezTo>
                  <a:cubicBezTo>
                    <a:pt x="0" y="4"/>
                    <a:pt x="0" y="4"/>
                    <a:pt x="0" y="5"/>
                  </a:cubicBezTo>
                  <a:cubicBezTo>
                    <a:pt x="0" y="5"/>
                    <a:pt x="0" y="5"/>
                    <a:pt x="0" y="5"/>
                  </a:cubicBezTo>
                  <a:cubicBezTo>
                    <a:pt x="0" y="4"/>
                    <a:pt x="2" y="3"/>
                    <a:pt x="3" y="3"/>
                  </a:cubicBezTo>
                  <a:cubicBezTo>
                    <a:pt x="3" y="3"/>
                    <a:pt x="3" y="2"/>
                    <a:pt x="3" y="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39" name="Freeform 374"/>
            <p:cNvSpPr>
              <a:spLocks/>
            </p:cNvSpPr>
            <p:nvPr/>
          </p:nvSpPr>
          <p:spPr bwMode="auto">
            <a:xfrm>
              <a:off x="1431926" y="2516188"/>
              <a:ext cx="38100" cy="6350"/>
            </a:xfrm>
            <a:custGeom>
              <a:avLst/>
              <a:gdLst>
                <a:gd name="T0" fmla="*/ 0 w 39"/>
                <a:gd name="T1" fmla="*/ 6 h 6"/>
                <a:gd name="T2" fmla="*/ 0 w 39"/>
                <a:gd name="T3" fmla="*/ 6 h 6"/>
                <a:gd name="T4" fmla="*/ 39 w 39"/>
                <a:gd name="T5" fmla="*/ 6 h 6"/>
                <a:gd name="T6" fmla="*/ 39 w 39"/>
                <a:gd name="T7" fmla="*/ 0 h 6"/>
                <a:gd name="T8" fmla="*/ 0 w 39"/>
                <a:gd name="T9" fmla="*/ 0 h 6"/>
                <a:gd name="T10" fmla="*/ 0 w 39"/>
                <a:gd name="T11" fmla="*/ 6 h 6"/>
              </a:gdLst>
              <a:ahLst/>
              <a:cxnLst>
                <a:cxn ang="0">
                  <a:pos x="T0" y="T1"/>
                </a:cxn>
                <a:cxn ang="0">
                  <a:pos x="T2" y="T3"/>
                </a:cxn>
                <a:cxn ang="0">
                  <a:pos x="T4" y="T5"/>
                </a:cxn>
                <a:cxn ang="0">
                  <a:pos x="T6" y="T7"/>
                </a:cxn>
                <a:cxn ang="0">
                  <a:pos x="T8" y="T9"/>
                </a:cxn>
                <a:cxn ang="0">
                  <a:pos x="T10" y="T11"/>
                </a:cxn>
              </a:cxnLst>
              <a:rect l="0" t="0" r="r" b="b"/>
              <a:pathLst>
                <a:path w="39" h="6">
                  <a:moveTo>
                    <a:pt x="0" y="6"/>
                  </a:moveTo>
                  <a:lnTo>
                    <a:pt x="0" y="6"/>
                  </a:lnTo>
                  <a:lnTo>
                    <a:pt x="39" y="6"/>
                  </a:lnTo>
                  <a:lnTo>
                    <a:pt x="39" y="0"/>
                  </a:lnTo>
                  <a:lnTo>
                    <a:pt x="0" y="0"/>
                  </a:lnTo>
                  <a:lnTo>
                    <a:pt x="0" y="6"/>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0" name="Freeform 375"/>
            <p:cNvSpPr>
              <a:spLocks noEditPoints="1"/>
            </p:cNvSpPr>
            <p:nvPr/>
          </p:nvSpPr>
          <p:spPr bwMode="auto">
            <a:xfrm>
              <a:off x="1311276" y="2159000"/>
              <a:ext cx="276225" cy="26988"/>
            </a:xfrm>
            <a:custGeom>
              <a:avLst/>
              <a:gdLst>
                <a:gd name="T0" fmla="*/ 48 w 289"/>
                <a:gd name="T1" fmla="*/ 10 h 28"/>
                <a:gd name="T2" fmla="*/ 48 w 289"/>
                <a:gd name="T3" fmla="*/ 10 h 28"/>
                <a:gd name="T4" fmla="*/ 247 w 289"/>
                <a:gd name="T5" fmla="*/ 10 h 28"/>
                <a:gd name="T6" fmla="*/ 258 w 289"/>
                <a:gd name="T7" fmla="*/ 18 h 28"/>
                <a:gd name="T8" fmla="*/ 36 w 289"/>
                <a:gd name="T9" fmla="*/ 18 h 28"/>
                <a:gd name="T10" fmla="*/ 48 w 289"/>
                <a:gd name="T11" fmla="*/ 10 h 28"/>
                <a:gd name="T12" fmla="*/ 250 w 289"/>
                <a:gd name="T13" fmla="*/ 0 h 28"/>
                <a:gd name="T14" fmla="*/ 250 w 289"/>
                <a:gd name="T15" fmla="*/ 0 h 28"/>
                <a:gd name="T16" fmla="*/ 45 w 289"/>
                <a:gd name="T17" fmla="*/ 0 h 28"/>
                <a:gd name="T18" fmla="*/ 0 w 289"/>
                <a:gd name="T19" fmla="*/ 28 h 28"/>
                <a:gd name="T20" fmla="*/ 289 w 289"/>
                <a:gd name="T21" fmla="*/ 28 h 28"/>
                <a:gd name="T22" fmla="*/ 250 w 289"/>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9" h="28">
                  <a:moveTo>
                    <a:pt x="48" y="10"/>
                  </a:moveTo>
                  <a:lnTo>
                    <a:pt x="48" y="10"/>
                  </a:lnTo>
                  <a:lnTo>
                    <a:pt x="247" y="10"/>
                  </a:lnTo>
                  <a:lnTo>
                    <a:pt x="258" y="18"/>
                  </a:lnTo>
                  <a:lnTo>
                    <a:pt x="36" y="18"/>
                  </a:lnTo>
                  <a:lnTo>
                    <a:pt x="48" y="10"/>
                  </a:lnTo>
                  <a:close/>
                  <a:moveTo>
                    <a:pt x="250" y="0"/>
                  </a:moveTo>
                  <a:lnTo>
                    <a:pt x="250" y="0"/>
                  </a:lnTo>
                  <a:lnTo>
                    <a:pt x="45" y="0"/>
                  </a:lnTo>
                  <a:lnTo>
                    <a:pt x="0" y="28"/>
                  </a:lnTo>
                  <a:lnTo>
                    <a:pt x="289" y="28"/>
                  </a:lnTo>
                  <a:lnTo>
                    <a:pt x="25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grpSp>
        <p:nvGrpSpPr>
          <p:cNvPr id="141" name="组合 16582"/>
          <p:cNvGrpSpPr/>
          <p:nvPr/>
        </p:nvGrpSpPr>
        <p:grpSpPr>
          <a:xfrm>
            <a:off x="5145652" y="4386796"/>
            <a:ext cx="428319" cy="546273"/>
            <a:chOff x="8407400" y="2055813"/>
            <a:chExt cx="360363" cy="458788"/>
          </a:xfrm>
          <a:solidFill>
            <a:schemeClr val="tx1">
              <a:lumMod val="95000"/>
              <a:lumOff val="5000"/>
            </a:schemeClr>
          </a:solidFill>
        </p:grpSpPr>
        <p:sp>
          <p:nvSpPr>
            <p:cNvPr id="142"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3"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4"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45"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146" name="Freeform 217"/>
          <p:cNvSpPr>
            <a:spLocks noEditPoints="1"/>
          </p:cNvSpPr>
          <p:nvPr/>
        </p:nvSpPr>
        <p:spPr bwMode="auto">
          <a:xfrm>
            <a:off x="3309114" y="4418752"/>
            <a:ext cx="683842" cy="525055"/>
          </a:xfrm>
          <a:custGeom>
            <a:avLst/>
            <a:gdLst>
              <a:gd name="T0" fmla="*/ 2147483647 w 605"/>
              <a:gd name="T1" fmla="*/ 2147483647 h 461"/>
              <a:gd name="T2" fmla="*/ 2147483647 w 605"/>
              <a:gd name="T3" fmla="*/ 2147483647 h 461"/>
              <a:gd name="T4" fmla="*/ 2147483647 w 605"/>
              <a:gd name="T5" fmla="*/ 2147483647 h 461"/>
              <a:gd name="T6" fmla="*/ 2147483647 w 605"/>
              <a:gd name="T7" fmla="*/ 2147483647 h 461"/>
              <a:gd name="T8" fmla="*/ 2147483647 w 605"/>
              <a:gd name="T9" fmla="*/ 2147483647 h 461"/>
              <a:gd name="T10" fmla="*/ 2147483647 w 605"/>
              <a:gd name="T11" fmla="*/ 2147483647 h 461"/>
              <a:gd name="T12" fmla="*/ 2147483647 w 605"/>
              <a:gd name="T13" fmla="*/ 2147483647 h 461"/>
              <a:gd name="T14" fmla="*/ 2147483647 w 605"/>
              <a:gd name="T15" fmla="*/ 2147483647 h 461"/>
              <a:gd name="T16" fmla="*/ 2147483647 w 605"/>
              <a:gd name="T17" fmla="*/ 2147483647 h 461"/>
              <a:gd name="T18" fmla="*/ 2147483647 w 605"/>
              <a:gd name="T19" fmla="*/ 2147483647 h 461"/>
              <a:gd name="T20" fmla="*/ 2147483647 w 605"/>
              <a:gd name="T21" fmla="*/ 2147483647 h 461"/>
              <a:gd name="T22" fmla="*/ 2147483647 w 605"/>
              <a:gd name="T23" fmla="*/ 2147483647 h 461"/>
              <a:gd name="T24" fmla="*/ 2147483647 w 605"/>
              <a:gd name="T25" fmla="*/ 2147483647 h 461"/>
              <a:gd name="T26" fmla="*/ 2147483647 w 605"/>
              <a:gd name="T27" fmla="*/ 2147483647 h 461"/>
              <a:gd name="T28" fmla="*/ 2147483647 w 605"/>
              <a:gd name="T29" fmla="*/ 2147483647 h 461"/>
              <a:gd name="T30" fmla="*/ 2147483647 w 605"/>
              <a:gd name="T31" fmla="*/ 2147483647 h 461"/>
              <a:gd name="T32" fmla="*/ 2147483647 w 605"/>
              <a:gd name="T33" fmla="*/ 2147483647 h 461"/>
              <a:gd name="T34" fmla="*/ 2147483647 w 605"/>
              <a:gd name="T35" fmla="*/ 2147483647 h 461"/>
              <a:gd name="T36" fmla="*/ 2147483647 w 605"/>
              <a:gd name="T37" fmla="*/ 2147483647 h 461"/>
              <a:gd name="T38" fmla="*/ 2147483647 w 605"/>
              <a:gd name="T39" fmla="*/ 2147483647 h 461"/>
              <a:gd name="T40" fmla="*/ 2147483647 w 605"/>
              <a:gd name="T41" fmla="*/ 2147483647 h 461"/>
              <a:gd name="T42" fmla="*/ 2147483647 w 605"/>
              <a:gd name="T43" fmla="*/ 2147483647 h 461"/>
              <a:gd name="T44" fmla="*/ 2147483647 w 605"/>
              <a:gd name="T45" fmla="*/ 2147483647 h 461"/>
              <a:gd name="T46" fmla="*/ 2147483647 w 605"/>
              <a:gd name="T47" fmla="*/ 0 h 461"/>
              <a:gd name="T48" fmla="*/ 2147483647 w 605"/>
              <a:gd name="T49" fmla="*/ 2147483647 h 461"/>
              <a:gd name="T50" fmla="*/ 2147483647 w 605"/>
              <a:gd name="T51" fmla="*/ 2147483647 h 461"/>
              <a:gd name="T52" fmla="*/ 2147483647 w 605"/>
              <a:gd name="T53" fmla="*/ 2147483647 h 461"/>
              <a:gd name="T54" fmla="*/ 2147483647 w 605"/>
              <a:gd name="T55" fmla="*/ 2147483647 h 461"/>
              <a:gd name="T56" fmla="*/ 2147483647 w 605"/>
              <a:gd name="T57" fmla="*/ 2147483647 h 461"/>
              <a:gd name="T58" fmla="*/ 2147483647 w 605"/>
              <a:gd name="T59" fmla="*/ 2147483647 h 461"/>
              <a:gd name="T60" fmla="*/ 2147483647 w 605"/>
              <a:gd name="T61" fmla="*/ 2147483647 h 461"/>
              <a:gd name="T62" fmla="*/ 2147483647 w 605"/>
              <a:gd name="T63" fmla="*/ 2147483647 h 461"/>
              <a:gd name="T64" fmla="*/ 2147483647 w 605"/>
              <a:gd name="T65" fmla="*/ 2147483647 h 461"/>
              <a:gd name="T66" fmla="*/ 2147483647 w 605"/>
              <a:gd name="T67" fmla="*/ 2147483647 h 461"/>
              <a:gd name="T68" fmla="*/ 2147483647 w 605"/>
              <a:gd name="T69" fmla="*/ 2147483647 h 461"/>
              <a:gd name="T70" fmla="*/ 2147483647 w 605"/>
              <a:gd name="T71" fmla="*/ 2147483647 h 461"/>
              <a:gd name="T72" fmla="*/ 2147483647 w 605"/>
              <a:gd name="T73" fmla="*/ 2147483647 h 461"/>
              <a:gd name="T74" fmla="*/ 2147483647 w 605"/>
              <a:gd name="T75" fmla="*/ 2147483647 h 461"/>
              <a:gd name="T76" fmla="*/ 2147483647 w 605"/>
              <a:gd name="T77" fmla="*/ 2147483647 h 461"/>
              <a:gd name="T78" fmla="*/ 2147483647 w 605"/>
              <a:gd name="T79" fmla="*/ 2147483647 h 461"/>
              <a:gd name="T80" fmla="*/ 2147483647 w 605"/>
              <a:gd name="T81" fmla="*/ 2147483647 h 461"/>
              <a:gd name="T82" fmla="*/ 2147483647 w 605"/>
              <a:gd name="T83" fmla="*/ 2147483647 h 461"/>
              <a:gd name="T84" fmla="*/ 2147483647 w 605"/>
              <a:gd name="T85" fmla="*/ 2147483647 h 461"/>
              <a:gd name="T86" fmla="*/ 2147483647 w 605"/>
              <a:gd name="T87" fmla="*/ 2147483647 h 461"/>
              <a:gd name="T88" fmla="*/ 2147483647 w 605"/>
              <a:gd name="T89" fmla="*/ 2147483647 h 4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5"/>
              <a:gd name="T136" fmla="*/ 0 h 461"/>
              <a:gd name="T137" fmla="*/ 605 w 605"/>
              <a:gd name="T138" fmla="*/ 461 h 4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5" h="461">
                <a:moveTo>
                  <a:pt x="365" y="275"/>
                </a:moveTo>
                <a:lnTo>
                  <a:pt x="365" y="275"/>
                </a:lnTo>
                <a:cubicBezTo>
                  <a:pt x="326" y="281"/>
                  <a:pt x="298" y="285"/>
                  <a:pt x="247" y="287"/>
                </a:cubicBezTo>
                <a:cubicBezTo>
                  <a:pt x="246" y="287"/>
                  <a:pt x="245" y="287"/>
                  <a:pt x="245" y="287"/>
                </a:cubicBezTo>
                <a:cubicBezTo>
                  <a:pt x="244" y="287"/>
                  <a:pt x="244" y="287"/>
                  <a:pt x="244" y="287"/>
                </a:cubicBezTo>
                <a:lnTo>
                  <a:pt x="123" y="287"/>
                </a:lnTo>
                <a:lnTo>
                  <a:pt x="161" y="133"/>
                </a:lnTo>
                <a:lnTo>
                  <a:pt x="444" y="133"/>
                </a:lnTo>
                <a:lnTo>
                  <a:pt x="413" y="270"/>
                </a:lnTo>
                <a:cubicBezTo>
                  <a:pt x="398" y="271"/>
                  <a:pt x="382" y="273"/>
                  <a:pt x="365" y="275"/>
                </a:cubicBezTo>
                <a:close/>
                <a:moveTo>
                  <a:pt x="235" y="356"/>
                </a:moveTo>
                <a:lnTo>
                  <a:pt x="235" y="356"/>
                </a:lnTo>
                <a:lnTo>
                  <a:pt x="244" y="356"/>
                </a:lnTo>
                <a:cubicBezTo>
                  <a:pt x="253" y="356"/>
                  <a:pt x="270" y="355"/>
                  <a:pt x="286" y="356"/>
                </a:cubicBezTo>
                <a:cubicBezTo>
                  <a:pt x="257" y="360"/>
                  <a:pt x="223" y="362"/>
                  <a:pt x="214" y="361"/>
                </a:cubicBezTo>
                <a:cubicBezTo>
                  <a:pt x="207" y="359"/>
                  <a:pt x="174" y="338"/>
                  <a:pt x="136" y="312"/>
                </a:cubicBezTo>
                <a:lnTo>
                  <a:pt x="202" y="312"/>
                </a:lnTo>
                <a:cubicBezTo>
                  <a:pt x="201" y="316"/>
                  <a:pt x="200" y="320"/>
                  <a:pt x="200" y="324"/>
                </a:cubicBezTo>
                <a:cubicBezTo>
                  <a:pt x="200" y="342"/>
                  <a:pt x="216" y="356"/>
                  <a:pt x="235" y="356"/>
                </a:cubicBezTo>
                <a:close/>
                <a:moveTo>
                  <a:pt x="155" y="61"/>
                </a:moveTo>
                <a:lnTo>
                  <a:pt x="155" y="61"/>
                </a:lnTo>
                <a:cubicBezTo>
                  <a:pt x="159" y="61"/>
                  <a:pt x="163" y="59"/>
                  <a:pt x="165" y="56"/>
                </a:cubicBezTo>
                <a:lnTo>
                  <a:pt x="187" y="25"/>
                </a:lnTo>
                <a:lnTo>
                  <a:pt x="233" y="25"/>
                </a:lnTo>
                <a:lnTo>
                  <a:pt x="258" y="56"/>
                </a:lnTo>
                <a:cubicBezTo>
                  <a:pt x="260" y="59"/>
                  <a:pt x="264" y="61"/>
                  <a:pt x="268" y="61"/>
                </a:cubicBezTo>
                <a:lnTo>
                  <a:pt x="406" y="61"/>
                </a:lnTo>
                <a:lnTo>
                  <a:pt x="406" y="108"/>
                </a:lnTo>
                <a:lnTo>
                  <a:pt x="156" y="108"/>
                </a:lnTo>
                <a:cubicBezTo>
                  <a:pt x="147" y="108"/>
                  <a:pt x="140" y="114"/>
                  <a:pt x="138" y="122"/>
                </a:cubicBezTo>
                <a:lnTo>
                  <a:pt x="119" y="197"/>
                </a:lnTo>
                <a:lnTo>
                  <a:pt x="119" y="61"/>
                </a:lnTo>
                <a:lnTo>
                  <a:pt x="155" y="61"/>
                </a:lnTo>
                <a:close/>
                <a:moveTo>
                  <a:pt x="595" y="319"/>
                </a:moveTo>
                <a:lnTo>
                  <a:pt x="595" y="319"/>
                </a:lnTo>
                <a:lnTo>
                  <a:pt x="530" y="304"/>
                </a:lnTo>
                <a:cubicBezTo>
                  <a:pt x="499" y="281"/>
                  <a:pt x="472" y="271"/>
                  <a:pt x="438" y="270"/>
                </a:cubicBezTo>
                <a:lnTo>
                  <a:pt x="471" y="128"/>
                </a:lnTo>
                <a:cubicBezTo>
                  <a:pt x="472" y="123"/>
                  <a:pt x="471" y="118"/>
                  <a:pt x="468" y="114"/>
                </a:cubicBezTo>
                <a:cubicBezTo>
                  <a:pt x="465" y="110"/>
                  <a:pt x="460" y="108"/>
                  <a:pt x="455" y="108"/>
                </a:cubicBezTo>
                <a:lnTo>
                  <a:pt x="431" y="108"/>
                </a:lnTo>
                <a:lnTo>
                  <a:pt x="431" y="54"/>
                </a:lnTo>
                <a:cubicBezTo>
                  <a:pt x="431" y="44"/>
                  <a:pt x="423" y="36"/>
                  <a:pt x="414" y="36"/>
                </a:cubicBezTo>
                <a:lnTo>
                  <a:pt x="274" y="36"/>
                </a:lnTo>
                <a:lnTo>
                  <a:pt x="249" y="5"/>
                </a:lnTo>
                <a:cubicBezTo>
                  <a:pt x="247" y="2"/>
                  <a:pt x="243" y="0"/>
                  <a:pt x="240" y="0"/>
                </a:cubicBezTo>
                <a:lnTo>
                  <a:pt x="181" y="0"/>
                </a:lnTo>
                <a:cubicBezTo>
                  <a:pt x="177" y="0"/>
                  <a:pt x="173" y="2"/>
                  <a:pt x="171" y="6"/>
                </a:cubicBezTo>
                <a:lnTo>
                  <a:pt x="149" y="36"/>
                </a:lnTo>
                <a:lnTo>
                  <a:pt x="111" y="36"/>
                </a:lnTo>
                <a:cubicBezTo>
                  <a:pt x="102" y="36"/>
                  <a:pt x="94" y="44"/>
                  <a:pt x="94" y="54"/>
                </a:cubicBezTo>
                <a:lnTo>
                  <a:pt x="94" y="284"/>
                </a:lnTo>
                <a:cubicBezTo>
                  <a:pt x="90" y="281"/>
                  <a:pt x="86" y="278"/>
                  <a:pt x="82" y="276"/>
                </a:cubicBezTo>
                <a:cubicBezTo>
                  <a:pt x="67" y="264"/>
                  <a:pt x="36" y="249"/>
                  <a:pt x="18" y="272"/>
                </a:cubicBezTo>
                <a:cubicBezTo>
                  <a:pt x="0" y="293"/>
                  <a:pt x="7" y="313"/>
                  <a:pt x="13" y="321"/>
                </a:cubicBezTo>
                <a:cubicBezTo>
                  <a:pt x="14" y="322"/>
                  <a:pt x="14" y="323"/>
                  <a:pt x="15" y="323"/>
                </a:cubicBezTo>
                <a:cubicBezTo>
                  <a:pt x="31" y="337"/>
                  <a:pt x="174" y="454"/>
                  <a:pt x="235" y="460"/>
                </a:cubicBezTo>
                <a:cubicBezTo>
                  <a:pt x="239" y="461"/>
                  <a:pt x="244" y="461"/>
                  <a:pt x="249" y="461"/>
                </a:cubicBezTo>
                <a:cubicBezTo>
                  <a:pt x="300" y="461"/>
                  <a:pt x="395" y="442"/>
                  <a:pt x="441" y="432"/>
                </a:cubicBezTo>
                <a:cubicBezTo>
                  <a:pt x="445" y="436"/>
                  <a:pt x="451" y="439"/>
                  <a:pt x="457" y="440"/>
                </a:cubicBezTo>
                <a:cubicBezTo>
                  <a:pt x="471" y="441"/>
                  <a:pt x="484" y="430"/>
                  <a:pt x="485" y="416"/>
                </a:cubicBezTo>
                <a:cubicBezTo>
                  <a:pt x="486" y="401"/>
                  <a:pt x="475" y="389"/>
                  <a:pt x="461" y="388"/>
                </a:cubicBezTo>
                <a:cubicBezTo>
                  <a:pt x="448" y="387"/>
                  <a:pt x="436" y="396"/>
                  <a:pt x="434" y="408"/>
                </a:cubicBezTo>
                <a:cubicBezTo>
                  <a:pt x="384" y="419"/>
                  <a:pt x="279" y="439"/>
                  <a:pt x="237" y="435"/>
                </a:cubicBezTo>
                <a:cubicBezTo>
                  <a:pt x="192" y="431"/>
                  <a:pt x="76" y="341"/>
                  <a:pt x="32" y="305"/>
                </a:cubicBezTo>
                <a:cubicBezTo>
                  <a:pt x="31" y="303"/>
                  <a:pt x="29" y="297"/>
                  <a:pt x="37" y="288"/>
                </a:cubicBezTo>
                <a:cubicBezTo>
                  <a:pt x="43" y="280"/>
                  <a:pt x="62" y="292"/>
                  <a:pt x="67" y="296"/>
                </a:cubicBezTo>
                <a:cubicBezTo>
                  <a:pt x="114" y="328"/>
                  <a:pt x="195" y="383"/>
                  <a:pt x="209" y="385"/>
                </a:cubicBezTo>
                <a:cubicBezTo>
                  <a:pt x="216" y="387"/>
                  <a:pt x="329" y="384"/>
                  <a:pt x="346" y="360"/>
                </a:cubicBezTo>
                <a:cubicBezTo>
                  <a:pt x="350" y="355"/>
                  <a:pt x="350" y="348"/>
                  <a:pt x="346" y="342"/>
                </a:cubicBezTo>
                <a:cubicBezTo>
                  <a:pt x="341" y="334"/>
                  <a:pt x="335" y="330"/>
                  <a:pt x="244" y="331"/>
                </a:cubicBezTo>
                <a:lnTo>
                  <a:pt x="235" y="331"/>
                </a:lnTo>
                <a:cubicBezTo>
                  <a:pt x="229" y="331"/>
                  <a:pt x="225" y="327"/>
                  <a:pt x="225" y="323"/>
                </a:cubicBezTo>
                <a:cubicBezTo>
                  <a:pt x="225" y="319"/>
                  <a:pt x="231" y="313"/>
                  <a:pt x="244" y="312"/>
                </a:cubicBezTo>
                <a:cubicBezTo>
                  <a:pt x="246" y="312"/>
                  <a:pt x="246" y="312"/>
                  <a:pt x="248" y="312"/>
                </a:cubicBezTo>
                <a:cubicBezTo>
                  <a:pt x="300" y="310"/>
                  <a:pt x="329" y="306"/>
                  <a:pt x="369" y="300"/>
                </a:cubicBezTo>
                <a:cubicBezTo>
                  <a:pt x="441" y="289"/>
                  <a:pt x="472" y="291"/>
                  <a:pt x="518" y="326"/>
                </a:cubicBezTo>
                <a:cubicBezTo>
                  <a:pt x="519" y="327"/>
                  <a:pt x="521" y="328"/>
                  <a:pt x="522" y="328"/>
                </a:cubicBezTo>
                <a:lnTo>
                  <a:pt x="571" y="339"/>
                </a:lnTo>
                <a:lnTo>
                  <a:pt x="555" y="364"/>
                </a:lnTo>
                <a:cubicBezTo>
                  <a:pt x="541" y="363"/>
                  <a:pt x="529" y="373"/>
                  <a:pt x="528" y="388"/>
                </a:cubicBezTo>
                <a:cubicBezTo>
                  <a:pt x="527" y="402"/>
                  <a:pt x="537" y="414"/>
                  <a:pt x="552" y="415"/>
                </a:cubicBezTo>
                <a:cubicBezTo>
                  <a:pt x="566" y="417"/>
                  <a:pt x="579" y="406"/>
                  <a:pt x="580" y="391"/>
                </a:cubicBezTo>
                <a:cubicBezTo>
                  <a:pt x="580" y="386"/>
                  <a:pt x="579" y="381"/>
                  <a:pt x="576" y="376"/>
                </a:cubicBezTo>
                <a:lnTo>
                  <a:pt x="602" y="338"/>
                </a:lnTo>
                <a:cubicBezTo>
                  <a:pt x="605" y="335"/>
                  <a:pt x="605" y="330"/>
                  <a:pt x="604" y="326"/>
                </a:cubicBezTo>
                <a:cubicBezTo>
                  <a:pt x="602" y="323"/>
                  <a:pt x="599" y="320"/>
                  <a:pt x="595" y="319"/>
                </a:cubicBezTo>
                <a:close/>
              </a:path>
            </a:pathLst>
          </a:custGeom>
          <a:solidFill>
            <a:schemeClr val="tx1">
              <a:lumMod val="95000"/>
              <a:lumOff val="5000"/>
            </a:schemeClr>
          </a:solidFill>
          <a:ln>
            <a:noFill/>
          </a:ln>
          <a:extLst/>
        </p:spPr>
        <p:txBody>
          <a:bodyPr lIns="108741" tIns="54371" rIns="108741" bIns="54371"/>
          <a:lstStyle/>
          <a:p>
            <a:endParaRPr lang="en-US" sz="3201">
              <a:latin typeface="+mn-ea"/>
              <a:ea typeface="+mn-ea"/>
            </a:endParaRPr>
          </a:p>
        </p:txBody>
      </p:sp>
      <p:sp>
        <p:nvSpPr>
          <p:cNvPr id="148" name="文本框 147"/>
          <p:cNvSpPr txBox="1"/>
          <p:nvPr/>
        </p:nvSpPr>
        <p:spPr bwMode="auto">
          <a:xfrm>
            <a:off x="5257527" y="5979819"/>
            <a:ext cx="55402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ea"/>
                <a:ea typeface="+mn-ea"/>
              </a:rPr>
              <a:t>SAN</a:t>
            </a:r>
            <a:endParaRPr lang="zh-CN" altLang="en-US" sz="1400" dirty="0" smtClean="0">
              <a:latin typeface="+mn-ea"/>
              <a:ea typeface="+mn-ea"/>
            </a:endParaRPr>
          </a:p>
        </p:txBody>
      </p:sp>
      <p:sp>
        <p:nvSpPr>
          <p:cNvPr id="149" name="文本框 148"/>
          <p:cNvSpPr txBox="1"/>
          <p:nvPr/>
        </p:nvSpPr>
        <p:spPr bwMode="auto">
          <a:xfrm>
            <a:off x="3849885" y="6048282"/>
            <a:ext cx="554025"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ea"/>
                <a:ea typeface="+mn-ea"/>
              </a:rPr>
              <a:t>NAS</a:t>
            </a:r>
            <a:endParaRPr lang="zh-CN" altLang="en-US" sz="1400" dirty="0" smtClean="0">
              <a:latin typeface="+mn-ea"/>
              <a:ea typeface="+mn-ea"/>
            </a:endParaRPr>
          </a:p>
        </p:txBody>
      </p:sp>
      <p:sp>
        <p:nvSpPr>
          <p:cNvPr id="150" name="文本框 149"/>
          <p:cNvSpPr txBox="1"/>
          <p:nvPr/>
        </p:nvSpPr>
        <p:spPr bwMode="auto">
          <a:xfrm>
            <a:off x="5086967" y="4938609"/>
            <a:ext cx="546523"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400" dirty="0" smtClean="0">
                <a:latin typeface="+mn-ea"/>
                <a:ea typeface="+mn-ea"/>
              </a:rPr>
              <a:t>LUN</a:t>
            </a:r>
            <a:endParaRPr lang="zh-CN" altLang="en-US" sz="1400" dirty="0" smtClean="0">
              <a:latin typeface="+mn-ea"/>
              <a:ea typeface="+mn-ea"/>
            </a:endParaRPr>
          </a:p>
        </p:txBody>
      </p:sp>
      <p:sp>
        <p:nvSpPr>
          <p:cNvPr id="151" name="文本框 150"/>
          <p:cNvSpPr txBox="1"/>
          <p:nvPr/>
        </p:nvSpPr>
        <p:spPr bwMode="auto">
          <a:xfrm>
            <a:off x="3204181" y="4907299"/>
            <a:ext cx="895464"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smtClean="0">
                <a:latin typeface="+mn-ea"/>
                <a:ea typeface="+mn-ea"/>
              </a:rPr>
              <a:t>共享</a:t>
            </a:r>
            <a:r>
              <a:rPr lang="zh-CN" altLang="en-US" sz="1400" dirty="0">
                <a:latin typeface="+mn-ea"/>
                <a:ea typeface="+mn-ea"/>
              </a:rPr>
              <a:t>目录</a:t>
            </a:r>
            <a:endParaRPr lang="zh-CN" altLang="en-US" sz="1400" dirty="0" smtClean="0">
              <a:latin typeface="+mn-ea"/>
              <a:ea typeface="+mn-ea"/>
            </a:endParaRPr>
          </a:p>
        </p:txBody>
      </p:sp>
      <p:sp>
        <p:nvSpPr>
          <p:cNvPr id="152" name="文本框 151"/>
          <p:cNvSpPr txBox="1"/>
          <p:nvPr/>
        </p:nvSpPr>
        <p:spPr bwMode="auto">
          <a:xfrm>
            <a:off x="6102007" y="4956933"/>
            <a:ext cx="895464"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smtClean="0">
                <a:latin typeface="+mn-ea"/>
                <a:ea typeface="+mn-ea"/>
              </a:rPr>
              <a:t>本地硬盘</a:t>
            </a:r>
          </a:p>
        </p:txBody>
      </p:sp>
      <p:cxnSp>
        <p:nvCxnSpPr>
          <p:cNvPr id="155" name="直接连接符 154"/>
          <p:cNvCxnSpPr/>
          <p:nvPr/>
        </p:nvCxnSpPr>
        <p:spPr bwMode="auto">
          <a:xfrm>
            <a:off x="1417997" y="2812420"/>
            <a:ext cx="968808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56" name="文本框 16"/>
          <p:cNvSpPr txBox="1">
            <a:spLocks noChangeArrowheads="1"/>
          </p:cNvSpPr>
          <p:nvPr/>
        </p:nvSpPr>
        <p:spPr bwMode="auto">
          <a:xfrm>
            <a:off x="8272320" y="6036507"/>
            <a:ext cx="1607323" cy="325248"/>
          </a:xfrm>
          <a:prstGeom prst="rect">
            <a:avLst/>
          </a:prstGeom>
          <a:noFill/>
          <a:ln>
            <a:noFill/>
          </a:ln>
          <a:extLst/>
        </p:spPr>
        <p:txBody>
          <a:bodyPr wrap="square" lIns="108741" tIns="54371" rIns="108741" bIns="54371">
            <a:spAutoFit/>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064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064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064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064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dirty="0" err="1">
                <a:latin typeface="+mn-ea"/>
                <a:ea typeface="+mn-ea"/>
              </a:rPr>
              <a:t>FusionStorage</a:t>
            </a:r>
            <a:endParaRPr lang="zh-CN" altLang="en-US" sz="1400" dirty="0">
              <a:latin typeface="+mn-ea"/>
              <a:ea typeface="+mn-ea"/>
            </a:endParaRPr>
          </a:p>
        </p:txBody>
      </p:sp>
      <p:grpSp>
        <p:nvGrpSpPr>
          <p:cNvPr id="157" name="组合 15821"/>
          <p:cNvGrpSpPr/>
          <p:nvPr/>
        </p:nvGrpSpPr>
        <p:grpSpPr>
          <a:xfrm>
            <a:off x="8697666" y="5382493"/>
            <a:ext cx="564173" cy="604868"/>
            <a:chOff x="7294563" y="2438400"/>
            <a:chExt cx="474663" cy="508000"/>
          </a:xfrm>
          <a:solidFill>
            <a:schemeClr val="tx1">
              <a:lumMod val="95000"/>
              <a:lumOff val="5000"/>
            </a:schemeClr>
          </a:solidFill>
        </p:grpSpPr>
        <p:sp>
          <p:nvSpPr>
            <p:cNvPr id="158" name="Freeform 457"/>
            <p:cNvSpPr>
              <a:spLocks noEditPoints="1"/>
            </p:cNvSpPr>
            <p:nvPr/>
          </p:nvSpPr>
          <p:spPr bwMode="auto">
            <a:xfrm>
              <a:off x="7294563" y="2438400"/>
              <a:ext cx="474663" cy="508000"/>
            </a:xfrm>
            <a:custGeom>
              <a:avLst/>
              <a:gdLst>
                <a:gd name="T0" fmla="*/ 63 w 498"/>
                <a:gd name="T1" fmla="*/ 15 h 532"/>
                <a:gd name="T2" fmla="*/ 63 w 498"/>
                <a:gd name="T3" fmla="*/ 15 h 532"/>
                <a:gd name="T4" fmla="*/ 438 w 498"/>
                <a:gd name="T5" fmla="*/ 15 h 532"/>
                <a:gd name="T6" fmla="*/ 461 w 498"/>
                <a:gd name="T7" fmla="*/ 24 h 532"/>
                <a:gd name="T8" fmla="*/ 463 w 498"/>
                <a:gd name="T9" fmla="*/ 27 h 532"/>
                <a:gd name="T10" fmla="*/ 35 w 498"/>
                <a:gd name="T11" fmla="*/ 27 h 532"/>
                <a:gd name="T12" fmla="*/ 39 w 498"/>
                <a:gd name="T13" fmla="*/ 24 h 532"/>
                <a:gd name="T14" fmla="*/ 63 w 498"/>
                <a:gd name="T15" fmla="*/ 15 h 532"/>
                <a:gd name="T16" fmla="*/ 492 w 498"/>
                <a:gd name="T17" fmla="*/ 35 h 532"/>
                <a:gd name="T18" fmla="*/ 492 w 498"/>
                <a:gd name="T19" fmla="*/ 35 h 532"/>
                <a:gd name="T20" fmla="*/ 471 w 498"/>
                <a:gd name="T21" fmla="*/ 14 h 532"/>
                <a:gd name="T22" fmla="*/ 438 w 498"/>
                <a:gd name="T23" fmla="*/ 0 h 532"/>
                <a:gd name="T24" fmla="*/ 63 w 498"/>
                <a:gd name="T25" fmla="*/ 0 h 532"/>
                <a:gd name="T26" fmla="*/ 29 w 498"/>
                <a:gd name="T27" fmla="*/ 13 h 532"/>
                <a:gd name="T28" fmla="*/ 8 w 498"/>
                <a:gd name="T29" fmla="*/ 32 h 532"/>
                <a:gd name="T30" fmla="*/ 7 w 498"/>
                <a:gd name="T31" fmla="*/ 40 h 532"/>
                <a:gd name="T32" fmla="*/ 0 w 498"/>
                <a:gd name="T33" fmla="*/ 60 h 532"/>
                <a:gd name="T34" fmla="*/ 0 w 498"/>
                <a:gd name="T35" fmla="*/ 488 h 532"/>
                <a:gd name="T36" fmla="*/ 33 w 498"/>
                <a:gd name="T37" fmla="*/ 521 h 532"/>
                <a:gd name="T38" fmla="*/ 264 w 498"/>
                <a:gd name="T39" fmla="*/ 521 h 532"/>
                <a:gd name="T40" fmla="*/ 285 w 498"/>
                <a:gd name="T41" fmla="*/ 532 h 532"/>
                <a:gd name="T42" fmla="*/ 311 w 498"/>
                <a:gd name="T43" fmla="*/ 507 h 532"/>
                <a:gd name="T44" fmla="*/ 285 w 498"/>
                <a:gd name="T45" fmla="*/ 481 h 532"/>
                <a:gd name="T46" fmla="*/ 262 w 498"/>
                <a:gd name="T47" fmla="*/ 496 h 532"/>
                <a:gd name="T48" fmla="*/ 33 w 498"/>
                <a:gd name="T49" fmla="*/ 496 h 532"/>
                <a:gd name="T50" fmla="*/ 24 w 498"/>
                <a:gd name="T51" fmla="*/ 488 h 532"/>
                <a:gd name="T52" fmla="*/ 24 w 498"/>
                <a:gd name="T53" fmla="*/ 60 h 532"/>
                <a:gd name="T54" fmla="*/ 33 w 498"/>
                <a:gd name="T55" fmla="*/ 52 h 532"/>
                <a:gd name="T56" fmla="*/ 464 w 498"/>
                <a:gd name="T57" fmla="*/ 52 h 532"/>
                <a:gd name="T58" fmla="*/ 473 w 498"/>
                <a:gd name="T59" fmla="*/ 60 h 532"/>
                <a:gd name="T60" fmla="*/ 473 w 498"/>
                <a:gd name="T61" fmla="*/ 488 h 532"/>
                <a:gd name="T62" fmla="*/ 464 w 498"/>
                <a:gd name="T63" fmla="*/ 496 h 532"/>
                <a:gd name="T64" fmla="*/ 388 w 498"/>
                <a:gd name="T65" fmla="*/ 496 h 532"/>
                <a:gd name="T66" fmla="*/ 364 w 498"/>
                <a:gd name="T67" fmla="*/ 481 h 532"/>
                <a:gd name="T68" fmla="*/ 338 w 498"/>
                <a:gd name="T69" fmla="*/ 506 h 532"/>
                <a:gd name="T70" fmla="*/ 364 w 498"/>
                <a:gd name="T71" fmla="*/ 532 h 532"/>
                <a:gd name="T72" fmla="*/ 385 w 498"/>
                <a:gd name="T73" fmla="*/ 521 h 532"/>
                <a:gd name="T74" fmla="*/ 464 w 498"/>
                <a:gd name="T75" fmla="*/ 521 h 532"/>
                <a:gd name="T76" fmla="*/ 498 w 498"/>
                <a:gd name="T77" fmla="*/ 488 h 532"/>
                <a:gd name="T78" fmla="*/ 498 w 498"/>
                <a:gd name="T79" fmla="*/ 60 h 532"/>
                <a:gd name="T80" fmla="*/ 493 w 498"/>
                <a:gd name="T81" fmla="*/ 43 h 532"/>
                <a:gd name="T82" fmla="*/ 492 w 498"/>
                <a:gd name="T83" fmla="*/ 35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8" h="532">
                  <a:moveTo>
                    <a:pt x="63" y="15"/>
                  </a:moveTo>
                  <a:lnTo>
                    <a:pt x="63" y="15"/>
                  </a:lnTo>
                  <a:lnTo>
                    <a:pt x="438" y="15"/>
                  </a:lnTo>
                  <a:cubicBezTo>
                    <a:pt x="445" y="15"/>
                    <a:pt x="456" y="19"/>
                    <a:pt x="461" y="24"/>
                  </a:cubicBezTo>
                  <a:lnTo>
                    <a:pt x="463" y="27"/>
                  </a:lnTo>
                  <a:lnTo>
                    <a:pt x="35" y="27"/>
                  </a:lnTo>
                  <a:lnTo>
                    <a:pt x="39" y="24"/>
                  </a:lnTo>
                  <a:cubicBezTo>
                    <a:pt x="44" y="19"/>
                    <a:pt x="55" y="15"/>
                    <a:pt x="63" y="15"/>
                  </a:cubicBezTo>
                  <a:close/>
                  <a:moveTo>
                    <a:pt x="492" y="35"/>
                  </a:moveTo>
                  <a:lnTo>
                    <a:pt x="492" y="35"/>
                  </a:lnTo>
                  <a:lnTo>
                    <a:pt x="471" y="14"/>
                  </a:lnTo>
                  <a:cubicBezTo>
                    <a:pt x="464" y="6"/>
                    <a:pt x="449" y="0"/>
                    <a:pt x="438" y="0"/>
                  </a:cubicBezTo>
                  <a:lnTo>
                    <a:pt x="63" y="0"/>
                  </a:lnTo>
                  <a:cubicBezTo>
                    <a:pt x="52" y="0"/>
                    <a:pt x="37" y="6"/>
                    <a:pt x="29" y="13"/>
                  </a:cubicBezTo>
                  <a:lnTo>
                    <a:pt x="8" y="32"/>
                  </a:lnTo>
                  <a:cubicBezTo>
                    <a:pt x="6" y="34"/>
                    <a:pt x="6" y="37"/>
                    <a:pt x="7" y="40"/>
                  </a:cubicBezTo>
                  <a:cubicBezTo>
                    <a:pt x="2" y="46"/>
                    <a:pt x="0" y="53"/>
                    <a:pt x="0" y="60"/>
                  </a:cubicBezTo>
                  <a:lnTo>
                    <a:pt x="0" y="488"/>
                  </a:lnTo>
                  <a:cubicBezTo>
                    <a:pt x="0" y="506"/>
                    <a:pt x="15" y="521"/>
                    <a:pt x="33" y="521"/>
                  </a:cubicBezTo>
                  <a:lnTo>
                    <a:pt x="264" y="521"/>
                  </a:lnTo>
                  <a:cubicBezTo>
                    <a:pt x="268" y="528"/>
                    <a:pt x="276" y="532"/>
                    <a:pt x="285" y="532"/>
                  </a:cubicBezTo>
                  <a:cubicBezTo>
                    <a:pt x="299" y="532"/>
                    <a:pt x="311" y="521"/>
                    <a:pt x="311" y="507"/>
                  </a:cubicBezTo>
                  <a:cubicBezTo>
                    <a:pt x="311" y="493"/>
                    <a:pt x="299" y="481"/>
                    <a:pt x="285" y="481"/>
                  </a:cubicBezTo>
                  <a:cubicBezTo>
                    <a:pt x="274" y="481"/>
                    <a:pt x="266" y="487"/>
                    <a:pt x="262" y="496"/>
                  </a:cubicBezTo>
                  <a:lnTo>
                    <a:pt x="33" y="496"/>
                  </a:lnTo>
                  <a:cubicBezTo>
                    <a:pt x="28" y="496"/>
                    <a:pt x="24" y="493"/>
                    <a:pt x="24" y="488"/>
                  </a:cubicBezTo>
                  <a:lnTo>
                    <a:pt x="24" y="60"/>
                  </a:lnTo>
                  <a:cubicBezTo>
                    <a:pt x="24" y="55"/>
                    <a:pt x="28" y="52"/>
                    <a:pt x="33" y="52"/>
                  </a:cubicBezTo>
                  <a:lnTo>
                    <a:pt x="464" y="52"/>
                  </a:lnTo>
                  <a:cubicBezTo>
                    <a:pt x="469" y="52"/>
                    <a:pt x="473" y="56"/>
                    <a:pt x="473" y="60"/>
                  </a:cubicBezTo>
                  <a:lnTo>
                    <a:pt x="473" y="488"/>
                  </a:lnTo>
                  <a:cubicBezTo>
                    <a:pt x="473" y="493"/>
                    <a:pt x="469" y="496"/>
                    <a:pt x="464" y="496"/>
                  </a:cubicBezTo>
                  <a:lnTo>
                    <a:pt x="388" y="496"/>
                  </a:lnTo>
                  <a:cubicBezTo>
                    <a:pt x="384" y="487"/>
                    <a:pt x="375" y="481"/>
                    <a:pt x="364" y="481"/>
                  </a:cubicBezTo>
                  <a:cubicBezTo>
                    <a:pt x="350" y="481"/>
                    <a:pt x="338" y="492"/>
                    <a:pt x="338" y="506"/>
                  </a:cubicBezTo>
                  <a:cubicBezTo>
                    <a:pt x="338" y="521"/>
                    <a:pt x="350" y="532"/>
                    <a:pt x="364" y="532"/>
                  </a:cubicBezTo>
                  <a:cubicBezTo>
                    <a:pt x="373" y="532"/>
                    <a:pt x="381" y="528"/>
                    <a:pt x="385" y="521"/>
                  </a:cubicBezTo>
                  <a:lnTo>
                    <a:pt x="464" y="521"/>
                  </a:lnTo>
                  <a:cubicBezTo>
                    <a:pt x="483" y="521"/>
                    <a:pt x="498" y="506"/>
                    <a:pt x="498" y="488"/>
                  </a:cubicBezTo>
                  <a:lnTo>
                    <a:pt x="498" y="60"/>
                  </a:lnTo>
                  <a:cubicBezTo>
                    <a:pt x="498" y="54"/>
                    <a:pt x="496" y="48"/>
                    <a:pt x="493" y="43"/>
                  </a:cubicBezTo>
                  <a:cubicBezTo>
                    <a:pt x="494" y="40"/>
                    <a:pt x="494" y="37"/>
                    <a:pt x="492" y="3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59" name="Freeform 458"/>
            <p:cNvSpPr>
              <a:spLocks noEditPoints="1"/>
            </p:cNvSpPr>
            <p:nvPr/>
          </p:nvSpPr>
          <p:spPr bwMode="auto">
            <a:xfrm>
              <a:off x="7356475" y="2520950"/>
              <a:ext cx="361950" cy="298450"/>
            </a:xfrm>
            <a:custGeom>
              <a:avLst/>
              <a:gdLst>
                <a:gd name="T0" fmla="*/ 163 w 379"/>
                <a:gd name="T1" fmla="*/ 225 h 312"/>
                <a:gd name="T2" fmla="*/ 175 w 379"/>
                <a:gd name="T3" fmla="*/ 225 h 312"/>
                <a:gd name="T4" fmla="*/ 236 w 379"/>
                <a:gd name="T5" fmla="*/ 241 h 312"/>
                <a:gd name="T6" fmla="*/ 151 w 379"/>
                <a:gd name="T7" fmla="*/ 261 h 312"/>
                <a:gd name="T8" fmla="*/ 237 w 379"/>
                <a:gd name="T9" fmla="*/ 286 h 312"/>
                <a:gd name="T10" fmla="*/ 165 w 379"/>
                <a:gd name="T11" fmla="*/ 250 h 312"/>
                <a:gd name="T12" fmla="*/ 89 w 379"/>
                <a:gd name="T13" fmla="*/ 99 h 312"/>
                <a:gd name="T14" fmla="*/ 129 w 379"/>
                <a:gd name="T15" fmla="*/ 62 h 312"/>
                <a:gd name="T16" fmla="*/ 178 w 379"/>
                <a:gd name="T17" fmla="*/ 15 h 312"/>
                <a:gd name="T18" fmla="*/ 228 w 379"/>
                <a:gd name="T19" fmla="*/ 60 h 312"/>
                <a:gd name="T20" fmla="*/ 126 w 379"/>
                <a:gd name="T21" fmla="*/ 135 h 312"/>
                <a:gd name="T22" fmla="*/ 89 w 379"/>
                <a:gd name="T23" fmla="*/ 230 h 312"/>
                <a:gd name="T24" fmla="*/ 50 w 379"/>
                <a:gd name="T25" fmla="*/ 214 h 312"/>
                <a:gd name="T26" fmla="*/ 89 w 379"/>
                <a:gd name="T27" fmla="*/ 282 h 312"/>
                <a:gd name="T28" fmla="*/ 10 w 379"/>
                <a:gd name="T29" fmla="*/ 272 h 312"/>
                <a:gd name="T30" fmla="*/ 89 w 379"/>
                <a:gd name="T31" fmla="*/ 273 h 312"/>
                <a:gd name="T32" fmla="*/ 89 w 379"/>
                <a:gd name="T33" fmla="*/ 253 h 312"/>
                <a:gd name="T34" fmla="*/ 10 w 379"/>
                <a:gd name="T35" fmla="*/ 245 h 312"/>
                <a:gd name="T36" fmla="*/ 89 w 379"/>
                <a:gd name="T37" fmla="*/ 253 h 312"/>
                <a:gd name="T38" fmla="*/ 337 w 379"/>
                <a:gd name="T39" fmla="*/ 231 h 312"/>
                <a:gd name="T40" fmla="*/ 369 w 379"/>
                <a:gd name="T41" fmla="*/ 223 h 312"/>
                <a:gd name="T42" fmla="*/ 337 w 379"/>
                <a:gd name="T43" fmla="*/ 292 h 312"/>
                <a:gd name="T44" fmla="*/ 337 w 379"/>
                <a:gd name="T45" fmla="*/ 263 h 312"/>
                <a:gd name="T46" fmla="*/ 337 w 379"/>
                <a:gd name="T47" fmla="*/ 253 h 312"/>
                <a:gd name="T48" fmla="*/ 304 w 379"/>
                <a:gd name="T49" fmla="*/ 235 h 312"/>
                <a:gd name="T50" fmla="*/ 369 w 379"/>
                <a:gd name="T51" fmla="*/ 242 h 312"/>
                <a:gd name="T52" fmla="*/ 241 w 379"/>
                <a:gd name="T53" fmla="*/ 296 h 312"/>
                <a:gd name="T54" fmla="*/ 245 w 379"/>
                <a:gd name="T55" fmla="*/ 293 h 312"/>
                <a:gd name="T56" fmla="*/ 259 w 379"/>
                <a:gd name="T57" fmla="*/ 241 h 312"/>
                <a:gd name="T58" fmla="*/ 241 w 379"/>
                <a:gd name="T59" fmla="*/ 219 h 312"/>
                <a:gd name="T60" fmla="*/ 226 w 379"/>
                <a:gd name="T61" fmla="*/ 150 h 312"/>
                <a:gd name="T62" fmla="*/ 335 w 379"/>
                <a:gd name="T63" fmla="*/ 204 h 312"/>
                <a:gd name="T64" fmla="*/ 294 w 379"/>
                <a:gd name="T65" fmla="*/ 226 h 312"/>
                <a:gd name="T66" fmla="*/ 303 w 379"/>
                <a:gd name="T67" fmla="*/ 253 h 312"/>
                <a:gd name="T68" fmla="*/ 304 w 379"/>
                <a:gd name="T69" fmla="*/ 289 h 312"/>
                <a:gd name="T70" fmla="*/ 371 w 379"/>
                <a:gd name="T71" fmla="*/ 286 h 312"/>
                <a:gd name="T72" fmla="*/ 379 w 379"/>
                <a:gd name="T73" fmla="*/ 244 h 312"/>
                <a:gd name="T74" fmla="*/ 379 w 379"/>
                <a:gd name="T75" fmla="*/ 223 h 312"/>
                <a:gd name="T76" fmla="*/ 231 w 379"/>
                <a:gd name="T77" fmla="*/ 169 h 312"/>
                <a:gd name="T78" fmla="*/ 291 w 379"/>
                <a:gd name="T79" fmla="*/ 97 h 312"/>
                <a:gd name="T80" fmla="*/ 123 w 379"/>
                <a:gd name="T81" fmla="*/ 47 h 312"/>
                <a:gd name="T82" fmla="*/ 135 w 379"/>
                <a:gd name="T83" fmla="*/ 150 h 312"/>
                <a:gd name="T84" fmla="*/ 47 w 379"/>
                <a:gd name="T85" fmla="*/ 204 h 312"/>
                <a:gd name="T86" fmla="*/ 0 w 379"/>
                <a:gd name="T87" fmla="*/ 282 h 312"/>
                <a:gd name="T88" fmla="*/ 99 w 379"/>
                <a:gd name="T89" fmla="*/ 273 h 312"/>
                <a:gd name="T90" fmla="*/ 99 w 379"/>
                <a:gd name="T91" fmla="*/ 228 h 312"/>
                <a:gd name="T92" fmla="*/ 139 w 379"/>
                <a:gd name="T93" fmla="*/ 174 h 312"/>
                <a:gd name="T94" fmla="*/ 179 w 379"/>
                <a:gd name="T95" fmla="*/ 210 h 312"/>
                <a:gd name="T96" fmla="*/ 158 w 379"/>
                <a:gd name="T97" fmla="*/ 211 h 312"/>
                <a:gd name="T98" fmla="*/ 141 w 379"/>
                <a:gd name="T99" fmla="*/ 224 h 312"/>
                <a:gd name="T100" fmla="*/ 141 w 379"/>
                <a:gd name="T101" fmla="*/ 292 h 312"/>
                <a:gd name="T102" fmla="*/ 143 w 379"/>
                <a:gd name="T103" fmla="*/ 294 h 312"/>
                <a:gd name="T104" fmla="*/ 144 w 379"/>
                <a:gd name="T105" fmla="*/ 295 h 312"/>
                <a:gd name="T106" fmla="*/ 241 w 379"/>
                <a:gd name="T107" fmla="*/ 296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9" h="312">
                  <a:moveTo>
                    <a:pt x="159" y="229"/>
                  </a:moveTo>
                  <a:lnTo>
                    <a:pt x="159" y="229"/>
                  </a:lnTo>
                  <a:cubicBezTo>
                    <a:pt x="161" y="229"/>
                    <a:pt x="163" y="227"/>
                    <a:pt x="163" y="225"/>
                  </a:cubicBezTo>
                  <a:lnTo>
                    <a:pt x="166" y="217"/>
                  </a:lnTo>
                  <a:lnTo>
                    <a:pt x="172" y="217"/>
                  </a:lnTo>
                  <a:lnTo>
                    <a:pt x="175" y="225"/>
                  </a:lnTo>
                  <a:cubicBezTo>
                    <a:pt x="176" y="227"/>
                    <a:pt x="177" y="229"/>
                    <a:pt x="179" y="229"/>
                  </a:cubicBezTo>
                  <a:lnTo>
                    <a:pt x="236" y="229"/>
                  </a:lnTo>
                  <a:lnTo>
                    <a:pt x="236" y="241"/>
                  </a:lnTo>
                  <a:lnTo>
                    <a:pt x="162" y="241"/>
                  </a:lnTo>
                  <a:cubicBezTo>
                    <a:pt x="159" y="241"/>
                    <a:pt x="158" y="242"/>
                    <a:pt x="157" y="244"/>
                  </a:cubicBezTo>
                  <a:lnTo>
                    <a:pt x="151" y="261"/>
                  </a:lnTo>
                  <a:lnTo>
                    <a:pt x="151" y="229"/>
                  </a:lnTo>
                  <a:lnTo>
                    <a:pt x="159" y="229"/>
                  </a:lnTo>
                  <a:close/>
                  <a:moveTo>
                    <a:pt x="237" y="286"/>
                  </a:moveTo>
                  <a:lnTo>
                    <a:pt x="237" y="286"/>
                  </a:lnTo>
                  <a:lnTo>
                    <a:pt x="153" y="286"/>
                  </a:lnTo>
                  <a:lnTo>
                    <a:pt x="165" y="250"/>
                  </a:lnTo>
                  <a:lnTo>
                    <a:pt x="252" y="250"/>
                  </a:lnTo>
                  <a:lnTo>
                    <a:pt x="237" y="286"/>
                  </a:lnTo>
                  <a:close/>
                  <a:moveTo>
                    <a:pt x="89" y="99"/>
                  </a:moveTo>
                  <a:lnTo>
                    <a:pt x="89" y="99"/>
                  </a:lnTo>
                  <a:cubicBezTo>
                    <a:pt x="89" y="78"/>
                    <a:pt x="106" y="62"/>
                    <a:pt x="126" y="62"/>
                  </a:cubicBezTo>
                  <a:cubicBezTo>
                    <a:pt x="127" y="62"/>
                    <a:pt x="128" y="62"/>
                    <a:pt x="129" y="62"/>
                  </a:cubicBezTo>
                  <a:lnTo>
                    <a:pt x="137" y="62"/>
                  </a:lnTo>
                  <a:lnTo>
                    <a:pt x="137" y="55"/>
                  </a:lnTo>
                  <a:cubicBezTo>
                    <a:pt x="138" y="33"/>
                    <a:pt x="155" y="15"/>
                    <a:pt x="178" y="15"/>
                  </a:cubicBezTo>
                  <a:cubicBezTo>
                    <a:pt x="199" y="15"/>
                    <a:pt x="217" y="32"/>
                    <a:pt x="218" y="53"/>
                  </a:cubicBezTo>
                  <a:lnTo>
                    <a:pt x="219" y="62"/>
                  </a:lnTo>
                  <a:lnTo>
                    <a:pt x="228" y="60"/>
                  </a:lnTo>
                  <a:cubicBezTo>
                    <a:pt x="253" y="53"/>
                    <a:pt x="276" y="72"/>
                    <a:pt x="276" y="97"/>
                  </a:cubicBezTo>
                  <a:cubicBezTo>
                    <a:pt x="276" y="118"/>
                    <a:pt x="259" y="135"/>
                    <a:pt x="238" y="135"/>
                  </a:cubicBezTo>
                  <a:lnTo>
                    <a:pt x="126" y="135"/>
                  </a:lnTo>
                  <a:cubicBezTo>
                    <a:pt x="106" y="135"/>
                    <a:pt x="89" y="119"/>
                    <a:pt x="89" y="99"/>
                  </a:cubicBezTo>
                  <a:close/>
                  <a:moveTo>
                    <a:pt x="89" y="230"/>
                  </a:moveTo>
                  <a:lnTo>
                    <a:pt x="89" y="230"/>
                  </a:lnTo>
                  <a:cubicBezTo>
                    <a:pt x="89" y="237"/>
                    <a:pt x="72" y="246"/>
                    <a:pt x="50" y="246"/>
                  </a:cubicBezTo>
                  <a:cubicBezTo>
                    <a:pt x="27" y="246"/>
                    <a:pt x="10" y="237"/>
                    <a:pt x="10" y="230"/>
                  </a:cubicBezTo>
                  <a:cubicBezTo>
                    <a:pt x="10" y="222"/>
                    <a:pt x="27" y="214"/>
                    <a:pt x="50" y="214"/>
                  </a:cubicBezTo>
                  <a:cubicBezTo>
                    <a:pt x="72" y="214"/>
                    <a:pt x="89" y="222"/>
                    <a:pt x="89" y="230"/>
                  </a:cubicBezTo>
                  <a:close/>
                  <a:moveTo>
                    <a:pt x="89" y="282"/>
                  </a:moveTo>
                  <a:lnTo>
                    <a:pt x="89" y="282"/>
                  </a:lnTo>
                  <a:cubicBezTo>
                    <a:pt x="89" y="292"/>
                    <a:pt x="73" y="302"/>
                    <a:pt x="50" y="302"/>
                  </a:cubicBezTo>
                  <a:cubicBezTo>
                    <a:pt x="26" y="302"/>
                    <a:pt x="10" y="292"/>
                    <a:pt x="10" y="282"/>
                  </a:cubicBezTo>
                  <a:lnTo>
                    <a:pt x="10" y="272"/>
                  </a:lnTo>
                  <a:cubicBezTo>
                    <a:pt x="19" y="279"/>
                    <a:pt x="33" y="283"/>
                    <a:pt x="50" y="283"/>
                  </a:cubicBezTo>
                  <a:cubicBezTo>
                    <a:pt x="66" y="283"/>
                    <a:pt x="80" y="279"/>
                    <a:pt x="89" y="272"/>
                  </a:cubicBezTo>
                  <a:lnTo>
                    <a:pt x="89" y="273"/>
                  </a:lnTo>
                  <a:lnTo>
                    <a:pt x="89" y="282"/>
                  </a:lnTo>
                  <a:close/>
                  <a:moveTo>
                    <a:pt x="89" y="253"/>
                  </a:moveTo>
                  <a:lnTo>
                    <a:pt x="89" y="253"/>
                  </a:lnTo>
                  <a:cubicBezTo>
                    <a:pt x="89" y="263"/>
                    <a:pt x="73" y="273"/>
                    <a:pt x="50" y="273"/>
                  </a:cubicBezTo>
                  <a:cubicBezTo>
                    <a:pt x="26" y="273"/>
                    <a:pt x="10" y="263"/>
                    <a:pt x="10" y="253"/>
                  </a:cubicBezTo>
                  <a:lnTo>
                    <a:pt x="10" y="245"/>
                  </a:lnTo>
                  <a:cubicBezTo>
                    <a:pt x="19" y="252"/>
                    <a:pt x="33" y="256"/>
                    <a:pt x="50" y="256"/>
                  </a:cubicBezTo>
                  <a:cubicBezTo>
                    <a:pt x="66" y="256"/>
                    <a:pt x="80" y="252"/>
                    <a:pt x="89" y="245"/>
                  </a:cubicBezTo>
                  <a:lnTo>
                    <a:pt x="89" y="253"/>
                  </a:lnTo>
                  <a:close/>
                  <a:moveTo>
                    <a:pt x="369" y="223"/>
                  </a:moveTo>
                  <a:lnTo>
                    <a:pt x="369" y="223"/>
                  </a:lnTo>
                  <a:cubicBezTo>
                    <a:pt x="369" y="225"/>
                    <a:pt x="358" y="231"/>
                    <a:pt x="337" y="231"/>
                  </a:cubicBezTo>
                  <a:cubicBezTo>
                    <a:pt x="315" y="231"/>
                    <a:pt x="304" y="225"/>
                    <a:pt x="304" y="223"/>
                  </a:cubicBezTo>
                  <a:cubicBezTo>
                    <a:pt x="304" y="221"/>
                    <a:pt x="315" y="214"/>
                    <a:pt x="337" y="214"/>
                  </a:cubicBezTo>
                  <a:cubicBezTo>
                    <a:pt x="358" y="214"/>
                    <a:pt x="369" y="221"/>
                    <a:pt x="369" y="223"/>
                  </a:cubicBezTo>
                  <a:close/>
                  <a:moveTo>
                    <a:pt x="361" y="283"/>
                  </a:moveTo>
                  <a:lnTo>
                    <a:pt x="361" y="283"/>
                  </a:lnTo>
                  <a:cubicBezTo>
                    <a:pt x="357" y="286"/>
                    <a:pt x="349" y="292"/>
                    <a:pt x="337" y="292"/>
                  </a:cubicBezTo>
                  <a:cubicBezTo>
                    <a:pt x="325" y="292"/>
                    <a:pt x="316" y="286"/>
                    <a:pt x="312" y="283"/>
                  </a:cubicBezTo>
                  <a:lnTo>
                    <a:pt x="312" y="259"/>
                  </a:lnTo>
                  <a:cubicBezTo>
                    <a:pt x="318" y="261"/>
                    <a:pt x="326" y="263"/>
                    <a:pt x="337" y="263"/>
                  </a:cubicBezTo>
                  <a:cubicBezTo>
                    <a:pt x="347" y="263"/>
                    <a:pt x="355" y="261"/>
                    <a:pt x="361" y="259"/>
                  </a:cubicBezTo>
                  <a:lnTo>
                    <a:pt x="361" y="283"/>
                  </a:lnTo>
                  <a:close/>
                  <a:moveTo>
                    <a:pt x="337" y="253"/>
                  </a:moveTo>
                  <a:lnTo>
                    <a:pt x="337" y="253"/>
                  </a:lnTo>
                  <a:cubicBezTo>
                    <a:pt x="313" y="253"/>
                    <a:pt x="306" y="243"/>
                    <a:pt x="304" y="241"/>
                  </a:cubicBezTo>
                  <a:lnTo>
                    <a:pt x="304" y="235"/>
                  </a:lnTo>
                  <a:cubicBezTo>
                    <a:pt x="312" y="239"/>
                    <a:pt x="325" y="241"/>
                    <a:pt x="337" y="241"/>
                  </a:cubicBezTo>
                  <a:cubicBezTo>
                    <a:pt x="349" y="241"/>
                    <a:pt x="361" y="239"/>
                    <a:pt x="369" y="235"/>
                  </a:cubicBezTo>
                  <a:lnTo>
                    <a:pt x="369" y="242"/>
                  </a:lnTo>
                  <a:cubicBezTo>
                    <a:pt x="367" y="245"/>
                    <a:pt x="360" y="253"/>
                    <a:pt x="337" y="253"/>
                  </a:cubicBezTo>
                  <a:close/>
                  <a:moveTo>
                    <a:pt x="241" y="296"/>
                  </a:moveTo>
                  <a:lnTo>
                    <a:pt x="241" y="296"/>
                  </a:lnTo>
                  <a:cubicBezTo>
                    <a:pt x="241" y="296"/>
                    <a:pt x="242" y="296"/>
                    <a:pt x="242" y="295"/>
                  </a:cubicBezTo>
                  <a:cubicBezTo>
                    <a:pt x="243" y="295"/>
                    <a:pt x="245" y="294"/>
                    <a:pt x="245" y="293"/>
                  </a:cubicBezTo>
                  <a:lnTo>
                    <a:pt x="245" y="293"/>
                  </a:lnTo>
                  <a:lnTo>
                    <a:pt x="264" y="247"/>
                  </a:lnTo>
                  <a:cubicBezTo>
                    <a:pt x="264" y="246"/>
                    <a:pt x="264" y="244"/>
                    <a:pt x="263" y="243"/>
                  </a:cubicBezTo>
                  <a:cubicBezTo>
                    <a:pt x="262" y="241"/>
                    <a:pt x="261" y="241"/>
                    <a:pt x="259" y="241"/>
                  </a:cubicBezTo>
                  <a:lnTo>
                    <a:pt x="246" y="241"/>
                  </a:lnTo>
                  <a:lnTo>
                    <a:pt x="246" y="224"/>
                  </a:lnTo>
                  <a:cubicBezTo>
                    <a:pt x="246" y="221"/>
                    <a:pt x="244" y="219"/>
                    <a:pt x="241" y="219"/>
                  </a:cubicBezTo>
                  <a:lnTo>
                    <a:pt x="184" y="219"/>
                  </a:lnTo>
                  <a:lnTo>
                    <a:pt x="184" y="150"/>
                  </a:lnTo>
                  <a:lnTo>
                    <a:pt x="226" y="150"/>
                  </a:lnTo>
                  <a:lnTo>
                    <a:pt x="226" y="174"/>
                  </a:lnTo>
                  <a:lnTo>
                    <a:pt x="335" y="174"/>
                  </a:lnTo>
                  <a:lnTo>
                    <a:pt x="335" y="204"/>
                  </a:lnTo>
                  <a:cubicBezTo>
                    <a:pt x="315" y="205"/>
                    <a:pt x="294" y="210"/>
                    <a:pt x="294" y="223"/>
                  </a:cubicBezTo>
                  <a:cubicBezTo>
                    <a:pt x="294" y="223"/>
                    <a:pt x="294" y="224"/>
                    <a:pt x="295" y="224"/>
                  </a:cubicBezTo>
                  <a:cubicBezTo>
                    <a:pt x="294" y="225"/>
                    <a:pt x="294" y="225"/>
                    <a:pt x="294" y="226"/>
                  </a:cubicBezTo>
                  <a:lnTo>
                    <a:pt x="294" y="242"/>
                  </a:lnTo>
                  <a:cubicBezTo>
                    <a:pt x="294" y="243"/>
                    <a:pt x="294" y="243"/>
                    <a:pt x="295" y="244"/>
                  </a:cubicBezTo>
                  <a:cubicBezTo>
                    <a:pt x="295" y="244"/>
                    <a:pt x="297" y="249"/>
                    <a:pt x="303" y="253"/>
                  </a:cubicBezTo>
                  <a:cubicBezTo>
                    <a:pt x="303" y="254"/>
                    <a:pt x="302" y="254"/>
                    <a:pt x="302" y="254"/>
                  </a:cubicBezTo>
                  <a:lnTo>
                    <a:pt x="302" y="286"/>
                  </a:lnTo>
                  <a:cubicBezTo>
                    <a:pt x="302" y="287"/>
                    <a:pt x="303" y="288"/>
                    <a:pt x="304" y="289"/>
                  </a:cubicBezTo>
                  <a:cubicBezTo>
                    <a:pt x="304" y="290"/>
                    <a:pt x="317" y="302"/>
                    <a:pt x="337" y="302"/>
                  </a:cubicBezTo>
                  <a:cubicBezTo>
                    <a:pt x="356" y="302"/>
                    <a:pt x="369" y="290"/>
                    <a:pt x="369" y="289"/>
                  </a:cubicBezTo>
                  <a:cubicBezTo>
                    <a:pt x="370" y="288"/>
                    <a:pt x="371" y="287"/>
                    <a:pt x="371" y="286"/>
                  </a:cubicBezTo>
                  <a:lnTo>
                    <a:pt x="371" y="255"/>
                  </a:lnTo>
                  <a:cubicBezTo>
                    <a:pt x="376" y="251"/>
                    <a:pt x="378" y="247"/>
                    <a:pt x="379" y="246"/>
                  </a:cubicBezTo>
                  <a:cubicBezTo>
                    <a:pt x="379" y="245"/>
                    <a:pt x="379" y="244"/>
                    <a:pt x="379" y="244"/>
                  </a:cubicBezTo>
                  <a:lnTo>
                    <a:pt x="379" y="226"/>
                  </a:lnTo>
                  <a:cubicBezTo>
                    <a:pt x="379" y="225"/>
                    <a:pt x="379" y="225"/>
                    <a:pt x="379" y="224"/>
                  </a:cubicBezTo>
                  <a:cubicBezTo>
                    <a:pt x="379" y="224"/>
                    <a:pt x="379" y="223"/>
                    <a:pt x="379" y="223"/>
                  </a:cubicBezTo>
                  <a:cubicBezTo>
                    <a:pt x="379" y="211"/>
                    <a:pt x="359" y="205"/>
                    <a:pt x="340" y="204"/>
                  </a:cubicBezTo>
                  <a:lnTo>
                    <a:pt x="340" y="169"/>
                  </a:lnTo>
                  <a:lnTo>
                    <a:pt x="231" y="169"/>
                  </a:lnTo>
                  <a:lnTo>
                    <a:pt x="231" y="150"/>
                  </a:lnTo>
                  <a:lnTo>
                    <a:pt x="238" y="150"/>
                  </a:lnTo>
                  <a:cubicBezTo>
                    <a:pt x="267" y="150"/>
                    <a:pt x="291" y="126"/>
                    <a:pt x="291" y="97"/>
                  </a:cubicBezTo>
                  <a:cubicBezTo>
                    <a:pt x="291" y="66"/>
                    <a:pt x="263" y="40"/>
                    <a:pt x="232" y="44"/>
                  </a:cubicBezTo>
                  <a:cubicBezTo>
                    <a:pt x="226" y="19"/>
                    <a:pt x="204" y="0"/>
                    <a:pt x="178" y="0"/>
                  </a:cubicBezTo>
                  <a:cubicBezTo>
                    <a:pt x="150" y="0"/>
                    <a:pt x="127" y="20"/>
                    <a:pt x="123" y="47"/>
                  </a:cubicBezTo>
                  <a:cubicBezTo>
                    <a:pt x="96" y="49"/>
                    <a:pt x="75" y="71"/>
                    <a:pt x="75" y="99"/>
                  </a:cubicBezTo>
                  <a:cubicBezTo>
                    <a:pt x="75" y="127"/>
                    <a:pt x="98" y="150"/>
                    <a:pt x="126" y="150"/>
                  </a:cubicBezTo>
                  <a:lnTo>
                    <a:pt x="135" y="150"/>
                  </a:lnTo>
                  <a:lnTo>
                    <a:pt x="135" y="169"/>
                  </a:lnTo>
                  <a:lnTo>
                    <a:pt x="47" y="169"/>
                  </a:lnTo>
                  <a:lnTo>
                    <a:pt x="47" y="204"/>
                  </a:lnTo>
                  <a:cubicBezTo>
                    <a:pt x="22" y="204"/>
                    <a:pt x="4" y="214"/>
                    <a:pt x="1" y="226"/>
                  </a:cubicBezTo>
                  <a:cubicBezTo>
                    <a:pt x="0" y="227"/>
                    <a:pt x="0" y="228"/>
                    <a:pt x="0" y="228"/>
                  </a:cubicBezTo>
                  <a:lnTo>
                    <a:pt x="0" y="282"/>
                  </a:lnTo>
                  <a:cubicBezTo>
                    <a:pt x="0" y="299"/>
                    <a:pt x="22" y="312"/>
                    <a:pt x="50" y="312"/>
                  </a:cubicBezTo>
                  <a:cubicBezTo>
                    <a:pt x="77" y="312"/>
                    <a:pt x="99" y="299"/>
                    <a:pt x="99" y="282"/>
                  </a:cubicBezTo>
                  <a:lnTo>
                    <a:pt x="99" y="273"/>
                  </a:lnTo>
                  <a:lnTo>
                    <a:pt x="99" y="262"/>
                  </a:lnTo>
                  <a:lnTo>
                    <a:pt x="99" y="228"/>
                  </a:lnTo>
                  <a:lnTo>
                    <a:pt x="99" y="228"/>
                  </a:lnTo>
                  <a:cubicBezTo>
                    <a:pt x="98" y="215"/>
                    <a:pt x="78" y="204"/>
                    <a:pt x="52" y="204"/>
                  </a:cubicBezTo>
                  <a:lnTo>
                    <a:pt x="52" y="174"/>
                  </a:lnTo>
                  <a:lnTo>
                    <a:pt x="139" y="174"/>
                  </a:lnTo>
                  <a:lnTo>
                    <a:pt x="139" y="150"/>
                  </a:lnTo>
                  <a:lnTo>
                    <a:pt x="179" y="150"/>
                  </a:lnTo>
                  <a:lnTo>
                    <a:pt x="179" y="210"/>
                  </a:lnTo>
                  <a:cubicBezTo>
                    <a:pt x="178" y="208"/>
                    <a:pt x="177" y="207"/>
                    <a:pt x="175" y="207"/>
                  </a:cubicBezTo>
                  <a:lnTo>
                    <a:pt x="163" y="207"/>
                  </a:lnTo>
                  <a:cubicBezTo>
                    <a:pt x="160" y="207"/>
                    <a:pt x="159" y="209"/>
                    <a:pt x="158" y="211"/>
                  </a:cubicBezTo>
                  <a:lnTo>
                    <a:pt x="155" y="219"/>
                  </a:lnTo>
                  <a:lnTo>
                    <a:pt x="146" y="219"/>
                  </a:lnTo>
                  <a:cubicBezTo>
                    <a:pt x="143" y="219"/>
                    <a:pt x="141" y="221"/>
                    <a:pt x="141" y="224"/>
                  </a:cubicBezTo>
                  <a:lnTo>
                    <a:pt x="141" y="291"/>
                  </a:lnTo>
                  <a:cubicBezTo>
                    <a:pt x="141" y="291"/>
                    <a:pt x="141" y="291"/>
                    <a:pt x="141" y="291"/>
                  </a:cubicBezTo>
                  <a:cubicBezTo>
                    <a:pt x="141" y="291"/>
                    <a:pt x="141" y="292"/>
                    <a:pt x="141" y="292"/>
                  </a:cubicBezTo>
                  <a:cubicBezTo>
                    <a:pt x="141" y="292"/>
                    <a:pt x="141" y="293"/>
                    <a:pt x="142" y="293"/>
                  </a:cubicBezTo>
                  <a:cubicBezTo>
                    <a:pt x="142" y="293"/>
                    <a:pt x="142" y="293"/>
                    <a:pt x="142" y="294"/>
                  </a:cubicBezTo>
                  <a:cubicBezTo>
                    <a:pt x="142" y="294"/>
                    <a:pt x="142" y="294"/>
                    <a:pt x="143" y="294"/>
                  </a:cubicBezTo>
                  <a:cubicBezTo>
                    <a:pt x="143" y="294"/>
                    <a:pt x="143" y="295"/>
                    <a:pt x="143" y="295"/>
                  </a:cubicBezTo>
                  <a:cubicBezTo>
                    <a:pt x="144" y="295"/>
                    <a:pt x="144" y="295"/>
                    <a:pt x="144" y="295"/>
                  </a:cubicBezTo>
                  <a:cubicBezTo>
                    <a:pt x="144" y="295"/>
                    <a:pt x="144" y="295"/>
                    <a:pt x="144" y="295"/>
                  </a:cubicBezTo>
                  <a:cubicBezTo>
                    <a:pt x="145" y="296"/>
                    <a:pt x="146" y="296"/>
                    <a:pt x="146" y="296"/>
                  </a:cubicBezTo>
                  <a:lnTo>
                    <a:pt x="241" y="296"/>
                  </a:lnTo>
                  <a:cubicBezTo>
                    <a:pt x="241" y="296"/>
                    <a:pt x="241" y="296"/>
                    <a:pt x="241" y="296"/>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0" name="Freeform 459"/>
            <p:cNvSpPr>
              <a:spLocks/>
            </p:cNvSpPr>
            <p:nvPr/>
          </p:nvSpPr>
          <p:spPr bwMode="auto">
            <a:xfrm>
              <a:off x="7402513" y="2843213"/>
              <a:ext cx="12700" cy="22225"/>
            </a:xfrm>
            <a:custGeom>
              <a:avLst/>
              <a:gdLst>
                <a:gd name="T0" fmla="*/ 14 w 14"/>
                <a:gd name="T1" fmla="*/ 4 h 24"/>
                <a:gd name="T2" fmla="*/ 14 w 14"/>
                <a:gd name="T3" fmla="*/ 4 h 24"/>
                <a:gd name="T4" fmla="*/ 14 w 14"/>
                <a:gd name="T5" fmla="*/ 0 h 24"/>
                <a:gd name="T6" fmla="*/ 0 w 14"/>
                <a:gd name="T7" fmla="*/ 0 h 24"/>
                <a:gd name="T8" fmla="*/ 0 w 14"/>
                <a:gd name="T9" fmla="*/ 24 h 24"/>
                <a:gd name="T10" fmla="*/ 5 w 14"/>
                <a:gd name="T11" fmla="*/ 24 h 24"/>
                <a:gd name="T12" fmla="*/ 5 w 14"/>
                <a:gd name="T13" fmla="*/ 15 h 24"/>
                <a:gd name="T14" fmla="*/ 13 w 14"/>
                <a:gd name="T15" fmla="*/ 15 h 24"/>
                <a:gd name="T16" fmla="*/ 13 w 14"/>
                <a:gd name="T17" fmla="*/ 10 h 24"/>
                <a:gd name="T18" fmla="*/ 5 w 14"/>
                <a:gd name="T19" fmla="*/ 10 h 24"/>
                <a:gd name="T20" fmla="*/ 5 w 14"/>
                <a:gd name="T21" fmla="*/ 4 h 24"/>
                <a:gd name="T22" fmla="*/ 14 w 14"/>
                <a:gd name="T23"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4">
                  <a:moveTo>
                    <a:pt x="14" y="4"/>
                  </a:moveTo>
                  <a:lnTo>
                    <a:pt x="14" y="4"/>
                  </a:lnTo>
                  <a:lnTo>
                    <a:pt x="14" y="0"/>
                  </a:lnTo>
                  <a:lnTo>
                    <a:pt x="0" y="0"/>
                  </a:lnTo>
                  <a:lnTo>
                    <a:pt x="0" y="24"/>
                  </a:lnTo>
                  <a:lnTo>
                    <a:pt x="5" y="24"/>
                  </a:lnTo>
                  <a:lnTo>
                    <a:pt x="5" y="15"/>
                  </a:lnTo>
                  <a:lnTo>
                    <a:pt x="13" y="15"/>
                  </a:lnTo>
                  <a:lnTo>
                    <a:pt x="13" y="10"/>
                  </a:lnTo>
                  <a:lnTo>
                    <a:pt x="5" y="10"/>
                  </a:lnTo>
                  <a:lnTo>
                    <a:pt x="5" y="4"/>
                  </a:lnTo>
                  <a:lnTo>
                    <a:pt x="14" y="4"/>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1" name="Freeform 460"/>
            <p:cNvSpPr>
              <a:spLocks/>
            </p:cNvSpPr>
            <p:nvPr/>
          </p:nvSpPr>
          <p:spPr bwMode="auto">
            <a:xfrm>
              <a:off x="7418388" y="2849563"/>
              <a:ext cx="15875" cy="17463"/>
            </a:xfrm>
            <a:custGeom>
              <a:avLst/>
              <a:gdLst>
                <a:gd name="T0" fmla="*/ 17 w 17"/>
                <a:gd name="T1" fmla="*/ 17 h 18"/>
                <a:gd name="T2" fmla="*/ 17 w 17"/>
                <a:gd name="T3" fmla="*/ 17 h 18"/>
                <a:gd name="T4" fmla="*/ 17 w 17"/>
                <a:gd name="T5" fmla="*/ 0 h 18"/>
                <a:gd name="T6" fmla="*/ 12 w 17"/>
                <a:gd name="T7" fmla="*/ 0 h 18"/>
                <a:gd name="T8" fmla="*/ 12 w 17"/>
                <a:gd name="T9" fmla="*/ 10 h 18"/>
                <a:gd name="T10" fmla="*/ 11 w 17"/>
                <a:gd name="T11" fmla="*/ 13 h 18"/>
                <a:gd name="T12" fmla="*/ 8 w 17"/>
                <a:gd name="T13" fmla="*/ 14 h 18"/>
                <a:gd name="T14" fmla="*/ 5 w 17"/>
                <a:gd name="T15" fmla="*/ 10 h 18"/>
                <a:gd name="T16" fmla="*/ 5 w 17"/>
                <a:gd name="T17" fmla="*/ 0 h 18"/>
                <a:gd name="T18" fmla="*/ 0 w 17"/>
                <a:gd name="T19" fmla="*/ 0 h 18"/>
                <a:gd name="T20" fmla="*/ 0 w 17"/>
                <a:gd name="T21" fmla="*/ 10 h 18"/>
                <a:gd name="T22" fmla="*/ 6 w 17"/>
                <a:gd name="T23" fmla="*/ 18 h 18"/>
                <a:gd name="T24" fmla="*/ 12 w 17"/>
                <a:gd name="T25" fmla="*/ 15 h 18"/>
                <a:gd name="T26" fmla="*/ 12 w 17"/>
                <a:gd name="T27" fmla="*/ 15 h 18"/>
                <a:gd name="T28" fmla="*/ 12 w 17"/>
                <a:gd name="T29" fmla="*/ 17 h 18"/>
                <a:gd name="T30" fmla="*/ 17 w 17"/>
                <a:gd name="T31"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8">
                  <a:moveTo>
                    <a:pt x="17" y="17"/>
                  </a:moveTo>
                  <a:lnTo>
                    <a:pt x="17" y="17"/>
                  </a:lnTo>
                  <a:lnTo>
                    <a:pt x="17" y="0"/>
                  </a:lnTo>
                  <a:lnTo>
                    <a:pt x="12" y="0"/>
                  </a:lnTo>
                  <a:lnTo>
                    <a:pt x="12" y="10"/>
                  </a:lnTo>
                  <a:cubicBezTo>
                    <a:pt x="12" y="11"/>
                    <a:pt x="12" y="12"/>
                    <a:pt x="11" y="13"/>
                  </a:cubicBezTo>
                  <a:cubicBezTo>
                    <a:pt x="10" y="14"/>
                    <a:pt x="10" y="14"/>
                    <a:pt x="8" y="14"/>
                  </a:cubicBezTo>
                  <a:cubicBezTo>
                    <a:pt x="6" y="14"/>
                    <a:pt x="5" y="13"/>
                    <a:pt x="5" y="10"/>
                  </a:cubicBezTo>
                  <a:lnTo>
                    <a:pt x="5" y="0"/>
                  </a:lnTo>
                  <a:lnTo>
                    <a:pt x="0" y="0"/>
                  </a:lnTo>
                  <a:lnTo>
                    <a:pt x="0" y="10"/>
                  </a:lnTo>
                  <a:cubicBezTo>
                    <a:pt x="0" y="15"/>
                    <a:pt x="2" y="18"/>
                    <a:pt x="6" y="18"/>
                  </a:cubicBezTo>
                  <a:cubicBezTo>
                    <a:pt x="9" y="18"/>
                    <a:pt x="10" y="17"/>
                    <a:pt x="12" y="15"/>
                  </a:cubicBezTo>
                  <a:lnTo>
                    <a:pt x="12" y="15"/>
                  </a:lnTo>
                  <a:lnTo>
                    <a:pt x="12" y="17"/>
                  </a:lnTo>
                  <a:lnTo>
                    <a:pt x="17" y="17"/>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2" name="Freeform 461"/>
            <p:cNvSpPr>
              <a:spLocks/>
            </p:cNvSpPr>
            <p:nvPr/>
          </p:nvSpPr>
          <p:spPr bwMode="auto">
            <a:xfrm>
              <a:off x="7439025" y="2847975"/>
              <a:ext cx="11113" cy="19050"/>
            </a:xfrm>
            <a:custGeom>
              <a:avLst/>
              <a:gdLst>
                <a:gd name="T0" fmla="*/ 5 w 13"/>
                <a:gd name="T1" fmla="*/ 15 h 19"/>
                <a:gd name="T2" fmla="*/ 5 w 13"/>
                <a:gd name="T3" fmla="*/ 15 h 19"/>
                <a:gd name="T4" fmla="*/ 0 w 13"/>
                <a:gd name="T5" fmla="*/ 14 h 19"/>
                <a:gd name="T6" fmla="*/ 0 w 13"/>
                <a:gd name="T7" fmla="*/ 18 h 19"/>
                <a:gd name="T8" fmla="*/ 5 w 13"/>
                <a:gd name="T9" fmla="*/ 19 h 19"/>
                <a:gd name="T10" fmla="*/ 11 w 13"/>
                <a:gd name="T11" fmla="*/ 17 h 19"/>
                <a:gd name="T12" fmla="*/ 13 w 13"/>
                <a:gd name="T13" fmla="*/ 13 h 19"/>
                <a:gd name="T14" fmla="*/ 13 w 13"/>
                <a:gd name="T15" fmla="*/ 11 h 19"/>
                <a:gd name="T16" fmla="*/ 11 w 13"/>
                <a:gd name="T17" fmla="*/ 9 h 19"/>
                <a:gd name="T18" fmla="*/ 7 w 13"/>
                <a:gd name="T19" fmla="*/ 8 h 19"/>
                <a:gd name="T20" fmla="*/ 5 w 13"/>
                <a:gd name="T21" fmla="*/ 6 h 19"/>
                <a:gd name="T22" fmla="*/ 6 w 13"/>
                <a:gd name="T23" fmla="*/ 4 h 19"/>
                <a:gd name="T24" fmla="*/ 8 w 13"/>
                <a:gd name="T25" fmla="*/ 4 h 19"/>
                <a:gd name="T26" fmla="*/ 12 w 13"/>
                <a:gd name="T27" fmla="*/ 5 h 19"/>
                <a:gd name="T28" fmla="*/ 12 w 13"/>
                <a:gd name="T29" fmla="*/ 1 h 19"/>
                <a:gd name="T30" fmla="*/ 8 w 13"/>
                <a:gd name="T31" fmla="*/ 0 h 19"/>
                <a:gd name="T32" fmla="*/ 2 w 13"/>
                <a:gd name="T33" fmla="*/ 2 h 19"/>
                <a:gd name="T34" fmla="*/ 0 w 13"/>
                <a:gd name="T35" fmla="*/ 6 h 19"/>
                <a:gd name="T36" fmla="*/ 1 w 13"/>
                <a:gd name="T37" fmla="*/ 9 h 19"/>
                <a:gd name="T38" fmla="*/ 6 w 13"/>
                <a:gd name="T39" fmla="*/ 12 h 19"/>
                <a:gd name="T40" fmla="*/ 8 w 13"/>
                <a:gd name="T41" fmla="*/ 14 h 19"/>
                <a:gd name="T42" fmla="*/ 5 w 13"/>
                <a:gd name="T43"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9">
                  <a:moveTo>
                    <a:pt x="5" y="15"/>
                  </a:moveTo>
                  <a:lnTo>
                    <a:pt x="5" y="15"/>
                  </a:lnTo>
                  <a:cubicBezTo>
                    <a:pt x="4" y="15"/>
                    <a:pt x="2" y="15"/>
                    <a:pt x="0" y="14"/>
                  </a:cubicBezTo>
                  <a:lnTo>
                    <a:pt x="0" y="18"/>
                  </a:lnTo>
                  <a:cubicBezTo>
                    <a:pt x="2" y="19"/>
                    <a:pt x="3" y="19"/>
                    <a:pt x="5" y="19"/>
                  </a:cubicBezTo>
                  <a:cubicBezTo>
                    <a:pt x="8" y="19"/>
                    <a:pt x="10" y="18"/>
                    <a:pt x="11" y="17"/>
                  </a:cubicBezTo>
                  <a:cubicBezTo>
                    <a:pt x="13" y="16"/>
                    <a:pt x="13" y="15"/>
                    <a:pt x="13" y="13"/>
                  </a:cubicBezTo>
                  <a:cubicBezTo>
                    <a:pt x="13" y="12"/>
                    <a:pt x="13" y="11"/>
                    <a:pt x="13" y="11"/>
                  </a:cubicBezTo>
                  <a:cubicBezTo>
                    <a:pt x="12" y="10"/>
                    <a:pt x="12" y="9"/>
                    <a:pt x="11" y="9"/>
                  </a:cubicBezTo>
                  <a:cubicBezTo>
                    <a:pt x="10" y="9"/>
                    <a:pt x="9" y="8"/>
                    <a:pt x="7" y="8"/>
                  </a:cubicBezTo>
                  <a:cubicBezTo>
                    <a:pt x="6" y="7"/>
                    <a:pt x="5" y="6"/>
                    <a:pt x="5" y="6"/>
                  </a:cubicBezTo>
                  <a:cubicBezTo>
                    <a:pt x="5" y="5"/>
                    <a:pt x="5" y="5"/>
                    <a:pt x="6" y="4"/>
                  </a:cubicBezTo>
                  <a:cubicBezTo>
                    <a:pt x="6" y="4"/>
                    <a:pt x="7" y="4"/>
                    <a:pt x="8" y="4"/>
                  </a:cubicBezTo>
                  <a:cubicBezTo>
                    <a:pt x="9" y="4"/>
                    <a:pt x="11" y="4"/>
                    <a:pt x="12" y="5"/>
                  </a:cubicBezTo>
                  <a:lnTo>
                    <a:pt x="12" y="1"/>
                  </a:lnTo>
                  <a:cubicBezTo>
                    <a:pt x="11" y="1"/>
                    <a:pt x="9" y="0"/>
                    <a:pt x="8" y="0"/>
                  </a:cubicBezTo>
                  <a:cubicBezTo>
                    <a:pt x="5" y="0"/>
                    <a:pt x="4" y="1"/>
                    <a:pt x="2" y="2"/>
                  </a:cubicBezTo>
                  <a:cubicBezTo>
                    <a:pt x="1" y="3"/>
                    <a:pt x="0" y="4"/>
                    <a:pt x="0" y="6"/>
                  </a:cubicBezTo>
                  <a:cubicBezTo>
                    <a:pt x="0" y="7"/>
                    <a:pt x="1" y="9"/>
                    <a:pt x="1" y="9"/>
                  </a:cubicBezTo>
                  <a:cubicBezTo>
                    <a:pt x="2" y="10"/>
                    <a:pt x="4" y="11"/>
                    <a:pt x="6" y="12"/>
                  </a:cubicBezTo>
                  <a:cubicBezTo>
                    <a:pt x="8" y="12"/>
                    <a:pt x="8" y="13"/>
                    <a:pt x="8" y="14"/>
                  </a:cubicBezTo>
                  <a:cubicBezTo>
                    <a:pt x="8" y="15"/>
                    <a:pt x="7" y="15"/>
                    <a:pt x="5" y="15"/>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3" name="Freeform 462"/>
            <p:cNvSpPr>
              <a:spLocks/>
            </p:cNvSpPr>
            <p:nvPr/>
          </p:nvSpPr>
          <p:spPr bwMode="auto">
            <a:xfrm>
              <a:off x="7454900" y="2849563"/>
              <a:ext cx="4763" cy="15875"/>
            </a:xfrm>
            <a:custGeom>
              <a:avLst/>
              <a:gdLst>
                <a:gd name="T0" fmla="*/ 0 w 5"/>
                <a:gd name="T1" fmla="*/ 17 h 17"/>
                <a:gd name="T2" fmla="*/ 0 w 5"/>
                <a:gd name="T3" fmla="*/ 17 h 17"/>
                <a:gd name="T4" fmla="*/ 5 w 5"/>
                <a:gd name="T5" fmla="*/ 17 h 17"/>
                <a:gd name="T6" fmla="*/ 5 w 5"/>
                <a:gd name="T7" fmla="*/ 0 h 17"/>
                <a:gd name="T8" fmla="*/ 0 w 5"/>
                <a:gd name="T9" fmla="*/ 0 h 17"/>
                <a:gd name="T10" fmla="*/ 0 w 5"/>
                <a:gd name="T11" fmla="*/ 17 h 17"/>
              </a:gdLst>
              <a:ahLst/>
              <a:cxnLst>
                <a:cxn ang="0">
                  <a:pos x="T0" y="T1"/>
                </a:cxn>
                <a:cxn ang="0">
                  <a:pos x="T2" y="T3"/>
                </a:cxn>
                <a:cxn ang="0">
                  <a:pos x="T4" y="T5"/>
                </a:cxn>
                <a:cxn ang="0">
                  <a:pos x="T6" y="T7"/>
                </a:cxn>
                <a:cxn ang="0">
                  <a:pos x="T8" y="T9"/>
                </a:cxn>
                <a:cxn ang="0">
                  <a:pos x="T10" y="T11"/>
                </a:cxn>
              </a:cxnLst>
              <a:rect l="0" t="0" r="r" b="b"/>
              <a:pathLst>
                <a:path w="5" h="17">
                  <a:moveTo>
                    <a:pt x="0" y="17"/>
                  </a:moveTo>
                  <a:lnTo>
                    <a:pt x="0" y="17"/>
                  </a:lnTo>
                  <a:lnTo>
                    <a:pt x="5" y="17"/>
                  </a:lnTo>
                  <a:lnTo>
                    <a:pt x="5" y="0"/>
                  </a:lnTo>
                  <a:lnTo>
                    <a:pt x="0" y="0"/>
                  </a:lnTo>
                  <a:lnTo>
                    <a:pt x="0" y="17"/>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4" name="Freeform 463"/>
            <p:cNvSpPr>
              <a:spLocks/>
            </p:cNvSpPr>
            <p:nvPr/>
          </p:nvSpPr>
          <p:spPr bwMode="auto">
            <a:xfrm>
              <a:off x="7453313" y="2841625"/>
              <a:ext cx="6350" cy="4763"/>
            </a:xfrm>
            <a:custGeom>
              <a:avLst/>
              <a:gdLst>
                <a:gd name="T0" fmla="*/ 5 w 6"/>
                <a:gd name="T1" fmla="*/ 0 h 5"/>
                <a:gd name="T2" fmla="*/ 5 w 6"/>
                <a:gd name="T3" fmla="*/ 0 h 5"/>
                <a:gd name="T4" fmla="*/ 3 w 6"/>
                <a:gd name="T5" fmla="*/ 0 h 5"/>
                <a:gd name="T6" fmla="*/ 1 w 6"/>
                <a:gd name="T7" fmla="*/ 0 h 5"/>
                <a:gd name="T8" fmla="*/ 0 w 6"/>
                <a:gd name="T9" fmla="*/ 2 h 5"/>
                <a:gd name="T10" fmla="*/ 1 w 6"/>
                <a:gd name="T11" fmla="*/ 4 h 5"/>
                <a:gd name="T12" fmla="*/ 3 w 6"/>
                <a:gd name="T13" fmla="*/ 5 h 5"/>
                <a:gd name="T14" fmla="*/ 5 w 6"/>
                <a:gd name="T15" fmla="*/ 4 h 5"/>
                <a:gd name="T16" fmla="*/ 6 w 6"/>
                <a:gd name="T17" fmla="*/ 2 h 5"/>
                <a:gd name="T18" fmla="*/ 5 w 6"/>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5" y="0"/>
                  </a:moveTo>
                  <a:lnTo>
                    <a:pt x="5" y="0"/>
                  </a:lnTo>
                  <a:cubicBezTo>
                    <a:pt x="5" y="0"/>
                    <a:pt x="4" y="0"/>
                    <a:pt x="3" y="0"/>
                  </a:cubicBezTo>
                  <a:cubicBezTo>
                    <a:pt x="2" y="0"/>
                    <a:pt x="2" y="0"/>
                    <a:pt x="1" y="0"/>
                  </a:cubicBezTo>
                  <a:cubicBezTo>
                    <a:pt x="0" y="1"/>
                    <a:pt x="0" y="1"/>
                    <a:pt x="0" y="2"/>
                  </a:cubicBezTo>
                  <a:cubicBezTo>
                    <a:pt x="0" y="3"/>
                    <a:pt x="0" y="4"/>
                    <a:pt x="1" y="4"/>
                  </a:cubicBezTo>
                  <a:cubicBezTo>
                    <a:pt x="2" y="5"/>
                    <a:pt x="2" y="5"/>
                    <a:pt x="3" y="5"/>
                  </a:cubicBezTo>
                  <a:cubicBezTo>
                    <a:pt x="4" y="5"/>
                    <a:pt x="5" y="5"/>
                    <a:pt x="5" y="4"/>
                  </a:cubicBezTo>
                  <a:cubicBezTo>
                    <a:pt x="6" y="4"/>
                    <a:pt x="6" y="3"/>
                    <a:pt x="6" y="2"/>
                  </a:cubicBezTo>
                  <a:cubicBezTo>
                    <a:pt x="6" y="1"/>
                    <a:pt x="6" y="1"/>
                    <a:pt x="5"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5" name="Freeform 464"/>
            <p:cNvSpPr>
              <a:spLocks noEditPoints="1"/>
            </p:cNvSpPr>
            <p:nvPr/>
          </p:nvSpPr>
          <p:spPr bwMode="auto">
            <a:xfrm>
              <a:off x="7462838" y="2847975"/>
              <a:ext cx="17463" cy="19050"/>
            </a:xfrm>
            <a:custGeom>
              <a:avLst/>
              <a:gdLst>
                <a:gd name="T0" fmla="*/ 14 w 19"/>
                <a:gd name="T1" fmla="*/ 10 h 19"/>
                <a:gd name="T2" fmla="*/ 14 w 19"/>
                <a:gd name="T3" fmla="*/ 10 h 19"/>
                <a:gd name="T4" fmla="*/ 10 w 19"/>
                <a:gd name="T5" fmla="*/ 15 h 19"/>
                <a:gd name="T6" fmla="*/ 5 w 19"/>
                <a:gd name="T7" fmla="*/ 10 h 19"/>
                <a:gd name="T8" fmla="*/ 6 w 19"/>
                <a:gd name="T9" fmla="*/ 6 h 19"/>
                <a:gd name="T10" fmla="*/ 10 w 19"/>
                <a:gd name="T11" fmla="*/ 4 h 19"/>
                <a:gd name="T12" fmla="*/ 14 w 19"/>
                <a:gd name="T13" fmla="*/ 10 h 19"/>
                <a:gd name="T14" fmla="*/ 3 w 19"/>
                <a:gd name="T15" fmla="*/ 3 h 19"/>
                <a:gd name="T16" fmla="*/ 3 w 19"/>
                <a:gd name="T17" fmla="*/ 3 h 19"/>
                <a:gd name="T18" fmla="*/ 0 w 19"/>
                <a:gd name="T19" fmla="*/ 10 h 19"/>
                <a:gd name="T20" fmla="*/ 3 w 19"/>
                <a:gd name="T21" fmla="*/ 16 h 19"/>
                <a:gd name="T22" fmla="*/ 9 w 19"/>
                <a:gd name="T23" fmla="*/ 19 h 19"/>
                <a:gd name="T24" fmla="*/ 16 w 19"/>
                <a:gd name="T25" fmla="*/ 16 h 19"/>
                <a:gd name="T26" fmla="*/ 19 w 19"/>
                <a:gd name="T27" fmla="*/ 9 h 19"/>
                <a:gd name="T28" fmla="*/ 16 w 19"/>
                <a:gd name="T29" fmla="*/ 3 h 19"/>
                <a:gd name="T30" fmla="*/ 10 w 19"/>
                <a:gd name="T31" fmla="*/ 0 h 19"/>
                <a:gd name="T32" fmla="*/ 3 w 19"/>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4" y="10"/>
                  </a:moveTo>
                  <a:lnTo>
                    <a:pt x="14" y="10"/>
                  </a:lnTo>
                  <a:cubicBezTo>
                    <a:pt x="14" y="13"/>
                    <a:pt x="12" y="15"/>
                    <a:pt x="10" y="15"/>
                  </a:cubicBezTo>
                  <a:cubicBezTo>
                    <a:pt x="7" y="15"/>
                    <a:pt x="5" y="13"/>
                    <a:pt x="5" y="10"/>
                  </a:cubicBezTo>
                  <a:cubicBezTo>
                    <a:pt x="5" y="8"/>
                    <a:pt x="6" y="7"/>
                    <a:pt x="6" y="6"/>
                  </a:cubicBezTo>
                  <a:cubicBezTo>
                    <a:pt x="7" y="5"/>
                    <a:pt x="8" y="4"/>
                    <a:pt x="10" y="4"/>
                  </a:cubicBezTo>
                  <a:cubicBezTo>
                    <a:pt x="12" y="4"/>
                    <a:pt x="14" y="6"/>
                    <a:pt x="14" y="10"/>
                  </a:cubicBezTo>
                  <a:close/>
                  <a:moveTo>
                    <a:pt x="3" y="3"/>
                  </a:moveTo>
                  <a:lnTo>
                    <a:pt x="3" y="3"/>
                  </a:lnTo>
                  <a:cubicBezTo>
                    <a:pt x="1" y="5"/>
                    <a:pt x="0" y="7"/>
                    <a:pt x="0" y="10"/>
                  </a:cubicBezTo>
                  <a:cubicBezTo>
                    <a:pt x="0" y="13"/>
                    <a:pt x="1" y="15"/>
                    <a:pt x="3" y="16"/>
                  </a:cubicBezTo>
                  <a:cubicBezTo>
                    <a:pt x="4" y="18"/>
                    <a:pt x="7" y="19"/>
                    <a:pt x="9" y="19"/>
                  </a:cubicBezTo>
                  <a:cubicBezTo>
                    <a:pt x="12" y="19"/>
                    <a:pt x="15" y="18"/>
                    <a:pt x="16" y="16"/>
                  </a:cubicBezTo>
                  <a:cubicBezTo>
                    <a:pt x="18" y="15"/>
                    <a:pt x="19" y="12"/>
                    <a:pt x="19" y="9"/>
                  </a:cubicBezTo>
                  <a:cubicBezTo>
                    <a:pt x="19" y="7"/>
                    <a:pt x="18" y="5"/>
                    <a:pt x="16" y="3"/>
                  </a:cubicBezTo>
                  <a:cubicBezTo>
                    <a:pt x="15" y="1"/>
                    <a:pt x="12" y="0"/>
                    <a:pt x="10" y="0"/>
                  </a:cubicBezTo>
                  <a:cubicBezTo>
                    <a:pt x="7" y="0"/>
                    <a:pt x="4" y="1"/>
                    <a:pt x="3"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6" name="Freeform 465"/>
            <p:cNvSpPr>
              <a:spLocks/>
            </p:cNvSpPr>
            <p:nvPr/>
          </p:nvSpPr>
          <p:spPr bwMode="auto">
            <a:xfrm>
              <a:off x="7483475" y="2847975"/>
              <a:ext cx="15875" cy="17463"/>
            </a:xfrm>
            <a:custGeom>
              <a:avLst/>
              <a:gdLst>
                <a:gd name="T0" fmla="*/ 17 w 17"/>
                <a:gd name="T1" fmla="*/ 18 h 18"/>
                <a:gd name="T2" fmla="*/ 17 w 17"/>
                <a:gd name="T3" fmla="*/ 18 h 18"/>
                <a:gd name="T4" fmla="*/ 17 w 17"/>
                <a:gd name="T5" fmla="*/ 8 h 18"/>
                <a:gd name="T6" fmla="*/ 11 w 17"/>
                <a:gd name="T7" fmla="*/ 0 h 18"/>
                <a:gd name="T8" fmla="*/ 6 w 17"/>
                <a:gd name="T9" fmla="*/ 4 h 18"/>
                <a:gd name="T10" fmla="*/ 6 w 17"/>
                <a:gd name="T11" fmla="*/ 4 h 18"/>
                <a:gd name="T12" fmla="*/ 6 w 17"/>
                <a:gd name="T13" fmla="*/ 1 h 18"/>
                <a:gd name="T14" fmla="*/ 0 w 17"/>
                <a:gd name="T15" fmla="*/ 1 h 18"/>
                <a:gd name="T16" fmla="*/ 0 w 17"/>
                <a:gd name="T17" fmla="*/ 18 h 18"/>
                <a:gd name="T18" fmla="*/ 6 w 17"/>
                <a:gd name="T19" fmla="*/ 18 h 18"/>
                <a:gd name="T20" fmla="*/ 6 w 17"/>
                <a:gd name="T21" fmla="*/ 8 h 18"/>
                <a:gd name="T22" fmla="*/ 7 w 17"/>
                <a:gd name="T23" fmla="*/ 6 h 18"/>
                <a:gd name="T24" fmla="*/ 9 w 17"/>
                <a:gd name="T25" fmla="*/ 4 h 18"/>
                <a:gd name="T26" fmla="*/ 12 w 17"/>
                <a:gd name="T27" fmla="*/ 9 h 18"/>
                <a:gd name="T28" fmla="*/ 12 w 17"/>
                <a:gd name="T29" fmla="*/ 18 h 18"/>
                <a:gd name="T30" fmla="*/ 17 w 1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8">
                  <a:moveTo>
                    <a:pt x="17" y="18"/>
                  </a:moveTo>
                  <a:lnTo>
                    <a:pt x="17" y="18"/>
                  </a:lnTo>
                  <a:lnTo>
                    <a:pt x="17" y="8"/>
                  </a:lnTo>
                  <a:cubicBezTo>
                    <a:pt x="17" y="3"/>
                    <a:pt x="15" y="0"/>
                    <a:pt x="11" y="0"/>
                  </a:cubicBezTo>
                  <a:cubicBezTo>
                    <a:pt x="9" y="0"/>
                    <a:pt x="7" y="2"/>
                    <a:pt x="6" y="4"/>
                  </a:cubicBezTo>
                  <a:lnTo>
                    <a:pt x="6" y="4"/>
                  </a:lnTo>
                  <a:lnTo>
                    <a:pt x="6" y="1"/>
                  </a:lnTo>
                  <a:lnTo>
                    <a:pt x="0" y="1"/>
                  </a:lnTo>
                  <a:lnTo>
                    <a:pt x="0" y="18"/>
                  </a:lnTo>
                  <a:lnTo>
                    <a:pt x="6" y="18"/>
                  </a:lnTo>
                  <a:lnTo>
                    <a:pt x="6" y="8"/>
                  </a:lnTo>
                  <a:cubicBezTo>
                    <a:pt x="6" y="7"/>
                    <a:pt x="6" y="6"/>
                    <a:pt x="7" y="6"/>
                  </a:cubicBezTo>
                  <a:cubicBezTo>
                    <a:pt x="7" y="5"/>
                    <a:pt x="8" y="4"/>
                    <a:pt x="9" y="4"/>
                  </a:cubicBezTo>
                  <a:cubicBezTo>
                    <a:pt x="11" y="4"/>
                    <a:pt x="12" y="6"/>
                    <a:pt x="12" y="9"/>
                  </a:cubicBezTo>
                  <a:lnTo>
                    <a:pt x="12" y="18"/>
                  </a:lnTo>
                  <a:lnTo>
                    <a:pt x="17" y="18"/>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7" name="Freeform 466"/>
            <p:cNvSpPr>
              <a:spLocks/>
            </p:cNvSpPr>
            <p:nvPr/>
          </p:nvSpPr>
          <p:spPr bwMode="auto">
            <a:xfrm>
              <a:off x="7504113" y="2841625"/>
              <a:ext cx="14288" cy="25400"/>
            </a:xfrm>
            <a:custGeom>
              <a:avLst/>
              <a:gdLst>
                <a:gd name="T0" fmla="*/ 7 w 16"/>
                <a:gd name="T1" fmla="*/ 22 h 26"/>
                <a:gd name="T2" fmla="*/ 7 w 16"/>
                <a:gd name="T3" fmla="*/ 22 h 26"/>
                <a:gd name="T4" fmla="*/ 0 w 16"/>
                <a:gd name="T5" fmla="*/ 19 h 26"/>
                <a:gd name="T6" fmla="*/ 0 w 16"/>
                <a:gd name="T7" fmla="*/ 24 h 26"/>
                <a:gd name="T8" fmla="*/ 7 w 16"/>
                <a:gd name="T9" fmla="*/ 26 h 26"/>
                <a:gd name="T10" fmla="*/ 14 w 16"/>
                <a:gd name="T11" fmla="*/ 24 h 26"/>
                <a:gd name="T12" fmla="*/ 16 w 16"/>
                <a:gd name="T13" fmla="*/ 19 h 26"/>
                <a:gd name="T14" fmla="*/ 15 w 16"/>
                <a:gd name="T15" fmla="*/ 14 h 26"/>
                <a:gd name="T16" fmla="*/ 10 w 16"/>
                <a:gd name="T17" fmla="*/ 11 h 26"/>
                <a:gd name="T18" fmla="*/ 6 w 16"/>
                <a:gd name="T19" fmla="*/ 9 h 26"/>
                <a:gd name="T20" fmla="*/ 5 w 16"/>
                <a:gd name="T21" fmla="*/ 7 h 26"/>
                <a:gd name="T22" fmla="*/ 6 w 16"/>
                <a:gd name="T23" fmla="*/ 5 h 26"/>
                <a:gd name="T24" fmla="*/ 10 w 16"/>
                <a:gd name="T25" fmla="*/ 5 h 26"/>
                <a:gd name="T26" fmla="*/ 15 w 16"/>
                <a:gd name="T27" fmla="*/ 6 h 26"/>
                <a:gd name="T28" fmla="*/ 15 w 16"/>
                <a:gd name="T29" fmla="*/ 1 h 26"/>
                <a:gd name="T30" fmla="*/ 9 w 16"/>
                <a:gd name="T31" fmla="*/ 0 h 26"/>
                <a:gd name="T32" fmla="*/ 2 w 16"/>
                <a:gd name="T33" fmla="*/ 2 h 26"/>
                <a:gd name="T34" fmla="*/ 0 w 16"/>
                <a:gd name="T35" fmla="*/ 8 h 26"/>
                <a:gd name="T36" fmla="*/ 6 w 16"/>
                <a:gd name="T37" fmla="*/ 15 h 26"/>
                <a:gd name="T38" fmla="*/ 10 w 16"/>
                <a:gd name="T39" fmla="*/ 17 h 26"/>
                <a:gd name="T40" fmla="*/ 11 w 16"/>
                <a:gd name="T41" fmla="*/ 19 h 26"/>
                <a:gd name="T42" fmla="*/ 10 w 16"/>
                <a:gd name="T43" fmla="*/ 21 h 26"/>
                <a:gd name="T44" fmla="*/ 7 w 16"/>
                <a:gd name="T45"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26">
                  <a:moveTo>
                    <a:pt x="7" y="22"/>
                  </a:moveTo>
                  <a:lnTo>
                    <a:pt x="7" y="22"/>
                  </a:lnTo>
                  <a:cubicBezTo>
                    <a:pt x="4" y="22"/>
                    <a:pt x="2" y="21"/>
                    <a:pt x="0" y="19"/>
                  </a:cubicBezTo>
                  <a:lnTo>
                    <a:pt x="0" y="24"/>
                  </a:lnTo>
                  <a:cubicBezTo>
                    <a:pt x="2" y="25"/>
                    <a:pt x="4" y="26"/>
                    <a:pt x="7" y="26"/>
                  </a:cubicBezTo>
                  <a:cubicBezTo>
                    <a:pt x="10" y="26"/>
                    <a:pt x="12" y="25"/>
                    <a:pt x="14" y="24"/>
                  </a:cubicBezTo>
                  <a:cubicBezTo>
                    <a:pt x="16" y="23"/>
                    <a:pt x="16" y="21"/>
                    <a:pt x="16" y="19"/>
                  </a:cubicBezTo>
                  <a:cubicBezTo>
                    <a:pt x="16" y="17"/>
                    <a:pt x="16" y="16"/>
                    <a:pt x="15" y="14"/>
                  </a:cubicBezTo>
                  <a:cubicBezTo>
                    <a:pt x="14" y="13"/>
                    <a:pt x="12" y="12"/>
                    <a:pt x="10" y="11"/>
                  </a:cubicBezTo>
                  <a:cubicBezTo>
                    <a:pt x="8" y="10"/>
                    <a:pt x="7" y="10"/>
                    <a:pt x="6" y="9"/>
                  </a:cubicBezTo>
                  <a:cubicBezTo>
                    <a:pt x="6" y="8"/>
                    <a:pt x="5" y="8"/>
                    <a:pt x="5" y="7"/>
                  </a:cubicBezTo>
                  <a:cubicBezTo>
                    <a:pt x="5" y="6"/>
                    <a:pt x="6" y="6"/>
                    <a:pt x="6" y="5"/>
                  </a:cubicBezTo>
                  <a:cubicBezTo>
                    <a:pt x="7" y="5"/>
                    <a:pt x="8" y="5"/>
                    <a:pt x="10" y="5"/>
                  </a:cubicBezTo>
                  <a:cubicBezTo>
                    <a:pt x="12" y="5"/>
                    <a:pt x="14" y="5"/>
                    <a:pt x="15" y="6"/>
                  </a:cubicBezTo>
                  <a:lnTo>
                    <a:pt x="15" y="1"/>
                  </a:lnTo>
                  <a:cubicBezTo>
                    <a:pt x="14" y="1"/>
                    <a:pt x="12" y="0"/>
                    <a:pt x="9" y="0"/>
                  </a:cubicBezTo>
                  <a:cubicBezTo>
                    <a:pt x="6" y="0"/>
                    <a:pt x="4" y="1"/>
                    <a:pt x="2" y="2"/>
                  </a:cubicBezTo>
                  <a:cubicBezTo>
                    <a:pt x="1" y="4"/>
                    <a:pt x="0" y="5"/>
                    <a:pt x="0" y="8"/>
                  </a:cubicBezTo>
                  <a:cubicBezTo>
                    <a:pt x="0" y="11"/>
                    <a:pt x="2" y="13"/>
                    <a:pt x="6" y="15"/>
                  </a:cubicBezTo>
                  <a:cubicBezTo>
                    <a:pt x="8" y="16"/>
                    <a:pt x="9" y="17"/>
                    <a:pt x="10" y="17"/>
                  </a:cubicBezTo>
                  <a:cubicBezTo>
                    <a:pt x="11" y="18"/>
                    <a:pt x="11" y="18"/>
                    <a:pt x="11" y="19"/>
                  </a:cubicBezTo>
                  <a:cubicBezTo>
                    <a:pt x="11" y="20"/>
                    <a:pt x="11" y="20"/>
                    <a:pt x="10" y="21"/>
                  </a:cubicBezTo>
                  <a:cubicBezTo>
                    <a:pt x="9" y="21"/>
                    <a:pt x="8" y="22"/>
                    <a:pt x="7" y="22"/>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8" name="Freeform 467"/>
            <p:cNvSpPr>
              <a:spLocks/>
            </p:cNvSpPr>
            <p:nvPr/>
          </p:nvSpPr>
          <p:spPr bwMode="auto">
            <a:xfrm>
              <a:off x="7519988" y="2844800"/>
              <a:ext cx="11113" cy="22225"/>
            </a:xfrm>
            <a:custGeom>
              <a:avLst/>
              <a:gdLst>
                <a:gd name="T0" fmla="*/ 12 w 12"/>
                <a:gd name="T1" fmla="*/ 9 h 23"/>
                <a:gd name="T2" fmla="*/ 12 w 12"/>
                <a:gd name="T3" fmla="*/ 9 h 23"/>
                <a:gd name="T4" fmla="*/ 12 w 12"/>
                <a:gd name="T5" fmla="*/ 5 h 23"/>
                <a:gd name="T6" fmla="*/ 8 w 12"/>
                <a:gd name="T7" fmla="*/ 5 h 23"/>
                <a:gd name="T8" fmla="*/ 8 w 12"/>
                <a:gd name="T9" fmla="*/ 0 h 23"/>
                <a:gd name="T10" fmla="*/ 3 w 12"/>
                <a:gd name="T11" fmla="*/ 1 h 23"/>
                <a:gd name="T12" fmla="*/ 3 w 12"/>
                <a:gd name="T13" fmla="*/ 5 h 23"/>
                <a:gd name="T14" fmla="*/ 0 w 12"/>
                <a:gd name="T15" fmla="*/ 5 h 23"/>
                <a:gd name="T16" fmla="*/ 0 w 12"/>
                <a:gd name="T17" fmla="*/ 9 h 23"/>
                <a:gd name="T18" fmla="*/ 3 w 12"/>
                <a:gd name="T19" fmla="*/ 9 h 23"/>
                <a:gd name="T20" fmla="*/ 3 w 12"/>
                <a:gd name="T21" fmla="*/ 17 h 23"/>
                <a:gd name="T22" fmla="*/ 9 w 12"/>
                <a:gd name="T23" fmla="*/ 23 h 23"/>
                <a:gd name="T24" fmla="*/ 12 w 12"/>
                <a:gd name="T25" fmla="*/ 22 h 23"/>
                <a:gd name="T26" fmla="*/ 12 w 12"/>
                <a:gd name="T27" fmla="*/ 18 h 23"/>
                <a:gd name="T28" fmla="*/ 11 w 12"/>
                <a:gd name="T29" fmla="*/ 19 h 23"/>
                <a:gd name="T30" fmla="*/ 8 w 12"/>
                <a:gd name="T31" fmla="*/ 16 h 23"/>
                <a:gd name="T32" fmla="*/ 8 w 12"/>
                <a:gd name="T33" fmla="*/ 9 h 23"/>
                <a:gd name="T34" fmla="*/ 12 w 12"/>
                <a:gd name="T3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23">
                  <a:moveTo>
                    <a:pt x="12" y="9"/>
                  </a:moveTo>
                  <a:lnTo>
                    <a:pt x="12" y="9"/>
                  </a:lnTo>
                  <a:lnTo>
                    <a:pt x="12" y="5"/>
                  </a:lnTo>
                  <a:lnTo>
                    <a:pt x="8" y="5"/>
                  </a:lnTo>
                  <a:lnTo>
                    <a:pt x="8" y="0"/>
                  </a:lnTo>
                  <a:lnTo>
                    <a:pt x="3" y="1"/>
                  </a:lnTo>
                  <a:lnTo>
                    <a:pt x="3" y="5"/>
                  </a:lnTo>
                  <a:lnTo>
                    <a:pt x="0" y="5"/>
                  </a:lnTo>
                  <a:lnTo>
                    <a:pt x="0" y="9"/>
                  </a:lnTo>
                  <a:lnTo>
                    <a:pt x="3" y="9"/>
                  </a:lnTo>
                  <a:lnTo>
                    <a:pt x="3" y="17"/>
                  </a:lnTo>
                  <a:cubicBezTo>
                    <a:pt x="3" y="21"/>
                    <a:pt x="5" y="23"/>
                    <a:pt x="9" y="23"/>
                  </a:cubicBezTo>
                  <a:cubicBezTo>
                    <a:pt x="10" y="23"/>
                    <a:pt x="12" y="23"/>
                    <a:pt x="12" y="22"/>
                  </a:cubicBezTo>
                  <a:lnTo>
                    <a:pt x="12" y="18"/>
                  </a:lnTo>
                  <a:cubicBezTo>
                    <a:pt x="12" y="19"/>
                    <a:pt x="11" y="19"/>
                    <a:pt x="11" y="19"/>
                  </a:cubicBezTo>
                  <a:cubicBezTo>
                    <a:pt x="9" y="19"/>
                    <a:pt x="8" y="18"/>
                    <a:pt x="8" y="16"/>
                  </a:cubicBezTo>
                  <a:lnTo>
                    <a:pt x="8" y="9"/>
                  </a:lnTo>
                  <a:lnTo>
                    <a:pt x="12" y="9"/>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69" name="Freeform 468"/>
            <p:cNvSpPr>
              <a:spLocks noEditPoints="1"/>
            </p:cNvSpPr>
            <p:nvPr/>
          </p:nvSpPr>
          <p:spPr bwMode="auto">
            <a:xfrm>
              <a:off x="7532688" y="2847975"/>
              <a:ext cx="19050" cy="19050"/>
            </a:xfrm>
            <a:custGeom>
              <a:avLst/>
              <a:gdLst>
                <a:gd name="T0" fmla="*/ 14 w 19"/>
                <a:gd name="T1" fmla="*/ 10 h 19"/>
                <a:gd name="T2" fmla="*/ 14 w 19"/>
                <a:gd name="T3" fmla="*/ 10 h 19"/>
                <a:gd name="T4" fmla="*/ 10 w 19"/>
                <a:gd name="T5" fmla="*/ 15 h 19"/>
                <a:gd name="T6" fmla="*/ 6 w 19"/>
                <a:gd name="T7" fmla="*/ 10 h 19"/>
                <a:gd name="T8" fmla="*/ 7 w 19"/>
                <a:gd name="T9" fmla="*/ 6 h 19"/>
                <a:gd name="T10" fmla="*/ 10 w 19"/>
                <a:gd name="T11" fmla="*/ 4 h 19"/>
                <a:gd name="T12" fmla="*/ 14 w 19"/>
                <a:gd name="T13" fmla="*/ 10 h 19"/>
                <a:gd name="T14" fmla="*/ 3 w 19"/>
                <a:gd name="T15" fmla="*/ 3 h 19"/>
                <a:gd name="T16" fmla="*/ 3 w 19"/>
                <a:gd name="T17" fmla="*/ 3 h 19"/>
                <a:gd name="T18" fmla="*/ 0 w 19"/>
                <a:gd name="T19" fmla="*/ 10 h 19"/>
                <a:gd name="T20" fmla="*/ 3 w 19"/>
                <a:gd name="T21" fmla="*/ 16 h 19"/>
                <a:gd name="T22" fmla="*/ 10 w 19"/>
                <a:gd name="T23" fmla="*/ 19 h 19"/>
                <a:gd name="T24" fmla="*/ 17 w 19"/>
                <a:gd name="T25" fmla="*/ 16 h 19"/>
                <a:gd name="T26" fmla="*/ 19 w 19"/>
                <a:gd name="T27" fmla="*/ 9 h 19"/>
                <a:gd name="T28" fmla="*/ 17 w 19"/>
                <a:gd name="T29" fmla="*/ 3 h 19"/>
                <a:gd name="T30" fmla="*/ 10 w 19"/>
                <a:gd name="T31" fmla="*/ 0 h 19"/>
                <a:gd name="T32" fmla="*/ 3 w 19"/>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9">
                  <a:moveTo>
                    <a:pt x="14" y="10"/>
                  </a:moveTo>
                  <a:lnTo>
                    <a:pt x="14" y="10"/>
                  </a:lnTo>
                  <a:cubicBezTo>
                    <a:pt x="14" y="13"/>
                    <a:pt x="13" y="15"/>
                    <a:pt x="10" y="15"/>
                  </a:cubicBezTo>
                  <a:cubicBezTo>
                    <a:pt x="7" y="15"/>
                    <a:pt x="6" y="13"/>
                    <a:pt x="6" y="10"/>
                  </a:cubicBezTo>
                  <a:cubicBezTo>
                    <a:pt x="6" y="8"/>
                    <a:pt x="6" y="7"/>
                    <a:pt x="7" y="6"/>
                  </a:cubicBezTo>
                  <a:cubicBezTo>
                    <a:pt x="7" y="5"/>
                    <a:pt x="8" y="4"/>
                    <a:pt x="10" y="4"/>
                  </a:cubicBezTo>
                  <a:cubicBezTo>
                    <a:pt x="12" y="4"/>
                    <a:pt x="14" y="6"/>
                    <a:pt x="14" y="10"/>
                  </a:cubicBezTo>
                  <a:close/>
                  <a:moveTo>
                    <a:pt x="3" y="3"/>
                  </a:moveTo>
                  <a:lnTo>
                    <a:pt x="3" y="3"/>
                  </a:lnTo>
                  <a:cubicBezTo>
                    <a:pt x="1" y="5"/>
                    <a:pt x="0" y="7"/>
                    <a:pt x="0" y="10"/>
                  </a:cubicBezTo>
                  <a:cubicBezTo>
                    <a:pt x="0" y="13"/>
                    <a:pt x="1" y="15"/>
                    <a:pt x="3" y="16"/>
                  </a:cubicBezTo>
                  <a:cubicBezTo>
                    <a:pt x="5" y="18"/>
                    <a:pt x="7" y="19"/>
                    <a:pt x="10" y="19"/>
                  </a:cubicBezTo>
                  <a:cubicBezTo>
                    <a:pt x="13" y="19"/>
                    <a:pt x="15" y="18"/>
                    <a:pt x="17" y="16"/>
                  </a:cubicBezTo>
                  <a:cubicBezTo>
                    <a:pt x="18" y="15"/>
                    <a:pt x="19" y="12"/>
                    <a:pt x="19" y="9"/>
                  </a:cubicBezTo>
                  <a:cubicBezTo>
                    <a:pt x="19" y="7"/>
                    <a:pt x="18" y="5"/>
                    <a:pt x="17" y="3"/>
                  </a:cubicBezTo>
                  <a:cubicBezTo>
                    <a:pt x="15" y="1"/>
                    <a:pt x="13" y="0"/>
                    <a:pt x="10" y="0"/>
                  </a:cubicBezTo>
                  <a:cubicBezTo>
                    <a:pt x="7" y="0"/>
                    <a:pt x="5" y="1"/>
                    <a:pt x="3"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0" name="Freeform 469"/>
            <p:cNvSpPr>
              <a:spLocks/>
            </p:cNvSpPr>
            <p:nvPr/>
          </p:nvSpPr>
          <p:spPr bwMode="auto">
            <a:xfrm>
              <a:off x="7554913" y="2849563"/>
              <a:ext cx="11113" cy="15875"/>
            </a:xfrm>
            <a:custGeom>
              <a:avLst/>
              <a:gdLst>
                <a:gd name="T0" fmla="*/ 0 w 11"/>
                <a:gd name="T1" fmla="*/ 0 h 17"/>
                <a:gd name="T2" fmla="*/ 0 w 11"/>
                <a:gd name="T3" fmla="*/ 0 h 17"/>
                <a:gd name="T4" fmla="*/ 0 w 11"/>
                <a:gd name="T5" fmla="*/ 17 h 17"/>
                <a:gd name="T6" fmla="*/ 5 w 11"/>
                <a:gd name="T7" fmla="*/ 17 h 17"/>
                <a:gd name="T8" fmla="*/ 5 w 11"/>
                <a:gd name="T9" fmla="*/ 9 h 17"/>
                <a:gd name="T10" fmla="*/ 6 w 11"/>
                <a:gd name="T11" fmla="*/ 5 h 17"/>
                <a:gd name="T12" fmla="*/ 9 w 11"/>
                <a:gd name="T13" fmla="*/ 4 h 17"/>
                <a:gd name="T14" fmla="*/ 11 w 11"/>
                <a:gd name="T15" fmla="*/ 5 h 17"/>
                <a:gd name="T16" fmla="*/ 11 w 11"/>
                <a:gd name="T17" fmla="*/ 0 h 17"/>
                <a:gd name="T18" fmla="*/ 9 w 11"/>
                <a:gd name="T19" fmla="*/ 0 h 17"/>
                <a:gd name="T20" fmla="*/ 5 w 11"/>
                <a:gd name="T21" fmla="*/ 3 h 17"/>
                <a:gd name="T22" fmla="*/ 5 w 11"/>
                <a:gd name="T23" fmla="*/ 3 h 17"/>
                <a:gd name="T24" fmla="*/ 5 w 11"/>
                <a:gd name="T25" fmla="*/ 0 h 17"/>
                <a:gd name="T26" fmla="*/ 0 w 11"/>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7">
                  <a:moveTo>
                    <a:pt x="0" y="0"/>
                  </a:moveTo>
                  <a:lnTo>
                    <a:pt x="0" y="0"/>
                  </a:lnTo>
                  <a:lnTo>
                    <a:pt x="0" y="17"/>
                  </a:lnTo>
                  <a:lnTo>
                    <a:pt x="5" y="17"/>
                  </a:lnTo>
                  <a:lnTo>
                    <a:pt x="5" y="9"/>
                  </a:lnTo>
                  <a:cubicBezTo>
                    <a:pt x="5" y="7"/>
                    <a:pt x="5" y="6"/>
                    <a:pt x="6" y="5"/>
                  </a:cubicBezTo>
                  <a:cubicBezTo>
                    <a:pt x="6" y="4"/>
                    <a:pt x="7" y="4"/>
                    <a:pt x="9" y="4"/>
                  </a:cubicBezTo>
                  <a:cubicBezTo>
                    <a:pt x="9" y="4"/>
                    <a:pt x="10" y="4"/>
                    <a:pt x="11" y="5"/>
                  </a:cubicBezTo>
                  <a:lnTo>
                    <a:pt x="11" y="0"/>
                  </a:lnTo>
                  <a:cubicBezTo>
                    <a:pt x="11" y="0"/>
                    <a:pt x="10" y="0"/>
                    <a:pt x="9" y="0"/>
                  </a:cubicBezTo>
                  <a:cubicBezTo>
                    <a:pt x="7" y="0"/>
                    <a:pt x="6" y="1"/>
                    <a:pt x="5" y="3"/>
                  </a:cubicBezTo>
                  <a:lnTo>
                    <a:pt x="5" y="3"/>
                  </a:lnTo>
                  <a:lnTo>
                    <a:pt x="5" y="0"/>
                  </a:lnTo>
                  <a:lnTo>
                    <a:pt x="0" y="0"/>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1" name="Freeform 470"/>
            <p:cNvSpPr>
              <a:spLocks noEditPoints="1"/>
            </p:cNvSpPr>
            <p:nvPr/>
          </p:nvSpPr>
          <p:spPr bwMode="auto">
            <a:xfrm>
              <a:off x="7566025" y="2847975"/>
              <a:ext cx="15875" cy="19050"/>
            </a:xfrm>
            <a:custGeom>
              <a:avLst/>
              <a:gdLst>
                <a:gd name="T0" fmla="*/ 10 w 16"/>
                <a:gd name="T1" fmla="*/ 14 h 19"/>
                <a:gd name="T2" fmla="*/ 10 w 16"/>
                <a:gd name="T3" fmla="*/ 14 h 19"/>
                <a:gd name="T4" fmla="*/ 7 w 16"/>
                <a:gd name="T5" fmla="*/ 15 h 19"/>
                <a:gd name="T6" fmla="*/ 6 w 16"/>
                <a:gd name="T7" fmla="*/ 15 h 19"/>
                <a:gd name="T8" fmla="*/ 5 w 16"/>
                <a:gd name="T9" fmla="*/ 13 h 19"/>
                <a:gd name="T10" fmla="*/ 8 w 16"/>
                <a:gd name="T11" fmla="*/ 10 h 19"/>
                <a:gd name="T12" fmla="*/ 11 w 16"/>
                <a:gd name="T13" fmla="*/ 10 h 19"/>
                <a:gd name="T14" fmla="*/ 11 w 16"/>
                <a:gd name="T15" fmla="*/ 11 h 19"/>
                <a:gd name="T16" fmla="*/ 10 w 16"/>
                <a:gd name="T17" fmla="*/ 14 h 19"/>
                <a:gd name="T18" fmla="*/ 16 w 16"/>
                <a:gd name="T19" fmla="*/ 18 h 19"/>
                <a:gd name="T20" fmla="*/ 16 w 16"/>
                <a:gd name="T21" fmla="*/ 18 h 19"/>
                <a:gd name="T22" fmla="*/ 16 w 16"/>
                <a:gd name="T23" fmla="*/ 8 h 19"/>
                <a:gd name="T24" fmla="*/ 8 w 16"/>
                <a:gd name="T25" fmla="*/ 0 h 19"/>
                <a:gd name="T26" fmla="*/ 5 w 16"/>
                <a:gd name="T27" fmla="*/ 1 h 19"/>
                <a:gd name="T28" fmla="*/ 2 w 16"/>
                <a:gd name="T29" fmla="*/ 2 h 19"/>
                <a:gd name="T30" fmla="*/ 2 w 16"/>
                <a:gd name="T31" fmla="*/ 6 h 19"/>
                <a:gd name="T32" fmla="*/ 8 w 16"/>
                <a:gd name="T33" fmla="*/ 4 h 19"/>
                <a:gd name="T34" fmla="*/ 11 w 16"/>
                <a:gd name="T35" fmla="*/ 7 h 19"/>
                <a:gd name="T36" fmla="*/ 6 w 16"/>
                <a:gd name="T37" fmla="*/ 8 h 19"/>
                <a:gd name="T38" fmla="*/ 0 w 16"/>
                <a:gd name="T39" fmla="*/ 14 h 19"/>
                <a:gd name="T40" fmla="*/ 2 w 16"/>
                <a:gd name="T41" fmla="*/ 17 h 19"/>
                <a:gd name="T42" fmla="*/ 6 w 16"/>
                <a:gd name="T43" fmla="*/ 19 h 19"/>
                <a:gd name="T44" fmla="*/ 11 w 16"/>
                <a:gd name="T45" fmla="*/ 16 h 19"/>
                <a:gd name="T46" fmla="*/ 11 w 16"/>
                <a:gd name="T47" fmla="*/ 16 h 19"/>
                <a:gd name="T48" fmla="*/ 11 w 16"/>
                <a:gd name="T49" fmla="*/ 18 h 19"/>
                <a:gd name="T50" fmla="*/ 16 w 16"/>
                <a:gd name="T5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19">
                  <a:moveTo>
                    <a:pt x="10" y="14"/>
                  </a:moveTo>
                  <a:lnTo>
                    <a:pt x="10" y="14"/>
                  </a:lnTo>
                  <a:cubicBezTo>
                    <a:pt x="9" y="15"/>
                    <a:pt x="8" y="15"/>
                    <a:pt x="7" y="15"/>
                  </a:cubicBezTo>
                  <a:cubicBezTo>
                    <a:pt x="7" y="15"/>
                    <a:pt x="6" y="15"/>
                    <a:pt x="6" y="15"/>
                  </a:cubicBezTo>
                  <a:cubicBezTo>
                    <a:pt x="5" y="14"/>
                    <a:pt x="5" y="14"/>
                    <a:pt x="5" y="13"/>
                  </a:cubicBezTo>
                  <a:cubicBezTo>
                    <a:pt x="5" y="12"/>
                    <a:pt x="6" y="11"/>
                    <a:pt x="8" y="10"/>
                  </a:cubicBezTo>
                  <a:lnTo>
                    <a:pt x="11" y="10"/>
                  </a:lnTo>
                  <a:lnTo>
                    <a:pt x="11" y="11"/>
                  </a:lnTo>
                  <a:cubicBezTo>
                    <a:pt x="11" y="12"/>
                    <a:pt x="11" y="13"/>
                    <a:pt x="10" y="14"/>
                  </a:cubicBezTo>
                  <a:close/>
                  <a:moveTo>
                    <a:pt x="16" y="18"/>
                  </a:moveTo>
                  <a:lnTo>
                    <a:pt x="16" y="18"/>
                  </a:lnTo>
                  <a:lnTo>
                    <a:pt x="16" y="8"/>
                  </a:lnTo>
                  <a:cubicBezTo>
                    <a:pt x="16" y="3"/>
                    <a:pt x="13" y="0"/>
                    <a:pt x="8" y="0"/>
                  </a:cubicBezTo>
                  <a:cubicBezTo>
                    <a:pt x="7" y="0"/>
                    <a:pt x="6" y="1"/>
                    <a:pt x="5" y="1"/>
                  </a:cubicBezTo>
                  <a:cubicBezTo>
                    <a:pt x="4" y="1"/>
                    <a:pt x="3" y="2"/>
                    <a:pt x="2" y="2"/>
                  </a:cubicBezTo>
                  <a:lnTo>
                    <a:pt x="2" y="6"/>
                  </a:lnTo>
                  <a:cubicBezTo>
                    <a:pt x="4" y="5"/>
                    <a:pt x="6" y="4"/>
                    <a:pt x="8" y="4"/>
                  </a:cubicBezTo>
                  <a:cubicBezTo>
                    <a:pt x="10" y="4"/>
                    <a:pt x="11" y="5"/>
                    <a:pt x="11" y="7"/>
                  </a:cubicBezTo>
                  <a:lnTo>
                    <a:pt x="6" y="8"/>
                  </a:lnTo>
                  <a:cubicBezTo>
                    <a:pt x="2" y="8"/>
                    <a:pt x="0" y="10"/>
                    <a:pt x="0" y="14"/>
                  </a:cubicBezTo>
                  <a:cubicBezTo>
                    <a:pt x="0" y="15"/>
                    <a:pt x="1" y="16"/>
                    <a:pt x="2" y="17"/>
                  </a:cubicBezTo>
                  <a:cubicBezTo>
                    <a:pt x="3" y="18"/>
                    <a:pt x="4" y="19"/>
                    <a:pt x="6" y="19"/>
                  </a:cubicBezTo>
                  <a:cubicBezTo>
                    <a:pt x="8" y="19"/>
                    <a:pt x="10" y="18"/>
                    <a:pt x="11" y="16"/>
                  </a:cubicBezTo>
                  <a:lnTo>
                    <a:pt x="11" y="16"/>
                  </a:lnTo>
                  <a:lnTo>
                    <a:pt x="11" y="18"/>
                  </a:lnTo>
                  <a:lnTo>
                    <a:pt x="16" y="18"/>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2" name="Freeform 471"/>
            <p:cNvSpPr>
              <a:spLocks noEditPoints="1"/>
            </p:cNvSpPr>
            <p:nvPr/>
          </p:nvSpPr>
          <p:spPr bwMode="auto">
            <a:xfrm>
              <a:off x="7585075" y="2847975"/>
              <a:ext cx="15875" cy="26988"/>
            </a:xfrm>
            <a:custGeom>
              <a:avLst/>
              <a:gdLst>
                <a:gd name="T0" fmla="*/ 13 w 18"/>
                <a:gd name="T1" fmla="*/ 10 h 27"/>
                <a:gd name="T2" fmla="*/ 13 w 18"/>
                <a:gd name="T3" fmla="*/ 10 h 27"/>
                <a:gd name="T4" fmla="*/ 12 w 18"/>
                <a:gd name="T5" fmla="*/ 14 h 27"/>
                <a:gd name="T6" fmla="*/ 9 w 18"/>
                <a:gd name="T7" fmla="*/ 15 h 27"/>
                <a:gd name="T8" fmla="*/ 6 w 18"/>
                <a:gd name="T9" fmla="*/ 14 h 27"/>
                <a:gd name="T10" fmla="*/ 5 w 18"/>
                <a:gd name="T11" fmla="*/ 10 h 27"/>
                <a:gd name="T12" fmla="*/ 6 w 18"/>
                <a:gd name="T13" fmla="*/ 6 h 27"/>
                <a:gd name="T14" fmla="*/ 9 w 18"/>
                <a:gd name="T15" fmla="*/ 4 h 27"/>
                <a:gd name="T16" fmla="*/ 12 w 18"/>
                <a:gd name="T17" fmla="*/ 6 h 27"/>
                <a:gd name="T18" fmla="*/ 13 w 18"/>
                <a:gd name="T19" fmla="*/ 9 h 27"/>
                <a:gd name="T20" fmla="*/ 13 w 18"/>
                <a:gd name="T21" fmla="*/ 10 h 27"/>
                <a:gd name="T22" fmla="*/ 13 w 18"/>
                <a:gd name="T23" fmla="*/ 3 h 27"/>
                <a:gd name="T24" fmla="*/ 13 w 18"/>
                <a:gd name="T25" fmla="*/ 3 h 27"/>
                <a:gd name="T26" fmla="*/ 13 w 18"/>
                <a:gd name="T27" fmla="*/ 3 h 27"/>
                <a:gd name="T28" fmla="*/ 8 w 18"/>
                <a:gd name="T29" fmla="*/ 0 h 27"/>
                <a:gd name="T30" fmla="*/ 2 w 18"/>
                <a:gd name="T31" fmla="*/ 3 h 27"/>
                <a:gd name="T32" fmla="*/ 0 w 18"/>
                <a:gd name="T33" fmla="*/ 10 h 27"/>
                <a:gd name="T34" fmla="*/ 2 w 18"/>
                <a:gd name="T35" fmla="*/ 16 h 27"/>
                <a:gd name="T36" fmla="*/ 7 w 18"/>
                <a:gd name="T37" fmla="*/ 19 h 27"/>
                <a:gd name="T38" fmla="*/ 13 w 18"/>
                <a:gd name="T39" fmla="*/ 16 h 27"/>
                <a:gd name="T40" fmla="*/ 13 w 18"/>
                <a:gd name="T41" fmla="*/ 16 h 27"/>
                <a:gd name="T42" fmla="*/ 13 w 18"/>
                <a:gd name="T43" fmla="*/ 17 h 27"/>
                <a:gd name="T44" fmla="*/ 11 w 18"/>
                <a:gd name="T45" fmla="*/ 21 h 27"/>
                <a:gd name="T46" fmla="*/ 7 w 18"/>
                <a:gd name="T47" fmla="*/ 23 h 27"/>
                <a:gd name="T48" fmla="*/ 2 w 18"/>
                <a:gd name="T49" fmla="*/ 21 h 27"/>
                <a:gd name="T50" fmla="*/ 2 w 18"/>
                <a:gd name="T51" fmla="*/ 26 h 27"/>
                <a:gd name="T52" fmla="*/ 7 w 18"/>
                <a:gd name="T53" fmla="*/ 27 h 27"/>
                <a:gd name="T54" fmla="*/ 15 w 18"/>
                <a:gd name="T55" fmla="*/ 24 h 27"/>
                <a:gd name="T56" fmla="*/ 18 w 18"/>
                <a:gd name="T57" fmla="*/ 16 h 27"/>
                <a:gd name="T58" fmla="*/ 18 w 18"/>
                <a:gd name="T59" fmla="*/ 1 h 27"/>
                <a:gd name="T60" fmla="*/ 13 w 18"/>
                <a:gd name="T61" fmla="*/ 1 h 27"/>
                <a:gd name="T62" fmla="*/ 13 w 18"/>
                <a:gd name="T63" fmla="*/ 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 h="27">
                  <a:moveTo>
                    <a:pt x="13" y="10"/>
                  </a:moveTo>
                  <a:lnTo>
                    <a:pt x="13" y="10"/>
                  </a:lnTo>
                  <a:cubicBezTo>
                    <a:pt x="13" y="11"/>
                    <a:pt x="13" y="13"/>
                    <a:pt x="12" y="14"/>
                  </a:cubicBezTo>
                  <a:cubicBezTo>
                    <a:pt x="11" y="14"/>
                    <a:pt x="10" y="15"/>
                    <a:pt x="9" y="15"/>
                  </a:cubicBezTo>
                  <a:cubicBezTo>
                    <a:pt x="8" y="15"/>
                    <a:pt x="7" y="14"/>
                    <a:pt x="6" y="14"/>
                  </a:cubicBezTo>
                  <a:cubicBezTo>
                    <a:pt x="6" y="13"/>
                    <a:pt x="5" y="11"/>
                    <a:pt x="5" y="10"/>
                  </a:cubicBezTo>
                  <a:cubicBezTo>
                    <a:pt x="5" y="8"/>
                    <a:pt x="6" y="7"/>
                    <a:pt x="6" y="6"/>
                  </a:cubicBezTo>
                  <a:cubicBezTo>
                    <a:pt x="7" y="5"/>
                    <a:pt x="8" y="4"/>
                    <a:pt x="9" y="4"/>
                  </a:cubicBezTo>
                  <a:cubicBezTo>
                    <a:pt x="10" y="4"/>
                    <a:pt x="11" y="5"/>
                    <a:pt x="12" y="6"/>
                  </a:cubicBezTo>
                  <a:cubicBezTo>
                    <a:pt x="13" y="6"/>
                    <a:pt x="13" y="7"/>
                    <a:pt x="13" y="9"/>
                  </a:cubicBezTo>
                  <a:lnTo>
                    <a:pt x="13" y="10"/>
                  </a:lnTo>
                  <a:close/>
                  <a:moveTo>
                    <a:pt x="13" y="3"/>
                  </a:moveTo>
                  <a:lnTo>
                    <a:pt x="13" y="3"/>
                  </a:lnTo>
                  <a:lnTo>
                    <a:pt x="13" y="3"/>
                  </a:lnTo>
                  <a:cubicBezTo>
                    <a:pt x="12" y="1"/>
                    <a:pt x="10" y="0"/>
                    <a:pt x="8" y="0"/>
                  </a:cubicBezTo>
                  <a:cubicBezTo>
                    <a:pt x="6" y="0"/>
                    <a:pt x="4" y="1"/>
                    <a:pt x="2" y="3"/>
                  </a:cubicBezTo>
                  <a:cubicBezTo>
                    <a:pt x="1" y="5"/>
                    <a:pt x="0" y="7"/>
                    <a:pt x="0" y="10"/>
                  </a:cubicBezTo>
                  <a:cubicBezTo>
                    <a:pt x="0" y="13"/>
                    <a:pt x="1" y="15"/>
                    <a:pt x="2" y="16"/>
                  </a:cubicBezTo>
                  <a:cubicBezTo>
                    <a:pt x="3" y="18"/>
                    <a:pt x="5" y="19"/>
                    <a:pt x="7" y="19"/>
                  </a:cubicBezTo>
                  <a:cubicBezTo>
                    <a:pt x="10" y="19"/>
                    <a:pt x="12" y="18"/>
                    <a:pt x="13" y="16"/>
                  </a:cubicBezTo>
                  <a:lnTo>
                    <a:pt x="13" y="16"/>
                  </a:lnTo>
                  <a:lnTo>
                    <a:pt x="13" y="17"/>
                  </a:lnTo>
                  <a:cubicBezTo>
                    <a:pt x="13" y="19"/>
                    <a:pt x="12" y="20"/>
                    <a:pt x="11" y="21"/>
                  </a:cubicBezTo>
                  <a:cubicBezTo>
                    <a:pt x="10" y="22"/>
                    <a:pt x="9" y="23"/>
                    <a:pt x="7" y="23"/>
                  </a:cubicBezTo>
                  <a:cubicBezTo>
                    <a:pt x="5" y="23"/>
                    <a:pt x="3" y="22"/>
                    <a:pt x="2" y="21"/>
                  </a:cubicBezTo>
                  <a:lnTo>
                    <a:pt x="2" y="26"/>
                  </a:lnTo>
                  <a:cubicBezTo>
                    <a:pt x="3" y="26"/>
                    <a:pt x="5" y="27"/>
                    <a:pt x="7" y="27"/>
                  </a:cubicBezTo>
                  <a:cubicBezTo>
                    <a:pt x="11" y="27"/>
                    <a:pt x="13" y="26"/>
                    <a:pt x="15" y="24"/>
                  </a:cubicBezTo>
                  <a:cubicBezTo>
                    <a:pt x="17" y="22"/>
                    <a:pt x="18" y="20"/>
                    <a:pt x="18" y="16"/>
                  </a:cubicBezTo>
                  <a:lnTo>
                    <a:pt x="18" y="1"/>
                  </a:lnTo>
                  <a:lnTo>
                    <a:pt x="13" y="1"/>
                  </a:lnTo>
                  <a:lnTo>
                    <a:pt x="13" y="3"/>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3" name="Freeform 472"/>
            <p:cNvSpPr>
              <a:spLocks noEditPoints="1"/>
            </p:cNvSpPr>
            <p:nvPr/>
          </p:nvSpPr>
          <p:spPr bwMode="auto">
            <a:xfrm>
              <a:off x="7605713" y="2847975"/>
              <a:ext cx="14288" cy="19050"/>
            </a:xfrm>
            <a:custGeom>
              <a:avLst/>
              <a:gdLst>
                <a:gd name="T0" fmla="*/ 6 w 16"/>
                <a:gd name="T1" fmla="*/ 5 h 19"/>
                <a:gd name="T2" fmla="*/ 6 w 16"/>
                <a:gd name="T3" fmla="*/ 5 h 19"/>
                <a:gd name="T4" fmla="*/ 8 w 16"/>
                <a:gd name="T5" fmla="*/ 4 h 19"/>
                <a:gd name="T6" fmla="*/ 11 w 16"/>
                <a:gd name="T7" fmla="*/ 8 h 19"/>
                <a:gd name="T8" fmla="*/ 5 w 16"/>
                <a:gd name="T9" fmla="*/ 8 h 19"/>
                <a:gd name="T10" fmla="*/ 6 w 16"/>
                <a:gd name="T11" fmla="*/ 5 h 19"/>
                <a:gd name="T12" fmla="*/ 15 w 16"/>
                <a:gd name="T13" fmla="*/ 14 h 19"/>
                <a:gd name="T14" fmla="*/ 15 w 16"/>
                <a:gd name="T15" fmla="*/ 14 h 19"/>
                <a:gd name="T16" fmla="*/ 10 w 16"/>
                <a:gd name="T17" fmla="*/ 15 h 19"/>
                <a:gd name="T18" fmla="*/ 5 w 16"/>
                <a:gd name="T19" fmla="*/ 11 h 19"/>
                <a:gd name="T20" fmla="*/ 16 w 16"/>
                <a:gd name="T21" fmla="*/ 11 h 19"/>
                <a:gd name="T22" fmla="*/ 16 w 16"/>
                <a:gd name="T23" fmla="*/ 9 h 19"/>
                <a:gd name="T24" fmla="*/ 14 w 16"/>
                <a:gd name="T25" fmla="*/ 3 h 19"/>
                <a:gd name="T26" fmla="*/ 8 w 16"/>
                <a:gd name="T27" fmla="*/ 0 h 19"/>
                <a:gd name="T28" fmla="*/ 2 w 16"/>
                <a:gd name="T29" fmla="*/ 3 h 19"/>
                <a:gd name="T30" fmla="*/ 0 w 16"/>
                <a:gd name="T31" fmla="*/ 10 h 19"/>
                <a:gd name="T32" fmla="*/ 2 w 16"/>
                <a:gd name="T33" fmla="*/ 16 h 19"/>
                <a:gd name="T34" fmla="*/ 8 w 16"/>
                <a:gd name="T35" fmla="*/ 19 h 19"/>
                <a:gd name="T36" fmla="*/ 15 w 16"/>
                <a:gd name="T37" fmla="*/ 17 h 19"/>
                <a:gd name="T38" fmla="*/ 15 w 16"/>
                <a:gd name="T39"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9">
                  <a:moveTo>
                    <a:pt x="6" y="5"/>
                  </a:moveTo>
                  <a:lnTo>
                    <a:pt x="6" y="5"/>
                  </a:lnTo>
                  <a:cubicBezTo>
                    <a:pt x="7" y="4"/>
                    <a:pt x="7" y="4"/>
                    <a:pt x="8" y="4"/>
                  </a:cubicBezTo>
                  <a:cubicBezTo>
                    <a:pt x="10" y="4"/>
                    <a:pt x="11" y="5"/>
                    <a:pt x="11" y="8"/>
                  </a:cubicBezTo>
                  <a:lnTo>
                    <a:pt x="5" y="8"/>
                  </a:lnTo>
                  <a:cubicBezTo>
                    <a:pt x="5" y="7"/>
                    <a:pt x="5" y="6"/>
                    <a:pt x="6" y="5"/>
                  </a:cubicBezTo>
                  <a:close/>
                  <a:moveTo>
                    <a:pt x="15" y="14"/>
                  </a:moveTo>
                  <a:lnTo>
                    <a:pt x="15" y="14"/>
                  </a:lnTo>
                  <a:cubicBezTo>
                    <a:pt x="13" y="15"/>
                    <a:pt x="12" y="15"/>
                    <a:pt x="10" y="15"/>
                  </a:cubicBezTo>
                  <a:cubicBezTo>
                    <a:pt x="7" y="15"/>
                    <a:pt x="5" y="14"/>
                    <a:pt x="5" y="11"/>
                  </a:cubicBezTo>
                  <a:lnTo>
                    <a:pt x="16" y="11"/>
                  </a:lnTo>
                  <a:lnTo>
                    <a:pt x="16" y="9"/>
                  </a:lnTo>
                  <a:cubicBezTo>
                    <a:pt x="16" y="6"/>
                    <a:pt x="16" y="4"/>
                    <a:pt x="14" y="3"/>
                  </a:cubicBezTo>
                  <a:cubicBezTo>
                    <a:pt x="13" y="1"/>
                    <a:pt x="11" y="0"/>
                    <a:pt x="8" y="0"/>
                  </a:cubicBezTo>
                  <a:cubicBezTo>
                    <a:pt x="6" y="0"/>
                    <a:pt x="4" y="1"/>
                    <a:pt x="2" y="3"/>
                  </a:cubicBezTo>
                  <a:cubicBezTo>
                    <a:pt x="0" y="5"/>
                    <a:pt x="0" y="7"/>
                    <a:pt x="0" y="10"/>
                  </a:cubicBezTo>
                  <a:cubicBezTo>
                    <a:pt x="0" y="13"/>
                    <a:pt x="0" y="15"/>
                    <a:pt x="2" y="16"/>
                  </a:cubicBezTo>
                  <a:cubicBezTo>
                    <a:pt x="3" y="18"/>
                    <a:pt x="6" y="19"/>
                    <a:pt x="8" y="19"/>
                  </a:cubicBezTo>
                  <a:cubicBezTo>
                    <a:pt x="11" y="19"/>
                    <a:pt x="13" y="18"/>
                    <a:pt x="15" y="17"/>
                  </a:cubicBezTo>
                  <a:lnTo>
                    <a:pt x="15" y="14"/>
                  </a:ln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4" name="Freeform 473"/>
            <p:cNvSpPr>
              <a:spLocks noEditPoints="1"/>
            </p:cNvSpPr>
            <p:nvPr/>
          </p:nvSpPr>
          <p:spPr bwMode="auto">
            <a:xfrm>
              <a:off x="7632700" y="2841625"/>
              <a:ext cx="15875" cy="25400"/>
            </a:xfrm>
            <a:custGeom>
              <a:avLst/>
              <a:gdLst>
                <a:gd name="T0" fmla="*/ 6 w 17"/>
                <a:gd name="T1" fmla="*/ 15 h 26"/>
                <a:gd name="T2" fmla="*/ 6 w 17"/>
                <a:gd name="T3" fmla="*/ 15 h 26"/>
                <a:gd name="T4" fmla="*/ 8 w 17"/>
                <a:gd name="T5" fmla="*/ 13 h 26"/>
                <a:gd name="T6" fmla="*/ 12 w 17"/>
                <a:gd name="T7" fmla="*/ 18 h 26"/>
                <a:gd name="T8" fmla="*/ 11 w 17"/>
                <a:gd name="T9" fmla="*/ 21 h 26"/>
                <a:gd name="T10" fmla="*/ 8 w 17"/>
                <a:gd name="T11" fmla="*/ 22 h 26"/>
                <a:gd name="T12" fmla="*/ 6 w 17"/>
                <a:gd name="T13" fmla="*/ 21 h 26"/>
                <a:gd name="T14" fmla="*/ 5 w 17"/>
                <a:gd name="T15" fmla="*/ 17 h 26"/>
                <a:gd name="T16" fmla="*/ 6 w 17"/>
                <a:gd name="T17" fmla="*/ 15 h 26"/>
                <a:gd name="T18" fmla="*/ 11 w 17"/>
                <a:gd name="T19" fmla="*/ 4 h 26"/>
                <a:gd name="T20" fmla="*/ 11 w 17"/>
                <a:gd name="T21" fmla="*/ 4 h 26"/>
                <a:gd name="T22" fmla="*/ 15 w 17"/>
                <a:gd name="T23" fmla="*/ 5 h 26"/>
                <a:gd name="T24" fmla="*/ 15 w 17"/>
                <a:gd name="T25" fmla="*/ 1 h 26"/>
                <a:gd name="T26" fmla="*/ 11 w 17"/>
                <a:gd name="T27" fmla="*/ 0 h 26"/>
                <a:gd name="T28" fmla="*/ 3 w 17"/>
                <a:gd name="T29" fmla="*/ 4 h 26"/>
                <a:gd name="T30" fmla="*/ 0 w 17"/>
                <a:gd name="T31" fmla="*/ 14 h 26"/>
                <a:gd name="T32" fmla="*/ 2 w 17"/>
                <a:gd name="T33" fmla="*/ 23 h 26"/>
                <a:gd name="T34" fmla="*/ 8 w 17"/>
                <a:gd name="T35" fmla="*/ 26 h 26"/>
                <a:gd name="T36" fmla="*/ 14 w 17"/>
                <a:gd name="T37" fmla="*/ 23 h 26"/>
                <a:gd name="T38" fmla="*/ 17 w 17"/>
                <a:gd name="T39" fmla="*/ 17 h 26"/>
                <a:gd name="T40" fmla="*/ 15 w 17"/>
                <a:gd name="T41" fmla="*/ 12 h 26"/>
                <a:gd name="T42" fmla="*/ 10 w 17"/>
                <a:gd name="T43" fmla="*/ 10 h 26"/>
                <a:gd name="T44" fmla="*/ 5 w 17"/>
                <a:gd name="T45" fmla="*/ 12 h 26"/>
                <a:gd name="T46" fmla="*/ 5 w 17"/>
                <a:gd name="T47" fmla="*/ 12 h 26"/>
                <a:gd name="T48" fmla="*/ 6 w 17"/>
                <a:gd name="T49" fmla="*/ 7 h 26"/>
                <a:gd name="T50" fmla="*/ 11 w 17"/>
                <a:gd name="T51"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 h="26">
                  <a:moveTo>
                    <a:pt x="6" y="15"/>
                  </a:moveTo>
                  <a:lnTo>
                    <a:pt x="6" y="15"/>
                  </a:lnTo>
                  <a:cubicBezTo>
                    <a:pt x="6" y="14"/>
                    <a:pt x="7" y="13"/>
                    <a:pt x="8" y="13"/>
                  </a:cubicBezTo>
                  <a:cubicBezTo>
                    <a:pt x="11" y="13"/>
                    <a:pt x="12" y="15"/>
                    <a:pt x="12" y="18"/>
                  </a:cubicBezTo>
                  <a:cubicBezTo>
                    <a:pt x="12" y="19"/>
                    <a:pt x="11" y="20"/>
                    <a:pt x="11" y="21"/>
                  </a:cubicBezTo>
                  <a:cubicBezTo>
                    <a:pt x="10" y="21"/>
                    <a:pt x="9" y="22"/>
                    <a:pt x="8" y="22"/>
                  </a:cubicBezTo>
                  <a:cubicBezTo>
                    <a:pt x="7" y="22"/>
                    <a:pt x="6" y="21"/>
                    <a:pt x="6" y="21"/>
                  </a:cubicBezTo>
                  <a:cubicBezTo>
                    <a:pt x="5" y="20"/>
                    <a:pt x="5" y="19"/>
                    <a:pt x="5" y="17"/>
                  </a:cubicBezTo>
                  <a:cubicBezTo>
                    <a:pt x="5" y="16"/>
                    <a:pt x="5" y="15"/>
                    <a:pt x="6" y="15"/>
                  </a:cubicBezTo>
                  <a:close/>
                  <a:moveTo>
                    <a:pt x="11" y="4"/>
                  </a:moveTo>
                  <a:lnTo>
                    <a:pt x="11" y="4"/>
                  </a:lnTo>
                  <a:cubicBezTo>
                    <a:pt x="12" y="4"/>
                    <a:pt x="14" y="5"/>
                    <a:pt x="15" y="5"/>
                  </a:cubicBezTo>
                  <a:lnTo>
                    <a:pt x="15" y="1"/>
                  </a:lnTo>
                  <a:cubicBezTo>
                    <a:pt x="14" y="1"/>
                    <a:pt x="12" y="0"/>
                    <a:pt x="11" y="0"/>
                  </a:cubicBezTo>
                  <a:cubicBezTo>
                    <a:pt x="7" y="0"/>
                    <a:pt x="4" y="2"/>
                    <a:pt x="3" y="4"/>
                  </a:cubicBezTo>
                  <a:cubicBezTo>
                    <a:pt x="1" y="7"/>
                    <a:pt x="0" y="10"/>
                    <a:pt x="0" y="14"/>
                  </a:cubicBezTo>
                  <a:cubicBezTo>
                    <a:pt x="0" y="18"/>
                    <a:pt x="0" y="21"/>
                    <a:pt x="2" y="23"/>
                  </a:cubicBezTo>
                  <a:cubicBezTo>
                    <a:pt x="3" y="25"/>
                    <a:pt x="6" y="26"/>
                    <a:pt x="8" y="26"/>
                  </a:cubicBezTo>
                  <a:cubicBezTo>
                    <a:pt x="11" y="26"/>
                    <a:pt x="13" y="25"/>
                    <a:pt x="14" y="23"/>
                  </a:cubicBezTo>
                  <a:cubicBezTo>
                    <a:pt x="16" y="22"/>
                    <a:pt x="17" y="20"/>
                    <a:pt x="17" y="17"/>
                  </a:cubicBezTo>
                  <a:cubicBezTo>
                    <a:pt x="17" y="15"/>
                    <a:pt x="16" y="13"/>
                    <a:pt x="15" y="12"/>
                  </a:cubicBezTo>
                  <a:cubicBezTo>
                    <a:pt x="14" y="10"/>
                    <a:pt x="12" y="10"/>
                    <a:pt x="10" y="10"/>
                  </a:cubicBezTo>
                  <a:cubicBezTo>
                    <a:pt x="8" y="10"/>
                    <a:pt x="6" y="11"/>
                    <a:pt x="5" y="12"/>
                  </a:cubicBezTo>
                  <a:lnTo>
                    <a:pt x="5" y="12"/>
                  </a:lnTo>
                  <a:cubicBezTo>
                    <a:pt x="5" y="10"/>
                    <a:pt x="5" y="8"/>
                    <a:pt x="6" y="7"/>
                  </a:cubicBezTo>
                  <a:cubicBezTo>
                    <a:pt x="8" y="5"/>
                    <a:pt x="9" y="4"/>
                    <a:pt x="11"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5" name="Freeform 474"/>
            <p:cNvSpPr>
              <a:spLocks/>
            </p:cNvSpPr>
            <p:nvPr/>
          </p:nvSpPr>
          <p:spPr bwMode="auto">
            <a:xfrm>
              <a:off x="7651750" y="2860675"/>
              <a:ext cx="6350" cy="6350"/>
            </a:xfrm>
            <a:custGeom>
              <a:avLst/>
              <a:gdLst>
                <a:gd name="T0" fmla="*/ 1 w 7"/>
                <a:gd name="T1" fmla="*/ 1 h 6"/>
                <a:gd name="T2" fmla="*/ 1 w 7"/>
                <a:gd name="T3" fmla="*/ 1 h 6"/>
                <a:gd name="T4" fmla="*/ 0 w 7"/>
                <a:gd name="T5" fmla="*/ 3 h 6"/>
                <a:gd name="T6" fmla="*/ 1 w 7"/>
                <a:gd name="T7" fmla="*/ 5 h 6"/>
                <a:gd name="T8" fmla="*/ 3 w 7"/>
                <a:gd name="T9" fmla="*/ 6 h 6"/>
                <a:gd name="T10" fmla="*/ 6 w 7"/>
                <a:gd name="T11" fmla="*/ 5 h 6"/>
                <a:gd name="T12" fmla="*/ 7 w 7"/>
                <a:gd name="T13" fmla="*/ 3 h 6"/>
                <a:gd name="T14" fmla="*/ 6 w 7"/>
                <a:gd name="T15" fmla="*/ 1 h 6"/>
                <a:gd name="T16" fmla="*/ 4 w 7"/>
                <a:gd name="T17" fmla="*/ 0 h 6"/>
                <a:gd name="T18" fmla="*/ 1 w 7"/>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6">
                  <a:moveTo>
                    <a:pt x="1" y="1"/>
                  </a:moveTo>
                  <a:lnTo>
                    <a:pt x="1" y="1"/>
                  </a:lnTo>
                  <a:cubicBezTo>
                    <a:pt x="1" y="2"/>
                    <a:pt x="0" y="2"/>
                    <a:pt x="0" y="3"/>
                  </a:cubicBezTo>
                  <a:cubicBezTo>
                    <a:pt x="0" y="4"/>
                    <a:pt x="1" y="5"/>
                    <a:pt x="1" y="5"/>
                  </a:cubicBezTo>
                  <a:cubicBezTo>
                    <a:pt x="2" y="6"/>
                    <a:pt x="3" y="6"/>
                    <a:pt x="3" y="6"/>
                  </a:cubicBezTo>
                  <a:cubicBezTo>
                    <a:pt x="4" y="6"/>
                    <a:pt x="5" y="6"/>
                    <a:pt x="6" y="5"/>
                  </a:cubicBezTo>
                  <a:cubicBezTo>
                    <a:pt x="6" y="5"/>
                    <a:pt x="7" y="4"/>
                    <a:pt x="7" y="3"/>
                  </a:cubicBezTo>
                  <a:cubicBezTo>
                    <a:pt x="7" y="2"/>
                    <a:pt x="6" y="2"/>
                    <a:pt x="6" y="1"/>
                  </a:cubicBezTo>
                  <a:cubicBezTo>
                    <a:pt x="5" y="1"/>
                    <a:pt x="4" y="0"/>
                    <a:pt x="4" y="0"/>
                  </a:cubicBezTo>
                  <a:cubicBezTo>
                    <a:pt x="3" y="0"/>
                    <a:pt x="2" y="1"/>
                    <a:pt x="1" y="1"/>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76" name="Freeform 475"/>
            <p:cNvSpPr>
              <a:spLocks noEditPoints="1"/>
            </p:cNvSpPr>
            <p:nvPr/>
          </p:nvSpPr>
          <p:spPr bwMode="auto">
            <a:xfrm>
              <a:off x="7659688" y="2841625"/>
              <a:ext cx="17463" cy="25400"/>
            </a:xfrm>
            <a:custGeom>
              <a:avLst/>
              <a:gdLst>
                <a:gd name="T0" fmla="*/ 13 w 18"/>
                <a:gd name="T1" fmla="*/ 13 h 26"/>
                <a:gd name="T2" fmla="*/ 13 w 18"/>
                <a:gd name="T3" fmla="*/ 13 h 26"/>
                <a:gd name="T4" fmla="*/ 9 w 18"/>
                <a:gd name="T5" fmla="*/ 22 h 26"/>
                <a:gd name="T6" fmla="*/ 6 w 18"/>
                <a:gd name="T7" fmla="*/ 13 h 26"/>
                <a:gd name="T8" fmla="*/ 9 w 18"/>
                <a:gd name="T9" fmla="*/ 4 h 26"/>
                <a:gd name="T10" fmla="*/ 13 w 18"/>
                <a:gd name="T11" fmla="*/ 13 h 26"/>
                <a:gd name="T12" fmla="*/ 3 w 18"/>
                <a:gd name="T13" fmla="*/ 4 h 26"/>
                <a:gd name="T14" fmla="*/ 3 w 18"/>
                <a:gd name="T15" fmla="*/ 4 h 26"/>
                <a:gd name="T16" fmla="*/ 0 w 18"/>
                <a:gd name="T17" fmla="*/ 14 h 26"/>
                <a:gd name="T18" fmla="*/ 9 w 18"/>
                <a:gd name="T19" fmla="*/ 26 h 26"/>
                <a:gd name="T20" fmla="*/ 16 w 18"/>
                <a:gd name="T21" fmla="*/ 22 h 26"/>
                <a:gd name="T22" fmla="*/ 18 w 18"/>
                <a:gd name="T23" fmla="*/ 13 h 26"/>
                <a:gd name="T24" fmla="*/ 9 w 18"/>
                <a:gd name="T25" fmla="*/ 0 h 26"/>
                <a:gd name="T26" fmla="*/ 3 w 18"/>
                <a:gd name="T27"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6">
                  <a:moveTo>
                    <a:pt x="13" y="13"/>
                  </a:moveTo>
                  <a:lnTo>
                    <a:pt x="13" y="13"/>
                  </a:lnTo>
                  <a:cubicBezTo>
                    <a:pt x="13" y="19"/>
                    <a:pt x="12" y="22"/>
                    <a:pt x="9" y="22"/>
                  </a:cubicBezTo>
                  <a:cubicBezTo>
                    <a:pt x="7" y="22"/>
                    <a:pt x="6" y="19"/>
                    <a:pt x="6" y="13"/>
                  </a:cubicBezTo>
                  <a:cubicBezTo>
                    <a:pt x="6" y="7"/>
                    <a:pt x="7" y="4"/>
                    <a:pt x="9" y="4"/>
                  </a:cubicBezTo>
                  <a:cubicBezTo>
                    <a:pt x="12" y="4"/>
                    <a:pt x="13" y="7"/>
                    <a:pt x="13" y="13"/>
                  </a:cubicBezTo>
                  <a:close/>
                  <a:moveTo>
                    <a:pt x="3" y="4"/>
                  </a:moveTo>
                  <a:lnTo>
                    <a:pt x="3" y="4"/>
                  </a:lnTo>
                  <a:cubicBezTo>
                    <a:pt x="1" y="6"/>
                    <a:pt x="0" y="9"/>
                    <a:pt x="0" y="14"/>
                  </a:cubicBezTo>
                  <a:cubicBezTo>
                    <a:pt x="0" y="22"/>
                    <a:pt x="3" y="26"/>
                    <a:pt x="9" y="26"/>
                  </a:cubicBezTo>
                  <a:cubicBezTo>
                    <a:pt x="12" y="26"/>
                    <a:pt x="14" y="25"/>
                    <a:pt x="16" y="22"/>
                  </a:cubicBezTo>
                  <a:cubicBezTo>
                    <a:pt x="17" y="20"/>
                    <a:pt x="18" y="17"/>
                    <a:pt x="18" y="13"/>
                  </a:cubicBezTo>
                  <a:cubicBezTo>
                    <a:pt x="18" y="5"/>
                    <a:pt x="15" y="0"/>
                    <a:pt x="9" y="0"/>
                  </a:cubicBezTo>
                  <a:cubicBezTo>
                    <a:pt x="7" y="0"/>
                    <a:pt x="4" y="2"/>
                    <a:pt x="3" y="4"/>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177" name="圆角矩形 176"/>
          <p:cNvSpPr/>
          <p:nvPr/>
        </p:nvSpPr>
        <p:spPr bwMode="auto">
          <a:xfrm>
            <a:off x="4589361" y="3480643"/>
            <a:ext cx="6264696" cy="504056"/>
          </a:xfrm>
          <a:prstGeom prst="round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ea typeface="+mn-ea"/>
                <a:cs typeface="+mn-ea"/>
                <a:sym typeface="+mn-lt"/>
              </a:rPr>
              <a:t>逻辑卷</a:t>
            </a:r>
            <a:endParaRPr kumimoji="0" lang="en-US" altLang="zh-CN" sz="1600" b="0" i="0" u="none" strike="noStrike" cap="none" normalizeH="0" baseline="0" dirty="0" smtClean="0">
              <a:ln>
                <a:noFill/>
              </a:ln>
              <a:solidFill>
                <a:schemeClr val="tx1"/>
              </a:solidFill>
              <a:effectLst/>
              <a:latin typeface="+mn-ea"/>
              <a:ea typeface="+mn-ea"/>
              <a:cs typeface="+mn-ea"/>
              <a:sym typeface="+mn-lt"/>
            </a:endParaRPr>
          </a:p>
        </p:txBody>
      </p:sp>
      <p:cxnSp>
        <p:nvCxnSpPr>
          <p:cNvPr id="178" name="直接连接符 177"/>
          <p:cNvCxnSpPr/>
          <p:nvPr/>
        </p:nvCxnSpPr>
        <p:spPr bwMode="auto">
          <a:xfrm flipH="1">
            <a:off x="7463409" y="1617138"/>
            <a:ext cx="1" cy="4682543"/>
          </a:xfrm>
          <a:prstGeom prst="line">
            <a:avLst/>
          </a:prstGeom>
          <a:solidFill>
            <a:schemeClr val="accent1"/>
          </a:solidFill>
          <a:ln w="25400" cap="flat" cmpd="sng" algn="ctr">
            <a:solidFill>
              <a:srgbClr val="F5B027"/>
            </a:solidFill>
            <a:prstDash val="dash"/>
            <a:round/>
            <a:headEnd type="none" w="med" len="med"/>
            <a:tailEnd type="none" w="med" len="med"/>
          </a:ln>
          <a:effectLst/>
        </p:spPr>
      </p:cxnSp>
      <p:sp>
        <p:nvSpPr>
          <p:cNvPr id="179" name="文本框 178"/>
          <p:cNvSpPr txBox="1"/>
          <p:nvPr/>
        </p:nvSpPr>
        <p:spPr bwMode="auto">
          <a:xfrm>
            <a:off x="7047737" y="1346966"/>
            <a:ext cx="417356" cy="1559671"/>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zh-CN" altLang="en-US" sz="1400" dirty="0" smtClean="0">
                <a:solidFill>
                  <a:srgbClr val="000000"/>
                </a:solidFill>
                <a:latin typeface="+mn-ea"/>
                <a:ea typeface="+mn-ea"/>
                <a:cs typeface="Arial" pitchFamily="34" charset="0"/>
              </a:rPr>
              <a:t>虚拟化存储</a:t>
            </a:r>
            <a:endParaRPr lang="en-US" sz="1400" dirty="0" smtClean="0">
              <a:solidFill>
                <a:srgbClr val="000000"/>
              </a:solidFill>
              <a:latin typeface="+mn-ea"/>
              <a:ea typeface="+mn-ea"/>
              <a:cs typeface="Arial" pitchFamily="34" charset="0"/>
            </a:endParaRPr>
          </a:p>
        </p:txBody>
      </p:sp>
      <p:sp>
        <p:nvSpPr>
          <p:cNvPr id="180" name="文本框 179"/>
          <p:cNvSpPr txBox="1"/>
          <p:nvPr/>
        </p:nvSpPr>
        <p:spPr bwMode="auto">
          <a:xfrm>
            <a:off x="7466778" y="1391102"/>
            <a:ext cx="417356" cy="1547478"/>
          </a:xfrm>
          <a:prstGeom prst="rect">
            <a:avLst/>
          </a:prstGeom>
          <a:noFill/>
          <a:ln w="9525">
            <a:noFill/>
            <a:miter lim="800000"/>
            <a:headEnd/>
            <a:tailEnd/>
          </a:ln>
        </p:spPr>
        <p:txBody>
          <a:bodyPr vert="eaVert" wrap="square" lIns="99980" tIns="49986" rIns="99980" bIns="49986" rtlCol="0">
            <a:spAutoFit/>
          </a:bodyPr>
          <a:lstStyle/>
          <a:p>
            <a:pPr algn="ctr" defTabSz="1001649" eaLnBrk="0" hangingPunct="0"/>
            <a:r>
              <a:rPr lang="zh-CN" altLang="en-US" sz="1400" dirty="0" smtClean="0">
                <a:solidFill>
                  <a:srgbClr val="000000"/>
                </a:solidFill>
                <a:latin typeface="+mn-ea"/>
                <a:ea typeface="+mn-ea"/>
                <a:cs typeface="Arial" pitchFamily="34" charset="0"/>
              </a:rPr>
              <a:t>非虚拟化存储</a:t>
            </a:r>
            <a:endParaRPr lang="en-US" sz="1400" dirty="0" smtClean="0">
              <a:solidFill>
                <a:srgbClr val="000000"/>
              </a:solidFill>
              <a:latin typeface="+mn-ea"/>
              <a:ea typeface="+mn-ea"/>
              <a:cs typeface="Arial" pitchFamily="34" charset="0"/>
            </a:endParaRPr>
          </a:p>
        </p:txBody>
      </p:sp>
      <p:sp>
        <p:nvSpPr>
          <p:cNvPr id="181" name="文本框 180"/>
          <p:cNvSpPr txBox="1"/>
          <p:nvPr/>
        </p:nvSpPr>
        <p:spPr bwMode="auto">
          <a:xfrm>
            <a:off x="1463929" y="5714693"/>
            <a:ext cx="99805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b="1" dirty="0" smtClean="0">
                <a:latin typeface="+mn-ea"/>
                <a:ea typeface="+mn-ea"/>
              </a:rPr>
              <a:t>存储资源</a:t>
            </a:r>
          </a:p>
        </p:txBody>
      </p:sp>
      <p:sp>
        <p:nvSpPr>
          <p:cNvPr id="182" name="文本框 181"/>
          <p:cNvSpPr txBox="1"/>
          <p:nvPr/>
        </p:nvSpPr>
        <p:spPr bwMode="auto">
          <a:xfrm>
            <a:off x="1468055" y="4518354"/>
            <a:ext cx="99805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b="1" dirty="0" smtClean="0">
                <a:latin typeface="+mn-ea"/>
                <a:ea typeface="+mn-ea"/>
              </a:rPr>
              <a:t>存储设备</a:t>
            </a:r>
          </a:p>
        </p:txBody>
      </p:sp>
      <p:sp>
        <p:nvSpPr>
          <p:cNvPr id="183" name="文本框 182"/>
          <p:cNvSpPr txBox="1"/>
          <p:nvPr/>
        </p:nvSpPr>
        <p:spPr bwMode="auto">
          <a:xfrm>
            <a:off x="1463929" y="3565230"/>
            <a:ext cx="99805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b="1" dirty="0" smtClean="0">
                <a:latin typeface="+mn-ea"/>
                <a:ea typeface="+mn-ea"/>
              </a:rPr>
              <a:t>数据存储</a:t>
            </a:r>
          </a:p>
        </p:txBody>
      </p:sp>
      <p:sp>
        <p:nvSpPr>
          <p:cNvPr id="184" name="Freeform 217"/>
          <p:cNvSpPr>
            <a:spLocks noEditPoints="1"/>
          </p:cNvSpPr>
          <p:nvPr/>
        </p:nvSpPr>
        <p:spPr bwMode="auto">
          <a:xfrm>
            <a:off x="3333644" y="3352903"/>
            <a:ext cx="683842" cy="525055"/>
          </a:xfrm>
          <a:custGeom>
            <a:avLst/>
            <a:gdLst>
              <a:gd name="T0" fmla="*/ 2147483647 w 605"/>
              <a:gd name="T1" fmla="*/ 2147483647 h 461"/>
              <a:gd name="T2" fmla="*/ 2147483647 w 605"/>
              <a:gd name="T3" fmla="*/ 2147483647 h 461"/>
              <a:gd name="T4" fmla="*/ 2147483647 w 605"/>
              <a:gd name="T5" fmla="*/ 2147483647 h 461"/>
              <a:gd name="T6" fmla="*/ 2147483647 w 605"/>
              <a:gd name="T7" fmla="*/ 2147483647 h 461"/>
              <a:gd name="T8" fmla="*/ 2147483647 w 605"/>
              <a:gd name="T9" fmla="*/ 2147483647 h 461"/>
              <a:gd name="T10" fmla="*/ 2147483647 w 605"/>
              <a:gd name="T11" fmla="*/ 2147483647 h 461"/>
              <a:gd name="T12" fmla="*/ 2147483647 w 605"/>
              <a:gd name="T13" fmla="*/ 2147483647 h 461"/>
              <a:gd name="T14" fmla="*/ 2147483647 w 605"/>
              <a:gd name="T15" fmla="*/ 2147483647 h 461"/>
              <a:gd name="T16" fmla="*/ 2147483647 w 605"/>
              <a:gd name="T17" fmla="*/ 2147483647 h 461"/>
              <a:gd name="T18" fmla="*/ 2147483647 w 605"/>
              <a:gd name="T19" fmla="*/ 2147483647 h 461"/>
              <a:gd name="T20" fmla="*/ 2147483647 w 605"/>
              <a:gd name="T21" fmla="*/ 2147483647 h 461"/>
              <a:gd name="T22" fmla="*/ 2147483647 w 605"/>
              <a:gd name="T23" fmla="*/ 2147483647 h 461"/>
              <a:gd name="T24" fmla="*/ 2147483647 w 605"/>
              <a:gd name="T25" fmla="*/ 2147483647 h 461"/>
              <a:gd name="T26" fmla="*/ 2147483647 w 605"/>
              <a:gd name="T27" fmla="*/ 2147483647 h 461"/>
              <a:gd name="T28" fmla="*/ 2147483647 w 605"/>
              <a:gd name="T29" fmla="*/ 2147483647 h 461"/>
              <a:gd name="T30" fmla="*/ 2147483647 w 605"/>
              <a:gd name="T31" fmla="*/ 2147483647 h 461"/>
              <a:gd name="T32" fmla="*/ 2147483647 w 605"/>
              <a:gd name="T33" fmla="*/ 2147483647 h 461"/>
              <a:gd name="T34" fmla="*/ 2147483647 w 605"/>
              <a:gd name="T35" fmla="*/ 2147483647 h 461"/>
              <a:gd name="T36" fmla="*/ 2147483647 w 605"/>
              <a:gd name="T37" fmla="*/ 2147483647 h 461"/>
              <a:gd name="T38" fmla="*/ 2147483647 w 605"/>
              <a:gd name="T39" fmla="*/ 2147483647 h 461"/>
              <a:gd name="T40" fmla="*/ 2147483647 w 605"/>
              <a:gd name="T41" fmla="*/ 2147483647 h 461"/>
              <a:gd name="T42" fmla="*/ 2147483647 w 605"/>
              <a:gd name="T43" fmla="*/ 2147483647 h 461"/>
              <a:gd name="T44" fmla="*/ 2147483647 w 605"/>
              <a:gd name="T45" fmla="*/ 2147483647 h 461"/>
              <a:gd name="T46" fmla="*/ 2147483647 w 605"/>
              <a:gd name="T47" fmla="*/ 0 h 461"/>
              <a:gd name="T48" fmla="*/ 2147483647 w 605"/>
              <a:gd name="T49" fmla="*/ 2147483647 h 461"/>
              <a:gd name="T50" fmla="*/ 2147483647 w 605"/>
              <a:gd name="T51" fmla="*/ 2147483647 h 461"/>
              <a:gd name="T52" fmla="*/ 2147483647 w 605"/>
              <a:gd name="T53" fmla="*/ 2147483647 h 461"/>
              <a:gd name="T54" fmla="*/ 2147483647 w 605"/>
              <a:gd name="T55" fmla="*/ 2147483647 h 461"/>
              <a:gd name="T56" fmla="*/ 2147483647 w 605"/>
              <a:gd name="T57" fmla="*/ 2147483647 h 461"/>
              <a:gd name="T58" fmla="*/ 2147483647 w 605"/>
              <a:gd name="T59" fmla="*/ 2147483647 h 461"/>
              <a:gd name="T60" fmla="*/ 2147483647 w 605"/>
              <a:gd name="T61" fmla="*/ 2147483647 h 461"/>
              <a:gd name="T62" fmla="*/ 2147483647 w 605"/>
              <a:gd name="T63" fmla="*/ 2147483647 h 461"/>
              <a:gd name="T64" fmla="*/ 2147483647 w 605"/>
              <a:gd name="T65" fmla="*/ 2147483647 h 461"/>
              <a:gd name="T66" fmla="*/ 2147483647 w 605"/>
              <a:gd name="T67" fmla="*/ 2147483647 h 461"/>
              <a:gd name="T68" fmla="*/ 2147483647 w 605"/>
              <a:gd name="T69" fmla="*/ 2147483647 h 461"/>
              <a:gd name="T70" fmla="*/ 2147483647 w 605"/>
              <a:gd name="T71" fmla="*/ 2147483647 h 461"/>
              <a:gd name="T72" fmla="*/ 2147483647 w 605"/>
              <a:gd name="T73" fmla="*/ 2147483647 h 461"/>
              <a:gd name="T74" fmla="*/ 2147483647 w 605"/>
              <a:gd name="T75" fmla="*/ 2147483647 h 461"/>
              <a:gd name="T76" fmla="*/ 2147483647 w 605"/>
              <a:gd name="T77" fmla="*/ 2147483647 h 461"/>
              <a:gd name="T78" fmla="*/ 2147483647 w 605"/>
              <a:gd name="T79" fmla="*/ 2147483647 h 461"/>
              <a:gd name="T80" fmla="*/ 2147483647 w 605"/>
              <a:gd name="T81" fmla="*/ 2147483647 h 461"/>
              <a:gd name="T82" fmla="*/ 2147483647 w 605"/>
              <a:gd name="T83" fmla="*/ 2147483647 h 461"/>
              <a:gd name="T84" fmla="*/ 2147483647 w 605"/>
              <a:gd name="T85" fmla="*/ 2147483647 h 461"/>
              <a:gd name="T86" fmla="*/ 2147483647 w 605"/>
              <a:gd name="T87" fmla="*/ 2147483647 h 461"/>
              <a:gd name="T88" fmla="*/ 2147483647 w 605"/>
              <a:gd name="T89" fmla="*/ 2147483647 h 46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05"/>
              <a:gd name="T136" fmla="*/ 0 h 461"/>
              <a:gd name="T137" fmla="*/ 605 w 605"/>
              <a:gd name="T138" fmla="*/ 461 h 46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05" h="461">
                <a:moveTo>
                  <a:pt x="365" y="275"/>
                </a:moveTo>
                <a:lnTo>
                  <a:pt x="365" y="275"/>
                </a:lnTo>
                <a:cubicBezTo>
                  <a:pt x="326" y="281"/>
                  <a:pt x="298" y="285"/>
                  <a:pt x="247" y="287"/>
                </a:cubicBezTo>
                <a:cubicBezTo>
                  <a:pt x="246" y="287"/>
                  <a:pt x="245" y="287"/>
                  <a:pt x="245" y="287"/>
                </a:cubicBezTo>
                <a:cubicBezTo>
                  <a:pt x="244" y="287"/>
                  <a:pt x="244" y="287"/>
                  <a:pt x="244" y="287"/>
                </a:cubicBezTo>
                <a:lnTo>
                  <a:pt x="123" y="287"/>
                </a:lnTo>
                <a:lnTo>
                  <a:pt x="161" y="133"/>
                </a:lnTo>
                <a:lnTo>
                  <a:pt x="444" y="133"/>
                </a:lnTo>
                <a:lnTo>
                  <a:pt x="413" y="270"/>
                </a:lnTo>
                <a:cubicBezTo>
                  <a:pt x="398" y="271"/>
                  <a:pt x="382" y="273"/>
                  <a:pt x="365" y="275"/>
                </a:cubicBezTo>
                <a:close/>
                <a:moveTo>
                  <a:pt x="235" y="356"/>
                </a:moveTo>
                <a:lnTo>
                  <a:pt x="235" y="356"/>
                </a:lnTo>
                <a:lnTo>
                  <a:pt x="244" y="356"/>
                </a:lnTo>
                <a:cubicBezTo>
                  <a:pt x="253" y="356"/>
                  <a:pt x="270" y="355"/>
                  <a:pt x="286" y="356"/>
                </a:cubicBezTo>
                <a:cubicBezTo>
                  <a:pt x="257" y="360"/>
                  <a:pt x="223" y="362"/>
                  <a:pt x="214" y="361"/>
                </a:cubicBezTo>
                <a:cubicBezTo>
                  <a:pt x="207" y="359"/>
                  <a:pt x="174" y="338"/>
                  <a:pt x="136" y="312"/>
                </a:cubicBezTo>
                <a:lnTo>
                  <a:pt x="202" y="312"/>
                </a:lnTo>
                <a:cubicBezTo>
                  <a:pt x="201" y="316"/>
                  <a:pt x="200" y="320"/>
                  <a:pt x="200" y="324"/>
                </a:cubicBezTo>
                <a:cubicBezTo>
                  <a:pt x="200" y="342"/>
                  <a:pt x="216" y="356"/>
                  <a:pt x="235" y="356"/>
                </a:cubicBezTo>
                <a:close/>
                <a:moveTo>
                  <a:pt x="155" y="61"/>
                </a:moveTo>
                <a:lnTo>
                  <a:pt x="155" y="61"/>
                </a:lnTo>
                <a:cubicBezTo>
                  <a:pt x="159" y="61"/>
                  <a:pt x="163" y="59"/>
                  <a:pt x="165" y="56"/>
                </a:cubicBezTo>
                <a:lnTo>
                  <a:pt x="187" y="25"/>
                </a:lnTo>
                <a:lnTo>
                  <a:pt x="233" y="25"/>
                </a:lnTo>
                <a:lnTo>
                  <a:pt x="258" y="56"/>
                </a:lnTo>
                <a:cubicBezTo>
                  <a:pt x="260" y="59"/>
                  <a:pt x="264" y="61"/>
                  <a:pt x="268" y="61"/>
                </a:cubicBezTo>
                <a:lnTo>
                  <a:pt x="406" y="61"/>
                </a:lnTo>
                <a:lnTo>
                  <a:pt x="406" y="108"/>
                </a:lnTo>
                <a:lnTo>
                  <a:pt x="156" y="108"/>
                </a:lnTo>
                <a:cubicBezTo>
                  <a:pt x="147" y="108"/>
                  <a:pt x="140" y="114"/>
                  <a:pt x="138" y="122"/>
                </a:cubicBezTo>
                <a:lnTo>
                  <a:pt x="119" y="197"/>
                </a:lnTo>
                <a:lnTo>
                  <a:pt x="119" y="61"/>
                </a:lnTo>
                <a:lnTo>
                  <a:pt x="155" y="61"/>
                </a:lnTo>
                <a:close/>
                <a:moveTo>
                  <a:pt x="595" y="319"/>
                </a:moveTo>
                <a:lnTo>
                  <a:pt x="595" y="319"/>
                </a:lnTo>
                <a:lnTo>
                  <a:pt x="530" y="304"/>
                </a:lnTo>
                <a:cubicBezTo>
                  <a:pt x="499" y="281"/>
                  <a:pt x="472" y="271"/>
                  <a:pt x="438" y="270"/>
                </a:cubicBezTo>
                <a:lnTo>
                  <a:pt x="471" y="128"/>
                </a:lnTo>
                <a:cubicBezTo>
                  <a:pt x="472" y="123"/>
                  <a:pt x="471" y="118"/>
                  <a:pt x="468" y="114"/>
                </a:cubicBezTo>
                <a:cubicBezTo>
                  <a:pt x="465" y="110"/>
                  <a:pt x="460" y="108"/>
                  <a:pt x="455" y="108"/>
                </a:cubicBezTo>
                <a:lnTo>
                  <a:pt x="431" y="108"/>
                </a:lnTo>
                <a:lnTo>
                  <a:pt x="431" y="54"/>
                </a:lnTo>
                <a:cubicBezTo>
                  <a:pt x="431" y="44"/>
                  <a:pt x="423" y="36"/>
                  <a:pt x="414" y="36"/>
                </a:cubicBezTo>
                <a:lnTo>
                  <a:pt x="274" y="36"/>
                </a:lnTo>
                <a:lnTo>
                  <a:pt x="249" y="5"/>
                </a:lnTo>
                <a:cubicBezTo>
                  <a:pt x="247" y="2"/>
                  <a:pt x="243" y="0"/>
                  <a:pt x="240" y="0"/>
                </a:cubicBezTo>
                <a:lnTo>
                  <a:pt x="181" y="0"/>
                </a:lnTo>
                <a:cubicBezTo>
                  <a:pt x="177" y="0"/>
                  <a:pt x="173" y="2"/>
                  <a:pt x="171" y="6"/>
                </a:cubicBezTo>
                <a:lnTo>
                  <a:pt x="149" y="36"/>
                </a:lnTo>
                <a:lnTo>
                  <a:pt x="111" y="36"/>
                </a:lnTo>
                <a:cubicBezTo>
                  <a:pt x="102" y="36"/>
                  <a:pt x="94" y="44"/>
                  <a:pt x="94" y="54"/>
                </a:cubicBezTo>
                <a:lnTo>
                  <a:pt x="94" y="284"/>
                </a:lnTo>
                <a:cubicBezTo>
                  <a:pt x="90" y="281"/>
                  <a:pt x="86" y="278"/>
                  <a:pt x="82" y="276"/>
                </a:cubicBezTo>
                <a:cubicBezTo>
                  <a:pt x="67" y="264"/>
                  <a:pt x="36" y="249"/>
                  <a:pt x="18" y="272"/>
                </a:cubicBezTo>
                <a:cubicBezTo>
                  <a:pt x="0" y="293"/>
                  <a:pt x="7" y="313"/>
                  <a:pt x="13" y="321"/>
                </a:cubicBezTo>
                <a:cubicBezTo>
                  <a:pt x="14" y="322"/>
                  <a:pt x="14" y="323"/>
                  <a:pt x="15" y="323"/>
                </a:cubicBezTo>
                <a:cubicBezTo>
                  <a:pt x="31" y="337"/>
                  <a:pt x="174" y="454"/>
                  <a:pt x="235" y="460"/>
                </a:cubicBezTo>
                <a:cubicBezTo>
                  <a:pt x="239" y="461"/>
                  <a:pt x="244" y="461"/>
                  <a:pt x="249" y="461"/>
                </a:cubicBezTo>
                <a:cubicBezTo>
                  <a:pt x="300" y="461"/>
                  <a:pt x="395" y="442"/>
                  <a:pt x="441" y="432"/>
                </a:cubicBezTo>
                <a:cubicBezTo>
                  <a:pt x="445" y="436"/>
                  <a:pt x="451" y="439"/>
                  <a:pt x="457" y="440"/>
                </a:cubicBezTo>
                <a:cubicBezTo>
                  <a:pt x="471" y="441"/>
                  <a:pt x="484" y="430"/>
                  <a:pt x="485" y="416"/>
                </a:cubicBezTo>
                <a:cubicBezTo>
                  <a:pt x="486" y="401"/>
                  <a:pt x="475" y="389"/>
                  <a:pt x="461" y="388"/>
                </a:cubicBezTo>
                <a:cubicBezTo>
                  <a:pt x="448" y="387"/>
                  <a:pt x="436" y="396"/>
                  <a:pt x="434" y="408"/>
                </a:cubicBezTo>
                <a:cubicBezTo>
                  <a:pt x="384" y="419"/>
                  <a:pt x="279" y="439"/>
                  <a:pt x="237" y="435"/>
                </a:cubicBezTo>
                <a:cubicBezTo>
                  <a:pt x="192" y="431"/>
                  <a:pt x="76" y="341"/>
                  <a:pt x="32" y="305"/>
                </a:cubicBezTo>
                <a:cubicBezTo>
                  <a:pt x="31" y="303"/>
                  <a:pt x="29" y="297"/>
                  <a:pt x="37" y="288"/>
                </a:cubicBezTo>
                <a:cubicBezTo>
                  <a:pt x="43" y="280"/>
                  <a:pt x="62" y="292"/>
                  <a:pt x="67" y="296"/>
                </a:cubicBezTo>
                <a:cubicBezTo>
                  <a:pt x="114" y="328"/>
                  <a:pt x="195" y="383"/>
                  <a:pt x="209" y="385"/>
                </a:cubicBezTo>
                <a:cubicBezTo>
                  <a:pt x="216" y="387"/>
                  <a:pt x="329" y="384"/>
                  <a:pt x="346" y="360"/>
                </a:cubicBezTo>
                <a:cubicBezTo>
                  <a:pt x="350" y="355"/>
                  <a:pt x="350" y="348"/>
                  <a:pt x="346" y="342"/>
                </a:cubicBezTo>
                <a:cubicBezTo>
                  <a:pt x="341" y="334"/>
                  <a:pt x="335" y="330"/>
                  <a:pt x="244" y="331"/>
                </a:cubicBezTo>
                <a:lnTo>
                  <a:pt x="235" y="331"/>
                </a:lnTo>
                <a:cubicBezTo>
                  <a:pt x="229" y="331"/>
                  <a:pt x="225" y="327"/>
                  <a:pt x="225" y="323"/>
                </a:cubicBezTo>
                <a:cubicBezTo>
                  <a:pt x="225" y="319"/>
                  <a:pt x="231" y="313"/>
                  <a:pt x="244" y="312"/>
                </a:cubicBezTo>
                <a:cubicBezTo>
                  <a:pt x="246" y="312"/>
                  <a:pt x="246" y="312"/>
                  <a:pt x="248" y="312"/>
                </a:cubicBezTo>
                <a:cubicBezTo>
                  <a:pt x="300" y="310"/>
                  <a:pt x="329" y="306"/>
                  <a:pt x="369" y="300"/>
                </a:cubicBezTo>
                <a:cubicBezTo>
                  <a:pt x="441" y="289"/>
                  <a:pt x="472" y="291"/>
                  <a:pt x="518" y="326"/>
                </a:cubicBezTo>
                <a:cubicBezTo>
                  <a:pt x="519" y="327"/>
                  <a:pt x="521" y="328"/>
                  <a:pt x="522" y="328"/>
                </a:cubicBezTo>
                <a:lnTo>
                  <a:pt x="571" y="339"/>
                </a:lnTo>
                <a:lnTo>
                  <a:pt x="555" y="364"/>
                </a:lnTo>
                <a:cubicBezTo>
                  <a:pt x="541" y="363"/>
                  <a:pt x="529" y="373"/>
                  <a:pt x="528" y="388"/>
                </a:cubicBezTo>
                <a:cubicBezTo>
                  <a:pt x="527" y="402"/>
                  <a:pt x="537" y="414"/>
                  <a:pt x="552" y="415"/>
                </a:cubicBezTo>
                <a:cubicBezTo>
                  <a:pt x="566" y="417"/>
                  <a:pt x="579" y="406"/>
                  <a:pt x="580" y="391"/>
                </a:cubicBezTo>
                <a:cubicBezTo>
                  <a:pt x="580" y="386"/>
                  <a:pt x="579" y="381"/>
                  <a:pt x="576" y="376"/>
                </a:cubicBezTo>
                <a:lnTo>
                  <a:pt x="602" y="338"/>
                </a:lnTo>
                <a:cubicBezTo>
                  <a:pt x="605" y="335"/>
                  <a:pt x="605" y="330"/>
                  <a:pt x="604" y="326"/>
                </a:cubicBezTo>
                <a:cubicBezTo>
                  <a:pt x="602" y="323"/>
                  <a:pt x="599" y="320"/>
                  <a:pt x="595" y="319"/>
                </a:cubicBezTo>
                <a:close/>
              </a:path>
            </a:pathLst>
          </a:custGeom>
          <a:solidFill>
            <a:schemeClr val="tx1">
              <a:lumMod val="95000"/>
              <a:lumOff val="5000"/>
            </a:schemeClr>
          </a:solidFill>
          <a:ln>
            <a:noFill/>
          </a:ln>
          <a:extLst/>
        </p:spPr>
        <p:txBody>
          <a:bodyPr lIns="108741" tIns="54371" rIns="108741" bIns="54371"/>
          <a:lstStyle/>
          <a:p>
            <a:endParaRPr lang="en-US" sz="3201">
              <a:latin typeface="+mn-ea"/>
              <a:ea typeface="+mn-ea"/>
            </a:endParaRPr>
          </a:p>
        </p:txBody>
      </p:sp>
      <p:sp>
        <p:nvSpPr>
          <p:cNvPr id="185" name="文本框 184"/>
          <p:cNvSpPr txBox="1"/>
          <p:nvPr/>
        </p:nvSpPr>
        <p:spPr bwMode="auto">
          <a:xfrm>
            <a:off x="3228711" y="3841450"/>
            <a:ext cx="895464"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smtClean="0">
                <a:latin typeface="+mn-ea"/>
                <a:ea typeface="+mn-ea"/>
              </a:rPr>
              <a:t>共享</a:t>
            </a:r>
            <a:r>
              <a:rPr lang="zh-CN" altLang="en-US" sz="1400" dirty="0">
                <a:latin typeface="+mn-ea"/>
                <a:ea typeface="+mn-ea"/>
              </a:rPr>
              <a:t>目录</a:t>
            </a:r>
            <a:endParaRPr lang="zh-CN" altLang="en-US" sz="1400" dirty="0" smtClean="0">
              <a:latin typeface="+mn-ea"/>
              <a:ea typeface="+mn-ea"/>
            </a:endParaRPr>
          </a:p>
        </p:txBody>
      </p:sp>
      <p:grpSp>
        <p:nvGrpSpPr>
          <p:cNvPr id="186" name="组合 16582"/>
          <p:cNvGrpSpPr/>
          <p:nvPr/>
        </p:nvGrpSpPr>
        <p:grpSpPr>
          <a:xfrm>
            <a:off x="8447688" y="4418752"/>
            <a:ext cx="1261386" cy="551678"/>
            <a:chOff x="8407400" y="2055813"/>
            <a:chExt cx="360363" cy="458788"/>
          </a:xfrm>
          <a:solidFill>
            <a:schemeClr val="tx1">
              <a:lumMod val="95000"/>
              <a:lumOff val="5000"/>
            </a:schemeClr>
          </a:solidFill>
        </p:grpSpPr>
        <p:sp>
          <p:nvSpPr>
            <p:cNvPr id="187" name="Freeform 219"/>
            <p:cNvSpPr>
              <a:spLocks noEditPoints="1"/>
            </p:cNvSpPr>
            <p:nvPr/>
          </p:nvSpPr>
          <p:spPr bwMode="auto">
            <a:xfrm>
              <a:off x="8407400" y="2055813"/>
              <a:ext cx="360363" cy="458788"/>
            </a:xfrm>
            <a:custGeom>
              <a:avLst/>
              <a:gdLst>
                <a:gd name="T0" fmla="*/ 359 w 378"/>
                <a:gd name="T1" fmla="*/ 192 h 480"/>
                <a:gd name="T2" fmla="*/ 359 w 378"/>
                <a:gd name="T3" fmla="*/ 192 h 480"/>
                <a:gd name="T4" fmla="*/ 189 w 378"/>
                <a:gd name="T5" fmla="*/ 271 h 480"/>
                <a:gd name="T6" fmla="*/ 20 w 378"/>
                <a:gd name="T7" fmla="*/ 192 h 480"/>
                <a:gd name="T8" fmla="*/ 20 w 378"/>
                <a:gd name="T9" fmla="*/ 143 h 480"/>
                <a:gd name="T10" fmla="*/ 189 w 378"/>
                <a:gd name="T11" fmla="*/ 197 h 480"/>
                <a:gd name="T12" fmla="*/ 359 w 378"/>
                <a:gd name="T13" fmla="*/ 143 h 480"/>
                <a:gd name="T14" fmla="*/ 359 w 378"/>
                <a:gd name="T15" fmla="*/ 192 h 480"/>
                <a:gd name="T16" fmla="*/ 189 w 378"/>
                <a:gd name="T17" fmla="*/ 359 h 480"/>
                <a:gd name="T18" fmla="*/ 189 w 378"/>
                <a:gd name="T19" fmla="*/ 359 h 480"/>
                <a:gd name="T20" fmla="*/ 20 w 378"/>
                <a:gd name="T21" fmla="*/ 280 h 480"/>
                <a:gd name="T22" fmla="*/ 20 w 378"/>
                <a:gd name="T23" fmla="*/ 236 h 480"/>
                <a:gd name="T24" fmla="*/ 189 w 378"/>
                <a:gd name="T25" fmla="*/ 291 h 480"/>
                <a:gd name="T26" fmla="*/ 359 w 378"/>
                <a:gd name="T27" fmla="*/ 236 h 480"/>
                <a:gd name="T28" fmla="*/ 359 w 378"/>
                <a:gd name="T29" fmla="*/ 280 h 480"/>
                <a:gd name="T30" fmla="*/ 189 w 378"/>
                <a:gd name="T31" fmla="*/ 359 h 480"/>
                <a:gd name="T32" fmla="*/ 189 w 378"/>
                <a:gd name="T33" fmla="*/ 20 h 480"/>
                <a:gd name="T34" fmla="*/ 189 w 378"/>
                <a:gd name="T35" fmla="*/ 20 h 480"/>
                <a:gd name="T36" fmla="*/ 359 w 378"/>
                <a:gd name="T37" fmla="*/ 99 h 480"/>
                <a:gd name="T38" fmla="*/ 189 w 378"/>
                <a:gd name="T39" fmla="*/ 178 h 480"/>
                <a:gd name="T40" fmla="*/ 20 w 378"/>
                <a:gd name="T41" fmla="*/ 99 h 480"/>
                <a:gd name="T42" fmla="*/ 189 w 378"/>
                <a:gd name="T43" fmla="*/ 20 h 480"/>
                <a:gd name="T44" fmla="*/ 189 w 378"/>
                <a:gd name="T45" fmla="*/ 0 h 480"/>
                <a:gd name="T46" fmla="*/ 189 w 378"/>
                <a:gd name="T47" fmla="*/ 0 h 480"/>
                <a:gd name="T48" fmla="*/ 0 w 378"/>
                <a:gd name="T49" fmla="*/ 99 h 480"/>
                <a:gd name="T50" fmla="*/ 0 w 378"/>
                <a:gd name="T51" fmla="*/ 102 h 480"/>
                <a:gd name="T52" fmla="*/ 0 w 378"/>
                <a:gd name="T53" fmla="*/ 104 h 480"/>
                <a:gd name="T54" fmla="*/ 0 w 378"/>
                <a:gd name="T55" fmla="*/ 236 h 480"/>
                <a:gd name="T56" fmla="*/ 0 w 378"/>
                <a:gd name="T57" fmla="*/ 368 h 480"/>
                <a:gd name="T58" fmla="*/ 0 w 378"/>
                <a:gd name="T59" fmla="*/ 369 h 480"/>
                <a:gd name="T60" fmla="*/ 0 w 378"/>
                <a:gd name="T61" fmla="*/ 369 h 480"/>
                <a:gd name="T62" fmla="*/ 189 w 378"/>
                <a:gd name="T63" fmla="*/ 467 h 480"/>
                <a:gd name="T64" fmla="*/ 230 w 378"/>
                <a:gd name="T65" fmla="*/ 464 h 480"/>
                <a:gd name="T66" fmla="*/ 260 w 378"/>
                <a:gd name="T67" fmla="*/ 476 h 480"/>
                <a:gd name="T68" fmla="*/ 277 w 378"/>
                <a:gd name="T69" fmla="*/ 444 h 480"/>
                <a:gd name="T70" fmla="*/ 245 w 378"/>
                <a:gd name="T71" fmla="*/ 427 h 480"/>
                <a:gd name="T72" fmla="*/ 228 w 378"/>
                <a:gd name="T73" fmla="*/ 445 h 480"/>
                <a:gd name="T74" fmla="*/ 189 w 378"/>
                <a:gd name="T75" fmla="*/ 447 h 480"/>
                <a:gd name="T76" fmla="*/ 20 w 378"/>
                <a:gd name="T77" fmla="*/ 368 h 480"/>
                <a:gd name="T78" fmla="*/ 20 w 378"/>
                <a:gd name="T79" fmla="*/ 325 h 480"/>
                <a:gd name="T80" fmla="*/ 189 w 378"/>
                <a:gd name="T81" fmla="*/ 379 h 480"/>
                <a:gd name="T82" fmla="*/ 359 w 378"/>
                <a:gd name="T83" fmla="*/ 324 h 480"/>
                <a:gd name="T84" fmla="*/ 359 w 378"/>
                <a:gd name="T85" fmla="*/ 368 h 480"/>
                <a:gd name="T86" fmla="*/ 339 w 378"/>
                <a:gd name="T87" fmla="*/ 404 h 480"/>
                <a:gd name="T88" fmla="*/ 320 w 378"/>
                <a:gd name="T89" fmla="*/ 403 h 480"/>
                <a:gd name="T90" fmla="*/ 304 w 378"/>
                <a:gd name="T91" fmla="*/ 435 h 480"/>
                <a:gd name="T92" fmla="*/ 336 w 378"/>
                <a:gd name="T93" fmla="*/ 452 h 480"/>
                <a:gd name="T94" fmla="*/ 353 w 378"/>
                <a:gd name="T95" fmla="*/ 420 h 480"/>
                <a:gd name="T96" fmla="*/ 352 w 378"/>
                <a:gd name="T97" fmla="*/ 419 h 480"/>
                <a:gd name="T98" fmla="*/ 378 w 378"/>
                <a:gd name="T99" fmla="*/ 369 h 480"/>
                <a:gd name="T100" fmla="*/ 378 w 378"/>
                <a:gd name="T101" fmla="*/ 303 h 480"/>
                <a:gd name="T102" fmla="*/ 378 w 378"/>
                <a:gd name="T103" fmla="*/ 303 h 480"/>
                <a:gd name="T104" fmla="*/ 378 w 378"/>
                <a:gd name="T105" fmla="*/ 302 h 480"/>
                <a:gd name="T106" fmla="*/ 378 w 378"/>
                <a:gd name="T107" fmla="*/ 280 h 480"/>
                <a:gd name="T108" fmla="*/ 378 w 378"/>
                <a:gd name="T109" fmla="*/ 236 h 480"/>
                <a:gd name="T110" fmla="*/ 378 w 378"/>
                <a:gd name="T111" fmla="*/ 104 h 480"/>
                <a:gd name="T112" fmla="*/ 378 w 378"/>
                <a:gd name="T113" fmla="*/ 104 h 480"/>
                <a:gd name="T114" fmla="*/ 378 w 378"/>
                <a:gd name="T115" fmla="*/ 99 h 480"/>
                <a:gd name="T116" fmla="*/ 189 w 378"/>
                <a:gd name="T11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480">
                  <a:moveTo>
                    <a:pt x="359" y="192"/>
                  </a:moveTo>
                  <a:lnTo>
                    <a:pt x="359" y="192"/>
                  </a:lnTo>
                  <a:cubicBezTo>
                    <a:pt x="359" y="235"/>
                    <a:pt x="281" y="271"/>
                    <a:pt x="189" y="271"/>
                  </a:cubicBezTo>
                  <a:cubicBezTo>
                    <a:pt x="97" y="271"/>
                    <a:pt x="20" y="235"/>
                    <a:pt x="20" y="192"/>
                  </a:cubicBezTo>
                  <a:lnTo>
                    <a:pt x="20" y="143"/>
                  </a:lnTo>
                  <a:cubicBezTo>
                    <a:pt x="50" y="176"/>
                    <a:pt x="114" y="197"/>
                    <a:pt x="189" y="197"/>
                  </a:cubicBezTo>
                  <a:cubicBezTo>
                    <a:pt x="264" y="197"/>
                    <a:pt x="328" y="176"/>
                    <a:pt x="359" y="143"/>
                  </a:cubicBezTo>
                  <a:lnTo>
                    <a:pt x="359" y="192"/>
                  </a:lnTo>
                  <a:close/>
                  <a:moveTo>
                    <a:pt x="189" y="359"/>
                  </a:moveTo>
                  <a:lnTo>
                    <a:pt x="189" y="359"/>
                  </a:lnTo>
                  <a:cubicBezTo>
                    <a:pt x="97" y="359"/>
                    <a:pt x="20" y="323"/>
                    <a:pt x="20" y="280"/>
                  </a:cubicBezTo>
                  <a:lnTo>
                    <a:pt x="20" y="236"/>
                  </a:lnTo>
                  <a:cubicBezTo>
                    <a:pt x="50" y="269"/>
                    <a:pt x="114" y="291"/>
                    <a:pt x="189" y="291"/>
                  </a:cubicBezTo>
                  <a:cubicBezTo>
                    <a:pt x="264" y="291"/>
                    <a:pt x="328" y="269"/>
                    <a:pt x="359" y="236"/>
                  </a:cubicBezTo>
                  <a:lnTo>
                    <a:pt x="359" y="280"/>
                  </a:lnTo>
                  <a:cubicBezTo>
                    <a:pt x="359" y="323"/>
                    <a:pt x="281" y="359"/>
                    <a:pt x="189" y="359"/>
                  </a:cubicBezTo>
                  <a:close/>
                  <a:moveTo>
                    <a:pt x="189" y="20"/>
                  </a:moveTo>
                  <a:lnTo>
                    <a:pt x="189" y="20"/>
                  </a:lnTo>
                  <a:cubicBezTo>
                    <a:pt x="281" y="20"/>
                    <a:pt x="359" y="56"/>
                    <a:pt x="359" y="99"/>
                  </a:cubicBezTo>
                  <a:cubicBezTo>
                    <a:pt x="359" y="142"/>
                    <a:pt x="281" y="178"/>
                    <a:pt x="189" y="178"/>
                  </a:cubicBezTo>
                  <a:cubicBezTo>
                    <a:pt x="97" y="178"/>
                    <a:pt x="20" y="142"/>
                    <a:pt x="20" y="99"/>
                  </a:cubicBezTo>
                  <a:cubicBezTo>
                    <a:pt x="20" y="56"/>
                    <a:pt x="97" y="20"/>
                    <a:pt x="189" y="20"/>
                  </a:cubicBezTo>
                  <a:close/>
                  <a:moveTo>
                    <a:pt x="189" y="0"/>
                  </a:moveTo>
                  <a:lnTo>
                    <a:pt x="189" y="0"/>
                  </a:lnTo>
                  <a:cubicBezTo>
                    <a:pt x="83" y="0"/>
                    <a:pt x="0" y="44"/>
                    <a:pt x="0" y="99"/>
                  </a:cubicBezTo>
                  <a:cubicBezTo>
                    <a:pt x="0" y="100"/>
                    <a:pt x="0" y="101"/>
                    <a:pt x="0" y="102"/>
                  </a:cubicBezTo>
                  <a:cubicBezTo>
                    <a:pt x="0" y="103"/>
                    <a:pt x="0" y="103"/>
                    <a:pt x="0" y="104"/>
                  </a:cubicBezTo>
                  <a:lnTo>
                    <a:pt x="0" y="236"/>
                  </a:lnTo>
                  <a:lnTo>
                    <a:pt x="0" y="368"/>
                  </a:lnTo>
                  <a:lnTo>
                    <a:pt x="0" y="369"/>
                  </a:lnTo>
                  <a:cubicBezTo>
                    <a:pt x="0" y="369"/>
                    <a:pt x="0" y="369"/>
                    <a:pt x="0" y="369"/>
                  </a:cubicBezTo>
                  <a:cubicBezTo>
                    <a:pt x="1" y="424"/>
                    <a:pt x="84" y="467"/>
                    <a:pt x="189" y="467"/>
                  </a:cubicBezTo>
                  <a:cubicBezTo>
                    <a:pt x="203" y="467"/>
                    <a:pt x="217" y="466"/>
                    <a:pt x="230" y="464"/>
                  </a:cubicBezTo>
                  <a:cubicBezTo>
                    <a:pt x="236" y="474"/>
                    <a:pt x="248" y="480"/>
                    <a:pt x="260" y="476"/>
                  </a:cubicBezTo>
                  <a:cubicBezTo>
                    <a:pt x="274" y="472"/>
                    <a:pt x="281" y="457"/>
                    <a:pt x="277" y="444"/>
                  </a:cubicBezTo>
                  <a:cubicBezTo>
                    <a:pt x="273" y="430"/>
                    <a:pt x="258" y="423"/>
                    <a:pt x="245" y="427"/>
                  </a:cubicBezTo>
                  <a:cubicBezTo>
                    <a:pt x="236" y="430"/>
                    <a:pt x="230" y="436"/>
                    <a:pt x="228" y="445"/>
                  </a:cubicBezTo>
                  <a:cubicBezTo>
                    <a:pt x="215" y="446"/>
                    <a:pt x="202" y="447"/>
                    <a:pt x="189" y="447"/>
                  </a:cubicBezTo>
                  <a:cubicBezTo>
                    <a:pt x="97" y="447"/>
                    <a:pt x="20" y="411"/>
                    <a:pt x="20" y="368"/>
                  </a:cubicBezTo>
                  <a:lnTo>
                    <a:pt x="20" y="325"/>
                  </a:lnTo>
                  <a:cubicBezTo>
                    <a:pt x="50" y="357"/>
                    <a:pt x="114" y="379"/>
                    <a:pt x="189" y="379"/>
                  </a:cubicBezTo>
                  <a:cubicBezTo>
                    <a:pt x="264" y="379"/>
                    <a:pt x="328" y="357"/>
                    <a:pt x="359" y="324"/>
                  </a:cubicBezTo>
                  <a:lnTo>
                    <a:pt x="359" y="368"/>
                  </a:lnTo>
                  <a:cubicBezTo>
                    <a:pt x="359" y="383"/>
                    <a:pt x="349" y="395"/>
                    <a:pt x="339" y="404"/>
                  </a:cubicBezTo>
                  <a:cubicBezTo>
                    <a:pt x="333" y="402"/>
                    <a:pt x="327" y="401"/>
                    <a:pt x="320" y="403"/>
                  </a:cubicBezTo>
                  <a:cubicBezTo>
                    <a:pt x="307" y="407"/>
                    <a:pt x="299" y="422"/>
                    <a:pt x="304" y="435"/>
                  </a:cubicBezTo>
                  <a:cubicBezTo>
                    <a:pt x="308" y="449"/>
                    <a:pt x="322" y="456"/>
                    <a:pt x="336" y="452"/>
                  </a:cubicBezTo>
                  <a:cubicBezTo>
                    <a:pt x="349" y="448"/>
                    <a:pt x="357" y="434"/>
                    <a:pt x="353" y="420"/>
                  </a:cubicBezTo>
                  <a:cubicBezTo>
                    <a:pt x="352" y="420"/>
                    <a:pt x="352" y="419"/>
                    <a:pt x="352" y="419"/>
                  </a:cubicBezTo>
                  <a:cubicBezTo>
                    <a:pt x="369" y="404"/>
                    <a:pt x="378" y="387"/>
                    <a:pt x="378" y="369"/>
                  </a:cubicBezTo>
                  <a:lnTo>
                    <a:pt x="378" y="303"/>
                  </a:lnTo>
                  <a:lnTo>
                    <a:pt x="378" y="303"/>
                  </a:lnTo>
                  <a:cubicBezTo>
                    <a:pt x="378" y="302"/>
                    <a:pt x="378" y="302"/>
                    <a:pt x="378" y="302"/>
                  </a:cubicBezTo>
                  <a:lnTo>
                    <a:pt x="378" y="280"/>
                  </a:lnTo>
                  <a:lnTo>
                    <a:pt x="378" y="236"/>
                  </a:lnTo>
                  <a:lnTo>
                    <a:pt x="378" y="104"/>
                  </a:lnTo>
                  <a:lnTo>
                    <a:pt x="378" y="104"/>
                  </a:lnTo>
                  <a:cubicBezTo>
                    <a:pt x="378" y="102"/>
                    <a:pt x="378" y="101"/>
                    <a:pt x="378" y="99"/>
                  </a:cubicBezTo>
                  <a:cubicBezTo>
                    <a:pt x="378" y="44"/>
                    <a:pt x="295" y="0"/>
                    <a:pt x="189" y="0"/>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8" name="Freeform 220"/>
            <p:cNvSpPr>
              <a:spLocks/>
            </p:cNvSpPr>
            <p:nvPr/>
          </p:nvSpPr>
          <p:spPr bwMode="auto">
            <a:xfrm>
              <a:off x="8435975" y="2403475"/>
              <a:ext cx="26988" cy="25400"/>
            </a:xfrm>
            <a:custGeom>
              <a:avLst/>
              <a:gdLst>
                <a:gd name="T0" fmla="*/ 3 w 29"/>
                <a:gd name="T1" fmla="*/ 7 h 26"/>
                <a:gd name="T2" fmla="*/ 3 w 29"/>
                <a:gd name="T3" fmla="*/ 7 h 26"/>
                <a:gd name="T4" fmla="*/ 9 w 29"/>
                <a:gd name="T5" fmla="*/ 23 h 26"/>
                <a:gd name="T6" fmla="*/ 26 w 29"/>
                <a:gd name="T7" fmla="*/ 19 h 26"/>
                <a:gd name="T8" fmla="*/ 19 w 29"/>
                <a:gd name="T9" fmla="*/ 4 h 26"/>
                <a:gd name="T10" fmla="*/ 3 w 29"/>
                <a:gd name="T11" fmla="*/ 7 h 26"/>
              </a:gdLst>
              <a:ahLst/>
              <a:cxnLst>
                <a:cxn ang="0">
                  <a:pos x="T0" y="T1"/>
                </a:cxn>
                <a:cxn ang="0">
                  <a:pos x="T2" y="T3"/>
                </a:cxn>
                <a:cxn ang="0">
                  <a:pos x="T4" y="T5"/>
                </a:cxn>
                <a:cxn ang="0">
                  <a:pos x="T6" y="T7"/>
                </a:cxn>
                <a:cxn ang="0">
                  <a:pos x="T8" y="T9"/>
                </a:cxn>
                <a:cxn ang="0">
                  <a:pos x="T10" y="T11"/>
                </a:cxn>
              </a:cxnLst>
              <a:rect l="0" t="0" r="r" b="b"/>
              <a:pathLst>
                <a:path w="29" h="26">
                  <a:moveTo>
                    <a:pt x="3" y="7"/>
                  </a:moveTo>
                  <a:lnTo>
                    <a:pt x="3" y="7"/>
                  </a:lnTo>
                  <a:cubicBezTo>
                    <a:pt x="0" y="12"/>
                    <a:pt x="3" y="19"/>
                    <a:pt x="9" y="23"/>
                  </a:cubicBezTo>
                  <a:cubicBezTo>
                    <a:pt x="16" y="26"/>
                    <a:pt x="23" y="24"/>
                    <a:pt x="26" y="19"/>
                  </a:cubicBezTo>
                  <a:cubicBezTo>
                    <a:pt x="29" y="14"/>
                    <a:pt x="26" y="7"/>
                    <a:pt x="19" y="4"/>
                  </a:cubicBezTo>
                  <a:cubicBezTo>
                    <a:pt x="13" y="0"/>
                    <a:pt x="5" y="2"/>
                    <a:pt x="3" y="7"/>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89" name="Freeform 221"/>
            <p:cNvSpPr>
              <a:spLocks/>
            </p:cNvSpPr>
            <p:nvPr/>
          </p:nvSpPr>
          <p:spPr bwMode="auto">
            <a:xfrm>
              <a:off x="8435975" y="2319338"/>
              <a:ext cx="26988" cy="25400"/>
            </a:xfrm>
            <a:custGeom>
              <a:avLst/>
              <a:gdLst>
                <a:gd name="T0" fmla="*/ 19 w 29"/>
                <a:gd name="T1" fmla="*/ 3 h 26"/>
                <a:gd name="T2" fmla="*/ 19 w 29"/>
                <a:gd name="T3" fmla="*/ 3 h 26"/>
                <a:gd name="T4" fmla="*/ 3 w 29"/>
                <a:gd name="T5" fmla="*/ 7 h 26"/>
                <a:gd name="T6" fmla="*/ 9 w 29"/>
                <a:gd name="T7" fmla="*/ 22 h 26"/>
                <a:gd name="T8" fmla="*/ 26 w 29"/>
                <a:gd name="T9" fmla="*/ 19 h 26"/>
                <a:gd name="T10" fmla="*/ 19 w 29"/>
                <a:gd name="T11" fmla="*/ 3 h 26"/>
              </a:gdLst>
              <a:ahLst/>
              <a:cxnLst>
                <a:cxn ang="0">
                  <a:pos x="T0" y="T1"/>
                </a:cxn>
                <a:cxn ang="0">
                  <a:pos x="T2" y="T3"/>
                </a:cxn>
                <a:cxn ang="0">
                  <a:pos x="T4" y="T5"/>
                </a:cxn>
                <a:cxn ang="0">
                  <a:pos x="T6" y="T7"/>
                </a:cxn>
                <a:cxn ang="0">
                  <a:pos x="T8" y="T9"/>
                </a:cxn>
                <a:cxn ang="0">
                  <a:pos x="T10" y="T11"/>
                </a:cxn>
              </a:cxnLst>
              <a:rect l="0" t="0" r="r" b="b"/>
              <a:pathLst>
                <a:path w="29" h="26">
                  <a:moveTo>
                    <a:pt x="19" y="3"/>
                  </a:moveTo>
                  <a:lnTo>
                    <a:pt x="19" y="3"/>
                  </a:lnTo>
                  <a:cubicBezTo>
                    <a:pt x="13" y="0"/>
                    <a:pt x="5" y="2"/>
                    <a:pt x="3" y="7"/>
                  </a:cubicBezTo>
                  <a:cubicBezTo>
                    <a:pt x="0" y="12"/>
                    <a:pt x="3" y="19"/>
                    <a:pt x="9" y="22"/>
                  </a:cubicBezTo>
                  <a:cubicBezTo>
                    <a:pt x="16" y="26"/>
                    <a:pt x="23" y="24"/>
                    <a:pt x="26" y="19"/>
                  </a:cubicBezTo>
                  <a:cubicBezTo>
                    <a:pt x="29" y="13"/>
                    <a:pt x="26" y="7"/>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sp>
          <p:nvSpPr>
            <p:cNvPr id="190" name="Freeform 222"/>
            <p:cNvSpPr>
              <a:spLocks/>
            </p:cNvSpPr>
            <p:nvPr/>
          </p:nvSpPr>
          <p:spPr bwMode="auto">
            <a:xfrm>
              <a:off x="8435975" y="2235200"/>
              <a:ext cx="26988" cy="23813"/>
            </a:xfrm>
            <a:custGeom>
              <a:avLst/>
              <a:gdLst>
                <a:gd name="T0" fmla="*/ 19 w 29"/>
                <a:gd name="T1" fmla="*/ 3 h 25"/>
                <a:gd name="T2" fmla="*/ 19 w 29"/>
                <a:gd name="T3" fmla="*/ 3 h 25"/>
                <a:gd name="T4" fmla="*/ 3 w 29"/>
                <a:gd name="T5" fmla="*/ 6 h 25"/>
                <a:gd name="T6" fmla="*/ 9 w 29"/>
                <a:gd name="T7" fmla="*/ 22 h 25"/>
                <a:gd name="T8" fmla="*/ 26 w 29"/>
                <a:gd name="T9" fmla="*/ 18 h 25"/>
                <a:gd name="T10" fmla="*/ 19 w 29"/>
                <a:gd name="T11" fmla="*/ 3 h 25"/>
              </a:gdLst>
              <a:ahLst/>
              <a:cxnLst>
                <a:cxn ang="0">
                  <a:pos x="T0" y="T1"/>
                </a:cxn>
                <a:cxn ang="0">
                  <a:pos x="T2" y="T3"/>
                </a:cxn>
                <a:cxn ang="0">
                  <a:pos x="T4" y="T5"/>
                </a:cxn>
                <a:cxn ang="0">
                  <a:pos x="T6" y="T7"/>
                </a:cxn>
                <a:cxn ang="0">
                  <a:pos x="T8" y="T9"/>
                </a:cxn>
                <a:cxn ang="0">
                  <a:pos x="T10" y="T11"/>
                </a:cxn>
              </a:cxnLst>
              <a:rect l="0" t="0" r="r" b="b"/>
              <a:pathLst>
                <a:path w="29" h="25">
                  <a:moveTo>
                    <a:pt x="19" y="3"/>
                  </a:moveTo>
                  <a:lnTo>
                    <a:pt x="19" y="3"/>
                  </a:lnTo>
                  <a:cubicBezTo>
                    <a:pt x="13" y="0"/>
                    <a:pt x="5" y="1"/>
                    <a:pt x="3" y="6"/>
                  </a:cubicBezTo>
                  <a:cubicBezTo>
                    <a:pt x="0" y="12"/>
                    <a:pt x="3" y="19"/>
                    <a:pt x="9" y="22"/>
                  </a:cubicBezTo>
                  <a:cubicBezTo>
                    <a:pt x="16" y="25"/>
                    <a:pt x="23" y="24"/>
                    <a:pt x="26" y="18"/>
                  </a:cubicBezTo>
                  <a:cubicBezTo>
                    <a:pt x="29" y="13"/>
                    <a:pt x="26" y="6"/>
                    <a:pt x="19" y="3"/>
                  </a:cubicBezTo>
                  <a:close/>
                </a:path>
              </a:pathLst>
            </a:custGeom>
            <a:grpFill/>
            <a:ln w="0">
              <a:noFill/>
              <a:prstDash val="solid"/>
              <a:round/>
              <a:headEnd/>
              <a:tailEnd/>
            </a:ln>
          </p:spPr>
          <p:txBody>
            <a:bodyPr/>
            <a:lstStyle/>
            <a:p>
              <a:pPr defTabSz="543689">
                <a:defRPr/>
              </a:pPr>
              <a:endParaRPr lang="zh-CN" altLang="en-US" sz="3201">
                <a:latin typeface="+mn-ea"/>
                <a:ea typeface="+mn-ea"/>
              </a:endParaRPr>
            </a:p>
          </p:txBody>
        </p:sp>
      </p:grpSp>
      <p:sp>
        <p:nvSpPr>
          <p:cNvPr id="191" name="文本框 190"/>
          <p:cNvSpPr txBox="1"/>
          <p:nvPr/>
        </p:nvSpPr>
        <p:spPr bwMode="auto">
          <a:xfrm>
            <a:off x="8393050" y="4964389"/>
            <a:ext cx="1254537"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400" dirty="0" smtClean="0">
                <a:latin typeface="+mn-ea"/>
                <a:ea typeface="+mn-ea"/>
              </a:rPr>
              <a:t>分布式存储池</a:t>
            </a:r>
          </a:p>
        </p:txBody>
      </p:sp>
      <p:sp>
        <p:nvSpPr>
          <p:cNvPr id="192" name="圆角矩形 191"/>
          <p:cNvSpPr/>
          <p:nvPr/>
        </p:nvSpPr>
        <p:spPr bwMode="auto">
          <a:xfrm>
            <a:off x="4799900" y="2926496"/>
            <a:ext cx="2603636" cy="504056"/>
          </a:xfrm>
          <a:prstGeom prst="roundRect">
            <a:avLst/>
          </a:prstGeom>
          <a:solidFill>
            <a:schemeClr val="bg1">
              <a:lumMod val="95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t" latinLnBrk="0" hangingPunct="1">
              <a:lnSpc>
                <a:spcPct val="100000"/>
              </a:lnSpc>
              <a:spcBef>
                <a:spcPct val="0"/>
              </a:spcBef>
              <a:spcAft>
                <a:spcPct val="0"/>
              </a:spcAft>
              <a:buClrTx/>
              <a:buSzTx/>
              <a:buFontTx/>
              <a:buNone/>
              <a:tabLst/>
            </a:pPr>
            <a:r>
              <a:rPr lang="zh-CN" altLang="en-US" sz="1600" dirty="0">
                <a:latin typeface="+mn-ea"/>
                <a:ea typeface="+mn-ea"/>
                <a:cs typeface="+mn-ea"/>
                <a:sym typeface="+mn-lt"/>
              </a:rPr>
              <a:t>文件系统</a:t>
            </a:r>
            <a:endParaRPr kumimoji="0" lang="en-US" altLang="zh-CN" sz="1600" b="0" i="0" u="none" strike="noStrike" cap="none" normalizeH="0" baseline="0" dirty="0" smtClean="0">
              <a:ln>
                <a:noFill/>
              </a:ln>
              <a:solidFill>
                <a:schemeClr val="tx1"/>
              </a:solidFill>
              <a:effectLst/>
              <a:latin typeface="+mn-ea"/>
              <a:ea typeface="+mn-ea"/>
              <a:cs typeface="+mn-ea"/>
              <a:sym typeface="+mn-lt"/>
            </a:endParaRPr>
          </a:p>
        </p:txBody>
      </p:sp>
      <p:sp>
        <p:nvSpPr>
          <p:cNvPr id="193" name="流程图: 数据 192"/>
          <p:cNvSpPr/>
          <p:nvPr/>
        </p:nvSpPr>
        <p:spPr bwMode="auto">
          <a:xfrm>
            <a:off x="1530270" y="2300148"/>
            <a:ext cx="5292588" cy="418360"/>
          </a:xfrm>
          <a:prstGeom prst="flowChartInputOutput">
            <a:avLst/>
          </a:prstGeom>
          <a:noFill/>
          <a:ln w="19050" cap="flat" cmpd="sng" algn="ctr">
            <a:solidFill>
              <a:srgbClr val="00B0F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共享目录</a:t>
            </a:r>
            <a:endParaRPr kumimoji="0" lang="en-US" sz="1200" b="0" i="0" u="none" strike="noStrike" cap="none" normalizeH="0" baseline="0" dirty="0" smtClean="0">
              <a:ln>
                <a:noFill/>
              </a:ln>
              <a:solidFill>
                <a:schemeClr val="tx1"/>
              </a:solidFill>
              <a:effectLst/>
              <a:latin typeface="+mn-ea"/>
              <a:ea typeface="+mn-ea"/>
            </a:endParaRPr>
          </a:p>
        </p:txBody>
      </p:sp>
      <p:sp>
        <p:nvSpPr>
          <p:cNvPr id="204" name="文本框 203"/>
          <p:cNvSpPr txBox="1"/>
          <p:nvPr/>
        </p:nvSpPr>
        <p:spPr bwMode="auto">
          <a:xfrm>
            <a:off x="1551124" y="1391102"/>
            <a:ext cx="120324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1600" b="1" dirty="0" smtClean="0">
                <a:latin typeface="+mn-ea"/>
                <a:ea typeface="+mn-ea"/>
              </a:rPr>
              <a:t>虚拟机磁盘</a:t>
            </a:r>
          </a:p>
        </p:txBody>
      </p:sp>
      <p:grpSp>
        <p:nvGrpSpPr>
          <p:cNvPr id="205" name="组合 204"/>
          <p:cNvGrpSpPr/>
          <p:nvPr/>
        </p:nvGrpSpPr>
        <p:grpSpPr>
          <a:xfrm>
            <a:off x="3331366" y="1304764"/>
            <a:ext cx="348772" cy="472201"/>
            <a:chOff x="12787313" y="-376238"/>
            <a:chExt cx="488950" cy="661988"/>
          </a:xfrm>
          <a:solidFill>
            <a:schemeClr val="tx1">
              <a:lumMod val="95000"/>
              <a:lumOff val="5000"/>
            </a:schemeClr>
          </a:solidFill>
        </p:grpSpPr>
        <p:sp>
          <p:nvSpPr>
            <p:cNvPr id="206" name="Oval 31"/>
            <p:cNvSpPr>
              <a:spLocks noChangeArrowheads="1"/>
            </p:cNvSpPr>
            <p:nvPr/>
          </p:nvSpPr>
          <p:spPr bwMode="auto">
            <a:xfrm>
              <a:off x="12857163" y="-307975"/>
              <a:ext cx="44450"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07" name="Oval 32"/>
            <p:cNvSpPr>
              <a:spLocks noChangeArrowheads="1"/>
            </p:cNvSpPr>
            <p:nvPr/>
          </p:nvSpPr>
          <p:spPr bwMode="auto">
            <a:xfrm>
              <a:off x="13173076" y="-307975"/>
              <a:ext cx="46038"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08" name="Freeform 33"/>
            <p:cNvSpPr>
              <a:spLocks noEditPoints="1"/>
            </p:cNvSpPr>
            <p:nvPr/>
          </p:nvSpPr>
          <p:spPr bwMode="auto">
            <a:xfrm>
              <a:off x="12901613" y="-136525"/>
              <a:ext cx="260350" cy="188913"/>
            </a:xfrm>
            <a:custGeom>
              <a:avLst/>
              <a:gdLst>
                <a:gd name="T0" fmla="*/ 51 w 68"/>
                <a:gd name="T1" fmla="*/ 13 h 50"/>
                <a:gd name="T2" fmla="*/ 34 w 68"/>
                <a:gd name="T3" fmla="*/ 0 h 50"/>
                <a:gd name="T4" fmla="*/ 16 w 68"/>
                <a:gd name="T5" fmla="*/ 13 h 50"/>
                <a:gd name="T6" fmla="*/ 0 w 68"/>
                <a:gd name="T7" fmla="*/ 31 h 50"/>
                <a:gd name="T8" fmla="*/ 18 w 68"/>
                <a:gd name="T9" fmla="*/ 50 h 50"/>
                <a:gd name="T10" fmla="*/ 49 w 68"/>
                <a:gd name="T11" fmla="*/ 50 h 50"/>
                <a:gd name="T12" fmla="*/ 68 w 68"/>
                <a:gd name="T13" fmla="*/ 31 h 50"/>
                <a:gd name="T14" fmla="*/ 51 w 68"/>
                <a:gd name="T15" fmla="*/ 13 h 50"/>
                <a:gd name="T16" fmla="*/ 49 w 68"/>
                <a:gd name="T17" fmla="*/ 46 h 50"/>
                <a:gd name="T18" fmla="*/ 18 w 68"/>
                <a:gd name="T19" fmla="*/ 46 h 50"/>
                <a:gd name="T20" fmla="*/ 4 w 68"/>
                <a:gd name="T21" fmla="*/ 31 h 50"/>
                <a:gd name="T22" fmla="*/ 17 w 68"/>
                <a:gd name="T23" fmla="*/ 17 h 50"/>
                <a:gd name="T24" fmla="*/ 20 w 68"/>
                <a:gd name="T25" fmla="*/ 14 h 50"/>
                <a:gd name="T26" fmla="*/ 34 w 68"/>
                <a:gd name="T27" fmla="*/ 4 h 50"/>
                <a:gd name="T28" fmla="*/ 47 w 68"/>
                <a:gd name="T29" fmla="*/ 14 h 50"/>
                <a:gd name="T30" fmla="*/ 51 w 68"/>
                <a:gd name="T31" fmla="*/ 17 h 50"/>
                <a:gd name="T32" fmla="*/ 64 w 68"/>
                <a:gd name="T33" fmla="*/ 31 h 50"/>
                <a:gd name="T34" fmla="*/ 49 w 68"/>
                <a:gd name="T35"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50">
                  <a:moveTo>
                    <a:pt x="51" y="13"/>
                  </a:moveTo>
                  <a:cubicBezTo>
                    <a:pt x="49" y="5"/>
                    <a:pt x="42" y="0"/>
                    <a:pt x="34" y="0"/>
                  </a:cubicBezTo>
                  <a:cubicBezTo>
                    <a:pt x="25" y="0"/>
                    <a:pt x="19" y="5"/>
                    <a:pt x="16" y="13"/>
                  </a:cubicBezTo>
                  <a:cubicBezTo>
                    <a:pt x="7" y="14"/>
                    <a:pt x="0" y="21"/>
                    <a:pt x="0" y="31"/>
                  </a:cubicBezTo>
                  <a:cubicBezTo>
                    <a:pt x="0" y="41"/>
                    <a:pt x="8" y="50"/>
                    <a:pt x="18" y="50"/>
                  </a:cubicBezTo>
                  <a:cubicBezTo>
                    <a:pt x="49" y="50"/>
                    <a:pt x="49" y="50"/>
                    <a:pt x="49" y="50"/>
                  </a:cubicBezTo>
                  <a:cubicBezTo>
                    <a:pt x="59" y="50"/>
                    <a:pt x="68" y="41"/>
                    <a:pt x="68" y="31"/>
                  </a:cubicBezTo>
                  <a:cubicBezTo>
                    <a:pt x="68" y="21"/>
                    <a:pt x="60" y="14"/>
                    <a:pt x="51" y="13"/>
                  </a:cubicBezTo>
                  <a:close/>
                  <a:moveTo>
                    <a:pt x="49" y="46"/>
                  </a:moveTo>
                  <a:cubicBezTo>
                    <a:pt x="18" y="46"/>
                    <a:pt x="18" y="46"/>
                    <a:pt x="18" y="46"/>
                  </a:cubicBezTo>
                  <a:cubicBezTo>
                    <a:pt x="10" y="46"/>
                    <a:pt x="4" y="39"/>
                    <a:pt x="4" y="31"/>
                  </a:cubicBezTo>
                  <a:cubicBezTo>
                    <a:pt x="4" y="24"/>
                    <a:pt x="9" y="17"/>
                    <a:pt x="17" y="17"/>
                  </a:cubicBezTo>
                  <a:cubicBezTo>
                    <a:pt x="18" y="16"/>
                    <a:pt x="19" y="15"/>
                    <a:pt x="20" y="14"/>
                  </a:cubicBezTo>
                  <a:cubicBezTo>
                    <a:pt x="22" y="8"/>
                    <a:pt x="27" y="4"/>
                    <a:pt x="34" y="4"/>
                  </a:cubicBezTo>
                  <a:cubicBezTo>
                    <a:pt x="40" y="4"/>
                    <a:pt x="45" y="8"/>
                    <a:pt x="47" y="14"/>
                  </a:cubicBezTo>
                  <a:cubicBezTo>
                    <a:pt x="48" y="15"/>
                    <a:pt x="49" y="16"/>
                    <a:pt x="51" y="17"/>
                  </a:cubicBezTo>
                  <a:cubicBezTo>
                    <a:pt x="58" y="17"/>
                    <a:pt x="64" y="24"/>
                    <a:pt x="64" y="31"/>
                  </a:cubicBezTo>
                  <a:cubicBezTo>
                    <a:pt x="64" y="39"/>
                    <a:pt x="57" y="46"/>
                    <a:pt x="49" y="4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09" name="Freeform 34"/>
            <p:cNvSpPr>
              <a:spLocks noEditPoints="1"/>
            </p:cNvSpPr>
            <p:nvPr/>
          </p:nvSpPr>
          <p:spPr bwMode="auto">
            <a:xfrm>
              <a:off x="12787313" y="-376238"/>
              <a:ext cx="488950" cy="661988"/>
            </a:xfrm>
            <a:custGeom>
              <a:avLst/>
              <a:gdLst>
                <a:gd name="T0" fmla="*/ 104 w 128"/>
                <a:gd name="T1" fmla="*/ 0 h 176"/>
                <a:gd name="T2" fmla="*/ 24 w 128"/>
                <a:gd name="T3" fmla="*/ 0 h 176"/>
                <a:gd name="T4" fmla="*/ 0 w 128"/>
                <a:gd name="T5" fmla="*/ 24 h 176"/>
                <a:gd name="T6" fmla="*/ 0 w 128"/>
                <a:gd name="T7" fmla="*/ 152 h 176"/>
                <a:gd name="T8" fmla="*/ 24 w 128"/>
                <a:gd name="T9" fmla="*/ 176 h 176"/>
                <a:gd name="T10" fmla="*/ 104 w 128"/>
                <a:gd name="T11" fmla="*/ 176 h 176"/>
                <a:gd name="T12" fmla="*/ 128 w 128"/>
                <a:gd name="T13" fmla="*/ 152 h 176"/>
                <a:gd name="T14" fmla="*/ 128 w 128"/>
                <a:gd name="T15" fmla="*/ 24 h 176"/>
                <a:gd name="T16" fmla="*/ 104 w 128"/>
                <a:gd name="T17" fmla="*/ 0 h 176"/>
                <a:gd name="T18" fmla="*/ 119 w 128"/>
                <a:gd name="T19" fmla="*/ 152 h 176"/>
                <a:gd name="T20" fmla="*/ 104 w 128"/>
                <a:gd name="T21" fmla="*/ 168 h 176"/>
                <a:gd name="T22" fmla="*/ 24 w 128"/>
                <a:gd name="T23" fmla="*/ 168 h 176"/>
                <a:gd name="T24" fmla="*/ 8 w 128"/>
                <a:gd name="T25" fmla="*/ 152 h 176"/>
                <a:gd name="T26" fmla="*/ 8 w 128"/>
                <a:gd name="T27" fmla="*/ 24 h 176"/>
                <a:gd name="T28" fmla="*/ 24 w 128"/>
                <a:gd name="T29" fmla="*/ 8 h 176"/>
                <a:gd name="T30" fmla="*/ 104 w 128"/>
                <a:gd name="T31" fmla="*/ 8 h 176"/>
                <a:gd name="T32" fmla="*/ 119 w 128"/>
                <a:gd name="T33" fmla="*/ 24 h 176"/>
                <a:gd name="T34" fmla="*/ 119 w 128"/>
                <a:gd name="T35"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76">
                  <a:moveTo>
                    <a:pt x="104" y="0"/>
                  </a:moveTo>
                  <a:cubicBezTo>
                    <a:pt x="24" y="0"/>
                    <a:pt x="24" y="0"/>
                    <a:pt x="24" y="0"/>
                  </a:cubicBezTo>
                  <a:cubicBezTo>
                    <a:pt x="10" y="0"/>
                    <a:pt x="0" y="11"/>
                    <a:pt x="0" y="24"/>
                  </a:cubicBezTo>
                  <a:cubicBezTo>
                    <a:pt x="0" y="152"/>
                    <a:pt x="0" y="152"/>
                    <a:pt x="0" y="152"/>
                  </a:cubicBezTo>
                  <a:cubicBezTo>
                    <a:pt x="0" y="165"/>
                    <a:pt x="10" y="176"/>
                    <a:pt x="24" y="176"/>
                  </a:cubicBezTo>
                  <a:cubicBezTo>
                    <a:pt x="104" y="176"/>
                    <a:pt x="104" y="176"/>
                    <a:pt x="104" y="176"/>
                  </a:cubicBezTo>
                  <a:cubicBezTo>
                    <a:pt x="117" y="176"/>
                    <a:pt x="128" y="165"/>
                    <a:pt x="128" y="152"/>
                  </a:cubicBezTo>
                  <a:cubicBezTo>
                    <a:pt x="128" y="24"/>
                    <a:pt x="128" y="24"/>
                    <a:pt x="128" y="24"/>
                  </a:cubicBezTo>
                  <a:cubicBezTo>
                    <a:pt x="128" y="11"/>
                    <a:pt x="117" y="0"/>
                    <a:pt x="104" y="0"/>
                  </a:cubicBezTo>
                  <a:close/>
                  <a:moveTo>
                    <a:pt x="119" y="152"/>
                  </a:moveTo>
                  <a:cubicBezTo>
                    <a:pt x="119" y="161"/>
                    <a:pt x="112" y="168"/>
                    <a:pt x="104" y="168"/>
                  </a:cubicBezTo>
                  <a:cubicBezTo>
                    <a:pt x="24" y="168"/>
                    <a:pt x="24" y="168"/>
                    <a:pt x="24" y="168"/>
                  </a:cubicBezTo>
                  <a:cubicBezTo>
                    <a:pt x="15" y="168"/>
                    <a:pt x="8" y="161"/>
                    <a:pt x="8" y="152"/>
                  </a:cubicBezTo>
                  <a:cubicBezTo>
                    <a:pt x="8" y="24"/>
                    <a:pt x="8" y="24"/>
                    <a:pt x="8" y="24"/>
                  </a:cubicBezTo>
                  <a:cubicBezTo>
                    <a:pt x="8" y="15"/>
                    <a:pt x="15" y="8"/>
                    <a:pt x="24" y="8"/>
                  </a:cubicBezTo>
                  <a:cubicBezTo>
                    <a:pt x="104" y="8"/>
                    <a:pt x="104" y="8"/>
                    <a:pt x="104" y="8"/>
                  </a:cubicBezTo>
                  <a:cubicBezTo>
                    <a:pt x="112" y="8"/>
                    <a:pt x="119" y="15"/>
                    <a:pt x="119" y="24"/>
                  </a:cubicBezTo>
                  <a:lnTo>
                    <a:pt x="119" y="152"/>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grpSp>
      <p:grpSp>
        <p:nvGrpSpPr>
          <p:cNvPr id="210" name="组合 209"/>
          <p:cNvGrpSpPr/>
          <p:nvPr/>
        </p:nvGrpSpPr>
        <p:grpSpPr>
          <a:xfrm>
            <a:off x="5087055" y="1313298"/>
            <a:ext cx="348772" cy="472201"/>
            <a:chOff x="12787313" y="-376238"/>
            <a:chExt cx="488950" cy="661988"/>
          </a:xfrm>
          <a:solidFill>
            <a:schemeClr val="tx1">
              <a:lumMod val="95000"/>
              <a:lumOff val="5000"/>
            </a:schemeClr>
          </a:solidFill>
        </p:grpSpPr>
        <p:sp>
          <p:nvSpPr>
            <p:cNvPr id="211" name="Oval 31"/>
            <p:cNvSpPr>
              <a:spLocks noChangeArrowheads="1"/>
            </p:cNvSpPr>
            <p:nvPr/>
          </p:nvSpPr>
          <p:spPr bwMode="auto">
            <a:xfrm>
              <a:off x="12857163" y="-307975"/>
              <a:ext cx="44450"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12" name="Oval 32"/>
            <p:cNvSpPr>
              <a:spLocks noChangeArrowheads="1"/>
            </p:cNvSpPr>
            <p:nvPr/>
          </p:nvSpPr>
          <p:spPr bwMode="auto">
            <a:xfrm>
              <a:off x="13173076" y="-307975"/>
              <a:ext cx="46038"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13" name="Freeform 33"/>
            <p:cNvSpPr>
              <a:spLocks noEditPoints="1"/>
            </p:cNvSpPr>
            <p:nvPr/>
          </p:nvSpPr>
          <p:spPr bwMode="auto">
            <a:xfrm>
              <a:off x="12901613" y="-136525"/>
              <a:ext cx="260350" cy="188913"/>
            </a:xfrm>
            <a:custGeom>
              <a:avLst/>
              <a:gdLst>
                <a:gd name="T0" fmla="*/ 51 w 68"/>
                <a:gd name="T1" fmla="*/ 13 h 50"/>
                <a:gd name="T2" fmla="*/ 34 w 68"/>
                <a:gd name="T3" fmla="*/ 0 h 50"/>
                <a:gd name="T4" fmla="*/ 16 w 68"/>
                <a:gd name="T5" fmla="*/ 13 h 50"/>
                <a:gd name="T6" fmla="*/ 0 w 68"/>
                <a:gd name="T7" fmla="*/ 31 h 50"/>
                <a:gd name="T8" fmla="*/ 18 w 68"/>
                <a:gd name="T9" fmla="*/ 50 h 50"/>
                <a:gd name="T10" fmla="*/ 49 w 68"/>
                <a:gd name="T11" fmla="*/ 50 h 50"/>
                <a:gd name="T12" fmla="*/ 68 w 68"/>
                <a:gd name="T13" fmla="*/ 31 h 50"/>
                <a:gd name="T14" fmla="*/ 51 w 68"/>
                <a:gd name="T15" fmla="*/ 13 h 50"/>
                <a:gd name="T16" fmla="*/ 49 w 68"/>
                <a:gd name="T17" fmla="*/ 46 h 50"/>
                <a:gd name="T18" fmla="*/ 18 w 68"/>
                <a:gd name="T19" fmla="*/ 46 h 50"/>
                <a:gd name="T20" fmla="*/ 4 w 68"/>
                <a:gd name="T21" fmla="*/ 31 h 50"/>
                <a:gd name="T22" fmla="*/ 17 w 68"/>
                <a:gd name="T23" fmla="*/ 17 h 50"/>
                <a:gd name="T24" fmla="*/ 20 w 68"/>
                <a:gd name="T25" fmla="*/ 14 h 50"/>
                <a:gd name="T26" fmla="*/ 34 w 68"/>
                <a:gd name="T27" fmla="*/ 4 h 50"/>
                <a:gd name="T28" fmla="*/ 47 w 68"/>
                <a:gd name="T29" fmla="*/ 14 h 50"/>
                <a:gd name="T30" fmla="*/ 51 w 68"/>
                <a:gd name="T31" fmla="*/ 17 h 50"/>
                <a:gd name="T32" fmla="*/ 64 w 68"/>
                <a:gd name="T33" fmla="*/ 31 h 50"/>
                <a:gd name="T34" fmla="*/ 49 w 68"/>
                <a:gd name="T35"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50">
                  <a:moveTo>
                    <a:pt x="51" y="13"/>
                  </a:moveTo>
                  <a:cubicBezTo>
                    <a:pt x="49" y="5"/>
                    <a:pt x="42" y="0"/>
                    <a:pt x="34" y="0"/>
                  </a:cubicBezTo>
                  <a:cubicBezTo>
                    <a:pt x="25" y="0"/>
                    <a:pt x="19" y="5"/>
                    <a:pt x="16" y="13"/>
                  </a:cubicBezTo>
                  <a:cubicBezTo>
                    <a:pt x="7" y="14"/>
                    <a:pt x="0" y="21"/>
                    <a:pt x="0" y="31"/>
                  </a:cubicBezTo>
                  <a:cubicBezTo>
                    <a:pt x="0" y="41"/>
                    <a:pt x="8" y="50"/>
                    <a:pt x="18" y="50"/>
                  </a:cubicBezTo>
                  <a:cubicBezTo>
                    <a:pt x="49" y="50"/>
                    <a:pt x="49" y="50"/>
                    <a:pt x="49" y="50"/>
                  </a:cubicBezTo>
                  <a:cubicBezTo>
                    <a:pt x="59" y="50"/>
                    <a:pt x="68" y="41"/>
                    <a:pt x="68" y="31"/>
                  </a:cubicBezTo>
                  <a:cubicBezTo>
                    <a:pt x="68" y="21"/>
                    <a:pt x="60" y="14"/>
                    <a:pt x="51" y="13"/>
                  </a:cubicBezTo>
                  <a:close/>
                  <a:moveTo>
                    <a:pt x="49" y="46"/>
                  </a:moveTo>
                  <a:cubicBezTo>
                    <a:pt x="18" y="46"/>
                    <a:pt x="18" y="46"/>
                    <a:pt x="18" y="46"/>
                  </a:cubicBezTo>
                  <a:cubicBezTo>
                    <a:pt x="10" y="46"/>
                    <a:pt x="4" y="39"/>
                    <a:pt x="4" y="31"/>
                  </a:cubicBezTo>
                  <a:cubicBezTo>
                    <a:pt x="4" y="24"/>
                    <a:pt x="9" y="17"/>
                    <a:pt x="17" y="17"/>
                  </a:cubicBezTo>
                  <a:cubicBezTo>
                    <a:pt x="18" y="16"/>
                    <a:pt x="19" y="15"/>
                    <a:pt x="20" y="14"/>
                  </a:cubicBezTo>
                  <a:cubicBezTo>
                    <a:pt x="22" y="8"/>
                    <a:pt x="27" y="4"/>
                    <a:pt x="34" y="4"/>
                  </a:cubicBezTo>
                  <a:cubicBezTo>
                    <a:pt x="40" y="4"/>
                    <a:pt x="45" y="8"/>
                    <a:pt x="47" y="14"/>
                  </a:cubicBezTo>
                  <a:cubicBezTo>
                    <a:pt x="48" y="15"/>
                    <a:pt x="49" y="16"/>
                    <a:pt x="51" y="17"/>
                  </a:cubicBezTo>
                  <a:cubicBezTo>
                    <a:pt x="58" y="17"/>
                    <a:pt x="64" y="24"/>
                    <a:pt x="64" y="31"/>
                  </a:cubicBezTo>
                  <a:cubicBezTo>
                    <a:pt x="64" y="39"/>
                    <a:pt x="57" y="46"/>
                    <a:pt x="49" y="4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14" name="Freeform 34"/>
            <p:cNvSpPr>
              <a:spLocks noEditPoints="1"/>
            </p:cNvSpPr>
            <p:nvPr/>
          </p:nvSpPr>
          <p:spPr bwMode="auto">
            <a:xfrm>
              <a:off x="12787313" y="-376238"/>
              <a:ext cx="488950" cy="661988"/>
            </a:xfrm>
            <a:custGeom>
              <a:avLst/>
              <a:gdLst>
                <a:gd name="T0" fmla="*/ 104 w 128"/>
                <a:gd name="T1" fmla="*/ 0 h 176"/>
                <a:gd name="T2" fmla="*/ 24 w 128"/>
                <a:gd name="T3" fmla="*/ 0 h 176"/>
                <a:gd name="T4" fmla="*/ 0 w 128"/>
                <a:gd name="T5" fmla="*/ 24 h 176"/>
                <a:gd name="T6" fmla="*/ 0 w 128"/>
                <a:gd name="T7" fmla="*/ 152 h 176"/>
                <a:gd name="T8" fmla="*/ 24 w 128"/>
                <a:gd name="T9" fmla="*/ 176 h 176"/>
                <a:gd name="T10" fmla="*/ 104 w 128"/>
                <a:gd name="T11" fmla="*/ 176 h 176"/>
                <a:gd name="T12" fmla="*/ 128 w 128"/>
                <a:gd name="T13" fmla="*/ 152 h 176"/>
                <a:gd name="T14" fmla="*/ 128 w 128"/>
                <a:gd name="T15" fmla="*/ 24 h 176"/>
                <a:gd name="T16" fmla="*/ 104 w 128"/>
                <a:gd name="T17" fmla="*/ 0 h 176"/>
                <a:gd name="T18" fmla="*/ 119 w 128"/>
                <a:gd name="T19" fmla="*/ 152 h 176"/>
                <a:gd name="T20" fmla="*/ 104 w 128"/>
                <a:gd name="T21" fmla="*/ 168 h 176"/>
                <a:gd name="T22" fmla="*/ 24 w 128"/>
                <a:gd name="T23" fmla="*/ 168 h 176"/>
                <a:gd name="T24" fmla="*/ 8 w 128"/>
                <a:gd name="T25" fmla="*/ 152 h 176"/>
                <a:gd name="T26" fmla="*/ 8 w 128"/>
                <a:gd name="T27" fmla="*/ 24 h 176"/>
                <a:gd name="T28" fmla="*/ 24 w 128"/>
                <a:gd name="T29" fmla="*/ 8 h 176"/>
                <a:gd name="T30" fmla="*/ 104 w 128"/>
                <a:gd name="T31" fmla="*/ 8 h 176"/>
                <a:gd name="T32" fmla="*/ 119 w 128"/>
                <a:gd name="T33" fmla="*/ 24 h 176"/>
                <a:gd name="T34" fmla="*/ 119 w 128"/>
                <a:gd name="T35"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76">
                  <a:moveTo>
                    <a:pt x="104" y="0"/>
                  </a:moveTo>
                  <a:cubicBezTo>
                    <a:pt x="24" y="0"/>
                    <a:pt x="24" y="0"/>
                    <a:pt x="24" y="0"/>
                  </a:cubicBezTo>
                  <a:cubicBezTo>
                    <a:pt x="10" y="0"/>
                    <a:pt x="0" y="11"/>
                    <a:pt x="0" y="24"/>
                  </a:cubicBezTo>
                  <a:cubicBezTo>
                    <a:pt x="0" y="152"/>
                    <a:pt x="0" y="152"/>
                    <a:pt x="0" y="152"/>
                  </a:cubicBezTo>
                  <a:cubicBezTo>
                    <a:pt x="0" y="165"/>
                    <a:pt x="10" y="176"/>
                    <a:pt x="24" y="176"/>
                  </a:cubicBezTo>
                  <a:cubicBezTo>
                    <a:pt x="104" y="176"/>
                    <a:pt x="104" y="176"/>
                    <a:pt x="104" y="176"/>
                  </a:cubicBezTo>
                  <a:cubicBezTo>
                    <a:pt x="117" y="176"/>
                    <a:pt x="128" y="165"/>
                    <a:pt x="128" y="152"/>
                  </a:cubicBezTo>
                  <a:cubicBezTo>
                    <a:pt x="128" y="24"/>
                    <a:pt x="128" y="24"/>
                    <a:pt x="128" y="24"/>
                  </a:cubicBezTo>
                  <a:cubicBezTo>
                    <a:pt x="128" y="11"/>
                    <a:pt x="117" y="0"/>
                    <a:pt x="104" y="0"/>
                  </a:cubicBezTo>
                  <a:close/>
                  <a:moveTo>
                    <a:pt x="119" y="152"/>
                  </a:moveTo>
                  <a:cubicBezTo>
                    <a:pt x="119" y="161"/>
                    <a:pt x="112" y="168"/>
                    <a:pt x="104" y="168"/>
                  </a:cubicBezTo>
                  <a:cubicBezTo>
                    <a:pt x="24" y="168"/>
                    <a:pt x="24" y="168"/>
                    <a:pt x="24" y="168"/>
                  </a:cubicBezTo>
                  <a:cubicBezTo>
                    <a:pt x="15" y="168"/>
                    <a:pt x="8" y="161"/>
                    <a:pt x="8" y="152"/>
                  </a:cubicBezTo>
                  <a:cubicBezTo>
                    <a:pt x="8" y="24"/>
                    <a:pt x="8" y="24"/>
                    <a:pt x="8" y="24"/>
                  </a:cubicBezTo>
                  <a:cubicBezTo>
                    <a:pt x="8" y="15"/>
                    <a:pt x="15" y="8"/>
                    <a:pt x="24" y="8"/>
                  </a:cubicBezTo>
                  <a:cubicBezTo>
                    <a:pt x="104" y="8"/>
                    <a:pt x="104" y="8"/>
                    <a:pt x="104" y="8"/>
                  </a:cubicBezTo>
                  <a:cubicBezTo>
                    <a:pt x="112" y="8"/>
                    <a:pt x="119" y="15"/>
                    <a:pt x="119" y="24"/>
                  </a:cubicBezTo>
                  <a:lnTo>
                    <a:pt x="119" y="152"/>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grpSp>
      <p:grpSp>
        <p:nvGrpSpPr>
          <p:cNvPr id="215" name="组合 214"/>
          <p:cNvGrpSpPr/>
          <p:nvPr/>
        </p:nvGrpSpPr>
        <p:grpSpPr>
          <a:xfrm>
            <a:off x="8230765" y="1310411"/>
            <a:ext cx="348772" cy="472201"/>
            <a:chOff x="12787313" y="-376238"/>
            <a:chExt cx="488950" cy="661988"/>
          </a:xfrm>
          <a:solidFill>
            <a:schemeClr val="tx1">
              <a:lumMod val="95000"/>
              <a:lumOff val="5000"/>
            </a:schemeClr>
          </a:solidFill>
        </p:grpSpPr>
        <p:sp>
          <p:nvSpPr>
            <p:cNvPr id="216" name="Oval 31"/>
            <p:cNvSpPr>
              <a:spLocks noChangeArrowheads="1"/>
            </p:cNvSpPr>
            <p:nvPr/>
          </p:nvSpPr>
          <p:spPr bwMode="auto">
            <a:xfrm>
              <a:off x="12857163" y="-307975"/>
              <a:ext cx="44450"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17" name="Oval 32"/>
            <p:cNvSpPr>
              <a:spLocks noChangeArrowheads="1"/>
            </p:cNvSpPr>
            <p:nvPr/>
          </p:nvSpPr>
          <p:spPr bwMode="auto">
            <a:xfrm>
              <a:off x="13173076" y="-307975"/>
              <a:ext cx="46038"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18" name="Freeform 33"/>
            <p:cNvSpPr>
              <a:spLocks noEditPoints="1"/>
            </p:cNvSpPr>
            <p:nvPr/>
          </p:nvSpPr>
          <p:spPr bwMode="auto">
            <a:xfrm>
              <a:off x="12901613" y="-136525"/>
              <a:ext cx="260350" cy="188913"/>
            </a:xfrm>
            <a:custGeom>
              <a:avLst/>
              <a:gdLst>
                <a:gd name="T0" fmla="*/ 51 w 68"/>
                <a:gd name="T1" fmla="*/ 13 h 50"/>
                <a:gd name="T2" fmla="*/ 34 w 68"/>
                <a:gd name="T3" fmla="*/ 0 h 50"/>
                <a:gd name="T4" fmla="*/ 16 w 68"/>
                <a:gd name="T5" fmla="*/ 13 h 50"/>
                <a:gd name="T6" fmla="*/ 0 w 68"/>
                <a:gd name="T7" fmla="*/ 31 h 50"/>
                <a:gd name="T8" fmla="*/ 18 w 68"/>
                <a:gd name="T9" fmla="*/ 50 h 50"/>
                <a:gd name="T10" fmla="*/ 49 w 68"/>
                <a:gd name="T11" fmla="*/ 50 h 50"/>
                <a:gd name="T12" fmla="*/ 68 w 68"/>
                <a:gd name="T13" fmla="*/ 31 h 50"/>
                <a:gd name="T14" fmla="*/ 51 w 68"/>
                <a:gd name="T15" fmla="*/ 13 h 50"/>
                <a:gd name="T16" fmla="*/ 49 w 68"/>
                <a:gd name="T17" fmla="*/ 46 h 50"/>
                <a:gd name="T18" fmla="*/ 18 w 68"/>
                <a:gd name="T19" fmla="*/ 46 h 50"/>
                <a:gd name="T20" fmla="*/ 4 w 68"/>
                <a:gd name="T21" fmla="*/ 31 h 50"/>
                <a:gd name="T22" fmla="*/ 17 w 68"/>
                <a:gd name="T23" fmla="*/ 17 h 50"/>
                <a:gd name="T24" fmla="*/ 20 w 68"/>
                <a:gd name="T25" fmla="*/ 14 h 50"/>
                <a:gd name="T26" fmla="*/ 34 w 68"/>
                <a:gd name="T27" fmla="*/ 4 h 50"/>
                <a:gd name="T28" fmla="*/ 47 w 68"/>
                <a:gd name="T29" fmla="*/ 14 h 50"/>
                <a:gd name="T30" fmla="*/ 51 w 68"/>
                <a:gd name="T31" fmla="*/ 17 h 50"/>
                <a:gd name="T32" fmla="*/ 64 w 68"/>
                <a:gd name="T33" fmla="*/ 31 h 50"/>
                <a:gd name="T34" fmla="*/ 49 w 68"/>
                <a:gd name="T35"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50">
                  <a:moveTo>
                    <a:pt x="51" y="13"/>
                  </a:moveTo>
                  <a:cubicBezTo>
                    <a:pt x="49" y="5"/>
                    <a:pt x="42" y="0"/>
                    <a:pt x="34" y="0"/>
                  </a:cubicBezTo>
                  <a:cubicBezTo>
                    <a:pt x="25" y="0"/>
                    <a:pt x="19" y="5"/>
                    <a:pt x="16" y="13"/>
                  </a:cubicBezTo>
                  <a:cubicBezTo>
                    <a:pt x="7" y="14"/>
                    <a:pt x="0" y="21"/>
                    <a:pt x="0" y="31"/>
                  </a:cubicBezTo>
                  <a:cubicBezTo>
                    <a:pt x="0" y="41"/>
                    <a:pt x="8" y="50"/>
                    <a:pt x="18" y="50"/>
                  </a:cubicBezTo>
                  <a:cubicBezTo>
                    <a:pt x="49" y="50"/>
                    <a:pt x="49" y="50"/>
                    <a:pt x="49" y="50"/>
                  </a:cubicBezTo>
                  <a:cubicBezTo>
                    <a:pt x="59" y="50"/>
                    <a:pt x="68" y="41"/>
                    <a:pt x="68" y="31"/>
                  </a:cubicBezTo>
                  <a:cubicBezTo>
                    <a:pt x="68" y="21"/>
                    <a:pt x="60" y="14"/>
                    <a:pt x="51" y="13"/>
                  </a:cubicBezTo>
                  <a:close/>
                  <a:moveTo>
                    <a:pt x="49" y="46"/>
                  </a:moveTo>
                  <a:cubicBezTo>
                    <a:pt x="18" y="46"/>
                    <a:pt x="18" y="46"/>
                    <a:pt x="18" y="46"/>
                  </a:cubicBezTo>
                  <a:cubicBezTo>
                    <a:pt x="10" y="46"/>
                    <a:pt x="4" y="39"/>
                    <a:pt x="4" y="31"/>
                  </a:cubicBezTo>
                  <a:cubicBezTo>
                    <a:pt x="4" y="24"/>
                    <a:pt x="9" y="17"/>
                    <a:pt x="17" y="17"/>
                  </a:cubicBezTo>
                  <a:cubicBezTo>
                    <a:pt x="18" y="16"/>
                    <a:pt x="19" y="15"/>
                    <a:pt x="20" y="14"/>
                  </a:cubicBezTo>
                  <a:cubicBezTo>
                    <a:pt x="22" y="8"/>
                    <a:pt x="27" y="4"/>
                    <a:pt x="34" y="4"/>
                  </a:cubicBezTo>
                  <a:cubicBezTo>
                    <a:pt x="40" y="4"/>
                    <a:pt x="45" y="8"/>
                    <a:pt x="47" y="14"/>
                  </a:cubicBezTo>
                  <a:cubicBezTo>
                    <a:pt x="48" y="15"/>
                    <a:pt x="49" y="16"/>
                    <a:pt x="51" y="17"/>
                  </a:cubicBezTo>
                  <a:cubicBezTo>
                    <a:pt x="58" y="17"/>
                    <a:pt x="64" y="24"/>
                    <a:pt x="64" y="31"/>
                  </a:cubicBezTo>
                  <a:cubicBezTo>
                    <a:pt x="64" y="39"/>
                    <a:pt x="57" y="46"/>
                    <a:pt x="49" y="4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19" name="Freeform 34"/>
            <p:cNvSpPr>
              <a:spLocks noEditPoints="1"/>
            </p:cNvSpPr>
            <p:nvPr/>
          </p:nvSpPr>
          <p:spPr bwMode="auto">
            <a:xfrm>
              <a:off x="12787313" y="-376238"/>
              <a:ext cx="488950" cy="661988"/>
            </a:xfrm>
            <a:custGeom>
              <a:avLst/>
              <a:gdLst>
                <a:gd name="T0" fmla="*/ 104 w 128"/>
                <a:gd name="T1" fmla="*/ 0 h 176"/>
                <a:gd name="T2" fmla="*/ 24 w 128"/>
                <a:gd name="T3" fmla="*/ 0 h 176"/>
                <a:gd name="T4" fmla="*/ 0 w 128"/>
                <a:gd name="T5" fmla="*/ 24 h 176"/>
                <a:gd name="T6" fmla="*/ 0 w 128"/>
                <a:gd name="T7" fmla="*/ 152 h 176"/>
                <a:gd name="T8" fmla="*/ 24 w 128"/>
                <a:gd name="T9" fmla="*/ 176 h 176"/>
                <a:gd name="T10" fmla="*/ 104 w 128"/>
                <a:gd name="T11" fmla="*/ 176 h 176"/>
                <a:gd name="T12" fmla="*/ 128 w 128"/>
                <a:gd name="T13" fmla="*/ 152 h 176"/>
                <a:gd name="T14" fmla="*/ 128 w 128"/>
                <a:gd name="T15" fmla="*/ 24 h 176"/>
                <a:gd name="T16" fmla="*/ 104 w 128"/>
                <a:gd name="T17" fmla="*/ 0 h 176"/>
                <a:gd name="T18" fmla="*/ 119 w 128"/>
                <a:gd name="T19" fmla="*/ 152 h 176"/>
                <a:gd name="T20" fmla="*/ 104 w 128"/>
                <a:gd name="T21" fmla="*/ 168 h 176"/>
                <a:gd name="T22" fmla="*/ 24 w 128"/>
                <a:gd name="T23" fmla="*/ 168 h 176"/>
                <a:gd name="T24" fmla="*/ 8 w 128"/>
                <a:gd name="T25" fmla="*/ 152 h 176"/>
                <a:gd name="T26" fmla="*/ 8 w 128"/>
                <a:gd name="T27" fmla="*/ 24 h 176"/>
                <a:gd name="T28" fmla="*/ 24 w 128"/>
                <a:gd name="T29" fmla="*/ 8 h 176"/>
                <a:gd name="T30" fmla="*/ 104 w 128"/>
                <a:gd name="T31" fmla="*/ 8 h 176"/>
                <a:gd name="T32" fmla="*/ 119 w 128"/>
                <a:gd name="T33" fmla="*/ 24 h 176"/>
                <a:gd name="T34" fmla="*/ 119 w 128"/>
                <a:gd name="T35"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76">
                  <a:moveTo>
                    <a:pt x="104" y="0"/>
                  </a:moveTo>
                  <a:cubicBezTo>
                    <a:pt x="24" y="0"/>
                    <a:pt x="24" y="0"/>
                    <a:pt x="24" y="0"/>
                  </a:cubicBezTo>
                  <a:cubicBezTo>
                    <a:pt x="10" y="0"/>
                    <a:pt x="0" y="11"/>
                    <a:pt x="0" y="24"/>
                  </a:cubicBezTo>
                  <a:cubicBezTo>
                    <a:pt x="0" y="152"/>
                    <a:pt x="0" y="152"/>
                    <a:pt x="0" y="152"/>
                  </a:cubicBezTo>
                  <a:cubicBezTo>
                    <a:pt x="0" y="165"/>
                    <a:pt x="10" y="176"/>
                    <a:pt x="24" y="176"/>
                  </a:cubicBezTo>
                  <a:cubicBezTo>
                    <a:pt x="104" y="176"/>
                    <a:pt x="104" y="176"/>
                    <a:pt x="104" y="176"/>
                  </a:cubicBezTo>
                  <a:cubicBezTo>
                    <a:pt x="117" y="176"/>
                    <a:pt x="128" y="165"/>
                    <a:pt x="128" y="152"/>
                  </a:cubicBezTo>
                  <a:cubicBezTo>
                    <a:pt x="128" y="24"/>
                    <a:pt x="128" y="24"/>
                    <a:pt x="128" y="24"/>
                  </a:cubicBezTo>
                  <a:cubicBezTo>
                    <a:pt x="128" y="11"/>
                    <a:pt x="117" y="0"/>
                    <a:pt x="104" y="0"/>
                  </a:cubicBezTo>
                  <a:close/>
                  <a:moveTo>
                    <a:pt x="119" y="152"/>
                  </a:moveTo>
                  <a:cubicBezTo>
                    <a:pt x="119" y="161"/>
                    <a:pt x="112" y="168"/>
                    <a:pt x="104" y="168"/>
                  </a:cubicBezTo>
                  <a:cubicBezTo>
                    <a:pt x="24" y="168"/>
                    <a:pt x="24" y="168"/>
                    <a:pt x="24" y="168"/>
                  </a:cubicBezTo>
                  <a:cubicBezTo>
                    <a:pt x="15" y="168"/>
                    <a:pt x="8" y="161"/>
                    <a:pt x="8" y="152"/>
                  </a:cubicBezTo>
                  <a:cubicBezTo>
                    <a:pt x="8" y="24"/>
                    <a:pt x="8" y="24"/>
                    <a:pt x="8" y="24"/>
                  </a:cubicBezTo>
                  <a:cubicBezTo>
                    <a:pt x="8" y="15"/>
                    <a:pt x="15" y="8"/>
                    <a:pt x="24" y="8"/>
                  </a:cubicBezTo>
                  <a:cubicBezTo>
                    <a:pt x="104" y="8"/>
                    <a:pt x="104" y="8"/>
                    <a:pt x="104" y="8"/>
                  </a:cubicBezTo>
                  <a:cubicBezTo>
                    <a:pt x="112" y="8"/>
                    <a:pt x="119" y="15"/>
                    <a:pt x="119" y="24"/>
                  </a:cubicBezTo>
                  <a:lnTo>
                    <a:pt x="119" y="152"/>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grpSp>
      <p:grpSp>
        <p:nvGrpSpPr>
          <p:cNvPr id="220" name="组合 219"/>
          <p:cNvGrpSpPr/>
          <p:nvPr/>
        </p:nvGrpSpPr>
        <p:grpSpPr>
          <a:xfrm>
            <a:off x="9986454" y="1318945"/>
            <a:ext cx="348772" cy="472201"/>
            <a:chOff x="12787313" y="-376238"/>
            <a:chExt cx="488950" cy="661988"/>
          </a:xfrm>
          <a:solidFill>
            <a:schemeClr val="tx1">
              <a:lumMod val="95000"/>
              <a:lumOff val="5000"/>
            </a:schemeClr>
          </a:solidFill>
        </p:grpSpPr>
        <p:sp>
          <p:nvSpPr>
            <p:cNvPr id="221" name="Oval 31"/>
            <p:cNvSpPr>
              <a:spLocks noChangeArrowheads="1"/>
            </p:cNvSpPr>
            <p:nvPr/>
          </p:nvSpPr>
          <p:spPr bwMode="auto">
            <a:xfrm>
              <a:off x="12857163" y="-307975"/>
              <a:ext cx="44450"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22" name="Oval 32"/>
            <p:cNvSpPr>
              <a:spLocks noChangeArrowheads="1"/>
            </p:cNvSpPr>
            <p:nvPr/>
          </p:nvSpPr>
          <p:spPr bwMode="auto">
            <a:xfrm>
              <a:off x="13173076" y="-307975"/>
              <a:ext cx="46038" cy="44450"/>
            </a:xfrm>
            <a:prstGeom prst="ellipse">
              <a:avLst/>
            </a:pr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23" name="Freeform 33"/>
            <p:cNvSpPr>
              <a:spLocks noEditPoints="1"/>
            </p:cNvSpPr>
            <p:nvPr/>
          </p:nvSpPr>
          <p:spPr bwMode="auto">
            <a:xfrm>
              <a:off x="12901613" y="-136525"/>
              <a:ext cx="260350" cy="188913"/>
            </a:xfrm>
            <a:custGeom>
              <a:avLst/>
              <a:gdLst>
                <a:gd name="T0" fmla="*/ 51 w 68"/>
                <a:gd name="T1" fmla="*/ 13 h 50"/>
                <a:gd name="T2" fmla="*/ 34 w 68"/>
                <a:gd name="T3" fmla="*/ 0 h 50"/>
                <a:gd name="T4" fmla="*/ 16 w 68"/>
                <a:gd name="T5" fmla="*/ 13 h 50"/>
                <a:gd name="T6" fmla="*/ 0 w 68"/>
                <a:gd name="T7" fmla="*/ 31 h 50"/>
                <a:gd name="T8" fmla="*/ 18 w 68"/>
                <a:gd name="T9" fmla="*/ 50 h 50"/>
                <a:gd name="T10" fmla="*/ 49 w 68"/>
                <a:gd name="T11" fmla="*/ 50 h 50"/>
                <a:gd name="T12" fmla="*/ 68 w 68"/>
                <a:gd name="T13" fmla="*/ 31 h 50"/>
                <a:gd name="T14" fmla="*/ 51 w 68"/>
                <a:gd name="T15" fmla="*/ 13 h 50"/>
                <a:gd name="T16" fmla="*/ 49 w 68"/>
                <a:gd name="T17" fmla="*/ 46 h 50"/>
                <a:gd name="T18" fmla="*/ 18 w 68"/>
                <a:gd name="T19" fmla="*/ 46 h 50"/>
                <a:gd name="T20" fmla="*/ 4 w 68"/>
                <a:gd name="T21" fmla="*/ 31 h 50"/>
                <a:gd name="T22" fmla="*/ 17 w 68"/>
                <a:gd name="T23" fmla="*/ 17 h 50"/>
                <a:gd name="T24" fmla="*/ 20 w 68"/>
                <a:gd name="T25" fmla="*/ 14 h 50"/>
                <a:gd name="T26" fmla="*/ 34 w 68"/>
                <a:gd name="T27" fmla="*/ 4 h 50"/>
                <a:gd name="T28" fmla="*/ 47 w 68"/>
                <a:gd name="T29" fmla="*/ 14 h 50"/>
                <a:gd name="T30" fmla="*/ 51 w 68"/>
                <a:gd name="T31" fmla="*/ 17 h 50"/>
                <a:gd name="T32" fmla="*/ 64 w 68"/>
                <a:gd name="T33" fmla="*/ 31 h 50"/>
                <a:gd name="T34" fmla="*/ 49 w 68"/>
                <a:gd name="T35"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50">
                  <a:moveTo>
                    <a:pt x="51" y="13"/>
                  </a:moveTo>
                  <a:cubicBezTo>
                    <a:pt x="49" y="5"/>
                    <a:pt x="42" y="0"/>
                    <a:pt x="34" y="0"/>
                  </a:cubicBezTo>
                  <a:cubicBezTo>
                    <a:pt x="25" y="0"/>
                    <a:pt x="19" y="5"/>
                    <a:pt x="16" y="13"/>
                  </a:cubicBezTo>
                  <a:cubicBezTo>
                    <a:pt x="7" y="14"/>
                    <a:pt x="0" y="21"/>
                    <a:pt x="0" y="31"/>
                  </a:cubicBezTo>
                  <a:cubicBezTo>
                    <a:pt x="0" y="41"/>
                    <a:pt x="8" y="50"/>
                    <a:pt x="18" y="50"/>
                  </a:cubicBezTo>
                  <a:cubicBezTo>
                    <a:pt x="49" y="50"/>
                    <a:pt x="49" y="50"/>
                    <a:pt x="49" y="50"/>
                  </a:cubicBezTo>
                  <a:cubicBezTo>
                    <a:pt x="59" y="50"/>
                    <a:pt x="68" y="41"/>
                    <a:pt x="68" y="31"/>
                  </a:cubicBezTo>
                  <a:cubicBezTo>
                    <a:pt x="68" y="21"/>
                    <a:pt x="60" y="14"/>
                    <a:pt x="51" y="13"/>
                  </a:cubicBezTo>
                  <a:close/>
                  <a:moveTo>
                    <a:pt x="49" y="46"/>
                  </a:moveTo>
                  <a:cubicBezTo>
                    <a:pt x="18" y="46"/>
                    <a:pt x="18" y="46"/>
                    <a:pt x="18" y="46"/>
                  </a:cubicBezTo>
                  <a:cubicBezTo>
                    <a:pt x="10" y="46"/>
                    <a:pt x="4" y="39"/>
                    <a:pt x="4" y="31"/>
                  </a:cubicBezTo>
                  <a:cubicBezTo>
                    <a:pt x="4" y="24"/>
                    <a:pt x="9" y="17"/>
                    <a:pt x="17" y="17"/>
                  </a:cubicBezTo>
                  <a:cubicBezTo>
                    <a:pt x="18" y="16"/>
                    <a:pt x="19" y="15"/>
                    <a:pt x="20" y="14"/>
                  </a:cubicBezTo>
                  <a:cubicBezTo>
                    <a:pt x="22" y="8"/>
                    <a:pt x="27" y="4"/>
                    <a:pt x="34" y="4"/>
                  </a:cubicBezTo>
                  <a:cubicBezTo>
                    <a:pt x="40" y="4"/>
                    <a:pt x="45" y="8"/>
                    <a:pt x="47" y="14"/>
                  </a:cubicBezTo>
                  <a:cubicBezTo>
                    <a:pt x="48" y="15"/>
                    <a:pt x="49" y="16"/>
                    <a:pt x="51" y="17"/>
                  </a:cubicBezTo>
                  <a:cubicBezTo>
                    <a:pt x="58" y="17"/>
                    <a:pt x="64" y="24"/>
                    <a:pt x="64" y="31"/>
                  </a:cubicBezTo>
                  <a:cubicBezTo>
                    <a:pt x="64" y="39"/>
                    <a:pt x="57" y="46"/>
                    <a:pt x="49" y="4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sp>
          <p:nvSpPr>
            <p:cNvPr id="224" name="Freeform 34"/>
            <p:cNvSpPr>
              <a:spLocks noEditPoints="1"/>
            </p:cNvSpPr>
            <p:nvPr/>
          </p:nvSpPr>
          <p:spPr bwMode="auto">
            <a:xfrm>
              <a:off x="12787313" y="-376238"/>
              <a:ext cx="488950" cy="661988"/>
            </a:xfrm>
            <a:custGeom>
              <a:avLst/>
              <a:gdLst>
                <a:gd name="T0" fmla="*/ 104 w 128"/>
                <a:gd name="T1" fmla="*/ 0 h 176"/>
                <a:gd name="T2" fmla="*/ 24 w 128"/>
                <a:gd name="T3" fmla="*/ 0 h 176"/>
                <a:gd name="T4" fmla="*/ 0 w 128"/>
                <a:gd name="T5" fmla="*/ 24 h 176"/>
                <a:gd name="T6" fmla="*/ 0 w 128"/>
                <a:gd name="T7" fmla="*/ 152 h 176"/>
                <a:gd name="T8" fmla="*/ 24 w 128"/>
                <a:gd name="T9" fmla="*/ 176 h 176"/>
                <a:gd name="T10" fmla="*/ 104 w 128"/>
                <a:gd name="T11" fmla="*/ 176 h 176"/>
                <a:gd name="T12" fmla="*/ 128 w 128"/>
                <a:gd name="T13" fmla="*/ 152 h 176"/>
                <a:gd name="T14" fmla="*/ 128 w 128"/>
                <a:gd name="T15" fmla="*/ 24 h 176"/>
                <a:gd name="T16" fmla="*/ 104 w 128"/>
                <a:gd name="T17" fmla="*/ 0 h 176"/>
                <a:gd name="T18" fmla="*/ 119 w 128"/>
                <a:gd name="T19" fmla="*/ 152 h 176"/>
                <a:gd name="T20" fmla="*/ 104 w 128"/>
                <a:gd name="T21" fmla="*/ 168 h 176"/>
                <a:gd name="T22" fmla="*/ 24 w 128"/>
                <a:gd name="T23" fmla="*/ 168 h 176"/>
                <a:gd name="T24" fmla="*/ 8 w 128"/>
                <a:gd name="T25" fmla="*/ 152 h 176"/>
                <a:gd name="T26" fmla="*/ 8 w 128"/>
                <a:gd name="T27" fmla="*/ 24 h 176"/>
                <a:gd name="T28" fmla="*/ 24 w 128"/>
                <a:gd name="T29" fmla="*/ 8 h 176"/>
                <a:gd name="T30" fmla="*/ 104 w 128"/>
                <a:gd name="T31" fmla="*/ 8 h 176"/>
                <a:gd name="T32" fmla="*/ 119 w 128"/>
                <a:gd name="T33" fmla="*/ 24 h 176"/>
                <a:gd name="T34" fmla="*/ 119 w 128"/>
                <a:gd name="T35"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8" h="176">
                  <a:moveTo>
                    <a:pt x="104" y="0"/>
                  </a:moveTo>
                  <a:cubicBezTo>
                    <a:pt x="24" y="0"/>
                    <a:pt x="24" y="0"/>
                    <a:pt x="24" y="0"/>
                  </a:cubicBezTo>
                  <a:cubicBezTo>
                    <a:pt x="10" y="0"/>
                    <a:pt x="0" y="11"/>
                    <a:pt x="0" y="24"/>
                  </a:cubicBezTo>
                  <a:cubicBezTo>
                    <a:pt x="0" y="152"/>
                    <a:pt x="0" y="152"/>
                    <a:pt x="0" y="152"/>
                  </a:cubicBezTo>
                  <a:cubicBezTo>
                    <a:pt x="0" y="165"/>
                    <a:pt x="10" y="176"/>
                    <a:pt x="24" y="176"/>
                  </a:cubicBezTo>
                  <a:cubicBezTo>
                    <a:pt x="104" y="176"/>
                    <a:pt x="104" y="176"/>
                    <a:pt x="104" y="176"/>
                  </a:cubicBezTo>
                  <a:cubicBezTo>
                    <a:pt x="117" y="176"/>
                    <a:pt x="128" y="165"/>
                    <a:pt x="128" y="152"/>
                  </a:cubicBezTo>
                  <a:cubicBezTo>
                    <a:pt x="128" y="24"/>
                    <a:pt x="128" y="24"/>
                    <a:pt x="128" y="24"/>
                  </a:cubicBezTo>
                  <a:cubicBezTo>
                    <a:pt x="128" y="11"/>
                    <a:pt x="117" y="0"/>
                    <a:pt x="104" y="0"/>
                  </a:cubicBezTo>
                  <a:close/>
                  <a:moveTo>
                    <a:pt x="119" y="152"/>
                  </a:moveTo>
                  <a:cubicBezTo>
                    <a:pt x="119" y="161"/>
                    <a:pt x="112" y="168"/>
                    <a:pt x="104" y="168"/>
                  </a:cubicBezTo>
                  <a:cubicBezTo>
                    <a:pt x="24" y="168"/>
                    <a:pt x="24" y="168"/>
                    <a:pt x="24" y="168"/>
                  </a:cubicBezTo>
                  <a:cubicBezTo>
                    <a:pt x="15" y="168"/>
                    <a:pt x="8" y="161"/>
                    <a:pt x="8" y="152"/>
                  </a:cubicBezTo>
                  <a:cubicBezTo>
                    <a:pt x="8" y="24"/>
                    <a:pt x="8" y="24"/>
                    <a:pt x="8" y="24"/>
                  </a:cubicBezTo>
                  <a:cubicBezTo>
                    <a:pt x="8" y="15"/>
                    <a:pt x="15" y="8"/>
                    <a:pt x="24" y="8"/>
                  </a:cubicBezTo>
                  <a:cubicBezTo>
                    <a:pt x="104" y="8"/>
                    <a:pt x="104" y="8"/>
                    <a:pt x="104" y="8"/>
                  </a:cubicBezTo>
                  <a:cubicBezTo>
                    <a:pt x="112" y="8"/>
                    <a:pt x="119" y="15"/>
                    <a:pt x="119" y="24"/>
                  </a:cubicBezTo>
                  <a:lnTo>
                    <a:pt x="119" y="152"/>
                  </a:ln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latin typeface="+mn-ea"/>
                <a:ea typeface="+mn-ea"/>
              </a:endParaRPr>
            </a:p>
          </p:txBody>
        </p:sp>
      </p:grpSp>
      <p:cxnSp>
        <p:nvCxnSpPr>
          <p:cNvPr id="228" name="直接连接符 227"/>
          <p:cNvCxnSpPr/>
          <p:nvPr/>
        </p:nvCxnSpPr>
        <p:spPr bwMode="auto">
          <a:xfrm>
            <a:off x="1343472" y="4145553"/>
            <a:ext cx="968808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29" name="直接连接符 228"/>
          <p:cNvCxnSpPr/>
          <p:nvPr/>
        </p:nvCxnSpPr>
        <p:spPr bwMode="auto">
          <a:xfrm>
            <a:off x="1343472" y="5268492"/>
            <a:ext cx="9688087"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227" name="file_263091"/>
          <p:cNvSpPr>
            <a:spLocks noChangeAspect="1"/>
          </p:cNvSpPr>
          <p:nvPr/>
        </p:nvSpPr>
        <p:spPr bwMode="auto">
          <a:xfrm>
            <a:off x="2532854" y="1836608"/>
            <a:ext cx="457866"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chemeClr val="tx1">
              <a:lumMod val="95000"/>
              <a:lumOff val="5000"/>
            </a:schemeClr>
          </a:solidFill>
          <a:ln>
            <a:noFill/>
          </a:ln>
        </p:spPr>
      </p:sp>
      <p:sp>
        <p:nvSpPr>
          <p:cNvPr id="230" name="文本框 229"/>
          <p:cNvSpPr txBox="1"/>
          <p:nvPr/>
        </p:nvSpPr>
        <p:spPr bwMode="auto">
          <a:xfrm>
            <a:off x="2424842" y="2052632"/>
            <a:ext cx="648072" cy="28803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err="1" smtClean="0">
                <a:solidFill>
                  <a:srgbClr val="000000"/>
                </a:solidFill>
                <a:latin typeface="+mn-ea"/>
                <a:ea typeface="+mn-ea"/>
                <a:cs typeface="Arial" pitchFamily="34" charset="0"/>
              </a:rPr>
              <a:t>qcow</a:t>
            </a:r>
            <a:endParaRPr lang="en-US" sz="1200" dirty="0" smtClean="0">
              <a:solidFill>
                <a:srgbClr val="000000"/>
              </a:solidFill>
              <a:latin typeface="+mn-ea"/>
              <a:ea typeface="+mn-ea"/>
              <a:cs typeface="Arial" pitchFamily="34" charset="0"/>
            </a:endParaRPr>
          </a:p>
        </p:txBody>
      </p:sp>
      <p:sp>
        <p:nvSpPr>
          <p:cNvPr id="231" name="file_263091"/>
          <p:cNvSpPr>
            <a:spLocks noChangeAspect="1"/>
          </p:cNvSpPr>
          <p:nvPr/>
        </p:nvSpPr>
        <p:spPr bwMode="auto">
          <a:xfrm>
            <a:off x="3180926" y="1836608"/>
            <a:ext cx="457866"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chemeClr val="tx1">
              <a:lumMod val="95000"/>
              <a:lumOff val="5000"/>
            </a:schemeClr>
          </a:solidFill>
          <a:ln>
            <a:noFill/>
          </a:ln>
        </p:spPr>
      </p:sp>
      <p:sp>
        <p:nvSpPr>
          <p:cNvPr id="232" name="文本框 231"/>
          <p:cNvSpPr txBox="1"/>
          <p:nvPr/>
        </p:nvSpPr>
        <p:spPr bwMode="auto">
          <a:xfrm>
            <a:off x="3072914" y="2052632"/>
            <a:ext cx="648072" cy="28803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solidFill>
                  <a:srgbClr val="000000"/>
                </a:solidFill>
                <a:latin typeface="+mn-ea"/>
                <a:ea typeface="+mn-ea"/>
                <a:cs typeface="Arial" pitchFamily="34" charset="0"/>
              </a:rPr>
              <a:t>raw</a:t>
            </a:r>
            <a:endParaRPr lang="en-US" sz="1200" dirty="0" smtClean="0">
              <a:solidFill>
                <a:srgbClr val="000000"/>
              </a:solidFill>
              <a:latin typeface="+mn-ea"/>
              <a:ea typeface="+mn-ea"/>
              <a:cs typeface="Arial" pitchFamily="34" charset="0"/>
            </a:endParaRPr>
          </a:p>
        </p:txBody>
      </p:sp>
      <p:sp>
        <p:nvSpPr>
          <p:cNvPr id="233" name="file_263091"/>
          <p:cNvSpPr>
            <a:spLocks noChangeAspect="1"/>
          </p:cNvSpPr>
          <p:nvPr/>
        </p:nvSpPr>
        <p:spPr bwMode="auto">
          <a:xfrm>
            <a:off x="3828998" y="1836608"/>
            <a:ext cx="457866"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chemeClr val="tx1">
              <a:lumMod val="95000"/>
              <a:lumOff val="5000"/>
            </a:schemeClr>
          </a:solidFill>
          <a:ln>
            <a:noFill/>
          </a:ln>
        </p:spPr>
      </p:sp>
      <p:sp>
        <p:nvSpPr>
          <p:cNvPr id="234" name="文本框 233"/>
          <p:cNvSpPr txBox="1"/>
          <p:nvPr/>
        </p:nvSpPr>
        <p:spPr bwMode="auto">
          <a:xfrm>
            <a:off x="3720986" y="2052632"/>
            <a:ext cx="648072" cy="28803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err="1" smtClean="0">
                <a:solidFill>
                  <a:srgbClr val="000000"/>
                </a:solidFill>
                <a:latin typeface="+mn-ea"/>
                <a:ea typeface="+mn-ea"/>
                <a:cs typeface="Arial" pitchFamily="34" charset="0"/>
              </a:rPr>
              <a:t>vmdk</a:t>
            </a:r>
            <a:endParaRPr lang="en-US" sz="1200" dirty="0" smtClean="0">
              <a:solidFill>
                <a:srgbClr val="000000"/>
              </a:solidFill>
              <a:latin typeface="+mn-ea"/>
              <a:ea typeface="+mn-ea"/>
              <a:cs typeface="Arial" pitchFamily="34" charset="0"/>
            </a:endParaRPr>
          </a:p>
        </p:txBody>
      </p:sp>
      <p:sp>
        <p:nvSpPr>
          <p:cNvPr id="235" name="file_263091"/>
          <p:cNvSpPr>
            <a:spLocks noChangeAspect="1"/>
          </p:cNvSpPr>
          <p:nvPr/>
        </p:nvSpPr>
        <p:spPr bwMode="auto">
          <a:xfrm>
            <a:off x="4477070" y="1836608"/>
            <a:ext cx="457866"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chemeClr val="tx1">
              <a:lumMod val="95000"/>
              <a:lumOff val="5000"/>
            </a:schemeClr>
          </a:solidFill>
          <a:ln>
            <a:noFill/>
          </a:ln>
        </p:spPr>
      </p:sp>
      <p:sp>
        <p:nvSpPr>
          <p:cNvPr id="236" name="文本框 235"/>
          <p:cNvSpPr txBox="1"/>
          <p:nvPr/>
        </p:nvSpPr>
        <p:spPr bwMode="auto">
          <a:xfrm>
            <a:off x="4369058" y="2052632"/>
            <a:ext cx="648072" cy="28803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err="1" smtClean="0">
                <a:solidFill>
                  <a:srgbClr val="000000"/>
                </a:solidFill>
                <a:latin typeface="+mn-ea"/>
                <a:ea typeface="+mn-ea"/>
                <a:cs typeface="Arial" pitchFamily="34" charset="0"/>
              </a:rPr>
              <a:t>vhd</a:t>
            </a:r>
            <a:endParaRPr lang="en-US" sz="1200" dirty="0" smtClean="0">
              <a:solidFill>
                <a:srgbClr val="000000"/>
              </a:solidFill>
              <a:latin typeface="+mn-ea"/>
              <a:ea typeface="+mn-ea"/>
              <a:cs typeface="Arial" pitchFamily="34" charset="0"/>
            </a:endParaRPr>
          </a:p>
        </p:txBody>
      </p:sp>
      <p:sp>
        <p:nvSpPr>
          <p:cNvPr id="237" name="file_263091"/>
          <p:cNvSpPr>
            <a:spLocks noChangeAspect="1"/>
          </p:cNvSpPr>
          <p:nvPr/>
        </p:nvSpPr>
        <p:spPr bwMode="auto">
          <a:xfrm>
            <a:off x="5125142" y="1836608"/>
            <a:ext cx="457866" cy="609685"/>
          </a:xfrm>
          <a:custGeom>
            <a:avLst/>
            <a:gdLst>
              <a:gd name="T0" fmla="*/ 5119 w 5119"/>
              <a:gd name="T1" fmla="*/ 1729 h 6827"/>
              <a:gd name="T2" fmla="*/ 5072 w 5119"/>
              <a:gd name="T3" fmla="*/ 1621 h 6827"/>
              <a:gd name="T4" fmla="*/ 3498 w 5119"/>
              <a:gd name="T5" fmla="*/ 47 h 6827"/>
              <a:gd name="T6" fmla="*/ 3498 w 5119"/>
              <a:gd name="T7" fmla="*/ 47 h 6827"/>
              <a:gd name="T8" fmla="*/ 3385 w 5119"/>
              <a:gd name="T9" fmla="*/ 0 h 6827"/>
              <a:gd name="T10" fmla="*/ 336 w 5119"/>
              <a:gd name="T11" fmla="*/ 0 h 6827"/>
              <a:gd name="T12" fmla="*/ 0 w 5119"/>
              <a:gd name="T13" fmla="*/ 336 h 6827"/>
              <a:gd name="T14" fmla="*/ 0 w 5119"/>
              <a:gd name="T15" fmla="*/ 6490 h 6827"/>
              <a:gd name="T16" fmla="*/ 336 w 5119"/>
              <a:gd name="T17" fmla="*/ 6827 h 6827"/>
              <a:gd name="T18" fmla="*/ 4782 w 5119"/>
              <a:gd name="T19" fmla="*/ 6827 h 6827"/>
              <a:gd name="T20" fmla="*/ 5119 w 5119"/>
              <a:gd name="T21" fmla="*/ 6490 h 6827"/>
              <a:gd name="T22" fmla="*/ 5119 w 5119"/>
              <a:gd name="T23" fmla="*/ 1734 h 6827"/>
              <a:gd name="T24" fmla="*/ 5119 w 5119"/>
              <a:gd name="T25" fmla="*/ 1729 h 6827"/>
              <a:gd name="T26" fmla="*/ 3545 w 5119"/>
              <a:gd name="T27" fmla="*/ 546 h 6827"/>
              <a:gd name="T28" fmla="*/ 4573 w 5119"/>
              <a:gd name="T29" fmla="*/ 1574 h 6827"/>
              <a:gd name="T30" fmla="*/ 3612 w 5119"/>
              <a:gd name="T31" fmla="*/ 1574 h 6827"/>
              <a:gd name="T32" fmla="*/ 3545 w 5119"/>
              <a:gd name="T33" fmla="*/ 1507 h 6827"/>
              <a:gd name="T34" fmla="*/ 3545 w 5119"/>
              <a:gd name="T35" fmla="*/ 546 h 6827"/>
              <a:gd name="T36" fmla="*/ 4799 w 5119"/>
              <a:gd name="T37" fmla="*/ 6490 h 6827"/>
              <a:gd name="T38" fmla="*/ 4782 w 5119"/>
              <a:gd name="T39" fmla="*/ 6507 h 6827"/>
              <a:gd name="T40" fmla="*/ 336 w 5119"/>
              <a:gd name="T41" fmla="*/ 6507 h 6827"/>
              <a:gd name="T42" fmla="*/ 320 w 5119"/>
              <a:gd name="T43" fmla="*/ 6490 h 6827"/>
              <a:gd name="T44" fmla="*/ 320 w 5119"/>
              <a:gd name="T45" fmla="*/ 336 h 6827"/>
              <a:gd name="T46" fmla="*/ 336 w 5119"/>
              <a:gd name="T47" fmla="*/ 320 h 6827"/>
              <a:gd name="T48" fmla="*/ 3225 w 5119"/>
              <a:gd name="T49" fmla="*/ 320 h 6827"/>
              <a:gd name="T50" fmla="*/ 3225 w 5119"/>
              <a:gd name="T51" fmla="*/ 1507 h 6827"/>
              <a:gd name="T52" fmla="*/ 3612 w 5119"/>
              <a:gd name="T53" fmla="*/ 1894 h 6827"/>
              <a:gd name="T54" fmla="*/ 4799 w 5119"/>
              <a:gd name="T55" fmla="*/ 1894 h 6827"/>
              <a:gd name="T56" fmla="*/ 4799 w 5119"/>
              <a:gd name="T57" fmla="*/ 6490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19" h="6827">
                <a:moveTo>
                  <a:pt x="5119" y="1729"/>
                </a:moveTo>
                <a:cubicBezTo>
                  <a:pt x="5117" y="1689"/>
                  <a:pt x="5101" y="1650"/>
                  <a:pt x="5072" y="1621"/>
                </a:cubicBezTo>
                <a:lnTo>
                  <a:pt x="3498" y="47"/>
                </a:lnTo>
                <a:cubicBezTo>
                  <a:pt x="3498" y="47"/>
                  <a:pt x="3498" y="47"/>
                  <a:pt x="3498" y="47"/>
                </a:cubicBezTo>
                <a:cubicBezTo>
                  <a:pt x="3469" y="18"/>
                  <a:pt x="3429" y="0"/>
                  <a:pt x="3385" y="0"/>
                </a:cubicBezTo>
                <a:lnTo>
                  <a:pt x="336" y="0"/>
                </a:lnTo>
                <a:cubicBezTo>
                  <a:pt x="151" y="0"/>
                  <a:pt x="0" y="151"/>
                  <a:pt x="0" y="336"/>
                </a:cubicBezTo>
                <a:lnTo>
                  <a:pt x="0" y="6490"/>
                </a:lnTo>
                <a:cubicBezTo>
                  <a:pt x="0" y="6676"/>
                  <a:pt x="151" y="6827"/>
                  <a:pt x="336" y="6827"/>
                </a:cubicBezTo>
                <a:lnTo>
                  <a:pt x="4782" y="6827"/>
                </a:lnTo>
                <a:cubicBezTo>
                  <a:pt x="4968" y="6827"/>
                  <a:pt x="5119" y="6676"/>
                  <a:pt x="5119" y="6490"/>
                </a:cubicBezTo>
                <a:lnTo>
                  <a:pt x="5119" y="1734"/>
                </a:lnTo>
                <a:cubicBezTo>
                  <a:pt x="5119" y="1732"/>
                  <a:pt x="5119" y="1731"/>
                  <a:pt x="5119" y="1729"/>
                </a:cubicBezTo>
                <a:close/>
                <a:moveTo>
                  <a:pt x="3545" y="546"/>
                </a:moveTo>
                <a:lnTo>
                  <a:pt x="4573" y="1574"/>
                </a:lnTo>
                <a:lnTo>
                  <a:pt x="3612" y="1574"/>
                </a:lnTo>
                <a:cubicBezTo>
                  <a:pt x="3575" y="1574"/>
                  <a:pt x="3545" y="1544"/>
                  <a:pt x="3545" y="1507"/>
                </a:cubicBezTo>
                <a:lnTo>
                  <a:pt x="3545" y="546"/>
                </a:lnTo>
                <a:close/>
                <a:moveTo>
                  <a:pt x="4799" y="6490"/>
                </a:moveTo>
                <a:cubicBezTo>
                  <a:pt x="4799" y="6499"/>
                  <a:pt x="4792" y="6507"/>
                  <a:pt x="4782" y="6507"/>
                </a:cubicBezTo>
                <a:lnTo>
                  <a:pt x="336" y="6507"/>
                </a:lnTo>
                <a:cubicBezTo>
                  <a:pt x="327" y="6507"/>
                  <a:pt x="320" y="6499"/>
                  <a:pt x="320" y="6490"/>
                </a:cubicBezTo>
                <a:lnTo>
                  <a:pt x="320" y="336"/>
                </a:lnTo>
                <a:cubicBezTo>
                  <a:pt x="320" y="327"/>
                  <a:pt x="327" y="320"/>
                  <a:pt x="336" y="320"/>
                </a:cubicBezTo>
                <a:lnTo>
                  <a:pt x="3225" y="320"/>
                </a:lnTo>
                <a:lnTo>
                  <a:pt x="3225" y="1507"/>
                </a:lnTo>
                <a:cubicBezTo>
                  <a:pt x="3225" y="1720"/>
                  <a:pt x="3399" y="1894"/>
                  <a:pt x="3612" y="1894"/>
                </a:cubicBezTo>
                <a:lnTo>
                  <a:pt x="4799" y="1894"/>
                </a:lnTo>
                <a:lnTo>
                  <a:pt x="4799" y="6490"/>
                </a:lnTo>
                <a:close/>
              </a:path>
            </a:pathLst>
          </a:custGeom>
          <a:solidFill>
            <a:schemeClr val="tx1">
              <a:lumMod val="95000"/>
              <a:lumOff val="5000"/>
            </a:schemeClr>
          </a:solidFill>
          <a:ln>
            <a:noFill/>
          </a:ln>
        </p:spPr>
      </p:sp>
      <p:sp>
        <p:nvSpPr>
          <p:cNvPr id="238" name="文本框 237"/>
          <p:cNvSpPr txBox="1"/>
          <p:nvPr/>
        </p:nvSpPr>
        <p:spPr bwMode="auto">
          <a:xfrm>
            <a:off x="5017130" y="2052632"/>
            <a:ext cx="684076"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smtClean="0">
                <a:latin typeface="+mn-ea"/>
                <a:ea typeface="+mn-ea"/>
                <a:cs typeface="Arial" pitchFamily="34" charset="0"/>
              </a:rPr>
              <a:t>others</a:t>
            </a:r>
            <a:endParaRPr lang="en-US" sz="1200" dirty="0" smtClean="0">
              <a:latin typeface="+mn-ea"/>
              <a:ea typeface="+mn-ea"/>
              <a:cs typeface="Arial" pitchFamily="34" charset="0"/>
            </a:endParaRPr>
          </a:p>
        </p:txBody>
      </p:sp>
      <p:sp>
        <p:nvSpPr>
          <p:cNvPr id="239" name="任意多边形 238"/>
          <p:cNvSpPr/>
          <p:nvPr/>
        </p:nvSpPr>
        <p:spPr bwMode="auto">
          <a:xfrm>
            <a:off x="6320218" y="4277875"/>
            <a:ext cx="505965" cy="666516"/>
          </a:xfrm>
          <a:custGeom>
            <a:avLst/>
            <a:gdLst>
              <a:gd name="connsiteX0" fmla="*/ 1908212 w 2232248"/>
              <a:gd name="connsiteY0" fmla="*/ 2664296 h 3132348"/>
              <a:gd name="connsiteX1" fmla="*/ 1764196 w 2232248"/>
              <a:gd name="connsiteY1" fmla="*/ 2808312 h 3132348"/>
              <a:gd name="connsiteX2" fmla="*/ 1908212 w 2232248"/>
              <a:gd name="connsiteY2" fmla="*/ 2952328 h 3132348"/>
              <a:gd name="connsiteX3" fmla="*/ 2052228 w 2232248"/>
              <a:gd name="connsiteY3" fmla="*/ 2808312 h 3132348"/>
              <a:gd name="connsiteX4" fmla="*/ 1908212 w 2232248"/>
              <a:gd name="connsiteY4" fmla="*/ 2664296 h 3132348"/>
              <a:gd name="connsiteX5" fmla="*/ 324036 w 2232248"/>
              <a:gd name="connsiteY5" fmla="*/ 2664296 h 3132348"/>
              <a:gd name="connsiteX6" fmla="*/ 180020 w 2232248"/>
              <a:gd name="connsiteY6" fmla="*/ 2808312 h 3132348"/>
              <a:gd name="connsiteX7" fmla="*/ 324036 w 2232248"/>
              <a:gd name="connsiteY7" fmla="*/ 2952328 h 3132348"/>
              <a:gd name="connsiteX8" fmla="*/ 468052 w 2232248"/>
              <a:gd name="connsiteY8" fmla="*/ 2808312 h 3132348"/>
              <a:gd name="connsiteX9" fmla="*/ 324036 w 2232248"/>
              <a:gd name="connsiteY9" fmla="*/ 2664296 h 3132348"/>
              <a:gd name="connsiteX10" fmla="*/ 681247 w 2232248"/>
              <a:gd name="connsiteY10" fmla="*/ 2292981 h 3132348"/>
              <a:gd name="connsiteX11" fmla="*/ 701298 w 2232248"/>
              <a:gd name="connsiteY11" fmla="*/ 2293308 h 3132348"/>
              <a:gd name="connsiteX12" fmla="*/ 739831 w 2232248"/>
              <a:gd name="connsiteY12" fmla="*/ 2353439 h 3132348"/>
              <a:gd name="connsiteX13" fmla="*/ 679700 w 2232248"/>
              <a:gd name="connsiteY13" fmla="*/ 2391972 h 3132348"/>
              <a:gd name="connsiteX14" fmla="*/ 641166 w 2232248"/>
              <a:gd name="connsiteY14" fmla="*/ 2331841 h 3132348"/>
              <a:gd name="connsiteX15" fmla="*/ 681247 w 2232248"/>
              <a:gd name="connsiteY15" fmla="*/ 2292981 h 3132348"/>
              <a:gd name="connsiteX16" fmla="*/ 1391298 w 2232248"/>
              <a:gd name="connsiteY16" fmla="*/ 2012272 h 3132348"/>
              <a:gd name="connsiteX17" fmla="*/ 1391426 w 2232248"/>
              <a:gd name="connsiteY17" fmla="*/ 2012528 h 3132348"/>
              <a:gd name="connsiteX18" fmla="*/ 1391426 w 2232248"/>
              <a:gd name="connsiteY18" fmla="*/ 2012528 h 3132348"/>
              <a:gd name="connsiteX19" fmla="*/ 1394408 w 2232248"/>
              <a:gd name="connsiteY19" fmla="*/ 2008886 h 3132348"/>
              <a:gd name="connsiteX20" fmla="*/ 1391171 w 2232248"/>
              <a:gd name="connsiteY20" fmla="*/ 2012016 h 3132348"/>
              <a:gd name="connsiteX21" fmla="*/ 1391298 w 2232248"/>
              <a:gd name="connsiteY21" fmla="*/ 2012272 h 3132348"/>
              <a:gd name="connsiteX22" fmla="*/ 1391170 w 2232248"/>
              <a:gd name="connsiteY22" fmla="*/ 2012015 h 3132348"/>
              <a:gd name="connsiteX23" fmla="*/ 1399665 w 2232248"/>
              <a:gd name="connsiteY23" fmla="*/ 1973032 h 3132348"/>
              <a:gd name="connsiteX24" fmla="*/ 1400775 w 2232248"/>
              <a:gd name="connsiteY24" fmla="*/ 1997690 h 3132348"/>
              <a:gd name="connsiteX25" fmla="*/ 1394408 w 2232248"/>
              <a:gd name="connsiteY25" fmla="*/ 2008886 h 3132348"/>
              <a:gd name="connsiteX26" fmla="*/ 1400774 w 2232248"/>
              <a:gd name="connsiteY26" fmla="*/ 1997689 h 3132348"/>
              <a:gd name="connsiteX27" fmla="*/ 1399665 w 2232248"/>
              <a:gd name="connsiteY27" fmla="*/ 1973032 h 3132348"/>
              <a:gd name="connsiteX28" fmla="*/ 1388555 w 2232248"/>
              <a:gd name="connsiteY28" fmla="*/ 1960832 h 3132348"/>
              <a:gd name="connsiteX29" fmla="*/ 1392664 w 2232248"/>
              <a:gd name="connsiteY29" fmla="*/ 1963288 h 3132348"/>
              <a:gd name="connsiteX30" fmla="*/ 1392665 w 2232248"/>
              <a:gd name="connsiteY30" fmla="*/ 1963289 h 3132348"/>
              <a:gd name="connsiteX31" fmla="*/ 1364111 w 2232248"/>
              <a:gd name="connsiteY31" fmla="*/ 1956727 h 3132348"/>
              <a:gd name="connsiteX32" fmla="*/ 1363724 w 2232248"/>
              <a:gd name="connsiteY32" fmla="*/ 1956887 h 3132348"/>
              <a:gd name="connsiteX33" fmla="*/ 1363723 w 2232248"/>
              <a:gd name="connsiteY33" fmla="*/ 1956886 h 3132348"/>
              <a:gd name="connsiteX34" fmla="*/ 1364111 w 2232248"/>
              <a:gd name="connsiteY34" fmla="*/ 1956727 h 3132348"/>
              <a:gd name="connsiteX35" fmla="*/ 1382166 w 2232248"/>
              <a:gd name="connsiteY35" fmla="*/ 1957013 h 3132348"/>
              <a:gd name="connsiteX36" fmla="*/ 1388555 w 2232248"/>
              <a:gd name="connsiteY36" fmla="*/ 1960832 h 3132348"/>
              <a:gd name="connsiteX37" fmla="*/ 1382165 w 2232248"/>
              <a:gd name="connsiteY37" fmla="*/ 1957013 h 3132348"/>
              <a:gd name="connsiteX38" fmla="*/ 1364111 w 2232248"/>
              <a:gd name="connsiteY38" fmla="*/ 1956727 h 3132348"/>
              <a:gd name="connsiteX39" fmla="*/ 1363356 w 2232248"/>
              <a:gd name="connsiteY39" fmla="*/ 1956149 h 3132348"/>
              <a:gd name="connsiteX40" fmla="*/ 1363357 w 2232248"/>
              <a:gd name="connsiteY40" fmla="*/ 1956150 h 3132348"/>
              <a:gd name="connsiteX41" fmla="*/ 691217 w 2232248"/>
              <a:gd name="connsiteY41" fmla="*/ 2165668 h 3132348"/>
              <a:gd name="connsiteX42" fmla="*/ 691216 w 2232248"/>
              <a:gd name="connsiteY42" fmla="*/ 2165668 h 3132348"/>
              <a:gd name="connsiteX43" fmla="*/ 1162211 w 2232248"/>
              <a:gd name="connsiteY43" fmla="*/ 1181844 h 3132348"/>
              <a:gd name="connsiteX44" fmla="*/ 1411255 w 2232248"/>
              <a:gd name="connsiteY44" fmla="*/ 1430889 h 3132348"/>
              <a:gd name="connsiteX45" fmla="*/ 1162211 w 2232248"/>
              <a:gd name="connsiteY45" fmla="*/ 1679933 h 3132348"/>
              <a:gd name="connsiteX46" fmla="*/ 913167 w 2232248"/>
              <a:gd name="connsiteY46" fmla="*/ 1430889 h 3132348"/>
              <a:gd name="connsiteX47" fmla="*/ 1162211 w 2232248"/>
              <a:gd name="connsiteY47" fmla="*/ 1181844 h 3132348"/>
              <a:gd name="connsiteX48" fmla="*/ 1162211 w 2232248"/>
              <a:gd name="connsiteY48" fmla="*/ 557477 h 3132348"/>
              <a:gd name="connsiteX49" fmla="*/ 288799 w 2232248"/>
              <a:gd name="connsiteY49" fmla="*/ 1430889 h 3132348"/>
              <a:gd name="connsiteX50" fmla="*/ 673878 w 2232248"/>
              <a:gd name="connsiteY50" fmla="*/ 2155135 h 3132348"/>
              <a:gd name="connsiteX51" fmla="*/ 691216 w 2232248"/>
              <a:gd name="connsiteY51" fmla="*/ 2165668 h 3132348"/>
              <a:gd name="connsiteX52" fmla="*/ 640316 w 2232248"/>
              <a:gd name="connsiteY52" fmla="*/ 2181534 h 3132348"/>
              <a:gd name="connsiteX53" fmla="*/ 640612 w 2232248"/>
              <a:gd name="connsiteY53" fmla="*/ 2182129 h 3132348"/>
              <a:gd name="connsiteX54" fmla="*/ 634741 w 2232248"/>
              <a:gd name="connsiteY54" fmla="*/ 2184122 h 3132348"/>
              <a:gd name="connsiteX55" fmla="*/ 543670 w 2232248"/>
              <a:gd name="connsiteY55" fmla="*/ 2280280 h 3132348"/>
              <a:gd name="connsiteX56" fmla="*/ 636939 w 2232248"/>
              <a:gd name="connsiteY56" fmla="*/ 2476872 h 3132348"/>
              <a:gd name="connsiteX57" fmla="*/ 778176 w 2232248"/>
              <a:gd name="connsiteY57" fmla="*/ 2452321 h 3132348"/>
              <a:gd name="connsiteX58" fmla="*/ 780990 w 2232248"/>
              <a:gd name="connsiteY58" fmla="*/ 2449908 h 3132348"/>
              <a:gd name="connsiteX59" fmla="*/ 1391426 w 2232248"/>
              <a:gd name="connsiteY59" fmla="*/ 2012528 h 3132348"/>
              <a:gd name="connsiteX60" fmla="*/ 1391426 w 2232248"/>
              <a:gd name="connsiteY60" fmla="*/ 2012529 h 3132348"/>
              <a:gd name="connsiteX61" fmla="*/ 1004975 w 2232248"/>
              <a:gd name="connsiteY61" fmla="*/ 2289423 h 3132348"/>
              <a:gd name="connsiteX62" fmla="*/ 1072910 w 2232248"/>
              <a:gd name="connsiteY62" fmla="*/ 2299791 h 3132348"/>
              <a:gd name="connsiteX63" fmla="*/ 1162211 w 2232248"/>
              <a:gd name="connsiteY63" fmla="*/ 2304300 h 3132348"/>
              <a:gd name="connsiteX64" fmla="*/ 2035622 w 2232248"/>
              <a:gd name="connsiteY64" fmla="*/ 1430888 h 3132348"/>
              <a:gd name="connsiteX65" fmla="*/ 1162211 w 2232248"/>
              <a:gd name="connsiteY65" fmla="*/ 557477 h 3132348"/>
              <a:gd name="connsiteX66" fmla="*/ 1908212 w 2232248"/>
              <a:gd name="connsiteY66" fmla="*/ 180020 h 3132348"/>
              <a:gd name="connsiteX67" fmla="*/ 1764196 w 2232248"/>
              <a:gd name="connsiteY67" fmla="*/ 324036 h 3132348"/>
              <a:gd name="connsiteX68" fmla="*/ 1908212 w 2232248"/>
              <a:gd name="connsiteY68" fmla="*/ 468052 h 3132348"/>
              <a:gd name="connsiteX69" fmla="*/ 2052228 w 2232248"/>
              <a:gd name="connsiteY69" fmla="*/ 324036 h 3132348"/>
              <a:gd name="connsiteX70" fmla="*/ 1908212 w 2232248"/>
              <a:gd name="connsiteY70" fmla="*/ 180020 h 3132348"/>
              <a:gd name="connsiteX71" fmla="*/ 324036 w 2232248"/>
              <a:gd name="connsiteY71" fmla="*/ 180020 h 3132348"/>
              <a:gd name="connsiteX72" fmla="*/ 180020 w 2232248"/>
              <a:gd name="connsiteY72" fmla="*/ 324036 h 3132348"/>
              <a:gd name="connsiteX73" fmla="*/ 324036 w 2232248"/>
              <a:gd name="connsiteY73" fmla="*/ 468052 h 3132348"/>
              <a:gd name="connsiteX74" fmla="*/ 468052 w 2232248"/>
              <a:gd name="connsiteY74" fmla="*/ 324036 h 3132348"/>
              <a:gd name="connsiteX75" fmla="*/ 324036 w 2232248"/>
              <a:gd name="connsiteY75" fmla="*/ 180020 h 3132348"/>
              <a:gd name="connsiteX76" fmla="*/ 372049 w 2232248"/>
              <a:gd name="connsiteY76" fmla="*/ 0 h 3132348"/>
              <a:gd name="connsiteX77" fmla="*/ 1860199 w 2232248"/>
              <a:gd name="connsiteY77" fmla="*/ 0 h 3132348"/>
              <a:gd name="connsiteX78" fmla="*/ 2232248 w 2232248"/>
              <a:gd name="connsiteY78" fmla="*/ 372049 h 3132348"/>
              <a:gd name="connsiteX79" fmla="*/ 2232248 w 2232248"/>
              <a:gd name="connsiteY79" fmla="*/ 2760299 h 3132348"/>
              <a:gd name="connsiteX80" fmla="*/ 1860199 w 2232248"/>
              <a:gd name="connsiteY80" fmla="*/ 3132348 h 3132348"/>
              <a:gd name="connsiteX81" fmla="*/ 372049 w 2232248"/>
              <a:gd name="connsiteY81" fmla="*/ 3132348 h 3132348"/>
              <a:gd name="connsiteX82" fmla="*/ 0 w 2232248"/>
              <a:gd name="connsiteY82" fmla="*/ 2760299 h 3132348"/>
              <a:gd name="connsiteX83" fmla="*/ 0 w 2232248"/>
              <a:gd name="connsiteY83" fmla="*/ 372049 h 3132348"/>
              <a:gd name="connsiteX84" fmla="*/ 372049 w 2232248"/>
              <a:gd name="connsiteY84" fmla="*/ 0 h 313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232248" h="3132348">
                <a:moveTo>
                  <a:pt x="1908212" y="2664296"/>
                </a:moveTo>
                <a:cubicBezTo>
                  <a:pt x="1828674" y="2664296"/>
                  <a:pt x="1764196" y="2728774"/>
                  <a:pt x="1764196" y="2808312"/>
                </a:cubicBezTo>
                <a:cubicBezTo>
                  <a:pt x="1764196" y="2887850"/>
                  <a:pt x="1828674" y="2952328"/>
                  <a:pt x="1908212" y="2952328"/>
                </a:cubicBezTo>
                <a:cubicBezTo>
                  <a:pt x="1987750" y="2952328"/>
                  <a:pt x="2052228" y="2887850"/>
                  <a:pt x="2052228" y="2808312"/>
                </a:cubicBezTo>
                <a:cubicBezTo>
                  <a:pt x="2052228" y="2728774"/>
                  <a:pt x="1987750" y="2664296"/>
                  <a:pt x="1908212" y="2664296"/>
                </a:cubicBezTo>
                <a:close/>
                <a:moveTo>
                  <a:pt x="324036" y="2664296"/>
                </a:moveTo>
                <a:cubicBezTo>
                  <a:pt x="244498" y="2664296"/>
                  <a:pt x="180020" y="2728774"/>
                  <a:pt x="180020" y="2808312"/>
                </a:cubicBezTo>
                <a:cubicBezTo>
                  <a:pt x="180020" y="2887850"/>
                  <a:pt x="244498" y="2952328"/>
                  <a:pt x="324036" y="2952328"/>
                </a:cubicBezTo>
                <a:cubicBezTo>
                  <a:pt x="403574" y="2952328"/>
                  <a:pt x="468052" y="2887850"/>
                  <a:pt x="468052" y="2808312"/>
                </a:cubicBezTo>
                <a:cubicBezTo>
                  <a:pt x="468052" y="2728774"/>
                  <a:pt x="403574" y="2664296"/>
                  <a:pt x="324036" y="2664296"/>
                </a:cubicBezTo>
                <a:close/>
                <a:moveTo>
                  <a:pt x="681247" y="2292981"/>
                </a:moveTo>
                <a:cubicBezTo>
                  <a:pt x="687695" y="2291777"/>
                  <a:pt x="694486" y="2291817"/>
                  <a:pt x="701298" y="2293308"/>
                </a:cubicBezTo>
                <a:cubicBezTo>
                  <a:pt x="728543" y="2299272"/>
                  <a:pt x="745795" y="2326194"/>
                  <a:pt x="739831" y="2353439"/>
                </a:cubicBezTo>
                <a:cubicBezTo>
                  <a:pt x="733867" y="2380684"/>
                  <a:pt x="706945" y="2397936"/>
                  <a:pt x="679700" y="2391972"/>
                </a:cubicBezTo>
                <a:cubicBezTo>
                  <a:pt x="652454" y="2386008"/>
                  <a:pt x="635202" y="2359086"/>
                  <a:pt x="641166" y="2331841"/>
                </a:cubicBezTo>
                <a:cubicBezTo>
                  <a:pt x="645640" y="2311407"/>
                  <a:pt x="661901" y="2296594"/>
                  <a:pt x="681247" y="2292981"/>
                </a:cubicBezTo>
                <a:close/>
                <a:moveTo>
                  <a:pt x="1391298" y="2012272"/>
                </a:moveTo>
                <a:lnTo>
                  <a:pt x="1391426" y="2012528"/>
                </a:lnTo>
                <a:lnTo>
                  <a:pt x="1391426" y="2012528"/>
                </a:lnTo>
                <a:close/>
                <a:moveTo>
                  <a:pt x="1394408" y="2008886"/>
                </a:moveTo>
                <a:lnTo>
                  <a:pt x="1391171" y="2012016"/>
                </a:lnTo>
                <a:lnTo>
                  <a:pt x="1391298" y="2012272"/>
                </a:lnTo>
                <a:lnTo>
                  <a:pt x="1391170" y="2012015"/>
                </a:lnTo>
                <a:close/>
                <a:moveTo>
                  <a:pt x="1399665" y="1973032"/>
                </a:moveTo>
                <a:cubicBezTo>
                  <a:pt x="1403033" y="1980393"/>
                  <a:pt x="1403669" y="1989194"/>
                  <a:pt x="1400775" y="1997690"/>
                </a:cubicBezTo>
                <a:cubicBezTo>
                  <a:pt x="1399327" y="2001938"/>
                  <a:pt x="1397134" y="2005708"/>
                  <a:pt x="1394408" y="2008886"/>
                </a:cubicBezTo>
                <a:cubicBezTo>
                  <a:pt x="1397134" y="2005707"/>
                  <a:pt x="1399327" y="2001937"/>
                  <a:pt x="1400774" y="1997689"/>
                </a:cubicBezTo>
                <a:cubicBezTo>
                  <a:pt x="1403668" y="1989193"/>
                  <a:pt x="1403032" y="1980392"/>
                  <a:pt x="1399665" y="1973032"/>
                </a:cubicBezTo>
                <a:close/>
                <a:moveTo>
                  <a:pt x="1388555" y="1960832"/>
                </a:moveTo>
                <a:lnTo>
                  <a:pt x="1392664" y="1963288"/>
                </a:lnTo>
                <a:lnTo>
                  <a:pt x="1392665" y="1963289"/>
                </a:lnTo>
                <a:close/>
                <a:moveTo>
                  <a:pt x="1364111" y="1956727"/>
                </a:moveTo>
                <a:lnTo>
                  <a:pt x="1363724" y="1956887"/>
                </a:lnTo>
                <a:lnTo>
                  <a:pt x="1363723" y="1956886"/>
                </a:lnTo>
                <a:close/>
                <a:moveTo>
                  <a:pt x="1364111" y="1956727"/>
                </a:moveTo>
                <a:cubicBezTo>
                  <a:pt x="1369885" y="1954991"/>
                  <a:pt x="1376141" y="1954961"/>
                  <a:pt x="1382166" y="1957013"/>
                </a:cubicBezTo>
                <a:lnTo>
                  <a:pt x="1388555" y="1960832"/>
                </a:lnTo>
                <a:lnTo>
                  <a:pt x="1382165" y="1957013"/>
                </a:lnTo>
                <a:cubicBezTo>
                  <a:pt x="1376141" y="1954960"/>
                  <a:pt x="1369884" y="1954991"/>
                  <a:pt x="1364111" y="1956727"/>
                </a:cubicBezTo>
                <a:close/>
                <a:moveTo>
                  <a:pt x="1363356" y="1956149"/>
                </a:moveTo>
                <a:lnTo>
                  <a:pt x="1363357" y="1956150"/>
                </a:lnTo>
                <a:lnTo>
                  <a:pt x="691217" y="2165668"/>
                </a:lnTo>
                <a:lnTo>
                  <a:pt x="691216" y="2165668"/>
                </a:lnTo>
                <a:close/>
                <a:moveTo>
                  <a:pt x="1162211" y="1181844"/>
                </a:moveTo>
                <a:cubicBezTo>
                  <a:pt x="1299754" y="1181844"/>
                  <a:pt x="1411255" y="1293345"/>
                  <a:pt x="1411255" y="1430889"/>
                </a:cubicBezTo>
                <a:cubicBezTo>
                  <a:pt x="1411255" y="1568432"/>
                  <a:pt x="1299754" y="1679933"/>
                  <a:pt x="1162211" y="1679933"/>
                </a:cubicBezTo>
                <a:cubicBezTo>
                  <a:pt x="1024667" y="1679933"/>
                  <a:pt x="913166" y="1568432"/>
                  <a:pt x="913167" y="1430889"/>
                </a:cubicBezTo>
                <a:cubicBezTo>
                  <a:pt x="913167" y="1293345"/>
                  <a:pt x="1024667" y="1181845"/>
                  <a:pt x="1162211" y="1181844"/>
                </a:cubicBezTo>
                <a:close/>
                <a:moveTo>
                  <a:pt x="1162211" y="557477"/>
                </a:moveTo>
                <a:cubicBezTo>
                  <a:pt x="679839" y="557477"/>
                  <a:pt x="288799" y="948517"/>
                  <a:pt x="288799" y="1430889"/>
                </a:cubicBezTo>
                <a:cubicBezTo>
                  <a:pt x="288799" y="1732371"/>
                  <a:pt x="441549" y="1998177"/>
                  <a:pt x="673878" y="2155135"/>
                </a:cubicBezTo>
                <a:lnTo>
                  <a:pt x="691216" y="2165668"/>
                </a:lnTo>
                <a:lnTo>
                  <a:pt x="640316" y="2181534"/>
                </a:lnTo>
                <a:lnTo>
                  <a:pt x="640612" y="2182129"/>
                </a:lnTo>
                <a:lnTo>
                  <a:pt x="634741" y="2184122"/>
                </a:lnTo>
                <a:cubicBezTo>
                  <a:pt x="593603" y="2200338"/>
                  <a:pt x="559300" y="2234401"/>
                  <a:pt x="543670" y="2280280"/>
                </a:cubicBezTo>
                <a:cubicBezTo>
                  <a:pt x="515885" y="2361842"/>
                  <a:pt x="557642" y="2449859"/>
                  <a:pt x="636939" y="2476872"/>
                </a:cubicBezTo>
                <a:cubicBezTo>
                  <a:pt x="686498" y="2493756"/>
                  <a:pt x="738992" y="2482814"/>
                  <a:pt x="778176" y="2452321"/>
                </a:cubicBezTo>
                <a:lnTo>
                  <a:pt x="780990" y="2449908"/>
                </a:lnTo>
                <a:lnTo>
                  <a:pt x="1391426" y="2012528"/>
                </a:lnTo>
                <a:lnTo>
                  <a:pt x="1391426" y="2012529"/>
                </a:lnTo>
                <a:lnTo>
                  <a:pt x="1004975" y="2289423"/>
                </a:lnTo>
                <a:lnTo>
                  <a:pt x="1072910" y="2299791"/>
                </a:lnTo>
                <a:cubicBezTo>
                  <a:pt x="1102271" y="2302773"/>
                  <a:pt x="1132062" y="2304300"/>
                  <a:pt x="1162211" y="2304300"/>
                </a:cubicBezTo>
                <a:cubicBezTo>
                  <a:pt x="1644583" y="2304300"/>
                  <a:pt x="2035622" y="1913261"/>
                  <a:pt x="2035622" y="1430888"/>
                </a:cubicBezTo>
                <a:cubicBezTo>
                  <a:pt x="2035622" y="948517"/>
                  <a:pt x="1644582" y="557477"/>
                  <a:pt x="1162211" y="557477"/>
                </a:cubicBezTo>
                <a:close/>
                <a:moveTo>
                  <a:pt x="1908212" y="180020"/>
                </a:moveTo>
                <a:cubicBezTo>
                  <a:pt x="1828674" y="180020"/>
                  <a:pt x="1764196" y="244498"/>
                  <a:pt x="1764196" y="324036"/>
                </a:cubicBezTo>
                <a:cubicBezTo>
                  <a:pt x="1764196" y="403574"/>
                  <a:pt x="1828674" y="468052"/>
                  <a:pt x="1908212" y="468052"/>
                </a:cubicBezTo>
                <a:cubicBezTo>
                  <a:pt x="1987750" y="468052"/>
                  <a:pt x="2052228" y="403574"/>
                  <a:pt x="2052228" y="324036"/>
                </a:cubicBezTo>
                <a:cubicBezTo>
                  <a:pt x="2052228" y="244498"/>
                  <a:pt x="1987750" y="180020"/>
                  <a:pt x="1908212" y="180020"/>
                </a:cubicBezTo>
                <a:close/>
                <a:moveTo>
                  <a:pt x="324036" y="180020"/>
                </a:moveTo>
                <a:cubicBezTo>
                  <a:pt x="244498" y="180020"/>
                  <a:pt x="180020" y="244498"/>
                  <a:pt x="180020" y="324036"/>
                </a:cubicBezTo>
                <a:cubicBezTo>
                  <a:pt x="180020" y="403574"/>
                  <a:pt x="244498" y="468052"/>
                  <a:pt x="324036" y="468052"/>
                </a:cubicBezTo>
                <a:cubicBezTo>
                  <a:pt x="403574" y="468052"/>
                  <a:pt x="468052" y="403574"/>
                  <a:pt x="468052" y="324036"/>
                </a:cubicBezTo>
                <a:cubicBezTo>
                  <a:pt x="468052" y="244498"/>
                  <a:pt x="403574" y="180020"/>
                  <a:pt x="324036" y="180020"/>
                </a:cubicBezTo>
                <a:close/>
                <a:moveTo>
                  <a:pt x="372049" y="0"/>
                </a:moveTo>
                <a:lnTo>
                  <a:pt x="1860199" y="0"/>
                </a:lnTo>
                <a:cubicBezTo>
                  <a:pt x="2065676" y="0"/>
                  <a:pt x="2232248" y="166572"/>
                  <a:pt x="2232248" y="372049"/>
                </a:cubicBezTo>
                <a:lnTo>
                  <a:pt x="2232248" y="2760299"/>
                </a:lnTo>
                <a:cubicBezTo>
                  <a:pt x="2232248" y="2965776"/>
                  <a:pt x="2065676" y="3132348"/>
                  <a:pt x="1860199" y="3132348"/>
                </a:cubicBezTo>
                <a:lnTo>
                  <a:pt x="372049" y="3132348"/>
                </a:lnTo>
                <a:cubicBezTo>
                  <a:pt x="166572" y="3132348"/>
                  <a:pt x="0" y="2965776"/>
                  <a:pt x="0" y="2760299"/>
                </a:cubicBezTo>
                <a:lnTo>
                  <a:pt x="0" y="372049"/>
                </a:lnTo>
                <a:cubicBezTo>
                  <a:pt x="0" y="166572"/>
                  <a:pt x="166572" y="0"/>
                  <a:pt x="372049" y="0"/>
                </a:cubicBezTo>
                <a:close/>
              </a:path>
            </a:pathLst>
          </a:custGeom>
          <a:noFill/>
          <a:ln w="28575" cap="flat" cmpd="sng" algn="ctr">
            <a:solidFill>
              <a:schemeClr val="tx1">
                <a:lumMod val="95000"/>
                <a:lumOff val="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103479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人才生态发展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0CCA2B5-3FE3-400B-9EC4-E12D18607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AE3093B-232B-4C15-AB25-7F1FBE13487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65085</TotalTime>
  <Words>3329</Words>
  <Application>Microsoft Office PowerPoint</Application>
  <PresentationFormat>宽屏</PresentationFormat>
  <Paragraphs>428</Paragraphs>
  <Slides>36</Slides>
  <Notes>36</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TeleGrotesk Headline Ultra</vt:lpstr>
      <vt:lpstr>黑体</vt:lpstr>
      <vt:lpstr>宋体</vt:lpstr>
      <vt:lpstr>微软雅黑</vt:lpstr>
      <vt:lpstr>Arial</vt:lpstr>
      <vt:lpstr>Calibri</vt:lpstr>
      <vt:lpstr>FrutigerNext LT Light</vt:lpstr>
      <vt:lpstr>FrutigerNext LT Medium</vt:lpstr>
      <vt:lpstr>FrutigerNext LT Regular</vt:lpstr>
      <vt:lpstr>Wingdings</vt:lpstr>
      <vt:lpstr>人才生态发展部-母版</vt:lpstr>
      <vt:lpstr>PowerPoint 演示文稿</vt:lpstr>
      <vt:lpstr>FusionCompute存储虚拟化</vt:lpstr>
      <vt:lpstr>PowerPoint 演示文稿</vt:lpstr>
      <vt:lpstr>PowerPoint 演示文稿</vt:lpstr>
      <vt:lpstr>PowerPoint 演示文稿</vt:lpstr>
      <vt:lpstr>FusionCompute存储虚拟化管理</vt:lpstr>
      <vt:lpstr>FusionCompute中存储基本概念</vt:lpstr>
      <vt:lpstr>FusionCompute存储虚拟化架构</vt:lpstr>
      <vt:lpstr>FusionCompute中的存储模型</vt:lpstr>
      <vt:lpstr>VIMS虚拟集群存储文件系统</vt:lpstr>
      <vt:lpstr>VIMS分布式锁</vt:lpstr>
      <vt:lpstr>VIMS心跳</vt:lpstr>
      <vt:lpstr>FusionCompute磁盘技术</vt:lpstr>
      <vt:lpstr>普通磁盘</vt:lpstr>
      <vt:lpstr>普通延时置零磁盘</vt:lpstr>
      <vt:lpstr>精简磁盘</vt:lpstr>
      <vt:lpstr>差分磁盘</vt:lpstr>
      <vt:lpstr>持久化与非持久化磁盘</vt:lpstr>
      <vt:lpstr>知识小考</vt:lpstr>
      <vt:lpstr>PowerPoint 演示文稿</vt:lpstr>
      <vt:lpstr>PowerPoint 演示文稿</vt:lpstr>
      <vt:lpstr>快照</vt:lpstr>
      <vt:lpstr>快照相关原理 - 创建快照</vt:lpstr>
      <vt:lpstr>快照相关原理 - 回滚快照</vt:lpstr>
      <vt:lpstr>快照相关原理 - 删除快照</vt:lpstr>
      <vt:lpstr>链接克隆</vt:lpstr>
      <vt:lpstr>链接克隆实现原理</vt:lpstr>
      <vt:lpstr>存储热迁移</vt:lpstr>
      <vt:lpstr>存储资源裸设备映射 (RDM)</vt:lpstr>
      <vt:lpstr>存储扩容</vt:lpstr>
      <vt:lpstr>数据存储扩容原理</vt:lpstr>
      <vt:lpstr>知识小考</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zhangwuzjhw</cp:lastModifiedBy>
  <cp:revision>2560</cp:revision>
  <dcterms:created xsi:type="dcterms:W3CDTF">2003-08-21T06:48:56Z</dcterms:created>
  <dcterms:modified xsi:type="dcterms:W3CDTF">2019-08-07T09:29:05Z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(3)qTafkjiEG15cAUjM7WyUOG+HsTAkwDnEOOw6174urX460q+aDpJLbyMcQQNA4nOYwrHNOZ0j
0/qL8xBcKRUAp4RsAVHcgwZdg5ot1dtmSgJmdI2xk2G06QIrf5LCL90n4GSufR/IC56Tj9UV
EeMF9Kt1BzR63bQPz08yzCtcEsymDA7403DrEu2xkLWviHp93OE4r7UPIutflx/GP+HXlquQ
3ufY5ZhhEm81MBhFb6</vt:lpwstr>
  </property>
  <property fmtid="{D5CDD505-2E9C-101B-9397-08002B2CF9AE}" pid="18" name="_2015_ms_pID_7253431">
    <vt:lpwstr>s7liH9oiCF7LnvIeFidkwb4WaqNnK/bsPnVvrg0ibbsGMq3l8GK4UA
/ZVWiK++vy6ExpsbEOr8SaCGRZvZubYX6fI1wYe3eINRYb+ZClAzFqETkiFtVeRi/x1HzIQx
JDPOo2R4Eit9zScywDRzTQgJfNa2UaNixx1HcuGqIsOLxcq/iaMOz43Zdh9sovUNyy6X+TgD
Pq+A3sy5kS0zYyF9ol2kfVZJWFm2ziqizB6w</vt:lpwstr>
  </property>
  <property fmtid="{D5CDD505-2E9C-101B-9397-08002B2CF9AE}" pid="19" name="_2015_ms_pID_7253432">
    <vt:lpwstr>LbJ/Sky8n92ZkU5pkuNk3fj66qUutHQqFrDk
k7YNyjDQLaWUpy+Sqm70UFAb6kOncQ==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1565167503</vt:lpwstr>
  </property>
</Properties>
</file>