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34"/>
  </p:notesMasterIdLst>
  <p:handoutMasterIdLst>
    <p:handoutMasterId r:id="rId35"/>
  </p:handoutMasterIdLst>
  <p:sldIdLst>
    <p:sldId id="1264" r:id="rId5"/>
    <p:sldId id="1319" r:id="rId6"/>
    <p:sldId id="1320" r:id="rId7"/>
    <p:sldId id="1377" r:id="rId8"/>
    <p:sldId id="1322" r:id="rId9"/>
    <p:sldId id="1389" r:id="rId10"/>
    <p:sldId id="1405" r:id="rId11"/>
    <p:sldId id="1394" r:id="rId12"/>
    <p:sldId id="1406" r:id="rId13"/>
    <p:sldId id="1395" r:id="rId14"/>
    <p:sldId id="1388" r:id="rId15"/>
    <p:sldId id="1390" r:id="rId16"/>
    <p:sldId id="1391" r:id="rId17"/>
    <p:sldId id="1408" r:id="rId18"/>
    <p:sldId id="1415" r:id="rId19"/>
    <p:sldId id="1416" r:id="rId20"/>
    <p:sldId id="1393" r:id="rId21"/>
    <p:sldId id="1396" r:id="rId22"/>
    <p:sldId id="1392" r:id="rId23"/>
    <p:sldId id="1397" r:id="rId24"/>
    <p:sldId id="1398" r:id="rId25"/>
    <p:sldId id="1413" r:id="rId26"/>
    <p:sldId id="1409" r:id="rId27"/>
    <p:sldId id="1411" r:id="rId28"/>
    <p:sldId id="1414" r:id="rId29"/>
    <p:sldId id="1417" r:id="rId30"/>
    <p:sldId id="1404" r:id="rId31"/>
    <p:sldId id="1401" r:id="rId32"/>
    <p:sldId id="1204" r:id="rId33"/>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2" pos="3840" userDrawn="1">
          <p15:clr>
            <a:srgbClr val="A4A3A4"/>
          </p15:clr>
        </p15:guide>
        <p15:guide id="3" orient="horz" pos="2205" userDrawn="1">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3" name="Xujinlongzjhw (Ivan)" initials="X(" lastIdx="4" clrIdx="3">
    <p:extLst>
      <p:ext uri="{19B8F6BF-5375-455C-9EA6-DF929625EA0E}">
        <p15:presenceInfo xmlns:p15="http://schemas.microsoft.com/office/powerpoint/2012/main" userId="S-1-5-21-147214757-305610072-1517763936-6240687" providerId="AD"/>
      </p:ext>
    </p:extLst>
  </p:cmAuthor>
  <p:cmAuthor id="4" name="zhangwuzjhw" initials="z" lastIdx="6" clrIdx="4">
    <p:extLst>
      <p:ext uri="{19B8F6BF-5375-455C-9EA6-DF929625EA0E}">
        <p15:presenceInfo xmlns:p15="http://schemas.microsoft.com/office/powerpoint/2012/main" userId="S-1-5-21-147214757-305610072-1517763936-61312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3C3C3B"/>
    <a:srgbClr val="D9D9D9"/>
    <a:srgbClr val="5B5B5A"/>
    <a:srgbClr val="C00000"/>
    <a:srgbClr val="990000"/>
    <a:srgbClr val="FF0909"/>
    <a:srgbClr val="CF6B63"/>
    <a:srgbClr val="E7CCC7"/>
    <a:srgbClr val="FFC1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6" autoAdjust="0"/>
    <p:restoredTop sz="78417" autoAdjust="0"/>
  </p:normalViewPr>
  <p:slideViewPr>
    <p:cSldViewPr showGuides="1">
      <p:cViewPr varScale="1">
        <p:scale>
          <a:sx n="92" d="100"/>
          <a:sy n="92" d="100"/>
        </p:scale>
        <p:origin x="1128" y="84"/>
      </p:cViewPr>
      <p:guideLst>
        <p:guide pos="3840"/>
        <p:guide orient="horz" pos="2205"/>
      </p:guideLst>
    </p:cSldViewPr>
  </p:slideViewPr>
  <p:notesTextViewPr>
    <p:cViewPr>
      <p:scale>
        <a:sx n="125" d="100"/>
        <a:sy n="125" d="100"/>
      </p:scale>
      <p:origin x="0" y="0"/>
    </p:cViewPr>
  </p:notesTextViewPr>
  <p:sorterViewPr>
    <p:cViewPr>
      <p:scale>
        <a:sx n="66" d="100"/>
        <a:sy n="66" d="100"/>
      </p:scale>
      <p:origin x="0" y="3576"/>
    </p:cViewPr>
  </p:sorterViewPr>
  <p:notesViewPr>
    <p:cSldViewPr showGuides="1">
      <p:cViewPr varScale="1">
        <p:scale>
          <a:sx n="51" d="100"/>
          <a:sy n="51" d="100"/>
        </p:scale>
        <p:origin x="2928" y="78"/>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endParaRPr lang="en-US" altLang="zh-CN" noProof="0" dirty="0"/>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备注占位符 27"/>
          <p:cNvSpPr>
            <a:spLocks noGrp="1"/>
          </p:cNvSpPr>
          <p:nvPr>
            <p:ph type="body" idx="1"/>
          </p:nvPr>
        </p:nvSpPr>
        <p:spPr/>
        <p:txBody>
          <a:bodyPr/>
          <a:lstStyle/>
          <a:p>
            <a:pPr marL="0" indent="0">
              <a:buNone/>
            </a:pPr>
            <a:endParaRPr lang="zh-CN" altLang="en-US" dirty="0"/>
          </a:p>
        </p:txBody>
      </p:sp>
      <p:sp>
        <p:nvSpPr>
          <p:cNvPr id="4" name="幻灯片图像占位符 3"/>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2083888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dirty="0" smtClean="0"/>
              <a:t>Elastic Virtual Switch</a:t>
            </a:r>
            <a:r>
              <a:rPr lang="zh-CN" altLang="en-US" dirty="0" smtClean="0"/>
              <a:t>（</a:t>
            </a:r>
            <a:r>
              <a:rPr lang="en-US" altLang="zh-CN" dirty="0" smtClean="0"/>
              <a:t>EVS</a:t>
            </a:r>
            <a:r>
              <a:rPr lang="zh-CN" altLang="en-US" dirty="0" smtClean="0"/>
              <a:t>）是基于</a:t>
            </a:r>
            <a:r>
              <a:rPr lang="en-US" altLang="zh-CN" dirty="0" smtClean="0"/>
              <a:t>OVS</a:t>
            </a:r>
            <a:r>
              <a:rPr lang="zh-CN" altLang="en-US" dirty="0" smtClean="0"/>
              <a:t>转发技术，提升了其</a:t>
            </a:r>
            <a:r>
              <a:rPr lang="en-US" altLang="zh-CN" dirty="0" smtClean="0"/>
              <a:t>IO</a:t>
            </a:r>
            <a:r>
              <a:rPr lang="zh-CN" altLang="en-US" dirty="0" smtClean="0"/>
              <a:t>性能的一种弹性化虚拟交换。</a:t>
            </a:r>
          </a:p>
          <a:p>
            <a:r>
              <a:rPr lang="zh-CN" altLang="en-US" dirty="0" smtClean="0"/>
              <a:t>仍然符合</a:t>
            </a:r>
            <a:r>
              <a:rPr lang="en-US" altLang="zh-CN" dirty="0" err="1" smtClean="0"/>
              <a:t>openflow</a:t>
            </a:r>
            <a:r>
              <a:rPr lang="zh-CN" altLang="en-US" dirty="0" smtClean="0"/>
              <a:t>协议标准。</a:t>
            </a:r>
          </a:p>
          <a:p>
            <a:r>
              <a:rPr lang="zh-CN" altLang="en-US" dirty="0" smtClean="0"/>
              <a:t>其中</a:t>
            </a:r>
            <a:r>
              <a:rPr lang="en-US" altLang="zh-CN" dirty="0" smtClean="0"/>
              <a:t>IO</a:t>
            </a:r>
            <a:r>
              <a:rPr lang="zh-CN" altLang="en-US" dirty="0" smtClean="0"/>
              <a:t>性能提升使用了</a:t>
            </a:r>
            <a:r>
              <a:rPr lang="en-US" altLang="zh-CN" dirty="0" smtClean="0"/>
              <a:t>Intel DPDK</a:t>
            </a:r>
            <a:r>
              <a:rPr lang="zh-CN" altLang="en-US" dirty="0" smtClean="0"/>
              <a:t>技术，通过用户态进程接管网卡数据收发，采用“</a:t>
            </a:r>
            <a:r>
              <a:rPr lang="en-US" altLang="zh-CN" dirty="0" smtClean="0"/>
              <a:t>IO</a:t>
            </a:r>
            <a:r>
              <a:rPr lang="zh-CN" altLang="en-US" dirty="0" smtClean="0"/>
              <a:t>独占核”技术，即每个端口分配一个核专门用于数据收发，这种轮询式的处理方式比中断式的处理更高效，因而</a:t>
            </a:r>
            <a:r>
              <a:rPr lang="en-US" altLang="zh-CN" dirty="0" smtClean="0"/>
              <a:t>IO</a:t>
            </a:r>
            <a:r>
              <a:rPr lang="zh-CN" altLang="en-US" dirty="0" smtClean="0"/>
              <a:t>性能方面有显著提升。</a:t>
            </a:r>
            <a:endParaRPr lang="en-US" altLang="zh-CN" dirty="0" smtClean="0"/>
          </a:p>
          <a:p>
            <a:r>
              <a:rPr lang="en-US" altLang="zh-CN" dirty="0" smtClean="0"/>
              <a:t>EVS</a:t>
            </a:r>
            <a:r>
              <a:rPr lang="zh-CN" altLang="en-US" dirty="0" smtClean="0"/>
              <a:t>关键技术：</a:t>
            </a:r>
            <a:endParaRPr lang="en-US" altLang="zh-CN" dirty="0" smtClean="0"/>
          </a:p>
          <a:p>
            <a:pPr lvl="1"/>
            <a:r>
              <a:rPr lang="zh-CN" altLang="en-US" dirty="0" smtClean="0"/>
              <a:t>物理网卡访问：</a:t>
            </a:r>
            <a:r>
              <a:rPr lang="en-US" altLang="zh-CN" dirty="0" smtClean="0"/>
              <a:t>DPDK</a:t>
            </a:r>
            <a:r>
              <a:rPr lang="zh-CN" altLang="en-US" dirty="0" smtClean="0"/>
              <a:t>高速数据通道</a:t>
            </a:r>
          </a:p>
          <a:p>
            <a:pPr lvl="1"/>
            <a:r>
              <a:rPr lang="zh-CN" altLang="en-US" dirty="0" smtClean="0"/>
              <a:t>报文处理：使用大页内存</a:t>
            </a:r>
          </a:p>
          <a:p>
            <a:pPr lvl="1"/>
            <a:r>
              <a:rPr lang="zh-CN" altLang="en-US" dirty="0" smtClean="0"/>
              <a:t>交换业务处理</a:t>
            </a:r>
          </a:p>
          <a:p>
            <a:pPr lvl="2"/>
            <a:r>
              <a:rPr lang="zh-CN" altLang="en-US" dirty="0" smtClean="0"/>
              <a:t>轮询转发，减少调度开销</a:t>
            </a:r>
          </a:p>
          <a:p>
            <a:pPr lvl="2"/>
            <a:r>
              <a:rPr lang="zh-CN" altLang="en-US" dirty="0" smtClean="0"/>
              <a:t>多核（线程）并行处理</a:t>
            </a:r>
          </a:p>
          <a:p>
            <a:pPr lvl="2"/>
            <a:r>
              <a:rPr lang="en-US" altLang="zh-CN" dirty="0" err="1" smtClean="0"/>
              <a:t>Openflow</a:t>
            </a:r>
            <a:r>
              <a:rPr lang="zh-CN" altLang="en-US" dirty="0" smtClean="0"/>
              <a:t>流表转发优化</a:t>
            </a:r>
          </a:p>
          <a:p>
            <a:pPr lvl="1"/>
            <a:r>
              <a:rPr lang="zh-CN" altLang="en-US" dirty="0" smtClean="0"/>
              <a:t>前后端：</a:t>
            </a:r>
            <a:r>
              <a:rPr lang="en-US" altLang="zh-CN" dirty="0" err="1" smtClean="0"/>
              <a:t>vhost</a:t>
            </a:r>
            <a:r>
              <a:rPr lang="en-US" altLang="zh-CN" dirty="0" smtClean="0"/>
              <a:t>-user</a:t>
            </a:r>
            <a:r>
              <a:rPr lang="zh-CN" altLang="en-US" dirty="0" smtClean="0"/>
              <a:t>技术</a:t>
            </a:r>
          </a:p>
        </p:txBody>
      </p:sp>
    </p:spTree>
    <p:extLst>
      <p:ext uri="{BB962C8B-B14F-4D97-AF65-F5344CB8AC3E}">
        <p14:creationId xmlns:p14="http://schemas.microsoft.com/office/powerpoint/2010/main" val="4233690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sz="1100" kern="1200" dirty="0" smtClean="0">
                <a:solidFill>
                  <a:schemeClr val="tx1"/>
                </a:solidFill>
                <a:effectLst/>
                <a:latin typeface="微软雅黑" panose="020B0503020204020204" pitchFamily="34" charset="-122"/>
                <a:ea typeface="微软雅黑" panose="020B0503020204020204" pitchFamily="34" charset="-122"/>
                <a:cs typeface="+mn-cs"/>
              </a:rPr>
              <a:t>华为的分布式虚拟交换支持基于开源</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Open </a:t>
            </a:r>
            <a:r>
              <a:rPr lang="en-US" altLang="zh-CN" sz="1100" kern="1200" dirty="0" err="1" smtClean="0">
                <a:solidFill>
                  <a:schemeClr val="tx1"/>
                </a:solidFill>
                <a:effectLst/>
                <a:latin typeface="微软雅黑" panose="020B0503020204020204" pitchFamily="34" charset="-122"/>
                <a:ea typeface="微软雅黑" panose="020B0503020204020204" pitchFamily="34" charset="-122"/>
                <a:cs typeface="+mn-cs"/>
              </a:rPr>
              <a:t>vSwitch</a:t>
            </a:r>
            <a:r>
              <a:rPr lang="zh-CN" altLang="en-US" sz="1100" kern="1200" dirty="0" smtClean="0">
                <a:solidFill>
                  <a:schemeClr val="tx1"/>
                </a:solidFill>
                <a:effectLst/>
                <a:latin typeface="微软雅黑" panose="020B0503020204020204" pitchFamily="34" charset="-122"/>
                <a:ea typeface="微软雅黑" panose="020B0503020204020204" pitchFamily="34" charset="-122"/>
                <a:cs typeface="+mn-cs"/>
              </a:rPr>
              <a:t>的纯软件的虚拟交换的功能，同时提供支持完整虚拟交换卸载的智能网卡的虚拟交换。</a:t>
            </a:r>
          </a:p>
          <a:p>
            <a:r>
              <a:rPr lang="zh-CN" altLang="en-US" sz="1100" kern="1200" dirty="0" smtClean="0">
                <a:solidFill>
                  <a:schemeClr val="tx1"/>
                </a:solidFill>
                <a:effectLst/>
                <a:latin typeface="微软雅黑" panose="020B0503020204020204" pitchFamily="34" charset="-122"/>
                <a:ea typeface="微软雅黑" panose="020B0503020204020204" pitchFamily="34" charset="-122"/>
                <a:cs typeface="+mn-cs"/>
              </a:rPr>
              <a:t>开源</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Open </a:t>
            </a:r>
            <a:r>
              <a:rPr lang="en-US" altLang="zh-CN" sz="1100" kern="1200" dirty="0" err="1" smtClean="0">
                <a:solidFill>
                  <a:schemeClr val="tx1"/>
                </a:solidFill>
                <a:effectLst/>
                <a:latin typeface="微软雅黑" panose="020B0503020204020204" pitchFamily="34" charset="-122"/>
                <a:ea typeface="微软雅黑" panose="020B0503020204020204" pitchFamily="34" charset="-122"/>
                <a:cs typeface="+mn-cs"/>
              </a:rPr>
              <a:t>vSwitch</a:t>
            </a:r>
            <a:r>
              <a:rPr lang="zh-CN" altLang="en-US" sz="1100" kern="1200" dirty="0" smtClean="0">
                <a:solidFill>
                  <a:schemeClr val="tx1"/>
                </a:solidFill>
                <a:effectLst/>
                <a:latin typeface="微软雅黑" panose="020B0503020204020204" pitchFamily="34" charset="-122"/>
                <a:ea typeface="微软雅黑" panose="020B0503020204020204" pitchFamily="34" charset="-122"/>
                <a:cs typeface="+mn-cs"/>
              </a:rPr>
              <a:t>与智能网卡的虚拟交换提供的功能完全一致，虚拟交换管理通过不同的插件管理</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Open </a:t>
            </a:r>
            <a:r>
              <a:rPr lang="en-US" altLang="zh-CN" sz="1100" kern="1200" dirty="0" err="1" smtClean="0">
                <a:solidFill>
                  <a:schemeClr val="tx1"/>
                </a:solidFill>
                <a:effectLst/>
                <a:latin typeface="微软雅黑" panose="020B0503020204020204" pitchFamily="34" charset="-122"/>
                <a:ea typeface="微软雅黑" panose="020B0503020204020204" pitchFamily="34" charset="-122"/>
                <a:cs typeface="+mn-cs"/>
              </a:rPr>
              <a:t>vSwitch</a:t>
            </a:r>
            <a:r>
              <a:rPr lang="zh-CN" altLang="en-US" sz="1100" kern="1200" dirty="0" smtClean="0">
                <a:solidFill>
                  <a:schemeClr val="tx1"/>
                </a:solidFill>
                <a:effectLst/>
                <a:latin typeface="微软雅黑" panose="020B0503020204020204" pitchFamily="34" charset="-122"/>
                <a:ea typeface="微软雅黑" panose="020B0503020204020204" pitchFamily="34" charset="-122"/>
                <a:cs typeface="+mn-cs"/>
              </a:rPr>
              <a:t>和智能网卡。</a:t>
            </a:r>
          </a:p>
        </p:txBody>
      </p:sp>
    </p:spTree>
    <p:extLst>
      <p:ext uri="{BB962C8B-B14F-4D97-AF65-F5344CB8AC3E}">
        <p14:creationId xmlns:p14="http://schemas.microsoft.com/office/powerpoint/2010/main" val="1385094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通过分布在各物理服务器的虚拟交换机，提供虚拟机的二层通信、隔离、</a:t>
            </a:r>
            <a:r>
              <a:rPr lang="en-US" altLang="zh-CN" dirty="0" smtClean="0"/>
              <a:t>QoS</a:t>
            </a:r>
            <a:r>
              <a:rPr lang="zh-CN" altLang="en-US" dirty="0" smtClean="0"/>
              <a:t>的能力。</a:t>
            </a:r>
            <a:endParaRPr lang="en-US" altLang="zh-CN" dirty="0" smtClean="0"/>
          </a:p>
          <a:p>
            <a:r>
              <a:rPr lang="zh-CN" altLang="en-US" dirty="0" smtClean="0"/>
              <a:t>分布式交换机模型基本特征：</a:t>
            </a:r>
            <a:endParaRPr lang="en-US" altLang="zh-CN" dirty="0" smtClean="0"/>
          </a:p>
          <a:p>
            <a:pPr lvl="1"/>
            <a:r>
              <a:rPr lang="zh-CN" altLang="en-US" dirty="0" smtClean="0"/>
              <a:t>虚拟化管理员可以配置多个分布式交换机，每个分布式交换机可以覆盖集群中的多个</a:t>
            </a:r>
            <a:r>
              <a:rPr lang="en-US" altLang="zh-CN" dirty="0" smtClean="0"/>
              <a:t>CNA</a:t>
            </a:r>
            <a:r>
              <a:rPr lang="zh-CN" altLang="en-US" dirty="0" smtClean="0"/>
              <a:t>节点；</a:t>
            </a:r>
            <a:endParaRPr lang="en-US" altLang="zh-CN" dirty="0" smtClean="0"/>
          </a:p>
          <a:p>
            <a:pPr lvl="1"/>
            <a:r>
              <a:rPr lang="zh-CN" altLang="en-US" dirty="0" smtClean="0"/>
              <a:t>每个分布式交换机具有多个分布式的虚拟端口</a:t>
            </a:r>
            <a:r>
              <a:rPr lang="en-US" altLang="zh-CN" dirty="0" smtClean="0"/>
              <a:t>VSP</a:t>
            </a:r>
            <a:r>
              <a:rPr lang="zh-CN" altLang="en-US" dirty="0" smtClean="0"/>
              <a:t>，每个</a:t>
            </a:r>
            <a:r>
              <a:rPr lang="en-US" altLang="zh-CN" dirty="0" smtClean="0"/>
              <a:t>VSP</a:t>
            </a:r>
            <a:r>
              <a:rPr lang="zh-CN" altLang="en-US" dirty="0" smtClean="0"/>
              <a:t>具有各自的属性</a:t>
            </a:r>
            <a:r>
              <a:rPr lang="en-US" altLang="zh-CN" dirty="0" smtClean="0"/>
              <a:t>(</a:t>
            </a:r>
            <a:r>
              <a:rPr lang="zh-CN" altLang="en-US" dirty="0" smtClean="0"/>
              <a:t>速率</a:t>
            </a:r>
            <a:r>
              <a:rPr lang="en-US" altLang="zh-CN" dirty="0" smtClean="0"/>
              <a:t>)</a:t>
            </a:r>
            <a:r>
              <a:rPr lang="zh-CN" altLang="en-US" dirty="0" smtClean="0"/>
              <a:t>，为了管理方便采用</a:t>
            </a:r>
            <a:r>
              <a:rPr lang="en-US" altLang="zh-CN" dirty="0" smtClean="0"/>
              <a:t>Port Group</a:t>
            </a:r>
            <a:r>
              <a:rPr lang="zh-CN" altLang="en-US" dirty="0" smtClean="0"/>
              <a:t>组管理相同属性的一组端口，相同端口组的</a:t>
            </a:r>
            <a:r>
              <a:rPr lang="en-US" altLang="zh-CN" dirty="0" smtClean="0"/>
              <a:t>VLAN</a:t>
            </a:r>
            <a:r>
              <a:rPr lang="zh-CN" altLang="en-US" dirty="0" smtClean="0"/>
              <a:t>相同；</a:t>
            </a:r>
            <a:endParaRPr lang="en-US" altLang="zh-CN" dirty="0" smtClean="0"/>
          </a:p>
          <a:p>
            <a:pPr lvl="1"/>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虚拟化管理员或业务系统（例如</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VDI/IDC</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可选择管理</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存储</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业务使用的不同物理接口；每个分布式交换机可以配置一个</a:t>
            </a:r>
            <a:r>
              <a:rPr lang="en-US" altLang="zh-CN" sz="1100" kern="1200" dirty="0" err="1" smtClean="0">
                <a:solidFill>
                  <a:schemeClr val="tx1"/>
                </a:solidFill>
                <a:effectLst/>
                <a:latin typeface="微软雅黑" panose="020B0503020204020204" pitchFamily="34" charset="-122"/>
                <a:ea typeface="微软雅黑" panose="020B0503020204020204" pitchFamily="34" charset="-122"/>
                <a:cs typeface="+mn-cs"/>
              </a:rPr>
              <a:t>UpLink</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端口或者一个</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Uplink</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端口聚合组，用于</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VM</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对外的通信。</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Uplink</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端口聚合组可以包含多个物理端口，端口聚合组可以配置负载均衡策略；</a:t>
            </a:r>
            <a:endPar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endParaRPr>
          </a:p>
          <a:p>
            <a:pPr lvl="1"/>
            <a:r>
              <a:rPr lang="zh-CN" altLang="en-US" dirty="0" smtClean="0"/>
              <a:t>每个</a:t>
            </a:r>
            <a:r>
              <a:rPr lang="en-US" altLang="zh-CN" dirty="0" smtClean="0"/>
              <a:t>VM</a:t>
            </a:r>
            <a:r>
              <a:rPr lang="zh-CN" altLang="en-US" dirty="0" smtClean="0"/>
              <a:t>可以具有多个</a:t>
            </a:r>
            <a:r>
              <a:rPr lang="en-US" altLang="zh-CN" dirty="0" err="1" smtClean="0"/>
              <a:t>vNIC</a:t>
            </a:r>
            <a:r>
              <a:rPr lang="zh-CN" altLang="en-US" dirty="0" smtClean="0"/>
              <a:t>接口，</a:t>
            </a:r>
            <a:r>
              <a:rPr lang="en-US" altLang="zh-CN" dirty="0" err="1" smtClean="0"/>
              <a:t>vNIC</a:t>
            </a:r>
            <a:r>
              <a:rPr lang="zh-CN" altLang="en-US" dirty="0" smtClean="0"/>
              <a:t>可以和交换机的</a:t>
            </a:r>
            <a:r>
              <a:rPr lang="en-US" altLang="zh-CN" dirty="0" smtClean="0"/>
              <a:t>VSP</a:t>
            </a:r>
            <a:r>
              <a:rPr lang="zh-CN" altLang="en-US" dirty="0" smtClean="0"/>
              <a:t>一一对接；</a:t>
            </a:r>
            <a:endParaRPr lang="en-US" altLang="zh-CN" dirty="0" smtClean="0"/>
          </a:p>
          <a:p>
            <a:pPr lvl="1"/>
            <a:r>
              <a:rPr lang="zh-CN" altLang="en-US" dirty="0" smtClean="0"/>
              <a:t>虚拟化管理员或业务系统可根据业务需求，选择在一个集群中允许进行</a:t>
            </a:r>
            <a:r>
              <a:rPr lang="en-US" altLang="zh-CN" dirty="0" smtClean="0"/>
              <a:t>2</a:t>
            </a:r>
            <a:r>
              <a:rPr lang="zh-CN" altLang="en-US" dirty="0" smtClean="0"/>
              <a:t>层迁移的服务器 创建虚拟二层网络，设置该网络使用的</a:t>
            </a:r>
            <a:r>
              <a:rPr lang="en-US" altLang="zh-CN" dirty="0" smtClean="0"/>
              <a:t>VLAN</a:t>
            </a:r>
            <a:r>
              <a:rPr lang="zh-CN" altLang="en-US" dirty="0" smtClean="0"/>
              <a:t>信息；</a:t>
            </a:r>
          </a:p>
          <a:p>
            <a:r>
              <a:rPr lang="zh-CN" altLang="en-US" dirty="0" smtClean="0"/>
              <a:t>华为分布式交换机相关概念：上行链路、端口组、</a:t>
            </a:r>
            <a:r>
              <a:rPr lang="en-US" altLang="zh-CN" dirty="0" smtClean="0"/>
              <a:t>VLAN</a:t>
            </a:r>
            <a:r>
              <a:rPr lang="zh-CN" altLang="en-US" dirty="0" smtClean="0"/>
              <a:t>池</a:t>
            </a:r>
            <a:endParaRPr lang="zh-CN" altLang="en-US" dirty="0"/>
          </a:p>
        </p:txBody>
      </p:sp>
    </p:spTree>
    <p:extLst>
      <p:ext uri="{BB962C8B-B14F-4D97-AF65-F5344CB8AC3E}">
        <p14:creationId xmlns:p14="http://schemas.microsoft.com/office/powerpoint/2010/main" val="2113418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虚拟化管理员可通过定义端口组 属性（安全</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/QoS</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）简化对虚拟机端口属性的设置；设置端口组属性，不影响虚拟机正常工作；</a:t>
            </a:r>
            <a:endPar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dirty="0" smtClean="0"/>
              <a:t>端口组：端口组是网络属性相同的一组端口的属性集合。管理员可以通过配置端口组属性（带宽</a:t>
            </a:r>
            <a:r>
              <a:rPr lang="en-US" altLang="zh-CN" dirty="0" smtClean="0"/>
              <a:t>QOS</a:t>
            </a:r>
            <a:r>
              <a:rPr lang="zh-CN" altLang="en-US" dirty="0" smtClean="0"/>
              <a:t>、</a:t>
            </a:r>
            <a:r>
              <a:rPr lang="en-US" altLang="zh-CN" dirty="0" smtClean="0"/>
              <a:t>2</a:t>
            </a:r>
            <a:r>
              <a:rPr lang="zh-CN" altLang="en-US" dirty="0" smtClean="0"/>
              <a:t>层安全属性、</a:t>
            </a:r>
            <a:r>
              <a:rPr lang="en-US" altLang="zh-CN" dirty="0" smtClean="0"/>
              <a:t>VLAN</a:t>
            </a:r>
            <a:r>
              <a:rPr lang="zh-CN" altLang="en-US" dirty="0" smtClean="0"/>
              <a:t>等）简化对虚拟机端口属性的设置。设置端口组属性，不影响虚拟机正常工作；</a:t>
            </a:r>
          </a:p>
          <a:p>
            <a:r>
              <a:rPr lang="zh-CN" altLang="en-US" dirty="0" smtClean="0"/>
              <a:t>上行链路：分布式交换机关联的服务器物理网口；管理员可以查询上行链路的名称、速率、模式、状态等信息；</a:t>
            </a:r>
          </a:p>
          <a:p>
            <a:r>
              <a:rPr lang="zh-CN" altLang="en-US" dirty="0" smtClean="0"/>
              <a:t>上行链路聚合：分布式交换机关联的服务器绑定网口，绑定网口可以包含多个物理网口，这些物理网口可以配置主备或负载均衡策略。</a:t>
            </a:r>
          </a:p>
          <a:p>
            <a:endParaRPr lang="zh-CN" altLang="en-US" dirty="0"/>
          </a:p>
        </p:txBody>
      </p:sp>
    </p:spTree>
    <p:extLst>
      <p:ext uri="{BB962C8B-B14F-4D97-AF65-F5344CB8AC3E}">
        <p14:creationId xmlns:p14="http://schemas.microsoft.com/office/powerpoint/2010/main" val="3008816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02339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1421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87934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92082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普通交换：普通模式下，虚拟机有前后端两个虚拟网卡设备，其中，前端网卡连接在虚拟交换机的虚端口上。虚拟机网络数据包通过环形缓冲区和事件通道在前后端网卡之间传输，并最终通过后端网卡连接的虚拟交换机实现转发。</a:t>
            </a:r>
            <a:endParaRPr lang="en-US" altLang="zh-CN" dirty="0" smtClean="0"/>
          </a:p>
          <a:p>
            <a:r>
              <a:rPr lang="en-US" altLang="zh-CN" dirty="0" smtClean="0"/>
              <a:t>SR-IOV</a:t>
            </a:r>
            <a:r>
              <a:rPr lang="zh-CN" altLang="en-US" dirty="0" smtClean="0"/>
              <a:t>：</a:t>
            </a:r>
            <a:r>
              <a:rPr lang="en-US" altLang="zh-CN" dirty="0" smtClean="0"/>
              <a:t>SR-IOV</a:t>
            </a:r>
            <a:r>
              <a:rPr lang="zh-CN" altLang="en-US" dirty="0" smtClean="0"/>
              <a:t>（</a:t>
            </a:r>
            <a:r>
              <a:rPr lang="en-US" altLang="zh-CN" dirty="0" smtClean="0"/>
              <a:t>Single Root I/O Virtualization</a:t>
            </a:r>
            <a:r>
              <a:rPr lang="zh-CN" altLang="en-US" dirty="0" smtClean="0"/>
              <a:t>）技术是</a:t>
            </a:r>
            <a:r>
              <a:rPr lang="en-US" altLang="zh-CN" dirty="0" smtClean="0"/>
              <a:t>Intel</a:t>
            </a:r>
            <a:r>
              <a:rPr lang="zh-CN" altLang="en-US" dirty="0" smtClean="0"/>
              <a:t>在</a:t>
            </a:r>
            <a:r>
              <a:rPr lang="en-US" altLang="zh-CN" dirty="0" smtClean="0"/>
              <a:t>2007</a:t>
            </a:r>
            <a:r>
              <a:rPr lang="zh-CN" altLang="en-US" dirty="0" smtClean="0"/>
              <a:t>年提出的网络</a:t>
            </a:r>
            <a:r>
              <a:rPr lang="en-US" altLang="zh-CN" dirty="0" smtClean="0"/>
              <a:t>I/O</a:t>
            </a:r>
            <a:r>
              <a:rPr lang="zh-CN" altLang="en-US" dirty="0" smtClean="0"/>
              <a:t>虚拟化技术，目前已是</a:t>
            </a:r>
            <a:r>
              <a:rPr lang="en-US" altLang="zh-CN" dirty="0" smtClean="0"/>
              <a:t>PCI-SIG</a:t>
            </a:r>
            <a:r>
              <a:rPr lang="zh-CN" altLang="en-US" dirty="0" smtClean="0"/>
              <a:t>的规范。简单说来，支持</a:t>
            </a:r>
            <a:r>
              <a:rPr lang="en-US" altLang="zh-CN" dirty="0" smtClean="0"/>
              <a:t>SR-IOV</a:t>
            </a:r>
            <a:r>
              <a:rPr lang="zh-CN" altLang="en-US" dirty="0" smtClean="0"/>
              <a:t>的物理网卡可以虚拟出多个网卡以供虚拟机使用，对于虚拟机来说就像是有一块单独的物理网卡一样，相比软件虚拟化提升了网络</a:t>
            </a:r>
            <a:r>
              <a:rPr lang="en-US" altLang="zh-CN" dirty="0" smtClean="0"/>
              <a:t>I/O</a:t>
            </a:r>
            <a:r>
              <a:rPr lang="zh-CN" altLang="en-US" dirty="0" smtClean="0"/>
              <a:t>的性能，相对于硬件直通</a:t>
            </a:r>
            <a:r>
              <a:rPr lang="en-US" altLang="zh-CN" dirty="0" smtClean="0"/>
              <a:t>(PCI </a:t>
            </a:r>
            <a:r>
              <a:rPr lang="en-US" altLang="zh-CN" dirty="0" err="1" smtClean="0"/>
              <a:t>Passthrough</a:t>
            </a:r>
            <a:r>
              <a:rPr lang="en-US" altLang="zh-CN" dirty="0" smtClean="0"/>
              <a:t>)</a:t>
            </a:r>
            <a:r>
              <a:rPr lang="zh-CN" altLang="en-US" dirty="0" smtClean="0"/>
              <a:t>又减少了硬件网卡数量上的需求。</a:t>
            </a:r>
            <a:endParaRPr lang="en-US" altLang="zh-CN" dirty="0" smtClean="0"/>
          </a:p>
          <a:p>
            <a:r>
              <a:rPr lang="zh-CN" altLang="en-US" dirty="0" smtClean="0"/>
              <a:t>用户态交换：通过使用</a:t>
            </a:r>
            <a:r>
              <a:rPr lang="en-US" altLang="zh-CN" dirty="0" smtClean="0"/>
              <a:t>DPDK</a:t>
            </a:r>
            <a:r>
              <a:rPr lang="zh-CN" altLang="en-US" dirty="0" smtClean="0"/>
              <a:t>（</a:t>
            </a:r>
            <a:r>
              <a:rPr lang="en-US" altLang="zh-CN" dirty="0" smtClean="0"/>
              <a:t>Data Plane Development Kit</a:t>
            </a:r>
            <a:r>
              <a:rPr lang="zh-CN" altLang="en-US" dirty="0" smtClean="0"/>
              <a:t>，数据平面开发套件，</a:t>
            </a:r>
            <a:r>
              <a:rPr lang="en-US" altLang="zh-CN" dirty="0" smtClean="0"/>
              <a:t>DPDK</a:t>
            </a:r>
            <a:r>
              <a:rPr lang="zh-CN" altLang="en-US" dirty="0" smtClean="0"/>
              <a:t>是一系列库和驱动的集合）技术，用来在</a:t>
            </a:r>
            <a:r>
              <a:rPr lang="en-US" altLang="zh-CN" dirty="0" smtClean="0"/>
              <a:t>x86</a:t>
            </a:r>
            <a:r>
              <a:rPr lang="zh-CN" altLang="en-US" dirty="0" smtClean="0"/>
              <a:t>平台进行快速的数据包处理。它通过环境抽象层旁路内核协议栈、轮询模式的报文无中断收发、优化内存</a:t>
            </a:r>
            <a:r>
              <a:rPr lang="en-US" altLang="zh-CN" dirty="0" smtClean="0"/>
              <a:t>/</a:t>
            </a:r>
            <a:r>
              <a:rPr lang="zh-CN" altLang="en-US" dirty="0" smtClean="0"/>
              <a:t>缓冲区</a:t>
            </a:r>
            <a:r>
              <a:rPr lang="en-US" altLang="zh-CN" dirty="0" smtClean="0"/>
              <a:t>/</a:t>
            </a:r>
            <a:r>
              <a:rPr lang="zh-CN" altLang="en-US" dirty="0" smtClean="0"/>
              <a:t>队列管理、基于网卡多队列和流识别的负载均衡等多项技术，实现了在</a:t>
            </a:r>
            <a:r>
              <a:rPr lang="en-US" altLang="zh-CN" dirty="0" smtClean="0"/>
              <a:t>x86</a:t>
            </a:r>
            <a:r>
              <a:rPr lang="zh-CN" altLang="en-US" dirty="0" smtClean="0"/>
              <a:t>处理器架构下的高性能报文转发能力，提高虚拟机网络性能。</a:t>
            </a:r>
            <a:endParaRPr lang="en-US" altLang="zh-CN" dirty="0" smtClean="0"/>
          </a:p>
          <a:p>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用户态交换模式支持的网卡型号为</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Intel 82599ES</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Intel XL710</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和</a:t>
            </a:r>
            <a:r>
              <a:rPr lang="en-US" altLang="zh-CN" sz="1100" b="0" i="0" kern="1200" dirty="0" err="1" smtClean="0">
                <a:solidFill>
                  <a:schemeClr val="tx1"/>
                </a:solidFill>
                <a:effectLst/>
                <a:latin typeface="微软雅黑" panose="020B0503020204020204" pitchFamily="34" charset="-122"/>
                <a:ea typeface="微软雅黑" panose="020B0503020204020204" pitchFamily="34" charset="-122"/>
                <a:cs typeface="+mn-cs"/>
              </a:rPr>
              <a:t>Mellanox</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 MT27712A0</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zh-CN" altLang="en-US" dirty="0"/>
          </a:p>
        </p:txBody>
      </p:sp>
    </p:spTree>
    <p:extLst>
      <p:ext uri="{BB962C8B-B14F-4D97-AF65-F5344CB8AC3E}">
        <p14:creationId xmlns:p14="http://schemas.microsoft.com/office/powerpoint/2010/main" val="3702052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防止</a:t>
            </a:r>
            <a:r>
              <a:rPr lang="en-US" altLang="zh-CN" dirty="0" smtClean="0"/>
              <a:t>IP</a:t>
            </a:r>
            <a:r>
              <a:rPr lang="zh-CN" altLang="en-US" dirty="0" smtClean="0"/>
              <a:t>地址和</a:t>
            </a:r>
            <a:r>
              <a:rPr lang="en-US" altLang="zh-CN" dirty="0" smtClean="0"/>
              <a:t>MAC</a:t>
            </a:r>
            <a:r>
              <a:rPr lang="zh-CN" altLang="en-US" dirty="0" smtClean="0"/>
              <a:t>仿冒（</a:t>
            </a:r>
            <a:r>
              <a:rPr lang="en-US" altLang="zh-CN" dirty="0" smtClean="0"/>
              <a:t>IP</a:t>
            </a:r>
            <a:r>
              <a:rPr lang="zh-CN" altLang="en-US" dirty="0" smtClean="0"/>
              <a:t>和</a:t>
            </a:r>
            <a:r>
              <a:rPr lang="en-US" altLang="zh-CN" dirty="0" smtClean="0"/>
              <a:t>MAC</a:t>
            </a:r>
            <a:r>
              <a:rPr lang="zh-CN" altLang="en-US" dirty="0" smtClean="0"/>
              <a:t>绑定）：防止虚拟机用户通过修改虚拟网卡的</a:t>
            </a:r>
            <a:r>
              <a:rPr lang="en-US" altLang="zh-CN" dirty="0" smtClean="0"/>
              <a:t>IP</a:t>
            </a:r>
            <a:r>
              <a:rPr lang="zh-CN" altLang="en-US" dirty="0" smtClean="0"/>
              <a:t>、</a:t>
            </a:r>
            <a:r>
              <a:rPr lang="en-US" altLang="zh-CN" dirty="0" smtClean="0"/>
              <a:t>MAC</a:t>
            </a:r>
            <a:r>
              <a:rPr lang="zh-CN" altLang="en-US" dirty="0" smtClean="0"/>
              <a:t>地址发起</a:t>
            </a:r>
            <a:r>
              <a:rPr lang="en-US" altLang="zh-CN" dirty="0" smtClean="0"/>
              <a:t>IP</a:t>
            </a:r>
            <a:r>
              <a:rPr lang="zh-CN" altLang="en-US" dirty="0" smtClean="0"/>
              <a:t>、</a:t>
            </a:r>
            <a:r>
              <a:rPr lang="en-US" altLang="zh-CN" dirty="0" smtClean="0"/>
              <a:t>MAC</a:t>
            </a:r>
            <a:r>
              <a:rPr lang="zh-CN" altLang="en-US" dirty="0" smtClean="0"/>
              <a:t>仿冒攻击，增强用户虚拟机的网络安全。通过生成</a:t>
            </a:r>
            <a:r>
              <a:rPr lang="en-US" altLang="zh-CN" dirty="0" smtClean="0"/>
              <a:t>IP-MAC</a:t>
            </a:r>
            <a:r>
              <a:rPr lang="zh-CN" altLang="en-US" dirty="0" smtClean="0"/>
              <a:t>的绑定关系，基于</a:t>
            </a:r>
            <a:r>
              <a:rPr lang="en-US" altLang="zh-CN" dirty="0" smtClean="0"/>
              <a:t>IP</a:t>
            </a:r>
            <a:r>
              <a:rPr lang="zh-CN" altLang="en-US" dirty="0" smtClean="0"/>
              <a:t>源侧防护</a:t>
            </a:r>
            <a:r>
              <a:rPr lang="en-US" altLang="zh-CN" dirty="0" smtClean="0"/>
              <a:t>(IP Source Guard)</a:t>
            </a:r>
            <a:r>
              <a:rPr lang="zh-CN" altLang="en-US" dirty="0" smtClean="0"/>
              <a:t>与动态</a:t>
            </a:r>
            <a:r>
              <a:rPr lang="en-US" altLang="zh-CN" dirty="0" smtClean="0"/>
              <a:t>ARP</a:t>
            </a:r>
            <a:r>
              <a:rPr lang="zh-CN" altLang="en-US" dirty="0" smtClean="0"/>
              <a:t>检测（</a:t>
            </a:r>
            <a:r>
              <a:rPr lang="en-US" altLang="zh-CN" dirty="0" smtClean="0"/>
              <a:t>DAI</a:t>
            </a:r>
            <a:r>
              <a:rPr lang="zh-CN" altLang="en-US" dirty="0" smtClean="0"/>
              <a:t>）对非绑定关系的报文进行过滤。</a:t>
            </a:r>
          </a:p>
          <a:p>
            <a:r>
              <a:rPr lang="zh-CN" altLang="en-US" dirty="0" smtClean="0"/>
              <a:t>防止</a:t>
            </a:r>
            <a:r>
              <a:rPr lang="en-US" altLang="zh-CN" dirty="0" smtClean="0"/>
              <a:t>DHCP Server</a:t>
            </a:r>
            <a:r>
              <a:rPr lang="zh-CN" altLang="en-US" dirty="0" smtClean="0"/>
              <a:t>仿冒</a:t>
            </a:r>
            <a:r>
              <a:rPr lang="en-US" altLang="zh-CN" dirty="0" smtClean="0"/>
              <a:t>(DHCP Server</a:t>
            </a:r>
            <a:r>
              <a:rPr lang="zh-CN" altLang="en-US" dirty="0" smtClean="0"/>
              <a:t>隔离</a:t>
            </a:r>
            <a:r>
              <a:rPr lang="en-US" altLang="zh-CN" dirty="0" smtClean="0"/>
              <a:t>)</a:t>
            </a:r>
            <a:r>
              <a:rPr lang="zh-CN" altLang="en-US" dirty="0" smtClean="0"/>
              <a:t>：禁止用户虚拟机启动</a:t>
            </a:r>
            <a:r>
              <a:rPr lang="en-US" altLang="zh-CN" dirty="0" smtClean="0"/>
              <a:t>DHCP Server</a:t>
            </a:r>
            <a:r>
              <a:rPr lang="zh-CN" altLang="en-US" dirty="0" smtClean="0"/>
              <a:t>服务，防止用户无意识或恶意启动</a:t>
            </a:r>
            <a:r>
              <a:rPr lang="en-US" altLang="zh-CN" dirty="0" smtClean="0"/>
              <a:t>DHCP Server</a:t>
            </a:r>
            <a:r>
              <a:rPr lang="zh-CN" altLang="en-US" dirty="0" smtClean="0"/>
              <a:t>服务，影响正常的虚拟机</a:t>
            </a:r>
            <a:r>
              <a:rPr lang="en-US" altLang="zh-CN" dirty="0" smtClean="0"/>
              <a:t>IP</a:t>
            </a:r>
            <a:r>
              <a:rPr lang="zh-CN" altLang="en-US" dirty="0" smtClean="0"/>
              <a:t>地址分配过程。</a:t>
            </a:r>
          </a:p>
        </p:txBody>
      </p:sp>
    </p:spTree>
    <p:extLst>
      <p:ext uri="{BB962C8B-B14F-4D97-AF65-F5344CB8AC3E}">
        <p14:creationId xmlns:p14="http://schemas.microsoft.com/office/powerpoint/2010/main" val="1509557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灯片图像占位符 8"/>
          <p:cNvSpPr>
            <a:spLocks noGrp="1" noRot="1" noChangeAspect="1"/>
          </p:cNvSpPr>
          <p:nvPr>
            <p:ph type="sldImg"/>
          </p:nvPr>
        </p:nvSpPr>
        <p:spPr>
          <a:xfrm>
            <a:off x="584200" y="765175"/>
            <a:ext cx="5930900" cy="3336925"/>
          </a:xfrm>
        </p:spPr>
      </p:sp>
      <p:sp>
        <p:nvSpPr>
          <p:cNvPr id="10" name="备注占位符 9"/>
          <p:cNvSpPr>
            <a:spLocks noGrp="1"/>
          </p:cNvSpPr>
          <p:nvPr>
            <p:ph type="body" sz="quarter" idx="10"/>
          </p:nvPr>
        </p:nvSpPr>
        <p:spPr/>
        <p:txBody>
          <a:bodyPr/>
          <a:lstStyle/>
          <a:p>
            <a:endParaRPr lang="zh-CN" altLang="en-US"/>
          </a:p>
        </p:txBody>
      </p:sp>
      <p:sp>
        <p:nvSpPr>
          <p:cNvPr id="11" name="备注占位符 10"/>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58088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04688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位于同一个安全组的所有虚拟机网卡都将使用该安全组规则进行网络通信。虚拟机一块网卡只能加入一个安全组中。</a:t>
            </a:r>
            <a:endParaRPr lang="zh-CN" altLang="en-US" dirty="0"/>
          </a:p>
        </p:txBody>
      </p:sp>
    </p:spTree>
    <p:extLst>
      <p:ext uri="{BB962C8B-B14F-4D97-AF65-F5344CB8AC3E}">
        <p14:creationId xmlns:p14="http://schemas.microsoft.com/office/powerpoint/2010/main" val="2536157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普通类型的虚端口只能属于一个</a:t>
            </a:r>
            <a:r>
              <a:rPr lang="en-US" altLang="zh-CN" dirty="0" smtClean="0"/>
              <a:t>VLAN</a:t>
            </a:r>
            <a:r>
              <a:rPr lang="zh-CN" altLang="en-US" dirty="0" smtClean="0"/>
              <a:t>，中继类型的虚端口可以允许多个</a:t>
            </a:r>
            <a:r>
              <a:rPr lang="en-US" altLang="zh-CN" dirty="0" smtClean="0"/>
              <a:t>VLAN</a:t>
            </a:r>
            <a:r>
              <a:rPr lang="zh-CN" altLang="en-US" dirty="0" smtClean="0"/>
              <a:t>接收和发送报文。普通虚拟机选择普通类型的端口，虚拟机的网卡启用</a:t>
            </a:r>
            <a:r>
              <a:rPr lang="en-US" altLang="zh-CN" dirty="0" smtClean="0"/>
              <a:t>VLAN</a:t>
            </a:r>
            <a:r>
              <a:rPr lang="zh-CN" altLang="en-US" dirty="0" smtClean="0"/>
              <a:t>设备的情况下选择中继类型的端口，否则虚拟机的网络可能不通。</a:t>
            </a:r>
          </a:p>
          <a:p>
            <a:r>
              <a:rPr lang="zh-CN" altLang="en-US" dirty="0" smtClean="0"/>
              <a:t>端口组配置为中继的方式后，可以在</a:t>
            </a:r>
            <a:r>
              <a:rPr lang="en-US" altLang="zh-CN" dirty="0" err="1" smtClean="0"/>
              <a:t>linux</a:t>
            </a:r>
            <a:r>
              <a:rPr lang="zh-CN" altLang="en-US" dirty="0" smtClean="0"/>
              <a:t>虚拟机内创建多个</a:t>
            </a:r>
            <a:r>
              <a:rPr lang="en-US" altLang="zh-CN" dirty="0" smtClean="0"/>
              <a:t>VLAN</a:t>
            </a:r>
            <a:r>
              <a:rPr lang="zh-CN" altLang="en-US" dirty="0" smtClean="0"/>
              <a:t>设备，这些</a:t>
            </a:r>
            <a:r>
              <a:rPr lang="en-US" altLang="zh-CN" dirty="0" smtClean="0"/>
              <a:t>VLAN</a:t>
            </a:r>
            <a:r>
              <a:rPr lang="zh-CN" altLang="en-US" dirty="0" smtClean="0"/>
              <a:t>设备通过</a:t>
            </a:r>
            <a:r>
              <a:rPr lang="en-US" altLang="zh-CN" dirty="0" smtClean="0"/>
              <a:t>1</a:t>
            </a:r>
            <a:r>
              <a:rPr lang="zh-CN" altLang="en-US" dirty="0" smtClean="0"/>
              <a:t>个虚拟网卡即可以收发携带不同</a:t>
            </a:r>
            <a:r>
              <a:rPr lang="en-US" altLang="zh-CN" dirty="0" smtClean="0"/>
              <a:t>VLAN</a:t>
            </a:r>
            <a:r>
              <a:rPr lang="zh-CN" altLang="en-US" dirty="0" smtClean="0"/>
              <a:t>标签的网络数据包。使虚拟机不用创建多个虚拟网卡，即可收发携带不同</a:t>
            </a:r>
            <a:r>
              <a:rPr lang="en-US" altLang="zh-CN" dirty="0" smtClean="0"/>
              <a:t>VLAN</a:t>
            </a:r>
            <a:r>
              <a:rPr lang="zh-CN" altLang="en-US" dirty="0" smtClean="0"/>
              <a:t>标签的网络数据包。</a:t>
            </a:r>
            <a:endParaRPr lang="zh-CN" altLang="en-US" dirty="0"/>
          </a:p>
        </p:txBody>
      </p:sp>
    </p:spTree>
    <p:extLst>
      <p:ext uri="{BB962C8B-B14F-4D97-AF65-F5344CB8AC3E}">
        <p14:creationId xmlns:p14="http://schemas.microsoft.com/office/powerpoint/2010/main" val="2792066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624600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对于普通网卡，绑定模式可以选择以下几种：</a:t>
            </a:r>
            <a:endParaRPr lang="en-US" altLang="zh-CN" dirty="0" smtClean="0"/>
          </a:p>
          <a:p>
            <a:pPr lvl="1"/>
            <a:r>
              <a:rPr lang="zh-CN" altLang="en-US" dirty="0" smtClean="0"/>
              <a:t>主备</a:t>
            </a:r>
            <a:endParaRPr lang="en-US" altLang="zh-CN" dirty="0" smtClean="0"/>
          </a:p>
          <a:p>
            <a:pPr lvl="1"/>
            <a:r>
              <a:rPr lang="zh-CN" altLang="en-US" dirty="0" smtClean="0"/>
              <a:t>轮询</a:t>
            </a:r>
            <a:endParaRPr lang="en-US" altLang="zh-CN" dirty="0" smtClean="0"/>
          </a:p>
          <a:p>
            <a:pPr lvl="1"/>
            <a:r>
              <a:rPr lang="zh-CN" altLang="en-US" dirty="0" smtClean="0"/>
              <a:t>基于源目的</a:t>
            </a:r>
            <a:r>
              <a:rPr lang="en-US" altLang="zh-CN" dirty="0" smtClean="0"/>
              <a:t>IP</a:t>
            </a:r>
            <a:r>
              <a:rPr lang="zh-CN" altLang="en-US" dirty="0" smtClean="0"/>
              <a:t>和端口负荷分担</a:t>
            </a:r>
            <a:endParaRPr lang="en-US" altLang="zh-CN" dirty="0" smtClean="0"/>
          </a:p>
          <a:p>
            <a:pPr lvl="1"/>
            <a:r>
              <a:rPr lang="zh-CN" altLang="en-US" dirty="0" smtClean="0"/>
              <a:t>基于源目的</a:t>
            </a:r>
            <a:r>
              <a:rPr lang="en-US" altLang="zh-CN" dirty="0" smtClean="0"/>
              <a:t>MAC</a:t>
            </a:r>
            <a:r>
              <a:rPr lang="zh-CN" altLang="en-US" dirty="0" smtClean="0"/>
              <a:t>的负荷分担</a:t>
            </a:r>
            <a:endParaRPr lang="en-US" altLang="zh-CN" dirty="0" smtClean="0"/>
          </a:p>
          <a:p>
            <a:pPr lvl="1"/>
            <a:r>
              <a:rPr lang="zh-CN" altLang="en-US" dirty="0" smtClean="0"/>
              <a:t>基于源目的</a:t>
            </a:r>
            <a:r>
              <a:rPr lang="en-US" altLang="zh-CN" dirty="0" smtClean="0"/>
              <a:t>MAC</a:t>
            </a:r>
            <a:r>
              <a:rPr lang="zh-CN" altLang="en-US" dirty="0" smtClean="0"/>
              <a:t>的</a:t>
            </a:r>
            <a:r>
              <a:rPr lang="en-US" altLang="zh-CN" dirty="0" smtClean="0"/>
              <a:t>LACP</a:t>
            </a:r>
          </a:p>
          <a:p>
            <a:pPr lvl="1"/>
            <a:r>
              <a:rPr lang="zh-CN" altLang="en-US" dirty="0" smtClean="0"/>
              <a:t>基于源目的</a:t>
            </a:r>
            <a:r>
              <a:rPr lang="en-US" altLang="zh-CN" dirty="0" smtClean="0"/>
              <a:t>IP</a:t>
            </a:r>
            <a:r>
              <a:rPr lang="zh-CN" altLang="en-US" dirty="0" smtClean="0"/>
              <a:t>的</a:t>
            </a:r>
            <a:r>
              <a:rPr lang="en-US" altLang="zh-CN" dirty="0" smtClean="0"/>
              <a:t>LACP</a:t>
            </a:r>
          </a:p>
          <a:p>
            <a:r>
              <a:rPr lang="zh-CN" altLang="en-US" dirty="0" smtClean="0"/>
              <a:t>对于支持</a:t>
            </a:r>
            <a:r>
              <a:rPr lang="en-US" altLang="zh-CN" dirty="0" smtClean="0"/>
              <a:t>DPDK</a:t>
            </a:r>
            <a:r>
              <a:rPr lang="zh-CN" altLang="en-US" dirty="0" smtClean="0"/>
              <a:t>驱动的物理网卡，绑定模式可以选择以下几种：</a:t>
            </a:r>
            <a:endParaRPr lang="en-US" altLang="zh-CN" dirty="0" smtClean="0"/>
          </a:p>
          <a:p>
            <a:pPr lvl="1"/>
            <a:r>
              <a:rPr lang="en-US" altLang="zh-CN" dirty="0" smtClean="0"/>
              <a:t>DPDK</a:t>
            </a:r>
            <a:r>
              <a:rPr lang="zh-CN" altLang="en-US" dirty="0" smtClean="0"/>
              <a:t>驱动的主备模式</a:t>
            </a:r>
            <a:endParaRPr lang="en-US" altLang="zh-CN" dirty="0" smtClean="0"/>
          </a:p>
          <a:p>
            <a:pPr lvl="1"/>
            <a:r>
              <a:rPr lang="en-US" altLang="zh-CN" dirty="0" smtClean="0"/>
              <a:t>DPDK</a:t>
            </a:r>
            <a:r>
              <a:rPr lang="zh-CN" altLang="en-US" dirty="0" smtClean="0"/>
              <a:t>驱动的基于源目的</a:t>
            </a:r>
            <a:r>
              <a:rPr lang="en-US" altLang="zh-CN" dirty="0" smtClean="0"/>
              <a:t>MAC</a:t>
            </a:r>
            <a:r>
              <a:rPr lang="zh-CN" altLang="en-US" dirty="0" smtClean="0"/>
              <a:t>的</a:t>
            </a:r>
            <a:r>
              <a:rPr lang="en-US" altLang="zh-CN" dirty="0" smtClean="0"/>
              <a:t>LACP</a:t>
            </a:r>
            <a:r>
              <a:rPr lang="zh-CN" altLang="en-US" dirty="0" smtClean="0"/>
              <a:t>模式</a:t>
            </a:r>
            <a:endParaRPr lang="en-US" altLang="zh-CN" dirty="0" smtClean="0"/>
          </a:p>
          <a:p>
            <a:pPr lvl="1"/>
            <a:r>
              <a:rPr lang="en-US" altLang="zh-CN" dirty="0" smtClean="0"/>
              <a:t>DPDK</a:t>
            </a:r>
            <a:r>
              <a:rPr lang="zh-CN" altLang="en-US" dirty="0" smtClean="0"/>
              <a:t>驱动的基于源目的</a:t>
            </a:r>
            <a:r>
              <a:rPr lang="en-US" altLang="zh-CN" dirty="0" smtClean="0"/>
              <a:t>IP</a:t>
            </a:r>
            <a:r>
              <a:rPr lang="zh-CN" altLang="en-US" dirty="0" smtClean="0"/>
              <a:t>和端口的</a:t>
            </a:r>
            <a:r>
              <a:rPr lang="en-US" altLang="zh-CN" dirty="0" smtClean="0"/>
              <a:t>LACP</a:t>
            </a:r>
            <a:r>
              <a:rPr lang="zh-CN" altLang="en-US" dirty="0" smtClean="0"/>
              <a:t>模式</a:t>
            </a:r>
            <a:endParaRPr lang="zh-CN" altLang="en-US" dirty="0"/>
          </a:p>
        </p:txBody>
      </p:sp>
    </p:spTree>
    <p:extLst>
      <p:ext uri="{BB962C8B-B14F-4D97-AF65-F5344CB8AC3E}">
        <p14:creationId xmlns:p14="http://schemas.microsoft.com/office/powerpoint/2010/main" val="30599507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33236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12248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参考答案</a:t>
            </a:r>
            <a:endParaRPr lang="en-US" altLang="zh-CN" dirty="0" smtClean="0"/>
          </a:p>
          <a:p>
            <a:pPr lvl="1"/>
            <a:r>
              <a:rPr lang="en-US" altLang="zh-CN" dirty="0" smtClean="0"/>
              <a:t>C</a:t>
            </a:r>
          </a:p>
          <a:p>
            <a:pPr lvl="1"/>
            <a:r>
              <a:rPr lang="en-US" altLang="zh-CN" dirty="0" smtClean="0"/>
              <a:t>ABC</a:t>
            </a:r>
            <a:endParaRPr lang="zh-CN" altLang="en-US" dirty="0"/>
          </a:p>
        </p:txBody>
      </p:sp>
      <p:sp>
        <p:nvSpPr>
          <p:cNvPr id="5" name="幻灯片图像占位符 4"/>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3923840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998197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84200" y="765175"/>
            <a:ext cx="5930900" cy="3336925"/>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53651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10160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46722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86993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68201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Bridge</a:t>
            </a:r>
            <a:r>
              <a:rPr lang="zh-CN" altLang="en-US" dirty="0" smtClean="0"/>
              <a:t>设备</a:t>
            </a:r>
            <a:r>
              <a:rPr lang="en-US" altLang="zh-CN" dirty="0" smtClean="0"/>
              <a:t>br0</a:t>
            </a:r>
            <a:r>
              <a:rPr lang="zh-CN" altLang="en-US" dirty="0" smtClean="0"/>
              <a:t>绑定了实际设备</a:t>
            </a:r>
            <a:r>
              <a:rPr lang="en-US" altLang="zh-CN" dirty="0" smtClean="0"/>
              <a:t>eth0</a:t>
            </a:r>
            <a:r>
              <a:rPr lang="zh-CN" altLang="en-US" dirty="0" smtClean="0"/>
              <a:t>与虚拟设备</a:t>
            </a:r>
            <a:r>
              <a:rPr lang="en-US" altLang="zh-CN" dirty="0" smtClean="0"/>
              <a:t>tap0/tap1,</a:t>
            </a:r>
            <a:r>
              <a:rPr lang="zh-CN" altLang="en-US" dirty="0" smtClean="0"/>
              <a:t>此时，对于</a:t>
            </a:r>
            <a:r>
              <a:rPr lang="en-US" altLang="zh-CN" dirty="0" smtClean="0"/>
              <a:t>Hypervisor</a:t>
            </a:r>
            <a:r>
              <a:rPr lang="zh-CN" altLang="en-US" dirty="0" smtClean="0"/>
              <a:t>的网络协议栈上层来说，只看得到</a:t>
            </a:r>
            <a:r>
              <a:rPr lang="en-US" altLang="zh-CN" dirty="0" smtClean="0"/>
              <a:t>br0</a:t>
            </a:r>
            <a:r>
              <a:rPr lang="zh-CN" altLang="en-US" dirty="0" smtClean="0"/>
              <a:t>，并不会关心网桥的细节。当这些从设备接收到数据包时，会将其提交给</a:t>
            </a:r>
            <a:r>
              <a:rPr lang="en-US" altLang="zh-CN" dirty="0" smtClean="0"/>
              <a:t>br0</a:t>
            </a:r>
            <a:r>
              <a:rPr lang="zh-CN" altLang="en-US" dirty="0" smtClean="0"/>
              <a:t>决定数据包的去向，</a:t>
            </a:r>
            <a:r>
              <a:rPr lang="en-US" altLang="zh-CN" dirty="0" smtClean="0"/>
              <a:t>br0</a:t>
            </a:r>
            <a:r>
              <a:rPr lang="zh-CN" altLang="en-US" dirty="0" smtClean="0"/>
              <a:t>会根据</a:t>
            </a:r>
            <a:r>
              <a:rPr lang="en-US" altLang="zh-CN" dirty="0" smtClean="0"/>
              <a:t>MAC</a:t>
            </a:r>
            <a:r>
              <a:rPr lang="zh-CN" altLang="en-US" dirty="0" smtClean="0"/>
              <a:t>地址与端口的映射关系进行转发。</a:t>
            </a:r>
            <a:endParaRPr lang="zh-CN" altLang="en-US" dirty="0"/>
          </a:p>
        </p:txBody>
      </p:sp>
    </p:spTree>
    <p:extLst>
      <p:ext uri="{BB962C8B-B14F-4D97-AF65-F5344CB8AC3E}">
        <p14:creationId xmlns:p14="http://schemas.microsoft.com/office/powerpoint/2010/main" val="986006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dirty="0" smtClean="0"/>
              <a:t>Open </a:t>
            </a:r>
            <a:r>
              <a:rPr lang="en-US" altLang="zh-CN" dirty="0" err="1" smtClean="0"/>
              <a:t>vSwitch</a:t>
            </a:r>
            <a:r>
              <a:rPr lang="zh-CN" altLang="en-US" dirty="0" smtClean="0"/>
              <a:t>（</a:t>
            </a:r>
            <a:r>
              <a:rPr lang="en-US" altLang="zh-CN" dirty="0" smtClean="0"/>
              <a:t>OVS</a:t>
            </a:r>
            <a:r>
              <a:rPr lang="zh-CN" altLang="en-US" dirty="0" smtClean="0"/>
              <a:t>）就是一款基于软件实现的开源虚拟交换机。它遵循</a:t>
            </a:r>
            <a:r>
              <a:rPr lang="en-US" altLang="zh-CN" dirty="0" smtClean="0"/>
              <a:t>Apache 2.0</a:t>
            </a:r>
            <a:r>
              <a:rPr lang="zh-CN" altLang="en-US" dirty="0" smtClean="0"/>
              <a:t>许可证。能够支持多种标准的管理接口和协议［例如</a:t>
            </a:r>
            <a:r>
              <a:rPr lang="en-US" altLang="zh-CN" dirty="0" err="1" smtClean="0"/>
              <a:t>NetFlow</a:t>
            </a:r>
            <a:r>
              <a:rPr lang="zh-CN" altLang="en-US" dirty="0" smtClean="0"/>
              <a:t>、</a:t>
            </a:r>
            <a:r>
              <a:rPr lang="en-US" altLang="zh-CN" dirty="0" err="1" smtClean="0"/>
              <a:t>sFlow</a:t>
            </a:r>
            <a:r>
              <a:rPr lang="zh-CN" altLang="en-US" dirty="0" smtClean="0"/>
              <a:t>、</a:t>
            </a:r>
            <a:r>
              <a:rPr lang="en-US" altLang="zh-CN" dirty="0" smtClean="0"/>
              <a:t>SPAN</a:t>
            </a:r>
            <a:r>
              <a:rPr lang="zh-CN" altLang="en-US" dirty="0" smtClean="0"/>
              <a:t>、</a:t>
            </a:r>
            <a:r>
              <a:rPr lang="en-US" altLang="zh-CN" dirty="0" smtClean="0"/>
              <a:t>RSPAN</a:t>
            </a:r>
            <a:r>
              <a:rPr lang="zh-CN" altLang="en-US" dirty="0" smtClean="0"/>
              <a:t>（</a:t>
            </a:r>
            <a:r>
              <a:rPr lang="en-US" altLang="zh-CN" dirty="0" smtClean="0"/>
              <a:t>Remote Switched Port Analyzer</a:t>
            </a:r>
            <a:r>
              <a:rPr lang="zh-CN" altLang="en-US" dirty="0" smtClean="0"/>
              <a:t>，远程交换端口分析器）、</a:t>
            </a:r>
            <a:r>
              <a:rPr lang="en-US" altLang="zh-CN" dirty="0" smtClean="0"/>
              <a:t>CLI</a:t>
            </a:r>
            <a:r>
              <a:rPr lang="zh-CN" altLang="en-US" dirty="0" smtClean="0"/>
              <a:t>（</a:t>
            </a:r>
            <a:r>
              <a:rPr lang="en-US" altLang="zh-CN" dirty="0" smtClean="0"/>
              <a:t>Command Line Interface</a:t>
            </a:r>
            <a:r>
              <a:rPr lang="zh-CN" altLang="en-US" dirty="0" smtClean="0"/>
              <a:t>，命令行接口）、</a:t>
            </a:r>
            <a:r>
              <a:rPr lang="en-US" altLang="zh-CN" dirty="0" smtClean="0"/>
              <a:t>LACP</a:t>
            </a:r>
            <a:r>
              <a:rPr lang="zh-CN" altLang="en-US" dirty="0" smtClean="0"/>
              <a:t>、</a:t>
            </a:r>
            <a:r>
              <a:rPr lang="en-US" altLang="zh-CN" dirty="0" smtClean="0"/>
              <a:t>802.1ag</a:t>
            </a:r>
            <a:r>
              <a:rPr lang="zh-CN" altLang="en-US" dirty="0" smtClean="0"/>
              <a:t>等］，还可以支持跨多个物理服务器的分布式环境（类似于</a:t>
            </a:r>
            <a:r>
              <a:rPr lang="en-US" altLang="zh-CN" dirty="0" smtClean="0"/>
              <a:t>VMware</a:t>
            </a:r>
            <a:r>
              <a:rPr lang="zh-CN" altLang="en-US" dirty="0" smtClean="0"/>
              <a:t>的</a:t>
            </a:r>
            <a:r>
              <a:rPr lang="en-US" altLang="zh-CN" dirty="0" err="1" smtClean="0"/>
              <a:t>vSwitch</a:t>
            </a:r>
            <a:r>
              <a:rPr lang="zh-CN" altLang="en-US" dirty="0" smtClean="0"/>
              <a:t>或</a:t>
            </a:r>
            <a:r>
              <a:rPr lang="en-US" altLang="zh-CN" dirty="0" smtClean="0"/>
              <a:t>Cisco</a:t>
            </a:r>
            <a:r>
              <a:rPr lang="zh-CN" altLang="en-US" dirty="0" smtClean="0"/>
              <a:t>的</a:t>
            </a:r>
            <a:r>
              <a:rPr lang="en-US" altLang="zh-CN" dirty="0" smtClean="0"/>
              <a:t>Nexus 1000V</a:t>
            </a:r>
            <a:r>
              <a:rPr lang="zh-CN" altLang="en-US" dirty="0" smtClean="0"/>
              <a:t>）。</a:t>
            </a:r>
            <a:r>
              <a:rPr lang="en-US" altLang="zh-CN" dirty="0" smtClean="0"/>
              <a:t>OVS</a:t>
            </a:r>
            <a:r>
              <a:rPr lang="zh-CN" altLang="en-US" dirty="0" smtClean="0"/>
              <a:t>提供了对</a:t>
            </a:r>
            <a:r>
              <a:rPr lang="en-US" altLang="zh-CN" dirty="0" err="1" smtClean="0"/>
              <a:t>OpenFlow</a:t>
            </a:r>
            <a:r>
              <a:rPr lang="zh-CN" altLang="en-US" dirty="0" smtClean="0"/>
              <a:t>协议的支持，并且能够与众多开源的虚拟化平台相整合。</a:t>
            </a:r>
          </a:p>
          <a:p>
            <a:r>
              <a:rPr lang="en-US" altLang="zh-CN" dirty="0" err="1" smtClean="0"/>
              <a:t>OpenFlow</a:t>
            </a:r>
            <a:r>
              <a:rPr lang="en-US" altLang="zh-CN" dirty="0" smtClean="0"/>
              <a:t> </a:t>
            </a:r>
            <a:r>
              <a:rPr lang="zh-CN" altLang="en-US" dirty="0" smtClean="0"/>
              <a:t>是 </a:t>
            </a:r>
            <a:r>
              <a:rPr lang="en-US" altLang="zh-CN" dirty="0" smtClean="0"/>
              <a:t>Software </a:t>
            </a:r>
            <a:r>
              <a:rPr lang="en-US" altLang="zh-CN" dirty="0" err="1" smtClean="0"/>
              <a:t>Definded</a:t>
            </a:r>
            <a:r>
              <a:rPr lang="en-US" altLang="zh-CN" dirty="0" smtClean="0"/>
              <a:t> Network </a:t>
            </a:r>
            <a:r>
              <a:rPr lang="zh-CN" altLang="en-US" dirty="0" smtClean="0"/>
              <a:t>的一种，由斯坦福大学的 </a:t>
            </a:r>
            <a:r>
              <a:rPr lang="en-US" altLang="zh-CN" dirty="0" smtClean="0"/>
              <a:t>Nick McKeown </a:t>
            </a:r>
            <a:r>
              <a:rPr lang="zh-CN" altLang="en-US" dirty="0" smtClean="0"/>
              <a:t>教授在 </a:t>
            </a:r>
            <a:r>
              <a:rPr lang="en-US" altLang="zh-CN" dirty="0" smtClean="0"/>
              <a:t>2008 </a:t>
            </a:r>
            <a:r>
              <a:rPr lang="zh-CN" altLang="en-US" dirty="0" smtClean="0"/>
              <a:t>年 </a:t>
            </a:r>
            <a:r>
              <a:rPr lang="en-US" altLang="zh-CN" dirty="0" smtClean="0"/>
              <a:t>4 </a:t>
            </a:r>
            <a:r>
              <a:rPr lang="zh-CN" altLang="en-US" dirty="0" smtClean="0"/>
              <a:t>月 </a:t>
            </a:r>
            <a:r>
              <a:rPr lang="en-US" altLang="zh-CN" dirty="0" smtClean="0"/>
              <a:t>ACM Communications Review </a:t>
            </a:r>
            <a:r>
              <a:rPr lang="zh-CN" altLang="en-US" dirty="0" smtClean="0"/>
              <a:t>上发表的一篇论文 </a:t>
            </a:r>
            <a:r>
              <a:rPr lang="en-US" altLang="zh-CN" dirty="0" err="1" smtClean="0"/>
              <a:t>OpenFlow</a:t>
            </a:r>
            <a:r>
              <a:rPr lang="en-US" altLang="zh-CN" dirty="0" smtClean="0"/>
              <a:t>: enabling innovation in campus networks </a:t>
            </a:r>
            <a:r>
              <a:rPr lang="zh-CN" altLang="en-US" dirty="0" smtClean="0"/>
              <a:t>里首先提出来的。它最初的出发点是用于网络研究人员实验其创新网络架构、协议，考虑到实际的网络创新思想需要在实际网络上才能更好地验证，而研究人员又无法修改在网的网络设备，故而提出了 </a:t>
            </a:r>
            <a:r>
              <a:rPr lang="en-US" altLang="zh-CN" dirty="0" err="1" smtClean="0"/>
              <a:t>OpenFlow</a:t>
            </a:r>
            <a:r>
              <a:rPr lang="en-US" altLang="zh-CN" dirty="0" smtClean="0"/>
              <a:t> </a:t>
            </a:r>
            <a:r>
              <a:rPr lang="zh-CN" altLang="en-US" dirty="0" smtClean="0"/>
              <a:t>的控制转发分离架构，将控制逻辑从网络设备盒子中引出来，研究者可以通过一组定义明确的接口对网络设备进行任意的编程从而实现新型的网络协议、拓扑架构而无需改动网络设备本身。</a:t>
            </a:r>
          </a:p>
          <a:p>
            <a:r>
              <a:rPr lang="en-US" altLang="zh-CN" dirty="0" err="1" smtClean="0"/>
              <a:t>OpenFlow</a:t>
            </a:r>
            <a:r>
              <a:rPr lang="zh-CN" altLang="en-US" dirty="0" smtClean="0"/>
              <a:t>交换机将原来完全由交换机</a:t>
            </a:r>
            <a:r>
              <a:rPr lang="en-US" altLang="zh-CN" dirty="0" smtClean="0"/>
              <a:t>/</a:t>
            </a:r>
            <a:r>
              <a:rPr lang="zh-CN" altLang="en-US" dirty="0" smtClean="0"/>
              <a:t>路由器控制的报文转发过程转化为由</a:t>
            </a:r>
            <a:r>
              <a:rPr lang="en-US" altLang="zh-CN" dirty="0" err="1" smtClean="0"/>
              <a:t>OpenFlow</a:t>
            </a:r>
            <a:r>
              <a:rPr lang="zh-CN" altLang="en-US" dirty="0" smtClean="0"/>
              <a:t>交换机（</a:t>
            </a:r>
            <a:r>
              <a:rPr lang="en-US" altLang="zh-CN" dirty="0" err="1" smtClean="0"/>
              <a:t>OpenFlow</a:t>
            </a:r>
            <a:r>
              <a:rPr lang="en-US" altLang="zh-CN" dirty="0" smtClean="0"/>
              <a:t> Switch</a:t>
            </a:r>
            <a:r>
              <a:rPr lang="zh-CN" altLang="en-US" dirty="0" smtClean="0"/>
              <a:t>）和控制服务器（</a:t>
            </a:r>
            <a:r>
              <a:rPr lang="en-US" altLang="zh-CN" dirty="0" smtClean="0"/>
              <a:t>Controller</a:t>
            </a:r>
            <a:r>
              <a:rPr lang="zh-CN" altLang="en-US" dirty="0" smtClean="0"/>
              <a:t>）来共同完成，从而实现了数据转发和路由控制的分离。控制器可以通过事先规定好的接口操作来控制</a:t>
            </a:r>
            <a:r>
              <a:rPr lang="en-US" altLang="zh-CN" dirty="0" err="1" smtClean="0"/>
              <a:t>OpenFlow</a:t>
            </a:r>
            <a:r>
              <a:rPr lang="zh-CN" altLang="en-US" dirty="0" smtClean="0"/>
              <a:t>交换机中的流表，从而达到控制数据转发的目的。</a:t>
            </a:r>
          </a:p>
          <a:p>
            <a:r>
              <a:rPr lang="en-US" altLang="zh-CN" dirty="0" err="1" smtClean="0"/>
              <a:t>OpenFlow</a:t>
            </a:r>
            <a:r>
              <a:rPr lang="zh-CN" altLang="en-US" dirty="0" smtClean="0"/>
              <a:t>网络由</a:t>
            </a:r>
            <a:r>
              <a:rPr lang="en-US" altLang="zh-CN" dirty="0" err="1" smtClean="0"/>
              <a:t>OpenFlow</a:t>
            </a:r>
            <a:r>
              <a:rPr lang="zh-CN" altLang="en-US" dirty="0" smtClean="0"/>
              <a:t>交换机、</a:t>
            </a:r>
            <a:r>
              <a:rPr lang="en-US" altLang="zh-CN" dirty="0" err="1" smtClean="0"/>
              <a:t>FlowVisor</a:t>
            </a:r>
            <a:r>
              <a:rPr lang="zh-CN" altLang="en-US" dirty="0" smtClean="0"/>
              <a:t>和</a:t>
            </a:r>
            <a:r>
              <a:rPr lang="en-US" altLang="zh-CN" dirty="0" smtClean="0"/>
              <a:t>Controller</a:t>
            </a:r>
            <a:r>
              <a:rPr lang="zh-CN" altLang="en-US" dirty="0" smtClean="0"/>
              <a:t>三部分组成。</a:t>
            </a:r>
            <a:r>
              <a:rPr lang="en-US" altLang="zh-CN" dirty="0" err="1" smtClean="0"/>
              <a:t>OpenFlow</a:t>
            </a:r>
            <a:r>
              <a:rPr lang="zh-CN" altLang="en-US" dirty="0" smtClean="0"/>
              <a:t>交换机进行数据层的转发；</a:t>
            </a:r>
            <a:r>
              <a:rPr lang="en-US" altLang="zh-CN" dirty="0" err="1" smtClean="0"/>
              <a:t>FlowVisor</a:t>
            </a:r>
            <a:r>
              <a:rPr lang="zh-CN" altLang="en-US" dirty="0" smtClean="0"/>
              <a:t>对网络进行虚拟化；</a:t>
            </a:r>
            <a:r>
              <a:rPr lang="en-US" altLang="zh-CN" dirty="0" smtClean="0"/>
              <a:t>Controller</a:t>
            </a:r>
            <a:r>
              <a:rPr lang="zh-CN" altLang="en-US" dirty="0" smtClean="0"/>
              <a:t>对网络进行集中控制，实现控制层的功能。</a:t>
            </a:r>
          </a:p>
          <a:p>
            <a:r>
              <a:rPr lang="en-US" altLang="zh-CN" dirty="0" err="1" smtClean="0"/>
              <a:t>OpenFlow</a:t>
            </a:r>
            <a:r>
              <a:rPr lang="zh-CN" altLang="en-US" dirty="0" smtClean="0"/>
              <a:t>交换机由流表、安全通道和</a:t>
            </a:r>
            <a:r>
              <a:rPr lang="en-US" altLang="zh-CN" dirty="0" err="1" smtClean="0"/>
              <a:t>OpenFlow</a:t>
            </a:r>
            <a:r>
              <a:rPr lang="zh-CN" altLang="en-US" dirty="0" smtClean="0"/>
              <a:t>协议三部分组成。</a:t>
            </a:r>
          </a:p>
          <a:p>
            <a:endParaRPr lang="zh-CN" altLang="en-US" dirty="0"/>
          </a:p>
        </p:txBody>
      </p:sp>
    </p:spTree>
    <p:extLst>
      <p:ext uri="{BB962C8B-B14F-4D97-AF65-F5344CB8AC3E}">
        <p14:creationId xmlns:p14="http://schemas.microsoft.com/office/powerpoint/2010/main" val="3981022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7212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xmlns="" val="20000"/>
                    </a:ext>
                  </a:extLst>
                </a:gridCol>
                <a:gridCol w="1968219">
                  <a:extLst>
                    <a:ext uri="{9D8B030D-6E8A-4147-A177-3AD203B41FA5}">
                      <a16:colId xmlns:a16="http://schemas.microsoft.com/office/drawing/2014/main" xmlns="" val="20001"/>
                    </a:ext>
                  </a:extLst>
                </a:gridCol>
                <a:gridCol w="3024336">
                  <a:extLst>
                    <a:ext uri="{9D8B030D-6E8A-4147-A177-3AD203B41FA5}">
                      <a16:colId xmlns:a16="http://schemas.microsoft.com/office/drawing/2014/main" xmlns="" val="20002"/>
                    </a:ext>
                  </a:extLst>
                </a:gridCol>
                <a:gridCol w="2351997">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xmlns="" val="20000"/>
                    </a:ext>
                  </a:extLst>
                </a:gridCol>
                <a:gridCol w="1968219">
                  <a:extLst>
                    <a:ext uri="{9D8B030D-6E8A-4147-A177-3AD203B41FA5}">
                      <a16:colId xmlns:a16="http://schemas.microsoft.com/office/drawing/2014/main" xmlns="" val="20001"/>
                    </a:ext>
                  </a:extLst>
                </a:gridCol>
                <a:gridCol w="3024336">
                  <a:extLst>
                    <a:ext uri="{9D8B030D-6E8A-4147-A177-3AD203B41FA5}">
                      <a16:colId xmlns:a16="http://schemas.microsoft.com/office/drawing/2014/main" xmlns="" val="20002"/>
                    </a:ext>
                  </a:extLst>
                </a:gridCol>
                <a:gridCol w="2351997">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a:p>
        </p:txBody>
      </p:sp>
      <p:sp>
        <p:nvSpPr>
          <p:cNvPr id="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5"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6"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a:t>
            </a:r>
            <a:r>
              <a:rPr lang="zh-CN" altLang="en-US" dirty="0" smtClean="0"/>
              <a:t>总结</a:t>
            </a:r>
            <a:endParaRPr lang="zh-CN" altLang="en-US" dirty="0"/>
          </a:p>
        </p:txBody>
      </p:sp>
      <p:sp>
        <p:nvSpPr>
          <p:cNvPr id="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本节小结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本章总结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1664"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 xmlns:a16="http://schemas.microsoft.com/office/drawing/2014/main"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 xmlns:a16="http://schemas.microsoft.com/office/drawing/2014/main"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smtClean="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a:t>
            </a:r>
            <a:r>
              <a:rPr lang="zh-CN" altLang="en-US" dirty="0" smtClean="0"/>
              <a:t>样式</a:t>
            </a:r>
            <a:endParaRPr lang="zh-CN" altLang="en-US" dirty="0"/>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smtClean="0"/>
              <a:t>单击此处编辑母版文本样式</a:t>
            </a:r>
          </a:p>
        </p:txBody>
      </p:sp>
      <p:sp>
        <p:nvSpPr>
          <p:cNvPr id="7" name="Rectangle 54">
            <a:extLst>
              <a:ext uri="{FF2B5EF4-FFF2-40B4-BE49-F238E27FC236}">
                <a16:creationId xmlns:a16="http://schemas.microsoft.com/office/drawing/2014/main" xmlns=""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a:t>
            </a:r>
            <a:r>
              <a:rPr lang="en-US" altLang="zh-CN" sz="1200" baseline="0" dirty="0" smtClean="0">
                <a:latin typeface="+mn-ea"/>
                <a:ea typeface="+mn-ea"/>
                <a:cs typeface="Arial" pitchFamily="34" charset="0"/>
              </a:rPr>
              <a:t>2019 </a:t>
            </a:r>
            <a:r>
              <a:rPr lang="zh-CN" altLang="en-US" sz="1200" baseline="0" dirty="0">
                <a:latin typeface="+mn-ea"/>
                <a:ea typeface="+mn-ea"/>
                <a:cs typeface="Arial" pitchFamily="34" charset="0"/>
              </a:rPr>
              <a:t>华为技术有限公司</a:t>
            </a: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smtClean="0">
                <a:solidFill>
                  <a:schemeClr val="tx1">
                    <a:lumMod val="75000"/>
                    <a:lumOff val="25000"/>
                  </a:schemeClr>
                </a:solidFill>
                <a:latin typeface="+mn-ea"/>
                <a:ea typeface="+mn-ea"/>
                <a:cs typeface="Arial" pitchFamily="34" charset="0"/>
              </a:rPr>
              <a:t>前言</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73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目录</a:t>
            </a:r>
            <a:endParaRPr lang="zh-CN" altLang="en-US" sz="3500" b="1" dirty="0">
              <a:solidFill>
                <a:schemeClr val="tx1">
                  <a:lumMod val="75000"/>
                  <a:lumOff val="25000"/>
                </a:schemeClr>
              </a:solidFill>
              <a:latin typeface="+mn-ea"/>
              <a:ea typeface="+mn-ea"/>
              <a:cs typeface="Arial" pitchFamily="34" charset="0"/>
            </a:endParaRP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9"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0"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本节概述和学习目标</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0815685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916854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a16="http://schemas.microsoft.com/office/drawing/2014/main" xmlns=""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a16="http://schemas.microsoft.com/office/drawing/2014/main" xmlns=""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a:t>
            </a:r>
            <a:r>
              <a:rPr lang="en-US" altLang="zh-CN" sz="1200" baseline="0" dirty="0" smtClean="0">
                <a:latin typeface="+mn-lt"/>
                <a:ea typeface="+mn-ea"/>
                <a:cs typeface="Arial" panose="020B0604020202020204" pitchFamily="34" charset="0"/>
              </a:rPr>
              <a:t>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62" r:id="rId10"/>
    <p:sldLayoutId id="2147483851" r:id="rId11"/>
    <p:sldLayoutId id="2147483852" r:id="rId12"/>
    <p:sldLayoutId id="2147483850" r:id="rId13"/>
    <p:sldLayoutId id="2147483861" r:id="rId14"/>
    <p:sldLayoutId id="2147483866" r:id="rId15"/>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文本占位符 9"/>
          <p:cNvSpPr>
            <a:spLocks noGrp="1"/>
          </p:cNvSpPr>
          <p:nvPr>
            <p:ph type="body" sz="quarter" idx="17"/>
          </p:nvPr>
        </p:nvSpPr>
        <p:spPr/>
        <p:txBody>
          <a:bodyPr/>
          <a:lstStyle/>
          <a:p>
            <a:endParaRPr lang="zh-CN" altLang="en-US" dirty="0"/>
          </a:p>
        </p:txBody>
      </p:sp>
      <p:sp>
        <p:nvSpPr>
          <p:cNvPr id="11" name="文本占位符 10"/>
          <p:cNvSpPr>
            <a:spLocks noGrp="1"/>
          </p:cNvSpPr>
          <p:nvPr>
            <p:ph type="body" sz="quarter" idx="18"/>
          </p:nvPr>
        </p:nvSpPr>
        <p:spPr/>
        <p:txBody>
          <a:bodyPr/>
          <a:lstStyle/>
          <a:p>
            <a:r>
              <a:rPr lang="en-US" altLang="zh-CN" dirty="0" err="1" smtClean="0"/>
              <a:t>FusionCompute</a:t>
            </a:r>
            <a:endParaRPr lang="zh-CN" altLang="en-US" dirty="0"/>
          </a:p>
        </p:txBody>
      </p:sp>
      <p:sp>
        <p:nvSpPr>
          <p:cNvPr id="12" name="文本占位符 11"/>
          <p:cNvSpPr>
            <a:spLocks noGrp="1"/>
          </p:cNvSpPr>
          <p:nvPr>
            <p:ph type="body" sz="quarter" idx="19"/>
          </p:nvPr>
        </p:nvSpPr>
        <p:spPr/>
        <p:txBody>
          <a:bodyPr/>
          <a:lstStyle/>
          <a:p>
            <a:r>
              <a:rPr lang="en-US" altLang="zh-CN" dirty="0" smtClean="0"/>
              <a:t>6.5</a:t>
            </a:r>
            <a:endParaRPr lang="zh-CN" altLang="en-US" dirty="0"/>
          </a:p>
        </p:txBody>
      </p:sp>
      <p:sp>
        <p:nvSpPr>
          <p:cNvPr id="13" name="文本占位符 12"/>
          <p:cNvSpPr>
            <a:spLocks noGrp="1"/>
          </p:cNvSpPr>
          <p:nvPr>
            <p:ph type="body" sz="quarter" idx="20"/>
          </p:nvPr>
        </p:nvSpPr>
        <p:spPr/>
        <p:txBody>
          <a:bodyPr/>
          <a:lstStyle/>
          <a:p>
            <a:r>
              <a:rPr lang="en-US" altLang="zh-CN" dirty="0" smtClean="0"/>
              <a:t>V4.0</a:t>
            </a:r>
            <a:endParaRPr lang="zh-CN" altLang="en-US" dirty="0"/>
          </a:p>
        </p:txBody>
      </p:sp>
      <p:sp>
        <p:nvSpPr>
          <p:cNvPr id="3" name="文本占位符 2"/>
          <p:cNvSpPr>
            <a:spLocks noGrp="1"/>
          </p:cNvSpPr>
          <p:nvPr>
            <p:ph type="body" sz="quarter" idx="13"/>
          </p:nvPr>
        </p:nvSpPr>
        <p:spPr/>
        <p:txBody>
          <a:bodyPr/>
          <a:lstStyle/>
          <a:p>
            <a:r>
              <a:rPr lang="zh-CN" altLang="en-US" dirty="0" smtClean="0"/>
              <a:t>张武</a:t>
            </a:r>
            <a:r>
              <a:rPr lang="en-US" altLang="zh-CN" dirty="0" smtClean="0"/>
              <a:t>/zWX642525</a:t>
            </a:r>
            <a:endParaRPr lang="zh-CN" altLang="en-US" dirty="0"/>
          </a:p>
        </p:txBody>
      </p:sp>
      <p:sp>
        <p:nvSpPr>
          <p:cNvPr id="4" name="文本占位符 3"/>
          <p:cNvSpPr>
            <a:spLocks noGrp="1"/>
          </p:cNvSpPr>
          <p:nvPr>
            <p:ph type="body" sz="quarter" idx="14"/>
          </p:nvPr>
        </p:nvSpPr>
        <p:spPr/>
        <p:txBody>
          <a:bodyPr/>
          <a:lstStyle/>
          <a:p>
            <a:r>
              <a:rPr lang="en-US" altLang="zh-CN" dirty="0" smtClean="0"/>
              <a:t>2019.05.28</a:t>
            </a:r>
            <a:endParaRPr lang="zh-CN" altLang="en-US" dirty="0"/>
          </a:p>
        </p:txBody>
      </p:sp>
      <p:sp>
        <p:nvSpPr>
          <p:cNvPr id="5" name="文本占位符 4"/>
          <p:cNvSpPr>
            <a:spLocks noGrp="1"/>
          </p:cNvSpPr>
          <p:nvPr>
            <p:ph type="body" sz="quarter" idx="15"/>
          </p:nvPr>
        </p:nvSpPr>
        <p:spPr/>
        <p:txBody>
          <a:bodyPr/>
          <a:lstStyle/>
          <a:p>
            <a:endParaRPr lang="zh-CN" altLang="en-US" dirty="0"/>
          </a:p>
        </p:txBody>
      </p:sp>
      <p:sp>
        <p:nvSpPr>
          <p:cNvPr id="6" name="文本占位符 5"/>
          <p:cNvSpPr>
            <a:spLocks noGrp="1"/>
          </p:cNvSpPr>
          <p:nvPr>
            <p:ph type="body" sz="quarter" idx="16"/>
          </p:nvPr>
        </p:nvSpPr>
        <p:spPr/>
        <p:txBody>
          <a:bodyPr/>
          <a:lstStyle/>
          <a:p>
            <a:r>
              <a:rPr lang="zh-CN" altLang="en-US" smtClean="0"/>
              <a:t>新开发</a:t>
            </a:r>
            <a:endParaRPr lang="zh-CN" altLang="en-US" dirty="0"/>
          </a:p>
        </p:txBody>
      </p:sp>
      <p:sp>
        <p:nvSpPr>
          <p:cNvPr id="14" name="文本占位符 13"/>
          <p:cNvSpPr>
            <a:spLocks noGrp="1"/>
          </p:cNvSpPr>
          <p:nvPr>
            <p:ph type="body" sz="quarter" idx="21"/>
          </p:nvPr>
        </p:nvSpPr>
        <p:spPr/>
        <p:txBody>
          <a:bodyPr/>
          <a:lstStyle/>
          <a:p>
            <a:endParaRPr lang="zh-CN" altLang="en-US"/>
          </a:p>
        </p:txBody>
      </p:sp>
      <p:sp>
        <p:nvSpPr>
          <p:cNvPr id="15" name="文本占位符 14"/>
          <p:cNvSpPr>
            <a:spLocks noGrp="1"/>
          </p:cNvSpPr>
          <p:nvPr>
            <p:ph type="body" sz="quarter" idx="22"/>
          </p:nvPr>
        </p:nvSpPr>
        <p:spPr/>
        <p:txBody>
          <a:bodyPr/>
          <a:lstStyle/>
          <a:p>
            <a:endParaRPr lang="zh-CN" altLang="en-US"/>
          </a:p>
        </p:txBody>
      </p:sp>
      <p:sp>
        <p:nvSpPr>
          <p:cNvPr id="16" name="文本占位符 15"/>
          <p:cNvSpPr>
            <a:spLocks noGrp="1"/>
          </p:cNvSpPr>
          <p:nvPr>
            <p:ph type="body" sz="quarter" idx="23"/>
          </p:nvPr>
        </p:nvSpPr>
        <p:spPr/>
        <p:txBody>
          <a:bodyPr/>
          <a:lstStyle/>
          <a:p>
            <a:endParaRPr lang="zh-CN" altLang="en-US"/>
          </a:p>
        </p:txBody>
      </p:sp>
      <p:sp>
        <p:nvSpPr>
          <p:cNvPr id="17" name="文本占位符 16"/>
          <p:cNvSpPr>
            <a:spLocks noGrp="1"/>
          </p:cNvSpPr>
          <p:nvPr>
            <p:ph type="body" sz="quarter" idx="24"/>
          </p:nvPr>
        </p:nvSpPr>
        <p:spPr/>
        <p:txBody>
          <a:bodyPr/>
          <a:lstStyle/>
          <a:p>
            <a:endParaRPr lang="zh-CN" altLang="en-US"/>
          </a:p>
        </p:txBody>
      </p:sp>
      <p:sp>
        <p:nvSpPr>
          <p:cNvPr id="18" name="文本占位符 17"/>
          <p:cNvSpPr>
            <a:spLocks noGrp="1"/>
          </p:cNvSpPr>
          <p:nvPr>
            <p:ph type="body" sz="quarter" idx="25"/>
          </p:nvPr>
        </p:nvSpPr>
        <p:spPr/>
        <p:txBody>
          <a:bodyPr/>
          <a:lstStyle/>
          <a:p>
            <a:endParaRPr lang="zh-CN" altLang="en-US"/>
          </a:p>
        </p:txBody>
      </p:sp>
      <p:sp>
        <p:nvSpPr>
          <p:cNvPr id="19" name="文本占位符 18"/>
          <p:cNvSpPr>
            <a:spLocks noGrp="1"/>
          </p:cNvSpPr>
          <p:nvPr>
            <p:ph type="body" sz="quarter" idx="26"/>
          </p:nvPr>
        </p:nvSpPr>
        <p:spPr/>
        <p:txBody>
          <a:bodyPr/>
          <a:lstStyle/>
          <a:p>
            <a:endParaRPr lang="zh-CN" altLang="en-US"/>
          </a:p>
        </p:txBody>
      </p:sp>
      <p:sp>
        <p:nvSpPr>
          <p:cNvPr id="20" name="文本占位符 19"/>
          <p:cNvSpPr>
            <a:spLocks noGrp="1"/>
          </p:cNvSpPr>
          <p:nvPr>
            <p:ph type="body" sz="quarter" idx="27"/>
          </p:nvPr>
        </p:nvSpPr>
        <p:spPr/>
        <p:txBody>
          <a:bodyPr/>
          <a:lstStyle/>
          <a:p>
            <a:endParaRPr lang="zh-CN" altLang="en-US"/>
          </a:p>
        </p:txBody>
      </p:sp>
      <p:sp>
        <p:nvSpPr>
          <p:cNvPr id="21" name="文本占位符 20"/>
          <p:cNvSpPr>
            <a:spLocks noGrp="1"/>
          </p:cNvSpPr>
          <p:nvPr>
            <p:ph type="body" sz="quarter" idx="28"/>
          </p:nvPr>
        </p:nvSpPr>
        <p:spPr/>
        <p:txBody>
          <a:bodyPr/>
          <a:lstStyle/>
          <a:p>
            <a:endParaRPr lang="zh-CN" altLang="en-US"/>
          </a:p>
        </p:txBody>
      </p:sp>
      <p:sp>
        <p:nvSpPr>
          <p:cNvPr id="22" name="文本占位符 21"/>
          <p:cNvSpPr>
            <a:spLocks noGrp="1"/>
          </p:cNvSpPr>
          <p:nvPr>
            <p:ph type="body" sz="quarter" idx="29"/>
          </p:nvPr>
        </p:nvSpPr>
        <p:spPr/>
        <p:txBody>
          <a:bodyPr/>
          <a:lstStyle/>
          <a:p>
            <a:endParaRPr lang="zh-CN" altLang="en-US"/>
          </a:p>
        </p:txBody>
      </p:sp>
      <p:sp>
        <p:nvSpPr>
          <p:cNvPr id="23" name="文本占位符 22"/>
          <p:cNvSpPr>
            <a:spLocks noGrp="1"/>
          </p:cNvSpPr>
          <p:nvPr>
            <p:ph type="body" sz="quarter" idx="30"/>
          </p:nvPr>
        </p:nvSpPr>
        <p:spPr/>
        <p:txBody>
          <a:bodyPr/>
          <a:lstStyle/>
          <a:p>
            <a:endParaRPr lang="zh-CN" altLang="en-US"/>
          </a:p>
        </p:txBody>
      </p:sp>
      <p:sp>
        <p:nvSpPr>
          <p:cNvPr id="24" name="文本占位符 23"/>
          <p:cNvSpPr>
            <a:spLocks noGrp="1"/>
          </p:cNvSpPr>
          <p:nvPr>
            <p:ph type="body" sz="quarter" idx="31"/>
          </p:nvPr>
        </p:nvSpPr>
        <p:spPr/>
        <p:txBody>
          <a:bodyPr/>
          <a:lstStyle/>
          <a:p>
            <a:endParaRPr lang="zh-CN" altLang="en-US"/>
          </a:p>
        </p:txBody>
      </p:sp>
      <p:sp>
        <p:nvSpPr>
          <p:cNvPr id="25" name="文本占位符 24"/>
          <p:cNvSpPr>
            <a:spLocks noGrp="1"/>
          </p:cNvSpPr>
          <p:nvPr>
            <p:ph type="body" sz="quarter" idx="32"/>
          </p:nvPr>
        </p:nvSpPr>
        <p:spPr/>
        <p:txBody>
          <a:bodyPr/>
          <a:lstStyle/>
          <a:p>
            <a:endParaRPr lang="zh-CN" altLang="en-US"/>
          </a:p>
        </p:txBody>
      </p:sp>
      <p:sp>
        <p:nvSpPr>
          <p:cNvPr id="26" name="文本占位符 25"/>
          <p:cNvSpPr>
            <a:spLocks noGrp="1"/>
          </p:cNvSpPr>
          <p:nvPr>
            <p:ph type="body" sz="quarter" idx="33"/>
          </p:nvPr>
        </p:nvSpPr>
        <p:spPr/>
        <p:txBody>
          <a:bodyPr/>
          <a:lstStyle/>
          <a:p>
            <a:endParaRPr lang="zh-CN" altLang="en-US"/>
          </a:p>
        </p:txBody>
      </p:sp>
      <p:sp>
        <p:nvSpPr>
          <p:cNvPr id="27" name="文本占位符 26"/>
          <p:cNvSpPr>
            <a:spLocks noGrp="1"/>
          </p:cNvSpPr>
          <p:nvPr>
            <p:ph type="body" sz="quarter" idx="34"/>
          </p:nvPr>
        </p:nvSpPr>
        <p:spPr/>
        <p:txBody>
          <a:bodyPr/>
          <a:lstStyle/>
          <a:p>
            <a:endParaRPr lang="zh-CN" altLang="en-US"/>
          </a:p>
        </p:txBody>
      </p:sp>
      <p:sp>
        <p:nvSpPr>
          <p:cNvPr id="28" name="文本占位符 27"/>
          <p:cNvSpPr>
            <a:spLocks noGrp="1"/>
          </p:cNvSpPr>
          <p:nvPr>
            <p:ph type="body" sz="quarter" idx="35"/>
          </p:nvPr>
        </p:nvSpPr>
        <p:spPr/>
        <p:txBody>
          <a:bodyPr/>
          <a:lstStyle/>
          <a:p>
            <a:endParaRPr lang="zh-CN" altLang="en-US"/>
          </a:p>
        </p:txBody>
      </p:sp>
      <p:sp>
        <p:nvSpPr>
          <p:cNvPr id="29" name="文本占位符 28"/>
          <p:cNvSpPr>
            <a:spLocks noGrp="1"/>
          </p:cNvSpPr>
          <p:nvPr>
            <p:ph type="body" sz="quarter" idx="36"/>
          </p:nvPr>
        </p:nvSpPr>
        <p:spPr/>
        <p:txBody>
          <a:bodyPr/>
          <a:lstStyle/>
          <a:p>
            <a:endParaRPr lang="zh-CN" alt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EVS</a:t>
            </a:r>
            <a:r>
              <a:rPr lang="zh-CN" altLang="en-US" dirty="0" smtClean="0"/>
              <a:t>概述</a:t>
            </a:r>
            <a:endParaRPr lang="zh-CN" altLang="en-US" dirty="0"/>
          </a:p>
        </p:txBody>
      </p:sp>
      <p:sp>
        <p:nvSpPr>
          <p:cNvPr id="3" name="文本占位符 2"/>
          <p:cNvSpPr>
            <a:spLocks noGrp="1"/>
          </p:cNvSpPr>
          <p:nvPr>
            <p:ph type="body" sz="quarter" idx="10"/>
          </p:nvPr>
        </p:nvSpPr>
        <p:spPr>
          <a:xfrm>
            <a:off x="7943430" y="1245331"/>
            <a:ext cx="3202946" cy="4680000"/>
          </a:xfrm>
        </p:spPr>
        <p:txBody>
          <a:bodyPr/>
          <a:lstStyle/>
          <a:p>
            <a:r>
              <a:rPr lang="zh-CN" altLang="en-US" sz="1400" dirty="0"/>
              <a:t>在</a:t>
            </a:r>
            <a:r>
              <a:rPr lang="en-US" altLang="zh-CN" sz="1400" dirty="0"/>
              <a:t>Host</a:t>
            </a:r>
            <a:r>
              <a:rPr lang="zh-CN" altLang="en-US" sz="1400" dirty="0"/>
              <a:t>上运行用户态</a:t>
            </a:r>
            <a:r>
              <a:rPr lang="en-US" altLang="zh-CN" sz="1400" dirty="0"/>
              <a:t>EVS</a:t>
            </a:r>
            <a:r>
              <a:rPr lang="zh-CN" altLang="en-US" sz="1400" dirty="0"/>
              <a:t>，借助于</a:t>
            </a:r>
            <a:r>
              <a:rPr lang="en-US" altLang="zh-CN" sz="1400" dirty="0"/>
              <a:t>DPDK</a:t>
            </a:r>
            <a:r>
              <a:rPr lang="zh-CN" altLang="en-US" sz="1400" dirty="0"/>
              <a:t>的网卡管理</a:t>
            </a:r>
            <a:r>
              <a:rPr lang="en-US" altLang="zh-CN" sz="1400" dirty="0"/>
              <a:t>API</a:t>
            </a:r>
            <a:r>
              <a:rPr lang="zh-CN" altLang="en-US" sz="1400" dirty="0"/>
              <a:t>和大页内存，来提升物理网卡收发包性能和处理能力。 </a:t>
            </a:r>
          </a:p>
          <a:p>
            <a:r>
              <a:rPr lang="zh-CN" altLang="en-US" sz="1400" dirty="0"/>
              <a:t>基于</a:t>
            </a:r>
            <a:r>
              <a:rPr lang="en-US" altLang="zh-CN" sz="1400" dirty="0" err="1"/>
              <a:t>vhost</a:t>
            </a:r>
            <a:r>
              <a:rPr lang="en-US" altLang="zh-CN" sz="1400" dirty="0"/>
              <a:t>-user</a:t>
            </a:r>
            <a:r>
              <a:rPr lang="zh-CN" altLang="en-US" sz="1400" dirty="0"/>
              <a:t>技术，</a:t>
            </a:r>
            <a:r>
              <a:rPr lang="en-US" altLang="zh-CN" sz="1400" dirty="0" err="1"/>
              <a:t>vhost</a:t>
            </a:r>
            <a:r>
              <a:rPr lang="zh-CN" altLang="en-US" sz="1400" dirty="0"/>
              <a:t>在用户态直接和</a:t>
            </a:r>
            <a:r>
              <a:rPr lang="en-US" altLang="zh-CN" sz="1400" dirty="0"/>
              <a:t>EVS</a:t>
            </a:r>
            <a:r>
              <a:rPr lang="zh-CN" altLang="en-US" sz="1400" dirty="0"/>
              <a:t>交互，通过地址偏移获取</a:t>
            </a:r>
            <a:r>
              <a:rPr lang="en-US" altLang="zh-CN" sz="1400" dirty="0"/>
              <a:t>DPDK</a:t>
            </a:r>
            <a:r>
              <a:rPr lang="zh-CN" altLang="en-US" sz="1400" dirty="0"/>
              <a:t>大页地址，性能提升</a:t>
            </a:r>
            <a:r>
              <a:rPr lang="en-US" altLang="zh-CN" sz="1400" dirty="0"/>
              <a:t>30%-40%</a:t>
            </a:r>
            <a:r>
              <a:rPr lang="zh-CN" altLang="en-US" sz="1400" dirty="0"/>
              <a:t>。</a:t>
            </a:r>
          </a:p>
          <a:p>
            <a:r>
              <a:rPr lang="zh-CN" altLang="en-US" sz="1400" dirty="0"/>
              <a:t>利用批处理和轮询机制提升报文处理能力。</a:t>
            </a:r>
          </a:p>
          <a:p>
            <a:r>
              <a:rPr lang="zh-CN" altLang="en-US" sz="1400" dirty="0"/>
              <a:t>后续会通过</a:t>
            </a:r>
            <a:r>
              <a:rPr lang="en-US" altLang="zh-CN" sz="1400" dirty="0" err="1"/>
              <a:t>ivshm</a:t>
            </a:r>
            <a:r>
              <a:rPr lang="zh-CN" altLang="en-US" sz="1400" dirty="0"/>
              <a:t>技术以共享内存与</a:t>
            </a:r>
            <a:r>
              <a:rPr lang="en-US" altLang="zh-CN" sz="1400" dirty="0"/>
              <a:t>VM</a:t>
            </a:r>
            <a:r>
              <a:rPr lang="zh-CN" altLang="en-US" sz="1400" dirty="0"/>
              <a:t>通信，进一步提升性能</a:t>
            </a:r>
            <a:r>
              <a:rPr lang="zh-CN" altLang="en-US" sz="1400" dirty="0" smtClean="0"/>
              <a:t>。</a:t>
            </a:r>
            <a:endParaRPr lang="zh-CN" altLang="en-US" sz="1400" dirty="0"/>
          </a:p>
        </p:txBody>
      </p:sp>
      <p:sp>
        <p:nvSpPr>
          <p:cNvPr id="14" name="TextBox 11"/>
          <p:cNvSpPr txBox="1"/>
          <p:nvPr/>
        </p:nvSpPr>
        <p:spPr>
          <a:xfrm>
            <a:off x="804539" y="5015305"/>
            <a:ext cx="1061266" cy="260035"/>
          </a:xfrm>
          <a:prstGeom prst="rect">
            <a:avLst/>
          </a:prstGeom>
          <a:noFill/>
          <a:ln>
            <a:noFill/>
          </a:ln>
          <a:effectLst/>
        </p:spPr>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latin typeface="+mn-ea"/>
                <a:cs typeface="+mn-cs"/>
              </a:rPr>
              <a:t>Kernel</a:t>
            </a:r>
            <a:endParaRPr kumimoji="0" lang="zh-CN" altLang="en-US" sz="1200" b="0" i="0" u="none" strike="noStrike" kern="0" cap="none" spc="0" normalizeH="0" baseline="0" noProof="0" dirty="0">
              <a:ln>
                <a:noFill/>
              </a:ln>
              <a:solidFill>
                <a:sysClr val="windowText" lastClr="000000"/>
              </a:solidFill>
              <a:effectLst/>
              <a:uLnTx/>
              <a:uFillTx/>
              <a:latin typeface="+mn-ea"/>
              <a:cs typeface="+mn-cs"/>
            </a:endParaRPr>
          </a:p>
        </p:txBody>
      </p:sp>
      <p:grpSp>
        <p:nvGrpSpPr>
          <p:cNvPr id="4" name="组合 3"/>
          <p:cNvGrpSpPr/>
          <p:nvPr/>
        </p:nvGrpSpPr>
        <p:grpSpPr>
          <a:xfrm>
            <a:off x="852304" y="1340768"/>
            <a:ext cx="6971888" cy="4752528"/>
            <a:chOff x="852304" y="1340768"/>
            <a:chExt cx="6971888" cy="4752528"/>
          </a:xfrm>
        </p:grpSpPr>
        <p:sp>
          <p:nvSpPr>
            <p:cNvPr id="18" name="矩形 17"/>
            <p:cNvSpPr/>
            <p:nvPr/>
          </p:nvSpPr>
          <p:spPr>
            <a:xfrm>
              <a:off x="5883896" y="1345564"/>
              <a:ext cx="1858827" cy="1698336"/>
            </a:xfrm>
            <a:prstGeom prst="rect">
              <a:avLst/>
            </a:prstGeom>
            <a:solidFill>
              <a:schemeClr val="bg1">
                <a:lumMod val="95000"/>
              </a:schemeClr>
            </a:soli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ysClr val="windowText" lastClr="000000"/>
                  </a:solidFill>
                  <a:effectLst/>
                  <a:uLnTx/>
                  <a:uFillTx/>
                  <a:latin typeface="+mn-ea"/>
                  <a:cs typeface="+mn-cs"/>
                </a:rPr>
                <a:t>VM2</a:t>
              </a:r>
              <a:endParaRPr kumimoji="0" lang="zh-CN" altLang="en-US" sz="1200" b="0" i="0" u="none" strike="noStrike" kern="0" cap="none" spc="0" normalizeH="0" baseline="0" noProof="0" dirty="0">
                <a:ln>
                  <a:noFill/>
                </a:ln>
                <a:solidFill>
                  <a:sysClr val="windowText" lastClr="000000"/>
                </a:solidFill>
                <a:effectLst/>
                <a:uLnTx/>
                <a:uFillTx/>
                <a:latin typeface="+mn-ea"/>
                <a:cs typeface="+mn-cs"/>
              </a:endParaRPr>
            </a:p>
          </p:txBody>
        </p:sp>
        <p:sp>
          <p:nvSpPr>
            <p:cNvPr id="41" name="矩形 40"/>
            <p:cNvSpPr/>
            <p:nvPr/>
          </p:nvSpPr>
          <p:spPr>
            <a:xfrm>
              <a:off x="3972818" y="1340768"/>
              <a:ext cx="1803379" cy="1698336"/>
            </a:xfrm>
            <a:prstGeom prst="rect">
              <a:avLst/>
            </a:prstGeom>
            <a:solidFill>
              <a:schemeClr val="bg1">
                <a:lumMod val="95000"/>
              </a:schemeClr>
            </a:soli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ysClr val="windowText" lastClr="000000"/>
                  </a:solidFill>
                  <a:effectLst/>
                  <a:uLnTx/>
                  <a:uFillTx/>
                  <a:latin typeface="+mn-ea"/>
                  <a:cs typeface="+mn-cs"/>
                </a:rPr>
                <a:t>VM1</a:t>
              </a:r>
              <a:endParaRPr kumimoji="0" lang="zh-CN" altLang="en-US" sz="1200" b="0" i="0" u="none" strike="noStrike" kern="0" cap="none" spc="0" normalizeH="0" baseline="0" noProof="0">
                <a:ln>
                  <a:noFill/>
                </a:ln>
                <a:solidFill>
                  <a:sysClr val="windowText" lastClr="000000"/>
                </a:solidFill>
                <a:effectLst/>
                <a:uLnTx/>
                <a:uFillTx/>
                <a:latin typeface="+mn-ea"/>
                <a:cs typeface="+mn-cs"/>
              </a:endParaRPr>
            </a:p>
          </p:txBody>
        </p:sp>
        <p:sp>
          <p:nvSpPr>
            <p:cNvPr id="43" name="矩形 42"/>
            <p:cNvSpPr/>
            <p:nvPr/>
          </p:nvSpPr>
          <p:spPr>
            <a:xfrm>
              <a:off x="4382237" y="2597324"/>
              <a:ext cx="1029030" cy="287995"/>
            </a:xfrm>
            <a:prstGeom prst="rect">
              <a:avLst/>
            </a:prstGeom>
            <a:solidFill>
              <a:srgbClr val="FFC000"/>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smtClean="0">
                  <a:ln>
                    <a:noFill/>
                  </a:ln>
                  <a:solidFill>
                    <a:sysClr val="windowText" lastClr="000000"/>
                  </a:solidFill>
                  <a:effectLst/>
                  <a:uLnTx/>
                  <a:uFillTx/>
                  <a:latin typeface="+mn-ea"/>
                  <a:cs typeface="+mn-cs"/>
                </a:rPr>
                <a:t>ivshm</a:t>
              </a:r>
              <a:endParaRPr kumimoji="0" lang="zh-CN" altLang="en-US" sz="1200" b="0" i="0" u="none" strike="noStrike" kern="0" cap="none" spc="0" normalizeH="0" baseline="0" noProof="0" dirty="0">
                <a:ln>
                  <a:noFill/>
                </a:ln>
                <a:solidFill>
                  <a:sysClr val="windowText" lastClr="000000"/>
                </a:solidFill>
                <a:effectLst/>
                <a:uLnTx/>
                <a:uFillTx/>
                <a:latin typeface="+mn-ea"/>
                <a:cs typeface="+mn-cs"/>
              </a:endParaRPr>
            </a:p>
          </p:txBody>
        </p:sp>
        <p:sp>
          <p:nvSpPr>
            <p:cNvPr id="44" name="矩形 43"/>
            <p:cNvSpPr/>
            <p:nvPr/>
          </p:nvSpPr>
          <p:spPr>
            <a:xfrm>
              <a:off x="4037294" y="1695309"/>
              <a:ext cx="1595123" cy="253326"/>
            </a:xfrm>
            <a:prstGeom prst="rect">
              <a:avLst/>
            </a:prstGeom>
            <a:solidFill>
              <a:srgbClr val="FFC000"/>
            </a:soli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latin typeface="+mn-ea"/>
                  <a:cs typeface="+mn-cs"/>
                </a:rPr>
                <a:t>APP</a:t>
              </a:r>
              <a:endParaRPr kumimoji="0" lang="zh-CN" altLang="en-US" sz="1200" b="0" i="0" u="none" strike="noStrike" kern="0" cap="none" spc="0" normalizeH="0" baseline="0" noProof="0" dirty="0">
                <a:ln>
                  <a:noFill/>
                </a:ln>
                <a:solidFill>
                  <a:sysClr val="windowText" lastClr="000000"/>
                </a:solidFill>
                <a:effectLst/>
                <a:uLnTx/>
                <a:uFillTx/>
                <a:latin typeface="+mn-ea"/>
                <a:cs typeface="+mn-cs"/>
              </a:endParaRPr>
            </a:p>
          </p:txBody>
        </p:sp>
        <p:cxnSp>
          <p:nvCxnSpPr>
            <p:cNvPr id="45" name="曲线连接符 44"/>
            <p:cNvCxnSpPr>
              <a:stCxn id="42" idx="2"/>
              <a:endCxn id="43" idx="0"/>
            </p:cNvCxnSpPr>
            <p:nvPr/>
          </p:nvCxnSpPr>
          <p:spPr>
            <a:xfrm rot="16200000" flipH="1">
              <a:off x="4710421" y="2410995"/>
              <a:ext cx="210825" cy="161832"/>
            </a:xfrm>
            <a:prstGeom prst="curvedConnector3">
              <a:avLst>
                <a:gd name="adj1" fmla="val 50000"/>
              </a:avLst>
            </a:prstGeom>
            <a:noFill/>
            <a:ln w="19050" cap="flat" cmpd="sng" algn="ctr">
              <a:solidFill>
                <a:schemeClr val="tx1"/>
              </a:solidFill>
              <a:prstDash val="solid"/>
              <a:headEnd type="arrow" w="med" len="med"/>
              <a:tailEnd type="arrow" w="med" len="med"/>
            </a:ln>
            <a:effectLst/>
          </p:spPr>
        </p:cxnSp>
        <p:cxnSp>
          <p:nvCxnSpPr>
            <p:cNvPr id="23" name="直接连接符 22"/>
            <p:cNvCxnSpPr/>
            <p:nvPr/>
          </p:nvCxnSpPr>
          <p:spPr>
            <a:xfrm flipV="1">
              <a:off x="3122344" y="2253530"/>
              <a:ext cx="4701848" cy="3879"/>
            </a:xfrm>
            <a:prstGeom prst="line">
              <a:avLst/>
            </a:prstGeom>
            <a:noFill/>
            <a:ln w="9525" cap="flat" cmpd="sng" algn="ctr">
              <a:solidFill>
                <a:srgbClr val="4F81BD">
                  <a:shade val="95000"/>
                  <a:satMod val="105000"/>
                </a:srgbClr>
              </a:solidFill>
              <a:prstDash val="lgDash"/>
            </a:ln>
            <a:effectLst/>
          </p:spPr>
        </p:cxnSp>
        <p:sp>
          <p:nvSpPr>
            <p:cNvPr id="6" name="矩形 5"/>
            <p:cNvSpPr/>
            <p:nvPr/>
          </p:nvSpPr>
          <p:spPr>
            <a:xfrm>
              <a:off x="1035987" y="3090314"/>
              <a:ext cx="6706736" cy="2591402"/>
            </a:xfrm>
            <a:prstGeom prst="rect">
              <a:avLst/>
            </a:prstGeom>
            <a:solidFill>
              <a:schemeClr val="bg1">
                <a:lumMod val="95000"/>
              </a:schemeClr>
            </a:solidFill>
            <a:ln w="9525" cap="flat" cmpd="sng" algn="ctr">
              <a:solidFill>
                <a:srgbClr val="00B0F0"/>
              </a:solidFill>
              <a:prstDash val="solid"/>
            </a:ln>
            <a:effectLst>
              <a:outerShdw blurRad="40000" dist="20000" dir="5400000" rotWithShape="0">
                <a:srgbClr val="000000">
                  <a:alpha val="38000"/>
                </a:srgbClr>
              </a:outerShdw>
            </a:effectLst>
          </p:spPr>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ysClr val="windowText" lastClr="000000"/>
                  </a:solidFill>
                  <a:effectLst/>
                  <a:uLnTx/>
                  <a:uFillTx/>
                  <a:latin typeface="+mn-ea"/>
                  <a:cs typeface="+mn-cs"/>
                </a:rPr>
                <a:t>Host</a:t>
              </a:r>
              <a:endParaRPr kumimoji="0" lang="zh-CN" altLang="en-US" sz="1600" b="0" i="0" u="none" strike="noStrike" kern="0" cap="none" spc="0" normalizeH="0" baseline="0" noProof="0">
                <a:ln>
                  <a:noFill/>
                </a:ln>
                <a:solidFill>
                  <a:sysClr val="windowText" lastClr="000000"/>
                </a:solidFill>
                <a:effectLst/>
                <a:uLnTx/>
                <a:uFillTx/>
                <a:latin typeface="+mn-ea"/>
                <a:cs typeface="+mn-cs"/>
              </a:endParaRPr>
            </a:p>
          </p:txBody>
        </p:sp>
        <p:sp>
          <p:nvSpPr>
            <p:cNvPr id="7" name="矩形 6"/>
            <p:cNvSpPr/>
            <p:nvPr/>
          </p:nvSpPr>
          <p:spPr>
            <a:xfrm>
              <a:off x="1043080" y="5700729"/>
              <a:ext cx="6699643" cy="392567"/>
            </a:xfrm>
            <a:prstGeom prst="rect">
              <a:avLst/>
            </a:prstGeom>
            <a:solidFill>
              <a:schemeClr val="bg1">
                <a:lumMod val="95000"/>
              </a:schemeClr>
            </a:soli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nchorCtr="0"/>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ysClr val="windowText" lastClr="000000"/>
                  </a:solidFill>
                  <a:effectLst/>
                  <a:uLnTx/>
                  <a:uFillTx/>
                  <a:latin typeface="+mn-ea"/>
                  <a:cs typeface="+mn-cs"/>
                </a:rPr>
                <a:t>硬件网卡</a:t>
              </a:r>
            </a:p>
          </p:txBody>
        </p:sp>
        <p:sp>
          <p:nvSpPr>
            <p:cNvPr id="8" name="矩形 7"/>
            <p:cNvSpPr/>
            <p:nvPr/>
          </p:nvSpPr>
          <p:spPr>
            <a:xfrm>
              <a:off x="2202993" y="3202156"/>
              <a:ext cx="2488751" cy="917730"/>
            </a:xfrm>
            <a:prstGeom prst="rect">
              <a:avLst/>
            </a:prstGeom>
            <a:solidFill>
              <a:srgbClr val="FFC000"/>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sysClr val="windowText" lastClr="000000"/>
                  </a:solidFill>
                  <a:effectLst/>
                  <a:uLnTx/>
                  <a:uFillTx/>
                  <a:latin typeface="+mn-ea"/>
                  <a:cs typeface="+mn-cs"/>
                </a:rPr>
                <a:t>EVS</a:t>
              </a:r>
              <a:endParaRPr kumimoji="0" lang="en-US" altLang="zh-CN" sz="1600" b="0" i="0" u="none" strike="noStrike" kern="0" cap="none" spc="0" normalizeH="0" baseline="0" noProof="0" dirty="0" smtClean="0">
                <a:ln>
                  <a:noFill/>
                </a:ln>
                <a:solidFill>
                  <a:srgbClr val="FF0000"/>
                </a:solidFill>
                <a:effectLst/>
                <a:uLnTx/>
                <a:uFillTx/>
                <a:latin typeface="+mn-ea"/>
                <a:cs typeface="+mn-cs"/>
              </a:endParaRPr>
            </a:p>
          </p:txBody>
        </p:sp>
        <p:sp>
          <p:nvSpPr>
            <p:cNvPr id="9" name="矩形 8"/>
            <p:cNvSpPr/>
            <p:nvPr/>
          </p:nvSpPr>
          <p:spPr>
            <a:xfrm>
              <a:off x="3046330" y="3896142"/>
              <a:ext cx="756072" cy="200757"/>
            </a:xfrm>
            <a:prstGeom prst="rect">
              <a:avLst/>
            </a:prstGeom>
            <a:solidFill>
              <a:srgbClr val="FFC000"/>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latin typeface="+mn-ea"/>
                  <a:cs typeface="+mn-cs"/>
                </a:rPr>
                <a:t>pPort0</a:t>
              </a:r>
              <a:endParaRPr kumimoji="0" lang="zh-CN" altLang="en-US" sz="1200" b="0" i="0" u="none" strike="noStrike" kern="0" cap="none" spc="0" normalizeH="0" baseline="0" noProof="0" dirty="0">
                <a:ln>
                  <a:noFill/>
                </a:ln>
                <a:solidFill>
                  <a:sysClr val="windowText" lastClr="000000"/>
                </a:solidFill>
                <a:effectLst/>
                <a:uLnTx/>
                <a:uFillTx/>
                <a:latin typeface="+mn-ea"/>
                <a:cs typeface="+mn-cs"/>
              </a:endParaRPr>
            </a:p>
          </p:txBody>
        </p:sp>
        <p:sp>
          <p:nvSpPr>
            <p:cNvPr id="10" name="TextBox 7"/>
            <p:cNvSpPr txBox="1"/>
            <p:nvPr/>
          </p:nvSpPr>
          <p:spPr>
            <a:xfrm>
              <a:off x="3071787" y="1916832"/>
              <a:ext cx="1005818" cy="260695"/>
            </a:xfrm>
            <a:prstGeom prst="rect">
              <a:avLst/>
            </a:prstGeom>
            <a:noFill/>
            <a:ln>
              <a:noFill/>
            </a:ln>
            <a:effectLst/>
          </p:spPr>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latin typeface="+mn-ea"/>
                  <a:cs typeface="+mn-cs"/>
                </a:rPr>
                <a:t>User space</a:t>
              </a:r>
              <a:endParaRPr kumimoji="0" lang="zh-CN" altLang="en-US" sz="1200" b="0" i="0" u="none" strike="noStrike" kern="0" cap="none" spc="0" normalizeH="0" baseline="0" noProof="0" dirty="0">
                <a:ln>
                  <a:noFill/>
                </a:ln>
                <a:solidFill>
                  <a:sysClr val="windowText" lastClr="000000"/>
                </a:solidFill>
                <a:effectLst/>
                <a:uLnTx/>
                <a:uFillTx/>
                <a:latin typeface="+mn-ea"/>
                <a:cs typeface="+mn-cs"/>
              </a:endParaRPr>
            </a:p>
          </p:txBody>
        </p:sp>
        <p:sp>
          <p:nvSpPr>
            <p:cNvPr id="11" name="TextBox 8"/>
            <p:cNvSpPr txBox="1"/>
            <p:nvPr/>
          </p:nvSpPr>
          <p:spPr>
            <a:xfrm>
              <a:off x="3190732" y="2217566"/>
              <a:ext cx="1005818" cy="257340"/>
            </a:xfrm>
            <a:prstGeom prst="rect">
              <a:avLst/>
            </a:prstGeom>
            <a:noFill/>
            <a:ln>
              <a:noFill/>
            </a:ln>
            <a:effectLst/>
          </p:spPr>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latin typeface="+mn-ea"/>
                  <a:cs typeface="+mn-cs"/>
                </a:rPr>
                <a:t>Kernel</a:t>
              </a:r>
              <a:endParaRPr kumimoji="0" lang="zh-CN" altLang="en-US" sz="1200" b="0" i="0" u="none" strike="noStrike" kern="0" cap="none" spc="0" normalizeH="0" baseline="0" noProof="0" dirty="0">
                <a:ln>
                  <a:noFill/>
                </a:ln>
                <a:solidFill>
                  <a:sysClr val="windowText" lastClr="000000"/>
                </a:solidFill>
                <a:effectLst/>
                <a:uLnTx/>
                <a:uFillTx/>
                <a:latin typeface="+mn-ea"/>
                <a:cs typeface="+mn-cs"/>
              </a:endParaRPr>
            </a:p>
          </p:txBody>
        </p:sp>
        <p:sp>
          <p:nvSpPr>
            <p:cNvPr id="12" name="矩形 11"/>
            <p:cNvSpPr/>
            <p:nvPr/>
          </p:nvSpPr>
          <p:spPr>
            <a:xfrm>
              <a:off x="3840670" y="5735401"/>
              <a:ext cx="1660885" cy="278488"/>
            </a:xfrm>
            <a:prstGeom prst="rect">
              <a:avLst/>
            </a:prstGeom>
            <a:solidFill>
              <a:srgbClr val="FFC000"/>
            </a:soli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ysClr val="windowText" lastClr="000000"/>
                  </a:solidFill>
                  <a:effectLst/>
                  <a:uLnTx/>
                  <a:uFillTx/>
                  <a:latin typeface="+mn-ea"/>
                  <a:cs typeface="+mn-cs"/>
                </a:rPr>
                <a:t>Intel 82599</a:t>
              </a:r>
              <a:endParaRPr kumimoji="0" lang="zh-CN" altLang="zh-CN" sz="1200" b="0" i="0" u="none" strike="noStrike" kern="0" cap="none" spc="0" normalizeH="0" baseline="0" noProof="0">
                <a:ln>
                  <a:noFill/>
                </a:ln>
                <a:solidFill>
                  <a:sysClr val="windowText" lastClr="000000"/>
                </a:solidFill>
                <a:effectLst/>
                <a:uLnTx/>
                <a:uFillTx/>
                <a:latin typeface="+mn-ea"/>
                <a:cs typeface="+mn-cs"/>
              </a:endParaRPr>
            </a:p>
          </p:txBody>
        </p:sp>
        <p:sp>
          <p:nvSpPr>
            <p:cNvPr id="13" name="TextBox 10"/>
            <p:cNvSpPr txBox="1"/>
            <p:nvPr/>
          </p:nvSpPr>
          <p:spPr>
            <a:xfrm>
              <a:off x="852304" y="4143238"/>
              <a:ext cx="1259849" cy="258917"/>
            </a:xfrm>
            <a:prstGeom prst="rect">
              <a:avLst/>
            </a:prstGeom>
            <a:noFill/>
            <a:ln>
              <a:noFill/>
            </a:ln>
            <a:effectLst/>
          </p:spPr>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latin typeface="+mn-ea"/>
                  <a:cs typeface="+mn-cs"/>
                </a:rPr>
                <a:t>User space</a:t>
              </a:r>
              <a:endParaRPr kumimoji="0" lang="zh-CN" altLang="en-US" sz="1200" b="0" i="0" u="none" strike="noStrike" kern="0" cap="none" spc="0" normalizeH="0" baseline="0" noProof="0" dirty="0">
                <a:ln>
                  <a:noFill/>
                </a:ln>
                <a:solidFill>
                  <a:sysClr val="windowText" lastClr="000000"/>
                </a:solidFill>
                <a:effectLst/>
                <a:uLnTx/>
                <a:uFillTx/>
                <a:latin typeface="+mn-ea"/>
                <a:cs typeface="+mn-cs"/>
              </a:endParaRPr>
            </a:p>
          </p:txBody>
        </p:sp>
        <p:sp>
          <p:nvSpPr>
            <p:cNvPr id="15" name="矩形 14"/>
            <p:cNvSpPr/>
            <p:nvPr/>
          </p:nvSpPr>
          <p:spPr>
            <a:xfrm>
              <a:off x="3873322" y="3679726"/>
              <a:ext cx="747503" cy="227041"/>
            </a:xfrm>
            <a:prstGeom prst="rect">
              <a:avLst/>
            </a:prstGeom>
            <a:solidFill>
              <a:srgbClr val="FFC000"/>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latin typeface="+mn-ea"/>
                  <a:cs typeface="+mn-cs"/>
                </a:rPr>
                <a:t>vPort2</a:t>
              </a:r>
              <a:endParaRPr kumimoji="0" lang="zh-CN" altLang="en-US" sz="1200" b="0" i="0" u="none" strike="noStrike" kern="0" cap="none" spc="0" normalizeH="0" baseline="0" noProof="0" dirty="0">
                <a:ln>
                  <a:noFill/>
                </a:ln>
                <a:solidFill>
                  <a:sysClr val="windowText" lastClr="000000"/>
                </a:solidFill>
                <a:effectLst/>
                <a:uLnTx/>
                <a:uFillTx/>
                <a:latin typeface="+mn-ea"/>
                <a:cs typeface="+mn-cs"/>
              </a:endParaRPr>
            </a:p>
          </p:txBody>
        </p:sp>
        <p:sp>
          <p:nvSpPr>
            <p:cNvPr id="16" name="矩形 15"/>
            <p:cNvSpPr/>
            <p:nvPr/>
          </p:nvSpPr>
          <p:spPr>
            <a:xfrm>
              <a:off x="2215889" y="4190850"/>
              <a:ext cx="2537206" cy="275133"/>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ysClr val="windowText" lastClr="000000"/>
                  </a:solidFill>
                  <a:effectLst/>
                  <a:uLnTx/>
                  <a:uFillTx/>
                  <a:latin typeface="+mn-ea"/>
                </a:rPr>
                <a:t>DPDK</a:t>
              </a:r>
              <a:r>
                <a:rPr lang="en-US" altLang="zh-CN" sz="1200" kern="0" dirty="0" smtClean="0">
                  <a:solidFill>
                    <a:sysClr val="windowText" lastClr="000000"/>
                  </a:solidFill>
                  <a:latin typeface="+mn-ea"/>
                </a:rPr>
                <a:t> </a:t>
              </a:r>
              <a:r>
                <a:rPr kumimoji="0" lang="en-US" altLang="zh-CN" sz="1200" b="0" i="0" u="none" strike="noStrike" kern="0" cap="none" spc="0" normalizeH="0" baseline="0" noProof="0" dirty="0" smtClean="0">
                  <a:ln>
                    <a:noFill/>
                  </a:ln>
                  <a:solidFill>
                    <a:sysClr val="windowText" lastClr="000000"/>
                  </a:solidFill>
                  <a:effectLst/>
                  <a:uLnTx/>
                  <a:uFillTx/>
                  <a:latin typeface="+mn-ea"/>
                </a:rPr>
                <a:t>(</a:t>
              </a:r>
              <a:r>
                <a:rPr kumimoji="0" lang="zh-CN" altLang="en-US" sz="1200" b="0" i="0" u="none" strike="noStrike" kern="0" cap="none" spc="0" normalizeH="0" baseline="0" noProof="0" dirty="0">
                  <a:ln>
                    <a:noFill/>
                  </a:ln>
                  <a:solidFill>
                    <a:sysClr val="windowText" lastClr="000000"/>
                  </a:solidFill>
                  <a:effectLst/>
                  <a:uLnTx/>
                  <a:uFillTx/>
                  <a:latin typeface="+mn-ea"/>
                </a:rPr>
                <a:t>网卡管理、内存管理）</a:t>
              </a:r>
            </a:p>
          </p:txBody>
        </p:sp>
        <p:cxnSp>
          <p:nvCxnSpPr>
            <p:cNvPr id="17" name="曲线连接符 16"/>
            <p:cNvCxnSpPr>
              <a:endCxn id="15" idx="3"/>
            </p:cNvCxnSpPr>
            <p:nvPr/>
          </p:nvCxnSpPr>
          <p:spPr>
            <a:xfrm rot="10800000" flipV="1">
              <a:off x="4620825" y="3550702"/>
              <a:ext cx="658745" cy="242545"/>
            </a:xfrm>
            <a:prstGeom prst="curvedConnector3">
              <a:avLst>
                <a:gd name="adj1" fmla="val 50000"/>
              </a:avLst>
            </a:prstGeom>
            <a:noFill/>
            <a:ln w="19050" cap="flat" cmpd="sng" algn="ctr">
              <a:solidFill>
                <a:schemeClr val="tx1"/>
              </a:solidFill>
              <a:prstDash val="solid"/>
              <a:headEnd type="arrow" w="med" len="med"/>
              <a:tailEnd type="arrow" w="med" len="med"/>
            </a:ln>
            <a:effectLst/>
          </p:spPr>
        </p:cxnSp>
        <p:sp>
          <p:nvSpPr>
            <p:cNvPr id="19" name="矩形 18"/>
            <p:cNvSpPr/>
            <p:nvPr/>
          </p:nvSpPr>
          <p:spPr>
            <a:xfrm>
              <a:off x="6241736" y="2103299"/>
              <a:ext cx="808523" cy="287995"/>
            </a:xfrm>
            <a:prstGeom prst="rect">
              <a:avLst/>
            </a:prstGeom>
            <a:solidFill>
              <a:srgbClr val="FFC000"/>
            </a:soli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ysClr val="windowText" lastClr="000000"/>
                  </a:solidFill>
                  <a:effectLst/>
                  <a:uLnTx/>
                  <a:uFillTx/>
                  <a:latin typeface="+mn-ea"/>
                  <a:cs typeface="+mn-cs"/>
                </a:rPr>
                <a:t>sockets</a:t>
              </a:r>
              <a:endParaRPr kumimoji="0" lang="zh-CN" altLang="en-US" sz="1200" b="0" i="0" u="none" strike="noStrike" kern="0" cap="none" spc="0" normalizeH="0" baseline="0" noProof="0">
                <a:ln>
                  <a:noFill/>
                </a:ln>
                <a:solidFill>
                  <a:sysClr val="windowText" lastClr="000000"/>
                </a:solidFill>
                <a:effectLst/>
                <a:uLnTx/>
                <a:uFillTx/>
                <a:latin typeface="+mn-ea"/>
                <a:cs typeface="+mn-cs"/>
              </a:endParaRPr>
            </a:p>
          </p:txBody>
        </p:sp>
        <p:sp>
          <p:nvSpPr>
            <p:cNvPr id="20" name="矩形 19"/>
            <p:cNvSpPr/>
            <p:nvPr/>
          </p:nvSpPr>
          <p:spPr>
            <a:xfrm>
              <a:off x="6293315" y="2602120"/>
              <a:ext cx="1029029" cy="287995"/>
            </a:xfrm>
            <a:prstGeom prst="rect">
              <a:avLst/>
            </a:prstGeom>
            <a:solidFill>
              <a:srgbClr val="FFC000"/>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ysClr val="windowText" lastClr="000000"/>
                  </a:solidFill>
                  <a:effectLst/>
                  <a:uLnTx/>
                  <a:uFillTx/>
                  <a:latin typeface="+mn-ea"/>
                  <a:cs typeface="+mn-cs"/>
                </a:rPr>
                <a:t>VirtIO-net</a:t>
              </a:r>
              <a:endParaRPr kumimoji="0" lang="zh-CN" altLang="en-US" sz="1200" b="0" i="0" u="none" strike="noStrike" kern="0" cap="none" spc="0" normalizeH="0" baseline="0" noProof="0">
                <a:ln>
                  <a:noFill/>
                </a:ln>
                <a:solidFill>
                  <a:sysClr val="windowText" lastClr="000000"/>
                </a:solidFill>
                <a:effectLst/>
                <a:uLnTx/>
                <a:uFillTx/>
                <a:latin typeface="+mn-ea"/>
                <a:cs typeface="+mn-cs"/>
              </a:endParaRPr>
            </a:p>
          </p:txBody>
        </p:sp>
        <p:sp>
          <p:nvSpPr>
            <p:cNvPr id="21" name="矩形 20"/>
            <p:cNvSpPr/>
            <p:nvPr/>
          </p:nvSpPr>
          <p:spPr>
            <a:xfrm>
              <a:off x="5948372" y="1700105"/>
              <a:ext cx="1595123" cy="253326"/>
            </a:xfrm>
            <a:prstGeom prst="rect">
              <a:avLst/>
            </a:prstGeom>
            <a:solidFill>
              <a:srgbClr val="FFC000"/>
            </a:soli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ysClr val="windowText" lastClr="000000"/>
                  </a:solidFill>
                  <a:effectLst/>
                  <a:uLnTx/>
                  <a:uFillTx/>
                  <a:latin typeface="+mn-ea"/>
                  <a:cs typeface="+mn-cs"/>
                </a:rPr>
                <a:t>APP</a:t>
              </a:r>
              <a:endParaRPr kumimoji="0" lang="zh-CN" altLang="en-US" sz="1200" b="0" i="0" u="none" strike="noStrike" kern="0" cap="none" spc="0" normalizeH="0" baseline="0" noProof="0">
                <a:ln>
                  <a:noFill/>
                </a:ln>
                <a:solidFill>
                  <a:sysClr val="windowText" lastClr="000000"/>
                </a:solidFill>
                <a:effectLst/>
                <a:uLnTx/>
                <a:uFillTx/>
                <a:latin typeface="+mn-ea"/>
                <a:cs typeface="+mn-cs"/>
              </a:endParaRPr>
            </a:p>
          </p:txBody>
        </p:sp>
        <p:cxnSp>
          <p:nvCxnSpPr>
            <p:cNvPr id="22" name="曲线连接符 21"/>
            <p:cNvCxnSpPr>
              <a:stCxn id="19" idx="2"/>
              <a:endCxn id="20" idx="0"/>
            </p:cNvCxnSpPr>
            <p:nvPr/>
          </p:nvCxnSpPr>
          <p:spPr>
            <a:xfrm rot="16200000" flipH="1">
              <a:off x="6621499" y="2415790"/>
              <a:ext cx="210825" cy="161832"/>
            </a:xfrm>
            <a:prstGeom prst="curvedConnector3">
              <a:avLst>
                <a:gd name="adj1" fmla="val 50000"/>
              </a:avLst>
            </a:prstGeom>
            <a:noFill/>
            <a:ln w="19050" cap="flat" cmpd="sng" algn="ctr">
              <a:solidFill>
                <a:schemeClr val="tx1"/>
              </a:solidFill>
              <a:prstDash val="solid"/>
              <a:headEnd type="arrow" w="med" len="med"/>
              <a:tailEnd type="arrow" w="med" len="med"/>
            </a:ln>
            <a:effectLst/>
          </p:spPr>
        </p:cxnSp>
        <p:sp>
          <p:nvSpPr>
            <p:cNvPr id="24" name="矩形 23"/>
            <p:cNvSpPr/>
            <p:nvPr/>
          </p:nvSpPr>
          <p:spPr>
            <a:xfrm>
              <a:off x="2133361" y="5730926"/>
              <a:ext cx="1660885" cy="278488"/>
            </a:xfrm>
            <a:prstGeom prst="rect">
              <a:avLst/>
            </a:prstGeom>
            <a:solidFill>
              <a:srgbClr val="FFC000"/>
            </a:soli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ysClr val="windowText" lastClr="000000"/>
                  </a:solidFill>
                  <a:effectLst/>
                  <a:uLnTx/>
                  <a:uFillTx/>
                  <a:latin typeface="+mn-ea"/>
                  <a:cs typeface="+mn-cs"/>
                </a:rPr>
                <a:t>Intel i350</a:t>
              </a:r>
              <a:endParaRPr kumimoji="0" lang="zh-CN" altLang="zh-CN" sz="1200" b="0" i="0" u="none" strike="noStrike" kern="0" cap="none" spc="0" normalizeH="0" baseline="0" noProof="0">
                <a:ln>
                  <a:noFill/>
                </a:ln>
                <a:solidFill>
                  <a:sysClr val="windowText" lastClr="000000"/>
                </a:solidFill>
                <a:effectLst/>
                <a:uLnTx/>
                <a:uFillTx/>
                <a:latin typeface="+mn-ea"/>
                <a:cs typeface="+mn-cs"/>
              </a:endParaRPr>
            </a:p>
          </p:txBody>
        </p:sp>
        <p:sp>
          <p:nvSpPr>
            <p:cNvPr id="25" name="矩形 24"/>
            <p:cNvSpPr/>
            <p:nvPr/>
          </p:nvSpPr>
          <p:spPr>
            <a:xfrm>
              <a:off x="5666614" y="5742110"/>
              <a:ext cx="1660885" cy="278488"/>
            </a:xfrm>
            <a:prstGeom prst="rect">
              <a:avLst/>
            </a:prstGeom>
            <a:solidFill>
              <a:srgbClr val="FFC000"/>
            </a:soli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ysClr val="windowText" lastClr="000000"/>
                  </a:solidFill>
                  <a:effectLst/>
                  <a:uLnTx/>
                  <a:uFillTx/>
                  <a:latin typeface="+mn-ea"/>
                  <a:cs typeface="+mn-cs"/>
                </a:rPr>
                <a:t>Mellanox</a:t>
              </a:r>
              <a:endParaRPr kumimoji="0" lang="zh-CN" altLang="zh-CN" sz="1200" b="0" i="0" u="none" strike="noStrike" kern="0" cap="none" spc="0" normalizeH="0" baseline="0" noProof="0">
                <a:ln>
                  <a:noFill/>
                </a:ln>
                <a:solidFill>
                  <a:sysClr val="windowText" lastClr="000000"/>
                </a:solidFill>
                <a:effectLst/>
                <a:uLnTx/>
                <a:uFillTx/>
                <a:latin typeface="+mn-ea"/>
                <a:cs typeface="+mn-cs"/>
              </a:endParaRPr>
            </a:p>
          </p:txBody>
        </p:sp>
        <p:sp>
          <p:nvSpPr>
            <p:cNvPr id="26" name="矩形 25"/>
            <p:cNvSpPr/>
            <p:nvPr/>
          </p:nvSpPr>
          <p:spPr>
            <a:xfrm>
              <a:off x="2197837" y="3283801"/>
              <a:ext cx="761548" cy="227041"/>
            </a:xfrm>
            <a:prstGeom prst="rect">
              <a:avLst/>
            </a:prstGeom>
            <a:solidFill>
              <a:srgbClr val="FFC000"/>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ysClr val="windowText" lastClr="000000"/>
                  </a:solidFill>
                  <a:effectLst/>
                  <a:uLnTx/>
                  <a:uFillTx/>
                  <a:latin typeface="+mn-ea"/>
                  <a:cs typeface="+mn-cs"/>
                </a:rPr>
                <a:t>vPort3</a:t>
              </a:r>
              <a:endParaRPr kumimoji="0" lang="zh-CN" altLang="en-US" sz="1200" b="0" i="0" u="none" strike="noStrike" kern="0" cap="none" spc="0" normalizeH="0" baseline="0" noProof="0">
                <a:ln>
                  <a:noFill/>
                </a:ln>
                <a:solidFill>
                  <a:sysClr val="windowText" lastClr="000000"/>
                </a:solidFill>
                <a:effectLst/>
                <a:uLnTx/>
                <a:uFillTx/>
                <a:latin typeface="+mn-ea"/>
                <a:cs typeface="+mn-cs"/>
              </a:endParaRPr>
            </a:p>
          </p:txBody>
        </p:sp>
        <p:sp>
          <p:nvSpPr>
            <p:cNvPr id="27" name="矩形 26"/>
            <p:cNvSpPr/>
            <p:nvPr/>
          </p:nvSpPr>
          <p:spPr>
            <a:xfrm>
              <a:off x="2205575" y="3627161"/>
              <a:ext cx="664096" cy="436186"/>
            </a:xfrm>
            <a:prstGeom prst="rect">
              <a:avLst/>
            </a:prstGeom>
            <a:solidFill>
              <a:srgbClr val="FFC000"/>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ysClr val="windowText" lastClr="000000"/>
                  </a:solidFill>
                  <a:effectLst/>
                  <a:uLnTx/>
                  <a:uFillTx/>
                  <a:latin typeface="+mn-ea"/>
                  <a:cs typeface="+mn-cs"/>
                </a:rPr>
                <a:t>vxlan port</a:t>
              </a:r>
              <a:endParaRPr kumimoji="0" lang="zh-CN" altLang="en-US" sz="1200" b="0" i="0" u="none" strike="noStrike" kern="0" cap="none" spc="0" normalizeH="0" baseline="0" noProof="0">
                <a:ln>
                  <a:noFill/>
                </a:ln>
                <a:solidFill>
                  <a:sysClr val="windowText" lastClr="000000"/>
                </a:solidFill>
                <a:effectLst/>
                <a:uLnTx/>
                <a:uFillTx/>
                <a:latin typeface="+mn-ea"/>
                <a:cs typeface="+mn-cs"/>
              </a:endParaRPr>
            </a:p>
          </p:txBody>
        </p:sp>
        <p:sp>
          <p:nvSpPr>
            <p:cNvPr id="28" name="矩形 27"/>
            <p:cNvSpPr/>
            <p:nvPr/>
          </p:nvSpPr>
          <p:spPr>
            <a:xfrm>
              <a:off x="1249470" y="5249069"/>
              <a:ext cx="664096" cy="227041"/>
            </a:xfrm>
            <a:prstGeom prst="rect">
              <a:avLst/>
            </a:prstGeom>
            <a:solidFill>
              <a:srgbClr val="F79646">
                <a:lumMod val="40000"/>
                <a:lumOff val="60000"/>
              </a:srgbClr>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ysClr val="windowText" lastClr="000000"/>
                  </a:solidFill>
                  <a:effectLst/>
                  <a:uLnTx/>
                  <a:uFillTx/>
                  <a:latin typeface="+mn-ea"/>
                  <a:cs typeface="+mn-cs"/>
                </a:rPr>
                <a:t>hnic0</a:t>
              </a:r>
              <a:endParaRPr kumimoji="0" lang="zh-CN" altLang="en-US" sz="1200" b="0" i="0" u="none" strike="noStrike" kern="0" cap="none" spc="0" normalizeH="0" baseline="0" noProof="0">
                <a:ln>
                  <a:noFill/>
                </a:ln>
                <a:solidFill>
                  <a:sysClr val="windowText" lastClr="000000"/>
                </a:solidFill>
                <a:effectLst/>
                <a:uLnTx/>
                <a:uFillTx/>
                <a:latin typeface="+mn-ea"/>
                <a:cs typeface="+mn-cs"/>
              </a:endParaRPr>
            </a:p>
          </p:txBody>
        </p:sp>
        <p:cxnSp>
          <p:nvCxnSpPr>
            <p:cNvPr id="29" name="曲线连接符 88"/>
            <p:cNvCxnSpPr>
              <a:stCxn id="28" idx="0"/>
              <a:endCxn id="26" idx="1"/>
            </p:cNvCxnSpPr>
            <p:nvPr/>
          </p:nvCxnSpPr>
          <p:spPr>
            <a:xfrm rot="5400000" flipH="1" flipV="1">
              <a:off x="963804" y="4015037"/>
              <a:ext cx="1851748" cy="616318"/>
            </a:xfrm>
            <a:prstGeom prst="curvedConnector2">
              <a:avLst/>
            </a:prstGeom>
            <a:noFill/>
            <a:ln w="19050" cap="flat" cmpd="sng" algn="ctr">
              <a:solidFill>
                <a:schemeClr val="tx1"/>
              </a:solidFill>
              <a:prstDash val="solid"/>
              <a:headEnd type="arrow" w="med" len="med"/>
              <a:tailEnd type="arrow" w="med" len="med"/>
            </a:ln>
            <a:effectLst/>
          </p:spPr>
        </p:cxnSp>
        <p:cxnSp>
          <p:nvCxnSpPr>
            <p:cNvPr id="30" name="直接连接符 29"/>
            <p:cNvCxnSpPr/>
            <p:nvPr/>
          </p:nvCxnSpPr>
          <p:spPr>
            <a:xfrm>
              <a:off x="925964" y="5032672"/>
              <a:ext cx="6898228" cy="23487"/>
            </a:xfrm>
            <a:prstGeom prst="line">
              <a:avLst/>
            </a:prstGeom>
            <a:noFill/>
            <a:ln w="9525" cap="flat" cmpd="sng" algn="ctr">
              <a:solidFill>
                <a:srgbClr val="4F81BD">
                  <a:shade val="95000"/>
                  <a:satMod val="105000"/>
                </a:srgbClr>
              </a:solidFill>
              <a:prstDash val="lgDash"/>
            </a:ln>
            <a:effectLst/>
          </p:spPr>
        </p:cxnSp>
        <p:cxnSp>
          <p:nvCxnSpPr>
            <p:cNvPr id="31" name="曲线连接符 30"/>
            <p:cNvCxnSpPr>
              <a:stCxn id="38" idx="0"/>
              <a:endCxn id="20" idx="2"/>
            </p:cNvCxnSpPr>
            <p:nvPr/>
          </p:nvCxnSpPr>
          <p:spPr>
            <a:xfrm rot="16200000" flipV="1">
              <a:off x="6761404" y="2936542"/>
              <a:ext cx="445269" cy="352416"/>
            </a:xfrm>
            <a:prstGeom prst="curvedConnector3">
              <a:avLst>
                <a:gd name="adj1" fmla="val 50000"/>
              </a:avLst>
            </a:prstGeom>
            <a:noFill/>
            <a:ln w="19050" cap="flat" cmpd="sng" algn="ctr">
              <a:solidFill>
                <a:schemeClr val="tx1"/>
              </a:solidFill>
              <a:prstDash val="solid"/>
              <a:headEnd type="arrow" w="med" len="med"/>
              <a:tailEnd type="arrow" w="med" len="med"/>
            </a:ln>
            <a:effectLst/>
          </p:spPr>
        </p:cxnSp>
        <p:sp>
          <p:nvSpPr>
            <p:cNvPr id="32" name="矩形 31"/>
            <p:cNvSpPr/>
            <p:nvPr/>
          </p:nvSpPr>
          <p:spPr>
            <a:xfrm>
              <a:off x="1043080" y="1837671"/>
              <a:ext cx="1916305" cy="480927"/>
            </a:xfrm>
            <a:prstGeom prst="rect">
              <a:avLst/>
            </a:prstGeom>
            <a:solidFill>
              <a:schemeClr val="bg1">
                <a:lumMod val="95000"/>
              </a:schemeClr>
            </a:solidFill>
            <a:ln w="9525" cap="flat" cmpd="sng" algn="ctr">
              <a:solidFill>
                <a:srgbClr val="00B0F0"/>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ysClr val="windowText" lastClr="000000"/>
                  </a:solidFill>
                  <a:effectLst/>
                  <a:uLnTx/>
                  <a:uFillTx/>
                  <a:latin typeface="+mn-ea"/>
                  <a:cs typeface="+mn-cs"/>
                </a:rPr>
                <a:t>Neutron</a:t>
              </a:r>
              <a:endParaRPr kumimoji="0" lang="zh-CN" altLang="en-US" sz="1200" b="0" i="0" u="none" strike="noStrike" kern="0" cap="none" spc="0" normalizeH="0" baseline="0" noProof="0">
                <a:ln>
                  <a:noFill/>
                </a:ln>
                <a:solidFill>
                  <a:sysClr val="windowText" lastClr="000000"/>
                </a:solidFill>
                <a:effectLst/>
                <a:uLnTx/>
                <a:uFillTx/>
                <a:latin typeface="+mn-ea"/>
                <a:cs typeface="+mn-cs"/>
              </a:endParaRPr>
            </a:p>
          </p:txBody>
        </p:sp>
        <p:sp>
          <p:nvSpPr>
            <p:cNvPr id="33" name="矩形 32"/>
            <p:cNvSpPr/>
            <p:nvPr/>
          </p:nvSpPr>
          <p:spPr>
            <a:xfrm>
              <a:off x="2058007" y="2391284"/>
              <a:ext cx="895371" cy="624525"/>
            </a:xfrm>
            <a:prstGeom prst="rect">
              <a:avLst/>
            </a:prstGeom>
            <a:solidFill>
              <a:schemeClr val="bg1">
                <a:lumMod val="95000"/>
              </a:schemeClr>
            </a:solidFill>
            <a:ln w="9525" cap="flat" cmpd="sng" algn="ctr">
              <a:solidFill>
                <a:srgbClr val="00B0F0"/>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a:ln>
                    <a:noFill/>
                  </a:ln>
                  <a:solidFill>
                    <a:sysClr val="windowText" lastClr="000000"/>
                  </a:solidFill>
                  <a:effectLst/>
                  <a:uLnTx/>
                  <a:uFillTx/>
                  <a:latin typeface="+mn-ea"/>
                  <a:cs typeface="+mn-cs"/>
                </a:rPr>
                <a:t>vSwitch</a:t>
              </a:r>
              <a:r>
                <a:rPr kumimoji="0" lang="en-US" altLang="zh-CN" sz="1200" b="0" i="0" u="none" strike="noStrike" kern="0" cap="none" spc="0" normalizeH="0" baseline="0" noProof="0" dirty="0">
                  <a:ln>
                    <a:noFill/>
                  </a:ln>
                  <a:solidFill>
                    <a:sysClr val="windowText" lastClr="000000"/>
                  </a:solidFill>
                  <a:effectLst/>
                  <a:uLnTx/>
                  <a:uFillTx/>
                  <a:latin typeface="+mn-ea"/>
                  <a:cs typeface="+mn-cs"/>
                </a:rPr>
                <a:t> Controller</a:t>
              </a:r>
              <a:endParaRPr kumimoji="0" lang="zh-CN" altLang="en-US" sz="1200" b="0" i="0" u="none" strike="noStrike" kern="0" cap="none" spc="0" normalizeH="0" baseline="0" noProof="0" dirty="0">
                <a:ln>
                  <a:noFill/>
                </a:ln>
                <a:solidFill>
                  <a:sysClr val="windowText" lastClr="000000"/>
                </a:solidFill>
                <a:effectLst/>
                <a:uLnTx/>
                <a:uFillTx/>
                <a:latin typeface="+mn-ea"/>
                <a:cs typeface="+mn-cs"/>
              </a:endParaRPr>
            </a:p>
          </p:txBody>
        </p:sp>
        <p:sp>
          <p:nvSpPr>
            <p:cNvPr id="34" name="矩形 33"/>
            <p:cNvSpPr/>
            <p:nvPr/>
          </p:nvSpPr>
          <p:spPr>
            <a:xfrm>
              <a:off x="1043080" y="2389736"/>
              <a:ext cx="928253" cy="624525"/>
            </a:xfrm>
            <a:prstGeom prst="rect">
              <a:avLst/>
            </a:prstGeom>
            <a:solidFill>
              <a:schemeClr val="bg1">
                <a:lumMod val="95000"/>
              </a:schemeClr>
            </a:solidFill>
            <a:ln w="9525" cap="flat" cmpd="sng" algn="ctr">
              <a:solidFill>
                <a:srgbClr val="00B0F0"/>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ysClr val="windowText" lastClr="000000"/>
                  </a:solidFill>
                  <a:effectLst/>
                  <a:uLnTx/>
                  <a:uFillTx/>
                  <a:latin typeface="+mn-ea"/>
                  <a:cs typeface="+mn-cs"/>
                </a:rPr>
                <a:t>SDN controller</a:t>
              </a:r>
              <a:endParaRPr kumimoji="0" lang="zh-CN" altLang="en-US" sz="1200" b="0" i="0" u="none" strike="noStrike" kern="0" cap="none" spc="0" normalizeH="0" baseline="0" noProof="0">
                <a:ln>
                  <a:noFill/>
                </a:ln>
                <a:solidFill>
                  <a:sysClr val="windowText" lastClr="000000"/>
                </a:solidFill>
                <a:effectLst/>
                <a:uLnTx/>
                <a:uFillTx/>
                <a:latin typeface="+mn-ea"/>
                <a:cs typeface="+mn-cs"/>
              </a:endParaRPr>
            </a:p>
          </p:txBody>
        </p:sp>
        <p:cxnSp>
          <p:nvCxnSpPr>
            <p:cNvPr id="35" name="曲线连接符 34"/>
            <p:cNvCxnSpPr>
              <a:stCxn id="8" idx="0"/>
              <a:endCxn id="34" idx="2"/>
            </p:cNvCxnSpPr>
            <p:nvPr/>
          </p:nvCxnSpPr>
          <p:spPr>
            <a:xfrm rot="16200000" flipV="1">
              <a:off x="2383341" y="2138128"/>
              <a:ext cx="187895" cy="1940162"/>
            </a:xfrm>
            <a:prstGeom prst="curvedConnector3">
              <a:avLst>
                <a:gd name="adj1" fmla="val 50000"/>
              </a:avLst>
            </a:prstGeom>
            <a:noFill/>
            <a:ln w="19050" cap="flat" cmpd="sng" algn="ctr">
              <a:solidFill>
                <a:schemeClr val="tx1"/>
              </a:solidFill>
              <a:prstDash val="lgDash"/>
              <a:headEnd type="arrow" w="med" len="med"/>
              <a:tailEnd type="none" w="med" len="med"/>
            </a:ln>
            <a:effectLst/>
          </p:spPr>
        </p:cxnSp>
        <p:cxnSp>
          <p:nvCxnSpPr>
            <p:cNvPr id="36" name="曲线连接符 35"/>
            <p:cNvCxnSpPr>
              <a:stCxn id="8" idx="0"/>
              <a:endCxn id="33" idx="2"/>
            </p:cNvCxnSpPr>
            <p:nvPr/>
          </p:nvCxnSpPr>
          <p:spPr>
            <a:xfrm rot="16200000" flipV="1">
              <a:off x="2883358" y="2638144"/>
              <a:ext cx="186347" cy="941677"/>
            </a:xfrm>
            <a:prstGeom prst="curvedConnector3">
              <a:avLst>
                <a:gd name="adj1" fmla="val 50000"/>
              </a:avLst>
            </a:prstGeom>
            <a:noFill/>
            <a:ln w="19050" cap="flat" cmpd="sng" algn="ctr">
              <a:solidFill>
                <a:schemeClr val="tx1"/>
              </a:solidFill>
              <a:prstDash val="lgDash"/>
              <a:headEnd type="arrow" w="med" len="med"/>
              <a:tailEnd type="none" w="med" len="med"/>
            </a:ln>
            <a:effectLst/>
          </p:spPr>
        </p:cxnSp>
        <p:sp>
          <p:nvSpPr>
            <p:cNvPr id="37" name="流程图: 磁盘 36"/>
            <p:cNvSpPr/>
            <p:nvPr/>
          </p:nvSpPr>
          <p:spPr>
            <a:xfrm>
              <a:off x="4383199" y="4554908"/>
              <a:ext cx="995354" cy="1070878"/>
            </a:xfrm>
            <a:prstGeom prst="flowChartMagneticDisk">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ysClr val="windowText" lastClr="000000"/>
                  </a:solidFill>
                  <a:effectLst/>
                  <a:uLnTx/>
                  <a:uFillTx/>
                  <a:latin typeface="+mn-ea"/>
                  <a:cs typeface="+mn-cs"/>
                </a:rPr>
                <a:t>大页</a:t>
              </a:r>
              <a:endParaRPr kumimoji="0" lang="zh-CN" altLang="zh-CN" sz="1200" b="0" i="0" u="none" strike="noStrike" kern="0" cap="none" spc="0" normalizeH="0" baseline="0" noProof="0">
                <a:ln>
                  <a:noFill/>
                </a:ln>
                <a:solidFill>
                  <a:sysClr val="windowText" lastClr="000000"/>
                </a:solidFill>
                <a:effectLst/>
                <a:uLnTx/>
                <a:uFillTx/>
                <a:latin typeface="+mn-ea"/>
                <a:cs typeface="+mn-cs"/>
              </a:endParaRPr>
            </a:p>
          </p:txBody>
        </p:sp>
        <p:sp>
          <p:nvSpPr>
            <p:cNvPr id="38" name="流程图: 多文档 37"/>
            <p:cNvSpPr/>
            <p:nvPr/>
          </p:nvSpPr>
          <p:spPr>
            <a:xfrm>
              <a:off x="6709480" y="3335385"/>
              <a:ext cx="792489" cy="700067"/>
            </a:xfrm>
            <a:prstGeom prst="flowChartMultidocument">
              <a:avLst/>
            </a:prstGeom>
            <a:solidFill>
              <a:srgbClr val="FFC000"/>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ysClr val="windowText" lastClr="000000"/>
                  </a:solidFill>
                  <a:effectLst/>
                  <a:uLnTx/>
                  <a:uFillTx/>
                  <a:latin typeface="+mn-ea"/>
                  <a:cs typeface="+mn-cs"/>
                </a:rPr>
                <a:t>Vring</a:t>
              </a:r>
              <a:endParaRPr kumimoji="0" lang="zh-CN" altLang="zh-CN" sz="1200" b="0" i="0" u="none" strike="noStrike" kern="0" cap="none" spc="0" normalizeH="0" baseline="0" noProof="0">
                <a:ln>
                  <a:noFill/>
                </a:ln>
                <a:solidFill>
                  <a:sysClr val="windowText" lastClr="000000"/>
                </a:solidFill>
                <a:effectLst/>
                <a:uLnTx/>
                <a:uFillTx/>
                <a:latin typeface="+mn-ea"/>
                <a:cs typeface="+mn-cs"/>
              </a:endParaRPr>
            </a:p>
          </p:txBody>
        </p:sp>
        <p:cxnSp>
          <p:nvCxnSpPr>
            <p:cNvPr id="39" name="曲线连接符 192"/>
            <p:cNvCxnSpPr>
              <a:endCxn id="38" idx="2"/>
            </p:cNvCxnSpPr>
            <p:nvPr/>
          </p:nvCxnSpPr>
          <p:spPr>
            <a:xfrm>
              <a:off x="6259596" y="3550704"/>
              <a:ext cx="791021" cy="458238"/>
            </a:xfrm>
            <a:prstGeom prst="curvedConnector4">
              <a:avLst>
                <a:gd name="adj1" fmla="val 28437"/>
                <a:gd name="adj2" fmla="val 156571"/>
              </a:avLst>
            </a:prstGeom>
            <a:noFill/>
            <a:ln w="19050" cap="flat" cmpd="sng" algn="ctr">
              <a:solidFill>
                <a:schemeClr val="tx1"/>
              </a:solidFill>
              <a:prstDash val="solid"/>
              <a:headEnd type="arrow" w="med" len="med"/>
              <a:tailEnd type="arrow" w="med" len="med"/>
            </a:ln>
            <a:effectLst/>
          </p:spPr>
        </p:cxnSp>
        <p:sp>
          <p:nvSpPr>
            <p:cNvPr id="40" name="矩形 39"/>
            <p:cNvSpPr/>
            <p:nvPr/>
          </p:nvSpPr>
          <p:spPr>
            <a:xfrm>
              <a:off x="2204987" y="4521707"/>
              <a:ext cx="2045082" cy="467644"/>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ysClr val="windowText" lastClr="000000"/>
                  </a:solidFill>
                  <a:effectLst/>
                  <a:uLnTx/>
                  <a:uFillTx/>
                  <a:latin typeface="+mn-ea"/>
                  <a:cs typeface="+mn-cs"/>
                </a:rPr>
                <a:t>DPDK  </a:t>
              </a:r>
              <a:r>
                <a:rPr kumimoji="0" lang="zh-CN" altLang="en-US" sz="1200" b="0" i="0" u="none" strike="noStrike" kern="0" cap="none" spc="0" normalizeH="0" baseline="0" noProof="0" dirty="0">
                  <a:ln>
                    <a:noFill/>
                  </a:ln>
                  <a:solidFill>
                    <a:sysClr val="windowText" lastClr="000000"/>
                  </a:solidFill>
                  <a:effectLst/>
                  <a:uLnTx/>
                  <a:uFillTx/>
                  <a:latin typeface="+mn-ea"/>
                  <a:cs typeface="+mn-cs"/>
                </a:rPr>
                <a:t>网卡驱动</a:t>
              </a:r>
              <a:r>
                <a:rPr kumimoji="0" lang="en-US" altLang="zh-CN" sz="1200" b="0" i="0" u="none" strike="noStrike" kern="0" cap="none" spc="0" normalizeH="0" baseline="0" noProof="0" dirty="0">
                  <a:ln>
                    <a:noFill/>
                  </a:ln>
                  <a:solidFill>
                    <a:sysClr val="windowText" lastClr="000000"/>
                  </a:solidFill>
                  <a:effectLst/>
                  <a:uLnTx/>
                  <a:uFillTx/>
                  <a:latin typeface="+mn-ea"/>
                  <a:cs typeface="+mn-cs"/>
                </a:rPr>
                <a:t>/</a:t>
              </a:r>
              <a:r>
                <a:rPr kumimoji="0" lang="zh-CN" altLang="en-US" sz="1200" b="0" i="0" u="none" strike="noStrike" kern="0" cap="none" spc="0" normalizeH="0" baseline="0" noProof="0" dirty="0">
                  <a:ln>
                    <a:noFill/>
                  </a:ln>
                  <a:solidFill>
                    <a:sysClr val="windowText" lastClr="000000"/>
                  </a:solidFill>
                  <a:effectLst/>
                  <a:uLnTx/>
                  <a:uFillTx/>
                  <a:latin typeface="+mn-ea"/>
                  <a:cs typeface="+mn-cs"/>
                </a:rPr>
                <a:t>内存管理</a:t>
              </a:r>
            </a:p>
          </p:txBody>
        </p:sp>
        <p:sp>
          <p:nvSpPr>
            <p:cNvPr id="42" name="矩形 41"/>
            <p:cNvSpPr/>
            <p:nvPr/>
          </p:nvSpPr>
          <p:spPr>
            <a:xfrm>
              <a:off x="4330658" y="2098504"/>
              <a:ext cx="808523" cy="287995"/>
            </a:xfrm>
            <a:prstGeom prst="rect">
              <a:avLst/>
            </a:prstGeom>
            <a:solidFill>
              <a:srgbClr val="FFC000"/>
            </a:soli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ysClr val="windowText" lastClr="000000"/>
                  </a:solidFill>
                  <a:effectLst/>
                  <a:uLnTx/>
                  <a:uFillTx/>
                  <a:latin typeface="+mn-ea"/>
                  <a:cs typeface="+mn-cs"/>
                </a:rPr>
                <a:t>API</a:t>
              </a:r>
              <a:endParaRPr kumimoji="0" lang="zh-CN" altLang="en-US" sz="1200" b="0" i="0" u="none" strike="noStrike" kern="0" cap="none" spc="0" normalizeH="0" baseline="0" noProof="0" dirty="0">
                <a:ln>
                  <a:noFill/>
                </a:ln>
                <a:solidFill>
                  <a:sysClr val="windowText" lastClr="000000"/>
                </a:solidFill>
                <a:effectLst/>
                <a:uLnTx/>
                <a:uFillTx/>
                <a:latin typeface="+mn-ea"/>
                <a:cs typeface="+mn-cs"/>
              </a:endParaRPr>
            </a:p>
          </p:txBody>
        </p:sp>
        <p:sp>
          <p:nvSpPr>
            <p:cNvPr id="55" name="矩形 54"/>
            <p:cNvSpPr/>
            <p:nvPr/>
          </p:nvSpPr>
          <p:spPr>
            <a:xfrm>
              <a:off x="5287502" y="3402091"/>
              <a:ext cx="954234" cy="297222"/>
            </a:xfrm>
            <a:prstGeom prst="rect">
              <a:avLst/>
            </a:prstGeom>
            <a:solidFill>
              <a:srgbClr val="FFC000"/>
            </a:solidFill>
            <a:ln w="9525" cap="flat" cmpd="sng" algn="ctr">
              <a:solidFill>
                <a:srgbClr val="FF0000"/>
              </a:solidFill>
              <a:prstDash val="dash"/>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smtClean="0">
                  <a:ln>
                    <a:noFill/>
                  </a:ln>
                  <a:solidFill>
                    <a:sysClr val="windowText" lastClr="000000"/>
                  </a:solidFill>
                  <a:effectLst/>
                  <a:uLnTx/>
                  <a:uFillTx/>
                  <a:latin typeface="+mn-ea"/>
                  <a:cs typeface="+mn-cs"/>
                </a:rPr>
                <a:t>Vhost</a:t>
              </a:r>
              <a:r>
                <a:rPr kumimoji="0" lang="en-US" altLang="zh-CN" sz="1200" b="0" i="0" u="none" strike="noStrike" kern="0" cap="none" spc="0" normalizeH="0" baseline="0" noProof="0" dirty="0" smtClean="0">
                  <a:ln>
                    <a:noFill/>
                  </a:ln>
                  <a:solidFill>
                    <a:sysClr val="windowText" lastClr="000000"/>
                  </a:solidFill>
                  <a:effectLst/>
                  <a:uLnTx/>
                  <a:uFillTx/>
                  <a:latin typeface="+mn-ea"/>
                  <a:cs typeface="+mn-cs"/>
                </a:rPr>
                <a:t>-US</a:t>
              </a:r>
              <a:r>
                <a:rPr kumimoji="0" lang="zh-CN" altLang="en-US" sz="1200" b="0" i="0" u="none" strike="noStrike" kern="0" cap="none" spc="0" normalizeH="0" baseline="0" noProof="0" dirty="0" smtClean="0">
                  <a:ln>
                    <a:noFill/>
                  </a:ln>
                  <a:solidFill>
                    <a:sysClr val="windowText" lastClr="000000"/>
                  </a:solidFill>
                  <a:effectLst/>
                  <a:uLnTx/>
                  <a:uFillTx/>
                  <a:latin typeface="+mn-ea"/>
                  <a:cs typeface="+mn-cs"/>
                </a:rPr>
                <a:t> </a:t>
              </a:r>
              <a:endParaRPr kumimoji="0" lang="zh-CN" altLang="en-US" sz="1200" b="0" i="0" u="none" strike="noStrike" kern="0" cap="none" spc="0" normalizeH="0" baseline="0" noProof="0" dirty="0">
                <a:ln>
                  <a:noFill/>
                </a:ln>
                <a:solidFill>
                  <a:sysClr val="windowText" lastClr="000000"/>
                </a:solidFill>
                <a:effectLst/>
                <a:uLnTx/>
                <a:uFillTx/>
                <a:latin typeface="+mn-ea"/>
                <a:cs typeface="+mn-cs"/>
              </a:endParaRPr>
            </a:p>
          </p:txBody>
        </p:sp>
      </p:grpSp>
    </p:spTree>
    <p:extLst>
      <p:ext uri="{BB962C8B-B14F-4D97-AF65-F5344CB8AC3E}">
        <p14:creationId xmlns:p14="http://schemas.microsoft.com/office/powerpoint/2010/main" val="3192369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华为分布式交换方案</a:t>
            </a:r>
            <a:endParaRPr lang="zh-CN" altLang="en-US" dirty="0"/>
          </a:p>
        </p:txBody>
      </p:sp>
      <p:sp>
        <p:nvSpPr>
          <p:cNvPr id="4" name="矩形 3"/>
          <p:cNvSpPr/>
          <p:nvPr/>
        </p:nvSpPr>
        <p:spPr bwMode="auto">
          <a:xfrm>
            <a:off x="1451484" y="1412776"/>
            <a:ext cx="6371643" cy="648072"/>
          </a:xfrm>
          <a:prstGeom prst="rect">
            <a:avLst/>
          </a:prstGeom>
          <a:solidFill>
            <a:schemeClr val="bg1">
              <a:lumMod val="8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DVSM</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矩形 6"/>
          <p:cNvSpPr/>
          <p:nvPr/>
        </p:nvSpPr>
        <p:spPr bwMode="auto">
          <a:xfrm>
            <a:off x="2321409" y="2852936"/>
            <a:ext cx="5502783" cy="3312368"/>
          </a:xfrm>
          <a:prstGeom prst="rect">
            <a:avLst/>
          </a:prstGeom>
          <a:solidFill>
            <a:schemeClr val="bg1">
              <a:lumMod val="8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矩形 7"/>
          <p:cNvSpPr/>
          <p:nvPr/>
        </p:nvSpPr>
        <p:spPr bwMode="auto">
          <a:xfrm>
            <a:off x="1885914" y="2672916"/>
            <a:ext cx="5502783" cy="3276364"/>
          </a:xfrm>
          <a:prstGeom prst="rect">
            <a:avLst/>
          </a:prstGeom>
          <a:solidFill>
            <a:schemeClr val="bg1">
              <a:lumMod val="8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矩形 8"/>
          <p:cNvSpPr/>
          <p:nvPr/>
        </p:nvSpPr>
        <p:spPr bwMode="auto">
          <a:xfrm>
            <a:off x="1451484" y="2492896"/>
            <a:ext cx="5502783" cy="3240360"/>
          </a:xfrm>
          <a:prstGeom prst="rect">
            <a:avLst/>
          </a:prstGeom>
          <a:solidFill>
            <a:schemeClr val="bg1">
              <a:lumMod val="8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矩形 9"/>
          <p:cNvSpPr/>
          <p:nvPr/>
        </p:nvSpPr>
        <p:spPr bwMode="auto">
          <a:xfrm>
            <a:off x="1775520" y="2852936"/>
            <a:ext cx="4854710" cy="324036"/>
          </a:xfrm>
          <a:prstGeom prst="rect">
            <a:avLst/>
          </a:prstGeom>
          <a:solidFill>
            <a:schemeClr val="bg1">
              <a:lumMod val="9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Virtual Switch Agent</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矩形 10"/>
          <p:cNvSpPr/>
          <p:nvPr/>
        </p:nvSpPr>
        <p:spPr bwMode="auto">
          <a:xfrm>
            <a:off x="1775520" y="3356992"/>
            <a:ext cx="2282545" cy="317841"/>
          </a:xfrm>
          <a:prstGeom prst="rect">
            <a:avLst/>
          </a:prstGeom>
          <a:solidFill>
            <a:schemeClr val="bg1">
              <a:lumMod val="9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OVS API</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2" name="矩形 11"/>
          <p:cNvSpPr/>
          <p:nvPr/>
        </p:nvSpPr>
        <p:spPr bwMode="auto">
          <a:xfrm>
            <a:off x="4347686" y="3356992"/>
            <a:ext cx="2282544" cy="317841"/>
          </a:xfrm>
          <a:prstGeom prst="rect">
            <a:avLst/>
          </a:prstGeom>
          <a:solidFill>
            <a:schemeClr val="bg1">
              <a:lumMod val="9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OVS API</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20" name="组合 19"/>
          <p:cNvGrpSpPr/>
          <p:nvPr/>
        </p:nvGrpSpPr>
        <p:grpSpPr>
          <a:xfrm>
            <a:off x="1775520" y="3789040"/>
            <a:ext cx="2282545" cy="1807931"/>
            <a:chOff x="1775520" y="3789040"/>
            <a:chExt cx="2282545" cy="1807931"/>
          </a:xfrm>
        </p:grpSpPr>
        <p:sp>
          <p:nvSpPr>
            <p:cNvPr id="13" name="矩形 12"/>
            <p:cNvSpPr/>
            <p:nvPr/>
          </p:nvSpPr>
          <p:spPr bwMode="auto">
            <a:xfrm>
              <a:off x="1775520" y="3789040"/>
              <a:ext cx="2282545" cy="1807931"/>
            </a:xfrm>
            <a:prstGeom prst="rect">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OVS</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矩形 13"/>
            <p:cNvSpPr/>
            <p:nvPr/>
          </p:nvSpPr>
          <p:spPr bwMode="auto">
            <a:xfrm>
              <a:off x="1979961" y="4105959"/>
              <a:ext cx="1873664" cy="276225"/>
            </a:xfrm>
            <a:prstGeom prst="rect">
              <a:avLst/>
            </a:prstGeom>
            <a:solidFill>
              <a:schemeClr val="bg1">
                <a:lumMod val="9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Security</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矩形 14"/>
            <p:cNvSpPr/>
            <p:nvPr/>
          </p:nvSpPr>
          <p:spPr bwMode="auto">
            <a:xfrm>
              <a:off x="1979961" y="4465999"/>
              <a:ext cx="1873664" cy="276225"/>
            </a:xfrm>
            <a:prstGeom prst="rect">
              <a:avLst/>
            </a:prstGeom>
            <a:solidFill>
              <a:schemeClr val="bg1">
                <a:lumMod val="9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Switch</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6" name="矩形 15"/>
            <p:cNvSpPr/>
            <p:nvPr/>
          </p:nvSpPr>
          <p:spPr bwMode="auto">
            <a:xfrm>
              <a:off x="1979961" y="4814232"/>
              <a:ext cx="1873664" cy="276225"/>
            </a:xfrm>
            <a:prstGeom prst="rect">
              <a:avLst/>
            </a:prstGeom>
            <a:solidFill>
              <a:schemeClr val="bg1">
                <a:lumMod val="9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VLAN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7" name="矩形 16"/>
            <p:cNvSpPr/>
            <p:nvPr/>
          </p:nvSpPr>
          <p:spPr bwMode="auto">
            <a:xfrm>
              <a:off x="1979961" y="5204665"/>
              <a:ext cx="894563" cy="342038"/>
            </a:xfrm>
            <a:prstGeom prst="rect">
              <a:avLst/>
            </a:prstGeom>
            <a:solidFill>
              <a:schemeClr val="bg1">
                <a:lumMod val="9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smtClean="0">
                  <a:latin typeface="微软雅黑" panose="020B0503020204020204" pitchFamily="34" charset="-122"/>
                  <a:ea typeface="微软雅黑" panose="020B0503020204020204" pitchFamily="34" charset="-122"/>
                </a:rPr>
                <a:t>Bonding</a:t>
              </a:r>
            </a:p>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LACP</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8" name="矩形 17"/>
            <p:cNvSpPr/>
            <p:nvPr/>
          </p:nvSpPr>
          <p:spPr bwMode="auto">
            <a:xfrm>
              <a:off x="2959062" y="5204665"/>
              <a:ext cx="894563" cy="342038"/>
            </a:xfrm>
            <a:prstGeom prst="rect">
              <a:avLst/>
            </a:prstGeom>
            <a:solidFill>
              <a:schemeClr val="bg1">
                <a:lumMod val="9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SHAPING</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4347685" y="3789040"/>
            <a:ext cx="2282545" cy="1807931"/>
            <a:chOff x="1775520" y="3789040"/>
            <a:chExt cx="2282545" cy="1807931"/>
          </a:xfrm>
        </p:grpSpPr>
        <p:sp>
          <p:nvSpPr>
            <p:cNvPr id="22" name="矩形 21"/>
            <p:cNvSpPr/>
            <p:nvPr/>
          </p:nvSpPr>
          <p:spPr bwMode="auto">
            <a:xfrm>
              <a:off x="1775520" y="3789040"/>
              <a:ext cx="2282545" cy="1807931"/>
            </a:xfrm>
            <a:prstGeom prst="rect">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OVS</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3" name="矩形 22"/>
            <p:cNvSpPr/>
            <p:nvPr/>
          </p:nvSpPr>
          <p:spPr bwMode="auto">
            <a:xfrm>
              <a:off x="1979961" y="4105959"/>
              <a:ext cx="1873664" cy="276225"/>
            </a:xfrm>
            <a:prstGeom prst="rect">
              <a:avLst/>
            </a:prstGeom>
            <a:solidFill>
              <a:schemeClr val="bg1">
                <a:lumMod val="9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Security</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4" name="矩形 23"/>
            <p:cNvSpPr/>
            <p:nvPr/>
          </p:nvSpPr>
          <p:spPr bwMode="auto">
            <a:xfrm>
              <a:off x="1979961" y="4465999"/>
              <a:ext cx="1873664" cy="276225"/>
            </a:xfrm>
            <a:prstGeom prst="rect">
              <a:avLst/>
            </a:prstGeom>
            <a:solidFill>
              <a:schemeClr val="bg1">
                <a:lumMod val="9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Switch</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5" name="矩形 24"/>
            <p:cNvSpPr/>
            <p:nvPr/>
          </p:nvSpPr>
          <p:spPr bwMode="auto">
            <a:xfrm>
              <a:off x="1979961" y="4814232"/>
              <a:ext cx="1873664" cy="276225"/>
            </a:xfrm>
            <a:prstGeom prst="rect">
              <a:avLst/>
            </a:prstGeom>
            <a:solidFill>
              <a:schemeClr val="bg1">
                <a:lumMod val="9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VLAN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6" name="矩形 25"/>
            <p:cNvSpPr/>
            <p:nvPr/>
          </p:nvSpPr>
          <p:spPr bwMode="auto">
            <a:xfrm>
              <a:off x="1979961" y="5204665"/>
              <a:ext cx="894563" cy="342038"/>
            </a:xfrm>
            <a:prstGeom prst="rect">
              <a:avLst/>
            </a:prstGeom>
            <a:solidFill>
              <a:schemeClr val="bg1">
                <a:lumMod val="9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200" dirty="0" smtClean="0">
                  <a:latin typeface="微软雅黑" panose="020B0503020204020204" pitchFamily="34" charset="-122"/>
                  <a:ea typeface="微软雅黑" panose="020B0503020204020204" pitchFamily="34" charset="-122"/>
                </a:rPr>
                <a:t>Bonding</a:t>
              </a:r>
            </a:p>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LACP</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7" name="矩形 26"/>
            <p:cNvSpPr/>
            <p:nvPr/>
          </p:nvSpPr>
          <p:spPr bwMode="auto">
            <a:xfrm>
              <a:off x="2959062" y="5204665"/>
              <a:ext cx="894563" cy="342038"/>
            </a:xfrm>
            <a:prstGeom prst="rect">
              <a:avLst/>
            </a:prstGeom>
            <a:solidFill>
              <a:schemeClr val="bg1">
                <a:lumMod val="9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SHAPING</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grpSp>
      <p:cxnSp>
        <p:nvCxnSpPr>
          <p:cNvPr id="29" name="直接连接符 28"/>
          <p:cNvCxnSpPr/>
          <p:nvPr/>
        </p:nvCxnSpPr>
        <p:spPr bwMode="auto">
          <a:xfrm flipV="1">
            <a:off x="4347685" y="2060848"/>
            <a:ext cx="0" cy="7920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直接连接符 31"/>
          <p:cNvCxnSpPr>
            <a:stCxn id="11" idx="0"/>
          </p:cNvCxnSpPr>
          <p:nvPr/>
        </p:nvCxnSpPr>
        <p:spPr bwMode="auto">
          <a:xfrm flipH="1" flipV="1">
            <a:off x="2916792" y="3176972"/>
            <a:ext cx="1" cy="18002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3" name="直接连接符 32"/>
          <p:cNvCxnSpPr>
            <a:stCxn id="13" idx="0"/>
            <a:endCxn id="11" idx="2"/>
          </p:cNvCxnSpPr>
          <p:nvPr/>
        </p:nvCxnSpPr>
        <p:spPr bwMode="auto">
          <a:xfrm flipV="1">
            <a:off x="2916793" y="3674833"/>
            <a:ext cx="0" cy="11420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8" name="直接连接符 37"/>
          <p:cNvCxnSpPr/>
          <p:nvPr/>
        </p:nvCxnSpPr>
        <p:spPr bwMode="auto">
          <a:xfrm flipH="1" flipV="1">
            <a:off x="5531226" y="3176972"/>
            <a:ext cx="1" cy="18002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9" name="直接连接符 38"/>
          <p:cNvCxnSpPr/>
          <p:nvPr/>
        </p:nvCxnSpPr>
        <p:spPr bwMode="auto">
          <a:xfrm flipV="1">
            <a:off x="5531227" y="3674833"/>
            <a:ext cx="0" cy="114207"/>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0" name="矩形 39"/>
          <p:cNvSpPr/>
          <p:nvPr/>
        </p:nvSpPr>
        <p:spPr bwMode="auto">
          <a:xfrm>
            <a:off x="8101672" y="1189490"/>
            <a:ext cx="2772412" cy="4154984"/>
          </a:xfrm>
          <a:prstGeom prst="rect">
            <a:avLst/>
          </a:prstGeom>
        </p:spPr>
        <p:txBody>
          <a:bodyPr wrap="square">
            <a:spAutoFit/>
          </a:bodyPr>
          <a:lstStyle/>
          <a:p>
            <a:pPr>
              <a:lnSpc>
                <a:spcPct val="150000"/>
              </a:lnSpc>
            </a:pPr>
            <a:r>
              <a:rPr lang="zh-CN" altLang="en-US" sz="1600" dirty="0">
                <a:latin typeface="+mn-ea"/>
                <a:ea typeface="+mn-ea"/>
              </a:rPr>
              <a:t>方案特点：</a:t>
            </a:r>
            <a:endParaRPr lang="en-US" altLang="zh-CN" sz="1600" dirty="0">
              <a:latin typeface="+mn-ea"/>
              <a:ea typeface="+mn-ea"/>
            </a:endParaRPr>
          </a:p>
          <a:p>
            <a:pPr marL="285750" indent="-285750">
              <a:lnSpc>
                <a:spcPct val="150000"/>
              </a:lnSpc>
              <a:buFont typeface="Wingdings" panose="05000000000000000000" pitchFamily="2" charset="2"/>
              <a:buChar char="l"/>
            </a:pPr>
            <a:r>
              <a:rPr lang="zh-CN" altLang="en-US" sz="1600" dirty="0">
                <a:latin typeface="+mn-ea"/>
                <a:ea typeface="+mn-ea"/>
              </a:rPr>
              <a:t>集中的管理：统一</a:t>
            </a:r>
            <a:r>
              <a:rPr lang="en-US" altLang="zh-CN" sz="1600" dirty="0">
                <a:latin typeface="+mn-ea"/>
                <a:ea typeface="+mn-ea"/>
              </a:rPr>
              <a:t>Portal</a:t>
            </a:r>
            <a:r>
              <a:rPr lang="zh-CN" altLang="en-US" sz="1600" dirty="0">
                <a:latin typeface="+mn-ea"/>
                <a:ea typeface="+mn-ea"/>
              </a:rPr>
              <a:t>和集中的管理，简化用户的管理和配置；</a:t>
            </a:r>
            <a:endParaRPr lang="en-US" altLang="zh-CN" sz="1600" dirty="0">
              <a:latin typeface="+mn-ea"/>
              <a:ea typeface="+mn-ea"/>
            </a:endParaRPr>
          </a:p>
          <a:p>
            <a:pPr marL="285750" indent="-285750">
              <a:lnSpc>
                <a:spcPct val="150000"/>
              </a:lnSpc>
              <a:buFont typeface="Wingdings" panose="05000000000000000000" pitchFamily="2" charset="2"/>
              <a:buChar char="l"/>
            </a:pPr>
            <a:r>
              <a:rPr lang="zh-CN" altLang="en-US" sz="1600" dirty="0">
                <a:latin typeface="+mn-ea"/>
                <a:ea typeface="+mn-ea"/>
              </a:rPr>
              <a:t>开源</a:t>
            </a:r>
            <a:r>
              <a:rPr lang="en-US" altLang="zh-CN" sz="1600" dirty="0">
                <a:latin typeface="+mn-ea"/>
                <a:ea typeface="+mn-ea"/>
              </a:rPr>
              <a:t>Open </a:t>
            </a:r>
            <a:r>
              <a:rPr lang="en-US" altLang="zh-CN" sz="1600" dirty="0" err="1">
                <a:latin typeface="+mn-ea"/>
                <a:ea typeface="+mn-ea"/>
              </a:rPr>
              <a:t>vSwitch</a:t>
            </a:r>
            <a:r>
              <a:rPr lang="zh-CN" altLang="en-US" sz="1600" dirty="0">
                <a:latin typeface="+mn-ea"/>
                <a:ea typeface="+mn-ea"/>
              </a:rPr>
              <a:t>：集成开源</a:t>
            </a:r>
            <a:r>
              <a:rPr lang="en-US" altLang="zh-CN" sz="1600" dirty="0">
                <a:latin typeface="+mn-ea"/>
                <a:ea typeface="+mn-ea"/>
              </a:rPr>
              <a:t>Open </a:t>
            </a:r>
            <a:r>
              <a:rPr lang="en-US" altLang="zh-CN" sz="1600" dirty="0" err="1">
                <a:latin typeface="+mn-ea"/>
                <a:ea typeface="+mn-ea"/>
              </a:rPr>
              <a:t>vSwitch</a:t>
            </a:r>
            <a:r>
              <a:rPr lang="zh-CN" altLang="en-US" sz="1600" dirty="0">
                <a:latin typeface="+mn-ea"/>
                <a:ea typeface="+mn-ea"/>
              </a:rPr>
              <a:t>，充分利用和集成了开源社区虚拟交换的能力；</a:t>
            </a:r>
            <a:endParaRPr lang="en-US" altLang="zh-CN" sz="1600" dirty="0">
              <a:latin typeface="+mn-ea"/>
              <a:ea typeface="+mn-ea"/>
            </a:endParaRPr>
          </a:p>
          <a:p>
            <a:pPr marL="285750" indent="-285750">
              <a:lnSpc>
                <a:spcPct val="150000"/>
              </a:lnSpc>
              <a:buFont typeface="Wingdings" panose="05000000000000000000" pitchFamily="2" charset="2"/>
              <a:buChar char="l"/>
            </a:pPr>
            <a:r>
              <a:rPr lang="zh-CN" altLang="en-US" sz="1600" dirty="0">
                <a:latin typeface="+mn-ea"/>
                <a:ea typeface="+mn-ea"/>
              </a:rPr>
              <a:t>提供丰富的虚拟交换的二层特性，包括交换、</a:t>
            </a:r>
            <a:r>
              <a:rPr lang="en-US" altLang="zh-CN" sz="1600" dirty="0">
                <a:latin typeface="+mn-ea"/>
                <a:ea typeface="+mn-ea"/>
              </a:rPr>
              <a:t>QoS</a:t>
            </a:r>
            <a:r>
              <a:rPr lang="zh-CN" altLang="en-US" sz="1600" dirty="0">
                <a:latin typeface="+mn-ea"/>
                <a:ea typeface="+mn-ea"/>
              </a:rPr>
              <a:t>、安全隔离等。</a:t>
            </a:r>
            <a:endParaRPr lang="en-US" altLang="zh-CN" sz="1600" dirty="0">
              <a:latin typeface="+mn-ea"/>
              <a:ea typeface="+mn-ea"/>
            </a:endParaRPr>
          </a:p>
        </p:txBody>
      </p:sp>
    </p:spTree>
    <p:extLst>
      <p:ext uri="{BB962C8B-B14F-4D97-AF65-F5344CB8AC3E}">
        <p14:creationId xmlns:p14="http://schemas.microsoft.com/office/powerpoint/2010/main" val="4098286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FusionCompute</a:t>
            </a:r>
            <a:r>
              <a:rPr lang="zh-CN" altLang="en-US" dirty="0" smtClean="0"/>
              <a:t>分布式交换机</a:t>
            </a:r>
            <a:endParaRPr lang="zh-CN" altLang="en-US" dirty="0"/>
          </a:p>
        </p:txBody>
      </p:sp>
      <p:sp>
        <p:nvSpPr>
          <p:cNvPr id="3" name="文本占位符 2"/>
          <p:cNvSpPr>
            <a:spLocks noGrp="1"/>
          </p:cNvSpPr>
          <p:nvPr>
            <p:ph type="body" sz="quarter" idx="10"/>
          </p:nvPr>
        </p:nvSpPr>
        <p:spPr/>
        <p:txBody>
          <a:bodyPr/>
          <a:lstStyle/>
          <a:p>
            <a:r>
              <a:rPr lang="en-US" altLang="zh-CN" sz="2400" dirty="0" err="1"/>
              <a:t>FusionCompute</a:t>
            </a:r>
            <a:r>
              <a:rPr lang="zh-CN" altLang="zh-CN" sz="2400" dirty="0"/>
              <a:t>具备支持分布式虚拟交换，可以向虚拟机提供独立的网络平面。像物理交换机一样，不同的网络平面间通过</a:t>
            </a:r>
            <a:r>
              <a:rPr lang="en-US" altLang="zh-CN" sz="2400" dirty="0"/>
              <a:t>VLAN</a:t>
            </a:r>
            <a:r>
              <a:rPr lang="zh-CN" altLang="zh-CN" sz="2400" dirty="0"/>
              <a:t>进行隔离。</a:t>
            </a:r>
            <a:endParaRPr lang="zh-CN" altLang="en-US" sz="2400" dirty="0"/>
          </a:p>
          <a:p>
            <a:endParaRPr lang="zh-CN" altLang="en-US" dirty="0"/>
          </a:p>
        </p:txBody>
      </p:sp>
      <p:sp>
        <p:nvSpPr>
          <p:cNvPr id="4" name="圆角矩形 3"/>
          <p:cNvSpPr/>
          <p:nvPr/>
        </p:nvSpPr>
        <p:spPr>
          <a:xfrm>
            <a:off x="1490030" y="2276872"/>
            <a:ext cx="4261231" cy="3263762"/>
          </a:xfrm>
          <a:prstGeom prst="roundRect">
            <a:avLst/>
          </a:prstGeom>
          <a:solidFill>
            <a:schemeClr val="bg1">
              <a:lumMod val="95000"/>
            </a:schemeClr>
          </a:solidFill>
          <a:ln>
            <a:solidFill>
              <a:schemeClr val="bg1">
                <a:lumMod val="75000"/>
              </a:schemeClr>
            </a:solidFill>
          </a:ln>
          <a:effectLst>
            <a:outerShdw blurRad="50800" dist="38100" dir="8100000" algn="tr" rotWithShape="0">
              <a:prstClr val="black">
                <a:alpha val="40000"/>
              </a:prstClr>
            </a:outerShdw>
          </a:effectLst>
        </p:spPr>
        <p:txBody>
          <a:bodyPr wrap="square" rtlCol="0" anchor="t">
            <a:noAutofit/>
          </a:bodyPr>
          <a:lstStyle/>
          <a:p>
            <a:pPr indent="-139266" algn="ctr" defTabSz="799887" eaLnBrk="0" hangingPunct="0">
              <a:lnSpc>
                <a:spcPct val="130000"/>
              </a:lnSpc>
              <a:buClr>
                <a:schemeClr val="tx2"/>
              </a:buClr>
            </a:pPr>
            <a:endParaRPr kumimoji="1" lang="zh-CN" altLang="en-US" sz="1400" b="1" dirty="0">
              <a:solidFill>
                <a:srgbClr val="0000FF"/>
              </a:solidFill>
              <a:latin typeface="+mn-ea"/>
              <a:ea typeface="+mn-ea"/>
              <a:cs typeface="Arial" pitchFamily="34" charset="0"/>
            </a:endParaRPr>
          </a:p>
        </p:txBody>
      </p:sp>
      <p:sp>
        <p:nvSpPr>
          <p:cNvPr id="5" name="圆角矩形 4"/>
          <p:cNvSpPr/>
          <p:nvPr/>
        </p:nvSpPr>
        <p:spPr>
          <a:xfrm>
            <a:off x="6546682" y="2291050"/>
            <a:ext cx="4261231" cy="3263762"/>
          </a:xfrm>
          <a:prstGeom prst="roundRect">
            <a:avLst/>
          </a:prstGeom>
          <a:solidFill>
            <a:schemeClr val="bg1">
              <a:lumMod val="95000"/>
            </a:schemeClr>
          </a:solidFill>
          <a:ln>
            <a:solidFill>
              <a:schemeClr val="bg1">
                <a:lumMod val="75000"/>
              </a:schemeClr>
            </a:solidFill>
          </a:ln>
          <a:effectLst>
            <a:outerShdw blurRad="50800" dist="38100" dir="8100000" algn="tr" rotWithShape="0">
              <a:prstClr val="black">
                <a:alpha val="40000"/>
              </a:prstClr>
            </a:outerShdw>
          </a:effectLst>
        </p:spPr>
        <p:txBody>
          <a:bodyPr wrap="square" rtlCol="0" anchor="t">
            <a:noAutofit/>
          </a:bodyPr>
          <a:lstStyle/>
          <a:p>
            <a:pPr indent="-139266" algn="ctr" defTabSz="799887" eaLnBrk="0" hangingPunct="0">
              <a:lnSpc>
                <a:spcPct val="130000"/>
              </a:lnSpc>
              <a:buClr>
                <a:schemeClr val="tx2"/>
              </a:buClr>
            </a:pPr>
            <a:endParaRPr kumimoji="1" lang="zh-CN" altLang="en-US" sz="1400" b="1" dirty="0">
              <a:solidFill>
                <a:srgbClr val="0000FF"/>
              </a:solidFill>
              <a:latin typeface="+mn-ea"/>
              <a:ea typeface="+mn-ea"/>
              <a:cs typeface="Arial" pitchFamily="34" charset="0"/>
            </a:endParaRPr>
          </a:p>
        </p:txBody>
      </p:sp>
      <p:sp>
        <p:nvSpPr>
          <p:cNvPr id="6" name="文本框 48"/>
          <p:cNvSpPr txBox="1"/>
          <p:nvPr/>
        </p:nvSpPr>
        <p:spPr bwMode="auto">
          <a:xfrm>
            <a:off x="2972634" y="5287599"/>
            <a:ext cx="1335912" cy="242460"/>
          </a:xfrm>
          <a:prstGeom prst="rect">
            <a:avLst/>
          </a:prstGeom>
          <a:noFill/>
          <a:ln w="9525">
            <a:noFill/>
            <a:miter lim="800000"/>
            <a:headEnd/>
            <a:tailEnd/>
          </a:ln>
        </p:spPr>
        <p:txBody>
          <a:bodyPr wrap="square" lIns="68544" tIns="34273" rIns="68544" bIns="34273" rtlCol="0">
            <a:spAutoFit/>
          </a:bodyPr>
          <a:lstStyle/>
          <a:p>
            <a:pPr algn="ctr"/>
            <a:r>
              <a:rPr lang="zh-CN" altLang="en-US" sz="1200" dirty="0" smtClean="0">
                <a:latin typeface="+mn-ea"/>
                <a:ea typeface="+mn-ea"/>
                <a:cs typeface="Arial" pitchFamily="34" charset="0"/>
              </a:rPr>
              <a:t>物理网卡</a:t>
            </a:r>
          </a:p>
        </p:txBody>
      </p:sp>
      <p:pic>
        <p:nvPicPr>
          <p:cNvPr id="7" name="Picture 101"/>
          <p:cNvPicPr>
            <a:picLocks noChangeAspect="1"/>
          </p:cNvPicPr>
          <p:nvPr/>
        </p:nvPicPr>
        <p:blipFill rotWithShape="1">
          <a:blip r:embed="rId3" cstate="print">
            <a:extLst>
              <a:ext uri="{28A0092B-C50C-407E-A947-70E740481C1C}">
                <a14:useLocalDpi xmlns:a14="http://schemas.microsoft.com/office/drawing/2010/main" val="0"/>
              </a:ext>
            </a:extLst>
          </a:blip>
          <a:srcRect l="27671" t="6059" r="33926" b="64325"/>
          <a:stretch/>
        </p:blipFill>
        <p:spPr>
          <a:xfrm>
            <a:off x="4631431" y="5276049"/>
            <a:ext cx="460093" cy="265560"/>
          </a:xfrm>
          <a:prstGeom prst="rect">
            <a:avLst/>
          </a:prstGeom>
          <a:ln w="12700">
            <a:noFill/>
          </a:ln>
        </p:spPr>
      </p:pic>
      <p:pic>
        <p:nvPicPr>
          <p:cNvPr id="8" name="Picture 103"/>
          <p:cNvPicPr>
            <a:picLocks noChangeAspect="1"/>
          </p:cNvPicPr>
          <p:nvPr/>
        </p:nvPicPr>
        <p:blipFill rotWithShape="1">
          <a:blip r:embed="rId3" cstate="print">
            <a:extLst>
              <a:ext uri="{28A0092B-C50C-407E-A947-70E740481C1C}">
                <a14:useLocalDpi xmlns:a14="http://schemas.microsoft.com/office/drawing/2010/main" val="0"/>
              </a:ext>
            </a:extLst>
          </a:blip>
          <a:srcRect l="27671" t="6059" r="33926" b="64325"/>
          <a:stretch/>
        </p:blipFill>
        <p:spPr>
          <a:xfrm>
            <a:off x="3993211" y="5276049"/>
            <a:ext cx="460093" cy="265560"/>
          </a:xfrm>
          <a:prstGeom prst="rect">
            <a:avLst/>
          </a:prstGeom>
          <a:ln w="12700">
            <a:noFill/>
          </a:ln>
        </p:spPr>
      </p:pic>
      <p:sp>
        <p:nvSpPr>
          <p:cNvPr id="9" name="文本框 48"/>
          <p:cNvSpPr txBox="1"/>
          <p:nvPr/>
        </p:nvSpPr>
        <p:spPr bwMode="auto">
          <a:xfrm>
            <a:off x="8169872" y="5289252"/>
            <a:ext cx="1335912" cy="242460"/>
          </a:xfrm>
          <a:prstGeom prst="rect">
            <a:avLst/>
          </a:prstGeom>
          <a:noFill/>
          <a:ln w="9525">
            <a:noFill/>
            <a:miter lim="800000"/>
            <a:headEnd/>
            <a:tailEnd/>
          </a:ln>
        </p:spPr>
        <p:txBody>
          <a:bodyPr wrap="square" lIns="68544" tIns="34273" rIns="68544" bIns="34273" rtlCol="0">
            <a:spAutoFit/>
          </a:bodyPr>
          <a:lstStyle/>
          <a:p>
            <a:pPr algn="ctr"/>
            <a:r>
              <a:rPr lang="zh-CN" altLang="en-US" sz="1200" dirty="0" smtClean="0">
                <a:latin typeface="+mn-ea"/>
                <a:ea typeface="+mn-ea"/>
                <a:cs typeface="Arial" pitchFamily="34" charset="0"/>
              </a:rPr>
              <a:t>物理网卡</a:t>
            </a:r>
          </a:p>
        </p:txBody>
      </p:sp>
      <p:pic>
        <p:nvPicPr>
          <p:cNvPr id="10" name="Picture 101"/>
          <p:cNvPicPr>
            <a:picLocks noChangeAspect="1"/>
          </p:cNvPicPr>
          <p:nvPr/>
        </p:nvPicPr>
        <p:blipFill rotWithShape="1">
          <a:blip r:embed="rId3" cstate="print">
            <a:extLst>
              <a:ext uri="{28A0092B-C50C-407E-A947-70E740481C1C}">
                <a14:useLocalDpi xmlns:a14="http://schemas.microsoft.com/office/drawing/2010/main" val="0"/>
              </a:ext>
            </a:extLst>
          </a:blip>
          <a:srcRect l="27671" t="6059" r="33926" b="64325"/>
          <a:stretch/>
        </p:blipFill>
        <p:spPr>
          <a:xfrm>
            <a:off x="7970678" y="5290228"/>
            <a:ext cx="460093" cy="265560"/>
          </a:xfrm>
          <a:prstGeom prst="rect">
            <a:avLst/>
          </a:prstGeom>
          <a:ln w="12700">
            <a:noFill/>
          </a:ln>
        </p:spPr>
      </p:pic>
      <p:pic>
        <p:nvPicPr>
          <p:cNvPr id="11" name="Picture 103"/>
          <p:cNvPicPr>
            <a:picLocks noChangeAspect="1"/>
          </p:cNvPicPr>
          <p:nvPr/>
        </p:nvPicPr>
        <p:blipFill rotWithShape="1">
          <a:blip r:embed="rId3" cstate="print">
            <a:extLst>
              <a:ext uri="{28A0092B-C50C-407E-A947-70E740481C1C}">
                <a14:useLocalDpi xmlns:a14="http://schemas.microsoft.com/office/drawing/2010/main" val="0"/>
              </a:ext>
            </a:extLst>
          </a:blip>
          <a:srcRect l="27671" t="6059" r="33926" b="64325"/>
          <a:stretch/>
        </p:blipFill>
        <p:spPr>
          <a:xfrm>
            <a:off x="7332458" y="5290228"/>
            <a:ext cx="460093" cy="265560"/>
          </a:xfrm>
          <a:prstGeom prst="rect">
            <a:avLst/>
          </a:prstGeom>
          <a:ln w="12700">
            <a:noFill/>
          </a:ln>
        </p:spPr>
      </p:pic>
      <p:sp>
        <p:nvSpPr>
          <p:cNvPr id="12" name="圆角矩形 11"/>
          <p:cNvSpPr/>
          <p:nvPr/>
        </p:nvSpPr>
        <p:spPr>
          <a:xfrm>
            <a:off x="3144074" y="2599422"/>
            <a:ext cx="939453" cy="1140758"/>
          </a:xfrm>
          <a:prstGeom prst="roundRect">
            <a:avLst/>
          </a:prstGeom>
          <a:solidFill>
            <a:schemeClr val="bg1">
              <a:lumMod val="75000"/>
            </a:schemeClr>
          </a:solidFill>
        </p:spPr>
        <p:txBody>
          <a:bodyPr wrap="square" rtlCol="0" anchor="t">
            <a:noAutofit/>
          </a:bodyPr>
          <a:lstStyle/>
          <a:p>
            <a:pPr indent="-139266" algn="ctr" defTabSz="799887" eaLnBrk="0" hangingPunct="0">
              <a:lnSpc>
                <a:spcPct val="130000"/>
              </a:lnSpc>
              <a:buClr>
                <a:schemeClr val="tx2"/>
              </a:buClr>
            </a:pPr>
            <a:endParaRPr kumimoji="1" lang="zh-CN" altLang="en-US" sz="1400" b="1" dirty="0">
              <a:solidFill>
                <a:srgbClr val="0000FF"/>
              </a:solidFill>
              <a:latin typeface="+mn-ea"/>
              <a:ea typeface="+mn-ea"/>
              <a:cs typeface="Arial" pitchFamily="34" charset="0"/>
            </a:endParaRPr>
          </a:p>
        </p:txBody>
      </p:sp>
      <p:sp>
        <p:nvSpPr>
          <p:cNvPr id="13" name="圆角矩形 12"/>
          <p:cNvSpPr/>
          <p:nvPr/>
        </p:nvSpPr>
        <p:spPr>
          <a:xfrm>
            <a:off x="1661919" y="2599422"/>
            <a:ext cx="939453" cy="1140758"/>
          </a:xfrm>
          <a:prstGeom prst="roundRect">
            <a:avLst/>
          </a:prstGeom>
          <a:solidFill>
            <a:schemeClr val="bg1">
              <a:lumMod val="75000"/>
            </a:schemeClr>
          </a:solidFill>
        </p:spPr>
        <p:txBody>
          <a:bodyPr wrap="square" rtlCol="0" anchor="t">
            <a:noAutofit/>
          </a:bodyPr>
          <a:lstStyle/>
          <a:p>
            <a:pPr indent="-139266" algn="ctr" defTabSz="799887" eaLnBrk="0" hangingPunct="0">
              <a:lnSpc>
                <a:spcPct val="130000"/>
              </a:lnSpc>
              <a:buClr>
                <a:schemeClr val="tx2"/>
              </a:buClr>
            </a:pPr>
            <a:endParaRPr kumimoji="1" lang="zh-CN" altLang="en-US" sz="1400" b="1" dirty="0">
              <a:solidFill>
                <a:srgbClr val="0000FF"/>
              </a:solidFill>
              <a:latin typeface="+mn-ea"/>
              <a:ea typeface="+mn-ea"/>
              <a:cs typeface="Arial" pitchFamily="34" charset="0"/>
            </a:endParaRPr>
          </a:p>
        </p:txBody>
      </p:sp>
      <p:sp>
        <p:nvSpPr>
          <p:cNvPr id="14" name="矩形 25"/>
          <p:cNvSpPr/>
          <p:nvPr/>
        </p:nvSpPr>
        <p:spPr>
          <a:xfrm>
            <a:off x="1955406" y="3576711"/>
            <a:ext cx="177747" cy="155208"/>
          </a:xfrm>
          <a:prstGeom prst="rect">
            <a:avLst/>
          </a:prstGeom>
          <a:solidFill>
            <a:schemeClr val="bg1">
              <a:lumMod val="65000"/>
            </a:schemeClr>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rgbClr val="0000FF"/>
              </a:solidFill>
              <a:latin typeface="+mn-ea"/>
              <a:ea typeface="+mn-ea"/>
              <a:cs typeface="Arial" pitchFamily="34" charset="0"/>
            </a:endParaRPr>
          </a:p>
        </p:txBody>
      </p:sp>
      <p:pic>
        <p:nvPicPr>
          <p:cNvPr id="15" name="Picture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023359" y="2678434"/>
            <a:ext cx="551324" cy="491433"/>
          </a:xfrm>
          <a:prstGeom prst="rect">
            <a:avLst/>
          </a:prstGeom>
          <a:solidFill>
            <a:schemeClr val="accent2">
              <a:lumMod val="60000"/>
              <a:lumOff val="40000"/>
            </a:schemeClr>
          </a:solidFill>
          <a:effectLst>
            <a:outerShdw blurRad="50800" dist="38100" dir="8100000" algn="tr" rotWithShape="0">
              <a:prstClr val="black">
                <a:alpha val="40000"/>
              </a:prstClr>
            </a:outerShdw>
          </a:effectLst>
        </p:spPr>
      </p:pic>
      <p:sp>
        <p:nvSpPr>
          <p:cNvPr id="16" name="矩形 25"/>
          <p:cNvSpPr/>
          <p:nvPr/>
        </p:nvSpPr>
        <p:spPr>
          <a:xfrm>
            <a:off x="3398219" y="3604764"/>
            <a:ext cx="177747" cy="155208"/>
          </a:xfrm>
          <a:prstGeom prst="rect">
            <a:avLst/>
          </a:prstGeom>
          <a:solidFill>
            <a:schemeClr val="bg1">
              <a:lumMod val="65000"/>
            </a:schemeClr>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rgbClr val="0000FF"/>
              </a:solidFill>
              <a:latin typeface="+mn-ea"/>
              <a:ea typeface="+mn-ea"/>
              <a:cs typeface="Arial" pitchFamily="34" charset="0"/>
            </a:endParaRPr>
          </a:p>
        </p:txBody>
      </p:sp>
      <p:sp>
        <p:nvSpPr>
          <p:cNvPr id="17" name="文本框 62"/>
          <p:cNvSpPr txBox="1"/>
          <p:nvPr/>
        </p:nvSpPr>
        <p:spPr bwMode="auto">
          <a:xfrm>
            <a:off x="2126859" y="2280929"/>
            <a:ext cx="1336234" cy="271853"/>
          </a:xfrm>
          <a:prstGeom prst="rect">
            <a:avLst/>
          </a:prstGeom>
          <a:noFill/>
          <a:ln w="9525">
            <a:noFill/>
            <a:miter lim="800000"/>
            <a:headEnd/>
            <a:tailEnd/>
          </a:ln>
        </p:spPr>
        <p:txBody>
          <a:bodyPr wrap="square" lIns="68544" tIns="34273" rIns="68544" bIns="34273" rtlCol="0">
            <a:spAutoFit/>
          </a:bodyPr>
          <a:lstStyle/>
          <a:p>
            <a:pPr algn="ctr"/>
            <a:r>
              <a:rPr lang="zh-CN" altLang="en-US" sz="1400" b="1" dirty="0">
                <a:latin typeface="+mn-ea"/>
                <a:ea typeface="+mn-ea"/>
                <a:cs typeface="Arial" pitchFamily="34" charset="0"/>
              </a:rPr>
              <a:t>服务器</a:t>
            </a:r>
            <a:endParaRPr lang="zh-CN" altLang="en-US" sz="1400" b="1" dirty="0" smtClean="0">
              <a:latin typeface="+mn-ea"/>
              <a:ea typeface="+mn-ea"/>
              <a:cs typeface="Arial" pitchFamily="34" charset="0"/>
            </a:endParaRPr>
          </a:p>
        </p:txBody>
      </p:sp>
      <p:sp>
        <p:nvSpPr>
          <p:cNvPr id="18" name="圆角矩形 17"/>
          <p:cNvSpPr/>
          <p:nvPr/>
        </p:nvSpPr>
        <p:spPr>
          <a:xfrm>
            <a:off x="4627748" y="2599487"/>
            <a:ext cx="939453" cy="1140758"/>
          </a:xfrm>
          <a:prstGeom prst="roundRect">
            <a:avLst/>
          </a:prstGeom>
          <a:solidFill>
            <a:schemeClr val="bg1">
              <a:lumMod val="75000"/>
            </a:schemeClr>
          </a:solidFill>
        </p:spPr>
        <p:txBody>
          <a:bodyPr wrap="square" rtlCol="0" anchor="t">
            <a:noAutofit/>
          </a:bodyPr>
          <a:ls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a:lstStyle>
          <a:p>
            <a:pPr indent="-139266" algn="ctr" defTabSz="799887" eaLnBrk="0" hangingPunct="0">
              <a:lnSpc>
                <a:spcPct val="130000"/>
              </a:lnSpc>
              <a:buClr>
                <a:schemeClr val="tx2"/>
              </a:buClr>
            </a:pPr>
            <a:endParaRPr kumimoji="1" lang="zh-CN" altLang="en-US" sz="1400" b="1" dirty="0">
              <a:solidFill>
                <a:srgbClr val="0000FF"/>
              </a:solidFill>
              <a:latin typeface="+mn-ea"/>
              <a:ea typeface="+mn-ea"/>
              <a:cs typeface="Arial" pitchFamily="34" charset="0"/>
            </a:endParaRPr>
          </a:p>
        </p:txBody>
      </p:sp>
      <p:pic>
        <p:nvPicPr>
          <p:cNvPr id="19" name="Picture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989189" y="2678500"/>
            <a:ext cx="551324" cy="491433"/>
          </a:xfrm>
          <a:prstGeom prst="rect">
            <a:avLst/>
          </a:prstGeom>
          <a:solidFill>
            <a:schemeClr val="accent2">
              <a:lumMod val="60000"/>
              <a:lumOff val="40000"/>
            </a:schemeClr>
          </a:solidFill>
          <a:effectLst>
            <a:outerShdw blurRad="50800" dist="38100" dir="8100000" algn="tr" rotWithShape="0">
              <a:prstClr val="black">
                <a:alpha val="40000"/>
              </a:prstClr>
            </a:outerShdw>
          </a:effectLst>
        </p:spPr>
      </p:pic>
      <p:sp>
        <p:nvSpPr>
          <p:cNvPr id="20" name="矩形 25"/>
          <p:cNvSpPr/>
          <p:nvPr/>
        </p:nvSpPr>
        <p:spPr>
          <a:xfrm>
            <a:off x="4900315" y="3570240"/>
            <a:ext cx="177747" cy="155208"/>
          </a:xfrm>
          <a:prstGeom prst="rect">
            <a:avLst/>
          </a:prstGeom>
          <a:solidFill>
            <a:schemeClr val="bg1">
              <a:lumMod val="65000"/>
            </a:schemeClr>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rgbClr val="0000FF"/>
              </a:solidFill>
              <a:latin typeface="+mn-ea"/>
              <a:ea typeface="+mn-ea"/>
              <a:cs typeface="Arial" pitchFamily="34" charset="0"/>
            </a:endParaRPr>
          </a:p>
        </p:txBody>
      </p:sp>
      <p:sp>
        <p:nvSpPr>
          <p:cNvPr id="21" name="圆角矩形 20"/>
          <p:cNvSpPr/>
          <p:nvPr/>
        </p:nvSpPr>
        <p:spPr>
          <a:xfrm>
            <a:off x="8200725" y="2613600"/>
            <a:ext cx="939453" cy="1140758"/>
          </a:xfrm>
          <a:prstGeom prst="roundRect">
            <a:avLst/>
          </a:prstGeom>
          <a:solidFill>
            <a:schemeClr val="bg1">
              <a:lumMod val="75000"/>
            </a:schemeClr>
          </a:solidFill>
        </p:spPr>
        <p:txBody>
          <a:bodyPr wrap="square" rtlCol="0" anchor="t">
            <a:noAutofit/>
          </a:bodyPr>
          <a:lstStyle/>
          <a:p>
            <a:pPr indent="-139266" algn="ctr" defTabSz="799887" eaLnBrk="0" hangingPunct="0">
              <a:lnSpc>
                <a:spcPct val="130000"/>
              </a:lnSpc>
              <a:buClr>
                <a:schemeClr val="tx2"/>
              </a:buClr>
            </a:pPr>
            <a:endParaRPr kumimoji="1" lang="zh-CN" altLang="en-US" sz="1400" b="1" dirty="0">
              <a:solidFill>
                <a:srgbClr val="0000FF"/>
              </a:solidFill>
              <a:latin typeface="+mn-ea"/>
              <a:ea typeface="+mn-ea"/>
              <a:cs typeface="Arial" pitchFamily="34" charset="0"/>
            </a:endParaRPr>
          </a:p>
        </p:txBody>
      </p:sp>
      <p:sp>
        <p:nvSpPr>
          <p:cNvPr id="22" name="圆角矩形 21"/>
          <p:cNvSpPr/>
          <p:nvPr/>
        </p:nvSpPr>
        <p:spPr>
          <a:xfrm>
            <a:off x="6718570" y="2613600"/>
            <a:ext cx="939453" cy="1140758"/>
          </a:xfrm>
          <a:prstGeom prst="roundRect">
            <a:avLst/>
          </a:prstGeom>
          <a:solidFill>
            <a:schemeClr val="bg1">
              <a:lumMod val="75000"/>
            </a:schemeClr>
          </a:solidFill>
        </p:spPr>
        <p:txBody>
          <a:bodyPr wrap="square" rtlCol="0" anchor="t">
            <a:noAutofit/>
          </a:bodyPr>
          <a:lstStyle/>
          <a:p>
            <a:pPr indent="-139266" algn="ctr" defTabSz="799887" eaLnBrk="0" hangingPunct="0">
              <a:lnSpc>
                <a:spcPct val="130000"/>
              </a:lnSpc>
              <a:buClr>
                <a:schemeClr val="tx2"/>
              </a:buClr>
            </a:pPr>
            <a:endParaRPr kumimoji="1" lang="zh-CN" altLang="en-US" sz="1400" b="1" dirty="0">
              <a:solidFill>
                <a:srgbClr val="0000FF"/>
              </a:solidFill>
              <a:latin typeface="+mn-ea"/>
              <a:ea typeface="+mn-ea"/>
              <a:cs typeface="Arial" pitchFamily="34" charset="0"/>
            </a:endParaRPr>
          </a:p>
        </p:txBody>
      </p:sp>
      <p:sp>
        <p:nvSpPr>
          <p:cNvPr id="23" name="矩形 22"/>
          <p:cNvSpPr/>
          <p:nvPr/>
        </p:nvSpPr>
        <p:spPr>
          <a:xfrm>
            <a:off x="7012058" y="3590889"/>
            <a:ext cx="177747" cy="155208"/>
          </a:xfrm>
          <a:prstGeom prst="rect">
            <a:avLst/>
          </a:prstGeom>
          <a:solidFill>
            <a:schemeClr val="bg1">
              <a:lumMod val="65000"/>
            </a:schemeClr>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rgbClr val="0000FF"/>
              </a:solidFill>
              <a:latin typeface="+mn-ea"/>
              <a:ea typeface="+mn-ea"/>
              <a:cs typeface="Arial" pitchFamily="34" charset="0"/>
            </a:endParaRPr>
          </a:p>
        </p:txBody>
      </p:sp>
      <p:sp>
        <p:nvSpPr>
          <p:cNvPr id="24" name="矩形 25"/>
          <p:cNvSpPr/>
          <p:nvPr/>
        </p:nvSpPr>
        <p:spPr>
          <a:xfrm>
            <a:off x="8454871" y="3618942"/>
            <a:ext cx="177747" cy="155208"/>
          </a:xfrm>
          <a:prstGeom prst="rect">
            <a:avLst/>
          </a:prstGeom>
          <a:solidFill>
            <a:schemeClr val="bg1">
              <a:lumMod val="65000"/>
            </a:schemeClr>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rgbClr val="0000FF"/>
              </a:solidFill>
              <a:latin typeface="+mn-ea"/>
              <a:ea typeface="+mn-ea"/>
              <a:cs typeface="Arial" pitchFamily="34" charset="0"/>
            </a:endParaRPr>
          </a:p>
        </p:txBody>
      </p:sp>
      <p:sp>
        <p:nvSpPr>
          <p:cNvPr id="25" name="文本框 62"/>
          <p:cNvSpPr txBox="1"/>
          <p:nvPr/>
        </p:nvSpPr>
        <p:spPr bwMode="auto">
          <a:xfrm>
            <a:off x="7183511" y="2295107"/>
            <a:ext cx="1336234" cy="271853"/>
          </a:xfrm>
          <a:prstGeom prst="rect">
            <a:avLst/>
          </a:prstGeom>
          <a:noFill/>
          <a:ln w="9525">
            <a:noFill/>
            <a:miter lim="800000"/>
            <a:headEnd/>
            <a:tailEnd/>
          </a:ln>
        </p:spPr>
        <p:txBody>
          <a:bodyPr wrap="square" lIns="68544" tIns="34273" rIns="68544" bIns="34273" rtlCol="0">
            <a:spAutoFit/>
          </a:bodyPr>
          <a:lstStyle/>
          <a:p>
            <a:pPr algn="ctr"/>
            <a:r>
              <a:rPr lang="zh-CN" altLang="en-US" sz="1400" b="1" dirty="0">
                <a:latin typeface="+mn-ea"/>
                <a:ea typeface="+mn-ea"/>
                <a:cs typeface="Arial" pitchFamily="34" charset="0"/>
              </a:rPr>
              <a:t>服务器</a:t>
            </a:r>
            <a:endParaRPr lang="zh-CN" altLang="en-US" sz="1400" b="1" dirty="0" smtClean="0">
              <a:latin typeface="+mn-ea"/>
              <a:ea typeface="+mn-ea"/>
              <a:cs typeface="Arial" pitchFamily="34" charset="0"/>
            </a:endParaRPr>
          </a:p>
        </p:txBody>
      </p:sp>
      <p:pic>
        <p:nvPicPr>
          <p:cNvPr id="26" name="Picture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562166" y="2692613"/>
            <a:ext cx="551324" cy="491433"/>
          </a:xfrm>
          <a:prstGeom prst="rect">
            <a:avLst/>
          </a:prstGeom>
          <a:solidFill>
            <a:schemeClr val="accent2">
              <a:lumMod val="60000"/>
              <a:lumOff val="40000"/>
            </a:schemeClr>
          </a:solidFill>
          <a:effectLst>
            <a:outerShdw blurRad="50800" dist="38100" dir="8100000" algn="tr" rotWithShape="0">
              <a:prstClr val="black">
                <a:alpha val="40000"/>
              </a:prstClr>
            </a:outerShdw>
          </a:effectLst>
        </p:spPr>
      </p:pic>
      <p:sp>
        <p:nvSpPr>
          <p:cNvPr id="27" name="圆角矩形 26"/>
          <p:cNvSpPr/>
          <p:nvPr/>
        </p:nvSpPr>
        <p:spPr>
          <a:xfrm>
            <a:off x="9684400" y="2613666"/>
            <a:ext cx="939453" cy="1140758"/>
          </a:xfrm>
          <a:prstGeom prst="roundRect">
            <a:avLst/>
          </a:prstGeom>
          <a:solidFill>
            <a:schemeClr val="bg1">
              <a:lumMod val="75000"/>
            </a:schemeClr>
          </a:solidFill>
        </p:spPr>
        <p:txBody>
          <a:bodyPr wrap="square" rtlCol="0" anchor="t">
            <a:noAutofit/>
          </a:bodyPr>
          <a:ls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a:lstStyle>
          <a:p>
            <a:pPr indent="-139266" algn="ctr" defTabSz="799887" eaLnBrk="0" hangingPunct="0">
              <a:lnSpc>
                <a:spcPct val="130000"/>
              </a:lnSpc>
              <a:buClr>
                <a:schemeClr val="tx2"/>
              </a:buClr>
            </a:pPr>
            <a:endParaRPr kumimoji="1" lang="zh-CN" altLang="en-US" sz="1400" b="1" dirty="0">
              <a:solidFill>
                <a:srgbClr val="0000FF"/>
              </a:solidFill>
              <a:latin typeface="+mn-ea"/>
              <a:ea typeface="+mn-ea"/>
              <a:cs typeface="Arial" pitchFamily="34" charset="0"/>
            </a:endParaRPr>
          </a:p>
        </p:txBody>
      </p:sp>
      <p:pic>
        <p:nvPicPr>
          <p:cNvPr id="28" name="Picture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0045840" y="2692678"/>
            <a:ext cx="551324" cy="491433"/>
          </a:xfrm>
          <a:prstGeom prst="rect">
            <a:avLst/>
          </a:prstGeom>
          <a:solidFill>
            <a:schemeClr val="accent2">
              <a:lumMod val="60000"/>
              <a:lumOff val="40000"/>
            </a:schemeClr>
          </a:solidFill>
          <a:effectLst>
            <a:outerShdw blurRad="50800" dist="38100" dir="8100000" algn="tr" rotWithShape="0">
              <a:prstClr val="black">
                <a:alpha val="40000"/>
              </a:prstClr>
            </a:outerShdw>
          </a:effectLst>
        </p:spPr>
      </p:pic>
      <p:sp>
        <p:nvSpPr>
          <p:cNvPr id="29" name="矩形 25"/>
          <p:cNvSpPr/>
          <p:nvPr/>
        </p:nvSpPr>
        <p:spPr>
          <a:xfrm>
            <a:off x="9956967" y="3584419"/>
            <a:ext cx="177747" cy="155208"/>
          </a:xfrm>
          <a:prstGeom prst="rect">
            <a:avLst/>
          </a:prstGeom>
          <a:solidFill>
            <a:schemeClr val="bg1">
              <a:lumMod val="65000"/>
            </a:schemeClr>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rgbClr val="0000FF"/>
              </a:solidFill>
              <a:latin typeface="+mn-ea"/>
              <a:ea typeface="+mn-ea"/>
              <a:cs typeface="Arial" pitchFamily="34" charset="0"/>
            </a:endParaRPr>
          </a:p>
        </p:txBody>
      </p:sp>
      <p:pic>
        <p:nvPicPr>
          <p:cNvPr id="30" name="Picture 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62124" y="2700474"/>
            <a:ext cx="549655" cy="489947"/>
          </a:xfrm>
          <a:prstGeom prst="rect">
            <a:avLst/>
          </a:prstGeom>
          <a:solidFill>
            <a:schemeClr val="accent2">
              <a:lumMod val="60000"/>
              <a:lumOff val="40000"/>
            </a:schemeClr>
          </a:solidFill>
          <a:effectLst>
            <a:outerShdw blurRad="50800" dist="38100" dir="8100000" algn="tr" rotWithShape="0">
              <a:prstClr val="black">
                <a:alpha val="40000"/>
              </a:prstClr>
            </a:outerShdw>
          </a:effectLst>
        </p:spPr>
      </p:pic>
      <p:sp>
        <p:nvSpPr>
          <p:cNvPr id="31" name="矩形 25"/>
          <p:cNvSpPr/>
          <p:nvPr/>
        </p:nvSpPr>
        <p:spPr>
          <a:xfrm>
            <a:off x="8727437" y="3605795"/>
            <a:ext cx="177747" cy="155208"/>
          </a:xfrm>
          <a:prstGeom prst="rect">
            <a:avLst/>
          </a:prstGeom>
          <a:solidFill>
            <a:schemeClr val="bg1">
              <a:lumMod val="65000"/>
            </a:schemeClr>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rgbClr val="0000FF"/>
              </a:solidFill>
              <a:latin typeface="+mn-ea"/>
              <a:ea typeface="+mn-ea"/>
              <a:cs typeface="Arial" pitchFamily="34" charset="0"/>
            </a:endParaRPr>
          </a:p>
        </p:txBody>
      </p:sp>
      <p:sp>
        <p:nvSpPr>
          <p:cNvPr id="32" name="椭圆 31"/>
          <p:cNvSpPr/>
          <p:nvPr/>
        </p:nvSpPr>
        <p:spPr bwMode="auto">
          <a:xfrm>
            <a:off x="7417873" y="5627226"/>
            <a:ext cx="1012898" cy="169045"/>
          </a:xfrm>
          <a:prstGeom prst="ellipse">
            <a:avLst/>
          </a:prstGeom>
          <a:noFill/>
          <a:ln w="9525" cap="flat" cmpd="sng" algn="ctr">
            <a:solidFill>
              <a:srgbClr val="EE0000"/>
            </a:solidFill>
            <a:prstDash val="lg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mn-ea"/>
              <a:ea typeface="+mn-ea"/>
            </a:endParaRPr>
          </a:p>
        </p:txBody>
      </p:sp>
      <p:cxnSp>
        <p:nvCxnSpPr>
          <p:cNvPr id="33" name="直接连接符 61"/>
          <p:cNvCxnSpPr>
            <a:stCxn id="7" idx="2"/>
          </p:cNvCxnSpPr>
          <p:nvPr/>
        </p:nvCxnSpPr>
        <p:spPr bwMode="auto">
          <a:xfrm>
            <a:off x="4861478" y="5541609"/>
            <a:ext cx="0" cy="454099"/>
          </a:xfrm>
          <a:prstGeom prst="line">
            <a:avLst/>
          </a:prstGeom>
          <a:noFill/>
          <a:ln w="22225">
            <a:solidFill>
              <a:srgbClr val="00B0F0"/>
            </a:solidFill>
            <a:prstDash val="soli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连接符 61"/>
          <p:cNvCxnSpPr/>
          <p:nvPr/>
        </p:nvCxnSpPr>
        <p:spPr bwMode="auto">
          <a:xfrm>
            <a:off x="7636554" y="5568990"/>
            <a:ext cx="0" cy="454099"/>
          </a:xfrm>
          <a:prstGeom prst="line">
            <a:avLst/>
          </a:prstGeom>
          <a:noFill/>
          <a:ln w="22225">
            <a:solidFill>
              <a:srgbClr val="00B0F0"/>
            </a:solidFill>
            <a:prstDash val="soli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61"/>
          <p:cNvCxnSpPr/>
          <p:nvPr/>
        </p:nvCxnSpPr>
        <p:spPr bwMode="auto">
          <a:xfrm>
            <a:off x="8241521" y="5551636"/>
            <a:ext cx="0" cy="454099"/>
          </a:xfrm>
          <a:prstGeom prst="line">
            <a:avLst/>
          </a:prstGeom>
          <a:noFill/>
          <a:ln w="22225">
            <a:solidFill>
              <a:srgbClr val="00B0F0"/>
            </a:solidFill>
            <a:prstDash val="soli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51"/>
          <p:cNvCxnSpPr/>
          <p:nvPr/>
        </p:nvCxnSpPr>
        <p:spPr bwMode="auto">
          <a:xfrm>
            <a:off x="2040706" y="3741609"/>
            <a:ext cx="355474" cy="423433"/>
          </a:xfrm>
          <a:prstGeom prst="straightConnector1">
            <a:avLst/>
          </a:prstGeom>
          <a:noFill/>
          <a:ln w="22225">
            <a:solidFill>
              <a:srgbClr val="0070C0"/>
            </a:solidFill>
            <a:prstDash val="sysDot"/>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53"/>
          <p:cNvCxnSpPr/>
          <p:nvPr/>
        </p:nvCxnSpPr>
        <p:spPr bwMode="auto">
          <a:xfrm>
            <a:off x="3526761" y="4767790"/>
            <a:ext cx="291715" cy="453522"/>
          </a:xfrm>
          <a:prstGeom prst="straightConnector1">
            <a:avLst/>
          </a:prstGeom>
          <a:noFill/>
          <a:ln w="22225">
            <a:solidFill>
              <a:srgbClr val="0070C0"/>
            </a:solidFill>
            <a:prstDash val="sysDot"/>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53"/>
          <p:cNvCxnSpPr/>
          <p:nvPr/>
        </p:nvCxnSpPr>
        <p:spPr bwMode="auto">
          <a:xfrm flipH="1">
            <a:off x="4979661" y="3735139"/>
            <a:ext cx="5953" cy="431254"/>
          </a:xfrm>
          <a:prstGeom prst="straightConnector1">
            <a:avLst/>
          </a:prstGeom>
          <a:noFill/>
          <a:ln w="22225">
            <a:solidFill>
              <a:srgbClr val="0070C0"/>
            </a:solidFill>
            <a:prstDash val="sysDot"/>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圆角矩形 38"/>
          <p:cNvSpPr/>
          <p:nvPr/>
        </p:nvSpPr>
        <p:spPr>
          <a:xfrm>
            <a:off x="1657331" y="4213757"/>
            <a:ext cx="8966522" cy="920896"/>
          </a:xfrm>
          <a:prstGeom prst="roundRect">
            <a:avLst/>
          </a:prstGeom>
          <a:solidFill>
            <a:srgbClr val="00B0F0"/>
          </a:solidFill>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40" name="矩形 8"/>
          <p:cNvSpPr/>
          <p:nvPr/>
        </p:nvSpPr>
        <p:spPr>
          <a:xfrm>
            <a:off x="1813689" y="4213758"/>
            <a:ext cx="284396" cy="155208"/>
          </a:xfrm>
          <a:prstGeom prst="rect">
            <a:avLst/>
          </a:prstGeom>
          <a:solidFill>
            <a:schemeClr val="bg1">
              <a:lumMod val="65000"/>
            </a:schemeClr>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41" name="矩形 10"/>
          <p:cNvSpPr/>
          <p:nvPr/>
        </p:nvSpPr>
        <p:spPr>
          <a:xfrm>
            <a:off x="3476637" y="4213494"/>
            <a:ext cx="177747" cy="155208"/>
          </a:xfrm>
          <a:prstGeom prst="rect">
            <a:avLst/>
          </a:prstGeom>
          <a:solidFill>
            <a:srgbClr val="00B0F0"/>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42" name="矩形 11"/>
          <p:cNvSpPr/>
          <p:nvPr/>
        </p:nvSpPr>
        <p:spPr>
          <a:xfrm>
            <a:off x="3689934" y="4213494"/>
            <a:ext cx="177747" cy="155208"/>
          </a:xfrm>
          <a:prstGeom prst="rect">
            <a:avLst/>
          </a:prstGeom>
          <a:solidFill>
            <a:srgbClr val="00B0F0"/>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43" name="矩形 42"/>
          <p:cNvSpPr/>
          <p:nvPr/>
        </p:nvSpPr>
        <p:spPr>
          <a:xfrm>
            <a:off x="4808815" y="4953925"/>
            <a:ext cx="177747" cy="155208"/>
          </a:xfrm>
          <a:prstGeom prst="rect">
            <a:avLst/>
          </a:prstGeom>
          <a:solidFill>
            <a:schemeClr val="bg1"/>
          </a:solidFill>
          <a:ln>
            <a:noFill/>
          </a:ln>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44" name="矩形 42"/>
          <p:cNvSpPr/>
          <p:nvPr/>
        </p:nvSpPr>
        <p:spPr>
          <a:xfrm>
            <a:off x="4170157" y="4953925"/>
            <a:ext cx="177747" cy="155208"/>
          </a:xfrm>
          <a:prstGeom prst="rect">
            <a:avLst/>
          </a:prstGeom>
          <a:solidFill>
            <a:schemeClr val="bg1"/>
          </a:solidFill>
          <a:ln>
            <a:noFill/>
          </a:ln>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45" name="矩形 8"/>
          <p:cNvSpPr/>
          <p:nvPr/>
        </p:nvSpPr>
        <p:spPr>
          <a:xfrm>
            <a:off x="6870340" y="4227937"/>
            <a:ext cx="284396" cy="155208"/>
          </a:xfrm>
          <a:prstGeom prst="rect">
            <a:avLst/>
          </a:prstGeom>
          <a:solidFill>
            <a:schemeClr val="bg1">
              <a:lumMod val="65000"/>
            </a:schemeClr>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46" name="矩形 10"/>
          <p:cNvSpPr/>
          <p:nvPr/>
        </p:nvSpPr>
        <p:spPr>
          <a:xfrm>
            <a:off x="8533289" y="4227672"/>
            <a:ext cx="177747" cy="155208"/>
          </a:xfrm>
          <a:prstGeom prst="rect">
            <a:avLst/>
          </a:prstGeom>
          <a:solidFill>
            <a:srgbClr val="00B0F0"/>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47" name="矩形 11"/>
          <p:cNvSpPr/>
          <p:nvPr/>
        </p:nvSpPr>
        <p:spPr>
          <a:xfrm>
            <a:off x="8746586" y="4227672"/>
            <a:ext cx="177747" cy="155208"/>
          </a:xfrm>
          <a:prstGeom prst="rect">
            <a:avLst/>
          </a:prstGeom>
          <a:solidFill>
            <a:srgbClr val="00B0F0"/>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48" name="矩形 17"/>
          <p:cNvSpPr/>
          <p:nvPr/>
        </p:nvSpPr>
        <p:spPr>
          <a:xfrm>
            <a:off x="7362946" y="4227934"/>
            <a:ext cx="177747" cy="155208"/>
          </a:xfrm>
          <a:prstGeom prst="rect">
            <a:avLst/>
          </a:prstGeom>
          <a:solidFill>
            <a:srgbClr val="9933FF"/>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49" name="矩形 18"/>
          <p:cNvSpPr/>
          <p:nvPr/>
        </p:nvSpPr>
        <p:spPr>
          <a:xfrm>
            <a:off x="7576242" y="4227934"/>
            <a:ext cx="177747" cy="155208"/>
          </a:xfrm>
          <a:prstGeom prst="rect">
            <a:avLst/>
          </a:prstGeom>
          <a:solidFill>
            <a:srgbClr val="9933FF"/>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50" name="文本框 21"/>
          <p:cNvSpPr txBox="1"/>
          <p:nvPr/>
        </p:nvSpPr>
        <p:spPr bwMode="auto">
          <a:xfrm>
            <a:off x="4953963" y="4674886"/>
            <a:ext cx="2454953" cy="253881"/>
          </a:xfrm>
          <a:prstGeom prst="rect">
            <a:avLst/>
          </a:prstGeom>
          <a:noFill/>
          <a:ln w="9525">
            <a:noFill/>
            <a:miter lim="800000"/>
            <a:headEnd/>
            <a:tailEnd/>
          </a:ln>
        </p:spPr>
        <p:txBody>
          <a:bodyPr wrap="square" lIns="68544" tIns="34273" rIns="68544" bIns="34273" rtlCol="0">
            <a:spAutoFit/>
          </a:bodyPr>
          <a:lstStyle/>
          <a:p>
            <a:pPr algn="ctr"/>
            <a:r>
              <a:rPr lang="zh-CN" altLang="en-US" sz="1200" b="1" dirty="0" smtClean="0">
                <a:solidFill>
                  <a:schemeClr val="bg1"/>
                </a:solidFill>
                <a:latin typeface="+mn-ea"/>
                <a:ea typeface="+mn-ea"/>
                <a:cs typeface="Arial" pitchFamily="34" charset="0"/>
              </a:rPr>
              <a:t>分布式虚拟</a:t>
            </a:r>
            <a:r>
              <a:rPr lang="zh-CN" altLang="en-US" sz="1200" b="1" dirty="0">
                <a:solidFill>
                  <a:schemeClr val="bg1"/>
                </a:solidFill>
                <a:latin typeface="+mn-ea"/>
                <a:ea typeface="+mn-ea"/>
                <a:cs typeface="Arial" pitchFamily="34" charset="0"/>
              </a:rPr>
              <a:t>交换机</a:t>
            </a:r>
          </a:p>
        </p:txBody>
      </p:sp>
      <p:sp>
        <p:nvSpPr>
          <p:cNvPr id="51" name="矩形 42"/>
          <p:cNvSpPr/>
          <p:nvPr/>
        </p:nvSpPr>
        <p:spPr>
          <a:xfrm>
            <a:off x="8148062" y="4968103"/>
            <a:ext cx="177747" cy="155208"/>
          </a:xfrm>
          <a:prstGeom prst="rect">
            <a:avLst/>
          </a:prstGeom>
          <a:solidFill>
            <a:schemeClr val="bg1"/>
          </a:solidFill>
          <a:ln>
            <a:noFill/>
          </a:ln>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52" name="矩形 42"/>
          <p:cNvSpPr/>
          <p:nvPr/>
        </p:nvSpPr>
        <p:spPr>
          <a:xfrm>
            <a:off x="7509404" y="4968103"/>
            <a:ext cx="177747" cy="155208"/>
          </a:xfrm>
          <a:prstGeom prst="rect">
            <a:avLst/>
          </a:prstGeom>
          <a:solidFill>
            <a:schemeClr val="bg1"/>
          </a:solidFill>
          <a:ln>
            <a:noFill/>
          </a:ln>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53" name="矩形 10"/>
          <p:cNvSpPr/>
          <p:nvPr/>
        </p:nvSpPr>
        <p:spPr>
          <a:xfrm>
            <a:off x="9733131" y="4229286"/>
            <a:ext cx="177747" cy="155208"/>
          </a:xfrm>
          <a:prstGeom prst="rect">
            <a:avLst/>
          </a:prstGeom>
          <a:solidFill>
            <a:srgbClr val="FFC000"/>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54" name="矩形 11"/>
          <p:cNvSpPr/>
          <p:nvPr/>
        </p:nvSpPr>
        <p:spPr>
          <a:xfrm>
            <a:off x="9946428" y="4229286"/>
            <a:ext cx="177747" cy="155208"/>
          </a:xfrm>
          <a:prstGeom prst="rect">
            <a:avLst/>
          </a:prstGeom>
          <a:solidFill>
            <a:srgbClr val="FFC000"/>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55" name="Rounded Rectangle 76"/>
          <p:cNvSpPr/>
          <p:nvPr/>
        </p:nvSpPr>
        <p:spPr bwMode="auto">
          <a:xfrm>
            <a:off x="1564671" y="4157994"/>
            <a:ext cx="9160222" cy="1000833"/>
          </a:xfrm>
          <a:prstGeom prst="roundRect">
            <a:avLst/>
          </a:prstGeom>
          <a:noFill/>
          <a:ln w="25400">
            <a:solidFill>
              <a:schemeClr val="bg1">
                <a:lumMod val="50000"/>
              </a:schemeClr>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mn-ea"/>
              <a:ea typeface="+mn-ea"/>
            </a:endParaRPr>
          </a:p>
        </p:txBody>
      </p:sp>
      <p:sp>
        <p:nvSpPr>
          <p:cNvPr id="56" name="矩形 17"/>
          <p:cNvSpPr/>
          <p:nvPr/>
        </p:nvSpPr>
        <p:spPr>
          <a:xfrm>
            <a:off x="4691869" y="4213494"/>
            <a:ext cx="177747" cy="155208"/>
          </a:xfrm>
          <a:prstGeom prst="rect">
            <a:avLst/>
          </a:prstGeom>
          <a:solidFill>
            <a:srgbClr val="9933FF"/>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57" name="矩形 18"/>
          <p:cNvSpPr/>
          <p:nvPr/>
        </p:nvSpPr>
        <p:spPr>
          <a:xfrm>
            <a:off x="4905165" y="4213494"/>
            <a:ext cx="177747" cy="155208"/>
          </a:xfrm>
          <a:prstGeom prst="rect">
            <a:avLst/>
          </a:prstGeom>
          <a:solidFill>
            <a:srgbClr val="9933FF"/>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58" name="矩形 10"/>
          <p:cNvSpPr/>
          <p:nvPr/>
        </p:nvSpPr>
        <p:spPr>
          <a:xfrm>
            <a:off x="2281951" y="4219971"/>
            <a:ext cx="177747" cy="155208"/>
          </a:xfrm>
          <a:prstGeom prst="rect">
            <a:avLst/>
          </a:prstGeom>
          <a:solidFill>
            <a:srgbClr val="FFC000"/>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60" name="文本框 22"/>
          <p:cNvSpPr txBox="1"/>
          <p:nvPr/>
        </p:nvSpPr>
        <p:spPr bwMode="auto">
          <a:xfrm>
            <a:off x="2077438" y="4335994"/>
            <a:ext cx="779816" cy="438547"/>
          </a:xfrm>
          <a:prstGeom prst="rect">
            <a:avLst/>
          </a:prstGeom>
          <a:noFill/>
          <a:ln w="9525">
            <a:noFill/>
            <a:miter lim="800000"/>
            <a:headEnd/>
            <a:tailEnd/>
          </a:ln>
          <a:effectLst>
            <a:innerShdw blurRad="63500" dist="50800" dir="18900000">
              <a:prstClr val="black">
                <a:alpha val="50000"/>
              </a:prstClr>
            </a:innerShdw>
          </a:effectLst>
        </p:spPr>
        <p:txBody>
          <a:bodyPr wrap="square" lIns="68544" tIns="34273" rIns="68544" bIns="34273" rtlCol="0">
            <a:spAutoFit/>
          </a:bodyPr>
          <a:lstStyle/>
          <a:p>
            <a:pPr algn="ctr"/>
            <a:r>
              <a:rPr lang="zh-CN" altLang="en-US" sz="1200" dirty="0" smtClean="0">
                <a:solidFill>
                  <a:schemeClr val="bg1"/>
                </a:solidFill>
                <a:latin typeface="+mn-ea"/>
                <a:ea typeface="+mn-ea"/>
                <a:cs typeface="Arial" pitchFamily="34" charset="0"/>
              </a:rPr>
              <a:t>端口组 </a:t>
            </a:r>
            <a:endParaRPr lang="en-US" altLang="zh-CN" sz="1200" dirty="0" smtClean="0">
              <a:solidFill>
                <a:schemeClr val="bg1"/>
              </a:solidFill>
              <a:latin typeface="+mn-ea"/>
              <a:ea typeface="+mn-ea"/>
              <a:cs typeface="Arial" pitchFamily="34" charset="0"/>
            </a:endParaRPr>
          </a:p>
          <a:p>
            <a:pPr algn="ctr"/>
            <a:r>
              <a:rPr lang="en-US" altLang="zh-CN" sz="1200" dirty="0" smtClean="0">
                <a:solidFill>
                  <a:schemeClr val="bg1"/>
                </a:solidFill>
                <a:latin typeface="+mn-ea"/>
                <a:ea typeface="+mn-ea"/>
                <a:cs typeface="Arial" pitchFamily="34" charset="0"/>
              </a:rPr>
              <a:t>vlan200</a:t>
            </a:r>
            <a:endParaRPr lang="zh-CN" altLang="en-US" sz="1200" dirty="0">
              <a:solidFill>
                <a:schemeClr val="bg1"/>
              </a:solidFill>
              <a:latin typeface="+mn-ea"/>
              <a:ea typeface="+mn-ea"/>
              <a:cs typeface="Arial" pitchFamily="34" charset="0"/>
            </a:endParaRPr>
          </a:p>
        </p:txBody>
      </p:sp>
      <p:sp>
        <p:nvSpPr>
          <p:cNvPr id="61" name="文本框 22"/>
          <p:cNvSpPr txBox="1"/>
          <p:nvPr/>
        </p:nvSpPr>
        <p:spPr bwMode="auto">
          <a:xfrm>
            <a:off x="3311367" y="4335729"/>
            <a:ext cx="774276" cy="438547"/>
          </a:xfrm>
          <a:prstGeom prst="rect">
            <a:avLst/>
          </a:prstGeom>
          <a:noFill/>
          <a:ln w="9525">
            <a:noFill/>
            <a:miter lim="800000"/>
            <a:headEnd/>
            <a:tailEnd/>
          </a:ln>
          <a:effectLst>
            <a:innerShdw blurRad="63500" dist="50800" dir="18900000">
              <a:prstClr val="black">
                <a:alpha val="50000"/>
              </a:prstClr>
            </a:innerShdw>
          </a:effectLst>
        </p:spPr>
        <p:txBody>
          <a:bodyPr wrap="square" lIns="68544" tIns="34273" rIns="68544" bIns="34273" rtlCol="0">
            <a:spAutoFit/>
          </a:bodyPr>
          <a:lstStyle/>
          <a:p>
            <a:pPr algn="ctr"/>
            <a:r>
              <a:rPr lang="zh-CN" altLang="en-US" sz="1200" dirty="0" smtClean="0">
                <a:solidFill>
                  <a:schemeClr val="bg1"/>
                </a:solidFill>
                <a:latin typeface="+mn-ea"/>
                <a:ea typeface="+mn-ea"/>
                <a:cs typeface="Arial" pitchFamily="34" charset="0"/>
              </a:rPr>
              <a:t>端口组</a:t>
            </a:r>
            <a:endParaRPr lang="en-US" altLang="zh-CN" sz="1200" dirty="0" smtClean="0">
              <a:solidFill>
                <a:schemeClr val="bg1"/>
              </a:solidFill>
              <a:latin typeface="+mn-ea"/>
              <a:ea typeface="+mn-ea"/>
              <a:cs typeface="Arial" pitchFamily="34" charset="0"/>
            </a:endParaRPr>
          </a:p>
          <a:p>
            <a:pPr algn="ctr"/>
            <a:r>
              <a:rPr lang="en-US" altLang="zh-CN" sz="1200" dirty="0" smtClean="0">
                <a:solidFill>
                  <a:schemeClr val="bg1"/>
                </a:solidFill>
                <a:latin typeface="+mn-ea"/>
                <a:ea typeface="+mn-ea"/>
                <a:cs typeface="Arial" pitchFamily="34" charset="0"/>
              </a:rPr>
              <a:t>vlan200</a:t>
            </a:r>
            <a:endParaRPr lang="zh-CN" altLang="en-US" sz="1200" dirty="0">
              <a:solidFill>
                <a:schemeClr val="bg1"/>
              </a:solidFill>
              <a:latin typeface="+mn-ea"/>
              <a:ea typeface="+mn-ea"/>
              <a:cs typeface="Arial" pitchFamily="34" charset="0"/>
            </a:endParaRPr>
          </a:p>
        </p:txBody>
      </p:sp>
      <p:sp>
        <p:nvSpPr>
          <p:cNvPr id="62" name="文本框 22"/>
          <p:cNvSpPr txBox="1"/>
          <p:nvPr/>
        </p:nvSpPr>
        <p:spPr bwMode="auto">
          <a:xfrm>
            <a:off x="4524538" y="4337343"/>
            <a:ext cx="774276" cy="438547"/>
          </a:xfrm>
          <a:prstGeom prst="rect">
            <a:avLst/>
          </a:prstGeom>
          <a:noFill/>
          <a:ln w="9525">
            <a:noFill/>
            <a:miter lim="800000"/>
            <a:headEnd/>
            <a:tailEnd/>
          </a:ln>
          <a:effectLst>
            <a:innerShdw blurRad="63500" dist="50800" dir="18900000">
              <a:prstClr val="black">
                <a:alpha val="50000"/>
              </a:prstClr>
            </a:innerShdw>
          </a:effectLst>
        </p:spPr>
        <p:txBody>
          <a:bodyPr wrap="square" lIns="68544" tIns="34273" rIns="68544" bIns="34273" rtlCol="0">
            <a:spAutoFit/>
          </a:bodyPr>
          <a:lstStyle/>
          <a:p>
            <a:pPr algn="ctr"/>
            <a:r>
              <a:rPr lang="zh-CN" altLang="en-US" sz="1200" dirty="0" smtClean="0">
                <a:solidFill>
                  <a:schemeClr val="bg1"/>
                </a:solidFill>
                <a:latin typeface="+mn-ea"/>
                <a:ea typeface="+mn-ea"/>
                <a:cs typeface="Arial" pitchFamily="34" charset="0"/>
              </a:rPr>
              <a:t>端口组</a:t>
            </a:r>
            <a:endParaRPr lang="en-US" altLang="zh-CN" sz="1200" dirty="0" smtClean="0">
              <a:solidFill>
                <a:schemeClr val="bg1"/>
              </a:solidFill>
              <a:latin typeface="+mn-ea"/>
              <a:ea typeface="+mn-ea"/>
              <a:cs typeface="Arial" pitchFamily="34" charset="0"/>
            </a:endParaRPr>
          </a:p>
          <a:p>
            <a:pPr algn="ctr"/>
            <a:r>
              <a:rPr lang="en-US" altLang="zh-CN" sz="1200" dirty="0" smtClean="0">
                <a:solidFill>
                  <a:schemeClr val="bg1"/>
                </a:solidFill>
                <a:latin typeface="+mn-ea"/>
                <a:ea typeface="+mn-ea"/>
                <a:cs typeface="Arial" pitchFamily="34" charset="0"/>
              </a:rPr>
              <a:t>vlan100</a:t>
            </a:r>
            <a:endParaRPr lang="zh-CN" altLang="en-US" sz="1200" dirty="0">
              <a:solidFill>
                <a:schemeClr val="bg1"/>
              </a:solidFill>
              <a:latin typeface="+mn-ea"/>
              <a:ea typeface="+mn-ea"/>
              <a:cs typeface="Arial" pitchFamily="34" charset="0"/>
            </a:endParaRPr>
          </a:p>
        </p:txBody>
      </p:sp>
      <p:sp>
        <p:nvSpPr>
          <p:cNvPr id="63" name="文本框 22"/>
          <p:cNvSpPr txBox="1"/>
          <p:nvPr/>
        </p:nvSpPr>
        <p:spPr bwMode="auto">
          <a:xfrm>
            <a:off x="7134089" y="4350172"/>
            <a:ext cx="779816" cy="438547"/>
          </a:xfrm>
          <a:prstGeom prst="rect">
            <a:avLst/>
          </a:prstGeom>
          <a:noFill/>
          <a:ln w="9525">
            <a:noFill/>
            <a:miter lim="800000"/>
            <a:headEnd/>
            <a:tailEnd/>
          </a:ln>
          <a:effectLst>
            <a:innerShdw blurRad="63500" dist="50800" dir="18900000">
              <a:prstClr val="black">
                <a:alpha val="50000"/>
              </a:prstClr>
            </a:innerShdw>
          </a:effectLst>
        </p:spPr>
        <p:txBody>
          <a:bodyPr wrap="square" lIns="68544" tIns="34273" rIns="68544" bIns="34273" rtlCol="0">
            <a:spAutoFit/>
          </a:bodyPr>
          <a:lstStyle/>
          <a:p>
            <a:pPr algn="ctr"/>
            <a:r>
              <a:rPr lang="zh-CN" altLang="en-US" sz="1200" dirty="0" smtClean="0">
                <a:solidFill>
                  <a:schemeClr val="bg1"/>
                </a:solidFill>
                <a:latin typeface="+mn-ea"/>
                <a:ea typeface="+mn-ea"/>
                <a:cs typeface="Arial" pitchFamily="34" charset="0"/>
              </a:rPr>
              <a:t>端口组 </a:t>
            </a:r>
            <a:endParaRPr lang="en-US" altLang="zh-CN" sz="1200" dirty="0" smtClean="0">
              <a:solidFill>
                <a:schemeClr val="bg1"/>
              </a:solidFill>
              <a:latin typeface="+mn-ea"/>
              <a:ea typeface="+mn-ea"/>
              <a:cs typeface="Arial" pitchFamily="34" charset="0"/>
            </a:endParaRPr>
          </a:p>
          <a:p>
            <a:pPr algn="ctr"/>
            <a:r>
              <a:rPr lang="en-US" altLang="zh-CN" sz="1200" dirty="0" smtClean="0">
                <a:solidFill>
                  <a:schemeClr val="bg1"/>
                </a:solidFill>
                <a:latin typeface="+mn-ea"/>
                <a:ea typeface="+mn-ea"/>
                <a:cs typeface="Arial" pitchFamily="34" charset="0"/>
              </a:rPr>
              <a:t>vlan100</a:t>
            </a:r>
            <a:endParaRPr lang="zh-CN" altLang="en-US" sz="1200" dirty="0">
              <a:solidFill>
                <a:schemeClr val="bg1"/>
              </a:solidFill>
              <a:latin typeface="+mn-ea"/>
              <a:ea typeface="+mn-ea"/>
              <a:cs typeface="Arial" pitchFamily="34" charset="0"/>
            </a:endParaRPr>
          </a:p>
        </p:txBody>
      </p:sp>
      <p:sp>
        <p:nvSpPr>
          <p:cNvPr id="64" name="文本框 22"/>
          <p:cNvSpPr txBox="1"/>
          <p:nvPr/>
        </p:nvSpPr>
        <p:spPr bwMode="auto">
          <a:xfrm>
            <a:off x="8368018" y="4349908"/>
            <a:ext cx="774276" cy="438547"/>
          </a:xfrm>
          <a:prstGeom prst="rect">
            <a:avLst/>
          </a:prstGeom>
          <a:noFill/>
          <a:ln w="9525">
            <a:noFill/>
            <a:miter lim="800000"/>
            <a:headEnd/>
            <a:tailEnd/>
          </a:ln>
          <a:effectLst>
            <a:innerShdw blurRad="63500" dist="50800" dir="18900000">
              <a:prstClr val="black">
                <a:alpha val="50000"/>
              </a:prstClr>
            </a:innerShdw>
          </a:effectLst>
        </p:spPr>
        <p:txBody>
          <a:bodyPr wrap="square" lIns="68544" tIns="34273" rIns="68544" bIns="34273" rtlCol="0">
            <a:spAutoFit/>
          </a:bodyPr>
          <a:lstStyle/>
          <a:p>
            <a:pPr algn="ctr"/>
            <a:r>
              <a:rPr lang="zh-CN" altLang="en-US" sz="1200" dirty="0" smtClean="0">
                <a:solidFill>
                  <a:schemeClr val="bg1"/>
                </a:solidFill>
                <a:latin typeface="+mn-ea"/>
                <a:ea typeface="+mn-ea"/>
                <a:cs typeface="Arial" pitchFamily="34" charset="0"/>
              </a:rPr>
              <a:t>端口组</a:t>
            </a:r>
            <a:endParaRPr lang="en-US" altLang="zh-CN" sz="1200" dirty="0" smtClean="0">
              <a:solidFill>
                <a:schemeClr val="bg1"/>
              </a:solidFill>
              <a:latin typeface="+mn-ea"/>
              <a:ea typeface="+mn-ea"/>
              <a:cs typeface="Arial" pitchFamily="34" charset="0"/>
            </a:endParaRPr>
          </a:p>
          <a:p>
            <a:pPr algn="ctr"/>
            <a:r>
              <a:rPr lang="en-US" altLang="zh-CN" sz="1200" dirty="0" smtClean="0">
                <a:solidFill>
                  <a:schemeClr val="bg1"/>
                </a:solidFill>
                <a:latin typeface="+mn-ea"/>
                <a:ea typeface="+mn-ea"/>
                <a:cs typeface="Arial" pitchFamily="34" charset="0"/>
              </a:rPr>
              <a:t>vlan200</a:t>
            </a:r>
            <a:endParaRPr lang="zh-CN" altLang="en-US" sz="1200" dirty="0">
              <a:solidFill>
                <a:schemeClr val="bg1"/>
              </a:solidFill>
              <a:latin typeface="+mn-ea"/>
              <a:ea typeface="+mn-ea"/>
              <a:cs typeface="Arial" pitchFamily="34" charset="0"/>
            </a:endParaRPr>
          </a:p>
        </p:txBody>
      </p:sp>
      <p:cxnSp>
        <p:nvCxnSpPr>
          <p:cNvPr id="65" name="直接箭头连接符 64"/>
          <p:cNvCxnSpPr>
            <a:endCxn id="7" idx="0"/>
          </p:cNvCxnSpPr>
          <p:nvPr/>
        </p:nvCxnSpPr>
        <p:spPr bwMode="auto">
          <a:xfrm>
            <a:off x="4853752" y="5220314"/>
            <a:ext cx="7726" cy="55736"/>
          </a:xfrm>
          <a:prstGeom prst="straightConnector1">
            <a:avLst/>
          </a:prstGeom>
          <a:noFill/>
          <a:ln w="22225">
            <a:solidFill>
              <a:srgbClr val="0070C0"/>
            </a:solidFill>
            <a:prstDash val="sysDot"/>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文本框 46"/>
          <p:cNvSpPr txBox="1"/>
          <p:nvPr/>
        </p:nvSpPr>
        <p:spPr bwMode="auto">
          <a:xfrm>
            <a:off x="4550919" y="4729641"/>
            <a:ext cx="921442" cy="253881"/>
          </a:xfrm>
          <a:prstGeom prst="rect">
            <a:avLst/>
          </a:prstGeom>
          <a:noFill/>
          <a:ln w="9525">
            <a:noFill/>
            <a:miter lim="800000"/>
            <a:headEnd/>
            <a:tailEnd/>
          </a:ln>
        </p:spPr>
        <p:txBody>
          <a:bodyPr wrap="square" lIns="68544" tIns="34273" rIns="68544" bIns="34273" rtlCol="0">
            <a:spAutoFit/>
          </a:bodyPr>
          <a:lstStyle>
            <a:defPPr>
              <a:defRPr lang="zh-CN"/>
            </a:defPPr>
            <a:lvl1pPr algn="ctr">
              <a:defRPr sz="1200">
                <a:solidFill>
                  <a:schemeClr val="bg1"/>
                </a:solidFill>
                <a:latin typeface="+mn-ea"/>
                <a:ea typeface="+mn-ea"/>
                <a:cs typeface="Arial" pitchFamily="34" charset="0"/>
              </a:defRPr>
            </a:lvl1pPr>
          </a:lstStyle>
          <a:p>
            <a:r>
              <a:rPr lang="zh-CN" altLang="en-US" dirty="0"/>
              <a:t>上行链路</a:t>
            </a:r>
          </a:p>
        </p:txBody>
      </p:sp>
      <p:cxnSp>
        <p:nvCxnSpPr>
          <p:cNvPr id="67" name="直接箭头连接符 55"/>
          <p:cNvCxnSpPr>
            <a:endCxn id="8" idx="0"/>
          </p:cNvCxnSpPr>
          <p:nvPr/>
        </p:nvCxnSpPr>
        <p:spPr bwMode="auto">
          <a:xfrm>
            <a:off x="4215094" y="5220314"/>
            <a:ext cx="8164" cy="55736"/>
          </a:xfrm>
          <a:prstGeom prst="straightConnector1">
            <a:avLst/>
          </a:prstGeom>
          <a:noFill/>
          <a:ln w="22225">
            <a:solidFill>
              <a:srgbClr val="0070C0"/>
            </a:solidFill>
            <a:prstDash val="sysDot"/>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接箭头连接符 55"/>
          <p:cNvCxnSpPr>
            <a:endCxn id="10" idx="0"/>
          </p:cNvCxnSpPr>
          <p:nvPr/>
        </p:nvCxnSpPr>
        <p:spPr bwMode="auto">
          <a:xfrm>
            <a:off x="8192999" y="5234492"/>
            <a:ext cx="7726" cy="55736"/>
          </a:xfrm>
          <a:prstGeom prst="straightConnector1">
            <a:avLst/>
          </a:prstGeom>
          <a:noFill/>
          <a:ln w="22225">
            <a:solidFill>
              <a:srgbClr val="0070C0"/>
            </a:solidFill>
            <a:prstDash val="sysDot"/>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文本框 46"/>
          <p:cNvSpPr txBox="1"/>
          <p:nvPr/>
        </p:nvSpPr>
        <p:spPr bwMode="auto">
          <a:xfrm>
            <a:off x="7695155" y="4737760"/>
            <a:ext cx="921442" cy="253881"/>
          </a:xfrm>
          <a:prstGeom prst="rect">
            <a:avLst/>
          </a:prstGeom>
          <a:noFill/>
          <a:ln w="9525">
            <a:noFill/>
            <a:miter lim="800000"/>
            <a:headEnd/>
            <a:tailEnd/>
          </a:ln>
        </p:spPr>
        <p:txBody>
          <a:bodyPr wrap="square" lIns="68544" tIns="34273" rIns="68544" bIns="34273" rtlCol="0">
            <a:spAutoFit/>
          </a:bodyPr>
          <a:lstStyle/>
          <a:p>
            <a:pPr algn="ctr"/>
            <a:r>
              <a:rPr lang="zh-CN" altLang="en-US" sz="1200" dirty="0" smtClean="0">
                <a:solidFill>
                  <a:schemeClr val="bg1"/>
                </a:solidFill>
                <a:latin typeface="+mn-ea"/>
                <a:ea typeface="+mn-ea"/>
                <a:cs typeface="Arial" pitchFamily="34" charset="0"/>
              </a:rPr>
              <a:t>上行链路</a:t>
            </a:r>
          </a:p>
        </p:txBody>
      </p:sp>
      <p:cxnSp>
        <p:nvCxnSpPr>
          <p:cNvPr id="70" name="直接箭头连接符 55"/>
          <p:cNvCxnSpPr>
            <a:endCxn id="11" idx="0"/>
          </p:cNvCxnSpPr>
          <p:nvPr/>
        </p:nvCxnSpPr>
        <p:spPr bwMode="auto">
          <a:xfrm>
            <a:off x="7554341" y="5234492"/>
            <a:ext cx="8164" cy="55736"/>
          </a:xfrm>
          <a:prstGeom prst="straightConnector1">
            <a:avLst/>
          </a:prstGeom>
          <a:noFill/>
          <a:ln w="22225">
            <a:solidFill>
              <a:srgbClr val="0070C0"/>
            </a:solidFill>
            <a:prstDash val="sysDot"/>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文本框 22"/>
          <p:cNvSpPr txBox="1"/>
          <p:nvPr/>
        </p:nvSpPr>
        <p:spPr bwMode="auto">
          <a:xfrm>
            <a:off x="9581190" y="4351522"/>
            <a:ext cx="774276" cy="438547"/>
          </a:xfrm>
          <a:prstGeom prst="rect">
            <a:avLst/>
          </a:prstGeom>
          <a:noFill/>
          <a:ln w="9525">
            <a:noFill/>
            <a:miter lim="800000"/>
            <a:headEnd/>
            <a:tailEnd/>
          </a:ln>
          <a:effectLst>
            <a:innerShdw blurRad="63500" dist="50800" dir="18900000">
              <a:prstClr val="black">
                <a:alpha val="50000"/>
              </a:prstClr>
            </a:innerShdw>
          </a:effectLst>
        </p:spPr>
        <p:txBody>
          <a:bodyPr wrap="square" lIns="68544" tIns="34273" rIns="68544" bIns="34273" rtlCol="0">
            <a:spAutoFit/>
          </a:bodyPr>
          <a:lstStyle/>
          <a:p>
            <a:pPr algn="ctr"/>
            <a:r>
              <a:rPr lang="zh-CN" altLang="en-US" sz="1200" dirty="0" smtClean="0">
                <a:solidFill>
                  <a:schemeClr val="bg1"/>
                </a:solidFill>
                <a:latin typeface="+mn-ea"/>
                <a:ea typeface="+mn-ea"/>
                <a:cs typeface="Arial" pitchFamily="34" charset="0"/>
              </a:rPr>
              <a:t>端口组</a:t>
            </a:r>
            <a:endParaRPr lang="en-US" altLang="zh-CN" sz="1200" dirty="0" smtClean="0">
              <a:solidFill>
                <a:schemeClr val="bg1"/>
              </a:solidFill>
              <a:latin typeface="+mn-ea"/>
              <a:ea typeface="+mn-ea"/>
              <a:cs typeface="Arial" pitchFamily="34" charset="0"/>
            </a:endParaRPr>
          </a:p>
          <a:p>
            <a:pPr algn="ctr"/>
            <a:r>
              <a:rPr lang="en-US" altLang="zh-CN" sz="1200" dirty="0" smtClean="0">
                <a:solidFill>
                  <a:schemeClr val="bg1"/>
                </a:solidFill>
                <a:latin typeface="+mn-ea"/>
                <a:ea typeface="+mn-ea"/>
                <a:cs typeface="Arial" pitchFamily="34" charset="0"/>
              </a:rPr>
              <a:t>vlan300</a:t>
            </a:r>
            <a:endParaRPr lang="zh-CN" altLang="en-US" sz="1200" dirty="0">
              <a:solidFill>
                <a:schemeClr val="bg1"/>
              </a:solidFill>
              <a:latin typeface="+mn-ea"/>
              <a:ea typeface="+mn-ea"/>
              <a:cs typeface="Arial" pitchFamily="34" charset="0"/>
            </a:endParaRPr>
          </a:p>
        </p:txBody>
      </p:sp>
      <p:cxnSp>
        <p:nvCxnSpPr>
          <p:cNvPr id="72" name="直接箭头连接符 51"/>
          <p:cNvCxnSpPr/>
          <p:nvPr/>
        </p:nvCxnSpPr>
        <p:spPr bwMode="auto">
          <a:xfrm>
            <a:off x="7115101" y="3719393"/>
            <a:ext cx="350889" cy="481838"/>
          </a:xfrm>
          <a:prstGeom prst="straightConnector1">
            <a:avLst/>
          </a:prstGeom>
          <a:noFill/>
          <a:ln w="22225">
            <a:solidFill>
              <a:srgbClr val="0070C0"/>
            </a:solidFill>
            <a:prstDash val="sysDot"/>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直接箭头连接符 53"/>
          <p:cNvCxnSpPr/>
          <p:nvPr/>
        </p:nvCxnSpPr>
        <p:spPr bwMode="auto">
          <a:xfrm>
            <a:off x="8557914" y="3747447"/>
            <a:ext cx="291715" cy="453522"/>
          </a:xfrm>
          <a:prstGeom prst="straightConnector1">
            <a:avLst/>
          </a:prstGeom>
          <a:noFill/>
          <a:ln w="22225">
            <a:solidFill>
              <a:srgbClr val="0070C0"/>
            </a:solidFill>
            <a:prstDash val="sysDot"/>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直接箭头连接符 53"/>
          <p:cNvCxnSpPr/>
          <p:nvPr/>
        </p:nvCxnSpPr>
        <p:spPr bwMode="auto">
          <a:xfrm flipH="1">
            <a:off x="10049471" y="3712923"/>
            <a:ext cx="10539" cy="489660"/>
          </a:xfrm>
          <a:prstGeom prst="straightConnector1">
            <a:avLst/>
          </a:prstGeom>
          <a:noFill/>
          <a:ln w="22225">
            <a:solidFill>
              <a:srgbClr val="0070C0"/>
            </a:solidFill>
            <a:prstDash val="sysDot"/>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直接箭头连接符 53"/>
          <p:cNvCxnSpPr/>
          <p:nvPr/>
        </p:nvCxnSpPr>
        <p:spPr bwMode="auto">
          <a:xfrm>
            <a:off x="8830480" y="3734299"/>
            <a:ext cx="1005694" cy="468284"/>
          </a:xfrm>
          <a:prstGeom prst="straightConnector1">
            <a:avLst/>
          </a:prstGeom>
          <a:noFill/>
          <a:ln w="22225">
            <a:solidFill>
              <a:srgbClr val="0070C0"/>
            </a:solidFill>
            <a:prstDash val="sysDot"/>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文本框 20"/>
          <p:cNvSpPr txBox="1"/>
          <p:nvPr/>
        </p:nvSpPr>
        <p:spPr bwMode="auto">
          <a:xfrm>
            <a:off x="1307468" y="3918341"/>
            <a:ext cx="1032784" cy="243815"/>
          </a:xfrm>
          <a:prstGeom prst="rect">
            <a:avLst/>
          </a:prstGeom>
          <a:noFill/>
          <a:ln w="9525">
            <a:noFill/>
            <a:miter lim="800000"/>
            <a:headEnd/>
            <a:tailEnd/>
          </a:ln>
        </p:spPr>
        <p:txBody>
          <a:bodyPr wrap="square" lIns="68544" tIns="34273" rIns="68544" bIns="34273" rtlCol="0">
            <a:spAutoFit/>
          </a:bodyPr>
          <a:lstStyle/>
          <a:p>
            <a:pPr algn="ctr"/>
            <a:r>
              <a:rPr lang="zh-CN" altLang="en-US" sz="1200" dirty="0">
                <a:latin typeface="+mn-ea"/>
                <a:ea typeface="+mn-ea"/>
                <a:cs typeface="Arial" pitchFamily="34" charset="0"/>
              </a:rPr>
              <a:t>管理接口</a:t>
            </a:r>
          </a:p>
        </p:txBody>
      </p:sp>
      <p:sp>
        <p:nvSpPr>
          <p:cNvPr id="77" name="文本框 20"/>
          <p:cNvSpPr txBox="1"/>
          <p:nvPr/>
        </p:nvSpPr>
        <p:spPr bwMode="auto">
          <a:xfrm>
            <a:off x="6404603" y="3926738"/>
            <a:ext cx="952063" cy="243815"/>
          </a:xfrm>
          <a:prstGeom prst="rect">
            <a:avLst/>
          </a:prstGeom>
          <a:noFill/>
          <a:ln w="9525">
            <a:noFill/>
            <a:miter lim="800000"/>
            <a:headEnd/>
            <a:tailEnd/>
          </a:ln>
        </p:spPr>
        <p:txBody>
          <a:bodyPr wrap="square" lIns="68544" tIns="34273" rIns="68544" bIns="34273" rtlCol="0">
            <a:spAutoFit/>
          </a:bodyPr>
          <a:lstStyle/>
          <a:p>
            <a:pPr algn="ctr"/>
            <a:r>
              <a:rPr lang="zh-CN" altLang="en-US" sz="1200" dirty="0">
                <a:latin typeface="+mn-ea"/>
                <a:ea typeface="+mn-ea"/>
                <a:cs typeface="Arial" pitchFamily="34" charset="0"/>
              </a:rPr>
              <a:t>管理接口</a:t>
            </a:r>
          </a:p>
        </p:txBody>
      </p:sp>
      <p:sp>
        <p:nvSpPr>
          <p:cNvPr id="78" name="文本框 20"/>
          <p:cNvSpPr txBox="1"/>
          <p:nvPr/>
        </p:nvSpPr>
        <p:spPr bwMode="auto">
          <a:xfrm>
            <a:off x="3858207" y="3906198"/>
            <a:ext cx="1162498" cy="243815"/>
          </a:xfrm>
          <a:prstGeom prst="rect">
            <a:avLst/>
          </a:prstGeom>
          <a:noFill/>
          <a:ln w="9525">
            <a:noFill/>
            <a:miter lim="800000"/>
            <a:headEnd/>
            <a:tailEnd/>
          </a:ln>
        </p:spPr>
        <p:txBody>
          <a:bodyPr wrap="square" lIns="68544" tIns="34273" rIns="68544" bIns="34273" rtlCol="0">
            <a:spAutoFit/>
          </a:bodyPr>
          <a:lstStyle/>
          <a:p>
            <a:pPr algn="ctr"/>
            <a:r>
              <a:rPr lang="zh-CN" altLang="en-US" sz="1200" dirty="0" smtClean="0">
                <a:latin typeface="+mn-ea"/>
                <a:ea typeface="+mn-ea"/>
                <a:cs typeface="Arial" pitchFamily="34" charset="0"/>
              </a:rPr>
              <a:t>虚拟交换端口</a:t>
            </a:r>
            <a:endParaRPr lang="zh-CN" altLang="en-US" sz="1200" dirty="0">
              <a:latin typeface="+mn-ea"/>
              <a:ea typeface="+mn-ea"/>
              <a:cs typeface="Arial" pitchFamily="34" charset="0"/>
            </a:endParaRPr>
          </a:p>
        </p:txBody>
      </p:sp>
      <p:sp>
        <p:nvSpPr>
          <p:cNvPr id="79" name="文本框 20"/>
          <p:cNvSpPr txBox="1"/>
          <p:nvPr/>
        </p:nvSpPr>
        <p:spPr bwMode="auto">
          <a:xfrm>
            <a:off x="7652914" y="3923821"/>
            <a:ext cx="1162498" cy="243815"/>
          </a:xfrm>
          <a:prstGeom prst="rect">
            <a:avLst/>
          </a:prstGeom>
          <a:noFill/>
          <a:ln w="9525">
            <a:noFill/>
            <a:miter lim="800000"/>
            <a:headEnd/>
            <a:tailEnd/>
          </a:ln>
        </p:spPr>
        <p:txBody>
          <a:bodyPr wrap="square" lIns="68544" tIns="34273" rIns="68544" bIns="34273" rtlCol="0">
            <a:spAutoFit/>
          </a:bodyPr>
          <a:lstStyle/>
          <a:p>
            <a:pPr algn="ctr"/>
            <a:r>
              <a:rPr lang="zh-CN" altLang="en-US" sz="1200" dirty="0" smtClean="0">
                <a:latin typeface="+mn-ea"/>
                <a:ea typeface="+mn-ea"/>
                <a:cs typeface="Arial" pitchFamily="34" charset="0"/>
              </a:rPr>
              <a:t>虚拟交换端口</a:t>
            </a:r>
            <a:endParaRPr lang="zh-CN" altLang="en-US" sz="1200" dirty="0">
              <a:latin typeface="+mn-ea"/>
              <a:ea typeface="+mn-ea"/>
              <a:cs typeface="Arial" pitchFamily="34" charset="0"/>
            </a:endParaRPr>
          </a:p>
        </p:txBody>
      </p:sp>
      <p:sp>
        <p:nvSpPr>
          <p:cNvPr id="80" name="Freeform 70"/>
          <p:cNvSpPr>
            <a:spLocks/>
          </p:cNvSpPr>
          <p:nvPr/>
        </p:nvSpPr>
        <p:spPr bwMode="auto">
          <a:xfrm>
            <a:off x="4567271" y="5853043"/>
            <a:ext cx="3925427" cy="416131"/>
          </a:xfrm>
          <a:custGeom>
            <a:avLst/>
            <a:gdLst>
              <a:gd name="T0" fmla="*/ 798 w 830"/>
              <a:gd name="T1" fmla="*/ 175 h 175"/>
              <a:gd name="T2" fmla="*/ 798 w 830"/>
              <a:gd name="T3" fmla="*/ 175 h 175"/>
              <a:gd name="T4" fmla="*/ 743 w 830"/>
              <a:gd name="T5" fmla="*/ 175 h 175"/>
              <a:gd name="T6" fmla="*/ 731 w 830"/>
              <a:gd name="T7" fmla="*/ 163 h 175"/>
              <a:gd name="T8" fmla="*/ 743 w 830"/>
              <a:gd name="T9" fmla="*/ 151 h 175"/>
              <a:gd name="T10" fmla="*/ 798 w 830"/>
              <a:gd name="T11" fmla="*/ 151 h 175"/>
              <a:gd name="T12" fmla="*/ 806 w 830"/>
              <a:gd name="T13" fmla="*/ 142 h 175"/>
              <a:gd name="T14" fmla="*/ 806 w 830"/>
              <a:gd name="T15" fmla="*/ 33 h 175"/>
              <a:gd name="T16" fmla="*/ 798 w 830"/>
              <a:gd name="T17" fmla="*/ 25 h 175"/>
              <a:gd name="T18" fmla="*/ 33 w 830"/>
              <a:gd name="T19" fmla="*/ 25 h 175"/>
              <a:gd name="T20" fmla="*/ 25 w 830"/>
              <a:gd name="T21" fmla="*/ 33 h 175"/>
              <a:gd name="T22" fmla="*/ 25 w 830"/>
              <a:gd name="T23" fmla="*/ 142 h 175"/>
              <a:gd name="T24" fmla="*/ 33 w 830"/>
              <a:gd name="T25" fmla="*/ 151 h 175"/>
              <a:gd name="T26" fmla="*/ 668 w 830"/>
              <a:gd name="T27" fmla="*/ 151 h 175"/>
              <a:gd name="T28" fmla="*/ 680 w 830"/>
              <a:gd name="T29" fmla="*/ 163 h 175"/>
              <a:gd name="T30" fmla="*/ 668 w 830"/>
              <a:gd name="T31" fmla="*/ 175 h 175"/>
              <a:gd name="T32" fmla="*/ 33 w 830"/>
              <a:gd name="T33" fmla="*/ 175 h 175"/>
              <a:gd name="T34" fmla="*/ 0 w 830"/>
              <a:gd name="T35" fmla="*/ 142 h 175"/>
              <a:gd name="T36" fmla="*/ 0 w 830"/>
              <a:gd name="T37" fmla="*/ 33 h 175"/>
              <a:gd name="T38" fmla="*/ 33 w 830"/>
              <a:gd name="T39" fmla="*/ 0 h 175"/>
              <a:gd name="T40" fmla="*/ 798 w 830"/>
              <a:gd name="T41" fmla="*/ 0 h 175"/>
              <a:gd name="T42" fmla="*/ 830 w 830"/>
              <a:gd name="T43" fmla="*/ 33 h 175"/>
              <a:gd name="T44" fmla="*/ 830 w 830"/>
              <a:gd name="T45" fmla="*/ 142 h 175"/>
              <a:gd name="T46" fmla="*/ 798 w 830"/>
              <a:gd name="T4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0" h="175">
                <a:moveTo>
                  <a:pt x="798" y="175"/>
                </a:moveTo>
                <a:lnTo>
                  <a:pt x="798" y="175"/>
                </a:lnTo>
                <a:lnTo>
                  <a:pt x="743" y="175"/>
                </a:lnTo>
                <a:cubicBezTo>
                  <a:pt x="736" y="175"/>
                  <a:pt x="731" y="170"/>
                  <a:pt x="731" y="163"/>
                </a:cubicBezTo>
                <a:cubicBezTo>
                  <a:pt x="731" y="156"/>
                  <a:pt x="736" y="151"/>
                  <a:pt x="743" y="151"/>
                </a:cubicBezTo>
                <a:lnTo>
                  <a:pt x="798" y="151"/>
                </a:lnTo>
                <a:cubicBezTo>
                  <a:pt x="802" y="151"/>
                  <a:pt x="806" y="147"/>
                  <a:pt x="806" y="142"/>
                </a:cubicBezTo>
                <a:lnTo>
                  <a:pt x="806" y="33"/>
                </a:lnTo>
                <a:cubicBezTo>
                  <a:pt x="806" y="29"/>
                  <a:pt x="802" y="25"/>
                  <a:pt x="798" y="25"/>
                </a:cubicBezTo>
                <a:lnTo>
                  <a:pt x="33" y="25"/>
                </a:lnTo>
                <a:cubicBezTo>
                  <a:pt x="28" y="25"/>
                  <a:pt x="25" y="29"/>
                  <a:pt x="25" y="33"/>
                </a:cubicBezTo>
                <a:lnTo>
                  <a:pt x="25" y="142"/>
                </a:lnTo>
                <a:cubicBezTo>
                  <a:pt x="25" y="147"/>
                  <a:pt x="28" y="151"/>
                  <a:pt x="33" y="151"/>
                </a:cubicBezTo>
                <a:lnTo>
                  <a:pt x="668" y="151"/>
                </a:lnTo>
                <a:cubicBezTo>
                  <a:pt x="675" y="151"/>
                  <a:pt x="680" y="156"/>
                  <a:pt x="680" y="163"/>
                </a:cubicBezTo>
                <a:cubicBezTo>
                  <a:pt x="680" y="170"/>
                  <a:pt x="675" y="175"/>
                  <a:pt x="668" y="175"/>
                </a:cubicBezTo>
                <a:lnTo>
                  <a:pt x="33" y="175"/>
                </a:lnTo>
                <a:cubicBezTo>
                  <a:pt x="15" y="175"/>
                  <a:pt x="0" y="161"/>
                  <a:pt x="0" y="142"/>
                </a:cubicBezTo>
                <a:lnTo>
                  <a:pt x="0" y="33"/>
                </a:lnTo>
                <a:cubicBezTo>
                  <a:pt x="0" y="15"/>
                  <a:pt x="15" y="0"/>
                  <a:pt x="33" y="0"/>
                </a:cubicBezTo>
                <a:lnTo>
                  <a:pt x="798" y="0"/>
                </a:lnTo>
                <a:cubicBezTo>
                  <a:pt x="816" y="0"/>
                  <a:pt x="830" y="15"/>
                  <a:pt x="830" y="33"/>
                </a:cubicBezTo>
                <a:lnTo>
                  <a:pt x="830" y="142"/>
                </a:lnTo>
                <a:cubicBezTo>
                  <a:pt x="830" y="161"/>
                  <a:pt x="816" y="175"/>
                  <a:pt x="798" y="175"/>
                </a:cubicBez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1200">
              <a:latin typeface="+mn-ea"/>
              <a:ea typeface="+mn-ea"/>
            </a:endParaRPr>
          </a:p>
        </p:txBody>
      </p:sp>
      <p:sp>
        <p:nvSpPr>
          <p:cNvPr id="81" name="Freeform 71"/>
          <p:cNvSpPr>
            <a:spLocks/>
          </p:cNvSpPr>
          <p:nvPr/>
        </p:nvSpPr>
        <p:spPr bwMode="auto">
          <a:xfrm>
            <a:off x="7592938" y="6181565"/>
            <a:ext cx="246994" cy="118269"/>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39"/>
                  <a:pt x="0" y="25"/>
                </a:cubicBezTo>
                <a:cubicBezTo>
                  <a:pt x="0" y="11"/>
                  <a:pt x="11" y="0"/>
                  <a:pt x="25" y="0"/>
                </a:cubicBezTo>
                <a:cubicBezTo>
                  <a:pt x="40" y="0"/>
                  <a:pt x="51" y="11"/>
                  <a:pt x="51" y="25"/>
                </a:cubicBezTo>
                <a:cubicBezTo>
                  <a:pt x="51" y="39"/>
                  <a:pt x="40" y="51"/>
                  <a:pt x="25" y="51"/>
                </a:cubicBez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1200">
              <a:latin typeface="+mn-ea"/>
              <a:ea typeface="+mn-ea"/>
            </a:endParaRPr>
          </a:p>
        </p:txBody>
      </p:sp>
      <p:sp>
        <p:nvSpPr>
          <p:cNvPr id="82" name="Freeform 72"/>
          <p:cNvSpPr>
            <a:spLocks/>
          </p:cNvSpPr>
          <p:nvPr/>
        </p:nvSpPr>
        <p:spPr bwMode="auto">
          <a:xfrm>
            <a:off x="7972247" y="6177185"/>
            <a:ext cx="238175" cy="122649"/>
          </a:xfrm>
          <a:custGeom>
            <a:avLst/>
            <a:gdLst>
              <a:gd name="T0" fmla="*/ 26 w 51"/>
              <a:gd name="T1" fmla="*/ 52 h 52"/>
              <a:gd name="T2" fmla="*/ 26 w 51"/>
              <a:gd name="T3" fmla="*/ 52 h 52"/>
              <a:gd name="T4" fmla="*/ 0 w 51"/>
              <a:gd name="T5" fmla="*/ 26 h 52"/>
              <a:gd name="T6" fmla="*/ 26 w 51"/>
              <a:gd name="T7" fmla="*/ 0 h 52"/>
              <a:gd name="T8" fmla="*/ 51 w 51"/>
              <a:gd name="T9" fmla="*/ 26 h 52"/>
              <a:gd name="T10" fmla="*/ 26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6" y="52"/>
                </a:moveTo>
                <a:lnTo>
                  <a:pt x="26" y="52"/>
                </a:lnTo>
                <a:cubicBezTo>
                  <a:pt x="11" y="52"/>
                  <a:pt x="0" y="40"/>
                  <a:pt x="0" y="26"/>
                </a:cubicBezTo>
                <a:cubicBezTo>
                  <a:pt x="0" y="12"/>
                  <a:pt x="11" y="0"/>
                  <a:pt x="26" y="0"/>
                </a:cubicBezTo>
                <a:cubicBezTo>
                  <a:pt x="40" y="0"/>
                  <a:pt x="51" y="12"/>
                  <a:pt x="51" y="26"/>
                </a:cubicBezTo>
                <a:cubicBezTo>
                  <a:pt x="51" y="40"/>
                  <a:pt x="40" y="52"/>
                  <a:pt x="26" y="52"/>
                </a:cubicBez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1200">
              <a:latin typeface="+mn-ea"/>
              <a:ea typeface="+mn-ea"/>
            </a:endParaRPr>
          </a:p>
        </p:txBody>
      </p:sp>
      <p:sp>
        <p:nvSpPr>
          <p:cNvPr id="83" name="Freeform 73"/>
          <p:cNvSpPr>
            <a:spLocks noEditPoints="1"/>
          </p:cNvSpPr>
          <p:nvPr/>
        </p:nvSpPr>
        <p:spPr bwMode="auto">
          <a:xfrm>
            <a:off x="4823087" y="5940649"/>
            <a:ext cx="3422617" cy="219015"/>
          </a:xfrm>
          <a:custGeom>
            <a:avLst/>
            <a:gdLst>
              <a:gd name="T0" fmla="*/ 21 w 725"/>
              <a:gd name="T1" fmla="*/ 15 h 94"/>
              <a:gd name="T2" fmla="*/ 21 w 725"/>
              <a:gd name="T3" fmla="*/ 15 h 94"/>
              <a:gd name="T4" fmla="*/ 15 w 725"/>
              <a:gd name="T5" fmla="*/ 22 h 94"/>
              <a:gd name="T6" fmla="*/ 15 w 725"/>
              <a:gd name="T7" fmla="*/ 72 h 94"/>
              <a:gd name="T8" fmla="*/ 21 w 725"/>
              <a:gd name="T9" fmla="*/ 80 h 94"/>
              <a:gd name="T10" fmla="*/ 704 w 725"/>
              <a:gd name="T11" fmla="*/ 80 h 94"/>
              <a:gd name="T12" fmla="*/ 710 w 725"/>
              <a:gd name="T13" fmla="*/ 72 h 94"/>
              <a:gd name="T14" fmla="*/ 710 w 725"/>
              <a:gd name="T15" fmla="*/ 22 h 94"/>
              <a:gd name="T16" fmla="*/ 704 w 725"/>
              <a:gd name="T17" fmla="*/ 15 h 94"/>
              <a:gd name="T18" fmla="*/ 21 w 725"/>
              <a:gd name="T19" fmla="*/ 15 h 94"/>
              <a:gd name="T20" fmla="*/ 704 w 725"/>
              <a:gd name="T21" fmla="*/ 94 h 94"/>
              <a:gd name="T22" fmla="*/ 704 w 725"/>
              <a:gd name="T23" fmla="*/ 94 h 94"/>
              <a:gd name="T24" fmla="*/ 21 w 725"/>
              <a:gd name="T25" fmla="*/ 94 h 94"/>
              <a:gd name="T26" fmla="*/ 0 w 725"/>
              <a:gd name="T27" fmla="*/ 72 h 94"/>
              <a:gd name="T28" fmla="*/ 0 w 725"/>
              <a:gd name="T29" fmla="*/ 22 h 94"/>
              <a:gd name="T30" fmla="*/ 21 w 725"/>
              <a:gd name="T31" fmla="*/ 0 h 94"/>
              <a:gd name="T32" fmla="*/ 704 w 725"/>
              <a:gd name="T33" fmla="*/ 0 h 94"/>
              <a:gd name="T34" fmla="*/ 725 w 725"/>
              <a:gd name="T35" fmla="*/ 22 h 94"/>
              <a:gd name="T36" fmla="*/ 725 w 725"/>
              <a:gd name="T37" fmla="*/ 72 h 94"/>
              <a:gd name="T38" fmla="*/ 704 w 725"/>
              <a:gd name="T39"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5" h="94">
                <a:moveTo>
                  <a:pt x="21" y="15"/>
                </a:moveTo>
                <a:lnTo>
                  <a:pt x="21" y="15"/>
                </a:lnTo>
                <a:cubicBezTo>
                  <a:pt x="18" y="15"/>
                  <a:pt x="15" y="18"/>
                  <a:pt x="15" y="22"/>
                </a:cubicBezTo>
                <a:lnTo>
                  <a:pt x="15" y="72"/>
                </a:lnTo>
                <a:cubicBezTo>
                  <a:pt x="15" y="76"/>
                  <a:pt x="18" y="80"/>
                  <a:pt x="21" y="80"/>
                </a:cubicBezTo>
                <a:lnTo>
                  <a:pt x="704" y="80"/>
                </a:lnTo>
                <a:cubicBezTo>
                  <a:pt x="707" y="80"/>
                  <a:pt x="710" y="76"/>
                  <a:pt x="710" y="72"/>
                </a:cubicBezTo>
                <a:lnTo>
                  <a:pt x="710" y="22"/>
                </a:lnTo>
                <a:cubicBezTo>
                  <a:pt x="710" y="18"/>
                  <a:pt x="707" y="15"/>
                  <a:pt x="704" y="15"/>
                </a:cubicBezTo>
                <a:lnTo>
                  <a:pt x="21" y="15"/>
                </a:lnTo>
                <a:close/>
                <a:moveTo>
                  <a:pt x="704" y="94"/>
                </a:moveTo>
                <a:lnTo>
                  <a:pt x="704" y="94"/>
                </a:lnTo>
                <a:lnTo>
                  <a:pt x="21" y="94"/>
                </a:lnTo>
                <a:cubicBezTo>
                  <a:pt x="10" y="94"/>
                  <a:pt x="0" y="84"/>
                  <a:pt x="0" y="72"/>
                </a:cubicBezTo>
                <a:lnTo>
                  <a:pt x="0" y="22"/>
                </a:lnTo>
                <a:cubicBezTo>
                  <a:pt x="0" y="10"/>
                  <a:pt x="10" y="0"/>
                  <a:pt x="21" y="0"/>
                </a:cubicBezTo>
                <a:lnTo>
                  <a:pt x="704" y="0"/>
                </a:lnTo>
                <a:cubicBezTo>
                  <a:pt x="716" y="0"/>
                  <a:pt x="725" y="10"/>
                  <a:pt x="725" y="22"/>
                </a:cubicBezTo>
                <a:lnTo>
                  <a:pt x="725" y="72"/>
                </a:lnTo>
                <a:cubicBezTo>
                  <a:pt x="725" y="84"/>
                  <a:pt x="716" y="94"/>
                  <a:pt x="704" y="94"/>
                </a:cubicBez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1200">
              <a:latin typeface="+mn-ea"/>
              <a:ea typeface="+mn-ea"/>
            </a:endParaRPr>
          </a:p>
        </p:txBody>
      </p:sp>
      <p:sp>
        <p:nvSpPr>
          <p:cNvPr id="84" name="Freeform 74"/>
          <p:cNvSpPr>
            <a:spLocks noEditPoints="1"/>
          </p:cNvSpPr>
          <p:nvPr/>
        </p:nvSpPr>
        <p:spPr bwMode="auto">
          <a:xfrm>
            <a:off x="5017154" y="6001973"/>
            <a:ext cx="591021" cy="96367"/>
          </a:xfrm>
          <a:custGeom>
            <a:avLst/>
            <a:gdLst>
              <a:gd name="T0" fmla="*/ 109 w 126"/>
              <a:gd name="T1" fmla="*/ 18 h 42"/>
              <a:gd name="T2" fmla="*/ 93 w 126"/>
              <a:gd name="T3" fmla="*/ 8 h 42"/>
              <a:gd name="T4" fmla="*/ 97 w 126"/>
              <a:gd name="T5" fmla="*/ 4 h 42"/>
              <a:gd name="T6" fmla="*/ 106 w 126"/>
              <a:gd name="T7" fmla="*/ 8 h 42"/>
              <a:gd name="T8" fmla="*/ 109 w 126"/>
              <a:gd name="T9" fmla="*/ 18 h 42"/>
              <a:gd name="T10" fmla="*/ 109 w 126"/>
              <a:gd name="T11" fmla="*/ 34 h 42"/>
              <a:gd name="T12" fmla="*/ 106 w 126"/>
              <a:gd name="T13" fmla="*/ 38 h 42"/>
              <a:gd name="T14" fmla="*/ 97 w 126"/>
              <a:gd name="T15" fmla="*/ 34 h 42"/>
              <a:gd name="T16" fmla="*/ 93 w 126"/>
              <a:gd name="T17" fmla="*/ 24 h 42"/>
              <a:gd name="T18" fmla="*/ 109 w 126"/>
              <a:gd name="T19" fmla="*/ 34 h 42"/>
              <a:gd name="T20" fmla="*/ 84 w 126"/>
              <a:gd name="T21" fmla="*/ 18 h 42"/>
              <a:gd name="T22" fmla="*/ 68 w 126"/>
              <a:gd name="T23" fmla="*/ 8 h 42"/>
              <a:gd name="T24" fmla="*/ 71 w 126"/>
              <a:gd name="T25" fmla="*/ 4 h 42"/>
              <a:gd name="T26" fmla="*/ 80 w 126"/>
              <a:gd name="T27" fmla="*/ 8 h 42"/>
              <a:gd name="T28" fmla="*/ 84 w 126"/>
              <a:gd name="T29" fmla="*/ 18 h 42"/>
              <a:gd name="T30" fmla="*/ 84 w 126"/>
              <a:gd name="T31" fmla="*/ 34 h 42"/>
              <a:gd name="T32" fmla="*/ 80 w 126"/>
              <a:gd name="T33" fmla="*/ 38 h 42"/>
              <a:gd name="T34" fmla="*/ 71 w 126"/>
              <a:gd name="T35" fmla="*/ 34 h 42"/>
              <a:gd name="T36" fmla="*/ 68 w 126"/>
              <a:gd name="T37" fmla="*/ 24 h 42"/>
              <a:gd name="T38" fmla="*/ 84 w 126"/>
              <a:gd name="T39" fmla="*/ 34 h 42"/>
              <a:gd name="T40" fmla="*/ 58 w 126"/>
              <a:gd name="T41" fmla="*/ 18 h 42"/>
              <a:gd name="T42" fmla="*/ 42 w 126"/>
              <a:gd name="T43" fmla="*/ 8 h 42"/>
              <a:gd name="T44" fmla="*/ 46 w 126"/>
              <a:gd name="T45" fmla="*/ 4 h 42"/>
              <a:gd name="T46" fmla="*/ 55 w 126"/>
              <a:gd name="T47" fmla="*/ 8 h 42"/>
              <a:gd name="T48" fmla="*/ 58 w 126"/>
              <a:gd name="T49" fmla="*/ 18 h 42"/>
              <a:gd name="T50" fmla="*/ 58 w 126"/>
              <a:gd name="T51" fmla="*/ 34 h 42"/>
              <a:gd name="T52" fmla="*/ 55 w 126"/>
              <a:gd name="T53" fmla="*/ 38 h 42"/>
              <a:gd name="T54" fmla="*/ 46 w 126"/>
              <a:gd name="T55" fmla="*/ 34 h 42"/>
              <a:gd name="T56" fmla="*/ 42 w 126"/>
              <a:gd name="T57" fmla="*/ 24 h 42"/>
              <a:gd name="T58" fmla="*/ 58 w 126"/>
              <a:gd name="T59" fmla="*/ 34 h 42"/>
              <a:gd name="T60" fmla="*/ 33 w 126"/>
              <a:gd name="T61" fmla="*/ 18 h 42"/>
              <a:gd name="T62" fmla="*/ 17 w 126"/>
              <a:gd name="T63" fmla="*/ 8 h 42"/>
              <a:gd name="T64" fmla="*/ 20 w 126"/>
              <a:gd name="T65" fmla="*/ 4 h 42"/>
              <a:gd name="T66" fmla="*/ 29 w 126"/>
              <a:gd name="T67" fmla="*/ 8 h 42"/>
              <a:gd name="T68" fmla="*/ 33 w 126"/>
              <a:gd name="T69" fmla="*/ 18 h 42"/>
              <a:gd name="T70" fmla="*/ 33 w 126"/>
              <a:gd name="T71" fmla="*/ 34 h 42"/>
              <a:gd name="T72" fmla="*/ 29 w 126"/>
              <a:gd name="T73" fmla="*/ 38 h 42"/>
              <a:gd name="T74" fmla="*/ 20 w 126"/>
              <a:gd name="T75" fmla="*/ 34 h 42"/>
              <a:gd name="T76" fmla="*/ 17 w 126"/>
              <a:gd name="T77" fmla="*/ 24 h 42"/>
              <a:gd name="T78" fmla="*/ 33 w 126"/>
              <a:gd name="T79" fmla="*/ 34 h 42"/>
              <a:gd name="T80" fmla="*/ 0 w 126"/>
              <a:gd name="T81" fmla="*/ 42 h 42"/>
              <a:gd name="T82" fmla="*/ 126 w 126"/>
              <a:gd name="T83" fmla="*/ 0 h 42"/>
              <a:gd name="T84" fmla="*/ 0 w 126"/>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6" h="42">
                <a:moveTo>
                  <a:pt x="109" y="18"/>
                </a:moveTo>
                <a:lnTo>
                  <a:pt x="109" y="18"/>
                </a:lnTo>
                <a:lnTo>
                  <a:pt x="93" y="18"/>
                </a:lnTo>
                <a:lnTo>
                  <a:pt x="93" y="8"/>
                </a:lnTo>
                <a:lnTo>
                  <a:pt x="97" y="8"/>
                </a:lnTo>
                <a:lnTo>
                  <a:pt x="97" y="4"/>
                </a:lnTo>
                <a:lnTo>
                  <a:pt x="106" y="4"/>
                </a:lnTo>
                <a:lnTo>
                  <a:pt x="106" y="8"/>
                </a:lnTo>
                <a:lnTo>
                  <a:pt x="109" y="8"/>
                </a:lnTo>
                <a:lnTo>
                  <a:pt x="109" y="18"/>
                </a:lnTo>
                <a:close/>
                <a:moveTo>
                  <a:pt x="109" y="34"/>
                </a:moveTo>
                <a:lnTo>
                  <a:pt x="109" y="34"/>
                </a:lnTo>
                <a:lnTo>
                  <a:pt x="106" y="34"/>
                </a:lnTo>
                <a:lnTo>
                  <a:pt x="106" y="38"/>
                </a:lnTo>
                <a:lnTo>
                  <a:pt x="97" y="38"/>
                </a:lnTo>
                <a:lnTo>
                  <a:pt x="97" y="34"/>
                </a:lnTo>
                <a:lnTo>
                  <a:pt x="93" y="34"/>
                </a:lnTo>
                <a:lnTo>
                  <a:pt x="93" y="24"/>
                </a:lnTo>
                <a:lnTo>
                  <a:pt x="109" y="24"/>
                </a:lnTo>
                <a:lnTo>
                  <a:pt x="109" y="34"/>
                </a:lnTo>
                <a:close/>
                <a:moveTo>
                  <a:pt x="84" y="18"/>
                </a:moveTo>
                <a:lnTo>
                  <a:pt x="84" y="18"/>
                </a:lnTo>
                <a:lnTo>
                  <a:pt x="68" y="18"/>
                </a:lnTo>
                <a:lnTo>
                  <a:pt x="68" y="8"/>
                </a:lnTo>
                <a:lnTo>
                  <a:pt x="71" y="8"/>
                </a:lnTo>
                <a:lnTo>
                  <a:pt x="71" y="4"/>
                </a:lnTo>
                <a:lnTo>
                  <a:pt x="80" y="4"/>
                </a:lnTo>
                <a:lnTo>
                  <a:pt x="80" y="8"/>
                </a:lnTo>
                <a:lnTo>
                  <a:pt x="84" y="8"/>
                </a:lnTo>
                <a:lnTo>
                  <a:pt x="84" y="18"/>
                </a:lnTo>
                <a:close/>
                <a:moveTo>
                  <a:pt x="84" y="34"/>
                </a:moveTo>
                <a:lnTo>
                  <a:pt x="84" y="34"/>
                </a:lnTo>
                <a:lnTo>
                  <a:pt x="80" y="34"/>
                </a:lnTo>
                <a:lnTo>
                  <a:pt x="80" y="38"/>
                </a:lnTo>
                <a:lnTo>
                  <a:pt x="71" y="38"/>
                </a:lnTo>
                <a:lnTo>
                  <a:pt x="71" y="34"/>
                </a:lnTo>
                <a:lnTo>
                  <a:pt x="68" y="34"/>
                </a:lnTo>
                <a:lnTo>
                  <a:pt x="68" y="24"/>
                </a:lnTo>
                <a:lnTo>
                  <a:pt x="84" y="24"/>
                </a:lnTo>
                <a:lnTo>
                  <a:pt x="84" y="34"/>
                </a:lnTo>
                <a:close/>
                <a:moveTo>
                  <a:pt x="58" y="18"/>
                </a:moveTo>
                <a:lnTo>
                  <a:pt x="58" y="18"/>
                </a:lnTo>
                <a:lnTo>
                  <a:pt x="42" y="18"/>
                </a:lnTo>
                <a:lnTo>
                  <a:pt x="42" y="8"/>
                </a:lnTo>
                <a:lnTo>
                  <a:pt x="46" y="8"/>
                </a:lnTo>
                <a:lnTo>
                  <a:pt x="46" y="4"/>
                </a:lnTo>
                <a:lnTo>
                  <a:pt x="55" y="4"/>
                </a:lnTo>
                <a:lnTo>
                  <a:pt x="55" y="8"/>
                </a:lnTo>
                <a:lnTo>
                  <a:pt x="58" y="8"/>
                </a:lnTo>
                <a:lnTo>
                  <a:pt x="58" y="18"/>
                </a:lnTo>
                <a:close/>
                <a:moveTo>
                  <a:pt x="58" y="34"/>
                </a:moveTo>
                <a:lnTo>
                  <a:pt x="58" y="34"/>
                </a:lnTo>
                <a:lnTo>
                  <a:pt x="55" y="34"/>
                </a:lnTo>
                <a:lnTo>
                  <a:pt x="55" y="38"/>
                </a:lnTo>
                <a:lnTo>
                  <a:pt x="46" y="38"/>
                </a:lnTo>
                <a:lnTo>
                  <a:pt x="46" y="34"/>
                </a:lnTo>
                <a:lnTo>
                  <a:pt x="42" y="34"/>
                </a:lnTo>
                <a:lnTo>
                  <a:pt x="42" y="24"/>
                </a:lnTo>
                <a:lnTo>
                  <a:pt x="58" y="24"/>
                </a:lnTo>
                <a:lnTo>
                  <a:pt x="58" y="34"/>
                </a:lnTo>
                <a:close/>
                <a:moveTo>
                  <a:pt x="33" y="18"/>
                </a:moveTo>
                <a:lnTo>
                  <a:pt x="33" y="18"/>
                </a:lnTo>
                <a:lnTo>
                  <a:pt x="17" y="18"/>
                </a:lnTo>
                <a:lnTo>
                  <a:pt x="17" y="8"/>
                </a:lnTo>
                <a:lnTo>
                  <a:pt x="20" y="8"/>
                </a:lnTo>
                <a:lnTo>
                  <a:pt x="20" y="4"/>
                </a:lnTo>
                <a:lnTo>
                  <a:pt x="29" y="4"/>
                </a:lnTo>
                <a:lnTo>
                  <a:pt x="29" y="8"/>
                </a:lnTo>
                <a:lnTo>
                  <a:pt x="33" y="8"/>
                </a:lnTo>
                <a:lnTo>
                  <a:pt x="33" y="18"/>
                </a:lnTo>
                <a:close/>
                <a:moveTo>
                  <a:pt x="33" y="34"/>
                </a:moveTo>
                <a:lnTo>
                  <a:pt x="33" y="34"/>
                </a:lnTo>
                <a:lnTo>
                  <a:pt x="29" y="34"/>
                </a:lnTo>
                <a:lnTo>
                  <a:pt x="29" y="38"/>
                </a:lnTo>
                <a:lnTo>
                  <a:pt x="20" y="38"/>
                </a:lnTo>
                <a:lnTo>
                  <a:pt x="20" y="34"/>
                </a:lnTo>
                <a:lnTo>
                  <a:pt x="17" y="34"/>
                </a:lnTo>
                <a:lnTo>
                  <a:pt x="17" y="24"/>
                </a:lnTo>
                <a:lnTo>
                  <a:pt x="33" y="24"/>
                </a:lnTo>
                <a:lnTo>
                  <a:pt x="33" y="34"/>
                </a:lnTo>
                <a:close/>
                <a:moveTo>
                  <a:pt x="0" y="42"/>
                </a:moveTo>
                <a:lnTo>
                  <a:pt x="0" y="42"/>
                </a:lnTo>
                <a:lnTo>
                  <a:pt x="126" y="42"/>
                </a:lnTo>
                <a:lnTo>
                  <a:pt x="126" y="0"/>
                </a:lnTo>
                <a:lnTo>
                  <a:pt x="0" y="0"/>
                </a:lnTo>
                <a:lnTo>
                  <a:pt x="0" y="42"/>
                </a:ln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1200">
              <a:latin typeface="+mn-ea"/>
              <a:ea typeface="+mn-ea"/>
            </a:endParaRPr>
          </a:p>
        </p:txBody>
      </p:sp>
      <p:sp>
        <p:nvSpPr>
          <p:cNvPr id="85" name="Freeform 75"/>
          <p:cNvSpPr>
            <a:spLocks noEditPoints="1"/>
          </p:cNvSpPr>
          <p:nvPr/>
        </p:nvSpPr>
        <p:spPr bwMode="auto">
          <a:xfrm>
            <a:off x="5696382" y="6001973"/>
            <a:ext cx="608664" cy="96367"/>
          </a:xfrm>
          <a:custGeom>
            <a:avLst/>
            <a:gdLst>
              <a:gd name="T0" fmla="*/ 110 w 127"/>
              <a:gd name="T1" fmla="*/ 18 h 42"/>
              <a:gd name="T2" fmla="*/ 93 w 127"/>
              <a:gd name="T3" fmla="*/ 8 h 42"/>
              <a:gd name="T4" fmla="*/ 97 w 127"/>
              <a:gd name="T5" fmla="*/ 4 h 42"/>
              <a:gd name="T6" fmla="*/ 106 w 127"/>
              <a:gd name="T7" fmla="*/ 8 h 42"/>
              <a:gd name="T8" fmla="*/ 110 w 127"/>
              <a:gd name="T9" fmla="*/ 18 h 42"/>
              <a:gd name="T10" fmla="*/ 110 w 127"/>
              <a:gd name="T11" fmla="*/ 34 h 42"/>
              <a:gd name="T12" fmla="*/ 106 w 127"/>
              <a:gd name="T13" fmla="*/ 38 h 42"/>
              <a:gd name="T14" fmla="*/ 97 w 127"/>
              <a:gd name="T15" fmla="*/ 34 h 42"/>
              <a:gd name="T16" fmla="*/ 93 w 127"/>
              <a:gd name="T17" fmla="*/ 24 h 42"/>
              <a:gd name="T18" fmla="*/ 110 w 127"/>
              <a:gd name="T19" fmla="*/ 34 h 42"/>
              <a:gd name="T20" fmla="*/ 84 w 127"/>
              <a:gd name="T21" fmla="*/ 18 h 42"/>
              <a:gd name="T22" fmla="*/ 68 w 127"/>
              <a:gd name="T23" fmla="*/ 8 h 42"/>
              <a:gd name="T24" fmla="*/ 72 w 127"/>
              <a:gd name="T25" fmla="*/ 4 h 42"/>
              <a:gd name="T26" fmla="*/ 81 w 127"/>
              <a:gd name="T27" fmla="*/ 8 h 42"/>
              <a:gd name="T28" fmla="*/ 84 w 127"/>
              <a:gd name="T29" fmla="*/ 18 h 42"/>
              <a:gd name="T30" fmla="*/ 84 w 127"/>
              <a:gd name="T31" fmla="*/ 34 h 42"/>
              <a:gd name="T32" fmla="*/ 81 w 127"/>
              <a:gd name="T33" fmla="*/ 38 h 42"/>
              <a:gd name="T34" fmla="*/ 72 w 127"/>
              <a:gd name="T35" fmla="*/ 34 h 42"/>
              <a:gd name="T36" fmla="*/ 68 w 127"/>
              <a:gd name="T37" fmla="*/ 24 h 42"/>
              <a:gd name="T38" fmla="*/ 84 w 127"/>
              <a:gd name="T39" fmla="*/ 34 h 42"/>
              <a:gd name="T40" fmla="*/ 59 w 127"/>
              <a:gd name="T41" fmla="*/ 18 h 42"/>
              <a:gd name="T42" fmla="*/ 43 w 127"/>
              <a:gd name="T43" fmla="*/ 8 h 42"/>
              <a:gd name="T44" fmla="*/ 46 w 127"/>
              <a:gd name="T45" fmla="*/ 4 h 42"/>
              <a:gd name="T46" fmla="*/ 55 w 127"/>
              <a:gd name="T47" fmla="*/ 8 h 42"/>
              <a:gd name="T48" fmla="*/ 59 w 127"/>
              <a:gd name="T49" fmla="*/ 18 h 42"/>
              <a:gd name="T50" fmla="*/ 59 w 127"/>
              <a:gd name="T51" fmla="*/ 34 h 42"/>
              <a:gd name="T52" fmla="*/ 55 w 127"/>
              <a:gd name="T53" fmla="*/ 38 h 42"/>
              <a:gd name="T54" fmla="*/ 46 w 127"/>
              <a:gd name="T55" fmla="*/ 34 h 42"/>
              <a:gd name="T56" fmla="*/ 43 w 127"/>
              <a:gd name="T57" fmla="*/ 24 h 42"/>
              <a:gd name="T58" fmla="*/ 59 w 127"/>
              <a:gd name="T59" fmla="*/ 34 h 42"/>
              <a:gd name="T60" fmla="*/ 34 w 127"/>
              <a:gd name="T61" fmla="*/ 18 h 42"/>
              <a:gd name="T62" fmla="*/ 17 w 127"/>
              <a:gd name="T63" fmla="*/ 8 h 42"/>
              <a:gd name="T64" fmla="*/ 21 w 127"/>
              <a:gd name="T65" fmla="*/ 4 h 42"/>
              <a:gd name="T66" fmla="*/ 30 w 127"/>
              <a:gd name="T67" fmla="*/ 8 h 42"/>
              <a:gd name="T68" fmla="*/ 34 w 127"/>
              <a:gd name="T69" fmla="*/ 18 h 42"/>
              <a:gd name="T70" fmla="*/ 34 w 127"/>
              <a:gd name="T71" fmla="*/ 34 h 42"/>
              <a:gd name="T72" fmla="*/ 30 w 127"/>
              <a:gd name="T73" fmla="*/ 38 h 42"/>
              <a:gd name="T74" fmla="*/ 21 w 127"/>
              <a:gd name="T75" fmla="*/ 34 h 42"/>
              <a:gd name="T76" fmla="*/ 17 w 127"/>
              <a:gd name="T77" fmla="*/ 24 h 42"/>
              <a:gd name="T78" fmla="*/ 34 w 127"/>
              <a:gd name="T79" fmla="*/ 34 h 42"/>
              <a:gd name="T80" fmla="*/ 0 w 127"/>
              <a:gd name="T81" fmla="*/ 42 h 42"/>
              <a:gd name="T82" fmla="*/ 127 w 127"/>
              <a:gd name="T83" fmla="*/ 0 h 42"/>
              <a:gd name="T84" fmla="*/ 0 w 127"/>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7" h="42">
                <a:moveTo>
                  <a:pt x="110" y="18"/>
                </a:moveTo>
                <a:lnTo>
                  <a:pt x="110" y="18"/>
                </a:lnTo>
                <a:lnTo>
                  <a:pt x="93" y="18"/>
                </a:lnTo>
                <a:lnTo>
                  <a:pt x="93" y="8"/>
                </a:lnTo>
                <a:lnTo>
                  <a:pt x="97" y="8"/>
                </a:lnTo>
                <a:lnTo>
                  <a:pt x="97" y="4"/>
                </a:lnTo>
                <a:lnTo>
                  <a:pt x="106" y="4"/>
                </a:lnTo>
                <a:lnTo>
                  <a:pt x="106" y="8"/>
                </a:lnTo>
                <a:lnTo>
                  <a:pt x="110" y="8"/>
                </a:lnTo>
                <a:lnTo>
                  <a:pt x="110" y="18"/>
                </a:lnTo>
                <a:close/>
                <a:moveTo>
                  <a:pt x="110" y="34"/>
                </a:moveTo>
                <a:lnTo>
                  <a:pt x="110" y="34"/>
                </a:lnTo>
                <a:lnTo>
                  <a:pt x="106" y="34"/>
                </a:lnTo>
                <a:lnTo>
                  <a:pt x="106" y="38"/>
                </a:lnTo>
                <a:lnTo>
                  <a:pt x="97" y="38"/>
                </a:lnTo>
                <a:lnTo>
                  <a:pt x="97" y="34"/>
                </a:lnTo>
                <a:lnTo>
                  <a:pt x="93" y="34"/>
                </a:lnTo>
                <a:lnTo>
                  <a:pt x="93" y="24"/>
                </a:lnTo>
                <a:lnTo>
                  <a:pt x="110" y="24"/>
                </a:lnTo>
                <a:lnTo>
                  <a:pt x="110" y="34"/>
                </a:lnTo>
                <a:close/>
                <a:moveTo>
                  <a:pt x="84" y="18"/>
                </a:moveTo>
                <a:lnTo>
                  <a:pt x="84" y="18"/>
                </a:lnTo>
                <a:lnTo>
                  <a:pt x="68" y="18"/>
                </a:lnTo>
                <a:lnTo>
                  <a:pt x="68" y="8"/>
                </a:lnTo>
                <a:lnTo>
                  <a:pt x="72" y="8"/>
                </a:lnTo>
                <a:lnTo>
                  <a:pt x="72" y="4"/>
                </a:lnTo>
                <a:lnTo>
                  <a:pt x="81" y="4"/>
                </a:lnTo>
                <a:lnTo>
                  <a:pt x="81" y="8"/>
                </a:lnTo>
                <a:lnTo>
                  <a:pt x="84" y="8"/>
                </a:lnTo>
                <a:lnTo>
                  <a:pt x="84" y="18"/>
                </a:lnTo>
                <a:close/>
                <a:moveTo>
                  <a:pt x="84" y="34"/>
                </a:moveTo>
                <a:lnTo>
                  <a:pt x="84" y="34"/>
                </a:lnTo>
                <a:lnTo>
                  <a:pt x="81" y="34"/>
                </a:lnTo>
                <a:lnTo>
                  <a:pt x="81" y="38"/>
                </a:lnTo>
                <a:lnTo>
                  <a:pt x="72" y="38"/>
                </a:lnTo>
                <a:lnTo>
                  <a:pt x="72" y="34"/>
                </a:lnTo>
                <a:lnTo>
                  <a:pt x="68" y="34"/>
                </a:lnTo>
                <a:lnTo>
                  <a:pt x="68" y="24"/>
                </a:lnTo>
                <a:lnTo>
                  <a:pt x="84" y="24"/>
                </a:lnTo>
                <a:lnTo>
                  <a:pt x="84" y="34"/>
                </a:lnTo>
                <a:close/>
                <a:moveTo>
                  <a:pt x="59" y="18"/>
                </a:moveTo>
                <a:lnTo>
                  <a:pt x="59" y="18"/>
                </a:lnTo>
                <a:lnTo>
                  <a:pt x="43" y="18"/>
                </a:lnTo>
                <a:lnTo>
                  <a:pt x="43" y="8"/>
                </a:lnTo>
                <a:lnTo>
                  <a:pt x="46" y="8"/>
                </a:lnTo>
                <a:lnTo>
                  <a:pt x="46" y="4"/>
                </a:lnTo>
                <a:lnTo>
                  <a:pt x="55" y="4"/>
                </a:lnTo>
                <a:lnTo>
                  <a:pt x="55" y="8"/>
                </a:lnTo>
                <a:lnTo>
                  <a:pt x="59" y="8"/>
                </a:lnTo>
                <a:lnTo>
                  <a:pt x="59" y="18"/>
                </a:lnTo>
                <a:close/>
                <a:moveTo>
                  <a:pt x="59" y="34"/>
                </a:moveTo>
                <a:lnTo>
                  <a:pt x="59" y="34"/>
                </a:lnTo>
                <a:lnTo>
                  <a:pt x="55" y="34"/>
                </a:lnTo>
                <a:lnTo>
                  <a:pt x="55" y="38"/>
                </a:lnTo>
                <a:lnTo>
                  <a:pt x="46" y="38"/>
                </a:lnTo>
                <a:lnTo>
                  <a:pt x="46" y="34"/>
                </a:lnTo>
                <a:lnTo>
                  <a:pt x="43" y="34"/>
                </a:lnTo>
                <a:lnTo>
                  <a:pt x="43" y="24"/>
                </a:lnTo>
                <a:lnTo>
                  <a:pt x="59" y="24"/>
                </a:lnTo>
                <a:lnTo>
                  <a:pt x="59" y="34"/>
                </a:lnTo>
                <a:close/>
                <a:moveTo>
                  <a:pt x="34" y="18"/>
                </a:moveTo>
                <a:lnTo>
                  <a:pt x="34" y="18"/>
                </a:lnTo>
                <a:lnTo>
                  <a:pt x="17" y="18"/>
                </a:lnTo>
                <a:lnTo>
                  <a:pt x="17" y="8"/>
                </a:lnTo>
                <a:lnTo>
                  <a:pt x="21" y="8"/>
                </a:lnTo>
                <a:lnTo>
                  <a:pt x="21" y="4"/>
                </a:lnTo>
                <a:lnTo>
                  <a:pt x="30" y="4"/>
                </a:lnTo>
                <a:lnTo>
                  <a:pt x="30" y="8"/>
                </a:lnTo>
                <a:lnTo>
                  <a:pt x="34" y="8"/>
                </a:lnTo>
                <a:lnTo>
                  <a:pt x="34" y="18"/>
                </a:lnTo>
                <a:close/>
                <a:moveTo>
                  <a:pt x="34" y="34"/>
                </a:moveTo>
                <a:lnTo>
                  <a:pt x="34" y="34"/>
                </a:lnTo>
                <a:lnTo>
                  <a:pt x="30" y="34"/>
                </a:lnTo>
                <a:lnTo>
                  <a:pt x="30" y="38"/>
                </a:lnTo>
                <a:lnTo>
                  <a:pt x="21" y="38"/>
                </a:lnTo>
                <a:lnTo>
                  <a:pt x="21" y="34"/>
                </a:lnTo>
                <a:lnTo>
                  <a:pt x="17" y="34"/>
                </a:lnTo>
                <a:lnTo>
                  <a:pt x="17" y="24"/>
                </a:lnTo>
                <a:lnTo>
                  <a:pt x="34" y="24"/>
                </a:lnTo>
                <a:lnTo>
                  <a:pt x="34" y="34"/>
                </a:lnTo>
                <a:close/>
                <a:moveTo>
                  <a:pt x="0" y="42"/>
                </a:moveTo>
                <a:lnTo>
                  <a:pt x="0" y="42"/>
                </a:lnTo>
                <a:lnTo>
                  <a:pt x="127" y="42"/>
                </a:lnTo>
                <a:lnTo>
                  <a:pt x="127" y="0"/>
                </a:lnTo>
                <a:lnTo>
                  <a:pt x="0" y="0"/>
                </a:lnTo>
                <a:lnTo>
                  <a:pt x="0" y="42"/>
                </a:ln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1200">
              <a:latin typeface="+mn-ea"/>
              <a:ea typeface="+mn-ea"/>
            </a:endParaRPr>
          </a:p>
        </p:txBody>
      </p:sp>
      <p:pic>
        <p:nvPicPr>
          <p:cNvPr id="86" name="Picture 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17433" y="2652727"/>
            <a:ext cx="549655" cy="489947"/>
          </a:xfrm>
          <a:prstGeom prst="rect">
            <a:avLst/>
          </a:prstGeom>
          <a:solidFill>
            <a:schemeClr val="accent2">
              <a:lumMod val="60000"/>
              <a:lumOff val="40000"/>
            </a:schemeClr>
          </a:solidFill>
          <a:effectLst>
            <a:outerShdw blurRad="50800" dist="38100" dir="8100000" algn="tr" rotWithShape="0">
              <a:prstClr val="black">
                <a:alpha val="40000"/>
              </a:prstClr>
            </a:outerShdw>
          </a:effectLst>
        </p:spPr>
      </p:pic>
      <p:sp>
        <p:nvSpPr>
          <p:cNvPr id="88" name="矩形 10"/>
          <p:cNvSpPr/>
          <p:nvPr/>
        </p:nvSpPr>
        <p:spPr>
          <a:xfrm>
            <a:off x="2276795" y="4213494"/>
            <a:ext cx="177747" cy="155208"/>
          </a:xfrm>
          <a:prstGeom prst="rect">
            <a:avLst/>
          </a:prstGeom>
          <a:solidFill>
            <a:srgbClr val="00B0F0"/>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sp>
        <p:nvSpPr>
          <p:cNvPr id="89" name="矩形 11"/>
          <p:cNvSpPr/>
          <p:nvPr/>
        </p:nvSpPr>
        <p:spPr>
          <a:xfrm>
            <a:off x="2490092" y="4213494"/>
            <a:ext cx="177747" cy="155208"/>
          </a:xfrm>
          <a:prstGeom prst="rect">
            <a:avLst/>
          </a:prstGeom>
          <a:solidFill>
            <a:srgbClr val="00B0F0"/>
          </a:solidFill>
          <a:effectLst>
            <a:innerShdw blurRad="63500" dist="50800" dir="18900000">
              <a:prstClr val="black">
                <a:alpha val="50000"/>
              </a:prstClr>
            </a:innerShdw>
          </a:effectLst>
        </p:spPr>
        <p:txBody>
          <a:bodyPr wrap="square" rtlCol="0" anchor="t">
            <a:noAutofit/>
          </a:bodyPr>
          <a:lstStyle/>
          <a:p>
            <a:pPr indent="-139266" algn="ctr" defTabSz="799887" eaLnBrk="0" hangingPunct="0">
              <a:lnSpc>
                <a:spcPct val="130000"/>
              </a:lnSpc>
              <a:buClr>
                <a:schemeClr val="tx2"/>
              </a:buClr>
            </a:pPr>
            <a:endParaRPr kumimoji="1" lang="zh-CN" altLang="en-US" sz="1200" b="1" dirty="0">
              <a:solidFill>
                <a:schemeClr val="bg1"/>
              </a:solidFill>
              <a:latin typeface="+mn-ea"/>
              <a:ea typeface="+mn-ea"/>
              <a:cs typeface="Arial" pitchFamily="34" charset="0"/>
            </a:endParaRPr>
          </a:p>
        </p:txBody>
      </p:sp>
      <p:cxnSp>
        <p:nvCxnSpPr>
          <p:cNvPr id="93" name="直接箭头连接符 53"/>
          <p:cNvCxnSpPr/>
          <p:nvPr/>
        </p:nvCxnSpPr>
        <p:spPr bwMode="auto">
          <a:xfrm>
            <a:off x="3492011" y="3735177"/>
            <a:ext cx="34374" cy="449179"/>
          </a:xfrm>
          <a:prstGeom prst="straightConnector1">
            <a:avLst/>
          </a:prstGeom>
          <a:noFill/>
          <a:ln w="22225">
            <a:solidFill>
              <a:srgbClr val="0070C0"/>
            </a:solidFill>
            <a:prstDash val="sysDot"/>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17754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虚拟交换模型</a:t>
            </a:r>
            <a:endParaRPr lang="zh-CN" altLang="en-US" dirty="0"/>
          </a:p>
        </p:txBody>
      </p:sp>
      <p:grpSp>
        <p:nvGrpSpPr>
          <p:cNvPr id="4" name="组合 18397"/>
          <p:cNvGrpSpPr/>
          <p:nvPr/>
        </p:nvGrpSpPr>
        <p:grpSpPr>
          <a:xfrm>
            <a:off x="1594800" y="4427254"/>
            <a:ext cx="3114297" cy="627933"/>
            <a:chOff x="2449513" y="1096964"/>
            <a:chExt cx="650875" cy="130175"/>
          </a:xfrm>
          <a:solidFill>
            <a:schemeClr val="tx1"/>
          </a:solidFill>
        </p:grpSpPr>
        <p:sp>
          <p:nvSpPr>
            <p:cNvPr id="5"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1200"/>
            </a:p>
          </p:txBody>
        </p:sp>
        <p:sp>
          <p:nvSpPr>
            <p:cNvPr id="6"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1200"/>
            </a:p>
          </p:txBody>
        </p:sp>
        <p:sp>
          <p:nvSpPr>
            <p:cNvPr id="7"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1200"/>
            </a:p>
          </p:txBody>
        </p:sp>
        <p:sp>
          <p:nvSpPr>
            <p:cNvPr id="8"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1200"/>
            </a:p>
          </p:txBody>
        </p:sp>
        <p:sp>
          <p:nvSpPr>
            <p:cNvPr id="9"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1200"/>
            </a:p>
          </p:txBody>
        </p:sp>
        <p:sp>
          <p:nvSpPr>
            <p:cNvPr id="10"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1200"/>
            </a:p>
          </p:txBody>
        </p:sp>
        <p:sp>
          <p:nvSpPr>
            <p:cNvPr id="11"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1200"/>
            </a:p>
          </p:txBody>
        </p:sp>
        <p:sp>
          <p:nvSpPr>
            <p:cNvPr id="12"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1200"/>
            </a:p>
          </p:txBody>
        </p:sp>
        <p:sp>
          <p:nvSpPr>
            <p:cNvPr id="13"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1200"/>
            </a:p>
          </p:txBody>
        </p:sp>
        <p:sp>
          <p:nvSpPr>
            <p:cNvPr id="14"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1200"/>
            </a:p>
          </p:txBody>
        </p:sp>
        <p:sp>
          <p:nvSpPr>
            <p:cNvPr id="15"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1200"/>
            </a:p>
          </p:txBody>
        </p:sp>
        <p:sp>
          <p:nvSpPr>
            <p:cNvPr id="16"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1200"/>
            </a:p>
          </p:txBody>
        </p:sp>
        <p:sp>
          <p:nvSpPr>
            <p:cNvPr id="17"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1200"/>
            </a:p>
          </p:txBody>
        </p:sp>
        <p:sp>
          <p:nvSpPr>
            <p:cNvPr id="18"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1200"/>
            </a:p>
          </p:txBody>
        </p:sp>
        <p:sp>
          <p:nvSpPr>
            <p:cNvPr id="19"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1200"/>
            </a:p>
          </p:txBody>
        </p:sp>
        <p:sp>
          <p:nvSpPr>
            <p:cNvPr id="20"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1200"/>
            </a:p>
          </p:txBody>
        </p:sp>
        <p:sp>
          <p:nvSpPr>
            <p:cNvPr id="21"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1200"/>
            </a:p>
          </p:txBody>
        </p:sp>
        <p:sp>
          <p:nvSpPr>
            <p:cNvPr id="22"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1200"/>
            </a:p>
          </p:txBody>
        </p:sp>
        <p:sp>
          <p:nvSpPr>
            <p:cNvPr id="23"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1200"/>
            </a:p>
          </p:txBody>
        </p:sp>
        <p:sp>
          <p:nvSpPr>
            <p:cNvPr id="24"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1200"/>
            </a:p>
          </p:txBody>
        </p:sp>
        <p:sp>
          <p:nvSpPr>
            <p:cNvPr id="25"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1200"/>
            </a:p>
          </p:txBody>
        </p:sp>
        <p:sp>
          <p:nvSpPr>
            <p:cNvPr id="26"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1200"/>
            </a:p>
          </p:txBody>
        </p:sp>
        <p:sp>
          <p:nvSpPr>
            <p:cNvPr id="27"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1200"/>
            </a:p>
          </p:txBody>
        </p:sp>
        <p:sp>
          <p:nvSpPr>
            <p:cNvPr id="28"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1200"/>
            </a:p>
          </p:txBody>
        </p:sp>
        <p:sp>
          <p:nvSpPr>
            <p:cNvPr id="29"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1200"/>
            </a:p>
          </p:txBody>
        </p:sp>
        <p:sp>
          <p:nvSpPr>
            <p:cNvPr id="30"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1200"/>
            </a:p>
          </p:txBody>
        </p:sp>
        <p:sp>
          <p:nvSpPr>
            <p:cNvPr id="31"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1200"/>
            </a:p>
          </p:txBody>
        </p:sp>
        <p:sp>
          <p:nvSpPr>
            <p:cNvPr id="32"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1200"/>
            </a:p>
          </p:txBody>
        </p:sp>
        <p:sp>
          <p:nvSpPr>
            <p:cNvPr id="33"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1200"/>
            </a:p>
          </p:txBody>
        </p:sp>
      </p:grpSp>
      <p:sp>
        <p:nvSpPr>
          <p:cNvPr id="155" name="圆角矩形 154"/>
          <p:cNvSpPr/>
          <p:nvPr/>
        </p:nvSpPr>
        <p:spPr bwMode="auto">
          <a:xfrm>
            <a:off x="1717603" y="3936827"/>
            <a:ext cx="581237" cy="373643"/>
          </a:xfrm>
          <a:prstGeom prst="roundRect">
            <a:avLst/>
          </a:pr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dirty="0" smtClean="0">
                <a:latin typeface="+mn-ea"/>
                <a:ea typeface="+mn-ea"/>
              </a:rPr>
              <a:t>eth0</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156" name="圆角矩形 155"/>
          <p:cNvSpPr/>
          <p:nvPr/>
        </p:nvSpPr>
        <p:spPr bwMode="auto">
          <a:xfrm>
            <a:off x="2388226" y="3936827"/>
            <a:ext cx="581237" cy="373643"/>
          </a:xfrm>
          <a:prstGeom prst="roundRect">
            <a:avLst/>
          </a:pr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eth1</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158" name="圆角矩形 157"/>
          <p:cNvSpPr/>
          <p:nvPr/>
        </p:nvSpPr>
        <p:spPr bwMode="auto">
          <a:xfrm>
            <a:off x="1715460" y="3181777"/>
            <a:ext cx="1250466" cy="311369"/>
          </a:xfrm>
          <a:prstGeom prst="roundRect">
            <a:avLst/>
          </a:pr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mn-ea"/>
              <a:ea typeface="+mn-ea"/>
            </a:endParaRPr>
          </a:p>
        </p:txBody>
      </p:sp>
      <p:cxnSp>
        <p:nvCxnSpPr>
          <p:cNvPr id="160" name="直接连接符 159"/>
          <p:cNvCxnSpPr/>
          <p:nvPr/>
        </p:nvCxnSpPr>
        <p:spPr bwMode="auto">
          <a:xfrm flipV="1">
            <a:off x="2006140" y="3493146"/>
            <a:ext cx="0" cy="44368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2" name="直接连接符 171"/>
          <p:cNvCxnSpPr/>
          <p:nvPr/>
        </p:nvCxnSpPr>
        <p:spPr bwMode="auto">
          <a:xfrm flipV="1">
            <a:off x="2681570" y="3493146"/>
            <a:ext cx="0" cy="443682"/>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73" name="圆角矩形 172"/>
          <p:cNvSpPr/>
          <p:nvPr/>
        </p:nvSpPr>
        <p:spPr bwMode="auto">
          <a:xfrm>
            <a:off x="2015280" y="2060848"/>
            <a:ext cx="650825" cy="373643"/>
          </a:xfrm>
          <a:prstGeom prst="roundRect">
            <a:avLst/>
          </a:pr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dirty="0" err="1">
                <a:latin typeface="+mn-ea"/>
                <a:ea typeface="+mn-ea"/>
              </a:rPr>
              <a:t>Mgnt</a:t>
            </a:r>
            <a:endParaRPr kumimoji="0" lang="zh-CN" altLang="en-US" sz="1200" b="0" i="0" u="none" strike="noStrike" cap="none" normalizeH="0" baseline="0" dirty="0" smtClean="0">
              <a:ln>
                <a:noFill/>
              </a:ln>
              <a:solidFill>
                <a:schemeClr val="tx1"/>
              </a:solidFill>
              <a:effectLst/>
              <a:latin typeface="+mn-ea"/>
              <a:ea typeface="+mn-ea"/>
            </a:endParaRPr>
          </a:p>
        </p:txBody>
      </p:sp>
      <p:cxnSp>
        <p:nvCxnSpPr>
          <p:cNvPr id="174" name="直接连接符 173"/>
          <p:cNvCxnSpPr>
            <a:stCxn id="158" idx="0"/>
            <a:endCxn id="173" idx="2"/>
          </p:cNvCxnSpPr>
          <p:nvPr/>
        </p:nvCxnSpPr>
        <p:spPr bwMode="auto">
          <a:xfrm flipH="1" flipV="1">
            <a:off x="2340693" y="2434491"/>
            <a:ext cx="1" cy="747286"/>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80" name="圆角矩形 179"/>
          <p:cNvSpPr/>
          <p:nvPr/>
        </p:nvSpPr>
        <p:spPr bwMode="auto">
          <a:xfrm>
            <a:off x="3322703" y="3936827"/>
            <a:ext cx="581237" cy="373643"/>
          </a:xfrm>
          <a:prstGeom prst="roundRect">
            <a:avLst/>
          </a:pr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dirty="0" smtClean="0">
                <a:latin typeface="+mn-ea"/>
                <a:ea typeface="+mn-ea"/>
              </a:rPr>
              <a:t>eth2</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181" name="圆角矩形 180"/>
          <p:cNvSpPr/>
          <p:nvPr/>
        </p:nvSpPr>
        <p:spPr bwMode="auto">
          <a:xfrm>
            <a:off x="3993325" y="3936827"/>
            <a:ext cx="581237" cy="373643"/>
          </a:xfrm>
          <a:prstGeom prst="roundRect">
            <a:avLst/>
          </a:pr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eth3</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182" name="圆角矩形 181"/>
          <p:cNvSpPr/>
          <p:nvPr/>
        </p:nvSpPr>
        <p:spPr bwMode="auto">
          <a:xfrm>
            <a:off x="3320560" y="3181777"/>
            <a:ext cx="1250466" cy="311369"/>
          </a:xfrm>
          <a:prstGeom prst="roundRect">
            <a:avLst/>
          </a:pr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mn-ea"/>
              <a:ea typeface="+mn-ea"/>
            </a:endParaRPr>
          </a:p>
        </p:txBody>
      </p:sp>
      <p:cxnSp>
        <p:nvCxnSpPr>
          <p:cNvPr id="183" name="直接连接符 182"/>
          <p:cNvCxnSpPr/>
          <p:nvPr/>
        </p:nvCxnSpPr>
        <p:spPr bwMode="auto">
          <a:xfrm flipV="1">
            <a:off x="3611239" y="3493146"/>
            <a:ext cx="0" cy="44368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4" name="直接连接符 183"/>
          <p:cNvCxnSpPr/>
          <p:nvPr/>
        </p:nvCxnSpPr>
        <p:spPr bwMode="auto">
          <a:xfrm flipV="1">
            <a:off x="4286669" y="3493146"/>
            <a:ext cx="0" cy="443682"/>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85" name="圆角矩形 184"/>
          <p:cNvSpPr/>
          <p:nvPr/>
        </p:nvSpPr>
        <p:spPr bwMode="auto">
          <a:xfrm>
            <a:off x="3620379" y="2060848"/>
            <a:ext cx="650825" cy="373643"/>
          </a:xfrm>
          <a:prstGeom prst="roundRect">
            <a:avLst/>
          </a:pr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dirty="0" smtClean="0">
                <a:latin typeface="+mn-ea"/>
                <a:ea typeface="+mn-ea"/>
              </a:rPr>
              <a:t>ISCSI</a:t>
            </a:r>
            <a:endParaRPr kumimoji="0" lang="zh-CN" altLang="en-US" sz="1200" b="0" i="0" u="none" strike="noStrike" cap="none" normalizeH="0" baseline="0" dirty="0" smtClean="0">
              <a:ln>
                <a:noFill/>
              </a:ln>
              <a:solidFill>
                <a:schemeClr val="tx1"/>
              </a:solidFill>
              <a:effectLst/>
              <a:latin typeface="+mn-ea"/>
              <a:ea typeface="+mn-ea"/>
            </a:endParaRPr>
          </a:p>
        </p:txBody>
      </p:sp>
      <p:cxnSp>
        <p:nvCxnSpPr>
          <p:cNvPr id="186" name="直接连接符 185"/>
          <p:cNvCxnSpPr>
            <a:stCxn id="182" idx="0"/>
            <a:endCxn id="185" idx="2"/>
          </p:cNvCxnSpPr>
          <p:nvPr/>
        </p:nvCxnSpPr>
        <p:spPr bwMode="auto">
          <a:xfrm flipH="1" flipV="1">
            <a:off x="3945792" y="2434491"/>
            <a:ext cx="1" cy="747286"/>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87" name="文本框 186"/>
          <p:cNvSpPr txBox="1"/>
          <p:nvPr/>
        </p:nvSpPr>
        <p:spPr bwMode="auto">
          <a:xfrm>
            <a:off x="2331975" y="2610094"/>
            <a:ext cx="712252" cy="396079"/>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smtClean="0">
                <a:latin typeface="+mn-ea"/>
                <a:ea typeface="+mn-ea"/>
              </a:rPr>
              <a:t>System </a:t>
            </a:r>
          </a:p>
          <a:p>
            <a:r>
              <a:rPr lang="en-US" altLang="zh-CN" sz="1200" dirty="0" smtClean="0">
                <a:latin typeface="+mn-ea"/>
                <a:ea typeface="+mn-ea"/>
              </a:rPr>
              <a:t>Interface</a:t>
            </a:r>
            <a:endParaRPr lang="zh-CN" altLang="en-US" sz="1200" dirty="0" smtClean="0">
              <a:latin typeface="+mn-ea"/>
              <a:ea typeface="+mn-ea"/>
            </a:endParaRPr>
          </a:p>
        </p:txBody>
      </p:sp>
      <p:sp>
        <p:nvSpPr>
          <p:cNvPr id="188" name="文本框 187"/>
          <p:cNvSpPr txBox="1"/>
          <p:nvPr/>
        </p:nvSpPr>
        <p:spPr bwMode="auto">
          <a:xfrm>
            <a:off x="3945716" y="2610094"/>
            <a:ext cx="712252" cy="396079"/>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smtClean="0">
                <a:latin typeface="+mn-ea"/>
                <a:ea typeface="+mn-ea"/>
              </a:rPr>
              <a:t>System </a:t>
            </a:r>
          </a:p>
          <a:p>
            <a:r>
              <a:rPr lang="en-US" altLang="zh-CN" sz="1200" dirty="0" smtClean="0">
                <a:latin typeface="+mn-ea"/>
                <a:ea typeface="+mn-ea"/>
              </a:rPr>
              <a:t>Interface</a:t>
            </a:r>
            <a:endParaRPr lang="zh-CN" altLang="en-US" sz="1200" dirty="0" smtClean="0">
              <a:latin typeface="+mn-ea"/>
              <a:ea typeface="+mn-ea"/>
            </a:endParaRPr>
          </a:p>
        </p:txBody>
      </p:sp>
      <p:sp>
        <p:nvSpPr>
          <p:cNvPr id="237" name="文本框 236"/>
          <p:cNvSpPr txBox="1"/>
          <p:nvPr/>
        </p:nvSpPr>
        <p:spPr bwMode="auto">
          <a:xfrm>
            <a:off x="3242259" y="3183118"/>
            <a:ext cx="141349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a:latin typeface="+mn-ea"/>
              </a:rPr>
              <a:t>Uplink Port </a:t>
            </a:r>
            <a:r>
              <a:rPr lang="en-US" altLang="zh-CN" sz="1200" dirty="0" err="1">
                <a:latin typeface="+mn-ea"/>
              </a:rPr>
              <a:t>Aggr</a:t>
            </a:r>
            <a:endParaRPr lang="zh-CN" altLang="en-US" sz="1200" dirty="0">
              <a:latin typeface="+mn-ea"/>
            </a:endParaRPr>
          </a:p>
        </p:txBody>
      </p:sp>
      <p:sp>
        <p:nvSpPr>
          <p:cNvPr id="238" name="文本框 237"/>
          <p:cNvSpPr txBox="1"/>
          <p:nvPr/>
        </p:nvSpPr>
        <p:spPr bwMode="auto">
          <a:xfrm>
            <a:off x="1633703" y="3183118"/>
            <a:ext cx="141349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a:latin typeface="+mn-ea"/>
              </a:rPr>
              <a:t>Uplink Port </a:t>
            </a:r>
            <a:r>
              <a:rPr lang="en-US" altLang="zh-CN" sz="1200" dirty="0" err="1">
                <a:latin typeface="+mn-ea"/>
              </a:rPr>
              <a:t>Aggr</a:t>
            </a:r>
            <a:endParaRPr lang="zh-CN" altLang="en-US" sz="1200" dirty="0">
              <a:latin typeface="+mn-ea"/>
            </a:endParaRPr>
          </a:p>
        </p:txBody>
      </p:sp>
      <p:grpSp>
        <p:nvGrpSpPr>
          <p:cNvPr id="191" name="组合 18397"/>
          <p:cNvGrpSpPr/>
          <p:nvPr/>
        </p:nvGrpSpPr>
        <p:grpSpPr>
          <a:xfrm>
            <a:off x="7481597" y="5591269"/>
            <a:ext cx="3114297" cy="627933"/>
            <a:chOff x="2449513" y="1096964"/>
            <a:chExt cx="650875" cy="130175"/>
          </a:xfrm>
          <a:solidFill>
            <a:schemeClr val="tx1"/>
          </a:solidFill>
        </p:grpSpPr>
        <p:sp>
          <p:nvSpPr>
            <p:cNvPr id="208"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1200"/>
            </a:p>
          </p:txBody>
        </p:sp>
        <p:sp>
          <p:nvSpPr>
            <p:cNvPr id="209"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1200"/>
            </a:p>
          </p:txBody>
        </p:sp>
        <p:sp>
          <p:nvSpPr>
            <p:cNvPr id="210"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1200"/>
            </a:p>
          </p:txBody>
        </p:sp>
        <p:sp>
          <p:nvSpPr>
            <p:cNvPr id="211"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1200"/>
            </a:p>
          </p:txBody>
        </p:sp>
        <p:sp>
          <p:nvSpPr>
            <p:cNvPr id="212"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1200"/>
            </a:p>
          </p:txBody>
        </p:sp>
        <p:sp>
          <p:nvSpPr>
            <p:cNvPr id="213"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1200"/>
            </a:p>
          </p:txBody>
        </p:sp>
        <p:sp>
          <p:nvSpPr>
            <p:cNvPr id="214"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1200"/>
            </a:p>
          </p:txBody>
        </p:sp>
        <p:sp>
          <p:nvSpPr>
            <p:cNvPr id="215"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1200"/>
            </a:p>
          </p:txBody>
        </p:sp>
        <p:sp>
          <p:nvSpPr>
            <p:cNvPr id="216"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1200"/>
            </a:p>
          </p:txBody>
        </p:sp>
        <p:sp>
          <p:nvSpPr>
            <p:cNvPr id="217"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1200"/>
            </a:p>
          </p:txBody>
        </p:sp>
        <p:sp>
          <p:nvSpPr>
            <p:cNvPr id="218"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1200"/>
            </a:p>
          </p:txBody>
        </p:sp>
        <p:sp>
          <p:nvSpPr>
            <p:cNvPr id="219"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1200"/>
            </a:p>
          </p:txBody>
        </p:sp>
        <p:sp>
          <p:nvSpPr>
            <p:cNvPr id="220"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1200"/>
            </a:p>
          </p:txBody>
        </p:sp>
        <p:sp>
          <p:nvSpPr>
            <p:cNvPr id="221"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1200"/>
            </a:p>
          </p:txBody>
        </p:sp>
        <p:sp>
          <p:nvSpPr>
            <p:cNvPr id="222"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1200"/>
            </a:p>
          </p:txBody>
        </p:sp>
        <p:sp>
          <p:nvSpPr>
            <p:cNvPr id="223"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1200"/>
            </a:p>
          </p:txBody>
        </p:sp>
        <p:sp>
          <p:nvSpPr>
            <p:cNvPr id="224"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1200"/>
            </a:p>
          </p:txBody>
        </p:sp>
        <p:sp>
          <p:nvSpPr>
            <p:cNvPr id="225"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1200"/>
            </a:p>
          </p:txBody>
        </p:sp>
        <p:sp>
          <p:nvSpPr>
            <p:cNvPr id="226"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1200"/>
            </a:p>
          </p:txBody>
        </p:sp>
        <p:sp>
          <p:nvSpPr>
            <p:cNvPr id="227"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1200"/>
            </a:p>
          </p:txBody>
        </p:sp>
        <p:sp>
          <p:nvSpPr>
            <p:cNvPr id="228"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1200"/>
            </a:p>
          </p:txBody>
        </p:sp>
        <p:sp>
          <p:nvSpPr>
            <p:cNvPr id="229"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1200"/>
            </a:p>
          </p:txBody>
        </p:sp>
        <p:sp>
          <p:nvSpPr>
            <p:cNvPr id="230"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1200"/>
            </a:p>
          </p:txBody>
        </p:sp>
        <p:sp>
          <p:nvSpPr>
            <p:cNvPr id="231"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1200"/>
            </a:p>
          </p:txBody>
        </p:sp>
        <p:sp>
          <p:nvSpPr>
            <p:cNvPr id="232"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1200"/>
            </a:p>
          </p:txBody>
        </p:sp>
        <p:sp>
          <p:nvSpPr>
            <p:cNvPr id="233"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1200"/>
            </a:p>
          </p:txBody>
        </p:sp>
        <p:sp>
          <p:nvSpPr>
            <p:cNvPr id="234"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1200"/>
            </a:p>
          </p:txBody>
        </p:sp>
        <p:sp>
          <p:nvSpPr>
            <p:cNvPr id="235"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1200"/>
            </a:p>
          </p:txBody>
        </p:sp>
        <p:sp>
          <p:nvSpPr>
            <p:cNvPr id="236"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1200"/>
            </a:p>
          </p:txBody>
        </p:sp>
      </p:grpSp>
      <p:sp>
        <p:nvSpPr>
          <p:cNvPr id="192" name="圆角矩形 191"/>
          <p:cNvSpPr/>
          <p:nvPr/>
        </p:nvSpPr>
        <p:spPr bwMode="auto">
          <a:xfrm>
            <a:off x="7604400" y="5100842"/>
            <a:ext cx="581237" cy="373643"/>
          </a:xfrm>
          <a:prstGeom prst="roundRect">
            <a:avLst/>
          </a:pr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dirty="0" smtClean="0">
                <a:latin typeface="+mn-ea"/>
                <a:ea typeface="+mn-ea"/>
              </a:rPr>
              <a:t>eth0</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193" name="圆角矩形 192"/>
          <p:cNvSpPr/>
          <p:nvPr/>
        </p:nvSpPr>
        <p:spPr bwMode="auto">
          <a:xfrm>
            <a:off x="8275023" y="5100842"/>
            <a:ext cx="581237" cy="373643"/>
          </a:xfrm>
          <a:prstGeom prst="roundRect">
            <a:avLst/>
          </a:pr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eth1</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194" name="圆角矩形 193"/>
          <p:cNvSpPr/>
          <p:nvPr/>
        </p:nvSpPr>
        <p:spPr bwMode="auto">
          <a:xfrm>
            <a:off x="7602257" y="4345792"/>
            <a:ext cx="1250466" cy="311369"/>
          </a:xfrm>
          <a:prstGeom prst="roundRect">
            <a:avLst/>
          </a:pr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mn-ea"/>
              <a:ea typeface="+mn-ea"/>
            </a:endParaRPr>
          </a:p>
        </p:txBody>
      </p:sp>
      <p:cxnSp>
        <p:nvCxnSpPr>
          <p:cNvPr id="195" name="直接连接符 194"/>
          <p:cNvCxnSpPr/>
          <p:nvPr/>
        </p:nvCxnSpPr>
        <p:spPr bwMode="auto">
          <a:xfrm flipV="1">
            <a:off x="7892937" y="4657161"/>
            <a:ext cx="0" cy="44368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6" name="直接连接符 195"/>
          <p:cNvCxnSpPr/>
          <p:nvPr/>
        </p:nvCxnSpPr>
        <p:spPr bwMode="auto">
          <a:xfrm flipV="1">
            <a:off x="8568367" y="4657161"/>
            <a:ext cx="0" cy="44368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8" name="直接连接符 197"/>
          <p:cNvCxnSpPr>
            <a:stCxn id="194" idx="0"/>
          </p:cNvCxnSpPr>
          <p:nvPr/>
        </p:nvCxnSpPr>
        <p:spPr bwMode="auto">
          <a:xfrm flipV="1">
            <a:off x="8227490" y="4025100"/>
            <a:ext cx="1" cy="320692"/>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99" name="圆角矩形 198"/>
          <p:cNvSpPr/>
          <p:nvPr/>
        </p:nvSpPr>
        <p:spPr bwMode="auto">
          <a:xfrm>
            <a:off x="9209500" y="5100842"/>
            <a:ext cx="581237" cy="373643"/>
          </a:xfrm>
          <a:prstGeom prst="roundRect">
            <a:avLst/>
          </a:pr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dirty="0" smtClean="0">
                <a:latin typeface="+mn-ea"/>
                <a:ea typeface="+mn-ea"/>
              </a:rPr>
              <a:t>eth2</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200" name="圆角矩形 199"/>
          <p:cNvSpPr/>
          <p:nvPr/>
        </p:nvSpPr>
        <p:spPr bwMode="auto">
          <a:xfrm>
            <a:off x="9880122" y="5100842"/>
            <a:ext cx="581237" cy="373643"/>
          </a:xfrm>
          <a:prstGeom prst="roundRect">
            <a:avLst/>
          </a:pr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eth3</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201" name="圆角矩形 200"/>
          <p:cNvSpPr/>
          <p:nvPr/>
        </p:nvSpPr>
        <p:spPr bwMode="auto">
          <a:xfrm>
            <a:off x="9207357" y="4345792"/>
            <a:ext cx="1250466" cy="311369"/>
          </a:xfrm>
          <a:prstGeom prst="roundRect">
            <a:avLst/>
          </a:pr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mn-ea"/>
              <a:ea typeface="+mn-ea"/>
            </a:endParaRPr>
          </a:p>
        </p:txBody>
      </p:sp>
      <p:cxnSp>
        <p:nvCxnSpPr>
          <p:cNvPr id="202" name="直接连接符 201"/>
          <p:cNvCxnSpPr/>
          <p:nvPr/>
        </p:nvCxnSpPr>
        <p:spPr bwMode="auto">
          <a:xfrm flipV="1">
            <a:off x="9498036" y="4657161"/>
            <a:ext cx="0" cy="44368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3" name="直接连接符 202"/>
          <p:cNvCxnSpPr/>
          <p:nvPr/>
        </p:nvCxnSpPr>
        <p:spPr bwMode="auto">
          <a:xfrm flipV="1">
            <a:off x="10173466" y="4657161"/>
            <a:ext cx="0" cy="443682"/>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40" name="文本框 239"/>
          <p:cNvSpPr txBox="1"/>
          <p:nvPr/>
        </p:nvSpPr>
        <p:spPr bwMode="auto">
          <a:xfrm>
            <a:off x="7532275" y="4354380"/>
            <a:ext cx="141349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a:latin typeface="+mn-ea"/>
              </a:rPr>
              <a:t>Uplink Port </a:t>
            </a:r>
            <a:r>
              <a:rPr lang="en-US" altLang="zh-CN" sz="1200" dirty="0" err="1">
                <a:latin typeface="+mn-ea"/>
              </a:rPr>
              <a:t>Aggr</a:t>
            </a:r>
            <a:endParaRPr lang="zh-CN" altLang="en-US" sz="1200" dirty="0">
              <a:latin typeface="+mn-ea"/>
            </a:endParaRPr>
          </a:p>
        </p:txBody>
      </p:sp>
      <p:sp>
        <p:nvSpPr>
          <p:cNvPr id="241" name="文本框 240"/>
          <p:cNvSpPr txBox="1"/>
          <p:nvPr/>
        </p:nvSpPr>
        <p:spPr bwMode="auto">
          <a:xfrm>
            <a:off x="9131274" y="4354380"/>
            <a:ext cx="141349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a:latin typeface="+mn-ea"/>
              </a:rPr>
              <a:t>Uplink Port </a:t>
            </a:r>
            <a:r>
              <a:rPr lang="en-US" altLang="zh-CN" sz="1200" dirty="0" err="1">
                <a:latin typeface="+mn-ea"/>
              </a:rPr>
              <a:t>Aggr</a:t>
            </a:r>
            <a:endParaRPr lang="zh-CN" altLang="en-US" sz="1200" dirty="0">
              <a:latin typeface="+mn-ea"/>
            </a:endParaRPr>
          </a:p>
        </p:txBody>
      </p:sp>
      <p:cxnSp>
        <p:nvCxnSpPr>
          <p:cNvPr id="244" name="直接连接符 243"/>
          <p:cNvCxnSpPr/>
          <p:nvPr/>
        </p:nvCxnSpPr>
        <p:spPr bwMode="auto">
          <a:xfrm flipV="1">
            <a:off x="9832513" y="4025100"/>
            <a:ext cx="1" cy="320692"/>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45" name="圆角矩形 244"/>
          <p:cNvSpPr/>
          <p:nvPr/>
        </p:nvSpPr>
        <p:spPr bwMode="auto">
          <a:xfrm>
            <a:off x="6992011" y="3279502"/>
            <a:ext cx="3933203" cy="754050"/>
          </a:xfrm>
          <a:prstGeom prst="roundRect">
            <a:avLst/>
          </a:pr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rPr>
              <a:t>Virtual Switch</a:t>
            </a:r>
            <a:endParaRPr kumimoji="0" lang="zh-CN" altLang="en-US" sz="1600" b="0" i="0" u="none" strike="noStrike" cap="none" normalizeH="0" baseline="0" dirty="0" smtClean="0">
              <a:ln>
                <a:noFill/>
              </a:ln>
              <a:solidFill>
                <a:schemeClr val="tx1"/>
              </a:solidFill>
              <a:effectLst/>
              <a:latin typeface="+mn-ea"/>
              <a:ea typeface="+mn-ea"/>
            </a:endParaRPr>
          </a:p>
        </p:txBody>
      </p:sp>
      <p:sp>
        <p:nvSpPr>
          <p:cNvPr id="246" name="圆角矩形 245"/>
          <p:cNvSpPr/>
          <p:nvPr/>
        </p:nvSpPr>
        <p:spPr bwMode="auto">
          <a:xfrm>
            <a:off x="5454499" y="3155890"/>
            <a:ext cx="794804" cy="373643"/>
          </a:xfrm>
          <a:prstGeom prst="roundRect">
            <a:avLst/>
          </a:pr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IP-MAC</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247" name="圆角矩形 246"/>
          <p:cNvSpPr/>
          <p:nvPr/>
        </p:nvSpPr>
        <p:spPr bwMode="auto">
          <a:xfrm>
            <a:off x="5454499" y="2498370"/>
            <a:ext cx="794804" cy="373643"/>
          </a:xfrm>
          <a:prstGeom prst="roundRect">
            <a:avLst/>
          </a:pr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dirty="0">
                <a:latin typeface="+mn-ea"/>
                <a:ea typeface="+mn-ea"/>
              </a:rPr>
              <a:t>Priority</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248" name="圆角矩形 247"/>
          <p:cNvSpPr/>
          <p:nvPr/>
        </p:nvSpPr>
        <p:spPr bwMode="auto">
          <a:xfrm>
            <a:off x="5454499" y="1840850"/>
            <a:ext cx="794804" cy="373643"/>
          </a:xfrm>
          <a:prstGeom prst="roundRect">
            <a:avLst/>
          </a:pr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QoS</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249" name="圆角矩形 248"/>
          <p:cNvSpPr/>
          <p:nvPr/>
        </p:nvSpPr>
        <p:spPr bwMode="auto">
          <a:xfrm>
            <a:off x="7416044" y="3279501"/>
            <a:ext cx="518931" cy="194111"/>
          </a:xfrm>
          <a:prstGeom prst="roundRect">
            <a:avLst/>
          </a:pr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VSP</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250" name="圆角矩形 249"/>
          <p:cNvSpPr/>
          <p:nvPr/>
        </p:nvSpPr>
        <p:spPr bwMode="auto">
          <a:xfrm>
            <a:off x="8392117" y="3279501"/>
            <a:ext cx="518931" cy="194111"/>
          </a:xfrm>
          <a:prstGeom prst="roundRect">
            <a:avLst/>
          </a:pr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VSP</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251" name="圆角矩形 250"/>
          <p:cNvSpPr/>
          <p:nvPr/>
        </p:nvSpPr>
        <p:spPr bwMode="auto">
          <a:xfrm>
            <a:off x="9394974" y="3279500"/>
            <a:ext cx="518931" cy="194111"/>
          </a:xfrm>
          <a:prstGeom prst="roundRect">
            <a:avLst/>
          </a:pr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VSP</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252" name="椭圆 251"/>
          <p:cNvSpPr/>
          <p:nvPr/>
        </p:nvSpPr>
        <p:spPr bwMode="auto">
          <a:xfrm>
            <a:off x="6983835" y="2403761"/>
            <a:ext cx="1383348" cy="568712"/>
          </a:xfrm>
          <a:prstGeom prst="ellipse">
            <a:avLst/>
          </a:prstGeom>
          <a:noFill/>
          <a:ln w="19050" cap="flat" cmpd="sng" algn="ctr">
            <a:solidFill>
              <a:srgbClr val="00B0F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r>
              <a:rPr lang="en-US" altLang="zh-CN" sz="1200" dirty="0" err="1" smtClean="0">
                <a:latin typeface="+mn-ea"/>
                <a:ea typeface="+mn-ea"/>
              </a:rPr>
              <a:t>PortGroup</a:t>
            </a:r>
            <a:endParaRPr lang="zh-CN" altLang="en-US" sz="1200" dirty="0">
              <a:latin typeface="+mn-ea"/>
              <a:ea typeface="+mn-ea"/>
            </a:endParaRPr>
          </a:p>
        </p:txBody>
      </p:sp>
      <p:cxnSp>
        <p:nvCxnSpPr>
          <p:cNvPr id="254" name="直接连接符 253"/>
          <p:cNvCxnSpPr>
            <a:stCxn id="249" idx="0"/>
            <a:endCxn id="252" idx="4"/>
          </p:cNvCxnSpPr>
          <p:nvPr/>
        </p:nvCxnSpPr>
        <p:spPr bwMode="auto">
          <a:xfrm flipH="1" flipV="1">
            <a:off x="7675509" y="2972473"/>
            <a:ext cx="1" cy="307028"/>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57" name="椭圆 256"/>
          <p:cNvSpPr/>
          <p:nvPr/>
        </p:nvSpPr>
        <p:spPr bwMode="auto">
          <a:xfrm>
            <a:off x="8448565" y="2403761"/>
            <a:ext cx="1409571" cy="568587"/>
          </a:xfrm>
          <a:prstGeom prst="ellipse">
            <a:avLst/>
          </a:prstGeom>
          <a:noFill/>
          <a:ln w="19050" cap="flat" cmpd="sng" algn="ctr">
            <a:solidFill>
              <a:srgbClr val="00B0F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r>
              <a:rPr lang="en-US" altLang="zh-CN" sz="1200" dirty="0" err="1" smtClean="0">
                <a:latin typeface="+mn-ea"/>
              </a:rPr>
              <a:t>PortGroup</a:t>
            </a:r>
            <a:endParaRPr lang="zh-CN" altLang="en-US" sz="1200" dirty="0">
              <a:latin typeface="+mn-ea"/>
            </a:endParaRPr>
          </a:p>
        </p:txBody>
      </p:sp>
      <p:cxnSp>
        <p:nvCxnSpPr>
          <p:cNvPr id="260" name="直接连接符 259"/>
          <p:cNvCxnSpPr>
            <a:endCxn id="257" idx="3"/>
          </p:cNvCxnSpPr>
          <p:nvPr/>
        </p:nvCxnSpPr>
        <p:spPr bwMode="auto">
          <a:xfrm flipV="1">
            <a:off x="8651583" y="2889080"/>
            <a:ext cx="3409" cy="39042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1" name="直接连接符 260"/>
          <p:cNvCxnSpPr>
            <a:stCxn id="251" idx="0"/>
            <a:endCxn id="257" idx="5"/>
          </p:cNvCxnSpPr>
          <p:nvPr/>
        </p:nvCxnSpPr>
        <p:spPr bwMode="auto">
          <a:xfrm flipH="1" flipV="1">
            <a:off x="9651709" y="2889080"/>
            <a:ext cx="2731" cy="39042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281" name="组合 280"/>
          <p:cNvGrpSpPr/>
          <p:nvPr/>
        </p:nvGrpSpPr>
        <p:grpSpPr>
          <a:xfrm>
            <a:off x="7409197" y="1321549"/>
            <a:ext cx="532623" cy="639327"/>
            <a:chOff x="3349536" y="4421919"/>
            <a:chExt cx="747197" cy="923565"/>
          </a:xfrm>
        </p:grpSpPr>
        <p:sp>
          <p:nvSpPr>
            <p:cNvPr id="282" name="圆角矩形 281"/>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283" name="任意多边形 282"/>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84" name="任意多边形 283"/>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285" name="组合 16582"/>
            <p:cNvGrpSpPr/>
            <p:nvPr/>
          </p:nvGrpSpPr>
          <p:grpSpPr>
            <a:xfrm>
              <a:off x="3779269" y="5028384"/>
              <a:ext cx="221377" cy="250199"/>
              <a:chOff x="8407400" y="2055813"/>
              <a:chExt cx="360363" cy="458788"/>
            </a:xfrm>
            <a:solidFill>
              <a:srgbClr val="00B0F0"/>
            </a:solidFill>
          </p:grpSpPr>
          <p:sp>
            <p:nvSpPr>
              <p:cNvPr id="286"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87"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88"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89"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290" name="组合 289"/>
          <p:cNvGrpSpPr/>
          <p:nvPr/>
        </p:nvGrpSpPr>
        <p:grpSpPr>
          <a:xfrm>
            <a:off x="8509503" y="1321549"/>
            <a:ext cx="532623" cy="639327"/>
            <a:chOff x="3349536" y="4421919"/>
            <a:chExt cx="747197" cy="923565"/>
          </a:xfrm>
        </p:grpSpPr>
        <p:sp>
          <p:nvSpPr>
            <p:cNvPr id="291" name="圆角矩形 290"/>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292" name="任意多边形 291"/>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93" name="任意多边形 292"/>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294" name="组合 16582"/>
            <p:cNvGrpSpPr/>
            <p:nvPr/>
          </p:nvGrpSpPr>
          <p:grpSpPr>
            <a:xfrm>
              <a:off x="3779269" y="5028384"/>
              <a:ext cx="221377" cy="250199"/>
              <a:chOff x="8407400" y="2055813"/>
              <a:chExt cx="360363" cy="458788"/>
            </a:xfrm>
            <a:solidFill>
              <a:srgbClr val="00B0F0"/>
            </a:solidFill>
          </p:grpSpPr>
          <p:sp>
            <p:nvSpPr>
              <p:cNvPr id="295"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96"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97"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98"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318" name="组合 317"/>
          <p:cNvGrpSpPr/>
          <p:nvPr/>
        </p:nvGrpSpPr>
        <p:grpSpPr>
          <a:xfrm>
            <a:off x="9251862" y="1321549"/>
            <a:ext cx="532623" cy="639327"/>
            <a:chOff x="3349536" y="4421919"/>
            <a:chExt cx="747197" cy="923565"/>
          </a:xfrm>
        </p:grpSpPr>
        <p:sp>
          <p:nvSpPr>
            <p:cNvPr id="319" name="圆角矩形 318"/>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320" name="任意多边形 319"/>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21" name="任意多边形 320"/>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322" name="组合 16582"/>
            <p:cNvGrpSpPr/>
            <p:nvPr/>
          </p:nvGrpSpPr>
          <p:grpSpPr>
            <a:xfrm>
              <a:off x="3779269" y="5028384"/>
              <a:ext cx="221377" cy="250199"/>
              <a:chOff x="8407400" y="2055813"/>
              <a:chExt cx="360363" cy="458788"/>
            </a:xfrm>
            <a:solidFill>
              <a:srgbClr val="00B0F0"/>
            </a:solidFill>
          </p:grpSpPr>
          <p:sp>
            <p:nvSpPr>
              <p:cNvPr id="323"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24"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25"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26"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sp>
        <p:nvSpPr>
          <p:cNvPr id="327" name="圆角矩形 326"/>
          <p:cNvSpPr/>
          <p:nvPr/>
        </p:nvSpPr>
        <p:spPr bwMode="auto">
          <a:xfrm>
            <a:off x="7619711" y="1975828"/>
            <a:ext cx="620947" cy="179147"/>
          </a:xfrm>
          <a:prstGeom prst="roundRect">
            <a:avLst/>
          </a:prstGeom>
          <a:noFill/>
          <a:ln w="1905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dirty="0" err="1">
                <a:latin typeface="+mn-ea"/>
                <a:ea typeface="+mn-ea"/>
              </a:rPr>
              <a:t>vNIC</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328" name="圆角矩形 327"/>
          <p:cNvSpPr/>
          <p:nvPr/>
        </p:nvSpPr>
        <p:spPr bwMode="auto">
          <a:xfrm>
            <a:off x="8189694" y="1975828"/>
            <a:ext cx="620947" cy="179147"/>
          </a:xfrm>
          <a:prstGeom prst="roundRect">
            <a:avLst/>
          </a:prstGeom>
          <a:noFill/>
          <a:ln w="1905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dirty="0" err="1">
                <a:latin typeface="+mn-ea"/>
                <a:ea typeface="+mn-ea"/>
              </a:rPr>
              <a:t>vNIC</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329" name="圆角矩形 328"/>
          <p:cNvSpPr/>
          <p:nvPr/>
        </p:nvSpPr>
        <p:spPr bwMode="auto">
          <a:xfrm>
            <a:off x="9487331" y="1966703"/>
            <a:ext cx="620947" cy="179147"/>
          </a:xfrm>
          <a:prstGeom prst="roundRect">
            <a:avLst/>
          </a:prstGeom>
          <a:noFill/>
          <a:ln w="1905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dirty="0" err="1">
                <a:latin typeface="+mn-ea"/>
                <a:ea typeface="+mn-ea"/>
              </a:rPr>
              <a:t>vNIC</a:t>
            </a:r>
            <a:endParaRPr kumimoji="0" lang="zh-CN" altLang="en-US" sz="1200" b="0" i="0" u="none" strike="noStrike" cap="none" normalizeH="0" baseline="0" dirty="0" smtClean="0">
              <a:ln>
                <a:noFill/>
              </a:ln>
              <a:solidFill>
                <a:schemeClr val="tx1"/>
              </a:solidFill>
              <a:effectLst/>
              <a:latin typeface="+mn-ea"/>
              <a:ea typeface="+mn-ea"/>
            </a:endParaRPr>
          </a:p>
        </p:txBody>
      </p:sp>
      <p:cxnSp>
        <p:nvCxnSpPr>
          <p:cNvPr id="330" name="直接连接符 329"/>
          <p:cNvCxnSpPr>
            <a:stCxn id="252" idx="0"/>
            <a:endCxn id="282" idx="2"/>
          </p:cNvCxnSpPr>
          <p:nvPr/>
        </p:nvCxnSpPr>
        <p:spPr bwMode="auto">
          <a:xfrm flipV="1">
            <a:off x="7675509" y="1960876"/>
            <a:ext cx="0" cy="44288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33" name="直接连接符 332"/>
          <p:cNvCxnSpPr>
            <a:endCxn id="291" idx="2"/>
          </p:cNvCxnSpPr>
          <p:nvPr/>
        </p:nvCxnSpPr>
        <p:spPr bwMode="auto">
          <a:xfrm flipV="1">
            <a:off x="8775238" y="1960876"/>
            <a:ext cx="577" cy="45017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36" name="直接连接符 335"/>
          <p:cNvCxnSpPr/>
          <p:nvPr/>
        </p:nvCxnSpPr>
        <p:spPr bwMode="auto">
          <a:xfrm flipV="1">
            <a:off x="9538381" y="1960876"/>
            <a:ext cx="577" cy="45017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37" name="圆角矩形 336"/>
          <p:cNvSpPr/>
          <p:nvPr/>
        </p:nvSpPr>
        <p:spPr bwMode="auto">
          <a:xfrm>
            <a:off x="10130411" y="1317032"/>
            <a:ext cx="794804" cy="373643"/>
          </a:xfrm>
          <a:prstGeom prst="roundRect">
            <a:avLst/>
          </a:pr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DVSM</a:t>
            </a:r>
            <a:endParaRPr kumimoji="0" lang="zh-CN" altLang="en-US" sz="1200" b="0" i="0" u="none" strike="noStrike" cap="none" normalizeH="0" baseline="0" dirty="0" smtClean="0">
              <a:ln>
                <a:noFill/>
              </a:ln>
              <a:solidFill>
                <a:schemeClr val="tx1"/>
              </a:solidFill>
              <a:effectLst/>
              <a:latin typeface="+mn-ea"/>
              <a:ea typeface="+mn-ea"/>
            </a:endParaRPr>
          </a:p>
        </p:txBody>
      </p:sp>
      <p:cxnSp>
        <p:nvCxnSpPr>
          <p:cNvPr id="338" name="直接连接符 337"/>
          <p:cNvCxnSpPr>
            <a:endCxn id="337" idx="2"/>
          </p:cNvCxnSpPr>
          <p:nvPr/>
        </p:nvCxnSpPr>
        <p:spPr bwMode="auto">
          <a:xfrm flipV="1">
            <a:off x="10527813" y="1690675"/>
            <a:ext cx="0" cy="15956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41" name="直接连接符 340"/>
          <p:cNvCxnSpPr>
            <a:stCxn id="252" idx="2"/>
            <a:endCxn id="248" idx="3"/>
          </p:cNvCxnSpPr>
          <p:nvPr/>
        </p:nvCxnSpPr>
        <p:spPr bwMode="auto">
          <a:xfrm flipH="1" flipV="1">
            <a:off x="6249303" y="2027672"/>
            <a:ext cx="734532" cy="66044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44" name="直接连接符 343"/>
          <p:cNvCxnSpPr>
            <a:stCxn id="252" idx="2"/>
            <a:endCxn id="247" idx="3"/>
          </p:cNvCxnSpPr>
          <p:nvPr/>
        </p:nvCxnSpPr>
        <p:spPr bwMode="auto">
          <a:xfrm flipH="1" flipV="1">
            <a:off x="6249303" y="2685192"/>
            <a:ext cx="734532" cy="292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47" name="直接连接符 346"/>
          <p:cNvCxnSpPr>
            <a:stCxn id="252" idx="2"/>
            <a:endCxn id="246" idx="3"/>
          </p:cNvCxnSpPr>
          <p:nvPr/>
        </p:nvCxnSpPr>
        <p:spPr bwMode="auto">
          <a:xfrm flipH="1">
            <a:off x="6249303" y="2688117"/>
            <a:ext cx="734532" cy="654595"/>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57" name="圆角矩形 356"/>
          <p:cNvSpPr/>
          <p:nvPr/>
        </p:nvSpPr>
        <p:spPr bwMode="auto">
          <a:xfrm>
            <a:off x="1388564" y="1783307"/>
            <a:ext cx="3527202" cy="3694809"/>
          </a:xfrm>
          <a:prstGeom prst="roundRect">
            <a:avLst>
              <a:gd name="adj" fmla="val 1018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58" name="圆角矩形 357"/>
          <p:cNvSpPr/>
          <p:nvPr/>
        </p:nvSpPr>
        <p:spPr bwMode="auto">
          <a:xfrm>
            <a:off x="5208045" y="1194706"/>
            <a:ext cx="6072026" cy="5040561"/>
          </a:xfrm>
          <a:prstGeom prst="roundRect">
            <a:avLst>
              <a:gd name="adj" fmla="val 9437"/>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Tree>
    <p:extLst>
      <p:ext uri="{BB962C8B-B14F-4D97-AF65-F5344CB8AC3E}">
        <p14:creationId xmlns:p14="http://schemas.microsoft.com/office/powerpoint/2010/main" val="2272207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FusionCompute</a:t>
            </a:r>
            <a:r>
              <a:rPr lang="zh-CN" altLang="en-US" dirty="0" smtClean="0"/>
              <a:t>中的虚拟机通信</a:t>
            </a:r>
            <a:endParaRPr lang="zh-CN" altLang="en-US" dirty="0"/>
          </a:p>
        </p:txBody>
      </p:sp>
      <p:grpSp>
        <p:nvGrpSpPr>
          <p:cNvPr id="89" name="组合 88"/>
          <p:cNvGrpSpPr/>
          <p:nvPr/>
        </p:nvGrpSpPr>
        <p:grpSpPr>
          <a:xfrm>
            <a:off x="2531605" y="5373216"/>
            <a:ext cx="7128790" cy="490225"/>
            <a:chOff x="2460625" y="1127126"/>
            <a:chExt cx="706438" cy="161925"/>
          </a:xfrm>
          <a:solidFill>
            <a:schemeClr val="tx1">
              <a:lumMod val="65000"/>
              <a:lumOff val="35000"/>
            </a:schemeClr>
          </a:solidFill>
        </p:grpSpPr>
        <p:sp>
          <p:nvSpPr>
            <p:cNvPr id="90" name="Freeform 70"/>
            <p:cNvSpPr>
              <a:spLocks/>
            </p:cNvSpPr>
            <p:nvPr/>
          </p:nvSpPr>
          <p:spPr bwMode="auto">
            <a:xfrm>
              <a:off x="2460625" y="1127126"/>
              <a:ext cx="706438" cy="150813"/>
            </a:xfrm>
            <a:custGeom>
              <a:avLst/>
              <a:gdLst>
                <a:gd name="T0" fmla="*/ 798 w 830"/>
                <a:gd name="T1" fmla="*/ 175 h 175"/>
                <a:gd name="T2" fmla="*/ 798 w 830"/>
                <a:gd name="T3" fmla="*/ 175 h 175"/>
                <a:gd name="T4" fmla="*/ 743 w 830"/>
                <a:gd name="T5" fmla="*/ 175 h 175"/>
                <a:gd name="T6" fmla="*/ 731 w 830"/>
                <a:gd name="T7" fmla="*/ 163 h 175"/>
                <a:gd name="T8" fmla="*/ 743 w 830"/>
                <a:gd name="T9" fmla="*/ 151 h 175"/>
                <a:gd name="T10" fmla="*/ 798 w 830"/>
                <a:gd name="T11" fmla="*/ 151 h 175"/>
                <a:gd name="T12" fmla="*/ 806 w 830"/>
                <a:gd name="T13" fmla="*/ 142 h 175"/>
                <a:gd name="T14" fmla="*/ 806 w 830"/>
                <a:gd name="T15" fmla="*/ 33 h 175"/>
                <a:gd name="T16" fmla="*/ 798 w 830"/>
                <a:gd name="T17" fmla="*/ 25 h 175"/>
                <a:gd name="T18" fmla="*/ 33 w 830"/>
                <a:gd name="T19" fmla="*/ 25 h 175"/>
                <a:gd name="T20" fmla="*/ 25 w 830"/>
                <a:gd name="T21" fmla="*/ 33 h 175"/>
                <a:gd name="T22" fmla="*/ 25 w 830"/>
                <a:gd name="T23" fmla="*/ 142 h 175"/>
                <a:gd name="T24" fmla="*/ 33 w 830"/>
                <a:gd name="T25" fmla="*/ 151 h 175"/>
                <a:gd name="T26" fmla="*/ 668 w 830"/>
                <a:gd name="T27" fmla="*/ 151 h 175"/>
                <a:gd name="T28" fmla="*/ 680 w 830"/>
                <a:gd name="T29" fmla="*/ 163 h 175"/>
                <a:gd name="T30" fmla="*/ 668 w 830"/>
                <a:gd name="T31" fmla="*/ 175 h 175"/>
                <a:gd name="T32" fmla="*/ 33 w 830"/>
                <a:gd name="T33" fmla="*/ 175 h 175"/>
                <a:gd name="T34" fmla="*/ 0 w 830"/>
                <a:gd name="T35" fmla="*/ 142 h 175"/>
                <a:gd name="T36" fmla="*/ 0 w 830"/>
                <a:gd name="T37" fmla="*/ 33 h 175"/>
                <a:gd name="T38" fmla="*/ 33 w 830"/>
                <a:gd name="T39" fmla="*/ 0 h 175"/>
                <a:gd name="T40" fmla="*/ 798 w 830"/>
                <a:gd name="T41" fmla="*/ 0 h 175"/>
                <a:gd name="T42" fmla="*/ 830 w 830"/>
                <a:gd name="T43" fmla="*/ 33 h 175"/>
                <a:gd name="T44" fmla="*/ 830 w 830"/>
                <a:gd name="T45" fmla="*/ 142 h 175"/>
                <a:gd name="T46" fmla="*/ 798 w 830"/>
                <a:gd name="T4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0" h="175">
                  <a:moveTo>
                    <a:pt x="798" y="175"/>
                  </a:moveTo>
                  <a:lnTo>
                    <a:pt x="798" y="175"/>
                  </a:lnTo>
                  <a:lnTo>
                    <a:pt x="743" y="175"/>
                  </a:lnTo>
                  <a:cubicBezTo>
                    <a:pt x="736" y="175"/>
                    <a:pt x="731" y="170"/>
                    <a:pt x="731" y="163"/>
                  </a:cubicBezTo>
                  <a:cubicBezTo>
                    <a:pt x="731" y="156"/>
                    <a:pt x="736" y="151"/>
                    <a:pt x="743" y="151"/>
                  </a:cubicBezTo>
                  <a:lnTo>
                    <a:pt x="798" y="151"/>
                  </a:lnTo>
                  <a:cubicBezTo>
                    <a:pt x="802" y="151"/>
                    <a:pt x="806" y="147"/>
                    <a:pt x="806" y="142"/>
                  </a:cubicBezTo>
                  <a:lnTo>
                    <a:pt x="806" y="33"/>
                  </a:lnTo>
                  <a:cubicBezTo>
                    <a:pt x="806" y="29"/>
                    <a:pt x="802" y="25"/>
                    <a:pt x="798" y="25"/>
                  </a:cubicBezTo>
                  <a:lnTo>
                    <a:pt x="33" y="25"/>
                  </a:lnTo>
                  <a:cubicBezTo>
                    <a:pt x="28" y="25"/>
                    <a:pt x="25" y="29"/>
                    <a:pt x="25" y="33"/>
                  </a:cubicBezTo>
                  <a:lnTo>
                    <a:pt x="25" y="142"/>
                  </a:lnTo>
                  <a:cubicBezTo>
                    <a:pt x="25" y="147"/>
                    <a:pt x="28" y="151"/>
                    <a:pt x="33" y="151"/>
                  </a:cubicBezTo>
                  <a:lnTo>
                    <a:pt x="668" y="151"/>
                  </a:lnTo>
                  <a:cubicBezTo>
                    <a:pt x="675" y="151"/>
                    <a:pt x="680" y="156"/>
                    <a:pt x="680" y="163"/>
                  </a:cubicBezTo>
                  <a:cubicBezTo>
                    <a:pt x="680" y="170"/>
                    <a:pt x="675" y="175"/>
                    <a:pt x="668" y="175"/>
                  </a:cubicBezTo>
                  <a:lnTo>
                    <a:pt x="33" y="175"/>
                  </a:lnTo>
                  <a:cubicBezTo>
                    <a:pt x="15" y="175"/>
                    <a:pt x="0" y="161"/>
                    <a:pt x="0" y="142"/>
                  </a:cubicBezTo>
                  <a:lnTo>
                    <a:pt x="0" y="33"/>
                  </a:lnTo>
                  <a:cubicBezTo>
                    <a:pt x="0" y="15"/>
                    <a:pt x="15" y="0"/>
                    <a:pt x="33" y="0"/>
                  </a:cubicBezTo>
                  <a:lnTo>
                    <a:pt x="798" y="0"/>
                  </a:lnTo>
                  <a:cubicBezTo>
                    <a:pt x="816" y="0"/>
                    <a:pt x="830" y="15"/>
                    <a:pt x="830" y="33"/>
                  </a:cubicBezTo>
                  <a:lnTo>
                    <a:pt x="830" y="142"/>
                  </a:lnTo>
                  <a:cubicBezTo>
                    <a:pt x="830" y="161"/>
                    <a:pt x="816" y="175"/>
                    <a:pt x="798" y="175"/>
                  </a:cubicBezTo>
                  <a:close/>
                </a:path>
              </a:pathLst>
            </a:custGeom>
            <a:grpFill/>
            <a:ln w="0">
              <a:noFill/>
              <a:prstDash val="solid"/>
              <a:round/>
              <a:headEnd/>
              <a:tailEnd/>
            </a:ln>
          </p:spPr>
          <p:txBody>
            <a:bodyPr/>
            <a:lstStyle/>
            <a:p>
              <a:pPr defTabSz="543689">
                <a:defRPr/>
              </a:pPr>
              <a:endParaRPr lang="zh-CN" altLang="en-US" sz="3201"/>
            </a:p>
          </p:txBody>
        </p:sp>
        <p:sp>
          <p:nvSpPr>
            <p:cNvPr id="91" name="Freeform 71"/>
            <p:cNvSpPr>
              <a:spLocks/>
            </p:cNvSpPr>
            <p:nvPr/>
          </p:nvSpPr>
          <p:spPr bwMode="auto">
            <a:xfrm>
              <a:off x="3005138" y="1246188"/>
              <a:ext cx="44450" cy="42863"/>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39"/>
                    <a:pt x="0" y="25"/>
                  </a:cubicBezTo>
                  <a:cubicBezTo>
                    <a:pt x="0" y="11"/>
                    <a:pt x="11" y="0"/>
                    <a:pt x="25" y="0"/>
                  </a:cubicBezTo>
                  <a:cubicBezTo>
                    <a:pt x="40" y="0"/>
                    <a:pt x="51" y="11"/>
                    <a:pt x="51" y="25"/>
                  </a:cubicBezTo>
                  <a:cubicBezTo>
                    <a:pt x="51" y="39"/>
                    <a:pt x="40" y="51"/>
                    <a:pt x="25" y="51"/>
                  </a:cubicBezTo>
                  <a:close/>
                </a:path>
              </a:pathLst>
            </a:custGeom>
            <a:grpFill/>
            <a:ln w="0">
              <a:noFill/>
              <a:prstDash val="solid"/>
              <a:round/>
              <a:headEnd/>
              <a:tailEnd/>
            </a:ln>
          </p:spPr>
          <p:txBody>
            <a:bodyPr/>
            <a:lstStyle/>
            <a:p>
              <a:pPr defTabSz="543689">
                <a:defRPr/>
              </a:pPr>
              <a:endParaRPr lang="zh-CN" altLang="en-US" sz="3201"/>
            </a:p>
          </p:txBody>
        </p:sp>
        <p:sp>
          <p:nvSpPr>
            <p:cNvPr id="92" name="Freeform 72"/>
            <p:cNvSpPr>
              <a:spLocks/>
            </p:cNvSpPr>
            <p:nvPr/>
          </p:nvSpPr>
          <p:spPr bwMode="auto">
            <a:xfrm>
              <a:off x="3073400" y="1244601"/>
              <a:ext cx="42863" cy="44450"/>
            </a:xfrm>
            <a:custGeom>
              <a:avLst/>
              <a:gdLst>
                <a:gd name="T0" fmla="*/ 26 w 51"/>
                <a:gd name="T1" fmla="*/ 52 h 52"/>
                <a:gd name="T2" fmla="*/ 26 w 51"/>
                <a:gd name="T3" fmla="*/ 52 h 52"/>
                <a:gd name="T4" fmla="*/ 0 w 51"/>
                <a:gd name="T5" fmla="*/ 26 h 52"/>
                <a:gd name="T6" fmla="*/ 26 w 51"/>
                <a:gd name="T7" fmla="*/ 0 h 52"/>
                <a:gd name="T8" fmla="*/ 51 w 51"/>
                <a:gd name="T9" fmla="*/ 26 h 52"/>
                <a:gd name="T10" fmla="*/ 26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6" y="52"/>
                  </a:moveTo>
                  <a:lnTo>
                    <a:pt x="26" y="52"/>
                  </a:lnTo>
                  <a:cubicBezTo>
                    <a:pt x="11" y="52"/>
                    <a:pt x="0" y="40"/>
                    <a:pt x="0" y="26"/>
                  </a:cubicBezTo>
                  <a:cubicBezTo>
                    <a:pt x="0" y="12"/>
                    <a:pt x="11" y="0"/>
                    <a:pt x="26" y="0"/>
                  </a:cubicBezTo>
                  <a:cubicBezTo>
                    <a:pt x="40" y="0"/>
                    <a:pt x="51" y="12"/>
                    <a:pt x="51" y="26"/>
                  </a:cubicBezTo>
                  <a:cubicBezTo>
                    <a:pt x="51"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93" name="Freeform 73"/>
            <p:cNvSpPr>
              <a:spLocks noEditPoints="1"/>
            </p:cNvSpPr>
            <p:nvPr/>
          </p:nvSpPr>
          <p:spPr bwMode="auto">
            <a:xfrm>
              <a:off x="2506663" y="1158876"/>
              <a:ext cx="615950" cy="79375"/>
            </a:xfrm>
            <a:custGeom>
              <a:avLst/>
              <a:gdLst>
                <a:gd name="T0" fmla="*/ 21 w 725"/>
                <a:gd name="T1" fmla="*/ 15 h 94"/>
                <a:gd name="T2" fmla="*/ 21 w 725"/>
                <a:gd name="T3" fmla="*/ 15 h 94"/>
                <a:gd name="T4" fmla="*/ 15 w 725"/>
                <a:gd name="T5" fmla="*/ 22 h 94"/>
                <a:gd name="T6" fmla="*/ 15 w 725"/>
                <a:gd name="T7" fmla="*/ 72 h 94"/>
                <a:gd name="T8" fmla="*/ 21 w 725"/>
                <a:gd name="T9" fmla="*/ 80 h 94"/>
                <a:gd name="T10" fmla="*/ 704 w 725"/>
                <a:gd name="T11" fmla="*/ 80 h 94"/>
                <a:gd name="T12" fmla="*/ 710 w 725"/>
                <a:gd name="T13" fmla="*/ 72 h 94"/>
                <a:gd name="T14" fmla="*/ 710 w 725"/>
                <a:gd name="T15" fmla="*/ 22 h 94"/>
                <a:gd name="T16" fmla="*/ 704 w 725"/>
                <a:gd name="T17" fmla="*/ 15 h 94"/>
                <a:gd name="T18" fmla="*/ 21 w 725"/>
                <a:gd name="T19" fmla="*/ 15 h 94"/>
                <a:gd name="T20" fmla="*/ 704 w 725"/>
                <a:gd name="T21" fmla="*/ 94 h 94"/>
                <a:gd name="T22" fmla="*/ 704 w 725"/>
                <a:gd name="T23" fmla="*/ 94 h 94"/>
                <a:gd name="T24" fmla="*/ 21 w 725"/>
                <a:gd name="T25" fmla="*/ 94 h 94"/>
                <a:gd name="T26" fmla="*/ 0 w 725"/>
                <a:gd name="T27" fmla="*/ 72 h 94"/>
                <a:gd name="T28" fmla="*/ 0 w 725"/>
                <a:gd name="T29" fmla="*/ 22 h 94"/>
                <a:gd name="T30" fmla="*/ 21 w 725"/>
                <a:gd name="T31" fmla="*/ 0 h 94"/>
                <a:gd name="T32" fmla="*/ 704 w 725"/>
                <a:gd name="T33" fmla="*/ 0 h 94"/>
                <a:gd name="T34" fmla="*/ 725 w 725"/>
                <a:gd name="T35" fmla="*/ 22 h 94"/>
                <a:gd name="T36" fmla="*/ 725 w 725"/>
                <a:gd name="T37" fmla="*/ 72 h 94"/>
                <a:gd name="T38" fmla="*/ 704 w 725"/>
                <a:gd name="T39"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5" h="94">
                  <a:moveTo>
                    <a:pt x="21" y="15"/>
                  </a:moveTo>
                  <a:lnTo>
                    <a:pt x="21" y="15"/>
                  </a:lnTo>
                  <a:cubicBezTo>
                    <a:pt x="18" y="15"/>
                    <a:pt x="15" y="18"/>
                    <a:pt x="15" y="22"/>
                  </a:cubicBezTo>
                  <a:lnTo>
                    <a:pt x="15" y="72"/>
                  </a:lnTo>
                  <a:cubicBezTo>
                    <a:pt x="15" y="76"/>
                    <a:pt x="18" y="80"/>
                    <a:pt x="21" y="80"/>
                  </a:cubicBezTo>
                  <a:lnTo>
                    <a:pt x="704" y="80"/>
                  </a:lnTo>
                  <a:cubicBezTo>
                    <a:pt x="707" y="80"/>
                    <a:pt x="710" y="76"/>
                    <a:pt x="710" y="72"/>
                  </a:cubicBezTo>
                  <a:lnTo>
                    <a:pt x="710" y="22"/>
                  </a:lnTo>
                  <a:cubicBezTo>
                    <a:pt x="710" y="18"/>
                    <a:pt x="707" y="15"/>
                    <a:pt x="704" y="15"/>
                  </a:cubicBezTo>
                  <a:lnTo>
                    <a:pt x="21" y="15"/>
                  </a:lnTo>
                  <a:close/>
                  <a:moveTo>
                    <a:pt x="704" y="94"/>
                  </a:moveTo>
                  <a:lnTo>
                    <a:pt x="704" y="94"/>
                  </a:lnTo>
                  <a:lnTo>
                    <a:pt x="21" y="94"/>
                  </a:lnTo>
                  <a:cubicBezTo>
                    <a:pt x="10" y="94"/>
                    <a:pt x="0" y="84"/>
                    <a:pt x="0" y="72"/>
                  </a:cubicBezTo>
                  <a:lnTo>
                    <a:pt x="0" y="22"/>
                  </a:lnTo>
                  <a:cubicBezTo>
                    <a:pt x="0" y="10"/>
                    <a:pt x="10" y="0"/>
                    <a:pt x="21" y="0"/>
                  </a:cubicBezTo>
                  <a:lnTo>
                    <a:pt x="704" y="0"/>
                  </a:lnTo>
                  <a:cubicBezTo>
                    <a:pt x="716" y="0"/>
                    <a:pt x="725" y="10"/>
                    <a:pt x="725" y="22"/>
                  </a:cubicBezTo>
                  <a:lnTo>
                    <a:pt x="725" y="72"/>
                  </a:lnTo>
                  <a:cubicBezTo>
                    <a:pt x="725" y="84"/>
                    <a:pt x="716" y="94"/>
                    <a:pt x="704" y="94"/>
                  </a:cubicBezTo>
                  <a:close/>
                </a:path>
              </a:pathLst>
            </a:custGeom>
            <a:grpFill/>
            <a:ln w="0">
              <a:noFill/>
              <a:prstDash val="solid"/>
              <a:round/>
              <a:headEnd/>
              <a:tailEnd/>
            </a:ln>
          </p:spPr>
          <p:txBody>
            <a:bodyPr/>
            <a:lstStyle/>
            <a:p>
              <a:pPr defTabSz="543689">
                <a:defRPr/>
              </a:pPr>
              <a:endParaRPr lang="zh-CN" altLang="en-US" sz="3201"/>
            </a:p>
          </p:txBody>
        </p:sp>
        <p:sp>
          <p:nvSpPr>
            <p:cNvPr id="94" name="Freeform 74"/>
            <p:cNvSpPr>
              <a:spLocks noEditPoints="1"/>
            </p:cNvSpPr>
            <p:nvPr/>
          </p:nvSpPr>
          <p:spPr bwMode="auto">
            <a:xfrm>
              <a:off x="2541588" y="1181101"/>
              <a:ext cx="106363" cy="34925"/>
            </a:xfrm>
            <a:custGeom>
              <a:avLst/>
              <a:gdLst>
                <a:gd name="T0" fmla="*/ 109 w 126"/>
                <a:gd name="T1" fmla="*/ 18 h 42"/>
                <a:gd name="T2" fmla="*/ 93 w 126"/>
                <a:gd name="T3" fmla="*/ 8 h 42"/>
                <a:gd name="T4" fmla="*/ 97 w 126"/>
                <a:gd name="T5" fmla="*/ 4 h 42"/>
                <a:gd name="T6" fmla="*/ 106 w 126"/>
                <a:gd name="T7" fmla="*/ 8 h 42"/>
                <a:gd name="T8" fmla="*/ 109 w 126"/>
                <a:gd name="T9" fmla="*/ 18 h 42"/>
                <a:gd name="T10" fmla="*/ 109 w 126"/>
                <a:gd name="T11" fmla="*/ 34 h 42"/>
                <a:gd name="T12" fmla="*/ 106 w 126"/>
                <a:gd name="T13" fmla="*/ 38 h 42"/>
                <a:gd name="T14" fmla="*/ 97 w 126"/>
                <a:gd name="T15" fmla="*/ 34 h 42"/>
                <a:gd name="T16" fmla="*/ 93 w 126"/>
                <a:gd name="T17" fmla="*/ 24 h 42"/>
                <a:gd name="T18" fmla="*/ 109 w 126"/>
                <a:gd name="T19" fmla="*/ 34 h 42"/>
                <a:gd name="T20" fmla="*/ 84 w 126"/>
                <a:gd name="T21" fmla="*/ 18 h 42"/>
                <a:gd name="T22" fmla="*/ 68 w 126"/>
                <a:gd name="T23" fmla="*/ 8 h 42"/>
                <a:gd name="T24" fmla="*/ 71 w 126"/>
                <a:gd name="T25" fmla="*/ 4 h 42"/>
                <a:gd name="T26" fmla="*/ 80 w 126"/>
                <a:gd name="T27" fmla="*/ 8 h 42"/>
                <a:gd name="T28" fmla="*/ 84 w 126"/>
                <a:gd name="T29" fmla="*/ 18 h 42"/>
                <a:gd name="T30" fmla="*/ 84 w 126"/>
                <a:gd name="T31" fmla="*/ 34 h 42"/>
                <a:gd name="T32" fmla="*/ 80 w 126"/>
                <a:gd name="T33" fmla="*/ 38 h 42"/>
                <a:gd name="T34" fmla="*/ 71 w 126"/>
                <a:gd name="T35" fmla="*/ 34 h 42"/>
                <a:gd name="T36" fmla="*/ 68 w 126"/>
                <a:gd name="T37" fmla="*/ 24 h 42"/>
                <a:gd name="T38" fmla="*/ 84 w 126"/>
                <a:gd name="T39" fmla="*/ 34 h 42"/>
                <a:gd name="T40" fmla="*/ 58 w 126"/>
                <a:gd name="T41" fmla="*/ 18 h 42"/>
                <a:gd name="T42" fmla="*/ 42 w 126"/>
                <a:gd name="T43" fmla="*/ 8 h 42"/>
                <a:gd name="T44" fmla="*/ 46 w 126"/>
                <a:gd name="T45" fmla="*/ 4 h 42"/>
                <a:gd name="T46" fmla="*/ 55 w 126"/>
                <a:gd name="T47" fmla="*/ 8 h 42"/>
                <a:gd name="T48" fmla="*/ 58 w 126"/>
                <a:gd name="T49" fmla="*/ 18 h 42"/>
                <a:gd name="T50" fmla="*/ 58 w 126"/>
                <a:gd name="T51" fmla="*/ 34 h 42"/>
                <a:gd name="T52" fmla="*/ 55 w 126"/>
                <a:gd name="T53" fmla="*/ 38 h 42"/>
                <a:gd name="T54" fmla="*/ 46 w 126"/>
                <a:gd name="T55" fmla="*/ 34 h 42"/>
                <a:gd name="T56" fmla="*/ 42 w 126"/>
                <a:gd name="T57" fmla="*/ 24 h 42"/>
                <a:gd name="T58" fmla="*/ 58 w 126"/>
                <a:gd name="T59" fmla="*/ 34 h 42"/>
                <a:gd name="T60" fmla="*/ 33 w 126"/>
                <a:gd name="T61" fmla="*/ 18 h 42"/>
                <a:gd name="T62" fmla="*/ 17 w 126"/>
                <a:gd name="T63" fmla="*/ 8 h 42"/>
                <a:gd name="T64" fmla="*/ 20 w 126"/>
                <a:gd name="T65" fmla="*/ 4 h 42"/>
                <a:gd name="T66" fmla="*/ 29 w 126"/>
                <a:gd name="T67" fmla="*/ 8 h 42"/>
                <a:gd name="T68" fmla="*/ 33 w 126"/>
                <a:gd name="T69" fmla="*/ 18 h 42"/>
                <a:gd name="T70" fmla="*/ 33 w 126"/>
                <a:gd name="T71" fmla="*/ 34 h 42"/>
                <a:gd name="T72" fmla="*/ 29 w 126"/>
                <a:gd name="T73" fmla="*/ 38 h 42"/>
                <a:gd name="T74" fmla="*/ 20 w 126"/>
                <a:gd name="T75" fmla="*/ 34 h 42"/>
                <a:gd name="T76" fmla="*/ 17 w 126"/>
                <a:gd name="T77" fmla="*/ 24 h 42"/>
                <a:gd name="T78" fmla="*/ 33 w 126"/>
                <a:gd name="T79" fmla="*/ 34 h 42"/>
                <a:gd name="T80" fmla="*/ 0 w 126"/>
                <a:gd name="T81" fmla="*/ 42 h 42"/>
                <a:gd name="T82" fmla="*/ 126 w 126"/>
                <a:gd name="T83" fmla="*/ 0 h 42"/>
                <a:gd name="T84" fmla="*/ 0 w 126"/>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6" h="42">
                  <a:moveTo>
                    <a:pt x="109" y="18"/>
                  </a:moveTo>
                  <a:lnTo>
                    <a:pt x="109" y="18"/>
                  </a:lnTo>
                  <a:lnTo>
                    <a:pt x="93" y="18"/>
                  </a:lnTo>
                  <a:lnTo>
                    <a:pt x="93" y="8"/>
                  </a:lnTo>
                  <a:lnTo>
                    <a:pt x="97" y="8"/>
                  </a:lnTo>
                  <a:lnTo>
                    <a:pt x="97" y="4"/>
                  </a:lnTo>
                  <a:lnTo>
                    <a:pt x="106" y="4"/>
                  </a:lnTo>
                  <a:lnTo>
                    <a:pt x="106" y="8"/>
                  </a:lnTo>
                  <a:lnTo>
                    <a:pt x="109" y="8"/>
                  </a:lnTo>
                  <a:lnTo>
                    <a:pt x="109" y="18"/>
                  </a:lnTo>
                  <a:close/>
                  <a:moveTo>
                    <a:pt x="109" y="34"/>
                  </a:moveTo>
                  <a:lnTo>
                    <a:pt x="109" y="34"/>
                  </a:lnTo>
                  <a:lnTo>
                    <a:pt x="106" y="34"/>
                  </a:lnTo>
                  <a:lnTo>
                    <a:pt x="106" y="38"/>
                  </a:lnTo>
                  <a:lnTo>
                    <a:pt x="97" y="38"/>
                  </a:lnTo>
                  <a:lnTo>
                    <a:pt x="97" y="34"/>
                  </a:lnTo>
                  <a:lnTo>
                    <a:pt x="93" y="34"/>
                  </a:lnTo>
                  <a:lnTo>
                    <a:pt x="93" y="24"/>
                  </a:lnTo>
                  <a:lnTo>
                    <a:pt x="109" y="24"/>
                  </a:lnTo>
                  <a:lnTo>
                    <a:pt x="109" y="34"/>
                  </a:lnTo>
                  <a:close/>
                  <a:moveTo>
                    <a:pt x="84" y="18"/>
                  </a:moveTo>
                  <a:lnTo>
                    <a:pt x="84" y="18"/>
                  </a:lnTo>
                  <a:lnTo>
                    <a:pt x="68" y="18"/>
                  </a:lnTo>
                  <a:lnTo>
                    <a:pt x="68" y="8"/>
                  </a:lnTo>
                  <a:lnTo>
                    <a:pt x="71" y="8"/>
                  </a:lnTo>
                  <a:lnTo>
                    <a:pt x="71" y="4"/>
                  </a:lnTo>
                  <a:lnTo>
                    <a:pt x="80" y="4"/>
                  </a:lnTo>
                  <a:lnTo>
                    <a:pt x="80" y="8"/>
                  </a:lnTo>
                  <a:lnTo>
                    <a:pt x="84" y="8"/>
                  </a:lnTo>
                  <a:lnTo>
                    <a:pt x="84" y="18"/>
                  </a:lnTo>
                  <a:close/>
                  <a:moveTo>
                    <a:pt x="84" y="34"/>
                  </a:moveTo>
                  <a:lnTo>
                    <a:pt x="84" y="34"/>
                  </a:lnTo>
                  <a:lnTo>
                    <a:pt x="80" y="34"/>
                  </a:lnTo>
                  <a:lnTo>
                    <a:pt x="80" y="38"/>
                  </a:lnTo>
                  <a:lnTo>
                    <a:pt x="71" y="38"/>
                  </a:lnTo>
                  <a:lnTo>
                    <a:pt x="71" y="34"/>
                  </a:lnTo>
                  <a:lnTo>
                    <a:pt x="68" y="34"/>
                  </a:lnTo>
                  <a:lnTo>
                    <a:pt x="68" y="24"/>
                  </a:lnTo>
                  <a:lnTo>
                    <a:pt x="84" y="24"/>
                  </a:lnTo>
                  <a:lnTo>
                    <a:pt x="84" y="34"/>
                  </a:lnTo>
                  <a:close/>
                  <a:moveTo>
                    <a:pt x="58" y="18"/>
                  </a:moveTo>
                  <a:lnTo>
                    <a:pt x="58" y="18"/>
                  </a:lnTo>
                  <a:lnTo>
                    <a:pt x="42" y="18"/>
                  </a:lnTo>
                  <a:lnTo>
                    <a:pt x="42" y="8"/>
                  </a:lnTo>
                  <a:lnTo>
                    <a:pt x="46" y="8"/>
                  </a:lnTo>
                  <a:lnTo>
                    <a:pt x="46" y="4"/>
                  </a:lnTo>
                  <a:lnTo>
                    <a:pt x="55" y="4"/>
                  </a:lnTo>
                  <a:lnTo>
                    <a:pt x="55" y="8"/>
                  </a:lnTo>
                  <a:lnTo>
                    <a:pt x="58" y="8"/>
                  </a:lnTo>
                  <a:lnTo>
                    <a:pt x="58" y="18"/>
                  </a:lnTo>
                  <a:close/>
                  <a:moveTo>
                    <a:pt x="58" y="34"/>
                  </a:moveTo>
                  <a:lnTo>
                    <a:pt x="58" y="34"/>
                  </a:lnTo>
                  <a:lnTo>
                    <a:pt x="55" y="34"/>
                  </a:lnTo>
                  <a:lnTo>
                    <a:pt x="55" y="38"/>
                  </a:lnTo>
                  <a:lnTo>
                    <a:pt x="46" y="38"/>
                  </a:lnTo>
                  <a:lnTo>
                    <a:pt x="46" y="34"/>
                  </a:lnTo>
                  <a:lnTo>
                    <a:pt x="42" y="34"/>
                  </a:lnTo>
                  <a:lnTo>
                    <a:pt x="42" y="24"/>
                  </a:lnTo>
                  <a:lnTo>
                    <a:pt x="58" y="24"/>
                  </a:lnTo>
                  <a:lnTo>
                    <a:pt x="58" y="34"/>
                  </a:lnTo>
                  <a:close/>
                  <a:moveTo>
                    <a:pt x="33" y="18"/>
                  </a:moveTo>
                  <a:lnTo>
                    <a:pt x="33" y="18"/>
                  </a:lnTo>
                  <a:lnTo>
                    <a:pt x="17" y="18"/>
                  </a:lnTo>
                  <a:lnTo>
                    <a:pt x="17" y="8"/>
                  </a:lnTo>
                  <a:lnTo>
                    <a:pt x="20" y="8"/>
                  </a:lnTo>
                  <a:lnTo>
                    <a:pt x="20" y="4"/>
                  </a:lnTo>
                  <a:lnTo>
                    <a:pt x="29" y="4"/>
                  </a:lnTo>
                  <a:lnTo>
                    <a:pt x="29" y="8"/>
                  </a:lnTo>
                  <a:lnTo>
                    <a:pt x="33" y="8"/>
                  </a:lnTo>
                  <a:lnTo>
                    <a:pt x="33" y="18"/>
                  </a:lnTo>
                  <a:close/>
                  <a:moveTo>
                    <a:pt x="33" y="34"/>
                  </a:moveTo>
                  <a:lnTo>
                    <a:pt x="33" y="34"/>
                  </a:lnTo>
                  <a:lnTo>
                    <a:pt x="29" y="34"/>
                  </a:lnTo>
                  <a:lnTo>
                    <a:pt x="29" y="38"/>
                  </a:lnTo>
                  <a:lnTo>
                    <a:pt x="20" y="38"/>
                  </a:lnTo>
                  <a:lnTo>
                    <a:pt x="20" y="34"/>
                  </a:lnTo>
                  <a:lnTo>
                    <a:pt x="17" y="34"/>
                  </a:lnTo>
                  <a:lnTo>
                    <a:pt x="17" y="24"/>
                  </a:lnTo>
                  <a:lnTo>
                    <a:pt x="33" y="24"/>
                  </a:lnTo>
                  <a:lnTo>
                    <a:pt x="33" y="34"/>
                  </a:lnTo>
                  <a:close/>
                  <a:moveTo>
                    <a:pt x="0" y="42"/>
                  </a:moveTo>
                  <a:lnTo>
                    <a:pt x="0" y="42"/>
                  </a:lnTo>
                  <a:lnTo>
                    <a:pt x="126" y="42"/>
                  </a:lnTo>
                  <a:lnTo>
                    <a:pt x="126"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sp>
          <p:nvSpPr>
            <p:cNvPr id="95" name="Freeform 75"/>
            <p:cNvSpPr>
              <a:spLocks noEditPoints="1"/>
            </p:cNvSpPr>
            <p:nvPr/>
          </p:nvSpPr>
          <p:spPr bwMode="auto">
            <a:xfrm>
              <a:off x="2663825" y="1181101"/>
              <a:ext cx="109538" cy="34925"/>
            </a:xfrm>
            <a:custGeom>
              <a:avLst/>
              <a:gdLst>
                <a:gd name="T0" fmla="*/ 110 w 127"/>
                <a:gd name="T1" fmla="*/ 18 h 42"/>
                <a:gd name="T2" fmla="*/ 93 w 127"/>
                <a:gd name="T3" fmla="*/ 8 h 42"/>
                <a:gd name="T4" fmla="*/ 97 w 127"/>
                <a:gd name="T5" fmla="*/ 4 h 42"/>
                <a:gd name="T6" fmla="*/ 106 w 127"/>
                <a:gd name="T7" fmla="*/ 8 h 42"/>
                <a:gd name="T8" fmla="*/ 110 w 127"/>
                <a:gd name="T9" fmla="*/ 18 h 42"/>
                <a:gd name="T10" fmla="*/ 110 w 127"/>
                <a:gd name="T11" fmla="*/ 34 h 42"/>
                <a:gd name="T12" fmla="*/ 106 w 127"/>
                <a:gd name="T13" fmla="*/ 38 h 42"/>
                <a:gd name="T14" fmla="*/ 97 w 127"/>
                <a:gd name="T15" fmla="*/ 34 h 42"/>
                <a:gd name="T16" fmla="*/ 93 w 127"/>
                <a:gd name="T17" fmla="*/ 24 h 42"/>
                <a:gd name="T18" fmla="*/ 110 w 127"/>
                <a:gd name="T19" fmla="*/ 34 h 42"/>
                <a:gd name="T20" fmla="*/ 84 w 127"/>
                <a:gd name="T21" fmla="*/ 18 h 42"/>
                <a:gd name="T22" fmla="*/ 68 w 127"/>
                <a:gd name="T23" fmla="*/ 8 h 42"/>
                <a:gd name="T24" fmla="*/ 72 w 127"/>
                <a:gd name="T25" fmla="*/ 4 h 42"/>
                <a:gd name="T26" fmla="*/ 81 w 127"/>
                <a:gd name="T27" fmla="*/ 8 h 42"/>
                <a:gd name="T28" fmla="*/ 84 w 127"/>
                <a:gd name="T29" fmla="*/ 18 h 42"/>
                <a:gd name="T30" fmla="*/ 84 w 127"/>
                <a:gd name="T31" fmla="*/ 34 h 42"/>
                <a:gd name="T32" fmla="*/ 81 w 127"/>
                <a:gd name="T33" fmla="*/ 38 h 42"/>
                <a:gd name="T34" fmla="*/ 72 w 127"/>
                <a:gd name="T35" fmla="*/ 34 h 42"/>
                <a:gd name="T36" fmla="*/ 68 w 127"/>
                <a:gd name="T37" fmla="*/ 24 h 42"/>
                <a:gd name="T38" fmla="*/ 84 w 127"/>
                <a:gd name="T39" fmla="*/ 34 h 42"/>
                <a:gd name="T40" fmla="*/ 59 w 127"/>
                <a:gd name="T41" fmla="*/ 18 h 42"/>
                <a:gd name="T42" fmla="*/ 43 w 127"/>
                <a:gd name="T43" fmla="*/ 8 h 42"/>
                <a:gd name="T44" fmla="*/ 46 w 127"/>
                <a:gd name="T45" fmla="*/ 4 h 42"/>
                <a:gd name="T46" fmla="*/ 55 w 127"/>
                <a:gd name="T47" fmla="*/ 8 h 42"/>
                <a:gd name="T48" fmla="*/ 59 w 127"/>
                <a:gd name="T49" fmla="*/ 18 h 42"/>
                <a:gd name="T50" fmla="*/ 59 w 127"/>
                <a:gd name="T51" fmla="*/ 34 h 42"/>
                <a:gd name="T52" fmla="*/ 55 w 127"/>
                <a:gd name="T53" fmla="*/ 38 h 42"/>
                <a:gd name="T54" fmla="*/ 46 w 127"/>
                <a:gd name="T55" fmla="*/ 34 h 42"/>
                <a:gd name="T56" fmla="*/ 43 w 127"/>
                <a:gd name="T57" fmla="*/ 24 h 42"/>
                <a:gd name="T58" fmla="*/ 59 w 127"/>
                <a:gd name="T59" fmla="*/ 34 h 42"/>
                <a:gd name="T60" fmla="*/ 34 w 127"/>
                <a:gd name="T61" fmla="*/ 18 h 42"/>
                <a:gd name="T62" fmla="*/ 17 w 127"/>
                <a:gd name="T63" fmla="*/ 8 h 42"/>
                <a:gd name="T64" fmla="*/ 21 w 127"/>
                <a:gd name="T65" fmla="*/ 4 h 42"/>
                <a:gd name="T66" fmla="*/ 30 w 127"/>
                <a:gd name="T67" fmla="*/ 8 h 42"/>
                <a:gd name="T68" fmla="*/ 34 w 127"/>
                <a:gd name="T69" fmla="*/ 18 h 42"/>
                <a:gd name="T70" fmla="*/ 34 w 127"/>
                <a:gd name="T71" fmla="*/ 34 h 42"/>
                <a:gd name="T72" fmla="*/ 30 w 127"/>
                <a:gd name="T73" fmla="*/ 38 h 42"/>
                <a:gd name="T74" fmla="*/ 21 w 127"/>
                <a:gd name="T75" fmla="*/ 34 h 42"/>
                <a:gd name="T76" fmla="*/ 17 w 127"/>
                <a:gd name="T77" fmla="*/ 24 h 42"/>
                <a:gd name="T78" fmla="*/ 34 w 127"/>
                <a:gd name="T79" fmla="*/ 34 h 42"/>
                <a:gd name="T80" fmla="*/ 0 w 127"/>
                <a:gd name="T81" fmla="*/ 42 h 42"/>
                <a:gd name="T82" fmla="*/ 127 w 127"/>
                <a:gd name="T83" fmla="*/ 0 h 42"/>
                <a:gd name="T84" fmla="*/ 0 w 127"/>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7" h="42">
                  <a:moveTo>
                    <a:pt x="110" y="18"/>
                  </a:moveTo>
                  <a:lnTo>
                    <a:pt x="110" y="18"/>
                  </a:lnTo>
                  <a:lnTo>
                    <a:pt x="93" y="18"/>
                  </a:lnTo>
                  <a:lnTo>
                    <a:pt x="93" y="8"/>
                  </a:lnTo>
                  <a:lnTo>
                    <a:pt x="97" y="8"/>
                  </a:lnTo>
                  <a:lnTo>
                    <a:pt x="97" y="4"/>
                  </a:lnTo>
                  <a:lnTo>
                    <a:pt x="106" y="4"/>
                  </a:lnTo>
                  <a:lnTo>
                    <a:pt x="106" y="8"/>
                  </a:lnTo>
                  <a:lnTo>
                    <a:pt x="110" y="8"/>
                  </a:lnTo>
                  <a:lnTo>
                    <a:pt x="110" y="18"/>
                  </a:lnTo>
                  <a:close/>
                  <a:moveTo>
                    <a:pt x="110" y="34"/>
                  </a:moveTo>
                  <a:lnTo>
                    <a:pt x="110" y="34"/>
                  </a:lnTo>
                  <a:lnTo>
                    <a:pt x="106" y="34"/>
                  </a:lnTo>
                  <a:lnTo>
                    <a:pt x="106" y="38"/>
                  </a:lnTo>
                  <a:lnTo>
                    <a:pt x="97" y="38"/>
                  </a:lnTo>
                  <a:lnTo>
                    <a:pt x="97" y="34"/>
                  </a:lnTo>
                  <a:lnTo>
                    <a:pt x="93" y="34"/>
                  </a:lnTo>
                  <a:lnTo>
                    <a:pt x="93" y="24"/>
                  </a:lnTo>
                  <a:lnTo>
                    <a:pt x="110" y="24"/>
                  </a:lnTo>
                  <a:lnTo>
                    <a:pt x="110" y="34"/>
                  </a:lnTo>
                  <a:close/>
                  <a:moveTo>
                    <a:pt x="84" y="18"/>
                  </a:moveTo>
                  <a:lnTo>
                    <a:pt x="84" y="18"/>
                  </a:lnTo>
                  <a:lnTo>
                    <a:pt x="68" y="18"/>
                  </a:lnTo>
                  <a:lnTo>
                    <a:pt x="68" y="8"/>
                  </a:lnTo>
                  <a:lnTo>
                    <a:pt x="72" y="8"/>
                  </a:lnTo>
                  <a:lnTo>
                    <a:pt x="72" y="4"/>
                  </a:lnTo>
                  <a:lnTo>
                    <a:pt x="81" y="4"/>
                  </a:lnTo>
                  <a:lnTo>
                    <a:pt x="81" y="8"/>
                  </a:lnTo>
                  <a:lnTo>
                    <a:pt x="84" y="8"/>
                  </a:lnTo>
                  <a:lnTo>
                    <a:pt x="84" y="18"/>
                  </a:lnTo>
                  <a:close/>
                  <a:moveTo>
                    <a:pt x="84" y="34"/>
                  </a:moveTo>
                  <a:lnTo>
                    <a:pt x="84" y="34"/>
                  </a:lnTo>
                  <a:lnTo>
                    <a:pt x="81" y="34"/>
                  </a:lnTo>
                  <a:lnTo>
                    <a:pt x="81" y="38"/>
                  </a:lnTo>
                  <a:lnTo>
                    <a:pt x="72" y="38"/>
                  </a:lnTo>
                  <a:lnTo>
                    <a:pt x="72" y="34"/>
                  </a:lnTo>
                  <a:lnTo>
                    <a:pt x="68" y="34"/>
                  </a:lnTo>
                  <a:lnTo>
                    <a:pt x="68" y="24"/>
                  </a:lnTo>
                  <a:lnTo>
                    <a:pt x="84" y="24"/>
                  </a:lnTo>
                  <a:lnTo>
                    <a:pt x="84" y="34"/>
                  </a:lnTo>
                  <a:close/>
                  <a:moveTo>
                    <a:pt x="59" y="18"/>
                  </a:moveTo>
                  <a:lnTo>
                    <a:pt x="59" y="18"/>
                  </a:lnTo>
                  <a:lnTo>
                    <a:pt x="43" y="18"/>
                  </a:lnTo>
                  <a:lnTo>
                    <a:pt x="43" y="8"/>
                  </a:lnTo>
                  <a:lnTo>
                    <a:pt x="46" y="8"/>
                  </a:lnTo>
                  <a:lnTo>
                    <a:pt x="46" y="4"/>
                  </a:lnTo>
                  <a:lnTo>
                    <a:pt x="55" y="4"/>
                  </a:lnTo>
                  <a:lnTo>
                    <a:pt x="55" y="8"/>
                  </a:lnTo>
                  <a:lnTo>
                    <a:pt x="59" y="8"/>
                  </a:lnTo>
                  <a:lnTo>
                    <a:pt x="59" y="18"/>
                  </a:lnTo>
                  <a:close/>
                  <a:moveTo>
                    <a:pt x="59" y="34"/>
                  </a:moveTo>
                  <a:lnTo>
                    <a:pt x="59" y="34"/>
                  </a:lnTo>
                  <a:lnTo>
                    <a:pt x="55" y="34"/>
                  </a:lnTo>
                  <a:lnTo>
                    <a:pt x="55" y="38"/>
                  </a:lnTo>
                  <a:lnTo>
                    <a:pt x="46" y="38"/>
                  </a:lnTo>
                  <a:lnTo>
                    <a:pt x="46" y="34"/>
                  </a:lnTo>
                  <a:lnTo>
                    <a:pt x="43" y="34"/>
                  </a:lnTo>
                  <a:lnTo>
                    <a:pt x="43" y="24"/>
                  </a:lnTo>
                  <a:lnTo>
                    <a:pt x="59" y="24"/>
                  </a:lnTo>
                  <a:lnTo>
                    <a:pt x="59" y="34"/>
                  </a:lnTo>
                  <a:close/>
                  <a:moveTo>
                    <a:pt x="34" y="18"/>
                  </a:moveTo>
                  <a:lnTo>
                    <a:pt x="34" y="18"/>
                  </a:lnTo>
                  <a:lnTo>
                    <a:pt x="17" y="18"/>
                  </a:lnTo>
                  <a:lnTo>
                    <a:pt x="17" y="8"/>
                  </a:lnTo>
                  <a:lnTo>
                    <a:pt x="21" y="8"/>
                  </a:lnTo>
                  <a:lnTo>
                    <a:pt x="21" y="4"/>
                  </a:lnTo>
                  <a:lnTo>
                    <a:pt x="30" y="4"/>
                  </a:lnTo>
                  <a:lnTo>
                    <a:pt x="30" y="8"/>
                  </a:lnTo>
                  <a:lnTo>
                    <a:pt x="34" y="8"/>
                  </a:lnTo>
                  <a:lnTo>
                    <a:pt x="34" y="18"/>
                  </a:lnTo>
                  <a:close/>
                  <a:moveTo>
                    <a:pt x="34" y="34"/>
                  </a:moveTo>
                  <a:lnTo>
                    <a:pt x="34" y="34"/>
                  </a:lnTo>
                  <a:lnTo>
                    <a:pt x="30" y="34"/>
                  </a:lnTo>
                  <a:lnTo>
                    <a:pt x="30" y="38"/>
                  </a:lnTo>
                  <a:lnTo>
                    <a:pt x="21" y="38"/>
                  </a:lnTo>
                  <a:lnTo>
                    <a:pt x="21" y="34"/>
                  </a:lnTo>
                  <a:lnTo>
                    <a:pt x="17" y="34"/>
                  </a:lnTo>
                  <a:lnTo>
                    <a:pt x="17" y="24"/>
                  </a:lnTo>
                  <a:lnTo>
                    <a:pt x="34" y="24"/>
                  </a:lnTo>
                  <a:lnTo>
                    <a:pt x="34" y="34"/>
                  </a:lnTo>
                  <a:close/>
                  <a:moveTo>
                    <a:pt x="0" y="42"/>
                  </a:moveTo>
                  <a:lnTo>
                    <a:pt x="0" y="42"/>
                  </a:lnTo>
                  <a:lnTo>
                    <a:pt x="127" y="42"/>
                  </a:lnTo>
                  <a:lnTo>
                    <a:pt x="127"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grpSp>
      <p:sp>
        <p:nvSpPr>
          <p:cNvPr id="96" name="矩形 95"/>
          <p:cNvSpPr/>
          <p:nvPr/>
        </p:nvSpPr>
        <p:spPr bwMode="auto">
          <a:xfrm>
            <a:off x="1451484" y="3429000"/>
            <a:ext cx="4246552" cy="1440160"/>
          </a:xfrm>
          <a:prstGeom prst="rect">
            <a:avLst/>
          </a:prstGeom>
          <a:noFill/>
          <a:ln w="19050" cap="flat" cmpd="sng" algn="ctr">
            <a:solidFill>
              <a:schemeClr val="tx1">
                <a:lumMod val="95000"/>
                <a:lumOff val="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914400" rtl="0" eaLnBrk="1" fontAlgn="t" latinLnBrk="0" hangingPunct="1">
              <a:lnSpc>
                <a:spcPct val="100000"/>
              </a:lnSpc>
              <a:spcBef>
                <a:spcPct val="0"/>
              </a:spcBef>
              <a:spcAft>
                <a:spcPct val="0"/>
              </a:spcAft>
              <a:buClrTx/>
              <a:buSzTx/>
              <a:buFontTx/>
              <a:buNone/>
              <a:tabLst/>
            </a:pPr>
            <a:endParaRPr lang="en-US" altLang="zh-CN" sz="1800" dirty="0">
              <a:latin typeface="微软雅黑" panose="020B0503020204020204" pitchFamily="34" charset="-122"/>
              <a:ea typeface="微软雅黑" panose="020B0503020204020204" pitchFamily="34" charset="-122"/>
            </a:endParaRPr>
          </a:p>
          <a:p>
            <a:pPr marL="0" marR="0" indent="0" algn="l" defTabSz="914400" rtl="0" eaLnBrk="1" fontAlgn="t"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914400" rtl="0" eaLnBrk="1" fontAlgn="t" latinLnBrk="0" hangingPunct="1">
              <a:lnSpc>
                <a:spcPct val="100000"/>
              </a:lnSpc>
              <a:spcBef>
                <a:spcPct val="0"/>
              </a:spcBef>
              <a:spcAft>
                <a:spcPct val="0"/>
              </a:spcAft>
              <a:buClrTx/>
              <a:buSzTx/>
              <a:buFontTx/>
              <a:buNone/>
              <a:tabLst/>
            </a:pPr>
            <a:endParaRPr lang="en-US" altLang="zh-CN" sz="1800" dirty="0">
              <a:latin typeface="微软雅黑" panose="020B0503020204020204" pitchFamily="34" charset="-122"/>
              <a:ea typeface="微软雅黑" panose="020B0503020204020204" pitchFamily="34" charset="-122"/>
            </a:endParaRPr>
          </a:p>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CNA01</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7" name="矩形 96"/>
          <p:cNvSpPr/>
          <p:nvPr/>
        </p:nvSpPr>
        <p:spPr bwMode="auto">
          <a:xfrm>
            <a:off x="6494257" y="3429000"/>
            <a:ext cx="4246552" cy="1440160"/>
          </a:xfrm>
          <a:prstGeom prst="rect">
            <a:avLst/>
          </a:prstGeom>
          <a:noFill/>
          <a:ln w="19050" cap="flat" cmpd="sng" algn="ctr">
            <a:solidFill>
              <a:schemeClr val="tx1">
                <a:lumMod val="95000"/>
                <a:lumOff val="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914400" rtl="0" eaLnBrk="1" fontAlgn="t" latinLnBrk="0" hangingPunct="1">
              <a:lnSpc>
                <a:spcPct val="100000"/>
              </a:lnSpc>
              <a:spcBef>
                <a:spcPct val="0"/>
              </a:spcBef>
              <a:spcAft>
                <a:spcPct val="0"/>
              </a:spcAft>
              <a:buClrTx/>
              <a:buSzTx/>
              <a:buFontTx/>
              <a:buNone/>
              <a:tabLst/>
            </a:pPr>
            <a:endParaRPr lang="en-US" altLang="zh-CN" sz="1800" dirty="0">
              <a:latin typeface="微软雅黑" panose="020B0503020204020204" pitchFamily="34" charset="-122"/>
              <a:ea typeface="微软雅黑" panose="020B0503020204020204" pitchFamily="34" charset="-122"/>
            </a:endParaRPr>
          </a:p>
          <a:p>
            <a:pPr marL="0" marR="0" indent="0" algn="l" defTabSz="914400" rtl="0" eaLnBrk="1" fontAlgn="t"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914400" rtl="0" eaLnBrk="1" fontAlgn="t" latinLnBrk="0" hangingPunct="1">
              <a:lnSpc>
                <a:spcPct val="100000"/>
              </a:lnSpc>
              <a:spcBef>
                <a:spcPct val="0"/>
              </a:spcBef>
              <a:spcAft>
                <a:spcPct val="0"/>
              </a:spcAft>
              <a:buClrTx/>
              <a:buSzTx/>
              <a:buFontTx/>
              <a:buNone/>
              <a:tabLst/>
            </a:pPr>
            <a:endParaRPr lang="en-US" altLang="zh-CN" sz="1800" dirty="0">
              <a:latin typeface="微软雅黑" panose="020B0503020204020204" pitchFamily="34" charset="-122"/>
              <a:ea typeface="微软雅黑" panose="020B0503020204020204" pitchFamily="34" charset="-122"/>
            </a:endParaRPr>
          </a:p>
          <a:p>
            <a:pPr marL="0" marR="0" indent="0" algn="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CNA02</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8" name="矩形 97"/>
          <p:cNvSpPr/>
          <p:nvPr/>
        </p:nvSpPr>
        <p:spPr bwMode="auto">
          <a:xfrm>
            <a:off x="1883532" y="3582819"/>
            <a:ext cx="6480720" cy="396044"/>
          </a:xfrm>
          <a:prstGeom prst="rect">
            <a:avLst/>
          </a:prstGeom>
          <a:solidFill>
            <a:schemeClr val="bg1">
              <a:lumMod val="95000"/>
            </a:schemeClr>
          </a:solidFill>
          <a:ln w="19050" cap="flat" cmpd="sng" algn="ctr">
            <a:solidFill>
              <a:schemeClr val="tx1">
                <a:lumMod val="95000"/>
                <a:lumOff val="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99" name="矩形 98"/>
          <p:cNvSpPr/>
          <p:nvPr/>
        </p:nvSpPr>
        <p:spPr bwMode="auto">
          <a:xfrm>
            <a:off x="3539716" y="4113076"/>
            <a:ext cx="6048672" cy="396044"/>
          </a:xfrm>
          <a:prstGeom prst="rect">
            <a:avLst/>
          </a:prstGeom>
          <a:solidFill>
            <a:schemeClr val="bg1">
              <a:lumMod val="95000"/>
            </a:schemeClr>
          </a:solidFill>
          <a:ln w="19050" cap="flat" cmpd="sng" algn="ctr">
            <a:solidFill>
              <a:schemeClr val="tx1">
                <a:lumMod val="95000"/>
                <a:lumOff val="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10" name="任意多边形 109"/>
          <p:cNvSpPr/>
          <p:nvPr/>
        </p:nvSpPr>
        <p:spPr bwMode="auto">
          <a:xfrm>
            <a:off x="4150588" y="3671648"/>
            <a:ext cx="216024" cy="216024"/>
          </a:xfrm>
          <a:custGeom>
            <a:avLst/>
            <a:gdLst>
              <a:gd name="connsiteX0" fmla="*/ 189839 w 468052"/>
              <a:gd name="connsiteY0" fmla="*/ 101466 h 468052"/>
              <a:gd name="connsiteX1" fmla="*/ 189839 w 468052"/>
              <a:gd name="connsiteY1" fmla="*/ 189839 h 468052"/>
              <a:gd name="connsiteX2" fmla="*/ 72008 w 468052"/>
              <a:gd name="connsiteY2" fmla="*/ 189839 h 468052"/>
              <a:gd name="connsiteX3" fmla="*/ 72008 w 468052"/>
              <a:gd name="connsiteY3" fmla="*/ 366586 h 468052"/>
              <a:gd name="connsiteX4" fmla="*/ 396044 w 468052"/>
              <a:gd name="connsiteY4" fmla="*/ 366586 h 468052"/>
              <a:gd name="connsiteX5" fmla="*/ 396044 w 468052"/>
              <a:gd name="connsiteY5" fmla="*/ 189839 h 468052"/>
              <a:gd name="connsiteX6" fmla="*/ 278213 w 468052"/>
              <a:gd name="connsiteY6" fmla="*/ 189839 h 468052"/>
              <a:gd name="connsiteX7" fmla="*/ 278213 w 468052"/>
              <a:gd name="connsiteY7" fmla="*/ 101466 h 468052"/>
              <a:gd name="connsiteX8" fmla="*/ 0 w 468052"/>
              <a:gd name="connsiteY8" fmla="*/ 0 h 468052"/>
              <a:gd name="connsiteX9" fmla="*/ 468052 w 468052"/>
              <a:gd name="connsiteY9" fmla="*/ 0 h 468052"/>
              <a:gd name="connsiteX10" fmla="*/ 468052 w 468052"/>
              <a:gd name="connsiteY10" fmla="*/ 468052 h 468052"/>
              <a:gd name="connsiteX11" fmla="*/ 0 w 468052"/>
              <a:gd name="connsiteY11" fmla="*/ 468052 h 46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52" h="468052">
                <a:moveTo>
                  <a:pt x="189839" y="101466"/>
                </a:moveTo>
                <a:lnTo>
                  <a:pt x="189839" y="189839"/>
                </a:lnTo>
                <a:lnTo>
                  <a:pt x="72008" y="189839"/>
                </a:lnTo>
                <a:lnTo>
                  <a:pt x="72008" y="366586"/>
                </a:lnTo>
                <a:lnTo>
                  <a:pt x="396044" y="366586"/>
                </a:lnTo>
                <a:lnTo>
                  <a:pt x="396044" y="189839"/>
                </a:lnTo>
                <a:lnTo>
                  <a:pt x="278213" y="189839"/>
                </a:lnTo>
                <a:lnTo>
                  <a:pt x="278213" y="101466"/>
                </a:lnTo>
                <a:close/>
                <a:moveTo>
                  <a:pt x="0" y="0"/>
                </a:moveTo>
                <a:lnTo>
                  <a:pt x="468052" y="0"/>
                </a:lnTo>
                <a:lnTo>
                  <a:pt x="468052" y="468052"/>
                </a:lnTo>
                <a:lnTo>
                  <a:pt x="0" y="468052"/>
                </a:lnTo>
                <a:close/>
              </a:path>
            </a:pathLst>
          </a:custGeom>
          <a:solidFill>
            <a:srgbClr val="00B0F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14" name="任意多边形 113"/>
          <p:cNvSpPr/>
          <p:nvPr/>
        </p:nvSpPr>
        <p:spPr bwMode="auto">
          <a:xfrm>
            <a:off x="2099556" y="3671648"/>
            <a:ext cx="216024" cy="216024"/>
          </a:xfrm>
          <a:custGeom>
            <a:avLst/>
            <a:gdLst>
              <a:gd name="connsiteX0" fmla="*/ 189839 w 468052"/>
              <a:gd name="connsiteY0" fmla="*/ 101466 h 468052"/>
              <a:gd name="connsiteX1" fmla="*/ 189839 w 468052"/>
              <a:gd name="connsiteY1" fmla="*/ 189839 h 468052"/>
              <a:gd name="connsiteX2" fmla="*/ 72008 w 468052"/>
              <a:gd name="connsiteY2" fmla="*/ 189839 h 468052"/>
              <a:gd name="connsiteX3" fmla="*/ 72008 w 468052"/>
              <a:gd name="connsiteY3" fmla="*/ 366586 h 468052"/>
              <a:gd name="connsiteX4" fmla="*/ 396044 w 468052"/>
              <a:gd name="connsiteY4" fmla="*/ 366586 h 468052"/>
              <a:gd name="connsiteX5" fmla="*/ 396044 w 468052"/>
              <a:gd name="connsiteY5" fmla="*/ 189839 h 468052"/>
              <a:gd name="connsiteX6" fmla="*/ 278213 w 468052"/>
              <a:gd name="connsiteY6" fmla="*/ 189839 h 468052"/>
              <a:gd name="connsiteX7" fmla="*/ 278213 w 468052"/>
              <a:gd name="connsiteY7" fmla="*/ 101466 h 468052"/>
              <a:gd name="connsiteX8" fmla="*/ 0 w 468052"/>
              <a:gd name="connsiteY8" fmla="*/ 0 h 468052"/>
              <a:gd name="connsiteX9" fmla="*/ 468052 w 468052"/>
              <a:gd name="connsiteY9" fmla="*/ 0 h 468052"/>
              <a:gd name="connsiteX10" fmla="*/ 468052 w 468052"/>
              <a:gd name="connsiteY10" fmla="*/ 468052 h 468052"/>
              <a:gd name="connsiteX11" fmla="*/ 0 w 468052"/>
              <a:gd name="connsiteY11" fmla="*/ 468052 h 46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52" h="468052">
                <a:moveTo>
                  <a:pt x="189839" y="101466"/>
                </a:moveTo>
                <a:lnTo>
                  <a:pt x="189839" y="189839"/>
                </a:lnTo>
                <a:lnTo>
                  <a:pt x="72008" y="189839"/>
                </a:lnTo>
                <a:lnTo>
                  <a:pt x="72008" y="366586"/>
                </a:lnTo>
                <a:lnTo>
                  <a:pt x="396044" y="366586"/>
                </a:lnTo>
                <a:lnTo>
                  <a:pt x="396044" y="189839"/>
                </a:lnTo>
                <a:lnTo>
                  <a:pt x="278213" y="189839"/>
                </a:lnTo>
                <a:lnTo>
                  <a:pt x="278213" y="101466"/>
                </a:lnTo>
                <a:close/>
                <a:moveTo>
                  <a:pt x="0" y="0"/>
                </a:moveTo>
                <a:lnTo>
                  <a:pt x="468052" y="0"/>
                </a:lnTo>
                <a:lnTo>
                  <a:pt x="468052" y="468052"/>
                </a:lnTo>
                <a:lnTo>
                  <a:pt x="0" y="468052"/>
                </a:lnTo>
                <a:close/>
              </a:path>
            </a:pathLst>
          </a:custGeom>
          <a:solidFill>
            <a:srgbClr val="FFC00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15" name="任意多边形 114"/>
          <p:cNvSpPr/>
          <p:nvPr/>
        </p:nvSpPr>
        <p:spPr bwMode="auto">
          <a:xfrm>
            <a:off x="3138343" y="3671648"/>
            <a:ext cx="216024" cy="216024"/>
          </a:xfrm>
          <a:custGeom>
            <a:avLst/>
            <a:gdLst>
              <a:gd name="connsiteX0" fmla="*/ 189839 w 468052"/>
              <a:gd name="connsiteY0" fmla="*/ 101466 h 468052"/>
              <a:gd name="connsiteX1" fmla="*/ 189839 w 468052"/>
              <a:gd name="connsiteY1" fmla="*/ 189839 h 468052"/>
              <a:gd name="connsiteX2" fmla="*/ 72008 w 468052"/>
              <a:gd name="connsiteY2" fmla="*/ 189839 h 468052"/>
              <a:gd name="connsiteX3" fmla="*/ 72008 w 468052"/>
              <a:gd name="connsiteY3" fmla="*/ 366586 h 468052"/>
              <a:gd name="connsiteX4" fmla="*/ 396044 w 468052"/>
              <a:gd name="connsiteY4" fmla="*/ 366586 h 468052"/>
              <a:gd name="connsiteX5" fmla="*/ 396044 w 468052"/>
              <a:gd name="connsiteY5" fmla="*/ 189839 h 468052"/>
              <a:gd name="connsiteX6" fmla="*/ 278213 w 468052"/>
              <a:gd name="connsiteY6" fmla="*/ 189839 h 468052"/>
              <a:gd name="connsiteX7" fmla="*/ 278213 w 468052"/>
              <a:gd name="connsiteY7" fmla="*/ 101466 h 468052"/>
              <a:gd name="connsiteX8" fmla="*/ 0 w 468052"/>
              <a:gd name="connsiteY8" fmla="*/ 0 h 468052"/>
              <a:gd name="connsiteX9" fmla="*/ 468052 w 468052"/>
              <a:gd name="connsiteY9" fmla="*/ 0 h 468052"/>
              <a:gd name="connsiteX10" fmla="*/ 468052 w 468052"/>
              <a:gd name="connsiteY10" fmla="*/ 468052 h 468052"/>
              <a:gd name="connsiteX11" fmla="*/ 0 w 468052"/>
              <a:gd name="connsiteY11" fmla="*/ 468052 h 46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52" h="468052">
                <a:moveTo>
                  <a:pt x="189839" y="101466"/>
                </a:moveTo>
                <a:lnTo>
                  <a:pt x="189839" y="189839"/>
                </a:lnTo>
                <a:lnTo>
                  <a:pt x="72008" y="189839"/>
                </a:lnTo>
                <a:lnTo>
                  <a:pt x="72008" y="366586"/>
                </a:lnTo>
                <a:lnTo>
                  <a:pt x="396044" y="366586"/>
                </a:lnTo>
                <a:lnTo>
                  <a:pt x="396044" y="189839"/>
                </a:lnTo>
                <a:lnTo>
                  <a:pt x="278213" y="189839"/>
                </a:lnTo>
                <a:lnTo>
                  <a:pt x="278213" y="101466"/>
                </a:lnTo>
                <a:close/>
                <a:moveTo>
                  <a:pt x="0" y="0"/>
                </a:moveTo>
                <a:lnTo>
                  <a:pt x="468052" y="0"/>
                </a:lnTo>
                <a:lnTo>
                  <a:pt x="468052" y="468052"/>
                </a:lnTo>
                <a:lnTo>
                  <a:pt x="0" y="468052"/>
                </a:lnTo>
                <a:close/>
              </a:path>
            </a:pathLst>
          </a:custGeom>
          <a:solidFill>
            <a:srgbClr val="FFC00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17" name="任意多边形 116"/>
          <p:cNvSpPr/>
          <p:nvPr/>
        </p:nvSpPr>
        <p:spPr bwMode="auto">
          <a:xfrm>
            <a:off x="4873930" y="4207987"/>
            <a:ext cx="216024" cy="216024"/>
          </a:xfrm>
          <a:custGeom>
            <a:avLst/>
            <a:gdLst>
              <a:gd name="connsiteX0" fmla="*/ 189839 w 468052"/>
              <a:gd name="connsiteY0" fmla="*/ 101466 h 468052"/>
              <a:gd name="connsiteX1" fmla="*/ 189839 w 468052"/>
              <a:gd name="connsiteY1" fmla="*/ 189839 h 468052"/>
              <a:gd name="connsiteX2" fmla="*/ 72008 w 468052"/>
              <a:gd name="connsiteY2" fmla="*/ 189839 h 468052"/>
              <a:gd name="connsiteX3" fmla="*/ 72008 w 468052"/>
              <a:gd name="connsiteY3" fmla="*/ 366586 h 468052"/>
              <a:gd name="connsiteX4" fmla="*/ 396044 w 468052"/>
              <a:gd name="connsiteY4" fmla="*/ 366586 h 468052"/>
              <a:gd name="connsiteX5" fmla="*/ 396044 w 468052"/>
              <a:gd name="connsiteY5" fmla="*/ 189839 h 468052"/>
              <a:gd name="connsiteX6" fmla="*/ 278213 w 468052"/>
              <a:gd name="connsiteY6" fmla="*/ 189839 h 468052"/>
              <a:gd name="connsiteX7" fmla="*/ 278213 w 468052"/>
              <a:gd name="connsiteY7" fmla="*/ 101466 h 468052"/>
              <a:gd name="connsiteX8" fmla="*/ 0 w 468052"/>
              <a:gd name="connsiteY8" fmla="*/ 0 h 468052"/>
              <a:gd name="connsiteX9" fmla="*/ 468052 w 468052"/>
              <a:gd name="connsiteY9" fmla="*/ 0 h 468052"/>
              <a:gd name="connsiteX10" fmla="*/ 468052 w 468052"/>
              <a:gd name="connsiteY10" fmla="*/ 468052 h 468052"/>
              <a:gd name="connsiteX11" fmla="*/ 0 w 468052"/>
              <a:gd name="connsiteY11" fmla="*/ 468052 h 46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52" h="468052">
                <a:moveTo>
                  <a:pt x="189839" y="101466"/>
                </a:moveTo>
                <a:lnTo>
                  <a:pt x="189839" y="189839"/>
                </a:lnTo>
                <a:lnTo>
                  <a:pt x="72008" y="189839"/>
                </a:lnTo>
                <a:lnTo>
                  <a:pt x="72008" y="366586"/>
                </a:lnTo>
                <a:lnTo>
                  <a:pt x="396044" y="366586"/>
                </a:lnTo>
                <a:lnTo>
                  <a:pt x="396044" y="189839"/>
                </a:lnTo>
                <a:lnTo>
                  <a:pt x="278213" y="189839"/>
                </a:lnTo>
                <a:lnTo>
                  <a:pt x="278213" y="101466"/>
                </a:lnTo>
                <a:close/>
                <a:moveTo>
                  <a:pt x="0" y="0"/>
                </a:moveTo>
                <a:lnTo>
                  <a:pt x="468052" y="0"/>
                </a:lnTo>
                <a:lnTo>
                  <a:pt x="468052" y="468052"/>
                </a:lnTo>
                <a:lnTo>
                  <a:pt x="0" y="468052"/>
                </a:lnTo>
                <a:close/>
              </a:path>
            </a:pathLst>
          </a:custGeom>
          <a:solidFill>
            <a:srgbClr val="FFC00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19" name="任意多边形 118"/>
          <p:cNvSpPr/>
          <p:nvPr/>
        </p:nvSpPr>
        <p:spPr bwMode="auto">
          <a:xfrm>
            <a:off x="7728733" y="3671648"/>
            <a:ext cx="216024" cy="216024"/>
          </a:xfrm>
          <a:custGeom>
            <a:avLst/>
            <a:gdLst>
              <a:gd name="connsiteX0" fmla="*/ 189839 w 468052"/>
              <a:gd name="connsiteY0" fmla="*/ 101466 h 468052"/>
              <a:gd name="connsiteX1" fmla="*/ 189839 w 468052"/>
              <a:gd name="connsiteY1" fmla="*/ 189839 h 468052"/>
              <a:gd name="connsiteX2" fmla="*/ 72008 w 468052"/>
              <a:gd name="connsiteY2" fmla="*/ 189839 h 468052"/>
              <a:gd name="connsiteX3" fmla="*/ 72008 w 468052"/>
              <a:gd name="connsiteY3" fmla="*/ 366586 h 468052"/>
              <a:gd name="connsiteX4" fmla="*/ 396044 w 468052"/>
              <a:gd name="connsiteY4" fmla="*/ 366586 h 468052"/>
              <a:gd name="connsiteX5" fmla="*/ 396044 w 468052"/>
              <a:gd name="connsiteY5" fmla="*/ 189839 h 468052"/>
              <a:gd name="connsiteX6" fmla="*/ 278213 w 468052"/>
              <a:gd name="connsiteY6" fmla="*/ 189839 h 468052"/>
              <a:gd name="connsiteX7" fmla="*/ 278213 w 468052"/>
              <a:gd name="connsiteY7" fmla="*/ 101466 h 468052"/>
              <a:gd name="connsiteX8" fmla="*/ 0 w 468052"/>
              <a:gd name="connsiteY8" fmla="*/ 0 h 468052"/>
              <a:gd name="connsiteX9" fmla="*/ 468052 w 468052"/>
              <a:gd name="connsiteY9" fmla="*/ 0 h 468052"/>
              <a:gd name="connsiteX10" fmla="*/ 468052 w 468052"/>
              <a:gd name="connsiteY10" fmla="*/ 468052 h 468052"/>
              <a:gd name="connsiteX11" fmla="*/ 0 w 468052"/>
              <a:gd name="connsiteY11" fmla="*/ 468052 h 46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52" h="468052">
                <a:moveTo>
                  <a:pt x="189839" y="101466"/>
                </a:moveTo>
                <a:lnTo>
                  <a:pt x="189839" y="189839"/>
                </a:lnTo>
                <a:lnTo>
                  <a:pt x="72008" y="189839"/>
                </a:lnTo>
                <a:lnTo>
                  <a:pt x="72008" y="366586"/>
                </a:lnTo>
                <a:lnTo>
                  <a:pt x="396044" y="366586"/>
                </a:lnTo>
                <a:lnTo>
                  <a:pt x="396044" y="189839"/>
                </a:lnTo>
                <a:lnTo>
                  <a:pt x="278213" y="189839"/>
                </a:lnTo>
                <a:lnTo>
                  <a:pt x="278213" y="101466"/>
                </a:lnTo>
                <a:close/>
                <a:moveTo>
                  <a:pt x="0" y="0"/>
                </a:moveTo>
                <a:lnTo>
                  <a:pt x="468052" y="0"/>
                </a:lnTo>
                <a:lnTo>
                  <a:pt x="468052" y="468052"/>
                </a:lnTo>
                <a:lnTo>
                  <a:pt x="0" y="468052"/>
                </a:lnTo>
                <a:close/>
              </a:path>
            </a:pathLst>
          </a:custGeom>
          <a:solidFill>
            <a:srgbClr val="FFC00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21" name="任意多边形 120"/>
          <p:cNvSpPr/>
          <p:nvPr/>
        </p:nvSpPr>
        <p:spPr bwMode="auto">
          <a:xfrm>
            <a:off x="8976320" y="4207987"/>
            <a:ext cx="216024" cy="216024"/>
          </a:xfrm>
          <a:custGeom>
            <a:avLst/>
            <a:gdLst>
              <a:gd name="connsiteX0" fmla="*/ 189839 w 468052"/>
              <a:gd name="connsiteY0" fmla="*/ 101466 h 468052"/>
              <a:gd name="connsiteX1" fmla="*/ 189839 w 468052"/>
              <a:gd name="connsiteY1" fmla="*/ 189839 h 468052"/>
              <a:gd name="connsiteX2" fmla="*/ 72008 w 468052"/>
              <a:gd name="connsiteY2" fmla="*/ 189839 h 468052"/>
              <a:gd name="connsiteX3" fmla="*/ 72008 w 468052"/>
              <a:gd name="connsiteY3" fmla="*/ 366586 h 468052"/>
              <a:gd name="connsiteX4" fmla="*/ 396044 w 468052"/>
              <a:gd name="connsiteY4" fmla="*/ 366586 h 468052"/>
              <a:gd name="connsiteX5" fmla="*/ 396044 w 468052"/>
              <a:gd name="connsiteY5" fmla="*/ 189839 h 468052"/>
              <a:gd name="connsiteX6" fmla="*/ 278213 w 468052"/>
              <a:gd name="connsiteY6" fmla="*/ 189839 h 468052"/>
              <a:gd name="connsiteX7" fmla="*/ 278213 w 468052"/>
              <a:gd name="connsiteY7" fmla="*/ 101466 h 468052"/>
              <a:gd name="connsiteX8" fmla="*/ 0 w 468052"/>
              <a:gd name="connsiteY8" fmla="*/ 0 h 468052"/>
              <a:gd name="connsiteX9" fmla="*/ 468052 w 468052"/>
              <a:gd name="connsiteY9" fmla="*/ 0 h 468052"/>
              <a:gd name="connsiteX10" fmla="*/ 468052 w 468052"/>
              <a:gd name="connsiteY10" fmla="*/ 468052 h 468052"/>
              <a:gd name="connsiteX11" fmla="*/ 0 w 468052"/>
              <a:gd name="connsiteY11" fmla="*/ 468052 h 46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52" h="468052">
                <a:moveTo>
                  <a:pt x="189839" y="101466"/>
                </a:moveTo>
                <a:lnTo>
                  <a:pt x="189839" y="189839"/>
                </a:lnTo>
                <a:lnTo>
                  <a:pt x="72008" y="189839"/>
                </a:lnTo>
                <a:lnTo>
                  <a:pt x="72008" y="366586"/>
                </a:lnTo>
                <a:lnTo>
                  <a:pt x="396044" y="366586"/>
                </a:lnTo>
                <a:lnTo>
                  <a:pt x="396044" y="189839"/>
                </a:lnTo>
                <a:lnTo>
                  <a:pt x="278213" y="189839"/>
                </a:lnTo>
                <a:lnTo>
                  <a:pt x="278213" y="101466"/>
                </a:lnTo>
                <a:close/>
                <a:moveTo>
                  <a:pt x="0" y="0"/>
                </a:moveTo>
                <a:lnTo>
                  <a:pt x="468052" y="0"/>
                </a:lnTo>
                <a:lnTo>
                  <a:pt x="468052" y="468052"/>
                </a:lnTo>
                <a:lnTo>
                  <a:pt x="0" y="468052"/>
                </a:lnTo>
                <a:close/>
              </a:path>
            </a:pathLst>
          </a:custGeom>
          <a:solidFill>
            <a:srgbClr val="00B0F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24" name="圆角矩形 123"/>
          <p:cNvSpPr/>
          <p:nvPr/>
        </p:nvSpPr>
        <p:spPr bwMode="auto">
          <a:xfrm>
            <a:off x="1945297" y="1740759"/>
            <a:ext cx="740566" cy="1227839"/>
          </a:xfrm>
          <a:prstGeom prst="roundRect">
            <a:avLst/>
          </a:prstGeom>
          <a:solidFill>
            <a:schemeClr val="bg1">
              <a:lumMod val="8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VM1</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32" name="文本框 131"/>
          <p:cNvSpPr txBox="1"/>
          <p:nvPr/>
        </p:nvSpPr>
        <p:spPr bwMode="auto">
          <a:xfrm>
            <a:off x="1945297" y="1902197"/>
            <a:ext cx="739783" cy="304103"/>
          </a:xfrm>
          <a:prstGeom prst="rect">
            <a:avLst/>
          </a:prstGeom>
          <a:solidFill>
            <a:srgbClr val="92D050"/>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400" dirty="0" smtClean="0">
                <a:latin typeface="+mn-ea"/>
                <a:ea typeface="+mn-ea"/>
              </a:rPr>
              <a:t>APP</a:t>
            </a:r>
            <a:endParaRPr lang="zh-CN" altLang="en-US" sz="1400" dirty="0" smtClean="0">
              <a:latin typeface="+mn-ea"/>
              <a:ea typeface="+mn-ea"/>
            </a:endParaRPr>
          </a:p>
        </p:txBody>
      </p:sp>
      <p:sp>
        <p:nvSpPr>
          <p:cNvPr id="166" name="圆角矩形 165"/>
          <p:cNvSpPr/>
          <p:nvPr/>
        </p:nvSpPr>
        <p:spPr bwMode="auto">
          <a:xfrm>
            <a:off x="2876072" y="1740758"/>
            <a:ext cx="740566" cy="1227839"/>
          </a:xfrm>
          <a:prstGeom prst="roundRect">
            <a:avLst/>
          </a:prstGeom>
          <a:solidFill>
            <a:schemeClr val="bg1">
              <a:lumMod val="8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lang="en-US" altLang="zh-CN" sz="1600" dirty="0" smtClean="0">
              <a:latin typeface="微软雅黑" panose="020B0503020204020204" pitchFamily="34" charset="-122"/>
              <a:ea typeface="微软雅黑" panose="020B0503020204020204" pitchFamily="34" charset="-122"/>
            </a:endParaRPr>
          </a:p>
          <a:p>
            <a:pPr marL="0" marR="0" indent="0" algn="l" defTabSz="914400" rtl="0" eaLnBrk="1" fontAlgn="t" latinLnBrk="0" hangingPunct="1">
              <a:lnSpc>
                <a:spcPct val="100000"/>
              </a:lnSpc>
              <a:spcBef>
                <a:spcPct val="0"/>
              </a:spcBef>
              <a:spcAft>
                <a:spcPct val="0"/>
              </a:spcAft>
              <a:buClrTx/>
              <a:buSzTx/>
              <a:buFontTx/>
              <a:buNone/>
              <a:tabLst/>
            </a:pPr>
            <a:r>
              <a:rPr lang="en-US" altLang="zh-CN" sz="1600" dirty="0" smtClean="0">
                <a:latin typeface="微软雅黑" panose="020B0503020204020204" pitchFamily="34" charset="-122"/>
                <a:ea typeface="微软雅黑" panose="020B0503020204020204" pitchFamily="34" charset="-122"/>
              </a:rPr>
              <a:t>VM2</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84" name="文本框 183"/>
          <p:cNvSpPr txBox="1"/>
          <p:nvPr/>
        </p:nvSpPr>
        <p:spPr bwMode="auto">
          <a:xfrm>
            <a:off x="2876072" y="1902196"/>
            <a:ext cx="739783" cy="304103"/>
          </a:xfrm>
          <a:prstGeom prst="rect">
            <a:avLst/>
          </a:prstGeom>
          <a:solidFill>
            <a:srgbClr val="92D050"/>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400" dirty="0" smtClean="0">
                <a:latin typeface="+mn-ea"/>
                <a:ea typeface="+mn-ea"/>
              </a:rPr>
              <a:t>APP</a:t>
            </a:r>
            <a:endParaRPr lang="zh-CN" altLang="en-US" sz="1400" dirty="0" smtClean="0">
              <a:latin typeface="+mn-ea"/>
              <a:ea typeface="+mn-ea"/>
            </a:endParaRPr>
          </a:p>
        </p:txBody>
      </p:sp>
      <p:sp>
        <p:nvSpPr>
          <p:cNvPr id="190" name="圆角矩形 189"/>
          <p:cNvSpPr/>
          <p:nvPr/>
        </p:nvSpPr>
        <p:spPr bwMode="auto">
          <a:xfrm>
            <a:off x="7687459" y="1740759"/>
            <a:ext cx="740566" cy="1227839"/>
          </a:xfrm>
          <a:prstGeom prst="roundRect">
            <a:avLst/>
          </a:prstGeom>
          <a:solidFill>
            <a:schemeClr val="bg1">
              <a:lumMod val="8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VM6</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92" name="文本框 191"/>
          <p:cNvSpPr txBox="1"/>
          <p:nvPr/>
        </p:nvSpPr>
        <p:spPr bwMode="auto">
          <a:xfrm>
            <a:off x="7685893" y="1902197"/>
            <a:ext cx="739783" cy="304103"/>
          </a:xfrm>
          <a:prstGeom prst="rect">
            <a:avLst/>
          </a:prstGeom>
          <a:solidFill>
            <a:srgbClr val="92D050"/>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400" dirty="0" smtClean="0">
                <a:latin typeface="+mn-ea"/>
                <a:ea typeface="+mn-ea"/>
              </a:rPr>
              <a:t>APP</a:t>
            </a:r>
            <a:endParaRPr lang="zh-CN" altLang="en-US" sz="1400" dirty="0" smtClean="0">
              <a:latin typeface="+mn-ea"/>
              <a:ea typeface="+mn-ea"/>
            </a:endParaRPr>
          </a:p>
        </p:txBody>
      </p:sp>
      <p:sp>
        <p:nvSpPr>
          <p:cNvPr id="194" name="圆角矩形 193"/>
          <p:cNvSpPr/>
          <p:nvPr/>
        </p:nvSpPr>
        <p:spPr bwMode="auto">
          <a:xfrm>
            <a:off x="3767107" y="1740758"/>
            <a:ext cx="740566" cy="1227839"/>
          </a:xfrm>
          <a:prstGeom prst="roundRect">
            <a:avLst/>
          </a:prstGeom>
          <a:solidFill>
            <a:schemeClr val="bg1">
              <a:lumMod val="8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VM3</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95" name="文本框 194"/>
          <p:cNvSpPr txBox="1"/>
          <p:nvPr/>
        </p:nvSpPr>
        <p:spPr bwMode="auto">
          <a:xfrm>
            <a:off x="3767107" y="1902196"/>
            <a:ext cx="739783" cy="304103"/>
          </a:xfrm>
          <a:prstGeom prst="rect">
            <a:avLst/>
          </a:prstGeom>
          <a:solidFill>
            <a:srgbClr val="92D050"/>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400" dirty="0" smtClean="0">
                <a:latin typeface="+mn-ea"/>
                <a:ea typeface="+mn-ea"/>
              </a:rPr>
              <a:t>APP</a:t>
            </a:r>
            <a:endParaRPr lang="zh-CN" altLang="en-US" sz="1400" dirty="0" smtClean="0">
              <a:latin typeface="+mn-ea"/>
              <a:ea typeface="+mn-ea"/>
            </a:endParaRPr>
          </a:p>
        </p:txBody>
      </p:sp>
      <p:sp>
        <p:nvSpPr>
          <p:cNvPr id="198" name="圆角矩形 197"/>
          <p:cNvSpPr/>
          <p:nvPr/>
        </p:nvSpPr>
        <p:spPr bwMode="auto">
          <a:xfrm>
            <a:off x="8714049" y="1740758"/>
            <a:ext cx="740566" cy="1227839"/>
          </a:xfrm>
          <a:prstGeom prst="roundRect">
            <a:avLst/>
          </a:prstGeom>
          <a:solidFill>
            <a:schemeClr val="bg1">
              <a:lumMod val="8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VM7</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99" name="文本框 198"/>
          <p:cNvSpPr txBox="1"/>
          <p:nvPr/>
        </p:nvSpPr>
        <p:spPr bwMode="auto">
          <a:xfrm>
            <a:off x="8714049" y="1902196"/>
            <a:ext cx="739783" cy="304103"/>
          </a:xfrm>
          <a:prstGeom prst="rect">
            <a:avLst/>
          </a:prstGeom>
          <a:solidFill>
            <a:srgbClr val="92D050"/>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400" dirty="0" smtClean="0">
                <a:latin typeface="+mn-ea"/>
                <a:ea typeface="+mn-ea"/>
              </a:rPr>
              <a:t>APP</a:t>
            </a:r>
            <a:endParaRPr lang="zh-CN" altLang="en-US" sz="1400" dirty="0" smtClean="0">
              <a:latin typeface="+mn-ea"/>
              <a:ea typeface="+mn-ea"/>
            </a:endParaRPr>
          </a:p>
        </p:txBody>
      </p:sp>
      <p:sp>
        <p:nvSpPr>
          <p:cNvPr id="202" name="圆角矩形 201"/>
          <p:cNvSpPr/>
          <p:nvPr/>
        </p:nvSpPr>
        <p:spPr bwMode="auto">
          <a:xfrm>
            <a:off x="4695744" y="1740759"/>
            <a:ext cx="740566" cy="1227839"/>
          </a:xfrm>
          <a:prstGeom prst="roundRect">
            <a:avLst/>
          </a:prstGeom>
          <a:solidFill>
            <a:schemeClr val="bg1">
              <a:lumMod val="8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VM4</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04" name="文本框 203"/>
          <p:cNvSpPr txBox="1"/>
          <p:nvPr/>
        </p:nvSpPr>
        <p:spPr bwMode="auto">
          <a:xfrm>
            <a:off x="4695744" y="1902197"/>
            <a:ext cx="739783" cy="304103"/>
          </a:xfrm>
          <a:prstGeom prst="rect">
            <a:avLst/>
          </a:prstGeom>
          <a:solidFill>
            <a:srgbClr val="92D050"/>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400" dirty="0" smtClean="0">
                <a:latin typeface="+mn-ea"/>
                <a:ea typeface="+mn-ea"/>
              </a:rPr>
              <a:t>APP</a:t>
            </a:r>
            <a:endParaRPr lang="zh-CN" altLang="en-US" sz="1400" dirty="0" smtClean="0">
              <a:latin typeface="+mn-ea"/>
              <a:ea typeface="+mn-ea"/>
            </a:endParaRPr>
          </a:p>
        </p:txBody>
      </p:sp>
      <p:cxnSp>
        <p:nvCxnSpPr>
          <p:cNvPr id="212" name="直接连接符 211"/>
          <p:cNvCxnSpPr>
            <a:stCxn id="166" idx="2"/>
            <a:endCxn id="115" idx="0"/>
          </p:cNvCxnSpPr>
          <p:nvPr/>
        </p:nvCxnSpPr>
        <p:spPr bwMode="auto">
          <a:xfrm flipH="1">
            <a:off x="3225961" y="2968597"/>
            <a:ext cx="20394" cy="74988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6" name="直接连接符 215"/>
          <p:cNvCxnSpPr>
            <a:stCxn id="194" idx="2"/>
            <a:endCxn id="110" idx="0"/>
          </p:cNvCxnSpPr>
          <p:nvPr/>
        </p:nvCxnSpPr>
        <p:spPr bwMode="auto">
          <a:xfrm>
            <a:off x="4137390" y="2968597"/>
            <a:ext cx="100816" cy="74988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9" name="直接连接符 218"/>
          <p:cNvCxnSpPr>
            <a:stCxn id="202" idx="2"/>
            <a:endCxn id="117" idx="7"/>
          </p:cNvCxnSpPr>
          <p:nvPr/>
        </p:nvCxnSpPr>
        <p:spPr bwMode="auto">
          <a:xfrm flipH="1">
            <a:off x="5002336" y="2968598"/>
            <a:ext cx="63691" cy="128621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22" name="直接连接符 221"/>
          <p:cNvCxnSpPr>
            <a:stCxn id="190" idx="2"/>
            <a:endCxn id="119" idx="0"/>
          </p:cNvCxnSpPr>
          <p:nvPr/>
        </p:nvCxnSpPr>
        <p:spPr bwMode="auto">
          <a:xfrm flipH="1">
            <a:off x="7816351" y="2968598"/>
            <a:ext cx="241391" cy="74988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25" name="直接连接符 224"/>
          <p:cNvCxnSpPr>
            <a:stCxn id="198" idx="2"/>
            <a:endCxn id="121" idx="7"/>
          </p:cNvCxnSpPr>
          <p:nvPr/>
        </p:nvCxnSpPr>
        <p:spPr bwMode="auto">
          <a:xfrm>
            <a:off x="9084332" y="2968597"/>
            <a:ext cx="20394" cy="128622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28" name="文本框 227"/>
          <p:cNvSpPr txBox="1"/>
          <p:nvPr/>
        </p:nvSpPr>
        <p:spPr bwMode="auto">
          <a:xfrm>
            <a:off x="5289500" y="3582819"/>
            <a:ext cx="900100"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600" dirty="0" smtClean="0">
                <a:latin typeface="+mn-lt"/>
              </a:rPr>
              <a:t>DVS1</a:t>
            </a:r>
            <a:endParaRPr lang="zh-CN" altLang="en-US" sz="1600" dirty="0" smtClean="0">
              <a:latin typeface="+mn-lt"/>
            </a:endParaRPr>
          </a:p>
        </p:txBody>
      </p:sp>
      <p:sp>
        <p:nvSpPr>
          <p:cNvPr id="229" name="文本框 228"/>
          <p:cNvSpPr txBox="1"/>
          <p:nvPr/>
        </p:nvSpPr>
        <p:spPr bwMode="auto">
          <a:xfrm>
            <a:off x="7728733" y="4615059"/>
            <a:ext cx="900100"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200" dirty="0">
                <a:latin typeface="微软雅黑" panose="020B0503020204020204" pitchFamily="34" charset="-122"/>
                <a:ea typeface="微软雅黑" panose="020B0503020204020204" pitchFamily="34" charset="-122"/>
              </a:rPr>
              <a:t>上行链路</a:t>
            </a:r>
            <a:endParaRPr lang="zh-CN" altLang="en-US" sz="1200" dirty="0" smtClean="0">
              <a:latin typeface="微软雅黑" panose="020B0503020204020204" pitchFamily="34" charset="-122"/>
              <a:ea typeface="微软雅黑" panose="020B0503020204020204" pitchFamily="34" charset="-122"/>
            </a:endParaRPr>
          </a:p>
        </p:txBody>
      </p:sp>
      <p:sp>
        <p:nvSpPr>
          <p:cNvPr id="231" name="任意多边形 230"/>
          <p:cNvSpPr/>
          <p:nvPr/>
        </p:nvSpPr>
        <p:spPr bwMode="auto">
          <a:xfrm>
            <a:off x="3358736" y="4653136"/>
            <a:ext cx="216024" cy="216024"/>
          </a:xfrm>
          <a:custGeom>
            <a:avLst/>
            <a:gdLst>
              <a:gd name="connsiteX0" fmla="*/ 189839 w 468052"/>
              <a:gd name="connsiteY0" fmla="*/ 101466 h 468052"/>
              <a:gd name="connsiteX1" fmla="*/ 189839 w 468052"/>
              <a:gd name="connsiteY1" fmla="*/ 189839 h 468052"/>
              <a:gd name="connsiteX2" fmla="*/ 72008 w 468052"/>
              <a:gd name="connsiteY2" fmla="*/ 189839 h 468052"/>
              <a:gd name="connsiteX3" fmla="*/ 72008 w 468052"/>
              <a:gd name="connsiteY3" fmla="*/ 366586 h 468052"/>
              <a:gd name="connsiteX4" fmla="*/ 396044 w 468052"/>
              <a:gd name="connsiteY4" fmla="*/ 366586 h 468052"/>
              <a:gd name="connsiteX5" fmla="*/ 396044 w 468052"/>
              <a:gd name="connsiteY5" fmla="*/ 189839 h 468052"/>
              <a:gd name="connsiteX6" fmla="*/ 278213 w 468052"/>
              <a:gd name="connsiteY6" fmla="*/ 189839 h 468052"/>
              <a:gd name="connsiteX7" fmla="*/ 278213 w 468052"/>
              <a:gd name="connsiteY7" fmla="*/ 101466 h 468052"/>
              <a:gd name="connsiteX8" fmla="*/ 0 w 468052"/>
              <a:gd name="connsiteY8" fmla="*/ 0 h 468052"/>
              <a:gd name="connsiteX9" fmla="*/ 468052 w 468052"/>
              <a:gd name="connsiteY9" fmla="*/ 0 h 468052"/>
              <a:gd name="connsiteX10" fmla="*/ 468052 w 468052"/>
              <a:gd name="connsiteY10" fmla="*/ 468052 h 468052"/>
              <a:gd name="connsiteX11" fmla="*/ 0 w 468052"/>
              <a:gd name="connsiteY11" fmla="*/ 468052 h 46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52" h="468052">
                <a:moveTo>
                  <a:pt x="189839" y="101466"/>
                </a:moveTo>
                <a:lnTo>
                  <a:pt x="189839" y="189839"/>
                </a:lnTo>
                <a:lnTo>
                  <a:pt x="72008" y="189839"/>
                </a:lnTo>
                <a:lnTo>
                  <a:pt x="72008" y="366586"/>
                </a:lnTo>
                <a:lnTo>
                  <a:pt x="396044" y="366586"/>
                </a:lnTo>
                <a:lnTo>
                  <a:pt x="396044" y="189839"/>
                </a:lnTo>
                <a:lnTo>
                  <a:pt x="278213" y="189839"/>
                </a:lnTo>
                <a:lnTo>
                  <a:pt x="278213" y="101466"/>
                </a:lnTo>
                <a:close/>
                <a:moveTo>
                  <a:pt x="0" y="0"/>
                </a:moveTo>
                <a:lnTo>
                  <a:pt x="468052" y="0"/>
                </a:lnTo>
                <a:lnTo>
                  <a:pt x="468052" y="468052"/>
                </a:lnTo>
                <a:lnTo>
                  <a:pt x="0" y="468052"/>
                </a:lnTo>
                <a:close/>
              </a:path>
            </a:pathLst>
          </a:cu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32" name="任意多边形 231"/>
          <p:cNvSpPr/>
          <p:nvPr/>
        </p:nvSpPr>
        <p:spPr bwMode="auto">
          <a:xfrm>
            <a:off x="7600327" y="4653136"/>
            <a:ext cx="216024" cy="216024"/>
          </a:xfrm>
          <a:custGeom>
            <a:avLst/>
            <a:gdLst>
              <a:gd name="connsiteX0" fmla="*/ 189839 w 468052"/>
              <a:gd name="connsiteY0" fmla="*/ 101466 h 468052"/>
              <a:gd name="connsiteX1" fmla="*/ 189839 w 468052"/>
              <a:gd name="connsiteY1" fmla="*/ 189839 h 468052"/>
              <a:gd name="connsiteX2" fmla="*/ 72008 w 468052"/>
              <a:gd name="connsiteY2" fmla="*/ 189839 h 468052"/>
              <a:gd name="connsiteX3" fmla="*/ 72008 w 468052"/>
              <a:gd name="connsiteY3" fmla="*/ 366586 h 468052"/>
              <a:gd name="connsiteX4" fmla="*/ 396044 w 468052"/>
              <a:gd name="connsiteY4" fmla="*/ 366586 h 468052"/>
              <a:gd name="connsiteX5" fmla="*/ 396044 w 468052"/>
              <a:gd name="connsiteY5" fmla="*/ 189839 h 468052"/>
              <a:gd name="connsiteX6" fmla="*/ 278213 w 468052"/>
              <a:gd name="connsiteY6" fmla="*/ 189839 h 468052"/>
              <a:gd name="connsiteX7" fmla="*/ 278213 w 468052"/>
              <a:gd name="connsiteY7" fmla="*/ 101466 h 468052"/>
              <a:gd name="connsiteX8" fmla="*/ 0 w 468052"/>
              <a:gd name="connsiteY8" fmla="*/ 0 h 468052"/>
              <a:gd name="connsiteX9" fmla="*/ 468052 w 468052"/>
              <a:gd name="connsiteY9" fmla="*/ 0 h 468052"/>
              <a:gd name="connsiteX10" fmla="*/ 468052 w 468052"/>
              <a:gd name="connsiteY10" fmla="*/ 468052 h 468052"/>
              <a:gd name="connsiteX11" fmla="*/ 0 w 468052"/>
              <a:gd name="connsiteY11" fmla="*/ 468052 h 46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52" h="468052">
                <a:moveTo>
                  <a:pt x="189839" y="101466"/>
                </a:moveTo>
                <a:lnTo>
                  <a:pt x="189839" y="189839"/>
                </a:lnTo>
                <a:lnTo>
                  <a:pt x="72008" y="189839"/>
                </a:lnTo>
                <a:lnTo>
                  <a:pt x="72008" y="366586"/>
                </a:lnTo>
                <a:lnTo>
                  <a:pt x="396044" y="366586"/>
                </a:lnTo>
                <a:lnTo>
                  <a:pt x="396044" y="189839"/>
                </a:lnTo>
                <a:lnTo>
                  <a:pt x="278213" y="189839"/>
                </a:lnTo>
                <a:lnTo>
                  <a:pt x="278213" y="101466"/>
                </a:lnTo>
                <a:close/>
                <a:moveTo>
                  <a:pt x="0" y="0"/>
                </a:moveTo>
                <a:lnTo>
                  <a:pt x="468052" y="0"/>
                </a:lnTo>
                <a:lnTo>
                  <a:pt x="468052" y="468052"/>
                </a:lnTo>
                <a:lnTo>
                  <a:pt x="0" y="468052"/>
                </a:lnTo>
                <a:close/>
              </a:path>
            </a:pathLst>
          </a:cu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33" name="文本框 232"/>
          <p:cNvSpPr txBox="1"/>
          <p:nvPr/>
        </p:nvSpPr>
        <p:spPr bwMode="auto">
          <a:xfrm>
            <a:off x="3470000" y="4615059"/>
            <a:ext cx="900100"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200" dirty="0">
                <a:latin typeface="微软雅黑" panose="020B0503020204020204" pitchFamily="34" charset="-122"/>
                <a:ea typeface="微软雅黑" panose="020B0503020204020204" pitchFamily="34" charset="-122"/>
              </a:rPr>
              <a:t>上行链路</a:t>
            </a:r>
            <a:endParaRPr lang="zh-CN" altLang="en-US" sz="1200" dirty="0" smtClean="0">
              <a:latin typeface="微软雅黑" panose="020B0503020204020204" pitchFamily="34" charset="-122"/>
              <a:ea typeface="微软雅黑" panose="020B0503020204020204" pitchFamily="34" charset="-122"/>
            </a:endParaRPr>
          </a:p>
        </p:txBody>
      </p:sp>
      <p:sp>
        <p:nvSpPr>
          <p:cNvPr id="234" name="矩形 233"/>
          <p:cNvSpPr/>
          <p:nvPr/>
        </p:nvSpPr>
        <p:spPr bwMode="auto">
          <a:xfrm>
            <a:off x="10092444" y="1388279"/>
            <a:ext cx="576064" cy="276143"/>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35" name="矩形 234"/>
          <p:cNvSpPr/>
          <p:nvPr/>
        </p:nvSpPr>
        <p:spPr bwMode="auto">
          <a:xfrm>
            <a:off x="10092444" y="1712315"/>
            <a:ext cx="576064" cy="276143"/>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37" name="文本框 236"/>
          <p:cNvSpPr txBox="1"/>
          <p:nvPr/>
        </p:nvSpPr>
        <p:spPr bwMode="auto">
          <a:xfrm>
            <a:off x="10668508" y="1368212"/>
            <a:ext cx="804355"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400" dirty="0" err="1" smtClean="0">
                <a:latin typeface="微软雅黑" panose="020B0503020204020204" pitchFamily="34" charset="-122"/>
                <a:ea typeface="微软雅黑" panose="020B0503020204020204" pitchFamily="34" charset="-122"/>
              </a:rPr>
              <a:t>Vlan</a:t>
            </a:r>
            <a:r>
              <a:rPr lang="en-US" altLang="zh-CN" sz="1400" dirty="0" smtClean="0">
                <a:latin typeface="微软雅黑" panose="020B0503020204020204" pitchFamily="34" charset="-122"/>
                <a:ea typeface="微软雅黑" panose="020B0503020204020204" pitchFamily="34" charset="-122"/>
              </a:rPr>
              <a:t> 1</a:t>
            </a:r>
            <a:endParaRPr lang="zh-CN" altLang="en-US" sz="1400" dirty="0" smtClean="0">
              <a:latin typeface="微软雅黑" panose="020B0503020204020204" pitchFamily="34" charset="-122"/>
              <a:ea typeface="微软雅黑" panose="020B0503020204020204" pitchFamily="34" charset="-122"/>
            </a:endParaRPr>
          </a:p>
        </p:txBody>
      </p:sp>
      <p:sp>
        <p:nvSpPr>
          <p:cNvPr id="238" name="文本框 237"/>
          <p:cNvSpPr txBox="1"/>
          <p:nvPr/>
        </p:nvSpPr>
        <p:spPr bwMode="auto">
          <a:xfrm>
            <a:off x="10668508" y="1698334"/>
            <a:ext cx="804355"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400" dirty="0" err="1" smtClean="0">
                <a:latin typeface="微软雅黑" panose="020B0503020204020204" pitchFamily="34" charset="-122"/>
                <a:ea typeface="微软雅黑" panose="020B0503020204020204" pitchFamily="34" charset="-122"/>
              </a:rPr>
              <a:t>Vlan</a:t>
            </a:r>
            <a:r>
              <a:rPr lang="en-US" altLang="zh-CN" sz="1400" dirty="0" smtClean="0">
                <a:latin typeface="微软雅黑" panose="020B0503020204020204" pitchFamily="34" charset="-122"/>
                <a:ea typeface="微软雅黑" panose="020B0503020204020204" pitchFamily="34" charset="-122"/>
              </a:rPr>
              <a:t> 2</a:t>
            </a:r>
            <a:endParaRPr lang="zh-CN" altLang="en-US" sz="1400" dirty="0" smtClean="0">
              <a:latin typeface="微软雅黑" panose="020B0503020204020204" pitchFamily="34" charset="-122"/>
              <a:ea typeface="微软雅黑" panose="020B0503020204020204" pitchFamily="34" charset="-122"/>
            </a:endParaRPr>
          </a:p>
        </p:txBody>
      </p:sp>
      <p:sp>
        <p:nvSpPr>
          <p:cNvPr id="241" name="任意多边形 240"/>
          <p:cNvSpPr/>
          <p:nvPr/>
        </p:nvSpPr>
        <p:spPr bwMode="auto">
          <a:xfrm>
            <a:off x="6836857" y="3671648"/>
            <a:ext cx="216024" cy="216024"/>
          </a:xfrm>
          <a:custGeom>
            <a:avLst/>
            <a:gdLst>
              <a:gd name="connsiteX0" fmla="*/ 189839 w 468052"/>
              <a:gd name="connsiteY0" fmla="*/ 101466 h 468052"/>
              <a:gd name="connsiteX1" fmla="*/ 189839 w 468052"/>
              <a:gd name="connsiteY1" fmla="*/ 189839 h 468052"/>
              <a:gd name="connsiteX2" fmla="*/ 72008 w 468052"/>
              <a:gd name="connsiteY2" fmla="*/ 189839 h 468052"/>
              <a:gd name="connsiteX3" fmla="*/ 72008 w 468052"/>
              <a:gd name="connsiteY3" fmla="*/ 366586 h 468052"/>
              <a:gd name="connsiteX4" fmla="*/ 396044 w 468052"/>
              <a:gd name="connsiteY4" fmla="*/ 366586 h 468052"/>
              <a:gd name="connsiteX5" fmla="*/ 396044 w 468052"/>
              <a:gd name="connsiteY5" fmla="*/ 189839 h 468052"/>
              <a:gd name="connsiteX6" fmla="*/ 278213 w 468052"/>
              <a:gd name="connsiteY6" fmla="*/ 189839 h 468052"/>
              <a:gd name="connsiteX7" fmla="*/ 278213 w 468052"/>
              <a:gd name="connsiteY7" fmla="*/ 101466 h 468052"/>
              <a:gd name="connsiteX8" fmla="*/ 0 w 468052"/>
              <a:gd name="connsiteY8" fmla="*/ 0 h 468052"/>
              <a:gd name="connsiteX9" fmla="*/ 468052 w 468052"/>
              <a:gd name="connsiteY9" fmla="*/ 0 h 468052"/>
              <a:gd name="connsiteX10" fmla="*/ 468052 w 468052"/>
              <a:gd name="connsiteY10" fmla="*/ 468052 h 468052"/>
              <a:gd name="connsiteX11" fmla="*/ 0 w 468052"/>
              <a:gd name="connsiteY11" fmla="*/ 468052 h 46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52" h="468052">
                <a:moveTo>
                  <a:pt x="189839" y="101466"/>
                </a:moveTo>
                <a:lnTo>
                  <a:pt x="189839" y="189839"/>
                </a:lnTo>
                <a:lnTo>
                  <a:pt x="72008" y="189839"/>
                </a:lnTo>
                <a:lnTo>
                  <a:pt x="72008" y="366586"/>
                </a:lnTo>
                <a:lnTo>
                  <a:pt x="396044" y="366586"/>
                </a:lnTo>
                <a:lnTo>
                  <a:pt x="396044" y="189839"/>
                </a:lnTo>
                <a:lnTo>
                  <a:pt x="278213" y="189839"/>
                </a:lnTo>
                <a:lnTo>
                  <a:pt x="278213" y="101466"/>
                </a:lnTo>
                <a:close/>
                <a:moveTo>
                  <a:pt x="0" y="0"/>
                </a:moveTo>
                <a:lnTo>
                  <a:pt x="468052" y="0"/>
                </a:lnTo>
                <a:lnTo>
                  <a:pt x="468052" y="468052"/>
                </a:lnTo>
                <a:lnTo>
                  <a:pt x="0" y="468052"/>
                </a:lnTo>
                <a:close/>
              </a:path>
            </a:pathLst>
          </a:custGeom>
          <a:solidFill>
            <a:srgbClr val="00B0F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43" name="圆角矩形 242"/>
          <p:cNvSpPr/>
          <p:nvPr/>
        </p:nvSpPr>
        <p:spPr bwMode="auto">
          <a:xfrm>
            <a:off x="6488118" y="1740759"/>
            <a:ext cx="740566" cy="1227839"/>
          </a:xfrm>
          <a:prstGeom prst="roundRect">
            <a:avLst/>
          </a:prstGeom>
          <a:solidFill>
            <a:schemeClr val="bg1">
              <a:lumMod val="8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VM5</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45" name="文本框 244"/>
          <p:cNvSpPr txBox="1"/>
          <p:nvPr/>
        </p:nvSpPr>
        <p:spPr bwMode="auto">
          <a:xfrm>
            <a:off x="6487335" y="1902197"/>
            <a:ext cx="739783" cy="304103"/>
          </a:xfrm>
          <a:prstGeom prst="rect">
            <a:avLst/>
          </a:prstGeom>
          <a:solidFill>
            <a:srgbClr val="92D050"/>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400" dirty="0" smtClean="0">
                <a:latin typeface="+mn-ea"/>
                <a:ea typeface="+mn-ea"/>
              </a:rPr>
              <a:t>APP</a:t>
            </a:r>
            <a:endParaRPr lang="zh-CN" altLang="en-US" sz="1400" dirty="0" smtClean="0">
              <a:latin typeface="+mn-ea"/>
              <a:ea typeface="+mn-ea"/>
            </a:endParaRPr>
          </a:p>
        </p:txBody>
      </p:sp>
      <p:cxnSp>
        <p:nvCxnSpPr>
          <p:cNvPr id="246" name="直接连接符 245"/>
          <p:cNvCxnSpPr>
            <a:stCxn id="243" idx="2"/>
            <a:endCxn id="241" idx="0"/>
          </p:cNvCxnSpPr>
          <p:nvPr/>
        </p:nvCxnSpPr>
        <p:spPr bwMode="auto">
          <a:xfrm>
            <a:off x="6858401" y="2968598"/>
            <a:ext cx="66074" cy="74988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6" name="直接连接符 205"/>
          <p:cNvCxnSpPr>
            <a:stCxn id="231" idx="3"/>
          </p:cNvCxnSpPr>
          <p:nvPr/>
        </p:nvCxnSpPr>
        <p:spPr bwMode="auto">
          <a:xfrm>
            <a:off x="3391970" y="4822330"/>
            <a:ext cx="0" cy="57972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5" name="直接连接符 254"/>
          <p:cNvCxnSpPr>
            <a:stCxn id="232" idx="3"/>
          </p:cNvCxnSpPr>
          <p:nvPr/>
        </p:nvCxnSpPr>
        <p:spPr bwMode="auto">
          <a:xfrm>
            <a:off x="7633561" y="4822330"/>
            <a:ext cx="0" cy="57972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8" name="直接连接符 257"/>
          <p:cNvCxnSpPr>
            <a:stCxn id="124" idx="2"/>
            <a:endCxn id="114" idx="7"/>
          </p:cNvCxnSpPr>
          <p:nvPr/>
        </p:nvCxnSpPr>
        <p:spPr bwMode="auto">
          <a:xfrm flipH="1">
            <a:off x="2227962" y="2968598"/>
            <a:ext cx="87618" cy="74988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65" name="任意多边形 264"/>
          <p:cNvSpPr/>
          <p:nvPr/>
        </p:nvSpPr>
        <p:spPr bwMode="auto">
          <a:xfrm>
            <a:off x="2337053" y="2889115"/>
            <a:ext cx="873075" cy="1361914"/>
          </a:xfrm>
          <a:custGeom>
            <a:avLst/>
            <a:gdLst>
              <a:gd name="connsiteX0" fmla="*/ 85134 w 873075"/>
              <a:gd name="connsiteY0" fmla="*/ 9728 h 1361914"/>
              <a:gd name="connsiteX1" fmla="*/ 26768 w 873075"/>
              <a:gd name="connsiteY1" fmla="*/ 933855 h 1361914"/>
              <a:gd name="connsiteX2" fmla="*/ 464513 w 873075"/>
              <a:gd name="connsiteY2" fmla="*/ 1361872 h 1361914"/>
              <a:gd name="connsiteX3" fmla="*/ 736887 w 873075"/>
              <a:gd name="connsiteY3" fmla="*/ 953311 h 1361914"/>
              <a:gd name="connsiteX4" fmla="*/ 873075 w 873075"/>
              <a:gd name="connsiteY4" fmla="*/ 0 h 1361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3075" h="1361914">
                <a:moveTo>
                  <a:pt x="85134" y="9728"/>
                </a:moveTo>
                <a:cubicBezTo>
                  <a:pt x="24336" y="359113"/>
                  <a:pt x="-36462" y="708498"/>
                  <a:pt x="26768" y="933855"/>
                </a:cubicBezTo>
                <a:cubicBezTo>
                  <a:pt x="89998" y="1159212"/>
                  <a:pt x="346160" y="1358629"/>
                  <a:pt x="464513" y="1361872"/>
                </a:cubicBezTo>
                <a:cubicBezTo>
                  <a:pt x="582866" y="1365115"/>
                  <a:pt x="668793" y="1180290"/>
                  <a:pt x="736887" y="953311"/>
                </a:cubicBezTo>
                <a:cubicBezTo>
                  <a:pt x="804981" y="726332"/>
                  <a:pt x="873075" y="0"/>
                  <a:pt x="873075" y="0"/>
                </a:cubicBezTo>
              </a:path>
            </a:pathLst>
          </a:custGeom>
          <a:noFill/>
          <a:ln w="19050" cap="flat" cmpd="sng" algn="ctr">
            <a:solidFill>
              <a:srgbClr val="C00000"/>
            </a:solidFill>
            <a:prstDash val="lgDash"/>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71" name="任意多边形 270"/>
          <p:cNvSpPr/>
          <p:nvPr/>
        </p:nvSpPr>
        <p:spPr bwMode="auto">
          <a:xfrm>
            <a:off x="2385773" y="2908570"/>
            <a:ext cx="1622023" cy="2672397"/>
          </a:xfrm>
          <a:custGeom>
            <a:avLst/>
            <a:gdLst>
              <a:gd name="connsiteX0" fmla="*/ 65597 w 1622023"/>
              <a:gd name="connsiteY0" fmla="*/ 0 h 2672397"/>
              <a:gd name="connsiteX1" fmla="*/ 75325 w 1622023"/>
              <a:gd name="connsiteY1" fmla="*/ 904673 h 2672397"/>
              <a:gd name="connsiteX2" fmla="*/ 824355 w 1622023"/>
              <a:gd name="connsiteY2" fmla="*/ 2568102 h 2672397"/>
              <a:gd name="connsiteX3" fmla="*/ 1096729 w 1622023"/>
              <a:gd name="connsiteY3" fmla="*/ 2315183 h 2672397"/>
              <a:gd name="connsiteX4" fmla="*/ 1524746 w 1622023"/>
              <a:gd name="connsiteY4" fmla="*/ 817124 h 2672397"/>
              <a:gd name="connsiteX5" fmla="*/ 1622023 w 1622023"/>
              <a:gd name="connsiteY5" fmla="*/ 29183 h 26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2023" h="2672397">
                <a:moveTo>
                  <a:pt x="65597" y="0"/>
                </a:moveTo>
                <a:cubicBezTo>
                  <a:pt x="7231" y="238328"/>
                  <a:pt x="-51135" y="476656"/>
                  <a:pt x="75325" y="904673"/>
                </a:cubicBezTo>
                <a:cubicBezTo>
                  <a:pt x="201785" y="1332690"/>
                  <a:pt x="654121" y="2333017"/>
                  <a:pt x="824355" y="2568102"/>
                </a:cubicBezTo>
                <a:cubicBezTo>
                  <a:pt x="994589" y="2803187"/>
                  <a:pt x="979997" y="2607013"/>
                  <a:pt x="1096729" y="2315183"/>
                </a:cubicBezTo>
                <a:cubicBezTo>
                  <a:pt x="1213461" y="2023353"/>
                  <a:pt x="1437197" y="1198124"/>
                  <a:pt x="1524746" y="817124"/>
                </a:cubicBezTo>
                <a:cubicBezTo>
                  <a:pt x="1612295" y="436124"/>
                  <a:pt x="1617159" y="232653"/>
                  <a:pt x="1622023" y="29183"/>
                </a:cubicBezTo>
              </a:path>
            </a:pathLst>
          </a:custGeom>
          <a:noFill/>
          <a:ln w="19050" cap="flat" cmpd="sng" algn="ctr">
            <a:solidFill>
              <a:srgbClr val="C00000"/>
            </a:solidFill>
            <a:prstDash val="lgDash"/>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74" name="任意多边形 273"/>
          <p:cNvSpPr/>
          <p:nvPr/>
        </p:nvSpPr>
        <p:spPr bwMode="auto">
          <a:xfrm>
            <a:off x="2490540" y="2889115"/>
            <a:ext cx="2645664" cy="1535351"/>
          </a:xfrm>
          <a:custGeom>
            <a:avLst/>
            <a:gdLst>
              <a:gd name="connsiteX0" fmla="*/ 38651 w 2645664"/>
              <a:gd name="connsiteY0" fmla="*/ 0 h 1535351"/>
              <a:gd name="connsiteX1" fmla="*/ 87290 w 2645664"/>
              <a:gd name="connsiteY1" fmla="*/ 894945 h 1535351"/>
              <a:gd name="connsiteX2" fmla="*/ 807137 w 2645664"/>
              <a:gd name="connsiteY2" fmla="*/ 1468876 h 1535351"/>
              <a:gd name="connsiteX3" fmla="*/ 2003639 w 2645664"/>
              <a:gd name="connsiteY3" fmla="*/ 1361872 h 1535351"/>
              <a:gd name="connsiteX4" fmla="*/ 2645664 w 2645664"/>
              <a:gd name="connsiteY4" fmla="*/ 29183 h 1535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5664" h="1535351">
                <a:moveTo>
                  <a:pt x="38651" y="0"/>
                </a:moveTo>
                <a:cubicBezTo>
                  <a:pt x="-1070" y="325066"/>
                  <a:pt x="-40791" y="650132"/>
                  <a:pt x="87290" y="894945"/>
                </a:cubicBezTo>
                <a:cubicBezTo>
                  <a:pt x="215371" y="1139758"/>
                  <a:pt x="487746" y="1391055"/>
                  <a:pt x="807137" y="1468876"/>
                </a:cubicBezTo>
                <a:cubicBezTo>
                  <a:pt x="1126529" y="1546697"/>
                  <a:pt x="1697218" y="1601821"/>
                  <a:pt x="2003639" y="1361872"/>
                </a:cubicBezTo>
                <a:cubicBezTo>
                  <a:pt x="2310060" y="1121923"/>
                  <a:pt x="2477862" y="575553"/>
                  <a:pt x="2645664" y="29183"/>
                </a:cubicBezTo>
              </a:path>
            </a:pathLst>
          </a:custGeom>
          <a:noFill/>
          <a:ln w="19050" cap="flat" cmpd="sng" algn="ctr">
            <a:solidFill>
              <a:srgbClr val="C00000"/>
            </a:solidFill>
            <a:prstDash val="lgDash"/>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75" name="任意多边形 274"/>
          <p:cNvSpPr/>
          <p:nvPr/>
        </p:nvSpPr>
        <p:spPr bwMode="auto">
          <a:xfrm>
            <a:off x="2568102" y="2918298"/>
            <a:ext cx="5111357" cy="2893813"/>
          </a:xfrm>
          <a:custGeom>
            <a:avLst/>
            <a:gdLst>
              <a:gd name="connsiteX0" fmla="*/ 0 w 5111357"/>
              <a:gd name="connsiteY0" fmla="*/ 0 h 2893813"/>
              <a:gd name="connsiteX1" fmla="*/ 1225685 w 5111357"/>
              <a:gd name="connsiteY1" fmla="*/ 2373549 h 2893813"/>
              <a:gd name="connsiteX2" fmla="*/ 4883285 w 5111357"/>
              <a:gd name="connsiteY2" fmla="*/ 2704289 h 2893813"/>
              <a:gd name="connsiteX3" fmla="*/ 4416358 w 5111357"/>
              <a:gd name="connsiteY3" fmla="*/ 9728 h 2893813"/>
            </a:gdLst>
            <a:ahLst/>
            <a:cxnLst>
              <a:cxn ang="0">
                <a:pos x="connsiteX0" y="connsiteY0"/>
              </a:cxn>
              <a:cxn ang="0">
                <a:pos x="connsiteX1" y="connsiteY1"/>
              </a:cxn>
              <a:cxn ang="0">
                <a:pos x="connsiteX2" y="connsiteY2"/>
              </a:cxn>
              <a:cxn ang="0">
                <a:pos x="connsiteX3" y="connsiteY3"/>
              </a:cxn>
            </a:cxnLst>
            <a:rect l="l" t="t" r="r" b="b"/>
            <a:pathLst>
              <a:path w="5111357" h="2893813">
                <a:moveTo>
                  <a:pt x="0" y="0"/>
                </a:moveTo>
                <a:cubicBezTo>
                  <a:pt x="205902" y="961417"/>
                  <a:pt x="411804" y="1922834"/>
                  <a:pt x="1225685" y="2373549"/>
                </a:cubicBezTo>
                <a:cubicBezTo>
                  <a:pt x="2039566" y="2824264"/>
                  <a:pt x="4351506" y="3098259"/>
                  <a:pt x="4883285" y="2704289"/>
                </a:cubicBezTo>
                <a:cubicBezTo>
                  <a:pt x="5415064" y="2310319"/>
                  <a:pt x="4915711" y="1160023"/>
                  <a:pt x="4416358" y="9728"/>
                </a:cubicBezTo>
              </a:path>
            </a:pathLst>
          </a:custGeom>
          <a:noFill/>
          <a:ln w="19050" cap="flat" cmpd="sng" algn="ctr">
            <a:solidFill>
              <a:srgbClr val="C00000"/>
            </a:solidFill>
            <a:prstDash val="lgDash"/>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76" name="任意多边形 275"/>
          <p:cNvSpPr/>
          <p:nvPr/>
        </p:nvSpPr>
        <p:spPr bwMode="auto">
          <a:xfrm>
            <a:off x="2616740" y="2918298"/>
            <a:ext cx="5617425" cy="2810571"/>
          </a:xfrm>
          <a:custGeom>
            <a:avLst/>
            <a:gdLst>
              <a:gd name="connsiteX0" fmla="*/ 0 w 5617425"/>
              <a:gd name="connsiteY0" fmla="*/ 9728 h 3107892"/>
              <a:gd name="connsiteX1" fmla="*/ 1099226 w 5617425"/>
              <a:gd name="connsiteY1" fmla="*/ 2636196 h 3107892"/>
              <a:gd name="connsiteX2" fmla="*/ 4941651 w 5617425"/>
              <a:gd name="connsiteY2" fmla="*/ 2859932 h 3107892"/>
              <a:gd name="connsiteX3" fmla="*/ 5593405 w 5617425"/>
              <a:gd name="connsiteY3" fmla="*/ 0 h 3107892"/>
            </a:gdLst>
            <a:ahLst/>
            <a:cxnLst>
              <a:cxn ang="0">
                <a:pos x="connsiteX0" y="connsiteY0"/>
              </a:cxn>
              <a:cxn ang="0">
                <a:pos x="connsiteX1" y="connsiteY1"/>
              </a:cxn>
              <a:cxn ang="0">
                <a:pos x="connsiteX2" y="connsiteY2"/>
              </a:cxn>
              <a:cxn ang="0">
                <a:pos x="connsiteX3" y="connsiteY3"/>
              </a:cxn>
            </a:cxnLst>
            <a:rect l="l" t="t" r="r" b="b"/>
            <a:pathLst>
              <a:path w="5617425" h="3107892">
                <a:moveTo>
                  <a:pt x="0" y="9728"/>
                </a:moveTo>
                <a:cubicBezTo>
                  <a:pt x="137809" y="1085445"/>
                  <a:pt x="275618" y="2161162"/>
                  <a:pt x="1099226" y="2636196"/>
                </a:cubicBezTo>
                <a:cubicBezTo>
                  <a:pt x="1922834" y="3111230"/>
                  <a:pt x="4192621" y="3299298"/>
                  <a:pt x="4941651" y="2859932"/>
                </a:cubicBezTo>
                <a:cubicBezTo>
                  <a:pt x="5690681" y="2420566"/>
                  <a:pt x="5642043" y="1210283"/>
                  <a:pt x="5593405" y="0"/>
                </a:cubicBezTo>
              </a:path>
            </a:pathLst>
          </a:custGeom>
          <a:noFill/>
          <a:ln w="19050" cap="flat" cmpd="sng" algn="ctr">
            <a:solidFill>
              <a:srgbClr val="C00000"/>
            </a:solidFill>
            <a:prstDash val="lgDash"/>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77" name="任意多边形 276"/>
          <p:cNvSpPr/>
          <p:nvPr/>
        </p:nvSpPr>
        <p:spPr bwMode="auto">
          <a:xfrm>
            <a:off x="2665379" y="2889115"/>
            <a:ext cx="6488349" cy="2691852"/>
          </a:xfrm>
          <a:custGeom>
            <a:avLst/>
            <a:gdLst>
              <a:gd name="connsiteX0" fmla="*/ 0 w 6488349"/>
              <a:gd name="connsiteY0" fmla="*/ 29183 h 3041108"/>
              <a:gd name="connsiteX1" fmla="*/ 1313234 w 6488349"/>
              <a:gd name="connsiteY1" fmla="*/ 2684834 h 3041108"/>
              <a:gd name="connsiteX2" fmla="*/ 5019472 w 6488349"/>
              <a:gd name="connsiteY2" fmla="*/ 2723745 h 3041108"/>
              <a:gd name="connsiteX3" fmla="*/ 6488349 w 6488349"/>
              <a:gd name="connsiteY3" fmla="*/ 0 h 3041108"/>
            </a:gdLst>
            <a:ahLst/>
            <a:cxnLst>
              <a:cxn ang="0">
                <a:pos x="connsiteX0" y="connsiteY0"/>
              </a:cxn>
              <a:cxn ang="0">
                <a:pos x="connsiteX1" y="connsiteY1"/>
              </a:cxn>
              <a:cxn ang="0">
                <a:pos x="connsiteX2" y="connsiteY2"/>
              </a:cxn>
              <a:cxn ang="0">
                <a:pos x="connsiteX3" y="connsiteY3"/>
              </a:cxn>
            </a:cxnLst>
            <a:rect l="l" t="t" r="r" b="b"/>
            <a:pathLst>
              <a:path w="6488349" h="3041108">
                <a:moveTo>
                  <a:pt x="0" y="29183"/>
                </a:moveTo>
                <a:cubicBezTo>
                  <a:pt x="238327" y="1132461"/>
                  <a:pt x="476655" y="2235740"/>
                  <a:pt x="1313234" y="2684834"/>
                </a:cubicBezTo>
                <a:cubicBezTo>
                  <a:pt x="2149813" y="3133928"/>
                  <a:pt x="4156953" y="3171217"/>
                  <a:pt x="5019472" y="2723745"/>
                </a:cubicBezTo>
                <a:cubicBezTo>
                  <a:pt x="5881991" y="2276273"/>
                  <a:pt x="6185170" y="1138136"/>
                  <a:pt x="6488349" y="0"/>
                </a:cubicBezTo>
              </a:path>
            </a:pathLst>
          </a:custGeom>
          <a:noFill/>
          <a:ln w="19050" cap="flat" cmpd="sng" algn="ctr">
            <a:solidFill>
              <a:srgbClr val="C00000"/>
            </a:solidFill>
            <a:prstDash val="lgDash"/>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9" name="文本框 58"/>
          <p:cNvSpPr txBox="1"/>
          <p:nvPr/>
        </p:nvSpPr>
        <p:spPr bwMode="auto">
          <a:xfrm>
            <a:off x="5591944" y="4149080"/>
            <a:ext cx="900100"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600" dirty="0" smtClean="0">
                <a:latin typeface="+mn-lt"/>
              </a:rPr>
              <a:t>DVS2</a:t>
            </a:r>
            <a:endParaRPr lang="zh-CN" altLang="en-US" sz="1600" dirty="0" smtClean="0">
              <a:latin typeface="+mn-lt"/>
            </a:endParaRPr>
          </a:p>
        </p:txBody>
      </p:sp>
    </p:spTree>
    <p:extLst>
      <p:ext uri="{BB962C8B-B14F-4D97-AF65-F5344CB8AC3E}">
        <p14:creationId xmlns:p14="http://schemas.microsoft.com/office/powerpoint/2010/main" val="131860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5"/>
                                        </p:tgtEl>
                                        <p:attrNameLst>
                                          <p:attrName>style.visibility</p:attrName>
                                        </p:attrNameLst>
                                      </p:cBhvr>
                                      <p:to>
                                        <p:strVal val="visible"/>
                                      </p:to>
                                    </p:set>
                                    <p:animEffect transition="in" filter="wipe(left)">
                                      <p:cBhvr>
                                        <p:cTn id="7" dur="500"/>
                                        <p:tgtEl>
                                          <p:spTgt spid="2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1"/>
                                        </p:tgtEl>
                                        <p:attrNameLst>
                                          <p:attrName>style.visibility</p:attrName>
                                        </p:attrNameLst>
                                      </p:cBhvr>
                                      <p:to>
                                        <p:strVal val="visible"/>
                                      </p:to>
                                    </p:set>
                                    <p:animEffect transition="in" filter="wipe(left)">
                                      <p:cBhvr>
                                        <p:cTn id="12" dur="500"/>
                                        <p:tgtEl>
                                          <p:spTgt spid="2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4"/>
                                        </p:tgtEl>
                                        <p:attrNameLst>
                                          <p:attrName>style.visibility</p:attrName>
                                        </p:attrNameLst>
                                      </p:cBhvr>
                                      <p:to>
                                        <p:strVal val="visible"/>
                                      </p:to>
                                    </p:set>
                                    <p:animEffect transition="in" filter="wipe(left)">
                                      <p:cBhvr>
                                        <p:cTn id="17" dur="500"/>
                                        <p:tgtEl>
                                          <p:spTgt spid="2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5"/>
                                        </p:tgtEl>
                                        <p:attrNameLst>
                                          <p:attrName>style.visibility</p:attrName>
                                        </p:attrNameLst>
                                      </p:cBhvr>
                                      <p:to>
                                        <p:strVal val="visible"/>
                                      </p:to>
                                    </p:set>
                                    <p:animEffect transition="in" filter="wipe(left)">
                                      <p:cBhvr>
                                        <p:cTn id="22" dur="500"/>
                                        <p:tgtEl>
                                          <p:spTgt spid="27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6"/>
                                        </p:tgtEl>
                                        <p:attrNameLst>
                                          <p:attrName>style.visibility</p:attrName>
                                        </p:attrNameLst>
                                      </p:cBhvr>
                                      <p:to>
                                        <p:strVal val="visible"/>
                                      </p:to>
                                    </p:set>
                                    <p:animEffect transition="in" filter="wipe(left)">
                                      <p:cBhvr>
                                        <p:cTn id="27" dur="500"/>
                                        <p:tgtEl>
                                          <p:spTgt spid="27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7"/>
                                        </p:tgtEl>
                                        <p:attrNameLst>
                                          <p:attrName>style.visibility</p:attrName>
                                        </p:attrNameLst>
                                      </p:cBhvr>
                                      <p:to>
                                        <p:strVal val="visible"/>
                                      </p:to>
                                    </p:set>
                                    <p:animEffect transition="in" filter="wipe(left)">
                                      <p:cBhvr>
                                        <p:cTn id="32" dur="5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 grpId="0" animBg="1"/>
      <p:bldP spid="271" grpId="0" animBg="1"/>
      <p:bldP spid="274" grpId="0" animBg="1"/>
      <p:bldP spid="275" grpId="0" animBg="1"/>
      <p:bldP spid="276" grpId="0" animBg="1"/>
      <p:bldP spid="27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知识小考</a:t>
            </a:r>
            <a:endParaRPr lang="zh-CN" altLang="en-US" dirty="0"/>
          </a:p>
        </p:txBody>
      </p:sp>
      <p:sp>
        <p:nvSpPr>
          <p:cNvPr id="3" name="文本占位符 1"/>
          <p:cNvSpPr txBox="1">
            <a:spLocks/>
          </p:cNvSpPr>
          <p:nvPr/>
        </p:nvSpPr>
        <p:spPr>
          <a:xfrm>
            <a:off x="912285" y="1233487"/>
            <a:ext cx="10560049" cy="4680000"/>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r>
              <a:rPr lang="en-US" altLang="zh-CN" sz="2400" kern="0" dirty="0" smtClean="0"/>
              <a:t>OVS/DVS/EVS</a:t>
            </a:r>
            <a:r>
              <a:rPr lang="zh-CN" altLang="en-US" sz="2400" kern="0" dirty="0" smtClean="0"/>
              <a:t>三者的区别是什么？</a:t>
            </a:r>
            <a:endParaRPr lang="en-US" altLang="zh-CN" sz="2400" kern="0" dirty="0" smtClean="0"/>
          </a:p>
          <a:p>
            <a:pPr marL="0" indent="0">
              <a:buNone/>
            </a:pPr>
            <a:endParaRPr lang="zh-CN" altLang="en-US" sz="2400" kern="0" dirty="0"/>
          </a:p>
        </p:txBody>
      </p:sp>
    </p:spTree>
    <p:extLst>
      <p:ext uri="{BB962C8B-B14F-4D97-AF65-F5344CB8AC3E}">
        <p14:creationId xmlns:p14="http://schemas.microsoft.com/office/powerpoint/2010/main" val="4293224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本节介绍了网络虚拟化的实现原理，从</a:t>
            </a:r>
            <a:r>
              <a:rPr lang="en-US" altLang="zh-CN" dirty="0" smtClean="0"/>
              <a:t>Bridge</a:t>
            </a:r>
            <a:r>
              <a:rPr lang="zh-CN" altLang="en-US" dirty="0" smtClean="0"/>
              <a:t>到</a:t>
            </a:r>
            <a:r>
              <a:rPr lang="en-US" altLang="zh-CN" dirty="0" smtClean="0"/>
              <a:t>OVS</a:t>
            </a:r>
            <a:r>
              <a:rPr lang="zh-CN" altLang="en-US" dirty="0" smtClean="0"/>
              <a:t>，再发展到</a:t>
            </a:r>
            <a:r>
              <a:rPr lang="en-US" altLang="zh-CN" dirty="0" smtClean="0"/>
              <a:t>DVS</a:t>
            </a:r>
            <a:r>
              <a:rPr lang="zh-CN" altLang="en-US" dirty="0" smtClean="0"/>
              <a:t>和</a:t>
            </a:r>
            <a:r>
              <a:rPr lang="en-US" altLang="zh-CN" dirty="0" smtClean="0"/>
              <a:t>EVS</a:t>
            </a:r>
            <a:r>
              <a:rPr lang="zh-CN" altLang="en-US" dirty="0" smtClean="0"/>
              <a:t>。同时介绍了华为</a:t>
            </a:r>
            <a:r>
              <a:rPr lang="en-US" altLang="zh-CN" dirty="0" err="1" smtClean="0"/>
              <a:t>FusionCompute</a:t>
            </a:r>
            <a:r>
              <a:rPr lang="zh-CN" altLang="en-US" dirty="0" smtClean="0"/>
              <a:t>分布式交换机的实现原理和其中的相关概念以及</a:t>
            </a:r>
            <a:r>
              <a:rPr lang="en-US" altLang="zh-CN" dirty="0" err="1" smtClean="0"/>
              <a:t>FusionCompute</a:t>
            </a:r>
            <a:r>
              <a:rPr lang="zh-CN" altLang="en-US" dirty="0" smtClean="0"/>
              <a:t>中虚拟机之间通信的流量走向。</a:t>
            </a:r>
            <a:endParaRPr lang="zh-CN" altLang="en-US" dirty="0"/>
          </a:p>
        </p:txBody>
      </p:sp>
    </p:spTree>
    <p:extLst>
      <p:ext uri="{BB962C8B-B14F-4D97-AF65-F5344CB8AC3E}">
        <p14:creationId xmlns:p14="http://schemas.microsoft.com/office/powerpoint/2010/main" val="3735169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rPr>
              <a:t>网络虚拟化相关概念及技术</a:t>
            </a:r>
            <a:endParaRPr lang="en-US" altLang="zh-CN" dirty="0">
              <a:solidFill>
                <a:schemeClr val="bg1">
                  <a:lumMod val="50000"/>
                </a:schemeClr>
              </a:solidFill>
            </a:endParaRPr>
          </a:p>
          <a:p>
            <a:r>
              <a:rPr lang="zh-CN" altLang="en-US" b="1" dirty="0" smtClean="0"/>
              <a:t>网络虚拟化功能特性</a:t>
            </a:r>
            <a:endParaRPr lang="zh-CN" altLang="en-US" b="1" dirty="0"/>
          </a:p>
        </p:txBody>
      </p:sp>
    </p:spTree>
    <p:extLst>
      <p:ext uri="{BB962C8B-B14F-4D97-AF65-F5344CB8AC3E}">
        <p14:creationId xmlns:p14="http://schemas.microsoft.com/office/powerpoint/2010/main" val="32954194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华为虚拟交换模式</a:t>
            </a:r>
            <a:endParaRPr lang="zh-CN" altLang="en-US" dirty="0"/>
          </a:p>
        </p:txBody>
      </p:sp>
      <p:sp>
        <p:nvSpPr>
          <p:cNvPr id="5" name="文本占位符 4"/>
          <p:cNvSpPr>
            <a:spLocks noGrp="1"/>
          </p:cNvSpPr>
          <p:nvPr>
            <p:ph type="body" sz="quarter" idx="10"/>
          </p:nvPr>
        </p:nvSpPr>
        <p:spPr>
          <a:xfrm>
            <a:off x="912285" y="1233488"/>
            <a:ext cx="10560048" cy="1007380"/>
          </a:xfrm>
        </p:spPr>
        <p:txBody>
          <a:bodyPr/>
          <a:lstStyle/>
          <a:p>
            <a:r>
              <a:rPr lang="zh-CN" altLang="en-US" dirty="0"/>
              <a:t>华为虚拟交换机提供三种虚拟交换模式</a:t>
            </a:r>
            <a:r>
              <a:rPr lang="zh-CN" altLang="en-US" dirty="0" smtClean="0"/>
              <a:t>：普通</a:t>
            </a:r>
            <a:r>
              <a:rPr lang="zh-CN" altLang="en-US" dirty="0"/>
              <a:t>模式</a:t>
            </a:r>
            <a:r>
              <a:rPr lang="zh-CN" altLang="en-US" dirty="0" smtClean="0"/>
              <a:t>，</a:t>
            </a:r>
            <a:r>
              <a:rPr lang="en-US" altLang="zh-CN" dirty="0" smtClean="0"/>
              <a:t>SR-IOV</a:t>
            </a:r>
            <a:r>
              <a:rPr lang="zh-CN" altLang="en-US" dirty="0"/>
              <a:t>直通模式</a:t>
            </a:r>
            <a:r>
              <a:rPr lang="zh-CN" altLang="en-US" dirty="0" smtClean="0"/>
              <a:t>，用户</a:t>
            </a:r>
            <a:r>
              <a:rPr lang="zh-CN" altLang="en-US" dirty="0"/>
              <a:t>态交换模式。</a:t>
            </a:r>
          </a:p>
        </p:txBody>
      </p:sp>
      <p:sp>
        <p:nvSpPr>
          <p:cNvPr id="48" name="矩形 47"/>
          <p:cNvSpPr/>
          <p:nvPr/>
        </p:nvSpPr>
        <p:spPr>
          <a:xfrm>
            <a:off x="1419460" y="5479951"/>
            <a:ext cx="1332148" cy="273607"/>
          </a:xfrm>
          <a:prstGeom prst="rect">
            <a:avLst/>
          </a:prstGeom>
          <a:solidFill>
            <a:schemeClr val="bg1">
              <a:lumMod val="85000"/>
            </a:schemeClr>
          </a:soli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lang="en-US" altLang="zh-CN" sz="1600" kern="0" smtClean="0">
                <a:solidFill>
                  <a:sysClr val="windowText" lastClr="000000"/>
                </a:solidFill>
                <a:latin typeface="+mn-ea"/>
              </a:rPr>
              <a:t>eth/bond</a:t>
            </a:r>
            <a:endParaRPr kumimoji="0" lang="zh-CN" altLang="en-US" sz="1600" b="0" i="0" u="none" strike="noStrike" kern="0" cap="none" spc="0" normalizeH="0" baseline="0" noProof="0" dirty="0">
              <a:ln>
                <a:noFill/>
              </a:ln>
              <a:solidFill>
                <a:sysClr val="windowText" lastClr="000000"/>
              </a:solidFill>
              <a:effectLst/>
              <a:uLnTx/>
              <a:uFillTx/>
              <a:latin typeface="+mn-ea"/>
              <a:cs typeface="+mn-cs"/>
            </a:endParaRPr>
          </a:p>
        </p:txBody>
      </p:sp>
      <p:sp>
        <p:nvSpPr>
          <p:cNvPr id="49" name="矩形 48"/>
          <p:cNvSpPr/>
          <p:nvPr/>
        </p:nvSpPr>
        <p:spPr>
          <a:xfrm>
            <a:off x="1095424" y="4591860"/>
            <a:ext cx="1980220" cy="396325"/>
          </a:xfrm>
          <a:prstGeom prst="rect">
            <a:avLst/>
          </a:prstGeom>
          <a:solidFill>
            <a:srgbClr val="00B0F0"/>
          </a:soli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lang="en-US" altLang="zh-CN" sz="1600" kern="0" dirty="0" smtClean="0">
                <a:solidFill>
                  <a:sysClr val="windowText" lastClr="000000"/>
                </a:solidFill>
                <a:latin typeface="+mn-ea"/>
              </a:rPr>
              <a:t>br-eth1/</a:t>
            </a:r>
            <a:r>
              <a:rPr lang="en-US" altLang="zh-CN" sz="1600" kern="0" dirty="0" err="1" smtClean="0">
                <a:solidFill>
                  <a:sysClr val="windowText" lastClr="000000"/>
                </a:solidFill>
                <a:latin typeface="+mn-ea"/>
              </a:rPr>
              <a:t>br</a:t>
            </a:r>
            <a:r>
              <a:rPr lang="en-US" altLang="zh-CN" sz="1600" kern="0" dirty="0" smtClean="0">
                <a:solidFill>
                  <a:sysClr val="windowText" lastClr="000000"/>
                </a:solidFill>
                <a:latin typeface="+mn-ea"/>
              </a:rPr>
              <a:t>-bond</a:t>
            </a:r>
            <a:endParaRPr kumimoji="0" lang="zh-CN" altLang="en-US" sz="1600" b="0" i="0" u="none" strike="noStrike" kern="0" cap="none" spc="0" normalizeH="0" baseline="0" noProof="0" dirty="0">
              <a:ln>
                <a:noFill/>
              </a:ln>
              <a:solidFill>
                <a:sysClr val="windowText" lastClr="000000"/>
              </a:solidFill>
              <a:effectLst/>
              <a:uLnTx/>
              <a:uFillTx/>
              <a:latin typeface="+mn-ea"/>
              <a:cs typeface="+mn-cs"/>
            </a:endParaRPr>
          </a:p>
        </p:txBody>
      </p:sp>
      <p:sp>
        <p:nvSpPr>
          <p:cNvPr id="50" name="矩形 49"/>
          <p:cNvSpPr/>
          <p:nvPr/>
        </p:nvSpPr>
        <p:spPr>
          <a:xfrm>
            <a:off x="1098711" y="3327886"/>
            <a:ext cx="1980220" cy="690238"/>
          </a:xfrm>
          <a:prstGeom prst="rect">
            <a:avLst/>
          </a:prstGeom>
          <a:solidFill>
            <a:srgbClr val="FFC000"/>
          </a:soli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lang="en-US" altLang="zh-CN" sz="1600" kern="0" dirty="0" smtClean="0">
                <a:solidFill>
                  <a:sysClr val="windowText" lastClr="000000"/>
                </a:solidFill>
                <a:latin typeface="+mn-ea"/>
              </a:rPr>
              <a:t>br1</a:t>
            </a:r>
            <a:endParaRPr kumimoji="0" lang="zh-CN" altLang="en-US" sz="1600" b="0" i="0" u="none" strike="noStrike" kern="0" cap="none" spc="0" normalizeH="0" baseline="0" noProof="0" dirty="0">
              <a:ln>
                <a:noFill/>
              </a:ln>
              <a:solidFill>
                <a:sysClr val="windowText" lastClr="000000"/>
              </a:solidFill>
              <a:effectLst/>
              <a:uLnTx/>
              <a:uFillTx/>
              <a:latin typeface="+mn-ea"/>
              <a:cs typeface="+mn-cs"/>
            </a:endParaRPr>
          </a:p>
        </p:txBody>
      </p:sp>
      <p:sp>
        <p:nvSpPr>
          <p:cNvPr id="51" name="矩形 50"/>
          <p:cNvSpPr/>
          <p:nvPr/>
        </p:nvSpPr>
        <p:spPr>
          <a:xfrm>
            <a:off x="1328750" y="3327886"/>
            <a:ext cx="540060" cy="200724"/>
          </a:xfrm>
          <a:prstGeom prst="rect">
            <a:avLst/>
          </a:prstGeom>
          <a:solidFill>
            <a:srgbClr val="92D050"/>
          </a:soli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lang="en-US" altLang="zh-CN" sz="1200" kern="0" dirty="0" smtClean="0">
                <a:solidFill>
                  <a:sysClr val="windowText" lastClr="000000"/>
                </a:solidFill>
                <a:latin typeface="+mn-ea"/>
              </a:rPr>
              <a:t>tap0</a:t>
            </a:r>
            <a:endParaRPr kumimoji="0" lang="zh-CN" altLang="en-US" sz="1200" b="0" i="0" u="none" strike="noStrike" kern="0" cap="none" spc="0" normalizeH="0" baseline="0" noProof="0" dirty="0">
              <a:ln>
                <a:noFill/>
              </a:ln>
              <a:solidFill>
                <a:sysClr val="windowText" lastClr="000000"/>
              </a:solidFill>
              <a:effectLst/>
              <a:uLnTx/>
              <a:uFillTx/>
              <a:latin typeface="+mn-ea"/>
            </a:endParaRPr>
          </a:p>
        </p:txBody>
      </p:sp>
      <p:sp>
        <p:nvSpPr>
          <p:cNvPr id="52" name="矩形 51"/>
          <p:cNvSpPr/>
          <p:nvPr/>
        </p:nvSpPr>
        <p:spPr>
          <a:xfrm>
            <a:off x="1239814" y="2252887"/>
            <a:ext cx="1512168" cy="690238"/>
          </a:xfrm>
          <a:prstGeom prst="rect">
            <a:avLst/>
          </a:prstGeom>
          <a:noFill/>
          <a:ln w="9525" cap="flat" cmpd="sng" algn="ctr">
            <a:solidFill>
              <a:srgbClr val="00B0F0"/>
            </a:solidFill>
            <a:prstDash val="solid"/>
          </a:ln>
          <a:effectLst>
            <a:outerShdw blurRad="40000" dist="20000" dir="5400000" rotWithShape="0">
              <a:srgbClr val="000000">
                <a:alpha val="38000"/>
              </a:srgbClr>
            </a:outerShdw>
          </a:effectLst>
        </p:spPr>
        <p:txBody>
          <a:bodyPr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lang="en-US" altLang="zh-CN" sz="1600" kern="0" noProof="0" dirty="0" smtClean="0">
                <a:solidFill>
                  <a:sysClr val="windowText" lastClr="000000"/>
                </a:solidFill>
                <a:latin typeface="+mn-ea"/>
              </a:rPr>
              <a:t>VM</a:t>
            </a:r>
            <a:endParaRPr kumimoji="0" lang="zh-CN" altLang="en-US" sz="1600" b="0" i="0" u="none" strike="noStrike" kern="0" cap="none" spc="0" normalizeH="0" baseline="0" noProof="0" dirty="0">
              <a:ln>
                <a:noFill/>
              </a:ln>
              <a:solidFill>
                <a:sysClr val="windowText" lastClr="000000"/>
              </a:solidFill>
              <a:effectLst/>
              <a:uLnTx/>
              <a:uFillTx/>
              <a:latin typeface="+mn-ea"/>
              <a:cs typeface="+mn-cs"/>
            </a:endParaRPr>
          </a:p>
        </p:txBody>
      </p:sp>
      <p:sp>
        <p:nvSpPr>
          <p:cNvPr id="53" name="矩形 52"/>
          <p:cNvSpPr/>
          <p:nvPr/>
        </p:nvSpPr>
        <p:spPr>
          <a:xfrm>
            <a:off x="1432782" y="2743727"/>
            <a:ext cx="540060" cy="200724"/>
          </a:xfrm>
          <a:prstGeom prst="rect">
            <a:avLst/>
          </a:prstGeom>
          <a:solidFill>
            <a:srgbClr val="92D050"/>
          </a:soli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lang="en-US" altLang="zh-CN" sz="1200" kern="0" noProof="0" dirty="0" smtClean="0">
                <a:solidFill>
                  <a:sysClr val="windowText" lastClr="000000"/>
                </a:solidFill>
                <a:latin typeface="+mn-ea"/>
              </a:rPr>
              <a:t>eth0</a:t>
            </a:r>
            <a:endParaRPr kumimoji="0" lang="zh-CN" altLang="en-US" sz="1200" b="0" i="0" u="none" strike="noStrike" kern="0" cap="none" spc="0" normalizeH="0" baseline="0" noProof="0" dirty="0">
              <a:ln>
                <a:noFill/>
              </a:ln>
              <a:solidFill>
                <a:sysClr val="windowText" lastClr="000000"/>
              </a:solidFill>
              <a:effectLst/>
              <a:uLnTx/>
              <a:uFillTx/>
              <a:latin typeface="+mn-ea"/>
            </a:endParaRPr>
          </a:p>
        </p:txBody>
      </p:sp>
      <p:cxnSp>
        <p:nvCxnSpPr>
          <p:cNvPr id="55" name="直接连接符 54"/>
          <p:cNvCxnSpPr>
            <a:stCxn id="48" idx="0"/>
            <a:endCxn id="49" idx="2"/>
          </p:cNvCxnSpPr>
          <p:nvPr/>
        </p:nvCxnSpPr>
        <p:spPr bwMode="auto">
          <a:xfrm flipV="1">
            <a:off x="2085534" y="4988185"/>
            <a:ext cx="0" cy="49176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6" name="直接连接符 55"/>
          <p:cNvCxnSpPr>
            <a:stCxn id="49" idx="0"/>
            <a:endCxn id="50" idx="2"/>
          </p:cNvCxnSpPr>
          <p:nvPr/>
        </p:nvCxnSpPr>
        <p:spPr bwMode="auto">
          <a:xfrm flipV="1">
            <a:off x="2085534" y="4018124"/>
            <a:ext cx="3287" cy="57373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9" name="直接连接符 58"/>
          <p:cNvCxnSpPr>
            <a:stCxn id="53" idx="2"/>
          </p:cNvCxnSpPr>
          <p:nvPr/>
        </p:nvCxnSpPr>
        <p:spPr bwMode="auto">
          <a:xfrm>
            <a:off x="1702812" y="2944451"/>
            <a:ext cx="0" cy="383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3" name="矩形 62"/>
          <p:cNvSpPr/>
          <p:nvPr/>
        </p:nvSpPr>
        <p:spPr>
          <a:xfrm>
            <a:off x="1419460" y="6009792"/>
            <a:ext cx="1332148" cy="273607"/>
          </a:xfrm>
          <a:prstGeom prst="rect">
            <a:avLst/>
          </a:prstGeom>
          <a:noFill/>
          <a:ln w="9525" cap="flat" cmpd="sng" algn="ctr">
            <a:noFill/>
            <a:prstDash val="solid"/>
          </a:ln>
          <a:effectLst>
            <a:outerShdw blurRad="40000" dist="20000" dir="5400000" rotWithShape="0">
              <a:srgbClr val="000000">
                <a:alpha val="38000"/>
              </a:srgbClr>
            </a:outerShdw>
          </a:effectLst>
        </p:spPr>
        <p:txBody>
          <a:bodyPr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lang="zh-CN" altLang="en-US" sz="1600" kern="0" noProof="0" dirty="0" smtClean="0">
                <a:solidFill>
                  <a:sysClr val="windowText" lastClr="000000"/>
                </a:solidFill>
                <a:latin typeface="+mn-ea"/>
              </a:rPr>
              <a:t>普通交换</a:t>
            </a:r>
            <a:endParaRPr kumimoji="0" lang="zh-CN" altLang="en-US" sz="1600" b="0" i="0" u="none" strike="noStrike" kern="0" cap="none" spc="0" normalizeH="0" baseline="0" noProof="0" dirty="0">
              <a:ln>
                <a:noFill/>
              </a:ln>
              <a:solidFill>
                <a:sysClr val="windowText" lastClr="000000"/>
              </a:solidFill>
              <a:effectLst/>
              <a:uLnTx/>
              <a:uFillTx/>
              <a:latin typeface="+mn-ea"/>
              <a:cs typeface="+mn-cs"/>
            </a:endParaRPr>
          </a:p>
        </p:txBody>
      </p:sp>
      <p:cxnSp>
        <p:nvCxnSpPr>
          <p:cNvPr id="64" name="直接连接符 63"/>
          <p:cNvCxnSpPr/>
          <p:nvPr/>
        </p:nvCxnSpPr>
        <p:spPr bwMode="auto">
          <a:xfrm flipV="1">
            <a:off x="3192860" y="2240868"/>
            <a:ext cx="0" cy="4021693"/>
          </a:xfrm>
          <a:prstGeom prst="line">
            <a:avLst/>
          </a:prstGeom>
          <a:solidFill>
            <a:schemeClr val="accent1"/>
          </a:solidFill>
          <a:ln w="19050" cap="flat" cmpd="sng" algn="ctr">
            <a:solidFill>
              <a:schemeClr val="bg1">
                <a:lumMod val="50000"/>
              </a:schemeClr>
            </a:solidFill>
            <a:prstDash val="lgDash"/>
            <a:round/>
            <a:headEnd type="none" w="med" len="med"/>
            <a:tailEnd type="none" w="med" len="med"/>
          </a:ln>
          <a:effectLst/>
        </p:spPr>
      </p:cxnSp>
      <p:sp>
        <p:nvSpPr>
          <p:cNvPr id="71" name="矩形 70"/>
          <p:cNvSpPr/>
          <p:nvPr/>
        </p:nvSpPr>
        <p:spPr>
          <a:xfrm>
            <a:off x="3821754" y="6009792"/>
            <a:ext cx="1332148" cy="273607"/>
          </a:xfrm>
          <a:prstGeom prst="rect">
            <a:avLst/>
          </a:prstGeom>
          <a:noFill/>
          <a:ln w="9525" cap="flat" cmpd="sng" algn="ctr">
            <a:noFill/>
            <a:prstDash val="solid"/>
          </a:ln>
          <a:effectLst>
            <a:outerShdw blurRad="40000" dist="20000" dir="5400000" rotWithShape="0">
              <a:srgbClr val="000000">
                <a:alpha val="38000"/>
              </a:srgbClr>
            </a:outerShdw>
          </a:effectLst>
        </p:spPr>
        <p:txBody>
          <a:bodyPr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lang="en-US" altLang="zh-CN" sz="1600" kern="0" dirty="0" smtClean="0">
                <a:solidFill>
                  <a:sysClr val="windowText" lastClr="000000"/>
                </a:solidFill>
                <a:latin typeface="+mn-ea"/>
              </a:rPr>
              <a:t>SR-IOV</a:t>
            </a:r>
            <a:endParaRPr kumimoji="0" lang="zh-CN" altLang="en-US" sz="1600" b="0" i="0" u="none" strike="noStrike" kern="0" cap="none" spc="0" normalizeH="0" baseline="0" noProof="0" dirty="0">
              <a:ln>
                <a:noFill/>
              </a:ln>
              <a:solidFill>
                <a:sysClr val="windowText" lastClr="000000"/>
              </a:solidFill>
              <a:effectLst/>
              <a:uLnTx/>
              <a:uFillTx/>
              <a:latin typeface="+mn-ea"/>
              <a:cs typeface="+mn-cs"/>
            </a:endParaRPr>
          </a:p>
        </p:txBody>
      </p:sp>
      <p:grpSp>
        <p:nvGrpSpPr>
          <p:cNvPr id="87" name="组合 86"/>
          <p:cNvGrpSpPr/>
          <p:nvPr/>
        </p:nvGrpSpPr>
        <p:grpSpPr>
          <a:xfrm>
            <a:off x="3406644" y="4900165"/>
            <a:ext cx="2455917" cy="853393"/>
            <a:chOff x="3422769" y="5229201"/>
            <a:chExt cx="2455917" cy="609576"/>
          </a:xfrm>
        </p:grpSpPr>
        <p:sp>
          <p:nvSpPr>
            <p:cNvPr id="69" name="矩形 68"/>
            <p:cNvSpPr/>
            <p:nvPr/>
          </p:nvSpPr>
          <p:spPr>
            <a:xfrm>
              <a:off x="3422769" y="5229201"/>
              <a:ext cx="2228260" cy="609576"/>
            </a:xfrm>
            <a:prstGeom prst="rect">
              <a:avLst/>
            </a:prstGeom>
            <a:solidFill>
              <a:srgbClr val="D9D9D9"/>
            </a:soli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ysClr val="windowText" lastClr="000000"/>
                </a:solidFill>
                <a:effectLst/>
                <a:uLnTx/>
                <a:uFillTx/>
                <a:latin typeface="+mn-ea"/>
              </a:endParaRPr>
            </a:p>
          </p:txBody>
        </p:sp>
        <p:sp>
          <p:nvSpPr>
            <p:cNvPr id="72" name="矩形 71"/>
            <p:cNvSpPr/>
            <p:nvPr/>
          </p:nvSpPr>
          <p:spPr>
            <a:xfrm>
              <a:off x="5033300" y="5408229"/>
              <a:ext cx="845386" cy="273607"/>
            </a:xfrm>
            <a:prstGeom prst="rect">
              <a:avLst/>
            </a:prstGeom>
            <a:noFill/>
            <a:ln w="9525" cap="flat" cmpd="sng" algn="ctr">
              <a:noFill/>
              <a:prstDash val="solid"/>
            </a:ln>
            <a:effectLst/>
          </p:spPr>
          <p:txBody>
            <a:bodyPr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lang="zh-CN" altLang="en-US" sz="1200" kern="0" noProof="0" dirty="0" smtClean="0">
                  <a:solidFill>
                    <a:sysClr val="windowText" lastClr="000000"/>
                  </a:solidFill>
                  <a:latin typeface="+mn-ea"/>
                </a:rPr>
                <a:t>物理</a:t>
              </a:r>
              <a:endParaRPr lang="en-US" altLang="zh-CN" sz="1200" kern="0" noProof="0" dirty="0" smtClean="0">
                <a:solidFill>
                  <a:sysClr val="windowText" lastClr="000000"/>
                </a:solidFill>
                <a:latin typeface="+mn-ea"/>
              </a:endParaRPr>
            </a:p>
            <a:p>
              <a:pPr marL="0" marR="0" lvl="0" indent="0" algn="l" defTabSz="914400" eaLnBrk="1" fontAlgn="auto" latinLnBrk="0" hangingPunct="1">
                <a:lnSpc>
                  <a:spcPct val="100000"/>
                </a:lnSpc>
                <a:spcBef>
                  <a:spcPts val="0"/>
                </a:spcBef>
                <a:spcAft>
                  <a:spcPts val="0"/>
                </a:spcAft>
                <a:buClrTx/>
                <a:buSzTx/>
                <a:buFontTx/>
                <a:buNone/>
                <a:tabLst/>
                <a:defRPr/>
              </a:pPr>
              <a:r>
                <a:rPr lang="zh-CN" altLang="en-US" sz="1200" kern="0" noProof="0" dirty="0" smtClean="0">
                  <a:solidFill>
                    <a:sysClr val="windowText" lastClr="000000"/>
                  </a:solidFill>
                  <a:latin typeface="+mn-ea"/>
                </a:rPr>
                <a:t>硬件</a:t>
              </a:r>
              <a:endParaRPr kumimoji="0" lang="zh-CN" altLang="en-US" sz="1200" b="0" i="0" u="none" strike="noStrike" kern="0" cap="none" spc="0" normalizeH="0" baseline="0" noProof="0" dirty="0">
                <a:ln>
                  <a:noFill/>
                </a:ln>
                <a:solidFill>
                  <a:sysClr val="windowText" lastClr="000000"/>
                </a:solidFill>
                <a:effectLst/>
                <a:uLnTx/>
                <a:uFillTx/>
                <a:latin typeface="+mn-ea"/>
              </a:endParaRPr>
            </a:p>
          </p:txBody>
        </p:sp>
        <p:sp>
          <p:nvSpPr>
            <p:cNvPr id="74" name="矩形 73"/>
            <p:cNvSpPr/>
            <p:nvPr/>
          </p:nvSpPr>
          <p:spPr>
            <a:xfrm>
              <a:off x="3485805" y="5301208"/>
              <a:ext cx="1692928" cy="452350"/>
            </a:xfrm>
            <a:prstGeom prst="rect">
              <a:avLst/>
            </a:prstGeom>
            <a:solidFill>
              <a:schemeClr val="bg1">
                <a:lumMod val="85000"/>
              </a:schemeClr>
            </a:soli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sysClr val="windowText" lastClr="000000"/>
                </a:solidFill>
                <a:effectLst/>
                <a:uLnTx/>
                <a:uFillTx/>
                <a:latin typeface="+mn-ea"/>
                <a:cs typeface="+mn-cs"/>
              </a:endParaRPr>
            </a:p>
          </p:txBody>
        </p:sp>
        <p:sp>
          <p:nvSpPr>
            <p:cNvPr id="75" name="矩形 74"/>
            <p:cNvSpPr/>
            <p:nvPr/>
          </p:nvSpPr>
          <p:spPr>
            <a:xfrm>
              <a:off x="4546323" y="5408229"/>
              <a:ext cx="845386" cy="273607"/>
            </a:xfrm>
            <a:prstGeom prst="rect">
              <a:avLst/>
            </a:prstGeom>
            <a:noFill/>
            <a:ln w="9525" cap="flat" cmpd="sng" algn="ctr">
              <a:noFill/>
              <a:prstDash val="solid"/>
            </a:ln>
            <a:effectLst/>
          </p:spPr>
          <p:txBody>
            <a:bodyPr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lang="zh-CN" altLang="en-US" sz="1200" kern="0" noProof="0" dirty="0" smtClean="0">
                  <a:solidFill>
                    <a:sysClr val="windowText" lastClr="000000"/>
                  </a:solidFill>
                  <a:latin typeface="+mn-ea"/>
                </a:rPr>
                <a:t>智能</a:t>
              </a:r>
              <a:endParaRPr lang="en-US" altLang="zh-CN" sz="1200" kern="0" noProof="0" dirty="0" smtClean="0">
                <a:solidFill>
                  <a:sysClr val="windowText" lastClr="000000"/>
                </a:solidFill>
                <a:latin typeface="+mn-ea"/>
              </a:endParaRPr>
            </a:p>
            <a:p>
              <a:pPr marL="0" marR="0" lvl="0" indent="0" algn="l" defTabSz="914400" eaLnBrk="1" fontAlgn="auto" latinLnBrk="0" hangingPunct="1">
                <a:lnSpc>
                  <a:spcPct val="100000"/>
                </a:lnSpc>
                <a:spcBef>
                  <a:spcPts val="0"/>
                </a:spcBef>
                <a:spcAft>
                  <a:spcPts val="0"/>
                </a:spcAft>
                <a:buClrTx/>
                <a:buSzTx/>
                <a:buFontTx/>
                <a:buNone/>
                <a:tabLst/>
                <a:defRPr/>
              </a:pPr>
              <a:r>
                <a:rPr lang="zh-CN" altLang="en-US" sz="1200" kern="0" noProof="0" dirty="0" smtClean="0">
                  <a:solidFill>
                    <a:sysClr val="windowText" lastClr="000000"/>
                  </a:solidFill>
                  <a:latin typeface="+mn-ea"/>
                </a:rPr>
                <a:t>网卡</a:t>
              </a:r>
              <a:endParaRPr kumimoji="0" lang="zh-CN" altLang="en-US" sz="1200" b="0" i="0" u="none" strike="noStrike" kern="0" cap="none" spc="0" normalizeH="0" baseline="0" noProof="0" dirty="0">
                <a:ln>
                  <a:noFill/>
                </a:ln>
                <a:solidFill>
                  <a:sysClr val="windowText" lastClr="000000"/>
                </a:solidFill>
                <a:effectLst/>
                <a:uLnTx/>
                <a:uFillTx/>
                <a:latin typeface="+mn-ea"/>
              </a:endParaRPr>
            </a:p>
          </p:txBody>
        </p:sp>
        <p:sp>
          <p:nvSpPr>
            <p:cNvPr id="79" name="矩形 78"/>
            <p:cNvSpPr/>
            <p:nvPr/>
          </p:nvSpPr>
          <p:spPr bwMode="auto">
            <a:xfrm>
              <a:off x="3575719" y="5395888"/>
              <a:ext cx="1107189" cy="285948"/>
            </a:xfrm>
            <a:prstGeom prst="rect">
              <a:avLst/>
            </a:prstGeom>
            <a:solidFill>
              <a:srgbClr val="D9D9D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76" name="矩形 75"/>
            <p:cNvSpPr/>
            <p:nvPr/>
          </p:nvSpPr>
          <p:spPr>
            <a:xfrm>
              <a:off x="4242177" y="5426081"/>
              <a:ext cx="387731" cy="197251"/>
            </a:xfrm>
            <a:prstGeom prst="rect">
              <a:avLst/>
            </a:prstGeom>
            <a:solidFill>
              <a:schemeClr val="bg1">
                <a:lumMod val="85000"/>
              </a:schemeClr>
            </a:soli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ysClr val="windowText" lastClr="000000"/>
                  </a:solidFill>
                  <a:effectLst/>
                  <a:uLnTx/>
                  <a:uFillTx/>
                  <a:latin typeface="+mn-ea"/>
                  <a:cs typeface="+mn-cs"/>
                </a:rPr>
                <a:t>VF</a:t>
              </a:r>
              <a:endParaRPr kumimoji="0" lang="zh-CN" altLang="en-US" sz="1200" b="0" i="0" u="none" strike="noStrike" kern="0" cap="none" spc="0" normalizeH="0" baseline="0" noProof="0" dirty="0">
                <a:ln>
                  <a:noFill/>
                </a:ln>
                <a:solidFill>
                  <a:sysClr val="windowText" lastClr="000000"/>
                </a:solidFill>
                <a:effectLst/>
                <a:uLnTx/>
                <a:uFillTx/>
                <a:latin typeface="+mn-ea"/>
                <a:cs typeface="+mn-cs"/>
              </a:endParaRPr>
            </a:p>
          </p:txBody>
        </p:sp>
        <p:sp>
          <p:nvSpPr>
            <p:cNvPr id="77" name="矩形 76"/>
            <p:cNvSpPr/>
            <p:nvPr/>
          </p:nvSpPr>
          <p:spPr>
            <a:xfrm>
              <a:off x="3784295" y="5426081"/>
              <a:ext cx="387731" cy="197251"/>
            </a:xfrm>
            <a:prstGeom prst="rect">
              <a:avLst/>
            </a:prstGeom>
            <a:solidFill>
              <a:schemeClr val="bg1">
                <a:lumMod val="85000"/>
              </a:schemeClr>
            </a:soli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ysClr val="windowText" lastClr="000000"/>
                  </a:solidFill>
                  <a:effectLst/>
                  <a:uLnTx/>
                  <a:uFillTx/>
                  <a:latin typeface="+mn-ea"/>
                  <a:cs typeface="+mn-cs"/>
                </a:rPr>
                <a:t>VF</a:t>
              </a:r>
              <a:endParaRPr kumimoji="0" lang="zh-CN" altLang="en-US" sz="1200" b="0" i="0" u="none" strike="noStrike" kern="0" cap="none" spc="0" normalizeH="0" baseline="0" noProof="0" dirty="0">
                <a:ln>
                  <a:noFill/>
                </a:ln>
                <a:solidFill>
                  <a:sysClr val="windowText" lastClr="000000"/>
                </a:solidFill>
                <a:effectLst/>
                <a:uLnTx/>
                <a:uFillTx/>
                <a:latin typeface="+mn-ea"/>
                <a:cs typeface="+mn-cs"/>
              </a:endParaRPr>
            </a:p>
          </p:txBody>
        </p:sp>
        <p:sp>
          <p:nvSpPr>
            <p:cNvPr id="78" name="矩形 77"/>
            <p:cNvSpPr/>
            <p:nvPr/>
          </p:nvSpPr>
          <p:spPr>
            <a:xfrm>
              <a:off x="3498879" y="5397185"/>
              <a:ext cx="369313" cy="273607"/>
            </a:xfrm>
            <a:prstGeom prst="rect">
              <a:avLst/>
            </a:prstGeom>
            <a:noFill/>
            <a:ln w="9525" cap="flat" cmpd="sng" algn="ctr">
              <a:noFill/>
              <a:prstDash val="solid"/>
            </a:ln>
            <a:effectLst/>
          </p:spPr>
          <p:txBody>
            <a:bodyPr rtlCol="0" anchor="ctr" anchorCtr="0"/>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lang="en-US" altLang="zh-CN" sz="1200" kern="0" noProof="0" dirty="0" smtClean="0">
                  <a:solidFill>
                    <a:sysClr val="windowText" lastClr="000000"/>
                  </a:solidFill>
                  <a:latin typeface="+mn-ea"/>
                </a:rPr>
                <a:t>PF</a:t>
              </a:r>
            </a:p>
          </p:txBody>
        </p:sp>
      </p:grpSp>
      <p:grpSp>
        <p:nvGrpSpPr>
          <p:cNvPr id="88" name="组合 87"/>
          <p:cNvGrpSpPr/>
          <p:nvPr/>
        </p:nvGrpSpPr>
        <p:grpSpPr>
          <a:xfrm>
            <a:off x="3414317" y="3628941"/>
            <a:ext cx="2143343" cy="622773"/>
            <a:chOff x="3433252" y="3872833"/>
            <a:chExt cx="2143343" cy="622773"/>
          </a:xfrm>
        </p:grpSpPr>
        <p:sp>
          <p:nvSpPr>
            <p:cNvPr id="82" name="矩形 81"/>
            <p:cNvSpPr/>
            <p:nvPr/>
          </p:nvSpPr>
          <p:spPr>
            <a:xfrm>
              <a:off x="3433252" y="3872833"/>
              <a:ext cx="1980220" cy="622773"/>
            </a:xfrm>
            <a:prstGeom prst="rect">
              <a:avLst/>
            </a:prstGeom>
            <a:solidFill>
              <a:srgbClr val="00B0F0"/>
            </a:soli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sysClr val="windowText" lastClr="000000"/>
                </a:solidFill>
                <a:effectLst/>
                <a:uLnTx/>
                <a:uFillTx/>
                <a:latin typeface="+mn-ea"/>
                <a:cs typeface="+mn-cs"/>
              </a:endParaRPr>
            </a:p>
          </p:txBody>
        </p:sp>
        <p:sp>
          <p:nvSpPr>
            <p:cNvPr id="83" name="矩形 82"/>
            <p:cNvSpPr/>
            <p:nvPr/>
          </p:nvSpPr>
          <p:spPr>
            <a:xfrm>
              <a:off x="4731209" y="4069660"/>
              <a:ext cx="845386" cy="273607"/>
            </a:xfrm>
            <a:prstGeom prst="rect">
              <a:avLst/>
            </a:prstGeom>
            <a:noFill/>
            <a:ln w="9525" cap="flat" cmpd="sng" algn="ctr">
              <a:noFill/>
              <a:prstDash val="solid"/>
            </a:ln>
            <a:effectLst/>
          </p:spPr>
          <p:txBody>
            <a:bodyPr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lang="en-US" altLang="zh-CN" sz="1400" kern="0" noProof="0" dirty="0" smtClean="0">
                  <a:solidFill>
                    <a:sysClr val="windowText" lastClr="000000"/>
                  </a:solidFill>
                  <a:latin typeface="+mn-ea"/>
                </a:rPr>
                <a:t>VMM</a:t>
              </a:r>
              <a:endParaRPr kumimoji="0" lang="zh-CN" altLang="en-US" sz="1400" b="0" i="0" u="none" strike="noStrike" kern="0" cap="none" spc="0" normalizeH="0" baseline="0" noProof="0" dirty="0">
                <a:ln>
                  <a:noFill/>
                </a:ln>
                <a:solidFill>
                  <a:sysClr val="windowText" lastClr="000000"/>
                </a:solidFill>
                <a:effectLst/>
                <a:uLnTx/>
                <a:uFillTx/>
                <a:latin typeface="+mn-ea"/>
              </a:endParaRPr>
            </a:p>
          </p:txBody>
        </p:sp>
        <p:sp>
          <p:nvSpPr>
            <p:cNvPr id="84" name="矩形 83"/>
            <p:cNvSpPr/>
            <p:nvPr/>
          </p:nvSpPr>
          <p:spPr>
            <a:xfrm>
              <a:off x="3630126" y="4002364"/>
              <a:ext cx="713710" cy="363710"/>
            </a:xfrm>
            <a:prstGeom prst="rect">
              <a:avLst/>
            </a:prstGeom>
            <a:solidFill>
              <a:schemeClr val="bg1">
                <a:lumMod val="85000"/>
              </a:schemeClr>
            </a:soli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lang="en-US" altLang="zh-CN" sz="1200" kern="0" dirty="0" smtClean="0">
                  <a:solidFill>
                    <a:sysClr val="windowText" lastClr="000000"/>
                  </a:solidFill>
                  <a:latin typeface="+mn-ea"/>
                </a:rPr>
                <a:t>PCI</a:t>
              </a:r>
              <a:r>
                <a:rPr lang="zh-CN" altLang="en-US" sz="1200" kern="0" dirty="0" smtClean="0">
                  <a:solidFill>
                    <a:sysClr val="windowText" lastClr="000000"/>
                  </a:solidFill>
                  <a:latin typeface="+mn-ea"/>
                </a:rPr>
                <a:t>管理</a:t>
              </a:r>
              <a:endParaRPr kumimoji="0" lang="zh-CN" altLang="en-US" sz="1200" b="0" i="0" u="none" strike="noStrike" kern="0" cap="none" spc="0" normalizeH="0" baseline="0" noProof="0" dirty="0">
                <a:ln>
                  <a:noFill/>
                </a:ln>
                <a:solidFill>
                  <a:sysClr val="windowText" lastClr="000000"/>
                </a:solidFill>
                <a:effectLst/>
                <a:uLnTx/>
                <a:uFillTx/>
                <a:latin typeface="+mn-ea"/>
                <a:cs typeface="+mn-cs"/>
              </a:endParaRPr>
            </a:p>
          </p:txBody>
        </p:sp>
      </p:grpSp>
      <p:sp>
        <p:nvSpPr>
          <p:cNvPr id="85" name="矩形 84"/>
          <p:cNvSpPr/>
          <p:nvPr/>
        </p:nvSpPr>
        <p:spPr>
          <a:xfrm>
            <a:off x="3444882" y="2272034"/>
            <a:ext cx="1512168" cy="884558"/>
          </a:xfrm>
          <a:prstGeom prst="rect">
            <a:avLst/>
          </a:prstGeom>
          <a:noFill/>
          <a:ln w="9525" cap="flat" cmpd="sng" algn="ctr">
            <a:solidFill>
              <a:srgbClr val="00B0F0"/>
            </a:solidFill>
            <a:prstDash val="solid"/>
          </a:ln>
          <a:effectLst>
            <a:outerShdw blurRad="40000" dist="20000" dir="5400000" rotWithShape="0">
              <a:srgbClr val="000000">
                <a:alpha val="38000"/>
              </a:srgbClr>
            </a:outerShdw>
          </a:effectLst>
        </p:spPr>
        <p:txBody>
          <a:bodyPr rtlCol="0" anchor="t"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lang="en-US" altLang="zh-CN" sz="1600" kern="0" noProof="0" dirty="0" smtClean="0">
                <a:solidFill>
                  <a:sysClr val="windowText" lastClr="000000"/>
                </a:solidFill>
                <a:latin typeface="+mn-ea"/>
              </a:rPr>
              <a:t>VM</a:t>
            </a:r>
            <a:endParaRPr kumimoji="0" lang="zh-CN" altLang="en-US" sz="1600" b="0" i="0" u="none" strike="noStrike" kern="0" cap="none" spc="0" normalizeH="0" baseline="0" noProof="0" dirty="0">
              <a:ln>
                <a:noFill/>
              </a:ln>
              <a:solidFill>
                <a:sysClr val="windowText" lastClr="000000"/>
              </a:solidFill>
              <a:effectLst/>
              <a:uLnTx/>
              <a:uFillTx/>
              <a:latin typeface="+mn-ea"/>
              <a:cs typeface="+mn-cs"/>
            </a:endParaRPr>
          </a:p>
        </p:txBody>
      </p:sp>
      <p:sp>
        <p:nvSpPr>
          <p:cNvPr id="86" name="矩形 85"/>
          <p:cNvSpPr/>
          <p:nvPr/>
        </p:nvSpPr>
        <p:spPr>
          <a:xfrm>
            <a:off x="3580185" y="2696016"/>
            <a:ext cx="1149258" cy="363710"/>
          </a:xfrm>
          <a:prstGeom prst="rect">
            <a:avLst/>
          </a:prstGeom>
          <a:solidFill>
            <a:schemeClr val="bg1">
              <a:lumMod val="85000"/>
            </a:schemeClr>
          </a:soli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lang="en-US" altLang="zh-CN" sz="1200" kern="0" dirty="0" smtClean="0">
                <a:solidFill>
                  <a:sysClr val="windowText" lastClr="000000"/>
                </a:solidFill>
                <a:latin typeface="+mn-ea"/>
              </a:rPr>
              <a:t>Guest Driver</a:t>
            </a:r>
            <a:endParaRPr kumimoji="0" lang="zh-CN" altLang="en-US" sz="1200" b="0" i="0" u="none" strike="noStrike" kern="0" cap="none" spc="0" normalizeH="0" baseline="0" noProof="0" dirty="0">
              <a:ln>
                <a:noFill/>
              </a:ln>
              <a:solidFill>
                <a:sysClr val="windowText" lastClr="000000"/>
              </a:solidFill>
              <a:effectLst/>
              <a:uLnTx/>
              <a:uFillTx/>
              <a:latin typeface="+mn-ea"/>
              <a:cs typeface="+mn-cs"/>
            </a:endParaRPr>
          </a:p>
        </p:txBody>
      </p:sp>
      <p:cxnSp>
        <p:nvCxnSpPr>
          <p:cNvPr id="93" name="直接连接符 92"/>
          <p:cNvCxnSpPr>
            <a:stCxn id="84" idx="0"/>
          </p:cNvCxnSpPr>
          <p:nvPr/>
        </p:nvCxnSpPr>
        <p:spPr bwMode="auto">
          <a:xfrm flipV="1">
            <a:off x="3968046" y="3060700"/>
            <a:ext cx="3879" cy="69777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7" name="直接连接符 96"/>
          <p:cNvCxnSpPr>
            <a:stCxn id="77" idx="0"/>
            <a:endCxn id="84" idx="2"/>
          </p:cNvCxnSpPr>
          <p:nvPr/>
        </p:nvCxnSpPr>
        <p:spPr bwMode="auto">
          <a:xfrm flipV="1">
            <a:off x="3962036" y="4122182"/>
            <a:ext cx="6010" cy="105361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2" name="直接连接符 101"/>
          <p:cNvCxnSpPr/>
          <p:nvPr/>
        </p:nvCxnSpPr>
        <p:spPr bwMode="auto">
          <a:xfrm flipV="1">
            <a:off x="3710346" y="4122183"/>
            <a:ext cx="0" cy="10286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2" name="直接连接符 111"/>
          <p:cNvCxnSpPr/>
          <p:nvPr/>
        </p:nvCxnSpPr>
        <p:spPr bwMode="auto">
          <a:xfrm flipV="1">
            <a:off x="5771964" y="2240868"/>
            <a:ext cx="0" cy="4021693"/>
          </a:xfrm>
          <a:prstGeom prst="line">
            <a:avLst/>
          </a:prstGeom>
          <a:solidFill>
            <a:schemeClr val="accent1"/>
          </a:solidFill>
          <a:ln w="19050" cap="flat" cmpd="sng" algn="ctr">
            <a:solidFill>
              <a:schemeClr val="bg1">
                <a:lumMod val="50000"/>
              </a:schemeClr>
            </a:solidFill>
            <a:prstDash val="lgDash"/>
            <a:round/>
            <a:headEnd type="none" w="med" len="med"/>
            <a:tailEnd type="none" w="med" len="med"/>
          </a:ln>
          <a:effectLst/>
        </p:spPr>
      </p:cxnSp>
      <p:sp>
        <p:nvSpPr>
          <p:cNvPr id="205" name="矩形 204"/>
          <p:cNvSpPr/>
          <p:nvPr/>
        </p:nvSpPr>
        <p:spPr>
          <a:xfrm>
            <a:off x="8063173" y="6009792"/>
            <a:ext cx="1332148" cy="273607"/>
          </a:xfrm>
          <a:prstGeom prst="rect">
            <a:avLst/>
          </a:prstGeom>
          <a:noFill/>
          <a:ln w="9525" cap="flat" cmpd="sng" algn="ctr">
            <a:noFill/>
            <a:prstDash val="solid"/>
          </a:ln>
          <a:effectLst>
            <a:outerShdw blurRad="40000" dist="20000" dir="5400000" rotWithShape="0">
              <a:srgbClr val="000000">
                <a:alpha val="38000"/>
              </a:srgbClr>
            </a:outerShdw>
          </a:effectLst>
        </p:spPr>
        <p:txBody>
          <a:bodyPr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lang="zh-CN" altLang="en-US" sz="1600" kern="0" dirty="0">
                <a:solidFill>
                  <a:sysClr val="windowText" lastClr="000000"/>
                </a:solidFill>
                <a:latin typeface="+mn-ea"/>
              </a:rPr>
              <a:t>用户</a:t>
            </a:r>
            <a:r>
              <a:rPr lang="zh-CN" altLang="en-US" sz="1600" kern="0" dirty="0" smtClean="0">
                <a:solidFill>
                  <a:sysClr val="windowText" lastClr="000000"/>
                </a:solidFill>
                <a:latin typeface="+mn-ea"/>
              </a:rPr>
              <a:t>态交换</a:t>
            </a:r>
            <a:endParaRPr kumimoji="0" lang="zh-CN" altLang="en-US" sz="1600" b="0" i="0" u="none" strike="noStrike" kern="0" cap="none" spc="0" normalizeH="0" baseline="0" noProof="0" dirty="0">
              <a:ln>
                <a:noFill/>
              </a:ln>
              <a:solidFill>
                <a:sysClr val="windowText" lastClr="000000"/>
              </a:solidFill>
              <a:effectLst/>
              <a:uLnTx/>
              <a:uFillTx/>
              <a:latin typeface="+mn-ea"/>
              <a:cs typeface="+mn-cs"/>
            </a:endParaRPr>
          </a:p>
        </p:txBody>
      </p:sp>
      <p:sp>
        <p:nvSpPr>
          <p:cNvPr id="90" name="矩形 89"/>
          <p:cNvSpPr/>
          <p:nvPr/>
        </p:nvSpPr>
        <p:spPr>
          <a:xfrm>
            <a:off x="9902932" y="2136755"/>
            <a:ext cx="1504012" cy="1380820"/>
          </a:xfrm>
          <a:prstGeom prst="rect">
            <a:avLst/>
          </a:prstGeom>
          <a:solidFill>
            <a:schemeClr val="bg1">
              <a:lumMod val="95000"/>
            </a:schemeClr>
          </a:soli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ysClr val="windowText" lastClr="000000"/>
                </a:solidFill>
                <a:effectLst/>
                <a:uLnTx/>
                <a:uFillTx/>
                <a:latin typeface="+mn-ea"/>
                <a:cs typeface="+mn-cs"/>
              </a:rPr>
              <a:t>VM2</a:t>
            </a:r>
            <a:endParaRPr kumimoji="0" lang="zh-CN" altLang="en-US" sz="1200" b="0" i="0" u="none" strike="noStrike" kern="0" cap="none" spc="0" normalizeH="0" baseline="0" noProof="0" dirty="0">
              <a:ln>
                <a:noFill/>
              </a:ln>
              <a:solidFill>
                <a:sysClr val="windowText" lastClr="000000"/>
              </a:solidFill>
              <a:effectLst/>
              <a:uLnTx/>
              <a:uFillTx/>
              <a:latin typeface="+mn-ea"/>
              <a:cs typeface="+mn-cs"/>
            </a:endParaRPr>
          </a:p>
        </p:txBody>
      </p:sp>
      <p:sp>
        <p:nvSpPr>
          <p:cNvPr id="91" name="矩形 90"/>
          <p:cNvSpPr/>
          <p:nvPr/>
        </p:nvSpPr>
        <p:spPr>
          <a:xfrm>
            <a:off x="8356643" y="2132856"/>
            <a:ext cx="1459148" cy="1380820"/>
          </a:xfrm>
          <a:prstGeom prst="rect">
            <a:avLst/>
          </a:prstGeom>
          <a:solidFill>
            <a:schemeClr val="bg1">
              <a:lumMod val="95000"/>
            </a:schemeClr>
          </a:soli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ysClr val="windowText" lastClr="000000"/>
                </a:solidFill>
                <a:effectLst/>
                <a:uLnTx/>
                <a:uFillTx/>
                <a:latin typeface="+mn-ea"/>
                <a:cs typeface="+mn-cs"/>
              </a:rPr>
              <a:t>VM1</a:t>
            </a:r>
            <a:endParaRPr kumimoji="0" lang="zh-CN" altLang="en-US" sz="1200" b="0" i="0" u="none" strike="noStrike" kern="0" cap="none" spc="0" normalizeH="0" baseline="0" noProof="0">
              <a:ln>
                <a:noFill/>
              </a:ln>
              <a:solidFill>
                <a:sysClr val="windowText" lastClr="000000"/>
              </a:solidFill>
              <a:effectLst/>
              <a:uLnTx/>
              <a:uFillTx/>
              <a:latin typeface="+mn-ea"/>
              <a:cs typeface="+mn-cs"/>
            </a:endParaRPr>
          </a:p>
        </p:txBody>
      </p:sp>
      <p:sp>
        <p:nvSpPr>
          <p:cNvPr id="92" name="矩形 91"/>
          <p:cNvSpPr/>
          <p:nvPr/>
        </p:nvSpPr>
        <p:spPr>
          <a:xfrm>
            <a:off x="8687912" y="3154490"/>
            <a:ext cx="832607" cy="234152"/>
          </a:xfrm>
          <a:prstGeom prst="rect">
            <a:avLst/>
          </a:prstGeom>
          <a:solidFill>
            <a:srgbClr val="FFC000"/>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smtClean="0">
                <a:ln>
                  <a:noFill/>
                </a:ln>
                <a:solidFill>
                  <a:sysClr val="windowText" lastClr="000000"/>
                </a:solidFill>
                <a:effectLst/>
                <a:uLnTx/>
                <a:uFillTx/>
                <a:latin typeface="+mn-ea"/>
                <a:cs typeface="+mn-cs"/>
              </a:rPr>
              <a:t>ivshm</a:t>
            </a:r>
            <a:endParaRPr kumimoji="0" lang="zh-CN" altLang="en-US" sz="1200" b="0" i="0" u="none" strike="noStrike" kern="0" cap="none" spc="0" normalizeH="0" baseline="0" noProof="0" dirty="0">
              <a:ln>
                <a:noFill/>
              </a:ln>
              <a:solidFill>
                <a:sysClr val="windowText" lastClr="000000"/>
              </a:solidFill>
              <a:effectLst/>
              <a:uLnTx/>
              <a:uFillTx/>
              <a:latin typeface="+mn-ea"/>
              <a:cs typeface="+mn-cs"/>
            </a:endParaRPr>
          </a:p>
        </p:txBody>
      </p:sp>
      <p:sp>
        <p:nvSpPr>
          <p:cNvPr id="94" name="矩形 93"/>
          <p:cNvSpPr/>
          <p:nvPr/>
        </p:nvSpPr>
        <p:spPr>
          <a:xfrm>
            <a:off x="8408812" y="2421113"/>
            <a:ext cx="1290644" cy="205965"/>
          </a:xfrm>
          <a:prstGeom prst="rect">
            <a:avLst/>
          </a:prstGeom>
          <a:solidFill>
            <a:srgbClr val="FFC000"/>
          </a:soli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latin typeface="+mn-ea"/>
                <a:cs typeface="+mn-cs"/>
              </a:rPr>
              <a:t>APP</a:t>
            </a:r>
            <a:endParaRPr kumimoji="0" lang="zh-CN" altLang="en-US" sz="1200" b="0" i="0" u="none" strike="noStrike" kern="0" cap="none" spc="0" normalizeH="0" baseline="0" noProof="0" dirty="0">
              <a:ln>
                <a:noFill/>
              </a:ln>
              <a:solidFill>
                <a:sysClr val="windowText" lastClr="000000"/>
              </a:solidFill>
              <a:effectLst/>
              <a:uLnTx/>
              <a:uFillTx/>
              <a:latin typeface="+mn-ea"/>
              <a:cs typeface="+mn-cs"/>
            </a:endParaRPr>
          </a:p>
        </p:txBody>
      </p:sp>
      <p:cxnSp>
        <p:nvCxnSpPr>
          <p:cNvPr id="95" name="曲线连接符 94"/>
          <p:cNvCxnSpPr>
            <a:stCxn id="138" idx="2"/>
            <a:endCxn id="92" idx="0"/>
          </p:cNvCxnSpPr>
          <p:nvPr/>
        </p:nvCxnSpPr>
        <p:spPr>
          <a:xfrm rot="16200000" flipH="1">
            <a:off x="8953038" y="3003314"/>
            <a:ext cx="171410" cy="130941"/>
          </a:xfrm>
          <a:prstGeom prst="curvedConnector3">
            <a:avLst>
              <a:gd name="adj1" fmla="val 50000"/>
            </a:avLst>
          </a:prstGeom>
          <a:noFill/>
          <a:ln w="19050" cap="flat" cmpd="sng" algn="ctr">
            <a:solidFill>
              <a:schemeClr val="tx1"/>
            </a:solidFill>
            <a:prstDash val="solid"/>
            <a:headEnd type="arrow" w="med" len="med"/>
            <a:tailEnd type="arrow" w="med" len="med"/>
          </a:ln>
          <a:effectLst/>
        </p:spPr>
      </p:cxnSp>
      <p:cxnSp>
        <p:nvCxnSpPr>
          <p:cNvPr id="96" name="直接连接符 95"/>
          <p:cNvCxnSpPr/>
          <p:nvPr/>
        </p:nvCxnSpPr>
        <p:spPr>
          <a:xfrm flipV="1">
            <a:off x="7668509" y="2874971"/>
            <a:ext cx="3804353" cy="3154"/>
          </a:xfrm>
          <a:prstGeom prst="line">
            <a:avLst/>
          </a:prstGeom>
          <a:noFill/>
          <a:ln w="9525" cap="flat" cmpd="sng" algn="ctr">
            <a:solidFill>
              <a:srgbClr val="4F81BD">
                <a:shade val="95000"/>
                <a:satMod val="105000"/>
              </a:srgbClr>
            </a:solidFill>
            <a:prstDash val="lgDash"/>
          </a:ln>
          <a:effectLst/>
        </p:spPr>
      </p:cxnSp>
      <p:sp>
        <p:nvSpPr>
          <p:cNvPr id="98" name="矩形 97"/>
          <p:cNvSpPr/>
          <p:nvPr/>
        </p:nvSpPr>
        <p:spPr>
          <a:xfrm>
            <a:off x="5980398" y="3555312"/>
            <a:ext cx="5426546" cy="2106921"/>
          </a:xfrm>
          <a:prstGeom prst="rect">
            <a:avLst/>
          </a:prstGeom>
          <a:solidFill>
            <a:schemeClr val="bg1">
              <a:lumMod val="95000"/>
            </a:schemeClr>
          </a:solidFill>
          <a:ln w="9525" cap="flat" cmpd="sng" algn="ctr">
            <a:solidFill>
              <a:srgbClr val="00B0F0"/>
            </a:solidFill>
            <a:prstDash val="solid"/>
          </a:ln>
          <a:effectLst>
            <a:outerShdw blurRad="40000" dist="20000" dir="5400000" rotWithShape="0">
              <a:srgbClr val="000000">
                <a:alpha val="38000"/>
              </a:srgbClr>
            </a:outerShdw>
          </a:effectLst>
        </p:spPr>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ysClr val="windowText" lastClr="000000"/>
                </a:solidFill>
                <a:effectLst/>
                <a:uLnTx/>
                <a:uFillTx/>
                <a:latin typeface="+mn-ea"/>
                <a:cs typeface="+mn-cs"/>
              </a:rPr>
              <a:t>Host</a:t>
            </a:r>
            <a:endParaRPr kumimoji="0" lang="zh-CN" altLang="en-US" sz="1600" b="0" i="0" u="none" strike="noStrike" kern="0" cap="none" spc="0" normalizeH="0" baseline="0" noProof="0">
              <a:ln>
                <a:noFill/>
              </a:ln>
              <a:solidFill>
                <a:sysClr val="windowText" lastClr="000000"/>
              </a:solidFill>
              <a:effectLst/>
              <a:uLnTx/>
              <a:uFillTx/>
              <a:latin typeface="+mn-ea"/>
              <a:cs typeface="+mn-cs"/>
            </a:endParaRPr>
          </a:p>
        </p:txBody>
      </p:sp>
      <p:sp>
        <p:nvSpPr>
          <p:cNvPr id="99" name="矩形 98"/>
          <p:cNvSpPr/>
          <p:nvPr/>
        </p:nvSpPr>
        <p:spPr>
          <a:xfrm>
            <a:off x="5986137" y="5677692"/>
            <a:ext cx="5420806" cy="319174"/>
          </a:xfrm>
          <a:prstGeom prst="rect">
            <a:avLst/>
          </a:prstGeom>
          <a:solidFill>
            <a:schemeClr val="bg1">
              <a:lumMod val="95000"/>
            </a:schemeClr>
          </a:soli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nchorCtr="0"/>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ysClr val="windowText" lastClr="000000"/>
                </a:solidFill>
                <a:effectLst/>
                <a:uLnTx/>
                <a:uFillTx/>
                <a:latin typeface="+mn-ea"/>
                <a:cs typeface="+mn-cs"/>
              </a:rPr>
              <a:t>硬件网卡</a:t>
            </a:r>
          </a:p>
        </p:txBody>
      </p:sp>
      <p:sp>
        <p:nvSpPr>
          <p:cNvPr id="100" name="矩形 99"/>
          <p:cNvSpPr/>
          <p:nvPr/>
        </p:nvSpPr>
        <p:spPr>
          <a:xfrm>
            <a:off x="6924645" y="3646245"/>
            <a:ext cx="2013695" cy="746154"/>
          </a:xfrm>
          <a:prstGeom prst="rect">
            <a:avLst/>
          </a:prstGeom>
          <a:solidFill>
            <a:srgbClr val="FFC000"/>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sysClr val="windowText" lastClr="000000"/>
                </a:solidFill>
                <a:effectLst/>
                <a:uLnTx/>
                <a:uFillTx/>
                <a:latin typeface="+mn-ea"/>
                <a:cs typeface="+mn-cs"/>
              </a:rPr>
              <a:t>EVS</a:t>
            </a:r>
            <a:endParaRPr kumimoji="0" lang="en-US" altLang="zh-CN" sz="1600" b="0" i="0" u="none" strike="noStrike" kern="0" cap="none" spc="0" normalizeH="0" baseline="0" noProof="0" dirty="0" smtClean="0">
              <a:ln>
                <a:noFill/>
              </a:ln>
              <a:solidFill>
                <a:srgbClr val="FF0000"/>
              </a:solidFill>
              <a:effectLst/>
              <a:uLnTx/>
              <a:uFillTx/>
              <a:latin typeface="+mn-ea"/>
              <a:cs typeface="+mn-cs"/>
            </a:endParaRPr>
          </a:p>
        </p:txBody>
      </p:sp>
      <p:sp>
        <p:nvSpPr>
          <p:cNvPr id="101" name="矩形 100"/>
          <p:cNvSpPr/>
          <p:nvPr/>
        </p:nvSpPr>
        <p:spPr>
          <a:xfrm>
            <a:off x="7607004" y="4174273"/>
            <a:ext cx="744064" cy="199436"/>
          </a:xfrm>
          <a:prstGeom prst="rect">
            <a:avLst/>
          </a:prstGeom>
          <a:solidFill>
            <a:srgbClr val="FFC000"/>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latin typeface="+mn-ea"/>
                <a:cs typeface="+mn-cs"/>
              </a:rPr>
              <a:t>pPort0</a:t>
            </a:r>
            <a:endParaRPr kumimoji="0" lang="zh-CN" altLang="en-US" sz="1200" b="0" i="0" u="none" strike="noStrike" kern="0" cap="none" spc="0" normalizeH="0" baseline="0" noProof="0" dirty="0">
              <a:ln>
                <a:noFill/>
              </a:ln>
              <a:solidFill>
                <a:sysClr val="windowText" lastClr="000000"/>
              </a:solidFill>
              <a:effectLst/>
              <a:uLnTx/>
              <a:uFillTx/>
              <a:latin typeface="+mn-ea"/>
              <a:cs typeface="+mn-cs"/>
            </a:endParaRPr>
          </a:p>
        </p:txBody>
      </p:sp>
      <p:sp>
        <p:nvSpPr>
          <p:cNvPr id="103" name="TextBox 7"/>
          <p:cNvSpPr txBox="1"/>
          <p:nvPr/>
        </p:nvSpPr>
        <p:spPr>
          <a:xfrm>
            <a:off x="7450219" y="2601221"/>
            <a:ext cx="813826" cy="211956"/>
          </a:xfrm>
          <a:prstGeom prst="rect">
            <a:avLst/>
          </a:prstGeom>
          <a:noFill/>
          <a:ln>
            <a:noFill/>
          </a:ln>
          <a:effectLst/>
        </p:spPr>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latin typeface="+mn-ea"/>
                <a:cs typeface="+mn-cs"/>
              </a:rPr>
              <a:t>User space</a:t>
            </a:r>
            <a:endParaRPr kumimoji="0" lang="zh-CN" altLang="en-US" sz="1200" b="0" i="0" u="none" strike="noStrike" kern="0" cap="none" spc="0" normalizeH="0" baseline="0" noProof="0" dirty="0">
              <a:ln>
                <a:noFill/>
              </a:ln>
              <a:solidFill>
                <a:sysClr val="windowText" lastClr="000000"/>
              </a:solidFill>
              <a:effectLst/>
              <a:uLnTx/>
              <a:uFillTx/>
              <a:latin typeface="+mn-ea"/>
              <a:cs typeface="+mn-cs"/>
            </a:endParaRPr>
          </a:p>
        </p:txBody>
      </p:sp>
      <p:sp>
        <p:nvSpPr>
          <p:cNvPr id="104" name="TextBox 8"/>
          <p:cNvSpPr txBox="1"/>
          <p:nvPr/>
        </p:nvSpPr>
        <p:spPr>
          <a:xfrm>
            <a:off x="7462313" y="2845731"/>
            <a:ext cx="813826" cy="209229"/>
          </a:xfrm>
          <a:prstGeom prst="rect">
            <a:avLst/>
          </a:prstGeom>
          <a:noFill/>
          <a:ln>
            <a:noFill/>
          </a:ln>
          <a:effectLst/>
        </p:spPr>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latin typeface="+mn-ea"/>
                <a:cs typeface="+mn-cs"/>
              </a:rPr>
              <a:t>Kernel</a:t>
            </a:r>
            <a:endParaRPr kumimoji="0" lang="zh-CN" altLang="en-US" sz="1200" b="0" i="0" u="none" strike="noStrike" kern="0" cap="none" spc="0" normalizeH="0" baseline="0" noProof="0" dirty="0">
              <a:ln>
                <a:noFill/>
              </a:ln>
              <a:solidFill>
                <a:sysClr val="windowText" lastClr="000000"/>
              </a:solidFill>
              <a:effectLst/>
              <a:uLnTx/>
              <a:uFillTx/>
              <a:latin typeface="+mn-ea"/>
              <a:cs typeface="+mn-cs"/>
            </a:endParaRPr>
          </a:p>
        </p:txBody>
      </p:sp>
      <p:sp>
        <p:nvSpPr>
          <p:cNvPr id="105" name="矩形 104"/>
          <p:cNvSpPr/>
          <p:nvPr/>
        </p:nvSpPr>
        <p:spPr>
          <a:xfrm>
            <a:off x="8249720" y="5705882"/>
            <a:ext cx="1343853" cy="226423"/>
          </a:xfrm>
          <a:prstGeom prst="rect">
            <a:avLst/>
          </a:prstGeom>
          <a:solidFill>
            <a:srgbClr val="FFC000"/>
          </a:soli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ysClr val="windowText" lastClr="000000"/>
                </a:solidFill>
                <a:effectLst/>
                <a:uLnTx/>
                <a:uFillTx/>
                <a:latin typeface="+mn-ea"/>
                <a:cs typeface="+mn-cs"/>
              </a:rPr>
              <a:t>Intel 82599</a:t>
            </a:r>
            <a:endParaRPr kumimoji="0" lang="zh-CN" altLang="zh-CN" sz="1200" b="0" i="0" u="none" strike="noStrike" kern="0" cap="none" spc="0" normalizeH="0" baseline="0" noProof="0">
              <a:ln>
                <a:noFill/>
              </a:ln>
              <a:solidFill>
                <a:sysClr val="windowText" lastClr="000000"/>
              </a:solidFill>
              <a:effectLst/>
              <a:uLnTx/>
              <a:uFillTx/>
              <a:latin typeface="+mn-ea"/>
              <a:cs typeface="+mn-cs"/>
            </a:endParaRPr>
          </a:p>
        </p:txBody>
      </p:sp>
      <p:sp>
        <p:nvSpPr>
          <p:cNvPr id="106" name="TextBox 10"/>
          <p:cNvSpPr txBox="1"/>
          <p:nvPr/>
        </p:nvSpPr>
        <p:spPr>
          <a:xfrm>
            <a:off x="5880343" y="4420977"/>
            <a:ext cx="1019367" cy="210511"/>
          </a:xfrm>
          <a:prstGeom prst="rect">
            <a:avLst/>
          </a:prstGeom>
          <a:noFill/>
          <a:ln>
            <a:noFill/>
          </a:ln>
          <a:effectLst/>
        </p:spPr>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latin typeface="+mn-ea"/>
                <a:cs typeface="+mn-cs"/>
              </a:rPr>
              <a:t>User space</a:t>
            </a:r>
            <a:endParaRPr kumimoji="0" lang="zh-CN" altLang="en-US" sz="1200" b="0" i="0" u="none" strike="noStrike" kern="0" cap="none" spc="0" normalizeH="0" baseline="0" noProof="0" dirty="0">
              <a:ln>
                <a:noFill/>
              </a:ln>
              <a:solidFill>
                <a:sysClr val="windowText" lastClr="000000"/>
              </a:solidFill>
              <a:effectLst/>
              <a:uLnTx/>
              <a:uFillTx/>
              <a:latin typeface="+mn-ea"/>
              <a:cs typeface="+mn-cs"/>
            </a:endParaRPr>
          </a:p>
        </p:txBody>
      </p:sp>
      <p:sp>
        <p:nvSpPr>
          <p:cNvPr id="107" name="矩形 106"/>
          <p:cNvSpPr/>
          <p:nvPr/>
        </p:nvSpPr>
        <p:spPr>
          <a:xfrm>
            <a:off x="8276139" y="3840373"/>
            <a:ext cx="662201" cy="242967"/>
          </a:xfrm>
          <a:prstGeom prst="rect">
            <a:avLst/>
          </a:prstGeom>
          <a:solidFill>
            <a:srgbClr val="FFC000"/>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latin typeface="+mn-ea"/>
                <a:cs typeface="+mn-cs"/>
              </a:rPr>
              <a:t>vPort2</a:t>
            </a:r>
            <a:endParaRPr kumimoji="0" lang="zh-CN" altLang="en-US" sz="1200" b="0" i="0" u="none" strike="noStrike" kern="0" cap="none" spc="0" normalizeH="0" baseline="0" noProof="0" dirty="0">
              <a:ln>
                <a:noFill/>
              </a:ln>
              <a:solidFill>
                <a:sysClr val="windowText" lastClr="000000"/>
              </a:solidFill>
              <a:effectLst/>
              <a:uLnTx/>
              <a:uFillTx/>
              <a:latin typeface="+mn-ea"/>
              <a:cs typeface="+mn-cs"/>
            </a:endParaRPr>
          </a:p>
        </p:txBody>
      </p:sp>
      <p:sp>
        <p:nvSpPr>
          <p:cNvPr id="108" name="矩形 107"/>
          <p:cNvSpPr/>
          <p:nvPr/>
        </p:nvSpPr>
        <p:spPr>
          <a:xfrm>
            <a:off x="6935079" y="4468934"/>
            <a:ext cx="2169135" cy="204856"/>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ysClr val="windowText" lastClr="000000"/>
                </a:solidFill>
                <a:effectLst/>
                <a:uLnTx/>
                <a:uFillTx/>
                <a:latin typeface="+mn-ea"/>
              </a:rPr>
              <a:t>DPDK</a:t>
            </a:r>
            <a:r>
              <a:rPr lang="en-US" altLang="zh-CN" sz="1200" kern="0" dirty="0" smtClean="0">
                <a:solidFill>
                  <a:sysClr val="windowText" lastClr="000000"/>
                </a:solidFill>
                <a:latin typeface="+mn-ea"/>
              </a:rPr>
              <a:t> </a:t>
            </a:r>
            <a:r>
              <a:rPr kumimoji="0" lang="en-US" altLang="zh-CN" sz="1200" b="0" i="0" u="none" strike="noStrike" kern="0" cap="none" spc="0" normalizeH="0" baseline="0" noProof="0" dirty="0" smtClean="0">
                <a:ln>
                  <a:noFill/>
                </a:ln>
                <a:solidFill>
                  <a:sysClr val="windowText" lastClr="000000"/>
                </a:solidFill>
                <a:effectLst/>
                <a:uLnTx/>
                <a:uFillTx/>
                <a:latin typeface="+mn-ea"/>
              </a:rPr>
              <a:t>(</a:t>
            </a:r>
            <a:r>
              <a:rPr kumimoji="0" lang="zh-CN" altLang="en-US" sz="1200" b="0" i="0" u="none" strike="noStrike" kern="0" cap="none" spc="0" normalizeH="0" baseline="0" noProof="0" dirty="0">
                <a:ln>
                  <a:noFill/>
                </a:ln>
                <a:solidFill>
                  <a:sysClr val="windowText" lastClr="000000"/>
                </a:solidFill>
                <a:effectLst/>
                <a:uLnTx/>
                <a:uFillTx/>
                <a:latin typeface="+mn-ea"/>
              </a:rPr>
              <a:t>网卡管理、内存管理）</a:t>
            </a:r>
          </a:p>
        </p:txBody>
      </p:sp>
      <p:cxnSp>
        <p:nvCxnSpPr>
          <p:cNvPr id="109" name="曲线连接符 108"/>
          <p:cNvCxnSpPr>
            <a:stCxn id="139" idx="1"/>
            <a:endCxn id="107" idx="3"/>
          </p:cNvCxnSpPr>
          <p:nvPr/>
        </p:nvCxnSpPr>
        <p:spPr>
          <a:xfrm rot="10800000" flipV="1">
            <a:off x="8938341" y="3929627"/>
            <a:ext cx="362029" cy="32230"/>
          </a:xfrm>
          <a:prstGeom prst="curvedConnector3">
            <a:avLst>
              <a:gd name="adj1" fmla="val 50000"/>
            </a:avLst>
          </a:prstGeom>
          <a:noFill/>
          <a:ln w="19050" cap="flat" cmpd="sng" algn="ctr">
            <a:solidFill>
              <a:schemeClr val="tx1"/>
            </a:solidFill>
            <a:prstDash val="solid"/>
            <a:headEnd type="arrow" w="med" len="med"/>
            <a:tailEnd type="arrow" w="med" len="med"/>
          </a:ln>
          <a:effectLst/>
        </p:spPr>
      </p:cxnSp>
      <p:sp>
        <p:nvSpPr>
          <p:cNvPr id="110" name="矩形 109"/>
          <p:cNvSpPr/>
          <p:nvPr/>
        </p:nvSpPr>
        <p:spPr>
          <a:xfrm>
            <a:off x="10192467" y="2752827"/>
            <a:ext cx="654191" cy="234152"/>
          </a:xfrm>
          <a:prstGeom prst="rect">
            <a:avLst/>
          </a:prstGeom>
          <a:solidFill>
            <a:srgbClr val="FFC000"/>
          </a:soli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ysClr val="windowText" lastClr="000000"/>
                </a:solidFill>
                <a:effectLst/>
                <a:uLnTx/>
                <a:uFillTx/>
                <a:latin typeface="+mn-ea"/>
                <a:cs typeface="+mn-cs"/>
              </a:rPr>
              <a:t>sockets</a:t>
            </a:r>
            <a:endParaRPr kumimoji="0" lang="zh-CN" altLang="en-US" sz="1200" b="0" i="0" u="none" strike="noStrike" kern="0" cap="none" spc="0" normalizeH="0" baseline="0" noProof="0">
              <a:ln>
                <a:noFill/>
              </a:ln>
              <a:solidFill>
                <a:sysClr val="windowText" lastClr="000000"/>
              </a:solidFill>
              <a:effectLst/>
              <a:uLnTx/>
              <a:uFillTx/>
              <a:latin typeface="+mn-ea"/>
              <a:cs typeface="+mn-cs"/>
            </a:endParaRPr>
          </a:p>
        </p:txBody>
      </p:sp>
      <p:sp>
        <p:nvSpPr>
          <p:cNvPr id="111" name="矩形 110"/>
          <p:cNvSpPr/>
          <p:nvPr/>
        </p:nvSpPr>
        <p:spPr>
          <a:xfrm>
            <a:off x="10234201" y="3158390"/>
            <a:ext cx="832607" cy="234152"/>
          </a:xfrm>
          <a:prstGeom prst="rect">
            <a:avLst/>
          </a:prstGeom>
          <a:solidFill>
            <a:srgbClr val="FFC000"/>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ysClr val="windowText" lastClr="000000"/>
                </a:solidFill>
                <a:effectLst/>
                <a:uLnTx/>
                <a:uFillTx/>
                <a:latin typeface="+mn-ea"/>
                <a:cs typeface="+mn-cs"/>
              </a:rPr>
              <a:t>VirtIO-net</a:t>
            </a:r>
            <a:endParaRPr kumimoji="0" lang="zh-CN" altLang="en-US" sz="1200" b="0" i="0" u="none" strike="noStrike" kern="0" cap="none" spc="0" normalizeH="0" baseline="0" noProof="0">
              <a:ln>
                <a:noFill/>
              </a:ln>
              <a:solidFill>
                <a:sysClr val="windowText" lastClr="000000"/>
              </a:solidFill>
              <a:effectLst/>
              <a:uLnTx/>
              <a:uFillTx/>
              <a:latin typeface="+mn-ea"/>
              <a:cs typeface="+mn-cs"/>
            </a:endParaRPr>
          </a:p>
        </p:txBody>
      </p:sp>
      <p:sp>
        <p:nvSpPr>
          <p:cNvPr id="113" name="矩形 112"/>
          <p:cNvSpPr/>
          <p:nvPr/>
        </p:nvSpPr>
        <p:spPr>
          <a:xfrm>
            <a:off x="9955101" y="2425012"/>
            <a:ext cx="1290644" cy="205965"/>
          </a:xfrm>
          <a:prstGeom prst="rect">
            <a:avLst/>
          </a:prstGeom>
          <a:solidFill>
            <a:srgbClr val="FFC000"/>
          </a:soli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ysClr val="windowText" lastClr="000000"/>
                </a:solidFill>
                <a:effectLst/>
                <a:uLnTx/>
                <a:uFillTx/>
                <a:latin typeface="+mn-ea"/>
                <a:cs typeface="+mn-cs"/>
              </a:rPr>
              <a:t>APP</a:t>
            </a:r>
            <a:endParaRPr kumimoji="0" lang="zh-CN" altLang="en-US" sz="1200" b="0" i="0" u="none" strike="noStrike" kern="0" cap="none" spc="0" normalizeH="0" baseline="0" noProof="0">
              <a:ln>
                <a:noFill/>
              </a:ln>
              <a:solidFill>
                <a:sysClr val="windowText" lastClr="000000"/>
              </a:solidFill>
              <a:effectLst/>
              <a:uLnTx/>
              <a:uFillTx/>
              <a:latin typeface="+mn-ea"/>
              <a:cs typeface="+mn-cs"/>
            </a:endParaRPr>
          </a:p>
        </p:txBody>
      </p:sp>
      <p:cxnSp>
        <p:nvCxnSpPr>
          <p:cNvPr id="114" name="曲线连接符 113"/>
          <p:cNvCxnSpPr>
            <a:stCxn id="110" idx="2"/>
            <a:endCxn id="111" idx="0"/>
          </p:cNvCxnSpPr>
          <p:nvPr/>
        </p:nvCxnSpPr>
        <p:spPr>
          <a:xfrm rot="16200000" flipH="1">
            <a:off x="10499327" y="3007213"/>
            <a:ext cx="171410" cy="130941"/>
          </a:xfrm>
          <a:prstGeom prst="curvedConnector3">
            <a:avLst>
              <a:gd name="adj1" fmla="val 50000"/>
            </a:avLst>
          </a:prstGeom>
          <a:noFill/>
          <a:ln w="19050" cap="flat" cmpd="sng" algn="ctr">
            <a:solidFill>
              <a:schemeClr val="tx1"/>
            </a:solidFill>
            <a:prstDash val="solid"/>
            <a:headEnd type="arrow" w="med" len="med"/>
            <a:tailEnd type="arrow" w="med" len="med"/>
          </a:ln>
          <a:effectLst/>
        </p:spPr>
      </p:cxnSp>
      <p:sp>
        <p:nvSpPr>
          <p:cNvPr id="115" name="矩形 114"/>
          <p:cNvSpPr/>
          <p:nvPr/>
        </p:nvSpPr>
        <p:spPr>
          <a:xfrm>
            <a:off x="6868304" y="5702244"/>
            <a:ext cx="1343853" cy="226423"/>
          </a:xfrm>
          <a:prstGeom prst="rect">
            <a:avLst/>
          </a:prstGeom>
          <a:solidFill>
            <a:srgbClr val="FFC000"/>
          </a:soli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ysClr val="windowText" lastClr="000000"/>
                </a:solidFill>
                <a:effectLst/>
                <a:uLnTx/>
                <a:uFillTx/>
                <a:latin typeface="+mn-ea"/>
                <a:cs typeface="+mn-cs"/>
              </a:rPr>
              <a:t>Intel i350</a:t>
            </a:r>
            <a:endParaRPr kumimoji="0" lang="zh-CN" altLang="zh-CN" sz="1200" b="0" i="0" u="none" strike="noStrike" kern="0" cap="none" spc="0" normalizeH="0" baseline="0" noProof="0">
              <a:ln>
                <a:noFill/>
              </a:ln>
              <a:solidFill>
                <a:sysClr val="windowText" lastClr="000000"/>
              </a:solidFill>
              <a:effectLst/>
              <a:uLnTx/>
              <a:uFillTx/>
              <a:latin typeface="+mn-ea"/>
              <a:cs typeface="+mn-cs"/>
            </a:endParaRPr>
          </a:p>
        </p:txBody>
      </p:sp>
      <p:sp>
        <p:nvSpPr>
          <p:cNvPr id="116" name="矩形 115"/>
          <p:cNvSpPr/>
          <p:nvPr/>
        </p:nvSpPr>
        <p:spPr>
          <a:xfrm>
            <a:off x="9727125" y="5711337"/>
            <a:ext cx="1343853" cy="226423"/>
          </a:xfrm>
          <a:prstGeom prst="rect">
            <a:avLst/>
          </a:prstGeom>
          <a:solidFill>
            <a:srgbClr val="FFC000"/>
          </a:soli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ysClr val="windowText" lastClr="000000"/>
                </a:solidFill>
                <a:effectLst/>
                <a:uLnTx/>
                <a:uFillTx/>
                <a:latin typeface="+mn-ea"/>
                <a:cs typeface="+mn-cs"/>
              </a:rPr>
              <a:t>Mellanox</a:t>
            </a:r>
            <a:endParaRPr kumimoji="0" lang="zh-CN" altLang="zh-CN" sz="1200" b="0" i="0" u="none" strike="noStrike" kern="0" cap="none" spc="0" normalizeH="0" baseline="0" noProof="0">
              <a:ln>
                <a:noFill/>
              </a:ln>
              <a:solidFill>
                <a:sysClr val="windowText" lastClr="000000"/>
              </a:solidFill>
              <a:effectLst/>
              <a:uLnTx/>
              <a:uFillTx/>
              <a:latin typeface="+mn-ea"/>
              <a:cs typeface="+mn-cs"/>
            </a:endParaRPr>
          </a:p>
        </p:txBody>
      </p:sp>
      <p:sp>
        <p:nvSpPr>
          <p:cNvPr id="117" name="矩形 116"/>
          <p:cNvSpPr/>
          <p:nvPr/>
        </p:nvSpPr>
        <p:spPr>
          <a:xfrm>
            <a:off x="6920473" y="3670970"/>
            <a:ext cx="686531" cy="226250"/>
          </a:xfrm>
          <a:prstGeom prst="rect">
            <a:avLst/>
          </a:prstGeom>
          <a:solidFill>
            <a:srgbClr val="FFC000"/>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latin typeface="+mn-ea"/>
                <a:cs typeface="+mn-cs"/>
              </a:rPr>
              <a:t>vPort3</a:t>
            </a:r>
            <a:endParaRPr kumimoji="0" lang="zh-CN" altLang="en-US" sz="1200" b="0" i="0" u="none" strike="noStrike" kern="0" cap="none" spc="0" normalizeH="0" baseline="0" noProof="0" dirty="0">
              <a:ln>
                <a:noFill/>
              </a:ln>
              <a:solidFill>
                <a:sysClr val="windowText" lastClr="000000"/>
              </a:solidFill>
              <a:effectLst/>
              <a:uLnTx/>
              <a:uFillTx/>
              <a:latin typeface="+mn-ea"/>
              <a:cs typeface="+mn-cs"/>
            </a:endParaRPr>
          </a:p>
        </p:txBody>
      </p:sp>
      <p:sp>
        <p:nvSpPr>
          <p:cNvPr id="118" name="矩形 117"/>
          <p:cNvSpPr/>
          <p:nvPr/>
        </p:nvSpPr>
        <p:spPr>
          <a:xfrm>
            <a:off x="6926734" y="3991792"/>
            <a:ext cx="609922" cy="354638"/>
          </a:xfrm>
          <a:prstGeom prst="rect">
            <a:avLst/>
          </a:prstGeom>
          <a:solidFill>
            <a:srgbClr val="FFC000"/>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ysClr val="windowText" lastClr="000000"/>
                </a:solidFill>
                <a:effectLst/>
                <a:uLnTx/>
                <a:uFillTx/>
                <a:latin typeface="+mn-ea"/>
                <a:cs typeface="+mn-cs"/>
              </a:rPr>
              <a:t>vxlan port</a:t>
            </a:r>
            <a:endParaRPr kumimoji="0" lang="zh-CN" altLang="en-US" sz="1200" b="0" i="0" u="none" strike="noStrike" kern="0" cap="none" spc="0" normalizeH="0" baseline="0" noProof="0">
              <a:ln>
                <a:noFill/>
              </a:ln>
              <a:solidFill>
                <a:sysClr val="windowText" lastClr="000000"/>
              </a:solidFill>
              <a:effectLst/>
              <a:uLnTx/>
              <a:uFillTx/>
              <a:latin typeface="+mn-ea"/>
              <a:cs typeface="+mn-cs"/>
            </a:endParaRPr>
          </a:p>
        </p:txBody>
      </p:sp>
      <p:sp>
        <p:nvSpPr>
          <p:cNvPr id="119" name="矩形 118"/>
          <p:cNvSpPr/>
          <p:nvPr/>
        </p:nvSpPr>
        <p:spPr>
          <a:xfrm>
            <a:off x="6153130" y="5299083"/>
            <a:ext cx="622665" cy="195984"/>
          </a:xfrm>
          <a:prstGeom prst="rect">
            <a:avLst/>
          </a:prstGeom>
          <a:solidFill>
            <a:srgbClr val="F79646">
              <a:lumMod val="40000"/>
              <a:lumOff val="60000"/>
            </a:srgbClr>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ysClr val="windowText" lastClr="000000"/>
                </a:solidFill>
                <a:effectLst/>
                <a:uLnTx/>
                <a:uFillTx/>
                <a:latin typeface="+mn-ea"/>
                <a:cs typeface="+mn-cs"/>
              </a:rPr>
              <a:t>hnic0</a:t>
            </a:r>
            <a:endParaRPr kumimoji="0" lang="zh-CN" altLang="en-US" sz="1200" b="0" i="0" u="none" strike="noStrike" kern="0" cap="none" spc="0" normalizeH="0" baseline="0" noProof="0">
              <a:ln>
                <a:noFill/>
              </a:ln>
              <a:solidFill>
                <a:sysClr val="windowText" lastClr="000000"/>
              </a:solidFill>
              <a:effectLst/>
              <a:uLnTx/>
              <a:uFillTx/>
              <a:latin typeface="+mn-ea"/>
              <a:cs typeface="+mn-cs"/>
            </a:endParaRPr>
          </a:p>
        </p:txBody>
      </p:sp>
      <p:cxnSp>
        <p:nvCxnSpPr>
          <p:cNvPr id="120" name="曲线连接符 88"/>
          <p:cNvCxnSpPr>
            <a:stCxn id="119" idx="0"/>
            <a:endCxn id="117" idx="1"/>
          </p:cNvCxnSpPr>
          <p:nvPr/>
        </p:nvCxnSpPr>
        <p:spPr>
          <a:xfrm rot="5400000" flipH="1" flipV="1">
            <a:off x="5934974" y="4313584"/>
            <a:ext cx="1514988" cy="456010"/>
          </a:xfrm>
          <a:prstGeom prst="curvedConnector2">
            <a:avLst/>
          </a:prstGeom>
          <a:noFill/>
          <a:ln w="19050" cap="flat" cmpd="sng" algn="ctr">
            <a:solidFill>
              <a:schemeClr val="tx1"/>
            </a:solidFill>
            <a:prstDash val="solid"/>
            <a:headEnd type="arrow" w="med" len="med"/>
            <a:tailEnd type="arrow" w="med" len="med"/>
          </a:ln>
          <a:effectLst/>
        </p:spPr>
      </p:cxnSp>
      <p:cxnSp>
        <p:nvCxnSpPr>
          <p:cNvPr id="121" name="直接连接符 120"/>
          <p:cNvCxnSpPr/>
          <p:nvPr/>
        </p:nvCxnSpPr>
        <p:spPr>
          <a:xfrm>
            <a:off x="5891377" y="5134533"/>
            <a:ext cx="5581485" cy="19096"/>
          </a:xfrm>
          <a:prstGeom prst="line">
            <a:avLst/>
          </a:prstGeom>
          <a:noFill/>
          <a:ln w="9525" cap="flat" cmpd="sng" algn="ctr">
            <a:solidFill>
              <a:srgbClr val="4F81BD">
                <a:shade val="95000"/>
                <a:satMod val="105000"/>
              </a:srgbClr>
            </a:solidFill>
            <a:prstDash val="lgDash"/>
          </a:ln>
          <a:effectLst/>
        </p:spPr>
      </p:cxnSp>
      <p:cxnSp>
        <p:nvCxnSpPr>
          <p:cNvPr id="122" name="曲线连接符 121"/>
          <p:cNvCxnSpPr>
            <a:stCxn id="134" idx="0"/>
            <a:endCxn id="111" idx="2"/>
          </p:cNvCxnSpPr>
          <p:nvPr/>
        </p:nvCxnSpPr>
        <p:spPr>
          <a:xfrm rot="16200000" flipV="1">
            <a:off x="10621621" y="3421426"/>
            <a:ext cx="362024" cy="304255"/>
          </a:xfrm>
          <a:prstGeom prst="curvedConnector3">
            <a:avLst>
              <a:gd name="adj1" fmla="val 50000"/>
            </a:avLst>
          </a:prstGeom>
          <a:noFill/>
          <a:ln w="19050" cap="flat" cmpd="sng" algn="ctr">
            <a:solidFill>
              <a:schemeClr val="tx1"/>
            </a:solidFill>
            <a:prstDash val="solid"/>
            <a:headEnd type="arrow" w="med" len="med"/>
            <a:tailEnd type="arrow" w="med" len="med"/>
          </a:ln>
          <a:effectLst/>
        </p:spPr>
      </p:cxnSp>
      <p:sp>
        <p:nvSpPr>
          <p:cNvPr id="128" name="流程图: 磁盘 127"/>
          <p:cNvSpPr/>
          <p:nvPr/>
        </p:nvSpPr>
        <p:spPr>
          <a:xfrm>
            <a:off x="8688690" y="4746090"/>
            <a:ext cx="805360" cy="870670"/>
          </a:xfrm>
          <a:prstGeom prst="flowChartMagneticDisk">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Text" lastClr="000000"/>
                </a:solidFill>
                <a:effectLst/>
                <a:uLnTx/>
                <a:uFillTx/>
                <a:latin typeface="+mn-ea"/>
                <a:cs typeface="+mn-cs"/>
              </a:rPr>
              <a:t>大</a:t>
            </a:r>
            <a:r>
              <a:rPr kumimoji="0" lang="zh-CN" altLang="en-US" sz="1200" b="0" i="0" u="none" strike="noStrike" kern="0" cap="none" spc="0" normalizeH="0" baseline="0" noProof="0" dirty="0" smtClean="0">
                <a:ln>
                  <a:noFill/>
                </a:ln>
                <a:solidFill>
                  <a:sysClr val="windowText" lastClr="000000"/>
                </a:solidFill>
                <a:effectLst/>
                <a:uLnTx/>
                <a:uFillTx/>
                <a:latin typeface="+mn-ea"/>
                <a:cs typeface="+mn-cs"/>
              </a:rPr>
              <a:t>页</a:t>
            </a:r>
            <a:r>
              <a:rPr lang="zh-CN" altLang="en-US" sz="1200" kern="0" dirty="0">
                <a:solidFill>
                  <a:sysClr val="windowText" lastClr="000000"/>
                </a:solidFill>
                <a:latin typeface="+mn-ea"/>
              </a:rPr>
              <a:t>内存</a:t>
            </a:r>
            <a:endParaRPr kumimoji="0" lang="en-US" altLang="zh-CN" sz="1200" b="0" i="0" u="none" strike="noStrike" kern="0" cap="none" spc="0" normalizeH="0" baseline="0" noProof="0" dirty="0" smtClean="0">
              <a:ln>
                <a:noFill/>
              </a:ln>
              <a:solidFill>
                <a:sysClr val="windowText" lastClr="000000"/>
              </a:solidFill>
              <a:effectLst/>
              <a:uLnTx/>
              <a:uFillTx/>
              <a:latin typeface="+mn-ea"/>
              <a:cs typeface="+mn-cs"/>
            </a:endParaRPr>
          </a:p>
        </p:txBody>
      </p:sp>
      <p:sp>
        <p:nvSpPr>
          <p:cNvPr id="134" name="流程图: 多文档 133"/>
          <p:cNvSpPr/>
          <p:nvPr/>
        </p:nvSpPr>
        <p:spPr>
          <a:xfrm>
            <a:off x="10570927" y="3754566"/>
            <a:ext cx="674817" cy="569185"/>
          </a:xfrm>
          <a:prstGeom prst="flowChartMultidocument">
            <a:avLst/>
          </a:prstGeom>
          <a:solidFill>
            <a:srgbClr val="FFC000"/>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ysClr val="windowText" lastClr="000000"/>
                </a:solidFill>
                <a:effectLst/>
                <a:uLnTx/>
                <a:uFillTx/>
                <a:latin typeface="+mn-ea"/>
                <a:cs typeface="+mn-cs"/>
              </a:rPr>
              <a:t>Vring</a:t>
            </a:r>
            <a:endParaRPr kumimoji="0" lang="zh-CN" altLang="zh-CN" sz="1200" b="0" i="0" u="none" strike="noStrike" kern="0" cap="none" spc="0" normalizeH="0" baseline="0" noProof="0">
              <a:ln>
                <a:noFill/>
              </a:ln>
              <a:solidFill>
                <a:sysClr val="windowText" lastClr="000000"/>
              </a:solidFill>
              <a:effectLst/>
              <a:uLnTx/>
              <a:uFillTx/>
              <a:latin typeface="+mn-ea"/>
              <a:cs typeface="+mn-cs"/>
            </a:endParaRPr>
          </a:p>
        </p:txBody>
      </p:sp>
      <p:cxnSp>
        <p:nvCxnSpPr>
          <p:cNvPr id="135" name="曲线连接符 192"/>
          <p:cNvCxnSpPr>
            <a:endCxn id="134" idx="2"/>
          </p:cNvCxnSpPr>
          <p:nvPr/>
        </p:nvCxnSpPr>
        <p:spPr>
          <a:xfrm>
            <a:off x="10206918" y="3929629"/>
            <a:ext cx="654493" cy="372567"/>
          </a:xfrm>
          <a:prstGeom prst="curvedConnector4">
            <a:avLst>
              <a:gd name="adj1" fmla="val 27808"/>
              <a:gd name="adj2" fmla="val 161358"/>
            </a:avLst>
          </a:prstGeom>
          <a:noFill/>
          <a:ln w="19050" cap="flat" cmpd="sng" algn="ctr">
            <a:solidFill>
              <a:schemeClr val="tx1"/>
            </a:solidFill>
            <a:prstDash val="solid"/>
            <a:headEnd type="arrow" w="med" len="med"/>
            <a:tailEnd type="arrow" w="med" len="med"/>
          </a:ln>
          <a:effectLst/>
        </p:spPr>
      </p:cxnSp>
      <p:sp>
        <p:nvSpPr>
          <p:cNvPr id="136" name="矩形 135"/>
          <p:cNvSpPr/>
          <p:nvPr/>
        </p:nvSpPr>
        <p:spPr>
          <a:xfrm>
            <a:off x="6926258" y="4719096"/>
            <a:ext cx="1654714" cy="380215"/>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ysClr val="windowText" lastClr="000000"/>
                </a:solidFill>
                <a:effectLst/>
                <a:uLnTx/>
                <a:uFillTx/>
                <a:latin typeface="+mn-ea"/>
                <a:cs typeface="+mn-cs"/>
              </a:rPr>
              <a:t>DPDK  </a:t>
            </a:r>
            <a:r>
              <a:rPr kumimoji="0" lang="zh-CN" altLang="en-US" sz="1200" b="0" i="0" u="none" strike="noStrike" kern="0" cap="none" spc="0" normalizeH="0" baseline="0" noProof="0" dirty="0">
                <a:ln>
                  <a:noFill/>
                </a:ln>
                <a:solidFill>
                  <a:sysClr val="windowText" lastClr="000000"/>
                </a:solidFill>
                <a:effectLst/>
                <a:uLnTx/>
                <a:uFillTx/>
                <a:latin typeface="+mn-ea"/>
                <a:cs typeface="+mn-cs"/>
              </a:rPr>
              <a:t>网卡驱动</a:t>
            </a:r>
            <a:r>
              <a:rPr kumimoji="0" lang="en-US" altLang="zh-CN" sz="1200" b="0" i="0" u="none" strike="noStrike" kern="0" cap="none" spc="0" normalizeH="0" baseline="0" noProof="0" dirty="0">
                <a:ln>
                  <a:noFill/>
                </a:ln>
                <a:solidFill>
                  <a:sysClr val="windowText" lastClr="000000"/>
                </a:solidFill>
                <a:effectLst/>
                <a:uLnTx/>
                <a:uFillTx/>
                <a:latin typeface="+mn-ea"/>
                <a:cs typeface="+mn-cs"/>
              </a:rPr>
              <a:t>/</a:t>
            </a:r>
            <a:r>
              <a:rPr kumimoji="0" lang="zh-CN" altLang="en-US" sz="1200" b="0" i="0" u="none" strike="noStrike" kern="0" cap="none" spc="0" normalizeH="0" baseline="0" noProof="0" dirty="0">
                <a:ln>
                  <a:noFill/>
                </a:ln>
                <a:solidFill>
                  <a:sysClr val="windowText" lastClr="000000"/>
                </a:solidFill>
                <a:effectLst/>
                <a:uLnTx/>
                <a:uFillTx/>
                <a:latin typeface="+mn-ea"/>
                <a:cs typeface="+mn-cs"/>
              </a:rPr>
              <a:t>内存管理</a:t>
            </a:r>
          </a:p>
        </p:txBody>
      </p:sp>
      <p:sp>
        <p:nvSpPr>
          <p:cNvPr id="138" name="矩形 137"/>
          <p:cNvSpPr/>
          <p:nvPr/>
        </p:nvSpPr>
        <p:spPr>
          <a:xfrm>
            <a:off x="8646178" y="2748928"/>
            <a:ext cx="654191" cy="234152"/>
          </a:xfrm>
          <a:prstGeom prst="rect">
            <a:avLst/>
          </a:prstGeom>
          <a:solidFill>
            <a:srgbClr val="FFC000"/>
          </a:soli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ysClr val="windowText" lastClr="000000"/>
                </a:solidFill>
                <a:effectLst/>
                <a:uLnTx/>
                <a:uFillTx/>
                <a:latin typeface="+mn-ea"/>
                <a:cs typeface="+mn-cs"/>
              </a:rPr>
              <a:t>API</a:t>
            </a:r>
            <a:endParaRPr kumimoji="0" lang="zh-CN" altLang="en-US" sz="1200" b="0" i="0" u="none" strike="noStrike" kern="0" cap="none" spc="0" normalizeH="0" baseline="0" noProof="0" dirty="0">
              <a:ln>
                <a:noFill/>
              </a:ln>
              <a:solidFill>
                <a:sysClr val="windowText" lastClr="000000"/>
              </a:solidFill>
              <a:effectLst/>
              <a:uLnTx/>
              <a:uFillTx/>
              <a:latin typeface="+mn-ea"/>
              <a:cs typeface="+mn-cs"/>
            </a:endParaRPr>
          </a:p>
        </p:txBody>
      </p:sp>
      <p:sp>
        <p:nvSpPr>
          <p:cNvPr id="139" name="矩形 138"/>
          <p:cNvSpPr/>
          <p:nvPr/>
        </p:nvSpPr>
        <p:spPr>
          <a:xfrm>
            <a:off x="9300369" y="3808800"/>
            <a:ext cx="892099" cy="241654"/>
          </a:xfrm>
          <a:prstGeom prst="rect">
            <a:avLst/>
          </a:prstGeom>
          <a:solidFill>
            <a:srgbClr val="FFC000"/>
          </a:solidFill>
          <a:ln w="9525" cap="flat" cmpd="sng" algn="ctr">
            <a:solidFill>
              <a:srgbClr val="FF0000"/>
            </a:solidFill>
            <a:prstDash val="dash"/>
          </a:ln>
          <a:effectLst>
            <a:outerShdw blurRad="40000" dist="20000" dir="5400000" rotWithShape="0">
              <a:srgbClr val="000000">
                <a:alpha val="38000"/>
              </a:srgbClr>
            </a:outerShdw>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smtClean="0">
                <a:ln>
                  <a:noFill/>
                </a:ln>
                <a:solidFill>
                  <a:sysClr val="windowText" lastClr="000000"/>
                </a:solidFill>
                <a:effectLst/>
                <a:uLnTx/>
                <a:uFillTx/>
                <a:latin typeface="+mn-ea"/>
                <a:cs typeface="+mn-cs"/>
              </a:rPr>
              <a:t>Vhost</a:t>
            </a:r>
            <a:r>
              <a:rPr kumimoji="0" lang="en-US" altLang="zh-CN" sz="1200" b="0" i="0" u="none" strike="noStrike" kern="0" cap="none" spc="0" normalizeH="0" baseline="0" noProof="0" dirty="0" smtClean="0">
                <a:ln>
                  <a:noFill/>
                </a:ln>
                <a:solidFill>
                  <a:sysClr val="windowText" lastClr="000000"/>
                </a:solidFill>
                <a:effectLst/>
                <a:uLnTx/>
                <a:uFillTx/>
                <a:latin typeface="+mn-ea"/>
                <a:cs typeface="+mn-cs"/>
              </a:rPr>
              <a:t>-US</a:t>
            </a:r>
            <a:r>
              <a:rPr kumimoji="0" lang="zh-CN" altLang="en-US" sz="1200" b="0" i="0" u="none" strike="noStrike" kern="0" cap="none" spc="0" normalizeH="0" baseline="0" noProof="0" dirty="0" smtClean="0">
                <a:ln>
                  <a:noFill/>
                </a:ln>
                <a:solidFill>
                  <a:sysClr val="windowText" lastClr="000000"/>
                </a:solidFill>
                <a:effectLst/>
                <a:uLnTx/>
                <a:uFillTx/>
                <a:latin typeface="+mn-ea"/>
                <a:cs typeface="+mn-cs"/>
              </a:rPr>
              <a:t> </a:t>
            </a:r>
            <a:endParaRPr kumimoji="0" lang="zh-CN" altLang="en-US" sz="1200" b="0" i="0" u="none" strike="noStrike" kern="0" cap="none" spc="0" normalizeH="0" baseline="0" noProof="0" dirty="0">
              <a:ln>
                <a:noFill/>
              </a:ln>
              <a:solidFill>
                <a:sysClr val="windowText" lastClr="000000"/>
              </a:solidFill>
              <a:effectLst/>
              <a:uLnTx/>
              <a:uFillTx/>
              <a:latin typeface="+mn-ea"/>
              <a:cs typeface="+mn-cs"/>
            </a:endParaRPr>
          </a:p>
        </p:txBody>
      </p:sp>
    </p:spTree>
    <p:extLst>
      <p:ext uri="{BB962C8B-B14F-4D97-AF65-F5344CB8AC3E}">
        <p14:creationId xmlns:p14="http://schemas.microsoft.com/office/powerpoint/2010/main" val="24914615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网络安全策略 </a:t>
            </a:r>
            <a:r>
              <a:rPr lang="en-US" altLang="zh-CN" dirty="0" smtClean="0"/>
              <a:t>- </a:t>
            </a:r>
            <a:r>
              <a:rPr lang="zh-CN" altLang="en-US" dirty="0" smtClean="0"/>
              <a:t>二层网络安全策略</a:t>
            </a:r>
            <a:endParaRPr lang="zh-CN" altLang="en-US" dirty="0"/>
          </a:p>
        </p:txBody>
      </p:sp>
      <p:sp>
        <p:nvSpPr>
          <p:cNvPr id="3" name="文本占位符 2"/>
          <p:cNvSpPr>
            <a:spLocks noGrp="1"/>
          </p:cNvSpPr>
          <p:nvPr>
            <p:ph type="body" sz="quarter" idx="10"/>
          </p:nvPr>
        </p:nvSpPr>
        <p:spPr>
          <a:xfrm>
            <a:off x="912285" y="1233488"/>
            <a:ext cx="10560048" cy="1007380"/>
          </a:xfrm>
        </p:spPr>
        <p:txBody>
          <a:bodyPr/>
          <a:lstStyle/>
          <a:p>
            <a:r>
              <a:rPr lang="zh-CN" altLang="en-US" dirty="0"/>
              <a:t>二层网络安全策略主要包括：防止用户虚拟机</a:t>
            </a:r>
            <a:r>
              <a:rPr lang="en-US" altLang="zh-CN" dirty="0"/>
              <a:t>IP</a:t>
            </a:r>
            <a:r>
              <a:rPr lang="zh-CN" altLang="en-US" dirty="0"/>
              <a:t>和</a:t>
            </a:r>
            <a:r>
              <a:rPr lang="en-US" altLang="zh-CN" dirty="0"/>
              <a:t>MAC</a:t>
            </a:r>
            <a:r>
              <a:rPr lang="zh-CN" altLang="en-US" dirty="0"/>
              <a:t>地址仿冒，防止用户虚拟机</a:t>
            </a:r>
            <a:r>
              <a:rPr lang="en-US" altLang="zh-CN" dirty="0"/>
              <a:t>DHCP Server</a:t>
            </a:r>
            <a:r>
              <a:rPr lang="zh-CN" altLang="en-US" dirty="0"/>
              <a:t>仿冒。</a:t>
            </a:r>
          </a:p>
        </p:txBody>
      </p:sp>
      <p:grpSp>
        <p:nvGrpSpPr>
          <p:cNvPr id="4" name="组合 18405"/>
          <p:cNvGrpSpPr/>
          <p:nvPr/>
        </p:nvGrpSpPr>
        <p:grpSpPr>
          <a:xfrm>
            <a:off x="2639616" y="5661248"/>
            <a:ext cx="731601" cy="342307"/>
            <a:chOff x="5260976" y="1906589"/>
            <a:chExt cx="492125" cy="365125"/>
          </a:xfrm>
          <a:solidFill>
            <a:srgbClr val="00B0F0"/>
          </a:solidFill>
        </p:grpSpPr>
        <p:sp>
          <p:nvSpPr>
            <p:cNvPr id="5"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6"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7"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8"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9"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0"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1"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nvGrpSpPr>
          <p:cNvPr id="12" name="组合 18405"/>
          <p:cNvGrpSpPr/>
          <p:nvPr/>
        </p:nvGrpSpPr>
        <p:grpSpPr>
          <a:xfrm>
            <a:off x="4223792" y="5661248"/>
            <a:ext cx="731601" cy="342307"/>
            <a:chOff x="5260976" y="1906589"/>
            <a:chExt cx="492125" cy="365125"/>
          </a:xfrm>
          <a:solidFill>
            <a:srgbClr val="00B0F0"/>
          </a:solidFill>
        </p:grpSpPr>
        <p:sp>
          <p:nvSpPr>
            <p:cNvPr id="13"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4"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5"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6"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7"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8"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9"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nvGrpSpPr>
          <p:cNvPr id="20" name="组合 18405"/>
          <p:cNvGrpSpPr/>
          <p:nvPr/>
        </p:nvGrpSpPr>
        <p:grpSpPr>
          <a:xfrm>
            <a:off x="5764538" y="5661248"/>
            <a:ext cx="731601" cy="342307"/>
            <a:chOff x="5260976" y="1906589"/>
            <a:chExt cx="492125" cy="365125"/>
          </a:xfrm>
          <a:solidFill>
            <a:srgbClr val="00B0F0"/>
          </a:solidFill>
        </p:grpSpPr>
        <p:sp>
          <p:nvSpPr>
            <p:cNvPr id="21"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2"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3"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4"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5"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6"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7"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nvGrpSpPr>
          <p:cNvPr id="28" name="组合 18405"/>
          <p:cNvGrpSpPr/>
          <p:nvPr/>
        </p:nvGrpSpPr>
        <p:grpSpPr>
          <a:xfrm>
            <a:off x="7320136" y="5661248"/>
            <a:ext cx="731601" cy="342307"/>
            <a:chOff x="5260976" y="1906589"/>
            <a:chExt cx="492125" cy="365125"/>
          </a:xfrm>
          <a:solidFill>
            <a:srgbClr val="00B0F0"/>
          </a:solidFill>
        </p:grpSpPr>
        <p:sp>
          <p:nvSpPr>
            <p:cNvPr id="29"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30"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31"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32"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33"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34"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35"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sp>
        <p:nvSpPr>
          <p:cNvPr id="36" name="矩形 35"/>
          <p:cNvSpPr/>
          <p:nvPr/>
        </p:nvSpPr>
        <p:spPr>
          <a:xfrm>
            <a:off x="2171564" y="3753036"/>
            <a:ext cx="6374865" cy="1652418"/>
          </a:xfrm>
          <a:prstGeom prst="rect">
            <a:avLst/>
          </a:prstGeom>
          <a:solidFill>
            <a:schemeClr val="bg1">
              <a:lumMod val="85000"/>
            </a:schemeClr>
          </a:solidFill>
          <a:ln w="9525" cap="flat" cmpd="sng" algn="ctr">
            <a:solidFill>
              <a:srgbClr val="00B0F0"/>
            </a:solidFill>
            <a:prstDash val="solid"/>
          </a:ln>
          <a:effectLst>
            <a:outerShdw blurRad="40000" dist="20000" dir="5400000" rotWithShape="0">
              <a:srgbClr val="000000">
                <a:alpha val="38000"/>
              </a:srgbClr>
            </a:outerShdw>
          </a:effectLst>
        </p:spPr>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sysClr val="windowText" lastClr="000000"/>
              </a:solidFill>
              <a:effectLst/>
              <a:uLnTx/>
              <a:uFillTx/>
              <a:latin typeface="+mn-ea"/>
              <a:cs typeface="+mn-cs"/>
            </a:endParaRPr>
          </a:p>
        </p:txBody>
      </p:sp>
      <p:sp>
        <p:nvSpPr>
          <p:cNvPr id="37" name="圆角矩形 36"/>
          <p:cNvSpPr/>
          <p:nvPr/>
        </p:nvSpPr>
        <p:spPr>
          <a:xfrm>
            <a:off x="2454891" y="4298949"/>
            <a:ext cx="5808210" cy="973684"/>
          </a:xfrm>
          <a:prstGeom prst="roundRect">
            <a:avLst/>
          </a:prstGeom>
          <a:solidFill>
            <a:schemeClr val="bg1">
              <a:lumMod val="95000"/>
            </a:schemeClr>
          </a:solidFill>
          <a:ln>
            <a:solidFill>
              <a:schemeClr val="bg1">
                <a:lumMod val="75000"/>
              </a:schemeClr>
            </a:solidFill>
          </a:ln>
          <a:effectLst>
            <a:outerShdw blurRad="50800" dist="38100" dir="8100000" algn="tr" rotWithShape="0">
              <a:prstClr val="black">
                <a:alpha val="40000"/>
              </a:prstClr>
            </a:outerShdw>
          </a:effectLst>
        </p:spPr>
        <p:txBody>
          <a:bodyPr wrap="square" rtlCol="0" anchor="t">
            <a:noAutofit/>
          </a:bodyPr>
          <a:lstStyle/>
          <a:p>
            <a:pPr indent="-139266" algn="ctr" defTabSz="799887" eaLnBrk="0" hangingPunct="0">
              <a:lnSpc>
                <a:spcPct val="130000"/>
              </a:lnSpc>
              <a:buClr>
                <a:schemeClr val="tx2"/>
              </a:buClr>
            </a:pPr>
            <a:endParaRPr kumimoji="1" lang="zh-CN" altLang="en-US" sz="1400" b="1" dirty="0">
              <a:solidFill>
                <a:srgbClr val="0000FF"/>
              </a:solidFill>
              <a:latin typeface="+mn-ea"/>
              <a:ea typeface="+mn-ea"/>
              <a:cs typeface="Arial" pitchFamily="34" charset="0"/>
            </a:endParaRPr>
          </a:p>
        </p:txBody>
      </p:sp>
      <p:cxnSp>
        <p:nvCxnSpPr>
          <p:cNvPr id="38" name="直接连接符 37"/>
          <p:cNvCxnSpPr/>
          <p:nvPr/>
        </p:nvCxnSpPr>
        <p:spPr bwMode="auto">
          <a:xfrm flipV="1">
            <a:off x="4961309" y="4298949"/>
            <a:ext cx="0" cy="973684"/>
          </a:xfrm>
          <a:prstGeom prst="line">
            <a:avLst/>
          </a:prstGeom>
          <a:solidFill>
            <a:schemeClr val="accent1"/>
          </a:solidFill>
          <a:ln w="19050" cap="flat" cmpd="sng" algn="ctr">
            <a:solidFill>
              <a:schemeClr val="bg1">
                <a:lumMod val="50000"/>
              </a:schemeClr>
            </a:solidFill>
            <a:prstDash val="lgDash"/>
            <a:round/>
            <a:headEnd type="none" w="med" len="med"/>
            <a:tailEnd type="none" w="med" len="med"/>
          </a:ln>
          <a:effectLst/>
        </p:spPr>
      </p:cxnSp>
      <p:sp>
        <p:nvSpPr>
          <p:cNvPr id="45" name="圆角矩形 44"/>
          <p:cNvSpPr/>
          <p:nvPr/>
        </p:nvSpPr>
        <p:spPr bwMode="auto">
          <a:xfrm>
            <a:off x="2674608" y="4400660"/>
            <a:ext cx="2044785" cy="768026"/>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400" dirty="0" err="1" smtClean="0">
                <a:latin typeface="微软雅黑" panose="020B0503020204020204" pitchFamily="34" charset="-122"/>
                <a:ea typeface="微软雅黑" panose="020B0503020204020204" pitchFamily="34" charset="-122"/>
              </a:rPr>
              <a:t>vSwitch</a:t>
            </a:r>
            <a:r>
              <a:rPr lang="en-US" altLang="zh-CN" sz="1400" dirty="0" smtClean="0">
                <a:latin typeface="微软雅黑" panose="020B0503020204020204" pitchFamily="34" charset="-122"/>
                <a:ea typeface="微软雅黑" panose="020B0503020204020204" pitchFamily="34" charset="-122"/>
              </a:rPr>
              <a:t> (EVS)</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6" name="圆角矩形 45"/>
          <p:cNvSpPr/>
          <p:nvPr/>
        </p:nvSpPr>
        <p:spPr bwMode="auto">
          <a:xfrm>
            <a:off x="5203226" y="4400660"/>
            <a:ext cx="2840158" cy="768026"/>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400" dirty="0" smtClean="0">
                <a:latin typeface="微软雅黑" panose="020B0503020204020204" pitchFamily="34" charset="-122"/>
                <a:ea typeface="微软雅黑" panose="020B0503020204020204" pitchFamily="34" charset="-122"/>
              </a:rPr>
              <a:t>Physical NIC </a:t>
            </a:r>
            <a:r>
              <a:rPr lang="en-US" altLang="zh-CN" sz="1400" dirty="0" err="1" smtClean="0">
                <a:latin typeface="微软雅黑" panose="020B0503020204020204" pitchFamily="34" charset="-122"/>
                <a:ea typeface="微软雅黑" panose="020B0503020204020204" pitchFamily="34" charset="-122"/>
              </a:rPr>
              <a:t>eSwitch</a:t>
            </a:r>
            <a:r>
              <a:rPr lang="en-US" altLang="zh-CN" sz="1400" dirty="0" smtClean="0">
                <a:latin typeface="微软雅黑" panose="020B0503020204020204" pitchFamily="34" charset="-122"/>
                <a:ea typeface="微软雅黑" panose="020B0503020204020204" pitchFamily="34" charset="-122"/>
              </a:rPr>
              <a:t> (</a:t>
            </a:r>
            <a:r>
              <a:rPr lang="en-US" altLang="zh-CN" sz="1400" dirty="0" err="1" smtClean="0">
                <a:latin typeface="微软雅黑" panose="020B0503020204020204" pitchFamily="34" charset="-122"/>
                <a:ea typeface="微软雅黑" panose="020B0503020204020204" pitchFamily="34" charset="-122"/>
              </a:rPr>
              <a:t>iNIC</a:t>
            </a:r>
            <a:r>
              <a:rPr lang="en-US" altLang="zh-CN" sz="1400" dirty="0" smtClean="0">
                <a:latin typeface="微软雅黑" panose="020B0503020204020204" pitchFamily="34" charset="-122"/>
                <a:ea typeface="微软雅黑" panose="020B0503020204020204" pitchFamily="34" charset="-122"/>
              </a:rPr>
              <a:t>)</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7" name="矩形 46"/>
          <p:cNvSpPr/>
          <p:nvPr/>
        </p:nvSpPr>
        <p:spPr>
          <a:xfrm>
            <a:off x="2599266" y="3753037"/>
            <a:ext cx="689351" cy="353134"/>
          </a:xfrm>
          <a:prstGeom prst="rect">
            <a:avLst/>
          </a:prstGeom>
          <a:solidFill>
            <a:schemeClr val="bg1">
              <a:lumMod val="85000"/>
            </a:schemeClr>
          </a:solidFill>
          <a:ln w="9525" cap="flat" cmpd="sng" algn="ctr">
            <a:solidFill>
              <a:srgbClr val="00B0F0"/>
            </a:solidFill>
            <a:prstDash val="solid"/>
          </a:ln>
          <a:effectLst>
            <a:outerShdw blurRad="40000" dist="20000" dir="5400000" rotWithShape="0">
              <a:srgbClr val="000000">
                <a:alpha val="38000"/>
              </a:srgbClr>
            </a:outerShdw>
          </a:effectLst>
        </p:spPr>
        <p:txBody>
          <a:bodyPr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sysClr val="windowText" lastClr="000000"/>
                </a:solidFill>
                <a:effectLst/>
                <a:uLnTx/>
                <a:uFillTx/>
                <a:latin typeface="+mn-ea"/>
                <a:cs typeface="+mn-cs"/>
              </a:rPr>
              <a:t>VSP</a:t>
            </a:r>
            <a:endParaRPr kumimoji="0" lang="zh-CN" altLang="en-US" sz="1600" b="0" i="0" u="none" strike="noStrike" kern="0" cap="none" spc="0" normalizeH="0" baseline="0" noProof="0" dirty="0">
              <a:ln>
                <a:noFill/>
              </a:ln>
              <a:solidFill>
                <a:sysClr val="windowText" lastClr="000000"/>
              </a:solidFill>
              <a:effectLst/>
              <a:uLnTx/>
              <a:uFillTx/>
              <a:latin typeface="+mn-ea"/>
              <a:cs typeface="+mn-cs"/>
            </a:endParaRPr>
          </a:p>
        </p:txBody>
      </p:sp>
      <p:sp>
        <p:nvSpPr>
          <p:cNvPr id="48" name="矩形 47"/>
          <p:cNvSpPr/>
          <p:nvPr/>
        </p:nvSpPr>
        <p:spPr>
          <a:xfrm>
            <a:off x="3788963" y="3753037"/>
            <a:ext cx="689351" cy="353134"/>
          </a:xfrm>
          <a:prstGeom prst="rect">
            <a:avLst/>
          </a:prstGeom>
          <a:solidFill>
            <a:schemeClr val="bg1">
              <a:lumMod val="85000"/>
            </a:schemeClr>
          </a:solidFill>
          <a:ln w="9525" cap="flat" cmpd="sng" algn="ctr">
            <a:solidFill>
              <a:srgbClr val="00B0F0"/>
            </a:solidFill>
            <a:prstDash val="solid"/>
          </a:ln>
          <a:effectLst>
            <a:outerShdw blurRad="40000" dist="20000" dir="5400000" rotWithShape="0">
              <a:srgbClr val="000000">
                <a:alpha val="38000"/>
              </a:srgbClr>
            </a:outerShdw>
          </a:effectLst>
        </p:spPr>
        <p:txBody>
          <a:bodyPr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sysClr val="windowText" lastClr="000000"/>
                </a:solidFill>
                <a:effectLst/>
                <a:uLnTx/>
                <a:uFillTx/>
                <a:latin typeface="+mn-ea"/>
                <a:cs typeface="+mn-cs"/>
              </a:rPr>
              <a:t>VSP</a:t>
            </a:r>
            <a:endParaRPr kumimoji="0" lang="zh-CN" altLang="en-US" sz="1600" b="0" i="0" u="none" strike="noStrike" kern="0" cap="none" spc="0" normalizeH="0" baseline="0" noProof="0" dirty="0">
              <a:ln>
                <a:noFill/>
              </a:ln>
              <a:solidFill>
                <a:sysClr val="windowText" lastClr="000000"/>
              </a:solidFill>
              <a:effectLst/>
              <a:uLnTx/>
              <a:uFillTx/>
              <a:latin typeface="+mn-ea"/>
              <a:cs typeface="+mn-cs"/>
            </a:endParaRPr>
          </a:p>
        </p:txBody>
      </p:sp>
      <p:sp>
        <p:nvSpPr>
          <p:cNvPr id="49" name="矩形 48"/>
          <p:cNvSpPr/>
          <p:nvPr/>
        </p:nvSpPr>
        <p:spPr>
          <a:xfrm>
            <a:off x="4978660" y="3753037"/>
            <a:ext cx="689351" cy="353134"/>
          </a:xfrm>
          <a:prstGeom prst="rect">
            <a:avLst/>
          </a:prstGeom>
          <a:solidFill>
            <a:schemeClr val="bg1">
              <a:lumMod val="85000"/>
            </a:schemeClr>
          </a:solidFill>
          <a:ln w="9525" cap="flat" cmpd="sng" algn="ctr">
            <a:solidFill>
              <a:srgbClr val="00B0F0"/>
            </a:solidFill>
            <a:prstDash val="solid"/>
          </a:ln>
          <a:effectLst>
            <a:outerShdw blurRad="40000" dist="20000" dir="5400000" rotWithShape="0">
              <a:srgbClr val="000000">
                <a:alpha val="38000"/>
              </a:srgbClr>
            </a:outerShdw>
          </a:effectLst>
        </p:spPr>
        <p:txBody>
          <a:bodyPr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sysClr val="windowText" lastClr="000000"/>
                </a:solidFill>
                <a:effectLst/>
                <a:uLnTx/>
                <a:uFillTx/>
                <a:latin typeface="+mn-ea"/>
                <a:cs typeface="+mn-cs"/>
              </a:rPr>
              <a:t>VSP</a:t>
            </a:r>
            <a:endParaRPr kumimoji="0" lang="zh-CN" altLang="en-US" sz="1600" b="0" i="0" u="none" strike="noStrike" kern="0" cap="none" spc="0" normalizeH="0" baseline="0" noProof="0" dirty="0">
              <a:ln>
                <a:noFill/>
              </a:ln>
              <a:solidFill>
                <a:sysClr val="windowText" lastClr="000000"/>
              </a:solidFill>
              <a:effectLst/>
              <a:uLnTx/>
              <a:uFillTx/>
              <a:latin typeface="+mn-ea"/>
              <a:cs typeface="+mn-cs"/>
            </a:endParaRPr>
          </a:p>
        </p:txBody>
      </p:sp>
      <p:sp>
        <p:nvSpPr>
          <p:cNvPr id="50" name="圆角矩形 49"/>
          <p:cNvSpPr/>
          <p:nvPr/>
        </p:nvSpPr>
        <p:spPr bwMode="auto">
          <a:xfrm>
            <a:off x="2491145" y="2304864"/>
            <a:ext cx="905591" cy="768026"/>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VM</a:t>
            </a:r>
          </a:p>
          <a:p>
            <a:pPr marL="0" marR="0" indent="0" algn="ctr" defTabSz="914400" rtl="0" eaLnBrk="1" fontAlgn="t"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ctr" defTabSz="914400" rtl="0" eaLnBrk="1" fontAlgn="t" latinLnBrk="0" hangingPunct="1">
              <a:lnSpc>
                <a:spcPct val="100000"/>
              </a:lnSpc>
              <a:spcBef>
                <a:spcPct val="0"/>
              </a:spcBef>
              <a:spcAft>
                <a:spcPct val="0"/>
              </a:spcAft>
              <a:buClrTx/>
              <a:buSzTx/>
              <a:buFontTx/>
              <a:buNone/>
              <a:tabLst/>
            </a:pPr>
            <a:r>
              <a:rPr lang="en-US" altLang="zh-CN" sz="1400" dirty="0" err="1">
                <a:latin typeface="微软雅黑" panose="020B0503020204020204" pitchFamily="34" charset="-122"/>
                <a:ea typeface="微软雅黑" panose="020B0503020204020204" pitchFamily="34" charset="-122"/>
              </a:rPr>
              <a:t>vNIC</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1" name="圆角矩形 50"/>
          <p:cNvSpPr/>
          <p:nvPr/>
        </p:nvSpPr>
        <p:spPr bwMode="auto">
          <a:xfrm>
            <a:off x="3680842" y="2304864"/>
            <a:ext cx="905591" cy="768026"/>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VM</a:t>
            </a:r>
          </a:p>
          <a:p>
            <a:pPr marL="0" marR="0" indent="0" algn="ctr" defTabSz="914400" rtl="0" eaLnBrk="1" fontAlgn="t"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ctr" defTabSz="914400" rtl="0" eaLnBrk="1" fontAlgn="t" latinLnBrk="0" hangingPunct="1">
              <a:lnSpc>
                <a:spcPct val="100000"/>
              </a:lnSpc>
              <a:spcBef>
                <a:spcPct val="0"/>
              </a:spcBef>
              <a:spcAft>
                <a:spcPct val="0"/>
              </a:spcAft>
              <a:buClrTx/>
              <a:buSzTx/>
              <a:buFontTx/>
              <a:buNone/>
              <a:tabLst/>
            </a:pPr>
            <a:r>
              <a:rPr lang="en-US" altLang="zh-CN" sz="1400" dirty="0" err="1">
                <a:latin typeface="微软雅黑" panose="020B0503020204020204" pitchFamily="34" charset="-122"/>
                <a:ea typeface="微软雅黑" panose="020B0503020204020204" pitchFamily="34" charset="-122"/>
              </a:rPr>
              <a:t>vNIC</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2" name="圆角矩形 51"/>
          <p:cNvSpPr/>
          <p:nvPr/>
        </p:nvSpPr>
        <p:spPr bwMode="auto">
          <a:xfrm>
            <a:off x="4870539" y="2304864"/>
            <a:ext cx="905591" cy="768026"/>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VM</a:t>
            </a:r>
          </a:p>
          <a:p>
            <a:pPr marL="0" marR="0" indent="0" algn="ctr" defTabSz="914400" rtl="0" eaLnBrk="1" fontAlgn="t"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ctr" defTabSz="914400" rtl="0" eaLnBrk="1" fontAlgn="t" latinLnBrk="0" hangingPunct="1">
              <a:lnSpc>
                <a:spcPct val="100000"/>
              </a:lnSpc>
              <a:spcBef>
                <a:spcPct val="0"/>
              </a:spcBef>
              <a:spcAft>
                <a:spcPct val="0"/>
              </a:spcAft>
              <a:buClrTx/>
              <a:buSzTx/>
              <a:buFontTx/>
              <a:buNone/>
              <a:tabLst/>
            </a:pPr>
            <a:r>
              <a:rPr lang="en-US" altLang="zh-CN" sz="1400" dirty="0" err="1">
                <a:latin typeface="微软雅黑" panose="020B0503020204020204" pitchFamily="34" charset="-122"/>
                <a:ea typeface="微软雅黑" panose="020B0503020204020204" pitchFamily="34" charset="-122"/>
              </a:rPr>
              <a:t>vNIC</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3" name="直接连接符 52"/>
          <p:cNvCxnSpPr>
            <a:stCxn id="47" idx="0"/>
            <a:endCxn id="50" idx="2"/>
          </p:cNvCxnSpPr>
          <p:nvPr/>
        </p:nvCxnSpPr>
        <p:spPr bwMode="auto">
          <a:xfrm flipH="1" flipV="1">
            <a:off x="2943941" y="3072890"/>
            <a:ext cx="1" cy="68014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6" name="直接连接符 55"/>
          <p:cNvCxnSpPr/>
          <p:nvPr/>
        </p:nvCxnSpPr>
        <p:spPr bwMode="auto">
          <a:xfrm flipH="1" flipV="1">
            <a:off x="4134352" y="3072890"/>
            <a:ext cx="1" cy="68014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7" name="直接连接符 56"/>
          <p:cNvCxnSpPr/>
          <p:nvPr/>
        </p:nvCxnSpPr>
        <p:spPr bwMode="auto">
          <a:xfrm flipH="1" flipV="1">
            <a:off x="5323120" y="3072890"/>
            <a:ext cx="1" cy="68014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8" name="直接连接符 57"/>
          <p:cNvCxnSpPr/>
          <p:nvPr/>
        </p:nvCxnSpPr>
        <p:spPr bwMode="auto">
          <a:xfrm flipV="1">
            <a:off x="2943942" y="5392203"/>
            <a:ext cx="0" cy="307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2" name="直接连接符 61"/>
          <p:cNvCxnSpPr/>
          <p:nvPr/>
        </p:nvCxnSpPr>
        <p:spPr bwMode="auto">
          <a:xfrm flipV="1">
            <a:off x="4511824" y="5392203"/>
            <a:ext cx="0" cy="307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3" name="直接连接符 62"/>
          <p:cNvCxnSpPr/>
          <p:nvPr/>
        </p:nvCxnSpPr>
        <p:spPr bwMode="auto">
          <a:xfrm flipV="1">
            <a:off x="6059996" y="5392203"/>
            <a:ext cx="0" cy="307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4" name="直接连接符 63"/>
          <p:cNvCxnSpPr/>
          <p:nvPr/>
        </p:nvCxnSpPr>
        <p:spPr bwMode="auto">
          <a:xfrm flipV="1">
            <a:off x="7608168" y="5392203"/>
            <a:ext cx="0" cy="307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5" name="椭圆 64"/>
          <p:cNvSpPr/>
          <p:nvPr/>
        </p:nvSpPr>
        <p:spPr bwMode="auto">
          <a:xfrm>
            <a:off x="4026717" y="3201354"/>
            <a:ext cx="1385351" cy="432048"/>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i="0" u="none" strike="noStrike" cap="none" normalizeH="0" baseline="0" dirty="0" err="1" smtClean="0">
                <a:ln>
                  <a:noFill/>
                </a:ln>
                <a:solidFill>
                  <a:schemeClr val="tx1"/>
                </a:solidFill>
                <a:effectLst/>
                <a:latin typeface="微软雅黑" panose="020B0503020204020204" pitchFamily="34" charset="-122"/>
                <a:ea typeface="微软雅黑" panose="020B0503020204020204" pitchFamily="34" charset="-122"/>
              </a:rPr>
              <a:t>PortGroup</a:t>
            </a:r>
            <a:endParaRPr kumimoji="0" lang="zh-CN" altLang="en-US" sz="12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6" name="椭圆 65"/>
          <p:cNvSpPr/>
          <p:nvPr/>
        </p:nvSpPr>
        <p:spPr bwMode="auto">
          <a:xfrm>
            <a:off x="2251264" y="3201354"/>
            <a:ext cx="1385351" cy="432048"/>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i="0" u="none" strike="noStrike" cap="none" normalizeH="0" baseline="0" dirty="0" err="1" smtClean="0">
                <a:ln>
                  <a:noFill/>
                </a:ln>
                <a:solidFill>
                  <a:schemeClr val="tx1"/>
                </a:solidFill>
                <a:effectLst/>
                <a:latin typeface="微软雅黑" panose="020B0503020204020204" pitchFamily="34" charset="-122"/>
                <a:ea typeface="微软雅黑" panose="020B0503020204020204" pitchFamily="34" charset="-122"/>
              </a:rPr>
              <a:t>PortGroup</a:t>
            </a:r>
            <a:endParaRPr kumimoji="0" lang="zh-CN" altLang="en-US" sz="12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9" name="任意多边形 68"/>
          <p:cNvSpPr/>
          <p:nvPr/>
        </p:nvSpPr>
        <p:spPr bwMode="auto">
          <a:xfrm>
            <a:off x="5411735" y="2456892"/>
            <a:ext cx="3703347" cy="956071"/>
          </a:xfrm>
          <a:custGeom>
            <a:avLst/>
            <a:gdLst>
              <a:gd name="connsiteX0" fmla="*/ 1170312 w 3703347"/>
              <a:gd name="connsiteY0" fmla="*/ 0 h 956071"/>
              <a:gd name="connsiteX1" fmla="*/ 3703347 w 3703347"/>
              <a:gd name="connsiteY1" fmla="*/ 0 h 956071"/>
              <a:gd name="connsiteX2" fmla="*/ 3703347 w 3703347"/>
              <a:gd name="connsiteY2" fmla="*/ 956071 h 956071"/>
              <a:gd name="connsiteX3" fmla="*/ 1170312 w 3703347"/>
              <a:gd name="connsiteY3" fmla="*/ 956071 h 956071"/>
              <a:gd name="connsiteX4" fmla="*/ 1170312 w 3703347"/>
              <a:gd name="connsiteY4" fmla="*/ 500079 h 956071"/>
              <a:gd name="connsiteX5" fmla="*/ 0 w 3703347"/>
              <a:gd name="connsiteY5" fmla="*/ 953569 h 956071"/>
              <a:gd name="connsiteX6" fmla="*/ 1170312 w 3703347"/>
              <a:gd name="connsiteY6" fmla="*/ 169802 h 95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03347" h="956071">
                <a:moveTo>
                  <a:pt x="1170312" y="0"/>
                </a:moveTo>
                <a:lnTo>
                  <a:pt x="3703347" y="0"/>
                </a:lnTo>
                <a:lnTo>
                  <a:pt x="3703347" y="956071"/>
                </a:lnTo>
                <a:lnTo>
                  <a:pt x="1170312" y="956071"/>
                </a:lnTo>
                <a:lnTo>
                  <a:pt x="1170312" y="500079"/>
                </a:lnTo>
                <a:lnTo>
                  <a:pt x="0" y="953569"/>
                </a:lnTo>
                <a:lnTo>
                  <a:pt x="1170312" y="169802"/>
                </a:lnTo>
                <a:close/>
              </a:path>
            </a:pathLst>
          </a:cu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0" name="文本框 69"/>
          <p:cNvSpPr txBox="1"/>
          <p:nvPr/>
        </p:nvSpPr>
        <p:spPr bwMode="auto">
          <a:xfrm>
            <a:off x="6600056" y="2456891"/>
            <a:ext cx="2515026" cy="956072"/>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1625" indent="-301625" algn="just" defTabSz="801688" eaLnBrk="1" fontAlgn="base" hangingPunct="1">
              <a:lnSpc>
                <a:spcPct val="140000"/>
              </a:lnSpc>
              <a:spcBef>
                <a:spcPct val="30000"/>
              </a:spcBef>
              <a:buClr>
                <a:schemeClr val="bg1">
                  <a:lumMod val="50000"/>
                </a:schemeClr>
              </a:buClr>
              <a:buSzPct val="60000"/>
              <a:buFont typeface="Wingdings" pitchFamily="2" charset="2"/>
              <a:buChar char="l"/>
              <a:defRPr sz="2200">
                <a:latin typeface="+mn-ea"/>
                <a:ea typeface="+mn-ea"/>
                <a:cs typeface="Arial" panose="020B0604020202020204" pitchFamily="34" charset="0"/>
              </a:defRPr>
            </a:lvl1pPr>
            <a:lvl2pPr marL="654050" indent="-252413" defTabSz="801688" eaLnBrk="1" fontAlgn="base" hangingPunct="1">
              <a:lnSpc>
                <a:spcPct val="140000"/>
              </a:lnSpc>
              <a:spcBef>
                <a:spcPct val="30000"/>
              </a:spcBef>
              <a:buClr>
                <a:schemeClr val="tx1"/>
              </a:buClr>
              <a:buSzPct val="50000"/>
              <a:buFont typeface="Wingdings" pitchFamily="2" charset="2"/>
              <a:buChar char="p"/>
              <a:defRPr sz="2000">
                <a:latin typeface="+mn-lt"/>
                <a:ea typeface="+mn-ea"/>
              </a:defRPr>
            </a:lvl2pPr>
            <a:lvl3pPr marL="1003300" indent="-201613" defTabSz="801688" eaLnBrk="1" fontAlgn="base" hangingPunct="1">
              <a:lnSpc>
                <a:spcPct val="140000"/>
              </a:lnSpc>
              <a:spcBef>
                <a:spcPct val="30000"/>
              </a:spcBef>
              <a:buSzPct val="50000"/>
              <a:buFont typeface="Wingdings" pitchFamily="2" charset="2"/>
              <a:buChar char="n"/>
              <a:defRPr>
                <a:latin typeface="FrutigerNext LT Light" pitchFamily="34" charset="0"/>
                <a:ea typeface="+mn-ea"/>
              </a:defRPr>
            </a:lvl3pPr>
            <a:lvl4pPr marL="1400175" indent="-198438" defTabSz="801688" eaLnBrk="1" fontAlgn="base" hangingPunct="1">
              <a:lnSpc>
                <a:spcPct val="140000"/>
              </a:lnSpc>
              <a:spcBef>
                <a:spcPct val="30000"/>
              </a:spcBef>
              <a:buChar char="–"/>
              <a:defRPr sz="1600">
                <a:latin typeface="+mj-lt"/>
                <a:ea typeface="+mn-ea"/>
              </a:defRPr>
            </a:lvl4pPr>
            <a:lvl5pPr marL="1801813" indent="-201613" defTabSz="801688" eaLnBrk="1" fontAlgn="base" hangingPunct="1">
              <a:lnSpc>
                <a:spcPct val="140000"/>
              </a:lnSpc>
              <a:spcBef>
                <a:spcPct val="30000"/>
              </a:spcBef>
              <a:buFont typeface="FrutigerNext LT Medium" pitchFamily="34" charset="0"/>
              <a:buChar char="~"/>
              <a:defRPr sz="1600">
                <a:latin typeface="+mj-lt"/>
                <a:ea typeface="+mn-ea"/>
              </a:defRPr>
            </a:lvl5pPr>
            <a:lvl6pPr marL="2259013" indent="-201613" defTabSz="801688" fontAlgn="base">
              <a:lnSpc>
                <a:spcPct val="140000"/>
              </a:lnSpc>
              <a:spcBef>
                <a:spcPct val="30000"/>
              </a:spcBef>
              <a:spcAft>
                <a:spcPct val="0"/>
              </a:spcAft>
              <a:buFont typeface="FrutigerNext LT Medium" pitchFamily="34" charset="0"/>
              <a:buChar char="~"/>
              <a:defRPr sz="1600">
                <a:latin typeface="+mj-lt"/>
                <a:ea typeface="+mn-ea"/>
              </a:defRPr>
            </a:lvl6pPr>
            <a:lvl7pPr marL="2716213" indent="-201613" defTabSz="801688" fontAlgn="base">
              <a:lnSpc>
                <a:spcPct val="140000"/>
              </a:lnSpc>
              <a:spcBef>
                <a:spcPct val="30000"/>
              </a:spcBef>
              <a:spcAft>
                <a:spcPct val="0"/>
              </a:spcAft>
              <a:buFont typeface="FrutigerNext LT Medium" pitchFamily="34" charset="0"/>
              <a:buChar char="~"/>
              <a:defRPr sz="1600">
                <a:latin typeface="+mj-lt"/>
                <a:ea typeface="+mn-ea"/>
              </a:defRPr>
            </a:lvl7pPr>
            <a:lvl8pPr marL="3173413" indent="-201613" defTabSz="801688" fontAlgn="base">
              <a:lnSpc>
                <a:spcPct val="140000"/>
              </a:lnSpc>
              <a:spcBef>
                <a:spcPct val="30000"/>
              </a:spcBef>
              <a:spcAft>
                <a:spcPct val="0"/>
              </a:spcAft>
              <a:buFont typeface="FrutigerNext LT Medium" pitchFamily="34" charset="0"/>
              <a:buChar char="~"/>
              <a:defRPr sz="1600">
                <a:latin typeface="+mj-lt"/>
                <a:ea typeface="+mn-ea"/>
              </a:defRPr>
            </a:lvl8pPr>
            <a:lvl9pPr marL="3630613" indent="-201613" defTabSz="801688" fontAlgn="base">
              <a:lnSpc>
                <a:spcPct val="140000"/>
              </a:lnSpc>
              <a:spcBef>
                <a:spcPct val="30000"/>
              </a:spcBef>
              <a:spcAft>
                <a:spcPct val="0"/>
              </a:spcAft>
              <a:buFont typeface="FrutigerNext LT Medium" pitchFamily="34" charset="0"/>
              <a:buChar char="~"/>
              <a:defRPr sz="1600">
                <a:latin typeface="+mj-lt"/>
                <a:ea typeface="+mn-ea"/>
              </a:defRPr>
            </a:lvl9pPr>
          </a:lstStyle>
          <a:p>
            <a:pPr marL="0" indent="0">
              <a:buNone/>
            </a:pPr>
            <a:r>
              <a:rPr lang="zh-CN" altLang="en-US" sz="1600" b="1" dirty="0"/>
              <a:t>二层网络安全策略：</a:t>
            </a:r>
            <a:endParaRPr lang="en-US" altLang="zh-CN" sz="1600" b="1" dirty="0"/>
          </a:p>
          <a:p>
            <a:pPr>
              <a:lnSpc>
                <a:spcPct val="100000"/>
              </a:lnSpc>
            </a:pPr>
            <a:r>
              <a:rPr lang="en-US" altLang="zh-CN" sz="1400" dirty="0"/>
              <a:t>IP</a:t>
            </a:r>
            <a:r>
              <a:rPr lang="zh-CN" altLang="en-US" sz="1400" dirty="0"/>
              <a:t>和</a:t>
            </a:r>
            <a:r>
              <a:rPr lang="en-US" altLang="zh-CN" sz="1400" dirty="0"/>
              <a:t>MAC</a:t>
            </a:r>
            <a:r>
              <a:rPr lang="zh-CN" altLang="en-US" sz="1400" dirty="0"/>
              <a:t>绑定</a:t>
            </a:r>
            <a:endParaRPr lang="en-US" altLang="zh-CN" sz="1400" dirty="0"/>
          </a:p>
          <a:p>
            <a:pPr>
              <a:lnSpc>
                <a:spcPct val="100000"/>
              </a:lnSpc>
            </a:pPr>
            <a:r>
              <a:rPr lang="en-US" altLang="zh-CN" sz="1400" dirty="0"/>
              <a:t>DHCP</a:t>
            </a:r>
            <a:r>
              <a:rPr lang="zh-CN" altLang="en-US" sz="1400" dirty="0"/>
              <a:t>服务隔离</a:t>
            </a:r>
          </a:p>
        </p:txBody>
      </p:sp>
    </p:spTree>
    <p:extLst>
      <p:ext uri="{BB962C8B-B14F-4D97-AF65-F5344CB8AC3E}">
        <p14:creationId xmlns:p14="http://schemas.microsoft.com/office/powerpoint/2010/main" val="205663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
        <p:nvSpPr>
          <p:cNvPr id="2" name="标题 1"/>
          <p:cNvSpPr>
            <a:spLocks noGrp="1"/>
          </p:cNvSpPr>
          <p:nvPr>
            <p:ph type="ctrTitle" sz="quarter"/>
          </p:nvPr>
        </p:nvSpPr>
        <p:spPr/>
        <p:txBody>
          <a:bodyPr/>
          <a:lstStyle/>
          <a:p>
            <a:r>
              <a:rPr lang="en-US" altLang="zh-CN" dirty="0" err="1" smtClean="0"/>
              <a:t>FusionCompute</a:t>
            </a:r>
            <a:r>
              <a:rPr lang="zh-CN" altLang="en-US" dirty="0" smtClean="0"/>
              <a:t>网络虚拟化</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网络安全策略 </a:t>
            </a:r>
            <a:r>
              <a:rPr lang="en-US" altLang="zh-CN" dirty="0" smtClean="0"/>
              <a:t>- </a:t>
            </a:r>
            <a:r>
              <a:rPr lang="zh-CN" altLang="en-US" dirty="0" smtClean="0"/>
              <a:t>广播报文抑制</a:t>
            </a:r>
            <a:endParaRPr lang="zh-CN" altLang="en-US" dirty="0"/>
          </a:p>
        </p:txBody>
      </p:sp>
      <p:sp>
        <p:nvSpPr>
          <p:cNvPr id="3" name="文本占位符 2"/>
          <p:cNvSpPr>
            <a:spLocks noGrp="1"/>
          </p:cNvSpPr>
          <p:nvPr>
            <p:ph type="body" sz="quarter" idx="10"/>
          </p:nvPr>
        </p:nvSpPr>
        <p:spPr/>
        <p:txBody>
          <a:bodyPr/>
          <a:lstStyle/>
          <a:p>
            <a:r>
              <a:rPr lang="zh-CN" altLang="en-US" dirty="0"/>
              <a:t>在服务器整合、桌面云等企业应用场景，如果发生网络攻击或病毒发作等引起的广播报文攻击，可能造成网络通信异常，此时可以开启虚拟交换机的广播报文抑制功能。</a:t>
            </a:r>
          </a:p>
          <a:p>
            <a:r>
              <a:rPr lang="zh-CN" altLang="en-US" dirty="0"/>
              <a:t>虚拟交换机提供虚拟机虚端口发送方向的广播报文抑制开关，以及抑制阈值设置功能。可以通过开启虚拟机网卡所在端口组的广播包抑制开关设置阈值，减少过量广播报文对二层网络带宽的消耗。</a:t>
            </a:r>
          </a:p>
          <a:p>
            <a:r>
              <a:rPr lang="zh-CN" altLang="en-US" dirty="0"/>
              <a:t>管理员可以通过系统</a:t>
            </a:r>
            <a:r>
              <a:rPr lang="en-US" altLang="zh-CN" dirty="0"/>
              <a:t>Portal</a:t>
            </a:r>
            <a:r>
              <a:rPr lang="zh-CN" altLang="en-US" dirty="0"/>
              <a:t>，基于虚拟交换机端口组对象，配置报文抑制开关和报文抑制带宽阈值</a:t>
            </a:r>
            <a:r>
              <a:rPr lang="zh-CN" altLang="en-US" dirty="0" smtClean="0"/>
              <a:t>。</a:t>
            </a:r>
            <a:endParaRPr lang="zh-CN" altLang="en-US" dirty="0"/>
          </a:p>
        </p:txBody>
      </p:sp>
    </p:spTree>
    <p:extLst>
      <p:ext uri="{BB962C8B-B14F-4D97-AF65-F5344CB8AC3E}">
        <p14:creationId xmlns:p14="http://schemas.microsoft.com/office/powerpoint/2010/main" val="24483954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矩形 362"/>
          <p:cNvSpPr/>
          <p:nvPr/>
        </p:nvSpPr>
        <p:spPr>
          <a:xfrm>
            <a:off x="1703512" y="3429000"/>
            <a:ext cx="6671283" cy="1820614"/>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w="19050" cap="flat" cmpd="sng" algn="ctr">
            <a:noFill/>
            <a:prstDash val="solid"/>
          </a:ln>
          <a:effectLst/>
        </p:spPr>
        <p:txBody>
          <a:bodyPr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sysClr val="windowText" lastClr="000000"/>
              </a:solidFill>
              <a:effectLst/>
              <a:uLnTx/>
              <a:uFillTx/>
              <a:latin typeface="+mn-ea"/>
              <a:cs typeface="+mn-cs"/>
            </a:endParaRPr>
          </a:p>
        </p:txBody>
      </p:sp>
      <p:sp>
        <p:nvSpPr>
          <p:cNvPr id="364" name="矩形 363"/>
          <p:cNvSpPr/>
          <p:nvPr/>
        </p:nvSpPr>
        <p:spPr>
          <a:xfrm>
            <a:off x="8483507" y="3429000"/>
            <a:ext cx="2040985" cy="2556284"/>
          </a:xfrm>
          <a:prstGeom prst="rect">
            <a:avLst/>
          </a:prstGeom>
          <a:solidFill>
            <a:srgbClr val="FFC000"/>
          </a:solidFill>
          <a:ln w="19050" cap="flat" cmpd="sng" algn="ctr">
            <a:solidFill>
              <a:srgbClr val="3C3C3B"/>
            </a:solidFill>
            <a:prstDash val="dash"/>
          </a:ln>
          <a:effectLst/>
        </p:spPr>
        <p:txBody>
          <a:bodyPr rtlCol="0" anchor="t"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sysClr val="windowText" lastClr="000000"/>
                </a:solidFill>
                <a:effectLst/>
                <a:uLnTx/>
                <a:uFillTx/>
                <a:latin typeface="+mn-ea"/>
                <a:cs typeface="+mn-cs"/>
              </a:rPr>
              <a:t>Security </a:t>
            </a:r>
            <a:r>
              <a:rPr kumimoji="0" lang="en-US" altLang="zh-CN" sz="1600" b="0" i="0" u="none" strike="noStrike" kern="0" cap="none" spc="0" normalizeH="0" baseline="0" noProof="0" dirty="0" err="1" smtClean="0">
                <a:ln>
                  <a:noFill/>
                </a:ln>
                <a:solidFill>
                  <a:sysClr val="windowText" lastClr="000000"/>
                </a:solidFill>
                <a:effectLst/>
                <a:uLnTx/>
                <a:uFillTx/>
                <a:latin typeface="+mn-ea"/>
                <a:cs typeface="+mn-cs"/>
              </a:rPr>
              <a:t>Grou</a:t>
            </a:r>
            <a:r>
              <a:rPr lang="en-US" altLang="zh-CN" sz="1600" kern="0" dirty="0" smtClean="0">
                <a:solidFill>
                  <a:sysClr val="windowText" lastClr="000000"/>
                </a:solidFill>
                <a:latin typeface="+mn-ea"/>
              </a:rPr>
              <a:t>p C</a:t>
            </a:r>
            <a:endParaRPr kumimoji="0" lang="zh-CN" altLang="en-US" sz="1600" b="0" i="0" u="none" strike="noStrike" kern="0" cap="none" spc="0" normalizeH="0" baseline="0" noProof="0" dirty="0">
              <a:ln>
                <a:noFill/>
              </a:ln>
              <a:solidFill>
                <a:sysClr val="windowText" lastClr="000000"/>
              </a:solidFill>
              <a:effectLst/>
              <a:uLnTx/>
              <a:uFillTx/>
              <a:latin typeface="+mn-ea"/>
              <a:cs typeface="+mn-cs"/>
            </a:endParaRPr>
          </a:p>
        </p:txBody>
      </p:sp>
      <p:sp>
        <p:nvSpPr>
          <p:cNvPr id="2" name="标题 1"/>
          <p:cNvSpPr>
            <a:spLocks noGrp="1"/>
          </p:cNvSpPr>
          <p:nvPr>
            <p:ph type="title"/>
          </p:nvPr>
        </p:nvSpPr>
        <p:spPr/>
        <p:txBody>
          <a:bodyPr/>
          <a:lstStyle/>
          <a:p>
            <a:r>
              <a:rPr lang="zh-CN" altLang="en-US" dirty="0" smtClean="0"/>
              <a:t>网络安全策略 </a:t>
            </a:r>
            <a:r>
              <a:rPr lang="en-US" altLang="zh-CN" dirty="0" smtClean="0"/>
              <a:t>- </a:t>
            </a:r>
            <a:r>
              <a:rPr lang="zh-CN" altLang="en-US" dirty="0" smtClean="0"/>
              <a:t>安全组</a:t>
            </a:r>
            <a:endParaRPr lang="zh-CN" altLang="en-US" dirty="0"/>
          </a:p>
        </p:txBody>
      </p:sp>
      <p:sp>
        <p:nvSpPr>
          <p:cNvPr id="3" name="文本占位符 2"/>
          <p:cNvSpPr>
            <a:spLocks noGrp="1"/>
          </p:cNvSpPr>
          <p:nvPr>
            <p:ph type="body" sz="quarter" idx="10"/>
          </p:nvPr>
        </p:nvSpPr>
        <p:spPr>
          <a:xfrm>
            <a:off x="912285" y="1233488"/>
            <a:ext cx="10560048" cy="1439428"/>
          </a:xfrm>
        </p:spPr>
        <p:txBody>
          <a:bodyPr/>
          <a:lstStyle/>
          <a:p>
            <a:r>
              <a:rPr lang="zh-CN" altLang="en-US" dirty="0"/>
              <a:t>用户根据虚拟机安全需求创建安全组，每个安全组可以设定一组访问规则。当虚拟机加入安全组后，即受到该访问规则组的保护。用户通过在创建虚拟机时选定要加入的安全组来对自身的虚拟机进行安全隔离和访问控制。</a:t>
            </a:r>
          </a:p>
        </p:txBody>
      </p:sp>
      <p:sp>
        <p:nvSpPr>
          <p:cNvPr id="4" name="矩形 3"/>
          <p:cNvSpPr/>
          <p:nvPr/>
        </p:nvSpPr>
        <p:spPr>
          <a:xfrm>
            <a:off x="1594800" y="2855204"/>
            <a:ext cx="3601100" cy="3274096"/>
          </a:xfrm>
          <a:prstGeom prst="rect">
            <a:avLst/>
          </a:prstGeom>
          <a:noFill/>
          <a:ln w="19050" cap="flat" cmpd="sng" algn="ctr">
            <a:solidFill>
              <a:schemeClr val="tx1"/>
            </a:solidFill>
            <a:prstDash val="solid"/>
          </a:ln>
          <a:effectLst/>
        </p:spPr>
        <p:txBody>
          <a:bodyPr rtlCol="0" anchor="t"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sysClr val="windowText" lastClr="000000"/>
                </a:solidFill>
                <a:effectLst/>
                <a:uLnTx/>
                <a:uFillTx/>
                <a:latin typeface="+mn-ea"/>
                <a:cs typeface="+mn-cs"/>
              </a:rPr>
              <a:t>Host 1</a:t>
            </a:r>
            <a:endParaRPr kumimoji="0" lang="zh-CN" altLang="en-US" sz="1600" b="0" i="0" u="none" strike="noStrike" kern="0" cap="none" spc="0" normalizeH="0" baseline="0" noProof="0" dirty="0">
              <a:ln>
                <a:noFill/>
              </a:ln>
              <a:solidFill>
                <a:sysClr val="windowText" lastClr="000000"/>
              </a:solidFill>
              <a:effectLst/>
              <a:uLnTx/>
              <a:uFillTx/>
              <a:latin typeface="+mn-ea"/>
              <a:cs typeface="+mn-cs"/>
            </a:endParaRPr>
          </a:p>
        </p:txBody>
      </p:sp>
      <p:sp>
        <p:nvSpPr>
          <p:cNvPr id="5" name="矩形 4"/>
          <p:cNvSpPr/>
          <p:nvPr/>
        </p:nvSpPr>
        <p:spPr>
          <a:xfrm>
            <a:off x="7015286" y="2855204"/>
            <a:ext cx="3616518" cy="3274096"/>
          </a:xfrm>
          <a:prstGeom prst="rect">
            <a:avLst/>
          </a:prstGeom>
          <a:noFill/>
          <a:ln w="19050" cap="flat" cmpd="sng" algn="ctr">
            <a:solidFill>
              <a:schemeClr val="tx1"/>
            </a:solidFill>
            <a:prstDash val="solid"/>
          </a:ln>
          <a:effectLst/>
        </p:spPr>
        <p:txBody>
          <a:bodyPr rtlCol="0" anchor="t"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sysClr val="windowText" lastClr="000000"/>
                </a:solidFill>
                <a:effectLst/>
                <a:uLnTx/>
                <a:uFillTx/>
                <a:latin typeface="+mn-ea"/>
                <a:cs typeface="+mn-cs"/>
              </a:rPr>
              <a:t>Host 2</a:t>
            </a:r>
            <a:endParaRPr kumimoji="0" lang="zh-CN" altLang="en-US" sz="1600" b="0" i="0" u="none" strike="noStrike" kern="0" cap="none" spc="0" normalizeH="0" baseline="0" noProof="0" dirty="0">
              <a:ln>
                <a:noFill/>
              </a:ln>
              <a:solidFill>
                <a:sysClr val="windowText" lastClr="000000"/>
              </a:solidFill>
              <a:effectLst/>
              <a:uLnTx/>
              <a:uFillTx/>
              <a:latin typeface="+mn-ea"/>
              <a:cs typeface="+mn-cs"/>
            </a:endParaRPr>
          </a:p>
        </p:txBody>
      </p:sp>
      <p:grpSp>
        <p:nvGrpSpPr>
          <p:cNvPr id="7" name="组合 6"/>
          <p:cNvGrpSpPr/>
          <p:nvPr/>
        </p:nvGrpSpPr>
        <p:grpSpPr>
          <a:xfrm>
            <a:off x="1739516" y="5301208"/>
            <a:ext cx="532623" cy="639327"/>
            <a:chOff x="3349536" y="4421919"/>
            <a:chExt cx="747197" cy="923565"/>
          </a:xfrm>
        </p:grpSpPr>
        <p:sp>
          <p:nvSpPr>
            <p:cNvPr id="8" name="圆角矩形 7"/>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9" name="任意多边形 8"/>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0" name="任意多边形 9"/>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11" name="组合 16582"/>
            <p:cNvGrpSpPr/>
            <p:nvPr/>
          </p:nvGrpSpPr>
          <p:grpSpPr>
            <a:xfrm>
              <a:off x="3779269" y="5028384"/>
              <a:ext cx="221377" cy="250199"/>
              <a:chOff x="8407400" y="2055813"/>
              <a:chExt cx="360363" cy="458788"/>
            </a:xfrm>
            <a:solidFill>
              <a:srgbClr val="00B0F0"/>
            </a:solidFill>
          </p:grpSpPr>
          <p:sp>
            <p:nvSpPr>
              <p:cNvPr id="12"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3"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4"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5"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16" name="组合 15"/>
          <p:cNvGrpSpPr/>
          <p:nvPr/>
        </p:nvGrpSpPr>
        <p:grpSpPr>
          <a:xfrm>
            <a:off x="2459596" y="5301208"/>
            <a:ext cx="532623" cy="639327"/>
            <a:chOff x="3349536" y="4421919"/>
            <a:chExt cx="747197" cy="923565"/>
          </a:xfrm>
        </p:grpSpPr>
        <p:sp>
          <p:nvSpPr>
            <p:cNvPr id="17" name="圆角矩形 16"/>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18" name="任意多边形 17"/>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9" name="任意多边形 18"/>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20" name="组合 16582"/>
            <p:cNvGrpSpPr/>
            <p:nvPr/>
          </p:nvGrpSpPr>
          <p:grpSpPr>
            <a:xfrm>
              <a:off x="3779269" y="5028384"/>
              <a:ext cx="221377" cy="250199"/>
              <a:chOff x="8407400" y="2055813"/>
              <a:chExt cx="360363" cy="458788"/>
            </a:xfrm>
            <a:solidFill>
              <a:srgbClr val="00B0F0"/>
            </a:solidFill>
          </p:grpSpPr>
          <p:sp>
            <p:nvSpPr>
              <p:cNvPr id="21"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2"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3"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4"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44" name="组合 43"/>
          <p:cNvGrpSpPr/>
          <p:nvPr/>
        </p:nvGrpSpPr>
        <p:grpSpPr>
          <a:xfrm>
            <a:off x="3179676" y="5301208"/>
            <a:ext cx="532623" cy="639327"/>
            <a:chOff x="3349536" y="4421919"/>
            <a:chExt cx="747197" cy="923565"/>
          </a:xfrm>
        </p:grpSpPr>
        <p:sp>
          <p:nvSpPr>
            <p:cNvPr id="45" name="圆角矩形 44"/>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46" name="任意多边形 45"/>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7" name="任意多边形 46"/>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48" name="组合 16582"/>
            <p:cNvGrpSpPr/>
            <p:nvPr/>
          </p:nvGrpSpPr>
          <p:grpSpPr>
            <a:xfrm>
              <a:off x="3779269" y="5028384"/>
              <a:ext cx="221377" cy="250199"/>
              <a:chOff x="8407400" y="2055813"/>
              <a:chExt cx="360363" cy="458788"/>
            </a:xfrm>
            <a:solidFill>
              <a:srgbClr val="00B0F0"/>
            </a:solidFill>
          </p:grpSpPr>
          <p:sp>
            <p:nvSpPr>
              <p:cNvPr id="49"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50"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51"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52"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53" name="组合 52"/>
          <p:cNvGrpSpPr/>
          <p:nvPr/>
        </p:nvGrpSpPr>
        <p:grpSpPr>
          <a:xfrm>
            <a:off x="3901235" y="5301208"/>
            <a:ext cx="532623" cy="639327"/>
            <a:chOff x="3349536" y="4421919"/>
            <a:chExt cx="747197" cy="923565"/>
          </a:xfrm>
        </p:grpSpPr>
        <p:sp>
          <p:nvSpPr>
            <p:cNvPr id="54" name="圆角矩形 53"/>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55" name="任意多边形 54"/>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6" name="任意多边形 55"/>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57" name="组合 16582"/>
            <p:cNvGrpSpPr/>
            <p:nvPr/>
          </p:nvGrpSpPr>
          <p:grpSpPr>
            <a:xfrm>
              <a:off x="3779269" y="5028384"/>
              <a:ext cx="221377" cy="250199"/>
              <a:chOff x="8407400" y="2055813"/>
              <a:chExt cx="360363" cy="458788"/>
            </a:xfrm>
            <a:solidFill>
              <a:srgbClr val="00B0F0"/>
            </a:solidFill>
          </p:grpSpPr>
          <p:sp>
            <p:nvSpPr>
              <p:cNvPr id="58"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59"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60"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61"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129" name="组合 128"/>
          <p:cNvGrpSpPr/>
          <p:nvPr/>
        </p:nvGrpSpPr>
        <p:grpSpPr>
          <a:xfrm>
            <a:off x="4615580" y="5301208"/>
            <a:ext cx="532623" cy="639327"/>
            <a:chOff x="3349536" y="4421919"/>
            <a:chExt cx="747197" cy="923565"/>
          </a:xfrm>
        </p:grpSpPr>
        <p:sp>
          <p:nvSpPr>
            <p:cNvPr id="130" name="圆角矩形 129"/>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131" name="任意多边形 130"/>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32" name="任意多边形 131"/>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133" name="组合 16582"/>
            <p:cNvGrpSpPr/>
            <p:nvPr/>
          </p:nvGrpSpPr>
          <p:grpSpPr>
            <a:xfrm>
              <a:off x="3779269" y="5028384"/>
              <a:ext cx="221377" cy="250199"/>
              <a:chOff x="8407400" y="2055813"/>
              <a:chExt cx="360363" cy="458788"/>
            </a:xfrm>
            <a:solidFill>
              <a:srgbClr val="00B0F0"/>
            </a:solidFill>
          </p:grpSpPr>
          <p:sp>
            <p:nvSpPr>
              <p:cNvPr id="134"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35"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36"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37"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138" name="组合 137"/>
          <p:cNvGrpSpPr/>
          <p:nvPr/>
        </p:nvGrpSpPr>
        <p:grpSpPr>
          <a:xfrm>
            <a:off x="1739516" y="4545124"/>
            <a:ext cx="532623" cy="639327"/>
            <a:chOff x="3349536" y="4421919"/>
            <a:chExt cx="747197" cy="923565"/>
          </a:xfrm>
        </p:grpSpPr>
        <p:sp>
          <p:nvSpPr>
            <p:cNvPr id="139" name="圆角矩形 138"/>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140" name="任意多边形 139"/>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41" name="任意多边形 140"/>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142" name="组合 16582"/>
            <p:cNvGrpSpPr/>
            <p:nvPr/>
          </p:nvGrpSpPr>
          <p:grpSpPr>
            <a:xfrm>
              <a:off x="3779269" y="5028384"/>
              <a:ext cx="221377" cy="250199"/>
              <a:chOff x="8407400" y="2055813"/>
              <a:chExt cx="360363" cy="458788"/>
            </a:xfrm>
            <a:solidFill>
              <a:srgbClr val="00B0F0"/>
            </a:solidFill>
          </p:grpSpPr>
          <p:sp>
            <p:nvSpPr>
              <p:cNvPr id="143"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44"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45"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46"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147" name="组合 146"/>
          <p:cNvGrpSpPr/>
          <p:nvPr/>
        </p:nvGrpSpPr>
        <p:grpSpPr>
          <a:xfrm>
            <a:off x="2459596" y="4545124"/>
            <a:ext cx="532623" cy="639327"/>
            <a:chOff x="3349536" y="4421919"/>
            <a:chExt cx="747197" cy="923565"/>
          </a:xfrm>
        </p:grpSpPr>
        <p:sp>
          <p:nvSpPr>
            <p:cNvPr id="148" name="圆角矩形 147"/>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149" name="任意多边形 148"/>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50" name="任意多边形 149"/>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151" name="组合 16582"/>
            <p:cNvGrpSpPr/>
            <p:nvPr/>
          </p:nvGrpSpPr>
          <p:grpSpPr>
            <a:xfrm>
              <a:off x="3779269" y="5028384"/>
              <a:ext cx="221377" cy="250199"/>
              <a:chOff x="8407400" y="2055813"/>
              <a:chExt cx="360363" cy="458788"/>
            </a:xfrm>
            <a:solidFill>
              <a:srgbClr val="00B0F0"/>
            </a:solidFill>
          </p:grpSpPr>
          <p:sp>
            <p:nvSpPr>
              <p:cNvPr id="152"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53"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54"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55"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156" name="组合 155"/>
          <p:cNvGrpSpPr/>
          <p:nvPr/>
        </p:nvGrpSpPr>
        <p:grpSpPr>
          <a:xfrm>
            <a:off x="3179676" y="4545124"/>
            <a:ext cx="532623" cy="639327"/>
            <a:chOff x="3349536" y="4421919"/>
            <a:chExt cx="747197" cy="923565"/>
          </a:xfrm>
        </p:grpSpPr>
        <p:sp>
          <p:nvSpPr>
            <p:cNvPr id="157" name="圆角矩形 156"/>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158" name="任意多边形 157"/>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59" name="任意多边形 158"/>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160" name="组合 16582"/>
            <p:cNvGrpSpPr/>
            <p:nvPr/>
          </p:nvGrpSpPr>
          <p:grpSpPr>
            <a:xfrm>
              <a:off x="3779269" y="5028384"/>
              <a:ext cx="221377" cy="250199"/>
              <a:chOff x="8407400" y="2055813"/>
              <a:chExt cx="360363" cy="458788"/>
            </a:xfrm>
            <a:solidFill>
              <a:srgbClr val="00B0F0"/>
            </a:solidFill>
          </p:grpSpPr>
          <p:sp>
            <p:nvSpPr>
              <p:cNvPr id="161"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62"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63"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64"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165" name="组合 164"/>
          <p:cNvGrpSpPr/>
          <p:nvPr/>
        </p:nvGrpSpPr>
        <p:grpSpPr>
          <a:xfrm>
            <a:off x="3901235" y="4545124"/>
            <a:ext cx="532623" cy="639327"/>
            <a:chOff x="3349536" y="4421919"/>
            <a:chExt cx="747197" cy="923565"/>
          </a:xfrm>
        </p:grpSpPr>
        <p:sp>
          <p:nvSpPr>
            <p:cNvPr id="166" name="圆角矩形 165"/>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167" name="任意多边形 166"/>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68" name="任意多边形 167"/>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169" name="组合 16582"/>
            <p:cNvGrpSpPr/>
            <p:nvPr/>
          </p:nvGrpSpPr>
          <p:grpSpPr>
            <a:xfrm>
              <a:off x="3779269" y="5028384"/>
              <a:ext cx="221377" cy="250199"/>
              <a:chOff x="8407400" y="2055813"/>
              <a:chExt cx="360363" cy="458788"/>
            </a:xfrm>
            <a:solidFill>
              <a:srgbClr val="00B0F0"/>
            </a:solidFill>
          </p:grpSpPr>
          <p:sp>
            <p:nvSpPr>
              <p:cNvPr id="170"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71"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72"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73"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174" name="组合 173"/>
          <p:cNvGrpSpPr/>
          <p:nvPr/>
        </p:nvGrpSpPr>
        <p:grpSpPr>
          <a:xfrm>
            <a:off x="4615580" y="4545124"/>
            <a:ext cx="532623" cy="639327"/>
            <a:chOff x="3349536" y="4421919"/>
            <a:chExt cx="747197" cy="923565"/>
          </a:xfrm>
        </p:grpSpPr>
        <p:sp>
          <p:nvSpPr>
            <p:cNvPr id="175" name="圆角矩形 174"/>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176" name="任意多边形 175"/>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77" name="任意多边形 176"/>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178" name="组合 16582"/>
            <p:cNvGrpSpPr/>
            <p:nvPr/>
          </p:nvGrpSpPr>
          <p:grpSpPr>
            <a:xfrm>
              <a:off x="3779269" y="5028384"/>
              <a:ext cx="221377" cy="250199"/>
              <a:chOff x="8407400" y="2055813"/>
              <a:chExt cx="360363" cy="458788"/>
            </a:xfrm>
            <a:solidFill>
              <a:srgbClr val="00B0F0"/>
            </a:solidFill>
          </p:grpSpPr>
          <p:sp>
            <p:nvSpPr>
              <p:cNvPr id="179"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80"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81"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82"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183" name="组合 182"/>
          <p:cNvGrpSpPr/>
          <p:nvPr/>
        </p:nvGrpSpPr>
        <p:grpSpPr>
          <a:xfrm>
            <a:off x="1739516" y="3758543"/>
            <a:ext cx="532623" cy="639327"/>
            <a:chOff x="3349536" y="4421919"/>
            <a:chExt cx="747197" cy="923565"/>
          </a:xfrm>
        </p:grpSpPr>
        <p:sp>
          <p:nvSpPr>
            <p:cNvPr id="184" name="圆角矩形 183"/>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185" name="任意多边形 184"/>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86" name="任意多边形 185"/>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187" name="组合 16582"/>
            <p:cNvGrpSpPr/>
            <p:nvPr/>
          </p:nvGrpSpPr>
          <p:grpSpPr>
            <a:xfrm>
              <a:off x="3779269" y="5028384"/>
              <a:ext cx="221377" cy="250199"/>
              <a:chOff x="8407400" y="2055813"/>
              <a:chExt cx="360363" cy="458788"/>
            </a:xfrm>
            <a:solidFill>
              <a:srgbClr val="00B0F0"/>
            </a:solidFill>
          </p:grpSpPr>
          <p:sp>
            <p:nvSpPr>
              <p:cNvPr id="188"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89"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90"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91"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192" name="组合 191"/>
          <p:cNvGrpSpPr/>
          <p:nvPr/>
        </p:nvGrpSpPr>
        <p:grpSpPr>
          <a:xfrm>
            <a:off x="2459596" y="3758543"/>
            <a:ext cx="532623" cy="639327"/>
            <a:chOff x="3349536" y="4421919"/>
            <a:chExt cx="747197" cy="923565"/>
          </a:xfrm>
        </p:grpSpPr>
        <p:sp>
          <p:nvSpPr>
            <p:cNvPr id="193" name="圆角矩形 192"/>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194" name="任意多边形 193"/>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95" name="任意多边形 194"/>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196" name="组合 16582"/>
            <p:cNvGrpSpPr/>
            <p:nvPr/>
          </p:nvGrpSpPr>
          <p:grpSpPr>
            <a:xfrm>
              <a:off x="3779269" y="5028384"/>
              <a:ext cx="221377" cy="250199"/>
              <a:chOff x="8407400" y="2055813"/>
              <a:chExt cx="360363" cy="458788"/>
            </a:xfrm>
            <a:solidFill>
              <a:srgbClr val="00B0F0"/>
            </a:solidFill>
          </p:grpSpPr>
          <p:sp>
            <p:nvSpPr>
              <p:cNvPr id="197"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98"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99"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00"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201" name="组合 200"/>
          <p:cNvGrpSpPr/>
          <p:nvPr/>
        </p:nvGrpSpPr>
        <p:grpSpPr>
          <a:xfrm>
            <a:off x="3179676" y="3758543"/>
            <a:ext cx="532623" cy="639327"/>
            <a:chOff x="3349536" y="4421919"/>
            <a:chExt cx="747197" cy="923565"/>
          </a:xfrm>
        </p:grpSpPr>
        <p:sp>
          <p:nvSpPr>
            <p:cNvPr id="202" name="圆角矩形 201"/>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203" name="任意多边形 202"/>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04" name="任意多边形 203"/>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205" name="组合 16582"/>
            <p:cNvGrpSpPr/>
            <p:nvPr/>
          </p:nvGrpSpPr>
          <p:grpSpPr>
            <a:xfrm>
              <a:off x="3779269" y="5028384"/>
              <a:ext cx="221377" cy="250199"/>
              <a:chOff x="8407400" y="2055813"/>
              <a:chExt cx="360363" cy="458788"/>
            </a:xfrm>
            <a:solidFill>
              <a:srgbClr val="00B0F0"/>
            </a:solidFill>
          </p:grpSpPr>
          <p:sp>
            <p:nvSpPr>
              <p:cNvPr id="206"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07"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08"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09"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210" name="组合 209"/>
          <p:cNvGrpSpPr/>
          <p:nvPr/>
        </p:nvGrpSpPr>
        <p:grpSpPr>
          <a:xfrm>
            <a:off x="3901235" y="3758543"/>
            <a:ext cx="532623" cy="639327"/>
            <a:chOff x="3349536" y="4421919"/>
            <a:chExt cx="747197" cy="923565"/>
          </a:xfrm>
        </p:grpSpPr>
        <p:sp>
          <p:nvSpPr>
            <p:cNvPr id="211" name="圆角矩形 210"/>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212" name="任意多边形 211"/>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13" name="任意多边形 212"/>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214" name="组合 16582"/>
            <p:cNvGrpSpPr/>
            <p:nvPr/>
          </p:nvGrpSpPr>
          <p:grpSpPr>
            <a:xfrm>
              <a:off x="3779269" y="5028384"/>
              <a:ext cx="221377" cy="250199"/>
              <a:chOff x="8407400" y="2055813"/>
              <a:chExt cx="360363" cy="458788"/>
            </a:xfrm>
            <a:solidFill>
              <a:srgbClr val="00B0F0"/>
            </a:solidFill>
          </p:grpSpPr>
          <p:sp>
            <p:nvSpPr>
              <p:cNvPr id="215"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16"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17"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18"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219" name="组合 218"/>
          <p:cNvGrpSpPr/>
          <p:nvPr/>
        </p:nvGrpSpPr>
        <p:grpSpPr>
          <a:xfrm>
            <a:off x="4615580" y="3758543"/>
            <a:ext cx="532623" cy="639327"/>
            <a:chOff x="3349536" y="4421919"/>
            <a:chExt cx="747197" cy="923565"/>
          </a:xfrm>
        </p:grpSpPr>
        <p:sp>
          <p:nvSpPr>
            <p:cNvPr id="220" name="圆角矩形 219"/>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221" name="任意多边形 220"/>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22" name="任意多边形 221"/>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223" name="组合 16582"/>
            <p:cNvGrpSpPr/>
            <p:nvPr/>
          </p:nvGrpSpPr>
          <p:grpSpPr>
            <a:xfrm>
              <a:off x="3779269" y="5028384"/>
              <a:ext cx="221377" cy="250199"/>
              <a:chOff x="8407400" y="2055813"/>
              <a:chExt cx="360363" cy="458788"/>
            </a:xfrm>
            <a:solidFill>
              <a:srgbClr val="00B0F0"/>
            </a:solidFill>
          </p:grpSpPr>
          <p:sp>
            <p:nvSpPr>
              <p:cNvPr id="224"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25"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26"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27"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228" name="组合 227"/>
          <p:cNvGrpSpPr/>
          <p:nvPr/>
        </p:nvGrpSpPr>
        <p:grpSpPr>
          <a:xfrm>
            <a:off x="7068108" y="5301208"/>
            <a:ext cx="532623" cy="639327"/>
            <a:chOff x="3349536" y="4421919"/>
            <a:chExt cx="747197" cy="923565"/>
          </a:xfrm>
        </p:grpSpPr>
        <p:sp>
          <p:nvSpPr>
            <p:cNvPr id="229" name="圆角矩形 228"/>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230" name="任意多边形 229"/>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31" name="任意多边形 230"/>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232" name="组合 16582"/>
            <p:cNvGrpSpPr/>
            <p:nvPr/>
          </p:nvGrpSpPr>
          <p:grpSpPr>
            <a:xfrm>
              <a:off x="3779269" y="5028384"/>
              <a:ext cx="221377" cy="250199"/>
              <a:chOff x="8407400" y="2055813"/>
              <a:chExt cx="360363" cy="458788"/>
            </a:xfrm>
            <a:solidFill>
              <a:srgbClr val="00B0F0"/>
            </a:solidFill>
          </p:grpSpPr>
          <p:sp>
            <p:nvSpPr>
              <p:cNvPr id="233"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34"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35"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36"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237" name="组合 236"/>
          <p:cNvGrpSpPr/>
          <p:nvPr/>
        </p:nvGrpSpPr>
        <p:grpSpPr>
          <a:xfrm>
            <a:off x="7788188" y="5301208"/>
            <a:ext cx="532623" cy="639327"/>
            <a:chOff x="3349536" y="4421919"/>
            <a:chExt cx="747197" cy="923565"/>
          </a:xfrm>
        </p:grpSpPr>
        <p:sp>
          <p:nvSpPr>
            <p:cNvPr id="238" name="圆角矩形 237"/>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239" name="任意多边形 238"/>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40" name="任意多边形 239"/>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241" name="组合 16582"/>
            <p:cNvGrpSpPr/>
            <p:nvPr/>
          </p:nvGrpSpPr>
          <p:grpSpPr>
            <a:xfrm>
              <a:off x="3779269" y="5028384"/>
              <a:ext cx="221377" cy="250199"/>
              <a:chOff x="8407400" y="2055813"/>
              <a:chExt cx="360363" cy="458788"/>
            </a:xfrm>
            <a:solidFill>
              <a:srgbClr val="00B0F0"/>
            </a:solidFill>
          </p:grpSpPr>
          <p:sp>
            <p:nvSpPr>
              <p:cNvPr id="242"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43"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44"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45"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246" name="组合 245"/>
          <p:cNvGrpSpPr/>
          <p:nvPr/>
        </p:nvGrpSpPr>
        <p:grpSpPr>
          <a:xfrm>
            <a:off x="8508268" y="5301208"/>
            <a:ext cx="532623" cy="639327"/>
            <a:chOff x="3349536" y="4421919"/>
            <a:chExt cx="747197" cy="923565"/>
          </a:xfrm>
        </p:grpSpPr>
        <p:sp>
          <p:nvSpPr>
            <p:cNvPr id="247" name="圆角矩形 246"/>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248" name="任意多边形 247"/>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49" name="任意多边形 248"/>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250" name="组合 16582"/>
            <p:cNvGrpSpPr/>
            <p:nvPr/>
          </p:nvGrpSpPr>
          <p:grpSpPr>
            <a:xfrm>
              <a:off x="3779269" y="5028384"/>
              <a:ext cx="221377" cy="250199"/>
              <a:chOff x="8407400" y="2055813"/>
              <a:chExt cx="360363" cy="458788"/>
            </a:xfrm>
            <a:solidFill>
              <a:srgbClr val="00B0F0"/>
            </a:solidFill>
          </p:grpSpPr>
          <p:sp>
            <p:nvSpPr>
              <p:cNvPr id="251"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52"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53"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54"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255" name="组合 254"/>
          <p:cNvGrpSpPr/>
          <p:nvPr/>
        </p:nvGrpSpPr>
        <p:grpSpPr>
          <a:xfrm>
            <a:off x="9229827" y="5301208"/>
            <a:ext cx="532623" cy="639327"/>
            <a:chOff x="3349536" y="4421919"/>
            <a:chExt cx="747197" cy="923565"/>
          </a:xfrm>
        </p:grpSpPr>
        <p:sp>
          <p:nvSpPr>
            <p:cNvPr id="256" name="圆角矩形 255"/>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257" name="任意多边形 256"/>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58" name="任意多边形 257"/>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259" name="组合 16582"/>
            <p:cNvGrpSpPr/>
            <p:nvPr/>
          </p:nvGrpSpPr>
          <p:grpSpPr>
            <a:xfrm>
              <a:off x="3779269" y="5028384"/>
              <a:ext cx="221377" cy="250199"/>
              <a:chOff x="8407400" y="2055813"/>
              <a:chExt cx="360363" cy="458788"/>
            </a:xfrm>
            <a:solidFill>
              <a:srgbClr val="00B0F0"/>
            </a:solidFill>
          </p:grpSpPr>
          <p:sp>
            <p:nvSpPr>
              <p:cNvPr id="260"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61"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62"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63"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264" name="组合 263"/>
          <p:cNvGrpSpPr/>
          <p:nvPr/>
        </p:nvGrpSpPr>
        <p:grpSpPr>
          <a:xfrm>
            <a:off x="9944172" y="5301208"/>
            <a:ext cx="532623" cy="639327"/>
            <a:chOff x="3349536" y="4421919"/>
            <a:chExt cx="747197" cy="923565"/>
          </a:xfrm>
        </p:grpSpPr>
        <p:sp>
          <p:nvSpPr>
            <p:cNvPr id="265" name="圆角矩形 264"/>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266" name="任意多边形 265"/>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67" name="任意多边形 266"/>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268" name="组合 16582"/>
            <p:cNvGrpSpPr/>
            <p:nvPr/>
          </p:nvGrpSpPr>
          <p:grpSpPr>
            <a:xfrm>
              <a:off x="3779269" y="5028384"/>
              <a:ext cx="221377" cy="250199"/>
              <a:chOff x="8407400" y="2055813"/>
              <a:chExt cx="360363" cy="458788"/>
            </a:xfrm>
            <a:solidFill>
              <a:srgbClr val="00B0F0"/>
            </a:solidFill>
          </p:grpSpPr>
          <p:sp>
            <p:nvSpPr>
              <p:cNvPr id="269"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70"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71"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72"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273" name="组合 272"/>
          <p:cNvGrpSpPr/>
          <p:nvPr/>
        </p:nvGrpSpPr>
        <p:grpSpPr>
          <a:xfrm>
            <a:off x="7068108" y="4545124"/>
            <a:ext cx="532623" cy="639327"/>
            <a:chOff x="3349536" y="4421919"/>
            <a:chExt cx="747197" cy="923565"/>
          </a:xfrm>
        </p:grpSpPr>
        <p:sp>
          <p:nvSpPr>
            <p:cNvPr id="274" name="圆角矩形 273"/>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275" name="任意多边形 274"/>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76" name="任意多边形 275"/>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277" name="组合 16582"/>
            <p:cNvGrpSpPr/>
            <p:nvPr/>
          </p:nvGrpSpPr>
          <p:grpSpPr>
            <a:xfrm>
              <a:off x="3779269" y="5028384"/>
              <a:ext cx="221377" cy="250199"/>
              <a:chOff x="8407400" y="2055813"/>
              <a:chExt cx="360363" cy="458788"/>
            </a:xfrm>
            <a:solidFill>
              <a:srgbClr val="00B0F0"/>
            </a:solidFill>
          </p:grpSpPr>
          <p:sp>
            <p:nvSpPr>
              <p:cNvPr id="278"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79"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80"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81"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282" name="组合 281"/>
          <p:cNvGrpSpPr/>
          <p:nvPr/>
        </p:nvGrpSpPr>
        <p:grpSpPr>
          <a:xfrm>
            <a:off x="7788188" y="4545124"/>
            <a:ext cx="532623" cy="639327"/>
            <a:chOff x="3349536" y="4421919"/>
            <a:chExt cx="747197" cy="923565"/>
          </a:xfrm>
        </p:grpSpPr>
        <p:sp>
          <p:nvSpPr>
            <p:cNvPr id="283" name="圆角矩形 282"/>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284" name="任意多边形 283"/>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85" name="任意多边形 284"/>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286" name="组合 16582"/>
            <p:cNvGrpSpPr/>
            <p:nvPr/>
          </p:nvGrpSpPr>
          <p:grpSpPr>
            <a:xfrm>
              <a:off x="3779269" y="5028384"/>
              <a:ext cx="221377" cy="250199"/>
              <a:chOff x="8407400" y="2055813"/>
              <a:chExt cx="360363" cy="458788"/>
            </a:xfrm>
            <a:solidFill>
              <a:srgbClr val="00B0F0"/>
            </a:solidFill>
          </p:grpSpPr>
          <p:sp>
            <p:nvSpPr>
              <p:cNvPr id="287"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88"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89"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90"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291" name="组合 290"/>
          <p:cNvGrpSpPr/>
          <p:nvPr/>
        </p:nvGrpSpPr>
        <p:grpSpPr>
          <a:xfrm>
            <a:off x="8508268" y="4545124"/>
            <a:ext cx="532623" cy="639327"/>
            <a:chOff x="3349536" y="4421919"/>
            <a:chExt cx="747197" cy="923565"/>
          </a:xfrm>
        </p:grpSpPr>
        <p:sp>
          <p:nvSpPr>
            <p:cNvPr id="292" name="圆角矩形 291"/>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293" name="任意多边形 292"/>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94" name="任意多边形 293"/>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295" name="组合 16582"/>
            <p:cNvGrpSpPr/>
            <p:nvPr/>
          </p:nvGrpSpPr>
          <p:grpSpPr>
            <a:xfrm>
              <a:off x="3779269" y="5028384"/>
              <a:ext cx="221377" cy="250199"/>
              <a:chOff x="8407400" y="2055813"/>
              <a:chExt cx="360363" cy="458788"/>
            </a:xfrm>
            <a:solidFill>
              <a:srgbClr val="00B0F0"/>
            </a:solidFill>
          </p:grpSpPr>
          <p:sp>
            <p:nvSpPr>
              <p:cNvPr id="296"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97"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98"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99"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300" name="组合 299"/>
          <p:cNvGrpSpPr/>
          <p:nvPr/>
        </p:nvGrpSpPr>
        <p:grpSpPr>
          <a:xfrm>
            <a:off x="9229827" y="4545124"/>
            <a:ext cx="532623" cy="639327"/>
            <a:chOff x="3349536" y="4421919"/>
            <a:chExt cx="747197" cy="923565"/>
          </a:xfrm>
        </p:grpSpPr>
        <p:sp>
          <p:nvSpPr>
            <p:cNvPr id="301" name="圆角矩形 300"/>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302" name="任意多边形 301"/>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03" name="任意多边形 302"/>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304" name="组合 16582"/>
            <p:cNvGrpSpPr/>
            <p:nvPr/>
          </p:nvGrpSpPr>
          <p:grpSpPr>
            <a:xfrm>
              <a:off x="3779269" y="5028384"/>
              <a:ext cx="221377" cy="250199"/>
              <a:chOff x="8407400" y="2055813"/>
              <a:chExt cx="360363" cy="458788"/>
            </a:xfrm>
            <a:solidFill>
              <a:srgbClr val="00B0F0"/>
            </a:solidFill>
          </p:grpSpPr>
          <p:sp>
            <p:nvSpPr>
              <p:cNvPr id="305"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06"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07"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08"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309" name="组合 308"/>
          <p:cNvGrpSpPr/>
          <p:nvPr/>
        </p:nvGrpSpPr>
        <p:grpSpPr>
          <a:xfrm>
            <a:off x="9944172" y="4545124"/>
            <a:ext cx="532623" cy="639327"/>
            <a:chOff x="3349536" y="4421919"/>
            <a:chExt cx="747197" cy="923565"/>
          </a:xfrm>
        </p:grpSpPr>
        <p:sp>
          <p:nvSpPr>
            <p:cNvPr id="310" name="圆角矩形 309"/>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311" name="任意多边形 310"/>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12" name="任意多边形 311"/>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313" name="组合 16582"/>
            <p:cNvGrpSpPr/>
            <p:nvPr/>
          </p:nvGrpSpPr>
          <p:grpSpPr>
            <a:xfrm>
              <a:off x="3779269" y="5028384"/>
              <a:ext cx="221377" cy="250199"/>
              <a:chOff x="8407400" y="2055813"/>
              <a:chExt cx="360363" cy="458788"/>
            </a:xfrm>
            <a:solidFill>
              <a:srgbClr val="00B0F0"/>
            </a:solidFill>
          </p:grpSpPr>
          <p:sp>
            <p:nvSpPr>
              <p:cNvPr id="314"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15"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16"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17"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318" name="组合 317"/>
          <p:cNvGrpSpPr/>
          <p:nvPr/>
        </p:nvGrpSpPr>
        <p:grpSpPr>
          <a:xfrm>
            <a:off x="7068108" y="3758543"/>
            <a:ext cx="532623" cy="639327"/>
            <a:chOff x="3349536" y="4421919"/>
            <a:chExt cx="747197" cy="923565"/>
          </a:xfrm>
        </p:grpSpPr>
        <p:sp>
          <p:nvSpPr>
            <p:cNvPr id="319" name="圆角矩形 318"/>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320" name="任意多边形 319"/>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21" name="任意多边形 320"/>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322" name="组合 16582"/>
            <p:cNvGrpSpPr/>
            <p:nvPr/>
          </p:nvGrpSpPr>
          <p:grpSpPr>
            <a:xfrm>
              <a:off x="3779269" y="5028384"/>
              <a:ext cx="221377" cy="250199"/>
              <a:chOff x="8407400" y="2055813"/>
              <a:chExt cx="360363" cy="458788"/>
            </a:xfrm>
            <a:solidFill>
              <a:srgbClr val="00B0F0"/>
            </a:solidFill>
          </p:grpSpPr>
          <p:sp>
            <p:nvSpPr>
              <p:cNvPr id="323"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24"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25"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26"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327" name="组合 326"/>
          <p:cNvGrpSpPr/>
          <p:nvPr/>
        </p:nvGrpSpPr>
        <p:grpSpPr>
          <a:xfrm>
            <a:off x="7788188" y="3758543"/>
            <a:ext cx="532623" cy="639327"/>
            <a:chOff x="3349536" y="4421919"/>
            <a:chExt cx="747197" cy="923565"/>
          </a:xfrm>
        </p:grpSpPr>
        <p:sp>
          <p:nvSpPr>
            <p:cNvPr id="328" name="圆角矩形 327"/>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329" name="任意多边形 328"/>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30" name="任意多边形 329"/>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331" name="组合 16582"/>
            <p:cNvGrpSpPr/>
            <p:nvPr/>
          </p:nvGrpSpPr>
          <p:grpSpPr>
            <a:xfrm>
              <a:off x="3779269" y="5028384"/>
              <a:ext cx="221377" cy="250199"/>
              <a:chOff x="8407400" y="2055813"/>
              <a:chExt cx="360363" cy="458788"/>
            </a:xfrm>
            <a:solidFill>
              <a:srgbClr val="00B0F0"/>
            </a:solidFill>
          </p:grpSpPr>
          <p:sp>
            <p:nvSpPr>
              <p:cNvPr id="332"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33"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34"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35"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336" name="组合 335"/>
          <p:cNvGrpSpPr/>
          <p:nvPr/>
        </p:nvGrpSpPr>
        <p:grpSpPr>
          <a:xfrm>
            <a:off x="8508268" y="3758543"/>
            <a:ext cx="532623" cy="639327"/>
            <a:chOff x="3349536" y="4421919"/>
            <a:chExt cx="747197" cy="923565"/>
          </a:xfrm>
        </p:grpSpPr>
        <p:sp>
          <p:nvSpPr>
            <p:cNvPr id="337" name="圆角矩形 336"/>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338" name="任意多边形 337"/>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39" name="任意多边形 338"/>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340" name="组合 16582"/>
            <p:cNvGrpSpPr/>
            <p:nvPr/>
          </p:nvGrpSpPr>
          <p:grpSpPr>
            <a:xfrm>
              <a:off x="3779269" y="5028384"/>
              <a:ext cx="221377" cy="250199"/>
              <a:chOff x="8407400" y="2055813"/>
              <a:chExt cx="360363" cy="458788"/>
            </a:xfrm>
            <a:solidFill>
              <a:srgbClr val="00B0F0"/>
            </a:solidFill>
          </p:grpSpPr>
          <p:sp>
            <p:nvSpPr>
              <p:cNvPr id="341"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42"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43"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44"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345" name="组合 344"/>
          <p:cNvGrpSpPr/>
          <p:nvPr/>
        </p:nvGrpSpPr>
        <p:grpSpPr>
          <a:xfrm>
            <a:off x="9229827" y="3758543"/>
            <a:ext cx="532623" cy="639327"/>
            <a:chOff x="3349536" y="4421919"/>
            <a:chExt cx="747197" cy="923565"/>
          </a:xfrm>
        </p:grpSpPr>
        <p:sp>
          <p:nvSpPr>
            <p:cNvPr id="346" name="圆角矩形 345"/>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347" name="任意多边形 346"/>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48" name="任意多边形 347"/>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349" name="组合 16582"/>
            <p:cNvGrpSpPr/>
            <p:nvPr/>
          </p:nvGrpSpPr>
          <p:grpSpPr>
            <a:xfrm>
              <a:off x="3779269" y="5028384"/>
              <a:ext cx="221377" cy="250199"/>
              <a:chOff x="8407400" y="2055813"/>
              <a:chExt cx="360363" cy="458788"/>
            </a:xfrm>
            <a:solidFill>
              <a:srgbClr val="00B0F0"/>
            </a:solidFill>
          </p:grpSpPr>
          <p:sp>
            <p:nvSpPr>
              <p:cNvPr id="350"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51"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52"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53"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354" name="组合 353"/>
          <p:cNvGrpSpPr/>
          <p:nvPr/>
        </p:nvGrpSpPr>
        <p:grpSpPr>
          <a:xfrm>
            <a:off x="9944172" y="3758543"/>
            <a:ext cx="532623" cy="639327"/>
            <a:chOff x="3349536" y="4421919"/>
            <a:chExt cx="747197" cy="923565"/>
          </a:xfrm>
        </p:grpSpPr>
        <p:sp>
          <p:nvSpPr>
            <p:cNvPr id="355" name="圆角矩形 354"/>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356" name="任意多边形 355"/>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57" name="任意多边形 356"/>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358" name="组合 16582"/>
            <p:cNvGrpSpPr/>
            <p:nvPr/>
          </p:nvGrpSpPr>
          <p:grpSpPr>
            <a:xfrm>
              <a:off x="3779269" y="5028384"/>
              <a:ext cx="221377" cy="250199"/>
              <a:chOff x="8407400" y="2055813"/>
              <a:chExt cx="360363" cy="458788"/>
            </a:xfrm>
            <a:solidFill>
              <a:srgbClr val="00B0F0"/>
            </a:solidFill>
          </p:grpSpPr>
          <p:sp>
            <p:nvSpPr>
              <p:cNvPr id="359"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60"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61"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62"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sp>
        <p:nvSpPr>
          <p:cNvPr id="365" name="矩形 364"/>
          <p:cNvSpPr/>
          <p:nvPr/>
        </p:nvSpPr>
        <p:spPr>
          <a:xfrm>
            <a:off x="4551505" y="3670637"/>
            <a:ext cx="3127971" cy="1539427"/>
          </a:xfrm>
          <a:prstGeom prst="rect">
            <a:avLst/>
          </a:prstGeom>
          <a:noFill/>
          <a:ln w="19050" cap="flat" cmpd="sng" algn="ctr">
            <a:solidFill>
              <a:srgbClr val="3C3C3B"/>
            </a:solidFill>
            <a:prstDash val="dash"/>
          </a:ln>
          <a:effectLst/>
        </p:spPr>
        <p:txBody>
          <a:bodyPr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sysClr val="windowText" lastClr="000000"/>
                </a:solidFill>
                <a:effectLst/>
                <a:uLnTx/>
                <a:uFillTx/>
                <a:latin typeface="+mn-ea"/>
                <a:cs typeface="+mn-cs"/>
              </a:rPr>
              <a:t>Security </a:t>
            </a:r>
            <a:r>
              <a:rPr kumimoji="0" lang="en-US" altLang="zh-CN" sz="1600" b="0" i="0" u="none" strike="noStrike" kern="0" cap="none" spc="0" normalizeH="0" baseline="0" noProof="0" dirty="0" err="1" smtClean="0">
                <a:ln>
                  <a:noFill/>
                </a:ln>
                <a:solidFill>
                  <a:sysClr val="windowText" lastClr="000000"/>
                </a:solidFill>
                <a:effectLst/>
                <a:uLnTx/>
                <a:uFillTx/>
                <a:latin typeface="+mn-ea"/>
                <a:cs typeface="+mn-cs"/>
              </a:rPr>
              <a:t>Grou</a:t>
            </a:r>
            <a:r>
              <a:rPr lang="en-US" altLang="zh-CN" sz="1600" kern="0" dirty="0" smtClean="0">
                <a:solidFill>
                  <a:sysClr val="windowText" lastClr="000000"/>
                </a:solidFill>
                <a:latin typeface="+mn-ea"/>
              </a:rPr>
              <a:t>p B</a:t>
            </a:r>
            <a:endParaRPr kumimoji="0" lang="zh-CN" altLang="en-US" sz="1600" b="0" i="0" u="none" strike="noStrike" kern="0" cap="none" spc="0" normalizeH="0" baseline="0" noProof="0" dirty="0">
              <a:ln>
                <a:noFill/>
              </a:ln>
              <a:solidFill>
                <a:sysClr val="windowText" lastClr="000000"/>
              </a:solidFill>
              <a:effectLst/>
              <a:uLnTx/>
              <a:uFillTx/>
              <a:latin typeface="+mn-ea"/>
              <a:cs typeface="+mn-cs"/>
            </a:endParaRPr>
          </a:p>
        </p:txBody>
      </p:sp>
      <p:sp>
        <p:nvSpPr>
          <p:cNvPr id="366" name="矩形 365"/>
          <p:cNvSpPr/>
          <p:nvPr/>
        </p:nvSpPr>
        <p:spPr>
          <a:xfrm>
            <a:off x="1733210" y="3452714"/>
            <a:ext cx="2764311" cy="978954"/>
          </a:xfrm>
          <a:prstGeom prst="rect">
            <a:avLst/>
          </a:prstGeom>
          <a:noFill/>
          <a:ln w="19050" cap="flat" cmpd="sng" algn="ctr">
            <a:solidFill>
              <a:srgbClr val="3C3C3B"/>
            </a:solidFill>
            <a:prstDash val="dash"/>
          </a:ln>
          <a:effectLst/>
        </p:spPr>
        <p:txBody>
          <a:bodyPr rtlCol="0" anchor="t"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sysClr val="windowText" lastClr="000000"/>
                </a:solidFill>
                <a:effectLst/>
                <a:uLnTx/>
                <a:uFillTx/>
                <a:latin typeface="+mn-ea"/>
                <a:cs typeface="+mn-cs"/>
              </a:rPr>
              <a:t>Security </a:t>
            </a:r>
            <a:r>
              <a:rPr kumimoji="0" lang="en-US" altLang="zh-CN" sz="1600" b="0" i="0" u="none" strike="noStrike" kern="0" cap="none" spc="0" normalizeH="0" baseline="0" noProof="0" dirty="0" err="1" smtClean="0">
                <a:ln>
                  <a:noFill/>
                </a:ln>
                <a:solidFill>
                  <a:sysClr val="windowText" lastClr="000000"/>
                </a:solidFill>
                <a:effectLst/>
                <a:uLnTx/>
                <a:uFillTx/>
                <a:latin typeface="+mn-ea"/>
                <a:cs typeface="+mn-cs"/>
              </a:rPr>
              <a:t>Grou</a:t>
            </a:r>
            <a:r>
              <a:rPr lang="en-US" altLang="zh-CN" sz="1600" kern="0" dirty="0" smtClean="0">
                <a:solidFill>
                  <a:sysClr val="windowText" lastClr="000000"/>
                </a:solidFill>
                <a:latin typeface="+mn-ea"/>
              </a:rPr>
              <a:t>p A</a:t>
            </a:r>
            <a:endParaRPr kumimoji="0" lang="zh-CN" altLang="en-US" sz="1600" b="0" i="0" u="none" strike="noStrike" kern="0" cap="none" spc="0" normalizeH="0" baseline="0" noProof="0" dirty="0">
              <a:ln>
                <a:noFill/>
              </a:ln>
              <a:solidFill>
                <a:sysClr val="windowText" lastClr="000000"/>
              </a:solidFill>
              <a:effectLst/>
              <a:uLnTx/>
              <a:uFillTx/>
              <a:latin typeface="+mn-ea"/>
              <a:cs typeface="+mn-cs"/>
            </a:endParaRPr>
          </a:p>
        </p:txBody>
      </p:sp>
      <p:sp>
        <p:nvSpPr>
          <p:cNvPr id="367" name="矩形 366"/>
          <p:cNvSpPr/>
          <p:nvPr/>
        </p:nvSpPr>
        <p:spPr>
          <a:xfrm>
            <a:off x="1703513" y="5271789"/>
            <a:ext cx="6646522" cy="713495"/>
          </a:xfrm>
          <a:prstGeom prst="rect">
            <a:avLst/>
          </a:prstGeom>
          <a:noFill/>
          <a:ln w="19050" cap="flat" cmpd="sng" algn="ctr">
            <a:solidFill>
              <a:srgbClr val="3C3C3B"/>
            </a:solidFill>
            <a:prstDash val="dash"/>
          </a:ln>
          <a:effectLst/>
        </p:spPr>
        <p:txBody>
          <a:bodyPr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sysClr val="windowText" lastClr="000000"/>
                </a:solidFill>
                <a:effectLst/>
                <a:uLnTx/>
                <a:uFillTx/>
                <a:latin typeface="+mn-ea"/>
                <a:cs typeface="+mn-cs"/>
              </a:rPr>
              <a:t>                                   Default SG</a:t>
            </a:r>
            <a:endParaRPr kumimoji="0" lang="zh-CN" altLang="en-US" sz="1600" b="0" i="0" u="none" strike="noStrike" kern="0" cap="none" spc="0" normalizeH="0" baseline="0" noProof="0" dirty="0">
              <a:ln>
                <a:noFill/>
              </a:ln>
              <a:solidFill>
                <a:sysClr val="windowText" lastClr="000000"/>
              </a:solidFill>
              <a:effectLst/>
              <a:uLnTx/>
              <a:uFillTx/>
              <a:latin typeface="+mn-ea"/>
              <a:cs typeface="+mn-cs"/>
            </a:endParaRPr>
          </a:p>
        </p:txBody>
      </p:sp>
      <p:sp>
        <p:nvSpPr>
          <p:cNvPr id="368" name="矩形 367"/>
          <p:cNvSpPr/>
          <p:nvPr/>
        </p:nvSpPr>
        <p:spPr>
          <a:xfrm>
            <a:off x="1655816" y="3140968"/>
            <a:ext cx="8904680" cy="2904805"/>
          </a:xfrm>
          <a:prstGeom prst="rect">
            <a:avLst/>
          </a:prstGeom>
          <a:noFill/>
          <a:ln w="19050" cap="flat" cmpd="sng" algn="ctr">
            <a:solidFill>
              <a:srgbClr val="FF0000"/>
            </a:solidFill>
            <a:prstDash val="dash"/>
          </a:ln>
          <a:effectLst/>
        </p:spPr>
        <p:txBody>
          <a:bodyPr rtlCol="0" anchor="t"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sysClr val="windowText" lastClr="000000"/>
                </a:solidFill>
                <a:effectLst/>
                <a:uLnTx/>
                <a:uFillTx/>
                <a:latin typeface="+mn-ea"/>
                <a:cs typeface="+mn-cs"/>
              </a:rPr>
              <a:t>Data Center</a:t>
            </a:r>
            <a:endParaRPr kumimoji="0" lang="zh-CN" altLang="en-US" sz="1600" b="0" i="0" u="none" strike="noStrike" kern="0" cap="none" spc="0" normalizeH="0" baseline="0" noProof="0" dirty="0">
              <a:ln>
                <a:noFill/>
              </a:ln>
              <a:solidFill>
                <a:sysClr val="windowText" lastClr="000000"/>
              </a:solidFill>
              <a:effectLst/>
              <a:uLnTx/>
              <a:uFillTx/>
              <a:latin typeface="+mn-ea"/>
              <a:cs typeface="+mn-cs"/>
            </a:endParaRPr>
          </a:p>
        </p:txBody>
      </p:sp>
    </p:spTree>
    <p:extLst>
      <p:ext uri="{BB962C8B-B14F-4D97-AF65-F5344CB8AC3E}">
        <p14:creationId xmlns:p14="http://schemas.microsoft.com/office/powerpoint/2010/main" val="19996239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Trunk</a:t>
            </a:r>
            <a:r>
              <a:rPr lang="zh-CN" altLang="en-US" dirty="0" smtClean="0"/>
              <a:t>口</a:t>
            </a:r>
            <a:endParaRPr lang="zh-CN" altLang="en-US" dirty="0"/>
          </a:p>
        </p:txBody>
      </p:sp>
      <p:sp>
        <p:nvSpPr>
          <p:cNvPr id="30" name="矩形 29"/>
          <p:cNvSpPr/>
          <p:nvPr/>
        </p:nvSpPr>
        <p:spPr bwMode="auto">
          <a:xfrm>
            <a:off x="1142243" y="4181446"/>
            <a:ext cx="9908074" cy="394953"/>
          </a:xfrm>
          <a:prstGeom prst="rect">
            <a:avLst/>
          </a:prstGeom>
          <a:solidFill>
            <a:schemeClr val="bg1">
              <a:lumMod val="85000"/>
            </a:schemeClr>
          </a:solidFill>
          <a:ln w="1905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zh-CN" sz="2000" dirty="0" smtClean="0">
                <a:latin typeface="微软雅黑" panose="020B0503020204020204" pitchFamily="34" charset="-122"/>
                <a:ea typeface="微软雅黑" panose="020B0503020204020204" pitchFamily="34" charset="-122"/>
              </a:rPr>
              <a:t>Trunk</a:t>
            </a:r>
            <a:r>
              <a:rPr lang="zh-CN" altLang="en-US" sz="2000" dirty="0" smtClean="0">
                <a:latin typeface="微软雅黑" panose="020B0503020204020204" pitchFamily="34" charset="-122"/>
                <a:ea typeface="微软雅黑" panose="020B0503020204020204" pitchFamily="34" charset="-122"/>
              </a:rPr>
              <a:t>口介绍</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1" name="矩形 30"/>
          <p:cNvSpPr/>
          <p:nvPr/>
        </p:nvSpPr>
        <p:spPr bwMode="auto">
          <a:xfrm>
            <a:off x="1142243" y="4576402"/>
            <a:ext cx="9896565" cy="1226320"/>
          </a:xfrm>
          <a:prstGeom prst="rect">
            <a:avLst/>
          </a:prstGeom>
          <a:noFill/>
          <a:ln w="1905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1450" indent="-171450">
              <a:buSzPct val="6000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虚拟机网卡通过虚端口接入虚拟交换机进行网络数据包的收发</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171450" indent="-171450">
              <a:buSzPct val="60000"/>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虚拟</a:t>
            </a:r>
            <a:r>
              <a:rPr lang="zh-CN" altLang="en-US" sz="1600" dirty="0">
                <a:latin typeface="微软雅黑" panose="020B0503020204020204" pitchFamily="34" charset="-122"/>
                <a:ea typeface="微软雅黑" panose="020B0503020204020204" pitchFamily="34" charset="-122"/>
              </a:rPr>
              <a:t>交换机虚端口支持配置为</a:t>
            </a:r>
            <a:r>
              <a:rPr lang="en-US" altLang="zh-CN" sz="1600" dirty="0">
                <a:latin typeface="微软雅黑" panose="020B0503020204020204" pitchFamily="34" charset="-122"/>
                <a:ea typeface="微软雅黑" panose="020B0503020204020204" pitchFamily="34" charset="-122"/>
              </a:rPr>
              <a:t>Trunk</a:t>
            </a:r>
            <a:r>
              <a:rPr lang="zh-CN" altLang="en-US" sz="1600" dirty="0">
                <a:latin typeface="微软雅黑" panose="020B0503020204020204" pitchFamily="34" charset="-122"/>
                <a:ea typeface="微软雅黑" panose="020B0503020204020204" pitchFamily="34" charset="-122"/>
              </a:rPr>
              <a:t>类型，并允许设置</a:t>
            </a:r>
            <a:r>
              <a:rPr lang="en-US" altLang="zh-CN" sz="1600" dirty="0">
                <a:latin typeface="微软雅黑" panose="020B0503020204020204" pitchFamily="34" charset="-122"/>
                <a:ea typeface="微软雅黑" panose="020B0503020204020204" pitchFamily="34" charset="-122"/>
              </a:rPr>
              <a:t>Trunk</a:t>
            </a:r>
            <a:r>
              <a:rPr lang="zh-CN" altLang="en-US" sz="1600" dirty="0">
                <a:latin typeface="微软雅黑" panose="020B0503020204020204" pitchFamily="34" charset="-122"/>
                <a:ea typeface="微软雅黑" panose="020B0503020204020204" pitchFamily="34" charset="-122"/>
              </a:rPr>
              <a:t>的</a:t>
            </a:r>
            <a:r>
              <a:rPr lang="en-US" altLang="zh-CN" sz="1600" dirty="0">
                <a:latin typeface="微软雅黑" panose="020B0503020204020204" pitchFamily="34" charset="-122"/>
                <a:ea typeface="微软雅黑" panose="020B0503020204020204" pitchFamily="34" charset="-122"/>
              </a:rPr>
              <a:t>VLAN ID</a:t>
            </a:r>
            <a:r>
              <a:rPr lang="zh-CN" altLang="en-US" sz="1600" dirty="0">
                <a:latin typeface="微软雅黑" panose="020B0503020204020204" pitchFamily="34" charset="-122"/>
                <a:ea typeface="微软雅黑" panose="020B0503020204020204" pitchFamily="34" charset="-122"/>
              </a:rPr>
              <a:t>范围，之后虚端口便具备了同时收发携带不同</a:t>
            </a:r>
            <a:r>
              <a:rPr lang="en-US" altLang="zh-CN" sz="1600" dirty="0">
                <a:latin typeface="微软雅黑" panose="020B0503020204020204" pitchFamily="34" charset="-122"/>
                <a:ea typeface="微软雅黑" panose="020B0503020204020204" pitchFamily="34" charset="-122"/>
              </a:rPr>
              <a:t>VLAN</a:t>
            </a:r>
            <a:r>
              <a:rPr lang="zh-CN" altLang="en-US" sz="1600" dirty="0">
                <a:latin typeface="微软雅黑" panose="020B0503020204020204" pitchFamily="34" charset="-122"/>
                <a:ea typeface="微软雅黑" panose="020B0503020204020204" pitchFamily="34" charset="-122"/>
              </a:rPr>
              <a:t>标签的网络数据包的功能，从而满足了虚拟网卡支持</a:t>
            </a:r>
            <a:r>
              <a:rPr lang="en-US" altLang="zh-CN" sz="1600" dirty="0">
                <a:latin typeface="微软雅黑" panose="020B0503020204020204" pitchFamily="34" charset="-122"/>
                <a:ea typeface="微软雅黑" panose="020B0503020204020204" pitchFamily="34" charset="-122"/>
              </a:rPr>
              <a:t>Trunk</a:t>
            </a:r>
            <a:r>
              <a:rPr lang="zh-CN" altLang="en-US" sz="1600" dirty="0">
                <a:latin typeface="微软雅黑" panose="020B0503020204020204" pitchFamily="34" charset="-122"/>
                <a:ea typeface="微软雅黑" panose="020B0503020204020204" pitchFamily="34" charset="-122"/>
              </a:rPr>
              <a:t>类型端口的需求。</a:t>
            </a:r>
          </a:p>
        </p:txBody>
      </p:sp>
      <p:sp>
        <p:nvSpPr>
          <p:cNvPr id="28" name="任意多边形 27"/>
          <p:cNvSpPr/>
          <p:nvPr/>
        </p:nvSpPr>
        <p:spPr bwMode="auto">
          <a:xfrm>
            <a:off x="5375920" y="1919032"/>
            <a:ext cx="1440160" cy="1440160"/>
          </a:xfrm>
          <a:custGeom>
            <a:avLst/>
            <a:gdLst>
              <a:gd name="connsiteX0" fmla="*/ 189839 w 468052"/>
              <a:gd name="connsiteY0" fmla="*/ 101466 h 468052"/>
              <a:gd name="connsiteX1" fmla="*/ 189839 w 468052"/>
              <a:gd name="connsiteY1" fmla="*/ 189839 h 468052"/>
              <a:gd name="connsiteX2" fmla="*/ 72008 w 468052"/>
              <a:gd name="connsiteY2" fmla="*/ 189839 h 468052"/>
              <a:gd name="connsiteX3" fmla="*/ 72008 w 468052"/>
              <a:gd name="connsiteY3" fmla="*/ 366586 h 468052"/>
              <a:gd name="connsiteX4" fmla="*/ 396044 w 468052"/>
              <a:gd name="connsiteY4" fmla="*/ 366586 h 468052"/>
              <a:gd name="connsiteX5" fmla="*/ 396044 w 468052"/>
              <a:gd name="connsiteY5" fmla="*/ 189839 h 468052"/>
              <a:gd name="connsiteX6" fmla="*/ 278213 w 468052"/>
              <a:gd name="connsiteY6" fmla="*/ 189839 h 468052"/>
              <a:gd name="connsiteX7" fmla="*/ 278213 w 468052"/>
              <a:gd name="connsiteY7" fmla="*/ 101466 h 468052"/>
              <a:gd name="connsiteX8" fmla="*/ 0 w 468052"/>
              <a:gd name="connsiteY8" fmla="*/ 0 h 468052"/>
              <a:gd name="connsiteX9" fmla="*/ 468052 w 468052"/>
              <a:gd name="connsiteY9" fmla="*/ 0 h 468052"/>
              <a:gd name="connsiteX10" fmla="*/ 468052 w 468052"/>
              <a:gd name="connsiteY10" fmla="*/ 468052 h 468052"/>
              <a:gd name="connsiteX11" fmla="*/ 0 w 468052"/>
              <a:gd name="connsiteY11" fmla="*/ 468052 h 46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52" h="468052">
                <a:moveTo>
                  <a:pt x="189839" y="101466"/>
                </a:moveTo>
                <a:lnTo>
                  <a:pt x="189839" y="189839"/>
                </a:lnTo>
                <a:lnTo>
                  <a:pt x="72008" y="189839"/>
                </a:lnTo>
                <a:lnTo>
                  <a:pt x="72008" y="366586"/>
                </a:lnTo>
                <a:lnTo>
                  <a:pt x="396044" y="366586"/>
                </a:lnTo>
                <a:lnTo>
                  <a:pt x="396044" y="189839"/>
                </a:lnTo>
                <a:lnTo>
                  <a:pt x="278213" y="189839"/>
                </a:lnTo>
                <a:lnTo>
                  <a:pt x="278213" y="101466"/>
                </a:lnTo>
                <a:close/>
                <a:moveTo>
                  <a:pt x="0" y="0"/>
                </a:moveTo>
                <a:lnTo>
                  <a:pt x="468052" y="0"/>
                </a:lnTo>
                <a:lnTo>
                  <a:pt x="468052" y="468052"/>
                </a:lnTo>
                <a:lnTo>
                  <a:pt x="0" y="468052"/>
                </a:lnTo>
                <a:close/>
              </a:path>
            </a:pathLst>
          </a:custGeom>
          <a:solidFill>
            <a:srgbClr val="00B0F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cxnSp>
        <p:nvCxnSpPr>
          <p:cNvPr id="6" name="直接箭头连接符 5"/>
          <p:cNvCxnSpPr/>
          <p:nvPr/>
        </p:nvCxnSpPr>
        <p:spPr bwMode="auto">
          <a:xfrm>
            <a:off x="5375920" y="1821696"/>
            <a:ext cx="1440160" cy="0"/>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cxnSp>
        <p:nvCxnSpPr>
          <p:cNvPr id="53" name="直接箭头连接符 52"/>
          <p:cNvCxnSpPr/>
          <p:nvPr/>
        </p:nvCxnSpPr>
        <p:spPr bwMode="auto">
          <a:xfrm flipH="1">
            <a:off x="5375920" y="3477880"/>
            <a:ext cx="1440160" cy="0"/>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sp>
        <p:nvSpPr>
          <p:cNvPr id="9" name="文本框 8"/>
          <p:cNvSpPr txBox="1"/>
          <p:nvPr/>
        </p:nvSpPr>
        <p:spPr bwMode="auto">
          <a:xfrm>
            <a:off x="5596972" y="1465463"/>
            <a:ext cx="998056"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600" dirty="0" smtClean="0">
                <a:latin typeface="微软雅黑" panose="020B0503020204020204" pitchFamily="34" charset="-122"/>
                <a:ea typeface="微软雅黑" panose="020B0503020204020204" pitchFamily="34" charset="-122"/>
              </a:rPr>
              <a:t>接收方向</a:t>
            </a:r>
          </a:p>
        </p:txBody>
      </p:sp>
      <p:sp>
        <p:nvSpPr>
          <p:cNvPr id="54" name="文本框 53"/>
          <p:cNvSpPr txBox="1"/>
          <p:nvPr/>
        </p:nvSpPr>
        <p:spPr bwMode="auto">
          <a:xfrm>
            <a:off x="5596972" y="3456527"/>
            <a:ext cx="998056"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600" dirty="0">
                <a:latin typeface="微软雅黑" panose="020B0503020204020204" pitchFamily="34" charset="-122"/>
                <a:ea typeface="微软雅黑" panose="020B0503020204020204" pitchFamily="34" charset="-122"/>
              </a:rPr>
              <a:t>发送</a:t>
            </a:r>
            <a:r>
              <a:rPr lang="zh-CN" altLang="en-US" sz="1600" dirty="0" smtClean="0">
                <a:latin typeface="微软雅黑" panose="020B0503020204020204" pitchFamily="34" charset="-122"/>
                <a:ea typeface="微软雅黑" panose="020B0503020204020204" pitchFamily="34" charset="-122"/>
              </a:rPr>
              <a:t>方向</a:t>
            </a:r>
          </a:p>
        </p:txBody>
      </p:sp>
      <p:sp>
        <p:nvSpPr>
          <p:cNvPr id="10" name="矩形 9"/>
          <p:cNvSpPr/>
          <p:nvPr/>
        </p:nvSpPr>
        <p:spPr bwMode="auto">
          <a:xfrm>
            <a:off x="10236460" y="1465463"/>
            <a:ext cx="216024" cy="324036"/>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5" name="矩形 54"/>
          <p:cNvSpPr/>
          <p:nvPr/>
        </p:nvSpPr>
        <p:spPr bwMode="auto">
          <a:xfrm>
            <a:off x="10236460" y="1848431"/>
            <a:ext cx="216024" cy="324036"/>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6" name="矩形 55"/>
          <p:cNvSpPr/>
          <p:nvPr/>
        </p:nvSpPr>
        <p:spPr bwMode="auto">
          <a:xfrm>
            <a:off x="10236460" y="2232073"/>
            <a:ext cx="216024" cy="32403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7" name="文本框 56"/>
          <p:cNvSpPr txBox="1"/>
          <p:nvPr/>
        </p:nvSpPr>
        <p:spPr bwMode="auto">
          <a:xfrm>
            <a:off x="10442723" y="1453944"/>
            <a:ext cx="1041338"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smtClean="0">
                <a:latin typeface="微软雅黑" panose="020B0503020204020204" pitchFamily="34" charset="-122"/>
                <a:ea typeface="微软雅黑" panose="020B0503020204020204" pitchFamily="34" charset="-122"/>
              </a:rPr>
              <a:t>VLAN 10</a:t>
            </a:r>
            <a:endParaRPr lang="zh-CN" altLang="en-US" sz="1600" dirty="0" smtClean="0">
              <a:latin typeface="微软雅黑" panose="020B0503020204020204" pitchFamily="34" charset="-122"/>
              <a:ea typeface="微软雅黑" panose="020B0503020204020204" pitchFamily="34" charset="-122"/>
            </a:endParaRPr>
          </a:p>
        </p:txBody>
      </p:sp>
      <p:sp>
        <p:nvSpPr>
          <p:cNvPr id="58" name="文本框 57"/>
          <p:cNvSpPr txBox="1"/>
          <p:nvPr/>
        </p:nvSpPr>
        <p:spPr bwMode="auto">
          <a:xfrm>
            <a:off x="10442723" y="1843008"/>
            <a:ext cx="1041338"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smtClean="0">
                <a:latin typeface="微软雅黑" panose="020B0503020204020204" pitchFamily="34" charset="-122"/>
                <a:ea typeface="微软雅黑" panose="020B0503020204020204" pitchFamily="34" charset="-122"/>
              </a:rPr>
              <a:t>VLAN 20</a:t>
            </a:r>
            <a:endParaRPr lang="zh-CN" altLang="en-US" sz="1600" dirty="0" smtClean="0">
              <a:latin typeface="微软雅黑" panose="020B0503020204020204" pitchFamily="34" charset="-122"/>
              <a:ea typeface="微软雅黑" panose="020B0503020204020204" pitchFamily="34" charset="-122"/>
            </a:endParaRPr>
          </a:p>
        </p:txBody>
      </p:sp>
      <p:sp>
        <p:nvSpPr>
          <p:cNvPr id="59" name="文本框 58"/>
          <p:cNvSpPr txBox="1"/>
          <p:nvPr/>
        </p:nvSpPr>
        <p:spPr bwMode="auto">
          <a:xfrm>
            <a:off x="10442723" y="2226651"/>
            <a:ext cx="1150342"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600" dirty="0">
                <a:latin typeface="微软雅黑" panose="020B0503020204020204" pitchFamily="34" charset="-122"/>
                <a:ea typeface="微软雅黑" panose="020B0503020204020204" pitchFamily="34" charset="-122"/>
              </a:rPr>
              <a:t>不</a:t>
            </a:r>
            <a:r>
              <a:rPr lang="zh-CN" altLang="en-US" sz="1600" dirty="0" smtClean="0">
                <a:latin typeface="微软雅黑" panose="020B0503020204020204" pitchFamily="34" charset="-122"/>
                <a:ea typeface="微软雅黑" panose="020B0503020204020204" pitchFamily="34" charset="-122"/>
              </a:rPr>
              <a:t>带</a:t>
            </a:r>
            <a:r>
              <a:rPr lang="en-US" altLang="zh-CN" sz="1600" dirty="0" smtClean="0">
                <a:latin typeface="微软雅黑" panose="020B0503020204020204" pitchFamily="34" charset="-122"/>
                <a:ea typeface="微软雅黑" panose="020B0503020204020204" pitchFamily="34" charset="-122"/>
              </a:rPr>
              <a:t>VLAN</a:t>
            </a:r>
            <a:endParaRPr lang="zh-CN" altLang="en-US" sz="1600" dirty="0" smtClean="0">
              <a:latin typeface="微软雅黑" panose="020B0503020204020204" pitchFamily="34" charset="-122"/>
              <a:ea typeface="微软雅黑" panose="020B0503020204020204" pitchFamily="34" charset="-122"/>
            </a:endParaRPr>
          </a:p>
        </p:txBody>
      </p:sp>
      <p:sp>
        <p:nvSpPr>
          <p:cNvPr id="60" name="文本框 59"/>
          <p:cNvSpPr txBox="1"/>
          <p:nvPr/>
        </p:nvSpPr>
        <p:spPr bwMode="auto">
          <a:xfrm>
            <a:off x="5596972" y="1897679"/>
            <a:ext cx="961188"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smtClean="0">
                <a:latin typeface="微软雅黑" panose="020B0503020204020204" pitchFamily="34" charset="-122"/>
                <a:ea typeface="微软雅黑" panose="020B0503020204020204" pitchFamily="34" charset="-122"/>
              </a:rPr>
              <a:t>PVID 10</a:t>
            </a:r>
            <a:endParaRPr lang="zh-CN" altLang="en-US" sz="1600" dirty="0" smtClean="0">
              <a:latin typeface="微软雅黑" panose="020B0503020204020204" pitchFamily="34" charset="-122"/>
              <a:ea typeface="微软雅黑" panose="020B0503020204020204" pitchFamily="34" charset="-122"/>
            </a:endParaRPr>
          </a:p>
        </p:txBody>
      </p:sp>
      <p:sp>
        <p:nvSpPr>
          <p:cNvPr id="61" name="右箭头 60"/>
          <p:cNvSpPr/>
          <p:nvPr/>
        </p:nvSpPr>
        <p:spPr bwMode="auto">
          <a:xfrm>
            <a:off x="2413916" y="1360322"/>
            <a:ext cx="2052928" cy="487593"/>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62" name="右箭头 61"/>
          <p:cNvSpPr/>
          <p:nvPr/>
        </p:nvSpPr>
        <p:spPr bwMode="auto">
          <a:xfrm>
            <a:off x="2413916" y="1876107"/>
            <a:ext cx="2052928" cy="487593"/>
          </a:xfrm>
          <a:prstGeom prst="right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63" name="右箭头 62"/>
          <p:cNvSpPr/>
          <p:nvPr/>
        </p:nvSpPr>
        <p:spPr bwMode="auto">
          <a:xfrm flipH="1">
            <a:off x="7860196" y="2521457"/>
            <a:ext cx="2052928" cy="487593"/>
          </a:xfrm>
          <a:prstGeom prs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64" name="右箭头 63"/>
          <p:cNvSpPr/>
          <p:nvPr/>
        </p:nvSpPr>
        <p:spPr bwMode="auto">
          <a:xfrm flipH="1">
            <a:off x="7860196" y="3037242"/>
            <a:ext cx="2052928" cy="487593"/>
          </a:xfrm>
          <a:prstGeom prst="right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65" name="文本框 64"/>
          <p:cNvSpPr txBox="1"/>
          <p:nvPr/>
        </p:nvSpPr>
        <p:spPr bwMode="auto">
          <a:xfrm>
            <a:off x="4936670" y="3715423"/>
            <a:ext cx="2307710"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600" dirty="0" smtClean="0">
                <a:latin typeface="微软雅黑" panose="020B0503020204020204" pitchFamily="34" charset="-122"/>
                <a:ea typeface="微软雅黑" panose="020B0503020204020204" pitchFamily="34" charset="-122"/>
              </a:rPr>
              <a:t>允许通过</a:t>
            </a:r>
            <a:r>
              <a:rPr lang="en-US" altLang="zh-CN" sz="1600" dirty="0" smtClean="0">
                <a:latin typeface="微软雅黑" panose="020B0503020204020204" pitchFamily="34" charset="-122"/>
                <a:ea typeface="微软雅黑" panose="020B0503020204020204" pitchFamily="34" charset="-122"/>
              </a:rPr>
              <a:t>VLAN 10</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20</a:t>
            </a:r>
            <a:endParaRPr lang="zh-CN" altLang="en-US" sz="1600" dirty="0" smtClean="0">
              <a:latin typeface="微软雅黑" panose="020B0503020204020204" pitchFamily="34" charset="-122"/>
              <a:ea typeface="微软雅黑" panose="020B0503020204020204" pitchFamily="34" charset="-122"/>
            </a:endParaRPr>
          </a:p>
        </p:txBody>
      </p:sp>
      <p:sp>
        <p:nvSpPr>
          <p:cNvPr id="66" name="右箭头 65"/>
          <p:cNvSpPr/>
          <p:nvPr/>
        </p:nvSpPr>
        <p:spPr bwMode="auto">
          <a:xfrm>
            <a:off x="5069536" y="1181368"/>
            <a:ext cx="2052928" cy="487593"/>
          </a:xfrm>
          <a:prstGeom prs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67" name="右箭头 66"/>
          <p:cNvSpPr/>
          <p:nvPr/>
        </p:nvSpPr>
        <p:spPr bwMode="auto">
          <a:xfrm flipH="1">
            <a:off x="5069536" y="2552079"/>
            <a:ext cx="2052928" cy="487593"/>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Tree>
    <p:extLst>
      <p:ext uri="{BB962C8B-B14F-4D97-AF65-F5344CB8AC3E}">
        <p14:creationId xmlns:p14="http://schemas.microsoft.com/office/powerpoint/2010/main" val="380404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45833E-6 3.7037E-6 L 0.21784 -0.02431 " pathEditMode="relative" rAng="0" ptsTypes="AA">
                                      <p:cBhvr>
                                        <p:cTn id="6" dur="2000" fill="hold"/>
                                        <p:tgtEl>
                                          <p:spTgt spid="61"/>
                                        </p:tgtEl>
                                        <p:attrNameLst>
                                          <p:attrName>ppt_x</p:attrName>
                                          <p:attrName>ppt_y</p:attrName>
                                        </p:attrNameLst>
                                      </p:cBhvr>
                                      <p:rCtr x="10885" y="-1227"/>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0 1.11111E-6 L 0.22448 0.03125 " pathEditMode="relative" rAng="0" ptsTypes="AA">
                                      <p:cBhvr>
                                        <p:cTn id="18" dur="2000" fill="hold"/>
                                        <p:tgtEl>
                                          <p:spTgt spid="66"/>
                                        </p:tgtEl>
                                        <p:attrNameLst>
                                          <p:attrName>ppt_x</p:attrName>
                                          <p:attrName>ppt_y</p:attrName>
                                        </p:attrNameLst>
                                      </p:cBhvr>
                                      <p:rCtr x="11224" y="1551"/>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1.45833E-6 2.22222E-6 L 0.44518 0.00185 " pathEditMode="relative" rAng="0" ptsTypes="AA">
                                      <p:cBhvr>
                                        <p:cTn id="22" dur="2000" fill="hold"/>
                                        <p:tgtEl>
                                          <p:spTgt spid="62"/>
                                        </p:tgtEl>
                                        <p:attrNameLst>
                                          <p:attrName>ppt_x</p:attrName>
                                          <p:attrName>ppt_y</p:attrName>
                                        </p:attrNameLst>
                                      </p:cBhvr>
                                      <p:rCtr x="22253" y="93"/>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0" nodeType="clickEffect">
                                  <p:stCondLst>
                                    <p:cond delay="0"/>
                                  </p:stCondLst>
                                  <p:childTnLst>
                                    <p:animMotion origin="layout" path="M 3.95833E-6 7.40741E-7 L -0.22878 0.00208 " pathEditMode="relative" rAng="0" ptsTypes="AA">
                                      <p:cBhvr>
                                        <p:cTn id="26" dur="2000" fill="hold"/>
                                        <p:tgtEl>
                                          <p:spTgt spid="63"/>
                                        </p:tgtEl>
                                        <p:attrNameLst>
                                          <p:attrName>ppt_x</p:attrName>
                                          <p:attrName>ppt_y</p:attrName>
                                        </p:attrNameLst>
                                      </p:cBhvr>
                                      <p:rCtr x="-11445" y="93"/>
                                    </p:animMotion>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6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5" presetClass="path" presetSubtype="0" accel="50000" decel="50000" fill="hold" grpId="1" nodeType="clickEffect">
                                  <p:stCondLst>
                                    <p:cond delay="0"/>
                                  </p:stCondLst>
                                  <p:childTnLst>
                                    <p:animMotion origin="layout" path="M 0 1.11111E-6 L -0.21849 1.11111E-6 " pathEditMode="relative" rAng="0" ptsTypes="AA">
                                      <p:cBhvr>
                                        <p:cTn id="38" dur="2000" fill="hold"/>
                                        <p:tgtEl>
                                          <p:spTgt spid="67"/>
                                        </p:tgtEl>
                                        <p:attrNameLst>
                                          <p:attrName>ppt_x</p:attrName>
                                          <p:attrName>ppt_y</p:attrName>
                                        </p:attrNameLst>
                                      </p:cBhvr>
                                      <p:rCtr x="-10924" y="0"/>
                                    </p:animMotion>
                                  </p:childTnLst>
                                </p:cTn>
                              </p:par>
                            </p:childTnLst>
                          </p:cTn>
                        </p:par>
                      </p:childTnLst>
                    </p:cTn>
                  </p:par>
                  <p:par>
                    <p:cTn id="39" fill="hold">
                      <p:stCondLst>
                        <p:cond delay="indefinite"/>
                      </p:stCondLst>
                      <p:childTnLst>
                        <p:par>
                          <p:cTn id="40" fill="hold">
                            <p:stCondLst>
                              <p:cond delay="0"/>
                            </p:stCondLst>
                            <p:childTnLst>
                              <p:par>
                                <p:cTn id="41" presetID="35" presetClass="path" presetSubtype="0" accel="50000" decel="50000" fill="hold" grpId="0" nodeType="clickEffect">
                                  <p:stCondLst>
                                    <p:cond delay="0"/>
                                  </p:stCondLst>
                                  <p:childTnLst>
                                    <p:animMotion origin="layout" path="M 3.95833E-6 -7.40741E-7 L -0.44727 -7.40741E-7 " pathEditMode="relative" rAng="0" ptsTypes="AA">
                                      <p:cBhvr>
                                        <p:cTn id="42" dur="2000" fill="hold"/>
                                        <p:tgtEl>
                                          <p:spTgt spid="64"/>
                                        </p:tgtEl>
                                        <p:attrNameLst>
                                          <p:attrName>ppt_x</p:attrName>
                                          <p:attrName>ppt_y</p:attrName>
                                        </p:attrNameLst>
                                      </p:cBhvr>
                                      <p:rCtr x="-223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2" grpId="0" animBg="1"/>
      <p:bldP spid="63" grpId="0" animBg="1"/>
      <p:bldP spid="63" grpId="1" animBg="1"/>
      <p:bldP spid="64" grpId="0" animBg="1"/>
      <p:bldP spid="66" grpId="0" animBg="1"/>
      <p:bldP spid="66" grpId="1" animBg="1"/>
      <p:bldP spid="67" grpId="0" animBg="1"/>
      <p:bldP spid="67"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a:t>
            </a:r>
            <a:r>
              <a:rPr lang="en-US" altLang="zh-CN" dirty="0" smtClean="0"/>
              <a:t>QoS</a:t>
            </a:r>
            <a:endParaRPr lang="zh-CN" altLang="en-US" dirty="0"/>
          </a:p>
        </p:txBody>
      </p:sp>
      <p:sp>
        <p:nvSpPr>
          <p:cNvPr id="9" name="圆柱形 8"/>
          <p:cNvSpPr/>
          <p:nvPr/>
        </p:nvSpPr>
        <p:spPr bwMode="auto">
          <a:xfrm rot="16200000">
            <a:off x="2852336" y="709468"/>
            <a:ext cx="594256" cy="3981527"/>
          </a:xfrm>
          <a:prstGeom prst="can">
            <a:avLst>
              <a:gd name="adj" fmla="val 43012"/>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 name="圆柱形 4"/>
          <p:cNvSpPr/>
          <p:nvPr/>
        </p:nvSpPr>
        <p:spPr bwMode="auto">
          <a:xfrm rot="16200000">
            <a:off x="3088486" y="328281"/>
            <a:ext cx="356555" cy="3981527"/>
          </a:xfrm>
          <a:prstGeom prst="can">
            <a:avLst>
              <a:gd name="adj" fmla="val 43012"/>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6" name="圆柱形 5"/>
          <p:cNvSpPr/>
          <p:nvPr/>
        </p:nvSpPr>
        <p:spPr bwMode="auto">
          <a:xfrm rot="16200000">
            <a:off x="3149463" y="1040613"/>
            <a:ext cx="356555" cy="3981527"/>
          </a:xfrm>
          <a:prstGeom prst="can">
            <a:avLst>
              <a:gd name="adj" fmla="val 43012"/>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8" name="圆柱形 7"/>
          <p:cNvSpPr/>
          <p:nvPr/>
        </p:nvSpPr>
        <p:spPr bwMode="auto">
          <a:xfrm rot="16200000">
            <a:off x="3199872" y="688363"/>
            <a:ext cx="297129" cy="3981527"/>
          </a:xfrm>
          <a:prstGeom prst="can">
            <a:avLst>
              <a:gd name="adj" fmla="val 43012"/>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2" name="圆柱形 11"/>
          <p:cNvSpPr/>
          <p:nvPr/>
        </p:nvSpPr>
        <p:spPr bwMode="auto">
          <a:xfrm rot="16200000">
            <a:off x="3131644" y="264356"/>
            <a:ext cx="484405" cy="3981527"/>
          </a:xfrm>
          <a:prstGeom prst="can">
            <a:avLst>
              <a:gd name="adj" fmla="val 43012"/>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7" name="圆柱形 6"/>
          <p:cNvSpPr/>
          <p:nvPr/>
        </p:nvSpPr>
        <p:spPr bwMode="auto">
          <a:xfrm rot="16200000">
            <a:off x="3237612" y="1037910"/>
            <a:ext cx="330760" cy="3981527"/>
          </a:xfrm>
          <a:prstGeom prst="can">
            <a:avLst>
              <a:gd name="adj" fmla="val 43012"/>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1" name="圆柱形 10"/>
          <p:cNvSpPr/>
          <p:nvPr/>
        </p:nvSpPr>
        <p:spPr bwMode="auto">
          <a:xfrm rot="16200000">
            <a:off x="3241520" y="431122"/>
            <a:ext cx="430951" cy="3981527"/>
          </a:xfrm>
          <a:prstGeom prst="can">
            <a:avLst>
              <a:gd name="adj" fmla="val 43012"/>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0" name="圆柱形 9"/>
          <p:cNvSpPr/>
          <p:nvPr/>
        </p:nvSpPr>
        <p:spPr bwMode="auto">
          <a:xfrm rot="16200000">
            <a:off x="3270671" y="785401"/>
            <a:ext cx="442391" cy="3981527"/>
          </a:xfrm>
          <a:prstGeom prst="can">
            <a:avLst>
              <a:gd name="adj" fmla="val 43012"/>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18" name="组合 17"/>
          <p:cNvGrpSpPr/>
          <p:nvPr/>
        </p:nvGrpSpPr>
        <p:grpSpPr>
          <a:xfrm>
            <a:off x="5618137" y="1770621"/>
            <a:ext cx="1139760" cy="1730388"/>
            <a:chOff x="5730742" y="3933056"/>
            <a:chExt cx="1139760" cy="1404157"/>
          </a:xfrm>
          <a:solidFill>
            <a:srgbClr val="0070C0"/>
          </a:solidFill>
        </p:grpSpPr>
        <p:sp>
          <p:nvSpPr>
            <p:cNvPr id="17" name="任意多边形 16"/>
            <p:cNvSpPr/>
            <p:nvPr/>
          </p:nvSpPr>
          <p:spPr bwMode="auto">
            <a:xfrm rot="5400000" flipH="1">
              <a:off x="5711496" y="4178206"/>
              <a:ext cx="1404156" cy="913857"/>
            </a:xfrm>
            <a:custGeom>
              <a:avLst/>
              <a:gdLst>
                <a:gd name="connsiteX0" fmla="*/ 1404156 w 1404156"/>
                <a:gd name="connsiteY0" fmla="*/ 913857 h 913857"/>
                <a:gd name="connsiteX1" fmla="*/ 1224046 w 1404156"/>
                <a:gd name="connsiteY1" fmla="*/ 193414 h 913857"/>
                <a:gd name="connsiteX2" fmla="*/ 1224136 w 1404156"/>
                <a:gd name="connsiteY2" fmla="*/ 193083 h 913857"/>
                <a:gd name="connsiteX3" fmla="*/ 702078 w 1404156"/>
                <a:gd name="connsiteY3" fmla="*/ 0 h 913857"/>
                <a:gd name="connsiteX4" fmla="*/ 180020 w 1404156"/>
                <a:gd name="connsiteY4" fmla="*/ 193083 h 913857"/>
                <a:gd name="connsiteX5" fmla="*/ 180111 w 1404156"/>
                <a:gd name="connsiteY5" fmla="*/ 193416 h 913857"/>
                <a:gd name="connsiteX6" fmla="*/ 0 w 1404156"/>
                <a:gd name="connsiteY6" fmla="*/ 913857 h 913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4156" h="913857">
                  <a:moveTo>
                    <a:pt x="1404156" y="913857"/>
                  </a:moveTo>
                  <a:lnTo>
                    <a:pt x="1224046" y="193414"/>
                  </a:lnTo>
                  <a:lnTo>
                    <a:pt x="1224136" y="193083"/>
                  </a:lnTo>
                  <a:cubicBezTo>
                    <a:pt x="1224136" y="86446"/>
                    <a:pt x="990403" y="0"/>
                    <a:pt x="702078" y="0"/>
                  </a:cubicBezTo>
                  <a:cubicBezTo>
                    <a:pt x="413753" y="0"/>
                    <a:pt x="180020" y="86446"/>
                    <a:pt x="180020" y="193083"/>
                  </a:cubicBezTo>
                  <a:lnTo>
                    <a:pt x="180111" y="193416"/>
                  </a:lnTo>
                  <a:lnTo>
                    <a:pt x="0" y="913857"/>
                  </a:lnTo>
                  <a:close/>
                </a:path>
              </a:pathLst>
            </a:cu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accent3"/>
                </a:solidFill>
                <a:effectLst/>
                <a:latin typeface="微软雅黑" panose="020B0503020204020204" pitchFamily="34" charset="-122"/>
                <a:ea typeface="微软雅黑" panose="020B0503020204020204" pitchFamily="34" charset="-122"/>
              </a:endParaRPr>
            </a:p>
          </p:txBody>
        </p:sp>
        <p:sp>
          <p:nvSpPr>
            <p:cNvPr id="14" name="椭圆 13"/>
            <p:cNvSpPr/>
            <p:nvPr/>
          </p:nvSpPr>
          <p:spPr bwMode="auto">
            <a:xfrm>
              <a:off x="5730742" y="3933056"/>
              <a:ext cx="472389" cy="1404156"/>
            </a:xfrm>
            <a:prstGeom prst="ellips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accent3"/>
                </a:solidFill>
                <a:effectLst/>
                <a:latin typeface="微软雅黑" panose="020B0503020204020204" pitchFamily="34" charset="-122"/>
                <a:ea typeface="微软雅黑" panose="020B0503020204020204" pitchFamily="34" charset="-122"/>
              </a:endParaRPr>
            </a:p>
          </p:txBody>
        </p:sp>
      </p:grpSp>
      <p:sp>
        <p:nvSpPr>
          <p:cNvPr id="19" name="圆柱形 18"/>
          <p:cNvSpPr/>
          <p:nvPr/>
        </p:nvSpPr>
        <p:spPr bwMode="auto">
          <a:xfrm rot="16200000">
            <a:off x="8698622" y="635975"/>
            <a:ext cx="361546" cy="3981527"/>
          </a:xfrm>
          <a:prstGeom prst="can">
            <a:avLst>
              <a:gd name="adj" fmla="val 43012"/>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0" name="圆柱形 19"/>
          <p:cNvSpPr/>
          <p:nvPr/>
        </p:nvSpPr>
        <p:spPr bwMode="auto">
          <a:xfrm rot="16200000">
            <a:off x="8788018" y="853501"/>
            <a:ext cx="306190" cy="3981527"/>
          </a:xfrm>
          <a:prstGeom prst="can">
            <a:avLst>
              <a:gd name="adj" fmla="val 43012"/>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2" name="圆柱形 21"/>
          <p:cNvSpPr/>
          <p:nvPr/>
        </p:nvSpPr>
        <p:spPr bwMode="auto">
          <a:xfrm rot="16200000">
            <a:off x="8807730" y="472230"/>
            <a:ext cx="266767" cy="3981527"/>
          </a:xfrm>
          <a:prstGeom prst="can">
            <a:avLst>
              <a:gd name="adj" fmla="val 43012"/>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1" name="圆柱形 20"/>
          <p:cNvSpPr/>
          <p:nvPr/>
        </p:nvSpPr>
        <p:spPr bwMode="auto">
          <a:xfrm rot="16200000">
            <a:off x="8906894" y="667496"/>
            <a:ext cx="191876" cy="3981527"/>
          </a:xfrm>
          <a:prstGeom prst="can">
            <a:avLst>
              <a:gd name="adj" fmla="val 43012"/>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3" name="圆柱形 22"/>
          <p:cNvSpPr/>
          <p:nvPr/>
        </p:nvSpPr>
        <p:spPr bwMode="auto">
          <a:xfrm rot="16200000">
            <a:off x="8902625" y="804153"/>
            <a:ext cx="277945" cy="3981527"/>
          </a:xfrm>
          <a:prstGeom prst="can">
            <a:avLst>
              <a:gd name="adj" fmla="val 43012"/>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6" name="圆柱形 25"/>
          <p:cNvSpPr/>
          <p:nvPr/>
        </p:nvSpPr>
        <p:spPr bwMode="auto">
          <a:xfrm rot="16200000">
            <a:off x="8876572" y="420537"/>
            <a:ext cx="268568" cy="3981527"/>
          </a:xfrm>
          <a:prstGeom prst="can">
            <a:avLst>
              <a:gd name="adj" fmla="val 43012"/>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5" name="圆柱形 24"/>
          <p:cNvSpPr/>
          <p:nvPr/>
        </p:nvSpPr>
        <p:spPr bwMode="auto">
          <a:xfrm rot="16200000">
            <a:off x="8906683" y="489565"/>
            <a:ext cx="269829" cy="3981527"/>
          </a:xfrm>
          <a:prstGeom prst="can">
            <a:avLst>
              <a:gd name="adj" fmla="val 43012"/>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7" name="圆柱形 26"/>
          <p:cNvSpPr/>
          <p:nvPr/>
        </p:nvSpPr>
        <p:spPr bwMode="auto">
          <a:xfrm rot="16200000">
            <a:off x="8947557" y="656037"/>
            <a:ext cx="265611" cy="3981527"/>
          </a:xfrm>
          <a:prstGeom prst="can">
            <a:avLst>
              <a:gd name="adj" fmla="val 43012"/>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9" name="文本框 28"/>
          <p:cNvSpPr txBox="1"/>
          <p:nvPr/>
        </p:nvSpPr>
        <p:spPr bwMode="auto">
          <a:xfrm rot="16200000">
            <a:off x="5892278" y="2460040"/>
            <a:ext cx="804355"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2000" dirty="0" smtClean="0">
                <a:solidFill>
                  <a:schemeClr val="accent3"/>
                </a:solidFill>
                <a:latin typeface="微软雅黑" panose="020B0503020204020204" pitchFamily="34" charset="-122"/>
                <a:ea typeface="微软雅黑" panose="020B0503020204020204" pitchFamily="34" charset="-122"/>
              </a:rPr>
              <a:t>QoS</a:t>
            </a:r>
            <a:endParaRPr lang="zh-CN" altLang="en-US" sz="2000" dirty="0" smtClean="0">
              <a:solidFill>
                <a:schemeClr val="accent3"/>
              </a:solidFill>
              <a:latin typeface="微软雅黑" panose="020B0503020204020204" pitchFamily="34" charset="-122"/>
              <a:ea typeface="微软雅黑" panose="020B0503020204020204" pitchFamily="34" charset="-122"/>
            </a:endParaRPr>
          </a:p>
        </p:txBody>
      </p:sp>
      <p:sp>
        <p:nvSpPr>
          <p:cNvPr id="30" name="矩形 29"/>
          <p:cNvSpPr/>
          <p:nvPr/>
        </p:nvSpPr>
        <p:spPr bwMode="auto">
          <a:xfrm>
            <a:off x="1142243" y="4181446"/>
            <a:ext cx="9908074" cy="394953"/>
          </a:xfrm>
          <a:prstGeom prst="rect">
            <a:avLst/>
          </a:prstGeom>
          <a:solidFill>
            <a:schemeClr val="bg1">
              <a:lumMod val="85000"/>
            </a:schemeClr>
          </a:solidFill>
          <a:ln w="1905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sz="2000" dirty="0">
                <a:latin typeface="微软雅黑" panose="020B0503020204020204" pitchFamily="34" charset="-122"/>
                <a:ea typeface="微软雅黑" panose="020B0503020204020204" pitchFamily="34" charset="-122"/>
              </a:rPr>
              <a:t>网络</a:t>
            </a:r>
            <a:r>
              <a:rPr lang="en-US" altLang="zh-CN" sz="2000" dirty="0">
                <a:latin typeface="微软雅黑" panose="020B0503020204020204" pitchFamily="34" charset="-122"/>
                <a:ea typeface="微软雅黑" panose="020B0503020204020204" pitchFamily="34" charset="-122"/>
              </a:rPr>
              <a:t>QoS</a:t>
            </a:r>
            <a:r>
              <a:rPr lang="zh-CN" altLang="en-US" sz="2000" dirty="0">
                <a:latin typeface="微软雅黑" panose="020B0503020204020204" pitchFamily="34" charset="-122"/>
                <a:ea typeface="微软雅黑" panose="020B0503020204020204" pitchFamily="34" charset="-122"/>
              </a:rPr>
              <a:t>策略提供带宽配置控制能力，包含如下方面：</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1" name="矩形 30"/>
          <p:cNvSpPr/>
          <p:nvPr/>
        </p:nvSpPr>
        <p:spPr bwMode="auto">
          <a:xfrm>
            <a:off x="1142243" y="4576402"/>
            <a:ext cx="9896565" cy="1226320"/>
          </a:xfrm>
          <a:prstGeom prst="rect">
            <a:avLst/>
          </a:prstGeom>
          <a:noFill/>
          <a:ln w="1905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1450" indent="-171450">
              <a:buSzPct val="60000"/>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基于</a:t>
            </a:r>
            <a:r>
              <a:rPr lang="zh-CN" altLang="en-US" sz="1600" dirty="0">
                <a:latin typeface="微软雅黑" panose="020B0503020204020204" pitchFamily="34" charset="-122"/>
                <a:ea typeface="微软雅黑" panose="020B0503020204020204" pitchFamily="34" charset="-122"/>
              </a:rPr>
              <a:t>端口组成员接口发送方向与接收方向的带宽</a:t>
            </a:r>
            <a:r>
              <a:rPr lang="zh-CN" altLang="en-US" sz="1600" dirty="0" smtClean="0">
                <a:latin typeface="微软雅黑" panose="020B0503020204020204" pitchFamily="34" charset="-122"/>
                <a:ea typeface="微软雅黑" panose="020B0503020204020204" pitchFamily="34" charset="-122"/>
              </a:rPr>
              <a:t>控制。</a:t>
            </a:r>
            <a:endParaRPr lang="zh-CN" altLang="en-US" sz="1600" dirty="0">
              <a:latin typeface="微软雅黑" panose="020B0503020204020204" pitchFamily="34" charset="-122"/>
              <a:ea typeface="微软雅黑" panose="020B0503020204020204" pitchFamily="34" charset="-122"/>
            </a:endParaRPr>
          </a:p>
          <a:p>
            <a:pPr marL="171450" indent="-171450">
              <a:buSzPct val="6000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基于端口组的每个成员接口提供流量整形、带宽优先级的控制能力。</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09663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网口绑定</a:t>
            </a:r>
          </a:p>
        </p:txBody>
      </p:sp>
      <p:sp>
        <p:nvSpPr>
          <p:cNvPr id="4" name="任意多边形 3"/>
          <p:cNvSpPr/>
          <p:nvPr/>
        </p:nvSpPr>
        <p:spPr bwMode="auto">
          <a:xfrm>
            <a:off x="5832699" y="1664804"/>
            <a:ext cx="526601" cy="526601"/>
          </a:xfrm>
          <a:custGeom>
            <a:avLst/>
            <a:gdLst>
              <a:gd name="connsiteX0" fmla="*/ 189839 w 468052"/>
              <a:gd name="connsiteY0" fmla="*/ 101466 h 468052"/>
              <a:gd name="connsiteX1" fmla="*/ 189839 w 468052"/>
              <a:gd name="connsiteY1" fmla="*/ 189839 h 468052"/>
              <a:gd name="connsiteX2" fmla="*/ 72008 w 468052"/>
              <a:gd name="connsiteY2" fmla="*/ 189839 h 468052"/>
              <a:gd name="connsiteX3" fmla="*/ 72008 w 468052"/>
              <a:gd name="connsiteY3" fmla="*/ 366586 h 468052"/>
              <a:gd name="connsiteX4" fmla="*/ 396044 w 468052"/>
              <a:gd name="connsiteY4" fmla="*/ 366586 h 468052"/>
              <a:gd name="connsiteX5" fmla="*/ 396044 w 468052"/>
              <a:gd name="connsiteY5" fmla="*/ 189839 h 468052"/>
              <a:gd name="connsiteX6" fmla="*/ 278213 w 468052"/>
              <a:gd name="connsiteY6" fmla="*/ 189839 h 468052"/>
              <a:gd name="connsiteX7" fmla="*/ 278213 w 468052"/>
              <a:gd name="connsiteY7" fmla="*/ 101466 h 468052"/>
              <a:gd name="connsiteX8" fmla="*/ 0 w 468052"/>
              <a:gd name="connsiteY8" fmla="*/ 0 h 468052"/>
              <a:gd name="connsiteX9" fmla="*/ 468052 w 468052"/>
              <a:gd name="connsiteY9" fmla="*/ 0 h 468052"/>
              <a:gd name="connsiteX10" fmla="*/ 468052 w 468052"/>
              <a:gd name="connsiteY10" fmla="*/ 468052 h 468052"/>
              <a:gd name="connsiteX11" fmla="*/ 0 w 468052"/>
              <a:gd name="connsiteY11" fmla="*/ 468052 h 46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52" h="468052">
                <a:moveTo>
                  <a:pt x="189839" y="101466"/>
                </a:moveTo>
                <a:lnTo>
                  <a:pt x="189839" y="189839"/>
                </a:lnTo>
                <a:lnTo>
                  <a:pt x="72008" y="189839"/>
                </a:lnTo>
                <a:lnTo>
                  <a:pt x="72008" y="366586"/>
                </a:lnTo>
                <a:lnTo>
                  <a:pt x="396044" y="366586"/>
                </a:lnTo>
                <a:lnTo>
                  <a:pt x="396044" y="189839"/>
                </a:lnTo>
                <a:lnTo>
                  <a:pt x="278213" y="189839"/>
                </a:lnTo>
                <a:lnTo>
                  <a:pt x="278213" y="101466"/>
                </a:lnTo>
                <a:close/>
                <a:moveTo>
                  <a:pt x="0" y="0"/>
                </a:moveTo>
                <a:lnTo>
                  <a:pt x="468052" y="0"/>
                </a:lnTo>
                <a:lnTo>
                  <a:pt x="468052" y="468052"/>
                </a:lnTo>
                <a:lnTo>
                  <a:pt x="0" y="468052"/>
                </a:lnTo>
                <a:close/>
              </a:path>
            </a:pathLst>
          </a:custGeom>
          <a:solidFill>
            <a:srgbClr val="00B0F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 name="任意多边形 4"/>
          <p:cNvSpPr/>
          <p:nvPr/>
        </p:nvSpPr>
        <p:spPr bwMode="auto">
          <a:xfrm>
            <a:off x="4799856" y="3189737"/>
            <a:ext cx="526601" cy="526601"/>
          </a:xfrm>
          <a:custGeom>
            <a:avLst/>
            <a:gdLst>
              <a:gd name="connsiteX0" fmla="*/ 189839 w 468052"/>
              <a:gd name="connsiteY0" fmla="*/ 101466 h 468052"/>
              <a:gd name="connsiteX1" fmla="*/ 189839 w 468052"/>
              <a:gd name="connsiteY1" fmla="*/ 189839 h 468052"/>
              <a:gd name="connsiteX2" fmla="*/ 72008 w 468052"/>
              <a:gd name="connsiteY2" fmla="*/ 189839 h 468052"/>
              <a:gd name="connsiteX3" fmla="*/ 72008 w 468052"/>
              <a:gd name="connsiteY3" fmla="*/ 366586 h 468052"/>
              <a:gd name="connsiteX4" fmla="*/ 396044 w 468052"/>
              <a:gd name="connsiteY4" fmla="*/ 366586 h 468052"/>
              <a:gd name="connsiteX5" fmla="*/ 396044 w 468052"/>
              <a:gd name="connsiteY5" fmla="*/ 189839 h 468052"/>
              <a:gd name="connsiteX6" fmla="*/ 278213 w 468052"/>
              <a:gd name="connsiteY6" fmla="*/ 189839 h 468052"/>
              <a:gd name="connsiteX7" fmla="*/ 278213 w 468052"/>
              <a:gd name="connsiteY7" fmla="*/ 101466 h 468052"/>
              <a:gd name="connsiteX8" fmla="*/ 0 w 468052"/>
              <a:gd name="connsiteY8" fmla="*/ 0 h 468052"/>
              <a:gd name="connsiteX9" fmla="*/ 468052 w 468052"/>
              <a:gd name="connsiteY9" fmla="*/ 0 h 468052"/>
              <a:gd name="connsiteX10" fmla="*/ 468052 w 468052"/>
              <a:gd name="connsiteY10" fmla="*/ 468052 h 468052"/>
              <a:gd name="connsiteX11" fmla="*/ 0 w 468052"/>
              <a:gd name="connsiteY11" fmla="*/ 468052 h 46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52" h="468052">
                <a:moveTo>
                  <a:pt x="189839" y="101466"/>
                </a:moveTo>
                <a:lnTo>
                  <a:pt x="189839" y="189839"/>
                </a:lnTo>
                <a:lnTo>
                  <a:pt x="72008" y="189839"/>
                </a:lnTo>
                <a:lnTo>
                  <a:pt x="72008" y="366586"/>
                </a:lnTo>
                <a:lnTo>
                  <a:pt x="396044" y="366586"/>
                </a:lnTo>
                <a:lnTo>
                  <a:pt x="396044" y="189839"/>
                </a:lnTo>
                <a:lnTo>
                  <a:pt x="278213" y="189839"/>
                </a:lnTo>
                <a:lnTo>
                  <a:pt x="278213" y="101466"/>
                </a:lnTo>
                <a:close/>
                <a:moveTo>
                  <a:pt x="0" y="0"/>
                </a:moveTo>
                <a:lnTo>
                  <a:pt x="468052" y="0"/>
                </a:lnTo>
                <a:lnTo>
                  <a:pt x="468052" y="468052"/>
                </a:lnTo>
                <a:lnTo>
                  <a:pt x="0" y="468052"/>
                </a:lnTo>
                <a:close/>
              </a:path>
            </a:pathLst>
          </a:custGeom>
          <a:solidFill>
            <a:srgbClr val="FFC00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6" name="任意多边形 5"/>
          <p:cNvSpPr/>
          <p:nvPr/>
        </p:nvSpPr>
        <p:spPr bwMode="auto">
          <a:xfrm>
            <a:off x="6852084" y="3189737"/>
            <a:ext cx="526601" cy="526601"/>
          </a:xfrm>
          <a:custGeom>
            <a:avLst/>
            <a:gdLst>
              <a:gd name="connsiteX0" fmla="*/ 189839 w 468052"/>
              <a:gd name="connsiteY0" fmla="*/ 101466 h 468052"/>
              <a:gd name="connsiteX1" fmla="*/ 189839 w 468052"/>
              <a:gd name="connsiteY1" fmla="*/ 189839 h 468052"/>
              <a:gd name="connsiteX2" fmla="*/ 72008 w 468052"/>
              <a:gd name="connsiteY2" fmla="*/ 189839 h 468052"/>
              <a:gd name="connsiteX3" fmla="*/ 72008 w 468052"/>
              <a:gd name="connsiteY3" fmla="*/ 366586 h 468052"/>
              <a:gd name="connsiteX4" fmla="*/ 396044 w 468052"/>
              <a:gd name="connsiteY4" fmla="*/ 366586 h 468052"/>
              <a:gd name="connsiteX5" fmla="*/ 396044 w 468052"/>
              <a:gd name="connsiteY5" fmla="*/ 189839 h 468052"/>
              <a:gd name="connsiteX6" fmla="*/ 278213 w 468052"/>
              <a:gd name="connsiteY6" fmla="*/ 189839 h 468052"/>
              <a:gd name="connsiteX7" fmla="*/ 278213 w 468052"/>
              <a:gd name="connsiteY7" fmla="*/ 101466 h 468052"/>
              <a:gd name="connsiteX8" fmla="*/ 0 w 468052"/>
              <a:gd name="connsiteY8" fmla="*/ 0 h 468052"/>
              <a:gd name="connsiteX9" fmla="*/ 468052 w 468052"/>
              <a:gd name="connsiteY9" fmla="*/ 0 h 468052"/>
              <a:gd name="connsiteX10" fmla="*/ 468052 w 468052"/>
              <a:gd name="connsiteY10" fmla="*/ 468052 h 468052"/>
              <a:gd name="connsiteX11" fmla="*/ 0 w 468052"/>
              <a:gd name="connsiteY11" fmla="*/ 468052 h 46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52" h="468052">
                <a:moveTo>
                  <a:pt x="189839" y="101466"/>
                </a:moveTo>
                <a:lnTo>
                  <a:pt x="189839" y="189839"/>
                </a:lnTo>
                <a:lnTo>
                  <a:pt x="72008" y="189839"/>
                </a:lnTo>
                <a:lnTo>
                  <a:pt x="72008" y="366586"/>
                </a:lnTo>
                <a:lnTo>
                  <a:pt x="396044" y="366586"/>
                </a:lnTo>
                <a:lnTo>
                  <a:pt x="396044" y="189839"/>
                </a:lnTo>
                <a:lnTo>
                  <a:pt x="278213" y="189839"/>
                </a:lnTo>
                <a:lnTo>
                  <a:pt x="278213" y="101466"/>
                </a:lnTo>
                <a:close/>
                <a:moveTo>
                  <a:pt x="0" y="0"/>
                </a:moveTo>
                <a:lnTo>
                  <a:pt x="468052" y="0"/>
                </a:lnTo>
                <a:lnTo>
                  <a:pt x="468052" y="468052"/>
                </a:lnTo>
                <a:lnTo>
                  <a:pt x="0" y="468052"/>
                </a:lnTo>
                <a:close/>
              </a:path>
            </a:pathLst>
          </a:custGeom>
          <a:solidFill>
            <a:srgbClr val="FFC00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cxnSp>
        <p:nvCxnSpPr>
          <p:cNvPr id="8" name="直接连接符 7"/>
          <p:cNvCxnSpPr/>
          <p:nvPr/>
        </p:nvCxnSpPr>
        <p:spPr bwMode="auto">
          <a:xfrm>
            <a:off x="6096000" y="2191405"/>
            <a:ext cx="0" cy="48151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 name="直接连接符 8"/>
          <p:cNvCxnSpPr/>
          <p:nvPr/>
        </p:nvCxnSpPr>
        <p:spPr bwMode="auto">
          <a:xfrm>
            <a:off x="7115384" y="2672916"/>
            <a:ext cx="0" cy="51682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p:nvPr/>
        </p:nvCxnSpPr>
        <p:spPr bwMode="auto">
          <a:xfrm>
            <a:off x="5072890" y="2672916"/>
            <a:ext cx="0" cy="51682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直接连接符 10"/>
          <p:cNvCxnSpPr/>
          <p:nvPr/>
        </p:nvCxnSpPr>
        <p:spPr bwMode="auto">
          <a:xfrm flipH="1">
            <a:off x="5072890" y="2674953"/>
            <a:ext cx="204249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7" name="文本框 16"/>
          <p:cNvSpPr txBox="1"/>
          <p:nvPr/>
        </p:nvSpPr>
        <p:spPr bwMode="auto">
          <a:xfrm>
            <a:off x="6449906" y="1705962"/>
            <a:ext cx="1014246"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400" dirty="0" smtClean="0">
                <a:latin typeface="微软雅黑" panose="020B0503020204020204" pitchFamily="34" charset="-122"/>
                <a:ea typeface="微软雅黑" panose="020B0503020204020204" pitchFamily="34" charset="-122"/>
              </a:rPr>
              <a:t>聚合网口</a:t>
            </a:r>
          </a:p>
        </p:txBody>
      </p:sp>
      <p:sp>
        <p:nvSpPr>
          <p:cNvPr id="18" name="文本框 17"/>
          <p:cNvSpPr txBox="1"/>
          <p:nvPr/>
        </p:nvSpPr>
        <p:spPr bwMode="auto">
          <a:xfrm>
            <a:off x="7572164" y="3300985"/>
            <a:ext cx="1014246"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400" dirty="0" smtClean="0">
                <a:latin typeface="微软雅黑" panose="020B0503020204020204" pitchFamily="34" charset="-122"/>
                <a:ea typeface="微软雅黑" panose="020B0503020204020204" pitchFamily="34" charset="-122"/>
              </a:rPr>
              <a:t>物理网口</a:t>
            </a:r>
            <a:r>
              <a:rPr lang="en-US" altLang="zh-CN" sz="1400" dirty="0" smtClean="0">
                <a:latin typeface="微软雅黑" panose="020B0503020204020204" pitchFamily="34" charset="-122"/>
                <a:ea typeface="微软雅黑" panose="020B0503020204020204" pitchFamily="34" charset="-122"/>
              </a:rPr>
              <a:t>2</a:t>
            </a:r>
            <a:endParaRPr lang="zh-CN" altLang="en-US" sz="1400" dirty="0" smtClean="0">
              <a:latin typeface="微软雅黑" panose="020B0503020204020204" pitchFamily="34" charset="-122"/>
              <a:ea typeface="微软雅黑" panose="020B0503020204020204" pitchFamily="34" charset="-122"/>
            </a:endParaRPr>
          </a:p>
        </p:txBody>
      </p:sp>
      <p:sp>
        <p:nvSpPr>
          <p:cNvPr id="19" name="文本框 18"/>
          <p:cNvSpPr txBox="1"/>
          <p:nvPr/>
        </p:nvSpPr>
        <p:spPr bwMode="auto">
          <a:xfrm>
            <a:off x="3785610" y="3276948"/>
            <a:ext cx="1014246"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400" dirty="0" smtClean="0">
                <a:latin typeface="微软雅黑" panose="020B0503020204020204" pitchFamily="34" charset="-122"/>
                <a:ea typeface="微软雅黑" panose="020B0503020204020204" pitchFamily="34" charset="-122"/>
              </a:rPr>
              <a:t>物理网口</a:t>
            </a:r>
            <a:r>
              <a:rPr lang="en-US" altLang="zh-CN" sz="1400" dirty="0" smtClean="0">
                <a:latin typeface="微软雅黑" panose="020B0503020204020204" pitchFamily="34" charset="-122"/>
                <a:ea typeface="微软雅黑" panose="020B0503020204020204" pitchFamily="34" charset="-122"/>
              </a:rPr>
              <a:t>1</a:t>
            </a:r>
            <a:endParaRPr lang="zh-CN" altLang="en-US" sz="1400" dirty="0" smtClean="0">
              <a:latin typeface="微软雅黑" panose="020B0503020204020204" pitchFamily="34" charset="-122"/>
              <a:ea typeface="微软雅黑" panose="020B0503020204020204" pitchFamily="34" charset="-122"/>
            </a:endParaRPr>
          </a:p>
        </p:txBody>
      </p:sp>
      <p:cxnSp>
        <p:nvCxnSpPr>
          <p:cNvPr id="21" name="直接连接符 20"/>
          <p:cNvCxnSpPr/>
          <p:nvPr/>
        </p:nvCxnSpPr>
        <p:spPr bwMode="auto">
          <a:xfrm>
            <a:off x="6059996" y="2204864"/>
            <a:ext cx="0" cy="432048"/>
          </a:xfrm>
          <a:prstGeom prst="line">
            <a:avLst/>
          </a:prstGeom>
          <a:solidFill>
            <a:schemeClr val="accent1"/>
          </a:solidFill>
          <a:ln w="19050" cap="flat" cmpd="sng" algn="ctr">
            <a:solidFill>
              <a:srgbClr val="C00000"/>
            </a:solidFill>
            <a:prstDash val="lgDash"/>
            <a:round/>
            <a:headEnd type="none" w="med" len="med"/>
            <a:tailEnd type="none" w="med" len="med"/>
          </a:ln>
          <a:effectLst/>
        </p:spPr>
      </p:cxnSp>
      <p:cxnSp>
        <p:nvCxnSpPr>
          <p:cNvPr id="22" name="直接连接符 21"/>
          <p:cNvCxnSpPr/>
          <p:nvPr/>
        </p:nvCxnSpPr>
        <p:spPr bwMode="auto">
          <a:xfrm>
            <a:off x="5021610" y="2636912"/>
            <a:ext cx="0" cy="519984"/>
          </a:xfrm>
          <a:prstGeom prst="line">
            <a:avLst/>
          </a:prstGeom>
          <a:solidFill>
            <a:schemeClr val="accent1"/>
          </a:solidFill>
          <a:ln w="19050" cap="flat" cmpd="sng" algn="ctr">
            <a:solidFill>
              <a:srgbClr val="C00000"/>
            </a:solidFill>
            <a:prstDash val="lgDash"/>
            <a:round/>
            <a:headEnd type="none" w="med" len="med"/>
            <a:tailEnd type="none" w="med" len="med"/>
          </a:ln>
          <a:effectLst/>
        </p:spPr>
      </p:cxnSp>
      <p:cxnSp>
        <p:nvCxnSpPr>
          <p:cNvPr id="24" name="直接连接符 23"/>
          <p:cNvCxnSpPr/>
          <p:nvPr/>
        </p:nvCxnSpPr>
        <p:spPr bwMode="auto">
          <a:xfrm flipH="1">
            <a:off x="5021610" y="2636270"/>
            <a:ext cx="1038386" cy="0"/>
          </a:xfrm>
          <a:prstGeom prst="line">
            <a:avLst/>
          </a:prstGeom>
          <a:solidFill>
            <a:schemeClr val="accent1"/>
          </a:solidFill>
          <a:ln w="19050" cap="flat" cmpd="sng" algn="ctr">
            <a:solidFill>
              <a:srgbClr val="C00000"/>
            </a:solidFill>
            <a:prstDash val="lgDash"/>
            <a:round/>
            <a:headEnd type="none" w="med" len="med"/>
            <a:tailEnd type="none" w="med" len="med"/>
          </a:ln>
          <a:effectLst/>
        </p:spPr>
      </p:cxnSp>
      <p:cxnSp>
        <p:nvCxnSpPr>
          <p:cNvPr id="27" name="直接连接符 26"/>
          <p:cNvCxnSpPr/>
          <p:nvPr/>
        </p:nvCxnSpPr>
        <p:spPr bwMode="auto">
          <a:xfrm>
            <a:off x="6132004" y="2204864"/>
            <a:ext cx="0" cy="432048"/>
          </a:xfrm>
          <a:prstGeom prst="line">
            <a:avLst/>
          </a:prstGeom>
          <a:solidFill>
            <a:schemeClr val="accent1"/>
          </a:solidFill>
          <a:ln w="19050" cap="flat" cmpd="sng" algn="ctr">
            <a:solidFill>
              <a:srgbClr val="C00000"/>
            </a:solidFill>
            <a:prstDash val="lgDash"/>
            <a:round/>
            <a:headEnd type="none" w="med" len="med"/>
            <a:tailEnd type="none" w="med" len="med"/>
          </a:ln>
          <a:effectLst/>
        </p:spPr>
      </p:cxnSp>
      <p:cxnSp>
        <p:nvCxnSpPr>
          <p:cNvPr id="28" name="直接连接符 27"/>
          <p:cNvCxnSpPr/>
          <p:nvPr/>
        </p:nvCxnSpPr>
        <p:spPr bwMode="auto">
          <a:xfrm>
            <a:off x="6132004" y="2636270"/>
            <a:ext cx="1038386" cy="0"/>
          </a:xfrm>
          <a:prstGeom prst="line">
            <a:avLst/>
          </a:prstGeom>
          <a:solidFill>
            <a:schemeClr val="accent1"/>
          </a:solidFill>
          <a:ln w="19050" cap="flat" cmpd="sng" algn="ctr">
            <a:solidFill>
              <a:srgbClr val="C00000"/>
            </a:solidFill>
            <a:prstDash val="lgDash"/>
            <a:round/>
            <a:headEnd type="none" w="med" len="med"/>
            <a:tailEnd type="none" w="med" len="med"/>
          </a:ln>
          <a:effectLst/>
        </p:spPr>
      </p:cxnSp>
      <p:cxnSp>
        <p:nvCxnSpPr>
          <p:cNvPr id="29" name="直接连接符 28"/>
          <p:cNvCxnSpPr/>
          <p:nvPr/>
        </p:nvCxnSpPr>
        <p:spPr bwMode="auto">
          <a:xfrm>
            <a:off x="7170390" y="2636912"/>
            <a:ext cx="0" cy="519984"/>
          </a:xfrm>
          <a:prstGeom prst="line">
            <a:avLst/>
          </a:prstGeom>
          <a:solidFill>
            <a:schemeClr val="accent1"/>
          </a:solidFill>
          <a:ln w="19050" cap="flat" cmpd="sng" algn="ctr">
            <a:solidFill>
              <a:srgbClr val="C00000"/>
            </a:solidFill>
            <a:prstDash val="lgDash"/>
            <a:round/>
            <a:headEnd type="none" w="med" len="med"/>
            <a:tailEnd type="none" w="med" len="med"/>
          </a:ln>
          <a:effectLst/>
        </p:spPr>
      </p:cxnSp>
      <p:sp>
        <p:nvSpPr>
          <p:cNvPr id="23" name="矩形 22"/>
          <p:cNvSpPr/>
          <p:nvPr/>
        </p:nvSpPr>
        <p:spPr bwMode="auto">
          <a:xfrm>
            <a:off x="1142243" y="4181446"/>
            <a:ext cx="9908074" cy="394953"/>
          </a:xfrm>
          <a:prstGeom prst="rect">
            <a:avLst/>
          </a:prstGeom>
          <a:solidFill>
            <a:schemeClr val="bg1">
              <a:lumMod val="85000"/>
            </a:schemeClr>
          </a:solidFill>
          <a:ln w="1905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sz="2000" dirty="0" smtClean="0">
                <a:latin typeface="微软雅黑" panose="020B0503020204020204" pitchFamily="34" charset="-122"/>
                <a:ea typeface="微软雅黑" panose="020B0503020204020204" pitchFamily="34" charset="-122"/>
              </a:rPr>
              <a:t>主机网口绑定</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5" name="矩形 24"/>
          <p:cNvSpPr/>
          <p:nvPr/>
        </p:nvSpPr>
        <p:spPr bwMode="auto">
          <a:xfrm>
            <a:off x="1142243" y="4576402"/>
            <a:ext cx="9896565" cy="1226320"/>
          </a:xfrm>
          <a:prstGeom prst="rect">
            <a:avLst/>
          </a:prstGeom>
          <a:noFill/>
          <a:ln w="1905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1450" indent="-171450">
              <a:buSzPct val="6000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管理员可以通过</a:t>
            </a:r>
            <a:r>
              <a:rPr lang="en-US" altLang="zh-CN" sz="1600" dirty="0" err="1">
                <a:latin typeface="微软雅黑" panose="020B0503020204020204" pitchFamily="34" charset="-122"/>
                <a:ea typeface="微软雅黑" panose="020B0503020204020204" pitchFamily="34" charset="-122"/>
              </a:rPr>
              <a:t>FusionCompute</a:t>
            </a:r>
            <a:r>
              <a:rPr lang="zh-CN" altLang="en-US" sz="1600" dirty="0">
                <a:latin typeface="微软雅黑" panose="020B0503020204020204" pitchFamily="34" charset="-122"/>
                <a:ea typeface="微软雅黑" panose="020B0503020204020204" pitchFamily="34" charset="-122"/>
              </a:rPr>
              <a:t>绑定</a:t>
            </a:r>
            <a:r>
              <a:rPr lang="en-US" altLang="zh-CN" sz="1600" dirty="0">
                <a:latin typeface="微软雅黑" panose="020B0503020204020204" pitchFamily="34" charset="-122"/>
                <a:ea typeface="微软雅黑" panose="020B0503020204020204" pitchFamily="34" charset="-122"/>
              </a:rPr>
              <a:t>CNA</a:t>
            </a:r>
            <a:r>
              <a:rPr lang="zh-CN" altLang="en-US" sz="1600" dirty="0">
                <a:latin typeface="微软雅黑" panose="020B0503020204020204" pitchFamily="34" charset="-122"/>
                <a:ea typeface="微软雅黑" panose="020B0503020204020204" pitchFamily="34" charset="-122"/>
              </a:rPr>
              <a:t>主机的网口，以提高网络的</a:t>
            </a:r>
            <a:r>
              <a:rPr lang="zh-CN" altLang="en-US" sz="1600" dirty="0" smtClean="0">
                <a:latin typeface="微软雅黑" panose="020B0503020204020204" pitchFamily="34" charset="-122"/>
                <a:ea typeface="微软雅黑" panose="020B0503020204020204" pitchFamily="34" charset="-122"/>
              </a:rPr>
              <a:t>可靠性。</a:t>
            </a:r>
            <a:endParaRPr lang="zh-CN" altLang="en-US" sz="1600" dirty="0">
              <a:latin typeface="微软雅黑" panose="020B0503020204020204" pitchFamily="34" charset="-122"/>
              <a:ea typeface="微软雅黑" panose="020B0503020204020204" pitchFamily="34" charset="-122"/>
            </a:endParaRPr>
          </a:p>
          <a:p>
            <a:pPr marL="171450" indent="-171450">
              <a:buSzPct val="6000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针对普通网卡和</a:t>
            </a:r>
            <a:r>
              <a:rPr lang="en-US" altLang="zh-CN" sz="1600" dirty="0">
                <a:latin typeface="微软雅黑" panose="020B0503020204020204" pitchFamily="34" charset="-122"/>
                <a:ea typeface="微软雅黑" panose="020B0503020204020204" pitchFamily="34" charset="-122"/>
              </a:rPr>
              <a:t>DPDK</a:t>
            </a:r>
            <a:r>
              <a:rPr lang="zh-CN" altLang="en-US" sz="1600" dirty="0">
                <a:latin typeface="微软雅黑" panose="020B0503020204020204" pitchFamily="34" charset="-122"/>
                <a:ea typeface="微软雅黑" panose="020B0503020204020204" pitchFamily="34" charset="-122"/>
              </a:rPr>
              <a:t>驱动的物理网卡均可以设置端口</a:t>
            </a:r>
            <a:r>
              <a:rPr lang="zh-CN" altLang="en-US" sz="1600" dirty="0" smtClean="0">
                <a:latin typeface="微软雅黑" panose="020B0503020204020204" pitchFamily="34" charset="-122"/>
                <a:ea typeface="微软雅黑" panose="020B0503020204020204" pitchFamily="34" charset="-122"/>
              </a:rPr>
              <a:t>绑定。</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775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righ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up)">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21"/>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24"/>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2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up)">
                                      <p:cBhvr>
                                        <p:cTn id="4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知识小考</a:t>
            </a:r>
            <a:endParaRPr lang="zh-CN" altLang="en-US" dirty="0"/>
          </a:p>
        </p:txBody>
      </p:sp>
      <p:sp>
        <p:nvSpPr>
          <p:cNvPr id="3" name="文本占位符 1"/>
          <p:cNvSpPr txBox="1">
            <a:spLocks/>
          </p:cNvSpPr>
          <p:nvPr/>
        </p:nvSpPr>
        <p:spPr>
          <a:xfrm>
            <a:off x="912285" y="1233487"/>
            <a:ext cx="10560049" cy="4680000"/>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r>
              <a:rPr lang="zh-CN" altLang="en-US" sz="2400" kern="0" dirty="0" smtClean="0"/>
              <a:t>若两台虚拟机之间网络不通，可能的原因有哪些？</a:t>
            </a:r>
            <a:endParaRPr lang="en-US" altLang="zh-CN" sz="2400" kern="0" dirty="0" smtClean="0"/>
          </a:p>
          <a:p>
            <a:endParaRPr lang="en-US" altLang="zh-CN" sz="2400" kern="0" dirty="0" smtClean="0"/>
          </a:p>
          <a:p>
            <a:r>
              <a:rPr lang="zh-CN" altLang="en-US" sz="2400" kern="0" dirty="0" smtClean="0"/>
              <a:t>普通和中继类型的端口组有什么区别？</a:t>
            </a:r>
            <a:endParaRPr lang="zh-CN" altLang="en-US" sz="2400" kern="0" dirty="0"/>
          </a:p>
        </p:txBody>
      </p:sp>
    </p:spTree>
    <p:extLst>
      <p:ext uri="{BB962C8B-B14F-4D97-AF65-F5344CB8AC3E}">
        <p14:creationId xmlns:p14="http://schemas.microsoft.com/office/powerpoint/2010/main" val="25503853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本节介绍了</a:t>
            </a:r>
            <a:r>
              <a:rPr lang="en-US" altLang="zh-CN" dirty="0" err="1" smtClean="0"/>
              <a:t>FusionCompute</a:t>
            </a:r>
            <a:r>
              <a:rPr lang="zh-CN" altLang="en-US" dirty="0" smtClean="0"/>
              <a:t>网络虚拟化中的相关特性，包括三种分布式交换机模式、二层网络安全测量、广播报文抑制技术、安全组技术、网口绑定、网络</a:t>
            </a:r>
            <a:r>
              <a:rPr lang="en-US" altLang="zh-CN" dirty="0" err="1" smtClean="0"/>
              <a:t>QoS</a:t>
            </a:r>
            <a:r>
              <a:rPr lang="zh-CN" altLang="en-US" dirty="0" smtClean="0"/>
              <a:t>等相关特性。</a:t>
            </a:r>
            <a:endParaRPr lang="zh-CN" altLang="en-US" dirty="0"/>
          </a:p>
        </p:txBody>
      </p:sp>
    </p:spTree>
    <p:extLst>
      <p:ext uri="{BB962C8B-B14F-4D97-AF65-F5344CB8AC3E}">
        <p14:creationId xmlns:p14="http://schemas.microsoft.com/office/powerpoint/2010/main" val="8687923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在</a:t>
            </a:r>
            <a:r>
              <a:rPr lang="en-US" altLang="zh-CN" dirty="0" err="1"/>
              <a:t>FusionCompute</a:t>
            </a:r>
            <a:r>
              <a:rPr lang="zh-CN" altLang="en-US" dirty="0"/>
              <a:t>分布式交换机里，虚拟机与外部网络通信依靠的是什么端口</a:t>
            </a:r>
            <a:r>
              <a:rPr lang="zh-CN" altLang="en-US" dirty="0" smtClean="0"/>
              <a:t>？（      ）</a:t>
            </a:r>
            <a:endParaRPr lang="en-US" altLang="zh-CN" dirty="0" smtClean="0"/>
          </a:p>
          <a:p>
            <a:pPr marL="744537" lvl="1" indent="-342900">
              <a:buFont typeface="+mj-lt"/>
              <a:buAutoNum type="alphaUcPeriod"/>
            </a:pPr>
            <a:r>
              <a:rPr lang="en-US" altLang="zh-CN" dirty="0" err="1" smtClean="0"/>
              <a:t>Mgnt</a:t>
            </a:r>
            <a:endParaRPr lang="en-US" altLang="zh-CN" dirty="0" smtClean="0"/>
          </a:p>
          <a:p>
            <a:pPr marL="744537" lvl="1" indent="-342900">
              <a:buFont typeface="+mj-lt"/>
              <a:buAutoNum type="alphaUcPeriod"/>
            </a:pPr>
            <a:r>
              <a:rPr lang="zh-CN" altLang="en-US" dirty="0" smtClean="0"/>
              <a:t>存储接口</a:t>
            </a:r>
            <a:endParaRPr lang="en-US" altLang="zh-CN" dirty="0" smtClean="0"/>
          </a:p>
          <a:p>
            <a:pPr marL="744537" lvl="1" indent="-342900">
              <a:buFont typeface="+mj-lt"/>
              <a:buAutoNum type="alphaUcPeriod"/>
            </a:pPr>
            <a:r>
              <a:rPr lang="zh-CN" altLang="en-US" dirty="0" smtClean="0"/>
              <a:t>上行链路</a:t>
            </a:r>
            <a:endParaRPr lang="en-US" altLang="zh-CN" dirty="0" smtClean="0"/>
          </a:p>
          <a:p>
            <a:pPr marL="744537" lvl="1" indent="-342900">
              <a:buFont typeface="+mj-lt"/>
              <a:buAutoNum type="alphaUcPeriod"/>
            </a:pPr>
            <a:r>
              <a:rPr lang="zh-CN" altLang="en-US" dirty="0"/>
              <a:t>端口</a:t>
            </a:r>
            <a:r>
              <a:rPr lang="zh-CN" altLang="en-US" dirty="0" smtClean="0"/>
              <a:t>组</a:t>
            </a:r>
            <a:endParaRPr lang="en-US" altLang="zh-CN" dirty="0"/>
          </a:p>
          <a:p>
            <a:pPr lvl="0"/>
            <a:r>
              <a:rPr lang="en-US" altLang="zh-CN" dirty="0" err="1">
                <a:solidFill>
                  <a:srgbClr val="000000"/>
                </a:solidFill>
              </a:rPr>
              <a:t>FusionCompute</a:t>
            </a:r>
            <a:r>
              <a:rPr lang="zh-CN" altLang="en-US" dirty="0">
                <a:solidFill>
                  <a:srgbClr val="000000"/>
                </a:solidFill>
              </a:rPr>
              <a:t>分布式交换机支持哪几种类型</a:t>
            </a:r>
            <a:r>
              <a:rPr lang="zh-CN" altLang="en-US" dirty="0" smtClean="0">
                <a:solidFill>
                  <a:srgbClr val="000000"/>
                </a:solidFill>
              </a:rPr>
              <a:t>？（</a:t>
            </a:r>
            <a:r>
              <a:rPr lang="en-US" altLang="zh-CN" smtClean="0">
                <a:solidFill>
                  <a:srgbClr val="000000"/>
                </a:solidFill>
              </a:rPr>
              <a:t>	     </a:t>
            </a:r>
            <a:r>
              <a:rPr lang="zh-CN" altLang="en-US" smtClean="0">
                <a:solidFill>
                  <a:srgbClr val="000000"/>
                </a:solidFill>
              </a:rPr>
              <a:t>）</a:t>
            </a:r>
            <a:endParaRPr lang="en-US" altLang="zh-CN" dirty="0" smtClean="0">
              <a:solidFill>
                <a:srgbClr val="000000"/>
              </a:solidFill>
            </a:endParaRPr>
          </a:p>
          <a:p>
            <a:pPr marL="744537" lvl="1" indent="-342900">
              <a:buFont typeface="+mj-lt"/>
              <a:buAutoNum type="alphaUcPeriod"/>
            </a:pPr>
            <a:r>
              <a:rPr lang="zh-CN" altLang="en-US" dirty="0" smtClean="0"/>
              <a:t>普通模式</a:t>
            </a:r>
            <a:endParaRPr lang="en-US" altLang="zh-CN" dirty="0" smtClean="0"/>
          </a:p>
          <a:p>
            <a:pPr marL="744537" lvl="1" indent="-342900">
              <a:buFont typeface="+mj-lt"/>
              <a:buAutoNum type="alphaUcPeriod"/>
            </a:pPr>
            <a:r>
              <a:rPr lang="en-US" altLang="zh-CN" dirty="0" smtClean="0"/>
              <a:t>SR-IOV</a:t>
            </a:r>
            <a:r>
              <a:rPr lang="zh-CN" altLang="en-US" dirty="0" smtClean="0"/>
              <a:t>直通模式</a:t>
            </a:r>
            <a:endParaRPr lang="en-US" altLang="zh-CN" dirty="0" smtClean="0"/>
          </a:p>
          <a:p>
            <a:pPr marL="744537" lvl="1" indent="-342900">
              <a:buFont typeface="+mj-lt"/>
              <a:buAutoNum type="alphaUcPeriod"/>
            </a:pPr>
            <a:r>
              <a:rPr lang="zh-CN" altLang="en-US" dirty="0"/>
              <a:t>用户</a:t>
            </a:r>
            <a:r>
              <a:rPr lang="zh-CN" altLang="en-US" dirty="0" smtClean="0"/>
              <a:t>态交换模式</a:t>
            </a:r>
            <a:endParaRPr lang="en-US" altLang="zh-CN" dirty="0" smtClean="0"/>
          </a:p>
          <a:p>
            <a:pPr marL="744537" lvl="1" indent="-342900">
              <a:buFont typeface="+mj-lt"/>
              <a:buAutoNum type="alphaUcPeriod"/>
            </a:pPr>
            <a:r>
              <a:rPr lang="zh-CN" altLang="en-US" dirty="0" smtClean="0"/>
              <a:t>标准模式</a:t>
            </a:r>
            <a:endParaRPr lang="en-US" altLang="zh-CN" dirty="0" smtClean="0"/>
          </a:p>
        </p:txBody>
      </p:sp>
    </p:spTree>
    <p:extLst>
      <p:ext uri="{BB962C8B-B14F-4D97-AF65-F5344CB8AC3E}">
        <p14:creationId xmlns:p14="http://schemas.microsoft.com/office/powerpoint/2010/main" val="13142128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smtClean="0"/>
              <a:t>本章详细介绍了</a:t>
            </a:r>
            <a:r>
              <a:rPr lang="en-US" altLang="zh-CN" dirty="0" err="1" smtClean="0"/>
              <a:t>FusionCompute</a:t>
            </a:r>
            <a:r>
              <a:rPr lang="zh-CN" altLang="en-US" dirty="0" smtClean="0"/>
              <a:t>中网络虚拟化的实现原理，并介绍了华为</a:t>
            </a:r>
            <a:r>
              <a:rPr lang="en-US" altLang="zh-CN" dirty="0" err="1" smtClean="0"/>
              <a:t>FusionCompute</a:t>
            </a:r>
            <a:r>
              <a:rPr lang="zh-CN" altLang="en-US" dirty="0" smtClean="0"/>
              <a:t>在网络虚拟化中的高级功能特性。主要知识点有：</a:t>
            </a:r>
            <a:endParaRPr lang="en-US" altLang="zh-CN" dirty="0" smtClean="0"/>
          </a:p>
          <a:p>
            <a:pPr lvl="1"/>
            <a:r>
              <a:rPr lang="zh-CN" altLang="en-US" dirty="0" smtClean="0"/>
              <a:t>网络虚拟化产生的背景</a:t>
            </a:r>
            <a:endParaRPr lang="en-US" altLang="zh-CN" dirty="0" smtClean="0"/>
          </a:p>
          <a:p>
            <a:pPr lvl="1"/>
            <a:r>
              <a:rPr lang="en-US" altLang="zh-CN" dirty="0" smtClean="0"/>
              <a:t>DVS</a:t>
            </a:r>
            <a:r>
              <a:rPr lang="zh-CN" altLang="en-US" dirty="0" smtClean="0"/>
              <a:t>与</a:t>
            </a:r>
            <a:r>
              <a:rPr lang="en-US" altLang="zh-CN" dirty="0" smtClean="0"/>
              <a:t>EVS</a:t>
            </a:r>
            <a:r>
              <a:rPr lang="zh-CN" altLang="en-US" dirty="0" smtClean="0"/>
              <a:t>实现原理</a:t>
            </a:r>
            <a:endParaRPr lang="en-US" altLang="zh-CN" dirty="0" smtClean="0"/>
          </a:p>
          <a:p>
            <a:pPr lvl="1"/>
            <a:r>
              <a:rPr lang="zh-CN" altLang="en-US" dirty="0"/>
              <a:t>华</a:t>
            </a:r>
            <a:r>
              <a:rPr lang="zh-CN" altLang="en-US" dirty="0" smtClean="0"/>
              <a:t>为分布式交换机相关概念及网络走向</a:t>
            </a:r>
            <a:endParaRPr lang="en-US" altLang="zh-CN" dirty="0" smtClean="0"/>
          </a:p>
          <a:p>
            <a:pPr lvl="1"/>
            <a:r>
              <a:rPr lang="en-US" altLang="zh-CN" dirty="0" err="1" smtClean="0"/>
              <a:t>FusionCompute</a:t>
            </a:r>
            <a:r>
              <a:rPr lang="zh-CN" altLang="en-US" dirty="0" smtClean="0"/>
              <a:t>网络高级功能。</a:t>
            </a:r>
            <a:endParaRPr lang="en-US" altLang="zh-CN" dirty="0" smtClean="0"/>
          </a:p>
        </p:txBody>
      </p:sp>
    </p:spTree>
    <p:extLst>
      <p:ext uri="{BB962C8B-B14F-4D97-AF65-F5344CB8AC3E}">
        <p14:creationId xmlns:p14="http://schemas.microsoft.com/office/powerpoint/2010/main" val="11878956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本章主要介绍华为</a:t>
            </a:r>
            <a:r>
              <a:rPr lang="en-US" altLang="zh-CN" dirty="0" err="1" smtClean="0"/>
              <a:t>FusionCompute</a:t>
            </a:r>
            <a:r>
              <a:rPr lang="zh-CN" altLang="en-US" dirty="0" smtClean="0"/>
              <a:t>网络虚拟化技术原理及相关特性。通过本章学习，您将深刻了解网络虚拟化实现的原理，了解</a:t>
            </a:r>
            <a:r>
              <a:rPr lang="en-US" altLang="zh-CN" dirty="0" err="1" smtClean="0"/>
              <a:t>FusionCompute</a:t>
            </a:r>
            <a:r>
              <a:rPr lang="zh-CN" altLang="en-US" dirty="0" smtClean="0"/>
              <a:t>分布式交换机的网络解决方案架构及其功能特性。</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学完本课程后，您将能够：</a:t>
            </a:r>
          </a:p>
          <a:p>
            <a:pPr lvl="1"/>
            <a:r>
              <a:rPr lang="zh-CN" altLang="en-US" dirty="0" smtClean="0"/>
              <a:t>描述</a:t>
            </a:r>
            <a:r>
              <a:rPr lang="en-US" altLang="zh-CN" dirty="0" smtClean="0"/>
              <a:t>DVS</a:t>
            </a:r>
            <a:r>
              <a:rPr lang="zh-CN" altLang="en-US" dirty="0" smtClean="0"/>
              <a:t>、</a:t>
            </a:r>
            <a:r>
              <a:rPr lang="en-US" altLang="zh-CN" dirty="0" smtClean="0"/>
              <a:t>EVS</a:t>
            </a:r>
            <a:r>
              <a:rPr lang="zh-CN" altLang="en-US" dirty="0" smtClean="0"/>
              <a:t>的实现原理及特点</a:t>
            </a:r>
            <a:endParaRPr lang="en-US" altLang="zh-CN" dirty="0" smtClean="0"/>
          </a:p>
          <a:p>
            <a:pPr lvl="1"/>
            <a:r>
              <a:rPr lang="zh-CN" altLang="en-US" dirty="0" smtClean="0"/>
              <a:t>描述端口组与虚拟端口之间的关系</a:t>
            </a:r>
            <a:endParaRPr lang="en-US" altLang="zh-CN" dirty="0" smtClean="0"/>
          </a:p>
          <a:p>
            <a:pPr lvl="1"/>
            <a:r>
              <a:rPr lang="zh-CN" altLang="en-US" dirty="0" smtClean="0"/>
              <a:t>描述虚拟机之间的网络流量走向</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2400" b="1" dirty="0" smtClean="0"/>
              <a:t>网络虚拟化相关概念及技术</a:t>
            </a:r>
            <a:endParaRPr lang="en-US" altLang="zh-CN" sz="2400" b="1" dirty="0" smtClean="0"/>
          </a:p>
          <a:p>
            <a:r>
              <a:rPr lang="zh-CN" altLang="en-US" sz="2400" dirty="0" smtClean="0">
                <a:solidFill>
                  <a:schemeClr val="bg1">
                    <a:lumMod val="50000"/>
                  </a:schemeClr>
                </a:solidFill>
              </a:rPr>
              <a:t>网络虚拟化功能特性</a:t>
            </a:r>
            <a:endParaRPr lang="zh-CN" altLang="en-US" sz="2400" dirty="0">
              <a:solidFill>
                <a:schemeClr val="bg1">
                  <a:lumMod val="50000"/>
                </a:schemeClr>
              </a:solidFill>
            </a:endParaRPr>
          </a:p>
        </p:txBody>
      </p:sp>
    </p:spTree>
    <p:extLst>
      <p:ext uri="{BB962C8B-B14F-4D97-AF65-F5344CB8AC3E}">
        <p14:creationId xmlns:p14="http://schemas.microsoft.com/office/powerpoint/2010/main" val="4037728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计算虚拟化驱动网络虚拟化的发展</a:t>
            </a:r>
            <a:endParaRPr lang="zh-CN" altLang="en-US" dirty="0"/>
          </a:p>
        </p:txBody>
      </p:sp>
      <p:grpSp>
        <p:nvGrpSpPr>
          <p:cNvPr id="137" name="组合 18397"/>
          <p:cNvGrpSpPr/>
          <p:nvPr/>
        </p:nvGrpSpPr>
        <p:grpSpPr>
          <a:xfrm>
            <a:off x="1222206" y="4660271"/>
            <a:ext cx="1733424" cy="349509"/>
            <a:chOff x="2449513" y="1096964"/>
            <a:chExt cx="650875" cy="130175"/>
          </a:xfrm>
          <a:solidFill>
            <a:srgbClr val="3C3C3B"/>
          </a:solidFill>
        </p:grpSpPr>
        <p:sp>
          <p:nvSpPr>
            <p:cNvPr id="138"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139"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140"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141"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142"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143"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144"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145"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146"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147"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148"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49"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150"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51"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52"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53"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54"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55"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156"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57"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158"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59"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60"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61"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62"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63"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64"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65"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66"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167" name="组合 166"/>
          <p:cNvGrpSpPr/>
          <p:nvPr/>
        </p:nvGrpSpPr>
        <p:grpSpPr>
          <a:xfrm>
            <a:off x="1234958" y="3966722"/>
            <a:ext cx="532623" cy="639327"/>
            <a:chOff x="3349536" y="4421919"/>
            <a:chExt cx="747197" cy="923565"/>
          </a:xfrm>
        </p:grpSpPr>
        <p:sp>
          <p:nvSpPr>
            <p:cNvPr id="168" name="圆角矩形 167"/>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169" name="任意多边形 168"/>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70" name="任意多边形 169"/>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171" name="组合 16582"/>
            <p:cNvGrpSpPr/>
            <p:nvPr/>
          </p:nvGrpSpPr>
          <p:grpSpPr>
            <a:xfrm>
              <a:off x="3779269" y="5028384"/>
              <a:ext cx="221377" cy="250199"/>
              <a:chOff x="8407400" y="2055813"/>
              <a:chExt cx="360363" cy="458788"/>
            </a:xfrm>
            <a:solidFill>
              <a:srgbClr val="00B0F0"/>
            </a:solidFill>
          </p:grpSpPr>
          <p:sp>
            <p:nvSpPr>
              <p:cNvPr id="172"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73"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74"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75"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176" name="组合 175"/>
          <p:cNvGrpSpPr/>
          <p:nvPr/>
        </p:nvGrpSpPr>
        <p:grpSpPr>
          <a:xfrm>
            <a:off x="1823411" y="3965303"/>
            <a:ext cx="532623" cy="639327"/>
            <a:chOff x="3349536" y="4421919"/>
            <a:chExt cx="747197" cy="923565"/>
          </a:xfrm>
        </p:grpSpPr>
        <p:sp>
          <p:nvSpPr>
            <p:cNvPr id="177" name="圆角矩形 176"/>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178" name="任意多边形 177"/>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79" name="任意多边形 178"/>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180" name="组合 16582"/>
            <p:cNvGrpSpPr/>
            <p:nvPr/>
          </p:nvGrpSpPr>
          <p:grpSpPr>
            <a:xfrm>
              <a:off x="3779269" y="5028384"/>
              <a:ext cx="221377" cy="250199"/>
              <a:chOff x="8407400" y="2055813"/>
              <a:chExt cx="360363" cy="458788"/>
            </a:xfrm>
            <a:solidFill>
              <a:srgbClr val="00B0F0"/>
            </a:solidFill>
          </p:grpSpPr>
          <p:sp>
            <p:nvSpPr>
              <p:cNvPr id="181"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82"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83"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84"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185" name="组合 184"/>
          <p:cNvGrpSpPr/>
          <p:nvPr/>
        </p:nvGrpSpPr>
        <p:grpSpPr>
          <a:xfrm>
            <a:off x="2406007" y="3966878"/>
            <a:ext cx="532623" cy="639327"/>
            <a:chOff x="3349536" y="4421919"/>
            <a:chExt cx="747197" cy="923565"/>
          </a:xfrm>
        </p:grpSpPr>
        <p:sp>
          <p:nvSpPr>
            <p:cNvPr id="186" name="圆角矩形 185"/>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187" name="任意多边形 186"/>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88" name="任意多边形 187"/>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189" name="组合 16582"/>
            <p:cNvGrpSpPr/>
            <p:nvPr/>
          </p:nvGrpSpPr>
          <p:grpSpPr>
            <a:xfrm>
              <a:off x="3779269" y="5028384"/>
              <a:ext cx="221377" cy="250199"/>
              <a:chOff x="8407400" y="2055813"/>
              <a:chExt cx="360363" cy="458788"/>
            </a:xfrm>
            <a:solidFill>
              <a:srgbClr val="00B0F0"/>
            </a:solidFill>
          </p:grpSpPr>
          <p:sp>
            <p:nvSpPr>
              <p:cNvPr id="190"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91"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92"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93"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203" name="组合 18397"/>
          <p:cNvGrpSpPr/>
          <p:nvPr/>
        </p:nvGrpSpPr>
        <p:grpSpPr>
          <a:xfrm>
            <a:off x="3252737" y="4656357"/>
            <a:ext cx="1733424" cy="349509"/>
            <a:chOff x="2449513" y="1096964"/>
            <a:chExt cx="650875" cy="130175"/>
          </a:xfrm>
          <a:solidFill>
            <a:srgbClr val="3C3C3B"/>
          </a:solidFill>
        </p:grpSpPr>
        <p:sp>
          <p:nvSpPr>
            <p:cNvPr id="204"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205"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206"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207"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208"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209"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210"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211"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212"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213"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214"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215"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216"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217"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18"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19"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20"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21"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222"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23"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224"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25"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26"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27"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28"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29"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30"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31"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32"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233" name="组合 232"/>
          <p:cNvGrpSpPr/>
          <p:nvPr/>
        </p:nvGrpSpPr>
        <p:grpSpPr>
          <a:xfrm>
            <a:off x="3265488" y="3962809"/>
            <a:ext cx="532623" cy="639327"/>
            <a:chOff x="3349536" y="4421919"/>
            <a:chExt cx="747197" cy="923565"/>
          </a:xfrm>
        </p:grpSpPr>
        <p:sp>
          <p:nvSpPr>
            <p:cNvPr id="234" name="圆角矩形 233"/>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235" name="任意多边形 234"/>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36" name="任意多边形 235"/>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237" name="组合 16582"/>
            <p:cNvGrpSpPr/>
            <p:nvPr/>
          </p:nvGrpSpPr>
          <p:grpSpPr>
            <a:xfrm>
              <a:off x="3779269" y="5028384"/>
              <a:ext cx="221377" cy="250199"/>
              <a:chOff x="8407400" y="2055813"/>
              <a:chExt cx="360363" cy="458788"/>
            </a:xfrm>
            <a:solidFill>
              <a:srgbClr val="00B0F0"/>
            </a:solidFill>
          </p:grpSpPr>
          <p:sp>
            <p:nvSpPr>
              <p:cNvPr id="238"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39"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40"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41"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242" name="组合 241"/>
          <p:cNvGrpSpPr/>
          <p:nvPr/>
        </p:nvGrpSpPr>
        <p:grpSpPr>
          <a:xfrm>
            <a:off x="3853942" y="3961389"/>
            <a:ext cx="532623" cy="639327"/>
            <a:chOff x="3349536" y="4421919"/>
            <a:chExt cx="747197" cy="923565"/>
          </a:xfrm>
        </p:grpSpPr>
        <p:sp>
          <p:nvSpPr>
            <p:cNvPr id="243" name="圆角矩形 242"/>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244" name="任意多边形 243"/>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45" name="任意多边形 244"/>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246" name="组合 16582"/>
            <p:cNvGrpSpPr/>
            <p:nvPr/>
          </p:nvGrpSpPr>
          <p:grpSpPr>
            <a:xfrm>
              <a:off x="3779269" y="5028384"/>
              <a:ext cx="221377" cy="250199"/>
              <a:chOff x="8407400" y="2055813"/>
              <a:chExt cx="360363" cy="458788"/>
            </a:xfrm>
            <a:solidFill>
              <a:srgbClr val="00B0F0"/>
            </a:solidFill>
          </p:grpSpPr>
          <p:sp>
            <p:nvSpPr>
              <p:cNvPr id="247"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48"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49"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50"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251" name="组合 250"/>
          <p:cNvGrpSpPr/>
          <p:nvPr/>
        </p:nvGrpSpPr>
        <p:grpSpPr>
          <a:xfrm>
            <a:off x="4436538" y="3962964"/>
            <a:ext cx="532623" cy="639327"/>
            <a:chOff x="3349536" y="4421919"/>
            <a:chExt cx="747197" cy="923565"/>
          </a:xfrm>
        </p:grpSpPr>
        <p:sp>
          <p:nvSpPr>
            <p:cNvPr id="252" name="圆角矩形 251"/>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253" name="任意多边形 252"/>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54" name="任意多边形 253"/>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255" name="组合 16582"/>
            <p:cNvGrpSpPr/>
            <p:nvPr/>
          </p:nvGrpSpPr>
          <p:grpSpPr>
            <a:xfrm>
              <a:off x="3779269" y="5028384"/>
              <a:ext cx="221377" cy="250199"/>
              <a:chOff x="8407400" y="2055813"/>
              <a:chExt cx="360363" cy="458788"/>
            </a:xfrm>
            <a:solidFill>
              <a:srgbClr val="00B0F0"/>
            </a:solidFill>
          </p:grpSpPr>
          <p:sp>
            <p:nvSpPr>
              <p:cNvPr id="256"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57"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58"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59"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260" name="组合 259"/>
          <p:cNvGrpSpPr/>
          <p:nvPr/>
        </p:nvGrpSpPr>
        <p:grpSpPr>
          <a:xfrm>
            <a:off x="2317223" y="5742957"/>
            <a:ext cx="1718872" cy="198652"/>
            <a:chOff x="2460625" y="1127126"/>
            <a:chExt cx="706438" cy="161925"/>
          </a:xfrm>
          <a:solidFill>
            <a:srgbClr val="3C3C3B"/>
          </a:solidFill>
        </p:grpSpPr>
        <p:sp>
          <p:nvSpPr>
            <p:cNvPr id="261" name="Freeform 70"/>
            <p:cNvSpPr>
              <a:spLocks/>
            </p:cNvSpPr>
            <p:nvPr/>
          </p:nvSpPr>
          <p:spPr bwMode="auto">
            <a:xfrm>
              <a:off x="2460625" y="1127126"/>
              <a:ext cx="706438" cy="150813"/>
            </a:xfrm>
            <a:custGeom>
              <a:avLst/>
              <a:gdLst>
                <a:gd name="T0" fmla="*/ 798 w 830"/>
                <a:gd name="T1" fmla="*/ 175 h 175"/>
                <a:gd name="T2" fmla="*/ 798 w 830"/>
                <a:gd name="T3" fmla="*/ 175 h 175"/>
                <a:gd name="T4" fmla="*/ 743 w 830"/>
                <a:gd name="T5" fmla="*/ 175 h 175"/>
                <a:gd name="T6" fmla="*/ 731 w 830"/>
                <a:gd name="T7" fmla="*/ 163 h 175"/>
                <a:gd name="T8" fmla="*/ 743 w 830"/>
                <a:gd name="T9" fmla="*/ 151 h 175"/>
                <a:gd name="T10" fmla="*/ 798 w 830"/>
                <a:gd name="T11" fmla="*/ 151 h 175"/>
                <a:gd name="T12" fmla="*/ 806 w 830"/>
                <a:gd name="T13" fmla="*/ 142 h 175"/>
                <a:gd name="T14" fmla="*/ 806 w 830"/>
                <a:gd name="T15" fmla="*/ 33 h 175"/>
                <a:gd name="T16" fmla="*/ 798 w 830"/>
                <a:gd name="T17" fmla="*/ 25 h 175"/>
                <a:gd name="T18" fmla="*/ 33 w 830"/>
                <a:gd name="T19" fmla="*/ 25 h 175"/>
                <a:gd name="T20" fmla="*/ 25 w 830"/>
                <a:gd name="T21" fmla="*/ 33 h 175"/>
                <a:gd name="T22" fmla="*/ 25 w 830"/>
                <a:gd name="T23" fmla="*/ 142 h 175"/>
                <a:gd name="T24" fmla="*/ 33 w 830"/>
                <a:gd name="T25" fmla="*/ 151 h 175"/>
                <a:gd name="T26" fmla="*/ 668 w 830"/>
                <a:gd name="T27" fmla="*/ 151 h 175"/>
                <a:gd name="T28" fmla="*/ 680 w 830"/>
                <a:gd name="T29" fmla="*/ 163 h 175"/>
                <a:gd name="T30" fmla="*/ 668 w 830"/>
                <a:gd name="T31" fmla="*/ 175 h 175"/>
                <a:gd name="T32" fmla="*/ 33 w 830"/>
                <a:gd name="T33" fmla="*/ 175 h 175"/>
                <a:gd name="T34" fmla="*/ 0 w 830"/>
                <a:gd name="T35" fmla="*/ 142 h 175"/>
                <a:gd name="T36" fmla="*/ 0 w 830"/>
                <a:gd name="T37" fmla="*/ 33 h 175"/>
                <a:gd name="T38" fmla="*/ 33 w 830"/>
                <a:gd name="T39" fmla="*/ 0 h 175"/>
                <a:gd name="T40" fmla="*/ 798 w 830"/>
                <a:gd name="T41" fmla="*/ 0 h 175"/>
                <a:gd name="T42" fmla="*/ 830 w 830"/>
                <a:gd name="T43" fmla="*/ 33 h 175"/>
                <a:gd name="T44" fmla="*/ 830 w 830"/>
                <a:gd name="T45" fmla="*/ 142 h 175"/>
                <a:gd name="T46" fmla="*/ 798 w 830"/>
                <a:gd name="T4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0" h="175">
                  <a:moveTo>
                    <a:pt x="798" y="175"/>
                  </a:moveTo>
                  <a:lnTo>
                    <a:pt x="798" y="175"/>
                  </a:lnTo>
                  <a:lnTo>
                    <a:pt x="743" y="175"/>
                  </a:lnTo>
                  <a:cubicBezTo>
                    <a:pt x="736" y="175"/>
                    <a:pt x="731" y="170"/>
                    <a:pt x="731" y="163"/>
                  </a:cubicBezTo>
                  <a:cubicBezTo>
                    <a:pt x="731" y="156"/>
                    <a:pt x="736" y="151"/>
                    <a:pt x="743" y="151"/>
                  </a:cubicBezTo>
                  <a:lnTo>
                    <a:pt x="798" y="151"/>
                  </a:lnTo>
                  <a:cubicBezTo>
                    <a:pt x="802" y="151"/>
                    <a:pt x="806" y="147"/>
                    <a:pt x="806" y="142"/>
                  </a:cubicBezTo>
                  <a:lnTo>
                    <a:pt x="806" y="33"/>
                  </a:lnTo>
                  <a:cubicBezTo>
                    <a:pt x="806" y="29"/>
                    <a:pt x="802" y="25"/>
                    <a:pt x="798" y="25"/>
                  </a:cubicBezTo>
                  <a:lnTo>
                    <a:pt x="33" y="25"/>
                  </a:lnTo>
                  <a:cubicBezTo>
                    <a:pt x="28" y="25"/>
                    <a:pt x="25" y="29"/>
                    <a:pt x="25" y="33"/>
                  </a:cubicBezTo>
                  <a:lnTo>
                    <a:pt x="25" y="142"/>
                  </a:lnTo>
                  <a:cubicBezTo>
                    <a:pt x="25" y="147"/>
                    <a:pt x="28" y="151"/>
                    <a:pt x="33" y="151"/>
                  </a:cubicBezTo>
                  <a:lnTo>
                    <a:pt x="668" y="151"/>
                  </a:lnTo>
                  <a:cubicBezTo>
                    <a:pt x="675" y="151"/>
                    <a:pt x="680" y="156"/>
                    <a:pt x="680" y="163"/>
                  </a:cubicBezTo>
                  <a:cubicBezTo>
                    <a:pt x="680" y="170"/>
                    <a:pt x="675" y="175"/>
                    <a:pt x="668" y="175"/>
                  </a:cubicBezTo>
                  <a:lnTo>
                    <a:pt x="33" y="175"/>
                  </a:lnTo>
                  <a:cubicBezTo>
                    <a:pt x="15" y="175"/>
                    <a:pt x="0" y="161"/>
                    <a:pt x="0" y="142"/>
                  </a:cubicBezTo>
                  <a:lnTo>
                    <a:pt x="0" y="33"/>
                  </a:lnTo>
                  <a:cubicBezTo>
                    <a:pt x="0" y="15"/>
                    <a:pt x="15" y="0"/>
                    <a:pt x="33" y="0"/>
                  </a:cubicBezTo>
                  <a:lnTo>
                    <a:pt x="798" y="0"/>
                  </a:lnTo>
                  <a:cubicBezTo>
                    <a:pt x="816" y="0"/>
                    <a:pt x="830" y="15"/>
                    <a:pt x="830" y="33"/>
                  </a:cubicBezTo>
                  <a:lnTo>
                    <a:pt x="830" y="142"/>
                  </a:lnTo>
                  <a:cubicBezTo>
                    <a:pt x="830" y="161"/>
                    <a:pt x="816" y="175"/>
                    <a:pt x="798" y="175"/>
                  </a:cubicBezTo>
                  <a:close/>
                </a:path>
              </a:pathLst>
            </a:custGeom>
            <a:grpFill/>
            <a:ln w="0">
              <a:noFill/>
              <a:prstDash val="solid"/>
              <a:round/>
              <a:headEnd/>
              <a:tailEnd/>
            </a:ln>
          </p:spPr>
          <p:txBody>
            <a:bodyPr/>
            <a:lstStyle/>
            <a:p>
              <a:pPr defTabSz="543689">
                <a:defRPr/>
              </a:pPr>
              <a:endParaRPr lang="zh-CN" altLang="en-US" sz="3201"/>
            </a:p>
          </p:txBody>
        </p:sp>
        <p:sp>
          <p:nvSpPr>
            <p:cNvPr id="262" name="Freeform 71"/>
            <p:cNvSpPr>
              <a:spLocks/>
            </p:cNvSpPr>
            <p:nvPr/>
          </p:nvSpPr>
          <p:spPr bwMode="auto">
            <a:xfrm>
              <a:off x="3005138" y="1246188"/>
              <a:ext cx="44450" cy="42863"/>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39"/>
                    <a:pt x="0" y="25"/>
                  </a:cubicBezTo>
                  <a:cubicBezTo>
                    <a:pt x="0" y="11"/>
                    <a:pt x="11" y="0"/>
                    <a:pt x="25" y="0"/>
                  </a:cubicBezTo>
                  <a:cubicBezTo>
                    <a:pt x="40" y="0"/>
                    <a:pt x="51" y="11"/>
                    <a:pt x="51" y="25"/>
                  </a:cubicBezTo>
                  <a:cubicBezTo>
                    <a:pt x="51" y="39"/>
                    <a:pt x="40" y="51"/>
                    <a:pt x="25" y="51"/>
                  </a:cubicBezTo>
                  <a:close/>
                </a:path>
              </a:pathLst>
            </a:custGeom>
            <a:grpFill/>
            <a:ln w="0">
              <a:noFill/>
              <a:prstDash val="solid"/>
              <a:round/>
              <a:headEnd/>
              <a:tailEnd/>
            </a:ln>
          </p:spPr>
          <p:txBody>
            <a:bodyPr/>
            <a:lstStyle/>
            <a:p>
              <a:pPr defTabSz="543689">
                <a:defRPr/>
              </a:pPr>
              <a:endParaRPr lang="zh-CN" altLang="en-US" sz="3201"/>
            </a:p>
          </p:txBody>
        </p:sp>
        <p:sp>
          <p:nvSpPr>
            <p:cNvPr id="263" name="Freeform 72"/>
            <p:cNvSpPr>
              <a:spLocks/>
            </p:cNvSpPr>
            <p:nvPr/>
          </p:nvSpPr>
          <p:spPr bwMode="auto">
            <a:xfrm>
              <a:off x="3073400" y="1244601"/>
              <a:ext cx="42863" cy="44450"/>
            </a:xfrm>
            <a:custGeom>
              <a:avLst/>
              <a:gdLst>
                <a:gd name="T0" fmla="*/ 26 w 51"/>
                <a:gd name="T1" fmla="*/ 52 h 52"/>
                <a:gd name="T2" fmla="*/ 26 w 51"/>
                <a:gd name="T3" fmla="*/ 52 h 52"/>
                <a:gd name="T4" fmla="*/ 0 w 51"/>
                <a:gd name="T5" fmla="*/ 26 h 52"/>
                <a:gd name="T6" fmla="*/ 26 w 51"/>
                <a:gd name="T7" fmla="*/ 0 h 52"/>
                <a:gd name="T8" fmla="*/ 51 w 51"/>
                <a:gd name="T9" fmla="*/ 26 h 52"/>
                <a:gd name="T10" fmla="*/ 26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6" y="52"/>
                  </a:moveTo>
                  <a:lnTo>
                    <a:pt x="26" y="52"/>
                  </a:lnTo>
                  <a:cubicBezTo>
                    <a:pt x="11" y="52"/>
                    <a:pt x="0" y="40"/>
                    <a:pt x="0" y="26"/>
                  </a:cubicBezTo>
                  <a:cubicBezTo>
                    <a:pt x="0" y="12"/>
                    <a:pt x="11" y="0"/>
                    <a:pt x="26" y="0"/>
                  </a:cubicBezTo>
                  <a:cubicBezTo>
                    <a:pt x="40" y="0"/>
                    <a:pt x="51" y="12"/>
                    <a:pt x="51" y="26"/>
                  </a:cubicBezTo>
                  <a:cubicBezTo>
                    <a:pt x="51"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264" name="Freeform 73"/>
            <p:cNvSpPr>
              <a:spLocks noEditPoints="1"/>
            </p:cNvSpPr>
            <p:nvPr/>
          </p:nvSpPr>
          <p:spPr bwMode="auto">
            <a:xfrm>
              <a:off x="2506663" y="1158876"/>
              <a:ext cx="615950" cy="79375"/>
            </a:xfrm>
            <a:custGeom>
              <a:avLst/>
              <a:gdLst>
                <a:gd name="T0" fmla="*/ 21 w 725"/>
                <a:gd name="T1" fmla="*/ 15 h 94"/>
                <a:gd name="T2" fmla="*/ 21 w 725"/>
                <a:gd name="T3" fmla="*/ 15 h 94"/>
                <a:gd name="T4" fmla="*/ 15 w 725"/>
                <a:gd name="T5" fmla="*/ 22 h 94"/>
                <a:gd name="T6" fmla="*/ 15 w 725"/>
                <a:gd name="T7" fmla="*/ 72 h 94"/>
                <a:gd name="T8" fmla="*/ 21 w 725"/>
                <a:gd name="T9" fmla="*/ 80 h 94"/>
                <a:gd name="T10" fmla="*/ 704 w 725"/>
                <a:gd name="T11" fmla="*/ 80 h 94"/>
                <a:gd name="T12" fmla="*/ 710 w 725"/>
                <a:gd name="T13" fmla="*/ 72 h 94"/>
                <a:gd name="T14" fmla="*/ 710 w 725"/>
                <a:gd name="T15" fmla="*/ 22 h 94"/>
                <a:gd name="T16" fmla="*/ 704 w 725"/>
                <a:gd name="T17" fmla="*/ 15 h 94"/>
                <a:gd name="T18" fmla="*/ 21 w 725"/>
                <a:gd name="T19" fmla="*/ 15 h 94"/>
                <a:gd name="T20" fmla="*/ 704 w 725"/>
                <a:gd name="T21" fmla="*/ 94 h 94"/>
                <a:gd name="T22" fmla="*/ 704 w 725"/>
                <a:gd name="T23" fmla="*/ 94 h 94"/>
                <a:gd name="T24" fmla="*/ 21 w 725"/>
                <a:gd name="T25" fmla="*/ 94 h 94"/>
                <a:gd name="T26" fmla="*/ 0 w 725"/>
                <a:gd name="T27" fmla="*/ 72 h 94"/>
                <a:gd name="T28" fmla="*/ 0 w 725"/>
                <a:gd name="T29" fmla="*/ 22 h 94"/>
                <a:gd name="T30" fmla="*/ 21 w 725"/>
                <a:gd name="T31" fmla="*/ 0 h 94"/>
                <a:gd name="T32" fmla="*/ 704 w 725"/>
                <a:gd name="T33" fmla="*/ 0 h 94"/>
                <a:gd name="T34" fmla="*/ 725 w 725"/>
                <a:gd name="T35" fmla="*/ 22 h 94"/>
                <a:gd name="T36" fmla="*/ 725 w 725"/>
                <a:gd name="T37" fmla="*/ 72 h 94"/>
                <a:gd name="T38" fmla="*/ 704 w 725"/>
                <a:gd name="T39"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5" h="94">
                  <a:moveTo>
                    <a:pt x="21" y="15"/>
                  </a:moveTo>
                  <a:lnTo>
                    <a:pt x="21" y="15"/>
                  </a:lnTo>
                  <a:cubicBezTo>
                    <a:pt x="18" y="15"/>
                    <a:pt x="15" y="18"/>
                    <a:pt x="15" y="22"/>
                  </a:cubicBezTo>
                  <a:lnTo>
                    <a:pt x="15" y="72"/>
                  </a:lnTo>
                  <a:cubicBezTo>
                    <a:pt x="15" y="76"/>
                    <a:pt x="18" y="80"/>
                    <a:pt x="21" y="80"/>
                  </a:cubicBezTo>
                  <a:lnTo>
                    <a:pt x="704" y="80"/>
                  </a:lnTo>
                  <a:cubicBezTo>
                    <a:pt x="707" y="80"/>
                    <a:pt x="710" y="76"/>
                    <a:pt x="710" y="72"/>
                  </a:cubicBezTo>
                  <a:lnTo>
                    <a:pt x="710" y="22"/>
                  </a:lnTo>
                  <a:cubicBezTo>
                    <a:pt x="710" y="18"/>
                    <a:pt x="707" y="15"/>
                    <a:pt x="704" y="15"/>
                  </a:cubicBezTo>
                  <a:lnTo>
                    <a:pt x="21" y="15"/>
                  </a:lnTo>
                  <a:close/>
                  <a:moveTo>
                    <a:pt x="704" y="94"/>
                  </a:moveTo>
                  <a:lnTo>
                    <a:pt x="704" y="94"/>
                  </a:lnTo>
                  <a:lnTo>
                    <a:pt x="21" y="94"/>
                  </a:lnTo>
                  <a:cubicBezTo>
                    <a:pt x="10" y="94"/>
                    <a:pt x="0" y="84"/>
                    <a:pt x="0" y="72"/>
                  </a:cubicBezTo>
                  <a:lnTo>
                    <a:pt x="0" y="22"/>
                  </a:lnTo>
                  <a:cubicBezTo>
                    <a:pt x="0" y="10"/>
                    <a:pt x="10" y="0"/>
                    <a:pt x="21" y="0"/>
                  </a:cubicBezTo>
                  <a:lnTo>
                    <a:pt x="704" y="0"/>
                  </a:lnTo>
                  <a:cubicBezTo>
                    <a:pt x="716" y="0"/>
                    <a:pt x="725" y="10"/>
                    <a:pt x="725" y="22"/>
                  </a:cubicBezTo>
                  <a:lnTo>
                    <a:pt x="725" y="72"/>
                  </a:lnTo>
                  <a:cubicBezTo>
                    <a:pt x="725" y="84"/>
                    <a:pt x="716" y="94"/>
                    <a:pt x="704" y="94"/>
                  </a:cubicBezTo>
                  <a:close/>
                </a:path>
              </a:pathLst>
            </a:custGeom>
            <a:grpFill/>
            <a:ln w="0">
              <a:noFill/>
              <a:prstDash val="solid"/>
              <a:round/>
              <a:headEnd/>
              <a:tailEnd/>
            </a:ln>
          </p:spPr>
          <p:txBody>
            <a:bodyPr/>
            <a:lstStyle/>
            <a:p>
              <a:pPr defTabSz="543689">
                <a:defRPr/>
              </a:pPr>
              <a:endParaRPr lang="zh-CN" altLang="en-US" sz="3201"/>
            </a:p>
          </p:txBody>
        </p:sp>
        <p:sp>
          <p:nvSpPr>
            <p:cNvPr id="265" name="Freeform 74"/>
            <p:cNvSpPr>
              <a:spLocks noEditPoints="1"/>
            </p:cNvSpPr>
            <p:nvPr/>
          </p:nvSpPr>
          <p:spPr bwMode="auto">
            <a:xfrm>
              <a:off x="2541588" y="1181101"/>
              <a:ext cx="106363" cy="34925"/>
            </a:xfrm>
            <a:custGeom>
              <a:avLst/>
              <a:gdLst>
                <a:gd name="T0" fmla="*/ 109 w 126"/>
                <a:gd name="T1" fmla="*/ 18 h 42"/>
                <a:gd name="T2" fmla="*/ 93 w 126"/>
                <a:gd name="T3" fmla="*/ 8 h 42"/>
                <a:gd name="T4" fmla="*/ 97 w 126"/>
                <a:gd name="T5" fmla="*/ 4 h 42"/>
                <a:gd name="T6" fmla="*/ 106 w 126"/>
                <a:gd name="T7" fmla="*/ 8 h 42"/>
                <a:gd name="T8" fmla="*/ 109 w 126"/>
                <a:gd name="T9" fmla="*/ 18 h 42"/>
                <a:gd name="T10" fmla="*/ 109 w 126"/>
                <a:gd name="T11" fmla="*/ 34 h 42"/>
                <a:gd name="T12" fmla="*/ 106 w 126"/>
                <a:gd name="T13" fmla="*/ 38 h 42"/>
                <a:gd name="T14" fmla="*/ 97 w 126"/>
                <a:gd name="T15" fmla="*/ 34 h 42"/>
                <a:gd name="T16" fmla="*/ 93 w 126"/>
                <a:gd name="T17" fmla="*/ 24 h 42"/>
                <a:gd name="T18" fmla="*/ 109 w 126"/>
                <a:gd name="T19" fmla="*/ 34 h 42"/>
                <a:gd name="T20" fmla="*/ 84 w 126"/>
                <a:gd name="T21" fmla="*/ 18 h 42"/>
                <a:gd name="T22" fmla="*/ 68 w 126"/>
                <a:gd name="T23" fmla="*/ 8 h 42"/>
                <a:gd name="T24" fmla="*/ 71 w 126"/>
                <a:gd name="T25" fmla="*/ 4 h 42"/>
                <a:gd name="T26" fmla="*/ 80 w 126"/>
                <a:gd name="T27" fmla="*/ 8 h 42"/>
                <a:gd name="T28" fmla="*/ 84 w 126"/>
                <a:gd name="T29" fmla="*/ 18 h 42"/>
                <a:gd name="T30" fmla="*/ 84 w 126"/>
                <a:gd name="T31" fmla="*/ 34 h 42"/>
                <a:gd name="T32" fmla="*/ 80 w 126"/>
                <a:gd name="T33" fmla="*/ 38 h 42"/>
                <a:gd name="T34" fmla="*/ 71 w 126"/>
                <a:gd name="T35" fmla="*/ 34 h 42"/>
                <a:gd name="T36" fmla="*/ 68 w 126"/>
                <a:gd name="T37" fmla="*/ 24 h 42"/>
                <a:gd name="T38" fmla="*/ 84 w 126"/>
                <a:gd name="T39" fmla="*/ 34 h 42"/>
                <a:gd name="T40" fmla="*/ 58 w 126"/>
                <a:gd name="T41" fmla="*/ 18 h 42"/>
                <a:gd name="T42" fmla="*/ 42 w 126"/>
                <a:gd name="T43" fmla="*/ 8 h 42"/>
                <a:gd name="T44" fmla="*/ 46 w 126"/>
                <a:gd name="T45" fmla="*/ 4 h 42"/>
                <a:gd name="T46" fmla="*/ 55 w 126"/>
                <a:gd name="T47" fmla="*/ 8 h 42"/>
                <a:gd name="T48" fmla="*/ 58 w 126"/>
                <a:gd name="T49" fmla="*/ 18 h 42"/>
                <a:gd name="T50" fmla="*/ 58 w 126"/>
                <a:gd name="T51" fmla="*/ 34 h 42"/>
                <a:gd name="T52" fmla="*/ 55 w 126"/>
                <a:gd name="T53" fmla="*/ 38 h 42"/>
                <a:gd name="T54" fmla="*/ 46 w 126"/>
                <a:gd name="T55" fmla="*/ 34 h 42"/>
                <a:gd name="T56" fmla="*/ 42 w 126"/>
                <a:gd name="T57" fmla="*/ 24 h 42"/>
                <a:gd name="T58" fmla="*/ 58 w 126"/>
                <a:gd name="T59" fmla="*/ 34 h 42"/>
                <a:gd name="T60" fmla="*/ 33 w 126"/>
                <a:gd name="T61" fmla="*/ 18 h 42"/>
                <a:gd name="T62" fmla="*/ 17 w 126"/>
                <a:gd name="T63" fmla="*/ 8 h 42"/>
                <a:gd name="T64" fmla="*/ 20 w 126"/>
                <a:gd name="T65" fmla="*/ 4 h 42"/>
                <a:gd name="T66" fmla="*/ 29 w 126"/>
                <a:gd name="T67" fmla="*/ 8 h 42"/>
                <a:gd name="T68" fmla="*/ 33 w 126"/>
                <a:gd name="T69" fmla="*/ 18 h 42"/>
                <a:gd name="T70" fmla="*/ 33 w 126"/>
                <a:gd name="T71" fmla="*/ 34 h 42"/>
                <a:gd name="T72" fmla="*/ 29 w 126"/>
                <a:gd name="T73" fmla="*/ 38 h 42"/>
                <a:gd name="T74" fmla="*/ 20 w 126"/>
                <a:gd name="T75" fmla="*/ 34 h 42"/>
                <a:gd name="T76" fmla="*/ 17 w 126"/>
                <a:gd name="T77" fmla="*/ 24 h 42"/>
                <a:gd name="T78" fmla="*/ 33 w 126"/>
                <a:gd name="T79" fmla="*/ 34 h 42"/>
                <a:gd name="T80" fmla="*/ 0 w 126"/>
                <a:gd name="T81" fmla="*/ 42 h 42"/>
                <a:gd name="T82" fmla="*/ 126 w 126"/>
                <a:gd name="T83" fmla="*/ 0 h 42"/>
                <a:gd name="T84" fmla="*/ 0 w 126"/>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6" h="42">
                  <a:moveTo>
                    <a:pt x="109" y="18"/>
                  </a:moveTo>
                  <a:lnTo>
                    <a:pt x="109" y="18"/>
                  </a:lnTo>
                  <a:lnTo>
                    <a:pt x="93" y="18"/>
                  </a:lnTo>
                  <a:lnTo>
                    <a:pt x="93" y="8"/>
                  </a:lnTo>
                  <a:lnTo>
                    <a:pt x="97" y="8"/>
                  </a:lnTo>
                  <a:lnTo>
                    <a:pt x="97" y="4"/>
                  </a:lnTo>
                  <a:lnTo>
                    <a:pt x="106" y="4"/>
                  </a:lnTo>
                  <a:lnTo>
                    <a:pt x="106" y="8"/>
                  </a:lnTo>
                  <a:lnTo>
                    <a:pt x="109" y="8"/>
                  </a:lnTo>
                  <a:lnTo>
                    <a:pt x="109" y="18"/>
                  </a:lnTo>
                  <a:close/>
                  <a:moveTo>
                    <a:pt x="109" y="34"/>
                  </a:moveTo>
                  <a:lnTo>
                    <a:pt x="109" y="34"/>
                  </a:lnTo>
                  <a:lnTo>
                    <a:pt x="106" y="34"/>
                  </a:lnTo>
                  <a:lnTo>
                    <a:pt x="106" y="38"/>
                  </a:lnTo>
                  <a:lnTo>
                    <a:pt x="97" y="38"/>
                  </a:lnTo>
                  <a:lnTo>
                    <a:pt x="97" y="34"/>
                  </a:lnTo>
                  <a:lnTo>
                    <a:pt x="93" y="34"/>
                  </a:lnTo>
                  <a:lnTo>
                    <a:pt x="93" y="24"/>
                  </a:lnTo>
                  <a:lnTo>
                    <a:pt x="109" y="24"/>
                  </a:lnTo>
                  <a:lnTo>
                    <a:pt x="109" y="34"/>
                  </a:lnTo>
                  <a:close/>
                  <a:moveTo>
                    <a:pt x="84" y="18"/>
                  </a:moveTo>
                  <a:lnTo>
                    <a:pt x="84" y="18"/>
                  </a:lnTo>
                  <a:lnTo>
                    <a:pt x="68" y="18"/>
                  </a:lnTo>
                  <a:lnTo>
                    <a:pt x="68" y="8"/>
                  </a:lnTo>
                  <a:lnTo>
                    <a:pt x="71" y="8"/>
                  </a:lnTo>
                  <a:lnTo>
                    <a:pt x="71" y="4"/>
                  </a:lnTo>
                  <a:lnTo>
                    <a:pt x="80" y="4"/>
                  </a:lnTo>
                  <a:lnTo>
                    <a:pt x="80" y="8"/>
                  </a:lnTo>
                  <a:lnTo>
                    <a:pt x="84" y="8"/>
                  </a:lnTo>
                  <a:lnTo>
                    <a:pt x="84" y="18"/>
                  </a:lnTo>
                  <a:close/>
                  <a:moveTo>
                    <a:pt x="84" y="34"/>
                  </a:moveTo>
                  <a:lnTo>
                    <a:pt x="84" y="34"/>
                  </a:lnTo>
                  <a:lnTo>
                    <a:pt x="80" y="34"/>
                  </a:lnTo>
                  <a:lnTo>
                    <a:pt x="80" y="38"/>
                  </a:lnTo>
                  <a:lnTo>
                    <a:pt x="71" y="38"/>
                  </a:lnTo>
                  <a:lnTo>
                    <a:pt x="71" y="34"/>
                  </a:lnTo>
                  <a:lnTo>
                    <a:pt x="68" y="34"/>
                  </a:lnTo>
                  <a:lnTo>
                    <a:pt x="68" y="24"/>
                  </a:lnTo>
                  <a:lnTo>
                    <a:pt x="84" y="24"/>
                  </a:lnTo>
                  <a:lnTo>
                    <a:pt x="84" y="34"/>
                  </a:lnTo>
                  <a:close/>
                  <a:moveTo>
                    <a:pt x="58" y="18"/>
                  </a:moveTo>
                  <a:lnTo>
                    <a:pt x="58" y="18"/>
                  </a:lnTo>
                  <a:lnTo>
                    <a:pt x="42" y="18"/>
                  </a:lnTo>
                  <a:lnTo>
                    <a:pt x="42" y="8"/>
                  </a:lnTo>
                  <a:lnTo>
                    <a:pt x="46" y="8"/>
                  </a:lnTo>
                  <a:lnTo>
                    <a:pt x="46" y="4"/>
                  </a:lnTo>
                  <a:lnTo>
                    <a:pt x="55" y="4"/>
                  </a:lnTo>
                  <a:lnTo>
                    <a:pt x="55" y="8"/>
                  </a:lnTo>
                  <a:lnTo>
                    <a:pt x="58" y="8"/>
                  </a:lnTo>
                  <a:lnTo>
                    <a:pt x="58" y="18"/>
                  </a:lnTo>
                  <a:close/>
                  <a:moveTo>
                    <a:pt x="58" y="34"/>
                  </a:moveTo>
                  <a:lnTo>
                    <a:pt x="58" y="34"/>
                  </a:lnTo>
                  <a:lnTo>
                    <a:pt x="55" y="34"/>
                  </a:lnTo>
                  <a:lnTo>
                    <a:pt x="55" y="38"/>
                  </a:lnTo>
                  <a:lnTo>
                    <a:pt x="46" y="38"/>
                  </a:lnTo>
                  <a:lnTo>
                    <a:pt x="46" y="34"/>
                  </a:lnTo>
                  <a:lnTo>
                    <a:pt x="42" y="34"/>
                  </a:lnTo>
                  <a:lnTo>
                    <a:pt x="42" y="24"/>
                  </a:lnTo>
                  <a:lnTo>
                    <a:pt x="58" y="24"/>
                  </a:lnTo>
                  <a:lnTo>
                    <a:pt x="58" y="34"/>
                  </a:lnTo>
                  <a:close/>
                  <a:moveTo>
                    <a:pt x="33" y="18"/>
                  </a:moveTo>
                  <a:lnTo>
                    <a:pt x="33" y="18"/>
                  </a:lnTo>
                  <a:lnTo>
                    <a:pt x="17" y="18"/>
                  </a:lnTo>
                  <a:lnTo>
                    <a:pt x="17" y="8"/>
                  </a:lnTo>
                  <a:lnTo>
                    <a:pt x="20" y="8"/>
                  </a:lnTo>
                  <a:lnTo>
                    <a:pt x="20" y="4"/>
                  </a:lnTo>
                  <a:lnTo>
                    <a:pt x="29" y="4"/>
                  </a:lnTo>
                  <a:lnTo>
                    <a:pt x="29" y="8"/>
                  </a:lnTo>
                  <a:lnTo>
                    <a:pt x="33" y="8"/>
                  </a:lnTo>
                  <a:lnTo>
                    <a:pt x="33" y="18"/>
                  </a:lnTo>
                  <a:close/>
                  <a:moveTo>
                    <a:pt x="33" y="34"/>
                  </a:moveTo>
                  <a:lnTo>
                    <a:pt x="33" y="34"/>
                  </a:lnTo>
                  <a:lnTo>
                    <a:pt x="29" y="34"/>
                  </a:lnTo>
                  <a:lnTo>
                    <a:pt x="29" y="38"/>
                  </a:lnTo>
                  <a:lnTo>
                    <a:pt x="20" y="38"/>
                  </a:lnTo>
                  <a:lnTo>
                    <a:pt x="20" y="34"/>
                  </a:lnTo>
                  <a:lnTo>
                    <a:pt x="17" y="34"/>
                  </a:lnTo>
                  <a:lnTo>
                    <a:pt x="17" y="24"/>
                  </a:lnTo>
                  <a:lnTo>
                    <a:pt x="33" y="24"/>
                  </a:lnTo>
                  <a:lnTo>
                    <a:pt x="33" y="34"/>
                  </a:lnTo>
                  <a:close/>
                  <a:moveTo>
                    <a:pt x="0" y="42"/>
                  </a:moveTo>
                  <a:lnTo>
                    <a:pt x="0" y="42"/>
                  </a:lnTo>
                  <a:lnTo>
                    <a:pt x="126" y="42"/>
                  </a:lnTo>
                  <a:lnTo>
                    <a:pt x="126"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sp>
          <p:nvSpPr>
            <p:cNvPr id="266" name="Freeform 75"/>
            <p:cNvSpPr>
              <a:spLocks noEditPoints="1"/>
            </p:cNvSpPr>
            <p:nvPr/>
          </p:nvSpPr>
          <p:spPr bwMode="auto">
            <a:xfrm>
              <a:off x="2663825" y="1181101"/>
              <a:ext cx="109538" cy="34925"/>
            </a:xfrm>
            <a:custGeom>
              <a:avLst/>
              <a:gdLst>
                <a:gd name="T0" fmla="*/ 110 w 127"/>
                <a:gd name="T1" fmla="*/ 18 h 42"/>
                <a:gd name="T2" fmla="*/ 93 w 127"/>
                <a:gd name="T3" fmla="*/ 8 h 42"/>
                <a:gd name="T4" fmla="*/ 97 w 127"/>
                <a:gd name="T5" fmla="*/ 4 h 42"/>
                <a:gd name="T6" fmla="*/ 106 w 127"/>
                <a:gd name="T7" fmla="*/ 8 h 42"/>
                <a:gd name="T8" fmla="*/ 110 w 127"/>
                <a:gd name="T9" fmla="*/ 18 h 42"/>
                <a:gd name="T10" fmla="*/ 110 w 127"/>
                <a:gd name="T11" fmla="*/ 34 h 42"/>
                <a:gd name="T12" fmla="*/ 106 w 127"/>
                <a:gd name="T13" fmla="*/ 38 h 42"/>
                <a:gd name="T14" fmla="*/ 97 w 127"/>
                <a:gd name="T15" fmla="*/ 34 h 42"/>
                <a:gd name="T16" fmla="*/ 93 w 127"/>
                <a:gd name="T17" fmla="*/ 24 h 42"/>
                <a:gd name="T18" fmla="*/ 110 w 127"/>
                <a:gd name="T19" fmla="*/ 34 h 42"/>
                <a:gd name="T20" fmla="*/ 84 w 127"/>
                <a:gd name="T21" fmla="*/ 18 h 42"/>
                <a:gd name="T22" fmla="*/ 68 w 127"/>
                <a:gd name="T23" fmla="*/ 8 h 42"/>
                <a:gd name="T24" fmla="*/ 72 w 127"/>
                <a:gd name="T25" fmla="*/ 4 h 42"/>
                <a:gd name="T26" fmla="*/ 81 w 127"/>
                <a:gd name="T27" fmla="*/ 8 h 42"/>
                <a:gd name="T28" fmla="*/ 84 w 127"/>
                <a:gd name="T29" fmla="*/ 18 h 42"/>
                <a:gd name="T30" fmla="*/ 84 w 127"/>
                <a:gd name="T31" fmla="*/ 34 h 42"/>
                <a:gd name="T32" fmla="*/ 81 w 127"/>
                <a:gd name="T33" fmla="*/ 38 h 42"/>
                <a:gd name="T34" fmla="*/ 72 w 127"/>
                <a:gd name="T35" fmla="*/ 34 h 42"/>
                <a:gd name="T36" fmla="*/ 68 w 127"/>
                <a:gd name="T37" fmla="*/ 24 h 42"/>
                <a:gd name="T38" fmla="*/ 84 w 127"/>
                <a:gd name="T39" fmla="*/ 34 h 42"/>
                <a:gd name="T40" fmla="*/ 59 w 127"/>
                <a:gd name="T41" fmla="*/ 18 h 42"/>
                <a:gd name="T42" fmla="*/ 43 w 127"/>
                <a:gd name="T43" fmla="*/ 8 h 42"/>
                <a:gd name="T44" fmla="*/ 46 w 127"/>
                <a:gd name="T45" fmla="*/ 4 h 42"/>
                <a:gd name="T46" fmla="*/ 55 w 127"/>
                <a:gd name="T47" fmla="*/ 8 h 42"/>
                <a:gd name="T48" fmla="*/ 59 w 127"/>
                <a:gd name="T49" fmla="*/ 18 h 42"/>
                <a:gd name="T50" fmla="*/ 59 w 127"/>
                <a:gd name="T51" fmla="*/ 34 h 42"/>
                <a:gd name="T52" fmla="*/ 55 w 127"/>
                <a:gd name="T53" fmla="*/ 38 h 42"/>
                <a:gd name="T54" fmla="*/ 46 w 127"/>
                <a:gd name="T55" fmla="*/ 34 h 42"/>
                <a:gd name="T56" fmla="*/ 43 w 127"/>
                <a:gd name="T57" fmla="*/ 24 h 42"/>
                <a:gd name="T58" fmla="*/ 59 w 127"/>
                <a:gd name="T59" fmla="*/ 34 h 42"/>
                <a:gd name="T60" fmla="*/ 34 w 127"/>
                <a:gd name="T61" fmla="*/ 18 h 42"/>
                <a:gd name="T62" fmla="*/ 17 w 127"/>
                <a:gd name="T63" fmla="*/ 8 h 42"/>
                <a:gd name="T64" fmla="*/ 21 w 127"/>
                <a:gd name="T65" fmla="*/ 4 h 42"/>
                <a:gd name="T66" fmla="*/ 30 w 127"/>
                <a:gd name="T67" fmla="*/ 8 h 42"/>
                <a:gd name="T68" fmla="*/ 34 w 127"/>
                <a:gd name="T69" fmla="*/ 18 h 42"/>
                <a:gd name="T70" fmla="*/ 34 w 127"/>
                <a:gd name="T71" fmla="*/ 34 h 42"/>
                <a:gd name="T72" fmla="*/ 30 w 127"/>
                <a:gd name="T73" fmla="*/ 38 h 42"/>
                <a:gd name="T74" fmla="*/ 21 w 127"/>
                <a:gd name="T75" fmla="*/ 34 h 42"/>
                <a:gd name="T76" fmla="*/ 17 w 127"/>
                <a:gd name="T77" fmla="*/ 24 h 42"/>
                <a:gd name="T78" fmla="*/ 34 w 127"/>
                <a:gd name="T79" fmla="*/ 34 h 42"/>
                <a:gd name="T80" fmla="*/ 0 w 127"/>
                <a:gd name="T81" fmla="*/ 42 h 42"/>
                <a:gd name="T82" fmla="*/ 127 w 127"/>
                <a:gd name="T83" fmla="*/ 0 h 42"/>
                <a:gd name="T84" fmla="*/ 0 w 127"/>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7" h="42">
                  <a:moveTo>
                    <a:pt x="110" y="18"/>
                  </a:moveTo>
                  <a:lnTo>
                    <a:pt x="110" y="18"/>
                  </a:lnTo>
                  <a:lnTo>
                    <a:pt x="93" y="18"/>
                  </a:lnTo>
                  <a:lnTo>
                    <a:pt x="93" y="8"/>
                  </a:lnTo>
                  <a:lnTo>
                    <a:pt x="97" y="8"/>
                  </a:lnTo>
                  <a:lnTo>
                    <a:pt x="97" y="4"/>
                  </a:lnTo>
                  <a:lnTo>
                    <a:pt x="106" y="4"/>
                  </a:lnTo>
                  <a:lnTo>
                    <a:pt x="106" y="8"/>
                  </a:lnTo>
                  <a:lnTo>
                    <a:pt x="110" y="8"/>
                  </a:lnTo>
                  <a:lnTo>
                    <a:pt x="110" y="18"/>
                  </a:lnTo>
                  <a:close/>
                  <a:moveTo>
                    <a:pt x="110" y="34"/>
                  </a:moveTo>
                  <a:lnTo>
                    <a:pt x="110" y="34"/>
                  </a:lnTo>
                  <a:lnTo>
                    <a:pt x="106" y="34"/>
                  </a:lnTo>
                  <a:lnTo>
                    <a:pt x="106" y="38"/>
                  </a:lnTo>
                  <a:lnTo>
                    <a:pt x="97" y="38"/>
                  </a:lnTo>
                  <a:lnTo>
                    <a:pt x="97" y="34"/>
                  </a:lnTo>
                  <a:lnTo>
                    <a:pt x="93" y="34"/>
                  </a:lnTo>
                  <a:lnTo>
                    <a:pt x="93" y="24"/>
                  </a:lnTo>
                  <a:lnTo>
                    <a:pt x="110" y="24"/>
                  </a:lnTo>
                  <a:lnTo>
                    <a:pt x="110" y="34"/>
                  </a:lnTo>
                  <a:close/>
                  <a:moveTo>
                    <a:pt x="84" y="18"/>
                  </a:moveTo>
                  <a:lnTo>
                    <a:pt x="84" y="18"/>
                  </a:lnTo>
                  <a:lnTo>
                    <a:pt x="68" y="18"/>
                  </a:lnTo>
                  <a:lnTo>
                    <a:pt x="68" y="8"/>
                  </a:lnTo>
                  <a:lnTo>
                    <a:pt x="72" y="8"/>
                  </a:lnTo>
                  <a:lnTo>
                    <a:pt x="72" y="4"/>
                  </a:lnTo>
                  <a:lnTo>
                    <a:pt x="81" y="4"/>
                  </a:lnTo>
                  <a:lnTo>
                    <a:pt x="81" y="8"/>
                  </a:lnTo>
                  <a:lnTo>
                    <a:pt x="84" y="8"/>
                  </a:lnTo>
                  <a:lnTo>
                    <a:pt x="84" y="18"/>
                  </a:lnTo>
                  <a:close/>
                  <a:moveTo>
                    <a:pt x="84" y="34"/>
                  </a:moveTo>
                  <a:lnTo>
                    <a:pt x="84" y="34"/>
                  </a:lnTo>
                  <a:lnTo>
                    <a:pt x="81" y="34"/>
                  </a:lnTo>
                  <a:lnTo>
                    <a:pt x="81" y="38"/>
                  </a:lnTo>
                  <a:lnTo>
                    <a:pt x="72" y="38"/>
                  </a:lnTo>
                  <a:lnTo>
                    <a:pt x="72" y="34"/>
                  </a:lnTo>
                  <a:lnTo>
                    <a:pt x="68" y="34"/>
                  </a:lnTo>
                  <a:lnTo>
                    <a:pt x="68" y="24"/>
                  </a:lnTo>
                  <a:lnTo>
                    <a:pt x="84" y="24"/>
                  </a:lnTo>
                  <a:lnTo>
                    <a:pt x="84" y="34"/>
                  </a:lnTo>
                  <a:close/>
                  <a:moveTo>
                    <a:pt x="59" y="18"/>
                  </a:moveTo>
                  <a:lnTo>
                    <a:pt x="59" y="18"/>
                  </a:lnTo>
                  <a:lnTo>
                    <a:pt x="43" y="18"/>
                  </a:lnTo>
                  <a:lnTo>
                    <a:pt x="43" y="8"/>
                  </a:lnTo>
                  <a:lnTo>
                    <a:pt x="46" y="8"/>
                  </a:lnTo>
                  <a:lnTo>
                    <a:pt x="46" y="4"/>
                  </a:lnTo>
                  <a:lnTo>
                    <a:pt x="55" y="4"/>
                  </a:lnTo>
                  <a:lnTo>
                    <a:pt x="55" y="8"/>
                  </a:lnTo>
                  <a:lnTo>
                    <a:pt x="59" y="8"/>
                  </a:lnTo>
                  <a:lnTo>
                    <a:pt x="59" y="18"/>
                  </a:lnTo>
                  <a:close/>
                  <a:moveTo>
                    <a:pt x="59" y="34"/>
                  </a:moveTo>
                  <a:lnTo>
                    <a:pt x="59" y="34"/>
                  </a:lnTo>
                  <a:lnTo>
                    <a:pt x="55" y="34"/>
                  </a:lnTo>
                  <a:lnTo>
                    <a:pt x="55" y="38"/>
                  </a:lnTo>
                  <a:lnTo>
                    <a:pt x="46" y="38"/>
                  </a:lnTo>
                  <a:lnTo>
                    <a:pt x="46" y="34"/>
                  </a:lnTo>
                  <a:lnTo>
                    <a:pt x="43" y="34"/>
                  </a:lnTo>
                  <a:lnTo>
                    <a:pt x="43" y="24"/>
                  </a:lnTo>
                  <a:lnTo>
                    <a:pt x="59" y="24"/>
                  </a:lnTo>
                  <a:lnTo>
                    <a:pt x="59" y="34"/>
                  </a:lnTo>
                  <a:close/>
                  <a:moveTo>
                    <a:pt x="34" y="18"/>
                  </a:moveTo>
                  <a:lnTo>
                    <a:pt x="34" y="18"/>
                  </a:lnTo>
                  <a:lnTo>
                    <a:pt x="17" y="18"/>
                  </a:lnTo>
                  <a:lnTo>
                    <a:pt x="17" y="8"/>
                  </a:lnTo>
                  <a:lnTo>
                    <a:pt x="21" y="8"/>
                  </a:lnTo>
                  <a:lnTo>
                    <a:pt x="21" y="4"/>
                  </a:lnTo>
                  <a:lnTo>
                    <a:pt x="30" y="4"/>
                  </a:lnTo>
                  <a:lnTo>
                    <a:pt x="30" y="8"/>
                  </a:lnTo>
                  <a:lnTo>
                    <a:pt x="34" y="8"/>
                  </a:lnTo>
                  <a:lnTo>
                    <a:pt x="34" y="18"/>
                  </a:lnTo>
                  <a:close/>
                  <a:moveTo>
                    <a:pt x="34" y="34"/>
                  </a:moveTo>
                  <a:lnTo>
                    <a:pt x="34" y="34"/>
                  </a:lnTo>
                  <a:lnTo>
                    <a:pt x="30" y="34"/>
                  </a:lnTo>
                  <a:lnTo>
                    <a:pt x="30" y="38"/>
                  </a:lnTo>
                  <a:lnTo>
                    <a:pt x="21" y="38"/>
                  </a:lnTo>
                  <a:lnTo>
                    <a:pt x="21" y="34"/>
                  </a:lnTo>
                  <a:lnTo>
                    <a:pt x="17" y="34"/>
                  </a:lnTo>
                  <a:lnTo>
                    <a:pt x="17" y="24"/>
                  </a:lnTo>
                  <a:lnTo>
                    <a:pt x="34" y="24"/>
                  </a:lnTo>
                  <a:lnTo>
                    <a:pt x="34" y="34"/>
                  </a:lnTo>
                  <a:close/>
                  <a:moveTo>
                    <a:pt x="0" y="42"/>
                  </a:moveTo>
                  <a:lnTo>
                    <a:pt x="0" y="42"/>
                  </a:lnTo>
                  <a:lnTo>
                    <a:pt x="127" y="42"/>
                  </a:lnTo>
                  <a:lnTo>
                    <a:pt x="127"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grpSp>
      <p:cxnSp>
        <p:nvCxnSpPr>
          <p:cNvPr id="269" name="直接连接符 268"/>
          <p:cNvCxnSpPr/>
          <p:nvPr/>
        </p:nvCxnSpPr>
        <p:spPr bwMode="auto">
          <a:xfrm>
            <a:off x="2352041" y="5009780"/>
            <a:ext cx="438703" cy="73317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0" name="直接连接符 269"/>
          <p:cNvCxnSpPr/>
          <p:nvPr/>
        </p:nvCxnSpPr>
        <p:spPr bwMode="auto">
          <a:xfrm flipH="1">
            <a:off x="3464130" y="4971768"/>
            <a:ext cx="344070" cy="771189"/>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334" name="组合 333"/>
          <p:cNvGrpSpPr/>
          <p:nvPr/>
        </p:nvGrpSpPr>
        <p:grpSpPr>
          <a:xfrm>
            <a:off x="2325680" y="1321797"/>
            <a:ext cx="1760896" cy="1776127"/>
            <a:chOff x="1742816" y="2796119"/>
            <a:chExt cx="2099006" cy="2117161"/>
          </a:xfrm>
        </p:grpSpPr>
        <p:grpSp>
          <p:nvGrpSpPr>
            <p:cNvPr id="276" name="组合 18401"/>
            <p:cNvGrpSpPr/>
            <p:nvPr/>
          </p:nvGrpSpPr>
          <p:grpSpPr>
            <a:xfrm>
              <a:off x="2495600" y="2796119"/>
              <a:ext cx="548121" cy="1034911"/>
              <a:chOff x="7499351" y="736601"/>
              <a:chExt cx="227013" cy="428625"/>
            </a:xfrm>
            <a:solidFill>
              <a:schemeClr val="tx1">
                <a:lumMod val="95000"/>
                <a:lumOff val="5000"/>
              </a:schemeClr>
            </a:solidFill>
          </p:grpSpPr>
          <p:sp>
            <p:nvSpPr>
              <p:cNvPr id="277"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278"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79"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280"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81"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82"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83"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84"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85"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86"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87"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288"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289"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290" name="组合 18401"/>
            <p:cNvGrpSpPr/>
            <p:nvPr/>
          </p:nvGrpSpPr>
          <p:grpSpPr>
            <a:xfrm>
              <a:off x="1742816" y="2796119"/>
              <a:ext cx="548121" cy="1034911"/>
              <a:chOff x="7499351" y="736601"/>
              <a:chExt cx="227013" cy="428625"/>
            </a:xfrm>
            <a:solidFill>
              <a:schemeClr val="tx1">
                <a:lumMod val="95000"/>
                <a:lumOff val="5000"/>
              </a:schemeClr>
            </a:solidFill>
          </p:grpSpPr>
          <p:sp>
            <p:nvSpPr>
              <p:cNvPr id="291"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292"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93"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294"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95"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296"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97"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98"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299"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300"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301"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302"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303"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304" name="组合 18401"/>
            <p:cNvGrpSpPr/>
            <p:nvPr/>
          </p:nvGrpSpPr>
          <p:grpSpPr>
            <a:xfrm>
              <a:off x="3248384" y="2796119"/>
              <a:ext cx="548121" cy="1034911"/>
              <a:chOff x="7499351" y="736601"/>
              <a:chExt cx="227013" cy="428625"/>
            </a:xfrm>
            <a:solidFill>
              <a:schemeClr val="tx1">
                <a:lumMod val="95000"/>
                <a:lumOff val="5000"/>
              </a:schemeClr>
            </a:solidFill>
          </p:grpSpPr>
          <p:sp>
            <p:nvSpPr>
              <p:cNvPr id="305" name="Freeform 988"/>
              <p:cNvSpPr>
                <a:spLocks/>
              </p:cNvSpPr>
              <p:nvPr/>
            </p:nvSpPr>
            <p:spPr bwMode="auto">
              <a:xfrm>
                <a:off x="7499351" y="736601"/>
                <a:ext cx="227013" cy="417513"/>
              </a:xfrm>
              <a:custGeom>
                <a:avLst/>
                <a:gdLst>
                  <a:gd name="T0" fmla="*/ 254 w 267"/>
                  <a:gd name="T1" fmla="*/ 490 h 490"/>
                  <a:gd name="T2" fmla="*/ 254 w 267"/>
                  <a:gd name="T3" fmla="*/ 490 h 490"/>
                  <a:gd name="T4" fmla="*/ 198 w 267"/>
                  <a:gd name="T5" fmla="*/ 490 h 490"/>
                  <a:gd name="T6" fmla="*/ 198 w 267"/>
                  <a:gd name="T7" fmla="*/ 465 h 490"/>
                  <a:gd name="T8" fmla="*/ 242 w 267"/>
                  <a:gd name="T9" fmla="*/ 465 h 490"/>
                  <a:gd name="T10" fmla="*/ 242 w 267"/>
                  <a:gd name="T11" fmla="*/ 24 h 490"/>
                  <a:gd name="T12" fmla="*/ 25 w 267"/>
                  <a:gd name="T13" fmla="*/ 24 h 490"/>
                  <a:gd name="T14" fmla="*/ 25 w 267"/>
                  <a:gd name="T15" fmla="*/ 465 h 490"/>
                  <a:gd name="T16" fmla="*/ 114 w 267"/>
                  <a:gd name="T17" fmla="*/ 465 h 490"/>
                  <a:gd name="T18" fmla="*/ 114 w 267"/>
                  <a:gd name="T19" fmla="*/ 490 h 490"/>
                  <a:gd name="T20" fmla="*/ 13 w 267"/>
                  <a:gd name="T21" fmla="*/ 490 h 490"/>
                  <a:gd name="T22" fmla="*/ 0 w 267"/>
                  <a:gd name="T23" fmla="*/ 478 h 490"/>
                  <a:gd name="T24" fmla="*/ 0 w 267"/>
                  <a:gd name="T25" fmla="*/ 12 h 490"/>
                  <a:gd name="T26" fmla="*/ 13 w 267"/>
                  <a:gd name="T27" fmla="*/ 0 h 490"/>
                  <a:gd name="T28" fmla="*/ 254 w 267"/>
                  <a:gd name="T29" fmla="*/ 0 h 490"/>
                  <a:gd name="T30" fmla="*/ 267 w 267"/>
                  <a:gd name="T31" fmla="*/ 12 h 490"/>
                  <a:gd name="T32" fmla="*/ 267 w 267"/>
                  <a:gd name="T33" fmla="*/ 478 h 490"/>
                  <a:gd name="T34" fmla="*/ 254 w 267"/>
                  <a:gd name="T35"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490">
                    <a:moveTo>
                      <a:pt x="254" y="490"/>
                    </a:moveTo>
                    <a:lnTo>
                      <a:pt x="254" y="490"/>
                    </a:lnTo>
                    <a:lnTo>
                      <a:pt x="198" y="490"/>
                    </a:lnTo>
                    <a:lnTo>
                      <a:pt x="198" y="465"/>
                    </a:lnTo>
                    <a:lnTo>
                      <a:pt x="242" y="465"/>
                    </a:lnTo>
                    <a:lnTo>
                      <a:pt x="242" y="24"/>
                    </a:lnTo>
                    <a:lnTo>
                      <a:pt x="25" y="24"/>
                    </a:lnTo>
                    <a:lnTo>
                      <a:pt x="25" y="465"/>
                    </a:lnTo>
                    <a:lnTo>
                      <a:pt x="114" y="465"/>
                    </a:lnTo>
                    <a:lnTo>
                      <a:pt x="114" y="490"/>
                    </a:lnTo>
                    <a:lnTo>
                      <a:pt x="13" y="490"/>
                    </a:lnTo>
                    <a:cubicBezTo>
                      <a:pt x="6" y="490"/>
                      <a:pt x="0" y="484"/>
                      <a:pt x="0" y="478"/>
                    </a:cubicBezTo>
                    <a:lnTo>
                      <a:pt x="0" y="12"/>
                    </a:lnTo>
                    <a:cubicBezTo>
                      <a:pt x="0" y="5"/>
                      <a:pt x="6" y="0"/>
                      <a:pt x="13" y="0"/>
                    </a:cubicBezTo>
                    <a:lnTo>
                      <a:pt x="254" y="0"/>
                    </a:lnTo>
                    <a:cubicBezTo>
                      <a:pt x="261" y="0"/>
                      <a:pt x="267" y="5"/>
                      <a:pt x="267" y="12"/>
                    </a:cubicBezTo>
                    <a:lnTo>
                      <a:pt x="267" y="478"/>
                    </a:lnTo>
                    <a:cubicBezTo>
                      <a:pt x="267" y="484"/>
                      <a:pt x="261" y="490"/>
                      <a:pt x="254" y="490"/>
                    </a:cubicBezTo>
                    <a:close/>
                  </a:path>
                </a:pathLst>
              </a:custGeom>
              <a:grpFill/>
              <a:ln w="0">
                <a:noFill/>
                <a:prstDash val="solid"/>
                <a:round/>
                <a:headEnd/>
                <a:tailEnd/>
              </a:ln>
            </p:spPr>
            <p:txBody>
              <a:bodyPr/>
              <a:lstStyle/>
              <a:p>
                <a:pPr defTabSz="543689">
                  <a:defRPr/>
                </a:pPr>
                <a:endParaRPr lang="zh-CN" altLang="en-US" sz="3201"/>
              </a:p>
            </p:txBody>
          </p:sp>
          <p:sp>
            <p:nvSpPr>
              <p:cNvPr id="306" name="Freeform 989"/>
              <p:cNvSpPr>
                <a:spLocks noEditPoints="1"/>
              </p:cNvSpPr>
              <p:nvPr/>
            </p:nvSpPr>
            <p:spPr bwMode="auto">
              <a:xfrm>
                <a:off x="7564438" y="779463"/>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307" name="Freeform 990"/>
              <p:cNvSpPr>
                <a:spLocks/>
              </p:cNvSpPr>
              <p:nvPr/>
            </p:nvSpPr>
            <p:spPr bwMode="auto">
              <a:xfrm>
                <a:off x="7561263" y="1054101"/>
                <a:ext cx="103188" cy="19050"/>
              </a:xfrm>
              <a:custGeom>
                <a:avLst/>
                <a:gdLst>
                  <a:gd name="T0" fmla="*/ 121 w 121"/>
                  <a:gd name="T1" fmla="*/ 11 h 21"/>
                  <a:gd name="T2" fmla="*/ 121 w 121"/>
                  <a:gd name="T3" fmla="*/ 11 h 21"/>
                  <a:gd name="T4" fmla="*/ 111 w 121"/>
                  <a:gd name="T5" fmla="*/ 21 h 21"/>
                  <a:gd name="T6" fmla="*/ 11 w 121"/>
                  <a:gd name="T7" fmla="*/ 21 h 21"/>
                  <a:gd name="T8" fmla="*/ 0 w 121"/>
                  <a:gd name="T9" fmla="*/ 11 h 21"/>
                  <a:gd name="T10" fmla="*/ 11 w 121"/>
                  <a:gd name="T11" fmla="*/ 0 h 21"/>
                  <a:gd name="T12" fmla="*/ 111 w 121"/>
                  <a:gd name="T13" fmla="*/ 0 h 21"/>
                  <a:gd name="T14" fmla="*/ 121 w 121"/>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21">
                    <a:moveTo>
                      <a:pt x="121" y="11"/>
                    </a:moveTo>
                    <a:lnTo>
                      <a:pt x="121" y="11"/>
                    </a:lnTo>
                    <a:cubicBezTo>
                      <a:pt x="121" y="17"/>
                      <a:pt x="116" y="21"/>
                      <a:pt x="111" y="21"/>
                    </a:cubicBezTo>
                    <a:lnTo>
                      <a:pt x="11" y="21"/>
                    </a:lnTo>
                    <a:cubicBezTo>
                      <a:pt x="5" y="21"/>
                      <a:pt x="0" y="17"/>
                      <a:pt x="0" y="11"/>
                    </a:cubicBezTo>
                    <a:cubicBezTo>
                      <a:pt x="0" y="5"/>
                      <a:pt x="5" y="0"/>
                      <a:pt x="11" y="0"/>
                    </a:cubicBezTo>
                    <a:lnTo>
                      <a:pt x="111" y="0"/>
                    </a:lnTo>
                    <a:cubicBezTo>
                      <a:pt x="116" y="0"/>
                      <a:pt x="121" y="5"/>
                      <a:pt x="121" y="11"/>
                    </a:cubicBezTo>
                    <a:close/>
                  </a:path>
                </a:pathLst>
              </a:custGeom>
              <a:grpFill/>
              <a:ln w="0">
                <a:noFill/>
                <a:prstDash val="solid"/>
                <a:round/>
                <a:headEnd/>
                <a:tailEnd/>
              </a:ln>
            </p:spPr>
            <p:txBody>
              <a:bodyPr/>
              <a:lstStyle/>
              <a:p>
                <a:pPr defTabSz="543689">
                  <a:defRPr/>
                </a:pPr>
                <a:endParaRPr lang="zh-CN" altLang="en-US" sz="3201"/>
              </a:p>
            </p:txBody>
          </p:sp>
          <p:sp>
            <p:nvSpPr>
              <p:cNvPr id="308" name="Freeform 991"/>
              <p:cNvSpPr>
                <a:spLocks noEditPoints="1"/>
              </p:cNvSpPr>
              <p:nvPr/>
            </p:nvSpPr>
            <p:spPr bwMode="auto">
              <a:xfrm>
                <a:off x="7564438" y="873126"/>
                <a:ext cx="96838" cy="57150"/>
              </a:xfrm>
              <a:custGeom>
                <a:avLst/>
                <a:gdLst>
                  <a:gd name="T0" fmla="*/ 17 w 115"/>
                  <a:gd name="T1" fmla="*/ 15 h 67"/>
                  <a:gd name="T2" fmla="*/ 17 w 115"/>
                  <a:gd name="T3" fmla="*/ 15 h 67"/>
                  <a:gd name="T4" fmla="*/ 15 w 115"/>
                  <a:gd name="T5" fmla="*/ 17 h 67"/>
                  <a:gd name="T6" fmla="*/ 15 w 115"/>
                  <a:gd name="T7" fmla="*/ 51 h 67"/>
                  <a:gd name="T8" fmla="*/ 17 w 115"/>
                  <a:gd name="T9" fmla="*/ 52 h 67"/>
                  <a:gd name="T10" fmla="*/ 98 w 115"/>
                  <a:gd name="T11" fmla="*/ 52 h 67"/>
                  <a:gd name="T12" fmla="*/ 100 w 115"/>
                  <a:gd name="T13" fmla="*/ 51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1 h 67"/>
                  <a:gd name="T28" fmla="*/ 0 w 115"/>
                  <a:gd name="T29" fmla="*/ 17 h 67"/>
                  <a:gd name="T30" fmla="*/ 17 w 115"/>
                  <a:gd name="T31" fmla="*/ 0 h 67"/>
                  <a:gd name="T32" fmla="*/ 98 w 115"/>
                  <a:gd name="T33" fmla="*/ 0 h 67"/>
                  <a:gd name="T34" fmla="*/ 115 w 115"/>
                  <a:gd name="T35" fmla="*/ 17 h 67"/>
                  <a:gd name="T36" fmla="*/ 115 w 115"/>
                  <a:gd name="T37" fmla="*/ 51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1"/>
                    </a:lnTo>
                    <a:cubicBezTo>
                      <a:pt x="15" y="52"/>
                      <a:pt x="16" y="52"/>
                      <a:pt x="17" y="52"/>
                    </a:cubicBezTo>
                    <a:lnTo>
                      <a:pt x="98" y="52"/>
                    </a:lnTo>
                    <a:cubicBezTo>
                      <a:pt x="99" y="52"/>
                      <a:pt x="100" y="52"/>
                      <a:pt x="100" y="51"/>
                    </a:cubicBezTo>
                    <a:lnTo>
                      <a:pt x="100" y="17"/>
                    </a:lnTo>
                    <a:cubicBezTo>
                      <a:pt x="100" y="16"/>
                      <a:pt x="99" y="15"/>
                      <a:pt x="98" y="15"/>
                    </a:cubicBezTo>
                    <a:lnTo>
                      <a:pt x="17" y="15"/>
                    </a:lnTo>
                    <a:close/>
                    <a:moveTo>
                      <a:pt x="98" y="67"/>
                    </a:moveTo>
                    <a:lnTo>
                      <a:pt x="98" y="67"/>
                    </a:lnTo>
                    <a:lnTo>
                      <a:pt x="17" y="67"/>
                    </a:lnTo>
                    <a:cubicBezTo>
                      <a:pt x="7" y="67"/>
                      <a:pt x="0" y="60"/>
                      <a:pt x="0" y="51"/>
                    </a:cubicBezTo>
                    <a:lnTo>
                      <a:pt x="0" y="17"/>
                    </a:lnTo>
                    <a:cubicBezTo>
                      <a:pt x="0" y="8"/>
                      <a:pt x="7" y="0"/>
                      <a:pt x="17" y="0"/>
                    </a:cubicBezTo>
                    <a:lnTo>
                      <a:pt x="98" y="0"/>
                    </a:lnTo>
                    <a:cubicBezTo>
                      <a:pt x="108" y="0"/>
                      <a:pt x="115" y="8"/>
                      <a:pt x="115" y="17"/>
                    </a:cubicBezTo>
                    <a:lnTo>
                      <a:pt x="115" y="51"/>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309" name="Freeform 992"/>
              <p:cNvSpPr>
                <a:spLocks noEditPoints="1"/>
              </p:cNvSpPr>
              <p:nvPr/>
            </p:nvSpPr>
            <p:spPr bwMode="auto">
              <a:xfrm>
                <a:off x="7564438" y="960438"/>
                <a:ext cx="96838" cy="57150"/>
              </a:xfrm>
              <a:custGeom>
                <a:avLst/>
                <a:gdLst>
                  <a:gd name="T0" fmla="*/ 17 w 115"/>
                  <a:gd name="T1" fmla="*/ 15 h 67"/>
                  <a:gd name="T2" fmla="*/ 17 w 115"/>
                  <a:gd name="T3" fmla="*/ 15 h 67"/>
                  <a:gd name="T4" fmla="*/ 15 w 115"/>
                  <a:gd name="T5" fmla="*/ 17 h 67"/>
                  <a:gd name="T6" fmla="*/ 15 w 115"/>
                  <a:gd name="T7" fmla="*/ 50 h 67"/>
                  <a:gd name="T8" fmla="*/ 17 w 115"/>
                  <a:gd name="T9" fmla="*/ 52 h 67"/>
                  <a:gd name="T10" fmla="*/ 98 w 115"/>
                  <a:gd name="T11" fmla="*/ 52 h 67"/>
                  <a:gd name="T12" fmla="*/ 100 w 115"/>
                  <a:gd name="T13" fmla="*/ 50 h 67"/>
                  <a:gd name="T14" fmla="*/ 100 w 115"/>
                  <a:gd name="T15" fmla="*/ 17 h 67"/>
                  <a:gd name="T16" fmla="*/ 98 w 115"/>
                  <a:gd name="T17" fmla="*/ 15 h 67"/>
                  <a:gd name="T18" fmla="*/ 17 w 115"/>
                  <a:gd name="T19" fmla="*/ 15 h 67"/>
                  <a:gd name="T20" fmla="*/ 98 w 115"/>
                  <a:gd name="T21" fmla="*/ 67 h 67"/>
                  <a:gd name="T22" fmla="*/ 98 w 115"/>
                  <a:gd name="T23" fmla="*/ 67 h 67"/>
                  <a:gd name="T24" fmla="*/ 17 w 115"/>
                  <a:gd name="T25" fmla="*/ 67 h 67"/>
                  <a:gd name="T26" fmla="*/ 0 w 115"/>
                  <a:gd name="T27" fmla="*/ 50 h 67"/>
                  <a:gd name="T28" fmla="*/ 0 w 115"/>
                  <a:gd name="T29" fmla="*/ 17 h 67"/>
                  <a:gd name="T30" fmla="*/ 17 w 115"/>
                  <a:gd name="T31" fmla="*/ 0 h 67"/>
                  <a:gd name="T32" fmla="*/ 98 w 115"/>
                  <a:gd name="T33" fmla="*/ 0 h 67"/>
                  <a:gd name="T34" fmla="*/ 115 w 115"/>
                  <a:gd name="T35" fmla="*/ 17 h 67"/>
                  <a:gd name="T36" fmla="*/ 115 w 115"/>
                  <a:gd name="T37" fmla="*/ 50 h 67"/>
                  <a:gd name="T38" fmla="*/ 98 w 115"/>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67">
                    <a:moveTo>
                      <a:pt x="17" y="15"/>
                    </a:moveTo>
                    <a:lnTo>
                      <a:pt x="17" y="15"/>
                    </a:lnTo>
                    <a:cubicBezTo>
                      <a:pt x="16" y="15"/>
                      <a:pt x="15" y="16"/>
                      <a:pt x="15" y="17"/>
                    </a:cubicBezTo>
                    <a:lnTo>
                      <a:pt x="15" y="50"/>
                    </a:lnTo>
                    <a:cubicBezTo>
                      <a:pt x="15" y="52"/>
                      <a:pt x="16" y="52"/>
                      <a:pt x="17" y="52"/>
                    </a:cubicBezTo>
                    <a:lnTo>
                      <a:pt x="98" y="52"/>
                    </a:lnTo>
                    <a:cubicBezTo>
                      <a:pt x="99" y="52"/>
                      <a:pt x="100" y="52"/>
                      <a:pt x="100" y="50"/>
                    </a:cubicBezTo>
                    <a:lnTo>
                      <a:pt x="100" y="17"/>
                    </a:lnTo>
                    <a:cubicBezTo>
                      <a:pt x="100" y="16"/>
                      <a:pt x="99" y="15"/>
                      <a:pt x="98" y="15"/>
                    </a:cubicBezTo>
                    <a:lnTo>
                      <a:pt x="17" y="15"/>
                    </a:lnTo>
                    <a:close/>
                    <a:moveTo>
                      <a:pt x="98" y="67"/>
                    </a:moveTo>
                    <a:lnTo>
                      <a:pt x="98" y="67"/>
                    </a:lnTo>
                    <a:lnTo>
                      <a:pt x="17" y="67"/>
                    </a:lnTo>
                    <a:cubicBezTo>
                      <a:pt x="7" y="67"/>
                      <a:pt x="0" y="60"/>
                      <a:pt x="0" y="50"/>
                    </a:cubicBezTo>
                    <a:lnTo>
                      <a:pt x="0" y="17"/>
                    </a:lnTo>
                    <a:cubicBezTo>
                      <a:pt x="0" y="8"/>
                      <a:pt x="7" y="0"/>
                      <a:pt x="17" y="0"/>
                    </a:cubicBezTo>
                    <a:lnTo>
                      <a:pt x="98" y="0"/>
                    </a:lnTo>
                    <a:cubicBezTo>
                      <a:pt x="108" y="0"/>
                      <a:pt x="115" y="8"/>
                      <a:pt x="115" y="17"/>
                    </a:cubicBezTo>
                    <a:lnTo>
                      <a:pt x="115" y="50"/>
                    </a:lnTo>
                    <a:cubicBezTo>
                      <a:pt x="115" y="60"/>
                      <a:pt x="108" y="67"/>
                      <a:pt x="98" y="67"/>
                    </a:cubicBezTo>
                    <a:close/>
                  </a:path>
                </a:pathLst>
              </a:custGeom>
              <a:grpFill/>
              <a:ln w="0">
                <a:noFill/>
                <a:prstDash val="solid"/>
                <a:round/>
                <a:headEnd/>
                <a:tailEnd/>
              </a:ln>
            </p:spPr>
            <p:txBody>
              <a:bodyPr/>
              <a:lstStyle/>
              <a:p>
                <a:pPr defTabSz="543689">
                  <a:defRPr/>
                </a:pPr>
                <a:endParaRPr lang="zh-CN" altLang="en-US" sz="3201"/>
              </a:p>
            </p:txBody>
          </p:sp>
          <p:sp>
            <p:nvSpPr>
              <p:cNvPr id="310" name="Freeform 993"/>
              <p:cNvSpPr>
                <a:spLocks/>
              </p:cNvSpPr>
              <p:nvPr/>
            </p:nvSpPr>
            <p:spPr bwMode="auto">
              <a:xfrm>
                <a:off x="7510463" y="8540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311" name="Freeform 994"/>
              <p:cNvSpPr>
                <a:spLocks/>
              </p:cNvSpPr>
              <p:nvPr/>
            </p:nvSpPr>
            <p:spPr bwMode="auto">
              <a:xfrm>
                <a:off x="7510463" y="942976"/>
                <a:ext cx="204788" cy="4763"/>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312" name="Freeform 995"/>
              <p:cNvSpPr>
                <a:spLocks/>
              </p:cNvSpPr>
              <p:nvPr/>
            </p:nvSpPr>
            <p:spPr bwMode="auto">
              <a:xfrm>
                <a:off x="7510463" y="1035051"/>
                <a:ext cx="204788" cy="3175"/>
              </a:xfrm>
              <a:custGeom>
                <a:avLst/>
                <a:gdLst>
                  <a:gd name="T0" fmla="*/ 241 w 241"/>
                  <a:gd name="T1" fmla="*/ 5 h 5"/>
                  <a:gd name="T2" fmla="*/ 241 w 241"/>
                  <a:gd name="T3" fmla="*/ 5 h 5"/>
                  <a:gd name="T4" fmla="*/ 0 w 241"/>
                  <a:gd name="T5" fmla="*/ 5 h 5"/>
                  <a:gd name="T6" fmla="*/ 0 w 241"/>
                  <a:gd name="T7" fmla="*/ 0 h 5"/>
                  <a:gd name="T8" fmla="*/ 241 w 241"/>
                  <a:gd name="T9" fmla="*/ 0 h 5"/>
                  <a:gd name="T10" fmla="*/ 241 w 241"/>
                  <a:gd name="T11" fmla="*/ 5 h 5"/>
                </a:gdLst>
                <a:ahLst/>
                <a:cxnLst>
                  <a:cxn ang="0">
                    <a:pos x="T0" y="T1"/>
                  </a:cxn>
                  <a:cxn ang="0">
                    <a:pos x="T2" y="T3"/>
                  </a:cxn>
                  <a:cxn ang="0">
                    <a:pos x="T4" y="T5"/>
                  </a:cxn>
                  <a:cxn ang="0">
                    <a:pos x="T6" y="T7"/>
                  </a:cxn>
                  <a:cxn ang="0">
                    <a:pos x="T8" y="T9"/>
                  </a:cxn>
                  <a:cxn ang="0">
                    <a:pos x="T10" y="T11"/>
                  </a:cxn>
                </a:cxnLst>
                <a:rect l="0" t="0" r="r" b="b"/>
                <a:pathLst>
                  <a:path w="241" h="5">
                    <a:moveTo>
                      <a:pt x="241" y="5"/>
                    </a:moveTo>
                    <a:lnTo>
                      <a:pt x="241" y="5"/>
                    </a:lnTo>
                    <a:lnTo>
                      <a:pt x="0" y="5"/>
                    </a:lnTo>
                    <a:lnTo>
                      <a:pt x="0" y="0"/>
                    </a:lnTo>
                    <a:lnTo>
                      <a:pt x="241" y="0"/>
                    </a:lnTo>
                    <a:lnTo>
                      <a:pt x="241" y="5"/>
                    </a:lnTo>
                    <a:close/>
                  </a:path>
                </a:pathLst>
              </a:custGeom>
              <a:grpFill/>
              <a:ln w="0">
                <a:noFill/>
                <a:prstDash val="solid"/>
                <a:round/>
                <a:headEnd/>
                <a:tailEnd/>
              </a:ln>
            </p:spPr>
            <p:txBody>
              <a:bodyPr/>
              <a:lstStyle/>
              <a:p>
                <a:pPr defTabSz="543689">
                  <a:defRPr/>
                </a:pPr>
                <a:endParaRPr lang="zh-CN" altLang="en-US" sz="3201"/>
              </a:p>
            </p:txBody>
          </p:sp>
          <p:sp>
            <p:nvSpPr>
              <p:cNvPr id="313" name="Freeform 996"/>
              <p:cNvSpPr>
                <a:spLocks/>
              </p:cNvSpPr>
              <p:nvPr/>
            </p:nvSpPr>
            <p:spPr bwMode="auto">
              <a:xfrm>
                <a:off x="7604126" y="812801"/>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314" name="Freeform 997"/>
              <p:cNvSpPr>
                <a:spLocks/>
              </p:cNvSpPr>
              <p:nvPr/>
            </p:nvSpPr>
            <p:spPr bwMode="auto">
              <a:xfrm>
                <a:off x="7604126" y="906463"/>
                <a:ext cx="17463" cy="3175"/>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315" name="Freeform 998"/>
              <p:cNvSpPr>
                <a:spLocks/>
              </p:cNvSpPr>
              <p:nvPr/>
            </p:nvSpPr>
            <p:spPr bwMode="auto">
              <a:xfrm>
                <a:off x="7604126" y="993776"/>
                <a:ext cx="17463" cy="4763"/>
              </a:xfrm>
              <a:custGeom>
                <a:avLst/>
                <a:gdLst>
                  <a:gd name="T0" fmla="*/ 19 w 19"/>
                  <a:gd name="T1" fmla="*/ 5 h 5"/>
                  <a:gd name="T2" fmla="*/ 19 w 19"/>
                  <a:gd name="T3" fmla="*/ 5 h 5"/>
                  <a:gd name="T4" fmla="*/ 0 w 19"/>
                  <a:gd name="T5" fmla="*/ 5 h 5"/>
                  <a:gd name="T6" fmla="*/ 0 w 19"/>
                  <a:gd name="T7" fmla="*/ 0 h 5"/>
                  <a:gd name="T8" fmla="*/ 19 w 19"/>
                  <a:gd name="T9" fmla="*/ 0 h 5"/>
                  <a:gd name="T10" fmla="*/ 19 w 19"/>
                  <a:gd name="T11" fmla="*/ 5 h 5"/>
                </a:gdLst>
                <a:ahLst/>
                <a:cxnLst>
                  <a:cxn ang="0">
                    <a:pos x="T0" y="T1"/>
                  </a:cxn>
                  <a:cxn ang="0">
                    <a:pos x="T2" y="T3"/>
                  </a:cxn>
                  <a:cxn ang="0">
                    <a:pos x="T4" y="T5"/>
                  </a:cxn>
                  <a:cxn ang="0">
                    <a:pos x="T6" y="T7"/>
                  </a:cxn>
                  <a:cxn ang="0">
                    <a:pos x="T8" y="T9"/>
                  </a:cxn>
                  <a:cxn ang="0">
                    <a:pos x="T10" y="T11"/>
                  </a:cxn>
                </a:cxnLst>
                <a:rect l="0" t="0" r="r" b="b"/>
                <a:pathLst>
                  <a:path w="19" h="5">
                    <a:moveTo>
                      <a:pt x="19" y="5"/>
                    </a:moveTo>
                    <a:lnTo>
                      <a:pt x="19" y="5"/>
                    </a:lnTo>
                    <a:lnTo>
                      <a:pt x="0" y="5"/>
                    </a:lnTo>
                    <a:lnTo>
                      <a:pt x="0" y="0"/>
                    </a:lnTo>
                    <a:lnTo>
                      <a:pt x="19" y="0"/>
                    </a:lnTo>
                    <a:lnTo>
                      <a:pt x="19" y="5"/>
                    </a:lnTo>
                    <a:close/>
                  </a:path>
                </a:pathLst>
              </a:custGeom>
              <a:grpFill/>
              <a:ln w="0">
                <a:noFill/>
                <a:prstDash val="solid"/>
                <a:round/>
                <a:headEnd/>
                <a:tailEnd/>
              </a:ln>
            </p:spPr>
            <p:txBody>
              <a:bodyPr/>
              <a:lstStyle/>
              <a:p>
                <a:pPr defTabSz="543689">
                  <a:defRPr/>
                </a:pPr>
                <a:endParaRPr lang="zh-CN" altLang="en-US" sz="3201"/>
              </a:p>
            </p:txBody>
          </p:sp>
          <p:sp>
            <p:nvSpPr>
              <p:cNvPr id="316" name="Freeform 999"/>
              <p:cNvSpPr>
                <a:spLocks/>
              </p:cNvSpPr>
              <p:nvPr/>
            </p:nvSpPr>
            <p:spPr bwMode="auto">
              <a:xfrm>
                <a:off x="7583488" y="1120776"/>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317" name="Freeform 1000"/>
              <p:cNvSpPr>
                <a:spLocks/>
              </p:cNvSpPr>
              <p:nvPr/>
            </p:nvSpPr>
            <p:spPr bwMode="auto">
              <a:xfrm>
                <a:off x="7650163" y="1120776"/>
                <a:ext cx="42863" cy="44450"/>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39" y="0"/>
                      <a:pt x="51" y="11"/>
                      <a:pt x="51" y="25"/>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grpSp>
        <p:grpSp>
          <p:nvGrpSpPr>
            <p:cNvPr id="318" name="组合 317"/>
            <p:cNvGrpSpPr/>
            <p:nvPr/>
          </p:nvGrpSpPr>
          <p:grpSpPr>
            <a:xfrm>
              <a:off x="1742816" y="4670696"/>
              <a:ext cx="2099006" cy="242584"/>
              <a:chOff x="2460625" y="1127126"/>
              <a:chExt cx="706438" cy="161925"/>
            </a:xfrm>
            <a:solidFill>
              <a:schemeClr val="tx1">
                <a:lumMod val="95000"/>
                <a:lumOff val="5000"/>
              </a:schemeClr>
            </a:solidFill>
          </p:grpSpPr>
          <p:sp>
            <p:nvSpPr>
              <p:cNvPr id="319" name="Freeform 70"/>
              <p:cNvSpPr>
                <a:spLocks/>
              </p:cNvSpPr>
              <p:nvPr/>
            </p:nvSpPr>
            <p:spPr bwMode="auto">
              <a:xfrm>
                <a:off x="2460625" y="1127126"/>
                <a:ext cx="706438" cy="150813"/>
              </a:xfrm>
              <a:custGeom>
                <a:avLst/>
                <a:gdLst>
                  <a:gd name="T0" fmla="*/ 798 w 830"/>
                  <a:gd name="T1" fmla="*/ 175 h 175"/>
                  <a:gd name="T2" fmla="*/ 798 w 830"/>
                  <a:gd name="T3" fmla="*/ 175 h 175"/>
                  <a:gd name="T4" fmla="*/ 743 w 830"/>
                  <a:gd name="T5" fmla="*/ 175 h 175"/>
                  <a:gd name="T6" fmla="*/ 731 w 830"/>
                  <a:gd name="T7" fmla="*/ 163 h 175"/>
                  <a:gd name="T8" fmla="*/ 743 w 830"/>
                  <a:gd name="T9" fmla="*/ 151 h 175"/>
                  <a:gd name="T10" fmla="*/ 798 w 830"/>
                  <a:gd name="T11" fmla="*/ 151 h 175"/>
                  <a:gd name="T12" fmla="*/ 806 w 830"/>
                  <a:gd name="T13" fmla="*/ 142 h 175"/>
                  <a:gd name="T14" fmla="*/ 806 w 830"/>
                  <a:gd name="T15" fmla="*/ 33 h 175"/>
                  <a:gd name="T16" fmla="*/ 798 w 830"/>
                  <a:gd name="T17" fmla="*/ 25 h 175"/>
                  <a:gd name="T18" fmla="*/ 33 w 830"/>
                  <a:gd name="T19" fmla="*/ 25 h 175"/>
                  <a:gd name="T20" fmla="*/ 25 w 830"/>
                  <a:gd name="T21" fmla="*/ 33 h 175"/>
                  <a:gd name="T22" fmla="*/ 25 w 830"/>
                  <a:gd name="T23" fmla="*/ 142 h 175"/>
                  <a:gd name="T24" fmla="*/ 33 w 830"/>
                  <a:gd name="T25" fmla="*/ 151 h 175"/>
                  <a:gd name="T26" fmla="*/ 668 w 830"/>
                  <a:gd name="T27" fmla="*/ 151 h 175"/>
                  <a:gd name="T28" fmla="*/ 680 w 830"/>
                  <a:gd name="T29" fmla="*/ 163 h 175"/>
                  <a:gd name="T30" fmla="*/ 668 w 830"/>
                  <a:gd name="T31" fmla="*/ 175 h 175"/>
                  <a:gd name="T32" fmla="*/ 33 w 830"/>
                  <a:gd name="T33" fmla="*/ 175 h 175"/>
                  <a:gd name="T34" fmla="*/ 0 w 830"/>
                  <a:gd name="T35" fmla="*/ 142 h 175"/>
                  <a:gd name="T36" fmla="*/ 0 w 830"/>
                  <a:gd name="T37" fmla="*/ 33 h 175"/>
                  <a:gd name="T38" fmla="*/ 33 w 830"/>
                  <a:gd name="T39" fmla="*/ 0 h 175"/>
                  <a:gd name="T40" fmla="*/ 798 w 830"/>
                  <a:gd name="T41" fmla="*/ 0 h 175"/>
                  <a:gd name="T42" fmla="*/ 830 w 830"/>
                  <a:gd name="T43" fmla="*/ 33 h 175"/>
                  <a:gd name="T44" fmla="*/ 830 w 830"/>
                  <a:gd name="T45" fmla="*/ 142 h 175"/>
                  <a:gd name="T46" fmla="*/ 798 w 830"/>
                  <a:gd name="T4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0" h="175">
                    <a:moveTo>
                      <a:pt x="798" y="175"/>
                    </a:moveTo>
                    <a:lnTo>
                      <a:pt x="798" y="175"/>
                    </a:lnTo>
                    <a:lnTo>
                      <a:pt x="743" y="175"/>
                    </a:lnTo>
                    <a:cubicBezTo>
                      <a:pt x="736" y="175"/>
                      <a:pt x="731" y="170"/>
                      <a:pt x="731" y="163"/>
                    </a:cubicBezTo>
                    <a:cubicBezTo>
                      <a:pt x="731" y="156"/>
                      <a:pt x="736" y="151"/>
                      <a:pt x="743" y="151"/>
                    </a:cubicBezTo>
                    <a:lnTo>
                      <a:pt x="798" y="151"/>
                    </a:lnTo>
                    <a:cubicBezTo>
                      <a:pt x="802" y="151"/>
                      <a:pt x="806" y="147"/>
                      <a:pt x="806" y="142"/>
                    </a:cubicBezTo>
                    <a:lnTo>
                      <a:pt x="806" y="33"/>
                    </a:lnTo>
                    <a:cubicBezTo>
                      <a:pt x="806" y="29"/>
                      <a:pt x="802" y="25"/>
                      <a:pt x="798" y="25"/>
                    </a:cubicBezTo>
                    <a:lnTo>
                      <a:pt x="33" y="25"/>
                    </a:lnTo>
                    <a:cubicBezTo>
                      <a:pt x="28" y="25"/>
                      <a:pt x="25" y="29"/>
                      <a:pt x="25" y="33"/>
                    </a:cubicBezTo>
                    <a:lnTo>
                      <a:pt x="25" y="142"/>
                    </a:lnTo>
                    <a:cubicBezTo>
                      <a:pt x="25" y="147"/>
                      <a:pt x="28" y="151"/>
                      <a:pt x="33" y="151"/>
                    </a:cubicBezTo>
                    <a:lnTo>
                      <a:pt x="668" y="151"/>
                    </a:lnTo>
                    <a:cubicBezTo>
                      <a:pt x="675" y="151"/>
                      <a:pt x="680" y="156"/>
                      <a:pt x="680" y="163"/>
                    </a:cubicBezTo>
                    <a:cubicBezTo>
                      <a:pt x="680" y="170"/>
                      <a:pt x="675" y="175"/>
                      <a:pt x="668" y="175"/>
                    </a:cubicBezTo>
                    <a:lnTo>
                      <a:pt x="33" y="175"/>
                    </a:lnTo>
                    <a:cubicBezTo>
                      <a:pt x="15" y="175"/>
                      <a:pt x="0" y="161"/>
                      <a:pt x="0" y="142"/>
                    </a:cubicBezTo>
                    <a:lnTo>
                      <a:pt x="0" y="33"/>
                    </a:lnTo>
                    <a:cubicBezTo>
                      <a:pt x="0" y="15"/>
                      <a:pt x="15" y="0"/>
                      <a:pt x="33" y="0"/>
                    </a:cubicBezTo>
                    <a:lnTo>
                      <a:pt x="798" y="0"/>
                    </a:lnTo>
                    <a:cubicBezTo>
                      <a:pt x="816" y="0"/>
                      <a:pt x="830" y="15"/>
                      <a:pt x="830" y="33"/>
                    </a:cubicBezTo>
                    <a:lnTo>
                      <a:pt x="830" y="142"/>
                    </a:lnTo>
                    <a:cubicBezTo>
                      <a:pt x="830" y="161"/>
                      <a:pt x="816" y="175"/>
                      <a:pt x="798" y="175"/>
                    </a:cubicBezTo>
                    <a:close/>
                  </a:path>
                </a:pathLst>
              </a:custGeom>
              <a:grpFill/>
              <a:ln w="0">
                <a:noFill/>
                <a:prstDash val="solid"/>
                <a:round/>
                <a:headEnd/>
                <a:tailEnd/>
              </a:ln>
            </p:spPr>
            <p:txBody>
              <a:bodyPr/>
              <a:lstStyle/>
              <a:p>
                <a:pPr defTabSz="543689">
                  <a:defRPr/>
                </a:pPr>
                <a:endParaRPr lang="zh-CN" altLang="en-US" sz="3201"/>
              </a:p>
            </p:txBody>
          </p:sp>
          <p:sp>
            <p:nvSpPr>
              <p:cNvPr id="320" name="Freeform 71"/>
              <p:cNvSpPr>
                <a:spLocks/>
              </p:cNvSpPr>
              <p:nvPr/>
            </p:nvSpPr>
            <p:spPr bwMode="auto">
              <a:xfrm>
                <a:off x="3005138" y="1246188"/>
                <a:ext cx="44450" cy="42863"/>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39"/>
                      <a:pt x="0" y="25"/>
                    </a:cubicBezTo>
                    <a:cubicBezTo>
                      <a:pt x="0" y="11"/>
                      <a:pt x="11" y="0"/>
                      <a:pt x="25" y="0"/>
                    </a:cubicBezTo>
                    <a:cubicBezTo>
                      <a:pt x="40" y="0"/>
                      <a:pt x="51" y="11"/>
                      <a:pt x="51" y="25"/>
                    </a:cubicBezTo>
                    <a:cubicBezTo>
                      <a:pt x="51" y="39"/>
                      <a:pt x="40" y="51"/>
                      <a:pt x="25" y="51"/>
                    </a:cubicBezTo>
                    <a:close/>
                  </a:path>
                </a:pathLst>
              </a:custGeom>
              <a:grpFill/>
              <a:ln w="0">
                <a:noFill/>
                <a:prstDash val="solid"/>
                <a:round/>
                <a:headEnd/>
                <a:tailEnd/>
              </a:ln>
            </p:spPr>
            <p:txBody>
              <a:bodyPr/>
              <a:lstStyle/>
              <a:p>
                <a:pPr defTabSz="543689">
                  <a:defRPr/>
                </a:pPr>
                <a:endParaRPr lang="zh-CN" altLang="en-US" sz="3201"/>
              </a:p>
            </p:txBody>
          </p:sp>
          <p:sp>
            <p:nvSpPr>
              <p:cNvPr id="321" name="Freeform 72"/>
              <p:cNvSpPr>
                <a:spLocks/>
              </p:cNvSpPr>
              <p:nvPr/>
            </p:nvSpPr>
            <p:spPr bwMode="auto">
              <a:xfrm>
                <a:off x="3073400" y="1244601"/>
                <a:ext cx="42863" cy="44450"/>
              </a:xfrm>
              <a:custGeom>
                <a:avLst/>
                <a:gdLst>
                  <a:gd name="T0" fmla="*/ 26 w 51"/>
                  <a:gd name="T1" fmla="*/ 52 h 52"/>
                  <a:gd name="T2" fmla="*/ 26 w 51"/>
                  <a:gd name="T3" fmla="*/ 52 h 52"/>
                  <a:gd name="T4" fmla="*/ 0 w 51"/>
                  <a:gd name="T5" fmla="*/ 26 h 52"/>
                  <a:gd name="T6" fmla="*/ 26 w 51"/>
                  <a:gd name="T7" fmla="*/ 0 h 52"/>
                  <a:gd name="T8" fmla="*/ 51 w 51"/>
                  <a:gd name="T9" fmla="*/ 26 h 52"/>
                  <a:gd name="T10" fmla="*/ 26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6" y="52"/>
                    </a:moveTo>
                    <a:lnTo>
                      <a:pt x="26" y="52"/>
                    </a:lnTo>
                    <a:cubicBezTo>
                      <a:pt x="11" y="52"/>
                      <a:pt x="0" y="40"/>
                      <a:pt x="0" y="26"/>
                    </a:cubicBezTo>
                    <a:cubicBezTo>
                      <a:pt x="0" y="12"/>
                      <a:pt x="11" y="0"/>
                      <a:pt x="26" y="0"/>
                    </a:cubicBezTo>
                    <a:cubicBezTo>
                      <a:pt x="40" y="0"/>
                      <a:pt x="51" y="12"/>
                      <a:pt x="51" y="26"/>
                    </a:cubicBezTo>
                    <a:cubicBezTo>
                      <a:pt x="51"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322" name="Freeform 73"/>
              <p:cNvSpPr>
                <a:spLocks noEditPoints="1"/>
              </p:cNvSpPr>
              <p:nvPr/>
            </p:nvSpPr>
            <p:spPr bwMode="auto">
              <a:xfrm>
                <a:off x="2506663" y="1158876"/>
                <a:ext cx="615950" cy="79375"/>
              </a:xfrm>
              <a:custGeom>
                <a:avLst/>
                <a:gdLst>
                  <a:gd name="T0" fmla="*/ 21 w 725"/>
                  <a:gd name="T1" fmla="*/ 15 h 94"/>
                  <a:gd name="T2" fmla="*/ 21 w 725"/>
                  <a:gd name="T3" fmla="*/ 15 h 94"/>
                  <a:gd name="T4" fmla="*/ 15 w 725"/>
                  <a:gd name="T5" fmla="*/ 22 h 94"/>
                  <a:gd name="T6" fmla="*/ 15 w 725"/>
                  <a:gd name="T7" fmla="*/ 72 h 94"/>
                  <a:gd name="T8" fmla="*/ 21 w 725"/>
                  <a:gd name="T9" fmla="*/ 80 h 94"/>
                  <a:gd name="T10" fmla="*/ 704 w 725"/>
                  <a:gd name="T11" fmla="*/ 80 h 94"/>
                  <a:gd name="T12" fmla="*/ 710 w 725"/>
                  <a:gd name="T13" fmla="*/ 72 h 94"/>
                  <a:gd name="T14" fmla="*/ 710 w 725"/>
                  <a:gd name="T15" fmla="*/ 22 h 94"/>
                  <a:gd name="T16" fmla="*/ 704 w 725"/>
                  <a:gd name="T17" fmla="*/ 15 h 94"/>
                  <a:gd name="T18" fmla="*/ 21 w 725"/>
                  <a:gd name="T19" fmla="*/ 15 h 94"/>
                  <a:gd name="T20" fmla="*/ 704 w 725"/>
                  <a:gd name="T21" fmla="*/ 94 h 94"/>
                  <a:gd name="T22" fmla="*/ 704 w 725"/>
                  <a:gd name="T23" fmla="*/ 94 h 94"/>
                  <a:gd name="T24" fmla="*/ 21 w 725"/>
                  <a:gd name="T25" fmla="*/ 94 h 94"/>
                  <a:gd name="T26" fmla="*/ 0 w 725"/>
                  <a:gd name="T27" fmla="*/ 72 h 94"/>
                  <a:gd name="T28" fmla="*/ 0 w 725"/>
                  <a:gd name="T29" fmla="*/ 22 h 94"/>
                  <a:gd name="T30" fmla="*/ 21 w 725"/>
                  <a:gd name="T31" fmla="*/ 0 h 94"/>
                  <a:gd name="T32" fmla="*/ 704 w 725"/>
                  <a:gd name="T33" fmla="*/ 0 h 94"/>
                  <a:gd name="T34" fmla="*/ 725 w 725"/>
                  <a:gd name="T35" fmla="*/ 22 h 94"/>
                  <a:gd name="T36" fmla="*/ 725 w 725"/>
                  <a:gd name="T37" fmla="*/ 72 h 94"/>
                  <a:gd name="T38" fmla="*/ 704 w 725"/>
                  <a:gd name="T39"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5" h="94">
                    <a:moveTo>
                      <a:pt x="21" y="15"/>
                    </a:moveTo>
                    <a:lnTo>
                      <a:pt x="21" y="15"/>
                    </a:lnTo>
                    <a:cubicBezTo>
                      <a:pt x="18" y="15"/>
                      <a:pt x="15" y="18"/>
                      <a:pt x="15" y="22"/>
                    </a:cubicBezTo>
                    <a:lnTo>
                      <a:pt x="15" y="72"/>
                    </a:lnTo>
                    <a:cubicBezTo>
                      <a:pt x="15" y="76"/>
                      <a:pt x="18" y="80"/>
                      <a:pt x="21" y="80"/>
                    </a:cubicBezTo>
                    <a:lnTo>
                      <a:pt x="704" y="80"/>
                    </a:lnTo>
                    <a:cubicBezTo>
                      <a:pt x="707" y="80"/>
                      <a:pt x="710" y="76"/>
                      <a:pt x="710" y="72"/>
                    </a:cubicBezTo>
                    <a:lnTo>
                      <a:pt x="710" y="22"/>
                    </a:lnTo>
                    <a:cubicBezTo>
                      <a:pt x="710" y="18"/>
                      <a:pt x="707" y="15"/>
                      <a:pt x="704" y="15"/>
                    </a:cubicBezTo>
                    <a:lnTo>
                      <a:pt x="21" y="15"/>
                    </a:lnTo>
                    <a:close/>
                    <a:moveTo>
                      <a:pt x="704" y="94"/>
                    </a:moveTo>
                    <a:lnTo>
                      <a:pt x="704" y="94"/>
                    </a:lnTo>
                    <a:lnTo>
                      <a:pt x="21" y="94"/>
                    </a:lnTo>
                    <a:cubicBezTo>
                      <a:pt x="10" y="94"/>
                      <a:pt x="0" y="84"/>
                      <a:pt x="0" y="72"/>
                    </a:cubicBezTo>
                    <a:lnTo>
                      <a:pt x="0" y="22"/>
                    </a:lnTo>
                    <a:cubicBezTo>
                      <a:pt x="0" y="10"/>
                      <a:pt x="10" y="0"/>
                      <a:pt x="21" y="0"/>
                    </a:cubicBezTo>
                    <a:lnTo>
                      <a:pt x="704" y="0"/>
                    </a:lnTo>
                    <a:cubicBezTo>
                      <a:pt x="716" y="0"/>
                      <a:pt x="725" y="10"/>
                      <a:pt x="725" y="22"/>
                    </a:cubicBezTo>
                    <a:lnTo>
                      <a:pt x="725" y="72"/>
                    </a:lnTo>
                    <a:cubicBezTo>
                      <a:pt x="725" y="84"/>
                      <a:pt x="716" y="94"/>
                      <a:pt x="704" y="94"/>
                    </a:cubicBezTo>
                    <a:close/>
                  </a:path>
                </a:pathLst>
              </a:custGeom>
              <a:grpFill/>
              <a:ln w="0">
                <a:noFill/>
                <a:prstDash val="solid"/>
                <a:round/>
                <a:headEnd/>
                <a:tailEnd/>
              </a:ln>
            </p:spPr>
            <p:txBody>
              <a:bodyPr/>
              <a:lstStyle/>
              <a:p>
                <a:pPr defTabSz="543689">
                  <a:defRPr/>
                </a:pPr>
                <a:endParaRPr lang="zh-CN" altLang="en-US" sz="3201"/>
              </a:p>
            </p:txBody>
          </p:sp>
          <p:sp>
            <p:nvSpPr>
              <p:cNvPr id="323" name="Freeform 74"/>
              <p:cNvSpPr>
                <a:spLocks noEditPoints="1"/>
              </p:cNvSpPr>
              <p:nvPr/>
            </p:nvSpPr>
            <p:spPr bwMode="auto">
              <a:xfrm>
                <a:off x="2541588" y="1181101"/>
                <a:ext cx="106363" cy="34925"/>
              </a:xfrm>
              <a:custGeom>
                <a:avLst/>
                <a:gdLst>
                  <a:gd name="T0" fmla="*/ 109 w 126"/>
                  <a:gd name="T1" fmla="*/ 18 h 42"/>
                  <a:gd name="T2" fmla="*/ 93 w 126"/>
                  <a:gd name="T3" fmla="*/ 8 h 42"/>
                  <a:gd name="T4" fmla="*/ 97 w 126"/>
                  <a:gd name="T5" fmla="*/ 4 h 42"/>
                  <a:gd name="T6" fmla="*/ 106 w 126"/>
                  <a:gd name="T7" fmla="*/ 8 h 42"/>
                  <a:gd name="T8" fmla="*/ 109 w 126"/>
                  <a:gd name="T9" fmla="*/ 18 h 42"/>
                  <a:gd name="T10" fmla="*/ 109 w 126"/>
                  <a:gd name="T11" fmla="*/ 34 h 42"/>
                  <a:gd name="T12" fmla="*/ 106 w 126"/>
                  <a:gd name="T13" fmla="*/ 38 h 42"/>
                  <a:gd name="T14" fmla="*/ 97 w 126"/>
                  <a:gd name="T15" fmla="*/ 34 h 42"/>
                  <a:gd name="T16" fmla="*/ 93 w 126"/>
                  <a:gd name="T17" fmla="*/ 24 h 42"/>
                  <a:gd name="T18" fmla="*/ 109 w 126"/>
                  <a:gd name="T19" fmla="*/ 34 h 42"/>
                  <a:gd name="T20" fmla="*/ 84 w 126"/>
                  <a:gd name="T21" fmla="*/ 18 h 42"/>
                  <a:gd name="T22" fmla="*/ 68 w 126"/>
                  <a:gd name="T23" fmla="*/ 8 h 42"/>
                  <a:gd name="T24" fmla="*/ 71 w 126"/>
                  <a:gd name="T25" fmla="*/ 4 h 42"/>
                  <a:gd name="T26" fmla="*/ 80 w 126"/>
                  <a:gd name="T27" fmla="*/ 8 h 42"/>
                  <a:gd name="T28" fmla="*/ 84 w 126"/>
                  <a:gd name="T29" fmla="*/ 18 h 42"/>
                  <a:gd name="T30" fmla="*/ 84 w 126"/>
                  <a:gd name="T31" fmla="*/ 34 h 42"/>
                  <a:gd name="T32" fmla="*/ 80 w 126"/>
                  <a:gd name="T33" fmla="*/ 38 h 42"/>
                  <a:gd name="T34" fmla="*/ 71 w 126"/>
                  <a:gd name="T35" fmla="*/ 34 h 42"/>
                  <a:gd name="T36" fmla="*/ 68 w 126"/>
                  <a:gd name="T37" fmla="*/ 24 h 42"/>
                  <a:gd name="T38" fmla="*/ 84 w 126"/>
                  <a:gd name="T39" fmla="*/ 34 h 42"/>
                  <a:gd name="T40" fmla="*/ 58 w 126"/>
                  <a:gd name="T41" fmla="*/ 18 h 42"/>
                  <a:gd name="T42" fmla="*/ 42 w 126"/>
                  <a:gd name="T43" fmla="*/ 8 h 42"/>
                  <a:gd name="T44" fmla="*/ 46 w 126"/>
                  <a:gd name="T45" fmla="*/ 4 h 42"/>
                  <a:gd name="T46" fmla="*/ 55 w 126"/>
                  <a:gd name="T47" fmla="*/ 8 h 42"/>
                  <a:gd name="T48" fmla="*/ 58 w 126"/>
                  <a:gd name="T49" fmla="*/ 18 h 42"/>
                  <a:gd name="T50" fmla="*/ 58 w 126"/>
                  <a:gd name="T51" fmla="*/ 34 h 42"/>
                  <a:gd name="T52" fmla="*/ 55 w 126"/>
                  <a:gd name="T53" fmla="*/ 38 h 42"/>
                  <a:gd name="T54" fmla="*/ 46 w 126"/>
                  <a:gd name="T55" fmla="*/ 34 h 42"/>
                  <a:gd name="T56" fmla="*/ 42 w 126"/>
                  <a:gd name="T57" fmla="*/ 24 h 42"/>
                  <a:gd name="T58" fmla="*/ 58 w 126"/>
                  <a:gd name="T59" fmla="*/ 34 h 42"/>
                  <a:gd name="T60" fmla="*/ 33 w 126"/>
                  <a:gd name="T61" fmla="*/ 18 h 42"/>
                  <a:gd name="T62" fmla="*/ 17 w 126"/>
                  <a:gd name="T63" fmla="*/ 8 h 42"/>
                  <a:gd name="T64" fmla="*/ 20 w 126"/>
                  <a:gd name="T65" fmla="*/ 4 h 42"/>
                  <a:gd name="T66" fmla="*/ 29 w 126"/>
                  <a:gd name="T67" fmla="*/ 8 h 42"/>
                  <a:gd name="T68" fmla="*/ 33 w 126"/>
                  <a:gd name="T69" fmla="*/ 18 h 42"/>
                  <a:gd name="T70" fmla="*/ 33 w 126"/>
                  <a:gd name="T71" fmla="*/ 34 h 42"/>
                  <a:gd name="T72" fmla="*/ 29 w 126"/>
                  <a:gd name="T73" fmla="*/ 38 h 42"/>
                  <a:gd name="T74" fmla="*/ 20 w 126"/>
                  <a:gd name="T75" fmla="*/ 34 h 42"/>
                  <a:gd name="T76" fmla="*/ 17 w 126"/>
                  <a:gd name="T77" fmla="*/ 24 h 42"/>
                  <a:gd name="T78" fmla="*/ 33 w 126"/>
                  <a:gd name="T79" fmla="*/ 34 h 42"/>
                  <a:gd name="T80" fmla="*/ 0 w 126"/>
                  <a:gd name="T81" fmla="*/ 42 h 42"/>
                  <a:gd name="T82" fmla="*/ 126 w 126"/>
                  <a:gd name="T83" fmla="*/ 0 h 42"/>
                  <a:gd name="T84" fmla="*/ 0 w 126"/>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6" h="42">
                    <a:moveTo>
                      <a:pt x="109" y="18"/>
                    </a:moveTo>
                    <a:lnTo>
                      <a:pt x="109" y="18"/>
                    </a:lnTo>
                    <a:lnTo>
                      <a:pt x="93" y="18"/>
                    </a:lnTo>
                    <a:lnTo>
                      <a:pt x="93" y="8"/>
                    </a:lnTo>
                    <a:lnTo>
                      <a:pt x="97" y="8"/>
                    </a:lnTo>
                    <a:lnTo>
                      <a:pt x="97" y="4"/>
                    </a:lnTo>
                    <a:lnTo>
                      <a:pt x="106" y="4"/>
                    </a:lnTo>
                    <a:lnTo>
                      <a:pt x="106" y="8"/>
                    </a:lnTo>
                    <a:lnTo>
                      <a:pt x="109" y="8"/>
                    </a:lnTo>
                    <a:lnTo>
                      <a:pt x="109" y="18"/>
                    </a:lnTo>
                    <a:close/>
                    <a:moveTo>
                      <a:pt x="109" y="34"/>
                    </a:moveTo>
                    <a:lnTo>
                      <a:pt x="109" y="34"/>
                    </a:lnTo>
                    <a:lnTo>
                      <a:pt x="106" y="34"/>
                    </a:lnTo>
                    <a:lnTo>
                      <a:pt x="106" y="38"/>
                    </a:lnTo>
                    <a:lnTo>
                      <a:pt x="97" y="38"/>
                    </a:lnTo>
                    <a:lnTo>
                      <a:pt x="97" y="34"/>
                    </a:lnTo>
                    <a:lnTo>
                      <a:pt x="93" y="34"/>
                    </a:lnTo>
                    <a:lnTo>
                      <a:pt x="93" y="24"/>
                    </a:lnTo>
                    <a:lnTo>
                      <a:pt x="109" y="24"/>
                    </a:lnTo>
                    <a:lnTo>
                      <a:pt x="109" y="34"/>
                    </a:lnTo>
                    <a:close/>
                    <a:moveTo>
                      <a:pt x="84" y="18"/>
                    </a:moveTo>
                    <a:lnTo>
                      <a:pt x="84" y="18"/>
                    </a:lnTo>
                    <a:lnTo>
                      <a:pt x="68" y="18"/>
                    </a:lnTo>
                    <a:lnTo>
                      <a:pt x="68" y="8"/>
                    </a:lnTo>
                    <a:lnTo>
                      <a:pt x="71" y="8"/>
                    </a:lnTo>
                    <a:lnTo>
                      <a:pt x="71" y="4"/>
                    </a:lnTo>
                    <a:lnTo>
                      <a:pt x="80" y="4"/>
                    </a:lnTo>
                    <a:lnTo>
                      <a:pt x="80" y="8"/>
                    </a:lnTo>
                    <a:lnTo>
                      <a:pt x="84" y="8"/>
                    </a:lnTo>
                    <a:lnTo>
                      <a:pt x="84" y="18"/>
                    </a:lnTo>
                    <a:close/>
                    <a:moveTo>
                      <a:pt x="84" y="34"/>
                    </a:moveTo>
                    <a:lnTo>
                      <a:pt x="84" y="34"/>
                    </a:lnTo>
                    <a:lnTo>
                      <a:pt x="80" y="34"/>
                    </a:lnTo>
                    <a:lnTo>
                      <a:pt x="80" y="38"/>
                    </a:lnTo>
                    <a:lnTo>
                      <a:pt x="71" y="38"/>
                    </a:lnTo>
                    <a:lnTo>
                      <a:pt x="71" y="34"/>
                    </a:lnTo>
                    <a:lnTo>
                      <a:pt x="68" y="34"/>
                    </a:lnTo>
                    <a:lnTo>
                      <a:pt x="68" y="24"/>
                    </a:lnTo>
                    <a:lnTo>
                      <a:pt x="84" y="24"/>
                    </a:lnTo>
                    <a:lnTo>
                      <a:pt x="84" y="34"/>
                    </a:lnTo>
                    <a:close/>
                    <a:moveTo>
                      <a:pt x="58" y="18"/>
                    </a:moveTo>
                    <a:lnTo>
                      <a:pt x="58" y="18"/>
                    </a:lnTo>
                    <a:lnTo>
                      <a:pt x="42" y="18"/>
                    </a:lnTo>
                    <a:lnTo>
                      <a:pt x="42" y="8"/>
                    </a:lnTo>
                    <a:lnTo>
                      <a:pt x="46" y="8"/>
                    </a:lnTo>
                    <a:lnTo>
                      <a:pt x="46" y="4"/>
                    </a:lnTo>
                    <a:lnTo>
                      <a:pt x="55" y="4"/>
                    </a:lnTo>
                    <a:lnTo>
                      <a:pt x="55" y="8"/>
                    </a:lnTo>
                    <a:lnTo>
                      <a:pt x="58" y="8"/>
                    </a:lnTo>
                    <a:lnTo>
                      <a:pt x="58" y="18"/>
                    </a:lnTo>
                    <a:close/>
                    <a:moveTo>
                      <a:pt x="58" y="34"/>
                    </a:moveTo>
                    <a:lnTo>
                      <a:pt x="58" y="34"/>
                    </a:lnTo>
                    <a:lnTo>
                      <a:pt x="55" y="34"/>
                    </a:lnTo>
                    <a:lnTo>
                      <a:pt x="55" y="38"/>
                    </a:lnTo>
                    <a:lnTo>
                      <a:pt x="46" y="38"/>
                    </a:lnTo>
                    <a:lnTo>
                      <a:pt x="46" y="34"/>
                    </a:lnTo>
                    <a:lnTo>
                      <a:pt x="42" y="34"/>
                    </a:lnTo>
                    <a:lnTo>
                      <a:pt x="42" y="24"/>
                    </a:lnTo>
                    <a:lnTo>
                      <a:pt x="58" y="24"/>
                    </a:lnTo>
                    <a:lnTo>
                      <a:pt x="58" y="34"/>
                    </a:lnTo>
                    <a:close/>
                    <a:moveTo>
                      <a:pt x="33" y="18"/>
                    </a:moveTo>
                    <a:lnTo>
                      <a:pt x="33" y="18"/>
                    </a:lnTo>
                    <a:lnTo>
                      <a:pt x="17" y="18"/>
                    </a:lnTo>
                    <a:lnTo>
                      <a:pt x="17" y="8"/>
                    </a:lnTo>
                    <a:lnTo>
                      <a:pt x="20" y="8"/>
                    </a:lnTo>
                    <a:lnTo>
                      <a:pt x="20" y="4"/>
                    </a:lnTo>
                    <a:lnTo>
                      <a:pt x="29" y="4"/>
                    </a:lnTo>
                    <a:lnTo>
                      <a:pt x="29" y="8"/>
                    </a:lnTo>
                    <a:lnTo>
                      <a:pt x="33" y="8"/>
                    </a:lnTo>
                    <a:lnTo>
                      <a:pt x="33" y="18"/>
                    </a:lnTo>
                    <a:close/>
                    <a:moveTo>
                      <a:pt x="33" y="34"/>
                    </a:moveTo>
                    <a:lnTo>
                      <a:pt x="33" y="34"/>
                    </a:lnTo>
                    <a:lnTo>
                      <a:pt x="29" y="34"/>
                    </a:lnTo>
                    <a:lnTo>
                      <a:pt x="29" y="38"/>
                    </a:lnTo>
                    <a:lnTo>
                      <a:pt x="20" y="38"/>
                    </a:lnTo>
                    <a:lnTo>
                      <a:pt x="20" y="34"/>
                    </a:lnTo>
                    <a:lnTo>
                      <a:pt x="17" y="34"/>
                    </a:lnTo>
                    <a:lnTo>
                      <a:pt x="17" y="24"/>
                    </a:lnTo>
                    <a:lnTo>
                      <a:pt x="33" y="24"/>
                    </a:lnTo>
                    <a:lnTo>
                      <a:pt x="33" y="34"/>
                    </a:lnTo>
                    <a:close/>
                    <a:moveTo>
                      <a:pt x="0" y="42"/>
                    </a:moveTo>
                    <a:lnTo>
                      <a:pt x="0" y="42"/>
                    </a:lnTo>
                    <a:lnTo>
                      <a:pt x="126" y="42"/>
                    </a:lnTo>
                    <a:lnTo>
                      <a:pt x="126"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sp>
            <p:nvSpPr>
              <p:cNvPr id="324" name="Freeform 75"/>
              <p:cNvSpPr>
                <a:spLocks noEditPoints="1"/>
              </p:cNvSpPr>
              <p:nvPr/>
            </p:nvSpPr>
            <p:spPr bwMode="auto">
              <a:xfrm>
                <a:off x="2663825" y="1181101"/>
                <a:ext cx="109538" cy="34925"/>
              </a:xfrm>
              <a:custGeom>
                <a:avLst/>
                <a:gdLst>
                  <a:gd name="T0" fmla="*/ 110 w 127"/>
                  <a:gd name="T1" fmla="*/ 18 h 42"/>
                  <a:gd name="T2" fmla="*/ 93 w 127"/>
                  <a:gd name="T3" fmla="*/ 8 h 42"/>
                  <a:gd name="T4" fmla="*/ 97 w 127"/>
                  <a:gd name="T5" fmla="*/ 4 h 42"/>
                  <a:gd name="T6" fmla="*/ 106 w 127"/>
                  <a:gd name="T7" fmla="*/ 8 h 42"/>
                  <a:gd name="T8" fmla="*/ 110 w 127"/>
                  <a:gd name="T9" fmla="*/ 18 h 42"/>
                  <a:gd name="T10" fmla="*/ 110 w 127"/>
                  <a:gd name="T11" fmla="*/ 34 h 42"/>
                  <a:gd name="T12" fmla="*/ 106 w 127"/>
                  <a:gd name="T13" fmla="*/ 38 h 42"/>
                  <a:gd name="T14" fmla="*/ 97 w 127"/>
                  <a:gd name="T15" fmla="*/ 34 h 42"/>
                  <a:gd name="T16" fmla="*/ 93 w 127"/>
                  <a:gd name="T17" fmla="*/ 24 h 42"/>
                  <a:gd name="T18" fmla="*/ 110 w 127"/>
                  <a:gd name="T19" fmla="*/ 34 h 42"/>
                  <a:gd name="T20" fmla="*/ 84 w 127"/>
                  <a:gd name="T21" fmla="*/ 18 h 42"/>
                  <a:gd name="T22" fmla="*/ 68 w 127"/>
                  <a:gd name="T23" fmla="*/ 8 h 42"/>
                  <a:gd name="T24" fmla="*/ 72 w 127"/>
                  <a:gd name="T25" fmla="*/ 4 h 42"/>
                  <a:gd name="T26" fmla="*/ 81 w 127"/>
                  <a:gd name="T27" fmla="*/ 8 h 42"/>
                  <a:gd name="T28" fmla="*/ 84 w 127"/>
                  <a:gd name="T29" fmla="*/ 18 h 42"/>
                  <a:gd name="T30" fmla="*/ 84 w 127"/>
                  <a:gd name="T31" fmla="*/ 34 h 42"/>
                  <a:gd name="T32" fmla="*/ 81 w 127"/>
                  <a:gd name="T33" fmla="*/ 38 h 42"/>
                  <a:gd name="T34" fmla="*/ 72 w 127"/>
                  <a:gd name="T35" fmla="*/ 34 h 42"/>
                  <a:gd name="T36" fmla="*/ 68 w 127"/>
                  <a:gd name="T37" fmla="*/ 24 h 42"/>
                  <a:gd name="T38" fmla="*/ 84 w 127"/>
                  <a:gd name="T39" fmla="*/ 34 h 42"/>
                  <a:gd name="T40" fmla="*/ 59 w 127"/>
                  <a:gd name="T41" fmla="*/ 18 h 42"/>
                  <a:gd name="T42" fmla="*/ 43 w 127"/>
                  <a:gd name="T43" fmla="*/ 8 h 42"/>
                  <a:gd name="T44" fmla="*/ 46 w 127"/>
                  <a:gd name="T45" fmla="*/ 4 h 42"/>
                  <a:gd name="T46" fmla="*/ 55 w 127"/>
                  <a:gd name="T47" fmla="*/ 8 h 42"/>
                  <a:gd name="T48" fmla="*/ 59 w 127"/>
                  <a:gd name="T49" fmla="*/ 18 h 42"/>
                  <a:gd name="T50" fmla="*/ 59 w 127"/>
                  <a:gd name="T51" fmla="*/ 34 h 42"/>
                  <a:gd name="T52" fmla="*/ 55 w 127"/>
                  <a:gd name="T53" fmla="*/ 38 h 42"/>
                  <a:gd name="T54" fmla="*/ 46 w 127"/>
                  <a:gd name="T55" fmla="*/ 34 h 42"/>
                  <a:gd name="T56" fmla="*/ 43 w 127"/>
                  <a:gd name="T57" fmla="*/ 24 h 42"/>
                  <a:gd name="T58" fmla="*/ 59 w 127"/>
                  <a:gd name="T59" fmla="*/ 34 h 42"/>
                  <a:gd name="T60" fmla="*/ 34 w 127"/>
                  <a:gd name="T61" fmla="*/ 18 h 42"/>
                  <a:gd name="T62" fmla="*/ 17 w 127"/>
                  <a:gd name="T63" fmla="*/ 8 h 42"/>
                  <a:gd name="T64" fmla="*/ 21 w 127"/>
                  <a:gd name="T65" fmla="*/ 4 h 42"/>
                  <a:gd name="T66" fmla="*/ 30 w 127"/>
                  <a:gd name="T67" fmla="*/ 8 h 42"/>
                  <a:gd name="T68" fmla="*/ 34 w 127"/>
                  <a:gd name="T69" fmla="*/ 18 h 42"/>
                  <a:gd name="T70" fmla="*/ 34 w 127"/>
                  <a:gd name="T71" fmla="*/ 34 h 42"/>
                  <a:gd name="T72" fmla="*/ 30 w 127"/>
                  <a:gd name="T73" fmla="*/ 38 h 42"/>
                  <a:gd name="T74" fmla="*/ 21 w 127"/>
                  <a:gd name="T75" fmla="*/ 34 h 42"/>
                  <a:gd name="T76" fmla="*/ 17 w 127"/>
                  <a:gd name="T77" fmla="*/ 24 h 42"/>
                  <a:gd name="T78" fmla="*/ 34 w 127"/>
                  <a:gd name="T79" fmla="*/ 34 h 42"/>
                  <a:gd name="T80" fmla="*/ 0 w 127"/>
                  <a:gd name="T81" fmla="*/ 42 h 42"/>
                  <a:gd name="T82" fmla="*/ 127 w 127"/>
                  <a:gd name="T83" fmla="*/ 0 h 42"/>
                  <a:gd name="T84" fmla="*/ 0 w 127"/>
                  <a:gd name="T8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7" h="42">
                    <a:moveTo>
                      <a:pt x="110" y="18"/>
                    </a:moveTo>
                    <a:lnTo>
                      <a:pt x="110" y="18"/>
                    </a:lnTo>
                    <a:lnTo>
                      <a:pt x="93" y="18"/>
                    </a:lnTo>
                    <a:lnTo>
                      <a:pt x="93" y="8"/>
                    </a:lnTo>
                    <a:lnTo>
                      <a:pt x="97" y="8"/>
                    </a:lnTo>
                    <a:lnTo>
                      <a:pt x="97" y="4"/>
                    </a:lnTo>
                    <a:lnTo>
                      <a:pt x="106" y="4"/>
                    </a:lnTo>
                    <a:lnTo>
                      <a:pt x="106" y="8"/>
                    </a:lnTo>
                    <a:lnTo>
                      <a:pt x="110" y="8"/>
                    </a:lnTo>
                    <a:lnTo>
                      <a:pt x="110" y="18"/>
                    </a:lnTo>
                    <a:close/>
                    <a:moveTo>
                      <a:pt x="110" y="34"/>
                    </a:moveTo>
                    <a:lnTo>
                      <a:pt x="110" y="34"/>
                    </a:lnTo>
                    <a:lnTo>
                      <a:pt x="106" y="34"/>
                    </a:lnTo>
                    <a:lnTo>
                      <a:pt x="106" y="38"/>
                    </a:lnTo>
                    <a:lnTo>
                      <a:pt x="97" y="38"/>
                    </a:lnTo>
                    <a:lnTo>
                      <a:pt x="97" y="34"/>
                    </a:lnTo>
                    <a:lnTo>
                      <a:pt x="93" y="34"/>
                    </a:lnTo>
                    <a:lnTo>
                      <a:pt x="93" y="24"/>
                    </a:lnTo>
                    <a:lnTo>
                      <a:pt x="110" y="24"/>
                    </a:lnTo>
                    <a:lnTo>
                      <a:pt x="110" y="34"/>
                    </a:lnTo>
                    <a:close/>
                    <a:moveTo>
                      <a:pt x="84" y="18"/>
                    </a:moveTo>
                    <a:lnTo>
                      <a:pt x="84" y="18"/>
                    </a:lnTo>
                    <a:lnTo>
                      <a:pt x="68" y="18"/>
                    </a:lnTo>
                    <a:lnTo>
                      <a:pt x="68" y="8"/>
                    </a:lnTo>
                    <a:lnTo>
                      <a:pt x="72" y="8"/>
                    </a:lnTo>
                    <a:lnTo>
                      <a:pt x="72" y="4"/>
                    </a:lnTo>
                    <a:lnTo>
                      <a:pt x="81" y="4"/>
                    </a:lnTo>
                    <a:lnTo>
                      <a:pt x="81" y="8"/>
                    </a:lnTo>
                    <a:lnTo>
                      <a:pt x="84" y="8"/>
                    </a:lnTo>
                    <a:lnTo>
                      <a:pt x="84" y="18"/>
                    </a:lnTo>
                    <a:close/>
                    <a:moveTo>
                      <a:pt x="84" y="34"/>
                    </a:moveTo>
                    <a:lnTo>
                      <a:pt x="84" y="34"/>
                    </a:lnTo>
                    <a:lnTo>
                      <a:pt x="81" y="34"/>
                    </a:lnTo>
                    <a:lnTo>
                      <a:pt x="81" y="38"/>
                    </a:lnTo>
                    <a:lnTo>
                      <a:pt x="72" y="38"/>
                    </a:lnTo>
                    <a:lnTo>
                      <a:pt x="72" y="34"/>
                    </a:lnTo>
                    <a:lnTo>
                      <a:pt x="68" y="34"/>
                    </a:lnTo>
                    <a:lnTo>
                      <a:pt x="68" y="24"/>
                    </a:lnTo>
                    <a:lnTo>
                      <a:pt x="84" y="24"/>
                    </a:lnTo>
                    <a:lnTo>
                      <a:pt x="84" y="34"/>
                    </a:lnTo>
                    <a:close/>
                    <a:moveTo>
                      <a:pt x="59" y="18"/>
                    </a:moveTo>
                    <a:lnTo>
                      <a:pt x="59" y="18"/>
                    </a:lnTo>
                    <a:lnTo>
                      <a:pt x="43" y="18"/>
                    </a:lnTo>
                    <a:lnTo>
                      <a:pt x="43" y="8"/>
                    </a:lnTo>
                    <a:lnTo>
                      <a:pt x="46" y="8"/>
                    </a:lnTo>
                    <a:lnTo>
                      <a:pt x="46" y="4"/>
                    </a:lnTo>
                    <a:lnTo>
                      <a:pt x="55" y="4"/>
                    </a:lnTo>
                    <a:lnTo>
                      <a:pt x="55" y="8"/>
                    </a:lnTo>
                    <a:lnTo>
                      <a:pt x="59" y="8"/>
                    </a:lnTo>
                    <a:lnTo>
                      <a:pt x="59" y="18"/>
                    </a:lnTo>
                    <a:close/>
                    <a:moveTo>
                      <a:pt x="59" y="34"/>
                    </a:moveTo>
                    <a:lnTo>
                      <a:pt x="59" y="34"/>
                    </a:lnTo>
                    <a:lnTo>
                      <a:pt x="55" y="34"/>
                    </a:lnTo>
                    <a:lnTo>
                      <a:pt x="55" y="38"/>
                    </a:lnTo>
                    <a:lnTo>
                      <a:pt x="46" y="38"/>
                    </a:lnTo>
                    <a:lnTo>
                      <a:pt x="46" y="34"/>
                    </a:lnTo>
                    <a:lnTo>
                      <a:pt x="43" y="34"/>
                    </a:lnTo>
                    <a:lnTo>
                      <a:pt x="43" y="24"/>
                    </a:lnTo>
                    <a:lnTo>
                      <a:pt x="59" y="24"/>
                    </a:lnTo>
                    <a:lnTo>
                      <a:pt x="59" y="34"/>
                    </a:lnTo>
                    <a:close/>
                    <a:moveTo>
                      <a:pt x="34" y="18"/>
                    </a:moveTo>
                    <a:lnTo>
                      <a:pt x="34" y="18"/>
                    </a:lnTo>
                    <a:lnTo>
                      <a:pt x="17" y="18"/>
                    </a:lnTo>
                    <a:lnTo>
                      <a:pt x="17" y="8"/>
                    </a:lnTo>
                    <a:lnTo>
                      <a:pt x="21" y="8"/>
                    </a:lnTo>
                    <a:lnTo>
                      <a:pt x="21" y="4"/>
                    </a:lnTo>
                    <a:lnTo>
                      <a:pt x="30" y="4"/>
                    </a:lnTo>
                    <a:lnTo>
                      <a:pt x="30" y="8"/>
                    </a:lnTo>
                    <a:lnTo>
                      <a:pt x="34" y="8"/>
                    </a:lnTo>
                    <a:lnTo>
                      <a:pt x="34" y="18"/>
                    </a:lnTo>
                    <a:close/>
                    <a:moveTo>
                      <a:pt x="34" y="34"/>
                    </a:moveTo>
                    <a:lnTo>
                      <a:pt x="34" y="34"/>
                    </a:lnTo>
                    <a:lnTo>
                      <a:pt x="30" y="34"/>
                    </a:lnTo>
                    <a:lnTo>
                      <a:pt x="30" y="38"/>
                    </a:lnTo>
                    <a:lnTo>
                      <a:pt x="21" y="38"/>
                    </a:lnTo>
                    <a:lnTo>
                      <a:pt x="21" y="34"/>
                    </a:lnTo>
                    <a:lnTo>
                      <a:pt x="17" y="34"/>
                    </a:lnTo>
                    <a:lnTo>
                      <a:pt x="17" y="24"/>
                    </a:lnTo>
                    <a:lnTo>
                      <a:pt x="34" y="24"/>
                    </a:lnTo>
                    <a:lnTo>
                      <a:pt x="34" y="34"/>
                    </a:lnTo>
                    <a:close/>
                    <a:moveTo>
                      <a:pt x="0" y="42"/>
                    </a:moveTo>
                    <a:lnTo>
                      <a:pt x="0" y="42"/>
                    </a:lnTo>
                    <a:lnTo>
                      <a:pt x="127" y="42"/>
                    </a:lnTo>
                    <a:lnTo>
                      <a:pt x="127" y="0"/>
                    </a:lnTo>
                    <a:lnTo>
                      <a:pt x="0" y="0"/>
                    </a:lnTo>
                    <a:lnTo>
                      <a:pt x="0" y="42"/>
                    </a:lnTo>
                    <a:close/>
                  </a:path>
                </a:pathLst>
              </a:custGeom>
              <a:grpFill/>
              <a:ln w="0">
                <a:noFill/>
                <a:prstDash val="solid"/>
                <a:round/>
                <a:headEnd/>
                <a:tailEnd/>
              </a:ln>
            </p:spPr>
            <p:txBody>
              <a:bodyPr/>
              <a:lstStyle/>
              <a:p>
                <a:pPr defTabSz="543689">
                  <a:defRPr/>
                </a:pPr>
                <a:endParaRPr lang="zh-CN" altLang="en-US" sz="3201"/>
              </a:p>
            </p:txBody>
          </p:sp>
        </p:grpSp>
        <p:cxnSp>
          <p:nvCxnSpPr>
            <p:cNvPr id="326" name="直接连接符 325"/>
            <p:cNvCxnSpPr>
              <a:stCxn id="302" idx="0"/>
            </p:cNvCxnSpPr>
            <p:nvPr/>
          </p:nvCxnSpPr>
          <p:spPr bwMode="auto">
            <a:xfrm>
              <a:off x="1996695" y="3831030"/>
              <a:ext cx="213747" cy="83966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7" name="直接连接符 326"/>
            <p:cNvCxnSpPr>
              <a:stCxn id="288" idx="0"/>
            </p:cNvCxnSpPr>
            <p:nvPr/>
          </p:nvCxnSpPr>
          <p:spPr bwMode="auto">
            <a:xfrm>
              <a:off x="2749479" y="3831030"/>
              <a:ext cx="0" cy="83966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31" name="直接连接符 330"/>
            <p:cNvCxnSpPr>
              <a:stCxn id="305" idx="9"/>
            </p:cNvCxnSpPr>
            <p:nvPr/>
          </p:nvCxnSpPr>
          <p:spPr bwMode="auto">
            <a:xfrm flipH="1">
              <a:off x="3297666" y="3804200"/>
              <a:ext cx="184747" cy="866496"/>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sp>
        <p:nvSpPr>
          <p:cNvPr id="336" name="右箭头 335"/>
          <p:cNvSpPr/>
          <p:nvPr/>
        </p:nvSpPr>
        <p:spPr bwMode="auto">
          <a:xfrm rot="5400000">
            <a:off x="2870057" y="3188867"/>
            <a:ext cx="599808" cy="691116"/>
          </a:xfrm>
          <a:prstGeom prst="rightArrow">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37" name="矩形 336"/>
          <p:cNvSpPr/>
          <p:nvPr/>
        </p:nvSpPr>
        <p:spPr>
          <a:xfrm>
            <a:off x="5336867" y="1390028"/>
            <a:ext cx="6006488" cy="4524315"/>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600" dirty="0">
                <a:latin typeface="+mn-ea"/>
                <a:ea typeface="+mn-ea"/>
              </a:rPr>
              <a:t>计算虚拟化驱动网络虚拟化的发展。传统数据中心，一台服务器运行一个操作系统，通过物理网线与交换机相连，由交换机实现不同的主机的交换、流量控制、安全控制等功能。在计算虚拟化后，一台服务器虚拟化成多台的虚拟的主机，每个虚拟主机有自己的</a:t>
            </a:r>
            <a:r>
              <a:rPr lang="en-US" altLang="zh-CN" sz="1600" dirty="0">
                <a:latin typeface="+mn-ea"/>
                <a:ea typeface="+mn-ea"/>
              </a:rPr>
              <a:t>CPU</a:t>
            </a:r>
            <a:r>
              <a:rPr lang="zh-CN" altLang="en-US" sz="1600" dirty="0">
                <a:latin typeface="+mn-ea"/>
                <a:ea typeface="+mn-ea"/>
              </a:rPr>
              <a:t>、内存和网卡。同一服务器上的不同主机之间既需要维持原有的通信，同时由于共享物理设备，引出了新的安全隔离、以及对流控的更高的需求，对虚拟交换技术的诉求由此</a:t>
            </a:r>
            <a:r>
              <a:rPr lang="zh-CN" altLang="en-US" sz="1600" dirty="0" smtClean="0">
                <a:latin typeface="+mn-ea"/>
                <a:ea typeface="+mn-ea"/>
              </a:rPr>
              <a:t>产生。</a:t>
            </a:r>
            <a:endParaRPr lang="zh-CN" altLang="en-US" sz="1600" dirty="0">
              <a:latin typeface="+mn-ea"/>
              <a:ea typeface="+mn-ea"/>
            </a:endParaRPr>
          </a:p>
          <a:p>
            <a:pPr marL="285750" indent="-285750">
              <a:lnSpc>
                <a:spcPct val="150000"/>
              </a:lnSpc>
              <a:buFont typeface="Wingdings" panose="05000000000000000000" pitchFamily="2" charset="2"/>
              <a:buChar char="l"/>
            </a:pPr>
            <a:r>
              <a:rPr lang="zh-CN" altLang="en-US" sz="1600" dirty="0">
                <a:latin typeface="+mn-ea"/>
                <a:ea typeface="+mn-ea"/>
              </a:rPr>
              <a:t>为统一和简化对各台主机的虚拟交换机的配置管理，业界引入分布式虚拟交换机。分布式虚拟交换机一方面可以对多台服务器的虚拟交换机统一配置、管理和监控，另一方面也可以保证虚拟机在服务器之间迁移时网络配置的一致性。</a:t>
            </a:r>
          </a:p>
        </p:txBody>
      </p:sp>
    </p:spTree>
    <p:extLst>
      <p:ext uri="{BB962C8B-B14F-4D97-AF65-F5344CB8AC3E}">
        <p14:creationId xmlns:p14="http://schemas.microsoft.com/office/powerpoint/2010/main" val="3058925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 Bridge</a:t>
            </a:r>
            <a:r>
              <a:rPr lang="zh-CN" altLang="en-US" dirty="0" smtClean="0"/>
              <a:t>介绍</a:t>
            </a:r>
            <a:endParaRPr lang="zh-CN" altLang="en-US" dirty="0"/>
          </a:p>
        </p:txBody>
      </p:sp>
      <p:sp>
        <p:nvSpPr>
          <p:cNvPr id="3" name="文本占位符 2"/>
          <p:cNvSpPr>
            <a:spLocks noGrp="1"/>
          </p:cNvSpPr>
          <p:nvPr>
            <p:ph type="body" sz="quarter" idx="10"/>
          </p:nvPr>
        </p:nvSpPr>
        <p:spPr>
          <a:xfrm>
            <a:off x="912285" y="1233488"/>
            <a:ext cx="10560048" cy="1655452"/>
          </a:xfrm>
        </p:spPr>
        <p:txBody>
          <a:bodyPr/>
          <a:lstStyle/>
          <a:p>
            <a:r>
              <a:rPr lang="en-US" altLang="zh-CN" sz="2000" dirty="0"/>
              <a:t>Linux Bridge</a:t>
            </a:r>
            <a:r>
              <a:rPr lang="zh-CN" altLang="en-US" sz="2000" dirty="0"/>
              <a:t>（网桥）是工作于二层的虚拟网络设备，功能类似于物理的交换机。</a:t>
            </a:r>
          </a:p>
          <a:p>
            <a:r>
              <a:rPr lang="en-US" altLang="zh-CN" sz="2000" dirty="0"/>
              <a:t>Bridge</a:t>
            </a:r>
            <a:r>
              <a:rPr lang="zh-CN" altLang="en-US" sz="2000" dirty="0"/>
              <a:t>可以绑定其他</a:t>
            </a:r>
            <a:r>
              <a:rPr lang="en-US" altLang="zh-CN" sz="2000" dirty="0"/>
              <a:t>Linux</a:t>
            </a:r>
            <a:r>
              <a:rPr lang="zh-CN" altLang="en-US" sz="2000" dirty="0"/>
              <a:t>网络设备作为从设备，并将这些设备虚拟化为端口，当一个从设备被绑定到</a:t>
            </a:r>
            <a:r>
              <a:rPr lang="en-US" altLang="zh-CN" sz="2000" dirty="0"/>
              <a:t>Bridge</a:t>
            </a:r>
            <a:r>
              <a:rPr lang="zh-CN" altLang="en-US" sz="2000" dirty="0"/>
              <a:t>上时，就相当于真实网络中的交换机端口插入了一个连接有终端的网线。</a:t>
            </a:r>
          </a:p>
        </p:txBody>
      </p:sp>
      <p:sp>
        <p:nvSpPr>
          <p:cNvPr id="4" name="矩形 3"/>
          <p:cNvSpPr/>
          <p:nvPr/>
        </p:nvSpPr>
        <p:spPr bwMode="auto">
          <a:xfrm>
            <a:off x="4745850" y="5697252"/>
            <a:ext cx="2700300" cy="468052"/>
          </a:xfrm>
          <a:prstGeom prst="rect">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r>
              <a:rPr lang="en-US" altLang="zh-CN" sz="1800">
                <a:latin typeface="微软雅黑" panose="020B0503020204020204" pitchFamily="34" charset="-122"/>
                <a:ea typeface="微软雅黑" panose="020B0503020204020204" pitchFamily="34" charset="-122"/>
              </a:rPr>
              <a:t>Hardware Switch</a:t>
            </a:r>
          </a:p>
        </p:txBody>
      </p:sp>
      <p:sp>
        <p:nvSpPr>
          <p:cNvPr id="6" name="矩形 5"/>
          <p:cNvSpPr/>
          <p:nvPr/>
        </p:nvSpPr>
        <p:spPr bwMode="auto">
          <a:xfrm>
            <a:off x="2279576" y="3071228"/>
            <a:ext cx="7632848" cy="2157972"/>
          </a:xfrm>
          <a:prstGeom prst="rect">
            <a:avLst/>
          </a:prstGeom>
          <a:noFill/>
          <a:ln w="19050" cap="flat" cmpd="sng" algn="ctr">
            <a:solidFill>
              <a:schemeClr val="tx1">
                <a:lumMod val="95000"/>
                <a:lumOff val="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Linux</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 name="矩形 4"/>
          <p:cNvSpPr/>
          <p:nvPr/>
        </p:nvSpPr>
        <p:spPr bwMode="auto">
          <a:xfrm>
            <a:off x="5375920" y="4869160"/>
            <a:ext cx="1440160" cy="468052"/>
          </a:xfrm>
          <a:prstGeom prst="rect">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eth0</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矩形 6"/>
          <p:cNvSpPr/>
          <p:nvPr/>
        </p:nvSpPr>
        <p:spPr bwMode="auto">
          <a:xfrm>
            <a:off x="5375920" y="4167082"/>
            <a:ext cx="1440160" cy="468052"/>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br0</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矩形 7"/>
          <p:cNvSpPr/>
          <p:nvPr/>
        </p:nvSpPr>
        <p:spPr bwMode="auto">
          <a:xfrm>
            <a:off x="3683732" y="3699030"/>
            <a:ext cx="1440160" cy="468052"/>
          </a:xfrm>
          <a:prstGeom prst="rect">
            <a:avLst/>
          </a:prstGeom>
          <a:solidFill>
            <a:srgbClr val="FFC00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tap0</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矩形 8"/>
          <p:cNvSpPr/>
          <p:nvPr/>
        </p:nvSpPr>
        <p:spPr bwMode="auto">
          <a:xfrm>
            <a:off x="7068108" y="3699030"/>
            <a:ext cx="1440160" cy="468052"/>
          </a:xfrm>
          <a:prstGeom prst="rect">
            <a:avLst/>
          </a:prstGeom>
          <a:solidFill>
            <a:srgbClr val="FFC00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tap1</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矩形 9"/>
          <p:cNvSpPr/>
          <p:nvPr/>
        </p:nvSpPr>
        <p:spPr bwMode="auto">
          <a:xfrm>
            <a:off x="3683732" y="3151103"/>
            <a:ext cx="1440160" cy="468052"/>
          </a:xfrm>
          <a:prstGeom prst="rect">
            <a:avLst/>
          </a:prstGeom>
          <a:solidFill>
            <a:srgbClr val="00B0F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800" dirty="0" smtClean="0">
                <a:latin typeface="微软雅黑" panose="020B0503020204020204" pitchFamily="34" charset="-122"/>
                <a:ea typeface="微软雅黑" panose="020B0503020204020204" pitchFamily="34" charset="-122"/>
              </a:rPr>
              <a:t>VM0</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矩形 10"/>
          <p:cNvSpPr/>
          <p:nvPr/>
        </p:nvSpPr>
        <p:spPr bwMode="auto">
          <a:xfrm>
            <a:off x="7068108" y="3151103"/>
            <a:ext cx="1440160" cy="468052"/>
          </a:xfrm>
          <a:prstGeom prst="rect">
            <a:avLst/>
          </a:prstGeom>
          <a:solidFill>
            <a:srgbClr val="00B0F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VM1</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3" name="直接连接符 12"/>
          <p:cNvCxnSpPr>
            <a:stCxn id="4" idx="0"/>
            <a:endCxn id="5" idx="2"/>
          </p:cNvCxnSpPr>
          <p:nvPr/>
        </p:nvCxnSpPr>
        <p:spPr bwMode="auto">
          <a:xfrm flipV="1">
            <a:off x="6096000" y="5337212"/>
            <a:ext cx="0" cy="36004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直接连接符 13"/>
          <p:cNvCxnSpPr>
            <a:stCxn id="5" idx="0"/>
            <a:endCxn id="7" idx="2"/>
          </p:cNvCxnSpPr>
          <p:nvPr/>
        </p:nvCxnSpPr>
        <p:spPr bwMode="auto">
          <a:xfrm flipV="1">
            <a:off x="6096000" y="4635134"/>
            <a:ext cx="0" cy="23402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 name="直接连接符 16"/>
          <p:cNvCxnSpPr>
            <a:stCxn id="7" idx="0"/>
            <a:endCxn id="8" idx="3"/>
          </p:cNvCxnSpPr>
          <p:nvPr/>
        </p:nvCxnSpPr>
        <p:spPr bwMode="auto">
          <a:xfrm flipH="1" flipV="1">
            <a:off x="5123892" y="3933056"/>
            <a:ext cx="972108" cy="23402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 name="直接连接符 19"/>
          <p:cNvCxnSpPr>
            <a:stCxn id="7" idx="0"/>
            <a:endCxn id="9" idx="1"/>
          </p:cNvCxnSpPr>
          <p:nvPr/>
        </p:nvCxnSpPr>
        <p:spPr bwMode="auto">
          <a:xfrm flipV="1">
            <a:off x="6096000" y="3933056"/>
            <a:ext cx="972108" cy="23402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3" name="直接连接符 22"/>
          <p:cNvCxnSpPr>
            <a:stCxn id="8" idx="0"/>
            <a:endCxn id="10" idx="2"/>
          </p:cNvCxnSpPr>
          <p:nvPr/>
        </p:nvCxnSpPr>
        <p:spPr bwMode="auto">
          <a:xfrm flipV="1">
            <a:off x="4403812" y="3619155"/>
            <a:ext cx="0" cy="7987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 name="直接连接符 25"/>
          <p:cNvCxnSpPr>
            <a:stCxn id="9" idx="0"/>
            <a:endCxn id="11" idx="2"/>
          </p:cNvCxnSpPr>
          <p:nvPr/>
        </p:nvCxnSpPr>
        <p:spPr bwMode="auto">
          <a:xfrm flipV="1">
            <a:off x="7788188" y="3619155"/>
            <a:ext cx="0" cy="79875"/>
          </a:xfrm>
          <a:prstGeom prst="line">
            <a:avLst/>
          </a:prstGeom>
          <a:solidFill>
            <a:schemeClr val="accent1"/>
          </a:solidFill>
          <a:ln w="1905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555910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OVS</a:t>
            </a:r>
            <a:r>
              <a:rPr lang="zh-CN" altLang="en-US" dirty="0" smtClean="0"/>
              <a:t>概述</a:t>
            </a:r>
            <a:endParaRPr lang="zh-CN" altLang="en-US" dirty="0"/>
          </a:p>
        </p:txBody>
      </p:sp>
      <p:sp>
        <p:nvSpPr>
          <p:cNvPr id="3" name="文本占位符 2"/>
          <p:cNvSpPr>
            <a:spLocks noGrp="1"/>
          </p:cNvSpPr>
          <p:nvPr>
            <p:ph type="body" sz="quarter" idx="10"/>
          </p:nvPr>
        </p:nvSpPr>
        <p:spPr>
          <a:xfrm>
            <a:off x="866352" y="4535715"/>
            <a:ext cx="10560048" cy="1836416"/>
          </a:xfrm>
        </p:spPr>
        <p:txBody>
          <a:bodyPr/>
          <a:lstStyle/>
          <a:p>
            <a:r>
              <a:rPr lang="en-US" altLang="zh-CN" sz="1200" dirty="0"/>
              <a:t>Open </a:t>
            </a:r>
            <a:r>
              <a:rPr lang="en-US" altLang="zh-CN" sz="1200" dirty="0" err="1"/>
              <a:t>vSwitch</a:t>
            </a:r>
            <a:r>
              <a:rPr lang="zh-CN" altLang="en-US" sz="1200" dirty="0"/>
              <a:t>（</a:t>
            </a:r>
            <a:r>
              <a:rPr lang="en-US" altLang="zh-CN" sz="1200" dirty="0"/>
              <a:t>OVS</a:t>
            </a:r>
            <a:r>
              <a:rPr lang="zh-CN" altLang="en-US" sz="1200" dirty="0"/>
              <a:t>）是一款基于软件实现的开源虚拟以太网</a:t>
            </a:r>
            <a:r>
              <a:rPr lang="zh-CN" altLang="en-US" sz="1200" dirty="0" smtClean="0"/>
              <a:t>交换机。</a:t>
            </a:r>
            <a:endParaRPr lang="zh-CN" altLang="en-US" sz="1200" dirty="0"/>
          </a:p>
          <a:p>
            <a:r>
              <a:rPr lang="en-US" altLang="zh-CN" sz="1200" dirty="0"/>
              <a:t>OVS</a:t>
            </a:r>
            <a:r>
              <a:rPr lang="zh-CN" altLang="en-US" sz="1200" dirty="0"/>
              <a:t>能够支持多种标准的管理接口和</a:t>
            </a:r>
            <a:r>
              <a:rPr lang="zh-CN" altLang="en-US" sz="1200" dirty="0" smtClean="0"/>
              <a:t>协议，</a:t>
            </a:r>
            <a:r>
              <a:rPr lang="zh-CN" altLang="en-US" sz="1200" dirty="0"/>
              <a:t>还可以支持跨多个物理服务器的分布式</a:t>
            </a:r>
            <a:r>
              <a:rPr lang="zh-CN" altLang="en-US" sz="1200" dirty="0" smtClean="0"/>
              <a:t>环境。</a:t>
            </a:r>
            <a:endParaRPr lang="zh-CN" altLang="en-US" sz="1200" dirty="0"/>
          </a:p>
          <a:p>
            <a:r>
              <a:rPr lang="en-US" altLang="zh-CN" sz="1200" dirty="0"/>
              <a:t>OVS</a:t>
            </a:r>
            <a:r>
              <a:rPr lang="zh-CN" altLang="en-US" sz="1200" dirty="0"/>
              <a:t>提供了对</a:t>
            </a:r>
            <a:r>
              <a:rPr lang="en-US" altLang="zh-CN" sz="1200" dirty="0" err="1"/>
              <a:t>OpenFlow</a:t>
            </a:r>
            <a:r>
              <a:rPr lang="zh-CN" altLang="en-US" sz="1200" dirty="0"/>
              <a:t>协议的支持，并且能够与众多开源的虚拟化平台相整合。</a:t>
            </a:r>
          </a:p>
          <a:p>
            <a:r>
              <a:rPr lang="zh-CN" altLang="en-US" sz="1200" dirty="0"/>
              <a:t>主要有两个作用：传递虚拟机</a:t>
            </a:r>
            <a:r>
              <a:rPr lang="en-US" altLang="zh-CN" sz="1200" dirty="0"/>
              <a:t>VM</a:t>
            </a:r>
            <a:r>
              <a:rPr lang="zh-CN" altLang="en-US" sz="1200" dirty="0"/>
              <a:t>之间的流量，以及实现</a:t>
            </a:r>
            <a:r>
              <a:rPr lang="en-US" altLang="zh-CN" sz="1200" dirty="0"/>
              <a:t>VM</a:t>
            </a:r>
            <a:r>
              <a:rPr lang="zh-CN" altLang="en-US" sz="1200" dirty="0"/>
              <a:t>和外界网络的通信。</a:t>
            </a:r>
          </a:p>
          <a:p>
            <a:endParaRPr lang="zh-CN" altLang="en-US" sz="1200" dirty="0"/>
          </a:p>
        </p:txBody>
      </p:sp>
      <p:sp>
        <p:nvSpPr>
          <p:cNvPr id="10" name="圆角矩形 9"/>
          <p:cNvSpPr/>
          <p:nvPr/>
        </p:nvSpPr>
        <p:spPr bwMode="auto">
          <a:xfrm>
            <a:off x="2421005" y="1339387"/>
            <a:ext cx="3017855" cy="1207451"/>
          </a:xfrm>
          <a:prstGeom prst="roundRect">
            <a:avLst/>
          </a:prstGeom>
          <a:solidFill>
            <a:schemeClr val="accent3"/>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9" name="圆角矩形 8"/>
          <p:cNvSpPr/>
          <p:nvPr/>
        </p:nvSpPr>
        <p:spPr bwMode="auto">
          <a:xfrm>
            <a:off x="2146654" y="1395415"/>
            <a:ext cx="3017855" cy="1207451"/>
          </a:xfrm>
          <a:prstGeom prst="roundRect">
            <a:avLst/>
          </a:prstGeom>
          <a:solidFill>
            <a:schemeClr val="accent3"/>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8" name="圆角矩形 7"/>
          <p:cNvSpPr/>
          <p:nvPr/>
        </p:nvSpPr>
        <p:spPr bwMode="auto">
          <a:xfrm>
            <a:off x="1872304" y="1444199"/>
            <a:ext cx="3017855" cy="1207451"/>
          </a:xfrm>
          <a:prstGeom prst="roundRect">
            <a:avLst/>
          </a:prstGeom>
          <a:solidFill>
            <a:schemeClr val="accent3"/>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7" name="圆角矩形 6"/>
          <p:cNvSpPr/>
          <p:nvPr/>
        </p:nvSpPr>
        <p:spPr bwMode="auto">
          <a:xfrm>
            <a:off x="1643678" y="1492982"/>
            <a:ext cx="3017855" cy="1207451"/>
          </a:xfrm>
          <a:prstGeom prst="roundRect">
            <a:avLst/>
          </a:prstGeom>
          <a:solidFill>
            <a:schemeClr val="accent3"/>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6" name="任意多边形 5"/>
          <p:cNvSpPr/>
          <p:nvPr/>
        </p:nvSpPr>
        <p:spPr bwMode="auto">
          <a:xfrm>
            <a:off x="866352" y="2586331"/>
            <a:ext cx="4572508" cy="1949384"/>
          </a:xfrm>
          <a:custGeom>
            <a:avLst/>
            <a:gdLst>
              <a:gd name="connsiteX0" fmla="*/ 1800200 w 3600400"/>
              <a:gd name="connsiteY0" fmla="*/ 0 h 1845331"/>
              <a:gd name="connsiteX1" fmla="*/ 3600400 w 3600400"/>
              <a:gd name="connsiteY1" fmla="*/ 360040 h 1845331"/>
              <a:gd name="connsiteX2" fmla="*/ 3600400 w 3600400"/>
              <a:gd name="connsiteY2" fmla="*/ 1845331 h 1845331"/>
              <a:gd name="connsiteX3" fmla="*/ 0 w 3600400"/>
              <a:gd name="connsiteY3" fmla="*/ 1845331 h 1845331"/>
              <a:gd name="connsiteX4" fmla="*/ 0 w 3600400"/>
              <a:gd name="connsiteY4" fmla="*/ 360040 h 1845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400" h="1845331">
                <a:moveTo>
                  <a:pt x="1800200" y="0"/>
                </a:moveTo>
                <a:lnTo>
                  <a:pt x="3600400" y="360040"/>
                </a:lnTo>
                <a:lnTo>
                  <a:pt x="3600400" y="1845331"/>
                </a:lnTo>
                <a:lnTo>
                  <a:pt x="0" y="1845331"/>
                </a:lnTo>
                <a:lnTo>
                  <a:pt x="0" y="360040"/>
                </a:lnTo>
                <a:close/>
              </a:path>
            </a:pathLst>
          </a:custGeom>
          <a:solidFill>
            <a:schemeClr val="bg1">
              <a:lumMod val="65000"/>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1" name="圆角矩形 10"/>
          <p:cNvSpPr/>
          <p:nvPr/>
        </p:nvSpPr>
        <p:spPr bwMode="auto">
          <a:xfrm>
            <a:off x="2267347" y="2226173"/>
            <a:ext cx="1761714" cy="359852"/>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Open </a:t>
            </a:r>
            <a:r>
              <a:rPr kumimoji="0" lang="en-US" altLang="zh-CN" sz="1400" b="0" i="0" u="none" strike="noStrike" cap="none" normalizeH="0" baseline="0" dirty="0" err="1" smtClean="0">
                <a:ln>
                  <a:noFill/>
                </a:ln>
                <a:solidFill>
                  <a:schemeClr val="tx1"/>
                </a:solidFill>
                <a:effectLst/>
                <a:latin typeface="微软雅黑" panose="020B0503020204020204" pitchFamily="34" charset="-122"/>
                <a:ea typeface="微软雅黑" panose="020B0503020204020204" pitchFamily="34" charset="-122"/>
              </a:rPr>
              <a:t>vSwitch</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2" name="圆角矩形 11"/>
          <p:cNvSpPr/>
          <p:nvPr/>
        </p:nvSpPr>
        <p:spPr bwMode="auto">
          <a:xfrm>
            <a:off x="1996769" y="1558443"/>
            <a:ext cx="675229" cy="418539"/>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VM</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3" name="圆角矩形 12"/>
          <p:cNvSpPr/>
          <p:nvPr/>
        </p:nvSpPr>
        <p:spPr bwMode="auto">
          <a:xfrm>
            <a:off x="2810590" y="1558443"/>
            <a:ext cx="675229" cy="418539"/>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400" dirty="0" smtClean="0">
                <a:latin typeface="微软雅黑" panose="020B0503020204020204" pitchFamily="34" charset="-122"/>
                <a:ea typeface="微软雅黑" panose="020B0503020204020204" pitchFamily="34" charset="-122"/>
              </a:rPr>
              <a:t>VM</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圆角矩形 13"/>
          <p:cNvSpPr/>
          <p:nvPr/>
        </p:nvSpPr>
        <p:spPr bwMode="auto">
          <a:xfrm>
            <a:off x="3624411" y="1558443"/>
            <a:ext cx="675229" cy="418539"/>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VM</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6" name="直接连接符 15"/>
          <p:cNvCxnSpPr>
            <a:stCxn id="7" idx="1"/>
            <a:endCxn id="7" idx="3"/>
          </p:cNvCxnSpPr>
          <p:nvPr/>
        </p:nvCxnSpPr>
        <p:spPr bwMode="auto">
          <a:xfrm>
            <a:off x="1643678" y="2096709"/>
            <a:ext cx="3017855" cy="0"/>
          </a:xfrm>
          <a:prstGeom prst="line">
            <a:avLst/>
          </a:prstGeom>
          <a:solidFill>
            <a:schemeClr val="accent1"/>
          </a:solidFill>
          <a:ln w="19050" cap="flat" cmpd="sng" algn="ctr">
            <a:solidFill>
              <a:schemeClr val="tx1">
                <a:lumMod val="50000"/>
                <a:lumOff val="50000"/>
              </a:schemeClr>
            </a:solidFill>
            <a:prstDash val="lgDash"/>
            <a:round/>
            <a:headEnd type="none" w="med" len="med"/>
            <a:tailEnd type="none" w="med" len="med"/>
          </a:ln>
          <a:effectLst/>
        </p:spPr>
      </p:cxnSp>
      <p:grpSp>
        <p:nvGrpSpPr>
          <p:cNvPr id="18" name="组合 18405"/>
          <p:cNvGrpSpPr/>
          <p:nvPr/>
        </p:nvGrpSpPr>
        <p:grpSpPr>
          <a:xfrm>
            <a:off x="1186428" y="2226521"/>
            <a:ext cx="731601" cy="342307"/>
            <a:chOff x="5260976" y="1906589"/>
            <a:chExt cx="492125" cy="365125"/>
          </a:xfrm>
          <a:solidFill>
            <a:srgbClr val="00B0F0"/>
          </a:solidFill>
        </p:grpSpPr>
        <p:sp>
          <p:nvSpPr>
            <p:cNvPr id="19"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0"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1"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2"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3"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4"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5"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cxnSp>
        <p:nvCxnSpPr>
          <p:cNvPr id="27" name="直接连接符 26"/>
          <p:cNvCxnSpPr/>
          <p:nvPr/>
        </p:nvCxnSpPr>
        <p:spPr bwMode="auto">
          <a:xfrm>
            <a:off x="1918029" y="2406099"/>
            <a:ext cx="349319"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0" name="直接连接符 29"/>
          <p:cNvCxnSpPr>
            <a:stCxn id="12" idx="2"/>
          </p:cNvCxnSpPr>
          <p:nvPr/>
        </p:nvCxnSpPr>
        <p:spPr bwMode="auto">
          <a:xfrm>
            <a:off x="2334383" y="1976982"/>
            <a:ext cx="512702" cy="24919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4" name="直接连接符 33"/>
          <p:cNvCxnSpPr>
            <a:stCxn id="13" idx="2"/>
            <a:endCxn id="11" idx="0"/>
          </p:cNvCxnSpPr>
          <p:nvPr/>
        </p:nvCxnSpPr>
        <p:spPr bwMode="auto">
          <a:xfrm>
            <a:off x="3148204" y="1976982"/>
            <a:ext cx="0" cy="24919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7" name="直接连接符 36"/>
          <p:cNvCxnSpPr>
            <a:stCxn id="14" idx="2"/>
          </p:cNvCxnSpPr>
          <p:nvPr/>
        </p:nvCxnSpPr>
        <p:spPr bwMode="auto">
          <a:xfrm flipH="1">
            <a:off x="3449324" y="1976982"/>
            <a:ext cx="512702" cy="248885"/>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2" name="圆角矩形 41"/>
          <p:cNvSpPr/>
          <p:nvPr/>
        </p:nvSpPr>
        <p:spPr bwMode="auto">
          <a:xfrm>
            <a:off x="1037172" y="3070189"/>
            <a:ext cx="2023984" cy="668220"/>
          </a:xfrm>
          <a:prstGeom prst="roundRect">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3" name="圆角矩形 42"/>
          <p:cNvSpPr/>
          <p:nvPr/>
        </p:nvSpPr>
        <p:spPr bwMode="auto">
          <a:xfrm>
            <a:off x="3231976" y="3070189"/>
            <a:ext cx="2023984" cy="668220"/>
          </a:xfrm>
          <a:prstGeom prst="roundRect">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4" name="圆角矩形 43"/>
          <p:cNvSpPr/>
          <p:nvPr/>
        </p:nvSpPr>
        <p:spPr bwMode="auto">
          <a:xfrm>
            <a:off x="1037172" y="3785995"/>
            <a:ext cx="2023984" cy="668220"/>
          </a:xfrm>
          <a:prstGeom prst="roundRect">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5" name="圆角矩形 44"/>
          <p:cNvSpPr/>
          <p:nvPr/>
        </p:nvSpPr>
        <p:spPr bwMode="auto">
          <a:xfrm>
            <a:off x="3231976" y="3785995"/>
            <a:ext cx="2023984" cy="668220"/>
          </a:xfrm>
          <a:prstGeom prst="roundRect">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57" name="组合 56"/>
          <p:cNvGrpSpPr/>
          <p:nvPr/>
        </p:nvGrpSpPr>
        <p:grpSpPr>
          <a:xfrm>
            <a:off x="3312312" y="3273578"/>
            <a:ext cx="307485" cy="314445"/>
            <a:chOff x="6921116" y="1190521"/>
            <a:chExt cx="2487251" cy="2284799"/>
          </a:xfrm>
        </p:grpSpPr>
        <p:sp>
          <p:nvSpPr>
            <p:cNvPr id="47" name="Freeform 217"/>
            <p:cNvSpPr>
              <a:spLocks noEditPoints="1"/>
            </p:cNvSpPr>
            <p:nvPr/>
          </p:nvSpPr>
          <p:spPr bwMode="auto">
            <a:xfrm>
              <a:off x="6921116" y="1190521"/>
              <a:ext cx="2487251" cy="2284799"/>
            </a:xfrm>
            <a:custGeom>
              <a:avLst/>
              <a:gdLst>
                <a:gd name="T0" fmla="*/ 162 w 322"/>
                <a:gd name="T1" fmla="*/ 245 h 294"/>
                <a:gd name="T2" fmla="*/ 162 w 322"/>
                <a:gd name="T3" fmla="*/ 245 h 294"/>
                <a:gd name="T4" fmla="*/ 137 w 322"/>
                <a:gd name="T5" fmla="*/ 248 h 294"/>
                <a:gd name="T6" fmla="*/ 25 w 322"/>
                <a:gd name="T7" fmla="*/ 136 h 294"/>
                <a:gd name="T8" fmla="*/ 137 w 322"/>
                <a:gd name="T9" fmla="*/ 24 h 294"/>
                <a:gd name="T10" fmla="*/ 249 w 322"/>
                <a:gd name="T11" fmla="*/ 136 h 294"/>
                <a:gd name="T12" fmla="*/ 162 w 322"/>
                <a:gd name="T13" fmla="*/ 245 h 294"/>
                <a:gd name="T14" fmla="*/ 137 w 322"/>
                <a:gd name="T15" fmla="*/ 0 h 294"/>
                <a:gd name="T16" fmla="*/ 137 w 322"/>
                <a:gd name="T17" fmla="*/ 0 h 294"/>
                <a:gd name="T18" fmla="*/ 0 w 322"/>
                <a:gd name="T19" fmla="*/ 136 h 294"/>
                <a:gd name="T20" fmla="*/ 137 w 322"/>
                <a:gd name="T21" fmla="*/ 273 h 294"/>
                <a:gd name="T22" fmla="*/ 167 w 322"/>
                <a:gd name="T23" fmla="*/ 269 h 294"/>
                <a:gd name="T24" fmla="*/ 230 w 322"/>
                <a:gd name="T25" fmla="*/ 235 h 294"/>
                <a:gd name="T26" fmla="*/ 307 w 322"/>
                <a:gd name="T27" fmla="*/ 294 h 294"/>
                <a:gd name="T28" fmla="*/ 322 w 322"/>
                <a:gd name="T29" fmla="*/ 274 h 294"/>
                <a:gd name="T30" fmla="*/ 247 w 322"/>
                <a:gd name="T31" fmla="*/ 217 h 294"/>
                <a:gd name="T32" fmla="*/ 273 w 322"/>
                <a:gd name="T33" fmla="*/ 136 h 294"/>
                <a:gd name="T34" fmla="*/ 137 w 322"/>
                <a:gd name="T35"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2" h="294">
                  <a:moveTo>
                    <a:pt x="162" y="245"/>
                  </a:moveTo>
                  <a:lnTo>
                    <a:pt x="162" y="245"/>
                  </a:lnTo>
                  <a:cubicBezTo>
                    <a:pt x="154" y="247"/>
                    <a:pt x="145" y="248"/>
                    <a:pt x="137" y="248"/>
                  </a:cubicBezTo>
                  <a:cubicBezTo>
                    <a:pt x="75" y="248"/>
                    <a:pt x="25" y="198"/>
                    <a:pt x="25" y="136"/>
                  </a:cubicBezTo>
                  <a:cubicBezTo>
                    <a:pt x="25" y="75"/>
                    <a:pt x="75" y="24"/>
                    <a:pt x="137" y="24"/>
                  </a:cubicBezTo>
                  <a:cubicBezTo>
                    <a:pt x="198" y="24"/>
                    <a:pt x="249" y="75"/>
                    <a:pt x="249" y="136"/>
                  </a:cubicBezTo>
                  <a:cubicBezTo>
                    <a:pt x="249" y="189"/>
                    <a:pt x="213" y="233"/>
                    <a:pt x="162" y="245"/>
                  </a:cubicBezTo>
                  <a:close/>
                  <a:moveTo>
                    <a:pt x="137" y="0"/>
                  </a:moveTo>
                  <a:lnTo>
                    <a:pt x="137" y="0"/>
                  </a:lnTo>
                  <a:cubicBezTo>
                    <a:pt x="62" y="0"/>
                    <a:pt x="0" y="61"/>
                    <a:pt x="0" y="136"/>
                  </a:cubicBezTo>
                  <a:cubicBezTo>
                    <a:pt x="0" y="211"/>
                    <a:pt x="62" y="273"/>
                    <a:pt x="137" y="273"/>
                  </a:cubicBezTo>
                  <a:cubicBezTo>
                    <a:pt x="147" y="273"/>
                    <a:pt x="157" y="271"/>
                    <a:pt x="167" y="269"/>
                  </a:cubicBezTo>
                  <a:cubicBezTo>
                    <a:pt x="192" y="264"/>
                    <a:pt x="213" y="252"/>
                    <a:pt x="230" y="235"/>
                  </a:cubicBezTo>
                  <a:lnTo>
                    <a:pt x="307" y="294"/>
                  </a:lnTo>
                  <a:lnTo>
                    <a:pt x="322" y="274"/>
                  </a:lnTo>
                  <a:lnTo>
                    <a:pt x="247" y="217"/>
                  </a:lnTo>
                  <a:cubicBezTo>
                    <a:pt x="263" y="194"/>
                    <a:pt x="273" y="166"/>
                    <a:pt x="273" y="136"/>
                  </a:cubicBezTo>
                  <a:cubicBezTo>
                    <a:pt x="273" y="61"/>
                    <a:pt x="212" y="0"/>
                    <a:pt x="137" y="0"/>
                  </a:cubicBezTo>
                  <a:close/>
                </a:path>
              </a:pathLst>
            </a:custGeom>
            <a:solidFill>
              <a:srgbClr val="3C3C3B"/>
            </a:solidFill>
            <a:ln w="0">
              <a:noFill/>
              <a:prstDash val="solid"/>
              <a:round/>
              <a:headEnd/>
              <a:tailEnd/>
            </a:ln>
          </p:spPr>
          <p:txBody>
            <a:bodyPr/>
            <a:lstStyle/>
            <a:p>
              <a:pPr defTabSz="543689">
                <a:defRPr/>
              </a:pPr>
              <a:endParaRPr lang="zh-CN" altLang="en-US" sz="3201"/>
            </a:p>
          </p:txBody>
        </p:sp>
        <p:sp>
          <p:nvSpPr>
            <p:cNvPr id="56" name="任意多边形 55"/>
            <p:cNvSpPr/>
            <p:nvPr/>
          </p:nvSpPr>
          <p:spPr bwMode="auto">
            <a:xfrm>
              <a:off x="7320136" y="1603610"/>
              <a:ext cx="666074" cy="674747"/>
            </a:xfrm>
            <a:custGeom>
              <a:avLst/>
              <a:gdLst>
                <a:gd name="connsiteX0" fmla="*/ 666074 w 666074"/>
                <a:gd name="connsiteY0" fmla="*/ 0 h 674747"/>
                <a:gd name="connsiteX1" fmla="*/ 666074 w 666074"/>
                <a:gd name="connsiteY1" fmla="*/ 176275 h 674747"/>
                <a:gd name="connsiteX2" fmla="*/ 579144 w 666074"/>
                <a:gd name="connsiteY2" fmla="*/ 185039 h 674747"/>
                <a:gd name="connsiteX3" fmla="*/ 180020 w 666074"/>
                <a:gd name="connsiteY3" fmla="*/ 674747 h 674747"/>
                <a:gd name="connsiteX4" fmla="*/ 874 w 666074"/>
                <a:gd name="connsiteY4" fmla="*/ 674747 h 674747"/>
                <a:gd name="connsiteX5" fmla="*/ 0 w 666074"/>
                <a:gd name="connsiteY5" fmla="*/ 666074 h 674747"/>
                <a:gd name="connsiteX6" fmla="*/ 666074 w 666074"/>
                <a:gd name="connsiteY6" fmla="*/ 0 h 674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074" h="674747">
                  <a:moveTo>
                    <a:pt x="666074" y="0"/>
                  </a:moveTo>
                  <a:lnTo>
                    <a:pt x="666074" y="176275"/>
                  </a:lnTo>
                  <a:lnTo>
                    <a:pt x="579144" y="185039"/>
                  </a:lnTo>
                  <a:cubicBezTo>
                    <a:pt x="351365" y="231649"/>
                    <a:pt x="180020" y="433188"/>
                    <a:pt x="180020" y="674747"/>
                  </a:cubicBezTo>
                  <a:lnTo>
                    <a:pt x="874" y="674747"/>
                  </a:lnTo>
                  <a:lnTo>
                    <a:pt x="0" y="666074"/>
                  </a:lnTo>
                  <a:cubicBezTo>
                    <a:pt x="0" y="298211"/>
                    <a:pt x="298211" y="0"/>
                    <a:pt x="666074" y="0"/>
                  </a:cubicBezTo>
                  <a:close/>
                </a:path>
              </a:pathLst>
            </a:custGeom>
            <a:solidFill>
              <a:srgbClr val="3C3C3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grpSp>
        <p:nvGrpSpPr>
          <p:cNvPr id="78" name="组合 77"/>
          <p:cNvGrpSpPr/>
          <p:nvPr/>
        </p:nvGrpSpPr>
        <p:grpSpPr>
          <a:xfrm>
            <a:off x="1090016" y="3228882"/>
            <a:ext cx="293749" cy="350834"/>
            <a:chOff x="7140116" y="2150067"/>
            <a:chExt cx="442912" cy="492125"/>
          </a:xfrm>
          <a:solidFill>
            <a:srgbClr val="5B5B5A"/>
          </a:solidFill>
        </p:grpSpPr>
        <p:sp>
          <p:nvSpPr>
            <p:cNvPr id="59" name="Freeform 33"/>
            <p:cNvSpPr>
              <a:spLocks noEditPoints="1"/>
            </p:cNvSpPr>
            <p:nvPr/>
          </p:nvSpPr>
          <p:spPr bwMode="auto">
            <a:xfrm>
              <a:off x="7140116" y="2150067"/>
              <a:ext cx="442912" cy="492125"/>
            </a:xfrm>
            <a:custGeom>
              <a:avLst/>
              <a:gdLst>
                <a:gd name="T0" fmla="*/ 146 w 152"/>
                <a:gd name="T1" fmla="*/ 31 h 168"/>
                <a:gd name="T2" fmla="*/ 83 w 152"/>
                <a:gd name="T3" fmla="*/ 2 h 168"/>
                <a:gd name="T4" fmla="*/ 77 w 152"/>
                <a:gd name="T5" fmla="*/ 0 h 168"/>
                <a:gd name="T6" fmla="*/ 69 w 152"/>
                <a:gd name="T7" fmla="*/ 2 h 168"/>
                <a:gd name="T8" fmla="*/ 6 w 152"/>
                <a:gd name="T9" fmla="*/ 31 h 168"/>
                <a:gd name="T10" fmla="*/ 0 w 152"/>
                <a:gd name="T11" fmla="*/ 43 h 168"/>
                <a:gd name="T12" fmla="*/ 1 w 152"/>
                <a:gd name="T13" fmla="*/ 52 h 168"/>
                <a:gd name="T14" fmla="*/ 24 w 152"/>
                <a:gd name="T15" fmla="*/ 123 h 168"/>
                <a:gd name="T16" fmla="*/ 72 w 152"/>
                <a:gd name="T17" fmla="*/ 167 h 168"/>
                <a:gd name="T18" fmla="*/ 77 w 152"/>
                <a:gd name="T19" fmla="*/ 168 h 168"/>
                <a:gd name="T20" fmla="*/ 81 w 152"/>
                <a:gd name="T21" fmla="*/ 167 h 168"/>
                <a:gd name="T22" fmla="*/ 129 w 152"/>
                <a:gd name="T23" fmla="*/ 123 h 168"/>
                <a:gd name="T24" fmla="*/ 151 w 152"/>
                <a:gd name="T25" fmla="*/ 52 h 168"/>
                <a:gd name="T26" fmla="*/ 152 w 152"/>
                <a:gd name="T27" fmla="*/ 43 h 168"/>
                <a:gd name="T28" fmla="*/ 146 w 152"/>
                <a:gd name="T29" fmla="*/ 31 h 168"/>
                <a:gd name="T30" fmla="*/ 144 w 152"/>
                <a:gd name="T31" fmla="*/ 42 h 168"/>
                <a:gd name="T32" fmla="*/ 143 w 152"/>
                <a:gd name="T33" fmla="*/ 51 h 168"/>
                <a:gd name="T34" fmla="*/ 123 w 152"/>
                <a:gd name="T35" fmla="*/ 119 h 168"/>
                <a:gd name="T36" fmla="*/ 77 w 152"/>
                <a:gd name="T37" fmla="*/ 160 h 168"/>
                <a:gd name="T38" fmla="*/ 76 w 152"/>
                <a:gd name="T39" fmla="*/ 160 h 168"/>
                <a:gd name="T40" fmla="*/ 30 w 152"/>
                <a:gd name="T41" fmla="*/ 119 h 168"/>
                <a:gd name="T42" fmla="*/ 9 w 152"/>
                <a:gd name="T43" fmla="*/ 52 h 168"/>
                <a:gd name="T44" fmla="*/ 8 w 152"/>
                <a:gd name="T45" fmla="*/ 42 h 168"/>
                <a:gd name="T46" fmla="*/ 9 w 152"/>
                <a:gd name="T47" fmla="*/ 39 h 168"/>
                <a:gd name="T48" fmla="*/ 75 w 152"/>
                <a:gd name="T49" fmla="*/ 8 h 168"/>
                <a:gd name="T50" fmla="*/ 77 w 152"/>
                <a:gd name="T51" fmla="*/ 8 h 168"/>
                <a:gd name="T52" fmla="*/ 78 w 152"/>
                <a:gd name="T53" fmla="*/ 8 h 168"/>
                <a:gd name="T54" fmla="*/ 143 w 152"/>
                <a:gd name="T55" fmla="*/ 39 h 168"/>
                <a:gd name="T56" fmla="*/ 144 w 152"/>
                <a:gd name="T57" fmla="*/ 42 h 1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52"/>
                <a:gd name="T88" fmla="*/ 0 h 168"/>
                <a:gd name="T89" fmla="*/ 152 w 152"/>
                <a:gd name="T90" fmla="*/ 168 h 16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52" h="168">
                  <a:moveTo>
                    <a:pt x="146" y="31"/>
                  </a:moveTo>
                  <a:cubicBezTo>
                    <a:pt x="120" y="26"/>
                    <a:pt x="95" y="13"/>
                    <a:pt x="83" y="2"/>
                  </a:cubicBezTo>
                  <a:cubicBezTo>
                    <a:pt x="81" y="0"/>
                    <a:pt x="78" y="0"/>
                    <a:pt x="77" y="0"/>
                  </a:cubicBezTo>
                  <a:cubicBezTo>
                    <a:pt x="75" y="0"/>
                    <a:pt x="72" y="0"/>
                    <a:pt x="69" y="2"/>
                  </a:cubicBezTo>
                  <a:cubicBezTo>
                    <a:pt x="57" y="13"/>
                    <a:pt x="33" y="26"/>
                    <a:pt x="6" y="31"/>
                  </a:cubicBezTo>
                  <a:cubicBezTo>
                    <a:pt x="2" y="32"/>
                    <a:pt x="0" y="40"/>
                    <a:pt x="0" y="43"/>
                  </a:cubicBezTo>
                  <a:cubicBezTo>
                    <a:pt x="0" y="46"/>
                    <a:pt x="1" y="49"/>
                    <a:pt x="1" y="52"/>
                  </a:cubicBezTo>
                  <a:cubicBezTo>
                    <a:pt x="3" y="71"/>
                    <a:pt x="6" y="99"/>
                    <a:pt x="24" y="123"/>
                  </a:cubicBezTo>
                  <a:cubicBezTo>
                    <a:pt x="36" y="140"/>
                    <a:pt x="56" y="158"/>
                    <a:pt x="72" y="167"/>
                  </a:cubicBezTo>
                  <a:cubicBezTo>
                    <a:pt x="73" y="168"/>
                    <a:pt x="75" y="168"/>
                    <a:pt x="77" y="168"/>
                  </a:cubicBezTo>
                  <a:cubicBezTo>
                    <a:pt x="79" y="168"/>
                    <a:pt x="80" y="168"/>
                    <a:pt x="81" y="167"/>
                  </a:cubicBezTo>
                  <a:cubicBezTo>
                    <a:pt x="97" y="158"/>
                    <a:pt x="117" y="140"/>
                    <a:pt x="129" y="123"/>
                  </a:cubicBezTo>
                  <a:cubicBezTo>
                    <a:pt x="146" y="100"/>
                    <a:pt x="149" y="71"/>
                    <a:pt x="151" y="52"/>
                  </a:cubicBezTo>
                  <a:cubicBezTo>
                    <a:pt x="151" y="49"/>
                    <a:pt x="152" y="46"/>
                    <a:pt x="152" y="43"/>
                  </a:cubicBezTo>
                  <a:cubicBezTo>
                    <a:pt x="152" y="40"/>
                    <a:pt x="151" y="32"/>
                    <a:pt x="146" y="31"/>
                  </a:cubicBezTo>
                  <a:close/>
                  <a:moveTo>
                    <a:pt x="144" y="42"/>
                  </a:moveTo>
                  <a:cubicBezTo>
                    <a:pt x="144" y="45"/>
                    <a:pt x="143" y="48"/>
                    <a:pt x="143" y="51"/>
                  </a:cubicBezTo>
                  <a:cubicBezTo>
                    <a:pt x="141" y="69"/>
                    <a:pt x="138" y="97"/>
                    <a:pt x="123" y="119"/>
                  </a:cubicBezTo>
                  <a:cubicBezTo>
                    <a:pt x="111" y="134"/>
                    <a:pt x="93" y="151"/>
                    <a:pt x="77" y="160"/>
                  </a:cubicBezTo>
                  <a:cubicBezTo>
                    <a:pt x="77" y="160"/>
                    <a:pt x="76" y="160"/>
                    <a:pt x="76" y="160"/>
                  </a:cubicBezTo>
                  <a:cubicBezTo>
                    <a:pt x="60" y="151"/>
                    <a:pt x="42" y="134"/>
                    <a:pt x="30" y="119"/>
                  </a:cubicBezTo>
                  <a:cubicBezTo>
                    <a:pt x="13" y="96"/>
                    <a:pt x="11" y="70"/>
                    <a:pt x="9" y="52"/>
                  </a:cubicBezTo>
                  <a:cubicBezTo>
                    <a:pt x="9" y="48"/>
                    <a:pt x="8" y="45"/>
                    <a:pt x="8" y="42"/>
                  </a:cubicBezTo>
                  <a:cubicBezTo>
                    <a:pt x="8" y="42"/>
                    <a:pt x="9" y="40"/>
                    <a:pt x="9" y="39"/>
                  </a:cubicBezTo>
                  <a:cubicBezTo>
                    <a:pt x="36" y="33"/>
                    <a:pt x="62" y="20"/>
                    <a:pt x="75" y="8"/>
                  </a:cubicBezTo>
                  <a:cubicBezTo>
                    <a:pt x="75" y="8"/>
                    <a:pt x="76" y="8"/>
                    <a:pt x="77" y="8"/>
                  </a:cubicBezTo>
                  <a:cubicBezTo>
                    <a:pt x="78" y="8"/>
                    <a:pt x="78" y="8"/>
                    <a:pt x="78" y="8"/>
                  </a:cubicBezTo>
                  <a:cubicBezTo>
                    <a:pt x="91" y="19"/>
                    <a:pt x="116" y="33"/>
                    <a:pt x="143" y="39"/>
                  </a:cubicBezTo>
                  <a:cubicBezTo>
                    <a:pt x="144" y="40"/>
                    <a:pt x="144" y="42"/>
                    <a:pt x="144" y="42"/>
                  </a:cubicBezTo>
                  <a:close/>
                </a:path>
              </a:pathLst>
            </a:custGeom>
            <a:grpFill/>
            <a:ln w="9525">
              <a:solidFill>
                <a:srgbClr val="3C3C3B"/>
              </a:solidFill>
              <a:round/>
              <a:headEnd/>
              <a:tailEnd/>
            </a:ln>
          </p:spPr>
          <p:txBody>
            <a:bodyPr/>
            <a:lstStyle>
              <a:defPPr>
                <a:defRPr lang="zh-CN"/>
              </a:defPPr>
              <a:lvl1pPr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5pPr>
              <a:lvl6pPr marL="2286000" algn="l" defTabSz="914400" rtl="0" eaLnBrk="1" latinLnBrk="0" hangingPunct="1">
                <a:defRPr kumimoji="1" kern="1200">
                  <a:solidFill>
                    <a:schemeClr val="tx1"/>
                  </a:solidFill>
                  <a:latin typeface="Calibri" pitchFamily="34" charset="0"/>
                  <a:ea typeface="宋体" pitchFamily="2" charset="-122"/>
                  <a:cs typeface="+mn-cs"/>
                </a:defRPr>
              </a:lvl6pPr>
              <a:lvl7pPr marL="2743200" algn="l" defTabSz="914400" rtl="0" eaLnBrk="1" latinLnBrk="0" hangingPunct="1">
                <a:defRPr kumimoji="1" kern="1200">
                  <a:solidFill>
                    <a:schemeClr val="tx1"/>
                  </a:solidFill>
                  <a:latin typeface="Calibri" pitchFamily="34" charset="0"/>
                  <a:ea typeface="宋体" pitchFamily="2" charset="-122"/>
                  <a:cs typeface="+mn-cs"/>
                </a:defRPr>
              </a:lvl7pPr>
              <a:lvl8pPr marL="3200400" algn="l" defTabSz="914400" rtl="0" eaLnBrk="1" latinLnBrk="0" hangingPunct="1">
                <a:defRPr kumimoji="1" kern="1200">
                  <a:solidFill>
                    <a:schemeClr val="tx1"/>
                  </a:solidFill>
                  <a:latin typeface="Calibri" pitchFamily="34" charset="0"/>
                  <a:ea typeface="宋体" pitchFamily="2" charset="-122"/>
                  <a:cs typeface="+mn-cs"/>
                </a:defRPr>
              </a:lvl8pPr>
              <a:lvl9pPr marL="3657600" algn="l" defTabSz="914400" rtl="0" eaLnBrk="1" latinLnBrk="0" hangingPunct="1">
                <a:defRPr kumimoji="1" kern="1200">
                  <a:solidFill>
                    <a:schemeClr val="tx1"/>
                  </a:solidFill>
                  <a:latin typeface="Calibri" pitchFamily="34" charset="0"/>
                  <a:ea typeface="宋体" pitchFamily="2" charset="-122"/>
                  <a:cs typeface="+mn-cs"/>
                </a:defRPr>
              </a:lvl9pPr>
            </a:lstStyle>
            <a:p>
              <a:endParaRPr lang="zh-CN" altLang="en-US"/>
            </a:p>
          </p:txBody>
        </p:sp>
        <p:sp>
          <p:nvSpPr>
            <p:cNvPr id="77" name="任意多边形 76"/>
            <p:cNvSpPr/>
            <p:nvPr/>
          </p:nvSpPr>
          <p:spPr bwMode="auto">
            <a:xfrm>
              <a:off x="7275131" y="2282947"/>
              <a:ext cx="162018" cy="199441"/>
            </a:xfrm>
            <a:custGeom>
              <a:avLst/>
              <a:gdLst>
                <a:gd name="connsiteX0" fmla="*/ 1023402 w 2052228"/>
                <a:gd name="connsiteY0" fmla="*/ 194056 h 2526257"/>
                <a:gd name="connsiteX1" fmla="*/ 406852 w 2052228"/>
                <a:gd name="connsiteY1" fmla="*/ 724458 h 2526257"/>
                <a:gd name="connsiteX2" fmla="*/ 394345 w 2052228"/>
                <a:gd name="connsiteY2" fmla="*/ 855416 h 2526257"/>
                <a:gd name="connsiteX3" fmla="*/ 397986 w 2052228"/>
                <a:gd name="connsiteY3" fmla="*/ 855416 h 2526257"/>
                <a:gd name="connsiteX4" fmla="*/ 397986 w 2052228"/>
                <a:gd name="connsiteY4" fmla="*/ 1203588 h 2526257"/>
                <a:gd name="connsiteX5" fmla="*/ 1654242 w 2052228"/>
                <a:gd name="connsiteY5" fmla="*/ 1203588 h 2526257"/>
                <a:gd name="connsiteX6" fmla="*/ 1654242 w 2052228"/>
                <a:gd name="connsiteY6" fmla="*/ 860676 h 2526257"/>
                <a:gd name="connsiteX7" fmla="*/ 1652514 w 2052228"/>
                <a:gd name="connsiteY7" fmla="*/ 860676 h 2526257"/>
                <a:gd name="connsiteX8" fmla="*/ 1652738 w 2052228"/>
                <a:gd name="connsiteY8" fmla="*/ 858333 h 2526257"/>
                <a:gd name="connsiteX9" fmla="*/ 1023402 w 2052228"/>
                <a:gd name="connsiteY9" fmla="*/ 194056 h 2526257"/>
                <a:gd name="connsiteX10" fmla="*/ 1026114 w 2052228"/>
                <a:gd name="connsiteY10" fmla="*/ 0 h 2526257"/>
                <a:gd name="connsiteX11" fmla="*/ 1850602 w 2052228"/>
                <a:gd name="connsiteY11" fmla="*/ 785339 h 2526257"/>
                <a:gd name="connsiteX12" fmla="*/ 1854098 w 2052228"/>
                <a:gd name="connsiteY12" fmla="*/ 858418 h 2526257"/>
                <a:gd name="connsiteX13" fmla="*/ 1854206 w 2052228"/>
                <a:gd name="connsiteY13" fmla="*/ 858418 h 2526257"/>
                <a:gd name="connsiteX14" fmla="*/ 1854206 w 2052228"/>
                <a:gd name="connsiteY14" fmla="*/ 860676 h 2526257"/>
                <a:gd name="connsiteX15" fmla="*/ 1854206 w 2052228"/>
                <a:gd name="connsiteY15" fmla="*/ 1203588 h 2526257"/>
                <a:gd name="connsiteX16" fmla="*/ 2052228 w 2052228"/>
                <a:gd name="connsiteY16" fmla="*/ 1203588 h 2526257"/>
                <a:gd name="connsiteX17" fmla="*/ 2052228 w 2052228"/>
                <a:gd name="connsiteY17" fmla="*/ 2526257 h 2526257"/>
                <a:gd name="connsiteX18" fmla="*/ 0 w 2052228"/>
                <a:gd name="connsiteY18" fmla="*/ 2526257 h 2526257"/>
                <a:gd name="connsiteX19" fmla="*/ 0 w 2052228"/>
                <a:gd name="connsiteY19" fmla="*/ 1203588 h 2526257"/>
                <a:gd name="connsiteX20" fmla="*/ 198022 w 2052228"/>
                <a:gd name="connsiteY20" fmla="*/ 1203588 h 2526257"/>
                <a:gd name="connsiteX21" fmla="*/ 198022 w 2052228"/>
                <a:gd name="connsiteY21" fmla="*/ 860676 h 2526257"/>
                <a:gd name="connsiteX22" fmla="*/ 198022 w 2052228"/>
                <a:gd name="connsiteY22" fmla="*/ 855416 h 2526257"/>
                <a:gd name="connsiteX23" fmla="*/ 198274 w 2052228"/>
                <a:gd name="connsiteY23" fmla="*/ 855416 h 2526257"/>
                <a:gd name="connsiteX24" fmla="*/ 201626 w 2052228"/>
                <a:gd name="connsiteY24" fmla="*/ 785339 h 2526257"/>
                <a:gd name="connsiteX25" fmla="*/ 1026114 w 2052228"/>
                <a:gd name="connsiteY25" fmla="*/ 0 h 2526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52228" h="2526257">
                  <a:moveTo>
                    <a:pt x="1023402" y="194056"/>
                  </a:moveTo>
                  <a:cubicBezTo>
                    <a:pt x="719276" y="194056"/>
                    <a:pt x="465535" y="421758"/>
                    <a:pt x="406852" y="724458"/>
                  </a:cubicBezTo>
                  <a:lnTo>
                    <a:pt x="394345" y="855416"/>
                  </a:lnTo>
                  <a:lnTo>
                    <a:pt x="397986" y="855416"/>
                  </a:lnTo>
                  <a:lnTo>
                    <a:pt x="397986" y="1203588"/>
                  </a:lnTo>
                  <a:lnTo>
                    <a:pt x="1654242" y="1203588"/>
                  </a:lnTo>
                  <a:lnTo>
                    <a:pt x="1654242" y="860676"/>
                  </a:lnTo>
                  <a:lnTo>
                    <a:pt x="1652514" y="860676"/>
                  </a:lnTo>
                  <a:lnTo>
                    <a:pt x="1652738" y="858333"/>
                  </a:lnTo>
                  <a:cubicBezTo>
                    <a:pt x="1652738" y="491463"/>
                    <a:pt x="1370974" y="194056"/>
                    <a:pt x="1023402" y="194056"/>
                  </a:cubicBezTo>
                  <a:close/>
                  <a:moveTo>
                    <a:pt x="1026114" y="0"/>
                  </a:moveTo>
                  <a:cubicBezTo>
                    <a:pt x="1455223" y="0"/>
                    <a:pt x="1808160" y="344225"/>
                    <a:pt x="1850602" y="785339"/>
                  </a:cubicBezTo>
                  <a:lnTo>
                    <a:pt x="1854098" y="858418"/>
                  </a:lnTo>
                  <a:lnTo>
                    <a:pt x="1854206" y="858418"/>
                  </a:lnTo>
                  <a:lnTo>
                    <a:pt x="1854206" y="860676"/>
                  </a:lnTo>
                  <a:lnTo>
                    <a:pt x="1854206" y="1203588"/>
                  </a:lnTo>
                  <a:lnTo>
                    <a:pt x="2052228" y="1203588"/>
                  </a:lnTo>
                  <a:lnTo>
                    <a:pt x="2052228" y="2526257"/>
                  </a:lnTo>
                  <a:lnTo>
                    <a:pt x="0" y="2526257"/>
                  </a:lnTo>
                  <a:lnTo>
                    <a:pt x="0" y="1203588"/>
                  </a:lnTo>
                  <a:lnTo>
                    <a:pt x="198022" y="1203588"/>
                  </a:lnTo>
                  <a:lnTo>
                    <a:pt x="198022" y="860676"/>
                  </a:lnTo>
                  <a:lnTo>
                    <a:pt x="198022" y="855416"/>
                  </a:lnTo>
                  <a:lnTo>
                    <a:pt x="198274" y="855416"/>
                  </a:lnTo>
                  <a:lnTo>
                    <a:pt x="201626" y="785339"/>
                  </a:lnTo>
                  <a:cubicBezTo>
                    <a:pt x="244068" y="344225"/>
                    <a:pt x="597006" y="0"/>
                    <a:pt x="1026114" y="0"/>
                  </a:cubicBezTo>
                  <a:close/>
                </a:path>
              </a:pathLst>
            </a:custGeom>
            <a:grpFill/>
            <a:ln w="9525" cap="flat" cmpd="sng" algn="ctr">
              <a:solidFill>
                <a:srgbClr val="3C3C3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sp>
        <p:nvSpPr>
          <p:cNvPr id="79" name="文本框 78"/>
          <p:cNvSpPr txBox="1"/>
          <p:nvPr/>
        </p:nvSpPr>
        <p:spPr bwMode="auto">
          <a:xfrm>
            <a:off x="1453622" y="3066014"/>
            <a:ext cx="1566552" cy="6426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b="1" dirty="0" smtClean="0">
                <a:latin typeface="微软雅黑" panose="020B0503020204020204" pitchFamily="34" charset="-122"/>
                <a:ea typeface="微软雅黑" panose="020B0503020204020204" pitchFamily="34" charset="-122"/>
              </a:rPr>
              <a:t>Security</a:t>
            </a:r>
            <a:r>
              <a:rPr lang="en-US" altLang="zh-CN" sz="1200" dirty="0" smtClean="0">
                <a:latin typeface="微软雅黑" panose="020B0503020204020204" pitchFamily="34" charset="-122"/>
                <a:ea typeface="微软雅黑" panose="020B0503020204020204" pitchFamily="34" charset="-122"/>
              </a:rPr>
              <a:t>: VLAN,</a:t>
            </a:r>
          </a:p>
          <a:p>
            <a:r>
              <a:rPr lang="en-US" altLang="zh-CN" sz="1200" dirty="0" err="1" smtClean="0">
                <a:latin typeface="微软雅黑" panose="020B0503020204020204" pitchFamily="34" charset="-122"/>
                <a:ea typeface="微软雅黑" panose="020B0503020204020204" pitchFamily="34" charset="-122"/>
              </a:rPr>
              <a:t>Isolation,traffic</a:t>
            </a:r>
            <a:r>
              <a:rPr lang="en-US" altLang="zh-CN" sz="1200" dirty="0" smtClean="0">
                <a:latin typeface="微软雅黑" panose="020B0503020204020204" pitchFamily="34" charset="-122"/>
                <a:ea typeface="微软雅黑" panose="020B0503020204020204" pitchFamily="34" charset="-122"/>
              </a:rPr>
              <a:t>,</a:t>
            </a:r>
          </a:p>
          <a:p>
            <a:r>
              <a:rPr lang="en-US" altLang="zh-CN" sz="1200" dirty="0" smtClean="0">
                <a:latin typeface="微软雅黑" panose="020B0503020204020204" pitchFamily="34" charset="-122"/>
                <a:ea typeface="微软雅黑" panose="020B0503020204020204" pitchFamily="34" charset="-122"/>
              </a:rPr>
              <a:t>filtering</a:t>
            </a:r>
            <a:endParaRPr lang="zh-CN" altLang="en-US" sz="1200" dirty="0" smtClean="0">
              <a:latin typeface="微软雅黑" panose="020B0503020204020204" pitchFamily="34" charset="-122"/>
              <a:ea typeface="微软雅黑" panose="020B0503020204020204" pitchFamily="34" charset="-122"/>
            </a:endParaRPr>
          </a:p>
        </p:txBody>
      </p:sp>
      <p:sp>
        <p:nvSpPr>
          <p:cNvPr id="80" name="文本框 79"/>
          <p:cNvSpPr txBox="1"/>
          <p:nvPr/>
        </p:nvSpPr>
        <p:spPr bwMode="auto">
          <a:xfrm>
            <a:off x="3655581" y="3073373"/>
            <a:ext cx="1714152" cy="6426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b="1" dirty="0" smtClean="0">
                <a:latin typeface="微软雅黑" panose="020B0503020204020204" pitchFamily="34" charset="-122"/>
                <a:ea typeface="微软雅黑" panose="020B0503020204020204" pitchFamily="34" charset="-122"/>
              </a:rPr>
              <a:t>Monitoring</a:t>
            </a:r>
            <a:r>
              <a:rPr lang="en-US" altLang="zh-CN" sz="1200" dirty="0" smtClean="0">
                <a:latin typeface="微软雅黑" panose="020B0503020204020204" pitchFamily="34" charset="-122"/>
                <a:ea typeface="微软雅黑" panose="020B0503020204020204" pitchFamily="34" charset="-122"/>
              </a:rPr>
              <a:t>: </a:t>
            </a:r>
          </a:p>
          <a:p>
            <a:r>
              <a:rPr lang="en-US" altLang="zh-CN" sz="1200" dirty="0" err="1" smtClean="0">
                <a:latin typeface="微软雅黑" panose="020B0503020204020204" pitchFamily="34" charset="-122"/>
                <a:ea typeface="微软雅黑" panose="020B0503020204020204" pitchFamily="34" charset="-122"/>
              </a:rPr>
              <a:t>Netflow,sFlow,SPAN,RSPAN</a:t>
            </a:r>
            <a:endParaRPr lang="zh-CN" altLang="en-US" sz="1200" dirty="0" smtClean="0">
              <a:latin typeface="微软雅黑" panose="020B0503020204020204" pitchFamily="34" charset="-122"/>
              <a:ea typeface="微软雅黑" panose="020B0503020204020204" pitchFamily="34" charset="-122"/>
            </a:endParaRPr>
          </a:p>
        </p:txBody>
      </p:sp>
      <p:sp>
        <p:nvSpPr>
          <p:cNvPr id="82" name="文本框 81"/>
          <p:cNvSpPr txBox="1"/>
          <p:nvPr/>
        </p:nvSpPr>
        <p:spPr bwMode="auto">
          <a:xfrm>
            <a:off x="1453622" y="3866011"/>
            <a:ext cx="1643318"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b="1" dirty="0" err="1" smtClean="0">
                <a:latin typeface="微软雅黑" panose="020B0503020204020204" pitchFamily="34" charset="-122"/>
                <a:ea typeface="微软雅黑" panose="020B0503020204020204" pitchFamily="34" charset="-122"/>
              </a:rPr>
              <a:t>QoS</a:t>
            </a:r>
            <a:r>
              <a:rPr lang="en-US" altLang="zh-CN" sz="1200" dirty="0" err="1" smtClean="0">
                <a:latin typeface="微软雅黑" panose="020B0503020204020204" pitchFamily="34" charset="-122"/>
                <a:ea typeface="微软雅黑" panose="020B0503020204020204" pitchFamily="34" charset="-122"/>
              </a:rPr>
              <a:t>:traffic</a:t>
            </a:r>
            <a:r>
              <a:rPr lang="en-US" altLang="zh-CN" sz="1200" dirty="0" smtClean="0">
                <a:latin typeface="微软雅黑" panose="020B0503020204020204" pitchFamily="34" charset="-122"/>
                <a:ea typeface="微软雅黑" panose="020B0503020204020204" pitchFamily="34" charset="-122"/>
              </a:rPr>
              <a:t> queuing and traffic shaping</a:t>
            </a:r>
          </a:p>
        </p:txBody>
      </p:sp>
      <p:sp>
        <p:nvSpPr>
          <p:cNvPr id="83" name="文本框 82"/>
          <p:cNvSpPr txBox="1"/>
          <p:nvPr/>
        </p:nvSpPr>
        <p:spPr bwMode="auto">
          <a:xfrm>
            <a:off x="3604195" y="3773771"/>
            <a:ext cx="1714152" cy="6426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b="1" dirty="0" smtClean="0">
                <a:latin typeface="微软雅黑" panose="020B0503020204020204" pitchFamily="34" charset="-122"/>
                <a:ea typeface="微软雅黑" panose="020B0503020204020204" pitchFamily="34" charset="-122"/>
              </a:rPr>
              <a:t>Automated Control</a:t>
            </a:r>
            <a:r>
              <a:rPr lang="en-US" altLang="zh-CN" sz="1200" dirty="0" smtClean="0">
                <a:latin typeface="微软雅黑" panose="020B0503020204020204" pitchFamily="34" charset="-122"/>
                <a:ea typeface="微软雅黑" panose="020B0503020204020204" pitchFamily="34" charset="-122"/>
              </a:rPr>
              <a:t>: </a:t>
            </a:r>
            <a:r>
              <a:rPr lang="en-US" altLang="zh-CN" sz="1200" dirty="0" err="1" smtClean="0">
                <a:latin typeface="微软雅黑" panose="020B0503020204020204" pitchFamily="34" charset="-122"/>
                <a:ea typeface="微软雅黑" panose="020B0503020204020204" pitchFamily="34" charset="-122"/>
              </a:rPr>
              <a:t>OpenFlow,OVSDB</a:t>
            </a:r>
            <a:r>
              <a:rPr lang="en-US" altLang="zh-CN" sz="1200" dirty="0" smtClean="0">
                <a:latin typeface="微软雅黑" panose="020B0503020204020204" pitchFamily="34" charset="-122"/>
                <a:ea typeface="微软雅黑" panose="020B0503020204020204" pitchFamily="34" charset="-122"/>
              </a:rPr>
              <a:t> </a:t>
            </a:r>
            <a:r>
              <a:rPr lang="en-US" altLang="zh-CN" sz="1200" dirty="0" err="1" smtClean="0">
                <a:latin typeface="微软雅黑" panose="020B0503020204020204" pitchFamily="34" charset="-122"/>
                <a:ea typeface="微软雅黑" panose="020B0503020204020204" pitchFamily="34" charset="-122"/>
              </a:rPr>
              <a:t>mgmt.,protocol</a:t>
            </a:r>
            <a:endParaRPr lang="zh-CN" altLang="en-US" sz="1200" dirty="0" smtClean="0">
              <a:latin typeface="微软雅黑" panose="020B0503020204020204" pitchFamily="34" charset="-122"/>
              <a:ea typeface="微软雅黑" panose="020B0503020204020204" pitchFamily="34" charset="-122"/>
            </a:endParaRPr>
          </a:p>
        </p:txBody>
      </p:sp>
      <p:grpSp>
        <p:nvGrpSpPr>
          <p:cNvPr id="84" name="组合 16579"/>
          <p:cNvGrpSpPr/>
          <p:nvPr/>
        </p:nvGrpSpPr>
        <p:grpSpPr>
          <a:xfrm>
            <a:off x="1096490" y="4020553"/>
            <a:ext cx="383614" cy="199103"/>
            <a:chOff x="4224338" y="2119313"/>
            <a:chExt cx="701675" cy="363538"/>
          </a:xfrm>
          <a:solidFill>
            <a:srgbClr val="3C3C3B"/>
          </a:solidFill>
        </p:grpSpPr>
        <p:sp>
          <p:nvSpPr>
            <p:cNvPr id="85" name="Freeform 129"/>
            <p:cNvSpPr>
              <a:spLocks noEditPoints="1"/>
            </p:cNvSpPr>
            <p:nvPr/>
          </p:nvSpPr>
          <p:spPr bwMode="auto">
            <a:xfrm>
              <a:off x="4681538" y="2151063"/>
              <a:ext cx="112713" cy="284163"/>
            </a:xfrm>
            <a:custGeom>
              <a:avLst/>
              <a:gdLst>
                <a:gd name="T0" fmla="*/ 108 w 118"/>
                <a:gd name="T1" fmla="*/ 123 h 298"/>
                <a:gd name="T2" fmla="*/ 9 w 118"/>
                <a:gd name="T3" fmla="*/ 172 h 298"/>
                <a:gd name="T4" fmla="*/ 108 w 118"/>
                <a:gd name="T5" fmla="*/ 123 h 298"/>
                <a:gd name="T6" fmla="*/ 96 w 118"/>
                <a:gd name="T7" fmla="*/ 242 h 298"/>
                <a:gd name="T8" fmla="*/ 85 w 118"/>
                <a:gd name="T9" fmla="*/ 147 h 298"/>
                <a:gd name="T10" fmla="*/ 96 w 118"/>
                <a:gd name="T11" fmla="*/ 242 h 298"/>
                <a:gd name="T12" fmla="*/ 57 w 118"/>
                <a:gd name="T13" fmla="*/ 289 h 298"/>
                <a:gd name="T14" fmla="*/ 68 w 118"/>
                <a:gd name="T15" fmla="*/ 157 h 298"/>
                <a:gd name="T16" fmla="*/ 59 w 118"/>
                <a:gd name="T17" fmla="*/ 289 h 298"/>
                <a:gd name="T18" fmla="*/ 29 w 118"/>
                <a:gd name="T19" fmla="*/ 261 h 298"/>
                <a:gd name="T20" fmla="*/ 29 w 118"/>
                <a:gd name="T21" fmla="*/ 181 h 298"/>
                <a:gd name="T22" fmla="*/ 40 w 118"/>
                <a:gd name="T23" fmla="*/ 278 h 298"/>
                <a:gd name="T24" fmla="*/ 63 w 118"/>
                <a:gd name="T25" fmla="*/ 10 h 298"/>
                <a:gd name="T26" fmla="*/ 64 w 118"/>
                <a:gd name="T27" fmla="*/ 10 h 298"/>
                <a:gd name="T28" fmla="*/ 68 w 118"/>
                <a:gd name="T29" fmla="*/ 12 h 298"/>
                <a:gd name="T30" fmla="*/ 93 w 118"/>
                <a:gd name="T31" fmla="*/ 48 h 298"/>
                <a:gd name="T32" fmla="*/ 98 w 118"/>
                <a:gd name="T33" fmla="*/ 63 h 298"/>
                <a:gd name="T34" fmla="*/ 101 w 118"/>
                <a:gd name="T35" fmla="*/ 73 h 298"/>
                <a:gd name="T36" fmla="*/ 106 w 118"/>
                <a:gd name="T37" fmla="*/ 102 h 298"/>
                <a:gd name="T38" fmla="*/ 8 w 118"/>
                <a:gd name="T39" fmla="*/ 149 h 298"/>
                <a:gd name="T40" fmla="*/ 59 w 118"/>
                <a:gd name="T41" fmla="*/ 9 h 298"/>
                <a:gd name="T42" fmla="*/ 70 w 118"/>
                <a:gd name="T43" fmla="*/ 3 h 298"/>
                <a:gd name="T44" fmla="*/ 66 w 118"/>
                <a:gd name="T45" fmla="*/ 1 h 298"/>
                <a:gd name="T46" fmla="*/ 59 w 118"/>
                <a:gd name="T47" fmla="*/ 0 h 298"/>
                <a:gd name="T48" fmla="*/ 0 w 118"/>
                <a:gd name="T49" fmla="*/ 149 h 298"/>
                <a:gd name="T50" fmla="*/ 0 w 118"/>
                <a:gd name="T51" fmla="*/ 149 h 298"/>
                <a:gd name="T52" fmla="*/ 0 w 118"/>
                <a:gd name="T53" fmla="*/ 167 h 298"/>
                <a:gd name="T54" fmla="*/ 0 w 118"/>
                <a:gd name="T55" fmla="*/ 177 h 298"/>
                <a:gd name="T56" fmla="*/ 59 w 118"/>
                <a:gd name="T57" fmla="*/ 298 h 298"/>
                <a:gd name="T58" fmla="*/ 115 w 118"/>
                <a:gd name="T59" fmla="*/ 106 h 298"/>
                <a:gd name="T60" fmla="*/ 115 w 118"/>
                <a:gd name="T61" fmla="*/ 105 h 298"/>
                <a:gd name="T62" fmla="*/ 113 w 118"/>
                <a:gd name="T63" fmla="*/ 92 h 298"/>
                <a:gd name="T64" fmla="*/ 111 w 118"/>
                <a:gd name="T65" fmla="*/ 79 h 298"/>
                <a:gd name="T66" fmla="*/ 108 w 118"/>
                <a:gd name="T67" fmla="*/ 67 h 298"/>
                <a:gd name="T68" fmla="*/ 71 w 118"/>
                <a:gd name="T69" fmla="*/ 4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298">
                  <a:moveTo>
                    <a:pt x="108" y="123"/>
                  </a:moveTo>
                  <a:lnTo>
                    <a:pt x="108" y="123"/>
                  </a:lnTo>
                  <a:lnTo>
                    <a:pt x="10" y="183"/>
                  </a:lnTo>
                  <a:cubicBezTo>
                    <a:pt x="10" y="179"/>
                    <a:pt x="9" y="175"/>
                    <a:pt x="9" y="172"/>
                  </a:cubicBezTo>
                  <a:lnTo>
                    <a:pt x="107" y="111"/>
                  </a:lnTo>
                  <a:cubicBezTo>
                    <a:pt x="107" y="115"/>
                    <a:pt x="108" y="119"/>
                    <a:pt x="108" y="123"/>
                  </a:cubicBezTo>
                  <a:close/>
                  <a:moveTo>
                    <a:pt x="96" y="242"/>
                  </a:moveTo>
                  <a:lnTo>
                    <a:pt x="96" y="242"/>
                  </a:lnTo>
                  <a:cubicBezTo>
                    <a:pt x="93" y="252"/>
                    <a:pt x="89" y="260"/>
                    <a:pt x="85" y="267"/>
                  </a:cubicBezTo>
                  <a:lnTo>
                    <a:pt x="85" y="147"/>
                  </a:lnTo>
                  <a:lnTo>
                    <a:pt x="96" y="140"/>
                  </a:lnTo>
                  <a:lnTo>
                    <a:pt x="96" y="242"/>
                  </a:lnTo>
                  <a:close/>
                  <a:moveTo>
                    <a:pt x="57" y="289"/>
                  </a:moveTo>
                  <a:lnTo>
                    <a:pt x="57" y="289"/>
                  </a:lnTo>
                  <a:lnTo>
                    <a:pt x="57" y="164"/>
                  </a:lnTo>
                  <a:lnTo>
                    <a:pt x="68" y="157"/>
                  </a:lnTo>
                  <a:lnTo>
                    <a:pt x="68" y="287"/>
                  </a:lnTo>
                  <a:cubicBezTo>
                    <a:pt x="65" y="289"/>
                    <a:pt x="62" y="289"/>
                    <a:pt x="59" y="289"/>
                  </a:cubicBezTo>
                  <a:cubicBezTo>
                    <a:pt x="58" y="289"/>
                    <a:pt x="58" y="289"/>
                    <a:pt x="57" y="289"/>
                  </a:cubicBezTo>
                  <a:close/>
                  <a:moveTo>
                    <a:pt x="29" y="261"/>
                  </a:moveTo>
                  <a:lnTo>
                    <a:pt x="29" y="261"/>
                  </a:lnTo>
                  <a:lnTo>
                    <a:pt x="29" y="181"/>
                  </a:lnTo>
                  <a:lnTo>
                    <a:pt x="40" y="175"/>
                  </a:lnTo>
                  <a:lnTo>
                    <a:pt x="40" y="278"/>
                  </a:lnTo>
                  <a:cubicBezTo>
                    <a:pt x="36" y="274"/>
                    <a:pt x="32" y="268"/>
                    <a:pt x="29" y="261"/>
                  </a:cubicBezTo>
                  <a:close/>
                  <a:moveTo>
                    <a:pt x="63" y="10"/>
                  </a:moveTo>
                  <a:lnTo>
                    <a:pt x="63" y="10"/>
                  </a:lnTo>
                  <a:cubicBezTo>
                    <a:pt x="63" y="10"/>
                    <a:pt x="64" y="10"/>
                    <a:pt x="64" y="10"/>
                  </a:cubicBezTo>
                  <a:cubicBezTo>
                    <a:pt x="65" y="10"/>
                    <a:pt x="66" y="11"/>
                    <a:pt x="68" y="12"/>
                  </a:cubicBezTo>
                  <a:cubicBezTo>
                    <a:pt x="68" y="12"/>
                    <a:pt x="68" y="12"/>
                    <a:pt x="68" y="12"/>
                  </a:cubicBezTo>
                  <a:cubicBezTo>
                    <a:pt x="77" y="17"/>
                    <a:pt x="86" y="29"/>
                    <a:pt x="93" y="47"/>
                  </a:cubicBezTo>
                  <a:cubicBezTo>
                    <a:pt x="93" y="47"/>
                    <a:pt x="93" y="48"/>
                    <a:pt x="93" y="48"/>
                  </a:cubicBezTo>
                  <a:cubicBezTo>
                    <a:pt x="94" y="51"/>
                    <a:pt x="95" y="53"/>
                    <a:pt x="96" y="56"/>
                  </a:cubicBezTo>
                  <a:cubicBezTo>
                    <a:pt x="97" y="58"/>
                    <a:pt x="97" y="61"/>
                    <a:pt x="98" y="63"/>
                  </a:cubicBezTo>
                  <a:cubicBezTo>
                    <a:pt x="98" y="64"/>
                    <a:pt x="98" y="64"/>
                    <a:pt x="98" y="65"/>
                  </a:cubicBezTo>
                  <a:cubicBezTo>
                    <a:pt x="99" y="67"/>
                    <a:pt x="100" y="70"/>
                    <a:pt x="101" y="73"/>
                  </a:cubicBezTo>
                  <a:lnTo>
                    <a:pt x="101" y="73"/>
                  </a:lnTo>
                  <a:cubicBezTo>
                    <a:pt x="103" y="82"/>
                    <a:pt x="105" y="92"/>
                    <a:pt x="106" y="102"/>
                  </a:cubicBezTo>
                  <a:lnTo>
                    <a:pt x="9" y="162"/>
                  </a:lnTo>
                  <a:cubicBezTo>
                    <a:pt x="8" y="158"/>
                    <a:pt x="8" y="153"/>
                    <a:pt x="8" y="149"/>
                  </a:cubicBezTo>
                  <a:cubicBezTo>
                    <a:pt x="8" y="65"/>
                    <a:pt x="34" y="9"/>
                    <a:pt x="59" y="9"/>
                  </a:cubicBezTo>
                  <a:cubicBezTo>
                    <a:pt x="59" y="9"/>
                    <a:pt x="59" y="9"/>
                    <a:pt x="59" y="9"/>
                  </a:cubicBezTo>
                  <a:cubicBezTo>
                    <a:pt x="61" y="9"/>
                    <a:pt x="62" y="9"/>
                    <a:pt x="63" y="10"/>
                  </a:cubicBezTo>
                  <a:close/>
                  <a:moveTo>
                    <a:pt x="70" y="3"/>
                  </a:moveTo>
                  <a:lnTo>
                    <a:pt x="70" y="3"/>
                  </a:lnTo>
                  <a:cubicBezTo>
                    <a:pt x="69" y="2"/>
                    <a:pt x="67" y="2"/>
                    <a:pt x="66" y="1"/>
                  </a:cubicBezTo>
                  <a:cubicBezTo>
                    <a:pt x="65" y="1"/>
                    <a:pt x="65" y="1"/>
                    <a:pt x="64" y="1"/>
                  </a:cubicBezTo>
                  <a:cubicBezTo>
                    <a:pt x="63" y="1"/>
                    <a:pt x="61" y="0"/>
                    <a:pt x="59" y="0"/>
                  </a:cubicBezTo>
                  <a:cubicBezTo>
                    <a:pt x="59" y="0"/>
                    <a:pt x="59" y="0"/>
                    <a:pt x="59" y="0"/>
                  </a:cubicBezTo>
                  <a:cubicBezTo>
                    <a:pt x="26" y="0"/>
                    <a:pt x="0" y="66"/>
                    <a:pt x="0" y="149"/>
                  </a:cubicBezTo>
                  <a:lnTo>
                    <a:pt x="0" y="149"/>
                  </a:lnTo>
                  <a:lnTo>
                    <a:pt x="0" y="149"/>
                  </a:lnTo>
                  <a:lnTo>
                    <a:pt x="0" y="149"/>
                  </a:lnTo>
                  <a:cubicBezTo>
                    <a:pt x="0" y="155"/>
                    <a:pt x="0" y="161"/>
                    <a:pt x="0" y="167"/>
                  </a:cubicBezTo>
                  <a:cubicBezTo>
                    <a:pt x="0" y="168"/>
                    <a:pt x="0" y="169"/>
                    <a:pt x="0" y="169"/>
                  </a:cubicBezTo>
                  <a:lnTo>
                    <a:pt x="0" y="177"/>
                  </a:lnTo>
                  <a:lnTo>
                    <a:pt x="1" y="177"/>
                  </a:lnTo>
                  <a:cubicBezTo>
                    <a:pt x="6" y="247"/>
                    <a:pt x="29" y="298"/>
                    <a:pt x="59" y="298"/>
                  </a:cubicBezTo>
                  <a:cubicBezTo>
                    <a:pt x="92" y="298"/>
                    <a:pt x="118" y="233"/>
                    <a:pt x="118" y="149"/>
                  </a:cubicBezTo>
                  <a:cubicBezTo>
                    <a:pt x="118" y="134"/>
                    <a:pt x="117" y="120"/>
                    <a:pt x="115" y="106"/>
                  </a:cubicBezTo>
                  <a:lnTo>
                    <a:pt x="115" y="106"/>
                  </a:lnTo>
                  <a:lnTo>
                    <a:pt x="115" y="105"/>
                  </a:lnTo>
                  <a:cubicBezTo>
                    <a:pt x="115" y="101"/>
                    <a:pt x="114" y="97"/>
                    <a:pt x="114" y="94"/>
                  </a:cubicBezTo>
                  <a:cubicBezTo>
                    <a:pt x="113" y="93"/>
                    <a:pt x="113" y="93"/>
                    <a:pt x="113" y="92"/>
                  </a:cubicBezTo>
                  <a:cubicBezTo>
                    <a:pt x="113" y="90"/>
                    <a:pt x="113" y="88"/>
                    <a:pt x="112" y="86"/>
                  </a:cubicBezTo>
                  <a:cubicBezTo>
                    <a:pt x="112" y="84"/>
                    <a:pt x="111" y="82"/>
                    <a:pt x="111" y="79"/>
                  </a:cubicBezTo>
                  <a:cubicBezTo>
                    <a:pt x="111" y="78"/>
                    <a:pt x="110" y="77"/>
                    <a:pt x="110" y="75"/>
                  </a:cubicBezTo>
                  <a:cubicBezTo>
                    <a:pt x="109" y="72"/>
                    <a:pt x="109" y="69"/>
                    <a:pt x="108" y="67"/>
                  </a:cubicBezTo>
                  <a:cubicBezTo>
                    <a:pt x="108" y="66"/>
                    <a:pt x="108" y="65"/>
                    <a:pt x="107" y="65"/>
                  </a:cubicBezTo>
                  <a:cubicBezTo>
                    <a:pt x="99" y="33"/>
                    <a:pt x="86" y="11"/>
                    <a:pt x="71" y="4"/>
                  </a:cubicBezTo>
                  <a:cubicBezTo>
                    <a:pt x="71" y="3"/>
                    <a:pt x="70" y="3"/>
                    <a:pt x="70" y="3"/>
                  </a:cubicBezTo>
                  <a:close/>
                </a:path>
              </a:pathLst>
            </a:custGeom>
            <a:grpFill/>
            <a:ln w="0">
              <a:noFill/>
              <a:prstDash val="solid"/>
              <a:round/>
              <a:headEnd/>
              <a:tailEnd/>
            </a:ln>
          </p:spPr>
          <p:txBody>
            <a:bodyPr/>
            <a:lstStyle/>
            <a:p>
              <a:pPr defTabSz="543689">
                <a:defRPr/>
              </a:pPr>
              <a:endParaRPr lang="zh-CN" altLang="en-US" sz="3201"/>
            </a:p>
          </p:txBody>
        </p:sp>
        <p:sp>
          <p:nvSpPr>
            <p:cNvPr id="86" name="Freeform 130"/>
            <p:cNvSpPr>
              <a:spLocks noEditPoints="1"/>
            </p:cNvSpPr>
            <p:nvPr/>
          </p:nvSpPr>
          <p:spPr bwMode="auto">
            <a:xfrm>
              <a:off x="4224338" y="2119313"/>
              <a:ext cx="596900" cy="363538"/>
            </a:xfrm>
            <a:custGeom>
              <a:avLst/>
              <a:gdLst>
                <a:gd name="T0" fmla="*/ 605 w 627"/>
                <a:gd name="T1" fmla="*/ 182 h 380"/>
                <a:gd name="T2" fmla="*/ 605 w 627"/>
                <a:gd name="T3" fmla="*/ 182 h 380"/>
                <a:gd name="T4" fmla="*/ 539 w 627"/>
                <a:gd name="T5" fmla="*/ 342 h 380"/>
                <a:gd name="T6" fmla="*/ 472 w 627"/>
                <a:gd name="T7" fmla="*/ 182 h 380"/>
                <a:gd name="T8" fmla="*/ 539 w 627"/>
                <a:gd name="T9" fmla="*/ 22 h 380"/>
                <a:gd name="T10" fmla="*/ 605 w 627"/>
                <a:gd name="T11" fmla="*/ 182 h 380"/>
                <a:gd name="T12" fmla="*/ 326 w 627"/>
                <a:gd name="T13" fmla="*/ 327 h 380"/>
                <a:gd name="T14" fmla="*/ 326 w 627"/>
                <a:gd name="T15" fmla="*/ 327 h 380"/>
                <a:gd name="T16" fmla="*/ 302 w 627"/>
                <a:gd name="T17" fmla="*/ 342 h 380"/>
                <a:gd name="T18" fmla="*/ 75 w 627"/>
                <a:gd name="T19" fmla="*/ 342 h 380"/>
                <a:gd name="T20" fmla="*/ 22 w 627"/>
                <a:gd name="T21" fmla="*/ 182 h 380"/>
                <a:gd name="T22" fmla="*/ 75 w 627"/>
                <a:gd name="T23" fmla="*/ 22 h 380"/>
                <a:gd name="T24" fmla="*/ 496 w 627"/>
                <a:gd name="T25" fmla="*/ 22 h 380"/>
                <a:gd name="T26" fmla="*/ 451 w 627"/>
                <a:gd name="T27" fmla="*/ 182 h 380"/>
                <a:gd name="T28" fmla="*/ 496 w 627"/>
                <a:gd name="T29" fmla="*/ 342 h 380"/>
                <a:gd name="T30" fmla="*/ 444 w 627"/>
                <a:gd name="T31" fmla="*/ 342 h 380"/>
                <a:gd name="T32" fmla="*/ 421 w 627"/>
                <a:gd name="T33" fmla="*/ 329 h 380"/>
                <a:gd name="T34" fmla="*/ 396 w 627"/>
                <a:gd name="T35" fmla="*/ 355 h 380"/>
                <a:gd name="T36" fmla="*/ 421 w 627"/>
                <a:gd name="T37" fmla="*/ 380 h 380"/>
                <a:gd name="T38" fmla="*/ 445 w 627"/>
                <a:gd name="T39" fmla="*/ 364 h 380"/>
                <a:gd name="T40" fmla="*/ 539 w 627"/>
                <a:gd name="T41" fmla="*/ 364 h 380"/>
                <a:gd name="T42" fmla="*/ 540 w 627"/>
                <a:gd name="T43" fmla="*/ 364 h 380"/>
                <a:gd name="T44" fmla="*/ 627 w 627"/>
                <a:gd name="T45" fmla="*/ 182 h 380"/>
                <a:gd name="T46" fmla="*/ 540 w 627"/>
                <a:gd name="T47" fmla="*/ 1 h 380"/>
                <a:gd name="T48" fmla="*/ 539 w 627"/>
                <a:gd name="T49" fmla="*/ 0 h 380"/>
                <a:gd name="T50" fmla="*/ 75 w 627"/>
                <a:gd name="T51" fmla="*/ 0 h 380"/>
                <a:gd name="T52" fmla="*/ 0 w 627"/>
                <a:gd name="T53" fmla="*/ 182 h 380"/>
                <a:gd name="T54" fmla="*/ 75 w 627"/>
                <a:gd name="T55" fmla="*/ 364 h 380"/>
                <a:gd name="T56" fmla="*/ 303 w 627"/>
                <a:gd name="T57" fmla="*/ 364 h 380"/>
                <a:gd name="T58" fmla="*/ 326 w 627"/>
                <a:gd name="T59" fmla="*/ 378 h 380"/>
                <a:gd name="T60" fmla="*/ 351 w 627"/>
                <a:gd name="T61" fmla="*/ 352 h 380"/>
                <a:gd name="T62" fmla="*/ 326 w 627"/>
                <a:gd name="T63" fmla="*/ 327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27" h="380">
                  <a:moveTo>
                    <a:pt x="605" y="182"/>
                  </a:moveTo>
                  <a:lnTo>
                    <a:pt x="605" y="182"/>
                  </a:lnTo>
                  <a:cubicBezTo>
                    <a:pt x="605" y="277"/>
                    <a:pt x="570" y="342"/>
                    <a:pt x="539" y="342"/>
                  </a:cubicBezTo>
                  <a:cubicBezTo>
                    <a:pt x="507" y="342"/>
                    <a:pt x="472" y="277"/>
                    <a:pt x="472" y="182"/>
                  </a:cubicBezTo>
                  <a:cubicBezTo>
                    <a:pt x="472" y="88"/>
                    <a:pt x="507" y="22"/>
                    <a:pt x="539" y="22"/>
                  </a:cubicBezTo>
                  <a:cubicBezTo>
                    <a:pt x="570" y="22"/>
                    <a:pt x="605" y="88"/>
                    <a:pt x="605" y="182"/>
                  </a:cubicBezTo>
                  <a:close/>
                  <a:moveTo>
                    <a:pt x="326" y="327"/>
                  </a:moveTo>
                  <a:lnTo>
                    <a:pt x="326" y="327"/>
                  </a:lnTo>
                  <a:cubicBezTo>
                    <a:pt x="315" y="327"/>
                    <a:pt x="306" y="333"/>
                    <a:pt x="302" y="342"/>
                  </a:cubicBezTo>
                  <a:lnTo>
                    <a:pt x="75" y="342"/>
                  </a:lnTo>
                  <a:cubicBezTo>
                    <a:pt x="50" y="342"/>
                    <a:pt x="22" y="274"/>
                    <a:pt x="22" y="182"/>
                  </a:cubicBezTo>
                  <a:cubicBezTo>
                    <a:pt x="22" y="91"/>
                    <a:pt x="50" y="22"/>
                    <a:pt x="75" y="22"/>
                  </a:cubicBezTo>
                  <a:lnTo>
                    <a:pt x="496" y="22"/>
                  </a:lnTo>
                  <a:cubicBezTo>
                    <a:pt x="469" y="52"/>
                    <a:pt x="451" y="112"/>
                    <a:pt x="451" y="182"/>
                  </a:cubicBezTo>
                  <a:cubicBezTo>
                    <a:pt x="451" y="252"/>
                    <a:pt x="469" y="312"/>
                    <a:pt x="496" y="342"/>
                  </a:cubicBezTo>
                  <a:lnTo>
                    <a:pt x="444" y="342"/>
                  </a:lnTo>
                  <a:cubicBezTo>
                    <a:pt x="439" y="334"/>
                    <a:pt x="431" y="329"/>
                    <a:pt x="421" y="329"/>
                  </a:cubicBezTo>
                  <a:cubicBezTo>
                    <a:pt x="407" y="329"/>
                    <a:pt x="396" y="340"/>
                    <a:pt x="396" y="355"/>
                  </a:cubicBezTo>
                  <a:cubicBezTo>
                    <a:pt x="396" y="369"/>
                    <a:pt x="407" y="380"/>
                    <a:pt x="421" y="380"/>
                  </a:cubicBezTo>
                  <a:cubicBezTo>
                    <a:pt x="432" y="380"/>
                    <a:pt x="441" y="373"/>
                    <a:pt x="445" y="364"/>
                  </a:cubicBezTo>
                  <a:lnTo>
                    <a:pt x="539" y="364"/>
                  </a:lnTo>
                  <a:cubicBezTo>
                    <a:pt x="539" y="364"/>
                    <a:pt x="540" y="364"/>
                    <a:pt x="540" y="364"/>
                  </a:cubicBezTo>
                  <a:cubicBezTo>
                    <a:pt x="589" y="363"/>
                    <a:pt x="627" y="283"/>
                    <a:pt x="627" y="182"/>
                  </a:cubicBezTo>
                  <a:cubicBezTo>
                    <a:pt x="627" y="82"/>
                    <a:pt x="589" y="3"/>
                    <a:pt x="540" y="1"/>
                  </a:cubicBezTo>
                  <a:cubicBezTo>
                    <a:pt x="540" y="0"/>
                    <a:pt x="539" y="0"/>
                    <a:pt x="539" y="0"/>
                  </a:cubicBezTo>
                  <a:lnTo>
                    <a:pt x="75" y="0"/>
                  </a:lnTo>
                  <a:cubicBezTo>
                    <a:pt x="27" y="0"/>
                    <a:pt x="0" y="94"/>
                    <a:pt x="0" y="182"/>
                  </a:cubicBezTo>
                  <a:cubicBezTo>
                    <a:pt x="0" y="270"/>
                    <a:pt x="27" y="364"/>
                    <a:pt x="75" y="364"/>
                  </a:cubicBezTo>
                  <a:lnTo>
                    <a:pt x="303" y="364"/>
                  </a:lnTo>
                  <a:cubicBezTo>
                    <a:pt x="308" y="372"/>
                    <a:pt x="316" y="378"/>
                    <a:pt x="326" y="378"/>
                  </a:cubicBezTo>
                  <a:cubicBezTo>
                    <a:pt x="340" y="378"/>
                    <a:pt x="351" y="366"/>
                    <a:pt x="351" y="352"/>
                  </a:cubicBezTo>
                  <a:cubicBezTo>
                    <a:pt x="351" y="338"/>
                    <a:pt x="340" y="327"/>
                    <a:pt x="326" y="327"/>
                  </a:cubicBezTo>
                  <a:close/>
                </a:path>
              </a:pathLst>
            </a:custGeom>
            <a:grpFill/>
            <a:ln w="0">
              <a:noFill/>
              <a:prstDash val="solid"/>
              <a:round/>
              <a:headEnd/>
              <a:tailEnd/>
            </a:ln>
          </p:spPr>
          <p:txBody>
            <a:bodyPr/>
            <a:lstStyle/>
            <a:p>
              <a:pPr defTabSz="543689">
                <a:defRPr/>
              </a:pPr>
              <a:endParaRPr lang="zh-CN" altLang="en-US" sz="3201"/>
            </a:p>
          </p:txBody>
        </p:sp>
        <p:sp>
          <p:nvSpPr>
            <p:cNvPr id="87" name="Freeform 131"/>
            <p:cNvSpPr>
              <a:spLocks/>
            </p:cNvSpPr>
            <p:nvPr/>
          </p:nvSpPr>
          <p:spPr bwMode="auto">
            <a:xfrm>
              <a:off x="4319588" y="2265363"/>
              <a:ext cx="292100" cy="36513"/>
            </a:xfrm>
            <a:custGeom>
              <a:avLst/>
              <a:gdLst>
                <a:gd name="T0" fmla="*/ 203 w 306"/>
                <a:gd name="T1" fmla="*/ 0 h 38"/>
                <a:gd name="T2" fmla="*/ 203 w 306"/>
                <a:gd name="T3" fmla="*/ 0 h 38"/>
                <a:gd name="T4" fmla="*/ 150 w 306"/>
                <a:gd name="T5" fmla="*/ 14 h 38"/>
                <a:gd name="T6" fmla="*/ 103 w 306"/>
                <a:gd name="T7" fmla="*/ 25 h 38"/>
                <a:gd name="T8" fmla="*/ 6 w 306"/>
                <a:gd name="T9" fmla="*/ 1 h 38"/>
                <a:gd name="T10" fmla="*/ 0 w 306"/>
                <a:gd name="T11" fmla="*/ 13 h 38"/>
                <a:gd name="T12" fmla="*/ 103 w 306"/>
                <a:gd name="T13" fmla="*/ 38 h 38"/>
                <a:gd name="T14" fmla="*/ 156 w 306"/>
                <a:gd name="T15" fmla="*/ 25 h 38"/>
                <a:gd name="T16" fmla="*/ 203 w 306"/>
                <a:gd name="T17" fmla="*/ 13 h 38"/>
                <a:gd name="T18" fmla="*/ 300 w 306"/>
                <a:gd name="T19" fmla="*/ 38 h 38"/>
                <a:gd name="T20" fmla="*/ 306 w 306"/>
                <a:gd name="T21" fmla="*/ 26 h 38"/>
                <a:gd name="T22" fmla="*/ 203 w 306"/>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6" h="38">
                  <a:moveTo>
                    <a:pt x="203" y="0"/>
                  </a:moveTo>
                  <a:lnTo>
                    <a:pt x="203" y="0"/>
                  </a:lnTo>
                  <a:cubicBezTo>
                    <a:pt x="176" y="0"/>
                    <a:pt x="163" y="7"/>
                    <a:pt x="150" y="14"/>
                  </a:cubicBezTo>
                  <a:cubicBezTo>
                    <a:pt x="138" y="20"/>
                    <a:pt x="126" y="25"/>
                    <a:pt x="103" y="25"/>
                  </a:cubicBezTo>
                  <a:cubicBezTo>
                    <a:pt x="55" y="25"/>
                    <a:pt x="6" y="1"/>
                    <a:pt x="6" y="1"/>
                  </a:cubicBezTo>
                  <a:lnTo>
                    <a:pt x="0" y="13"/>
                  </a:lnTo>
                  <a:cubicBezTo>
                    <a:pt x="2" y="14"/>
                    <a:pt x="52" y="38"/>
                    <a:pt x="103" y="38"/>
                  </a:cubicBezTo>
                  <a:cubicBezTo>
                    <a:pt x="129" y="38"/>
                    <a:pt x="143" y="32"/>
                    <a:pt x="156" y="25"/>
                  </a:cubicBezTo>
                  <a:cubicBezTo>
                    <a:pt x="168" y="19"/>
                    <a:pt x="180" y="13"/>
                    <a:pt x="203" y="13"/>
                  </a:cubicBezTo>
                  <a:cubicBezTo>
                    <a:pt x="251" y="13"/>
                    <a:pt x="300" y="38"/>
                    <a:pt x="300" y="38"/>
                  </a:cubicBezTo>
                  <a:lnTo>
                    <a:pt x="306" y="26"/>
                  </a:lnTo>
                  <a:cubicBezTo>
                    <a:pt x="304" y="25"/>
                    <a:pt x="254" y="0"/>
                    <a:pt x="203" y="0"/>
                  </a:cubicBezTo>
                  <a:close/>
                </a:path>
              </a:pathLst>
            </a:custGeom>
            <a:grpFill/>
            <a:ln w="0">
              <a:noFill/>
              <a:prstDash val="solid"/>
              <a:round/>
              <a:headEnd/>
              <a:tailEnd/>
            </a:ln>
          </p:spPr>
          <p:txBody>
            <a:bodyPr/>
            <a:lstStyle/>
            <a:p>
              <a:pPr defTabSz="543689">
                <a:defRPr/>
              </a:pPr>
              <a:endParaRPr lang="zh-CN" altLang="en-US" sz="3201"/>
            </a:p>
          </p:txBody>
        </p:sp>
        <p:sp>
          <p:nvSpPr>
            <p:cNvPr id="88" name="Freeform 132"/>
            <p:cNvSpPr>
              <a:spLocks/>
            </p:cNvSpPr>
            <p:nvPr/>
          </p:nvSpPr>
          <p:spPr bwMode="auto">
            <a:xfrm>
              <a:off x="4314825" y="2192338"/>
              <a:ext cx="301625" cy="57150"/>
            </a:xfrm>
            <a:custGeom>
              <a:avLst/>
              <a:gdLst>
                <a:gd name="T0" fmla="*/ 208 w 316"/>
                <a:gd name="T1" fmla="*/ 0 h 60"/>
                <a:gd name="T2" fmla="*/ 208 w 316"/>
                <a:gd name="T3" fmla="*/ 0 h 60"/>
                <a:gd name="T4" fmla="*/ 150 w 316"/>
                <a:gd name="T5" fmla="*/ 14 h 60"/>
                <a:gd name="T6" fmla="*/ 108 w 316"/>
                <a:gd name="T7" fmla="*/ 25 h 60"/>
                <a:gd name="T8" fmla="*/ 16 w 316"/>
                <a:gd name="T9" fmla="*/ 2 h 60"/>
                <a:gd name="T10" fmla="*/ 0 w 316"/>
                <a:gd name="T11" fmla="*/ 33 h 60"/>
                <a:gd name="T12" fmla="*/ 108 w 316"/>
                <a:gd name="T13" fmla="*/ 60 h 60"/>
                <a:gd name="T14" fmla="*/ 166 w 316"/>
                <a:gd name="T15" fmla="*/ 45 h 60"/>
                <a:gd name="T16" fmla="*/ 208 w 316"/>
                <a:gd name="T17" fmla="*/ 35 h 60"/>
                <a:gd name="T18" fmla="*/ 300 w 316"/>
                <a:gd name="T19" fmla="*/ 58 h 60"/>
                <a:gd name="T20" fmla="*/ 316 w 316"/>
                <a:gd name="T21" fmla="*/ 27 h 60"/>
                <a:gd name="T22" fmla="*/ 208 w 316"/>
                <a:gd name="T2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6" h="60">
                  <a:moveTo>
                    <a:pt x="208" y="0"/>
                  </a:moveTo>
                  <a:lnTo>
                    <a:pt x="208" y="0"/>
                  </a:lnTo>
                  <a:cubicBezTo>
                    <a:pt x="179" y="0"/>
                    <a:pt x="164" y="8"/>
                    <a:pt x="150" y="14"/>
                  </a:cubicBezTo>
                  <a:cubicBezTo>
                    <a:pt x="138" y="20"/>
                    <a:pt x="129" y="25"/>
                    <a:pt x="108" y="25"/>
                  </a:cubicBezTo>
                  <a:cubicBezTo>
                    <a:pt x="63" y="25"/>
                    <a:pt x="16" y="2"/>
                    <a:pt x="16" y="2"/>
                  </a:cubicBezTo>
                  <a:lnTo>
                    <a:pt x="0" y="33"/>
                  </a:lnTo>
                  <a:cubicBezTo>
                    <a:pt x="2" y="34"/>
                    <a:pt x="54" y="60"/>
                    <a:pt x="108" y="60"/>
                  </a:cubicBezTo>
                  <a:cubicBezTo>
                    <a:pt x="137" y="60"/>
                    <a:pt x="152" y="52"/>
                    <a:pt x="166" y="45"/>
                  </a:cubicBezTo>
                  <a:cubicBezTo>
                    <a:pt x="178" y="39"/>
                    <a:pt x="187" y="35"/>
                    <a:pt x="208" y="35"/>
                  </a:cubicBezTo>
                  <a:cubicBezTo>
                    <a:pt x="253" y="35"/>
                    <a:pt x="300" y="58"/>
                    <a:pt x="300" y="58"/>
                  </a:cubicBezTo>
                  <a:lnTo>
                    <a:pt x="316" y="27"/>
                  </a:lnTo>
                  <a:cubicBezTo>
                    <a:pt x="314" y="26"/>
                    <a:pt x="262" y="0"/>
                    <a:pt x="208" y="0"/>
                  </a:cubicBezTo>
                  <a:close/>
                </a:path>
              </a:pathLst>
            </a:custGeom>
            <a:grpFill/>
            <a:ln w="0">
              <a:noFill/>
              <a:prstDash val="solid"/>
              <a:round/>
              <a:headEnd/>
              <a:tailEnd/>
            </a:ln>
          </p:spPr>
          <p:txBody>
            <a:bodyPr/>
            <a:lstStyle/>
            <a:p>
              <a:pPr defTabSz="543689">
                <a:defRPr/>
              </a:pPr>
              <a:endParaRPr lang="zh-CN" altLang="en-US" sz="3201"/>
            </a:p>
          </p:txBody>
        </p:sp>
        <p:sp>
          <p:nvSpPr>
            <p:cNvPr id="89" name="Freeform 133"/>
            <p:cNvSpPr>
              <a:spLocks/>
            </p:cNvSpPr>
            <p:nvPr/>
          </p:nvSpPr>
          <p:spPr bwMode="auto">
            <a:xfrm>
              <a:off x="4319588" y="2317750"/>
              <a:ext cx="292100" cy="36513"/>
            </a:xfrm>
            <a:custGeom>
              <a:avLst/>
              <a:gdLst>
                <a:gd name="T0" fmla="*/ 150 w 306"/>
                <a:gd name="T1" fmla="*/ 14 h 39"/>
                <a:gd name="T2" fmla="*/ 150 w 306"/>
                <a:gd name="T3" fmla="*/ 14 h 39"/>
                <a:gd name="T4" fmla="*/ 103 w 306"/>
                <a:gd name="T5" fmla="*/ 26 h 39"/>
                <a:gd name="T6" fmla="*/ 6 w 306"/>
                <a:gd name="T7" fmla="*/ 1 h 39"/>
                <a:gd name="T8" fmla="*/ 0 w 306"/>
                <a:gd name="T9" fmla="*/ 13 h 39"/>
                <a:gd name="T10" fmla="*/ 103 w 306"/>
                <a:gd name="T11" fmla="*/ 39 h 39"/>
                <a:gd name="T12" fmla="*/ 156 w 306"/>
                <a:gd name="T13" fmla="*/ 25 h 39"/>
                <a:gd name="T14" fmla="*/ 203 w 306"/>
                <a:gd name="T15" fmla="*/ 14 h 39"/>
                <a:gd name="T16" fmla="*/ 300 w 306"/>
                <a:gd name="T17" fmla="*/ 38 h 39"/>
                <a:gd name="T18" fmla="*/ 306 w 306"/>
                <a:gd name="T19" fmla="*/ 26 h 39"/>
                <a:gd name="T20" fmla="*/ 203 w 306"/>
                <a:gd name="T21" fmla="*/ 0 h 39"/>
                <a:gd name="T22" fmla="*/ 150 w 306"/>
                <a:gd name="T23" fmla="*/ 1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6" h="39">
                  <a:moveTo>
                    <a:pt x="150" y="14"/>
                  </a:moveTo>
                  <a:lnTo>
                    <a:pt x="150" y="14"/>
                  </a:lnTo>
                  <a:cubicBezTo>
                    <a:pt x="138" y="20"/>
                    <a:pt x="126" y="26"/>
                    <a:pt x="103" y="26"/>
                  </a:cubicBezTo>
                  <a:cubicBezTo>
                    <a:pt x="55" y="26"/>
                    <a:pt x="6" y="1"/>
                    <a:pt x="6" y="1"/>
                  </a:cubicBezTo>
                  <a:lnTo>
                    <a:pt x="0" y="13"/>
                  </a:lnTo>
                  <a:cubicBezTo>
                    <a:pt x="2" y="14"/>
                    <a:pt x="52" y="39"/>
                    <a:pt x="103" y="39"/>
                  </a:cubicBezTo>
                  <a:cubicBezTo>
                    <a:pt x="129" y="39"/>
                    <a:pt x="143" y="32"/>
                    <a:pt x="156" y="25"/>
                  </a:cubicBezTo>
                  <a:cubicBezTo>
                    <a:pt x="168" y="19"/>
                    <a:pt x="180" y="14"/>
                    <a:pt x="203" y="14"/>
                  </a:cubicBezTo>
                  <a:cubicBezTo>
                    <a:pt x="251" y="14"/>
                    <a:pt x="300" y="38"/>
                    <a:pt x="300" y="38"/>
                  </a:cubicBezTo>
                  <a:lnTo>
                    <a:pt x="306" y="26"/>
                  </a:lnTo>
                  <a:cubicBezTo>
                    <a:pt x="304" y="25"/>
                    <a:pt x="254" y="0"/>
                    <a:pt x="203" y="0"/>
                  </a:cubicBezTo>
                  <a:cubicBezTo>
                    <a:pt x="176" y="0"/>
                    <a:pt x="163" y="7"/>
                    <a:pt x="150" y="14"/>
                  </a:cubicBezTo>
                  <a:close/>
                </a:path>
              </a:pathLst>
            </a:custGeom>
            <a:grpFill/>
            <a:ln w="0">
              <a:noFill/>
              <a:prstDash val="solid"/>
              <a:round/>
              <a:headEnd/>
              <a:tailEnd/>
            </a:ln>
          </p:spPr>
          <p:txBody>
            <a:bodyPr/>
            <a:lstStyle/>
            <a:p>
              <a:pPr defTabSz="543689">
                <a:defRPr/>
              </a:pPr>
              <a:endParaRPr lang="zh-CN" altLang="en-US" sz="3201"/>
            </a:p>
          </p:txBody>
        </p:sp>
        <p:sp>
          <p:nvSpPr>
            <p:cNvPr id="90" name="Freeform 134"/>
            <p:cNvSpPr>
              <a:spLocks/>
            </p:cNvSpPr>
            <p:nvPr/>
          </p:nvSpPr>
          <p:spPr bwMode="auto">
            <a:xfrm>
              <a:off x="4319588" y="2370138"/>
              <a:ext cx="292100" cy="36513"/>
            </a:xfrm>
            <a:custGeom>
              <a:avLst/>
              <a:gdLst>
                <a:gd name="T0" fmla="*/ 306 w 306"/>
                <a:gd name="T1" fmla="*/ 26 h 38"/>
                <a:gd name="T2" fmla="*/ 306 w 306"/>
                <a:gd name="T3" fmla="*/ 26 h 38"/>
                <a:gd name="T4" fmla="*/ 203 w 306"/>
                <a:gd name="T5" fmla="*/ 0 h 38"/>
                <a:gd name="T6" fmla="*/ 150 w 306"/>
                <a:gd name="T7" fmla="*/ 13 h 38"/>
                <a:gd name="T8" fmla="*/ 103 w 306"/>
                <a:gd name="T9" fmla="*/ 25 h 38"/>
                <a:gd name="T10" fmla="*/ 6 w 306"/>
                <a:gd name="T11" fmla="*/ 0 h 38"/>
                <a:gd name="T12" fmla="*/ 0 w 306"/>
                <a:gd name="T13" fmla="*/ 12 h 38"/>
                <a:gd name="T14" fmla="*/ 103 w 306"/>
                <a:gd name="T15" fmla="*/ 38 h 38"/>
                <a:gd name="T16" fmla="*/ 156 w 306"/>
                <a:gd name="T17" fmla="*/ 25 h 38"/>
                <a:gd name="T18" fmla="*/ 203 w 306"/>
                <a:gd name="T19" fmla="*/ 13 h 38"/>
                <a:gd name="T20" fmla="*/ 300 w 306"/>
                <a:gd name="T21" fmla="*/ 37 h 38"/>
                <a:gd name="T22" fmla="*/ 306 w 306"/>
                <a:gd name="T23"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6" h="38">
                  <a:moveTo>
                    <a:pt x="306" y="26"/>
                  </a:moveTo>
                  <a:lnTo>
                    <a:pt x="306" y="26"/>
                  </a:lnTo>
                  <a:cubicBezTo>
                    <a:pt x="304" y="25"/>
                    <a:pt x="254" y="0"/>
                    <a:pt x="203" y="0"/>
                  </a:cubicBezTo>
                  <a:cubicBezTo>
                    <a:pt x="176" y="0"/>
                    <a:pt x="163" y="7"/>
                    <a:pt x="150" y="13"/>
                  </a:cubicBezTo>
                  <a:cubicBezTo>
                    <a:pt x="138" y="19"/>
                    <a:pt x="126" y="25"/>
                    <a:pt x="103" y="25"/>
                  </a:cubicBezTo>
                  <a:cubicBezTo>
                    <a:pt x="55" y="25"/>
                    <a:pt x="6" y="1"/>
                    <a:pt x="6" y="0"/>
                  </a:cubicBezTo>
                  <a:lnTo>
                    <a:pt x="0" y="12"/>
                  </a:lnTo>
                  <a:cubicBezTo>
                    <a:pt x="2" y="13"/>
                    <a:pt x="52" y="38"/>
                    <a:pt x="103" y="38"/>
                  </a:cubicBezTo>
                  <a:cubicBezTo>
                    <a:pt x="129" y="38"/>
                    <a:pt x="143" y="31"/>
                    <a:pt x="156" y="25"/>
                  </a:cubicBezTo>
                  <a:cubicBezTo>
                    <a:pt x="168" y="19"/>
                    <a:pt x="180" y="13"/>
                    <a:pt x="203" y="13"/>
                  </a:cubicBezTo>
                  <a:cubicBezTo>
                    <a:pt x="251" y="13"/>
                    <a:pt x="300" y="37"/>
                    <a:pt x="300" y="37"/>
                  </a:cubicBezTo>
                  <a:lnTo>
                    <a:pt x="306" y="26"/>
                  </a:lnTo>
                  <a:close/>
                </a:path>
              </a:pathLst>
            </a:custGeom>
            <a:grpFill/>
            <a:ln w="0">
              <a:noFill/>
              <a:prstDash val="solid"/>
              <a:round/>
              <a:headEnd/>
              <a:tailEnd/>
            </a:ln>
          </p:spPr>
          <p:txBody>
            <a:bodyPr/>
            <a:lstStyle/>
            <a:p>
              <a:pPr defTabSz="543689">
                <a:defRPr/>
              </a:pPr>
              <a:endParaRPr lang="zh-CN" altLang="en-US" sz="3201"/>
            </a:p>
          </p:txBody>
        </p:sp>
        <p:sp>
          <p:nvSpPr>
            <p:cNvPr id="91" name="Freeform 135"/>
            <p:cNvSpPr>
              <a:spLocks/>
            </p:cNvSpPr>
            <p:nvPr/>
          </p:nvSpPr>
          <p:spPr bwMode="auto">
            <a:xfrm>
              <a:off x="4868863" y="2119313"/>
              <a:ext cx="57150" cy="347663"/>
            </a:xfrm>
            <a:custGeom>
              <a:avLst/>
              <a:gdLst>
                <a:gd name="T0" fmla="*/ 42 w 60"/>
                <a:gd name="T1" fmla="*/ 0 h 363"/>
                <a:gd name="T2" fmla="*/ 42 w 60"/>
                <a:gd name="T3" fmla="*/ 0 h 363"/>
                <a:gd name="T4" fmla="*/ 20 w 60"/>
                <a:gd name="T5" fmla="*/ 0 h 363"/>
                <a:gd name="T6" fmla="*/ 20 w 60"/>
                <a:gd name="T7" fmla="*/ 116 h 363"/>
                <a:gd name="T8" fmla="*/ 0 w 60"/>
                <a:gd name="T9" fmla="*/ 116 h 363"/>
                <a:gd name="T10" fmla="*/ 0 w 60"/>
                <a:gd name="T11" fmla="*/ 247 h 363"/>
                <a:gd name="T12" fmla="*/ 20 w 60"/>
                <a:gd name="T13" fmla="*/ 247 h 363"/>
                <a:gd name="T14" fmla="*/ 20 w 60"/>
                <a:gd name="T15" fmla="*/ 363 h 363"/>
                <a:gd name="T16" fmla="*/ 42 w 60"/>
                <a:gd name="T17" fmla="*/ 363 h 363"/>
                <a:gd name="T18" fmla="*/ 42 w 60"/>
                <a:gd name="T19" fmla="*/ 247 h 363"/>
                <a:gd name="T20" fmla="*/ 60 w 60"/>
                <a:gd name="T21" fmla="*/ 247 h 363"/>
                <a:gd name="T22" fmla="*/ 60 w 60"/>
                <a:gd name="T23" fmla="*/ 116 h 363"/>
                <a:gd name="T24" fmla="*/ 42 w 60"/>
                <a:gd name="T25" fmla="*/ 116 h 363"/>
                <a:gd name="T26" fmla="*/ 42 w 60"/>
                <a:gd name="T27"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363">
                  <a:moveTo>
                    <a:pt x="42" y="0"/>
                  </a:moveTo>
                  <a:lnTo>
                    <a:pt x="42" y="0"/>
                  </a:lnTo>
                  <a:lnTo>
                    <a:pt x="20" y="0"/>
                  </a:lnTo>
                  <a:lnTo>
                    <a:pt x="20" y="116"/>
                  </a:lnTo>
                  <a:lnTo>
                    <a:pt x="0" y="116"/>
                  </a:lnTo>
                  <a:lnTo>
                    <a:pt x="0" y="247"/>
                  </a:lnTo>
                  <a:lnTo>
                    <a:pt x="20" y="247"/>
                  </a:lnTo>
                  <a:lnTo>
                    <a:pt x="20" y="363"/>
                  </a:lnTo>
                  <a:lnTo>
                    <a:pt x="42" y="363"/>
                  </a:lnTo>
                  <a:lnTo>
                    <a:pt x="42" y="247"/>
                  </a:lnTo>
                  <a:lnTo>
                    <a:pt x="60" y="247"/>
                  </a:lnTo>
                  <a:lnTo>
                    <a:pt x="60" y="116"/>
                  </a:lnTo>
                  <a:lnTo>
                    <a:pt x="42" y="116"/>
                  </a:lnTo>
                  <a:lnTo>
                    <a:pt x="42" y="0"/>
                  </a:lnTo>
                  <a:close/>
                </a:path>
              </a:pathLst>
            </a:custGeom>
            <a:grpFill/>
            <a:ln w="0">
              <a:noFill/>
              <a:prstDash val="solid"/>
              <a:round/>
              <a:headEnd/>
              <a:tailEnd/>
            </a:ln>
          </p:spPr>
          <p:txBody>
            <a:bodyPr/>
            <a:lstStyle/>
            <a:p>
              <a:pPr defTabSz="543689">
                <a:defRPr/>
              </a:pPr>
              <a:endParaRPr lang="zh-CN" altLang="en-US" sz="3201"/>
            </a:p>
          </p:txBody>
        </p:sp>
      </p:grpSp>
      <p:sp>
        <p:nvSpPr>
          <p:cNvPr id="93" name="Freeform 106"/>
          <p:cNvSpPr>
            <a:spLocks noEditPoints="1"/>
          </p:cNvSpPr>
          <p:nvPr/>
        </p:nvSpPr>
        <p:spPr bwMode="auto">
          <a:xfrm>
            <a:off x="3311113" y="3959039"/>
            <a:ext cx="339162" cy="340387"/>
          </a:xfrm>
          <a:custGeom>
            <a:avLst/>
            <a:gdLst>
              <a:gd name="T0" fmla="*/ 116 w 152"/>
              <a:gd name="T1" fmla="*/ 63 h 152"/>
              <a:gd name="T2" fmla="*/ 107 w 152"/>
              <a:gd name="T3" fmla="*/ 15 h 152"/>
              <a:gd name="T4" fmla="*/ 67 w 152"/>
              <a:gd name="T5" fmla="*/ 2 h 152"/>
              <a:gd name="T6" fmla="*/ 36 w 152"/>
              <a:gd name="T7" fmla="*/ 31 h 152"/>
              <a:gd name="T8" fmla="*/ 9 w 152"/>
              <a:gd name="T9" fmla="*/ 79 h 152"/>
              <a:gd name="T10" fmla="*/ 0 w 152"/>
              <a:gd name="T11" fmla="*/ 121 h 152"/>
              <a:gd name="T12" fmla="*/ 31 w 152"/>
              <a:gd name="T13" fmla="*/ 149 h 152"/>
              <a:gd name="T14" fmla="*/ 49 w 152"/>
              <a:gd name="T15" fmla="*/ 149 h 152"/>
              <a:gd name="T16" fmla="*/ 103 w 152"/>
              <a:gd name="T17" fmla="*/ 150 h 152"/>
              <a:gd name="T18" fmla="*/ 121 w 152"/>
              <a:gd name="T19" fmla="*/ 150 h 152"/>
              <a:gd name="T20" fmla="*/ 152 w 152"/>
              <a:gd name="T21" fmla="*/ 121 h 152"/>
              <a:gd name="T22" fmla="*/ 143 w 152"/>
              <a:gd name="T23" fmla="*/ 79 h 152"/>
              <a:gd name="T24" fmla="*/ 76 w 152"/>
              <a:gd name="T25" fmla="*/ 129 h 152"/>
              <a:gd name="T26" fmla="*/ 76 w 152"/>
              <a:gd name="T27" fmla="*/ 129 h 152"/>
              <a:gd name="T28" fmla="*/ 71 w 152"/>
              <a:gd name="T29" fmla="*/ 9 h 152"/>
              <a:gd name="T30" fmla="*/ 103 w 152"/>
              <a:gd name="T31" fmla="*/ 22 h 152"/>
              <a:gd name="T32" fmla="*/ 108 w 152"/>
              <a:gd name="T33" fmla="*/ 65 h 152"/>
              <a:gd name="T34" fmla="*/ 82 w 152"/>
              <a:gd name="T35" fmla="*/ 80 h 152"/>
              <a:gd name="T36" fmla="*/ 71 w 152"/>
              <a:gd name="T37" fmla="*/ 80 h 152"/>
              <a:gd name="T38" fmla="*/ 70 w 152"/>
              <a:gd name="T39" fmla="*/ 80 h 152"/>
              <a:gd name="T40" fmla="*/ 44 w 152"/>
              <a:gd name="T41" fmla="*/ 31 h 152"/>
              <a:gd name="T42" fmla="*/ 45 w 152"/>
              <a:gd name="T43" fmla="*/ 142 h 152"/>
              <a:gd name="T44" fmla="*/ 13 w 152"/>
              <a:gd name="T45" fmla="*/ 130 h 152"/>
              <a:gd name="T46" fmla="*/ 8 w 152"/>
              <a:gd name="T47" fmla="*/ 94 h 152"/>
              <a:gd name="T48" fmla="*/ 42 w 152"/>
              <a:gd name="T49" fmla="*/ 69 h 152"/>
              <a:gd name="T50" fmla="*/ 68 w 152"/>
              <a:gd name="T51" fmla="*/ 84 h 152"/>
              <a:gd name="T52" fmla="*/ 68 w 152"/>
              <a:gd name="T53" fmla="*/ 86 h 152"/>
              <a:gd name="T54" fmla="*/ 74 w 152"/>
              <a:gd name="T55" fmla="*/ 94 h 152"/>
              <a:gd name="T56" fmla="*/ 74 w 152"/>
              <a:gd name="T57" fmla="*/ 126 h 152"/>
              <a:gd name="T58" fmla="*/ 144 w 152"/>
              <a:gd name="T59" fmla="*/ 121 h 152"/>
              <a:gd name="T60" fmla="*/ 117 w 152"/>
              <a:gd name="T61" fmla="*/ 143 h 152"/>
              <a:gd name="T62" fmla="*/ 78 w 152"/>
              <a:gd name="T63" fmla="*/ 126 h 152"/>
              <a:gd name="T64" fmla="*/ 78 w 152"/>
              <a:gd name="T65" fmla="*/ 94 h 152"/>
              <a:gd name="T66" fmla="*/ 84 w 152"/>
              <a:gd name="T67" fmla="*/ 86 h 152"/>
              <a:gd name="T68" fmla="*/ 84 w 152"/>
              <a:gd name="T69" fmla="*/ 84 h 152"/>
              <a:gd name="T70" fmla="*/ 110 w 152"/>
              <a:gd name="T71" fmla="*/ 69 h 152"/>
              <a:gd name="T72" fmla="*/ 144 w 152"/>
              <a:gd name="T73" fmla="*/ 94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2"/>
              <a:gd name="T112" fmla="*/ 0 h 152"/>
              <a:gd name="T113" fmla="*/ 152 w 152"/>
              <a:gd name="T114" fmla="*/ 152 h 15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2" h="152">
                <a:moveTo>
                  <a:pt x="143" y="79"/>
                </a:moveTo>
                <a:cubicBezTo>
                  <a:pt x="116" y="63"/>
                  <a:pt x="116" y="63"/>
                  <a:pt x="116" y="63"/>
                </a:cubicBezTo>
                <a:cubicBezTo>
                  <a:pt x="116" y="31"/>
                  <a:pt x="116" y="31"/>
                  <a:pt x="116" y="31"/>
                </a:cubicBezTo>
                <a:cubicBezTo>
                  <a:pt x="116" y="25"/>
                  <a:pt x="112" y="18"/>
                  <a:pt x="107" y="15"/>
                </a:cubicBezTo>
                <a:cubicBezTo>
                  <a:pt x="85" y="2"/>
                  <a:pt x="85" y="2"/>
                  <a:pt x="85" y="2"/>
                </a:cubicBezTo>
                <a:cubicBezTo>
                  <a:pt x="80" y="0"/>
                  <a:pt x="72" y="0"/>
                  <a:pt x="67" y="2"/>
                </a:cubicBezTo>
                <a:cubicBezTo>
                  <a:pt x="45" y="15"/>
                  <a:pt x="45" y="15"/>
                  <a:pt x="45" y="15"/>
                </a:cubicBezTo>
                <a:cubicBezTo>
                  <a:pt x="40" y="18"/>
                  <a:pt x="36" y="25"/>
                  <a:pt x="36" y="31"/>
                </a:cubicBezTo>
                <a:cubicBezTo>
                  <a:pt x="36" y="63"/>
                  <a:pt x="36" y="63"/>
                  <a:pt x="36" y="63"/>
                </a:cubicBezTo>
                <a:cubicBezTo>
                  <a:pt x="9" y="79"/>
                  <a:pt x="9" y="79"/>
                  <a:pt x="9" y="79"/>
                </a:cubicBezTo>
                <a:cubicBezTo>
                  <a:pt x="4" y="82"/>
                  <a:pt x="0" y="88"/>
                  <a:pt x="0" y="94"/>
                </a:cubicBezTo>
                <a:cubicBezTo>
                  <a:pt x="0" y="121"/>
                  <a:pt x="0" y="121"/>
                  <a:pt x="0" y="121"/>
                </a:cubicBezTo>
                <a:cubicBezTo>
                  <a:pt x="0" y="127"/>
                  <a:pt x="4" y="134"/>
                  <a:pt x="9" y="137"/>
                </a:cubicBezTo>
                <a:cubicBezTo>
                  <a:pt x="31" y="149"/>
                  <a:pt x="31" y="149"/>
                  <a:pt x="31" y="149"/>
                </a:cubicBezTo>
                <a:cubicBezTo>
                  <a:pt x="34" y="151"/>
                  <a:pt x="37" y="152"/>
                  <a:pt x="40" y="152"/>
                </a:cubicBezTo>
                <a:cubicBezTo>
                  <a:pt x="44" y="152"/>
                  <a:pt x="47" y="151"/>
                  <a:pt x="49" y="149"/>
                </a:cubicBezTo>
                <a:cubicBezTo>
                  <a:pt x="76" y="134"/>
                  <a:pt x="76" y="134"/>
                  <a:pt x="76" y="134"/>
                </a:cubicBezTo>
                <a:cubicBezTo>
                  <a:pt x="103" y="150"/>
                  <a:pt x="103" y="150"/>
                  <a:pt x="103" y="150"/>
                </a:cubicBezTo>
                <a:cubicBezTo>
                  <a:pt x="106" y="151"/>
                  <a:pt x="109" y="152"/>
                  <a:pt x="112" y="152"/>
                </a:cubicBezTo>
                <a:cubicBezTo>
                  <a:pt x="116" y="152"/>
                  <a:pt x="119" y="151"/>
                  <a:pt x="121" y="150"/>
                </a:cubicBezTo>
                <a:cubicBezTo>
                  <a:pt x="143" y="137"/>
                  <a:pt x="143" y="137"/>
                  <a:pt x="143" y="137"/>
                </a:cubicBezTo>
                <a:cubicBezTo>
                  <a:pt x="148" y="134"/>
                  <a:pt x="152" y="127"/>
                  <a:pt x="152" y="121"/>
                </a:cubicBezTo>
                <a:cubicBezTo>
                  <a:pt x="152" y="94"/>
                  <a:pt x="152" y="94"/>
                  <a:pt x="152" y="94"/>
                </a:cubicBezTo>
                <a:cubicBezTo>
                  <a:pt x="152" y="89"/>
                  <a:pt x="148" y="82"/>
                  <a:pt x="143" y="79"/>
                </a:cubicBezTo>
                <a:close/>
                <a:moveTo>
                  <a:pt x="76" y="129"/>
                </a:moveTo>
                <a:cubicBezTo>
                  <a:pt x="76" y="129"/>
                  <a:pt x="76" y="129"/>
                  <a:pt x="76" y="129"/>
                </a:cubicBezTo>
                <a:cubicBezTo>
                  <a:pt x="77" y="129"/>
                  <a:pt x="77" y="129"/>
                  <a:pt x="77" y="129"/>
                </a:cubicBezTo>
                <a:lnTo>
                  <a:pt x="76" y="129"/>
                </a:lnTo>
                <a:close/>
                <a:moveTo>
                  <a:pt x="49" y="22"/>
                </a:moveTo>
                <a:cubicBezTo>
                  <a:pt x="71" y="9"/>
                  <a:pt x="71" y="9"/>
                  <a:pt x="71" y="9"/>
                </a:cubicBezTo>
                <a:cubicBezTo>
                  <a:pt x="74" y="8"/>
                  <a:pt x="79" y="8"/>
                  <a:pt x="81" y="9"/>
                </a:cubicBezTo>
                <a:cubicBezTo>
                  <a:pt x="103" y="22"/>
                  <a:pt x="103" y="22"/>
                  <a:pt x="103" y="22"/>
                </a:cubicBezTo>
                <a:cubicBezTo>
                  <a:pt x="106" y="24"/>
                  <a:pt x="108" y="28"/>
                  <a:pt x="108" y="31"/>
                </a:cubicBezTo>
                <a:cubicBezTo>
                  <a:pt x="108" y="65"/>
                  <a:pt x="108" y="65"/>
                  <a:pt x="108" y="65"/>
                </a:cubicBezTo>
                <a:cubicBezTo>
                  <a:pt x="82" y="80"/>
                  <a:pt x="82" y="80"/>
                  <a:pt x="82" y="80"/>
                </a:cubicBezTo>
                <a:cubicBezTo>
                  <a:pt x="82" y="80"/>
                  <a:pt x="82" y="80"/>
                  <a:pt x="82" y="80"/>
                </a:cubicBezTo>
                <a:cubicBezTo>
                  <a:pt x="81" y="79"/>
                  <a:pt x="79" y="78"/>
                  <a:pt x="76" y="78"/>
                </a:cubicBezTo>
                <a:cubicBezTo>
                  <a:pt x="74" y="78"/>
                  <a:pt x="72" y="79"/>
                  <a:pt x="71" y="80"/>
                </a:cubicBezTo>
                <a:cubicBezTo>
                  <a:pt x="71" y="80"/>
                  <a:pt x="71" y="80"/>
                  <a:pt x="71" y="80"/>
                </a:cubicBezTo>
                <a:cubicBezTo>
                  <a:pt x="70" y="80"/>
                  <a:pt x="70" y="80"/>
                  <a:pt x="70" y="80"/>
                </a:cubicBezTo>
                <a:cubicBezTo>
                  <a:pt x="44" y="65"/>
                  <a:pt x="44" y="65"/>
                  <a:pt x="44" y="65"/>
                </a:cubicBezTo>
                <a:cubicBezTo>
                  <a:pt x="44" y="31"/>
                  <a:pt x="44" y="31"/>
                  <a:pt x="44" y="31"/>
                </a:cubicBezTo>
                <a:cubicBezTo>
                  <a:pt x="44" y="28"/>
                  <a:pt x="47" y="24"/>
                  <a:pt x="49" y="22"/>
                </a:cubicBezTo>
                <a:close/>
                <a:moveTo>
                  <a:pt x="45" y="142"/>
                </a:moveTo>
                <a:cubicBezTo>
                  <a:pt x="43" y="144"/>
                  <a:pt x="38" y="144"/>
                  <a:pt x="35" y="142"/>
                </a:cubicBezTo>
                <a:cubicBezTo>
                  <a:pt x="13" y="130"/>
                  <a:pt x="13" y="130"/>
                  <a:pt x="13" y="130"/>
                </a:cubicBezTo>
                <a:cubicBezTo>
                  <a:pt x="11" y="128"/>
                  <a:pt x="8" y="124"/>
                  <a:pt x="8" y="121"/>
                </a:cubicBezTo>
                <a:cubicBezTo>
                  <a:pt x="8" y="94"/>
                  <a:pt x="8" y="94"/>
                  <a:pt x="8" y="94"/>
                </a:cubicBezTo>
                <a:cubicBezTo>
                  <a:pt x="8" y="91"/>
                  <a:pt x="11" y="87"/>
                  <a:pt x="13" y="86"/>
                </a:cubicBezTo>
                <a:cubicBezTo>
                  <a:pt x="42" y="69"/>
                  <a:pt x="42" y="69"/>
                  <a:pt x="42" y="69"/>
                </a:cubicBezTo>
                <a:cubicBezTo>
                  <a:pt x="42" y="69"/>
                  <a:pt x="42" y="69"/>
                  <a:pt x="42" y="69"/>
                </a:cubicBezTo>
                <a:cubicBezTo>
                  <a:pt x="68" y="84"/>
                  <a:pt x="68" y="84"/>
                  <a:pt x="68" y="84"/>
                </a:cubicBezTo>
                <a:cubicBezTo>
                  <a:pt x="68" y="84"/>
                  <a:pt x="69" y="84"/>
                  <a:pt x="69" y="84"/>
                </a:cubicBezTo>
                <a:cubicBezTo>
                  <a:pt x="68" y="85"/>
                  <a:pt x="68" y="85"/>
                  <a:pt x="68" y="86"/>
                </a:cubicBezTo>
                <a:cubicBezTo>
                  <a:pt x="68" y="90"/>
                  <a:pt x="71" y="93"/>
                  <a:pt x="74" y="94"/>
                </a:cubicBezTo>
                <a:cubicBezTo>
                  <a:pt x="74" y="94"/>
                  <a:pt x="74" y="94"/>
                  <a:pt x="74" y="94"/>
                </a:cubicBezTo>
                <a:cubicBezTo>
                  <a:pt x="74" y="94"/>
                  <a:pt x="74" y="94"/>
                  <a:pt x="74" y="94"/>
                </a:cubicBezTo>
                <a:cubicBezTo>
                  <a:pt x="74" y="126"/>
                  <a:pt x="74" y="126"/>
                  <a:pt x="74" y="126"/>
                </a:cubicBezTo>
                <a:lnTo>
                  <a:pt x="45" y="142"/>
                </a:lnTo>
                <a:close/>
                <a:moveTo>
                  <a:pt x="144" y="121"/>
                </a:moveTo>
                <a:cubicBezTo>
                  <a:pt x="144" y="124"/>
                  <a:pt x="142" y="128"/>
                  <a:pt x="139" y="130"/>
                </a:cubicBezTo>
                <a:cubicBezTo>
                  <a:pt x="117" y="143"/>
                  <a:pt x="117" y="143"/>
                  <a:pt x="117" y="143"/>
                </a:cubicBezTo>
                <a:cubicBezTo>
                  <a:pt x="115" y="144"/>
                  <a:pt x="110" y="144"/>
                  <a:pt x="107" y="143"/>
                </a:cubicBezTo>
                <a:cubicBezTo>
                  <a:pt x="78" y="126"/>
                  <a:pt x="78" y="126"/>
                  <a:pt x="78" y="126"/>
                </a:cubicBezTo>
                <a:cubicBezTo>
                  <a:pt x="78" y="126"/>
                  <a:pt x="78" y="126"/>
                  <a:pt x="78" y="126"/>
                </a:cubicBezTo>
                <a:cubicBezTo>
                  <a:pt x="78" y="94"/>
                  <a:pt x="78" y="94"/>
                  <a:pt x="78" y="94"/>
                </a:cubicBezTo>
                <a:cubicBezTo>
                  <a:pt x="78" y="94"/>
                  <a:pt x="78" y="94"/>
                  <a:pt x="78" y="94"/>
                </a:cubicBezTo>
                <a:cubicBezTo>
                  <a:pt x="82" y="93"/>
                  <a:pt x="84" y="90"/>
                  <a:pt x="84" y="86"/>
                </a:cubicBezTo>
                <a:cubicBezTo>
                  <a:pt x="84" y="85"/>
                  <a:pt x="84" y="85"/>
                  <a:pt x="84" y="84"/>
                </a:cubicBezTo>
                <a:cubicBezTo>
                  <a:pt x="84" y="84"/>
                  <a:pt x="84" y="84"/>
                  <a:pt x="84" y="84"/>
                </a:cubicBezTo>
                <a:cubicBezTo>
                  <a:pt x="111" y="69"/>
                  <a:pt x="111" y="69"/>
                  <a:pt x="111" y="69"/>
                </a:cubicBezTo>
                <a:cubicBezTo>
                  <a:pt x="110" y="69"/>
                  <a:pt x="110" y="69"/>
                  <a:pt x="110" y="69"/>
                </a:cubicBezTo>
                <a:cubicBezTo>
                  <a:pt x="139" y="86"/>
                  <a:pt x="139" y="86"/>
                  <a:pt x="139" y="86"/>
                </a:cubicBezTo>
                <a:cubicBezTo>
                  <a:pt x="142" y="87"/>
                  <a:pt x="144" y="91"/>
                  <a:pt x="144" y="94"/>
                </a:cubicBezTo>
                <a:lnTo>
                  <a:pt x="144" y="121"/>
                </a:lnTo>
                <a:close/>
              </a:path>
            </a:pathLst>
          </a:custGeom>
          <a:solidFill>
            <a:srgbClr val="3C3C3B"/>
          </a:solidFill>
          <a:ln w="9525">
            <a:noFill/>
            <a:round/>
            <a:headEnd/>
            <a:tailEnd/>
          </a:ln>
        </p:spPr>
        <p:txBody>
          <a:bodyPr/>
          <a:lstStyle>
            <a:defPPr>
              <a:defRPr lang="zh-CN"/>
            </a:defPPr>
            <a:lvl1pPr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5pPr>
            <a:lvl6pPr marL="2286000" algn="l" defTabSz="914400" rtl="0" eaLnBrk="1" latinLnBrk="0" hangingPunct="1">
              <a:defRPr kumimoji="1" kern="1200">
                <a:solidFill>
                  <a:schemeClr val="tx1"/>
                </a:solidFill>
                <a:latin typeface="Calibri" pitchFamily="34" charset="0"/>
                <a:ea typeface="宋体" pitchFamily="2" charset="-122"/>
                <a:cs typeface="+mn-cs"/>
              </a:defRPr>
            </a:lvl6pPr>
            <a:lvl7pPr marL="2743200" algn="l" defTabSz="914400" rtl="0" eaLnBrk="1" latinLnBrk="0" hangingPunct="1">
              <a:defRPr kumimoji="1" kern="1200">
                <a:solidFill>
                  <a:schemeClr val="tx1"/>
                </a:solidFill>
                <a:latin typeface="Calibri" pitchFamily="34" charset="0"/>
                <a:ea typeface="宋体" pitchFamily="2" charset="-122"/>
                <a:cs typeface="+mn-cs"/>
              </a:defRPr>
            </a:lvl7pPr>
            <a:lvl8pPr marL="3200400" algn="l" defTabSz="914400" rtl="0" eaLnBrk="1" latinLnBrk="0" hangingPunct="1">
              <a:defRPr kumimoji="1" kern="1200">
                <a:solidFill>
                  <a:schemeClr val="tx1"/>
                </a:solidFill>
                <a:latin typeface="Calibri" pitchFamily="34" charset="0"/>
                <a:ea typeface="宋体" pitchFamily="2" charset="-122"/>
                <a:cs typeface="+mn-cs"/>
              </a:defRPr>
            </a:lvl8pPr>
            <a:lvl9pPr marL="3657600" algn="l" defTabSz="914400" rtl="0" eaLnBrk="1" latinLnBrk="0" hangingPunct="1">
              <a:defRPr kumimoji="1" kern="1200">
                <a:solidFill>
                  <a:schemeClr val="tx1"/>
                </a:solidFill>
                <a:latin typeface="Calibri" pitchFamily="34" charset="0"/>
                <a:ea typeface="宋体" pitchFamily="2" charset="-122"/>
                <a:cs typeface="+mn-cs"/>
              </a:defRPr>
            </a:lvl9pPr>
          </a:lstStyle>
          <a:p>
            <a:endParaRPr lang="zh-CN" altLang="en-US"/>
          </a:p>
        </p:txBody>
      </p:sp>
      <p:grpSp>
        <p:nvGrpSpPr>
          <p:cNvPr id="126" name="组合 125"/>
          <p:cNvGrpSpPr/>
          <p:nvPr/>
        </p:nvGrpSpPr>
        <p:grpSpPr>
          <a:xfrm>
            <a:off x="5823173" y="1933187"/>
            <a:ext cx="1944216" cy="1085224"/>
            <a:chOff x="6023992" y="1553668"/>
            <a:chExt cx="1944216" cy="1085224"/>
          </a:xfrm>
        </p:grpSpPr>
        <p:sp>
          <p:nvSpPr>
            <p:cNvPr id="94" name="矩形 93"/>
            <p:cNvSpPr/>
            <p:nvPr/>
          </p:nvSpPr>
          <p:spPr bwMode="auto">
            <a:xfrm>
              <a:off x="6023992" y="1553668"/>
              <a:ext cx="1944216" cy="1085224"/>
            </a:xfrm>
            <a:prstGeom prst="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96" name="圆角矩形 95"/>
            <p:cNvSpPr/>
            <p:nvPr/>
          </p:nvSpPr>
          <p:spPr bwMode="auto">
            <a:xfrm>
              <a:off x="6298343" y="2196973"/>
              <a:ext cx="1440160" cy="359852"/>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Open </a:t>
              </a:r>
              <a:r>
                <a:rPr kumimoji="0" lang="en-US" altLang="zh-CN" sz="1400" b="0" i="0" u="none" strike="noStrike" cap="none" normalizeH="0" baseline="0" dirty="0" err="1" smtClean="0">
                  <a:ln>
                    <a:noFill/>
                  </a:ln>
                  <a:solidFill>
                    <a:schemeClr val="tx1"/>
                  </a:solidFill>
                  <a:effectLst/>
                  <a:latin typeface="微软雅黑" panose="020B0503020204020204" pitchFamily="34" charset="-122"/>
                  <a:ea typeface="微软雅黑" panose="020B0503020204020204" pitchFamily="34" charset="-122"/>
                </a:rPr>
                <a:t>vSwitch</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8" name="圆角矩形 97"/>
            <p:cNvSpPr/>
            <p:nvPr/>
          </p:nvSpPr>
          <p:spPr bwMode="auto">
            <a:xfrm>
              <a:off x="6122711" y="1639236"/>
              <a:ext cx="519343" cy="418539"/>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VM</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9" name="圆角矩形 98"/>
            <p:cNvSpPr/>
            <p:nvPr/>
          </p:nvSpPr>
          <p:spPr bwMode="auto">
            <a:xfrm>
              <a:off x="6758751" y="1639236"/>
              <a:ext cx="519343" cy="418539"/>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400" dirty="0" smtClean="0">
                  <a:latin typeface="微软雅黑" panose="020B0503020204020204" pitchFamily="34" charset="-122"/>
                  <a:ea typeface="微软雅黑" panose="020B0503020204020204" pitchFamily="34" charset="-122"/>
                </a:rPr>
                <a:t>VM</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00" name="圆角矩形 99"/>
            <p:cNvSpPr/>
            <p:nvPr/>
          </p:nvSpPr>
          <p:spPr bwMode="auto">
            <a:xfrm>
              <a:off x="7394791" y="1639236"/>
              <a:ext cx="519343" cy="418539"/>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VM</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01" name="直接连接符 100"/>
            <p:cNvCxnSpPr>
              <a:stCxn id="98" idx="2"/>
            </p:cNvCxnSpPr>
            <p:nvPr/>
          </p:nvCxnSpPr>
          <p:spPr bwMode="auto">
            <a:xfrm>
              <a:off x="6382383" y="2057775"/>
              <a:ext cx="343069" cy="15763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2" name="直接连接符 101"/>
            <p:cNvCxnSpPr>
              <a:stCxn id="99" idx="2"/>
              <a:endCxn id="96" idx="0"/>
            </p:cNvCxnSpPr>
            <p:nvPr/>
          </p:nvCxnSpPr>
          <p:spPr bwMode="auto">
            <a:xfrm>
              <a:off x="7018423" y="2057775"/>
              <a:ext cx="0" cy="13919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3" name="直接连接符 102"/>
            <p:cNvCxnSpPr>
              <a:stCxn id="100" idx="2"/>
            </p:cNvCxnSpPr>
            <p:nvPr/>
          </p:nvCxnSpPr>
          <p:spPr bwMode="auto">
            <a:xfrm flipH="1">
              <a:off x="7323610" y="2057775"/>
              <a:ext cx="330853" cy="157631"/>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grpSp>
        <p:nvGrpSpPr>
          <p:cNvPr id="127" name="组合 126"/>
          <p:cNvGrpSpPr/>
          <p:nvPr/>
        </p:nvGrpSpPr>
        <p:grpSpPr>
          <a:xfrm>
            <a:off x="9476801" y="1933187"/>
            <a:ext cx="1944216" cy="1085224"/>
            <a:chOff x="9482184" y="1553668"/>
            <a:chExt cx="1944216" cy="1085224"/>
          </a:xfrm>
        </p:grpSpPr>
        <p:sp>
          <p:nvSpPr>
            <p:cNvPr id="117" name="矩形 116"/>
            <p:cNvSpPr/>
            <p:nvPr/>
          </p:nvSpPr>
          <p:spPr bwMode="auto">
            <a:xfrm>
              <a:off x="9482184" y="1553668"/>
              <a:ext cx="1944216" cy="1085224"/>
            </a:xfrm>
            <a:prstGeom prst="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18" name="圆角矩形 117"/>
            <p:cNvSpPr/>
            <p:nvPr/>
          </p:nvSpPr>
          <p:spPr bwMode="auto">
            <a:xfrm>
              <a:off x="9756535" y="2196973"/>
              <a:ext cx="1440160" cy="359852"/>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Open </a:t>
              </a:r>
              <a:r>
                <a:rPr kumimoji="0" lang="en-US" altLang="zh-CN" sz="1400" b="0" i="0" u="none" strike="noStrike" cap="none" normalizeH="0" baseline="0" dirty="0" err="1" smtClean="0">
                  <a:ln>
                    <a:noFill/>
                  </a:ln>
                  <a:solidFill>
                    <a:schemeClr val="tx1"/>
                  </a:solidFill>
                  <a:effectLst/>
                  <a:latin typeface="微软雅黑" panose="020B0503020204020204" pitchFamily="34" charset="-122"/>
                  <a:ea typeface="微软雅黑" panose="020B0503020204020204" pitchFamily="34" charset="-122"/>
                </a:rPr>
                <a:t>vSwitch</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9" name="圆角矩形 118"/>
            <p:cNvSpPr/>
            <p:nvPr/>
          </p:nvSpPr>
          <p:spPr bwMode="auto">
            <a:xfrm>
              <a:off x="9580903" y="1639236"/>
              <a:ext cx="519343" cy="418539"/>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VM</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20" name="圆角矩形 119"/>
            <p:cNvSpPr/>
            <p:nvPr/>
          </p:nvSpPr>
          <p:spPr bwMode="auto">
            <a:xfrm>
              <a:off x="10216943" y="1639236"/>
              <a:ext cx="519343" cy="418539"/>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400" dirty="0" smtClean="0">
                  <a:latin typeface="微软雅黑" panose="020B0503020204020204" pitchFamily="34" charset="-122"/>
                  <a:ea typeface="微软雅黑" panose="020B0503020204020204" pitchFamily="34" charset="-122"/>
                </a:rPr>
                <a:t>VM</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21" name="圆角矩形 120"/>
            <p:cNvSpPr/>
            <p:nvPr/>
          </p:nvSpPr>
          <p:spPr bwMode="auto">
            <a:xfrm>
              <a:off x="10852983" y="1639236"/>
              <a:ext cx="519343" cy="418539"/>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VM</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22" name="直接连接符 121"/>
            <p:cNvCxnSpPr>
              <a:stCxn id="119" idx="2"/>
            </p:cNvCxnSpPr>
            <p:nvPr/>
          </p:nvCxnSpPr>
          <p:spPr bwMode="auto">
            <a:xfrm>
              <a:off x="9840575" y="2057775"/>
              <a:ext cx="343069" cy="15763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3" name="直接连接符 122"/>
            <p:cNvCxnSpPr>
              <a:stCxn id="120" idx="2"/>
              <a:endCxn id="118" idx="0"/>
            </p:cNvCxnSpPr>
            <p:nvPr/>
          </p:nvCxnSpPr>
          <p:spPr bwMode="auto">
            <a:xfrm>
              <a:off x="10476615" y="2057775"/>
              <a:ext cx="0" cy="13919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4" name="直接连接符 123"/>
            <p:cNvCxnSpPr>
              <a:stCxn id="121" idx="2"/>
            </p:cNvCxnSpPr>
            <p:nvPr/>
          </p:nvCxnSpPr>
          <p:spPr bwMode="auto">
            <a:xfrm flipH="1">
              <a:off x="10781802" y="2057775"/>
              <a:ext cx="330853" cy="157631"/>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sp>
        <p:nvSpPr>
          <p:cNvPr id="125" name="矩形 124"/>
          <p:cNvSpPr/>
          <p:nvPr/>
        </p:nvSpPr>
        <p:spPr bwMode="auto">
          <a:xfrm>
            <a:off x="7994436" y="1202995"/>
            <a:ext cx="1266084" cy="617929"/>
          </a:xfrm>
          <a:prstGeom prst="rect">
            <a:avLst/>
          </a:prstGeom>
          <a:solidFill>
            <a:srgbClr val="92D05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Controller</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28" name="直接连接符 127"/>
          <p:cNvCxnSpPr>
            <a:stCxn id="96" idx="3"/>
            <a:endCxn id="125" idx="2"/>
          </p:cNvCxnSpPr>
          <p:nvPr/>
        </p:nvCxnSpPr>
        <p:spPr bwMode="auto">
          <a:xfrm flipV="1">
            <a:off x="7537684" y="1820924"/>
            <a:ext cx="1089794" cy="935494"/>
          </a:xfrm>
          <a:prstGeom prst="line">
            <a:avLst/>
          </a:prstGeom>
          <a:solidFill>
            <a:schemeClr val="accent1"/>
          </a:solidFill>
          <a:ln w="19050" cap="flat" cmpd="sng" algn="ctr">
            <a:solidFill>
              <a:schemeClr val="tx1">
                <a:lumMod val="50000"/>
                <a:lumOff val="50000"/>
              </a:schemeClr>
            </a:solidFill>
            <a:prstDash val="lgDash"/>
            <a:round/>
            <a:headEnd type="none" w="med" len="med"/>
            <a:tailEnd type="none" w="med" len="med"/>
          </a:ln>
          <a:effectLst/>
        </p:spPr>
      </p:cxnSp>
      <p:cxnSp>
        <p:nvCxnSpPr>
          <p:cNvPr id="131" name="直接连接符 130"/>
          <p:cNvCxnSpPr>
            <a:stCxn id="118" idx="1"/>
            <a:endCxn id="125" idx="2"/>
          </p:cNvCxnSpPr>
          <p:nvPr/>
        </p:nvCxnSpPr>
        <p:spPr bwMode="auto">
          <a:xfrm flipH="1" flipV="1">
            <a:off x="8627478" y="1820924"/>
            <a:ext cx="1123674" cy="935494"/>
          </a:xfrm>
          <a:prstGeom prst="line">
            <a:avLst/>
          </a:prstGeom>
          <a:solidFill>
            <a:schemeClr val="accent1"/>
          </a:solidFill>
          <a:ln w="19050" cap="flat" cmpd="sng" algn="ctr">
            <a:solidFill>
              <a:schemeClr val="tx1">
                <a:lumMod val="50000"/>
                <a:lumOff val="50000"/>
              </a:schemeClr>
            </a:solidFill>
            <a:prstDash val="lgDash"/>
            <a:round/>
            <a:headEnd type="none" w="med" len="med"/>
            <a:tailEnd type="none" w="med" len="med"/>
          </a:ln>
          <a:effectLst/>
        </p:spPr>
      </p:cxnSp>
      <p:sp>
        <p:nvSpPr>
          <p:cNvPr id="134" name="文本框 133"/>
          <p:cNvSpPr txBox="1"/>
          <p:nvPr/>
        </p:nvSpPr>
        <p:spPr bwMode="auto">
          <a:xfrm rot="19230252">
            <a:off x="7617070" y="1959131"/>
            <a:ext cx="946513"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err="1" smtClean="0">
                <a:solidFill>
                  <a:srgbClr val="C00000"/>
                </a:solidFill>
                <a:latin typeface="微软雅黑" panose="020B0503020204020204" pitchFamily="34" charset="-122"/>
                <a:ea typeface="微软雅黑" panose="020B0503020204020204" pitchFamily="34" charset="-122"/>
              </a:rPr>
              <a:t>OpenFlow</a:t>
            </a:r>
            <a:endParaRPr lang="zh-CN" altLang="en-US" sz="1200" dirty="0" smtClean="0">
              <a:solidFill>
                <a:srgbClr val="C00000"/>
              </a:solidFill>
              <a:latin typeface="微软雅黑" panose="020B0503020204020204" pitchFamily="34" charset="-122"/>
              <a:ea typeface="微软雅黑" panose="020B0503020204020204" pitchFamily="34" charset="-122"/>
            </a:endParaRPr>
          </a:p>
        </p:txBody>
      </p:sp>
      <p:sp>
        <p:nvSpPr>
          <p:cNvPr id="135" name="文本框 134"/>
          <p:cNvSpPr txBox="1"/>
          <p:nvPr/>
        </p:nvSpPr>
        <p:spPr bwMode="auto">
          <a:xfrm rot="2368960">
            <a:off x="8711772" y="1975530"/>
            <a:ext cx="946513"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err="1" smtClean="0">
                <a:solidFill>
                  <a:srgbClr val="C00000"/>
                </a:solidFill>
                <a:latin typeface="微软雅黑" panose="020B0503020204020204" pitchFamily="34" charset="-122"/>
                <a:ea typeface="微软雅黑" panose="020B0503020204020204" pitchFamily="34" charset="-122"/>
              </a:rPr>
              <a:t>OpenFlow</a:t>
            </a:r>
            <a:endParaRPr lang="zh-CN" altLang="en-US" sz="1200" dirty="0" smtClean="0">
              <a:solidFill>
                <a:srgbClr val="C00000"/>
              </a:solidFill>
              <a:latin typeface="微软雅黑" panose="020B0503020204020204" pitchFamily="34" charset="-122"/>
              <a:ea typeface="微软雅黑" panose="020B0503020204020204" pitchFamily="34" charset="-122"/>
            </a:endParaRPr>
          </a:p>
        </p:txBody>
      </p:sp>
      <p:sp>
        <p:nvSpPr>
          <p:cNvPr id="136" name="矩形 135"/>
          <p:cNvSpPr/>
          <p:nvPr/>
        </p:nvSpPr>
        <p:spPr bwMode="auto">
          <a:xfrm>
            <a:off x="7617763" y="3360506"/>
            <a:ext cx="2019430" cy="431194"/>
          </a:xfrm>
          <a:prstGeom prst="rect">
            <a:avLst/>
          </a:prstGeom>
          <a:solidFill>
            <a:schemeClr val="bg1">
              <a:lumMod val="85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Hardware Switch</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37" name="矩形 136"/>
          <p:cNvSpPr/>
          <p:nvPr/>
        </p:nvSpPr>
        <p:spPr bwMode="auto">
          <a:xfrm>
            <a:off x="7634852" y="4110540"/>
            <a:ext cx="729399" cy="431194"/>
          </a:xfrm>
          <a:prstGeom prst="rect">
            <a:avLst/>
          </a:prstGeom>
          <a:solidFill>
            <a:schemeClr val="bg1">
              <a:lumMod val="85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Alice</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38" name="矩形 137"/>
          <p:cNvSpPr/>
          <p:nvPr/>
        </p:nvSpPr>
        <p:spPr bwMode="auto">
          <a:xfrm>
            <a:off x="8904312" y="4110540"/>
            <a:ext cx="732881" cy="431194"/>
          </a:xfrm>
          <a:prstGeom prst="rect">
            <a:avLst/>
          </a:prstGeom>
          <a:solidFill>
            <a:schemeClr val="bg1">
              <a:lumMod val="85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Peter</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39" name="直接连接符 138"/>
          <p:cNvCxnSpPr>
            <a:stCxn id="136" idx="0"/>
            <a:endCxn id="125" idx="2"/>
          </p:cNvCxnSpPr>
          <p:nvPr/>
        </p:nvCxnSpPr>
        <p:spPr bwMode="auto">
          <a:xfrm flipV="1">
            <a:off x="8627478" y="1820924"/>
            <a:ext cx="0" cy="1539582"/>
          </a:xfrm>
          <a:prstGeom prst="line">
            <a:avLst/>
          </a:prstGeom>
          <a:solidFill>
            <a:schemeClr val="accent1"/>
          </a:solidFill>
          <a:ln w="19050" cap="flat" cmpd="sng" algn="ctr">
            <a:solidFill>
              <a:schemeClr val="tx1">
                <a:lumMod val="50000"/>
                <a:lumOff val="50000"/>
              </a:schemeClr>
            </a:solidFill>
            <a:prstDash val="lgDash"/>
            <a:round/>
            <a:headEnd type="none" w="med" len="med"/>
            <a:tailEnd type="none" w="med" len="med"/>
          </a:ln>
          <a:effectLst/>
        </p:spPr>
      </p:cxnSp>
      <p:sp>
        <p:nvSpPr>
          <p:cNvPr id="142" name="文本框 141"/>
          <p:cNvSpPr txBox="1"/>
          <p:nvPr/>
        </p:nvSpPr>
        <p:spPr bwMode="auto">
          <a:xfrm rot="5400000">
            <a:off x="8291916" y="2537999"/>
            <a:ext cx="946513"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200" dirty="0" err="1" smtClean="0">
                <a:solidFill>
                  <a:srgbClr val="C00000"/>
                </a:solidFill>
                <a:latin typeface="微软雅黑" panose="020B0503020204020204" pitchFamily="34" charset="-122"/>
                <a:ea typeface="微软雅黑" panose="020B0503020204020204" pitchFamily="34" charset="-122"/>
              </a:rPr>
              <a:t>OpenFlow</a:t>
            </a:r>
            <a:endParaRPr lang="zh-CN" altLang="en-US" sz="1200" dirty="0" smtClean="0">
              <a:solidFill>
                <a:srgbClr val="C00000"/>
              </a:solidFill>
              <a:latin typeface="微软雅黑" panose="020B0503020204020204" pitchFamily="34" charset="-122"/>
              <a:ea typeface="微软雅黑" panose="020B0503020204020204" pitchFamily="34" charset="-122"/>
            </a:endParaRPr>
          </a:p>
        </p:txBody>
      </p:sp>
      <p:cxnSp>
        <p:nvCxnSpPr>
          <p:cNvPr id="147" name="肘形连接符 146"/>
          <p:cNvCxnSpPr>
            <a:stCxn id="136" idx="2"/>
            <a:endCxn id="138" idx="0"/>
          </p:cNvCxnSpPr>
          <p:nvPr/>
        </p:nvCxnSpPr>
        <p:spPr bwMode="auto">
          <a:xfrm rot="16200000" flipH="1">
            <a:off x="8789695" y="3629482"/>
            <a:ext cx="318840" cy="643275"/>
          </a:xfrm>
          <a:prstGeom prst="bentConnector3">
            <a:avLst/>
          </a:prstGeom>
          <a:solidFill>
            <a:schemeClr val="accent1"/>
          </a:solidFill>
          <a:ln w="19050" cap="flat" cmpd="sng" algn="ctr">
            <a:solidFill>
              <a:schemeClr val="tx1"/>
            </a:solidFill>
            <a:prstDash val="lgDash"/>
            <a:round/>
            <a:headEnd type="none" w="med" len="med"/>
            <a:tailEnd type="none" w="med" len="med"/>
          </a:ln>
          <a:effectLst/>
        </p:spPr>
      </p:cxnSp>
      <p:cxnSp>
        <p:nvCxnSpPr>
          <p:cNvPr id="148" name="肘形连接符 147"/>
          <p:cNvCxnSpPr>
            <a:stCxn id="136" idx="2"/>
            <a:endCxn id="137" idx="0"/>
          </p:cNvCxnSpPr>
          <p:nvPr/>
        </p:nvCxnSpPr>
        <p:spPr bwMode="auto">
          <a:xfrm rot="5400000">
            <a:off x="8154095" y="3637157"/>
            <a:ext cx="318840" cy="627926"/>
          </a:xfrm>
          <a:prstGeom prst="bentConnector3">
            <a:avLst>
              <a:gd name="adj1" fmla="val 50000"/>
            </a:avLst>
          </a:prstGeom>
          <a:solidFill>
            <a:schemeClr val="accent1"/>
          </a:solidFill>
          <a:ln w="19050" cap="flat" cmpd="sng" algn="ctr">
            <a:solidFill>
              <a:schemeClr val="tx1"/>
            </a:solidFill>
            <a:prstDash val="lgDash"/>
            <a:round/>
            <a:headEnd type="none" w="med" len="med"/>
            <a:tailEnd type="none" w="med" len="med"/>
          </a:ln>
          <a:effectLst/>
        </p:spPr>
      </p:cxnSp>
      <p:cxnSp>
        <p:nvCxnSpPr>
          <p:cNvPr id="159" name="直接连接符 158"/>
          <p:cNvCxnSpPr>
            <a:stCxn id="96" idx="2"/>
          </p:cNvCxnSpPr>
          <p:nvPr/>
        </p:nvCxnSpPr>
        <p:spPr bwMode="auto">
          <a:xfrm>
            <a:off x="6817604" y="2936344"/>
            <a:ext cx="0" cy="211574"/>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162" name="直接连接符 161"/>
          <p:cNvCxnSpPr/>
          <p:nvPr/>
        </p:nvCxnSpPr>
        <p:spPr bwMode="auto">
          <a:xfrm>
            <a:off x="6817603" y="3140132"/>
            <a:ext cx="1378746" cy="0"/>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168" name="直接连接符 167"/>
          <p:cNvCxnSpPr/>
          <p:nvPr/>
        </p:nvCxnSpPr>
        <p:spPr bwMode="auto">
          <a:xfrm>
            <a:off x="10475286" y="2936344"/>
            <a:ext cx="0" cy="211574"/>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171" name="直接连接符 170"/>
          <p:cNvCxnSpPr/>
          <p:nvPr/>
        </p:nvCxnSpPr>
        <p:spPr bwMode="auto">
          <a:xfrm>
            <a:off x="9092485" y="3140132"/>
            <a:ext cx="1378746" cy="0"/>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172" name="直接连接符 171"/>
          <p:cNvCxnSpPr/>
          <p:nvPr/>
        </p:nvCxnSpPr>
        <p:spPr bwMode="auto">
          <a:xfrm>
            <a:off x="8200403" y="3140132"/>
            <a:ext cx="0" cy="211574"/>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173" name="直接连接符 172"/>
          <p:cNvCxnSpPr/>
          <p:nvPr/>
        </p:nvCxnSpPr>
        <p:spPr bwMode="auto">
          <a:xfrm>
            <a:off x="9092485" y="3140132"/>
            <a:ext cx="0" cy="211574"/>
          </a:xfrm>
          <a:prstGeom prst="line">
            <a:avLst/>
          </a:prstGeom>
          <a:solidFill>
            <a:schemeClr val="accent1"/>
          </a:solidFill>
          <a:ln w="19050"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19938496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DVS</a:t>
            </a:r>
            <a:r>
              <a:rPr lang="zh-CN" altLang="en-US" dirty="0" smtClean="0"/>
              <a:t>概述</a:t>
            </a:r>
            <a:endParaRPr lang="zh-CN" altLang="en-US" dirty="0"/>
          </a:p>
        </p:txBody>
      </p:sp>
      <p:sp>
        <p:nvSpPr>
          <p:cNvPr id="3" name="文本占位符 2"/>
          <p:cNvSpPr>
            <a:spLocks noGrp="1"/>
          </p:cNvSpPr>
          <p:nvPr>
            <p:ph type="body" sz="quarter" idx="10"/>
          </p:nvPr>
        </p:nvSpPr>
        <p:spPr>
          <a:xfrm>
            <a:off x="912285" y="1233488"/>
            <a:ext cx="10560048" cy="1570849"/>
          </a:xfrm>
        </p:spPr>
        <p:txBody>
          <a:bodyPr/>
          <a:lstStyle/>
          <a:p>
            <a:r>
              <a:rPr lang="zh-CN" altLang="en-US" sz="1800" dirty="0"/>
              <a:t>分布式交换机的功能类似于普通的物理交换机，每台主机都连接到分布式交换机中。分布式交换机的一端是与虚拟机相连的虚拟端口，另一端是与虚拟机所在主机上的物理以太网适配器相连的上行链路。通过它可以连接主机和虚拟机，实现系统网络互通。另外，分布式交换机在所有关联主机之间作为单个虚拟交换机使用。此功能可使虚拟机在跨主机进行迁移时确保其网络配置保持一致。</a:t>
            </a:r>
          </a:p>
        </p:txBody>
      </p:sp>
      <p:sp>
        <p:nvSpPr>
          <p:cNvPr id="4" name="矩形 3"/>
          <p:cNvSpPr/>
          <p:nvPr/>
        </p:nvSpPr>
        <p:spPr bwMode="auto">
          <a:xfrm>
            <a:off x="3251684" y="2960948"/>
            <a:ext cx="2628292" cy="2592288"/>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Host1</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 name="矩形 4"/>
          <p:cNvSpPr/>
          <p:nvPr/>
        </p:nvSpPr>
        <p:spPr bwMode="auto">
          <a:xfrm>
            <a:off x="6312024" y="2960948"/>
            <a:ext cx="2628292" cy="2592288"/>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Host2</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矩形 5"/>
          <p:cNvSpPr/>
          <p:nvPr/>
        </p:nvSpPr>
        <p:spPr bwMode="auto">
          <a:xfrm>
            <a:off x="5267908" y="5018215"/>
            <a:ext cx="3240360" cy="360040"/>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             DVS2</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矩形 6"/>
          <p:cNvSpPr/>
          <p:nvPr/>
        </p:nvSpPr>
        <p:spPr bwMode="auto">
          <a:xfrm>
            <a:off x="3647728" y="4465560"/>
            <a:ext cx="3240360" cy="360040"/>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          DVS1</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447928" y="4357548"/>
            <a:ext cx="216024" cy="216024"/>
            <a:chOff x="9372364" y="3897052"/>
            <a:chExt cx="216024" cy="216024"/>
          </a:xfrm>
        </p:grpSpPr>
        <p:sp>
          <p:nvSpPr>
            <p:cNvPr id="20" name="矩形 19"/>
            <p:cNvSpPr/>
            <p:nvPr/>
          </p:nvSpPr>
          <p:spPr bwMode="auto">
            <a:xfrm>
              <a:off x="9372364" y="3897052"/>
              <a:ext cx="216024" cy="216024"/>
            </a:xfrm>
            <a:prstGeom prst="rect">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1" name="任意多边形 20"/>
            <p:cNvSpPr/>
            <p:nvPr/>
          </p:nvSpPr>
          <p:spPr bwMode="auto">
            <a:xfrm>
              <a:off x="9372364" y="3897052"/>
              <a:ext cx="216024" cy="216024"/>
            </a:xfrm>
            <a:custGeom>
              <a:avLst/>
              <a:gdLst>
                <a:gd name="connsiteX0" fmla="*/ 189839 w 468052"/>
                <a:gd name="connsiteY0" fmla="*/ 101466 h 468052"/>
                <a:gd name="connsiteX1" fmla="*/ 189839 w 468052"/>
                <a:gd name="connsiteY1" fmla="*/ 189839 h 468052"/>
                <a:gd name="connsiteX2" fmla="*/ 72008 w 468052"/>
                <a:gd name="connsiteY2" fmla="*/ 189839 h 468052"/>
                <a:gd name="connsiteX3" fmla="*/ 72008 w 468052"/>
                <a:gd name="connsiteY3" fmla="*/ 366586 h 468052"/>
                <a:gd name="connsiteX4" fmla="*/ 396044 w 468052"/>
                <a:gd name="connsiteY4" fmla="*/ 366586 h 468052"/>
                <a:gd name="connsiteX5" fmla="*/ 396044 w 468052"/>
                <a:gd name="connsiteY5" fmla="*/ 189839 h 468052"/>
                <a:gd name="connsiteX6" fmla="*/ 278213 w 468052"/>
                <a:gd name="connsiteY6" fmla="*/ 189839 h 468052"/>
                <a:gd name="connsiteX7" fmla="*/ 278213 w 468052"/>
                <a:gd name="connsiteY7" fmla="*/ 101466 h 468052"/>
                <a:gd name="connsiteX8" fmla="*/ 0 w 468052"/>
                <a:gd name="connsiteY8" fmla="*/ 0 h 468052"/>
                <a:gd name="connsiteX9" fmla="*/ 468052 w 468052"/>
                <a:gd name="connsiteY9" fmla="*/ 0 h 468052"/>
                <a:gd name="connsiteX10" fmla="*/ 468052 w 468052"/>
                <a:gd name="connsiteY10" fmla="*/ 468052 h 468052"/>
                <a:gd name="connsiteX11" fmla="*/ 0 w 468052"/>
                <a:gd name="connsiteY11" fmla="*/ 468052 h 46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52" h="468052">
                  <a:moveTo>
                    <a:pt x="189839" y="101466"/>
                  </a:moveTo>
                  <a:lnTo>
                    <a:pt x="189839" y="189839"/>
                  </a:lnTo>
                  <a:lnTo>
                    <a:pt x="72008" y="189839"/>
                  </a:lnTo>
                  <a:lnTo>
                    <a:pt x="72008" y="366586"/>
                  </a:lnTo>
                  <a:lnTo>
                    <a:pt x="396044" y="366586"/>
                  </a:lnTo>
                  <a:lnTo>
                    <a:pt x="396044" y="189839"/>
                  </a:lnTo>
                  <a:lnTo>
                    <a:pt x="278213" y="189839"/>
                  </a:lnTo>
                  <a:lnTo>
                    <a:pt x="278213" y="101466"/>
                  </a:lnTo>
                  <a:close/>
                  <a:moveTo>
                    <a:pt x="0" y="0"/>
                  </a:moveTo>
                  <a:lnTo>
                    <a:pt x="468052" y="0"/>
                  </a:lnTo>
                  <a:lnTo>
                    <a:pt x="468052" y="468052"/>
                  </a:lnTo>
                  <a:lnTo>
                    <a:pt x="0" y="468052"/>
                  </a:lnTo>
                  <a:close/>
                </a:path>
              </a:pathLst>
            </a:custGeom>
            <a:solidFill>
              <a:schemeClr val="bg1">
                <a:lumMod val="9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grpSp>
        <p:nvGrpSpPr>
          <p:cNvPr id="22" name="组合 21"/>
          <p:cNvGrpSpPr/>
          <p:nvPr/>
        </p:nvGrpSpPr>
        <p:grpSpPr>
          <a:xfrm>
            <a:off x="5195621" y="4357548"/>
            <a:ext cx="216024" cy="216024"/>
            <a:chOff x="9372364" y="3897052"/>
            <a:chExt cx="216024" cy="216024"/>
          </a:xfrm>
        </p:grpSpPr>
        <p:sp>
          <p:nvSpPr>
            <p:cNvPr id="23" name="矩形 22"/>
            <p:cNvSpPr/>
            <p:nvPr/>
          </p:nvSpPr>
          <p:spPr bwMode="auto">
            <a:xfrm>
              <a:off x="9372364" y="3897052"/>
              <a:ext cx="216024" cy="216024"/>
            </a:xfrm>
            <a:prstGeom prst="rect">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4" name="任意多边形 23"/>
            <p:cNvSpPr/>
            <p:nvPr/>
          </p:nvSpPr>
          <p:spPr bwMode="auto">
            <a:xfrm>
              <a:off x="9372364" y="3897052"/>
              <a:ext cx="216024" cy="216024"/>
            </a:xfrm>
            <a:custGeom>
              <a:avLst/>
              <a:gdLst>
                <a:gd name="connsiteX0" fmla="*/ 189839 w 468052"/>
                <a:gd name="connsiteY0" fmla="*/ 101466 h 468052"/>
                <a:gd name="connsiteX1" fmla="*/ 189839 w 468052"/>
                <a:gd name="connsiteY1" fmla="*/ 189839 h 468052"/>
                <a:gd name="connsiteX2" fmla="*/ 72008 w 468052"/>
                <a:gd name="connsiteY2" fmla="*/ 189839 h 468052"/>
                <a:gd name="connsiteX3" fmla="*/ 72008 w 468052"/>
                <a:gd name="connsiteY3" fmla="*/ 366586 h 468052"/>
                <a:gd name="connsiteX4" fmla="*/ 396044 w 468052"/>
                <a:gd name="connsiteY4" fmla="*/ 366586 h 468052"/>
                <a:gd name="connsiteX5" fmla="*/ 396044 w 468052"/>
                <a:gd name="connsiteY5" fmla="*/ 189839 h 468052"/>
                <a:gd name="connsiteX6" fmla="*/ 278213 w 468052"/>
                <a:gd name="connsiteY6" fmla="*/ 189839 h 468052"/>
                <a:gd name="connsiteX7" fmla="*/ 278213 w 468052"/>
                <a:gd name="connsiteY7" fmla="*/ 101466 h 468052"/>
                <a:gd name="connsiteX8" fmla="*/ 0 w 468052"/>
                <a:gd name="connsiteY8" fmla="*/ 0 h 468052"/>
                <a:gd name="connsiteX9" fmla="*/ 468052 w 468052"/>
                <a:gd name="connsiteY9" fmla="*/ 0 h 468052"/>
                <a:gd name="connsiteX10" fmla="*/ 468052 w 468052"/>
                <a:gd name="connsiteY10" fmla="*/ 468052 h 468052"/>
                <a:gd name="connsiteX11" fmla="*/ 0 w 468052"/>
                <a:gd name="connsiteY11" fmla="*/ 468052 h 46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52" h="468052">
                  <a:moveTo>
                    <a:pt x="189839" y="101466"/>
                  </a:moveTo>
                  <a:lnTo>
                    <a:pt x="189839" y="189839"/>
                  </a:lnTo>
                  <a:lnTo>
                    <a:pt x="72008" y="189839"/>
                  </a:lnTo>
                  <a:lnTo>
                    <a:pt x="72008" y="366586"/>
                  </a:lnTo>
                  <a:lnTo>
                    <a:pt x="396044" y="366586"/>
                  </a:lnTo>
                  <a:lnTo>
                    <a:pt x="396044" y="189839"/>
                  </a:lnTo>
                  <a:lnTo>
                    <a:pt x="278213" y="189839"/>
                  </a:lnTo>
                  <a:lnTo>
                    <a:pt x="278213" y="101466"/>
                  </a:lnTo>
                  <a:close/>
                  <a:moveTo>
                    <a:pt x="0" y="0"/>
                  </a:moveTo>
                  <a:lnTo>
                    <a:pt x="468052" y="0"/>
                  </a:lnTo>
                  <a:lnTo>
                    <a:pt x="468052" y="468052"/>
                  </a:lnTo>
                  <a:lnTo>
                    <a:pt x="0" y="468052"/>
                  </a:lnTo>
                  <a:close/>
                </a:path>
              </a:pathLst>
            </a:custGeom>
            <a:solidFill>
              <a:schemeClr val="bg1">
                <a:lumMod val="9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sp>
        <p:nvSpPr>
          <p:cNvPr id="26" name="矩形 25"/>
          <p:cNvSpPr/>
          <p:nvPr/>
        </p:nvSpPr>
        <p:spPr bwMode="auto">
          <a:xfrm>
            <a:off x="6929960" y="4910203"/>
            <a:ext cx="216024" cy="216024"/>
          </a:xfrm>
          <a:prstGeom prst="rect">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7" name="任意多边形 26"/>
          <p:cNvSpPr/>
          <p:nvPr/>
        </p:nvSpPr>
        <p:spPr bwMode="auto">
          <a:xfrm>
            <a:off x="6929960" y="4910203"/>
            <a:ext cx="216024" cy="216024"/>
          </a:xfrm>
          <a:custGeom>
            <a:avLst/>
            <a:gdLst>
              <a:gd name="connsiteX0" fmla="*/ 189839 w 468052"/>
              <a:gd name="connsiteY0" fmla="*/ 101466 h 468052"/>
              <a:gd name="connsiteX1" fmla="*/ 189839 w 468052"/>
              <a:gd name="connsiteY1" fmla="*/ 189839 h 468052"/>
              <a:gd name="connsiteX2" fmla="*/ 72008 w 468052"/>
              <a:gd name="connsiteY2" fmla="*/ 189839 h 468052"/>
              <a:gd name="connsiteX3" fmla="*/ 72008 w 468052"/>
              <a:gd name="connsiteY3" fmla="*/ 366586 h 468052"/>
              <a:gd name="connsiteX4" fmla="*/ 396044 w 468052"/>
              <a:gd name="connsiteY4" fmla="*/ 366586 h 468052"/>
              <a:gd name="connsiteX5" fmla="*/ 396044 w 468052"/>
              <a:gd name="connsiteY5" fmla="*/ 189839 h 468052"/>
              <a:gd name="connsiteX6" fmla="*/ 278213 w 468052"/>
              <a:gd name="connsiteY6" fmla="*/ 189839 h 468052"/>
              <a:gd name="connsiteX7" fmla="*/ 278213 w 468052"/>
              <a:gd name="connsiteY7" fmla="*/ 101466 h 468052"/>
              <a:gd name="connsiteX8" fmla="*/ 0 w 468052"/>
              <a:gd name="connsiteY8" fmla="*/ 0 h 468052"/>
              <a:gd name="connsiteX9" fmla="*/ 468052 w 468052"/>
              <a:gd name="connsiteY9" fmla="*/ 0 h 468052"/>
              <a:gd name="connsiteX10" fmla="*/ 468052 w 468052"/>
              <a:gd name="connsiteY10" fmla="*/ 468052 h 468052"/>
              <a:gd name="connsiteX11" fmla="*/ 0 w 468052"/>
              <a:gd name="connsiteY11" fmla="*/ 468052 h 46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52" h="468052">
                <a:moveTo>
                  <a:pt x="189839" y="101466"/>
                </a:moveTo>
                <a:lnTo>
                  <a:pt x="189839" y="189839"/>
                </a:lnTo>
                <a:lnTo>
                  <a:pt x="72008" y="189839"/>
                </a:lnTo>
                <a:lnTo>
                  <a:pt x="72008" y="366586"/>
                </a:lnTo>
                <a:lnTo>
                  <a:pt x="396044" y="366586"/>
                </a:lnTo>
                <a:lnTo>
                  <a:pt x="396044" y="189839"/>
                </a:lnTo>
                <a:lnTo>
                  <a:pt x="278213" y="189839"/>
                </a:lnTo>
                <a:lnTo>
                  <a:pt x="278213" y="101466"/>
                </a:lnTo>
                <a:close/>
                <a:moveTo>
                  <a:pt x="0" y="0"/>
                </a:moveTo>
                <a:lnTo>
                  <a:pt x="468052" y="0"/>
                </a:lnTo>
                <a:lnTo>
                  <a:pt x="468052" y="468052"/>
                </a:lnTo>
                <a:lnTo>
                  <a:pt x="0" y="468052"/>
                </a:lnTo>
                <a:close/>
              </a:path>
            </a:pathLst>
          </a:custGeom>
          <a:solidFill>
            <a:schemeClr val="bg1">
              <a:lumMod val="9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9" name="矩形 28"/>
          <p:cNvSpPr/>
          <p:nvPr/>
        </p:nvSpPr>
        <p:spPr bwMode="auto">
          <a:xfrm>
            <a:off x="7212124" y="4910203"/>
            <a:ext cx="216024" cy="216024"/>
          </a:xfrm>
          <a:prstGeom prst="rect">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0" name="任意多边形 29"/>
          <p:cNvSpPr/>
          <p:nvPr/>
        </p:nvSpPr>
        <p:spPr bwMode="auto">
          <a:xfrm>
            <a:off x="7212124" y="4910203"/>
            <a:ext cx="216024" cy="216024"/>
          </a:xfrm>
          <a:custGeom>
            <a:avLst/>
            <a:gdLst>
              <a:gd name="connsiteX0" fmla="*/ 189839 w 468052"/>
              <a:gd name="connsiteY0" fmla="*/ 101466 h 468052"/>
              <a:gd name="connsiteX1" fmla="*/ 189839 w 468052"/>
              <a:gd name="connsiteY1" fmla="*/ 189839 h 468052"/>
              <a:gd name="connsiteX2" fmla="*/ 72008 w 468052"/>
              <a:gd name="connsiteY2" fmla="*/ 189839 h 468052"/>
              <a:gd name="connsiteX3" fmla="*/ 72008 w 468052"/>
              <a:gd name="connsiteY3" fmla="*/ 366586 h 468052"/>
              <a:gd name="connsiteX4" fmla="*/ 396044 w 468052"/>
              <a:gd name="connsiteY4" fmla="*/ 366586 h 468052"/>
              <a:gd name="connsiteX5" fmla="*/ 396044 w 468052"/>
              <a:gd name="connsiteY5" fmla="*/ 189839 h 468052"/>
              <a:gd name="connsiteX6" fmla="*/ 278213 w 468052"/>
              <a:gd name="connsiteY6" fmla="*/ 189839 h 468052"/>
              <a:gd name="connsiteX7" fmla="*/ 278213 w 468052"/>
              <a:gd name="connsiteY7" fmla="*/ 101466 h 468052"/>
              <a:gd name="connsiteX8" fmla="*/ 0 w 468052"/>
              <a:gd name="connsiteY8" fmla="*/ 0 h 468052"/>
              <a:gd name="connsiteX9" fmla="*/ 468052 w 468052"/>
              <a:gd name="connsiteY9" fmla="*/ 0 h 468052"/>
              <a:gd name="connsiteX10" fmla="*/ 468052 w 468052"/>
              <a:gd name="connsiteY10" fmla="*/ 468052 h 468052"/>
              <a:gd name="connsiteX11" fmla="*/ 0 w 468052"/>
              <a:gd name="connsiteY11" fmla="*/ 468052 h 46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52" h="468052">
                <a:moveTo>
                  <a:pt x="189839" y="101466"/>
                </a:moveTo>
                <a:lnTo>
                  <a:pt x="189839" y="189839"/>
                </a:lnTo>
                <a:lnTo>
                  <a:pt x="72008" y="189839"/>
                </a:lnTo>
                <a:lnTo>
                  <a:pt x="72008" y="366586"/>
                </a:lnTo>
                <a:lnTo>
                  <a:pt x="396044" y="366586"/>
                </a:lnTo>
                <a:lnTo>
                  <a:pt x="396044" y="189839"/>
                </a:lnTo>
                <a:lnTo>
                  <a:pt x="278213" y="189839"/>
                </a:lnTo>
                <a:lnTo>
                  <a:pt x="278213" y="101466"/>
                </a:lnTo>
                <a:close/>
                <a:moveTo>
                  <a:pt x="0" y="0"/>
                </a:moveTo>
                <a:lnTo>
                  <a:pt x="468052" y="0"/>
                </a:lnTo>
                <a:lnTo>
                  <a:pt x="468052" y="468052"/>
                </a:lnTo>
                <a:lnTo>
                  <a:pt x="0" y="468052"/>
                </a:lnTo>
                <a:close/>
              </a:path>
            </a:pathLst>
          </a:custGeom>
          <a:solidFill>
            <a:schemeClr val="bg1">
              <a:lumMod val="9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2" name="矩形 31"/>
          <p:cNvSpPr/>
          <p:nvPr/>
        </p:nvSpPr>
        <p:spPr bwMode="auto">
          <a:xfrm>
            <a:off x="7763920" y="4910203"/>
            <a:ext cx="216024" cy="216024"/>
          </a:xfrm>
          <a:prstGeom prst="rect">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3" name="任意多边形 32"/>
          <p:cNvSpPr/>
          <p:nvPr/>
        </p:nvSpPr>
        <p:spPr bwMode="auto">
          <a:xfrm>
            <a:off x="7763920" y="4910203"/>
            <a:ext cx="216024" cy="216024"/>
          </a:xfrm>
          <a:custGeom>
            <a:avLst/>
            <a:gdLst>
              <a:gd name="connsiteX0" fmla="*/ 189839 w 468052"/>
              <a:gd name="connsiteY0" fmla="*/ 101466 h 468052"/>
              <a:gd name="connsiteX1" fmla="*/ 189839 w 468052"/>
              <a:gd name="connsiteY1" fmla="*/ 189839 h 468052"/>
              <a:gd name="connsiteX2" fmla="*/ 72008 w 468052"/>
              <a:gd name="connsiteY2" fmla="*/ 189839 h 468052"/>
              <a:gd name="connsiteX3" fmla="*/ 72008 w 468052"/>
              <a:gd name="connsiteY3" fmla="*/ 366586 h 468052"/>
              <a:gd name="connsiteX4" fmla="*/ 396044 w 468052"/>
              <a:gd name="connsiteY4" fmla="*/ 366586 h 468052"/>
              <a:gd name="connsiteX5" fmla="*/ 396044 w 468052"/>
              <a:gd name="connsiteY5" fmla="*/ 189839 h 468052"/>
              <a:gd name="connsiteX6" fmla="*/ 278213 w 468052"/>
              <a:gd name="connsiteY6" fmla="*/ 189839 h 468052"/>
              <a:gd name="connsiteX7" fmla="*/ 278213 w 468052"/>
              <a:gd name="connsiteY7" fmla="*/ 101466 h 468052"/>
              <a:gd name="connsiteX8" fmla="*/ 0 w 468052"/>
              <a:gd name="connsiteY8" fmla="*/ 0 h 468052"/>
              <a:gd name="connsiteX9" fmla="*/ 468052 w 468052"/>
              <a:gd name="connsiteY9" fmla="*/ 0 h 468052"/>
              <a:gd name="connsiteX10" fmla="*/ 468052 w 468052"/>
              <a:gd name="connsiteY10" fmla="*/ 468052 h 468052"/>
              <a:gd name="connsiteX11" fmla="*/ 0 w 468052"/>
              <a:gd name="connsiteY11" fmla="*/ 468052 h 46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52" h="468052">
                <a:moveTo>
                  <a:pt x="189839" y="101466"/>
                </a:moveTo>
                <a:lnTo>
                  <a:pt x="189839" y="189839"/>
                </a:lnTo>
                <a:lnTo>
                  <a:pt x="72008" y="189839"/>
                </a:lnTo>
                <a:lnTo>
                  <a:pt x="72008" y="366586"/>
                </a:lnTo>
                <a:lnTo>
                  <a:pt x="396044" y="366586"/>
                </a:lnTo>
                <a:lnTo>
                  <a:pt x="396044" y="189839"/>
                </a:lnTo>
                <a:lnTo>
                  <a:pt x="278213" y="189839"/>
                </a:lnTo>
                <a:lnTo>
                  <a:pt x="278213" y="101466"/>
                </a:lnTo>
                <a:close/>
                <a:moveTo>
                  <a:pt x="0" y="0"/>
                </a:moveTo>
                <a:lnTo>
                  <a:pt x="468052" y="0"/>
                </a:lnTo>
                <a:lnTo>
                  <a:pt x="468052" y="468052"/>
                </a:lnTo>
                <a:lnTo>
                  <a:pt x="0" y="468052"/>
                </a:lnTo>
                <a:close/>
              </a:path>
            </a:pathLst>
          </a:custGeom>
          <a:solidFill>
            <a:srgbClr val="FFC00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5" name="矩形 34"/>
          <p:cNvSpPr/>
          <p:nvPr/>
        </p:nvSpPr>
        <p:spPr bwMode="auto">
          <a:xfrm>
            <a:off x="8051600" y="4910203"/>
            <a:ext cx="216024" cy="216024"/>
          </a:xfrm>
          <a:prstGeom prst="rect">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6" name="任意多边形 35"/>
          <p:cNvSpPr/>
          <p:nvPr/>
        </p:nvSpPr>
        <p:spPr bwMode="auto">
          <a:xfrm>
            <a:off x="8051600" y="4910203"/>
            <a:ext cx="216024" cy="216024"/>
          </a:xfrm>
          <a:custGeom>
            <a:avLst/>
            <a:gdLst>
              <a:gd name="connsiteX0" fmla="*/ 189839 w 468052"/>
              <a:gd name="connsiteY0" fmla="*/ 101466 h 468052"/>
              <a:gd name="connsiteX1" fmla="*/ 189839 w 468052"/>
              <a:gd name="connsiteY1" fmla="*/ 189839 h 468052"/>
              <a:gd name="connsiteX2" fmla="*/ 72008 w 468052"/>
              <a:gd name="connsiteY2" fmla="*/ 189839 h 468052"/>
              <a:gd name="connsiteX3" fmla="*/ 72008 w 468052"/>
              <a:gd name="connsiteY3" fmla="*/ 366586 h 468052"/>
              <a:gd name="connsiteX4" fmla="*/ 396044 w 468052"/>
              <a:gd name="connsiteY4" fmla="*/ 366586 h 468052"/>
              <a:gd name="connsiteX5" fmla="*/ 396044 w 468052"/>
              <a:gd name="connsiteY5" fmla="*/ 189839 h 468052"/>
              <a:gd name="connsiteX6" fmla="*/ 278213 w 468052"/>
              <a:gd name="connsiteY6" fmla="*/ 189839 h 468052"/>
              <a:gd name="connsiteX7" fmla="*/ 278213 w 468052"/>
              <a:gd name="connsiteY7" fmla="*/ 101466 h 468052"/>
              <a:gd name="connsiteX8" fmla="*/ 0 w 468052"/>
              <a:gd name="connsiteY8" fmla="*/ 0 h 468052"/>
              <a:gd name="connsiteX9" fmla="*/ 468052 w 468052"/>
              <a:gd name="connsiteY9" fmla="*/ 0 h 468052"/>
              <a:gd name="connsiteX10" fmla="*/ 468052 w 468052"/>
              <a:gd name="connsiteY10" fmla="*/ 468052 h 468052"/>
              <a:gd name="connsiteX11" fmla="*/ 0 w 468052"/>
              <a:gd name="connsiteY11" fmla="*/ 468052 h 46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52" h="468052">
                <a:moveTo>
                  <a:pt x="189839" y="101466"/>
                </a:moveTo>
                <a:lnTo>
                  <a:pt x="189839" y="189839"/>
                </a:lnTo>
                <a:lnTo>
                  <a:pt x="72008" y="189839"/>
                </a:lnTo>
                <a:lnTo>
                  <a:pt x="72008" y="366586"/>
                </a:lnTo>
                <a:lnTo>
                  <a:pt x="396044" y="366586"/>
                </a:lnTo>
                <a:lnTo>
                  <a:pt x="396044" y="189839"/>
                </a:lnTo>
                <a:lnTo>
                  <a:pt x="278213" y="189839"/>
                </a:lnTo>
                <a:lnTo>
                  <a:pt x="278213" y="101466"/>
                </a:lnTo>
                <a:close/>
                <a:moveTo>
                  <a:pt x="0" y="0"/>
                </a:moveTo>
                <a:lnTo>
                  <a:pt x="468052" y="0"/>
                </a:lnTo>
                <a:lnTo>
                  <a:pt x="468052" y="468052"/>
                </a:lnTo>
                <a:lnTo>
                  <a:pt x="0" y="468052"/>
                </a:lnTo>
                <a:close/>
              </a:path>
            </a:pathLst>
          </a:custGeom>
          <a:solidFill>
            <a:srgbClr val="FFC00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4" name="矩形 13"/>
          <p:cNvSpPr/>
          <p:nvPr/>
        </p:nvSpPr>
        <p:spPr bwMode="auto">
          <a:xfrm>
            <a:off x="3780007" y="4357548"/>
            <a:ext cx="216024" cy="216024"/>
          </a:xfrm>
          <a:prstGeom prst="rect">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3" name="任意多边形 12"/>
          <p:cNvSpPr/>
          <p:nvPr/>
        </p:nvSpPr>
        <p:spPr bwMode="auto">
          <a:xfrm>
            <a:off x="3780007" y="4357548"/>
            <a:ext cx="216024" cy="216024"/>
          </a:xfrm>
          <a:custGeom>
            <a:avLst/>
            <a:gdLst>
              <a:gd name="connsiteX0" fmla="*/ 189839 w 468052"/>
              <a:gd name="connsiteY0" fmla="*/ 101466 h 468052"/>
              <a:gd name="connsiteX1" fmla="*/ 189839 w 468052"/>
              <a:gd name="connsiteY1" fmla="*/ 189839 h 468052"/>
              <a:gd name="connsiteX2" fmla="*/ 72008 w 468052"/>
              <a:gd name="connsiteY2" fmla="*/ 189839 h 468052"/>
              <a:gd name="connsiteX3" fmla="*/ 72008 w 468052"/>
              <a:gd name="connsiteY3" fmla="*/ 366586 h 468052"/>
              <a:gd name="connsiteX4" fmla="*/ 396044 w 468052"/>
              <a:gd name="connsiteY4" fmla="*/ 366586 h 468052"/>
              <a:gd name="connsiteX5" fmla="*/ 396044 w 468052"/>
              <a:gd name="connsiteY5" fmla="*/ 189839 h 468052"/>
              <a:gd name="connsiteX6" fmla="*/ 278213 w 468052"/>
              <a:gd name="connsiteY6" fmla="*/ 189839 h 468052"/>
              <a:gd name="connsiteX7" fmla="*/ 278213 w 468052"/>
              <a:gd name="connsiteY7" fmla="*/ 101466 h 468052"/>
              <a:gd name="connsiteX8" fmla="*/ 0 w 468052"/>
              <a:gd name="connsiteY8" fmla="*/ 0 h 468052"/>
              <a:gd name="connsiteX9" fmla="*/ 468052 w 468052"/>
              <a:gd name="connsiteY9" fmla="*/ 0 h 468052"/>
              <a:gd name="connsiteX10" fmla="*/ 468052 w 468052"/>
              <a:gd name="connsiteY10" fmla="*/ 468052 h 468052"/>
              <a:gd name="connsiteX11" fmla="*/ 0 w 468052"/>
              <a:gd name="connsiteY11" fmla="*/ 468052 h 46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52" h="468052">
                <a:moveTo>
                  <a:pt x="189839" y="101466"/>
                </a:moveTo>
                <a:lnTo>
                  <a:pt x="189839" y="189839"/>
                </a:lnTo>
                <a:lnTo>
                  <a:pt x="72008" y="189839"/>
                </a:lnTo>
                <a:lnTo>
                  <a:pt x="72008" y="366586"/>
                </a:lnTo>
                <a:lnTo>
                  <a:pt x="396044" y="366586"/>
                </a:lnTo>
                <a:lnTo>
                  <a:pt x="396044" y="189839"/>
                </a:lnTo>
                <a:lnTo>
                  <a:pt x="278213" y="189839"/>
                </a:lnTo>
                <a:lnTo>
                  <a:pt x="278213" y="101466"/>
                </a:lnTo>
                <a:close/>
                <a:moveTo>
                  <a:pt x="0" y="0"/>
                </a:moveTo>
                <a:lnTo>
                  <a:pt x="468052" y="0"/>
                </a:lnTo>
                <a:lnTo>
                  <a:pt x="468052" y="468052"/>
                </a:lnTo>
                <a:lnTo>
                  <a:pt x="0" y="468052"/>
                </a:lnTo>
                <a:close/>
              </a:path>
            </a:pathLst>
          </a:custGeom>
          <a:solidFill>
            <a:srgbClr val="92D05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7" name="矩形 16"/>
          <p:cNvSpPr/>
          <p:nvPr/>
        </p:nvSpPr>
        <p:spPr bwMode="auto">
          <a:xfrm>
            <a:off x="4043772" y="4357548"/>
            <a:ext cx="216024" cy="216024"/>
          </a:xfrm>
          <a:prstGeom prst="rect">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8" name="任意多边形 17"/>
          <p:cNvSpPr/>
          <p:nvPr/>
        </p:nvSpPr>
        <p:spPr bwMode="auto">
          <a:xfrm>
            <a:off x="4043772" y="4357548"/>
            <a:ext cx="216024" cy="216024"/>
          </a:xfrm>
          <a:custGeom>
            <a:avLst/>
            <a:gdLst>
              <a:gd name="connsiteX0" fmla="*/ 189839 w 468052"/>
              <a:gd name="connsiteY0" fmla="*/ 101466 h 468052"/>
              <a:gd name="connsiteX1" fmla="*/ 189839 w 468052"/>
              <a:gd name="connsiteY1" fmla="*/ 189839 h 468052"/>
              <a:gd name="connsiteX2" fmla="*/ 72008 w 468052"/>
              <a:gd name="connsiteY2" fmla="*/ 189839 h 468052"/>
              <a:gd name="connsiteX3" fmla="*/ 72008 w 468052"/>
              <a:gd name="connsiteY3" fmla="*/ 366586 h 468052"/>
              <a:gd name="connsiteX4" fmla="*/ 396044 w 468052"/>
              <a:gd name="connsiteY4" fmla="*/ 366586 h 468052"/>
              <a:gd name="connsiteX5" fmla="*/ 396044 w 468052"/>
              <a:gd name="connsiteY5" fmla="*/ 189839 h 468052"/>
              <a:gd name="connsiteX6" fmla="*/ 278213 w 468052"/>
              <a:gd name="connsiteY6" fmla="*/ 189839 h 468052"/>
              <a:gd name="connsiteX7" fmla="*/ 278213 w 468052"/>
              <a:gd name="connsiteY7" fmla="*/ 101466 h 468052"/>
              <a:gd name="connsiteX8" fmla="*/ 0 w 468052"/>
              <a:gd name="connsiteY8" fmla="*/ 0 h 468052"/>
              <a:gd name="connsiteX9" fmla="*/ 468052 w 468052"/>
              <a:gd name="connsiteY9" fmla="*/ 0 h 468052"/>
              <a:gd name="connsiteX10" fmla="*/ 468052 w 468052"/>
              <a:gd name="connsiteY10" fmla="*/ 468052 h 468052"/>
              <a:gd name="connsiteX11" fmla="*/ 0 w 468052"/>
              <a:gd name="connsiteY11" fmla="*/ 468052 h 46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52" h="468052">
                <a:moveTo>
                  <a:pt x="189839" y="101466"/>
                </a:moveTo>
                <a:lnTo>
                  <a:pt x="189839" y="189839"/>
                </a:lnTo>
                <a:lnTo>
                  <a:pt x="72008" y="189839"/>
                </a:lnTo>
                <a:lnTo>
                  <a:pt x="72008" y="366586"/>
                </a:lnTo>
                <a:lnTo>
                  <a:pt x="396044" y="366586"/>
                </a:lnTo>
                <a:lnTo>
                  <a:pt x="396044" y="189839"/>
                </a:lnTo>
                <a:lnTo>
                  <a:pt x="278213" y="189839"/>
                </a:lnTo>
                <a:lnTo>
                  <a:pt x="278213" y="101466"/>
                </a:lnTo>
                <a:close/>
                <a:moveTo>
                  <a:pt x="0" y="0"/>
                </a:moveTo>
                <a:lnTo>
                  <a:pt x="468052" y="0"/>
                </a:lnTo>
                <a:lnTo>
                  <a:pt x="468052" y="468052"/>
                </a:lnTo>
                <a:lnTo>
                  <a:pt x="0" y="468052"/>
                </a:lnTo>
                <a:close/>
              </a:path>
            </a:pathLst>
          </a:custGeom>
          <a:solidFill>
            <a:srgbClr val="92D05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8" name="矩形 37"/>
          <p:cNvSpPr/>
          <p:nvPr/>
        </p:nvSpPr>
        <p:spPr bwMode="auto">
          <a:xfrm>
            <a:off x="6461629" y="4357548"/>
            <a:ext cx="216024" cy="216024"/>
          </a:xfrm>
          <a:prstGeom prst="rect">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9" name="任意多边形 38"/>
          <p:cNvSpPr/>
          <p:nvPr/>
        </p:nvSpPr>
        <p:spPr bwMode="auto">
          <a:xfrm>
            <a:off x="6461629" y="4357548"/>
            <a:ext cx="216024" cy="216024"/>
          </a:xfrm>
          <a:custGeom>
            <a:avLst/>
            <a:gdLst>
              <a:gd name="connsiteX0" fmla="*/ 189839 w 468052"/>
              <a:gd name="connsiteY0" fmla="*/ 101466 h 468052"/>
              <a:gd name="connsiteX1" fmla="*/ 189839 w 468052"/>
              <a:gd name="connsiteY1" fmla="*/ 189839 h 468052"/>
              <a:gd name="connsiteX2" fmla="*/ 72008 w 468052"/>
              <a:gd name="connsiteY2" fmla="*/ 189839 h 468052"/>
              <a:gd name="connsiteX3" fmla="*/ 72008 w 468052"/>
              <a:gd name="connsiteY3" fmla="*/ 366586 h 468052"/>
              <a:gd name="connsiteX4" fmla="*/ 396044 w 468052"/>
              <a:gd name="connsiteY4" fmla="*/ 366586 h 468052"/>
              <a:gd name="connsiteX5" fmla="*/ 396044 w 468052"/>
              <a:gd name="connsiteY5" fmla="*/ 189839 h 468052"/>
              <a:gd name="connsiteX6" fmla="*/ 278213 w 468052"/>
              <a:gd name="connsiteY6" fmla="*/ 189839 h 468052"/>
              <a:gd name="connsiteX7" fmla="*/ 278213 w 468052"/>
              <a:gd name="connsiteY7" fmla="*/ 101466 h 468052"/>
              <a:gd name="connsiteX8" fmla="*/ 0 w 468052"/>
              <a:gd name="connsiteY8" fmla="*/ 0 h 468052"/>
              <a:gd name="connsiteX9" fmla="*/ 468052 w 468052"/>
              <a:gd name="connsiteY9" fmla="*/ 0 h 468052"/>
              <a:gd name="connsiteX10" fmla="*/ 468052 w 468052"/>
              <a:gd name="connsiteY10" fmla="*/ 468052 h 468052"/>
              <a:gd name="connsiteX11" fmla="*/ 0 w 468052"/>
              <a:gd name="connsiteY11" fmla="*/ 468052 h 46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52" h="468052">
                <a:moveTo>
                  <a:pt x="189839" y="101466"/>
                </a:moveTo>
                <a:lnTo>
                  <a:pt x="189839" y="189839"/>
                </a:lnTo>
                <a:lnTo>
                  <a:pt x="72008" y="189839"/>
                </a:lnTo>
                <a:lnTo>
                  <a:pt x="72008" y="366586"/>
                </a:lnTo>
                <a:lnTo>
                  <a:pt x="396044" y="366586"/>
                </a:lnTo>
                <a:lnTo>
                  <a:pt x="396044" y="189839"/>
                </a:lnTo>
                <a:lnTo>
                  <a:pt x="278213" y="189839"/>
                </a:lnTo>
                <a:lnTo>
                  <a:pt x="278213" y="101466"/>
                </a:lnTo>
                <a:close/>
                <a:moveTo>
                  <a:pt x="0" y="0"/>
                </a:moveTo>
                <a:lnTo>
                  <a:pt x="468052" y="0"/>
                </a:lnTo>
                <a:lnTo>
                  <a:pt x="468052" y="468052"/>
                </a:lnTo>
                <a:lnTo>
                  <a:pt x="0" y="468052"/>
                </a:lnTo>
                <a:close/>
              </a:path>
            </a:pathLst>
          </a:custGeom>
          <a:solidFill>
            <a:srgbClr val="92D05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1" name="矩形 40"/>
          <p:cNvSpPr/>
          <p:nvPr/>
        </p:nvSpPr>
        <p:spPr bwMode="auto">
          <a:xfrm>
            <a:off x="5447928" y="4910203"/>
            <a:ext cx="216024" cy="216024"/>
          </a:xfrm>
          <a:prstGeom prst="rect">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2" name="任意多边形 41"/>
          <p:cNvSpPr/>
          <p:nvPr/>
        </p:nvSpPr>
        <p:spPr bwMode="auto">
          <a:xfrm>
            <a:off x="5447928" y="4910203"/>
            <a:ext cx="216024" cy="216024"/>
          </a:xfrm>
          <a:custGeom>
            <a:avLst/>
            <a:gdLst>
              <a:gd name="connsiteX0" fmla="*/ 189839 w 468052"/>
              <a:gd name="connsiteY0" fmla="*/ 101466 h 468052"/>
              <a:gd name="connsiteX1" fmla="*/ 189839 w 468052"/>
              <a:gd name="connsiteY1" fmla="*/ 189839 h 468052"/>
              <a:gd name="connsiteX2" fmla="*/ 72008 w 468052"/>
              <a:gd name="connsiteY2" fmla="*/ 189839 h 468052"/>
              <a:gd name="connsiteX3" fmla="*/ 72008 w 468052"/>
              <a:gd name="connsiteY3" fmla="*/ 366586 h 468052"/>
              <a:gd name="connsiteX4" fmla="*/ 396044 w 468052"/>
              <a:gd name="connsiteY4" fmla="*/ 366586 h 468052"/>
              <a:gd name="connsiteX5" fmla="*/ 396044 w 468052"/>
              <a:gd name="connsiteY5" fmla="*/ 189839 h 468052"/>
              <a:gd name="connsiteX6" fmla="*/ 278213 w 468052"/>
              <a:gd name="connsiteY6" fmla="*/ 189839 h 468052"/>
              <a:gd name="connsiteX7" fmla="*/ 278213 w 468052"/>
              <a:gd name="connsiteY7" fmla="*/ 101466 h 468052"/>
              <a:gd name="connsiteX8" fmla="*/ 0 w 468052"/>
              <a:gd name="connsiteY8" fmla="*/ 0 h 468052"/>
              <a:gd name="connsiteX9" fmla="*/ 468052 w 468052"/>
              <a:gd name="connsiteY9" fmla="*/ 0 h 468052"/>
              <a:gd name="connsiteX10" fmla="*/ 468052 w 468052"/>
              <a:gd name="connsiteY10" fmla="*/ 468052 h 468052"/>
              <a:gd name="connsiteX11" fmla="*/ 0 w 468052"/>
              <a:gd name="connsiteY11" fmla="*/ 468052 h 46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52" h="468052">
                <a:moveTo>
                  <a:pt x="189839" y="101466"/>
                </a:moveTo>
                <a:lnTo>
                  <a:pt x="189839" y="189839"/>
                </a:lnTo>
                <a:lnTo>
                  <a:pt x="72008" y="189839"/>
                </a:lnTo>
                <a:lnTo>
                  <a:pt x="72008" y="366586"/>
                </a:lnTo>
                <a:lnTo>
                  <a:pt x="396044" y="366586"/>
                </a:lnTo>
                <a:lnTo>
                  <a:pt x="396044" y="189839"/>
                </a:lnTo>
                <a:lnTo>
                  <a:pt x="278213" y="189839"/>
                </a:lnTo>
                <a:lnTo>
                  <a:pt x="278213" y="101466"/>
                </a:lnTo>
                <a:close/>
                <a:moveTo>
                  <a:pt x="0" y="0"/>
                </a:moveTo>
                <a:lnTo>
                  <a:pt x="468052" y="0"/>
                </a:lnTo>
                <a:lnTo>
                  <a:pt x="468052" y="468052"/>
                </a:lnTo>
                <a:lnTo>
                  <a:pt x="0" y="468052"/>
                </a:lnTo>
                <a:close/>
              </a:path>
            </a:pathLst>
          </a:custGeom>
          <a:solidFill>
            <a:schemeClr val="bg1">
              <a:lumMod val="9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3" name="矩形 42"/>
          <p:cNvSpPr/>
          <p:nvPr/>
        </p:nvSpPr>
        <p:spPr bwMode="auto">
          <a:xfrm>
            <a:off x="3647728" y="3356992"/>
            <a:ext cx="786778" cy="648072"/>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VM1</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4" name="矩形 43"/>
          <p:cNvSpPr/>
          <p:nvPr/>
        </p:nvSpPr>
        <p:spPr bwMode="auto">
          <a:xfrm>
            <a:off x="4691565" y="3356992"/>
            <a:ext cx="786778" cy="648072"/>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800" dirty="0" smtClean="0">
                <a:latin typeface="微软雅黑" panose="020B0503020204020204" pitchFamily="34" charset="-122"/>
                <a:ea typeface="微软雅黑" panose="020B0503020204020204" pitchFamily="34" charset="-122"/>
              </a:rPr>
              <a:t>VM2</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5" name="矩形 44"/>
          <p:cNvSpPr/>
          <p:nvPr/>
        </p:nvSpPr>
        <p:spPr bwMode="auto">
          <a:xfrm>
            <a:off x="6677653" y="3356992"/>
            <a:ext cx="786778" cy="648072"/>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VM3</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6" name="矩形 45"/>
          <p:cNvSpPr/>
          <p:nvPr/>
        </p:nvSpPr>
        <p:spPr bwMode="auto">
          <a:xfrm>
            <a:off x="7721490" y="3356992"/>
            <a:ext cx="786778" cy="648072"/>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VM4</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48" name="直接连接符 47"/>
          <p:cNvCxnSpPr>
            <a:stCxn id="43" idx="2"/>
            <a:endCxn id="14" idx="0"/>
          </p:cNvCxnSpPr>
          <p:nvPr/>
        </p:nvCxnSpPr>
        <p:spPr bwMode="auto">
          <a:xfrm flipH="1">
            <a:off x="3888019" y="4005064"/>
            <a:ext cx="153098" cy="35248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0" name="直接连接符 49"/>
          <p:cNvCxnSpPr>
            <a:stCxn id="44" idx="2"/>
            <a:endCxn id="23" idx="0"/>
          </p:cNvCxnSpPr>
          <p:nvPr/>
        </p:nvCxnSpPr>
        <p:spPr bwMode="auto">
          <a:xfrm>
            <a:off x="5084954" y="4005064"/>
            <a:ext cx="218679" cy="35248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5" name="直接连接符 54"/>
          <p:cNvCxnSpPr>
            <a:stCxn id="45" idx="2"/>
            <a:endCxn id="38" idx="0"/>
          </p:cNvCxnSpPr>
          <p:nvPr/>
        </p:nvCxnSpPr>
        <p:spPr bwMode="auto">
          <a:xfrm flipH="1">
            <a:off x="6569641" y="4005064"/>
            <a:ext cx="501401" cy="35248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8" name="直接连接符 57"/>
          <p:cNvCxnSpPr>
            <a:stCxn id="45" idx="2"/>
            <a:endCxn id="29" idx="0"/>
          </p:cNvCxnSpPr>
          <p:nvPr/>
        </p:nvCxnSpPr>
        <p:spPr bwMode="auto">
          <a:xfrm>
            <a:off x="7071042" y="4005064"/>
            <a:ext cx="249094" cy="90513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1" name="直接连接符 60"/>
          <p:cNvCxnSpPr>
            <a:stCxn id="46" idx="2"/>
            <a:endCxn id="32" idx="0"/>
          </p:cNvCxnSpPr>
          <p:nvPr/>
        </p:nvCxnSpPr>
        <p:spPr bwMode="auto">
          <a:xfrm flipH="1">
            <a:off x="7871932" y="4005064"/>
            <a:ext cx="242947" cy="905139"/>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81" name="组合 80"/>
          <p:cNvGrpSpPr/>
          <p:nvPr/>
        </p:nvGrpSpPr>
        <p:grpSpPr>
          <a:xfrm>
            <a:off x="4313569" y="5418831"/>
            <a:ext cx="504521" cy="310645"/>
            <a:chOff x="1342539" y="4707570"/>
            <a:chExt cx="504521" cy="310645"/>
          </a:xfrm>
        </p:grpSpPr>
        <p:sp>
          <p:nvSpPr>
            <p:cNvPr id="80" name="矩形 79"/>
            <p:cNvSpPr/>
            <p:nvPr/>
          </p:nvSpPr>
          <p:spPr bwMode="auto">
            <a:xfrm>
              <a:off x="1342539" y="4707570"/>
              <a:ext cx="504521" cy="310645"/>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72" name="组合 18405"/>
            <p:cNvGrpSpPr/>
            <p:nvPr/>
          </p:nvGrpSpPr>
          <p:grpSpPr>
            <a:xfrm>
              <a:off x="1342539" y="4707570"/>
              <a:ext cx="504521" cy="236059"/>
              <a:chOff x="5260976" y="1906589"/>
              <a:chExt cx="492125" cy="365125"/>
            </a:xfrm>
            <a:solidFill>
              <a:srgbClr val="3C3C3B"/>
            </a:solidFill>
          </p:grpSpPr>
          <p:sp>
            <p:nvSpPr>
              <p:cNvPr id="73"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solidFill>
                  <a:srgbClr val="3C3C3B"/>
                </a:solidFill>
                <a:prstDash val="solid"/>
                <a:round/>
                <a:headEnd/>
                <a:tailEnd/>
              </a:ln>
            </p:spPr>
            <p:txBody>
              <a:bodyPr/>
              <a:lstStyle/>
              <a:p>
                <a:pPr defTabSz="543689">
                  <a:defRPr/>
                </a:pPr>
                <a:endParaRPr lang="zh-CN" altLang="en-US" sz="3201"/>
              </a:p>
            </p:txBody>
          </p:sp>
          <p:sp>
            <p:nvSpPr>
              <p:cNvPr id="74"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solidFill>
                  <a:srgbClr val="3C3C3B"/>
                </a:solidFill>
                <a:prstDash val="solid"/>
                <a:round/>
                <a:headEnd/>
                <a:tailEnd/>
              </a:ln>
            </p:spPr>
            <p:txBody>
              <a:bodyPr/>
              <a:lstStyle/>
              <a:p>
                <a:pPr defTabSz="543689">
                  <a:defRPr/>
                </a:pPr>
                <a:endParaRPr lang="zh-CN" altLang="en-US" sz="3201"/>
              </a:p>
            </p:txBody>
          </p:sp>
          <p:sp>
            <p:nvSpPr>
              <p:cNvPr id="75"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solidFill>
                  <a:srgbClr val="3C3C3B"/>
                </a:solidFill>
                <a:prstDash val="solid"/>
                <a:round/>
                <a:headEnd/>
                <a:tailEnd/>
              </a:ln>
            </p:spPr>
            <p:txBody>
              <a:bodyPr/>
              <a:lstStyle/>
              <a:p>
                <a:pPr defTabSz="543689">
                  <a:defRPr/>
                </a:pPr>
                <a:endParaRPr lang="zh-CN" altLang="en-US" sz="3201"/>
              </a:p>
            </p:txBody>
          </p:sp>
          <p:sp>
            <p:nvSpPr>
              <p:cNvPr id="76"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solidFill>
                  <a:srgbClr val="3C3C3B"/>
                </a:solidFill>
                <a:prstDash val="solid"/>
                <a:round/>
                <a:headEnd/>
                <a:tailEnd/>
              </a:ln>
            </p:spPr>
            <p:txBody>
              <a:bodyPr/>
              <a:lstStyle/>
              <a:p>
                <a:pPr defTabSz="543689">
                  <a:defRPr/>
                </a:pPr>
                <a:endParaRPr lang="zh-CN" altLang="en-US" sz="3201"/>
              </a:p>
            </p:txBody>
          </p:sp>
          <p:sp>
            <p:nvSpPr>
              <p:cNvPr id="77"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solidFill>
                  <a:srgbClr val="3C3C3B"/>
                </a:solidFill>
                <a:prstDash val="solid"/>
                <a:round/>
                <a:headEnd/>
                <a:tailEnd/>
              </a:ln>
            </p:spPr>
            <p:txBody>
              <a:bodyPr/>
              <a:lstStyle/>
              <a:p>
                <a:pPr defTabSz="543689">
                  <a:defRPr/>
                </a:pPr>
                <a:endParaRPr lang="zh-CN" altLang="en-US" sz="3201"/>
              </a:p>
            </p:txBody>
          </p:sp>
          <p:sp>
            <p:nvSpPr>
              <p:cNvPr id="78"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solidFill>
                  <a:srgbClr val="3C3C3B"/>
                </a:solidFill>
                <a:prstDash val="solid"/>
                <a:round/>
                <a:headEnd/>
                <a:tailEnd/>
              </a:ln>
            </p:spPr>
            <p:txBody>
              <a:bodyPr/>
              <a:lstStyle/>
              <a:p>
                <a:pPr defTabSz="543689">
                  <a:defRPr/>
                </a:pPr>
                <a:endParaRPr lang="zh-CN" altLang="en-US" sz="3201"/>
              </a:p>
            </p:txBody>
          </p:sp>
          <p:sp>
            <p:nvSpPr>
              <p:cNvPr id="79"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solidFill>
                  <a:srgbClr val="3C3C3B"/>
                </a:solidFill>
                <a:prstDash val="solid"/>
                <a:round/>
                <a:headEnd/>
                <a:tailEnd/>
              </a:ln>
            </p:spPr>
            <p:txBody>
              <a:bodyPr/>
              <a:lstStyle/>
              <a:p>
                <a:pPr defTabSz="543689">
                  <a:defRPr/>
                </a:pPr>
                <a:endParaRPr lang="zh-CN" altLang="en-US" sz="3201"/>
              </a:p>
            </p:txBody>
          </p:sp>
        </p:grpSp>
      </p:grpSp>
      <p:grpSp>
        <p:nvGrpSpPr>
          <p:cNvPr id="82" name="组合 81"/>
          <p:cNvGrpSpPr/>
          <p:nvPr/>
        </p:nvGrpSpPr>
        <p:grpSpPr>
          <a:xfrm>
            <a:off x="7469229" y="5418832"/>
            <a:ext cx="504521" cy="310645"/>
            <a:chOff x="1342539" y="4707570"/>
            <a:chExt cx="504521" cy="310645"/>
          </a:xfrm>
        </p:grpSpPr>
        <p:sp>
          <p:nvSpPr>
            <p:cNvPr id="83" name="矩形 82"/>
            <p:cNvSpPr/>
            <p:nvPr/>
          </p:nvSpPr>
          <p:spPr bwMode="auto">
            <a:xfrm>
              <a:off x="1342539" y="4707570"/>
              <a:ext cx="504521" cy="310645"/>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84" name="组合 18405"/>
            <p:cNvGrpSpPr/>
            <p:nvPr/>
          </p:nvGrpSpPr>
          <p:grpSpPr>
            <a:xfrm>
              <a:off x="1342539" y="4707570"/>
              <a:ext cx="504521" cy="236059"/>
              <a:chOff x="5260976" y="1906589"/>
              <a:chExt cx="492125" cy="365125"/>
            </a:xfrm>
            <a:solidFill>
              <a:srgbClr val="3C3C3B"/>
            </a:solidFill>
          </p:grpSpPr>
          <p:sp>
            <p:nvSpPr>
              <p:cNvPr id="85"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solidFill>
                  <a:srgbClr val="3C3C3B"/>
                </a:solidFill>
                <a:prstDash val="solid"/>
                <a:round/>
                <a:headEnd/>
                <a:tailEnd/>
              </a:ln>
            </p:spPr>
            <p:txBody>
              <a:bodyPr/>
              <a:lstStyle/>
              <a:p>
                <a:pPr defTabSz="543689">
                  <a:defRPr/>
                </a:pPr>
                <a:endParaRPr lang="zh-CN" altLang="en-US" sz="3201"/>
              </a:p>
            </p:txBody>
          </p:sp>
          <p:sp>
            <p:nvSpPr>
              <p:cNvPr id="86"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solidFill>
                  <a:srgbClr val="3C3C3B"/>
                </a:solidFill>
                <a:prstDash val="solid"/>
                <a:round/>
                <a:headEnd/>
                <a:tailEnd/>
              </a:ln>
            </p:spPr>
            <p:txBody>
              <a:bodyPr/>
              <a:lstStyle/>
              <a:p>
                <a:pPr defTabSz="543689">
                  <a:defRPr/>
                </a:pPr>
                <a:endParaRPr lang="zh-CN" altLang="en-US" sz="3201"/>
              </a:p>
            </p:txBody>
          </p:sp>
          <p:sp>
            <p:nvSpPr>
              <p:cNvPr id="87"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solidFill>
                  <a:srgbClr val="3C3C3B"/>
                </a:solidFill>
                <a:prstDash val="solid"/>
                <a:round/>
                <a:headEnd/>
                <a:tailEnd/>
              </a:ln>
            </p:spPr>
            <p:txBody>
              <a:bodyPr/>
              <a:lstStyle/>
              <a:p>
                <a:pPr defTabSz="543689">
                  <a:defRPr/>
                </a:pPr>
                <a:endParaRPr lang="zh-CN" altLang="en-US" sz="3201"/>
              </a:p>
            </p:txBody>
          </p:sp>
          <p:sp>
            <p:nvSpPr>
              <p:cNvPr id="88"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solidFill>
                  <a:srgbClr val="3C3C3B"/>
                </a:solidFill>
                <a:prstDash val="solid"/>
                <a:round/>
                <a:headEnd/>
                <a:tailEnd/>
              </a:ln>
            </p:spPr>
            <p:txBody>
              <a:bodyPr/>
              <a:lstStyle/>
              <a:p>
                <a:pPr defTabSz="543689">
                  <a:defRPr/>
                </a:pPr>
                <a:endParaRPr lang="zh-CN" altLang="en-US" sz="3201"/>
              </a:p>
            </p:txBody>
          </p:sp>
          <p:sp>
            <p:nvSpPr>
              <p:cNvPr id="89"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solidFill>
                  <a:srgbClr val="3C3C3B"/>
                </a:solidFill>
                <a:prstDash val="solid"/>
                <a:round/>
                <a:headEnd/>
                <a:tailEnd/>
              </a:ln>
            </p:spPr>
            <p:txBody>
              <a:bodyPr/>
              <a:lstStyle/>
              <a:p>
                <a:pPr defTabSz="543689">
                  <a:defRPr/>
                </a:pPr>
                <a:endParaRPr lang="zh-CN" altLang="en-US" sz="3201"/>
              </a:p>
            </p:txBody>
          </p:sp>
          <p:sp>
            <p:nvSpPr>
              <p:cNvPr id="90"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solidFill>
                  <a:srgbClr val="3C3C3B"/>
                </a:solidFill>
                <a:prstDash val="solid"/>
                <a:round/>
                <a:headEnd/>
                <a:tailEnd/>
              </a:ln>
            </p:spPr>
            <p:txBody>
              <a:bodyPr/>
              <a:lstStyle/>
              <a:p>
                <a:pPr defTabSz="543689">
                  <a:defRPr/>
                </a:pPr>
                <a:endParaRPr lang="zh-CN" altLang="en-US" sz="3201"/>
              </a:p>
            </p:txBody>
          </p:sp>
          <p:sp>
            <p:nvSpPr>
              <p:cNvPr id="91"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solidFill>
                  <a:srgbClr val="3C3C3B"/>
                </a:solidFill>
                <a:prstDash val="solid"/>
                <a:round/>
                <a:headEnd/>
                <a:tailEnd/>
              </a:ln>
            </p:spPr>
            <p:txBody>
              <a:bodyPr/>
              <a:lstStyle/>
              <a:p>
                <a:pPr defTabSz="543689">
                  <a:defRPr/>
                </a:pPr>
                <a:endParaRPr lang="zh-CN" altLang="en-US" sz="3201"/>
              </a:p>
            </p:txBody>
          </p:sp>
        </p:grpSp>
      </p:grpSp>
      <p:sp>
        <p:nvSpPr>
          <p:cNvPr id="92" name="矩形 91"/>
          <p:cNvSpPr/>
          <p:nvPr/>
        </p:nvSpPr>
        <p:spPr bwMode="auto">
          <a:xfrm>
            <a:off x="4745850" y="5854655"/>
            <a:ext cx="2700300" cy="468052"/>
          </a:xfrm>
          <a:prstGeom prst="rect">
            <a:avLst/>
          </a:prstGeom>
          <a:solidFill>
            <a:schemeClr val="bg1">
              <a:lumMod val="9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r>
              <a:rPr lang="en-US" altLang="zh-CN" sz="1800" dirty="0">
                <a:latin typeface="微软雅黑" panose="020B0503020204020204" pitchFamily="34" charset="-122"/>
                <a:ea typeface="微软雅黑" panose="020B0503020204020204" pitchFamily="34" charset="-122"/>
              </a:rPr>
              <a:t>Hardware Switch</a:t>
            </a:r>
          </a:p>
        </p:txBody>
      </p:sp>
      <p:cxnSp>
        <p:nvCxnSpPr>
          <p:cNvPr id="93" name="直接连接符 92"/>
          <p:cNvCxnSpPr>
            <a:stCxn id="73" idx="3"/>
            <a:endCxn id="92" idx="0"/>
          </p:cNvCxnSpPr>
          <p:nvPr/>
        </p:nvCxnSpPr>
        <p:spPr bwMode="auto">
          <a:xfrm>
            <a:off x="4687763" y="5642608"/>
            <a:ext cx="1408237" cy="21204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6" name="直接连接符 95"/>
          <p:cNvCxnSpPr>
            <a:stCxn id="85" idx="9"/>
            <a:endCxn id="92" idx="0"/>
          </p:cNvCxnSpPr>
          <p:nvPr/>
        </p:nvCxnSpPr>
        <p:spPr bwMode="auto">
          <a:xfrm flipH="1">
            <a:off x="6096000" y="5636010"/>
            <a:ext cx="1695893" cy="218645"/>
          </a:xfrm>
          <a:prstGeom prst="line">
            <a:avLst/>
          </a:prstGeom>
          <a:solidFill>
            <a:schemeClr val="accent1"/>
          </a:solidFill>
          <a:ln w="1905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013316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人才生态发展部-母版">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V3.0胶片模板字体">
      <a:majorFont>
        <a:latin typeface="微软雅黑"/>
        <a:ea typeface="黑体"/>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0" ma:contentTypeDescription="Create a new document." ma:contentTypeScope="" ma:versionID="2405c1ce63a3409bcef189279c704bc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E3093B-232B-4C15-AB25-7F1FBE134870}">
  <ds:schemaRefs>
    <ds:schemaRef ds:uri="http://schemas.microsoft.com/office/2006/metadata/properties"/>
  </ds:schemaRefs>
</ds:datastoreItem>
</file>

<file path=customXml/itemProps2.xml><?xml version="1.0" encoding="utf-8"?>
<ds:datastoreItem xmlns:ds="http://schemas.openxmlformats.org/officeDocument/2006/customXml" ds:itemID="{723E6701-3943-4A44-84F3-F772B5088830}">
  <ds:schemaRefs>
    <ds:schemaRef ds:uri="http://schemas.microsoft.com/sharepoint/v3/contenttype/forms"/>
  </ds:schemaRefs>
</ds:datastoreItem>
</file>

<file path=customXml/itemProps3.xml><?xml version="1.0" encoding="utf-8"?>
<ds:datastoreItem xmlns:ds="http://schemas.openxmlformats.org/officeDocument/2006/customXml" ds:itemID="{30CCA2B5-3FE3-400B-9EC4-E12D186075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67187</TotalTime>
  <Words>3442</Words>
  <Application>Microsoft Office PowerPoint</Application>
  <PresentationFormat>宽屏</PresentationFormat>
  <Paragraphs>448</Paragraphs>
  <Slides>29</Slides>
  <Notes>29</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黑体</vt:lpstr>
      <vt:lpstr>宋体</vt:lpstr>
      <vt:lpstr>微软雅黑</vt:lpstr>
      <vt:lpstr>Arial</vt:lpstr>
      <vt:lpstr>Calibri</vt:lpstr>
      <vt:lpstr>FrutigerNext LT Light</vt:lpstr>
      <vt:lpstr>FrutigerNext LT Medium</vt:lpstr>
      <vt:lpstr>FrutigerNext LT Regular</vt:lpstr>
      <vt:lpstr>Wingdings</vt:lpstr>
      <vt:lpstr>人才生态发展部-母版</vt:lpstr>
      <vt:lpstr>PowerPoint 演示文稿</vt:lpstr>
      <vt:lpstr>FusionCompute网络虚拟化</vt:lpstr>
      <vt:lpstr>PowerPoint 演示文稿</vt:lpstr>
      <vt:lpstr>PowerPoint 演示文稿</vt:lpstr>
      <vt:lpstr>PowerPoint 演示文稿</vt:lpstr>
      <vt:lpstr>计算虚拟化驱动网络虚拟化的发展</vt:lpstr>
      <vt:lpstr>Linux Bridge介绍</vt:lpstr>
      <vt:lpstr>OVS概述</vt:lpstr>
      <vt:lpstr>DVS概述</vt:lpstr>
      <vt:lpstr>EVS概述</vt:lpstr>
      <vt:lpstr>华为分布式交换方案</vt:lpstr>
      <vt:lpstr>FusionCompute分布式交换机</vt:lpstr>
      <vt:lpstr>虚拟交换模型</vt:lpstr>
      <vt:lpstr>FusionCompute中的虚拟机通信</vt:lpstr>
      <vt:lpstr>知识小考</vt:lpstr>
      <vt:lpstr>PowerPoint 演示文稿</vt:lpstr>
      <vt:lpstr>PowerPoint 演示文稿</vt:lpstr>
      <vt:lpstr>华为虚拟交换模式</vt:lpstr>
      <vt:lpstr>网络安全策略 - 二层网络安全策略</vt:lpstr>
      <vt:lpstr>网络安全策略 - 广播报文抑制</vt:lpstr>
      <vt:lpstr>网络安全策略 - 安全组</vt:lpstr>
      <vt:lpstr>Trunk口</vt:lpstr>
      <vt:lpstr>网络QoS</vt:lpstr>
      <vt:lpstr>网口绑定</vt:lpstr>
      <vt:lpstr>知识小考</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zhangwuzjhw</cp:lastModifiedBy>
  <cp:revision>2583</cp:revision>
  <dcterms:created xsi:type="dcterms:W3CDTF">2003-08-21T06:48:56Z</dcterms:created>
  <dcterms:modified xsi:type="dcterms:W3CDTF">2019-08-07T09:33:33Z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(3)cwJORmgJ2FPAqIyRc0cNLI7Wy851kdvHEuDQpS00s1nKWrTRuupozGyP3/bUermPKloMvZcy
C/2+6gK7z9JNZg60vk2tSPeatCuLy/fsNdDZDRunYIWLnCVP+W0Imev8XCgyazbPcSsyMmNC
sSix+qT+MDKMXKcrqCipgRaCiq6XhAJlxqTUP3hYVkOmreKYfjtFI0zjpKWjrokQa6MLvQsX
IvD3pIIB/8yaApSUqH</vt:lpwstr>
  </property>
  <property fmtid="{D5CDD505-2E9C-101B-9397-08002B2CF9AE}" pid="18" name="_2015_ms_pID_7253431">
    <vt:lpwstr>W4nkNAJ8FqqjynjtRWRvZ9gVA2RU/OVfFeLl68F2UNnqNy8uFD2aYe
ALO8Iy/4MIz9Us/8ooK6xpm9b73RC6OOLQNUW+fVNrkFKy8EAA/j1guSkljD61CMl/rBdc/1
v4qcnWQfal3EmYm/BJ3mVEjCP9pKlevFshESHExIW9DLL/1uJrsusl3FslU4biKMPpBu35Jb
wuahSdRhDCwDrWu42ZLc91ztQmy/oj65C1Ca</vt:lpwstr>
  </property>
  <property fmtid="{D5CDD505-2E9C-101B-9397-08002B2CF9AE}" pid="19" name="_2015_ms_pID_7253432">
    <vt:lpwstr>xhMeBlrRzvpCfJFSJTdnfxMSrdJY8nY7+2zq
CxNQBMn+mMbPVK+YksWSH5ss3i7lAg==</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1565167503</vt:lpwstr>
  </property>
</Properties>
</file>