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Lst>
  <p:notesMasterIdLst>
    <p:notesMasterId r:id="rId49"/>
  </p:notesMasterIdLst>
  <p:handoutMasterIdLst>
    <p:handoutMasterId r:id="rId50"/>
  </p:handoutMasterIdLst>
  <p:sldIdLst>
    <p:sldId id="1264" r:id="rId5"/>
    <p:sldId id="1319" r:id="rId6"/>
    <p:sldId id="1320" r:id="rId7"/>
    <p:sldId id="1389" r:id="rId8"/>
    <p:sldId id="1390" r:id="rId9"/>
    <p:sldId id="1434" r:id="rId10"/>
    <p:sldId id="1399" r:id="rId11"/>
    <p:sldId id="1401" r:id="rId12"/>
    <p:sldId id="1402" r:id="rId13"/>
    <p:sldId id="1403" r:id="rId14"/>
    <p:sldId id="1449" r:id="rId15"/>
    <p:sldId id="1404" r:id="rId16"/>
    <p:sldId id="1405" r:id="rId17"/>
    <p:sldId id="1406" r:id="rId18"/>
    <p:sldId id="1407" r:id="rId19"/>
    <p:sldId id="1435" r:id="rId20"/>
    <p:sldId id="1436" r:id="rId21"/>
    <p:sldId id="1410" r:id="rId22"/>
    <p:sldId id="1448" r:id="rId23"/>
    <p:sldId id="1411" r:id="rId24"/>
    <p:sldId id="1412" r:id="rId25"/>
    <p:sldId id="1414" r:id="rId26"/>
    <p:sldId id="1437" r:id="rId27"/>
    <p:sldId id="1416" r:id="rId28"/>
    <p:sldId id="1417" r:id="rId29"/>
    <p:sldId id="1447" r:id="rId30"/>
    <p:sldId id="1419" r:id="rId31"/>
    <p:sldId id="1421" r:id="rId32"/>
    <p:sldId id="1422" r:id="rId33"/>
    <p:sldId id="1423" r:id="rId34"/>
    <p:sldId id="1446" r:id="rId35"/>
    <p:sldId id="1424" r:id="rId36"/>
    <p:sldId id="1433" r:id="rId37"/>
    <p:sldId id="1425" r:id="rId38"/>
    <p:sldId id="1439" r:id="rId39"/>
    <p:sldId id="1441" r:id="rId40"/>
    <p:sldId id="1442" r:id="rId41"/>
    <p:sldId id="1429" r:id="rId42"/>
    <p:sldId id="1443" r:id="rId43"/>
    <p:sldId id="1430" r:id="rId44"/>
    <p:sldId id="1445" r:id="rId45"/>
    <p:sldId id="1444" r:id="rId46"/>
    <p:sldId id="1431" r:id="rId47"/>
    <p:sldId id="1204" r:id="rId48"/>
  </p:sldIdLst>
  <p:sldSz cx="12192000" cy="6858000"/>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2" pos="3840">
          <p15:clr>
            <a:srgbClr val="A4A3A4"/>
          </p15:clr>
        </p15:guide>
        <p15:guide id="3" orient="horz" pos="2160">
          <p15:clr>
            <a:srgbClr val="A4A3A4"/>
          </p15:clr>
        </p15:guide>
      </p15:sldGuideLst>
    </p:ext>
    <p:ext uri="{2D200454-40CA-4A62-9FC3-DE9A4176ACB9}">
      <p15:notesGuideLst xmlns:p15="http://schemas.microsoft.com/office/powerpoint/2012/main">
        <p15:guide id="2" orient="horz" pos="482" userDrawn="1">
          <p15:clr>
            <a:srgbClr val="A4A3A4"/>
          </p15:clr>
        </p15:guide>
        <p15:guide id="3" orient="horz" pos="2908" userDrawn="1">
          <p15:clr>
            <a:srgbClr val="A4A3A4"/>
          </p15:clr>
        </p15:guide>
        <p15:guide id="4" orient="horz" pos="5967">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 id="3" name="Xujinlongzjhw (Ivan)" initials="X(" lastIdx="3" clrIdx="3">
    <p:extLst>
      <p:ext uri="{19B8F6BF-5375-455C-9EA6-DF929625EA0E}">
        <p15:presenceInfo xmlns:p15="http://schemas.microsoft.com/office/powerpoint/2012/main" userId="S-1-5-21-147214757-305610072-1517763936-6240687" providerId="AD"/>
      </p:ext>
    </p:extLst>
  </p:cmAuthor>
  <p:cmAuthor id="4" name="zhangwuzjhw" initials="z" lastIdx="4" clrIdx="4">
    <p:extLst>
      <p:ext uri="{19B8F6BF-5375-455C-9EA6-DF929625EA0E}">
        <p15:presenceInfo xmlns:p15="http://schemas.microsoft.com/office/powerpoint/2012/main" userId="S-1-5-21-147214757-305610072-1517763936-61312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C00000"/>
    <a:srgbClr val="990000"/>
    <a:srgbClr val="FF0909"/>
    <a:srgbClr val="CF6B63"/>
    <a:srgbClr val="E7CCC7"/>
    <a:srgbClr val="FFC1C1"/>
    <a:srgbClr val="EE0000"/>
    <a:srgbClr val="540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46" autoAdjust="0"/>
    <p:restoredTop sz="83808" autoAdjust="0"/>
  </p:normalViewPr>
  <p:slideViewPr>
    <p:cSldViewPr showGuides="1">
      <p:cViewPr varScale="1">
        <p:scale>
          <a:sx n="98" d="100"/>
          <a:sy n="98" d="100"/>
        </p:scale>
        <p:origin x="888" y="90"/>
      </p:cViewPr>
      <p:guideLst>
        <p:guide pos="3840"/>
        <p:guide orient="horz" pos="2160"/>
      </p:guideLst>
    </p:cSldViewPr>
  </p:slideViewPr>
  <p:notesTextViewPr>
    <p:cViewPr>
      <p:scale>
        <a:sx n="75" d="100"/>
        <a:sy n="75" d="100"/>
      </p:scale>
      <p:origin x="0" y="0"/>
    </p:cViewPr>
  </p:notesTextViewPr>
  <p:sorterViewPr>
    <p:cViewPr>
      <p:scale>
        <a:sx n="66" d="100"/>
        <a:sy n="66" d="100"/>
      </p:scale>
      <p:origin x="0" y="3576"/>
    </p:cViewPr>
  </p:sorterViewPr>
  <p:notesViewPr>
    <p:cSldViewPr showGuides="1">
      <p:cViewPr varScale="1">
        <p:scale>
          <a:sx n="80" d="100"/>
          <a:sy n="80" d="100"/>
        </p:scale>
        <p:origin x="3942" y="96"/>
      </p:cViewPr>
      <p:guideLst>
        <p:guide orient="horz" pos="482"/>
        <p:guide orient="horz" pos="2908"/>
        <p:guide orient="horz" pos="5967"/>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2D998D-CAAF-4B67-8DA1-C15C609DDF03}" type="doc">
      <dgm:prSet loTypeId="urn:microsoft.com/office/officeart/2005/8/layout/bProcess4" loCatId="process" qsTypeId="urn:microsoft.com/office/officeart/2005/8/quickstyle/simple2" qsCatId="simple" csTypeId="urn:microsoft.com/office/officeart/2005/8/colors/accent1_2" csCatId="accent1" phldr="1"/>
      <dgm:spPr/>
      <dgm:t>
        <a:bodyPr/>
        <a:lstStyle/>
        <a:p>
          <a:endParaRPr lang="zh-CN" altLang="en-US"/>
        </a:p>
      </dgm:t>
    </dgm:pt>
    <dgm:pt modelId="{57EE258B-48F6-4334-A17C-2B5DC336E89D}">
      <dgm:prSet phldrT="[文本]" custT="1"/>
      <dgm:spPr>
        <a:solidFill>
          <a:srgbClr val="00B0F0"/>
        </a:solidFill>
      </dgm:spPr>
      <dgm:t>
        <a:bodyPr/>
        <a:lstStyle/>
        <a:p>
          <a:r>
            <a:rPr lang="zh-CN" altLang="en-US" sz="1800" dirty="0" smtClean="0"/>
            <a:t>开始</a:t>
          </a:r>
          <a:endParaRPr lang="zh-CN" altLang="en-US" sz="1800" dirty="0"/>
        </a:p>
      </dgm:t>
    </dgm:pt>
    <dgm:pt modelId="{E8E58986-F9FB-4A75-BF63-5CC3C3D5164E}" type="parTrans" cxnId="{5BDE008C-3909-4144-80DA-DF2C3CB6C4B9}">
      <dgm:prSet/>
      <dgm:spPr/>
      <dgm:t>
        <a:bodyPr/>
        <a:lstStyle/>
        <a:p>
          <a:endParaRPr lang="zh-CN" altLang="en-US"/>
        </a:p>
      </dgm:t>
    </dgm:pt>
    <dgm:pt modelId="{D8D3F496-4FEB-4600-9B91-B50FC5319D29}" type="sibTrans" cxnId="{5BDE008C-3909-4144-80DA-DF2C3CB6C4B9}">
      <dgm:prSet/>
      <dgm:spPr>
        <a:solidFill>
          <a:schemeClr val="bg1">
            <a:lumMod val="50000"/>
          </a:schemeClr>
        </a:solidFill>
      </dgm:spPr>
      <dgm:t>
        <a:bodyPr/>
        <a:lstStyle/>
        <a:p>
          <a:endParaRPr lang="zh-CN" altLang="en-US"/>
        </a:p>
      </dgm:t>
    </dgm:pt>
    <dgm:pt modelId="{8525922B-2483-462B-8CCF-3C201C5CD496}">
      <dgm:prSet phldrT="[文本]" custT="1"/>
      <dgm:spPr>
        <a:solidFill>
          <a:srgbClr val="00B0F0"/>
        </a:solidFill>
      </dgm:spPr>
      <dgm:t>
        <a:bodyPr anchor="ctr" anchorCtr="1"/>
        <a:lstStyle/>
        <a:p>
          <a:r>
            <a:rPr lang="zh-CN" altLang="en-US" sz="1800" dirty="0" smtClean="0"/>
            <a:t>为主机添加心跳平面业务管理接口（虚拟化</a:t>
          </a:r>
          <a:r>
            <a:rPr lang="en-US" altLang="zh-CN" sz="1800" dirty="0" smtClean="0"/>
            <a:t>SAN</a:t>
          </a:r>
          <a:r>
            <a:rPr lang="zh-CN" altLang="en-US" sz="1800" dirty="0" smtClean="0"/>
            <a:t>存储）</a:t>
          </a:r>
          <a:endParaRPr lang="zh-CN" altLang="en-US" sz="1800" dirty="0"/>
        </a:p>
      </dgm:t>
    </dgm:pt>
    <dgm:pt modelId="{30F9288F-3098-42D1-9658-345455EC2A82}" type="parTrans" cxnId="{68F493B9-0FA5-406A-ACF3-DAE18B7596AA}">
      <dgm:prSet/>
      <dgm:spPr/>
      <dgm:t>
        <a:bodyPr/>
        <a:lstStyle/>
        <a:p>
          <a:endParaRPr lang="zh-CN" altLang="en-US"/>
        </a:p>
      </dgm:t>
    </dgm:pt>
    <dgm:pt modelId="{91B5DF41-6FB2-41CF-BBAE-C3BC3E00624B}" type="sibTrans" cxnId="{68F493B9-0FA5-406A-ACF3-DAE18B7596AA}">
      <dgm:prSet/>
      <dgm:spPr>
        <a:solidFill>
          <a:schemeClr val="bg1">
            <a:lumMod val="50000"/>
          </a:schemeClr>
        </a:solidFill>
      </dgm:spPr>
      <dgm:t>
        <a:bodyPr/>
        <a:lstStyle/>
        <a:p>
          <a:endParaRPr lang="zh-CN" altLang="en-US"/>
        </a:p>
      </dgm:t>
    </dgm:pt>
    <dgm:pt modelId="{068AE5F0-8A49-4C54-866F-755AFBFF5B0E}">
      <dgm:prSet phldrT="[文本]" custT="1"/>
      <dgm:spPr>
        <a:solidFill>
          <a:srgbClr val="00B0F0"/>
        </a:solidFill>
      </dgm:spPr>
      <dgm:t>
        <a:bodyPr anchor="ctr" anchorCtr="1"/>
        <a:lstStyle/>
        <a:p>
          <a:r>
            <a:rPr lang="zh-CN" altLang="en-US" sz="1800" dirty="0" smtClean="0"/>
            <a:t>添加存储接口</a:t>
          </a:r>
          <a:endParaRPr lang="zh-CN" altLang="en-US" sz="1800" dirty="0"/>
        </a:p>
      </dgm:t>
    </dgm:pt>
    <dgm:pt modelId="{E069FEA6-1CB3-4859-81C3-024311C37828}" type="parTrans" cxnId="{1FCC993A-3181-4C9F-AFEF-D15656EB2A97}">
      <dgm:prSet/>
      <dgm:spPr/>
      <dgm:t>
        <a:bodyPr/>
        <a:lstStyle/>
        <a:p>
          <a:endParaRPr lang="zh-CN" altLang="en-US"/>
        </a:p>
      </dgm:t>
    </dgm:pt>
    <dgm:pt modelId="{57E49091-BAE5-418B-9C1D-74E4533A4561}" type="sibTrans" cxnId="{1FCC993A-3181-4C9F-AFEF-D15656EB2A97}">
      <dgm:prSet/>
      <dgm:spPr>
        <a:solidFill>
          <a:schemeClr val="bg1">
            <a:lumMod val="50000"/>
          </a:schemeClr>
        </a:solidFill>
      </dgm:spPr>
      <dgm:t>
        <a:bodyPr/>
        <a:lstStyle/>
        <a:p>
          <a:endParaRPr lang="zh-CN" altLang="en-US"/>
        </a:p>
      </dgm:t>
    </dgm:pt>
    <dgm:pt modelId="{41D821F0-F606-4CCD-84DD-A323B4DD6763}">
      <dgm:prSet phldrT="[文本]" custT="1"/>
      <dgm:spPr>
        <a:solidFill>
          <a:srgbClr val="00B0F0"/>
        </a:solidFill>
      </dgm:spPr>
      <dgm:t>
        <a:bodyPr anchor="ctr" anchorCtr="1"/>
        <a:lstStyle/>
        <a:p>
          <a:r>
            <a:rPr lang="zh-CN" altLang="en-US" sz="1800" dirty="0" smtClean="0"/>
            <a:t>向站点添加存储资源</a:t>
          </a:r>
          <a:endParaRPr lang="zh-CN" altLang="en-US" sz="1800" dirty="0"/>
        </a:p>
      </dgm:t>
    </dgm:pt>
    <dgm:pt modelId="{F5F5DE9C-949B-469D-A9F4-2F6A303664DA}" type="parTrans" cxnId="{3F08F03D-A299-4324-939D-63D642A33F55}">
      <dgm:prSet/>
      <dgm:spPr/>
      <dgm:t>
        <a:bodyPr/>
        <a:lstStyle/>
        <a:p>
          <a:endParaRPr lang="zh-CN" altLang="en-US"/>
        </a:p>
      </dgm:t>
    </dgm:pt>
    <dgm:pt modelId="{28C703C2-1FF2-4201-889D-72058ED1C130}" type="sibTrans" cxnId="{3F08F03D-A299-4324-939D-63D642A33F55}">
      <dgm:prSet/>
      <dgm:spPr>
        <a:solidFill>
          <a:schemeClr val="bg1">
            <a:lumMod val="50000"/>
          </a:schemeClr>
        </a:solidFill>
      </dgm:spPr>
      <dgm:t>
        <a:bodyPr/>
        <a:lstStyle/>
        <a:p>
          <a:endParaRPr lang="zh-CN" altLang="en-US"/>
        </a:p>
      </dgm:t>
    </dgm:pt>
    <dgm:pt modelId="{4E9CAAFD-2918-4084-BEC4-213E3B7B2062}">
      <dgm:prSet phldrT="[文本]" custT="1"/>
      <dgm:spPr>
        <a:solidFill>
          <a:srgbClr val="00B0F0"/>
        </a:solidFill>
      </dgm:spPr>
      <dgm:t>
        <a:bodyPr anchor="ctr" anchorCtr="1"/>
        <a:lstStyle/>
        <a:p>
          <a:r>
            <a:rPr lang="zh-CN" altLang="en-US" sz="1800" dirty="0" smtClean="0"/>
            <a:t>关联存储资源到主机</a:t>
          </a:r>
          <a:endParaRPr lang="zh-CN" altLang="en-US" sz="1800" dirty="0"/>
        </a:p>
      </dgm:t>
    </dgm:pt>
    <dgm:pt modelId="{5B8FBAB6-4ECD-486B-9495-52F4183A109F}" type="parTrans" cxnId="{3D2705FE-683C-4D04-9D20-81EC4E034102}">
      <dgm:prSet/>
      <dgm:spPr/>
      <dgm:t>
        <a:bodyPr/>
        <a:lstStyle/>
        <a:p>
          <a:endParaRPr lang="zh-CN" altLang="en-US"/>
        </a:p>
      </dgm:t>
    </dgm:pt>
    <dgm:pt modelId="{D6B7B95B-3A8C-4553-A679-413935FD89EB}" type="sibTrans" cxnId="{3D2705FE-683C-4D04-9D20-81EC4E034102}">
      <dgm:prSet/>
      <dgm:spPr>
        <a:solidFill>
          <a:schemeClr val="bg1">
            <a:lumMod val="50000"/>
          </a:schemeClr>
        </a:solidFill>
      </dgm:spPr>
      <dgm:t>
        <a:bodyPr/>
        <a:lstStyle/>
        <a:p>
          <a:endParaRPr lang="zh-CN" altLang="en-US"/>
        </a:p>
      </dgm:t>
    </dgm:pt>
    <dgm:pt modelId="{3C016A02-8A35-42B1-A85D-9249B740F6A2}">
      <dgm:prSet phldrT="[文本]" custT="1"/>
      <dgm:spPr>
        <a:solidFill>
          <a:srgbClr val="00B0F0"/>
        </a:solidFill>
      </dgm:spPr>
      <dgm:t>
        <a:bodyPr anchor="ctr" anchorCtr="1"/>
        <a:lstStyle/>
        <a:p>
          <a:r>
            <a:rPr lang="zh-CN" altLang="en-US" sz="1800" dirty="0" smtClean="0"/>
            <a:t>配置存储空间映射</a:t>
          </a:r>
          <a:endParaRPr lang="zh-CN" altLang="en-US" sz="1800" dirty="0"/>
        </a:p>
      </dgm:t>
    </dgm:pt>
    <dgm:pt modelId="{10EF90FC-C80D-4C33-9374-0C26F83F1371}" type="parTrans" cxnId="{9754232F-0151-4545-9214-09B2EB2BD2BA}">
      <dgm:prSet/>
      <dgm:spPr/>
      <dgm:t>
        <a:bodyPr/>
        <a:lstStyle/>
        <a:p>
          <a:endParaRPr lang="zh-CN" altLang="en-US"/>
        </a:p>
      </dgm:t>
    </dgm:pt>
    <dgm:pt modelId="{C2D32C60-0060-4887-BACE-B268B348D928}" type="sibTrans" cxnId="{9754232F-0151-4545-9214-09B2EB2BD2BA}">
      <dgm:prSet/>
      <dgm:spPr>
        <a:solidFill>
          <a:schemeClr val="bg1">
            <a:lumMod val="50000"/>
          </a:schemeClr>
        </a:solidFill>
      </dgm:spPr>
      <dgm:t>
        <a:bodyPr/>
        <a:lstStyle/>
        <a:p>
          <a:endParaRPr lang="zh-CN" altLang="en-US"/>
        </a:p>
      </dgm:t>
    </dgm:pt>
    <dgm:pt modelId="{2EA1379E-C7D8-467F-BCE3-06A18A7385D7}">
      <dgm:prSet phldrT="[文本]" custT="1"/>
      <dgm:spPr>
        <a:solidFill>
          <a:srgbClr val="00B0F0"/>
        </a:solidFill>
      </dgm:spPr>
      <dgm:t>
        <a:bodyPr anchor="ctr" anchorCtr="1"/>
        <a:lstStyle/>
        <a:p>
          <a:r>
            <a:rPr lang="zh-CN" altLang="en-US" sz="1800" dirty="0" smtClean="0"/>
            <a:t>扫描存储设备</a:t>
          </a:r>
          <a:endParaRPr lang="zh-CN" altLang="en-US" sz="1800" dirty="0"/>
        </a:p>
      </dgm:t>
    </dgm:pt>
    <dgm:pt modelId="{3BF8DD46-BCDB-4BA3-AB43-1044682BF6FA}" type="parTrans" cxnId="{C1D57A7D-CEDE-4A7B-A260-3454EB0F3505}">
      <dgm:prSet/>
      <dgm:spPr/>
      <dgm:t>
        <a:bodyPr/>
        <a:lstStyle/>
        <a:p>
          <a:endParaRPr lang="zh-CN" altLang="en-US"/>
        </a:p>
      </dgm:t>
    </dgm:pt>
    <dgm:pt modelId="{51C35AD1-1B37-474E-B37D-42FF477BE3FE}" type="sibTrans" cxnId="{C1D57A7D-CEDE-4A7B-A260-3454EB0F3505}">
      <dgm:prSet/>
      <dgm:spPr>
        <a:solidFill>
          <a:schemeClr val="bg1">
            <a:lumMod val="50000"/>
          </a:schemeClr>
        </a:solidFill>
      </dgm:spPr>
      <dgm:t>
        <a:bodyPr/>
        <a:lstStyle/>
        <a:p>
          <a:endParaRPr lang="zh-CN" altLang="en-US"/>
        </a:p>
      </dgm:t>
    </dgm:pt>
    <dgm:pt modelId="{AA9A1467-14B1-44F3-9E72-0667CFCBA6DF}">
      <dgm:prSet phldrT="[文本]" custT="1"/>
      <dgm:spPr>
        <a:solidFill>
          <a:srgbClr val="00B0F0"/>
        </a:solidFill>
      </dgm:spPr>
      <dgm:t>
        <a:bodyPr anchor="ctr" anchorCtr="1"/>
        <a:lstStyle/>
        <a:p>
          <a:r>
            <a:rPr lang="zh-CN" altLang="en-US" sz="1800" dirty="0" smtClean="0"/>
            <a:t>添加数据存储</a:t>
          </a:r>
          <a:endParaRPr lang="zh-CN" altLang="en-US" sz="1800" dirty="0"/>
        </a:p>
      </dgm:t>
    </dgm:pt>
    <dgm:pt modelId="{3BB3DB69-A763-46C3-A2D5-D7741F329857}" type="parTrans" cxnId="{E8695735-56A9-46BC-9814-8BB8EE2723F8}">
      <dgm:prSet/>
      <dgm:spPr/>
      <dgm:t>
        <a:bodyPr/>
        <a:lstStyle/>
        <a:p>
          <a:endParaRPr lang="zh-CN" altLang="en-US"/>
        </a:p>
      </dgm:t>
    </dgm:pt>
    <dgm:pt modelId="{50A9F655-73DF-4977-A66D-C3D6E6B844D7}" type="sibTrans" cxnId="{E8695735-56A9-46BC-9814-8BB8EE2723F8}">
      <dgm:prSet/>
      <dgm:spPr>
        <a:solidFill>
          <a:schemeClr val="bg1">
            <a:lumMod val="50000"/>
          </a:schemeClr>
        </a:solidFill>
      </dgm:spPr>
      <dgm:t>
        <a:bodyPr/>
        <a:lstStyle/>
        <a:p>
          <a:endParaRPr lang="zh-CN" altLang="en-US"/>
        </a:p>
      </dgm:t>
    </dgm:pt>
    <dgm:pt modelId="{7CA89E3C-208A-4E94-8215-8781B337EF71}">
      <dgm:prSet phldrT="[文本]" custT="1"/>
      <dgm:spPr>
        <a:solidFill>
          <a:srgbClr val="00B0F0"/>
        </a:solidFill>
      </dgm:spPr>
      <dgm:t>
        <a:bodyPr anchor="ctr" anchorCtr="1"/>
        <a:lstStyle/>
        <a:p>
          <a:r>
            <a:rPr lang="zh-CN" altLang="en-US" sz="1800" dirty="0" smtClean="0"/>
            <a:t>创建磁盘</a:t>
          </a:r>
          <a:endParaRPr lang="zh-CN" altLang="en-US" sz="1800" dirty="0"/>
        </a:p>
      </dgm:t>
    </dgm:pt>
    <dgm:pt modelId="{1BADF48B-C336-40DB-A615-63D25402FE84}" type="parTrans" cxnId="{2A68CF17-4D3D-4F9F-B32A-BBC519A25DD1}">
      <dgm:prSet/>
      <dgm:spPr/>
      <dgm:t>
        <a:bodyPr/>
        <a:lstStyle/>
        <a:p>
          <a:endParaRPr lang="zh-CN" altLang="en-US"/>
        </a:p>
      </dgm:t>
    </dgm:pt>
    <dgm:pt modelId="{7B461FDF-57C5-40B9-964F-F5270241C087}" type="sibTrans" cxnId="{2A68CF17-4D3D-4F9F-B32A-BBC519A25DD1}">
      <dgm:prSet/>
      <dgm:spPr/>
      <dgm:t>
        <a:bodyPr/>
        <a:lstStyle/>
        <a:p>
          <a:endParaRPr lang="zh-CN" altLang="en-US"/>
        </a:p>
      </dgm:t>
    </dgm:pt>
    <dgm:pt modelId="{8BD9066F-FD3B-4B37-93EB-57188BD67925}" type="pres">
      <dgm:prSet presAssocID="{6A2D998D-CAAF-4B67-8DA1-C15C609DDF03}" presName="Name0" presStyleCnt="0">
        <dgm:presLayoutVars>
          <dgm:dir/>
          <dgm:resizeHandles/>
        </dgm:presLayoutVars>
      </dgm:prSet>
      <dgm:spPr/>
      <dgm:t>
        <a:bodyPr/>
        <a:lstStyle/>
        <a:p>
          <a:endParaRPr lang="zh-CN" altLang="en-US"/>
        </a:p>
      </dgm:t>
    </dgm:pt>
    <dgm:pt modelId="{4EF2322F-AEC4-41A5-80A6-4148079B8699}" type="pres">
      <dgm:prSet presAssocID="{57EE258B-48F6-4334-A17C-2B5DC336E89D}" presName="compNode" presStyleCnt="0"/>
      <dgm:spPr/>
    </dgm:pt>
    <dgm:pt modelId="{93ADCA8B-AA16-46F0-A905-79376C7A7CF7}" type="pres">
      <dgm:prSet presAssocID="{57EE258B-48F6-4334-A17C-2B5DC336E89D}" presName="dummyConnPt" presStyleCnt="0"/>
      <dgm:spPr/>
    </dgm:pt>
    <dgm:pt modelId="{F21737C0-A9B2-49C2-938E-24CC671EE885}" type="pres">
      <dgm:prSet presAssocID="{57EE258B-48F6-4334-A17C-2B5DC336E89D}" presName="node" presStyleLbl="node1" presStyleIdx="0" presStyleCnt="9">
        <dgm:presLayoutVars>
          <dgm:bulletEnabled val="1"/>
        </dgm:presLayoutVars>
      </dgm:prSet>
      <dgm:spPr/>
      <dgm:t>
        <a:bodyPr/>
        <a:lstStyle/>
        <a:p>
          <a:endParaRPr lang="zh-CN" altLang="en-US"/>
        </a:p>
      </dgm:t>
    </dgm:pt>
    <dgm:pt modelId="{2EE31583-F4FA-4B11-8615-D7E6DCDF41B3}" type="pres">
      <dgm:prSet presAssocID="{D8D3F496-4FEB-4600-9B91-B50FC5319D29}" presName="sibTrans" presStyleLbl="bgSibTrans2D1" presStyleIdx="0" presStyleCnt="8"/>
      <dgm:spPr/>
      <dgm:t>
        <a:bodyPr/>
        <a:lstStyle/>
        <a:p>
          <a:endParaRPr lang="zh-CN" altLang="en-US"/>
        </a:p>
      </dgm:t>
    </dgm:pt>
    <dgm:pt modelId="{F6E710C8-FDD0-4A13-A6CD-03726D1B19E7}" type="pres">
      <dgm:prSet presAssocID="{8525922B-2483-462B-8CCF-3C201C5CD496}" presName="compNode" presStyleCnt="0"/>
      <dgm:spPr/>
    </dgm:pt>
    <dgm:pt modelId="{46340961-ED27-4184-B902-108D771C6E69}" type="pres">
      <dgm:prSet presAssocID="{8525922B-2483-462B-8CCF-3C201C5CD496}" presName="dummyConnPt" presStyleCnt="0"/>
      <dgm:spPr/>
    </dgm:pt>
    <dgm:pt modelId="{69D3CA64-0F5B-4628-B18F-36E8C24D8D0D}" type="pres">
      <dgm:prSet presAssocID="{8525922B-2483-462B-8CCF-3C201C5CD496}" presName="node" presStyleLbl="node1" presStyleIdx="1" presStyleCnt="9">
        <dgm:presLayoutVars>
          <dgm:bulletEnabled val="1"/>
        </dgm:presLayoutVars>
      </dgm:prSet>
      <dgm:spPr/>
      <dgm:t>
        <a:bodyPr/>
        <a:lstStyle/>
        <a:p>
          <a:endParaRPr lang="zh-CN" altLang="en-US"/>
        </a:p>
      </dgm:t>
    </dgm:pt>
    <dgm:pt modelId="{427F6CA7-748F-4D3C-8589-F36351D387B6}" type="pres">
      <dgm:prSet presAssocID="{91B5DF41-6FB2-41CF-BBAE-C3BC3E00624B}" presName="sibTrans" presStyleLbl="bgSibTrans2D1" presStyleIdx="1" presStyleCnt="8"/>
      <dgm:spPr/>
      <dgm:t>
        <a:bodyPr/>
        <a:lstStyle/>
        <a:p>
          <a:endParaRPr lang="zh-CN" altLang="en-US"/>
        </a:p>
      </dgm:t>
    </dgm:pt>
    <dgm:pt modelId="{1F40611A-D1F2-4F7A-9C89-58C065A100FA}" type="pres">
      <dgm:prSet presAssocID="{068AE5F0-8A49-4C54-866F-755AFBFF5B0E}" presName="compNode" presStyleCnt="0"/>
      <dgm:spPr/>
    </dgm:pt>
    <dgm:pt modelId="{214AE241-EECE-4209-B0C6-B723D5DA29BC}" type="pres">
      <dgm:prSet presAssocID="{068AE5F0-8A49-4C54-866F-755AFBFF5B0E}" presName="dummyConnPt" presStyleCnt="0"/>
      <dgm:spPr/>
    </dgm:pt>
    <dgm:pt modelId="{67DDD5D0-B7E2-452A-B797-C953A9DD1421}" type="pres">
      <dgm:prSet presAssocID="{068AE5F0-8A49-4C54-866F-755AFBFF5B0E}" presName="node" presStyleLbl="node1" presStyleIdx="2" presStyleCnt="9">
        <dgm:presLayoutVars>
          <dgm:bulletEnabled val="1"/>
        </dgm:presLayoutVars>
      </dgm:prSet>
      <dgm:spPr/>
      <dgm:t>
        <a:bodyPr/>
        <a:lstStyle/>
        <a:p>
          <a:endParaRPr lang="zh-CN" altLang="en-US"/>
        </a:p>
      </dgm:t>
    </dgm:pt>
    <dgm:pt modelId="{75B51993-0ABC-41B3-8A94-0AE60A76DBB2}" type="pres">
      <dgm:prSet presAssocID="{57E49091-BAE5-418B-9C1D-74E4533A4561}" presName="sibTrans" presStyleLbl="bgSibTrans2D1" presStyleIdx="2" presStyleCnt="8"/>
      <dgm:spPr/>
      <dgm:t>
        <a:bodyPr/>
        <a:lstStyle/>
        <a:p>
          <a:endParaRPr lang="zh-CN" altLang="en-US"/>
        </a:p>
      </dgm:t>
    </dgm:pt>
    <dgm:pt modelId="{16E5F748-D17A-44A4-AA2D-46EB4F490461}" type="pres">
      <dgm:prSet presAssocID="{41D821F0-F606-4CCD-84DD-A323B4DD6763}" presName="compNode" presStyleCnt="0"/>
      <dgm:spPr/>
    </dgm:pt>
    <dgm:pt modelId="{B156DB62-423E-4D27-9E33-E437F40C4484}" type="pres">
      <dgm:prSet presAssocID="{41D821F0-F606-4CCD-84DD-A323B4DD6763}" presName="dummyConnPt" presStyleCnt="0"/>
      <dgm:spPr/>
    </dgm:pt>
    <dgm:pt modelId="{66D03CD4-67A7-459F-A8EB-A05A5C4A63D1}" type="pres">
      <dgm:prSet presAssocID="{41D821F0-F606-4CCD-84DD-A323B4DD6763}" presName="node" presStyleLbl="node1" presStyleIdx="3" presStyleCnt="9">
        <dgm:presLayoutVars>
          <dgm:bulletEnabled val="1"/>
        </dgm:presLayoutVars>
      </dgm:prSet>
      <dgm:spPr/>
      <dgm:t>
        <a:bodyPr/>
        <a:lstStyle/>
        <a:p>
          <a:endParaRPr lang="zh-CN" altLang="en-US"/>
        </a:p>
      </dgm:t>
    </dgm:pt>
    <dgm:pt modelId="{A074B42F-7A57-46A1-B141-46EE97C3AE78}" type="pres">
      <dgm:prSet presAssocID="{28C703C2-1FF2-4201-889D-72058ED1C130}" presName="sibTrans" presStyleLbl="bgSibTrans2D1" presStyleIdx="3" presStyleCnt="8"/>
      <dgm:spPr/>
      <dgm:t>
        <a:bodyPr/>
        <a:lstStyle/>
        <a:p>
          <a:endParaRPr lang="zh-CN" altLang="en-US"/>
        </a:p>
      </dgm:t>
    </dgm:pt>
    <dgm:pt modelId="{67F51498-F56D-4A16-A621-5EBC40E66734}" type="pres">
      <dgm:prSet presAssocID="{4E9CAAFD-2918-4084-BEC4-213E3B7B2062}" presName="compNode" presStyleCnt="0"/>
      <dgm:spPr/>
    </dgm:pt>
    <dgm:pt modelId="{E78B897F-805B-4616-A2D5-7DAC742B7E10}" type="pres">
      <dgm:prSet presAssocID="{4E9CAAFD-2918-4084-BEC4-213E3B7B2062}" presName="dummyConnPt" presStyleCnt="0"/>
      <dgm:spPr/>
    </dgm:pt>
    <dgm:pt modelId="{EEBF7819-EB85-4D07-A366-B1574828322C}" type="pres">
      <dgm:prSet presAssocID="{4E9CAAFD-2918-4084-BEC4-213E3B7B2062}" presName="node" presStyleLbl="node1" presStyleIdx="4" presStyleCnt="9">
        <dgm:presLayoutVars>
          <dgm:bulletEnabled val="1"/>
        </dgm:presLayoutVars>
      </dgm:prSet>
      <dgm:spPr/>
      <dgm:t>
        <a:bodyPr/>
        <a:lstStyle/>
        <a:p>
          <a:endParaRPr lang="zh-CN" altLang="en-US"/>
        </a:p>
      </dgm:t>
    </dgm:pt>
    <dgm:pt modelId="{5ABC5629-F05C-480F-B853-E4C5EB8B8F3A}" type="pres">
      <dgm:prSet presAssocID="{D6B7B95B-3A8C-4553-A679-413935FD89EB}" presName="sibTrans" presStyleLbl="bgSibTrans2D1" presStyleIdx="4" presStyleCnt="8"/>
      <dgm:spPr/>
      <dgm:t>
        <a:bodyPr/>
        <a:lstStyle/>
        <a:p>
          <a:endParaRPr lang="zh-CN" altLang="en-US"/>
        </a:p>
      </dgm:t>
    </dgm:pt>
    <dgm:pt modelId="{BFB09990-53C8-4A7C-9A30-8F87BCAFD8A8}" type="pres">
      <dgm:prSet presAssocID="{3C016A02-8A35-42B1-A85D-9249B740F6A2}" presName="compNode" presStyleCnt="0"/>
      <dgm:spPr/>
    </dgm:pt>
    <dgm:pt modelId="{7946E7A2-A375-4292-B678-7C1B0709578C}" type="pres">
      <dgm:prSet presAssocID="{3C016A02-8A35-42B1-A85D-9249B740F6A2}" presName="dummyConnPt" presStyleCnt="0"/>
      <dgm:spPr/>
    </dgm:pt>
    <dgm:pt modelId="{502F432F-4941-438D-B93B-A3CA06DFDD0E}" type="pres">
      <dgm:prSet presAssocID="{3C016A02-8A35-42B1-A85D-9249B740F6A2}" presName="node" presStyleLbl="node1" presStyleIdx="5" presStyleCnt="9">
        <dgm:presLayoutVars>
          <dgm:bulletEnabled val="1"/>
        </dgm:presLayoutVars>
      </dgm:prSet>
      <dgm:spPr/>
      <dgm:t>
        <a:bodyPr/>
        <a:lstStyle/>
        <a:p>
          <a:endParaRPr lang="zh-CN" altLang="en-US"/>
        </a:p>
      </dgm:t>
    </dgm:pt>
    <dgm:pt modelId="{5FC86804-2B3D-482A-B8D3-90DFA2E35B6B}" type="pres">
      <dgm:prSet presAssocID="{C2D32C60-0060-4887-BACE-B268B348D928}" presName="sibTrans" presStyleLbl="bgSibTrans2D1" presStyleIdx="5" presStyleCnt="8"/>
      <dgm:spPr/>
      <dgm:t>
        <a:bodyPr/>
        <a:lstStyle/>
        <a:p>
          <a:endParaRPr lang="zh-CN" altLang="en-US"/>
        </a:p>
      </dgm:t>
    </dgm:pt>
    <dgm:pt modelId="{750C05DD-512E-4BC6-B5DB-286DDDF12819}" type="pres">
      <dgm:prSet presAssocID="{2EA1379E-C7D8-467F-BCE3-06A18A7385D7}" presName="compNode" presStyleCnt="0"/>
      <dgm:spPr/>
    </dgm:pt>
    <dgm:pt modelId="{A584A496-24E9-442D-B734-7B6A1E7F960B}" type="pres">
      <dgm:prSet presAssocID="{2EA1379E-C7D8-467F-BCE3-06A18A7385D7}" presName="dummyConnPt" presStyleCnt="0"/>
      <dgm:spPr/>
    </dgm:pt>
    <dgm:pt modelId="{3ABCECAC-E9A3-47BA-8D2C-E2DA3FB3319C}" type="pres">
      <dgm:prSet presAssocID="{2EA1379E-C7D8-467F-BCE3-06A18A7385D7}" presName="node" presStyleLbl="node1" presStyleIdx="6" presStyleCnt="9">
        <dgm:presLayoutVars>
          <dgm:bulletEnabled val="1"/>
        </dgm:presLayoutVars>
      </dgm:prSet>
      <dgm:spPr/>
      <dgm:t>
        <a:bodyPr/>
        <a:lstStyle/>
        <a:p>
          <a:endParaRPr lang="zh-CN" altLang="en-US"/>
        </a:p>
      </dgm:t>
    </dgm:pt>
    <dgm:pt modelId="{EE481C64-75AD-445B-940C-A56EEB3C1DDC}" type="pres">
      <dgm:prSet presAssocID="{51C35AD1-1B37-474E-B37D-42FF477BE3FE}" presName="sibTrans" presStyleLbl="bgSibTrans2D1" presStyleIdx="6" presStyleCnt="8"/>
      <dgm:spPr/>
      <dgm:t>
        <a:bodyPr/>
        <a:lstStyle/>
        <a:p>
          <a:endParaRPr lang="zh-CN" altLang="en-US"/>
        </a:p>
      </dgm:t>
    </dgm:pt>
    <dgm:pt modelId="{E54430EE-4249-43D8-8A7C-842ACBB1E6B4}" type="pres">
      <dgm:prSet presAssocID="{AA9A1467-14B1-44F3-9E72-0667CFCBA6DF}" presName="compNode" presStyleCnt="0"/>
      <dgm:spPr/>
    </dgm:pt>
    <dgm:pt modelId="{C5547EAB-2440-4E59-BC8E-0257B292A1A8}" type="pres">
      <dgm:prSet presAssocID="{AA9A1467-14B1-44F3-9E72-0667CFCBA6DF}" presName="dummyConnPt" presStyleCnt="0"/>
      <dgm:spPr/>
    </dgm:pt>
    <dgm:pt modelId="{4D4C1080-6101-4AAE-8FF6-E071E5AEE2E7}" type="pres">
      <dgm:prSet presAssocID="{AA9A1467-14B1-44F3-9E72-0667CFCBA6DF}" presName="node" presStyleLbl="node1" presStyleIdx="7" presStyleCnt="9">
        <dgm:presLayoutVars>
          <dgm:bulletEnabled val="1"/>
        </dgm:presLayoutVars>
      </dgm:prSet>
      <dgm:spPr/>
      <dgm:t>
        <a:bodyPr/>
        <a:lstStyle/>
        <a:p>
          <a:endParaRPr lang="zh-CN" altLang="en-US"/>
        </a:p>
      </dgm:t>
    </dgm:pt>
    <dgm:pt modelId="{892E3F05-5923-48DA-9F57-5B836EDF852A}" type="pres">
      <dgm:prSet presAssocID="{50A9F655-73DF-4977-A66D-C3D6E6B844D7}" presName="sibTrans" presStyleLbl="bgSibTrans2D1" presStyleIdx="7" presStyleCnt="8"/>
      <dgm:spPr/>
      <dgm:t>
        <a:bodyPr/>
        <a:lstStyle/>
        <a:p>
          <a:endParaRPr lang="zh-CN" altLang="en-US"/>
        </a:p>
      </dgm:t>
    </dgm:pt>
    <dgm:pt modelId="{A8EA5FFA-4EAF-4934-A485-AB3BA8004AB2}" type="pres">
      <dgm:prSet presAssocID="{7CA89E3C-208A-4E94-8215-8781B337EF71}" presName="compNode" presStyleCnt="0"/>
      <dgm:spPr/>
    </dgm:pt>
    <dgm:pt modelId="{08990E94-794E-4333-9AC8-3A8C99D7FFDC}" type="pres">
      <dgm:prSet presAssocID="{7CA89E3C-208A-4E94-8215-8781B337EF71}" presName="dummyConnPt" presStyleCnt="0"/>
      <dgm:spPr/>
    </dgm:pt>
    <dgm:pt modelId="{BD0A0FD3-F9DB-4E16-AE9C-DFF4C6757801}" type="pres">
      <dgm:prSet presAssocID="{7CA89E3C-208A-4E94-8215-8781B337EF71}" presName="node" presStyleLbl="node1" presStyleIdx="8" presStyleCnt="9">
        <dgm:presLayoutVars>
          <dgm:bulletEnabled val="1"/>
        </dgm:presLayoutVars>
      </dgm:prSet>
      <dgm:spPr/>
      <dgm:t>
        <a:bodyPr/>
        <a:lstStyle/>
        <a:p>
          <a:endParaRPr lang="zh-CN" altLang="en-US"/>
        </a:p>
      </dgm:t>
    </dgm:pt>
  </dgm:ptLst>
  <dgm:cxnLst>
    <dgm:cxn modelId="{3F08F03D-A299-4324-939D-63D642A33F55}" srcId="{6A2D998D-CAAF-4B67-8DA1-C15C609DDF03}" destId="{41D821F0-F606-4CCD-84DD-A323B4DD6763}" srcOrd="3" destOrd="0" parTransId="{F5F5DE9C-949B-469D-A9F4-2F6A303664DA}" sibTransId="{28C703C2-1FF2-4201-889D-72058ED1C130}"/>
    <dgm:cxn modelId="{7865E1F8-7A18-43AF-A991-076BDD6AE763}" type="presOf" srcId="{D8D3F496-4FEB-4600-9B91-B50FC5319D29}" destId="{2EE31583-F4FA-4B11-8615-D7E6DCDF41B3}" srcOrd="0" destOrd="0" presId="urn:microsoft.com/office/officeart/2005/8/layout/bProcess4"/>
    <dgm:cxn modelId="{CE8B5020-3153-4446-A32E-E46533159CDB}" type="presOf" srcId="{4E9CAAFD-2918-4084-BEC4-213E3B7B2062}" destId="{EEBF7819-EB85-4D07-A366-B1574828322C}" srcOrd="0" destOrd="0" presId="urn:microsoft.com/office/officeart/2005/8/layout/bProcess4"/>
    <dgm:cxn modelId="{D918668F-CA0B-445C-BBAE-992C1C2FAE3E}" type="presOf" srcId="{3C016A02-8A35-42B1-A85D-9249B740F6A2}" destId="{502F432F-4941-438D-B93B-A3CA06DFDD0E}" srcOrd="0" destOrd="0" presId="urn:microsoft.com/office/officeart/2005/8/layout/bProcess4"/>
    <dgm:cxn modelId="{3D2705FE-683C-4D04-9D20-81EC4E034102}" srcId="{6A2D998D-CAAF-4B67-8DA1-C15C609DDF03}" destId="{4E9CAAFD-2918-4084-BEC4-213E3B7B2062}" srcOrd="4" destOrd="0" parTransId="{5B8FBAB6-4ECD-486B-9495-52F4183A109F}" sibTransId="{D6B7B95B-3A8C-4553-A679-413935FD89EB}"/>
    <dgm:cxn modelId="{C1D57A7D-CEDE-4A7B-A260-3454EB0F3505}" srcId="{6A2D998D-CAAF-4B67-8DA1-C15C609DDF03}" destId="{2EA1379E-C7D8-467F-BCE3-06A18A7385D7}" srcOrd="6" destOrd="0" parTransId="{3BF8DD46-BCDB-4BA3-AB43-1044682BF6FA}" sibTransId="{51C35AD1-1B37-474E-B37D-42FF477BE3FE}"/>
    <dgm:cxn modelId="{A0C7AF56-DAB0-46ED-9438-573A65851E9C}" type="presOf" srcId="{C2D32C60-0060-4887-BACE-B268B348D928}" destId="{5FC86804-2B3D-482A-B8D3-90DFA2E35B6B}" srcOrd="0" destOrd="0" presId="urn:microsoft.com/office/officeart/2005/8/layout/bProcess4"/>
    <dgm:cxn modelId="{2A68CF17-4D3D-4F9F-B32A-BBC519A25DD1}" srcId="{6A2D998D-CAAF-4B67-8DA1-C15C609DDF03}" destId="{7CA89E3C-208A-4E94-8215-8781B337EF71}" srcOrd="8" destOrd="0" parTransId="{1BADF48B-C336-40DB-A615-63D25402FE84}" sibTransId="{7B461FDF-57C5-40B9-964F-F5270241C087}"/>
    <dgm:cxn modelId="{E8695735-56A9-46BC-9814-8BB8EE2723F8}" srcId="{6A2D998D-CAAF-4B67-8DA1-C15C609DDF03}" destId="{AA9A1467-14B1-44F3-9E72-0667CFCBA6DF}" srcOrd="7" destOrd="0" parTransId="{3BB3DB69-A763-46C3-A2D5-D7741F329857}" sibTransId="{50A9F655-73DF-4977-A66D-C3D6E6B844D7}"/>
    <dgm:cxn modelId="{1FCC993A-3181-4C9F-AFEF-D15656EB2A97}" srcId="{6A2D998D-CAAF-4B67-8DA1-C15C609DDF03}" destId="{068AE5F0-8A49-4C54-866F-755AFBFF5B0E}" srcOrd="2" destOrd="0" parTransId="{E069FEA6-1CB3-4859-81C3-024311C37828}" sibTransId="{57E49091-BAE5-418B-9C1D-74E4533A4561}"/>
    <dgm:cxn modelId="{996FA922-ED5C-46EE-A89F-FC30CAA69697}" type="presOf" srcId="{D6B7B95B-3A8C-4553-A679-413935FD89EB}" destId="{5ABC5629-F05C-480F-B853-E4C5EB8B8F3A}" srcOrd="0" destOrd="0" presId="urn:microsoft.com/office/officeart/2005/8/layout/bProcess4"/>
    <dgm:cxn modelId="{520484AB-92AA-4C9F-9679-62307B6C76FF}" type="presOf" srcId="{51C35AD1-1B37-474E-B37D-42FF477BE3FE}" destId="{EE481C64-75AD-445B-940C-A56EEB3C1DDC}" srcOrd="0" destOrd="0" presId="urn:microsoft.com/office/officeart/2005/8/layout/bProcess4"/>
    <dgm:cxn modelId="{5FF586F4-44E3-4377-A595-A8FF14A96E4F}" type="presOf" srcId="{41D821F0-F606-4CCD-84DD-A323B4DD6763}" destId="{66D03CD4-67A7-459F-A8EB-A05A5C4A63D1}" srcOrd="0" destOrd="0" presId="urn:microsoft.com/office/officeart/2005/8/layout/bProcess4"/>
    <dgm:cxn modelId="{2CC85B50-2714-424F-A6CE-A8D58619D118}" type="presOf" srcId="{2EA1379E-C7D8-467F-BCE3-06A18A7385D7}" destId="{3ABCECAC-E9A3-47BA-8D2C-E2DA3FB3319C}" srcOrd="0" destOrd="0" presId="urn:microsoft.com/office/officeart/2005/8/layout/bProcess4"/>
    <dgm:cxn modelId="{1EF426CA-0125-4C26-B68C-592513AD02AF}" type="presOf" srcId="{AA9A1467-14B1-44F3-9E72-0667CFCBA6DF}" destId="{4D4C1080-6101-4AAE-8FF6-E071E5AEE2E7}" srcOrd="0" destOrd="0" presId="urn:microsoft.com/office/officeart/2005/8/layout/bProcess4"/>
    <dgm:cxn modelId="{8C01E2F1-AEB7-48FC-BF7B-2B033F1C9FCE}" type="presOf" srcId="{57E49091-BAE5-418B-9C1D-74E4533A4561}" destId="{75B51993-0ABC-41B3-8A94-0AE60A76DBB2}" srcOrd="0" destOrd="0" presId="urn:microsoft.com/office/officeart/2005/8/layout/bProcess4"/>
    <dgm:cxn modelId="{BC5BF72F-9E03-465A-BAF8-5E410DF2EBC8}" type="presOf" srcId="{57EE258B-48F6-4334-A17C-2B5DC336E89D}" destId="{F21737C0-A9B2-49C2-938E-24CC671EE885}" srcOrd="0" destOrd="0" presId="urn:microsoft.com/office/officeart/2005/8/layout/bProcess4"/>
    <dgm:cxn modelId="{5BDE008C-3909-4144-80DA-DF2C3CB6C4B9}" srcId="{6A2D998D-CAAF-4B67-8DA1-C15C609DDF03}" destId="{57EE258B-48F6-4334-A17C-2B5DC336E89D}" srcOrd="0" destOrd="0" parTransId="{E8E58986-F9FB-4A75-BF63-5CC3C3D5164E}" sibTransId="{D8D3F496-4FEB-4600-9B91-B50FC5319D29}"/>
    <dgm:cxn modelId="{9754232F-0151-4545-9214-09B2EB2BD2BA}" srcId="{6A2D998D-CAAF-4B67-8DA1-C15C609DDF03}" destId="{3C016A02-8A35-42B1-A85D-9249B740F6A2}" srcOrd="5" destOrd="0" parTransId="{10EF90FC-C80D-4C33-9374-0C26F83F1371}" sibTransId="{C2D32C60-0060-4887-BACE-B268B348D928}"/>
    <dgm:cxn modelId="{EA727398-62D7-4AA3-9ED7-80FA31B5D016}" type="presOf" srcId="{50A9F655-73DF-4977-A66D-C3D6E6B844D7}" destId="{892E3F05-5923-48DA-9F57-5B836EDF852A}" srcOrd="0" destOrd="0" presId="urn:microsoft.com/office/officeart/2005/8/layout/bProcess4"/>
    <dgm:cxn modelId="{450D5BC4-305B-459E-8EA9-D47FCB56B846}" type="presOf" srcId="{7CA89E3C-208A-4E94-8215-8781B337EF71}" destId="{BD0A0FD3-F9DB-4E16-AE9C-DFF4C6757801}" srcOrd="0" destOrd="0" presId="urn:microsoft.com/office/officeart/2005/8/layout/bProcess4"/>
    <dgm:cxn modelId="{F92D9015-DD32-48EC-92DA-3585F77BC3BA}" type="presOf" srcId="{28C703C2-1FF2-4201-889D-72058ED1C130}" destId="{A074B42F-7A57-46A1-B141-46EE97C3AE78}" srcOrd="0" destOrd="0" presId="urn:microsoft.com/office/officeart/2005/8/layout/bProcess4"/>
    <dgm:cxn modelId="{AEBD7F84-2AAA-49B7-AC53-C88D44529B05}" type="presOf" srcId="{6A2D998D-CAAF-4B67-8DA1-C15C609DDF03}" destId="{8BD9066F-FD3B-4B37-93EB-57188BD67925}" srcOrd="0" destOrd="0" presId="urn:microsoft.com/office/officeart/2005/8/layout/bProcess4"/>
    <dgm:cxn modelId="{56B1EB3C-8B2D-4D2F-A02A-1F19BB15E598}" type="presOf" srcId="{068AE5F0-8A49-4C54-866F-755AFBFF5B0E}" destId="{67DDD5D0-B7E2-452A-B797-C953A9DD1421}" srcOrd="0" destOrd="0" presId="urn:microsoft.com/office/officeart/2005/8/layout/bProcess4"/>
    <dgm:cxn modelId="{68F493B9-0FA5-406A-ACF3-DAE18B7596AA}" srcId="{6A2D998D-CAAF-4B67-8DA1-C15C609DDF03}" destId="{8525922B-2483-462B-8CCF-3C201C5CD496}" srcOrd="1" destOrd="0" parTransId="{30F9288F-3098-42D1-9658-345455EC2A82}" sibTransId="{91B5DF41-6FB2-41CF-BBAE-C3BC3E00624B}"/>
    <dgm:cxn modelId="{B76C5184-90C1-450A-97A6-AFD8B03EB67F}" type="presOf" srcId="{91B5DF41-6FB2-41CF-BBAE-C3BC3E00624B}" destId="{427F6CA7-748F-4D3C-8589-F36351D387B6}" srcOrd="0" destOrd="0" presId="urn:microsoft.com/office/officeart/2005/8/layout/bProcess4"/>
    <dgm:cxn modelId="{8925FA07-693F-410D-9B17-FADF40D7169F}" type="presOf" srcId="{8525922B-2483-462B-8CCF-3C201C5CD496}" destId="{69D3CA64-0F5B-4628-B18F-36E8C24D8D0D}" srcOrd="0" destOrd="0" presId="urn:microsoft.com/office/officeart/2005/8/layout/bProcess4"/>
    <dgm:cxn modelId="{2DA45DF6-5C23-4B78-8EE2-CC210E82B0D8}" type="presParOf" srcId="{8BD9066F-FD3B-4B37-93EB-57188BD67925}" destId="{4EF2322F-AEC4-41A5-80A6-4148079B8699}" srcOrd="0" destOrd="0" presId="urn:microsoft.com/office/officeart/2005/8/layout/bProcess4"/>
    <dgm:cxn modelId="{EA864D29-9794-4704-8116-31A739D6DC9A}" type="presParOf" srcId="{4EF2322F-AEC4-41A5-80A6-4148079B8699}" destId="{93ADCA8B-AA16-46F0-A905-79376C7A7CF7}" srcOrd="0" destOrd="0" presId="urn:microsoft.com/office/officeart/2005/8/layout/bProcess4"/>
    <dgm:cxn modelId="{9F931C17-06B7-4A52-B510-B27EE5F14F99}" type="presParOf" srcId="{4EF2322F-AEC4-41A5-80A6-4148079B8699}" destId="{F21737C0-A9B2-49C2-938E-24CC671EE885}" srcOrd="1" destOrd="0" presId="urn:microsoft.com/office/officeart/2005/8/layout/bProcess4"/>
    <dgm:cxn modelId="{F19F7085-4E38-4D6E-AE6F-9C3E20C97847}" type="presParOf" srcId="{8BD9066F-FD3B-4B37-93EB-57188BD67925}" destId="{2EE31583-F4FA-4B11-8615-D7E6DCDF41B3}" srcOrd="1" destOrd="0" presId="urn:microsoft.com/office/officeart/2005/8/layout/bProcess4"/>
    <dgm:cxn modelId="{21BE658B-27CC-44AA-BC2F-70165F7415F2}" type="presParOf" srcId="{8BD9066F-FD3B-4B37-93EB-57188BD67925}" destId="{F6E710C8-FDD0-4A13-A6CD-03726D1B19E7}" srcOrd="2" destOrd="0" presId="urn:microsoft.com/office/officeart/2005/8/layout/bProcess4"/>
    <dgm:cxn modelId="{1AF61B6B-D218-4040-8231-2630CDA49143}" type="presParOf" srcId="{F6E710C8-FDD0-4A13-A6CD-03726D1B19E7}" destId="{46340961-ED27-4184-B902-108D771C6E69}" srcOrd="0" destOrd="0" presId="urn:microsoft.com/office/officeart/2005/8/layout/bProcess4"/>
    <dgm:cxn modelId="{F45546DC-CC4C-4269-832D-B1E892E1D4A1}" type="presParOf" srcId="{F6E710C8-FDD0-4A13-A6CD-03726D1B19E7}" destId="{69D3CA64-0F5B-4628-B18F-36E8C24D8D0D}" srcOrd="1" destOrd="0" presId="urn:microsoft.com/office/officeart/2005/8/layout/bProcess4"/>
    <dgm:cxn modelId="{13155E07-B587-4A35-AFBB-DE3EA73F25F4}" type="presParOf" srcId="{8BD9066F-FD3B-4B37-93EB-57188BD67925}" destId="{427F6CA7-748F-4D3C-8589-F36351D387B6}" srcOrd="3" destOrd="0" presId="urn:microsoft.com/office/officeart/2005/8/layout/bProcess4"/>
    <dgm:cxn modelId="{3987A90B-8046-4A0A-B670-102B534B844B}" type="presParOf" srcId="{8BD9066F-FD3B-4B37-93EB-57188BD67925}" destId="{1F40611A-D1F2-4F7A-9C89-58C065A100FA}" srcOrd="4" destOrd="0" presId="urn:microsoft.com/office/officeart/2005/8/layout/bProcess4"/>
    <dgm:cxn modelId="{FAEC1C4C-2F74-4316-A0DE-A12640228C13}" type="presParOf" srcId="{1F40611A-D1F2-4F7A-9C89-58C065A100FA}" destId="{214AE241-EECE-4209-B0C6-B723D5DA29BC}" srcOrd="0" destOrd="0" presId="urn:microsoft.com/office/officeart/2005/8/layout/bProcess4"/>
    <dgm:cxn modelId="{7A8E4B6E-9660-4760-8A21-5B4C5E4FD179}" type="presParOf" srcId="{1F40611A-D1F2-4F7A-9C89-58C065A100FA}" destId="{67DDD5D0-B7E2-452A-B797-C953A9DD1421}" srcOrd="1" destOrd="0" presId="urn:microsoft.com/office/officeart/2005/8/layout/bProcess4"/>
    <dgm:cxn modelId="{E8DCABD3-105A-40E6-AE7F-5A300E339824}" type="presParOf" srcId="{8BD9066F-FD3B-4B37-93EB-57188BD67925}" destId="{75B51993-0ABC-41B3-8A94-0AE60A76DBB2}" srcOrd="5" destOrd="0" presId="urn:microsoft.com/office/officeart/2005/8/layout/bProcess4"/>
    <dgm:cxn modelId="{FA84237A-F8B8-4ACC-A009-E50CDD97E475}" type="presParOf" srcId="{8BD9066F-FD3B-4B37-93EB-57188BD67925}" destId="{16E5F748-D17A-44A4-AA2D-46EB4F490461}" srcOrd="6" destOrd="0" presId="urn:microsoft.com/office/officeart/2005/8/layout/bProcess4"/>
    <dgm:cxn modelId="{16DD6974-643A-4831-8485-1AD9DD6DDB32}" type="presParOf" srcId="{16E5F748-D17A-44A4-AA2D-46EB4F490461}" destId="{B156DB62-423E-4D27-9E33-E437F40C4484}" srcOrd="0" destOrd="0" presId="urn:microsoft.com/office/officeart/2005/8/layout/bProcess4"/>
    <dgm:cxn modelId="{606D3990-F064-4924-A4A7-FD6D43DA5901}" type="presParOf" srcId="{16E5F748-D17A-44A4-AA2D-46EB4F490461}" destId="{66D03CD4-67A7-459F-A8EB-A05A5C4A63D1}" srcOrd="1" destOrd="0" presId="urn:microsoft.com/office/officeart/2005/8/layout/bProcess4"/>
    <dgm:cxn modelId="{EDE1E1BD-AE13-4473-AA09-AA6B0FA862CC}" type="presParOf" srcId="{8BD9066F-FD3B-4B37-93EB-57188BD67925}" destId="{A074B42F-7A57-46A1-B141-46EE97C3AE78}" srcOrd="7" destOrd="0" presId="urn:microsoft.com/office/officeart/2005/8/layout/bProcess4"/>
    <dgm:cxn modelId="{A4321940-0CC9-41E5-9979-4EEC4F039578}" type="presParOf" srcId="{8BD9066F-FD3B-4B37-93EB-57188BD67925}" destId="{67F51498-F56D-4A16-A621-5EBC40E66734}" srcOrd="8" destOrd="0" presId="urn:microsoft.com/office/officeart/2005/8/layout/bProcess4"/>
    <dgm:cxn modelId="{3DB390B2-37D7-478A-9A6F-C795BFF966EE}" type="presParOf" srcId="{67F51498-F56D-4A16-A621-5EBC40E66734}" destId="{E78B897F-805B-4616-A2D5-7DAC742B7E10}" srcOrd="0" destOrd="0" presId="urn:microsoft.com/office/officeart/2005/8/layout/bProcess4"/>
    <dgm:cxn modelId="{05301727-2982-4B1F-917E-B9978390B343}" type="presParOf" srcId="{67F51498-F56D-4A16-A621-5EBC40E66734}" destId="{EEBF7819-EB85-4D07-A366-B1574828322C}" srcOrd="1" destOrd="0" presId="urn:microsoft.com/office/officeart/2005/8/layout/bProcess4"/>
    <dgm:cxn modelId="{D27B5AF0-2209-4598-BA56-60380D873DAF}" type="presParOf" srcId="{8BD9066F-FD3B-4B37-93EB-57188BD67925}" destId="{5ABC5629-F05C-480F-B853-E4C5EB8B8F3A}" srcOrd="9" destOrd="0" presId="urn:microsoft.com/office/officeart/2005/8/layout/bProcess4"/>
    <dgm:cxn modelId="{F9575DB9-7A25-4F17-AB74-DB5EFDF66AAD}" type="presParOf" srcId="{8BD9066F-FD3B-4B37-93EB-57188BD67925}" destId="{BFB09990-53C8-4A7C-9A30-8F87BCAFD8A8}" srcOrd="10" destOrd="0" presId="urn:microsoft.com/office/officeart/2005/8/layout/bProcess4"/>
    <dgm:cxn modelId="{BCECA81D-07AF-4010-AB17-DD2FB4036792}" type="presParOf" srcId="{BFB09990-53C8-4A7C-9A30-8F87BCAFD8A8}" destId="{7946E7A2-A375-4292-B678-7C1B0709578C}" srcOrd="0" destOrd="0" presId="urn:microsoft.com/office/officeart/2005/8/layout/bProcess4"/>
    <dgm:cxn modelId="{3392063A-524A-4E75-BD5C-D60534C91CA9}" type="presParOf" srcId="{BFB09990-53C8-4A7C-9A30-8F87BCAFD8A8}" destId="{502F432F-4941-438D-B93B-A3CA06DFDD0E}" srcOrd="1" destOrd="0" presId="urn:microsoft.com/office/officeart/2005/8/layout/bProcess4"/>
    <dgm:cxn modelId="{64003FF8-EB6C-4874-BC16-D5B5D8DC51D0}" type="presParOf" srcId="{8BD9066F-FD3B-4B37-93EB-57188BD67925}" destId="{5FC86804-2B3D-482A-B8D3-90DFA2E35B6B}" srcOrd="11" destOrd="0" presId="urn:microsoft.com/office/officeart/2005/8/layout/bProcess4"/>
    <dgm:cxn modelId="{621CCE3F-B488-4A69-922C-B7532548FD2C}" type="presParOf" srcId="{8BD9066F-FD3B-4B37-93EB-57188BD67925}" destId="{750C05DD-512E-4BC6-B5DB-286DDDF12819}" srcOrd="12" destOrd="0" presId="urn:microsoft.com/office/officeart/2005/8/layout/bProcess4"/>
    <dgm:cxn modelId="{A556C41E-CA7A-4D60-B97D-FB488CFA9431}" type="presParOf" srcId="{750C05DD-512E-4BC6-B5DB-286DDDF12819}" destId="{A584A496-24E9-442D-B734-7B6A1E7F960B}" srcOrd="0" destOrd="0" presId="urn:microsoft.com/office/officeart/2005/8/layout/bProcess4"/>
    <dgm:cxn modelId="{BC8367CF-13B2-4A3F-84EC-65E46F743CE9}" type="presParOf" srcId="{750C05DD-512E-4BC6-B5DB-286DDDF12819}" destId="{3ABCECAC-E9A3-47BA-8D2C-E2DA3FB3319C}" srcOrd="1" destOrd="0" presId="urn:microsoft.com/office/officeart/2005/8/layout/bProcess4"/>
    <dgm:cxn modelId="{0A84D657-7B12-42DB-8206-49BF8C0C6A74}" type="presParOf" srcId="{8BD9066F-FD3B-4B37-93EB-57188BD67925}" destId="{EE481C64-75AD-445B-940C-A56EEB3C1DDC}" srcOrd="13" destOrd="0" presId="urn:microsoft.com/office/officeart/2005/8/layout/bProcess4"/>
    <dgm:cxn modelId="{C6F561C2-1EFF-4615-B797-9A9FE8726A97}" type="presParOf" srcId="{8BD9066F-FD3B-4B37-93EB-57188BD67925}" destId="{E54430EE-4249-43D8-8A7C-842ACBB1E6B4}" srcOrd="14" destOrd="0" presId="urn:microsoft.com/office/officeart/2005/8/layout/bProcess4"/>
    <dgm:cxn modelId="{D79BBF51-04B9-4F33-9376-B458A4581352}" type="presParOf" srcId="{E54430EE-4249-43D8-8A7C-842ACBB1E6B4}" destId="{C5547EAB-2440-4E59-BC8E-0257B292A1A8}" srcOrd="0" destOrd="0" presId="urn:microsoft.com/office/officeart/2005/8/layout/bProcess4"/>
    <dgm:cxn modelId="{BFACFFF7-7253-4524-A9E4-2A0073D5AD67}" type="presParOf" srcId="{E54430EE-4249-43D8-8A7C-842ACBB1E6B4}" destId="{4D4C1080-6101-4AAE-8FF6-E071E5AEE2E7}" srcOrd="1" destOrd="0" presId="urn:microsoft.com/office/officeart/2005/8/layout/bProcess4"/>
    <dgm:cxn modelId="{CDCB68F0-664E-44C3-9C6A-7AAD8DDC2FB3}" type="presParOf" srcId="{8BD9066F-FD3B-4B37-93EB-57188BD67925}" destId="{892E3F05-5923-48DA-9F57-5B836EDF852A}" srcOrd="15" destOrd="0" presId="urn:microsoft.com/office/officeart/2005/8/layout/bProcess4"/>
    <dgm:cxn modelId="{57A4E4BF-D105-4C7F-B43A-725DAC6FE2E7}" type="presParOf" srcId="{8BD9066F-FD3B-4B37-93EB-57188BD67925}" destId="{A8EA5FFA-4EAF-4934-A485-AB3BA8004AB2}" srcOrd="16" destOrd="0" presId="urn:microsoft.com/office/officeart/2005/8/layout/bProcess4"/>
    <dgm:cxn modelId="{B08EE151-836F-47AA-B60B-CCC16C65A9BB}" type="presParOf" srcId="{A8EA5FFA-4EAF-4934-A485-AB3BA8004AB2}" destId="{08990E94-794E-4333-9AC8-3A8C99D7FFDC}" srcOrd="0" destOrd="0" presId="urn:microsoft.com/office/officeart/2005/8/layout/bProcess4"/>
    <dgm:cxn modelId="{21D4E5D7-E6B7-4284-8AEF-EEC9DA488FE1}" type="presParOf" srcId="{A8EA5FFA-4EAF-4934-A485-AB3BA8004AB2}" destId="{BD0A0FD3-F9DB-4E16-AE9C-DFF4C6757801}" srcOrd="1" destOrd="0" presId="urn:microsoft.com/office/officeart/2005/8/layout/bProcess4"/>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E31583-F4FA-4B11-8615-D7E6DCDF41B3}">
      <dsp:nvSpPr>
        <dsp:cNvPr id="0" name=""/>
        <dsp:cNvSpPr/>
      </dsp:nvSpPr>
      <dsp:spPr>
        <a:xfrm rot="5400000">
          <a:off x="-374328" y="1438591"/>
          <a:ext cx="1654072" cy="199667"/>
        </a:xfrm>
        <a:prstGeom prst="rect">
          <a:avLst/>
        </a:prstGeom>
        <a:solidFill>
          <a:schemeClr val="bg1">
            <a:lumMod val="5000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F21737C0-A9B2-49C2-938E-24CC671EE885}">
      <dsp:nvSpPr>
        <dsp:cNvPr id="0" name=""/>
        <dsp:cNvSpPr/>
      </dsp:nvSpPr>
      <dsp:spPr>
        <a:xfrm>
          <a:off x="4087" y="379875"/>
          <a:ext cx="2218531" cy="1331118"/>
        </a:xfrm>
        <a:prstGeom prst="roundRect">
          <a:avLst>
            <a:gd name="adj" fmla="val 10000"/>
          </a:avLst>
        </a:prstGeom>
        <a:solidFill>
          <a:srgbClr val="00B0F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开始</a:t>
          </a:r>
          <a:endParaRPr lang="zh-CN" altLang="en-US" sz="1800" kern="1200" dirty="0"/>
        </a:p>
      </dsp:txBody>
      <dsp:txXfrm>
        <a:off x="43074" y="418862"/>
        <a:ext cx="2140557" cy="1253144"/>
      </dsp:txXfrm>
    </dsp:sp>
    <dsp:sp modelId="{427F6CA7-748F-4D3C-8589-F36351D387B6}">
      <dsp:nvSpPr>
        <dsp:cNvPr id="0" name=""/>
        <dsp:cNvSpPr/>
      </dsp:nvSpPr>
      <dsp:spPr>
        <a:xfrm rot="5400000">
          <a:off x="-374328" y="3102489"/>
          <a:ext cx="1654072" cy="199667"/>
        </a:xfrm>
        <a:prstGeom prst="rect">
          <a:avLst/>
        </a:prstGeom>
        <a:solidFill>
          <a:schemeClr val="bg1">
            <a:lumMod val="5000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69D3CA64-0F5B-4628-B18F-36E8C24D8D0D}">
      <dsp:nvSpPr>
        <dsp:cNvPr id="0" name=""/>
        <dsp:cNvSpPr/>
      </dsp:nvSpPr>
      <dsp:spPr>
        <a:xfrm>
          <a:off x="4087" y="2043774"/>
          <a:ext cx="2218531" cy="1331118"/>
        </a:xfrm>
        <a:prstGeom prst="roundRect">
          <a:avLst>
            <a:gd name="adj" fmla="val 10000"/>
          </a:avLst>
        </a:prstGeom>
        <a:solidFill>
          <a:srgbClr val="00B0F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1">
          <a:noAutofit/>
        </a:bodyPr>
        <a:lstStyle/>
        <a:p>
          <a:pPr lvl="0" algn="ctr" defTabSz="800100">
            <a:lnSpc>
              <a:spcPct val="90000"/>
            </a:lnSpc>
            <a:spcBef>
              <a:spcPct val="0"/>
            </a:spcBef>
            <a:spcAft>
              <a:spcPct val="35000"/>
            </a:spcAft>
          </a:pPr>
          <a:r>
            <a:rPr lang="zh-CN" altLang="en-US" sz="1800" kern="1200" dirty="0" smtClean="0"/>
            <a:t>为主机添加心跳平面业务管理接口（虚拟化</a:t>
          </a:r>
          <a:r>
            <a:rPr lang="en-US" altLang="zh-CN" sz="1800" kern="1200" dirty="0" smtClean="0"/>
            <a:t>SAN</a:t>
          </a:r>
          <a:r>
            <a:rPr lang="zh-CN" altLang="en-US" sz="1800" kern="1200" dirty="0" smtClean="0"/>
            <a:t>存储）</a:t>
          </a:r>
          <a:endParaRPr lang="zh-CN" altLang="en-US" sz="1800" kern="1200" dirty="0"/>
        </a:p>
      </dsp:txBody>
      <dsp:txXfrm>
        <a:off x="43074" y="2082761"/>
        <a:ext cx="2140557" cy="1253144"/>
      </dsp:txXfrm>
    </dsp:sp>
    <dsp:sp modelId="{75B51993-0ABC-41B3-8A94-0AE60A76DBB2}">
      <dsp:nvSpPr>
        <dsp:cNvPr id="0" name=""/>
        <dsp:cNvSpPr/>
      </dsp:nvSpPr>
      <dsp:spPr>
        <a:xfrm>
          <a:off x="457620" y="3934438"/>
          <a:ext cx="2940820" cy="199667"/>
        </a:xfrm>
        <a:prstGeom prst="rect">
          <a:avLst/>
        </a:prstGeom>
        <a:solidFill>
          <a:schemeClr val="bg1">
            <a:lumMod val="5000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67DDD5D0-B7E2-452A-B797-C953A9DD1421}">
      <dsp:nvSpPr>
        <dsp:cNvPr id="0" name=""/>
        <dsp:cNvSpPr/>
      </dsp:nvSpPr>
      <dsp:spPr>
        <a:xfrm>
          <a:off x="4087" y="3707672"/>
          <a:ext cx="2218531" cy="1331118"/>
        </a:xfrm>
        <a:prstGeom prst="roundRect">
          <a:avLst>
            <a:gd name="adj" fmla="val 10000"/>
          </a:avLst>
        </a:prstGeom>
        <a:solidFill>
          <a:srgbClr val="00B0F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1">
          <a:noAutofit/>
        </a:bodyPr>
        <a:lstStyle/>
        <a:p>
          <a:pPr lvl="0" algn="ctr" defTabSz="800100">
            <a:lnSpc>
              <a:spcPct val="90000"/>
            </a:lnSpc>
            <a:spcBef>
              <a:spcPct val="0"/>
            </a:spcBef>
            <a:spcAft>
              <a:spcPct val="35000"/>
            </a:spcAft>
          </a:pPr>
          <a:r>
            <a:rPr lang="zh-CN" altLang="en-US" sz="1800" kern="1200" dirty="0" smtClean="0"/>
            <a:t>添加存储接口</a:t>
          </a:r>
          <a:endParaRPr lang="zh-CN" altLang="en-US" sz="1800" kern="1200" dirty="0"/>
        </a:p>
      </dsp:txBody>
      <dsp:txXfrm>
        <a:off x="43074" y="3746659"/>
        <a:ext cx="2140557" cy="1253144"/>
      </dsp:txXfrm>
    </dsp:sp>
    <dsp:sp modelId="{A074B42F-7A57-46A1-B141-46EE97C3AE78}">
      <dsp:nvSpPr>
        <dsp:cNvPr id="0" name=""/>
        <dsp:cNvSpPr/>
      </dsp:nvSpPr>
      <dsp:spPr>
        <a:xfrm rot="16200000">
          <a:off x="2576317" y="3102489"/>
          <a:ext cx="1654072" cy="199667"/>
        </a:xfrm>
        <a:prstGeom prst="rect">
          <a:avLst/>
        </a:prstGeom>
        <a:solidFill>
          <a:schemeClr val="bg1">
            <a:lumMod val="5000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66D03CD4-67A7-459F-A8EB-A05A5C4A63D1}">
      <dsp:nvSpPr>
        <dsp:cNvPr id="0" name=""/>
        <dsp:cNvSpPr/>
      </dsp:nvSpPr>
      <dsp:spPr>
        <a:xfrm>
          <a:off x="2954734" y="3707672"/>
          <a:ext cx="2218531" cy="1331118"/>
        </a:xfrm>
        <a:prstGeom prst="roundRect">
          <a:avLst>
            <a:gd name="adj" fmla="val 10000"/>
          </a:avLst>
        </a:prstGeom>
        <a:solidFill>
          <a:srgbClr val="00B0F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1">
          <a:noAutofit/>
        </a:bodyPr>
        <a:lstStyle/>
        <a:p>
          <a:pPr lvl="0" algn="ctr" defTabSz="800100">
            <a:lnSpc>
              <a:spcPct val="90000"/>
            </a:lnSpc>
            <a:spcBef>
              <a:spcPct val="0"/>
            </a:spcBef>
            <a:spcAft>
              <a:spcPct val="35000"/>
            </a:spcAft>
          </a:pPr>
          <a:r>
            <a:rPr lang="zh-CN" altLang="en-US" sz="1800" kern="1200" dirty="0" smtClean="0"/>
            <a:t>向站点添加存储资源</a:t>
          </a:r>
          <a:endParaRPr lang="zh-CN" altLang="en-US" sz="1800" kern="1200" dirty="0"/>
        </a:p>
      </dsp:txBody>
      <dsp:txXfrm>
        <a:off x="2993721" y="3746659"/>
        <a:ext cx="2140557" cy="1253144"/>
      </dsp:txXfrm>
    </dsp:sp>
    <dsp:sp modelId="{5ABC5629-F05C-480F-B853-E4C5EB8B8F3A}">
      <dsp:nvSpPr>
        <dsp:cNvPr id="0" name=""/>
        <dsp:cNvSpPr/>
      </dsp:nvSpPr>
      <dsp:spPr>
        <a:xfrm rot="16200000">
          <a:off x="2576317" y="1438591"/>
          <a:ext cx="1654072" cy="199667"/>
        </a:xfrm>
        <a:prstGeom prst="rect">
          <a:avLst/>
        </a:prstGeom>
        <a:solidFill>
          <a:schemeClr val="bg1">
            <a:lumMod val="5000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EEBF7819-EB85-4D07-A366-B1574828322C}">
      <dsp:nvSpPr>
        <dsp:cNvPr id="0" name=""/>
        <dsp:cNvSpPr/>
      </dsp:nvSpPr>
      <dsp:spPr>
        <a:xfrm>
          <a:off x="2954734" y="2043774"/>
          <a:ext cx="2218531" cy="1331118"/>
        </a:xfrm>
        <a:prstGeom prst="roundRect">
          <a:avLst>
            <a:gd name="adj" fmla="val 10000"/>
          </a:avLst>
        </a:prstGeom>
        <a:solidFill>
          <a:srgbClr val="00B0F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1">
          <a:noAutofit/>
        </a:bodyPr>
        <a:lstStyle/>
        <a:p>
          <a:pPr lvl="0" algn="ctr" defTabSz="800100">
            <a:lnSpc>
              <a:spcPct val="90000"/>
            </a:lnSpc>
            <a:spcBef>
              <a:spcPct val="0"/>
            </a:spcBef>
            <a:spcAft>
              <a:spcPct val="35000"/>
            </a:spcAft>
          </a:pPr>
          <a:r>
            <a:rPr lang="zh-CN" altLang="en-US" sz="1800" kern="1200" dirty="0" smtClean="0"/>
            <a:t>关联存储资源到主机</a:t>
          </a:r>
          <a:endParaRPr lang="zh-CN" altLang="en-US" sz="1800" kern="1200" dirty="0"/>
        </a:p>
      </dsp:txBody>
      <dsp:txXfrm>
        <a:off x="2993721" y="2082761"/>
        <a:ext cx="2140557" cy="1253144"/>
      </dsp:txXfrm>
    </dsp:sp>
    <dsp:sp modelId="{5FC86804-2B3D-482A-B8D3-90DFA2E35B6B}">
      <dsp:nvSpPr>
        <dsp:cNvPr id="0" name=""/>
        <dsp:cNvSpPr/>
      </dsp:nvSpPr>
      <dsp:spPr>
        <a:xfrm>
          <a:off x="3408266" y="606641"/>
          <a:ext cx="2940820" cy="199667"/>
        </a:xfrm>
        <a:prstGeom prst="rect">
          <a:avLst/>
        </a:prstGeom>
        <a:solidFill>
          <a:schemeClr val="bg1">
            <a:lumMod val="5000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502F432F-4941-438D-B93B-A3CA06DFDD0E}">
      <dsp:nvSpPr>
        <dsp:cNvPr id="0" name=""/>
        <dsp:cNvSpPr/>
      </dsp:nvSpPr>
      <dsp:spPr>
        <a:xfrm>
          <a:off x="2954734" y="379875"/>
          <a:ext cx="2218531" cy="1331118"/>
        </a:xfrm>
        <a:prstGeom prst="roundRect">
          <a:avLst>
            <a:gd name="adj" fmla="val 10000"/>
          </a:avLst>
        </a:prstGeom>
        <a:solidFill>
          <a:srgbClr val="00B0F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1">
          <a:noAutofit/>
        </a:bodyPr>
        <a:lstStyle/>
        <a:p>
          <a:pPr lvl="0" algn="ctr" defTabSz="800100">
            <a:lnSpc>
              <a:spcPct val="90000"/>
            </a:lnSpc>
            <a:spcBef>
              <a:spcPct val="0"/>
            </a:spcBef>
            <a:spcAft>
              <a:spcPct val="35000"/>
            </a:spcAft>
          </a:pPr>
          <a:r>
            <a:rPr lang="zh-CN" altLang="en-US" sz="1800" kern="1200" dirty="0" smtClean="0"/>
            <a:t>配置存储空间映射</a:t>
          </a:r>
          <a:endParaRPr lang="zh-CN" altLang="en-US" sz="1800" kern="1200" dirty="0"/>
        </a:p>
      </dsp:txBody>
      <dsp:txXfrm>
        <a:off x="2993721" y="418862"/>
        <a:ext cx="2140557" cy="1253144"/>
      </dsp:txXfrm>
    </dsp:sp>
    <dsp:sp modelId="{EE481C64-75AD-445B-940C-A56EEB3C1DDC}">
      <dsp:nvSpPr>
        <dsp:cNvPr id="0" name=""/>
        <dsp:cNvSpPr/>
      </dsp:nvSpPr>
      <dsp:spPr>
        <a:xfrm rot="5400000">
          <a:off x="5526964" y="1438591"/>
          <a:ext cx="1654072" cy="199667"/>
        </a:xfrm>
        <a:prstGeom prst="rect">
          <a:avLst/>
        </a:prstGeom>
        <a:solidFill>
          <a:schemeClr val="bg1">
            <a:lumMod val="5000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3ABCECAC-E9A3-47BA-8D2C-E2DA3FB3319C}">
      <dsp:nvSpPr>
        <dsp:cNvPr id="0" name=""/>
        <dsp:cNvSpPr/>
      </dsp:nvSpPr>
      <dsp:spPr>
        <a:xfrm>
          <a:off x="5905380" y="379875"/>
          <a:ext cx="2218531" cy="1331118"/>
        </a:xfrm>
        <a:prstGeom prst="roundRect">
          <a:avLst>
            <a:gd name="adj" fmla="val 10000"/>
          </a:avLst>
        </a:prstGeom>
        <a:solidFill>
          <a:srgbClr val="00B0F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1">
          <a:noAutofit/>
        </a:bodyPr>
        <a:lstStyle/>
        <a:p>
          <a:pPr lvl="0" algn="ctr" defTabSz="800100">
            <a:lnSpc>
              <a:spcPct val="90000"/>
            </a:lnSpc>
            <a:spcBef>
              <a:spcPct val="0"/>
            </a:spcBef>
            <a:spcAft>
              <a:spcPct val="35000"/>
            </a:spcAft>
          </a:pPr>
          <a:r>
            <a:rPr lang="zh-CN" altLang="en-US" sz="1800" kern="1200" dirty="0" smtClean="0"/>
            <a:t>扫描存储设备</a:t>
          </a:r>
          <a:endParaRPr lang="zh-CN" altLang="en-US" sz="1800" kern="1200" dirty="0"/>
        </a:p>
      </dsp:txBody>
      <dsp:txXfrm>
        <a:off x="5944367" y="418862"/>
        <a:ext cx="2140557" cy="1253144"/>
      </dsp:txXfrm>
    </dsp:sp>
    <dsp:sp modelId="{892E3F05-5923-48DA-9F57-5B836EDF852A}">
      <dsp:nvSpPr>
        <dsp:cNvPr id="0" name=""/>
        <dsp:cNvSpPr/>
      </dsp:nvSpPr>
      <dsp:spPr>
        <a:xfrm rot="5400000">
          <a:off x="5526964" y="3102489"/>
          <a:ext cx="1654072" cy="199667"/>
        </a:xfrm>
        <a:prstGeom prst="rect">
          <a:avLst/>
        </a:prstGeom>
        <a:solidFill>
          <a:schemeClr val="bg1">
            <a:lumMod val="5000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4D4C1080-6101-4AAE-8FF6-E071E5AEE2E7}">
      <dsp:nvSpPr>
        <dsp:cNvPr id="0" name=""/>
        <dsp:cNvSpPr/>
      </dsp:nvSpPr>
      <dsp:spPr>
        <a:xfrm>
          <a:off x="5905380" y="2043774"/>
          <a:ext cx="2218531" cy="1331118"/>
        </a:xfrm>
        <a:prstGeom prst="roundRect">
          <a:avLst>
            <a:gd name="adj" fmla="val 10000"/>
          </a:avLst>
        </a:prstGeom>
        <a:solidFill>
          <a:srgbClr val="00B0F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1">
          <a:noAutofit/>
        </a:bodyPr>
        <a:lstStyle/>
        <a:p>
          <a:pPr lvl="0" algn="ctr" defTabSz="800100">
            <a:lnSpc>
              <a:spcPct val="90000"/>
            </a:lnSpc>
            <a:spcBef>
              <a:spcPct val="0"/>
            </a:spcBef>
            <a:spcAft>
              <a:spcPct val="35000"/>
            </a:spcAft>
          </a:pPr>
          <a:r>
            <a:rPr lang="zh-CN" altLang="en-US" sz="1800" kern="1200" dirty="0" smtClean="0"/>
            <a:t>添加数据存储</a:t>
          </a:r>
          <a:endParaRPr lang="zh-CN" altLang="en-US" sz="1800" kern="1200" dirty="0"/>
        </a:p>
      </dsp:txBody>
      <dsp:txXfrm>
        <a:off x="5944367" y="2082761"/>
        <a:ext cx="2140557" cy="1253144"/>
      </dsp:txXfrm>
    </dsp:sp>
    <dsp:sp modelId="{BD0A0FD3-F9DB-4E16-AE9C-DFF4C6757801}">
      <dsp:nvSpPr>
        <dsp:cNvPr id="0" name=""/>
        <dsp:cNvSpPr/>
      </dsp:nvSpPr>
      <dsp:spPr>
        <a:xfrm>
          <a:off x="5905380" y="3707672"/>
          <a:ext cx="2218531" cy="1331118"/>
        </a:xfrm>
        <a:prstGeom prst="roundRect">
          <a:avLst>
            <a:gd name="adj" fmla="val 10000"/>
          </a:avLst>
        </a:prstGeom>
        <a:solidFill>
          <a:srgbClr val="00B0F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1">
          <a:noAutofit/>
        </a:bodyPr>
        <a:lstStyle/>
        <a:p>
          <a:pPr lvl="0" algn="ctr" defTabSz="800100">
            <a:lnSpc>
              <a:spcPct val="90000"/>
            </a:lnSpc>
            <a:spcBef>
              <a:spcPct val="0"/>
            </a:spcBef>
            <a:spcAft>
              <a:spcPct val="35000"/>
            </a:spcAft>
          </a:pPr>
          <a:r>
            <a:rPr lang="zh-CN" altLang="en-US" sz="1800" kern="1200" dirty="0" smtClean="0"/>
            <a:t>创建磁盘</a:t>
          </a:r>
          <a:endParaRPr lang="zh-CN" altLang="en-US" sz="1800" kern="1200" dirty="0"/>
        </a:p>
      </dsp:txBody>
      <dsp:txXfrm>
        <a:off x="5944367" y="3746659"/>
        <a:ext cx="2140557" cy="125314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1" name="Rectangle 5"/>
          <p:cNvSpPr>
            <a:spLocks noGrp="1" noChangeArrowheads="1"/>
          </p:cNvSpPr>
          <p:nvPr>
            <p:ph type="body" sz="quarter" idx="3"/>
          </p:nvPr>
        </p:nvSpPr>
        <p:spPr bwMode="auto">
          <a:xfrm>
            <a:off x="583903" y="4616450"/>
            <a:ext cx="5931494" cy="510936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smtClean="0"/>
              <a:t>Click here to add content</a:t>
            </a:r>
            <a:endParaRPr lang="en-US" altLang="zh-CN" noProof="0" dirty="0"/>
          </a:p>
          <a:p>
            <a:pPr lvl="1"/>
            <a:r>
              <a:rPr lang="en-US" altLang="zh-CN" noProof="0" dirty="0"/>
              <a:t>Click here to add content</a:t>
            </a:r>
          </a:p>
          <a:p>
            <a:pPr lvl="2"/>
            <a:r>
              <a:rPr lang="en-US" altLang="zh-CN" noProof="0" dirty="0"/>
              <a:t>Click here to add content</a:t>
            </a:r>
          </a:p>
        </p:txBody>
      </p:sp>
      <p:sp>
        <p:nvSpPr>
          <p:cNvPr id="68610" name="Rectangle 4"/>
          <p:cNvSpPr>
            <a:spLocks noGrp="1" noRot="1" noChangeAspect="1" noChangeArrowheads="1" noTextEdit="1"/>
          </p:cNvSpPr>
          <p:nvPr>
            <p:ph type="sldImg" idx="2"/>
          </p:nvPr>
        </p:nvSpPr>
        <p:spPr bwMode="auto">
          <a:xfrm>
            <a:off x="583903" y="765609"/>
            <a:ext cx="5931493" cy="3336983"/>
          </a:xfrm>
          <a:prstGeom prst="rect">
            <a:avLst/>
          </a:prstGeom>
          <a:noFill/>
          <a:ln w="9525">
            <a:solidFill>
              <a:srgbClr val="000000"/>
            </a:solidFill>
            <a:miter lim="800000"/>
            <a:headEnd/>
            <a:tailEnd/>
          </a:ln>
        </p:spPr>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微软雅黑" panose="020B0503020204020204" pitchFamily="34" charset="-122"/>
        <a:ea typeface="微软雅黑" panose="020B0503020204020204" pitchFamily="34"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微软雅黑" panose="020B0503020204020204" pitchFamily="34" charset="-122"/>
        <a:ea typeface="微软雅黑" panose="020B0503020204020204" pitchFamily="34"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orient="horz" pos="482" userDrawn="1">
          <p15:clr>
            <a:srgbClr val="F26B43"/>
          </p15:clr>
        </p15:guide>
        <p15:guide id="2" orient="horz" pos="290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备注占位符 27"/>
          <p:cNvSpPr>
            <a:spLocks noGrp="1"/>
          </p:cNvSpPr>
          <p:nvPr>
            <p:ph type="body" idx="1"/>
          </p:nvPr>
        </p:nvSpPr>
        <p:spPr/>
        <p:txBody>
          <a:bodyPr/>
          <a:lstStyle/>
          <a:p>
            <a:pPr marL="0" indent="0">
              <a:buNone/>
            </a:pPr>
            <a:endParaRPr lang="zh-CN" altLang="en-US" dirty="0"/>
          </a:p>
        </p:txBody>
      </p:sp>
      <p:sp>
        <p:nvSpPr>
          <p:cNvPr id="4" name="幻灯片图像占位符 3"/>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2083888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pPr>
              <a:lnSpc>
                <a:spcPct val="100000"/>
              </a:lnSpc>
            </a:pP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配置主机的</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BMC IP</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地址、</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BMC</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用户名和</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BMC</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密码。配置主机</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BMC</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参数后，系统才能在执行资源调度时，对主机进行上下电。</a:t>
            </a:r>
            <a:endPar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endParaRPr>
          </a:p>
          <a:p>
            <a:pPr>
              <a:lnSpc>
                <a:spcPct val="100000"/>
              </a:lnSpc>
            </a:pP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设置主机进入维护模式。主机进入维护模式后，可以将该主机与整个系统隔离开来，以便于在不影响系统业务的情况下，在该主机上执行部件更换或下电、重启等维护的操作。主机进入维护模式后，需要将主机上的虚拟机关闭或迁出，再对主机进行维护操作。</a:t>
            </a:r>
            <a:endPar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endParaRPr>
          </a:p>
          <a:p>
            <a:pPr>
              <a:lnSpc>
                <a:spcPct val="100000"/>
              </a:lnSpc>
            </a:pP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通过配置主机逻辑端口，设置不通网络平面</a:t>
            </a:r>
            <a:endPar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endParaRPr>
          </a:p>
          <a:p>
            <a:pPr>
              <a:lnSpc>
                <a:spcPct val="100000"/>
              </a:lnSpc>
            </a:pP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主机设置</a:t>
            </a:r>
            <a:endPar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endParaRPr>
          </a:p>
          <a:p>
            <a:pPr lvl="1">
              <a:lnSpc>
                <a:spcPct val="100000"/>
              </a:lnSpc>
            </a:pPr>
            <a:r>
              <a:rPr lang="zh-CN" altLang="en-US" b="0" i="0" kern="1200" dirty="0" smtClean="0">
                <a:solidFill>
                  <a:schemeClr val="tx1"/>
                </a:solidFill>
                <a:effectLst/>
                <a:latin typeface="微软雅黑" panose="020B0503020204020204" pitchFamily="34" charset="-122"/>
                <a:ea typeface="微软雅黑" panose="020B0503020204020204" pitchFamily="34" charset="-122"/>
                <a:cs typeface="+mn-cs"/>
              </a:rPr>
              <a:t>主机资源</a:t>
            </a:r>
            <a:endParaRPr lang="en-US" altLang="zh-CN" b="0" i="0" kern="1200" dirty="0" smtClean="0">
              <a:solidFill>
                <a:schemeClr val="tx1"/>
              </a:solidFill>
              <a:effectLst/>
              <a:latin typeface="微软雅黑" panose="020B0503020204020204" pitchFamily="34" charset="-122"/>
              <a:ea typeface="微软雅黑" panose="020B0503020204020204" pitchFamily="34" charset="-122"/>
              <a:cs typeface="+mn-cs"/>
            </a:endParaRPr>
          </a:p>
          <a:p>
            <a:pPr marL="720725" lvl="2" indent="0">
              <a:lnSpc>
                <a:spcPct val="100000"/>
              </a:lnSpc>
              <a:buNone/>
            </a:pPr>
            <a:r>
              <a:rPr lang="zh-CN" altLang="en-US" b="0" i="0" kern="1200" dirty="0" smtClean="0">
                <a:solidFill>
                  <a:schemeClr val="tx1"/>
                </a:solidFill>
                <a:effectLst/>
                <a:latin typeface="微软雅黑" panose="020B0503020204020204" pitchFamily="34" charset="-122"/>
                <a:ea typeface="微软雅黑" panose="020B0503020204020204" pitchFamily="34" charset="-122"/>
                <a:cs typeface="+mn-cs"/>
              </a:rPr>
              <a:t>配置主机在不通场景的资源预留</a:t>
            </a:r>
            <a:endParaRPr lang="en-US" altLang="zh-CN" b="0" i="0" kern="1200" dirty="0" smtClean="0">
              <a:solidFill>
                <a:schemeClr val="tx1"/>
              </a:solidFill>
              <a:effectLst/>
              <a:latin typeface="微软雅黑" panose="020B0503020204020204" pitchFamily="34" charset="-122"/>
              <a:ea typeface="微软雅黑" panose="020B0503020204020204" pitchFamily="34" charset="-122"/>
              <a:cs typeface="+mn-cs"/>
            </a:endParaRPr>
          </a:p>
          <a:p>
            <a:pPr lvl="1">
              <a:lnSpc>
                <a:spcPct val="100000"/>
              </a:lnSpc>
            </a:pPr>
            <a:r>
              <a:rPr lang="zh-CN" altLang="en-US" b="0" i="0" kern="1200" dirty="0" smtClean="0">
                <a:solidFill>
                  <a:schemeClr val="tx1"/>
                </a:solidFill>
                <a:effectLst/>
                <a:latin typeface="微软雅黑" panose="020B0503020204020204" pitchFamily="34" charset="-122"/>
                <a:ea typeface="微软雅黑" panose="020B0503020204020204" pitchFamily="34" charset="-122"/>
                <a:cs typeface="+mn-cs"/>
              </a:rPr>
              <a:t>大页配置</a:t>
            </a:r>
            <a:endParaRPr lang="en-US" altLang="zh-CN" b="0" i="0" kern="1200" dirty="0" smtClean="0">
              <a:solidFill>
                <a:schemeClr val="tx1"/>
              </a:solidFill>
              <a:effectLst/>
              <a:latin typeface="微软雅黑" panose="020B0503020204020204" pitchFamily="34" charset="-122"/>
              <a:ea typeface="微软雅黑" panose="020B0503020204020204" pitchFamily="34" charset="-122"/>
              <a:cs typeface="+mn-cs"/>
            </a:endParaRPr>
          </a:p>
          <a:p>
            <a:pPr marL="720725" lvl="2" indent="0">
              <a:lnSpc>
                <a:spcPct val="100000"/>
              </a:lnSpc>
              <a:buNone/>
            </a:pP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配置主机大页内存，优化主机内存访问效率，从而提升性能</a:t>
            </a:r>
            <a:endParaRPr lang="en-US" altLang="zh-CN" b="0" i="0" kern="1200" dirty="0" smtClean="0">
              <a:solidFill>
                <a:schemeClr val="tx1"/>
              </a:solidFill>
              <a:effectLst/>
              <a:latin typeface="微软雅黑" panose="020B0503020204020204" pitchFamily="34" charset="-122"/>
              <a:ea typeface="微软雅黑" panose="020B0503020204020204" pitchFamily="34" charset="-122"/>
              <a:cs typeface="+mn-cs"/>
            </a:endParaRPr>
          </a:p>
          <a:p>
            <a:pPr lvl="1">
              <a:lnSpc>
                <a:spcPct val="100000"/>
              </a:lnSpc>
            </a:pPr>
            <a:r>
              <a:rPr lang="zh-CN" altLang="en-US" dirty="0" smtClean="0"/>
              <a:t>用户态交换规格</a:t>
            </a:r>
            <a:endParaRPr lang="en-US" altLang="zh-CN" dirty="0" smtClean="0"/>
          </a:p>
          <a:p>
            <a:pPr marL="720725" lvl="2" indent="0">
              <a:lnSpc>
                <a:spcPct val="100000"/>
              </a:lnSpc>
              <a:buNone/>
            </a:pP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当对虚拟机的网络性能有较高要求时，需要提前配置虚拟机所在主机的用户态交换规格。</a:t>
            </a:r>
            <a:endParaRPr lang="en-US" altLang="zh-CN" dirty="0" smtClean="0"/>
          </a:p>
          <a:p>
            <a:pPr lvl="1">
              <a:lnSpc>
                <a:spcPct val="100000"/>
              </a:lnSpc>
            </a:pPr>
            <a:r>
              <a:rPr lang="en-US" altLang="zh-CN" dirty="0" smtClean="0"/>
              <a:t>BMC</a:t>
            </a:r>
            <a:r>
              <a:rPr lang="zh-CN" altLang="en-US" dirty="0" smtClean="0"/>
              <a:t>配置</a:t>
            </a:r>
            <a:endParaRPr lang="en-US" altLang="zh-CN" dirty="0" smtClean="0"/>
          </a:p>
          <a:p>
            <a:pPr lvl="1">
              <a:lnSpc>
                <a:spcPct val="100000"/>
              </a:lnSpc>
            </a:pPr>
            <a:r>
              <a:rPr lang="zh-CN" altLang="en-US" dirty="0" smtClean="0"/>
              <a:t>时间同步</a:t>
            </a:r>
            <a:endParaRPr lang="en-US" altLang="zh-CN" dirty="0" smtClean="0"/>
          </a:p>
          <a:p>
            <a:pPr lvl="1">
              <a:lnSpc>
                <a:spcPct val="100000"/>
              </a:lnSpc>
            </a:pPr>
            <a:r>
              <a:rPr lang="zh-CN" altLang="en-US" dirty="0" smtClean="0"/>
              <a:t>防病毒配置</a:t>
            </a:r>
            <a:endParaRPr lang="en-US" altLang="zh-CN" dirty="0" smtClean="0"/>
          </a:p>
          <a:p>
            <a:pPr marL="720725" lvl="2" indent="0">
              <a:lnSpc>
                <a:spcPct val="100000"/>
              </a:lnSpc>
              <a:buNone/>
            </a:pP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在主机上开启防病毒功能，为主机上运行的用户虚拟机提供病毒查杀、病毒实时监控、网络入侵检测、网络漏洞扫描、防火墙等服务</a:t>
            </a:r>
            <a:endParaRPr lang="zh-CN" altLang="en-US" dirty="0"/>
          </a:p>
        </p:txBody>
      </p:sp>
    </p:spTree>
    <p:extLst>
      <p:ext uri="{BB962C8B-B14F-4D97-AF65-F5344CB8AC3E}">
        <p14:creationId xmlns:p14="http://schemas.microsoft.com/office/powerpoint/2010/main" val="662276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27110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64795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zh-CN" altLang="en-US" dirty="0" smtClean="0"/>
              <a:t>以上流程仅供参考，针对不同类型的存储资源</a:t>
            </a:r>
            <a:r>
              <a:rPr lang="en-US" altLang="zh-CN" dirty="0" smtClean="0"/>
              <a:t>/</a:t>
            </a:r>
            <a:r>
              <a:rPr lang="zh-CN" altLang="en-US" dirty="0" smtClean="0"/>
              <a:t>存储设备，操作不同。</a:t>
            </a:r>
            <a:endParaRPr lang="zh-CN" altLang="en-US" dirty="0"/>
          </a:p>
        </p:txBody>
      </p:sp>
    </p:spTree>
    <p:extLst>
      <p:ext uri="{BB962C8B-B14F-4D97-AF65-F5344CB8AC3E}">
        <p14:creationId xmlns:p14="http://schemas.microsoft.com/office/powerpoint/2010/main" val="1843102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en-US" altLang="zh-CN" dirty="0" smtClean="0"/>
              <a:t>1</a:t>
            </a:r>
            <a:r>
              <a:rPr lang="zh-CN" altLang="en-US" dirty="0" smtClean="0"/>
              <a:t>、配置心跳平面业务管理接口</a:t>
            </a:r>
            <a:endParaRPr lang="en-US" altLang="zh-CN" dirty="0" smtClean="0"/>
          </a:p>
          <a:p>
            <a:r>
              <a:rPr lang="en-US" altLang="zh-CN" dirty="0" smtClean="0"/>
              <a:t>2</a:t>
            </a:r>
            <a:r>
              <a:rPr lang="zh-CN" altLang="en-US" dirty="0" smtClean="0"/>
              <a:t>、添加存储接口</a:t>
            </a:r>
            <a:endParaRPr lang="en-US" altLang="zh-CN" dirty="0" smtClean="0"/>
          </a:p>
          <a:p>
            <a:r>
              <a:rPr lang="en-US" altLang="zh-CN" dirty="0" smtClean="0"/>
              <a:t>3</a:t>
            </a:r>
            <a:r>
              <a:rPr lang="zh-CN" altLang="en-US" dirty="0" smtClean="0"/>
              <a:t>、添加存储资源，同步关联主机，在</a:t>
            </a:r>
            <a:r>
              <a:rPr lang="en-US" altLang="zh-CN" dirty="0" smtClean="0"/>
              <a:t>IP-SAN</a:t>
            </a:r>
            <a:r>
              <a:rPr lang="zh-CN" altLang="en-US" dirty="0" smtClean="0"/>
              <a:t>场景时建议修改主机</a:t>
            </a:r>
            <a:r>
              <a:rPr lang="en-US" altLang="zh-CN" dirty="0" smtClean="0"/>
              <a:t>WWN</a:t>
            </a:r>
          </a:p>
          <a:p>
            <a:r>
              <a:rPr lang="en-US" altLang="zh-CN" dirty="0" smtClean="0"/>
              <a:t>4</a:t>
            </a:r>
            <a:r>
              <a:rPr lang="zh-CN" altLang="en-US" dirty="0" smtClean="0"/>
              <a:t>、扫描存储设备</a:t>
            </a:r>
            <a:endParaRPr lang="en-US" altLang="zh-CN" dirty="0" smtClean="0"/>
          </a:p>
          <a:p>
            <a:endParaRPr lang="zh-CN" altLang="en-US" dirty="0"/>
          </a:p>
        </p:txBody>
      </p:sp>
    </p:spTree>
    <p:extLst>
      <p:ext uri="{BB962C8B-B14F-4D97-AF65-F5344CB8AC3E}">
        <p14:creationId xmlns:p14="http://schemas.microsoft.com/office/powerpoint/2010/main" val="2738488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zh-CN" altLang="en-US" dirty="0" smtClean="0"/>
              <a:t>裸设备映射的数据存储只能整块当做裸设备映射的磁盘使用，不可分割，因此只能创建与数据存储同等容量的磁盘，且不支持虚拟化存储的高级功能。</a:t>
            </a:r>
            <a:endParaRPr lang="zh-CN" altLang="en-US" dirty="0"/>
          </a:p>
        </p:txBody>
      </p:sp>
    </p:spTree>
    <p:extLst>
      <p:ext uri="{BB962C8B-B14F-4D97-AF65-F5344CB8AC3E}">
        <p14:creationId xmlns:p14="http://schemas.microsoft.com/office/powerpoint/2010/main" val="3668624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若选择“独立</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持久”或“独立</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非持久”，则对虚拟机创建快照时，不对该磁盘的数据进行快照。使用快照还原虚拟机时，不对该磁盘的数据进行还原。</a:t>
            </a:r>
            <a:endPar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endParaRPr>
          </a:p>
          <a:p>
            <a:pPr lvl="1"/>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如果快照后，该磁盘被解绑定且未绑定其他虚拟机，则快照恢复的虚拟机会重新绑定该磁盘，但磁盘数据不进行还原。</a:t>
            </a:r>
          </a:p>
          <a:p>
            <a:pPr lvl="1"/>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如果快照后，该磁盘被删除，则快照恢复的虚拟机上不存在该磁盘。</a:t>
            </a:r>
          </a:p>
          <a:p>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限制条件：</a:t>
            </a:r>
            <a:endPar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endParaRPr>
          </a:p>
          <a:p>
            <a:pPr lvl="1"/>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当数据存储类型为“虚拟化</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SAN</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存储”且磁盘类型为“共享”时，该磁盘不支持创建快照，默认“独立</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持久”。</a:t>
            </a:r>
          </a:p>
          <a:p>
            <a:pPr lvl="1"/>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当磁盘类型为“普通”时，磁盘才可以创建为“独立</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非持久”模式。</a:t>
            </a:r>
          </a:p>
          <a:p>
            <a:endParaRPr lang="zh-CN" altLang="en-US" dirty="0"/>
          </a:p>
        </p:txBody>
      </p:sp>
    </p:spTree>
    <p:extLst>
      <p:ext uri="{BB962C8B-B14F-4D97-AF65-F5344CB8AC3E}">
        <p14:creationId xmlns:p14="http://schemas.microsoft.com/office/powerpoint/2010/main" val="3687167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170390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28195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63190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幻灯片图像占位符 8"/>
          <p:cNvSpPr>
            <a:spLocks noGrp="1" noRot="1" noChangeAspect="1"/>
          </p:cNvSpPr>
          <p:nvPr>
            <p:ph type="sldImg"/>
          </p:nvPr>
        </p:nvSpPr>
        <p:spPr>
          <a:xfrm>
            <a:off x="584200" y="765175"/>
            <a:ext cx="5930900" cy="3336925"/>
          </a:xfrm>
        </p:spPr>
      </p:sp>
      <p:sp>
        <p:nvSpPr>
          <p:cNvPr id="10" name="备注占位符 9"/>
          <p:cNvSpPr>
            <a:spLocks noGrp="1"/>
          </p:cNvSpPr>
          <p:nvPr>
            <p:ph type="body" sz="quarter" idx="10"/>
          </p:nvPr>
        </p:nvSpPr>
        <p:spPr/>
        <p:txBody>
          <a:bodyPr/>
          <a:lstStyle/>
          <a:p>
            <a:endParaRPr lang="zh-CN" altLang="en-US"/>
          </a:p>
        </p:txBody>
      </p:sp>
      <p:sp>
        <p:nvSpPr>
          <p:cNvPr id="11" name="备注占位符 10"/>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580883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选择支持大帧策略，则网络的收发报文性能提高，最大支持</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9000</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字节的数据包。此时物理网络设备和虚拟机内部的</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MTU</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值建议设置为</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9000</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。修改分布式交换机的大帧策略，可能导致网络通信异常，建议在用户业务暂停时修改。</a:t>
            </a:r>
            <a:endParaRPr lang="zh-CN" altLang="en-US" dirty="0"/>
          </a:p>
        </p:txBody>
      </p:sp>
    </p:spTree>
    <p:extLst>
      <p:ext uri="{BB962C8B-B14F-4D97-AF65-F5344CB8AC3E}">
        <p14:creationId xmlns:p14="http://schemas.microsoft.com/office/powerpoint/2010/main" val="39624797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在选择</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SRIOV</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直通模式的分布式交换机里创建的端口组，端口类型只能使用“普通”。</a:t>
            </a:r>
          </a:p>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如果虚拟机使用了</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SRIOV</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直通网卡，则不能使用休眠、唤醒、在线迁移、整机迁移、内存快照、内存热添加、网卡在线添加与删除、</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IP MAC</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绑定。</a:t>
            </a:r>
            <a:endPar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endParaRPr>
          </a:p>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当要配置</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DPDK</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驱动类型的网口绑定模式或使用用户态交换模式的分布式交换机时，必须先将网口的驱动模式设置为用户态驱动模式。</a:t>
            </a:r>
          </a:p>
          <a:p>
            <a:endParaRPr lang="zh-CN" altLang="en-US" dirty="0"/>
          </a:p>
        </p:txBody>
      </p:sp>
    </p:spTree>
    <p:extLst>
      <p:ext uri="{BB962C8B-B14F-4D97-AF65-F5344CB8AC3E}">
        <p14:creationId xmlns:p14="http://schemas.microsoft.com/office/powerpoint/2010/main" val="35399514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pPr>
              <a:lnSpc>
                <a:spcPct val="100000"/>
              </a:lnSpc>
            </a:pPr>
            <a:r>
              <a:rPr lang="zh-CN" altLang="en-US" dirty="0" smtClean="0"/>
              <a:t>端口类型：</a:t>
            </a:r>
            <a:endParaRPr lang="en-US" altLang="zh-CN" dirty="0" smtClean="0"/>
          </a:p>
          <a:p>
            <a:pPr lvl="1">
              <a:lnSpc>
                <a:spcPct val="100000"/>
              </a:lnSpc>
            </a:pPr>
            <a:r>
              <a:rPr lang="zh-CN" altLang="en-US" dirty="0" smtClean="0"/>
              <a:t>普通：</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普通类型的虚端口只能属于一个</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VLAN</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，中继类型的虚端口可以允许多个</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VLAN</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接收和发送报文。普通虚拟机选择普通类型的端口，虚拟机的网卡启用</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VLAN</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设备的情况下选择中继类型的端口，否则虚拟机的网络可能不通。</a:t>
            </a:r>
            <a:endParaRPr lang="en-US" altLang="zh-CN" dirty="0" smtClean="0"/>
          </a:p>
          <a:p>
            <a:pPr lvl="1">
              <a:lnSpc>
                <a:spcPct val="100000"/>
              </a:lnSpc>
            </a:pPr>
            <a:r>
              <a:rPr lang="zh-CN" altLang="en-US" dirty="0" smtClean="0"/>
              <a:t>中继：</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端口组配置为中继的方式后，可以在</a:t>
            </a:r>
            <a:r>
              <a:rPr lang="en-US" altLang="zh-CN" sz="1100" b="0" i="0" kern="1200" dirty="0" err="1" smtClean="0">
                <a:solidFill>
                  <a:schemeClr val="tx1"/>
                </a:solidFill>
                <a:effectLst/>
                <a:latin typeface="微软雅黑" panose="020B0503020204020204" pitchFamily="34" charset="-122"/>
                <a:ea typeface="微软雅黑" panose="020B0503020204020204" pitchFamily="34" charset="-122"/>
                <a:cs typeface="+mn-cs"/>
              </a:rPr>
              <a:t>linux</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虚拟机内创建多个</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VLAN</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设备，这些</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VLAN</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设备通过</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1</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个虚拟网卡即可以收发携带不同</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VLAN</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标签的网络数据包。使虚拟机不用创建多个虚拟网卡，即可收发携带不同</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VLAN</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标签的网络数据包。</a:t>
            </a:r>
            <a:endParaRPr lang="en-US" altLang="zh-CN" dirty="0" smtClean="0"/>
          </a:p>
          <a:p>
            <a:pPr>
              <a:lnSpc>
                <a:spcPct val="100000"/>
              </a:lnSpc>
            </a:pPr>
            <a:r>
              <a:rPr lang="zh-CN" altLang="en-US" dirty="0" smtClean="0"/>
              <a:t>广播抑制</a:t>
            </a:r>
            <a:endParaRPr lang="en-US" altLang="zh-CN" dirty="0" smtClean="0"/>
          </a:p>
          <a:p>
            <a:pPr lvl="1">
              <a:lnSpc>
                <a:spcPct val="100000"/>
              </a:lnSpc>
            </a:pP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抑制广播报文带宽，可以限制虚拟机发送大量的广播报文，防止广播报文攻击。</a:t>
            </a:r>
            <a:endParaRPr lang="en-US" altLang="zh-CN" dirty="0" smtClean="0"/>
          </a:p>
          <a:p>
            <a:pPr>
              <a:lnSpc>
                <a:spcPct val="100000"/>
              </a:lnSpc>
            </a:pPr>
            <a:r>
              <a:rPr lang="en-US" altLang="zh-CN" dirty="0" smtClean="0"/>
              <a:t>DHCP</a:t>
            </a:r>
            <a:r>
              <a:rPr lang="zh-CN" altLang="en-US" dirty="0" smtClean="0"/>
              <a:t>隔离</a:t>
            </a:r>
            <a:endParaRPr lang="en-US" altLang="zh-CN" dirty="0" smtClean="0"/>
          </a:p>
          <a:p>
            <a:pPr lvl="1">
              <a:lnSpc>
                <a:spcPct val="100000"/>
              </a:lnSpc>
            </a:pP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使用该端口组的虚拟机无法启动</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DHCP Server</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服务，以防止用户无意识或恶意启动</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DHCP Server</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服务，影响其他虚拟机</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IP</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地址的正常分配。</a:t>
            </a:r>
            <a:endParaRPr lang="en-US" altLang="zh-CN" dirty="0" smtClean="0"/>
          </a:p>
          <a:p>
            <a:pPr>
              <a:lnSpc>
                <a:spcPct val="100000"/>
              </a:lnSpc>
            </a:pPr>
            <a:r>
              <a:rPr lang="en-US" altLang="zh-CN" dirty="0" smtClean="0"/>
              <a:t>IP</a:t>
            </a:r>
            <a:r>
              <a:rPr lang="zh-CN" altLang="en-US" dirty="0" smtClean="0"/>
              <a:t>与</a:t>
            </a:r>
            <a:r>
              <a:rPr lang="en-US" altLang="zh-CN" dirty="0" smtClean="0"/>
              <a:t>MAC</a:t>
            </a:r>
            <a:r>
              <a:rPr lang="zh-CN" altLang="en-US" dirty="0" smtClean="0"/>
              <a:t>绑定</a:t>
            </a:r>
            <a:endParaRPr lang="en-US" altLang="zh-CN" dirty="0" smtClean="0"/>
          </a:p>
          <a:p>
            <a:pPr lvl="1">
              <a:lnSpc>
                <a:spcPct val="100000"/>
              </a:lnSpc>
            </a:pP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仅当选择“端口类型”为“普通”，且虚拟机为通过自定义虚拟机方式设置的</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IP</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时有效。使用该端口组的虚拟机，其</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IP</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地址与</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MAC</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地址绑定，防止用户通过修改虚拟机网卡</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IP</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地址或者</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MAC</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地址，发起</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IP</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或者</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MAC</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仿冒攻击，增强用户虚拟机的网络安全性。开启该功能时，如果某个虚拟机网卡配置多个</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IP</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地址会导致该网卡部分</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IP</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地址通信异常，建议在虚拟机网卡配置多个</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IP</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地址时不开启该功能。</a:t>
            </a:r>
            <a:endParaRPr lang="en-US" altLang="zh-CN" dirty="0" smtClean="0"/>
          </a:p>
          <a:p>
            <a:pPr>
              <a:lnSpc>
                <a:spcPct val="100000"/>
              </a:lnSpc>
            </a:pPr>
            <a:r>
              <a:rPr lang="zh-CN" altLang="en-US" dirty="0" smtClean="0"/>
              <a:t>填充</a:t>
            </a:r>
            <a:r>
              <a:rPr lang="en-US" altLang="zh-CN" dirty="0" smtClean="0"/>
              <a:t>TCP</a:t>
            </a:r>
            <a:r>
              <a:rPr lang="zh-CN" altLang="en-US" dirty="0" smtClean="0"/>
              <a:t>校验和</a:t>
            </a:r>
            <a:endParaRPr lang="en-US" altLang="zh-CN" dirty="0" smtClean="0"/>
          </a:p>
          <a:p>
            <a:pPr lvl="1">
              <a:lnSpc>
                <a:spcPct val="100000"/>
              </a:lnSpc>
            </a:pP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填充</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TCP</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校验和：该端口组下的虚拟机在接收报文时，系统会自动填充</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TCP</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校验和。此开关只应用于对</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TCP</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校验和的正确性有要求的场景，不建议开启。开启开关后虚拟机网络收包性能会有所下降。</a:t>
            </a:r>
            <a:endParaRPr lang="en-US" altLang="zh-CN" dirty="0" smtClean="0"/>
          </a:p>
        </p:txBody>
      </p:sp>
    </p:spTree>
    <p:extLst>
      <p:ext uri="{BB962C8B-B14F-4D97-AF65-F5344CB8AC3E}">
        <p14:creationId xmlns:p14="http://schemas.microsoft.com/office/powerpoint/2010/main" val="37101236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53752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961818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zh-CN" altLang="en-US" dirty="0" smtClean="0"/>
              <a:t>创建虚拟机可以有五种方式：</a:t>
            </a:r>
            <a:endParaRPr lang="en-US" altLang="zh-CN" dirty="0" smtClean="0"/>
          </a:p>
          <a:p>
            <a:pPr lvl="1"/>
            <a:r>
              <a:rPr lang="zh-CN" altLang="en-US" dirty="0" smtClean="0"/>
              <a:t>创建新虚拟机</a:t>
            </a:r>
            <a:endParaRPr lang="en-US" altLang="zh-CN" dirty="0" smtClean="0"/>
          </a:p>
          <a:p>
            <a:pPr lvl="1"/>
            <a:r>
              <a:rPr lang="zh-CN" altLang="en-US" dirty="0" smtClean="0"/>
              <a:t>使用模板部署虚拟机</a:t>
            </a:r>
            <a:endParaRPr lang="en-US" altLang="zh-CN" dirty="0" smtClean="0"/>
          </a:p>
          <a:p>
            <a:pPr lvl="1"/>
            <a:r>
              <a:rPr lang="zh-CN" altLang="en-US" dirty="0" smtClean="0"/>
              <a:t>虚拟机克隆为虚拟机</a:t>
            </a:r>
            <a:endParaRPr lang="en-US" altLang="zh-CN" dirty="0" smtClean="0"/>
          </a:p>
          <a:p>
            <a:pPr lvl="1"/>
            <a:r>
              <a:rPr lang="zh-CN" altLang="en-US" dirty="0" smtClean="0"/>
              <a:t>导入虚拟机</a:t>
            </a:r>
            <a:endParaRPr lang="en-US" altLang="zh-CN" dirty="0" smtClean="0"/>
          </a:p>
          <a:p>
            <a:pPr lvl="1"/>
            <a:r>
              <a:rPr lang="zh-CN" altLang="en-US" dirty="0" smtClean="0"/>
              <a:t>模板转为虚拟机</a:t>
            </a:r>
            <a:endParaRPr lang="zh-CN" altLang="en-US" dirty="0"/>
          </a:p>
        </p:txBody>
      </p:sp>
    </p:spTree>
    <p:extLst>
      <p:ext uri="{BB962C8B-B14F-4D97-AF65-F5344CB8AC3E}">
        <p14:creationId xmlns:p14="http://schemas.microsoft.com/office/powerpoint/2010/main" val="35904457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zh-CN" altLang="en-US" dirty="0" smtClean="0"/>
              <a:t>需要注意：将模板转为虚拟机后，模板将不存在了。</a:t>
            </a:r>
            <a:endParaRPr lang="zh-CN" altLang="en-US" dirty="0"/>
          </a:p>
        </p:txBody>
      </p:sp>
    </p:spTree>
    <p:extLst>
      <p:ext uri="{BB962C8B-B14F-4D97-AF65-F5344CB8AC3E}">
        <p14:creationId xmlns:p14="http://schemas.microsoft.com/office/powerpoint/2010/main" val="25554556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573152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572424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en-US" altLang="zh-CN" dirty="0" smtClean="0"/>
              <a:t>*.</a:t>
            </a:r>
            <a:r>
              <a:rPr lang="en-US" altLang="zh-CN" dirty="0" err="1" smtClean="0"/>
              <a:t>img</a:t>
            </a:r>
            <a:r>
              <a:rPr lang="zh-CN" altLang="en-US" dirty="0" smtClean="0"/>
              <a:t>磁盘文件是在</a:t>
            </a:r>
            <a:r>
              <a:rPr lang="en-US" altLang="zh-CN" dirty="0" err="1" smtClean="0"/>
              <a:t>FusionCompute</a:t>
            </a:r>
            <a:r>
              <a:rPr lang="zh-CN" altLang="en-US" dirty="0" smtClean="0"/>
              <a:t>中的文件后缀</a:t>
            </a:r>
            <a:r>
              <a:rPr lang="zh-CN" altLang="en-US" dirty="0" smtClean="0"/>
              <a:t>。</a:t>
            </a:r>
            <a:endParaRPr lang="en-US" altLang="zh-CN" dirty="0" smtClean="0"/>
          </a:p>
          <a:p>
            <a:r>
              <a:rPr lang="zh-CN" altLang="en-US" dirty="0" smtClean="0"/>
              <a:t>虚拟机的磁盘文件格式可以通过</a:t>
            </a:r>
            <a:r>
              <a:rPr lang="en-US" altLang="zh-CN" dirty="0" err="1" smtClean="0"/>
              <a:t>virsh</a:t>
            </a:r>
            <a:r>
              <a:rPr lang="en-US" altLang="zh-CN" dirty="0" smtClean="0"/>
              <a:t> edit VM_ID</a:t>
            </a:r>
            <a:r>
              <a:rPr lang="zh-CN" altLang="en-US" dirty="0" smtClean="0"/>
              <a:t>，在虚拟机配置文件里面查看。</a:t>
            </a:r>
            <a:endParaRPr lang="zh-CN" altLang="en-US" dirty="0"/>
          </a:p>
        </p:txBody>
      </p:sp>
    </p:spTree>
    <p:extLst>
      <p:ext uri="{BB962C8B-B14F-4D97-AF65-F5344CB8AC3E}">
        <p14:creationId xmlns:p14="http://schemas.microsoft.com/office/powerpoint/2010/main" val="4035731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101604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838690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zh-CN" altLang="en-US" dirty="0" smtClean="0"/>
              <a:t>管理员通过</a:t>
            </a:r>
            <a:r>
              <a:rPr lang="en-US" altLang="zh-CN" dirty="0" err="1" smtClean="0"/>
              <a:t>FusionCompute</a:t>
            </a:r>
            <a:r>
              <a:rPr lang="zh-CN" altLang="en-US" dirty="0" smtClean="0"/>
              <a:t>，删除不再使用的虚拟机，使系统可以回收该虚拟机占用的资源。删除虚拟机后，系统会自动将该虚拟机的所有虚拟机快照删除，同时解绑定与该虚拟机绑定的</a:t>
            </a:r>
            <a:r>
              <a:rPr lang="en-US" altLang="zh-CN" dirty="0" smtClean="0"/>
              <a:t>GPU</a:t>
            </a:r>
            <a:r>
              <a:rPr lang="zh-CN" altLang="en-US" dirty="0" smtClean="0"/>
              <a:t>资源组。</a:t>
            </a:r>
            <a:endPar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endParaRPr>
          </a:p>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存储类型为</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NAS</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的数据存储上的磁盘仅支持普通删除。如果某虚拟机上绑定了存储类型为</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NAS</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的数据存储上的磁盘，安全删除该虚拟机时，</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NAS</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数据存储上的磁盘将执行普通删除。</a:t>
            </a:r>
          </a:p>
          <a:p>
            <a:endParaRPr lang="zh-CN" altLang="en-US" dirty="0"/>
          </a:p>
        </p:txBody>
      </p:sp>
    </p:spTree>
    <p:extLst>
      <p:ext uri="{BB962C8B-B14F-4D97-AF65-F5344CB8AC3E}">
        <p14:creationId xmlns:p14="http://schemas.microsoft.com/office/powerpoint/2010/main" val="14607263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为虚拟机提供高性能的磁盘</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I/O</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和网络</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I/O</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功能</a:t>
            </a:r>
          </a:p>
          <a:p>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为虚拟机提供虚拟硬件监控功能</a:t>
            </a:r>
          </a:p>
          <a:p>
            <a:pPr lvl="1"/>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获取虚拟机指定网卡</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IP</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信息</a:t>
            </a:r>
          </a:p>
          <a:p>
            <a:pPr lvl="1"/>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获取虚拟机内部各</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CPU</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利用率、内存利用率</a:t>
            </a:r>
          </a:p>
          <a:p>
            <a:pPr lvl="1"/>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获取虚拟机内各个磁盘</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分区的空间使用信息</a:t>
            </a:r>
          </a:p>
          <a:p>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为虚拟机提供高级功能</a:t>
            </a:r>
          </a:p>
          <a:p>
            <a:pPr lvl="1"/>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迁移虚拟机</a:t>
            </a:r>
          </a:p>
          <a:p>
            <a:pPr lvl="1"/>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安全关闭虚拟机、安全重启虚拟机、休眠虚拟机</a:t>
            </a:r>
          </a:p>
          <a:p>
            <a:pPr lvl="1"/>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在线调整虚拟机的</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CPU</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规格</a:t>
            </a:r>
          </a:p>
          <a:p>
            <a:pPr lvl="1"/>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创建虚拟机快照</a:t>
            </a:r>
          </a:p>
          <a:p>
            <a:pPr lvl="1"/>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虚拟机蓝屏检测</a:t>
            </a:r>
          </a:p>
          <a:p>
            <a:pPr lvl="1"/>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虚拟机与主机时钟同步</a:t>
            </a:r>
          </a:p>
          <a:p>
            <a:pPr lvl="1"/>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虚拟机网卡的高级功能，如</a:t>
            </a:r>
            <a:r>
              <a:rPr lang="en-US" altLang="zh-CN" sz="1100" b="0" i="0" kern="1200" dirty="0" err="1" smtClean="0">
                <a:solidFill>
                  <a:schemeClr val="tx1"/>
                </a:solidFill>
                <a:effectLst/>
                <a:latin typeface="微软雅黑" panose="020B0503020204020204" pitchFamily="34" charset="-122"/>
                <a:ea typeface="微软雅黑" panose="020B0503020204020204" pitchFamily="34" charset="-122"/>
                <a:cs typeface="+mn-cs"/>
              </a:rPr>
              <a:t>QoS</a:t>
            </a:r>
            <a:endPar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endParaRPr>
          </a:p>
          <a:p>
            <a:pPr lvl="1"/>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自动升级虚拟机的驱动程序，如</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Tools</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驱动</a:t>
            </a:r>
          </a:p>
          <a:p>
            <a:endParaRPr lang="zh-CN" altLang="en-US" dirty="0"/>
          </a:p>
        </p:txBody>
      </p:sp>
    </p:spTree>
    <p:extLst>
      <p:ext uri="{BB962C8B-B14F-4D97-AF65-F5344CB8AC3E}">
        <p14:creationId xmlns:p14="http://schemas.microsoft.com/office/powerpoint/2010/main" val="1856032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Windows</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系统虚拟机在挂载</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Tools</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后打开光驱，以管理员身份运行</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Setup.exe</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完成</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Tools</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安装。</a:t>
            </a:r>
          </a:p>
          <a:p>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Linux</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系统虚拟机在挂载</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Tools</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后，以</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root</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身份登录虚拟机，输入</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mount</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命令挂载</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/dev/sr0</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，然后进入光盘挂载点，解压缩</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vmtools-2xxx.tar.bz2</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到某目录。解压完后进入解压目录，执行</a:t>
            </a:r>
            <a:r>
              <a:rPr lang="en-US" altLang="zh-CN" sz="1100" b="0" i="0" kern="1200" dirty="0" err="1" smtClean="0">
                <a:solidFill>
                  <a:schemeClr val="tx1"/>
                </a:solidFill>
                <a:effectLst/>
                <a:latin typeface="微软雅黑" panose="020B0503020204020204" pitchFamily="34" charset="-122"/>
                <a:ea typeface="微软雅黑" panose="020B0503020204020204" pitchFamily="34" charset="-122"/>
                <a:cs typeface="+mn-cs"/>
              </a:rPr>
              <a:t>sh</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 install</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即可完成安装</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a:t>
            </a:r>
            <a:endPar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5802840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供无</a:t>
            </a:r>
            <a:r>
              <a:rPr lang="en-US" altLang="zh-CN" dirty="0" smtClean="0"/>
              <a:t>Agent</a:t>
            </a:r>
            <a:r>
              <a:rPr lang="zh-CN" altLang="en-US" dirty="0" smtClean="0"/>
              <a:t>虚拟机杀毒功能，用户无需在虚拟机系统安装专用杀毒软件，</a:t>
            </a:r>
            <a:r>
              <a:rPr lang="en-US" altLang="zh-CN" dirty="0" smtClean="0"/>
              <a:t>IT</a:t>
            </a:r>
            <a:r>
              <a:rPr lang="zh-CN" altLang="en-US" dirty="0" smtClean="0"/>
              <a:t>管理员可以通过该功能在专用的虚拟化防病毒管理界面指定虚拟机进行批量杀毒，并统一管理杀毒软件和病毒库，保障整个系统坏境的安全性，避免杀毒风暴。</a:t>
            </a:r>
            <a:endParaRPr lang="zh-CN" altLang="en-US" dirty="0"/>
          </a:p>
        </p:txBody>
      </p:sp>
    </p:spTree>
    <p:extLst>
      <p:ext uri="{BB962C8B-B14F-4D97-AF65-F5344CB8AC3E}">
        <p14:creationId xmlns:p14="http://schemas.microsoft.com/office/powerpoint/2010/main" val="1094936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参考答案</a:t>
            </a:r>
            <a:endParaRPr lang="en-US" altLang="zh-CN" dirty="0" smtClean="0"/>
          </a:p>
          <a:p>
            <a:pPr lvl="1"/>
            <a:r>
              <a:rPr lang="en-US" altLang="zh-CN" dirty="0" smtClean="0"/>
              <a:t>D</a:t>
            </a:r>
          </a:p>
          <a:p>
            <a:pPr lvl="1"/>
            <a:r>
              <a:rPr lang="en-US" altLang="zh-CN" dirty="0" smtClean="0"/>
              <a:t>C</a:t>
            </a:r>
            <a:endParaRPr lang="zh-CN" altLang="en-US" dirty="0"/>
          </a:p>
        </p:txBody>
      </p:sp>
      <p:sp>
        <p:nvSpPr>
          <p:cNvPr id="5" name="幻灯片图像占位符 4"/>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13700024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84200" y="765175"/>
            <a:ext cx="5930900" cy="3336925"/>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53651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en-US" altLang="zh-CN" dirty="0" err="1" smtClean="0"/>
              <a:t>FusionCompute</a:t>
            </a:r>
            <a:r>
              <a:rPr lang="zh-CN" altLang="en-US" dirty="0" smtClean="0"/>
              <a:t>的资源包括主机和集群资源、网络资源和存储资源。主机和集群管理指导管理员在</a:t>
            </a:r>
            <a:r>
              <a:rPr lang="en-US" altLang="zh-CN" dirty="0" err="1" smtClean="0"/>
              <a:t>FusionCompute</a:t>
            </a:r>
            <a:r>
              <a:rPr lang="zh-CN" altLang="en-US" dirty="0" smtClean="0"/>
              <a:t>系统中创建集群和主机，并对主机和集群资源进行调整和配置。</a:t>
            </a:r>
          </a:p>
          <a:p>
            <a:r>
              <a:rPr lang="en-US" altLang="zh-CN" sz="1100" b="0" i="0" kern="1200" dirty="0" err="1" smtClean="0">
                <a:solidFill>
                  <a:schemeClr val="tx1"/>
                </a:solidFill>
                <a:effectLst/>
                <a:latin typeface="微软雅黑" panose="020B0503020204020204" pitchFamily="34" charset="-122"/>
                <a:ea typeface="微软雅黑" panose="020B0503020204020204" pitchFamily="34" charset="-122"/>
                <a:cs typeface="+mn-cs"/>
              </a:rPr>
              <a:t>FusionCompute</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将主机的物理</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CPU</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、内存资源整合为计算资源池，然后划分出虚拟的</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CPU</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和内存资源为虚拟机提供计算能力。</a:t>
            </a:r>
            <a:endParaRPr lang="zh-CN" altLang="en-US" dirty="0"/>
          </a:p>
        </p:txBody>
      </p:sp>
    </p:spTree>
    <p:extLst>
      <p:ext uri="{BB962C8B-B14F-4D97-AF65-F5344CB8AC3E}">
        <p14:creationId xmlns:p14="http://schemas.microsoft.com/office/powerpoint/2010/main" val="790380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en-US" altLang="zh-CN" dirty="0" err="1" smtClean="0"/>
              <a:t>FusionCompute</a:t>
            </a:r>
            <a:r>
              <a:rPr lang="zh-CN" altLang="en-US" dirty="0" smtClean="0"/>
              <a:t>的资源包括主机和集群资源、网络资源和存储资源。主机和集群管理指导管理员在</a:t>
            </a:r>
            <a:r>
              <a:rPr lang="en-US" altLang="zh-CN" dirty="0" err="1" smtClean="0"/>
              <a:t>FusionCompute</a:t>
            </a:r>
            <a:r>
              <a:rPr lang="zh-CN" altLang="en-US" dirty="0" smtClean="0"/>
              <a:t>系统中创建集群和主机，并对主机和集群资源进行调整和配置。</a:t>
            </a:r>
            <a:endParaRPr lang="zh-CN" altLang="en-US" dirty="0"/>
          </a:p>
        </p:txBody>
      </p:sp>
    </p:spTree>
    <p:extLst>
      <p:ext uri="{BB962C8B-B14F-4D97-AF65-F5344CB8AC3E}">
        <p14:creationId xmlns:p14="http://schemas.microsoft.com/office/powerpoint/2010/main" val="1294421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zh-CN" altLang="en-US" dirty="0" smtClean="0"/>
              <a:t>集群基本配置内容有设置主机内存复用、设置虚拟机启动策略、设置虚拟机</a:t>
            </a:r>
            <a:r>
              <a:rPr lang="en-US" altLang="zh-CN" dirty="0" smtClean="0"/>
              <a:t>NUMA</a:t>
            </a:r>
            <a:r>
              <a:rPr lang="zh-CN" altLang="en-US" dirty="0" smtClean="0"/>
              <a:t>结构自动调整。</a:t>
            </a:r>
            <a:endParaRPr lang="en-US" altLang="zh-CN" dirty="0" smtClean="0"/>
          </a:p>
          <a:p>
            <a:r>
              <a:rPr lang="zh-CN" altLang="en-US" dirty="0" smtClean="0"/>
              <a:t>虚拟机启动策略：</a:t>
            </a:r>
            <a:endParaRPr lang="en-US" altLang="zh-CN" dirty="0" smtClean="0"/>
          </a:p>
          <a:p>
            <a:pPr lvl="1"/>
            <a:r>
              <a:rPr lang="zh-CN" altLang="en-US" dirty="0" smtClean="0"/>
              <a:t>负载均衡：系统自动根据使用</a:t>
            </a:r>
            <a:r>
              <a:rPr lang="en-US" altLang="zh-CN" dirty="0" smtClean="0"/>
              <a:t>CPU</a:t>
            </a:r>
            <a:r>
              <a:rPr lang="zh-CN" altLang="en-US" dirty="0" smtClean="0"/>
              <a:t>和内存各</a:t>
            </a:r>
            <a:r>
              <a:rPr lang="en-US" altLang="zh-CN" dirty="0" smtClean="0"/>
              <a:t>50%</a:t>
            </a:r>
            <a:r>
              <a:rPr lang="zh-CN" altLang="en-US" dirty="0" smtClean="0"/>
              <a:t>的加权值计算，选择占用率最小的主机。</a:t>
            </a:r>
          </a:p>
          <a:p>
            <a:pPr lvl="1"/>
            <a:r>
              <a:rPr lang="zh-CN" altLang="en-US" dirty="0" smtClean="0"/>
              <a:t>自动分配：虚拟机启动时，在集群中满足资源条件的节点中随机进行节点的选择。</a:t>
            </a:r>
            <a:endParaRPr lang="zh-CN" altLang="en-US" dirty="0"/>
          </a:p>
        </p:txBody>
      </p:sp>
    </p:spTree>
    <p:extLst>
      <p:ext uri="{BB962C8B-B14F-4D97-AF65-F5344CB8AC3E}">
        <p14:creationId xmlns:p14="http://schemas.microsoft.com/office/powerpoint/2010/main" val="61888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en-US" altLang="zh-CN" dirty="0" smtClean="0"/>
              <a:t>DRS</a:t>
            </a:r>
            <a:r>
              <a:rPr lang="zh-CN" altLang="en-US" dirty="0" smtClean="0"/>
              <a:t>规则需要在开启集群资源调度配置后才可以配置。</a:t>
            </a:r>
            <a:endParaRPr lang="zh-CN" altLang="en-US" dirty="0"/>
          </a:p>
        </p:txBody>
      </p:sp>
    </p:spTree>
    <p:extLst>
      <p:ext uri="{BB962C8B-B14F-4D97-AF65-F5344CB8AC3E}">
        <p14:creationId xmlns:p14="http://schemas.microsoft.com/office/powerpoint/2010/main" val="3070456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57634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7477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extLst>
              <p:ext uri="{D42A27DB-BD31-4B8C-83A1-F6EECF244321}">
                <p14:modId xmlns:p14="http://schemas.microsoft.com/office/powerpoint/2010/main" val="3577508034"/>
              </p:ext>
            </p:extLst>
          </p:nvPr>
        </p:nvGraphicFramePr>
        <p:xfrm>
          <a:off x="1007533" y="1254489"/>
          <a:ext cx="10464801" cy="1082675"/>
        </p:xfrm>
        <a:graphic>
          <a:graphicData uri="http://schemas.openxmlformats.org/drawingml/2006/table">
            <a:tbl>
              <a:tblPr/>
              <a:tblGrid>
                <a:gridCol w="3120249">
                  <a:extLst>
                    <a:ext uri="{9D8B030D-6E8A-4147-A177-3AD203B41FA5}">
                      <a16:colId xmlns="" xmlns:a16="http://schemas.microsoft.com/office/drawing/2014/main" val="20000"/>
                    </a:ext>
                  </a:extLst>
                </a:gridCol>
                <a:gridCol w="1968219">
                  <a:extLst>
                    <a:ext uri="{9D8B030D-6E8A-4147-A177-3AD203B41FA5}">
                      <a16:colId xmlns="" xmlns:a16="http://schemas.microsoft.com/office/drawing/2014/main" val="20001"/>
                    </a:ext>
                  </a:extLst>
                </a:gridCol>
                <a:gridCol w="3024336">
                  <a:extLst>
                    <a:ext uri="{9D8B030D-6E8A-4147-A177-3AD203B41FA5}">
                      <a16:colId xmlns="" xmlns:a16="http://schemas.microsoft.com/office/drawing/2014/main" val="20002"/>
                    </a:ext>
                  </a:extLst>
                </a:gridCol>
                <a:gridCol w="2351997">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课程编码</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适用产品</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产品版本</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课程版本</a:t>
                      </a:r>
                      <a:endParaRPr kumimoji="1" lang="en-US" altLang="zh-CN"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18" name="Group 21"/>
          <p:cNvGraphicFramePr>
            <a:graphicFrameLocks noGrp="1"/>
          </p:cNvGraphicFramePr>
          <p:nvPr userDrawn="1">
            <p:extLst>
              <p:ext uri="{D42A27DB-BD31-4B8C-83A1-F6EECF244321}">
                <p14:modId xmlns:p14="http://schemas.microsoft.com/office/powerpoint/2010/main" val="585112825"/>
              </p:ext>
            </p:extLst>
          </p:nvPr>
        </p:nvGraphicFramePr>
        <p:xfrm>
          <a:off x="1007533" y="2776901"/>
          <a:ext cx="10464800" cy="3038475"/>
        </p:xfrm>
        <a:graphic>
          <a:graphicData uri="http://schemas.openxmlformats.org/drawingml/2006/table">
            <a:tbl>
              <a:tblPr/>
              <a:tblGrid>
                <a:gridCol w="3120248">
                  <a:extLst>
                    <a:ext uri="{9D8B030D-6E8A-4147-A177-3AD203B41FA5}">
                      <a16:colId xmlns="" xmlns:a16="http://schemas.microsoft.com/office/drawing/2014/main" val="20000"/>
                    </a:ext>
                  </a:extLst>
                </a:gridCol>
                <a:gridCol w="1968219">
                  <a:extLst>
                    <a:ext uri="{9D8B030D-6E8A-4147-A177-3AD203B41FA5}">
                      <a16:colId xmlns="" xmlns:a16="http://schemas.microsoft.com/office/drawing/2014/main" val="20001"/>
                    </a:ext>
                  </a:extLst>
                </a:gridCol>
                <a:gridCol w="3024336">
                  <a:extLst>
                    <a:ext uri="{9D8B030D-6E8A-4147-A177-3AD203B41FA5}">
                      <a16:colId xmlns="" xmlns:a16="http://schemas.microsoft.com/office/drawing/2014/main" val="20002"/>
                    </a:ext>
                  </a:extLst>
                </a:gridCol>
                <a:gridCol w="2351997">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作者</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时间</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审核人</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ea"/>
                          <a:ea typeface="+mn-ea"/>
                        </a:rPr>
                        <a:t>新开发/优化</a:t>
                      </a:r>
                      <a:endParaRPr kumimoji="1" lang="zh-CN" altLang="en-US"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bl>
          </a:graphicData>
        </a:graphic>
      </p:graphicFrame>
      <p:sp>
        <p:nvSpPr>
          <p:cNvPr id="35" name="文本占位符 7"/>
          <p:cNvSpPr>
            <a:spLocks noGrp="1"/>
          </p:cNvSpPr>
          <p:nvPr>
            <p:ph type="body" sz="quarter" idx="17" hasCustomPrompt="1"/>
          </p:nvPr>
        </p:nvSpPr>
        <p:spPr>
          <a:xfrm>
            <a:off x="1007533" y="1825691"/>
            <a:ext cx="3120248"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课程编码</a:t>
            </a:r>
          </a:p>
        </p:txBody>
      </p:sp>
      <p:sp>
        <p:nvSpPr>
          <p:cNvPr id="36" name="文本占位符 7"/>
          <p:cNvSpPr>
            <a:spLocks noGrp="1"/>
          </p:cNvSpPr>
          <p:nvPr>
            <p:ph type="body" sz="quarter" idx="18" hasCustomPrompt="1"/>
          </p:nvPr>
        </p:nvSpPr>
        <p:spPr>
          <a:xfrm>
            <a:off x="4127781" y="1825691"/>
            <a:ext cx="1968219"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适用的产品</a:t>
            </a:r>
          </a:p>
        </p:txBody>
      </p:sp>
      <p:sp>
        <p:nvSpPr>
          <p:cNvPr id="37" name="文本占位符 7"/>
          <p:cNvSpPr>
            <a:spLocks noGrp="1"/>
          </p:cNvSpPr>
          <p:nvPr>
            <p:ph type="body" sz="quarter" idx="19" hasCustomPrompt="1"/>
          </p:nvPr>
        </p:nvSpPr>
        <p:spPr>
          <a:xfrm>
            <a:off x="6096000" y="1825691"/>
            <a:ext cx="3024336"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V5R2</a:t>
            </a:r>
            <a:endParaRPr lang="zh-CN" altLang="en-US" dirty="0"/>
          </a:p>
        </p:txBody>
      </p:sp>
      <p:sp>
        <p:nvSpPr>
          <p:cNvPr id="38" name="文本占位符 7"/>
          <p:cNvSpPr>
            <a:spLocks noGrp="1"/>
          </p:cNvSpPr>
          <p:nvPr>
            <p:ph type="body" sz="quarter" idx="20" hasCustomPrompt="1"/>
          </p:nvPr>
        </p:nvSpPr>
        <p:spPr>
          <a:xfrm>
            <a:off x="9120336" y="1825691"/>
            <a:ext cx="2351997"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V1R1</a:t>
            </a:r>
            <a:endParaRPr lang="zh-CN" altLang="en-US" dirty="0"/>
          </a:p>
        </p:txBody>
      </p:sp>
      <p:sp>
        <p:nvSpPr>
          <p:cNvPr id="43" name="文本占位符 7"/>
          <p:cNvSpPr>
            <a:spLocks noGrp="1"/>
          </p:cNvSpPr>
          <p:nvPr>
            <p:ph type="body" sz="quarter" idx="13" hasCustomPrompt="1"/>
          </p:nvPr>
        </p:nvSpPr>
        <p:spPr>
          <a:xfrm>
            <a:off x="1007435" y="337386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4127781" y="337386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5" name="文本占位符 7"/>
          <p:cNvSpPr>
            <a:spLocks noGrp="1"/>
          </p:cNvSpPr>
          <p:nvPr>
            <p:ph type="body" sz="quarter" idx="15" hasCustomPrompt="1"/>
          </p:nvPr>
        </p:nvSpPr>
        <p:spPr>
          <a:xfrm>
            <a:off x="6096000" y="337386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9120336" y="3337858"/>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新开发</a:t>
            </a:r>
          </a:p>
        </p:txBody>
      </p:sp>
      <p:sp>
        <p:nvSpPr>
          <p:cNvPr id="63" name="Rectangle 2"/>
          <p:cNvSpPr>
            <a:spLocks noChangeArrowheads="1"/>
          </p:cNvSpPr>
          <p:nvPr userDrawn="1"/>
        </p:nvSpPr>
        <p:spPr bwMode="auto">
          <a:xfrm>
            <a:off x="952501" y="368660"/>
            <a:ext cx="2803239" cy="479425"/>
          </a:xfrm>
          <a:prstGeom prst="rect">
            <a:avLst/>
          </a:prstGeom>
          <a:noFill/>
          <a:ln w="9525">
            <a:noFill/>
            <a:miter lim="800000"/>
            <a:headEnd/>
            <a:tailEnd/>
          </a:ln>
        </p:spPr>
        <p:txBody>
          <a:bodyPr lIns="78258" tIns="39127" rIns="78258" bIns="39127" anchor="ctr"/>
          <a:lstStyle/>
          <a:p>
            <a:pPr algn="l" defTabSz="1001624" rtl="0" eaLnBrk="0" fontAlgn="t" hangingPunct="0">
              <a:spcBef>
                <a:spcPct val="0"/>
              </a:spcBef>
              <a:spcAft>
                <a:spcPct val="0"/>
              </a:spcAft>
            </a:pPr>
            <a:r>
              <a:rPr lang="zh-CN" altLang="en-US" sz="3500" b="1" kern="1200" dirty="0">
                <a:solidFill>
                  <a:schemeClr val="tx1">
                    <a:lumMod val="75000"/>
                    <a:lumOff val="25000"/>
                  </a:schemeClr>
                </a:solidFill>
                <a:latin typeface="+mn-lt"/>
                <a:ea typeface="+mn-ea"/>
                <a:cs typeface="Arial" panose="020B0604020202020204" pitchFamily="34" charset="0"/>
              </a:rPr>
              <a:t>修订记录</a:t>
            </a:r>
          </a:p>
        </p:txBody>
      </p:sp>
      <p:sp>
        <p:nvSpPr>
          <p:cNvPr id="64" name="Text Box 58"/>
          <p:cNvSpPr txBox="1">
            <a:spLocks noChangeArrowheads="1"/>
          </p:cNvSpPr>
          <p:nvPr userDrawn="1"/>
        </p:nvSpPr>
        <p:spPr bwMode="auto">
          <a:xfrm>
            <a:off x="8904312" y="296652"/>
            <a:ext cx="2772308" cy="701675"/>
          </a:xfrm>
          <a:prstGeom prst="rect">
            <a:avLst/>
          </a:prstGeom>
          <a:noFill/>
          <a:ln w="9525" algn="ctr">
            <a:noFill/>
            <a:miter lim="800000"/>
            <a:headEnd/>
            <a:tailEnd/>
          </a:ln>
        </p:spPr>
        <p:txBody>
          <a:bodyPr wrap="square">
            <a:spAutoFit/>
          </a:bodyPr>
          <a:lstStyle/>
          <a:p>
            <a:pPr>
              <a:spcBef>
                <a:spcPct val="50000"/>
              </a:spcBef>
            </a:pPr>
            <a:r>
              <a:rPr lang="zh-CN" altLang="en-US" sz="4000" i="0" dirty="0">
                <a:solidFill>
                  <a:schemeClr val="bg2">
                    <a:lumMod val="50000"/>
                  </a:schemeClr>
                </a:solidFill>
                <a:latin typeface="+mn-lt"/>
                <a:ea typeface="+mn-ea"/>
                <a:cs typeface="Arial" panose="020B0604020202020204" pitchFamily="34" charset="0"/>
              </a:rPr>
              <a:t>本页不打印</a:t>
            </a:r>
          </a:p>
        </p:txBody>
      </p:sp>
      <p:sp>
        <p:nvSpPr>
          <p:cNvPr id="39" name="文本占位符 7"/>
          <p:cNvSpPr>
            <a:spLocks noGrp="1"/>
          </p:cNvSpPr>
          <p:nvPr>
            <p:ph type="body" sz="quarter" idx="21" hasCustomPrompt="1"/>
          </p:nvPr>
        </p:nvSpPr>
        <p:spPr>
          <a:xfrm>
            <a:off x="1007435" y="3877918"/>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0" name="文本占位符 7"/>
          <p:cNvSpPr>
            <a:spLocks noGrp="1"/>
          </p:cNvSpPr>
          <p:nvPr>
            <p:ph type="body" sz="quarter" idx="22" hasCustomPrompt="1"/>
          </p:nvPr>
        </p:nvSpPr>
        <p:spPr>
          <a:xfrm>
            <a:off x="4127781" y="3877918"/>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1" name="文本占位符 7"/>
          <p:cNvSpPr>
            <a:spLocks noGrp="1"/>
          </p:cNvSpPr>
          <p:nvPr>
            <p:ph type="body" sz="quarter" idx="23" hasCustomPrompt="1"/>
          </p:nvPr>
        </p:nvSpPr>
        <p:spPr>
          <a:xfrm>
            <a:off x="6096000" y="3877918"/>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2" name="文本占位符 7"/>
          <p:cNvSpPr>
            <a:spLocks noGrp="1"/>
          </p:cNvSpPr>
          <p:nvPr>
            <p:ph type="body" sz="quarter" idx="24" hasCustomPrompt="1"/>
          </p:nvPr>
        </p:nvSpPr>
        <p:spPr>
          <a:xfrm>
            <a:off x="9120336" y="3841914"/>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5" name="文本占位符 7"/>
          <p:cNvSpPr>
            <a:spLocks noGrp="1"/>
          </p:cNvSpPr>
          <p:nvPr>
            <p:ph type="body" sz="quarter" idx="25" hasCustomPrompt="1"/>
          </p:nvPr>
        </p:nvSpPr>
        <p:spPr>
          <a:xfrm>
            <a:off x="1007435" y="434597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6" name="文本占位符 7"/>
          <p:cNvSpPr>
            <a:spLocks noGrp="1"/>
          </p:cNvSpPr>
          <p:nvPr>
            <p:ph type="body" sz="quarter" idx="26" hasCustomPrompt="1"/>
          </p:nvPr>
        </p:nvSpPr>
        <p:spPr>
          <a:xfrm>
            <a:off x="4127781" y="434597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67" name="文本占位符 7"/>
          <p:cNvSpPr>
            <a:spLocks noGrp="1"/>
          </p:cNvSpPr>
          <p:nvPr>
            <p:ph type="body" sz="quarter" idx="27" hasCustomPrompt="1"/>
          </p:nvPr>
        </p:nvSpPr>
        <p:spPr>
          <a:xfrm>
            <a:off x="6096000" y="434597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8" name="文本占位符 7"/>
          <p:cNvSpPr>
            <a:spLocks noGrp="1"/>
          </p:cNvSpPr>
          <p:nvPr>
            <p:ph type="body" sz="quarter" idx="28" hasCustomPrompt="1"/>
          </p:nvPr>
        </p:nvSpPr>
        <p:spPr>
          <a:xfrm>
            <a:off x="9120336" y="434597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9" name="文本占位符 7"/>
          <p:cNvSpPr>
            <a:spLocks noGrp="1"/>
          </p:cNvSpPr>
          <p:nvPr>
            <p:ph type="body" sz="quarter" idx="29" hasCustomPrompt="1"/>
          </p:nvPr>
        </p:nvSpPr>
        <p:spPr>
          <a:xfrm>
            <a:off x="1007435" y="488603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0" name="文本占位符 7"/>
          <p:cNvSpPr>
            <a:spLocks noGrp="1"/>
          </p:cNvSpPr>
          <p:nvPr>
            <p:ph type="body" sz="quarter" idx="30" hasCustomPrompt="1"/>
          </p:nvPr>
        </p:nvSpPr>
        <p:spPr>
          <a:xfrm>
            <a:off x="4127781" y="488603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1" name="文本占位符 7"/>
          <p:cNvSpPr>
            <a:spLocks noGrp="1"/>
          </p:cNvSpPr>
          <p:nvPr>
            <p:ph type="body" sz="quarter" idx="31" hasCustomPrompt="1"/>
          </p:nvPr>
        </p:nvSpPr>
        <p:spPr>
          <a:xfrm>
            <a:off x="6096000" y="488603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2" name="文本占位符 7"/>
          <p:cNvSpPr>
            <a:spLocks noGrp="1"/>
          </p:cNvSpPr>
          <p:nvPr>
            <p:ph type="body" sz="quarter" idx="32" hasCustomPrompt="1"/>
          </p:nvPr>
        </p:nvSpPr>
        <p:spPr>
          <a:xfrm>
            <a:off x="9120336" y="488603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73" name="文本占位符 7"/>
          <p:cNvSpPr>
            <a:spLocks noGrp="1"/>
          </p:cNvSpPr>
          <p:nvPr>
            <p:ph type="body" sz="quarter" idx="33" hasCustomPrompt="1"/>
          </p:nvPr>
        </p:nvSpPr>
        <p:spPr>
          <a:xfrm>
            <a:off x="1007435" y="535408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4" name="文本占位符 7"/>
          <p:cNvSpPr>
            <a:spLocks noGrp="1"/>
          </p:cNvSpPr>
          <p:nvPr>
            <p:ph type="body" sz="quarter" idx="34" hasCustomPrompt="1"/>
          </p:nvPr>
        </p:nvSpPr>
        <p:spPr>
          <a:xfrm>
            <a:off x="4127781" y="535408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5" name="文本占位符 7"/>
          <p:cNvSpPr>
            <a:spLocks noGrp="1"/>
          </p:cNvSpPr>
          <p:nvPr>
            <p:ph type="body" sz="quarter" idx="35" hasCustomPrompt="1"/>
          </p:nvPr>
        </p:nvSpPr>
        <p:spPr>
          <a:xfrm>
            <a:off x="6096000" y="535408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6" name="文本占位符 7"/>
          <p:cNvSpPr>
            <a:spLocks noGrp="1"/>
          </p:cNvSpPr>
          <p:nvPr>
            <p:ph type="body" sz="quarter" idx="36" hasCustomPrompt="1"/>
          </p:nvPr>
        </p:nvSpPr>
        <p:spPr>
          <a:xfrm>
            <a:off x="9120336" y="5354082"/>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atin typeface="+mn-ea"/>
                <a:ea typeface="+mn-ea"/>
                <a:cs typeface="Arial" panose="020B0604020202020204" pitchFamily="34" charset="0"/>
              </a:defRPr>
            </a:lvl1pPr>
            <a:lvl2pPr marL="401637" indent="0" algn="just">
              <a:buSzPct val="100000"/>
              <a:buFont typeface="+mj-lt"/>
              <a:buNone/>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r>
              <a:rPr lang="zh-CN" altLang="en-US" dirty="0" smtClean="0"/>
              <a:t>）</a:t>
            </a:r>
            <a:endParaRPr lang="en-US" altLang="zh-CN" dirty="0"/>
          </a:p>
        </p:txBody>
      </p:sp>
      <p:sp>
        <p:nvSpPr>
          <p:cNvPr id="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思考题</a:t>
            </a: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79376" y="424270"/>
            <a:ext cx="495619" cy="592462"/>
            <a:chOff x="5554662" y="2422526"/>
            <a:chExt cx="690564" cy="825500"/>
          </a:xfrm>
          <a:solidFill>
            <a:schemeClr val="bg1"/>
          </a:solidFill>
        </p:grpSpPr>
        <p:sp>
          <p:nvSpPr>
            <p:cNvPr id="11"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5"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6"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此版式用于每一节的</a:t>
            </a:r>
            <a:r>
              <a:rPr lang="zh-CN" altLang="en-US" dirty="0" smtClean="0"/>
              <a:t>总结</a:t>
            </a:r>
            <a:endParaRPr lang="zh-CN" altLang="en-US" dirty="0"/>
          </a:p>
        </p:txBody>
      </p:sp>
      <p:sp>
        <p:nvSpPr>
          <p:cNvPr id="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本节小结</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本章总结</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文本占位符 6"/>
          <p:cNvSpPr>
            <a:spLocks noGrp="1"/>
          </p:cNvSpPr>
          <p:nvPr>
            <p:ph type="body" sz="quarter" idx="11"/>
          </p:nvPr>
        </p:nvSpPr>
        <p:spPr>
          <a:xfrm>
            <a:off x="911424" y="1232756"/>
            <a:ext cx="10560049" cy="4680000"/>
          </a:xfrm>
        </p:spPr>
        <p:txBody>
          <a:bodyPr/>
          <a:lstStyle>
            <a:lvl1pPr algn="just">
              <a:defRPr>
                <a:latin typeface="+mn-ea"/>
                <a:ea typeface="+mn-ea"/>
                <a:cs typeface="Arial" panose="020B0604020202020204" pitchFamily="34" charset="0"/>
              </a:defRPr>
            </a:lvl1pPr>
            <a:lvl5pPr>
              <a:buNone/>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此版式用于提供给学员更多学习信息。</a:t>
            </a:r>
          </a:p>
        </p:txBody>
      </p:sp>
      <p:sp>
        <p:nvSpPr>
          <p:cNvPr id="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更多信息</a:t>
            </a:r>
          </a:p>
        </p:txBody>
      </p:sp>
      <p:sp>
        <p:nvSpPr>
          <p:cNvPr id="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479376" y="480268"/>
            <a:ext cx="496581" cy="496581"/>
            <a:chOff x="4485904" y="3429000"/>
            <a:chExt cx="2003425" cy="2003425"/>
          </a:xfrm>
          <a:solidFill>
            <a:schemeClr val="bg1"/>
          </a:solidFill>
        </p:grpSpPr>
        <p:sp>
          <p:nvSpPr>
            <p:cNvPr id="12"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6" name="文本占位符 6"/>
          <p:cNvSpPr>
            <a:spLocks noGrp="1"/>
          </p:cNvSpPr>
          <p:nvPr>
            <p:ph type="body" sz="quarter" idx="10"/>
          </p:nvPr>
        </p:nvSpPr>
        <p:spPr>
          <a:xfrm>
            <a:off x="912285" y="1233487"/>
            <a:ext cx="10560049" cy="4680000"/>
          </a:xfrm>
        </p:spPr>
        <p:txBody>
          <a:bodyPr/>
          <a:lstStyle>
            <a:lvl1pPr algn="just">
              <a:defRPr>
                <a:latin typeface="+mn-ea"/>
                <a:ea typeface="+mn-ea"/>
                <a:cs typeface="Arial" panose="020B0604020202020204" pitchFamily="34" charset="0"/>
              </a:defRPr>
            </a:lvl1pPr>
          </a:lstStyle>
          <a:p>
            <a:endParaRPr lang="zh-CN" altLang="en-US" dirty="0"/>
          </a:p>
        </p:txBody>
      </p:sp>
      <p:sp>
        <p:nvSpPr>
          <p:cNvPr id="8"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学习推荐</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56929"/>
            <a:ext cx="461963" cy="485190"/>
            <a:chOff x="-779463" y="1835151"/>
            <a:chExt cx="1136650" cy="1193799"/>
          </a:xfrm>
          <a:solidFill>
            <a:schemeClr val="bg1"/>
          </a:solidFill>
        </p:grpSpPr>
        <p:sp>
          <p:nvSpPr>
            <p:cNvPr id="12"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0" y="0"/>
            <a:ext cx="12193664"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1664" y="0"/>
            <a:ext cx="12192000"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ea"/>
              <a:ea typeface="+mn-ea"/>
            </a:endParaRPr>
          </a:p>
        </p:txBody>
      </p:sp>
      <p:grpSp>
        <p:nvGrpSpPr>
          <p:cNvPr id="4" name="组合 3"/>
          <p:cNvGrpSpPr/>
          <p:nvPr userDrawn="1"/>
        </p:nvGrpSpPr>
        <p:grpSpPr>
          <a:xfrm>
            <a:off x="4234241" y="2642208"/>
            <a:ext cx="3971726" cy="1573584"/>
            <a:chOff x="4826327" y="2503488"/>
            <a:chExt cx="3971726" cy="1573584"/>
          </a:xfrm>
        </p:grpSpPr>
        <p:sp>
          <p:nvSpPr>
            <p:cNvPr id="5" name="Text Box 9">
              <a:extLst>
                <a:ext uri="{FF2B5EF4-FFF2-40B4-BE49-F238E27FC236}">
                  <a16:creationId xmlns:a16="http://schemas.microsoft.com/office/drawing/2014/main" xmlns="" id="{9D36E720-0E25-41AB-8346-B547D8B86001}"/>
                </a:ext>
              </a:extLst>
            </p:cNvPr>
            <p:cNvSpPr txBox="1">
              <a:spLocks noChangeArrowheads="1"/>
            </p:cNvSpPr>
            <p:nvPr/>
          </p:nvSpPr>
          <p:spPr bwMode="auto">
            <a:xfrm>
              <a:off x="4826327" y="3443951"/>
              <a:ext cx="3971726" cy="633121"/>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3600" dirty="0">
                  <a:solidFill>
                    <a:schemeClr val="bg1"/>
                  </a:solidFill>
                  <a:effectLst>
                    <a:outerShdw blurRad="38100" dist="38100" dir="2700000" algn="tl">
                      <a:srgbClr val="000000">
                        <a:alpha val="43137"/>
                      </a:srgbClr>
                    </a:outerShdw>
                  </a:effectLst>
                  <a:latin typeface="+mn-ea"/>
                  <a:ea typeface="+mn-ea"/>
                  <a:cs typeface="Arial" panose="020B0604020202020204" pitchFamily="34" charset="0"/>
                  <a:sym typeface="FrutigerNext LT Regular" pitchFamily="34" charset="0"/>
                </a:rPr>
                <a:t>www.huawei.com</a:t>
              </a:r>
            </a:p>
          </p:txBody>
        </p:sp>
        <p:sp>
          <p:nvSpPr>
            <p:cNvPr id="6" name="Text Box 8">
              <a:extLst>
                <a:ext uri="{FF2B5EF4-FFF2-40B4-BE49-F238E27FC236}">
                  <a16:creationId xmlns:a16="http://schemas.microsoft.com/office/drawing/2014/main" xmlns="" id="{11ED55EC-FD16-4B98-B04D-4605D3C0D784}"/>
                </a:ext>
              </a:extLst>
            </p:cNvPr>
            <p:cNvSpPr txBox="1">
              <a:spLocks noChangeArrowheads="1"/>
            </p:cNvSpPr>
            <p:nvPr/>
          </p:nvSpPr>
          <p:spPr bwMode="auto">
            <a:xfrm>
              <a:off x="5820286" y="2503488"/>
              <a:ext cx="1735601" cy="910120"/>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5400" dirty="0" smtClean="0">
                  <a:solidFill>
                    <a:schemeClr val="bg1"/>
                  </a:solidFill>
                  <a:effectLst>
                    <a:outerShdw blurRad="38100" dist="38100" dir="2700000" algn="tl">
                      <a:srgbClr val="000000">
                        <a:alpha val="43137"/>
                      </a:srgbClr>
                    </a:outerShdw>
                  </a:effectLst>
                  <a:latin typeface="+mn-ea"/>
                  <a:ea typeface="+mn-ea"/>
                  <a:sym typeface="FrutigerNext LT Regular" pitchFamily="34" charset="0"/>
                </a:rPr>
                <a:t>谢 谢</a:t>
              </a:r>
              <a:endParaRPr lang="zh-CN" altLang="zh-CN" sz="5400" dirty="0">
                <a:solidFill>
                  <a:schemeClr val="bg1"/>
                </a:solidFill>
                <a:effectLst>
                  <a:outerShdw blurRad="38100" dist="38100" dir="2700000" algn="tl">
                    <a:srgbClr val="000000">
                      <a:alpha val="43137"/>
                    </a:srgbClr>
                  </a:outerShdw>
                </a:effectLst>
                <a:latin typeface="+mn-ea"/>
                <a:ea typeface="+mn-ea"/>
                <a:sym typeface="FrutigerNext LT Regular" pitchFamily="34" charset="0"/>
              </a:endParaRPr>
            </a:p>
          </p:txBody>
        </p:sp>
      </p:grpSp>
    </p:spTree>
    <p:extLst>
      <p:ext uri="{BB962C8B-B14F-4D97-AF65-F5344CB8AC3E}">
        <p14:creationId xmlns:p14="http://schemas.microsoft.com/office/powerpoint/2010/main" val="39710190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总标题">
    <p:spTree>
      <p:nvGrpSpPr>
        <p:cNvPr id="1" name=""/>
        <p:cNvGrpSpPr/>
        <p:nvPr/>
      </p:nvGrpSpPr>
      <p:grpSpPr>
        <a:xfrm>
          <a:off x="0" y="0"/>
          <a:ext cx="0" cy="0"/>
          <a:chOff x="0" y="0"/>
          <a:chExt cx="0" cy="0"/>
        </a:xfrm>
      </p:grpSpPr>
      <p:pic>
        <p:nvPicPr>
          <p:cNvPr id="10"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 y="84"/>
            <a:ext cx="12192000" cy="71097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41"/>
          <p:cNvSpPr>
            <a:spLocks noGrp="1" noChangeArrowheads="1"/>
          </p:cNvSpPr>
          <p:nvPr>
            <p:ph type="ctrTitle" sz="quarter"/>
          </p:nvPr>
        </p:nvSpPr>
        <p:spPr>
          <a:xfrm>
            <a:off x="1031295" y="4957156"/>
            <a:ext cx="10441567" cy="831600"/>
          </a:xfrm>
          <a:ln algn="ctr"/>
        </p:spPr>
        <p:txBody>
          <a:bodyPr lIns="87802" tIns="43901" rIns="87802" bIns="43901"/>
          <a:lstStyle>
            <a:lvl1pPr algn="l" defTabSz="801688" rtl="0" eaLnBrk="0" fontAlgn="base" hangingPunct="0">
              <a:spcBef>
                <a:spcPct val="0"/>
              </a:spcBef>
              <a:spcAft>
                <a:spcPct val="0"/>
              </a:spcAft>
              <a:defRPr lang="zh-CN" altLang="en-US" sz="4300" b="1" kern="1200" dirty="0">
                <a:solidFill>
                  <a:srgbClr val="0070C0"/>
                </a:solidFill>
                <a:latin typeface="+mn-ea"/>
                <a:ea typeface="+mn-ea"/>
                <a:cs typeface="Arial" panose="020B0604020202020204" pitchFamily="34" charset="0"/>
              </a:defRPr>
            </a:lvl1pPr>
          </a:lstStyle>
          <a:p>
            <a:r>
              <a:rPr lang="zh-CN" altLang="en-US" dirty="0"/>
              <a:t>单击此处编辑母版标题</a:t>
            </a:r>
            <a:r>
              <a:rPr lang="zh-CN" altLang="en-US" dirty="0" smtClean="0"/>
              <a:t>样式</a:t>
            </a:r>
            <a:endParaRPr lang="zh-CN" altLang="en-US" dirty="0"/>
          </a:p>
        </p:txBody>
      </p:sp>
      <p:sp>
        <p:nvSpPr>
          <p:cNvPr id="30" name="文本占位符 29"/>
          <p:cNvSpPr>
            <a:spLocks noGrp="1"/>
          </p:cNvSpPr>
          <p:nvPr>
            <p:ph type="body" sz="quarter" idx="10"/>
          </p:nvPr>
        </p:nvSpPr>
        <p:spPr>
          <a:xfrm>
            <a:off x="1031295" y="5816120"/>
            <a:ext cx="6912000" cy="493200"/>
          </a:xfrm>
        </p:spPr>
        <p:txBody>
          <a:bodyPr/>
          <a:lstStyle>
            <a:lvl1pPr marL="0" indent="0" algn="l" defTabSz="801688" rtl="0" eaLnBrk="0" fontAlgn="base" hangingPunct="0">
              <a:spcBef>
                <a:spcPct val="0"/>
              </a:spcBef>
              <a:spcAft>
                <a:spcPct val="0"/>
              </a:spcAft>
              <a:buNone/>
              <a:defRPr lang="zh-CN" altLang="en-US" sz="2000" kern="1200" dirty="0" smtClean="0">
                <a:solidFill>
                  <a:srgbClr val="0070C0"/>
                </a:solidFill>
                <a:latin typeface="+mn-ea"/>
                <a:ea typeface="+mn-ea"/>
                <a:cs typeface="Arial" panose="020B0604020202020204" pitchFamily="34" charset="0"/>
              </a:defRPr>
            </a:lvl1pPr>
          </a:lstStyle>
          <a:p>
            <a:pPr lvl="0"/>
            <a:r>
              <a:rPr lang="zh-CN" altLang="en-US" dirty="0" smtClean="0"/>
              <a:t>单击此处编辑母版文本样式</a:t>
            </a:r>
          </a:p>
        </p:txBody>
      </p:sp>
      <p:sp>
        <p:nvSpPr>
          <p:cNvPr id="7" name="Rectangle 54">
            <a:extLst>
              <a:ext uri="{FF2B5EF4-FFF2-40B4-BE49-F238E27FC236}">
                <a16:creationId xmlns=""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ea"/>
                <a:ea typeface="+mn-ea"/>
                <a:cs typeface="Arial" pitchFamily="34" charset="0"/>
              </a:rPr>
              <a:t>版权所有</a:t>
            </a:r>
            <a:r>
              <a:rPr lang="en-US" altLang="zh-CN" sz="1200" baseline="0" dirty="0">
                <a:latin typeface="+mn-ea"/>
                <a:ea typeface="+mn-ea"/>
                <a:cs typeface="Arial" pitchFamily="34" charset="0"/>
              </a:rPr>
              <a:t>© </a:t>
            </a:r>
            <a:r>
              <a:rPr lang="en-US" altLang="zh-CN" sz="1200" baseline="0" dirty="0" smtClean="0">
                <a:latin typeface="+mn-ea"/>
                <a:ea typeface="+mn-ea"/>
                <a:cs typeface="Arial" pitchFamily="34" charset="0"/>
              </a:rPr>
              <a:t>2019 </a:t>
            </a:r>
            <a:r>
              <a:rPr lang="zh-CN" altLang="en-US" sz="1200" baseline="0" dirty="0">
                <a:latin typeface="+mn-ea"/>
                <a:ea typeface="+mn-ea"/>
                <a:cs typeface="Arial" pitchFamily="34" charset="0"/>
              </a:rPr>
              <a:t>华为技术有限公司</a:t>
            </a: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91889" y="251069"/>
            <a:ext cx="1965600" cy="430102"/>
          </a:xfrm>
          <a:prstGeom prst="rect">
            <a:avLst/>
          </a:prstGeom>
        </p:spPr>
      </p:pic>
    </p:spTree>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bg>
      <p:bgRef idx="1001">
        <a:schemeClr val="bg1"/>
      </p:bgRef>
    </p:bg>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atin typeface="+mn-ea"/>
                <a:ea typeface="+mn-ea"/>
                <a:cs typeface="Arial" panose="020B0604020202020204" pitchFamily="34" charset="0"/>
              </a:defRPr>
            </a:lvl1pPr>
            <a:lvl5pPr>
              <a:buNone/>
              <a:defRPr/>
            </a:lvl5pPr>
          </a:lstStyle>
          <a:p>
            <a:pPr eaLnBrk="1" hangingPunct="1"/>
            <a:r>
              <a:rPr lang="zh-CN" altLang="en-US" dirty="0"/>
              <a:t>本章主要讲述</a:t>
            </a:r>
            <a:r>
              <a:rPr lang="en-US" altLang="zh-CN" dirty="0"/>
              <a:t>...</a:t>
            </a:r>
            <a:endParaRPr lang="zh-CN" altLang="en-US" dirty="0"/>
          </a:p>
        </p:txBody>
      </p:sp>
      <p:sp>
        <p:nvSpPr>
          <p:cNvPr id="7"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b="1" dirty="0" smtClean="0">
                <a:solidFill>
                  <a:schemeClr val="tx1">
                    <a:lumMod val="75000"/>
                    <a:lumOff val="25000"/>
                  </a:schemeClr>
                </a:solidFill>
                <a:latin typeface="+mn-ea"/>
                <a:ea typeface="+mn-ea"/>
                <a:cs typeface="Arial" pitchFamily="34" charset="0"/>
              </a:rPr>
              <a:t>前言</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335360" y="498828"/>
            <a:ext cx="628158" cy="459460"/>
            <a:chOff x="3275013" y="1363663"/>
            <a:chExt cx="5645150" cy="4129087"/>
          </a:xfrm>
          <a:solidFill>
            <a:schemeClr val="bg1"/>
          </a:solidFill>
        </p:grpSpPr>
        <p:sp>
          <p:nvSpPr>
            <p:cNvPr id="12"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1" orient="horz" pos="73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atin typeface="+mn-ea"/>
                <a:ea typeface="+mn-ea"/>
                <a:cs typeface="Arial" panose="020B0604020202020204" pitchFamily="34" charset="0"/>
              </a:defRPr>
            </a:lvl1pPr>
            <a:lvl2pPr algn="just" eaLnBrk="1" hangingPunct="1">
              <a:defRPr>
                <a:latin typeface="+mn-ea"/>
                <a:ea typeface="+mn-ea"/>
                <a:cs typeface="Arial" panose="020B0604020202020204" pitchFamily="34" charset="0"/>
              </a:defRPr>
            </a:lvl2pPr>
            <a:lvl3pPr algn="just" eaLnBrk="1" hangingPunct="1">
              <a:defRPr>
                <a:latin typeface="+mn-ea"/>
                <a:ea typeface="+mn-ea"/>
                <a:cs typeface="Arial" panose="020B0604020202020204" pitchFamily="34" charset="0"/>
              </a:defRPr>
            </a:lvl3pPr>
            <a:lvl4pPr algn="just" eaLnBrk="1" hangingPunct="1">
              <a:defRPr>
                <a:latin typeface="+mn-ea"/>
                <a:ea typeface="+mn-ea"/>
                <a:cs typeface="Arial" panose="020B0604020202020204" pitchFamily="34" charset="0"/>
              </a:defRPr>
            </a:lvl4pPr>
            <a:lvl5pPr algn="just" eaLnBrk="1" hangingPunct="1">
              <a:defRPr>
                <a:latin typeface="+mn-ea"/>
                <a:ea typeface="+mn-ea"/>
                <a:cs typeface="Arial" panose="020B0604020202020204" pitchFamily="34" charset="0"/>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目标</a:t>
            </a:r>
            <a:endParaRPr lang="en-US" altLang="zh-CN" sz="3500" b="1" dirty="0">
              <a:solidFill>
                <a:schemeClr val="tx1">
                  <a:lumMod val="75000"/>
                  <a:lumOff val="25000"/>
                </a:schemeClr>
              </a:solidFill>
              <a:latin typeface="+mn-ea"/>
              <a:ea typeface="+mn-ea"/>
              <a:cs typeface="Arial" pitchFamily="34" charset="0"/>
            </a:endParaRP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43372" y="440668"/>
            <a:ext cx="533970" cy="533470"/>
            <a:chOff x="2960687" y="4865687"/>
            <a:chExt cx="1698626" cy="1697038"/>
          </a:xfrm>
          <a:solidFill>
            <a:schemeClr val="bg1"/>
          </a:solidFill>
        </p:grpSpPr>
        <p:sp>
          <p:nvSpPr>
            <p:cNvPr id="1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atin typeface="+mn-ea"/>
                <a:ea typeface="+mn-ea"/>
                <a:cs typeface="Arial" panose="020B0604020202020204" pitchFamily="34" charset="0"/>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6"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目录</a:t>
            </a:r>
            <a:endParaRPr lang="zh-CN" altLang="en-US" sz="3500" b="1" dirty="0">
              <a:solidFill>
                <a:schemeClr val="tx1">
                  <a:lumMod val="75000"/>
                  <a:lumOff val="25000"/>
                </a:schemeClr>
              </a:solidFill>
              <a:latin typeface="+mn-ea"/>
              <a:ea typeface="+mn-ea"/>
              <a:cs typeface="Arial" pitchFamily="34" charset="0"/>
            </a:endParaRPr>
          </a:p>
        </p:txBody>
      </p:sp>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587388" y="515379"/>
            <a:ext cx="358335" cy="426359"/>
            <a:chOff x="3295650" y="230188"/>
            <a:chExt cx="936625" cy="1114426"/>
          </a:xfrm>
          <a:solidFill>
            <a:schemeClr val="bg1"/>
          </a:solidFill>
        </p:grpSpPr>
        <p:sp>
          <p:nvSpPr>
            <p:cNvPr id="11"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4"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5"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6"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7"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9"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30"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atin typeface="+mn-ea"/>
                <a:ea typeface="+mn-ea"/>
                <a:cs typeface="Arial" panose="020B0604020202020204" pitchFamily="34" charset="0"/>
              </a:defRPr>
            </a:lvl1pPr>
            <a:lvl2pPr algn="just">
              <a:defRPr>
                <a:latin typeface="+mn-ea"/>
                <a:ea typeface="+mn-ea"/>
                <a:cs typeface="Arial" panose="020B0604020202020204" pitchFamily="34" charset="0"/>
              </a:defRPr>
            </a:lvl2pPr>
            <a:lvl3pPr algn="just">
              <a:defRPr>
                <a:latin typeface="+mn-ea"/>
                <a:ea typeface="+mn-ea"/>
                <a:cs typeface="Arial" panose="020B0604020202020204" pitchFamily="34" charset="0"/>
              </a:defRPr>
            </a:lvl3pPr>
            <a:lvl4pPr algn="just">
              <a:defRPr>
                <a:latin typeface="+mn-ea"/>
                <a:ea typeface="+mn-ea"/>
                <a:cs typeface="Arial" panose="020B0604020202020204" pitchFamily="34" charset="0"/>
              </a:defRPr>
            </a:lvl4pPr>
            <a:lvl5pPr algn="just">
              <a:defRPr>
                <a:latin typeface="+mn-ea"/>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本节概述和学习目标</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87388" y="505779"/>
            <a:ext cx="374708" cy="445558"/>
            <a:chOff x="-1647825" y="2492375"/>
            <a:chExt cx="1947863" cy="2316163"/>
          </a:xfrm>
          <a:solidFill>
            <a:schemeClr val="bg1"/>
          </a:solidFill>
        </p:grpSpPr>
        <p:sp>
          <p:nvSpPr>
            <p:cNvPr id="12"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smtClean="0"/>
              <a:t>单击此处编辑母版标题样式</a:t>
            </a:r>
            <a:endParaRPr lang="zh-CN" altLang="en-US" dirty="0"/>
          </a:p>
        </p:txBody>
      </p:sp>
      <p:sp>
        <p:nvSpPr>
          <p:cNvPr id="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5" name="组合 4"/>
          <p:cNvGrpSpPr/>
          <p:nvPr userDrawn="1"/>
        </p:nvGrpSpPr>
        <p:grpSpPr>
          <a:xfrm>
            <a:off x="587388" y="505779"/>
            <a:ext cx="374708" cy="445558"/>
            <a:chOff x="-1647825" y="2492375"/>
            <a:chExt cx="1947863" cy="2316163"/>
          </a:xfrm>
          <a:solidFill>
            <a:schemeClr val="bg1"/>
          </a:solidFill>
        </p:grpSpPr>
        <p:sp>
          <p:nvSpPr>
            <p:cNvPr id="6"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7"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8" name="文本占位符 6"/>
          <p:cNvSpPr>
            <a:spLocks noGrp="1"/>
          </p:cNvSpPr>
          <p:nvPr>
            <p:ph type="body" sz="quarter" idx="10" hasCustomPrompt="1"/>
          </p:nvPr>
        </p:nvSpPr>
        <p:spPr>
          <a:xfrm>
            <a:off x="912285" y="1233488"/>
            <a:ext cx="10560048" cy="4680000"/>
          </a:xfrm>
        </p:spPr>
        <p:txBody>
          <a:bodyPr/>
          <a:lstStyle>
            <a:lvl1pPr algn="just">
              <a:defRPr>
                <a:latin typeface="+mn-ea"/>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20815685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10"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1"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2"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9168545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2" name="Rectangle 6"/>
          <p:cNvSpPr>
            <a:spLocks noGrp="1" noChangeArrowheads="1"/>
          </p:cNvSpPr>
          <p:nvPr>
            <p:ph type="title"/>
          </p:nvPr>
        </p:nvSpPr>
        <p:spPr bwMode="auto">
          <a:xfrm>
            <a:off x="869951" y="260648"/>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7173" name="Rectangle 57"/>
          <p:cNvSpPr>
            <a:spLocks noGrp="1" noChangeArrowheads="1"/>
          </p:cNvSpPr>
          <p:nvPr>
            <p:ph type="body" idx="1"/>
          </p:nvPr>
        </p:nvSpPr>
        <p:spPr bwMode="auto">
          <a:xfrm>
            <a:off x="869951" y="1248073"/>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Rectangle 69">
            <a:extLst>
              <a:ext uri="{FF2B5EF4-FFF2-40B4-BE49-F238E27FC236}">
                <a16:creationId xmlns="" xmlns:a16="http://schemas.microsoft.com/office/drawing/2014/main" id="{6ED2DBAA-9261-44D2-836C-78E5FB250BAC}"/>
              </a:ext>
            </a:extLst>
          </p:cNvPr>
          <p:cNvSpPr>
            <a:spLocks noChangeArrowheads="1"/>
          </p:cNvSpPr>
          <p:nvPr userDrawn="1"/>
        </p:nvSpPr>
        <p:spPr bwMode="auto">
          <a:xfrm>
            <a:off x="155340" y="6500581"/>
            <a:ext cx="67312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黑体" panose="02010609060101010101" pitchFamily="49" charset="-122"/>
                <a:cs typeface="Arial" pitchFamily="34" charset="0"/>
              </a:rPr>
              <a:t>第</a:t>
            </a:r>
            <a:fld id="{2F2CF7F5-F178-4429-B6CA-28062DF31937}" type="slidenum">
              <a:rPr lang="en-US" altLang="zh-CN" sz="1200" smtClean="0">
                <a:latin typeface="+mn-lt"/>
                <a:ea typeface="黑体" panose="02010609060101010101" pitchFamily="49" charset="-122"/>
                <a:cs typeface="Arial" pitchFamily="34" charset="0"/>
              </a:rPr>
              <a:pPr defTabSz="801668" eaLnBrk="0" fontAlgn="base" hangingPunct="0">
                <a:defRPr/>
              </a:pPr>
              <a:t>‹#›</a:t>
            </a:fld>
            <a:r>
              <a:rPr lang="zh-CN" altLang="en-US" sz="1200" dirty="0">
                <a:latin typeface="+mn-lt"/>
                <a:ea typeface="黑体" panose="02010609060101010101" pitchFamily="49" charset="-122"/>
                <a:cs typeface="Arial" pitchFamily="34" charset="0"/>
              </a:rPr>
              <a:t>页</a:t>
            </a:r>
            <a:endParaRPr lang="en-US" altLang="zh-CN" sz="1200" dirty="0">
              <a:latin typeface="+mn-lt"/>
              <a:ea typeface="黑体" panose="02010609060101010101" pitchFamily="49" charset="-122"/>
              <a:cs typeface="Arial" pitchFamily="34" charset="0"/>
            </a:endParaRPr>
          </a:p>
        </p:txBody>
      </p:sp>
      <p:sp>
        <p:nvSpPr>
          <p:cNvPr id="13" name="Rectangle 54">
            <a:extLst>
              <a:ext uri="{FF2B5EF4-FFF2-40B4-BE49-F238E27FC236}">
                <a16:creationId xmlns=""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mn-ea"/>
                <a:cs typeface="Arial" panose="020B0604020202020204" pitchFamily="34" charset="0"/>
              </a:rPr>
              <a:t>版权所有</a:t>
            </a:r>
            <a:r>
              <a:rPr lang="en-US" altLang="zh-CN" sz="1200" baseline="0" dirty="0">
                <a:latin typeface="+mn-lt"/>
                <a:ea typeface="+mn-ea"/>
                <a:cs typeface="Arial" panose="020B0604020202020204" pitchFamily="34" charset="0"/>
              </a:rPr>
              <a:t>© </a:t>
            </a:r>
            <a:r>
              <a:rPr lang="en-US" altLang="zh-CN" sz="1200" baseline="0" dirty="0" smtClean="0">
                <a:latin typeface="+mn-lt"/>
                <a:ea typeface="+mn-ea"/>
                <a:cs typeface="Arial" panose="020B0604020202020204" pitchFamily="34" charset="0"/>
              </a:rPr>
              <a:t>2019 </a:t>
            </a:r>
            <a:r>
              <a:rPr lang="zh-CN" altLang="en-US" sz="1200" baseline="0" dirty="0">
                <a:latin typeface="+mn-lt"/>
                <a:ea typeface="+mn-ea"/>
                <a:cs typeface="Arial" panose="020B0604020202020204" pitchFamily="34" charset="0"/>
              </a:rPr>
              <a:t>华为技术有限公司</a:t>
            </a:r>
          </a:p>
        </p:txBody>
      </p:sp>
      <p:pic>
        <p:nvPicPr>
          <p:cNvPr id="8" name="图片 7"/>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74" r:id="rId7"/>
    <p:sldLayoutId id="2147483873" r:id="rId8"/>
    <p:sldLayoutId id="2147483863" r:id="rId9"/>
    <p:sldLayoutId id="2147483862" r:id="rId10"/>
    <p:sldLayoutId id="2147483851" r:id="rId11"/>
    <p:sldLayoutId id="2147483852" r:id="rId12"/>
    <p:sldLayoutId id="2147483850" r:id="rId13"/>
    <p:sldLayoutId id="2147483861" r:id="rId14"/>
    <p:sldLayoutId id="2147483866" r:id="rId15"/>
  </p:sldLayoutIdLst>
  <p:timing>
    <p:tnLst>
      <p:par>
        <p:cTn id="1" dur="indefinite" restart="never" nodeType="tmRoot"/>
      </p:par>
    </p:tnLst>
  </p:timing>
  <p:hf hdr="0" ftr="0" dt="0"/>
  <p:txStyles>
    <p:titleStyle>
      <a:lvl1pPr algn="l" defTabSz="801688" rtl="0" eaLnBrk="0" fontAlgn="base" hangingPunct="0">
        <a:spcBef>
          <a:spcPct val="0"/>
        </a:spcBef>
        <a:spcAft>
          <a:spcPct val="0"/>
        </a:spcAft>
        <a:defRPr sz="3500">
          <a:solidFill>
            <a:schemeClr val="tx1">
              <a:lumMod val="75000"/>
              <a:lumOff val="25000"/>
            </a:schemeClr>
          </a:solidFill>
          <a:latin typeface="+mn-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35" userDrawn="1">
          <p15:clr>
            <a:srgbClr val="F26B43"/>
          </p15:clr>
        </p15:guide>
        <p15:guide id="2" pos="7227" userDrawn="1">
          <p15:clr>
            <a:srgbClr val="F26B43"/>
          </p15:clr>
        </p15:guide>
        <p15:guide id="3" orient="horz" pos="777" userDrawn="1">
          <p15:clr>
            <a:srgbClr val="F26B43"/>
          </p15:clr>
        </p15:guide>
        <p15:guide id="4" orient="horz" pos="4020" userDrawn="1">
          <p15:clr>
            <a:srgbClr val="F26B43"/>
          </p15:clr>
        </p15:guide>
        <p15:guide id="6" orient="horz" pos="234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文本占位符 9"/>
          <p:cNvSpPr>
            <a:spLocks noGrp="1"/>
          </p:cNvSpPr>
          <p:nvPr>
            <p:ph type="body" sz="quarter" idx="17"/>
          </p:nvPr>
        </p:nvSpPr>
        <p:spPr/>
        <p:txBody>
          <a:bodyPr/>
          <a:lstStyle/>
          <a:p>
            <a:endParaRPr lang="zh-CN" altLang="en-US"/>
          </a:p>
        </p:txBody>
      </p:sp>
      <p:sp>
        <p:nvSpPr>
          <p:cNvPr id="11" name="文本占位符 10"/>
          <p:cNvSpPr>
            <a:spLocks noGrp="1"/>
          </p:cNvSpPr>
          <p:nvPr>
            <p:ph type="body" sz="quarter" idx="18"/>
          </p:nvPr>
        </p:nvSpPr>
        <p:spPr/>
        <p:txBody>
          <a:bodyPr/>
          <a:lstStyle/>
          <a:p>
            <a:r>
              <a:rPr lang="en-US" altLang="zh-CN" dirty="0" err="1" smtClean="0"/>
              <a:t>FusionCompute</a:t>
            </a:r>
            <a:endParaRPr lang="zh-CN" altLang="en-US" dirty="0"/>
          </a:p>
        </p:txBody>
      </p:sp>
      <p:sp>
        <p:nvSpPr>
          <p:cNvPr id="12" name="文本占位符 11"/>
          <p:cNvSpPr>
            <a:spLocks noGrp="1"/>
          </p:cNvSpPr>
          <p:nvPr>
            <p:ph type="body" sz="quarter" idx="19"/>
          </p:nvPr>
        </p:nvSpPr>
        <p:spPr/>
        <p:txBody>
          <a:bodyPr/>
          <a:lstStyle/>
          <a:p>
            <a:r>
              <a:rPr lang="en-US" altLang="zh-CN" dirty="0" smtClean="0"/>
              <a:t>6.5</a:t>
            </a:r>
            <a:endParaRPr lang="zh-CN" altLang="en-US" dirty="0"/>
          </a:p>
        </p:txBody>
      </p:sp>
      <p:sp>
        <p:nvSpPr>
          <p:cNvPr id="13" name="文本占位符 12"/>
          <p:cNvSpPr>
            <a:spLocks noGrp="1"/>
          </p:cNvSpPr>
          <p:nvPr>
            <p:ph type="body" sz="quarter" idx="20"/>
          </p:nvPr>
        </p:nvSpPr>
        <p:spPr/>
        <p:txBody>
          <a:bodyPr/>
          <a:lstStyle/>
          <a:p>
            <a:r>
              <a:rPr lang="en-US" altLang="zh-CN" dirty="0" smtClean="0"/>
              <a:t>V4.0</a:t>
            </a:r>
            <a:endParaRPr lang="zh-CN" altLang="en-US" dirty="0"/>
          </a:p>
        </p:txBody>
      </p:sp>
      <p:sp>
        <p:nvSpPr>
          <p:cNvPr id="3" name="文本占位符 2"/>
          <p:cNvSpPr>
            <a:spLocks noGrp="1"/>
          </p:cNvSpPr>
          <p:nvPr>
            <p:ph type="body" sz="quarter" idx="13"/>
          </p:nvPr>
        </p:nvSpPr>
        <p:spPr/>
        <p:txBody>
          <a:bodyPr/>
          <a:lstStyle/>
          <a:p>
            <a:r>
              <a:rPr lang="zh-CN" altLang="en-US" dirty="0"/>
              <a:t>张武</a:t>
            </a:r>
            <a:r>
              <a:rPr lang="en-US" altLang="zh-CN" dirty="0" smtClean="0"/>
              <a:t>/</a:t>
            </a:r>
            <a:r>
              <a:rPr lang="en-US" altLang="zh-CN" dirty="0"/>
              <a:t>z</a:t>
            </a:r>
            <a:r>
              <a:rPr lang="en-US" altLang="zh-CN" dirty="0" smtClean="0"/>
              <a:t>WX642525</a:t>
            </a:r>
            <a:endParaRPr lang="zh-CN" altLang="en-US" dirty="0"/>
          </a:p>
        </p:txBody>
      </p:sp>
      <p:sp>
        <p:nvSpPr>
          <p:cNvPr id="4" name="文本占位符 3"/>
          <p:cNvSpPr>
            <a:spLocks noGrp="1"/>
          </p:cNvSpPr>
          <p:nvPr>
            <p:ph type="body" sz="quarter" idx="14"/>
          </p:nvPr>
        </p:nvSpPr>
        <p:spPr/>
        <p:txBody>
          <a:bodyPr/>
          <a:lstStyle/>
          <a:p>
            <a:r>
              <a:rPr lang="en-US" altLang="zh-CN" dirty="0" smtClean="0"/>
              <a:t>2019.05.31</a:t>
            </a:r>
            <a:endParaRPr lang="zh-CN" altLang="en-US" dirty="0"/>
          </a:p>
        </p:txBody>
      </p:sp>
      <p:sp>
        <p:nvSpPr>
          <p:cNvPr id="5" name="文本占位符 4"/>
          <p:cNvSpPr>
            <a:spLocks noGrp="1"/>
          </p:cNvSpPr>
          <p:nvPr>
            <p:ph type="body" sz="quarter" idx="15"/>
          </p:nvPr>
        </p:nvSpPr>
        <p:spPr/>
        <p:txBody>
          <a:bodyPr/>
          <a:lstStyle/>
          <a:p>
            <a:endParaRPr lang="zh-CN" altLang="en-US" dirty="0"/>
          </a:p>
        </p:txBody>
      </p:sp>
      <p:sp>
        <p:nvSpPr>
          <p:cNvPr id="6" name="文本占位符 5"/>
          <p:cNvSpPr>
            <a:spLocks noGrp="1"/>
          </p:cNvSpPr>
          <p:nvPr>
            <p:ph type="body" sz="quarter" idx="16"/>
          </p:nvPr>
        </p:nvSpPr>
        <p:spPr/>
        <p:txBody>
          <a:bodyPr/>
          <a:lstStyle/>
          <a:p>
            <a:r>
              <a:rPr lang="zh-CN" altLang="en-US" smtClean="0"/>
              <a:t>新开发</a:t>
            </a:r>
            <a:endParaRPr lang="zh-CN" altLang="en-US" dirty="0"/>
          </a:p>
        </p:txBody>
      </p:sp>
      <p:sp>
        <p:nvSpPr>
          <p:cNvPr id="14" name="文本占位符 13"/>
          <p:cNvSpPr>
            <a:spLocks noGrp="1"/>
          </p:cNvSpPr>
          <p:nvPr>
            <p:ph type="body" sz="quarter" idx="21"/>
          </p:nvPr>
        </p:nvSpPr>
        <p:spPr/>
        <p:txBody>
          <a:bodyPr/>
          <a:lstStyle/>
          <a:p>
            <a:endParaRPr lang="zh-CN" altLang="en-US"/>
          </a:p>
        </p:txBody>
      </p:sp>
      <p:sp>
        <p:nvSpPr>
          <p:cNvPr id="15" name="文本占位符 14"/>
          <p:cNvSpPr>
            <a:spLocks noGrp="1"/>
          </p:cNvSpPr>
          <p:nvPr>
            <p:ph type="body" sz="quarter" idx="22"/>
          </p:nvPr>
        </p:nvSpPr>
        <p:spPr/>
        <p:txBody>
          <a:bodyPr/>
          <a:lstStyle/>
          <a:p>
            <a:endParaRPr lang="zh-CN" altLang="en-US"/>
          </a:p>
        </p:txBody>
      </p:sp>
      <p:sp>
        <p:nvSpPr>
          <p:cNvPr id="16" name="文本占位符 15"/>
          <p:cNvSpPr>
            <a:spLocks noGrp="1"/>
          </p:cNvSpPr>
          <p:nvPr>
            <p:ph type="body" sz="quarter" idx="23"/>
          </p:nvPr>
        </p:nvSpPr>
        <p:spPr/>
        <p:txBody>
          <a:bodyPr/>
          <a:lstStyle/>
          <a:p>
            <a:endParaRPr lang="zh-CN" altLang="en-US"/>
          </a:p>
        </p:txBody>
      </p:sp>
      <p:sp>
        <p:nvSpPr>
          <p:cNvPr id="17" name="文本占位符 16"/>
          <p:cNvSpPr>
            <a:spLocks noGrp="1"/>
          </p:cNvSpPr>
          <p:nvPr>
            <p:ph type="body" sz="quarter" idx="24"/>
          </p:nvPr>
        </p:nvSpPr>
        <p:spPr/>
        <p:txBody>
          <a:bodyPr/>
          <a:lstStyle/>
          <a:p>
            <a:endParaRPr lang="zh-CN" altLang="en-US"/>
          </a:p>
        </p:txBody>
      </p:sp>
      <p:sp>
        <p:nvSpPr>
          <p:cNvPr id="18" name="文本占位符 17"/>
          <p:cNvSpPr>
            <a:spLocks noGrp="1"/>
          </p:cNvSpPr>
          <p:nvPr>
            <p:ph type="body" sz="quarter" idx="25"/>
          </p:nvPr>
        </p:nvSpPr>
        <p:spPr/>
        <p:txBody>
          <a:bodyPr/>
          <a:lstStyle/>
          <a:p>
            <a:endParaRPr lang="zh-CN" altLang="en-US"/>
          </a:p>
        </p:txBody>
      </p:sp>
      <p:sp>
        <p:nvSpPr>
          <p:cNvPr id="19" name="文本占位符 18"/>
          <p:cNvSpPr>
            <a:spLocks noGrp="1"/>
          </p:cNvSpPr>
          <p:nvPr>
            <p:ph type="body" sz="quarter" idx="26"/>
          </p:nvPr>
        </p:nvSpPr>
        <p:spPr/>
        <p:txBody>
          <a:bodyPr/>
          <a:lstStyle/>
          <a:p>
            <a:endParaRPr lang="zh-CN" altLang="en-US"/>
          </a:p>
        </p:txBody>
      </p:sp>
      <p:sp>
        <p:nvSpPr>
          <p:cNvPr id="20" name="文本占位符 19"/>
          <p:cNvSpPr>
            <a:spLocks noGrp="1"/>
          </p:cNvSpPr>
          <p:nvPr>
            <p:ph type="body" sz="quarter" idx="27"/>
          </p:nvPr>
        </p:nvSpPr>
        <p:spPr/>
        <p:txBody>
          <a:bodyPr/>
          <a:lstStyle/>
          <a:p>
            <a:endParaRPr lang="zh-CN" altLang="en-US"/>
          </a:p>
        </p:txBody>
      </p:sp>
      <p:sp>
        <p:nvSpPr>
          <p:cNvPr id="21" name="文本占位符 20"/>
          <p:cNvSpPr>
            <a:spLocks noGrp="1"/>
          </p:cNvSpPr>
          <p:nvPr>
            <p:ph type="body" sz="quarter" idx="28"/>
          </p:nvPr>
        </p:nvSpPr>
        <p:spPr/>
        <p:txBody>
          <a:bodyPr/>
          <a:lstStyle/>
          <a:p>
            <a:endParaRPr lang="zh-CN" altLang="en-US"/>
          </a:p>
        </p:txBody>
      </p:sp>
      <p:sp>
        <p:nvSpPr>
          <p:cNvPr id="22" name="文本占位符 21"/>
          <p:cNvSpPr>
            <a:spLocks noGrp="1"/>
          </p:cNvSpPr>
          <p:nvPr>
            <p:ph type="body" sz="quarter" idx="29"/>
          </p:nvPr>
        </p:nvSpPr>
        <p:spPr/>
        <p:txBody>
          <a:bodyPr/>
          <a:lstStyle/>
          <a:p>
            <a:endParaRPr lang="zh-CN" altLang="en-US"/>
          </a:p>
        </p:txBody>
      </p:sp>
      <p:sp>
        <p:nvSpPr>
          <p:cNvPr id="23" name="文本占位符 22"/>
          <p:cNvSpPr>
            <a:spLocks noGrp="1"/>
          </p:cNvSpPr>
          <p:nvPr>
            <p:ph type="body" sz="quarter" idx="30"/>
          </p:nvPr>
        </p:nvSpPr>
        <p:spPr/>
        <p:txBody>
          <a:bodyPr/>
          <a:lstStyle/>
          <a:p>
            <a:endParaRPr lang="zh-CN" altLang="en-US"/>
          </a:p>
        </p:txBody>
      </p:sp>
      <p:sp>
        <p:nvSpPr>
          <p:cNvPr id="24" name="文本占位符 23"/>
          <p:cNvSpPr>
            <a:spLocks noGrp="1"/>
          </p:cNvSpPr>
          <p:nvPr>
            <p:ph type="body" sz="quarter" idx="31"/>
          </p:nvPr>
        </p:nvSpPr>
        <p:spPr/>
        <p:txBody>
          <a:bodyPr/>
          <a:lstStyle/>
          <a:p>
            <a:endParaRPr lang="zh-CN" altLang="en-US"/>
          </a:p>
        </p:txBody>
      </p:sp>
      <p:sp>
        <p:nvSpPr>
          <p:cNvPr id="25" name="文本占位符 24"/>
          <p:cNvSpPr>
            <a:spLocks noGrp="1"/>
          </p:cNvSpPr>
          <p:nvPr>
            <p:ph type="body" sz="quarter" idx="32"/>
          </p:nvPr>
        </p:nvSpPr>
        <p:spPr/>
        <p:txBody>
          <a:bodyPr/>
          <a:lstStyle/>
          <a:p>
            <a:endParaRPr lang="zh-CN" altLang="en-US"/>
          </a:p>
        </p:txBody>
      </p:sp>
      <p:sp>
        <p:nvSpPr>
          <p:cNvPr id="26" name="文本占位符 25"/>
          <p:cNvSpPr>
            <a:spLocks noGrp="1"/>
          </p:cNvSpPr>
          <p:nvPr>
            <p:ph type="body" sz="quarter" idx="33"/>
          </p:nvPr>
        </p:nvSpPr>
        <p:spPr/>
        <p:txBody>
          <a:bodyPr/>
          <a:lstStyle/>
          <a:p>
            <a:endParaRPr lang="zh-CN" altLang="en-US"/>
          </a:p>
        </p:txBody>
      </p:sp>
      <p:sp>
        <p:nvSpPr>
          <p:cNvPr id="27" name="文本占位符 26"/>
          <p:cNvSpPr>
            <a:spLocks noGrp="1"/>
          </p:cNvSpPr>
          <p:nvPr>
            <p:ph type="body" sz="quarter" idx="34"/>
          </p:nvPr>
        </p:nvSpPr>
        <p:spPr/>
        <p:txBody>
          <a:bodyPr/>
          <a:lstStyle/>
          <a:p>
            <a:endParaRPr lang="zh-CN" altLang="en-US"/>
          </a:p>
        </p:txBody>
      </p:sp>
      <p:sp>
        <p:nvSpPr>
          <p:cNvPr id="28" name="文本占位符 27"/>
          <p:cNvSpPr>
            <a:spLocks noGrp="1"/>
          </p:cNvSpPr>
          <p:nvPr>
            <p:ph type="body" sz="quarter" idx="35"/>
          </p:nvPr>
        </p:nvSpPr>
        <p:spPr/>
        <p:txBody>
          <a:bodyPr/>
          <a:lstStyle/>
          <a:p>
            <a:endParaRPr lang="zh-CN" altLang="en-US"/>
          </a:p>
        </p:txBody>
      </p:sp>
      <p:sp>
        <p:nvSpPr>
          <p:cNvPr id="29" name="文本占位符 28"/>
          <p:cNvSpPr>
            <a:spLocks noGrp="1"/>
          </p:cNvSpPr>
          <p:nvPr>
            <p:ph type="body" sz="quarter" idx="36"/>
          </p:nvPr>
        </p:nvSpPr>
        <p:spPr/>
        <p:txBody>
          <a:bodyPr/>
          <a:lstStyle/>
          <a:p>
            <a:endParaRPr lang="zh-CN" alt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主机管理配置</a:t>
            </a:r>
            <a:endParaRPr lang="zh-CN" altLang="en-US" dirty="0"/>
          </a:p>
        </p:txBody>
      </p:sp>
      <p:pic>
        <p:nvPicPr>
          <p:cNvPr id="5" name="图片 4"/>
          <p:cNvPicPr>
            <a:picLocks noChangeAspect="1"/>
          </p:cNvPicPr>
          <p:nvPr/>
        </p:nvPicPr>
        <p:blipFill>
          <a:blip r:embed="rId3"/>
          <a:stretch>
            <a:fillRect/>
          </a:stretch>
        </p:blipFill>
        <p:spPr>
          <a:xfrm>
            <a:off x="1594800" y="1412776"/>
            <a:ext cx="8877300" cy="4371975"/>
          </a:xfrm>
          <a:prstGeom prst="rect">
            <a:avLst/>
          </a:prstGeom>
          <a:ln w="12700">
            <a:solidFill>
              <a:schemeClr val="bg1">
                <a:lumMod val="85000"/>
              </a:schemeClr>
            </a:solidFill>
          </a:ln>
        </p:spPr>
      </p:pic>
    </p:spTree>
    <p:extLst>
      <p:ext uri="{BB962C8B-B14F-4D97-AF65-F5344CB8AC3E}">
        <p14:creationId xmlns:p14="http://schemas.microsoft.com/office/powerpoint/2010/main" val="10346349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本节介绍了计算资源管理内容，包括集群的创建、管理、删除、策略配置以及主机的添加、移动、配置等内容。</a:t>
            </a:r>
            <a:endParaRPr lang="zh-CN" altLang="en-US" dirty="0"/>
          </a:p>
        </p:txBody>
      </p:sp>
    </p:spTree>
    <p:extLst>
      <p:ext uri="{BB962C8B-B14F-4D97-AF65-F5344CB8AC3E}">
        <p14:creationId xmlns:p14="http://schemas.microsoft.com/office/powerpoint/2010/main" val="24793283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buClr>
                <a:schemeClr val="bg1">
                  <a:lumMod val="50000"/>
                </a:schemeClr>
              </a:buClr>
            </a:pPr>
            <a:r>
              <a:rPr lang="zh-CN" altLang="en-US" sz="2000" dirty="0">
                <a:solidFill>
                  <a:schemeClr val="bg1">
                    <a:lumMod val="50000"/>
                  </a:schemeClr>
                </a:solidFill>
              </a:rPr>
              <a:t>计算资源管理</a:t>
            </a:r>
            <a:endParaRPr lang="en-US" altLang="zh-CN" sz="2000" dirty="0">
              <a:solidFill>
                <a:schemeClr val="bg1">
                  <a:lumMod val="50000"/>
                </a:schemeClr>
              </a:solidFill>
            </a:endParaRPr>
          </a:p>
          <a:p>
            <a:r>
              <a:rPr lang="zh-CN" altLang="en-US" sz="2000" b="1" dirty="0" smtClean="0"/>
              <a:t>存储资源管理</a:t>
            </a:r>
            <a:endParaRPr lang="en-US" altLang="zh-CN" sz="2000" b="1" dirty="0" smtClean="0"/>
          </a:p>
          <a:p>
            <a:pPr>
              <a:buClr>
                <a:schemeClr val="bg1">
                  <a:lumMod val="50000"/>
                </a:schemeClr>
              </a:buClr>
            </a:pPr>
            <a:r>
              <a:rPr lang="zh-CN" altLang="en-US" sz="2000" dirty="0" smtClean="0">
                <a:solidFill>
                  <a:schemeClr val="bg1">
                    <a:lumMod val="50000"/>
                  </a:schemeClr>
                </a:solidFill>
              </a:rPr>
              <a:t>网络资源管理</a:t>
            </a:r>
            <a:endParaRPr lang="en-US" altLang="zh-CN" sz="2000" dirty="0">
              <a:solidFill>
                <a:schemeClr val="bg1">
                  <a:lumMod val="50000"/>
                </a:schemeClr>
              </a:solidFill>
            </a:endParaRPr>
          </a:p>
          <a:p>
            <a:pPr>
              <a:buClr>
                <a:schemeClr val="bg1">
                  <a:lumMod val="50000"/>
                </a:schemeClr>
              </a:buClr>
            </a:pPr>
            <a:r>
              <a:rPr lang="zh-CN" altLang="en-US" sz="2000" dirty="0">
                <a:solidFill>
                  <a:schemeClr val="bg1">
                    <a:lumMod val="50000"/>
                  </a:schemeClr>
                </a:solidFill>
              </a:rPr>
              <a:t>虚拟机发放</a:t>
            </a:r>
            <a:endParaRPr lang="en-US" altLang="zh-CN" sz="2000" dirty="0">
              <a:solidFill>
                <a:schemeClr val="bg1">
                  <a:lumMod val="50000"/>
                </a:schemeClr>
              </a:solidFill>
            </a:endParaRPr>
          </a:p>
          <a:p>
            <a:pPr>
              <a:buClr>
                <a:schemeClr val="bg1">
                  <a:lumMod val="50000"/>
                </a:schemeClr>
              </a:buClr>
            </a:pPr>
            <a:r>
              <a:rPr lang="zh-CN" altLang="en-US" sz="2000" dirty="0">
                <a:solidFill>
                  <a:schemeClr val="bg1">
                    <a:lumMod val="50000"/>
                  </a:schemeClr>
                </a:solidFill>
              </a:rPr>
              <a:t>虚拟机管理</a:t>
            </a:r>
          </a:p>
        </p:txBody>
      </p:sp>
    </p:spTree>
    <p:extLst>
      <p:ext uri="{BB962C8B-B14F-4D97-AF65-F5344CB8AC3E}">
        <p14:creationId xmlns:p14="http://schemas.microsoft.com/office/powerpoint/2010/main" val="11408944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存储资源介绍</a:t>
            </a:r>
            <a:endParaRPr lang="zh-CN" altLang="en-US" dirty="0"/>
          </a:p>
        </p:txBody>
      </p:sp>
      <p:sp>
        <p:nvSpPr>
          <p:cNvPr id="3" name="文本占位符 2"/>
          <p:cNvSpPr>
            <a:spLocks noGrp="1"/>
          </p:cNvSpPr>
          <p:nvPr>
            <p:ph type="body" sz="quarter" idx="10"/>
          </p:nvPr>
        </p:nvSpPr>
        <p:spPr/>
        <p:txBody>
          <a:bodyPr/>
          <a:lstStyle/>
          <a:p>
            <a:r>
              <a:rPr lang="en-US" altLang="zh-CN" dirty="0" err="1"/>
              <a:t>FusionCompute</a:t>
            </a:r>
            <a:r>
              <a:rPr lang="zh-CN" altLang="en-US" dirty="0"/>
              <a:t>可使用的存储资源来自主机本地磁盘或专用的存储设备。专用的存储设备与主机之间应通过网线或光纤连通</a:t>
            </a:r>
            <a:r>
              <a:rPr lang="zh-CN" altLang="en-US" dirty="0" smtClean="0"/>
              <a:t>。</a:t>
            </a:r>
            <a:endParaRPr lang="en-US" altLang="zh-CN" dirty="0" smtClean="0"/>
          </a:p>
          <a:p>
            <a:r>
              <a:rPr lang="en-US" altLang="zh-CN" dirty="0" err="1" smtClean="0"/>
              <a:t>FusionCompute</a:t>
            </a:r>
            <a:r>
              <a:rPr lang="zh-CN" altLang="en-US" dirty="0" smtClean="0"/>
              <a:t>支持的存储类型及各存储形态：</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119445235"/>
              </p:ext>
            </p:extLst>
          </p:nvPr>
        </p:nvGraphicFramePr>
        <p:xfrm>
          <a:off x="995859" y="2924944"/>
          <a:ext cx="10403097" cy="2418080"/>
        </p:xfrm>
        <a:graphic>
          <a:graphicData uri="http://schemas.openxmlformats.org/drawingml/2006/table">
            <a:tbl>
              <a:tblPr firstRow="1" bandRow="1">
                <a:tableStyleId>{5C22544A-7EE6-4342-B048-85BDC9FD1C3A}</a:tableStyleId>
              </a:tblPr>
              <a:tblGrid>
                <a:gridCol w="1787773"/>
                <a:gridCol w="1836204"/>
                <a:gridCol w="3502756"/>
                <a:gridCol w="3276364"/>
              </a:tblGrid>
              <a:tr h="370840">
                <a:tc>
                  <a:txBody>
                    <a:bodyPr/>
                    <a:lstStyle/>
                    <a:p>
                      <a:pPr algn="ctr"/>
                      <a:r>
                        <a:rPr lang="zh-CN" altLang="en-US" sz="2000" b="1" dirty="0" smtClean="0">
                          <a:solidFill>
                            <a:schemeClr val="tx1"/>
                          </a:solidFill>
                        </a:rPr>
                        <a:t>存储设备</a:t>
                      </a:r>
                      <a:endParaRPr lang="zh-CN" altLang="en-US" sz="2000" b="1" dirty="0">
                        <a:solidFill>
                          <a:schemeClr val="tx1"/>
                        </a:solidFill>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2000" dirty="0" smtClean="0">
                          <a:solidFill>
                            <a:schemeClr val="tx1"/>
                          </a:solidFill>
                        </a:rPr>
                        <a:t>存储资源</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2000" dirty="0" smtClean="0">
                          <a:solidFill>
                            <a:schemeClr val="tx1"/>
                          </a:solidFill>
                        </a:rPr>
                        <a:t>数据存储</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2000" dirty="0" smtClean="0">
                          <a:solidFill>
                            <a:schemeClr val="tx1"/>
                          </a:solidFill>
                        </a:rPr>
                        <a:t>数据存储对存储空间的要求</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70840">
                <a:tc>
                  <a:txBody>
                    <a:bodyPr/>
                    <a:lstStyle/>
                    <a:p>
                      <a:pPr algn="l"/>
                      <a:r>
                        <a:rPr lang="zh-CN" altLang="en-US" dirty="0" smtClean="0"/>
                        <a:t>本地硬盘</a:t>
                      </a:r>
                      <a:endParaRPr lang="zh-CN" altLang="en-US" dirty="0"/>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dirty="0" smtClean="0"/>
                        <a:t>-</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zh-CN" altLang="en-US" dirty="0" smtClean="0"/>
                        <a:t>虚拟化本地硬盘（虚拟化）</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dirty="0" smtClean="0"/>
                        <a:t>[2GB,16TB)</a:t>
                      </a:r>
                      <a:endParaRPr lang="zh-CN" altLang="en-US" dirty="0"/>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l"/>
                      <a:r>
                        <a:rPr lang="en-US" altLang="zh-CN" dirty="0" smtClean="0"/>
                        <a:t>SAN</a:t>
                      </a:r>
                      <a:r>
                        <a:rPr lang="zh-CN" altLang="en-US" dirty="0" smtClean="0"/>
                        <a:t>存储</a:t>
                      </a:r>
                      <a:endParaRPr lang="zh-CN" altLang="en-US" dirty="0"/>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dirty="0" smtClean="0"/>
                        <a:t>SAN</a:t>
                      </a:r>
                      <a:r>
                        <a:rPr lang="zh-CN" altLang="en-US" dirty="0" smtClean="0"/>
                        <a:t>存储</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zh-CN" altLang="en-US" dirty="0" smtClean="0"/>
                        <a:t>虚拟化</a:t>
                      </a:r>
                      <a:r>
                        <a:rPr lang="en-US" altLang="zh-CN" dirty="0" smtClean="0"/>
                        <a:t>SAN</a:t>
                      </a:r>
                      <a:r>
                        <a:rPr lang="zh-CN" altLang="en-US" dirty="0" smtClean="0"/>
                        <a:t>存储（虚拟化）</a:t>
                      </a:r>
                      <a:endParaRPr lang="en-US" altLang="zh-CN" dirty="0" smtClean="0"/>
                    </a:p>
                    <a:p>
                      <a:pPr algn="l"/>
                      <a:r>
                        <a:rPr lang="zh-CN" altLang="en-US" dirty="0" smtClean="0"/>
                        <a:t>裸设备共享存储（裸设备映射）</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dirty="0" smtClean="0"/>
                        <a:t>[5GB</a:t>
                      </a:r>
                      <a:r>
                        <a:rPr lang="zh-CN" altLang="en-US" dirty="0" smtClean="0"/>
                        <a:t>，</a:t>
                      </a:r>
                      <a:r>
                        <a:rPr lang="en-US" altLang="zh-CN" dirty="0" smtClean="0"/>
                        <a:t>64TB]</a:t>
                      </a:r>
                      <a:endParaRPr lang="zh-CN" altLang="en-US" dirty="0"/>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l"/>
                      <a:r>
                        <a:rPr lang="en-US" altLang="zh-CN" dirty="0" smtClean="0"/>
                        <a:t>NAS</a:t>
                      </a:r>
                      <a:r>
                        <a:rPr lang="zh-CN" altLang="en-US" dirty="0" smtClean="0"/>
                        <a:t>存储</a:t>
                      </a:r>
                      <a:endParaRPr lang="zh-CN" altLang="en-US" dirty="0"/>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NAS</a:t>
                      </a:r>
                      <a:r>
                        <a:rPr lang="zh-CN" altLang="en-US" dirty="0" smtClean="0"/>
                        <a:t>存储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NAS</a:t>
                      </a:r>
                      <a:r>
                        <a:rPr lang="zh-CN" altLang="en-US" dirty="0" smtClean="0"/>
                        <a:t>存储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zh-CN" altLang="en-US" dirty="0"/>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l"/>
                      <a:r>
                        <a:rPr lang="en-US" altLang="zh-CN" dirty="0" err="1" smtClean="0"/>
                        <a:t>FusionStorage</a:t>
                      </a:r>
                      <a:r>
                        <a:rPr lang="en-US" altLang="zh-CN" dirty="0" smtClean="0"/>
                        <a:t> Block</a:t>
                      </a:r>
                      <a:endParaRPr lang="zh-CN" altLang="en-US" dirty="0"/>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FusionStorage</a:t>
                      </a:r>
                      <a:r>
                        <a:rPr lang="en-US" altLang="zh-CN" dirty="0" smtClean="0"/>
                        <a:t> Block</a:t>
                      </a:r>
                      <a:endParaRPr lang="zh-CN" alt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FusionStorage</a:t>
                      </a:r>
                      <a:r>
                        <a:rPr lang="en-US" altLang="zh-CN" dirty="0" smtClean="0"/>
                        <a:t> Block</a:t>
                      </a:r>
                      <a:endParaRPr lang="zh-CN" alt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dirty="0" smtClean="0"/>
                        <a:t>-</a:t>
                      </a:r>
                      <a:endParaRPr lang="zh-CN" altLang="en-US" dirty="0"/>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3401096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存储资源配置过程 </a:t>
            </a:r>
            <a:r>
              <a:rPr lang="en-US" altLang="zh-CN" dirty="0" smtClean="0"/>
              <a:t>(IP-SAN)</a:t>
            </a:r>
            <a:endParaRPr lang="zh-CN" altLang="en-US" dirty="0"/>
          </a:p>
        </p:txBody>
      </p:sp>
      <p:graphicFrame>
        <p:nvGraphicFramePr>
          <p:cNvPr id="6" name="图示 5"/>
          <p:cNvGraphicFramePr/>
          <p:nvPr>
            <p:extLst/>
          </p:nvPr>
        </p:nvGraphicFramePr>
        <p:xfrm>
          <a:off x="2032000" y="1213174"/>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918149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存储资源配置</a:t>
            </a:r>
            <a:r>
              <a:rPr lang="zh-CN" altLang="en-US" dirty="0" smtClean="0"/>
              <a:t>过程</a:t>
            </a:r>
            <a:endParaRPr lang="zh-CN" altLang="en-US" dirty="0"/>
          </a:p>
        </p:txBody>
      </p:sp>
      <p:pic>
        <p:nvPicPr>
          <p:cNvPr id="4" name="图片 3"/>
          <p:cNvPicPr>
            <a:picLocks noChangeAspect="1"/>
          </p:cNvPicPr>
          <p:nvPr/>
        </p:nvPicPr>
        <p:blipFill>
          <a:blip r:embed="rId3"/>
          <a:stretch>
            <a:fillRect/>
          </a:stretch>
        </p:blipFill>
        <p:spPr>
          <a:xfrm>
            <a:off x="1948138" y="1233488"/>
            <a:ext cx="8295723" cy="5019211"/>
          </a:xfrm>
          <a:prstGeom prst="rect">
            <a:avLst/>
          </a:prstGeom>
          <a:ln w="12700">
            <a:solidFill>
              <a:schemeClr val="bg1">
                <a:lumMod val="75000"/>
              </a:schemeClr>
            </a:solidFill>
          </a:ln>
        </p:spPr>
      </p:pic>
      <p:pic>
        <p:nvPicPr>
          <p:cNvPr id="5" name="图片 4"/>
          <p:cNvPicPr>
            <a:picLocks noChangeAspect="1"/>
          </p:cNvPicPr>
          <p:nvPr/>
        </p:nvPicPr>
        <p:blipFill>
          <a:blip r:embed="rId4"/>
          <a:stretch>
            <a:fillRect/>
          </a:stretch>
        </p:blipFill>
        <p:spPr>
          <a:xfrm>
            <a:off x="2314693" y="1244035"/>
            <a:ext cx="7562614" cy="5041743"/>
          </a:xfrm>
          <a:prstGeom prst="rect">
            <a:avLst/>
          </a:prstGeom>
          <a:ln w="12700">
            <a:solidFill>
              <a:schemeClr val="bg1">
                <a:lumMod val="75000"/>
              </a:schemeClr>
            </a:solidFill>
          </a:ln>
        </p:spPr>
      </p:pic>
      <p:pic>
        <p:nvPicPr>
          <p:cNvPr id="6" name="图片 5"/>
          <p:cNvPicPr>
            <a:picLocks noChangeAspect="1"/>
          </p:cNvPicPr>
          <p:nvPr/>
        </p:nvPicPr>
        <p:blipFill>
          <a:blip r:embed="rId5"/>
          <a:stretch>
            <a:fillRect/>
          </a:stretch>
        </p:blipFill>
        <p:spPr>
          <a:xfrm>
            <a:off x="1941523" y="1249917"/>
            <a:ext cx="8308952" cy="5112721"/>
          </a:xfrm>
          <a:prstGeom prst="rect">
            <a:avLst/>
          </a:prstGeom>
          <a:ln w="12700">
            <a:solidFill>
              <a:schemeClr val="bg1">
                <a:lumMod val="75000"/>
              </a:schemeClr>
            </a:solidFill>
          </a:ln>
        </p:spPr>
      </p:pic>
      <p:pic>
        <p:nvPicPr>
          <p:cNvPr id="7" name="图片 6"/>
          <p:cNvPicPr>
            <a:picLocks noChangeAspect="1"/>
          </p:cNvPicPr>
          <p:nvPr/>
        </p:nvPicPr>
        <p:blipFill>
          <a:blip r:embed="rId6"/>
          <a:stretch>
            <a:fillRect/>
          </a:stretch>
        </p:blipFill>
        <p:spPr>
          <a:xfrm>
            <a:off x="1924450" y="1267173"/>
            <a:ext cx="8275079" cy="5114577"/>
          </a:xfrm>
          <a:prstGeom prst="rect">
            <a:avLst/>
          </a:prstGeom>
          <a:ln w="12700">
            <a:solidFill>
              <a:schemeClr val="bg1">
                <a:lumMod val="75000"/>
              </a:schemeClr>
            </a:solidFill>
          </a:ln>
        </p:spPr>
      </p:pic>
      <p:pic>
        <p:nvPicPr>
          <p:cNvPr id="8" name="图片 7"/>
          <p:cNvPicPr>
            <a:picLocks noChangeAspect="1"/>
          </p:cNvPicPr>
          <p:nvPr/>
        </p:nvPicPr>
        <p:blipFill>
          <a:blip r:embed="rId7"/>
          <a:stretch>
            <a:fillRect/>
          </a:stretch>
        </p:blipFill>
        <p:spPr>
          <a:xfrm>
            <a:off x="1594800" y="1256279"/>
            <a:ext cx="9073390" cy="5029499"/>
          </a:xfrm>
          <a:prstGeom prst="rect">
            <a:avLst/>
          </a:prstGeom>
          <a:ln w="12700">
            <a:solidFill>
              <a:schemeClr val="bg1">
                <a:lumMod val="75000"/>
              </a:schemeClr>
            </a:solidFill>
          </a:ln>
        </p:spPr>
      </p:pic>
      <p:pic>
        <p:nvPicPr>
          <p:cNvPr id="9" name="图片 8"/>
          <p:cNvPicPr>
            <a:picLocks noChangeAspect="1"/>
          </p:cNvPicPr>
          <p:nvPr/>
        </p:nvPicPr>
        <p:blipFill>
          <a:blip r:embed="rId8"/>
          <a:stretch>
            <a:fillRect/>
          </a:stretch>
        </p:blipFill>
        <p:spPr>
          <a:xfrm>
            <a:off x="2376788" y="1374255"/>
            <a:ext cx="7370402" cy="4910887"/>
          </a:xfrm>
          <a:prstGeom prst="rect">
            <a:avLst/>
          </a:prstGeom>
          <a:ln w="12700">
            <a:solidFill>
              <a:schemeClr val="bg1">
                <a:lumMod val="75000"/>
              </a:schemeClr>
            </a:solidFill>
          </a:ln>
        </p:spPr>
      </p:pic>
      <p:pic>
        <p:nvPicPr>
          <p:cNvPr id="10" name="图片 9"/>
          <p:cNvPicPr>
            <a:picLocks noChangeAspect="1"/>
          </p:cNvPicPr>
          <p:nvPr/>
        </p:nvPicPr>
        <p:blipFill>
          <a:blip r:embed="rId9"/>
          <a:stretch>
            <a:fillRect/>
          </a:stretch>
        </p:blipFill>
        <p:spPr>
          <a:xfrm>
            <a:off x="1797195" y="1297395"/>
            <a:ext cx="8529587" cy="4738659"/>
          </a:xfrm>
          <a:prstGeom prst="rect">
            <a:avLst/>
          </a:prstGeom>
          <a:ln w="12700">
            <a:solidFill>
              <a:schemeClr val="bg1">
                <a:lumMod val="75000"/>
              </a:schemeClr>
            </a:solidFill>
          </a:ln>
        </p:spPr>
      </p:pic>
    </p:spTree>
    <p:extLst>
      <p:ext uri="{BB962C8B-B14F-4D97-AF65-F5344CB8AC3E}">
        <p14:creationId xmlns:p14="http://schemas.microsoft.com/office/powerpoint/2010/main" val="945495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FusionCompute</a:t>
            </a:r>
            <a:r>
              <a:rPr lang="zh-CN" altLang="en-US" dirty="0" smtClean="0"/>
              <a:t>数据存储使用方式</a:t>
            </a:r>
            <a:endParaRPr lang="zh-CN" altLang="en-US" dirty="0"/>
          </a:p>
        </p:txBody>
      </p:sp>
      <p:grpSp>
        <p:nvGrpSpPr>
          <p:cNvPr id="23" name="组合 22"/>
          <p:cNvGrpSpPr/>
          <p:nvPr/>
        </p:nvGrpSpPr>
        <p:grpSpPr>
          <a:xfrm>
            <a:off x="1098073" y="1315521"/>
            <a:ext cx="10164501" cy="1902013"/>
            <a:chOff x="1098073" y="1315521"/>
            <a:chExt cx="10164501" cy="1902013"/>
          </a:xfrm>
        </p:grpSpPr>
        <p:sp>
          <p:nvSpPr>
            <p:cNvPr id="7" name="矩形 6"/>
            <p:cNvSpPr/>
            <p:nvPr/>
          </p:nvSpPr>
          <p:spPr bwMode="auto">
            <a:xfrm>
              <a:off x="1098073" y="1659458"/>
              <a:ext cx="10164501" cy="1558076"/>
            </a:xfrm>
            <a:prstGeom prst="rect">
              <a:avLst/>
            </a:prstGeom>
            <a:noFill/>
            <a:ln w="19050"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9" name="平行四边形 8"/>
            <p:cNvSpPr/>
            <p:nvPr/>
          </p:nvSpPr>
          <p:spPr bwMode="auto">
            <a:xfrm>
              <a:off x="1288766" y="1315521"/>
              <a:ext cx="792088" cy="603594"/>
            </a:xfrm>
            <a:prstGeom prst="parallelogram">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01</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0" name="平行四边形 9"/>
            <p:cNvSpPr/>
            <p:nvPr/>
          </p:nvSpPr>
          <p:spPr bwMode="auto">
            <a:xfrm>
              <a:off x="1973542" y="1401395"/>
              <a:ext cx="4212468" cy="431844"/>
            </a:xfrm>
            <a:prstGeom prst="parallelogram">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grpSp>
        <p:nvGrpSpPr>
          <p:cNvPr id="25" name="组合 24"/>
          <p:cNvGrpSpPr/>
          <p:nvPr/>
        </p:nvGrpSpPr>
        <p:grpSpPr>
          <a:xfrm>
            <a:off x="1098073" y="5005288"/>
            <a:ext cx="10164501" cy="1196020"/>
            <a:chOff x="1098073" y="5005288"/>
            <a:chExt cx="10164501" cy="1196020"/>
          </a:xfrm>
        </p:grpSpPr>
        <p:sp>
          <p:nvSpPr>
            <p:cNvPr id="6" name="矩形 5"/>
            <p:cNvSpPr/>
            <p:nvPr/>
          </p:nvSpPr>
          <p:spPr bwMode="auto">
            <a:xfrm>
              <a:off x="1098073" y="5289621"/>
              <a:ext cx="10164501" cy="911687"/>
            </a:xfrm>
            <a:prstGeom prst="rect">
              <a:avLst/>
            </a:prstGeom>
            <a:noFill/>
            <a:ln w="19050"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8" name="平行四边形 7"/>
            <p:cNvSpPr/>
            <p:nvPr/>
          </p:nvSpPr>
          <p:spPr bwMode="auto">
            <a:xfrm>
              <a:off x="1288766" y="5005288"/>
              <a:ext cx="792088" cy="603594"/>
            </a:xfrm>
            <a:prstGeom prst="parallelogram">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03</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1" name="平行四边形 10"/>
            <p:cNvSpPr/>
            <p:nvPr/>
          </p:nvSpPr>
          <p:spPr bwMode="auto">
            <a:xfrm>
              <a:off x="1973542" y="5091162"/>
              <a:ext cx="4212468" cy="431844"/>
            </a:xfrm>
            <a:prstGeom prst="parallelogram">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grpSp>
        <p:nvGrpSpPr>
          <p:cNvPr id="24" name="组合 23"/>
          <p:cNvGrpSpPr/>
          <p:nvPr/>
        </p:nvGrpSpPr>
        <p:grpSpPr>
          <a:xfrm>
            <a:off x="1098073" y="3391339"/>
            <a:ext cx="10164501" cy="1441817"/>
            <a:chOff x="1098073" y="3391339"/>
            <a:chExt cx="10164501" cy="1441817"/>
          </a:xfrm>
        </p:grpSpPr>
        <p:sp>
          <p:nvSpPr>
            <p:cNvPr id="12" name="矩形 11"/>
            <p:cNvSpPr/>
            <p:nvPr/>
          </p:nvSpPr>
          <p:spPr bwMode="auto">
            <a:xfrm>
              <a:off x="1098073" y="3693613"/>
              <a:ext cx="10164501" cy="1139543"/>
            </a:xfrm>
            <a:prstGeom prst="rect">
              <a:avLst/>
            </a:prstGeom>
            <a:noFill/>
            <a:ln w="19050"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2"/>
              <a:r>
                <a:rPr lang="zh-CN" altLang="en-US">
                  <a:latin typeface="+mn-ea"/>
                </a:rPr>
                <a:t>当存储资源为</a:t>
              </a:r>
              <a:r>
                <a:rPr lang="en-US" altLang="zh-CN">
                  <a:latin typeface="+mn-ea"/>
                </a:rPr>
                <a:t>FusionStorage</a:t>
              </a:r>
              <a:r>
                <a:rPr lang="zh-CN" altLang="en-US">
                  <a:latin typeface="+mn-ea"/>
                </a:rPr>
                <a:t>存储时，创建数据存储时默认为非虚拟化。</a:t>
              </a:r>
              <a:endParaRPr lang="en-US" altLang="zh-CN" dirty="0">
                <a:latin typeface="+mn-ea"/>
              </a:endParaRPr>
            </a:p>
          </p:txBody>
        </p:sp>
        <p:sp>
          <p:nvSpPr>
            <p:cNvPr id="13" name="平行四边形 12"/>
            <p:cNvSpPr/>
            <p:nvPr/>
          </p:nvSpPr>
          <p:spPr bwMode="auto">
            <a:xfrm>
              <a:off x="1288766" y="3391339"/>
              <a:ext cx="792088" cy="603594"/>
            </a:xfrm>
            <a:prstGeom prst="parallelogram">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02</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4" name="平行四边形 13"/>
            <p:cNvSpPr/>
            <p:nvPr/>
          </p:nvSpPr>
          <p:spPr bwMode="auto">
            <a:xfrm>
              <a:off x="1973542" y="3477213"/>
              <a:ext cx="4212468" cy="431844"/>
            </a:xfrm>
            <a:prstGeom prst="parallelogram">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sp>
        <p:nvSpPr>
          <p:cNvPr id="15" name="矩形 14"/>
          <p:cNvSpPr/>
          <p:nvPr/>
        </p:nvSpPr>
        <p:spPr>
          <a:xfrm>
            <a:off x="2248732" y="1370266"/>
            <a:ext cx="3937278" cy="480131"/>
          </a:xfrm>
          <a:prstGeom prst="rect">
            <a:avLst/>
          </a:prstGeom>
        </p:spPr>
        <p:txBody>
          <a:bodyPr wrap="square">
            <a:spAutoFit/>
          </a:bodyPr>
          <a:lstStyle/>
          <a:p>
            <a:pPr lvl="0" algn="just" defTabSz="801688" fontAlgn="base">
              <a:lnSpc>
                <a:spcPct val="140000"/>
              </a:lnSpc>
              <a:spcBef>
                <a:spcPct val="30000"/>
              </a:spcBef>
              <a:buClr>
                <a:srgbClr val="FFFFFF">
                  <a:lumMod val="50000"/>
                </a:srgbClr>
              </a:buClr>
              <a:buSzPct val="60000"/>
            </a:pPr>
            <a:r>
              <a:rPr lang="zh-CN" altLang="en-US" sz="1800" kern="0" dirty="0">
                <a:solidFill>
                  <a:srgbClr val="000000"/>
                </a:solidFill>
                <a:latin typeface="微软雅黑"/>
                <a:ea typeface="微软雅黑"/>
                <a:cs typeface="Arial" panose="020B0604020202020204" pitchFamily="34" charset="0"/>
              </a:rPr>
              <a:t>虚拟</a:t>
            </a:r>
            <a:r>
              <a:rPr lang="zh-CN" altLang="en-US" sz="1800" kern="0" dirty="0" smtClean="0">
                <a:solidFill>
                  <a:srgbClr val="000000"/>
                </a:solidFill>
                <a:latin typeface="微软雅黑"/>
                <a:ea typeface="微软雅黑"/>
                <a:cs typeface="Arial" panose="020B0604020202020204" pitchFamily="34" charset="0"/>
              </a:rPr>
              <a:t>化存储</a:t>
            </a:r>
            <a:endParaRPr lang="en-US" altLang="zh-CN" sz="1800" kern="0" dirty="0">
              <a:solidFill>
                <a:srgbClr val="000000"/>
              </a:solidFill>
              <a:latin typeface="微软雅黑"/>
              <a:ea typeface="微软雅黑"/>
              <a:cs typeface="Arial" panose="020B0604020202020204" pitchFamily="34" charset="0"/>
            </a:endParaRPr>
          </a:p>
        </p:txBody>
      </p:sp>
      <p:sp>
        <p:nvSpPr>
          <p:cNvPr id="16" name="矩形 15"/>
          <p:cNvSpPr/>
          <p:nvPr/>
        </p:nvSpPr>
        <p:spPr>
          <a:xfrm>
            <a:off x="2065785" y="3429000"/>
            <a:ext cx="4120225" cy="480131"/>
          </a:xfrm>
          <a:prstGeom prst="rect">
            <a:avLst/>
          </a:prstGeom>
        </p:spPr>
        <p:txBody>
          <a:bodyPr wrap="square">
            <a:spAutoFit/>
          </a:bodyPr>
          <a:lstStyle/>
          <a:p>
            <a:pPr lvl="0" algn="just" defTabSz="801688" fontAlgn="base">
              <a:lnSpc>
                <a:spcPct val="140000"/>
              </a:lnSpc>
              <a:spcBef>
                <a:spcPct val="30000"/>
              </a:spcBef>
              <a:buClr>
                <a:srgbClr val="FFFFFF">
                  <a:lumMod val="50000"/>
                </a:srgbClr>
              </a:buClr>
              <a:buSzPct val="60000"/>
            </a:pPr>
            <a:r>
              <a:rPr lang="zh-CN" altLang="en-US" sz="1800" kern="0" dirty="0" smtClean="0">
                <a:solidFill>
                  <a:srgbClr val="000000"/>
                </a:solidFill>
                <a:latin typeface="微软雅黑"/>
                <a:ea typeface="微软雅黑"/>
                <a:cs typeface="Arial" panose="020B0604020202020204" pitchFamily="34" charset="0"/>
              </a:rPr>
              <a:t>非虚拟化存储</a:t>
            </a:r>
            <a:endParaRPr lang="en-US" altLang="zh-CN" sz="1800" kern="0" dirty="0">
              <a:solidFill>
                <a:srgbClr val="000000"/>
              </a:solidFill>
              <a:latin typeface="微软雅黑"/>
              <a:ea typeface="微软雅黑"/>
              <a:cs typeface="Arial" panose="020B0604020202020204" pitchFamily="34" charset="0"/>
            </a:endParaRPr>
          </a:p>
        </p:txBody>
      </p:sp>
      <p:sp>
        <p:nvSpPr>
          <p:cNvPr id="17" name="矩形 16"/>
          <p:cNvSpPr/>
          <p:nvPr/>
        </p:nvSpPr>
        <p:spPr>
          <a:xfrm>
            <a:off x="2080854" y="5049556"/>
            <a:ext cx="4105156" cy="480131"/>
          </a:xfrm>
          <a:prstGeom prst="rect">
            <a:avLst/>
          </a:prstGeom>
        </p:spPr>
        <p:txBody>
          <a:bodyPr wrap="square">
            <a:spAutoFit/>
          </a:bodyPr>
          <a:lstStyle/>
          <a:p>
            <a:pPr lvl="0" algn="just" defTabSz="801688" fontAlgn="base">
              <a:lnSpc>
                <a:spcPct val="140000"/>
              </a:lnSpc>
              <a:spcBef>
                <a:spcPct val="30000"/>
              </a:spcBef>
              <a:buClr>
                <a:srgbClr val="FFFFFF">
                  <a:lumMod val="50000"/>
                </a:srgbClr>
              </a:buClr>
              <a:buSzPct val="60000"/>
            </a:pPr>
            <a:r>
              <a:rPr lang="zh-CN" altLang="en-US" sz="1800" kern="0" dirty="0" smtClean="0">
                <a:solidFill>
                  <a:srgbClr val="000000"/>
                </a:solidFill>
                <a:latin typeface="微软雅黑"/>
                <a:ea typeface="微软雅黑"/>
                <a:cs typeface="Arial" panose="020B0604020202020204" pitchFamily="34" charset="0"/>
              </a:rPr>
              <a:t>裸设备映射</a:t>
            </a:r>
            <a:endParaRPr lang="en-US" altLang="zh-CN" sz="1800" kern="0" dirty="0">
              <a:solidFill>
                <a:srgbClr val="000000"/>
              </a:solidFill>
              <a:latin typeface="微软雅黑"/>
              <a:ea typeface="微软雅黑"/>
              <a:cs typeface="Arial" panose="020B0604020202020204" pitchFamily="34" charset="0"/>
            </a:endParaRPr>
          </a:p>
        </p:txBody>
      </p:sp>
      <p:sp>
        <p:nvSpPr>
          <p:cNvPr id="18" name="矩形 17"/>
          <p:cNvSpPr/>
          <p:nvPr/>
        </p:nvSpPr>
        <p:spPr>
          <a:xfrm>
            <a:off x="1163452" y="1969586"/>
            <a:ext cx="10099122" cy="1077218"/>
          </a:xfrm>
          <a:prstGeom prst="rect">
            <a:avLst/>
          </a:prstGeom>
        </p:spPr>
        <p:txBody>
          <a:bodyPr wrap="square">
            <a:spAutoFit/>
          </a:bodyPr>
          <a:lstStyle/>
          <a:p>
            <a:pPr marL="171450" indent="-171450">
              <a:buSzPct val="5000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虚拟化的数据存储创建普通磁盘速度较慢，但可支持部分高级特性，如果创建精简磁盘，还能支持更多的高级特性，可提高存储的资源利用率和系统的安全性、可靠性。</a:t>
            </a:r>
          </a:p>
          <a:p>
            <a:pPr marL="171450" indent="-171450">
              <a:buSzPct val="5000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格式化：存储设备首次添加为数据存储时，请确认该存储设备上的数据已经备份或不再使用，并将“是否格式化”设置为“是”，此时系统会将待使用的存储设备格式化为华为虚拟化文件系统。</a:t>
            </a:r>
          </a:p>
        </p:txBody>
      </p:sp>
      <p:sp>
        <p:nvSpPr>
          <p:cNvPr id="21" name="矩形 20"/>
          <p:cNvSpPr/>
          <p:nvPr/>
        </p:nvSpPr>
        <p:spPr>
          <a:xfrm>
            <a:off x="1097093" y="4277499"/>
            <a:ext cx="10165481" cy="338554"/>
          </a:xfrm>
          <a:prstGeom prst="rect">
            <a:avLst/>
          </a:prstGeom>
        </p:spPr>
        <p:txBody>
          <a:bodyPr wrap="square">
            <a:spAutoFit/>
          </a:bodyPr>
          <a:lstStyle/>
          <a:p>
            <a:pPr marL="171450" indent="-171450">
              <a:buSzPct val="5000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当存储资源为</a:t>
            </a:r>
            <a:r>
              <a:rPr lang="en-US" altLang="zh-CN" sz="1600" dirty="0">
                <a:latin typeface="微软雅黑" panose="020B0503020204020204" pitchFamily="34" charset="-122"/>
                <a:ea typeface="微软雅黑" panose="020B0503020204020204" pitchFamily="34" charset="-122"/>
              </a:rPr>
              <a:t>FusionStorage</a:t>
            </a:r>
            <a:r>
              <a:rPr lang="zh-CN" altLang="en-US" sz="1600" dirty="0">
                <a:latin typeface="微软雅黑" panose="020B0503020204020204" pitchFamily="34" charset="-122"/>
                <a:ea typeface="微软雅黑" panose="020B0503020204020204" pitchFamily="34" charset="-122"/>
              </a:rPr>
              <a:t>存储时，创建数据存储时默认为非虚拟化。</a:t>
            </a:r>
          </a:p>
        </p:txBody>
      </p:sp>
      <p:sp>
        <p:nvSpPr>
          <p:cNvPr id="22" name="矩形 21"/>
          <p:cNvSpPr/>
          <p:nvPr/>
        </p:nvSpPr>
        <p:spPr>
          <a:xfrm>
            <a:off x="1097093" y="5744881"/>
            <a:ext cx="10165481" cy="338554"/>
          </a:xfrm>
          <a:prstGeom prst="rect">
            <a:avLst/>
          </a:prstGeom>
        </p:spPr>
        <p:txBody>
          <a:bodyPr wrap="square">
            <a:spAutoFit/>
          </a:bodyPr>
          <a:lstStyle/>
          <a:p>
            <a:pPr marL="171450" indent="-171450">
              <a:buSzPct val="5000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将</a:t>
            </a:r>
            <a:r>
              <a:rPr lang="en-US" altLang="zh-CN" sz="1600" dirty="0">
                <a:latin typeface="微软雅黑" panose="020B0503020204020204" pitchFamily="34" charset="-122"/>
                <a:ea typeface="微软雅黑" panose="020B0503020204020204" pitchFamily="34" charset="-122"/>
              </a:rPr>
              <a:t>SAN</a:t>
            </a:r>
            <a:r>
              <a:rPr lang="zh-CN" altLang="en-US" sz="1600" dirty="0">
                <a:latin typeface="微软雅黑" panose="020B0503020204020204" pitchFamily="34" charset="-122"/>
                <a:ea typeface="微软雅黑" panose="020B0503020204020204" pitchFamily="34" charset="-122"/>
              </a:rPr>
              <a:t>存储的物理</a:t>
            </a:r>
            <a:r>
              <a:rPr lang="en-US" altLang="zh-CN" sz="1600" dirty="0">
                <a:latin typeface="微软雅黑" panose="020B0503020204020204" pitchFamily="34" charset="-122"/>
                <a:ea typeface="微软雅黑" panose="020B0503020204020204" pitchFamily="34" charset="-122"/>
              </a:rPr>
              <a:t>LUN</a:t>
            </a:r>
            <a:r>
              <a:rPr lang="zh-CN" altLang="en-US" sz="1600" dirty="0">
                <a:latin typeface="微软雅黑" panose="020B0503020204020204" pitchFamily="34" charset="-122"/>
                <a:ea typeface="微软雅黑" panose="020B0503020204020204" pitchFamily="34" charset="-122"/>
              </a:rPr>
              <a:t>直接作为磁盘绑定给业务虚拟机，使</a:t>
            </a:r>
            <a:r>
              <a:rPr lang="en-US" altLang="zh-CN" sz="1600" dirty="0">
                <a:latin typeface="微软雅黑" panose="020B0503020204020204" pitchFamily="34" charset="-122"/>
                <a:ea typeface="微软雅黑" panose="020B0503020204020204" pitchFamily="34" charset="-122"/>
              </a:rPr>
              <a:t>SAN</a:t>
            </a:r>
            <a:r>
              <a:rPr lang="zh-CN" altLang="en-US" sz="1600" dirty="0">
                <a:latin typeface="微软雅黑" panose="020B0503020204020204" pitchFamily="34" charset="-122"/>
                <a:ea typeface="微软雅黑" panose="020B0503020204020204" pitchFamily="34" charset="-122"/>
              </a:rPr>
              <a:t>存储具有更高的性能。</a:t>
            </a:r>
          </a:p>
        </p:txBody>
      </p:sp>
    </p:spTree>
    <p:extLst>
      <p:ext uri="{BB962C8B-B14F-4D97-AF65-F5344CB8AC3E}">
        <p14:creationId xmlns:p14="http://schemas.microsoft.com/office/powerpoint/2010/main" val="101045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6">
                                            <p:txEl>
                                              <p:pRg st="0" end="0"/>
                                            </p:txEl>
                                          </p:spTgt>
                                        </p:tgtEl>
                                        <p:attrNameLst>
                                          <p:attrName>style.visibility</p:attrName>
                                        </p:attrNameLst>
                                      </p:cBhvr>
                                      <p:to>
                                        <p:strVal val="visible"/>
                                      </p:to>
                                    </p:set>
                                    <p:animEffect transition="in" filter="wipe(left)">
                                      <p:cBhvr>
                                        <p:cTn id="24" dur="500"/>
                                        <p:tgtEl>
                                          <p:spTgt spid="16">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animEffect transition="in" filter="wipe(left)">
                                      <p:cBhvr>
                                        <p:cTn id="37" dur="500"/>
                                        <p:tgtEl>
                                          <p:spTgt spid="17">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21"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FusionCompute</a:t>
            </a:r>
            <a:r>
              <a:rPr lang="zh-CN" altLang="en-US" dirty="0" smtClean="0"/>
              <a:t>磁盘参数</a:t>
            </a:r>
            <a:endParaRPr lang="zh-CN" altLang="en-US" dirty="0"/>
          </a:p>
        </p:txBody>
      </p:sp>
      <p:grpSp>
        <p:nvGrpSpPr>
          <p:cNvPr id="45" name="组合 44"/>
          <p:cNvGrpSpPr/>
          <p:nvPr/>
        </p:nvGrpSpPr>
        <p:grpSpPr>
          <a:xfrm>
            <a:off x="1013749" y="1237469"/>
            <a:ext cx="10164501" cy="1471451"/>
            <a:chOff x="1013749" y="1237469"/>
            <a:chExt cx="10164501" cy="1471451"/>
          </a:xfrm>
        </p:grpSpPr>
        <p:sp>
          <p:nvSpPr>
            <p:cNvPr id="30" name="矩形 29"/>
            <p:cNvSpPr/>
            <p:nvPr/>
          </p:nvSpPr>
          <p:spPr bwMode="auto">
            <a:xfrm>
              <a:off x="1013749" y="1654749"/>
              <a:ext cx="10164501" cy="1054171"/>
            </a:xfrm>
            <a:prstGeom prst="rect">
              <a:avLst/>
            </a:prstGeom>
            <a:noFill/>
            <a:ln w="19050"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1" name="平行四边形 30"/>
            <p:cNvSpPr/>
            <p:nvPr/>
          </p:nvSpPr>
          <p:spPr bwMode="auto">
            <a:xfrm>
              <a:off x="1319610" y="1237469"/>
              <a:ext cx="792088" cy="597233"/>
            </a:xfrm>
            <a:prstGeom prst="parallelogram">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01</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32" name="平行四边形 31"/>
            <p:cNvSpPr/>
            <p:nvPr/>
          </p:nvSpPr>
          <p:spPr bwMode="auto">
            <a:xfrm>
              <a:off x="2004386" y="1322438"/>
              <a:ext cx="4212468" cy="427293"/>
            </a:xfrm>
            <a:prstGeom prst="parallelogram">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sp>
        <p:nvSpPr>
          <p:cNvPr id="33" name="矩形 32"/>
          <p:cNvSpPr/>
          <p:nvPr/>
        </p:nvSpPr>
        <p:spPr>
          <a:xfrm>
            <a:off x="2279576" y="1297073"/>
            <a:ext cx="3937278" cy="438133"/>
          </a:xfrm>
          <a:prstGeom prst="rect">
            <a:avLst/>
          </a:prstGeom>
        </p:spPr>
        <p:txBody>
          <a:bodyPr wrap="square">
            <a:spAutoFit/>
          </a:bodyPr>
          <a:lstStyle/>
          <a:p>
            <a:pPr lvl="0" algn="just" defTabSz="801688" fontAlgn="base">
              <a:lnSpc>
                <a:spcPct val="140000"/>
              </a:lnSpc>
              <a:spcBef>
                <a:spcPct val="30000"/>
              </a:spcBef>
              <a:buClr>
                <a:srgbClr val="FFFFFF">
                  <a:lumMod val="50000"/>
                </a:srgbClr>
              </a:buClr>
              <a:buSzPct val="60000"/>
            </a:pPr>
            <a:r>
              <a:rPr lang="zh-CN" altLang="en-US" sz="1800" kern="0" dirty="0" smtClean="0">
                <a:solidFill>
                  <a:srgbClr val="000000"/>
                </a:solidFill>
                <a:latin typeface="微软雅黑"/>
                <a:ea typeface="微软雅黑"/>
                <a:cs typeface="Arial" panose="020B0604020202020204" pitchFamily="34" charset="0"/>
              </a:rPr>
              <a:t>磁盘类型</a:t>
            </a:r>
            <a:endParaRPr lang="en-US" altLang="zh-CN" sz="1800" kern="0" dirty="0">
              <a:solidFill>
                <a:srgbClr val="000000"/>
              </a:solidFill>
              <a:latin typeface="微软雅黑"/>
              <a:ea typeface="微软雅黑"/>
              <a:cs typeface="Arial" panose="020B0604020202020204" pitchFamily="34" charset="0"/>
            </a:endParaRPr>
          </a:p>
        </p:txBody>
      </p:sp>
      <p:sp>
        <p:nvSpPr>
          <p:cNvPr id="34" name="矩形 33"/>
          <p:cNvSpPr/>
          <p:nvPr/>
        </p:nvSpPr>
        <p:spPr>
          <a:xfrm>
            <a:off x="1167293" y="1930096"/>
            <a:ext cx="10099122" cy="584775"/>
          </a:xfrm>
          <a:prstGeom prst="rect">
            <a:avLst/>
          </a:prstGeom>
        </p:spPr>
        <p:txBody>
          <a:bodyPr wrap="square">
            <a:spAutoFit/>
          </a:bodyPr>
          <a:lstStyle/>
          <a:p>
            <a:pPr marL="171450" indent="-171450">
              <a:buSzPct val="5000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普通：普通磁盘只能单个虚拟机使用。</a:t>
            </a:r>
          </a:p>
          <a:p>
            <a:pPr marL="171450" indent="-171450">
              <a:buSzPct val="5000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共享：共享磁盘可以绑定给多个虚拟机使用。</a:t>
            </a:r>
          </a:p>
        </p:txBody>
      </p:sp>
      <p:grpSp>
        <p:nvGrpSpPr>
          <p:cNvPr id="46" name="组合 45"/>
          <p:cNvGrpSpPr/>
          <p:nvPr/>
        </p:nvGrpSpPr>
        <p:grpSpPr>
          <a:xfrm>
            <a:off x="1013749" y="2801467"/>
            <a:ext cx="10164501" cy="1703955"/>
            <a:chOff x="1013749" y="2801467"/>
            <a:chExt cx="10164501" cy="1703955"/>
          </a:xfrm>
        </p:grpSpPr>
        <p:sp>
          <p:nvSpPr>
            <p:cNvPr id="35" name="矩形 34"/>
            <p:cNvSpPr/>
            <p:nvPr/>
          </p:nvSpPr>
          <p:spPr bwMode="auto">
            <a:xfrm>
              <a:off x="1013749" y="3218747"/>
              <a:ext cx="10164501" cy="1286675"/>
            </a:xfrm>
            <a:prstGeom prst="rect">
              <a:avLst/>
            </a:prstGeom>
            <a:noFill/>
            <a:ln w="19050"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6" name="平行四边形 35"/>
            <p:cNvSpPr/>
            <p:nvPr/>
          </p:nvSpPr>
          <p:spPr bwMode="auto">
            <a:xfrm>
              <a:off x="1319610" y="2801467"/>
              <a:ext cx="792088" cy="597233"/>
            </a:xfrm>
            <a:prstGeom prst="parallelogram">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02</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37" name="平行四边形 36"/>
            <p:cNvSpPr/>
            <p:nvPr/>
          </p:nvSpPr>
          <p:spPr bwMode="auto">
            <a:xfrm>
              <a:off x="2004386" y="2886436"/>
              <a:ext cx="4212468" cy="427293"/>
            </a:xfrm>
            <a:prstGeom prst="parallelogram">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sp>
        <p:nvSpPr>
          <p:cNvPr id="38" name="矩形 37"/>
          <p:cNvSpPr/>
          <p:nvPr/>
        </p:nvSpPr>
        <p:spPr>
          <a:xfrm>
            <a:off x="2279576" y="2861071"/>
            <a:ext cx="3937278" cy="438133"/>
          </a:xfrm>
          <a:prstGeom prst="rect">
            <a:avLst/>
          </a:prstGeom>
        </p:spPr>
        <p:txBody>
          <a:bodyPr wrap="square">
            <a:spAutoFit/>
          </a:bodyPr>
          <a:lstStyle/>
          <a:p>
            <a:pPr lvl="0" algn="just" defTabSz="801688" fontAlgn="base">
              <a:lnSpc>
                <a:spcPct val="140000"/>
              </a:lnSpc>
              <a:spcBef>
                <a:spcPct val="30000"/>
              </a:spcBef>
              <a:buClr>
                <a:srgbClr val="FFFFFF">
                  <a:lumMod val="50000"/>
                </a:srgbClr>
              </a:buClr>
              <a:buSzPct val="60000"/>
            </a:pPr>
            <a:r>
              <a:rPr lang="zh-CN" altLang="en-US" sz="1800" kern="0" dirty="0" smtClean="0">
                <a:solidFill>
                  <a:srgbClr val="000000"/>
                </a:solidFill>
                <a:latin typeface="微软雅黑"/>
                <a:ea typeface="微软雅黑"/>
                <a:cs typeface="Arial" panose="020B0604020202020204" pitchFamily="34" charset="0"/>
              </a:rPr>
              <a:t>配置模式</a:t>
            </a:r>
            <a:endParaRPr lang="en-US" altLang="zh-CN" sz="1800" kern="0" dirty="0">
              <a:solidFill>
                <a:srgbClr val="000000"/>
              </a:solidFill>
              <a:latin typeface="微软雅黑"/>
              <a:ea typeface="微软雅黑"/>
              <a:cs typeface="Arial" panose="020B0604020202020204" pitchFamily="34" charset="0"/>
            </a:endParaRPr>
          </a:p>
        </p:txBody>
      </p:sp>
      <p:sp>
        <p:nvSpPr>
          <p:cNvPr id="39" name="矩形 38"/>
          <p:cNvSpPr/>
          <p:nvPr/>
        </p:nvSpPr>
        <p:spPr>
          <a:xfrm>
            <a:off x="1167293" y="3428204"/>
            <a:ext cx="10099122" cy="1077218"/>
          </a:xfrm>
          <a:prstGeom prst="rect">
            <a:avLst/>
          </a:prstGeom>
        </p:spPr>
        <p:txBody>
          <a:bodyPr wrap="square">
            <a:spAutoFit/>
          </a:bodyPr>
          <a:lstStyle/>
          <a:p>
            <a:pPr marL="171450" indent="-171450">
              <a:buSzPct val="5000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普通：根据磁盘容量为磁盘分配空间，在创建过程中会将物理设备上保留的数据置零。</a:t>
            </a:r>
          </a:p>
          <a:p>
            <a:pPr marL="171450" indent="-171450">
              <a:buSzPct val="5000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精简：该模式下，系统首次仅分配磁盘容量配置值的部分容量，后续根据使用情况，逐步进行分配，直到分配总量达到磁盘容量配置值为止。</a:t>
            </a:r>
          </a:p>
          <a:p>
            <a:pPr marL="171450" indent="-171450">
              <a:buSzPct val="5000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普通延迟置零：根据磁盘容量为磁盘分配空间，创建时占用极少空间做标记，初次使用时分配所有空间。</a:t>
            </a:r>
          </a:p>
        </p:txBody>
      </p:sp>
      <p:grpSp>
        <p:nvGrpSpPr>
          <p:cNvPr id="47" name="组合 46"/>
          <p:cNvGrpSpPr/>
          <p:nvPr/>
        </p:nvGrpSpPr>
        <p:grpSpPr>
          <a:xfrm>
            <a:off x="1013749" y="4620378"/>
            <a:ext cx="10164501" cy="1616934"/>
            <a:chOff x="1013749" y="4620378"/>
            <a:chExt cx="10164501" cy="1616934"/>
          </a:xfrm>
        </p:grpSpPr>
        <p:sp>
          <p:nvSpPr>
            <p:cNvPr id="40" name="矩形 39"/>
            <p:cNvSpPr/>
            <p:nvPr/>
          </p:nvSpPr>
          <p:spPr bwMode="auto">
            <a:xfrm>
              <a:off x="1013749" y="5037658"/>
              <a:ext cx="10164501" cy="1199654"/>
            </a:xfrm>
            <a:prstGeom prst="rect">
              <a:avLst/>
            </a:prstGeom>
            <a:noFill/>
            <a:ln w="19050"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41" name="平行四边形 40"/>
            <p:cNvSpPr/>
            <p:nvPr/>
          </p:nvSpPr>
          <p:spPr bwMode="auto">
            <a:xfrm>
              <a:off x="1319610" y="4620378"/>
              <a:ext cx="792088" cy="597233"/>
            </a:xfrm>
            <a:prstGeom prst="parallelogram">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03</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2" name="平行四边形 41"/>
            <p:cNvSpPr/>
            <p:nvPr/>
          </p:nvSpPr>
          <p:spPr bwMode="auto">
            <a:xfrm>
              <a:off x="2004386" y="4705347"/>
              <a:ext cx="4212468" cy="427293"/>
            </a:xfrm>
            <a:prstGeom prst="parallelogram">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sp>
        <p:nvSpPr>
          <p:cNvPr id="43" name="矩形 42"/>
          <p:cNvSpPr/>
          <p:nvPr/>
        </p:nvSpPr>
        <p:spPr>
          <a:xfrm>
            <a:off x="2279576" y="4679982"/>
            <a:ext cx="3937278" cy="438133"/>
          </a:xfrm>
          <a:prstGeom prst="rect">
            <a:avLst/>
          </a:prstGeom>
        </p:spPr>
        <p:txBody>
          <a:bodyPr wrap="square">
            <a:spAutoFit/>
          </a:bodyPr>
          <a:lstStyle/>
          <a:p>
            <a:pPr lvl="0" algn="just" defTabSz="801688" fontAlgn="base">
              <a:lnSpc>
                <a:spcPct val="140000"/>
              </a:lnSpc>
              <a:spcBef>
                <a:spcPct val="30000"/>
              </a:spcBef>
              <a:buClr>
                <a:srgbClr val="FFFFFF">
                  <a:lumMod val="50000"/>
                </a:srgbClr>
              </a:buClr>
              <a:buSzPct val="60000"/>
            </a:pPr>
            <a:r>
              <a:rPr lang="zh-CN" altLang="en-US" sz="1800" kern="0" dirty="0" smtClean="0">
                <a:solidFill>
                  <a:srgbClr val="000000"/>
                </a:solidFill>
                <a:latin typeface="微软雅黑"/>
                <a:ea typeface="微软雅黑"/>
                <a:cs typeface="Arial" panose="020B0604020202020204" pitchFamily="34" charset="0"/>
              </a:rPr>
              <a:t>磁盘模式</a:t>
            </a:r>
            <a:endParaRPr lang="en-US" altLang="zh-CN" sz="1800" kern="0" dirty="0">
              <a:solidFill>
                <a:srgbClr val="000000"/>
              </a:solidFill>
              <a:latin typeface="微软雅黑"/>
              <a:ea typeface="微软雅黑"/>
              <a:cs typeface="Arial" panose="020B0604020202020204" pitchFamily="34" charset="0"/>
            </a:endParaRPr>
          </a:p>
        </p:txBody>
      </p:sp>
      <p:sp>
        <p:nvSpPr>
          <p:cNvPr id="44" name="矩形 43"/>
          <p:cNvSpPr/>
          <p:nvPr/>
        </p:nvSpPr>
        <p:spPr>
          <a:xfrm>
            <a:off x="1167293" y="5302580"/>
            <a:ext cx="10099122" cy="830997"/>
          </a:xfrm>
          <a:prstGeom prst="rect">
            <a:avLst/>
          </a:prstGeom>
        </p:spPr>
        <p:txBody>
          <a:bodyPr wrap="square">
            <a:spAutoFit/>
          </a:bodyPr>
          <a:lstStyle/>
          <a:p>
            <a:pPr marL="171450" indent="-171450">
              <a:buSzPct val="5000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从属：快照中包含该从属磁盘，更改将立即并永久写入磁盘。</a:t>
            </a:r>
          </a:p>
          <a:p>
            <a:pPr marL="171450" indent="-171450">
              <a:buSzPct val="5000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独立</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持久：更改将立即并永久写入磁盘，持久磁盘不受快照影响。</a:t>
            </a:r>
          </a:p>
          <a:p>
            <a:pPr marL="171450" indent="-171450">
              <a:buSzPct val="5000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独立</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非持久：关闭电源或恢复快照后，丢弃对该磁盘的更改。</a:t>
            </a:r>
          </a:p>
        </p:txBody>
      </p:sp>
    </p:spTree>
    <p:extLst>
      <p:ext uri="{BB962C8B-B14F-4D97-AF65-F5344CB8AC3E}">
        <p14:creationId xmlns:p14="http://schemas.microsoft.com/office/powerpoint/2010/main" val="96864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wipe(left)">
                                      <p:cBhvr>
                                        <p:cTn id="24" dur="500"/>
                                        <p:tgtEl>
                                          <p:spTgt spid="38"/>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left)">
                                      <p:cBhvr>
                                        <p:cTn id="37" dur="500"/>
                                        <p:tgtEl>
                                          <p:spTgt spid="43"/>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8" grpId="0"/>
      <p:bldP spid="39" grpId="0"/>
      <p:bldP spid="43" grpId="0"/>
      <p:bldP spid="4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019436" y="1278630"/>
            <a:ext cx="9829092" cy="1938992"/>
          </a:xfrm>
          <a:prstGeom prst="rect">
            <a:avLst/>
          </a:prstGeom>
        </p:spPr>
        <p:txBody>
          <a:bodyPr wrap="square">
            <a:spAutoFit/>
          </a:bodyPr>
          <a:lstStyle/>
          <a:p>
            <a:pPr marL="342900" lvl="0" indent="-342900">
              <a:buClr>
                <a:srgbClr val="FFFFFF">
                  <a:lumMod val="50000"/>
                </a:srgbClr>
              </a:buClr>
              <a:buFont typeface="Wingdings" panose="05000000000000000000" pitchFamily="2" charset="2"/>
              <a:buChar char="l"/>
            </a:pPr>
            <a:r>
              <a:rPr lang="zh-CN" altLang="en-US" sz="2400" dirty="0" smtClean="0">
                <a:solidFill>
                  <a:srgbClr val="000000"/>
                </a:solidFill>
                <a:latin typeface="+mn-ea"/>
                <a:ea typeface="+mn-ea"/>
              </a:rPr>
              <a:t>持久化磁盘和非持久化磁盘在那些场景可以用到？</a:t>
            </a:r>
            <a:endParaRPr lang="en-US" altLang="zh-CN" sz="2400" b="1" dirty="0">
              <a:solidFill>
                <a:srgbClr val="000000"/>
              </a:solidFill>
              <a:latin typeface="+mn-ea"/>
              <a:ea typeface="+mn-ea"/>
            </a:endParaRPr>
          </a:p>
          <a:p>
            <a:pPr marL="342900" lvl="0" indent="-342900">
              <a:buClr>
                <a:srgbClr val="FFFFFF">
                  <a:lumMod val="50000"/>
                </a:srgbClr>
              </a:buClr>
              <a:buFont typeface="Wingdings" panose="05000000000000000000" pitchFamily="2" charset="2"/>
              <a:buChar char="l"/>
            </a:pPr>
            <a:endParaRPr lang="en-US" altLang="zh-CN" sz="2400" b="1" dirty="0">
              <a:solidFill>
                <a:srgbClr val="000000"/>
              </a:solidFill>
              <a:latin typeface="+mn-ea"/>
              <a:ea typeface="+mn-ea"/>
            </a:endParaRPr>
          </a:p>
          <a:p>
            <a:pPr lvl="0">
              <a:buClr>
                <a:srgbClr val="FFFFFF">
                  <a:lumMod val="50000"/>
                </a:srgbClr>
              </a:buClr>
            </a:pPr>
            <a:endParaRPr lang="en-US" altLang="zh-CN" sz="2400" b="1" dirty="0">
              <a:solidFill>
                <a:srgbClr val="000000"/>
              </a:solidFill>
              <a:latin typeface="+mn-ea"/>
              <a:ea typeface="+mn-ea"/>
            </a:endParaRPr>
          </a:p>
          <a:p>
            <a:pPr marL="342900" lvl="0" indent="-342900">
              <a:buClr>
                <a:srgbClr val="FFFFFF">
                  <a:lumMod val="50000"/>
                </a:srgbClr>
              </a:buClr>
              <a:buFont typeface="Wingdings" panose="05000000000000000000" pitchFamily="2" charset="2"/>
              <a:buChar char="l"/>
            </a:pPr>
            <a:r>
              <a:rPr lang="en-US" altLang="zh-CN" sz="2400" dirty="0" smtClean="0">
                <a:solidFill>
                  <a:srgbClr val="000000"/>
                </a:solidFill>
                <a:latin typeface="+mn-ea"/>
                <a:ea typeface="+mn-ea"/>
              </a:rPr>
              <a:t>FusionStorage</a:t>
            </a:r>
            <a:r>
              <a:rPr lang="zh-CN" altLang="en-US" sz="2400" dirty="0" smtClean="0">
                <a:solidFill>
                  <a:srgbClr val="000000"/>
                </a:solidFill>
                <a:latin typeface="+mn-ea"/>
                <a:ea typeface="+mn-ea"/>
              </a:rPr>
              <a:t>、</a:t>
            </a:r>
            <a:r>
              <a:rPr lang="en-US" altLang="zh-CN" sz="2400" dirty="0" smtClean="0">
                <a:solidFill>
                  <a:srgbClr val="000000"/>
                </a:solidFill>
                <a:latin typeface="+mn-ea"/>
                <a:ea typeface="+mn-ea"/>
              </a:rPr>
              <a:t>NAS</a:t>
            </a:r>
            <a:r>
              <a:rPr lang="zh-CN" altLang="en-US" sz="2400" dirty="0" smtClean="0">
                <a:solidFill>
                  <a:srgbClr val="000000"/>
                </a:solidFill>
                <a:latin typeface="+mn-ea"/>
                <a:ea typeface="+mn-ea"/>
              </a:rPr>
              <a:t>、传统存储有什么区别？在</a:t>
            </a:r>
            <a:r>
              <a:rPr lang="en-US" altLang="zh-CN" sz="2400" dirty="0" err="1" smtClean="0">
                <a:solidFill>
                  <a:srgbClr val="000000"/>
                </a:solidFill>
                <a:latin typeface="+mn-ea"/>
                <a:ea typeface="+mn-ea"/>
              </a:rPr>
              <a:t>FusionCompute</a:t>
            </a:r>
            <a:r>
              <a:rPr lang="zh-CN" altLang="en-US" sz="2400" dirty="0" smtClean="0">
                <a:solidFill>
                  <a:srgbClr val="000000"/>
                </a:solidFill>
                <a:latin typeface="+mn-ea"/>
                <a:ea typeface="+mn-ea"/>
              </a:rPr>
              <a:t>里面有何不同？</a:t>
            </a:r>
            <a:endParaRPr lang="zh-CN" altLang="en-US" sz="2400" dirty="0">
              <a:solidFill>
                <a:srgbClr val="000000"/>
              </a:solidFill>
              <a:latin typeface="+mn-ea"/>
              <a:ea typeface="+mn-ea"/>
            </a:endParaRPr>
          </a:p>
        </p:txBody>
      </p:sp>
      <p:sp>
        <p:nvSpPr>
          <p:cNvPr id="4" name="标题 3"/>
          <p:cNvSpPr>
            <a:spLocks noGrp="1"/>
          </p:cNvSpPr>
          <p:nvPr>
            <p:ph type="title"/>
          </p:nvPr>
        </p:nvSpPr>
        <p:spPr/>
        <p:txBody>
          <a:bodyPr/>
          <a:lstStyle/>
          <a:p>
            <a:r>
              <a:rPr lang="zh-CN" altLang="en-US" dirty="0" smtClean="0"/>
              <a:t>知识小考</a:t>
            </a:r>
            <a:endParaRPr lang="zh-CN" altLang="en-US" dirty="0"/>
          </a:p>
        </p:txBody>
      </p:sp>
    </p:spTree>
    <p:extLst>
      <p:ext uri="{BB962C8B-B14F-4D97-AF65-F5344CB8AC3E}">
        <p14:creationId xmlns:p14="http://schemas.microsoft.com/office/powerpoint/2010/main" val="40240790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本节主要介绍了</a:t>
            </a:r>
            <a:r>
              <a:rPr lang="en-US" altLang="zh-CN" dirty="0" err="1" smtClean="0"/>
              <a:t>FusionCompute</a:t>
            </a:r>
            <a:r>
              <a:rPr lang="zh-CN" altLang="en-US" dirty="0" smtClean="0"/>
              <a:t>中的存储资源相关内容，包括存储资源类型、</a:t>
            </a:r>
            <a:r>
              <a:rPr lang="en-US" altLang="zh-CN" dirty="0" smtClean="0"/>
              <a:t>IP-SAN</a:t>
            </a:r>
            <a:r>
              <a:rPr lang="zh-CN" altLang="en-US" dirty="0" smtClean="0"/>
              <a:t>存储的添加步骤、数据存储使用方式和磁盘的类型。</a:t>
            </a:r>
            <a:endParaRPr lang="zh-CN" altLang="en-US" dirty="0"/>
          </a:p>
        </p:txBody>
      </p:sp>
    </p:spTree>
    <p:extLst>
      <p:ext uri="{BB962C8B-B14F-4D97-AF65-F5344CB8AC3E}">
        <p14:creationId xmlns:p14="http://schemas.microsoft.com/office/powerpoint/2010/main" val="1025916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DtsShapeName" descr="8CE5295821885C70CB254E5500C4G505083E@F83E@PB26513!!!!!!BIHO@]b26513!!!!@5E19B011306188854E31!籽吓纪撑泞变/qqu!!!!!!!!!!!!!!!!!!!!!!!!!!!!!!!!!!!!!!!!!!!!!!!!!!!!!!!!!!!!!!!!!!!!!!!!!!!!!!!!!!!!!!!!!!!!!!!!!!!!!!!!!!!!!!!!!!!!!!!!!!!!!!!!!!!!!!!!!!!!!!!!!!!!!!!!!!!!!!!!!!!!!!!!!!!!!!!!!!!!!!!!!!!!!!!!!!!!!!!!!!!!!!!!!!!!!!!!!!!!!!!!!!!!!!!!!!!!!!!!!!!!!!!!!!!!!!!!!!!!!!!!!!!!!!!!!!!!!!!!!!!!!!!!!!!!!!!!!!!!!!!!!!!!!!!!!!!!!!!!!!!!!!!!!!!!!!!!!!!!!!!!!!!!!!!!!!!!!!!!!!!!!!!!!!!!!!!!!!!!!!!!!!!!!!!!!!!!!!!!!!!!!!!!!!!!!!!!!!!!!!!!!!!!!!!!!!!!!!!!!!!!!!!!!!!!!!!!!!!!!!!!!!!!!!!!!!!!!!!!!!!!!!!!!!!!!!!!!!!!!!!!!!!!!!!!!!!!!!!!!!!!!!!!!!!!!!!!!!!!!!!!!!!!!!!!!!!!!!!!!!!!!!!!!!!!!!!!!!!!!!!!!!!!!!!!!!!!!!!!!!!!!!!!!!!!!!!!!!!!!!!!!!!!!!!!!!!!!!!!!!!!!!!!!!!!!!!!!!!!!!!!!!!!!!!!!!!!!!!!!!!!!!!!!!!!!!!!!!!!!!!!!!!!!!!!!!!!!!!!!!!!!!!!!!!!!!!!!!!!!!!!!!!!!!!!!!!!!!!!!!!!!!!!!!!!!!!!!!!!!!!!!!!!!!!!!!!!!!!!!!!!!!!!!!!!!!!!!!!!!!!!!!!!!!!!!!!!!!!!!!!!!!!!!!!!!!!!!!!!!!!!!!!!!!!!!!!!!!!!!!!!!!!!!!!!!!!!!!!!!!!!!!!!!!!!!!!!!!!!!!!!!!!!!!!!!!!!!!!!!!!!!!!!!!!!!!!!!!!!!!!!!!!!!!!!!!!!!!!!!!!!!!!!!!!!!!!!!!!!!!!!!!!!!!!!!!!!!!!!!!!!!!!!!!!!!!!!!!!!!!!!!!!!!!!!!!!!!!!!!!!!!!!!!!!!!!!!!!!!!!!!!!!!!!!!!!!!!!!!!!!!!!!!!!!!!!!!!!!!!!!!!!!!!!!!!!!!!!!!!!!!!!!!!!!!!!!!!!!!!!!!!!!!!!!!!!!!!!!!!!!!!!!!!!!!!!!!!!!!!!!!!!!!!!!!!!!!!!!!!!!!!!!!!!!!!!!!!!!!!!!!!!!!!!!!!!!!!!!!!!!!!!!!!!!!!!!!!!!!!!!!!!!!!!!!!!!!!!!!!!!!!!!!!!!!!!!!!!!!!!!!!!!!!!!!!!!!!!!!!!!!!!!!!!!!!!!!!!!!!!!!!!!!!!!!!!!!!!!!!!!!!!!!!!!!!!!!!!!!!!!!!!!!!!!!!!!!!!!!!!!!!!!!!!!!!!!!!!!!!!!!!!!!!!!!!!!!!!!!!!!!!!!!!!!!!!!!!!!!!!!!!!!!!!!!!!!!!!!!!!!!!!!!!!!!!!!!!!!!!!!!!!!!!!!!!!!!!!!!!!!!!!!!!!!!!!!!!!!!!!!!!!!!!!!!!!!!!!!!!!!!!!!!!!!!!!!!!!!!!!!!!!!!!!!!!!!!!!!!!!!!!!!!!!!!!!!!!!!!!!!!!!!!!!!!!!!!!!!!!!!!!!!!!!!!!!!!!!!!!!!!!!!!!!!!!!!!!!!!!!!!!!!!!!!!!!!!!!!!!!!!!!!!!!!!!!!!!!!!!!!!!!!!!!!!!!!!!!!!!!!!!!!!!!!!!!!!!!!!!!!!!!!!!!!!!!!!!!!!!!!!!!!!!!!!!!!!!!!!!!!!!!!!!!!!!!!!!!!!!!!!!!!!!!!!!!!!!!!!!!!!!!!!!!!!!!!!!!!!!!!!!!!!!!!!!!!!!!!!!!!!!!!!!!!!!!!!!!!!!!!!!!!!!!!!!!!!!!!!!!!!!!!!!!!!!!!!!!!!!!!!!!!!!!!!!!!!!!!!!!!!!!!!!!!!!!!!!!!!!!!!!!!!!!!!!!!!!!!!!!!!!!!!!!!!!!!!!!!!!!!!!!!!!!!!!!!!!!!!!!!!!!!!!!!!!!!!!!!!!!!!!!!!!!!!!!!!!!!!!!!!!!!!!!!!!!!!!!!!!!!!!!!!!!!!!!!!!!!!!!!!!!!!!!!!!!!!!!!!!!!!!!!!!!!!!!!!!!!!!!!!!!!!!!!!!!!!!!!!!!!!!!!!!!!!!!!!!!!!!!!!!!!!!!!!!!!!!!!!!!!!!!!!!!!!!!!!!!!!!!!!!!!!!!!!!!!!!!!!!!!!!!!!!!!!!!!!!!!!!!!!!!!!!!!!!!!!!!!!!!!!!!!!!!!!!!!!!!!!!!!!1!1" hidden="1"/>
          <p:cNvSpPr>
            <a:spLocks noChangeArrowheads="1"/>
          </p:cNvSpPr>
          <p:nvPr/>
        </p:nvSpPr>
        <p:spPr bwMode="auto">
          <a:xfrm>
            <a:off x="152400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zh-CN" altLang="en-US"/>
          </a:p>
        </p:txBody>
      </p:sp>
      <p:sp>
        <p:nvSpPr>
          <p:cNvPr id="2" name="标题 1"/>
          <p:cNvSpPr>
            <a:spLocks noGrp="1"/>
          </p:cNvSpPr>
          <p:nvPr>
            <p:ph type="ctrTitle" sz="quarter"/>
          </p:nvPr>
        </p:nvSpPr>
        <p:spPr/>
        <p:txBody>
          <a:bodyPr/>
          <a:lstStyle/>
          <a:p>
            <a:r>
              <a:rPr lang="en-US" altLang="zh-CN" dirty="0" err="1" smtClean="0"/>
              <a:t>FusionCompute</a:t>
            </a:r>
            <a:r>
              <a:rPr lang="zh-CN" altLang="en-US" dirty="0" smtClean="0"/>
              <a:t>虚拟机发放与管理</a:t>
            </a:r>
            <a:endParaRPr lang="zh-CN" altLang="en-US" dirty="0"/>
          </a:p>
        </p:txBody>
      </p:sp>
      <p:sp>
        <p:nvSpPr>
          <p:cNvPr id="3" name="文本占位符 2"/>
          <p:cNvSpPr>
            <a:spLocks noGrp="1"/>
          </p:cNvSpPr>
          <p:nvPr>
            <p:ph type="body" sz="quarter" idx="10"/>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buClr>
                <a:schemeClr val="bg1">
                  <a:lumMod val="50000"/>
                </a:schemeClr>
              </a:buClr>
            </a:pPr>
            <a:r>
              <a:rPr lang="zh-CN" altLang="en-US" sz="2000" dirty="0">
                <a:solidFill>
                  <a:schemeClr val="bg1">
                    <a:lumMod val="50000"/>
                  </a:schemeClr>
                </a:solidFill>
              </a:rPr>
              <a:t>计算资源管理</a:t>
            </a:r>
            <a:endParaRPr lang="en-US" altLang="zh-CN" sz="2000" dirty="0">
              <a:solidFill>
                <a:schemeClr val="bg1">
                  <a:lumMod val="50000"/>
                </a:schemeClr>
              </a:solidFill>
            </a:endParaRPr>
          </a:p>
          <a:p>
            <a:pPr>
              <a:buClr>
                <a:schemeClr val="bg1">
                  <a:lumMod val="50000"/>
                </a:schemeClr>
              </a:buClr>
            </a:pPr>
            <a:r>
              <a:rPr lang="zh-CN" altLang="en-US" sz="2000" dirty="0" smtClean="0">
                <a:solidFill>
                  <a:schemeClr val="bg1">
                    <a:lumMod val="50000"/>
                  </a:schemeClr>
                </a:solidFill>
              </a:rPr>
              <a:t>存储资源管理</a:t>
            </a:r>
            <a:endParaRPr lang="en-US" altLang="zh-CN" sz="2000" dirty="0">
              <a:solidFill>
                <a:schemeClr val="bg1">
                  <a:lumMod val="50000"/>
                </a:schemeClr>
              </a:solidFill>
            </a:endParaRPr>
          </a:p>
          <a:p>
            <a:r>
              <a:rPr lang="zh-CN" altLang="en-US" sz="2000" b="1" dirty="0" smtClean="0"/>
              <a:t>网络资源管理</a:t>
            </a:r>
            <a:endParaRPr lang="en-US" altLang="zh-CN" sz="2000" b="1" dirty="0" smtClean="0"/>
          </a:p>
          <a:p>
            <a:pPr>
              <a:buClr>
                <a:schemeClr val="bg1">
                  <a:lumMod val="50000"/>
                </a:schemeClr>
              </a:buClr>
            </a:pPr>
            <a:r>
              <a:rPr lang="zh-CN" altLang="en-US" sz="2000" dirty="0" smtClean="0">
                <a:solidFill>
                  <a:schemeClr val="bg1">
                    <a:lumMod val="50000"/>
                  </a:schemeClr>
                </a:solidFill>
              </a:rPr>
              <a:t>虚拟机</a:t>
            </a:r>
            <a:r>
              <a:rPr lang="zh-CN" altLang="en-US" sz="2000" dirty="0">
                <a:solidFill>
                  <a:schemeClr val="bg1">
                    <a:lumMod val="50000"/>
                  </a:schemeClr>
                </a:solidFill>
              </a:rPr>
              <a:t>发放</a:t>
            </a:r>
            <a:endParaRPr lang="en-US" altLang="zh-CN" sz="2000" dirty="0">
              <a:solidFill>
                <a:schemeClr val="bg1">
                  <a:lumMod val="50000"/>
                </a:schemeClr>
              </a:solidFill>
            </a:endParaRPr>
          </a:p>
          <a:p>
            <a:pPr>
              <a:buClr>
                <a:schemeClr val="bg1">
                  <a:lumMod val="50000"/>
                </a:schemeClr>
              </a:buClr>
            </a:pPr>
            <a:r>
              <a:rPr lang="zh-CN" altLang="en-US" sz="2000" dirty="0">
                <a:solidFill>
                  <a:schemeClr val="bg1">
                    <a:lumMod val="50000"/>
                  </a:schemeClr>
                </a:solidFill>
              </a:rPr>
              <a:t>虚拟机管理</a:t>
            </a:r>
          </a:p>
        </p:txBody>
      </p:sp>
    </p:spTree>
    <p:extLst>
      <p:ext uri="{BB962C8B-B14F-4D97-AF65-F5344CB8AC3E}">
        <p14:creationId xmlns:p14="http://schemas.microsoft.com/office/powerpoint/2010/main" val="21638625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网络资源管理介绍</a:t>
            </a:r>
            <a:endParaRPr lang="zh-CN" altLang="en-US" dirty="0"/>
          </a:p>
        </p:txBody>
      </p:sp>
      <p:sp>
        <p:nvSpPr>
          <p:cNvPr id="3" name="文本占位符 2"/>
          <p:cNvSpPr>
            <a:spLocks noGrp="1"/>
          </p:cNvSpPr>
          <p:nvPr>
            <p:ph type="body" sz="quarter" idx="10"/>
          </p:nvPr>
        </p:nvSpPr>
        <p:spPr>
          <a:xfrm>
            <a:off x="912285" y="1233488"/>
            <a:ext cx="10560048" cy="1259408"/>
          </a:xfrm>
        </p:spPr>
        <p:txBody>
          <a:bodyPr/>
          <a:lstStyle/>
          <a:p>
            <a:r>
              <a:rPr lang="zh-CN" altLang="en-US" dirty="0" smtClean="0"/>
              <a:t>网络资源管理指导</a:t>
            </a:r>
            <a:r>
              <a:rPr lang="zh-CN" altLang="en-US" dirty="0"/>
              <a:t>管理员在</a:t>
            </a:r>
            <a:r>
              <a:rPr lang="en-US" altLang="zh-CN" dirty="0" err="1"/>
              <a:t>FusionCompute</a:t>
            </a:r>
            <a:r>
              <a:rPr lang="zh-CN" altLang="en-US" dirty="0"/>
              <a:t>系统中创建分布式交换机和端口组等网络资源，并对网络资源进行调整和配置</a:t>
            </a:r>
            <a:r>
              <a:rPr lang="zh-CN" altLang="en-US" dirty="0" smtClean="0"/>
              <a:t>。</a:t>
            </a:r>
            <a:endParaRPr lang="en-US" altLang="zh-CN" dirty="0" smtClean="0"/>
          </a:p>
        </p:txBody>
      </p:sp>
      <p:graphicFrame>
        <p:nvGraphicFramePr>
          <p:cNvPr id="4" name="表格 3"/>
          <p:cNvGraphicFramePr>
            <a:graphicFrameLocks noGrp="1"/>
          </p:cNvGraphicFramePr>
          <p:nvPr>
            <p:extLst>
              <p:ext uri="{D42A27DB-BD31-4B8C-83A1-F6EECF244321}">
                <p14:modId xmlns:p14="http://schemas.microsoft.com/office/powerpoint/2010/main" val="3314260723"/>
              </p:ext>
            </p:extLst>
          </p:nvPr>
        </p:nvGraphicFramePr>
        <p:xfrm>
          <a:off x="1412955" y="2484035"/>
          <a:ext cx="9366089" cy="3566752"/>
        </p:xfrm>
        <a:graphic>
          <a:graphicData uri="http://schemas.openxmlformats.org/drawingml/2006/table">
            <a:tbl>
              <a:tblPr/>
              <a:tblGrid>
                <a:gridCol w="1946741"/>
                <a:gridCol w="7419348"/>
              </a:tblGrid>
              <a:tr h="360040">
                <a:tc>
                  <a:txBody>
                    <a:bodyPr/>
                    <a:lstStyle/>
                    <a:p>
                      <a:r>
                        <a:rPr lang="zh-CN" altLang="en-US" sz="2000" b="1" dirty="0">
                          <a:effectLst/>
                        </a:rPr>
                        <a:t>网络元素</a:t>
                      </a:r>
                    </a:p>
                  </a:txBody>
                  <a:tcPr marL="90000" marR="90000" marT="46800" marB="46800" anchor="ctr"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zh-CN" altLang="en-US" sz="2000" b="1" dirty="0">
                          <a:effectLst/>
                        </a:rPr>
                        <a:t>说明</a:t>
                      </a:r>
                    </a:p>
                  </a:txBody>
                  <a:tcPr marL="90000" marR="90000" marT="46800" marB="46800" anchor="ctr"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1152128">
                <a:tc>
                  <a:txBody>
                    <a:bodyPr/>
                    <a:lstStyle/>
                    <a:p>
                      <a:pPr algn="ctr"/>
                      <a:r>
                        <a:rPr lang="zh-CN" altLang="en-US" sz="1400" dirty="0">
                          <a:effectLst/>
                        </a:rPr>
                        <a:t>分布式交换机</a:t>
                      </a: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dirty="0">
                          <a:effectLst/>
                        </a:rPr>
                        <a:t>分布式交换机是一个虚拟的交换机，功能类似于二层的物理交换机，通过端口组与虚拟机连接，通过上行链路与物理网络连通。</a:t>
                      </a: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12168">
                <a:tc>
                  <a:txBody>
                    <a:bodyPr/>
                    <a:lstStyle/>
                    <a:p>
                      <a:pPr algn="ctr"/>
                      <a:r>
                        <a:rPr lang="zh-CN" altLang="en-US" sz="1400" dirty="0">
                          <a:effectLst/>
                        </a:rPr>
                        <a:t>端口组</a:t>
                      </a: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dirty="0">
                          <a:effectLst/>
                        </a:rPr>
                        <a:t>端口组是虚拟的逻辑端口，类似于网络属性模板，用于定义虚拟机网卡属性通过分布式交换机连接到网络的方式。</a:t>
                      </a:r>
                    </a:p>
                    <a:p>
                      <a:r>
                        <a:rPr lang="en-US" altLang="zh-CN" sz="1400" dirty="0">
                          <a:effectLst/>
                        </a:rPr>
                        <a:t>VLAN</a:t>
                      </a:r>
                      <a:r>
                        <a:rPr lang="zh-CN" altLang="en-US" sz="1400" dirty="0">
                          <a:effectLst/>
                        </a:rPr>
                        <a:t>方式：使用该端口组的虚拟机网卡不会被分配</a:t>
                      </a:r>
                      <a:r>
                        <a:rPr lang="en-US" altLang="zh-CN" sz="1400" dirty="0">
                          <a:effectLst/>
                        </a:rPr>
                        <a:t>IP</a:t>
                      </a:r>
                      <a:r>
                        <a:rPr lang="zh-CN" altLang="en-US" sz="1400" dirty="0">
                          <a:effectLst/>
                        </a:rPr>
                        <a:t>地址（需要用户向虚拟机该网卡配置</a:t>
                      </a:r>
                      <a:r>
                        <a:rPr lang="en-US" altLang="zh-CN" sz="1400" dirty="0">
                          <a:effectLst/>
                        </a:rPr>
                        <a:t>IP</a:t>
                      </a:r>
                      <a:r>
                        <a:rPr lang="zh-CN" altLang="en-US" sz="1400" dirty="0">
                          <a:effectLst/>
                        </a:rPr>
                        <a:t>地址），但虚拟机会连接到端口组定义的</a:t>
                      </a:r>
                      <a:r>
                        <a:rPr lang="en-US" altLang="zh-CN" sz="1400" dirty="0">
                          <a:effectLst/>
                        </a:rPr>
                        <a:t>VLAN</a:t>
                      </a:r>
                      <a:r>
                        <a:rPr lang="zh-CN" altLang="en-US" sz="1400" dirty="0">
                          <a:effectLst/>
                        </a:rPr>
                        <a:t>。</a:t>
                      </a: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056">
                <a:tc>
                  <a:txBody>
                    <a:bodyPr/>
                    <a:lstStyle/>
                    <a:p>
                      <a:pPr algn="ctr"/>
                      <a:r>
                        <a:rPr lang="zh-CN" altLang="en-US" sz="1400" dirty="0">
                          <a:effectLst/>
                        </a:rPr>
                        <a:t>上行链路</a:t>
                      </a: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zh-CN" altLang="en-US" sz="1400" dirty="0">
                          <a:effectLst/>
                        </a:rPr>
                        <a:t>上行链路是分布式交换机连接主机物理网卡的链路，用于虚拟机数据上行。</a:t>
                      </a: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343613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网络配置</a:t>
            </a:r>
            <a:r>
              <a:rPr lang="en-US" altLang="zh-CN" dirty="0"/>
              <a:t> </a:t>
            </a:r>
            <a:r>
              <a:rPr lang="en-US" altLang="zh-CN" dirty="0" smtClean="0"/>
              <a:t>- </a:t>
            </a:r>
            <a:r>
              <a:rPr lang="zh-CN" altLang="en-US" dirty="0" smtClean="0"/>
              <a:t>分布式交换机管理</a:t>
            </a:r>
            <a:r>
              <a:rPr lang="en-US" altLang="zh-CN" dirty="0" smtClean="0"/>
              <a:t/>
            </a:r>
            <a:br>
              <a:rPr lang="en-US" altLang="zh-CN" dirty="0" smtClean="0"/>
            </a:br>
            <a:endParaRPr lang="zh-CN" altLang="en-US" dirty="0"/>
          </a:p>
        </p:txBody>
      </p:sp>
      <p:pic>
        <p:nvPicPr>
          <p:cNvPr id="3" name="图片 2"/>
          <p:cNvPicPr>
            <a:picLocks noChangeAspect="1"/>
          </p:cNvPicPr>
          <p:nvPr/>
        </p:nvPicPr>
        <p:blipFill>
          <a:blip r:embed="rId3"/>
          <a:stretch>
            <a:fillRect/>
          </a:stretch>
        </p:blipFill>
        <p:spPr>
          <a:xfrm>
            <a:off x="1703512" y="1258214"/>
            <a:ext cx="9124787" cy="5123536"/>
          </a:xfrm>
          <a:prstGeom prst="rect">
            <a:avLst/>
          </a:prstGeom>
          <a:ln w="12700">
            <a:solidFill>
              <a:schemeClr val="bg1">
                <a:lumMod val="75000"/>
              </a:schemeClr>
            </a:solidFill>
          </a:ln>
        </p:spPr>
      </p:pic>
    </p:spTree>
    <p:extLst>
      <p:ext uri="{BB962C8B-B14F-4D97-AF65-F5344CB8AC3E}">
        <p14:creationId xmlns:p14="http://schemas.microsoft.com/office/powerpoint/2010/main" val="15408770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FusionCompute</a:t>
            </a:r>
            <a:r>
              <a:rPr lang="zh-CN" altLang="en-US" dirty="0" smtClean="0"/>
              <a:t>分布式虚拟交换机类型</a:t>
            </a:r>
            <a:endParaRPr lang="zh-CN" altLang="en-US" dirty="0"/>
          </a:p>
        </p:txBody>
      </p:sp>
      <p:grpSp>
        <p:nvGrpSpPr>
          <p:cNvPr id="11" name="组合 10"/>
          <p:cNvGrpSpPr/>
          <p:nvPr/>
        </p:nvGrpSpPr>
        <p:grpSpPr>
          <a:xfrm>
            <a:off x="3962762" y="2008459"/>
            <a:ext cx="450759" cy="447234"/>
            <a:chOff x="5489427" y="2276872"/>
            <a:chExt cx="223285" cy="205307"/>
          </a:xfrm>
          <a:solidFill>
            <a:schemeClr val="bg1">
              <a:lumMod val="50000"/>
            </a:schemeClr>
          </a:solidFill>
        </p:grpSpPr>
        <p:sp>
          <p:nvSpPr>
            <p:cNvPr id="12" name="任意多边形 11"/>
            <p:cNvSpPr/>
            <p:nvPr/>
          </p:nvSpPr>
          <p:spPr bwMode="auto">
            <a:xfrm>
              <a:off x="5489427" y="2276872"/>
              <a:ext cx="102517" cy="205307"/>
            </a:xfrm>
            <a:custGeom>
              <a:avLst/>
              <a:gdLst>
                <a:gd name="connsiteX0" fmla="*/ 96013 w 576064"/>
                <a:gd name="connsiteY0" fmla="*/ 0 h 1153664"/>
                <a:gd name="connsiteX1" fmla="*/ 480051 w 576064"/>
                <a:gd name="connsiteY1" fmla="*/ 0 h 1153664"/>
                <a:gd name="connsiteX2" fmla="*/ 576064 w 576064"/>
                <a:gd name="connsiteY2" fmla="*/ 96013 h 1153664"/>
                <a:gd name="connsiteX3" fmla="*/ 576064 w 576064"/>
                <a:gd name="connsiteY3" fmla="*/ 576064 h 1153664"/>
                <a:gd name="connsiteX4" fmla="*/ 576064 w 576064"/>
                <a:gd name="connsiteY4" fmla="*/ 672414 h 1153664"/>
                <a:gd name="connsiteX5" fmla="*/ 96094 w 576064"/>
                <a:gd name="connsiteY5" fmla="*/ 1153664 h 1153664"/>
                <a:gd name="connsiteX6" fmla="*/ 48924 w 576064"/>
                <a:gd name="connsiteY6" fmla="*/ 1153664 h 1153664"/>
                <a:gd name="connsiteX7" fmla="*/ 48924 w 576064"/>
                <a:gd name="connsiteY7" fmla="*/ 941266 h 1153664"/>
                <a:gd name="connsiteX8" fmla="*/ 83255 w 576064"/>
                <a:gd name="connsiteY8" fmla="*/ 937796 h 1153664"/>
                <a:gd name="connsiteX9" fmla="*/ 318542 w 576064"/>
                <a:gd name="connsiteY9" fmla="*/ 648338 h 1153664"/>
                <a:gd name="connsiteX10" fmla="*/ 318542 w 576064"/>
                <a:gd name="connsiteY10" fmla="*/ 576064 h 1153664"/>
                <a:gd name="connsiteX11" fmla="*/ 318541 w 576064"/>
                <a:gd name="connsiteY11" fmla="*/ 576064 h 1153664"/>
                <a:gd name="connsiteX12" fmla="*/ 0 w 576064"/>
                <a:gd name="connsiteY12" fmla="*/ 576064 h 1153664"/>
                <a:gd name="connsiteX13" fmla="*/ 0 w 576064"/>
                <a:gd name="connsiteY13" fmla="*/ 96013 h 1153664"/>
                <a:gd name="connsiteX14" fmla="*/ 96013 w 576064"/>
                <a:gd name="connsiteY14" fmla="*/ 0 h 1153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6064" h="1153664">
                  <a:moveTo>
                    <a:pt x="96013" y="0"/>
                  </a:moveTo>
                  <a:lnTo>
                    <a:pt x="480051" y="0"/>
                  </a:lnTo>
                  <a:cubicBezTo>
                    <a:pt x="533078" y="0"/>
                    <a:pt x="576064" y="42986"/>
                    <a:pt x="576064" y="96013"/>
                  </a:cubicBezTo>
                  <a:lnTo>
                    <a:pt x="576064" y="576064"/>
                  </a:lnTo>
                  <a:lnTo>
                    <a:pt x="576064" y="672414"/>
                  </a:lnTo>
                  <a:cubicBezTo>
                    <a:pt x="576064" y="938201"/>
                    <a:pt x="361174" y="1153664"/>
                    <a:pt x="96094" y="1153664"/>
                  </a:cubicBezTo>
                  <a:lnTo>
                    <a:pt x="48924" y="1153664"/>
                  </a:lnTo>
                  <a:lnTo>
                    <a:pt x="48924" y="941266"/>
                  </a:lnTo>
                  <a:lnTo>
                    <a:pt x="83255" y="937796"/>
                  </a:lnTo>
                  <a:cubicBezTo>
                    <a:pt x="217533" y="910246"/>
                    <a:pt x="318542" y="791120"/>
                    <a:pt x="318542" y="648338"/>
                  </a:cubicBezTo>
                  <a:lnTo>
                    <a:pt x="318542" y="576064"/>
                  </a:lnTo>
                  <a:lnTo>
                    <a:pt x="318541" y="576064"/>
                  </a:lnTo>
                  <a:lnTo>
                    <a:pt x="0" y="576064"/>
                  </a:lnTo>
                  <a:lnTo>
                    <a:pt x="0" y="96013"/>
                  </a:lnTo>
                  <a:cubicBezTo>
                    <a:pt x="0" y="42986"/>
                    <a:pt x="42986" y="0"/>
                    <a:pt x="96013" y="0"/>
                  </a:cubicBezTo>
                  <a:close/>
                </a:path>
              </a:pathLst>
            </a:cu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3" name="任意多边形 12"/>
            <p:cNvSpPr/>
            <p:nvPr/>
          </p:nvSpPr>
          <p:spPr bwMode="auto">
            <a:xfrm>
              <a:off x="5610195" y="2276872"/>
              <a:ext cx="102517" cy="205307"/>
            </a:xfrm>
            <a:custGeom>
              <a:avLst/>
              <a:gdLst>
                <a:gd name="connsiteX0" fmla="*/ 96013 w 576064"/>
                <a:gd name="connsiteY0" fmla="*/ 0 h 1153664"/>
                <a:gd name="connsiteX1" fmla="*/ 480051 w 576064"/>
                <a:gd name="connsiteY1" fmla="*/ 0 h 1153664"/>
                <a:gd name="connsiteX2" fmla="*/ 576064 w 576064"/>
                <a:gd name="connsiteY2" fmla="*/ 96013 h 1153664"/>
                <a:gd name="connsiteX3" fmla="*/ 576064 w 576064"/>
                <a:gd name="connsiteY3" fmla="*/ 576064 h 1153664"/>
                <a:gd name="connsiteX4" fmla="*/ 576064 w 576064"/>
                <a:gd name="connsiteY4" fmla="*/ 672414 h 1153664"/>
                <a:gd name="connsiteX5" fmla="*/ 96094 w 576064"/>
                <a:gd name="connsiteY5" fmla="*/ 1153664 h 1153664"/>
                <a:gd name="connsiteX6" fmla="*/ 48924 w 576064"/>
                <a:gd name="connsiteY6" fmla="*/ 1153664 h 1153664"/>
                <a:gd name="connsiteX7" fmla="*/ 48924 w 576064"/>
                <a:gd name="connsiteY7" fmla="*/ 941266 h 1153664"/>
                <a:gd name="connsiteX8" fmla="*/ 83255 w 576064"/>
                <a:gd name="connsiteY8" fmla="*/ 937796 h 1153664"/>
                <a:gd name="connsiteX9" fmla="*/ 318542 w 576064"/>
                <a:gd name="connsiteY9" fmla="*/ 648338 h 1153664"/>
                <a:gd name="connsiteX10" fmla="*/ 318542 w 576064"/>
                <a:gd name="connsiteY10" fmla="*/ 576064 h 1153664"/>
                <a:gd name="connsiteX11" fmla="*/ 318541 w 576064"/>
                <a:gd name="connsiteY11" fmla="*/ 576064 h 1153664"/>
                <a:gd name="connsiteX12" fmla="*/ 0 w 576064"/>
                <a:gd name="connsiteY12" fmla="*/ 576064 h 1153664"/>
                <a:gd name="connsiteX13" fmla="*/ 0 w 576064"/>
                <a:gd name="connsiteY13" fmla="*/ 96013 h 1153664"/>
                <a:gd name="connsiteX14" fmla="*/ 96013 w 576064"/>
                <a:gd name="connsiteY14" fmla="*/ 0 h 1153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6064" h="1153664">
                  <a:moveTo>
                    <a:pt x="96013" y="0"/>
                  </a:moveTo>
                  <a:lnTo>
                    <a:pt x="480051" y="0"/>
                  </a:lnTo>
                  <a:cubicBezTo>
                    <a:pt x="533078" y="0"/>
                    <a:pt x="576064" y="42986"/>
                    <a:pt x="576064" y="96013"/>
                  </a:cubicBezTo>
                  <a:lnTo>
                    <a:pt x="576064" y="576064"/>
                  </a:lnTo>
                  <a:lnTo>
                    <a:pt x="576064" y="672414"/>
                  </a:lnTo>
                  <a:cubicBezTo>
                    <a:pt x="576064" y="938201"/>
                    <a:pt x="361174" y="1153664"/>
                    <a:pt x="96094" y="1153664"/>
                  </a:cubicBezTo>
                  <a:lnTo>
                    <a:pt x="48924" y="1153664"/>
                  </a:lnTo>
                  <a:lnTo>
                    <a:pt x="48924" y="941266"/>
                  </a:lnTo>
                  <a:lnTo>
                    <a:pt x="83255" y="937796"/>
                  </a:lnTo>
                  <a:cubicBezTo>
                    <a:pt x="217533" y="910246"/>
                    <a:pt x="318542" y="791120"/>
                    <a:pt x="318542" y="648338"/>
                  </a:cubicBezTo>
                  <a:lnTo>
                    <a:pt x="318542" y="576064"/>
                  </a:lnTo>
                  <a:lnTo>
                    <a:pt x="318541" y="576064"/>
                  </a:lnTo>
                  <a:lnTo>
                    <a:pt x="0" y="576064"/>
                  </a:lnTo>
                  <a:lnTo>
                    <a:pt x="0" y="96013"/>
                  </a:lnTo>
                  <a:cubicBezTo>
                    <a:pt x="0" y="42986"/>
                    <a:pt x="42986" y="0"/>
                    <a:pt x="96013" y="0"/>
                  </a:cubicBezTo>
                  <a:close/>
                </a:path>
              </a:pathLst>
            </a:cu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grpSp>
        <p:nvGrpSpPr>
          <p:cNvPr id="14" name="组合 13"/>
          <p:cNvGrpSpPr/>
          <p:nvPr/>
        </p:nvGrpSpPr>
        <p:grpSpPr>
          <a:xfrm flipH="1">
            <a:off x="1442482" y="5157192"/>
            <a:ext cx="450759" cy="447234"/>
            <a:chOff x="5489427" y="2276872"/>
            <a:chExt cx="223285" cy="205307"/>
          </a:xfrm>
          <a:solidFill>
            <a:schemeClr val="bg1">
              <a:lumMod val="50000"/>
            </a:schemeClr>
          </a:solidFill>
        </p:grpSpPr>
        <p:sp>
          <p:nvSpPr>
            <p:cNvPr id="15" name="任意多边形 14"/>
            <p:cNvSpPr/>
            <p:nvPr/>
          </p:nvSpPr>
          <p:spPr bwMode="auto">
            <a:xfrm>
              <a:off x="5489427" y="2276872"/>
              <a:ext cx="102517" cy="205307"/>
            </a:xfrm>
            <a:custGeom>
              <a:avLst/>
              <a:gdLst>
                <a:gd name="connsiteX0" fmla="*/ 96013 w 576064"/>
                <a:gd name="connsiteY0" fmla="*/ 0 h 1153664"/>
                <a:gd name="connsiteX1" fmla="*/ 480051 w 576064"/>
                <a:gd name="connsiteY1" fmla="*/ 0 h 1153664"/>
                <a:gd name="connsiteX2" fmla="*/ 576064 w 576064"/>
                <a:gd name="connsiteY2" fmla="*/ 96013 h 1153664"/>
                <a:gd name="connsiteX3" fmla="*/ 576064 w 576064"/>
                <a:gd name="connsiteY3" fmla="*/ 576064 h 1153664"/>
                <a:gd name="connsiteX4" fmla="*/ 576064 w 576064"/>
                <a:gd name="connsiteY4" fmla="*/ 672414 h 1153664"/>
                <a:gd name="connsiteX5" fmla="*/ 96094 w 576064"/>
                <a:gd name="connsiteY5" fmla="*/ 1153664 h 1153664"/>
                <a:gd name="connsiteX6" fmla="*/ 48924 w 576064"/>
                <a:gd name="connsiteY6" fmla="*/ 1153664 h 1153664"/>
                <a:gd name="connsiteX7" fmla="*/ 48924 w 576064"/>
                <a:gd name="connsiteY7" fmla="*/ 941266 h 1153664"/>
                <a:gd name="connsiteX8" fmla="*/ 83255 w 576064"/>
                <a:gd name="connsiteY8" fmla="*/ 937796 h 1153664"/>
                <a:gd name="connsiteX9" fmla="*/ 318542 w 576064"/>
                <a:gd name="connsiteY9" fmla="*/ 648338 h 1153664"/>
                <a:gd name="connsiteX10" fmla="*/ 318542 w 576064"/>
                <a:gd name="connsiteY10" fmla="*/ 576064 h 1153664"/>
                <a:gd name="connsiteX11" fmla="*/ 318541 w 576064"/>
                <a:gd name="connsiteY11" fmla="*/ 576064 h 1153664"/>
                <a:gd name="connsiteX12" fmla="*/ 0 w 576064"/>
                <a:gd name="connsiteY12" fmla="*/ 576064 h 1153664"/>
                <a:gd name="connsiteX13" fmla="*/ 0 w 576064"/>
                <a:gd name="connsiteY13" fmla="*/ 96013 h 1153664"/>
                <a:gd name="connsiteX14" fmla="*/ 96013 w 576064"/>
                <a:gd name="connsiteY14" fmla="*/ 0 h 1153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6064" h="1153664">
                  <a:moveTo>
                    <a:pt x="96013" y="0"/>
                  </a:moveTo>
                  <a:lnTo>
                    <a:pt x="480051" y="0"/>
                  </a:lnTo>
                  <a:cubicBezTo>
                    <a:pt x="533078" y="0"/>
                    <a:pt x="576064" y="42986"/>
                    <a:pt x="576064" y="96013"/>
                  </a:cubicBezTo>
                  <a:lnTo>
                    <a:pt x="576064" y="576064"/>
                  </a:lnTo>
                  <a:lnTo>
                    <a:pt x="576064" y="672414"/>
                  </a:lnTo>
                  <a:cubicBezTo>
                    <a:pt x="576064" y="938201"/>
                    <a:pt x="361174" y="1153664"/>
                    <a:pt x="96094" y="1153664"/>
                  </a:cubicBezTo>
                  <a:lnTo>
                    <a:pt x="48924" y="1153664"/>
                  </a:lnTo>
                  <a:lnTo>
                    <a:pt x="48924" y="941266"/>
                  </a:lnTo>
                  <a:lnTo>
                    <a:pt x="83255" y="937796"/>
                  </a:lnTo>
                  <a:cubicBezTo>
                    <a:pt x="217533" y="910246"/>
                    <a:pt x="318542" y="791120"/>
                    <a:pt x="318542" y="648338"/>
                  </a:cubicBezTo>
                  <a:lnTo>
                    <a:pt x="318542" y="576064"/>
                  </a:lnTo>
                  <a:lnTo>
                    <a:pt x="318541" y="576064"/>
                  </a:lnTo>
                  <a:lnTo>
                    <a:pt x="0" y="576064"/>
                  </a:lnTo>
                  <a:lnTo>
                    <a:pt x="0" y="96013"/>
                  </a:lnTo>
                  <a:cubicBezTo>
                    <a:pt x="0" y="42986"/>
                    <a:pt x="42986" y="0"/>
                    <a:pt x="96013" y="0"/>
                  </a:cubicBezTo>
                  <a:close/>
                </a:path>
              </a:pathLst>
            </a:cu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6" name="任意多边形 15"/>
            <p:cNvSpPr/>
            <p:nvPr/>
          </p:nvSpPr>
          <p:spPr bwMode="auto">
            <a:xfrm>
              <a:off x="5610195" y="2276872"/>
              <a:ext cx="102517" cy="205307"/>
            </a:xfrm>
            <a:custGeom>
              <a:avLst/>
              <a:gdLst>
                <a:gd name="connsiteX0" fmla="*/ 96013 w 576064"/>
                <a:gd name="connsiteY0" fmla="*/ 0 h 1153664"/>
                <a:gd name="connsiteX1" fmla="*/ 480051 w 576064"/>
                <a:gd name="connsiteY1" fmla="*/ 0 h 1153664"/>
                <a:gd name="connsiteX2" fmla="*/ 576064 w 576064"/>
                <a:gd name="connsiteY2" fmla="*/ 96013 h 1153664"/>
                <a:gd name="connsiteX3" fmla="*/ 576064 w 576064"/>
                <a:gd name="connsiteY3" fmla="*/ 576064 h 1153664"/>
                <a:gd name="connsiteX4" fmla="*/ 576064 w 576064"/>
                <a:gd name="connsiteY4" fmla="*/ 672414 h 1153664"/>
                <a:gd name="connsiteX5" fmla="*/ 96094 w 576064"/>
                <a:gd name="connsiteY5" fmla="*/ 1153664 h 1153664"/>
                <a:gd name="connsiteX6" fmla="*/ 48924 w 576064"/>
                <a:gd name="connsiteY6" fmla="*/ 1153664 h 1153664"/>
                <a:gd name="connsiteX7" fmla="*/ 48924 w 576064"/>
                <a:gd name="connsiteY7" fmla="*/ 941266 h 1153664"/>
                <a:gd name="connsiteX8" fmla="*/ 83255 w 576064"/>
                <a:gd name="connsiteY8" fmla="*/ 937796 h 1153664"/>
                <a:gd name="connsiteX9" fmla="*/ 318542 w 576064"/>
                <a:gd name="connsiteY9" fmla="*/ 648338 h 1153664"/>
                <a:gd name="connsiteX10" fmla="*/ 318542 w 576064"/>
                <a:gd name="connsiteY10" fmla="*/ 576064 h 1153664"/>
                <a:gd name="connsiteX11" fmla="*/ 318541 w 576064"/>
                <a:gd name="connsiteY11" fmla="*/ 576064 h 1153664"/>
                <a:gd name="connsiteX12" fmla="*/ 0 w 576064"/>
                <a:gd name="connsiteY12" fmla="*/ 576064 h 1153664"/>
                <a:gd name="connsiteX13" fmla="*/ 0 w 576064"/>
                <a:gd name="connsiteY13" fmla="*/ 96013 h 1153664"/>
                <a:gd name="connsiteX14" fmla="*/ 96013 w 576064"/>
                <a:gd name="connsiteY14" fmla="*/ 0 h 1153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6064" h="1153664">
                  <a:moveTo>
                    <a:pt x="96013" y="0"/>
                  </a:moveTo>
                  <a:lnTo>
                    <a:pt x="480051" y="0"/>
                  </a:lnTo>
                  <a:cubicBezTo>
                    <a:pt x="533078" y="0"/>
                    <a:pt x="576064" y="42986"/>
                    <a:pt x="576064" y="96013"/>
                  </a:cubicBezTo>
                  <a:lnTo>
                    <a:pt x="576064" y="576064"/>
                  </a:lnTo>
                  <a:lnTo>
                    <a:pt x="576064" y="672414"/>
                  </a:lnTo>
                  <a:cubicBezTo>
                    <a:pt x="576064" y="938201"/>
                    <a:pt x="361174" y="1153664"/>
                    <a:pt x="96094" y="1153664"/>
                  </a:cubicBezTo>
                  <a:lnTo>
                    <a:pt x="48924" y="1153664"/>
                  </a:lnTo>
                  <a:lnTo>
                    <a:pt x="48924" y="941266"/>
                  </a:lnTo>
                  <a:lnTo>
                    <a:pt x="83255" y="937796"/>
                  </a:lnTo>
                  <a:cubicBezTo>
                    <a:pt x="217533" y="910246"/>
                    <a:pt x="318542" y="791120"/>
                    <a:pt x="318542" y="648338"/>
                  </a:cubicBezTo>
                  <a:lnTo>
                    <a:pt x="318542" y="576064"/>
                  </a:lnTo>
                  <a:lnTo>
                    <a:pt x="318541" y="576064"/>
                  </a:lnTo>
                  <a:lnTo>
                    <a:pt x="0" y="576064"/>
                  </a:lnTo>
                  <a:lnTo>
                    <a:pt x="0" y="96013"/>
                  </a:lnTo>
                  <a:cubicBezTo>
                    <a:pt x="0" y="42986"/>
                    <a:pt x="42986" y="0"/>
                    <a:pt x="96013" y="0"/>
                  </a:cubicBezTo>
                  <a:close/>
                </a:path>
              </a:pathLst>
            </a:cu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sp>
        <p:nvSpPr>
          <p:cNvPr id="26" name="任意多边形 25"/>
          <p:cNvSpPr/>
          <p:nvPr/>
        </p:nvSpPr>
        <p:spPr bwMode="auto">
          <a:xfrm rot="16200000" flipV="1">
            <a:off x="1728872" y="2932635"/>
            <a:ext cx="2911656" cy="2248201"/>
          </a:xfrm>
          <a:custGeom>
            <a:avLst/>
            <a:gdLst>
              <a:gd name="connsiteX0" fmla="*/ 463726 w 2228348"/>
              <a:gd name="connsiteY0" fmla="*/ 0 h 2248201"/>
              <a:gd name="connsiteX1" fmla="*/ 2228348 w 2228348"/>
              <a:gd name="connsiteY1" fmla="*/ 0 h 2248201"/>
              <a:gd name="connsiteX2" fmla="*/ 2228348 w 2228348"/>
              <a:gd name="connsiteY2" fmla="*/ 131040 h 2248201"/>
              <a:gd name="connsiteX3" fmla="*/ 2228046 w 2228348"/>
              <a:gd name="connsiteY3" fmla="*/ 131009 h 2248201"/>
              <a:gd name="connsiteX4" fmla="*/ 554252 w 2228348"/>
              <a:gd name="connsiteY4" fmla="*/ 131009 h 2248201"/>
              <a:gd name="connsiteX5" fmla="*/ 135791 w 2228348"/>
              <a:gd name="connsiteY5" fmla="*/ 549470 h 2248201"/>
              <a:gd name="connsiteX6" fmla="*/ 135791 w 2228348"/>
              <a:gd name="connsiteY6" fmla="*/ 2232828 h 2248201"/>
              <a:gd name="connsiteX7" fmla="*/ 137341 w 2228348"/>
              <a:gd name="connsiteY7" fmla="*/ 2248201 h 2248201"/>
              <a:gd name="connsiteX8" fmla="*/ 0 w 2228348"/>
              <a:gd name="connsiteY8" fmla="*/ 2248201 h 2248201"/>
              <a:gd name="connsiteX9" fmla="*/ 0 w 2228348"/>
              <a:gd name="connsiteY9" fmla="*/ 463726 h 2248201"/>
              <a:gd name="connsiteX10" fmla="*/ 463726 w 2228348"/>
              <a:gd name="connsiteY10" fmla="*/ 0 h 2248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28348" h="2248201">
                <a:moveTo>
                  <a:pt x="463726" y="0"/>
                </a:moveTo>
                <a:lnTo>
                  <a:pt x="2228348" y="0"/>
                </a:lnTo>
                <a:lnTo>
                  <a:pt x="2228348" y="131040"/>
                </a:lnTo>
                <a:lnTo>
                  <a:pt x="2228046" y="131009"/>
                </a:lnTo>
                <a:lnTo>
                  <a:pt x="554252" y="131009"/>
                </a:lnTo>
                <a:cubicBezTo>
                  <a:pt x="323142" y="131009"/>
                  <a:pt x="135791" y="318360"/>
                  <a:pt x="135791" y="549470"/>
                </a:cubicBezTo>
                <a:lnTo>
                  <a:pt x="135791" y="2232828"/>
                </a:lnTo>
                <a:lnTo>
                  <a:pt x="137341" y="2248201"/>
                </a:lnTo>
                <a:lnTo>
                  <a:pt x="0" y="2248201"/>
                </a:lnTo>
                <a:lnTo>
                  <a:pt x="0" y="463726"/>
                </a:lnTo>
                <a:cubicBezTo>
                  <a:pt x="0" y="207617"/>
                  <a:pt x="207617" y="0"/>
                  <a:pt x="463726"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7" name="任意多边形 26"/>
          <p:cNvSpPr/>
          <p:nvPr/>
        </p:nvSpPr>
        <p:spPr bwMode="auto">
          <a:xfrm>
            <a:off x="1594800" y="2096852"/>
            <a:ext cx="2228348" cy="2988331"/>
          </a:xfrm>
          <a:custGeom>
            <a:avLst/>
            <a:gdLst>
              <a:gd name="connsiteX0" fmla="*/ 463726 w 2228348"/>
              <a:gd name="connsiteY0" fmla="*/ 0 h 2248201"/>
              <a:gd name="connsiteX1" fmla="*/ 2228348 w 2228348"/>
              <a:gd name="connsiteY1" fmla="*/ 0 h 2248201"/>
              <a:gd name="connsiteX2" fmla="*/ 2228348 w 2228348"/>
              <a:gd name="connsiteY2" fmla="*/ 131040 h 2248201"/>
              <a:gd name="connsiteX3" fmla="*/ 2228046 w 2228348"/>
              <a:gd name="connsiteY3" fmla="*/ 131009 h 2248201"/>
              <a:gd name="connsiteX4" fmla="*/ 554252 w 2228348"/>
              <a:gd name="connsiteY4" fmla="*/ 131009 h 2248201"/>
              <a:gd name="connsiteX5" fmla="*/ 135791 w 2228348"/>
              <a:gd name="connsiteY5" fmla="*/ 549470 h 2248201"/>
              <a:gd name="connsiteX6" fmla="*/ 135791 w 2228348"/>
              <a:gd name="connsiteY6" fmla="*/ 2232828 h 2248201"/>
              <a:gd name="connsiteX7" fmla="*/ 137341 w 2228348"/>
              <a:gd name="connsiteY7" fmla="*/ 2248201 h 2248201"/>
              <a:gd name="connsiteX8" fmla="*/ 0 w 2228348"/>
              <a:gd name="connsiteY8" fmla="*/ 2248201 h 2248201"/>
              <a:gd name="connsiteX9" fmla="*/ 0 w 2228348"/>
              <a:gd name="connsiteY9" fmla="*/ 463726 h 2248201"/>
              <a:gd name="connsiteX10" fmla="*/ 463726 w 2228348"/>
              <a:gd name="connsiteY10" fmla="*/ 0 h 2248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28348" h="2248201">
                <a:moveTo>
                  <a:pt x="463726" y="0"/>
                </a:moveTo>
                <a:lnTo>
                  <a:pt x="2228348" y="0"/>
                </a:lnTo>
                <a:lnTo>
                  <a:pt x="2228348" y="131040"/>
                </a:lnTo>
                <a:lnTo>
                  <a:pt x="2228046" y="131009"/>
                </a:lnTo>
                <a:lnTo>
                  <a:pt x="554252" y="131009"/>
                </a:lnTo>
                <a:cubicBezTo>
                  <a:pt x="323142" y="131009"/>
                  <a:pt x="135791" y="318360"/>
                  <a:pt x="135791" y="549470"/>
                </a:cubicBezTo>
                <a:lnTo>
                  <a:pt x="135791" y="2232828"/>
                </a:lnTo>
                <a:lnTo>
                  <a:pt x="137341" y="2248201"/>
                </a:lnTo>
                <a:lnTo>
                  <a:pt x="0" y="2248201"/>
                </a:lnTo>
                <a:lnTo>
                  <a:pt x="0" y="463726"/>
                </a:lnTo>
                <a:cubicBezTo>
                  <a:pt x="0" y="207617"/>
                  <a:pt x="207617" y="0"/>
                  <a:pt x="463726"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28" name="组合 27"/>
          <p:cNvGrpSpPr/>
          <p:nvPr/>
        </p:nvGrpSpPr>
        <p:grpSpPr>
          <a:xfrm>
            <a:off x="7169127" y="2008459"/>
            <a:ext cx="450759" cy="447234"/>
            <a:chOff x="5489427" y="2276872"/>
            <a:chExt cx="223285" cy="205307"/>
          </a:xfrm>
          <a:solidFill>
            <a:srgbClr val="00B0F0"/>
          </a:solidFill>
        </p:grpSpPr>
        <p:sp>
          <p:nvSpPr>
            <p:cNvPr id="29" name="任意多边形 28"/>
            <p:cNvSpPr/>
            <p:nvPr/>
          </p:nvSpPr>
          <p:spPr bwMode="auto">
            <a:xfrm>
              <a:off x="5489427" y="2276872"/>
              <a:ext cx="102517" cy="205307"/>
            </a:xfrm>
            <a:custGeom>
              <a:avLst/>
              <a:gdLst>
                <a:gd name="connsiteX0" fmla="*/ 96013 w 576064"/>
                <a:gd name="connsiteY0" fmla="*/ 0 h 1153664"/>
                <a:gd name="connsiteX1" fmla="*/ 480051 w 576064"/>
                <a:gd name="connsiteY1" fmla="*/ 0 h 1153664"/>
                <a:gd name="connsiteX2" fmla="*/ 576064 w 576064"/>
                <a:gd name="connsiteY2" fmla="*/ 96013 h 1153664"/>
                <a:gd name="connsiteX3" fmla="*/ 576064 w 576064"/>
                <a:gd name="connsiteY3" fmla="*/ 576064 h 1153664"/>
                <a:gd name="connsiteX4" fmla="*/ 576064 w 576064"/>
                <a:gd name="connsiteY4" fmla="*/ 672414 h 1153664"/>
                <a:gd name="connsiteX5" fmla="*/ 96094 w 576064"/>
                <a:gd name="connsiteY5" fmla="*/ 1153664 h 1153664"/>
                <a:gd name="connsiteX6" fmla="*/ 48924 w 576064"/>
                <a:gd name="connsiteY6" fmla="*/ 1153664 h 1153664"/>
                <a:gd name="connsiteX7" fmla="*/ 48924 w 576064"/>
                <a:gd name="connsiteY7" fmla="*/ 941266 h 1153664"/>
                <a:gd name="connsiteX8" fmla="*/ 83255 w 576064"/>
                <a:gd name="connsiteY8" fmla="*/ 937796 h 1153664"/>
                <a:gd name="connsiteX9" fmla="*/ 318542 w 576064"/>
                <a:gd name="connsiteY9" fmla="*/ 648338 h 1153664"/>
                <a:gd name="connsiteX10" fmla="*/ 318542 w 576064"/>
                <a:gd name="connsiteY10" fmla="*/ 576064 h 1153664"/>
                <a:gd name="connsiteX11" fmla="*/ 318541 w 576064"/>
                <a:gd name="connsiteY11" fmla="*/ 576064 h 1153664"/>
                <a:gd name="connsiteX12" fmla="*/ 0 w 576064"/>
                <a:gd name="connsiteY12" fmla="*/ 576064 h 1153664"/>
                <a:gd name="connsiteX13" fmla="*/ 0 w 576064"/>
                <a:gd name="connsiteY13" fmla="*/ 96013 h 1153664"/>
                <a:gd name="connsiteX14" fmla="*/ 96013 w 576064"/>
                <a:gd name="connsiteY14" fmla="*/ 0 h 1153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6064" h="1153664">
                  <a:moveTo>
                    <a:pt x="96013" y="0"/>
                  </a:moveTo>
                  <a:lnTo>
                    <a:pt x="480051" y="0"/>
                  </a:lnTo>
                  <a:cubicBezTo>
                    <a:pt x="533078" y="0"/>
                    <a:pt x="576064" y="42986"/>
                    <a:pt x="576064" y="96013"/>
                  </a:cubicBezTo>
                  <a:lnTo>
                    <a:pt x="576064" y="576064"/>
                  </a:lnTo>
                  <a:lnTo>
                    <a:pt x="576064" y="672414"/>
                  </a:lnTo>
                  <a:cubicBezTo>
                    <a:pt x="576064" y="938201"/>
                    <a:pt x="361174" y="1153664"/>
                    <a:pt x="96094" y="1153664"/>
                  </a:cubicBezTo>
                  <a:lnTo>
                    <a:pt x="48924" y="1153664"/>
                  </a:lnTo>
                  <a:lnTo>
                    <a:pt x="48924" y="941266"/>
                  </a:lnTo>
                  <a:lnTo>
                    <a:pt x="83255" y="937796"/>
                  </a:lnTo>
                  <a:cubicBezTo>
                    <a:pt x="217533" y="910246"/>
                    <a:pt x="318542" y="791120"/>
                    <a:pt x="318542" y="648338"/>
                  </a:cubicBezTo>
                  <a:lnTo>
                    <a:pt x="318542" y="576064"/>
                  </a:lnTo>
                  <a:lnTo>
                    <a:pt x="318541" y="576064"/>
                  </a:lnTo>
                  <a:lnTo>
                    <a:pt x="0" y="576064"/>
                  </a:lnTo>
                  <a:lnTo>
                    <a:pt x="0" y="96013"/>
                  </a:lnTo>
                  <a:cubicBezTo>
                    <a:pt x="0" y="42986"/>
                    <a:pt x="42986" y="0"/>
                    <a:pt x="96013" y="0"/>
                  </a:cubicBezTo>
                  <a:close/>
                </a:path>
              </a:pathLst>
            </a:cu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0" name="任意多边形 29"/>
            <p:cNvSpPr/>
            <p:nvPr/>
          </p:nvSpPr>
          <p:spPr bwMode="auto">
            <a:xfrm>
              <a:off x="5610195" y="2276872"/>
              <a:ext cx="102517" cy="205307"/>
            </a:xfrm>
            <a:custGeom>
              <a:avLst/>
              <a:gdLst>
                <a:gd name="connsiteX0" fmla="*/ 96013 w 576064"/>
                <a:gd name="connsiteY0" fmla="*/ 0 h 1153664"/>
                <a:gd name="connsiteX1" fmla="*/ 480051 w 576064"/>
                <a:gd name="connsiteY1" fmla="*/ 0 h 1153664"/>
                <a:gd name="connsiteX2" fmla="*/ 576064 w 576064"/>
                <a:gd name="connsiteY2" fmla="*/ 96013 h 1153664"/>
                <a:gd name="connsiteX3" fmla="*/ 576064 w 576064"/>
                <a:gd name="connsiteY3" fmla="*/ 576064 h 1153664"/>
                <a:gd name="connsiteX4" fmla="*/ 576064 w 576064"/>
                <a:gd name="connsiteY4" fmla="*/ 672414 h 1153664"/>
                <a:gd name="connsiteX5" fmla="*/ 96094 w 576064"/>
                <a:gd name="connsiteY5" fmla="*/ 1153664 h 1153664"/>
                <a:gd name="connsiteX6" fmla="*/ 48924 w 576064"/>
                <a:gd name="connsiteY6" fmla="*/ 1153664 h 1153664"/>
                <a:gd name="connsiteX7" fmla="*/ 48924 w 576064"/>
                <a:gd name="connsiteY7" fmla="*/ 941266 h 1153664"/>
                <a:gd name="connsiteX8" fmla="*/ 83255 w 576064"/>
                <a:gd name="connsiteY8" fmla="*/ 937796 h 1153664"/>
                <a:gd name="connsiteX9" fmla="*/ 318542 w 576064"/>
                <a:gd name="connsiteY9" fmla="*/ 648338 h 1153664"/>
                <a:gd name="connsiteX10" fmla="*/ 318542 w 576064"/>
                <a:gd name="connsiteY10" fmla="*/ 576064 h 1153664"/>
                <a:gd name="connsiteX11" fmla="*/ 318541 w 576064"/>
                <a:gd name="connsiteY11" fmla="*/ 576064 h 1153664"/>
                <a:gd name="connsiteX12" fmla="*/ 0 w 576064"/>
                <a:gd name="connsiteY12" fmla="*/ 576064 h 1153664"/>
                <a:gd name="connsiteX13" fmla="*/ 0 w 576064"/>
                <a:gd name="connsiteY13" fmla="*/ 96013 h 1153664"/>
                <a:gd name="connsiteX14" fmla="*/ 96013 w 576064"/>
                <a:gd name="connsiteY14" fmla="*/ 0 h 1153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6064" h="1153664">
                  <a:moveTo>
                    <a:pt x="96013" y="0"/>
                  </a:moveTo>
                  <a:lnTo>
                    <a:pt x="480051" y="0"/>
                  </a:lnTo>
                  <a:cubicBezTo>
                    <a:pt x="533078" y="0"/>
                    <a:pt x="576064" y="42986"/>
                    <a:pt x="576064" y="96013"/>
                  </a:cubicBezTo>
                  <a:lnTo>
                    <a:pt x="576064" y="576064"/>
                  </a:lnTo>
                  <a:lnTo>
                    <a:pt x="576064" y="672414"/>
                  </a:lnTo>
                  <a:cubicBezTo>
                    <a:pt x="576064" y="938201"/>
                    <a:pt x="361174" y="1153664"/>
                    <a:pt x="96094" y="1153664"/>
                  </a:cubicBezTo>
                  <a:lnTo>
                    <a:pt x="48924" y="1153664"/>
                  </a:lnTo>
                  <a:lnTo>
                    <a:pt x="48924" y="941266"/>
                  </a:lnTo>
                  <a:lnTo>
                    <a:pt x="83255" y="937796"/>
                  </a:lnTo>
                  <a:cubicBezTo>
                    <a:pt x="217533" y="910246"/>
                    <a:pt x="318542" y="791120"/>
                    <a:pt x="318542" y="648338"/>
                  </a:cubicBezTo>
                  <a:lnTo>
                    <a:pt x="318542" y="576064"/>
                  </a:lnTo>
                  <a:lnTo>
                    <a:pt x="318541" y="576064"/>
                  </a:lnTo>
                  <a:lnTo>
                    <a:pt x="0" y="576064"/>
                  </a:lnTo>
                  <a:lnTo>
                    <a:pt x="0" y="96013"/>
                  </a:lnTo>
                  <a:cubicBezTo>
                    <a:pt x="0" y="42986"/>
                    <a:pt x="42986" y="0"/>
                    <a:pt x="96013" y="0"/>
                  </a:cubicBezTo>
                  <a:close/>
                </a:path>
              </a:pathLst>
            </a:cu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grpSp>
        <p:nvGrpSpPr>
          <p:cNvPr id="31" name="组合 30"/>
          <p:cNvGrpSpPr/>
          <p:nvPr/>
        </p:nvGrpSpPr>
        <p:grpSpPr>
          <a:xfrm flipH="1">
            <a:off x="4648847" y="5157192"/>
            <a:ext cx="450759" cy="447234"/>
            <a:chOff x="5489427" y="2276872"/>
            <a:chExt cx="223285" cy="205307"/>
          </a:xfrm>
          <a:solidFill>
            <a:srgbClr val="00B0F0"/>
          </a:solidFill>
        </p:grpSpPr>
        <p:sp>
          <p:nvSpPr>
            <p:cNvPr id="32" name="任意多边形 31"/>
            <p:cNvSpPr/>
            <p:nvPr/>
          </p:nvSpPr>
          <p:spPr bwMode="auto">
            <a:xfrm>
              <a:off x="5489427" y="2276872"/>
              <a:ext cx="102517" cy="205307"/>
            </a:xfrm>
            <a:custGeom>
              <a:avLst/>
              <a:gdLst>
                <a:gd name="connsiteX0" fmla="*/ 96013 w 576064"/>
                <a:gd name="connsiteY0" fmla="*/ 0 h 1153664"/>
                <a:gd name="connsiteX1" fmla="*/ 480051 w 576064"/>
                <a:gd name="connsiteY1" fmla="*/ 0 h 1153664"/>
                <a:gd name="connsiteX2" fmla="*/ 576064 w 576064"/>
                <a:gd name="connsiteY2" fmla="*/ 96013 h 1153664"/>
                <a:gd name="connsiteX3" fmla="*/ 576064 w 576064"/>
                <a:gd name="connsiteY3" fmla="*/ 576064 h 1153664"/>
                <a:gd name="connsiteX4" fmla="*/ 576064 w 576064"/>
                <a:gd name="connsiteY4" fmla="*/ 672414 h 1153664"/>
                <a:gd name="connsiteX5" fmla="*/ 96094 w 576064"/>
                <a:gd name="connsiteY5" fmla="*/ 1153664 h 1153664"/>
                <a:gd name="connsiteX6" fmla="*/ 48924 w 576064"/>
                <a:gd name="connsiteY6" fmla="*/ 1153664 h 1153664"/>
                <a:gd name="connsiteX7" fmla="*/ 48924 w 576064"/>
                <a:gd name="connsiteY7" fmla="*/ 941266 h 1153664"/>
                <a:gd name="connsiteX8" fmla="*/ 83255 w 576064"/>
                <a:gd name="connsiteY8" fmla="*/ 937796 h 1153664"/>
                <a:gd name="connsiteX9" fmla="*/ 318542 w 576064"/>
                <a:gd name="connsiteY9" fmla="*/ 648338 h 1153664"/>
                <a:gd name="connsiteX10" fmla="*/ 318542 w 576064"/>
                <a:gd name="connsiteY10" fmla="*/ 576064 h 1153664"/>
                <a:gd name="connsiteX11" fmla="*/ 318541 w 576064"/>
                <a:gd name="connsiteY11" fmla="*/ 576064 h 1153664"/>
                <a:gd name="connsiteX12" fmla="*/ 0 w 576064"/>
                <a:gd name="connsiteY12" fmla="*/ 576064 h 1153664"/>
                <a:gd name="connsiteX13" fmla="*/ 0 w 576064"/>
                <a:gd name="connsiteY13" fmla="*/ 96013 h 1153664"/>
                <a:gd name="connsiteX14" fmla="*/ 96013 w 576064"/>
                <a:gd name="connsiteY14" fmla="*/ 0 h 1153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6064" h="1153664">
                  <a:moveTo>
                    <a:pt x="96013" y="0"/>
                  </a:moveTo>
                  <a:lnTo>
                    <a:pt x="480051" y="0"/>
                  </a:lnTo>
                  <a:cubicBezTo>
                    <a:pt x="533078" y="0"/>
                    <a:pt x="576064" y="42986"/>
                    <a:pt x="576064" y="96013"/>
                  </a:cubicBezTo>
                  <a:lnTo>
                    <a:pt x="576064" y="576064"/>
                  </a:lnTo>
                  <a:lnTo>
                    <a:pt x="576064" y="672414"/>
                  </a:lnTo>
                  <a:cubicBezTo>
                    <a:pt x="576064" y="938201"/>
                    <a:pt x="361174" y="1153664"/>
                    <a:pt x="96094" y="1153664"/>
                  </a:cubicBezTo>
                  <a:lnTo>
                    <a:pt x="48924" y="1153664"/>
                  </a:lnTo>
                  <a:lnTo>
                    <a:pt x="48924" y="941266"/>
                  </a:lnTo>
                  <a:lnTo>
                    <a:pt x="83255" y="937796"/>
                  </a:lnTo>
                  <a:cubicBezTo>
                    <a:pt x="217533" y="910246"/>
                    <a:pt x="318542" y="791120"/>
                    <a:pt x="318542" y="648338"/>
                  </a:cubicBezTo>
                  <a:lnTo>
                    <a:pt x="318542" y="576064"/>
                  </a:lnTo>
                  <a:lnTo>
                    <a:pt x="318541" y="576064"/>
                  </a:lnTo>
                  <a:lnTo>
                    <a:pt x="0" y="576064"/>
                  </a:lnTo>
                  <a:lnTo>
                    <a:pt x="0" y="96013"/>
                  </a:lnTo>
                  <a:cubicBezTo>
                    <a:pt x="0" y="42986"/>
                    <a:pt x="42986" y="0"/>
                    <a:pt x="96013" y="0"/>
                  </a:cubicBezTo>
                  <a:close/>
                </a:path>
              </a:pathLst>
            </a:cu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3" name="任意多边形 32"/>
            <p:cNvSpPr/>
            <p:nvPr/>
          </p:nvSpPr>
          <p:spPr bwMode="auto">
            <a:xfrm>
              <a:off x="5610195" y="2276872"/>
              <a:ext cx="102517" cy="205307"/>
            </a:xfrm>
            <a:custGeom>
              <a:avLst/>
              <a:gdLst>
                <a:gd name="connsiteX0" fmla="*/ 96013 w 576064"/>
                <a:gd name="connsiteY0" fmla="*/ 0 h 1153664"/>
                <a:gd name="connsiteX1" fmla="*/ 480051 w 576064"/>
                <a:gd name="connsiteY1" fmla="*/ 0 h 1153664"/>
                <a:gd name="connsiteX2" fmla="*/ 576064 w 576064"/>
                <a:gd name="connsiteY2" fmla="*/ 96013 h 1153664"/>
                <a:gd name="connsiteX3" fmla="*/ 576064 w 576064"/>
                <a:gd name="connsiteY3" fmla="*/ 576064 h 1153664"/>
                <a:gd name="connsiteX4" fmla="*/ 576064 w 576064"/>
                <a:gd name="connsiteY4" fmla="*/ 672414 h 1153664"/>
                <a:gd name="connsiteX5" fmla="*/ 96094 w 576064"/>
                <a:gd name="connsiteY5" fmla="*/ 1153664 h 1153664"/>
                <a:gd name="connsiteX6" fmla="*/ 48924 w 576064"/>
                <a:gd name="connsiteY6" fmla="*/ 1153664 h 1153664"/>
                <a:gd name="connsiteX7" fmla="*/ 48924 w 576064"/>
                <a:gd name="connsiteY7" fmla="*/ 941266 h 1153664"/>
                <a:gd name="connsiteX8" fmla="*/ 83255 w 576064"/>
                <a:gd name="connsiteY8" fmla="*/ 937796 h 1153664"/>
                <a:gd name="connsiteX9" fmla="*/ 318542 w 576064"/>
                <a:gd name="connsiteY9" fmla="*/ 648338 h 1153664"/>
                <a:gd name="connsiteX10" fmla="*/ 318542 w 576064"/>
                <a:gd name="connsiteY10" fmla="*/ 576064 h 1153664"/>
                <a:gd name="connsiteX11" fmla="*/ 318541 w 576064"/>
                <a:gd name="connsiteY11" fmla="*/ 576064 h 1153664"/>
                <a:gd name="connsiteX12" fmla="*/ 0 w 576064"/>
                <a:gd name="connsiteY12" fmla="*/ 576064 h 1153664"/>
                <a:gd name="connsiteX13" fmla="*/ 0 w 576064"/>
                <a:gd name="connsiteY13" fmla="*/ 96013 h 1153664"/>
                <a:gd name="connsiteX14" fmla="*/ 96013 w 576064"/>
                <a:gd name="connsiteY14" fmla="*/ 0 h 1153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6064" h="1153664">
                  <a:moveTo>
                    <a:pt x="96013" y="0"/>
                  </a:moveTo>
                  <a:lnTo>
                    <a:pt x="480051" y="0"/>
                  </a:lnTo>
                  <a:cubicBezTo>
                    <a:pt x="533078" y="0"/>
                    <a:pt x="576064" y="42986"/>
                    <a:pt x="576064" y="96013"/>
                  </a:cubicBezTo>
                  <a:lnTo>
                    <a:pt x="576064" y="576064"/>
                  </a:lnTo>
                  <a:lnTo>
                    <a:pt x="576064" y="672414"/>
                  </a:lnTo>
                  <a:cubicBezTo>
                    <a:pt x="576064" y="938201"/>
                    <a:pt x="361174" y="1153664"/>
                    <a:pt x="96094" y="1153664"/>
                  </a:cubicBezTo>
                  <a:lnTo>
                    <a:pt x="48924" y="1153664"/>
                  </a:lnTo>
                  <a:lnTo>
                    <a:pt x="48924" y="941266"/>
                  </a:lnTo>
                  <a:lnTo>
                    <a:pt x="83255" y="937796"/>
                  </a:lnTo>
                  <a:cubicBezTo>
                    <a:pt x="217533" y="910246"/>
                    <a:pt x="318542" y="791120"/>
                    <a:pt x="318542" y="648338"/>
                  </a:cubicBezTo>
                  <a:lnTo>
                    <a:pt x="318542" y="576064"/>
                  </a:lnTo>
                  <a:lnTo>
                    <a:pt x="318541" y="576064"/>
                  </a:lnTo>
                  <a:lnTo>
                    <a:pt x="0" y="576064"/>
                  </a:lnTo>
                  <a:lnTo>
                    <a:pt x="0" y="96013"/>
                  </a:lnTo>
                  <a:cubicBezTo>
                    <a:pt x="0" y="42986"/>
                    <a:pt x="42986" y="0"/>
                    <a:pt x="96013" y="0"/>
                  </a:cubicBezTo>
                  <a:close/>
                </a:path>
              </a:pathLst>
            </a:cu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sp>
        <p:nvSpPr>
          <p:cNvPr id="34" name="任意多边形 33"/>
          <p:cNvSpPr/>
          <p:nvPr/>
        </p:nvSpPr>
        <p:spPr bwMode="auto">
          <a:xfrm rot="16200000" flipV="1">
            <a:off x="4935237" y="2932635"/>
            <a:ext cx="2911656" cy="2248201"/>
          </a:xfrm>
          <a:custGeom>
            <a:avLst/>
            <a:gdLst>
              <a:gd name="connsiteX0" fmla="*/ 463726 w 2228348"/>
              <a:gd name="connsiteY0" fmla="*/ 0 h 2248201"/>
              <a:gd name="connsiteX1" fmla="*/ 2228348 w 2228348"/>
              <a:gd name="connsiteY1" fmla="*/ 0 h 2248201"/>
              <a:gd name="connsiteX2" fmla="*/ 2228348 w 2228348"/>
              <a:gd name="connsiteY2" fmla="*/ 131040 h 2248201"/>
              <a:gd name="connsiteX3" fmla="*/ 2228046 w 2228348"/>
              <a:gd name="connsiteY3" fmla="*/ 131009 h 2248201"/>
              <a:gd name="connsiteX4" fmla="*/ 554252 w 2228348"/>
              <a:gd name="connsiteY4" fmla="*/ 131009 h 2248201"/>
              <a:gd name="connsiteX5" fmla="*/ 135791 w 2228348"/>
              <a:gd name="connsiteY5" fmla="*/ 549470 h 2248201"/>
              <a:gd name="connsiteX6" fmla="*/ 135791 w 2228348"/>
              <a:gd name="connsiteY6" fmla="*/ 2232828 h 2248201"/>
              <a:gd name="connsiteX7" fmla="*/ 137341 w 2228348"/>
              <a:gd name="connsiteY7" fmla="*/ 2248201 h 2248201"/>
              <a:gd name="connsiteX8" fmla="*/ 0 w 2228348"/>
              <a:gd name="connsiteY8" fmla="*/ 2248201 h 2248201"/>
              <a:gd name="connsiteX9" fmla="*/ 0 w 2228348"/>
              <a:gd name="connsiteY9" fmla="*/ 463726 h 2248201"/>
              <a:gd name="connsiteX10" fmla="*/ 463726 w 2228348"/>
              <a:gd name="connsiteY10" fmla="*/ 0 h 2248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28348" h="2248201">
                <a:moveTo>
                  <a:pt x="463726" y="0"/>
                </a:moveTo>
                <a:lnTo>
                  <a:pt x="2228348" y="0"/>
                </a:lnTo>
                <a:lnTo>
                  <a:pt x="2228348" y="131040"/>
                </a:lnTo>
                <a:lnTo>
                  <a:pt x="2228046" y="131009"/>
                </a:lnTo>
                <a:lnTo>
                  <a:pt x="554252" y="131009"/>
                </a:lnTo>
                <a:cubicBezTo>
                  <a:pt x="323142" y="131009"/>
                  <a:pt x="135791" y="318360"/>
                  <a:pt x="135791" y="549470"/>
                </a:cubicBezTo>
                <a:lnTo>
                  <a:pt x="135791" y="2232828"/>
                </a:lnTo>
                <a:lnTo>
                  <a:pt x="137341" y="2248201"/>
                </a:lnTo>
                <a:lnTo>
                  <a:pt x="0" y="2248201"/>
                </a:lnTo>
                <a:lnTo>
                  <a:pt x="0" y="463726"/>
                </a:lnTo>
                <a:cubicBezTo>
                  <a:pt x="0" y="207617"/>
                  <a:pt x="207617" y="0"/>
                  <a:pt x="463726"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5" name="任意多边形 34"/>
          <p:cNvSpPr/>
          <p:nvPr/>
        </p:nvSpPr>
        <p:spPr bwMode="auto">
          <a:xfrm>
            <a:off x="4801165" y="2096852"/>
            <a:ext cx="2228348" cy="2988331"/>
          </a:xfrm>
          <a:custGeom>
            <a:avLst/>
            <a:gdLst>
              <a:gd name="connsiteX0" fmla="*/ 463726 w 2228348"/>
              <a:gd name="connsiteY0" fmla="*/ 0 h 2248201"/>
              <a:gd name="connsiteX1" fmla="*/ 2228348 w 2228348"/>
              <a:gd name="connsiteY1" fmla="*/ 0 h 2248201"/>
              <a:gd name="connsiteX2" fmla="*/ 2228348 w 2228348"/>
              <a:gd name="connsiteY2" fmla="*/ 131040 h 2248201"/>
              <a:gd name="connsiteX3" fmla="*/ 2228046 w 2228348"/>
              <a:gd name="connsiteY3" fmla="*/ 131009 h 2248201"/>
              <a:gd name="connsiteX4" fmla="*/ 554252 w 2228348"/>
              <a:gd name="connsiteY4" fmla="*/ 131009 h 2248201"/>
              <a:gd name="connsiteX5" fmla="*/ 135791 w 2228348"/>
              <a:gd name="connsiteY5" fmla="*/ 549470 h 2248201"/>
              <a:gd name="connsiteX6" fmla="*/ 135791 w 2228348"/>
              <a:gd name="connsiteY6" fmla="*/ 2232828 h 2248201"/>
              <a:gd name="connsiteX7" fmla="*/ 137341 w 2228348"/>
              <a:gd name="connsiteY7" fmla="*/ 2248201 h 2248201"/>
              <a:gd name="connsiteX8" fmla="*/ 0 w 2228348"/>
              <a:gd name="connsiteY8" fmla="*/ 2248201 h 2248201"/>
              <a:gd name="connsiteX9" fmla="*/ 0 w 2228348"/>
              <a:gd name="connsiteY9" fmla="*/ 463726 h 2248201"/>
              <a:gd name="connsiteX10" fmla="*/ 463726 w 2228348"/>
              <a:gd name="connsiteY10" fmla="*/ 0 h 2248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28348" h="2248201">
                <a:moveTo>
                  <a:pt x="463726" y="0"/>
                </a:moveTo>
                <a:lnTo>
                  <a:pt x="2228348" y="0"/>
                </a:lnTo>
                <a:lnTo>
                  <a:pt x="2228348" y="131040"/>
                </a:lnTo>
                <a:lnTo>
                  <a:pt x="2228046" y="131009"/>
                </a:lnTo>
                <a:lnTo>
                  <a:pt x="554252" y="131009"/>
                </a:lnTo>
                <a:cubicBezTo>
                  <a:pt x="323142" y="131009"/>
                  <a:pt x="135791" y="318360"/>
                  <a:pt x="135791" y="549470"/>
                </a:cubicBezTo>
                <a:lnTo>
                  <a:pt x="135791" y="2232828"/>
                </a:lnTo>
                <a:lnTo>
                  <a:pt x="137341" y="2248201"/>
                </a:lnTo>
                <a:lnTo>
                  <a:pt x="0" y="2248201"/>
                </a:lnTo>
                <a:lnTo>
                  <a:pt x="0" y="463726"/>
                </a:lnTo>
                <a:cubicBezTo>
                  <a:pt x="0" y="207617"/>
                  <a:pt x="207617" y="0"/>
                  <a:pt x="463726"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36" name="组合 35"/>
          <p:cNvGrpSpPr/>
          <p:nvPr/>
        </p:nvGrpSpPr>
        <p:grpSpPr>
          <a:xfrm>
            <a:off x="10374970" y="2008459"/>
            <a:ext cx="450759" cy="447234"/>
            <a:chOff x="5489427" y="2276872"/>
            <a:chExt cx="223285" cy="205307"/>
          </a:xfrm>
          <a:solidFill>
            <a:schemeClr val="bg1">
              <a:lumMod val="50000"/>
            </a:schemeClr>
          </a:solidFill>
        </p:grpSpPr>
        <p:sp>
          <p:nvSpPr>
            <p:cNvPr id="37" name="任意多边形 36"/>
            <p:cNvSpPr/>
            <p:nvPr/>
          </p:nvSpPr>
          <p:spPr bwMode="auto">
            <a:xfrm>
              <a:off x="5489427" y="2276872"/>
              <a:ext cx="102517" cy="205307"/>
            </a:xfrm>
            <a:custGeom>
              <a:avLst/>
              <a:gdLst>
                <a:gd name="connsiteX0" fmla="*/ 96013 w 576064"/>
                <a:gd name="connsiteY0" fmla="*/ 0 h 1153664"/>
                <a:gd name="connsiteX1" fmla="*/ 480051 w 576064"/>
                <a:gd name="connsiteY1" fmla="*/ 0 h 1153664"/>
                <a:gd name="connsiteX2" fmla="*/ 576064 w 576064"/>
                <a:gd name="connsiteY2" fmla="*/ 96013 h 1153664"/>
                <a:gd name="connsiteX3" fmla="*/ 576064 w 576064"/>
                <a:gd name="connsiteY3" fmla="*/ 576064 h 1153664"/>
                <a:gd name="connsiteX4" fmla="*/ 576064 w 576064"/>
                <a:gd name="connsiteY4" fmla="*/ 672414 h 1153664"/>
                <a:gd name="connsiteX5" fmla="*/ 96094 w 576064"/>
                <a:gd name="connsiteY5" fmla="*/ 1153664 h 1153664"/>
                <a:gd name="connsiteX6" fmla="*/ 48924 w 576064"/>
                <a:gd name="connsiteY6" fmla="*/ 1153664 h 1153664"/>
                <a:gd name="connsiteX7" fmla="*/ 48924 w 576064"/>
                <a:gd name="connsiteY7" fmla="*/ 941266 h 1153664"/>
                <a:gd name="connsiteX8" fmla="*/ 83255 w 576064"/>
                <a:gd name="connsiteY8" fmla="*/ 937796 h 1153664"/>
                <a:gd name="connsiteX9" fmla="*/ 318542 w 576064"/>
                <a:gd name="connsiteY9" fmla="*/ 648338 h 1153664"/>
                <a:gd name="connsiteX10" fmla="*/ 318542 w 576064"/>
                <a:gd name="connsiteY10" fmla="*/ 576064 h 1153664"/>
                <a:gd name="connsiteX11" fmla="*/ 318541 w 576064"/>
                <a:gd name="connsiteY11" fmla="*/ 576064 h 1153664"/>
                <a:gd name="connsiteX12" fmla="*/ 0 w 576064"/>
                <a:gd name="connsiteY12" fmla="*/ 576064 h 1153664"/>
                <a:gd name="connsiteX13" fmla="*/ 0 w 576064"/>
                <a:gd name="connsiteY13" fmla="*/ 96013 h 1153664"/>
                <a:gd name="connsiteX14" fmla="*/ 96013 w 576064"/>
                <a:gd name="connsiteY14" fmla="*/ 0 h 1153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6064" h="1153664">
                  <a:moveTo>
                    <a:pt x="96013" y="0"/>
                  </a:moveTo>
                  <a:lnTo>
                    <a:pt x="480051" y="0"/>
                  </a:lnTo>
                  <a:cubicBezTo>
                    <a:pt x="533078" y="0"/>
                    <a:pt x="576064" y="42986"/>
                    <a:pt x="576064" y="96013"/>
                  </a:cubicBezTo>
                  <a:lnTo>
                    <a:pt x="576064" y="576064"/>
                  </a:lnTo>
                  <a:lnTo>
                    <a:pt x="576064" y="672414"/>
                  </a:lnTo>
                  <a:cubicBezTo>
                    <a:pt x="576064" y="938201"/>
                    <a:pt x="361174" y="1153664"/>
                    <a:pt x="96094" y="1153664"/>
                  </a:cubicBezTo>
                  <a:lnTo>
                    <a:pt x="48924" y="1153664"/>
                  </a:lnTo>
                  <a:lnTo>
                    <a:pt x="48924" y="941266"/>
                  </a:lnTo>
                  <a:lnTo>
                    <a:pt x="83255" y="937796"/>
                  </a:lnTo>
                  <a:cubicBezTo>
                    <a:pt x="217533" y="910246"/>
                    <a:pt x="318542" y="791120"/>
                    <a:pt x="318542" y="648338"/>
                  </a:cubicBezTo>
                  <a:lnTo>
                    <a:pt x="318542" y="576064"/>
                  </a:lnTo>
                  <a:lnTo>
                    <a:pt x="318541" y="576064"/>
                  </a:lnTo>
                  <a:lnTo>
                    <a:pt x="0" y="576064"/>
                  </a:lnTo>
                  <a:lnTo>
                    <a:pt x="0" y="96013"/>
                  </a:lnTo>
                  <a:cubicBezTo>
                    <a:pt x="0" y="42986"/>
                    <a:pt x="42986" y="0"/>
                    <a:pt x="96013" y="0"/>
                  </a:cubicBezTo>
                  <a:close/>
                </a:path>
              </a:pathLst>
            </a:cu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8" name="任意多边形 37"/>
            <p:cNvSpPr/>
            <p:nvPr/>
          </p:nvSpPr>
          <p:spPr bwMode="auto">
            <a:xfrm>
              <a:off x="5610195" y="2276872"/>
              <a:ext cx="102517" cy="205307"/>
            </a:xfrm>
            <a:custGeom>
              <a:avLst/>
              <a:gdLst>
                <a:gd name="connsiteX0" fmla="*/ 96013 w 576064"/>
                <a:gd name="connsiteY0" fmla="*/ 0 h 1153664"/>
                <a:gd name="connsiteX1" fmla="*/ 480051 w 576064"/>
                <a:gd name="connsiteY1" fmla="*/ 0 h 1153664"/>
                <a:gd name="connsiteX2" fmla="*/ 576064 w 576064"/>
                <a:gd name="connsiteY2" fmla="*/ 96013 h 1153664"/>
                <a:gd name="connsiteX3" fmla="*/ 576064 w 576064"/>
                <a:gd name="connsiteY3" fmla="*/ 576064 h 1153664"/>
                <a:gd name="connsiteX4" fmla="*/ 576064 w 576064"/>
                <a:gd name="connsiteY4" fmla="*/ 672414 h 1153664"/>
                <a:gd name="connsiteX5" fmla="*/ 96094 w 576064"/>
                <a:gd name="connsiteY5" fmla="*/ 1153664 h 1153664"/>
                <a:gd name="connsiteX6" fmla="*/ 48924 w 576064"/>
                <a:gd name="connsiteY6" fmla="*/ 1153664 h 1153664"/>
                <a:gd name="connsiteX7" fmla="*/ 48924 w 576064"/>
                <a:gd name="connsiteY7" fmla="*/ 941266 h 1153664"/>
                <a:gd name="connsiteX8" fmla="*/ 83255 w 576064"/>
                <a:gd name="connsiteY8" fmla="*/ 937796 h 1153664"/>
                <a:gd name="connsiteX9" fmla="*/ 318542 w 576064"/>
                <a:gd name="connsiteY9" fmla="*/ 648338 h 1153664"/>
                <a:gd name="connsiteX10" fmla="*/ 318542 w 576064"/>
                <a:gd name="connsiteY10" fmla="*/ 576064 h 1153664"/>
                <a:gd name="connsiteX11" fmla="*/ 318541 w 576064"/>
                <a:gd name="connsiteY11" fmla="*/ 576064 h 1153664"/>
                <a:gd name="connsiteX12" fmla="*/ 0 w 576064"/>
                <a:gd name="connsiteY12" fmla="*/ 576064 h 1153664"/>
                <a:gd name="connsiteX13" fmla="*/ 0 w 576064"/>
                <a:gd name="connsiteY13" fmla="*/ 96013 h 1153664"/>
                <a:gd name="connsiteX14" fmla="*/ 96013 w 576064"/>
                <a:gd name="connsiteY14" fmla="*/ 0 h 1153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6064" h="1153664">
                  <a:moveTo>
                    <a:pt x="96013" y="0"/>
                  </a:moveTo>
                  <a:lnTo>
                    <a:pt x="480051" y="0"/>
                  </a:lnTo>
                  <a:cubicBezTo>
                    <a:pt x="533078" y="0"/>
                    <a:pt x="576064" y="42986"/>
                    <a:pt x="576064" y="96013"/>
                  </a:cubicBezTo>
                  <a:lnTo>
                    <a:pt x="576064" y="576064"/>
                  </a:lnTo>
                  <a:lnTo>
                    <a:pt x="576064" y="672414"/>
                  </a:lnTo>
                  <a:cubicBezTo>
                    <a:pt x="576064" y="938201"/>
                    <a:pt x="361174" y="1153664"/>
                    <a:pt x="96094" y="1153664"/>
                  </a:cubicBezTo>
                  <a:lnTo>
                    <a:pt x="48924" y="1153664"/>
                  </a:lnTo>
                  <a:lnTo>
                    <a:pt x="48924" y="941266"/>
                  </a:lnTo>
                  <a:lnTo>
                    <a:pt x="83255" y="937796"/>
                  </a:lnTo>
                  <a:cubicBezTo>
                    <a:pt x="217533" y="910246"/>
                    <a:pt x="318542" y="791120"/>
                    <a:pt x="318542" y="648338"/>
                  </a:cubicBezTo>
                  <a:lnTo>
                    <a:pt x="318542" y="576064"/>
                  </a:lnTo>
                  <a:lnTo>
                    <a:pt x="318541" y="576064"/>
                  </a:lnTo>
                  <a:lnTo>
                    <a:pt x="0" y="576064"/>
                  </a:lnTo>
                  <a:lnTo>
                    <a:pt x="0" y="96013"/>
                  </a:lnTo>
                  <a:cubicBezTo>
                    <a:pt x="0" y="42986"/>
                    <a:pt x="42986" y="0"/>
                    <a:pt x="96013" y="0"/>
                  </a:cubicBezTo>
                  <a:close/>
                </a:path>
              </a:pathLst>
            </a:cu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grpSp>
        <p:nvGrpSpPr>
          <p:cNvPr id="39" name="组合 38"/>
          <p:cNvGrpSpPr/>
          <p:nvPr/>
        </p:nvGrpSpPr>
        <p:grpSpPr>
          <a:xfrm flipH="1">
            <a:off x="7854690" y="5157192"/>
            <a:ext cx="450759" cy="447234"/>
            <a:chOff x="5489427" y="2276872"/>
            <a:chExt cx="223285" cy="205307"/>
          </a:xfrm>
          <a:solidFill>
            <a:schemeClr val="bg1">
              <a:lumMod val="50000"/>
            </a:schemeClr>
          </a:solidFill>
        </p:grpSpPr>
        <p:sp>
          <p:nvSpPr>
            <p:cNvPr id="40" name="任意多边形 39"/>
            <p:cNvSpPr/>
            <p:nvPr/>
          </p:nvSpPr>
          <p:spPr bwMode="auto">
            <a:xfrm>
              <a:off x="5489427" y="2276872"/>
              <a:ext cx="102517" cy="205307"/>
            </a:xfrm>
            <a:custGeom>
              <a:avLst/>
              <a:gdLst>
                <a:gd name="connsiteX0" fmla="*/ 96013 w 576064"/>
                <a:gd name="connsiteY0" fmla="*/ 0 h 1153664"/>
                <a:gd name="connsiteX1" fmla="*/ 480051 w 576064"/>
                <a:gd name="connsiteY1" fmla="*/ 0 h 1153664"/>
                <a:gd name="connsiteX2" fmla="*/ 576064 w 576064"/>
                <a:gd name="connsiteY2" fmla="*/ 96013 h 1153664"/>
                <a:gd name="connsiteX3" fmla="*/ 576064 w 576064"/>
                <a:gd name="connsiteY3" fmla="*/ 576064 h 1153664"/>
                <a:gd name="connsiteX4" fmla="*/ 576064 w 576064"/>
                <a:gd name="connsiteY4" fmla="*/ 672414 h 1153664"/>
                <a:gd name="connsiteX5" fmla="*/ 96094 w 576064"/>
                <a:gd name="connsiteY5" fmla="*/ 1153664 h 1153664"/>
                <a:gd name="connsiteX6" fmla="*/ 48924 w 576064"/>
                <a:gd name="connsiteY6" fmla="*/ 1153664 h 1153664"/>
                <a:gd name="connsiteX7" fmla="*/ 48924 w 576064"/>
                <a:gd name="connsiteY7" fmla="*/ 941266 h 1153664"/>
                <a:gd name="connsiteX8" fmla="*/ 83255 w 576064"/>
                <a:gd name="connsiteY8" fmla="*/ 937796 h 1153664"/>
                <a:gd name="connsiteX9" fmla="*/ 318542 w 576064"/>
                <a:gd name="connsiteY9" fmla="*/ 648338 h 1153664"/>
                <a:gd name="connsiteX10" fmla="*/ 318542 w 576064"/>
                <a:gd name="connsiteY10" fmla="*/ 576064 h 1153664"/>
                <a:gd name="connsiteX11" fmla="*/ 318541 w 576064"/>
                <a:gd name="connsiteY11" fmla="*/ 576064 h 1153664"/>
                <a:gd name="connsiteX12" fmla="*/ 0 w 576064"/>
                <a:gd name="connsiteY12" fmla="*/ 576064 h 1153664"/>
                <a:gd name="connsiteX13" fmla="*/ 0 w 576064"/>
                <a:gd name="connsiteY13" fmla="*/ 96013 h 1153664"/>
                <a:gd name="connsiteX14" fmla="*/ 96013 w 576064"/>
                <a:gd name="connsiteY14" fmla="*/ 0 h 1153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6064" h="1153664">
                  <a:moveTo>
                    <a:pt x="96013" y="0"/>
                  </a:moveTo>
                  <a:lnTo>
                    <a:pt x="480051" y="0"/>
                  </a:lnTo>
                  <a:cubicBezTo>
                    <a:pt x="533078" y="0"/>
                    <a:pt x="576064" y="42986"/>
                    <a:pt x="576064" y="96013"/>
                  </a:cubicBezTo>
                  <a:lnTo>
                    <a:pt x="576064" y="576064"/>
                  </a:lnTo>
                  <a:lnTo>
                    <a:pt x="576064" y="672414"/>
                  </a:lnTo>
                  <a:cubicBezTo>
                    <a:pt x="576064" y="938201"/>
                    <a:pt x="361174" y="1153664"/>
                    <a:pt x="96094" y="1153664"/>
                  </a:cubicBezTo>
                  <a:lnTo>
                    <a:pt x="48924" y="1153664"/>
                  </a:lnTo>
                  <a:lnTo>
                    <a:pt x="48924" y="941266"/>
                  </a:lnTo>
                  <a:lnTo>
                    <a:pt x="83255" y="937796"/>
                  </a:lnTo>
                  <a:cubicBezTo>
                    <a:pt x="217533" y="910246"/>
                    <a:pt x="318542" y="791120"/>
                    <a:pt x="318542" y="648338"/>
                  </a:cubicBezTo>
                  <a:lnTo>
                    <a:pt x="318542" y="576064"/>
                  </a:lnTo>
                  <a:lnTo>
                    <a:pt x="318541" y="576064"/>
                  </a:lnTo>
                  <a:lnTo>
                    <a:pt x="0" y="576064"/>
                  </a:lnTo>
                  <a:lnTo>
                    <a:pt x="0" y="96013"/>
                  </a:lnTo>
                  <a:cubicBezTo>
                    <a:pt x="0" y="42986"/>
                    <a:pt x="42986" y="0"/>
                    <a:pt x="96013" y="0"/>
                  </a:cubicBezTo>
                  <a:close/>
                </a:path>
              </a:pathLst>
            </a:cu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41" name="任意多边形 40"/>
            <p:cNvSpPr/>
            <p:nvPr/>
          </p:nvSpPr>
          <p:spPr bwMode="auto">
            <a:xfrm>
              <a:off x="5610195" y="2276872"/>
              <a:ext cx="102517" cy="205307"/>
            </a:xfrm>
            <a:custGeom>
              <a:avLst/>
              <a:gdLst>
                <a:gd name="connsiteX0" fmla="*/ 96013 w 576064"/>
                <a:gd name="connsiteY0" fmla="*/ 0 h 1153664"/>
                <a:gd name="connsiteX1" fmla="*/ 480051 w 576064"/>
                <a:gd name="connsiteY1" fmla="*/ 0 h 1153664"/>
                <a:gd name="connsiteX2" fmla="*/ 576064 w 576064"/>
                <a:gd name="connsiteY2" fmla="*/ 96013 h 1153664"/>
                <a:gd name="connsiteX3" fmla="*/ 576064 w 576064"/>
                <a:gd name="connsiteY3" fmla="*/ 576064 h 1153664"/>
                <a:gd name="connsiteX4" fmla="*/ 576064 w 576064"/>
                <a:gd name="connsiteY4" fmla="*/ 672414 h 1153664"/>
                <a:gd name="connsiteX5" fmla="*/ 96094 w 576064"/>
                <a:gd name="connsiteY5" fmla="*/ 1153664 h 1153664"/>
                <a:gd name="connsiteX6" fmla="*/ 48924 w 576064"/>
                <a:gd name="connsiteY6" fmla="*/ 1153664 h 1153664"/>
                <a:gd name="connsiteX7" fmla="*/ 48924 w 576064"/>
                <a:gd name="connsiteY7" fmla="*/ 941266 h 1153664"/>
                <a:gd name="connsiteX8" fmla="*/ 83255 w 576064"/>
                <a:gd name="connsiteY8" fmla="*/ 937796 h 1153664"/>
                <a:gd name="connsiteX9" fmla="*/ 318542 w 576064"/>
                <a:gd name="connsiteY9" fmla="*/ 648338 h 1153664"/>
                <a:gd name="connsiteX10" fmla="*/ 318542 w 576064"/>
                <a:gd name="connsiteY10" fmla="*/ 576064 h 1153664"/>
                <a:gd name="connsiteX11" fmla="*/ 318541 w 576064"/>
                <a:gd name="connsiteY11" fmla="*/ 576064 h 1153664"/>
                <a:gd name="connsiteX12" fmla="*/ 0 w 576064"/>
                <a:gd name="connsiteY12" fmla="*/ 576064 h 1153664"/>
                <a:gd name="connsiteX13" fmla="*/ 0 w 576064"/>
                <a:gd name="connsiteY13" fmla="*/ 96013 h 1153664"/>
                <a:gd name="connsiteX14" fmla="*/ 96013 w 576064"/>
                <a:gd name="connsiteY14" fmla="*/ 0 h 1153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6064" h="1153664">
                  <a:moveTo>
                    <a:pt x="96013" y="0"/>
                  </a:moveTo>
                  <a:lnTo>
                    <a:pt x="480051" y="0"/>
                  </a:lnTo>
                  <a:cubicBezTo>
                    <a:pt x="533078" y="0"/>
                    <a:pt x="576064" y="42986"/>
                    <a:pt x="576064" y="96013"/>
                  </a:cubicBezTo>
                  <a:lnTo>
                    <a:pt x="576064" y="576064"/>
                  </a:lnTo>
                  <a:lnTo>
                    <a:pt x="576064" y="672414"/>
                  </a:lnTo>
                  <a:cubicBezTo>
                    <a:pt x="576064" y="938201"/>
                    <a:pt x="361174" y="1153664"/>
                    <a:pt x="96094" y="1153664"/>
                  </a:cubicBezTo>
                  <a:lnTo>
                    <a:pt x="48924" y="1153664"/>
                  </a:lnTo>
                  <a:lnTo>
                    <a:pt x="48924" y="941266"/>
                  </a:lnTo>
                  <a:lnTo>
                    <a:pt x="83255" y="937796"/>
                  </a:lnTo>
                  <a:cubicBezTo>
                    <a:pt x="217533" y="910246"/>
                    <a:pt x="318542" y="791120"/>
                    <a:pt x="318542" y="648338"/>
                  </a:cubicBezTo>
                  <a:lnTo>
                    <a:pt x="318542" y="576064"/>
                  </a:lnTo>
                  <a:lnTo>
                    <a:pt x="318541" y="576064"/>
                  </a:lnTo>
                  <a:lnTo>
                    <a:pt x="0" y="576064"/>
                  </a:lnTo>
                  <a:lnTo>
                    <a:pt x="0" y="96013"/>
                  </a:lnTo>
                  <a:cubicBezTo>
                    <a:pt x="0" y="42986"/>
                    <a:pt x="42986" y="0"/>
                    <a:pt x="96013" y="0"/>
                  </a:cubicBezTo>
                  <a:close/>
                </a:path>
              </a:pathLst>
            </a:cu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sp>
        <p:nvSpPr>
          <p:cNvPr id="42" name="任意多边形 41"/>
          <p:cNvSpPr/>
          <p:nvPr/>
        </p:nvSpPr>
        <p:spPr bwMode="auto">
          <a:xfrm rot="16200000" flipV="1">
            <a:off x="8141080" y="2932635"/>
            <a:ext cx="2911656" cy="2248201"/>
          </a:xfrm>
          <a:custGeom>
            <a:avLst/>
            <a:gdLst>
              <a:gd name="connsiteX0" fmla="*/ 463726 w 2228348"/>
              <a:gd name="connsiteY0" fmla="*/ 0 h 2248201"/>
              <a:gd name="connsiteX1" fmla="*/ 2228348 w 2228348"/>
              <a:gd name="connsiteY1" fmla="*/ 0 h 2248201"/>
              <a:gd name="connsiteX2" fmla="*/ 2228348 w 2228348"/>
              <a:gd name="connsiteY2" fmla="*/ 131040 h 2248201"/>
              <a:gd name="connsiteX3" fmla="*/ 2228046 w 2228348"/>
              <a:gd name="connsiteY3" fmla="*/ 131009 h 2248201"/>
              <a:gd name="connsiteX4" fmla="*/ 554252 w 2228348"/>
              <a:gd name="connsiteY4" fmla="*/ 131009 h 2248201"/>
              <a:gd name="connsiteX5" fmla="*/ 135791 w 2228348"/>
              <a:gd name="connsiteY5" fmla="*/ 549470 h 2248201"/>
              <a:gd name="connsiteX6" fmla="*/ 135791 w 2228348"/>
              <a:gd name="connsiteY6" fmla="*/ 2232828 h 2248201"/>
              <a:gd name="connsiteX7" fmla="*/ 137341 w 2228348"/>
              <a:gd name="connsiteY7" fmla="*/ 2248201 h 2248201"/>
              <a:gd name="connsiteX8" fmla="*/ 0 w 2228348"/>
              <a:gd name="connsiteY8" fmla="*/ 2248201 h 2248201"/>
              <a:gd name="connsiteX9" fmla="*/ 0 w 2228348"/>
              <a:gd name="connsiteY9" fmla="*/ 463726 h 2248201"/>
              <a:gd name="connsiteX10" fmla="*/ 463726 w 2228348"/>
              <a:gd name="connsiteY10" fmla="*/ 0 h 2248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28348" h="2248201">
                <a:moveTo>
                  <a:pt x="463726" y="0"/>
                </a:moveTo>
                <a:lnTo>
                  <a:pt x="2228348" y="0"/>
                </a:lnTo>
                <a:lnTo>
                  <a:pt x="2228348" y="131040"/>
                </a:lnTo>
                <a:lnTo>
                  <a:pt x="2228046" y="131009"/>
                </a:lnTo>
                <a:lnTo>
                  <a:pt x="554252" y="131009"/>
                </a:lnTo>
                <a:cubicBezTo>
                  <a:pt x="323142" y="131009"/>
                  <a:pt x="135791" y="318360"/>
                  <a:pt x="135791" y="549470"/>
                </a:cubicBezTo>
                <a:lnTo>
                  <a:pt x="135791" y="2232828"/>
                </a:lnTo>
                <a:lnTo>
                  <a:pt x="137341" y="2248201"/>
                </a:lnTo>
                <a:lnTo>
                  <a:pt x="0" y="2248201"/>
                </a:lnTo>
                <a:lnTo>
                  <a:pt x="0" y="463726"/>
                </a:lnTo>
                <a:cubicBezTo>
                  <a:pt x="0" y="207617"/>
                  <a:pt x="207617" y="0"/>
                  <a:pt x="463726"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43" name="任意多边形 42"/>
          <p:cNvSpPr/>
          <p:nvPr/>
        </p:nvSpPr>
        <p:spPr bwMode="auto">
          <a:xfrm>
            <a:off x="8007008" y="2096852"/>
            <a:ext cx="2228348" cy="2988331"/>
          </a:xfrm>
          <a:custGeom>
            <a:avLst/>
            <a:gdLst>
              <a:gd name="connsiteX0" fmla="*/ 463726 w 2228348"/>
              <a:gd name="connsiteY0" fmla="*/ 0 h 2248201"/>
              <a:gd name="connsiteX1" fmla="*/ 2228348 w 2228348"/>
              <a:gd name="connsiteY1" fmla="*/ 0 h 2248201"/>
              <a:gd name="connsiteX2" fmla="*/ 2228348 w 2228348"/>
              <a:gd name="connsiteY2" fmla="*/ 131040 h 2248201"/>
              <a:gd name="connsiteX3" fmla="*/ 2228046 w 2228348"/>
              <a:gd name="connsiteY3" fmla="*/ 131009 h 2248201"/>
              <a:gd name="connsiteX4" fmla="*/ 554252 w 2228348"/>
              <a:gd name="connsiteY4" fmla="*/ 131009 h 2248201"/>
              <a:gd name="connsiteX5" fmla="*/ 135791 w 2228348"/>
              <a:gd name="connsiteY5" fmla="*/ 549470 h 2248201"/>
              <a:gd name="connsiteX6" fmla="*/ 135791 w 2228348"/>
              <a:gd name="connsiteY6" fmla="*/ 2232828 h 2248201"/>
              <a:gd name="connsiteX7" fmla="*/ 137341 w 2228348"/>
              <a:gd name="connsiteY7" fmla="*/ 2248201 h 2248201"/>
              <a:gd name="connsiteX8" fmla="*/ 0 w 2228348"/>
              <a:gd name="connsiteY8" fmla="*/ 2248201 h 2248201"/>
              <a:gd name="connsiteX9" fmla="*/ 0 w 2228348"/>
              <a:gd name="connsiteY9" fmla="*/ 463726 h 2248201"/>
              <a:gd name="connsiteX10" fmla="*/ 463726 w 2228348"/>
              <a:gd name="connsiteY10" fmla="*/ 0 h 2248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28348" h="2248201">
                <a:moveTo>
                  <a:pt x="463726" y="0"/>
                </a:moveTo>
                <a:lnTo>
                  <a:pt x="2228348" y="0"/>
                </a:lnTo>
                <a:lnTo>
                  <a:pt x="2228348" y="131040"/>
                </a:lnTo>
                <a:lnTo>
                  <a:pt x="2228046" y="131009"/>
                </a:lnTo>
                <a:lnTo>
                  <a:pt x="554252" y="131009"/>
                </a:lnTo>
                <a:cubicBezTo>
                  <a:pt x="323142" y="131009"/>
                  <a:pt x="135791" y="318360"/>
                  <a:pt x="135791" y="549470"/>
                </a:cubicBezTo>
                <a:lnTo>
                  <a:pt x="135791" y="2232828"/>
                </a:lnTo>
                <a:lnTo>
                  <a:pt x="137341" y="2248201"/>
                </a:lnTo>
                <a:lnTo>
                  <a:pt x="0" y="2248201"/>
                </a:lnTo>
                <a:lnTo>
                  <a:pt x="0" y="463726"/>
                </a:lnTo>
                <a:cubicBezTo>
                  <a:pt x="0" y="207617"/>
                  <a:pt x="207617" y="0"/>
                  <a:pt x="463726"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45" name="矩形 44"/>
          <p:cNvSpPr/>
          <p:nvPr/>
        </p:nvSpPr>
        <p:spPr>
          <a:xfrm>
            <a:off x="2313693" y="2571515"/>
            <a:ext cx="1415772" cy="609398"/>
          </a:xfrm>
          <a:prstGeom prst="rect">
            <a:avLst/>
          </a:prstGeom>
        </p:spPr>
        <p:txBody>
          <a:bodyPr wrap="none">
            <a:spAutoFit/>
          </a:bodyPr>
          <a:lstStyle/>
          <a:p>
            <a:pPr lvl="0" algn="just" defTabSz="801688" fontAlgn="base">
              <a:lnSpc>
                <a:spcPct val="140000"/>
              </a:lnSpc>
              <a:spcBef>
                <a:spcPct val="30000"/>
              </a:spcBef>
              <a:buClr>
                <a:srgbClr val="FFFFFF">
                  <a:lumMod val="50000"/>
                </a:srgbClr>
              </a:buClr>
              <a:buSzPct val="60000"/>
            </a:pPr>
            <a:r>
              <a:rPr lang="zh-CN" altLang="en-US" sz="2400" kern="0" dirty="0">
                <a:solidFill>
                  <a:srgbClr val="000000"/>
                </a:solidFill>
                <a:latin typeface="微软雅黑"/>
                <a:ea typeface="微软雅黑"/>
                <a:cs typeface="Arial" panose="020B0604020202020204" pitchFamily="34" charset="0"/>
              </a:rPr>
              <a:t>普通模式</a:t>
            </a:r>
            <a:endParaRPr lang="en-US" altLang="zh-CN" sz="2400" kern="0" dirty="0">
              <a:solidFill>
                <a:srgbClr val="000000"/>
              </a:solidFill>
              <a:latin typeface="微软雅黑"/>
              <a:ea typeface="微软雅黑"/>
              <a:cs typeface="Arial" panose="020B0604020202020204" pitchFamily="34" charset="0"/>
            </a:endParaRPr>
          </a:p>
        </p:txBody>
      </p:sp>
      <p:sp>
        <p:nvSpPr>
          <p:cNvPr id="46" name="矩形 45"/>
          <p:cNvSpPr/>
          <p:nvPr/>
        </p:nvSpPr>
        <p:spPr>
          <a:xfrm>
            <a:off x="4926098" y="2569671"/>
            <a:ext cx="2478447" cy="609398"/>
          </a:xfrm>
          <a:prstGeom prst="rect">
            <a:avLst/>
          </a:prstGeom>
        </p:spPr>
        <p:txBody>
          <a:bodyPr wrap="square">
            <a:spAutoFit/>
          </a:bodyPr>
          <a:lstStyle/>
          <a:p>
            <a:pPr lvl="0" algn="just" defTabSz="801688" fontAlgn="base">
              <a:lnSpc>
                <a:spcPct val="140000"/>
              </a:lnSpc>
              <a:spcBef>
                <a:spcPct val="30000"/>
              </a:spcBef>
              <a:buClr>
                <a:srgbClr val="FFFFFF">
                  <a:lumMod val="50000"/>
                </a:srgbClr>
              </a:buClr>
              <a:buSzPct val="60000"/>
            </a:pPr>
            <a:r>
              <a:rPr lang="en-US" altLang="zh-CN" sz="2400" kern="0" dirty="0" smtClean="0">
                <a:solidFill>
                  <a:srgbClr val="000000"/>
                </a:solidFill>
                <a:latin typeface="微软雅黑"/>
                <a:ea typeface="微软雅黑"/>
                <a:cs typeface="Arial" panose="020B0604020202020204" pitchFamily="34" charset="0"/>
              </a:rPr>
              <a:t>SR-IOV</a:t>
            </a:r>
            <a:r>
              <a:rPr lang="zh-CN" altLang="en-US" sz="2400" kern="0" dirty="0" smtClean="0">
                <a:solidFill>
                  <a:srgbClr val="000000"/>
                </a:solidFill>
                <a:latin typeface="微软雅黑"/>
                <a:ea typeface="微软雅黑"/>
                <a:cs typeface="Arial" panose="020B0604020202020204" pitchFamily="34" charset="0"/>
              </a:rPr>
              <a:t>直通模式</a:t>
            </a:r>
            <a:endParaRPr lang="en-US" altLang="zh-CN" sz="2400" kern="0" dirty="0">
              <a:solidFill>
                <a:srgbClr val="000000"/>
              </a:solidFill>
              <a:latin typeface="微软雅黑"/>
              <a:ea typeface="微软雅黑"/>
              <a:cs typeface="Arial" panose="020B0604020202020204" pitchFamily="34" charset="0"/>
            </a:endParaRPr>
          </a:p>
        </p:txBody>
      </p:sp>
      <p:sp>
        <p:nvSpPr>
          <p:cNvPr id="47" name="矩形 46"/>
          <p:cNvSpPr/>
          <p:nvPr/>
        </p:nvSpPr>
        <p:spPr>
          <a:xfrm>
            <a:off x="8187792" y="2569671"/>
            <a:ext cx="2339102" cy="609398"/>
          </a:xfrm>
          <a:prstGeom prst="rect">
            <a:avLst/>
          </a:prstGeom>
        </p:spPr>
        <p:txBody>
          <a:bodyPr wrap="none">
            <a:spAutoFit/>
          </a:bodyPr>
          <a:lstStyle/>
          <a:p>
            <a:pPr lvl="0" algn="just" defTabSz="801688" fontAlgn="base">
              <a:lnSpc>
                <a:spcPct val="140000"/>
              </a:lnSpc>
              <a:spcBef>
                <a:spcPct val="30000"/>
              </a:spcBef>
              <a:buClr>
                <a:srgbClr val="FFFFFF">
                  <a:lumMod val="50000"/>
                </a:srgbClr>
              </a:buClr>
              <a:buSzPct val="60000"/>
            </a:pPr>
            <a:r>
              <a:rPr lang="zh-CN" altLang="en-US" sz="2400" kern="0" dirty="0" smtClean="0">
                <a:solidFill>
                  <a:srgbClr val="000000"/>
                </a:solidFill>
                <a:latin typeface="微软雅黑"/>
                <a:ea typeface="微软雅黑"/>
                <a:cs typeface="Arial" panose="020B0604020202020204" pitchFamily="34" charset="0"/>
              </a:rPr>
              <a:t>用户态交换模式</a:t>
            </a:r>
            <a:endParaRPr lang="en-US" altLang="zh-CN" sz="2400" kern="0" dirty="0">
              <a:solidFill>
                <a:srgbClr val="000000"/>
              </a:solidFill>
              <a:latin typeface="微软雅黑"/>
              <a:ea typeface="微软雅黑"/>
              <a:cs typeface="Arial" panose="020B0604020202020204" pitchFamily="34" charset="0"/>
            </a:endParaRPr>
          </a:p>
        </p:txBody>
      </p:sp>
      <p:sp>
        <p:nvSpPr>
          <p:cNvPr id="51" name="矩形 50"/>
          <p:cNvSpPr/>
          <p:nvPr/>
        </p:nvSpPr>
        <p:spPr>
          <a:xfrm>
            <a:off x="1720552" y="3363019"/>
            <a:ext cx="2449167" cy="923330"/>
          </a:xfrm>
          <a:prstGeom prst="rect">
            <a:avLst/>
          </a:prstGeom>
        </p:spPr>
        <p:txBody>
          <a:bodyPr wrap="square">
            <a:spAutoFit/>
          </a:bodyPr>
          <a:lstStyle/>
          <a:p>
            <a:r>
              <a:rPr lang="zh-CN" altLang="en-US" sz="1800" dirty="0">
                <a:latin typeface="微软雅黑" panose="020B0503020204020204" pitchFamily="34" charset="-122"/>
                <a:ea typeface="微软雅黑" panose="020B0503020204020204" pitchFamily="34" charset="-122"/>
              </a:rPr>
              <a:t>上行链路所关联的主机物理网卡为普通网卡。</a:t>
            </a:r>
          </a:p>
        </p:txBody>
      </p:sp>
      <p:sp>
        <p:nvSpPr>
          <p:cNvPr id="52" name="矩形 51"/>
          <p:cNvSpPr/>
          <p:nvPr/>
        </p:nvSpPr>
        <p:spPr>
          <a:xfrm>
            <a:off x="4927440" y="3363019"/>
            <a:ext cx="2449167" cy="923330"/>
          </a:xfrm>
          <a:prstGeom prst="rect">
            <a:avLst/>
          </a:prstGeom>
        </p:spPr>
        <p:txBody>
          <a:bodyPr wrap="square">
            <a:spAutoFit/>
          </a:bodyPr>
          <a:lstStyle/>
          <a:p>
            <a:r>
              <a:rPr lang="zh-CN" altLang="en-US" sz="1800" dirty="0">
                <a:latin typeface="微软雅黑" panose="020B0503020204020204" pitchFamily="34" charset="-122"/>
                <a:ea typeface="微软雅黑" panose="020B0503020204020204" pitchFamily="34" charset="-122"/>
              </a:rPr>
              <a:t>上行链路使用</a:t>
            </a:r>
            <a:r>
              <a:rPr lang="en-US" altLang="zh-CN" sz="1800" dirty="0">
                <a:latin typeface="微软雅黑" panose="020B0503020204020204" pitchFamily="34" charset="-122"/>
                <a:ea typeface="微软雅黑" panose="020B0503020204020204" pitchFamily="34" charset="-122"/>
              </a:rPr>
              <a:t>SRIOV</a:t>
            </a:r>
            <a:r>
              <a:rPr lang="zh-CN" altLang="en-US" sz="1800" dirty="0">
                <a:latin typeface="微软雅黑" panose="020B0503020204020204" pitchFamily="34" charset="-122"/>
                <a:ea typeface="微软雅黑" panose="020B0503020204020204" pitchFamily="34" charset="-122"/>
              </a:rPr>
              <a:t>直通网卡时选择该模式。</a:t>
            </a:r>
          </a:p>
        </p:txBody>
      </p:sp>
      <p:sp>
        <p:nvSpPr>
          <p:cNvPr id="53" name="矩形 52"/>
          <p:cNvSpPr/>
          <p:nvPr/>
        </p:nvSpPr>
        <p:spPr>
          <a:xfrm>
            <a:off x="8132760" y="3363019"/>
            <a:ext cx="2449167" cy="923330"/>
          </a:xfrm>
          <a:prstGeom prst="rect">
            <a:avLst/>
          </a:prstGeom>
        </p:spPr>
        <p:txBody>
          <a:bodyPr wrap="square">
            <a:spAutoFit/>
          </a:bodyPr>
          <a:lstStyle/>
          <a:p>
            <a:r>
              <a:rPr lang="zh-CN" altLang="en-US" sz="1800" dirty="0">
                <a:latin typeface="微软雅黑" panose="020B0503020204020204" pitchFamily="34" charset="-122"/>
                <a:ea typeface="微软雅黑" panose="020B0503020204020204" pitchFamily="34" charset="-122"/>
              </a:rPr>
              <a:t>上行链路使用的网口所使用的驱动模式必须为用户态驱动模式。</a:t>
            </a:r>
          </a:p>
        </p:txBody>
      </p:sp>
    </p:spTree>
    <p:extLst>
      <p:ext uri="{BB962C8B-B14F-4D97-AF65-F5344CB8AC3E}">
        <p14:creationId xmlns:p14="http://schemas.microsoft.com/office/powerpoint/2010/main" val="4262714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500"/>
                                        <p:tgtEl>
                                          <p:spTgt spid="4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500"/>
                                        <p:tgtEl>
                                          <p:spTgt spid="5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fade">
                                      <p:cBhvr>
                                        <p:cTn id="33" dur="500"/>
                                        <p:tgtEl>
                                          <p:spTgt spid="3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500"/>
                                        <p:tgtEl>
                                          <p:spTgt spid="4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fade">
                                      <p:cBhvr>
                                        <p:cTn id="42" dur="500"/>
                                        <p:tgtEl>
                                          <p:spTgt spid="5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500"/>
                                        <p:tgtEl>
                                          <p:spTgt spid="36"/>
                                        </p:tgtEl>
                                      </p:cBhvr>
                                    </p:animEffect>
                                  </p:childTnLst>
                                </p:cTn>
                              </p:par>
                              <p:par>
                                <p:cTn id="48" presetID="10" presetClass="entr" presetSubtype="0" fill="hold" nodeType="with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fade">
                                      <p:cBhvr>
                                        <p:cTn id="50" dur="500"/>
                                        <p:tgtEl>
                                          <p:spTgt spid="3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fade">
                                      <p:cBhvr>
                                        <p:cTn id="53" dur="500"/>
                                        <p:tgtEl>
                                          <p:spTgt spid="4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fade">
                                      <p:cBhvr>
                                        <p:cTn id="56" dur="500"/>
                                        <p:tgtEl>
                                          <p:spTgt spid="4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animEffect transition="in" filter="fade">
                                      <p:cBhvr>
                                        <p:cTn id="59" dur="500"/>
                                        <p:tgtEl>
                                          <p:spTgt spid="4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3"/>
                                        </p:tgtEl>
                                        <p:attrNameLst>
                                          <p:attrName>style.visibility</p:attrName>
                                        </p:attrNameLst>
                                      </p:cBhvr>
                                      <p:to>
                                        <p:strVal val="visible"/>
                                      </p:to>
                                    </p:set>
                                    <p:animEffect transition="in" filter="fade">
                                      <p:cBhvr>
                                        <p:cTn id="6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34" grpId="0" animBg="1"/>
      <p:bldP spid="35" grpId="0" animBg="1"/>
      <p:bldP spid="42" grpId="0" animBg="1"/>
      <p:bldP spid="43" grpId="0" animBg="1"/>
      <p:bldP spid="45" grpId="0"/>
      <p:bldP spid="46" grpId="0"/>
      <p:bldP spid="47" grpId="0"/>
      <p:bldP spid="51" grpId="0"/>
      <p:bldP spid="52" grpId="0"/>
      <p:bldP spid="5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端口组管理</a:t>
            </a:r>
            <a:endParaRPr lang="zh-CN" altLang="en-US" dirty="0"/>
          </a:p>
        </p:txBody>
      </p:sp>
      <p:pic>
        <p:nvPicPr>
          <p:cNvPr id="3" name="图片 2"/>
          <p:cNvPicPr>
            <a:picLocks noChangeAspect="1"/>
          </p:cNvPicPr>
          <p:nvPr/>
        </p:nvPicPr>
        <p:blipFill>
          <a:blip r:embed="rId3"/>
          <a:stretch>
            <a:fillRect/>
          </a:stretch>
        </p:blipFill>
        <p:spPr>
          <a:xfrm>
            <a:off x="1594800" y="1233488"/>
            <a:ext cx="9253728" cy="5148262"/>
          </a:xfrm>
          <a:prstGeom prst="rect">
            <a:avLst/>
          </a:prstGeom>
          <a:ln w="12700">
            <a:solidFill>
              <a:schemeClr val="bg1">
                <a:lumMod val="75000"/>
              </a:schemeClr>
            </a:solidFill>
          </a:ln>
        </p:spPr>
      </p:pic>
    </p:spTree>
    <p:extLst>
      <p:ext uri="{BB962C8B-B14F-4D97-AF65-F5344CB8AC3E}">
        <p14:creationId xmlns:p14="http://schemas.microsoft.com/office/powerpoint/2010/main" val="37939893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安全组管理</a:t>
            </a:r>
            <a:endParaRPr lang="zh-CN" altLang="en-US" dirty="0"/>
          </a:p>
        </p:txBody>
      </p:sp>
      <p:sp>
        <p:nvSpPr>
          <p:cNvPr id="3" name="文本占位符 2"/>
          <p:cNvSpPr>
            <a:spLocks noGrp="1"/>
          </p:cNvSpPr>
          <p:nvPr>
            <p:ph type="body" sz="quarter" idx="10"/>
          </p:nvPr>
        </p:nvSpPr>
        <p:spPr>
          <a:xfrm>
            <a:off x="912285" y="1233488"/>
            <a:ext cx="5435743" cy="4680000"/>
          </a:xfrm>
        </p:spPr>
        <p:txBody>
          <a:bodyPr/>
          <a:lstStyle/>
          <a:p>
            <a:r>
              <a:rPr lang="zh-CN" altLang="en-US" dirty="0"/>
              <a:t>管理员通过</a:t>
            </a:r>
            <a:r>
              <a:rPr lang="en-US" altLang="zh-CN" dirty="0" err="1"/>
              <a:t>FusionCompute</a:t>
            </a:r>
            <a:r>
              <a:rPr lang="zh-CN" altLang="en-US" dirty="0"/>
              <a:t>，为虚拟机网卡</a:t>
            </a:r>
            <a:r>
              <a:rPr lang="zh-CN" altLang="en-US" dirty="0" smtClean="0"/>
              <a:t>添加、删除、修改安全组</a:t>
            </a:r>
            <a:endParaRPr lang="en-US" altLang="zh-CN" dirty="0" smtClean="0"/>
          </a:p>
          <a:p>
            <a:pPr lvl="1"/>
            <a:r>
              <a:rPr lang="zh-CN" altLang="en-US" dirty="0"/>
              <a:t>位于同一个安全组的所有虚拟机网卡都将使用该安全组规则进行网络通信。虚拟机一块网卡只能加入一个安全组中。</a:t>
            </a:r>
            <a:endParaRPr lang="en-US" altLang="zh-CN" dirty="0" smtClean="0"/>
          </a:p>
          <a:p>
            <a:r>
              <a:rPr lang="zh-CN" altLang="en-US" dirty="0"/>
              <a:t>管理员通过</a:t>
            </a:r>
            <a:r>
              <a:rPr lang="en-US" altLang="zh-CN" dirty="0" err="1" smtClean="0"/>
              <a:t>FusionCompute</a:t>
            </a:r>
            <a:r>
              <a:rPr lang="zh-CN" altLang="en-US" dirty="0" smtClean="0"/>
              <a:t>，为安全组添加规则</a:t>
            </a:r>
            <a:endParaRPr lang="en-US" altLang="zh-CN" dirty="0" smtClean="0"/>
          </a:p>
          <a:p>
            <a:pPr lvl="1"/>
            <a:r>
              <a:rPr lang="zh-CN" altLang="en-US" dirty="0"/>
              <a:t>位于同一个安全组的所有虚拟机网卡都将使用该安全组规则进行网络通信。</a:t>
            </a:r>
            <a:endParaRPr lang="en-US" altLang="zh-CN" dirty="0" smtClean="0"/>
          </a:p>
        </p:txBody>
      </p:sp>
      <p:pic>
        <p:nvPicPr>
          <p:cNvPr id="3074" name="Picture 2" descr="http://localhost:7890/pages/YZH10264/04/YZH10264/04/resources/05_fc_kvm/resource_mgt/fig/fig_it_58_57_000152_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2088" y="1916832"/>
            <a:ext cx="4600575" cy="3800476"/>
          </a:xfrm>
          <a:prstGeom prst="rect">
            <a:avLst/>
          </a:prstGeom>
          <a:noFill/>
          <a:ln w="12700">
            <a:solidFill>
              <a:schemeClr val="bg1">
                <a:lumMod val="85000"/>
              </a:schemeClr>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507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本节主要介绍了</a:t>
            </a:r>
            <a:r>
              <a:rPr lang="en-US" altLang="zh-CN" dirty="0" err="1" smtClean="0"/>
              <a:t>FusionCompute</a:t>
            </a:r>
            <a:r>
              <a:rPr lang="zh-CN" altLang="en-US" dirty="0" smtClean="0"/>
              <a:t>分布式交换机的相关配置，包括上行链路、端口组、</a:t>
            </a:r>
            <a:r>
              <a:rPr lang="en-US" altLang="zh-CN" dirty="0" smtClean="0"/>
              <a:t>VLAN</a:t>
            </a:r>
            <a:r>
              <a:rPr lang="zh-CN" altLang="en-US" dirty="0" smtClean="0"/>
              <a:t>池、安全组等内容，以及三种分布式交换机的应用场景。</a:t>
            </a:r>
            <a:endParaRPr lang="zh-CN" altLang="en-US" dirty="0"/>
          </a:p>
        </p:txBody>
      </p:sp>
    </p:spTree>
    <p:extLst>
      <p:ext uri="{BB962C8B-B14F-4D97-AF65-F5344CB8AC3E}">
        <p14:creationId xmlns:p14="http://schemas.microsoft.com/office/powerpoint/2010/main" val="32387840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solidFill>
                  <a:schemeClr val="bg1">
                    <a:lumMod val="50000"/>
                  </a:schemeClr>
                </a:solidFill>
              </a:rPr>
              <a:t>计算资源管理</a:t>
            </a:r>
            <a:endParaRPr lang="en-US" altLang="zh-CN" dirty="0">
              <a:solidFill>
                <a:schemeClr val="bg1">
                  <a:lumMod val="50000"/>
                </a:schemeClr>
              </a:solidFill>
            </a:endParaRPr>
          </a:p>
          <a:p>
            <a:r>
              <a:rPr lang="zh-CN" altLang="en-US" dirty="0" smtClean="0">
                <a:solidFill>
                  <a:schemeClr val="bg1">
                    <a:lumMod val="50000"/>
                  </a:schemeClr>
                </a:solidFill>
              </a:rPr>
              <a:t>存储资源管理</a:t>
            </a:r>
            <a:endParaRPr lang="en-US" altLang="zh-CN" dirty="0">
              <a:solidFill>
                <a:schemeClr val="bg1">
                  <a:lumMod val="50000"/>
                </a:schemeClr>
              </a:solidFill>
            </a:endParaRPr>
          </a:p>
          <a:p>
            <a:r>
              <a:rPr lang="zh-CN" altLang="en-US" dirty="0" smtClean="0">
                <a:solidFill>
                  <a:schemeClr val="bg1">
                    <a:lumMod val="50000"/>
                  </a:schemeClr>
                </a:solidFill>
              </a:rPr>
              <a:t>网络资源管理</a:t>
            </a:r>
            <a:endParaRPr lang="en-US" altLang="zh-CN" dirty="0">
              <a:solidFill>
                <a:schemeClr val="bg1">
                  <a:lumMod val="50000"/>
                </a:schemeClr>
              </a:solidFill>
            </a:endParaRPr>
          </a:p>
          <a:p>
            <a:r>
              <a:rPr lang="zh-CN" altLang="en-US" b="1" dirty="0"/>
              <a:t>虚拟机</a:t>
            </a:r>
            <a:r>
              <a:rPr lang="zh-CN" altLang="en-US" b="1" dirty="0" smtClean="0"/>
              <a:t>发放</a:t>
            </a:r>
            <a:endParaRPr lang="en-US" altLang="zh-CN" b="1" dirty="0" smtClean="0"/>
          </a:p>
          <a:p>
            <a:r>
              <a:rPr lang="zh-CN" altLang="en-US" dirty="0">
                <a:solidFill>
                  <a:schemeClr val="bg1">
                    <a:lumMod val="50000"/>
                  </a:schemeClr>
                </a:solidFill>
              </a:rPr>
              <a:t>虚拟机管理</a:t>
            </a:r>
          </a:p>
        </p:txBody>
      </p:sp>
    </p:spTree>
    <p:extLst>
      <p:ext uri="{BB962C8B-B14F-4D97-AF65-F5344CB8AC3E}">
        <p14:creationId xmlns:p14="http://schemas.microsoft.com/office/powerpoint/2010/main" val="16930888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创建全新的虚拟机</a:t>
            </a:r>
            <a:endParaRPr lang="zh-CN" altLang="en-US" dirty="0"/>
          </a:p>
        </p:txBody>
      </p:sp>
      <p:pic>
        <p:nvPicPr>
          <p:cNvPr id="5" name="图片 4"/>
          <p:cNvPicPr>
            <a:picLocks noChangeAspect="1"/>
          </p:cNvPicPr>
          <p:nvPr/>
        </p:nvPicPr>
        <p:blipFill>
          <a:blip r:embed="rId3"/>
          <a:stretch>
            <a:fillRect/>
          </a:stretch>
        </p:blipFill>
        <p:spPr>
          <a:xfrm>
            <a:off x="2243572" y="1412776"/>
            <a:ext cx="7596844" cy="4897853"/>
          </a:xfrm>
          <a:prstGeom prst="rect">
            <a:avLst/>
          </a:prstGeom>
          <a:ln w="12700">
            <a:solidFill>
              <a:schemeClr val="bg1">
                <a:lumMod val="85000"/>
              </a:schemeClr>
            </a:solidFill>
          </a:ln>
        </p:spPr>
      </p:pic>
    </p:spTree>
    <p:extLst>
      <p:ext uri="{BB962C8B-B14F-4D97-AF65-F5344CB8AC3E}">
        <p14:creationId xmlns:p14="http://schemas.microsoft.com/office/powerpoint/2010/main" val="1554051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使用模板创建虚拟机</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233180576"/>
              </p:ext>
            </p:extLst>
          </p:nvPr>
        </p:nvGraphicFramePr>
        <p:xfrm>
          <a:off x="1008063" y="1448780"/>
          <a:ext cx="10296522" cy="4836481"/>
        </p:xfrm>
        <a:graphic>
          <a:graphicData uri="http://schemas.openxmlformats.org/drawingml/2006/table">
            <a:tbl>
              <a:tblPr/>
              <a:tblGrid>
                <a:gridCol w="1968875"/>
                <a:gridCol w="8327647"/>
              </a:tblGrid>
              <a:tr h="278709">
                <a:tc>
                  <a:txBody>
                    <a:bodyPr/>
                    <a:lstStyle/>
                    <a:p>
                      <a:r>
                        <a:rPr lang="zh-CN" altLang="en-US" sz="2000" b="1" dirty="0">
                          <a:effectLst/>
                        </a:rPr>
                        <a:t>创建方式</a:t>
                      </a:r>
                    </a:p>
                  </a:txBody>
                  <a:tcPr marL="90000" marR="90000" marT="46800" marB="46800" anchor="ctr"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zh-CN" altLang="en-US" sz="2000" b="1" dirty="0">
                          <a:effectLst/>
                        </a:rPr>
                        <a:t>说明</a:t>
                      </a:r>
                    </a:p>
                  </a:txBody>
                  <a:tcPr marL="90000" marR="90000" marT="46800" marB="46800" anchor="ctr"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96828">
                <a:tc>
                  <a:txBody>
                    <a:bodyPr/>
                    <a:lstStyle/>
                    <a:p>
                      <a:r>
                        <a:rPr lang="zh-CN" altLang="en-US" sz="1600" dirty="0">
                          <a:effectLst/>
                        </a:rPr>
                        <a:t>将模板转为虚拟机</a:t>
                      </a:r>
                    </a:p>
                  </a:txBody>
                  <a:tcPr marL="90000" marR="90000" marT="46800" marB="46800" anchor="ctr"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effectLst/>
                        </a:rPr>
                        <a:t>将系统中的模板转换为虚拟机，创建完成的虚拟机所有属性和模板相同。</a:t>
                      </a:r>
                    </a:p>
                    <a:p>
                      <a:r>
                        <a:rPr lang="zh-CN" altLang="en-US" sz="1600" dirty="0">
                          <a:effectLst/>
                        </a:rPr>
                        <a:t>转换完成后，模板不再存在。</a:t>
                      </a: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56970">
                <a:tc>
                  <a:txBody>
                    <a:bodyPr/>
                    <a:lstStyle/>
                    <a:p>
                      <a:r>
                        <a:rPr lang="zh-CN" altLang="en-US" sz="1600" dirty="0">
                          <a:effectLst/>
                        </a:rPr>
                        <a:t>按模板部署虚拟机</a:t>
                      </a:r>
                    </a:p>
                  </a:txBody>
                  <a:tcPr marL="90000" marR="90000" marT="46800" marB="46800" anchor="ctr"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effectLst/>
                        </a:rPr>
                        <a:t>使用系统中已有的模板，创建一个和该模板相似的虚拟机。</a:t>
                      </a:r>
                    </a:p>
                    <a:p>
                      <a:r>
                        <a:rPr lang="zh-CN" altLang="en-US" sz="1600" dirty="0">
                          <a:effectLst/>
                        </a:rPr>
                        <a:t>部署虚拟机前，需准备好</a:t>
                      </a:r>
                      <a:r>
                        <a:rPr lang="en-US" altLang="zh-CN" sz="1600" dirty="0">
                          <a:effectLst/>
                        </a:rPr>
                        <a:t>ova</a:t>
                      </a:r>
                      <a:r>
                        <a:rPr lang="zh-CN" altLang="en-US" sz="1600" dirty="0">
                          <a:effectLst/>
                        </a:rPr>
                        <a:t>模板或</a:t>
                      </a:r>
                      <a:r>
                        <a:rPr lang="en-US" altLang="zh-CN" sz="1600" dirty="0" err="1">
                          <a:effectLst/>
                        </a:rPr>
                        <a:t>ovf</a:t>
                      </a:r>
                      <a:r>
                        <a:rPr lang="zh-CN" altLang="en-US" sz="1600" dirty="0">
                          <a:effectLst/>
                        </a:rPr>
                        <a:t>模板，</a:t>
                      </a:r>
                      <a:r>
                        <a:rPr lang="en-US" altLang="zh-CN" sz="1600" dirty="0" err="1">
                          <a:effectLst/>
                        </a:rPr>
                        <a:t>ovf</a:t>
                      </a:r>
                      <a:r>
                        <a:rPr lang="zh-CN" altLang="en-US" sz="1600" dirty="0">
                          <a:effectLst/>
                        </a:rPr>
                        <a:t>模板包含</a:t>
                      </a:r>
                      <a:r>
                        <a:rPr lang="en-US" altLang="zh-CN" sz="1600" dirty="0" err="1">
                          <a:effectLst/>
                        </a:rPr>
                        <a:t>ovf</a:t>
                      </a:r>
                      <a:r>
                        <a:rPr lang="zh-CN" altLang="en-US" sz="1600" dirty="0">
                          <a:effectLst/>
                        </a:rPr>
                        <a:t>文件和</a:t>
                      </a:r>
                      <a:r>
                        <a:rPr lang="en-US" altLang="zh-CN" sz="1600" dirty="0" err="1">
                          <a:effectLst/>
                        </a:rPr>
                        <a:t>vhd</a:t>
                      </a:r>
                      <a:r>
                        <a:rPr lang="zh-CN" altLang="en-US" sz="1600" dirty="0">
                          <a:effectLst/>
                        </a:rPr>
                        <a:t>文件。</a:t>
                      </a:r>
                    </a:p>
                    <a:p>
                      <a:r>
                        <a:rPr lang="zh-CN" altLang="en-US" sz="1600" dirty="0">
                          <a:effectLst/>
                        </a:rPr>
                        <a:t>部署虚拟机过程中，以下属性继承自模板，其他属性可自定义。</a:t>
                      </a:r>
                    </a:p>
                    <a:p>
                      <a:pPr>
                        <a:buFont typeface="Arial" panose="020B0604020202020204" pitchFamily="34" charset="0"/>
                        <a:buChar char="•"/>
                      </a:pPr>
                      <a:r>
                        <a:rPr lang="zh-CN" altLang="en-US" sz="1600" dirty="0" smtClean="0">
                          <a:effectLst/>
                        </a:rPr>
                        <a:t>虚拟机</a:t>
                      </a:r>
                      <a:r>
                        <a:rPr lang="zh-CN" altLang="en-US" sz="1600" dirty="0">
                          <a:effectLst/>
                        </a:rPr>
                        <a:t>的操作系统类型和操作系统版本号</a:t>
                      </a:r>
                    </a:p>
                    <a:p>
                      <a:pPr>
                        <a:buFont typeface="Arial" panose="020B0604020202020204" pitchFamily="34" charset="0"/>
                        <a:buChar char="•"/>
                      </a:pPr>
                      <a:r>
                        <a:rPr lang="zh-CN" altLang="en-US" sz="1600" dirty="0">
                          <a:effectLst/>
                        </a:rPr>
                        <a:t>虚拟机磁盘的数量、容量和总线类型</a:t>
                      </a:r>
                    </a:p>
                    <a:p>
                      <a:pPr>
                        <a:buFont typeface="Arial" panose="020B0604020202020204" pitchFamily="34" charset="0"/>
                        <a:buChar char="•"/>
                      </a:pPr>
                      <a:r>
                        <a:rPr lang="zh-CN" altLang="en-US" sz="1600" dirty="0">
                          <a:effectLst/>
                        </a:rPr>
                        <a:t>虚拟机的网卡数</a:t>
                      </a: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99831">
                <a:tc>
                  <a:txBody>
                    <a:bodyPr/>
                    <a:lstStyle/>
                    <a:p>
                      <a:r>
                        <a:rPr lang="zh-CN" altLang="en-US" sz="1600" dirty="0">
                          <a:effectLst/>
                        </a:rPr>
                        <a:t>使用模板导入虚拟机</a:t>
                      </a:r>
                    </a:p>
                  </a:txBody>
                  <a:tcPr marL="90000" marR="90000" marT="46800" marB="46800" anchor="ctr" anchorCtr="1">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zh-CN" altLang="en-US" sz="1600" dirty="0">
                          <a:effectLst/>
                        </a:rPr>
                        <a:t>将其他站点的模板导出，通过模板导入虚拟机的方式在该站点创建一个和该模板相似的虚拟机。</a:t>
                      </a:r>
                    </a:p>
                    <a:p>
                      <a:r>
                        <a:rPr lang="zh-CN" altLang="en-US" sz="1600" dirty="0">
                          <a:effectLst/>
                        </a:rPr>
                        <a:t>导入虚拟机前，需准备好</a:t>
                      </a:r>
                      <a:r>
                        <a:rPr lang="en-US" altLang="zh-CN" sz="1600" dirty="0">
                          <a:effectLst/>
                        </a:rPr>
                        <a:t>ova</a:t>
                      </a:r>
                      <a:r>
                        <a:rPr lang="zh-CN" altLang="en-US" sz="1600" dirty="0">
                          <a:effectLst/>
                        </a:rPr>
                        <a:t>模板或</a:t>
                      </a:r>
                      <a:r>
                        <a:rPr lang="en-US" altLang="zh-CN" sz="1600" dirty="0" err="1">
                          <a:effectLst/>
                        </a:rPr>
                        <a:t>ovf</a:t>
                      </a:r>
                      <a:r>
                        <a:rPr lang="zh-CN" altLang="en-US" sz="1600" dirty="0">
                          <a:effectLst/>
                        </a:rPr>
                        <a:t>模板，</a:t>
                      </a:r>
                      <a:r>
                        <a:rPr lang="en-US" altLang="zh-CN" sz="1600" dirty="0" err="1">
                          <a:effectLst/>
                        </a:rPr>
                        <a:t>ovf</a:t>
                      </a:r>
                      <a:r>
                        <a:rPr lang="zh-CN" altLang="en-US" sz="1600" dirty="0">
                          <a:effectLst/>
                        </a:rPr>
                        <a:t>模板包含</a:t>
                      </a:r>
                      <a:r>
                        <a:rPr lang="en-US" altLang="zh-CN" sz="1600" dirty="0" err="1">
                          <a:effectLst/>
                        </a:rPr>
                        <a:t>ovf</a:t>
                      </a:r>
                      <a:r>
                        <a:rPr lang="zh-CN" altLang="en-US" sz="1600" dirty="0">
                          <a:effectLst/>
                        </a:rPr>
                        <a:t>文件和</a:t>
                      </a:r>
                      <a:r>
                        <a:rPr lang="en-US" altLang="zh-CN" sz="1600" dirty="0" err="1">
                          <a:effectLst/>
                        </a:rPr>
                        <a:t>vhd</a:t>
                      </a:r>
                      <a:r>
                        <a:rPr lang="zh-CN" altLang="en-US" sz="1600" dirty="0">
                          <a:effectLst/>
                        </a:rPr>
                        <a:t>文件。</a:t>
                      </a:r>
                    </a:p>
                    <a:p>
                      <a:r>
                        <a:rPr lang="zh-CN" altLang="en-US" sz="1600" dirty="0">
                          <a:effectLst/>
                        </a:rPr>
                        <a:t>导入虚拟机过程中，以下属性继承自模板，其他属性可自定义。</a:t>
                      </a:r>
                    </a:p>
                    <a:p>
                      <a:pPr>
                        <a:buFont typeface="Arial" panose="020B0604020202020204" pitchFamily="34" charset="0"/>
                        <a:buChar char="•"/>
                      </a:pPr>
                      <a:r>
                        <a:rPr lang="zh-CN" altLang="en-US" sz="1600" dirty="0">
                          <a:effectLst/>
                        </a:rPr>
                        <a:t>虚拟机的操作系统类型和操作系统版本号</a:t>
                      </a:r>
                    </a:p>
                    <a:p>
                      <a:pPr>
                        <a:buFont typeface="Arial" panose="020B0604020202020204" pitchFamily="34" charset="0"/>
                        <a:buChar char="•"/>
                      </a:pPr>
                      <a:r>
                        <a:rPr lang="zh-CN" altLang="en-US" sz="1600" dirty="0">
                          <a:effectLst/>
                        </a:rPr>
                        <a:t>虚拟机磁盘的数量、容量和总线类型</a:t>
                      </a:r>
                    </a:p>
                    <a:p>
                      <a:pPr>
                        <a:buFont typeface="Arial" panose="020B0604020202020204" pitchFamily="34" charset="0"/>
                        <a:buChar char="•"/>
                      </a:pPr>
                      <a:r>
                        <a:rPr lang="zh-CN" altLang="en-US" sz="1600" dirty="0">
                          <a:effectLst/>
                        </a:rPr>
                        <a:t>虚拟机的网卡数</a:t>
                      </a: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269019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本章结合实验操作，主要</a:t>
            </a:r>
            <a:r>
              <a:rPr lang="zh-CN" altLang="en-US" dirty="0"/>
              <a:t>介绍</a:t>
            </a:r>
            <a:r>
              <a:rPr lang="en-US" altLang="zh-CN" dirty="0" err="1"/>
              <a:t>FusionCompute</a:t>
            </a:r>
            <a:r>
              <a:rPr lang="zh-CN" altLang="en-US" dirty="0"/>
              <a:t>资源管理以及虚拟机管理。通过本章学习，您</a:t>
            </a:r>
            <a:r>
              <a:rPr lang="zh-CN" altLang="en-US" dirty="0" smtClean="0"/>
              <a:t>将熟悉</a:t>
            </a:r>
            <a:r>
              <a:rPr lang="en-US" altLang="zh-CN" dirty="0" err="1" smtClean="0"/>
              <a:t>FusionCompute</a:t>
            </a:r>
            <a:r>
              <a:rPr lang="zh-CN" altLang="en-US" dirty="0" smtClean="0"/>
              <a:t>中的计算、存储、网络资源的管理，熟悉虚拟机的创建、管理、删除以及虚拟机管理等操作，熟练</a:t>
            </a:r>
            <a:r>
              <a:rPr lang="zh-CN" altLang="en-US" dirty="0"/>
              <a:t>使用</a:t>
            </a:r>
            <a:r>
              <a:rPr lang="en-US" altLang="zh-CN" dirty="0" err="1"/>
              <a:t>FusionCompute</a:t>
            </a:r>
            <a:r>
              <a:rPr lang="zh-CN" altLang="en-US" dirty="0"/>
              <a:t>。</a:t>
            </a:r>
          </a:p>
          <a:p>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使用已有的虚拟机克隆虚拟机</a:t>
            </a:r>
            <a:endParaRPr lang="zh-CN" altLang="en-US" dirty="0"/>
          </a:p>
        </p:txBody>
      </p:sp>
      <p:sp>
        <p:nvSpPr>
          <p:cNvPr id="3" name="文本占位符 2"/>
          <p:cNvSpPr>
            <a:spLocks noGrp="1"/>
          </p:cNvSpPr>
          <p:nvPr>
            <p:ph type="body" sz="quarter" idx="10"/>
          </p:nvPr>
        </p:nvSpPr>
        <p:spPr/>
        <p:txBody>
          <a:bodyPr/>
          <a:lstStyle/>
          <a:p>
            <a:r>
              <a:rPr lang="zh-CN" altLang="en-US" dirty="0"/>
              <a:t>管理员在</a:t>
            </a:r>
            <a:r>
              <a:rPr lang="en-US" altLang="zh-CN" dirty="0" err="1"/>
              <a:t>FusionCompute</a:t>
            </a:r>
            <a:r>
              <a:rPr lang="zh-CN" altLang="en-US" dirty="0"/>
              <a:t>中</a:t>
            </a:r>
            <a:r>
              <a:rPr lang="zh-CN" altLang="en-US" dirty="0" smtClean="0"/>
              <a:t>，可以基于</a:t>
            </a:r>
            <a:r>
              <a:rPr lang="zh-CN" altLang="en-US" dirty="0"/>
              <a:t>系统内已有的</a:t>
            </a:r>
            <a:r>
              <a:rPr lang="zh-CN" altLang="en-US" dirty="0" smtClean="0"/>
              <a:t>虚拟机创建</a:t>
            </a:r>
            <a:r>
              <a:rPr lang="zh-CN" altLang="en-US" dirty="0"/>
              <a:t>新的虚拟机。创建过程中可调整部分虚拟机参数设置，使其与原虚拟机稍有不同。</a:t>
            </a:r>
          </a:p>
        </p:txBody>
      </p:sp>
      <p:pic>
        <p:nvPicPr>
          <p:cNvPr id="4" name="图片 3"/>
          <p:cNvPicPr>
            <a:picLocks noChangeAspect="1"/>
          </p:cNvPicPr>
          <p:nvPr/>
        </p:nvPicPr>
        <p:blipFill>
          <a:blip r:embed="rId3"/>
          <a:stretch>
            <a:fillRect/>
          </a:stretch>
        </p:blipFill>
        <p:spPr>
          <a:xfrm>
            <a:off x="1254099" y="2348880"/>
            <a:ext cx="9876420" cy="3436511"/>
          </a:xfrm>
          <a:prstGeom prst="rect">
            <a:avLst/>
          </a:prstGeom>
          <a:ln w="12700">
            <a:solidFill>
              <a:schemeClr val="bg1">
                <a:lumMod val="85000"/>
              </a:schemeClr>
            </a:solidFill>
          </a:ln>
        </p:spPr>
      </p:pic>
    </p:spTree>
    <p:extLst>
      <p:ext uri="{BB962C8B-B14F-4D97-AF65-F5344CB8AC3E}">
        <p14:creationId xmlns:p14="http://schemas.microsoft.com/office/powerpoint/2010/main" val="21521781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本节介绍了</a:t>
            </a:r>
            <a:r>
              <a:rPr lang="en-US" altLang="zh-CN" dirty="0" err="1" smtClean="0"/>
              <a:t>FusionCompute</a:t>
            </a:r>
            <a:r>
              <a:rPr lang="zh-CN" altLang="en-US" dirty="0" smtClean="0"/>
              <a:t>中的虚拟机创建的</a:t>
            </a:r>
            <a:r>
              <a:rPr lang="en-US" altLang="zh-CN" dirty="0" smtClean="0"/>
              <a:t>5</a:t>
            </a:r>
            <a:r>
              <a:rPr lang="zh-CN" altLang="en-US" dirty="0" smtClean="0"/>
              <a:t>种方法，以及模板的使用方法，注意区别使用按模板部署虚拟机和模板转为虚拟机。</a:t>
            </a:r>
            <a:endParaRPr lang="zh-CN" altLang="en-US" dirty="0"/>
          </a:p>
        </p:txBody>
      </p:sp>
    </p:spTree>
    <p:extLst>
      <p:ext uri="{BB962C8B-B14F-4D97-AF65-F5344CB8AC3E}">
        <p14:creationId xmlns:p14="http://schemas.microsoft.com/office/powerpoint/2010/main" val="31101015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solidFill>
                  <a:schemeClr val="bg1">
                    <a:lumMod val="50000"/>
                  </a:schemeClr>
                </a:solidFill>
              </a:rPr>
              <a:t>计算资源管理</a:t>
            </a:r>
            <a:endParaRPr lang="en-US" altLang="zh-CN" dirty="0">
              <a:solidFill>
                <a:schemeClr val="bg1">
                  <a:lumMod val="50000"/>
                </a:schemeClr>
              </a:solidFill>
            </a:endParaRPr>
          </a:p>
          <a:p>
            <a:r>
              <a:rPr lang="zh-CN" altLang="en-US" dirty="0" smtClean="0">
                <a:solidFill>
                  <a:schemeClr val="bg1">
                    <a:lumMod val="50000"/>
                  </a:schemeClr>
                </a:solidFill>
              </a:rPr>
              <a:t>存储资源管理</a:t>
            </a:r>
            <a:endParaRPr lang="en-US" altLang="zh-CN" dirty="0">
              <a:solidFill>
                <a:schemeClr val="bg1">
                  <a:lumMod val="50000"/>
                </a:schemeClr>
              </a:solidFill>
            </a:endParaRPr>
          </a:p>
          <a:p>
            <a:r>
              <a:rPr lang="zh-CN" altLang="en-US" dirty="0" smtClean="0">
                <a:solidFill>
                  <a:schemeClr val="bg1">
                    <a:lumMod val="50000"/>
                  </a:schemeClr>
                </a:solidFill>
              </a:rPr>
              <a:t>网络资源管理</a:t>
            </a:r>
            <a:endParaRPr lang="en-US" altLang="zh-CN" dirty="0">
              <a:solidFill>
                <a:schemeClr val="bg1">
                  <a:lumMod val="50000"/>
                </a:schemeClr>
              </a:solidFill>
            </a:endParaRPr>
          </a:p>
          <a:p>
            <a:r>
              <a:rPr lang="zh-CN" altLang="en-US" dirty="0">
                <a:solidFill>
                  <a:schemeClr val="bg1">
                    <a:lumMod val="50000"/>
                  </a:schemeClr>
                </a:solidFill>
              </a:rPr>
              <a:t>虚拟机发放</a:t>
            </a:r>
            <a:endParaRPr lang="en-US" altLang="zh-CN" dirty="0">
              <a:solidFill>
                <a:schemeClr val="bg1">
                  <a:lumMod val="50000"/>
                </a:schemeClr>
              </a:solidFill>
            </a:endParaRPr>
          </a:p>
          <a:p>
            <a:r>
              <a:rPr lang="zh-CN" altLang="en-US" b="1" dirty="0"/>
              <a:t>虚拟机管理</a:t>
            </a:r>
          </a:p>
        </p:txBody>
      </p:sp>
    </p:spTree>
    <p:extLst>
      <p:ext uri="{BB962C8B-B14F-4D97-AF65-F5344CB8AC3E}">
        <p14:creationId xmlns:p14="http://schemas.microsoft.com/office/powerpoint/2010/main" val="16113077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虚拟机文件</a:t>
            </a:r>
            <a:endParaRPr lang="zh-CN" altLang="en-US" dirty="0"/>
          </a:p>
        </p:txBody>
      </p:sp>
      <p:sp>
        <p:nvSpPr>
          <p:cNvPr id="3" name="文本占位符 2"/>
          <p:cNvSpPr>
            <a:spLocks noGrp="1"/>
          </p:cNvSpPr>
          <p:nvPr>
            <p:ph type="body" sz="quarter" idx="10"/>
          </p:nvPr>
        </p:nvSpPr>
        <p:spPr/>
        <p:txBody>
          <a:bodyPr/>
          <a:lstStyle/>
          <a:p>
            <a:r>
              <a:rPr lang="zh-CN" altLang="en-US" dirty="0" smtClean="0"/>
              <a:t>虚拟机在虚拟化平台中至少有两个文件组成，一个是虚拟机配置文件</a:t>
            </a:r>
            <a:r>
              <a:rPr lang="en-US" altLang="zh-CN" dirty="0" smtClean="0"/>
              <a:t>*.xml</a:t>
            </a:r>
            <a:r>
              <a:rPr lang="zh-CN" altLang="en-US" dirty="0" smtClean="0"/>
              <a:t>，一个是虚拟机磁盘文件</a:t>
            </a:r>
            <a:r>
              <a:rPr lang="en-US" altLang="zh-CN" dirty="0" smtClean="0"/>
              <a:t>*.</a:t>
            </a:r>
            <a:r>
              <a:rPr lang="en-US" altLang="zh-CN" dirty="0" err="1" smtClean="0"/>
              <a:t>img</a:t>
            </a:r>
            <a:r>
              <a:rPr lang="zh-CN" altLang="en-US" dirty="0" smtClean="0"/>
              <a:t>。</a:t>
            </a:r>
            <a:endParaRPr lang="en-US" altLang="zh-CN" dirty="0" smtClean="0"/>
          </a:p>
          <a:p>
            <a:r>
              <a:rPr lang="zh-CN" altLang="en-US" dirty="0"/>
              <a:t>在用</a:t>
            </a:r>
            <a:r>
              <a:rPr lang="en-US" altLang="zh-CN" dirty="0" err="1"/>
              <a:t>virt</a:t>
            </a:r>
            <a:r>
              <a:rPr lang="en-US" altLang="zh-CN" dirty="0"/>
              <a:t>-install</a:t>
            </a:r>
            <a:r>
              <a:rPr lang="zh-CN" altLang="en-US" dirty="0"/>
              <a:t>生成虚拟机时会自动的生成一个默认</a:t>
            </a:r>
            <a:r>
              <a:rPr lang="en-US" altLang="zh-CN" dirty="0"/>
              <a:t>xml</a:t>
            </a:r>
            <a:r>
              <a:rPr lang="zh-CN" altLang="en-US" dirty="0"/>
              <a:t>格式的配置文件在</a:t>
            </a:r>
            <a:r>
              <a:rPr lang="en-US" altLang="zh-CN" dirty="0"/>
              <a:t>/</a:t>
            </a:r>
            <a:r>
              <a:rPr lang="en-US" altLang="zh-CN" dirty="0" err="1"/>
              <a:t>etc</a:t>
            </a:r>
            <a:r>
              <a:rPr lang="en-US" altLang="zh-CN" dirty="0"/>
              <a:t>/</a:t>
            </a:r>
            <a:r>
              <a:rPr lang="en-US" altLang="zh-CN" dirty="0" err="1"/>
              <a:t>libvirt</a:t>
            </a:r>
            <a:r>
              <a:rPr lang="en-US" altLang="zh-CN" dirty="0"/>
              <a:t>/</a:t>
            </a:r>
            <a:r>
              <a:rPr lang="en-US" altLang="zh-CN" dirty="0" err="1"/>
              <a:t>qemu</a:t>
            </a:r>
            <a:r>
              <a:rPr lang="zh-CN" altLang="en-US" dirty="0"/>
              <a:t>目录下，以后需要调整</a:t>
            </a:r>
            <a:r>
              <a:rPr lang="zh-CN" altLang="en-US" dirty="0" smtClean="0"/>
              <a:t>虚拟机</a:t>
            </a:r>
            <a:r>
              <a:rPr lang="zh-CN" altLang="en-US" dirty="0"/>
              <a:t>参数时</a:t>
            </a:r>
            <a:r>
              <a:rPr lang="zh-CN" altLang="en-US" dirty="0" smtClean="0"/>
              <a:t>可以使用</a:t>
            </a:r>
            <a:r>
              <a:rPr lang="en-US" altLang="zh-CN" dirty="0" err="1" smtClean="0"/>
              <a:t>virsh</a:t>
            </a:r>
            <a:r>
              <a:rPr lang="en-US" altLang="zh-CN" dirty="0" smtClean="0"/>
              <a:t> edit </a:t>
            </a:r>
            <a:r>
              <a:rPr lang="en-US" altLang="zh-CN" dirty="0" smtClean="0"/>
              <a:t>VM_ID</a:t>
            </a:r>
            <a:r>
              <a:rPr lang="zh-CN" altLang="en-US" dirty="0" smtClean="0"/>
              <a:t>修改</a:t>
            </a:r>
            <a:r>
              <a:rPr lang="zh-CN" altLang="en-US" dirty="0"/>
              <a:t>虚拟机</a:t>
            </a:r>
            <a:r>
              <a:rPr lang="zh-CN" altLang="en-US" dirty="0" smtClean="0"/>
              <a:t>配置文件。</a:t>
            </a:r>
            <a:r>
              <a:rPr lang="zh-CN" altLang="en-US" dirty="0"/>
              <a:t>在初次建立虚拟机时里面的参数都是根据第一次生成</a:t>
            </a:r>
            <a:r>
              <a:rPr lang="zh-CN" altLang="en-US" dirty="0" smtClean="0"/>
              <a:t>虚拟机</a:t>
            </a:r>
            <a:r>
              <a:rPr lang="zh-CN" altLang="en-US" dirty="0"/>
              <a:t>的配置指定</a:t>
            </a:r>
            <a:r>
              <a:rPr lang="zh-CN" altLang="en-US" dirty="0" smtClean="0"/>
              <a:t>的。</a:t>
            </a:r>
            <a:endParaRPr lang="en-US" altLang="zh-CN" dirty="0" smtClean="0"/>
          </a:p>
          <a:p>
            <a:r>
              <a:rPr lang="zh-CN" altLang="en-US" dirty="0"/>
              <a:t>虚拟机磁盘文件主要有</a:t>
            </a:r>
            <a:r>
              <a:rPr lang="en-US" altLang="zh-CN" dirty="0"/>
              <a:t>raw</a:t>
            </a:r>
            <a:r>
              <a:rPr lang="zh-CN" altLang="en-US" dirty="0"/>
              <a:t>和</a:t>
            </a:r>
            <a:r>
              <a:rPr lang="en-US" altLang="zh-CN" dirty="0"/>
              <a:t>qcow2</a:t>
            </a:r>
            <a:r>
              <a:rPr lang="zh-CN" altLang="en-US" dirty="0"/>
              <a:t>格式。</a:t>
            </a:r>
          </a:p>
        </p:txBody>
      </p:sp>
    </p:spTree>
    <p:extLst>
      <p:ext uri="{BB962C8B-B14F-4D97-AF65-F5344CB8AC3E}">
        <p14:creationId xmlns:p14="http://schemas.microsoft.com/office/powerpoint/2010/main" val="31387246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虚拟机调整</a:t>
            </a:r>
            <a:endParaRPr lang="zh-CN" altLang="en-US" dirty="0"/>
          </a:p>
        </p:txBody>
      </p:sp>
      <p:sp>
        <p:nvSpPr>
          <p:cNvPr id="3" name="文本占位符 2"/>
          <p:cNvSpPr>
            <a:spLocks noGrp="1"/>
          </p:cNvSpPr>
          <p:nvPr>
            <p:ph type="body" sz="quarter" idx="10"/>
          </p:nvPr>
        </p:nvSpPr>
        <p:spPr/>
        <p:txBody>
          <a:bodyPr/>
          <a:lstStyle/>
          <a:p>
            <a:r>
              <a:rPr lang="zh-CN" altLang="en-US" dirty="0" smtClean="0"/>
              <a:t>在业务需求时，管理员可以通过</a:t>
            </a:r>
            <a:r>
              <a:rPr lang="en-US" altLang="zh-CN" dirty="0" err="1" smtClean="0"/>
              <a:t>FusionCompute</a:t>
            </a:r>
            <a:r>
              <a:rPr lang="zh-CN" altLang="en-US" dirty="0" smtClean="0"/>
              <a:t>对虚拟机做调整</a:t>
            </a:r>
            <a:endParaRPr lang="en-US" altLang="zh-CN" dirty="0" smtClean="0"/>
          </a:p>
          <a:p>
            <a:pPr lvl="1"/>
            <a:r>
              <a:rPr lang="zh-CN" altLang="en-US" dirty="0" smtClean="0"/>
              <a:t>调整</a:t>
            </a:r>
            <a:r>
              <a:rPr lang="en-US" altLang="zh-CN" dirty="0" smtClean="0"/>
              <a:t>CPU</a:t>
            </a:r>
          </a:p>
          <a:p>
            <a:pPr lvl="1"/>
            <a:r>
              <a:rPr lang="zh-CN" altLang="en-US" dirty="0" smtClean="0"/>
              <a:t>调整内存</a:t>
            </a:r>
            <a:endParaRPr lang="en-US" altLang="zh-CN" dirty="0" smtClean="0"/>
          </a:p>
          <a:p>
            <a:pPr lvl="1"/>
            <a:r>
              <a:rPr lang="zh-CN" altLang="en-US" dirty="0"/>
              <a:t>绑定</a:t>
            </a:r>
            <a:r>
              <a:rPr lang="en-US" altLang="zh-CN" dirty="0" smtClean="0"/>
              <a:t>/</a:t>
            </a:r>
            <a:r>
              <a:rPr lang="zh-CN" altLang="en-US" dirty="0" smtClean="0"/>
              <a:t>解绑磁盘</a:t>
            </a:r>
            <a:endParaRPr lang="en-US" altLang="zh-CN" dirty="0" smtClean="0"/>
          </a:p>
          <a:p>
            <a:pPr lvl="1"/>
            <a:r>
              <a:rPr lang="zh-CN" altLang="en-US" dirty="0" smtClean="0"/>
              <a:t>添加</a:t>
            </a:r>
            <a:r>
              <a:rPr lang="en-US" altLang="zh-CN" dirty="0" smtClean="0"/>
              <a:t>/</a:t>
            </a:r>
            <a:r>
              <a:rPr lang="zh-CN" altLang="en-US" dirty="0" smtClean="0"/>
              <a:t>删除网卡</a:t>
            </a:r>
            <a:endParaRPr lang="en-US" altLang="zh-CN" dirty="0" smtClean="0"/>
          </a:p>
          <a:p>
            <a:pPr lvl="1"/>
            <a:r>
              <a:rPr lang="zh-CN" altLang="en-US" dirty="0" smtClean="0"/>
              <a:t>挂载</a:t>
            </a:r>
            <a:r>
              <a:rPr lang="en-US" altLang="zh-CN" dirty="0" smtClean="0"/>
              <a:t>/</a:t>
            </a:r>
            <a:r>
              <a:rPr lang="zh-CN" altLang="en-US" dirty="0" smtClean="0"/>
              <a:t>卸载光驱</a:t>
            </a:r>
            <a:endParaRPr lang="en-US" altLang="zh-CN" dirty="0" smtClean="0"/>
          </a:p>
          <a:p>
            <a:pPr lvl="1"/>
            <a:r>
              <a:rPr lang="zh-CN" altLang="en-US" dirty="0" smtClean="0"/>
              <a:t>修改启动方式</a:t>
            </a:r>
            <a:endParaRPr lang="en-US" altLang="zh-CN" dirty="0" smtClean="0"/>
          </a:p>
          <a:p>
            <a:pPr lvl="1"/>
            <a:r>
              <a:rPr lang="zh-CN" altLang="en-US" dirty="0" smtClean="0"/>
              <a:t>绑定</a:t>
            </a:r>
            <a:r>
              <a:rPr lang="en-US" altLang="zh-CN" dirty="0" smtClean="0"/>
              <a:t>/</a:t>
            </a:r>
            <a:r>
              <a:rPr lang="zh-CN" altLang="en-US" dirty="0" smtClean="0"/>
              <a:t>解绑</a:t>
            </a:r>
            <a:r>
              <a:rPr lang="en-US" altLang="zh-CN" dirty="0" smtClean="0"/>
              <a:t>USB</a:t>
            </a:r>
            <a:r>
              <a:rPr lang="zh-CN" altLang="en-US" dirty="0" smtClean="0"/>
              <a:t>设备</a:t>
            </a:r>
            <a:endParaRPr lang="en-US" altLang="zh-CN" dirty="0" smtClean="0"/>
          </a:p>
          <a:p>
            <a:pPr marL="401637" lvl="1" indent="0">
              <a:buNone/>
            </a:pPr>
            <a:r>
              <a:rPr lang="en-US" altLang="zh-CN" dirty="0" smtClean="0"/>
              <a:t>······</a:t>
            </a:r>
            <a:endParaRPr lang="zh-CN" altLang="en-US" dirty="0"/>
          </a:p>
        </p:txBody>
      </p:sp>
    </p:spTree>
    <p:extLst>
      <p:ext uri="{BB962C8B-B14F-4D97-AF65-F5344CB8AC3E}">
        <p14:creationId xmlns:p14="http://schemas.microsoft.com/office/powerpoint/2010/main" val="42166828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t>虚拟机回收</a:t>
            </a:r>
            <a:endParaRPr lang="zh-CN" altLang="en-US" dirty="0"/>
          </a:p>
        </p:txBody>
      </p:sp>
      <p:sp>
        <p:nvSpPr>
          <p:cNvPr id="7" name="任意多边形 6"/>
          <p:cNvSpPr/>
          <p:nvPr/>
        </p:nvSpPr>
        <p:spPr bwMode="auto">
          <a:xfrm rot="18911636">
            <a:off x="5950391" y="2950996"/>
            <a:ext cx="1188131" cy="2521006"/>
          </a:xfrm>
          <a:custGeom>
            <a:avLst/>
            <a:gdLst>
              <a:gd name="connsiteX0" fmla="*/ 911021 w 1188131"/>
              <a:gd name="connsiteY0" fmla="*/ 1606457 h 2521006"/>
              <a:gd name="connsiteX1" fmla="*/ 273576 w 1188131"/>
              <a:gd name="connsiteY1" fmla="*/ 1608615 h 2521006"/>
              <a:gd name="connsiteX2" fmla="*/ 275734 w 1188131"/>
              <a:gd name="connsiteY2" fmla="*/ 2246060 h 2521006"/>
              <a:gd name="connsiteX3" fmla="*/ 913178 w 1188131"/>
              <a:gd name="connsiteY3" fmla="*/ 2243902 h 2521006"/>
              <a:gd name="connsiteX4" fmla="*/ 911021 w 1188131"/>
              <a:gd name="connsiteY4" fmla="*/ 1606457 h 2521006"/>
              <a:gd name="connsiteX5" fmla="*/ 839208 w 1188131"/>
              <a:gd name="connsiteY5" fmla="*/ 0 h 2521006"/>
              <a:gd name="connsiteX6" fmla="*/ 839208 w 1188131"/>
              <a:gd name="connsiteY6" fmla="*/ 1257404 h 2521006"/>
              <a:gd name="connsiteX7" fmla="*/ 841285 w 1188131"/>
              <a:gd name="connsiteY7" fmla="*/ 1259467 h 2521006"/>
              <a:gd name="connsiteX8" fmla="*/ 856889 w 1188131"/>
              <a:gd name="connsiteY8" fmla="*/ 1338236 h 2521006"/>
              <a:gd name="connsiteX9" fmla="*/ 913459 w 1188131"/>
              <a:gd name="connsiteY9" fmla="*/ 1422801 h 2521006"/>
              <a:gd name="connsiteX10" fmla="*/ 917638 w 1188131"/>
              <a:gd name="connsiteY10" fmla="*/ 1426192 h 2521006"/>
              <a:gd name="connsiteX11" fmla="*/ 915933 w 1188131"/>
              <a:gd name="connsiteY11" fmla="*/ 1427909 h 2521006"/>
              <a:gd name="connsiteX12" fmla="*/ 919260 w 1188131"/>
              <a:gd name="connsiteY12" fmla="*/ 1429645 h 2521006"/>
              <a:gd name="connsiteX13" fmla="*/ 1012709 w 1188131"/>
              <a:gd name="connsiteY13" fmla="*/ 1505453 h 2521006"/>
              <a:gd name="connsiteX14" fmla="*/ 1015553 w 1188131"/>
              <a:gd name="connsiteY14" fmla="*/ 2345585 h 2521006"/>
              <a:gd name="connsiteX15" fmla="*/ 175422 w 1188131"/>
              <a:gd name="connsiteY15" fmla="*/ 2348428 h 2521006"/>
              <a:gd name="connsiteX16" fmla="*/ 172578 w 1188131"/>
              <a:gd name="connsiteY16" fmla="*/ 1508297 h 2521006"/>
              <a:gd name="connsiteX17" fmla="*/ 234016 w 1188131"/>
              <a:gd name="connsiteY17" fmla="*/ 1457764 h 2521006"/>
              <a:gd name="connsiteX18" fmla="*/ 230707 w 1188131"/>
              <a:gd name="connsiteY18" fmla="*/ 1454477 h 2521006"/>
              <a:gd name="connsiteX19" fmla="*/ 254065 w 1188131"/>
              <a:gd name="connsiteY19" fmla="*/ 1435265 h 2521006"/>
              <a:gd name="connsiteX20" fmla="*/ 310060 w 1188131"/>
              <a:gd name="connsiteY20" fmla="*/ 1350319 h 2521006"/>
              <a:gd name="connsiteX21" fmla="*/ 327633 w 1188131"/>
              <a:gd name="connsiteY21" fmla="*/ 1258347 h 2521006"/>
              <a:gd name="connsiteX22" fmla="*/ 330868 w 1188131"/>
              <a:gd name="connsiteY22" fmla="*/ 1255091 h 2521006"/>
              <a:gd name="connsiteX23" fmla="*/ 330868 w 1188131"/>
              <a:gd name="connsiteY23" fmla="*/ 0 h 2521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88131" h="2521006">
                <a:moveTo>
                  <a:pt x="911021" y="1606457"/>
                </a:moveTo>
                <a:cubicBezTo>
                  <a:pt x="734399" y="1431028"/>
                  <a:pt x="449006" y="1431994"/>
                  <a:pt x="273576" y="1608615"/>
                </a:cubicBezTo>
                <a:cubicBezTo>
                  <a:pt x="98146" y="1785236"/>
                  <a:pt x="99112" y="2070630"/>
                  <a:pt x="275734" y="2246060"/>
                </a:cubicBezTo>
                <a:cubicBezTo>
                  <a:pt x="452355" y="2421489"/>
                  <a:pt x="737749" y="2420523"/>
                  <a:pt x="913178" y="2243902"/>
                </a:cubicBezTo>
                <a:cubicBezTo>
                  <a:pt x="1088608" y="2067281"/>
                  <a:pt x="1087642" y="1781887"/>
                  <a:pt x="911021" y="1606457"/>
                </a:cubicBezTo>
                <a:close/>
                <a:moveTo>
                  <a:pt x="839208" y="0"/>
                </a:moveTo>
                <a:lnTo>
                  <a:pt x="839208" y="1257404"/>
                </a:lnTo>
                <a:lnTo>
                  <a:pt x="841285" y="1259467"/>
                </a:lnTo>
                <a:lnTo>
                  <a:pt x="856889" y="1338236"/>
                </a:lnTo>
                <a:cubicBezTo>
                  <a:pt x="869501" y="1369036"/>
                  <a:pt x="888360" y="1397872"/>
                  <a:pt x="913459" y="1422801"/>
                </a:cubicBezTo>
                <a:lnTo>
                  <a:pt x="917638" y="1426192"/>
                </a:lnTo>
                <a:lnTo>
                  <a:pt x="915933" y="1427909"/>
                </a:lnTo>
                <a:lnTo>
                  <a:pt x="919260" y="1429645"/>
                </a:lnTo>
                <a:cubicBezTo>
                  <a:pt x="952274" y="1451283"/>
                  <a:pt x="983612" y="1476552"/>
                  <a:pt x="1012709" y="1505453"/>
                </a:cubicBezTo>
                <a:cubicBezTo>
                  <a:pt x="1245491" y="1736664"/>
                  <a:pt x="1246764" y="2112803"/>
                  <a:pt x="1015553" y="2345585"/>
                </a:cubicBezTo>
                <a:cubicBezTo>
                  <a:pt x="784342" y="2578366"/>
                  <a:pt x="408203" y="2579639"/>
                  <a:pt x="175422" y="2348428"/>
                </a:cubicBezTo>
                <a:cubicBezTo>
                  <a:pt x="-57360" y="2117217"/>
                  <a:pt x="-58633" y="1741078"/>
                  <a:pt x="172578" y="1508297"/>
                </a:cubicBezTo>
                <a:lnTo>
                  <a:pt x="234016" y="1457764"/>
                </a:lnTo>
                <a:lnTo>
                  <a:pt x="230707" y="1454477"/>
                </a:lnTo>
                <a:lnTo>
                  <a:pt x="254065" y="1435265"/>
                </a:lnTo>
                <a:cubicBezTo>
                  <a:pt x="278994" y="1410166"/>
                  <a:pt x="297658" y="1381203"/>
                  <a:pt x="310060" y="1350319"/>
                </a:cubicBezTo>
                <a:lnTo>
                  <a:pt x="327633" y="1258347"/>
                </a:lnTo>
                <a:lnTo>
                  <a:pt x="330868" y="1255091"/>
                </a:lnTo>
                <a:lnTo>
                  <a:pt x="330868" y="0"/>
                </a:lnTo>
                <a:close/>
              </a:path>
            </a:pathLst>
          </a:cu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8" name="任意多边形 7"/>
          <p:cNvSpPr/>
          <p:nvPr/>
        </p:nvSpPr>
        <p:spPr bwMode="auto">
          <a:xfrm>
            <a:off x="4439816" y="2132856"/>
            <a:ext cx="1548172" cy="1548172"/>
          </a:xfrm>
          <a:custGeom>
            <a:avLst/>
            <a:gdLst>
              <a:gd name="connsiteX0" fmla="*/ 786338 w 1548172"/>
              <a:gd name="connsiteY0" fmla="*/ 180020 h 1548172"/>
              <a:gd name="connsiteX1" fmla="*/ 192272 w 1548172"/>
              <a:gd name="connsiteY1" fmla="*/ 774086 h 1548172"/>
              <a:gd name="connsiteX2" fmla="*/ 786338 w 1548172"/>
              <a:gd name="connsiteY2" fmla="*/ 1368152 h 1548172"/>
              <a:gd name="connsiteX3" fmla="*/ 1380404 w 1548172"/>
              <a:gd name="connsiteY3" fmla="*/ 774086 h 1548172"/>
              <a:gd name="connsiteX4" fmla="*/ 786338 w 1548172"/>
              <a:gd name="connsiteY4" fmla="*/ 180020 h 1548172"/>
              <a:gd name="connsiteX5" fmla="*/ 774086 w 1548172"/>
              <a:gd name="connsiteY5" fmla="*/ 0 h 1548172"/>
              <a:gd name="connsiteX6" fmla="*/ 1548172 w 1548172"/>
              <a:gd name="connsiteY6" fmla="*/ 774086 h 1548172"/>
              <a:gd name="connsiteX7" fmla="*/ 774086 w 1548172"/>
              <a:gd name="connsiteY7" fmla="*/ 1548172 h 1548172"/>
              <a:gd name="connsiteX8" fmla="*/ 0 w 1548172"/>
              <a:gd name="connsiteY8" fmla="*/ 774086 h 1548172"/>
              <a:gd name="connsiteX9" fmla="*/ 774086 w 1548172"/>
              <a:gd name="connsiteY9" fmla="*/ 0 h 154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8172" h="1548172">
                <a:moveTo>
                  <a:pt x="786338" y="180020"/>
                </a:moveTo>
                <a:cubicBezTo>
                  <a:pt x="458244" y="180020"/>
                  <a:pt x="192272" y="445992"/>
                  <a:pt x="192272" y="774086"/>
                </a:cubicBezTo>
                <a:cubicBezTo>
                  <a:pt x="192272" y="1102180"/>
                  <a:pt x="458244" y="1368152"/>
                  <a:pt x="786338" y="1368152"/>
                </a:cubicBezTo>
                <a:cubicBezTo>
                  <a:pt x="1114432" y="1368152"/>
                  <a:pt x="1380404" y="1102180"/>
                  <a:pt x="1380404" y="774086"/>
                </a:cubicBezTo>
                <a:cubicBezTo>
                  <a:pt x="1380404" y="445992"/>
                  <a:pt x="1114432" y="180020"/>
                  <a:pt x="786338" y="180020"/>
                </a:cubicBezTo>
                <a:close/>
                <a:moveTo>
                  <a:pt x="774086" y="0"/>
                </a:moveTo>
                <a:cubicBezTo>
                  <a:pt x="1201602" y="0"/>
                  <a:pt x="1548172" y="346570"/>
                  <a:pt x="1548172" y="774086"/>
                </a:cubicBezTo>
                <a:cubicBezTo>
                  <a:pt x="1548172" y="1201602"/>
                  <a:pt x="1201602" y="1548172"/>
                  <a:pt x="774086" y="1548172"/>
                </a:cubicBezTo>
                <a:cubicBezTo>
                  <a:pt x="346570" y="1548172"/>
                  <a:pt x="0" y="1201602"/>
                  <a:pt x="0" y="774086"/>
                </a:cubicBezTo>
                <a:cubicBezTo>
                  <a:pt x="0" y="346570"/>
                  <a:pt x="346570" y="0"/>
                  <a:pt x="774086" y="0"/>
                </a:cubicBezTo>
                <a:close/>
              </a:path>
            </a:pathLst>
          </a:cu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9" name="矩形 8"/>
          <p:cNvSpPr/>
          <p:nvPr/>
        </p:nvSpPr>
        <p:spPr>
          <a:xfrm>
            <a:off x="4813792" y="2436044"/>
            <a:ext cx="800219" cy="941796"/>
          </a:xfrm>
          <a:prstGeom prst="rect">
            <a:avLst/>
          </a:prstGeom>
        </p:spPr>
        <p:txBody>
          <a:bodyPr wrap="none">
            <a:spAutoFit/>
          </a:bodyPr>
          <a:lstStyle/>
          <a:p>
            <a:pPr lvl="0" algn="just" defTabSz="801688" fontAlgn="base">
              <a:spcBef>
                <a:spcPct val="30000"/>
              </a:spcBef>
              <a:buClr>
                <a:srgbClr val="FFFFFF">
                  <a:lumMod val="50000"/>
                </a:srgbClr>
              </a:buClr>
              <a:buSzPct val="60000"/>
            </a:pPr>
            <a:r>
              <a:rPr lang="zh-CN" altLang="en-US" sz="2400" kern="0" dirty="0" smtClean="0">
                <a:solidFill>
                  <a:srgbClr val="000000"/>
                </a:solidFill>
                <a:latin typeface="微软雅黑"/>
                <a:ea typeface="微软雅黑"/>
                <a:cs typeface="Arial" panose="020B0604020202020204" pitchFamily="34" charset="0"/>
              </a:rPr>
              <a:t>安全</a:t>
            </a:r>
            <a:endParaRPr lang="en-US" altLang="zh-CN" sz="2400" kern="0" dirty="0" smtClean="0">
              <a:solidFill>
                <a:srgbClr val="000000"/>
              </a:solidFill>
              <a:latin typeface="微软雅黑"/>
              <a:ea typeface="微软雅黑"/>
              <a:cs typeface="Arial" panose="020B0604020202020204" pitchFamily="34" charset="0"/>
            </a:endParaRPr>
          </a:p>
          <a:p>
            <a:pPr lvl="0" algn="just" defTabSz="801688" fontAlgn="base">
              <a:spcBef>
                <a:spcPct val="30000"/>
              </a:spcBef>
              <a:buClr>
                <a:srgbClr val="FFFFFF">
                  <a:lumMod val="50000"/>
                </a:srgbClr>
              </a:buClr>
              <a:buSzPct val="60000"/>
            </a:pPr>
            <a:r>
              <a:rPr lang="zh-CN" altLang="en-US" sz="2400" kern="0" dirty="0" smtClean="0">
                <a:solidFill>
                  <a:srgbClr val="000000"/>
                </a:solidFill>
                <a:latin typeface="微软雅黑"/>
                <a:ea typeface="微软雅黑"/>
                <a:cs typeface="Arial" panose="020B0604020202020204" pitchFamily="34" charset="0"/>
              </a:rPr>
              <a:t>删除</a:t>
            </a:r>
            <a:endParaRPr lang="en-US" altLang="zh-CN" sz="2400" kern="0" dirty="0">
              <a:solidFill>
                <a:srgbClr val="000000"/>
              </a:solidFill>
              <a:latin typeface="微软雅黑"/>
              <a:ea typeface="微软雅黑"/>
              <a:cs typeface="Arial" panose="020B0604020202020204" pitchFamily="34" charset="0"/>
            </a:endParaRPr>
          </a:p>
        </p:txBody>
      </p:sp>
      <p:sp>
        <p:nvSpPr>
          <p:cNvPr id="10" name="矩形 9"/>
          <p:cNvSpPr/>
          <p:nvPr/>
        </p:nvSpPr>
        <p:spPr>
          <a:xfrm>
            <a:off x="6708068" y="4293096"/>
            <a:ext cx="697627" cy="800219"/>
          </a:xfrm>
          <a:prstGeom prst="rect">
            <a:avLst/>
          </a:prstGeom>
        </p:spPr>
        <p:txBody>
          <a:bodyPr wrap="none">
            <a:spAutoFit/>
          </a:bodyPr>
          <a:lstStyle/>
          <a:p>
            <a:pPr lvl="0" algn="just" defTabSz="801688" fontAlgn="base">
              <a:spcBef>
                <a:spcPct val="30000"/>
              </a:spcBef>
              <a:buClr>
                <a:srgbClr val="FFFFFF">
                  <a:lumMod val="50000"/>
                </a:srgbClr>
              </a:buClr>
              <a:buSzPct val="60000"/>
            </a:pPr>
            <a:r>
              <a:rPr lang="zh-CN" altLang="en-US" sz="2000" kern="0" dirty="0" smtClean="0">
                <a:solidFill>
                  <a:srgbClr val="000000"/>
                </a:solidFill>
                <a:latin typeface="微软雅黑"/>
                <a:ea typeface="微软雅黑"/>
                <a:cs typeface="Arial" panose="020B0604020202020204" pitchFamily="34" charset="0"/>
              </a:rPr>
              <a:t>普通</a:t>
            </a:r>
            <a:endParaRPr lang="en-US" altLang="zh-CN" sz="2000" kern="0" dirty="0" smtClean="0">
              <a:solidFill>
                <a:srgbClr val="000000"/>
              </a:solidFill>
              <a:latin typeface="微软雅黑"/>
              <a:ea typeface="微软雅黑"/>
              <a:cs typeface="Arial" panose="020B0604020202020204" pitchFamily="34" charset="0"/>
            </a:endParaRPr>
          </a:p>
          <a:p>
            <a:pPr lvl="0" algn="just" defTabSz="801688" fontAlgn="base">
              <a:spcBef>
                <a:spcPct val="30000"/>
              </a:spcBef>
              <a:buClr>
                <a:srgbClr val="FFFFFF">
                  <a:lumMod val="50000"/>
                </a:srgbClr>
              </a:buClr>
              <a:buSzPct val="60000"/>
            </a:pPr>
            <a:r>
              <a:rPr lang="zh-CN" altLang="en-US" sz="2000" kern="0" dirty="0" smtClean="0">
                <a:solidFill>
                  <a:srgbClr val="000000"/>
                </a:solidFill>
                <a:latin typeface="微软雅黑"/>
                <a:ea typeface="微软雅黑"/>
                <a:cs typeface="Arial" panose="020B0604020202020204" pitchFamily="34" charset="0"/>
              </a:rPr>
              <a:t>删除</a:t>
            </a:r>
            <a:endParaRPr lang="en-US" altLang="zh-CN" sz="2000" kern="0" dirty="0">
              <a:solidFill>
                <a:srgbClr val="000000"/>
              </a:solidFill>
              <a:latin typeface="微软雅黑"/>
              <a:ea typeface="微软雅黑"/>
              <a:cs typeface="Arial" panose="020B0604020202020204" pitchFamily="34" charset="0"/>
            </a:endParaRPr>
          </a:p>
        </p:txBody>
      </p:sp>
      <p:sp>
        <p:nvSpPr>
          <p:cNvPr id="12" name="矩形 11"/>
          <p:cNvSpPr/>
          <p:nvPr/>
        </p:nvSpPr>
        <p:spPr>
          <a:xfrm>
            <a:off x="1219070" y="2024844"/>
            <a:ext cx="3220745" cy="1077218"/>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通过覆盖性擦写对磁盘空间进行删除，避免数据被恢复，安全性高，但删除速度较慢，且删除时会占用系统资源。</a:t>
            </a:r>
          </a:p>
        </p:txBody>
      </p:sp>
      <p:sp>
        <p:nvSpPr>
          <p:cNvPr id="13" name="矩形 12"/>
          <p:cNvSpPr/>
          <p:nvPr/>
        </p:nvSpPr>
        <p:spPr>
          <a:xfrm>
            <a:off x="7854232" y="4447247"/>
            <a:ext cx="3220745" cy="1077218"/>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通过破坏磁盘文件系统对磁盘空间进行删除，删除速度快，但存在通过残余信息恢复数据的可能，安全性差。</a:t>
            </a:r>
          </a:p>
        </p:txBody>
      </p:sp>
    </p:spTree>
    <p:extLst>
      <p:ext uri="{BB962C8B-B14F-4D97-AF65-F5344CB8AC3E}">
        <p14:creationId xmlns:p14="http://schemas.microsoft.com/office/powerpoint/2010/main" val="3165059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up)">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P spid="12" grpId="0"/>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模板管理</a:t>
            </a:r>
            <a:endParaRPr lang="zh-CN" altLang="en-US" dirty="0"/>
          </a:p>
        </p:txBody>
      </p:sp>
      <p:sp>
        <p:nvSpPr>
          <p:cNvPr id="4" name="任意多边形 3"/>
          <p:cNvSpPr/>
          <p:nvPr/>
        </p:nvSpPr>
        <p:spPr bwMode="auto">
          <a:xfrm>
            <a:off x="5188435" y="2796891"/>
            <a:ext cx="1815130" cy="1815130"/>
          </a:xfrm>
          <a:custGeom>
            <a:avLst/>
            <a:gdLst>
              <a:gd name="connsiteX0" fmla="*/ 974791 w 1949582"/>
              <a:gd name="connsiteY0" fmla="*/ 149382 h 1949582"/>
              <a:gd name="connsiteX1" fmla="*/ 146699 w 1949582"/>
              <a:gd name="connsiteY1" fmla="*/ 977474 h 1949582"/>
              <a:gd name="connsiteX2" fmla="*/ 974791 w 1949582"/>
              <a:gd name="connsiteY2" fmla="*/ 1805566 h 1949582"/>
              <a:gd name="connsiteX3" fmla="*/ 1802883 w 1949582"/>
              <a:gd name="connsiteY3" fmla="*/ 977474 h 1949582"/>
              <a:gd name="connsiteX4" fmla="*/ 974791 w 1949582"/>
              <a:gd name="connsiteY4" fmla="*/ 149382 h 1949582"/>
              <a:gd name="connsiteX5" fmla="*/ 974791 w 1949582"/>
              <a:gd name="connsiteY5" fmla="*/ 0 h 1949582"/>
              <a:gd name="connsiteX6" fmla="*/ 1949582 w 1949582"/>
              <a:gd name="connsiteY6" fmla="*/ 974791 h 1949582"/>
              <a:gd name="connsiteX7" fmla="*/ 974791 w 1949582"/>
              <a:gd name="connsiteY7" fmla="*/ 1949582 h 1949582"/>
              <a:gd name="connsiteX8" fmla="*/ 0 w 1949582"/>
              <a:gd name="connsiteY8" fmla="*/ 974791 h 1949582"/>
              <a:gd name="connsiteX9" fmla="*/ 974791 w 1949582"/>
              <a:gd name="connsiteY9" fmla="*/ 0 h 1949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9582" h="1949582">
                <a:moveTo>
                  <a:pt x="974791" y="149382"/>
                </a:moveTo>
                <a:cubicBezTo>
                  <a:pt x="517448" y="149382"/>
                  <a:pt x="146699" y="520131"/>
                  <a:pt x="146699" y="977474"/>
                </a:cubicBezTo>
                <a:cubicBezTo>
                  <a:pt x="146699" y="1434817"/>
                  <a:pt x="517448" y="1805566"/>
                  <a:pt x="974791" y="1805566"/>
                </a:cubicBezTo>
                <a:cubicBezTo>
                  <a:pt x="1432134" y="1805566"/>
                  <a:pt x="1802883" y="1434817"/>
                  <a:pt x="1802883" y="977474"/>
                </a:cubicBezTo>
                <a:cubicBezTo>
                  <a:pt x="1802883" y="520131"/>
                  <a:pt x="1432134" y="149382"/>
                  <a:pt x="974791" y="149382"/>
                </a:cubicBezTo>
                <a:close/>
                <a:moveTo>
                  <a:pt x="974791" y="0"/>
                </a:moveTo>
                <a:cubicBezTo>
                  <a:pt x="1513153" y="0"/>
                  <a:pt x="1949582" y="436429"/>
                  <a:pt x="1949582" y="974791"/>
                </a:cubicBezTo>
                <a:cubicBezTo>
                  <a:pt x="1949582" y="1513153"/>
                  <a:pt x="1513153" y="1949582"/>
                  <a:pt x="974791" y="1949582"/>
                </a:cubicBezTo>
                <a:cubicBezTo>
                  <a:pt x="436429" y="1949582"/>
                  <a:pt x="0" y="1513153"/>
                  <a:pt x="0" y="974791"/>
                </a:cubicBezTo>
                <a:cubicBezTo>
                  <a:pt x="0" y="436429"/>
                  <a:pt x="436429" y="0"/>
                  <a:pt x="97479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5" name="椭圆 4"/>
          <p:cNvSpPr/>
          <p:nvPr/>
        </p:nvSpPr>
        <p:spPr bwMode="auto">
          <a:xfrm>
            <a:off x="5325017" y="2935971"/>
            <a:ext cx="1541966" cy="1541966"/>
          </a:xfrm>
          <a:prstGeom prst="ellipse">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模板管理</a:t>
            </a:r>
          </a:p>
        </p:txBody>
      </p:sp>
      <p:sp>
        <p:nvSpPr>
          <p:cNvPr id="6" name="任意多边形 5"/>
          <p:cNvSpPr/>
          <p:nvPr/>
        </p:nvSpPr>
        <p:spPr bwMode="auto">
          <a:xfrm>
            <a:off x="4209440" y="2096853"/>
            <a:ext cx="978995" cy="3220202"/>
          </a:xfrm>
          <a:custGeom>
            <a:avLst/>
            <a:gdLst>
              <a:gd name="connsiteX0" fmla="*/ 0 w 1051512"/>
              <a:gd name="connsiteY0" fmla="*/ 0 h 4243346"/>
              <a:gd name="connsiteX1" fmla="*/ 117279 w 1051512"/>
              <a:gd name="connsiteY1" fmla="*/ 11823 h 4243346"/>
              <a:gd name="connsiteX2" fmla="*/ 682666 w 1051512"/>
              <a:gd name="connsiteY2" fmla="*/ 705530 h 4243346"/>
              <a:gd name="connsiteX3" fmla="*/ 682666 w 1051512"/>
              <a:gd name="connsiteY3" fmla="*/ 2043139 h 4243346"/>
              <a:gd name="connsiteX4" fmla="*/ 1051512 w 1051512"/>
              <a:gd name="connsiteY4" fmla="*/ 2043139 h 4243346"/>
              <a:gd name="connsiteX5" fmla="*/ 1051512 w 1051512"/>
              <a:gd name="connsiteY5" fmla="*/ 2194840 h 4243346"/>
              <a:gd name="connsiteX6" fmla="*/ 682666 w 1051512"/>
              <a:gd name="connsiteY6" fmla="*/ 2194840 h 4243346"/>
              <a:gd name="connsiteX7" fmla="*/ 682666 w 1051512"/>
              <a:gd name="connsiteY7" fmla="*/ 3537816 h 4243346"/>
              <a:gd name="connsiteX8" fmla="*/ 117279 w 1051512"/>
              <a:gd name="connsiteY8" fmla="*/ 4231523 h 4243346"/>
              <a:gd name="connsiteX9" fmla="*/ 0 w 1051512"/>
              <a:gd name="connsiteY9" fmla="*/ 4243346 h 4243346"/>
              <a:gd name="connsiteX10" fmla="*/ 0 w 1051512"/>
              <a:gd name="connsiteY10" fmla="*/ 4091254 h 4243346"/>
              <a:gd name="connsiteX11" fmla="*/ 12697 w 1051512"/>
              <a:gd name="connsiteY11" fmla="*/ 4089974 h 4243346"/>
              <a:gd name="connsiteX12" fmla="*/ 540152 w 1051512"/>
              <a:gd name="connsiteY12" fmla="*/ 3442808 h 4243346"/>
              <a:gd name="connsiteX13" fmla="*/ 540152 w 1051512"/>
              <a:gd name="connsiteY13" fmla="*/ 800538 h 4243346"/>
              <a:gd name="connsiteX14" fmla="*/ 12697 w 1051512"/>
              <a:gd name="connsiteY14" fmla="*/ 153372 h 4243346"/>
              <a:gd name="connsiteX15" fmla="*/ 0 w 1051512"/>
              <a:gd name="connsiteY15" fmla="*/ 152092 h 4243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1512" h="4243346">
                <a:moveTo>
                  <a:pt x="0" y="0"/>
                </a:moveTo>
                <a:lnTo>
                  <a:pt x="117279" y="11823"/>
                </a:lnTo>
                <a:cubicBezTo>
                  <a:pt x="439945" y="77850"/>
                  <a:pt x="682666" y="363345"/>
                  <a:pt x="682666" y="705530"/>
                </a:cubicBezTo>
                <a:lnTo>
                  <a:pt x="682666" y="2043139"/>
                </a:lnTo>
                <a:lnTo>
                  <a:pt x="1051512" y="2043139"/>
                </a:lnTo>
                <a:lnTo>
                  <a:pt x="1051512" y="2194840"/>
                </a:lnTo>
                <a:lnTo>
                  <a:pt x="682666" y="2194840"/>
                </a:lnTo>
                <a:lnTo>
                  <a:pt x="682666" y="3537816"/>
                </a:lnTo>
                <a:cubicBezTo>
                  <a:pt x="682666" y="3880002"/>
                  <a:pt x="439945" y="4165496"/>
                  <a:pt x="117279" y="4231523"/>
                </a:cubicBezTo>
                <a:lnTo>
                  <a:pt x="0" y="4243346"/>
                </a:lnTo>
                <a:lnTo>
                  <a:pt x="0" y="4091254"/>
                </a:lnTo>
                <a:lnTo>
                  <a:pt x="12697" y="4089974"/>
                </a:lnTo>
                <a:cubicBezTo>
                  <a:pt x="313715" y="4028377"/>
                  <a:pt x="540152" y="3762036"/>
                  <a:pt x="540152" y="3442808"/>
                </a:cubicBezTo>
                <a:lnTo>
                  <a:pt x="540152" y="800538"/>
                </a:lnTo>
                <a:cubicBezTo>
                  <a:pt x="540152" y="481310"/>
                  <a:pt x="313715" y="214969"/>
                  <a:pt x="12697" y="153372"/>
                </a:cubicBezTo>
                <a:lnTo>
                  <a:pt x="0" y="152092"/>
                </a:lnTo>
                <a:close/>
              </a:path>
            </a:pathLst>
          </a:cu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7" name="任意多边形 6"/>
          <p:cNvSpPr/>
          <p:nvPr/>
        </p:nvSpPr>
        <p:spPr bwMode="auto">
          <a:xfrm flipH="1">
            <a:off x="7003563" y="2096853"/>
            <a:ext cx="978995" cy="3220202"/>
          </a:xfrm>
          <a:custGeom>
            <a:avLst/>
            <a:gdLst>
              <a:gd name="connsiteX0" fmla="*/ 0 w 1051512"/>
              <a:gd name="connsiteY0" fmla="*/ 0 h 4243346"/>
              <a:gd name="connsiteX1" fmla="*/ 117279 w 1051512"/>
              <a:gd name="connsiteY1" fmla="*/ 11823 h 4243346"/>
              <a:gd name="connsiteX2" fmla="*/ 682666 w 1051512"/>
              <a:gd name="connsiteY2" fmla="*/ 705530 h 4243346"/>
              <a:gd name="connsiteX3" fmla="*/ 682666 w 1051512"/>
              <a:gd name="connsiteY3" fmla="*/ 2043139 h 4243346"/>
              <a:gd name="connsiteX4" fmla="*/ 1051512 w 1051512"/>
              <a:gd name="connsiteY4" fmla="*/ 2043139 h 4243346"/>
              <a:gd name="connsiteX5" fmla="*/ 1051512 w 1051512"/>
              <a:gd name="connsiteY5" fmla="*/ 2194840 h 4243346"/>
              <a:gd name="connsiteX6" fmla="*/ 682666 w 1051512"/>
              <a:gd name="connsiteY6" fmla="*/ 2194840 h 4243346"/>
              <a:gd name="connsiteX7" fmla="*/ 682666 w 1051512"/>
              <a:gd name="connsiteY7" fmla="*/ 3537816 h 4243346"/>
              <a:gd name="connsiteX8" fmla="*/ 117279 w 1051512"/>
              <a:gd name="connsiteY8" fmla="*/ 4231523 h 4243346"/>
              <a:gd name="connsiteX9" fmla="*/ 0 w 1051512"/>
              <a:gd name="connsiteY9" fmla="*/ 4243346 h 4243346"/>
              <a:gd name="connsiteX10" fmla="*/ 0 w 1051512"/>
              <a:gd name="connsiteY10" fmla="*/ 4091254 h 4243346"/>
              <a:gd name="connsiteX11" fmla="*/ 12697 w 1051512"/>
              <a:gd name="connsiteY11" fmla="*/ 4089974 h 4243346"/>
              <a:gd name="connsiteX12" fmla="*/ 540152 w 1051512"/>
              <a:gd name="connsiteY12" fmla="*/ 3442808 h 4243346"/>
              <a:gd name="connsiteX13" fmla="*/ 540152 w 1051512"/>
              <a:gd name="connsiteY13" fmla="*/ 800538 h 4243346"/>
              <a:gd name="connsiteX14" fmla="*/ 12697 w 1051512"/>
              <a:gd name="connsiteY14" fmla="*/ 153372 h 4243346"/>
              <a:gd name="connsiteX15" fmla="*/ 0 w 1051512"/>
              <a:gd name="connsiteY15" fmla="*/ 152092 h 4243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1512" h="4243346">
                <a:moveTo>
                  <a:pt x="0" y="0"/>
                </a:moveTo>
                <a:lnTo>
                  <a:pt x="117279" y="11823"/>
                </a:lnTo>
                <a:cubicBezTo>
                  <a:pt x="439945" y="77850"/>
                  <a:pt x="682666" y="363345"/>
                  <a:pt x="682666" y="705530"/>
                </a:cubicBezTo>
                <a:lnTo>
                  <a:pt x="682666" y="2043139"/>
                </a:lnTo>
                <a:lnTo>
                  <a:pt x="1051512" y="2043139"/>
                </a:lnTo>
                <a:lnTo>
                  <a:pt x="1051512" y="2194840"/>
                </a:lnTo>
                <a:lnTo>
                  <a:pt x="682666" y="2194840"/>
                </a:lnTo>
                <a:lnTo>
                  <a:pt x="682666" y="3537816"/>
                </a:lnTo>
                <a:cubicBezTo>
                  <a:pt x="682666" y="3880002"/>
                  <a:pt x="439945" y="4165496"/>
                  <a:pt x="117279" y="4231523"/>
                </a:cubicBezTo>
                <a:lnTo>
                  <a:pt x="0" y="4243346"/>
                </a:lnTo>
                <a:lnTo>
                  <a:pt x="0" y="4091254"/>
                </a:lnTo>
                <a:lnTo>
                  <a:pt x="12697" y="4089974"/>
                </a:lnTo>
                <a:cubicBezTo>
                  <a:pt x="313715" y="4028377"/>
                  <a:pt x="540152" y="3762036"/>
                  <a:pt x="540152" y="3442808"/>
                </a:cubicBezTo>
                <a:lnTo>
                  <a:pt x="540152" y="800538"/>
                </a:lnTo>
                <a:cubicBezTo>
                  <a:pt x="540152" y="481310"/>
                  <a:pt x="313715" y="214969"/>
                  <a:pt x="12697" y="153372"/>
                </a:cubicBezTo>
                <a:lnTo>
                  <a:pt x="0" y="152092"/>
                </a:lnTo>
                <a:close/>
              </a:path>
            </a:pathLst>
          </a:cu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8" name="任意多边形 17"/>
          <p:cNvSpPr/>
          <p:nvPr/>
        </p:nvSpPr>
        <p:spPr bwMode="auto">
          <a:xfrm>
            <a:off x="3218563" y="1675314"/>
            <a:ext cx="990877" cy="990877"/>
          </a:xfrm>
          <a:custGeom>
            <a:avLst/>
            <a:gdLst>
              <a:gd name="connsiteX0" fmla="*/ 974791 w 1949582"/>
              <a:gd name="connsiteY0" fmla="*/ 149382 h 1949582"/>
              <a:gd name="connsiteX1" fmla="*/ 146699 w 1949582"/>
              <a:gd name="connsiteY1" fmla="*/ 977474 h 1949582"/>
              <a:gd name="connsiteX2" fmla="*/ 974791 w 1949582"/>
              <a:gd name="connsiteY2" fmla="*/ 1805566 h 1949582"/>
              <a:gd name="connsiteX3" fmla="*/ 1802883 w 1949582"/>
              <a:gd name="connsiteY3" fmla="*/ 977474 h 1949582"/>
              <a:gd name="connsiteX4" fmla="*/ 974791 w 1949582"/>
              <a:gd name="connsiteY4" fmla="*/ 149382 h 1949582"/>
              <a:gd name="connsiteX5" fmla="*/ 974791 w 1949582"/>
              <a:gd name="connsiteY5" fmla="*/ 0 h 1949582"/>
              <a:gd name="connsiteX6" fmla="*/ 1949582 w 1949582"/>
              <a:gd name="connsiteY6" fmla="*/ 974791 h 1949582"/>
              <a:gd name="connsiteX7" fmla="*/ 974791 w 1949582"/>
              <a:gd name="connsiteY7" fmla="*/ 1949582 h 1949582"/>
              <a:gd name="connsiteX8" fmla="*/ 0 w 1949582"/>
              <a:gd name="connsiteY8" fmla="*/ 974791 h 1949582"/>
              <a:gd name="connsiteX9" fmla="*/ 974791 w 1949582"/>
              <a:gd name="connsiteY9" fmla="*/ 0 h 1949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9582" h="1949582">
                <a:moveTo>
                  <a:pt x="974791" y="149382"/>
                </a:moveTo>
                <a:cubicBezTo>
                  <a:pt x="517448" y="149382"/>
                  <a:pt x="146699" y="520131"/>
                  <a:pt x="146699" y="977474"/>
                </a:cubicBezTo>
                <a:cubicBezTo>
                  <a:pt x="146699" y="1434817"/>
                  <a:pt x="517448" y="1805566"/>
                  <a:pt x="974791" y="1805566"/>
                </a:cubicBezTo>
                <a:cubicBezTo>
                  <a:pt x="1432134" y="1805566"/>
                  <a:pt x="1802883" y="1434817"/>
                  <a:pt x="1802883" y="977474"/>
                </a:cubicBezTo>
                <a:cubicBezTo>
                  <a:pt x="1802883" y="520131"/>
                  <a:pt x="1432134" y="149382"/>
                  <a:pt x="974791" y="149382"/>
                </a:cubicBezTo>
                <a:close/>
                <a:moveTo>
                  <a:pt x="974791" y="0"/>
                </a:moveTo>
                <a:cubicBezTo>
                  <a:pt x="1513153" y="0"/>
                  <a:pt x="1949582" y="436429"/>
                  <a:pt x="1949582" y="974791"/>
                </a:cubicBezTo>
                <a:cubicBezTo>
                  <a:pt x="1949582" y="1513153"/>
                  <a:pt x="1513153" y="1949582"/>
                  <a:pt x="974791" y="1949582"/>
                </a:cubicBezTo>
                <a:cubicBezTo>
                  <a:pt x="436429" y="1949582"/>
                  <a:pt x="0" y="1513153"/>
                  <a:pt x="0" y="974791"/>
                </a:cubicBezTo>
                <a:cubicBezTo>
                  <a:pt x="0" y="436429"/>
                  <a:pt x="436429" y="0"/>
                  <a:pt x="97479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9" name="椭圆 18"/>
          <p:cNvSpPr/>
          <p:nvPr/>
        </p:nvSpPr>
        <p:spPr bwMode="auto">
          <a:xfrm>
            <a:off x="3293123" y="1751238"/>
            <a:ext cx="841757" cy="841757"/>
          </a:xfrm>
          <a:prstGeom prst="ellipse">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制作模板</a:t>
            </a:r>
          </a:p>
        </p:txBody>
      </p:sp>
      <p:sp>
        <p:nvSpPr>
          <p:cNvPr id="16" name="任意多边形 15"/>
          <p:cNvSpPr/>
          <p:nvPr/>
        </p:nvSpPr>
        <p:spPr bwMode="auto">
          <a:xfrm>
            <a:off x="7982559" y="1675314"/>
            <a:ext cx="990877" cy="990877"/>
          </a:xfrm>
          <a:custGeom>
            <a:avLst/>
            <a:gdLst>
              <a:gd name="connsiteX0" fmla="*/ 974791 w 1949582"/>
              <a:gd name="connsiteY0" fmla="*/ 149382 h 1949582"/>
              <a:gd name="connsiteX1" fmla="*/ 146699 w 1949582"/>
              <a:gd name="connsiteY1" fmla="*/ 977474 h 1949582"/>
              <a:gd name="connsiteX2" fmla="*/ 974791 w 1949582"/>
              <a:gd name="connsiteY2" fmla="*/ 1805566 h 1949582"/>
              <a:gd name="connsiteX3" fmla="*/ 1802883 w 1949582"/>
              <a:gd name="connsiteY3" fmla="*/ 977474 h 1949582"/>
              <a:gd name="connsiteX4" fmla="*/ 974791 w 1949582"/>
              <a:gd name="connsiteY4" fmla="*/ 149382 h 1949582"/>
              <a:gd name="connsiteX5" fmla="*/ 974791 w 1949582"/>
              <a:gd name="connsiteY5" fmla="*/ 0 h 1949582"/>
              <a:gd name="connsiteX6" fmla="*/ 1949582 w 1949582"/>
              <a:gd name="connsiteY6" fmla="*/ 974791 h 1949582"/>
              <a:gd name="connsiteX7" fmla="*/ 974791 w 1949582"/>
              <a:gd name="connsiteY7" fmla="*/ 1949582 h 1949582"/>
              <a:gd name="connsiteX8" fmla="*/ 0 w 1949582"/>
              <a:gd name="connsiteY8" fmla="*/ 974791 h 1949582"/>
              <a:gd name="connsiteX9" fmla="*/ 974791 w 1949582"/>
              <a:gd name="connsiteY9" fmla="*/ 0 h 1949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9582" h="1949582">
                <a:moveTo>
                  <a:pt x="974791" y="149382"/>
                </a:moveTo>
                <a:cubicBezTo>
                  <a:pt x="517448" y="149382"/>
                  <a:pt x="146699" y="520131"/>
                  <a:pt x="146699" y="977474"/>
                </a:cubicBezTo>
                <a:cubicBezTo>
                  <a:pt x="146699" y="1434817"/>
                  <a:pt x="517448" y="1805566"/>
                  <a:pt x="974791" y="1805566"/>
                </a:cubicBezTo>
                <a:cubicBezTo>
                  <a:pt x="1432134" y="1805566"/>
                  <a:pt x="1802883" y="1434817"/>
                  <a:pt x="1802883" y="977474"/>
                </a:cubicBezTo>
                <a:cubicBezTo>
                  <a:pt x="1802883" y="520131"/>
                  <a:pt x="1432134" y="149382"/>
                  <a:pt x="974791" y="149382"/>
                </a:cubicBezTo>
                <a:close/>
                <a:moveTo>
                  <a:pt x="974791" y="0"/>
                </a:moveTo>
                <a:cubicBezTo>
                  <a:pt x="1513153" y="0"/>
                  <a:pt x="1949582" y="436429"/>
                  <a:pt x="1949582" y="974791"/>
                </a:cubicBezTo>
                <a:cubicBezTo>
                  <a:pt x="1949582" y="1513153"/>
                  <a:pt x="1513153" y="1949582"/>
                  <a:pt x="974791" y="1949582"/>
                </a:cubicBezTo>
                <a:cubicBezTo>
                  <a:pt x="436429" y="1949582"/>
                  <a:pt x="0" y="1513153"/>
                  <a:pt x="0" y="974791"/>
                </a:cubicBezTo>
                <a:cubicBezTo>
                  <a:pt x="0" y="436429"/>
                  <a:pt x="436429" y="0"/>
                  <a:pt x="97479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7" name="椭圆 16"/>
          <p:cNvSpPr/>
          <p:nvPr/>
        </p:nvSpPr>
        <p:spPr bwMode="auto">
          <a:xfrm>
            <a:off x="8057119" y="1751238"/>
            <a:ext cx="841757" cy="841757"/>
          </a:xfrm>
          <a:prstGeom prst="ellipse">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导入模板</a:t>
            </a:r>
          </a:p>
        </p:txBody>
      </p:sp>
      <p:sp>
        <p:nvSpPr>
          <p:cNvPr id="14" name="任意多边形 13"/>
          <p:cNvSpPr/>
          <p:nvPr/>
        </p:nvSpPr>
        <p:spPr bwMode="auto">
          <a:xfrm>
            <a:off x="3218563" y="4777986"/>
            <a:ext cx="990877" cy="990877"/>
          </a:xfrm>
          <a:custGeom>
            <a:avLst/>
            <a:gdLst>
              <a:gd name="connsiteX0" fmla="*/ 974791 w 1949582"/>
              <a:gd name="connsiteY0" fmla="*/ 149382 h 1949582"/>
              <a:gd name="connsiteX1" fmla="*/ 146699 w 1949582"/>
              <a:gd name="connsiteY1" fmla="*/ 977474 h 1949582"/>
              <a:gd name="connsiteX2" fmla="*/ 974791 w 1949582"/>
              <a:gd name="connsiteY2" fmla="*/ 1805566 h 1949582"/>
              <a:gd name="connsiteX3" fmla="*/ 1802883 w 1949582"/>
              <a:gd name="connsiteY3" fmla="*/ 977474 h 1949582"/>
              <a:gd name="connsiteX4" fmla="*/ 974791 w 1949582"/>
              <a:gd name="connsiteY4" fmla="*/ 149382 h 1949582"/>
              <a:gd name="connsiteX5" fmla="*/ 974791 w 1949582"/>
              <a:gd name="connsiteY5" fmla="*/ 0 h 1949582"/>
              <a:gd name="connsiteX6" fmla="*/ 1949582 w 1949582"/>
              <a:gd name="connsiteY6" fmla="*/ 974791 h 1949582"/>
              <a:gd name="connsiteX7" fmla="*/ 974791 w 1949582"/>
              <a:gd name="connsiteY7" fmla="*/ 1949582 h 1949582"/>
              <a:gd name="connsiteX8" fmla="*/ 0 w 1949582"/>
              <a:gd name="connsiteY8" fmla="*/ 974791 h 1949582"/>
              <a:gd name="connsiteX9" fmla="*/ 974791 w 1949582"/>
              <a:gd name="connsiteY9" fmla="*/ 0 h 1949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9582" h="1949582">
                <a:moveTo>
                  <a:pt x="974791" y="149382"/>
                </a:moveTo>
                <a:cubicBezTo>
                  <a:pt x="517448" y="149382"/>
                  <a:pt x="146699" y="520131"/>
                  <a:pt x="146699" y="977474"/>
                </a:cubicBezTo>
                <a:cubicBezTo>
                  <a:pt x="146699" y="1434817"/>
                  <a:pt x="517448" y="1805566"/>
                  <a:pt x="974791" y="1805566"/>
                </a:cubicBezTo>
                <a:cubicBezTo>
                  <a:pt x="1432134" y="1805566"/>
                  <a:pt x="1802883" y="1434817"/>
                  <a:pt x="1802883" y="977474"/>
                </a:cubicBezTo>
                <a:cubicBezTo>
                  <a:pt x="1802883" y="520131"/>
                  <a:pt x="1432134" y="149382"/>
                  <a:pt x="974791" y="149382"/>
                </a:cubicBezTo>
                <a:close/>
                <a:moveTo>
                  <a:pt x="974791" y="0"/>
                </a:moveTo>
                <a:cubicBezTo>
                  <a:pt x="1513153" y="0"/>
                  <a:pt x="1949582" y="436429"/>
                  <a:pt x="1949582" y="974791"/>
                </a:cubicBezTo>
                <a:cubicBezTo>
                  <a:pt x="1949582" y="1513153"/>
                  <a:pt x="1513153" y="1949582"/>
                  <a:pt x="974791" y="1949582"/>
                </a:cubicBezTo>
                <a:cubicBezTo>
                  <a:pt x="436429" y="1949582"/>
                  <a:pt x="0" y="1513153"/>
                  <a:pt x="0" y="974791"/>
                </a:cubicBezTo>
                <a:cubicBezTo>
                  <a:pt x="0" y="436429"/>
                  <a:pt x="436429" y="0"/>
                  <a:pt x="97479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5" name="椭圆 14"/>
          <p:cNvSpPr/>
          <p:nvPr/>
        </p:nvSpPr>
        <p:spPr bwMode="auto">
          <a:xfrm>
            <a:off x="3293123" y="4853910"/>
            <a:ext cx="841757" cy="841757"/>
          </a:xfrm>
          <a:prstGeom prst="ellipse">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导出模板</a:t>
            </a:r>
          </a:p>
        </p:txBody>
      </p:sp>
      <p:sp>
        <p:nvSpPr>
          <p:cNvPr id="12" name="任意多边形 11"/>
          <p:cNvSpPr/>
          <p:nvPr/>
        </p:nvSpPr>
        <p:spPr bwMode="auto">
          <a:xfrm>
            <a:off x="7982559" y="4777986"/>
            <a:ext cx="990877" cy="990877"/>
          </a:xfrm>
          <a:custGeom>
            <a:avLst/>
            <a:gdLst>
              <a:gd name="connsiteX0" fmla="*/ 974791 w 1949582"/>
              <a:gd name="connsiteY0" fmla="*/ 149382 h 1949582"/>
              <a:gd name="connsiteX1" fmla="*/ 146699 w 1949582"/>
              <a:gd name="connsiteY1" fmla="*/ 977474 h 1949582"/>
              <a:gd name="connsiteX2" fmla="*/ 974791 w 1949582"/>
              <a:gd name="connsiteY2" fmla="*/ 1805566 h 1949582"/>
              <a:gd name="connsiteX3" fmla="*/ 1802883 w 1949582"/>
              <a:gd name="connsiteY3" fmla="*/ 977474 h 1949582"/>
              <a:gd name="connsiteX4" fmla="*/ 974791 w 1949582"/>
              <a:gd name="connsiteY4" fmla="*/ 149382 h 1949582"/>
              <a:gd name="connsiteX5" fmla="*/ 974791 w 1949582"/>
              <a:gd name="connsiteY5" fmla="*/ 0 h 1949582"/>
              <a:gd name="connsiteX6" fmla="*/ 1949582 w 1949582"/>
              <a:gd name="connsiteY6" fmla="*/ 974791 h 1949582"/>
              <a:gd name="connsiteX7" fmla="*/ 974791 w 1949582"/>
              <a:gd name="connsiteY7" fmla="*/ 1949582 h 1949582"/>
              <a:gd name="connsiteX8" fmla="*/ 0 w 1949582"/>
              <a:gd name="connsiteY8" fmla="*/ 974791 h 1949582"/>
              <a:gd name="connsiteX9" fmla="*/ 974791 w 1949582"/>
              <a:gd name="connsiteY9" fmla="*/ 0 h 1949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9582" h="1949582">
                <a:moveTo>
                  <a:pt x="974791" y="149382"/>
                </a:moveTo>
                <a:cubicBezTo>
                  <a:pt x="517448" y="149382"/>
                  <a:pt x="146699" y="520131"/>
                  <a:pt x="146699" y="977474"/>
                </a:cubicBezTo>
                <a:cubicBezTo>
                  <a:pt x="146699" y="1434817"/>
                  <a:pt x="517448" y="1805566"/>
                  <a:pt x="974791" y="1805566"/>
                </a:cubicBezTo>
                <a:cubicBezTo>
                  <a:pt x="1432134" y="1805566"/>
                  <a:pt x="1802883" y="1434817"/>
                  <a:pt x="1802883" y="977474"/>
                </a:cubicBezTo>
                <a:cubicBezTo>
                  <a:pt x="1802883" y="520131"/>
                  <a:pt x="1432134" y="149382"/>
                  <a:pt x="974791" y="149382"/>
                </a:cubicBezTo>
                <a:close/>
                <a:moveTo>
                  <a:pt x="974791" y="0"/>
                </a:moveTo>
                <a:cubicBezTo>
                  <a:pt x="1513153" y="0"/>
                  <a:pt x="1949582" y="436429"/>
                  <a:pt x="1949582" y="974791"/>
                </a:cubicBezTo>
                <a:cubicBezTo>
                  <a:pt x="1949582" y="1513153"/>
                  <a:pt x="1513153" y="1949582"/>
                  <a:pt x="974791" y="1949582"/>
                </a:cubicBezTo>
                <a:cubicBezTo>
                  <a:pt x="436429" y="1949582"/>
                  <a:pt x="0" y="1513153"/>
                  <a:pt x="0" y="974791"/>
                </a:cubicBezTo>
                <a:cubicBezTo>
                  <a:pt x="0" y="436429"/>
                  <a:pt x="436429" y="0"/>
                  <a:pt x="97479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3" name="椭圆 12"/>
          <p:cNvSpPr/>
          <p:nvPr/>
        </p:nvSpPr>
        <p:spPr bwMode="auto">
          <a:xfrm>
            <a:off x="8057119" y="4853910"/>
            <a:ext cx="841757" cy="841757"/>
          </a:xfrm>
          <a:prstGeom prst="ellipse">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删除模板</a:t>
            </a:r>
          </a:p>
        </p:txBody>
      </p:sp>
      <p:sp>
        <p:nvSpPr>
          <p:cNvPr id="20" name="矩形 19"/>
          <p:cNvSpPr/>
          <p:nvPr/>
        </p:nvSpPr>
        <p:spPr>
          <a:xfrm>
            <a:off x="1163452" y="1513357"/>
            <a:ext cx="1980551" cy="2062103"/>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可以在</a:t>
            </a:r>
            <a:r>
              <a:rPr lang="en-US" altLang="zh-CN" sz="1600" dirty="0" err="1">
                <a:latin typeface="微软雅黑" panose="020B0503020204020204" pitchFamily="34" charset="-122"/>
                <a:ea typeface="微软雅黑" panose="020B0503020204020204" pitchFamily="34" charset="-122"/>
              </a:rPr>
              <a:t>FusionCompute</a:t>
            </a:r>
            <a:r>
              <a:rPr lang="zh-CN" altLang="en-US" sz="1600" dirty="0">
                <a:latin typeface="微软雅黑" panose="020B0503020204020204" pitchFamily="34" charset="-122"/>
                <a:ea typeface="微软雅黑" panose="020B0503020204020204" pitchFamily="34" charset="-122"/>
              </a:rPr>
              <a:t>中，使用系统内已有的虚拟机制作模板，以便创建与模板设置一致的虚拟机，实现快速部署的功能。</a:t>
            </a:r>
          </a:p>
        </p:txBody>
      </p:sp>
      <p:sp>
        <p:nvSpPr>
          <p:cNvPr id="21" name="矩形 20"/>
          <p:cNvSpPr/>
          <p:nvPr/>
        </p:nvSpPr>
        <p:spPr>
          <a:xfrm>
            <a:off x="9047996" y="1513357"/>
            <a:ext cx="1980551" cy="1323439"/>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可以将本地的虚拟机模板文件导入</a:t>
            </a:r>
            <a:r>
              <a:rPr lang="en-US" altLang="zh-CN" sz="1600" dirty="0" err="1">
                <a:latin typeface="微软雅黑" panose="020B0503020204020204" pitchFamily="34" charset="-122"/>
                <a:ea typeface="微软雅黑" panose="020B0503020204020204" pitchFamily="34" charset="-122"/>
              </a:rPr>
              <a:t>FusionCompute</a:t>
            </a:r>
            <a:r>
              <a:rPr lang="zh-CN" altLang="en-US" sz="1600" dirty="0">
                <a:latin typeface="微软雅黑" panose="020B0503020204020204" pitchFamily="34" charset="-122"/>
                <a:ea typeface="微软雅黑" panose="020B0503020204020204" pitchFamily="34" charset="-122"/>
              </a:rPr>
              <a:t>中，以便快速部署虚拟机。</a:t>
            </a:r>
          </a:p>
        </p:txBody>
      </p:sp>
      <p:sp>
        <p:nvSpPr>
          <p:cNvPr id="22" name="矩形 21"/>
          <p:cNvSpPr/>
          <p:nvPr/>
        </p:nvSpPr>
        <p:spPr>
          <a:xfrm>
            <a:off x="1163452" y="4209965"/>
            <a:ext cx="1980551" cy="2062103"/>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可以通过</a:t>
            </a:r>
            <a:r>
              <a:rPr lang="en-US" altLang="zh-CN" sz="1600" dirty="0" err="1">
                <a:latin typeface="微软雅黑" panose="020B0503020204020204" pitchFamily="34" charset="-122"/>
                <a:ea typeface="微软雅黑" panose="020B0503020204020204" pitchFamily="34" charset="-122"/>
              </a:rPr>
              <a:t>FusionCompute</a:t>
            </a:r>
            <a:r>
              <a:rPr lang="zh-CN" altLang="en-US" sz="1600" dirty="0">
                <a:latin typeface="微软雅黑" panose="020B0503020204020204" pitchFamily="34" charset="-122"/>
                <a:ea typeface="微软雅黑" panose="020B0503020204020204" pitchFamily="34" charset="-122"/>
              </a:rPr>
              <a:t>，将系统内的模板或虚拟机导出作为虚拟机的模板，以便在其他系统中使用该虚拟机模板创建虚拟机。</a:t>
            </a:r>
          </a:p>
        </p:txBody>
      </p:sp>
      <p:sp>
        <p:nvSpPr>
          <p:cNvPr id="23" name="矩形 22"/>
          <p:cNvSpPr/>
          <p:nvPr/>
        </p:nvSpPr>
        <p:spPr>
          <a:xfrm>
            <a:off x="9051555" y="4825517"/>
            <a:ext cx="1980551" cy="830997"/>
          </a:xfrm>
          <a:prstGeom prst="rect">
            <a:avLst/>
          </a:prstGeom>
        </p:spPr>
        <p:txBody>
          <a:bodyPr wrap="square">
            <a:spAutoFit/>
          </a:bodyPr>
          <a:lstStyle/>
          <a:p>
            <a:r>
              <a:rPr lang="zh-CN" altLang="en-US" sz="1600" dirty="0" smtClean="0">
                <a:latin typeface="微软雅黑" panose="020B0503020204020204" pitchFamily="34" charset="-122"/>
                <a:ea typeface="微软雅黑" panose="020B0503020204020204" pitchFamily="34" charset="-122"/>
              </a:rPr>
              <a:t>当模板不需要时，可以删除模板，以减少系统资源占用</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705564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快照管理</a:t>
            </a:r>
            <a:endParaRPr lang="zh-CN" altLang="en-US" dirty="0"/>
          </a:p>
        </p:txBody>
      </p:sp>
      <p:grpSp>
        <p:nvGrpSpPr>
          <p:cNvPr id="4" name="组合 3"/>
          <p:cNvGrpSpPr/>
          <p:nvPr/>
        </p:nvGrpSpPr>
        <p:grpSpPr>
          <a:xfrm>
            <a:off x="1098073" y="1315521"/>
            <a:ext cx="10164501" cy="1902013"/>
            <a:chOff x="1098073" y="1315521"/>
            <a:chExt cx="10164501" cy="1902013"/>
          </a:xfrm>
        </p:grpSpPr>
        <p:sp>
          <p:nvSpPr>
            <p:cNvPr id="5" name="矩形 4"/>
            <p:cNvSpPr/>
            <p:nvPr/>
          </p:nvSpPr>
          <p:spPr bwMode="auto">
            <a:xfrm>
              <a:off x="1098073" y="1659458"/>
              <a:ext cx="10164501" cy="1558076"/>
            </a:xfrm>
            <a:prstGeom prst="rect">
              <a:avLst/>
            </a:prstGeom>
            <a:noFill/>
            <a:ln w="19050"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6" name="平行四边形 5"/>
            <p:cNvSpPr/>
            <p:nvPr/>
          </p:nvSpPr>
          <p:spPr bwMode="auto">
            <a:xfrm>
              <a:off x="1288766" y="1315521"/>
              <a:ext cx="792088" cy="603594"/>
            </a:xfrm>
            <a:prstGeom prst="parallelogram">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01</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7" name="平行四边形 6"/>
            <p:cNvSpPr/>
            <p:nvPr/>
          </p:nvSpPr>
          <p:spPr bwMode="auto">
            <a:xfrm>
              <a:off x="1973542" y="1401395"/>
              <a:ext cx="4212468" cy="431844"/>
            </a:xfrm>
            <a:prstGeom prst="parallelogram">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grpSp>
        <p:nvGrpSpPr>
          <p:cNvPr id="8" name="组合 7"/>
          <p:cNvGrpSpPr/>
          <p:nvPr/>
        </p:nvGrpSpPr>
        <p:grpSpPr>
          <a:xfrm>
            <a:off x="1098073" y="5005288"/>
            <a:ext cx="10164501" cy="1196020"/>
            <a:chOff x="1098073" y="5005288"/>
            <a:chExt cx="10164501" cy="1196020"/>
          </a:xfrm>
        </p:grpSpPr>
        <p:sp>
          <p:nvSpPr>
            <p:cNvPr id="9" name="矩形 8"/>
            <p:cNvSpPr/>
            <p:nvPr/>
          </p:nvSpPr>
          <p:spPr bwMode="auto">
            <a:xfrm>
              <a:off x="1098073" y="5289621"/>
              <a:ext cx="10164501" cy="911687"/>
            </a:xfrm>
            <a:prstGeom prst="rect">
              <a:avLst/>
            </a:prstGeom>
            <a:noFill/>
            <a:ln w="19050"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0" name="平行四边形 9"/>
            <p:cNvSpPr/>
            <p:nvPr/>
          </p:nvSpPr>
          <p:spPr bwMode="auto">
            <a:xfrm>
              <a:off x="1288766" y="5005288"/>
              <a:ext cx="792088" cy="603594"/>
            </a:xfrm>
            <a:prstGeom prst="parallelogram">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03</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1" name="平行四边形 10"/>
            <p:cNvSpPr/>
            <p:nvPr/>
          </p:nvSpPr>
          <p:spPr bwMode="auto">
            <a:xfrm>
              <a:off x="1973542" y="5091162"/>
              <a:ext cx="4212468" cy="431844"/>
            </a:xfrm>
            <a:prstGeom prst="parallelogram">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grpSp>
        <p:nvGrpSpPr>
          <p:cNvPr id="12" name="组合 11"/>
          <p:cNvGrpSpPr/>
          <p:nvPr/>
        </p:nvGrpSpPr>
        <p:grpSpPr>
          <a:xfrm>
            <a:off x="1098073" y="3391339"/>
            <a:ext cx="10164501" cy="1441817"/>
            <a:chOff x="1098073" y="3391339"/>
            <a:chExt cx="10164501" cy="1441817"/>
          </a:xfrm>
        </p:grpSpPr>
        <p:sp>
          <p:nvSpPr>
            <p:cNvPr id="13" name="矩形 12"/>
            <p:cNvSpPr/>
            <p:nvPr/>
          </p:nvSpPr>
          <p:spPr bwMode="auto">
            <a:xfrm>
              <a:off x="1098073" y="3693613"/>
              <a:ext cx="10164501" cy="1139543"/>
            </a:xfrm>
            <a:prstGeom prst="rect">
              <a:avLst/>
            </a:prstGeom>
            <a:noFill/>
            <a:ln w="19050"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2"/>
              <a:r>
                <a:rPr lang="zh-CN" altLang="en-US">
                  <a:latin typeface="+mn-ea"/>
                </a:rPr>
                <a:t>当存储资源为</a:t>
              </a:r>
              <a:r>
                <a:rPr lang="en-US" altLang="zh-CN">
                  <a:latin typeface="+mn-ea"/>
                </a:rPr>
                <a:t>FusionStorage</a:t>
              </a:r>
              <a:r>
                <a:rPr lang="zh-CN" altLang="en-US">
                  <a:latin typeface="+mn-ea"/>
                </a:rPr>
                <a:t>存储时，创建数据存储时默认为非虚拟化。</a:t>
              </a:r>
              <a:endParaRPr lang="en-US" altLang="zh-CN" dirty="0">
                <a:latin typeface="+mn-ea"/>
              </a:endParaRPr>
            </a:p>
          </p:txBody>
        </p:sp>
        <p:sp>
          <p:nvSpPr>
            <p:cNvPr id="14" name="平行四边形 13"/>
            <p:cNvSpPr/>
            <p:nvPr/>
          </p:nvSpPr>
          <p:spPr bwMode="auto">
            <a:xfrm>
              <a:off x="1288766" y="3391339"/>
              <a:ext cx="792088" cy="603594"/>
            </a:xfrm>
            <a:prstGeom prst="parallelogram">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02</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5" name="平行四边形 14"/>
            <p:cNvSpPr/>
            <p:nvPr/>
          </p:nvSpPr>
          <p:spPr bwMode="auto">
            <a:xfrm>
              <a:off x="1973542" y="3477213"/>
              <a:ext cx="4212468" cy="431844"/>
            </a:xfrm>
            <a:prstGeom prst="parallelogram">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sp>
        <p:nvSpPr>
          <p:cNvPr id="16" name="矩形 15"/>
          <p:cNvSpPr/>
          <p:nvPr/>
        </p:nvSpPr>
        <p:spPr>
          <a:xfrm>
            <a:off x="2242555" y="1328689"/>
            <a:ext cx="3937278" cy="480131"/>
          </a:xfrm>
          <a:prstGeom prst="rect">
            <a:avLst/>
          </a:prstGeom>
        </p:spPr>
        <p:txBody>
          <a:bodyPr wrap="square">
            <a:spAutoFit/>
          </a:bodyPr>
          <a:lstStyle/>
          <a:p>
            <a:pPr lvl="0" algn="just" defTabSz="801688" fontAlgn="base">
              <a:lnSpc>
                <a:spcPct val="140000"/>
              </a:lnSpc>
              <a:spcBef>
                <a:spcPct val="30000"/>
              </a:spcBef>
              <a:buClr>
                <a:srgbClr val="FFFFFF">
                  <a:lumMod val="50000"/>
                </a:srgbClr>
              </a:buClr>
              <a:buSzPct val="60000"/>
            </a:pPr>
            <a:r>
              <a:rPr lang="zh-CN" altLang="en-US" sz="1800" kern="0" dirty="0" smtClean="0">
                <a:solidFill>
                  <a:srgbClr val="000000"/>
                </a:solidFill>
                <a:latin typeface="微软雅黑"/>
                <a:ea typeface="微软雅黑"/>
                <a:cs typeface="Arial" panose="020B0604020202020204" pitchFamily="34" charset="0"/>
              </a:rPr>
              <a:t>创建快照</a:t>
            </a:r>
            <a:endParaRPr lang="en-US" altLang="zh-CN" sz="1800" kern="0" dirty="0">
              <a:solidFill>
                <a:srgbClr val="000000"/>
              </a:solidFill>
              <a:latin typeface="微软雅黑"/>
              <a:ea typeface="微软雅黑"/>
              <a:cs typeface="Arial" panose="020B0604020202020204" pitchFamily="34" charset="0"/>
            </a:endParaRPr>
          </a:p>
        </p:txBody>
      </p:sp>
      <p:sp>
        <p:nvSpPr>
          <p:cNvPr id="17" name="矩形 16"/>
          <p:cNvSpPr/>
          <p:nvPr/>
        </p:nvSpPr>
        <p:spPr>
          <a:xfrm>
            <a:off x="2151081" y="3410611"/>
            <a:ext cx="4120225" cy="480131"/>
          </a:xfrm>
          <a:prstGeom prst="rect">
            <a:avLst/>
          </a:prstGeom>
        </p:spPr>
        <p:txBody>
          <a:bodyPr wrap="square">
            <a:spAutoFit/>
          </a:bodyPr>
          <a:lstStyle/>
          <a:p>
            <a:pPr lvl="0" algn="just" defTabSz="801688" fontAlgn="base">
              <a:lnSpc>
                <a:spcPct val="140000"/>
              </a:lnSpc>
              <a:spcBef>
                <a:spcPct val="30000"/>
              </a:spcBef>
              <a:buClr>
                <a:srgbClr val="FFFFFF">
                  <a:lumMod val="50000"/>
                </a:srgbClr>
              </a:buClr>
              <a:buSzPct val="60000"/>
            </a:pPr>
            <a:r>
              <a:rPr lang="zh-CN" altLang="en-US" sz="1800" kern="0" dirty="0">
                <a:solidFill>
                  <a:srgbClr val="000000"/>
                </a:solidFill>
                <a:latin typeface="微软雅黑"/>
                <a:ea typeface="微软雅黑"/>
                <a:cs typeface="Arial" panose="020B0604020202020204" pitchFamily="34" charset="0"/>
              </a:rPr>
              <a:t>回</a:t>
            </a:r>
            <a:r>
              <a:rPr lang="zh-CN" altLang="en-US" sz="1800" kern="0" dirty="0" smtClean="0">
                <a:solidFill>
                  <a:srgbClr val="000000"/>
                </a:solidFill>
                <a:latin typeface="微软雅黑"/>
                <a:ea typeface="微软雅黑"/>
                <a:cs typeface="Arial" panose="020B0604020202020204" pitchFamily="34" charset="0"/>
              </a:rPr>
              <a:t>滚快照</a:t>
            </a:r>
            <a:endParaRPr lang="en-US" altLang="zh-CN" sz="1800" kern="0" dirty="0">
              <a:solidFill>
                <a:srgbClr val="000000"/>
              </a:solidFill>
              <a:latin typeface="微软雅黑"/>
              <a:ea typeface="微软雅黑"/>
              <a:cs typeface="Arial" panose="020B0604020202020204" pitchFamily="34" charset="0"/>
            </a:endParaRPr>
          </a:p>
        </p:txBody>
      </p:sp>
      <p:sp>
        <p:nvSpPr>
          <p:cNvPr id="18" name="矩形 17"/>
          <p:cNvSpPr/>
          <p:nvPr/>
        </p:nvSpPr>
        <p:spPr>
          <a:xfrm>
            <a:off x="2151081" y="5070554"/>
            <a:ext cx="4105156" cy="438133"/>
          </a:xfrm>
          <a:prstGeom prst="rect">
            <a:avLst/>
          </a:prstGeom>
        </p:spPr>
        <p:txBody>
          <a:bodyPr wrap="square">
            <a:spAutoFit/>
          </a:bodyPr>
          <a:lstStyle/>
          <a:p>
            <a:pPr lvl="0" algn="just" defTabSz="801688" fontAlgn="base">
              <a:lnSpc>
                <a:spcPct val="140000"/>
              </a:lnSpc>
              <a:spcBef>
                <a:spcPct val="30000"/>
              </a:spcBef>
              <a:buClr>
                <a:srgbClr val="FFFFFF">
                  <a:lumMod val="50000"/>
                </a:srgbClr>
              </a:buClr>
              <a:buSzPct val="60000"/>
            </a:pPr>
            <a:r>
              <a:rPr lang="zh-CN" altLang="en-US" sz="1800" kern="0" dirty="0" smtClean="0">
                <a:solidFill>
                  <a:srgbClr val="000000"/>
                </a:solidFill>
                <a:latin typeface="微软雅黑"/>
                <a:ea typeface="微软雅黑"/>
                <a:cs typeface="Arial" panose="020B0604020202020204" pitchFamily="34" charset="0"/>
              </a:rPr>
              <a:t>删除快照</a:t>
            </a:r>
            <a:endParaRPr lang="en-US" altLang="zh-CN" sz="1800" kern="0" dirty="0">
              <a:solidFill>
                <a:srgbClr val="000000"/>
              </a:solidFill>
              <a:latin typeface="微软雅黑"/>
              <a:ea typeface="微软雅黑"/>
              <a:cs typeface="Arial" panose="020B0604020202020204" pitchFamily="34" charset="0"/>
            </a:endParaRPr>
          </a:p>
        </p:txBody>
      </p:sp>
      <p:sp>
        <p:nvSpPr>
          <p:cNvPr id="19" name="矩形 18"/>
          <p:cNvSpPr/>
          <p:nvPr/>
        </p:nvSpPr>
        <p:spPr>
          <a:xfrm>
            <a:off x="1163452" y="1969586"/>
            <a:ext cx="10099122" cy="584775"/>
          </a:xfrm>
          <a:prstGeom prst="rect">
            <a:avLst/>
          </a:prstGeom>
        </p:spPr>
        <p:txBody>
          <a:bodyPr wrap="square">
            <a:spAutoFit/>
          </a:bodyPr>
          <a:lstStyle/>
          <a:p>
            <a:pPr marL="171450" indent="-171450">
              <a:buSzPct val="5000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可以通过</a:t>
            </a:r>
            <a:r>
              <a:rPr lang="en-US" altLang="zh-CN" sz="1600" dirty="0" err="1">
                <a:latin typeface="微软雅黑" panose="020B0503020204020204" pitchFamily="34" charset="-122"/>
                <a:ea typeface="微软雅黑" panose="020B0503020204020204" pitchFamily="34" charset="-122"/>
              </a:rPr>
              <a:t>FusionCompute</a:t>
            </a:r>
            <a:r>
              <a:rPr lang="zh-CN" altLang="en-US" sz="1600" dirty="0">
                <a:latin typeface="微软雅黑" panose="020B0503020204020204" pitchFamily="34" charset="-122"/>
                <a:ea typeface="微软雅黑" panose="020B0503020204020204" pitchFamily="34" charset="-122"/>
              </a:rPr>
              <a:t>，为虚拟机创建快照，保存虚拟机设置和虚拟机磁盘的数据，用于虚拟机数据的还原和恢复。如果创建内存快照，还可以保存和恢复虚拟机的内存状况。</a:t>
            </a:r>
          </a:p>
        </p:txBody>
      </p:sp>
      <p:sp>
        <p:nvSpPr>
          <p:cNvPr id="20" name="矩形 19"/>
          <p:cNvSpPr/>
          <p:nvPr/>
        </p:nvSpPr>
        <p:spPr>
          <a:xfrm>
            <a:off x="1095951" y="4030839"/>
            <a:ext cx="10165481" cy="584775"/>
          </a:xfrm>
          <a:prstGeom prst="rect">
            <a:avLst/>
          </a:prstGeom>
        </p:spPr>
        <p:txBody>
          <a:bodyPr wrap="square">
            <a:spAutoFit/>
          </a:bodyPr>
          <a:lstStyle/>
          <a:p>
            <a:pPr marL="171450" indent="-171450">
              <a:buSzPct val="5000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可以通过</a:t>
            </a:r>
            <a:r>
              <a:rPr lang="en-US" altLang="zh-CN" sz="1600" dirty="0" err="1">
                <a:latin typeface="微软雅黑" panose="020B0503020204020204" pitchFamily="34" charset="-122"/>
                <a:ea typeface="微软雅黑" panose="020B0503020204020204" pitchFamily="34" charset="-122"/>
              </a:rPr>
              <a:t>FusionCompute</a:t>
            </a:r>
            <a:r>
              <a:rPr lang="zh-CN" altLang="en-US" sz="1600" dirty="0">
                <a:latin typeface="微软雅黑" panose="020B0503020204020204" pitchFamily="34" charset="-122"/>
                <a:ea typeface="微软雅黑" panose="020B0503020204020204" pitchFamily="34" charset="-122"/>
              </a:rPr>
              <a:t>，在虚拟机故障或需要还原数据时，使用虚拟机已有的快照，将虚拟机的数据恢复至该快照创建时刻的状态。</a:t>
            </a:r>
          </a:p>
        </p:txBody>
      </p:sp>
      <p:sp>
        <p:nvSpPr>
          <p:cNvPr id="21" name="矩形 20"/>
          <p:cNvSpPr/>
          <p:nvPr/>
        </p:nvSpPr>
        <p:spPr>
          <a:xfrm>
            <a:off x="1095951" y="5690968"/>
            <a:ext cx="10165481" cy="338554"/>
          </a:xfrm>
          <a:prstGeom prst="rect">
            <a:avLst/>
          </a:prstGeom>
        </p:spPr>
        <p:txBody>
          <a:bodyPr wrap="square">
            <a:spAutoFit/>
          </a:bodyPr>
          <a:lstStyle/>
          <a:p>
            <a:pPr marL="171450" indent="-171450">
              <a:buSzPct val="5000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可以</a:t>
            </a:r>
            <a:r>
              <a:rPr lang="zh-CN" altLang="en-US" sz="1600" dirty="0" smtClean="0">
                <a:latin typeface="微软雅黑" panose="020B0503020204020204" pitchFamily="34" charset="-122"/>
                <a:ea typeface="微软雅黑" panose="020B0503020204020204" pitchFamily="34" charset="-122"/>
              </a:rPr>
              <a:t>通过</a:t>
            </a:r>
            <a:r>
              <a:rPr lang="en-US" altLang="zh-CN" sz="1600" dirty="0" err="1">
                <a:latin typeface="微软雅黑" panose="020B0503020204020204" pitchFamily="34" charset="-122"/>
                <a:ea typeface="微软雅黑" panose="020B0503020204020204" pitchFamily="34" charset="-122"/>
              </a:rPr>
              <a:t>FusionCompute</a:t>
            </a:r>
            <a:r>
              <a:rPr lang="zh-CN" altLang="en-US" sz="1600" dirty="0">
                <a:latin typeface="微软雅黑" panose="020B0503020204020204" pitchFamily="34" charset="-122"/>
                <a:ea typeface="微软雅黑" panose="020B0503020204020204" pitchFamily="34" charset="-122"/>
              </a:rPr>
              <a:t>，删除虚拟机中不再使用的、过期的快照。</a:t>
            </a:r>
          </a:p>
        </p:txBody>
      </p:sp>
    </p:spTree>
    <p:extLst>
      <p:ext uri="{BB962C8B-B14F-4D97-AF65-F5344CB8AC3E}">
        <p14:creationId xmlns:p14="http://schemas.microsoft.com/office/powerpoint/2010/main" val="1021398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7">
                                            <p:txEl>
                                              <p:pRg st="0" end="0"/>
                                            </p:txEl>
                                          </p:spTgt>
                                        </p:tgtEl>
                                        <p:attrNameLst>
                                          <p:attrName>style.visibility</p:attrName>
                                        </p:attrNameLst>
                                      </p:cBhvr>
                                      <p:to>
                                        <p:strVal val="visible"/>
                                      </p:to>
                                    </p:set>
                                    <p:animEffect transition="in" filter="wipe(left)">
                                      <p:cBhvr>
                                        <p:cTn id="24" dur="500"/>
                                        <p:tgtEl>
                                          <p:spTgt spid="17">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
                                            <p:txEl>
                                              <p:pRg st="0" end="0"/>
                                            </p:txEl>
                                          </p:spTgt>
                                        </p:tgtEl>
                                        <p:attrNameLst>
                                          <p:attrName>style.visibility</p:attrName>
                                        </p:attrNameLst>
                                      </p:cBhvr>
                                      <p:to>
                                        <p:strVal val="visible"/>
                                      </p:to>
                                    </p:set>
                                    <p:animEffect transition="in" filter="wipe(left)">
                                      <p:cBhvr>
                                        <p:cTn id="37" dur="500"/>
                                        <p:tgtEl>
                                          <p:spTgt spid="1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0" grpId="0"/>
      <p:bldP spid="2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Tools</a:t>
            </a:r>
            <a:r>
              <a:rPr lang="zh-CN" altLang="en-US" dirty="0" smtClean="0"/>
              <a:t>管理</a:t>
            </a:r>
            <a:endParaRPr lang="zh-CN" altLang="en-US" dirty="0"/>
          </a:p>
        </p:txBody>
      </p:sp>
      <p:sp>
        <p:nvSpPr>
          <p:cNvPr id="3" name="文本占位符 2"/>
          <p:cNvSpPr>
            <a:spLocks noGrp="1"/>
          </p:cNvSpPr>
          <p:nvPr>
            <p:ph type="body" sz="quarter" idx="10"/>
          </p:nvPr>
        </p:nvSpPr>
        <p:spPr/>
        <p:txBody>
          <a:bodyPr/>
          <a:lstStyle/>
          <a:p>
            <a:r>
              <a:rPr lang="en-US" altLang="zh-CN" dirty="0"/>
              <a:t>Tools</a:t>
            </a:r>
            <a:r>
              <a:rPr lang="zh-CN" altLang="en-US" dirty="0"/>
              <a:t>是虚拟机的驱动程序</a:t>
            </a:r>
            <a:r>
              <a:rPr lang="zh-CN" altLang="en-US" dirty="0" smtClean="0"/>
              <a:t>。</a:t>
            </a:r>
            <a:r>
              <a:rPr lang="zh-CN" altLang="en-US" dirty="0"/>
              <a:t>空虚拟机创建并安装操作系统后，需在虚拟机上安装华为提供的</a:t>
            </a:r>
            <a:r>
              <a:rPr lang="en-US" altLang="zh-CN" dirty="0"/>
              <a:t>Tools</a:t>
            </a:r>
            <a:r>
              <a:rPr lang="zh-CN" altLang="en-US" dirty="0"/>
              <a:t>，以便提高虚拟机的</a:t>
            </a:r>
            <a:r>
              <a:rPr lang="en-US" altLang="zh-CN" dirty="0"/>
              <a:t>I/O</a:t>
            </a:r>
            <a:r>
              <a:rPr lang="zh-CN" altLang="en-US" dirty="0"/>
              <a:t>处理性能、实现对虚拟机的硬件监控和其他高级功能。某些特性必须要安装</a:t>
            </a:r>
            <a:r>
              <a:rPr lang="en-US" altLang="zh-CN" dirty="0"/>
              <a:t>Tools</a:t>
            </a:r>
            <a:r>
              <a:rPr lang="zh-CN" altLang="en-US" dirty="0"/>
              <a:t>才能</a:t>
            </a:r>
            <a:r>
              <a:rPr lang="zh-CN" altLang="en-US" dirty="0" smtClean="0"/>
              <a:t>使用。</a:t>
            </a:r>
            <a:endParaRPr lang="en-US" altLang="zh-CN" dirty="0" smtClean="0"/>
          </a:p>
          <a:p>
            <a:r>
              <a:rPr lang="zh-CN" altLang="en-US" dirty="0" smtClean="0"/>
              <a:t>管理员可以通过挂载</a:t>
            </a:r>
            <a:r>
              <a:rPr lang="en-US" altLang="zh-CN" dirty="0" smtClean="0"/>
              <a:t>Tools</a:t>
            </a:r>
            <a:r>
              <a:rPr lang="zh-CN" altLang="en-US" dirty="0" smtClean="0"/>
              <a:t>方式将</a:t>
            </a:r>
            <a:r>
              <a:rPr lang="en-US" altLang="zh-CN" dirty="0" smtClean="0"/>
              <a:t>Tools</a:t>
            </a:r>
            <a:r>
              <a:rPr lang="zh-CN" altLang="en-US" dirty="0" smtClean="0"/>
              <a:t>软件以虚拟光驱形式挂载给虚拟机，在虚拟机侧安装</a:t>
            </a:r>
            <a:r>
              <a:rPr lang="en-US" altLang="zh-CN" dirty="0" smtClean="0"/>
              <a:t>Tools</a:t>
            </a:r>
            <a:r>
              <a:rPr lang="zh-CN" altLang="en-US" dirty="0" smtClean="0"/>
              <a:t>。</a:t>
            </a:r>
            <a:endParaRPr lang="zh-CN" altLang="en-US" dirty="0"/>
          </a:p>
        </p:txBody>
      </p:sp>
    </p:spTree>
    <p:extLst>
      <p:ext uri="{BB962C8B-B14F-4D97-AF65-F5344CB8AC3E}">
        <p14:creationId xmlns:p14="http://schemas.microsoft.com/office/powerpoint/2010/main" val="17380840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Tools</a:t>
            </a:r>
            <a:r>
              <a:rPr lang="zh-CN" altLang="en-US" dirty="0" smtClean="0"/>
              <a:t>管理</a:t>
            </a:r>
            <a:endParaRPr lang="zh-CN" altLang="en-US" dirty="0"/>
          </a:p>
        </p:txBody>
      </p:sp>
      <p:sp>
        <p:nvSpPr>
          <p:cNvPr id="5" name="任意多边形 4"/>
          <p:cNvSpPr/>
          <p:nvPr/>
        </p:nvSpPr>
        <p:spPr bwMode="auto">
          <a:xfrm>
            <a:off x="5236698" y="2592261"/>
            <a:ext cx="1710165" cy="1710165"/>
          </a:xfrm>
          <a:custGeom>
            <a:avLst/>
            <a:gdLst>
              <a:gd name="connsiteX0" fmla="*/ 2152600 w 4320480"/>
              <a:gd name="connsiteY0" fmla="*/ 0 h 4320479"/>
              <a:gd name="connsiteX1" fmla="*/ 2152600 w 4320480"/>
              <a:gd name="connsiteY1" fmla="*/ 0 h 4320479"/>
              <a:gd name="connsiteX2" fmla="*/ 4312040 w 4320480"/>
              <a:gd name="connsiteY2" fmla="*/ 2159439 h 4320479"/>
              <a:gd name="connsiteX3" fmla="*/ 4320480 w 4320480"/>
              <a:gd name="connsiteY3" fmla="*/ 2159013 h 4320479"/>
              <a:gd name="connsiteX4" fmla="*/ 4320480 w 4320480"/>
              <a:gd name="connsiteY4" fmla="*/ 2161465 h 4320479"/>
              <a:gd name="connsiteX5" fmla="*/ 4312040 w 4320480"/>
              <a:gd name="connsiteY5" fmla="*/ 2161039 h 4320479"/>
              <a:gd name="connsiteX6" fmla="*/ 2152600 w 4320480"/>
              <a:gd name="connsiteY6" fmla="*/ 4320479 h 4320479"/>
              <a:gd name="connsiteX7" fmla="*/ 213950 w 4320480"/>
              <a:gd name="connsiteY7" fmla="*/ 2172188 h 4320479"/>
              <a:gd name="connsiteX8" fmla="*/ 0 w 4320480"/>
              <a:gd name="connsiteY8" fmla="*/ 2161385 h 4320479"/>
              <a:gd name="connsiteX9" fmla="*/ 0 w 4320480"/>
              <a:gd name="connsiteY9" fmla="*/ 2159094 h 4320479"/>
              <a:gd name="connsiteX10" fmla="*/ 213950 w 4320480"/>
              <a:gd name="connsiteY10" fmla="*/ 2148290 h 4320479"/>
              <a:gd name="connsiteX11" fmla="*/ 2141451 w 4320480"/>
              <a:gd name="connsiteY11" fmla="*/ 220789 h 432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20480" h="4320479">
                <a:moveTo>
                  <a:pt x="2152600" y="0"/>
                </a:moveTo>
                <a:lnTo>
                  <a:pt x="2152600" y="0"/>
                </a:lnTo>
                <a:cubicBezTo>
                  <a:pt x="2152600" y="1192625"/>
                  <a:pt x="3119414" y="2159439"/>
                  <a:pt x="4312040" y="2159439"/>
                </a:cubicBezTo>
                <a:lnTo>
                  <a:pt x="4320480" y="2159013"/>
                </a:lnTo>
                <a:lnTo>
                  <a:pt x="4320480" y="2161465"/>
                </a:lnTo>
                <a:lnTo>
                  <a:pt x="4312040" y="2161039"/>
                </a:lnTo>
                <a:cubicBezTo>
                  <a:pt x="3119414" y="2161039"/>
                  <a:pt x="2152600" y="3127853"/>
                  <a:pt x="2152600" y="4320479"/>
                </a:cubicBezTo>
                <a:cubicBezTo>
                  <a:pt x="2152600" y="3202393"/>
                  <a:pt x="1302861" y="2282773"/>
                  <a:pt x="213950" y="2172188"/>
                </a:cubicBezTo>
                <a:lnTo>
                  <a:pt x="0" y="2161385"/>
                </a:lnTo>
                <a:lnTo>
                  <a:pt x="0" y="2159094"/>
                </a:lnTo>
                <a:lnTo>
                  <a:pt x="213950" y="2148290"/>
                </a:lnTo>
                <a:cubicBezTo>
                  <a:pt x="1230267" y="2045078"/>
                  <a:pt x="2038239" y="1237106"/>
                  <a:pt x="2141451" y="220789"/>
                </a:cubicBezTo>
                <a:close/>
              </a:path>
            </a:pathLst>
          </a:cu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6" name="任意多边形 5"/>
          <p:cNvSpPr/>
          <p:nvPr/>
        </p:nvSpPr>
        <p:spPr bwMode="auto">
          <a:xfrm>
            <a:off x="6142105" y="3501008"/>
            <a:ext cx="1602836" cy="1602836"/>
          </a:xfrm>
          <a:custGeom>
            <a:avLst/>
            <a:gdLst>
              <a:gd name="connsiteX0" fmla="*/ 801418 w 1602836"/>
              <a:gd name="connsiteY0" fmla="*/ 0 h 1602836"/>
              <a:gd name="connsiteX1" fmla="*/ 1602836 w 1602836"/>
              <a:gd name="connsiteY1" fmla="*/ 801418 h 1602836"/>
              <a:gd name="connsiteX2" fmla="*/ 1602836 w 1602836"/>
              <a:gd name="connsiteY2" fmla="*/ 1602836 h 1602836"/>
              <a:gd name="connsiteX3" fmla="*/ 804124 w 1602836"/>
              <a:gd name="connsiteY3" fmla="*/ 1602836 h 1602836"/>
              <a:gd name="connsiteX4" fmla="*/ 804124 w 1602836"/>
              <a:gd name="connsiteY4" fmla="*/ 1602700 h 1602836"/>
              <a:gd name="connsiteX5" fmla="*/ 801418 w 1602836"/>
              <a:gd name="connsiteY5" fmla="*/ 1602836 h 1602836"/>
              <a:gd name="connsiteX6" fmla="*/ 0 w 1602836"/>
              <a:gd name="connsiteY6" fmla="*/ 801418 h 1602836"/>
              <a:gd name="connsiteX7" fmla="*/ 801418 w 1602836"/>
              <a:gd name="connsiteY7" fmla="*/ 0 h 1602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2836" h="1602836">
                <a:moveTo>
                  <a:pt x="801418" y="0"/>
                </a:moveTo>
                <a:cubicBezTo>
                  <a:pt x="1244029" y="0"/>
                  <a:pt x="1602836" y="358807"/>
                  <a:pt x="1602836" y="801418"/>
                </a:cubicBezTo>
                <a:lnTo>
                  <a:pt x="1602836" y="1602836"/>
                </a:lnTo>
                <a:lnTo>
                  <a:pt x="804124" y="1602836"/>
                </a:lnTo>
                <a:lnTo>
                  <a:pt x="804124" y="1602700"/>
                </a:lnTo>
                <a:lnTo>
                  <a:pt x="801418" y="1602836"/>
                </a:lnTo>
                <a:cubicBezTo>
                  <a:pt x="358807" y="1602836"/>
                  <a:pt x="0" y="1244029"/>
                  <a:pt x="0" y="801418"/>
                </a:cubicBezTo>
                <a:cubicBezTo>
                  <a:pt x="0" y="358807"/>
                  <a:pt x="358807" y="0"/>
                  <a:pt x="801418" y="0"/>
                </a:cubicBezTo>
                <a:close/>
              </a:path>
            </a:pathLst>
          </a:custGeom>
          <a:solidFill>
            <a:schemeClr val="bg1">
              <a:lumMod val="95000"/>
            </a:schemeClr>
          </a:solidFill>
          <a:ln w="9525" cap="flat" cmpd="sng" algn="ctr">
            <a:noFill/>
            <a:prstDash val="solid"/>
            <a:round/>
            <a:headEnd type="none" w="med" len="med"/>
            <a:tailEnd type="none" w="med" len="med"/>
          </a:ln>
          <a:effectLst>
            <a:innerShdw blurRad="63500" dist="50800" dir="13500000">
              <a:srgbClr val="00B0F0">
                <a:alpha val="50000"/>
              </a:srgbClr>
            </a:inner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zh-CN" altLang="en-US" sz="2800" dirty="0" smtClean="0">
                <a:latin typeface="微软雅黑" panose="020B0503020204020204" pitchFamily="34" charset="-122"/>
                <a:ea typeface="微软雅黑" panose="020B0503020204020204" pitchFamily="34" charset="-122"/>
              </a:rPr>
              <a:t>查看</a:t>
            </a:r>
            <a:endParaRPr lang="en-US" altLang="zh-CN" sz="2800" dirty="0" smtClean="0">
              <a:latin typeface="微软雅黑" panose="020B0503020204020204" pitchFamily="34" charset="-122"/>
              <a:ea typeface="微软雅黑" panose="020B0503020204020204" pitchFamily="34" charset="-122"/>
            </a:endParaRPr>
          </a:p>
          <a:p>
            <a:pPr marL="0" marR="0" indent="0" algn="l" defTabSz="914400" rtl="0" eaLnBrk="1" fontAlgn="t"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Tools</a:t>
            </a:r>
            <a:endParaRPr kumimoji="0" lang="zh-CN" altLang="en-US"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7" name="任意多边形 6"/>
          <p:cNvSpPr/>
          <p:nvPr/>
        </p:nvSpPr>
        <p:spPr bwMode="auto">
          <a:xfrm>
            <a:off x="6142105" y="1790843"/>
            <a:ext cx="1602836" cy="1602836"/>
          </a:xfrm>
          <a:custGeom>
            <a:avLst/>
            <a:gdLst>
              <a:gd name="connsiteX0" fmla="*/ 801418 w 1602836"/>
              <a:gd name="connsiteY0" fmla="*/ 0 h 1602836"/>
              <a:gd name="connsiteX1" fmla="*/ 804124 w 1602836"/>
              <a:gd name="connsiteY1" fmla="*/ 137 h 1602836"/>
              <a:gd name="connsiteX2" fmla="*/ 804124 w 1602836"/>
              <a:gd name="connsiteY2" fmla="*/ 0 h 1602836"/>
              <a:gd name="connsiteX3" fmla="*/ 1602836 w 1602836"/>
              <a:gd name="connsiteY3" fmla="*/ 0 h 1602836"/>
              <a:gd name="connsiteX4" fmla="*/ 1602836 w 1602836"/>
              <a:gd name="connsiteY4" fmla="*/ 801418 h 1602836"/>
              <a:gd name="connsiteX5" fmla="*/ 801418 w 1602836"/>
              <a:gd name="connsiteY5" fmla="*/ 1602836 h 1602836"/>
              <a:gd name="connsiteX6" fmla="*/ 0 w 1602836"/>
              <a:gd name="connsiteY6" fmla="*/ 801418 h 1602836"/>
              <a:gd name="connsiteX7" fmla="*/ 801418 w 1602836"/>
              <a:gd name="connsiteY7" fmla="*/ 0 h 1602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2836" h="1602836">
                <a:moveTo>
                  <a:pt x="801418" y="0"/>
                </a:moveTo>
                <a:lnTo>
                  <a:pt x="804124" y="137"/>
                </a:lnTo>
                <a:lnTo>
                  <a:pt x="804124" y="0"/>
                </a:lnTo>
                <a:lnTo>
                  <a:pt x="1602836" y="0"/>
                </a:lnTo>
                <a:lnTo>
                  <a:pt x="1602836" y="801418"/>
                </a:lnTo>
                <a:cubicBezTo>
                  <a:pt x="1602836" y="1244029"/>
                  <a:pt x="1244029" y="1602836"/>
                  <a:pt x="801418" y="1602836"/>
                </a:cubicBezTo>
                <a:cubicBezTo>
                  <a:pt x="358807" y="1602836"/>
                  <a:pt x="0" y="1244029"/>
                  <a:pt x="0" y="801418"/>
                </a:cubicBezTo>
                <a:cubicBezTo>
                  <a:pt x="0" y="358807"/>
                  <a:pt x="358807" y="0"/>
                  <a:pt x="801418" y="0"/>
                </a:cubicBezTo>
                <a:close/>
              </a:path>
            </a:pathLst>
          </a:custGeom>
          <a:solidFill>
            <a:schemeClr val="bg1">
              <a:lumMod val="95000"/>
            </a:schemeClr>
          </a:solidFill>
          <a:ln w="9525" cap="flat" cmpd="sng" algn="ctr">
            <a:noFill/>
            <a:prstDash val="solid"/>
            <a:round/>
            <a:headEnd type="none" w="med" len="med"/>
            <a:tailEnd type="none" w="med" len="med"/>
          </a:ln>
          <a:effectLst>
            <a:innerShdw blurRad="63500" dist="50800" dir="8100000">
              <a:srgbClr val="00B0F0">
                <a:alpha val="50000"/>
              </a:srgbClr>
            </a:inner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安装</a:t>
            </a:r>
            <a:endParaRPr kumimoji="0" lang="en-US" altLang="zh-CN"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indent="0" algn="l" defTabSz="914400" rtl="0" eaLnBrk="1" fontAlgn="t" latinLnBrk="0" hangingPunct="1">
              <a:lnSpc>
                <a:spcPct val="100000"/>
              </a:lnSpc>
              <a:spcBef>
                <a:spcPct val="0"/>
              </a:spcBef>
              <a:spcAft>
                <a:spcPct val="0"/>
              </a:spcAft>
              <a:buClrTx/>
              <a:buSzTx/>
              <a:buFontTx/>
              <a:buNone/>
              <a:tabLst/>
            </a:pPr>
            <a:r>
              <a:rPr lang="en-US" altLang="zh-CN" sz="2800" dirty="0">
                <a:latin typeface="微软雅黑" panose="020B0503020204020204" pitchFamily="34" charset="-122"/>
                <a:ea typeface="微软雅黑" panose="020B0503020204020204" pitchFamily="34" charset="-122"/>
              </a:rPr>
              <a:t>Tools</a:t>
            </a:r>
            <a:endParaRPr kumimoji="0" lang="zh-CN" altLang="en-US"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8" name="任意多边形 7"/>
          <p:cNvSpPr/>
          <p:nvPr/>
        </p:nvSpPr>
        <p:spPr bwMode="auto">
          <a:xfrm>
            <a:off x="4432573" y="3501008"/>
            <a:ext cx="1602836" cy="1602836"/>
          </a:xfrm>
          <a:custGeom>
            <a:avLst/>
            <a:gdLst>
              <a:gd name="connsiteX0" fmla="*/ 801418 w 1602836"/>
              <a:gd name="connsiteY0" fmla="*/ 0 h 1602836"/>
              <a:gd name="connsiteX1" fmla="*/ 1602836 w 1602836"/>
              <a:gd name="connsiteY1" fmla="*/ 801418 h 1602836"/>
              <a:gd name="connsiteX2" fmla="*/ 801418 w 1602836"/>
              <a:gd name="connsiteY2" fmla="*/ 1602836 h 1602836"/>
              <a:gd name="connsiteX3" fmla="*/ 798712 w 1602836"/>
              <a:gd name="connsiteY3" fmla="*/ 1602700 h 1602836"/>
              <a:gd name="connsiteX4" fmla="*/ 798712 w 1602836"/>
              <a:gd name="connsiteY4" fmla="*/ 1602836 h 1602836"/>
              <a:gd name="connsiteX5" fmla="*/ 0 w 1602836"/>
              <a:gd name="connsiteY5" fmla="*/ 1602836 h 1602836"/>
              <a:gd name="connsiteX6" fmla="*/ 0 w 1602836"/>
              <a:gd name="connsiteY6" fmla="*/ 801418 h 1602836"/>
              <a:gd name="connsiteX7" fmla="*/ 801418 w 1602836"/>
              <a:gd name="connsiteY7" fmla="*/ 0 h 1602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2836" h="1602836">
                <a:moveTo>
                  <a:pt x="801418" y="0"/>
                </a:moveTo>
                <a:cubicBezTo>
                  <a:pt x="1244029" y="0"/>
                  <a:pt x="1602836" y="358807"/>
                  <a:pt x="1602836" y="801418"/>
                </a:cubicBezTo>
                <a:cubicBezTo>
                  <a:pt x="1602836" y="1244029"/>
                  <a:pt x="1244029" y="1602836"/>
                  <a:pt x="801418" y="1602836"/>
                </a:cubicBezTo>
                <a:lnTo>
                  <a:pt x="798712" y="1602700"/>
                </a:lnTo>
                <a:lnTo>
                  <a:pt x="798712" y="1602836"/>
                </a:lnTo>
                <a:lnTo>
                  <a:pt x="0" y="1602836"/>
                </a:lnTo>
                <a:lnTo>
                  <a:pt x="0" y="801418"/>
                </a:lnTo>
                <a:cubicBezTo>
                  <a:pt x="0" y="358807"/>
                  <a:pt x="358807" y="0"/>
                  <a:pt x="801418" y="0"/>
                </a:cubicBezTo>
                <a:close/>
              </a:path>
            </a:pathLst>
          </a:custGeom>
          <a:solidFill>
            <a:schemeClr val="bg1">
              <a:lumMod val="95000"/>
            </a:schemeClr>
          </a:solidFill>
          <a:ln w="9525" cap="flat" cmpd="sng" algn="ctr">
            <a:noFill/>
            <a:prstDash val="solid"/>
            <a:round/>
            <a:headEnd type="none" w="med" len="med"/>
            <a:tailEnd type="none" w="med" len="med"/>
          </a:ln>
          <a:effectLst>
            <a:innerShdw blurRad="63500" dist="50800" dir="18900000">
              <a:srgbClr val="00B0F0">
                <a:alpha val="50000"/>
              </a:srgbClr>
            </a:inner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卸载</a:t>
            </a:r>
            <a:endParaRPr kumimoji="0" lang="en-US" altLang="zh-CN"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indent="0" algn="l" defTabSz="914400" rtl="0" eaLnBrk="1" fontAlgn="t" latinLnBrk="0" hangingPunct="1">
              <a:lnSpc>
                <a:spcPct val="100000"/>
              </a:lnSpc>
              <a:spcBef>
                <a:spcPct val="0"/>
              </a:spcBef>
              <a:spcAft>
                <a:spcPct val="0"/>
              </a:spcAft>
              <a:buClrTx/>
              <a:buSzTx/>
              <a:buFontTx/>
              <a:buNone/>
              <a:tabLst/>
            </a:pPr>
            <a:r>
              <a:rPr lang="en-US" altLang="zh-CN" sz="2800" dirty="0" smtClean="0">
                <a:latin typeface="微软雅黑" panose="020B0503020204020204" pitchFamily="34" charset="-122"/>
                <a:ea typeface="微软雅黑" panose="020B0503020204020204" pitchFamily="34" charset="-122"/>
              </a:rPr>
              <a:t>Tools</a:t>
            </a:r>
            <a:endParaRPr kumimoji="0" lang="zh-CN" altLang="en-US"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9" name="任意多边形 8"/>
          <p:cNvSpPr/>
          <p:nvPr/>
        </p:nvSpPr>
        <p:spPr bwMode="auto">
          <a:xfrm>
            <a:off x="4432573" y="1790843"/>
            <a:ext cx="1602836" cy="1602836"/>
          </a:xfrm>
          <a:custGeom>
            <a:avLst/>
            <a:gdLst>
              <a:gd name="connsiteX0" fmla="*/ 0 w 1602836"/>
              <a:gd name="connsiteY0" fmla="*/ 0 h 1602836"/>
              <a:gd name="connsiteX1" fmla="*/ 798712 w 1602836"/>
              <a:gd name="connsiteY1" fmla="*/ 0 h 1602836"/>
              <a:gd name="connsiteX2" fmla="*/ 798712 w 1602836"/>
              <a:gd name="connsiteY2" fmla="*/ 137 h 1602836"/>
              <a:gd name="connsiteX3" fmla="*/ 801418 w 1602836"/>
              <a:gd name="connsiteY3" fmla="*/ 0 h 1602836"/>
              <a:gd name="connsiteX4" fmla="*/ 1602836 w 1602836"/>
              <a:gd name="connsiteY4" fmla="*/ 801418 h 1602836"/>
              <a:gd name="connsiteX5" fmla="*/ 801418 w 1602836"/>
              <a:gd name="connsiteY5" fmla="*/ 1602836 h 1602836"/>
              <a:gd name="connsiteX6" fmla="*/ 0 w 1602836"/>
              <a:gd name="connsiteY6" fmla="*/ 801418 h 1602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2836" h="1602836">
                <a:moveTo>
                  <a:pt x="0" y="0"/>
                </a:moveTo>
                <a:lnTo>
                  <a:pt x="798712" y="0"/>
                </a:lnTo>
                <a:lnTo>
                  <a:pt x="798712" y="137"/>
                </a:lnTo>
                <a:lnTo>
                  <a:pt x="801418" y="0"/>
                </a:lnTo>
                <a:cubicBezTo>
                  <a:pt x="1244029" y="0"/>
                  <a:pt x="1602836" y="358807"/>
                  <a:pt x="1602836" y="801418"/>
                </a:cubicBezTo>
                <a:cubicBezTo>
                  <a:pt x="1602836" y="1244029"/>
                  <a:pt x="1244029" y="1602836"/>
                  <a:pt x="801418" y="1602836"/>
                </a:cubicBezTo>
                <a:cubicBezTo>
                  <a:pt x="358807" y="1602836"/>
                  <a:pt x="0" y="1244029"/>
                  <a:pt x="0" y="801418"/>
                </a:cubicBezTo>
                <a:close/>
              </a:path>
            </a:pathLst>
          </a:custGeom>
          <a:solidFill>
            <a:schemeClr val="bg1">
              <a:lumMod val="95000"/>
            </a:schemeClr>
          </a:solidFill>
          <a:ln w="9525" cap="flat" cmpd="sng" algn="ctr">
            <a:noFill/>
            <a:prstDash val="solid"/>
            <a:round/>
            <a:headEnd type="none" w="med" len="med"/>
            <a:tailEnd type="none" w="med" len="med"/>
          </a:ln>
          <a:effectLst>
            <a:innerShdw blurRad="63500" dist="50800" dir="2700000">
              <a:srgbClr val="00B0F0">
                <a:alpha val="50000"/>
              </a:srgbClr>
            </a:innerShdw>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Tools</a:t>
            </a:r>
          </a:p>
          <a:p>
            <a:pPr marL="0" marR="0" indent="0" algn="l" defTabSz="914400" rtl="0" eaLnBrk="1" fontAlgn="t" latinLnBrk="0" hangingPunct="1">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介绍</a:t>
            </a:r>
          </a:p>
        </p:txBody>
      </p:sp>
      <p:sp>
        <p:nvSpPr>
          <p:cNvPr id="10" name="矩形 9"/>
          <p:cNvSpPr/>
          <p:nvPr/>
        </p:nvSpPr>
        <p:spPr>
          <a:xfrm>
            <a:off x="1000820" y="1631461"/>
            <a:ext cx="3431754" cy="1569660"/>
          </a:xfrm>
          <a:prstGeom prst="rect">
            <a:avLst/>
          </a:prstGeom>
        </p:spPr>
        <p:txBody>
          <a:bodyPr wrap="square">
            <a:spAutoFit/>
          </a:bodyPr>
          <a:lstStyle/>
          <a:p>
            <a:r>
              <a:rPr lang="en-US" altLang="zh-CN" sz="1600" dirty="0">
                <a:latin typeface="+mn-ea"/>
                <a:ea typeface="+mn-ea"/>
              </a:rPr>
              <a:t>Tools</a:t>
            </a:r>
            <a:r>
              <a:rPr lang="zh-CN" altLang="en-US" sz="1600" dirty="0">
                <a:latin typeface="+mn-ea"/>
                <a:ea typeface="+mn-ea"/>
              </a:rPr>
              <a:t>是虚拟机的驱动程序。空虚拟机创建并安装操作系统后，需在虚拟机上安装华为提供的</a:t>
            </a:r>
            <a:r>
              <a:rPr lang="en-US" altLang="zh-CN" sz="1600" dirty="0">
                <a:latin typeface="+mn-ea"/>
                <a:ea typeface="+mn-ea"/>
              </a:rPr>
              <a:t>Tools</a:t>
            </a:r>
            <a:r>
              <a:rPr lang="zh-CN" altLang="en-US" sz="1600" dirty="0">
                <a:latin typeface="+mn-ea"/>
                <a:ea typeface="+mn-ea"/>
              </a:rPr>
              <a:t>，以便提高虚拟机的</a:t>
            </a:r>
            <a:r>
              <a:rPr lang="en-US" altLang="zh-CN" sz="1600" dirty="0">
                <a:latin typeface="+mn-ea"/>
                <a:ea typeface="+mn-ea"/>
              </a:rPr>
              <a:t>I/O</a:t>
            </a:r>
            <a:r>
              <a:rPr lang="zh-CN" altLang="en-US" sz="1600" dirty="0">
                <a:latin typeface="+mn-ea"/>
                <a:ea typeface="+mn-ea"/>
              </a:rPr>
              <a:t>处理性能、实现对虚拟机的硬件监控和其他高级功能。某些特性必须要安装</a:t>
            </a:r>
            <a:r>
              <a:rPr lang="en-US" altLang="zh-CN" sz="1600" dirty="0">
                <a:latin typeface="+mn-ea"/>
                <a:ea typeface="+mn-ea"/>
              </a:rPr>
              <a:t>Tools</a:t>
            </a:r>
            <a:r>
              <a:rPr lang="zh-CN" altLang="en-US" sz="1600" dirty="0">
                <a:latin typeface="+mn-ea"/>
                <a:ea typeface="+mn-ea"/>
              </a:rPr>
              <a:t>才能使用。</a:t>
            </a:r>
          </a:p>
        </p:txBody>
      </p:sp>
      <p:sp>
        <p:nvSpPr>
          <p:cNvPr id="11" name="矩形 10"/>
          <p:cNvSpPr/>
          <p:nvPr/>
        </p:nvSpPr>
        <p:spPr>
          <a:xfrm>
            <a:off x="7749741" y="1631461"/>
            <a:ext cx="3431754" cy="830997"/>
          </a:xfrm>
          <a:prstGeom prst="rect">
            <a:avLst/>
          </a:prstGeom>
        </p:spPr>
        <p:txBody>
          <a:bodyPr wrap="square">
            <a:spAutoFit/>
          </a:bodyPr>
          <a:lstStyle/>
          <a:p>
            <a:pPr>
              <a:buSzPct val="50000"/>
            </a:pPr>
            <a:r>
              <a:rPr lang="zh-CN" altLang="en-US" sz="1600" dirty="0">
                <a:latin typeface="+mn-ea"/>
                <a:ea typeface="+mn-ea"/>
              </a:rPr>
              <a:t>管理员可以通过挂载</a:t>
            </a:r>
            <a:r>
              <a:rPr lang="en-US" altLang="zh-CN" sz="1600" dirty="0">
                <a:latin typeface="+mn-ea"/>
                <a:ea typeface="+mn-ea"/>
              </a:rPr>
              <a:t>Tools</a:t>
            </a:r>
            <a:r>
              <a:rPr lang="zh-CN" altLang="en-US" sz="1600" dirty="0">
                <a:latin typeface="+mn-ea"/>
                <a:ea typeface="+mn-ea"/>
              </a:rPr>
              <a:t>方式将</a:t>
            </a:r>
            <a:r>
              <a:rPr lang="en-US" altLang="zh-CN" sz="1600" dirty="0">
                <a:latin typeface="+mn-ea"/>
                <a:ea typeface="+mn-ea"/>
              </a:rPr>
              <a:t>Tools</a:t>
            </a:r>
            <a:r>
              <a:rPr lang="zh-CN" altLang="en-US" sz="1600" dirty="0">
                <a:latin typeface="+mn-ea"/>
                <a:ea typeface="+mn-ea"/>
              </a:rPr>
              <a:t>软件以虚拟光驱形式挂载给虚拟机，在虚拟机侧安装</a:t>
            </a:r>
            <a:r>
              <a:rPr lang="en-US" altLang="zh-CN" sz="1600" dirty="0">
                <a:latin typeface="+mn-ea"/>
                <a:ea typeface="+mn-ea"/>
              </a:rPr>
              <a:t>Tools</a:t>
            </a:r>
            <a:r>
              <a:rPr lang="zh-CN" altLang="en-US" sz="1600" dirty="0" smtClean="0">
                <a:latin typeface="+mn-ea"/>
                <a:ea typeface="+mn-ea"/>
              </a:rPr>
              <a:t>。</a:t>
            </a:r>
            <a:endParaRPr lang="en-US" altLang="zh-CN" sz="1600" dirty="0" smtClean="0">
              <a:latin typeface="+mn-ea"/>
              <a:ea typeface="+mn-ea"/>
            </a:endParaRPr>
          </a:p>
        </p:txBody>
      </p:sp>
      <p:sp>
        <p:nvSpPr>
          <p:cNvPr id="12" name="矩形 11"/>
          <p:cNvSpPr/>
          <p:nvPr/>
        </p:nvSpPr>
        <p:spPr>
          <a:xfrm>
            <a:off x="1000820" y="4247191"/>
            <a:ext cx="3431754" cy="830997"/>
          </a:xfrm>
          <a:prstGeom prst="rect">
            <a:avLst/>
          </a:prstGeom>
        </p:spPr>
        <p:txBody>
          <a:bodyPr wrap="square">
            <a:spAutoFit/>
          </a:bodyPr>
          <a:lstStyle/>
          <a:p>
            <a:r>
              <a:rPr lang="zh-CN" altLang="en-US" sz="1600" dirty="0">
                <a:latin typeface="+mn-ea"/>
                <a:ea typeface="+mn-ea"/>
              </a:rPr>
              <a:t>当操作虚拟机失误，导致</a:t>
            </a:r>
            <a:r>
              <a:rPr lang="en-US" altLang="zh-CN" sz="1600" dirty="0">
                <a:latin typeface="+mn-ea"/>
                <a:ea typeface="+mn-ea"/>
              </a:rPr>
              <a:t>Tools</a:t>
            </a:r>
            <a:r>
              <a:rPr lang="zh-CN" altLang="en-US" sz="1600" dirty="0">
                <a:latin typeface="+mn-ea"/>
                <a:ea typeface="+mn-ea"/>
              </a:rPr>
              <a:t>功能异常时，需要卸载</a:t>
            </a:r>
            <a:r>
              <a:rPr lang="en-US" altLang="zh-CN" sz="1600" dirty="0">
                <a:latin typeface="+mn-ea"/>
                <a:ea typeface="+mn-ea"/>
              </a:rPr>
              <a:t>Tools</a:t>
            </a:r>
            <a:r>
              <a:rPr lang="zh-CN" altLang="en-US" sz="1600" dirty="0">
                <a:latin typeface="+mn-ea"/>
                <a:ea typeface="+mn-ea"/>
              </a:rPr>
              <a:t>后再</a:t>
            </a:r>
            <a:r>
              <a:rPr lang="zh-CN" altLang="en-US" sz="1600" dirty="0" smtClean="0">
                <a:latin typeface="+mn-ea"/>
                <a:ea typeface="+mn-ea"/>
              </a:rPr>
              <a:t>重新安装。</a:t>
            </a:r>
            <a:endParaRPr lang="zh-CN" altLang="en-US" sz="1600" dirty="0">
              <a:latin typeface="+mn-ea"/>
              <a:ea typeface="+mn-ea"/>
            </a:endParaRPr>
          </a:p>
        </p:txBody>
      </p:sp>
      <p:sp>
        <p:nvSpPr>
          <p:cNvPr id="13" name="矩形 12"/>
          <p:cNvSpPr/>
          <p:nvPr/>
        </p:nvSpPr>
        <p:spPr>
          <a:xfrm>
            <a:off x="7749741" y="4026799"/>
            <a:ext cx="3431754" cy="1815882"/>
          </a:xfrm>
          <a:prstGeom prst="rect">
            <a:avLst/>
          </a:prstGeom>
        </p:spPr>
        <p:txBody>
          <a:bodyPr wrap="square">
            <a:spAutoFit/>
          </a:bodyPr>
          <a:lstStyle/>
          <a:p>
            <a:r>
              <a:rPr lang="zh-CN" altLang="en-US" sz="1600" dirty="0">
                <a:latin typeface="+mn-ea"/>
                <a:ea typeface="+mn-ea"/>
              </a:rPr>
              <a:t>管理员在</a:t>
            </a:r>
            <a:r>
              <a:rPr lang="en-US" altLang="zh-CN" sz="1600" dirty="0">
                <a:latin typeface="+mn-ea"/>
                <a:ea typeface="+mn-ea"/>
              </a:rPr>
              <a:t>Tools</a:t>
            </a:r>
            <a:r>
              <a:rPr lang="zh-CN" altLang="en-US" sz="1600" dirty="0">
                <a:latin typeface="+mn-ea"/>
                <a:ea typeface="+mn-ea"/>
              </a:rPr>
              <a:t>升级准备或升级验证时，可通过</a:t>
            </a:r>
            <a:r>
              <a:rPr lang="en-US" altLang="zh-CN" sz="1600" dirty="0" err="1">
                <a:latin typeface="+mn-ea"/>
                <a:ea typeface="+mn-ea"/>
              </a:rPr>
              <a:t>FusionCompute</a:t>
            </a:r>
            <a:r>
              <a:rPr lang="zh-CN" altLang="en-US" sz="1600" dirty="0">
                <a:latin typeface="+mn-ea"/>
                <a:ea typeface="+mn-ea"/>
              </a:rPr>
              <a:t>查看虚拟机的</a:t>
            </a:r>
            <a:r>
              <a:rPr lang="en-US" altLang="zh-CN" sz="1600" dirty="0">
                <a:latin typeface="+mn-ea"/>
                <a:ea typeface="+mn-ea"/>
              </a:rPr>
              <a:t>Tools</a:t>
            </a:r>
            <a:r>
              <a:rPr lang="zh-CN" altLang="en-US" sz="1600" dirty="0">
                <a:latin typeface="+mn-ea"/>
                <a:ea typeface="+mn-ea"/>
              </a:rPr>
              <a:t>运行状态和版本号，确认升级的执行情况</a:t>
            </a:r>
            <a:r>
              <a:rPr lang="zh-CN" altLang="en-US" sz="1600" dirty="0" smtClean="0">
                <a:latin typeface="+mn-ea"/>
                <a:ea typeface="+mn-ea"/>
              </a:rPr>
              <a:t>。</a:t>
            </a:r>
            <a:endParaRPr lang="en-US" altLang="zh-CN" sz="1600" dirty="0" smtClean="0">
              <a:latin typeface="+mn-ea"/>
              <a:ea typeface="+mn-ea"/>
            </a:endParaRPr>
          </a:p>
          <a:p>
            <a:r>
              <a:rPr lang="zh-CN" altLang="en-US" sz="1600" dirty="0" smtClean="0">
                <a:latin typeface="+mn-ea"/>
                <a:ea typeface="+mn-ea"/>
              </a:rPr>
              <a:t>显示结果有：未运行、运行中、运行中（当前版本：</a:t>
            </a:r>
            <a:r>
              <a:rPr lang="en-US" altLang="zh-CN" sz="1600" dirty="0">
                <a:latin typeface="+mn-ea"/>
                <a:ea typeface="+mn-ea"/>
              </a:rPr>
              <a:t>xxx</a:t>
            </a:r>
            <a:r>
              <a:rPr lang="zh-CN" altLang="en-US" sz="1600" dirty="0" smtClean="0">
                <a:latin typeface="+mn-ea"/>
                <a:ea typeface="+mn-ea"/>
              </a:rPr>
              <a:t>）、未运行（最近版本：</a:t>
            </a:r>
            <a:r>
              <a:rPr lang="en-US" altLang="zh-CN" sz="1600" dirty="0" smtClean="0">
                <a:latin typeface="+mn-ea"/>
                <a:ea typeface="+mn-ea"/>
              </a:rPr>
              <a:t>xxx</a:t>
            </a:r>
            <a:r>
              <a:rPr lang="zh-CN" altLang="en-US" sz="1600" dirty="0" smtClean="0">
                <a:latin typeface="+mn-ea"/>
                <a:ea typeface="+mn-ea"/>
              </a:rPr>
              <a:t>）。</a:t>
            </a:r>
            <a:endParaRPr lang="zh-CN" altLang="en-US" sz="1600" dirty="0">
              <a:latin typeface="+mn-ea"/>
              <a:ea typeface="+mn-ea"/>
            </a:endParaRPr>
          </a:p>
        </p:txBody>
      </p:sp>
    </p:spTree>
    <p:extLst>
      <p:ext uri="{BB962C8B-B14F-4D97-AF65-F5344CB8AC3E}">
        <p14:creationId xmlns:p14="http://schemas.microsoft.com/office/powerpoint/2010/main" val="19225996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b="1" dirty="0" smtClean="0"/>
              <a:t>计算资源管理</a:t>
            </a:r>
            <a:endParaRPr lang="en-US" altLang="zh-CN" b="1" dirty="0" smtClean="0"/>
          </a:p>
          <a:p>
            <a:pPr lvl="1">
              <a:buSzPct val="60000"/>
              <a:buFont typeface="Wingdings" panose="05000000000000000000" pitchFamily="2" charset="2"/>
              <a:buChar char="n"/>
            </a:pPr>
            <a:r>
              <a:rPr lang="zh-CN" altLang="en-US" dirty="0" smtClean="0"/>
              <a:t>集群管理</a:t>
            </a:r>
            <a:endParaRPr lang="en-US" altLang="zh-CN" dirty="0" smtClean="0"/>
          </a:p>
          <a:p>
            <a:pPr lvl="1">
              <a:buClr>
                <a:srgbClr val="FFFFFF">
                  <a:lumMod val="50000"/>
                </a:srgbClr>
              </a:buClr>
            </a:pPr>
            <a:r>
              <a:rPr lang="zh-CN" altLang="en-US" dirty="0">
                <a:solidFill>
                  <a:srgbClr val="FFFFFF">
                    <a:lumMod val="50000"/>
                  </a:srgbClr>
                </a:solidFill>
              </a:rPr>
              <a:t>主机</a:t>
            </a:r>
            <a:r>
              <a:rPr lang="zh-CN" altLang="en-US" dirty="0" smtClean="0">
                <a:solidFill>
                  <a:srgbClr val="FFFFFF">
                    <a:lumMod val="50000"/>
                  </a:srgbClr>
                </a:solidFill>
              </a:rPr>
              <a:t>管理</a:t>
            </a:r>
            <a:endParaRPr lang="en-US" altLang="zh-CN" dirty="0">
              <a:solidFill>
                <a:srgbClr val="FFFFFF">
                  <a:lumMod val="50000"/>
                </a:srgbClr>
              </a:solidFill>
            </a:endParaRPr>
          </a:p>
          <a:p>
            <a:pPr>
              <a:buClr>
                <a:schemeClr val="bg1">
                  <a:lumMod val="50000"/>
                </a:schemeClr>
              </a:buClr>
            </a:pPr>
            <a:r>
              <a:rPr lang="zh-CN" altLang="en-US" dirty="0" smtClean="0">
                <a:solidFill>
                  <a:schemeClr val="bg1">
                    <a:lumMod val="50000"/>
                  </a:schemeClr>
                </a:solidFill>
              </a:rPr>
              <a:t>存储资源管理</a:t>
            </a:r>
            <a:endParaRPr lang="en-US" altLang="zh-CN" dirty="0" smtClean="0">
              <a:solidFill>
                <a:schemeClr val="bg1">
                  <a:lumMod val="50000"/>
                </a:schemeClr>
              </a:solidFill>
            </a:endParaRPr>
          </a:p>
          <a:p>
            <a:pPr>
              <a:buClr>
                <a:schemeClr val="bg1">
                  <a:lumMod val="50000"/>
                </a:schemeClr>
              </a:buClr>
            </a:pPr>
            <a:r>
              <a:rPr lang="zh-CN" altLang="en-US" dirty="0" smtClean="0">
                <a:solidFill>
                  <a:schemeClr val="bg1">
                    <a:lumMod val="50000"/>
                  </a:schemeClr>
                </a:solidFill>
              </a:rPr>
              <a:t>网络资源管理</a:t>
            </a:r>
            <a:endParaRPr lang="en-US" altLang="zh-CN" dirty="0" smtClean="0">
              <a:solidFill>
                <a:schemeClr val="bg1">
                  <a:lumMod val="50000"/>
                </a:schemeClr>
              </a:solidFill>
            </a:endParaRPr>
          </a:p>
          <a:p>
            <a:pPr>
              <a:buClr>
                <a:schemeClr val="bg1">
                  <a:lumMod val="50000"/>
                </a:schemeClr>
              </a:buClr>
            </a:pPr>
            <a:r>
              <a:rPr lang="zh-CN" altLang="en-US" dirty="0" smtClean="0">
                <a:solidFill>
                  <a:schemeClr val="bg1">
                    <a:lumMod val="50000"/>
                  </a:schemeClr>
                </a:solidFill>
              </a:rPr>
              <a:t>虚拟机发放</a:t>
            </a:r>
            <a:endParaRPr lang="en-US" altLang="zh-CN" dirty="0" smtClean="0">
              <a:solidFill>
                <a:schemeClr val="bg1">
                  <a:lumMod val="50000"/>
                </a:schemeClr>
              </a:solidFill>
            </a:endParaRPr>
          </a:p>
          <a:p>
            <a:pPr>
              <a:buClr>
                <a:schemeClr val="bg1">
                  <a:lumMod val="50000"/>
                </a:schemeClr>
              </a:buClr>
            </a:pPr>
            <a:r>
              <a:rPr lang="zh-CN" altLang="en-US" dirty="0" smtClean="0">
                <a:solidFill>
                  <a:schemeClr val="bg1">
                    <a:lumMod val="50000"/>
                  </a:schemeClr>
                </a:solidFill>
              </a:rPr>
              <a:t>虚拟机管理</a:t>
            </a:r>
            <a:endParaRPr lang="zh-CN" altLang="en-US" dirty="0">
              <a:solidFill>
                <a:schemeClr val="bg1">
                  <a:lumMod val="50000"/>
                </a:schemeClr>
              </a:solidFill>
            </a:endParaRPr>
          </a:p>
        </p:txBody>
      </p:sp>
    </p:spTree>
    <p:extLst>
      <p:ext uri="{BB962C8B-B14F-4D97-AF65-F5344CB8AC3E}">
        <p14:creationId xmlns:p14="http://schemas.microsoft.com/office/powerpoint/2010/main" val="23924061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虚拟机防病毒</a:t>
            </a:r>
            <a:endParaRPr lang="zh-CN" altLang="en-US" dirty="0"/>
          </a:p>
        </p:txBody>
      </p:sp>
      <p:sp>
        <p:nvSpPr>
          <p:cNvPr id="3" name="文本占位符 2"/>
          <p:cNvSpPr>
            <a:spLocks noGrp="1"/>
          </p:cNvSpPr>
          <p:nvPr>
            <p:ph type="body" sz="quarter" idx="10"/>
          </p:nvPr>
        </p:nvSpPr>
        <p:spPr>
          <a:xfrm>
            <a:off x="912285" y="1233488"/>
            <a:ext cx="10560048" cy="2117882"/>
          </a:xfrm>
        </p:spPr>
        <p:txBody>
          <a:bodyPr/>
          <a:lstStyle/>
          <a:p>
            <a:r>
              <a:rPr lang="en-US" altLang="zh-CN" sz="2000" dirty="0" err="1"/>
              <a:t>FusionCompute</a:t>
            </a:r>
            <a:r>
              <a:rPr lang="zh-CN" altLang="en-US" sz="2000" dirty="0"/>
              <a:t>联合防病毒厂商为用户提供虚拟化防病毒功能。其中，华为提供虚拟化平台的防病毒接口（</a:t>
            </a:r>
            <a:r>
              <a:rPr lang="en-US" altLang="zh-CN" sz="2000" dirty="0"/>
              <a:t>API</a:t>
            </a:r>
            <a:r>
              <a:rPr lang="zh-CN" altLang="en-US" sz="2000" dirty="0"/>
              <a:t>），防病毒厂商基于该接口进行开发，集成其杀毒引擎、病毒库等，最终为用户的虚拟化平台提供防病毒能力</a:t>
            </a:r>
            <a:r>
              <a:rPr lang="zh-CN" altLang="en-US" sz="2000" dirty="0" smtClean="0"/>
              <a:t>。使用</a:t>
            </a:r>
            <a:r>
              <a:rPr lang="zh-CN" altLang="en-US" sz="2000" dirty="0"/>
              <a:t>该功能时，只需在主机上部署一台安全服务</a:t>
            </a:r>
            <a:r>
              <a:rPr lang="zh-CN" altLang="en-US" sz="2000" dirty="0" smtClean="0"/>
              <a:t>虚拟机并</a:t>
            </a:r>
            <a:r>
              <a:rPr lang="zh-CN" altLang="en-US" sz="2000" dirty="0"/>
              <a:t>在运行在该主机上的其他</a:t>
            </a:r>
            <a:r>
              <a:rPr lang="zh-CN" altLang="en-US" sz="2000" dirty="0" smtClean="0"/>
              <a:t>虚拟机安装</a:t>
            </a:r>
            <a:r>
              <a:rPr lang="zh-CN" altLang="en-US" sz="2000" dirty="0"/>
              <a:t>防病毒驱动，即可为安全用户虚拟机提供病毒查杀、病毒实时监控等</a:t>
            </a:r>
            <a:r>
              <a:rPr lang="zh-CN" altLang="en-US" sz="2000" dirty="0" smtClean="0"/>
              <a:t>服务。</a:t>
            </a:r>
            <a:endParaRPr lang="zh-CN" altLang="en-US" sz="2000" dirty="0"/>
          </a:p>
        </p:txBody>
      </p:sp>
      <p:sp>
        <p:nvSpPr>
          <p:cNvPr id="4" name="矩形 3"/>
          <p:cNvSpPr/>
          <p:nvPr/>
        </p:nvSpPr>
        <p:spPr bwMode="auto">
          <a:xfrm>
            <a:off x="4439816" y="3421971"/>
            <a:ext cx="2560162" cy="503584"/>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zh-CN" altLang="en-US" sz="1600" dirty="0">
                <a:solidFill>
                  <a:schemeClr val="bg1"/>
                </a:solidFill>
                <a:latin typeface="+mn-ea"/>
                <a:ea typeface="+mn-ea"/>
              </a:rPr>
              <a:t>防</a:t>
            </a:r>
            <a:r>
              <a:rPr lang="zh-CN" altLang="en-US" sz="1600" dirty="0" smtClean="0">
                <a:solidFill>
                  <a:schemeClr val="bg1"/>
                </a:solidFill>
                <a:latin typeface="+mn-ea"/>
                <a:ea typeface="+mn-ea"/>
              </a:rPr>
              <a:t>病毒管理中心</a:t>
            </a:r>
            <a:endParaRPr kumimoji="0" lang="zh-CN" altLang="en-US" sz="1600" b="0" i="0" u="none" strike="noStrike" cap="none" normalizeH="0" baseline="0" dirty="0" smtClean="0">
              <a:ln>
                <a:noFill/>
              </a:ln>
              <a:solidFill>
                <a:schemeClr val="bg1"/>
              </a:solidFill>
              <a:effectLst/>
              <a:latin typeface="+mn-ea"/>
              <a:ea typeface="+mn-ea"/>
            </a:endParaRPr>
          </a:p>
        </p:txBody>
      </p:sp>
      <p:grpSp>
        <p:nvGrpSpPr>
          <p:cNvPr id="34" name="组合 33"/>
          <p:cNvGrpSpPr/>
          <p:nvPr/>
        </p:nvGrpSpPr>
        <p:grpSpPr>
          <a:xfrm>
            <a:off x="3119711" y="4212135"/>
            <a:ext cx="1131701" cy="1989173"/>
            <a:chOff x="3119711" y="4212135"/>
            <a:chExt cx="1131701" cy="1989173"/>
          </a:xfrm>
        </p:grpSpPr>
        <p:sp>
          <p:nvSpPr>
            <p:cNvPr id="6" name="矩形 5"/>
            <p:cNvSpPr/>
            <p:nvPr/>
          </p:nvSpPr>
          <p:spPr bwMode="auto">
            <a:xfrm>
              <a:off x="3179676" y="4257092"/>
              <a:ext cx="1071736" cy="1944216"/>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FrutigerNext LT Regular" pitchFamily="34" charset="0"/>
                <a:ea typeface="宋体" pitchFamily="2" charset="-122"/>
              </a:endParaRPr>
            </a:p>
          </p:txBody>
        </p:sp>
        <p:sp>
          <p:nvSpPr>
            <p:cNvPr id="10" name="矩形 9"/>
            <p:cNvSpPr/>
            <p:nvPr/>
          </p:nvSpPr>
          <p:spPr bwMode="auto">
            <a:xfrm>
              <a:off x="3284701" y="4506168"/>
              <a:ext cx="731254" cy="310598"/>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bg1"/>
                  </a:solidFill>
                  <a:effectLst/>
                  <a:latin typeface="+mn-ea"/>
                  <a:ea typeface="+mn-ea"/>
                </a:rPr>
                <a:t>SVM</a:t>
              </a:r>
              <a:endParaRPr kumimoji="0" lang="zh-CN" altLang="en-US" sz="1200" b="0" i="0" u="none" strike="noStrike" cap="none" normalizeH="0" baseline="0" dirty="0" smtClean="0">
                <a:ln>
                  <a:noFill/>
                </a:ln>
                <a:solidFill>
                  <a:schemeClr val="bg1"/>
                </a:solidFill>
                <a:effectLst/>
                <a:latin typeface="+mn-ea"/>
                <a:ea typeface="+mn-ea"/>
              </a:endParaRPr>
            </a:p>
          </p:txBody>
        </p:sp>
        <p:sp>
          <p:nvSpPr>
            <p:cNvPr id="11" name="矩形 10"/>
            <p:cNvSpPr/>
            <p:nvPr/>
          </p:nvSpPr>
          <p:spPr bwMode="auto">
            <a:xfrm>
              <a:off x="3284701" y="4918602"/>
              <a:ext cx="731254" cy="310598"/>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bg1"/>
                  </a:solidFill>
                  <a:effectLst/>
                  <a:latin typeface="+mn-ea"/>
                  <a:ea typeface="+mn-ea"/>
                </a:rPr>
                <a:t>GVM</a:t>
              </a:r>
              <a:endParaRPr kumimoji="0" lang="zh-CN" altLang="en-US" sz="1200" b="0" i="0" u="none" strike="noStrike" cap="none" normalizeH="0" baseline="0" dirty="0" smtClean="0">
                <a:ln>
                  <a:noFill/>
                </a:ln>
                <a:solidFill>
                  <a:schemeClr val="bg1"/>
                </a:solidFill>
                <a:effectLst/>
                <a:latin typeface="+mn-ea"/>
                <a:ea typeface="+mn-ea"/>
              </a:endParaRPr>
            </a:p>
          </p:txBody>
        </p:sp>
        <p:sp>
          <p:nvSpPr>
            <p:cNvPr id="12" name="矩形 11"/>
            <p:cNvSpPr/>
            <p:nvPr/>
          </p:nvSpPr>
          <p:spPr bwMode="auto">
            <a:xfrm>
              <a:off x="3284701" y="5342704"/>
              <a:ext cx="731254" cy="310598"/>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bg1"/>
                  </a:solidFill>
                  <a:effectLst/>
                  <a:latin typeface="+mn-ea"/>
                  <a:ea typeface="+mn-ea"/>
                </a:rPr>
                <a:t>GVM</a:t>
              </a:r>
              <a:endParaRPr kumimoji="0" lang="zh-CN" altLang="en-US" sz="1200" b="0" i="0" u="none" strike="noStrike" cap="none" normalizeH="0" baseline="0" dirty="0" smtClean="0">
                <a:ln>
                  <a:noFill/>
                </a:ln>
                <a:solidFill>
                  <a:schemeClr val="bg1"/>
                </a:solidFill>
                <a:effectLst/>
                <a:latin typeface="+mn-ea"/>
                <a:ea typeface="+mn-ea"/>
              </a:endParaRPr>
            </a:p>
          </p:txBody>
        </p:sp>
        <p:sp>
          <p:nvSpPr>
            <p:cNvPr id="13" name="矩形 12"/>
            <p:cNvSpPr/>
            <p:nvPr/>
          </p:nvSpPr>
          <p:spPr bwMode="auto">
            <a:xfrm>
              <a:off x="3284701" y="5824325"/>
              <a:ext cx="731254" cy="310598"/>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bg1"/>
                  </a:solidFill>
                  <a:effectLst/>
                  <a:latin typeface="+mn-ea"/>
                  <a:ea typeface="+mn-ea"/>
                </a:rPr>
                <a:t>GVM</a:t>
              </a:r>
              <a:endParaRPr kumimoji="0" lang="zh-CN" altLang="en-US" sz="1200" b="0" i="0" u="none" strike="noStrike" cap="none" normalizeH="0" baseline="0" dirty="0" smtClean="0">
                <a:ln>
                  <a:noFill/>
                </a:ln>
                <a:solidFill>
                  <a:schemeClr val="bg1"/>
                </a:solidFill>
                <a:effectLst/>
                <a:latin typeface="+mn-ea"/>
                <a:ea typeface="+mn-ea"/>
              </a:endParaRPr>
            </a:p>
          </p:txBody>
        </p:sp>
        <p:cxnSp>
          <p:nvCxnSpPr>
            <p:cNvPr id="14" name="肘形连接符 13"/>
            <p:cNvCxnSpPr>
              <a:stCxn id="10" idx="3"/>
              <a:endCxn id="13" idx="3"/>
            </p:cNvCxnSpPr>
            <p:nvPr/>
          </p:nvCxnSpPr>
          <p:spPr bwMode="auto">
            <a:xfrm>
              <a:off x="4015955" y="4661467"/>
              <a:ext cx="12700" cy="1318157"/>
            </a:xfrm>
            <a:prstGeom prst="bentConnector3">
              <a:avLst>
                <a:gd name="adj1" fmla="val 866669"/>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直接连接符 21"/>
            <p:cNvCxnSpPr>
              <a:stCxn id="11" idx="3"/>
            </p:cNvCxnSpPr>
            <p:nvPr/>
          </p:nvCxnSpPr>
          <p:spPr bwMode="auto">
            <a:xfrm>
              <a:off x="4015955" y="5073901"/>
              <a:ext cx="11137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9" name="直接连接符 28"/>
            <p:cNvCxnSpPr/>
            <p:nvPr/>
          </p:nvCxnSpPr>
          <p:spPr bwMode="auto">
            <a:xfrm>
              <a:off x="4022305" y="5501282"/>
              <a:ext cx="10502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1" name="文本框 30"/>
            <p:cNvSpPr txBox="1"/>
            <p:nvPr/>
          </p:nvSpPr>
          <p:spPr bwMode="auto">
            <a:xfrm>
              <a:off x="3549940" y="5639039"/>
              <a:ext cx="331207" cy="216900"/>
            </a:xfrm>
            <a:prstGeom prst="rect">
              <a:avLst/>
            </a:prstGeom>
            <a:noFill/>
            <a:ln w="9525" algn="ctr">
              <a:noFill/>
              <a:miter lim="800000"/>
              <a:headEnd/>
              <a:tailEnd/>
            </a:ln>
          </p:spPr>
          <p:txBody>
            <a:bodyPr vert="eaVert" wrap="none" lIns="87802" tIns="43901" rIns="87802" bIns="43901" numCol="1" rtlCol="0" anchor="ctr" anchorCtr="0" compatLnSpc="1">
              <a:prstTxWarp prst="textNoShape">
                <a:avLst/>
              </a:prstTxWarp>
              <a:spAutoFit/>
            </a:bodyPr>
            <a:lstStyle/>
            <a:p>
              <a:r>
                <a:rPr lang="en-US" altLang="zh-CN" b="1" dirty="0" smtClean="0"/>
                <a:t>…</a:t>
              </a:r>
              <a:endParaRPr lang="zh-CN" altLang="en-US" b="1" dirty="0" smtClean="0"/>
            </a:p>
          </p:txBody>
        </p:sp>
        <p:sp>
          <p:nvSpPr>
            <p:cNvPr id="35" name="文本框 34"/>
            <p:cNvSpPr txBox="1"/>
            <p:nvPr/>
          </p:nvSpPr>
          <p:spPr bwMode="auto">
            <a:xfrm>
              <a:off x="3119711" y="4212135"/>
              <a:ext cx="628194"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200" dirty="0" smtClean="0">
                  <a:solidFill>
                    <a:srgbClr val="000000"/>
                  </a:solidFill>
                  <a:latin typeface="+mn-ea"/>
                  <a:ea typeface="+mn-ea"/>
                  <a:cs typeface="Arial" pitchFamily="34" charset="0"/>
                </a:rPr>
                <a:t>主机</a:t>
              </a:r>
              <a:r>
                <a:rPr lang="en-US" altLang="zh-CN" sz="1200" dirty="0" smtClean="0">
                  <a:solidFill>
                    <a:srgbClr val="000000"/>
                  </a:solidFill>
                  <a:latin typeface="+mn-ea"/>
                  <a:ea typeface="+mn-ea"/>
                  <a:cs typeface="Arial" pitchFamily="34" charset="0"/>
                </a:rPr>
                <a:t>1</a:t>
              </a:r>
              <a:endParaRPr lang="zh-CN" altLang="en-US" sz="1200" dirty="0" smtClean="0">
                <a:solidFill>
                  <a:srgbClr val="000000"/>
                </a:solidFill>
                <a:latin typeface="+mn-ea"/>
                <a:ea typeface="+mn-ea"/>
                <a:cs typeface="Arial" pitchFamily="34" charset="0"/>
              </a:endParaRPr>
            </a:p>
          </p:txBody>
        </p:sp>
      </p:grpSp>
      <p:grpSp>
        <p:nvGrpSpPr>
          <p:cNvPr id="38" name="组合 37"/>
          <p:cNvGrpSpPr/>
          <p:nvPr/>
        </p:nvGrpSpPr>
        <p:grpSpPr>
          <a:xfrm>
            <a:off x="4441379" y="4209823"/>
            <a:ext cx="1145454" cy="1991485"/>
            <a:chOff x="3105958" y="4209823"/>
            <a:chExt cx="1145454" cy="1991485"/>
          </a:xfrm>
        </p:grpSpPr>
        <p:sp>
          <p:nvSpPr>
            <p:cNvPr id="39" name="矩形 38"/>
            <p:cNvSpPr/>
            <p:nvPr/>
          </p:nvSpPr>
          <p:spPr bwMode="auto">
            <a:xfrm>
              <a:off x="3179676" y="4257092"/>
              <a:ext cx="1071736" cy="1944216"/>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FrutigerNext LT Regular" pitchFamily="34" charset="0"/>
                <a:ea typeface="宋体" pitchFamily="2" charset="-122"/>
              </a:endParaRPr>
            </a:p>
          </p:txBody>
        </p:sp>
        <p:sp>
          <p:nvSpPr>
            <p:cNvPr id="40" name="矩形 39"/>
            <p:cNvSpPr/>
            <p:nvPr/>
          </p:nvSpPr>
          <p:spPr bwMode="auto">
            <a:xfrm>
              <a:off x="3284701" y="4506168"/>
              <a:ext cx="731254" cy="310598"/>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bg1"/>
                  </a:solidFill>
                  <a:effectLst/>
                  <a:latin typeface="+mn-ea"/>
                  <a:ea typeface="+mn-ea"/>
                </a:rPr>
                <a:t>SVM</a:t>
              </a:r>
              <a:endParaRPr kumimoji="0" lang="zh-CN" altLang="en-US" sz="1200" b="0" i="0" u="none" strike="noStrike" cap="none" normalizeH="0" baseline="0" dirty="0" smtClean="0">
                <a:ln>
                  <a:noFill/>
                </a:ln>
                <a:solidFill>
                  <a:schemeClr val="bg1"/>
                </a:solidFill>
                <a:effectLst/>
                <a:latin typeface="+mn-ea"/>
                <a:ea typeface="+mn-ea"/>
              </a:endParaRPr>
            </a:p>
          </p:txBody>
        </p:sp>
        <p:sp>
          <p:nvSpPr>
            <p:cNvPr id="41" name="矩形 40"/>
            <p:cNvSpPr/>
            <p:nvPr/>
          </p:nvSpPr>
          <p:spPr bwMode="auto">
            <a:xfrm>
              <a:off x="3284701" y="4918602"/>
              <a:ext cx="731254" cy="310598"/>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bg1"/>
                  </a:solidFill>
                  <a:effectLst/>
                  <a:latin typeface="+mn-ea"/>
                  <a:ea typeface="+mn-ea"/>
                </a:rPr>
                <a:t>GVM</a:t>
              </a:r>
              <a:endParaRPr kumimoji="0" lang="zh-CN" altLang="en-US" sz="1200" b="0" i="0" u="none" strike="noStrike" cap="none" normalizeH="0" baseline="0" dirty="0" smtClean="0">
                <a:ln>
                  <a:noFill/>
                </a:ln>
                <a:solidFill>
                  <a:schemeClr val="bg1"/>
                </a:solidFill>
                <a:effectLst/>
                <a:latin typeface="+mn-ea"/>
                <a:ea typeface="+mn-ea"/>
              </a:endParaRPr>
            </a:p>
          </p:txBody>
        </p:sp>
        <p:sp>
          <p:nvSpPr>
            <p:cNvPr id="42" name="矩形 41"/>
            <p:cNvSpPr/>
            <p:nvPr/>
          </p:nvSpPr>
          <p:spPr bwMode="auto">
            <a:xfrm>
              <a:off x="3284701" y="5342704"/>
              <a:ext cx="731254" cy="310598"/>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bg1"/>
                  </a:solidFill>
                  <a:effectLst/>
                  <a:latin typeface="+mn-ea"/>
                  <a:ea typeface="+mn-ea"/>
                </a:rPr>
                <a:t>GVM</a:t>
              </a:r>
              <a:endParaRPr kumimoji="0" lang="zh-CN" altLang="en-US" sz="1200" b="0" i="0" u="none" strike="noStrike" cap="none" normalizeH="0" baseline="0" dirty="0" smtClean="0">
                <a:ln>
                  <a:noFill/>
                </a:ln>
                <a:solidFill>
                  <a:schemeClr val="bg1"/>
                </a:solidFill>
                <a:effectLst/>
                <a:latin typeface="+mn-ea"/>
                <a:ea typeface="+mn-ea"/>
              </a:endParaRPr>
            </a:p>
          </p:txBody>
        </p:sp>
        <p:sp>
          <p:nvSpPr>
            <p:cNvPr id="43" name="矩形 42"/>
            <p:cNvSpPr/>
            <p:nvPr/>
          </p:nvSpPr>
          <p:spPr bwMode="auto">
            <a:xfrm>
              <a:off x="3284701" y="5824325"/>
              <a:ext cx="731254" cy="310598"/>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bg1"/>
                  </a:solidFill>
                  <a:effectLst/>
                  <a:latin typeface="+mn-ea"/>
                  <a:ea typeface="+mn-ea"/>
                </a:rPr>
                <a:t>GVM</a:t>
              </a:r>
              <a:endParaRPr kumimoji="0" lang="zh-CN" altLang="en-US" sz="1200" b="0" i="0" u="none" strike="noStrike" cap="none" normalizeH="0" baseline="0" dirty="0" smtClean="0">
                <a:ln>
                  <a:noFill/>
                </a:ln>
                <a:solidFill>
                  <a:schemeClr val="bg1"/>
                </a:solidFill>
                <a:effectLst/>
                <a:latin typeface="+mn-ea"/>
                <a:ea typeface="+mn-ea"/>
              </a:endParaRPr>
            </a:p>
          </p:txBody>
        </p:sp>
        <p:cxnSp>
          <p:nvCxnSpPr>
            <p:cNvPr id="44" name="肘形连接符 43"/>
            <p:cNvCxnSpPr>
              <a:stCxn id="40" idx="3"/>
              <a:endCxn id="43" idx="3"/>
            </p:cNvCxnSpPr>
            <p:nvPr/>
          </p:nvCxnSpPr>
          <p:spPr bwMode="auto">
            <a:xfrm>
              <a:off x="4015955" y="4661467"/>
              <a:ext cx="12700" cy="1318157"/>
            </a:xfrm>
            <a:prstGeom prst="bentConnector3">
              <a:avLst>
                <a:gd name="adj1" fmla="val 866669"/>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直接连接符 44"/>
            <p:cNvCxnSpPr>
              <a:stCxn id="41" idx="3"/>
            </p:cNvCxnSpPr>
            <p:nvPr/>
          </p:nvCxnSpPr>
          <p:spPr bwMode="auto">
            <a:xfrm>
              <a:off x="4015955" y="5073901"/>
              <a:ext cx="11137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直接连接符 45"/>
            <p:cNvCxnSpPr/>
            <p:nvPr/>
          </p:nvCxnSpPr>
          <p:spPr bwMode="auto">
            <a:xfrm>
              <a:off x="4022305" y="5501282"/>
              <a:ext cx="10502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7" name="文本框 46"/>
            <p:cNvSpPr txBox="1"/>
            <p:nvPr/>
          </p:nvSpPr>
          <p:spPr bwMode="auto">
            <a:xfrm>
              <a:off x="3549940" y="5639039"/>
              <a:ext cx="331207" cy="216900"/>
            </a:xfrm>
            <a:prstGeom prst="rect">
              <a:avLst/>
            </a:prstGeom>
            <a:noFill/>
            <a:ln w="9525" algn="ctr">
              <a:noFill/>
              <a:miter lim="800000"/>
              <a:headEnd/>
              <a:tailEnd/>
            </a:ln>
          </p:spPr>
          <p:txBody>
            <a:bodyPr vert="eaVert" wrap="none" lIns="87802" tIns="43901" rIns="87802" bIns="43901" numCol="1" rtlCol="0" anchor="ctr" anchorCtr="0" compatLnSpc="1">
              <a:prstTxWarp prst="textNoShape">
                <a:avLst/>
              </a:prstTxWarp>
              <a:spAutoFit/>
            </a:bodyPr>
            <a:lstStyle/>
            <a:p>
              <a:r>
                <a:rPr lang="en-US" altLang="zh-CN" b="1" dirty="0" smtClean="0"/>
                <a:t>…</a:t>
              </a:r>
              <a:endParaRPr lang="zh-CN" altLang="en-US" b="1" dirty="0" smtClean="0"/>
            </a:p>
          </p:txBody>
        </p:sp>
        <p:sp>
          <p:nvSpPr>
            <p:cNvPr id="48" name="文本框 47"/>
            <p:cNvSpPr txBox="1"/>
            <p:nvPr/>
          </p:nvSpPr>
          <p:spPr bwMode="auto">
            <a:xfrm>
              <a:off x="3105958" y="4209823"/>
              <a:ext cx="628194"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200" dirty="0" smtClean="0">
                  <a:solidFill>
                    <a:srgbClr val="000000"/>
                  </a:solidFill>
                  <a:latin typeface="+mn-ea"/>
                  <a:ea typeface="+mn-ea"/>
                  <a:cs typeface="Arial" pitchFamily="34" charset="0"/>
                </a:rPr>
                <a:t>主机</a:t>
              </a:r>
              <a:r>
                <a:rPr lang="en-US" altLang="zh-CN" sz="1200" dirty="0" smtClean="0">
                  <a:solidFill>
                    <a:srgbClr val="000000"/>
                  </a:solidFill>
                  <a:latin typeface="+mn-ea"/>
                  <a:ea typeface="+mn-ea"/>
                  <a:cs typeface="Arial" pitchFamily="34" charset="0"/>
                </a:rPr>
                <a:t>2</a:t>
              </a:r>
              <a:endParaRPr lang="zh-CN" altLang="en-US" sz="1200" dirty="0" smtClean="0">
                <a:solidFill>
                  <a:srgbClr val="000000"/>
                </a:solidFill>
                <a:latin typeface="+mn-ea"/>
                <a:ea typeface="+mn-ea"/>
                <a:cs typeface="Arial" pitchFamily="34" charset="0"/>
              </a:endParaRPr>
            </a:p>
          </p:txBody>
        </p:sp>
      </p:grpSp>
      <p:grpSp>
        <p:nvGrpSpPr>
          <p:cNvPr id="49" name="组合 48"/>
          <p:cNvGrpSpPr/>
          <p:nvPr/>
        </p:nvGrpSpPr>
        <p:grpSpPr>
          <a:xfrm>
            <a:off x="5800973" y="4220554"/>
            <a:ext cx="1123266" cy="1980754"/>
            <a:chOff x="3128146" y="4220554"/>
            <a:chExt cx="1123266" cy="1980754"/>
          </a:xfrm>
        </p:grpSpPr>
        <p:sp>
          <p:nvSpPr>
            <p:cNvPr id="50" name="矩形 49"/>
            <p:cNvSpPr/>
            <p:nvPr/>
          </p:nvSpPr>
          <p:spPr bwMode="auto">
            <a:xfrm>
              <a:off x="3179676" y="4257092"/>
              <a:ext cx="1071736" cy="1944216"/>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FrutigerNext LT Regular" pitchFamily="34" charset="0"/>
                <a:ea typeface="宋体" pitchFamily="2" charset="-122"/>
              </a:endParaRPr>
            </a:p>
          </p:txBody>
        </p:sp>
        <p:sp>
          <p:nvSpPr>
            <p:cNvPr id="51" name="矩形 50"/>
            <p:cNvSpPr/>
            <p:nvPr/>
          </p:nvSpPr>
          <p:spPr bwMode="auto">
            <a:xfrm>
              <a:off x="3284701" y="4506168"/>
              <a:ext cx="731254" cy="310598"/>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bg1"/>
                  </a:solidFill>
                  <a:effectLst/>
                  <a:latin typeface="+mn-ea"/>
                  <a:ea typeface="+mn-ea"/>
                </a:rPr>
                <a:t>SVM</a:t>
              </a:r>
              <a:endParaRPr kumimoji="0" lang="zh-CN" altLang="en-US" sz="1200" b="0" i="0" u="none" strike="noStrike" cap="none" normalizeH="0" baseline="0" dirty="0" smtClean="0">
                <a:ln>
                  <a:noFill/>
                </a:ln>
                <a:solidFill>
                  <a:schemeClr val="bg1"/>
                </a:solidFill>
                <a:effectLst/>
                <a:latin typeface="+mn-ea"/>
                <a:ea typeface="+mn-ea"/>
              </a:endParaRPr>
            </a:p>
          </p:txBody>
        </p:sp>
        <p:sp>
          <p:nvSpPr>
            <p:cNvPr id="52" name="矩形 51"/>
            <p:cNvSpPr/>
            <p:nvPr/>
          </p:nvSpPr>
          <p:spPr bwMode="auto">
            <a:xfrm>
              <a:off x="3284701" y="4918602"/>
              <a:ext cx="731254" cy="310598"/>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bg1"/>
                  </a:solidFill>
                  <a:effectLst/>
                  <a:latin typeface="+mn-ea"/>
                  <a:ea typeface="+mn-ea"/>
                </a:rPr>
                <a:t>GVM</a:t>
              </a:r>
              <a:endParaRPr kumimoji="0" lang="zh-CN" altLang="en-US" sz="1200" b="0" i="0" u="none" strike="noStrike" cap="none" normalizeH="0" baseline="0" dirty="0" smtClean="0">
                <a:ln>
                  <a:noFill/>
                </a:ln>
                <a:solidFill>
                  <a:schemeClr val="bg1"/>
                </a:solidFill>
                <a:effectLst/>
                <a:latin typeface="+mn-ea"/>
                <a:ea typeface="+mn-ea"/>
              </a:endParaRPr>
            </a:p>
          </p:txBody>
        </p:sp>
        <p:sp>
          <p:nvSpPr>
            <p:cNvPr id="53" name="矩形 52"/>
            <p:cNvSpPr/>
            <p:nvPr/>
          </p:nvSpPr>
          <p:spPr bwMode="auto">
            <a:xfrm>
              <a:off x="3284701" y="5342704"/>
              <a:ext cx="731254" cy="310598"/>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bg1"/>
                  </a:solidFill>
                  <a:effectLst/>
                  <a:latin typeface="+mn-ea"/>
                  <a:ea typeface="+mn-ea"/>
                </a:rPr>
                <a:t>GVM</a:t>
              </a:r>
              <a:endParaRPr kumimoji="0" lang="zh-CN" altLang="en-US" sz="1200" b="0" i="0" u="none" strike="noStrike" cap="none" normalizeH="0" baseline="0" dirty="0" smtClean="0">
                <a:ln>
                  <a:noFill/>
                </a:ln>
                <a:solidFill>
                  <a:schemeClr val="bg1"/>
                </a:solidFill>
                <a:effectLst/>
                <a:latin typeface="+mn-ea"/>
                <a:ea typeface="+mn-ea"/>
              </a:endParaRPr>
            </a:p>
          </p:txBody>
        </p:sp>
        <p:sp>
          <p:nvSpPr>
            <p:cNvPr id="54" name="矩形 53"/>
            <p:cNvSpPr/>
            <p:nvPr/>
          </p:nvSpPr>
          <p:spPr bwMode="auto">
            <a:xfrm>
              <a:off x="3284701" y="5824325"/>
              <a:ext cx="731254" cy="310598"/>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bg1"/>
                  </a:solidFill>
                  <a:effectLst/>
                  <a:latin typeface="+mn-ea"/>
                  <a:ea typeface="+mn-ea"/>
                </a:rPr>
                <a:t>GVM</a:t>
              </a:r>
              <a:endParaRPr kumimoji="0" lang="zh-CN" altLang="en-US" sz="1200" b="0" i="0" u="none" strike="noStrike" cap="none" normalizeH="0" baseline="0" dirty="0" smtClean="0">
                <a:ln>
                  <a:noFill/>
                </a:ln>
                <a:solidFill>
                  <a:schemeClr val="bg1"/>
                </a:solidFill>
                <a:effectLst/>
                <a:latin typeface="+mn-ea"/>
                <a:ea typeface="+mn-ea"/>
              </a:endParaRPr>
            </a:p>
          </p:txBody>
        </p:sp>
        <p:cxnSp>
          <p:nvCxnSpPr>
            <p:cNvPr id="55" name="肘形连接符 54"/>
            <p:cNvCxnSpPr>
              <a:stCxn id="51" idx="3"/>
              <a:endCxn id="54" idx="3"/>
            </p:cNvCxnSpPr>
            <p:nvPr/>
          </p:nvCxnSpPr>
          <p:spPr bwMode="auto">
            <a:xfrm>
              <a:off x="4015955" y="4661467"/>
              <a:ext cx="12700" cy="1318157"/>
            </a:xfrm>
            <a:prstGeom prst="bentConnector3">
              <a:avLst>
                <a:gd name="adj1" fmla="val 866669"/>
              </a:avLst>
            </a:prstGeom>
            <a:solidFill>
              <a:schemeClr val="accent1"/>
            </a:solidFill>
            <a:ln w="9525" cap="flat" cmpd="sng" algn="ctr">
              <a:solidFill>
                <a:schemeClr val="tx1"/>
              </a:solidFill>
              <a:prstDash val="solid"/>
              <a:round/>
              <a:headEnd type="none" w="med" len="med"/>
              <a:tailEnd type="none" w="med" len="med"/>
            </a:ln>
            <a:effectLst/>
          </p:spPr>
        </p:cxnSp>
        <p:cxnSp>
          <p:nvCxnSpPr>
            <p:cNvPr id="56" name="直接连接符 55"/>
            <p:cNvCxnSpPr>
              <a:stCxn id="52" idx="3"/>
            </p:cNvCxnSpPr>
            <p:nvPr/>
          </p:nvCxnSpPr>
          <p:spPr bwMode="auto">
            <a:xfrm>
              <a:off x="4015955" y="5073901"/>
              <a:ext cx="11137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7" name="直接连接符 56"/>
            <p:cNvCxnSpPr/>
            <p:nvPr/>
          </p:nvCxnSpPr>
          <p:spPr bwMode="auto">
            <a:xfrm>
              <a:off x="4022305" y="5501282"/>
              <a:ext cx="10502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8" name="文本框 57"/>
            <p:cNvSpPr txBox="1"/>
            <p:nvPr/>
          </p:nvSpPr>
          <p:spPr bwMode="auto">
            <a:xfrm>
              <a:off x="3549940" y="5639039"/>
              <a:ext cx="331207" cy="216900"/>
            </a:xfrm>
            <a:prstGeom prst="rect">
              <a:avLst/>
            </a:prstGeom>
            <a:noFill/>
            <a:ln w="9525" algn="ctr">
              <a:noFill/>
              <a:miter lim="800000"/>
              <a:headEnd/>
              <a:tailEnd/>
            </a:ln>
          </p:spPr>
          <p:txBody>
            <a:bodyPr vert="eaVert" wrap="none" lIns="87802" tIns="43901" rIns="87802" bIns="43901" numCol="1" rtlCol="0" anchor="ctr" anchorCtr="0" compatLnSpc="1">
              <a:prstTxWarp prst="textNoShape">
                <a:avLst/>
              </a:prstTxWarp>
              <a:spAutoFit/>
            </a:bodyPr>
            <a:lstStyle/>
            <a:p>
              <a:r>
                <a:rPr lang="en-US" altLang="zh-CN" b="1" dirty="0" smtClean="0"/>
                <a:t>…</a:t>
              </a:r>
              <a:endParaRPr lang="zh-CN" altLang="en-US" b="1" dirty="0" smtClean="0"/>
            </a:p>
          </p:txBody>
        </p:sp>
        <p:sp>
          <p:nvSpPr>
            <p:cNvPr id="59" name="文本框 58"/>
            <p:cNvSpPr txBox="1"/>
            <p:nvPr/>
          </p:nvSpPr>
          <p:spPr bwMode="auto">
            <a:xfrm>
              <a:off x="3128146" y="4220554"/>
              <a:ext cx="628194"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200" dirty="0" smtClean="0">
                  <a:solidFill>
                    <a:srgbClr val="000000"/>
                  </a:solidFill>
                  <a:latin typeface="+mn-ea"/>
                  <a:ea typeface="+mn-ea"/>
                  <a:cs typeface="Arial" pitchFamily="34" charset="0"/>
                </a:rPr>
                <a:t>主机</a:t>
              </a:r>
              <a:r>
                <a:rPr lang="en-US" altLang="zh-CN" sz="1200" dirty="0" smtClean="0">
                  <a:solidFill>
                    <a:srgbClr val="000000"/>
                  </a:solidFill>
                  <a:latin typeface="+mn-ea"/>
                  <a:ea typeface="+mn-ea"/>
                  <a:cs typeface="Arial" pitchFamily="34" charset="0"/>
                </a:rPr>
                <a:t>3</a:t>
              </a:r>
              <a:endParaRPr lang="zh-CN" altLang="en-US" sz="1200" dirty="0" smtClean="0">
                <a:solidFill>
                  <a:srgbClr val="000000"/>
                </a:solidFill>
                <a:latin typeface="+mn-ea"/>
                <a:ea typeface="+mn-ea"/>
                <a:cs typeface="Arial" pitchFamily="34" charset="0"/>
              </a:endParaRPr>
            </a:p>
          </p:txBody>
        </p:sp>
      </p:grpSp>
      <p:grpSp>
        <p:nvGrpSpPr>
          <p:cNvPr id="60" name="组合 59"/>
          <p:cNvGrpSpPr/>
          <p:nvPr/>
        </p:nvGrpSpPr>
        <p:grpSpPr>
          <a:xfrm>
            <a:off x="7099740" y="4210802"/>
            <a:ext cx="1156073" cy="1990506"/>
            <a:chOff x="3095339" y="4210802"/>
            <a:chExt cx="1156073" cy="1990506"/>
          </a:xfrm>
        </p:grpSpPr>
        <p:sp>
          <p:nvSpPr>
            <p:cNvPr id="61" name="矩形 60"/>
            <p:cNvSpPr/>
            <p:nvPr/>
          </p:nvSpPr>
          <p:spPr bwMode="auto">
            <a:xfrm>
              <a:off x="3179676" y="4257092"/>
              <a:ext cx="1071736" cy="1944216"/>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FrutigerNext LT Regular" pitchFamily="34" charset="0"/>
                <a:ea typeface="宋体" pitchFamily="2" charset="-122"/>
              </a:endParaRPr>
            </a:p>
          </p:txBody>
        </p:sp>
        <p:sp>
          <p:nvSpPr>
            <p:cNvPr id="62" name="矩形 61"/>
            <p:cNvSpPr/>
            <p:nvPr/>
          </p:nvSpPr>
          <p:spPr bwMode="auto">
            <a:xfrm>
              <a:off x="3284701" y="4506168"/>
              <a:ext cx="731254" cy="310598"/>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bg1"/>
                  </a:solidFill>
                  <a:effectLst/>
                  <a:latin typeface="+mn-ea"/>
                  <a:ea typeface="+mn-ea"/>
                </a:rPr>
                <a:t>SVM</a:t>
              </a:r>
              <a:endParaRPr kumimoji="0" lang="zh-CN" altLang="en-US" sz="1200" b="0" i="0" u="none" strike="noStrike" cap="none" normalizeH="0" baseline="0" dirty="0" smtClean="0">
                <a:ln>
                  <a:noFill/>
                </a:ln>
                <a:solidFill>
                  <a:schemeClr val="bg1"/>
                </a:solidFill>
                <a:effectLst/>
                <a:latin typeface="+mn-ea"/>
                <a:ea typeface="+mn-ea"/>
              </a:endParaRPr>
            </a:p>
          </p:txBody>
        </p:sp>
        <p:sp>
          <p:nvSpPr>
            <p:cNvPr id="63" name="矩形 62"/>
            <p:cNvSpPr/>
            <p:nvPr/>
          </p:nvSpPr>
          <p:spPr bwMode="auto">
            <a:xfrm>
              <a:off x="3284701" y="4918602"/>
              <a:ext cx="731254" cy="310598"/>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bg1"/>
                  </a:solidFill>
                  <a:effectLst/>
                  <a:latin typeface="+mn-ea"/>
                  <a:ea typeface="+mn-ea"/>
                </a:rPr>
                <a:t>GVM</a:t>
              </a:r>
              <a:endParaRPr kumimoji="0" lang="zh-CN" altLang="en-US" sz="1200" b="0" i="0" u="none" strike="noStrike" cap="none" normalizeH="0" baseline="0" dirty="0" smtClean="0">
                <a:ln>
                  <a:noFill/>
                </a:ln>
                <a:solidFill>
                  <a:schemeClr val="bg1"/>
                </a:solidFill>
                <a:effectLst/>
                <a:latin typeface="+mn-ea"/>
                <a:ea typeface="+mn-ea"/>
              </a:endParaRPr>
            </a:p>
          </p:txBody>
        </p:sp>
        <p:sp>
          <p:nvSpPr>
            <p:cNvPr id="64" name="矩形 63"/>
            <p:cNvSpPr/>
            <p:nvPr/>
          </p:nvSpPr>
          <p:spPr bwMode="auto">
            <a:xfrm>
              <a:off x="3284701" y="5342704"/>
              <a:ext cx="731254" cy="310598"/>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bg1"/>
                  </a:solidFill>
                  <a:effectLst/>
                  <a:latin typeface="+mn-ea"/>
                  <a:ea typeface="+mn-ea"/>
                </a:rPr>
                <a:t>GVM</a:t>
              </a:r>
              <a:endParaRPr kumimoji="0" lang="zh-CN" altLang="en-US" sz="1200" b="0" i="0" u="none" strike="noStrike" cap="none" normalizeH="0" baseline="0" dirty="0" smtClean="0">
                <a:ln>
                  <a:noFill/>
                </a:ln>
                <a:solidFill>
                  <a:schemeClr val="bg1"/>
                </a:solidFill>
                <a:effectLst/>
                <a:latin typeface="+mn-ea"/>
                <a:ea typeface="+mn-ea"/>
              </a:endParaRPr>
            </a:p>
          </p:txBody>
        </p:sp>
        <p:sp>
          <p:nvSpPr>
            <p:cNvPr id="65" name="矩形 64"/>
            <p:cNvSpPr/>
            <p:nvPr/>
          </p:nvSpPr>
          <p:spPr bwMode="auto">
            <a:xfrm>
              <a:off x="3284701" y="5824325"/>
              <a:ext cx="731254" cy="310598"/>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bg1"/>
                  </a:solidFill>
                  <a:effectLst/>
                  <a:latin typeface="+mn-ea"/>
                  <a:ea typeface="+mn-ea"/>
                </a:rPr>
                <a:t>GVM</a:t>
              </a:r>
              <a:endParaRPr kumimoji="0" lang="zh-CN" altLang="en-US" sz="1200" b="0" i="0" u="none" strike="noStrike" cap="none" normalizeH="0" baseline="0" dirty="0" smtClean="0">
                <a:ln>
                  <a:noFill/>
                </a:ln>
                <a:solidFill>
                  <a:schemeClr val="bg1"/>
                </a:solidFill>
                <a:effectLst/>
                <a:latin typeface="+mn-ea"/>
                <a:ea typeface="+mn-ea"/>
              </a:endParaRPr>
            </a:p>
          </p:txBody>
        </p:sp>
        <p:cxnSp>
          <p:nvCxnSpPr>
            <p:cNvPr id="66" name="肘形连接符 65"/>
            <p:cNvCxnSpPr>
              <a:stCxn id="62" idx="3"/>
              <a:endCxn id="65" idx="3"/>
            </p:cNvCxnSpPr>
            <p:nvPr/>
          </p:nvCxnSpPr>
          <p:spPr bwMode="auto">
            <a:xfrm>
              <a:off x="4015955" y="4661467"/>
              <a:ext cx="12700" cy="1318157"/>
            </a:xfrm>
            <a:prstGeom prst="bentConnector3">
              <a:avLst>
                <a:gd name="adj1" fmla="val 866669"/>
              </a:avLst>
            </a:prstGeom>
            <a:solidFill>
              <a:schemeClr val="accent1"/>
            </a:solidFill>
            <a:ln w="9525" cap="flat" cmpd="sng" algn="ctr">
              <a:solidFill>
                <a:schemeClr val="tx1"/>
              </a:solidFill>
              <a:prstDash val="solid"/>
              <a:round/>
              <a:headEnd type="none" w="med" len="med"/>
              <a:tailEnd type="none" w="med" len="med"/>
            </a:ln>
            <a:effectLst/>
          </p:spPr>
        </p:cxnSp>
        <p:cxnSp>
          <p:nvCxnSpPr>
            <p:cNvPr id="67" name="直接连接符 66"/>
            <p:cNvCxnSpPr>
              <a:stCxn id="63" idx="3"/>
            </p:cNvCxnSpPr>
            <p:nvPr/>
          </p:nvCxnSpPr>
          <p:spPr bwMode="auto">
            <a:xfrm>
              <a:off x="4015955" y="5073901"/>
              <a:ext cx="11137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8" name="直接连接符 67"/>
            <p:cNvCxnSpPr/>
            <p:nvPr/>
          </p:nvCxnSpPr>
          <p:spPr bwMode="auto">
            <a:xfrm>
              <a:off x="4022305" y="5501282"/>
              <a:ext cx="10502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9" name="文本框 68"/>
            <p:cNvSpPr txBox="1"/>
            <p:nvPr/>
          </p:nvSpPr>
          <p:spPr bwMode="auto">
            <a:xfrm>
              <a:off x="3549940" y="5639039"/>
              <a:ext cx="331207" cy="216900"/>
            </a:xfrm>
            <a:prstGeom prst="rect">
              <a:avLst/>
            </a:prstGeom>
            <a:noFill/>
            <a:ln w="9525" algn="ctr">
              <a:noFill/>
              <a:miter lim="800000"/>
              <a:headEnd/>
              <a:tailEnd/>
            </a:ln>
          </p:spPr>
          <p:txBody>
            <a:bodyPr vert="eaVert" wrap="none" lIns="87802" tIns="43901" rIns="87802" bIns="43901" numCol="1" rtlCol="0" anchor="ctr" anchorCtr="0" compatLnSpc="1">
              <a:prstTxWarp prst="textNoShape">
                <a:avLst/>
              </a:prstTxWarp>
              <a:spAutoFit/>
            </a:bodyPr>
            <a:lstStyle/>
            <a:p>
              <a:r>
                <a:rPr lang="en-US" altLang="zh-CN" b="1" dirty="0" smtClean="0"/>
                <a:t>…</a:t>
              </a:r>
              <a:endParaRPr lang="zh-CN" altLang="en-US" b="1" dirty="0" smtClean="0"/>
            </a:p>
          </p:txBody>
        </p:sp>
        <p:sp>
          <p:nvSpPr>
            <p:cNvPr id="70" name="文本框 69"/>
            <p:cNvSpPr txBox="1"/>
            <p:nvPr/>
          </p:nvSpPr>
          <p:spPr bwMode="auto">
            <a:xfrm>
              <a:off x="3095339" y="4210802"/>
              <a:ext cx="628194"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200" dirty="0" smtClean="0">
                  <a:solidFill>
                    <a:srgbClr val="000000"/>
                  </a:solidFill>
                  <a:latin typeface="+mn-ea"/>
                  <a:ea typeface="+mn-ea"/>
                  <a:cs typeface="Arial" pitchFamily="34" charset="0"/>
                </a:rPr>
                <a:t>主机</a:t>
              </a:r>
              <a:r>
                <a:rPr lang="en-US" altLang="zh-CN" sz="1200" dirty="0">
                  <a:solidFill>
                    <a:srgbClr val="000000"/>
                  </a:solidFill>
                  <a:latin typeface="+mn-ea"/>
                  <a:ea typeface="+mn-ea"/>
                  <a:cs typeface="Arial" pitchFamily="34" charset="0"/>
                </a:rPr>
                <a:t>4</a:t>
              </a:r>
              <a:endParaRPr lang="zh-CN" altLang="en-US" sz="1200" dirty="0" smtClean="0">
                <a:solidFill>
                  <a:srgbClr val="000000"/>
                </a:solidFill>
                <a:latin typeface="+mn-ea"/>
                <a:ea typeface="+mn-ea"/>
                <a:cs typeface="Arial" pitchFamily="34" charset="0"/>
              </a:endParaRPr>
            </a:p>
          </p:txBody>
        </p:sp>
      </p:grpSp>
      <p:cxnSp>
        <p:nvCxnSpPr>
          <p:cNvPr id="71" name="直接连接符 70"/>
          <p:cNvCxnSpPr/>
          <p:nvPr/>
        </p:nvCxnSpPr>
        <p:spPr bwMode="auto">
          <a:xfrm>
            <a:off x="5708919" y="3925555"/>
            <a:ext cx="0" cy="13351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7" name="直接连接符 76"/>
          <p:cNvCxnSpPr/>
          <p:nvPr/>
        </p:nvCxnSpPr>
        <p:spPr bwMode="auto">
          <a:xfrm>
            <a:off x="3755740" y="4065255"/>
            <a:ext cx="3898989"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7" name="直接连接符 86"/>
          <p:cNvCxnSpPr/>
          <p:nvPr/>
        </p:nvCxnSpPr>
        <p:spPr bwMode="auto">
          <a:xfrm>
            <a:off x="3755740" y="4059070"/>
            <a:ext cx="1" cy="44709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0" name="直接连接符 89"/>
          <p:cNvCxnSpPr/>
          <p:nvPr/>
        </p:nvCxnSpPr>
        <p:spPr bwMode="auto">
          <a:xfrm>
            <a:off x="4992543" y="4060340"/>
            <a:ext cx="1" cy="44709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1" name="直接连接符 90"/>
          <p:cNvCxnSpPr/>
          <p:nvPr/>
        </p:nvCxnSpPr>
        <p:spPr bwMode="auto">
          <a:xfrm>
            <a:off x="6379493" y="4059070"/>
            <a:ext cx="1" cy="44709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2" name="直接连接符 91"/>
          <p:cNvCxnSpPr/>
          <p:nvPr/>
        </p:nvCxnSpPr>
        <p:spPr bwMode="auto">
          <a:xfrm>
            <a:off x="7653225" y="4063884"/>
            <a:ext cx="1" cy="44709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680089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本节介绍了虚拟机文件组成和日常管理等，同时介绍了虚拟机回收、快照管理、模板回收、</a:t>
            </a:r>
            <a:r>
              <a:rPr lang="en-US" altLang="zh-CN" dirty="0" smtClean="0"/>
              <a:t>Tools</a:t>
            </a:r>
            <a:r>
              <a:rPr lang="zh-CN" altLang="en-US" dirty="0" smtClean="0"/>
              <a:t>管理、虚拟机防病毒等相关概念。</a:t>
            </a:r>
            <a:endParaRPr lang="zh-CN" altLang="en-US" dirty="0"/>
          </a:p>
        </p:txBody>
      </p:sp>
    </p:spTree>
    <p:extLst>
      <p:ext uri="{BB962C8B-B14F-4D97-AF65-F5344CB8AC3E}">
        <p14:creationId xmlns:p14="http://schemas.microsoft.com/office/powerpoint/2010/main" val="12732392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在</a:t>
            </a:r>
            <a:r>
              <a:rPr lang="en-US" altLang="zh-CN" dirty="0" err="1"/>
              <a:t>FusionCompute</a:t>
            </a:r>
            <a:r>
              <a:rPr lang="zh-CN" altLang="en-US" dirty="0"/>
              <a:t>中，针对运行中的虚拟机的网卡，无法进行以下哪项操作</a:t>
            </a:r>
            <a:r>
              <a:rPr lang="zh-CN" altLang="en-US" dirty="0" smtClean="0"/>
              <a:t>？（</a:t>
            </a:r>
            <a:r>
              <a:rPr lang="en-US" altLang="zh-CN" smtClean="0"/>
              <a:t>	    </a:t>
            </a:r>
            <a:r>
              <a:rPr lang="zh-CN" altLang="en-US" smtClean="0"/>
              <a:t>）</a:t>
            </a:r>
            <a:endParaRPr lang="en-US" altLang="zh-CN" dirty="0" smtClean="0"/>
          </a:p>
          <a:p>
            <a:pPr marL="744537" lvl="1" indent="-342900">
              <a:buFont typeface="+mj-lt"/>
              <a:buAutoNum type="alphaUcPeriod"/>
            </a:pPr>
            <a:r>
              <a:rPr lang="zh-CN" altLang="en-US" dirty="0" smtClean="0"/>
              <a:t>删除网卡</a:t>
            </a:r>
            <a:endParaRPr lang="en-US" altLang="zh-CN" dirty="0" smtClean="0"/>
          </a:p>
          <a:p>
            <a:pPr marL="744537" lvl="1" indent="-342900">
              <a:buFont typeface="+mj-lt"/>
              <a:buAutoNum type="alphaUcPeriod"/>
            </a:pPr>
            <a:r>
              <a:rPr lang="zh-CN" altLang="en-US" dirty="0" smtClean="0"/>
              <a:t>修改端口组</a:t>
            </a:r>
            <a:endParaRPr lang="en-US" altLang="zh-CN" dirty="0" smtClean="0"/>
          </a:p>
          <a:p>
            <a:pPr marL="744537" lvl="1" indent="-342900">
              <a:buFont typeface="+mj-lt"/>
              <a:buAutoNum type="alphaUcPeriod"/>
            </a:pPr>
            <a:r>
              <a:rPr lang="zh-CN" altLang="en-US" dirty="0" smtClean="0"/>
              <a:t>设置网卡限速</a:t>
            </a:r>
            <a:endParaRPr lang="en-US" altLang="zh-CN" dirty="0" smtClean="0"/>
          </a:p>
          <a:p>
            <a:pPr marL="744537" lvl="1" indent="-342900">
              <a:buFont typeface="+mj-lt"/>
              <a:buAutoNum type="alphaUcPeriod"/>
            </a:pPr>
            <a:r>
              <a:rPr lang="zh-CN" altLang="en-US" dirty="0" smtClean="0"/>
              <a:t>修改</a:t>
            </a:r>
            <a:r>
              <a:rPr lang="en-US" altLang="zh-CN" dirty="0" smtClean="0"/>
              <a:t>MAC</a:t>
            </a:r>
          </a:p>
          <a:p>
            <a:r>
              <a:rPr lang="zh-CN" altLang="en-US" dirty="0"/>
              <a:t>在</a:t>
            </a:r>
            <a:r>
              <a:rPr lang="en-US" altLang="zh-CN" dirty="0" err="1"/>
              <a:t>FusionCompute</a:t>
            </a:r>
            <a:r>
              <a:rPr lang="zh-CN" altLang="en-US" dirty="0"/>
              <a:t>中，针对运行中的虚拟机所挂载的数据盘，无法进行以下哪项操作</a:t>
            </a:r>
            <a:r>
              <a:rPr lang="zh-CN" altLang="en-US" dirty="0" smtClean="0"/>
              <a:t>？（</a:t>
            </a:r>
            <a:r>
              <a:rPr lang="en-US" altLang="zh-CN" dirty="0"/>
              <a:t> </a:t>
            </a:r>
            <a:r>
              <a:rPr lang="en-US" altLang="zh-CN" dirty="0" smtClean="0"/>
              <a:t>     </a:t>
            </a:r>
            <a:r>
              <a:rPr lang="zh-CN" altLang="en-US" dirty="0" smtClean="0"/>
              <a:t>）</a:t>
            </a:r>
            <a:endParaRPr lang="en-US" altLang="zh-CN" dirty="0" smtClean="0"/>
          </a:p>
          <a:p>
            <a:pPr marL="744537" lvl="1" indent="-342900">
              <a:buFont typeface="+mj-lt"/>
              <a:buAutoNum type="alphaUcPeriod"/>
            </a:pPr>
            <a:r>
              <a:rPr lang="zh-CN" altLang="en-US" dirty="0" smtClean="0"/>
              <a:t>增大磁盘容量</a:t>
            </a:r>
            <a:endParaRPr lang="en-US" altLang="zh-CN" dirty="0" smtClean="0"/>
          </a:p>
          <a:p>
            <a:pPr marL="744537" lvl="1" indent="-342900">
              <a:buFont typeface="+mj-lt"/>
              <a:buAutoNum type="alphaUcPeriod"/>
            </a:pPr>
            <a:r>
              <a:rPr lang="zh-CN" altLang="en-US" dirty="0"/>
              <a:t>解</a:t>
            </a:r>
            <a:r>
              <a:rPr lang="zh-CN" altLang="en-US" dirty="0" smtClean="0"/>
              <a:t>绑定磁盘</a:t>
            </a:r>
            <a:endParaRPr lang="en-US" altLang="zh-CN" dirty="0" smtClean="0"/>
          </a:p>
          <a:p>
            <a:pPr marL="744537" lvl="1" indent="-342900">
              <a:buFont typeface="+mj-lt"/>
              <a:buAutoNum type="alphaUcPeriod"/>
            </a:pPr>
            <a:r>
              <a:rPr lang="zh-CN" altLang="en-US" dirty="0" smtClean="0"/>
              <a:t>修改磁盘</a:t>
            </a:r>
            <a:r>
              <a:rPr lang="en-US" altLang="zh-CN" dirty="0" smtClean="0"/>
              <a:t>IO</a:t>
            </a:r>
            <a:r>
              <a:rPr lang="zh-CN" altLang="en-US" dirty="0" smtClean="0"/>
              <a:t>模式</a:t>
            </a:r>
            <a:endParaRPr lang="en-US" altLang="zh-CN" dirty="0" smtClean="0"/>
          </a:p>
          <a:p>
            <a:pPr marL="744537" lvl="1" indent="-342900">
              <a:buFont typeface="+mj-lt"/>
              <a:buAutoNum type="alphaUcPeriod"/>
            </a:pPr>
            <a:r>
              <a:rPr lang="zh-CN" altLang="en-US" dirty="0" smtClean="0"/>
              <a:t>修改磁盘名称</a:t>
            </a:r>
            <a:endParaRPr lang="zh-CN" altLang="en-US" dirty="0"/>
          </a:p>
        </p:txBody>
      </p:sp>
    </p:spTree>
    <p:extLst>
      <p:ext uri="{BB962C8B-B14F-4D97-AF65-F5344CB8AC3E}">
        <p14:creationId xmlns:p14="http://schemas.microsoft.com/office/powerpoint/2010/main" val="23430576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1"/>
          </p:nvPr>
        </p:nvSpPr>
        <p:spPr/>
        <p:txBody>
          <a:bodyPr/>
          <a:lstStyle/>
          <a:p>
            <a:r>
              <a:rPr lang="zh-CN" altLang="en-US" dirty="0" smtClean="0"/>
              <a:t>描述什么是</a:t>
            </a:r>
            <a:r>
              <a:rPr lang="en-US" altLang="zh-CN" dirty="0" smtClean="0"/>
              <a:t>Tools</a:t>
            </a:r>
            <a:r>
              <a:rPr lang="zh-CN" altLang="en-US" dirty="0"/>
              <a:t>，</a:t>
            </a:r>
            <a:r>
              <a:rPr lang="zh-CN" altLang="en-US" dirty="0" smtClean="0"/>
              <a:t>有什么功能</a:t>
            </a:r>
            <a:endParaRPr lang="en-US" altLang="zh-CN" dirty="0" smtClean="0"/>
          </a:p>
          <a:p>
            <a:r>
              <a:rPr lang="zh-CN" altLang="en-US" dirty="0" smtClean="0"/>
              <a:t>描述拍摄快照对不通类型磁盘的影响</a:t>
            </a:r>
            <a:endParaRPr lang="en-US" altLang="zh-CN" dirty="0" smtClean="0"/>
          </a:p>
          <a:p>
            <a:r>
              <a:rPr lang="zh-CN" altLang="en-US" dirty="0" smtClean="0"/>
              <a:t>描述虚拟机规则组及其应用场景</a:t>
            </a:r>
            <a:endParaRPr lang="zh-CN" altLang="en-US" dirty="0"/>
          </a:p>
        </p:txBody>
      </p:sp>
    </p:spTree>
    <p:extLst>
      <p:ext uri="{BB962C8B-B14F-4D97-AF65-F5344CB8AC3E}">
        <p14:creationId xmlns:p14="http://schemas.microsoft.com/office/powerpoint/2010/main" val="40576757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集群管理</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942368021"/>
              </p:ext>
            </p:extLst>
          </p:nvPr>
        </p:nvGraphicFramePr>
        <p:xfrm>
          <a:off x="1487488" y="1376774"/>
          <a:ext cx="9469052" cy="4679129"/>
        </p:xfrm>
        <a:graphic>
          <a:graphicData uri="http://schemas.openxmlformats.org/drawingml/2006/table">
            <a:tbl>
              <a:tblPr firstRow="1" bandRow="1"/>
              <a:tblGrid>
                <a:gridCol w="2037936"/>
                <a:gridCol w="5187471"/>
                <a:gridCol w="2243645"/>
              </a:tblGrid>
              <a:tr h="638679">
                <a:tc>
                  <a:txBody>
                    <a:bodyPr/>
                    <a:lstStyle/>
                    <a:p>
                      <a:pPr algn="ctr"/>
                      <a:r>
                        <a:rPr lang="zh-CN" altLang="en-US" sz="2400" b="1" dirty="0" smtClean="0"/>
                        <a:t>功能</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effectLst/>
                        </a:rPr>
                        <a:t>说明</a:t>
                      </a: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effectLst/>
                        </a:rPr>
                        <a:t>界面入口</a:t>
                      </a: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1094288">
                <a:tc>
                  <a:txBody>
                    <a:bodyPr/>
                    <a:lstStyle/>
                    <a:p>
                      <a:pPr algn="ctr"/>
                      <a:r>
                        <a:rPr lang="zh-CN" altLang="en-US" sz="1600" dirty="0" smtClean="0">
                          <a:effectLst/>
                          <a:latin typeface="+mn-ea"/>
                          <a:ea typeface="+mn-ea"/>
                        </a:rPr>
                        <a:t>监控集群</a:t>
                      </a:r>
                      <a:endParaRPr lang="zh-CN" altLang="en-US" sz="1600" dirty="0">
                        <a:effectLst/>
                        <a:latin typeface="+mn-ea"/>
                        <a:ea typeface="+mn-ea"/>
                      </a:endParaRPr>
                    </a:p>
                  </a:txBody>
                  <a:tcPr anchor="ctr">
                    <a:lnL w="28575"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effectLst/>
                          <a:latin typeface="+mn-ea"/>
                          <a:ea typeface="+mn-ea"/>
                        </a:rPr>
                        <a:t>查看集群监控信息，以便了解集群在指定时间段内的运行状态。</a:t>
                      </a:r>
                    </a:p>
                  </a:txBody>
                  <a:tcPr anchor="ctr"/>
                </a:tc>
                <a:tc rowSpan="3">
                  <a:txBody>
                    <a:bodyPr/>
                    <a:lstStyle/>
                    <a:p>
                      <a:pPr algn="ctr"/>
                      <a:r>
                        <a:rPr lang="zh-CN" altLang="en-US" sz="1600" dirty="0" smtClean="0">
                          <a:effectLst/>
                          <a:latin typeface="+mn-ea"/>
                          <a:ea typeface="+mn-ea"/>
                        </a:rPr>
                        <a:t>“首页</a:t>
                      </a:r>
                      <a:r>
                        <a:rPr lang="en-US" altLang="zh-CN" sz="1600" dirty="0" smtClean="0">
                          <a:effectLst/>
                          <a:latin typeface="+mn-ea"/>
                          <a:ea typeface="+mn-ea"/>
                        </a:rPr>
                        <a:t>&gt;</a:t>
                      </a:r>
                      <a:r>
                        <a:rPr lang="zh-CN" altLang="en-US" sz="1600" dirty="0" smtClean="0">
                          <a:effectLst/>
                          <a:latin typeface="+mn-ea"/>
                          <a:ea typeface="+mn-ea"/>
                        </a:rPr>
                        <a:t>资源池</a:t>
                      </a:r>
                      <a:r>
                        <a:rPr lang="en-US" altLang="zh-CN" sz="1600" dirty="0" smtClean="0">
                          <a:effectLst/>
                          <a:latin typeface="+mn-ea"/>
                          <a:ea typeface="+mn-ea"/>
                        </a:rPr>
                        <a:t>&gt;</a:t>
                      </a:r>
                      <a:r>
                        <a:rPr lang="zh-CN" altLang="en-US" sz="1600" dirty="0" smtClean="0">
                          <a:effectLst/>
                          <a:latin typeface="+mn-ea"/>
                          <a:ea typeface="+mn-ea"/>
                        </a:rPr>
                        <a:t>集群”</a:t>
                      </a:r>
                      <a:endParaRPr lang="en-US" sz="1600" dirty="0">
                        <a:latin typeface="+mn-ea"/>
                        <a:ea typeface="+mn-ea"/>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r h="13468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effectLst/>
                          <a:latin typeface="+mn-ea"/>
                          <a:ea typeface="+mn-ea"/>
                        </a:rPr>
                        <a:t>配置集群属性</a:t>
                      </a:r>
                    </a:p>
                  </a:txBody>
                  <a:tcPr anchor="ctr">
                    <a:lnL w="28575"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effectLst/>
                          <a:latin typeface="+mn-ea"/>
                          <a:ea typeface="+mn-ea"/>
                        </a:rPr>
                        <a:t>调整集群属性，包括</a:t>
                      </a:r>
                      <a:r>
                        <a:rPr lang="en-US" altLang="zh-CN" sz="1600" dirty="0" smtClean="0">
                          <a:effectLst/>
                          <a:latin typeface="+mn-ea"/>
                          <a:ea typeface="+mn-ea"/>
                        </a:rPr>
                        <a:t>HA</a:t>
                      </a:r>
                      <a:r>
                        <a:rPr lang="zh-CN" altLang="en-US" sz="1600" dirty="0" smtClean="0">
                          <a:effectLst/>
                          <a:latin typeface="+mn-ea"/>
                          <a:ea typeface="+mn-ea"/>
                        </a:rPr>
                        <a:t>策略、内存复用策略、虚拟机启动策略等。</a:t>
                      </a:r>
                    </a:p>
                  </a:txBody>
                  <a:tcPr anchor="ctr"/>
                </a:tc>
                <a:tc vMerge="1">
                  <a:txBody>
                    <a:bodyPr/>
                    <a:lstStyle/>
                    <a:p>
                      <a:endParaRPr lang="en-US" dirty="0"/>
                    </a:p>
                  </a:txBody>
                  <a:tcPr/>
                </a:tc>
              </a:tr>
              <a:tr h="15993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effectLst/>
                          <a:latin typeface="+mn-ea"/>
                          <a:ea typeface="+mn-ea"/>
                        </a:rPr>
                        <a:t>配置资源调度策略</a:t>
                      </a:r>
                    </a:p>
                    <a:p>
                      <a:pPr algn="ctr"/>
                      <a:endParaRPr lang="en-US" sz="1600" dirty="0">
                        <a:latin typeface="+mn-ea"/>
                        <a:ea typeface="+mn-ea"/>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zh-CN" altLang="en-US" sz="1600" dirty="0" smtClean="0">
                          <a:effectLst/>
                          <a:latin typeface="+mn-ea"/>
                          <a:ea typeface="+mn-ea"/>
                        </a:rPr>
                        <a:t>设置集群的计算资源调度策略，实现集群内计算资源的动态调度，达到计算资源的合理分配。</a:t>
                      </a:r>
                      <a:endParaRPr lang="zh-CN" altLang="en-US" sz="1600" dirty="0">
                        <a:effectLst/>
                        <a:latin typeface="+mn-ea"/>
                        <a:ea typeface="+mn-ea"/>
                      </a:endParaRPr>
                    </a:p>
                  </a:txBody>
                  <a:tcPr anchor="ctr">
                    <a:lnB w="28575" cap="flat" cmpd="sng" algn="ctr">
                      <a:solidFill>
                        <a:schemeClr val="tx1"/>
                      </a:solidFill>
                      <a:prstDash val="solid"/>
                      <a:round/>
                      <a:headEnd type="none" w="med" len="med"/>
                      <a:tailEnd type="none" w="med" len="med"/>
                    </a:lnB>
                  </a:tcPr>
                </a:tc>
                <a:tc vMerge="1">
                  <a:txBody>
                    <a:bodyPr/>
                    <a:lstStyle/>
                    <a:p>
                      <a:endParaRPr lang="en-US" dirty="0"/>
                    </a:p>
                  </a:txBody>
                  <a:tcPr/>
                </a:tc>
              </a:tr>
            </a:tbl>
          </a:graphicData>
        </a:graphic>
      </p:graphicFrame>
    </p:spTree>
    <p:extLst>
      <p:ext uri="{BB962C8B-B14F-4D97-AF65-F5344CB8AC3E}">
        <p14:creationId xmlns:p14="http://schemas.microsoft.com/office/powerpoint/2010/main" val="26671694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bwMode="auto">
          <a:xfrm>
            <a:off x="1098073" y="5289621"/>
            <a:ext cx="10164501" cy="535661"/>
          </a:xfrm>
          <a:prstGeom prst="rect">
            <a:avLst/>
          </a:prstGeom>
          <a:noFill/>
          <a:ln w="19050"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5" name="矩形 4"/>
          <p:cNvSpPr/>
          <p:nvPr/>
        </p:nvSpPr>
        <p:spPr bwMode="auto">
          <a:xfrm>
            <a:off x="1098073" y="1659458"/>
            <a:ext cx="10164501" cy="1558076"/>
          </a:xfrm>
          <a:prstGeom prst="rect">
            <a:avLst/>
          </a:prstGeom>
          <a:noFill/>
          <a:ln w="19050"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5" name="平行四边形 24"/>
          <p:cNvSpPr/>
          <p:nvPr/>
        </p:nvSpPr>
        <p:spPr bwMode="auto">
          <a:xfrm>
            <a:off x="1288766" y="5005288"/>
            <a:ext cx="792088" cy="603594"/>
          </a:xfrm>
          <a:prstGeom prst="parallelogram">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03</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7" name="平行四边形 26"/>
          <p:cNvSpPr/>
          <p:nvPr/>
        </p:nvSpPr>
        <p:spPr bwMode="auto">
          <a:xfrm>
            <a:off x="1288766" y="1315521"/>
            <a:ext cx="792088" cy="603594"/>
          </a:xfrm>
          <a:prstGeom prst="parallelogram">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01</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8" name="平行四边形 27"/>
          <p:cNvSpPr/>
          <p:nvPr/>
        </p:nvSpPr>
        <p:spPr bwMode="auto">
          <a:xfrm>
            <a:off x="1973542" y="1401395"/>
            <a:ext cx="4212468" cy="431844"/>
          </a:xfrm>
          <a:prstGeom prst="parallelogram">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6" name="平行四边形 25"/>
          <p:cNvSpPr/>
          <p:nvPr/>
        </p:nvSpPr>
        <p:spPr bwMode="auto">
          <a:xfrm>
            <a:off x="1973542" y="5091162"/>
            <a:ext cx="4212468" cy="431844"/>
          </a:xfrm>
          <a:prstGeom prst="parallelogram">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 name="标题 1"/>
          <p:cNvSpPr>
            <a:spLocks noGrp="1"/>
          </p:cNvSpPr>
          <p:nvPr>
            <p:ph type="title"/>
          </p:nvPr>
        </p:nvSpPr>
        <p:spPr/>
        <p:txBody>
          <a:bodyPr/>
          <a:lstStyle/>
          <a:p>
            <a:r>
              <a:rPr lang="zh-CN" altLang="en-US" dirty="0" smtClean="0"/>
              <a:t>集群基本配置</a:t>
            </a:r>
            <a:endParaRPr lang="zh-CN" altLang="en-US" dirty="0"/>
          </a:p>
        </p:txBody>
      </p:sp>
      <p:sp>
        <p:nvSpPr>
          <p:cNvPr id="6" name="矩形 5"/>
          <p:cNvSpPr/>
          <p:nvPr/>
        </p:nvSpPr>
        <p:spPr bwMode="auto">
          <a:xfrm>
            <a:off x="1098073" y="3693613"/>
            <a:ext cx="10164501" cy="1139543"/>
          </a:xfrm>
          <a:prstGeom prst="rect">
            <a:avLst/>
          </a:prstGeom>
          <a:noFill/>
          <a:ln w="19050"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8" name="平行四边形 7"/>
          <p:cNvSpPr/>
          <p:nvPr/>
        </p:nvSpPr>
        <p:spPr bwMode="auto">
          <a:xfrm>
            <a:off x="1288766" y="3391339"/>
            <a:ext cx="792088" cy="603594"/>
          </a:xfrm>
          <a:prstGeom prst="parallelogram">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02</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9" name="平行四边形 8"/>
          <p:cNvSpPr/>
          <p:nvPr/>
        </p:nvSpPr>
        <p:spPr bwMode="auto">
          <a:xfrm>
            <a:off x="1973542" y="3477213"/>
            <a:ext cx="4212468" cy="431844"/>
          </a:xfrm>
          <a:prstGeom prst="parallelogram">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6" name="矩形 15"/>
          <p:cNvSpPr/>
          <p:nvPr/>
        </p:nvSpPr>
        <p:spPr>
          <a:xfrm>
            <a:off x="2248732" y="1370266"/>
            <a:ext cx="6096000" cy="480131"/>
          </a:xfrm>
          <a:prstGeom prst="rect">
            <a:avLst/>
          </a:prstGeom>
        </p:spPr>
        <p:txBody>
          <a:bodyPr>
            <a:spAutoFit/>
          </a:bodyPr>
          <a:lstStyle/>
          <a:p>
            <a:pPr lvl="0" algn="just" defTabSz="801688" fontAlgn="base">
              <a:lnSpc>
                <a:spcPct val="140000"/>
              </a:lnSpc>
              <a:spcBef>
                <a:spcPct val="30000"/>
              </a:spcBef>
              <a:buClr>
                <a:srgbClr val="FFFFFF">
                  <a:lumMod val="50000"/>
                </a:srgbClr>
              </a:buClr>
              <a:buSzPct val="60000"/>
            </a:pPr>
            <a:r>
              <a:rPr lang="zh-CN" altLang="en-US" sz="1800" kern="0" dirty="0">
                <a:solidFill>
                  <a:srgbClr val="000000"/>
                </a:solidFill>
                <a:latin typeface="微软雅黑"/>
                <a:ea typeface="微软雅黑"/>
                <a:cs typeface="Arial" panose="020B0604020202020204" pitchFamily="34" charset="0"/>
              </a:rPr>
              <a:t>主机内存</a:t>
            </a:r>
            <a:r>
              <a:rPr lang="zh-CN" altLang="en-US" sz="1800" kern="0" dirty="0" smtClean="0">
                <a:solidFill>
                  <a:srgbClr val="000000"/>
                </a:solidFill>
                <a:latin typeface="微软雅黑"/>
                <a:ea typeface="微软雅黑"/>
                <a:cs typeface="Arial" panose="020B0604020202020204" pitchFamily="34" charset="0"/>
              </a:rPr>
              <a:t>复用</a:t>
            </a:r>
            <a:endParaRPr lang="en-US" altLang="zh-CN" sz="1800" kern="0" dirty="0">
              <a:solidFill>
                <a:srgbClr val="000000"/>
              </a:solidFill>
              <a:latin typeface="微软雅黑"/>
              <a:ea typeface="微软雅黑"/>
              <a:cs typeface="Arial" panose="020B0604020202020204" pitchFamily="34" charset="0"/>
            </a:endParaRPr>
          </a:p>
        </p:txBody>
      </p:sp>
      <p:sp>
        <p:nvSpPr>
          <p:cNvPr id="18" name="矩形 17"/>
          <p:cNvSpPr/>
          <p:nvPr/>
        </p:nvSpPr>
        <p:spPr>
          <a:xfrm>
            <a:off x="929426" y="1887599"/>
            <a:ext cx="5856312" cy="1354104"/>
          </a:xfrm>
          <a:prstGeom prst="rect">
            <a:avLst/>
          </a:prstGeom>
        </p:spPr>
        <p:txBody>
          <a:bodyPr wrap="square">
            <a:spAutoFit/>
          </a:bodyPr>
          <a:lstStyle/>
          <a:p>
            <a:pPr marL="687387" lvl="1" indent="-285750" defTabSz="801688" fontAlgn="base">
              <a:lnSpc>
                <a:spcPct val="140000"/>
              </a:lnSpc>
              <a:spcBef>
                <a:spcPct val="30000"/>
              </a:spcBef>
              <a:buClr>
                <a:srgbClr val="000000"/>
              </a:buClr>
              <a:buSzPct val="50000"/>
              <a:buFont typeface="Wingdings" panose="05000000000000000000" pitchFamily="2" charset="2"/>
              <a:buChar char="l"/>
            </a:pPr>
            <a:r>
              <a:rPr lang="zh-CN" altLang="en-US" sz="1400" kern="0" dirty="0">
                <a:solidFill>
                  <a:srgbClr val="000000"/>
                </a:solidFill>
                <a:latin typeface="微软雅黑"/>
                <a:ea typeface="微软雅黑"/>
              </a:rPr>
              <a:t>内存气泡</a:t>
            </a:r>
            <a:endParaRPr lang="en-US" altLang="zh-CN" sz="1400" kern="0" dirty="0">
              <a:solidFill>
                <a:srgbClr val="000000"/>
              </a:solidFill>
              <a:latin typeface="微软雅黑"/>
              <a:ea typeface="微软雅黑"/>
            </a:endParaRPr>
          </a:p>
          <a:p>
            <a:pPr marL="687387" lvl="1" indent="-285750" defTabSz="801688" fontAlgn="base">
              <a:lnSpc>
                <a:spcPct val="140000"/>
              </a:lnSpc>
              <a:spcBef>
                <a:spcPct val="30000"/>
              </a:spcBef>
              <a:buClr>
                <a:srgbClr val="000000"/>
              </a:buClr>
              <a:buSzPct val="50000"/>
              <a:buFont typeface="Wingdings" panose="05000000000000000000" pitchFamily="2" charset="2"/>
              <a:buChar char="l"/>
            </a:pPr>
            <a:r>
              <a:rPr lang="zh-CN" altLang="en-US" sz="1400" kern="0" dirty="0">
                <a:solidFill>
                  <a:srgbClr val="000000"/>
                </a:solidFill>
                <a:latin typeface="微软雅黑"/>
                <a:ea typeface="微软雅黑"/>
              </a:rPr>
              <a:t>内存共享</a:t>
            </a:r>
            <a:endParaRPr lang="en-US" altLang="zh-CN" sz="1400" kern="0" dirty="0">
              <a:solidFill>
                <a:srgbClr val="000000"/>
              </a:solidFill>
              <a:latin typeface="微软雅黑"/>
              <a:ea typeface="微软雅黑"/>
            </a:endParaRPr>
          </a:p>
          <a:p>
            <a:pPr marL="687387" lvl="1" indent="-285750" defTabSz="801688" fontAlgn="base">
              <a:lnSpc>
                <a:spcPct val="140000"/>
              </a:lnSpc>
              <a:spcBef>
                <a:spcPct val="30000"/>
              </a:spcBef>
              <a:buClr>
                <a:srgbClr val="000000"/>
              </a:buClr>
              <a:buSzPct val="50000"/>
              <a:buFont typeface="Wingdings" panose="05000000000000000000" pitchFamily="2" charset="2"/>
              <a:buChar char="l"/>
            </a:pPr>
            <a:r>
              <a:rPr lang="zh-CN" altLang="en-US" sz="1400" kern="0" dirty="0">
                <a:solidFill>
                  <a:srgbClr val="000000"/>
                </a:solidFill>
                <a:latin typeface="微软雅黑"/>
                <a:ea typeface="微软雅黑"/>
              </a:rPr>
              <a:t>内存置换</a:t>
            </a:r>
            <a:endParaRPr lang="en-US" altLang="zh-CN" sz="1400" kern="0" dirty="0">
              <a:solidFill>
                <a:srgbClr val="000000"/>
              </a:solidFill>
              <a:latin typeface="微软雅黑"/>
              <a:ea typeface="微软雅黑"/>
            </a:endParaRPr>
          </a:p>
        </p:txBody>
      </p:sp>
      <p:sp>
        <p:nvSpPr>
          <p:cNvPr id="19" name="矩形 18"/>
          <p:cNvSpPr/>
          <p:nvPr/>
        </p:nvSpPr>
        <p:spPr>
          <a:xfrm>
            <a:off x="929426" y="3980863"/>
            <a:ext cx="5856312" cy="760208"/>
          </a:xfrm>
          <a:prstGeom prst="rect">
            <a:avLst/>
          </a:prstGeom>
        </p:spPr>
        <p:txBody>
          <a:bodyPr wrap="square">
            <a:spAutoFit/>
          </a:bodyPr>
          <a:lstStyle/>
          <a:p>
            <a:pPr marL="687387" lvl="1" indent="-285750" defTabSz="801688" fontAlgn="base">
              <a:lnSpc>
                <a:spcPct val="140000"/>
              </a:lnSpc>
              <a:spcBef>
                <a:spcPct val="30000"/>
              </a:spcBef>
              <a:buClr>
                <a:srgbClr val="000000"/>
              </a:buClr>
              <a:buSzPct val="50000"/>
              <a:buFont typeface="Wingdings" panose="05000000000000000000" pitchFamily="2" charset="2"/>
              <a:buChar char="l"/>
            </a:pPr>
            <a:r>
              <a:rPr lang="zh-CN" altLang="en-US" sz="1400" kern="0" dirty="0" smtClean="0">
                <a:solidFill>
                  <a:srgbClr val="000000"/>
                </a:solidFill>
                <a:latin typeface="微软雅黑"/>
                <a:ea typeface="微软雅黑"/>
              </a:rPr>
              <a:t>自动分配</a:t>
            </a:r>
            <a:endParaRPr lang="en-US" altLang="zh-CN" sz="1400" kern="0" dirty="0" smtClean="0">
              <a:solidFill>
                <a:srgbClr val="000000"/>
              </a:solidFill>
              <a:latin typeface="微软雅黑"/>
              <a:ea typeface="微软雅黑"/>
            </a:endParaRPr>
          </a:p>
          <a:p>
            <a:pPr marL="687387" lvl="1" indent="-285750" defTabSz="801688" fontAlgn="base">
              <a:lnSpc>
                <a:spcPct val="140000"/>
              </a:lnSpc>
              <a:spcBef>
                <a:spcPct val="30000"/>
              </a:spcBef>
              <a:buClr>
                <a:srgbClr val="000000"/>
              </a:buClr>
              <a:buSzPct val="50000"/>
              <a:buFont typeface="Wingdings" panose="05000000000000000000" pitchFamily="2" charset="2"/>
              <a:buChar char="l"/>
            </a:pPr>
            <a:r>
              <a:rPr lang="zh-CN" altLang="en-US" sz="1400" kern="0" dirty="0" smtClean="0">
                <a:solidFill>
                  <a:srgbClr val="000000"/>
                </a:solidFill>
                <a:latin typeface="微软雅黑"/>
                <a:ea typeface="微软雅黑"/>
              </a:rPr>
              <a:t>负载均衡</a:t>
            </a:r>
            <a:endParaRPr lang="en-US" altLang="zh-CN" sz="1400" kern="0" dirty="0">
              <a:solidFill>
                <a:srgbClr val="000000"/>
              </a:solidFill>
              <a:latin typeface="微软雅黑"/>
              <a:ea typeface="微软雅黑"/>
            </a:endParaRPr>
          </a:p>
        </p:txBody>
      </p:sp>
      <p:sp>
        <p:nvSpPr>
          <p:cNvPr id="22" name="矩形 21"/>
          <p:cNvSpPr/>
          <p:nvPr/>
        </p:nvSpPr>
        <p:spPr>
          <a:xfrm>
            <a:off x="2065785" y="3429000"/>
            <a:ext cx="6096000" cy="577158"/>
          </a:xfrm>
          <a:prstGeom prst="rect">
            <a:avLst/>
          </a:prstGeom>
        </p:spPr>
        <p:txBody>
          <a:bodyPr>
            <a:spAutoFit/>
          </a:bodyPr>
          <a:lstStyle/>
          <a:p>
            <a:pPr lvl="0" algn="just" defTabSz="801688" fontAlgn="base">
              <a:lnSpc>
                <a:spcPct val="140000"/>
              </a:lnSpc>
              <a:spcBef>
                <a:spcPct val="30000"/>
              </a:spcBef>
              <a:buClr>
                <a:srgbClr val="FFFFFF">
                  <a:lumMod val="50000"/>
                </a:srgbClr>
              </a:buClr>
              <a:buSzPct val="60000"/>
            </a:pPr>
            <a:r>
              <a:rPr lang="zh-CN" altLang="en-US" sz="1800" kern="0" dirty="0" smtClean="0">
                <a:solidFill>
                  <a:srgbClr val="000000"/>
                </a:solidFill>
                <a:latin typeface="微软雅黑"/>
                <a:ea typeface="微软雅黑"/>
                <a:cs typeface="Arial" panose="020B0604020202020204" pitchFamily="34" charset="0"/>
              </a:rPr>
              <a:t>虚拟机启动策略</a:t>
            </a:r>
            <a:endParaRPr lang="en-US" altLang="zh-CN" sz="1800" kern="0" dirty="0">
              <a:solidFill>
                <a:srgbClr val="000000"/>
              </a:solidFill>
              <a:latin typeface="微软雅黑"/>
              <a:ea typeface="微软雅黑"/>
              <a:cs typeface="Arial" panose="020B0604020202020204" pitchFamily="34" charset="0"/>
            </a:endParaRPr>
          </a:p>
        </p:txBody>
      </p:sp>
      <p:sp>
        <p:nvSpPr>
          <p:cNvPr id="23" name="矩形 22"/>
          <p:cNvSpPr/>
          <p:nvPr/>
        </p:nvSpPr>
        <p:spPr>
          <a:xfrm>
            <a:off x="2080854" y="5049556"/>
            <a:ext cx="6096000" cy="480131"/>
          </a:xfrm>
          <a:prstGeom prst="rect">
            <a:avLst/>
          </a:prstGeom>
        </p:spPr>
        <p:txBody>
          <a:bodyPr>
            <a:spAutoFit/>
          </a:bodyPr>
          <a:lstStyle/>
          <a:p>
            <a:pPr lvl="0" algn="just" defTabSz="801688" fontAlgn="base">
              <a:lnSpc>
                <a:spcPct val="140000"/>
              </a:lnSpc>
              <a:spcBef>
                <a:spcPct val="30000"/>
              </a:spcBef>
              <a:buClr>
                <a:srgbClr val="FFFFFF">
                  <a:lumMod val="50000"/>
                </a:srgbClr>
              </a:buClr>
              <a:buSzPct val="60000"/>
            </a:pPr>
            <a:r>
              <a:rPr lang="zh-CN" altLang="en-US" sz="1800" kern="0" dirty="0" smtClean="0">
                <a:solidFill>
                  <a:srgbClr val="000000"/>
                </a:solidFill>
                <a:latin typeface="微软雅黑"/>
                <a:ea typeface="微软雅黑"/>
                <a:cs typeface="Arial" panose="020B0604020202020204" pitchFamily="34" charset="0"/>
              </a:rPr>
              <a:t>虚拟机</a:t>
            </a:r>
            <a:r>
              <a:rPr lang="en-US" altLang="zh-CN" sz="1800" kern="0" dirty="0" smtClean="0">
                <a:solidFill>
                  <a:srgbClr val="000000"/>
                </a:solidFill>
                <a:latin typeface="微软雅黑"/>
                <a:ea typeface="微软雅黑"/>
                <a:cs typeface="Arial" panose="020B0604020202020204" pitchFamily="34" charset="0"/>
              </a:rPr>
              <a:t>NUMA</a:t>
            </a:r>
            <a:r>
              <a:rPr lang="zh-CN" altLang="en-US" sz="1800" kern="0" dirty="0" smtClean="0">
                <a:solidFill>
                  <a:srgbClr val="000000"/>
                </a:solidFill>
                <a:latin typeface="微软雅黑"/>
                <a:ea typeface="微软雅黑"/>
                <a:cs typeface="Arial" panose="020B0604020202020204" pitchFamily="34" charset="0"/>
              </a:rPr>
              <a:t>结构自动调整</a:t>
            </a:r>
            <a:endParaRPr lang="en-US" altLang="zh-CN" sz="1800" kern="0" dirty="0">
              <a:solidFill>
                <a:srgbClr val="000000"/>
              </a:solidFill>
              <a:latin typeface="微软雅黑"/>
              <a:ea typeface="微软雅黑"/>
              <a:cs typeface="Arial" panose="020B0604020202020204" pitchFamily="34" charset="0"/>
            </a:endParaRPr>
          </a:p>
        </p:txBody>
      </p:sp>
    </p:spTree>
    <p:extLst>
      <p:ext uri="{BB962C8B-B14F-4D97-AF65-F5344CB8AC3E}">
        <p14:creationId xmlns:p14="http://schemas.microsoft.com/office/powerpoint/2010/main" val="14302263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集群配置操作</a:t>
            </a:r>
            <a:endParaRPr lang="zh-CN" altLang="en-US" dirty="0"/>
          </a:p>
        </p:txBody>
      </p:sp>
      <p:pic>
        <p:nvPicPr>
          <p:cNvPr id="3" name="图片 2"/>
          <p:cNvPicPr>
            <a:picLocks noChangeAspect="1"/>
          </p:cNvPicPr>
          <p:nvPr/>
        </p:nvPicPr>
        <p:blipFill>
          <a:blip r:embed="rId3"/>
          <a:stretch>
            <a:fillRect/>
          </a:stretch>
        </p:blipFill>
        <p:spPr>
          <a:xfrm>
            <a:off x="1379476" y="1304764"/>
            <a:ext cx="8839200" cy="4657725"/>
          </a:xfrm>
          <a:prstGeom prst="rect">
            <a:avLst/>
          </a:prstGeom>
          <a:ln w="12700">
            <a:solidFill>
              <a:schemeClr val="bg1">
                <a:lumMod val="85000"/>
              </a:schemeClr>
            </a:solidFill>
          </a:ln>
        </p:spPr>
      </p:pic>
    </p:spTree>
    <p:extLst>
      <p:ext uri="{BB962C8B-B14F-4D97-AF65-F5344CB8AC3E}">
        <p14:creationId xmlns:p14="http://schemas.microsoft.com/office/powerpoint/2010/main" val="572624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b="1" dirty="0" smtClean="0"/>
              <a:t>计算资源管理</a:t>
            </a:r>
            <a:endParaRPr lang="en-US" altLang="zh-CN" b="1" dirty="0" smtClean="0"/>
          </a:p>
          <a:p>
            <a:pPr lvl="1">
              <a:buClr>
                <a:schemeClr val="bg1">
                  <a:lumMod val="50000"/>
                </a:schemeClr>
              </a:buClr>
            </a:pPr>
            <a:r>
              <a:rPr lang="zh-CN" altLang="en-US" dirty="0" smtClean="0">
                <a:solidFill>
                  <a:schemeClr val="bg1">
                    <a:lumMod val="50000"/>
                  </a:schemeClr>
                </a:solidFill>
              </a:rPr>
              <a:t>集群管理</a:t>
            </a:r>
            <a:endParaRPr lang="en-US" altLang="zh-CN" dirty="0" smtClean="0">
              <a:solidFill>
                <a:schemeClr val="bg1">
                  <a:lumMod val="50000"/>
                </a:schemeClr>
              </a:solidFill>
            </a:endParaRPr>
          </a:p>
          <a:p>
            <a:pPr lvl="1">
              <a:buClrTx/>
              <a:buSzPct val="60000"/>
              <a:buFont typeface="Wingdings" panose="05000000000000000000" pitchFamily="2" charset="2"/>
              <a:buChar char="n"/>
            </a:pPr>
            <a:r>
              <a:rPr lang="zh-CN" altLang="en-US" dirty="0" smtClean="0"/>
              <a:t>主机管理</a:t>
            </a:r>
            <a:endParaRPr lang="en-US" altLang="zh-CN" dirty="0" smtClean="0"/>
          </a:p>
          <a:p>
            <a:pPr>
              <a:buClrTx/>
            </a:pPr>
            <a:r>
              <a:rPr lang="zh-CN" altLang="en-US" dirty="0" smtClean="0">
                <a:solidFill>
                  <a:schemeClr val="bg1">
                    <a:lumMod val="50000"/>
                  </a:schemeClr>
                </a:solidFill>
              </a:rPr>
              <a:t>存储资源管理</a:t>
            </a:r>
            <a:endParaRPr lang="en-US" altLang="zh-CN" dirty="0" smtClean="0">
              <a:solidFill>
                <a:schemeClr val="bg1">
                  <a:lumMod val="50000"/>
                </a:schemeClr>
              </a:solidFill>
            </a:endParaRPr>
          </a:p>
          <a:p>
            <a:pPr>
              <a:buClrTx/>
            </a:pPr>
            <a:r>
              <a:rPr lang="zh-CN" altLang="en-US" dirty="0" smtClean="0">
                <a:solidFill>
                  <a:schemeClr val="bg1">
                    <a:lumMod val="50000"/>
                  </a:schemeClr>
                </a:solidFill>
              </a:rPr>
              <a:t>网络资源管理</a:t>
            </a:r>
            <a:endParaRPr lang="en-US" altLang="zh-CN" dirty="0" smtClean="0">
              <a:solidFill>
                <a:schemeClr val="bg1">
                  <a:lumMod val="50000"/>
                </a:schemeClr>
              </a:solidFill>
            </a:endParaRPr>
          </a:p>
          <a:p>
            <a:pPr>
              <a:buClrTx/>
            </a:pPr>
            <a:r>
              <a:rPr lang="zh-CN" altLang="en-US" dirty="0" smtClean="0">
                <a:solidFill>
                  <a:schemeClr val="bg1">
                    <a:lumMod val="50000"/>
                  </a:schemeClr>
                </a:solidFill>
              </a:rPr>
              <a:t>虚拟机发放</a:t>
            </a:r>
            <a:endParaRPr lang="en-US" altLang="zh-CN" dirty="0" smtClean="0">
              <a:solidFill>
                <a:schemeClr val="bg1">
                  <a:lumMod val="50000"/>
                </a:schemeClr>
              </a:solidFill>
            </a:endParaRPr>
          </a:p>
          <a:p>
            <a:pPr>
              <a:buClrTx/>
            </a:pPr>
            <a:r>
              <a:rPr lang="zh-CN" altLang="en-US" dirty="0" smtClean="0">
                <a:solidFill>
                  <a:schemeClr val="bg1">
                    <a:lumMod val="50000"/>
                  </a:schemeClr>
                </a:solidFill>
              </a:rPr>
              <a:t>虚拟机管理</a:t>
            </a:r>
            <a:endParaRPr lang="zh-CN" altLang="en-US" dirty="0">
              <a:solidFill>
                <a:schemeClr val="bg1">
                  <a:lumMod val="50000"/>
                </a:schemeClr>
              </a:solidFill>
            </a:endParaRPr>
          </a:p>
        </p:txBody>
      </p:sp>
    </p:spTree>
    <p:extLst>
      <p:ext uri="{BB962C8B-B14F-4D97-AF65-F5344CB8AC3E}">
        <p14:creationId xmlns:p14="http://schemas.microsoft.com/office/powerpoint/2010/main" val="16878544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主机管理</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369754703"/>
              </p:ext>
            </p:extLst>
          </p:nvPr>
        </p:nvGraphicFramePr>
        <p:xfrm>
          <a:off x="1379476" y="1376773"/>
          <a:ext cx="9433048" cy="4869788"/>
        </p:xfrm>
        <a:graphic>
          <a:graphicData uri="http://schemas.openxmlformats.org/drawingml/2006/table">
            <a:tbl>
              <a:tblPr firstRow="1" bandRow="1"/>
              <a:tblGrid>
                <a:gridCol w="2187373"/>
                <a:gridCol w="4693739"/>
                <a:gridCol w="2551936"/>
              </a:tblGrid>
              <a:tr h="459585">
                <a:tc>
                  <a:txBody>
                    <a:bodyPr/>
                    <a:lstStyle/>
                    <a:p>
                      <a:pPr algn="ctr"/>
                      <a:r>
                        <a:rPr lang="zh-CN" altLang="en-US" sz="2000" b="1" dirty="0"/>
                        <a:t>功能</a:t>
                      </a:r>
                    </a:p>
                  </a:txBody>
                  <a:tcPr marL="90000" marR="90000" marT="46800" marB="46800">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effectLst/>
                        </a:rPr>
                        <a:t>说明</a:t>
                      </a:r>
                    </a:p>
                  </a:txBody>
                  <a:tcPr marL="90000" marR="90000" marT="46800" marB="46800">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2000" b="1" dirty="0" smtClean="0">
                          <a:effectLst/>
                        </a:rPr>
                        <a:t>界面入口</a:t>
                      </a:r>
                      <a:endParaRPr lang="zh-CN" altLang="en-US" sz="2000" b="1" dirty="0">
                        <a:effectLst/>
                      </a:endParaRPr>
                    </a:p>
                  </a:txBody>
                  <a:tcPr marL="90000" marR="90000" marT="46800" marB="4680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10986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effectLst/>
                        </a:rPr>
                        <a:t>监控主机</a:t>
                      </a: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effectLst/>
                        </a:rPr>
                        <a:t>查看主机监控信息，以便了解主机在指定时间段内的运行状态。</a:t>
                      </a:r>
                    </a:p>
                  </a:txBody>
                  <a:tcPr marL="90000" marR="90000" marT="46800" marB="46800" anchor="ctr"/>
                </a:tc>
                <a:tc rowSpan="2">
                  <a:txBody>
                    <a:bodyPr/>
                    <a:lstStyle/>
                    <a:p>
                      <a:pPr algn="ctr"/>
                      <a:r>
                        <a:rPr lang="zh-CN" altLang="en-US" sz="1600" dirty="0" smtClean="0">
                          <a:effectLst/>
                        </a:rPr>
                        <a:t>“首页</a:t>
                      </a:r>
                      <a:r>
                        <a:rPr lang="en-US" altLang="zh-CN" sz="1600" dirty="0" smtClean="0">
                          <a:effectLst/>
                        </a:rPr>
                        <a:t>&gt;</a:t>
                      </a:r>
                      <a:r>
                        <a:rPr lang="zh-CN" altLang="en-US" sz="1600" dirty="0" smtClean="0">
                          <a:effectLst/>
                        </a:rPr>
                        <a:t>资源池</a:t>
                      </a:r>
                      <a:r>
                        <a:rPr lang="en-US" altLang="zh-CN" sz="1600" dirty="0" smtClean="0">
                          <a:effectLst/>
                        </a:rPr>
                        <a:t>&gt;</a:t>
                      </a:r>
                      <a:r>
                        <a:rPr lang="zh-CN" altLang="en-US" sz="1600" dirty="0" smtClean="0">
                          <a:effectLst/>
                        </a:rPr>
                        <a:t>主机”</a:t>
                      </a:r>
                      <a:endParaRPr lang="en-US" sz="1600" dirty="0"/>
                    </a:p>
                  </a:txBody>
                  <a:tcPr marL="90000" marR="90000" marT="46800" marB="46800" anchor="ctr">
                    <a:lnR w="28575" cap="flat" cmpd="sng" algn="ctr">
                      <a:solidFill>
                        <a:schemeClr val="tx1"/>
                      </a:solidFill>
                      <a:prstDash val="solid"/>
                      <a:round/>
                      <a:headEnd type="none" w="med" len="med"/>
                      <a:tailEnd type="none" w="med" len="med"/>
                    </a:lnR>
                  </a:tcPr>
                </a:tc>
              </a:tr>
              <a:tr h="11142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effectLst/>
                        </a:rPr>
                        <a:t>配置主机属性</a:t>
                      </a: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effectLst/>
                        </a:rPr>
                        <a:t>调整主机属性，包括时间同步策略、</a:t>
                      </a:r>
                      <a:r>
                        <a:rPr lang="en-US" altLang="zh-CN" sz="1600" dirty="0" smtClean="0">
                          <a:effectLst/>
                        </a:rPr>
                        <a:t>BMC</a:t>
                      </a:r>
                      <a:r>
                        <a:rPr lang="zh-CN" altLang="en-US" sz="1600" dirty="0" smtClean="0">
                          <a:effectLst/>
                        </a:rPr>
                        <a:t>设置、存储多路径类型、维护模式等。</a:t>
                      </a:r>
                    </a:p>
                  </a:txBody>
                  <a:tcPr marL="90000" marR="90000" marT="46800" marB="46800" anchor="ctr"/>
                </a:tc>
                <a:tc vMerge="1">
                  <a:txBody>
                    <a:bodyPr/>
                    <a:lstStyle/>
                    <a:p>
                      <a:endParaRPr lang="en-US" dirty="0"/>
                    </a:p>
                  </a:txBody>
                  <a:tcPr/>
                </a:tc>
              </a:tr>
              <a:tr h="10986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effectLst/>
                        </a:rPr>
                        <a:t>配置主机网口</a:t>
                      </a:r>
                    </a:p>
                  </a:txBody>
                  <a:tcPr marL="90000" marR="90000" marT="46800" marB="46800" anchor="ctr">
                    <a:lnL w="28575" cap="flat" cmpd="sng" algn="ctr">
                      <a:solidFill>
                        <a:schemeClr val="tx1"/>
                      </a:solidFill>
                      <a:prstDash val="solid"/>
                      <a:round/>
                      <a:headEnd type="none" w="med" len="med"/>
                      <a:tailEnd type="none" w="med" len="med"/>
                    </a:lnL>
                  </a:tcPr>
                </a:tc>
                <a:tc>
                  <a:txBody>
                    <a:bodyPr/>
                    <a:lstStyle/>
                    <a:p>
                      <a:pPr algn="ctr"/>
                      <a:r>
                        <a:rPr lang="zh-CN" altLang="en-US" sz="1600" dirty="0" smtClean="0">
                          <a:effectLst/>
                        </a:rPr>
                        <a:t>管理与维护主机的网口，包括绑定网口、关联存储接口等。</a:t>
                      </a:r>
                      <a:endParaRPr lang="zh-CN" altLang="en-US" sz="1600" dirty="0">
                        <a:effectLst/>
                      </a:endParaRPr>
                    </a:p>
                  </a:txBody>
                  <a:tcPr marL="90000" marR="90000" marT="46800" marB="46800" anchor="ctr"/>
                </a:tc>
                <a:tc rowSpan="2">
                  <a:txBody>
                    <a:bodyPr/>
                    <a:lstStyle/>
                    <a:p>
                      <a:pPr algn="ctr"/>
                      <a:r>
                        <a:rPr lang="zh-CN" altLang="en-US" sz="1600" dirty="0" smtClean="0">
                          <a:effectLst/>
                        </a:rPr>
                        <a:t>“首页</a:t>
                      </a:r>
                      <a:r>
                        <a:rPr lang="en-US" altLang="zh-CN" sz="1600" dirty="0" smtClean="0">
                          <a:effectLst/>
                        </a:rPr>
                        <a:t>&gt;</a:t>
                      </a:r>
                      <a:r>
                        <a:rPr lang="zh-CN" altLang="en-US" sz="1600" dirty="0" smtClean="0">
                          <a:effectLst/>
                        </a:rPr>
                        <a:t>资源池</a:t>
                      </a:r>
                      <a:r>
                        <a:rPr lang="en-US" altLang="zh-CN" sz="1600" dirty="0" smtClean="0">
                          <a:effectLst/>
                        </a:rPr>
                        <a:t>&gt;</a:t>
                      </a:r>
                      <a:r>
                        <a:rPr lang="zh-CN" altLang="en-US" sz="1600" dirty="0" smtClean="0">
                          <a:effectLst/>
                        </a:rPr>
                        <a:t>主机</a:t>
                      </a:r>
                      <a:r>
                        <a:rPr lang="en-US" altLang="zh-CN" sz="1600" dirty="0" smtClean="0">
                          <a:effectLst/>
                        </a:rPr>
                        <a:t>&gt; </a:t>
                      </a:r>
                      <a:r>
                        <a:rPr lang="zh-CN" altLang="en-US" sz="1600" dirty="0" smtClean="0">
                          <a:effectLst/>
                        </a:rPr>
                        <a:t>配置”</a:t>
                      </a:r>
                      <a:endParaRPr lang="en-US" sz="1600" dirty="0"/>
                    </a:p>
                  </a:txBody>
                  <a:tcPr marL="90000" marR="90000" marT="46800" marB="4680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r h="10986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effectLst/>
                        </a:rPr>
                        <a:t>配置主机关联的存储资源</a:t>
                      </a:r>
                    </a:p>
                  </a:txBody>
                  <a:tcPr marL="90000" marR="90000" marT="46800" marB="4680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effectLst/>
                        </a:rPr>
                        <a:t>为主机关联存储资源，以便为主机上的虚拟机提供存储空间。</a:t>
                      </a:r>
                    </a:p>
                  </a:txBody>
                  <a:tcPr marL="90000" marR="90000" marT="46800" marB="46800" anchor="ctr">
                    <a:lnB w="28575" cap="flat" cmpd="sng" algn="ctr">
                      <a:solidFill>
                        <a:schemeClr val="tx1"/>
                      </a:solidFill>
                      <a:prstDash val="solid"/>
                      <a:round/>
                      <a:headEnd type="none" w="med" len="med"/>
                      <a:tailEnd type="none" w="med" len="med"/>
                    </a:lnB>
                  </a:tcPr>
                </a:tc>
                <a:tc vMerge="1">
                  <a:txBody>
                    <a:bodyPr/>
                    <a:lstStyle/>
                    <a:p>
                      <a:endParaRPr lang="en-US" dirty="0"/>
                    </a:p>
                  </a:txBody>
                  <a:tcPr/>
                </a:tc>
              </a:tr>
            </a:tbl>
          </a:graphicData>
        </a:graphic>
      </p:graphicFrame>
    </p:spTree>
    <p:extLst>
      <p:ext uri="{BB962C8B-B14F-4D97-AF65-F5344CB8AC3E}">
        <p14:creationId xmlns:p14="http://schemas.microsoft.com/office/powerpoint/2010/main" val="4096788131"/>
      </p:ext>
    </p:extLst>
  </p:cSld>
  <p:clrMapOvr>
    <a:masterClrMapping/>
  </p:clrMapOvr>
  <p:timing>
    <p:tnLst>
      <p:par>
        <p:cTn id="1" dur="indefinite" restart="never" nodeType="tmRoot"/>
      </p:par>
    </p:tnLst>
  </p:timing>
</p:sld>
</file>

<file path=ppt/theme/theme1.xml><?xml version="1.0" encoding="utf-8"?>
<a:theme xmlns:a="http://schemas.openxmlformats.org/drawingml/2006/main" name="人才生态发展部-母版">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V3.0胶片模板字体">
      <a:majorFont>
        <a:latin typeface="微软雅黑"/>
        <a:ea typeface="黑体"/>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lgn="ctr">
          <a:noFill/>
          <a:miter lim="800000"/>
          <a:headEnd/>
          <a:tailEnd/>
        </a:ln>
      </a:spPr>
      <a:bodyPr vert="horz" wrap="square" lIns="87802" tIns="43901" rIns="87802" bIns="43901" numCol="1" anchor="ctr" anchorCtr="0" compatLnSpc="1">
        <a:prstTxWarp prst="textNoShape">
          <a:avLst/>
        </a:prstTxWarp>
      </a:bodyPr>
      <a:lstStyle>
        <a:defPPr>
          <a:defRPr dirty="0" smtClean="0"/>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C226774B8D87F4D92D9D1F6859ED44E" ma:contentTypeVersion="0" ma:contentTypeDescription="Create a new document." ma:contentTypeScope="" ma:versionID="2405c1ce63a3409bcef189279c704bc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23E6701-3943-4A44-84F3-F772B5088830}">
  <ds:schemaRefs>
    <ds:schemaRef ds:uri="http://schemas.microsoft.com/sharepoint/v3/contenttype/forms"/>
  </ds:schemaRefs>
</ds:datastoreItem>
</file>

<file path=customXml/itemProps2.xml><?xml version="1.0" encoding="utf-8"?>
<ds:datastoreItem xmlns:ds="http://schemas.openxmlformats.org/officeDocument/2006/customXml" ds:itemID="{EAE3093B-232B-4C15-AB25-7F1FBE134870}">
  <ds:schemaRefs>
    <ds:schemaRef ds:uri="http://schemas.microsoft.com/office/2006/metadata/properties"/>
  </ds:schemaRefs>
</ds:datastoreItem>
</file>

<file path=customXml/itemProps3.xml><?xml version="1.0" encoding="utf-8"?>
<ds:datastoreItem xmlns:ds="http://schemas.openxmlformats.org/officeDocument/2006/customXml" ds:itemID="{30CCA2B5-3FE3-400B-9EC4-E12D186075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68544</TotalTime>
  <Words>3987</Words>
  <Application>Microsoft Office PowerPoint</Application>
  <PresentationFormat>宽屏</PresentationFormat>
  <Paragraphs>379</Paragraphs>
  <Slides>44</Slides>
  <Notes>36</Notes>
  <HiddenSlides>2</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44</vt:i4>
      </vt:variant>
    </vt:vector>
  </HeadingPairs>
  <TitlesOfParts>
    <vt:vector size="53" baseType="lpstr">
      <vt:lpstr>黑体</vt:lpstr>
      <vt:lpstr>宋体</vt:lpstr>
      <vt:lpstr>微软雅黑</vt:lpstr>
      <vt:lpstr>Arial</vt:lpstr>
      <vt:lpstr>FrutigerNext LT Light</vt:lpstr>
      <vt:lpstr>FrutigerNext LT Medium</vt:lpstr>
      <vt:lpstr>FrutigerNext LT Regular</vt:lpstr>
      <vt:lpstr>Wingdings</vt:lpstr>
      <vt:lpstr>人才生态发展部-母版</vt:lpstr>
      <vt:lpstr>PowerPoint 演示文稿</vt:lpstr>
      <vt:lpstr>FusionCompute虚拟机发放与管理</vt:lpstr>
      <vt:lpstr>PowerPoint 演示文稿</vt:lpstr>
      <vt:lpstr>PowerPoint 演示文稿</vt:lpstr>
      <vt:lpstr>集群管理</vt:lpstr>
      <vt:lpstr>集群基本配置</vt:lpstr>
      <vt:lpstr>集群配置操作</vt:lpstr>
      <vt:lpstr>PowerPoint 演示文稿</vt:lpstr>
      <vt:lpstr>主机管理</vt:lpstr>
      <vt:lpstr>主机管理配置</vt:lpstr>
      <vt:lpstr>PowerPoint 演示文稿</vt:lpstr>
      <vt:lpstr>PowerPoint 演示文稿</vt:lpstr>
      <vt:lpstr>存储资源介绍</vt:lpstr>
      <vt:lpstr>存储资源配置过程 (IP-SAN)</vt:lpstr>
      <vt:lpstr>存储资源配置过程</vt:lpstr>
      <vt:lpstr>FusionCompute数据存储使用方式</vt:lpstr>
      <vt:lpstr>FusionCompute磁盘参数</vt:lpstr>
      <vt:lpstr>知识小考</vt:lpstr>
      <vt:lpstr>PowerPoint 演示文稿</vt:lpstr>
      <vt:lpstr>PowerPoint 演示文稿</vt:lpstr>
      <vt:lpstr>网络资源管理介绍</vt:lpstr>
      <vt:lpstr>网络配置 - 分布式交换机管理 </vt:lpstr>
      <vt:lpstr>FusionCompute分布式虚拟交换机类型</vt:lpstr>
      <vt:lpstr>端口组管理</vt:lpstr>
      <vt:lpstr>安全组管理</vt:lpstr>
      <vt:lpstr>PowerPoint 演示文稿</vt:lpstr>
      <vt:lpstr>PowerPoint 演示文稿</vt:lpstr>
      <vt:lpstr>创建全新的虚拟机</vt:lpstr>
      <vt:lpstr>使用模板创建虚拟机</vt:lpstr>
      <vt:lpstr>使用已有的虚拟机克隆虚拟机</vt:lpstr>
      <vt:lpstr>PowerPoint 演示文稿</vt:lpstr>
      <vt:lpstr>PowerPoint 演示文稿</vt:lpstr>
      <vt:lpstr>虚拟机文件</vt:lpstr>
      <vt:lpstr>虚拟机调整</vt:lpstr>
      <vt:lpstr>虚拟机回收</vt:lpstr>
      <vt:lpstr>模板管理</vt:lpstr>
      <vt:lpstr>快照管理</vt:lpstr>
      <vt:lpstr>Tools管理</vt:lpstr>
      <vt:lpstr>Tools管理</vt:lpstr>
      <vt:lpstr>虚拟机防病毒</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zhangwuzjhw</cp:lastModifiedBy>
  <cp:revision>2525</cp:revision>
  <dcterms:created xsi:type="dcterms:W3CDTF">2003-08-21T06:48:56Z</dcterms:created>
  <dcterms:modified xsi:type="dcterms:W3CDTF">2019-08-07T09:47:32Z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(3)KZ1hJBv94sj1cQD3R/kMchEhlWUsO4a6qMFSX19Vc9rH6+/Wpa+VbrFxgDCjt6uSsS3d123m
wrcieQ/owhI+VuclkQZkrlJ1WXCzmxaB7yFuN0tXmQLuBAo8lHwX2XTEqhwxs4tSQNOPJtgi
mchjYoLaHYNlC9eOBeq7udnpyrcC7Ejt1zcHfNoLDLZqFW6Y0Mgpy0+00fTx0zjrBaUKY0gy
NMd8L4XD3VEctw1U2+</vt:lpwstr>
  </property>
  <property fmtid="{D5CDD505-2E9C-101B-9397-08002B2CF9AE}" pid="18" name="_2015_ms_pID_7253431">
    <vt:lpwstr>KyOKOV+kgOHo3NtVo8QXx+up4QprLWtWzR5d4EeBTbUNndUfORZkB7
kxm9PWH54JA+jky+hW4WOMnI4dzmkQvxfYSvPELuPNQ9bbIJpe4NaKm5KdGmEkJlqoY4hOtp
cVBMHeHfd1s94QK/hRrYhetm/mcJu/aqg7s0Ky182vfhNWxD+XxpScNqbc3CsGy58G20Bcke
G0fTka2l6n8gzYwK4LmTGzWmgCy0iWbkFPSw</vt:lpwstr>
  </property>
  <property fmtid="{D5CDD505-2E9C-101B-9397-08002B2CF9AE}" pid="19" name="_2015_ms_pID_7253432">
    <vt:lpwstr>CNbhZJVw289d6msHztzOUJiu+KImDZYcDHvB
nB9mkXD++euqRq1FP9jsGyZMV00ZSw==</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1565167503</vt:lpwstr>
  </property>
</Properties>
</file>