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46"/>
  </p:notesMasterIdLst>
  <p:handoutMasterIdLst>
    <p:handoutMasterId r:id="rId47"/>
  </p:handoutMasterIdLst>
  <p:sldIdLst>
    <p:sldId id="1264" r:id="rId5"/>
    <p:sldId id="1319" r:id="rId6"/>
    <p:sldId id="1320" r:id="rId7"/>
    <p:sldId id="1377" r:id="rId8"/>
    <p:sldId id="1446" r:id="rId9"/>
    <p:sldId id="1451" r:id="rId10"/>
    <p:sldId id="1450" r:id="rId11"/>
    <p:sldId id="1455" r:id="rId12"/>
    <p:sldId id="1454" r:id="rId13"/>
    <p:sldId id="1452" r:id="rId14"/>
    <p:sldId id="1453" r:id="rId15"/>
    <p:sldId id="1481" r:id="rId16"/>
    <p:sldId id="1447" r:id="rId17"/>
    <p:sldId id="1459" r:id="rId18"/>
    <p:sldId id="1460" r:id="rId19"/>
    <p:sldId id="1461" r:id="rId20"/>
    <p:sldId id="1462" r:id="rId21"/>
    <p:sldId id="1463" r:id="rId22"/>
    <p:sldId id="1465" r:id="rId23"/>
    <p:sldId id="1456" r:id="rId24"/>
    <p:sldId id="1464" r:id="rId25"/>
    <p:sldId id="1466" r:id="rId26"/>
    <p:sldId id="1467" r:id="rId27"/>
    <p:sldId id="1468" r:id="rId28"/>
    <p:sldId id="1469" r:id="rId29"/>
    <p:sldId id="1470" r:id="rId30"/>
    <p:sldId id="1483" r:id="rId31"/>
    <p:sldId id="1457" r:id="rId32"/>
    <p:sldId id="1472" r:id="rId33"/>
    <p:sldId id="1471" r:id="rId34"/>
    <p:sldId id="1473" r:id="rId35"/>
    <p:sldId id="1474" r:id="rId36"/>
    <p:sldId id="1475" r:id="rId37"/>
    <p:sldId id="1458" r:id="rId38"/>
    <p:sldId id="1476" r:id="rId39"/>
    <p:sldId id="1477" r:id="rId40"/>
    <p:sldId id="1478" r:id="rId41"/>
    <p:sldId id="1482" r:id="rId42"/>
    <p:sldId id="1330" r:id="rId43"/>
    <p:sldId id="1380" r:id="rId44"/>
    <p:sldId id="1204" r:id="rId45"/>
  </p:sldIdLst>
  <p:sldSz cx="12192000" cy="6858000"/>
  <p:notesSz cx="7099300" cy="10234613"/>
  <p:custDataLst>
    <p:tags r:id="rId48"/>
  </p:custDataLst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2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FF"/>
    <a:srgbClr val="00FFFF"/>
    <a:srgbClr val="CCFFFF"/>
    <a:srgbClr val="00CCFF"/>
    <a:srgbClr val="33CCFF"/>
    <a:srgbClr val="66FFFF"/>
    <a:srgbClr val="C00000"/>
    <a:srgbClr val="99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7001" autoAdjust="0"/>
  </p:normalViewPr>
  <p:slideViewPr>
    <p:cSldViewPr showGuides="1">
      <p:cViewPr varScale="1">
        <p:scale>
          <a:sx n="102" d="100"/>
          <a:sy n="102" d="100"/>
        </p:scale>
        <p:origin x="666" y="108"/>
      </p:cViewPr>
      <p:guideLst>
        <p:guide pos="3840"/>
        <p:guide orient="horz" pos="2251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80" d="100"/>
          <a:sy n="80" d="100"/>
        </p:scale>
        <p:origin x="3084" y="96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654C4-2694-49CC-A6AB-24FBD0A224C5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0725146-7EE6-4280-89A6-80F3B519F5F7}">
      <dgm:prSet phldrT="[Text]" custT="1"/>
      <dgm:spPr/>
      <dgm:t>
        <a:bodyPr/>
        <a:lstStyle/>
        <a:p>
          <a:r>
            <a:rPr lang="zh-CN" altLang="en-US" sz="2400" dirty="0" smtClean="0">
              <a:latin typeface="+mn-lt"/>
            </a:rPr>
            <a:t>看错误提示</a:t>
          </a:r>
          <a:endParaRPr lang="en-US" sz="2400" dirty="0">
            <a:latin typeface="+mn-lt"/>
          </a:endParaRPr>
        </a:p>
      </dgm:t>
    </dgm:pt>
    <dgm:pt modelId="{28548B93-480C-405B-AFBC-D2489C810AE7}" type="parTrans" cxnId="{EFF8DF1B-A366-4201-A2DD-41E9633A47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7EF5DB1-2526-4148-B5A2-D914212E7C8D}" type="sibTrans" cxnId="{EFF8DF1B-A366-4201-A2DD-41E9633A47F7}">
      <dgm:prSet/>
      <dgm:spPr>
        <a:solidFill>
          <a:srgbClr val="00B0F0"/>
        </a:solidFill>
      </dgm:spPr>
      <dgm:t>
        <a:bodyPr/>
        <a:lstStyle/>
        <a:p>
          <a:endParaRPr lang="en-US">
            <a:latin typeface="+mn-lt"/>
          </a:endParaRPr>
        </a:p>
      </dgm:t>
    </dgm:pt>
    <dgm:pt modelId="{F035DC3E-6EDB-4522-B63C-D67017DB599C}">
      <dgm:prSet phldrT="[Text]" custT="1"/>
      <dgm:spPr/>
      <dgm:t>
        <a:bodyPr/>
        <a:lstStyle/>
        <a:p>
          <a:r>
            <a:rPr lang="zh-CN" altLang="en-US" sz="2400" dirty="0" smtClean="0">
              <a:latin typeface="+mn-lt"/>
            </a:rPr>
            <a:t>看告警</a:t>
          </a:r>
          <a:endParaRPr lang="en-US" sz="2400" dirty="0">
            <a:latin typeface="+mn-lt"/>
          </a:endParaRPr>
        </a:p>
      </dgm:t>
    </dgm:pt>
    <dgm:pt modelId="{91B96A25-CFA0-47D9-86BC-FCF996AD3AC2}" type="parTrans" cxnId="{6BCF35F3-5E9E-4C67-B215-8E6335C65F1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54ADB7-FCDB-4496-9674-DB7A418A8FE1}" type="sibTrans" cxnId="{6BCF35F3-5E9E-4C67-B215-8E6335C65F12}">
      <dgm:prSet/>
      <dgm:spPr>
        <a:solidFill>
          <a:srgbClr val="00B0F0"/>
        </a:solidFill>
      </dgm:spPr>
      <dgm:t>
        <a:bodyPr/>
        <a:lstStyle/>
        <a:p>
          <a:endParaRPr lang="en-US">
            <a:latin typeface="+mn-lt"/>
          </a:endParaRPr>
        </a:p>
      </dgm:t>
    </dgm:pt>
    <dgm:pt modelId="{99433648-EAD3-49AA-9F09-AA5C9E8A7FEA}">
      <dgm:prSet phldrT="[Text]" custT="1"/>
      <dgm:spPr/>
      <dgm:t>
        <a:bodyPr/>
        <a:lstStyle/>
        <a:p>
          <a:r>
            <a:rPr lang="zh-CN" altLang="en-US" sz="2400" dirty="0" smtClean="0">
              <a:latin typeface="+mn-lt"/>
            </a:rPr>
            <a:t>看日志</a:t>
          </a:r>
          <a:endParaRPr lang="en-US" sz="2400" dirty="0">
            <a:latin typeface="+mn-lt"/>
          </a:endParaRPr>
        </a:p>
      </dgm:t>
    </dgm:pt>
    <dgm:pt modelId="{7E7FFAE2-99DD-4CFB-B532-D7701A4223E8}" type="parTrans" cxnId="{E2802E91-096F-43BE-8E1E-855A48BD593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14FBCDE-2A0D-4806-A5E1-BF597DEF1A78}" type="sibTrans" cxnId="{E2802E91-096F-43BE-8E1E-855A48BD593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2AB41A3-7C70-48FA-B397-18D6B42BDAE1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dirty="0" smtClean="0">
              <a:latin typeface="+mn-lt"/>
            </a:rPr>
            <a:t>任务中心的错误提示</a:t>
          </a:r>
          <a:endParaRPr lang="en-US" dirty="0">
            <a:latin typeface="+mn-lt"/>
          </a:endParaRPr>
        </a:p>
      </dgm:t>
    </dgm:pt>
    <dgm:pt modelId="{0129B6F9-36F5-4F80-8028-3E34BF2EF21A}" type="parTrans" cxnId="{5E1C82D2-D73F-44C3-9722-392DEAE52B4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3BF233F-B360-42A7-864B-8EBD4C0F8D42}" type="sibTrans" cxnId="{5E1C82D2-D73F-44C3-9722-392DEAE52B4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993904-5D33-48E4-933E-61F61E8FBEC4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dirty="0" smtClean="0">
              <a:latin typeface="+mn-lt"/>
            </a:rPr>
            <a:t>查阅在线帮助</a:t>
          </a:r>
          <a:endParaRPr lang="en-US" dirty="0">
            <a:latin typeface="+mn-lt"/>
          </a:endParaRPr>
        </a:p>
      </dgm:t>
    </dgm:pt>
    <dgm:pt modelId="{7C7BD694-B495-4417-94FE-EEE5487B3C4B}" type="parTrans" cxnId="{CA8943CB-C45B-475A-8992-2D2BFBFB021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92A59E0-BE52-4230-8B06-D797A1C6232A}" type="sibTrans" cxnId="{CA8943CB-C45B-475A-8992-2D2BFBFB021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7B16DFD-B200-4B94-8E15-4B7F22BC5450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dirty="0" smtClean="0">
              <a:latin typeface="+mn-lt"/>
            </a:rPr>
            <a:t>按在线帮助步骤处理</a:t>
          </a:r>
          <a:endParaRPr lang="en-US" dirty="0">
            <a:latin typeface="+mn-lt"/>
          </a:endParaRPr>
        </a:p>
      </dgm:t>
    </dgm:pt>
    <dgm:pt modelId="{F4E8F8CA-05D8-4F62-BE46-3587A4BD0B60}" type="parTrans" cxnId="{FACF9F12-491F-46A5-B4F6-412CEC2099A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C4D0540-843A-4884-9EC7-247C324CEB0F}" type="sibTrans" cxnId="{FACF9F12-491F-46A5-B4F6-412CEC2099A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912DC81-A6D8-4FF3-AD44-04EBA06962F4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dirty="0" smtClean="0">
              <a:latin typeface="+mn-lt"/>
            </a:rPr>
            <a:t>查看系统告警</a:t>
          </a:r>
          <a:endParaRPr lang="en-US" dirty="0">
            <a:latin typeface="+mn-lt"/>
          </a:endParaRPr>
        </a:p>
      </dgm:t>
    </dgm:pt>
    <dgm:pt modelId="{A9517FE7-D995-4C75-A333-46788DCCC40E}" type="parTrans" cxnId="{B9081D76-E3C4-45EB-9C46-6FD58BB83DC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0128012-E3D0-45F8-8544-05D9374838FD}" type="sibTrans" cxnId="{B9081D76-E3C4-45EB-9C46-6FD58BB83DC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66B7274-6F3F-453B-A81C-1688662ACD87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dirty="0" smtClean="0">
              <a:latin typeface="+mn-lt"/>
            </a:rPr>
            <a:t>按告警帮助步骤处理</a:t>
          </a:r>
          <a:endParaRPr lang="en-US" dirty="0">
            <a:latin typeface="+mn-lt"/>
          </a:endParaRPr>
        </a:p>
      </dgm:t>
    </dgm:pt>
    <dgm:pt modelId="{22F9E256-EF32-4588-AD50-0C3321996B79}" type="parTrans" cxnId="{21182DA5-6CA4-4CE3-B2D1-42D7048476E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0B70E40-BB09-4424-960E-67E755159A75}" type="sibTrans" cxnId="{21182DA5-6CA4-4CE3-B2D1-42D7048476E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6E9FA64-95E0-4B02-A574-AC9A4D73A00E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dirty="0" smtClean="0">
              <a:latin typeface="+mn-lt"/>
            </a:rPr>
            <a:t>查看</a:t>
          </a:r>
          <a:r>
            <a:rPr lang="en-US" altLang="zh-CN" dirty="0" smtClean="0">
              <a:latin typeface="+mn-lt"/>
            </a:rPr>
            <a:t>FusionAccess</a:t>
          </a:r>
          <a:r>
            <a:rPr lang="zh-CN" altLang="en-US" dirty="0" smtClean="0">
              <a:latin typeface="+mn-lt"/>
            </a:rPr>
            <a:t>日志</a:t>
          </a:r>
          <a:endParaRPr lang="en-US" dirty="0">
            <a:latin typeface="+mn-lt"/>
          </a:endParaRPr>
        </a:p>
      </dgm:t>
    </dgm:pt>
    <dgm:pt modelId="{BC7A8DB4-ED24-4E8E-80FE-AB84EEB15725}" type="parTrans" cxnId="{69EF2D13-C4DE-4AE5-9255-C0A854BEB6A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A4FEA5-1FD7-4663-A47E-8DA66DF70ED7}" type="sibTrans" cxnId="{69EF2D13-C4DE-4AE5-9255-C0A854BEB6A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CD2416-D0BF-4172-B15A-AD41823C6C4A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dirty="0" smtClean="0">
              <a:latin typeface="+mn-lt"/>
            </a:rPr>
            <a:t>搜寻日志关键字错误</a:t>
          </a:r>
          <a:endParaRPr lang="en-US" dirty="0">
            <a:latin typeface="+mn-lt"/>
          </a:endParaRPr>
        </a:p>
      </dgm:t>
    </dgm:pt>
    <dgm:pt modelId="{FCA724E1-938A-4BCB-94DB-27F32F2DAC1E}" type="parTrans" cxnId="{F423D5AA-2E64-4610-8135-86AA1BF608A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4532B2D-F261-43E4-A27D-C9A840EADC2B}" type="sibTrans" cxnId="{F423D5AA-2E64-4610-8135-86AA1BF608A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3AD825C-C31F-43FA-8FC8-60D7714349C0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dirty="0" smtClean="0">
              <a:latin typeface="+mn-lt"/>
            </a:rPr>
            <a:t>根据日志提示处理</a:t>
          </a:r>
          <a:endParaRPr lang="en-US" dirty="0">
            <a:latin typeface="+mn-lt"/>
          </a:endParaRPr>
        </a:p>
      </dgm:t>
    </dgm:pt>
    <dgm:pt modelId="{8B2886EC-0CF7-4BAC-843B-F3BC9A87968A}" type="parTrans" cxnId="{07C28548-CF64-474E-8BDF-ECB357F6F59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AF3F6BC-B2BD-449D-9743-D045A0FC71A8}" type="sibTrans" cxnId="{07C28548-CF64-474E-8BDF-ECB357F6F59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97D8A9E-A421-413D-B639-314672E9E1C3}" type="pres">
      <dgm:prSet presAssocID="{E8E654C4-2694-49CC-A6AB-24FBD0A224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285F12-3C94-4052-9285-9679E1002C6A}" type="pres">
      <dgm:prSet presAssocID="{E8E654C4-2694-49CC-A6AB-24FBD0A224C5}" presName="tSp" presStyleCnt="0"/>
      <dgm:spPr/>
      <dgm:t>
        <a:bodyPr/>
        <a:lstStyle/>
        <a:p>
          <a:endParaRPr lang="zh-CN" altLang="en-US"/>
        </a:p>
      </dgm:t>
    </dgm:pt>
    <dgm:pt modelId="{D49A9040-7572-46A2-9D9F-5210E7476121}" type="pres">
      <dgm:prSet presAssocID="{E8E654C4-2694-49CC-A6AB-24FBD0A224C5}" presName="bSp" presStyleCnt="0"/>
      <dgm:spPr/>
      <dgm:t>
        <a:bodyPr/>
        <a:lstStyle/>
        <a:p>
          <a:endParaRPr lang="zh-CN" altLang="en-US"/>
        </a:p>
      </dgm:t>
    </dgm:pt>
    <dgm:pt modelId="{BFC92E41-35FE-46F9-8D45-251E97789BCA}" type="pres">
      <dgm:prSet presAssocID="{E8E654C4-2694-49CC-A6AB-24FBD0A224C5}" presName="process" presStyleCnt="0"/>
      <dgm:spPr/>
      <dgm:t>
        <a:bodyPr/>
        <a:lstStyle/>
        <a:p>
          <a:endParaRPr lang="zh-CN" altLang="en-US"/>
        </a:p>
      </dgm:t>
    </dgm:pt>
    <dgm:pt modelId="{8AE66F84-79D9-468D-9736-62DC3E3D8C8B}" type="pres">
      <dgm:prSet presAssocID="{E0725146-7EE6-4280-89A6-80F3B519F5F7}" presName="composite1" presStyleCnt="0"/>
      <dgm:spPr/>
      <dgm:t>
        <a:bodyPr/>
        <a:lstStyle/>
        <a:p>
          <a:endParaRPr lang="zh-CN" altLang="en-US"/>
        </a:p>
      </dgm:t>
    </dgm:pt>
    <dgm:pt modelId="{BE7A0A4F-0776-4526-8B59-ED1C684609DE}" type="pres">
      <dgm:prSet presAssocID="{E0725146-7EE6-4280-89A6-80F3B519F5F7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0BC731C3-1F2D-421E-B2D7-BC8FFC6874BE}" type="pres">
      <dgm:prSet presAssocID="{E0725146-7EE6-4280-89A6-80F3B519F5F7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ECF8B-150D-4B25-902F-0054992547E6}" type="pres">
      <dgm:prSet presAssocID="{E0725146-7EE6-4280-89A6-80F3B519F5F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B4C07-BD8A-402C-85EC-886A8A595410}" type="pres">
      <dgm:prSet presAssocID="{E0725146-7EE6-4280-89A6-80F3B519F5F7}" presName="parentNode1" presStyleLbl="node1" presStyleIdx="0" presStyleCnt="3" custScaleX="98063" custScaleY="601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30076-6460-43B0-AE28-9A2051C73357}" type="pres">
      <dgm:prSet presAssocID="{E0725146-7EE6-4280-89A6-80F3B519F5F7}" presName="connSite1" presStyleCnt="0"/>
      <dgm:spPr/>
      <dgm:t>
        <a:bodyPr/>
        <a:lstStyle/>
        <a:p>
          <a:endParaRPr lang="zh-CN" altLang="en-US"/>
        </a:p>
      </dgm:t>
    </dgm:pt>
    <dgm:pt modelId="{687173A2-5E51-436B-AB9F-05F45277A603}" type="pres">
      <dgm:prSet presAssocID="{F7EF5DB1-2526-4148-B5A2-D914212E7C8D}" presName="Name9" presStyleLbl="sibTrans2D1" presStyleIdx="0" presStyleCnt="2"/>
      <dgm:spPr/>
      <dgm:t>
        <a:bodyPr/>
        <a:lstStyle/>
        <a:p>
          <a:endParaRPr lang="en-US"/>
        </a:p>
      </dgm:t>
    </dgm:pt>
    <dgm:pt modelId="{5C295C99-6A2D-4F4D-B350-33AC62078BAA}" type="pres">
      <dgm:prSet presAssocID="{F035DC3E-6EDB-4522-B63C-D67017DB599C}" presName="composite2" presStyleCnt="0"/>
      <dgm:spPr/>
      <dgm:t>
        <a:bodyPr/>
        <a:lstStyle/>
        <a:p>
          <a:endParaRPr lang="zh-CN" altLang="en-US"/>
        </a:p>
      </dgm:t>
    </dgm:pt>
    <dgm:pt modelId="{40212B0B-CBF7-4F13-87A2-DADD4750FA32}" type="pres">
      <dgm:prSet presAssocID="{F035DC3E-6EDB-4522-B63C-D67017DB599C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E6744D4E-CBE9-4791-B26B-290289DAC49F}" type="pres">
      <dgm:prSet presAssocID="{F035DC3E-6EDB-4522-B63C-D67017DB599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E8639-29E3-45CB-A0C3-CBC3540ECC22}" type="pres">
      <dgm:prSet presAssocID="{F035DC3E-6EDB-4522-B63C-D67017DB599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1BE08-B14B-4489-BC39-BAFFFCE588B5}" type="pres">
      <dgm:prSet presAssocID="{F035DC3E-6EDB-4522-B63C-D67017DB599C}" presName="parentNode2" presStyleLbl="node1" presStyleIdx="1" presStyleCnt="3" custScaleX="82737" custScaleY="592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A4703-976A-4EFF-B0EF-B3D2A9EA24FA}" type="pres">
      <dgm:prSet presAssocID="{F035DC3E-6EDB-4522-B63C-D67017DB599C}" presName="connSite2" presStyleCnt="0"/>
      <dgm:spPr/>
      <dgm:t>
        <a:bodyPr/>
        <a:lstStyle/>
        <a:p>
          <a:endParaRPr lang="zh-CN" altLang="en-US"/>
        </a:p>
      </dgm:t>
    </dgm:pt>
    <dgm:pt modelId="{2BEFB7D9-0E40-4794-8067-800FA72E3113}" type="pres">
      <dgm:prSet presAssocID="{AE54ADB7-FCDB-4496-9674-DB7A418A8FE1}" presName="Name18" presStyleLbl="sibTrans2D1" presStyleIdx="1" presStyleCnt="2"/>
      <dgm:spPr/>
      <dgm:t>
        <a:bodyPr/>
        <a:lstStyle/>
        <a:p>
          <a:endParaRPr lang="en-US"/>
        </a:p>
      </dgm:t>
    </dgm:pt>
    <dgm:pt modelId="{5745AA6B-BEDB-48D6-A163-F5BC025502F1}" type="pres">
      <dgm:prSet presAssocID="{99433648-EAD3-49AA-9F09-AA5C9E8A7FEA}" presName="composite1" presStyleCnt="0"/>
      <dgm:spPr/>
      <dgm:t>
        <a:bodyPr/>
        <a:lstStyle/>
        <a:p>
          <a:endParaRPr lang="zh-CN" altLang="en-US"/>
        </a:p>
      </dgm:t>
    </dgm:pt>
    <dgm:pt modelId="{FEE68BB1-9421-45FB-A5FE-54E679F4F597}" type="pres">
      <dgm:prSet presAssocID="{99433648-EAD3-49AA-9F09-AA5C9E8A7FEA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E0A5A20A-FEE9-4DB7-AE13-65386C35849F}" type="pres">
      <dgm:prSet presAssocID="{99433648-EAD3-49AA-9F09-AA5C9E8A7FE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44E00-49CB-4EC2-BD1F-13B5E30D0F83}" type="pres">
      <dgm:prSet presAssocID="{99433648-EAD3-49AA-9F09-AA5C9E8A7FE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3EBE1-7AFD-4DB3-8D5B-807D9A41AA46}" type="pres">
      <dgm:prSet presAssocID="{99433648-EAD3-49AA-9F09-AA5C9E8A7FEA}" presName="parentNode1" presStyleLbl="node1" presStyleIdx="2" presStyleCnt="3" custScaleX="74849" custScaleY="601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FB3D1-4EDE-4AD7-B799-8B2B1C8C0E45}" type="pres">
      <dgm:prSet presAssocID="{99433648-EAD3-49AA-9F09-AA5C9E8A7FEA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E110F09C-4B7C-4110-830A-F3D5A344B171}" type="presOf" srcId="{99433648-EAD3-49AA-9F09-AA5C9E8A7FEA}" destId="{CA83EBE1-7AFD-4DB3-8D5B-807D9A41AA46}" srcOrd="0" destOrd="0" presId="urn:microsoft.com/office/officeart/2005/8/layout/hProcess4"/>
    <dgm:cxn modelId="{EBB14F34-2BCD-479A-95B5-58D20BF1CF13}" type="presOf" srcId="{E8E654C4-2694-49CC-A6AB-24FBD0A224C5}" destId="{597D8A9E-A421-413D-B639-314672E9E1C3}" srcOrd="0" destOrd="0" presId="urn:microsoft.com/office/officeart/2005/8/layout/hProcess4"/>
    <dgm:cxn modelId="{1B5BFB55-08AE-4C38-9283-19D8F06FFE30}" type="presOf" srcId="{A7B16DFD-B200-4B94-8E15-4B7F22BC5450}" destId="{0BC731C3-1F2D-421E-B2D7-BC8FFC6874BE}" srcOrd="0" destOrd="2" presId="urn:microsoft.com/office/officeart/2005/8/layout/hProcess4"/>
    <dgm:cxn modelId="{EFF8DF1B-A366-4201-A2DD-41E9633A47F7}" srcId="{E8E654C4-2694-49CC-A6AB-24FBD0A224C5}" destId="{E0725146-7EE6-4280-89A6-80F3B519F5F7}" srcOrd="0" destOrd="0" parTransId="{28548B93-480C-405B-AFBC-D2489C810AE7}" sibTransId="{F7EF5DB1-2526-4148-B5A2-D914212E7C8D}"/>
    <dgm:cxn modelId="{F423D5AA-2E64-4610-8135-86AA1BF608AB}" srcId="{99433648-EAD3-49AA-9F09-AA5C9E8A7FEA}" destId="{88CD2416-D0BF-4172-B15A-AD41823C6C4A}" srcOrd="1" destOrd="0" parTransId="{FCA724E1-938A-4BCB-94DB-27F32F2DAC1E}" sibTransId="{F4532B2D-F261-43E4-A27D-C9A840EADC2B}"/>
    <dgm:cxn modelId="{CA8943CB-C45B-475A-8992-2D2BFBFB0217}" srcId="{E0725146-7EE6-4280-89A6-80F3B519F5F7}" destId="{45993904-5D33-48E4-933E-61F61E8FBEC4}" srcOrd="1" destOrd="0" parTransId="{7C7BD694-B495-4417-94FE-EEE5487B3C4B}" sibTransId="{792A59E0-BE52-4230-8B06-D797A1C6232A}"/>
    <dgm:cxn modelId="{3CCBE39D-3791-4B68-B962-553707129A7E}" type="presOf" srcId="{88CD2416-D0BF-4172-B15A-AD41823C6C4A}" destId="{3A644E00-49CB-4EC2-BD1F-13B5E30D0F83}" srcOrd="1" destOrd="1" presId="urn:microsoft.com/office/officeart/2005/8/layout/hProcess4"/>
    <dgm:cxn modelId="{DC5473F0-1E0A-4A16-A16C-A033122DBF3A}" type="presOf" srcId="{82AB41A3-7C70-48FA-B397-18D6B42BDAE1}" destId="{0BC731C3-1F2D-421E-B2D7-BC8FFC6874BE}" srcOrd="0" destOrd="0" presId="urn:microsoft.com/office/officeart/2005/8/layout/hProcess4"/>
    <dgm:cxn modelId="{BD1FD3C8-757F-4FDF-AB06-ECC054B0CBC2}" type="presOf" srcId="{AE54ADB7-FCDB-4496-9674-DB7A418A8FE1}" destId="{2BEFB7D9-0E40-4794-8067-800FA72E3113}" srcOrd="0" destOrd="0" presId="urn:microsoft.com/office/officeart/2005/8/layout/hProcess4"/>
    <dgm:cxn modelId="{B83B5A90-BC8F-4705-A4FD-98D37A422534}" type="presOf" srcId="{A7B16DFD-B200-4B94-8E15-4B7F22BC5450}" destId="{98AECF8B-150D-4B25-902F-0054992547E6}" srcOrd="1" destOrd="2" presId="urn:microsoft.com/office/officeart/2005/8/layout/hProcess4"/>
    <dgm:cxn modelId="{69EF2D13-C4DE-4AE5-9255-C0A854BEB6AF}" srcId="{99433648-EAD3-49AA-9F09-AA5C9E8A7FEA}" destId="{16E9FA64-95E0-4B02-A574-AC9A4D73A00E}" srcOrd="0" destOrd="0" parTransId="{BC7A8DB4-ED24-4E8E-80FE-AB84EEB15725}" sibTransId="{1DA4FEA5-1FD7-4663-A47E-8DA66DF70ED7}"/>
    <dgm:cxn modelId="{927762C4-32C4-490D-89B6-4DE8EDEDDA1F}" type="presOf" srcId="{E0725146-7EE6-4280-89A6-80F3B519F5F7}" destId="{79CB4C07-BD8A-402C-85EC-886A8A595410}" srcOrd="0" destOrd="0" presId="urn:microsoft.com/office/officeart/2005/8/layout/hProcess4"/>
    <dgm:cxn modelId="{460B279B-C925-42D9-B326-25127383495B}" type="presOf" srcId="{D3AD825C-C31F-43FA-8FC8-60D7714349C0}" destId="{E0A5A20A-FEE9-4DB7-AE13-65386C35849F}" srcOrd="0" destOrd="2" presId="urn:microsoft.com/office/officeart/2005/8/layout/hProcess4"/>
    <dgm:cxn modelId="{07C28548-CF64-474E-8BDF-ECB357F6F599}" srcId="{99433648-EAD3-49AA-9F09-AA5C9E8A7FEA}" destId="{D3AD825C-C31F-43FA-8FC8-60D7714349C0}" srcOrd="2" destOrd="0" parTransId="{8B2886EC-0CF7-4BAC-843B-F3BC9A87968A}" sibTransId="{5AF3F6BC-B2BD-449D-9743-D045A0FC71A8}"/>
    <dgm:cxn modelId="{FACF9F12-491F-46A5-B4F6-412CEC2099A6}" srcId="{E0725146-7EE6-4280-89A6-80F3B519F5F7}" destId="{A7B16DFD-B200-4B94-8E15-4B7F22BC5450}" srcOrd="2" destOrd="0" parTransId="{F4E8F8CA-05D8-4F62-BE46-3587A4BD0B60}" sibTransId="{9C4D0540-843A-4884-9EC7-247C324CEB0F}"/>
    <dgm:cxn modelId="{21182DA5-6CA4-4CE3-B2D1-42D7048476E9}" srcId="{F035DC3E-6EDB-4522-B63C-D67017DB599C}" destId="{866B7274-6F3F-453B-A81C-1688662ACD87}" srcOrd="1" destOrd="0" parTransId="{22F9E256-EF32-4588-AD50-0C3321996B79}" sibTransId="{C0B70E40-BB09-4424-960E-67E755159A75}"/>
    <dgm:cxn modelId="{EF36D591-39B3-4698-88AC-627DAE73869E}" type="presOf" srcId="{16E9FA64-95E0-4B02-A574-AC9A4D73A00E}" destId="{E0A5A20A-FEE9-4DB7-AE13-65386C35849F}" srcOrd="0" destOrd="0" presId="urn:microsoft.com/office/officeart/2005/8/layout/hProcess4"/>
    <dgm:cxn modelId="{856FA6C4-A76C-4C7F-BB06-52065F88CAC2}" type="presOf" srcId="{866B7274-6F3F-453B-A81C-1688662ACD87}" destId="{C38E8639-29E3-45CB-A0C3-CBC3540ECC22}" srcOrd="1" destOrd="1" presId="urn:microsoft.com/office/officeart/2005/8/layout/hProcess4"/>
    <dgm:cxn modelId="{08B3905E-5539-4132-93D8-98F55A681623}" type="presOf" srcId="{D3AD825C-C31F-43FA-8FC8-60D7714349C0}" destId="{3A644E00-49CB-4EC2-BD1F-13B5E30D0F83}" srcOrd="1" destOrd="2" presId="urn:microsoft.com/office/officeart/2005/8/layout/hProcess4"/>
    <dgm:cxn modelId="{01BE9B43-C884-401F-A785-0D0CCEB7C65E}" type="presOf" srcId="{B912DC81-A6D8-4FF3-AD44-04EBA06962F4}" destId="{C38E8639-29E3-45CB-A0C3-CBC3540ECC22}" srcOrd="1" destOrd="0" presId="urn:microsoft.com/office/officeart/2005/8/layout/hProcess4"/>
    <dgm:cxn modelId="{5E1C82D2-D73F-44C3-9722-392DEAE52B4F}" srcId="{E0725146-7EE6-4280-89A6-80F3B519F5F7}" destId="{82AB41A3-7C70-48FA-B397-18D6B42BDAE1}" srcOrd="0" destOrd="0" parTransId="{0129B6F9-36F5-4F80-8028-3E34BF2EF21A}" sibTransId="{63BF233F-B360-42A7-864B-8EBD4C0F8D42}"/>
    <dgm:cxn modelId="{6BCF35F3-5E9E-4C67-B215-8E6335C65F12}" srcId="{E8E654C4-2694-49CC-A6AB-24FBD0A224C5}" destId="{F035DC3E-6EDB-4522-B63C-D67017DB599C}" srcOrd="1" destOrd="0" parTransId="{91B96A25-CFA0-47D9-86BC-FCF996AD3AC2}" sibTransId="{AE54ADB7-FCDB-4496-9674-DB7A418A8FE1}"/>
    <dgm:cxn modelId="{B9081D76-E3C4-45EB-9C46-6FD58BB83DC7}" srcId="{F035DC3E-6EDB-4522-B63C-D67017DB599C}" destId="{B912DC81-A6D8-4FF3-AD44-04EBA06962F4}" srcOrd="0" destOrd="0" parTransId="{A9517FE7-D995-4C75-A333-46788DCCC40E}" sibTransId="{B0128012-E3D0-45F8-8544-05D9374838FD}"/>
    <dgm:cxn modelId="{24AE71FD-5DE2-4283-8629-4529B7994C04}" type="presOf" srcId="{45993904-5D33-48E4-933E-61F61E8FBEC4}" destId="{98AECF8B-150D-4B25-902F-0054992547E6}" srcOrd="1" destOrd="1" presId="urn:microsoft.com/office/officeart/2005/8/layout/hProcess4"/>
    <dgm:cxn modelId="{5486B7BC-9D73-4D36-BE76-CB3A701B8FF6}" type="presOf" srcId="{F7EF5DB1-2526-4148-B5A2-D914212E7C8D}" destId="{687173A2-5E51-436B-AB9F-05F45277A603}" srcOrd="0" destOrd="0" presId="urn:microsoft.com/office/officeart/2005/8/layout/hProcess4"/>
    <dgm:cxn modelId="{FB4CF09B-3EDB-4A2B-ACAB-F260B9D4050A}" type="presOf" srcId="{B912DC81-A6D8-4FF3-AD44-04EBA06962F4}" destId="{E6744D4E-CBE9-4791-B26B-290289DAC49F}" srcOrd="0" destOrd="0" presId="urn:microsoft.com/office/officeart/2005/8/layout/hProcess4"/>
    <dgm:cxn modelId="{7AA88F69-ECC3-4922-8A4C-EF914DF8F90F}" type="presOf" srcId="{88CD2416-D0BF-4172-B15A-AD41823C6C4A}" destId="{E0A5A20A-FEE9-4DB7-AE13-65386C35849F}" srcOrd="0" destOrd="1" presId="urn:microsoft.com/office/officeart/2005/8/layout/hProcess4"/>
    <dgm:cxn modelId="{60FA7166-9C4A-4078-9E4B-CB505B138CF3}" type="presOf" srcId="{16E9FA64-95E0-4B02-A574-AC9A4D73A00E}" destId="{3A644E00-49CB-4EC2-BD1F-13B5E30D0F83}" srcOrd="1" destOrd="0" presId="urn:microsoft.com/office/officeart/2005/8/layout/hProcess4"/>
    <dgm:cxn modelId="{15241330-0D29-46B4-B236-B811AFA3B9AC}" type="presOf" srcId="{82AB41A3-7C70-48FA-B397-18D6B42BDAE1}" destId="{98AECF8B-150D-4B25-902F-0054992547E6}" srcOrd="1" destOrd="0" presId="urn:microsoft.com/office/officeart/2005/8/layout/hProcess4"/>
    <dgm:cxn modelId="{E422595B-8A96-4D23-94D3-3E1302DFC2A9}" type="presOf" srcId="{866B7274-6F3F-453B-A81C-1688662ACD87}" destId="{E6744D4E-CBE9-4791-B26B-290289DAC49F}" srcOrd="0" destOrd="1" presId="urn:microsoft.com/office/officeart/2005/8/layout/hProcess4"/>
    <dgm:cxn modelId="{E2802E91-096F-43BE-8E1E-855A48BD593D}" srcId="{E8E654C4-2694-49CC-A6AB-24FBD0A224C5}" destId="{99433648-EAD3-49AA-9F09-AA5C9E8A7FEA}" srcOrd="2" destOrd="0" parTransId="{7E7FFAE2-99DD-4CFB-B532-D7701A4223E8}" sibTransId="{014FBCDE-2A0D-4806-A5E1-BF597DEF1A78}"/>
    <dgm:cxn modelId="{5885E3D2-2397-48E7-9955-46F38B6DD6BC}" type="presOf" srcId="{F035DC3E-6EDB-4522-B63C-D67017DB599C}" destId="{EB41BE08-B14B-4489-BC39-BAFFFCE588B5}" srcOrd="0" destOrd="0" presId="urn:microsoft.com/office/officeart/2005/8/layout/hProcess4"/>
    <dgm:cxn modelId="{42FFA444-57F8-47CE-8CD7-AE795B1E9D95}" type="presOf" srcId="{45993904-5D33-48E4-933E-61F61E8FBEC4}" destId="{0BC731C3-1F2D-421E-B2D7-BC8FFC6874BE}" srcOrd="0" destOrd="1" presId="urn:microsoft.com/office/officeart/2005/8/layout/hProcess4"/>
    <dgm:cxn modelId="{BCAEB2CF-D91C-4DBE-9DA7-D1D868C05AF5}" type="presParOf" srcId="{597D8A9E-A421-413D-B639-314672E9E1C3}" destId="{BB285F12-3C94-4052-9285-9679E1002C6A}" srcOrd="0" destOrd="0" presId="urn:microsoft.com/office/officeart/2005/8/layout/hProcess4"/>
    <dgm:cxn modelId="{E23BA0C3-AA24-490F-8F02-72BF1C9B8294}" type="presParOf" srcId="{597D8A9E-A421-413D-B639-314672E9E1C3}" destId="{D49A9040-7572-46A2-9D9F-5210E7476121}" srcOrd="1" destOrd="0" presId="urn:microsoft.com/office/officeart/2005/8/layout/hProcess4"/>
    <dgm:cxn modelId="{A8349B9A-A792-4254-9600-3B2A47441A18}" type="presParOf" srcId="{597D8A9E-A421-413D-B639-314672E9E1C3}" destId="{BFC92E41-35FE-46F9-8D45-251E97789BCA}" srcOrd="2" destOrd="0" presId="urn:microsoft.com/office/officeart/2005/8/layout/hProcess4"/>
    <dgm:cxn modelId="{B9793438-6A43-48BF-8E01-26A9A6CAD6AA}" type="presParOf" srcId="{BFC92E41-35FE-46F9-8D45-251E97789BCA}" destId="{8AE66F84-79D9-468D-9736-62DC3E3D8C8B}" srcOrd="0" destOrd="0" presId="urn:microsoft.com/office/officeart/2005/8/layout/hProcess4"/>
    <dgm:cxn modelId="{9E41BFAF-2751-427F-ABA6-09C180A3A169}" type="presParOf" srcId="{8AE66F84-79D9-468D-9736-62DC3E3D8C8B}" destId="{BE7A0A4F-0776-4526-8B59-ED1C684609DE}" srcOrd="0" destOrd="0" presId="urn:microsoft.com/office/officeart/2005/8/layout/hProcess4"/>
    <dgm:cxn modelId="{4E90349D-BF54-4BEB-AC67-3C5B4AE4D7F8}" type="presParOf" srcId="{8AE66F84-79D9-468D-9736-62DC3E3D8C8B}" destId="{0BC731C3-1F2D-421E-B2D7-BC8FFC6874BE}" srcOrd="1" destOrd="0" presId="urn:microsoft.com/office/officeart/2005/8/layout/hProcess4"/>
    <dgm:cxn modelId="{52A94D1C-A89E-4865-9A8E-951C600EA42D}" type="presParOf" srcId="{8AE66F84-79D9-468D-9736-62DC3E3D8C8B}" destId="{98AECF8B-150D-4B25-902F-0054992547E6}" srcOrd="2" destOrd="0" presId="urn:microsoft.com/office/officeart/2005/8/layout/hProcess4"/>
    <dgm:cxn modelId="{A05275FF-F4B3-4A5C-B547-12894613BAEF}" type="presParOf" srcId="{8AE66F84-79D9-468D-9736-62DC3E3D8C8B}" destId="{79CB4C07-BD8A-402C-85EC-886A8A595410}" srcOrd="3" destOrd="0" presId="urn:microsoft.com/office/officeart/2005/8/layout/hProcess4"/>
    <dgm:cxn modelId="{99DA6A96-EDE0-49FE-B3D4-1BB2D04E7050}" type="presParOf" srcId="{8AE66F84-79D9-468D-9736-62DC3E3D8C8B}" destId="{78130076-6460-43B0-AE28-9A2051C73357}" srcOrd="4" destOrd="0" presId="urn:microsoft.com/office/officeart/2005/8/layout/hProcess4"/>
    <dgm:cxn modelId="{DBA47EA6-C255-4829-8111-3F221557AF8D}" type="presParOf" srcId="{BFC92E41-35FE-46F9-8D45-251E97789BCA}" destId="{687173A2-5E51-436B-AB9F-05F45277A603}" srcOrd="1" destOrd="0" presId="urn:microsoft.com/office/officeart/2005/8/layout/hProcess4"/>
    <dgm:cxn modelId="{F7F45C03-9B4F-4B4A-9BF7-B3C3FA97210D}" type="presParOf" srcId="{BFC92E41-35FE-46F9-8D45-251E97789BCA}" destId="{5C295C99-6A2D-4F4D-B350-33AC62078BAA}" srcOrd="2" destOrd="0" presId="urn:microsoft.com/office/officeart/2005/8/layout/hProcess4"/>
    <dgm:cxn modelId="{4E2B42BC-FE7F-486C-8458-512D97CB92BB}" type="presParOf" srcId="{5C295C99-6A2D-4F4D-B350-33AC62078BAA}" destId="{40212B0B-CBF7-4F13-87A2-DADD4750FA32}" srcOrd="0" destOrd="0" presId="urn:microsoft.com/office/officeart/2005/8/layout/hProcess4"/>
    <dgm:cxn modelId="{76E0D23E-89FC-417E-951E-35DD57DADFA9}" type="presParOf" srcId="{5C295C99-6A2D-4F4D-B350-33AC62078BAA}" destId="{E6744D4E-CBE9-4791-B26B-290289DAC49F}" srcOrd="1" destOrd="0" presId="urn:microsoft.com/office/officeart/2005/8/layout/hProcess4"/>
    <dgm:cxn modelId="{5714A0EB-A148-42CF-BC25-E95E882E8357}" type="presParOf" srcId="{5C295C99-6A2D-4F4D-B350-33AC62078BAA}" destId="{C38E8639-29E3-45CB-A0C3-CBC3540ECC22}" srcOrd="2" destOrd="0" presId="urn:microsoft.com/office/officeart/2005/8/layout/hProcess4"/>
    <dgm:cxn modelId="{C5A6BB5C-2FD2-43BA-B59F-83C4E1C2540C}" type="presParOf" srcId="{5C295C99-6A2D-4F4D-B350-33AC62078BAA}" destId="{EB41BE08-B14B-4489-BC39-BAFFFCE588B5}" srcOrd="3" destOrd="0" presId="urn:microsoft.com/office/officeart/2005/8/layout/hProcess4"/>
    <dgm:cxn modelId="{D6997FCF-53E1-4987-B3AA-BC5EEA702D21}" type="presParOf" srcId="{5C295C99-6A2D-4F4D-B350-33AC62078BAA}" destId="{371A4703-976A-4EFF-B0EF-B3D2A9EA24FA}" srcOrd="4" destOrd="0" presId="urn:microsoft.com/office/officeart/2005/8/layout/hProcess4"/>
    <dgm:cxn modelId="{6FE0DF06-0F5E-4FF7-91F5-0EE0AAED9E41}" type="presParOf" srcId="{BFC92E41-35FE-46F9-8D45-251E97789BCA}" destId="{2BEFB7D9-0E40-4794-8067-800FA72E3113}" srcOrd="3" destOrd="0" presId="urn:microsoft.com/office/officeart/2005/8/layout/hProcess4"/>
    <dgm:cxn modelId="{6626373A-C230-442F-A603-4D6E88765FAF}" type="presParOf" srcId="{BFC92E41-35FE-46F9-8D45-251E97789BCA}" destId="{5745AA6B-BEDB-48D6-A163-F5BC025502F1}" srcOrd="4" destOrd="0" presId="urn:microsoft.com/office/officeart/2005/8/layout/hProcess4"/>
    <dgm:cxn modelId="{292AEE4E-2BE4-40DC-BEED-ECE6B1CADA8B}" type="presParOf" srcId="{5745AA6B-BEDB-48D6-A163-F5BC025502F1}" destId="{FEE68BB1-9421-45FB-A5FE-54E679F4F597}" srcOrd="0" destOrd="0" presId="urn:microsoft.com/office/officeart/2005/8/layout/hProcess4"/>
    <dgm:cxn modelId="{ED8C7F90-583D-4E10-AB67-B97923EA4349}" type="presParOf" srcId="{5745AA6B-BEDB-48D6-A163-F5BC025502F1}" destId="{E0A5A20A-FEE9-4DB7-AE13-65386C35849F}" srcOrd="1" destOrd="0" presId="urn:microsoft.com/office/officeart/2005/8/layout/hProcess4"/>
    <dgm:cxn modelId="{C25AC277-4D3D-4B5A-AAC0-C76563135355}" type="presParOf" srcId="{5745AA6B-BEDB-48D6-A163-F5BC025502F1}" destId="{3A644E00-49CB-4EC2-BD1F-13B5E30D0F83}" srcOrd="2" destOrd="0" presId="urn:microsoft.com/office/officeart/2005/8/layout/hProcess4"/>
    <dgm:cxn modelId="{DC06C0BA-1858-4955-A453-82A12021A782}" type="presParOf" srcId="{5745AA6B-BEDB-48D6-A163-F5BC025502F1}" destId="{CA83EBE1-7AFD-4DB3-8D5B-807D9A41AA46}" srcOrd="3" destOrd="0" presId="urn:microsoft.com/office/officeart/2005/8/layout/hProcess4"/>
    <dgm:cxn modelId="{5E2B1130-E9C0-4FEB-85C9-86BD81FEA497}" type="presParOf" srcId="{5745AA6B-BEDB-48D6-A163-F5BC025502F1}" destId="{F3FFB3D1-4EDE-4AD7-B799-8B2B1C8C0E4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39F0D-AB95-488C-B851-3508FC1ED8CB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6DBD324-096E-47DD-8E60-77F803C0E76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smtClean="0">
              <a:latin typeface="+mn-ea"/>
              <a:ea typeface="+mn-ea"/>
            </a:rPr>
            <a:t>虚拟机图标为灰色（即状态为未注册）</a:t>
          </a:r>
          <a:endParaRPr lang="en-US" sz="1400">
            <a:latin typeface="+mn-ea"/>
            <a:ea typeface="+mn-ea"/>
          </a:endParaRPr>
        </a:p>
      </dgm:t>
    </dgm:pt>
    <dgm:pt modelId="{EC594710-477B-4B56-A0D4-ACFF4F479B8C}" type="parTrans" cxnId="{233E5893-B964-4F98-9D59-0B0534CFD0B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80D0338D-8014-4C4E-B52C-B2E87C7DC390}" type="sibTrans" cxnId="{233E5893-B964-4F98-9D59-0B0534CFD0B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C77CD2BA-7B74-469B-9A3F-6200644A6B44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虚拟机处于关机状态</a:t>
          </a:r>
          <a:endParaRPr lang="en-US" sz="1400" dirty="0">
            <a:latin typeface="+mn-ea"/>
            <a:ea typeface="+mn-ea"/>
          </a:endParaRPr>
        </a:p>
      </dgm:t>
    </dgm:pt>
    <dgm:pt modelId="{6E3FFAA2-0E3F-4C99-81B0-661CEC635AD0}" type="parTrans" cxnId="{40040DAF-21ED-4CF3-BA66-F6F29AABCDB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679E05-2EDB-4F75-A117-020C23E186E9}" type="sibTrans" cxnId="{40040DAF-21ED-4CF3-BA66-F6F29AABCDB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624480C1-ABB5-4448-8FD7-89C0AA4B5E73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smtClean="0">
              <a:latin typeface="+mn-ea"/>
              <a:ea typeface="+mn-ea"/>
            </a:rPr>
            <a:t>虚拟机尚未准备就绪</a:t>
          </a:r>
          <a:endParaRPr lang="en-US" sz="1400">
            <a:latin typeface="+mn-ea"/>
            <a:ea typeface="+mn-ea"/>
          </a:endParaRPr>
        </a:p>
      </dgm:t>
    </dgm:pt>
    <dgm:pt modelId="{1EAE9AED-E1F2-46AC-9273-8CAFF590E5E7}" type="parTrans" cxnId="{09E71290-6FEC-45CC-B48F-71077A56A3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527CB52-9E14-41C3-9D5C-3E49CBFFC022}" type="sibTrans" cxnId="{09E71290-6FEC-45CC-B48F-71077A56A3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56BF82FC-1CD8-4474-8FEF-C8C83A48FF99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smtClean="0">
              <a:latin typeface="+mn-ea"/>
              <a:ea typeface="+mn-ea"/>
            </a:rPr>
            <a:t>HDA</a:t>
          </a:r>
          <a:r>
            <a:rPr lang="zh-CN" altLang="en-US" sz="1400" smtClean="0">
              <a:latin typeface="+mn-ea"/>
              <a:ea typeface="+mn-ea"/>
            </a:rPr>
            <a:t>服务异常</a:t>
          </a:r>
          <a:endParaRPr lang="en-US" sz="1400">
            <a:latin typeface="+mn-ea"/>
            <a:ea typeface="+mn-ea"/>
          </a:endParaRPr>
        </a:p>
      </dgm:t>
    </dgm:pt>
    <dgm:pt modelId="{D2FFBA5D-B86A-4E6B-A157-E17B9579EEF9}" type="parTrans" cxnId="{84569C33-57F1-4AEB-B120-8ECFC885E1DF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9BDA49C2-5436-4A2B-ACE0-FD00D96B2953}" type="sibTrans" cxnId="{84569C33-57F1-4AEB-B120-8ECFC885E1DF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3C8D0E4-315C-45DE-B513-509A63547AD1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smtClean="0">
              <a:latin typeface="+mn-ea"/>
              <a:ea typeface="+mn-ea"/>
            </a:rPr>
            <a:t>HDC</a:t>
          </a:r>
          <a:r>
            <a:rPr lang="zh-CN" altLang="en-US" sz="1400" smtClean="0">
              <a:latin typeface="+mn-ea"/>
              <a:ea typeface="+mn-ea"/>
            </a:rPr>
            <a:t>服务异常</a:t>
          </a:r>
          <a:endParaRPr lang="en-US" sz="1400">
            <a:latin typeface="+mn-ea"/>
            <a:ea typeface="+mn-ea"/>
          </a:endParaRPr>
        </a:p>
      </dgm:t>
    </dgm:pt>
    <dgm:pt modelId="{253A880E-644E-439B-9DEA-8705BE6DADDD}" type="parTrans" cxnId="{0903042D-A52A-4181-8A2F-160D48337B8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77D95F8-7FAD-4A57-BB47-1C291F515ECF}" type="sibTrans" cxnId="{0903042D-A52A-4181-8A2F-160D48337B8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8278E6A-2AAB-4042-8646-00318C45627B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使未开机的虚拟机开机，等待</a:t>
          </a:r>
          <a:r>
            <a:rPr lang="en-US" altLang="zh-CN" sz="1400" dirty="0" smtClean="0">
              <a:latin typeface="+mn-ea"/>
              <a:ea typeface="+mn-ea"/>
            </a:rPr>
            <a:t>3</a:t>
          </a:r>
          <a:r>
            <a:rPr lang="zh-CN" altLang="en-US" sz="1400" dirty="0" smtClean="0">
              <a:latin typeface="+mn-ea"/>
              <a:ea typeface="+mn-ea"/>
            </a:rPr>
            <a:t>分钟后重试。</a:t>
          </a:r>
          <a:endParaRPr lang="en-US" sz="1400" dirty="0">
            <a:latin typeface="+mn-ea"/>
            <a:ea typeface="+mn-ea"/>
          </a:endParaRPr>
        </a:p>
      </dgm:t>
    </dgm:pt>
    <dgm:pt modelId="{B98C255C-1B14-416A-BF8A-B83577A6172B}" type="parTrans" cxnId="{694A72DA-1D7A-4F77-ACA9-9B9E3578CBC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71C3663A-A0A4-4617-942F-6F2054719F1E}" type="sibTrans" cxnId="{694A72DA-1D7A-4F77-ACA9-9B9E3578CBC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189E4CE-BB64-4281-9D6B-EB07912DC03B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在虚拟机里打开任务管理器，选择结束</a:t>
          </a:r>
          <a:r>
            <a:rPr lang="en-US" altLang="zh-CN" sz="1400" dirty="0" smtClean="0">
              <a:latin typeface="+mn-ea"/>
              <a:ea typeface="+mn-ea"/>
            </a:rPr>
            <a:t>HDPService.exe</a:t>
          </a:r>
          <a:r>
            <a:rPr lang="zh-CN" altLang="en-US" sz="1400" dirty="0" smtClean="0">
              <a:latin typeface="+mn-ea"/>
              <a:ea typeface="+mn-ea"/>
            </a:rPr>
            <a:t>任务，促发监控程序进行</a:t>
          </a:r>
          <a:r>
            <a:rPr lang="en-US" altLang="zh-CN" sz="1400" dirty="0" smtClean="0">
              <a:latin typeface="+mn-ea"/>
              <a:ea typeface="+mn-ea"/>
            </a:rPr>
            <a:t>HDA</a:t>
          </a:r>
          <a:r>
            <a:rPr lang="zh-CN" altLang="en-US" sz="1400" dirty="0" smtClean="0">
              <a:latin typeface="+mn-ea"/>
              <a:ea typeface="+mn-ea"/>
            </a:rPr>
            <a:t>自检修复。</a:t>
          </a:r>
          <a:endParaRPr lang="en-US" sz="1400" dirty="0">
            <a:latin typeface="+mn-ea"/>
            <a:ea typeface="+mn-ea"/>
          </a:endParaRPr>
        </a:p>
      </dgm:t>
    </dgm:pt>
    <dgm:pt modelId="{3D5A6577-4B0C-4AE3-B8D0-638C4151738E}" type="parTrans" cxnId="{7EBF8027-D849-4930-BC6D-FDB34866F630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2D1C438-88EA-43FE-A947-48F77868E23A}" type="sibTrans" cxnId="{7EBF8027-D849-4930-BC6D-FDB34866F630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C6F8D44-F16B-4B7B-A69F-1618410F4DCF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如果是大规模的显示未注册，则在</a:t>
          </a:r>
          <a:r>
            <a:rPr lang="en-US" altLang="zh-CN" sz="1400" dirty="0" smtClean="0">
              <a:latin typeface="+mn-ea"/>
              <a:ea typeface="+mn-ea"/>
            </a:rPr>
            <a:t>ITA Portal</a:t>
          </a:r>
          <a:r>
            <a:rPr lang="zh-CN" altLang="en-US" sz="1400" dirty="0" smtClean="0">
              <a:latin typeface="+mn-ea"/>
              <a:ea typeface="+mn-ea"/>
            </a:rPr>
            <a:t>上检查是否有告警，有告警则先处理告警。</a:t>
          </a:r>
          <a:endParaRPr lang="en-US" sz="1400" dirty="0">
            <a:latin typeface="+mn-ea"/>
            <a:ea typeface="+mn-ea"/>
          </a:endParaRPr>
        </a:p>
      </dgm:t>
    </dgm:pt>
    <dgm:pt modelId="{0E5E94C3-FA01-442E-896A-78118BBA5F07}" type="parTrans" cxnId="{B4E34DCA-8628-49FF-8B60-FABF4CEA80F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4F6881B-E04F-4F2C-AF3C-28AF11FB9B57}" type="sibTrans" cxnId="{B4E34DCA-8628-49FF-8B60-FABF4CEA80F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E79B25D-4F97-417E-B144-00251BD3EC84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smtClean="0">
              <a:latin typeface="+mn-ea"/>
              <a:ea typeface="+mn-ea"/>
            </a:rPr>
            <a:t>虚拟机注册正常</a:t>
          </a:r>
          <a:endParaRPr lang="en-US" sz="1400">
            <a:latin typeface="+mn-ea"/>
            <a:ea typeface="+mn-ea"/>
          </a:endParaRPr>
        </a:p>
      </dgm:t>
    </dgm:pt>
    <dgm:pt modelId="{6F57FB2F-71AB-4D53-942F-2AC149FCF304}" type="parTrans" cxnId="{B946C15C-65D2-4D86-8DC5-9E56DED221E9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89513AEE-2CFF-4729-92D6-4792F5E2B659}" type="sibTrans" cxnId="{B946C15C-65D2-4D86-8DC5-9E56DED221E9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9E67091-BF9D-485A-8994-E23331D7F487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自助维护台登入虚拟机，并使用“连接自检工具”检查虚拟机状态。</a:t>
          </a:r>
          <a:endParaRPr lang="en-US" sz="1400" dirty="0">
            <a:latin typeface="+mn-ea"/>
            <a:ea typeface="+mn-ea"/>
          </a:endParaRPr>
        </a:p>
      </dgm:t>
    </dgm:pt>
    <dgm:pt modelId="{909DC371-46DC-4C76-A6F2-AFB3F5DFB24F}" type="sibTrans" cxnId="{4E4AE331-BB75-48C6-8581-80697C617270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101A18B6-D9B7-4261-95CE-3778A9E4366B}" type="parTrans" cxnId="{4E4AE331-BB75-48C6-8581-80697C617270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9B56FB84-4787-4D58-8001-5FC6AD9EB067}">
      <dgm:prSet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检查确认</a:t>
          </a:r>
          <a:endParaRPr lang="en-US" sz="1800" dirty="0">
            <a:latin typeface="+mn-ea"/>
            <a:ea typeface="+mn-ea"/>
          </a:endParaRPr>
        </a:p>
      </dgm:t>
    </dgm:pt>
    <dgm:pt modelId="{22B37C3C-052A-44D2-BFDE-CBDBA01B1DAD}" type="sibTrans" cxnId="{F6F1262D-9FFF-4A39-B68A-3008011DA5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FEE561F-0C75-45B5-8712-52CEB560ECA1}" type="parTrans" cxnId="{F6F1262D-9FFF-4A39-B68A-3008011DA5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4E700F-E684-43A7-AA37-40BFC48DB74D}">
      <dgm:prSet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排除故障</a:t>
          </a:r>
          <a:endParaRPr lang="en-US" sz="1800" dirty="0">
            <a:latin typeface="+mn-ea"/>
            <a:ea typeface="+mn-ea"/>
          </a:endParaRPr>
        </a:p>
      </dgm:t>
    </dgm:pt>
    <dgm:pt modelId="{12F12A8B-3673-47F6-AA8E-D1A11524B375}" type="sibTrans" cxnId="{27BFCC6C-CB50-4288-A600-A6436242D42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EFA72D5-B393-49F2-A596-852571247368}" type="parTrans" cxnId="{27BFCC6C-CB50-4288-A600-A6436242D42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7A6DF509-4B1A-4451-B40F-A2929CC8189F}">
      <dgm:prSet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定位故障</a:t>
          </a:r>
          <a:endParaRPr lang="en-US" sz="1800" dirty="0">
            <a:latin typeface="+mn-ea"/>
            <a:ea typeface="+mn-ea"/>
          </a:endParaRPr>
        </a:p>
      </dgm:t>
    </dgm:pt>
    <dgm:pt modelId="{4E682D8A-C234-4B69-94E7-2A906DA8CADF}" type="sibTrans" cxnId="{8B803D8C-CCC2-45CC-BE24-22194E77D9B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1A86E371-D863-433E-A2D0-A46FFC7EF857}" type="parTrans" cxnId="{8B803D8C-CCC2-45CC-BE24-22194E77D9B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C4DE392C-5792-4A63-9332-14E1230E1D53}">
      <dgm:prSet phldrT="[Text]"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收集信息</a:t>
          </a:r>
          <a:endParaRPr lang="en-US" sz="1800" dirty="0">
            <a:latin typeface="+mn-ea"/>
            <a:ea typeface="+mn-ea"/>
          </a:endParaRPr>
        </a:p>
      </dgm:t>
    </dgm:pt>
    <dgm:pt modelId="{2E4D5D8C-1D29-43E0-965B-57DDC2B78974}" type="sibTrans" cxnId="{4CDD42A2-5BC8-4AE4-9BAF-F20344A083F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FA33F03-AF0B-40E6-979B-0C96514741EC}" type="parTrans" cxnId="{4CDD42A2-5BC8-4AE4-9BAF-F20344A083F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96DE0CF-8A46-4E30-B09F-11462126F600}" type="pres">
      <dgm:prSet presAssocID="{36039F0D-AB95-488C-B851-3508FC1ED8C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3ECED5-B66E-4344-B12D-C55E9B53C04C}" type="pres">
      <dgm:prSet presAssocID="{C4DE392C-5792-4A63-9332-14E1230E1D53}" presName="composite" presStyleCnt="0"/>
      <dgm:spPr/>
      <dgm:t>
        <a:bodyPr/>
        <a:lstStyle/>
        <a:p>
          <a:endParaRPr lang="zh-CN" altLang="en-US"/>
        </a:p>
      </dgm:t>
    </dgm:pt>
    <dgm:pt modelId="{67F32F6D-E428-4D65-9BE4-295167F40A6D}" type="pres">
      <dgm:prSet presAssocID="{C4DE392C-5792-4A63-9332-14E1230E1D5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058BE-7A7B-4F12-9C8B-C1629288A197}" type="pres">
      <dgm:prSet presAssocID="{C4DE392C-5792-4A63-9332-14E1230E1D5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587C0-DAC6-4B0B-8FCE-A2A1C109AA64}" type="pres">
      <dgm:prSet presAssocID="{2E4D5D8C-1D29-43E0-965B-57DDC2B78974}" presName="sp" presStyleCnt="0"/>
      <dgm:spPr/>
      <dgm:t>
        <a:bodyPr/>
        <a:lstStyle/>
        <a:p>
          <a:endParaRPr lang="zh-CN" altLang="en-US"/>
        </a:p>
      </dgm:t>
    </dgm:pt>
    <dgm:pt modelId="{4FCDB418-C1BC-4EDE-B368-472B5D09634E}" type="pres">
      <dgm:prSet presAssocID="{7A6DF509-4B1A-4451-B40F-A2929CC8189F}" presName="composite" presStyleCnt="0"/>
      <dgm:spPr/>
      <dgm:t>
        <a:bodyPr/>
        <a:lstStyle/>
        <a:p>
          <a:endParaRPr lang="zh-CN" altLang="en-US"/>
        </a:p>
      </dgm:t>
    </dgm:pt>
    <dgm:pt modelId="{EE7DF682-ABB8-448D-A106-E24AC31C7279}" type="pres">
      <dgm:prSet presAssocID="{7A6DF509-4B1A-4451-B40F-A2929CC818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77A64-916E-437C-8C36-52482FAAE532}" type="pres">
      <dgm:prSet presAssocID="{7A6DF509-4B1A-4451-B40F-A2929CC8189F}" presName="descendantText" presStyleLbl="alignAcc1" presStyleIdx="1" presStyleCnt="4" custScaleY="157652" custLinFactNeighborX="-122" custLinFactNeighborY="-17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34387-87AC-46BC-8329-5FA8D2AFCB17}" type="pres">
      <dgm:prSet presAssocID="{4E682D8A-C234-4B69-94E7-2A906DA8CADF}" presName="sp" presStyleCnt="0"/>
      <dgm:spPr/>
      <dgm:t>
        <a:bodyPr/>
        <a:lstStyle/>
        <a:p>
          <a:endParaRPr lang="zh-CN" altLang="en-US"/>
        </a:p>
      </dgm:t>
    </dgm:pt>
    <dgm:pt modelId="{845F1585-36FE-4A3E-A0EE-6CB738E7A7DD}" type="pres">
      <dgm:prSet presAssocID="{454E700F-E684-43A7-AA37-40BFC48DB74D}" presName="composite" presStyleCnt="0"/>
      <dgm:spPr/>
      <dgm:t>
        <a:bodyPr/>
        <a:lstStyle/>
        <a:p>
          <a:endParaRPr lang="zh-CN" altLang="en-US"/>
        </a:p>
      </dgm:t>
    </dgm:pt>
    <dgm:pt modelId="{A37531B6-7084-47EE-9A64-CE39B5D731C7}" type="pres">
      <dgm:prSet presAssocID="{454E700F-E684-43A7-AA37-40BFC48DB74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936A5-2810-481D-B09E-69E1A3C152CE}" type="pres">
      <dgm:prSet presAssocID="{454E700F-E684-43A7-AA37-40BFC48DB74D}" presName="descendantText" presStyleLbl="alignAcc1" presStyleIdx="2" presStyleCnt="4" custScaleY="178142" custLinFactNeighborX="-122" custLinFactNeighborY="27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D199C-1B9C-4E9B-9F20-7D53BA657D6C}" type="pres">
      <dgm:prSet presAssocID="{12F12A8B-3673-47F6-AA8E-D1A11524B375}" presName="sp" presStyleCnt="0"/>
      <dgm:spPr/>
      <dgm:t>
        <a:bodyPr/>
        <a:lstStyle/>
        <a:p>
          <a:endParaRPr lang="zh-CN" altLang="en-US"/>
        </a:p>
      </dgm:t>
    </dgm:pt>
    <dgm:pt modelId="{78F228DC-68D9-410C-8629-CE71015C0775}" type="pres">
      <dgm:prSet presAssocID="{9B56FB84-4787-4D58-8001-5FC6AD9EB067}" presName="composite" presStyleCnt="0"/>
      <dgm:spPr/>
      <dgm:t>
        <a:bodyPr/>
        <a:lstStyle/>
        <a:p>
          <a:endParaRPr lang="zh-CN" altLang="en-US"/>
        </a:p>
      </dgm:t>
    </dgm:pt>
    <dgm:pt modelId="{AD2447B0-ED7E-4BB2-B9AA-A4E2FE9D7DE0}" type="pres">
      <dgm:prSet presAssocID="{9B56FB84-4787-4D58-8001-5FC6AD9EB06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FFAE2-8D94-4630-A8CD-F840761CF70C}" type="pres">
      <dgm:prSet presAssocID="{9B56FB84-4787-4D58-8001-5FC6AD9EB067}" presName="descendantText" presStyleLbl="alignAcc1" presStyleIdx="3" presStyleCnt="4" custScaleY="64978" custLinFactNeighborX="-122" custLinFactNeighborY="109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59C6EB-28A3-4D15-A76F-3685E48E3E11}" type="presOf" srcId="{3C6F8D44-F16B-4B7B-A69F-1618410F4DCF}" destId="{5F1936A5-2810-481D-B09E-69E1A3C152CE}" srcOrd="0" destOrd="3" presId="urn:microsoft.com/office/officeart/2005/8/layout/chevron2"/>
    <dgm:cxn modelId="{A067E2CB-23CE-41BA-8C23-DD0B9A47FDBD}" type="presOf" srcId="{A9E67091-BF9D-485A-8994-E23331D7F487}" destId="{5F1936A5-2810-481D-B09E-69E1A3C152CE}" srcOrd="0" destOrd="1" presId="urn:microsoft.com/office/officeart/2005/8/layout/chevron2"/>
    <dgm:cxn modelId="{D0EB7087-0124-4F71-BADE-3855CE6B7D80}" type="presOf" srcId="{454E700F-E684-43A7-AA37-40BFC48DB74D}" destId="{A37531B6-7084-47EE-9A64-CE39B5D731C7}" srcOrd="0" destOrd="0" presId="urn:microsoft.com/office/officeart/2005/8/layout/chevron2"/>
    <dgm:cxn modelId="{694A72DA-1D7A-4F77-ACA9-9B9E3578CBCB}" srcId="{454E700F-E684-43A7-AA37-40BFC48DB74D}" destId="{D8278E6A-2AAB-4042-8646-00318C45627B}" srcOrd="0" destOrd="0" parTransId="{B98C255C-1B14-416A-BF8A-B83577A6172B}" sibTransId="{71C3663A-A0A4-4617-942F-6F2054719F1E}"/>
    <dgm:cxn modelId="{4CDD42A2-5BC8-4AE4-9BAF-F20344A083FD}" srcId="{36039F0D-AB95-488C-B851-3508FC1ED8CB}" destId="{C4DE392C-5792-4A63-9332-14E1230E1D53}" srcOrd="0" destOrd="0" parTransId="{AFA33F03-AF0B-40E6-979B-0C96514741EC}" sibTransId="{2E4D5D8C-1D29-43E0-965B-57DDC2B78974}"/>
    <dgm:cxn modelId="{58EA3284-4BFF-4290-B23D-9D597DD30DB2}" type="presOf" srcId="{624480C1-ABB5-4448-8FD7-89C0AA4B5E73}" destId="{45377A64-916E-437C-8C36-52482FAAE532}" srcOrd="0" destOrd="1" presId="urn:microsoft.com/office/officeart/2005/8/layout/chevron2"/>
    <dgm:cxn modelId="{F6A1EB27-D70C-4637-8A92-6F4E2106C8C7}" type="presOf" srcId="{06DBD324-096E-47DD-8E60-77F803C0E760}" destId="{9A9058BE-7A7B-4F12-9C8B-C1629288A197}" srcOrd="0" destOrd="0" presId="urn:microsoft.com/office/officeart/2005/8/layout/chevron2"/>
    <dgm:cxn modelId="{030374FD-A8C4-44C9-B003-FCAD1FFA22E5}" type="presOf" srcId="{0189E4CE-BB64-4281-9D6B-EB07912DC03B}" destId="{5F1936A5-2810-481D-B09E-69E1A3C152CE}" srcOrd="0" destOrd="2" presId="urn:microsoft.com/office/officeart/2005/8/layout/chevron2"/>
    <dgm:cxn modelId="{0D1B9B3A-9934-4986-953E-71E97F965A57}" type="presOf" srcId="{D8278E6A-2AAB-4042-8646-00318C45627B}" destId="{5F1936A5-2810-481D-B09E-69E1A3C152CE}" srcOrd="0" destOrd="0" presId="urn:microsoft.com/office/officeart/2005/8/layout/chevron2"/>
    <dgm:cxn modelId="{483DA547-467B-4242-846D-FE8AAD755C53}" type="presOf" srcId="{7A6DF509-4B1A-4451-B40F-A2929CC8189F}" destId="{EE7DF682-ABB8-448D-A106-E24AC31C7279}" srcOrd="0" destOrd="0" presId="urn:microsoft.com/office/officeart/2005/8/layout/chevron2"/>
    <dgm:cxn modelId="{B946C15C-65D2-4D86-8DC5-9E56DED221E9}" srcId="{9B56FB84-4787-4D58-8001-5FC6AD9EB067}" destId="{FE79B25D-4F97-417E-B144-00251BD3EC84}" srcOrd="0" destOrd="0" parTransId="{6F57FB2F-71AB-4D53-942F-2AC149FCF304}" sibTransId="{89513AEE-2CFF-4729-92D6-4792F5E2B659}"/>
    <dgm:cxn modelId="{803C0245-9736-4083-B21E-CA704C36EF78}" type="presOf" srcId="{D3C8D0E4-315C-45DE-B513-509A63547AD1}" destId="{45377A64-916E-437C-8C36-52482FAAE532}" srcOrd="0" destOrd="3" presId="urn:microsoft.com/office/officeart/2005/8/layout/chevron2"/>
    <dgm:cxn modelId="{7EBF8027-D849-4930-BC6D-FDB34866F630}" srcId="{454E700F-E684-43A7-AA37-40BFC48DB74D}" destId="{0189E4CE-BB64-4281-9D6B-EB07912DC03B}" srcOrd="2" destOrd="0" parTransId="{3D5A6577-4B0C-4AE3-B8D0-638C4151738E}" sibTransId="{22D1C438-88EA-43FE-A947-48F77868E23A}"/>
    <dgm:cxn modelId="{09E71290-6FEC-45CC-B48F-71077A56A318}" srcId="{7A6DF509-4B1A-4451-B40F-A2929CC8189F}" destId="{624480C1-ABB5-4448-8FD7-89C0AA4B5E73}" srcOrd="1" destOrd="0" parTransId="{1EAE9AED-E1F2-46AC-9273-8CAFF590E5E7}" sibTransId="{A527CB52-9E14-41C3-9D5C-3E49CBFFC022}"/>
    <dgm:cxn modelId="{84569C33-57F1-4AEB-B120-8ECFC885E1DF}" srcId="{7A6DF509-4B1A-4451-B40F-A2929CC8189F}" destId="{56BF82FC-1CD8-4474-8FEF-C8C83A48FF99}" srcOrd="2" destOrd="0" parTransId="{D2FFBA5D-B86A-4E6B-A157-E17B9579EEF9}" sibTransId="{9BDA49C2-5436-4A2B-ACE0-FD00D96B2953}"/>
    <dgm:cxn modelId="{D02124F6-98B6-4659-A08D-5733819ED5D9}" type="presOf" srcId="{C77CD2BA-7B74-469B-9A3F-6200644A6B44}" destId="{45377A64-916E-437C-8C36-52482FAAE532}" srcOrd="0" destOrd="0" presId="urn:microsoft.com/office/officeart/2005/8/layout/chevron2"/>
    <dgm:cxn modelId="{0903042D-A52A-4181-8A2F-160D48337B83}" srcId="{7A6DF509-4B1A-4451-B40F-A2929CC8189F}" destId="{D3C8D0E4-315C-45DE-B513-509A63547AD1}" srcOrd="3" destOrd="0" parTransId="{253A880E-644E-439B-9DEA-8705BE6DADDD}" sibTransId="{277D95F8-7FAD-4A57-BB47-1C291F515ECF}"/>
    <dgm:cxn modelId="{E82DD8EC-C827-4C49-A199-F7D98CD30A56}" type="presOf" srcId="{FE79B25D-4F97-417E-B144-00251BD3EC84}" destId="{CFFFFAE2-8D94-4630-A8CD-F840761CF70C}" srcOrd="0" destOrd="0" presId="urn:microsoft.com/office/officeart/2005/8/layout/chevron2"/>
    <dgm:cxn modelId="{8B803D8C-CCC2-45CC-BE24-22194E77D9BD}" srcId="{36039F0D-AB95-488C-B851-3508FC1ED8CB}" destId="{7A6DF509-4B1A-4451-B40F-A2929CC8189F}" srcOrd="1" destOrd="0" parTransId="{1A86E371-D863-433E-A2D0-A46FFC7EF857}" sibTransId="{4E682D8A-C234-4B69-94E7-2A906DA8CADF}"/>
    <dgm:cxn modelId="{30FED8FC-B29B-4076-A02D-72C0DCA4690F}" type="presOf" srcId="{C4DE392C-5792-4A63-9332-14E1230E1D53}" destId="{67F32F6D-E428-4D65-9BE4-295167F40A6D}" srcOrd="0" destOrd="0" presId="urn:microsoft.com/office/officeart/2005/8/layout/chevron2"/>
    <dgm:cxn modelId="{27BFCC6C-CB50-4288-A600-A6436242D423}" srcId="{36039F0D-AB95-488C-B851-3508FC1ED8CB}" destId="{454E700F-E684-43A7-AA37-40BFC48DB74D}" srcOrd="2" destOrd="0" parTransId="{FEFA72D5-B393-49F2-A596-852571247368}" sibTransId="{12F12A8B-3673-47F6-AA8E-D1A11524B375}"/>
    <dgm:cxn modelId="{233E5893-B964-4F98-9D59-0B0534CFD0BB}" srcId="{C4DE392C-5792-4A63-9332-14E1230E1D53}" destId="{06DBD324-096E-47DD-8E60-77F803C0E760}" srcOrd="0" destOrd="0" parTransId="{EC594710-477B-4B56-A0D4-ACFF4F479B8C}" sibTransId="{80D0338D-8014-4C4E-B52C-B2E87C7DC390}"/>
    <dgm:cxn modelId="{E115B82D-A1CF-41FE-8253-A67A9B1D05C3}" type="presOf" srcId="{36039F0D-AB95-488C-B851-3508FC1ED8CB}" destId="{096DE0CF-8A46-4E30-B09F-11462126F600}" srcOrd="0" destOrd="0" presId="urn:microsoft.com/office/officeart/2005/8/layout/chevron2"/>
    <dgm:cxn modelId="{38EE38EE-4EB3-46AA-B8F8-897394070261}" type="presOf" srcId="{56BF82FC-1CD8-4474-8FEF-C8C83A48FF99}" destId="{45377A64-916E-437C-8C36-52482FAAE532}" srcOrd="0" destOrd="2" presId="urn:microsoft.com/office/officeart/2005/8/layout/chevron2"/>
    <dgm:cxn modelId="{ADDE0970-CBB3-44EC-960D-D1AB1CF995DA}" type="presOf" srcId="{9B56FB84-4787-4D58-8001-5FC6AD9EB067}" destId="{AD2447B0-ED7E-4BB2-B9AA-A4E2FE9D7DE0}" srcOrd="0" destOrd="0" presId="urn:microsoft.com/office/officeart/2005/8/layout/chevron2"/>
    <dgm:cxn modelId="{B4E34DCA-8628-49FF-8B60-FABF4CEA80FC}" srcId="{454E700F-E684-43A7-AA37-40BFC48DB74D}" destId="{3C6F8D44-F16B-4B7B-A69F-1618410F4DCF}" srcOrd="3" destOrd="0" parTransId="{0E5E94C3-FA01-442E-896A-78118BBA5F07}" sibTransId="{D4F6881B-E04F-4F2C-AF3C-28AF11FB9B57}"/>
    <dgm:cxn modelId="{F6F1262D-9FFF-4A39-B68A-3008011DA535}" srcId="{36039F0D-AB95-488C-B851-3508FC1ED8CB}" destId="{9B56FB84-4787-4D58-8001-5FC6AD9EB067}" srcOrd="3" destOrd="0" parTransId="{2FEE561F-0C75-45B5-8712-52CEB560ECA1}" sibTransId="{22B37C3C-052A-44D2-BFDE-CBDBA01B1DAD}"/>
    <dgm:cxn modelId="{40040DAF-21ED-4CF3-BA66-F6F29AABCDBC}" srcId="{7A6DF509-4B1A-4451-B40F-A2929CC8189F}" destId="{C77CD2BA-7B74-469B-9A3F-6200644A6B44}" srcOrd="0" destOrd="0" parTransId="{6E3FFAA2-0E3F-4C99-81B0-661CEC635AD0}" sibTransId="{EC679E05-2EDB-4F75-A117-020C23E186E9}"/>
    <dgm:cxn modelId="{4E4AE331-BB75-48C6-8581-80697C617270}" srcId="{454E700F-E684-43A7-AA37-40BFC48DB74D}" destId="{A9E67091-BF9D-485A-8994-E23331D7F487}" srcOrd="1" destOrd="0" parTransId="{101A18B6-D9B7-4261-95CE-3778A9E4366B}" sibTransId="{909DC371-46DC-4C76-A6F2-AFB3F5DFB24F}"/>
    <dgm:cxn modelId="{4D7A409A-21DE-4210-BA4B-59F0534115ED}" type="presParOf" srcId="{096DE0CF-8A46-4E30-B09F-11462126F600}" destId="{823ECED5-B66E-4344-B12D-C55E9B53C04C}" srcOrd="0" destOrd="0" presId="urn:microsoft.com/office/officeart/2005/8/layout/chevron2"/>
    <dgm:cxn modelId="{2C921FD3-EA31-4897-A867-3E05A5C15F44}" type="presParOf" srcId="{823ECED5-B66E-4344-B12D-C55E9B53C04C}" destId="{67F32F6D-E428-4D65-9BE4-295167F40A6D}" srcOrd="0" destOrd="0" presId="urn:microsoft.com/office/officeart/2005/8/layout/chevron2"/>
    <dgm:cxn modelId="{E2855482-FCCA-43A4-B5F2-717A72F4FFFF}" type="presParOf" srcId="{823ECED5-B66E-4344-B12D-C55E9B53C04C}" destId="{9A9058BE-7A7B-4F12-9C8B-C1629288A197}" srcOrd="1" destOrd="0" presId="urn:microsoft.com/office/officeart/2005/8/layout/chevron2"/>
    <dgm:cxn modelId="{047B2A53-0022-4D84-A25D-45C10937ED95}" type="presParOf" srcId="{096DE0CF-8A46-4E30-B09F-11462126F600}" destId="{307587C0-DAC6-4B0B-8FCE-A2A1C109AA64}" srcOrd="1" destOrd="0" presId="urn:microsoft.com/office/officeart/2005/8/layout/chevron2"/>
    <dgm:cxn modelId="{18CD9EFA-73A4-4296-870C-6783CBAF0594}" type="presParOf" srcId="{096DE0CF-8A46-4E30-B09F-11462126F600}" destId="{4FCDB418-C1BC-4EDE-B368-472B5D09634E}" srcOrd="2" destOrd="0" presId="urn:microsoft.com/office/officeart/2005/8/layout/chevron2"/>
    <dgm:cxn modelId="{3C328E4E-5D64-4443-9B11-C6A21D7ED802}" type="presParOf" srcId="{4FCDB418-C1BC-4EDE-B368-472B5D09634E}" destId="{EE7DF682-ABB8-448D-A106-E24AC31C7279}" srcOrd="0" destOrd="0" presId="urn:microsoft.com/office/officeart/2005/8/layout/chevron2"/>
    <dgm:cxn modelId="{42E15351-9F49-4A92-9D87-45947CDA72B5}" type="presParOf" srcId="{4FCDB418-C1BC-4EDE-B368-472B5D09634E}" destId="{45377A64-916E-437C-8C36-52482FAAE532}" srcOrd="1" destOrd="0" presId="urn:microsoft.com/office/officeart/2005/8/layout/chevron2"/>
    <dgm:cxn modelId="{78E43C05-B574-4809-AF82-8AE62CF3876E}" type="presParOf" srcId="{096DE0CF-8A46-4E30-B09F-11462126F600}" destId="{C7F34387-87AC-46BC-8329-5FA8D2AFCB17}" srcOrd="3" destOrd="0" presId="urn:microsoft.com/office/officeart/2005/8/layout/chevron2"/>
    <dgm:cxn modelId="{3A1E350F-1B8A-49CA-9C1F-8F8F32E098C5}" type="presParOf" srcId="{096DE0CF-8A46-4E30-B09F-11462126F600}" destId="{845F1585-36FE-4A3E-A0EE-6CB738E7A7DD}" srcOrd="4" destOrd="0" presId="urn:microsoft.com/office/officeart/2005/8/layout/chevron2"/>
    <dgm:cxn modelId="{EC156083-E454-4C06-8953-A4424D572DDD}" type="presParOf" srcId="{845F1585-36FE-4A3E-A0EE-6CB738E7A7DD}" destId="{A37531B6-7084-47EE-9A64-CE39B5D731C7}" srcOrd="0" destOrd="0" presId="urn:microsoft.com/office/officeart/2005/8/layout/chevron2"/>
    <dgm:cxn modelId="{44A03E2B-A558-48AF-851E-9B6D5726C628}" type="presParOf" srcId="{845F1585-36FE-4A3E-A0EE-6CB738E7A7DD}" destId="{5F1936A5-2810-481D-B09E-69E1A3C152CE}" srcOrd="1" destOrd="0" presId="urn:microsoft.com/office/officeart/2005/8/layout/chevron2"/>
    <dgm:cxn modelId="{0C3C5E48-A96F-4E13-B181-9462878254DB}" type="presParOf" srcId="{096DE0CF-8A46-4E30-B09F-11462126F600}" destId="{DE9D199C-1B9C-4E9B-9F20-7D53BA657D6C}" srcOrd="5" destOrd="0" presId="urn:microsoft.com/office/officeart/2005/8/layout/chevron2"/>
    <dgm:cxn modelId="{E679BC5C-D0D0-407B-B08A-AB66E4615BD6}" type="presParOf" srcId="{096DE0CF-8A46-4E30-B09F-11462126F600}" destId="{78F228DC-68D9-410C-8629-CE71015C0775}" srcOrd="6" destOrd="0" presId="urn:microsoft.com/office/officeart/2005/8/layout/chevron2"/>
    <dgm:cxn modelId="{19F162DD-B631-4A92-A468-3451146093A1}" type="presParOf" srcId="{78F228DC-68D9-410C-8629-CE71015C0775}" destId="{AD2447B0-ED7E-4BB2-B9AA-A4E2FE9D7DE0}" srcOrd="0" destOrd="0" presId="urn:microsoft.com/office/officeart/2005/8/layout/chevron2"/>
    <dgm:cxn modelId="{B7B5768D-804F-47DF-A3AC-C32D3E7AEE5F}" type="presParOf" srcId="{78F228DC-68D9-410C-8629-CE71015C0775}" destId="{CFFFFAE2-8D94-4630-A8CD-F840761CF7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039F0D-AB95-488C-B851-3508FC1ED8CB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6DBD324-096E-47DD-8E60-77F803C0E76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网络视频效果不佳</a:t>
          </a:r>
          <a:endParaRPr lang="en-US" sz="1400" dirty="0">
            <a:latin typeface="+mn-ea"/>
            <a:ea typeface="+mn-ea"/>
          </a:endParaRPr>
        </a:p>
      </dgm:t>
    </dgm:pt>
    <dgm:pt modelId="{EC594710-477B-4B56-A0D4-ACFF4F479B8C}" type="parTrans" cxnId="{233E5893-B964-4F98-9D59-0B0534CFD0B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80D0338D-8014-4C4E-B52C-B2E87C7DC390}" type="sibTrans" cxnId="{233E5893-B964-4F98-9D59-0B0534CFD0B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C77CD2BA-7B74-469B-9A3F-6200644A6B44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 smtClean="0">
              <a:latin typeface="+mn-ea"/>
              <a:ea typeface="+mn-ea"/>
            </a:rPr>
            <a:t>TC</a:t>
          </a:r>
          <a:r>
            <a:rPr lang="zh-CN" altLang="en-US" sz="1400" dirty="0" smtClean="0">
              <a:latin typeface="+mn-ea"/>
              <a:ea typeface="+mn-ea"/>
            </a:rPr>
            <a:t>硬件规格不够</a:t>
          </a:r>
          <a:endParaRPr lang="en-US" sz="1400" dirty="0">
            <a:latin typeface="+mn-ea"/>
            <a:ea typeface="+mn-ea"/>
          </a:endParaRPr>
        </a:p>
      </dgm:t>
    </dgm:pt>
    <dgm:pt modelId="{6E3FFAA2-0E3F-4C99-81B0-661CEC635AD0}" type="parTrans" cxnId="{40040DAF-21ED-4CF3-BA66-F6F29AABCDB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679E05-2EDB-4F75-A117-020C23E186E9}" type="sibTrans" cxnId="{40040DAF-21ED-4CF3-BA66-F6F29AABCDB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8278E6A-2AAB-4042-8646-00318C45627B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检查</a:t>
          </a:r>
          <a:r>
            <a:rPr lang="en-US" altLang="zh-CN" sz="1400" dirty="0" smtClean="0">
              <a:latin typeface="+mn-ea"/>
              <a:ea typeface="+mn-ea"/>
            </a:rPr>
            <a:t>TC</a:t>
          </a:r>
          <a:r>
            <a:rPr lang="zh-CN" altLang="en-US" sz="1400" dirty="0" smtClean="0">
              <a:latin typeface="+mn-ea"/>
              <a:ea typeface="+mn-ea"/>
            </a:rPr>
            <a:t>硬件规格，替换其他型号</a:t>
          </a:r>
          <a:r>
            <a:rPr lang="en-US" altLang="zh-CN" sz="1400" dirty="0" smtClean="0">
              <a:latin typeface="+mn-ea"/>
              <a:ea typeface="+mn-ea"/>
            </a:rPr>
            <a:t>TC</a:t>
          </a:r>
          <a:endParaRPr lang="en-US" sz="1400" dirty="0">
            <a:latin typeface="+mn-ea"/>
            <a:ea typeface="+mn-ea"/>
          </a:endParaRPr>
        </a:p>
      </dgm:t>
    </dgm:pt>
    <dgm:pt modelId="{B98C255C-1B14-416A-BF8A-B83577A6172B}" type="parTrans" cxnId="{694A72DA-1D7A-4F77-ACA9-9B9E3578CBC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71C3663A-A0A4-4617-942F-6F2054719F1E}" type="sibTrans" cxnId="{694A72DA-1D7A-4F77-ACA9-9B9E3578CBC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E79B25D-4F97-417E-B144-00251BD3EC84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网络视频效果正常</a:t>
          </a:r>
          <a:endParaRPr lang="en-US" sz="1400" dirty="0">
            <a:latin typeface="+mn-ea"/>
            <a:ea typeface="+mn-ea"/>
          </a:endParaRPr>
        </a:p>
      </dgm:t>
    </dgm:pt>
    <dgm:pt modelId="{6F57FB2F-71AB-4D53-942F-2AC149FCF304}" type="parTrans" cxnId="{B946C15C-65D2-4D86-8DC5-9E56DED221E9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89513AEE-2CFF-4729-92D6-4792F5E2B659}" type="sibTrans" cxnId="{B946C15C-65D2-4D86-8DC5-9E56DED221E9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9B56FB84-4787-4D58-8001-5FC6AD9EB067}">
      <dgm:prSet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检查确认</a:t>
          </a:r>
          <a:endParaRPr lang="en-US" sz="1800" dirty="0">
            <a:latin typeface="+mn-ea"/>
            <a:ea typeface="+mn-ea"/>
          </a:endParaRPr>
        </a:p>
      </dgm:t>
    </dgm:pt>
    <dgm:pt modelId="{22B37C3C-052A-44D2-BFDE-CBDBA01B1DAD}" type="sibTrans" cxnId="{F6F1262D-9FFF-4A39-B68A-3008011DA5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FEE561F-0C75-45B5-8712-52CEB560ECA1}" type="parTrans" cxnId="{F6F1262D-9FFF-4A39-B68A-3008011DA5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4E700F-E684-43A7-AA37-40BFC48DB74D}">
      <dgm:prSet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排除故障</a:t>
          </a:r>
          <a:endParaRPr lang="en-US" sz="1800" dirty="0">
            <a:latin typeface="+mn-ea"/>
            <a:ea typeface="+mn-ea"/>
          </a:endParaRPr>
        </a:p>
      </dgm:t>
    </dgm:pt>
    <dgm:pt modelId="{12F12A8B-3673-47F6-AA8E-D1A11524B375}" type="sibTrans" cxnId="{27BFCC6C-CB50-4288-A600-A6436242D42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EFA72D5-B393-49F2-A596-852571247368}" type="parTrans" cxnId="{27BFCC6C-CB50-4288-A600-A6436242D42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7A6DF509-4B1A-4451-B40F-A2929CC8189F}">
      <dgm:prSet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定位故障</a:t>
          </a:r>
          <a:endParaRPr lang="en-US" sz="1800" dirty="0">
            <a:latin typeface="+mn-ea"/>
            <a:ea typeface="+mn-ea"/>
          </a:endParaRPr>
        </a:p>
      </dgm:t>
    </dgm:pt>
    <dgm:pt modelId="{4E682D8A-C234-4B69-94E7-2A906DA8CADF}" type="sibTrans" cxnId="{8B803D8C-CCC2-45CC-BE24-22194E77D9B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1A86E371-D863-433E-A2D0-A46FFC7EF857}" type="parTrans" cxnId="{8B803D8C-CCC2-45CC-BE24-22194E77D9B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C4DE392C-5792-4A63-9332-14E1230E1D53}">
      <dgm:prSet phldrT="[Text]"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收集信息</a:t>
          </a:r>
          <a:endParaRPr lang="en-US" sz="1800" dirty="0">
            <a:latin typeface="+mn-ea"/>
            <a:ea typeface="+mn-ea"/>
          </a:endParaRPr>
        </a:p>
      </dgm:t>
    </dgm:pt>
    <dgm:pt modelId="{2E4D5D8C-1D29-43E0-965B-57DDC2B78974}" type="sibTrans" cxnId="{4CDD42A2-5BC8-4AE4-9BAF-F20344A083F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FA33F03-AF0B-40E6-979B-0C96514741EC}" type="parTrans" cxnId="{4CDD42A2-5BC8-4AE4-9BAF-F20344A083F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16FB5B56-AFDD-417C-B8F0-6D5F367BFDC8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网络延迟较大</a:t>
          </a:r>
          <a:endParaRPr lang="en-US" sz="1400" dirty="0">
            <a:latin typeface="+mn-ea"/>
            <a:ea typeface="+mn-ea"/>
          </a:endParaRPr>
        </a:p>
      </dgm:t>
    </dgm:pt>
    <dgm:pt modelId="{FB0DBA82-7095-48EB-A060-4B63317EC52A}" type="parTrans" cxnId="{B21EACB0-6AF5-4F52-B2F9-1C58972CE479}">
      <dgm:prSet/>
      <dgm:spPr/>
      <dgm:t>
        <a:bodyPr/>
        <a:lstStyle/>
        <a:p>
          <a:endParaRPr lang="zh-CN" altLang="en-US"/>
        </a:p>
      </dgm:t>
    </dgm:pt>
    <dgm:pt modelId="{0DBDD851-001C-4F08-AA02-D31EE45273BF}" type="sibTrans" cxnId="{B21EACB0-6AF5-4F52-B2F9-1C58972CE479}">
      <dgm:prSet/>
      <dgm:spPr/>
      <dgm:t>
        <a:bodyPr/>
        <a:lstStyle/>
        <a:p>
          <a:endParaRPr lang="zh-CN" altLang="en-US"/>
        </a:p>
      </dgm:t>
    </dgm:pt>
    <dgm:pt modelId="{757F7D72-FD3B-4919-8155-2C45AED7CAA9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系统负载较大</a:t>
          </a:r>
          <a:endParaRPr lang="en-US" sz="1400" dirty="0">
            <a:latin typeface="+mn-ea"/>
            <a:ea typeface="+mn-ea"/>
          </a:endParaRPr>
        </a:p>
      </dgm:t>
    </dgm:pt>
    <dgm:pt modelId="{AD18A221-066E-449E-8F01-6FF99D7022E2}" type="parTrans" cxnId="{E2D78772-8A7F-4FEB-8167-5A5F7C7EB3CB}">
      <dgm:prSet/>
      <dgm:spPr/>
      <dgm:t>
        <a:bodyPr/>
        <a:lstStyle/>
        <a:p>
          <a:endParaRPr lang="zh-CN" altLang="en-US"/>
        </a:p>
      </dgm:t>
    </dgm:pt>
    <dgm:pt modelId="{FD8BF193-022F-4654-93E5-CEBED192706A}" type="sibTrans" cxnId="{E2D78772-8A7F-4FEB-8167-5A5F7C7EB3CB}">
      <dgm:prSet/>
      <dgm:spPr/>
      <dgm:t>
        <a:bodyPr/>
        <a:lstStyle/>
        <a:p>
          <a:endParaRPr lang="zh-CN" altLang="en-US"/>
        </a:p>
      </dgm:t>
    </dgm:pt>
    <dgm:pt modelId="{AF19B3C6-D163-4BE2-8FDB-23FFF78714B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策略配置问题</a:t>
          </a:r>
          <a:endParaRPr lang="en-US" sz="1400" dirty="0">
            <a:latin typeface="+mn-ea"/>
            <a:ea typeface="+mn-ea"/>
          </a:endParaRPr>
        </a:p>
      </dgm:t>
    </dgm:pt>
    <dgm:pt modelId="{22EDA157-D616-4A18-B6DE-DD18C93847B2}" type="parTrans" cxnId="{AE4F7D5D-70F4-4FC9-9141-B3004641D30B}">
      <dgm:prSet/>
      <dgm:spPr/>
      <dgm:t>
        <a:bodyPr/>
        <a:lstStyle/>
        <a:p>
          <a:endParaRPr lang="zh-CN" altLang="en-US"/>
        </a:p>
      </dgm:t>
    </dgm:pt>
    <dgm:pt modelId="{21138470-3E48-43E0-B560-BB7B2FD04E32}" type="sibTrans" cxnId="{AE4F7D5D-70F4-4FC9-9141-B3004641D30B}">
      <dgm:prSet/>
      <dgm:spPr/>
      <dgm:t>
        <a:bodyPr/>
        <a:lstStyle/>
        <a:p>
          <a:endParaRPr lang="zh-CN" altLang="en-US"/>
        </a:p>
      </dgm:t>
    </dgm:pt>
    <dgm:pt modelId="{BE6A867B-05B5-49D5-8C22-C08BFC25A73B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排查网络问题</a:t>
          </a:r>
          <a:endParaRPr lang="en-US" sz="1400" dirty="0">
            <a:latin typeface="+mn-ea"/>
            <a:ea typeface="+mn-ea"/>
          </a:endParaRPr>
        </a:p>
      </dgm:t>
    </dgm:pt>
    <dgm:pt modelId="{7C9C1532-6459-4373-B562-4EA7F8BA8BF2}" type="parTrans" cxnId="{40918BFC-3A3F-45A4-B9CE-3ADF42F7D248}">
      <dgm:prSet/>
      <dgm:spPr/>
      <dgm:t>
        <a:bodyPr/>
        <a:lstStyle/>
        <a:p>
          <a:endParaRPr lang="zh-CN" altLang="en-US"/>
        </a:p>
      </dgm:t>
    </dgm:pt>
    <dgm:pt modelId="{76B48DF6-AC8E-4FCA-B15F-763A6EC5236C}" type="sibTrans" cxnId="{40918BFC-3A3F-45A4-B9CE-3ADF42F7D248}">
      <dgm:prSet/>
      <dgm:spPr/>
      <dgm:t>
        <a:bodyPr/>
        <a:lstStyle/>
        <a:p>
          <a:endParaRPr lang="zh-CN" altLang="en-US"/>
        </a:p>
      </dgm:t>
    </dgm:pt>
    <dgm:pt modelId="{ECBDF510-02FE-471B-A5F0-E2D8E24D7506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重启</a:t>
          </a:r>
          <a:r>
            <a:rPr lang="en-US" altLang="zh-CN" sz="1400" dirty="0" smtClean="0">
              <a:latin typeface="+mn-ea"/>
              <a:ea typeface="+mn-ea"/>
            </a:rPr>
            <a:t>TC</a:t>
          </a:r>
          <a:r>
            <a:rPr lang="zh-CN" altLang="en-US" sz="1400" dirty="0" smtClean="0">
              <a:latin typeface="+mn-ea"/>
              <a:ea typeface="+mn-ea"/>
            </a:rPr>
            <a:t>，重启虚拟机</a:t>
          </a:r>
          <a:endParaRPr lang="en-US" sz="1400" dirty="0">
            <a:latin typeface="+mn-ea"/>
            <a:ea typeface="+mn-ea"/>
          </a:endParaRPr>
        </a:p>
      </dgm:t>
    </dgm:pt>
    <dgm:pt modelId="{F0AE46F7-4F7C-4C08-BBD5-C5136F58A702}" type="parTrans" cxnId="{767DFB96-91E6-435D-9F4A-EC154ECD51C3}">
      <dgm:prSet/>
      <dgm:spPr/>
      <dgm:t>
        <a:bodyPr/>
        <a:lstStyle/>
        <a:p>
          <a:endParaRPr lang="zh-CN" altLang="en-US"/>
        </a:p>
      </dgm:t>
    </dgm:pt>
    <dgm:pt modelId="{14C4BEA4-D84C-4AC5-9416-807D280FAF28}" type="sibTrans" cxnId="{767DFB96-91E6-435D-9F4A-EC154ECD51C3}">
      <dgm:prSet/>
      <dgm:spPr/>
      <dgm:t>
        <a:bodyPr/>
        <a:lstStyle/>
        <a:p>
          <a:endParaRPr lang="zh-CN" altLang="en-US"/>
        </a:p>
      </dgm:t>
    </dgm:pt>
    <dgm:pt modelId="{6D066D61-98BE-4CF3-B1A7-741F486314AC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更改配置策略</a:t>
          </a:r>
          <a:endParaRPr lang="en-US" sz="1400" dirty="0">
            <a:latin typeface="+mn-ea"/>
            <a:ea typeface="+mn-ea"/>
          </a:endParaRPr>
        </a:p>
      </dgm:t>
    </dgm:pt>
    <dgm:pt modelId="{F4551D8A-DB72-4854-AB29-71ACD212ED36}" type="parTrans" cxnId="{FCAA5F99-6640-4211-94EE-C5863664619D}">
      <dgm:prSet/>
      <dgm:spPr/>
      <dgm:t>
        <a:bodyPr/>
        <a:lstStyle/>
        <a:p>
          <a:endParaRPr lang="zh-CN" altLang="en-US"/>
        </a:p>
      </dgm:t>
    </dgm:pt>
    <dgm:pt modelId="{A5071C3C-F94A-41BD-A2E7-B997FAB09F93}" type="sibTrans" cxnId="{FCAA5F99-6640-4211-94EE-C5863664619D}">
      <dgm:prSet/>
      <dgm:spPr/>
      <dgm:t>
        <a:bodyPr/>
        <a:lstStyle/>
        <a:p>
          <a:endParaRPr lang="zh-CN" altLang="en-US"/>
        </a:p>
      </dgm:t>
    </dgm:pt>
    <dgm:pt modelId="{096DE0CF-8A46-4E30-B09F-11462126F600}" type="pres">
      <dgm:prSet presAssocID="{36039F0D-AB95-488C-B851-3508FC1ED8C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3ECED5-B66E-4344-B12D-C55E9B53C04C}" type="pres">
      <dgm:prSet presAssocID="{C4DE392C-5792-4A63-9332-14E1230E1D53}" presName="composite" presStyleCnt="0"/>
      <dgm:spPr/>
      <dgm:t>
        <a:bodyPr/>
        <a:lstStyle/>
        <a:p>
          <a:endParaRPr lang="zh-CN" altLang="en-US"/>
        </a:p>
      </dgm:t>
    </dgm:pt>
    <dgm:pt modelId="{67F32F6D-E428-4D65-9BE4-295167F40A6D}" type="pres">
      <dgm:prSet presAssocID="{C4DE392C-5792-4A63-9332-14E1230E1D5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058BE-7A7B-4F12-9C8B-C1629288A197}" type="pres">
      <dgm:prSet presAssocID="{C4DE392C-5792-4A63-9332-14E1230E1D5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587C0-DAC6-4B0B-8FCE-A2A1C109AA64}" type="pres">
      <dgm:prSet presAssocID="{2E4D5D8C-1D29-43E0-965B-57DDC2B78974}" presName="sp" presStyleCnt="0"/>
      <dgm:spPr/>
      <dgm:t>
        <a:bodyPr/>
        <a:lstStyle/>
        <a:p>
          <a:endParaRPr lang="zh-CN" altLang="en-US"/>
        </a:p>
      </dgm:t>
    </dgm:pt>
    <dgm:pt modelId="{4FCDB418-C1BC-4EDE-B368-472B5D09634E}" type="pres">
      <dgm:prSet presAssocID="{7A6DF509-4B1A-4451-B40F-A2929CC8189F}" presName="composite" presStyleCnt="0"/>
      <dgm:spPr/>
      <dgm:t>
        <a:bodyPr/>
        <a:lstStyle/>
        <a:p>
          <a:endParaRPr lang="zh-CN" altLang="en-US"/>
        </a:p>
      </dgm:t>
    </dgm:pt>
    <dgm:pt modelId="{EE7DF682-ABB8-448D-A106-E24AC31C7279}" type="pres">
      <dgm:prSet presAssocID="{7A6DF509-4B1A-4451-B40F-A2929CC818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77A64-916E-437C-8C36-52482FAAE532}" type="pres">
      <dgm:prSet presAssocID="{7A6DF509-4B1A-4451-B40F-A2929CC8189F}" presName="descendantText" presStyleLbl="alignAcc1" presStyleIdx="1" presStyleCnt="4" custScaleY="157652" custLinFactNeighborX="-122" custLinFactNeighborY="-8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34387-87AC-46BC-8329-5FA8D2AFCB17}" type="pres">
      <dgm:prSet presAssocID="{4E682D8A-C234-4B69-94E7-2A906DA8CADF}" presName="sp" presStyleCnt="0"/>
      <dgm:spPr/>
      <dgm:t>
        <a:bodyPr/>
        <a:lstStyle/>
        <a:p>
          <a:endParaRPr lang="zh-CN" altLang="en-US"/>
        </a:p>
      </dgm:t>
    </dgm:pt>
    <dgm:pt modelId="{845F1585-36FE-4A3E-A0EE-6CB738E7A7DD}" type="pres">
      <dgm:prSet presAssocID="{454E700F-E684-43A7-AA37-40BFC48DB74D}" presName="composite" presStyleCnt="0"/>
      <dgm:spPr/>
      <dgm:t>
        <a:bodyPr/>
        <a:lstStyle/>
        <a:p>
          <a:endParaRPr lang="zh-CN" altLang="en-US"/>
        </a:p>
      </dgm:t>
    </dgm:pt>
    <dgm:pt modelId="{A37531B6-7084-47EE-9A64-CE39B5D731C7}" type="pres">
      <dgm:prSet presAssocID="{454E700F-E684-43A7-AA37-40BFC48DB74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936A5-2810-481D-B09E-69E1A3C152CE}" type="pres">
      <dgm:prSet presAssocID="{454E700F-E684-43A7-AA37-40BFC48DB74D}" presName="descendantText" presStyleLbl="alignAcc1" presStyleIdx="2" presStyleCnt="4" custScaleY="178142" custLinFactNeighborX="-122" custLinFactNeighborY="10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D199C-1B9C-4E9B-9F20-7D53BA657D6C}" type="pres">
      <dgm:prSet presAssocID="{12F12A8B-3673-47F6-AA8E-D1A11524B375}" presName="sp" presStyleCnt="0"/>
      <dgm:spPr/>
      <dgm:t>
        <a:bodyPr/>
        <a:lstStyle/>
        <a:p>
          <a:endParaRPr lang="zh-CN" altLang="en-US"/>
        </a:p>
      </dgm:t>
    </dgm:pt>
    <dgm:pt modelId="{78F228DC-68D9-410C-8629-CE71015C0775}" type="pres">
      <dgm:prSet presAssocID="{9B56FB84-4787-4D58-8001-5FC6AD9EB067}" presName="composite" presStyleCnt="0"/>
      <dgm:spPr/>
      <dgm:t>
        <a:bodyPr/>
        <a:lstStyle/>
        <a:p>
          <a:endParaRPr lang="zh-CN" altLang="en-US"/>
        </a:p>
      </dgm:t>
    </dgm:pt>
    <dgm:pt modelId="{AD2447B0-ED7E-4BB2-B9AA-A4E2FE9D7DE0}" type="pres">
      <dgm:prSet presAssocID="{9B56FB84-4787-4D58-8001-5FC6AD9EB067}" presName="parentText" presStyleLbl="alignNode1" presStyleIdx="3" presStyleCnt="4" custLinFactNeighborY="154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FFAE2-8D94-4630-A8CD-F840761CF70C}" type="pres">
      <dgm:prSet presAssocID="{9B56FB84-4787-4D58-8001-5FC6AD9EB067}" presName="descendantText" presStyleLbl="alignAcc1" presStyleIdx="3" presStyleCnt="4" custScaleY="64978" custLinFactNeighborX="-122" custLinFactNeighborY="20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BFCC6C-CB50-4288-A600-A6436242D423}" srcId="{36039F0D-AB95-488C-B851-3508FC1ED8CB}" destId="{454E700F-E684-43A7-AA37-40BFC48DB74D}" srcOrd="2" destOrd="0" parTransId="{FEFA72D5-B393-49F2-A596-852571247368}" sibTransId="{12F12A8B-3673-47F6-AA8E-D1A11524B375}"/>
    <dgm:cxn modelId="{694A72DA-1D7A-4F77-ACA9-9B9E3578CBCB}" srcId="{454E700F-E684-43A7-AA37-40BFC48DB74D}" destId="{D8278E6A-2AAB-4042-8646-00318C45627B}" srcOrd="0" destOrd="0" parTransId="{B98C255C-1B14-416A-BF8A-B83577A6172B}" sibTransId="{71C3663A-A0A4-4617-942F-6F2054719F1E}"/>
    <dgm:cxn modelId="{68876BB6-37CE-4E39-BDA7-F9E200B674DF}" type="presOf" srcId="{16FB5B56-AFDD-417C-B8F0-6D5F367BFDC8}" destId="{45377A64-916E-437C-8C36-52482FAAE532}" srcOrd="0" destOrd="1" presId="urn:microsoft.com/office/officeart/2005/8/layout/chevron2"/>
    <dgm:cxn modelId="{E2D78772-8A7F-4FEB-8167-5A5F7C7EB3CB}" srcId="{7A6DF509-4B1A-4451-B40F-A2929CC8189F}" destId="{757F7D72-FD3B-4919-8155-2C45AED7CAA9}" srcOrd="2" destOrd="0" parTransId="{AD18A221-066E-449E-8F01-6FF99D7022E2}" sibTransId="{FD8BF193-022F-4654-93E5-CEBED192706A}"/>
    <dgm:cxn modelId="{3E79D636-DCAC-4211-A96E-DE6C357F47AC}" type="presOf" srcId="{AF19B3C6-D163-4BE2-8FDB-23FFF78714B0}" destId="{45377A64-916E-437C-8C36-52482FAAE532}" srcOrd="0" destOrd="3" presId="urn:microsoft.com/office/officeart/2005/8/layout/chevron2"/>
    <dgm:cxn modelId="{20110C8F-EE77-402D-A76B-B941E6FB0E9E}" type="presOf" srcId="{FE79B25D-4F97-417E-B144-00251BD3EC84}" destId="{CFFFFAE2-8D94-4630-A8CD-F840761CF70C}" srcOrd="0" destOrd="0" presId="urn:microsoft.com/office/officeart/2005/8/layout/chevron2"/>
    <dgm:cxn modelId="{40918BFC-3A3F-45A4-B9CE-3ADF42F7D248}" srcId="{454E700F-E684-43A7-AA37-40BFC48DB74D}" destId="{BE6A867B-05B5-49D5-8C22-C08BFC25A73B}" srcOrd="1" destOrd="0" parTransId="{7C9C1532-6459-4373-B562-4EA7F8BA8BF2}" sibTransId="{76B48DF6-AC8E-4FCA-B15F-763A6EC5236C}"/>
    <dgm:cxn modelId="{DABDC69D-6D11-492F-B226-851A1564F34E}" type="presOf" srcId="{BE6A867B-05B5-49D5-8C22-C08BFC25A73B}" destId="{5F1936A5-2810-481D-B09E-69E1A3C152CE}" srcOrd="0" destOrd="1" presId="urn:microsoft.com/office/officeart/2005/8/layout/chevron2"/>
    <dgm:cxn modelId="{B946C15C-65D2-4D86-8DC5-9E56DED221E9}" srcId="{9B56FB84-4787-4D58-8001-5FC6AD9EB067}" destId="{FE79B25D-4F97-417E-B144-00251BD3EC84}" srcOrd="0" destOrd="0" parTransId="{6F57FB2F-71AB-4D53-942F-2AC149FCF304}" sibTransId="{89513AEE-2CFF-4729-92D6-4792F5E2B659}"/>
    <dgm:cxn modelId="{A2705CB1-AB70-4F25-94FA-462335CE6F1D}" type="presOf" srcId="{C4DE392C-5792-4A63-9332-14E1230E1D53}" destId="{67F32F6D-E428-4D65-9BE4-295167F40A6D}" srcOrd="0" destOrd="0" presId="urn:microsoft.com/office/officeart/2005/8/layout/chevron2"/>
    <dgm:cxn modelId="{B21EACB0-6AF5-4F52-B2F9-1C58972CE479}" srcId="{7A6DF509-4B1A-4451-B40F-A2929CC8189F}" destId="{16FB5B56-AFDD-417C-B8F0-6D5F367BFDC8}" srcOrd="1" destOrd="0" parTransId="{FB0DBA82-7095-48EB-A060-4B63317EC52A}" sibTransId="{0DBDD851-001C-4F08-AA02-D31EE45273BF}"/>
    <dgm:cxn modelId="{C5F2A70A-12AC-4036-ACA0-CF6A9CCAA70E}" type="presOf" srcId="{ECBDF510-02FE-471B-A5F0-E2D8E24D7506}" destId="{5F1936A5-2810-481D-B09E-69E1A3C152CE}" srcOrd="0" destOrd="2" presId="urn:microsoft.com/office/officeart/2005/8/layout/chevron2"/>
    <dgm:cxn modelId="{AE4F7D5D-70F4-4FC9-9141-B3004641D30B}" srcId="{7A6DF509-4B1A-4451-B40F-A2929CC8189F}" destId="{AF19B3C6-D163-4BE2-8FDB-23FFF78714B0}" srcOrd="3" destOrd="0" parTransId="{22EDA157-D616-4A18-B6DE-DD18C93847B2}" sibTransId="{21138470-3E48-43E0-B560-BB7B2FD04E32}"/>
    <dgm:cxn modelId="{891ADFB1-C504-4952-84AD-DDCDD48E07F7}" type="presOf" srcId="{7A6DF509-4B1A-4451-B40F-A2929CC8189F}" destId="{EE7DF682-ABB8-448D-A106-E24AC31C7279}" srcOrd="0" destOrd="0" presId="urn:microsoft.com/office/officeart/2005/8/layout/chevron2"/>
    <dgm:cxn modelId="{233E5893-B964-4F98-9D59-0B0534CFD0BB}" srcId="{C4DE392C-5792-4A63-9332-14E1230E1D53}" destId="{06DBD324-096E-47DD-8E60-77F803C0E760}" srcOrd="0" destOrd="0" parTransId="{EC594710-477B-4B56-A0D4-ACFF4F479B8C}" sibTransId="{80D0338D-8014-4C4E-B52C-B2E87C7DC390}"/>
    <dgm:cxn modelId="{EAD02E37-6090-42EE-AC59-BDB1AB15F753}" type="presOf" srcId="{D8278E6A-2AAB-4042-8646-00318C45627B}" destId="{5F1936A5-2810-481D-B09E-69E1A3C152CE}" srcOrd="0" destOrd="0" presId="urn:microsoft.com/office/officeart/2005/8/layout/chevron2"/>
    <dgm:cxn modelId="{21F45DD6-BB8E-4530-BF00-14CC06F33B6E}" type="presOf" srcId="{757F7D72-FD3B-4919-8155-2C45AED7CAA9}" destId="{45377A64-916E-437C-8C36-52482FAAE532}" srcOrd="0" destOrd="2" presId="urn:microsoft.com/office/officeart/2005/8/layout/chevron2"/>
    <dgm:cxn modelId="{D07B7FFF-99F0-4E1D-A379-1D870505E70B}" type="presOf" srcId="{36039F0D-AB95-488C-B851-3508FC1ED8CB}" destId="{096DE0CF-8A46-4E30-B09F-11462126F600}" srcOrd="0" destOrd="0" presId="urn:microsoft.com/office/officeart/2005/8/layout/chevron2"/>
    <dgm:cxn modelId="{372FAEA7-D8A9-48F9-9414-2AC9EFE1C434}" type="presOf" srcId="{06DBD324-096E-47DD-8E60-77F803C0E760}" destId="{9A9058BE-7A7B-4F12-9C8B-C1629288A197}" srcOrd="0" destOrd="0" presId="urn:microsoft.com/office/officeart/2005/8/layout/chevron2"/>
    <dgm:cxn modelId="{4CDD42A2-5BC8-4AE4-9BAF-F20344A083FD}" srcId="{36039F0D-AB95-488C-B851-3508FC1ED8CB}" destId="{C4DE392C-5792-4A63-9332-14E1230E1D53}" srcOrd="0" destOrd="0" parTransId="{AFA33F03-AF0B-40E6-979B-0C96514741EC}" sibTransId="{2E4D5D8C-1D29-43E0-965B-57DDC2B78974}"/>
    <dgm:cxn modelId="{4B503542-8835-4702-9505-B360AE4206F3}" type="presOf" srcId="{454E700F-E684-43A7-AA37-40BFC48DB74D}" destId="{A37531B6-7084-47EE-9A64-CE39B5D731C7}" srcOrd="0" destOrd="0" presId="urn:microsoft.com/office/officeart/2005/8/layout/chevron2"/>
    <dgm:cxn modelId="{9ED9F66A-9909-4BA4-A01D-751CF84325F9}" type="presOf" srcId="{6D066D61-98BE-4CF3-B1A7-741F486314AC}" destId="{5F1936A5-2810-481D-B09E-69E1A3C152CE}" srcOrd="0" destOrd="3" presId="urn:microsoft.com/office/officeart/2005/8/layout/chevron2"/>
    <dgm:cxn modelId="{FCAA5F99-6640-4211-94EE-C5863664619D}" srcId="{454E700F-E684-43A7-AA37-40BFC48DB74D}" destId="{6D066D61-98BE-4CF3-B1A7-741F486314AC}" srcOrd="3" destOrd="0" parTransId="{F4551D8A-DB72-4854-AB29-71ACD212ED36}" sibTransId="{A5071C3C-F94A-41BD-A2E7-B997FAB09F93}"/>
    <dgm:cxn modelId="{40040DAF-21ED-4CF3-BA66-F6F29AABCDBC}" srcId="{7A6DF509-4B1A-4451-B40F-A2929CC8189F}" destId="{C77CD2BA-7B74-469B-9A3F-6200644A6B44}" srcOrd="0" destOrd="0" parTransId="{6E3FFAA2-0E3F-4C99-81B0-661CEC635AD0}" sibTransId="{EC679E05-2EDB-4F75-A117-020C23E186E9}"/>
    <dgm:cxn modelId="{F6F1262D-9FFF-4A39-B68A-3008011DA535}" srcId="{36039F0D-AB95-488C-B851-3508FC1ED8CB}" destId="{9B56FB84-4787-4D58-8001-5FC6AD9EB067}" srcOrd="3" destOrd="0" parTransId="{2FEE561F-0C75-45B5-8712-52CEB560ECA1}" sibTransId="{22B37C3C-052A-44D2-BFDE-CBDBA01B1DAD}"/>
    <dgm:cxn modelId="{767DFB96-91E6-435D-9F4A-EC154ECD51C3}" srcId="{454E700F-E684-43A7-AA37-40BFC48DB74D}" destId="{ECBDF510-02FE-471B-A5F0-E2D8E24D7506}" srcOrd="2" destOrd="0" parTransId="{F0AE46F7-4F7C-4C08-BBD5-C5136F58A702}" sibTransId="{14C4BEA4-D84C-4AC5-9416-807D280FAF28}"/>
    <dgm:cxn modelId="{7CCA16BF-2235-4778-9BF3-370F0AE96D6F}" type="presOf" srcId="{9B56FB84-4787-4D58-8001-5FC6AD9EB067}" destId="{AD2447B0-ED7E-4BB2-B9AA-A4E2FE9D7DE0}" srcOrd="0" destOrd="0" presId="urn:microsoft.com/office/officeart/2005/8/layout/chevron2"/>
    <dgm:cxn modelId="{8B803D8C-CCC2-45CC-BE24-22194E77D9BD}" srcId="{36039F0D-AB95-488C-B851-3508FC1ED8CB}" destId="{7A6DF509-4B1A-4451-B40F-A2929CC8189F}" srcOrd="1" destOrd="0" parTransId="{1A86E371-D863-433E-A2D0-A46FFC7EF857}" sibTransId="{4E682D8A-C234-4B69-94E7-2A906DA8CADF}"/>
    <dgm:cxn modelId="{F91ED3AD-5E4B-4003-B495-8C9FB29AB934}" type="presOf" srcId="{C77CD2BA-7B74-469B-9A3F-6200644A6B44}" destId="{45377A64-916E-437C-8C36-52482FAAE532}" srcOrd="0" destOrd="0" presId="urn:microsoft.com/office/officeart/2005/8/layout/chevron2"/>
    <dgm:cxn modelId="{29E67001-2FAB-4AA2-8658-15FE4C08F070}" type="presParOf" srcId="{096DE0CF-8A46-4E30-B09F-11462126F600}" destId="{823ECED5-B66E-4344-B12D-C55E9B53C04C}" srcOrd="0" destOrd="0" presId="urn:microsoft.com/office/officeart/2005/8/layout/chevron2"/>
    <dgm:cxn modelId="{BA9E27C7-F5FE-49F2-A28C-E89C2A5A1559}" type="presParOf" srcId="{823ECED5-B66E-4344-B12D-C55E9B53C04C}" destId="{67F32F6D-E428-4D65-9BE4-295167F40A6D}" srcOrd="0" destOrd="0" presId="urn:microsoft.com/office/officeart/2005/8/layout/chevron2"/>
    <dgm:cxn modelId="{3E7A6501-ABE9-4C28-8630-BA1AD4D5CF51}" type="presParOf" srcId="{823ECED5-B66E-4344-B12D-C55E9B53C04C}" destId="{9A9058BE-7A7B-4F12-9C8B-C1629288A197}" srcOrd="1" destOrd="0" presId="urn:microsoft.com/office/officeart/2005/8/layout/chevron2"/>
    <dgm:cxn modelId="{9CDB814A-2B1D-49CB-9CD4-3C6E13EBE978}" type="presParOf" srcId="{096DE0CF-8A46-4E30-B09F-11462126F600}" destId="{307587C0-DAC6-4B0B-8FCE-A2A1C109AA64}" srcOrd="1" destOrd="0" presId="urn:microsoft.com/office/officeart/2005/8/layout/chevron2"/>
    <dgm:cxn modelId="{8529CB65-9B1D-48CB-B50B-B4159D431891}" type="presParOf" srcId="{096DE0CF-8A46-4E30-B09F-11462126F600}" destId="{4FCDB418-C1BC-4EDE-B368-472B5D09634E}" srcOrd="2" destOrd="0" presId="urn:microsoft.com/office/officeart/2005/8/layout/chevron2"/>
    <dgm:cxn modelId="{2C081A01-BEC1-4283-BB00-95C8BE00743D}" type="presParOf" srcId="{4FCDB418-C1BC-4EDE-B368-472B5D09634E}" destId="{EE7DF682-ABB8-448D-A106-E24AC31C7279}" srcOrd="0" destOrd="0" presId="urn:microsoft.com/office/officeart/2005/8/layout/chevron2"/>
    <dgm:cxn modelId="{7EFD1862-F8DE-49FB-BB79-B268E49E6467}" type="presParOf" srcId="{4FCDB418-C1BC-4EDE-B368-472B5D09634E}" destId="{45377A64-916E-437C-8C36-52482FAAE532}" srcOrd="1" destOrd="0" presId="urn:microsoft.com/office/officeart/2005/8/layout/chevron2"/>
    <dgm:cxn modelId="{3113B965-D890-4062-B7E8-A2ED91C5558D}" type="presParOf" srcId="{096DE0CF-8A46-4E30-B09F-11462126F600}" destId="{C7F34387-87AC-46BC-8329-5FA8D2AFCB17}" srcOrd="3" destOrd="0" presId="urn:microsoft.com/office/officeart/2005/8/layout/chevron2"/>
    <dgm:cxn modelId="{B1DF726F-CEAC-4C06-8CD4-81E490CFDF3E}" type="presParOf" srcId="{096DE0CF-8A46-4E30-B09F-11462126F600}" destId="{845F1585-36FE-4A3E-A0EE-6CB738E7A7DD}" srcOrd="4" destOrd="0" presId="urn:microsoft.com/office/officeart/2005/8/layout/chevron2"/>
    <dgm:cxn modelId="{B9FEE309-D36E-4E25-A22B-92EFF1BFC184}" type="presParOf" srcId="{845F1585-36FE-4A3E-A0EE-6CB738E7A7DD}" destId="{A37531B6-7084-47EE-9A64-CE39B5D731C7}" srcOrd="0" destOrd="0" presId="urn:microsoft.com/office/officeart/2005/8/layout/chevron2"/>
    <dgm:cxn modelId="{823BD2C0-05B2-49C6-A19B-8B60FA3F43C9}" type="presParOf" srcId="{845F1585-36FE-4A3E-A0EE-6CB738E7A7DD}" destId="{5F1936A5-2810-481D-B09E-69E1A3C152CE}" srcOrd="1" destOrd="0" presId="urn:microsoft.com/office/officeart/2005/8/layout/chevron2"/>
    <dgm:cxn modelId="{72056F1A-AF8A-4099-87C4-7A9F9AEFC51D}" type="presParOf" srcId="{096DE0CF-8A46-4E30-B09F-11462126F600}" destId="{DE9D199C-1B9C-4E9B-9F20-7D53BA657D6C}" srcOrd="5" destOrd="0" presId="urn:microsoft.com/office/officeart/2005/8/layout/chevron2"/>
    <dgm:cxn modelId="{7D5AA115-1530-4FB1-BC07-C8297891CAD2}" type="presParOf" srcId="{096DE0CF-8A46-4E30-B09F-11462126F600}" destId="{78F228DC-68D9-410C-8629-CE71015C0775}" srcOrd="6" destOrd="0" presId="urn:microsoft.com/office/officeart/2005/8/layout/chevron2"/>
    <dgm:cxn modelId="{2511B475-96BC-4D72-A4AA-2E742F9F692D}" type="presParOf" srcId="{78F228DC-68D9-410C-8629-CE71015C0775}" destId="{AD2447B0-ED7E-4BB2-B9AA-A4E2FE9D7DE0}" srcOrd="0" destOrd="0" presId="urn:microsoft.com/office/officeart/2005/8/layout/chevron2"/>
    <dgm:cxn modelId="{402AF77D-62B1-49A1-9BA0-C2CCB677B023}" type="presParOf" srcId="{78F228DC-68D9-410C-8629-CE71015C0775}" destId="{CFFFFAE2-8D94-4630-A8CD-F840761CF7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039F0D-AB95-488C-B851-3508FC1ED8CB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6DBD324-096E-47DD-8E60-77F803C0E76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某型号手写板在桌面云中无法使用</a:t>
          </a:r>
          <a:endParaRPr lang="en-US" sz="1400" dirty="0">
            <a:latin typeface="+mn-ea"/>
            <a:ea typeface="+mn-ea"/>
          </a:endParaRPr>
        </a:p>
      </dgm:t>
    </dgm:pt>
    <dgm:pt modelId="{EC594710-477B-4B56-A0D4-ACFF4F479B8C}" type="parTrans" cxnId="{233E5893-B964-4F98-9D59-0B0534CFD0B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80D0338D-8014-4C4E-B52C-B2E87C7DC390}" type="sibTrans" cxnId="{233E5893-B964-4F98-9D59-0B0534CFD0B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C77CD2BA-7B74-469B-9A3F-6200644A6B44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设备自身问题</a:t>
          </a:r>
          <a:endParaRPr lang="en-US" sz="1400" dirty="0">
            <a:latin typeface="+mn-ea"/>
            <a:ea typeface="+mn-ea"/>
          </a:endParaRPr>
        </a:p>
      </dgm:t>
    </dgm:pt>
    <dgm:pt modelId="{6E3FFAA2-0E3F-4C99-81B0-661CEC635AD0}" type="parTrans" cxnId="{40040DAF-21ED-4CF3-BA66-F6F29AABCDB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679E05-2EDB-4F75-A117-020C23E186E9}" type="sibTrans" cxnId="{40040DAF-21ED-4CF3-BA66-F6F29AABCDB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8278E6A-2AAB-4042-8646-00318C45627B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在物理机上测试使用</a:t>
          </a:r>
          <a:endParaRPr lang="en-US" sz="1400" dirty="0">
            <a:latin typeface="+mn-ea"/>
            <a:ea typeface="+mn-ea"/>
          </a:endParaRPr>
        </a:p>
      </dgm:t>
    </dgm:pt>
    <dgm:pt modelId="{B98C255C-1B14-416A-BF8A-B83577A6172B}" type="parTrans" cxnId="{694A72DA-1D7A-4F77-ACA9-9B9E3578CBC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71C3663A-A0A4-4617-942F-6F2054719F1E}" type="sibTrans" cxnId="{694A72DA-1D7A-4F77-ACA9-9B9E3578CBCB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E79B25D-4F97-417E-B144-00251BD3EC84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手写板正常使用</a:t>
          </a:r>
          <a:endParaRPr lang="en-US" sz="1400" dirty="0">
            <a:latin typeface="+mn-ea"/>
            <a:ea typeface="+mn-ea"/>
          </a:endParaRPr>
        </a:p>
      </dgm:t>
    </dgm:pt>
    <dgm:pt modelId="{6F57FB2F-71AB-4D53-942F-2AC149FCF304}" type="parTrans" cxnId="{B946C15C-65D2-4D86-8DC5-9E56DED221E9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89513AEE-2CFF-4729-92D6-4792F5E2B659}" type="sibTrans" cxnId="{B946C15C-65D2-4D86-8DC5-9E56DED221E9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9B56FB84-4787-4D58-8001-5FC6AD9EB067}">
      <dgm:prSet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检查确认</a:t>
          </a:r>
          <a:endParaRPr lang="en-US" sz="1800" dirty="0">
            <a:latin typeface="+mn-ea"/>
            <a:ea typeface="+mn-ea"/>
          </a:endParaRPr>
        </a:p>
      </dgm:t>
    </dgm:pt>
    <dgm:pt modelId="{22B37C3C-052A-44D2-BFDE-CBDBA01B1DAD}" type="sibTrans" cxnId="{F6F1262D-9FFF-4A39-B68A-3008011DA5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FEE561F-0C75-45B5-8712-52CEB560ECA1}" type="parTrans" cxnId="{F6F1262D-9FFF-4A39-B68A-3008011DA5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4E700F-E684-43A7-AA37-40BFC48DB74D}">
      <dgm:prSet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排除故障</a:t>
          </a:r>
          <a:endParaRPr lang="en-US" sz="1800" dirty="0">
            <a:latin typeface="+mn-ea"/>
            <a:ea typeface="+mn-ea"/>
          </a:endParaRPr>
        </a:p>
      </dgm:t>
    </dgm:pt>
    <dgm:pt modelId="{12F12A8B-3673-47F6-AA8E-D1A11524B375}" type="sibTrans" cxnId="{27BFCC6C-CB50-4288-A600-A6436242D42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EFA72D5-B393-49F2-A596-852571247368}" type="parTrans" cxnId="{27BFCC6C-CB50-4288-A600-A6436242D42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7A6DF509-4B1A-4451-B40F-A2929CC8189F}">
      <dgm:prSet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定位故障</a:t>
          </a:r>
          <a:endParaRPr lang="en-US" sz="1800" dirty="0">
            <a:latin typeface="+mn-ea"/>
            <a:ea typeface="+mn-ea"/>
          </a:endParaRPr>
        </a:p>
      </dgm:t>
    </dgm:pt>
    <dgm:pt modelId="{4E682D8A-C234-4B69-94E7-2A906DA8CADF}" type="sibTrans" cxnId="{8B803D8C-CCC2-45CC-BE24-22194E77D9B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1A86E371-D863-433E-A2D0-A46FFC7EF857}" type="parTrans" cxnId="{8B803D8C-CCC2-45CC-BE24-22194E77D9B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C4DE392C-5792-4A63-9332-14E1230E1D53}">
      <dgm:prSet phldrT="[Text]" custT="1"/>
      <dgm:spPr>
        <a:ln>
          <a:solidFill>
            <a:srgbClr val="00B0F0"/>
          </a:solidFill>
        </a:ln>
      </dgm:spPr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endParaRPr lang="en-US" altLang="zh-CN" sz="1800" dirty="0" smtClean="0">
            <a:latin typeface="+mn-ea"/>
            <a:ea typeface="+mn-ea"/>
          </a:endParaRPr>
        </a:p>
        <a:p>
          <a:pPr>
            <a:lnSpc>
              <a:spcPts val="2000"/>
            </a:lnSpc>
            <a:spcAft>
              <a:spcPts val="0"/>
            </a:spcAft>
          </a:pPr>
          <a:r>
            <a:rPr lang="zh-CN" altLang="en-US" sz="1800" dirty="0" smtClean="0">
              <a:latin typeface="+mn-ea"/>
              <a:ea typeface="+mn-ea"/>
            </a:rPr>
            <a:t>收集信息</a:t>
          </a:r>
          <a:endParaRPr lang="en-US" sz="1800" dirty="0">
            <a:latin typeface="+mn-ea"/>
            <a:ea typeface="+mn-ea"/>
          </a:endParaRPr>
        </a:p>
      </dgm:t>
    </dgm:pt>
    <dgm:pt modelId="{2E4D5D8C-1D29-43E0-965B-57DDC2B78974}" type="sibTrans" cxnId="{4CDD42A2-5BC8-4AE4-9BAF-F20344A083F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FA33F03-AF0B-40E6-979B-0C96514741EC}" type="parTrans" cxnId="{4CDD42A2-5BC8-4AE4-9BAF-F20344A083FD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7B61257E-3DDD-463D-9018-4BAB4A09C9CC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重定向策略问题</a:t>
          </a:r>
          <a:endParaRPr lang="en-US" sz="1400" dirty="0">
            <a:latin typeface="+mn-ea"/>
            <a:ea typeface="+mn-ea"/>
          </a:endParaRPr>
        </a:p>
      </dgm:t>
    </dgm:pt>
    <dgm:pt modelId="{939DC551-906E-4DC3-9BE7-C201E1E265C8}" type="parTrans" cxnId="{300C4F41-FE9C-4EFC-9C49-8AD1E4B31349}">
      <dgm:prSet/>
      <dgm:spPr/>
      <dgm:t>
        <a:bodyPr/>
        <a:lstStyle/>
        <a:p>
          <a:endParaRPr lang="zh-CN" altLang="en-US"/>
        </a:p>
      </dgm:t>
    </dgm:pt>
    <dgm:pt modelId="{5ABA695D-5AE3-4EE1-AEDF-CAC1A29AF0F2}" type="sibTrans" cxnId="{300C4F41-FE9C-4EFC-9C49-8AD1E4B31349}">
      <dgm:prSet/>
      <dgm:spPr/>
      <dgm:t>
        <a:bodyPr/>
        <a:lstStyle/>
        <a:p>
          <a:endParaRPr lang="zh-CN" altLang="en-US"/>
        </a:p>
      </dgm:t>
    </dgm:pt>
    <dgm:pt modelId="{D2695321-36F2-4985-BB56-60336CA09F1F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驱动问题</a:t>
          </a:r>
          <a:endParaRPr lang="en-US" sz="1400" dirty="0">
            <a:latin typeface="+mn-ea"/>
            <a:ea typeface="+mn-ea"/>
          </a:endParaRPr>
        </a:p>
      </dgm:t>
    </dgm:pt>
    <dgm:pt modelId="{B3EBD213-5632-4EA9-83D6-7D50614E384D}" type="parTrans" cxnId="{5268EDD7-FE1D-4B97-8643-49BBB6C69DE8}">
      <dgm:prSet/>
      <dgm:spPr/>
      <dgm:t>
        <a:bodyPr/>
        <a:lstStyle/>
        <a:p>
          <a:endParaRPr lang="zh-CN" altLang="en-US"/>
        </a:p>
      </dgm:t>
    </dgm:pt>
    <dgm:pt modelId="{CDC2D446-39F0-4601-9544-5C063A2790EB}" type="sibTrans" cxnId="{5268EDD7-FE1D-4B97-8643-49BBB6C69DE8}">
      <dgm:prSet/>
      <dgm:spPr/>
      <dgm:t>
        <a:bodyPr/>
        <a:lstStyle/>
        <a:p>
          <a:endParaRPr lang="zh-CN" altLang="en-US"/>
        </a:p>
      </dgm:t>
    </dgm:pt>
    <dgm:pt modelId="{D812AB9F-7BEC-4DB1-AEE5-F6AC41054FFE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查询设备</a:t>
          </a:r>
          <a:r>
            <a:rPr lang="en-US" altLang="zh-CN" sz="1400" dirty="0" smtClean="0">
              <a:latin typeface="+mn-ea"/>
              <a:ea typeface="+mn-ea"/>
            </a:rPr>
            <a:t>CLASS</a:t>
          </a:r>
          <a:r>
            <a:rPr lang="zh-CN" altLang="en-US" sz="1400" dirty="0" smtClean="0">
              <a:latin typeface="+mn-ea"/>
              <a:ea typeface="+mn-ea"/>
            </a:rPr>
            <a:t>值</a:t>
          </a:r>
          <a:endParaRPr lang="en-US" sz="1400" dirty="0">
            <a:latin typeface="+mn-ea"/>
            <a:ea typeface="+mn-ea"/>
          </a:endParaRPr>
        </a:p>
      </dgm:t>
    </dgm:pt>
    <dgm:pt modelId="{0C3FF25E-4ACE-4125-8871-6E6142C2EC3B}" type="parTrans" cxnId="{E30F4A5E-3E39-462F-BB76-7F7A3F99ACF0}">
      <dgm:prSet/>
      <dgm:spPr/>
      <dgm:t>
        <a:bodyPr/>
        <a:lstStyle/>
        <a:p>
          <a:endParaRPr lang="zh-CN" altLang="en-US"/>
        </a:p>
      </dgm:t>
    </dgm:pt>
    <dgm:pt modelId="{F5C3858C-18F7-4FE3-A15B-29CABF2746F3}" type="sibTrans" cxnId="{E30F4A5E-3E39-462F-BB76-7F7A3F99ACF0}">
      <dgm:prSet/>
      <dgm:spPr/>
      <dgm:t>
        <a:bodyPr/>
        <a:lstStyle/>
        <a:p>
          <a:endParaRPr lang="zh-CN" altLang="en-US"/>
        </a:p>
      </dgm:t>
    </dgm:pt>
    <dgm:pt modelId="{FE19E920-91B4-41A2-AD0C-CE82538B0E61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自定义</a:t>
          </a:r>
          <a:r>
            <a:rPr lang="en-US" altLang="zh-CN" sz="1400" dirty="0" smtClean="0">
              <a:latin typeface="+mn-ea"/>
              <a:ea typeface="+mn-ea"/>
            </a:rPr>
            <a:t>ID</a:t>
          </a:r>
          <a:r>
            <a:rPr lang="zh-CN" altLang="en-US" sz="1400" dirty="0" smtClean="0">
              <a:latin typeface="+mn-ea"/>
              <a:ea typeface="+mn-ea"/>
            </a:rPr>
            <a:t>策略，更换重定向方式</a:t>
          </a:r>
          <a:endParaRPr lang="en-US" sz="1400" dirty="0">
            <a:latin typeface="+mn-ea"/>
            <a:ea typeface="+mn-ea"/>
          </a:endParaRPr>
        </a:p>
      </dgm:t>
    </dgm:pt>
    <dgm:pt modelId="{50F78A9D-E244-4142-B78B-E7EB11C8AEE9}" type="parTrans" cxnId="{CE4EA202-4F07-498A-9B6B-80E94DE5E742}">
      <dgm:prSet/>
      <dgm:spPr/>
      <dgm:t>
        <a:bodyPr/>
        <a:lstStyle/>
        <a:p>
          <a:endParaRPr lang="zh-CN" altLang="en-US"/>
        </a:p>
      </dgm:t>
    </dgm:pt>
    <dgm:pt modelId="{B44C4817-2D38-4947-859F-2ED77794105B}" type="sibTrans" cxnId="{CE4EA202-4F07-498A-9B6B-80E94DE5E742}">
      <dgm:prSet/>
      <dgm:spPr/>
      <dgm:t>
        <a:bodyPr/>
        <a:lstStyle/>
        <a:p>
          <a:endParaRPr lang="zh-CN" altLang="en-US"/>
        </a:p>
      </dgm:t>
    </dgm:pt>
    <dgm:pt modelId="{096DE0CF-8A46-4E30-B09F-11462126F600}" type="pres">
      <dgm:prSet presAssocID="{36039F0D-AB95-488C-B851-3508FC1ED8C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3ECED5-B66E-4344-B12D-C55E9B53C04C}" type="pres">
      <dgm:prSet presAssocID="{C4DE392C-5792-4A63-9332-14E1230E1D53}" presName="composite" presStyleCnt="0"/>
      <dgm:spPr/>
      <dgm:t>
        <a:bodyPr/>
        <a:lstStyle/>
        <a:p>
          <a:endParaRPr lang="zh-CN" altLang="en-US"/>
        </a:p>
      </dgm:t>
    </dgm:pt>
    <dgm:pt modelId="{67F32F6D-E428-4D65-9BE4-295167F40A6D}" type="pres">
      <dgm:prSet presAssocID="{C4DE392C-5792-4A63-9332-14E1230E1D5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058BE-7A7B-4F12-9C8B-C1629288A197}" type="pres">
      <dgm:prSet presAssocID="{C4DE392C-5792-4A63-9332-14E1230E1D5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587C0-DAC6-4B0B-8FCE-A2A1C109AA64}" type="pres">
      <dgm:prSet presAssocID="{2E4D5D8C-1D29-43E0-965B-57DDC2B78974}" presName="sp" presStyleCnt="0"/>
      <dgm:spPr/>
      <dgm:t>
        <a:bodyPr/>
        <a:lstStyle/>
        <a:p>
          <a:endParaRPr lang="zh-CN" altLang="en-US"/>
        </a:p>
      </dgm:t>
    </dgm:pt>
    <dgm:pt modelId="{4FCDB418-C1BC-4EDE-B368-472B5D09634E}" type="pres">
      <dgm:prSet presAssocID="{7A6DF509-4B1A-4451-B40F-A2929CC8189F}" presName="composite" presStyleCnt="0"/>
      <dgm:spPr/>
      <dgm:t>
        <a:bodyPr/>
        <a:lstStyle/>
        <a:p>
          <a:endParaRPr lang="zh-CN" altLang="en-US"/>
        </a:p>
      </dgm:t>
    </dgm:pt>
    <dgm:pt modelId="{EE7DF682-ABB8-448D-A106-E24AC31C7279}" type="pres">
      <dgm:prSet presAssocID="{7A6DF509-4B1A-4451-B40F-A2929CC818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77A64-916E-437C-8C36-52482FAAE532}" type="pres">
      <dgm:prSet presAssocID="{7A6DF509-4B1A-4451-B40F-A2929CC8189F}" presName="descendantText" presStyleLbl="alignAcc1" presStyleIdx="1" presStyleCnt="4" custScaleY="157652" custLinFactNeighborX="-122" custLinFactNeighborY="-17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34387-87AC-46BC-8329-5FA8D2AFCB17}" type="pres">
      <dgm:prSet presAssocID="{4E682D8A-C234-4B69-94E7-2A906DA8CADF}" presName="sp" presStyleCnt="0"/>
      <dgm:spPr/>
      <dgm:t>
        <a:bodyPr/>
        <a:lstStyle/>
        <a:p>
          <a:endParaRPr lang="zh-CN" altLang="en-US"/>
        </a:p>
      </dgm:t>
    </dgm:pt>
    <dgm:pt modelId="{845F1585-36FE-4A3E-A0EE-6CB738E7A7DD}" type="pres">
      <dgm:prSet presAssocID="{454E700F-E684-43A7-AA37-40BFC48DB74D}" presName="composite" presStyleCnt="0"/>
      <dgm:spPr/>
      <dgm:t>
        <a:bodyPr/>
        <a:lstStyle/>
        <a:p>
          <a:endParaRPr lang="zh-CN" altLang="en-US"/>
        </a:p>
      </dgm:t>
    </dgm:pt>
    <dgm:pt modelId="{A37531B6-7084-47EE-9A64-CE39B5D731C7}" type="pres">
      <dgm:prSet presAssocID="{454E700F-E684-43A7-AA37-40BFC48DB74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936A5-2810-481D-B09E-69E1A3C152CE}" type="pres">
      <dgm:prSet presAssocID="{454E700F-E684-43A7-AA37-40BFC48DB74D}" presName="descendantText" presStyleLbl="alignAcc1" presStyleIdx="2" presStyleCnt="4" custScaleY="178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D199C-1B9C-4E9B-9F20-7D53BA657D6C}" type="pres">
      <dgm:prSet presAssocID="{12F12A8B-3673-47F6-AA8E-D1A11524B375}" presName="sp" presStyleCnt="0"/>
      <dgm:spPr/>
      <dgm:t>
        <a:bodyPr/>
        <a:lstStyle/>
        <a:p>
          <a:endParaRPr lang="zh-CN" altLang="en-US"/>
        </a:p>
      </dgm:t>
    </dgm:pt>
    <dgm:pt modelId="{78F228DC-68D9-410C-8629-CE71015C0775}" type="pres">
      <dgm:prSet presAssocID="{9B56FB84-4787-4D58-8001-5FC6AD9EB067}" presName="composite" presStyleCnt="0"/>
      <dgm:spPr/>
      <dgm:t>
        <a:bodyPr/>
        <a:lstStyle/>
        <a:p>
          <a:endParaRPr lang="zh-CN" altLang="en-US"/>
        </a:p>
      </dgm:t>
    </dgm:pt>
    <dgm:pt modelId="{AD2447B0-ED7E-4BB2-B9AA-A4E2FE9D7DE0}" type="pres">
      <dgm:prSet presAssocID="{9B56FB84-4787-4D58-8001-5FC6AD9EB06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FFAE2-8D94-4630-A8CD-F840761CF70C}" type="pres">
      <dgm:prSet presAssocID="{9B56FB84-4787-4D58-8001-5FC6AD9EB067}" presName="descendantText" presStyleLbl="alignAcc1" presStyleIdx="3" presStyleCnt="4" custScaleY="64978" custLinFactNeighborX="-122" custLinFactNeighborY="6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0C4F41-FE9C-4EFC-9C49-8AD1E4B31349}" srcId="{7A6DF509-4B1A-4451-B40F-A2929CC8189F}" destId="{7B61257E-3DDD-463D-9018-4BAB4A09C9CC}" srcOrd="1" destOrd="0" parTransId="{939DC551-906E-4DC3-9BE7-C201E1E265C8}" sibTransId="{5ABA695D-5AE3-4EE1-AEDF-CAC1A29AF0F2}"/>
    <dgm:cxn modelId="{694A72DA-1D7A-4F77-ACA9-9B9E3578CBCB}" srcId="{454E700F-E684-43A7-AA37-40BFC48DB74D}" destId="{D8278E6A-2AAB-4042-8646-00318C45627B}" srcOrd="0" destOrd="0" parTransId="{B98C255C-1B14-416A-BF8A-B83577A6172B}" sibTransId="{71C3663A-A0A4-4617-942F-6F2054719F1E}"/>
    <dgm:cxn modelId="{4CDD42A2-5BC8-4AE4-9BAF-F20344A083FD}" srcId="{36039F0D-AB95-488C-B851-3508FC1ED8CB}" destId="{C4DE392C-5792-4A63-9332-14E1230E1D53}" srcOrd="0" destOrd="0" parTransId="{AFA33F03-AF0B-40E6-979B-0C96514741EC}" sibTransId="{2E4D5D8C-1D29-43E0-965B-57DDC2B78974}"/>
    <dgm:cxn modelId="{413DA056-7BAD-4EEA-85A7-D845F4817C4F}" type="presOf" srcId="{D812AB9F-7BEC-4DB1-AEE5-F6AC41054FFE}" destId="{5F1936A5-2810-481D-B09E-69E1A3C152CE}" srcOrd="0" destOrd="1" presId="urn:microsoft.com/office/officeart/2005/8/layout/chevron2"/>
    <dgm:cxn modelId="{921B86B2-47C2-4D0A-9333-8E78821C2344}" type="presOf" srcId="{FE19E920-91B4-41A2-AD0C-CE82538B0E61}" destId="{5F1936A5-2810-481D-B09E-69E1A3C152CE}" srcOrd="0" destOrd="2" presId="urn:microsoft.com/office/officeart/2005/8/layout/chevron2"/>
    <dgm:cxn modelId="{838CAA41-6F0E-4964-9D89-716700F7A475}" type="presOf" srcId="{9B56FB84-4787-4D58-8001-5FC6AD9EB067}" destId="{AD2447B0-ED7E-4BB2-B9AA-A4E2FE9D7DE0}" srcOrd="0" destOrd="0" presId="urn:microsoft.com/office/officeart/2005/8/layout/chevron2"/>
    <dgm:cxn modelId="{89A4FAB1-1B32-4009-8E75-62571C449422}" type="presOf" srcId="{C4DE392C-5792-4A63-9332-14E1230E1D53}" destId="{67F32F6D-E428-4D65-9BE4-295167F40A6D}" srcOrd="0" destOrd="0" presId="urn:microsoft.com/office/officeart/2005/8/layout/chevron2"/>
    <dgm:cxn modelId="{B946C15C-65D2-4D86-8DC5-9E56DED221E9}" srcId="{9B56FB84-4787-4D58-8001-5FC6AD9EB067}" destId="{FE79B25D-4F97-417E-B144-00251BD3EC84}" srcOrd="0" destOrd="0" parTransId="{6F57FB2F-71AB-4D53-942F-2AC149FCF304}" sibTransId="{89513AEE-2CFF-4729-92D6-4792F5E2B659}"/>
    <dgm:cxn modelId="{0B209914-4AB3-4950-993B-C3AF6B37C22B}" type="presOf" srcId="{FE79B25D-4F97-417E-B144-00251BD3EC84}" destId="{CFFFFAE2-8D94-4630-A8CD-F840761CF70C}" srcOrd="0" destOrd="0" presId="urn:microsoft.com/office/officeart/2005/8/layout/chevron2"/>
    <dgm:cxn modelId="{47047F03-13E9-4ADA-95A6-62357E8FF87C}" type="presOf" srcId="{06DBD324-096E-47DD-8E60-77F803C0E760}" destId="{9A9058BE-7A7B-4F12-9C8B-C1629288A197}" srcOrd="0" destOrd="0" presId="urn:microsoft.com/office/officeart/2005/8/layout/chevron2"/>
    <dgm:cxn modelId="{5268EDD7-FE1D-4B97-8643-49BBB6C69DE8}" srcId="{7A6DF509-4B1A-4451-B40F-A2929CC8189F}" destId="{D2695321-36F2-4985-BB56-60336CA09F1F}" srcOrd="2" destOrd="0" parTransId="{B3EBD213-5632-4EA9-83D6-7D50614E384D}" sibTransId="{CDC2D446-39F0-4601-9544-5C063A2790EB}"/>
    <dgm:cxn modelId="{CE4EA202-4F07-498A-9B6B-80E94DE5E742}" srcId="{454E700F-E684-43A7-AA37-40BFC48DB74D}" destId="{FE19E920-91B4-41A2-AD0C-CE82538B0E61}" srcOrd="2" destOrd="0" parTransId="{50F78A9D-E244-4142-B78B-E7EB11C8AEE9}" sibTransId="{B44C4817-2D38-4947-859F-2ED77794105B}"/>
    <dgm:cxn modelId="{8B803D8C-CCC2-45CC-BE24-22194E77D9BD}" srcId="{36039F0D-AB95-488C-B851-3508FC1ED8CB}" destId="{7A6DF509-4B1A-4451-B40F-A2929CC8189F}" srcOrd="1" destOrd="0" parTransId="{1A86E371-D863-433E-A2D0-A46FFC7EF857}" sibTransId="{4E682D8A-C234-4B69-94E7-2A906DA8CADF}"/>
    <dgm:cxn modelId="{27BFCC6C-CB50-4288-A600-A6436242D423}" srcId="{36039F0D-AB95-488C-B851-3508FC1ED8CB}" destId="{454E700F-E684-43A7-AA37-40BFC48DB74D}" srcOrd="2" destOrd="0" parTransId="{FEFA72D5-B393-49F2-A596-852571247368}" sibTransId="{12F12A8B-3673-47F6-AA8E-D1A11524B375}"/>
    <dgm:cxn modelId="{233E5893-B964-4F98-9D59-0B0534CFD0BB}" srcId="{C4DE392C-5792-4A63-9332-14E1230E1D53}" destId="{06DBD324-096E-47DD-8E60-77F803C0E760}" srcOrd="0" destOrd="0" parTransId="{EC594710-477B-4B56-A0D4-ACFF4F479B8C}" sibTransId="{80D0338D-8014-4C4E-B52C-B2E87C7DC390}"/>
    <dgm:cxn modelId="{397B0DE7-E0CF-4488-9A7A-2AC30DBBE56A}" type="presOf" srcId="{7A6DF509-4B1A-4451-B40F-A2929CC8189F}" destId="{EE7DF682-ABB8-448D-A106-E24AC31C7279}" srcOrd="0" destOrd="0" presId="urn:microsoft.com/office/officeart/2005/8/layout/chevron2"/>
    <dgm:cxn modelId="{505C73BE-4704-4002-82AB-DCAD07DBC55B}" type="presOf" srcId="{C77CD2BA-7B74-469B-9A3F-6200644A6B44}" destId="{45377A64-916E-437C-8C36-52482FAAE532}" srcOrd="0" destOrd="0" presId="urn:microsoft.com/office/officeart/2005/8/layout/chevron2"/>
    <dgm:cxn modelId="{E6FBB4F0-F498-4D5D-A2C2-933F2F4C2804}" type="presOf" srcId="{36039F0D-AB95-488C-B851-3508FC1ED8CB}" destId="{096DE0CF-8A46-4E30-B09F-11462126F600}" srcOrd="0" destOrd="0" presId="urn:microsoft.com/office/officeart/2005/8/layout/chevron2"/>
    <dgm:cxn modelId="{F6F4B4E0-EFF0-4268-BE64-51BBBDFABED7}" type="presOf" srcId="{7B61257E-3DDD-463D-9018-4BAB4A09C9CC}" destId="{45377A64-916E-437C-8C36-52482FAAE532}" srcOrd="0" destOrd="1" presId="urn:microsoft.com/office/officeart/2005/8/layout/chevron2"/>
    <dgm:cxn modelId="{A032C381-B96A-4C71-8AF3-981647F8C4B2}" type="presOf" srcId="{D8278E6A-2AAB-4042-8646-00318C45627B}" destId="{5F1936A5-2810-481D-B09E-69E1A3C152CE}" srcOrd="0" destOrd="0" presId="urn:microsoft.com/office/officeart/2005/8/layout/chevron2"/>
    <dgm:cxn modelId="{F8C5CD88-CF0C-47A5-BCFE-E0993F323059}" type="presOf" srcId="{454E700F-E684-43A7-AA37-40BFC48DB74D}" destId="{A37531B6-7084-47EE-9A64-CE39B5D731C7}" srcOrd="0" destOrd="0" presId="urn:microsoft.com/office/officeart/2005/8/layout/chevron2"/>
    <dgm:cxn modelId="{060B85DE-5958-4BB8-A408-CBC7028C52F9}" type="presOf" srcId="{D2695321-36F2-4985-BB56-60336CA09F1F}" destId="{45377A64-916E-437C-8C36-52482FAAE532}" srcOrd="0" destOrd="2" presId="urn:microsoft.com/office/officeart/2005/8/layout/chevron2"/>
    <dgm:cxn modelId="{E30F4A5E-3E39-462F-BB76-7F7A3F99ACF0}" srcId="{454E700F-E684-43A7-AA37-40BFC48DB74D}" destId="{D812AB9F-7BEC-4DB1-AEE5-F6AC41054FFE}" srcOrd="1" destOrd="0" parTransId="{0C3FF25E-4ACE-4125-8871-6E6142C2EC3B}" sibTransId="{F5C3858C-18F7-4FE3-A15B-29CABF2746F3}"/>
    <dgm:cxn modelId="{40040DAF-21ED-4CF3-BA66-F6F29AABCDBC}" srcId="{7A6DF509-4B1A-4451-B40F-A2929CC8189F}" destId="{C77CD2BA-7B74-469B-9A3F-6200644A6B44}" srcOrd="0" destOrd="0" parTransId="{6E3FFAA2-0E3F-4C99-81B0-661CEC635AD0}" sibTransId="{EC679E05-2EDB-4F75-A117-020C23E186E9}"/>
    <dgm:cxn modelId="{F6F1262D-9FFF-4A39-B68A-3008011DA535}" srcId="{36039F0D-AB95-488C-B851-3508FC1ED8CB}" destId="{9B56FB84-4787-4D58-8001-5FC6AD9EB067}" srcOrd="3" destOrd="0" parTransId="{2FEE561F-0C75-45B5-8712-52CEB560ECA1}" sibTransId="{22B37C3C-052A-44D2-BFDE-CBDBA01B1DAD}"/>
    <dgm:cxn modelId="{DCE2D1E8-CE73-437D-A18A-ED6A4D28E62B}" type="presParOf" srcId="{096DE0CF-8A46-4E30-B09F-11462126F600}" destId="{823ECED5-B66E-4344-B12D-C55E9B53C04C}" srcOrd="0" destOrd="0" presId="urn:microsoft.com/office/officeart/2005/8/layout/chevron2"/>
    <dgm:cxn modelId="{B20E051B-3385-4F8B-8BA4-7EB07690A761}" type="presParOf" srcId="{823ECED5-B66E-4344-B12D-C55E9B53C04C}" destId="{67F32F6D-E428-4D65-9BE4-295167F40A6D}" srcOrd="0" destOrd="0" presId="urn:microsoft.com/office/officeart/2005/8/layout/chevron2"/>
    <dgm:cxn modelId="{E8556FBD-2626-475C-9290-F200210D5F2F}" type="presParOf" srcId="{823ECED5-B66E-4344-B12D-C55E9B53C04C}" destId="{9A9058BE-7A7B-4F12-9C8B-C1629288A197}" srcOrd="1" destOrd="0" presId="urn:microsoft.com/office/officeart/2005/8/layout/chevron2"/>
    <dgm:cxn modelId="{73F75E96-70BA-4037-AFF1-0D7E4C005D2C}" type="presParOf" srcId="{096DE0CF-8A46-4E30-B09F-11462126F600}" destId="{307587C0-DAC6-4B0B-8FCE-A2A1C109AA64}" srcOrd="1" destOrd="0" presId="urn:microsoft.com/office/officeart/2005/8/layout/chevron2"/>
    <dgm:cxn modelId="{E400E070-50BA-46A8-8F7A-531A46BC70C2}" type="presParOf" srcId="{096DE0CF-8A46-4E30-B09F-11462126F600}" destId="{4FCDB418-C1BC-4EDE-B368-472B5D09634E}" srcOrd="2" destOrd="0" presId="urn:microsoft.com/office/officeart/2005/8/layout/chevron2"/>
    <dgm:cxn modelId="{7A60BFB7-FAE2-4195-9702-5569BEA53ED6}" type="presParOf" srcId="{4FCDB418-C1BC-4EDE-B368-472B5D09634E}" destId="{EE7DF682-ABB8-448D-A106-E24AC31C7279}" srcOrd="0" destOrd="0" presId="urn:microsoft.com/office/officeart/2005/8/layout/chevron2"/>
    <dgm:cxn modelId="{4CD7026E-8077-4F7F-9A39-D3DD2339710D}" type="presParOf" srcId="{4FCDB418-C1BC-4EDE-B368-472B5D09634E}" destId="{45377A64-916E-437C-8C36-52482FAAE532}" srcOrd="1" destOrd="0" presId="urn:microsoft.com/office/officeart/2005/8/layout/chevron2"/>
    <dgm:cxn modelId="{29CE4A24-C5E4-4D68-BEC5-F70EE90A7181}" type="presParOf" srcId="{096DE0CF-8A46-4E30-B09F-11462126F600}" destId="{C7F34387-87AC-46BC-8329-5FA8D2AFCB17}" srcOrd="3" destOrd="0" presId="urn:microsoft.com/office/officeart/2005/8/layout/chevron2"/>
    <dgm:cxn modelId="{83ACD90D-0BCF-444E-90A0-2487BDB19ACA}" type="presParOf" srcId="{096DE0CF-8A46-4E30-B09F-11462126F600}" destId="{845F1585-36FE-4A3E-A0EE-6CB738E7A7DD}" srcOrd="4" destOrd="0" presId="urn:microsoft.com/office/officeart/2005/8/layout/chevron2"/>
    <dgm:cxn modelId="{AF91F786-1A4C-4A17-8CDB-667B7298E569}" type="presParOf" srcId="{845F1585-36FE-4A3E-A0EE-6CB738E7A7DD}" destId="{A37531B6-7084-47EE-9A64-CE39B5D731C7}" srcOrd="0" destOrd="0" presId="urn:microsoft.com/office/officeart/2005/8/layout/chevron2"/>
    <dgm:cxn modelId="{40BE9EEF-7ACE-43F1-80E7-3FEF2731B629}" type="presParOf" srcId="{845F1585-36FE-4A3E-A0EE-6CB738E7A7DD}" destId="{5F1936A5-2810-481D-B09E-69E1A3C152CE}" srcOrd="1" destOrd="0" presId="urn:microsoft.com/office/officeart/2005/8/layout/chevron2"/>
    <dgm:cxn modelId="{0D44A971-5ABE-469C-B203-28E9F7B6FB6B}" type="presParOf" srcId="{096DE0CF-8A46-4E30-B09F-11462126F600}" destId="{DE9D199C-1B9C-4E9B-9F20-7D53BA657D6C}" srcOrd="5" destOrd="0" presId="urn:microsoft.com/office/officeart/2005/8/layout/chevron2"/>
    <dgm:cxn modelId="{36427747-726E-4872-BF64-F749270DD299}" type="presParOf" srcId="{096DE0CF-8A46-4E30-B09F-11462126F600}" destId="{78F228DC-68D9-410C-8629-CE71015C0775}" srcOrd="6" destOrd="0" presId="urn:microsoft.com/office/officeart/2005/8/layout/chevron2"/>
    <dgm:cxn modelId="{DA70341E-BEA9-4D9F-A9D2-B193C6E0586B}" type="presParOf" srcId="{78F228DC-68D9-410C-8629-CE71015C0775}" destId="{AD2447B0-ED7E-4BB2-B9AA-A4E2FE9D7DE0}" srcOrd="0" destOrd="0" presId="urn:microsoft.com/office/officeart/2005/8/layout/chevron2"/>
    <dgm:cxn modelId="{126D8669-E2AC-41C7-BC0D-BF00C6AEDDD1}" type="presParOf" srcId="{78F228DC-68D9-410C-8629-CE71015C0775}" destId="{CFFFFAE2-8D94-4630-A8CD-F840761CF7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731C3-1F2D-421E-B2D7-BC8FFC6874BE}">
      <dsp:nvSpPr>
        <dsp:cNvPr id="0" name=""/>
        <dsp:cNvSpPr/>
      </dsp:nvSpPr>
      <dsp:spPr>
        <a:xfrm>
          <a:off x="1625" y="1360546"/>
          <a:ext cx="2676371" cy="220744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lt"/>
            </a:rPr>
            <a:t>任务中心的错误提示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lt"/>
            </a:rPr>
            <a:t>查阅在线帮助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lt"/>
            </a:rPr>
            <a:t>按在线帮助步骤处理</a:t>
          </a:r>
          <a:endParaRPr lang="en-US" sz="1800" kern="1200" dirty="0">
            <a:latin typeface="+mn-lt"/>
          </a:endParaRPr>
        </a:p>
      </dsp:txBody>
      <dsp:txXfrm>
        <a:off x="52424" y="1411345"/>
        <a:ext cx="2574773" cy="1632824"/>
      </dsp:txXfrm>
    </dsp:sp>
    <dsp:sp modelId="{687173A2-5E51-436B-AB9F-05F45277A603}">
      <dsp:nvSpPr>
        <dsp:cNvPr id="0" name=""/>
        <dsp:cNvSpPr/>
      </dsp:nvSpPr>
      <dsp:spPr>
        <a:xfrm>
          <a:off x="1553281" y="1781689"/>
          <a:ext cx="2968994" cy="2968994"/>
        </a:xfrm>
        <a:prstGeom prst="leftCircularArrow">
          <a:avLst>
            <a:gd name="adj1" fmla="val 3175"/>
            <a:gd name="adj2" fmla="val 390941"/>
            <a:gd name="adj3" fmla="val 2436401"/>
            <a:gd name="adj4" fmla="val 9294439"/>
            <a:gd name="adj5" fmla="val 3704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CB4C07-BD8A-402C-85EC-886A8A595410}">
      <dsp:nvSpPr>
        <dsp:cNvPr id="0" name=""/>
        <dsp:cNvSpPr/>
      </dsp:nvSpPr>
      <dsp:spPr>
        <a:xfrm>
          <a:off x="619415" y="3283559"/>
          <a:ext cx="2332915" cy="5688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lt"/>
            </a:rPr>
            <a:t>看错误提示</a:t>
          </a:r>
          <a:endParaRPr lang="en-US" sz="2400" kern="1200" dirty="0">
            <a:latin typeface="+mn-lt"/>
          </a:endParaRPr>
        </a:p>
      </dsp:txBody>
      <dsp:txXfrm>
        <a:off x="636077" y="3300221"/>
        <a:ext cx="2299591" cy="535544"/>
      </dsp:txXfrm>
    </dsp:sp>
    <dsp:sp modelId="{E6744D4E-CBE9-4791-B26B-290289DAC49F}">
      <dsp:nvSpPr>
        <dsp:cNvPr id="0" name=""/>
        <dsp:cNvSpPr/>
      </dsp:nvSpPr>
      <dsp:spPr>
        <a:xfrm>
          <a:off x="3424281" y="1360546"/>
          <a:ext cx="2676371" cy="220744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lt"/>
            </a:rPr>
            <a:t>查看系统告警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lt"/>
            </a:rPr>
            <a:t>按告警帮助步骤处理</a:t>
          </a:r>
          <a:endParaRPr lang="en-US" sz="1800" kern="1200" dirty="0">
            <a:latin typeface="+mn-lt"/>
          </a:endParaRPr>
        </a:p>
      </dsp:txBody>
      <dsp:txXfrm>
        <a:off x="3475080" y="1884369"/>
        <a:ext cx="2574773" cy="1632824"/>
      </dsp:txXfrm>
    </dsp:sp>
    <dsp:sp modelId="{2BEFB7D9-0E40-4794-8067-800FA72E3113}">
      <dsp:nvSpPr>
        <dsp:cNvPr id="0" name=""/>
        <dsp:cNvSpPr/>
      </dsp:nvSpPr>
      <dsp:spPr>
        <a:xfrm>
          <a:off x="4955079" y="93613"/>
          <a:ext cx="3310362" cy="3310362"/>
        </a:xfrm>
        <a:prstGeom prst="circularArrow">
          <a:avLst>
            <a:gd name="adj1" fmla="val 2848"/>
            <a:gd name="adj2" fmla="val 347937"/>
            <a:gd name="adj3" fmla="val 19231210"/>
            <a:gd name="adj4" fmla="val 12330168"/>
            <a:gd name="adj5" fmla="val 3322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41BE08-B14B-4489-BC39-BAFFFCE588B5}">
      <dsp:nvSpPr>
        <dsp:cNvPr id="0" name=""/>
        <dsp:cNvSpPr/>
      </dsp:nvSpPr>
      <dsp:spPr>
        <a:xfrm>
          <a:off x="4224374" y="1080118"/>
          <a:ext cx="1968310" cy="560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lt"/>
            </a:rPr>
            <a:t>看告警</a:t>
          </a:r>
          <a:endParaRPr lang="en-US" sz="2400" kern="1200" dirty="0">
            <a:latin typeface="+mn-lt"/>
          </a:endParaRPr>
        </a:p>
      </dsp:txBody>
      <dsp:txXfrm>
        <a:off x="4240801" y="1096545"/>
        <a:ext cx="1935456" cy="528001"/>
      </dsp:txXfrm>
    </dsp:sp>
    <dsp:sp modelId="{E0A5A20A-FEE9-4DB7-AE13-65386C35849F}">
      <dsp:nvSpPr>
        <dsp:cNvPr id="0" name=""/>
        <dsp:cNvSpPr/>
      </dsp:nvSpPr>
      <dsp:spPr>
        <a:xfrm>
          <a:off x="6846938" y="1360546"/>
          <a:ext cx="2676371" cy="220744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lt"/>
            </a:rPr>
            <a:t>查看</a:t>
          </a:r>
          <a:r>
            <a:rPr lang="en-US" altLang="zh-CN" sz="1800" kern="1200" dirty="0" smtClean="0">
              <a:latin typeface="+mn-lt"/>
            </a:rPr>
            <a:t>FusionAccess</a:t>
          </a:r>
          <a:r>
            <a:rPr lang="zh-CN" altLang="en-US" sz="1800" kern="1200" dirty="0" smtClean="0">
              <a:latin typeface="+mn-lt"/>
            </a:rPr>
            <a:t>日志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lt"/>
            </a:rPr>
            <a:t>搜寻日志关键字错误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+mn-lt"/>
            </a:rPr>
            <a:t>根据日志提示处理</a:t>
          </a:r>
          <a:endParaRPr lang="en-US" sz="1800" kern="1200" dirty="0">
            <a:latin typeface="+mn-lt"/>
          </a:endParaRPr>
        </a:p>
      </dsp:txBody>
      <dsp:txXfrm>
        <a:off x="6897737" y="1411345"/>
        <a:ext cx="2574773" cy="1632824"/>
      </dsp:txXfrm>
    </dsp:sp>
    <dsp:sp modelId="{CA83EBE1-7AFD-4DB3-8D5B-807D9A41AA46}">
      <dsp:nvSpPr>
        <dsp:cNvPr id="0" name=""/>
        <dsp:cNvSpPr/>
      </dsp:nvSpPr>
      <dsp:spPr>
        <a:xfrm>
          <a:off x="7740858" y="3283559"/>
          <a:ext cx="1780655" cy="5688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+mn-lt"/>
            </a:rPr>
            <a:t>看日志</a:t>
          </a:r>
          <a:endParaRPr lang="en-US" sz="2400" kern="1200" dirty="0">
            <a:latin typeface="+mn-lt"/>
          </a:endParaRPr>
        </a:p>
      </dsp:txBody>
      <dsp:txXfrm>
        <a:off x="7757520" y="3300221"/>
        <a:ext cx="1747331" cy="535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32F6D-E428-4D65-9BE4-295167F40A6D}">
      <dsp:nvSpPr>
        <dsp:cNvPr id="0" name=""/>
        <dsp:cNvSpPr/>
      </dsp:nvSpPr>
      <dsp:spPr>
        <a:xfrm rot="5400000">
          <a:off x="-179812" y="182579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收集信息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422328"/>
        <a:ext cx="839122" cy="359624"/>
      </dsp:txXfrm>
    </dsp:sp>
    <dsp:sp modelId="{9A9058BE-7A7B-4F12-9C8B-C1629288A197}">
      <dsp:nvSpPr>
        <dsp:cNvPr id="0" name=""/>
        <dsp:cNvSpPr/>
      </dsp:nvSpPr>
      <dsp:spPr>
        <a:xfrm rot="5400000">
          <a:off x="4787916" y="-3946026"/>
          <a:ext cx="779595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+mn-ea"/>
              <a:ea typeface="+mn-ea"/>
            </a:rPr>
            <a:t>虚拟机图标为灰色（即状态为未注册）</a:t>
          </a:r>
          <a:endParaRPr lang="en-US" sz="1400" kern="1200">
            <a:latin typeface="+mn-ea"/>
            <a:ea typeface="+mn-ea"/>
          </a:endParaRPr>
        </a:p>
      </dsp:txBody>
      <dsp:txXfrm rot="-5400000">
        <a:off x="839123" y="40824"/>
        <a:ext cx="8639125" cy="703481"/>
      </dsp:txXfrm>
    </dsp:sp>
    <dsp:sp modelId="{EE7DF682-ABB8-448D-A106-E24AC31C7279}">
      <dsp:nvSpPr>
        <dsp:cNvPr id="0" name=""/>
        <dsp:cNvSpPr/>
      </dsp:nvSpPr>
      <dsp:spPr>
        <a:xfrm rot="5400000">
          <a:off x="-179812" y="1475933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定位故障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1715682"/>
        <a:ext cx="839122" cy="359624"/>
      </dsp:txXfrm>
    </dsp:sp>
    <dsp:sp modelId="{45377A64-916E-437C-8C36-52482FAAE532}">
      <dsp:nvSpPr>
        <dsp:cNvPr id="0" name=""/>
        <dsp:cNvSpPr/>
      </dsp:nvSpPr>
      <dsp:spPr>
        <a:xfrm rot="5400000">
          <a:off x="4552926" y="-2788953"/>
          <a:ext cx="1228401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虚拟机处于关机状态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+mn-ea"/>
              <a:ea typeface="+mn-ea"/>
            </a:rPr>
            <a:t>虚拟机尚未准备就绪</a:t>
          </a:r>
          <a:endParaRPr lang="en-US" sz="1400" kern="120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+mn-ea"/>
              <a:ea typeface="+mn-ea"/>
            </a:rPr>
            <a:t>HDA</a:t>
          </a:r>
          <a:r>
            <a:rPr lang="zh-CN" altLang="en-US" sz="1400" kern="1200" smtClean="0">
              <a:latin typeface="+mn-ea"/>
              <a:ea typeface="+mn-ea"/>
            </a:rPr>
            <a:t>服务异常</a:t>
          </a:r>
          <a:endParaRPr lang="en-US" sz="1400" kern="120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+mn-ea"/>
              <a:ea typeface="+mn-ea"/>
            </a:rPr>
            <a:t>HDC</a:t>
          </a:r>
          <a:r>
            <a:rPr lang="zh-CN" altLang="en-US" sz="1400" kern="1200" smtClean="0">
              <a:latin typeface="+mn-ea"/>
              <a:ea typeface="+mn-ea"/>
            </a:rPr>
            <a:t>服务异常</a:t>
          </a:r>
          <a:endParaRPr lang="en-US" sz="1400" kern="1200">
            <a:latin typeface="+mn-ea"/>
            <a:ea typeface="+mn-ea"/>
          </a:endParaRPr>
        </a:p>
      </dsp:txBody>
      <dsp:txXfrm rot="-5400000">
        <a:off x="828536" y="995403"/>
        <a:ext cx="8617216" cy="1108469"/>
      </dsp:txXfrm>
    </dsp:sp>
    <dsp:sp modelId="{A37531B6-7084-47EE-9A64-CE39B5D731C7}">
      <dsp:nvSpPr>
        <dsp:cNvPr id="0" name=""/>
        <dsp:cNvSpPr/>
      </dsp:nvSpPr>
      <dsp:spPr>
        <a:xfrm rot="5400000">
          <a:off x="-179812" y="2849116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排除故障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3088865"/>
        <a:ext cx="839122" cy="359624"/>
      </dsp:txXfrm>
    </dsp:sp>
    <dsp:sp modelId="{5F1936A5-2810-481D-B09E-69E1A3C152CE}">
      <dsp:nvSpPr>
        <dsp:cNvPr id="0" name=""/>
        <dsp:cNvSpPr/>
      </dsp:nvSpPr>
      <dsp:spPr>
        <a:xfrm rot="5400000">
          <a:off x="4473099" y="-1258040"/>
          <a:ext cx="1388056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使未开机的虚拟机开机，等待</a:t>
          </a:r>
          <a:r>
            <a:rPr lang="en-US" altLang="zh-CN" sz="1400" kern="1200" dirty="0" smtClean="0">
              <a:latin typeface="+mn-ea"/>
              <a:ea typeface="+mn-ea"/>
            </a:rPr>
            <a:t>3</a:t>
          </a:r>
          <a:r>
            <a:rPr lang="zh-CN" altLang="en-US" sz="1400" kern="1200" dirty="0" smtClean="0">
              <a:latin typeface="+mn-ea"/>
              <a:ea typeface="+mn-ea"/>
            </a:rPr>
            <a:t>分钟后重试。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自助维护台登入虚拟机，并使用“连接自检工具”检查虚拟机状态。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在虚拟机里打开任务管理器，选择结束</a:t>
          </a:r>
          <a:r>
            <a:rPr lang="en-US" altLang="zh-CN" sz="1400" kern="1200" dirty="0" smtClean="0">
              <a:latin typeface="+mn-ea"/>
              <a:ea typeface="+mn-ea"/>
            </a:rPr>
            <a:t>HDPService.exe</a:t>
          </a:r>
          <a:r>
            <a:rPr lang="zh-CN" altLang="en-US" sz="1400" kern="1200" dirty="0" smtClean="0">
              <a:latin typeface="+mn-ea"/>
              <a:ea typeface="+mn-ea"/>
            </a:rPr>
            <a:t>任务，促发监控程序进行</a:t>
          </a:r>
          <a:r>
            <a:rPr lang="en-US" altLang="zh-CN" sz="1400" kern="1200" dirty="0" smtClean="0">
              <a:latin typeface="+mn-ea"/>
              <a:ea typeface="+mn-ea"/>
            </a:rPr>
            <a:t>HDA</a:t>
          </a:r>
          <a:r>
            <a:rPr lang="zh-CN" altLang="en-US" sz="1400" kern="1200" dirty="0" smtClean="0">
              <a:latin typeface="+mn-ea"/>
              <a:ea typeface="+mn-ea"/>
            </a:rPr>
            <a:t>自检修复。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如果是大规模的显示未注册，则在</a:t>
          </a:r>
          <a:r>
            <a:rPr lang="en-US" altLang="zh-CN" sz="1400" kern="1200" dirty="0" smtClean="0">
              <a:latin typeface="+mn-ea"/>
              <a:ea typeface="+mn-ea"/>
            </a:rPr>
            <a:t>ITA Portal</a:t>
          </a:r>
          <a:r>
            <a:rPr lang="zh-CN" altLang="en-US" sz="1400" kern="1200" dirty="0" smtClean="0">
              <a:latin typeface="+mn-ea"/>
              <a:ea typeface="+mn-ea"/>
            </a:rPr>
            <a:t>上检查是否有告警，有告警则先处理告警。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828537" y="2454281"/>
        <a:ext cx="8609423" cy="1252538"/>
      </dsp:txXfrm>
    </dsp:sp>
    <dsp:sp modelId="{AD2447B0-ED7E-4BB2-B9AA-A4E2FE9D7DE0}">
      <dsp:nvSpPr>
        <dsp:cNvPr id="0" name=""/>
        <dsp:cNvSpPr/>
      </dsp:nvSpPr>
      <dsp:spPr>
        <a:xfrm rot="5400000">
          <a:off x="-179812" y="3917862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检查确认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4157611"/>
        <a:ext cx="839122" cy="359624"/>
      </dsp:txXfrm>
    </dsp:sp>
    <dsp:sp modelId="{CFFFFAE2-8D94-4630-A8CD-F840761CF70C}">
      <dsp:nvSpPr>
        <dsp:cNvPr id="0" name=""/>
        <dsp:cNvSpPr/>
      </dsp:nvSpPr>
      <dsp:spPr>
        <a:xfrm rot="5400000">
          <a:off x="4913978" y="-125673"/>
          <a:ext cx="506299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+mn-ea"/>
              <a:ea typeface="+mn-ea"/>
            </a:rPr>
            <a:t>虚拟机注册正常</a:t>
          </a:r>
          <a:endParaRPr lang="en-US" sz="1400" kern="1200">
            <a:latin typeface="+mn-ea"/>
            <a:ea typeface="+mn-ea"/>
          </a:endParaRPr>
        </a:p>
      </dsp:txBody>
      <dsp:txXfrm rot="-5400000">
        <a:off x="828537" y="3984483"/>
        <a:ext cx="8652467" cy="456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32F6D-E428-4D65-9BE4-295167F40A6D}">
      <dsp:nvSpPr>
        <dsp:cNvPr id="0" name=""/>
        <dsp:cNvSpPr/>
      </dsp:nvSpPr>
      <dsp:spPr>
        <a:xfrm rot="5400000">
          <a:off x="-179812" y="182579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收集信息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422328"/>
        <a:ext cx="839122" cy="359624"/>
      </dsp:txXfrm>
    </dsp:sp>
    <dsp:sp modelId="{9A9058BE-7A7B-4F12-9C8B-C1629288A197}">
      <dsp:nvSpPr>
        <dsp:cNvPr id="0" name=""/>
        <dsp:cNvSpPr/>
      </dsp:nvSpPr>
      <dsp:spPr>
        <a:xfrm rot="5400000">
          <a:off x="4787916" y="-3946026"/>
          <a:ext cx="779595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网络视频效果不佳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839123" y="40824"/>
        <a:ext cx="8639125" cy="703481"/>
      </dsp:txXfrm>
    </dsp:sp>
    <dsp:sp modelId="{EE7DF682-ABB8-448D-A106-E24AC31C7279}">
      <dsp:nvSpPr>
        <dsp:cNvPr id="0" name=""/>
        <dsp:cNvSpPr/>
      </dsp:nvSpPr>
      <dsp:spPr>
        <a:xfrm rot="5400000">
          <a:off x="-179812" y="1475933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定位故障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1715682"/>
        <a:ext cx="839122" cy="359624"/>
      </dsp:txXfrm>
    </dsp:sp>
    <dsp:sp modelId="{45377A64-916E-437C-8C36-52482FAAE532}">
      <dsp:nvSpPr>
        <dsp:cNvPr id="0" name=""/>
        <dsp:cNvSpPr/>
      </dsp:nvSpPr>
      <dsp:spPr>
        <a:xfrm rot="5400000">
          <a:off x="4552926" y="-2722333"/>
          <a:ext cx="1228401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n-ea"/>
              <a:ea typeface="+mn-ea"/>
            </a:rPr>
            <a:t>TC</a:t>
          </a:r>
          <a:r>
            <a:rPr lang="zh-CN" altLang="en-US" sz="1400" kern="1200" dirty="0" smtClean="0">
              <a:latin typeface="+mn-ea"/>
              <a:ea typeface="+mn-ea"/>
            </a:rPr>
            <a:t>硬件规格不够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网络延迟较大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系统负载较大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策略配置问题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828536" y="1062023"/>
        <a:ext cx="8617216" cy="1108469"/>
      </dsp:txXfrm>
    </dsp:sp>
    <dsp:sp modelId="{A37531B6-7084-47EE-9A64-CE39B5D731C7}">
      <dsp:nvSpPr>
        <dsp:cNvPr id="0" name=""/>
        <dsp:cNvSpPr/>
      </dsp:nvSpPr>
      <dsp:spPr>
        <a:xfrm rot="5400000">
          <a:off x="-179812" y="2849116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排除故障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3088865"/>
        <a:ext cx="839122" cy="359624"/>
      </dsp:txXfrm>
    </dsp:sp>
    <dsp:sp modelId="{5F1936A5-2810-481D-B09E-69E1A3C152CE}">
      <dsp:nvSpPr>
        <dsp:cNvPr id="0" name=""/>
        <dsp:cNvSpPr/>
      </dsp:nvSpPr>
      <dsp:spPr>
        <a:xfrm rot="5400000">
          <a:off x="4473099" y="-1196960"/>
          <a:ext cx="1388056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检查</a:t>
          </a:r>
          <a:r>
            <a:rPr lang="en-US" altLang="zh-CN" sz="1400" kern="1200" dirty="0" smtClean="0">
              <a:latin typeface="+mn-ea"/>
              <a:ea typeface="+mn-ea"/>
            </a:rPr>
            <a:t>TC</a:t>
          </a:r>
          <a:r>
            <a:rPr lang="zh-CN" altLang="en-US" sz="1400" kern="1200" dirty="0" smtClean="0">
              <a:latin typeface="+mn-ea"/>
              <a:ea typeface="+mn-ea"/>
            </a:rPr>
            <a:t>硬件规格，替换其他型号</a:t>
          </a:r>
          <a:r>
            <a:rPr lang="en-US" altLang="zh-CN" sz="1400" kern="1200" dirty="0" smtClean="0">
              <a:latin typeface="+mn-ea"/>
              <a:ea typeface="+mn-ea"/>
            </a:rPr>
            <a:t>TC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排查网络问题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重启</a:t>
          </a:r>
          <a:r>
            <a:rPr lang="en-US" altLang="zh-CN" sz="1400" kern="1200" dirty="0" smtClean="0">
              <a:latin typeface="+mn-ea"/>
              <a:ea typeface="+mn-ea"/>
            </a:rPr>
            <a:t>TC</a:t>
          </a:r>
          <a:r>
            <a:rPr lang="zh-CN" altLang="en-US" sz="1400" kern="1200" dirty="0" smtClean="0">
              <a:latin typeface="+mn-ea"/>
              <a:ea typeface="+mn-ea"/>
            </a:rPr>
            <a:t>，重启虚拟机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更改配置策略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828537" y="2515361"/>
        <a:ext cx="8609423" cy="1252538"/>
      </dsp:txXfrm>
    </dsp:sp>
    <dsp:sp modelId="{AD2447B0-ED7E-4BB2-B9AA-A4E2FE9D7DE0}">
      <dsp:nvSpPr>
        <dsp:cNvPr id="0" name=""/>
        <dsp:cNvSpPr/>
      </dsp:nvSpPr>
      <dsp:spPr>
        <a:xfrm rot="5400000">
          <a:off x="-179812" y="3920630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检查确认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4160379"/>
        <a:ext cx="839122" cy="359624"/>
      </dsp:txXfrm>
    </dsp:sp>
    <dsp:sp modelId="{CFFFFAE2-8D94-4630-A8CD-F840761CF70C}">
      <dsp:nvSpPr>
        <dsp:cNvPr id="0" name=""/>
        <dsp:cNvSpPr/>
      </dsp:nvSpPr>
      <dsp:spPr>
        <a:xfrm rot="5400000">
          <a:off x="4913978" y="-53661"/>
          <a:ext cx="506299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网络视频效果正常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828537" y="4056495"/>
        <a:ext cx="8652467" cy="456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32F6D-E428-4D65-9BE4-295167F40A6D}">
      <dsp:nvSpPr>
        <dsp:cNvPr id="0" name=""/>
        <dsp:cNvSpPr/>
      </dsp:nvSpPr>
      <dsp:spPr>
        <a:xfrm rot="5400000">
          <a:off x="-179812" y="182579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收集信息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422328"/>
        <a:ext cx="839122" cy="359624"/>
      </dsp:txXfrm>
    </dsp:sp>
    <dsp:sp modelId="{9A9058BE-7A7B-4F12-9C8B-C1629288A197}">
      <dsp:nvSpPr>
        <dsp:cNvPr id="0" name=""/>
        <dsp:cNvSpPr/>
      </dsp:nvSpPr>
      <dsp:spPr>
        <a:xfrm rot="5400000">
          <a:off x="4787916" y="-3946026"/>
          <a:ext cx="779595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某型号手写板在桌面云中无法使用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839123" y="40824"/>
        <a:ext cx="8639125" cy="703481"/>
      </dsp:txXfrm>
    </dsp:sp>
    <dsp:sp modelId="{EE7DF682-ABB8-448D-A106-E24AC31C7279}">
      <dsp:nvSpPr>
        <dsp:cNvPr id="0" name=""/>
        <dsp:cNvSpPr/>
      </dsp:nvSpPr>
      <dsp:spPr>
        <a:xfrm rot="5400000">
          <a:off x="-179812" y="1475933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定位故障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1715682"/>
        <a:ext cx="839122" cy="359624"/>
      </dsp:txXfrm>
    </dsp:sp>
    <dsp:sp modelId="{45377A64-916E-437C-8C36-52482FAAE532}">
      <dsp:nvSpPr>
        <dsp:cNvPr id="0" name=""/>
        <dsp:cNvSpPr/>
      </dsp:nvSpPr>
      <dsp:spPr>
        <a:xfrm rot="5400000">
          <a:off x="4552926" y="-2788953"/>
          <a:ext cx="1228401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设备自身问题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重定向策略问题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驱动问题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828536" y="995403"/>
        <a:ext cx="8617216" cy="1108469"/>
      </dsp:txXfrm>
    </dsp:sp>
    <dsp:sp modelId="{A37531B6-7084-47EE-9A64-CE39B5D731C7}">
      <dsp:nvSpPr>
        <dsp:cNvPr id="0" name=""/>
        <dsp:cNvSpPr/>
      </dsp:nvSpPr>
      <dsp:spPr>
        <a:xfrm rot="5400000">
          <a:off x="-179812" y="2849116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排除故障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3088865"/>
        <a:ext cx="839122" cy="359624"/>
      </dsp:txXfrm>
    </dsp:sp>
    <dsp:sp modelId="{5F1936A5-2810-481D-B09E-69E1A3C152CE}">
      <dsp:nvSpPr>
        <dsp:cNvPr id="0" name=""/>
        <dsp:cNvSpPr/>
      </dsp:nvSpPr>
      <dsp:spPr>
        <a:xfrm rot="5400000">
          <a:off x="4483685" y="-1279694"/>
          <a:ext cx="1388056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在物理机上测试使用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查询设备</a:t>
          </a:r>
          <a:r>
            <a:rPr lang="en-US" altLang="zh-CN" sz="1400" kern="1200" dirty="0" smtClean="0">
              <a:latin typeface="+mn-ea"/>
              <a:ea typeface="+mn-ea"/>
            </a:rPr>
            <a:t>CLASS</a:t>
          </a:r>
          <a:r>
            <a:rPr lang="zh-CN" altLang="en-US" sz="1400" kern="1200" dirty="0" smtClean="0">
              <a:latin typeface="+mn-ea"/>
              <a:ea typeface="+mn-ea"/>
            </a:rPr>
            <a:t>值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自定义</a:t>
          </a:r>
          <a:r>
            <a:rPr lang="en-US" altLang="zh-CN" sz="1400" kern="1200" dirty="0" smtClean="0">
              <a:latin typeface="+mn-ea"/>
              <a:ea typeface="+mn-ea"/>
            </a:rPr>
            <a:t>ID</a:t>
          </a:r>
          <a:r>
            <a:rPr lang="zh-CN" altLang="en-US" sz="1400" kern="1200" dirty="0" smtClean="0">
              <a:latin typeface="+mn-ea"/>
              <a:ea typeface="+mn-ea"/>
            </a:rPr>
            <a:t>策略，更换重定向方式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839123" y="2432627"/>
        <a:ext cx="8609423" cy="1252538"/>
      </dsp:txXfrm>
    </dsp:sp>
    <dsp:sp modelId="{AD2447B0-ED7E-4BB2-B9AA-A4E2FE9D7DE0}">
      <dsp:nvSpPr>
        <dsp:cNvPr id="0" name=""/>
        <dsp:cNvSpPr/>
      </dsp:nvSpPr>
      <dsp:spPr>
        <a:xfrm rot="5400000">
          <a:off x="-179812" y="3917862"/>
          <a:ext cx="1198746" cy="83912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rgbClr val="00B0F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 smtClean="0">
            <a:latin typeface="+mn-ea"/>
            <a:ea typeface="+mn-ea"/>
          </a:endParaRPr>
        </a:p>
        <a:p>
          <a:pPr lvl="0" algn="ctr" defTabSz="8001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 smtClean="0">
              <a:latin typeface="+mn-ea"/>
              <a:ea typeface="+mn-ea"/>
            </a:rPr>
            <a:t>检查确认</a:t>
          </a:r>
          <a:endParaRPr lang="en-US" sz="1800" kern="1200" dirty="0">
            <a:latin typeface="+mn-ea"/>
            <a:ea typeface="+mn-ea"/>
          </a:endParaRPr>
        </a:p>
      </dsp:txBody>
      <dsp:txXfrm rot="-5400000">
        <a:off x="0" y="4157611"/>
        <a:ext cx="839122" cy="359624"/>
      </dsp:txXfrm>
    </dsp:sp>
    <dsp:sp modelId="{CFFFFAE2-8D94-4630-A8CD-F840761CF70C}">
      <dsp:nvSpPr>
        <dsp:cNvPr id="0" name=""/>
        <dsp:cNvSpPr/>
      </dsp:nvSpPr>
      <dsp:spPr>
        <a:xfrm rot="5400000">
          <a:off x="4913978" y="-161671"/>
          <a:ext cx="506299" cy="86771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手写板正常使用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828537" y="3948485"/>
        <a:ext cx="8652467" cy="456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备注占位符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08388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59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78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2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完整复制虚拟机发放不成功时，参考该流程，逐步分析可能的故障点。</a:t>
            </a:r>
            <a:endParaRPr lang="en-US" altLang="zh-CN" dirty="0" smtClean="0"/>
          </a:p>
          <a:p>
            <a:pPr lvl="0" fontAlgn="base"/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完整复制发放流程要点：</a:t>
            </a:r>
            <a:endParaRPr lang="en-US" altLang="zh-CN" sz="110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1" fontAlgn="base"/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创建虚拟机</a:t>
            </a:r>
            <a:endParaRPr lang="en-US" altLang="zh-CN" sz="110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1" fontAlgn="base"/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加域</a:t>
            </a:r>
            <a:endParaRPr lang="en-US" altLang="zh-CN" sz="110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1" fontAlgn="base"/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加入桌面组，关联用户</a:t>
            </a:r>
            <a:endParaRPr lang="en-US" altLang="zh-CN" sz="110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1" fontAlgn="base"/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用户加入权限组、写注册表</a:t>
            </a:r>
            <a:r>
              <a:rPr lang="en-US" altLang="zh-CN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ListOfHDCs</a:t>
            </a:r>
          </a:p>
          <a:p>
            <a:pPr lvl="1" fontAlgn="base"/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按命名规则重命名</a:t>
            </a:r>
            <a:endParaRPr lang="en-US" altLang="zh-CN" sz="110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260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1100" kern="100" dirty="0" smtClean="0">
                <a:solidFill>
                  <a:schemeClr val="tx1"/>
                </a:solidFill>
                <a:latin typeface="+mn-ea"/>
                <a:ea typeface="华文细黑" pitchFamily="2" charset="-122"/>
                <a:cs typeface="Arial" panose="020B0604020202020204" pitchFamily="34" charset="0"/>
              </a:rPr>
              <a:t>链接克隆虚拟机发放失败时，参考该流程，逐步分析可能的故障点。</a:t>
            </a:r>
            <a:endParaRPr lang="en-US" altLang="zh-CN" sz="1100" kern="100" dirty="0" smtClean="0">
              <a:solidFill>
                <a:schemeClr val="tx1"/>
              </a:solidFill>
              <a:latin typeface="+mn-ea"/>
              <a:ea typeface="华文细黑" pitchFamily="2" charset="-122"/>
              <a:cs typeface="Arial" panose="020B0604020202020204" pitchFamily="34" charset="0"/>
            </a:endParaRPr>
          </a:p>
          <a:p>
            <a:pPr marL="180975" marR="0" lvl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1100" kern="100" dirty="0" smtClean="0">
                <a:solidFill>
                  <a:schemeClr val="tx1"/>
                </a:solidFill>
                <a:latin typeface="+mn-ea"/>
                <a:ea typeface="华文细黑" pitchFamily="2" charset="-122"/>
                <a:cs typeface="Arial" panose="020B0604020202020204" pitchFamily="34" charset="0"/>
              </a:rPr>
              <a:t>链接克隆与快速封装的发放流程类似，但不会将发放用户写入到权限组（已经在制作模板时设置）。</a:t>
            </a:r>
            <a:endParaRPr lang="en-US" altLang="zh-CN" sz="1100" kern="100" dirty="0" smtClean="0">
              <a:solidFill>
                <a:schemeClr val="tx1"/>
              </a:solidFill>
              <a:latin typeface="+mn-ea"/>
              <a:ea typeface="华文细黑" pitchFamily="2" charset="-122"/>
              <a:cs typeface="Arial" panose="020B0604020202020204" pitchFamily="34" charset="0"/>
            </a:endParaRPr>
          </a:p>
          <a:p>
            <a:pPr marL="180975" marR="0" lvl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链接克隆发放流程要点：</a:t>
            </a:r>
            <a:endParaRPr lang="en-US" altLang="zh-CN" sz="110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1" fontAlgn="base"/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创建虚拟机</a:t>
            </a:r>
            <a:endParaRPr lang="en-US" altLang="zh-CN" sz="110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1" fontAlgn="base"/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改名、加域、写注册表</a:t>
            </a:r>
            <a:r>
              <a:rPr lang="en-US" altLang="zh-CN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ListOfHDCs</a:t>
            </a:r>
          </a:p>
          <a:p>
            <a:pPr lvl="1" fontAlgn="base"/>
            <a:r>
              <a:rPr lang="zh-CN" altLang="en-US" sz="110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加入桌面组，关联用户</a:t>
            </a:r>
            <a:endParaRPr lang="en-US" altLang="zh-CN" sz="110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80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看错误提示</a:t>
            </a:r>
          </a:p>
          <a:p>
            <a:pPr lvl="1"/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根据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FusionAccess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任务中心的错误提示进行问题处理，通过查阅在线帮助，按照在线帮助中的指导一步一步排查问题。</a:t>
            </a:r>
          </a:p>
          <a:p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看告警</a:t>
            </a:r>
          </a:p>
          <a:p>
            <a:pPr lvl="1"/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在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FusionAccess Portal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上检查是否存在系统告警，如果有告警按照告警帮助消除告警。</a:t>
            </a:r>
          </a:p>
          <a:p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看日志</a:t>
            </a:r>
          </a:p>
          <a:p>
            <a:pPr lvl="1"/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大部分情况根据以上两步即可处理完成，极少数情况需要您查看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FusionAccess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系统日志，根据日志关键字即可轻松找出问题的错误信息。</a:t>
            </a:r>
            <a:endParaRPr lang="en-US" altLang="zh-CN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543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可以根据</a:t>
            </a:r>
            <a:r>
              <a:rPr lang="en-US" altLang="zh-CN" dirty="0" err="1" smtClean="0"/>
              <a:t>FusionAccess</a:t>
            </a:r>
            <a:r>
              <a:rPr lang="zh-CN" altLang="en-US" dirty="0" smtClean="0"/>
              <a:t>错误提示信息定位并处理故障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277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80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可以看用户虚拟机中查看</a:t>
            </a:r>
            <a:r>
              <a:rPr lang="en-US" altLang="zh-CN" dirty="0" err="1" smtClean="0"/>
              <a:t>FusionAccess</a:t>
            </a:r>
            <a:r>
              <a:rPr lang="zh-CN" altLang="en-US" dirty="0" smtClean="0"/>
              <a:t>发放失败的日志信息。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660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9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图像占位符 8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0" name="备注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备注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088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1100" dirty="0" err="1" smtClean="0"/>
              <a:t>FusionAccess</a:t>
            </a:r>
            <a:r>
              <a:rPr lang="zh-CN" altLang="en-US" sz="1100" dirty="0" smtClean="0"/>
              <a:t>桌面云用户登录连接过程包含两个部分：</a:t>
            </a:r>
            <a:endParaRPr lang="en-US" altLang="zh-CN" sz="1100" dirty="0" smtClean="0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sz="1100" dirty="0" smtClean="0"/>
              <a:t>用户先通过</a:t>
            </a:r>
            <a:r>
              <a:rPr lang="en-US" altLang="zh-CN" sz="1100" dirty="0" smtClean="0"/>
              <a:t>Web</a:t>
            </a:r>
            <a:r>
              <a:rPr lang="zh-CN" altLang="en-US" sz="1100" dirty="0" smtClean="0"/>
              <a:t>浏览器访问</a:t>
            </a:r>
            <a:r>
              <a:rPr lang="en-US" altLang="zh-CN" sz="1100" dirty="0" smtClean="0"/>
              <a:t>WI</a:t>
            </a:r>
            <a:r>
              <a:rPr lang="zh-CN" altLang="en-US" sz="1100" dirty="0" smtClean="0"/>
              <a:t>选择桌面虚拟机，然后</a:t>
            </a:r>
            <a:r>
              <a:rPr lang="en-US" altLang="zh-CN" sz="1100" dirty="0" smtClean="0"/>
              <a:t>WI</a:t>
            </a:r>
            <a:r>
              <a:rPr lang="zh-CN" altLang="en-US" sz="1100" dirty="0" smtClean="0"/>
              <a:t>返回虚拟机连接信息；</a:t>
            </a:r>
            <a:endParaRPr lang="en-US" altLang="zh-CN" sz="1100" dirty="0" smtClean="0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sz="1100" dirty="0" smtClean="0"/>
              <a:t>浏览器将连接信息传递给</a:t>
            </a:r>
            <a:r>
              <a:rPr lang="en-US" altLang="zh-CN" sz="1100" dirty="0" err="1" smtClean="0"/>
              <a:t>AccessClient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AccessClient</a:t>
            </a:r>
            <a:r>
              <a:rPr lang="zh-CN" altLang="en-US" sz="1100" dirty="0" smtClean="0"/>
              <a:t>再与</a:t>
            </a:r>
            <a:r>
              <a:rPr lang="en-US" altLang="zh-CN" sz="1100" dirty="0" err="1" smtClean="0"/>
              <a:t>AccessAgent</a:t>
            </a:r>
            <a:r>
              <a:rPr lang="zh-CN" altLang="en-US" sz="1100" dirty="0" smtClean="0"/>
              <a:t>建立连接实现远程接入。</a:t>
            </a:r>
            <a:endParaRPr lang="en-US" altLang="zh-CN" sz="11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503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从注册表读取</a:t>
            </a:r>
            <a:r>
              <a:rPr lang="en-US" altLang="zh-CN" dirty="0" err="1" smtClean="0">
                <a:effectLst/>
              </a:rPr>
              <a:t>ListOfHDCs</a:t>
            </a:r>
            <a:r>
              <a:rPr lang="zh-CN" altLang="en-US" dirty="0" smtClean="0">
                <a:effectLst/>
              </a:rPr>
              <a:t>（注：如果存在</a:t>
            </a:r>
            <a:r>
              <a:rPr lang="en-US" altLang="zh-CN" dirty="0" err="1" smtClean="0">
                <a:effectLst/>
              </a:rPr>
              <a:t>ListOfHDCsReal</a:t>
            </a:r>
            <a:r>
              <a:rPr lang="zh-CN" altLang="en-US" dirty="0" smtClean="0">
                <a:effectLst/>
              </a:rPr>
              <a:t>，则读取</a:t>
            </a:r>
            <a:r>
              <a:rPr lang="en-US" altLang="zh-CN" dirty="0" err="1" smtClean="0">
                <a:effectLst/>
              </a:rPr>
              <a:t>ListOfHDCsReal</a:t>
            </a:r>
            <a:r>
              <a:rPr lang="zh-CN" altLang="en-US" dirty="0" smtClean="0">
                <a:effectLst/>
              </a:rPr>
              <a:t>的值），然后到</a:t>
            </a:r>
            <a:r>
              <a:rPr lang="en-US" altLang="zh-CN" dirty="0" smtClean="0">
                <a:effectLst/>
              </a:rPr>
              <a:t>DNS</a:t>
            </a:r>
            <a:r>
              <a:rPr lang="zh-CN" altLang="en-US" dirty="0" smtClean="0">
                <a:effectLst/>
              </a:rPr>
              <a:t>依次解析得到各</a:t>
            </a:r>
            <a:r>
              <a:rPr lang="en-US" altLang="zh-CN" dirty="0" smtClean="0">
                <a:effectLst/>
              </a:rPr>
              <a:t>HDC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>IP</a:t>
            </a:r>
            <a:r>
              <a:rPr lang="zh-CN" altLang="en-US" dirty="0" smtClean="0">
                <a:effectLst/>
              </a:rPr>
              <a:t>地址。 </a:t>
            </a:r>
          </a:p>
          <a:p>
            <a:r>
              <a:rPr lang="zh-CN" altLang="en-US" dirty="0" smtClean="0">
                <a:effectLst/>
              </a:rPr>
              <a:t>依次循环向各个</a:t>
            </a:r>
            <a:r>
              <a:rPr lang="en-US" altLang="zh-CN" dirty="0" smtClean="0">
                <a:effectLst/>
              </a:rPr>
              <a:t>IP</a:t>
            </a:r>
            <a:r>
              <a:rPr lang="zh-CN" altLang="en-US" dirty="0" smtClean="0">
                <a:effectLst/>
              </a:rPr>
              <a:t>地址尝试注册，直到成功。 </a:t>
            </a:r>
          </a:p>
          <a:p>
            <a:pPr lvl="1"/>
            <a:r>
              <a:rPr lang="zh-CN" altLang="en-US" dirty="0" smtClean="0">
                <a:effectLst/>
              </a:rPr>
              <a:t>到</a:t>
            </a:r>
            <a:r>
              <a:rPr lang="en-US" altLang="zh-CN" dirty="0" smtClean="0">
                <a:effectLst/>
              </a:rPr>
              <a:t>AD</a:t>
            </a:r>
            <a:r>
              <a:rPr lang="zh-CN" altLang="en-US" dirty="0" smtClean="0">
                <a:effectLst/>
              </a:rPr>
              <a:t>获取自己的</a:t>
            </a:r>
            <a:r>
              <a:rPr lang="en-US" altLang="zh-CN" dirty="0" smtClean="0">
                <a:effectLst/>
              </a:rPr>
              <a:t>SID</a:t>
            </a:r>
            <a:r>
              <a:rPr lang="zh-CN" altLang="en-US" dirty="0" smtClean="0">
                <a:effectLst/>
              </a:rPr>
              <a:t>（虚拟机唯一标识） </a:t>
            </a:r>
          </a:p>
          <a:p>
            <a:pPr lvl="1"/>
            <a:r>
              <a:rPr lang="zh-CN" altLang="en-US" dirty="0" smtClean="0">
                <a:effectLst/>
              </a:rPr>
              <a:t>上报注册请求消息（携带</a:t>
            </a:r>
            <a:r>
              <a:rPr lang="en-US" altLang="zh-CN" dirty="0" smtClean="0">
                <a:effectLst/>
              </a:rPr>
              <a:t>SID</a:t>
            </a:r>
            <a:r>
              <a:rPr lang="zh-CN" altLang="en-US" dirty="0" smtClean="0">
                <a:effectLst/>
              </a:rPr>
              <a:t>） </a:t>
            </a:r>
          </a:p>
          <a:p>
            <a:pPr lvl="1"/>
            <a:r>
              <a:rPr lang="zh-CN" altLang="en-US" dirty="0" smtClean="0">
                <a:effectLst/>
              </a:rPr>
              <a:t>解析注册响应消息，如果成功则跳出循环</a:t>
            </a:r>
          </a:p>
          <a:p>
            <a:r>
              <a:rPr lang="zh-CN" altLang="en-US" dirty="0" smtClean="0">
                <a:effectLst/>
              </a:rPr>
              <a:t>注册成功后，</a:t>
            </a:r>
            <a:r>
              <a:rPr lang="en-US" altLang="zh-CN" dirty="0" smtClean="0">
                <a:effectLst/>
              </a:rPr>
              <a:t>HDA</a:t>
            </a:r>
            <a:r>
              <a:rPr lang="zh-CN" altLang="en-US" dirty="0" smtClean="0">
                <a:effectLst/>
              </a:rPr>
              <a:t>周期性向</a:t>
            </a:r>
            <a:r>
              <a:rPr lang="en-US" altLang="zh-CN" dirty="0" smtClean="0">
                <a:effectLst/>
              </a:rPr>
              <a:t>HDC</a:t>
            </a:r>
            <a:r>
              <a:rPr lang="zh-CN" altLang="en-US" dirty="0" smtClean="0">
                <a:effectLst/>
              </a:rPr>
              <a:t>上报心跳消息（心跳消息跟注册消息实际上是同样的消息，如果没有注册</a:t>
            </a:r>
            <a:r>
              <a:rPr lang="en-US" altLang="zh-CN" dirty="0" smtClean="0">
                <a:effectLst/>
              </a:rPr>
              <a:t>HDC</a:t>
            </a:r>
            <a:r>
              <a:rPr lang="zh-CN" altLang="en-US" dirty="0" smtClean="0">
                <a:effectLst/>
              </a:rPr>
              <a:t>就当做注册消息；如果已注册就当心跳消息）。</a:t>
            </a:r>
          </a:p>
          <a:p>
            <a:r>
              <a:rPr lang="zh-CN" altLang="en-US" dirty="0" smtClean="0">
                <a:effectLst/>
              </a:rPr>
              <a:t>注册成功后，在</a:t>
            </a:r>
            <a:r>
              <a:rPr lang="en-US" altLang="zh-CN" dirty="0" smtClean="0">
                <a:effectLst/>
              </a:rPr>
              <a:t>FA Portal</a:t>
            </a:r>
            <a:r>
              <a:rPr lang="zh-CN" altLang="en-US" dirty="0" smtClean="0">
                <a:effectLst/>
              </a:rPr>
              <a:t>的桌面管理中可以查询到虚拟机的状态为已就绪；在</a:t>
            </a:r>
            <a:r>
              <a:rPr lang="en-US" altLang="zh-CN" dirty="0" smtClean="0">
                <a:effectLst/>
              </a:rPr>
              <a:t>WI</a:t>
            </a:r>
            <a:r>
              <a:rPr lang="zh-CN" altLang="en-US" dirty="0" smtClean="0">
                <a:effectLst/>
              </a:rPr>
              <a:t>上看到的虚拟机图标会变为蓝色（对应未注册状态虚拟机图标为灰色）。</a:t>
            </a:r>
          </a:p>
          <a:p>
            <a:r>
              <a:rPr lang="zh-CN" altLang="en-US" dirty="0" smtClean="0">
                <a:effectLst/>
              </a:rPr>
              <a:t>注册的目的是确定虚拟机是否就绪可供连接。另外，单击虚拟机图标时，</a:t>
            </a:r>
            <a:r>
              <a:rPr lang="en-US" altLang="zh-CN" dirty="0" smtClean="0">
                <a:effectLst/>
              </a:rPr>
              <a:t>WI</a:t>
            </a:r>
            <a:r>
              <a:rPr lang="zh-CN" altLang="en-US" dirty="0" smtClean="0">
                <a:effectLst/>
              </a:rPr>
              <a:t>根据虚拟机是否注册决定是否要对虚拟机检查上电状态（未注册则调用</a:t>
            </a:r>
            <a:r>
              <a:rPr lang="en-US" altLang="zh-CN" dirty="0" smtClean="0">
                <a:effectLst/>
              </a:rPr>
              <a:t>FC</a:t>
            </a:r>
            <a:r>
              <a:rPr lang="zh-CN" altLang="en-US" dirty="0" smtClean="0">
                <a:effectLst/>
              </a:rPr>
              <a:t>检查上电状态，未上电则上电）。</a:t>
            </a:r>
          </a:p>
        </p:txBody>
      </p:sp>
    </p:spTree>
    <p:extLst>
      <p:ext uri="{BB962C8B-B14F-4D97-AF65-F5344CB8AC3E}">
        <p14:creationId xmlns:p14="http://schemas.microsoft.com/office/powerpoint/2010/main" val="2566626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用户打开浏览器或者云客户端登录到</a:t>
            </a:r>
            <a:r>
              <a:rPr lang="en-US" altLang="zh-CN" dirty="0" smtClean="0"/>
              <a:t>WI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WI</a:t>
            </a:r>
            <a:r>
              <a:rPr lang="zh-CN" altLang="en-US" dirty="0" smtClean="0"/>
              <a:t>将用户名密码传递到</a:t>
            </a:r>
            <a:r>
              <a:rPr lang="en-US" altLang="zh-CN" dirty="0" smtClean="0"/>
              <a:t>AD</a:t>
            </a:r>
            <a:r>
              <a:rPr lang="zh-CN" altLang="en-US" dirty="0" smtClean="0"/>
              <a:t>鉴权，鉴权成功后从</a:t>
            </a:r>
            <a:r>
              <a:rPr lang="en-US" altLang="zh-CN" dirty="0" smtClean="0"/>
              <a:t>HDC</a:t>
            </a:r>
            <a:r>
              <a:rPr lang="zh-CN" altLang="en-US" dirty="0" smtClean="0"/>
              <a:t>经</a:t>
            </a:r>
            <a:r>
              <a:rPr lang="en-US" altLang="zh-CN" dirty="0" smtClean="0"/>
              <a:t>DB</a:t>
            </a:r>
            <a:r>
              <a:rPr lang="zh-CN" altLang="en-US" dirty="0" smtClean="0"/>
              <a:t>获取用户虚拟机列表。</a:t>
            </a:r>
          </a:p>
          <a:p>
            <a:r>
              <a:rPr lang="zh-CN" altLang="en-US" dirty="0" smtClean="0"/>
              <a:t>用户单击虚拟机图标，然后</a:t>
            </a:r>
            <a:r>
              <a:rPr lang="en-US" altLang="zh-CN" dirty="0" smtClean="0"/>
              <a:t>WI</a:t>
            </a:r>
            <a:r>
              <a:rPr lang="zh-CN" altLang="en-US" dirty="0" smtClean="0"/>
              <a:t>向</a:t>
            </a:r>
            <a:r>
              <a:rPr lang="en-US" altLang="zh-CN" dirty="0" smtClean="0"/>
              <a:t>HDC</a:t>
            </a:r>
            <a:r>
              <a:rPr lang="zh-CN" altLang="en-US" dirty="0" smtClean="0"/>
              <a:t>发起到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的预连接请求。</a:t>
            </a:r>
          </a:p>
          <a:p>
            <a:r>
              <a:rPr lang="zh-CN" altLang="en-US" dirty="0" smtClean="0"/>
              <a:t>预连接成功后，</a:t>
            </a:r>
            <a:r>
              <a:rPr lang="en-US" altLang="zh-CN" dirty="0" smtClean="0"/>
              <a:t>WI</a:t>
            </a:r>
            <a:r>
              <a:rPr lang="zh-CN" altLang="en-US" dirty="0" smtClean="0"/>
              <a:t>虚拟机图标上显示“正在启动客户端”。然后</a:t>
            </a:r>
            <a:r>
              <a:rPr lang="en-US" altLang="zh-CN" dirty="0" smtClean="0"/>
              <a:t>WI</a:t>
            </a:r>
            <a:r>
              <a:rPr lang="zh-CN" altLang="en-US" dirty="0" smtClean="0"/>
              <a:t>通过浏览器拉起</a:t>
            </a:r>
            <a:r>
              <a:rPr lang="en-US" altLang="zh-CN" dirty="0" err="1" smtClean="0"/>
              <a:t>HDPClient</a:t>
            </a:r>
            <a:r>
              <a:rPr lang="zh-CN" altLang="en-US" dirty="0" smtClean="0"/>
              <a:t>客户端，进入客户端连接流程。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312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客户端初始化。 </a:t>
            </a:r>
          </a:p>
          <a:p>
            <a:r>
              <a:rPr lang="zh-CN" altLang="en-US" dirty="0" smtClean="0">
                <a:effectLst/>
              </a:rPr>
              <a:t>客户端尝试与</a:t>
            </a:r>
            <a:r>
              <a:rPr lang="en-US" altLang="zh-CN" dirty="0" smtClean="0">
                <a:effectLst/>
              </a:rPr>
              <a:t>AG/VM</a:t>
            </a:r>
            <a:r>
              <a:rPr lang="zh-CN" altLang="en-US" dirty="0" smtClean="0">
                <a:effectLst/>
              </a:rPr>
              <a:t>建立连接。 </a:t>
            </a:r>
          </a:p>
          <a:p>
            <a:r>
              <a:rPr lang="zh-CN" altLang="en-US" dirty="0" smtClean="0">
                <a:effectLst/>
              </a:rPr>
              <a:t>建立连接后显示“正在连接界面”。 </a:t>
            </a:r>
          </a:p>
          <a:p>
            <a:r>
              <a:rPr lang="zh-CN" altLang="en-US" dirty="0" smtClean="0">
                <a:effectLst/>
              </a:rPr>
              <a:t>发送登录请求自动登录到虚拟机。 </a:t>
            </a:r>
          </a:p>
          <a:p>
            <a:r>
              <a:rPr lang="zh-CN" altLang="en-US" dirty="0" smtClean="0">
                <a:effectLst/>
              </a:rPr>
              <a:t>虚拟机切换状态机并启动各重定向服务。 </a:t>
            </a:r>
          </a:p>
          <a:p>
            <a:r>
              <a:rPr lang="zh-CN" altLang="en-US" dirty="0" smtClean="0">
                <a:effectLst/>
              </a:rPr>
              <a:t>各服务提供重定向内容，用户正常操作虚拟机。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827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28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41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09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基于用户业务的部署和应用可以分为三大层次：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用户业务应用层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用户业务部署需求，不同的应用场景，不同的业务方式；</a:t>
            </a:r>
          </a:p>
          <a:p>
            <a:pPr lvl="1"/>
            <a:r>
              <a:rPr lang="zh-CN" altLang="en-US" dirty="0" smtClean="0"/>
              <a:t>虚拟化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层：虚拟化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 和 云管理</a:t>
            </a:r>
            <a:r>
              <a:rPr lang="en-US" altLang="zh-CN" dirty="0" smtClean="0"/>
              <a:t>OS</a:t>
            </a:r>
            <a:r>
              <a:rPr lang="zh-CN" altLang="en-US" dirty="0" smtClean="0"/>
              <a:t>层，虚拟资源的调度，管理，应用；</a:t>
            </a:r>
          </a:p>
          <a:p>
            <a:pPr lvl="1"/>
            <a:r>
              <a:rPr lang="zh-CN" altLang="en-US" dirty="0" smtClean="0"/>
              <a:t>基础设施硬件层：物理设备，提供可以虚拟化使用的物理资源；</a:t>
            </a:r>
            <a:endParaRPr lang="en-US" altLang="zh-CN" dirty="0" smtClean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>
                <a:effectLst/>
              </a:rPr>
              <a:t>所以，基于此结构的云计算产品形态，在出现性能问题时我们按照这三层逻辑关系进行分段式排查和定位。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9703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通过上图可以看到，现网系统中需要涉及到下面的这些硬件，软件，</a:t>
            </a:r>
            <a:r>
              <a:rPr lang="en-US" altLang="zh-CN" dirty="0" smtClean="0">
                <a:effectLst/>
              </a:rPr>
              <a:t>OS</a:t>
            </a:r>
            <a:r>
              <a:rPr lang="zh-CN" altLang="en-US" dirty="0" smtClean="0">
                <a:effectLst/>
              </a:rPr>
              <a:t>，中间件等，所以在出现性能问题时需要全流程排查（先定位到某个设备或者模块）。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需要清楚这些信息：服务器的配置，存储的配置，网络规划，虚拟机的配置，操作系统的类型，应用软件等，终端的</a:t>
            </a:r>
            <a:r>
              <a:rPr lang="en-US" altLang="zh-CN" dirty="0" smtClean="0">
                <a:effectLst/>
              </a:rPr>
              <a:t>TC</a:t>
            </a:r>
            <a:r>
              <a:rPr lang="zh-CN" altLang="en-US" dirty="0" smtClean="0">
                <a:effectLst/>
              </a:rPr>
              <a:t>和虚拟机的网络等</a:t>
            </a:r>
          </a:p>
          <a:p>
            <a:r>
              <a:rPr lang="zh-CN" altLang="en-US" dirty="0" smtClean="0">
                <a:effectLst/>
              </a:rPr>
              <a:t>具体以下内容：</a:t>
            </a:r>
          </a:p>
          <a:p>
            <a:pPr lvl="1"/>
            <a:r>
              <a:rPr lang="zh-CN" altLang="en-US" dirty="0" smtClean="0">
                <a:effectLst/>
              </a:rPr>
              <a:t>服务器：</a:t>
            </a:r>
            <a:r>
              <a:rPr lang="en-US" altLang="zh-CN" dirty="0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型号及数量、</a:t>
            </a:r>
            <a:r>
              <a:rPr lang="en-US" altLang="zh-CN" dirty="0" smtClean="0">
                <a:effectLst/>
              </a:rPr>
              <a:t>BIOS</a:t>
            </a:r>
            <a:r>
              <a:rPr lang="zh-CN" altLang="en-US" dirty="0" smtClean="0">
                <a:effectLst/>
              </a:rPr>
              <a:t>的设置、内存规格，承载的虚拟机个数（密度），业务压力指标； </a:t>
            </a:r>
          </a:p>
          <a:p>
            <a:pPr lvl="1"/>
            <a:r>
              <a:rPr lang="zh-CN" altLang="en-US" dirty="0" smtClean="0">
                <a:effectLst/>
              </a:rPr>
              <a:t>存储：存储的配置和规划，容量大小，承载的业务压力； </a:t>
            </a:r>
          </a:p>
          <a:p>
            <a:pPr lvl="1"/>
            <a:r>
              <a:rPr lang="zh-CN" altLang="en-US" dirty="0" smtClean="0">
                <a:effectLst/>
              </a:rPr>
              <a:t>虚拟机：</a:t>
            </a:r>
            <a:r>
              <a:rPr lang="en-US" altLang="zh-CN" dirty="0" smtClean="0">
                <a:effectLst/>
              </a:rPr>
              <a:t>OS</a:t>
            </a:r>
            <a:r>
              <a:rPr lang="zh-CN" altLang="en-US" dirty="0" smtClean="0">
                <a:effectLst/>
              </a:rPr>
              <a:t>类型、</a:t>
            </a:r>
            <a:r>
              <a:rPr lang="en-US" altLang="zh-CN" dirty="0" smtClean="0">
                <a:effectLst/>
              </a:rPr>
              <a:t>OS</a:t>
            </a:r>
            <a:r>
              <a:rPr lang="zh-CN" altLang="en-US" dirty="0" smtClean="0">
                <a:effectLst/>
              </a:rPr>
              <a:t>规格、特殊配置； </a:t>
            </a:r>
          </a:p>
          <a:p>
            <a:pPr lvl="1"/>
            <a:r>
              <a:rPr lang="en-US" altLang="zh-CN" dirty="0" smtClean="0">
                <a:effectLst/>
              </a:rPr>
              <a:t>VM</a:t>
            </a:r>
            <a:r>
              <a:rPr lang="zh-CN" altLang="en-US" dirty="0" smtClean="0">
                <a:effectLst/>
              </a:rPr>
              <a:t>业务：应用场景，安装的软件，压力模型，特殊配置，业务运行依赖的资源； </a:t>
            </a:r>
          </a:p>
          <a:p>
            <a:pPr lvl="1"/>
            <a:r>
              <a:rPr lang="zh-CN" altLang="en-US" dirty="0" smtClean="0">
                <a:effectLst/>
              </a:rPr>
              <a:t>系统组网：组网结构，网络带宽，网络质量； </a:t>
            </a:r>
          </a:p>
          <a:p>
            <a:pPr lvl="1"/>
            <a:r>
              <a:rPr lang="zh-CN" altLang="en-US" dirty="0" smtClean="0">
                <a:effectLst/>
              </a:rPr>
              <a:t>特殊软件：系统中安装大型数据库软件、高清图像软件、视频播放器、不常见的杀毒软件、行业的定制软件、网页系统等； </a:t>
            </a:r>
          </a:p>
          <a:p>
            <a:pPr lvl="1"/>
            <a:r>
              <a:rPr lang="zh-CN" altLang="en-US" dirty="0" smtClean="0">
                <a:effectLst/>
              </a:rPr>
              <a:t>瘦终端：硬件型号、软件及补丁版本； </a:t>
            </a:r>
          </a:p>
          <a:p>
            <a:pPr lvl="1"/>
            <a:r>
              <a:rPr lang="zh-CN" altLang="en-US" dirty="0" smtClean="0">
                <a:effectLst/>
              </a:rPr>
              <a:t>操作系统：虚拟机出现卡死，断链，白屏等异常情况，一般情况可能是操作系统异常导致的</a:t>
            </a:r>
            <a:r>
              <a:rPr lang="en-US" altLang="zh-CN" dirty="0" smtClean="0">
                <a:effectLst/>
              </a:rPr>
              <a:t>;</a:t>
            </a:r>
          </a:p>
          <a:p>
            <a:r>
              <a:rPr lang="zh-CN" altLang="en-US" dirty="0" smtClean="0">
                <a:effectLst/>
              </a:rPr>
              <a:t>业务指标：访问系统时间，数据传输速率，呼叫语音时延，拷贝速率，系统处理时间等；</a:t>
            </a:r>
          </a:p>
        </p:txBody>
      </p:sp>
    </p:spTree>
    <p:extLst>
      <p:ext uri="{BB962C8B-B14F-4D97-AF65-F5344CB8AC3E}">
        <p14:creationId xmlns:p14="http://schemas.microsoft.com/office/powerpoint/2010/main" val="3828090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在定位性能问题时，基本按照上面的整体思路去初步定位，搞清楚问题现象后先判断是个体问题还是整体问题：</a:t>
            </a:r>
          </a:p>
          <a:p>
            <a:pPr lvl="1"/>
            <a:r>
              <a:rPr lang="zh-CN" altLang="en-US" dirty="0" smtClean="0">
                <a:effectLst/>
              </a:rPr>
              <a:t>对于整体问题就要考虑：集群，主机，统一存储，网络，用户业务压力等共性因素； </a:t>
            </a:r>
          </a:p>
          <a:p>
            <a:pPr lvl="1"/>
            <a:r>
              <a:rPr lang="zh-CN" altLang="en-US" dirty="0" smtClean="0">
                <a:effectLst/>
              </a:rPr>
              <a:t>对于个体问题就要考虑：单个</a:t>
            </a:r>
            <a:r>
              <a:rPr lang="en-US" altLang="zh-CN" dirty="0" smtClean="0">
                <a:effectLst/>
              </a:rPr>
              <a:t>VM</a:t>
            </a:r>
            <a:r>
              <a:rPr lang="zh-CN" altLang="en-US" dirty="0" smtClean="0">
                <a:effectLst/>
              </a:rPr>
              <a:t>，单个软件，差异点，单个主机，差异特性等； </a:t>
            </a:r>
          </a:p>
          <a:p>
            <a:pPr lvl="1"/>
            <a:r>
              <a:rPr lang="zh-CN" altLang="en-US" dirty="0" smtClean="0">
                <a:effectLst/>
              </a:rPr>
              <a:t>问题处理顺序：先由上层往底层判断，由单个虚拟机到整个主机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 smtClean="0">
                <a:effectLst/>
              </a:rPr>
              <a:t>集群。</a:t>
            </a:r>
          </a:p>
        </p:txBody>
      </p:sp>
    </p:spTree>
    <p:extLst>
      <p:ext uri="{BB962C8B-B14F-4D97-AF65-F5344CB8AC3E}">
        <p14:creationId xmlns:p14="http://schemas.microsoft.com/office/powerpoint/2010/main" val="131167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60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问题现象：时间，现象，触发因素，产生的日志，发生的概率，发生前后对比，环境变化，是否概率性问题等；</a:t>
            </a:r>
          </a:p>
          <a:p>
            <a:r>
              <a:rPr lang="zh-CN" altLang="en-US" dirty="0" smtClean="0"/>
              <a:t>数据采集：上面介绍的软件层次和逻辑架构，对于问题先做初步判断，然后确定需要抓取那些组件的数据，从</a:t>
            </a:r>
            <a:r>
              <a:rPr lang="en-US" altLang="zh-CN" dirty="0" smtClean="0"/>
              <a:t>VM</a:t>
            </a:r>
            <a:r>
              <a:rPr lang="zh-CN" altLang="en-US" dirty="0" smtClean="0"/>
              <a:t>侧，到服务器侧，到底层存储侧等；</a:t>
            </a:r>
          </a:p>
          <a:p>
            <a:r>
              <a:rPr lang="zh-CN" altLang="en-US" dirty="0" smtClean="0"/>
              <a:t>云计算系统涉及多个系统，组件，模块，从相应的流程开始，逐一分段排查，作为初步的问题界定，定位到相关的模块或者设备上；</a:t>
            </a:r>
          </a:p>
          <a:p>
            <a:r>
              <a:rPr lang="zh-CN" altLang="en-US" dirty="0" smtClean="0"/>
              <a:t>在分析问题时，可能涉及多个因素，要一并去分析排查，特别是性能相关的问题，对每个点都去优化，将会带来很好的提升和好的用户体验。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55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369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2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通过</a:t>
            </a:r>
            <a:r>
              <a:rPr lang="en-US" altLang="zh-CN" sz="1100" kern="1200" dirty="0" err="1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FusionAccess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管理界面可以创建各种重定向相关的策略配置，并能有针对性的发布应用这些策略配置。</a:t>
            </a:r>
            <a:endParaRPr lang="en-US" altLang="zh-CN" sz="110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1"/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一般地，所有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接口设备理论上都可使用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重定向方式；但市场上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设备层出不穷，各厂商实现也有差异，对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协议标准遵从度，以及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设备使用环境，使用条件等因素，都会导致某些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设备采用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重定向后，效果不理想，可尝试通过策略配置，针对这些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设备使用其它重定向技术。</a:t>
            </a:r>
          </a:p>
          <a:p>
            <a:pPr lvl="1"/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一般地，串、并口设备可以使用串、并口重定向，如果无法使用，可尝试使用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串口转接线、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并口转接线，间接地使用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USB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重定向方式来实现。</a:t>
            </a:r>
          </a:p>
        </p:txBody>
      </p:sp>
    </p:spTree>
    <p:extLst>
      <p:ext uri="{BB962C8B-B14F-4D97-AF65-F5344CB8AC3E}">
        <p14:creationId xmlns:p14="http://schemas.microsoft.com/office/powerpoint/2010/main" val="2719007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Windows TC</a:t>
            </a:r>
            <a:r>
              <a:rPr lang="zh-CN" altLang="en-US" dirty="0" smtClean="0"/>
              <a:t>客户端日志：</a:t>
            </a:r>
          </a:p>
          <a:p>
            <a:pPr lvl="1"/>
            <a:r>
              <a:rPr lang="en-US" altLang="zh-CN" dirty="0" smtClean="0"/>
              <a:t>C:\HDPLOG</a:t>
            </a:r>
          </a:p>
          <a:p>
            <a:r>
              <a:rPr lang="en-US" altLang="zh-CN" dirty="0" smtClean="0"/>
              <a:t>Linux TC</a:t>
            </a:r>
            <a:r>
              <a:rPr lang="zh-CN" altLang="en-US" dirty="0" smtClean="0"/>
              <a:t>客户端日志：</a:t>
            </a:r>
          </a:p>
          <a:p>
            <a:pPr lvl="1"/>
            <a:r>
              <a:rPr lang="en-US" altLang="zh-CN" dirty="0" smtClean="0"/>
              <a:t>TCM</a:t>
            </a:r>
            <a:r>
              <a:rPr lang="zh-CN" altLang="en-US" dirty="0" smtClean="0"/>
              <a:t>收集，请参考</a:t>
            </a:r>
            <a:r>
              <a:rPr lang="en-US" altLang="zh-CN" dirty="0" smtClean="0"/>
              <a:t>TCM</a:t>
            </a:r>
            <a:r>
              <a:rPr lang="zh-CN" altLang="en-US" dirty="0" smtClean="0"/>
              <a:t>配套指导书</a:t>
            </a:r>
          </a:p>
          <a:p>
            <a:r>
              <a:rPr lang="en-US" altLang="zh-CN" dirty="0" smtClean="0"/>
              <a:t>VM</a:t>
            </a:r>
            <a:r>
              <a:rPr lang="zh-CN" altLang="en-US" dirty="0" smtClean="0"/>
              <a:t>日志：</a:t>
            </a:r>
          </a:p>
          <a:p>
            <a:pPr lvl="1"/>
            <a:r>
              <a:rPr lang="zh-CN" altLang="en-US" dirty="0" smtClean="0"/>
              <a:t>开始菜单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所有程序</a:t>
            </a:r>
            <a:r>
              <a:rPr lang="en-US" altLang="zh-CN" dirty="0" smtClean="0"/>
              <a:t>-&gt;Huawei </a:t>
            </a:r>
            <a:r>
              <a:rPr lang="en-US" altLang="zh-CN" dirty="0" err="1" smtClean="0"/>
              <a:t>FusionAccess</a:t>
            </a:r>
            <a:r>
              <a:rPr lang="en-US" altLang="zh-CN" dirty="0" smtClean="0"/>
              <a:t>-&gt;Collect Log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215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822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ABCD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477380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2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9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FusionAccess</a:t>
            </a:r>
            <a:r>
              <a:rPr lang="zh-CN" altLang="en-US" dirty="0" smtClean="0"/>
              <a:t>的主要功能，故障相应的也可以分为几大类：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业务发放故障，包括模板制作故障、虚拟机发放故障等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登录连接故障，包括虚拟机注册故障、用户登录故障、客户端连接故障等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性能体验故障，包括视频播放、多媒体重定向故障等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外设使用故障，包括外设映射、重定向、使用故障等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软件兼容故障，包括操作系统、软件等兼容故障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本章节主要介绍</a:t>
            </a:r>
            <a:r>
              <a:rPr lang="en-US" altLang="zh-CN" dirty="0" smtClean="0"/>
              <a:t>FusionAccess</a:t>
            </a:r>
            <a:r>
              <a:rPr lang="zh-CN" altLang="en-US" dirty="0" smtClean="0"/>
              <a:t>如上类型的故障处理方法，每种类型的故障处理会按照基本原理、分析思路和故障处理案例来介绍。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73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通常，故障处理思路分为这四个步骤。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23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27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FusionAccess</a:t>
            </a:r>
            <a:r>
              <a:rPr lang="zh-CN" altLang="en-US" dirty="0" smtClean="0"/>
              <a:t>系统日志收集主要收集：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基础架构虚拟机、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基础架构虚拟机、用户虚拟机和用户终端日志。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82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xmlns="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xmlns="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=""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V4.0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/zwx642525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2019.6.25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2019.6.12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故障定位常用方法</a:t>
            </a:r>
            <a:endParaRPr lang="zh-CN" altLang="en-US" dirty="0"/>
          </a:p>
        </p:txBody>
      </p:sp>
      <p:grpSp>
        <p:nvGrpSpPr>
          <p:cNvPr id="211" name="组合 210"/>
          <p:cNvGrpSpPr/>
          <p:nvPr/>
        </p:nvGrpSpPr>
        <p:grpSpPr>
          <a:xfrm>
            <a:off x="1955540" y="1484784"/>
            <a:ext cx="2988332" cy="3736256"/>
            <a:chOff x="2639616" y="2069911"/>
            <a:chExt cx="2268252" cy="2835953"/>
          </a:xfrm>
        </p:grpSpPr>
        <p:sp>
          <p:nvSpPr>
            <p:cNvPr id="196" name="椭圆 195"/>
            <p:cNvSpPr/>
            <p:nvPr/>
          </p:nvSpPr>
          <p:spPr bwMode="auto">
            <a:xfrm>
              <a:off x="2639616" y="2672916"/>
              <a:ext cx="2268252" cy="2232948"/>
            </a:xfrm>
            <a:prstGeom prst="ellipse">
              <a:avLst/>
            </a:prstGeom>
            <a:noFill/>
            <a:ln w="1270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7" name="椭圆 196"/>
            <p:cNvSpPr/>
            <p:nvPr/>
          </p:nvSpPr>
          <p:spPr bwMode="auto">
            <a:xfrm>
              <a:off x="2920007" y="2944737"/>
              <a:ext cx="1707470" cy="1680894"/>
            </a:xfrm>
            <a:prstGeom prst="ellipse">
              <a:avLst/>
            </a:prstGeom>
            <a:noFill/>
            <a:ln w="1270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3186799" y="3207377"/>
              <a:ext cx="1173886" cy="1155614"/>
            </a:xfrm>
            <a:prstGeom prst="ellipse">
              <a:avLst/>
            </a:prstGeom>
            <a:noFill/>
            <a:ln w="1270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9" name="椭圆 198"/>
            <p:cNvSpPr/>
            <p:nvPr/>
          </p:nvSpPr>
          <p:spPr bwMode="auto">
            <a:xfrm>
              <a:off x="3446792" y="3463323"/>
              <a:ext cx="653900" cy="643722"/>
            </a:xfrm>
            <a:prstGeom prst="ellipse">
              <a:avLst/>
            </a:prstGeom>
            <a:noFill/>
            <a:ln w="1270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0" name="椭圆 199"/>
            <p:cNvSpPr/>
            <p:nvPr/>
          </p:nvSpPr>
          <p:spPr bwMode="auto">
            <a:xfrm>
              <a:off x="3610453" y="3624437"/>
              <a:ext cx="326577" cy="321494"/>
            </a:xfrm>
            <a:prstGeom prst="ellipse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03" name="组合 202"/>
            <p:cNvGrpSpPr/>
            <p:nvPr/>
          </p:nvGrpSpPr>
          <p:grpSpPr>
            <a:xfrm rot="2728185">
              <a:off x="2051848" y="2963916"/>
              <a:ext cx="2003111" cy="215102"/>
              <a:chOff x="1487488" y="2999848"/>
              <a:chExt cx="7163028" cy="769197"/>
            </a:xfrm>
          </p:grpSpPr>
          <p:sp>
            <p:nvSpPr>
              <p:cNvPr id="204" name="矩形 203"/>
              <p:cNvSpPr/>
              <p:nvPr/>
            </p:nvSpPr>
            <p:spPr bwMode="auto">
              <a:xfrm>
                <a:off x="1811524" y="3265869"/>
                <a:ext cx="5544616" cy="122186"/>
              </a:xfrm>
              <a:prstGeom prst="rect">
                <a:avLst/>
              </a:prstGeom>
              <a:solidFill>
                <a:srgbClr val="66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>
                <a:off x="1811524" y="3388055"/>
                <a:ext cx="5544616" cy="122186"/>
              </a:xfrm>
              <a:prstGeom prst="rect">
                <a:avLst/>
              </a:prstGeom>
              <a:solidFill>
                <a:srgbClr val="33CC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 bwMode="auto">
              <a:xfrm>
                <a:off x="1739516" y="3265869"/>
                <a:ext cx="117727" cy="244372"/>
              </a:xfrm>
              <a:prstGeom prst="ellipse">
                <a:avLst/>
              </a:prstGeom>
              <a:solidFill>
                <a:srgbClr val="00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7" name="平行四边形 206"/>
              <p:cNvSpPr/>
              <p:nvPr/>
            </p:nvSpPr>
            <p:spPr bwMode="auto">
              <a:xfrm>
                <a:off x="1487488" y="3495808"/>
                <a:ext cx="1044116" cy="273237"/>
              </a:xfrm>
              <a:prstGeom prst="parallelogram">
                <a:avLst>
                  <a:gd name="adj" fmla="val 106883"/>
                </a:avLst>
              </a:prstGeom>
              <a:solidFill>
                <a:srgbClr val="00CC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8" name="平行四边形 207"/>
              <p:cNvSpPr/>
              <p:nvPr/>
            </p:nvSpPr>
            <p:spPr bwMode="auto">
              <a:xfrm flipV="1">
                <a:off x="1487488" y="2999848"/>
                <a:ext cx="1044116" cy="273237"/>
              </a:xfrm>
              <a:prstGeom prst="parallelogram">
                <a:avLst>
                  <a:gd name="adj" fmla="val 106883"/>
                </a:avLst>
              </a:prstGeom>
              <a:solidFill>
                <a:srgbClr val="CC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9" name="直角三角形 208"/>
              <p:cNvSpPr/>
              <p:nvPr/>
            </p:nvSpPr>
            <p:spPr bwMode="auto">
              <a:xfrm>
                <a:off x="7354372" y="3074715"/>
                <a:ext cx="1296144" cy="319095"/>
              </a:xfrm>
              <a:prstGeom prst="rtTriangle">
                <a:avLst/>
              </a:prstGeom>
              <a:solidFill>
                <a:srgbClr val="66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0" name="直角三角形 209"/>
              <p:cNvSpPr/>
              <p:nvPr/>
            </p:nvSpPr>
            <p:spPr bwMode="auto">
              <a:xfrm flipV="1">
                <a:off x="7354372" y="3388055"/>
                <a:ext cx="1296144" cy="319095"/>
              </a:xfrm>
              <a:prstGeom prst="rtTriangle">
                <a:avLst/>
              </a:prstGeom>
              <a:solidFill>
                <a:srgbClr val="33CC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214" name="直接连接符 213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6B0EC47-5FB5-4630-8CF8-B89E5A0185F6}"/>
              </a:ext>
            </a:extLst>
          </p:cNvPr>
          <p:cNvCxnSpPr/>
          <p:nvPr/>
        </p:nvCxnSpPr>
        <p:spPr>
          <a:xfrm flipH="1">
            <a:off x="5663952" y="3068960"/>
            <a:ext cx="5616624" cy="0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6B0EC47-5FB5-4630-8CF8-B89E5A0185F6}"/>
              </a:ext>
            </a:extLst>
          </p:cNvPr>
          <p:cNvCxnSpPr/>
          <p:nvPr/>
        </p:nvCxnSpPr>
        <p:spPr>
          <a:xfrm flipH="1">
            <a:off x="5663952" y="3956367"/>
            <a:ext cx="5616624" cy="0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6B0EC47-5FB5-4630-8CF8-B89E5A0185F6}"/>
              </a:ext>
            </a:extLst>
          </p:cNvPr>
          <p:cNvCxnSpPr/>
          <p:nvPr/>
        </p:nvCxnSpPr>
        <p:spPr>
          <a:xfrm flipH="1">
            <a:off x="5663952" y="4851844"/>
            <a:ext cx="5616624" cy="0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6B0EC47-5FB5-4630-8CF8-B89E5A0185F6}"/>
              </a:ext>
            </a:extLst>
          </p:cNvPr>
          <p:cNvCxnSpPr/>
          <p:nvPr/>
        </p:nvCxnSpPr>
        <p:spPr>
          <a:xfrm flipH="1">
            <a:off x="5663952" y="5733256"/>
            <a:ext cx="5616624" cy="0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6B0EC47-5FB5-4630-8CF8-B89E5A0185F6}"/>
              </a:ext>
            </a:extLst>
          </p:cNvPr>
          <p:cNvCxnSpPr/>
          <p:nvPr/>
        </p:nvCxnSpPr>
        <p:spPr>
          <a:xfrm flipH="1">
            <a:off x="5663952" y="2113844"/>
            <a:ext cx="5616624" cy="0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5763669" y="1646017"/>
            <a:ext cx="423829" cy="389332"/>
            <a:chOff x="7319398" y="3911448"/>
            <a:chExt cx="364151" cy="334511"/>
          </a:xfrm>
          <a:solidFill>
            <a:srgbClr val="00B0F0"/>
          </a:solidFill>
        </p:grpSpPr>
        <p:sp>
          <p:nvSpPr>
            <p:cNvPr id="222" name="Freeform 217"/>
            <p:cNvSpPr>
              <a:spLocks noEditPoints="1"/>
            </p:cNvSpPr>
            <p:nvPr/>
          </p:nvSpPr>
          <p:spPr bwMode="auto">
            <a:xfrm>
              <a:off x="7319398" y="3911448"/>
              <a:ext cx="364151" cy="334511"/>
            </a:xfrm>
            <a:custGeom>
              <a:avLst/>
              <a:gdLst>
                <a:gd name="T0" fmla="*/ 162 w 322"/>
                <a:gd name="T1" fmla="*/ 245 h 294"/>
                <a:gd name="T2" fmla="*/ 162 w 322"/>
                <a:gd name="T3" fmla="*/ 245 h 294"/>
                <a:gd name="T4" fmla="*/ 137 w 322"/>
                <a:gd name="T5" fmla="*/ 248 h 294"/>
                <a:gd name="T6" fmla="*/ 25 w 322"/>
                <a:gd name="T7" fmla="*/ 136 h 294"/>
                <a:gd name="T8" fmla="*/ 137 w 322"/>
                <a:gd name="T9" fmla="*/ 24 h 294"/>
                <a:gd name="T10" fmla="*/ 249 w 322"/>
                <a:gd name="T11" fmla="*/ 136 h 294"/>
                <a:gd name="T12" fmla="*/ 162 w 322"/>
                <a:gd name="T13" fmla="*/ 245 h 294"/>
                <a:gd name="T14" fmla="*/ 137 w 322"/>
                <a:gd name="T15" fmla="*/ 0 h 294"/>
                <a:gd name="T16" fmla="*/ 137 w 322"/>
                <a:gd name="T17" fmla="*/ 0 h 294"/>
                <a:gd name="T18" fmla="*/ 0 w 322"/>
                <a:gd name="T19" fmla="*/ 136 h 294"/>
                <a:gd name="T20" fmla="*/ 137 w 322"/>
                <a:gd name="T21" fmla="*/ 273 h 294"/>
                <a:gd name="T22" fmla="*/ 167 w 322"/>
                <a:gd name="T23" fmla="*/ 269 h 294"/>
                <a:gd name="T24" fmla="*/ 230 w 322"/>
                <a:gd name="T25" fmla="*/ 235 h 294"/>
                <a:gd name="T26" fmla="*/ 307 w 322"/>
                <a:gd name="T27" fmla="*/ 294 h 294"/>
                <a:gd name="T28" fmla="*/ 322 w 322"/>
                <a:gd name="T29" fmla="*/ 274 h 294"/>
                <a:gd name="T30" fmla="*/ 247 w 322"/>
                <a:gd name="T31" fmla="*/ 217 h 294"/>
                <a:gd name="T32" fmla="*/ 273 w 322"/>
                <a:gd name="T33" fmla="*/ 136 h 294"/>
                <a:gd name="T34" fmla="*/ 137 w 322"/>
                <a:gd name="T3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2" h="294">
                  <a:moveTo>
                    <a:pt x="162" y="245"/>
                  </a:moveTo>
                  <a:lnTo>
                    <a:pt x="162" y="245"/>
                  </a:lnTo>
                  <a:cubicBezTo>
                    <a:pt x="154" y="247"/>
                    <a:pt x="145" y="248"/>
                    <a:pt x="137" y="248"/>
                  </a:cubicBezTo>
                  <a:cubicBezTo>
                    <a:pt x="75" y="248"/>
                    <a:pt x="25" y="198"/>
                    <a:pt x="25" y="136"/>
                  </a:cubicBezTo>
                  <a:cubicBezTo>
                    <a:pt x="25" y="75"/>
                    <a:pt x="75" y="24"/>
                    <a:pt x="137" y="24"/>
                  </a:cubicBezTo>
                  <a:cubicBezTo>
                    <a:pt x="198" y="24"/>
                    <a:pt x="249" y="75"/>
                    <a:pt x="249" y="136"/>
                  </a:cubicBezTo>
                  <a:cubicBezTo>
                    <a:pt x="249" y="189"/>
                    <a:pt x="213" y="233"/>
                    <a:pt x="162" y="245"/>
                  </a:cubicBezTo>
                  <a:close/>
                  <a:moveTo>
                    <a:pt x="137" y="0"/>
                  </a:moveTo>
                  <a:lnTo>
                    <a:pt x="137" y="0"/>
                  </a:lnTo>
                  <a:cubicBezTo>
                    <a:pt x="62" y="0"/>
                    <a:pt x="0" y="61"/>
                    <a:pt x="0" y="136"/>
                  </a:cubicBezTo>
                  <a:cubicBezTo>
                    <a:pt x="0" y="211"/>
                    <a:pt x="62" y="273"/>
                    <a:pt x="137" y="273"/>
                  </a:cubicBezTo>
                  <a:cubicBezTo>
                    <a:pt x="147" y="273"/>
                    <a:pt x="157" y="271"/>
                    <a:pt x="167" y="269"/>
                  </a:cubicBezTo>
                  <a:cubicBezTo>
                    <a:pt x="192" y="264"/>
                    <a:pt x="213" y="252"/>
                    <a:pt x="230" y="235"/>
                  </a:cubicBezTo>
                  <a:lnTo>
                    <a:pt x="307" y="294"/>
                  </a:lnTo>
                  <a:lnTo>
                    <a:pt x="322" y="274"/>
                  </a:lnTo>
                  <a:lnTo>
                    <a:pt x="247" y="217"/>
                  </a:lnTo>
                  <a:cubicBezTo>
                    <a:pt x="263" y="194"/>
                    <a:pt x="273" y="166"/>
                    <a:pt x="273" y="136"/>
                  </a:cubicBezTo>
                  <a:cubicBezTo>
                    <a:pt x="273" y="61"/>
                    <a:pt x="212" y="0"/>
                    <a:pt x="1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3" name="Freeform 218"/>
            <p:cNvSpPr>
              <a:spLocks/>
            </p:cNvSpPr>
            <p:nvPr/>
          </p:nvSpPr>
          <p:spPr bwMode="auto">
            <a:xfrm>
              <a:off x="7363860" y="3955907"/>
              <a:ext cx="110092" cy="110092"/>
            </a:xfrm>
            <a:custGeom>
              <a:avLst/>
              <a:gdLst>
                <a:gd name="T0" fmla="*/ 0 w 97"/>
                <a:gd name="T1" fmla="*/ 97 h 97"/>
                <a:gd name="T2" fmla="*/ 0 w 97"/>
                <a:gd name="T3" fmla="*/ 97 h 97"/>
                <a:gd name="T4" fmla="*/ 14 w 97"/>
                <a:gd name="T5" fmla="*/ 97 h 97"/>
                <a:gd name="T6" fmla="*/ 42 w 97"/>
                <a:gd name="T7" fmla="*/ 36 h 97"/>
                <a:gd name="T8" fmla="*/ 97 w 97"/>
                <a:gd name="T9" fmla="*/ 15 h 97"/>
                <a:gd name="T10" fmla="*/ 97 w 97"/>
                <a:gd name="T11" fmla="*/ 0 h 97"/>
                <a:gd name="T12" fmla="*/ 32 w 97"/>
                <a:gd name="T13" fmla="*/ 25 h 97"/>
                <a:gd name="T14" fmla="*/ 0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0" y="97"/>
                  </a:moveTo>
                  <a:lnTo>
                    <a:pt x="0" y="97"/>
                  </a:lnTo>
                  <a:lnTo>
                    <a:pt x="14" y="97"/>
                  </a:lnTo>
                  <a:cubicBezTo>
                    <a:pt x="14" y="74"/>
                    <a:pt x="24" y="52"/>
                    <a:pt x="42" y="36"/>
                  </a:cubicBezTo>
                  <a:cubicBezTo>
                    <a:pt x="57" y="22"/>
                    <a:pt x="76" y="15"/>
                    <a:pt x="97" y="15"/>
                  </a:cubicBezTo>
                  <a:lnTo>
                    <a:pt x="97" y="0"/>
                  </a:lnTo>
                  <a:cubicBezTo>
                    <a:pt x="73" y="0"/>
                    <a:pt x="50" y="9"/>
                    <a:pt x="32" y="25"/>
                  </a:cubicBezTo>
                  <a:cubicBezTo>
                    <a:pt x="11" y="43"/>
                    <a:pt x="0" y="70"/>
                    <a:pt x="0" y="9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35" name="Group 36"/>
          <p:cNvGrpSpPr/>
          <p:nvPr/>
        </p:nvGrpSpPr>
        <p:grpSpPr>
          <a:xfrm>
            <a:off x="5731413" y="3342122"/>
            <a:ext cx="488344" cy="486201"/>
            <a:chOff x="2840038" y="4406900"/>
            <a:chExt cx="723900" cy="720725"/>
          </a:xfrm>
          <a:solidFill>
            <a:srgbClr val="00B0F0"/>
          </a:solidFill>
        </p:grpSpPr>
        <p:sp>
          <p:nvSpPr>
            <p:cNvPr id="236" name="Freeform 37"/>
            <p:cNvSpPr>
              <a:spLocks noEditPoints="1"/>
            </p:cNvSpPr>
            <p:nvPr/>
          </p:nvSpPr>
          <p:spPr bwMode="auto">
            <a:xfrm>
              <a:off x="2840038" y="4406900"/>
              <a:ext cx="723900" cy="720725"/>
            </a:xfrm>
            <a:custGeom>
              <a:avLst/>
              <a:gdLst>
                <a:gd name="T0" fmla="*/ 440 w 456"/>
                <a:gd name="T1" fmla="*/ 141 h 454"/>
                <a:gd name="T2" fmla="*/ 404 w 456"/>
                <a:gd name="T3" fmla="*/ 82 h 454"/>
                <a:gd name="T4" fmla="*/ 287 w 456"/>
                <a:gd name="T5" fmla="*/ 7 h 454"/>
                <a:gd name="T6" fmla="*/ 192 w 456"/>
                <a:gd name="T7" fmla="*/ 2 h 454"/>
                <a:gd name="T8" fmla="*/ 146 w 456"/>
                <a:gd name="T9" fmla="*/ 15 h 454"/>
                <a:gd name="T10" fmla="*/ 63 w 456"/>
                <a:gd name="T11" fmla="*/ 70 h 454"/>
                <a:gd name="T12" fmla="*/ 8 w 456"/>
                <a:gd name="T13" fmla="*/ 168 h 454"/>
                <a:gd name="T14" fmla="*/ 0 w 456"/>
                <a:gd name="T15" fmla="*/ 227 h 454"/>
                <a:gd name="T16" fmla="*/ 1 w 456"/>
                <a:gd name="T17" fmla="*/ 246 h 454"/>
                <a:gd name="T18" fmla="*/ 2 w 456"/>
                <a:gd name="T19" fmla="*/ 256 h 454"/>
                <a:gd name="T20" fmla="*/ 20 w 456"/>
                <a:gd name="T21" fmla="*/ 319 h 454"/>
                <a:gd name="T22" fmla="*/ 45 w 456"/>
                <a:gd name="T23" fmla="*/ 364 h 454"/>
                <a:gd name="T24" fmla="*/ 122 w 456"/>
                <a:gd name="T25" fmla="*/ 428 h 454"/>
                <a:gd name="T26" fmla="*/ 204 w 456"/>
                <a:gd name="T27" fmla="*/ 453 h 454"/>
                <a:gd name="T28" fmla="*/ 218 w 456"/>
                <a:gd name="T29" fmla="*/ 454 h 454"/>
                <a:gd name="T30" fmla="*/ 264 w 456"/>
                <a:gd name="T31" fmla="*/ 452 h 454"/>
                <a:gd name="T32" fmla="*/ 362 w 456"/>
                <a:gd name="T33" fmla="*/ 411 h 454"/>
                <a:gd name="T34" fmla="*/ 418 w 456"/>
                <a:gd name="T35" fmla="*/ 354 h 454"/>
                <a:gd name="T36" fmla="*/ 455 w 456"/>
                <a:gd name="T37" fmla="*/ 249 h 454"/>
                <a:gd name="T38" fmla="*/ 313 w 456"/>
                <a:gd name="T39" fmla="*/ 344 h 454"/>
                <a:gd name="T40" fmla="*/ 240 w 456"/>
                <a:gd name="T41" fmla="*/ 372 h 454"/>
                <a:gd name="T42" fmla="*/ 159 w 456"/>
                <a:gd name="T43" fmla="*/ 355 h 454"/>
                <a:gd name="T44" fmla="*/ 94 w 456"/>
                <a:gd name="T45" fmla="*/ 284 h 454"/>
                <a:gd name="T46" fmla="*/ 84 w 456"/>
                <a:gd name="T47" fmla="*/ 204 h 454"/>
                <a:gd name="T48" fmla="*/ 118 w 456"/>
                <a:gd name="T49" fmla="*/ 132 h 454"/>
                <a:gd name="T50" fmla="*/ 184 w 456"/>
                <a:gd name="T51" fmla="*/ 88 h 454"/>
                <a:gd name="T52" fmla="*/ 228 w 456"/>
                <a:gd name="T53" fmla="*/ 82 h 454"/>
                <a:gd name="T54" fmla="*/ 323 w 456"/>
                <a:gd name="T55" fmla="*/ 116 h 454"/>
                <a:gd name="T56" fmla="*/ 363 w 456"/>
                <a:gd name="T57" fmla="*/ 171 h 454"/>
                <a:gd name="T58" fmla="*/ 374 w 456"/>
                <a:gd name="T59" fmla="*/ 227 h 454"/>
                <a:gd name="T60" fmla="*/ 339 w 456"/>
                <a:gd name="T61" fmla="*/ 321 h 454"/>
                <a:gd name="T62" fmla="*/ 387 w 456"/>
                <a:gd name="T63" fmla="*/ 209 h 454"/>
                <a:gd name="T64" fmla="*/ 362 w 456"/>
                <a:gd name="T65" fmla="*/ 139 h 454"/>
                <a:gd name="T66" fmla="*/ 435 w 456"/>
                <a:gd name="T67" fmla="*/ 176 h 454"/>
                <a:gd name="T68" fmla="*/ 240 w 456"/>
                <a:gd name="T69" fmla="*/ 14 h 454"/>
                <a:gd name="T70" fmla="*/ 362 w 456"/>
                <a:gd name="T71" fmla="*/ 59 h 454"/>
                <a:gd name="T72" fmla="*/ 341 w 456"/>
                <a:gd name="T73" fmla="*/ 114 h 454"/>
                <a:gd name="T74" fmla="*/ 228 w 456"/>
                <a:gd name="T75" fmla="*/ 68 h 454"/>
                <a:gd name="T76" fmla="*/ 169 w 456"/>
                <a:gd name="T77" fmla="*/ 22 h 454"/>
                <a:gd name="T78" fmla="*/ 228 w 456"/>
                <a:gd name="T79" fmla="*/ 440 h 454"/>
                <a:gd name="T80" fmla="*/ 215 w 456"/>
                <a:gd name="T81" fmla="*/ 440 h 454"/>
                <a:gd name="T82" fmla="*/ 165 w 456"/>
                <a:gd name="T83" fmla="*/ 432 h 454"/>
                <a:gd name="T84" fmla="*/ 84 w 456"/>
                <a:gd name="T85" fmla="*/ 384 h 454"/>
                <a:gd name="T86" fmla="*/ 36 w 456"/>
                <a:gd name="T87" fmla="*/ 319 h 454"/>
                <a:gd name="T88" fmla="*/ 17 w 456"/>
                <a:gd name="T89" fmla="*/ 262 h 454"/>
                <a:gd name="T90" fmla="*/ 16 w 456"/>
                <a:gd name="T91" fmla="*/ 250 h 454"/>
                <a:gd name="T92" fmla="*/ 15 w 456"/>
                <a:gd name="T93" fmla="*/ 227 h 454"/>
                <a:gd name="T94" fmla="*/ 18 w 456"/>
                <a:gd name="T95" fmla="*/ 186 h 454"/>
                <a:gd name="T96" fmla="*/ 63 w 456"/>
                <a:gd name="T97" fmla="*/ 90 h 454"/>
                <a:gd name="T98" fmla="*/ 150 w 456"/>
                <a:gd name="T99" fmla="*/ 28 h 454"/>
                <a:gd name="T100" fmla="*/ 150 w 456"/>
                <a:gd name="T101" fmla="*/ 88 h 454"/>
                <a:gd name="T102" fmla="*/ 91 w 456"/>
                <a:gd name="T103" fmla="*/ 145 h 454"/>
                <a:gd name="T104" fmla="*/ 68 w 456"/>
                <a:gd name="T105" fmla="*/ 227 h 454"/>
                <a:gd name="T106" fmla="*/ 96 w 456"/>
                <a:gd name="T107" fmla="*/ 316 h 454"/>
                <a:gd name="T108" fmla="*/ 180 w 456"/>
                <a:gd name="T109" fmla="*/ 380 h 454"/>
                <a:gd name="T110" fmla="*/ 264 w 456"/>
                <a:gd name="T111" fmla="*/ 383 h 454"/>
                <a:gd name="T112" fmla="*/ 348 w 456"/>
                <a:gd name="T113" fmla="*/ 404 h 454"/>
                <a:gd name="T114" fmla="*/ 244 w 456"/>
                <a:gd name="T115" fmla="*/ 440 h 454"/>
                <a:gd name="T116" fmla="*/ 441 w 456"/>
                <a:gd name="T117" fmla="*/ 249 h 454"/>
                <a:gd name="T118" fmla="*/ 379 w 456"/>
                <a:gd name="T119" fmla="*/ 378 h 454"/>
                <a:gd name="T120" fmla="*/ 340 w 456"/>
                <a:gd name="T121" fmla="*/ 341 h 454"/>
                <a:gd name="T122" fmla="*/ 388 w 456"/>
                <a:gd name="T123" fmla="*/ 23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6" h="454">
                  <a:moveTo>
                    <a:pt x="456" y="226"/>
                  </a:moveTo>
                  <a:lnTo>
                    <a:pt x="456" y="226"/>
                  </a:lnTo>
                  <a:lnTo>
                    <a:pt x="456" y="209"/>
                  </a:lnTo>
                  <a:lnTo>
                    <a:pt x="454" y="192"/>
                  </a:lnTo>
                  <a:lnTo>
                    <a:pt x="450" y="175"/>
                  </a:lnTo>
                  <a:lnTo>
                    <a:pt x="445" y="157"/>
                  </a:lnTo>
                  <a:lnTo>
                    <a:pt x="440" y="141"/>
                  </a:lnTo>
                  <a:lnTo>
                    <a:pt x="432" y="126"/>
                  </a:lnTo>
                  <a:lnTo>
                    <a:pt x="423" y="110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0" y="90"/>
                  </a:lnTo>
                  <a:lnTo>
                    <a:pt x="410" y="90"/>
                  </a:lnTo>
                  <a:lnTo>
                    <a:pt x="404" y="82"/>
                  </a:lnTo>
                  <a:lnTo>
                    <a:pt x="404" y="82"/>
                  </a:lnTo>
                  <a:lnTo>
                    <a:pt x="388" y="64"/>
                  </a:lnTo>
                  <a:lnTo>
                    <a:pt x="371" y="48"/>
                  </a:lnTo>
                  <a:lnTo>
                    <a:pt x="351" y="34"/>
                  </a:lnTo>
                  <a:lnTo>
                    <a:pt x="332" y="23"/>
                  </a:lnTo>
                  <a:lnTo>
                    <a:pt x="310" y="14"/>
                  </a:lnTo>
                  <a:lnTo>
                    <a:pt x="287" y="7"/>
                  </a:lnTo>
                  <a:lnTo>
                    <a:pt x="265" y="2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192" y="2"/>
                  </a:lnTo>
                  <a:lnTo>
                    <a:pt x="175" y="5"/>
                  </a:lnTo>
                  <a:lnTo>
                    <a:pt x="158" y="10"/>
                  </a:lnTo>
                  <a:lnTo>
                    <a:pt x="157" y="10"/>
                  </a:lnTo>
                  <a:lnTo>
                    <a:pt x="156" y="11"/>
                  </a:lnTo>
                  <a:lnTo>
                    <a:pt x="156" y="11"/>
                  </a:lnTo>
                  <a:lnTo>
                    <a:pt x="148" y="14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0" y="21"/>
                  </a:lnTo>
                  <a:lnTo>
                    <a:pt x="115" y="30"/>
                  </a:lnTo>
                  <a:lnTo>
                    <a:pt x="101" y="38"/>
                  </a:lnTo>
                  <a:lnTo>
                    <a:pt x="88" y="47"/>
                  </a:lnTo>
                  <a:lnTo>
                    <a:pt x="75" y="58"/>
                  </a:lnTo>
                  <a:lnTo>
                    <a:pt x="63" y="70"/>
                  </a:lnTo>
                  <a:lnTo>
                    <a:pt x="52" y="82"/>
                  </a:lnTo>
                  <a:lnTo>
                    <a:pt x="42" y="95"/>
                  </a:lnTo>
                  <a:lnTo>
                    <a:pt x="34" y="108"/>
                  </a:lnTo>
                  <a:lnTo>
                    <a:pt x="25" y="122"/>
                  </a:lnTo>
                  <a:lnTo>
                    <a:pt x="18" y="137"/>
                  </a:lnTo>
                  <a:lnTo>
                    <a:pt x="13" y="152"/>
                  </a:lnTo>
                  <a:lnTo>
                    <a:pt x="8" y="168"/>
                  </a:lnTo>
                  <a:lnTo>
                    <a:pt x="4" y="184"/>
                  </a:lnTo>
                  <a:lnTo>
                    <a:pt x="2" y="200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0" y="223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36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1" y="239"/>
                  </a:lnTo>
                  <a:lnTo>
                    <a:pt x="1" y="239"/>
                  </a:lnTo>
                  <a:lnTo>
                    <a:pt x="1" y="246"/>
                  </a:lnTo>
                  <a:lnTo>
                    <a:pt x="1" y="248"/>
                  </a:lnTo>
                  <a:lnTo>
                    <a:pt x="1" y="248"/>
                  </a:lnTo>
                  <a:lnTo>
                    <a:pt x="2" y="251"/>
                  </a:lnTo>
                  <a:lnTo>
                    <a:pt x="2" y="251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2" y="256"/>
                  </a:lnTo>
                  <a:lnTo>
                    <a:pt x="3" y="263"/>
                  </a:lnTo>
                  <a:lnTo>
                    <a:pt x="3" y="264"/>
                  </a:lnTo>
                  <a:lnTo>
                    <a:pt x="3" y="264"/>
                  </a:lnTo>
                  <a:lnTo>
                    <a:pt x="7" y="278"/>
                  </a:lnTo>
                  <a:lnTo>
                    <a:pt x="10" y="292"/>
                  </a:lnTo>
                  <a:lnTo>
                    <a:pt x="14" y="305"/>
                  </a:lnTo>
                  <a:lnTo>
                    <a:pt x="20" y="319"/>
                  </a:lnTo>
                  <a:lnTo>
                    <a:pt x="21" y="320"/>
                  </a:lnTo>
                  <a:lnTo>
                    <a:pt x="21" y="320"/>
                  </a:lnTo>
                  <a:lnTo>
                    <a:pt x="23" y="326"/>
                  </a:lnTo>
                  <a:lnTo>
                    <a:pt x="23" y="326"/>
                  </a:lnTo>
                  <a:lnTo>
                    <a:pt x="30" y="339"/>
                  </a:lnTo>
                  <a:lnTo>
                    <a:pt x="38" y="352"/>
                  </a:lnTo>
                  <a:lnTo>
                    <a:pt x="45" y="364"/>
                  </a:lnTo>
                  <a:lnTo>
                    <a:pt x="55" y="374"/>
                  </a:lnTo>
                  <a:lnTo>
                    <a:pt x="65" y="385"/>
                  </a:lnTo>
                  <a:lnTo>
                    <a:pt x="75" y="395"/>
                  </a:lnTo>
                  <a:lnTo>
                    <a:pt x="85" y="405"/>
                  </a:lnTo>
                  <a:lnTo>
                    <a:pt x="97" y="413"/>
                  </a:lnTo>
                  <a:lnTo>
                    <a:pt x="109" y="421"/>
                  </a:lnTo>
                  <a:lnTo>
                    <a:pt x="122" y="428"/>
                  </a:lnTo>
                  <a:lnTo>
                    <a:pt x="135" y="435"/>
                  </a:lnTo>
                  <a:lnTo>
                    <a:pt x="148" y="440"/>
                  </a:lnTo>
                  <a:lnTo>
                    <a:pt x="162" y="445"/>
                  </a:lnTo>
                  <a:lnTo>
                    <a:pt x="176" y="449"/>
                  </a:lnTo>
                  <a:lnTo>
                    <a:pt x="190" y="451"/>
                  </a:lnTo>
                  <a:lnTo>
                    <a:pt x="204" y="453"/>
                  </a:lnTo>
                  <a:lnTo>
                    <a:pt x="204" y="453"/>
                  </a:lnTo>
                  <a:lnTo>
                    <a:pt x="205" y="453"/>
                  </a:lnTo>
                  <a:lnTo>
                    <a:pt x="205" y="453"/>
                  </a:lnTo>
                  <a:lnTo>
                    <a:pt x="214" y="454"/>
                  </a:lnTo>
                  <a:lnTo>
                    <a:pt x="215" y="454"/>
                  </a:lnTo>
                  <a:lnTo>
                    <a:pt x="215" y="454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3" y="454"/>
                  </a:lnTo>
                  <a:lnTo>
                    <a:pt x="226" y="454"/>
                  </a:lnTo>
                  <a:lnTo>
                    <a:pt x="226" y="454"/>
                  </a:lnTo>
                  <a:lnTo>
                    <a:pt x="228" y="454"/>
                  </a:lnTo>
                  <a:lnTo>
                    <a:pt x="228" y="454"/>
                  </a:lnTo>
                  <a:lnTo>
                    <a:pt x="246" y="454"/>
                  </a:lnTo>
                  <a:lnTo>
                    <a:pt x="264" y="452"/>
                  </a:lnTo>
                  <a:lnTo>
                    <a:pt x="282" y="449"/>
                  </a:lnTo>
                  <a:lnTo>
                    <a:pt x="298" y="443"/>
                  </a:lnTo>
                  <a:lnTo>
                    <a:pt x="315" y="437"/>
                  </a:lnTo>
                  <a:lnTo>
                    <a:pt x="332" y="429"/>
                  </a:lnTo>
                  <a:lnTo>
                    <a:pt x="347" y="42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73" y="404"/>
                  </a:lnTo>
                  <a:lnTo>
                    <a:pt x="373" y="404"/>
                  </a:lnTo>
                  <a:lnTo>
                    <a:pt x="390" y="388"/>
                  </a:lnTo>
                  <a:lnTo>
                    <a:pt x="405" y="371"/>
                  </a:lnTo>
                  <a:lnTo>
                    <a:pt x="418" y="354"/>
                  </a:lnTo>
                  <a:lnTo>
                    <a:pt x="430" y="335"/>
                  </a:lnTo>
                  <a:lnTo>
                    <a:pt x="439" y="315"/>
                  </a:lnTo>
                  <a:lnTo>
                    <a:pt x="446" y="294"/>
                  </a:lnTo>
                  <a:lnTo>
                    <a:pt x="452" y="273"/>
                  </a:lnTo>
                  <a:lnTo>
                    <a:pt x="455" y="250"/>
                  </a:lnTo>
                  <a:lnTo>
                    <a:pt x="455" y="249"/>
                  </a:lnTo>
                  <a:lnTo>
                    <a:pt x="455" y="24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26"/>
                  </a:lnTo>
                  <a:lnTo>
                    <a:pt x="456" y="226"/>
                  </a:lnTo>
                  <a:close/>
                  <a:moveTo>
                    <a:pt x="313" y="344"/>
                  </a:moveTo>
                  <a:lnTo>
                    <a:pt x="313" y="344"/>
                  </a:lnTo>
                  <a:lnTo>
                    <a:pt x="305" y="351"/>
                  </a:lnTo>
                  <a:lnTo>
                    <a:pt x="294" y="357"/>
                  </a:lnTo>
                  <a:lnTo>
                    <a:pt x="284" y="361"/>
                  </a:lnTo>
                  <a:lnTo>
                    <a:pt x="273" y="366"/>
                  </a:lnTo>
                  <a:lnTo>
                    <a:pt x="263" y="369"/>
                  </a:lnTo>
                  <a:lnTo>
                    <a:pt x="251" y="371"/>
                  </a:lnTo>
                  <a:lnTo>
                    <a:pt x="240" y="372"/>
                  </a:lnTo>
                  <a:lnTo>
                    <a:pt x="228" y="372"/>
                  </a:lnTo>
                  <a:lnTo>
                    <a:pt x="228" y="372"/>
                  </a:lnTo>
                  <a:lnTo>
                    <a:pt x="214" y="372"/>
                  </a:lnTo>
                  <a:lnTo>
                    <a:pt x="199" y="369"/>
                  </a:lnTo>
                  <a:lnTo>
                    <a:pt x="185" y="366"/>
                  </a:lnTo>
                  <a:lnTo>
                    <a:pt x="172" y="361"/>
                  </a:lnTo>
                  <a:lnTo>
                    <a:pt x="159" y="355"/>
                  </a:lnTo>
                  <a:lnTo>
                    <a:pt x="147" y="347"/>
                  </a:lnTo>
                  <a:lnTo>
                    <a:pt x="136" y="339"/>
                  </a:lnTo>
                  <a:lnTo>
                    <a:pt x="125" y="330"/>
                  </a:lnTo>
                  <a:lnTo>
                    <a:pt x="116" y="319"/>
                  </a:lnTo>
                  <a:lnTo>
                    <a:pt x="108" y="308"/>
                  </a:lnTo>
                  <a:lnTo>
                    <a:pt x="101" y="297"/>
                  </a:lnTo>
                  <a:lnTo>
                    <a:pt x="94" y="284"/>
                  </a:lnTo>
                  <a:lnTo>
                    <a:pt x="90" y="271"/>
                  </a:lnTo>
                  <a:lnTo>
                    <a:pt x="85" y="257"/>
                  </a:lnTo>
                  <a:lnTo>
                    <a:pt x="83" y="242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16"/>
                  </a:lnTo>
                  <a:lnTo>
                    <a:pt x="84" y="204"/>
                  </a:lnTo>
                  <a:lnTo>
                    <a:pt x="86" y="192"/>
                  </a:lnTo>
                  <a:lnTo>
                    <a:pt x="90" y="181"/>
                  </a:lnTo>
                  <a:lnTo>
                    <a:pt x="94" y="170"/>
                  </a:lnTo>
                  <a:lnTo>
                    <a:pt x="98" y="161"/>
                  </a:lnTo>
                  <a:lnTo>
                    <a:pt x="104" y="151"/>
                  </a:lnTo>
                  <a:lnTo>
                    <a:pt x="110" y="141"/>
                  </a:lnTo>
                  <a:lnTo>
                    <a:pt x="118" y="132"/>
                  </a:lnTo>
                  <a:lnTo>
                    <a:pt x="125" y="124"/>
                  </a:lnTo>
                  <a:lnTo>
                    <a:pt x="133" y="116"/>
                  </a:lnTo>
                  <a:lnTo>
                    <a:pt x="143" y="110"/>
                  </a:lnTo>
                  <a:lnTo>
                    <a:pt x="151" y="103"/>
                  </a:lnTo>
                  <a:lnTo>
                    <a:pt x="162" y="98"/>
                  </a:lnTo>
                  <a:lnTo>
                    <a:pt x="172" y="92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94" y="85"/>
                  </a:lnTo>
                  <a:lnTo>
                    <a:pt x="205" y="83"/>
                  </a:lnTo>
                  <a:lnTo>
                    <a:pt x="217" y="82"/>
                  </a:lnTo>
                  <a:lnTo>
                    <a:pt x="228" y="82"/>
                  </a:lnTo>
                  <a:lnTo>
                    <a:pt x="228" y="82"/>
                  </a:lnTo>
                  <a:lnTo>
                    <a:pt x="245" y="83"/>
                  </a:lnTo>
                  <a:lnTo>
                    <a:pt x="263" y="86"/>
                  </a:lnTo>
                  <a:lnTo>
                    <a:pt x="279" y="90"/>
                  </a:lnTo>
                  <a:lnTo>
                    <a:pt x="294" y="98"/>
                  </a:lnTo>
                  <a:lnTo>
                    <a:pt x="309" y="105"/>
                  </a:lnTo>
                  <a:lnTo>
                    <a:pt x="323" y="116"/>
                  </a:lnTo>
                  <a:lnTo>
                    <a:pt x="335" y="128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52" y="151"/>
                  </a:lnTo>
                  <a:lnTo>
                    <a:pt x="358" y="161"/>
                  </a:lnTo>
                  <a:lnTo>
                    <a:pt x="363" y="171"/>
                  </a:lnTo>
                  <a:lnTo>
                    <a:pt x="366" y="182"/>
                  </a:lnTo>
                  <a:lnTo>
                    <a:pt x="369" y="193"/>
                  </a:lnTo>
                  <a:lnTo>
                    <a:pt x="372" y="204"/>
                  </a:lnTo>
                  <a:lnTo>
                    <a:pt x="374" y="216"/>
                  </a:lnTo>
                  <a:lnTo>
                    <a:pt x="374" y="226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3" y="244"/>
                  </a:lnTo>
                  <a:lnTo>
                    <a:pt x="369" y="261"/>
                  </a:lnTo>
                  <a:lnTo>
                    <a:pt x="365" y="277"/>
                  </a:lnTo>
                  <a:lnTo>
                    <a:pt x="358" y="293"/>
                  </a:lnTo>
                  <a:lnTo>
                    <a:pt x="349" y="307"/>
                  </a:lnTo>
                  <a:lnTo>
                    <a:pt x="339" y="321"/>
                  </a:lnTo>
                  <a:lnTo>
                    <a:pt x="327" y="333"/>
                  </a:lnTo>
                  <a:lnTo>
                    <a:pt x="313" y="344"/>
                  </a:lnTo>
                  <a:lnTo>
                    <a:pt x="313" y="344"/>
                  </a:lnTo>
                  <a:close/>
                  <a:moveTo>
                    <a:pt x="442" y="220"/>
                  </a:moveTo>
                  <a:lnTo>
                    <a:pt x="388" y="220"/>
                  </a:lnTo>
                  <a:lnTo>
                    <a:pt x="388" y="220"/>
                  </a:lnTo>
                  <a:lnTo>
                    <a:pt x="387" y="209"/>
                  </a:lnTo>
                  <a:lnTo>
                    <a:pt x="386" y="198"/>
                  </a:lnTo>
                  <a:lnTo>
                    <a:pt x="383" y="188"/>
                  </a:lnTo>
                  <a:lnTo>
                    <a:pt x="380" y="178"/>
                  </a:lnTo>
                  <a:lnTo>
                    <a:pt x="377" y="167"/>
                  </a:lnTo>
                  <a:lnTo>
                    <a:pt x="373" y="157"/>
                  </a:lnTo>
                  <a:lnTo>
                    <a:pt x="367" y="149"/>
                  </a:lnTo>
                  <a:lnTo>
                    <a:pt x="362" y="139"/>
                  </a:lnTo>
                  <a:lnTo>
                    <a:pt x="405" y="108"/>
                  </a:lnTo>
                  <a:lnTo>
                    <a:pt x="405" y="108"/>
                  </a:lnTo>
                  <a:lnTo>
                    <a:pt x="413" y="119"/>
                  </a:lnTo>
                  <a:lnTo>
                    <a:pt x="420" y="134"/>
                  </a:lnTo>
                  <a:lnTo>
                    <a:pt x="427" y="146"/>
                  </a:lnTo>
                  <a:lnTo>
                    <a:pt x="431" y="161"/>
                  </a:lnTo>
                  <a:lnTo>
                    <a:pt x="435" y="176"/>
                  </a:lnTo>
                  <a:lnTo>
                    <a:pt x="439" y="190"/>
                  </a:lnTo>
                  <a:lnTo>
                    <a:pt x="441" y="205"/>
                  </a:lnTo>
                  <a:lnTo>
                    <a:pt x="442" y="220"/>
                  </a:lnTo>
                  <a:lnTo>
                    <a:pt x="442" y="220"/>
                  </a:lnTo>
                  <a:close/>
                  <a:moveTo>
                    <a:pt x="228" y="14"/>
                  </a:moveTo>
                  <a:lnTo>
                    <a:pt x="228" y="14"/>
                  </a:lnTo>
                  <a:lnTo>
                    <a:pt x="240" y="14"/>
                  </a:lnTo>
                  <a:lnTo>
                    <a:pt x="240" y="14"/>
                  </a:lnTo>
                  <a:lnTo>
                    <a:pt x="263" y="16"/>
                  </a:lnTo>
                  <a:lnTo>
                    <a:pt x="284" y="20"/>
                  </a:lnTo>
                  <a:lnTo>
                    <a:pt x="305" y="27"/>
                  </a:lnTo>
                  <a:lnTo>
                    <a:pt x="325" y="35"/>
                  </a:lnTo>
                  <a:lnTo>
                    <a:pt x="344" y="46"/>
                  </a:lnTo>
                  <a:lnTo>
                    <a:pt x="362" y="59"/>
                  </a:lnTo>
                  <a:lnTo>
                    <a:pt x="378" y="74"/>
                  </a:lnTo>
                  <a:lnTo>
                    <a:pt x="393" y="91"/>
                  </a:lnTo>
                  <a:lnTo>
                    <a:pt x="393" y="91"/>
                  </a:lnTo>
                  <a:lnTo>
                    <a:pt x="396" y="96"/>
                  </a:lnTo>
                  <a:lnTo>
                    <a:pt x="353" y="127"/>
                  </a:lnTo>
                  <a:lnTo>
                    <a:pt x="353" y="127"/>
                  </a:lnTo>
                  <a:lnTo>
                    <a:pt x="341" y="114"/>
                  </a:lnTo>
                  <a:lnTo>
                    <a:pt x="327" y="102"/>
                  </a:lnTo>
                  <a:lnTo>
                    <a:pt x="313" y="91"/>
                  </a:lnTo>
                  <a:lnTo>
                    <a:pt x="297" y="83"/>
                  </a:lnTo>
                  <a:lnTo>
                    <a:pt x="281" y="76"/>
                  </a:lnTo>
                  <a:lnTo>
                    <a:pt x="264" y="71"/>
                  </a:lnTo>
                  <a:lnTo>
                    <a:pt x="246" y="69"/>
                  </a:lnTo>
                  <a:lnTo>
                    <a:pt x="228" y="68"/>
                  </a:lnTo>
                  <a:lnTo>
                    <a:pt x="228" y="68"/>
                  </a:lnTo>
                  <a:lnTo>
                    <a:pt x="217" y="68"/>
                  </a:lnTo>
                  <a:lnTo>
                    <a:pt x="206" y="69"/>
                  </a:lnTo>
                  <a:lnTo>
                    <a:pt x="197" y="71"/>
                  </a:lnTo>
                  <a:lnTo>
                    <a:pt x="186" y="73"/>
                  </a:lnTo>
                  <a:lnTo>
                    <a:pt x="169" y="22"/>
                  </a:lnTo>
                  <a:lnTo>
                    <a:pt x="169" y="22"/>
                  </a:lnTo>
                  <a:lnTo>
                    <a:pt x="184" y="18"/>
                  </a:lnTo>
                  <a:lnTo>
                    <a:pt x="198" y="16"/>
                  </a:lnTo>
                  <a:lnTo>
                    <a:pt x="213" y="14"/>
                  </a:lnTo>
                  <a:lnTo>
                    <a:pt x="228" y="14"/>
                  </a:lnTo>
                  <a:lnTo>
                    <a:pt x="228" y="14"/>
                  </a:lnTo>
                  <a:close/>
                  <a:moveTo>
                    <a:pt x="228" y="440"/>
                  </a:moveTo>
                  <a:lnTo>
                    <a:pt x="228" y="440"/>
                  </a:lnTo>
                  <a:lnTo>
                    <a:pt x="226" y="440"/>
                  </a:lnTo>
                  <a:lnTo>
                    <a:pt x="223" y="440"/>
                  </a:lnTo>
                  <a:lnTo>
                    <a:pt x="223" y="440"/>
                  </a:lnTo>
                  <a:lnTo>
                    <a:pt x="218" y="440"/>
                  </a:lnTo>
                  <a:lnTo>
                    <a:pt x="218" y="440"/>
                  </a:lnTo>
                  <a:lnTo>
                    <a:pt x="216" y="440"/>
                  </a:lnTo>
                  <a:lnTo>
                    <a:pt x="215" y="440"/>
                  </a:lnTo>
                  <a:lnTo>
                    <a:pt x="215" y="440"/>
                  </a:lnTo>
                  <a:lnTo>
                    <a:pt x="207" y="439"/>
                  </a:lnTo>
                  <a:lnTo>
                    <a:pt x="206" y="439"/>
                  </a:lnTo>
                  <a:lnTo>
                    <a:pt x="206" y="439"/>
                  </a:lnTo>
                  <a:lnTo>
                    <a:pt x="192" y="437"/>
                  </a:lnTo>
                  <a:lnTo>
                    <a:pt x="179" y="435"/>
                  </a:lnTo>
                  <a:lnTo>
                    <a:pt x="165" y="432"/>
                  </a:lnTo>
                  <a:lnTo>
                    <a:pt x="153" y="427"/>
                  </a:lnTo>
                  <a:lnTo>
                    <a:pt x="140" y="422"/>
                  </a:lnTo>
                  <a:lnTo>
                    <a:pt x="129" y="415"/>
                  </a:lnTo>
                  <a:lnTo>
                    <a:pt x="117" y="409"/>
                  </a:lnTo>
                  <a:lnTo>
                    <a:pt x="106" y="401"/>
                  </a:lnTo>
                  <a:lnTo>
                    <a:pt x="95" y="394"/>
                  </a:lnTo>
                  <a:lnTo>
                    <a:pt x="84" y="384"/>
                  </a:lnTo>
                  <a:lnTo>
                    <a:pt x="75" y="375"/>
                  </a:lnTo>
                  <a:lnTo>
                    <a:pt x="66" y="365"/>
                  </a:lnTo>
                  <a:lnTo>
                    <a:pt x="57" y="355"/>
                  </a:lnTo>
                  <a:lnTo>
                    <a:pt x="50" y="343"/>
                  </a:lnTo>
                  <a:lnTo>
                    <a:pt x="42" y="331"/>
                  </a:lnTo>
                  <a:lnTo>
                    <a:pt x="36" y="319"/>
                  </a:lnTo>
                  <a:lnTo>
                    <a:pt x="36" y="319"/>
                  </a:lnTo>
                  <a:lnTo>
                    <a:pt x="34" y="315"/>
                  </a:lnTo>
                  <a:lnTo>
                    <a:pt x="32" y="314"/>
                  </a:lnTo>
                  <a:lnTo>
                    <a:pt x="32" y="314"/>
                  </a:lnTo>
                  <a:lnTo>
                    <a:pt x="28" y="301"/>
                  </a:lnTo>
                  <a:lnTo>
                    <a:pt x="24" y="288"/>
                  </a:lnTo>
                  <a:lnTo>
                    <a:pt x="21" y="275"/>
                  </a:lnTo>
                  <a:lnTo>
                    <a:pt x="17" y="262"/>
                  </a:lnTo>
                  <a:lnTo>
                    <a:pt x="17" y="261"/>
                  </a:lnTo>
                  <a:lnTo>
                    <a:pt x="17" y="261"/>
                  </a:lnTo>
                  <a:lnTo>
                    <a:pt x="16" y="253"/>
                  </a:lnTo>
                  <a:lnTo>
                    <a:pt x="16" y="252"/>
                  </a:lnTo>
                  <a:lnTo>
                    <a:pt x="16" y="252"/>
                  </a:lnTo>
                  <a:lnTo>
                    <a:pt x="16" y="250"/>
                  </a:lnTo>
                  <a:lnTo>
                    <a:pt x="16" y="250"/>
                  </a:lnTo>
                  <a:lnTo>
                    <a:pt x="15" y="247"/>
                  </a:lnTo>
                  <a:lnTo>
                    <a:pt x="15" y="244"/>
                  </a:lnTo>
                  <a:lnTo>
                    <a:pt x="15" y="244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5" y="236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15" y="223"/>
                  </a:lnTo>
                  <a:lnTo>
                    <a:pt x="15" y="223"/>
                  </a:lnTo>
                  <a:lnTo>
                    <a:pt x="15" y="218"/>
                  </a:lnTo>
                  <a:lnTo>
                    <a:pt x="15" y="218"/>
                  </a:lnTo>
                  <a:lnTo>
                    <a:pt x="16" y="203"/>
                  </a:lnTo>
                  <a:lnTo>
                    <a:pt x="18" y="186"/>
                  </a:lnTo>
                  <a:lnTo>
                    <a:pt x="22" y="171"/>
                  </a:lnTo>
                  <a:lnTo>
                    <a:pt x="26" y="156"/>
                  </a:lnTo>
                  <a:lnTo>
                    <a:pt x="31" y="142"/>
                  </a:lnTo>
                  <a:lnTo>
                    <a:pt x="38" y="128"/>
                  </a:lnTo>
                  <a:lnTo>
                    <a:pt x="45" y="115"/>
                  </a:lnTo>
                  <a:lnTo>
                    <a:pt x="54" y="102"/>
                  </a:lnTo>
                  <a:lnTo>
                    <a:pt x="63" y="90"/>
                  </a:lnTo>
                  <a:lnTo>
                    <a:pt x="74" y="80"/>
                  </a:lnTo>
                  <a:lnTo>
                    <a:pt x="84" y="69"/>
                  </a:lnTo>
                  <a:lnTo>
                    <a:pt x="96" y="59"/>
                  </a:lnTo>
                  <a:lnTo>
                    <a:pt x="108" y="49"/>
                  </a:lnTo>
                  <a:lnTo>
                    <a:pt x="122" y="42"/>
                  </a:lnTo>
                  <a:lnTo>
                    <a:pt x="136" y="34"/>
                  </a:lnTo>
                  <a:lnTo>
                    <a:pt x="150" y="28"/>
                  </a:lnTo>
                  <a:lnTo>
                    <a:pt x="152" y="28"/>
                  </a:lnTo>
                  <a:lnTo>
                    <a:pt x="152" y="28"/>
                  </a:lnTo>
                  <a:lnTo>
                    <a:pt x="156" y="27"/>
                  </a:lnTo>
                  <a:lnTo>
                    <a:pt x="172" y="77"/>
                  </a:lnTo>
                  <a:lnTo>
                    <a:pt x="172" y="77"/>
                  </a:lnTo>
                  <a:lnTo>
                    <a:pt x="161" y="82"/>
                  </a:lnTo>
                  <a:lnTo>
                    <a:pt x="150" y="88"/>
                  </a:lnTo>
                  <a:lnTo>
                    <a:pt x="139" y="95"/>
                  </a:lnTo>
                  <a:lnTo>
                    <a:pt x="130" y="101"/>
                  </a:lnTo>
                  <a:lnTo>
                    <a:pt x="121" y="109"/>
                  </a:lnTo>
                  <a:lnTo>
                    <a:pt x="112" y="117"/>
                  </a:lnTo>
                  <a:lnTo>
                    <a:pt x="104" y="126"/>
                  </a:lnTo>
                  <a:lnTo>
                    <a:pt x="97" y="136"/>
                  </a:lnTo>
                  <a:lnTo>
                    <a:pt x="91" y="145"/>
                  </a:lnTo>
                  <a:lnTo>
                    <a:pt x="85" y="156"/>
                  </a:lnTo>
                  <a:lnTo>
                    <a:pt x="80" y="167"/>
                  </a:lnTo>
                  <a:lnTo>
                    <a:pt x="76" y="179"/>
                  </a:lnTo>
                  <a:lnTo>
                    <a:pt x="72" y="191"/>
                  </a:lnTo>
                  <a:lnTo>
                    <a:pt x="70" y="203"/>
                  </a:lnTo>
                  <a:lnTo>
                    <a:pt x="69" y="215"/>
                  </a:lnTo>
                  <a:lnTo>
                    <a:pt x="68" y="227"/>
                  </a:lnTo>
                  <a:lnTo>
                    <a:pt x="68" y="227"/>
                  </a:lnTo>
                  <a:lnTo>
                    <a:pt x="69" y="244"/>
                  </a:lnTo>
                  <a:lnTo>
                    <a:pt x="71" y="259"/>
                  </a:lnTo>
                  <a:lnTo>
                    <a:pt x="76" y="274"/>
                  </a:lnTo>
                  <a:lnTo>
                    <a:pt x="81" y="289"/>
                  </a:lnTo>
                  <a:lnTo>
                    <a:pt x="88" y="303"/>
                  </a:lnTo>
                  <a:lnTo>
                    <a:pt x="96" y="316"/>
                  </a:lnTo>
                  <a:lnTo>
                    <a:pt x="105" y="328"/>
                  </a:lnTo>
                  <a:lnTo>
                    <a:pt x="116" y="340"/>
                  </a:lnTo>
                  <a:lnTo>
                    <a:pt x="126" y="351"/>
                  </a:lnTo>
                  <a:lnTo>
                    <a:pt x="139" y="359"/>
                  </a:lnTo>
                  <a:lnTo>
                    <a:pt x="152" y="367"/>
                  </a:lnTo>
                  <a:lnTo>
                    <a:pt x="166" y="374"/>
                  </a:lnTo>
                  <a:lnTo>
                    <a:pt x="180" y="380"/>
                  </a:lnTo>
                  <a:lnTo>
                    <a:pt x="197" y="383"/>
                  </a:lnTo>
                  <a:lnTo>
                    <a:pt x="212" y="386"/>
                  </a:lnTo>
                  <a:lnTo>
                    <a:pt x="228" y="386"/>
                  </a:lnTo>
                  <a:lnTo>
                    <a:pt x="228" y="386"/>
                  </a:lnTo>
                  <a:lnTo>
                    <a:pt x="240" y="386"/>
                  </a:lnTo>
                  <a:lnTo>
                    <a:pt x="252" y="385"/>
                  </a:lnTo>
                  <a:lnTo>
                    <a:pt x="264" y="383"/>
                  </a:lnTo>
                  <a:lnTo>
                    <a:pt x="274" y="380"/>
                  </a:lnTo>
                  <a:lnTo>
                    <a:pt x="285" y="377"/>
                  </a:lnTo>
                  <a:lnTo>
                    <a:pt x="296" y="371"/>
                  </a:lnTo>
                  <a:lnTo>
                    <a:pt x="307" y="367"/>
                  </a:lnTo>
                  <a:lnTo>
                    <a:pt x="317" y="360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35" y="412"/>
                  </a:lnTo>
                  <a:lnTo>
                    <a:pt x="321" y="420"/>
                  </a:lnTo>
                  <a:lnTo>
                    <a:pt x="306" y="426"/>
                  </a:lnTo>
                  <a:lnTo>
                    <a:pt x="291" y="432"/>
                  </a:lnTo>
                  <a:lnTo>
                    <a:pt x="275" y="435"/>
                  </a:lnTo>
                  <a:lnTo>
                    <a:pt x="260" y="438"/>
                  </a:lnTo>
                  <a:lnTo>
                    <a:pt x="244" y="440"/>
                  </a:lnTo>
                  <a:lnTo>
                    <a:pt x="228" y="440"/>
                  </a:lnTo>
                  <a:lnTo>
                    <a:pt x="228" y="440"/>
                  </a:lnTo>
                  <a:close/>
                  <a:moveTo>
                    <a:pt x="442" y="239"/>
                  </a:moveTo>
                  <a:lnTo>
                    <a:pt x="442" y="239"/>
                  </a:lnTo>
                  <a:lnTo>
                    <a:pt x="441" y="248"/>
                  </a:lnTo>
                  <a:lnTo>
                    <a:pt x="441" y="249"/>
                  </a:lnTo>
                  <a:lnTo>
                    <a:pt x="441" y="249"/>
                  </a:lnTo>
                  <a:lnTo>
                    <a:pt x="437" y="270"/>
                  </a:lnTo>
                  <a:lnTo>
                    <a:pt x="433" y="290"/>
                  </a:lnTo>
                  <a:lnTo>
                    <a:pt x="426" y="310"/>
                  </a:lnTo>
                  <a:lnTo>
                    <a:pt x="417" y="328"/>
                  </a:lnTo>
                  <a:lnTo>
                    <a:pt x="406" y="346"/>
                  </a:lnTo>
                  <a:lnTo>
                    <a:pt x="394" y="362"/>
                  </a:lnTo>
                  <a:lnTo>
                    <a:pt x="379" y="378"/>
                  </a:lnTo>
                  <a:lnTo>
                    <a:pt x="364" y="392"/>
                  </a:lnTo>
                  <a:lnTo>
                    <a:pt x="364" y="392"/>
                  </a:lnTo>
                  <a:lnTo>
                    <a:pt x="360" y="396"/>
                  </a:lnTo>
                  <a:lnTo>
                    <a:pt x="354" y="388"/>
                  </a:lnTo>
                  <a:lnTo>
                    <a:pt x="327" y="352"/>
                  </a:lnTo>
                  <a:lnTo>
                    <a:pt x="327" y="352"/>
                  </a:lnTo>
                  <a:lnTo>
                    <a:pt x="340" y="341"/>
                  </a:lnTo>
                  <a:lnTo>
                    <a:pt x="352" y="328"/>
                  </a:lnTo>
                  <a:lnTo>
                    <a:pt x="362" y="314"/>
                  </a:lnTo>
                  <a:lnTo>
                    <a:pt x="371" y="300"/>
                  </a:lnTo>
                  <a:lnTo>
                    <a:pt x="377" y="284"/>
                  </a:lnTo>
                  <a:lnTo>
                    <a:pt x="382" y="267"/>
                  </a:lnTo>
                  <a:lnTo>
                    <a:pt x="386" y="251"/>
                  </a:lnTo>
                  <a:lnTo>
                    <a:pt x="388" y="234"/>
                  </a:lnTo>
                  <a:lnTo>
                    <a:pt x="442" y="234"/>
                  </a:lnTo>
                  <a:lnTo>
                    <a:pt x="442" y="234"/>
                  </a:lnTo>
                  <a:lnTo>
                    <a:pt x="442" y="238"/>
                  </a:lnTo>
                  <a:lnTo>
                    <a:pt x="442" y="239"/>
                  </a:lnTo>
                  <a:lnTo>
                    <a:pt x="442" y="239"/>
                  </a:lnTo>
                  <a:lnTo>
                    <a:pt x="442" y="2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7" name="Freeform 38"/>
            <p:cNvSpPr>
              <a:spLocks noEditPoints="1"/>
            </p:cNvSpPr>
            <p:nvPr/>
          </p:nvSpPr>
          <p:spPr bwMode="auto">
            <a:xfrm>
              <a:off x="3022600" y="4586288"/>
              <a:ext cx="360363" cy="361950"/>
            </a:xfrm>
            <a:custGeom>
              <a:avLst/>
              <a:gdLst>
                <a:gd name="T0" fmla="*/ 101 w 227"/>
                <a:gd name="T1" fmla="*/ 0 h 228"/>
                <a:gd name="T2" fmla="*/ 69 w 227"/>
                <a:gd name="T3" fmla="*/ 9 h 228"/>
                <a:gd name="T4" fmla="*/ 41 w 227"/>
                <a:gd name="T5" fmla="*/ 26 h 228"/>
                <a:gd name="T6" fmla="*/ 19 w 227"/>
                <a:gd name="T7" fmla="*/ 51 h 228"/>
                <a:gd name="T8" fmla="*/ 4 w 227"/>
                <a:gd name="T9" fmla="*/ 80 h 228"/>
                <a:gd name="T10" fmla="*/ 0 w 227"/>
                <a:gd name="T11" fmla="*/ 113 h 228"/>
                <a:gd name="T12" fmla="*/ 2 w 227"/>
                <a:gd name="T13" fmla="*/ 137 h 228"/>
                <a:gd name="T14" fmla="*/ 13 w 227"/>
                <a:gd name="T15" fmla="*/ 168 h 228"/>
                <a:gd name="T16" fmla="*/ 33 w 227"/>
                <a:gd name="T17" fmla="*/ 194 h 228"/>
                <a:gd name="T18" fmla="*/ 59 w 227"/>
                <a:gd name="T19" fmla="*/ 214 h 228"/>
                <a:gd name="T20" fmla="*/ 90 w 227"/>
                <a:gd name="T21" fmla="*/ 226 h 228"/>
                <a:gd name="T22" fmla="*/ 113 w 227"/>
                <a:gd name="T23" fmla="*/ 228 h 228"/>
                <a:gd name="T24" fmla="*/ 148 w 227"/>
                <a:gd name="T25" fmla="*/ 222 h 228"/>
                <a:gd name="T26" fmla="*/ 177 w 227"/>
                <a:gd name="T27" fmla="*/ 208 h 228"/>
                <a:gd name="T28" fmla="*/ 202 w 227"/>
                <a:gd name="T29" fmla="*/ 187 h 228"/>
                <a:gd name="T30" fmla="*/ 219 w 227"/>
                <a:gd name="T31" fmla="*/ 159 h 228"/>
                <a:gd name="T32" fmla="*/ 226 w 227"/>
                <a:gd name="T33" fmla="*/ 125 h 228"/>
                <a:gd name="T34" fmla="*/ 226 w 227"/>
                <a:gd name="T35" fmla="*/ 103 h 228"/>
                <a:gd name="T36" fmla="*/ 219 w 227"/>
                <a:gd name="T37" fmla="*/ 69 h 228"/>
                <a:gd name="T38" fmla="*/ 202 w 227"/>
                <a:gd name="T39" fmla="*/ 41 h 228"/>
                <a:gd name="T40" fmla="*/ 177 w 227"/>
                <a:gd name="T41" fmla="*/ 19 h 228"/>
                <a:gd name="T42" fmla="*/ 148 w 227"/>
                <a:gd name="T43" fmla="*/ 5 h 228"/>
                <a:gd name="T44" fmla="*/ 113 w 227"/>
                <a:gd name="T45" fmla="*/ 0 h 228"/>
                <a:gd name="T46" fmla="*/ 113 w 227"/>
                <a:gd name="T47" fmla="*/ 214 h 228"/>
                <a:gd name="T48" fmla="*/ 84 w 227"/>
                <a:gd name="T49" fmla="*/ 210 h 228"/>
                <a:gd name="T50" fmla="*/ 58 w 227"/>
                <a:gd name="T51" fmla="*/ 197 h 228"/>
                <a:gd name="T52" fmla="*/ 36 w 227"/>
                <a:gd name="T53" fmla="*/ 177 h 228"/>
                <a:gd name="T54" fmla="*/ 21 w 227"/>
                <a:gd name="T55" fmla="*/ 152 h 228"/>
                <a:gd name="T56" fmla="*/ 14 w 227"/>
                <a:gd name="T57" fmla="*/ 124 h 228"/>
                <a:gd name="T58" fmla="*/ 14 w 227"/>
                <a:gd name="T59" fmla="*/ 104 h 228"/>
                <a:gd name="T60" fmla="*/ 21 w 227"/>
                <a:gd name="T61" fmla="*/ 76 h 228"/>
                <a:gd name="T62" fmla="*/ 36 w 227"/>
                <a:gd name="T63" fmla="*/ 51 h 228"/>
                <a:gd name="T64" fmla="*/ 58 w 227"/>
                <a:gd name="T65" fmla="*/ 31 h 228"/>
                <a:gd name="T66" fmla="*/ 84 w 227"/>
                <a:gd name="T67" fmla="*/ 18 h 228"/>
                <a:gd name="T68" fmla="*/ 113 w 227"/>
                <a:gd name="T69" fmla="*/ 14 h 228"/>
                <a:gd name="T70" fmla="*/ 133 w 227"/>
                <a:gd name="T71" fmla="*/ 16 h 228"/>
                <a:gd name="T72" fmla="*/ 160 w 227"/>
                <a:gd name="T73" fmla="*/ 26 h 228"/>
                <a:gd name="T74" fmla="*/ 184 w 227"/>
                <a:gd name="T75" fmla="*/ 43 h 228"/>
                <a:gd name="T76" fmla="*/ 202 w 227"/>
                <a:gd name="T77" fmla="*/ 66 h 228"/>
                <a:gd name="T78" fmla="*/ 211 w 227"/>
                <a:gd name="T79" fmla="*/ 94 h 228"/>
                <a:gd name="T80" fmla="*/ 213 w 227"/>
                <a:gd name="T81" fmla="*/ 113 h 228"/>
                <a:gd name="T82" fmla="*/ 209 w 227"/>
                <a:gd name="T83" fmla="*/ 144 h 228"/>
                <a:gd name="T84" fmla="*/ 196 w 227"/>
                <a:gd name="T85" fmla="*/ 170 h 228"/>
                <a:gd name="T86" fmla="*/ 177 w 227"/>
                <a:gd name="T87" fmla="*/ 191 h 228"/>
                <a:gd name="T88" fmla="*/ 152 w 227"/>
                <a:gd name="T89" fmla="*/ 206 h 228"/>
                <a:gd name="T90" fmla="*/ 124 w 227"/>
                <a:gd name="T91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7" h="228">
                  <a:moveTo>
                    <a:pt x="113" y="0"/>
                  </a:moveTo>
                  <a:lnTo>
                    <a:pt x="113" y="0"/>
                  </a:lnTo>
                  <a:lnTo>
                    <a:pt x="101" y="0"/>
                  </a:lnTo>
                  <a:lnTo>
                    <a:pt x="90" y="2"/>
                  </a:lnTo>
                  <a:lnTo>
                    <a:pt x="79" y="5"/>
                  </a:lnTo>
                  <a:lnTo>
                    <a:pt x="69" y="9"/>
                  </a:lnTo>
                  <a:lnTo>
                    <a:pt x="59" y="14"/>
                  </a:lnTo>
                  <a:lnTo>
                    <a:pt x="49" y="19"/>
                  </a:lnTo>
                  <a:lnTo>
                    <a:pt x="41" y="26"/>
                  </a:lnTo>
                  <a:lnTo>
                    <a:pt x="33" y="33"/>
                  </a:lnTo>
                  <a:lnTo>
                    <a:pt x="25" y="41"/>
                  </a:lnTo>
                  <a:lnTo>
                    <a:pt x="19" y="51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80"/>
                  </a:lnTo>
                  <a:lnTo>
                    <a:pt x="2" y="91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25"/>
                  </a:lnTo>
                  <a:lnTo>
                    <a:pt x="2" y="137"/>
                  </a:lnTo>
                  <a:lnTo>
                    <a:pt x="4" y="148"/>
                  </a:lnTo>
                  <a:lnTo>
                    <a:pt x="8" y="159"/>
                  </a:lnTo>
                  <a:lnTo>
                    <a:pt x="13" y="168"/>
                  </a:lnTo>
                  <a:lnTo>
                    <a:pt x="19" y="177"/>
                  </a:lnTo>
                  <a:lnTo>
                    <a:pt x="25" y="187"/>
                  </a:lnTo>
                  <a:lnTo>
                    <a:pt x="33" y="194"/>
                  </a:lnTo>
                  <a:lnTo>
                    <a:pt x="41" y="202"/>
                  </a:lnTo>
                  <a:lnTo>
                    <a:pt x="49" y="208"/>
                  </a:lnTo>
                  <a:lnTo>
                    <a:pt x="59" y="214"/>
                  </a:lnTo>
                  <a:lnTo>
                    <a:pt x="69" y="219"/>
                  </a:lnTo>
                  <a:lnTo>
                    <a:pt x="79" y="222"/>
                  </a:lnTo>
                  <a:lnTo>
                    <a:pt x="90" y="226"/>
                  </a:lnTo>
                  <a:lnTo>
                    <a:pt x="101" y="228"/>
                  </a:lnTo>
                  <a:lnTo>
                    <a:pt x="113" y="228"/>
                  </a:lnTo>
                  <a:lnTo>
                    <a:pt x="113" y="228"/>
                  </a:lnTo>
                  <a:lnTo>
                    <a:pt x="125" y="228"/>
                  </a:lnTo>
                  <a:lnTo>
                    <a:pt x="137" y="226"/>
                  </a:lnTo>
                  <a:lnTo>
                    <a:pt x="148" y="222"/>
                  </a:lnTo>
                  <a:lnTo>
                    <a:pt x="157" y="219"/>
                  </a:lnTo>
                  <a:lnTo>
                    <a:pt x="168" y="214"/>
                  </a:lnTo>
                  <a:lnTo>
                    <a:pt x="177" y="208"/>
                  </a:lnTo>
                  <a:lnTo>
                    <a:pt x="185" y="202"/>
                  </a:lnTo>
                  <a:lnTo>
                    <a:pt x="194" y="194"/>
                  </a:lnTo>
                  <a:lnTo>
                    <a:pt x="202" y="187"/>
                  </a:lnTo>
                  <a:lnTo>
                    <a:pt x="208" y="177"/>
                  </a:lnTo>
                  <a:lnTo>
                    <a:pt x="213" y="168"/>
                  </a:lnTo>
                  <a:lnTo>
                    <a:pt x="219" y="159"/>
                  </a:lnTo>
                  <a:lnTo>
                    <a:pt x="222" y="148"/>
                  </a:lnTo>
                  <a:lnTo>
                    <a:pt x="225" y="137"/>
                  </a:lnTo>
                  <a:lnTo>
                    <a:pt x="226" y="125"/>
                  </a:lnTo>
                  <a:lnTo>
                    <a:pt x="227" y="113"/>
                  </a:lnTo>
                  <a:lnTo>
                    <a:pt x="227" y="113"/>
                  </a:lnTo>
                  <a:lnTo>
                    <a:pt x="226" y="103"/>
                  </a:lnTo>
                  <a:lnTo>
                    <a:pt x="225" y="91"/>
                  </a:lnTo>
                  <a:lnTo>
                    <a:pt x="222" y="80"/>
                  </a:lnTo>
                  <a:lnTo>
                    <a:pt x="219" y="69"/>
                  </a:lnTo>
                  <a:lnTo>
                    <a:pt x="213" y="59"/>
                  </a:lnTo>
                  <a:lnTo>
                    <a:pt x="208" y="51"/>
                  </a:lnTo>
                  <a:lnTo>
                    <a:pt x="202" y="41"/>
                  </a:lnTo>
                  <a:lnTo>
                    <a:pt x="194" y="33"/>
                  </a:lnTo>
                  <a:lnTo>
                    <a:pt x="185" y="26"/>
                  </a:lnTo>
                  <a:lnTo>
                    <a:pt x="177" y="19"/>
                  </a:lnTo>
                  <a:lnTo>
                    <a:pt x="168" y="14"/>
                  </a:lnTo>
                  <a:lnTo>
                    <a:pt x="157" y="9"/>
                  </a:lnTo>
                  <a:lnTo>
                    <a:pt x="148" y="5"/>
                  </a:lnTo>
                  <a:lnTo>
                    <a:pt x="137" y="2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113" y="0"/>
                  </a:lnTo>
                  <a:close/>
                  <a:moveTo>
                    <a:pt x="113" y="214"/>
                  </a:moveTo>
                  <a:lnTo>
                    <a:pt x="113" y="214"/>
                  </a:lnTo>
                  <a:lnTo>
                    <a:pt x="103" y="213"/>
                  </a:lnTo>
                  <a:lnTo>
                    <a:pt x="94" y="212"/>
                  </a:lnTo>
                  <a:lnTo>
                    <a:pt x="84" y="210"/>
                  </a:lnTo>
                  <a:lnTo>
                    <a:pt x="74" y="206"/>
                  </a:lnTo>
                  <a:lnTo>
                    <a:pt x="65" y="202"/>
                  </a:lnTo>
                  <a:lnTo>
                    <a:pt x="58" y="197"/>
                  </a:lnTo>
                  <a:lnTo>
                    <a:pt x="49" y="191"/>
                  </a:lnTo>
                  <a:lnTo>
                    <a:pt x="43" y="185"/>
                  </a:lnTo>
                  <a:lnTo>
                    <a:pt x="36" y="177"/>
                  </a:lnTo>
                  <a:lnTo>
                    <a:pt x="31" y="170"/>
                  </a:lnTo>
                  <a:lnTo>
                    <a:pt x="25" y="162"/>
                  </a:lnTo>
                  <a:lnTo>
                    <a:pt x="21" y="152"/>
                  </a:lnTo>
                  <a:lnTo>
                    <a:pt x="18" y="144"/>
                  </a:lnTo>
                  <a:lnTo>
                    <a:pt x="16" y="134"/>
                  </a:lnTo>
                  <a:lnTo>
                    <a:pt x="14" y="124"/>
                  </a:lnTo>
                  <a:lnTo>
                    <a:pt x="14" y="113"/>
                  </a:lnTo>
                  <a:lnTo>
                    <a:pt x="14" y="113"/>
                  </a:lnTo>
                  <a:lnTo>
                    <a:pt x="14" y="104"/>
                  </a:lnTo>
                  <a:lnTo>
                    <a:pt x="16" y="94"/>
                  </a:lnTo>
                  <a:lnTo>
                    <a:pt x="18" y="84"/>
                  </a:lnTo>
                  <a:lnTo>
                    <a:pt x="21" y="76"/>
                  </a:lnTo>
                  <a:lnTo>
                    <a:pt x="25" y="66"/>
                  </a:lnTo>
                  <a:lnTo>
                    <a:pt x="31" y="58"/>
                  </a:lnTo>
                  <a:lnTo>
                    <a:pt x="36" y="51"/>
                  </a:lnTo>
                  <a:lnTo>
                    <a:pt x="43" y="43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5" y="26"/>
                  </a:lnTo>
                  <a:lnTo>
                    <a:pt x="74" y="22"/>
                  </a:lnTo>
                  <a:lnTo>
                    <a:pt x="84" y="18"/>
                  </a:lnTo>
                  <a:lnTo>
                    <a:pt x="94" y="16"/>
                  </a:lnTo>
                  <a:lnTo>
                    <a:pt x="103" y="15"/>
                  </a:lnTo>
                  <a:lnTo>
                    <a:pt x="113" y="14"/>
                  </a:lnTo>
                  <a:lnTo>
                    <a:pt x="113" y="14"/>
                  </a:lnTo>
                  <a:lnTo>
                    <a:pt x="124" y="15"/>
                  </a:lnTo>
                  <a:lnTo>
                    <a:pt x="133" y="16"/>
                  </a:lnTo>
                  <a:lnTo>
                    <a:pt x="143" y="18"/>
                  </a:lnTo>
                  <a:lnTo>
                    <a:pt x="152" y="22"/>
                  </a:lnTo>
                  <a:lnTo>
                    <a:pt x="160" y="26"/>
                  </a:lnTo>
                  <a:lnTo>
                    <a:pt x="169" y="31"/>
                  </a:lnTo>
                  <a:lnTo>
                    <a:pt x="177" y="37"/>
                  </a:lnTo>
                  <a:lnTo>
                    <a:pt x="184" y="43"/>
                  </a:lnTo>
                  <a:lnTo>
                    <a:pt x="191" y="51"/>
                  </a:lnTo>
                  <a:lnTo>
                    <a:pt x="196" y="58"/>
                  </a:lnTo>
                  <a:lnTo>
                    <a:pt x="202" y="66"/>
                  </a:lnTo>
                  <a:lnTo>
                    <a:pt x="205" y="76"/>
                  </a:lnTo>
                  <a:lnTo>
                    <a:pt x="209" y="84"/>
                  </a:lnTo>
                  <a:lnTo>
                    <a:pt x="211" y="94"/>
                  </a:lnTo>
                  <a:lnTo>
                    <a:pt x="212" y="104"/>
                  </a:lnTo>
                  <a:lnTo>
                    <a:pt x="213" y="113"/>
                  </a:lnTo>
                  <a:lnTo>
                    <a:pt x="213" y="113"/>
                  </a:lnTo>
                  <a:lnTo>
                    <a:pt x="212" y="124"/>
                  </a:lnTo>
                  <a:lnTo>
                    <a:pt x="211" y="134"/>
                  </a:lnTo>
                  <a:lnTo>
                    <a:pt x="209" y="144"/>
                  </a:lnTo>
                  <a:lnTo>
                    <a:pt x="205" y="152"/>
                  </a:lnTo>
                  <a:lnTo>
                    <a:pt x="202" y="162"/>
                  </a:lnTo>
                  <a:lnTo>
                    <a:pt x="196" y="170"/>
                  </a:lnTo>
                  <a:lnTo>
                    <a:pt x="191" y="177"/>
                  </a:lnTo>
                  <a:lnTo>
                    <a:pt x="184" y="185"/>
                  </a:lnTo>
                  <a:lnTo>
                    <a:pt x="177" y="191"/>
                  </a:lnTo>
                  <a:lnTo>
                    <a:pt x="169" y="197"/>
                  </a:lnTo>
                  <a:lnTo>
                    <a:pt x="160" y="202"/>
                  </a:lnTo>
                  <a:lnTo>
                    <a:pt x="152" y="206"/>
                  </a:lnTo>
                  <a:lnTo>
                    <a:pt x="143" y="210"/>
                  </a:lnTo>
                  <a:lnTo>
                    <a:pt x="133" y="212"/>
                  </a:lnTo>
                  <a:lnTo>
                    <a:pt x="124" y="213"/>
                  </a:lnTo>
                  <a:lnTo>
                    <a:pt x="113" y="214"/>
                  </a:lnTo>
                  <a:lnTo>
                    <a:pt x="11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8" name="Freeform 39"/>
            <p:cNvSpPr>
              <a:spLocks noEditPoints="1"/>
            </p:cNvSpPr>
            <p:nvPr/>
          </p:nvSpPr>
          <p:spPr bwMode="auto">
            <a:xfrm>
              <a:off x="3060700" y="4625975"/>
              <a:ext cx="282575" cy="282575"/>
            </a:xfrm>
            <a:custGeom>
              <a:avLst/>
              <a:gdLst>
                <a:gd name="T0" fmla="*/ 80 w 178"/>
                <a:gd name="T1" fmla="*/ 1 h 178"/>
                <a:gd name="T2" fmla="*/ 54 w 178"/>
                <a:gd name="T3" fmla="*/ 7 h 178"/>
                <a:gd name="T4" fmla="*/ 33 w 178"/>
                <a:gd name="T5" fmla="*/ 20 h 178"/>
                <a:gd name="T6" fmla="*/ 16 w 178"/>
                <a:gd name="T7" fmla="*/ 40 h 178"/>
                <a:gd name="T8" fmla="*/ 5 w 178"/>
                <a:gd name="T9" fmla="*/ 62 h 178"/>
                <a:gd name="T10" fmla="*/ 0 w 178"/>
                <a:gd name="T11" fmla="*/ 88 h 178"/>
                <a:gd name="T12" fmla="*/ 3 w 178"/>
                <a:gd name="T13" fmla="*/ 107 h 178"/>
                <a:gd name="T14" fmla="*/ 11 w 178"/>
                <a:gd name="T15" fmla="*/ 132 h 178"/>
                <a:gd name="T16" fmla="*/ 26 w 178"/>
                <a:gd name="T17" fmla="*/ 152 h 178"/>
                <a:gd name="T18" fmla="*/ 47 w 178"/>
                <a:gd name="T19" fmla="*/ 167 h 178"/>
                <a:gd name="T20" fmla="*/ 72 w 178"/>
                <a:gd name="T21" fmla="*/ 176 h 178"/>
                <a:gd name="T22" fmla="*/ 89 w 178"/>
                <a:gd name="T23" fmla="*/ 178 h 178"/>
                <a:gd name="T24" fmla="*/ 116 w 178"/>
                <a:gd name="T25" fmla="*/ 174 h 178"/>
                <a:gd name="T26" fmla="*/ 139 w 178"/>
                <a:gd name="T27" fmla="*/ 163 h 178"/>
                <a:gd name="T28" fmla="*/ 158 w 178"/>
                <a:gd name="T29" fmla="*/ 146 h 178"/>
                <a:gd name="T30" fmla="*/ 171 w 178"/>
                <a:gd name="T31" fmla="*/ 123 h 178"/>
                <a:gd name="T32" fmla="*/ 178 w 178"/>
                <a:gd name="T33" fmla="*/ 98 h 178"/>
                <a:gd name="T34" fmla="*/ 178 w 178"/>
                <a:gd name="T35" fmla="*/ 80 h 178"/>
                <a:gd name="T36" fmla="*/ 171 w 178"/>
                <a:gd name="T37" fmla="*/ 55 h 178"/>
                <a:gd name="T38" fmla="*/ 158 w 178"/>
                <a:gd name="T39" fmla="*/ 32 h 178"/>
                <a:gd name="T40" fmla="*/ 139 w 178"/>
                <a:gd name="T41" fmla="*/ 15 h 178"/>
                <a:gd name="T42" fmla="*/ 116 w 178"/>
                <a:gd name="T43" fmla="*/ 4 h 178"/>
                <a:gd name="T44" fmla="*/ 89 w 178"/>
                <a:gd name="T45" fmla="*/ 0 h 178"/>
                <a:gd name="T46" fmla="*/ 89 w 178"/>
                <a:gd name="T47" fmla="*/ 164 h 178"/>
                <a:gd name="T48" fmla="*/ 67 w 178"/>
                <a:gd name="T49" fmla="*/ 160 h 178"/>
                <a:gd name="T50" fmla="*/ 48 w 178"/>
                <a:gd name="T51" fmla="*/ 151 h 178"/>
                <a:gd name="T52" fmla="*/ 32 w 178"/>
                <a:gd name="T53" fmla="*/ 136 h 178"/>
                <a:gd name="T54" fmla="*/ 21 w 178"/>
                <a:gd name="T55" fmla="*/ 118 h 178"/>
                <a:gd name="T56" fmla="*/ 16 w 178"/>
                <a:gd name="T57" fmla="*/ 97 h 178"/>
                <a:gd name="T58" fmla="*/ 16 w 178"/>
                <a:gd name="T59" fmla="*/ 81 h 178"/>
                <a:gd name="T60" fmla="*/ 21 w 178"/>
                <a:gd name="T61" fmla="*/ 60 h 178"/>
                <a:gd name="T62" fmla="*/ 32 w 178"/>
                <a:gd name="T63" fmla="*/ 42 h 178"/>
                <a:gd name="T64" fmla="*/ 48 w 178"/>
                <a:gd name="T65" fmla="*/ 27 h 178"/>
                <a:gd name="T66" fmla="*/ 67 w 178"/>
                <a:gd name="T67" fmla="*/ 18 h 178"/>
                <a:gd name="T68" fmla="*/ 89 w 178"/>
                <a:gd name="T69" fmla="*/ 14 h 178"/>
                <a:gd name="T70" fmla="*/ 104 w 178"/>
                <a:gd name="T71" fmla="*/ 16 h 178"/>
                <a:gd name="T72" fmla="*/ 125 w 178"/>
                <a:gd name="T73" fmla="*/ 24 h 178"/>
                <a:gd name="T74" fmla="*/ 142 w 178"/>
                <a:gd name="T75" fmla="*/ 37 h 178"/>
                <a:gd name="T76" fmla="*/ 155 w 178"/>
                <a:gd name="T77" fmla="*/ 54 h 178"/>
                <a:gd name="T78" fmla="*/ 162 w 178"/>
                <a:gd name="T79" fmla="*/ 74 h 178"/>
                <a:gd name="T80" fmla="*/ 163 w 178"/>
                <a:gd name="T81" fmla="*/ 88 h 178"/>
                <a:gd name="T82" fmla="*/ 160 w 178"/>
                <a:gd name="T83" fmla="*/ 111 h 178"/>
                <a:gd name="T84" fmla="*/ 152 w 178"/>
                <a:gd name="T85" fmla="*/ 131 h 178"/>
                <a:gd name="T86" fmla="*/ 136 w 178"/>
                <a:gd name="T87" fmla="*/ 147 h 178"/>
                <a:gd name="T88" fmla="*/ 118 w 178"/>
                <a:gd name="T89" fmla="*/ 158 h 178"/>
                <a:gd name="T90" fmla="*/ 97 w 178"/>
                <a:gd name="T91" fmla="*/ 1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8" h="178">
                  <a:moveTo>
                    <a:pt x="89" y="0"/>
                  </a:moveTo>
                  <a:lnTo>
                    <a:pt x="89" y="0"/>
                  </a:lnTo>
                  <a:lnTo>
                    <a:pt x="80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6"/>
                  </a:lnTo>
                  <a:lnTo>
                    <a:pt x="21" y="32"/>
                  </a:lnTo>
                  <a:lnTo>
                    <a:pt x="16" y="40"/>
                  </a:lnTo>
                  <a:lnTo>
                    <a:pt x="11" y="46"/>
                  </a:lnTo>
                  <a:lnTo>
                    <a:pt x="8" y="55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1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8"/>
                  </a:lnTo>
                  <a:lnTo>
                    <a:pt x="3" y="107"/>
                  </a:lnTo>
                  <a:lnTo>
                    <a:pt x="5" y="115"/>
                  </a:lnTo>
                  <a:lnTo>
                    <a:pt x="8" y="123"/>
                  </a:lnTo>
                  <a:lnTo>
                    <a:pt x="11" y="132"/>
                  </a:lnTo>
                  <a:lnTo>
                    <a:pt x="16" y="138"/>
                  </a:lnTo>
                  <a:lnTo>
                    <a:pt x="21" y="146"/>
                  </a:lnTo>
                  <a:lnTo>
                    <a:pt x="26" y="152"/>
                  </a:lnTo>
                  <a:lnTo>
                    <a:pt x="33" y="158"/>
                  </a:lnTo>
                  <a:lnTo>
                    <a:pt x="39" y="163"/>
                  </a:lnTo>
                  <a:lnTo>
                    <a:pt x="47" y="167"/>
                  </a:lnTo>
                  <a:lnTo>
                    <a:pt x="54" y="170"/>
                  </a:lnTo>
                  <a:lnTo>
                    <a:pt x="63" y="174"/>
                  </a:lnTo>
                  <a:lnTo>
                    <a:pt x="72" y="176"/>
                  </a:lnTo>
                  <a:lnTo>
                    <a:pt x="80" y="177"/>
                  </a:lnTo>
                  <a:lnTo>
                    <a:pt x="89" y="178"/>
                  </a:lnTo>
                  <a:lnTo>
                    <a:pt x="89" y="178"/>
                  </a:lnTo>
                  <a:lnTo>
                    <a:pt x="99" y="177"/>
                  </a:lnTo>
                  <a:lnTo>
                    <a:pt x="107" y="176"/>
                  </a:lnTo>
                  <a:lnTo>
                    <a:pt x="116" y="174"/>
                  </a:lnTo>
                  <a:lnTo>
                    <a:pt x="124" y="170"/>
                  </a:lnTo>
                  <a:lnTo>
                    <a:pt x="131" y="167"/>
                  </a:lnTo>
                  <a:lnTo>
                    <a:pt x="139" y="163"/>
                  </a:lnTo>
                  <a:lnTo>
                    <a:pt x="146" y="158"/>
                  </a:lnTo>
                  <a:lnTo>
                    <a:pt x="152" y="152"/>
                  </a:lnTo>
                  <a:lnTo>
                    <a:pt x="158" y="146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71" y="123"/>
                  </a:lnTo>
                  <a:lnTo>
                    <a:pt x="174" y="115"/>
                  </a:lnTo>
                  <a:lnTo>
                    <a:pt x="176" y="107"/>
                  </a:lnTo>
                  <a:lnTo>
                    <a:pt x="178" y="98"/>
                  </a:lnTo>
                  <a:lnTo>
                    <a:pt x="178" y="88"/>
                  </a:lnTo>
                  <a:lnTo>
                    <a:pt x="178" y="88"/>
                  </a:lnTo>
                  <a:lnTo>
                    <a:pt x="178" y="80"/>
                  </a:lnTo>
                  <a:lnTo>
                    <a:pt x="176" y="71"/>
                  </a:lnTo>
                  <a:lnTo>
                    <a:pt x="174" y="62"/>
                  </a:lnTo>
                  <a:lnTo>
                    <a:pt x="171" y="55"/>
                  </a:lnTo>
                  <a:lnTo>
                    <a:pt x="168" y="46"/>
                  </a:lnTo>
                  <a:lnTo>
                    <a:pt x="162" y="40"/>
                  </a:lnTo>
                  <a:lnTo>
                    <a:pt x="158" y="32"/>
                  </a:lnTo>
                  <a:lnTo>
                    <a:pt x="152" y="26"/>
                  </a:lnTo>
                  <a:lnTo>
                    <a:pt x="146" y="20"/>
                  </a:lnTo>
                  <a:lnTo>
                    <a:pt x="139" y="15"/>
                  </a:lnTo>
                  <a:lnTo>
                    <a:pt x="131" y="11"/>
                  </a:lnTo>
                  <a:lnTo>
                    <a:pt x="124" y="7"/>
                  </a:lnTo>
                  <a:lnTo>
                    <a:pt x="116" y="4"/>
                  </a:lnTo>
                  <a:lnTo>
                    <a:pt x="107" y="2"/>
                  </a:lnTo>
                  <a:lnTo>
                    <a:pt x="99" y="1"/>
                  </a:lnTo>
                  <a:lnTo>
                    <a:pt x="89" y="0"/>
                  </a:lnTo>
                  <a:lnTo>
                    <a:pt x="89" y="0"/>
                  </a:lnTo>
                  <a:close/>
                  <a:moveTo>
                    <a:pt x="89" y="164"/>
                  </a:moveTo>
                  <a:lnTo>
                    <a:pt x="89" y="164"/>
                  </a:lnTo>
                  <a:lnTo>
                    <a:pt x="81" y="163"/>
                  </a:lnTo>
                  <a:lnTo>
                    <a:pt x="74" y="162"/>
                  </a:lnTo>
                  <a:lnTo>
                    <a:pt x="67" y="160"/>
                  </a:lnTo>
                  <a:lnTo>
                    <a:pt x="60" y="158"/>
                  </a:lnTo>
                  <a:lnTo>
                    <a:pt x="53" y="154"/>
                  </a:lnTo>
                  <a:lnTo>
                    <a:pt x="48" y="151"/>
                  </a:lnTo>
                  <a:lnTo>
                    <a:pt x="41" y="147"/>
                  </a:lnTo>
                  <a:lnTo>
                    <a:pt x="36" y="141"/>
                  </a:lnTo>
                  <a:lnTo>
                    <a:pt x="32" y="136"/>
                  </a:lnTo>
                  <a:lnTo>
                    <a:pt x="27" y="131"/>
                  </a:lnTo>
                  <a:lnTo>
                    <a:pt x="24" y="124"/>
                  </a:lnTo>
                  <a:lnTo>
                    <a:pt x="21" y="118"/>
                  </a:lnTo>
                  <a:lnTo>
                    <a:pt x="18" y="111"/>
                  </a:lnTo>
                  <a:lnTo>
                    <a:pt x="17" y="104"/>
                  </a:lnTo>
                  <a:lnTo>
                    <a:pt x="16" y="9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1"/>
                  </a:lnTo>
                  <a:lnTo>
                    <a:pt x="17" y="74"/>
                  </a:lnTo>
                  <a:lnTo>
                    <a:pt x="18" y="67"/>
                  </a:lnTo>
                  <a:lnTo>
                    <a:pt x="21" y="60"/>
                  </a:lnTo>
                  <a:lnTo>
                    <a:pt x="24" y="54"/>
                  </a:lnTo>
                  <a:lnTo>
                    <a:pt x="27" y="47"/>
                  </a:lnTo>
                  <a:lnTo>
                    <a:pt x="32" y="42"/>
                  </a:lnTo>
                  <a:lnTo>
                    <a:pt x="36" y="37"/>
                  </a:lnTo>
                  <a:lnTo>
                    <a:pt x="41" y="31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0" y="20"/>
                  </a:lnTo>
                  <a:lnTo>
                    <a:pt x="67" y="18"/>
                  </a:lnTo>
                  <a:lnTo>
                    <a:pt x="74" y="16"/>
                  </a:lnTo>
                  <a:lnTo>
                    <a:pt x="81" y="15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97" y="15"/>
                  </a:lnTo>
                  <a:lnTo>
                    <a:pt x="104" y="16"/>
                  </a:lnTo>
                  <a:lnTo>
                    <a:pt x="112" y="18"/>
                  </a:lnTo>
                  <a:lnTo>
                    <a:pt x="118" y="20"/>
                  </a:lnTo>
                  <a:lnTo>
                    <a:pt x="125" y="24"/>
                  </a:lnTo>
                  <a:lnTo>
                    <a:pt x="131" y="27"/>
                  </a:lnTo>
                  <a:lnTo>
                    <a:pt x="136" y="31"/>
                  </a:lnTo>
                  <a:lnTo>
                    <a:pt x="142" y="37"/>
                  </a:lnTo>
                  <a:lnTo>
                    <a:pt x="147" y="42"/>
                  </a:lnTo>
                  <a:lnTo>
                    <a:pt x="152" y="47"/>
                  </a:lnTo>
                  <a:lnTo>
                    <a:pt x="155" y="54"/>
                  </a:lnTo>
                  <a:lnTo>
                    <a:pt x="158" y="60"/>
                  </a:lnTo>
                  <a:lnTo>
                    <a:pt x="160" y="67"/>
                  </a:lnTo>
                  <a:lnTo>
                    <a:pt x="162" y="74"/>
                  </a:lnTo>
                  <a:lnTo>
                    <a:pt x="163" y="81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3" y="97"/>
                  </a:lnTo>
                  <a:lnTo>
                    <a:pt x="162" y="104"/>
                  </a:lnTo>
                  <a:lnTo>
                    <a:pt x="160" y="111"/>
                  </a:lnTo>
                  <a:lnTo>
                    <a:pt x="158" y="118"/>
                  </a:lnTo>
                  <a:lnTo>
                    <a:pt x="155" y="124"/>
                  </a:lnTo>
                  <a:lnTo>
                    <a:pt x="152" y="131"/>
                  </a:lnTo>
                  <a:lnTo>
                    <a:pt x="147" y="136"/>
                  </a:lnTo>
                  <a:lnTo>
                    <a:pt x="142" y="141"/>
                  </a:lnTo>
                  <a:lnTo>
                    <a:pt x="136" y="147"/>
                  </a:lnTo>
                  <a:lnTo>
                    <a:pt x="131" y="151"/>
                  </a:lnTo>
                  <a:lnTo>
                    <a:pt x="125" y="154"/>
                  </a:lnTo>
                  <a:lnTo>
                    <a:pt x="118" y="158"/>
                  </a:lnTo>
                  <a:lnTo>
                    <a:pt x="112" y="160"/>
                  </a:lnTo>
                  <a:lnTo>
                    <a:pt x="104" y="162"/>
                  </a:lnTo>
                  <a:lnTo>
                    <a:pt x="97" y="163"/>
                  </a:lnTo>
                  <a:lnTo>
                    <a:pt x="89" y="164"/>
                  </a:lnTo>
                  <a:lnTo>
                    <a:pt x="89" y="1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9" name="Freeform 40"/>
            <p:cNvSpPr>
              <a:spLocks noEditPoints="1"/>
            </p:cNvSpPr>
            <p:nvPr/>
          </p:nvSpPr>
          <p:spPr bwMode="auto">
            <a:xfrm>
              <a:off x="3152775" y="4668838"/>
              <a:ext cx="98425" cy="188913"/>
            </a:xfrm>
            <a:custGeom>
              <a:avLst/>
              <a:gdLst>
                <a:gd name="T0" fmla="*/ 39 w 62"/>
                <a:gd name="T1" fmla="*/ 0 h 119"/>
                <a:gd name="T2" fmla="*/ 24 w 62"/>
                <a:gd name="T3" fmla="*/ 3 h 119"/>
                <a:gd name="T4" fmla="*/ 23 w 62"/>
                <a:gd name="T5" fmla="*/ 3 h 119"/>
                <a:gd name="T6" fmla="*/ 15 w 62"/>
                <a:gd name="T7" fmla="*/ 5 h 119"/>
                <a:gd name="T8" fmla="*/ 6 w 62"/>
                <a:gd name="T9" fmla="*/ 11 h 119"/>
                <a:gd name="T10" fmla="*/ 1 w 62"/>
                <a:gd name="T11" fmla="*/ 18 h 119"/>
                <a:gd name="T12" fmla="*/ 0 w 62"/>
                <a:gd name="T13" fmla="*/ 28 h 119"/>
                <a:gd name="T14" fmla="*/ 0 w 62"/>
                <a:gd name="T15" fmla="*/ 40 h 119"/>
                <a:gd name="T16" fmla="*/ 3 w 62"/>
                <a:gd name="T17" fmla="*/ 51 h 119"/>
                <a:gd name="T18" fmla="*/ 13 w 62"/>
                <a:gd name="T19" fmla="*/ 59 h 119"/>
                <a:gd name="T20" fmla="*/ 17 w 62"/>
                <a:gd name="T21" fmla="*/ 61 h 119"/>
                <a:gd name="T22" fmla="*/ 24 w 62"/>
                <a:gd name="T23" fmla="*/ 100 h 119"/>
                <a:gd name="T24" fmla="*/ 23 w 62"/>
                <a:gd name="T25" fmla="*/ 100 h 119"/>
                <a:gd name="T26" fmla="*/ 17 w 62"/>
                <a:gd name="T27" fmla="*/ 98 h 119"/>
                <a:gd name="T28" fmla="*/ 14 w 62"/>
                <a:gd name="T29" fmla="*/ 91 h 119"/>
                <a:gd name="T30" fmla="*/ 0 w 62"/>
                <a:gd name="T31" fmla="*/ 85 h 119"/>
                <a:gd name="T32" fmla="*/ 0 w 62"/>
                <a:gd name="T33" fmla="*/ 91 h 119"/>
                <a:gd name="T34" fmla="*/ 1 w 62"/>
                <a:gd name="T35" fmla="*/ 100 h 119"/>
                <a:gd name="T36" fmla="*/ 6 w 62"/>
                <a:gd name="T37" fmla="*/ 108 h 119"/>
                <a:gd name="T38" fmla="*/ 15 w 62"/>
                <a:gd name="T39" fmla="*/ 113 h 119"/>
                <a:gd name="T40" fmla="*/ 23 w 62"/>
                <a:gd name="T41" fmla="*/ 115 h 119"/>
                <a:gd name="T42" fmla="*/ 24 w 62"/>
                <a:gd name="T43" fmla="*/ 119 h 119"/>
                <a:gd name="T44" fmla="*/ 39 w 62"/>
                <a:gd name="T45" fmla="*/ 114 h 119"/>
                <a:gd name="T46" fmla="*/ 44 w 62"/>
                <a:gd name="T47" fmla="*/ 114 h 119"/>
                <a:gd name="T48" fmla="*/ 51 w 62"/>
                <a:gd name="T49" fmla="*/ 110 h 119"/>
                <a:gd name="T50" fmla="*/ 58 w 62"/>
                <a:gd name="T51" fmla="*/ 104 h 119"/>
                <a:gd name="T52" fmla="*/ 62 w 62"/>
                <a:gd name="T53" fmla="*/ 95 h 119"/>
                <a:gd name="T54" fmla="*/ 62 w 62"/>
                <a:gd name="T55" fmla="*/ 79 h 119"/>
                <a:gd name="T56" fmla="*/ 61 w 62"/>
                <a:gd name="T57" fmla="*/ 73 h 119"/>
                <a:gd name="T58" fmla="*/ 55 w 62"/>
                <a:gd name="T59" fmla="*/ 64 h 119"/>
                <a:gd name="T60" fmla="*/ 45 w 62"/>
                <a:gd name="T61" fmla="*/ 57 h 119"/>
                <a:gd name="T62" fmla="*/ 39 w 62"/>
                <a:gd name="T63" fmla="*/ 55 h 119"/>
                <a:gd name="T64" fmla="*/ 39 w 62"/>
                <a:gd name="T65" fmla="*/ 18 h 119"/>
                <a:gd name="T66" fmla="*/ 45 w 62"/>
                <a:gd name="T67" fmla="*/ 21 h 119"/>
                <a:gd name="T68" fmla="*/ 48 w 62"/>
                <a:gd name="T69" fmla="*/ 28 h 119"/>
                <a:gd name="T70" fmla="*/ 62 w 62"/>
                <a:gd name="T71" fmla="*/ 33 h 119"/>
                <a:gd name="T72" fmla="*/ 62 w 62"/>
                <a:gd name="T73" fmla="*/ 28 h 119"/>
                <a:gd name="T74" fmla="*/ 60 w 62"/>
                <a:gd name="T75" fmla="*/ 19 h 119"/>
                <a:gd name="T76" fmla="*/ 56 w 62"/>
                <a:gd name="T77" fmla="*/ 11 h 119"/>
                <a:gd name="T78" fmla="*/ 48 w 62"/>
                <a:gd name="T79" fmla="*/ 6 h 119"/>
                <a:gd name="T80" fmla="*/ 39 w 62"/>
                <a:gd name="T81" fmla="*/ 4 h 119"/>
                <a:gd name="T82" fmla="*/ 48 w 62"/>
                <a:gd name="T83" fmla="*/ 79 h 119"/>
                <a:gd name="T84" fmla="*/ 48 w 62"/>
                <a:gd name="T85" fmla="*/ 91 h 119"/>
                <a:gd name="T86" fmla="*/ 45 w 62"/>
                <a:gd name="T87" fmla="*/ 97 h 119"/>
                <a:gd name="T88" fmla="*/ 39 w 62"/>
                <a:gd name="T89" fmla="*/ 100 h 119"/>
                <a:gd name="T90" fmla="*/ 42 w 62"/>
                <a:gd name="T91" fmla="*/ 71 h 119"/>
                <a:gd name="T92" fmla="*/ 46 w 62"/>
                <a:gd name="T93" fmla="*/ 75 h 119"/>
                <a:gd name="T94" fmla="*/ 48 w 62"/>
                <a:gd name="T95" fmla="*/ 79 h 119"/>
                <a:gd name="T96" fmla="*/ 22 w 62"/>
                <a:gd name="T97" fmla="*/ 48 h 119"/>
                <a:gd name="T98" fmla="*/ 22 w 62"/>
                <a:gd name="T99" fmla="*/ 48 h 119"/>
                <a:gd name="T100" fmla="*/ 19 w 62"/>
                <a:gd name="T101" fmla="*/ 47 h 119"/>
                <a:gd name="T102" fmla="*/ 14 w 62"/>
                <a:gd name="T103" fmla="*/ 42 h 119"/>
                <a:gd name="T104" fmla="*/ 14 w 62"/>
                <a:gd name="T105" fmla="*/ 28 h 119"/>
                <a:gd name="T106" fmla="*/ 15 w 62"/>
                <a:gd name="T107" fmla="*/ 24 h 119"/>
                <a:gd name="T108" fmla="*/ 20 w 62"/>
                <a:gd name="T109" fmla="*/ 18 h 119"/>
                <a:gd name="T110" fmla="*/ 24 w 62"/>
                <a:gd name="T111" fmla="*/ 18 h 119"/>
                <a:gd name="T112" fmla="*/ 22 w 62"/>
                <a:gd name="T113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" h="119">
                  <a:moveTo>
                    <a:pt x="39" y="4"/>
                  </a:moveTo>
                  <a:lnTo>
                    <a:pt x="39" y="0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9" y="4"/>
                  </a:lnTo>
                  <a:lnTo>
                    <a:pt x="15" y="5"/>
                  </a:lnTo>
                  <a:lnTo>
                    <a:pt x="10" y="7"/>
                  </a:lnTo>
                  <a:lnTo>
                    <a:pt x="6" y="11"/>
                  </a:lnTo>
                  <a:lnTo>
                    <a:pt x="4" y="14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3" y="51"/>
                  </a:lnTo>
                  <a:lnTo>
                    <a:pt x="7" y="55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24" y="65"/>
                  </a:lnTo>
                  <a:lnTo>
                    <a:pt x="24" y="100"/>
                  </a:lnTo>
                  <a:lnTo>
                    <a:pt x="23" y="100"/>
                  </a:lnTo>
                  <a:lnTo>
                    <a:pt x="23" y="100"/>
                  </a:lnTo>
                  <a:lnTo>
                    <a:pt x="20" y="100"/>
                  </a:lnTo>
                  <a:lnTo>
                    <a:pt x="17" y="98"/>
                  </a:lnTo>
                  <a:lnTo>
                    <a:pt x="15" y="95"/>
                  </a:lnTo>
                  <a:lnTo>
                    <a:pt x="14" y="91"/>
                  </a:lnTo>
                  <a:lnTo>
                    <a:pt x="14" y="85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1" y="100"/>
                  </a:lnTo>
                  <a:lnTo>
                    <a:pt x="4" y="105"/>
                  </a:lnTo>
                  <a:lnTo>
                    <a:pt x="6" y="108"/>
                  </a:lnTo>
                  <a:lnTo>
                    <a:pt x="10" y="111"/>
                  </a:lnTo>
                  <a:lnTo>
                    <a:pt x="15" y="113"/>
                  </a:lnTo>
                  <a:lnTo>
                    <a:pt x="19" y="114"/>
                  </a:lnTo>
                  <a:lnTo>
                    <a:pt x="23" y="115"/>
                  </a:lnTo>
                  <a:lnTo>
                    <a:pt x="24" y="115"/>
                  </a:lnTo>
                  <a:lnTo>
                    <a:pt x="24" y="119"/>
                  </a:lnTo>
                  <a:lnTo>
                    <a:pt x="39" y="119"/>
                  </a:lnTo>
                  <a:lnTo>
                    <a:pt x="39" y="114"/>
                  </a:lnTo>
                  <a:lnTo>
                    <a:pt x="39" y="114"/>
                  </a:lnTo>
                  <a:lnTo>
                    <a:pt x="44" y="114"/>
                  </a:lnTo>
                  <a:lnTo>
                    <a:pt x="48" y="112"/>
                  </a:lnTo>
                  <a:lnTo>
                    <a:pt x="51" y="110"/>
                  </a:lnTo>
                  <a:lnTo>
                    <a:pt x="56" y="107"/>
                  </a:lnTo>
                  <a:lnTo>
                    <a:pt x="58" y="104"/>
                  </a:lnTo>
                  <a:lnTo>
                    <a:pt x="60" y="99"/>
                  </a:lnTo>
                  <a:lnTo>
                    <a:pt x="62" y="95"/>
                  </a:lnTo>
                  <a:lnTo>
                    <a:pt x="62" y="91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1" y="73"/>
                  </a:lnTo>
                  <a:lnTo>
                    <a:pt x="59" y="68"/>
                  </a:lnTo>
                  <a:lnTo>
                    <a:pt x="55" y="64"/>
                  </a:lnTo>
                  <a:lnTo>
                    <a:pt x="49" y="58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39" y="5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43" y="19"/>
                  </a:lnTo>
                  <a:lnTo>
                    <a:pt x="45" y="21"/>
                  </a:lnTo>
                  <a:lnTo>
                    <a:pt x="47" y="25"/>
                  </a:lnTo>
                  <a:lnTo>
                    <a:pt x="48" y="28"/>
                  </a:lnTo>
                  <a:lnTo>
                    <a:pt x="48" y="33"/>
                  </a:lnTo>
                  <a:lnTo>
                    <a:pt x="62" y="33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6" y="11"/>
                  </a:lnTo>
                  <a:lnTo>
                    <a:pt x="51" y="8"/>
                  </a:lnTo>
                  <a:lnTo>
                    <a:pt x="48" y="6"/>
                  </a:lnTo>
                  <a:lnTo>
                    <a:pt x="44" y="4"/>
                  </a:lnTo>
                  <a:lnTo>
                    <a:pt x="39" y="4"/>
                  </a:lnTo>
                  <a:lnTo>
                    <a:pt x="39" y="4"/>
                  </a:lnTo>
                  <a:close/>
                  <a:moveTo>
                    <a:pt x="48" y="79"/>
                  </a:moveTo>
                  <a:lnTo>
                    <a:pt x="48" y="91"/>
                  </a:lnTo>
                  <a:lnTo>
                    <a:pt x="48" y="91"/>
                  </a:lnTo>
                  <a:lnTo>
                    <a:pt x="47" y="94"/>
                  </a:lnTo>
                  <a:lnTo>
                    <a:pt x="45" y="97"/>
                  </a:lnTo>
                  <a:lnTo>
                    <a:pt x="43" y="99"/>
                  </a:lnTo>
                  <a:lnTo>
                    <a:pt x="39" y="100"/>
                  </a:lnTo>
                  <a:lnTo>
                    <a:pt x="39" y="70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46" y="75"/>
                  </a:lnTo>
                  <a:lnTo>
                    <a:pt x="47" y="77"/>
                  </a:lnTo>
                  <a:lnTo>
                    <a:pt x="48" y="79"/>
                  </a:lnTo>
                  <a:lnTo>
                    <a:pt x="48" y="79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22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24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24" y="18"/>
                  </a:lnTo>
                  <a:lnTo>
                    <a:pt x="24" y="50"/>
                  </a:lnTo>
                  <a:lnTo>
                    <a:pt x="22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40" name="Freeform 33"/>
          <p:cNvSpPr>
            <a:spLocks noEditPoints="1"/>
          </p:cNvSpPr>
          <p:nvPr/>
        </p:nvSpPr>
        <p:spPr bwMode="auto">
          <a:xfrm>
            <a:off x="5780156" y="2518823"/>
            <a:ext cx="390857" cy="436733"/>
          </a:xfrm>
          <a:custGeom>
            <a:avLst/>
            <a:gdLst>
              <a:gd name="T0" fmla="*/ 401 w 426"/>
              <a:gd name="T1" fmla="*/ 297 h 476"/>
              <a:gd name="T2" fmla="*/ 314 w 426"/>
              <a:gd name="T3" fmla="*/ 128 h 476"/>
              <a:gd name="T4" fmla="*/ 329 w 426"/>
              <a:gd name="T5" fmla="*/ 0 h 476"/>
              <a:gd name="T6" fmla="*/ 251 w 426"/>
              <a:gd name="T7" fmla="*/ 105 h 476"/>
              <a:gd name="T8" fmla="*/ 251 w 426"/>
              <a:gd name="T9" fmla="*/ 160 h 476"/>
              <a:gd name="T10" fmla="*/ 190 w 426"/>
              <a:gd name="T11" fmla="*/ 122 h 476"/>
              <a:gd name="T12" fmla="*/ 175 w 426"/>
              <a:gd name="T13" fmla="*/ 133 h 476"/>
              <a:gd name="T14" fmla="*/ 205 w 426"/>
              <a:gd name="T15" fmla="*/ 105 h 476"/>
              <a:gd name="T16" fmla="*/ 97 w 426"/>
              <a:gd name="T17" fmla="*/ 105 h 476"/>
              <a:gd name="T18" fmla="*/ 67 w 426"/>
              <a:gd name="T19" fmla="*/ 128 h 476"/>
              <a:gd name="T20" fmla="*/ 39 w 426"/>
              <a:gd name="T21" fmla="*/ 297 h 476"/>
              <a:gd name="T22" fmla="*/ 0 w 426"/>
              <a:gd name="T23" fmla="*/ 476 h 476"/>
              <a:gd name="T24" fmla="*/ 164 w 426"/>
              <a:gd name="T25" fmla="*/ 414 h 476"/>
              <a:gd name="T26" fmla="*/ 175 w 426"/>
              <a:gd name="T27" fmla="*/ 243 h 476"/>
              <a:gd name="T28" fmla="*/ 236 w 426"/>
              <a:gd name="T29" fmla="*/ 273 h 476"/>
              <a:gd name="T30" fmla="*/ 251 w 426"/>
              <a:gd name="T31" fmla="*/ 297 h 476"/>
              <a:gd name="T32" fmla="*/ 256 w 426"/>
              <a:gd name="T33" fmla="*/ 414 h 476"/>
              <a:gd name="T34" fmla="*/ 426 w 426"/>
              <a:gd name="T35" fmla="*/ 414 h 476"/>
              <a:gd name="T36" fmla="*/ 14 w 426"/>
              <a:gd name="T37" fmla="*/ 462 h 476"/>
              <a:gd name="T38" fmla="*/ 155 w 426"/>
              <a:gd name="T39" fmla="*/ 462 h 476"/>
              <a:gd name="T40" fmla="*/ 235 w 426"/>
              <a:gd name="T41" fmla="*/ 26 h 476"/>
              <a:gd name="T42" fmla="*/ 235 w 426"/>
              <a:gd name="T43" fmla="*/ 40 h 476"/>
              <a:gd name="T44" fmla="*/ 235 w 426"/>
              <a:gd name="T45" fmla="*/ 91 h 476"/>
              <a:gd name="T46" fmla="*/ 300 w 426"/>
              <a:gd name="T47" fmla="*/ 105 h 476"/>
              <a:gd name="T48" fmla="*/ 265 w 426"/>
              <a:gd name="T49" fmla="*/ 105 h 476"/>
              <a:gd name="T50" fmla="*/ 221 w 426"/>
              <a:gd name="T51" fmla="*/ 160 h 476"/>
              <a:gd name="T52" fmla="*/ 205 w 426"/>
              <a:gd name="T53" fmla="*/ 160 h 476"/>
              <a:gd name="T54" fmla="*/ 221 w 426"/>
              <a:gd name="T55" fmla="*/ 229 h 476"/>
              <a:gd name="T56" fmla="*/ 205 w 426"/>
              <a:gd name="T57" fmla="*/ 229 h 476"/>
              <a:gd name="T58" fmla="*/ 217 w 426"/>
              <a:gd name="T59" fmla="*/ 174 h 476"/>
              <a:gd name="T60" fmla="*/ 190 w 426"/>
              <a:gd name="T61" fmla="*/ 26 h 476"/>
              <a:gd name="T62" fmla="*/ 190 w 426"/>
              <a:gd name="T63" fmla="*/ 14 h 476"/>
              <a:gd name="T64" fmla="*/ 190 w 426"/>
              <a:gd name="T65" fmla="*/ 91 h 476"/>
              <a:gd name="T66" fmla="*/ 126 w 426"/>
              <a:gd name="T67" fmla="*/ 105 h 476"/>
              <a:gd name="T68" fmla="*/ 126 w 426"/>
              <a:gd name="T69" fmla="*/ 128 h 476"/>
              <a:gd name="T70" fmla="*/ 20 w 426"/>
              <a:gd name="T71" fmla="*/ 414 h 476"/>
              <a:gd name="T72" fmla="*/ 149 w 426"/>
              <a:gd name="T73" fmla="*/ 414 h 476"/>
              <a:gd name="T74" fmla="*/ 39 w 426"/>
              <a:gd name="T75" fmla="*/ 250 h 476"/>
              <a:gd name="T76" fmla="*/ 39 w 426"/>
              <a:gd name="T77" fmla="*/ 236 h 476"/>
              <a:gd name="T78" fmla="*/ 59 w 426"/>
              <a:gd name="T79" fmla="*/ 210 h 476"/>
              <a:gd name="T80" fmla="*/ 59 w 426"/>
              <a:gd name="T81" fmla="*/ 198 h 476"/>
              <a:gd name="T82" fmla="*/ 39 w 426"/>
              <a:gd name="T83" fmla="*/ 172 h 476"/>
              <a:gd name="T84" fmla="*/ 161 w 426"/>
              <a:gd name="T85" fmla="*/ 160 h 476"/>
              <a:gd name="T86" fmla="*/ 161 w 426"/>
              <a:gd name="T87" fmla="*/ 174 h 476"/>
              <a:gd name="T88" fmla="*/ 133 w 426"/>
              <a:gd name="T89" fmla="*/ 243 h 476"/>
              <a:gd name="T90" fmla="*/ 175 w 426"/>
              <a:gd name="T91" fmla="*/ 229 h 476"/>
              <a:gd name="T92" fmla="*/ 190 w 426"/>
              <a:gd name="T93" fmla="*/ 229 h 476"/>
              <a:gd name="T94" fmla="*/ 205 w 426"/>
              <a:gd name="T95" fmla="*/ 259 h 476"/>
              <a:gd name="T96" fmla="*/ 217 w 426"/>
              <a:gd name="T97" fmla="*/ 243 h 476"/>
              <a:gd name="T98" fmla="*/ 236 w 426"/>
              <a:gd name="T99" fmla="*/ 229 h 476"/>
              <a:gd name="T100" fmla="*/ 251 w 426"/>
              <a:gd name="T101" fmla="*/ 229 h 476"/>
              <a:gd name="T102" fmla="*/ 293 w 426"/>
              <a:gd name="T103" fmla="*/ 243 h 476"/>
              <a:gd name="T104" fmla="*/ 265 w 426"/>
              <a:gd name="T105" fmla="*/ 174 h 476"/>
              <a:gd name="T106" fmla="*/ 265 w 426"/>
              <a:gd name="T107" fmla="*/ 160 h 476"/>
              <a:gd name="T108" fmla="*/ 387 w 426"/>
              <a:gd name="T109" fmla="*/ 172 h 476"/>
              <a:gd name="T110" fmla="*/ 367 w 426"/>
              <a:gd name="T111" fmla="*/ 198 h 476"/>
              <a:gd name="T112" fmla="*/ 367 w 426"/>
              <a:gd name="T113" fmla="*/ 210 h 476"/>
              <a:gd name="T114" fmla="*/ 387 w 426"/>
              <a:gd name="T115" fmla="*/ 236 h 476"/>
              <a:gd name="T116" fmla="*/ 387 w 426"/>
              <a:gd name="T117" fmla="*/ 250 h 476"/>
              <a:gd name="T118" fmla="*/ 265 w 426"/>
              <a:gd name="T119" fmla="*/ 243 h 476"/>
              <a:gd name="T120" fmla="*/ 405 w 426"/>
              <a:gd name="T121" fmla="*/ 414 h 476"/>
              <a:gd name="T122" fmla="*/ 412 w 426"/>
              <a:gd name="T123" fmla="*/ 462 h 476"/>
              <a:gd name="T124" fmla="*/ 412 w 426"/>
              <a:gd name="T125" fmla="*/ 428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6" h="476">
                <a:moveTo>
                  <a:pt x="420" y="414"/>
                </a:moveTo>
                <a:lnTo>
                  <a:pt x="386" y="297"/>
                </a:lnTo>
                <a:lnTo>
                  <a:pt x="401" y="297"/>
                </a:lnTo>
                <a:lnTo>
                  <a:pt x="401" y="165"/>
                </a:lnTo>
                <a:lnTo>
                  <a:pt x="358" y="128"/>
                </a:lnTo>
                <a:lnTo>
                  <a:pt x="314" y="128"/>
                </a:lnTo>
                <a:lnTo>
                  <a:pt x="314" y="105"/>
                </a:lnTo>
                <a:lnTo>
                  <a:pt x="329" y="105"/>
                </a:lnTo>
                <a:lnTo>
                  <a:pt x="329" y="0"/>
                </a:lnTo>
                <a:lnTo>
                  <a:pt x="221" y="0"/>
                </a:lnTo>
                <a:lnTo>
                  <a:pt x="221" y="105"/>
                </a:lnTo>
                <a:lnTo>
                  <a:pt x="251" y="105"/>
                </a:lnTo>
                <a:lnTo>
                  <a:pt x="251" y="128"/>
                </a:lnTo>
                <a:lnTo>
                  <a:pt x="251" y="133"/>
                </a:lnTo>
                <a:lnTo>
                  <a:pt x="251" y="160"/>
                </a:lnTo>
                <a:lnTo>
                  <a:pt x="236" y="160"/>
                </a:lnTo>
                <a:lnTo>
                  <a:pt x="236" y="122"/>
                </a:lnTo>
                <a:lnTo>
                  <a:pt x="190" y="122"/>
                </a:lnTo>
                <a:lnTo>
                  <a:pt x="190" y="160"/>
                </a:lnTo>
                <a:lnTo>
                  <a:pt x="175" y="160"/>
                </a:lnTo>
                <a:lnTo>
                  <a:pt x="175" y="133"/>
                </a:lnTo>
                <a:lnTo>
                  <a:pt x="175" y="128"/>
                </a:lnTo>
                <a:lnTo>
                  <a:pt x="175" y="105"/>
                </a:lnTo>
                <a:lnTo>
                  <a:pt x="205" y="105"/>
                </a:lnTo>
                <a:lnTo>
                  <a:pt x="205" y="0"/>
                </a:lnTo>
                <a:lnTo>
                  <a:pt x="97" y="0"/>
                </a:lnTo>
                <a:lnTo>
                  <a:pt x="97" y="105"/>
                </a:lnTo>
                <a:lnTo>
                  <a:pt x="112" y="105"/>
                </a:lnTo>
                <a:lnTo>
                  <a:pt x="112" y="128"/>
                </a:lnTo>
                <a:lnTo>
                  <a:pt x="67" y="128"/>
                </a:lnTo>
                <a:lnTo>
                  <a:pt x="25" y="165"/>
                </a:lnTo>
                <a:lnTo>
                  <a:pt x="25" y="297"/>
                </a:lnTo>
                <a:lnTo>
                  <a:pt x="39" y="297"/>
                </a:lnTo>
                <a:lnTo>
                  <a:pt x="6" y="414"/>
                </a:lnTo>
                <a:lnTo>
                  <a:pt x="0" y="414"/>
                </a:lnTo>
                <a:lnTo>
                  <a:pt x="0" y="476"/>
                </a:lnTo>
                <a:lnTo>
                  <a:pt x="169" y="476"/>
                </a:lnTo>
                <a:lnTo>
                  <a:pt x="169" y="414"/>
                </a:lnTo>
                <a:lnTo>
                  <a:pt x="164" y="414"/>
                </a:lnTo>
                <a:lnTo>
                  <a:pt x="130" y="297"/>
                </a:lnTo>
                <a:lnTo>
                  <a:pt x="175" y="297"/>
                </a:lnTo>
                <a:lnTo>
                  <a:pt x="175" y="243"/>
                </a:lnTo>
                <a:lnTo>
                  <a:pt x="190" y="243"/>
                </a:lnTo>
                <a:lnTo>
                  <a:pt x="190" y="273"/>
                </a:lnTo>
                <a:lnTo>
                  <a:pt x="236" y="273"/>
                </a:lnTo>
                <a:lnTo>
                  <a:pt x="236" y="243"/>
                </a:lnTo>
                <a:lnTo>
                  <a:pt x="251" y="243"/>
                </a:lnTo>
                <a:lnTo>
                  <a:pt x="251" y="297"/>
                </a:lnTo>
                <a:lnTo>
                  <a:pt x="296" y="297"/>
                </a:lnTo>
                <a:lnTo>
                  <a:pt x="262" y="414"/>
                </a:lnTo>
                <a:lnTo>
                  <a:pt x="256" y="414"/>
                </a:lnTo>
                <a:lnTo>
                  <a:pt x="256" y="476"/>
                </a:lnTo>
                <a:lnTo>
                  <a:pt x="426" y="476"/>
                </a:lnTo>
                <a:lnTo>
                  <a:pt x="426" y="414"/>
                </a:lnTo>
                <a:lnTo>
                  <a:pt x="420" y="414"/>
                </a:lnTo>
                <a:close/>
                <a:moveTo>
                  <a:pt x="155" y="462"/>
                </a:moveTo>
                <a:lnTo>
                  <a:pt x="14" y="462"/>
                </a:lnTo>
                <a:lnTo>
                  <a:pt x="14" y="428"/>
                </a:lnTo>
                <a:lnTo>
                  <a:pt x="155" y="428"/>
                </a:lnTo>
                <a:lnTo>
                  <a:pt x="155" y="462"/>
                </a:lnTo>
                <a:close/>
                <a:moveTo>
                  <a:pt x="315" y="14"/>
                </a:moveTo>
                <a:lnTo>
                  <a:pt x="315" y="26"/>
                </a:lnTo>
                <a:lnTo>
                  <a:pt x="235" y="26"/>
                </a:lnTo>
                <a:lnTo>
                  <a:pt x="235" y="14"/>
                </a:lnTo>
                <a:lnTo>
                  <a:pt x="315" y="14"/>
                </a:lnTo>
                <a:close/>
                <a:moveTo>
                  <a:pt x="235" y="40"/>
                </a:moveTo>
                <a:lnTo>
                  <a:pt x="315" y="40"/>
                </a:lnTo>
                <a:lnTo>
                  <a:pt x="315" y="91"/>
                </a:lnTo>
                <a:lnTo>
                  <a:pt x="235" y="91"/>
                </a:lnTo>
                <a:lnTo>
                  <a:pt x="235" y="40"/>
                </a:lnTo>
                <a:close/>
                <a:moveTo>
                  <a:pt x="265" y="105"/>
                </a:moveTo>
                <a:lnTo>
                  <a:pt x="300" y="105"/>
                </a:lnTo>
                <a:lnTo>
                  <a:pt x="300" y="128"/>
                </a:lnTo>
                <a:lnTo>
                  <a:pt x="265" y="128"/>
                </a:lnTo>
                <a:lnTo>
                  <a:pt x="265" y="105"/>
                </a:lnTo>
                <a:close/>
                <a:moveTo>
                  <a:pt x="205" y="136"/>
                </a:moveTo>
                <a:lnTo>
                  <a:pt x="221" y="136"/>
                </a:lnTo>
                <a:lnTo>
                  <a:pt x="221" y="160"/>
                </a:lnTo>
                <a:lnTo>
                  <a:pt x="217" y="160"/>
                </a:lnTo>
                <a:lnTo>
                  <a:pt x="208" y="160"/>
                </a:lnTo>
                <a:lnTo>
                  <a:pt x="205" y="160"/>
                </a:lnTo>
                <a:lnTo>
                  <a:pt x="205" y="136"/>
                </a:lnTo>
                <a:close/>
                <a:moveTo>
                  <a:pt x="221" y="174"/>
                </a:moveTo>
                <a:lnTo>
                  <a:pt x="221" y="229"/>
                </a:lnTo>
                <a:lnTo>
                  <a:pt x="217" y="229"/>
                </a:lnTo>
                <a:lnTo>
                  <a:pt x="208" y="229"/>
                </a:lnTo>
                <a:lnTo>
                  <a:pt x="205" y="229"/>
                </a:lnTo>
                <a:lnTo>
                  <a:pt x="205" y="174"/>
                </a:lnTo>
                <a:lnTo>
                  <a:pt x="208" y="174"/>
                </a:lnTo>
                <a:lnTo>
                  <a:pt x="217" y="174"/>
                </a:lnTo>
                <a:lnTo>
                  <a:pt x="221" y="174"/>
                </a:lnTo>
                <a:close/>
                <a:moveTo>
                  <a:pt x="190" y="14"/>
                </a:moveTo>
                <a:lnTo>
                  <a:pt x="190" y="26"/>
                </a:lnTo>
                <a:lnTo>
                  <a:pt x="111" y="26"/>
                </a:lnTo>
                <a:lnTo>
                  <a:pt x="111" y="14"/>
                </a:lnTo>
                <a:lnTo>
                  <a:pt x="190" y="14"/>
                </a:lnTo>
                <a:close/>
                <a:moveTo>
                  <a:pt x="111" y="40"/>
                </a:moveTo>
                <a:lnTo>
                  <a:pt x="190" y="40"/>
                </a:lnTo>
                <a:lnTo>
                  <a:pt x="190" y="91"/>
                </a:lnTo>
                <a:lnTo>
                  <a:pt x="111" y="91"/>
                </a:lnTo>
                <a:lnTo>
                  <a:pt x="111" y="40"/>
                </a:lnTo>
                <a:close/>
                <a:moveTo>
                  <a:pt x="126" y="105"/>
                </a:moveTo>
                <a:lnTo>
                  <a:pt x="161" y="105"/>
                </a:lnTo>
                <a:lnTo>
                  <a:pt x="161" y="128"/>
                </a:lnTo>
                <a:lnTo>
                  <a:pt x="126" y="128"/>
                </a:lnTo>
                <a:lnTo>
                  <a:pt x="126" y="105"/>
                </a:lnTo>
                <a:close/>
                <a:moveTo>
                  <a:pt x="149" y="414"/>
                </a:moveTo>
                <a:lnTo>
                  <a:pt x="20" y="414"/>
                </a:lnTo>
                <a:lnTo>
                  <a:pt x="54" y="297"/>
                </a:lnTo>
                <a:lnTo>
                  <a:pt x="115" y="297"/>
                </a:lnTo>
                <a:lnTo>
                  <a:pt x="149" y="414"/>
                </a:lnTo>
                <a:close/>
                <a:moveTo>
                  <a:pt x="161" y="283"/>
                </a:moveTo>
                <a:lnTo>
                  <a:pt x="39" y="283"/>
                </a:lnTo>
                <a:lnTo>
                  <a:pt x="39" y="250"/>
                </a:lnTo>
                <a:lnTo>
                  <a:pt x="59" y="250"/>
                </a:lnTo>
                <a:lnTo>
                  <a:pt x="59" y="236"/>
                </a:lnTo>
                <a:lnTo>
                  <a:pt x="39" y="236"/>
                </a:lnTo>
                <a:lnTo>
                  <a:pt x="39" y="224"/>
                </a:lnTo>
                <a:lnTo>
                  <a:pt x="59" y="224"/>
                </a:lnTo>
                <a:lnTo>
                  <a:pt x="59" y="210"/>
                </a:lnTo>
                <a:lnTo>
                  <a:pt x="39" y="210"/>
                </a:lnTo>
                <a:lnTo>
                  <a:pt x="39" y="198"/>
                </a:lnTo>
                <a:lnTo>
                  <a:pt x="59" y="198"/>
                </a:lnTo>
                <a:lnTo>
                  <a:pt x="59" y="184"/>
                </a:lnTo>
                <a:lnTo>
                  <a:pt x="39" y="184"/>
                </a:lnTo>
                <a:lnTo>
                  <a:pt x="39" y="172"/>
                </a:lnTo>
                <a:lnTo>
                  <a:pt x="72" y="142"/>
                </a:lnTo>
                <a:lnTo>
                  <a:pt x="161" y="142"/>
                </a:lnTo>
                <a:lnTo>
                  <a:pt x="161" y="160"/>
                </a:lnTo>
                <a:lnTo>
                  <a:pt x="133" y="160"/>
                </a:lnTo>
                <a:lnTo>
                  <a:pt x="133" y="174"/>
                </a:lnTo>
                <a:lnTo>
                  <a:pt x="161" y="174"/>
                </a:lnTo>
                <a:lnTo>
                  <a:pt x="161" y="229"/>
                </a:lnTo>
                <a:lnTo>
                  <a:pt x="133" y="229"/>
                </a:lnTo>
                <a:lnTo>
                  <a:pt x="133" y="243"/>
                </a:lnTo>
                <a:lnTo>
                  <a:pt x="161" y="243"/>
                </a:lnTo>
                <a:lnTo>
                  <a:pt x="161" y="283"/>
                </a:lnTo>
                <a:close/>
                <a:moveTo>
                  <a:pt x="175" y="229"/>
                </a:moveTo>
                <a:lnTo>
                  <a:pt x="175" y="174"/>
                </a:lnTo>
                <a:lnTo>
                  <a:pt x="190" y="174"/>
                </a:lnTo>
                <a:lnTo>
                  <a:pt x="190" y="229"/>
                </a:lnTo>
                <a:lnTo>
                  <a:pt x="175" y="229"/>
                </a:lnTo>
                <a:close/>
                <a:moveTo>
                  <a:pt x="221" y="259"/>
                </a:moveTo>
                <a:lnTo>
                  <a:pt x="205" y="259"/>
                </a:lnTo>
                <a:lnTo>
                  <a:pt x="205" y="243"/>
                </a:lnTo>
                <a:lnTo>
                  <a:pt x="208" y="243"/>
                </a:lnTo>
                <a:lnTo>
                  <a:pt x="217" y="243"/>
                </a:lnTo>
                <a:lnTo>
                  <a:pt x="221" y="243"/>
                </a:lnTo>
                <a:lnTo>
                  <a:pt x="221" y="259"/>
                </a:lnTo>
                <a:close/>
                <a:moveTo>
                  <a:pt x="236" y="229"/>
                </a:moveTo>
                <a:lnTo>
                  <a:pt x="236" y="174"/>
                </a:lnTo>
                <a:lnTo>
                  <a:pt x="251" y="174"/>
                </a:lnTo>
                <a:lnTo>
                  <a:pt x="251" y="229"/>
                </a:lnTo>
                <a:lnTo>
                  <a:pt x="236" y="229"/>
                </a:lnTo>
                <a:close/>
                <a:moveTo>
                  <a:pt x="265" y="243"/>
                </a:moveTo>
                <a:lnTo>
                  <a:pt x="293" y="243"/>
                </a:lnTo>
                <a:lnTo>
                  <a:pt x="293" y="229"/>
                </a:lnTo>
                <a:lnTo>
                  <a:pt x="265" y="229"/>
                </a:lnTo>
                <a:lnTo>
                  <a:pt x="265" y="174"/>
                </a:lnTo>
                <a:lnTo>
                  <a:pt x="293" y="174"/>
                </a:lnTo>
                <a:lnTo>
                  <a:pt x="293" y="160"/>
                </a:lnTo>
                <a:lnTo>
                  <a:pt x="265" y="160"/>
                </a:lnTo>
                <a:lnTo>
                  <a:pt x="265" y="142"/>
                </a:lnTo>
                <a:lnTo>
                  <a:pt x="353" y="142"/>
                </a:lnTo>
                <a:lnTo>
                  <a:pt x="387" y="172"/>
                </a:lnTo>
                <a:lnTo>
                  <a:pt x="387" y="184"/>
                </a:lnTo>
                <a:lnTo>
                  <a:pt x="367" y="184"/>
                </a:lnTo>
                <a:lnTo>
                  <a:pt x="367" y="198"/>
                </a:lnTo>
                <a:lnTo>
                  <a:pt x="387" y="198"/>
                </a:lnTo>
                <a:lnTo>
                  <a:pt x="387" y="210"/>
                </a:lnTo>
                <a:lnTo>
                  <a:pt x="367" y="210"/>
                </a:lnTo>
                <a:lnTo>
                  <a:pt x="367" y="224"/>
                </a:lnTo>
                <a:lnTo>
                  <a:pt x="387" y="224"/>
                </a:lnTo>
                <a:lnTo>
                  <a:pt x="387" y="236"/>
                </a:lnTo>
                <a:lnTo>
                  <a:pt x="367" y="236"/>
                </a:lnTo>
                <a:lnTo>
                  <a:pt x="367" y="250"/>
                </a:lnTo>
                <a:lnTo>
                  <a:pt x="387" y="250"/>
                </a:lnTo>
                <a:lnTo>
                  <a:pt x="387" y="283"/>
                </a:lnTo>
                <a:lnTo>
                  <a:pt x="265" y="283"/>
                </a:lnTo>
                <a:lnTo>
                  <a:pt x="265" y="243"/>
                </a:lnTo>
                <a:close/>
                <a:moveTo>
                  <a:pt x="311" y="297"/>
                </a:moveTo>
                <a:lnTo>
                  <a:pt x="372" y="297"/>
                </a:lnTo>
                <a:lnTo>
                  <a:pt x="405" y="414"/>
                </a:lnTo>
                <a:lnTo>
                  <a:pt x="277" y="414"/>
                </a:lnTo>
                <a:lnTo>
                  <a:pt x="311" y="297"/>
                </a:lnTo>
                <a:close/>
                <a:moveTo>
                  <a:pt x="412" y="462"/>
                </a:moveTo>
                <a:lnTo>
                  <a:pt x="270" y="462"/>
                </a:lnTo>
                <a:lnTo>
                  <a:pt x="270" y="428"/>
                </a:lnTo>
                <a:lnTo>
                  <a:pt x="412" y="428"/>
                </a:lnTo>
                <a:lnTo>
                  <a:pt x="412" y="46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non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2" name="Freeform 17"/>
          <p:cNvSpPr>
            <a:spLocks noEditPoints="1"/>
          </p:cNvSpPr>
          <p:nvPr/>
        </p:nvSpPr>
        <p:spPr bwMode="auto">
          <a:xfrm>
            <a:off x="5730780" y="4271015"/>
            <a:ext cx="488977" cy="513324"/>
          </a:xfrm>
          <a:custGeom>
            <a:avLst/>
            <a:gdLst>
              <a:gd name="T0" fmla="*/ 449 w 482"/>
              <a:gd name="T1" fmla="*/ 33 h 506"/>
              <a:gd name="T2" fmla="*/ 353 w 482"/>
              <a:gd name="T3" fmla="*/ 120 h 506"/>
              <a:gd name="T4" fmla="*/ 197 w 482"/>
              <a:gd name="T5" fmla="*/ 81 h 506"/>
              <a:gd name="T6" fmla="*/ 58 w 482"/>
              <a:gd name="T7" fmla="*/ 138 h 506"/>
              <a:gd name="T8" fmla="*/ 4 w 482"/>
              <a:gd name="T9" fmla="*/ 315 h 506"/>
              <a:gd name="T10" fmla="*/ 54 w 482"/>
              <a:gd name="T11" fmla="*/ 506 h 506"/>
              <a:gd name="T12" fmla="*/ 197 w 482"/>
              <a:gd name="T13" fmla="*/ 475 h 506"/>
              <a:gd name="T14" fmla="*/ 336 w 482"/>
              <a:gd name="T15" fmla="*/ 418 h 506"/>
              <a:gd name="T16" fmla="*/ 395 w 482"/>
              <a:gd name="T17" fmla="*/ 279 h 506"/>
              <a:gd name="T18" fmla="*/ 404 w 482"/>
              <a:gd name="T19" fmla="*/ 136 h 506"/>
              <a:gd name="T20" fmla="*/ 398 w 482"/>
              <a:gd name="T21" fmla="*/ 74 h 506"/>
              <a:gd name="T22" fmla="*/ 289 w 482"/>
              <a:gd name="T23" fmla="*/ 492 h 506"/>
              <a:gd name="T24" fmla="*/ 373 w 482"/>
              <a:gd name="T25" fmla="*/ 331 h 506"/>
              <a:gd name="T26" fmla="*/ 267 w 482"/>
              <a:gd name="T27" fmla="*/ 447 h 506"/>
              <a:gd name="T28" fmla="*/ 144 w 482"/>
              <a:gd name="T29" fmla="*/ 454 h 506"/>
              <a:gd name="T30" fmla="*/ 27 w 482"/>
              <a:gd name="T31" fmla="*/ 347 h 506"/>
              <a:gd name="T32" fmla="*/ 45 w 482"/>
              <a:gd name="T33" fmla="*/ 177 h 506"/>
              <a:gd name="T34" fmla="*/ 179 w 482"/>
              <a:gd name="T35" fmla="*/ 96 h 506"/>
              <a:gd name="T36" fmla="*/ 325 w 482"/>
              <a:gd name="T37" fmla="*/ 148 h 506"/>
              <a:gd name="T38" fmla="*/ 197 w 482"/>
              <a:gd name="T39" fmla="*/ 130 h 506"/>
              <a:gd name="T40" fmla="*/ 92 w 482"/>
              <a:gd name="T41" fmla="*/ 173 h 506"/>
              <a:gd name="T42" fmla="*/ 51 w 482"/>
              <a:gd name="T43" fmla="*/ 307 h 506"/>
              <a:gd name="T44" fmla="*/ 127 w 482"/>
              <a:gd name="T45" fmla="*/ 409 h 506"/>
              <a:gd name="T46" fmla="*/ 254 w 482"/>
              <a:gd name="T47" fmla="*/ 416 h 506"/>
              <a:gd name="T48" fmla="*/ 339 w 482"/>
              <a:gd name="T49" fmla="*/ 322 h 506"/>
              <a:gd name="T50" fmla="*/ 325 w 482"/>
              <a:gd name="T51" fmla="*/ 203 h 506"/>
              <a:gd name="T52" fmla="*/ 377 w 482"/>
              <a:gd name="T53" fmla="*/ 245 h 506"/>
              <a:gd name="T54" fmla="*/ 222 w 482"/>
              <a:gd name="T55" fmla="*/ 303 h 506"/>
              <a:gd name="T56" fmla="*/ 172 w 482"/>
              <a:gd name="T57" fmla="*/ 303 h 506"/>
              <a:gd name="T58" fmla="*/ 177 w 482"/>
              <a:gd name="T59" fmla="*/ 248 h 506"/>
              <a:gd name="T60" fmla="*/ 211 w 482"/>
              <a:gd name="T61" fmla="*/ 262 h 506"/>
              <a:gd name="T62" fmla="*/ 221 w 482"/>
              <a:gd name="T63" fmla="*/ 272 h 506"/>
              <a:gd name="T64" fmla="*/ 207 w 482"/>
              <a:gd name="T65" fmla="*/ 230 h 506"/>
              <a:gd name="T66" fmla="*/ 148 w 482"/>
              <a:gd name="T67" fmla="*/ 269 h 506"/>
              <a:gd name="T68" fmla="*/ 197 w 482"/>
              <a:gd name="T69" fmla="*/ 327 h 506"/>
              <a:gd name="T70" fmla="*/ 247 w 482"/>
              <a:gd name="T71" fmla="*/ 279 h 506"/>
              <a:gd name="T72" fmla="*/ 285 w 482"/>
              <a:gd name="T73" fmla="*/ 263 h 506"/>
              <a:gd name="T74" fmla="*/ 261 w 482"/>
              <a:gd name="T75" fmla="*/ 341 h 506"/>
              <a:gd name="T76" fmla="*/ 197 w 482"/>
              <a:gd name="T77" fmla="*/ 368 h 506"/>
              <a:gd name="T78" fmla="*/ 133 w 482"/>
              <a:gd name="T79" fmla="*/ 341 h 506"/>
              <a:gd name="T80" fmla="*/ 107 w 482"/>
              <a:gd name="T81" fmla="*/ 270 h 506"/>
              <a:gd name="T82" fmla="*/ 147 w 482"/>
              <a:gd name="T83" fmla="*/ 203 h 506"/>
              <a:gd name="T84" fmla="*/ 223 w 482"/>
              <a:gd name="T85" fmla="*/ 192 h 506"/>
              <a:gd name="T86" fmla="*/ 254 w 482"/>
              <a:gd name="T87" fmla="*/ 191 h 506"/>
              <a:gd name="T88" fmla="*/ 167 w 482"/>
              <a:gd name="T89" fmla="*/ 178 h 506"/>
              <a:gd name="T90" fmla="*/ 101 w 482"/>
              <a:gd name="T91" fmla="*/ 239 h 506"/>
              <a:gd name="T92" fmla="*/ 110 w 482"/>
              <a:gd name="T93" fmla="*/ 336 h 506"/>
              <a:gd name="T94" fmla="*/ 187 w 482"/>
              <a:gd name="T95" fmla="*/ 381 h 506"/>
              <a:gd name="T96" fmla="*/ 255 w 482"/>
              <a:gd name="T97" fmla="*/ 365 h 506"/>
              <a:gd name="T98" fmla="*/ 301 w 482"/>
              <a:gd name="T99" fmla="*/ 288 h 506"/>
              <a:gd name="T100" fmla="*/ 279 w 482"/>
              <a:gd name="T101" fmla="*/ 214 h 506"/>
              <a:gd name="T102" fmla="*/ 332 w 482"/>
              <a:gd name="T103" fmla="*/ 279 h 506"/>
              <a:gd name="T104" fmla="*/ 292 w 482"/>
              <a:gd name="T105" fmla="*/ 374 h 506"/>
              <a:gd name="T106" fmla="*/ 184 w 482"/>
              <a:gd name="T107" fmla="*/ 412 h 506"/>
              <a:gd name="T108" fmla="*/ 85 w 482"/>
              <a:gd name="T109" fmla="*/ 352 h 506"/>
              <a:gd name="T110" fmla="*/ 73 w 482"/>
              <a:gd name="T111" fmla="*/ 228 h 506"/>
              <a:gd name="T112" fmla="*/ 158 w 482"/>
              <a:gd name="T113" fmla="*/ 149 h 506"/>
              <a:gd name="T114" fmla="*/ 270 w 482"/>
              <a:gd name="T115" fmla="*/ 16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2" h="506">
                <a:moveTo>
                  <a:pt x="404" y="136"/>
                </a:moveTo>
                <a:lnTo>
                  <a:pt x="482" y="57"/>
                </a:lnTo>
                <a:lnTo>
                  <a:pt x="447" y="45"/>
                </a:lnTo>
                <a:lnTo>
                  <a:pt x="449" y="44"/>
                </a:lnTo>
                <a:lnTo>
                  <a:pt x="449" y="44"/>
                </a:lnTo>
                <a:lnTo>
                  <a:pt x="451" y="42"/>
                </a:lnTo>
                <a:lnTo>
                  <a:pt x="451" y="39"/>
                </a:lnTo>
                <a:lnTo>
                  <a:pt x="451" y="37"/>
                </a:lnTo>
                <a:lnTo>
                  <a:pt x="449" y="33"/>
                </a:lnTo>
                <a:lnTo>
                  <a:pt x="449" y="33"/>
                </a:lnTo>
                <a:lnTo>
                  <a:pt x="446" y="32"/>
                </a:lnTo>
                <a:lnTo>
                  <a:pt x="444" y="32"/>
                </a:lnTo>
                <a:lnTo>
                  <a:pt x="441" y="32"/>
                </a:lnTo>
                <a:lnTo>
                  <a:pt x="439" y="33"/>
                </a:lnTo>
                <a:lnTo>
                  <a:pt x="437" y="36"/>
                </a:lnTo>
                <a:lnTo>
                  <a:pt x="425" y="0"/>
                </a:lnTo>
                <a:lnTo>
                  <a:pt x="346" y="79"/>
                </a:lnTo>
                <a:lnTo>
                  <a:pt x="358" y="114"/>
                </a:lnTo>
                <a:lnTo>
                  <a:pt x="353" y="119"/>
                </a:lnTo>
                <a:lnTo>
                  <a:pt x="353" y="120"/>
                </a:lnTo>
                <a:lnTo>
                  <a:pt x="335" y="137"/>
                </a:lnTo>
                <a:lnTo>
                  <a:pt x="335" y="137"/>
                </a:lnTo>
                <a:lnTo>
                  <a:pt x="321" y="124"/>
                </a:lnTo>
                <a:lnTo>
                  <a:pt x="305" y="113"/>
                </a:lnTo>
                <a:lnTo>
                  <a:pt x="289" y="104"/>
                </a:lnTo>
                <a:lnTo>
                  <a:pt x="271" y="95"/>
                </a:lnTo>
                <a:lnTo>
                  <a:pt x="254" y="90"/>
                </a:lnTo>
                <a:lnTo>
                  <a:pt x="236" y="84"/>
                </a:lnTo>
                <a:lnTo>
                  <a:pt x="216" y="82"/>
                </a:lnTo>
                <a:lnTo>
                  <a:pt x="197" y="81"/>
                </a:lnTo>
                <a:lnTo>
                  <a:pt x="197" y="81"/>
                </a:lnTo>
                <a:lnTo>
                  <a:pt x="177" y="82"/>
                </a:lnTo>
                <a:lnTo>
                  <a:pt x="158" y="84"/>
                </a:lnTo>
                <a:lnTo>
                  <a:pt x="140" y="90"/>
                </a:lnTo>
                <a:lnTo>
                  <a:pt x="121" y="96"/>
                </a:lnTo>
                <a:lnTo>
                  <a:pt x="104" y="104"/>
                </a:lnTo>
                <a:lnTo>
                  <a:pt x="88" y="114"/>
                </a:lnTo>
                <a:lnTo>
                  <a:pt x="72" y="125"/>
                </a:lnTo>
                <a:lnTo>
                  <a:pt x="58" y="138"/>
                </a:lnTo>
                <a:lnTo>
                  <a:pt x="58" y="138"/>
                </a:lnTo>
                <a:lnTo>
                  <a:pt x="44" y="153"/>
                </a:lnTo>
                <a:lnTo>
                  <a:pt x="33" y="169"/>
                </a:lnTo>
                <a:lnTo>
                  <a:pt x="22" y="187"/>
                </a:lnTo>
                <a:lnTo>
                  <a:pt x="14" y="204"/>
                </a:lnTo>
                <a:lnTo>
                  <a:pt x="8" y="221"/>
                </a:lnTo>
                <a:lnTo>
                  <a:pt x="4" y="241"/>
                </a:lnTo>
                <a:lnTo>
                  <a:pt x="0" y="259"/>
                </a:lnTo>
                <a:lnTo>
                  <a:pt x="0" y="279"/>
                </a:lnTo>
                <a:lnTo>
                  <a:pt x="0" y="297"/>
                </a:lnTo>
                <a:lnTo>
                  <a:pt x="4" y="315"/>
                </a:lnTo>
                <a:lnTo>
                  <a:pt x="8" y="335"/>
                </a:lnTo>
                <a:lnTo>
                  <a:pt x="14" y="352"/>
                </a:lnTo>
                <a:lnTo>
                  <a:pt x="22" y="369"/>
                </a:lnTo>
                <a:lnTo>
                  <a:pt x="33" y="387"/>
                </a:lnTo>
                <a:lnTo>
                  <a:pt x="44" y="403"/>
                </a:lnTo>
                <a:lnTo>
                  <a:pt x="58" y="418"/>
                </a:lnTo>
                <a:lnTo>
                  <a:pt x="58" y="418"/>
                </a:lnTo>
                <a:lnTo>
                  <a:pt x="66" y="425"/>
                </a:lnTo>
                <a:lnTo>
                  <a:pt x="76" y="433"/>
                </a:lnTo>
                <a:lnTo>
                  <a:pt x="54" y="506"/>
                </a:lnTo>
                <a:lnTo>
                  <a:pt x="115" y="506"/>
                </a:lnTo>
                <a:lnTo>
                  <a:pt x="128" y="462"/>
                </a:lnTo>
                <a:lnTo>
                  <a:pt x="128" y="462"/>
                </a:lnTo>
                <a:lnTo>
                  <a:pt x="144" y="469"/>
                </a:lnTo>
                <a:lnTo>
                  <a:pt x="161" y="472"/>
                </a:lnTo>
                <a:lnTo>
                  <a:pt x="180" y="474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215" y="474"/>
                </a:lnTo>
                <a:lnTo>
                  <a:pt x="233" y="472"/>
                </a:lnTo>
                <a:lnTo>
                  <a:pt x="249" y="469"/>
                </a:lnTo>
                <a:lnTo>
                  <a:pt x="266" y="463"/>
                </a:lnTo>
                <a:lnTo>
                  <a:pt x="278" y="506"/>
                </a:lnTo>
                <a:lnTo>
                  <a:pt x="338" y="506"/>
                </a:lnTo>
                <a:lnTo>
                  <a:pt x="318" y="434"/>
                </a:lnTo>
                <a:lnTo>
                  <a:pt x="318" y="434"/>
                </a:lnTo>
                <a:lnTo>
                  <a:pt x="328" y="427"/>
                </a:lnTo>
                <a:lnTo>
                  <a:pt x="336" y="418"/>
                </a:lnTo>
                <a:lnTo>
                  <a:pt x="336" y="418"/>
                </a:lnTo>
                <a:lnTo>
                  <a:pt x="350" y="403"/>
                </a:lnTo>
                <a:lnTo>
                  <a:pt x="361" y="388"/>
                </a:lnTo>
                <a:lnTo>
                  <a:pt x="371" y="371"/>
                </a:lnTo>
                <a:lnTo>
                  <a:pt x="379" y="354"/>
                </a:lnTo>
                <a:lnTo>
                  <a:pt x="386" y="336"/>
                </a:lnTo>
                <a:lnTo>
                  <a:pt x="390" y="316"/>
                </a:lnTo>
                <a:lnTo>
                  <a:pt x="393" y="298"/>
                </a:lnTo>
                <a:lnTo>
                  <a:pt x="395" y="279"/>
                </a:lnTo>
                <a:lnTo>
                  <a:pt x="395" y="279"/>
                </a:lnTo>
                <a:lnTo>
                  <a:pt x="393" y="260"/>
                </a:lnTo>
                <a:lnTo>
                  <a:pt x="391" y="242"/>
                </a:lnTo>
                <a:lnTo>
                  <a:pt x="387" y="225"/>
                </a:lnTo>
                <a:lnTo>
                  <a:pt x="382" y="208"/>
                </a:lnTo>
                <a:lnTo>
                  <a:pt x="375" y="192"/>
                </a:lnTo>
                <a:lnTo>
                  <a:pt x="366" y="176"/>
                </a:lnTo>
                <a:lnTo>
                  <a:pt x="357" y="162"/>
                </a:lnTo>
                <a:lnTo>
                  <a:pt x="345" y="148"/>
                </a:lnTo>
                <a:lnTo>
                  <a:pt x="369" y="124"/>
                </a:lnTo>
                <a:lnTo>
                  <a:pt x="404" y="136"/>
                </a:lnTo>
                <a:close/>
                <a:moveTo>
                  <a:pt x="456" y="64"/>
                </a:moveTo>
                <a:lnTo>
                  <a:pt x="400" y="120"/>
                </a:lnTo>
                <a:lnTo>
                  <a:pt x="379" y="113"/>
                </a:lnTo>
                <a:lnTo>
                  <a:pt x="436" y="57"/>
                </a:lnTo>
                <a:lnTo>
                  <a:pt x="456" y="64"/>
                </a:lnTo>
                <a:close/>
                <a:moveTo>
                  <a:pt x="370" y="103"/>
                </a:moveTo>
                <a:lnTo>
                  <a:pt x="362" y="82"/>
                </a:lnTo>
                <a:lnTo>
                  <a:pt x="418" y="26"/>
                </a:lnTo>
                <a:lnTo>
                  <a:pt x="426" y="46"/>
                </a:lnTo>
                <a:lnTo>
                  <a:pt x="398" y="74"/>
                </a:lnTo>
                <a:lnTo>
                  <a:pt x="370" y="103"/>
                </a:lnTo>
                <a:close/>
                <a:moveTo>
                  <a:pt x="104" y="492"/>
                </a:moveTo>
                <a:lnTo>
                  <a:pt x="74" y="492"/>
                </a:lnTo>
                <a:lnTo>
                  <a:pt x="88" y="443"/>
                </a:lnTo>
                <a:lnTo>
                  <a:pt x="88" y="443"/>
                </a:lnTo>
                <a:lnTo>
                  <a:pt x="101" y="450"/>
                </a:lnTo>
                <a:lnTo>
                  <a:pt x="114" y="457"/>
                </a:lnTo>
                <a:lnTo>
                  <a:pt x="104" y="492"/>
                </a:lnTo>
                <a:close/>
                <a:moveTo>
                  <a:pt x="319" y="492"/>
                </a:moveTo>
                <a:lnTo>
                  <a:pt x="289" y="492"/>
                </a:lnTo>
                <a:lnTo>
                  <a:pt x="279" y="458"/>
                </a:lnTo>
                <a:lnTo>
                  <a:pt x="279" y="458"/>
                </a:lnTo>
                <a:lnTo>
                  <a:pt x="292" y="451"/>
                </a:lnTo>
                <a:lnTo>
                  <a:pt x="305" y="443"/>
                </a:lnTo>
                <a:lnTo>
                  <a:pt x="319" y="492"/>
                </a:lnTo>
                <a:close/>
                <a:moveTo>
                  <a:pt x="380" y="279"/>
                </a:moveTo>
                <a:lnTo>
                  <a:pt x="380" y="279"/>
                </a:lnTo>
                <a:lnTo>
                  <a:pt x="379" y="296"/>
                </a:lnTo>
                <a:lnTo>
                  <a:pt x="377" y="314"/>
                </a:lnTo>
                <a:lnTo>
                  <a:pt x="373" y="331"/>
                </a:lnTo>
                <a:lnTo>
                  <a:pt x="366" y="348"/>
                </a:lnTo>
                <a:lnTo>
                  <a:pt x="359" y="364"/>
                </a:lnTo>
                <a:lnTo>
                  <a:pt x="349" y="380"/>
                </a:lnTo>
                <a:lnTo>
                  <a:pt x="338" y="394"/>
                </a:lnTo>
                <a:lnTo>
                  <a:pt x="326" y="407"/>
                </a:lnTo>
                <a:lnTo>
                  <a:pt x="326" y="407"/>
                </a:lnTo>
                <a:lnTo>
                  <a:pt x="314" y="420"/>
                </a:lnTo>
                <a:lnTo>
                  <a:pt x="298" y="431"/>
                </a:lnTo>
                <a:lnTo>
                  <a:pt x="283" y="439"/>
                </a:lnTo>
                <a:lnTo>
                  <a:pt x="267" y="447"/>
                </a:lnTo>
                <a:lnTo>
                  <a:pt x="251" y="454"/>
                </a:lnTo>
                <a:lnTo>
                  <a:pt x="234" y="458"/>
                </a:lnTo>
                <a:lnTo>
                  <a:pt x="215" y="460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79" y="460"/>
                </a:lnTo>
                <a:lnTo>
                  <a:pt x="161" y="458"/>
                </a:lnTo>
                <a:lnTo>
                  <a:pt x="144" y="454"/>
                </a:lnTo>
                <a:lnTo>
                  <a:pt x="127" y="447"/>
                </a:lnTo>
                <a:lnTo>
                  <a:pt x="110" y="439"/>
                </a:lnTo>
                <a:lnTo>
                  <a:pt x="95" y="431"/>
                </a:lnTo>
                <a:lnTo>
                  <a:pt x="81" y="420"/>
                </a:lnTo>
                <a:lnTo>
                  <a:pt x="67" y="407"/>
                </a:lnTo>
                <a:lnTo>
                  <a:pt x="67" y="407"/>
                </a:lnTo>
                <a:lnTo>
                  <a:pt x="55" y="394"/>
                </a:lnTo>
                <a:lnTo>
                  <a:pt x="45" y="379"/>
                </a:lnTo>
                <a:lnTo>
                  <a:pt x="35" y="363"/>
                </a:lnTo>
                <a:lnTo>
                  <a:pt x="27" y="347"/>
                </a:lnTo>
                <a:lnTo>
                  <a:pt x="22" y="330"/>
                </a:lnTo>
                <a:lnTo>
                  <a:pt x="18" y="313"/>
                </a:lnTo>
                <a:lnTo>
                  <a:pt x="14" y="296"/>
                </a:lnTo>
                <a:lnTo>
                  <a:pt x="14" y="279"/>
                </a:lnTo>
                <a:lnTo>
                  <a:pt x="14" y="260"/>
                </a:lnTo>
                <a:lnTo>
                  <a:pt x="18" y="243"/>
                </a:lnTo>
                <a:lnTo>
                  <a:pt x="22" y="226"/>
                </a:lnTo>
                <a:lnTo>
                  <a:pt x="27" y="209"/>
                </a:lnTo>
                <a:lnTo>
                  <a:pt x="35" y="193"/>
                </a:lnTo>
                <a:lnTo>
                  <a:pt x="45" y="177"/>
                </a:lnTo>
                <a:lnTo>
                  <a:pt x="55" y="163"/>
                </a:lnTo>
                <a:lnTo>
                  <a:pt x="67" y="149"/>
                </a:lnTo>
                <a:lnTo>
                  <a:pt x="67" y="149"/>
                </a:lnTo>
                <a:lnTo>
                  <a:pt x="81" y="136"/>
                </a:lnTo>
                <a:lnTo>
                  <a:pt x="95" y="125"/>
                </a:lnTo>
                <a:lnTo>
                  <a:pt x="110" y="117"/>
                </a:lnTo>
                <a:lnTo>
                  <a:pt x="127" y="109"/>
                </a:lnTo>
                <a:lnTo>
                  <a:pt x="144" y="103"/>
                </a:lnTo>
                <a:lnTo>
                  <a:pt x="161" y="98"/>
                </a:lnTo>
                <a:lnTo>
                  <a:pt x="179" y="96"/>
                </a:lnTo>
                <a:lnTo>
                  <a:pt x="197" y="95"/>
                </a:lnTo>
                <a:lnTo>
                  <a:pt x="197" y="95"/>
                </a:lnTo>
                <a:lnTo>
                  <a:pt x="215" y="96"/>
                </a:lnTo>
                <a:lnTo>
                  <a:pt x="233" y="98"/>
                </a:lnTo>
                <a:lnTo>
                  <a:pt x="250" y="103"/>
                </a:lnTo>
                <a:lnTo>
                  <a:pt x="266" y="109"/>
                </a:lnTo>
                <a:lnTo>
                  <a:pt x="282" y="115"/>
                </a:lnTo>
                <a:lnTo>
                  <a:pt x="297" y="125"/>
                </a:lnTo>
                <a:lnTo>
                  <a:pt x="311" y="135"/>
                </a:lnTo>
                <a:lnTo>
                  <a:pt x="325" y="148"/>
                </a:lnTo>
                <a:lnTo>
                  <a:pt x="301" y="172"/>
                </a:lnTo>
                <a:lnTo>
                  <a:pt x="301" y="172"/>
                </a:lnTo>
                <a:lnTo>
                  <a:pt x="290" y="162"/>
                </a:lnTo>
                <a:lnTo>
                  <a:pt x="279" y="153"/>
                </a:lnTo>
                <a:lnTo>
                  <a:pt x="266" y="147"/>
                </a:lnTo>
                <a:lnTo>
                  <a:pt x="253" y="140"/>
                </a:lnTo>
                <a:lnTo>
                  <a:pt x="240" y="136"/>
                </a:lnTo>
                <a:lnTo>
                  <a:pt x="226" y="132"/>
                </a:lnTo>
                <a:lnTo>
                  <a:pt x="212" y="131"/>
                </a:lnTo>
                <a:lnTo>
                  <a:pt x="197" y="130"/>
                </a:lnTo>
                <a:lnTo>
                  <a:pt x="197" y="130"/>
                </a:lnTo>
                <a:lnTo>
                  <a:pt x="183" y="131"/>
                </a:lnTo>
                <a:lnTo>
                  <a:pt x="168" y="133"/>
                </a:lnTo>
                <a:lnTo>
                  <a:pt x="154" y="136"/>
                </a:lnTo>
                <a:lnTo>
                  <a:pt x="140" y="140"/>
                </a:lnTo>
                <a:lnTo>
                  <a:pt x="127" y="147"/>
                </a:lnTo>
                <a:lnTo>
                  <a:pt x="115" y="154"/>
                </a:lnTo>
                <a:lnTo>
                  <a:pt x="103" y="163"/>
                </a:lnTo>
                <a:lnTo>
                  <a:pt x="92" y="173"/>
                </a:lnTo>
                <a:lnTo>
                  <a:pt x="92" y="173"/>
                </a:lnTo>
                <a:lnTo>
                  <a:pt x="81" y="185"/>
                </a:lnTo>
                <a:lnTo>
                  <a:pt x="73" y="196"/>
                </a:lnTo>
                <a:lnTo>
                  <a:pt x="65" y="208"/>
                </a:lnTo>
                <a:lnTo>
                  <a:pt x="60" y="222"/>
                </a:lnTo>
                <a:lnTo>
                  <a:pt x="54" y="235"/>
                </a:lnTo>
                <a:lnTo>
                  <a:pt x="51" y="249"/>
                </a:lnTo>
                <a:lnTo>
                  <a:pt x="49" y="263"/>
                </a:lnTo>
                <a:lnTo>
                  <a:pt x="49" y="279"/>
                </a:lnTo>
                <a:lnTo>
                  <a:pt x="49" y="293"/>
                </a:lnTo>
                <a:lnTo>
                  <a:pt x="51" y="307"/>
                </a:lnTo>
                <a:lnTo>
                  <a:pt x="54" y="321"/>
                </a:lnTo>
                <a:lnTo>
                  <a:pt x="60" y="334"/>
                </a:lnTo>
                <a:lnTo>
                  <a:pt x="65" y="348"/>
                </a:lnTo>
                <a:lnTo>
                  <a:pt x="73" y="360"/>
                </a:lnTo>
                <a:lnTo>
                  <a:pt x="81" y="371"/>
                </a:lnTo>
                <a:lnTo>
                  <a:pt x="92" y="383"/>
                </a:lnTo>
                <a:lnTo>
                  <a:pt x="92" y="383"/>
                </a:lnTo>
                <a:lnTo>
                  <a:pt x="103" y="393"/>
                </a:lnTo>
                <a:lnTo>
                  <a:pt x="115" y="402"/>
                </a:lnTo>
                <a:lnTo>
                  <a:pt x="127" y="409"/>
                </a:lnTo>
                <a:lnTo>
                  <a:pt x="140" y="416"/>
                </a:lnTo>
                <a:lnTo>
                  <a:pt x="154" y="420"/>
                </a:lnTo>
                <a:lnTo>
                  <a:pt x="168" y="424"/>
                </a:lnTo>
                <a:lnTo>
                  <a:pt x="183" y="427"/>
                </a:lnTo>
                <a:lnTo>
                  <a:pt x="197" y="427"/>
                </a:lnTo>
                <a:lnTo>
                  <a:pt x="197" y="427"/>
                </a:lnTo>
                <a:lnTo>
                  <a:pt x="212" y="427"/>
                </a:lnTo>
                <a:lnTo>
                  <a:pt x="226" y="424"/>
                </a:lnTo>
                <a:lnTo>
                  <a:pt x="240" y="420"/>
                </a:lnTo>
                <a:lnTo>
                  <a:pt x="254" y="416"/>
                </a:lnTo>
                <a:lnTo>
                  <a:pt x="267" y="409"/>
                </a:lnTo>
                <a:lnTo>
                  <a:pt x="280" y="402"/>
                </a:lnTo>
                <a:lnTo>
                  <a:pt x="291" y="393"/>
                </a:lnTo>
                <a:lnTo>
                  <a:pt x="303" y="383"/>
                </a:lnTo>
                <a:lnTo>
                  <a:pt x="303" y="383"/>
                </a:lnTo>
                <a:lnTo>
                  <a:pt x="312" y="373"/>
                </a:lnTo>
                <a:lnTo>
                  <a:pt x="321" y="361"/>
                </a:lnTo>
                <a:lnTo>
                  <a:pt x="329" y="348"/>
                </a:lnTo>
                <a:lnTo>
                  <a:pt x="335" y="335"/>
                </a:lnTo>
                <a:lnTo>
                  <a:pt x="339" y="322"/>
                </a:lnTo>
                <a:lnTo>
                  <a:pt x="343" y="308"/>
                </a:lnTo>
                <a:lnTo>
                  <a:pt x="345" y="293"/>
                </a:lnTo>
                <a:lnTo>
                  <a:pt x="346" y="279"/>
                </a:lnTo>
                <a:lnTo>
                  <a:pt x="346" y="279"/>
                </a:lnTo>
                <a:lnTo>
                  <a:pt x="345" y="265"/>
                </a:lnTo>
                <a:lnTo>
                  <a:pt x="344" y="252"/>
                </a:lnTo>
                <a:lnTo>
                  <a:pt x="341" y="240"/>
                </a:lnTo>
                <a:lnTo>
                  <a:pt x="337" y="227"/>
                </a:lnTo>
                <a:lnTo>
                  <a:pt x="332" y="215"/>
                </a:lnTo>
                <a:lnTo>
                  <a:pt x="325" y="203"/>
                </a:lnTo>
                <a:lnTo>
                  <a:pt x="319" y="192"/>
                </a:lnTo>
                <a:lnTo>
                  <a:pt x="310" y="182"/>
                </a:lnTo>
                <a:lnTo>
                  <a:pt x="335" y="158"/>
                </a:lnTo>
                <a:lnTo>
                  <a:pt x="335" y="158"/>
                </a:lnTo>
                <a:lnTo>
                  <a:pt x="345" y="171"/>
                </a:lnTo>
                <a:lnTo>
                  <a:pt x="355" y="185"/>
                </a:lnTo>
                <a:lnTo>
                  <a:pt x="362" y="199"/>
                </a:lnTo>
                <a:lnTo>
                  <a:pt x="369" y="214"/>
                </a:lnTo>
                <a:lnTo>
                  <a:pt x="374" y="229"/>
                </a:lnTo>
                <a:lnTo>
                  <a:pt x="377" y="245"/>
                </a:lnTo>
                <a:lnTo>
                  <a:pt x="379" y="261"/>
                </a:lnTo>
                <a:lnTo>
                  <a:pt x="380" y="279"/>
                </a:lnTo>
                <a:lnTo>
                  <a:pt x="380" y="279"/>
                </a:lnTo>
                <a:close/>
                <a:moveTo>
                  <a:pt x="233" y="279"/>
                </a:moveTo>
                <a:lnTo>
                  <a:pt x="233" y="279"/>
                </a:lnTo>
                <a:lnTo>
                  <a:pt x="231" y="285"/>
                </a:lnTo>
                <a:lnTo>
                  <a:pt x="230" y="292"/>
                </a:lnTo>
                <a:lnTo>
                  <a:pt x="226" y="298"/>
                </a:lnTo>
                <a:lnTo>
                  <a:pt x="222" y="303"/>
                </a:lnTo>
                <a:lnTo>
                  <a:pt x="222" y="303"/>
                </a:lnTo>
                <a:lnTo>
                  <a:pt x="216" y="308"/>
                </a:lnTo>
                <a:lnTo>
                  <a:pt x="211" y="311"/>
                </a:lnTo>
                <a:lnTo>
                  <a:pt x="204" y="313"/>
                </a:lnTo>
                <a:lnTo>
                  <a:pt x="197" y="313"/>
                </a:lnTo>
                <a:lnTo>
                  <a:pt x="197" y="313"/>
                </a:lnTo>
                <a:lnTo>
                  <a:pt x="190" y="313"/>
                </a:lnTo>
                <a:lnTo>
                  <a:pt x="184" y="311"/>
                </a:lnTo>
                <a:lnTo>
                  <a:pt x="177" y="308"/>
                </a:lnTo>
                <a:lnTo>
                  <a:pt x="172" y="303"/>
                </a:lnTo>
                <a:lnTo>
                  <a:pt x="172" y="303"/>
                </a:lnTo>
                <a:lnTo>
                  <a:pt x="168" y="298"/>
                </a:lnTo>
                <a:lnTo>
                  <a:pt x="164" y="292"/>
                </a:lnTo>
                <a:lnTo>
                  <a:pt x="162" y="285"/>
                </a:lnTo>
                <a:lnTo>
                  <a:pt x="161" y="279"/>
                </a:lnTo>
                <a:lnTo>
                  <a:pt x="162" y="271"/>
                </a:lnTo>
                <a:lnTo>
                  <a:pt x="164" y="265"/>
                </a:lnTo>
                <a:lnTo>
                  <a:pt x="168" y="259"/>
                </a:lnTo>
                <a:lnTo>
                  <a:pt x="172" y="253"/>
                </a:lnTo>
                <a:lnTo>
                  <a:pt x="172" y="253"/>
                </a:lnTo>
                <a:lnTo>
                  <a:pt x="177" y="248"/>
                </a:lnTo>
                <a:lnTo>
                  <a:pt x="184" y="245"/>
                </a:lnTo>
                <a:lnTo>
                  <a:pt x="190" y="243"/>
                </a:lnTo>
                <a:lnTo>
                  <a:pt x="197" y="243"/>
                </a:lnTo>
                <a:lnTo>
                  <a:pt x="197" y="243"/>
                </a:lnTo>
                <a:lnTo>
                  <a:pt x="203" y="243"/>
                </a:lnTo>
                <a:lnTo>
                  <a:pt x="210" y="245"/>
                </a:lnTo>
                <a:lnTo>
                  <a:pt x="215" y="248"/>
                </a:lnTo>
                <a:lnTo>
                  <a:pt x="221" y="252"/>
                </a:lnTo>
                <a:lnTo>
                  <a:pt x="211" y="262"/>
                </a:lnTo>
                <a:lnTo>
                  <a:pt x="211" y="262"/>
                </a:lnTo>
                <a:lnTo>
                  <a:pt x="209" y="265"/>
                </a:lnTo>
                <a:lnTo>
                  <a:pt x="209" y="267"/>
                </a:lnTo>
                <a:lnTo>
                  <a:pt x="209" y="270"/>
                </a:lnTo>
                <a:lnTo>
                  <a:pt x="211" y="272"/>
                </a:lnTo>
                <a:lnTo>
                  <a:pt x="211" y="272"/>
                </a:lnTo>
                <a:lnTo>
                  <a:pt x="213" y="273"/>
                </a:lnTo>
                <a:lnTo>
                  <a:pt x="215" y="274"/>
                </a:lnTo>
                <a:lnTo>
                  <a:pt x="215" y="274"/>
                </a:lnTo>
                <a:lnTo>
                  <a:pt x="218" y="273"/>
                </a:lnTo>
                <a:lnTo>
                  <a:pt x="221" y="272"/>
                </a:lnTo>
                <a:lnTo>
                  <a:pt x="229" y="263"/>
                </a:lnTo>
                <a:lnTo>
                  <a:pt x="229" y="263"/>
                </a:lnTo>
                <a:lnTo>
                  <a:pt x="231" y="271"/>
                </a:lnTo>
                <a:lnTo>
                  <a:pt x="233" y="279"/>
                </a:lnTo>
                <a:lnTo>
                  <a:pt x="233" y="279"/>
                </a:lnTo>
                <a:close/>
                <a:moveTo>
                  <a:pt x="230" y="242"/>
                </a:moveTo>
                <a:lnTo>
                  <a:pt x="230" y="242"/>
                </a:lnTo>
                <a:lnTo>
                  <a:pt x="224" y="236"/>
                </a:lnTo>
                <a:lnTo>
                  <a:pt x="215" y="232"/>
                </a:lnTo>
                <a:lnTo>
                  <a:pt x="207" y="230"/>
                </a:lnTo>
                <a:lnTo>
                  <a:pt x="197" y="229"/>
                </a:lnTo>
                <a:lnTo>
                  <a:pt x="197" y="229"/>
                </a:lnTo>
                <a:lnTo>
                  <a:pt x="187" y="230"/>
                </a:lnTo>
                <a:lnTo>
                  <a:pt x="179" y="232"/>
                </a:lnTo>
                <a:lnTo>
                  <a:pt x="170" y="236"/>
                </a:lnTo>
                <a:lnTo>
                  <a:pt x="162" y="243"/>
                </a:lnTo>
                <a:lnTo>
                  <a:pt x="162" y="243"/>
                </a:lnTo>
                <a:lnTo>
                  <a:pt x="156" y="250"/>
                </a:lnTo>
                <a:lnTo>
                  <a:pt x="152" y="259"/>
                </a:lnTo>
                <a:lnTo>
                  <a:pt x="148" y="269"/>
                </a:lnTo>
                <a:lnTo>
                  <a:pt x="147" y="279"/>
                </a:lnTo>
                <a:lnTo>
                  <a:pt x="148" y="287"/>
                </a:lnTo>
                <a:lnTo>
                  <a:pt x="152" y="297"/>
                </a:lnTo>
                <a:lnTo>
                  <a:pt x="156" y="306"/>
                </a:lnTo>
                <a:lnTo>
                  <a:pt x="162" y="313"/>
                </a:lnTo>
                <a:lnTo>
                  <a:pt x="162" y="313"/>
                </a:lnTo>
                <a:lnTo>
                  <a:pt x="170" y="320"/>
                </a:lnTo>
                <a:lnTo>
                  <a:pt x="179" y="324"/>
                </a:lnTo>
                <a:lnTo>
                  <a:pt x="187" y="327"/>
                </a:lnTo>
                <a:lnTo>
                  <a:pt x="197" y="327"/>
                </a:lnTo>
                <a:lnTo>
                  <a:pt x="197" y="327"/>
                </a:lnTo>
                <a:lnTo>
                  <a:pt x="207" y="327"/>
                </a:lnTo>
                <a:lnTo>
                  <a:pt x="216" y="324"/>
                </a:lnTo>
                <a:lnTo>
                  <a:pt x="225" y="320"/>
                </a:lnTo>
                <a:lnTo>
                  <a:pt x="233" y="313"/>
                </a:lnTo>
                <a:lnTo>
                  <a:pt x="233" y="313"/>
                </a:lnTo>
                <a:lnTo>
                  <a:pt x="238" y="306"/>
                </a:lnTo>
                <a:lnTo>
                  <a:pt x="243" y="297"/>
                </a:lnTo>
                <a:lnTo>
                  <a:pt x="245" y="288"/>
                </a:lnTo>
                <a:lnTo>
                  <a:pt x="247" y="279"/>
                </a:lnTo>
                <a:lnTo>
                  <a:pt x="247" y="279"/>
                </a:lnTo>
                <a:lnTo>
                  <a:pt x="247" y="271"/>
                </a:lnTo>
                <a:lnTo>
                  <a:pt x="244" y="265"/>
                </a:lnTo>
                <a:lnTo>
                  <a:pt x="242" y="259"/>
                </a:lnTo>
                <a:lnTo>
                  <a:pt x="240" y="253"/>
                </a:lnTo>
                <a:lnTo>
                  <a:pt x="268" y="223"/>
                </a:lnTo>
                <a:lnTo>
                  <a:pt x="268" y="223"/>
                </a:lnTo>
                <a:lnTo>
                  <a:pt x="277" y="236"/>
                </a:lnTo>
                <a:lnTo>
                  <a:pt x="282" y="249"/>
                </a:lnTo>
                <a:lnTo>
                  <a:pt x="285" y="263"/>
                </a:lnTo>
                <a:lnTo>
                  <a:pt x="287" y="279"/>
                </a:lnTo>
                <a:lnTo>
                  <a:pt x="287" y="279"/>
                </a:lnTo>
                <a:lnTo>
                  <a:pt x="287" y="287"/>
                </a:lnTo>
                <a:lnTo>
                  <a:pt x="285" y="296"/>
                </a:lnTo>
                <a:lnTo>
                  <a:pt x="283" y="304"/>
                </a:lnTo>
                <a:lnTo>
                  <a:pt x="280" y="312"/>
                </a:lnTo>
                <a:lnTo>
                  <a:pt x="277" y="321"/>
                </a:lnTo>
                <a:lnTo>
                  <a:pt x="271" y="328"/>
                </a:lnTo>
                <a:lnTo>
                  <a:pt x="267" y="335"/>
                </a:lnTo>
                <a:lnTo>
                  <a:pt x="261" y="341"/>
                </a:lnTo>
                <a:lnTo>
                  <a:pt x="261" y="341"/>
                </a:lnTo>
                <a:lnTo>
                  <a:pt x="254" y="348"/>
                </a:lnTo>
                <a:lnTo>
                  <a:pt x="247" y="353"/>
                </a:lnTo>
                <a:lnTo>
                  <a:pt x="239" y="357"/>
                </a:lnTo>
                <a:lnTo>
                  <a:pt x="231" y="361"/>
                </a:lnTo>
                <a:lnTo>
                  <a:pt x="223" y="364"/>
                </a:lnTo>
                <a:lnTo>
                  <a:pt x="215" y="366"/>
                </a:lnTo>
                <a:lnTo>
                  <a:pt x="206" y="367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88" y="367"/>
                </a:lnTo>
                <a:lnTo>
                  <a:pt x="180" y="366"/>
                </a:lnTo>
                <a:lnTo>
                  <a:pt x="171" y="364"/>
                </a:lnTo>
                <a:lnTo>
                  <a:pt x="162" y="361"/>
                </a:lnTo>
                <a:lnTo>
                  <a:pt x="155" y="357"/>
                </a:lnTo>
                <a:lnTo>
                  <a:pt x="147" y="353"/>
                </a:lnTo>
                <a:lnTo>
                  <a:pt x="140" y="348"/>
                </a:lnTo>
                <a:lnTo>
                  <a:pt x="133" y="341"/>
                </a:lnTo>
                <a:lnTo>
                  <a:pt x="133" y="341"/>
                </a:lnTo>
                <a:lnTo>
                  <a:pt x="128" y="335"/>
                </a:lnTo>
                <a:lnTo>
                  <a:pt x="122" y="327"/>
                </a:lnTo>
                <a:lnTo>
                  <a:pt x="118" y="320"/>
                </a:lnTo>
                <a:lnTo>
                  <a:pt x="114" y="312"/>
                </a:lnTo>
                <a:lnTo>
                  <a:pt x="110" y="303"/>
                </a:lnTo>
                <a:lnTo>
                  <a:pt x="109" y="295"/>
                </a:lnTo>
                <a:lnTo>
                  <a:pt x="107" y="287"/>
                </a:lnTo>
                <a:lnTo>
                  <a:pt x="107" y="279"/>
                </a:lnTo>
                <a:lnTo>
                  <a:pt x="107" y="270"/>
                </a:lnTo>
                <a:lnTo>
                  <a:pt x="109" y="261"/>
                </a:lnTo>
                <a:lnTo>
                  <a:pt x="110" y="253"/>
                </a:lnTo>
                <a:lnTo>
                  <a:pt x="114" y="244"/>
                </a:lnTo>
                <a:lnTo>
                  <a:pt x="118" y="236"/>
                </a:lnTo>
                <a:lnTo>
                  <a:pt x="122" y="229"/>
                </a:lnTo>
                <a:lnTo>
                  <a:pt x="128" y="221"/>
                </a:lnTo>
                <a:lnTo>
                  <a:pt x="133" y="215"/>
                </a:lnTo>
                <a:lnTo>
                  <a:pt x="133" y="215"/>
                </a:lnTo>
                <a:lnTo>
                  <a:pt x="141" y="208"/>
                </a:lnTo>
                <a:lnTo>
                  <a:pt x="147" y="203"/>
                </a:lnTo>
                <a:lnTo>
                  <a:pt x="155" y="199"/>
                </a:lnTo>
                <a:lnTo>
                  <a:pt x="162" y="195"/>
                </a:lnTo>
                <a:lnTo>
                  <a:pt x="171" y="192"/>
                </a:lnTo>
                <a:lnTo>
                  <a:pt x="180" y="190"/>
                </a:lnTo>
                <a:lnTo>
                  <a:pt x="188" y="189"/>
                </a:lnTo>
                <a:lnTo>
                  <a:pt x="197" y="188"/>
                </a:lnTo>
                <a:lnTo>
                  <a:pt x="197" y="188"/>
                </a:lnTo>
                <a:lnTo>
                  <a:pt x="206" y="189"/>
                </a:lnTo>
                <a:lnTo>
                  <a:pt x="214" y="190"/>
                </a:lnTo>
                <a:lnTo>
                  <a:pt x="223" y="192"/>
                </a:lnTo>
                <a:lnTo>
                  <a:pt x="230" y="194"/>
                </a:lnTo>
                <a:lnTo>
                  <a:pt x="238" y="199"/>
                </a:lnTo>
                <a:lnTo>
                  <a:pt x="245" y="203"/>
                </a:lnTo>
                <a:lnTo>
                  <a:pt x="253" y="207"/>
                </a:lnTo>
                <a:lnTo>
                  <a:pt x="260" y="214"/>
                </a:lnTo>
                <a:lnTo>
                  <a:pt x="230" y="242"/>
                </a:lnTo>
                <a:close/>
                <a:moveTo>
                  <a:pt x="269" y="203"/>
                </a:moveTo>
                <a:lnTo>
                  <a:pt x="269" y="203"/>
                </a:lnTo>
                <a:lnTo>
                  <a:pt x="262" y="196"/>
                </a:lnTo>
                <a:lnTo>
                  <a:pt x="254" y="191"/>
                </a:lnTo>
                <a:lnTo>
                  <a:pt x="245" y="186"/>
                </a:lnTo>
                <a:lnTo>
                  <a:pt x="236" y="181"/>
                </a:lnTo>
                <a:lnTo>
                  <a:pt x="227" y="178"/>
                </a:lnTo>
                <a:lnTo>
                  <a:pt x="217" y="176"/>
                </a:lnTo>
                <a:lnTo>
                  <a:pt x="208" y="175"/>
                </a:lnTo>
                <a:lnTo>
                  <a:pt x="197" y="174"/>
                </a:lnTo>
                <a:lnTo>
                  <a:pt x="197" y="174"/>
                </a:lnTo>
                <a:lnTo>
                  <a:pt x="187" y="175"/>
                </a:lnTo>
                <a:lnTo>
                  <a:pt x="176" y="176"/>
                </a:lnTo>
                <a:lnTo>
                  <a:pt x="167" y="178"/>
                </a:lnTo>
                <a:lnTo>
                  <a:pt x="157" y="182"/>
                </a:lnTo>
                <a:lnTo>
                  <a:pt x="148" y="187"/>
                </a:lnTo>
                <a:lnTo>
                  <a:pt x="140" y="191"/>
                </a:lnTo>
                <a:lnTo>
                  <a:pt x="131" y="198"/>
                </a:lnTo>
                <a:lnTo>
                  <a:pt x="123" y="205"/>
                </a:lnTo>
                <a:lnTo>
                  <a:pt x="123" y="205"/>
                </a:lnTo>
                <a:lnTo>
                  <a:pt x="117" y="213"/>
                </a:lnTo>
                <a:lnTo>
                  <a:pt x="110" y="221"/>
                </a:lnTo>
                <a:lnTo>
                  <a:pt x="105" y="230"/>
                </a:lnTo>
                <a:lnTo>
                  <a:pt x="101" y="239"/>
                </a:lnTo>
                <a:lnTo>
                  <a:pt x="98" y="248"/>
                </a:lnTo>
                <a:lnTo>
                  <a:pt x="95" y="258"/>
                </a:lnTo>
                <a:lnTo>
                  <a:pt x="93" y="268"/>
                </a:lnTo>
                <a:lnTo>
                  <a:pt x="93" y="279"/>
                </a:lnTo>
                <a:lnTo>
                  <a:pt x="93" y="288"/>
                </a:lnTo>
                <a:lnTo>
                  <a:pt x="95" y="298"/>
                </a:lnTo>
                <a:lnTo>
                  <a:pt x="98" y="308"/>
                </a:lnTo>
                <a:lnTo>
                  <a:pt x="101" y="317"/>
                </a:lnTo>
                <a:lnTo>
                  <a:pt x="105" y="326"/>
                </a:lnTo>
                <a:lnTo>
                  <a:pt x="110" y="336"/>
                </a:lnTo>
                <a:lnTo>
                  <a:pt x="117" y="343"/>
                </a:lnTo>
                <a:lnTo>
                  <a:pt x="123" y="352"/>
                </a:lnTo>
                <a:lnTo>
                  <a:pt x="123" y="352"/>
                </a:lnTo>
                <a:lnTo>
                  <a:pt x="131" y="358"/>
                </a:lnTo>
                <a:lnTo>
                  <a:pt x="140" y="365"/>
                </a:lnTo>
                <a:lnTo>
                  <a:pt x="148" y="370"/>
                </a:lnTo>
                <a:lnTo>
                  <a:pt x="157" y="375"/>
                </a:lnTo>
                <a:lnTo>
                  <a:pt x="167" y="378"/>
                </a:lnTo>
                <a:lnTo>
                  <a:pt x="176" y="380"/>
                </a:lnTo>
                <a:lnTo>
                  <a:pt x="187" y="381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208" y="381"/>
                </a:lnTo>
                <a:lnTo>
                  <a:pt x="217" y="380"/>
                </a:lnTo>
                <a:lnTo>
                  <a:pt x="227" y="378"/>
                </a:lnTo>
                <a:lnTo>
                  <a:pt x="237" y="375"/>
                </a:lnTo>
                <a:lnTo>
                  <a:pt x="247" y="370"/>
                </a:lnTo>
                <a:lnTo>
                  <a:pt x="255" y="365"/>
                </a:lnTo>
                <a:lnTo>
                  <a:pt x="263" y="358"/>
                </a:lnTo>
                <a:lnTo>
                  <a:pt x="270" y="352"/>
                </a:lnTo>
                <a:lnTo>
                  <a:pt x="270" y="352"/>
                </a:lnTo>
                <a:lnTo>
                  <a:pt x="278" y="344"/>
                </a:lnTo>
                <a:lnTo>
                  <a:pt x="283" y="336"/>
                </a:lnTo>
                <a:lnTo>
                  <a:pt x="289" y="327"/>
                </a:lnTo>
                <a:lnTo>
                  <a:pt x="293" y="317"/>
                </a:lnTo>
                <a:lnTo>
                  <a:pt x="296" y="309"/>
                </a:lnTo>
                <a:lnTo>
                  <a:pt x="299" y="299"/>
                </a:lnTo>
                <a:lnTo>
                  <a:pt x="301" y="288"/>
                </a:lnTo>
                <a:lnTo>
                  <a:pt x="301" y="279"/>
                </a:lnTo>
                <a:lnTo>
                  <a:pt x="301" y="279"/>
                </a:lnTo>
                <a:lnTo>
                  <a:pt x="301" y="269"/>
                </a:lnTo>
                <a:lnTo>
                  <a:pt x="299" y="260"/>
                </a:lnTo>
                <a:lnTo>
                  <a:pt x="297" y="253"/>
                </a:lnTo>
                <a:lnTo>
                  <a:pt x="295" y="244"/>
                </a:lnTo>
                <a:lnTo>
                  <a:pt x="292" y="236"/>
                </a:lnTo>
                <a:lnTo>
                  <a:pt x="289" y="228"/>
                </a:lnTo>
                <a:lnTo>
                  <a:pt x="284" y="221"/>
                </a:lnTo>
                <a:lnTo>
                  <a:pt x="279" y="214"/>
                </a:lnTo>
                <a:lnTo>
                  <a:pt x="301" y="192"/>
                </a:lnTo>
                <a:lnTo>
                  <a:pt x="301" y="192"/>
                </a:lnTo>
                <a:lnTo>
                  <a:pt x="308" y="202"/>
                </a:lnTo>
                <a:lnTo>
                  <a:pt x="314" y="212"/>
                </a:lnTo>
                <a:lnTo>
                  <a:pt x="319" y="221"/>
                </a:lnTo>
                <a:lnTo>
                  <a:pt x="323" y="232"/>
                </a:lnTo>
                <a:lnTo>
                  <a:pt x="328" y="243"/>
                </a:lnTo>
                <a:lnTo>
                  <a:pt x="330" y="255"/>
                </a:lnTo>
                <a:lnTo>
                  <a:pt x="331" y="267"/>
                </a:lnTo>
                <a:lnTo>
                  <a:pt x="332" y="279"/>
                </a:lnTo>
                <a:lnTo>
                  <a:pt x="332" y="279"/>
                </a:lnTo>
                <a:lnTo>
                  <a:pt x="331" y="292"/>
                </a:lnTo>
                <a:lnTo>
                  <a:pt x="329" y="304"/>
                </a:lnTo>
                <a:lnTo>
                  <a:pt x="326" y="317"/>
                </a:lnTo>
                <a:lnTo>
                  <a:pt x="321" y="329"/>
                </a:lnTo>
                <a:lnTo>
                  <a:pt x="316" y="341"/>
                </a:lnTo>
                <a:lnTo>
                  <a:pt x="309" y="353"/>
                </a:lnTo>
                <a:lnTo>
                  <a:pt x="302" y="364"/>
                </a:lnTo>
                <a:lnTo>
                  <a:pt x="292" y="374"/>
                </a:lnTo>
                <a:lnTo>
                  <a:pt x="292" y="374"/>
                </a:lnTo>
                <a:lnTo>
                  <a:pt x="282" y="382"/>
                </a:lnTo>
                <a:lnTo>
                  <a:pt x="271" y="390"/>
                </a:lnTo>
                <a:lnTo>
                  <a:pt x="261" y="397"/>
                </a:lnTo>
                <a:lnTo>
                  <a:pt x="249" y="403"/>
                </a:lnTo>
                <a:lnTo>
                  <a:pt x="237" y="407"/>
                </a:lnTo>
                <a:lnTo>
                  <a:pt x="224" y="410"/>
                </a:lnTo>
                <a:lnTo>
                  <a:pt x="211" y="412"/>
                </a:lnTo>
                <a:lnTo>
                  <a:pt x="197" y="412"/>
                </a:lnTo>
                <a:lnTo>
                  <a:pt x="197" y="412"/>
                </a:lnTo>
                <a:lnTo>
                  <a:pt x="184" y="412"/>
                </a:lnTo>
                <a:lnTo>
                  <a:pt x="171" y="410"/>
                </a:lnTo>
                <a:lnTo>
                  <a:pt x="158" y="407"/>
                </a:lnTo>
                <a:lnTo>
                  <a:pt x="146" y="403"/>
                </a:lnTo>
                <a:lnTo>
                  <a:pt x="134" y="397"/>
                </a:lnTo>
                <a:lnTo>
                  <a:pt x="122" y="390"/>
                </a:lnTo>
                <a:lnTo>
                  <a:pt x="112" y="382"/>
                </a:lnTo>
                <a:lnTo>
                  <a:pt x="102" y="374"/>
                </a:lnTo>
                <a:lnTo>
                  <a:pt x="102" y="374"/>
                </a:lnTo>
                <a:lnTo>
                  <a:pt x="93" y="363"/>
                </a:lnTo>
                <a:lnTo>
                  <a:pt x="85" y="352"/>
                </a:lnTo>
                <a:lnTo>
                  <a:pt x="78" y="341"/>
                </a:lnTo>
                <a:lnTo>
                  <a:pt x="73" y="328"/>
                </a:lnTo>
                <a:lnTo>
                  <a:pt x="68" y="316"/>
                </a:lnTo>
                <a:lnTo>
                  <a:pt x="65" y="303"/>
                </a:lnTo>
                <a:lnTo>
                  <a:pt x="63" y="290"/>
                </a:lnTo>
                <a:lnTo>
                  <a:pt x="63" y="279"/>
                </a:lnTo>
                <a:lnTo>
                  <a:pt x="63" y="266"/>
                </a:lnTo>
                <a:lnTo>
                  <a:pt x="65" y="253"/>
                </a:lnTo>
                <a:lnTo>
                  <a:pt x="68" y="240"/>
                </a:lnTo>
                <a:lnTo>
                  <a:pt x="73" y="228"/>
                </a:lnTo>
                <a:lnTo>
                  <a:pt x="78" y="216"/>
                </a:lnTo>
                <a:lnTo>
                  <a:pt x="85" y="204"/>
                </a:lnTo>
                <a:lnTo>
                  <a:pt x="93" y="193"/>
                </a:lnTo>
                <a:lnTo>
                  <a:pt x="102" y="182"/>
                </a:lnTo>
                <a:lnTo>
                  <a:pt x="102" y="182"/>
                </a:lnTo>
                <a:lnTo>
                  <a:pt x="112" y="174"/>
                </a:lnTo>
                <a:lnTo>
                  <a:pt x="122" y="166"/>
                </a:lnTo>
                <a:lnTo>
                  <a:pt x="134" y="160"/>
                </a:lnTo>
                <a:lnTo>
                  <a:pt x="145" y="153"/>
                </a:lnTo>
                <a:lnTo>
                  <a:pt x="158" y="149"/>
                </a:lnTo>
                <a:lnTo>
                  <a:pt x="171" y="146"/>
                </a:lnTo>
                <a:lnTo>
                  <a:pt x="184" y="145"/>
                </a:lnTo>
                <a:lnTo>
                  <a:pt x="197" y="144"/>
                </a:lnTo>
                <a:lnTo>
                  <a:pt x="197" y="144"/>
                </a:lnTo>
                <a:lnTo>
                  <a:pt x="210" y="145"/>
                </a:lnTo>
                <a:lnTo>
                  <a:pt x="223" y="146"/>
                </a:lnTo>
                <a:lnTo>
                  <a:pt x="236" y="149"/>
                </a:lnTo>
                <a:lnTo>
                  <a:pt x="248" y="153"/>
                </a:lnTo>
                <a:lnTo>
                  <a:pt x="260" y="159"/>
                </a:lnTo>
                <a:lnTo>
                  <a:pt x="270" y="165"/>
                </a:lnTo>
                <a:lnTo>
                  <a:pt x="281" y="173"/>
                </a:lnTo>
                <a:lnTo>
                  <a:pt x="291" y="181"/>
                </a:lnTo>
                <a:lnTo>
                  <a:pt x="269" y="2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3" name="Group 23"/>
          <p:cNvGrpSpPr/>
          <p:nvPr/>
        </p:nvGrpSpPr>
        <p:grpSpPr>
          <a:xfrm>
            <a:off x="5763669" y="5140539"/>
            <a:ext cx="407174" cy="525211"/>
            <a:chOff x="8693150" y="3081338"/>
            <a:chExt cx="596901" cy="769938"/>
          </a:xfrm>
          <a:solidFill>
            <a:srgbClr val="00B0F0"/>
          </a:solidFill>
        </p:grpSpPr>
        <p:sp>
          <p:nvSpPr>
            <p:cNvPr id="244" name="Freeform 24"/>
            <p:cNvSpPr>
              <a:spLocks noEditPoints="1"/>
            </p:cNvSpPr>
            <p:nvPr/>
          </p:nvSpPr>
          <p:spPr bwMode="auto">
            <a:xfrm>
              <a:off x="8693150" y="3081338"/>
              <a:ext cx="508000" cy="769938"/>
            </a:xfrm>
            <a:custGeom>
              <a:avLst/>
              <a:gdLst>
                <a:gd name="T0" fmla="*/ 217 w 320"/>
                <a:gd name="T1" fmla="*/ 57 h 485"/>
                <a:gd name="T2" fmla="*/ 181 w 320"/>
                <a:gd name="T3" fmla="*/ 43 h 485"/>
                <a:gd name="T4" fmla="*/ 182 w 320"/>
                <a:gd name="T5" fmla="*/ 34 h 485"/>
                <a:gd name="T6" fmla="*/ 182 w 320"/>
                <a:gd name="T7" fmla="*/ 24 h 485"/>
                <a:gd name="T8" fmla="*/ 173 w 320"/>
                <a:gd name="T9" fmla="*/ 8 h 485"/>
                <a:gd name="T10" fmla="*/ 159 w 320"/>
                <a:gd name="T11" fmla="*/ 1 h 485"/>
                <a:gd name="T12" fmla="*/ 154 w 320"/>
                <a:gd name="T13" fmla="*/ 0 h 485"/>
                <a:gd name="T14" fmla="*/ 147 w 320"/>
                <a:gd name="T15" fmla="*/ 1 h 485"/>
                <a:gd name="T16" fmla="*/ 133 w 320"/>
                <a:gd name="T17" fmla="*/ 8 h 485"/>
                <a:gd name="T18" fmla="*/ 125 w 320"/>
                <a:gd name="T19" fmla="*/ 24 h 485"/>
                <a:gd name="T20" fmla="*/ 125 w 320"/>
                <a:gd name="T21" fmla="*/ 34 h 485"/>
                <a:gd name="T22" fmla="*/ 106 w 320"/>
                <a:gd name="T23" fmla="*/ 43 h 485"/>
                <a:gd name="T24" fmla="*/ 92 w 320"/>
                <a:gd name="T25" fmla="*/ 63 h 485"/>
                <a:gd name="T26" fmla="*/ 16 w 320"/>
                <a:gd name="T27" fmla="*/ 63 h 485"/>
                <a:gd name="T28" fmla="*/ 6 w 320"/>
                <a:gd name="T29" fmla="*/ 68 h 485"/>
                <a:gd name="T30" fmla="*/ 0 w 320"/>
                <a:gd name="T31" fmla="*/ 79 h 485"/>
                <a:gd name="T32" fmla="*/ 1 w 320"/>
                <a:gd name="T33" fmla="*/ 475 h 485"/>
                <a:gd name="T34" fmla="*/ 16 w 320"/>
                <a:gd name="T35" fmla="*/ 485 h 485"/>
                <a:gd name="T36" fmla="*/ 310 w 320"/>
                <a:gd name="T37" fmla="*/ 484 h 485"/>
                <a:gd name="T38" fmla="*/ 320 w 320"/>
                <a:gd name="T39" fmla="*/ 470 h 485"/>
                <a:gd name="T40" fmla="*/ 319 w 320"/>
                <a:gd name="T41" fmla="*/ 73 h 485"/>
                <a:gd name="T42" fmla="*/ 305 w 320"/>
                <a:gd name="T43" fmla="*/ 63 h 485"/>
                <a:gd name="T44" fmla="*/ 134 w 320"/>
                <a:gd name="T45" fmla="*/ 57 h 485"/>
                <a:gd name="T46" fmla="*/ 144 w 320"/>
                <a:gd name="T47" fmla="*/ 40 h 485"/>
                <a:gd name="T48" fmla="*/ 138 w 320"/>
                <a:gd name="T49" fmla="*/ 29 h 485"/>
                <a:gd name="T50" fmla="*/ 143 w 320"/>
                <a:gd name="T51" fmla="*/ 18 h 485"/>
                <a:gd name="T52" fmla="*/ 154 w 320"/>
                <a:gd name="T53" fmla="*/ 15 h 485"/>
                <a:gd name="T54" fmla="*/ 163 w 320"/>
                <a:gd name="T55" fmla="*/ 18 h 485"/>
                <a:gd name="T56" fmla="*/ 168 w 320"/>
                <a:gd name="T57" fmla="*/ 29 h 485"/>
                <a:gd name="T58" fmla="*/ 162 w 320"/>
                <a:gd name="T59" fmla="*/ 40 h 485"/>
                <a:gd name="T60" fmla="*/ 203 w 320"/>
                <a:gd name="T61" fmla="*/ 57 h 485"/>
                <a:gd name="T62" fmla="*/ 106 w 320"/>
                <a:gd name="T63" fmla="*/ 57 h 485"/>
                <a:gd name="T64" fmla="*/ 217 w 320"/>
                <a:gd name="T65" fmla="*/ 113 h 485"/>
                <a:gd name="T66" fmla="*/ 279 w 320"/>
                <a:gd name="T67" fmla="*/ 440 h 485"/>
                <a:gd name="T68" fmla="*/ 92 w 320"/>
                <a:gd name="T69" fmla="*/ 102 h 485"/>
                <a:gd name="T70" fmla="*/ 306 w 320"/>
                <a:gd name="T71" fmla="*/ 470 h 485"/>
                <a:gd name="T72" fmla="*/ 304 w 320"/>
                <a:gd name="T73" fmla="*/ 471 h 485"/>
                <a:gd name="T74" fmla="*/ 15 w 320"/>
                <a:gd name="T75" fmla="*/ 471 h 485"/>
                <a:gd name="T76" fmla="*/ 15 w 320"/>
                <a:gd name="T77" fmla="*/ 79 h 485"/>
                <a:gd name="T78" fmla="*/ 16 w 320"/>
                <a:gd name="T79" fmla="*/ 78 h 485"/>
                <a:gd name="T80" fmla="*/ 92 w 320"/>
                <a:gd name="T81" fmla="*/ 88 h 485"/>
                <a:gd name="T82" fmla="*/ 293 w 320"/>
                <a:gd name="T83" fmla="*/ 454 h 485"/>
                <a:gd name="T84" fmla="*/ 217 w 320"/>
                <a:gd name="T85" fmla="*/ 78 h 485"/>
                <a:gd name="T86" fmla="*/ 306 w 320"/>
                <a:gd name="T87" fmla="*/ 78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" h="485">
                  <a:moveTo>
                    <a:pt x="305" y="63"/>
                  </a:moveTo>
                  <a:lnTo>
                    <a:pt x="217" y="63"/>
                  </a:lnTo>
                  <a:lnTo>
                    <a:pt x="217" y="57"/>
                  </a:lnTo>
                  <a:lnTo>
                    <a:pt x="217" y="43"/>
                  </a:lnTo>
                  <a:lnTo>
                    <a:pt x="203" y="43"/>
                  </a:lnTo>
                  <a:lnTo>
                    <a:pt x="181" y="43"/>
                  </a:lnTo>
                  <a:lnTo>
                    <a:pt x="179" y="40"/>
                  </a:lnTo>
                  <a:lnTo>
                    <a:pt x="179" y="40"/>
                  </a:lnTo>
                  <a:lnTo>
                    <a:pt x="182" y="34"/>
                  </a:lnTo>
                  <a:lnTo>
                    <a:pt x="182" y="29"/>
                  </a:lnTo>
                  <a:lnTo>
                    <a:pt x="182" y="29"/>
                  </a:lnTo>
                  <a:lnTo>
                    <a:pt x="182" y="24"/>
                  </a:lnTo>
                  <a:lnTo>
                    <a:pt x="179" y="18"/>
                  </a:lnTo>
                  <a:lnTo>
                    <a:pt x="177" y="13"/>
                  </a:lnTo>
                  <a:lnTo>
                    <a:pt x="173" y="8"/>
                  </a:lnTo>
                  <a:lnTo>
                    <a:pt x="169" y="5"/>
                  </a:lnTo>
                  <a:lnTo>
                    <a:pt x="164" y="3"/>
                  </a:lnTo>
                  <a:lnTo>
                    <a:pt x="159" y="1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7" y="1"/>
                  </a:lnTo>
                  <a:lnTo>
                    <a:pt x="142" y="3"/>
                  </a:lnTo>
                  <a:lnTo>
                    <a:pt x="137" y="5"/>
                  </a:lnTo>
                  <a:lnTo>
                    <a:pt x="133" y="8"/>
                  </a:lnTo>
                  <a:lnTo>
                    <a:pt x="130" y="13"/>
                  </a:lnTo>
                  <a:lnTo>
                    <a:pt x="127" y="18"/>
                  </a:lnTo>
                  <a:lnTo>
                    <a:pt x="125" y="24"/>
                  </a:lnTo>
                  <a:lnTo>
                    <a:pt x="124" y="29"/>
                  </a:lnTo>
                  <a:lnTo>
                    <a:pt x="124" y="29"/>
                  </a:lnTo>
                  <a:lnTo>
                    <a:pt x="125" y="34"/>
                  </a:lnTo>
                  <a:lnTo>
                    <a:pt x="127" y="40"/>
                  </a:lnTo>
                  <a:lnTo>
                    <a:pt x="125" y="43"/>
                  </a:lnTo>
                  <a:lnTo>
                    <a:pt x="106" y="43"/>
                  </a:lnTo>
                  <a:lnTo>
                    <a:pt x="92" y="43"/>
                  </a:lnTo>
                  <a:lnTo>
                    <a:pt x="92" y="57"/>
                  </a:lnTo>
                  <a:lnTo>
                    <a:pt x="92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0" y="65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2" y="72"/>
                  </a:lnTo>
                  <a:lnTo>
                    <a:pt x="0" y="79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75"/>
                  </a:lnTo>
                  <a:lnTo>
                    <a:pt x="5" y="480"/>
                  </a:lnTo>
                  <a:lnTo>
                    <a:pt x="10" y="484"/>
                  </a:lnTo>
                  <a:lnTo>
                    <a:pt x="16" y="485"/>
                  </a:lnTo>
                  <a:lnTo>
                    <a:pt x="304" y="485"/>
                  </a:lnTo>
                  <a:lnTo>
                    <a:pt x="304" y="485"/>
                  </a:lnTo>
                  <a:lnTo>
                    <a:pt x="310" y="484"/>
                  </a:lnTo>
                  <a:lnTo>
                    <a:pt x="316" y="480"/>
                  </a:lnTo>
                  <a:lnTo>
                    <a:pt x="319" y="476"/>
                  </a:lnTo>
                  <a:lnTo>
                    <a:pt x="320" y="470"/>
                  </a:lnTo>
                  <a:lnTo>
                    <a:pt x="320" y="79"/>
                  </a:lnTo>
                  <a:lnTo>
                    <a:pt x="320" y="79"/>
                  </a:lnTo>
                  <a:lnTo>
                    <a:pt x="319" y="73"/>
                  </a:lnTo>
                  <a:lnTo>
                    <a:pt x="316" y="68"/>
                  </a:lnTo>
                  <a:lnTo>
                    <a:pt x="310" y="65"/>
                  </a:lnTo>
                  <a:lnTo>
                    <a:pt x="305" y="63"/>
                  </a:lnTo>
                  <a:lnTo>
                    <a:pt x="305" y="63"/>
                  </a:lnTo>
                  <a:close/>
                  <a:moveTo>
                    <a:pt x="106" y="57"/>
                  </a:moveTo>
                  <a:lnTo>
                    <a:pt x="134" y="57"/>
                  </a:lnTo>
                  <a:lnTo>
                    <a:pt x="137" y="52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1" y="34"/>
                  </a:lnTo>
                  <a:lnTo>
                    <a:pt x="140" y="32"/>
                  </a:lnTo>
                  <a:lnTo>
                    <a:pt x="138" y="29"/>
                  </a:lnTo>
                  <a:lnTo>
                    <a:pt x="138" y="29"/>
                  </a:lnTo>
                  <a:lnTo>
                    <a:pt x="140" y="24"/>
                  </a:lnTo>
                  <a:lnTo>
                    <a:pt x="143" y="18"/>
                  </a:lnTo>
                  <a:lnTo>
                    <a:pt x="147" y="16"/>
                  </a:lnTo>
                  <a:lnTo>
                    <a:pt x="154" y="15"/>
                  </a:lnTo>
                  <a:lnTo>
                    <a:pt x="154" y="15"/>
                  </a:lnTo>
                  <a:lnTo>
                    <a:pt x="154" y="15"/>
                  </a:lnTo>
                  <a:lnTo>
                    <a:pt x="159" y="16"/>
                  </a:lnTo>
                  <a:lnTo>
                    <a:pt x="163" y="18"/>
                  </a:lnTo>
                  <a:lnTo>
                    <a:pt x="167" y="24"/>
                  </a:lnTo>
                  <a:lnTo>
                    <a:pt x="168" y="29"/>
                  </a:lnTo>
                  <a:lnTo>
                    <a:pt x="168" y="29"/>
                  </a:lnTo>
                  <a:lnTo>
                    <a:pt x="168" y="32"/>
                  </a:lnTo>
                  <a:lnTo>
                    <a:pt x="167" y="34"/>
                  </a:lnTo>
                  <a:lnTo>
                    <a:pt x="162" y="40"/>
                  </a:lnTo>
                  <a:lnTo>
                    <a:pt x="170" y="52"/>
                  </a:lnTo>
                  <a:lnTo>
                    <a:pt x="173" y="57"/>
                  </a:lnTo>
                  <a:lnTo>
                    <a:pt x="203" y="57"/>
                  </a:lnTo>
                  <a:lnTo>
                    <a:pt x="203" y="98"/>
                  </a:lnTo>
                  <a:lnTo>
                    <a:pt x="106" y="98"/>
                  </a:lnTo>
                  <a:lnTo>
                    <a:pt x="106" y="57"/>
                  </a:lnTo>
                  <a:close/>
                  <a:moveTo>
                    <a:pt x="106" y="113"/>
                  </a:moveTo>
                  <a:lnTo>
                    <a:pt x="203" y="113"/>
                  </a:lnTo>
                  <a:lnTo>
                    <a:pt x="217" y="113"/>
                  </a:lnTo>
                  <a:lnTo>
                    <a:pt x="217" y="102"/>
                  </a:lnTo>
                  <a:lnTo>
                    <a:pt x="279" y="102"/>
                  </a:lnTo>
                  <a:lnTo>
                    <a:pt x="279" y="440"/>
                  </a:lnTo>
                  <a:lnTo>
                    <a:pt x="44" y="440"/>
                  </a:lnTo>
                  <a:lnTo>
                    <a:pt x="44" y="102"/>
                  </a:lnTo>
                  <a:lnTo>
                    <a:pt x="92" y="102"/>
                  </a:lnTo>
                  <a:lnTo>
                    <a:pt x="92" y="113"/>
                  </a:lnTo>
                  <a:lnTo>
                    <a:pt x="106" y="113"/>
                  </a:lnTo>
                  <a:close/>
                  <a:moveTo>
                    <a:pt x="306" y="470"/>
                  </a:moveTo>
                  <a:lnTo>
                    <a:pt x="306" y="470"/>
                  </a:lnTo>
                  <a:lnTo>
                    <a:pt x="305" y="471"/>
                  </a:lnTo>
                  <a:lnTo>
                    <a:pt x="304" y="471"/>
                  </a:lnTo>
                  <a:lnTo>
                    <a:pt x="16" y="471"/>
                  </a:lnTo>
                  <a:lnTo>
                    <a:pt x="16" y="471"/>
                  </a:lnTo>
                  <a:lnTo>
                    <a:pt x="15" y="471"/>
                  </a:lnTo>
                  <a:lnTo>
                    <a:pt x="14" y="470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92" y="78"/>
                  </a:lnTo>
                  <a:lnTo>
                    <a:pt x="92" y="88"/>
                  </a:lnTo>
                  <a:lnTo>
                    <a:pt x="30" y="88"/>
                  </a:lnTo>
                  <a:lnTo>
                    <a:pt x="29" y="454"/>
                  </a:lnTo>
                  <a:lnTo>
                    <a:pt x="293" y="454"/>
                  </a:lnTo>
                  <a:lnTo>
                    <a:pt x="293" y="88"/>
                  </a:lnTo>
                  <a:lnTo>
                    <a:pt x="217" y="88"/>
                  </a:lnTo>
                  <a:lnTo>
                    <a:pt x="217" y="78"/>
                  </a:lnTo>
                  <a:lnTo>
                    <a:pt x="305" y="78"/>
                  </a:lnTo>
                  <a:lnTo>
                    <a:pt x="305" y="78"/>
                  </a:lnTo>
                  <a:lnTo>
                    <a:pt x="306" y="78"/>
                  </a:lnTo>
                  <a:lnTo>
                    <a:pt x="306" y="79"/>
                  </a:lnTo>
                  <a:lnTo>
                    <a:pt x="306" y="4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5" name="Freeform 25"/>
            <p:cNvSpPr>
              <a:spLocks/>
            </p:cNvSpPr>
            <p:nvPr/>
          </p:nvSpPr>
          <p:spPr bwMode="auto">
            <a:xfrm>
              <a:off x="8924925" y="3116263"/>
              <a:ext cx="22225" cy="20638"/>
            </a:xfrm>
            <a:custGeom>
              <a:avLst/>
              <a:gdLst>
                <a:gd name="T0" fmla="*/ 8 w 14"/>
                <a:gd name="T1" fmla="*/ 0 h 13"/>
                <a:gd name="T2" fmla="*/ 8 w 14"/>
                <a:gd name="T3" fmla="*/ 0 h 13"/>
                <a:gd name="T4" fmla="*/ 4 w 14"/>
                <a:gd name="T5" fmla="*/ 0 h 13"/>
                <a:gd name="T6" fmla="*/ 2 w 14"/>
                <a:gd name="T7" fmla="*/ 2 h 13"/>
                <a:gd name="T8" fmla="*/ 1 w 14"/>
                <a:gd name="T9" fmla="*/ 4 h 13"/>
                <a:gd name="T10" fmla="*/ 0 w 14"/>
                <a:gd name="T11" fmla="*/ 7 h 13"/>
                <a:gd name="T12" fmla="*/ 0 w 14"/>
                <a:gd name="T13" fmla="*/ 7 h 13"/>
                <a:gd name="T14" fmla="*/ 1 w 14"/>
                <a:gd name="T15" fmla="*/ 9 h 13"/>
                <a:gd name="T16" fmla="*/ 2 w 14"/>
                <a:gd name="T17" fmla="*/ 11 h 13"/>
                <a:gd name="T18" fmla="*/ 4 w 14"/>
                <a:gd name="T19" fmla="*/ 13 h 13"/>
                <a:gd name="T20" fmla="*/ 8 w 14"/>
                <a:gd name="T21" fmla="*/ 13 h 13"/>
                <a:gd name="T22" fmla="*/ 8 w 14"/>
                <a:gd name="T23" fmla="*/ 13 h 13"/>
                <a:gd name="T24" fmla="*/ 8 w 14"/>
                <a:gd name="T25" fmla="*/ 13 h 13"/>
                <a:gd name="T26" fmla="*/ 8 w 14"/>
                <a:gd name="T27" fmla="*/ 13 h 13"/>
                <a:gd name="T28" fmla="*/ 10 w 14"/>
                <a:gd name="T29" fmla="*/ 13 h 13"/>
                <a:gd name="T30" fmla="*/ 12 w 14"/>
                <a:gd name="T31" fmla="*/ 11 h 13"/>
                <a:gd name="T32" fmla="*/ 13 w 14"/>
                <a:gd name="T33" fmla="*/ 9 h 13"/>
                <a:gd name="T34" fmla="*/ 14 w 14"/>
                <a:gd name="T35" fmla="*/ 7 h 13"/>
                <a:gd name="T36" fmla="*/ 14 w 14"/>
                <a:gd name="T37" fmla="*/ 7 h 13"/>
                <a:gd name="T38" fmla="*/ 13 w 14"/>
                <a:gd name="T39" fmla="*/ 4 h 13"/>
                <a:gd name="T40" fmla="*/ 12 w 14"/>
                <a:gd name="T41" fmla="*/ 2 h 13"/>
                <a:gd name="T42" fmla="*/ 10 w 14"/>
                <a:gd name="T43" fmla="*/ 0 h 13"/>
                <a:gd name="T44" fmla="*/ 8 w 14"/>
                <a:gd name="T45" fmla="*/ 0 h 13"/>
                <a:gd name="T46" fmla="*/ 8 w 14"/>
                <a:gd name="T4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9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2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6" name="Rectangle 26"/>
            <p:cNvSpPr>
              <a:spLocks noChangeArrowheads="1"/>
            </p:cNvSpPr>
            <p:nvPr/>
          </p:nvSpPr>
          <p:spPr bwMode="auto">
            <a:xfrm>
              <a:off x="8866188" y="3378200"/>
              <a:ext cx="222250" cy="22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7" name="Freeform 27"/>
            <p:cNvSpPr>
              <a:spLocks noEditPoints="1"/>
            </p:cNvSpPr>
            <p:nvPr/>
          </p:nvSpPr>
          <p:spPr bwMode="auto">
            <a:xfrm>
              <a:off x="8797925" y="3362325"/>
              <a:ext cx="53975" cy="52388"/>
            </a:xfrm>
            <a:custGeom>
              <a:avLst/>
              <a:gdLst>
                <a:gd name="T0" fmla="*/ 0 w 34"/>
                <a:gd name="T1" fmla="*/ 33 h 33"/>
                <a:gd name="T2" fmla="*/ 34 w 34"/>
                <a:gd name="T3" fmla="*/ 33 h 33"/>
                <a:gd name="T4" fmla="*/ 34 w 34"/>
                <a:gd name="T5" fmla="*/ 0 h 33"/>
                <a:gd name="T6" fmla="*/ 0 w 34"/>
                <a:gd name="T7" fmla="*/ 0 h 33"/>
                <a:gd name="T8" fmla="*/ 0 w 34"/>
                <a:gd name="T9" fmla="*/ 33 h 33"/>
                <a:gd name="T10" fmla="*/ 14 w 34"/>
                <a:gd name="T11" fmla="*/ 14 h 33"/>
                <a:gd name="T12" fmla="*/ 20 w 34"/>
                <a:gd name="T13" fmla="*/ 14 h 33"/>
                <a:gd name="T14" fmla="*/ 20 w 34"/>
                <a:gd name="T15" fmla="*/ 19 h 33"/>
                <a:gd name="T16" fmla="*/ 14 w 34"/>
                <a:gd name="T17" fmla="*/ 19 h 33"/>
                <a:gd name="T18" fmla="*/ 14 w 34"/>
                <a:gd name="T1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3">
                  <a:moveTo>
                    <a:pt x="0" y="33"/>
                  </a:moveTo>
                  <a:lnTo>
                    <a:pt x="34" y="33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33"/>
                  </a:lnTo>
                  <a:close/>
                  <a:moveTo>
                    <a:pt x="14" y="14"/>
                  </a:moveTo>
                  <a:lnTo>
                    <a:pt x="20" y="14"/>
                  </a:lnTo>
                  <a:lnTo>
                    <a:pt x="20" y="19"/>
                  </a:lnTo>
                  <a:lnTo>
                    <a:pt x="14" y="19"/>
                  </a:lnTo>
                  <a:lnTo>
                    <a:pt x="1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8" name="Rectangle 28"/>
            <p:cNvSpPr>
              <a:spLocks noChangeArrowheads="1"/>
            </p:cNvSpPr>
            <p:nvPr/>
          </p:nvSpPr>
          <p:spPr bwMode="auto">
            <a:xfrm>
              <a:off x="8866188" y="3452813"/>
              <a:ext cx="222250" cy="22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9" name="Freeform 29"/>
            <p:cNvSpPr>
              <a:spLocks noEditPoints="1"/>
            </p:cNvSpPr>
            <p:nvPr/>
          </p:nvSpPr>
          <p:spPr bwMode="auto">
            <a:xfrm>
              <a:off x="8797925" y="3436938"/>
              <a:ext cx="53975" cy="53975"/>
            </a:xfrm>
            <a:custGeom>
              <a:avLst/>
              <a:gdLst>
                <a:gd name="T0" fmla="*/ 0 w 34"/>
                <a:gd name="T1" fmla="*/ 34 h 34"/>
                <a:gd name="T2" fmla="*/ 34 w 34"/>
                <a:gd name="T3" fmla="*/ 34 h 34"/>
                <a:gd name="T4" fmla="*/ 34 w 34"/>
                <a:gd name="T5" fmla="*/ 0 h 34"/>
                <a:gd name="T6" fmla="*/ 0 w 34"/>
                <a:gd name="T7" fmla="*/ 0 h 34"/>
                <a:gd name="T8" fmla="*/ 0 w 34"/>
                <a:gd name="T9" fmla="*/ 34 h 34"/>
                <a:gd name="T10" fmla="*/ 14 w 34"/>
                <a:gd name="T11" fmla="*/ 14 h 34"/>
                <a:gd name="T12" fmla="*/ 20 w 34"/>
                <a:gd name="T13" fmla="*/ 14 h 34"/>
                <a:gd name="T14" fmla="*/ 20 w 34"/>
                <a:gd name="T15" fmla="*/ 19 h 34"/>
                <a:gd name="T16" fmla="*/ 14 w 34"/>
                <a:gd name="T17" fmla="*/ 19 h 34"/>
                <a:gd name="T18" fmla="*/ 14 w 34"/>
                <a:gd name="T1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0" y="34"/>
                  </a:moveTo>
                  <a:lnTo>
                    <a:pt x="34" y="3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34"/>
                  </a:lnTo>
                  <a:close/>
                  <a:moveTo>
                    <a:pt x="14" y="14"/>
                  </a:moveTo>
                  <a:lnTo>
                    <a:pt x="20" y="14"/>
                  </a:lnTo>
                  <a:lnTo>
                    <a:pt x="20" y="19"/>
                  </a:lnTo>
                  <a:lnTo>
                    <a:pt x="14" y="19"/>
                  </a:lnTo>
                  <a:lnTo>
                    <a:pt x="1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0" name="Rectangle 30"/>
            <p:cNvSpPr>
              <a:spLocks noChangeArrowheads="1"/>
            </p:cNvSpPr>
            <p:nvPr/>
          </p:nvSpPr>
          <p:spPr bwMode="auto">
            <a:xfrm>
              <a:off x="8866188" y="3527425"/>
              <a:ext cx="222250" cy="238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1" name="Freeform 31"/>
            <p:cNvSpPr>
              <a:spLocks noEditPoints="1"/>
            </p:cNvSpPr>
            <p:nvPr/>
          </p:nvSpPr>
          <p:spPr bwMode="auto">
            <a:xfrm>
              <a:off x="8797925" y="3513138"/>
              <a:ext cx="53975" cy="50800"/>
            </a:xfrm>
            <a:custGeom>
              <a:avLst/>
              <a:gdLst>
                <a:gd name="T0" fmla="*/ 0 w 34"/>
                <a:gd name="T1" fmla="*/ 32 h 32"/>
                <a:gd name="T2" fmla="*/ 34 w 34"/>
                <a:gd name="T3" fmla="*/ 32 h 32"/>
                <a:gd name="T4" fmla="*/ 34 w 34"/>
                <a:gd name="T5" fmla="*/ 0 h 32"/>
                <a:gd name="T6" fmla="*/ 0 w 34"/>
                <a:gd name="T7" fmla="*/ 0 h 32"/>
                <a:gd name="T8" fmla="*/ 0 w 34"/>
                <a:gd name="T9" fmla="*/ 32 h 32"/>
                <a:gd name="T10" fmla="*/ 14 w 34"/>
                <a:gd name="T11" fmla="*/ 14 h 32"/>
                <a:gd name="T12" fmla="*/ 20 w 34"/>
                <a:gd name="T13" fmla="*/ 14 h 32"/>
                <a:gd name="T14" fmla="*/ 20 w 34"/>
                <a:gd name="T15" fmla="*/ 18 h 32"/>
                <a:gd name="T16" fmla="*/ 14 w 34"/>
                <a:gd name="T17" fmla="*/ 18 h 32"/>
                <a:gd name="T18" fmla="*/ 14 w 34"/>
                <a:gd name="T1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2">
                  <a:moveTo>
                    <a:pt x="0" y="32"/>
                  </a:moveTo>
                  <a:lnTo>
                    <a:pt x="34" y="32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14" y="14"/>
                  </a:moveTo>
                  <a:lnTo>
                    <a:pt x="20" y="14"/>
                  </a:lnTo>
                  <a:lnTo>
                    <a:pt x="20" y="18"/>
                  </a:lnTo>
                  <a:lnTo>
                    <a:pt x="14" y="18"/>
                  </a:lnTo>
                  <a:lnTo>
                    <a:pt x="1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2" name="Rectangle 32"/>
            <p:cNvSpPr>
              <a:spLocks noChangeArrowheads="1"/>
            </p:cNvSpPr>
            <p:nvPr/>
          </p:nvSpPr>
          <p:spPr bwMode="auto">
            <a:xfrm>
              <a:off x="8866188" y="3602038"/>
              <a:ext cx="222250" cy="22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3" name="Freeform 33"/>
            <p:cNvSpPr>
              <a:spLocks noEditPoints="1"/>
            </p:cNvSpPr>
            <p:nvPr/>
          </p:nvSpPr>
          <p:spPr bwMode="auto">
            <a:xfrm>
              <a:off x="8797925" y="3586163"/>
              <a:ext cx="53975" cy="53975"/>
            </a:xfrm>
            <a:custGeom>
              <a:avLst/>
              <a:gdLst>
                <a:gd name="T0" fmla="*/ 0 w 34"/>
                <a:gd name="T1" fmla="*/ 34 h 34"/>
                <a:gd name="T2" fmla="*/ 34 w 34"/>
                <a:gd name="T3" fmla="*/ 34 h 34"/>
                <a:gd name="T4" fmla="*/ 34 w 34"/>
                <a:gd name="T5" fmla="*/ 0 h 34"/>
                <a:gd name="T6" fmla="*/ 0 w 34"/>
                <a:gd name="T7" fmla="*/ 0 h 34"/>
                <a:gd name="T8" fmla="*/ 0 w 34"/>
                <a:gd name="T9" fmla="*/ 34 h 34"/>
                <a:gd name="T10" fmla="*/ 14 w 34"/>
                <a:gd name="T11" fmla="*/ 14 h 34"/>
                <a:gd name="T12" fmla="*/ 20 w 34"/>
                <a:gd name="T13" fmla="*/ 14 h 34"/>
                <a:gd name="T14" fmla="*/ 20 w 34"/>
                <a:gd name="T15" fmla="*/ 20 h 34"/>
                <a:gd name="T16" fmla="*/ 14 w 34"/>
                <a:gd name="T17" fmla="*/ 20 h 34"/>
                <a:gd name="T18" fmla="*/ 14 w 34"/>
                <a:gd name="T1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0" y="34"/>
                  </a:moveTo>
                  <a:lnTo>
                    <a:pt x="34" y="3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34"/>
                  </a:lnTo>
                  <a:close/>
                  <a:moveTo>
                    <a:pt x="14" y="14"/>
                  </a:moveTo>
                  <a:lnTo>
                    <a:pt x="20" y="14"/>
                  </a:lnTo>
                  <a:lnTo>
                    <a:pt x="20" y="20"/>
                  </a:lnTo>
                  <a:lnTo>
                    <a:pt x="14" y="20"/>
                  </a:lnTo>
                  <a:lnTo>
                    <a:pt x="1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4" name="Freeform 34"/>
            <p:cNvSpPr>
              <a:spLocks noEditPoints="1"/>
            </p:cNvSpPr>
            <p:nvPr/>
          </p:nvSpPr>
          <p:spPr bwMode="auto">
            <a:xfrm>
              <a:off x="9231313" y="3211513"/>
              <a:ext cx="58738" cy="620713"/>
            </a:xfrm>
            <a:custGeom>
              <a:avLst/>
              <a:gdLst>
                <a:gd name="T0" fmla="*/ 37 w 37"/>
                <a:gd name="T1" fmla="*/ 29 h 391"/>
                <a:gd name="T2" fmla="*/ 37 w 37"/>
                <a:gd name="T3" fmla="*/ 10 h 391"/>
                <a:gd name="T4" fmla="*/ 37 w 37"/>
                <a:gd name="T5" fmla="*/ 10 h 391"/>
                <a:gd name="T6" fmla="*/ 36 w 37"/>
                <a:gd name="T7" fmla="*/ 6 h 391"/>
                <a:gd name="T8" fmla="*/ 34 w 37"/>
                <a:gd name="T9" fmla="*/ 3 h 391"/>
                <a:gd name="T10" fmla="*/ 31 w 37"/>
                <a:gd name="T11" fmla="*/ 1 h 391"/>
                <a:gd name="T12" fmla="*/ 27 w 37"/>
                <a:gd name="T13" fmla="*/ 0 h 391"/>
                <a:gd name="T14" fmla="*/ 10 w 37"/>
                <a:gd name="T15" fmla="*/ 0 h 391"/>
                <a:gd name="T16" fmla="*/ 10 w 37"/>
                <a:gd name="T17" fmla="*/ 0 h 391"/>
                <a:gd name="T18" fmla="*/ 7 w 37"/>
                <a:gd name="T19" fmla="*/ 1 h 391"/>
                <a:gd name="T20" fmla="*/ 4 w 37"/>
                <a:gd name="T21" fmla="*/ 3 h 391"/>
                <a:gd name="T22" fmla="*/ 1 w 37"/>
                <a:gd name="T23" fmla="*/ 6 h 391"/>
                <a:gd name="T24" fmla="*/ 0 w 37"/>
                <a:gd name="T25" fmla="*/ 10 h 391"/>
                <a:gd name="T26" fmla="*/ 0 w 37"/>
                <a:gd name="T27" fmla="*/ 30 h 391"/>
                <a:gd name="T28" fmla="*/ 0 w 37"/>
                <a:gd name="T29" fmla="*/ 30 h 391"/>
                <a:gd name="T30" fmla="*/ 0 w 37"/>
                <a:gd name="T31" fmla="*/ 31 h 391"/>
                <a:gd name="T32" fmla="*/ 0 w 37"/>
                <a:gd name="T33" fmla="*/ 57 h 391"/>
                <a:gd name="T34" fmla="*/ 0 w 37"/>
                <a:gd name="T35" fmla="*/ 57 h 391"/>
                <a:gd name="T36" fmla="*/ 0 w 37"/>
                <a:gd name="T37" fmla="*/ 57 h 391"/>
                <a:gd name="T38" fmla="*/ 0 w 37"/>
                <a:gd name="T39" fmla="*/ 341 h 391"/>
                <a:gd name="T40" fmla="*/ 0 w 37"/>
                <a:gd name="T41" fmla="*/ 341 h 391"/>
                <a:gd name="T42" fmla="*/ 1 w 37"/>
                <a:gd name="T43" fmla="*/ 344 h 391"/>
                <a:gd name="T44" fmla="*/ 1 w 37"/>
                <a:gd name="T45" fmla="*/ 344 h 391"/>
                <a:gd name="T46" fmla="*/ 11 w 37"/>
                <a:gd name="T47" fmla="*/ 391 h 391"/>
                <a:gd name="T48" fmla="*/ 25 w 37"/>
                <a:gd name="T49" fmla="*/ 391 h 391"/>
                <a:gd name="T50" fmla="*/ 36 w 37"/>
                <a:gd name="T51" fmla="*/ 344 h 391"/>
                <a:gd name="T52" fmla="*/ 36 w 37"/>
                <a:gd name="T53" fmla="*/ 344 h 391"/>
                <a:gd name="T54" fmla="*/ 37 w 37"/>
                <a:gd name="T55" fmla="*/ 341 h 391"/>
                <a:gd name="T56" fmla="*/ 37 w 37"/>
                <a:gd name="T57" fmla="*/ 58 h 391"/>
                <a:gd name="T58" fmla="*/ 37 w 37"/>
                <a:gd name="T59" fmla="*/ 58 h 391"/>
                <a:gd name="T60" fmla="*/ 37 w 37"/>
                <a:gd name="T61" fmla="*/ 57 h 391"/>
                <a:gd name="T62" fmla="*/ 37 w 37"/>
                <a:gd name="T63" fmla="*/ 31 h 391"/>
                <a:gd name="T64" fmla="*/ 37 w 37"/>
                <a:gd name="T65" fmla="*/ 31 h 391"/>
                <a:gd name="T66" fmla="*/ 37 w 37"/>
                <a:gd name="T67" fmla="*/ 29 h 391"/>
                <a:gd name="T68" fmla="*/ 37 w 37"/>
                <a:gd name="T69" fmla="*/ 29 h 391"/>
                <a:gd name="T70" fmla="*/ 19 w 37"/>
                <a:gd name="T71" fmla="*/ 356 h 391"/>
                <a:gd name="T72" fmla="*/ 17 w 37"/>
                <a:gd name="T73" fmla="*/ 350 h 391"/>
                <a:gd name="T74" fmla="*/ 20 w 37"/>
                <a:gd name="T75" fmla="*/ 350 h 391"/>
                <a:gd name="T76" fmla="*/ 19 w 37"/>
                <a:gd name="T77" fmla="*/ 356 h 391"/>
                <a:gd name="T78" fmla="*/ 22 w 37"/>
                <a:gd name="T79" fmla="*/ 334 h 391"/>
                <a:gd name="T80" fmla="*/ 14 w 37"/>
                <a:gd name="T81" fmla="*/ 334 h 391"/>
                <a:gd name="T82" fmla="*/ 14 w 37"/>
                <a:gd name="T83" fmla="*/ 64 h 391"/>
                <a:gd name="T84" fmla="*/ 22 w 37"/>
                <a:gd name="T85" fmla="*/ 64 h 391"/>
                <a:gd name="T86" fmla="*/ 22 w 37"/>
                <a:gd name="T87" fmla="*/ 334 h 391"/>
                <a:gd name="T88" fmla="*/ 22 w 37"/>
                <a:gd name="T89" fmla="*/ 50 h 391"/>
                <a:gd name="T90" fmla="*/ 14 w 37"/>
                <a:gd name="T91" fmla="*/ 50 h 391"/>
                <a:gd name="T92" fmla="*/ 14 w 37"/>
                <a:gd name="T93" fmla="*/ 39 h 391"/>
                <a:gd name="T94" fmla="*/ 22 w 37"/>
                <a:gd name="T95" fmla="*/ 39 h 391"/>
                <a:gd name="T96" fmla="*/ 22 w 37"/>
                <a:gd name="T97" fmla="*/ 50 h 391"/>
                <a:gd name="T98" fmla="*/ 22 w 37"/>
                <a:gd name="T99" fmla="*/ 24 h 391"/>
                <a:gd name="T100" fmla="*/ 14 w 37"/>
                <a:gd name="T101" fmla="*/ 24 h 391"/>
                <a:gd name="T102" fmla="*/ 14 w 37"/>
                <a:gd name="T103" fmla="*/ 14 h 391"/>
                <a:gd name="T104" fmla="*/ 22 w 37"/>
                <a:gd name="T105" fmla="*/ 14 h 391"/>
                <a:gd name="T106" fmla="*/ 22 w 37"/>
                <a:gd name="T107" fmla="*/ 2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91">
                  <a:moveTo>
                    <a:pt x="37" y="29"/>
                  </a:moveTo>
                  <a:lnTo>
                    <a:pt x="37" y="10"/>
                  </a:lnTo>
                  <a:lnTo>
                    <a:pt x="37" y="10"/>
                  </a:lnTo>
                  <a:lnTo>
                    <a:pt x="36" y="6"/>
                  </a:lnTo>
                  <a:lnTo>
                    <a:pt x="34" y="3"/>
                  </a:lnTo>
                  <a:lnTo>
                    <a:pt x="31" y="1"/>
                  </a:lnTo>
                  <a:lnTo>
                    <a:pt x="27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1" y="344"/>
                  </a:lnTo>
                  <a:lnTo>
                    <a:pt x="1" y="344"/>
                  </a:lnTo>
                  <a:lnTo>
                    <a:pt x="11" y="391"/>
                  </a:lnTo>
                  <a:lnTo>
                    <a:pt x="25" y="391"/>
                  </a:lnTo>
                  <a:lnTo>
                    <a:pt x="36" y="344"/>
                  </a:lnTo>
                  <a:lnTo>
                    <a:pt x="36" y="344"/>
                  </a:lnTo>
                  <a:lnTo>
                    <a:pt x="37" y="341"/>
                  </a:lnTo>
                  <a:lnTo>
                    <a:pt x="37" y="58"/>
                  </a:lnTo>
                  <a:lnTo>
                    <a:pt x="37" y="58"/>
                  </a:lnTo>
                  <a:lnTo>
                    <a:pt x="37" y="57"/>
                  </a:lnTo>
                  <a:lnTo>
                    <a:pt x="37" y="31"/>
                  </a:lnTo>
                  <a:lnTo>
                    <a:pt x="37" y="31"/>
                  </a:lnTo>
                  <a:lnTo>
                    <a:pt x="37" y="29"/>
                  </a:lnTo>
                  <a:lnTo>
                    <a:pt x="37" y="29"/>
                  </a:lnTo>
                  <a:close/>
                  <a:moveTo>
                    <a:pt x="19" y="356"/>
                  </a:moveTo>
                  <a:lnTo>
                    <a:pt x="17" y="350"/>
                  </a:lnTo>
                  <a:lnTo>
                    <a:pt x="20" y="350"/>
                  </a:lnTo>
                  <a:lnTo>
                    <a:pt x="19" y="356"/>
                  </a:lnTo>
                  <a:close/>
                  <a:moveTo>
                    <a:pt x="22" y="334"/>
                  </a:moveTo>
                  <a:lnTo>
                    <a:pt x="14" y="334"/>
                  </a:lnTo>
                  <a:lnTo>
                    <a:pt x="14" y="64"/>
                  </a:lnTo>
                  <a:lnTo>
                    <a:pt x="22" y="64"/>
                  </a:lnTo>
                  <a:lnTo>
                    <a:pt x="22" y="334"/>
                  </a:lnTo>
                  <a:close/>
                  <a:moveTo>
                    <a:pt x="22" y="50"/>
                  </a:moveTo>
                  <a:lnTo>
                    <a:pt x="14" y="50"/>
                  </a:lnTo>
                  <a:lnTo>
                    <a:pt x="14" y="39"/>
                  </a:lnTo>
                  <a:lnTo>
                    <a:pt x="22" y="39"/>
                  </a:lnTo>
                  <a:lnTo>
                    <a:pt x="22" y="50"/>
                  </a:lnTo>
                  <a:close/>
                  <a:moveTo>
                    <a:pt x="22" y="24"/>
                  </a:moveTo>
                  <a:lnTo>
                    <a:pt x="14" y="24"/>
                  </a:lnTo>
                  <a:lnTo>
                    <a:pt x="14" y="14"/>
                  </a:lnTo>
                  <a:lnTo>
                    <a:pt x="22" y="14"/>
                  </a:lnTo>
                  <a:lnTo>
                    <a:pt x="2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55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6348028" y="1631233"/>
            <a:ext cx="4752528" cy="44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在管理界面查看告警信息。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6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6348028" y="2586348"/>
            <a:ext cx="4752528" cy="44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在管理界面查看监控信息是否正常。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7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6348028" y="3470636"/>
            <a:ext cx="4752528" cy="44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在管理界面检查数据配置是否正确。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8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6348028" y="4366112"/>
            <a:ext cx="4752528" cy="44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观察设备指示灯状态是否正常。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9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6348028" y="5248562"/>
            <a:ext cx="4752528" cy="44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查询操作日志，分析操作过程是否有误。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2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重大事故处理原则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由于重大事故很容易导致大面积的用户虚拟机故障、设备瘫痪等严重后果，具有很大的危害性。为提高重大事故的处理效率、并尽最大的限度降低此类事故的损失，在维护本设备之前，应充分考虑并遵循以下应急处理的</a:t>
            </a:r>
            <a:r>
              <a:rPr lang="zh-CN" altLang="en-US" sz="2000" dirty="0" smtClean="0"/>
              <a:t>基本原则：</a:t>
            </a:r>
            <a:endParaRPr lang="en-US" altLang="zh-CN" sz="2000" dirty="0" smtClean="0"/>
          </a:p>
          <a:p>
            <a:pPr lvl="1"/>
            <a:r>
              <a:rPr lang="zh-CN" altLang="en-US" sz="1800" dirty="0">
                <a:latin typeface="+mn-ea"/>
              </a:rPr>
              <a:t>应急处理以快速恢复设备的正常运行与业务的提供为</a:t>
            </a:r>
            <a:r>
              <a:rPr lang="zh-CN" altLang="en-US" sz="1800" dirty="0" smtClean="0">
                <a:latin typeface="+mn-ea"/>
              </a:rPr>
              <a:t>核心；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以客户业务尽快恢复，对客户影响最低为</a:t>
            </a:r>
            <a:r>
              <a:rPr lang="zh-CN" altLang="en-US" sz="1800" dirty="0" smtClean="0">
                <a:latin typeface="+mn-ea"/>
              </a:rPr>
              <a:t>原则；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维护人员在上岗前必须接受必要的应急处理培训，学习判断重大事故的基本方法、掌握处理重大事故的基本</a:t>
            </a:r>
            <a:r>
              <a:rPr lang="zh-CN" altLang="en-US" sz="1800" dirty="0" smtClean="0">
                <a:latin typeface="+mn-ea"/>
              </a:rPr>
              <a:t>技能；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在重大事故的处理过程中，维护人员应及时</a:t>
            </a:r>
            <a:r>
              <a:rPr lang="zh-CN" altLang="en-US" sz="1800" dirty="0" smtClean="0">
                <a:latin typeface="+mn-ea"/>
              </a:rPr>
              <a:t>联系服务厂商，</a:t>
            </a:r>
            <a:r>
              <a:rPr lang="zh-CN" altLang="en-US" sz="1800" dirty="0">
                <a:latin typeface="+mn-ea"/>
              </a:rPr>
              <a:t>以便能够快速</a:t>
            </a:r>
            <a:r>
              <a:rPr lang="zh-CN" altLang="en-US" sz="1800" dirty="0" smtClean="0">
                <a:latin typeface="+mn-ea"/>
              </a:rPr>
              <a:t>获取厂商的</a:t>
            </a:r>
            <a:r>
              <a:rPr lang="zh-CN" altLang="en-US" sz="1800" dirty="0">
                <a:latin typeface="+mn-ea"/>
              </a:rPr>
              <a:t>技术</a:t>
            </a:r>
            <a:r>
              <a:rPr lang="zh-CN" altLang="en-US" sz="1800" dirty="0" smtClean="0">
                <a:latin typeface="+mn-ea"/>
              </a:rPr>
              <a:t>支持；</a:t>
            </a:r>
            <a:endParaRPr lang="zh-CN" altLang="en-US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当维护人员完成重大事故的处理以后，应该及时采集与本次事故有关的设备故障告警</a:t>
            </a:r>
            <a:r>
              <a:rPr lang="zh-CN" altLang="en-US" sz="1800" dirty="0" smtClean="0">
                <a:latin typeface="+mn-ea"/>
              </a:rPr>
              <a:t>信息，以便于再次碰到改问题时能提供帮助。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1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本节介绍了通用的故障处理流程、</a:t>
            </a:r>
            <a:r>
              <a:rPr lang="en-US" altLang="zh-CN" dirty="0" err="1" smtClean="0"/>
              <a:t>FusionAccess</a:t>
            </a:r>
            <a:r>
              <a:rPr lang="zh-CN" altLang="en-US" dirty="0" smtClean="0"/>
              <a:t>系统信息收集与日志方法、故障定位方法以及</a:t>
            </a:r>
            <a:r>
              <a:rPr lang="en-US" altLang="zh-CN" dirty="0" err="1" smtClean="0"/>
              <a:t>FusionAccess</a:t>
            </a:r>
            <a:r>
              <a:rPr lang="zh-CN" altLang="en-US" dirty="0" smtClean="0"/>
              <a:t>系统的重大事故处理原则。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0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故障处理流程</a:t>
            </a:r>
          </a:p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典型故障处理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业务发放故障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登录连接故障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性能体验故障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外设使用故障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9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完整复制虚拟机发放流程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 bwMode="auto">
          <a:xfrm>
            <a:off x="1330228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169963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009698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850763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8685129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0524864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>
            <a:stCxn id="64" idx="2"/>
          </p:cNvCxnSpPr>
          <p:nvPr/>
        </p:nvCxnSpPr>
        <p:spPr bwMode="auto">
          <a:xfrm>
            <a:off x="1798280" y="1729350"/>
            <a:ext cx="7062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65" idx="2"/>
          </p:cNvCxnSpPr>
          <p:nvPr/>
        </p:nvCxnSpPr>
        <p:spPr bwMode="auto">
          <a:xfrm>
            <a:off x="3638015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66" idx="2"/>
          </p:cNvCxnSpPr>
          <p:nvPr/>
        </p:nvCxnSpPr>
        <p:spPr bwMode="auto">
          <a:xfrm>
            <a:off x="5477750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7318815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/>
          <p:nvPr/>
        </p:nvCxnSpPr>
        <p:spPr bwMode="auto">
          <a:xfrm>
            <a:off x="9169682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10992916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>
            <a:off x="1049258" y="1981378"/>
            <a:ext cx="74902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1798280" y="2017382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flipH="1">
            <a:off x="1798280" y="2089390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>
            <a:off x="1798280" y="2341952"/>
            <a:ext cx="183973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文本框 89"/>
          <p:cNvSpPr txBox="1"/>
          <p:nvPr/>
        </p:nvSpPr>
        <p:spPr bwMode="auto">
          <a:xfrm>
            <a:off x="994277" y="1700826"/>
            <a:ext cx="79287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下发任务</a:t>
            </a:r>
          </a:p>
        </p:txBody>
      </p:sp>
      <p:sp>
        <p:nvSpPr>
          <p:cNvPr id="91" name="文本框 90"/>
          <p:cNvSpPr txBox="1"/>
          <p:nvPr/>
        </p:nvSpPr>
        <p:spPr bwMode="auto">
          <a:xfrm>
            <a:off x="3213946" y="1746438"/>
            <a:ext cx="79287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查询模板</a:t>
            </a:r>
          </a:p>
        </p:txBody>
      </p:sp>
      <p:sp>
        <p:nvSpPr>
          <p:cNvPr id="93" name="文本框 92"/>
          <p:cNvSpPr txBox="1"/>
          <p:nvPr/>
        </p:nvSpPr>
        <p:spPr bwMode="auto">
          <a:xfrm>
            <a:off x="2188730" y="2078362"/>
            <a:ext cx="79287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创建任务</a:t>
            </a:r>
          </a:p>
        </p:txBody>
      </p:sp>
      <p:cxnSp>
        <p:nvCxnSpPr>
          <p:cNvPr id="95" name="直接箭头连接符 94"/>
          <p:cNvCxnSpPr/>
          <p:nvPr/>
        </p:nvCxnSpPr>
        <p:spPr bwMode="auto">
          <a:xfrm>
            <a:off x="1787149" y="2629450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文本框 95"/>
          <p:cNvSpPr txBox="1"/>
          <p:nvPr/>
        </p:nvSpPr>
        <p:spPr bwMode="auto">
          <a:xfrm>
            <a:off x="3213946" y="2372559"/>
            <a:ext cx="9467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创建虚拟机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787150" y="2756827"/>
            <a:ext cx="320265" cy="216024"/>
            <a:chOff x="1787150" y="2600908"/>
            <a:chExt cx="320265" cy="216024"/>
          </a:xfrm>
        </p:grpSpPr>
        <p:cxnSp>
          <p:nvCxnSpPr>
            <p:cNvPr id="101" name="直接箭头连接符 100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09" name="文本框 108"/>
          <p:cNvSpPr txBox="1"/>
          <p:nvPr/>
        </p:nvSpPr>
        <p:spPr bwMode="auto">
          <a:xfrm>
            <a:off x="2058104" y="2705413"/>
            <a:ext cx="110064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创建查询任务</a:t>
            </a:r>
          </a:p>
        </p:txBody>
      </p:sp>
      <p:grpSp>
        <p:nvGrpSpPr>
          <p:cNvPr id="116" name="组合 115"/>
          <p:cNvGrpSpPr/>
          <p:nvPr/>
        </p:nvGrpSpPr>
        <p:grpSpPr>
          <a:xfrm>
            <a:off x="5467949" y="2676920"/>
            <a:ext cx="320265" cy="216024"/>
            <a:chOff x="1787150" y="2600908"/>
            <a:chExt cx="320265" cy="216024"/>
          </a:xfrm>
        </p:grpSpPr>
        <p:cxnSp>
          <p:nvCxnSpPr>
            <p:cNvPr id="117" name="直接箭头连接符 116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20" name="文本框 119"/>
          <p:cNvSpPr txBox="1"/>
          <p:nvPr/>
        </p:nvSpPr>
        <p:spPr bwMode="auto">
          <a:xfrm>
            <a:off x="5738903" y="2625506"/>
            <a:ext cx="9467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 bwMode="auto">
          <a:xfrm>
            <a:off x="1798280" y="3152871"/>
            <a:ext cx="73714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" name="文本框 122"/>
          <p:cNvSpPr txBox="1"/>
          <p:nvPr/>
        </p:nvSpPr>
        <p:spPr bwMode="auto">
          <a:xfrm>
            <a:off x="3197612" y="2907089"/>
            <a:ext cx="493503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WinRM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：根据虚拟机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获取虚拟机名，如果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上有重名，则重命名</a:t>
            </a:r>
          </a:p>
        </p:txBody>
      </p:sp>
      <p:cxnSp>
        <p:nvCxnSpPr>
          <p:cNvPr id="124" name="直接箭头连接符 123"/>
          <p:cNvCxnSpPr/>
          <p:nvPr/>
        </p:nvCxnSpPr>
        <p:spPr bwMode="auto">
          <a:xfrm>
            <a:off x="1798280" y="3440903"/>
            <a:ext cx="73714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文本框 124"/>
          <p:cNvSpPr txBox="1"/>
          <p:nvPr/>
        </p:nvSpPr>
        <p:spPr bwMode="auto">
          <a:xfrm>
            <a:off x="4533734" y="3176181"/>
            <a:ext cx="164567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WinRM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：虚拟机加域</a:t>
            </a:r>
          </a:p>
        </p:txBody>
      </p:sp>
      <p:cxnSp>
        <p:nvCxnSpPr>
          <p:cNvPr id="126" name="直接箭头连接符 125"/>
          <p:cNvCxnSpPr/>
          <p:nvPr/>
        </p:nvCxnSpPr>
        <p:spPr bwMode="auto">
          <a:xfrm>
            <a:off x="9169682" y="3512911"/>
            <a:ext cx="183973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文本框 126"/>
          <p:cNvSpPr txBox="1"/>
          <p:nvPr/>
        </p:nvSpPr>
        <p:spPr bwMode="auto">
          <a:xfrm>
            <a:off x="9838751" y="3237252"/>
            <a:ext cx="485095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加域</a:t>
            </a:r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1798280" y="3795962"/>
            <a:ext cx="73714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9" name="文本框 128"/>
          <p:cNvSpPr txBox="1"/>
          <p:nvPr/>
        </p:nvSpPr>
        <p:spPr bwMode="auto">
          <a:xfrm>
            <a:off x="3151889" y="3492720"/>
            <a:ext cx="398881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WinRM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：添加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域账户，删除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vDesktop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本地账户</a:t>
            </a:r>
          </a:p>
        </p:txBody>
      </p:sp>
      <p:cxnSp>
        <p:nvCxnSpPr>
          <p:cNvPr id="130" name="直接箭头连接符 129"/>
          <p:cNvCxnSpPr/>
          <p:nvPr/>
        </p:nvCxnSpPr>
        <p:spPr bwMode="auto">
          <a:xfrm>
            <a:off x="1798280" y="4069278"/>
            <a:ext cx="183973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文本框 130"/>
          <p:cNvSpPr txBox="1"/>
          <p:nvPr/>
        </p:nvSpPr>
        <p:spPr bwMode="auto">
          <a:xfrm>
            <a:off x="2188730" y="3805688"/>
            <a:ext cx="110064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加入虚拟机组</a:t>
            </a:r>
          </a:p>
        </p:txBody>
      </p:sp>
      <p:cxnSp>
        <p:nvCxnSpPr>
          <p:cNvPr id="132" name="直接箭头连接符 131"/>
          <p:cNvCxnSpPr/>
          <p:nvPr/>
        </p:nvCxnSpPr>
        <p:spPr bwMode="auto">
          <a:xfrm>
            <a:off x="1798280" y="4342603"/>
            <a:ext cx="55027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文本框 132"/>
          <p:cNvSpPr txBox="1"/>
          <p:nvPr/>
        </p:nvSpPr>
        <p:spPr bwMode="auto">
          <a:xfrm>
            <a:off x="3415915" y="4079013"/>
            <a:ext cx="2991284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、加入桌面组，关联用户</a:t>
            </a:r>
          </a:p>
        </p:txBody>
      </p:sp>
      <p:cxnSp>
        <p:nvCxnSpPr>
          <p:cNvPr id="136" name="直接箭头连接符 135"/>
          <p:cNvCxnSpPr/>
          <p:nvPr/>
        </p:nvCxnSpPr>
        <p:spPr bwMode="auto">
          <a:xfrm>
            <a:off x="1798280" y="4629035"/>
            <a:ext cx="73714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文本框 136"/>
          <p:cNvSpPr txBox="1"/>
          <p:nvPr/>
        </p:nvSpPr>
        <p:spPr bwMode="auto">
          <a:xfrm>
            <a:off x="2718147" y="4365345"/>
            <a:ext cx="4877323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WinRM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：将用户加入权限组，写注册表，根据命名规则重命名虚拟机</a:t>
            </a:r>
          </a:p>
        </p:txBody>
      </p:sp>
      <p:cxnSp>
        <p:nvCxnSpPr>
          <p:cNvPr id="138" name="直接箭头连接符 137"/>
          <p:cNvCxnSpPr/>
          <p:nvPr/>
        </p:nvCxnSpPr>
        <p:spPr bwMode="auto">
          <a:xfrm>
            <a:off x="1787149" y="4889244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9" name="文本框 138"/>
          <p:cNvSpPr txBox="1"/>
          <p:nvPr/>
        </p:nvSpPr>
        <p:spPr bwMode="auto">
          <a:xfrm>
            <a:off x="3213946" y="4632353"/>
            <a:ext cx="9467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</p:txBody>
      </p:sp>
      <p:cxnSp>
        <p:nvCxnSpPr>
          <p:cNvPr id="141" name="直接箭头连接符 140"/>
          <p:cNvCxnSpPr/>
          <p:nvPr/>
        </p:nvCxnSpPr>
        <p:spPr bwMode="auto">
          <a:xfrm>
            <a:off x="5481556" y="4925101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文本框 141"/>
          <p:cNvSpPr txBox="1"/>
          <p:nvPr/>
        </p:nvSpPr>
        <p:spPr bwMode="auto">
          <a:xfrm>
            <a:off x="6908353" y="4668210"/>
            <a:ext cx="9467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9183428" y="4941535"/>
            <a:ext cx="320265" cy="216024"/>
            <a:chOff x="1787150" y="2600908"/>
            <a:chExt cx="320265" cy="216024"/>
          </a:xfrm>
        </p:grpSpPr>
        <p:cxnSp>
          <p:nvCxnSpPr>
            <p:cNvPr id="144" name="直接箭头连接符 143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47" name="文本框 146"/>
          <p:cNvSpPr txBox="1"/>
          <p:nvPr/>
        </p:nvSpPr>
        <p:spPr bwMode="auto">
          <a:xfrm>
            <a:off x="9454382" y="4890121"/>
            <a:ext cx="485095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</a:p>
        </p:txBody>
      </p:sp>
      <p:cxnSp>
        <p:nvCxnSpPr>
          <p:cNvPr id="148" name="直接箭头连接符 147"/>
          <p:cNvCxnSpPr/>
          <p:nvPr/>
        </p:nvCxnSpPr>
        <p:spPr bwMode="auto">
          <a:xfrm>
            <a:off x="1798280" y="5299321"/>
            <a:ext cx="73714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9" name="文本框 148"/>
          <p:cNvSpPr txBox="1"/>
          <p:nvPr/>
        </p:nvSpPr>
        <p:spPr bwMode="auto">
          <a:xfrm>
            <a:off x="3621255" y="5035631"/>
            <a:ext cx="349232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WinRM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：检查重命名、加域、写注册表是否成功</a:t>
            </a:r>
          </a:p>
        </p:txBody>
      </p:sp>
      <p:cxnSp>
        <p:nvCxnSpPr>
          <p:cNvPr id="150" name="直接箭头连接符 149"/>
          <p:cNvCxnSpPr/>
          <p:nvPr/>
        </p:nvCxnSpPr>
        <p:spPr bwMode="auto">
          <a:xfrm>
            <a:off x="1798280" y="5573320"/>
            <a:ext cx="183973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文本框 150"/>
          <p:cNvSpPr txBox="1"/>
          <p:nvPr/>
        </p:nvSpPr>
        <p:spPr bwMode="auto">
          <a:xfrm>
            <a:off x="2058104" y="5309730"/>
            <a:ext cx="129521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保存新虚拟机名</a:t>
            </a:r>
          </a:p>
        </p:txBody>
      </p:sp>
      <p:cxnSp>
        <p:nvCxnSpPr>
          <p:cNvPr id="152" name="直接箭头连接符 151"/>
          <p:cNvCxnSpPr/>
          <p:nvPr/>
        </p:nvCxnSpPr>
        <p:spPr bwMode="auto">
          <a:xfrm>
            <a:off x="1787149" y="5829653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文本框 152"/>
          <p:cNvSpPr txBox="1"/>
          <p:nvPr/>
        </p:nvSpPr>
        <p:spPr bwMode="auto">
          <a:xfrm>
            <a:off x="3213946" y="5572762"/>
            <a:ext cx="1562313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更改虚拟机显示名称</a:t>
            </a:r>
          </a:p>
        </p:txBody>
      </p:sp>
      <p:cxnSp>
        <p:nvCxnSpPr>
          <p:cNvPr id="154" name="直接箭头连接符 153"/>
          <p:cNvCxnSpPr/>
          <p:nvPr/>
        </p:nvCxnSpPr>
        <p:spPr bwMode="auto">
          <a:xfrm>
            <a:off x="1798280" y="6116396"/>
            <a:ext cx="73714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5" name="文本框 154"/>
          <p:cNvSpPr txBox="1"/>
          <p:nvPr/>
        </p:nvSpPr>
        <p:spPr bwMode="auto">
          <a:xfrm>
            <a:off x="3621255" y="5852706"/>
            <a:ext cx="3409486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WinRM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：若为单用户模式，则删除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</a:p>
        </p:txBody>
      </p:sp>
    </p:spTree>
    <p:extLst>
      <p:ext uri="{BB962C8B-B14F-4D97-AF65-F5344CB8AC3E}">
        <p14:creationId xmlns:p14="http://schemas.microsoft.com/office/powerpoint/2010/main" val="26635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r>
              <a:rPr lang="zh-CN" altLang="en-US" dirty="0" smtClean="0"/>
              <a:t>克隆虚拟机发放流程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1330228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69963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009698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50763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685129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524864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3" idx="2"/>
          </p:cNvCxnSpPr>
          <p:nvPr/>
        </p:nvCxnSpPr>
        <p:spPr bwMode="auto">
          <a:xfrm>
            <a:off x="1798280" y="1729350"/>
            <a:ext cx="7062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4" idx="2"/>
          </p:cNvCxnSpPr>
          <p:nvPr/>
        </p:nvCxnSpPr>
        <p:spPr bwMode="auto">
          <a:xfrm>
            <a:off x="3638015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5" idx="2"/>
          </p:cNvCxnSpPr>
          <p:nvPr/>
        </p:nvCxnSpPr>
        <p:spPr bwMode="auto">
          <a:xfrm>
            <a:off x="5477750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7318815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9169682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0992916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1049258" y="1981378"/>
            <a:ext cx="74902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1798280" y="2017382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1798280" y="2089390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9169682" y="4319665"/>
            <a:ext cx="183973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 bwMode="auto">
          <a:xfrm>
            <a:off x="994277" y="1700826"/>
            <a:ext cx="79287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下发任务</a:t>
            </a: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213946" y="1746438"/>
            <a:ext cx="79287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查询模板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9797315" y="4056075"/>
            <a:ext cx="485095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加域</a:t>
            </a: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787149" y="2629450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文本框 22"/>
          <p:cNvSpPr txBox="1"/>
          <p:nvPr/>
        </p:nvSpPr>
        <p:spPr bwMode="auto">
          <a:xfrm>
            <a:off x="3213946" y="2372559"/>
            <a:ext cx="9467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创建虚拟机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787150" y="2756827"/>
            <a:ext cx="320265" cy="216024"/>
            <a:chOff x="1787150" y="2600908"/>
            <a:chExt cx="320265" cy="216024"/>
          </a:xfrm>
        </p:grpSpPr>
        <p:cxnSp>
          <p:nvCxnSpPr>
            <p:cNvPr id="25" name="直接箭头连接符 24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" name="文本框 27"/>
          <p:cNvSpPr txBox="1"/>
          <p:nvPr/>
        </p:nvSpPr>
        <p:spPr bwMode="auto">
          <a:xfrm>
            <a:off x="2058104" y="2705413"/>
            <a:ext cx="110064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创建查询任务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467949" y="2676920"/>
            <a:ext cx="320265" cy="216024"/>
            <a:chOff x="1787150" y="2600908"/>
            <a:chExt cx="320265" cy="216024"/>
          </a:xfrm>
        </p:grpSpPr>
        <p:cxnSp>
          <p:nvCxnSpPr>
            <p:cNvPr id="30" name="直接箭头连接符 29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3" name="文本框 32"/>
          <p:cNvSpPr txBox="1"/>
          <p:nvPr/>
        </p:nvSpPr>
        <p:spPr bwMode="auto">
          <a:xfrm>
            <a:off x="5738903" y="2625506"/>
            <a:ext cx="9467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3949254" y="2933381"/>
            <a:ext cx="3837613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根据命名规则生产计算机名，在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上创建虚拟机信息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>
            <a:off x="1798280" y="3177146"/>
            <a:ext cx="91946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>
            <a:off x="1787149" y="3457007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文本框 67"/>
          <p:cNvSpPr txBox="1"/>
          <p:nvPr/>
        </p:nvSpPr>
        <p:spPr bwMode="auto">
          <a:xfrm>
            <a:off x="3213946" y="3200116"/>
            <a:ext cx="1592771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写入配置文件</a:t>
            </a: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5476420" y="3486213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文本框 69"/>
          <p:cNvSpPr txBox="1"/>
          <p:nvPr/>
        </p:nvSpPr>
        <p:spPr bwMode="auto">
          <a:xfrm>
            <a:off x="6903217" y="3229322"/>
            <a:ext cx="1592771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写入配置文件</a:t>
            </a: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1787149" y="3760052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文本框 71"/>
          <p:cNvSpPr txBox="1"/>
          <p:nvPr/>
        </p:nvSpPr>
        <p:spPr bwMode="auto">
          <a:xfrm>
            <a:off x="3213946" y="3502647"/>
            <a:ext cx="9467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启动虚拟机</a:t>
            </a:r>
          </a:p>
        </p:txBody>
      </p:sp>
      <p:cxnSp>
        <p:nvCxnSpPr>
          <p:cNvPr id="73" name="直接箭头连接符 72"/>
          <p:cNvCxnSpPr/>
          <p:nvPr/>
        </p:nvCxnSpPr>
        <p:spPr bwMode="auto">
          <a:xfrm>
            <a:off x="5476420" y="3789258"/>
            <a:ext cx="36794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文本框 73"/>
          <p:cNvSpPr txBox="1"/>
          <p:nvPr/>
        </p:nvSpPr>
        <p:spPr bwMode="auto">
          <a:xfrm>
            <a:off x="6903217" y="3532367"/>
            <a:ext cx="9467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启动虚拟机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9183475" y="3829024"/>
            <a:ext cx="320265" cy="216024"/>
            <a:chOff x="1787150" y="2600908"/>
            <a:chExt cx="320265" cy="216024"/>
          </a:xfrm>
        </p:grpSpPr>
        <p:cxnSp>
          <p:nvCxnSpPr>
            <p:cNvPr id="76" name="直接箭头连接符 75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79" name="文本框 78"/>
          <p:cNvSpPr txBox="1"/>
          <p:nvPr/>
        </p:nvSpPr>
        <p:spPr bwMode="auto">
          <a:xfrm>
            <a:off x="9454429" y="3685277"/>
            <a:ext cx="792872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写注册表</a:t>
            </a: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1805342" y="2393584"/>
            <a:ext cx="183973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文本框 81"/>
          <p:cNvSpPr txBox="1"/>
          <p:nvPr/>
        </p:nvSpPr>
        <p:spPr bwMode="auto">
          <a:xfrm>
            <a:off x="2432975" y="2129994"/>
            <a:ext cx="79287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创建任务</a:t>
            </a:r>
          </a:p>
        </p:txBody>
      </p:sp>
      <p:cxnSp>
        <p:nvCxnSpPr>
          <p:cNvPr id="83" name="直接箭头连接符 82"/>
          <p:cNvCxnSpPr/>
          <p:nvPr/>
        </p:nvCxnSpPr>
        <p:spPr bwMode="auto">
          <a:xfrm>
            <a:off x="1798280" y="4365104"/>
            <a:ext cx="366833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1798280" y="4689140"/>
            <a:ext cx="73714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>
            <a:off x="1798280" y="5013176"/>
            <a:ext cx="73714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>
            <a:off x="1798280" y="5337212"/>
            <a:ext cx="18467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1798280" y="5661248"/>
            <a:ext cx="366833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1798280" y="5985284"/>
            <a:ext cx="18467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1798280" y="6342840"/>
            <a:ext cx="366833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文本框 94"/>
          <p:cNvSpPr txBox="1"/>
          <p:nvPr/>
        </p:nvSpPr>
        <p:spPr bwMode="auto">
          <a:xfrm>
            <a:off x="2944772" y="4084088"/>
            <a:ext cx="200955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获取虚拟机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，检查连通性</a:t>
            </a:r>
          </a:p>
        </p:txBody>
      </p:sp>
      <p:sp>
        <p:nvSpPr>
          <p:cNvPr id="96" name="文本框 95"/>
          <p:cNvSpPr txBox="1"/>
          <p:nvPr/>
        </p:nvSpPr>
        <p:spPr bwMode="auto">
          <a:xfrm>
            <a:off x="3733907" y="4748918"/>
            <a:ext cx="411607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WinRM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：添加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账户，删除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vDesktop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本地账户</a:t>
            </a:r>
          </a:p>
        </p:txBody>
      </p:sp>
      <p:sp>
        <p:nvSpPr>
          <p:cNvPr id="97" name="文本框 96"/>
          <p:cNvSpPr txBox="1"/>
          <p:nvPr/>
        </p:nvSpPr>
        <p:spPr bwMode="auto">
          <a:xfrm>
            <a:off x="3733907" y="4433887"/>
            <a:ext cx="411607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WinRM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：检查重命名、加域、写注册表是否成功</a:t>
            </a:r>
          </a:p>
        </p:txBody>
      </p:sp>
      <p:sp>
        <p:nvSpPr>
          <p:cNvPr id="98" name="文本框 97"/>
          <p:cNvSpPr txBox="1"/>
          <p:nvPr/>
        </p:nvSpPr>
        <p:spPr bwMode="auto">
          <a:xfrm>
            <a:off x="1816515" y="5063887"/>
            <a:ext cx="217786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更改虚拟机名，加入虚拟机组</a:t>
            </a:r>
          </a:p>
        </p:txBody>
      </p:sp>
      <p:sp>
        <p:nvSpPr>
          <p:cNvPr id="99" name="文本框 98"/>
          <p:cNvSpPr txBox="1"/>
          <p:nvPr/>
        </p:nvSpPr>
        <p:spPr bwMode="auto">
          <a:xfrm>
            <a:off x="2217847" y="5396519"/>
            <a:ext cx="282387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、加入桌面组，关联用户</a:t>
            </a:r>
          </a:p>
        </p:txBody>
      </p:sp>
      <p:sp>
        <p:nvSpPr>
          <p:cNvPr id="100" name="文本框 99"/>
          <p:cNvSpPr txBox="1"/>
          <p:nvPr/>
        </p:nvSpPr>
        <p:spPr bwMode="auto">
          <a:xfrm>
            <a:off x="1916312" y="5702892"/>
            <a:ext cx="125453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保存新虚拟机名</a:t>
            </a:r>
          </a:p>
        </p:txBody>
      </p:sp>
      <p:sp>
        <p:nvSpPr>
          <p:cNvPr id="101" name="文本框 100"/>
          <p:cNvSpPr txBox="1"/>
          <p:nvPr/>
        </p:nvSpPr>
        <p:spPr bwMode="auto">
          <a:xfrm>
            <a:off x="2611132" y="6064471"/>
            <a:ext cx="1562313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更改虚拟机显示名称</a:t>
            </a:r>
          </a:p>
        </p:txBody>
      </p:sp>
    </p:spTree>
    <p:extLst>
      <p:ext uri="{BB962C8B-B14F-4D97-AF65-F5344CB8AC3E}">
        <p14:creationId xmlns:p14="http://schemas.microsoft.com/office/powerpoint/2010/main" val="34286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业务发放问题查看信息方法</a:t>
            </a:r>
            <a:endParaRPr lang="zh-CN" altLang="en-US" dirty="0"/>
          </a:p>
        </p:txBody>
      </p:sp>
      <p:graphicFrame>
        <p:nvGraphicFramePr>
          <p:cNvPr id="3" name="Diagram 3"/>
          <p:cNvGraphicFramePr/>
          <p:nvPr>
            <p:extLst>
              <p:ext uri="{D42A27DB-BD31-4B8C-83A1-F6EECF244321}">
                <p14:modId xmlns:p14="http://schemas.microsoft.com/office/powerpoint/2010/main" val="1588226606"/>
              </p:ext>
            </p:extLst>
          </p:nvPr>
        </p:nvGraphicFramePr>
        <p:xfrm>
          <a:off x="1415480" y="1304764"/>
          <a:ext cx="9822310" cy="492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7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CB4C07-BD8A-402C-85EC-886A8A595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BC731C3-1F2D-421E-B2D7-BC8FFC687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7173A2-5E51-436B-AB9F-05F45277A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B41BE08-B14B-4489-BC39-BAFFFCE58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744D4E-CBE9-4791-B26B-290289DAC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EFB7D9-0E40-4794-8067-800FA72E3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83EBE1-7AFD-4DB3-8D5B-807D9A41A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A5A20A-FEE9-4DB7-AE13-65386C358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业务发放问题处理实例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看错误提示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打开任务中心，查看任务进展</a:t>
            </a:r>
            <a:r>
              <a:rPr lang="zh-CN" altLang="en-US" dirty="0" smtClean="0"/>
              <a:t>信息</a:t>
            </a:r>
            <a:r>
              <a:rPr lang="zh-CN" altLang="en-US" dirty="0"/>
              <a:t>。</a:t>
            </a:r>
          </a:p>
        </p:txBody>
      </p:sp>
      <p:pic>
        <p:nvPicPr>
          <p:cNvPr id="6" name="图片 4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149" y="2241811"/>
            <a:ext cx="10218320" cy="266335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4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业务发放问题处理实例 </a:t>
            </a:r>
            <a:r>
              <a:rPr lang="en-US" altLang="zh-CN" dirty="0"/>
              <a:t>- </a:t>
            </a:r>
            <a:r>
              <a:rPr lang="zh-CN" altLang="en-US" dirty="0" smtClean="0"/>
              <a:t>看告警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检查</a:t>
            </a:r>
            <a:r>
              <a:rPr lang="en-US" altLang="zh-CN" dirty="0"/>
              <a:t>FusionAccess</a:t>
            </a:r>
            <a:r>
              <a:rPr lang="zh-CN" altLang="en-US" dirty="0"/>
              <a:t>上是否存在告警，根据告警帮助消除告警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6" name="图片 4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9596" y="1823849"/>
            <a:ext cx="6613050" cy="185756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pic>
        <p:nvPicPr>
          <p:cNvPr id="7" name="图片 4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315" y="3754747"/>
            <a:ext cx="6559612" cy="2609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09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业务发放问题处理实例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看日志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若依旧无法定位问题，可在</a:t>
            </a:r>
            <a:r>
              <a:rPr lang="en-US" altLang="zh-CN" dirty="0" smtClean="0"/>
              <a:t>FC</a:t>
            </a:r>
            <a:r>
              <a:rPr lang="zh-CN" altLang="en-US" dirty="0" smtClean="0"/>
              <a:t>上</a:t>
            </a:r>
            <a:r>
              <a:rPr lang="en-US" altLang="zh-CN" dirty="0" smtClean="0"/>
              <a:t>VNC</a:t>
            </a:r>
            <a:r>
              <a:rPr lang="zh-CN" altLang="en-US" dirty="0" smtClean="0"/>
              <a:t>登录发放失败</a:t>
            </a:r>
            <a:r>
              <a:rPr lang="zh-CN" altLang="en-US" dirty="0"/>
              <a:t>的</a:t>
            </a:r>
            <a:r>
              <a:rPr lang="zh-CN" altLang="en-US" dirty="0" smtClean="0"/>
              <a:t>虚拟机桌面，进入</a:t>
            </a:r>
            <a:r>
              <a:rPr lang="en-US" altLang="zh-CN" dirty="0"/>
              <a:t>C:\Program Files (x86)\</a:t>
            </a:r>
            <a:r>
              <a:rPr lang="en-US" altLang="zh-CN" dirty="0" smtClean="0"/>
              <a:t>Huawei\</a:t>
            </a:r>
            <a:r>
              <a:rPr lang="en-US" altLang="zh-CN" dirty="0" err="1" smtClean="0"/>
              <a:t>HW.SysPrep</a:t>
            </a:r>
            <a:r>
              <a:rPr lang="en-US" altLang="zh-CN" dirty="0" smtClean="0"/>
              <a:t>\Logs </a:t>
            </a:r>
            <a:r>
              <a:rPr lang="zh-CN" altLang="en-US" dirty="0" smtClean="0"/>
              <a:t>查看发放日志。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71" y="2525738"/>
            <a:ext cx="8905875" cy="20955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0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桌面云故障处理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故障处理流程</a:t>
            </a:r>
          </a:p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典型故障处理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业务发放故障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登录连接故障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性能体验故障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外设使用故障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6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FusionAccess</a:t>
            </a:r>
            <a:r>
              <a:rPr lang="zh-CN" altLang="en-US" dirty="0" smtClean="0"/>
              <a:t>登录连接原理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1451484" y="1520788"/>
            <a:ext cx="1368152" cy="374441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TC/SC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06079" y="1520788"/>
            <a:ext cx="1368152" cy="374441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接入和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637844" y="1520788"/>
            <a:ext cx="1368152" cy="374441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960674" y="1520788"/>
            <a:ext cx="2790310" cy="14761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虚拟桌面管理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960674" y="3786565"/>
            <a:ext cx="2790310" cy="14761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706078" y="5517232"/>
            <a:ext cx="5044905" cy="7560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631504" y="4146605"/>
            <a:ext cx="1008112" cy="7560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 Client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86099" y="2273695"/>
            <a:ext cx="1008112" cy="5792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vLB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86099" y="2985243"/>
            <a:ext cx="1008112" cy="5792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86099" y="3677851"/>
            <a:ext cx="1008112" cy="5792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528048" y="4146605"/>
            <a:ext cx="1655562" cy="7560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 Agent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88088" y="1934466"/>
            <a:ext cx="936104" cy="4401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145140" y="1934466"/>
            <a:ext cx="671044" cy="4401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899923" y="1934466"/>
            <a:ext cx="671044" cy="4401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ITA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888088" y="2430395"/>
            <a:ext cx="936103" cy="4401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Loggetter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145140" y="2430395"/>
            <a:ext cx="671044" cy="4401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901823" y="2430395"/>
            <a:ext cx="671044" cy="44017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TCM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817864" y="2154554"/>
            <a:ext cx="1008112" cy="5792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9817864" y="2838222"/>
            <a:ext cx="1008112" cy="5792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9817864" y="3522801"/>
            <a:ext cx="1008112" cy="5792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819636" y="2258870"/>
            <a:ext cx="8864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5074231" y="2258870"/>
            <a:ext cx="8864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8751402" y="2258870"/>
            <a:ext cx="88644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直接箭头连接符 29"/>
          <p:cNvCxnSpPr>
            <a:stCxn id="9" idx="3"/>
            <a:endCxn id="14" idx="1"/>
          </p:cNvCxnSpPr>
          <p:nvPr/>
        </p:nvCxnSpPr>
        <p:spPr bwMode="auto">
          <a:xfrm>
            <a:off x="2639616" y="4524647"/>
            <a:ext cx="388843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直接箭头连接符 32"/>
          <p:cNvCxnSpPr>
            <a:stCxn id="6" idx="2"/>
            <a:endCxn id="7" idx="0"/>
          </p:cNvCxnSpPr>
          <p:nvPr/>
        </p:nvCxnSpPr>
        <p:spPr bwMode="auto">
          <a:xfrm>
            <a:off x="7355829" y="2996952"/>
            <a:ext cx="0" cy="7896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6888088" y="5262729"/>
            <a:ext cx="0" cy="2545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2927126" y="1866546"/>
            <a:ext cx="703221" cy="3281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165220" y="1866546"/>
            <a:ext cx="703221" cy="3281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098339" y="4360597"/>
            <a:ext cx="629509" cy="3281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HDP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9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虚拟机注册流程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0360718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0828770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>
            <a:off x="2062852" y="2528900"/>
            <a:ext cx="87659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2064633" y="1867440"/>
            <a:ext cx="320265" cy="216024"/>
            <a:chOff x="1787150" y="2600908"/>
            <a:chExt cx="320265" cy="216024"/>
          </a:xfrm>
        </p:grpSpPr>
        <p:cxnSp>
          <p:nvCxnSpPr>
            <p:cNvPr id="10" name="直接箭头连接符 9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" name="文本框 12"/>
          <p:cNvSpPr txBox="1"/>
          <p:nvPr/>
        </p:nvSpPr>
        <p:spPr bwMode="auto">
          <a:xfrm>
            <a:off x="2335587" y="1816026"/>
            <a:ext cx="1935814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从注册表读取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ListOfHDCs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594800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062852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4514727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982779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7437722" y="1405314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7922275" y="1729350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文本框 20"/>
          <p:cNvSpPr txBox="1"/>
          <p:nvPr/>
        </p:nvSpPr>
        <p:spPr bwMode="auto">
          <a:xfrm>
            <a:off x="5276185" y="2255575"/>
            <a:ext cx="237022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上解析成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>
            <a:off x="2062852" y="2600908"/>
            <a:ext cx="87659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2062852" y="3861048"/>
            <a:ext cx="2929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本框 23"/>
          <p:cNvSpPr txBox="1"/>
          <p:nvPr/>
        </p:nvSpPr>
        <p:spPr bwMode="auto">
          <a:xfrm>
            <a:off x="3699606" y="2861717"/>
            <a:ext cx="173062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上获取自己的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flipH="1">
            <a:off x="2062852" y="3207050"/>
            <a:ext cx="585942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" name="文本框 30"/>
          <p:cNvSpPr txBox="1"/>
          <p:nvPr/>
        </p:nvSpPr>
        <p:spPr bwMode="auto">
          <a:xfrm>
            <a:off x="2979208" y="3556058"/>
            <a:ext cx="110064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上报注册请求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>
            <a:off x="2062852" y="4473116"/>
            <a:ext cx="2929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2062852" y="5157192"/>
            <a:ext cx="2929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>
            <a:off x="2062852" y="5913276"/>
            <a:ext cx="29297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" name="组合 34"/>
          <p:cNvGrpSpPr/>
          <p:nvPr/>
        </p:nvGrpSpPr>
        <p:grpSpPr>
          <a:xfrm>
            <a:off x="4988421" y="3933135"/>
            <a:ext cx="320265" cy="216024"/>
            <a:chOff x="1787150" y="2600908"/>
            <a:chExt cx="320265" cy="216024"/>
          </a:xfrm>
        </p:grpSpPr>
        <p:cxnSp>
          <p:nvCxnSpPr>
            <p:cNvPr id="36" name="直接箭头连接符 35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文本框 38"/>
          <p:cNvSpPr txBox="1"/>
          <p:nvPr/>
        </p:nvSpPr>
        <p:spPr bwMode="auto">
          <a:xfrm>
            <a:off x="5259375" y="3881721"/>
            <a:ext cx="227404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有效性，更新注册状态</a:t>
            </a: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3133095" y="4174534"/>
            <a:ext cx="792873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注册响应</a:t>
            </a:r>
          </a:p>
        </p:txBody>
      </p:sp>
      <p:sp>
        <p:nvSpPr>
          <p:cNvPr id="41" name="文本框 40"/>
          <p:cNvSpPr txBox="1"/>
          <p:nvPr/>
        </p:nvSpPr>
        <p:spPr bwMode="auto">
          <a:xfrm>
            <a:off x="2517544" y="4858609"/>
            <a:ext cx="202397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注册成功后每分钟一次心跳</a:t>
            </a:r>
          </a:p>
        </p:txBody>
      </p:sp>
      <p:sp>
        <p:nvSpPr>
          <p:cNvPr id="42" name="文本框 41"/>
          <p:cNvSpPr txBox="1"/>
          <p:nvPr/>
        </p:nvSpPr>
        <p:spPr bwMode="auto">
          <a:xfrm>
            <a:off x="3133096" y="5614692"/>
            <a:ext cx="792873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心跳响应</a:t>
            </a:r>
          </a:p>
        </p:txBody>
      </p:sp>
      <p:grpSp>
        <p:nvGrpSpPr>
          <p:cNvPr id="43" name="组合 42"/>
          <p:cNvGrpSpPr/>
          <p:nvPr/>
        </p:nvGrpSpPr>
        <p:grpSpPr>
          <a:xfrm flipH="1" flipV="1">
            <a:off x="1718821" y="2420888"/>
            <a:ext cx="320265" cy="2089866"/>
            <a:chOff x="1787150" y="2600908"/>
            <a:chExt cx="320265" cy="216024"/>
          </a:xfrm>
        </p:grpSpPr>
        <p:cxnSp>
          <p:nvCxnSpPr>
            <p:cNvPr id="44" name="直接箭头连接符 43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7" name="文本框 46"/>
          <p:cNvSpPr txBox="1"/>
          <p:nvPr/>
        </p:nvSpPr>
        <p:spPr bwMode="auto">
          <a:xfrm rot="16200000">
            <a:off x="624864" y="3329158"/>
            <a:ext cx="174665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如果失败，则切换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6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用户登录流程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9941400" y="1376772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0409452" y="1700808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矩形 4"/>
          <p:cNvSpPr/>
          <p:nvPr/>
        </p:nvSpPr>
        <p:spPr bwMode="auto">
          <a:xfrm>
            <a:off x="8196963" y="1376772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8665015" y="1700808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 6"/>
          <p:cNvSpPr/>
          <p:nvPr/>
        </p:nvSpPr>
        <p:spPr bwMode="auto">
          <a:xfrm>
            <a:off x="6452526" y="1376772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920578" y="1700808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4708089" y="1376772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76141" y="1700808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2963652" y="1376772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3431704" y="1700808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1219214" y="1376772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687266" y="1700808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组合 19"/>
          <p:cNvGrpSpPr/>
          <p:nvPr/>
        </p:nvGrpSpPr>
        <p:grpSpPr>
          <a:xfrm>
            <a:off x="1692988" y="6036698"/>
            <a:ext cx="320265" cy="216024"/>
            <a:chOff x="1787150" y="2600908"/>
            <a:chExt cx="320265" cy="216024"/>
          </a:xfrm>
        </p:grpSpPr>
        <p:cxnSp>
          <p:nvCxnSpPr>
            <p:cNvPr id="21" name="直接箭头连接符 20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4" name="文本框 23"/>
          <p:cNvSpPr txBox="1"/>
          <p:nvPr/>
        </p:nvSpPr>
        <p:spPr bwMode="auto">
          <a:xfrm>
            <a:off x="1963942" y="5892951"/>
            <a:ext cx="946760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响应成功则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拉起客户端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3437425" y="3262103"/>
            <a:ext cx="17387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本框 27"/>
          <p:cNvSpPr txBox="1"/>
          <p:nvPr/>
        </p:nvSpPr>
        <p:spPr bwMode="auto">
          <a:xfrm>
            <a:off x="3443142" y="2967381"/>
            <a:ext cx="17215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查询用户虚拟机列表</a:t>
            </a: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>
            <a:off x="3437426" y="3334111"/>
            <a:ext cx="17387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1692988" y="2485542"/>
            <a:ext cx="17387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文本框 32"/>
          <p:cNvSpPr txBox="1"/>
          <p:nvPr/>
        </p:nvSpPr>
        <p:spPr bwMode="auto">
          <a:xfrm>
            <a:off x="1681545" y="2190820"/>
            <a:ext cx="175015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输入用户名密码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443145" y="2827891"/>
            <a:ext cx="69663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 bwMode="auto">
          <a:xfrm>
            <a:off x="3431702" y="2533170"/>
            <a:ext cx="6977750" cy="27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上鉴权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3443145" y="2888940"/>
            <a:ext cx="69663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1675825" y="4293096"/>
            <a:ext cx="17387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文本框 41"/>
          <p:cNvSpPr txBox="1"/>
          <p:nvPr/>
        </p:nvSpPr>
        <p:spPr bwMode="auto">
          <a:xfrm>
            <a:off x="3413437" y="5655361"/>
            <a:ext cx="17215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连接响应</a:t>
            </a:r>
          </a:p>
        </p:txBody>
      </p:sp>
      <p:cxnSp>
        <p:nvCxnSpPr>
          <p:cNvPr id="43" name="直接箭头连接符 42"/>
          <p:cNvCxnSpPr/>
          <p:nvPr/>
        </p:nvCxnSpPr>
        <p:spPr bwMode="auto">
          <a:xfrm flipH="1">
            <a:off x="3407721" y="5928686"/>
            <a:ext cx="17387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文本框 43"/>
          <p:cNvSpPr txBox="1"/>
          <p:nvPr/>
        </p:nvSpPr>
        <p:spPr bwMode="auto">
          <a:xfrm>
            <a:off x="1681542" y="4000586"/>
            <a:ext cx="17215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点击虚拟机图标</a:t>
            </a: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413437" y="4645781"/>
            <a:ext cx="17387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/>
          <p:cNvSpPr txBox="1"/>
          <p:nvPr/>
        </p:nvSpPr>
        <p:spPr bwMode="auto">
          <a:xfrm>
            <a:off x="3419154" y="4353271"/>
            <a:ext cx="17215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连接请求</a:t>
            </a: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5170423" y="4998465"/>
            <a:ext cx="352364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 bwMode="auto">
          <a:xfrm>
            <a:off x="5176139" y="4705955"/>
            <a:ext cx="3488875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预连接</a:t>
            </a: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5164702" y="5085184"/>
            <a:ext cx="350031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5170551" y="5561304"/>
            <a:ext cx="17387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文本框 53"/>
          <p:cNvSpPr txBox="1"/>
          <p:nvPr/>
        </p:nvSpPr>
        <p:spPr bwMode="auto">
          <a:xfrm>
            <a:off x="5176268" y="5266582"/>
            <a:ext cx="17215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扣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flipH="1">
            <a:off x="5170552" y="5633312"/>
            <a:ext cx="173871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28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客户端连接流程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5627948" y="1340768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6096000" y="1664804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矩形 4"/>
          <p:cNvSpPr/>
          <p:nvPr/>
        </p:nvSpPr>
        <p:spPr bwMode="auto">
          <a:xfrm>
            <a:off x="3431704" y="1340768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AG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899756" y="1664804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 6"/>
          <p:cNvSpPr/>
          <p:nvPr/>
        </p:nvSpPr>
        <p:spPr bwMode="auto">
          <a:xfrm>
            <a:off x="1235460" y="1340768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703512" y="1664804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10020436" y="1340768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0488488" y="1664804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7824192" y="1340768"/>
            <a:ext cx="936104" cy="32403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8292244" y="1664804"/>
            <a:ext cx="0" cy="4644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1692988" y="1903591"/>
            <a:ext cx="320265" cy="216024"/>
            <a:chOff x="1787150" y="2600908"/>
            <a:chExt cx="320265" cy="216024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" name="文本框 16"/>
          <p:cNvSpPr txBox="1"/>
          <p:nvPr/>
        </p:nvSpPr>
        <p:spPr bwMode="auto">
          <a:xfrm>
            <a:off x="1963942" y="1852177"/>
            <a:ext cx="125453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应用程序初始化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92988" y="2357769"/>
            <a:ext cx="320265" cy="216024"/>
            <a:chOff x="1787150" y="2600908"/>
            <a:chExt cx="320265" cy="216024"/>
          </a:xfrm>
        </p:grpSpPr>
        <p:cxnSp>
          <p:nvCxnSpPr>
            <p:cNvPr id="19" name="直接箭头连接符 18"/>
            <p:cNvCxnSpPr/>
            <p:nvPr/>
          </p:nvCxnSpPr>
          <p:spPr bwMode="auto">
            <a:xfrm flipH="1">
              <a:off x="1787150" y="2816932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1787150" y="2600908"/>
              <a:ext cx="3202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2107415" y="2600908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2" name="文本框 21"/>
          <p:cNvSpPr txBox="1"/>
          <p:nvPr/>
        </p:nvSpPr>
        <p:spPr bwMode="auto">
          <a:xfrm>
            <a:off x="1963942" y="2306355"/>
            <a:ext cx="1408425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显示正在连接界面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1692988" y="2947876"/>
            <a:ext cx="22037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本框 23"/>
          <p:cNvSpPr txBox="1"/>
          <p:nvPr/>
        </p:nvSpPr>
        <p:spPr bwMode="auto">
          <a:xfrm>
            <a:off x="1681545" y="2653154"/>
            <a:ext cx="2218211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请求连接</a:t>
            </a: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2013254" y="2919959"/>
            <a:ext cx="157676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 Ticket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 flipH="1">
            <a:off x="6095999" y="5224565"/>
            <a:ext cx="22037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本框 27"/>
          <p:cNvSpPr txBox="1"/>
          <p:nvPr/>
        </p:nvSpPr>
        <p:spPr bwMode="auto">
          <a:xfrm>
            <a:off x="6095998" y="4929843"/>
            <a:ext cx="220370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获取用户名密码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703512" y="4257092"/>
            <a:ext cx="22037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3892291" y="3936226"/>
            <a:ext cx="43999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文本框 32"/>
          <p:cNvSpPr txBox="1"/>
          <p:nvPr/>
        </p:nvSpPr>
        <p:spPr bwMode="auto">
          <a:xfrm>
            <a:off x="3892290" y="3641504"/>
            <a:ext cx="4399954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892291" y="3998093"/>
            <a:ext cx="439995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1692313" y="4774740"/>
            <a:ext cx="659993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 bwMode="auto">
          <a:xfrm>
            <a:off x="1692312" y="4480018"/>
            <a:ext cx="659993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协商参数，登录虚拟机</a:t>
            </a:r>
          </a:p>
        </p:txBody>
      </p:sp>
      <p:sp>
        <p:nvSpPr>
          <p:cNvPr id="39" name="文本框 38"/>
          <p:cNvSpPr txBox="1"/>
          <p:nvPr/>
        </p:nvSpPr>
        <p:spPr bwMode="auto">
          <a:xfrm>
            <a:off x="1692312" y="3949298"/>
            <a:ext cx="220370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</a:p>
        </p:txBody>
      </p:sp>
      <p:sp>
        <p:nvSpPr>
          <p:cNvPr id="41" name="文本框 40"/>
          <p:cNvSpPr txBox="1"/>
          <p:nvPr/>
        </p:nvSpPr>
        <p:spPr bwMode="auto">
          <a:xfrm>
            <a:off x="4203897" y="4753343"/>
            <a:ext cx="157676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Login Ticket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42" name="直接箭头连接符 41"/>
          <p:cNvCxnSpPr/>
          <p:nvPr/>
        </p:nvCxnSpPr>
        <p:spPr bwMode="auto">
          <a:xfrm flipH="1">
            <a:off x="6095999" y="5322436"/>
            <a:ext cx="22037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3898591" y="3338909"/>
            <a:ext cx="22037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本框 43"/>
          <p:cNvSpPr txBox="1"/>
          <p:nvPr/>
        </p:nvSpPr>
        <p:spPr bwMode="auto">
          <a:xfrm>
            <a:off x="3898590" y="3044187"/>
            <a:ext cx="220370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获取虚拟机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98591" y="3436780"/>
            <a:ext cx="22037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8299707" y="5684415"/>
            <a:ext cx="22037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文本框 46"/>
          <p:cNvSpPr txBox="1"/>
          <p:nvPr/>
        </p:nvSpPr>
        <p:spPr bwMode="auto">
          <a:xfrm>
            <a:off x="8299706" y="5389693"/>
            <a:ext cx="220370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上鉴权</a:t>
            </a: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8299707" y="5782286"/>
            <a:ext cx="22037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>
            <a:off x="1703512" y="6129300"/>
            <a:ext cx="658873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52" name="文本框 51"/>
          <p:cNvSpPr txBox="1"/>
          <p:nvPr/>
        </p:nvSpPr>
        <p:spPr bwMode="auto">
          <a:xfrm>
            <a:off x="1703512" y="5847749"/>
            <a:ext cx="6596194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登录成功，呈现桌面</a:t>
            </a:r>
          </a:p>
        </p:txBody>
      </p:sp>
    </p:spTree>
    <p:extLst>
      <p:ext uri="{BB962C8B-B14F-4D97-AF65-F5344CB8AC3E}">
        <p14:creationId xmlns:p14="http://schemas.microsoft.com/office/powerpoint/2010/main" val="33347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问题处理思路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 bwMode="auto">
          <a:xfrm>
            <a:off x="5231904" y="4041068"/>
            <a:ext cx="1728192" cy="1728192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179676" y="4282090"/>
            <a:ext cx="933224" cy="92841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079100" y="4282090"/>
            <a:ext cx="933224" cy="92841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629388" y="2111709"/>
            <a:ext cx="933224" cy="92841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408346" y="2744405"/>
            <a:ext cx="933224" cy="928414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806686" y="2744405"/>
            <a:ext cx="933224" cy="928414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 rot="5612587">
            <a:off x="4532820" y="4428269"/>
            <a:ext cx="310817" cy="7938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9" name="下箭头 68"/>
          <p:cNvSpPr/>
          <p:nvPr/>
        </p:nvSpPr>
        <p:spPr bwMode="auto">
          <a:xfrm rot="7990602">
            <a:off x="4874055" y="3500269"/>
            <a:ext cx="310817" cy="7938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70" name="下箭头 69"/>
          <p:cNvSpPr/>
          <p:nvPr/>
        </p:nvSpPr>
        <p:spPr bwMode="auto">
          <a:xfrm rot="13609398" flipH="1">
            <a:off x="6960446" y="3547692"/>
            <a:ext cx="310817" cy="7938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71" name="下箭头 70"/>
          <p:cNvSpPr/>
          <p:nvPr/>
        </p:nvSpPr>
        <p:spPr bwMode="auto">
          <a:xfrm rot="15987413" flipH="1">
            <a:off x="7415870" y="4418916"/>
            <a:ext cx="310817" cy="7938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72" name="下箭头 71"/>
          <p:cNvSpPr/>
          <p:nvPr/>
        </p:nvSpPr>
        <p:spPr bwMode="auto">
          <a:xfrm rot="10800000" flipH="1">
            <a:off x="5940590" y="3162777"/>
            <a:ext cx="310817" cy="7938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grpSp>
        <p:nvGrpSpPr>
          <p:cNvPr id="82" name="Group 33"/>
          <p:cNvGrpSpPr/>
          <p:nvPr/>
        </p:nvGrpSpPr>
        <p:grpSpPr>
          <a:xfrm>
            <a:off x="5629388" y="4348120"/>
            <a:ext cx="933224" cy="1063700"/>
            <a:chOff x="4021138" y="1814513"/>
            <a:chExt cx="669925" cy="763588"/>
          </a:xfrm>
          <a:solidFill>
            <a:schemeClr val="bg1"/>
          </a:solidFill>
        </p:grpSpPr>
        <p:sp>
          <p:nvSpPr>
            <p:cNvPr id="83" name="Freeform 6"/>
            <p:cNvSpPr>
              <a:spLocks noEditPoints="1"/>
            </p:cNvSpPr>
            <p:nvPr/>
          </p:nvSpPr>
          <p:spPr bwMode="auto">
            <a:xfrm>
              <a:off x="4140200" y="1938338"/>
              <a:ext cx="431800" cy="639763"/>
            </a:xfrm>
            <a:custGeom>
              <a:avLst/>
              <a:gdLst>
                <a:gd name="T0" fmla="*/ 96 w 272"/>
                <a:gd name="T1" fmla="*/ 7 h 403"/>
                <a:gd name="T2" fmla="*/ 40 w 272"/>
                <a:gd name="T3" fmla="*/ 40 h 403"/>
                <a:gd name="T4" fmla="*/ 5 w 272"/>
                <a:gd name="T5" fmla="*/ 97 h 403"/>
                <a:gd name="T6" fmla="*/ 1 w 272"/>
                <a:gd name="T7" fmla="*/ 148 h 403"/>
                <a:gd name="T8" fmla="*/ 29 w 272"/>
                <a:gd name="T9" fmla="*/ 232 h 403"/>
                <a:gd name="T10" fmla="*/ 55 w 272"/>
                <a:gd name="T11" fmla="*/ 273 h 403"/>
                <a:gd name="T12" fmla="*/ 63 w 272"/>
                <a:gd name="T13" fmla="*/ 314 h 403"/>
                <a:gd name="T14" fmla="*/ 55 w 272"/>
                <a:gd name="T15" fmla="*/ 329 h 403"/>
                <a:gd name="T16" fmla="*/ 55 w 272"/>
                <a:gd name="T17" fmla="*/ 349 h 403"/>
                <a:gd name="T18" fmla="*/ 55 w 272"/>
                <a:gd name="T19" fmla="*/ 364 h 403"/>
                <a:gd name="T20" fmla="*/ 61 w 272"/>
                <a:gd name="T21" fmla="*/ 384 h 403"/>
                <a:gd name="T22" fmla="*/ 80 w 272"/>
                <a:gd name="T23" fmla="*/ 402 h 403"/>
                <a:gd name="T24" fmla="*/ 189 w 272"/>
                <a:gd name="T25" fmla="*/ 403 h 403"/>
                <a:gd name="T26" fmla="*/ 206 w 272"/>
                <a:gd name="T27" fmla="*/ 387 h 403"/>
                <a:gd name="T28" fmla="*/ 217 w 272"/>
                <a:gd name="T29" fmla="*/ 370 h 403"/>
                <a:gd name="T30" fmla="*/ 217 w 272"/>
                <a:gd name="T31" fmla="*/ 349 h 403"/>
                <a:gd name="T32" fmla="*/ 217 w 272"/>
                <a:gd name="T33" fmla="*/ 334 h 403"/>
                <a:gd name="T34" fmla="*/ 212 w 272"/>
                <a:gd name="T35" fmla="*/ 316 h 403"/>
                <a:gd name="T36" fmla="*/ 214 w 272"/>
                <a:gd name="T37" fmla="*/ 278 h 403"/>
                <a:gd name="T38" fmla="*/ 236 w 272"/>
                <a:gd name="T39" fmla="*/ 243 h 403"/>
                <a:gd name="T40" fmla="*/ 269 w 272"/>
                <a:gd name="T41" fmla="*/ 161 h 403"/>
                <a:gd name="T42" fmla="*/ 270 w 272"/>
                <a:gd name="T43" fmla="*/ 110 h 403"/>
                <a:gd name="T44" fmla="*/ 241 w 272"/>
                <a:gd name="T45" fmla="*/ 50 h 403"/>
                <a:gd name="T46" fmla="*/ 189 w 272"/>
                <a:gd name="T47" fmla="*/ 11 h 403"/>
                <a:gd name="T48" fmla="*/ 136 w 272"/>
                <a:gd name="T49" fmla="*/ 0 h 403"/>
                <a:gd name="T50" fmla="*/ 201 w 272"/>
                <a:gd name="T51" fmla="*/ 367 h 403"/>
                <a:gd name="T52" fmla="*/ 202 w 272"/>
                <a:gd name="T53" fmla="*/ 373 h 403"/>
                <a:gd name="T54" fmla="*/ 192 w 272"/>
                <a:gd name="T55" fmla="*/ 385 h 403"/>
                <a:gd name="T56" fmla="*/ 87 w 272"/>
                <a:gd name="T57" fmla="*/ 389 h 403"/>
                <a:gd name="T58" fmla="*/ 79 w 272"/>
                <a:gd name="T59" fmla="*/ 381 h 403"/>
                <a:gd name="T60" fmla="*/ 69 w 272"/>
                <a:gd name="T61" fmla="*/ 370 h 403"/>
                <a:gd name="T62" fmla="*/ 71 w 272"/>
                <a:gd name="T63" fmla="*/ 353 h 403"/>
                <a:gd name="T64" fmla="*/ 70 w 272"/>
                <a:gd name="T65" fmla="*/ 347 h 403"/>
                <a:gd name="T66" fmla="*/ 70 w 272"/>
                <a:gd name="T67" fmla="*/ 332 h 403"/>
                <a:gd name="T68" fmla="*/ 72 w 272"/>
                <a:gd name="T69" fmla="*/ 324 h 403"/>
                <a:gd name="T70" fmla="*/ 203 w 272"/>
                <a:gd name="T71" fmla="*/ 329 h 403"/>
                <a:gd name="T72" fmla="*/ 203 w 272"/>
                <a:gd name="T73" fmla="*/ 347 h 403"/>
                <a:gd name="T74" fmla="*/ 92 w 272"/>
                <a:gd name="T75" fmla="*/ 196 h 403"/>
                <a:gd name="T76" fmla="*/ 148 w 272"/>
                <a:gd name="T77" fmla="*/ 186 h 403"/>
                <a:gd name="T78" fmla="*/ 109 w 272"/>
                <a:gd name="T79" fmla="*/ 310 h 403"/>
                <a:gd name="T80" fmla="*/ 197 w 272"/>
                <a:gd name="T81" fmla="*/ 285 h 403"/>
                <a:gd name="T82" fmla="*/ 185 w 272"/>
                <a:gd name="T83" fmla="*/ 170 h 403"/>
                <a:gd name="T84" fmla="*/ 148 w 272"/>
                <a:gd name="T85" fmla="*/ 168 h 403"/>
                <a:gd name="T86" fmla="*/ 92 w 272"/>
                <a:gd name="T87" fmla="*/ 178 h 403"/>
                <a:gd name="T88" fmla="*/ 77 w 272"/>
                <a:gd name="T89" fmla="*/ 310 h 403"/>
                <a:gd name="T90" fmla="*/ 68 w 272"/>
                <a:gd name="T91" fmla="*/ 265 h 403"/>
                <a:gd name="T92" fmla="*/ 41 w 272"/>
                <a:gd name="T93" fmla="*/ 225 h 403"/>
                <a:gd name="T94" fmla="*/ 15 w 272"/>
                <a:gd name="T95" fmla="*/ 147 h 403"/>
                <a:gd name="T96" fmla="*/ 19 w 272"/>
                <a:gd name="T97" fmla="*/ 101 h 403"/>
                <a:gd name="T98" fmla="*/ 49 w 272"/>
                <a:gd name="T99" fmla="*/ 51 h 403"/>
                <a:gd name="T100" fmla="*/ 99 w 272"/>
                <a:gd name="T101" fmla="*/ 21 h 403"/>
                <a:gd name="T102" fmla="*/ 149 w 272"/>
                <a:gd name="T103" fmla="*/ 16 h 403"/>
                <a:gd name="T104" fmla="*/ 204 w 272"/>
                <a:gd name="T105" fmla="*/ 36 h 403"/>
                <a:gd name="T106" fmla="*/ 244 w 272"/>
                <a:gd name="T107" fmla="*/ 79 h 403"/>
                <a:gd name="T108" fmla="*/ 258 w 272"/>
                <a:gd name="T109" fmla="*/ 138 h 403"/>
                <a:gd name="T110" fmla="*/ 245 w 272"/>
                <a:gd name="T111" fmla="*/ 194 h 403"/>
                <a:gd name="T112" fmla="*/ 208 w 272"/>
                <a:gd name="T113" fmla="*/ 26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2" h="403">
                  <a:moveTo>
                    <a:pt x="136" y="0"/>
                  </a:moveTo>
                  <a:lnTo>
                    <a:pt x="136" y="0"/>
                  </a:lnTo>
                  <a:lnTo>
                    <a:pt x="122" y="2"/>
                  </a:lnTo>
                  <a:lnTo>
                    <a:pt x="109" y="4"/>
                  </a:lnTo>
                  <a:lnTo>
                    <a:pt x="96" y="7"/>
                  </a:lnTo>
                  <a:lnTo>
                    <a:pt x="83" y="11"/>
                  </a:lnTo>
                  <a:lnTo>
                    <a:pt x="71" y="18"/>
                  </a:lnTo>
                  <a:lnTo>
                    <a:pt x="59" y="24"/>
                  </a:lnTo>
                  <a:lnTo>
                    <a:pt x="49" y="32"/>
                  </a:lnTo>
                  <a:lnTo>
                    <a:pt x="40" y="40"/>
                  </a:lnTo>
                  <a:lnTo>
                    <a:pt x="31" y="50"/>
                  </a:lnTo>
                  <a:lnTo>
                    <a:pt x="22" y="61"/>
                  </a:lnTo>
                  <a:lnTo>
                    <a:pt x="16" y="73"/>
                  </a:lnTo>
                  <a:lnTo>
                    <a:pt x="11" y="85"/>
                  </a:lnTo>
                  <a:lnTo>
                    <a:pt x="5" y="97"/>
                  </a:lnTo>
                  <a:lnTo>
                    <a:pt x="2" y="110"/>
                  </a:lnTo>
                  <a:lnTo>
                    <a:pt x="0" y="12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1" y="148"/>
                  </a:lnTo>
                  <a:lnTo>
                    <a:pt x="3" y="161"/>
                  </a:lnTo>
                  <a:lnTo>
                    <a:pt x="6" y="178"/>
                  </a:lnTo>
                  <a:lnTo>
                    <a:pt x="13" y="198"/>
                  </a:lnTo>
                  <a:lnTo>
                    <a:pt x="22" y="220"/>
                  </a:lnTo>
                  <a:lnTo>
                    <a:pt x="29" y="232"/>
                  </a:lnTo>
                  <a:lnTo>
                    <a:pt x="35" y="243"/>
                  </a:lnTo>
                  <a:lnTo>
                    <a:pt x="44" y="255"/>
                  </a:lnTo>
                  <a:lnTo>
                    <a:pt x="53" y="268"/>
                  </a:lnTo>
                  <a:lnTo>
                    <a:pt x="53" y="268"/>
                  </a:lnTo>
                  <a:lnTo>
                    <a:pt x="55" y="273"/>
                  </a:lnTo>
                  <a:lnTo>
                    <a:pt x="58" y="277"/>
                  </a:lnTo>
                  <a:lnTo>
                    <a:pt x="60" y="289"/>
                  </a:lnTo>
                  <a:lnTo>
                    <a:pt x="62" y="301"/>
                  </a:lnTo>
                  <a:lnTo>
                    <a:pt x="63" y="314"/>
                  </a:lnTo>
                  <a:lnTo>
                    <a:pt x="63" y="314"/>
                  </a:lnTo>
                  <a:lnTo>
                    <a:pt x="59" y="316"/>
                  </a:lnTo>
                  <a:lnTo>
                    <a:pt x="57" y="319"/>
                  </a:lnTo>
                  <a:lnTo>
                    <a:pt x="55" y="323"/>
                  </a:lnTo>
                  <a:lnTo>
                    <a:pt x="55" y="329"/>
                  </a:lnTo>
                  <a:lnTo>
                    <a:pt x="55" y="329"/>
                  </a:lnTo>
                  <a:lnTo>
                    <a:pt x="55" y="334"/>
                  </a:lnTo>
                  <a:lnTo>
                    <a:pt x="58" y="339"/>
                  </a:lnTo>
                  <a:lnTo>
                    <a:pt x="58" y="339"/>
                  </a:lnTo>
                  <a:lnTo>
                    <a:pt x="55" y="344"/>
                  </a:lnTo>
                  <a:lnTo>
                    <a:pt x="55" y="349"/>
                  </a:lnTo>
                  <a:lnTo>
                    <a:pt x="55" y="349"/>
                  </a:lnTo>
                  <a:lnTo>
                    <a:pt x="55" y="355"/>
                  </a:lnTo>
                  <a:lnTo>
                    <a:pt x="58" y="360"/>
                  </a:lnTo>
                  <a:lnTo>
                    <a:pt x="58" y="360"/>
                  </a:lnTo>
                  <a:lnTo>
                    <a:pt x="55" y="364"/>
                  </a:lnTo>
                  <a:lnTo>
                    <a:pt x="55" y="370"/>
                  </a:lnTo>
                  <a:lnTo>
                    <a:pt x="55" y="370"/>
                  </a:lnTo>
                  <a:lnTo>
                    <a:pt x="55" y="375"/>
                  </a:lnTo>
                  <a:lnTo>
                    <a:pt x="57" y="381"/>
                  </a:lnTo>
                  <a:lnTo>
                    <a:pt x="61" y="384"/>
                  </a:lnTo>
                  <a:lnTo>
                    <a:pt x="66" y="387"/>
                  </a:lnTo>
                  <a:lnTo>
                    <a:pt x="66" y="387"/>
                  </a:lnTo>
                  <a:lnTo>
                    <a:pt x="68" y="394"/>
                  </a:lnTo>
                  <a:lnTo>
                    <a:pt x="73" y="399"/>
                  </a:lnTo>
                  <a:lnTo>
                    <a:pt x="80" y="402"/>
                  </a:lnTo>
                  <a:lnTo>
                    <a:pt x="83" y="403"/>
                  </a:lnTo>
                  <a:lnTo>
                    <a:pt x="87" y="403"/>
                  </a:lnTo>
                  <a:lnTo>
                    <a:pt x="185" y="403"/>
                  </a:lnTo>
                  <a:lnTo>
                    <a:pt x="185" y="403"/>
                  </a:lnTo>
                  <a:lnTo>
                    <a:pt x="189" y="403"/>
                  </a:lnTo>
                  <a:lnTo>
                    <a:pt x="192" y="402"/>
                  </a:lnTo>
                  <a:lnTo>
                    <a:pt x="198" y="399"/>
                  </a:lnTo>
                  <a:lnTo>
                    <a:pt x="204" y="394"/>
                  </a:lnTo>
                  <a:lnTo>
                    <a:pt x="206" y="387"/>
                  </a:lnTo>
                  <a:lnTo>
                    <a:pt x="206" y="387"/>
                  </a:lnTo>
                  <a:lnTo>
                    <a:pt x="210" y="384"/>
                  </a:lnTo>
                  <a:lnTo>
                    <a:pt x="215" y="381"/>
                  </a:lnTo>
                  <a:lnTo>
                    <a:pt x="217" y="375"/>
                  </a:lnTo>
                  <a:lnTo>
                    <a:pt x="217" y="370"/>
                  </a:lnTo>
                  <a:lnTo>
                    <a:pt x="217" y="370"/>
                  </a:lnTo>
                  <a:lnTo>
                    <a:pt x="217" y="364"/>
                  </a:lnTo>
                  <a:lnTo>
                    <a:pt x="214" y="360"/>
                  </a:lnTo>
                  <a:lnTo>
                    <a:pt x="214" y="360"/>
                  </a:lnTo>
                  <a:lnTo>
                    <a:pt x="217" y="355"/>
                  </a:lnTo>
                  <a:lnTo>
                    <a:pt x="217" y="349"/>
                  </a:lnTo>
                  <a:lnTo>
                    <a:pt x="217" y="349"/>
                  </a:lnTo>
                  <a:lnTo>
                    <a:pt x="217" y="344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7" y="334"/>
                  </a:lnTo>
                  <a:lnTo>
                    <a:pt x="217" y="329"/>
                  </a:lnTo>
                  <a:lnTo>
                    <a:pt x="217" y="329"/>
                  </a:lnTo>
                  <a:lnTo>
                    <a:pt x="217" y="323"/>
                  </a:lnTo>
                  <a:lnTo>
                    <a:pt x="215" y="319"/>
                  </a:lnTo>
                  <a:lnTo>
                    <a:pt x="212" y="316"/>
                  </a:lnTo>
                  <a:lnTo>
                    <a:pt x="208" y="313"/>
                  </a:lnTo>
                  <a:lnTo>
                    <a:pt x="208" y="313"/>
                  </a:lnTo>
                  <a:lnTo>
                    <a:pt x="209" y="303"/>
                  </a:lnTo>
                  <a:lnTo>
                    <a:pt x="210" y="290"/>
                  </a:lnTo>
                  <a:lnTo>
                    <a:pt x="214" y="278"/>
                  </a:lnTo>
                  <a:lnTo>
                    <a:pt x="216" y="273"/>
                  </a:lnTo>
                  <a:lnTo>
                    <a:pt x="219" y="268"/>
                  </a:lnTo>
                  <a:lnTo>
                    <a:pt x="219" y="268"/>
                  </a:lnTo>
                  <a:lnTo>
                    <a:pt x="228" y="255"/>
                  </a:lnTo>
                  <a:lnTo>
                    <a:pt x="236" y="243"/>
                  </a:lnTo>
                  <a:lnTo>
                    <a:pt x="243" y="232"/>
                  </a:lnTo>
                  <a:lnTo>
                    <a:pt x="249" y="220"/>
                  </a:lnTo>
                  <a:lnTo>
                    <a:pt x="259" y="198"/>
                  </a:lnTo>
                  <a:lnTo>
                    <a:pt x="265" y="178"/>
                  </a:lnTo>
                  <a:lnTo>
                    <a:pt x="269" y="161"/>
                  </a:lnTo>
                  <a:lnTo>
                    <a:pt x="271" y="148"/>
                  </a:lnTo>
                  <a:lnTo>
                    <a:pt x="272" y="138"/>
                  </a:lnTo>
                  <a:lnTo>
                    <a:pt x="272" y="138"/>
                  </a:lnTo>
                  <a:lnTo>
                    <a:pt x="272" y="124"/>
                  </a:lnTo>
                  <a:lnTo>
                    <a:pt x="270" y="110"/>
                  </a:lnTo>
                  <a:lnTo>
                    <a:pt x="266" y="97"/>
                  </a:lnTo>
                  <a:lnTo>
                    <a:pt x="261" y="85"/>
                  </a:lnTo>
                  <a:lnTo>
                    <a:pt x="256" y="73"/>
                  </a:lnTo>
                  <a:lnTo>
                    <a:pt x="249" y="61"/>
                  </a:lnTo>
                  <a:lnTo>
                    <a:pt x="241" y="50"/>
                  </a:lnTo>
                  <a:lnTo>
                    <a:pt x="232" y="40"/>
                  </a:lnTo>
                  <a:lnTo>
                    <a:pt x="222" y="32"/>
                  </a:lnTo>
                  <a:lnTo>
                    <a:pt x="212" y="24"/>
                  </a:lnTo>
                  <a:lnTo>
                    <a:pt x="201" y="18"/>
                  </a:lnTo>
                  <a:lnTo>
                    <a:pt x="189" y="11"/>
                  </a:lnTo>
                  <a:lnTo>
                    <a:pt x="177" y="7"/>
                  </a:lnTo>
                  <a:lnTo>
                    <a:pt x="163" y="4"/>
                  </a:lnTo>
                  <a:lnTo>
                    <a:pt x="150" y="2"/>
                  </a:lnTo>
                  <a:lnTo>
                    <a:pt x="136" y="0"/>
                  </a:lnTo>
                  <a:lnTo>
                    <a:pt x="136" y="0"/>
                  </a:lnTo>
                  <a:close/>
                  <a:moveTo>
                    <a:pt x="203" y="349"/>
                  </a:moveTo>
                  <a:lnTo>
                    <a:pt x="203" y="349"/>
                  </a:lnTo>
                  <a:lnTo>
                    <a:pt x="203" y="351"/>
                  </a:lnTo>
                  <a:lnTo>
                    <a:pt x="201" y="353"/>
                  </a:lnTo>
                  <a:lnTo>
                    <a:pt x="201" y="367"/>
                  </a:lnTo>
                  <a:lnTo>
                    <a:pt x="201" y="367"/>
                  </a:lnTo>
                  <a:lnTo>
                    <a:pt x="203" y="368"/>
                  </a:lnTo>
                  <a:lnTo>
                    <a:pt x="203" y="370"/>
                  </a:lnTo>
                  <a:lnTo>
                    <a:pt x="203" y="370"/>
                  </a:lnTo>
                  <a:lnTo>
                    <a:pt x="202" y="373"/>
                  </a:lnTo>
                  <a:lnTo>
                    <a:pt x="200" y="374"/>
                  </a:lnTo>
                  <a:lnTo>
                    <a:pt x="193" y="381"/>
                  </a:lnTo>
                  <a:lnTo>
                    <a:pt x="193" y="382"/>
                  </a:lnTo>
                  <a:lnTo>
                    <a:pt x="193" y="382"/>
                  </a:lnTo>
                  <a:lnTo>
                    <a:pt x="192" y="385"/>
                  </a:lnTo>
                  <a:lnTo>
                    <a:pt x="191" y="387"/>
                  </a:lnTo>
                  <a:lnTo>
                    <a:pt x="188" y="389"/>
                  </a:lnTo>
                  <a:lnTo>
                    <a:pt x="185" y="389"/>
                  </a:lnTo>
                  <a:lnTo>
                    <a:pt x="87" y="389"/>
                  </a:lnTo>
                  <a:lnTo>
                    <a:pt x="87" y="389"/>
                  </a:lnTo>
                  <a:lnTo>
                    <a:pt x="84" y="389"/>
                  </a:lnTo>
                  <a:lnTo>
                    <a:pt x="82" y="387"/>
                  </a:lnTo>
                  <a:lnTo>
                    <a:pt x="80" y="385"/>
                  </a:lnTo>
                  <a:lnTo>
                    <a:pt x="79" y="382"/>
                  </a:lnTo>
                  <a:lnTo>
                    <a:pt x="79" y="381"/>
                  </a:lnTo>
                  <a:lnTo>
                    <a:pt x="72" y="374"/>
                  </a:lnTo>
                  <a:lnTo>
                    <a:pt x="72" y="374"/>
                  </a:lnTo>
                  <a:lnTo>
                    <a:pt x="70" y="373"/>
                  </a:lnTo>
                  <a:lnTo>
                    <a:pt x="69" y="370"/>
                  </a:lnTo>
                  <a:lnTo>
                    <a:pt x="69" y="370"/>
                  </a:lnTo>
                  <a:lnTo>
                    <a:pt x="69" y="369"/>
                  </a:lnTo>
                  <a:lnTo>
                    <a:pt x="71" y="367"/>
                  </a:lnTo>
                  <a:lnTo>
                    <a:pt x="176" y="367"/>
                  </a:lnTo>
                  <a:lnTo>
                    <a:pt x="176" y="353"/>
                  </a:lnTo>
                  <a:lnTo>
                    <a:pt x="71" y="353"/>
                  </a:lnTo>
                  <a:lnTo>
                    <a:pt x="71" y="353"/>
                  </a:lnTo>
                  <a:lnTo>
                    <a:pt x="69" y="351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70" y="347"/>
                  </a:lnTo>
                  <a:lnTo>
                    <a:pt x="71" y="346"/>
                  </a:lnTo>
                  <a:lnTo>
                    <a:pt x="176" y="346"/>
                  </a:lnTo>
                  <a:lnTo>
                    <a:pt x="176" y="332"/>
                  </a:lnTo>
                  <a:lnTo>
                    <a:pt x="70" y="332"/>
                  </a:lnTo>
                  <a:lnTo>
                    <a:pt x="70" y="332"/>
                  </a:lnTo>
                  <a:lnTo>
                    <a:pt x="69" y="330"/>
                  </a:lnTo>
                  <a:lnTo>
                    <a:pt x="69" y="329"/>
                  </a:lnTo>
                  <a:lnTo>
                    <a:pt x="69" y="329"/>
                  </a:lnTo>
                  <a:lnTo>
                    <a:pt x="70" y="326"/>
                  </a:lnTo>
                  <a:lnTo>
                    <a:pt x="72" y="324"/>
                  </a:lnTo>
                  <a:lnTo>
                    <a:pt x="200" y="324"/>
                  </a:lnTo>
                  <a:lnTo>
                    <a:pt x="200" y="324"/>
                  </a:lnTo>
                  <a:lnTo>
                    <a:pt x="202" y="326"/>
                  </a:lnTo>
                  <a:lnTo>
                    <a:pt x="203" y="329"/>
                  </a:lnTo>
                  <a:lnTo>
                    <a:pt x="203" y="329"/>
                  </a:lnTo>
                  <a:lnTo>
                    <a:pt x="203" y="331"/>
                  </a:lnTo>
                  <a:lnTo>
                    <a:pt x="201" y="332"/>
                  </a:lnTo>
                  <a:lnTo>
                    <a:pt x="201" y="346"/>
                  </a:lnTo>
                  <a:lnTo>
                    <a:pt x="201" y="346"/>
                  </a:lnTo>
                  <a:lnTo>
                    <a:pt x="203" y="347"/>
                  </a:lnTo>
                  <a:lnTo>
                    <a:pt x="203" y="349"/>
                  </a:lnTo>
                  <a:lnTo>
                    <a:pt x="203" y="349"/>
                  </a:lnTo>
                  <a:close/>
                  <a:moveTo>
                    <a:pt x="109" y="310"/>
                  </a:moveTo>
                  <a:lnTo>
                    <a:pt x="90" y="195"/>
                  </a:lnTo>
                  <a:lnTo>
                    <a:pt x="92" y="196"/>
                  </a:lnTo>
                  <a:lnTo>
                    <a:pt x="103" y="186"/>
                  </a:lnTo>
                  <a:lnTo>
                    <a:pt x="114" y="196"/>
                  </a:lnTo>
                  <a:lnTo>
                    <a:pt x="125" y="186"/>
                  </a:lnTo>
                  <a:lnTo>
                    <a:pt x="137" y="196"/>
                  </a:lnTo>
                  <a:lnTo>
                    <a:pt x="148" y="186"/>
                  </a:lnTo>
                  <a:lnTo>
                    <a:pt x="158" y="196"/>
                  </a:lnTo>
                  <a:lnTo>
                    <a:pt x="170" y="186"/>
                  </a:lnTo>
                  <a:lnTo>
                    <a:pt x="181" y="196"/>
                  </a:lnTo>
                  <a:lnTo>
                    <a:pt x="163" y="310"/>
                  </a:lnTo>
                  <a:lnTo>
                    <a:pt x="109" y="310"/>
                  </a:lnTo>
                  <a:close/>
                  <a:moveTo>
                    <a:pt x="208" y="260"/>
                  </a:moveTo>
                  <a:lnTo>
                    <a:pt x="208" y="260"/>
                  </a:lnTo>
                  <a:lnTo>
                    <a:pt x="204" y="265"/>
                  </a:lnTo>
                  <a:lnTo>
                    <a:pt x="202" y="272"/>
                  </a:lnTo>
                  <a:lnTo>
                    <a:pt x="197" y="285"/>
                  </a:lnTo>
                  <a:lnTo>
                    <a:pt x="195" y="299"/>
                  </a:lnTo>
                  <a:lnTo>
                    <a:pt x="194" y="310"/>
                  </a:lnTo>
                  <a:lnTo>
                    <a:pt x="177" y="310"/>
                  </a:lnTo>
                  <a:lnTo>
                    <a:pt x="200" y="172"/>
                  </a:lnTo>
                  <a:lnTo>
                    <a:pt x="185" y="170"/>
                  </a:lnTo>
                  <a:lnTo>
                    <a:pt x="184" y="174"/>
                  </a:lnTo>
                  <a:lnTo>
                    <a:pt x="181" y="178"/>
                  </a:lnTo>
                  <a:lnTo>
                    <a:pt x="170" y="168"/>
                  </a:lnTo>
                  <a:lnTo>
                    <a:pt x="158" y="178"/>
                  </a:lnTo>
                  <a:lnTo>
                    <a:pt x="148" y="168"/>
                  </a:lnTo>
                  <a:lnTo>
                    <a:pt x="137" y="178"/>
                  </a:lnTo>
                  <a:lnTo>
                    <a:pt x="125" y="168"/>
                  </a:lnTo>
                  <a:lnTo>
                    <a:pt x="114" y="178"/>
                  </a:lnTo>
                  <a:lnTo>
                    <a:pt x="103" y="168"/>
                  </a:lnTo>
                  <a:lnTo>
                    <a:pt x="92" y="178"/>
                  </a:lnTo>
                  <a:lnTo>
                    <a:pt x="86" y="173"/>
                  </a:lnTo>
                  <a:lnTo>
                    <a:pt x="86" y="170"/>
                  </a:lnTo>
                  <a:lnTo>
                    <a:pt x="72" y="172"/>
                  </a:lnTo>
                  <a:lnTo>
                    <a:pt x="95" y="310"/>
                  </a:lnTo>
                  <a:lnTo>
                    <a:pt x="77" y="310"/>
                  </a:lnTo>
                  <a:lnTo>
                    <a:pt x="77" y="310"/>
                  </a:lnTo>
                  <a:lnTo>
                    <a:pt x="76" y="299"/>
                  </a:lnTo>
                  <a:lnTo>
                    <a:pt x="74" y="285"/>
                  </a:lnTo>
                  <a:lnTo>
                    <a:pt x="71" y="272"/>
                  </a:lnTo>
                  <a:lnTo>
                    <a:pt x="68" y="265"/>
                  </a:lnTo>
                  <a:lnTo>
                    <a:pt x="63" y="260"/>
                  </a:lnTo>
                  <a:lnTo>
                    <a:pt x="63" y="260"/>
                  </a:lnTo>
                  <a:lnTo>
                    <a:pt x="55" y="248"/>
                  </a:lnTo>
                  <a:lnTo>
                    <a:pt x="47" y="236"/>
                  </a:lnTo>
                  <a:lnTo>
                    <a:pt x="41" y="225"/>
                  </a:lnTo>
                  <a:lnTo>
                    <a:pt x="35" y="214"/>
                  </a:lnTo>
                  <a:lnTo>
                    <a:pt x="27" y="194"/>
                  </a:lnTo>
                  <a:lnTo>
                    <a:pt x="20" y="175"/>
                  </a:lnTo>
                  <a:lnTo>
                    <a:pt x="17" y="159"/>
                  </a:lnTo>
                  <a:lnTo>
                    <a:pt x="15" y="147"/>
                  </a:lnTo>
                  <a:lnTo>
                    <a:pt x="14" y="138"/>
                  </a:lnTo>
                  <a:lnTo>
                    <a:pt x="14" y="138"/>
                  </a:lnTo>
                  <a:lnTo>
                    <a:pt x="14" y="125"/>
                  </a:lnTo>
                  <a:lnTo>
                    <a:pt x="16" y="113"/>
                  </a:lnTo>
                  <a:lnTo>
                    <a:pt x="19" y="101"/>
                  </a:lnTo>
                  <a:lnTo>
                    <a:pt x="23" y="90"/>
                  </a:lnTo>
                  <a:lnTo>
                    <a:pt x="29" y="79"/>
                  </a:lnTo>
                  <a:lnTo>
                    <a:pt x="34" y="69"/>
                  </a:lnTo>
                  <a:lnTo>
                    <a:pt x="42" y="60"/>
                  </a:lnTo>
                  <a:lnTo>
                    <a:pt x="49" y="51"/>
                  </a:lnTo>
                  <a:lnTo>
                    <a:pt x="58" y="43"/>
                  </a:lnTo>
                  <a:lnTo>
                    <a:pt x="68" y="36"/>
                  </a:lnTo>
                  <a:lnTo>
                    <a:pt x="77" y="30"/>
                  </a:lnTo>
                  <a:lnTo>
                    <a:pt x="88" y="24"/>
                  </a:lnTo>
                  <a:lnTo>
                    <a:pt x="99" y="21"/>
                  </a:lnTo>
                  <a:lnTo>
                    <a:pt x="111" y="18"/>
                  </a:lnTo>
                  <a:lnTo>
                    <a:pt x="123" y="16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49" y="16"/>
                  </a:lnTo>
                  <a:lnTo>
                    <a:pt x="161" y="18"/>
                  </a:lnTo>
                  <a:lnTo>
                    <a:pt x="173" y="21"/>
                  </a:lnTo>
                  <a:lnTo>
                    <a:pt x="183" y="24"/>
                  </a:lnTo>
                  <a:lnTo>
                    <a:pt x="194" y="30"/>
                  </a:lnTo>
                  <a:lnTo>
                    <a:pt x="204" y="36"/>
                  </a:lnTo>
                  <a:lnTo>
                    <a:pt x="214" y="43"/>
                  </a:lnTo>
                  <a:lnTo>
                    <a:pt x="222" y="51"/>
                  </a:lnTo>
                  <a:lnTo>
                    <a:pt x="230" y="60"/>
                  </a:lnTo>
                  <a:lnTo>
                    <a:pt x="237" y="69"/>
                  </a:lnTo>
                  <a:lnTo>
                    <a:pt x="244" y="79"/>
                  </a:lnTo>
                  <a:lnTo>
                    <a:pt x="248" y="90"/>
                  </a:lnTo>
                  <a:lnTo>
                    <a:pt x="252" y="101"/>
                  </a:lnTo>
                  <a:lnTo>
                    <a:pt x="256" y="113"/>
                  </a:lnTo>
                  <a:lnTo>
                    <a:pt x="258" y="125"/>
                  </a:lnTo>
                  <a:lnTo>
                    <a:pt x="258" y="138"/>
                  </a:lnTo>
                  <a:lnTo>
                    <a:pt x="258" y="138"/>
                  </a:lnTo>
                  <a:lnTo>
                    <a:pt x="257" y="147"/>
                  </a:lnTo>
                  <a:lnTo>
                    <a:pt x="255" y="159"/>
                  </a:lnTo>
                  <a:lnTo>
                    <a:pt x="251" y="175"/>
                  </a:lnTo>
                  <a:lnTo>
                    <a:pt x="245" y="194"/>
                  </a:lnTo>
                  <a:lnTo>
                    <a:pt x="236" y="214"/>
                  </a:lnTo>
                  <a:lnTo>
                    <a:pt x="231" y="225"/>
                  </a:lnTo>
                  <a:lnTo>
                    <a:pt x="224" y="236"/>
                  </a:lnTo>
                  <a:lnTo>
                    <a:pt x="217" y="248"/>
                  </a:lnTo>
                  <a:lnTo>
                    <a:pt x="208" y="260"/>
                  </a:lnTo>
                  <a:lnTo>
                    <a:pt x="208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4338638" y="1814513"/>
              <a:ext cx="2381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"/>
            <p:cNvSpPr>
              <a:spLocks/>
            </p:cNvSpPr>
            <p:nvPr/>
          </p:nvSpPr>
          <p:spPr bwMode="auto">
            <a:xfrm>
              <a:off x="4173538" y="1855788"/>
              <a:ext cx="55563" cy="71438"/>
            </a:xfrm>
            <a:custGeom>
              <a:avLst/>
              <a:gdLst>
                <a:gd name="T0" fmla="*/ 35 w 35"/>
                <a:gd name="T1" fmla="*/ 37 h 45"/>
                <a:gd name="T2" fmla="*/ 12 w 35"/>
                <a:gd name="T3" fmla="*/ 0 h 45"/>
                <a:gd name="T4" fmla="*/ 0 w 35"/>
                <a:gd name="T5" fmla="*/ 7 h 45"/>
                <a:gd name="T6" fmla="*/ 22 w 35"/>
                <a:gd name="T7" fmla="*/ 45 h 45"/>
                <a:gd name="T8" fmla="*/ 35 w 35"/>
                <a:gd name="T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5">
                  <a:moveTo>
                    <a:pt x="35" y="37"/>
                  </a:moveTo>
                  <a:lnTo>
                    <a:pt x="12" y="0"/>
                  </a:lnTo>
                  <a:lnTo>
                    <a:pt x="0" y="7"/>
                  </a:lnTo>
                  <a:lnTo>
                    <a:pt x="22" y="45"/>
                  </a:lnTo>
                  <a:lnTo>
                    <a:pt x="3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4057650" y="1976438"/>
              <a:ext cx="69850" cy="53975"/>
            </a:xfrm>
            <a:custGeom>
              <a:avLst/>
              <a:gdLst>
                <a:gd name="T0" fmla="*/ 44 w 44"/>
                <a:gd name="T1" fmla="*/ 22 h 34"/>
                <a:gd name="T2" fmla="*/ 7 w 44"/>
                <a:gd name="T3" fmla="*/ 0 h 34"/>
                <a:gd name="T4" fmla="*/ 0 w 44"/>
                <a:gd name="T5" fmla="*/ 12 h 34"/>
                <a:gd name="T6" fmla="*/ 38 w 44"/>
                <a:gd name="T7" fmla="*/ 34 h 34"/>
                <a:gd name="T8" fmla="*/ 44 w 4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4" y="22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38" y="34"/>
                  </a:lnTo>
                  <a:lnTo>
                    <a:pt x="4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4021138" y="2143125"/>
              <a:ext cx="68263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11"/>
            <p:cNvSpPr>
              <a:spLocks noChangeArrowheads="1"/>
            </p:cNvSpPr>
            <p:nvPr/>
          </p:nvSpPr>
          <p:spPr bwMode="auto">
            <a:xfrm>
              <a:off x="4621213" y="2133600"/>
              <a:ext cx="698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4578350" y="1966913"/>
              <a:ext cx="69850" cy="53975"/>
            </a:xfrm>
            <a:custGeom>
              <a:avLst/>
              <a:gdLst>
                <a:gd name="T0" fmla="*/ 44 w 44"/>
                <a:gd name="T1" fmla="*/ 13 h 34"/>
                <a:gd name="T2" fmla="*/ 38 w 44"/>
                <a:gd name="T3" fmla="*/ 0 h 34"/>
                <a:gd name="T4" fmla="*/ 0 w 44"/>
                <a:gd name="T5" fmla="*/ 22 h 34"/>
                <a:gd name="T6" fmla="*/ 7 w 44"/>
                <a:gd name="T7" fmla="*/ 34 h 34"/>
                <a:gd name="T8" fmla="*/ 44 w 44"/>
                <a:gd name="T9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4" y="13"/>
                  </a:moveTo>
                  <a:lnTo>
                    <a:pt x="38" y="0"/>
                  </a:lnTo>
                  <a:lnTo>
                    <a:pt x="0" y="22"/>
                  </a:lnTo>
                  <a:lnTo>
                    <a:pt x="7" y="34"/>
                  </a:lnTo>
                  <a:lnTo>
                    <a:pt x="4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>
              <a:off x="4473575" y="1849438"/>
              <a:ext cx="55563" cy="73025"/>
            </a:xfrm>
            <a:custGeom>
              <a:avLst/>
              <a:gdLst>
                <a:gd name="T0" fmla="*/ 35 w 35"/>
                <a:gd name="T1" fmla="*/ 8 h 46"/>
                <a:gd name="T2" fmla="*/ 23 w 35"/>
                <a:gd name="T3" fmla="*/ 0 h 46"/>
                <a:gd name="T4" fmla="*/ 0 w 35"/>
                <a:gd name="T5" fmla="*/ 38 h 46"/>
                <a:gd name="T6" fmla="*/ 13 w 35"/>
                <a:gd name="T7" fmla="*/ 46 h 46"/>
                <a:gd name="T8" fmla="*/ 35 w 35"/>
                <a:gd name="T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6">
                  <a:moveTo>
                    <a:pt x="35" y="8"/>
                  </a:moveTo>
                  <a:lnTo>
                    <a:pt x="23" y="0"/>
                  </a:lnTo>
                  <a:lnTo>
                    <a:pt x="0" y="38"/>
                  </a:lnTo>
                  <a:lnTo>
                    <a:pt x="13" y="46"/>
                  </a:lnTo>
                  <a:lnTo>
                    <a:pt x="3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4"/>
            <p:cNvSpPr>
              <a:spLocks/>
            </p:cNvSpPr>
            <p:nvPr/>
          </p:nvSpPr>
          <p:spPr bwMode="auto">
            <a:xfrm>
              <a:off x="4579938" y="2271713"/>
              <a:ext cx="73025" cy="52388"/>
            </a:xfrm>
            <a:custGeom>
              <a:avLst/>
              <a:gdLst>
                <a:gd name="T0" fmla="*/ 0 w 46"/>
                <a:gd name="T1" fmla="*/ 12 h 33"/>
                <a:gd name="T2" fmla="*/ 38 w 46"/>
                <a:gd name="T3" fmla="*/ 33 h 33"/>
                <a:gd name="T4" fmla="*/ 46 w 46"/>
                <a:gd name="T5" fmla="*/ 22 h 33"/>
                <a:gd name="T6" fmla="*/ 8 w 46"/>
                <a:gd name="T7" fmla="*/ 0 h 33"/>
                <a:gd name="T8" fmla="*/ 0 w 46"/>
                <a:gd name="T9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0" y="12"/>
                  </a:moveTo>
                  <a:lnTo>
                    <a:pt x="38" y="33"/>
                  </a:lnTo>
                  <a:lnTo>
                    <a:pt x="46" y="22"/>
                  </a:lnTo>
                  <a:lnTo>
                    <a:pt x="8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5"/>
            <p:cNvSpPr>
              <a:spLocks/>
            </p:cNvSpPr>
            <p:nvPr/>
          </p:nvSpPr>
          <p:spPr bwMode="auto">
            <a:xfrm>
              <a:off x="4059238" y="2279650"/>
              <a:ext cx="71438" cy="53975"/>
            </a:xfrm>
            <a:custGeom>
              <a:avLst/>
              <a:gdLst>
                <a:gd name="T0" fmla="*/ 0 w 45"/>
                <a:gd name="T1" fmla="*/ 22 h 34"/>
                <a:gd name="T2" fmla="*/ 8 w 45"/>
                <a:gd name="T3" fmla="*/ 34 h 34"/>
                <a:gd name="T4" fmla="*/ 45 w 45"/>
                <a:gd name="T5" fmla="*/ 12 h 34"/>
                <a:gd name="T6" fmla="*/ 38 w 45"/>
                <a:gd name="T7" fmla="*/ 0 h 34"/>
                <a:gd name="T8" fmla="*/ 0 w 45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0" y="22"/>
                  </a:moveTo>
                  <a:lnTo>
                    <a:pt x="8" y="34"/>
                  </a:lnTo>
                  <a:lnTo>
                    <a:pt x="45" y="1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3" name="Freeform 17"/>
          <p:cNvSpPr>
            <a:spLocks noEditPoints="1"/>
          </p:cNvSpPr>
          <p:nvPr/>
        </p:nvSpPr>
        <p:spPr bwMode="auto">
          <a:xfrm>
            <a:off x="7596778" y="2916581"/>
            <a:ext cx="556359" cy="584061"/>
          </a:xfrm>
          <a:custGeom>
            <a:avLst/>
            <a:gdLst>
              <a:gd name="T0" fmla="*/ 449 w 482"/>
              <a:gd name="T1" fmla="*/ 33 h 506"/>
              <a:gd name="T2" fmla="*/ 353 w 482"/>
              <a:gd name="T3" fmla="*/ 120 h 506"/>
              <a:gd name="T4" fmla="*/ 197 w 482"/>
              <a:gd name="T5" fmla="*/ 81 h 506"/>
              <a:gd name="T6" fmla="*/ 58 w 482"/>
              <a:gd name="T7" fmla="*/ 138 h 506"/>
              <a:gd name="T8" fmla="*/ 4 w 482"/>
              <a:gd name="T9" fmla="*/ 315 h 506"/>
              <a:gd name="T10" fmla="*/ 54 w 482"/>
              <a:gd name="T11" fmla="*/ 506 h 506"/>
              <a:gd name="T12" fmla="*/ 197 w 482"/>
              <a:gd name="T13" fmla="*/ 475 h 506"/>
              <a:gd name="T14" fmla="*/ 336 w 482"/>
              <a:gd name="T15" fmla="*/ 418 h 506"/>
              <a:gd name="T16" fmla="*/ 395 w 482"/>
              <a:gd name="T17" fmla="*/ 279 h 506"/>
              <a:gd name="T18" fmla="*/ 404 w 482"/>
              <a:gd name="T19" fmla="*/ 136 h 506"/>
              <a:gd name="T20" fmla="*/ 398 w 482"/>
              <a:gd name="T21" fmla="*/ 74 h 506"/>
              <a:gd name="T22" fmla="*/ 289 w 482"/>
              <a:gd name="T23" fmla="*/ 492 h 506"/>
              <a:gd name="T24" fmla="*/ 373 w 482"/>
              <a:gd name="T25" fmla="*/ 331 h 506"/>
              <a:gd name="T26" fmla="*/ 267 w 482"/>
              <a:gd name="T27" fmla="*/ 447 h 506"/>
              <a:gd name="T28" fmla="*/ 144 w 482"/>
              <a:gd name="T29" fmla="*/ 454 h 506"/>
              <a:gd name="T30" fmla="*/ 27 w 482"/>
              <a:gd name="T31" fmla="*/ 347 h 506"/>
              <a:gd name="T32" fmla="*/ 45 w 482"/>
              <a:gd name="T33" fmla="*/ 177 h 506"/>
              <a:gd name="T34" fmla="*/ 179 w 482"/>
              <a:gd name="T35" fmla="*/ 96 h 506"/>
              <a:gd name="T36" fmla="*/ 325 w 482"/>
              <a:gd name="T37" fmla="*/ 148 h 506"/>
              <a:gd name="T38" fmla="*/ 197 w 482"/>
              <a:gd name="T39" fmla="*/ 130 h 506"/>
              <a:gd name="T40" fmla="*/ 92 w 482"/>
              <a:gd name="T41" fmla="*/ 173 h 506"/>
              <a:gd name="T42" fmla="*/ 51 w 482"/>
              <a:gd name="T43" fmla="*/ 307 h 506"/>
              <a:gd name="T44" fmla="*/ 127 w 482"/>
              <a:gd name="T45" fmla="*/ 409 h 506"/>
              <a:gd name="T46" fmla="*/ 254 w 482"/>
              <a:gd name="T47" fmla="*/ 416 h 506"/>
              <a:gd name="T48" fmla="*/ 339 w 482"/>
              <a:gd name="T49" fmla="*/ 322 h 506"/>
              <a:gd name="T50" fmla="*/ 325 w 482"/>
              <a:gd name="T51" fmla="*/ 203 h 506"/>
              <a:gd name="T52" fmla="*/ 377 w 482"/>
              <a:gd name="T53" fmla="*/ 245 h 506"/>
              <a:gd name="T54" fmla="*/ 222 w 482"/>
              <a:gd name="T55" fmla="*/ 303 h 506"/>
              <a:gd name="T56" fmla="*/ 172 w 482"/>
              <a:gd name="T57" fmla="*/ 303 h 506"/>
              <a:gd name="T58" fmla="*/ 177 w 482"/>
              <a:gd name="T59" fmla="*/ 248 h 506"/>
              <a:gd name="T60" fmla="*/ 211 w 482"/>
              <a:gd name="T61" fmla="*/ 262 h 506"/>
              <a:gd name="T62" fmla="*/ 221 w 482"/>
              <a:gd name="T63" fmla="*/ 272 h 506"/>
              <a:gd name="T64" fmla="*/ 207 w 482"/>
              <a:gd name="T65" fmla="*/ 230 h 506"/>
              <a:gd name="T66" fmla="*/ 148 w 482"/>
              <a:gd name="T67" fmla="*/ 269 h 506"/>
              <a:gd name="T68" fmla="*/ 197 w 482"/>
              <a:gd name="T69" fmla="*/ 327 h 506"/>
              <a:gd name="T70" fmla="*/ 247 w 482"/>
              <a:gd name="T71" fmla="*/ 279 h 506"/>
              <a:gd name="T72" fmla="*/ 285 w 482"/>
              <a:gd name="T73" fmla="*/ 263 h 506"/>
              <a:gd name="T74" fmla="*/ 261 w 482"/>
              <a:gd name="T75" fmla="*/ 341 h 506"/>
              <a:gd name="T76" fmla="*/ 197 w 482"/>
              <a:gd name="T77" fmla="*/ 368 h 506"/>
              <a:gd name="T78" fmla="*/ 133 w 482"/>
              <a:gd name="T79" fmla="*/ 341 h 506"/>
              <a:gd name="T80" fmla="*/ 107 w 482"/>
              <a:gd name="T81" fmla="*/ 270 h 506"/>
              <a:gd name="T82" fmla="*/ 147 w 482"/>
              <a:gd name="T83" fmla="*/ 203 h 506"/>
              <a:gd name="T84" fmla="*/ 223 w 482"/>
              <a:gd name="T85" fmla="*/ 192 h 506"/>
              <a:gd name="T86" fmla="*/ 254 w 482"/>
              <a:gd name="T87" fmla="*/ 191 h 506"/>
              <a:gd name="T88" fmla="*/ 167 w 482"/>
              <a:gd name="T89" fmla="*/ 178 h 506"/>
              <a:gd name="T90" fmla="*/ 101 w 482"/>
              <a:gd name="T91" fmla="*/ 239 h 506"/>
              <a:gd name="T92" fmla="*/ 110 w 482"/>
              <a:gd name="T93" fmla="*/ 336 h 506"/>
              <a:gd name="T94" fmla="*/ 187 w 482"/>
              <a:gd name="T95" fmla="*/ 381 h 506"/>
              <a:gd name="T96" fmla="*/ 255 w 482"/>
              <a:gd name="T97" fmla="*/ 365 h 506"/>
              <a:gd name="T98" fmla="*/ 301 w 482"/>
              <a:gd name="T99" fmla="*/ 288 h 506"/>
              <a:gd name="T100" fmla="*/ 279 w 482"/>
              <a:gd name="T101" fmla="*/ 214 h 506"/>
              <a:gd name="T102" fmla="*/ 332 w 482"/>
              <a:gd name="T103" fmla="*/ 279 h 506"/>
              <a:gd name="T104" fmla="*/ 292 w 482"/>
              <a:gd name="T105" fmla="*/ 374 h 506"/>
              <a:gd name="T106" fmla="*/ 184 w 482"/>
              <a:gd name="T107" fmla="*/ 412 h 506"/>
              <a:gd name="T108" fmla="*/ 85 w 482"/>
              <a:gd name="T109" fmla="*/ 352 h 506"/>
              <a:gd name="T110" fmla="*/ 73 w 482"/>
              <a:gd name="T111" fmla="*/ 228 h 506"/>
              <a:gd name="T112" fmla="*/ 158 w 482"/>
              <a:gd name="T113" fmla="*/ 149 h 506"/>
              <a:gd name="T114" fmla="*/ 270 w 482"/>
              <a:gd name="T115" fmla="*/ 16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2" h="506">
                <a:moveTo>
                  <a:pt x="404" y="136"/>
                </a:moveTo>
                <a:lnTo>
                  <a:pt x="482" y="57"/>
                </a:lnTo>
                <a:lnTo>
                  <a:pt x="447" y="45"/>
                </a:lnTo>
                <a:lnTo>
                  <a:pt x="449" y="44"/>
                </a:lnTo>
                <a:lnTo>
                  <a:pt x="449" y="44"/>
                </a:lnTo>
                <a:lnTo>
                  <a:pt x="451" y="42"/>
                </a:lnTo>
                <a:lnTo>
                  <a:pt x="451" y="39"/>
                </a:lnTo>
                <a:lnTo>
                  <a:pt x="451" y="37"/>
                </a:lnTo>
                <a:lnTo>
                  <a:pt x="449" y="33"/>
                </a:lnTo>
                <a:lnTo>
                  <a:pt x="449" y="33"/>
                </a:lnTo>
                <a:lnTo>
                  <a:pt x="446" y="32"/>
                </a:lnTo>
                <a:lnTo>
                  <a:pt x="444" y="32"/>
                </a:lnTo>
                <a:lnTo>
                  <a:pt x="441" y="32"/>
                </a:lnTo>
                <a:lnTo>
                  <a:pt x="439" y="33"/>
                </a:lnTo>
                <a:lnTo>
                  <a:pt x="437" y="36"/>
                </a:lnTo>
                <a:lnTo>
                  <a:pt x="425" y="0"/>
                </a:lnTo>
                <a:lnTo>
                  <a:pt x="346" y="79"/>
                </a:lnTo>
                <a:lnTo>
                  <a:pt x="358" y="114"/>
                </a:lnTo>
                <a:lnTo>
                  <a:pt x="353" y="119"/>
                </a:lnTo>
                <a:lnTo>
                  <a:pt x="353" y="120"/>
                </a:lnTo>
                <a:lnTo>
                  <a:pt x="335" y="137"/>
                </a:lnTo>
                <a:lnTo>
                  <a:pt x="335" y="137"/>
                </a:lnTo>
                <a:lnTo>
                  <a:pt x="321" y="124"/>
                </a:lnTo>
                <a:lnTo>
                  <a:pt x="305" y="113"/>
                </a:lnTo>
                <a:lnTo>
                  <a:pt x="289" y="104"/>
                </a:lnTo>
                <a:lnTo>
                  <a:pt x="271" y="95"/>
                </a:lnTo>
                <a:lnTo>
                  <a:pt x="254" y="90"/>
                </a:lnTo>
                <a:lnTo>
                  <a:pt x="236" y="84"/>
                </a:lnTo>
                <a:lnTo>
                  <a:pt x="216" y="82"/>
                </a:lnTo>
                <a:lnTo>
                  <a:pt x="197" y="81"/>
                </a:lnTo>
                <a:lnTo>
                  <a:pt x="197" y="81"/>
                </a:lnTo>
                <a:lnTo>
                  <a:pt x="177" y="82"/>
                </a:lnTo>
                <a:lnTo>
                  <a:pt x="158" y="84"/>
                </a:lnTo>
                <a:lnTo>
                  <a:pt x="140" y="90"/>
                </a:lnTo>
                <a:lnTo>
                  <a:pt x="121" y="96"/>
                </a:lnTo>
                <a:lnTo>
                  <a:pt x="104" y="104"/>
                </a:lnTo>
                <a:lnTo>
                  <a:pt x="88" y="114"/>
                </a:lnTo>
                <a:lnTo>
                  <a:pt x="72" y="125"/>
                </a:lnTo>
                <a:lnTo>
                  <a:pt x="58" y="138"/>
                </a:lnTo>
                <a:lnTo>
                  <a:pt x="58" y="138"/>
                </a:lnTo>
                <a:lnTo>
                  <a:pt x="44" y="153"/>
                </a:lnTo>
                <a:lnTo>
                  <a:pt x="33" y="169"/>
                </a:lnTo>
                <a:lnTo>
                  <a:pt x="22" y="187"/>
                </a:lnTo>
                <a:lnTo>
                  <a:pt x="14" y="204"/>
                </a:lnTo>
                <a:lnTo>
                  <a:pt x="8" y="221"/>
                </a:lnTo>
                <a:lnTo>
                  <a:pt x="4" y="241"/>
                </a:lnTo>
                <a:lnTo>
                  <a:pt x="0" y="259"/>
                </a:lnTo>
                <a:lnTo>
                  <a:pt x="0" y="279"/>
                </a:lnTo>
                <a:lnTo>
                  <a:pt x="0" y="297"/>
                </a:lnTo>
                <a:lnTo>
                  <a:pt x="4" y="315"/>
                </a:lnTo>
                <a:lnTo>
                  <a:pt x="8" y="335"/>
                </a:lnTo>
                <a:lnTo>
                  <a:pt x="14" y="352"/>
                </a:lnTo>
                <a:lnTo>
                  <a:pt x="22" y="369"/>
                </a:lnTo>
                <a:lnTo>
                  <a:pt x="33" y="387"/>
                </a:lnTo>
                <a:lnTo>
                  <a:pt x="44" y="403"/>
                </a:lnTo>
                <a:lnTo>
                  <a:pt x="58" y="418"/>
                </a:lnTo>
                <a:lnTo>
                  <a:pt x="58" y="418"/>
                </a:lnTo>
                <a:lnTo>
                  <a:pt x="66" y="425"/>
                </a:lnTo>
                <a:lnTo>
                  <a:pt x="76" y="433"/>
                </a:lnTo>
                <a:lnTo>
                  <a:pt x="54" y="506"/>
                </a:lnTo>
                <a:lnTo>
                  <a:pt x="115" y="506"/>
                </a:lnTo>
                <a:lnTo>
                  <a:pt x="128" y="462"/>
                </a:lnTo>
                <a:lnTo>
                  <a:pt x="128" y="462"/>
                </a:lnTo>
                <a:lnTo>
                  <a:pt x="144" y="469"/>
                </a:lnTo>
                <a:lnTo>
                  <a:pt x="161" y="472"/>
                </a:lnTo>
                <a:lnTo>
                  <a:pt x="180" y="474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215" y="474"/>
                </a:lnTo>
                <a:lnTo>
                  <a:pt x="233" y="472"/>
                </a:lnTo>
                <a:lnTo>
                  <a:pt x="249" y="469"/>
                </a:lnTo>
                <a:lnTo>
                  <a:pt x="266" y="463"/>
                </a:lnTo>
                <a:lnTo>
                  <a:pt x="278" y="506"/>
                </a:lnTo>
                <a:lnTo>
                  <a:pt x="338" y="506"/>
                </a:lnTo>
                <a:lnTo>
                  <a:pt x="318" y="434"/>
                </a:lnTo>
                <a:lnTo>
                  <a:pt x="318" y="434"/>
                </a:lnTo>
                <a:lnTo>
                  <a:pt x="328" y="427"/>
                </a:lnTo>
                <a:lnTo>
                  <a:pt x="336" y="418"/>
                </a:lnTo>
                <a:lnTo>
                  <a:pt x="336" y="418"/>
                </a:lnTo>
                <a:lnTo>
                  <a:pt x="350" y="403"/>
                </a:lnTo>
                <a:lnTo>
                  <a:pt x="361" y="388"/>
                </a:lnTo>
                <a:lnTo>
                  <a:pt x="371" y="371"/>
                </a:lnTo>
                <a:lnTo>
                  <a:pt x="379" y="354"/>
                </a:lnTo>
                <a:lnTo>
                  <a:pt x="386" y="336"/>
                </a:lnTo>
                <a:lnTo>
                  <a:pt x="390" y="316"/>
                </a:lnTo>
                <a:lnTo>
                  <a:pt x="393" y="298"/>
                </a:lnTo>
                <a:lnTo>
                  <a:pt x="395" y="279"/>
                </a:lnTo>
                <a:lnTo>
                  <a:pt x="395" y="279"/>
                </a:lnTo>
                <a:lnTo>
                  <a:pt x="393" y="260"/>
                </a:lnTo>
                <a:lnTo>
                  <a:pt x="391" y="242"/>
                </a:lnTo>
                <a:lnTo>
                  <a:pt x="387" y="225"/>
                </a:lnTo>
                <a:lnTo>
                  <a:pt x="382" y="208"/>
                </a:lnTo>
                <a:lnTo>
                  <a:pt x="375" y="192"/>
                </a:lnTo>
                <a:lnTo>
                  <a:pt x="366" y="176"/>
                </a:lnTo>
                <a:lnTo>
                  <a:pt x="357" y="162"/>
                </a:lnTo>
                <a:lnTo>
                  <a:pt x="345" y="148"/>
                </a:lnTo>
                <a:lnTo>
                  <a:pt x="369" y="124"/>
                </a:lnTo>
                <a:lnTo>
                  <a:pt x="404" y="136"/>
                </a:lnTo>
                <a:close/>
                <a:moveTo>
                  <a:pt x="456" y="64"/>
                </a:moveTo>
                <a:lnTo>
                  <a:pt x="400" y="120"/>
                </a:lnTo>
                <a:lnTo>
                  <a:pt x="379" y="113"/>
                </a:lnTo>
                <a:lnTo>
                  <a:pt x="436" y="57"/>
                </a:lnTo>
                <a:lnTo>
                  <a:pt x="456" y="64"/>
                </a:lnTo>
                <a:close/>
                <a:moveTo>
                  <a:pt x="370" y="103"/>
                </a:moveTo>
                <a:lnTo>
                  <a:pt x="362" y="82"/>
                </a:lnTo>
                <a:lnTo>
                  <a:pt x="418" y="26"/>
                </a:lnTo>
                <a:lnTo>
                  <a:pt x="426" y="46"/>
                </a:lnTo>
                <a:lnTo>
                  <a:pt x="398" y="74"/>
                </a:lnTo>
                <a:lnTo>
                  <a:pt x="370" y="103"/>
                </a:lnTo>
                <a:close/>
                <a:moveTo>
                  <a:pt x="104" y="492"/>
                </a:moveTo>
                <a:lnTo>
                  <a:pt x="74" y="492"/>
                </a:lnTo>
                <a:lnTo>
                  <a:pt x="88" y="443"/>
                </a:lnTo>
                <a:lnTo>
                  <a:pt x="88" y="443"/>
                </a:lnTo>
                <a:lnTo>
                  <a:pt x="101" y="450"/>
                </a:lnTo>
                <a:lnTo>
                  <a:pt x="114" y="457"/>
                </a:lnTo>
                <a:lnTo>
                  <a:pt x="104" y="492"/>
                </a:lnTo>
                <a:close/>
                <a:moveTo>
                  <a:pt x="319" y="492"/>
                </a:moveTo>
                <a:lnTo>
                  <a:pt x="289" y="492"/>
                </a:lnTo>
                <a:lnTo>
                  <a:pt x="279" y="458"/>
                </a:lnTo>
                <a:lnTo>
                  <a:pt x="279" y="458"/>
                </a:lnTo>
                <a:lnTo>
                  <a:pt x="292" y="451"/>
                </a:lnTo>
                <a:lnTo>
                  <a:pt x="305" y="443"/>
                </a:lnTo>
                <a:lnTo>
                  <a:pt x="319" y="492"/>
                </a:lnTo>
                <a:close/>
                <a:moveTo>
                  <a:pt x="380" y="279"/>
                </a:moveTo>
                <a:lnTo>
                  <a:pt x="380" y="279"/>
                </a:lnTo>
                <a:lnTo>
                  <a:pt x="379" y="296"/>
                </a:lnTo>
                <a:lnTo>
                  <a:pt x="377" y="314"/>
                </a:lnTo>
                <a:lnTo>
                  <a:pt x="373" y="331"/>
                </a:lnTo>
                <a:lnTo>
                  <a:pt x="366" y="348"/>
                </a:lnTo>
                <a:lnTo>
                  <a:pt x="359" y="364"/>
                </a:lnTo>
                <a:lnTo>
                  <a:pt x="349" y="380"/>
                </a:lnTo>
                <a:lnTo>
                  <a:pt x="338" y="394"/>
                </a:lnTo>
                <a:lnTo>
                  <a:pt x="326" y="407"/>
                </a:lnTo>
                <a:lnTo>
                  <a:pt x="326" y="407"/>
                </a:lnTo>
                <a:lnTo>
                  <a:pt x="314" y="420"/>
                </a:lnTo>
                <a:lnTo>
                  <a:pt x="298" y="431"/>
                </a:lnTo>
                <a:lnTo>
                  <a:pt x="283" y="439"/>
                </a:lnTo>
                <a:lnTo>
                  <a:pt x="267" y="447"/>
                </a:lnTo>
                <a:lnTo>
                  <a:pt x="251" y="454"/>
                </a:lnTo>
                <a:lnTo>
                  <a:pt x="234" y="458"/>
                </a:lnTo>
                <a:lnTo>
                  <a:pt x="215" y="460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79" y="460"/>
                </a:lnTo>
                <a:lnTo>
                  <a:pt x="161" y="458"/>
                </a:lnTo>
                <a:lnTo>
                  <a:pt x="144" y="454"/>
                </a:lnTo>
                <a:lnTo>
                  <a:pt x="127" y="447"/>
                </a:lnTo>
                <a:lnTo>
                  <a:pt x="110" y="439"/>
                </a:lnTo>
                <a:lnTo>
                  <a:pt x="95" y="431"/>
                </a:lnTo>
                <a:lnTo>
                  <a:pt x="81" y="420"/>
                </a:lnTo>
                <a:lnTo>
                  <a:pt x="67" y="407"/>
                </a:lnTo>
                <a:lnTo>
                  <a:pt x="67" y="407"/>
                </a:lnTo>
                <a:lnTo>
                  <a:pt x="55" y="394"/>
                </a:lnTo>
                <a:lnTo>
                  <a:pt x="45" y="379"/>
                </a:lnTo>
                <a:lnTo>
                  <a:pt x="35" y="363"/>
                </a:lnTo>
                <a:lnTo>
                  <a:pt x="27" y="347"/>
                </a:lnTo>
                <a:lnTo>
                  <a:pt x="22" y="330"/>
                </a:lnTo>
                <a:lnTo>
                  <a:pt x="18" y="313"/>
                </a:lnTo>
                <a:lnTo>
                  <a:pt x="14" y="296"/>
                </a:lnTo>
                <a:lnTo>
                  <a:pt x="14" y="279"/>
                </a:lnTo>
                <a:lnTo>
                  <a:pt x="14" y="260"/>
                </a:lnTo>
                <a:lnTo>
                  <a:pt x="18" y="243"/>
                </a:lnTo>
                <a:lnTo>
                  <a:pt x="22" y="226"/>
                </a:lnTo>
                <a:lnTo>
                  <a:pt x="27" y="209"/>
                </a:lnTo>
                <a:lnTo>
                  <a:pt x="35" y="193"/>
                </a:lnTo>
                <a:lnTo>
                  <a:pt x="45" y="177"/>
                </a:lnTo>
                <a:lnTo>
                  <a:pt x="55" y="163"/>
                </a:lnTo>
                <a:lnTo>
                  <a:pt x="67" y="149"/>
                </a:lnTo>
                <a:lnTo>
                  <a:pt x="67" y="149"/>
                </a:lnTo>
                <a:lnTo>
                  <a:pt x="81" y="136"/>
                </a:lnTo>
                <a:lnTo>
                  <a:pt x="95" y="125"/>
                </a:lnTo>
                <a:lnTo>
                  <a:pt x="110" y="117"/>
                </a:lnTo>
                <a:lnTo>
                  <a:pt x="127" y="109"/>
                </a:lnTo>
                <a:lnTo>
                  <a:pt x="144" y="103"/>
                </a:lnTo>
                <a:lnTo>
                  <a:pt x="161" y="98"/>
                </a:lnTo>
                <a:lnTo>
                  <a:pt x="179" y="96"/>
                </a:lnTo>
                <a:lnTo>
                  <a:pt x="197" y="95"/>
                </a:lnTo>
                <a:lnTo>
                  <a:pt x="197" y="95"/>
                </a:lnTo>
                <a:lnTo>
                  <a:pt x="215" y="96"/>
                </a:lnTo>
                <a:lnTo>
                  <a:pt x="233" y="98"/>
                </a:lnTo>
                <a:lnTo>
                  <a:pt x="250" y="103"/>
                </a:lnTo>
                <a:lnTo>
                  <a:pt x="266" y="109"/>
                </a:lnTo>
                <a:lnTo>
                  <a:pt x="282" y="115"/>
                </a:lnTo>
                <a:lnTo>
                  <a:pt x="297" y="125"/>
                </a:lnTo>
                <a:lnTo>
                  <a:pt x="311" y="135"/>
                </a:lnTo>
                <a:lnTo>
                  <a:pt x="325" y="148"/>
                </a:lnTo>
                <a:lnTo>
                  <a:pt x="301" y="172"/>
                </a:lnTo>
                <a:lnTo>
                  <a:pt x="301" y="172"/>
                </a:lnTo>
                <a:lnTo>
                  <a:pt x="290" y="162"/>
                </a:lnTo>
                <a:lnTo>
                  <a:pt x="279" y="153"/>
                </a:lnTo>
                <a:lnTo>
                  <a:pt x="266" y="147"/>
                </a:lnTo>
                <a:lnTo>
                  <a:pt x="253" y="140"/>
                </a:lnTo>
                <a:lnTo>
                  <a:pt x="240" y="136"/>
                </a:lnTo>
                <a:lnTo>
                  <a:pt x="226" y="132"/>
                </a:lnTo>
                <a:lnTo>
                  <a:pt x="212" y="131"/>
                </a:lnTo>
                <a:lnTo>
                  <a:pt x="197" y="130"/>
                </a:lnTo>
                <a:lnTo>
                  <a:pt x="197" y="130"/>
                </a:lnTo>
                <a:lnTo>
                  <a:pt x="183" y="131"/>
                </a:lnTo>
                <a:lnTo>
                  <a:pt x="168" y="133"/>
                </a:lnTo>
                <a:lnTo>
                  <a:pt x="154" y="136"/>
                </a:lnTo>
                <a:lnTo>
                  <a:pt x="140" y="140"/>
                </a:lnTo>
                <a:lnTo>
                  <a:pt x="127" y="147"/>
                </a:lnTo>
                <a:lnTo>
                  <a:pt x="115" y="154"/>
                </a:lnTo>
                <a:lnTo>
                  <a:pt x="103" y="163"/>
                </a:lnTo>
                <a:lnTo>
                  <a:pt x="92" y="173"/>
                </a:lnTo>
                <a:lnTo>
                  <a:pt x="92" y="173"/>
                </a:lnTo>
                <a:lnTo>
                  <a:pt x="81" y="185"/>
                </a:lnTo>
                <a:lnTo>
                  <a:pt x="73" y="196"/>
                </a:lnTo>
                <a:lnTo>
                  <a:pt x="65" y="208"/>
                </a:lnTo>
                <a:lnTo>
                  <a:pt x="60" y="222"/>
                </a:lnTo>
                <a:lnTo>
                  <a:pt x="54" y="235"/>
                </a:lnTo>
                <a:lnTo>
                  <a:pt x="51" y="249"/>
                </a:lnTo>
                <a:lnTo>
                  <a:pt x="49" y="263"/>
                </a:lnTo>
                <a:lnTo>
                  <a:pt x="49" y="279"/>
                </a:lnTo>
                <a:lnTo>
                  <a:pt x="49" y="293"/>
                </a:lnTo>
                <a:lnTo>
                  <a:pt x="51" y="307"/>
                </a:lnTo>
                <a:lnTo>
                  <a:pt x="54" y="321"/>
                </a:lnTo>
                <a:lnTo>
                  <a:pt x="60" y="334"/>
                </a:lnTo>
                <a:lnTo>
                  <a:pt x="65" y="348"/>
                </a:lnTo>
                <a:lnTo>
                  <a:pt x="73" y="360"/>
                </a:lnTo>
                <a:lnTo>
                  <a:pt x="81" y="371"/>
                </a:lnTo>
                <a:lnTo>
                  <a:pt x="92" y="383"/>
                </a:lnTo>
                <a:lnTo>
                  <a:pt x="92" y="383"/>
                </a:lnTo>
                <a:lnTo>
                  <a:pt x="103" y="393"/>
                </a:lnTo>
                <a:lnTo>
                  <a:pt x="115" y="402"/>
                </a:lnTo>
                <a:lnTo>
                  <a:pt x="127" y="409"/>
                </a:lnTo>
                <a:lnTo>
                  <a:pt x="140" y="416"/>
                </a:lnTo>
                <a:lnTo>
                  <a:pt x="154" y="420"/>
                </a:lnTo>
                <a:lnTo>
                  <a:pt x="168" y="424"/>
                </a:lnTo>
                <a:lnTo>
                  <a:pt x="183" y="427"/>
                </a:lnTo>
                <a:lnTo>
                  <a:pt x="197" y="427"/>
                </a:lnTo>
                <a:lnTo>
                  <a:pt x="197" y="427"/>
                </a:lnTo>
                <a:lnTo>
                  <a:pt x="212" y="427"/>
                </a:lnTo>
                <a:lnTo>
                  <a:pt x="226" y="424"/>
                </a:lnTo>
                <a:lnTo>
                  <a:pt x="240" y="420"/>
                </a:lnTo>
                <a:lnTo>
                  <a:pt x="254" y="416"/>
                </a:lnTo>
                <a:lnTo>
                  <a:pt x="267" y="409"/>
                </a:lnTo>
                <a:lnTo>
                  <a:pt x="280" y="402"/>
                </a:lnTo>
                <a:lnTo>
                  <a:pt x="291" y="393"/>
                </a:lnTo>
                <a:lnTo>
                  <a:pt x="303" y="383"/>
                </a:lnTo>
                <a:lnTo>
                  <a:pt x="303" y="383"/>
                </a:lnTo>
                <a:lnTo>
                  <a:pt x="312" y="373"/>
                </a:lnTo>
                <a:lnTo>
                  <a:pt x="321" y="361"/>
                </a:lnTo>
                <a:lnTo>
                  <a:pt x="329" y="348"/>
                </a:lnTo>
                <a:lnTo>
                  <a:pt x="335" y="335"/>
                </a:lnTo>
                <a:lnTo>
                  <a:pt x="339" y="322"/>
                </a:lnTo>
                <a:lnTo>
                  <a:pt x="343" y="308"/>
                </a:lnTo>
                <a:lnTo>
                  <a:pt x="345" y="293"/>
                </a:lnTo>
                <a:lnTo>
                  <a:pt x="346" y="279"/>
                </a:lnTo>
                <a:lnTo>
                  <a:pt x="346" y="279"/>
                </a:lnTo>
                <a:lnTo>
                  <a:pt x="345" y="265"/>
                </a:lnTo>
                <a:lnTo>
                  <a:pt x="344" y="252"/>
                </a:lnTo>
                <a:lnTo>
                  <a:pt x="341" y="240"/>
                </a:lnTo>
                <a:lnTo>
                  <a:pt x="337" y="227"/>
                </a:lnTo>
                <a:lnTo>
                  <a:pt x="332" y="215"/>
                </a:lnTo>
                <a:lnTo>
                  <a:pt x="325" y="203"/>
                </a:lnTo>
                <a:lnTo>
                  <a:pt x="319" y="192"/>
                </a:lnTo>
                <a:lnTo>
                  <a:pt x="310" y="182"/>
                </a:lnTo>
                <a:lnTo>
                  <a:pt x="335" y="158"/>
                </a:lnTo>
                <a:lnTo>
                  <a:pt x="335" y="158"/>
                </a:lnTo>
                <a:lnTo>
                  <a:pt x="345" y="171"/>
                </a:lnTo>
                <a:lnTo>
                  <a:pt x="355" y="185"/>
                </a:lnTo>
                <a:lnTo>
                  <a:pt x="362" y="199"/>
                </a:lnTo>
                <a:lnTo>
                  <a:pt x="369" y="214"/>
                </a:lnTo>
                <a:lnTo>
                  <a:pt x="374" y="229"/>
                </a:lnTo>
                <a:lnTo>
                  <a:pt x="377" y="245"/>
                </a:lnTo>
                <a:lnTo>
                  <a:pt x="379" y="261"/>
                </a:lnTo>
                <a:lnTo>
                  <a:pt x="380" y="279"/>
                </a:lnTo>
                <a:lnTo>
                  <a:pt x="380" y="279"/>
                </a:lnTo>
                <a:close/>
                <a:moveTo>
                  <a:pt x="233" y="279"/>
                </a:moveTo>
                <a:lnTo>
                  <a:pt x="233" y="279"/>
                </a:lnTo>
                <a:lnTo>
                  <a:pt x="231" y="285"/>
                </a:lnTo>
                <a:lnTo>
                  <a:pt x="230" y="292"/>
                </a:lnTo>
                <a:lnTo>
                  <a:pt x="226" y="298"/>
                </a:lnTo>
                <a:lnTo>
                  <a:pt x="222" y="303"/>
                </a:lnTo>
                <a:lnTo>
                  <a:pt x="222" y="303"/>
                </a:lnTo>
                <a:lnTo>
                  <a:pt x="216" y="308"/>
                </a:lnTo>
                <a:lnTo>
                  <a:pt x="211" y="311"/>
                </a:lnTo>
                <a:lnTo>
                  <a:pt x="204" y="313"/>
                </a:lnTo>
                <a:lnTo>
                  <a:pt x="197" y="313"/>
                </a:lnTo>
                <a:lnTo>
                  <a:pt x="197" y="313"/>
                </a:lnTo>
                <a:lnTo>
                  <a:pt x="190" y="313"/>
                </a:lnTo>
                <a:lnTo>
                  <a:pt x="184" y="311"/>
                </a:lnTo>
                <a:lnTo>
                  <a:pt x="177" y="308"/>
                </a:lnTo>
                <a:lnTo>
                  <a:pt x="172" y="303"/>
                </a:lnTo>
                <a:lnTo>
                  <a:pt x="172" y="303"/>
                </a:lnTo>
                <a:lnTo>
                  <a:pt x="168" y="298"/>
                </a:lnTo>
                <a:lnTo>
                  <a:pt x="164" y="292"/>
                </a:lnTo>
                <a:lnTo>
                  <a:pt x="162" y="285"/>
                </a:lnTo>
                <a:lnTo>
                  <a:pt x="161" y="279"/>
                </a:lnTo>
                <a:lnTo>
                  <a:pt x="162" y="271"/>
                </a:lnTo>
                <a:lnTo>
                  <a:pt x="164" y="265"/>
                </a:lnTo>
                <a:lnTo>
                  <a:pt x="168" y="259"/>
                </a:lnTo>
                <a:lnTo>
                  <a:pt x="172" y="253"/>
                </a:lnTo>
                <a:lnTo>
                  <a:pt x="172" y="253"/>
                </a:lnTo>
                <a:lnTo>
                  <a:pt x="177" y="248"/>
                </a:lnTo>
                <a:lnTo>
                  <a:pt x="184" y="245"/>
                </a:lnTo>
                <a:lnTo>
                  <a:pt x="190" y="243"/>
                </a:lnTo>
                <a:lnTo>
                  <a:pt x="197" y="243"/>
                </a:lnTo>
                <a:lnTo>
                  <a:pt x="197" y="243"/>
                </a:lnTo>
                <a:lnTo>
                  <a:pt x="203" y="243"/>
                </a:lnTo>
                <a:lnTo>
                  <a:pt x="210" y="245"/>
                </a:lnTo>
                <a:lnTo>
                  <a:pt x="215" y="248"/>
                </a:lnTo>
                <a:lnTo>
                  <a:pt x="221" y="252"/>
                </a:lnTo>
                <a:lnTo>
                  <a:pt x="211" y="262"/>
                </a:lnTo>
                <a:lnTo>
                  <a:pt x="211" y="262"/>
                </a:lnTo>
                <a:lnTo>
                  <a:pt x="209" y="265"/>
                </a:lnTo>
                <a:lnTo>
                  <a:pt x="209" y="267"/>
                </a:lnTo>
                <a:lnTo>
                  <a:pt x="209" y="270"/>
                </a:lnTo>
                <a:lnTo>
                  <a:pt x="211" y="272"/>
                </a:lnTo>
                <a:lnTo>
                  <a:pt x="211" y="272"/>
                </a:lnTo>
                <a:lnTo>
                  <a:pt x="213" y="273"/>
                </a:lnTo>
                <a:lnTo>
                  <a:pt x="215" y="274"/>
                </a:lnTo>
                <a:lnTo>
                  <a:pt x="215" y="274"/>
                </a:lnTo>
                <a:lnTo>
                  <a:pt x="218" y="273"/>
                </a:lnTo>
                <a:lnTo>
                  <a:pt x="221" y="272"/>
                </a:lnTo>
                <a:lnTo>
                  <a:pt x="229" y="263"/>
                </a:lnTo>
                <a:lnTo>
                  <a:pt x="229" y="263"/>
                </a:lnTo>
                <a:lnTo>
                  <a:pt x="231" y="271"/>
                </a:lnTo>
                <a:lnTo>
                  <a:pt x="233" y="279"/>
                </a:lnTo>
                <a:lnTo>
                  <a:pt x="233" y="279"/>
                </a:lnTo>
                <a:close/>
                <a:moveTo>
                  <a:pt x="230" y="242"/>
                </a:moveTo>
                <a:lnTo>
                  <a:pt x="230" y="242"/>
                </a:lnTo>
                <a:lnTo>
                  <a:pt x="224" y="236"/>
                </a:lnTo>
                <a:lnTo>
                  <a:pt x="215" y="232"/>
                </a:lnTo>
                <a:lnTo>
                  <a:pt x="207" y="230"/>
                </a:lnTo>
                <a:lnTo>
                  <a:pt x="197" y="229"/>
                </a:lnTo>
                <a:lnTo>
                  <a:pt x="197" y="229"/>
                </a:lnTo>
                <a:lnTo>
                  <a:pt x="187" y="230"/>
                </a:lnTo>
                <a:lnTo>
                  <a:pt x="179" y="232"/>
                </a:lnTo>
                <a:lnTo>
                  <a:pt x="170" y="236"/>
                </a:lnTo>
                <a:lnTo>
                  <a:pt x="162" y="243"/>
                </a:lnTo>
                <a:lnTo>
                  <a:pt x="162" y="243"/>
                </a:lnTo>
                <a:lnTo>
                  <a:pt x="156" y="250"/>
                </a:lnTo>
                <a:lnTo>
                  <a:pt x="152" y="259"/>
                </a:lnTo>
                <a:lnTo>
                  <a:pt x="148" y="269"/>
                </a:lnTo>
                <a:lnTo>
                  <a:pt x="147" y="279"/>
                </a:lnTo>
                <a:lnTo>
                  <a:pt x="148" y="287"/>
                </a:lnTo>
                <a:lnTo>
                  <a:pt x="152" y="297"/>
                </a:lnTo>
                <a:lnTo>
                  <a:pt x="156" y="306"/>
                </a:lnTo>
                <a:lnTo>
                  <a:pt x="162" y="313"/>
                </a:lnTo>
                <a:lnTo>
                  <a:pt x="162" y="313"/>
                </a:lnTo>
                <a:lnTo>
                  <a:pt x="170" y="320"/>
                </a:lnTo>
                <a:lnTo>
                  <a:pt x="179" y="324"/>
                </a:lnTo>
                <a:lnTo>
                  <a:pt x="187" y="327"/>
                </a:lnTo>
                <a:lnTo>
                  <a:pt x="197" y="327"/>
                </a:lnTo>
                <a:lnTo>
                  <a:pt x="197" y="327"/>
                </a:lnTo>
                <a:lnTo>
                  <a:pt x="207" y="327"/>
                </a:lnTo>
                <a:lnTo>
                  <a:pt x="216" y="324"/>
                </a:lnTo>
                <a:lnTo>
                  <a:pt x="225" y="320"/>
                </a:lnTo>
                <a:lnTo>
                  <a:pt x="233" y="313"/>
                </a:lnTo>
                <a:lnTo>
                  <a:pt x="233" y="313"/>
                </a:lnTo>
                <a:lnTo>
                  <a:pt x="238" y="306"/>
                </a:lnTo>
                <a:lnTo>
                  <a:pt x="243" y="297"/>
                </a:lnTo>
                <a:lnTo>
                  <a:pt x="245" y="288"/>
                </a:lnTo>
                <a:lnTo>
                  <a:pt x="247" y="279"/>
                </a:lnTo>
                <a:lnTo>
                  <a:pt x="247" y="279"/>
                </a:lnTo>
                <a:lnTo>
                  <a:pt x="247" y="271"/>
                </a:lnTo>
                <a:lnTo>
                  <a:pt x="244" y="265"/>
                </a:lnTo>
                <a:lnTo>
                  <a:pt x="242" y="259"/>
                </a:lnTo>
                <a:lnTo>
                  <a:pt x="240" y="253"/>
                </a:lnTo>
                <a:lnTo>
                  <a:pt x="268" y="223"/>
                </a:lnTo>
                <a:lnTo>
                  <a:pt x="268" y="223"/>
                </a:lnTo>
                <a:lnTo>
                  <a:pt x="277" y="236"/>
                </a:lnTo>
                <a:lnTo>
                  <a:pt x="282" y="249"/>
                </a:lnTo>
                <a:lnTo>
                  <a:pt x="285" y="263"/>
                </a:lnTo>
                <a:lnTo>
                  <a:pt x="287" y="279"/>
                </a:lnTo>
                <a:lnTo>
                  <a:pt x="287" y="279"/>
                </a:lnTo>
                <a:lnTo>
                  <a:pt x="287" y="287"/>
                </a:lnTo>
                <a:lnTo>
                  <a:pt x="285" y="296"/>
                </a:lnTo>
                <a:lnTo>
                  <a:pt x="283" y="304"/>
                </a:lnTo>
                <a:lnTo>
                  <a:pt x="280" y="312"/>
                </a:lnTo>
                <a:lnTo>
                  <a:pt x="277" y="321"/>
                </a:lnTo>
                <a:lnTo>
                  <a:pt x="271" y="328"/>
                </a:lnTo>
                <a:lnTo>
                  <a:pt x="267" y="335"/>
                </a:lnTo>
                <a:lnTo>
                  <a:pt x="261" y="341"/>
                </a:lnTo>
                <a:lnTo>
                  <a:pt x="261" y="341"/>
                </a:lnTo>
                <a:lnTo>
                  <a:pt x="254" y="348"/>
                </a:lnTo>
                <a:lnTo>
                  <a:pt x="247" y="353"/>
                </a:lnTo>
                <a:lnTo>
                  <a:pt x="239" y="357"/>
                </a:lnTo>
                <a:lnTo>
                  <a:pt x="231" y="361"/>
                </a:lnTo>
                <a:lnTo>
                  <a:pt x="223" y="364"/>
                </a:lnTo>
                <a:lnTo>
                  <a:pt x="215" y="366"/>
                </a:lnTo>
                <a:lnTo>
                  <a:pt x="206" y="367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88" y="367"/>
                </a:lnTo>
                <a:lnTo>
                  <a:pt x="180" y="366"/>
                </a:lnTo>
                <a:lnTo>
                  <a:pt x="171" y="364"/>
                </a:lnTo>
                <a:lnTo>
                  <a:pt x="162" y="361"/>
                </a:lnTo>
                <a:lnTo>
                  <a:pt x="155" y="357"/>
                </a:lnTo>
                <a:lnTo>
                  <a:pt x="147" y="353"/>
                </a:lnTo>
                <a:lnTo>
                  <a:pt x="140" y="348"/>
                </a:lnTo>
                <a:lnTo>
                  <a:pt x="133" y="341"/>
                </a:lnTo>
                <a:lnTo>
                  <a:pt x="133" y="341"/>
                </a:lnTo>
                <a:lnTo>
                  <a:pt x="128" y="335"/>
                </a:lnTo>
                <a:lnTo>
                  <a:pt x="122" y="327"/>
                </a:lnTo>
                <a:lnTo>
                  <a:pt x="118" y="320"/>
                </a:lnTo>
                <a:lnTo>
                  <a:pt x="114" y="312"/>
                </a:lnTo>
                <a:lnTo>
                  <a:pt x="110" y="303"/>
                </a:lnTo>
                <a:lnTo>
                  <a:pt x="109" y="295"/>
                </a:lnTo>
                <a:lnTo>
                  <a:pt x="107" y="287"/>
                </a:lnTo>
                <a:lnTo>
                  <a:pt x="107" y="279"/>
                </a:lnTo>
                <a:lnTo>
                  <a:pt x="107" y="270"/>
                </a:lnTo>
                <a:lnTo>
                  <a:pt x="109" y="261"/>
                </a:lnTo>
                <a:lnTo>
                  <a:pt x="110" y="253"/>
                </a:lnTo>
                <a:lnTo>
                  <a:pt x="114" y="244"/>
                </a:lnTo>
                <a:lnTo>
                  <a:pt x="118" y="236"/>
                </a:lnTo>
                <a:lnTo>
                  <a:pt x="122" y="229"/>
                </a:lnTo>
                <a:lnTo>
                  <a:pt x="128" y="221"/>
                </a:lnTo>
                <a:lnTo>
                  <a:pt x="133" y="215"/>
                </a:lnTo>
                <a:lnTo>
                  <a:pt x="133" y="215"/>
                </a:lnTo>
                <a:lnTo>
                  <a:pt x="141" y="208"/>
                </a:lnTo>
                <a:lnTo>
                  <a:pt x="147" y="203"/>
                </a:lnTo>
                <a:lnTo>
                  <a:pt x="155" y="199"/>
                </a:lnTo>
                <a:lnTo>
                  <a:pt x="162" y="195"/>
                </a:lnTo>
                <a:lnTo>
                  <a:pt x="171" y="192"/>
                </a:lnTo>
                <a:lnTo>
                  <a:pt x="180" y="190"/>
                </a:lnTo>
                <a:lnTo>
                  <a:pt x="188" y="189"/>
                </a:lnTo>
                <a:lnTo>
                  <a:pt x="197" y="188"/>
                </a:lnTo>
                <a:lnTo>
                  <a:pt x="197" y="188"/>
                </a:lnTo>
                <a:lnTo>
                  <a:pt x="206" y="189"/>
                </a:lnTo>
                <a:lnTo>
                  <a:pt x="214" y="190"/>
                </a:lnTo>
                <a:lnTo>
                  <a:pt x="223" y="192"/>
                </a:lnTo>
                <a:lnTo>
                  <a:pt x="230" y="194"/>
                </a:lnTo>
                <a:lnTo>
                  <a:pt x="238" y="199"/>
                </a:lnTo>
                <a:lnTo>
                  <a:pt x="245" y="203"/>
                </a:lnTo>
                <a:lnTo>
                  <a:pt x="253" y="207"/>
                </a:lnTo>
                <a:lnTo>
                  <a:pt x="260" y="214"/>
                </a:lnTo>
                <a:lnTo>
                  <a:pt x="230" y="242"/>
                </a:lnTo>
                <a:close/>
                <a:moveTo>
                  <a:pt x="269" y="203"/>
                </a:moveTo>
                <a:lnTo>
                  <a:pt x="269" y="203"/>
                </a:lnTo>
                <a:lnTo>
                  <a:pt x="262" y="196"/>
                </a:lnTo>
                <a:lnTo>
                  <a:pt x="254" y="191"/>
                </a:lnTo>
                <a:lnTo>
                  <a:pt x="245" y="186"/>
                </a:lnTo>
                <a:lnTo>
                  <a:pt x="236" y="181"/>
                </a:lnTo>
                <a:lnTo>
                  <a:pt x="227" y="178"/>
                </a:lnTo>
                <a:lnTo>
                  <a:pt x="217" y="176"/>
                </a:lnTo>
                <a:lnTo>
                  <a:pt x="208" y="175"/>
                </a:lnTo>
                <a:lnTo>
                  <a:pt x="197" y="174"/>
                </a:lnTo>
                <a:lnTo>
                  <a:pt x="197" y="174"/>
                </a:lnTo>
                <a:lnTo>
                  <a:pt x="187" y="175"/>
                </a:lnTo>
                <a:lnTo>
                  <a:pt x="176" y="176"/>
                </a:lnTo>
                <a:lnTo>
                  <a:pt x="167" y="178"/>
                </a:lnTo>
                <a:lnTo>
                  <a:pt x="157" y="182"/>
                </a:lnTo>
                <a:lnTo>
                  <a:pt x="148" y="187"/>
                </a:lnTo>
                <a:lnTo>
                  <a:pt x="140" y="191"/>
                </a:lnTo>
                <a:lnTo>
                  <a:pt x="131" y="198"/>
                </a:lnTo>
                <a:lnTo>
                  <a:pt x="123" y="205"/>
                </a:lnTo>
                <a:lnTo>
                  <a:pt x="123" y="205"/>
                </a:lnTo>
                <a:lnTo>
                  <a:pt x="117" y="213"/>
                </a:lnTo>
                <a:lnTo>
                  <a:pt x="110" y="221"/>
                </a:lnTo>
                <a:lnTo>
                  <a:pt x="105" y="230"/>
                </a:lnTo>
                <a:lnTo>
                  <a:pt x="101" y="239"/>
                </a:lnTo>
                <a:lnTo>
                  <a:pt x="98" y="248"/>
                </a:lnTo>
                <a:lnTo>
                  <a:pt x="95" y="258"/>
                </a:lnTo>
                <a:lnTo>
                  <a:pt x="93" y="268"/>
                </a:lnTo>
                <a:lnTo>
                  <a:pt x="93" y="279"/>
                </a:lnTo>
                <a:lnTo>
                  <a:pt x="93" y="288"/>
                </a:lnTo>
                <a:lnTo>
                  <a:pt x="95" y="298"/>
                </a:lnTo>
                <a:lnTo>
                  <a:pt x="98" y="308"/>
                </a:lnTo>
                <a:lnTo>
                  <a:pt x="101" y="317"/>
                </a:lnTo>
                <a:lnTo>
                  <a:pt x="105" y="326"/>
                </a:lnTo>
                <a:lnTo>
                  <a:pt x="110" y="336"/>
                </a:lnTo>
                <a:lnTo>
                  <a:pt x="117" y="343"/>
                </a:lnTo>
                <a:lnTo>
                  <a:pt x="123" y="352"/>
                </a:lnTo>
                <a:lnTo>
                  <a:pt x="123" y="352"/>
                </a:lnTo>
                <a:lnTo>
                  <a:pt x="131" y="358"/>
                </a:lnTo>
                <a:lnTo>
                  <a:pt x="140" y="365"/>
                </a:lnTo>
                <a:lnTo>
                  <a:pt x="148" y="370"/>
                </a:lnTo>
                <a:lnTo>
                  <a:pt x="157" y="375"/>
                </a:lnTo>
                <a:lnTo>
                  <a:pt x="167" y="378"/>
                </a:lnTo>
                <a:lnTo>
                  <a:pt x="176" y="380"/>
                </a:lnTo>
                <a:lnTo>
                  <a:pt x="187" y="381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208" y="381"/>
                </a:lnTo>
                <a:lnTo>
                  <a:pt x="217" y="380"/>
                </a:lnTo>
                <a:lnTo>
                  <a:pt x="227" y="378"/>
                </a:lnTo>
                <a:lnTo>
                  <a:pt x="237" y="375"/>
                </a:lnTo>
                <a:lnTo>
                  <a:pt x="247" y="370"/>
                </a:lnTo>
                <a:lnTo>
                  <a:pt x="255" y="365"/>
                </a:lnTo>
                <a:lnTo>
                  <a:pt x="263" y="358"/>
                </a:lnTo>
                <a:lnTo>
                  <a:pt x="270" y="352"/>
                </a:lnTo>
                <a:lnTo>
                  <a:pt x="270" y="352"/>
                </a:lnTo>
                <a:lnTo>
                  <a:pt x="278" y="344"/>
                </a:lnTo>
                <a:lnTo>
                  <a:pt x="283" y="336"/>
                </a:lnTo>
                <a:lnTo>
                  <a:pt x="289" y="327"/>
                </a:lnTo>
                <a:lnTo>
                  <a:pt x="293" y="317"/>
                </a:lnTo>
                <a:lnTo>
                  <a:pt x="296" y="309"/>
                </a:lnTo>
                <a:lnTo>
                  <a:pt x="299" y="299"/>
                </a:lnTo>
                <a:lnTo>
                  <a:pt x="301" y="288"/>
                </a:lnTo>
                <a:lnTo>
                  <a:pt x="301" y="279"/>
                </a:lnTo>
                <a:lnTo>
                  <a:pt x="301" y="279"/>
                </a:lnTo>
                <a:lnTo>
                  <a:pt x="301" y="269"/>
                </a:lnTo>
                <a:lnTo>
                  <a:pt x="299" y="260"/>
                </a:lnTo>
                <a:lnTo>
                  <a:pt x="297" y="253"/>
                </a:lnTo>
                <a:lnTo>
                  <a:pt x="295" y="244"/>
                </a:lnTo>
                <a:lnTo>
                  <a:pt x="292" y="236"/>
                </a:lnTo>
                <a:lnTo>
                  <a:pt x="289" y="228"/>
                </a:lnTo>
                <a:lnTo>
                  <a:pt x="284" y="221"/>
                </a:lnTo>
                <a:lnTo>
                  <a:pt x="279" y="214"/>
                </a:lnTo>
                <a:lnTo>
                  <a:pt x="301" y="192"/>
                </a:lnTo>
                <a:lnTo>
                  <a:pt x="301" y="192"/>
                </a:lnTo>
                <a:lnTo>
                  <a:pt x="308" y="202"/>
                </a:lnTo>
                <a:lnTo>
                  <a:pt x="314" y="212"/>
                </a:lnTo>
                <a:lnTo>
                  <a:pt x="319" y="221"/>
                </a:lnTo>
                <a:lnTo>
                  <a:pt x="323" y="232"/>
                </a:lnTo>
                <a:lnTo>
                  <a:pt x="328" y="243"/>
                </a:lnTo>
                <a:lnTo>
                  <a:pt x="330" y="255"/>
                </a:lnTo>
                <a:lnTo>
                  <a:pt x="331" y="267"/>
                </a:lnTo>
                <a:lnTo>
                  <a:pt x="332" y="279"/>
                </a:lnTo>
                <a:lnTo>
                  <a:pt x="332" y="279"/>
                </a:lnTo>
                <a:lnTo>
                  <a:pt x="331" y="292"/>
                </a:lnTo>
                <a:lnTo>
                  <a:pt x="329" y="304"/>
                </a:lnTo>
                <a:lnTo>
                  <a:pt x="326" y="317"/>
                </a:lnTo>
                <a:lnTo>
                  <a:pt x="321" y="329"/>
                </a:lnTo>
                <a:lnTo>
                  <a:pt x="316" y="341"/>
                </a:lnTo>
                <a:lnTo>
                  <a:pt x="309" y="353"/>
                </a:lnTo>
                <a:lnTo>
                  <a:pt x="302" y="364"/>
                </a:lnTo>
                <a:lnTo>
                  <a:pt x="292" y="374"/>
                </a:lnTo>
                <a:lnTo>
                  <a:pt x="292" y="374"/>
                </a:lnTo>
                <a:lnTo>
                  <a:pt x="282" y="382"/>
                </a:lnTo>
                <a:lnTo>
                  <a:pt x="271" y="390"/>
                </a:lnTo>
                <a:lnTo>
                  <a:pt x="261" y="397"/>
                </a:lnTo>
                <a:lnTo>
                  <a:pt x="249" y="403"/>
                </a:lnTo>
                <a:lnTo>
                  <a:pt x="237" y="407"/>
                </a:lnTo>
                <a:lnTo>
                  <a:pt x="224" y="410"/>
                </a:lnTo>
                <a:lnTo>
                  <a:pt x="211" y="412"/>
                </a:lnTo>
                <a:lnTo>
                  <a:pt x="197" y="412"/>
                </a:lnTo>
                <a:lnTo>
                  <a:pt x="197" y="412"/>
                </a:lnTo>
                <a:lnTo>
                  <a:pt x="184" y="412"/>
                </a:lnTo>
                <a:lnTo>
                  <a:pt x="171" y="410"/>
                </a:lnTo>
                <a:lnTo>
                  <a:pt x="158" y="407"/>
                </a:lnTo>
                <a:lnTo>
                  <a:pt x="146" y="403"/>
                </a:lnTo>
                <a:lnTo>
                  <a:pt x="134" y="397"/>
                </a:lnTo>
                <a:lnTo>
                  <a:pt x="122" y="390"/>
                </a:lnTo>
                <a:lnTo>
                  <a:pt x="112" y="382"/>
                </a:lnTo>
                <a:lnTo>
                  <a:pt x="102" y="374"/>
                </a:lnTo>
                <a:lnTo>
                  <a:pt x="102" y="374"/>
                </a:lnTo>
                <a:lnTo>
                  <a:pt x="93" y="363"/>
                </a:lnTo>
                <a:lnTo>
                  <a:pt x="85" y="352"/>
                </a:lnTo>
                <a:lnTo>
                  <a:pt x="78" y="341"/>
                </a:lnTo>
                <a:lnTo>
                  <a:pt x="73" y="328"/>
                </a:lnTo>
                <a:lnTo>
                  <a:pt x="68" y="316"/>
                </a:lnTo>
                <a:lnTo>
                  <a:pt x="65" y="303"/>
                </a:lnTo>
                <a:lnTo>
                  <a:pt x="63" y="290"/>
                </a:lnTo>
                <a:lnTo>
                  <a:pt x="63" y="279"/>
                </a:lnTo>
                <a:lnTo>
                  <a:pt x="63" y="266"/>
                </a:lnTo>
                <a:lnTo>
                  <a:pt x="65" y="253"/>
                </a:lnTo>
                <a:lnTo>
                  <a:pt x="68" y="240"/>
                </a:lnTo>
                <a:lnTo>
                  <a:pt x="73" y="228"/>
                </a:lnTo>
                <a:lnTo>
                  <a:pt x="78" y="216"/>
                </a:lnTo>
                <a:lnTo>
                  <a:pt x="85" y="204"/>
                </a:lnTo>
                <a:lnTo>
                  <a:pt x="93" y="193"/>
                </a:lnTo>
                <a:lnTo>
                  <a:pt x="102" y="182"/>
                </a:lnTo>
                <a:lnTo>
                  <a:pt x="102" y="182"/>
                </a:lnTo>
                <a:lnTo>
                  <a:pt x="112" y="174"/>
                </a:lnTo>
                <a:lnTo>
                  <a:pt x="122" y="166"/>
                </a:lnTo>
                <a:lnTo>
                  <a:pt x="134" y="160"/>
                </a:lnTo>
                <a:lnTo>
                  <a:pt x="145" y="153"/>
                </a:lnTo>
                <a:lnTo>
                  <a:pt x="158" y="149"/>
                </a:lnTo>
                <a:lnTo>
                  <a:pt x="171" y="146"/>
                </a:lnTo>
                <a:lnTo>
                  <a:pt x="184" y="145"/>
                </a:lnTo>
                <a:lnTo>
                  <a:pt x="197" y="144"/>
                </a:lnTo>
                <a:lnTo>
                  <a:pt x="197" y="144"/>
                </a:lnTo>
                <a:lnTo>
                  <a:pt x="210" y="145"/>
                </a:lnTo>
                <a:lnTo>
                  <a:pt x="223" y="146"/>
                </a:lnTo>
                <a:lnTo>
                  <a:pt x="236" y="149"/>
                </a:lnTo>
                <a:lnTo>
                  <a:pt x="248" y="153"/>
                </a:lnTo>
                <a:lnTo>
                  <a:pt x="260" y="159"/>
                </a:lnTo>
                <a:lnTo>
                  <a:pt x="270" y="165"/>
                </a:lnTo>
                <a:lnTo>
                  <a:pt x="281" y="173"/>
                </a:lnTo>
                <a:lnTo>
                  <a:pt x="291" y="181"/>
                </a:lnTo>
                <a:lnTo>
                  <a:pt x="269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/>
          </a:p>
        </p:txBody>
      </p:sp>
      <p:sp>
        <p:nvSpPr>
          <p:cNvPr id="98" name="Freeform 17"/>
          <p:cNvSpPr>
            <a:spLocks noEditPoints="1"/>
          </p:cNvSpPr>
          <p:nvPr/>
        </p:nvSpPr>
        <p:spPr bwMode="auto">
          <a:xfrm>
            <a:off x="8266315" y="4459504"/>
            <a:ext cx="556359" cy="584061"/>
          </a:xfrm>
          <a:custGeom>
            <a:avLst/>
            <a:gdLst>
              <a:gd name="T0" fmla="*/ 449 w 482"/>
              <a:gd name="T1" fmla="*/ 33 h 506"/>
              <a:gd name="T2" fmla="*/ 353 w 482"/>
              <a:gd name="T3" fmla="*/ 120 h 506"/>
              <a:gd name="T4" fmla="*/ 197 w 482"/>
              <a:gd name="T5" fmla="*/ 81 h 506"/>
              <a:gd name="T6" fmla="*/ 58 w 482"/>
              <a:gd name="T7" fmla="*/ 138 h 506"/>
              <a:gd name="T8" fmla="*/ 4 w 482"/>
              <a:gd name="T9" fmla="*/ 315 h 506"/>
              <a:gd name="T10" fmla="*/ 54 w 482"/>
              <a:gd name="T11" fmla="*/ 506 h 506"/>
              <a:gd name="T12" fmla="*/ 197 w 482"/>
              <a:gd name="T13" fmla="*/ 475 h 506"/>
              <a:gd name="T14" fmla="*/ 336 w 482"/>
              <a:gd name="T15" fmla="*/ 418 h 506"/>
              <a:gd name="T16" fmla="*/ 395 w 482"/>
              <a:gd name="T17" fmla="*/ 279 h 506"/>
              <a:gd name="T18" fmla="*/ 404 w 482"/>
              <a:gd name="T19" fmla="*/ 136 h 506"/>
              <a:gd name="T20" fmla="*/ 398 w 482"/>
              <a:gd name="T21" fmla="*/ 74 h 506"/>
              <a:gd name="T22" fmla="*/ 289 w 482"/>
              <a:gd name="T23" fmla="*/ 492 h 506"/>
              <a:gd name="T24" fmla="*/ 373 w 482"/>
              <a:gd name="T25" fmla="*/ 331 h 506"/>
              <a:gd name="T26" fmla="*/ 267 w 482"/>
              <a:gd name="T27" fmla="*/ 447 h 506"/>
              <a:gd name="T28" fmla="*/ 144 w 482"/>
              <a:gd name="T29" fmla="*/ 454 h 506"/>
              <a:gd name="T30" fmla="*/ 27 w 482"/>
              <a:gd name="T31" fmla="*/ 347 h 506"/>
              <a:gd name="T32" fmla="*/ 45 w 482"/>
              <a:gd name="T33" fmla="*/ 177 h 506"/>
              <a:gd name="T34" fmla="*/ 179 w 482"/>
              <a:gd name="T35" fmla="*/ 96 h 506"/>
              <a:gd name="T36" fmla="*/ 325 w 482"/>
              <a:gd name="T37" fmla="*/ 148 h 506"/>
              <a:gd name="T38" fmla="*/ 197 w 482"/>
              <a:gd name="T39" fmla="*/ 130 h 506"/>
              <a:gd name="T40" fmla="*/ 92 w 482"/>
              <a:gd name="T41" fmla="*/ 173 h 506"/>
              <a:gd name="T42" fmla="*/ 51 w 482"/>
              <a:gd name="T43" fmla="*/ 307 h 506"/>
              <a:gd name="T44" fmla="*/ 127 w 482"/>
              <a:gd name="T45" fmla="*/ 409 h 506"/>
              <a:gd name="T46" fmla="*/ 254 w 482"/>
              <a:gd name="T47" fmla="*/ 416 h 506"/>
              <a:gd name="T48" fmla="*/ 339 w 482"/>
              <a:gd name="T49" fmla="*/ 322 h 506"/>
              <a:gd name="T50" fmla="*/ 325 w 482"/>
              <a:gd name="T51" fmla="*/ 203 h 506"/>
              <a:gd name="T52" fmla="*/ 377 w 482"/>
              <a:gd name="T53" fmla="*/ 245 h 506"/>
              <a:gd name="T54" fmla="*/ 222 w 482"/>
              <a:gd name="T55" fmla="*/ 303 h 506"/>
              <a:gd name="T56" fmla="*/ 172 w 482"/>
              <a:gd name="T57" fmla="*/ 303 h 506"/>
              <a:gd name="T58" fmla="*/ 177 w 482"/>
              <a:gd name="T59" fmla="*/ 248 h 506"/>
              <a:gd name="T60" fmla="*/ 211 w 482"/>
              <a:gd name="T61" fmla="*/ 262 h 506"/>
              <a:gd name="T62" fmla="*/ 221 w 482"/>
              <a:gd name="T63" fmla="*/ 272 h 506"/>
              <a:gd name="T64" fmla="*/ 207 w 482"/>
              <a:gd name="T65" fmla="*/ 230 h 506"/>
              <a:gd name="T66" fmla="*/ 148 w 482"/>
              <a:gd name="T67" fmla="*/ 269 h 506"/>
              <a:gd name="T68" fmla="*/ 197 w 482"/>
              <a:gd name="T69" fmla="*/ 327 h 506"/>
              <a:gd name="T70" fmla="*/ 247 w 482"/>
              <a:gd name="T71" fmla="*/ 279 h 506"/>
              <a:gd name="T72" fmla="*/ 285 w 482"/>
              <a:gd name="T73" fmla="*/ 263 h 506"/>
              <a:gd name="T74" fmla="*/ 261 w 482"/>
              <a:gd name="T75" fmla="*/ 341 h 506"/>
              <a:gd name="T76" fmla="*/ 197 w 482"/>
              <a:gd name="T77" fmla="*/ 368 h 506"/>
              <a:gd name="T78" fmla="*/ 133 w 482"/>
              <a:gd name="T79" fmla="*/ 341 h 506"/>
              <a:gd name="T80" fmla="*/ 107 w 482"/>
              <a:gd name="T81" fmla="*/ 270 h 506"/>
              <a:gd name="T82" fmla="*/ 147 w 482"/>
              <a:gd name="T83" fmla="*/ 203 h 506"/>
              <a:gd name="T84" fmla="*/ 223 w 482"/>
              <a:gd name="T85" fmla="*/ 192 h 506"/>
              <a:gd name="T86" fmla="*/ 254 w 482"/>
              <a:gd name="T87" fmla="*/ 191 h 506"/>
              <a:gd name="T88" fmla="*/ 167 w 482"/>
              <a:gd name="T89" fmla="*/ 178 h 506"/>
              <a:gd name="T90" fmla="*/ 101 w 482"/>
              <a:gd name="T91" fmla="*/ 239 h 506"/>
              <a:gd name="T92" fmla="*/ 110 w 482"/>
              <a:gd name="T93" fmla="*/ 336 h 506"/>
              <a:gd name="T94" fmla="*/ 187 w 482"/>
              <a:gd name="T95" fmla="*/ 381 h 506"/>
              <a:gd name="T96" fmla="*/ 255 w 482"/>
              <a:gd name="T97" fmla="*/ 365 h 506"/>
              <a:gd name="T98" fmla="*/ 301 w 482"/>
              <a:gd name="T99" fmla="*/ 288 h 506"/>
              <a:gd name="T100" fmla="*/ 279 w 482"/>
              <a:gd name="T101" fmla="*/ 214 h 506"/>
              <a:gd name="T102" fmla="*/ 332 w 482"/>
              <a:gd name="T103" fmla="*/ 279 h 506"/>
              <a:gd name="T104" fmla="*/ 292 w 482"/>
              <a:gd name="T105" fmla="*/ 374 h 506"/>
              <a:gd name="T106" fmla="*/ 184 w 482"/>
              <a:gd name="T107" fmla="*/ 412 h 506"/>
              <a:gd name="T108" fmla="*/ 85 w 482"/>
              <a:gd name="T109" fmla="*/ 352 h 506"/>
              <a:gd name="T110" fmla="*/ 73 w 482"/>
              <a:gd name="T111" fmla="*/ 228 h 506"/>
              <a:gd name="T112" fmla="*/ 158 w 482"/>
              <a:gd name="T113" fmla="*/ 149 h 506"/>
              <a:gd name="T114" fmla="*/ 270 w 482"/>
              <a:gd name="T115" fmla="*/ 16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2" h="506">
                <a:moveTo>
                  <a:pt x="404" y="136"/>
                </a:moveTo>
                <a:lnTo>
                  <a:pt x="482" y="57"/>
                </a:lnTo>
                <a:lnTo>
                  <a:pt x="447" y="45"/>
                </a:lnTo>
                <a:lnTo>
                  <a:pt x="449" y="44"/>
                </a:lnTo>
                <a:lnTo>
                  <a:pt x="449" y="44"/>
                </a:lnTo>
                <a:lnTo>
                  <a:pt x="451" y="42"/>
                </a:lnTo>
                <a:lnTo>
                  <a:pt x="451" y="39"/>
                </a:lnTo>
                <a:lnTo>
                  <a:pt x="451" y="37"/>
                </a:lnTo>
                <a:lnTo>
                  <a:pt x="449" y="33"/>
                </a:lnTo>
                <a:lnTo>
                  <a:pt x="449" y="33"/>
                </a:lnTo>
                <a:lnTo>
                  <a:pt x="446" y="32"/>
                </a:lnTo>
                <a:lnTo>
                  <a:pt x="444" y="32"/>
                </a:lnTo>
                <a:lnTo>
                  <a:pt x="441" y="32"/>
                </a:lnTo>
                <a:lnTo>
                  <a:pt x="439" y="33"/>
                </a:lnTo>
                <a:lnTo>
                  <a:pt x="437" y="36"/>
                </a:lnTo>
                <a:lnTo>
                  <a:pt x="425" y="0"/>
                </a:lnTo>
                <a:lnTo>
                  <a:pt x="346" y="79"/>
                </a:lnTo>
                <a:lnTo>
                  <a:pt x="358" y="114"/>
                </a:lnTo>
                <a:lnTo>
                  <a:pt x="353" y="119"/>
                </a:lnTo>
                <a:lnTo>
                  <a:pt x="353" y="120"/>
                </a:lnTo>
                <a:lnTo>
                  <a:pt x="335" y="137"/>
                </a:lnTo>
                <a:lnTo>
                  <a:pt x="335" y="137"/>
                </a:lnTo>
                <a:lnTo>
                  <a:pt x="321" y="124"/>
                </a:lnTo>
                <a:lnTo>
                  <a:pt x="305" y="113"/>
                </a:lnTo>
                <a:lnTo>
                  <a:pt x="289" y="104"/>
                </a:lnTo>
                <a:lnTo>
                  <a:pt x="271" y="95"/>
                </a:lnTo>
                <a:lnTo>
                  <a:pt x="254" y="90"/>
                </a:lnTo>
                <a:lnTo>
                  <a:pt x="236" y="84"/>
                </a:lnTo>
                <a:lnTo>
                  <a:pt x="216" y="82"/>
                </a:lnTo>
                <a:lnTo>
                  <a:pt x="197" y="81"/>
                </a:lnTo>
                <a:lnTo>
                  <a:pt x="197" y="81"/>
                </a:lnTo>
                <a:lnTo>
                  <a:pt x="177" y="82"/>
                </a:lnTo>
                <a:lnTo>
                  <a:pt x="158" y="84"/>
                </a:lnTo>
                <a:lnTo>
                  <a:pt x="140" y="90"/>
                </a:lnTo>
                <a:lnTo>
                  <a:pt x="121" y="96"/>
                </a:lnTo>
                <a:lnTo>
                  <a:pt x="104" y="104"/>
                </a:lnTo>
                <a:lnTo>
                  <a:pt x="88" y="114"/>
                </a:lnTo>
                <a:lnTo>
                  <a:pt x="72" y="125"/>
                </a:lnTo>
                <a:lnTo>
                  <a:pt x="58" y="138"/>
                </a:lnTo>
                <a:lnTo>
                  <a:pt x="58" y="138"/>
                </a:lnTo>
                <a:lnTo>
                  <a:pt x="44" y="153"/>
                </a:lnTo>
                <a:lnTo>
                  <a:pt x="33" y="169"/>
                </a:lnTo>
                <a:lnTo>
                  <a:pt x="22" y="187"/>
                </a:lnTo>
                <a:lnTo>
                  <a:pt x="14" y="204"/>
                </a:lnTo>
                <a:lnTo>
                  <a:pt x="8" y="221"/>
                </a:lnTo>
                <a:lnTo>
                  <a:pt x="4" y="241"/>
                </a:lnTo>
                <a:lnTo>
                  <a:pt x="0" y="259"/>
                </a:lnTo>
                <a:lnTo>
                  <a:pt x="0" y="279"/>
                </a:lnTo>
                <a:lnTo>
                  <a:pt x="0" y="297"/>
                </a:lnTo>
                <a:lnTo>
                  <a:pt x="4" y="315"/>
                </a:lnTo>
                <a:lnTo>
                  <a:pt x="8" y="335"/>
                </a:lnTo>
                <a:lnTo>
                  <a:pt x="14" y="352"/>
                </a:lnTo>
                <a:lnTo>
                  <a:pt x="22" y="369"/>
                </a:lnTo>
                <a:lnTo>
                  <a:pt x="33" y="387"/>
                </a:lnTo>
                <a:lnTo>
                  <a:pt x="44" y="403"/>
                </a:lnTo>
                <a:lnTo>
                  <a:pt x="58" y="418"/>
                </a:lnTo>
                <a:lnTo>
                  <a:pt x="58" y="418"/>
                </a:lnTo>
                <a:lnTo>
                  <a:pt x="66" y="425"/>
                </a:lnTo>
                <a:lnTo>
                  <a:pt x="76" y="433"/>
                </a:lnTo>
                <a:lnTo>
                  <a:pt x="54" y="506"/>
                </a:lnTo>
                <a:lnTo>
                  <a:pt x="115" y="506"/>
                </a:lnTo>
                <a:lnTo>
                  <a:pt x="128" y="462"/>
                </a:lnTo>
                <a:lnTo>
                  <a:pt x="128" y="462"/>
                </a:lnTo>
                <a:lnTo>
                  <a:pt x="144" y="469"/>
                </a:lnTo>
                <a:lnTo>
                  <a:pt x="161" y="472"/>
                </a:lnTo>
                <a:lnTo>
                  <a:pt x="180" y="474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215" y="474"/>
                </a:lnTo>
                <a:lnTo>
                  <a:pt x="233" y="472"/>
                </a:lnTo>
                <a:lnTo>
                  <a:pt x="249" y="469"/>
                </a:lnTo>
                <a:lnTo>
                  <a:pt x="266" y="463"/>
                </a:lnTo>
                <a:lnTo>
                  <a:pt x="278" y="506"/>
                </a:lnTo>
                <a:lnTo>
                  <a:pt x="338" y="506"/>
                </a:lnTo>
                <a:lnTo>
                  <a:pt x="318" y="434"/>
                </a:lnTo>
                <a:lnTo>
                  <a:pt x="318" y="434"/>
                </a:lnTo>
                <a:lnTo>
                  <a:pt x="328" y="427"/>
                </a:lnTo>
                <a:lnTo>
                  <a:pt x="336" y="418"/>
                </a:lnTo>
                <a:lnTo>
                  <a:pt x="336" y="418"/>
                </a:lnTo>
                <a:lnTo>
                  <a:pt x="350" y="403"/>
                </a:lnTo>
                <a:lnTo>
                  <a:pt x="361" y="388"/>
                </a:lnTo>
                <a:lnTo>
                  <a:pt x="371" y="371"/>
                </a:lnTo>
                <a:lnTo>
                  <a:pt x="379" y="354"/>
                </a:lnTo>
                <a:lnTo>
                  <a:pt x="386" y="336"/>
                </a:lnTo>
                <a:lnTo>
                  <a:pt x="390" y="316"/>
                </a:lnTo>
                <a:lnTo>
                  <a:pt x="393" y="298"/>
                </a:lnTo>
                <a:lnTo>
                  <a:pt x="395" y="279"/>
                </a:lnTo>
                <a:lnTo>
                  <a:pt x="395" y="279"/>
                </a:lnTo>
                <a:lnTo>
                  <a:pt x="393" y="260"/>
                </a:lnTo>
                <a:lnTo>
                  <a:pt x="391" y="242"/>
                </a:lnTo>
                <a:lnTo>
                  <a:pt x="387" y="225"/>
                </a:lnTo>
                <a:lnTo>
                  <a:pt x="382" y="208"/>
                </a:lnTo>
                <a:lnTo>
                  <a:pt x="375" y="192"/>
                </a:lnTo>
                <a:lnTo>
                  <a:pt x="366" y="176"/>
                </a:lnTo>
                <a:lnTo>
                  <a:pt x="357" y="162"/>
                </a:lnTo>
                <a:lnTo>
                  <a:pt x="345" y="148"/>
                </a:lnTo>
                <a:lnTo>
                  <a:pt x="369" y="124"/>
                </a:lnTo>
                <a:lnTo>
                  <a:pt x="404" y="136"/>
                </a:lnTo>
                <a:close/>
                <a:moveTo>
                  <a:pt x="456" y="64"/>
                </a:moveTo>
                <a:lnTo>
                  <a:pt x="400" y="120"/>
                </a:lnTo>
                <a:lnTo>
                  <a:pt x="379" y="113"/>
                </a:lnTo>
                <a:lnTo>
                  <a:pt x="436" y="57"/>
                </a:lnTo>
                <a:lnTo>
                  <a:pt x="456" y="64"/>
                </a:lnTo>
                <a:close/>
                <a:moveTo>
                  <a:pt x="370" y="103"/>
                </a:moveTo>
                <a:lnTo>
                  <a:pt x="362" y="82"/>
                </a:lnTo>
                <a:lnTo>
                  <a:pt x="418" y="26"/>
                </a:lnTo>
                <a:lnTo>
                  <a:pt x="426" y="46"/>
                </a:lnTo>
                <a:lnTo>
                  <a:pt x="398" y="74"/>
                </a:lnTo>
                <a:lnTo>
                  <a:pt x="370" y="103"/>
                </a:lnTo>
                <a:close/>
                <a:moveTo>
                  <a:pt x="104" y="492"/>
                </a:moveTo>
                <a:lnTo>
                  <a:pt x="74" y="492"/>
                </a:lnTo>
                <a:lnTo>
                  <a:pt x="88" y="443"/>
                </a:lnTo>
                <a:lnTo>
                  <a:pt x="88" y="443"/>
                </a:lnTo>
                <a:lnTo>
                  <a:pt x="101" y="450"/>
                </a:lnTo>
                <a:lnTo>
                  <a:pt x="114" y="457"/>
                </a:lnTo>
                <a:lnTo>
                  <a:pt x="104" y="492"/>
                </a:lnTo>
                <a:close/>
                <a:moveTo>
                  <a:pt x="319" y="492"/>
                </a:moveTo>
                <a:lnTo>
                  <a:pt x="289" y="492"/>
                </a:lnTo>
                <a:lnTo>
                  <a:pt x="279" y="458"/>
                </a:lnTo>
                <a:lnTo>
                  <a:pt x="279" y="458"/>
                </a:lnTo>
                <a:lnTo>
                  <a:pt x="292" y="451"/>
                </a:lnTo>
                <a:lnTo>
                  <a:pt x="305" y="443"/>
                </a:lnTo>
                <a:lnTo>
                  <a:pt x="319" y="492"/>
                </a:lnTo>
                <a:close/>
                <a:moveTo>
                  <a:pt x="380" y="279"/>
                </a:moveTo>
                <a:lnTo>
                  <a:pt x="380" y="279"/>
                </a:lnTo>
                <a:lnTo>
                  <a:pt x="379" y="296"/>
                </a:lnTo>
                <a:lnTo>
                  <a:pt x="377" y="314"/>
                </a:lnTo>
                <a:lnTo>
                  <a:pt x="373" y="331"/>
                </a:lnTo>
                <a:lnTo>
                  <a:pt x="366" y="348"/>
                </a:lnTo>
                <a:lnTo>
                  <a:pt x="359" y="364"/>
                </a:lnTo>
                <a:lnTo>
                  <a:pt x="349" y="380"/>
                </a:lnTo>
                <a:lnTo>
                  <a:pt x="338" y="394"/>
                </a:lnTo>
                <a:lnTo>
                  <a:pt x="326" y="407"/>
                </a:lnTo>
                <a:lnTo>
                  <a:pt x="326" y="407"/>
                </a:lnTo>
                <a:lnTo>
                  <a:pt x="314" y="420"/>
                </a:lnTo>
                <a:lnTo>
                  <a:pt x="298" y="431"/>
                </a:lnTo>
                <a:lnTo>
                  <a:pt x="283" y="439"/>
                </a:lnTo>
                <a:lnTo>
                  <a:pt x="267" y="447"/>
                </a:lnTo>
                <a:lnTo>
                  <a:pt x="251" y="454"/>
                </a:lnTo>
                <a:lnTo>
                  <a:pt x="234" y="458"/>
                </a:lnTo>
                <a:lnTo>
                  <a:pt x="215" y="460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79" y="460"/>
                </a:lnTo>
                <a:lnTo>
                  <a:pt x="161" y="458"/>
                </a:lnTo>
                <a:lnTo>
                  <a:pt x="144" y="454"/>
                </a:lnTo>
                <a:lnTo>
                  <a:pt x="127" y="447"/>
                </a:lnTo>
                <a:lnTo>
                  <a:pt x="110" y="439"/>
                </a:lnTo>
                <a:lnTo>
                  <a:pt x="95" y="431"/>
                </a:lnTo>
                <a:lnTo>
                  <a:pt x="81" y="420"/>
                </a:lnTo>
                <a:lnTo>
                  <a:pt x="67" y="407"/>
                </a:lnTo>
                <a:lnTo>
                  <a:pt x="67" y="407"/>
                </a:lnTo>
                <a:lnTo>
                  <a:pt x="55" y="394"/>
                </a:lnTo>
                <a:lnTo>
                  <a:pt x="45" y="379"/>
                </a:lnTo>
                <a:lnTo>
                  <a:pt x="35" y="363"/>
                </a:lnTo>
                <a:lnTo>
                  <a:pt x="27" y="347"/>
                </a:lnTo>
                <a:lnTo>
                  <a:pt x="22" y="330"/>
                </a:lnTo>
                <a:lnTo>
                  <a:pt x="18" y="313"/>
                </a:lnTo>
                <a:lnTo>
                  <a:pt x="14" y="296"/>
                </a:lnTo>
                <a:lnTo>
                  <a:pt x="14" y="279"/>
                </a:lnTo>
                <a:lnTo>
                  <a:pt x="14" y="260"/>
                </a:lnTo>
                <a:lnTo>
                  <a:pt x="18" y="243"/>
                </a:lnTo>
                <a:lnTo>
                  <a:pt x="22" y="226"/>
                </a:lnTo>
                <a:lnTo>
                  <a:pt x="27" y="209"/>
                </a:lnTo>
                <a:lnTo>
                  <a:pt x="35" y="193"/>
                </a:lnTo>
                <a:lnTo>
                  <a:pt x="45" y="177"/>
                </a:lnTo>
                <a:lnTo>
                  <a:pt x="55" y="163"/>
                </a:lnTo>
                <a:lnTo>
                  <a:pt x="67" y="149"/>
                </a:lnTo>
                <a:lnTo>
                  <a:pt x="67" y="149"/>
                </a:lnTo>
                <a:lnTo>
                  <a:pt x="81" y="136"/>
                </a:lnTo>
                <a:lnTo>
                  <a:pt x="95" y="125"/>
                </a:lnTo>
                <a:lnTo>
                  <a:pt x="110" y="117"/>
                </a:lnTo>
                <a:lnTo>
                  <a:pt x="127" y="109"/>
                </a:lnTo>
                <a:lnTo>
                  <a:pt x="144" y="103"/>
                </a:lnTo>
                <a:lnTo>
                  <a:pt x="161" y="98"/>
                </a:lnTo>
                <a:lnTo>
                  <a:pt x="179" y="96"/>
                </a:lnTo>
                <a:lnTo>
                  <a:pt x="197" y="95"/>
                </a:lnTo>
                <a:lnTo>
                  <a:pt x="197" y="95"/>
                </a:lnTo>
                <a:lnTo>
                  <a:pt x="215" y="96"/>
                </a:lnTo>
                <a:lnTo>
                  <a:pt x="233" y="98"/>
                </a:lnTo>
                <a:lnTo>
                  <a:pt x="250" y="103"/>
                </a:lnTo>
                <a:lnTo>
                  <a:pt x="266" y="109"/>
                </a:lnTo>
                <a:lnTo>
                  <a:pt x="282" y="115"/>
                </a:lnTo>
                <a:lnTo>
                  <a:pt x="297" y="125"/>
                </a:lnTo>
                <a:lnTo>
                  <a:pt x="311" y="135"/>
                </a:lnTo>
                <a:lnTo>
                  <a:pt x="325" y="148"/>
                </a:lnTo>
                <a:lnTo>
                  <a:pt x="301" y="172"/>
                </a:lnTo>
                <a:lnTo>
                  <a:pt x="301" y="172"/>
                </a:lnTo>
                <a:lnTo>
                  <a:pt x="290" y="162"/>
                </a:lnTo>
                <a:lnTo>
                  <a:pt x="279" y="153"/>
                </a:lnTo>
                <a:lnTo>
                  <a:pt x="266" y="147"/>
                </a:lnTo>
                <a:lnTo>
                  <a:pt x="253" y="140"/>
                </a:lnTo>
                <a:lnTo>
                  <a:pt x="240" y="136"/>
                </a:lnTo>
                <a:lnTo>
                  <a:pt x="226" y="132"/>
                </a:lnTo>
                <a:lnTo>
                  <a:pt x="212" y="131"/>
                </a:lnTo>
                <a:lnTo>
                  <a:pt x="197" y="130"/>
                </a:lnTo>
                <a:lnTo>
                  <a:pt x="197" y="130"/>
                </a:lnTo>
                <a:lnTo>
                  <a:pt x="183" y="131"/>
                </a:lnTo>
                <a:lnTo>
                  <a:pt x="168" y="133"/>
                </a:lnTo>
                <a:lnTo>
                  <a:pt x="154" y="136"/>
                </a:lnTo>
                <a:lnTo>
                  <a:pt x="140" y="140"/>
                </a:lnTo>
                <a:lnTo>
                  <a:pt x="127" y="147"/>
                </a:lnTo>
                <a:lnTo>
                  <a:pt x="115" y="154"/>
                </a:lnTo>
                <a:lnTo>
                  <a:pt x="103" y="163"/>
                </a:lnTo>
                <a:lnTo>
                  <a:pt x="92" y="173"/>
                </a:lnTo>
                <a:lnTo>
                  <a:pt x="92" y="173"/>
                </a:lnTo>
                <a:lnTo>
                  <a:pt x="81" y="185"/>
                </a:lnTo>
                <a:lnTo>
                  <a:pt x="73" y="196"/>
                </a:lnTo>
                <a:lnTo>
                  <a:pt x="65" y="208"/>
                </a:lnTo>
                <a:lnTo>
                  <a:pt x="60" y="222"/>
                </a:lnTo>
                <a:lnTo>
                  <a:pt x="54" y="235"/>
                </a:lnTo>
                <a:lnTo>
                  <a:pt x="51" y="249"/>
                </a:lnTo>
                <a:lnTo>
                  <a:pt x="49" y="263"/>
                </a:lnTo>
                <a:lnTo>
                  <a:pt x="49" y="279"/>
                </a:lnTo>
                <a:lnTo>
                  <a:pt x="49" y="293"/>
                </a:lnTo>
                <a:lnTo>
                  <a:pt x="51" y="307"/>
                </a:lnTo>
                <a:lnTo>
                  <a:pt x="54" y="321"/>
                </a:lnTo>
                <a:lnTo>
                  <a:pt x="60" y="334"/>
                </a:lnTo>
                <a:lnTo>
                  <a:pt x="65" y="348"/>
                </a:lnTo>
                <a:lnTo>
                  <a:pt x="73" y="360"/>
                </a:lnTo>
                <a:lnTo>
                  <a:pt x="81" y="371"/>
                </a:lnTo>
                <a:lnTo>
                  <a:pt x="92" y="383"/>
                </a:lnTo>
                <a:lnTo>
                  <a:pt x="92" y="383"/>
                </a:lnTo>
                <a:lnTo>
                  <a:pt x="103" y="393"/>
                </a:lnTo>
                <a:lnTo>
                  <a:pt x="115" y="402"/>
                </a:lnTo>
                <a:lnTo>
                  <a:pt x="127" y="409"/>
                </a:lnTo>
                <a:lnTo>
                  <a:pt x="140" y="416"/>
                </a:lnTo>
                <a:lnTo>
                  <a:pt x="154" y="420"/>
                </a:lnTo>
                <a:lnTo>
                  <a:pt x="168" y="424"/>
                </a:lnTo>
                <a:lnTo>
                  <a:pt x="183" y="427"/>
                </a:lnTo>
                <a:lnTo>
                  <a:pt x="197" y="427"/>
                </a:lnTo>
                <a:lnTo>
                  <a:pt x="197" y="427"/>
                </a:lnTo>
                <a:lnTo>
                  <a:pt x="212" y="427"/>
                </a:lnTo>
                <a:lnTo>
                  <a:pt x="226" y="424"/>
                </a:lnTo>
                <a:lnTo>
                  <a:pt x="240" y="420"/>
                </a:lnTo>
                <a:lnTo>
                  <a:pt x="254" y="416"/>
                </a:lnTo>
                <a:lnTo>
                  <a:pt x="267" y="409"/>
                </a:lnTo>
                <a:lnTo>
                  <a:pt x="280" y="402"/>
                </a:lnTo>
                <a:lnTo>
                  <a:pt x="291" y="393"/>
                </a:lnTo>
                <a:lnTo>
                  <a:pt x="303" y="383"/>
                </a:lnTo>
                <a:lnTo>
                  <a:pt x="303" y="383"/>
                </a:lnTo>
                <a:lnTo>
                  <a:pt x="312" y="373"/>
                </a:lnTo>
                <a:lnTo>
                  <a:pt x="321" y="361"/>
                </a:lnTo>
                <a:lnTo>
                  <a:pt x="329" y="348"/>
                </a:lnTo>
                <a:lnTo>
                  <a:pt x="335" y="335"/>
                </a:lnTo>
                <a:lnTo>
                  <a:pt x="339" y="322"/>
                </a:lnTo>
                <a:lnTo>
                  <a:pt x="343" y="308"/>
                </a:lnTo>
                <a:lnTo>
                  <a:pt x="345" y="293"/>
                </a:lnTo>
                <a:lnTo>
                  <a:pt x="346" y="279"/>
                </a:lnTo>
                <a:lnTo>
                  <a:pt x="346" y="279"/>
                </a:lnTo>
                <a:lnTo>
                  <a:pt x="345" y="265"/>
                </a:lnTo>
                <a:lnTo>
                  <a:pt x="344" y="252"/>
                </a:lnTo>
                <a:lnTo>
                  <a:pt x="341" y="240"/>
                </a:lnTo>
                <a:lnTo>
                  <a:pt x="337" y="227"/>
                </a:lnTo>
                <a:lnTo>
                  <a:pt x="332" y="215"/>
                </a:lnTo>
                <a:lnTo>
                  <a:pt x="325" y="203"/>
                </a:lnTo>
                <a:lnTo>
                  <a:pt x="319" y="192"/>
                </a:lnTo>
                <a:lnTo>
                  <a:pt x="310" y="182"/>
                </a:lnTo>
                <a:lnTo>
                  <a:pt x="335" y="158"/>
                </a:lnTo>
                <a:lnTo>
                  <a:pt x="335" y="158"/>
                </a:lnTo>
                <a:lnTo>
                  <a:pt x="345" y="171"/>
                </a:lnTo>
                <a:lnTo>
                  <a:pt x="355" y="185"/>
                </a:lnTo>
                <a:lnTo>
                  <a:pt x="362" y="199"/>
                </a:lnTo>
                <a:lnTo>
                  <a:pt x="369" y="214"/>
                </a:lnTo>
                <a:lnTo>
                  <a:pt x="374" y="229"/>
                </a:lnTo>
                <a:lnTo>
                  <a:pt x="377" y="245"/>
                </a:lnTo>
                <a:lnTo>
                  <a:pt x="379" y="261"/>
                </a:lnTo>
                <a:lnTo>
                  <a:pt x="380" y="279"/>
                </a:lnTo>
                <a:lnTo>
                  <a:pt x="380" y="279"/>
                </a:lnTo>
                <a:close/>
                <a:moveTo>
                  <a:pt x="233" y="279"/>
                </a:moveTo>
                <a:lnTo>
                  <a:pt x="233" y="279"/>
                </a:lnTo>
                <a:lnTo>
                  <a:pt x="231" y="285"/>
                </a:lnTo>
                <a:lnTo>
                  <a:pt x="230" y="292"/>
                </a:lnTo>
                <a:lnTo>
                  <a:pt x="226" y="298"/>
                </a:lnTo>
                <a:lnTo>
                  <a:pt x="222" y="303"/>
                </a:lnTo>
                <a:lnTo>
                  <a:pt x="222" y="303"/>
                </a:lnTo>
                <a:lnTo>
                  <a:pt x="216" y="308"/>
                </a:lnTo>
                <a:lnTo>
                  <a:pt x="211" y="311"/>
                </a:lnTo>
                <a:lnTo>
                  <a:pt x="204" y="313"/>
                </a:lnTo>
                <a:lnTo>
                  <a:pt x="197" y="313"/>
                </a:lnTo>
                <a:lnTo>
                  <a:pt x="197" y="313"/>
                </a:lnTo>
                <a:lnTo>
                  <a:pt x="190" y="313"/>
                </a:lnTo>
                <a:lnTo>
                  <a:pt x="184" y="311"/>
                </a:lnTo>
                <a:lnTo>
                  <a:pt x="177" y="308"/>
                </a:lnTo>
                <a:lnTo>
                  <a:pt x="172" y="303"/>
                </a:lnTo>
                <a:lnTo>
                  <a:pt x="172" y="303"/>
                </a:lnTo>
                <a:lnTo>
                  <a:pt x="168" y="298"/>
                </a:lnTo>
                <a:lnTo>
                  <a:pt x="164" y="292"/>
                </a:lnTo>
                <a:lnTo>
                  <a:pt x="162" y="285"/>
                </a:lnTo>
                <a:lnTo>
                  <a:pt x="161" y="279"/>
                </a:lnTo>
                <a:lnTo>
                  <a:pt x="162" y="271"/>
                </a:lnTo>
                <a:lnTo>
                  <a:pt x="164" y="265"/>
                </a:lnTo>
                <a:lnTo>
                  <a:pt x="168" y="259"/>
                </a:lnTo>
                <a:lnTo>
                  <a:pt x="172" y="253"/>
                </a:lnTo>
                <a:lnTo>
                  <a:pt x="172" y="253"/>
                </a:lnTo>
                <a:lnTo>
                  <a:pt x="177" y="248"/>
                </a:lnTo>
                <a:lnTo>
                  <a:pt x="184" y="245"/>
                </a:lnTo>
                <a:lnTo>
                  <a:pt x="190" y="243"/>
                </a:lnTo>
                <a:lnTo>
                  <a:pt x="197" y="243"/>
                </a:lnTo>
                <a:lnTo>
                  <a:pt x="197" y="243"/>
                </a:lnTo>
                <a:lnTo>
                  <a:pt x="203" y="243"/>
                </a:lnTo>
                <a:lnTo>
                  <a:pt x="210" y="245"/>
                </a:lnTo>
                <a:lnTo>
                  <a:pt x="215" y="248"/>
                </a:lnTo>
                <a:lnTo>
                  <a:pt x="221" y="252"/>
                </a:lnTo>
                <a:lnTo>
                  <a:pt x="211" y="262"/>
                </a:lnTo>
                <a:lnTo>
                  <a:pt x="211" y="262"/>
                </a:lnTo>
                <a:lnTo>
                  <a:pt x="209" y="265"/>
                </a:lnTo>
                <a:lnTo>
                  <a:pt x="209" y="267"/>
                </a:lnTo>
                <a:lnTo>
                  <a:pt x="209" y="270"/>
                </a:lnTo>
                <a:lnTo>
                  <a:pt x="211" y="272"/>
                </a:lnTo>
                <a:lnTo>
                  <a:pt x="211" y="272"/>
                </a:lnTo>
                <a:lnTo>
                  <a:pt x="213" y="273"/>
                </a:lnTo>
                <a:lnTo>
                  <a:pt x="215" y="274"/>
                </a:lnTo>
                <a:lnTo>
                  <a:pt x="215" y="274"/>
                </a:lnTo>
                <a:lnTo>
                  <a:pt x="218" y="273"/>
                </a:lnTo>
                <a:lnTo>
                  <a:pt x="221" y="272"/>
                </a:lnTo>
                <a:lnTo>
                  <a:pt x="229" y="263"/>
                </a:lnTo>
                <a:lnTo>
                  <a:pt x="229" y="263"/>
                </a:lnTo>
                <a:lnTo>
                  <a:pt x="231" y="271"/>
                </a:lnTo>
                <a:lnTo>
                  <a:pt x="233" y="279"/>
                </a:lnTo>
                <a:lnTo>
                  <a:pt x="233" y="279"/>
                </a:lnTo>
                <a:close/>
                <a:moveTo>
                  <a:pt x="230" y="242"/>
                </a:moveTo>
                <a:lnTo>
                  <a:pt x="230" y="242"/>
                </a:lnTo>
                <a:lnTo>
                  <a:pt x="224" y="236"/>
                </a:lnTo>
                <a:lnTo>
                  <a:pt x="215" y="232"/>
                </a:lnTo>
                <a:lnTo>
                  <a:pt x="207" y="230"/>
                </a:lnTo>
                <a:lnTo>
                  <a:pt x="197" y="229"/>
                </a:lnTo>
                <a:lnTo>
                  <a:pt x="197" y="229"/>
                </a:lnTo>
                <a:lnTo>
                  <a:pt x="187" y="230"/>
                </a:lnTo>
                <a:lnTo>
                  <a:pt x="179" y="232"/>
                </a:lnTo>
                <a:lnTo>
                  <a:pt x="170" y="236"/>
                </a:lnTo>
                <a:lnTo>
                  <a:pt x="162" y="243"/>
                </a:lnTo>
                <a:lnTo>
                  <a:pt x="162" y="243"/>
                </a:lnTo>
                <a:lnTo>
                  <a:pt x="156" y="250"/>
                </a:lnTo>
                <a:lnTo>
                  <a:pt x="152" y="259"/>
                </a:lnTo>
                <a:lnTo>
                  <a:pt x="148" y="269"/>
                </a:lnTo>
                <a:lnTo>
                  <a:pt x="147" y="279"/>
                </a:lnTo>
                <a:lnTo>
                  <a:pt x="148" y="287"/>
                </a:lnTo>
                <a:lnTo>
                  <a:pt x="152" y="297"/>
                </a:lnTo>
                <a:lnTo>
                  <a:pt x="156" y="306"/>
                </a:lnTo>
                <a:lnTo>
                  <a:pt x="162" y="313"/>
                </a:lnTo>
                <a:lnTo>
                  <a:pt x="162" y="313"/>
                </a:lnTo>
                <a:lnTo>
                  <a:pt x="170" y="320"/>
                </a:lnTo>
                <a:lnTo>
                  <a:pt x="179" y="324"/>
                </a:lnTo>
                <a:lnTo>
                  <a:pt x="187" y="327"/>
                </a:lnTo>
                <a:lnTo>
                  <a:pt x="197" y="327"/>
                </a:lnTo>
                <a:lnTo>
                  <a:pt x="197" y="327"/>
                </a:lnTo>
                <a:lnTo>
                  <a:pt x="207" y="327"/>
                </a:lnTo>
                <a:lnTo>
                  <a:pt x="216" y="324"/>
                </a:lnTo>
                <a:lnTo>
                  <a:pt x="225" y="320"/>
                </a:lnTo>
                <a:lnTo>
                  <a:pt x="233" y="313"/>
                </a:lnTo>
                <a:lnTo>
                  <a:pt x="233" y="313"/>
                </a:lnTo>
                <a:lnTo>
                  <a:pt x="238" y="306"/>
                </a:lnTo>
                <a:lnTo>
                  <a:pt x="243" y="297"/>
                </a:lnTo>
                <a:lnTo>
                  <a:pt x="245" y="288"/>
                </a:lnTo>
                <a:lnTo>
                  <a:pt x="247" y="279"/>
                </a:lnTo>
                <a:lnTo>
                  <a:pt x="247" y="279"/>
                </a:lnTo>
                <a:lnTo>
                  <a:pt x="247" y="271"/>
                </a:lnTo>
                <a:lnTo>
                  <a:pt x="244" y="265"/>
                </a:lnTo>
                <a:lnTo>
                  <a:pt x="242" y="259"/>
                </a:lnTo>
                <a:lnTo>
                  <a:pt x="240" y="253"/>
                </a:lnTo>
                <a:lnTo>
                  <a:pt x="268" y="223"/>
                </a:lnTo>
                <a:lnTo>
                  <a:pt x="268" y="223"/>
                </a:lnTo>
                <a:lnTo>
                  <a:pt x="277" y="236"/>
                </a:lnTo>
                <a:lnTo>
                  <a:pt x="282" y="249"/>
                </a:lnTo>
                <a:lnTo>
                  <a:pt x="285" y="263"/>
                </a:lnTo>
                <a:lnTo>
                  <a:pt x="287" y="279"/>
                </a:lnTo>
                <a:lnTo>
                  <a:pt x="287" y="279"/>
                </a:lnTo>
                <a:lnTo>
                  <a:pt x="287" y="287"/>
                </a:lnTo>
                <a:lnTo>
                  <a:pt x="285" y="296"/>
                </a:lnTo>
                <a:lnTo>
                  <a:pt x="283" y="304"/>
                </a:lnTo>
                <a:lnTo>
                  <a:pt x="280" y="312"/>
                </a:lnTo>
                <a:lnTo>
                  <a:pt x="277" y="321"/>
                </a:lnTo>
                <a:lnTo>
                  <a:pt x="271" y="328"/>
                </a:lnTo>
                <a:lnTo>
                  <a:pt x="267" y="335"/>
                </a:lnTo>
                <a:lnTo>
                  <a:pt x="261" y="341"/>
                </a:lnTo>
                <a:lnTo>
                  <a:pt x="261" y="341"/>
                </a:lnTo>
                <a:lnTo>
                  <a:pt x="254" y="348"/>
                </a:lnTo>
                <a:lnTo>
                  <a:pt x="247" y="353"/>
                </a:lnTo>
                <a:lnTo>
                  <a:pt x="239" y="357"/>
                </a:lnTo>
                <a:lnTo>
                  <a:pt x="231" y="361"/>
                </a:lnTo>
                <a:lnTo>
                  <a:pt x="223" y="364"/>
                </a:lnTo>
                <a:lnTo>
                  <a:pt x="215" y="366"/>
                </a:lnTo>
                <a:lnTo>
                  <a:pt x="206" y="367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88" y="367"/>
                </a:lnTo>
                <a:lnTo>
                  <a:pt x="180" y="366"/>
                </a:lnTo>
                <a:lnTo>
                  <a:pt x="171" y="364"/>
                </a:lnTo>
                <a:lnTo>
                  <a:pt x="162" y="361"/>
                </a:lnTo>
                <a:lnTo>
                  <a:pt x="155" y="357"/>
                </a:lnTo>
                <a:lnTo>
                  <a:pt x="147" y="353"/>
                </a:lnTo>
                <a:lnTo>
                  <a:pt x="140" y="348"/>
                </a:lnTo>
                <a:lnTo>
                  <a:pt x="133" y="341"/>
                </a:lnTo>
                <a:lnTo>
                  <a:pt x="133" y="341"/>
                </a:lnTo>
                <a:lnTo>
                  <a:pt x="128" y="335"/>
                </a:lnTo>
                <a:lnTo>
                  <a:pt x="122" y="327"/>
                </a:lnTo>
                <a:lnTo>
                  <a:pt x="118" y="320"/>
                </a:lnTo>
                <a:lnTo>
                  <a:pt x="114" y="312"/>
                </a:lnTo>
                <a:lnTo>
                  <a:pt x="110" y="303"/>
                </a:lnTo>
                <a:lnTo>
                  <a:pt x="109" y="295"/>
                </a:lnTo>
                <a:lnTo>
                  <a:pt x="107" y="287"/>
                </a:lnTo>
                <a:lnTo>
                  <a:pt x="107" y="279"/>
                </a:lnTo>
                <a:lnTo>
                  <a:pt x="107" y="270"/>
                </a:lnTo>
                <a:lnTo>
                  <a:pt x="109" y="261"/>
                </a:lnTo>
                <a:lnTo>
                  <a:pt x="110" y="253"/>
                </a:lnTo>
                <a:lnTo>
                  <a:pt x="114" y="244"/>
                </a:lnTo>
                <a:lnTo>
                  <a:pt x="118" y="236"/>
                </a:lnTo>
                <a:lnTo>
                  <a:pt x="122" y="229"/>
                </a:lnTo>
                <a:lnTo>
                  <a:pt x="128" y="221"/>
                </a:lnTo>
                <a:lnTo>
                  <a:pt x="133" y="215"/>
                </a:lnTo>
                <a:lnTo>
                  <a:pt x="133" y="215"/>
                </a:lnTo>
                <a:lnTo>
                  <a:pt x="141" y="208"/>
                </a:lnTo>
                <a:lnTo>
                  <a:pt x="147" y="203"/>
                </a:lnTo>
                <a:lnTo>
                  <a:pt x="155" y="199"/>
                </a:lnTo>
                <a:lnTo>
                  <a:pt x="162" y="195"/>
                </a:lnTo>
                <a:lnTo>
                  <a:pt x="171" y="192"/>
                </a:lnTo>
                <a:lnTo>
                  <a:pt x="180" y="190"/>
                </a:lnTo>
                <a:lnTo>
                  <a:pt x="188" y="189"/>
                </a:lnTo>
                <a:lnTo>
                  <a:pt x="197" y="188"/>
                </a:lnTo>
                <a:lnTo>
                  <a:pt x="197" y="188"/>
                </a:lnTo>
                <a:lnTo>
                  <a:pt x="206" y="189"/>
                </a:lnTo>
                <a:lnTo>
                  <a:pt x="214" y="190"/>
                </a:lnTo>
                <a:lnTo>
                  <a:pt x="223" y="192"/>
                </a:lnTo>
                <a:lnTo>
                  <a:pt x="230" y="194"/>
                </a:lnTo>
                <a:lnTo>
                  <a:pt x="238" y="199"/>
                </a:lnTo>
                <a:lnTo>
                  <a:pt x="245" y="203"/>
                </a:lnTo>
                <a:lnTo>
                  <a:pt x="253" y="207"/>
                </a:lnTo>
                <a:lnTo>
                  <a:pt x="260" y="214"/>
                </a:lnTo>
                <a:lnTo>
                  <a:pt x="230" y="242"/>
                </a:lnTo>
                <a:close/>
                <a:moveTo>
                  <a:pt x="269" y="203"/>
                </a:moveTo>
                <a:lnTo>
                  <a:pt x="269" y="203"/>
                </a:lnTo>
                <a:lnTo>
                  <a:pt x="262" y="196"/>
                </a:lnTo>
                <a:lnTo>
                  <a:pt x="254" y="191"/>
                </a:lnTo>
                <a:lnTo>
                  <a:pt x="245" y="186"/>
                </a:lnTo>
                <a:lnTo>
                  <a:pt x="236" y="181"/>
                </a:lnTo>
                <a:lnTo>
                  <a:pt x="227" y="178"/>
                </a:lnTo>
                <a:lnTo>
                  <a:pt x="217" y="176"/>
                </a:lnTo>
                <a:lnTo>
                  <a:pt x="208" y="175"/>
                </a:lnTo>
                <a:lnTo>
                  <a:pt x="197" y="174"/>
                </a:lnTo>
                <a:lnTo>
                  <a:pt x="197" y="174"/>
                </a:lnTo>
                <a:lnTo>
                  <a:pt x="187" y="175"/>
                </a:lnTo>
                <a:lnTo>
                  <a:pt x="176" y="176"/>
                </a:lnTo>
                <a:lnTo>
                  <a:pt x="167" y="178"/>
                </a:lnTo>
                <a:lnTo>
                  <a:pt x="157" y="182"/>
                </a:lnTo>
                <a:lnTo>
                  <a:pt x="148" y="187"/>
                </a:lnTo>
                <a:lnTo>
                  <a:pt x="140" y="191"/>
                </a:lnTo>
                <a:lnTo>
                  <a:pt x="131" y="198"/>
                </a:lnTo>
                <a:lnTo>
                  <a:pt x="123" y="205"/>
                </a:lnTo>
                <a:lnTo>
                  <a:pt x="123" y="205"/>
                </a:lnTo>
                <a:lnTo>
                  <a:pt x="117" y="213"/>
                </a:lnTo>
                <a:lnTo>
                  <a:pt x="110" y="221"/>
                </a:lnTo>
                <a:lnTo>
                  <a:pt x="105" y="230"/>
                </a:lnTo>
                <a:lnTo>
                  <a:pt x="101" y="239"/>
                </a:lnTo>
                <a:lnTo>
                  <a:pt x="98" y="248"/>
                </a:lnTo>
                <a:lnTo>
                  <a:pt x="95" y="258"/>
                </a:lnTo>
                <a:lnTo>
                  <a:pt x="93" y="268"/>
                </a:lnTo>
                <a:lnTo>
                  <a:pt x="93" y="279"/>
                </a:lnTo>
                <a:lnTo>
                  <a:pt x="93" y="288"/>
                </a:lnTo>
                <a:lnTo>
                  <a:pt x="95" y="298"/>
                </a:lnTo>
                <a:lnTo>
                  <a:pt x="98" y="308"/>
                </a:lnTo>
                <a:lnTo>
                  <a:pt x="101" y="317"/>
                </a:lnTo>
                <a:lnTo>
                  <a:pt x="105" y="326"/>
                </a:lnTo>
                <a:lnTo>
                  <a:pt x="110" y="336"/>
                </a:lnTo>
                <a:lnTo>
                  <a:pt x="117" y="343"/>
                </a:lnTo>
                <a:lnTo>
                  <a:pt x="123" y="352"/>
                </a:lnTo>
                <a:lnTo>
                  <a:pt x="123" y="352"/>
                </a:lnTo>
                <a:lnTo>
                  <a:pt x="131" y="358"/>
                </a:lnTo>
                <a:lnTo>
                  <a:pt x="140" y="365"/>
                </a:lnTo>
                <a:lnTo>
                  <a:pt x="148" y="370"/>
                </a:lnTo>
                <a:lnTo>
                  <a:pt x="157" y="375"/>
                </a:lnTo>
                <a:lnTo>
                  <a:pt x="167" y="378"/>
                </a:lnTo>
                <a:lnTo>
                  <a:pt x="176" y="380"/>
                </a:lnTo>
                <a:lnTo>
                  <a:pt x="187" y="381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208" y="381"/>
                </a:lnTo>
                <a:lnTo>
                  <a:pt x="217" y="380"/>
                </a:lnTo>
                <a:lnTo>
                  <a:pt x="227" y="378"/>
                </a:lnTo>
                <a:lnTo>
                  <a:pt x="237" y="375"/>
                </a:lnTo>
                <a:lnTo>
                  <a:pt x="247" y="370"/>
                </a:lnTo>
                <a:lnTo>
                  <a:pt x="255" y="365"/>
                </a:lnTo>
                <a:lnTo>
                  <a:pt x="263" y="358"/>
                </a:lnTo>
                <a:lnTo>
                  <a:pt x="270" y="352"/>
                </a:lnTo>
                <a:lnTo>
                  <a:pt x="270" y="352"/>
                </a:lnTo>
                <a:lnTo>
                  <a:pt x="278" y="344"/>
                </a:lnTo>
                <a:lnTo>
                  <a:pt x="283" y="336"/>
                </a:lnTo>
                <a:lnTo>
                  <a:pt x="289" y="327"/>
                </a:lnTo>
                <a:lnTo>
                  <a:pt x="293" y="317"/>
                </a:lnTo>
                <a:lnTo>
                  <a:pt x="296" y="309"/>
                </a:lnTo>
                <a:lnTo>
                  <a:pt x="299" y="299"/>
                </a:lnTo>
                <a:lnTo>
                  <a:pt x="301" y="288"/>
                </a:lnTo>
                <a:lnTo>
                  <a:pt x="301" y="279"/>
                </a:lnTo>
                <a:lnTo>
                  <a:pt x="301" y="279"/>
                </a:lnTo>
                <a:lnTo>
                  <a:pt x="301" y="269"/>
                </a:lnTo>
                <a:lnTo>
                  <a:pt x="299" y="260"/>
                </a:lnTo>
                <a:lnTo>
                  <a:pt x="297" y="253"/>
                </a:lnTo>
                <a:lnTo>
                  <a:pt x="295" y="244"/>
                </a:lnTo>
                <a:lnTo>
                  <a:pt x="292" y="236"/>
                </a:lnTo>
                <a:lnTo>
                  <a:pt x="289" y="228"/>
                </a:lnTo>
                <a:lnTo>
                  <a:pt x="284" y="221"/>
                </a:lnTo>
                <a:lnTo>
                  <a:pt x="279" y="214"/>
                </a:lnTo>
                <a:lnTo>
                  <a:pt x="301" y="192"/>
                </a:lnTo>
                <a:lnTo>
                  <a:pt x="301" y="192"/>
                </a:lnTo>
                <a:lnTo>
                  <a:pt x="308" y="202"/>
                </a:lnTo>
                <a:lnTo>
                  <a:pt x="314" y="212"/>
                </a:lnTo>
                <a:lnTo>
                  <a:pt x="319" y="221"/>
                </a:lnTo>
                <a:lnTo>
                  <a:pt x="323" y="232"/>
                </a:lnTo>
                <a:lnTo>
                  <a:pt x="328" y="243"/>
                </a:lnTo>
                <a:lnTo>
                  <a:pt x="330" y="255"/>
                </a:lnTo>
                <a:lnTo>
                  <a:pt x="331" y="267"/>
                </a:lnTo>
                <a:lnTo>
                  <a:pt x="332" y="279"/>
                </a:lnTo>
                <a:lnTo>
                  <a:pt x="332" y="279"/>
                </a:lnTo>
                <a:lnTo>
                  <a:pt x="331" y="292"/>
                </a:lnTo>
                <a:lnTo>
                  <a:pt x="329" y="304"/>
                </a:lnTo>
                <a:lnTo>
                  <a:pt x="326" y="317"/>
                </a:lnTo>
                <a:lnTo>
                  <a:pt x="321" y="329"/>
                </a:lnTo>
                <a:lnTo>
                  <a:pt x="316" y="341"/>
                </a:lnTo>
                <a:lnTo>
                  <a:pt x="309" y="353"/>
                </a:lnTo>
                <a:lnTo>
                  <a:pt x="302" y="364"/>
                </a:lnTo>
                <a:lnTo>
                  <a:pt x="292" y="374"/>
                </a:lnTo>
                <a:lnTo>
                  <a:pt x="292" y="374"/>
                </a:lnTo>
                <a:lnTo>
                  <a:pt x="282" y="382"/>
                </a:lnTo>
                <a:lnTo>
                  <a:pt x="271" y="390"/>
                </a:lnTo>
                <a:lnTo>
                  <a:pt x="261" y="397"/>
                </a:lnTo>
                <a:lnTo>
                  <a:pt x="249" y="403"/>
                </a:lnTo>
                <a:lnTo>
                  <a:pt x="237" y="407"/>
                </a:lnTo>
                <a:lnTo>
                  <a:pt x="224" y="410"/>
                </a:lnTo>
                <a:lnTo>
                  <a:pt x="211" y="412"/>
                </a:lnTo>
                <a:lnTo>
                  <a:pt x="197" y="412"/>
                </a:lnTo>
                <a:lnTo>
                  <a:pt x="197" y="412"/>
                </a:lnTo>
                <a:lnTo>
                  <a:pt x="184" y="412"/>
                </a:lnTo>
                <a:lnTo>
                  <a:pt x="171" y="410"/>
                </a:lnTo>
                <a:lnTo>
                  <a:pt x="158" y="407"/>
                </a:lnTo>
                <a:lnTo>
                  <a:pt x="146" y="403"/>
                </a:lnTo>
                <a:lnTo>
                  <a:pt x="134" y="397"/>
                </a:lnTo>
                <a:lnTo>
                  <a:pt x="122" y="390"/>
                </a:lnTo>
                <a:lnTo>
                  <a:pt x="112" y="382"/>
                </a:lnTo>
                <a:lnTo>
                  <a:pt x="102" y="374"/>
                </a:lnTo>
                <a:lnTo>
                  <a:pt x="102" y="374"/>
                </a:lnTo>
                <a:lnTo>
                  <a:pt x="93" y="363"/>
                </a:lnTo>
                <a:lnTo>
                  <a:pt x="85" y="352"/>
                </a:lnTo>
                <a:lnTo>
                  <a:pt x="78" y="341"/>
                </a:lnTo>
                <a:lnTo>
                  <a:pt x="73" y="328"/>
                </a:lnTo>
                <a:lnTo>
                  <a:pt x="68" y="316"/>
                </a:lnTo>
                <a:lnTo>
                  <a:pt x="65" y="303"/>
                </a:lnTo>
                <a:lnTo>
                  <a:pt x="63" y="290"/>
                </a:lnTo>
                <a:lnTo>
                  <a:pt x="63" y="279"/>
                </a:lnTo>
                <a:lnTo>
                  <a:pt x="63" y="266"/>
                </a:lnTo>
                <a:lnTo>
                  <a:pt x="65" y="253"/>
                </a:lnTo>
                <a:lnTo>
                  <a:pt x="68" y="240"/>
                </a:lnTo>
                <a:lnTo>
                  <a:pt x="73" y="228"/>
                </a:lnTo>
                <a:lnTo>
                  <a:pt x="78" y="216"/>
                </a:lnTo>
                <a:lnTo>
                  <a:pt x="85" y="204"/>
                </a:lnTo>
                <a:lnTo>
                  <a:pt x="93" y="193"/>
                </a:lnTo>
                <a:lnTo>
                  <a:pt x="102" y="182"/>
                </a:lnTo>
                <a:lnTo>
                  <a:pt x="102" y="182"/>
                </a:lnTo>
                <a:lnTo>
                  <a:pt x="112" y="174"/>
                </a:lnTo>
                <a:lnTo>
                  <a:pt x="122" y="166"/>
                </a:lnTo>
                <a:lnTo>
                  <a:pt x="134" y="160"/>
                </a:lnTo>
                <a:lnTo>
                  <a:pt x="145" y="153"/>
                </a:lnTo>
                <a:lnTo>
                  <a:pt x="158" y="149"/>
                </a:lnTo>
                <a:lnTo>
                  <a:pt x="171" y="146"/>
                </a:lnTo>
                <a:lnTo>
                  <a:pt x="184" y="145"/>
                </a:lnTo>
                <a:lnTo>
                  <a:pt x="197" y="144"/>
                </a:lnTo>
                <a:lnTo>
                  <a:pt x="197" y="144"/>
                </a:lnTo>
                <a:lnTo>
                  <a:pt x="210" y="145"/>
                </a:lnTo>
                <a:lnTo>
                  <a:pt x="223" y="146"/>
                </a:lnTo>
                <a:lnTo>
                  <a:pt x="236" y="149"/>
                </a:lnTo>
                <a:lnTo>
                  <a:pt x="248" y="153"/>
                </a:lnTo>
                <a:lnTo>
                  <a:pt x="260" y="159"/>
                </a:lnTo>
                <a:lnTo>
                  <a:pt x="270" y="165"/>
                </a:lnTo>
                <a:lnTo>
                  <a:pt x="281" y="173"/>
                </a:lnTo>
                <a:lnTo>
                  <a:pt x="291" y="181"/>
                </a:lnTo>
                <a:lnTo>
                  <a:pt x="269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/>
          </a:p>
        </p:txBody>
      </p:sp>
      <p:sp>
        <p:nvSpPr>
          <p:cNvPr id="99" name="Freeform 17"/>
          <p:cNvSpPr>
            <a:spLocks noEditPoints="1"/>
          </p:cNvSpPr>
          <p:nvPr/>
        </p:nvSpPr>
        <p:spPr bwMode="auto">
          <a:xfrm>
            <a:off x="5840395" y="2263438"/>
            <a:ext cx="556359" cy="584061"/>
          </a:xfrm>
          <a:custGeom>
            <a:avLst/>
            <a:gdLst>
              <a:gd name="T0" fmla="*/ 449 w 482"/>
              <a:gd name="T1" fmla="*/ 33 h 506"/>
              <a:gd name="T2" fmla="*/ 353 w 482"/>
              <a:gd name="T3" fmla="*/ 120 h 506"/>
              <a:gd name="T4" fmla="*/ 197 w 482"/>
              <a:gd name="T5" fmla="*/ 81 h 506"/>
              <a:gd name="T6" fmla="*/ 58 w 482"/>
              <a:gd name="T7" fmla="*/ 138 h 506"/>
              <a:gd name="T8" fmla="*/ 4 w 482"/>
              <a:gd name="T9" fmla="*/ 315 h 506"/>
              <a:gd name="T10" fmla="*/ 54 w 482"/>
              <a:gd name="T11" fmla="*/ 506 h 506"/>
              <a:gd name="T12" fmla="*/ 197 w 482"/>
              <a:gd name="T13" fmla="*/ 475 h 506"/>
              <a:gd name="T14" fmla="*/ 336 w 482"/>
              <a:gd name="T15" fmla="*/ 418 h 506"/>
              <a:gd name="T16" fmla="*/ 395 w 482"/>
              <a:gd name="T17" fmla="*/ 279 h 506"/>
              <a:gd name="T18" fmla="*/ 404 w 482"/>
              <a:gd name="T19" fmla="*/ 136 h 506"/>
              <a:gd name="T20" fmla="*/ 398 w 482"/>
              <a:gd name="T21" fmla="*/ 74 h 506"/>
              <a:gd name="T22" fmla="*/ 289 w 482"/>
              <a:gd name="T23" fmla="*/ 492 h 506"/>
              <a:gd name="T24" fmla="*/ 373 w 482"/>
              <a:gd name="T25" fmla="*/ 331 h 506"/>
              <a:gd name="T26" fmla="*/ 267 w 482"/>
              <a:gd name="T27" fmla="*/ 447 h 506"/>
              <a:gd name="T28" fmla="*/ 144 w 482"/>
              <a:gd name="T29" fmla="*/ 454 h 506"/>
              <a:gd name="T30" fmla="*/ 27 w 482"/>
              <a:gd name="T31" fmla="*/ 347 h 506"/>
              <a:gd name="T32" fmla="*/ 45 w 482"/>
              <a:gd name="T33" fmla="*/ 177 h 506"/>
              <a:gd name="T34" fmla="*/ 179 w 482"/>
              <a:gd name="T35" fmla="*/ 96 h 506"/>
              <a:gd name="T36" fmla="*/ 325 w 482"/>
              <a:gd name="T37" fmla="*/ 148 h 506"/>
              <a:gd name="T38" fmla="*/ 197 w 482"/>
              <a:gd name="T39" fmla="*/ 130 h 506"/>
              <a:gd name="T40" fmla="*/ 92 w 482"/>
              <a:gd name="T41" fmla="*/ 173 h 506"/>
              <a:gd name="T42" fmla="*/ 51 w 482"/>
              <a:gd name="T43" fmla="*/ 307 h 506"/>
              <a:gd name="T44" fmla="*/ 127 w 482"/>
              <a:gd name="T45" fmla="*/ 409 h 506"/>
              <a:gd name="T46" fmla="*/ 254 w 482"/>
              <a:gd name="T47" fmla="*/ 416 h 506"/>
              <a:gd name="T48" fmla="*/ 339 w 482"/>
              <a:gd name="T49" fmla="*/ 322 h 506"/>
              <a:gd name="T50" fmla="*/ 325 w 482"/>
              <a:gd name="T51" fmla="*/ 203 h 506"/>
              <a:gd name="T52" fmla="*/ 377 w 482"/>
              <a:gd name="T53" fmla="*/ 245 h 506"/>
              <a:gd name="T54" fmla="*/ 222 w 482"/>
              <a:gd name="T55" fmla="*/ 303 h 506"/>
              <a:gd name="T56" fmla="*/ 172 w 482"/>
              <a:gd name="T57" fmla="*/ 303 h 506"/>
              <a:gd name="T58" fmla="*/ 177 w 482"/>
              <a:gd name="T59" fmla="*/ 248 h 506"/>
              <a:gd name="T60" fmla="*/ 211 w 482"/>
              <a:gd name="T61" fmla="*/ 262 h 506"/>
              <a:gd name="T62" fmla="*/ 221 w 482"/>
              <a:gd name="T63" fmla="*/ 272 h 506"/>
              <a:gd name="T64" fmla="*/ 207 w 482"/>
              <a:gd name="T65" fmla="*/ 230 h 506"/>
              <a:gd name="T66" fmla="*/ 148 w 482"/>
              <a:gd name="T67" fmla="*/ 269 h 506"/>
              <a:gd name="T68" fmla="*/ 197 w 482"/>
              <a:gd name="T69" fmla="*/ 327 h 506"/>
              <a:gd name="T70" fmla="*/ 247 w 482"/>
              <a:gd name="T71" fmla="*/ 279 h 506"/>
              <a:gd name="T72" fmla="*/ 285 w 482"/>
              <a:gd name="T73" fmla="*/ 263 h 506"/>
              <a:gd name="T74" fmla="*/ 261 w 482"/>
              <a:gd name="T75" fmla="*/ 341 h 506"/>
              <a:gd name="T76" fmla="*/ 197 w 482"/>
              <a:gd name="T77" fmla="*/ 368 h 506"/>
              <a:gd name="T78" fmla="*/ 133 w 482"/>
              <a:gd name="T79" fmla="*/ 341 h 506"/>
              <a:gd name="T80" fmla="*/ 107 w 482"/>
              <a:gd name="T81" fmla="*/ 270 h 506"/>
              <a:gd name="T82" fmla="*/ 147 w 482"/>
              <a:gd name="T83" fmla="*/ 203 h 506"/>
              <a:gd name="T84" fmla="*/ 223 w 482"/>
              <a:gd name="T85" fmla="*/ 192 h 506"/>
              <a:gd name="T86" fmla="*/ 254 w 482"/>
              <a:gd name="T87" fmla="*/ 191 h 506"/>
              <a:gd name="T88" fmla="*/ 167 w 482"/>
              <a:gd name="T89" fmla="*/ 178 h 506"/>
              <a:gd name="T90" fmla="*/ 101 w 482"/>
              <a:gd name="T91" fmla="*/ 239 h 506"/>
              <a:gd name="T92" fmla="*/ 110 w 482"/>
              <a:gd name="T93" fmla="*/ 336 h 506"/>
              <a:gd name="T94" fmla="*/ 187 w 482"/>
              <a:gd name="T95" fmla="*/ 381 h 506"/>
              <a:gd name="T96" fmla="*/ 255 w 482"/>
              <a:gd name="T97" fmla="*/ 365 h 506"/>
              <a:gd name="T98" fmla="*/ 301 w 482"/>
              <a:gd name="T99" fmla="*/ 288 h 506"/>
              <a:gd name="T100" fmla="*/ 279 w 482"/>
              <a:gd name="T101" fmla="*/ 214 h 506"/>
              <a:gd name="T102" fmla="*/ 332 w 482"/>
              <a:gd name="T103" fmla="*/ 279 h 506"/>
              <a:gd name="T104" fmla="*/ 292 w 482"/>
              <a:gd name="T105" fmla="*/ 374 h 506"/>
              <a:gd name="T106" fmla="*/ 184 w 482"/>
              <a:gd name="T107" fmla="*/ 412 h 506"/>
              <a:gd name="T108" fmla="*/ 85 w 482"/>
              <a:gd name="T109" fmla="*/ 352 h 506"/>
              <a:gd name="T110" fmla="*/ 73 w 482"/>
              <a:gd name="T111" fmla="*/ 228 h 506"/>
              <a:gd name="T112" fmla="*/ 158 w 482"/>
              <a:gd name="T113" fmla="*/ 149 h 506"/>
              <a:gd name="T114" fmla="*/ 270 w 482"/>
              <a:gd name="T115" fmla="*/ 16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2" h="506">
                <a:moveTo>
                  <a:pt x="404" y="136"/>
                </a:moveTo>
                <a:lnTo>
                  <a:pt x="482" y="57"/>
                </a:lnTo>
                <a:lnTo>
                  <a:pt x="447" y="45"/>
                </a:lnTo>
                <a:lnTo>
                  <a:pt x="449" y="44"/>
                </a:lnTo>
                <a:lnTo>
                  <a:pt x="449" y="44"/>
                </a:lnTo>
                <a:lnTo>
                  <a:pt x="451" y="42"/>
                </a:lnTo>
                <a:lnTo>
                  <a:pt x="451" y="39"/>
                </a:lnTo>
                <a:lnTo>
                  <a:pt x="451" y="37"/>
                </a:lnTo>
                <a:lnTo>
                  <a:pt x="449" y="33"/>
                </a:lnTo>
                <a:lnTo>
                  <a:pt x="449" y="33"/>
                </a:lnTo>
                <a:lnTo>
                  <a:pt x="446" y="32"/>
                </a:lnTo>
                <a:lnTo>
                  <a:pt x="444" y="32"/>
                </a:lnTo>
                <a:lnTo>
                  <a:pt x="441" y="32"/>
                </a:lnTo>
                <a:lnTo>
                  <a:pt x="439" y="33"/>
                </a:lnTo>
                <a:lnTo>
                  <a:pt x="437" y="36"/>
                </a:lnTo>
                <a:lnTo>
                  <a:pt x="425" y="0"/>
                </a:lnTo>
                <a:lnTo>
                  <a:pt x="346" y="79"/>
                </a:lnTo>
                <a:lnTo>
                  <a:pt x="358" y="114"/>
                </a:lnTo>
                <a:lnTo>
                  <a:pt x="353" y="119"/>
                </a:lnTo>
                <a:lnTo>
                  <a:pt x="353" y="120"/>
                </a:lnTo>
                <a:lnTo>
                  <a:pt x="335" y="137"/>
                </a:lnTo>
                <a:lnTo>
                  <a:pt x="335" y="137"/>
                </a:lnTo>
                <a:lnTo>
                  <a:pt x="321" y="124"/>
                </a:lnTo>
                <a:lnTo>
                  <a:pt x="305" y="113"/>
                </a:lnTo>
                <a:lnTo>
                  <a:pt x="289" y="104"/>
                </a:lnTo>
                <a:lnTo>
                  <a:pt x="271" y="95"/>
                </a:lnTo>
                <a:lnTo>
                  <a:pt x="254" y="90"/>
                </a:lnTo>
                <a:lnTo>
                  <a:pt x="236" y="84"/>
                </a:lnTo>
                <a:lnTo>
                  <a:pt x="216" y="82"/>
                </a:lnTo>
                <a:lnTo>
                  <a:pt x="197" y="81"/>
                </a:lnTo>
                <a:lnTo>
                  <a:pt x="197" y="81"/>
                </a:lnTo>
                <a:lnTo>
                  <a:pt x="177" y="82"/>
                </a:lnTo>
                <a:lnTo>
                  <a:pt x="158" y="84"/>
                </a:lnTo>
                <a:lnTo>
                  <a:pt x="140" y="90"/>
                </a:lnTo>
                <a:lnTo>
                  <a:pt x="121" y="96"/>
                </a:lnTo>
                <a:lnTo>
                  <a:pt x="104" y="104"/>
                </a:lnTo>
                <a:lnTo>
                  <a:pt x="88" y="114"/>
                </a:lnTo>
                <a:lnTo>
                  <a:pt x="72" y="125"/>
                </a:lnTo>
                <a:lnTo>
                  <a:pt x="58" y="138"/>
                </a:lnTo>
                <a:lnTo>
                  <a:pt x="58" y="138"/>
                </a:lnTo>
                <a:lnTo>
                  <a:pt x="44" y="153"/>
                </a:lnTo>
                <a:lnTo>
                  <a:pt x="33" y="169"/>
                </a:lnTo>
                <a:lnTo>
                  <a:pt x="22" y="187"/>
                </a:lnTo>
                <a:lnTo>
                  <a:pt x="14" y="204"/>
                </a:lnTo>
                <a:lnTo>
                  <a:pt x="8" y="221"/>
                </a:lnTo>
                <a:lnTo>
                  <a:pt x="4" y="241"/>
                </a:lnTo>
                <a:lnTo>
                  <a:pt x="0" y="259"/>
                </a:lnTo>
                <a:lnTo>
                  <a:pt x="0" y="279"/>
                </a:lnTo>
                <a:lnTo>
                  <a:pt x="0" y="297"/>
                </a:lnTo>
                <a:lnTo>
                  <a:pt x="4" y="315"/>
                </a:lnTo>
                <a:lnTo>
                  <a:pt x="8" y="335"/>
                </a:lnTo>
                <a:lnTo>
                  <a:pt x="14" y="352"/>
                </a:lnTo>
                <a:lnTo>
                  <a:pt x="22" y="369"/>
                </a:lnTo>
                <a:lnTo>
                  <a:pt x="33" y="387"/>
                </a:lnTo>
                <a:lnTo>
                  <a:pt x="44" y="403"/>
                </a:lnTo>
                <a:lnTo>
                  <a:pt x="58" y="418"/>
                </a:lnTo>
                <a:lnTo>
                  <a:pt x="58" y="418"/>
                </a:lnTo>
                <a:lnTo>
                  <a:pt x="66" y="425"/>
                </a:lnTo>
                <a:lnTo>
                  <a:pt x="76" y="433"/>
                </a:lnTo>
                <a:lnTo>
                  <a:pt x="54" y="506"/>
                </a:lnTo>
                <a:lnTo>
                  <a:pt x="115" y="506"/>
                </a:lnTo>
                <a:lnTo>
                  <a:pt x="128" y="462"/>
                </a:lnTo>
                <a:lnTo>
                  <a:pt x="128" y="462"/>
                </a:lnTo>
                <a:lnTo>
                  <a:pt x="144" y="469"/>
                </a:lnTo>
                <a:lnTo>
                  <a:pt x="161" y="472"/>
                </a:lnTo>
                <a:lnTo>
                  <a:pt x="180" y="474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215" y="474"/>
                </a:lnTo>
                <a:lnTo>
                  <a:pt x="233" y="472"/>
                </a:lnTo>
                <a:lnTo>
                  <a:pt x="249" y="469"/>
                </a:lnTo>
                <a:lnTo>
                  <a:pt x="266" y="463"/>
                </a:lnTo>
                <a:lnTo>
                  <a:pt x="278" y="506"/>
                </a:lnTo>
                <a:lnTo>
                  <a:pt x="338" y="506"/>
                </a:lnTo>
                <a:lnTo>
                  <a:pt x="318" y="434"/>
                </a:lnTo>
                <a:lnTo>
                  <a:pt x="318" y="434"/>
                </a:lnTo>
                <a:lnTo>
                  <a:pt x="328" y="427"/>
                </a:lnTo>
                <a:lnTo>
                  <a:pt x="336" y="418"/>
                </a:lnTo>
                <a:lnTo>
                  <a:pt x="336" y="418"/>
                </a:lnTo>
                <a:lnTo>
                  <a:pt x="350" y="403"/>
                </a:lnTo>
                <a:lnTo>
                  <a:pt x="361" y="388"/>
                </a:lnTo>
                <a:lnTo>
                  <a:pt x="371" y="371"/>
                </a:lnTo>
                <a:lnTo>
                  <a:pt x="379" y="354"/>
                </a:lnTo>
                <a:lnTo>
                  <a:pt x="386" y="336"/>
                </a:lnTo>
                <a:lnTo>
                  <a:pt x="390" y="316"/>
                </a:lnTo>
                <a:lnTo>
                  <a:pt x="393" y="298"/>
                </a:lnTo>
                <a:lnTo>
                  <a:pt x="395" y="279"/>
                </a:lnTo>
                <a:lnTo>
                  <a:pt x="395" y="279"/>
                </a:lnTo>
                <a:lnTo>
                  <a:pt x="393" y="260"/>
                </a:lnTo>
                <a:lnTo>
                  <a:pt x="391" y="242"/>
                </a:lnTo>
                <a:lnTo>
                  <a:pt x="387" y="225"/>
                </a:lnTo>
                <a:lnTo>
                  <a:pt x="382" y="208"/>
                </a:lnTo>
                <a:lnTo>
                  <a:pt x="375" y="192"/>
                </a:lnTo>
                <a:lnTo>
                  <a:pt x="366" y="176"/>
                </a:lnTo>
                <a:lnTo>
                  <a:pt x="357" y="162"/>
                </a:lnTo>
                <a:lnTo>
                  <a:pt x="345" y="148"/>
                </a:lnTo>
                <a:lnTo>
                  <a:pt x="369" y="124"/>
                </a:lnTo>
                <a:lnTo>
                  <a:pt x="404" y="136"/>
                </a:lnTo>
                <a:close/>
                <a:moveTo>
                  <a:pt x="456" y="64"/>
                </a:moveTo>
                <a:lnTo>
                  <a:pt x="400" y="120"/>
                </a:lnTo>
                <a:lnTo>
                  <a:pt x="379" y="113"/>
                </a:lnTo>
                <a:lnTo>
                  <a:pt x="436" y="57"/>
                </a:lnTo>
                <a:lnTo>
                  <a:pt x="456" y="64"/>
                </a:lnTo>
                <a:close/>
                <a:moveTo>
                  <a:pt x="370" y="103"/>
                </a:moveTo>
                <a:lnTo>
                  <a:pt x="362" y="82"/>
                </a:lnTo>
                <a:lnTo>
                  <a:pt x="418" y="26"/>
                </a:lnTo>
                <a:lnTo>
                  <a:pt x="426" y="46"/>
                </a:lnTo>
                <a:lnTo>
                  <a:pt x="398" y="74"/>
                </a:lnTo>
                <a:lnTo>
                  <a:pt x="370" y="103"/>
                </a:lnTo>
                <a:close/>
                <a:moveTo>
                  <a:pt x="104" y="492"/>
                </a:moveTo>
                <a:lnTo>
                  <a:pt x="74" y="492"/>
                </a:lnTo>
                <a:lnTo>
                  <a:pt x="88" y="443"/>
                </a:lnTo>
                <a:lnTo>
                  <a:pt x="88" y="443"/>
                </a:lnTo>
                <a:lnTo>
                  <a:pt x="101" y="450"/>
                </a:lnTo>
                <a:lnTo>
                  <a:pt x="114" y="457"/>
                </a:lnTo>
                <a:lnTo>
                  <a:pt x="104" y="492"/>
                </a:lnTo>
                <a:close/>
                <a:moveTo>
                  <a:pt x="319" y="492"/>
                </a:moveTo>
                <a:lnTo>
                  <a:pt x="289" y="492"/>
                </a:lnTo>
                <a:lnTo>
                  <a:pt x="279" y="458"/>
                </a:lnTo>
                <a:lnTo>
                  <a:pt x="279" y="458"/>
                </a:lnTo>
                <a:lnTo>
                  <a:pt x="292" y="451"/>
                </a:lnTo>
                <a:lnTo>
                  <a:pt x="305" y="443"/>
                </a:lnTo>
                <a:lnTo>
                  <a:pt x="319" y="492"/>
                </a:lnTo>
                <a:close/>
                <a:moveTo>
                  <a:pt x="380" y="279"/>
                </a:moveTo>
                <a:lnTo>
                  <a:pt x="380" y="279"/>
                </a:lnTo>
                <a:lnTo>
                  <a:pt x="379" y="296"/>
                </a:lnTo>
                <a:lnTo>
                  <a:pt x="377" y="314"/>
                </a:lnTo>
                <a:lnTo>
                  <a:pt x="373" y="331"/>
                </a:lnTo>
                <a:lnTo>
                  <a:pt x="366" y="348"/>
                </a:lnTo>
                <a:lnTo>
                  <a:pt x="359" y="364"/>
                </a:lnTo>
                <a:lnTo>
                  <a:pt x="349" y="380"/>
                </a:lnTo>
                <a:lnTo>
                  <a:pt x="338" y="394"/>
                </a:lnTo>
                <a:lnTo>
                  <a:pt x="326" y="407"/>
                </a:lnTo>
                <a:lnTo>
                  <a:pt x="326" y="407"/>
                </a:lnTo>
                <a:lnTo>
                  <a:pt x="314" y="420"/>
                </a:lnTo>
                <a:lnTo>
                  <a:pt x="298" y="431"/>
                </a:lnTo>
                <a:lnTo>
                  <a:pt x="283" y="439"/>
                </a:lnTo>
                <a:lnTo>
                  <a:pt x="267" y="447"/>
                </a:lnTo>
                <a:lnTo>
                  <a:pt x="251" y="454"/>
                </a:lnTo>
                <a:lnTo>
                  <a:pt x="234" y="458"/>
                </a:lnTo>
                <a:lnTo>
                  <a:pt x="215" y="460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79" y="460"/>
                </a:lnTo>
                <a:lnTo>
                  <a:pt x="161" y="458"/>
                </a:lnTo>
                <a:lnTo>
                  <a:pt x="144" y="454"/>
                </a:lnTo>
                <a:lnTo>
                  <a:pt x="127" y="447"/>
                </a:lnTo>
                <a:lnTo>
                  <a:pt x="110" y="439"/>
                </a:lnTo>
                <a:lnTo>
                  <a:pt x="95" y="431"/>
                </a:lnTo>
                <a:lnTo>
                  <a:pt x="81" y="420"/>
                </a:lnTo>
                <a:lnTo>
                  <a:pt x="67" y="407"/>
                </a:lnTo>
                <a:lnTo>
                  <a:pt x="67" y="407"/>
                </a:lnTo>
                <a:lnTo>
                  <a:pt x="55" y="394"/>
                </a:lnTo>
                <a:lnTo>
                  <a:pt x="45" y="379"/>
                </a:lnTo>
                <a:lnTo>
                  <a:pt x="35" y="363"/>
                </a:lnTo>
                <a:lnTo>
                  <a:pt x="27" y="347"/>
                </a:lnTo>
                <a:lnTo>
                  <a:pt x="22" y="330"/>
                </a:lnTo>
                <a:lnTo>
                  <a:pt x="18" y="313"/>
                </a:lnTo>
                <a:lnTo>
                  <a:pt x="14" y="296"/>
                </a:lnTo>
                <a:lnTo>
                  <a:pt x="14" y="279"/>
                </a:lnTo>
                <a:lnTo>
                  <a:pt x="14" y="260"/>
                </a:lnTo>
                <a:lnTo>
                  <a:pt x="18" y="243"/>
                </a:lnTo>
                <a:lnTo>
                  <a:pt x="22" y="226"/>
                </a:lnTo>
                <a:lnTo>
                  <a:pt x="27" y="209"/>
                </a:lnTo>
                <a:lnTo>
                  <a:pt x="35" y="193"/>
                </a:lnTo>
                <a:lnTo>
                  <a:pt x="45" y="177"/>
                </a:lnTo>
                <a:lnTo>
                  <a:pt x="55" y="163"/>
                </a:lnTo>
                <a:lnTo>
                  <a:pt x="67" y="149"/>
                </a:lnTo>
                <a:lnTo>
                  <a:pt x="67" y="149"/>
                </a:lnTo>
                <a:lnTo>
                  <a:pt x="81" y="136"/>
                </a:lnTo>
                <a:lnTo>
                  <a:pt x="95" y="125"/>
                </a:lnTo>
                <a:lnTo>
                  <a:pt x="110" y="117"/>
                </a:lnTo>
                <a:lnTo>
                  <a:pt x="127" y="109"/>
                </a:lnTo>
                <a:lnTo>
                  <a:pt x="144" y="103"/>
                </a:lnTo>
                <a:lnTo>
                  <a:pt x="161" y="98"/>
                </a:lnTo>
                <a:lnTo>
                  <a:pt x="179" y="96"/>
                </a:lnTo>
                <a:lnTo>
                  <a:pt x="197" y="95"/>
                </a:lnTo>
                <a:lnTo>
                  <a:pt x="197" y="95"/>
                </a:lnTo>
                <a:lnTo>
                  <a:pt x="215" y="96"/>
                </a:lnTo>
                <a:lnTo>
                  <a:pt x="233" y="98"/>
                </a:lnTo>
                <a:lnTo>
                  <a:pt x="250" y="103"/>
                </a:lnTo>
                <a:lnTo>
                  <a:pt x="266" y="109"/>
                </a:lnTo>
                <a:lnTo>
                  <a:pt x="282" y="115"/>
                </a:lnTo>
                <a:lnTo>
                  <a:pt x="297" y="125"/>
                </a:lnTo>
                <a:lnTo>
                  <a:pt x="311" y="135"/>
                </a:lnTo>
                <a:lnTo>
                  <a:pt x="325" y="148"/>
                </a:lnTo>
                <a:lnTo>
                  <a:pt x="301" y="172"/>
                </a:lnTo>
                <a:lnTo>
                  <a:pt x="301" y="172"/>
                </a:lnTo>
                <a:lnTo>
                  <a:pt x="290" y="162"/>
                </a:lnTo>
                <a:lnTo>
                  <a:pt x="279" y="153"/>
                </a:lnTo>
                <a:lnTo>
                  <a:pt x="266" y="147"/>
                </a:lnTo>
                <a:lnTo>
                  <a:pt x="253" y="140"/>
                </a:lnTo>
                <a:lnTo>
                  <a:pt x="240" y="136"/>
                </a:lnTo>
                <a:lnTo>
                  <a:pt x="226" y="132"/>
                </a:lnTo>
                <a:lnTo>
                  <a:pt x="212" y="131"/>
                </a:lnTo>
                <a:lnTo>
                  <a:pt x="197" y="130"/>
                </a:lnTo>
                <a:lnTo>
                  <a:pt x="197" y="130"/>
                </a:lnTo>
                <a:lnTo>
                  <a:pt x="183" y="131"/>
                </a:lnTo>
                <a:lnTo>
                  <a:pt x="168" y="133"/>
                </a:lnTo>
                <a:lnTo>
                  <a:pt x="154" y="136"/>
                </a:lnTo>
                <a:lnTo>
                  <a:pt x="140" y="140"/>
                </a:lnTo>
                <a:lnTo>
                  <a:pt x="127" y="147"/>
                </a:lnTo>
                <a:lnTo>
                  <a:pt x="115" y="154"/>
                </a:lnTo>
                <a:lnTo>
                  <a:pt x="103" y="163"/>
                </a:lnTo>
                <a:lnTo>
                  <a:pt x="92" y="173"/>
                </a:lnTo>
                <a:lnTo>
                  <a:pt x="92" y="173"/>
                </a:lnTo>
                <a:lnTo>
                  <a:pt x="81" y="185"/>
                </a:lnTo>
                <a:lnTo>
                  <a:pt x="73" y="196"/>
                </a:lnTo>
                <a:lnTo>
                  <a:pt x="65" y="208"/>
                </a:lnTo>
                <a:lnTo>
                  <a:pt x="60" y="222"/>
                </a:lnTo>
                <a:lnTo>
                  <a:pt x="54" y="235"/>
                </a:lnTo>
                <a:lnTo>
                  <a:pt x="51" y="249"/>
                </a:lnTo>
                <a:lnTo>
                  <a:pt x="49" y="263"/>
                </a:lnTo>
                <a:lnTo>
                  <a:pt x="49" y="279"/>
                </a:lnTo>
                <a:lnTo>
                  <a:pt x="49" y="293"/>
                </a:lnTo>
                <a:lnTo>
                  <a:pt x="51" y="307"/>
                </a:lnTo>
                <a:lnTo>
                  <a:pt x="54" y="321"/>
                </a:lnTo>
                <a:lnTo>
                  <a:pt x="60" y="334"/>
                </a:lnTo>
                <a:lnTo>
                  <a:pt x="65" y="348"/>
                </a:lnTo>
                <a:lnTo>
                  <a:pt x="73" y="360"/>
                </a:lnTo>
                <a:lnTo>
                  <a:pt x="81" y="371"/>
                </a:lnTo>
                <a:lnTo>
                  <a:pt x="92" y="383"/>
                </a:lnTo>
                <a:lnTo>
                  <a:pt x="92" y="383"/>
                </a:lnTo>
                <a:lnTo>
                  <a:pt x="103" y="393"/>
                </a:lnTo>
                <a:lnTo>
                  <a:pt x="115" y="402"/>
                </a:lnTo>
                <a:lnTo>
                  <a:pt x="127" y="409"/>
                </a:lnTo>
                <a:lnTo>
                  <a:pt x="140" y="416"/>
                </a:lnTo>
                <a:lnTo>
                  <a:pt x="154" y="420"/>
                </a:lnTo>
                <a:lnTo>
                  <a:pt x="168" y="424"/>
                </a:lnTo>
                <a:lnTo>
                  <a:pt x="183" y="427"/>
                </a:lnTo>
                <a:lnTo>
                  <a:pt x="197" y="427"/>
                </a:lnTo>
                <a:lnTo>
                  <a:pt x="197" y="427"/>
                </a:lnTo>
                <a:lnTo>
                  <a:pt x="212" y="427"/>
                </a:lnTo>
                <a:lnTo>
                  <a:pt x="226" y="424"/>
                </a:lnTo>
                <a:lnTo>
                  <a:pt x="240" y="420"/>
                </a:lnTo>
                <a:lnTo>
                  <a:pt x="254" y="416"/>
                </a:lnTo>
                <a:lnTo>
                  <a:pt x="267" y="409"/>
                </a:lnTo>
                <a:lnTo>
                  <a:pt x="280" y="402"/>
                </a:lnTo>
                <a:lnTo>
                  <a:pt x="291" y="393"/>
                </a:lnTo>
                <a:lnTo>
                  <a:pt x="303" y="383"/>
                </a:lnTo>
                <a:lnTo>
                  <a:pt x="303" y="383"/>
                </a:lnTo>
                <a:lnTo>
                  <a:pt x="312" y="373"/>
                </a:lnTo>
                <a:lnTo>
                  <a:pt x="321" y="361"/>
                </a:lnTo>
                <a:lnTo>
                  <a:pt x="329" y="348"/>
                </a:lnTo>
                <a:lnTo>
                  <a:pt x="335" y="335"/>
                </a:lnTo>
                <a:lnTo>
                  <a:pt x="339" y="322"/>
                </a:lnTo>
                <a:lnTo>
                  <a:pt x="343" y="308"/>
                </a:lnTo>
                <a:lnTo>
                  <a:pt x="345" y="293"/>
                </a:lnTo>
                <a:lnTo>
                  <a:pt x="346" y="279"/>
                </a:lnTo>
                <a:lnTo>
                  <a:pt x="346" y="279"/>
                </a:lnTo>
                <a:lnTo>
                  <a:pt x="345" y="265"/>
                </a:lnTo>
                <a:lnTo>
                  <a:pt x="344" y="252"/>
                </a:lnTo>
                <a:lnTo>
                  <a:pt x="341" y="240"/>
                </a:lnTo>
                <a:lnTo>
                  <a:pt x="337" y="227"/>
                </a:lnTo>
                <a:lnTo>
                  <a:pt x="332" y="215"/>
                </a:lnTo>
                <a:lnTo>
                  <a:pt x="325" y="203"/>
                </a:lnTo>
                <a:lnTo>
                  <a:pt x="319" y="192"/>
                </a:lnTo>
                <a:lnTo>
                  <a:pt x="310" y="182"/>
                </a:lnTo>
                <a:lnTo>
                  <a:pt x="335" y="158"/>
                </a:lnTo>
                <a:lnTo>
                  <a:pt x="335" y="158"/>
                </a:lnTo>
                <a:lnTo>
                  <a:pt x="345" y="171"/>
                </a:lnTo>
                <a:lnTo>
                  <a:pt x="355" y="185"/>
                </a:lnTo>
                <a:lnTo>
                  <a:pt x="362" y="199"/>
                </a:lnTo>
                <a:lnTo>
                  <a:pt x="369" y="214"/>
                </a:lnTo>
                <a:lnTo>
                  <a:pt x="374" y="229"/>
                </a:lnTo>
                <a:lnTo>
                  <a:pt x="377" y="245"/>
                </a:lnTo>
                <a:lnTo>
                  <a:pt x="379" y="261"/>
                </a:lnTo>
                <a:lnTo>
                  <a:pt x="380" y="279"/>
                </a:lnTo>
                <a:lnTo>
                  <a:pt x="380" y="279"/>
                </a:lnTo>
                <a:close/>
                <a:moveTo>
                  <a:pt x="233" y="279"/>
                </a:moveTo>
                <a:lnTo>
                  <a:pt x="233" y="279"/>
                </a:lnTo>
                <a:lnTo>
                  <a:pt x="231" y="285"/>
                </a:lnTo>
                <a:lnTo>
                  <a:pt x="230" y="292"/>
                </a:lnTo>
                <a:lnTo>
                  <a:pt x="226" y="298"/>
                </a:lnTo>
                <a:lnTo>
                  <a:pt x="222" y="303"/>
                </a:lnTo>
                <a:lnTo>
                  <a:pt x="222" y="303"/>
                </a:lnTo>
                <a:lnTo>
                  <a:pt x="216" y="308"/>
                </a:lnTo>
                <a:lnTo>
                  <a:pt x="211" y="311"/>
                </a:lnTo>
                <a:lnTo>
                  <a:pt x="204" y="313"/>
                </a:lnTo>
                <a:lnTo>
                  <a:pt x="197" y="313"/>
                </a:lnTo>
                <a:lnTo>
                  <a:pt x="197" y="313"/>
                </a:lnTo>
                <a:lnTo>
                  <a:pt x="190" y="313"/>
                </a:lnTo>
                <a:lnTo>
                  <a:pt x="184" y="311"/>
                </a:lnTo>
                <a:lnTo>
                  <a:pt x="177" y="308"/>
                </a:lnTo>
                <a:lnTo>
                  <a:pt x="172" y="303"/>
                </a:lnTo>
                <a:lnTo>
                  <a:pt x="172" y="303"/>
                </a:lnTo>
                <a:lnTo>
                  <a:pt x="168" y="298"/>
                </a:lnTo>
                <a:lnTo>
                  <a:pt x="164" y="292"/>
                </a:lnTo>
                <a:lnTo>
                  <a:pt x="162" y="285"/>
                </a:lnTo>
                <a:lnTo>
                  <a:pt x="161" y="279"/>
                </a:lnTo>
                <a:lnTo>
                  <a:pt x="162" y="271"/>
                </a:lnTo>
                <a:lnTo>
                  <a:pt x="164" y="265"/>
                </a:lnTo>
                <a:lnTo>
                  <a:pt x="168" y="259"/>
                </a:lnTo>
                <a:lnTo>
                  <a:pt x="172" y="253"/>
                </a:lnTo>
                <a:lnTo>
                  <a:pt x="172" y="253"/>
                </a:lnTo>
                <a:lnTo>
                  <a:pt x="177" y="248"/>
                </a:lnTo>
                <a:lnTo>
                  <a:pt x="184" y="245"/>
                </a:lnTo>
                <a:lnTo>
                  <a:pt x="190" y="243"/>
                </a:lnTo>
                <a:lnTo>
                  <a:pt x="197" y="243"/>
                </a:lnTo>
                <a:lnTo>
                  <a:pt x="197" y="243"/>
                </a:lnTo>
                <a:lnTo>
                  <a:pt x="203" y="243"/>
                </a:lnTo>
                <a:lnTo>
                  <a:pt x="210" y="245"/>
                </a:lnTo>
                <a:lnTo>
                  <a:pt x="215" y="248"/>
                </a:lnTo>
                <a:lnTo>
                  <a:pt x="221" y="252"/>
                </a:lnTo>
                <a:lnTo>
                  <a:pt x="211" y="262"/>
                </a:lnTo>
                <a:lnTo>
                  <a:pt x="211" y="262"/>
                </a:lnTo>
                <a:lnTo>
                  <a:pt x="209" y="265"/>
                </a:lnTo>
                <a:lnTo>
                  <a:pt x="209" y="267"/>
                </a:lnTo>
                <a:lnTo>
                  <a:pt x="209" y="270"/>
                </a:lnTo>
                <a:lnTo>
                  <a:pt x="211" y="272"/>
                </a:lnTo>
                <a:lnTo>
                  <a:pt x="211" y="272"/>
                </a:lnTo>
                <a:lnTo>
                  <a:pt x="213" y="273"/>
                </a:lnTo>
                <a:lnTo>
                  <a:pt x="215" y="274"/>
                </a:lnTo>
                <a:lnTo>
                  <a:pt x="215" y="274"/>
                </a:lnTo>
                <a:lnTo>
                  <a:pt x="218" y="273"/>
                </a:lnTo>
                <a:lnTo>
                  <a:pt x="221" y="272"/>
                </a:lnTo>
                <a:lnTo>
                  <a:pt x="229" y="263"/>
                </a:lnTo>
                <a:lnTo>
                  <a:pt x="229" y="263"/>
                </a:lnTo>
                <a:lnTo>
                  <a:pt x="231" y="271"/>
                </a:lnTo>
                <a:lnTo>
                  <a:pt x="233" y="279"/>
                </a:lnTo>
                <a:lnTo>
                  <a:pt x="233" y="279"/>
                </a:lnTo>
                <a:close/>
                <a:moveTo>
                  <a:pt x="230" y="242"/>
                </a:moveTo>
                <a:lnTo>
                  <a:pt x="230" y="242"/>
                </a:lnTo>
                <a:lnTo>
                  <a:pt x="224" y="236"/>
                </a:lnTo>
                <a:lnTo>
                  <a:pt x="215" y="232"/>
                </a:lnTo>
                <a:lnTo>
                  <a:pt x="207" y="230"/>
                </a:lnTo>
                <a:lnTo>
                  <a:pt x="197" y="229"/>
                </a:lnTo>
                <a:lnTo>
                  <a:pt x="197" y="229"/>
                </a:lnTo>
                <a:lnTo>
                  <a:pt x="187" y="230"/>
                </a:lnTo>
                <a:lnTo>
                  <a:pt x="179" y="232"/>
                </a:lnTo>
                <a:lnTo>
                  <a:pt x="170" y="236"/>
                </a:lnTo>
                <a:lnTo>
                  <a:pt x="162" y="243"/>
                </a:lnTo>
                <a:lnTo>
                  <a:pt x="162" y="243"/>
                </a:lnTo>
                <a:lnTo>
                  <a:pt x="156" y="250"/>
                </a:lnTo>
                <a:lnTo>
                  <a:pt x="152" y="259"/>
                </a:lnTo>
                <a:lnTo>
                  <a:pt x="148" y="269"/>
                </a:lnTo>
                <a:lnTo>
                  <a:pt x="147" y="279"/>
                </a:lnTo>
                <a:lnTo>
                  <a:pt x="148" y="287"/>
                </a:lnTo>
                <a:lnTo>
                  <a:pt x="152" y="297"/>
                </a:lnTo>
                <a:lnTo>
                  <a:pt x="156" y="306"/>
                </a:lnTo>
                <a:lnTo>
                  <a:pt x="162" y="313"/>
                </a:lnTo>
                <a:lnTo>
                  <a:pt x="162" y="313"/>
                </a:lnTo>
                <a:lnTo>
                  <a:pt x="170" y="320"/>
                </a:lnTo>
                <a:lnTo>
                  <a:pt x="179" y="324"/>
                </a:lnTo>
                <a:lnTo>
                  <a:pt x="187" y="327"/>
                </a:lnTo>
                <a:lnTo>
                  <a:pt x="197" y="327"/>
                </a:lnTo>
                <a:lnTo>
                  <a:pt x="197" y="327"/>
                </a:lnTo>
                <a:lnTo>
                  <a:pt x="207" y="327"/>
                </a:lnTo>
                <a:lnTo>
                  <a:pt x="216" y="324"/>
                </a:lnTo>
                <a:lnTo>
                  <a:pt x="225" y="320"/>
                </a:lnTo>
                <a:lnTo>
                  <a:pt x="233" y="313"/>
                </a:lnTo>
                <a:lnTo>
                  <a:pt x="233" y="313"/>
                </a:lnTo>
                <a:lnTo>
                  <a:pt x="238" y="306"/>
                </a:lnTo>
                <a:lnTo>
                  <a:pt x="243" y="297"/>
                </a:lnTo>
                <a:lnTo>
                  <a:pt x="245" y="288"/>
                </a:lnTo>
                <a:lnTo>
                  <a:pt x="247" y="279"/>
                </a:lnTo>
                <a:lnTo>
                  <a:pt x="247" y="279"/>
                </a:lnTo>
                <a:lnTo>
                  <a:pt x="247" y="271"/>
                </a:lnTo>
                <a:lnTo>
                  <a:pt x="244" y="265"/>
                </a:lnTo>
                <a:lnTo>
                  <a:pt x="242" y="259"/>
                </a:lnTo>
                <a:lnTo>
                  <a:pt x="240" y="253"/>
                </a:lnTo>
                <a:lnTo>
                  <a:pt x="268" y="223"/>
                </a:lnTo>
                <a:lnTo>
                  <a:pt x="268" y="223"/>
                </a:lnTo>
                <a:lnTo>
                  <a:pt x="277" y="236"/>
                </a:lnTo>
                <a:lnTo>
                  <a:pt x="282" y="249"/>
                </a:lnTo>
                <a:lnTo>
                  <a:pt x="285" y="263"/>
                </a:lnTo>
                <a:lnTo>
                  <a:pt x="287" y="279"/>
                </a:lnTo>
                <a:lnTo>
                  <a:pt x="287" y="279"/>
                </a:lnTo>
                <a:lnTo>
                  <a:pt x="287" y="287"/>
                </a:lnTo>
                <a:lnTo>
                  <a:pt x="285" y="296"/>
                </a:lnTo>
                <a:lnTo>
                  <a:pt x="283" y="304"/>
                </a:lnTo>
                <a:lnTo>
                  <a:pt x="280" y="312"/>
                </a:lnTo>
                <a:lnTo>
                  <a:pt x="277" y="321"/>
                </a:lnTo>
                <a:lnTo>
                  <a:pt x="271" y="328"/>
                </a:lnTo>
                <a:lnTo>
                  <a:pt x="267" y="335"/>
                </a:lnTo>
                <a:lnTo>
                  <a:pt x="261" y="341"/>
                </a:lnTo>
                <a:lnTo>
                  <a:pt x="261" y="341"/>
                </a:lnTo>
                <a:lnTo>
                  <a:pt x="254" y="348"/>
                </a:lnTo>
                <a:lnTo>
                  <a:pt x="247" y="353"/>
                </a:lnTo>
                <a:lnTo>
                  <a:pt x="239" y="357"/>
                </a:lnTo>
                <a:lnTo>
                  <a:pt x="231" y="361"/>
                </a:lnTo>
                <a:lnTo>
                  <a:pt x="223" y="364"/>
                </a:lnTo>
                <a:lnTo>
                  <a:pt x="215" y="366"/>
                </a:lnTo>
                <a:lnTo>
                  <a:pt x="206" y="367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88" y="367"/>
                </a:lnTo>
                <a:lnTo>
                  <a:pt x="180" y="366"/>
                </a:lnTo>
                <a:lnTo>
                  <a:pt x="171" y="364"/>
                </a:lnTo>
                <a:lnTo>
                  <a:pt x="162" y="361"/>
                </a:lnTo>
                <a:lnTo>
                  <a:pt x="155" y="357"/>
                </a:lnTo>
                <a:lnTo>
                  <a:pt x="147" y="353"/>
                </a:lnTo>
                <a:lnTo>
                  <a:pt x="140" y="348"/>
                </a:lnTo>
                <a:lnTo>
                  <a:pt x="133" y="341"/>
                </a:lnTo>
                <a:lnTo>
                  <a:pt x="133" y="341"/>
                </a:lnTo>
                <a:lnTo>
                  <a:pt x="128" y="335"/>
                </a:lnTo>
                <a:lnTo>
                  <a:pt x="122" y="327"/>
                </a:lnTo>
                <a:lnTo>
                  <a:pt x="118" y="320"/>
                </a:lnTo>
                <a:lnTo>
                  <a:pt x="114" y="312"/>
                </a:lnTo>
                <a:lnTo>
                  <a:pt x="110" y="303"/>
                </a:lnTo>
                <a:lnTo>
                  <a:pt x="109" y="295"/>
                </a:lnTo>
                <a:lnTo>
                  <a:pt x="107" y="287"/>
                </a:lnTo>
                <a:lnTo>
                  <a:pt x="107" y="279"/>
                </a:lnTo>
                <a:lnTo>
                  <a:pt x="107" y="270"/>
                </a:lnTo>
                <a:lnTo>
                  <a:pt x="109" y="261"/>
                </a:lnTo>
                <a:lnTo>
                  <a:pt x="110" y="253"/>
                </a:lnTo>
                <a:lnTo>
                  <a:pt x="114" y="244"/>
                </a:lnTo>
                <a:lnTo>
                  <a:pt x="118" y="236"/>
                </a:lnTo>
                <a:lnTo>
                  <a:pt x="122" y="229"/>
                </a:lnTo>
                <a:lnTo>
                  <a:pt x="128" y="221"/>
                </a:lnTo>
                <a:lnTo>
                  <a:pt x="133" y="215"/>
                </a:lnTo>
                <a:lnTo>
                  <a:pt x="133" y="215"/>
                </a:lnTo>
                <a:lnTo>
                  <a:pt x="141" y="208"/>
                </a:lnTo>
                <a:lnTo>
                  <a:pt x="147" y="203"/>
                </a:lnTo>
                <a:lnTo>
                  <a:pt x="155" y="199"/>
                </a:lnTo>
                <a:lnTo>
                  <a:pt x="162" y="195"/>
                </a:lnTo>
                <a:lnTo>
                  <a:pt x="171" y="192"/>
                </a:lnTo>
                <a:lnTo>
                  <a:pt x="180" y="190"/>
                </a:lnTo>
                <a:lnTo>
                  <a:pt x="188" y="189"/>
                </a:lnTo>
                <a:lnTo>
                  <a:pt x="197" y="188"/>
                </a:lnTo>
                <a:lnTo>
                  <a:pt x="197" y="188"/>
                </a:lnTo>
                <a:lnTo>
                  <a:pt x="206" y="189"/>
                </a:lnTo>
                <a:lnTo>
                  <a:pt x="214" y="190"/>
                </a:lnTo>
                <a:lnTo>
                  <a:pt x="223" y="192"/>
                </a:lnTo>
                <a:lnTo>
                  <a:pt x="230" y="194"/>
                </a:lnTo>
                <a:lnTo>
                  <a:pt x="238" y="199"/>
                </a:lnTo>
                <a:lnTo>
                  <a:pt x="245" y="203"/>
                </a:lnTo>
                <a:lnTo>
                  <a:pt x="253" y="207"/>
                </a:lnTo>
                <a:lnTo>
                  <a:pt x="260" y="214"/>
                </a:lnTo>
                <a:lnTo>
                  <a:pt x="230" y="242"/>
                </a:lnTo>
                <a:close/>
                <a:moveTo>
                  <a:pt x="269" y="203"/>
                </a:moveTo>
                <a:lnTo>
                  <a:pt x="269" y="203"/>
                </a:lnTo>
                <a:lnTo>
                  <a:pt x="262" y="196"/>
                </a:lnTo>
                <a:lnTo>
                  <a:pt x="254" y="191"/>
                </a:lnTo>
                <a:lnTo>
                  <a:pt x="245" y="186"/>
                </a:lnTo>
                <a:lnTo>
                  <a:pt x="236" y="181"/>
                </a:lnTo>
                <a:lnTo>
                  <a:pt x="227" y="178"/>
                </a:lnTo>
                <a:lnTo>
                  <a:pt x="217" y="176"/>
                </a:lnTo>
                <a:lnTo>
                  <a:pt x="208" y="175"/>
                </a:lnTo>
                <a:lnTo>
                  <a:pt x="197" y="174"/>
                </a:lnTo>
                <a:lnTo>
                  <a:pt x="197" y="174"/>
                </a:lnTo>
                <a:lnTo>
                  <a:pt x="187" y="175"/>
                </a:lnTo>
                <a:lnTo>
                  <a:pt x="176" y="176"/>
                </a:lnTo>
                <a:lnTo>
                  <a:pt x="167" y="178"/>
                </a:lnTo>
                <a:lnTo>
                  <a:pt x="157" y="182"/>
                </a:lnTo>
                <a:lnTo>
                  <a:pt x="148" y="187"/>
                </a:lnTo>
                <a:lnTo>
                  <a:pt x="140" y="191"/>
                </a:lnTo>
                <a:lnTo>
                  <a:pt x="131" y="198"/>
                </a:lnTo>
                <a:lnTo>
                  <a:pt x="123" y="205"/>
                </a:lnTo>
                <a:lnTo>
                  <a:pt x="123" y="205"/>
                </a:lnTo>
                <a:lnTo>
                  <a:pt x="117" y="213"/>
                </a:lnTo>
                <a:lnTo>
                  <a:pt x="110" y="221"/>
                </a:lnTo>
                <a:lnTo>
                  <a:pt x="105" y="230"/>
                </a:lnTo>
                <a:lnTo>
                  <a:pt x="101" y="239"/>
                </a:lnTo>
                <a:lnTo>
                  <a:pt x="98" y="248"/>
                </a:lnTo>
                <a:lnTo>
                  <a:pt x="95" y="258"/>
                </a:lnTo>
                <a:lnTo>
                  <a:pt x="93" y="268"/>
                </a:lnTo>
                <a:lnTo>
                  <a:pt x="93" y="279"/>
                </a:lnTo>
                <a:lnTo>
                  <a:pt x="93" y="288"/>
                </a:lnTo>
                <a:lnTo>
                  <a:pt x="95" y="298"/>
                </a:lnTo>
                <a:lnTo>
                  <a:pt x="98" y="308"/>
                </a:lnTo>
                <a:lnTo>
                  <a:pt x="101" y="317"/>
                </a:lnTo>
                <a:lnTo>
                  <a:pt x="105" y="326"/>
                </a:lnTo>
                <a:lnTo>
                  <a:pt x="110" y="336"/>
                </a:lnTo>
                <a:lnTo>
                  <a:pt x="117" y="343"/>
                </a:lnTo>
                <a:lnTo>
                  <a:pt x="123" y="352"/>
                </a:lnTo>
                <a:lnTo>
                  <a:pt x="123" y="352"/>
                </a:lnTo>
                <a:lnTo>
                  <a:pt x="131" y="358"/>
                </a:lnTo>
                <a:lnTo>
                  <a:pt x="140" y="365"/>
                </a:lnTo>
                <a:lnTo>
                  <a:pt x="148" y="370"/>
                </a:lnTo>
                <a:lnTo>
                  <a:pt x="157" y="375"/>
                </a:lnTo>
                <a:lnTo>
                  <a:pt x="167" y="378"/>
                </a:lnTo>
                <a:lnTo>
                  <a:pt x="176" y="380"/>
                </a:lnTo>
                <a:lnTo>
                  <a:pt x="187" y="381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208" y="381"/>
                </a:lnTo>
                <a:lnTo>
                  <a:pt x="217" y="380"/>
                </a:lnTo>
                <a:lnTo>
                  <a:pt x="227" y="378"/>
                </a:lnTo>
                <a:lnTo>
                  <a:pt x="237" y="375"/>
                </a:lnTo>
                <a:lnTo>
                  <a:pt x="247" y="370"/>
                </a:lnTo>
                <a:lnTo>
                  <a:pt x="255" y="365"/>
                </a:lnTo>
                <a:lnTo>
                  <a:pt x="263" y="358"/>
                </a:lnTo>
                <a:lnTo>
                  <a:pt x="270" y="352"/>
                </a:lnTo>
                <a:lnTo>
                  <a:pt x="270" y="352"/>
                </a:lnTo>
                <a:lnTo>
                  <a:pt x="278" y="344"/>
                </a:lnTo>
                <a:lnTo>
                  <a:pt x="283" y="336"/>
                </a:lnTo>
                <a:lnTo>
                  <a:pt x="289" y="327"/>
                </a:lnTo>
                <a:lnTo>
                  <a:pt x="293" y="317"/>
                </a:lnTo>
                <a:lnTo>
                  <a:pt x="296" y="309"/>
                </a:lnTo>
                <a:lnTo>
                  <a:pt x="299" y="299"/>
                </a:lnTo>
                <a:lnTo>
                  <a:pt x="301" y="288"/>
                </a:lnTo>
                <a:lnTo>
                  <a:pt x="301" y="279"/>
                </a:lnTo>
                <a:lnTo>
                  <a:pt x="301" y="279"/>
                </a:lnTo>
                <a:lnTo>
                  <a:pt x="301" y="269"/>
                </a:lnTo>
                <a:lnTo>
                  <a:pt x="299" y="260"/>
                </a:lnTo>
                <a:lnTo>
                  <a:pt x="297" y="253"/>
                </a:lnTo>
                <a:lnTo>
                  <a:pt x="295" y="244"/>
                </a:lnTo>
                <a:lnTo>
                  <a:pt x="292" y="236"/>
                </a:lnTo>
                <a:lnTo>
                  <a:pt x="289" y="228"/>
                </a:lnTo>
                <a:lnTo>
                  <a:pt x="284" y="221"/>
                </a:lnTo>
                <a:lnTo>
                  <a:pt x="279" y="214"/>
                </a:lnTo>
                <a:lnTo>
                  <a:pt x="301" y="192"/>
                </a:lnTo>
                <a:lnTo>
                  <a:pt x="301" y="192"/>
                </a:lnTo>
                <a:lnTo>
                  <a:pt x="308" y="202"/>
                </a:lnTo>
                <a:lnTo>
                  <a:pt x="314" y="212"/>
                </a:lnTo>
                <a:lnTo>
                  <a:pt x="319" y="221"/>
                </a:lnTo>
                <a:lnTo>
                  <a:pt x="323" y="232"/>
                </a:lnTo>
                <a:lnTo>
                  <a:pt x="328" y="243"/>
                </a:lnTo>
                <a:lnTo>
                  <a:pt x="330" y="255"/>
                </a:lnTo>
                <a:lnTo>
                  <a:pt x="331" y="267"/>
                </a:lnTo>
                <a:lnTo>
                  <a:pt x="332" y="279"/>
                </a:lnTo>
                <a:lnTo>
                  <a:pt x="332" y="279"/>
                </a:lnTo>
                <a:lnTo>
                  <a:pt x="331" y="292"/>
                </a:lnTo>
                <a:lnTo>
                  <a:pt x="329" y="304"/>
                </a:lnTo>
                <a:lnTo>
                  <a:pt x="326" y="317"/>
                </a:lnTo>
                <a:lnTo>
                  <a:pt x="321" y="329"/>
                </a:lnTo>
                <a:lnTo>
                  <a:pt x="316" y="341"/>
                </a:lnTo>
                <a:lnTo>
                  <a:pt x="309" y="353"/>
                </a:lnTo>
                <a:lnTo>
                  <a:pt x="302" y="364"/>
                </a:lnTo>
                <a:lnTo>
                  <a:pt x="292" y="374"/>
                </a:lnTo>
                <a:lnTo>
                  <a:pt x="292" y="374"/>
                </a:lnTo>
                <a:lnTo>
                  <a:pt x="282" y="382"/>
                </a:lnTo>
                <a:lnTo>
                  <a:pt x="271" y="390"/>
                </a:lnTo>
                <a:lnTo>
                  <a:pt x="261" y="397"/>
                </a:lnTo>
                <a:lnTo>
                  <a:pt x="249" y="403"/>
                </a:lnTo>
                <a:lnTo>
                  <a:pt x="237" y="407"/>
                </a:lnTo>
                <a:lnTo>
                  <a:pt x="224" y="410"/>
                </a:lnTo>
                <a:lnTo>
                  <a:pt x="211" y="412"/>
                </a:lnTo>
                <a:lnTo>
                  <a:pt x="197" y="412"/>
                </a:lnTo>
                <a:lnTo>
                  <a:pt x="197" y="412"/>
                </a:lnTo>
                <a:lnTo>
                  <a:pt x="184" y="412"/>
                </a:lnTo>
                <a:lnTo>
                  <a:pt x="171" y="410"/>
                </a:lnTo>
                <a:lnTo>
                  <a:pt x="158" y="407"/>
                </a:lnTo>
                <a:lnTo>
                  <a:pt x="146" y="403"/>
                </a:lnTo>
                <a:lnTo>
                  <a:pt x="134" y="397"/>
                </a:lnTo>
                <a:lnTo>
                  <a:pt x="122" y="390"/>
                </a:lnTo>
                <a:lnTo>
                  <a:pt x="112" y="382"/>
                </a:lnTo>
                <a:lnTo>
                  <a:pt x="102" y="374"/>
                </a:lnTo>
                <a:lnTo>
                  <a:pt x="102" y="374"/>
                </a:lnTo>
                <a:lnTo>
                  <a:pt x="93" y="363"/>
                </a:lnTo>
                <a:lnTo>
                  <a:pt x="85" y="352"/>
                </a:lnTo>
                <a:lnTo>
                  <a:pt x="78" y="341"/>
                </a:lnTo>
                <a:lnTo>
                  <a:pt x="73" y="328"/>
                </a:lnTo>
                <a:lnTo>
                  <a:pt x="68" y="316"/>
                </a:lnTo>
                <a:lnTo>
                  <a:pt x="65" y="303"/>
                </a:lnTo>
                <a:lnTo>
                  <a:pt x="63" y="290"/>
                </a:lnTo>
                <a:lnTo>
                  <a:pt x="63" y="279"/>
                </a:lnTo>
                <a:lnTo>
                  <a:pt x="63" y="266"/>
                </a:lnTo>
                <a:lnTo>
                  <a:pt x="65" y="253"/>
                </a:lnTo>
                <a:lnTo>
                  <a:pt x="68" y="240"/>
                </a:lnTo>
                <a:lnTo>
                  <a:pt x="73" y="228"/>
                </a:lnTo>
                <a:lnTo>
                  <a:pt x="78" y="216"/>
                </a:lnTo>
                <a:lnTo>
                  <a:pt x="85" y="204"/>
                </a:lnTo>
                <a:lnTo>
                  <a:pt x="93" y="193"/>
                </a:lnTo>
                <a:lnTo>
                  <a:pt x="102" y="182"/>
                </a:lnTo>
                <a:lnTo>
                  <a:pt x="102" y="182"/>
                </a:lnTo>
                <a:lnTo>
                  <a:pt x="112" y="174"/>
                </a:lnTo>
                <a:lnTo>
                  <a:pt x="122" y="166"/>
                </a:lnTo>
                <a:lnTo>
                  <a:pt x="134" y="160"/>
                </a:lnTo>
                <a:lnTo>
                  <a:pt x="145" y="153"/>
                </a:lnTo>
                <a:lnTo>
                  <a:pt x="158" y="149"/>
                </a:lnTo>
                <a:lnTo>
                  <a:pt x="171" y="146"/>
                </a:lnTo>
                <a:lnTo>
                  <a:pt x="184" y="145"/>
                </a:lnTo>
                <a:lnTo>
                  <a:pt x="197" y="144"/>
                </a:lnTo>
                <a:lnTo>
                  <a:pt x="197" y="144"/>
                </a:lnTo>
                <a:lnTo>
                  <a:pt x="210" y="145"/>
                </a:lnTo>
                <a:lnTo>
                  <a:pt x="223" y="146"/>
                </a:lnTo>
                <a:lnTo>
                  <a:pt x="236" y="149"/>
                </a:lnTo>
                <a:lnTo>
                  <a:pt x="248" y="153"/>
                </a:lnTo>
                <a:lnTo>
                  <a:pt x="260" y="159"/>
                </a:lnTo>
                <a:lnTo>
                  <a:pt x="270" y="165"/>
                </a:lnTo>
                <a:lnTo>
                  <a:pt x="281" y="173"/>
                </a:lnTo>
                <a:lnTo>
                  <a:pt x="291" y="181"/>
                </a:lnTo>
                <a:lnTo>
                  <a:pt x="269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/>
          </a:p>
        </p:txBody>
      </p:sp>
      <p:sp>
        <p:nvSpPr>
          <p:cNvPr id="100" name="Freeform 17"/>
          <p:cNvSpPr>
            <a:spLocks noEditPoints="1"/>
          </p:cNvSpPr>
          <p:nvPr/>
        </p:nvSpPr>
        <p:spPr bwMode="auto">
          <a:xfrm>
            <a:off x="4011366" y="2920478"/>
            <a:ext cx="556359" cy="584061"/>
          </a:xfrm>
          <a:custGeom>
            <a:avLst/>
            <a:gdLst>
              <a:gd name="T0" fmla="*/ 449 w 482"/>
              <a:gd name="T1" fmla="*/ 33 h 506"/>
              <a:gd name="T2" fmla="*/ 353 w 482"/>
              <a:gd name="T3" fmla="*/ 120 h 506"/>
              <a:gd name="T4" fmla="*/ 197 w 482"/>
              <a:gd name="T5" fmla="*/ 81 h 506"/>
              <a:gd name="T6" fmla="*/ 58 w 482"/>
              <a:gd name="T7" fmla="*/ 138 h 506"/>
              <a:gd name="T8" fmla="*/ 4 w 482"/>
              <a:gd name="T9" fmla="*/ 315 h 506"/>
              <a:gd name="T10" fmla="*/ 54 w 482"/>
              <a:gd name="T11" fmla="*/ 506 h 506"/>
              <a:gd name="T12" fmla="*/ 197 w 482"/>
              <a:gd name="T13" fmla="*/ 475 h 506"/>
              <a:gd name="T14" fmla="*/ 336 w 482"/>
              <a:gd name="T15" fmla="*/ 418 h 506"/>
              <a:gd name="T16" fmla="*/ 395 w 482"/>
              <a:gd name="T17" fmla="*/ 279 h 506"/>
              <a:gd name="T18" fmla="*/ 404 w 482"/>
              <a:gd name="T19" fmla="*/ 136 h 506"/>
              <a:gd name="T20" fmla="*/ 398 w 482"/>
              <a:gd name="T21" fmla="*/ 74 h 506"/>
              <a:gd name="T22" fmla="*/ 289 w 482"/>
              <a:gd name="T23" fmla="*/ 492 h 506"/>
              <a:gd name="T24" fmla="*/ 373 w 482"/>
              <a:gd name="T25" fmla="*/ 331 h 506"/>
              <a:gd name="T26" fmla="*/ 267 w 482"/>
              <a:gd name="T27" fmla="*/ 447 h 506"/>
              <a:gd name="T28" fmla="*/ 144 w 482"/>
              <a:gd name="T29" fmla="*/ 454 h 506"/>
              <a:gd name="T30" fmla="*/ 27 w 482"/>
              <a:gd name="T31" fmla="*/ 347 h 506"/>
              <a:gd name="T32" fmla="*/ 45 w 482"/>
              <a:gd name="T33" fmla="*/ 177 h 506"/>
              <a:gd name="T34" fmla="*/ 179 w 482"/>
              <a:gd name="T35" fmla="*/ 96 h 506"/>
              <a:gd name="T36" fmla="*/ 325 w 482"/>
              <a:gd name="T37" fmla="*/ 148 h 506"/>
              <a:gd name="T38" fmla="*/ 197 w 482"/>
              <a:gd name="T39" fmla="*/ 130 h 506"/>
              <a:gd name="T40" fmla="*/ 92 w 482"/>
              <a:gd name="T41" fmla="*/ 173 h 506"/>
              <a:gd name="T42" fmla="*/ 51 w 482"/>
              <a:gd name="T43" fmla="*/ 307 h 506"/>
              <a:gd name="T44" fmla="*/ 127 w 482"/>
              <a:gd name="T45" fmla="*/ 409 h 506"/>
              <a:gd name="T46" fmla="*/ 254 w 482"/>
              <a:gd name="T47" fmla="*/ 416 h 506"/>
              <a:gd name="T48" fmla="*/ 339 w 482"/>
              <a:gd name="T49" fmla="*/ 322 h 506"/>
              <a:gd name="T50" fmla="*/ 325 w 482"/>
              <a:gd name="T51" fmla="*/ 203 h 506"/>
              <a:gd name="T52" fmla="*/ 377 w 482"/>
              <a:gd name="T53" fmla="*/ 245 h 506"/>
              <a:gd name="T54" fmla="*/ 222 w 482"/>
              <a:gd name="T55" fmla="*/ 303 h 506"/>
              <a:gd name="T56" fmla="*/ 172 w 482"/>
              <a:gd name="T57" fmla="*/ 303 h 506"/>
              <a:gd name="T58" fmla="*/ 177 w 482"/>
              <a:gd name="T59" fmla="*/ 248 h 506"/>
              <a:gd name="T60" fmla="*/ 211 w 482"/>
              <a:gd name="T61" fmla="*/ 262 h 506"/>
              <a:gd name="T62" fmla="*/ 221 w 482"/>
              <a:gd name="T63" fmla="*/ 272 h 506"/>
              <a:gd name="T64" fmla="*/ 207 w 482"/>
              <a:gd name="T65" fmla="*/ 230 h 506"/>
              <a:gd name="T66" fmla="*/ 148 w 482"/>
              <a:gd name="T67" fmla="*/ 269 h 506"/>
              <a:gd name="T68" fmla="*/ 197 w 482"/>
              <a:gd name="T69" fmla="*/ 327 h 506"/>
              <a:gd name="T70" fmla="*/ 247 w 482"/>
              <a:gd name="T71" fmla="*/ 279 h 506"/>
              <a:gd name="T72" fmla="*/ 285 w 482"/>
              <a:gd name="T73" fmla="*/ 263 h 506"/>
              <a:gd name="T74" fmla="*/ 261 w 482"/>
              <a:gd name="T75" fmla="*/ 341 h 506"/>
              <a:gd name="T76" fmla="*/ 197 w 482"/>
              <a:gd name="T77" fmla="*/ 368 h 506"/>
              <a:gd name="T78" fmla="*/ 133 w 482"/>
              <a:gd name="T79" fmla="*/ 341 h 506"/>
              <a:gd name="T80" fmla="*/ 107 w 482"/>
              <a:gd name="T81" fmla="*/ 270 h 506"/>
              <a:gd name="T82" fmla="*/ 147 w 482"/>
              <a:gd name="T83" fmla="*/ 203 h 506"/>
              <a:gd name="T84" fmla="*/ 223 w 482"/>
              <a:gd name="T85" fmla="*/ 192 h 506"/>
              <a:gd name="T86" fmla="*/ 254 w 482"/>
              <a:gd name="T87" fmla="*/ 191 h 506"/>
              <a:gd name="T88" fmla="*/ 167 w 482"/>
              <a:gd name="T89" fmla="*/ 178 h 506"/>
              <a:gd name="T90" fmla="*/ 101 w 482"/>
              <a:gd name="T91" fmla="*/ 239 h 506"/>
              <a:gd name="T92" fmla="*/ 110 w 482"/>
              <a:gd name="T93" fmla="*/ 336 h 506"/>
              <a:gd name="T94" fmla="*/ 187 w 482"/>
              <a:gd name="T95" fmla="*/ 381 h 506"/>
              <a:gd name="T96" fmla="*/ 255 w 482"/>
              <a:gd name="T97" fmla="*/ 365 h 506"/>
              <a:gd name="T98" fmla="*/ 301 w 482"/>
              <a:gd name="T99" fmla="*/ 288 h 506"/>
              <a:gd name="T100" fmla="*/ 279 w 482"/>
              <a:gd name="T101" fmla="*/ 214 h 506"/>
              <a:gd name="T102" fmla="*/ 332 w 482"/>
              <a:gd name="T103" fmla="*/ 279 h 506"/>
              <a:gd name="T104" fmla="*/ 292 w 482"/>
              <a:gd name="T105" fmla="*/ 374 h 506"/>
              <a:gd name="T106" fmla="*/ 184 w 482"/>
              <a:gd name="T107" fmla="*/ 412 h 506"/>
              <a:gd name="T108" fmla="*/ 85 w 482"/>
              <a:gd name="T109" fmla="*/ 352 h 506"/>
              <a:gd name="T110" fmla="*/ 73 w 482"/>
              <a:gd name="T111" fmla="*/ 228 h 506"/>
              <a:gd name="T112" fmla="*/ 158 w 482"/>
              <a:gd name="T113" fmla="*/ 149 h 506"/>
              <a:gd name="T114" fmla="*/ 270 w 482"/>
              <a:gd name="T115" fmla="*/ 16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2" h="506">
                <a:moveTo>
                  <a:pt x="404" y="136"/>
                </a:moveTo>
                <a:lnTo>
                  <a:pt x="482" y="57"/>
                </a:lnTo>
                <a:lnTo>
                  <a:pt x="447" y="45"/>
                </a:lnTo>
                <a:lnTo>
                  <a:pt x="449" y="44"/>
                </a:lnTo>
                <a:lnTo>
                  <a:pt x="449" y="44"/>
                </a:lnTo>
                <a:lnTo>
                  <a:pt x="451" y="42"/>
                </a:lnTo>
                <a:lnTo>
                  <a:pt x="451" y="39"/>
                </a:lnTo>
                <a:lnTo>
                  <a:pt x="451" y="37"/>
                </a:lnTo>
                <a:lnTo>
                  <a:pt x="449" y="33"/>
                </a:lnTo>
                <a:lnTo>
                  <a:pt x="449" y="33"/>
                </a:lnTo>
                <a:lnTo>
                  <a:pt x="446" y="32"/>
                </a:lnTo>
                <a:lnTo>
                  <a:pt x="444" y="32"/>
                </a:lnTo>
                <a:lnTo>
                  <a:pt x="441" y="32"/>
                </a:lnTo>
                <a:lnTo>
                  <a:pt x="439" y="33"/>
                </a:lnTo>
                <a:lnTo>
                  <a:pt x="437" y="36"/>
                </a:lnTo>
                <a:lnTo>
                  <a:pt x="425" y="0"/>
                </a:lnTo>
                <a:lnTo>
                  <a:pt x="346" y="79"/>
                </a:lnTo>
                <a:lnTo>
                  <a:pt x="358" y="114"/>
                </a:lnTo>
                <a:lnTo>
                  <a:pt x="353" y="119"/>
                </a:lnTo>
                <a:lnTo>
                  <a:pt x="353" y="120"/>
                </a:lnTo>
                <a:lnTo>
                  <a:pt x="335" y="137"/>
                </a:lnTo>
                <a:lnTo>
                  <a:pt x="335" y="137"/>
                </a:lnTo>
                <a:lnTo>
                  <a:pt x="321" y="124"/>
                </a:lnTo>
                <a:lnTo>
                  <a:pt x="305" y="113"/>
                </a:lnTo>
                <a:lnTo>
                  <a:pt x="289" y="104"/>
                </a:lnTo>
                <a:lnTo>
                  <a:pt x="271" y="95"/>
                </a:lnTo>
                <a:lnTo>
                  <a:pt x="254" y="90"/>
                </a:lnTo>
                <a:lnTo>
                  <a:pt x="236" y="84"/>
                </a:lnTo>
                <a:lnTo>
                  <a:pt x="216" y="82"/>
                </a:lnTo>
                <a:lnTo>
                  <a:pt x="197" y="81"/>
                </a:lnTo>
                <a:lnTo>
                  <a:pt x="197" y="81"/>
                </a:lnTo>
                <a:lnTo>
                  <a:pt x="177" y="82"/>
                </a:lnTo>
                <a:lnTo>
                  <a:pt x="158" y="84"/>
                </a:lnTo>
                <a:lnTo>
                  <a:pt x="140" y="90"/>
                </a:lnTo>
                <a:lnTo>
                  <a:pt x="121" y="96"/>
                </a:lnTo>
                <a:lnTo>
                  <a:pt x="104" y="104"/>
                </a:lnTo>
                <a:lnTo>
                  <a:pt x="88" y="114"/>
                </a:lnTo>
                <a:lnTo>
                  <a:pt x="72" y="125"/>
                </a:lnTo>
                <a:lnTo>
                  <a:pt x="58" y="138"/>
                </a:lnTo>
                <a:lnTo>
                  <a:pt x="58" y="138"/>
                </a:lnTo>
                <a:lnTo>
                  <a:pt x="44" y="153"/>
                </a:lnTo>
                <a:lnTo>
                  <a:pt x="33" y="169"/>
                </a:lnTo>
                <a:lnTo>
                  <a:pt x="22" y="187"/>
                </a:lnTo>
                <a:lnTo>
                  <a:pt x="14" y="204"/>
                </a:lnTo>
                <a:lnTo>
                  <a:pt x="8" y="221"/>
                </a:lnTo>
                <a:lnTo>
                  <a:pt x="4" y="241"/>
                </a:lnTo>
                <a:lnTo>
                  <a:pt x="0" y="259"/>
                </a:lnTo>
                <a:lnTo>
                  <a:pt x="0" y="279"/>
                </a:lnTo>
                <a:lnTo>
                  <a:pt x="0" y="297"/>
                </a:lnTo>
                <a:lnTo>
                  <a:pt x="4" y="315"/>
                </a:lnTo>
                <a:lnTo>
                  <a:pt x="8" y="335"/>
                </a:lnTo>
                <a:lnTo>
                  <a:pt x="14" y="352"/>
                </a:lnTo>
                <a:lnTo>
                  <a:pt x="22" y="369"/>
                </a:lnTo>
                <a:lnTo>
                  <a:pt x="33" y="387"/>
                </a:lnTo>
                <a:lnTo>
                  <a:pt x="44" y="403"/>
                </a:lnTo>
                <a:lnTo>
                  <a:pt x="58" y="418"/>
                </a:lnTo>
                <a:lnTo>
                  <a:pt x="58" y="418"/>
                </a:lnTo>
                <a:lnTo>
                  <a:pt x="66" y="425"/>
                </a:lnTo>
                <a:lnTo>
                  <a:pt x="76" y="433"/>
                </a:lnTo>
                <a:lnTo>
                  <a:pt x="54" y="506"/>
                </a:lnTo>
                <a:lnTo>
                  <a:pt x="115" y="506"/>
                </a:lnTo>
                <a:lnTo>
                  <a:pt x="128" y="462"/>
                </a:lnTo>
                <a:lnTo>
                  <a:pt x="128" y="462"/>
                </a:lnTo>
                <a:lnTo>
                  <a:pt x="144" y="469"/>
                </a:lnTo>
                <a:lnTo>
                  <a:pt x="161" y="472"/>
                </a:lnTo>
                <a:lnTo>
                  <a:pt x="180" y="474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215" y="474"/>
                </a:lnTo>
                <a:lnTo>
                  <a:pt x="233" y="472"/>
                </a:lnTo>
                <a:lnTo>
                  <a:pt x="249" y="469"/>
                </a:lnTo>
                <a:lnTo>
                  <a:pt x="266" y="463"/>
                </a:lnTo>
                <a:lnTo>
                  <a:pt x="278" y="506"/>
                </a:lnTo>
                <a:lnTo>
                  <a:pt x="338" y="506"/>
                </a:lnTo>
                <a:lnTo>
                  <a:pt x="318" y="434"/>
                </a:lnTo>
                <a:lnTo>
                  <a:pt x="318" y="434"/>
                </a:lnTo>
                <a:lnTo>
                  <a:pt x="328" y="427"/>
                </a:lnTo>
                <a:lnTo>
                  <a:pt x="336" y="418"/>
                </a:lnTo>
                <a:lnTo>
                  <a:pt x="336" y="418"/>
                </a:lnTo>
                <a:lnTo>
                  <a:pt x="350" y="403"/>
                </a:lnTo>
                <a:lnTo>
                  <a:pt x="361" y="388"/>
                </a:lnTo>
                <a:lnTo>
                  <a:pt x="371" y="371"/>
                </a:lnTo>
                <a:lnTo>
                  <a:pt x="379" y="354"/>
                </a:lnTo>
                <a:lnTo>
                  <a:pt x="386" y="336"/>
                </a:lnTo>
                <a:lnTo>
                  <a:pt x="390" y="316"/>
                </a:lnTo>
                <a:lnTo>
                  <a:pt x="393" y="298"/>
                </a:lnTo>
                <a:lnTo>
                  <a:pt x="395" y="279"/>
                </a:lnTo>
                <a:lnTo>
                  <a:pt x="395" y="279"/>
                </a:lnTo>
                <a:lnTo>
                  <a:pt x="393" y="260"/>
                </a:lnTo>
                <a:lnTo>
                  <a:pt x="391" y="242"/>
                </a:lnTo>
                <a:lnTo>
                  <a:pt x="387" y="225"/>
                </a:lnTo>
                <a:lnTo>
                  <a:pt x="382" y="208"/>
                </a:lnTo>
                <a:lnTo>
                  <a:pt x="375" y="192"/>
                </a:lnTo>
                <a:lnTo>
                  <a:pt x="366" y="176"/>
                </a:lnTo>
                <a:lnTo>
                  <a:pt x="357" y="162"/>
                </a:lnTo>
                <a:lnTo>
                  <a:pt x="345" y="148"/>
                </a:lnTo>
                <a:lnTo>
                  <a:pt x="369" y="124"/>
                </a:lnTo>
                <a:lnTo>
                  <a:pt x="404" y="136"/>
                </a:lnTo>
                <a:close/>
                <a:moveTo>
                  <a:pt x="456" y="64"/>
                </a:moveTo>
                <a:lnTo>
                  <a:pt x="400" y="120"/>
                </a:lnTo>
                <a:lnTo>
                  <a:pt x="379" y="113"/>
                </a:lnTo>
                <a:lnTo>
                  <a:pt x="436" y="57"/>
                </a:lnTo>
                <a:lnTo>
                  <a:pt x="456" y="64"/>
                </a:lnTo>
                <a:close/>
                <a:moveTo>
                  <a:pt x="370" y="103"/>
                </a:moveTo>
                <a:lnTo>
                  <a:pt x="362" y="82"/>
                </a:lnTo>
                <a:lnTo>
                  <a:pt x="418" y="26"/>
                </a:lnTo>
                <a:lnTo>
                  <a:pt x="426" y="46"/>
                </a:lnTo>
                <a:lnTo>
                  <a:pt x="398" y="74"/>
                </a:lnTo>
                <a:lnTo>
                  <a:pt x="370" y="103"/>
                </a:lnTo>
                <a:close/>
                <a:moveTo>
                  <a:pt x="104" y="492"/>
                </a:moveTo>
                <a:lnTo>
                  <a:pt x="74" y="492"/>
                </a:lnTo>
                <a:lnTo>
                  <a:pt x="88" y="443"/>
                </a:lnTo>
                <a:lnTo>
                  <a:pt x="88" y="443"/>
                </a:lnTo>
                <a:lnTo>
                  <a:pt x="101" y="450"/>
                </a:lnTo>
                <a:lnTo>
                  <a:pt x="114" y="457"/>
                </a:lnTo>
                <a:lnTo>
                  <a:pt x="104" y="492"/>
                </a:lnTo>
                <a:close/>
                <a:moveTo>
                  <a:pt x="319" y="492"/>
                </a:moveTo>
                <a:lnTo>
                  <a:pt x="289" y="492"/>
                </a:lnTo>
                <a:lnTo>
                  <a:pt x="279" y="458"/>
                </a:lnTo>
                <a:lnTo>
                  <a:pt x="279" y="458"/>
                </a:lnTo>
                <a:lnTo>
                  <a:pt x="292" y="451"/>
                </a:lnTo>
                <a:lnTo>
                  <a:pt x="305" y="443"/>
                </a:lnTo>
                <a:lnTo>
                  <a:pt x="319" y="492"/>
                </a:lnTo>
                <a:close/>
                <a:moveTo>
                  <a:pt x="380" y="279"/>
                </a:moveTo>
                <a:lnTo>
                  <a:pt x="380" y="279"/>
                </a:lnTo>
                <a:lnTo>
                  <a:pt x="379" y="296"/>
                </a:lnTo>
                <a:lnTo>
                  <a:pt x="377" y="314"/>
                </a:lnTo>
                <a:lnTo>
                  <a:pt x="373" y="331"/>
                </a:lnTo>
                <a:lnTo>
                  <a:pt x="366" y="348"/>
                </a:lnTo>
                <a:lnTo>
                  <a:pt x="359" y="364"/>
                </a:lnTo>
                <a:lnTo>
                  <a:pt x="349" y="380"/>
                </a:lnTo>
                <a:lnTo>
                  <a:pt x="338" y="394"/>
                </a:lnTo>
                <a:lnTo>
                  <a:pt x="326" y="407"/>
                </a:lnTo>
                <a:lnTo>
                  <a:pt x="326" y="407"/>
                </a:lnTo>
                <a:lnTo>
                  <a:pt x="314" y="420"/>
                </a:lnTo>
                <a:lnTo>
                  <a:pt x="298" y="431"/>
                </a:lnTo>
                <a:lnTo>
                  <a:pt x="283" y="439"/>
                </a:lnTo>
                <a:lnTo>
                  <a:pt x="267" y="447"/>
                </a:lnTo>
                <a:lnTo>
                  <a:pt x="251" y="454"/>
                </a:lnTo>
                <a:lnTo>
                  <a:pt x="234" y="458"/>
                </a:lnTo>
                <a:lnTo>
                  <a:pt x="215" y="460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79" y="460"/>
                </a:lnTo>
                <a:lnTo>
                  <a:pt x="161" y="458"/>
                </a:lnTo>
                <a:lnTo>
                  <a:pt x="144" y="454"/>
                </a:lnTo>
                <a:lnTo>
                  <a:pt x="127" y="447"/>
                </a:lnTo>
                <a:lnTo>
                  <a:pt x="110" y="439"/>
                </a:lnTo>
                <a:lnTo>
                  <a:pt x="95" y="431"/>
                </a:lnTo>
                <a:lnTo>
                  <a:pt x="81" y="420"/>
                </a:lnTo>
                <a:lnTo>
                  <a:pt x="67" y="407"/>
                </a:lnTo>
                <a:lnTo>
                  <a:pt x="67" y="407"/>
                </a:lnTo>
                <a:lnTo>
                  <a:pt x="55" y="394"/>
                </a:lnTo>
                <a:lnTo>
                  <a:pt x="45" y="379"/>
                </a:lnTo>
                <a:lnTo>
                  <a:pt x="35" y="363"/>
                </a:lnTo>
                <a:lnTo>
                  <a:pt x="27" y="347"/>
                </a:lnTo>
                <a:lnTo>
                  <a:pt x="22" y="330"/>
                </a:lnTo>
                <a:lnTo>
                  <a:pt x="18" y="313"/>
                </a:lnTo>
                <a:lnTo>
                  <a:pt x="14" y="296"/>
                </a:lnTo>
                <a:lnTo>
                  <a:pt x="14" y="279"/>
                </a:lnTo>
                <a:lnTo>
                  <a:pt x="14" y="260"/>
                </a:lnTo>
                <a:lnTo>
                  <a:pt x="18" y="243"/>
                </a:lnTo>
                <a:lnTo>
                  <a:pt x="22" y="226"/>
                </a:lnTo>
                <a:lnTo>
                  <a:pt x="27" y="209"/>
                </a:lnTo>
                <a:lnTo>
                  <a:pt x="35" y="193"/>
                </a:lnTo>
                <a:lnTo>
                  <a:pt x="45" y="177"/>
                </a:lnTo>
                <a:lnTo>
                  <a:pt x="55" y="163"/>
                </a:lnTo>
                <a:lnTo>
                  <a:pt x="67" y="149"/>
                </a:lnTo>
                <a:lnTo>
                  <a:pt x="67" y="149"/>
                </a:lnTo>
                <a:lnTo>
                  <a:pt x="81" y="136"/>
                </a:lnTo>
                <a:lnTo>
                  <a:pt x="95" y="125"/>
                </a:lnTo>
                <a:lnTo>
                  <a:pt x="110" y="117"/>
                </a:lnTo>
                <a:lnTo>
                  <a:pt x="127" y="109"/>
                </a:lnTo>
                <a:lnTo>
                  <a:pt x="144" y="103"/>
                </a:lnTo>
                <a:lnTo>
                  <a:pt x="161" y="98"/>
                </a:lnTo>
                <a:lnTo>
                  <a:pt x="179" y="96"/>
                </a:lnTo>
                <a:lnTo>
                  <a:pt x="197" y="95"/>
                </a:lnTo>
                <a:lnTo>
                  <a:pt x="197" y="95"/>
                </a:lnTo>
                <a:lnTo>
                  <a:pt x="215" y="96"/>
                </a:lnTo>
                <a:lnTo>
                  <a:pt x="233" y="98"/>
                </a:lnTo>
                <a:lnTo>
                  <a:pt x="250" y="103"/>
                </a:lnTo>
                <a:lnTo>
                  <a:pt x="266" y="109"/>
                </a:lnTo>
                <a:lnTo>
                  <a:pt x="282" y="115"/>
                </a:lnTo>
                <a:lnTo>
                  <a:pt x="297" y="125"/>
                </a:lnTo>
                <a:lnTo>
                  <a:pt x="311" y="135"/>
                </a:lnTo>
                <a:lnTo>
                  <a:pt x="325" y="148"/>
                </a:lnTo>
                <a:lnTo>
                  <a:pt x="301" y="172"/>
                </a:lnTo>
                <a:lnTo>
                  <a:pt x="301" y="172"/>
                </a:lnTo>
                <a:lnTo>
                  <a:pt x="290" y="162"/>
                </a:lnTo>
                <a:lnTo>
                  <a:pt x="279" y="153"/>
                </a:lnTo>
                <a:lnTo>
                  <a:pt x="266" y="147"/>
                </a:lnTo>
                <a:lnTo>
                  <a:pt x="253" y="140"/>
                </a:lnTo>
                <a:lnTo>
                  <a:pt x="240" y="136"/>
                </a:lnTo>
                <a:lnTo>
                  <a:pt x="226" y="132"/>
                </a:lnTo>
                <a:lnTo>
                  <a:pt x="212" y="131"/>
                </a:lnTo>
                <a:lnTo>
                  <a:pt x="197" y="130"/>
                </a:lnTo>
                <a:lnTo>
                  <a:pt x="197" y="130"/>
                </a:lnTo>
                <a:lnTo>
                  <a:pt x="183" y="131"/>
                </a:lnTo>
                <a:lnTo>
                  <a:pt x="168" y="133"/>
                </a:lnTo>
                <a:lnTo>
                  <a:pt x="154" y="136"/>
                </a:lnTo>
                <a:lnTo>
                  <a:pt x="140" y="140"/>
                </a:lnTo>
                <a:lnTo>
                  <a:pt x="127" y="147"/>
                </a:lnTo>
                <a:lnTo>
                  <a:pt x="115" y="154"/>
                </a:lnTo>
                <a:lnTo>
                  <a:pt x="103" y="163"/>
                </a:lnTo>
                <a:lnTo>
                  <a:pt x="92" y="173"/>
                </a:lnTo>
                <a:lnTo>
                  <a:pt x="92" y="173"/>
                </a:lnTo>
                <a:lnTo>
                  <a:pt x="81" y="185"/>
                </a:lnTo>
                <a:lnTo>
                  <a:pt x="73" y="196"/>
                </a:lnTo>
                <a:lnTo>
                  <a:pt x="65" y="208"/>
                </a:lnTo>
                <a:lnTo>
                  <a:pt x="60" y="222"/>
                </a:lnTo>
                <a:lnTo>
                  <a:pt x="54" y="235"/>
                </a:lnTo>
                <a:lnTo>
                  <a:pt x="51" y="249"/>
                </a:lnTo>
                <a:lnTo>
                  <a:pt x="49" y="263"/>
                </a:lnTo>
                <a:lnTo>
                  <a:pt x="49" y="279"/>
                </a:lnTo>
                <a:lnTo>
                  <a:pt x="49" y="293"/>
                </a:lnTo>
                <a:lnTo>
                  <a:pt x="51" y="307"/>
                </a:lnTo>
                <a:lnTo>
                  <a:pt x="54" y="321"/>
                </a:lnTo>
                <a:lnTo>
                  <a:pt x="60" y="334"/>
                </a:lnTo>
                <a:lnTo>
                  <a:pt x="65" y="348"/>
                </a:lnTo>
                <a:lnTo>
                  <a:pt x="73" y="360"/>
                </a:lnTo>
                <a:lnTo>
                  <a:pt x="81" y="371"/>
                </a:lnTo>
                <a:lnTo>
                  <a:pt x="92" y="383"/>
                </a:lnTo>
                <a:lnTo>
                  <a:pt x="92" y="383"/>
                </a:lnTo>
                <a:lnTo>
                  <a:pt x="103" y="393"/>
                </a:lnTo>
                <a:lnTo>
                  <a:pt x="115" y="402"/>
                </a:lnTo>
                <a:lnTo>
                  <a:pt x="127" y="409"/>
                </a:lnTo>
                <a:lnTo>
                  <a:pt x="140" y="416"/>
                </a:lnTo>
                <a:lnTo>
                  <a:pt x="154" y="420"/>
                </a:lnTo>
                <a:lnTo>
                  <a:pt x="168" y="424"/>
                </a:lnTo>
                <a:lnTo>
                  <a:pt x="183" y="427"/>
                </a:lnTo>
                <a:lnTo>
                  <a:pt x="197" y="427"/>
                </a:lnTo>
                <a:lnTo>
                  <a:pt x="197" y="427"/>
                </a:lnTo>
                <a:lnTo>
                  <a:pt x="212" y="427"/>
                </a:lnTo>
                <a:lnTo>
                  <a:pt x="226" y="424"/>
                </a:lnTo>
                <a:lnTo>
                  <a:pt x="240" y="420"/>
                </a:lnTo>
                <a:lnTo>
                  <a:pt x="254" y="416"/>
                </a:lnTo>
                <a:lnTo>
                  <a:pt x="267" y="409"/>
                </a:lnTo>
                <a:lnTo>
                  <a:pt x="280" y="402"/>
                </a:lnTo>
                <a:lnTo>
                  <a:pt x="291" y="393"/>
                </a:lnTo>
                <a:lnTo>
                  <a:pt x="303" y="383"/>
                </a:lnTo>
                <a:lnTo>
                  <a:pt x="303" y="383"/>
                </a:lnTo>
                <a:lnTo>
                  <a:pt x="312" y="373"/>
                </a:lnTo>
                <a:lnTo>
                  <a:pt x="321" y="361"/>
                </a:lnTo>
                <a:lnTo>
                  <a:pt x="329" y="348"/>
                </a:lnTo>
                <a:lnTo>
                  <a:pt x="335" y="335"/>
                </a:lnTo>
                <a:lnTo>
                  <a:pt x="339" y="322"/>
                </a:lnTo>
                <a:lnTo>
                  <a:pt x="343" y="308"/>
                </a:lnTo>
                <a:lnTo>
                  <a:pt x="345" y="293"/>
                </a:lnTo>
                <a:lnTo>
                  <a:pt x="346" y="279"/>
                </a:lnTo>
                <a:lnTo>
                  <a:pt x="346" y="279"/>
                </a:lnTo>
                <a:lnTo>
                  <a:pt x="345" y="265"/>
                </a:lnTo>
                <a:lnTo>
                  <a:pt x="344" y="252"/>
                </a:lnTo>
                <a:lnTo>
                  <a:pt x="341" y="240"/>
                </a:lnTo>
                <a:lnTo>
                  <a:pt x="337" y="227"/>
                </a:lnTo>
                <a:lnTo>
                  <a:pt x="332" y="215"/>
                </a:lnTo>
                <a:lnTo>
                  <a:pt x="325" y="203"/>
                </a:lnTo>
                <a:lnTo>
                  <a:pt x="319" y="192"/>
                </a:lnTo>
                <a:lnTo>
                  <a:pt x="310" y="182"/>
                </a:lnTo>
                <a:lnTo>
                  <a:pt x="335" y="158"/>
                </a:lnTo>
                <a:lnTo>
                  <a:pt x="335" y="158"/>
                </a:lnTo>
                <a:lnTo>
                  <a:pt x="345" y="171"/>
                </a:lnTo>
                <a:lnTo>
                  <a:pt x="355" y="185"/>
                </a:lnTo>
                <a:lnTo>
                  <a:pt x="362" y="199"/>
                </a:lnTo>
                <a:lnTo>
                  <a:pt x="369" y="214"/>
                </a:lnTo>
                <a:lnTo>
                  <a:pt x="374" y="229"/>
                </a:lnTo>
                <a:lnTo>
                  <a:pt x="377" y="245"/>
                </a:lnTo>
                <a:lnTo>
                  <a:pt x="379" y="261"/>
                </a:lnTo>
                <a:lnTo>
                  <a:pt x="380" y="279"/>
                </a:lnTo>
                <a:lnTo>
                  <a:pt x="380" y="279"/>
                </a:lnTo>
                <a:close/>
                <a:moveTo>
                  <a:pt x="233" y="279"/>
                </a:moveTo>
                <a:lnTo>
                  <a:pt x="233" y="279"/>
                </a:lnTo>
                <a:lnTo>
                  <a:pt x="231" y="285"/>
                </a:lnTo>
                <a:lnTo>
                  <a:pt x="230" y="292"/>
                </a:lnTo>
                <a:lnTo>
                  <a:pt x="226" y="298"/>
                </a:lnTo>
                <a:lnTo>
                  <a:pt x="222" y="303"/>
                </a:lnTo>
                <a:lnTo>
                  <a:pt x="222" y="303"/>
                </a:lnTo>
                <a:lnTo>
                  <a:pt x="216" y="308"/>
                </a:lnTo>
                <a:lnTo>
                  <a:pt x="211" y="311"/>
                </a:lnTo>
                <a:lnTo>
                  <a:pt x="204" y="313"/>
                </a:lnTo>
                <a:lnTo>
                  <a:pt x="197" y="313"/>
                </a:lnTo>
                <a:lnTo>
                  <a:pt x="197" y="313"/>
                </a:lnTo>
                <a:lnTo>
                  <a:pt x="190" y="313"/>
                </a:lnTo>
                <a:lnTo>
                  <a:pt x="184" y="311"/>
                </a:lnTo>
                <a:lnTo>
                  <a:pt x="177" y="308"/>
                </a:lnTo>
                <a:lnTo>
                  <a:pt x="172" y="303"/>
                </a:lnTo>
                <a:lnTo>
                  <a:pt x="172" y="303"/>
                </a:lnTo>
                <a:lnTo>
                  <a:pt x="168" y="298"/>
                </a:lnTo>
                <a:lnTo>
                  <a:pt x="164" y="292"/>
                </a:lnTo>
                <a:lnTo>
                  <a:pt x="162" y="285"/>
                </a:lnTo>
                <a:lnTo>
                  <a:pt x="161" y="279"/>
                </a:lnTo>
                <a:lnTo>
                  <a:pt x="162" y="271"/>
                </a:lnTo>
                <a:lnTo>
                  <a:pt x="164" y="265"/>
                </a:lnTo>
                <a:lnTo>
                  <a:pt x="168" y="259"/>
                </a:lnTo>
                <a:lnTo>
                  <a:pt x="172" y="253"/>
                </a:lnTo>
                <a:lnTo>
                  <a:pt x="172" y="253"/>
                </a:lnTo>
                <a:lnTo>
                  <a:pt x="177" y="248"/>
                </a:lnTo>
                <a:lnTo>
                  <a:pt x="184" y="245"/>
                </a:lnTo>
                <a:lnTo>
                  <a:pt x="190" y="243"/>
                </a:lnTo>
                <a:lnTo>
                  <a:pt x="197" y="243"/>
                </a:lnTo>
                <a:lnTo>
                  <a:pt x="197" y="243"/>
                </a:lnTo>
                <a:lnTo>
                  <a:pt x="203" y="243"/>
                </a:lnTo>
                <a:lnTo>
                  <a:pt x="210" y="245"/>
                </a:lnTo>
                <a:lnTo>
                  <a:pt x="215" y="248"/>
                </a:lnTo>
                <a:lnTo>
                  <a:pt x="221" y="252"/>
                </a:lnTo>
                <a:lnTo>
                  <a:pt x="211" y="262"/>
                </a:lnTo>
                <a:lnTo>
                  <a:pt x="211" y="262"/>
                </a:lnTo>
                <a:lnTo>
                  <a:pt x="209" y="265"/>
                </a:lnTo>
                <a:lnTo>
                  <a:pt x="209" y="267"/>
                </a:lnTo>
                <a:lnTo>
                  <a:pt x="209" y="270"/>
                </a:lnTo>
                <a:lnTo>
                  <a:pt x="211" y="272"/>
                </a:lnTo>
                <a:lnTo>
                  <a:pt x="211" y="272"/>
                </a:lnTo>
                <a:lnTo>
                  <a:pt x="213" y="273"/>
                </a:lnTo>
                <a:lnTo>
                  <a:pt x="215" y="274"/>
                </a:lnTo>
                <a:lnTo>
                  <a:pt x="215" y="274"/>
                </a:lnTo>
                <a:lnTo>
                  <a:pt x="218" y="273"/>
                </a:lnTo>
                <a:lnTo>
                  <a:pt x="221" y="272"/>
                </a:lnTo>
                <a:lnTo>
                  <a:pt x="229" y="263"/>
                </a:lnTo>
                <a:lnTo>
                  <a:pt x="229" y="263"/>
                </a:lnTo>
                <a:lnTo>
                  <a:pt x="231" y="271"/>
                </a:lnTo>
                <a:lnTo>
                  <a:pt x="233" y="279"/>
                </a:lnTo>
                <a:lnTo>
                  <a:pt x="233" y="279"/>
                </a:lnTo>
                <a:close/>
                <a:moveTo>
                  <a:pt x="230" y="242"/>
                </a:moveTo>
                <a:lnTo>
                  <a:pt x="230" y="242"/>
                </a:lnTo>
                <a:lnTo>
                  <a:pt x="224" y="236"/>
                </a:lnTo>
                <a:lnTo>
                  <a:pt x="215" y="232"/>
                </a:lnTo>
                <a:lnTo>
                  <a:pt x="207" y="230"/>
                </a:lnTo>
                <a:lnTo>
                  <a:pt x="197" y="229"/>
                </a:lnTo>
                <a:lnTo>
                  <a:pt x="197" y="229"/>
                </a:lnTo>
                <a:lnTo>
                  <a:pt x="187" y="230"/>
                </a:lnTo>
                <a:lnTo>
                  <a:pt x="179" y="232"/>
                </a:lnTo>
                <a:lnTo>
                  <a:pt x="170" y="236"/>
                </a:lnTo>
                <a:lnTo>
                  <a:pt x="162" y="243"/>
                </a:lnTo>
                <a:lnTo>
                  <a:pt x="162" y="243"/>
                </a:lnTo>
                <a:lnTo>
                  <a:pt x="156" y="250"/>
                </a:lnTo>
                <a:lnTo>
                  <a:pt x="152" y="259"/>
                </a:lnTo>
                <a:lnTo>
                  <a:pt x="148" y="269"/>
                </a:lnTo>
                <a:lnTo>
                  <a:pt x="147" y="279"/>
                </a:lnTo>
                <a:lnTo>
                  <a:pt x="148" y="287"/>
                </a:lnTo>
                <a:lnTo>
                  <a:pt x="152" y="297"/>
                </a:lnTo>
                <a:lnTo>
                  <a:pt x="156" y="306"/>
                </a:lnTo>
                <a:lnTo>
                  <a:pt x="162" y="313"/>
                </a:lnTo>
                <a:lnTo>
                  <a:pt x="162" y="313"/>
                </a:lnTo>
                <a:lnTo>
                  <a:pt x="170" y="320"/>
                </a:lnTo>
                <a:lnTo>
                  <a:pt x="179" y="324"/>
                </a:lnTo>
                <a:lnTo>
                  <a:pt x="187" y="327"/>
                </a:lnTo>
                <a:lnTo>
                  <a:pt x="197" y="327"/>
                </a:lnTo>
                <a:lnTo>
                  <a:pt x="197" y="327"/>
                </a:lnTo>
                <a:lnTo>
                  <a:pt x="207" y="327"/>
                </a:lnTo>
                <a:lnTo>
                  <a:pt x="216" y="324"/>
                </a:lnTo>
                <a:lnTo>
                  <a:pt x="225" y="320"/>
                </a:lnTo>
                <a:lnTo>
                  <a:pt x="233" y="313"/>
                </a:lnTo>
                <a:lnTo>
                  <a:pt x="233" y="313"/>
                </a:lnTo>
                <a:lnTo>
                  <a:pt x="238" y="306"/>
                </a:lnTo>
                <a:lnTo>
                  <a:pt x="243" y="297"/>
                </a:lnTo>
                <a:lnTo>
                  <a:pt x="245" y="288"/>
                </a:lnTo>
                <a:lnTo>
                  <a:pt x="247" y="279"/>
                </a:lnTo>
                <a:lnTo>
                  <a:pt x="247" y="279"/>
                </a:lnTo>
                <a:lnTo>
                  <a:pt x="247" y="271"/>
                </a:lnTo>
                <a:lnTo>
                  <a:pt x="244" y="265"/>
                </a:lnTo>
                <a:lnTo>
                  <a:pt x="242" y="259"/>
                </a:lnTo>
                <a:lnTo>
                  <a:pt x="240" y="253"/>
                </a:lnTo>
                <a:lnTo>
                  <a:pt x="268" y="223"/>
                </a:lnTo>
                <a:lnTo>
                  <a:pt x="268" y="223"/>
                </a:lnTo>
                <a:lnTo>
                  <a:pt x="277" y="236"/>
                </a:lnTo>
                <a:lnTo>
                  <a:pt x="282" y="249"/>
                </a:lnTo>
                <a:lnTo>
                  <a:pt x="285" y="263"/>
                </a:lnTo>
                <a:lnTo>
                  <a:pt x="287" y="279"/>
                </a:lnTo>
                <a:lnTo>
                  <a:pt x="287" y="279"/>
                </a:lnTo>
                <a:lnTo>
                  <a:pt x="287" y="287"/>
                </a:lnTo>
                <a:lnTo>
                  <a:pt x="285" y="296"/>
                </a:lnTo>
                <a:lnTo>
                  <a:pt x="283" y="304"/>
                </a:lnTo>
                <a:lnTo>
                  <a:pt x="280" y="312"/>
                </a:lnTo>
                <a:lnTo>
                  <a:pt x="277" y="321"/>
                </a:lnTo>
                <a:lnTo>
                  <a:pt x="271" y="328"/>
                </a:lnTo>
                <a:lnTo>
                  <a:pt x="267" y="335"/>
                </a:lnTo>
                <a:lnTo>
                  <a:pt x="261" y="341"/>
                </a:lnTo>
                <a:lnTo>
                  <a:pt x="261" y="341"/>
                </a:lnTo>
                <a:lnTo>
                  <a:pt x="254" y="348"/>
                </a:lnTo>
                <a:lnTo>
                  <a:pt x="247" y="353"/>
                </a:lnTo>
                <a:lnTo>
                  <a:pt x="239" y="357"/>
                </a:lnTo>
                <a:lnTo>
                  <a:pt x="231" y="361"/>
                </a:lnTo>
                <a:lnTo>
                  <a:pt x="223" y="364"/>
                </a:lnTo>
                <a:lnTo>
                  <a:pt x="215" y="366"/>
                </a:lnTo>
                <a:lnTo>
                  <a:pt x="206" y="367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88" y="367"/>
                </a:lnTo>
                <a:lnTo>
                  <a:pt x="180" y="366"/>
                </a:lnTo>
                <a:lnTo>
                  <a:pt x="171" y="364"/>
                </a:lnTo>
                <a:lnTo>
                  <a:pt x="162" y="361"/>
                </a:lnTo>
                <a:lnTo>
                  <a:pt x="155" y="357"/>
                </a:lnTo>
                <a:lnTo>
                  <a:pt x="147" y="353"/>
                </a:lnTo>
                <a:lnTo>
                  <a:pt x="140" y="348"/>
                </a:lnTo>
                <a:lnTo>
                  <a:pt x="133" y="341"/>
                </a:lnTo>
                <a:lnTo>
                  <a:pt x="133" y="341"/>
                </a:lnTo>
                <a:lnTo>
                  <a:pt x="128" y="335"/>
                </a:lnTo>
                <a:lnTo>
                  <a:pt x="122" y="327"/>
                </a:lnTo>
                <a:lnTo>
                  <a:pt x="118" y="320"/>
                </a:lnTo>
                <a:lnTo>
                  <a:pt x="114" y="312"/>
                </a:lnTo>
                <a:lnTo>
                  <a:pt x="110" y="303"/>
                </a:lnTo>
                <a:lnTo>
                  <a:pt x="109" y="295"/>
                </a:lnTo>
                <a:lnTo>
                  <a:pt x="107" y="287"/>
                </a:lnTo>
                <a:lnTo>
                  <a:pt x="107" y="279"/>
                </a:lnTo>
                <a:lnTo>
                  <a:pt x="107" y="270"/>
                </a:lnTo>
                <a:lnTo>
                  <a:pt x="109" y="261"/>
                </a:lnTo>
                <a:lnTo>
                  <a:pt x="110" y="253"/>
                </a:lnTo>
                <a:lnTo>
                  <a:pt x="114" y="244"/>
                </a:lnTo>
                <a:lnTo>
                  <a:pt x="118" y="236"/>
                </a:lnTo>
                <a:lnTo>
                  <a:pt x="122" y="229"/>
                </a:lnTo>
                <a:lnTo>
                  <a:pt x="128" y="221"/>
                </a:lnTo>
                <a:lnTo>
                  <a:pt x="133" y="215"/>
                </a:lnTo>
                <a:lnTo>
                  <a:pt x="133" y="215"/>
                </a:lnTo>
                <a:lnTo>
                  <a:pt x="141" y="208"/>
                </a:lnTo>
                <a:lnTo>
                  <a:pt x="147" y="203"/>
                </a:lnTo>
                <a:lnTo>
                  <a:pt x="155" y="199"/>
                </a:lnTo>
                <a:lnTo>
                  <a:pt x="162" y="195"/>
                </a:lnTo>
                <a:lnTo>
                  <a:pt x="171" y="192"/>
                </a:lnTo>
                <a:lnTo>
                  <a:pt x="180" y="190"/>
                </a:lnTo>
                <a:lnTo>
                  <a:pt x="188" y="189"/>
                </a:lnTo>
                <a:lnTo>
                  <a:pt x="197" y="188"/>
                </a:lnTo>
                <a:lnTo>
                  <a:pt x="197" y="188"/>
                </a:lnTo>
                <a:lnTo>
                  <a:pt x="206" y="189"/>
                </a:lnTo>
                <a:lnTo>
                  <a:pt x="214" y="190"/>
                </a:lnTo>
                <a:lnTo>
                  <a:pt x="223" y="192"/>
                </a:lnTo>
                <a:lnTo>
                  <a:pt x="230" y="194"/>
                </a:lnTo>
                <a:lnTo>
                  <a:pt x="238" y="199"/>
                </a:lnTo>
                <a:lnTo>
                  <a:pt x="245" y="203"/>
                </a:lnTo>
                <a:lnTo>
                  <a:pt x="253" y="207"/>
                </a:lnTo>
                <a:lnTo>
                  <a:pt x="260" y="214"/>
                </a:lnTo>
                <a:lnTo>
                  <a:pt x="230" y="242"/>
                </a:lnTo>
                <a:close/>
                <a:moveTo>
                  <a:pt x="269" y="203"/>
                </a:moveTo>
                <a:lnTo>
                  <a:pt x="269" y="203"/>
                </a:lnTo>
                <a:lnTo>
                  <a:pt x="262" y="196"/>
                </a:lnTo>
                <a:lnTo>
                  <a:pt x="254" y="191"/>
                </a:lnTo>
                <a:lnTo>
                  <a:pt x="245" y="186"/>
                </a:lnTo>
                <a:lnTo>
                  <a:pt x="236" y="181"/>
                </a:lnTo>
                <a:lnTo>
                  <a:pt x="227" y="178"/>
                </a:lnTo>
                <a:lnTo>
                  <a:pt x="217" y="176"/>
                </a:lnTo>
                <a:lnTo>
                  <a:pt x="208" y="175"/>
                </a:lnTo>
                <a:lnTo>
                  <a:pt x="197" y="174"/>
                </a:lnTo>
                <a:lnTo>
                  <a:pt x="197" y="174"/>
                </a:lnTo>
                <a:lnTo>
                  <a:pt x="187" y="175"/>
                </a:lnTo>
                <a:lnTo>
                  <a:pt x="176" y="176"/>
                </a:lnTo>
                <a:lnTo>
                  <a:pt x="167" y="178"/>
                </a:lnTo>
                <a:lnTo>
                  <a:pt x="157" y="182"/>
                </a:lnTo>
                <a:lnTo>
                  <a:pt x="148" y="187"/>
                </a:lnTo>
                <a:lnTo>
                  <a:pt x="140" y="191"/>
                </a:lnTo>
                <a:lnTo>
                  <a:pt x="131" y="198"/>
                </a:lnTo>
                <a:lnTo>
                  <a:pt x="123" y="205"/>
                </a:lnTo>
                <a:lnTo>
                  <a:pt x="123" y="205"/>
                </a:lnTo>
                <a:lnTo>
                  <a:pt x="117" y="213"/>
                </a:lnTo>
                <a:lnTo>
                  <a:pt x="110" y="221"/>
                </a:lnTo>
                <a:lnTo>
                  <a:pt x="105" y="230"/>
                </a:lnTo>
                <a:lnTo>
                  <a:pt x="101" y="239"/>
                </a:lnTo>
                <a:lnTo>
                  <a:pt x="98" y="248"/>
                </a:lnTo>
                <a:lnTo>
                  <a:pt x="95" y="258"/>
                </a:lnTo>
                <a:lnTo>
                  <a:pt x="93" y="268"/>
                </a:lnTo>
                <a:lnTo>
                  <a:pt x="93" y="279"/>
                </a:lnTo>
                <a:lnTo>
                  <a:pt x="93" y="288"/>
                </a:lnTo>
                <a:lnTo>
                  <a:pt x="95" y="298"/>
                </a:lnTo>
                <a:lnTo>
                  <a:pt x="98" y="308"/>
                </a:lnTo>
                <a:lnTo>
                  <a:pt x="101" y="317"/>
                </a:lnTo>
                <a:lnTo>
                  <a:pt x="105" y="326"/>
                </a:lnTo>
                <a:lnTo>
                  <a:pt x="110" y="336"/>
                </a:lnTo>
                <a:lnTo>
                  <a:pt x="117" y="343"/>
                </a:lnTo>
                <a:lnTo>
                  <a:pt x="123" y="352"/>
                </a:lnTo>
                <a:lnTo>
                  <a:pt x="123" y="352"/>
                </a:lnTo>
                <a:lnTo>
                  <a:pt x="131" y="358"/>
                </a:lnTo>
                <a:lnTo>
                  <a:pt x="140" y="365"/>
                </a:lnTo>
                <a:lnTo>
                  <a:pt x="148" y="370"/>
                </a:lnTo>
                <a:lnTo>
                  <a:pt x="157" y="375"/>
                </a:lnTo>
                <a:lnTo>
                  <a:pt x="167" y="378"/>
                </a:lnTo>
                <a:lnTo>
                  <a:pt x="176" y="380"/>
                </a:lnTo>
                <a:lnTo>
                  <a:pt x="187" y="381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208" y="381"/>
                </a:lnTo>
                <a:lnTo>
                  <a:pt x="217" y="380"/>
                </a:lnTo>
                <a:lnTo>
                  <a:pt x="227" y="378"/>
                </a:lnTo>
                <a:lnTo>
                  <a:pt x="237" y="375"/>
                </a:lnTo>
                <a:lnTo>
                  <a:pt x="247" y="370"/>
                </a:lnTo>
                <a:lnTo>
                  <a:pt x="255" y="365"/>
                </a:lnTo>
                <a:lnTo>
                  <a:pt x="263" y="358"/>
                </a:lnTo>
                <a:lnTo>
                  <a:pt x="270" y="352"/>
                </a:lnTo>
                <a:lnTo>
                  <a:pt x="270" y="352"/>
                </a:lnTo>
                <a:lnTo>
                  <a:pt x="278" y="344"/>
                </a:lnTo>
                <a:lnTo>
                  <a:pt x="283" y="336"/>
                </a:lnTo>
                <a:lnTo>
                  <a:pt x="289" y="327"/>
                </a:lnTo>
                <a:lnTo>
                  <a:pt x="293" y="317"/>
                </a:lnTo>
                <a:lnTo>
                  <a:pt x="296" y="309"/>
                </a:lnTo>
                <a:lnTo>
                  <a:pt x="299" y="299"/>
                </a:lnTo>
                <a:lnTo>
                  <a:pt x="301" y="288"/>
                </a:lnTo>
                <a:lnTo>
                  <a:pt x="301" y="279"/>
                </a:lnTo>
                <a:lnTo>
                  <a:pt x="301" y="279"/>
                </a:lnTo>
                <a:lnTo>
                  <a:pt x="301" y="269"/>
                </a:lnTo>
                <a:lnTo>
                  <a:pt x="299" y="260"/>
                </a:lnTo>
                <a:lnTo>
                  <a:pt x="297" y="253"/>
                </a:lnTo>
                <a:lnTo>
                  <a:pt x="295" y="244"/>
                </a:lnTo>
                <a:lnTo>
                  <a:pt x="292" y="236"/>
                </a:lnTo>
                <a:lnTo>
                  <a:pt x="289" y="228"/>
                </a:lnTo>
                <a:lnTo>
                  <a:pt x="284" y="221"/>
                </a:lnTo>
                <a:lnTo>
                  <a:pt x="279" y="214"/>
                </a:lnTo>
                <a:lnTo>
                  <a:pt x="301" y="192"/>
                </a:lnTo>
                <a:lnTo>
                  <a:pt x="301" y="192"/>
                </a:lnTo>
                <a:lnTo>
                  <a:pt x="308" y="202"/>
                </a:lnTo>
                <a:lnTo>
                  <a:pt x="314" y="212"/>
                </a:lnTo>
                <a:lnTo>
                  <a:pt x="319" y="221"/>
                </a:lnTo>
                <a:lnTo>
                  <a:pt x="323" y="232"/>
                </a:lnTo>
                <a:lnTo>
                  <a:pt x="328" y="243"/>
                </a:lnTo>
                <a:lnTo>
                  <a:pt x="330" y="255"/>
                </a:lnTo>
                <a:lnTo>
                  <a:pt x="331" y="267"/>
                </a:lnTo>
                <a:lnTo>
                  <a:pt x="332" y="279"/>
                </a:lnTo>
                <a:lnTo>
                  <a:pt x="332" y="279"/>
                </a:lnTo>
                <a:lnTo>
                  <a:pt x="331" y="292"/>
                </a:lnTo>
                <a:lnTo>
                  <a:pt x="329" y="304"/>
                </a:lnTo>
                <a:lnTo>
                  <a:pt x="326" y="317"/>
                </a:lnTo>
                <a:lnTo>
                  <a:pt x="321" y="329"/>
                </a:lnTo>
                <a:lnTo>
                  <a:pt x="316" y="341"/>
                </a:lnTo>
                <a:lnTo>
                  <a:pt x="309" y="353"/>
                </a:lnTo>
                <a:lnTo>
                  <a:pt x="302" y="364"/>
                </a:lnTo>
                <a:lnTo>
                  <a:pt x="292" y="374"/>
                </a:lnTo>
                <a:lnTo>
                  <a:pt x="292" y="374"/>
                </a:lnTo>
                <a:lnTo>
                  <a:pt x="282" y="382"/>
                </a:lnTo>
                <a:lnTo>
                  <a:pt x="271" y="390"/>
                </a:lnTo>
                <a:lnTo>
                  <a:pt x="261" y="397"/>
                </a:lnTo>
                <a:lnTo>
                  <a:pt x="249" y="403"/>
                </a:lnTo>
                <a:lnTo>
                  <a:pt x="237" y="407"/>
                </a:lnTo>
                <a:lnTo>
                  <a:pt x="224" y="410"/>
                </a:lnTo>
                <a:lnTo>
                  <a:pt x="211" y="412"/>
                </a:lnTo>
                <a:lnTo>
                  <a:pt x="197" y="412"/>
                </a:lnTo>
                <a:lnTo>
                  <a:pt x="197" y="412"/>
                </a:lnTo>
                <a:lnTo>
                  <a:pt x="184" y="412"/>
                </a:lnTo>
                <a:lnTo>
                  <a:pt x="171" y="410"/>
                </a:lnTo>
                <a:lnTo>
                  <a:pt x="158" y="407"/>
                </a:lnTo>
                <a:lnTo>
                  <a:pt x="146" y="403"/>
                </a:lnTo>
                <a:lnTo>
                  <a:pt x="134" y="397"/>
                </a:lnTo>
                <a:lnTo>
                  <a:pt x="122" y="390"/>
                </a:lnTo>
                <a:lnTo>
                  <a:pt x="112" y="382"/>
                </a:lnTo>
                <a:lnTo>
                  <a:pt x="102" y="374"/>
                </a:lnTo>
                <a:lnTo>
                  <a:pt x="102" y="374"/>
                </a:lnTo>
                <a:lnTo>
                  <a:pt x="93" y="363"/>
                </a:lnTo>
                <a:lnTo>
                  <a:pt x="85" y="352"/>
                </a:lnTo>
                <a:lnTo>
                  <a:pt x="78" y="341"/>
                </a:lnTo>
                <a:lnTo>
                  <a:pt x="73" y="328"/>
                </a:lnTo>
                <a:lnTo>
                  <a:pt x="68" y="316"/>
                </a:lnTo>
                <a:lnTo>
                  <a:pt x="65" y="303"/>
                </a:lnTo>
                <a:lnTo>
                  <a:pt x="63" y="290"/>
                </a:lnTo>
                <a:lnTo>
                  <a:pt x="63" y="279"/>
                </a:lnTo>
                <a:lnTo>
                  <a:pt x="63" y="266"/>
                </a:lnTo>
                <a:lnTo>
                  <a:pt x="65" y="253"/>
                </a:lnTo>
                <a:lnTo>
                  <a:pt x="68" y="240"/>
                </a:lnTo>
                <a:lnTo>
                  <a:pt x="73" y="228"/>
                </a:lnTo>
                <a:lnTo>
                  <a:pt x="78" y="216"/>
                </a:lnTo>
                <a:lnTo>
                  <a:pt x="85" y="204"/>
                </a:lnTo>
                <a:lnTo>
                  <a:pt x="93" y="193"/>
                </a:lnTo>
                <a:lnTo>
                  <a:pt x="102" y="182"/>
                </a:lnTo>
                <a:lnTo>
                  <a:pt x="102" y="182"/>
                </a:lnTo>
                <a:lnTo>
                  <a:pt x="112" y="174"/>
                </a:lnTo>
                <a:lnTo>
                  <a:pt x="122" y="166"/>
                </a:lnTo>
                <a:lnTo>
                  <a:pt x="134" y="160"/>
                </a:lnTo>
                <a:lnTo>
                  <a:pt x="145" y="153"/>
                </a:lnTo>
                <a:lnTo>
                  <a:pt x="158" y="149"/>
                </a:lnTo>
                <a:lnTo>
                  <a:pt x="171" y="146"/>
                </a:lnTo>
                <a:lnTo>
                  <a:pt x="184" y="145"/>
                </a:lnTo>
                <a:lnTo>
                  <a:pt x="197" y="144"/>
                </a:lnTo>
                <a:lnTo>
                  <a:pt x="197" y="144"/>
                </a:lnTo>
                <a:lnTo>
                  <a:pt x="210" y="145"/>
                </a:lnTo>
                <a:lnTo>
                  <a:pt x="223" y="146"/>
                </a:lnTo>
                <a:lnTo>
                  <a:pt x="236" y="149"/>
                </a:lnTo>
                <a:lnTo>
                  <a:pt x="248" y="153"/>
                </a:lnTo>
                <a:lnTo>
                  <a:pt x="260" y="159"/>
                </a:lnTo>
                <a:lnTo>
                  <a:pt x="270" y="165"/>
                </a:lnTo>
                <a:lnTo>
                  <a:pt x="281" y="173"/>
                </a:lnTo>
                <a:lnTo>
                  <a:pt x="291" y="181"/>
                </a:lnTo>
                <a:lnTo>
                  <a:pt x="269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/>
          </a:p>
        </p:txBody>
      </p:sp>
      <p:sp>
        <p:nvSpPr>
          <p:cNvPr id="107" name="Freeform 17"/>
          <p:cNvSpPr>
            <a:spLocks noEditPoints="1"/>
          </p:cNvSpPr>
          <p:nvPr/>
        </p:nvSpPr>
        <p:spPr bwMode="auto">
          <a:xfrm>
            <a:off x="3410091" y="4443212"/>
            <a:ext cx="556359" cy="584061"/>
          </a:xfrm>
          <a:custGeom>
            <a:avLst/>
            <a:gdLst>
              <a:gd name="T0" fmla="*/ 449 w 482"/>
              <a:gd name="T1" fmla="*/ 33 h 506"/>
              <a:gd name="T2" fmla="*/ 353 w 482"/>
              <a:gd name="T3" fmla="*/ 120 h 506"/>
              <a:gd name="T4" fmla="*/ 197 w 482"/>
              <a:gd name="T5" fmla="*/ 81 h 506"/>
              <a:gd name="T6" fmla="*/ 58 w 482"/>
              <a:gd name="T7" fmla="*/ 138 h 506"/>
              <a:gd name="T8" fmla="*/ 4 w 482"/>
              <a:gd name="T9" fmla="*/ 315 h 506"/>
              <a:gd name="T10" fmla="*/ 54 w 482"/>
              <a:gd name="T11" fmla="*/ 506 h 506"/>
              <a:gd name="T12" fmla="*/ 197 w 482"/>
              <a:gd name="T13" fmla="*/ 475 h 506"/>
              <a:gd name="T14" fmla="*/ 336 w 482"/>
              <a:gd name="T15" fmla="*/ 418 h 506"/>
              <a:gd name="T16" fmla="*/ 395 w 482"/>
              <a:gd name="T17" fmla="*/ 279 h 506"/>
              <a:gd name="T18" fmla="*/ 404 w 482"/>
              <a:gd name="T19" fmla="*/ 136 h 506"/>
              <a:gd name="T20" fmla="*/ 398 w 482"/>
              <a:gd name="T21" fmla="*/ 74 h 506"/>
              <a:gd name="T22" fmla="*/ 289 w 482"/>
              <a:gd name="T23" fmla="*/ 492 h 506"/>
              <a:gd name="T24" fmla="*/ 373 w 482"/>
              <a:gd name="T25" fmla="*/ 331 h 506"/>
              <a:gd name="T26" fmla="*/ 267 w 482"/>
              <a:gd name="T27" fmla="*/ 447 h 506"/>
              <a:gd name="T28" fmla="*/ 144 w 482"/>
              <a:gd name="T29" fmla="*/ 454 h 506"/>
              <a:gd name="T30" fmla="*/ 27 w 482"/>
              <a:gd name="T31" fmla="*/ 347 h 506"/>
              <a:gd name="T32" fmla="*/ 45 w 482"/>
              <a:gd name="T33" fmla="*/ 177 h 506"/>
              <a:gd name="T34" fmla="*/ 179 w 482"/>
              <a:gd name="T35" fmla="*/ 96 h 506"/>
              <a:gd name="T36" fmla="*/ 325 w 482"/>
              <a:gd name="T37" fmla="*/ 148 h 506"/>
              <a:gd name="T38" fmla="*/ 197 w 482"/>
              <a:gd name="T39" fmla="*/ 130 h 506"/>
              <a:gd name="T40" fmla="*/ 92 w 482"/>
              <a:gd name="T41" fmla="*/ 173 h 506"/>
              <a:gd name="T42" fmla="*/ 51 w 482"/>
              <a:gd name="T43" fmla="*/ 307 h 506"/>
              <a:gd name="T44" fmla="*/ 127 w 482"/>
              <a:gd name="T45" fmla="*/ 409 h 506"/>
              <a:gd name="T46" fmla="*/ 254 w 482"/>
              <a:gd name="T47" fmla="*/ 416 h 506"/>
              <a:gd name="T48" fmla="*/ 339 w 482"/>
              <a:gd name="T49" fmla="*/ 322 h 506"/>
              <a:gd name="T50" fmla="*/ 325 w 482"/>
              <a:gd name="T51" fmla="*/ 203 h 506"/>
              <a:gd name="T52" fmla="*/ 377 w 482"/>
              <a:gd name="T53" fmla="*/ 245 h 506"/>
              <a:gd name="T54" fmla="*/ 222 w 482"/>
              <a:gd name="T55" fmla="*/ 303 h 506"/>
              <a:gd name="T56" fmla="*/ 172 w 482"/>
              <a:gd name="T57" fmla="*/ 303 h 506"/>
              <a:gd name="T58" fmla="*/ 177 w 482"/>
              <a:gd name="T59" fmla="*/ 248 h 506"/>
              <a:gd name="T60" fmla="*/ 211 w 482"/>
              <a:gd name="T61" fmla="*/ 262 h 506"/>
              <a:gd name="T62" fmla="*/ 221 w 482"/>
              <a:gd name="T63" fmla="*/ 272 h 506"/>
              <a:gd name="T64" fmla="*/ 207 w 482"/>
              <a:gd name="T65" fmla="*/ 230 h 506"/>
              <a:gd name="T66" fmla="*/ 148 w 482"/>
              <a:gd name="T67" fmla="*/ 269 h 506"/>
              <a:gd name="T68" fmla="*/ 197 w 482"/>
              <a:gd name="T69" fmla="*/ 327 h 506"/>
              <a:gd name="T70" fmla="*/ 247 w 482"/>
              <a:gd name="T71" fmla="*/ 279 h 506"/>
              <a:gd name="T72" fmla="*/ 285 w 482"/>
              <a:gd name="T73" fmla="*/ 263 h 506"/>
              <a:gd name="T74" fmla="*/ 261 w 482"/>
              <a:gd name="T75" fmla="*/ 341 h 506"/>
              <a:gd name="T76" fmla="*/ 197 w 482"/>
              <a:gd name="T77" fmla="*/ 368 h 506"/>
              <a:gd name="T78" fmla="*/ 133 w 482"/>
              <a:gd name="T79" fmla="*/ 341 h 506"/>
              <a:gd name="T80" fmla="*/ 107 w 482"/>
              <a:gd name="T81" fmla="*/ 270 h 506"/>
              <a:gd name="T82" fmla="*/ 147 w 482"/>
              <a:gd name="T83" fmla="*/ 203 h 506"/>
              <a:gd name="T84" fmla="*/ 223 w 482"/>
              <a:gd name="T85" fmla="*/ 192 h 506"/>
              <a:gd name="T86" fmla="*/ 254 w 482"/>
              <a:gd name="T87" fmla="*/ 191 h 506"/>
              <a:gd name="T88" fmla="*/ 167 w 482"/>
              <a:gd name="T89" fmla="*/ 178 h 506"/>
              <a:gd name="T90" fmla="*/ 101 w 482"/>
              <a:gd name="T91" fmla="*/ 239 h 506"/>
              <a:gd name="T92" fmla="*/ 110 w 482"/>
              <a:gd name="T93" fmla="*/ 336 h 506"/>
              <a:gd name="T94" fmla="*/ 187 w 482"/>
              <a:gd name="T95" fmla="*/ 381 h 506"/>
              <a:gd name="T96" fmla="*/ 255 w 482"/>
              <a:gd name="T97" fmla="*/ 365 h 506"/>
              <a:gd name="T98" fmla="*/ 301 w 482"/>
              <a:gd name="T99" fmla="*/ 288 h 506"/>
              <a:gd name="T100" fmla="*/ 279 w 482"/>
              <a:gd name="T101" fmla="*/ 214 h 506"/>
              <a:gd name="T102" fmla="*/ 332 w 482"/>
              <a:gd name="T103" fmla="*/ 279 h 506"/>
              <a:gd name="T104" fmla="*/ 292 w 482"/>
              <a:gd name="T105" fmla="*/ 374 h 506"/>
              <a:gd name="T106" fmla="*/ 184 w 482"/>
              <a:gd name="T107" fmla="*/ 412 h 506"/>
              <a:gd name="T108" fmla="*/ 85 w 482"/>
              <a:gd name="T109" fmla="*/ 352 h 506"/>
              <a:gd name="T110" fmla="*/ 73 w 482"/>
              <a:gd name="T111" fmla="*/ 228 h 506"/>
              <a:gd name="T112" fmla="*/ 158 w 482"/>
              <a:gd name="T113" fmla="*/ 149 h 506"/>
              <a:gd name="T114" fmla="*/ 270 w 482"/>
              <a:gd name="T115" fmla="*/ 16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2" h="506">
                <a:moveTo>
                  <a:pt x="404" y="136"/>
                </a:moveTo>
                <a:lnTo>
                  <a:pt x="482" y="57"/>
                </a:lnTo>
                <a:lnTo>
                  <a:pt x="447" y="45"/>
                </a:lnTo>
                <a:lnTo>
                  <a:pt x="449" y="44"/>
                </a:lnTo>
                <a:lnTo>
                  <a:pt x="449" y="44"/>
                </a:lnTo>
                <a:lnTo>
                  <a:pt x="451" y="42"/>
                </a:lnTo>
                <a:lnTo>
                  <a:pt x="451" y="39"/>
                </a:lnTo>
                <a:lnTo>
                  <a:pt x="451" y="37"/>
                </a:lnTo>
                <a:lnTo>
                  <a:pt x="449" y="33"/>
                </a:lnTo>
                <a:lnTo>
                  <a:pt x="449" y="33"/>
                </a:lnTo>
                <a:lnTo>
                  <a:pt x="446" y="32"/>
                </a:lnTo>
                <a:lnTo>
                  <a:pt x="444" y="32"/>
                </a:lnTo>
                <a:lnTo>
                  <a:pt x="441" y="32"/>
                </a:lnTo>
                <a:lnTo>
                  <a:pt x="439" y="33"/>
                </a:lnTo>
                <a:lnTo>
                  <a:pt x="437" y="36"/>
                </a:lnTo>
                <a:lnTo>
                  <a:pt x="425" y="0"/>
                </a:lnTo>
                <a:lnTo>
                  <a:pt x="346" y="79"/>
                </a:lnTo>
                <a:lnTo>
                  <a:pt x="358" y="114"/>
                </a:lnTo>
                <a:lnTo>
                  <a:pt x="353" y="119"/>
                </a:lnTo>
                <a:lnTo>
                  <a:pt x="353" y="120"/>
                </a:lnTo>
                <a:lnTo>
                  <a:pt x="335" y="137"/>
                </a:lnTo>
                <a:lnTo>
                  <a:pt x="335" y="137"/>
                </a:lnTo>
                <a:lnTo>
                  <a:pt x="321" y="124"/>
                </a:lnTo>
                <a:lnTo>
                  <a:pt x="305" y="113"/>
                </a:lnTo>
                <a:lnTo>
                  <a:pt x="289" y="104"/>
                </a:lnTo>
                <a:lnTo>
                  <a:pt x="271" y="95"/>
                </a:lnTo>
                <a:lnTo>
                  <a:pt x="254" y="90"/>
                </a:lnTo>
                <a:lnTo>
                  <a:pt x="236" y="84"/>
                </a:lnTo>
                <a:lnTo>
                  <a:pt x="216" y="82"/>
                </a:lnTo>
                <a:lnTo>
                  <a:pt x="197" y="81"/>
                </a:lnTo>
                <a:lnTo>
                  <a:pt x="197" y="81"/>
                </a:lnTo>
                <a:lnTo>
                  <a:pt x="177" y="82"/>
                </a:lnTo>
                <a:lnTo>
                  <a:pt x="158" y="84"/>
                </a:lnTo>
                <a:lnTo>
                  <a:pt x="140" y="90"/>
                </a:lnTo>
                <a:lnTo>
                  <a:pt x="121" y="96"/>
                </a:lnTo>
                <a:lnTo>
                  <a:pt x="104" y="104"/>
                </a:lnTo>
                <a:lnTo>
                  <a:pt x="88" y="114"/>
                </a:lnTo>
                <a:lnTo>
                  <a:pt x="72" y="125"/>
                </a:lnTo>
                <a:lnTo>
                  <a:pt x="58" y="138"/>
                </a:lnTo>
                <a:lnTo>
                  <a:pt x="58" y="138"/>
                </a:lnTo>
                <a:lnTo>
                  <a:pt x="44" y="153"/>
                </a:lnTo>
                <a:lnTo>
                  <a:pt x="33" y="169"/>
                </a:lnTo>
                <a:lnTo>
                  <a:pt x="22" y="187"/>
                </a:lnTo>
                <a:lnTo>
                  <a:pt x="14" y="204"/>
                </a:lnTo>
                <a:lnTo>
                  <a:pt x="8" y="221"/>
                </a:lnTo>
                <a:lnTo>
                  <a:pt x="4" y="241"/>
                </a:lnTo>
                <a:lnTo>
                  <a:pt x="0" y="259"/>
                </a:lnTo>
                <a:lnTo>
                  <a:pt x="0" y="279"/>
                </a:lnTo>
                <a:lnTo>
                  <a:pt x="0" y="297"/>
                </a:lnTo>
                <a:lnTo>
                  <a:pt x="4" y="315"/>
                </a:lnTo>
                <a:lnTo>
                  <a:pt x="8" y="335"/>
                </a:lnTo>
                <a:lnTo>
                  <a:pt x="14" y="352"/>
                </a:lnTo>
                <a:lnTo>
                  <a:pt x="22" y="369"/>
                </a:lnTo>
                <a:lnTo>
                  <a:pt x="33" y="387"/>
                </a:lnTo>
                <a:lnTo>
                  <a:pt x="44" y="403"/>
                </a:lnTo>
                <a:lnTo>
                  <a:pt x="58" y="418"/>
                </a:lnTo>
                <a:lnTo>
                  <a:pt x="58" y="418"/>
                </a:lnTo>
                <a:lnTo>
                  <a:pt x="66" y="425"/>
                </a:lnTo>
                <a:lnTo>
                  <a:pt x="76" y="433"/>
                </a:lnTo>
                <a:lnTo>
                  <a:pt x="54" y="506"/>
                </a:lnTo>
                <a:lnTo>
                  <a:pt x="115" y="506"/>
                </a:lnTo>
                <a:lnTo>
                  <a:pt x="128" y="462"/>
                </a:lnTo>
                <a:lnTo>
                  <a:pt x="128" y="462"/>
                </a:lnTo>
                <a:lnTo>
                  <a:pt x="144" y="469"/>
                </a:lnTo>
                <a:lnTo>
                  <a:pt x="161" y="472"/>
                </a:lnTo>
                <a:lnTo>
                  <a:pt x="180" y="474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215" y="474"/>
                </a:lnTo>
                <a:lnTo>
                  <a:pt x="233" y="472"/>
                </a:lnTo>
                <a:lnTo>
                  <a:pt x="249" y="469"/>
                </a:lnTo>
                <a:lnTo>
                  <a:pt x="266" y="463"/>
                </a:lnTo>
                <a:lnTo>
                  <a:pt x="278" y="506"/>
                </a:lnTo>
                <a:lnTo>
                  <a:pt x="338" y="506"/>
                </a:lnTo>
                <a:lnTo>
                  <a:pt x="318" y="434"/>
                </a:lnTo>
                <a:lnTo>
                  <a:pt x="318" y="434"/>
                </a:lnTo>
                <a:lnTo>
                  <a:pt x="328" y="427"/>
                </a:lnTo>
                <a:lnTo>
                  <a:pt x="336" y="418"/>
                </a:lnTo>
                <a:lnTo>
                  <a:pt x="336" y="418"/>
                </a:lnTo>
                <a:lnTo>
                  <a:pt x="350" y="403"/>
                </a:lnTo>
                <a:lnTo>
                  <a:pt x="361" y="388"/>
                </a:lnTo>
                <a:lnTo>
                  <a:pt x="371" y="371"/>
                </a:lnTo>
                <a:lnTo>
                  <a:pt x="379" y="354"/>
                </a:lnTo>
                <a:lnTo>
                  <a:pt x="386" y="336"/>
                </a:lnTo>
                <a:lnTo>
                  <a:pt x="390" y="316"/>
                </a:lnTo>
                <a:lnTo>
                  <a:pt x="393" y="298"/>
                </a:lnTo>
                <a:lnTo>
                  <a:pt x="395" y="279"/>
                </a:lnTo>
                <a:lnTo>
                  <a:pt x="395" y="279"/>
                </a:lnTo>
                <a:lnTo>
                  <a:pt x="393" y="260"/>
                </a:lnTo>
                <a:lnTo>
                  <a:pt x="391" y="242"/>
                </a:lnTo>
                <a:lnTo>
                  <a:pt x="387" y="225"/>
                </a:lnTo>
                <a:lnTo>
                  <a:pt x="382" y="208"/>
                </a:lnTo>
                <a:lnTo>
                  <a:pt x="375" y="192"/>
                </a:lnTo>
                <a:lnTo>
                  <a:pt x="366" y="176"/>
                </a:lnTo>
                <a:lnTo>
                  <a:pt x="357" y="162"/>
                </a:lnTo>
                <a:lnTo>
                  <a:pt x="345" y="148"/>
                </a:lnTo>
                <a:lnTo>
                  <a:pt x="369" y="124"/>
                </a:lnTo>
                <a:lnTo>
                  <a:pt x="404" y="136"/>
                </a:lnTo>
                <a:close/>
                <a:moveTo>
                  <a:pt x="456" y="64"/>
                </a:moveTo>
                <a:lnTo>
                  <a:pt x="400" y="120"/>
                </a:lnTo>
                <a:lnTo>
                  <a:pt x="379" y="113"/>
                </a:lnTo>
                <a:lnTo>
                  <a:pt x="436" y="57"/>
                </a:lnTo>
                <a:lnTo>
                  <a:pt x="456" y="64"/>
                </a:lnTo>
                <a:close/>
                <a:moveTo>
                  <a:pt x="370" y="103"/>
                </a:moveTo>
                <a:lnTo>
                  <a:pt x="362" y="82"/>
                </a:lnTo>
                <a:lnTo>
                  <a:pt x="418" y="26"/>
                </a:lnTo>
                <a:lnTo>
                  <a:pt x="426" y="46"/>
                </a:lnTo>
                <a:lnTo>
                  <a:pt x="398" y="74"/>
                </a:lnTo>
                <a:lnTo>
                  <a:pt x="370" y="103"/>
                </a:lnTo>
                <a:close/>
                <a:moveTo>
                  <a:pt x="104" y="492"/>
                </a:moveTo>
                <a:lnTo>
                  <a:pt x="74" y="492"/>
                </a:lnTo>
                <a:lnTo>
                  <a:pt x="88" y="443"/>
                </a:lnTo>
                <a:lnTo>
                  <a:pt x="88" y="443"/>
                </a:lnTo>
                <a:lnTo>
                  <a:pt x="101" y="450"/>
                </a:lnTo>
                <a:lnTo>
                  <a:pt x="114" y="457"/>
                </a:lnTo>
                <a:lnTo>
                  <a:pt x="104" y="492"/>
                </a:lnTo>
                <a:close/>
                <a:moveTo>
                  <a:pt x="319" y="492"/>
                </a:moveTo>
                <a:lnTo>
                  <a:pt x="289" y="492"/>
                </a:lnTo>
                <a:lnTo>
                  <a:pt x="279" y="458"/>
                </a:lnTo>
                <a:lnTo>
                  <a:pt x="279" y="458"/>
                </a:lnTo>
                <a:lnTo>
                  <a:pt x="292" y="451"/>
                </a:lnTo>
                <a:lnTo>
                  <a:pt x="305" y="443"/>
                </a:lnTo>
                <a:lnTo>
                  <a:pt x="319" y="492"/>
                </a:lnTo>
                <a:close/>
                <a:moveTo>
                  <a:pt x="380" y="279"/>
                </a:moveTo>
                <a:lnTo>
                  <a:pt x="380" y="279"/>
                </a:lnTo>
                <a:lnTo>
                  <a:pt x="379" y="296"/>
                </a:lnTo>
                <a:lnTo>
                  <a:pt x="377" y="314"/>
                </a:lnTo>
                <a:lnTo>
                  <a:pt x="373" y="331"/>
                </a:lnTo>
                <a:lnTo>
                  <a:pt x="366" y="348"/>
                </a:lnTo>
                <a:lnTo>
                  <a:pt x="359" y="364"/>
                </a:lnTo>
                <a:lnTo>
                  <a:pt x="349" y="380"/>
                </a:lnTo>
                <a:lnTo>
                  <a:pt x="338" y="394"/>
                </a:lnTo>
                <a:lnTo>
                  <a:pt x="326" y="407"/>
                </a:lnTo>
                <a:lnTo>
                  <a:pt x="326" y="407"/>
                </a:lnTo>
                <a:lnTo>
                  <a:pt x="314" y="420"/>
                </a:lnTo>
                <a:lnTo>
                  <a:pt x="298" y="431"/>
                </a:lnTo>
                <a:lnTo>
                  <a:pt x="283" y="439"/>
                </a:lnTo>
                <a:lnTo>
                  <a:pt x="267" y="447"/>
                </a:lnTo>
                <a:lnTo>
                  <a:pt x="251" y="454"/>
                </a:lnTo>
                <a:lnTo>
                  <a:pt x="234" y="458"/>
                </a:lnTo>
                <a:lnTo>
                  <a:pt x="215" y="460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79" y="460"/>
                </a:lnTo>
                <a:lnTo>
                  <a:pt x="161" y="458"/>
                </a:lnTo>
                <a:lnTo>
                  <a:pt x="144" y="454"/>
                </a:lnTo>
                <a:lnTo>
                  <a:pt x="127" y="447"/>
                </a:lnTo>
                <a:lnTo>
                  <a:pt x="110" y="439"/>
                </a:lnTo>
                <a:lnTo>
                  <a:pt x="95" y="431"/>
                </a:lnTo>
                <a:lnTo>
                  <a:pt x="81" y="420"/>
                </a:lnTo>
                <a:lnTo>
                  <a:pt x="67" y="407"/>
                </a:lnTo>
                <a:lnTo>
                  <a:pt x="67" y="407"/>
                </a:lnTo>
                <a:lnTo>
                  <a:pt x="55" y="394"/>
                </a:lnTo>
                <a:lnTo>
                  <a:pt x="45" y="379"/>
                </a:lnTo>
                <a:lnTo>
                  <a:pt x="35" y="363"/>
                </a:lnTo>
                <a:lnTo>
                  <a:pt x="27" y="347"/>
                </a:lnTo>
                <a:lnTo>
                  <a:pt x="22" y="330"/>
                </a:lnTo>
                <a:lnTo>
                  <a:pt x="18" y="313"/>
                </a:lnTo>
                <a:lnTo>
                  <a:pt x="14" y="296"/>
                </a:lnTo>
                <a:lnTo>
                  <a:pt x="14" y="279"/>
                </a:lnTo>
                <a:lnTo>
                  <a:pt x="14" y="260"/>
                </a:lnTo>
                <a:lnTo>
                  <a:pt x="18" y="243"/>
                </a:lnTo>
                <a:lnTo>
                  <a:pt x="22" y="226"/>
                </a:lnTo>
                <a:lnTo>
                  <a:pt x="27" y="209"/>
                </a:lnTo>
                <a:lnTo>
                  <a:pt x="35" y="193"/>
                </a:lnTo>
                <a:lnTo>
                  <a:pt x="45" y="177"/>
                </a:lnTo>
                <a:lnTo>
                  <a:pt x="55" y="163"/>
                </a:lnTo>
                <a:lnTo>
                  <a:pt x="67" y="149"/>
                </a:lnTo>
                <a:lnTo>
                  <a:pt x="67" y="149"/>
                </a:lnTo>
                <a:lnTo>
                  <a:pt x="81" y="136"/>
                </a:lnTo>
                <a:lnTo>
                  <a:pt x="95" y="125"/>
                </a:lnTo>
                <a:lnTo>
                  <a:pt x="110" y="117"/>
                </a:lnTo>
                <a:lnTo>
                  <a:pt x="127" y="109"/>
                </a:lnTo>
                <a:lnTo>
                  <a:pt x="144" y="103"/>
                </a:lnTo>
                <a:lnTo>
                  <a:pt x="161" y="98"/>
                </a:lnTo>
                <a:lnTo>
                  <a:pt x="179" y="96"/>
                </a:lnTo>
                <a:lnTo>
                  <a:pt x="197" y="95"/>
                </a:lnTo>
                <a:lnTo>
                  <a:pt x="197" y="95"/>
                </a:lnTo>
                <a:lnTo>
                  <a:pt x="215" y="96"/>
                </a:lnTo>
                <a:lnTo>
                  <a:pt x="233" y="98"/>
                </a:lnTo>
                <a:lnTo>
                  <a:pt x="250" y="103"/>
                </a:lnTo>
                <a:lnTo>
                  <a:pt x="266" y="109"/>
                </a:lnTo>
                <a:lnTo>
                  <a:pt x="282" y="115"/>
                </a:lnTo>
                <a:lnTo>
                  <a:pt x="297" y="125"/>
                </a:lnTo>
                <a:lnTo>
                  <a:pt x="311" y="135"/>
                </a:lnTo>
                <a:lnTo>
                  <a:pt x="325" y="148"/>
                </a:lnTo>
                <a:lnTo>
                  <a:pt x="301" y="172"/>
                </a:lnTo>
                <a:lnTo>
                  <a:pt x="301" y="172"/>
                </a:lnTo>
                <a:lnTo>
                  <a:pt x="290" y="162"/>
                </a:lnTo>
                <a:lnTo>
                  <a:pt x="279" y="153"/>
                </a:lnTo>
                <a:lnTo>
                  <a:pt x="266" y="147"/>
                </a:lnTo>
                <a:lnTo>
                  <a:pt x="253" y="140"/>
                </a:lnTo>
                <a:lnTo>
                  <a:pt x="240" y="136"/>
                </a:lnTo>
                <a:lnTo>
                  <a:pt x="226" y="132"/>
                </a:lnTo>
                <a:lnTo>
                  <a:pt x="212" y="131"/>
                </a:lnTo>
                <a:lnTo>
                  <a:pt x="197" y="130"/>
                </a:lnTo>
                <a:lnTo>
                  <a:pt x="197" y="130"/>
                </a:lnTo>
                <a:lnTo>
                  <a:pt x="183" y="131"/>
                </a:lnTo>
                <a:lnTo>
                  <a:pt x="168" y="133"/>
                </a:lnTo>
                <a:lnTo>
                  <a:pt x="154" y="136"/>
                </a:lnTo>
                <a:lnTo>
                  <a:pt x="140" y="140"/>
                </a:lnTo>
                <a:lnTo>
                  <a:pt x="127" y="147"/>
                </a:lnTo>
                <a:lnTo>
                  <a:pt x="115" y="154"/>
                </a:lnTo>
                <a:lnTo>
                  <a:pt x="103" y="163"/>
                </a:lnTo>
                <a:lnTo>
                  <a:pt x="92" y="173"/>
                </a:lnTo>
                <a:lnTo>
                  <a:pt x="92" y="173"/>
                </a:lnTo>
                <a:lnTo>
                  <a:pt x="81" y="185"/>
                </a:lnTo>
                <a:lnTo>
                  <a:pt x="73" y="196"/>
                </a:lnTo>
                <a:lnTo>
                  <a:pt x="65" y="208"/>
                </a:lnTo>
                <a:lnTo>
                  <a:pt x="60" y="222"/>
                </a:lnTo>
                <a:lnTo>
                  <a:pt x="54" y="235"/>
                </a:lnTo>
                <a:lnTo>
                  <a:pt x="51" y="249"/>
                </a:lnTo>
                <a:lnTo>
                  <a:pt x="49" y="263"/>
                </a:lnTo>
                <a:lnTo>
                  <a:pt x="49" y="279"/>
                </a:lnTo>
                <a:lnTo>
                  <a:pt x="49" y="293"/>
                </a:lnTo>
                <a:lnTo>
                  <a:pt x="51" y="307"/>
                </a:lnTo>
                <a:lnTo>
                  <a:pt x="54" y="321"/>
                </a:lnTo>
                <a:lnTo>
                  <a:pt x="60" y="334"/>
                </a:lnTo>
                <a:lnTo>
                  <a:pt x="65" y="348"/>
                </a:lnTo>
                <a:lnTo>
                  <a:pt x="73" y="360"/>
                </a:lnTo>
                <a:lnTo>
                  <a:pt x="81" y="371"/>
                </a:lnTo>
                <a:lnTo>
                  <a:pt x="92" y="383"/>
                </a:lnTo>
                <a:lnTo>
                  <a:pt x="92" y="383"/>
                </a:lnTo>
                <a:lnTo>
                  <a:pt x="103" y="393"/>
                </a:lnTo>
                <a:lnTo>
                  <a:pt x="115" y="402"/>
                </a:lnTo>
                <a:lnTo>
                  <a:pt x="127" y="409"/>
                </a:lnTo>
                <a:lnTo>
                  <a:pt x="140" y="416"/>
                </a:lnTo>
                <a:lnTo>
                  <a:pt x="154" y="420"/>
                </a:lnTo>
                <a:lnTo>
                  <a:pt x="168" y="424"/>
                </a:lnTo>
                <a:lnTo>
                  <a:pt x="183" y="427"/>
                </a:lnTo>
                <a:lnTo>
                  <a:pt x="197" y="427"/>
                </a:lnTo>
                <a:lnTo>
                  <a:pt x="197" y="427"/>
                </a:lnTo>
                <a:lnTo>
                  <a:pt x="212" y="427"/>
                </a:lnTo>
                <a:lnTo>
                  <a:pt x="226" y="424"/>
                </a:lnTo>
                <a:lnTo>
                  <a:pt x="240" y="420"/>
                </a:lnTo>
                <a:lnTo>
                  <a:pt x="254" y="416"/>
                </a:lnTo>
                <a:lnTo>
                  <a:pt x="267" y="409"/>
                </a:lnTo>
                <a:lnTo>
                  <a:pt x="280" y="402"/>
                </a:lnTo>
                <a:lnTo>
                  <a:pt x="291" y="393"/>
                </a:lnTo>
                <a:lnTo>
                  <a:pt x="303" y="383"/>
                </a:lnTo>
                <a:lnTo>
                  <a:pt x="303" y="383"/>
                </a:lnTo>
                <a:lnTo>
                  <a:pt x="312" y="373"/>
                </a:lnTo>
                <a:lnTo>
                  <a:pt x="321" y="361"/>
                </a:lnTo>
                <a:lnTo>
                  <a:pt x="329" y="348"/>
                </a:lnTo>
                <a:lnTo>
                  <a:pt x="335" y="335"/>
                </a:lnTo>
                <a:lnTo>
                  <a:pt x="339" y="322"/>
                </a:lnTo>
                <a:lnTo>
                  <a:pt x="343" y="308"/>
                </a:lnTo>
                <a:lnTo>
                  <a:pt x="345" y="293"/>
                </a:lnTo>
                <a:lnTo>
                  <a:pt x="346" y="279"/>
                </a:lnTo>
                <a:lnTo>
                  <a:pt x="346" y="279"/>
                </a:lnTo>
                <a:lnTo>
                  <a:pt x="345" y="265"/>
                </a:lnTo>
                <a:lnTo>
                  <a:pt x="344" y="252"/>
                </a:lnTo>
                <a:lnTo>
                  <a:pt x="341" y="240"/>
                </a:lnTo>
                <a:lnTo>
                  <a:pt x="337" y="227"/>
                </a:lnTo>
                <a:lnTo>
                  <a:pt x="332" y="215"/>
                </a:lnTo>
                <a:lnTo>
                  <a:pt x="325" y="203"/>
                </a:lnTo>
                <a:lnTo>
                  <a:pt x="319" y="192"/>
                </a:lnTo>
                <a:lnTo>
                  <a:pt x="310" y="182"/>
                </a:lnTo>
                <a:lnTo>
                  <a:pt x="335" y="158"/>
                </a:lnTo>
                <a:lnTo>
                  <a:pt x="335" y="158"/>
                </a:lnTo>
                <a:lnTo>
                  <a:pt x="345" y="171"/>
                </a:lnTo>
                <a:lnTo>
                  <a:pt x="355" y="185"/>
                </a:lnTo>
                <a:lnTo>
                  <a:pt x="362" y="199"/>
                </a:lnTo>
                <a:lnTo>
                  <a:pt x="369" y="214"/>
                </a:lnTo>
                <a:lnTo>
                  <a:pt x="374" y="229"/>
                </a:lnTo>
                <a:lnTo>
                  <a:pt x="377" y="245"/>
                </a:lnTo>
                <a:lnTo>
                  <a:pt x="379" y="261"/>
                </a:lnTo>
                <a:lnTo>
                  <a:pt x="380" y="279"/>
                </a:lnTo>
                <a:lnTo>
                  <a:pt x="380" y="279"/>
                </a:lnTo>
                <a:close/>
                <a:moveTo>
                  <a:pt x="233" y="279"/>
                </a:moveTo>
                <a:lnTo>
                  <a:pt x="233" y="279"/>
                </a:lnTo>
                <a:lnTo>
                  <a:pt x="231" y="285"/>
                </a:lnTo>
                <a:lnTo>
                  <a:pt x="230" y="292"/>
                </a:lnTo>
                <a:lnTo>
                  <a:pt x="226" y="298"/>
                </a:lnTo>
                <a:lnTo>
                  <a:pt x="222" y="303"/>
                </a:lnTo>
                <a:lnTo>
                  <a:pt x="222" y="303"/>
                </a:lnTo>
                <a:lnTo>
                  <a:pt x="216" y="308"/>
                </a:lnTo>
                <a:lnTo>
                  <a:pt x="211" y="311"/>
                </a:lnTo>
                <a:lnTo>
                  <a:pt x="204" y="313"/>
                </a:lnTo>
                <a:lnTo>
                  <a:pt x="197" y="313"/>
                </a:lnTo>
                <a:lnTo>
                  <a:pt x="197" y="313"/>
                </a:lnTo>
                <a:lnTo>
                  <a:pt x="190" y="313"/>
                </a:lnTo>
                <a:lnTo>
                  <a:pt x="184" y="311"/>
                </a:lnTo>
                <a:lnTo>
                  <a:pt x="177" y="308"/>
                </a:lnTo>
                <a:lnTo>
                  <a:pt x="172" y="303"/>
                </a:lnTo>
                <a:lnTo>
                  <a:pt x="172" y="303"/>
                </a:lnTo>
                <a:lnTo>
                  <a:pt x="168" y="298"/>
                </a:lnTo>
                <a:lnTo>
                  <a:pt x="164" y="292"/>
                </a:lnTo>
                <a:lnTo>
                  <a:pt x="162" y="285"/>
                </a:lnTo>
                <a:lnTo>
                  <a:pt x="161" y="279"/>
                </a:lnTo>
                <a:lnTo>
                  <a:pt x="162" y="271"/>
                </a:lnTo>
                <a:lnTo>
                  <a:pt x="164" y="265"/>
                </a:lnTo>
                <a:lnTo>
                  <a:pt x="168" y="259"/>
                </a:lnTo>
                <a:lnTo>
                  <a:pt x="172" y="253"/>
                </a:lnTo>
                <a:lnTo>
                  <a:pt x="172" y="253"/>
                </a:lnTo>
                <a:lnTo>
                  <a:pt x="177" y="248"/>
                </a:lnTo>
                <a:lnTo>
                  <a:pt x="184" y="245"/>
                </a:lnTo>
                <a:lnTo>
                  <a:pt x="190" y="243"/>
                </a:lnTo>
                <a:lnTo>
                  <a:pt x="197" y="243"/>
                </a:lnTo>
                <a:lnTo>
                  <a:pt x="197" y="243"/>
                </a:lnTo>
                <a:lnTo>
                  <a:pt x="203" y="243"/>
                </a:lnTo>
                <a:lnTo>
                  <a:pt x="210" y="245"/>
                </a:lnTo>
                <a:lnTo>
                  <a:pt x="215" y="248"/>
                </a:lnTo>
                <a:lnTo>
                  <a:pt x="221" y="252"/>
                </a:lnTo>
                <a:lnTo>
                  <a:pt x="211" y="262"/>
                </a:lnTo>
                <a:lnTo>
                  <a:pt x="211" y="262"/>
                </a:lnTo>
                <a:lnTo>
                  <a:pt x="209" y="265"/>
                </a:lnTo>
                <a:lnTo>
                  <a:pt x="209" y="267"/>
                </a:lnTo>
                <a:lnTo>
                  <a:pt x="209" y="270"/>
                </a:lnTo>
                <a:lnTo>
                  <a:pt x="211" y="272"/>
                </a:lnTo>
                <a:lnTo>
                  <a:pt x="211" y="272"/>
                </a:lnTo>
                <a:lnTo>
                  <a:pt x="213" y="273"/>
                </a:lnTo>
                <a:lnTo>
                  <a:pt x="215" y="274"/>
                </a:lnTo>
                <a:lnTo>
                  <a:pt x="215" y="274"/>
                </a:lnTo>
                <a:lnTo>
                  <a:pt x="218" y="273"/>
                </a:lnTo>
                <a:lnTo>
                  <a:pt x="221" y="272"/>
                </a:lnTo>
                <a:lnTo>
                  <a:pt x="229" y="263"/>
                </a:lnTo>
                <a:lnTo>
                  <a:pt x="229" y="263"/>
                </a:lnTo>
                <a:lnTo>
                  <a:pt x="231" y="271"/>
                </a:lnTo>
                <a:lnTo>
                  <a:pt x="233" y="279"/>
                </a:lnTo>
                <a:lnTo>
                  <a:pt x="233" y="279"/>
                </a:lnTo>
                <a:close/>
                <a:moveTo>
                  <a:pt x="230" y="242"/>
                </a:moveTo>
                <a:lnTo>
                  <a:pt x="230" y="242"/>
                </a:lnTo>
                <a:lnTo>
                  <a:pt x="224" y="236"/>
                </a:lnTo>
                <a:lnTo>
                  <a:pt x="215" y="232"/>
                </a:lnTo>
                <a:lnTo>
                  <a:pt x="207" y="230"/>
                </a:lnTo>
                <a:lnTo>
                  <a:pt x="197" y="229"/>
                </a:lnTo>
                <a:lnTo>
                  <a:pt x="197" y="229"/>
                </a:lnTo>
                <a:lnTo>
                  <a:pt x="187" y="230"/>
                </a:lnTo>
                <a:lnTo>
                  <a:pt x="179" y="232"/>
                </a:lnTo>
                <a:lnTo>
                  <a:pt x="170" y="236"/>
                </a:lnTo>
                <a:lnTo>
                  <a:pt x="162" y="243"/>
                </a:lnTo>
                <a:lnTo>
                  <a:pt x="162" y="243"/>
                </a:lnTo>
                <a:lnTo>
                  <a:pt x="156" y="250"/>
                </a:lnTo>
                <a:lnTo>
                  <a:pt x="152" y="259"/>
                </a:lnTo>
                <a:lnTo>
                  <a:pt x="148" y="269"/>
                </a:lnTo>
                <a:lnTo>
                  <a:pt x="147" y="279"/>
                </a:lnTo>
                <a:lnTo>
                  <a:pt x="148" y="287"/>
                </a:lnTo>
                <a:lnTo>
                  <a:pt x="152" y="297"/>
                </a:lnTo>
                <a:lnTo>
                  <a:pt x="156" y="306"/>
                </a:lnTo>
                <a:lnTo>
                  <a:pt x="162" y="313"/>
                </a:lnTo>
                <a:lnTo>
                  <a:pt x="162" y="313"/>
                </a:lnTo>
                <a:lnTo>
                  <a:pt x="170" y="320"/>
                </a:lnTo>
                <a:lnTo>
                  <a:pt x="179" y="324"/>
                </a:lnTo>
                <a:lnTo>
                  <a:pt x="187" y="327"/>
                </a:lnTo>
                <a:lnTo>
                  <a:pt x="197" y="327"/>
                </a:lnTo>
                <a:lnTo>
                  <a:pt x="197" y="327"/>
                </a:lnTo>
                <a:lnTo>
                  <a:pt x="207" y="327"/>
                </a:lnTo>
                <a:lnTo>
                  <a:pt x="216" y="324"/>
                </a:lnTo>
                <a:lnTo>
                  <a:pt x="225" y="320"/>
                </a:lnTo>
                <a:lnTo>
                  <a:pt x="233" y="313"/>
                </a:lnTo>
                <a:lnTo>
                  <a:pt x="233" y="313"/>
                </a:lnTo>
                <a:lnTo>
                  <a:pt x="238" y="306"/>
                </a:lnTo>
                <a:lnTo>
                  <a:pt x="243" y="297"/>
                </a:lnTo>
                <a:lnTo>
                  <a:pt x="245" y="288"/>
                </a:lnTo>
                <a:lnTo>
                  <a:pt x="247" y="279"/>
                </a:lnTo>
                <a:lnTo>
                  <a:pt x="247" y="279"/>
                </a:lnTo>
                <a:lnTo>
                  <a:pt x="247" y="271"/>
                </a:lnTo>
                <a:lnTo>
                  <a:pt x="244" y="265"/>
                </a:lnTo>
                <a:lnTo>
                  <a:pt x="242" y="259"/>
                </a:lnTo>
                <a:lnTo>
                  <a:pt x="240" y="253"/>
                </a:lnTo>
                <a:lnTo>
                  <a:pt x="268" y="223"/>
                </a:lnTo>
                <a:lnTo>
                  <a:pt x="268" y="223"/>
                </a:lnTo>
                <a:lnTo>
                  <a:pt x="277" y="236"/>
                </a:lnTo>
                <a:lnTo>
                  <a:pt x="282" y="249"/>
                </a:lnTo>
                <a:lnTo>
                  <a:pt x="285" y="263"/>
                </a:lnTo>
                <a:lnTo>
                  <a:pt x="287" y="279"/>
                </a:lnTo>
                <a:lnTo>
                  <a:pt x="287" y="279"/>
                </a:lnTo>
                <a:lnTo>
                  <a:pt x="287" y="287"/>
                </a:lnTo>
                <a:lnTo>
                  <a:pt x="285" y="296"/>
                </a:lnTo>
                <a:lnTo>
                  <a:pt x="283" y="304"/>
                </a:lnTo>
                <a:lnTo>
                  <a:pt x="280" y="312"/>
                </a:lnTo>
                <a:lnTo>
                  <a:pt x="277" y="321"/>
                </a:lnTo>
                <a:lnTo>
                  <a:pt x="271" y="328"/>
                </a:lnTo>
                <a:lnTo>
                  <a:pt x="267" y="335"/>
                </a:lnTo>
                <a:lnTo>
                  <a:pt x="261" y="341"/>
                </a:lnTo>
                <a:lnTo>
                  <a:pt x="261" y="341"/>
                </a:lnTo>
                <a:lnTo>
                  <a:pt x="254" y="348"/>
                </a:lnTo>
                <a:lnTo>
                  <a:pt x="247" y="353"/>
                </a:lnTo>
                <a:lnTo>
                  <a:pt x="239" y="357"/>
                </a:lnTo>
                <a:lnTo>
                  <a:pt x="231" y="361"/>
                </a:lnTo>
                <a:lnTo>
                  <a:pt x="223" y="364"/>
                </a:lnTo>
                <a:lnTo>
                  <a:pt x="215" y="366"/>
                </a:lnTo>
                <a:lnTo>
                  <a:pt x="206" y="367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88" y="367"/>
                </a:lnTo>
                <a:lnTo>
                  <a:pt x="180" y="366"/>
                </a:lnTo>
                <a:lnTo>
                  <a:pt x="171" y="364"/>
                </a:lnTo>
                <a:lnTo>
                  <a:pt x="162" y="361"/>
                </a:lnTo>
                <a:lnTo>
                  <a:pt x="155" y="357"/>
                </a:lnTo>
                <a:lnTo>
                  <a:pt x="147" y="353"/>
                </a:lnTo>
                <a:lnTo>
                  <a:pt x="140" y="348"/>
                </a:lnTo>
                <a:lnTo>
                  <a:pt x="133" y="341"/>
                </a:lnTo>
                <a:lnTo>
                  <a:pt x="133" y="341"/>
                </a:lnTo>
                <a:lnTo>
                  <a:pt x="128" y="335"/>
                </a:lnTo>
                <a:lnTo>
                  <a:pt x="122" y="327"/>
                </a:lnTo>
                <a:lnTo>
                  <a:pt x="118" y="320"/>
                </a:lnTo>
                <a:lnTo>
                  <a:pt x="114" y="312"/>
                </a:lnTo>
                <a:lnTo>
                  <a:pt x="110" y="303"/>
                </a:lnTo>
                <a:lnTo>
                  <a:pt x="109" y="295"/>
                </a:lnTo>
                <a:lnTo>
                  <a:pt x="107" y="287"/>
                </a:lnTo>
                <a:lnTo>
                  <a:pt x="107" y="279"/>
                </a:lnTo>
                <a:lnTo>
                  <a:pt x="107" y="270"/>
                </a:lnTo>
                <a:lnTo>
                  <a:pt x="109" y="261"/>
                </a:lnTo>
                <a:lnTo>
                  <a:pt x="110" y="253"/>
                </a:lnTo>
                <a:lnTo>
                  <a:pt x="114" y="244"/>
                </a:lnTo>
                <a:lnTo>
                  <a:pt x="118" y="236"/>
                </a:lnTo>
                <a:lnTo>
                  <a:pt x="122" y="229"/>
                </a:lnTo>
                <a:lnTo>
                  <a:pt x="128" y="221"/>
                </a:lnTo>
                <a:lnTo>
                  <a:pt x="133" y="215"/>
                </a:lnTo>
                <a:lnTo>
                  <a:pt x="133" y="215"/>
                </a:lnTo>
                <a:lnTo>
                  <a:pt x="141" y="208"/>
                </a:lnTo>
                <a:lnTo>
                  <a:pt x="147" y="203"/>
                </a:lnTo>
                <a:lnTo>
                  <a:pt x="155" y="199"/>
                </a:lnTo>
                <a:lnTo>
                  <a:pt x="162" y="195"/>
                </a:lnTo>
                <a:lnTo>
                  <a:pt x="171" y="192"/>
                </a:lnTo>
                <a:lnTo>
                  <a:pt x="180" y="190"/>
                </a:lnTo>
                <a:lnTo>
                  <a:pt x="188" y="189"/>
                </a:lnTo>
                <a:lnTo>
                  <a:pt x="197" y="188"/>
                </a:lnTo>
                <a:lnTo>
                  <a:pt x="197" y="188"/>
                </a:lnTo>
                <a:lnTo>
                  <a:pt x="206" y="189"/>
                </a:lnTo>
                <a:lnTo>
                  <a:pt x="214" y="190"/>
                </a:lnTo>
                <a:lnTo>
                  <a:pt x="223" y="192"/>
                </a:lnTo>
                <a:lnTo>
                  <a:pt x="230" y="194"/>
                </a:lnTo>
                <a:lnTo>
                  <a:pt x="238" y="199"/>
                </a:lnTo>
                <a:lnTo>
                  <a:pt x="245" y="203"/>
                </a:lnTo>
                <a:lnTo>
                  <a:pt x="253" y="207"/>
                </a:lnTo>
                <a:lnTo>
                  <a:pt x="260" y="214"/>
                </a:lnTo>
                <a:lnTo>
                  <a:pt x="230" y="242"/>
                </a:lnTo>
                <a:close/>
                <a:moveTo>
                  <a:pt x="269" y="203"/>
                </a:moveTo>
                <a:lnTo>
                  <a:pt x="269" y="203"/>
                </a:lnTo>
                <a:lnTo>
                  <a:pt x="262" y="196"/>
                </a:lnTo>
                <a:lnTo>
                  <a:pt x="254" y="191"/>
                </a:lnTo>
                <a:lnTo>
                  <a:pt x="245" y="186"/>
                </a:lnTo>
                <a:lnTo>
                  <a:pt x="236" y="181"/>
                </a:lnTo>
                <a:lnTo>
                  <a:pt x="227" y="178"/>
                </a:lnTo>
                <a:lnTo>
                  <a:pt x="217" y="176"/>
                </a:lnTo>
                <a:lnTo>
                  <a:pt x="208" y="175"/>
                </a:lnTo>
                <a:lnTo>
                  <a:pt x="197" y="174"/>
                </a:lnTo>
                <a:lnTo>
                  <a:pt x="197" y="174"/>
                </a:lnTo>
                <a:lnTo>
                  <a:pt x="187" y="175"/>
                </a:lnTo>
                <a:lnTo>
                  <a:pt x="176" y="176"/>
                </a:lnTo>
                <a:lnTo>
                  <a:pt x="167" y="178"/>
                </a:lnTo>
                <a:lnTo>
                  <a:pt x="157" y="182"/>
                </a:lnTo>
                <a:lnTo>
                  <a:pt x="148" y="187"/>
                </a:lnTo>
                <a:lnTo>
                  <a:pt x="140" y="191"/>
                </a:lnTo>
                <a:lnTo>
                  <a:pt x="131" y="198"/>
                </a:lnTo>
                <a:lnTo>
                  <a:pt x="123" y="205"/>
                </a:lnTo>
                <a:lnTo>
                  <a:pt x="123" y="205"/>
                </a:lnTo>
                <a:lnTo>
                  <a:pt x="117" y="213"/>
                </a:lnTo>
                <a:lnTo>
                  <a:pt x="110" y="221"/>
                </a:lnTo>
                <a:lnTo>
                  <a:pt x="105" y="230"/>
                </a:lnTo>
                <a:lnTo>
                  <a:pt x="101" y="239"/>
                </a:lnTo>
                <a:lnTo>
                  <a:pt x="98" y="248"/>
                </a:lnTo>
                <a:lnTo>
                  <a:pt x="95" y="258"/>
                </a:lnTo>
                <a:lnTo>
                  <a:pt x="93" y="268"/>
                </a:lnTo>
                <a:lnTo>
                  <a:pt x="93" y="279"/>
                </a:lnTo>
                <a:lnTo>
                  <a:pt x="93" y="288"/>
                </a:lnTo>
                <a:lnTo>
                  <a:pt x="95" y="298"/>
                </a:lnTo>
                <a:lnTo>
                  <a:pt x="98" y="308"/>
                </a:lnTo>
                <a:lnTo>
                  <a:pt x="101" y="317"/>
                </a:lnTo>
                <a:lnTo>
                  <a:pt x="105" y="326"/>
                </a:lnTo>
                <a:lnTo>
                  <a:pt x="110" y="336"/>
                </a:lnTo>
                <a:lnTo>
                  <a:pt x="117" y="343"/>
                </a:lnTo>
                <a:lnTo>
                  <a:pt x="123" y="352"/>
                </a:lnTo>
                <a:lnTo>
                  <a:pt x="123" y="352"/>
                </a:lnTo>
                <a:lnTo>
                  <a:pt x="131" y="358"/>
                </a:lnTo>
                <a:lnTo>
                  <a:pt x="140" y="365"/>
                </a:lnTo>
                <a:lnTo>
                  <a:pt x="148" y="370"/>
                </a:lnTo>
                <a:lnTo>
                  <a:pt x="157" y="375"/>
                </a:lnTo>
                <a:lnTo>
                  <a:pt x="167" y="378"/>
                </a:lnTo>
                <a:lnTo>
                  <a:pt x="176" y="380"/>
                </a:lnTo>
                <a:lnTo>
                  <a:pt x="187" y="381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208" y="381"/>
                </a:lnTo>
                <a:lnTo>
                  <a:pt x="217" y="380"/>
                </a:lnTo>
                <a:lnTo>
                  <a:pt x="227" y="378"/>
                </a:lnTo>
                <a:lnTo>
                  <a:pt x="237" y="375"/>
                </a:lnTo>
                <a:lnTo>
                  <a:pt x="247" y="370"/>
                </a:lnTo>
                <a:lnTo>
                  <a:pt x="255" y="365"/>
                </a:lnTo>
                <a:lnTo>
                  <a:pt x="263" y="358"/>
                </a:lnTo>
                <a:lnTo>
                  <a:pt x="270" y="352"/>
                </a:lnTo>
                <a:lnTo>
                  <a:pt x="270" y="352"/>
                </a:lnTo>
                <a:lnTo>
                  <a:pt x="278" y="344"/>
                </a:lnTo>
                <a:lnTo>
                  <a:pt x="283" y="336"/>
                </a:lnTo>
                <a:lnTo>
                  <a:pt x="289" y="327"/>
                </a:lnTo>
                <a:lnTo>
                  <a:pt x="293" y="317"/>
                </a:lnTo>
                <a:lnTo>
                  <a:pt x="296" y="309"/>
                </a:lnTo>
                <a:lnTo>
                  <a:pt x="299" y="299"/>
                </a:lnTo>
                <a:lnTo>
                  <a:pt x="301" y="288"/>
                </a:lnTo>
                <a:lnTo>
                  <a:pt x="301" y="279"/>
                </a:lnTo>
                <a:lnTo>
                  <a:pt x="301" y="279"/>
                </a:lnTo>
                <a:lnTo>
                  <a:pt x="301" y="269"/>
                </a:lnTo>
                <a:lnTo>
                  <a:pt x="299" y="260"/>
                </a:lnTo>
                <a:lnTo>
                  <a:pt x="297" y="253"/>
                </a:lnTo>
                <a:lnTo>
                  <a:pt x="295" y="244"/>
                </a:lnTo>
                <a:lnTo>
                  <a:pt x="292" y="236"/>
                </a:lnTo>
                <a:lnTo>
                  <a:pt x="289" y="228"/>
                </a:lnTo>
                <a:lnTo>
                  <a:pt x="284" y="221"/>
                </a:lnTo>
                <a:lnTo>
                  <a:pt x="279" y="214"/>
                </a:lnTo>
                <a:lnTo>
                  <a:pt x="301" y="192"/>
                </a:lnTo>
                <a:lnTo>
                  <a:pt x="301" y="192"/>
                </a:lnTo>
                <a:lnTo>
                  <a:pt x="308" y="202"/>
                </a:lnTo>
                <a:lnTo>
                  <a:pt x="314" y="212"/>
                </a:lnTo>
                <a:lnTo>
                  <a:pt x="319" y="221"/>
                </a:lnTo>
                <a:lnTo>
                  <a:pt x="323" y="232"/>
                </a:lnTo>
                <a:lnTo>
                  <a:pt x="328" y="243"/>
                </a:lnTo>
                <a:lnTo>
                  <a:pt x="330" y="255"/>
                </a:lnTo>
                <a:lnTo>
                  <a:pt x="331" y="267"/>
                </a:lnTo>
                <a:lnTo>
                  <a:pt x="332" y="279"/>
                </a:lnTo>
                <a:lnTo>
                  <a:pt x="332" y="279"/>
                </a:lnTo>
                <a:lnTo>
                  <a:pt x="331" y="292"/>
                </a:lnTo>
                <a:lnTo>
                  <a:pt x="329" y="304"/>
                </a:lnTo>
                <a:lnTo>
                  <a:pt x="326" y="317"/>
                </a:lnTo>
                <a:lnTo>
                  <a:pt x="321" y="329"/>
                </a:lnTo>
                <a:lnTo>
                  <a:pt x="316" y="341"/>
                </a:lnTo>
                <a:lnTo>
                  <a:pt x="309" y="353"/>
                </a:lnTo>
                <a:lnTo>
                  <a:pt x="302" y="364"/>
                </a:lnTo>
                <a:lnTo>
                  <a:pt x="292" y="374"/>
                </a:lnTo>
                <a:lnTo>
                  <a:pt x="292" y="374"/>
                </a:lnTo>
                <a:lnTo>
                  <a:pt x="282" y="382"/>
                </a:lnTo>
                <a:lnTo>
                  <a:pt x="271" y="390"/>
                </a:lnTo>
                <a:lnTo>
                  <a:pt x="261" y="397"/>
                </a:lnTo>
                <a:lnTo>
                  <a:pt x="249" y="403"/>
                </a:lnTo>
                <a:lnTo>
                  <a:pt x="237" y="407"/>
                </a:lnTo>
                <a:lnTo>
                  <a:pt x="224" y="410"/>
                </a:lnTo>
                <a:lnTo>
                  <a:pt x="211" y="412"/>
                </a:lnTo>
                <a:lnTo>
                  <a:pt x="197" y="412"/>
                </a:lnTo>
                <a:lnTo>
                  <a:pt x="197" y="412"/>
                </a:lnTo>
                <a:lnTo>
                  <a:pt x="184" y="412"/>
                </a:lnTo>
                <a:lnTo>
                  <a:pt x="171" y="410"/>
                </a:lnTo>
                <a:lnTo>
                  <a:pt x="158" y="407"/>
                </a:lnTo>
                <a:lnTo>
                  <a:pt x="146" y="403"/>
                </a:lnTo>
                <a:lnTo>
                  <a:pt x="134" y="397"/>
                </a:lnTo>
                <a:lnTo>
                  <a:pt x="122" y="390"/>
                </a:lnTo>
                <a:lnTo>
                  <a:pt x="112" y="382"/>
                </a:lnTo>
                <a:lnTo>
                  <a:pt x="102" y="374"/>
                </a:lnTo>
                <a:lnTo>
                  <a:pt x="102" y="374"/>
                </a:lnTo>
                <a:lnTo>
                  <a:pt x="93" y="363"/>
                </a:lnTo>
                <a:lnTo>
                  <a:pt x="85" y="352"/>
                </a:lnTo>
                <a:lnTo>
                  <a:pt x="78" y="341"/>
                </a:lnTo>
                <a:lnTo>
                  <a:pt x="73" y="328"/>
                </a:lnTo>
                <a:lnTo>
                  <a:pt x="68" y="316"/>
                </a:lnTo>
                <a:lnTo>
                  <a:pt x="65" y="303"/>
                </a:lnTo>
                <a:lnTo>
                  <a:pt x="63" y="290"/>
                </a:lnTo>
                <a:lnTo>
                  <a:pt x="63" y="279"/>
                </a:lnTo>
                <a:lnTo>
                  <a:pt x="63" y="266"/>
                </a:lnTo>
                <a:lnTo>
                  <a:pt x="65" y="253"/>
                </a:lnTo>
                <a:lnTo>
                  <a:pt x="68" y="240"/>
                </a:lnTo>
                <a:lnTo>
                  <a:pt x="73" y="228"/>
                </a:lnTo>
                <a:lnTo>
                  <a:pt x="78" y="216"/>
                </a:lnTo>
                <a:lnTo>
                  <a:pt x="85" y="204"/>
                </a:lnTo>
                <a:lnTo>
                  <a:pt x="93" y="193"/>
                </a:lnTo>
                <a:lnTo>
                  <a:pt x="102" y="182"/>
                </a:lnTo>
                <a:lnTo>
                  <a:pt x="102" y="182"/>
                </a:lnTo>
                <a:lnTo>
                  <a:pt x="112" y="174"/>
                </a:lnTo>
                <a:lnTo>
                  <a:pt x="122" y="166"/>
                </a:lnTo>
                <a:lnTo>
                  <a:pt x="134" y="160"/>
                </a:lnTo>
                <a:lnTo>
                  <a:pt x="145" y="153"/>
                </a:lnTo>
                <a:lnTo>
                  <a:pt x="158" y="149"/>
                </a:lnTo>
                <a:lnTo>
                  <a:pt x="171" y="146"/>
                </a:lnTo>
                <a:lnTo>
                  <a:pt x="184" y="145"/>
                </a:lnTo>
                <a:lnTo>
                  <a:pt x="197" y="144"/>
                </a:lnTo>
                <a:lnTo>
                  <a:pt x="197" y="144"/>
                </a:lnTo>
                <a:lnTo>
                  <a:pt x="210" y="145"/>
                </a:lnTo>
                <a:lnTo>
                  <a:pt x="223" y="146"/>
                </a:lnTo>
                <a:lnTo>
                  <a:pt x="236" y="149"/>
                </a:lnTo>
                <a:lnTo>
                  <a:pt x="248" y="153"/>
                </a:lnTo>
                <a:lnTo>
                  <a:pt x="260" y="159"/>
                </a:lnTo>
                <a:lnTo>
                  <a:pt x="270" y="165"/>
                </a:lnTo>
                <a:lnTo>
                  <a:pt x="281" y="173"/>
                </a:lnTo>
                <a:lnTo>
                  <a:pt x="291" y="181"/>
                </a:lnTo>
                <a:lnTo>
                  <a:pt x="269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/>
          </a:p>
        </p:txBody>
      </p:sp>
      <p:grpSp>
        <p:nvGrpSpPr>
          <p:cNvPr id="108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9013291" y="4474255"/>
            <a:ext cx="2236074" cy="764818"/>
            <a:chOff x="673100" y="4913048"/>
            <a:chExt cx="2394314" cy="1031620"/>
          </a:xfrm>
        </p:grpSpPr>
        <p:sp>
          <p:nvSpPr>
            <p:cNvPr id="109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根据问题现象查询对应模块的日志进行分析。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0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模块日志分析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1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1554196" y="2340931"/>
            <a:ext cx="2236074" cy="764818"/>
            <a:chOff x="673100" y="4913048"/>
            <a:chExt cx="2394314" cy="1031620"/>
          </a:xfrm>
        </p:grpSpPr>
        <p:sp>
          <p:nvSpPr>
            <p:cNvPr id="112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虚拟机中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，运行“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连接自检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工具”，使用“一键检修”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使用工具自检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4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8380472" y="2340931"/>
            <a:ext cx="2236074" cy="764818"/>
            <a:chOff x="673100" y="4913048"/>
            <a:chExt cx="2394314" cy="1031620"/>
          </a:xfrm>
        </p:grpSpPr>
        <p:sp>
          <p:nvSpPr>
            <p:cNvPr id="115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检查各节点的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IP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是否正确，使用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ping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命令检查网络连通性。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6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参考应急指南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7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5000536" y="1269490"/>
            <a:ext cx="2787651" cy="764820"/>
            <a:chOff x="673099" y="4913048"/>
            <a:chExt cx="2984924" cy="1031623"/>
          </a:xfrm>
        </p:grpSpPr>
        <p:sp>
          <p:nvSpPr>
            <p:cNvPr id="118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099" y="5354855"/>
              <a:ext cx="2984924" cy="589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FusionAccess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portal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中查看状态监控信息，在服务器中查看组件状态。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9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检查服务状态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0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919519" y="4474255"/>
            <a:ext cx="2236074" cy="764818"/>
            <a:chOff x="673100" y="4913048"/>
            <a:chExt cx="2394314" cy="1031620"/>
          </a:xfrm>
        </p:grpSpPr>
        <p:sp>
          <p:nvSpPr>
            <p:cNvPr id="121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客户端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AccessClient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版本与虚拟机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AccessAgent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版本要匹配。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2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确认版本配套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5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登录连接故障案例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虚拟机图标显示为灰色</a:t>
            </a:r>
            <a:endParaRPr lang="zh-CN" altLang="en-US" dirty="0"/>
          </a:p>
        </p:txBody>
      </p:sp>
      <p:graphicFrame>
        <p:nvGraphicFramePr>
          <p:cNvPr id="4" name="Diagram 5"/>
          <p:cNvGraphicFramePr/>
          <p:nvPr>
            <p:extLst>
              <p:ext uri="{D42A27DB-BD31-4B8C-83A1-F6EECF244321}">
                <p14:modId xmlns:p14="http://schemas.microsoft.com/office/powerpoint/2010/main" val="2253604436"/>
              </p:ext>
            </p:extLst>
          </p:nvPr>
        </p:nvGraphicFramePr>
        <p:xfrm>
          <a:off x="1343472" y="1341437"/>
          <a:ext cx="9516305" cy="493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2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F32F6D-E428-4D65-9BE4-295167F40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9058BE-7A7B-4F12-9C8B-C1629288A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7DF682-ABB8-448D-A106-E24AC31C7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377A64-916E-437C-8C36-52482FAAE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531B6-7084-47EE-9A64-CE39B5D73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1936A5-2810-481D-B09E-69E1A3C15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2447B0-ED7E-4BB2-B9AA-A4E2FE9D7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FFFAE2-8D94-4630-A8CD-F840761CF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知识小考</a:t>
            </a:r>
            <a:endParaRPr lang="zh-CN" altLang="en-US" dirty="0"/>
          </a:p>
        </p:txBody>
      </p:sp>
      <p:sp>
        <p:nvSpPr>
          <p:cNvPr id="3" name="文本占位符 1"/>
          <p:cNvSpPr txBox="1">
            <a:spLocks/>
          </p:cNvSpPr>
          <p:nvPr/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sz="2400" kern="0" dirty="0" smtClean="0"/>
              <a:t>请描述</a:t>
            </a:r>
            <a:r>
              <a:rPr lang="en-US" altLang="zh-CN" sz="2400" kern="0" dirty="0" err="1" smtClean="0"/>
              <a:t>FusionAccess</a:t>
            </a:r>
            <a:r>
              <a:rPr lang="zh-CN" altLang="en-US" sz="2400" kern="0" dirty="0" smtClean="0"/>
              <a:t>虚拟机发放流程。</a:t>
            </a:r>
            <a:endParaRPr lang="en-US" altLang="zh-CN" sz="2400" kern="0" dirty="0" smtClean="0"/>
          </a:p>
          <a:p>
            <a:endParaRPr lang="en-US" altLang="zh-CN" sz="2400" kern="0" dirty="0" smtClean="0"/>
          </a:p>
          <a:p>
            <a:r>
              <a:rPr lang="zh-CN" altLang="en-US" sz="2400" kern="0" dirty="0" smtClean="0"/>
              <a:t>请描述虚拟机登录流程。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15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故障处理流程</a:t>
            </a:r>
          </a:p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典型故障处理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业务发放故障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登录连接故障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性能体验故障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外设使用故障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7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FusionAccess</a:t>
            </a:r>
            <a:r>
              <a:rPr lang="zh-CN" altLang="en-US" dirty="0" smtClean="0"/>
              <a:t>产品形态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2568162" y="4761148"/>
            <a:ext cx="7884876" cy="1440057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568162" y="3104964"/>
            <a:ext cx="7884876" cy="1440057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568162" y="1448780"/>
            <a:ext cx="7884876" cy="1440057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grpSp>
        <p:nvGrpSpPr>
          <p:cNvPr id="8" name="组合 18396"/>
          <p:cNvGrpSpPr/>
          <p:nvPr/>
        </p:nvGrpSpPr>
        <p:grpSpPr>
          <a:xfrm>
            <a:off x="4151784" y="4905164"/>
            <a:ext cx="366269" cy="851097"/>
            <a:chOff x="1463676" y="588963"/>
            <a:chExt cx="274638" cy="638175"/>
          </a:xfrm>
          <a:solidFill>
            <a:srgbClr val="3C3C3B"/>
          </a:solidFill>
        </p:grpSpPr>
        <p:sp>
          <p:nvSpPr>
            <p:cNvPr id="9" name="Freeform 356"/>
            <p:cNvSpPr>
              <a:spLocks noEditPoints="1"/>
            </p:cNvSpPr>
            <p:nvPr/>
          </p:nvSpPr>
          <p:spPr bwMode="auto">
            <a:xfrm>
              <a:off x="1463676" y="595313"/>
              <a:ext cx="84138" cy="620713"/>
            </a:xfrm>
            <a:custGeom>
              <a:avLst/>
              <a:gdLst>
                <a:gd name="T0" fmla="*/ 24 w 99"/>
                <a:gd name="T1" fmla="*/ 645 h 729"/>
                <a:gd name="T2" fmla="*/ 24 w 99"/>
                <a:gd name="T3" fmla="*/ 645 h 729"/>
                <a:gd name="T4" fmla="*/ 74 w 99"/>
                <a:gd name="T5" fmla="*/ 689 h 729"/>
                <a:gd name="T6" fmla="*/ 74 w 99"/>
                <a:gd name="T7" fmla="*/ 46 h 729"/>
                <a:gd name="T8" fmla="*/ 24 w 99"/>
                <a:gd name="T9" fmla="*/ 102 h 729"/>
                <a:gd name="T10" fmla="*/ 24 w 99"/>
                <a:gd name="T11" fmla="*/ 645 h 729"/>
                <a:gd name="T12" fmla="*/ 86 w 99"/>
                <a:gd name="T13" fmla="*/ 729 h 729"/>
                <a:gd name="T14" fmla="*/ 86 w 99"/>
                <a:gd name="T15" fmla="*/ 729 h 729"/>
                <a:gd name="T16" fmla="*/ 78 w 99"/>
                <a:gd name="T17" fmla="*/ 726 h 729"/>
                <a:gd name="T18" fmla="*/ 4 w 99"/>
                <a:gd name="T19" fmla="*/ 659 h 729"/>
                <a:gd name="T20" fmla="*/ 0 w 99"/>
                <a:gd name="T21" fmla="*/ 650 h 729"/>
                <a:gd name="T22" fmla="*/ 0 w 99"/>
                <a:gd name="T23" fmla="*/ 97 h 729"/>
                <a:gd name="T24" fmla="*/ 3 w 99"/>
                <a:gd name="T25" fmla="*/ 89 h 729"/>
                <a:gd name="T26" fmla="*/ 77 w 99"/>
                <a:gd name="T27" fmla="*/ 5 h 729"/>
                <a:gd name="T28" fmla="*/ 91 w 99"/>
                <a:gd name="T29" fmla="*/ 2 h 729"/>
                <a:gd name="T30" fmla="*/ 99 w 99"/>
                <a:gd name="T31" fmla="*/ 13 h 729"/>
                <a:gd name="T32" fmla="*/ 99 w 99"/>
                <a:gd name="T33" fmla="*/ 717 h 729"/>
                <a:gd name="T34" fmla="*/ 91 w 99"/>
                <a:gd name="T35" fmla="*/ 728 h 729"/>
                <a:gd name="T36" fmla="*/ 86 w 99"/>
                <a:gd name="T37" fmla="*/ 729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29">
                  <a:moveTo>
                    <a:pt x="24" y="645"/>
                  </a:moveTo>
                  <a:lnTo>
                    <a:pt x="24" y="645"/>
                  </a:lnTo>
                  <a:lnTo>
                    <a:pt x="74" y="689"/>
                  </a:lnTo>
                  <a:lnTo>
                    <a:pt x="74" y="46"/>
                  </a:lnTo>
                  <a:lnTo>
                    <a:pt x="24" y="102"/>
                  </a:lnTo>
                  <a:lnTo>
                    <a:pt x="24" y="645"/>
                  </a:lnTo>
                  <a:close/>
                  <a:moveTo>
                    <a:pt x="86" y="729"/>
                  </a:moveTo>
                  <a:lnTo>
                    <a:pt x="86" y="729"/>
                  </a:lnTo>
                  <a:cubicBezTo>
                    <a:pt x="83" y="729"/>
                    <a:pt x="80" y="728"/>
                    <a:pt x="78" y="726"/>
                  </a:cubicBezTo>
                  <a:lnTo>
                    <a:pt x="4" y="659"/>
                  </a:lnTo>
                  <a:cubicBezTo>
                    <a:pt x="1" y="657"/>
                    <a:pt x="0" y="654"/>
                    <a:pt x="0" y="650"/>
                  </a:cubicBezTo>
                  <a:lnTo>
                    <a:pt x="0" y="97"/>
                  </a:lnTo>
                  <a:cubicBezTo>
                    <a:pt x="0" y="94"/>
                    <a:pt x="1" y="91"/>
                    <a:pt x="3" y="89"/>
                  </a:cubicBezTo>
                  <a:lnTo>
                    <a:pt x="77" y="5"/>
                  </a:lnTo>
                  <a:cubicBezTo>
                    <a:pt x="81" y="1"/>
                    <a:pt x="86" y="0"/>
                    <a:pt x="91" y="2"/>
                  </a:cubicBezTo>
                  <a:cubicBezTo>
                    <a:pt x="96" y="3"/>
                    <a:pt x="99" y="8"/>
                    <a:pt x="99" y="13"/>
                  </a:cubicBezTo>
                  <a:lnTo>
                    <a:pt x="99" y="717"/>
                  </a:lnTo>
                  <a:cubicBezTo>
                    <a:pt x="99" y="722"/>
                    <a:pt x="96" y="726"/>
                    <a:pt x="91" y="728"/>
                  </a:cubicBezTo>
                  <a:cubicBezTo>
                    <a:pt x="90" y="729"/>
                    <a:pt x="88" y="729"/>
                    <a:pt x="86" y="7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" name="Freeform 357"/>
            <p:cNvSpPr>
              <a:spLocks/>
            </p:cNvSpPr>
            <p:nvPr/>
          </p:nvSpPr>
          <p:spPr bwMode="auto">
            <a:xfrm>
              <a:off x="1525588" y="595313"/>
              <a:ext cx="71438" cy="620713"/>
            </a:xfrm>
            <a:custGeom>
              <a:avLst/>
              <a:gdLst>
                <a:gd name="T0" fmla="*/ 81 w 84"/>
                <a:gd name="T1" fmla="*/ 728 h 728"/>
                <a:gd name="T2" fmla="*/ 81 w 84"/>
                <a:gd name="T3" fmla="*/ 728 h 728"/>
                <a:gd name="T4" fmla="*/ 12 w 84"/>
                <a:gd name="T5" fmla="*/ 728 h 728"/>
                <a:gd name="T6" fmla="*/ 0 w 84"/>
                <a:gd name="T7" fmla="*/ 716 h 728"/>
                <a:gd name="T8" fmla="*/ 0 w 84"/>
                <a:gd name="T9" fmla="*/ 12 h 728"/>
                <a:gd name="T10" fmla="*/ 12 w 84"/>
                <a:gd name="T11" fmla="*/ 0 h 728"/>
                <a:gd name="T12" fmla="*/ 84 w 84"/>
                <a:gd name="T13" fmla="*/ 0 h 728"/>
                <a:gd name="T14" fmla="*/ 84 w 84"/>
                <a:gd name="T15" fmla="*/ 24 h 728"/>
                <a:gd name="T16" fmla="*/ 25 w 84"/>
                <a:gd name="T17" fmla="*/ 24 h 728"/>
                <a:gd name="T18" fmla="*/ 25 w 84"/>
                <a:gd name="T19" fmla="*/ 703 h 728"/>
                <a:gd name="T20" fmla="*/ 81 w 84"/>
                <a:gd name="T21" fmla="*/ 703 h 728"/>
                <a:gd name="T22" fmla="*/ 81 w 84"/>
                <a:gd name="T23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728">
                  <a:moveTo>
                    <a:pt x="81" y="728"/>
                  </a:moveTo>
                  <a:lnTo>
                    <a:pt x="81" y="728"/>
                  </a:lnTo>
                  <a:lnTo>
                    <a:pt x="12" y="728"/>
                  </a:lnTo>
                  <a:cubicBezTo>
                    <a:pt x="6" y="728"/>
                    <a:pt x="0" y="723"/>
                    <a:pt x="0" y="716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84" y="0"/>
                  </a:lnTo>
                  <a:lnTo>
                    <a:pt x="84" y="24"/>
                  </a:lnTo>
                  <a:lnTo>
                    <a:pt x="25" y="24"/>
                  </a:lnTo>
                  <a:lnTo>
                    <a:pt x="25" y="703"/>
                  </a:lnTo>
                  <a:lnTo>
                    <a:pt x="81" y="703"/>
                  </a:lnTo>
                  <a:lnTo>
                    <a:pt x="81" y="7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" name="Freeform 358"/>
            <p:cNvSpPr>
              <a:spLocks/>
            </p:cNvSpPr>
            <p:nvPr/>
          </p:nvSpPr>
          <p:spPr bwMode="auto">
            <a:xfrm>
              <a:off x="1670051" y="595313"/>
              <a:ext cx="68263" cy="620713"/>
            </a:xfrm>
            <a:custGeom>
              <a:avLst/>
              <a:gdLst>
                <a:gd name="T0" fmla="*/ 68 w 81"/>
                <a:gd name="T1" fmla="*/ 728 h 728"/>
                <a:gd name="T2" fmla="*/ 68 w 81"/>
                <a:gd name="T3" fmla="*/ 728 h 728"/>
                <a:gd name="T4" fmla="*/ 5 w 81"/>
                <a:gd name="T5" fmla="*/ 728 h 728"/>
                <a:gd name="T6" fmla="*/ 5 w 81"/>
                <a:gd name="T7" fmla="*/ 703 h 728"/>
                <a:gd name="T8" fmla="*/ 56 w 81"/>
                <a:gd name="T9" fmla="*/ 703 h 728"/>
                <a:gd name="T10" fmla="*/ 56 w 81"/>
                <a:gd name="T11" fmla="*/ 24 h 728"/>
                <a:gd name="T12" fmla="*/ 0 w 81"/>
                <a:gd name="T13" fmla="*/ 24 h 728"/>
                <a:gd name="T14" fmla="*/ 0 w 81"/>
                <a:gd name="T15" fmla="*/ 0 h 728"/>
                <a:gd name="T16" fmla="*/ 68 w 81"/>
                <a:gd name="T17" fmla="*/ 0 h 728"/>
                <a:gd name="T18" fmla="*/ 81 w 81"/>
                <a:gd name="T19" fmla="*/ 12 h 728"/>
                <a:gd name="T20" fmla="*/ 81 w 81"/>
                <a:gd name="T21" fmla="*/ 716 h 728"/>
                <a:gd name="T22" fmla="*/ 68 w 81"/>
                <a:gd name="T23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728">
                  <a:moveTo>
                    <a:pt x="68" y="728"/>
                  </a:moveTo>
                  <a:lnTo>
                    <a:pt x="68" y="728"/>
                  </a:lnTo>
                  <a:lnTo>
                    <a:pt x="5" y="728"/>
                  </a:lnTo>
                  <a:lnTo>
                    <a:pt x="5" y="703"/>
                  </a:lnTo>
                  <a:lnTo>
                    <a:pt x="56" y="703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8" y="0"/>
                  </a:lnTo>
                  <a:cubicBezTo>
                    <a:pt x="75" y="0"/>
                    <a:pt x="81" y="5"/>
                    <a:pt x="81" y="12"/>
                  </a:cubicBezTo>
                  <a:lnTo>
                    <a:pt x="81" y="716"/>
                  </a:lnTo>
                  <a:cubicBezTo>
                    <a:pt x="81" y="723"/>
                    <a:pt x="75" y="728"/>
                    <a:pt x="68" y="7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" name="Freeform 359"/>
            <p:cNvSpPr>
              <a:spLocks/>
            </p:cNvSpPr>
            <p:nvPr/>
          </p:nvSpPr>
          <p:spPr bwMode="auto">
            <a:xfrm>
              <a:off x="1525588" y="1204913"/>
              <a:ext cx="22225" cy="20638"/>
            </a:xfrm>
            <a:custGeom>
              <a:avLst/>
              <a:gdLst>
                <a:gd name="T0" fmla="*/ 25 w 25"/>
                <a:gd name="T1" fmla="*/ 24 h 24"/>
                <a:gd name="T2" fmla="*/ 25 w 25"/>
                <a:gd name="T3" fmla="*/ 24 h 24"/>
                <a:gd name="T4" fmla="*/ 0 w 25"/>
                <a:gd name="T5" fmla="*/ 24 h 24"/>
                <a:gd name="T6" fmla="*/ 0 w 25"/>
                <a:gd name="T7" fmla="*/ 0 h 24"/>
                <a:gd name="T8" fmla="*/ 25 w 25"/>
                <a:gd name="T9" fmla="*/ 0 h 24"/>
                <a:gd name="T10" fmla="*/ 25 w 25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24"/>
                  </a:moveTo>
                  <a:lnTo>
                    <a:pt x="25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" name="Freeform 360"/>
            <p:cNvSpPr>
              <a:spLocks/>
            </p:cNvSpPr>
            <p:nvPr/>
          </p:nvSpPr>
          <p:spPr bwMode="auto">
            <a:xfrm>
              <a:off x="1717676" y="1204913"/>
              <a:ext cx="20638" cy="20638"/>
            </a:xfrm>
            <a:custGeom>
              <a:avLst/>
              <a:gdLst>
                <a:gd name="T0" fmla="*/ 25 w 25"/>
                <a:gd name="T1" fmla="*/ 24 h 24"/>
                <a:gd name="T2" fmla="*/ 25 w 25"/>
                <a:gd name="T3" fmla="*/ 24 h 24"/>
                <a:gd name="T4" fmla="*/ 0 w 25"/>
                <a:gd name="T5" fmla="*/ 24 h 24"/>
                <a:gd name="T6" fmla="*/ 0 w 25"/>
                <a:gd name="T7" fmla="*/ 0 h 24"/>
                <a:gd name="T8" fmla="*/ 25 w 25"/>
                <a:gd name="T9" fmla="*/ 0 h 24"/>
                <a:gd name="T10" fmla="*/ 25 w 25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24"/>
                  </a:moveTo>
                  <a:lnTo>
                    <a:pt x="25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" name="Freeform 361"/>
            <p:cNvSpPr>
              <a:spLocks/>
            </p:cNvSpPr>
            <p:nvPr/>
          </p:nvSpPr>
          <p:spPr bwMode="auto">
            <a:xfrm>
              <a:off x="1560513" y="606426"/>
              <a:ext cx="12700" cy="598488"/>
            </a:xfrm>
            <a:custGeom>
              <a:avLst/>
              <a:gdLst>
                <a:gd name="T0" fmla="*/ 15 w 15"/>
                <a:gd name="T1" fmla="*/ 704 h 704"/>
                <a:gd name="T2" fmla="*/ 15 w 15"/>
                <a:gd name="T3" fmla="*/ 704 h 704"/>
                <a:gd name="T4" fmla="*/ 0 w 15"/>
                <a:gd name="T5" fmla="*/ 704 h 704"/>
                <a:gd name="T6" fmla="*/ 0 w 15"/>
                <a:gd name="T7" fmla="*/ 0 h 704"/>
                <a:gd name="T8" fmla="*/ 15 w 15"/>
                <a:gd name="T9" fmla="*/ 0 h 704"/>
                <a:gd name="T10" fmla="*/ 15 w 15"/>
                <a:gd name="T11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04">
                  <a:moveTo>
                    <a:pt x="15" y="704"/>
                  </a:moveTo>
                  <a:lnTo>
                    <a:pt x="15" y="704"/>
                  </a:lnTo>
                  <a:lnTo>
                    <a:pt x="0" y="704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70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" name="Freeform 362"/>
            <p:cNvSpPr>
              <a:spLocks/>
            </p:cNvSpPr>
            <p:nvPr/>
          </p:nvSpPr>
          <p:spPr bwMode="auto">
            <a:xfrm>
              <a:off x="1692276" y="606426"/>
              <a:ext cx="12700" cy="598488"/>
            </a:xfrm>
            <a:custGeom>
              <a:avLst/>
              <a:gdLst>
                <a:gd name="T0" fmla="*/ 15 w 15"/>
                <a:gd name="T1" fmla="*/ 704 h 704"/>
                <a:gd name="T2" fmla="*/ 15 w 15"/>
                <a:gd name="T3" fmla="*/ 704 h 704"/>
                <a:gd name="T4" fmla="*/ 0 w 15"/>
                <a:gd name="T5" fmla="*/ 704 h 704"/>
                <a:gd name="T6" fmla="*/ 0 w 15"/>
                <a:gd name="T7" fmla="*/ 0 h 704"/>
                <a:gd name="T8" fmla="*/ 15 w 15"/>
                <a:gd name="T9" fmla="*/ 0 h 704"/>
                <a:gd name="T10" fmla="*/ 15 w 15"/>
                <a:gd name="T11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04">
                  <a:moveTo>
                    <a:pt x="15" y="704"/>
                  </a:moveTo>
                  <a:lnTo>
                    <a:pt x="15" y="704"/>
                  </a:lnTo>
                  <a:lnTo>
                    <a:pt x="0" y="704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70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" name="Freeform 363"/>
            <p:cNvSpPr>
              <a:spLocks noEditPoints="1"/>
            </p:cNvSpPr>
            <p:nvPr/>
          </p:nvSpPr>
          <p:spPr bwMode="auto">
            <a:xfrm>
              <a:off x="1609726" y="704851"/>
              <a:ext cx="46038" cy="41275"/>
            </a:xfrm>
            <a:custGeom>
              <a:avLst/>
              <a:gdLst>
                <a:gd name="T0" fmla="*/ 9 w 53"/>
                <a:gd name="T1" fmla="*/ 37 h 47"/>
                <a:gd name="T2" fmla="*/ 9 w 53"/>
                <a:gd name="T3" fmla="*/ 37 h 47"/>
                <a:gd name="T4" fmla="*/ 43 w 53"/>
                <a:gd name="T5" fmla="*/ 37 h 47"/>
                <a:gd name="T6" fmla="*/ 43 w 53"/>
                <a:gd name="T7" fmla="*/ 10 h 47"/>
                <a:gd name="T8" fmla="*/ 9 w 53"/>
                <a:gd name="T9" fmla="*/ 10 h 47"/>
                <a:gd name="T10" fmla="*/ 9 w 53"/>
                <a:gd name="T11" fmla="*/ 37 h 47"/>
                <a:gd name="T12" fmla="*/ 47 w 53"/>
                <a:gd name="T13" fmla="*/ 47 h 47"/>
                <a:gd name="T14" fmla="*/ 47 w 53"/>
                <a:gd name="T15" fmla="*/ 47 h 47"/>
                <a:gd name="T16" fmla="*/ 6 w 53"/>
                <a:gd name="T17" fmla="*/ 47 h 47"/>
                <a:gd name="T18" fmla="*/ 0 w 53"/>
                <a:gd name="T19" fmla="*/ 40 h 47"/>
                <a:gd name="T20" fmla="*/ 0 w 53"/>
                <a:gd name="T21" fmla="*/ 6 h 47"/>
                <a:gd name="T22" fmla="*/ 6 w 53"/>
                <a:gd name="T23" fmla="*/ 0 h 47"/>
                <a:gd name="T24" fmla="*/ 47 w 53"/>
                <a:gd name="T25" fmla="*/ 0 h 47"/>
                <a:gd name="T26" fmla="*/ 53 w 53"/>
                <a:gd name="T27" fmla="*/ 6 h 47"/>
                <a:gd name="T28" fmla="*/ 53 w 53"/>
                <a:gd name="T29" fmla="*/ 40 h 47"/>
                <a:gd name="T30" fmla="*/ 47 w 53"/>
                <a:gd name="T3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47">
                  <a:moveTo>
                    <a:pt x="9" y="37"/>
                  </a:moveTo>
                  <a:lnTo>
                    <a:pt x="9" y="37"/>
                  </a:lnTo>
                  <a:lnTo>
                    <a:pt x="43" y="37"/>
                  </a:lnTo>
                  <a:lnTo>
                    <a:pt x="43" y="10"/>
                  </a:lnTo>
                  <a:lnTo>
                    <a:pt x="9" y="10"/>
                  </a:lnTo>
                  <a:lnTo>
                    <a:pt x="9" y="37"/>
                  </a:lnTo>
                  <a:close/>
                  <a:moveTo>
                    <a:pt x="47" y="47"/>
                  </a:moveTo>
                  <a:lnTo>
                    <a:pt x="47" y="47"/>
                  </a:lnTo>
                  <a:lnTo>
                    <a:pt x="6" y="47"/>
                  </a:lnTo>
                  <a:cubicBezTo>
                    <a:pt x="2" y="47"/>
                    <a:pt x="0" y="44"/>
                    <a:pt x="0" y="40"/>
                  </a:cubicBez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47" y="0"/>
                  </a:lnTo>
                  <a:cubicBezTo>
                    <a:pt x="50" y="0"/>
                    <a:pt x="53" y="3"/>
                    <a:pt x="53" y="6"/>
                  </a:cubicBezTo>
                  <a:lnTo>
                    <a:pt x="53" y="40"/>
                  </a:lnTo>
                  <a:cubicBezTo>
                    <a:pt x="53" y="44"/>
                    <a:pt x="50" y="47"/>
                    <a:pt x="47" y="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" name="Freeform 364"/>
            <p:cNvSpPr>
              <a:spLocks/>
            </p:cNvSpPr>
            <p:nvPr/>
          </p:nvSpPr>
          <p:spPr bwMode="auto">
            <a:xfrm>
              <a:off x="1625601" y="635001"/>
              <a:ext cx="4763" cy="4763"/>
            </a:xfrm>
            <a:custGeom>
              <a:avLst/>
              <a:gdLst>
                <a:gd name="T0" fmla="*/ 1 w 5"/>
                <a:gd name="T1" fmla="*/ 2 h 5"/>
                <a:gd name="T2" fmla="*/ 1 w 5"/>
                <a:gd name="T3" fmla="*/ 2 h 5"/>
                <a:gd name="T4" fmla="*/ 4 w 5"/>
                <a:gd name="T5" fmla="*/ 2 h 5"/>
                <a:gd name="T6" fmla="*/ 4 w 5"/>
                <a:gd name="T7" fmla="*/ 0 h 5"/>
                <a:gd name="T8" fmla="*/ 5 w 5"/>
                <a:gd name="T9" fmla="*/ 0 h 5"/>
                <a:gd name="T10" fmla="*/ 5 w 5"/>
                <a:gd name="T11" fmla="*/ 5 h 5"/>
                <a:gd name="T12" fmla="*/ 4 w 5"/>
                <a:gd name="T13" fmla="*/ 5 h 5"/>
                <a:gd name="T14" fmla="*/ 4 w 5"/>
                <a:gd name="T15" fmla="*/ 3 h 5"/>
                <a:gd name="T16" fmla="*/ 1 w 5"/>
                <a:gd name="T17" fmla="*/ 3 h 5"/>
                <a:gd name="T18" fmla="*/ 1 w 5"/>
                <a:gd name="T19" fmla="*/ 5 h 5"/>
                <a:gd name="T20" fmla="*/ 0 w 5"/>
                <a:gd name="T21" fmla="*/ 5 h 5"/>
                <a:gd name="T22" fmla="*/ 0 w 5"/>
                <a:gd name="T23" fmla="*/ 0 h 5"/>
                <a:gd name="T24" fmla="*/ 1 w 5"/>
                <a:gd name="T25" fmla="*/ 0 h 5"/>
                <a:gd name="T26" fmla="*/ 1 w 5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lnTo>
                    <a:pt x="1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" name="Freeform 365"/>
            <p:cNvSpPr>
              <a:spLocks/>
            </p:cNvSpPr>
            <p:nvPr/>
          </p:nvSpPr>
          <p:spPr bwMode="auto">
            <a:xfrm>
              <a:off x="1630363" y="635001"/>
              <a:ext cx="4763" cy="4763"/>
            </a:xfrm>
            <a:custGeom>
              <a:avLst/>
              <a:gdLst>
                <a:gd name="T0" fmla="*/ 1 w 5"/>
                <a:gd name="T1" fmla="*/ 3 h 5"/>
                <a:gd name="T2" fmla="*/ 1 w 5"/>
                <a:gd name="T3" fmla="*/ 3 h 5"/>
                <a:gd name="T4" fmla="*/ 3 w 5"/>
                <a:gd name="T5" fmla="*/ 4 h 5"/>
                <a:gd name="T6" fmla="*/ 4 w 5"/>
                <a:gd name="T7" fmla="*/ 3 h 5"/>
                <a:gd name="T8" fmla="*/ 4 w 5"/>
                <a:gd name="T9" fmla="*/ 0 h 5"/>
                <a:gd name="T10" fmla="*/ 5 w 5"/>
                <a:gd name="T11" fmla="*/ 0 h 5"/>
                <a:gd name="T12" fmla="*/ 5 w 5"/>
                <a:gd name="T13" fmla="*/ 3 h 5"/>
                <a:gd name="T14" fmla="*/ 4 w 5"/>
                <a:gd name="T15" fmla="*/ 4 h 5"/>
                <a:gd name="T16" fmla="*/ 3 w 5"/>
                <a:gd name="T17" fmla="*/ 5 h 5"/>
                <a:gd name="T18" fmla="*/ 1 w 5"/>
                <a:gd name="T19" fmla="*/ 4 h 5"/>
                <a:gd name="T20" fmla="*/ 0 w 5"/>
                <a:gd name="T21" fmla="*/ 3 h 5"/>
                <a:gd name="T22" fmla="*/ 0 w 5"/>
                <a:gd name="T23" fmla="*/ 0 h 5"/>
                <a:gd name="T24" fmla="*/ 1 w 5"/>
                <a:gd name="T25" fmla="*/ 0 h 5"/>
                <a:gd name="T26" fmla="*/ 1 w 5"/>
                <a:gd name="T2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5">
                  <a:moveTo>
                    <a:pt x="1" y="3"/>
                  </a:moveTo>
                  <a:lnTo>
                    <a:pt x="1" y="3"/>
                  </a:lnTo>
                  <a:cubicBezTo>
                    <a:pt x="1" y="4"/>
                    <a:pt x="2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lnTo>
                    <a:pt x="4" y="0"/>
                  </a:lnTo>
                  <a:lnTo>
                    <a:pt x="5" y="0"/>
                  </a:lnTo>
                  <a:lnTo>
                    <a:pt x="5" y="3"/>
                  </a:lnTo>
                  <a:cubicBezTo>
                    <a:pt x="5" y="3"/>
                    <a:pt x="5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lnTo>
                    <a:pt x="0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" name="Freeform 366"/>
            <p:cNvSpPr>
              <a:spLocks noEditPoints="1"/>
            </p:cNvSpPr>
            <p:nvPr/>
          </p:nvSpPr>
          <p:spPr bwMode="auto">
            <a:xfrm>
              <a:off x="1635126" y="635001"/>
              <a:ext cx="3175" cy="4763"/>
            </a:xfrm>
            <a:custGeom>
              <a:avLst/>
              <a:gdLst>
                <a:gd name="T0" fmla="*/ 2 w 5"/>
                <a:gd name="T1" fmla="*/ 3 h 5"/>
                <a:gd name="T2" fmla="*/ 2 w 5"/>
                <a:gd name="T3" fmla="*/ 3 h 5"/>
                <a:gd name="T4" fmla="*/ 3 w 5"/>
                <a:gd name="T5" fmla="*/ 3 h 5"/>
                <a:gd name="T6" fmla="*/ 2 w 5"/>
                <a:gd name="T7" fmla="*/ 1 h 5"/>
                <a:gd name="T8" fmla="*/ 2 w 5"/>
                <a:gd name="T9" fmla="*/ 3 h 5"/>
                <a:gd name="T10" fmla="*/ 3 w 5"/>
                <a:gd name="T11" fmla="*/ 0 h 5"/>
                <a:gd name="T12" fmla="*/ 3 w 5"/>
                <a:gd name="T13" fmla="*/ 0 h 5"/>
                <a:gd name="T14" fmla="*/ 5 w 5"/>
                <a:gd name="T15" fmla="*/ 5 h 5"/>
                <a:gd name="T16" fmla="*/ 4 w 5"/>
                <a:gd name="T17" fmla="*/ 5 h 5"/>
                <a:gd name="T18" fmla="*/ 3 w 5"/>
                <a:gd name="T19" fmla="*/ 4 h 5"/>
                <a:gd name="T20" fmla="*/ 1 w 5"/>
                <a:gd name="T21" fmla="*/ 4 h 5"/>
                <a:gd name="T22" fmla="*/ 1 w 5"/>
                <a:gd name="T23" fmla="*/ 5 h 5"/>
                <a:gd name="T24" fmla="*/ 0 w 5"/>
                <a:gd name="T25" fmla="*/ 5 h 5"/>
                <a:gd name="T26" fmla="*/ 2 w 5"/>
                <a:gd name="T27" fmla="*/ 0 h 5"/>
                <a:gd name="T28" fmla="*/ 3 w 5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5">
                  <a:moveTo>
                    <a:pt x="2" y="3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2" y="1"/>
                  </a:lnTo>
                  <a:lnTo>
                    <a:pt x="2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5"/>
                  </a:lnTo>
                  <a:lnTo>
                    <a:pt x="4" y="5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" name="Freeform 367"/>
            <p:cNvSpPr>
              <a:spLocks/>
            </p:cNvSpPr>
            <p:nvPr/>
          </p:nvSpPr>
          <p:spPr bwMode="auto">
            <a:xfrm>
              <a:off x="1638301" y="635001"/>
              <a:ext cx="6350" cy="4763"/>
            </a:xfrm>
            <a:custGeom>
              <a:avLst/>
              <a:gdLst>
                <a:gd name="T0" fmla="*/ 2 w 8"/>
                <a:gd name="T1" fmla="*/ 0 h 5"/>
                <a:gd name="T2" fmla="*/ 2 w 8"/>
                <a:gd name="T3" fmla="*/ 0 h 5"/>
                <a:gd name="T4" fmla="*/ 3 w 8"/>
                <a:gd name="T5" fmla="*/ 4 h 5"/>
                <a:gd name="T6" fmla="*/ 4 w 8"/>
                <a:gd name="T7" fmla="*/ 0 h 5"/>
                <a:gd name="T8" fmla="*/ 5 w 8"/>
                <a:gd name="T9" fmla="*/ 0 h 5"/>
                <a:gd name="T10" fmla="*/ 6 w 8"/>
                <a:gd name="T11" fmla="*/ 4 h 5"/>
                <a:gd name="T12" fmla="*/ 7 w 8"/>
                <a:gd name="T13" fmla="*/ 0 h 5"/>
                <a:gd name="T14" fmla="*/ 8 w 8"/>
                <a:gd name="T15" fmla="*/ 0 h 5"/>
                <a:gd name="T16" fmla="*/ 6 w 8"/>
                <a:gd name="T17" fmla="*/ 5 h 5"/>
                <a:gd name="T18" fmla="*/ 5 w 8"/>
                <a:gd name="T19" fmla="*/ 5 h 5"/>
                <a:gd name="T20" fmla="*/ 4 w 8"/>
                <a:gd name="T21" fmla="*/ 1 h 5"/>
                <a:gd name="T22" fmla="*/ 3 w 8"/>
                <a:gd name="T23" fmla="*/ 5 h 5"/>
                <a:gd name="T24" fmla="*/ 2 w 8"/>
                <a:gd name="T25" fmla="*/ 5 h 5"/>
                <a:gd name="T26" fmla="*/ 0 w 8"/>
                <a:gd name="T27" fmla="*/ 0 h 5"/>
                <a:gd name="T28" fmla="*/ 2 w 8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5">
                  <a:moveTo>
                    <a:pt x="2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4"/>
                  </a:lnTo>
                  <a:lnTo>
                    <a:pt x="7" y="0"/>
                  </a:lnTo>
                  <a:lnTo>
                    <a:pt x="8" y="0"/>
                  </a:lnTo>
                  <a:lnTo>
                    <a:pt x="6" y="5"/>
                  </a:lnTo>
                  <a:lnTo>
                    <a:pt x="5" y="5"/>
                  </a:lnTo>
                  <a:lnTo>
                    <a:pt x="4" y="1"/>
                  </a:lnTo>
                  <a:lnTo>
                    <a:pt x="3" y="5"/>
                  </a:lnTo>
                  <a:lnTo>
                    <a:pt x="2" y="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" name="Freeform 368"/>
            <p:cNvSpPr>
              <a:spLocks/>
            </p:cNvSpPr>
            <p:nvPr/>
          </p:nvSpPr>
          <p:spPr bwMode="auto">
            <a:xfrm>
              <a:off x="1644651" y="635001"/>
              <a:ext cx="3175" cy="4763"/>
            </a:xfrm>
            <a:custGeom>
              <a:avLst/>
              <a:gdLst>
                <a:gd name="T0" fmla="*/ 1 w 4"/>
                <a:gd name="T1" fmla="*/ 2 h 5"/>
                <a:gd name="T2" fmla="*/ 1 w 4"/>
                <a:gd name="T3" fmla="*/ 2 h 5"/>
                <a:gd name="T4" fmla="*/ 4 w 4"/>
                <a:gd name="T5" fmla="*/ 2 h 5"/>
                <a:gd name="T6" fmla="*/ 4 w 4"/>
                <a:gd name="T7" fmla="*/ 3 h 5"/>
                <a:gd name="T8" fmla="*/ 1 w 4"/>
                <a:gd name="T9" fmla="*/ 3 h 5"/>
                <a:gd name="T10" fmla="*/ 2 w 4"/>
                <a:gd name="T11" fmla="*/ 4 h 5"/>
                <a:gd name="T12" fmla="*/ 4 w 4"/>
                <a:gd name="T13" fmla="*/ 4 h 5"/>
                <a:gd name="T14" fmla="*/ 4 w 4"/>
                <a:gd name="T15" fmla="*/ 5 h 5"/>
                <a:gd name="T16" fmla="*/ 2 w 4"/>
                <a:gd name="T17" fmla="*/ 5 h 5"/>
                <a:gd name="T18" fmla="*/ 1 w 4"/>
                <a:gd name="T19" fmla="*/ 4 h 5"/>
                <a:gd name="T20" fmla="*/ 0 w 4"/>
                <a:gd name="T21" fmla="*/ 3 h 5"/>
                <a:gd name="T22" fmla="*/ 2 w 4"/>
                <a:gd name="T23" fmla="*/ 0 h 5"/>
                <a:gd name="T24" fmla="*/ 4 w 4"/>
                <a:gd name="T25" fmla="*/ 0 h 5"/>
                <a:gd name="T26" fmla="*/ 4 w 4"/>
                <a:gd name="T27" fmla="*/ 1 h 5"/>
                <a:gd name="T28" fmla="*/ 2 w 4"/>
                <a:gd name="T29" fmla="*/ 1 h 5"/>
                <a:gd name="T30" fmla="*/ 1 w 4"/>
                <a:gd name="T3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lnTo>
                    <a:pt x="1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1" y="3"/>
                  </a:lnTo>
                  <a:cubicBezTo>
                    <a:pt x="1" y="4"/>
                    <a:pt x="2" y="4"/>
                    <a:pt x="2" y="4"/>
                  </a:cubicBezTo>
                  <a:lnTo>
                    <a:pt x="4" y="4"/>
                  </a:lnTo>
                  <a:lnTo>
                    <a:pt x="4" y="5"/>
                  </a:lnTo>
                  <a:lnTo>
                    <a:pt x="2" y="5"/>
                  </a:lnTo>
                  <a:cubicBezTo>
                    <a:pt x="2" y="5"/>
                    <a:pt x="1" y="5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cubicBezTo>
                    <a:pt x="2" y="1"/>
                    <a:pt x="1" y="1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2" name="Freeform 369"/>
            <p:cNvSpPr>
              <a:spLocks/>
            </p:cNvSpPr>
            <p:nvPr/>
          </p:nvSpPr>
          <p:spPr bwMode="auto">
            <a:xfrm>
              <a:off x="1649413" y="635001"/>
              <a:ext cx="0" cy="476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1 w 1"/>
                <a:gd name="T5" fmla="*/ 0 h 5"/>
                <a:gd name="T6" fmla="*/ 1 w 1"/>
                <a:gd name="T7" fmla="*/ 5 h 5"/>
                <a:gd name="T8" fmla="*/ 0 w 1"/>
                <a:gd name="T9" fmla="*/ 5 h 5"/>
                <a:gd name="T10" fmla="*/ 0 w 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3" name="Freeform 370"/>
            <p:cNvSpPr>
              <a:spLocks/>
            </p:cNvSpPr>
            <p:nvPr/>
          </p:nvSpPr>
          <p:spPr bwMode="auto">
            <a:xfrm>
              <a:off x="1612901" y="633413"/>
              <a:ext cx="4763" cy="6350"/>
            </a:xfrm>
            <a:custGeom>
              <a:avLst/>
              <a:gdLst>
                <a:gd name="T0" fmla="*/ 0 w 5"/>
                <a:gd name="T1" fmla="*/ 2 h 6"/>
                <a:gd name="T2" fmla="*/ 0 w 5"/>
                <a:gd name="T3" fmla="*/ 2 h 6"/>
                <a:gd name="T4" fmla="*/ 1 w 5"/>
                <a:gd name="T5" fmla="*/ 4 h 6"/>
                <a:gd name="T6" fmla="*/ 5 w 5"/>
                <a:gd name="T7" fmla="*/ 6 h 6"/>
                <a:gd name="T8" fmla="*/ 5 w 5"/>
                <a:gd name="T9" fmla="*/ 6 h 6"/>
                <a:gd name="T10" fmla="*/ 5 w 5"/>
                <a:gd name="T11" fmla="*/ 6 h 6"/>
                <a:gd name="T12" fmla="*/ 5 w 5"/>
                <a:gd name="T13" fmla="*/ 6 h 6"/>
                <a:gd name="T14" fmla="*/ 1 w 5"/>
                <a:gd name="T15" fmla="*/ 0 h 6"/>
                <a:gd name="T16" fmla="*/ 0 w 5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0" y="2"/>
                  </a:moveTo>
                  <a:lnTo>
                    <a:pt x="0" y="2"/>
                  </a:lnTo>
                  <a:cubicBezTo>
                    <a:pt x="0" y="3"/>
                    <a:pt x="1" y="4"/>
                    <a:pt x="1" y="4"/>
                  </a:cubicBezTo>
                  <a:cubicBezTo>
                    <a:pt x="2" y="5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5" y="6"/>
                  </a:lnTo>
                  <a:cubicBezTo>
                    <a:pt x="3" y="2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4" name="Freeform 371"/>
            <p:cNvSpPr>
              <a:spLocks/>
            </p:cNvSpPr>
            <p:nvPr/>
          </p:nvSpPr>
          <p:spPr bwMode="auto">
            <a:xfrm>
              <a:off x="1612901" y="639763"/>
              <a:ext cx="4763" cy="1588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2 w 4"/>
                <a:gd name="T5" fmla="*/ 1 h 2"/>
                <a:gd name="T6" fmla="*/ 4 w 4"/>
                <a:gd name="T7" fmla="*/ 0 h 2"/>
                <a:gd name="T8" fmla="*/ 4 w 4"/>
                <a:gd name="T9" fmla="*/ 0 h 2"/>
                <a:gd name="T10" fmla="*/ 4 w 4"/>
                <a:gd name="T11" fmla="*/ 0 h 2"/>
                <a:gd name="T12" fmla="*/ 0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" y="2"/>
                    <a:pt x="2" y="1"/>
                  </a:cubicBezTo>
                  <a:cubicBezTo>
                    <a:pt x="3" y="1"/>
                    <a:pt x="4" y="0"/>
                    <a:pt x="4" y="0"/>
                  </a:cubicBezTo>
                  <a:lnTo>
                    <a:pt x="4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5" name="Freeform 372"/>
            <p:cNvSpPr>
              <a:spLocks/>
            </p:cNvSpPr>
            <p:nvPr/>
          </p:nvSpPr>
          <p:spPr bwMode="auto">
            <a:xfrm>
              <a:off x="1612901" y="636588"/>
              <a:ext cx="4763" cy="3175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2 h 4"/>
                <a:gd name="T4" fmla="*/ 1 w 5"/>
                <a:gd name="T5" fmla="*/ 3 h 4"/>
                <a:gd name="T6" fmla="*/ 2 w 5"/>
                <a:gd name="T7" fmla="*/ 4 h 4"/>
                <a:gd name="T8" fmla="*/ 5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  <a:gd name="T16" fmla="*/ 0 w 5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lnTo>
                    <a:pt x="0" y="2"/>
                  </a:ln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5" y="4"/>
                    <a:pt x="5" y="4"/>
                  </a:cubicBezTo>
                  <a:lnTo>
                    <a:pt x="5" y="4"/>
                  </a:lnTo>
                  <a:lnTo>
                    <a:pt x="5" y="4"/>
                  </a:ln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6" name="Freeform 373"/>
            <p:cNvSpPr>
              <a:spLocks/>
            </p:cNvSpPr>
            <p:nvPr/>
          </p:nvSpPr>
          <p:spPr bwMode="auto">
            <a:xfrm>
              <a:off x="1614488" y="631826"/>
              <a:ext cx="4763" cy="7938"/>
            </a:xfrm>
            <a:custGeom>
              <a:avLst/>
              <a:gdLst>
                <a:gd name="T0" fmla="*/ 2 w 4"/>
                <a:gd name="T1" fmla="*/ 0 h 8"/>
                <a:gd name="T2" fmla="*/ 2 w 4"/>
                <a:gd name="T3" fmla="*/ 0 h 8"/>
                <a:gd name="T4" fmla="*/ 1 w 4"/>
                <a:gd name="T5" fmla="*/ 1 h 8"/>
                <a:gd name="T6" fmla="*/ 1 w 4"/>
                <a:gd name="T7" fmla="*/ 3 h 8"/>
                <a:gd name="T8" fmla="*/ 3 w 4"/>
                <a:gd name="T9" fmla="*/ 8 h 8"/>
                <a:gd name="T10" fmla="*/ 3 w 4"/>
                <a:gd name="T11" fmla="*/ 8 h 8"/>
                <a:gd name="T12" fmla="*/ 3 w 4"/>
                <a:gd name="T13" fmla="*/ 8 h 8"/>
                <a:gd name="T14" fmla="*/ 3 w 4"/>
                <a:gd name="T15" fmla="*/ 0 h 8"/>
                <a:gd name="T16" fmla="*/ 2 w 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4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7" name="Freeform 374"/>
            <p:cNvSpPr>
              <a:spLocks/>
            </p:cNvSpPr>
            <p:nvPr/>
          </p:nvSpPr>
          <p:spPr bwMode="auto">
            <a:xfrm>
              <a:off x="1619251" y="631826"/>
              <a:ext cx="1588" cy="7938"/>
            </a:xfrm>
            <a:custGeom>
              <a:avLst/>
              <a:gdLst>
                <a:gd name="T0" fmla="*/ 0 w 3"/>
                <a:gd name="T1" fmla="*/ 8 h 8"/>
                <a:gd name="T2" fmla="*/ 0 w 3"/>
                <a:gd name="T3" fmla="*/ 8 h 8"/>
                <a:gd name="T4" fmla="*/ 0 w 3"/>
                <a:gd name="T5" fmla="*/ 8 h 8"/>
                <a:gd name="T6" fmla="*/ 0 w 3"/>
                <a:gd name="T7" fmla="*/ 8 h 8"/>
                <a:gd name="T8" fmla="*/ 0 w 3"/>
                <a:gd name="T9" fmla="*/ 8 h 8"/>
                <a:gd name="T10" fmla="*/ 3 w 3"/>
                <a:gd name="T11" fmla="*/ 3 h 8"/>
                <a:gd name="T12" fmla="*/ 3 w 3"/>
                <a:gd name="T13" fmla="*/ 1 h 8"/>
                <a:gd name="T14" fmla="*/ 1 w 3"/>
                <a:gd name="T15" fmla="*/ 0 h 8"/>
                <a:gd name="T16" fmla="*/ 1 w 3"/>
                <a:gd name="T17" fmla="*/ 0 h 8"/>
                <a:gd name="T18" fmla="*/ 0 w 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2" y="4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2"/>
                    <a:pt x="0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" name="Freeform 375"/>
            <p:cNvSpPr>
              <a:spLocks/>
            </p:cNvSpPr>
            <p:nvPr/>
          </p:nvSpPr>
          <p:spPr bwMode="auto">
            <a:xfrm>
              <a:off x="1619251" y="639763"/>
              <a:ext cx="3175" cy="1588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2 w 4"/>
                <a:gd name="T7" fmla="*/ 1 h 2"/>
                <a:gd name="T8" fmla="*/ 4 w 4"/>
                <a:gd name="T9" fmla="*/ 0 h 2"/>
                <a:gd name="T10" fmla="*/ 0 w 4"/>
                <a:gd name="T11" fmla="*/ 0 h 2"/>
                <a:gd name="T12" fmla="*/ 0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3" y="2"/>
                    <a:pt x="4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" name="Freeform 376"/>
            <p:cNvSpPr>
              <a:spLocks/>
            </p:cNvSpPr>
            <p:nvPr/>
          </p:nvSpPr>
          <p:spPr bwMode="auto">
            <a:xfrm>
              <a:off x="1619251" y="636588"/>
              <a:ext cx="4763" cy="3175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4 h 4"/>
                <a:gd name="T8" fmla="*/ 0 w 6"/>
                <a:gd name="T9" fmla="*/ 4 h 4"/>
                <a:gd name="T10" fmla="*/ 3 w 6"/>
                <a:gd name="T11" fmla="*/ 4 h 4"/>
                <a:gd name="T12" fmla="*/ 4 w 6"/>
                <a:gd name="T13" fmla="*/ 3 h 4"/>
                <a:gd name="T14" fmla="*/ 5 w 6"/>
                <a:gd name="T15" fmla="*/ 2 h 4"/>
                <a:gd name="T16" fmla="*/ 6 w 6"/>
                <a:gd name="T17" fmla="*/ 0 h 4"/>
                <a:gd name="T18" fmla="*/ 0 w 6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cubicBezTo>
                    <a:pt x="0" y="4"/>
                    <a:pt x="0" y="4"/>
                    <a:pt x="0" y="4"/>
                  </a:cubicBezTo>
                  <a:lnTo>
                    <a:pt x="0" y="4"/>
                  </a:lnTo>
                  <a:lnTo>
                    <a:pt x="3" y="4"/>
                  </a:ln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2" y="2"/>
                    <a:pt x="0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" name="Freeform 377"/>
            <p:cNvSpPr>
              <a:spLocks/>
            </p:cNvSpPr>
            <p:nvPr/>
          </p:nvSpPr>
          <p:spPr bwMode="auto">
            <a:xfrm>
              <a:off x="1619251" y="633413"/>
              <a:ext cx="4763" cy="6350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6 h 6"/>
                <a:gd name="T4" fmla="*/ 0 w 5"/>
                <a:gd name="T5" fmla="*/ 6 h 6"/>
                <a:gd name="T6" fmla="*/ 0 w 5"/>
                <a:gd name="T7" fmla="*/ 6 h 6"/>
                <a:gd name="T8" fmla="*/ 4 w 5"/>
                <a:gd name="T9" fmla="*/ 4 h 6"/>
                <a:gd name="T10" fmla="*/ 5 w 5"/>
                <a:gd name="T11" fmla="*/ 2 h 6"/>
                <a:gd name="T12" fmla="*/ 4 w 5"/>
                <a:gd name="T13" fmla="*/ 0 h 6"/>
                <a:gd name="T14" fmla="*/ 0 w 5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3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1" y="2"/>
                    <a:pt x="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" name="Freeform 378"/>
            <p:cNvSpPr>
              <a:spLocks/>
            </p:cNvSpPr>
            <p:nvPr/>
          </p:nvSpPr>
          <p:spPr bwMode="auto">
            <a:xfrm>
              <a:off x="1585913" y="588963"/>
              <a:ext cx="93663" cy="615950"/>
            </a:xfrm>
            <a:custGeom>
              <a:avLst/>
              <a:gdLst>
                <a:gd name="T0" fmla="*/ 111 w 111"/>
                <a:gd name="T1" fmla="*/ 725 h 725"/>
                <a:gd name="T2" fmla="*/ 111 w 111"/>
                <a:gd name="T3" fmla="*/ 725 h 725"/>
                <a:gd name="T4" fmla="*/ 96 w 111"/>
                <a:gd name="T5" fmla="*/ 725 h 725"/>
                <a:gd name="T6" fmla="*/ 96 w 111"/>
                <a:gd name="T7" fmla="*/ 14 h 725"/>
                <a:gd name="T8" fmla="*/ 15 w 111"/>
                <a:gd name="T9" fmla="*/ 14 h 725"/>
                <a:gd name="T10" fmla="*/ 15 w 111"/>
                <a:gd name="T11" fmla="*/ 725 h 725"/>
                <a:gd name="T12" fmla="*/ 0 w 111"/>
                <a:gd name="T13" fmla="*/ 725 h 725"/>
                <a:gd name="T14" fmla="*/ 0 w 111"/>
                <a:gd name="T15" fmla="*/ 6 h 725"/>
                <a:gd name="T16" fmla="*/ 7 w 111"/>
                <a:gd name="T17" fmla="*/ 0 h 725"/>
                <a:gd name="T18" fmla="*/ 104 w 111"/>
                <a:gd name="T19" fmla="*/ 0 h 725"/>
                <a:gd name="T20" fmla="*/ 111 w 111"/>
                <a:gd name="T21" fmla="*/ 6 h 725"/>
                <a:gd name="T22" fmla="*/ 111 w 111"/>
                <a:gd name="T23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725">
                  <a:moveTo>
                    <a:pt x="111" y="725"/>
                  </a:moveTo>
                  <a:lnTo>
                    <a:pt x="111" y="725"/>
                  </a:lnTo>
                  <a:lnTo>
                    <a:pt x="96" y="725"/>
                  </a:lnTo>
                  <a:lnTo>
                    <a:pt x="96" y="14"/>
                  </a:lnTo>
                  <a:lnTo>
                    <a:pt x="15" y="14"/>
                  </a:lnTo>
                  <a:lnTo>
                    <a:pt x="15" y="725"/>
                  </a:lnTo>
                  <a:lnTo>
                    <a:pt x="0" y="725"/>
                  </a:lnTo>
                  <a:lnTo>
                    <a:pt x="0" y="6"/>
                  </a:lnTo>
                  <a:cubicBezTo>
                    <a:pt x="0" y="2"/>
                    <a:pt x="3" y="0"/>
                    <a:pt x="7" y="0"/>
                  </a:cubicBezTo>
                  <a:lnTo>
                    <a:pt x="104" y="0"/>
                  </a:lnTo>
                  <a:cubicBezTo>
                    <a:pt x="108" y="0"/>
                    <a:pt x="111" y="2"/>
                    <a:pt x="111" y="6"/>
                  </a:cubicBezTo>
                  <a:lnTo>
                    <a:pt x="111" y="7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" name="Freeform 379"/>
            <p:cNvSpPr>
              <a:spLocks/>
            </p:cNvSpPr>
            <p:nvPr/>
          </p:nvSpPr>
          <p:spPr bwMode="auto">
            <a:xfrm>
              <a:off x="1647826" y="1181101"/>
              <a:ext cx="44450" cy="44450"/>
            </a:xfrm>
            <a:custGeom>
              <a:avLst/>
              <a:gdLst>
                <a:gd name="T0" fmla="*/ 25 w 51"/>
                <a:gd name="T1" fmla="*/ 52 h 52"/>
                <a:gd name="T2" fmla="*/ 25 w 51"/>
                <a:gd name="T3" fmla="*/ 52 h 52"/>
                <a:gd name="T4" fmla="*/ 0 w 51"/>
                <a:gd name="T5" fmla="*/ 26 h 52"/>
                <a:gd name="T6" fmla="*/ 25 w 51"/>
                <a:gd name="T7" fmla="*/ 0 h 52"/>
                <a:gd name="T8" fmla="*/ 51 w 51"/>
                <a:gd name="T9" fmla="*/ 26 h 52"/>
                <a:gd name="T10" fmla="*/ 25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52"/>
                  </a:moveTo>
                  <a:lnTo>
                    <a:pt x="25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5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" name="Freeform 380"/>
            <p:cNvSpPr>
              <a:spLocks/>
            </p:cNvSpPr>
            <p:nvPr/>
          </p:nvSpPr>
          <p:spPr bwMode="auto">
            <a:xfrm>
              <a:off x="1574801" y="1182688"/>
              <a:ext cx="44450" cy="44450"/>
            </a:xfrm>
            <a:custGeom>
              <a:avLst/>
              <a:gdLst>
                <a:gd name="T0" fmla="*/ 26 w 52"/>
                <a:gd name="T1" fmla="*/ 52 h 52"/>
                <a:gd name="T2" fmla="*/ 26 w 52"/>
                <a:gd name="T3" fmla="*/ 52 h 52"/>
                <a:gd name="T4" fmla="*/ 0 w 52"/>
                <a:gd name="T5" fmla="*/ 26 h 52"/>
                <a:gd name="T6" fmla="*/ 26 w 52"/>
                <a:gd name="T7" fmla="*/ 0 h 52"/>
                <a:gd name="T8" fmla="*/ 52 w 52"/>
                <a:gd name="T9" fmla="*/ 26 h 52"/>
                <a:gd name="T10" fmla="*/ 26 w 52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34" name="组合 18397"/>
          <p:cNvGrpSpPr/>
          <p:nvPr/>
        </p:nvGrpSpPr>
        <p:grpSpPr>
          <a:xfrm>
            <a:off x="3246583" y="5667340"/>
            <a:ext cx="868034" cy="173607"/>
            <a:chOff x="2449513" y="1096964"/>
            <a:chExt cx="650875" cy="130175"/>
          </a:xfrm>
          <a:solidFill>
            <a:srgbClr val="3C3C3B"/>
          </a:solidFill>
        </p:grpSpPr>
        <p:sp>
          <p:nvSpPr>
            <p:cNvPr id="35" name="Freeform 204"/>
            <p:cNvSpPr>
              <a:spLocks/>
            </p:cNvSpPr>
            <p:nvPr/>
          </p:nvSpPr>
          <p:spPr bwMode="auto">
            <a:xfrm>
              <a:off x="2449513" y="1096964"/>
              <a:ext cx="79375" cy="117475"/>
            </a:xfrm>
            <a:custGeom>
              <a:avLst/>
              <a:gdLst>
                <a:gd name="T0" fmla="*/ 84 w 94"/>
                <a:gd name="T1" fmla="*/ 137 h 137"/>
                <a:gd name="T2" fmla="*/ 84 w 94"/>
                <a:gd name="T3" fmla="*/ 137 h 137"/>
                <a:gd name="T4" fmla="*/ 21 w 94"/>
                <a:gd name="T5" fmla="*/ 137 h 137"/>
                <a:gd name="T6" fmla="*/ 0 w 94"/>
                <a:gd name="T7" fmla="*/ 116 h 137"/>
                <a:gd name="T8" fmla="*/ 0 w 94"/>
                <a:gd name="T9" fmla="*/ 21 h 137"/>
                <a:gd name="T10" fmla="*/ 21 w 94"/>
                <a:gd name="T11" fmla="*/ 0 h 137"/>
                <a:gd name="T12" fmla="*/ 84 w 94"/>
                <a:gd name="T13" fmla="*/ 0 h 137"/>
                <a:gd name="T14" fmla="*/ 94 w 94"/>
                <a:gd name="T15" fmla="*/ 10 h 137"/>
                <a:gd name="T16" fmla="*/ 84 w 94"/>
                <a:gd name="T17" fmla="*/ 20 h 137"/>
                <a:gd name="T18" fmla="*/ 21 w 94"/>
                <a:gd name="T19" fmla="*/ 20 h 137"/>
                <a:gd name="T20" fmla="*/ 20 w 94"/>
                <a:gd name="T21" fmla="*/ 21 h 137"/>
                <a:gd name="T22" fmla="*/ 20 w 94"/>
                <a:gd name="T23" fmla="*/ 116 h 137"/>
                <a:gd name="T24" fmla="*/ 21 w 94"/>
                <a:gd name="T25" fmla="*/ 117 h 137"/>
                <a:gd name="T26" fmla="*/ 84 w 94"/>
                <a:gd name="T27" fmla="*/ 117 h 137"/>
                <a:gd name="T28" fmla="*/ 94 w 94"/>
                <a:gd name="T29" fmla="*/ 127 h 137"/>
                <a:gd name="T30" fmla="*/ 84 w 94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37">
                  <a:moveTo>
                    <a:pt x="84" y="137"/>
                  </a:moveTo>
                  <a:lnTo>
                    <a:pt x="84" y="137"/>
                  </a:lnTo>
                  <a:lnTo>
                    <a:pt x="21" y="137"/>
                  </a:lnTo>
                  <a:cubicBezTo>
                    <a:pt x="10" y="137"/>
                    <a:pt x="0" y="127"/>
                    <a:pt x="0" y="116"/>
                  </a:cubicBezTo>
                  <a:lnTo>
                    <a:pt x="0" y="21"/>
                  </a:lnTo>
                  <a:cubicBezTo>
                    <a:pt x="0" y="10"/>
                    <a:pt x="10" y="0"/>
                    <a:pt x="21" y="0"/>
                  </a:cubicBezTo>
                  <a:lnTo>
                    <a:pt x="84" y="0"/>
                  </a:lnTo>
                  <a:cubicBezTo>
                    <a:pt x="90" y="0"/>
                    <a:pt x="94" y="5"/>
                    <a:pt x="94" y="10"/>
                  </a:cubicBezTo>
                  <a:cubicBezTo>
                    <a:pt x="94" y="15"/>
                    <a:pt x="90" y="20"/>
                    <a:pt x="84" y="20"/>
                  </a:cubicBezTo>
                  <a:lnTo>
                    <a:pt x="21" y="20"/>
                  </a:lnTo>
                  <a:cubicBezTo>
                    <a:pt x="21" y="20"/>
                    <a:pt x="20" y="20"/>
                    <a:pt x="20" y="21"/>
                  </a:cubicBezTo>
                  <a:lnTo>
                    <a:pt x="20" y="116"/>
                  </a:lnTo>
                  <a:cubicBezTo>
                    <a:pt x="20" y="116"/>
                    <a:pt x="21" y="117"/>
                    <a:pt x="21" y="117"/>
                  </a:cubicBezTo>
                  <a:lnTo>
                    <a:pt x="84" y="117"/>
                  </a:lnTo>
                  <a:cubicBezTo>
                    <a:pt x="90" y="117"/>
                    <a:pt x="94" y="121"/>
                    <a:pt x="94" y="127"/>
                  </a:cubicBezTo>
                  <a:cubicBezTo>
                    <a:pt x="94" y="132"/>
                    <a:pt x="90" y="137"/>
                    <a:pt x="84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" name="Freeform 205"/>
            <p:cNvSpPr>
              <a:spLocks/>
            </p:cNvSpPr>
            <p:nvPr/>
          </p:nvSpPr>
          <p:spPr bwMode="auto">
            <a:xfrm>
              <a:off x="3005138" y="1096964"/>
              <a:ext cx="95250" cy="117475"/>
            </a:xfrm>
            <a:custGeom>
              <a:avLst/>
              <a:gdLst>
                <a:gd name="T0" fmla="*/ 91 w 112"/>
                <a:gd name="T1" fmla="*/ 137 h 137"/>
                <a:gd name="T2" fmla="*/ 91 w 112"/>
                <a:gd name="T3" fmla="*/ 137 h 137"/>
                <a:gd name="T4" fmla="*/ 10 w 112"/>
                <a:gd name="T5" fmla="*/ 137 h 137"/>
                <a:gd name="T6" fmla="*/ 0 w 112"/>
                <a:gd name="T7" fmla="*/ 127 h 137"/>
                <a:gd name="T8" fmla="*/ 10 w 112"/>
                <a:gd name="T9" fmla="*/ 117 h 137"/>
                <a:gd name="T10" fmla="*/ 91 w 112"/>
                <a:gd name="T11" fmla="*/ 117 h 137"/>
                <a:gd name="T12" fmla="*/ 92 w 112"/>
                <a:gd name="T13" fmla="*/ 116 h 137"/>
                <a:gd name="T14" fmla="*/ 92 w 112"/>
                <a:gd name="T15" fmla="*/ 21 h 137"/>
                <a:gd name="T16" fmla="*/ 91 w 112"/>
                <a:gd name="T17" fmla="*/ 20 h 137"/>
                <a:gd name="T18" fmla="*/ 17 w 112"/>
                <a:gd name="T19" fmla="*/ 20 h 137"/>
                <a:gd name="T20" fmla="*/ 7 w 112"/>
                <a:gd name="T21" fmla="*/ 10 h 137"/>
                <a:gd name="T22" fmla="*/ 17 w 112"/>
                <a:gd name="T23" fmla="*/ 0 h 137"/>
                <a:gd name="T24" fmla="*/ 91 w 112"/>
                <a:gd name="T25" fmla="*/ 0 h 137"/>
                <a:gd name="T26" fmla="*/ 112 w 112"/>
                <a:gd name="T27" fmla="*/ 21 h 137"/>
                <a:gd name="T28" fmla="*/ 112 w 112"/>
                <a:gd name="T29" fmla="*/ 116 h 137"/>
                <a:gd name="T30" fmla="*/ 91 w 112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37">
                  <a:moveTo>
                    <a:pt x="91" y="137"/>
                  </a:moveTo>
                  <a:lnTo>
                    <a:pt x="91" y="137"/>
                  </a:lnTo>
                  <a:lnTo>
                    <a:pt x="10" y="137"/>
                  </a:lnTo>
                  <a:cubicBezTo>
                    <a:pt x="4" y="137"/>
                    <a:pt x="0" y="132"/>
                    <a:pt x="0" y="127"/>
                  </a:cubicBezTo>
                  <a:cubicBezTo>
                    <a:pt x="0" y="121"/>
                    <a:pt x="4" y="117"/>
                    <a:pt x="10" y="117"/>
                  </a:cubicBezTo>
                  <a:lnTo>
                    <a:pt x="91" y="117"/>
                  </a:lnTo>
                  <a:cubicBezTo>
                    <a:pt x="92" y="117"/>
                    <a:pt x="92" y="116"/>
                    <a:pt x="92" y="116"/>
                  </a:cubicBezTo>
                  <a:lnTo>
                    <a:pt x="92" y="21"/>
                  </a:lnTo>
                  <a:cubicBezTo>
                    <a:pt x="92" y="20"/>
                    <a:pt x="92" y="20"/>
                    <a:pt x="91" y="20"/>
                  </a:cubicBezTo>
                  <a:lnTo>
                    <a:pt x="17" y="20"/>
                  </a:lnTo>
                  <a:cubicBezTo>
                    <a:pt x="11" y="20"/>
                    <a:pt x="7" y="15"/>
                    <a:pt x="7" y="10"/>
                  </a:cubicBezTo>
                  <a:cubicBezTo>
                    <a:pt x="7" y="5"/>
                    <a:pt x="11" y="0"/>
                    <a:pt x="17" y="0"/>
                  </a:cubicBezTo>
                  <a:lnTo>
                    <a:pt x="91" y="0"/>
                  </a:lnTo>
                  <a:cubicBezTo>
                    <a:pt x="102" y="0"/>
                    <a:pt x="112" y="10"/>
                    <a:pt x="112" y="21"/>
                  </a:cubicBezTo>
                  <a:lnTo>
                    <a:pt x="112" y="116"/>
                  </a:lnTo>
                  <a:cubicBezTo>
                    <a:pt x="112" y="127"/>
                    <a:pt x="102" y="137"/>
                    <a:pt x="91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" name="Freeform 206"/>
            <p:cNvSpPr>
              <a:spLocks/>
            </p:cNvSpPr>
            <p:nvPr/>
          </p:nvSpPr>
          <p:spPr bwMode="auto">
            <a:xfrm>
              <a:off x="2944813" y="1196976"/>
              <a:ext cx="93663" cy="17463"/>
            </a:xfrm>
            <a:custGeom>
              <a:avLst/>
              <a:gdLst>
                <a:gd name="T0" fmla="*/ 99 w 109"/>
                <a:gd name="T1" fmla="*/ 20 h 20"/>
                <a:gd name="T2" fmla="*/ 99 w 109"/>
                <a:gd name="T3" fmla="*/ 20 h 20"/>
                <a:gd name="T4" fmla="*/ 10 w 109"/>
                <a:gd name="T5" fmla="*/ 20 h 20"/>
                <a:gd name="T6" fmla="*/ 0 w 109"/>
                <a:gd name="T7" fmla="*/ 10 h 20"/>
                <a:gd name="T8" fmla="*/ 10 w 109"/>
                <a:gd name="T9" fmla="*/ 0 h 20"/>
                <a:gd name="T10" fmla="*/ 99 w 109"/>
                <a:gd name="T11" fmla="*/ 0 h 20"/>
                <a:gd name="T12" fmla="*/ 109 w 109"/>
                <a:gd name="T13" fmla="*/ 10 h 20"/>
                <a:gd name="T14" fmla="*/ 99 w 10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0">
                  <a:moveTo>
                    <a:pt x="99" y="20"/>
                  </a:moveTo>
                  <a:lnTo>
                    <a:pt x="99" y="20"/>
                  </a:lnTo>
                  <a:lnTo>
                    <a:pt x="10" y="20"/>
                  </a:ln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99" y="0"/>
                  </a:lnTo>
                  <a:cubicBezTo>
                    <a:pt x="104" y="0"/>
                    <a:pt x="109" y="4"/>
                    <a:pt x="109" y="10"/>
                  </a:cubicBezTo>
                  <a:cubicBezTo>
                    <a:pt x="109" y="15"/>
                    <a:pt x="104" y="20"/>
                    <a:pt x="9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" name="Freeform 207"/>
            <p:cNvSpPr>
              <a:spLocks/>
            </p:cNvSpPr>
            <p:nvPr/>
          </p:nvSpPr>
          <p:spPr bwMode="auto">
            <a:xfrm>
              <a:off x="2513013" y="1096964"/>
              <a:ext cx="525463" cy="17463"/>
            </a:xfrm>
            <a:custGeom>
              <a:avLst/>
              <a:gdLst>
                <a:gd name="T0" fmla="*/ 608 w 618"/>
                <a:gd name="T1" fmla="*/ 20 h 20"/>
                <a:gd name="T2" fmla="*/ 608 w 618"/>
                <a:gd name="T3" fmla="*/ 20 h 20"/>
                <a:gd name="T4" fmla="*/ 10 w 618"/>
                <a:gd name="T5" fmla="*/ 20 h 20"/>
                <a:gd name="T6" fmla="*/ 0 w 618"/>
                <a:gd name="T7" fmla="*/ 10 h 20"/>
                <a:gd name="T8" fmla="*/ 10 w 618"/>
                <a:gd name="T9" fmla="*/ 0 h 20"/>
                <a:gd name="T10" fmla="*/ 608 w 618"/>
                <a:gd name="T11" fmla="*/ 0 h 20"/>
                <a:gd name="T12" fmla="*/ 618 w 618"/>
                <a:gd name="T13" fmla="*/ 10 h 20"/>
                <a:gd name="T14" fmla="*/ 608 w 61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" h="20">
                  <a:moveTo>
                    <a:pt x="608" y="20"/>
                  </a:moveTo>
                  <a:lnTo>
                    <a:pt x="608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608" y="0"/>
                  </a:lnTo>
                  <a:cubicBezTo>
                    <a:pt x="613" y="0"/>
                    <a:pt x="618" y="5"/>
                    <a:pt x="618" y="10"/>
                  </a:cubicBezTo>
                  <a:cubicBezTo>
                    <a:pt x="618" y="15"/>
                    <a:pt x="613" y="20"/>
                    <a:pt x="608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" name="Freeform 208"/>
            <p:cNvSpPr>
              <a:spLocks/>
            </p:cNvSpPr>
            <p:nvPr/>
          </p:nvSpPr>
          <p:spPr bwMode="auto">
            <a:xfrm>
              <a:off x="2513013" y="1196976"/>
              <a:ext cx="381000" cy="17463"/>
            </a:xfrm>
            <a:custGeom>
              <a:avLst/>
              <a:gdLst>
                <a:gd name="T0" fmla="*/ 439 w 449"/>
                <a:gd name="T1" fmla="*/ 20 h 20"/>
                <a:gd name="T2" fmla="*/ 439 w 449"/>
                <a:gd name="T3" fmla="*/ 20 h 20"/>
                <a:gd name="T4" fmla="*/ 10 w 449"/>
                <a:gd name="T5" fmla="*/ 20 h 20"/>
                <a:gd name="T6" fmla="*/ 0 w 449"/>
                <a:gd name="T7" fmla="*/ 10 h 20"/>
                <a:gd name="T8" fmla="*/ 10 w 449"/>
                <a:gd name="T9" fmla="*/ 0 h 20"/>
                <a:gd name="T10" fmla="*/ 439 w 449"/>
                <a:gd name="T11" fmla="*/ 0 h 20"/>
                <a:gd name="T12" fmla="*/ 449 w 449"/>
                <a:gd name="T13" fmla="*/ 10 h 20"/>
                <a:gd name="T14" fmla="*/ 439 w 44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20">
                  <a:moveTo>
                    <a:pt x="439" y="20"/>
                  </a:moveTo>
                  <a:lnTo>
                    <a:pt x="439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439" y="0"/>
                  </a:lnTo>
                  <a:cubicBezTo>
                    <a:pt x="444" y="0"/>
                    <a:pt x="449" y="4"/>
                    <a:pt x="449" y="10"/>
                  </a:cubicBezTo>
                  <a:cubicBezTo>
                    <a:pt x="449" y="15"/>
                    <a:pt x="444" y="20"/>
                    <a:pt x="43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" name="Freeform 209"/>
            <p:cNvSpPr>
              <a:spLocks/>
            </p:cNvSpPr>
            <p:nvPr/>
          </p:nvSpPr>
          <p:spPr bwMode="auto">
            <a:xfrm>
              <a:off x="2852738" y="1182689"/>
              <a:ext cx="42863" cy="44450"/>
            </a:xfrm>
            <a:custGeom>
              <a:avLst/>
              <a:gdLst>
                <a:gd name="T0" fmla="*/ 25 w 51"/>
                <a:gd name="T1" fmla="*/ 52 h 52"/>
                <a:gd name="T2" fmla="*/ 25 w 51"/>
                <a:gd name="T3" fmla="*/ 52 h 52"/>
                <a:gd name="T4" fmla="*/ 0 w 51"/>
                <a:gd name="T5" fmla="*/ 26 h 52"/>
                <a:gd name="T6" fmla="*/ 25 w 51"/>
                <a:gd name="T7" fmla="*/ 0 h 52"/>
                <a:gd name="T8" fmla="*/ 51 w 51"/>
                <a:gd name="T9" fmla="*/ 26 h 52"/>
                <a:gd name="T10" fmla="*/ 25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52"/>
                  </a:moveTo>
                  <a:lnTo>
                    <a:pt x="25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2"/>
                    <a:pt x="25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" name="Freeform 210"/>
            <p:cNvSpPr>
              <a:spLocks/>
            </p:cNvSpPr>
            <p:nvPr/>
          </p:nvSpPr>
          <p:spPr bwMode="auto">
            <a:xfrm>
              <a:off x="2919413" y="1182689"/>
              <a:ext cx="42863" cy="44450"/>
            </a:xfrm>
            <a:custGeom>
              <a:avLst/>
              <a:gdLst>
                <a:gd name="T0" fmla="*/ 26 w 52"/>
                <a:gd name="T1" fmla="*/ 52 h 52"/>
                <a:gd name="T2" fmla="*/ 26 w 52"/>
                <a:gd name="T3" fmla="*/ 52 h 52"/>
                <a:gd name="T4" fmla="*/ 0 w 52"/>
                <a:gd name="T5" fmla="*/ 26 h 52"/>
                <a:gd name="T6" fmla="*/ 26 w 52"/>
                <a:gd name="T7" fmla="*/ 0 h 52"/>
                <a:gd name="T8" fmla="*/ 52 w 52"/>
                <a:gd name="T9" fmla="*/ 26 h 52"/>
                <a:gd name="T10" fmla="*/ 26 w 52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" name="Freeform 211"/>
            <p:cNvSpPr>
              <a:spLocks/>
            </p:cNvSpPr>
            <p:nvPr/>
          </p:nvSpPr>
          <p:spPr bwMode="auto">
            <a:xfrm>
              <a:off x="2493963" y="1101726"/>
              <a:ext cx="7938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7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" name="Freeform 212"/>
            <p:cNvSpPr>
              <a:spLocks/>
            </p:cNvSpPr>
            <p:nvPr/>
          </p:nvSpPr>
          <p:spPr bwMode="auto">
            <a:xfrm>
              <a:off x="3044826" y="1101726"/>
              <a:ext cx="9525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8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" name="Freeform 213"/>
            <p:cNvSpPr>
              <a:spLocks/>
            </p:cNvSpPr>
            <p:nvPr/>
          </p:nvSpPr>
          <p:spPr bwMode="auto">
            <a:xfrm>
              <a:off x="2454276" y="1133476"/>
              <a:ext cx="47625" cy="9525"/>
            </a:xfrm>
            <a:custGeom>
              <a:avLst/>
              <a:gdLst>
                <a:gd name="T0" fmla="*/ 52 w 57"/>
                <a:gd name="T1" fmla="*/ 10 h 10"/>
                <a:gd name="T2" fmla="*/ 52 w 57"/>
                <a:gd name="T3" fmla="*/ 10 h 10"/>
                <a:gd name="T4" fmla="*/ 5 w 57"/>
                <a:gd name="T5" fmla="*/ 10 h 10"/>
                <a:gd name="T6" fmla="*/ 0 w 57"/>
                <a:gd name="T7" fmla="*/ 5 h 10"/>
                <a:gd name="T8" fmla="*/ 5 w 57"/>
                <a:gd name="T9" fmla="*/ 0 h 10"/>
                <a:gd name="T10" fmla="*/ 52 w 57"/>
                <a:gd name="T11" fmla="*/ 0 h 10"/>
                <a:gd name="T12" fmla="*/ 57 w 57"/>
                <a:gd name="T13" fmla="*/ 5 h 10"/>
                <a:gd name="T14" fmla="*/ 52 w 5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0">
                  <a:moveTo>
                    <a:pt x="52" y="10"/>
                  </a:moveTo>
                  <a:lnTo>
                    <a:pt x="52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2" y="0"/>
                  </a:lnTo>
                  <a:cubicBezTo>
                    <a:pt x="54" y="0"/>
                    <a:pt x="57" y="2"/>
                    <a:pt x="57" y="5"/>
                  </a:cubicBezTo>
                  <a:cubicBezTo>
                    <a:pt x="57" y="7"/>
                    <a:pt x="54" y="10"/>
                    <a:pt x="5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" name="Freeform 214"/>
            <p:cNvSpPr>
              <a:spLocks/>
            </p:cNvSpPr>
            <p:nvPr/>
          </p:nvSpPr>
          <p:spPr bwMode="auto">
            <a:xfrm>
              <a:off x="2473326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6" name="Freeform 215"/>
            <p:cNvSpPr>
              <a:spLocks/>
            </p:cNvSpPr>
            <p:nvPr/>
          </p:nvSpPr>
          <p:spPr bwMode="auto">
            <a:xfrm>
              <a:off x="3046413" y="1133476"/>
              <a:ext cx="46038" cy="9525"/>
            </a:xfrm>
            <a:custGeom>
              <a:avLst/>
              <a:gdLst>
                <a:gd name="T0" fmla="*/ 50 w 55"/>
                <a:gd name="T1" fmla="*/ 10 h 10"/>
                <a:gd name="T2" fmla="*/ 50 w 55"/>
                <a:gd name="T3" fmla="*/ 10 h 10"/>
                <a:gd name="T4" fmla="*/ 5 w 55"/>
                <a:gd name="T5" fmla="*/ 10 h 10"/>
                <a:gd name="T6" fmla="*/ 0 w 55"/>
                <a:gd name="T7" fmla="*/ 5 h 10"/>
                <a:gd name="T8" fmla="*/ 5 w 55"/>
                <a:gd name="T9" fmla="*/ 0 h 10"/>
                <a:gd name="T10" fmla="*/ 50 w 55"/>
                <a:gd name="T11" fmla="*/ 0 h 10"/>
                <a:gd name="T12" fmla="*/ 55 w 55"/>
                <a:gd name="T13" fmla="*/ 5 h 10"/>
                <a:gd name="T14" fmla="*/ 50 w 5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">
                  <a:moveTo>
                    <a:pt x="50" y="10"/>
                  </a:moveTo>
                  <a:lnTo>
                    <a:pt x="50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0" y="0"/>
                  </a:lnTo>
                  <a:cubicBezTo>
                    <a:pt x="53" y="0"/>
                    <a:pt x="55" y="2"/>
                    <a:pt x="55" y="5"/>
                  </a:cubicBezTo>
                  <a:cubicBezTo>
                    <a:pt x="55" y="7"/>
                    <a:pt x="53" y="10"/>
                    <a:pt x="50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7" name="Freeform 216"/>
            <p:cNvSpPr>
              <a:spLocks/>
            </p:cNvSpPr>
            <p:nvPr/>
          </p:nvSpPr>
          <p:spPr bwMode="auto">
            <a:xfrm>
              <a:off x="3062288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" name="Freeform 217"/>
            <p:cNvSpPr>
              <a:spLocks/>
            </p:cNvSpPr>
            <p:nvPr/>
          </p:nvSpPr>
          <p:spPr bwMode="auto">
            <a:xfrm>
              <a:off x="2559051" y="1125539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" name="Freeform 218"/>
            <p:cNvSpPr>
              <a:spLocks/>
            </p:cNvSpPr>
            <p:nvPr/>
          </p:nvSpPr>
          <p:spPr bwMode="auto">
            <a:xfrm>
              <a:off x="2619376" y="1130301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>
              <a:off x="2559051" y="1155701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>
              <a:off x="2619376" y="1158876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>
              <a:off x="2674938" y="1125539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3" name="Freeform 222"/>
            <p:cNvSpPr>
              <a:spLocks/>
            </p:cNvSpPr>
            <p:nvPr/>
          </p:nvSpPr>
          <p:spPr bwMode="auto">
            <a:xfrm>
              <a:off x="2735263" y="1130301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4" name="Freeform 223"/>
            <p:cNvSpPr>
              <a:spLocks/>
            </p:cNvSpPr>
            <p:nvPr/>
          </p:nvSpPr>
          <p:spPr bwMode="auto">
            <a:xfrm>
              <a:off x="2674938" y="1155701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5" name="Freeform 224"/>
            <p:cNvSpPr>
              <a:spLocks/>
            </p:cNvSpPr>
            <p:nvPr/>
          </p:nvSpPr>
          <p:spPr bwMode="auto">
            <a:xfrm>
              <a:off x="2735263" y="1158876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6" name="Freeform 226"/>
            <p:cNvSpPr>
              <a:spLocks/>
            </p:cNvSpPr>
            <p:nvPr/>
          </p:nvSpPr>
          <p:spPr bwMode="auto">
            <a:xfrm>
              <a:off x="2794001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7" name="Freeform 227"/>
            <p:cNvSpPr>
              <a:spLocks/>
            </p:cNvSpPr>
            <p:nvPr/>
          </p:nvSpPr>
          <p:spPr bwMode="auto">
            <a:xfrm>
              <a:off x="2854326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8" name="Freeform 228"/>
            <p:cNvSpPr>
              <a:spLocks/>
            </p:cNvSpPr>
            <p:nvPr/>
          </p:nvSpPr>
          <p:spPr bwMode="auto">
            <a:xfrm>
              <a:off x="2794001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9" name="Freeform 229"/>
            <p:cNvSpPr>
              <a:spLocks/>
            </p:cNvSpPr>
            <p:nvPr/>
          </p:nvSpPr>
          <p:spPr bwMode="auto">
            <a:xfrm>
              <a:off x="2854326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0" name="Freeform 230"/>
            <p:cNvSpPr>
              <a:spLocks/>
            </p:cNvSpPr>
            <p:nvPr/>
          </p:nvSpPr>
          <p:spPr bwMode="auto">
            <a:xfrm>
              <a:off x="2913063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1" name="Freeform 231"/>
            <p:cNvSpPr>
              <a:spLocks/>
            </p:cNvSpPr>
            <p:nvPr/>
          </p:nvSpPr>
          <p:spPr bwMode="auto">
            <a:xfrm>
              <a:off x="2973388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2" name="Freeform 232"/>
            <p:cNvSpPr>
              <a:spLocks/>
            </p:cNvSpPr>
            <p:nvPr/>
          </p:nvSpPr>
          <p:spPr bwMode="auto">
            <a:xfrm>
              <a:off x="2913063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3" name="Freeform 233"/>
            <p:cNvSpPr>
              <a:spLocks/>
            </p:cNvSpPr>
            <p:nvPr/>
          </p:nvSpPr>
          <p:spPr bwMode="auto">
            <a:xfrm>
              <a:off x="2973388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64" name="组合 18398"/>
          <p:cNvGrpSpPr/>
          <p:nvPr/>
        </p:nvGrpSpPr>
        <p:grpSpPr>
          <a:xfrm>
            <a:off x="3525106" y="4919895"/>
            <a:ext cx="575867" cy="683842"/>
            <a:chOff x="3794126" y="714376"/>
            <a:chExt cx="431800" cy="512763"/>
          </a:xfrm>
          <a:solidFill>
            <a:srgbClr val="3C3C3B"/>
          </a:solidFill>
        </p:grpSpPr>
        <p:sp>
          <p:nvSpPr>
            <p:cNvPr id="65" name="Freeform 85"/>
            <p:cNvSpPr>
              <a:spLocks/>
            </p:cNvSpPr>
            <p:nvPr/>
          </p:nvSpPr>
          <p:spPr bwMode="auto">
            <a:xfrm>
              <a:off x="3794126" y="714376"/>
              <a:ext cx="431800" cy="500063"/>
            </a:xfrm>
            <a:custGeom>
              <a:avLst/>
              <a:gdLst>
                <a:gd name="T0" fmla="*/ 498 w 508"/>
                <a:gd name="T1" fmla="*/ 586 h 586"/>
                <a:gd name="T2" fmla="*/ 498 w 508"/>
                <a:gd name="T3" fmla="*/ 586 h 586"/>
                <a:gd name="T4" fmla="*/ 390 w 508"/>
                <a:gd name="T5" fmla="*/ 586 h 586"/>
                <a:gd name="T6" fmla="*/ 390 w 508"/>
                <a:gd name="T7" fmla="*/ 566 h 586"/>
                <a:gd name="T8" fmla="*/ 488 w 508"/>
                <a:gd name="T9" fmla="*/ 566 h 586"/>
                <a:gd name="T10" fmla="*/ 488 w 508"/>
                <a:gd name="T11" fmla="*/ 20 h 586"/>
                <a:gd name="T12" fmla="*/ 20 w 508"/>
                <a:gd name="T13" fmla="*/ 20 h 586"/>
                <a:gd name="T14" fmla="*/ 20 w 508"/>
                <a:gd name="T15" fmla="*/ 566 h 586"/>
                <a:gd name="T16" fmla="*/ 344 w 508"/>
                <a:gd name="T17" fmla="*/ 566 h 586"/>
                <a:gd name="T18" fmla="*/ 344 w 508"/>
                <a:gd name="T19" fmla="*/ 586 h 586"/>
                <a:gd name="T20" fmla="*/ 10 w 508"/>
                <a:gd name="T21" fmla="*/ 586 h 586"/>
                <a:gd name="T22" fmla="*/ 0 w 508"/>
                <a:gd name="T23" fmla="*/ 576 h 586"/>
                <a:gd name="T24" fmla="*/ 0 w 508"/>
                <a:gd name="T25" fmla="*/ 10 h 586"/>
                <a:gd name="T26" fmla="*/ 10 w 508"/>
                <a:gd name="T27" fmla="*/ 0 h 586"/>
                <a:gd name="T28" fmla="*/ 498 w 508"/>
                <a:gd name="T29" fmla="*/ 0 h 586"/>
                <a:gd name="T30" fmla="*/ 508 w 508"/>
                <a:gd name="T31" fmla="*/ 10 h 586"/>
                <a:gd name="T32" fmla="*/ 508 w 508"/>
                <a:gd name="T33" fmla="*/ 576 h 586"/>
                <a:gd name="T34" fmla="*/ 498 w 508"/>
                <a:gd name="T35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8" h="586">
                  <a:moveTo>
                    <a:pt x="498" y="586"/>
                  </a:moveTo>
                  <a:lnTo>
                    <a:pt x="498" y="586"/>
                  </a:lnTo>
                  <a:lnTo>
                    <a:pt x="390" y="586"/>
                  </a:lnTo>
                  <a:lnTo>
                    <a:pt x="390" y="566"/>
                  </a:lnTo>
                  <a:lnTo>
                    <a:pt x="488" y="566"/>
                  </a:lnTo>
                  <a:lnTo>
                    <a:pt x="488" y="20"/>
                  </a:lnTo>
                  <a:lnTo>
                    <a:pt x="20" y="20"/>
                  </a:lnTo>
                  <a:lnTo>
                    <a:pt x="20" y="566"/>
                  </a:lnTo>
                  <a:lnTo>
                    <a:pt x="344" y="566"/>
                  </a:lnTo>
                  <a:lnTo>
                    <a:pt x="344" y="586"/>
                  </a:lnTo>
                  <a:lnTo>
                    <a:pt x="10" y="586"/>
                  </a:lnTo>
                  <a:cubicBezTo>
                    <a:pt x="4" y="586"/>
                    <a:pt x="0" y="581"/>
                    <a:pt x="0" y="576"/>
                  </a:cubicBezTo>
                  <a:lnTo>
                    <a:pt x="0" y="10"/>
                  </a:lnTo>
                  <a:cubicBezTo>
                    <a:pt x="0" y="5"/>
                    <a:pt x="4" y="0"/>
                    <a:pt x="10" y="0"/>
                  </a:cubicBezTo>
                  <a:lnTo>
                    <a:pt x="498" y="0"/>
                  </a:lnTo>
                  <a:cubicBezTo>
                    <a:pt x="503" y="0"/>
                    <a:pt x="508" y="5"/>
                    <a:pt x="508" y="10"/>
                  </a:cubicBezTo>
                  <a:lnTo>
                    <a:pt x="508" y="576"/>
                  </a:lnTo>
                  <a:cubicBezTo>
                    <a:pt x="508" y="581"/>
                    <a:pt x="503" y="586"/>
                    <a:pt x="498" y="5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6" name="Freeform 86"/>
            <p:cNvSpPr>
              <a:spLocks/>
            </p:cNvSpPr>
            <p:nvPr/>
          </p:nvSpPr>
          <p:spPr bwMode="auto">
            <a:xfrm>
              <a:off x="3825876" y="1173164"/>
              <a:ext cx="368300" cy="1588"/>
            </a:xfrm>
            <a:custGeom>
              <a:avLst/>
              <a:gdLst>
                <a:gd name="T0" fmla="*/ 433 w 433"/>
                <a:gd name="T1" fmla="*/ 2 h 2"/>
                <a:gd name="T2" fmla="*/ 433 w 433"/>
                <a:gd name="T3" fmla="*/ 2 h 2"/>
                <a:gd name="T4" fmla="*/ 0 w 433"/>
                <a:gd name="T5" fmla="*/ 2 h 2"/>
                <a:gd name="T6" fmla="*/ 0 w 433"/>
                <a:gd name="T7" fmla="*/ 0 h 2"/>
                <a:gd name="T8" fmla="*/ 433 w 433"/>
                <a:gd name="T9" fmla="*/ 0 h 2"/>
                <a:gd name="T10" fmla="*/ 433 w 433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2">
                  <a:moveTo>
                    <a:pt x="433" y="2"/>
                  </a:moveTo>
                  <a:lnTo>
                    <a:pt x="433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33" y="0"/>
                  </a:lnTo>
                  <a:lnTo>
                    <a:pt x="433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7" name="Freeform 87"/>
            <p:cNvSpPr>
              <a:spLocks/>
            </p:cNvSpPr>
            <p:nvPr/>
          </p:nvSpPr>
          <p:spPr bwMode="auto">
            <a:xfrm>
              <a:off x="3825876" y="739776"/>
              <a:ext cx="368300" cy="3175"/>
            </a:xfrm>
            <a:custGeom>
              <a:avLst/>
              <a:gdLst>
                <a:gd name="T0" fmla="*/ 433 w 433"/>
                <a:gd name="T1" fmla="*/ 3 h 3"/>
                <a:gd name="T2" fmla="*/ 433 w 433"/>
                <a:gd name="T3" fmla="*/ 3 h 3"/>
                <a:gd name="T4" fmla="*/ 0 w 433"/>
                <a:gd name="T5" fmla="*/ 3 h 3"/>
                <a:gd name="T6" fmla="*/ 0 w 433"/>
                <a:gd name="T7" fmla="*/ 0 h 3"/>
                <a:gd name="T8" fmla="*/ 433 w 433"/>
                <a:gd name="T9" fmla="*/ 0 h 3"/>
                <a:gd name="T10" fmla="*/ 433 w 43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3">
                  <a:moveTo>
                    <a:pt x="433" y="3"/>
                  </a:moveTo>
                  <a:lnTo>
                    <a:pt x="43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433" y="0"/>
                  </a:lnTo>
                  <a:lnTo>
                    <a:pt x="433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8" name="Freeform 88"/>
            <p:cNvSpPr>
              <a:spLocks/>
            </p:cNvSpPr>
            <p:nvPr/>
          </p:nvSpPr>
          <p:spPr bwMode="auto">
            <a:xfrm>
              <a:off x="3824288" y="723901"/>
              <a:ext cx="1588" cy="481013"/>
            </a:xfrm>
            <a:custGeom>
              <a:avLst/>
              <a:gdLst>
                <a:gd name="T0" fmla="*/ 2 w 2"/>
                <a:gd name="T1" fmla="*/ 566 h 566"/>
                <a:gd name="T2" fmla="*/ 2 w 2"/>
                <a:gd name="T3" fmla="*/ 566 h 566"/>
                <a:gd name="T4" fmla="*/ 0 w 2"/>
                <a:gd name="T5" fmla="*/ 566 h 566"/>
                <a:gd name="T6" fmla="*/ 0 w 2"/>
                <a:gd name="T7" fmla="*/ 0 h 566"/>
                <a:gd name="T8" fmla="*/ 2 w 2"/>
                <a:gd name="T9" fmla="*/ 0 h 566"/>
                <a:gd name="T10" fmla="*/ 2 w 2"/>
                <a:gd name="T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66">
                  <a:moveTo>
                    <a:pt x="2" y="566"/>
                  </a:moveTo>
                  <a:lnTo>
                    <a:pt x="2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5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9" name="Freeform 89"/>
            <p:cNvSpPr>
              <a:spLocks/>
            </p:cNvSpPr>
            <p:nvPr/>
          </p:nvSpPr>
          <p:spPr bwMode="auto">
            <a:xfrm>
              <a:off x="4194176" y="723901"/>
              <a:ext cx="3175" cy="481013"/>
            </a:xfrm>
            <a:custGeom>
              <a:avLst/>
              <a:gdLst>
                <a:gd name="T0" fmla="*/ 3 w 3"/>
                <a:gd name="T1" fmla="*/ 566 h 566"/>
                <a:gd name="T2" fmla="*/ 3 w 3"/>
                <a:gd name="T3" fmla="*/ 566 h 566"/>
                <a:gd name="T4" fmla="*/ 0 w 3"/>
                <a:gd name="T5" fmla="*/ 566 h 566"/>
                <a:gd name="T6" fmla="*/ 0 w 3"/>
                <a:gd name="T7" fmla="*/ 0 h 566"/>
                <a:gd name="T8" fmla="*/ 3 w 3"/>
                <a:gd name="T9" fmla="*/ 0 h 566"/>
                <a:gd name="T10" fmla="*/ 3 w 3"/>
                <a:gd name="T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66">
                  <a:moveTo>
                    <a:pt x="3" y="566"/>
                  </a:moveTo>
                  <a:lnTo>
                    <a:pt x="3" y="566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5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4046538" y="1182689"/>
              <a:ext cx="44450" cy="44450"/>
            </a:xfrm>
            <a:custGeom>
              <a:avLst/>
              <a:gdLst>
                <a:gd name="T0" fmla="*/ 26 w 52"/>
                <a:gd name="T1" fmla="*/ 52 h 52"/>
                <a:gd name="T2" fmla="*/ 26 w 52"/>
                <a:gd name="T3" fmla="*/ 52 h 52"/>
                <a:gd name="T4" fmla="*/ 0 w 52"/>
                <a:gd name="T5" fmla="*/ 26 h 52"/>
                <a:gd name="T6" fmla="*/ 26 w 52"/>
                <a:gd name="T7" fmla="*/ 0 h 52"/>
                <a:gd name="T8" fmla="*/ 52 w 52"/>
                <a:gd name="T9" fmla="*/ 26 h 52"/>
                <a:gd name="T10" fmla="*/ 26 w 52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4114801" y="1182689"/>
              <a:ext cx="42863" cy="44450"/>
            </a:xfrm>
            <a:custGeom>
              <a:avLst/>
              <a:gdLst>
                <a:gd name="T0" fmla="*/ 25 w 51"/>
                <a:gd name="T1" fmla="*/ 51 h 51"/>
                <a:gd name="T2" fmla="*/ 25 w 51"/>
                <a:gd name="T3" fmla="*/ 51 h 51"/>
                <a:gd name="T4" fmla="*/ 0 w 51"/>
                <a:gd name="T5" fmla="*/ 26 h 51"/>
                <a:gd name="T6" fmla="*/ 25 w 51"/>
                <a:gd name="T7" fmla="*/ 0 h 51"/>
                <a:gd name="T8" fmla="*/ 51 w 51"/>
                <a:gd name="T9" fmla="*/ 26 h 51"/>
                <a:gd name="T10" fmla="*/ 25 w 5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25" y="51"/>
                  </a:ln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1" y="11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2" name="Freeform 92"/>
            <p:cNvSpPr>
              <a:spLocks/>
            </p:cNvSpPr>
            <p:nvPr/>
          </p:nvSpPr>
          <p:spPr bwMode="auto">
            <a:xfrm>
              <a:off x="3975101" y="781051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3" name="Freeform 93"/>
            <p:cNvSpPr>
              <a:spLocks/>
            </p:cNvSpPr>
            <p:nvPr/>
          </p:nvSpPr>
          <p:spPr bwMode="auto">
            <a:xfrm>
              <a:off x="3975101" y="755651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4" name="Freeform 94"/>
            <p:cNvSpPr>
              <a:spLocks/>
            </p:cNvSpPr>
            <p:nvPr/>
          </p:nvSpPr>
          <p:spPr bwMode="auto">
            <a:xfrm>
              <a:off x="3975101" y="77628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5" name="Freeform 95"/>
            <p:cNvSpPr>
              <a:spLocks/>
            </p:cNvSpPr>
            <p:nvPr/>
          </p:nvSpPr>
          <p:spPr bwMode="auto">
            <a:xfrm>
              <a:off x="3975101" y="785814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6" name="Freeform 96"/>
            <p:cNvSpPr>
              <a:spLocks/>
            </p:cNvSpPr>
            <p:nvPr/>
          </p:nvSpPr>
          <p:spPr bwMode="auto">
            <a:xfrm>
              <a:off x="3975101" y="758826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7" name="Freeform 97"/>
            <p:cNvSpPr>
              <a:spLocks/>
            </p:cNvSpPr>
            <p:nvPr/>
          </p:nvSpPr>
          <p:spPr bwMode="auto">
            <a:xfrm>
              <a:off x="3975101" y="763589"/>
              <a:ext cx="3175" cy="476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8" name="Freeform 98"/>
            <p:cNvSpPr>
              <a:spLocks noEditPoints="1"/>
            </p:cNvSpPr>
            <p:nvPr/>
          </p:nvSpPr>
          <p:spPr bwMode="auto">
            <a:xfrm>
              <a:off x="3832226" y="749301"/>
              <a:ext cx="174625" cy="46038"/>
            </a:xfrm>
            <a:custGeom>
              <a:avLst/>
              <a:gdLst>
                <a:gd name="T0" fmla="*/ 198 w 205"/>
                <a:gd name="T1" fmla="*/ 25 h 53"/>
                <a:gd name="T2" fmla="*/ 198 w 205"/>
                <a:gd name="T3" fmla="*/ 25 h 53"/>
                <a:gd name="T4" fmla="*/ 110 w 205"/>
                <a:gd name="T5" fmla="*/ 25 h 53"/>
                <a:gd name="T6" fmla="*/ 110 w 205"/>
                <a:gd name="T7" fmla="*/ 22 h 53"/>
                <a:gd name="T8" fmla="*/ 165 w 205"/>
                <a:gd name="T9" fmla="*/ 22 h 53"/>
                <a:gd name="T10" fmla="*/ 165 w 205"/>
                <a:gd name="T11" fmla="*/ 3 h 53"/>
                <a:gd name="T12" fmla="*/ 198 w 205"/>
                <a:gd name="T13" fmla="*/ 3 h 53"/>
                <a:gd name="T14" fmla="*/ 198 w 205"/>
                <a:gd name="T15" fmla="*/ 25 h 53"/>
                <a:gd name="T16" fmla="*/ 198 w 205"/>
                <a:gd name="T17" fmla="*/ 50 h 53"/>
                <a:gd name="T18" fmla="*/ 198 w 205"/>
                <a:gd name="T19" fmla="*/ 50 h 53"/>
                <a:gd name="T20" fmla="*/ 110 w 205"/>
                <a:gd name="T21" fmla="*/ 50 h 53"/>
                <a:gd name="T22" fmla="*/ 110 w 205"/>
                <a:gd name="T23" fmla="*/ 47 h 53"/>
                <a:gd name="T24" fmla="*/ 165 w 205"/>
                <a:gd name="T25" fmla="*/ 47 h 53"/>
                <a:gd name="T26" fmla="*/ 165 w 205"/>
                <a:gd name="T27" fmla="*/ 28 h 53"/>
                <a:gd name="T28" fmla="*/ 198 w 205"/>
                <a:gd name="T29" fmla="*/ 28 h 53"/>
                <a:gd name="T30" fmla="*/ 198 w 205"/>
                <a:gd name="T31" fmla="*/ 50 h 53"/>
                <a:gd name="T32" fmla="*/ 0 w 205"/>
                <a:gd name="T33" fmla="*/ 53 h 53"/>
                <a:gd name="T34" fmla="*/ 0 w 205"/>
                <a:gd name="T35" fmla="*/ 53 h 53"/>
                <a:gd name="T36" fmla="*/ 205 w 205"/>
                <a:gd name="T37" fmla="*/ 53 h 53"/>
                <a:gd name="T38" fmla="*/ 205 w 205"/>
                <a:gd name="T39" fmla="*/ 0 h 53"/>
                <a:gd name="T40" fmla="*/ 0 w 205"/>
                <a:gd name="T41" fmla="*/ 0 h 53"/>
                <a:gd name="T42" fmla="*/ 0 w 205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5" y="22"/>
                  </a:lnTo>
                  <a:lnTo>
                    <a:pt x="165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5" y="47"/>
                  </a:lnTo>
                  <a:lnTo>
                    <a:pt x="165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5" y="53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9" name="Freeform 99"/>
            <p:cNvSpPr>
              <a:spLocks/>
            </p:cNvSpPr>
            <p:nvPr/>
          </p:nvSpPr>
          <p:spPr bwMode="auto">
            <a:xfrm>
              <a:off x="4156076" y="781051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0" name="Freeform 100"/>
            <p:cNvSpPr>
              <a:spLocks/>
            </p:cNvSpPr>
            <p:nvPr/>
          </p:nvSpPr>
          <p:spPr bwMode="auto">
            <a:xfrm>
              <a:off x="4156076" y="755651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1" name="Freeform 101"/>
            <p:cNvSpPr>
              <a:spLocks/>
            </p:cNvSpPr>
            <p:nvPr/>
          </p:nvSpPr>
          <p:spPr bwMode="auto">
            <a:xfrm>
              <a:off x="4156076" y="77628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2" name="Freeform 102"/>
            <p:cNvSpPr>
              <a:spLocks/>
            </p:cNvSpPr>
            <p:nvPr/>
          </p:nvSpPr>
          <p:spPr bwMode="auto">
            <a:xfrm>
              <a:off x="4156076" y="785814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3" name="Freeform 103"/>
            <p:cNvSpPr>
              <a:spLocks/>
            </p:cNvSpPr>
            <p:nvPr/>
          </p:nvSpPr>
          <p:spPr bwMode="auto">
            <a:xfrm>
              <a:off x="4156076" y="758826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4" name="Freeform 104"/>
            <p:cNvSpPr>
              <a:spLocks/>
            </p:cNvSpPr>
            <p:nvPr/>
          </p:nvSpPr>
          <p:spPr bwMode="auto">
            <a:xfrm>
              <a:off x="4156076" y="763589"/>
              <a:ext cx="4763" cy="4763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5" name="Freeform 105"/>
            <p:cNvSpPr>
              <a:spLocks noEditPoints="1"/>
            </p:cNvSpPr>
            <p:nvPr/>
          </p:nvSpPr>
          <p:spPr bwMode="auto">
            <a:xfrm>
              <a:off x="4013201" y="749301"/>
              <a:ext cx="174625" cy="46038"/>
            </a:xfrm>
            <a:custGeom>
              <a:avLst/>
              <a:gdLst>
                <a:gd name="T0" fmla="*/ 198 w 204"/>
                <a:gd name="T1" fmla="*/ 25 h 53"/>
                <a:gd name="T2" fmla="*/ 198 w 204"/>
                <a:gd name="T3" fmla="*/ 25 h 53"/>
                <a:gd name="T4" fmla="*/ 110 w 204"/>
                <a:gd name="T5" fmla="*/ 25 h 53"/>
                <a:gd name="T6" fmla="*/ 110 w 204"/>
                <a:gd name="T7" fmla="*/ 22 h 53"/>
                <a:gd name="T8" fmla="*/ 164 w 204"/>
                <a:gd name="T9" fmla="*/ 22 h 53"/>
                <a:gd name="T10" fmla="*/ 164 w 204"/>
                <a:gd name="T11" fmla="*/ 3 h 53"/>
                <a:gd name="T12" fmla="*/ 198 w 204"/>
                <a:gd name="T13" fmla="*/ 3 h 53"/>
                <a:gd name="T14" fmla="*/ 198 w 204"/>
                <a:gd name="T15" fmla="*/ 25 h 53"/>
                <a:gd name="T16" fmla="*/ 198 w 204"/>
                <a:gd name="T17" fmla="*/ 50 h 53"/>
                <a:gd name="T18" fmla="*/ 198 w 204"/>
                <a:gd name="T19" fmla="*/ 50 h 53"/>
                <a:gd name="T20" fmla="*/ 110 w 204"/>
                <a:gd name="T21" fmla="*/ 50 h 53"/>
                <a:gd name="T22" fmla="*/ 110 w 204"/>
                <a:gd name="T23" fmla="*/ 47 h 53"/>
                <a:gd name="T24" fmla="*/ 164 w 204"/>
                <a:gd name="T25" fmla="*/ 47 h 53"/>
                <a:gd name="T26" fmla="*/ 164 w 204"/>
                <a:gd name="T27" fmla="*/ 28 h 53"/>
                <a:gd name="T28" fmla="*/ 198 w 204"/>
                <a:gd name="T29" fmla="*/ 28 h 53"/>
                <a:gd name="T30" fmla="*/ 198 w 204"/>
                <a:gd name="T31" fmla="*/ 50 h 53"/>
                <a:gd name="T32" fmla="*/ 0 w 204"/>
                <a:gd name="T33" fmla="*/ 53 h 53"/>
                <a:gd name="T34" fmla="*/ 0 w 204"/>
                <a:gd name="T35" fmla="*/ 53 h 53"/>
                <a:gd name="T36" fmla="*/ 204 w 204"/>
                <a:gd name="T37" fmla="*/ 53 h 53"/>
                <a:gd name="T38" fmla="*/ 204 w 204"/>
                <a:gd name="T39" fmla="*/ 0 h 53"/>
                <a:gd name="T40" fmla="*/ 0 w 204"/>
                <a:gd name="T41" fmla="*/ 0 h 53"/>
                <a:gd name="T42" fmla="*/ 0 w 204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4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4" y="22"/>
                  </a:lnTo>
                  <a:lnTo>
                    <a:pt x="164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4" y="47"/>
                  </a:lnTo>
                  <a:lnTo>
                    <a:pt x="164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4" y="53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6" name="Freeform 106"/>
            <p:cNvSpPr>
              <a:spLocks/>
            </p:cNvSpPr>
            <p:nvPr/>
          </p:nvSpPr>
          <p:spPr bwMode="auto">
            <a:xfrm>
              <a:off x="3975101" y="83343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7" name="Freeform 107"/>
            <p:cNvSpPr>
              <a:spLocks/>
            </p:cNvSpPr>
            <p:nvPr/>
          </p:nvSpPr>
          <p:spPr bwMode="auto">
            <a:xfrm>
              <a:off x="3975101" y="80803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8" name="Freeform 108"/>
            <p:cNvSpPr>
              <a:spLocks/>
            </p:cNvSpPr>
            <p:nvPr/>
          </p:nvSpPr>
          <p:spPr bwMode="auto">
            <a:xfrm>
              <a:off x="3975101" y="828676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9" name="Freeform 109"/>
            <p:cNvSpPr>
              <a:spLocks/>
            </p:cNvSpPr>
            <p:nvPr/>
          </p:nvSpPr>
          <p:spPr bwMode="auto">
            <a:xfrm>
              <a:off x="3975101" y="838201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0" name="Freeform 110"/>
            <p:cNvSpPr>
              <a:spLocks/>
            </p:cNvSpPr>
            <p:nvPr/>
          </p:nvSpPr>
          <p:spPr bwMode="auto">
            <a:xfrm>
              <a:off x="3975101" y="812801"/>
              <a:ext cx="3175" cy="3175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3 h 3"/>
                <a:gd name="T10" fmla="*/ 4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1" name="Freeform 111"/>
            <p:cNvSpPr>
              <a:spLocks/>
            </p:cNvSpPr>
            <p:nvPr/>
          </p:nvSpPr>
          <p:spPr bwMode="auto">
            <a:xfrm>
              <a:off x="3975101" y="817564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2" name="Freeform 112"/>
            <p:cNvSpPr>
              <a:spLocks noEditPoints="1"/>
            </p:cNvSpPr>
            <p:nvPr/>
          </p:nvSpPr>
          <p:spPr bwMode="auto">
            <a:xfrm>
              <a:off x="3832226" y="803276"/>
              <a:ext cx="174625" cy="44450"/>
            </a:xfrm>
            <a:custGeom>
              <a:avLst/>
              <a:gdLst>
                <a:gd name="T0" fmla="*/ 198 w 205"/>
                <a:gd name="T1" fmla="*/ 25 h 53"/>
                <a:gd name="T2" fmla="*/ 198 w 205"/>
                <a:gd name="T3" fmla="*/ 25 h 53"/>
                <a:gd name="T4" fmla="*/ 110 w 205"/>
                <a:gd name="T5" fmla="*/ 25 h 53"/>
                <a:gd name="T6" fmla="*/ 110 w 205"/>
                <a:gd name="T7" fmla="*/ 22 h 53"/>
                <a:gd name="T8" fmla="*/ 165 w 205"/>
                <a:gd name="T9" fmla="*/ 22 h 53"/>
                <a:gd name="T10" fmla="*/ 165 w 205"/>
                <a:gd name="T11" fmla="*/ 3 h 53"/>
                <a:gd name="T12" fmla="*/ 198 w 205"/>
                <a:gd name="T13" fmla="*/ 3 h 53"/>
                <a:gd name="T14" fmla="*/ 198 w 205"/>
                <a:gd name="T15" fmla="*/ 25 h 53"/>
                <a:gd name="T16" fmla="*/ 198 w 205"/>
                <a:gd name="T17" fmla="*/ 50 h 53"/>
                <a:gd name="T18" fmla="*/ 198 w 205"/>
                <a:gd name="T19" fmla="*/ 50 h 53"/>
                <a:gd name="T20" fmla="*/ 110 w 205"/>
                <a:gd name="T21" fmla="*/ 50 h 53"/>
                <a:gd name="T22" fmla="*/ 110 w 205"/>
                <a:gd name="T23" fmla="*/ 47 h 53"/>
                <a:gd name="T24" fmla="*/ 165 w 205"/>
                <a:gd name="T25" fmla="*/ 47 h 53"/>
                <a:gd name="T26" fmla="*/ 165 w 205"/>
                <a:gd name="T27" fmla="*/ 28 h 53"/>
                <a:gd name="T28" fmla="*/ 198 w 205"/>
                <a:gd name="T29" fmla="*/ 28 h 53"/>
                <a:gd name="T30" fmla="*/ 198 w 205"/>
                <a:gd name="T31" fmla="*/ 50 h 53"/>
                <a:gd name="T32" fmla="*/ 0 w 205"/>
                <a:gd name="T33" fmla="*/ 53 h 53"/>
                <a:gd name="T34" fmla="*/ 0 w 205"/>
                <a:gd name="T35" fmla="*/ 53 h 53"/>
                <a:gd name="T36" fmla="*/ 205 w 205"/>
                <a:gd name="T37" fmla="*/ 53 h 53"/>
                <a:gd name="T38" fmla="*/ 205 w 205"/>
                <a:gd name="T39" fmla="*/ 0 h 53"/>
                <a:gd name="T40" fmla="*/ 0 w 205"/>
                <a:gd name="T41" fmla="*/ 0 h 53"/>
                <a:gd name="T42" fmla="*/ 0 w 205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5" y="22"/>
                  </a:lnTo>
                  <a:lnTo>
                    <a:pt x="165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5" y="47"/>
                  </a:lnTo>
                  <a:lnTo>
                    <a:pt x="165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5" y="53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3" name="Freeform 113"/>
            <p:cNvSpPr>
              <a:spLocks/>
            </p:cNvSpPr>
            <p:nvPr/>
          </p:nvSpPr>
          <p:spPr bwMode="auto">
            <a:xfrm>
              <a:off x="4156076" y="83343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4" name="Freeform 114"/>
            <p:cNvSpPr>
              <a:spLocks/>
            </p:cNvSpPr>
            <p:nvPr/>
          </p:nvSpPr>
          <p:spPr bwMode="auto">
            <a:xfrm>
              <a:off x="4156076" y="80803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5" name="Freeform 115"/>
            <p:cNvSpPr>
              <a:spLocks/>
            </p:cNvSpPr>
            <p:nvPr/>
          </p:nvSpPr>
          <p:spPr bwMode="auto">
            <a:xfrm>
              <a:off x="4156076" y="828676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6" name="Freeform 116"/>
            <p:cNvSpPr>
              <a:spLocks/>
            </p:cNvSpPr>
            <p:nvPr/>
          </p:nvSpPr>
          <p:spPr bwMode="auto">
            <a:xfrm>
              <a:off x="4156076" y="838201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7" name="Freeform 117"/>
            <p:cNvSpPr>
              <a:spLocks/>
            </p:cNvSpPr>
            <p:nvPr/>
          </p:nvSpPr>
          <p:spPr bwMode="auto">
            <a:xfrm>
              <a:off x="4156076" y="812801"/>
              <a:ext cx="4763" cy="3175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3 h 3"/>
                <a:gd name="T10" fmla="*/ 5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8" name="Freeform 118"/>
            <p:cNvSpPr>
              <a:spLocks/>
            </p:cNvSpPr>
            <p:nvPr/>
          </p:nvSpPr>
          <p:spPr bwMode="auto">
            <a:xfrm>
              <a:off x="4156076" y="817564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9" name="Freeform 119"/>
            <p:cNvSpPr>
              <a:spLocks noEditPoints="1"/>
            </p:cNvSpPr>
            <p:nvPr/>
          </p:nvSpPr>
          <p:spPr bwMode="auto">
            <a:xfrm>
              <a:off x="4013201" y="803276"/>
              <a:ext cx="174625" cy="44450"/>
            </a:xfrm>
            <a:custGeom>
              <a:avLst/>
              <a:gdLst>
                <a:gd name="T0" fmla="*/ 198 w 204"/>
                <a:gd name="T1" fmla="*/ 25 h 53"/>
                <a:gd name="T2" fmla="*/ 198 w 204"/>
                <a:gd name="T3" fmla="*/ 25 h 53"/>
                <a:gd name="T4" fmla="*/ 110 w 204"/>
                <a:gd name="T5" fmla="*/ 25 h 53"/>
                <a:gd name="T6" fmla="*/ 110 w 204"/>
                <a:gd name="T7" fmla="*/ 22 h 53"/>
                <a:gd name="T8" fmla="*/ 164 w 204"/>
                <a:gd name="T9" fmla="*/ 22 h 53"/>
                <a:gd name="T10" fmla="*/ 164 w 204"/>
                <a:gd name="T11" fmla="*/ 3 h 53"/>
                <a:gd name="T12" fmla="*/ 198 w 204"/>
                <a:gd name="T13" fmla="*/ 3 h 53"/>
                <a:gd name="T14" fmla="*/ 198 w 204"/>
                <a:gd name="T15" fmla="*/ 25 h 53"/>
                <a:gd name="T16" fmla="*/ 198 w 204"/>
                <a:gd name="T17" fmla="*/ 50 h 53"/>
                <a:gd name="T18" fmla="*/ 198 w 204"/>
                <a:gd name="T19" fmla="*/ 50 h 53"/>
                <a:gd name="T20" fmla="*/ 110 w 204"/>
                <a:gd name="T21" fmla="*/ 50 h 53"/>
                <a:gd name="T22" fmla="*/ 110 w 204"/>
                <a:gd name="T23" fmla="*/ 47 h 53"/>
                <a:gd name="T24" fmla="*/ 164 w 204"/>
                <a:gd name="T25" fmla="*/ 47 h 53"/>
                <a:gd name="T26" fmla="*/ 164 w 204"/>
                <a:gd name="T27" fmla="*/ 28 h 53"/>
                <a:gd name="T28" fmla="*/ 198 w 204"/>
                <a:gd name="T29" fmla="*/ 28 h 53"/>
                <a:gd name="T30" fmla="*/ 198 w 204"/>
                <a:gd name="T31" fmla="*/ 50 h 53"/>
                <a:gd name="T32" fmla="*/ 0 w 204"/>
                <a:gd name="T33" fmla="*/ 53 h 53"/>
                <a:gd name="T34" fmla="*/ 0 w 204"/>
                <a:gd name="T35" fmla="*/ 53 h 53"/>
                <a:gd name="T36" fmla="*/ 204 w 204"/>
                <a:gd name="T37" fmla="*/ 53 h 53"/>
                <a:gd name="T38" fmla="*/ 204 w 204"/>
                <a:gd name="T39" fmla="*/ 0 h 53"/>
                <a:gd name="T40" fmla="*/ 0 w 204"/>
                <a:gd name="T41" fmla="*/ 0 h 53"/>
                <a:gd name="T42" fmla="*/ 0 w 204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4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4" y="22"/>
                  </a:lnTo>
                  <a:lnTo>
                    <a:pt x="164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4" y="47"/>
                  </a:lnTo>
                  <a:lnTo>
                    <a:pt x="164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4" y="53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0" name="Freeform 120"/>
            <p:cNvSpPr>
              <a:spLocks/>
            </p:cNvSpPr>
            <p:nvPr/>
          </p:nvSpPr>
          <p:spPr bwMode="auto">
            <a:xfrm>
              <a:off x="3975101" y="885826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1" name="Freeform 121"/>
            <p:cNvSpPr>
              <a:spLocks/>
            </p:cNvSpPr>
            <p:nvPr/>
          </p:nvSpPr>
          <p:spPr bwMode="auto">
            <a:xfrm>
              <a:off x="3975101" y="860426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2" name="Freeform 122"/>
            <p:cNvSpPr>
              <a:spLocks/>
            </p:cNvSpPr>
            <p:nvPr/>
          </p:nvSpPr>
          <p:spPr bwMode="auto">
            <a:xfrm>
              <a:off x="3975101" y="881064"/>
              <a:ext cx="3175" cy="476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3" name="Freeform 123"/>
            <p:cNvSpPr>
              <a:spLocks/>
            </p:cNvSpPr>
            <p:nvPr/>
          </p:nvSpPr>
          <p:spPr bwMode="auto">
            <a:xfrm>
              <a:off x="3975101" y="890589"/>
              <a:ext cx="3175" cy="476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4" name="Freeform 124"/>
            <p:cNvSpPr>
              <a:spLocks/>
            </p:cNvSpPr>
            <p:nvPr/>
          </p:nvSpPr>
          <p:spPr bwMode="auto">
            <a:xfrm>
              <a:off x="3975101" y="86518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5" name="Freeform 125"/>
            <p:cNvSpPr>
              <a:spLocks/>
            </p:cNvSpPr>
            <p:nvPr/>
          </p:nvSpPr>
          <p:spPr bwMode="auto">
            <a:xfrm>
              <a:off x="3975101" y="869951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6" name="Freeform 126"/>
            <p:cNvSpPr>
              <a:spLocks noEditPoints="1"/>
            </p:cNvSpPr>
            <p:nvPr/>
          </p:nvSpPr>
          <p:spPr bwMode="auto">
            <a:xfrm>
              <a:off x="3832226" y="855664"/>
              <a:ext cx="174625" cy="44450"/>
            </a:xfrm>
            <a:custGeom>
              <a:avLst/>
              <a:gdLst>
                <a:gd name="T0" fmla="*/ 198 w 205"/>
                <a:gd name="T1" fmla="*/ 25 h 53"/>
                <a:gd name="T2" fmla="*/ 198 w 205"/>
                <a:gd name="T3" fmla="*/ 25 h 53"/>
                <a:gd name="T4" fmla="*/ 110 w 205"/>
                <a:gd name="T5" fmla="*/ 25 h 53"/>
                <a:gd name="T6" fmla="*/ 110 w 205"/>
                <a:gd name="T7" fmla="*/ 22 h 53"/>
                <a:gd name="T8" fmla="*/ 165 w 205"/>
                <a:gd name="T9" fmla="*/ 22 h 53"/>
                <a:gd name="T10" fmla="*/ 165 w 205"/>
                <a:gd name="T11" fmla="*/ 3 h 53"/>
                <a:gd name="T12" fmla="*/ 198 w 205"/>
                <a:gd name="T13" fmla="*/ 3 h 53"/>
                <a:gd name="T14" fmla="*/ 198 w 205"/>
                <a:gd name="T15" fmla="*/ 25 h 53"/>
                <a:gd name="T16" fmla="*/ 198 w 205"/>
                <a:gd name="T17" fmla="*/ 50 h 53"/>
                <a:gd name="T18" fmla="*/ 198 w 205"/>
                <a:gd name="T19" fmla="*/ 50 h 53"/>
                <a:gd name="T20" fmla="*/ 110 w 205"/>
                <a:gd name="T21" fmla="*/ 50 h 53"/>
                <a:gd name="T22" fmla="*/ 110 w 205"/>
                <a:gd name="T23" fmla="*/ 47 h 53"/>
                <a:gd name="T24" fmla="*/ 165 w 205"/>
                <a:gd name="T25" fmla="*/ 47 h 53"/>
                <a:gd name="T26" fmla="*/ 165 w 205"/>
                <a:gd name="T27" fmla="*/ 28 h 53"/>
                <a:gd name="T28" fmla="*/ 198 w 205"/>
                <a:gd name="T29" fmla="*/ 28 h 53"/>
                <a:gd name="T30" fmla="*/ 198 w 205"/>
                <a:gd name="T31" fmla="*/ 50 h 53"/>
                <a:gd name="T32" fmla="*/ 0 w 205"/>
                <a:gd name="T33" fmla="*/ 53 h 53"/>
                <a:gd name="T34" fmla="*/ 0 w 205"/>
                <a:gd name="T35" fmla="*/ 53 h 53"/>
                <a:gd name="T36" fmla="*/ 205 w 205"/>
                <a:gd name="T37" fmla="*/ 53 h 53"/>
                <a:gd name="T38" fmla="*/ 205 w 205"/>
                <a:gd name="T39" fmla="*/ 0 h 53"/>
                <a:gd name="T40" fmla="*/ 0 w 205"/>
                <a:gd name="T41" fmla="*/ 0 h 53"/>
                <a:gd name="T42" fmla="*/ 0 w 205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5" y="22"/>
                  </a:lnTo>
                  <a:lnTo>
                    <a:pt x="165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5" y="47"/>
                  </a:lnTo>
                  <a:lnTo>
                    <a:pt x="165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5" y="53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7" name="Freeform 127"/>
            <p:cNvSpPr>
              <a:spLocks/>
            </p:cNvSpPr>
            <p:nvPr/>
          </p:nvSpPr>
          <p:spPr bwMode="auto">
            <a:xfrm>
              <a:off x="4156076" y="885826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8" name="Freeform 128"/>
            <p:cNvSpPr>
              <a:spLocks/>
            </p:cNvSpPr>
            <p:nvPr/>
          </p:nvSpPr>
          <p:spPr bwMode="auto">
            <a:xfrm>
              <a:off x="4156076" y="860426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9" name="Freeform 129"/>
            <p:cNvSpPr>
              <a:spLocks/>
            </p:cNvSpPr>
            <p:nvPr/>
          </p:nvSpPr>
          <p:spPr bwMode="auto">
            <a:xfrm>
              <a:off x="4156076" y="881064"/>
              <a:ext cx="4763" cy="4763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0" name="Freeform 130"/>
            <p:cNvSpPr>
              <a:spLocks/>
            </p:cNvSpPr>
            <p:nvPr/>
          </p:nvSpPr>
          <p:spPr bwMode="auto">
            <a:xfrm>
              <a:off x="4156076" y="890589"/>
              <a:ext cx="4763" cy="4763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1" name="Freeform 131"/>
            <p:cNvSpPr>
              <a:spLocks/>
            </p:cNvSpPr>
            <p:nvPr/>
          </p:nvSpPr>
          <p:spPr bwMode="auto">
            <a:xfrm>
              <a:off x="4156076" y="86518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2" name="Freeform 132"/>
            <p:cNvSpPr>
              <a:spLocks/>
            </p:cNvSpPr>
            <p:nvPr/>
          </p:nvSpPr>
          <p:spPr bwMode="auto">
            <a:xfrm>
              <a:off x="4156076" y="869951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3" name="Freeform 133"/>
            <p:cNvSpPr>
              <a:spLocks noEditPoints="1"/>
            </p:cNvSpPr>
            <p:nvPr/>
          </p:nvSpPr>
          <p:spPr bwMode="auto">
            <a:xfrm>
              <a:off x="4013201" y="855664"/>
              <a:ext cx="174625" cy="44450"/>
            </a:xfrm>
            <a:custGeom>
              <a:avLst/>
              <a:gdLst>
                <a:gd name="T0" fmla="*/ 198 w 204"/>
                <a:gd name="T1" fmla="*/ 25 h 53"/>
                <a:gd name="T2" fmla="*/ 198 w 204"/>
                <a:gd name="T3" fmla="*/ 25 h 53"/>
                <a:gd name="T4" fmla="*/ 110 w 204"/>
                <a:gd name="T5" fmla="*/ 25 h 53"/>
                <a:gd name="T6" fmla="*/ 110 w 204"/>
                <a:gd name="T7" fmla="*/ 22 h 53"/>
                <a:gd name="T8" fmla="*/ 164 w 204"/>
                <a:gd name="T9" fmla="*/ 22 h 53"/>
                <a:gd name="T10" fmla="*/ 164 w 204"/>
                <a:gd name="T11" fmla="*/ 3 h 53"/>
                <a:gd name="T12" fmla="*/ 198 w 204"/>
                <a:gd name="T13" fmla="*/ 3 h 53"/>
                <a:gd name="T14" fmla="*/ 198 w 204"/>
                <a:gd name="T15" fmla="*/ 25 h 53"/>
                <a:gd name="T16" fmla="*/ 198 w 204"/>
                <a:gd name="T17" fmla="*/ 50 h 53"/>
                <a:gd name="T18" fmla="*/ 198 w 204"/>
                <a:gd name="T19" fmla="*/ 50 h 53"/>
                <a:gd name="T20" fmla="*/ 110 w 204"/>
                <a:gd name="T21" fmla="*/ 50 h 53"/>
                <a:gd name="T22" fmla="*/ 110 w 204"/>
                <a:gd name="T23" fmla="*/ 47 h 53"/>
                <a:gd name="T24" fmla="*/ 164 w 204"/>
                <a:gd name="T25" fmla="*/ 47 h 53"/>
                <a:gd name="T26" fmla="*/ 164 w 204"/>
                <a:gd name="T27" fmla="*/ 28 h 53"/>
                <a:gd name="T28" fmla="*/ 198 w 204"/>
                <a:gd name="T29" fmla="*/ 28 h 53"/>
                <a:gd name="T30" fmla="*/ 198 w 204"/>
                <a:gd name="T31" fmla="*/ 50 h 53"/>
                <a:gd name="T32" fmla="*/ 0 w 204"/>
                <a:gd name="T33" fmla="*/ 53 h 53"/>
                <a:gd name="T34" fmla="*/ 0 w 204"/>
                <a:gd name="T35" fmla="*/ 53 h 53"/>
                <a:gd name="T36" fmla="*/ 204 w 204"/>
                <a:gd name="T37" fmla="*/ 53 h 53"/>
                <a:gd name="T38" fmla="*/ 204 w 204"/>
                <a:gd name="T39" fmla="*/ 0 h 53"/>
                <a:gd name="T40" fmla="*/ 0 w 204"/>
                <a:gd name="T41" fmla="*/ 0 h 53"/>
                <a:gd name="T42" fmla="*/ 0 w 204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4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4" y="22"/>
                  </a:lnTo>
                  <a:lnTo>
                    <a:pt x="164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4" y="47"/>
                  </a:lnTo>
                  <a:lnTo>
                    <a:pt x="164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4" y="53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4" name="Freeform 134"/>
            <p:cNvSpPr>
              <a:spLocks/>
            </p:cNvSpPr>
            <p:nvPr/>
          </p:nvSpPr>
          <p:spPr bwMode="auto">
            <a:xfrm>
              <a:off x="3975101" y="938214"/>
              <a:ext cx="3175" cy="476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5" name="Freeform 135"/>
            <p:cNvSpPr>
              <a:spLocks/>
            </p:cNvSpPr>
            <p:nvPr/>
          </p:nvSpPr>
          <p:spPr bwMode="auto">
            <a:xfrm>
              <a:off x="3975101" y="912814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6" name="Freeform 136"/>
            <p:cNvSpPr>
              <a:spLocks/>
            </p:cNvSpPr>
            <p:nvPr/>
          </p:nvSpPr>
          <p:spPr bwMode="auto">
            <a:xfrm>
              <a:off x="3975101" y="93503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7" name="Freeform 137"/>
            <p:cNvSpPr>
              <a:spLocks/>
            </p:cNvSpPr>
            <p:nvPr/>
          </p:nvSpPr>
          <p:spPr bwMode="auto">
            <a:xfrm>
              <a:off x="3975101" y="944564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8" name="Freeform 138"/>
            <p:cNvSpPr>
              <a:spLocks/>
            </p:cNvSpPr>
            <p:nvPr/>
          </p:nvSpPr>
          <p:spPr bwMode="auto">
            <a:xfrm>
              <a:off x="3975101" y="917576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9" name="Freeform 139"/>
            <p:cNvSpPr>
              <a:spLocks/>
            </p:cNvSpPr>
            <p:nvPr/>
          </p:nvSpPr>
          <p:spPr bwMode="auto">
            <a:xfrm>
              <a:off x="3975101" y="92233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0" name="Freeform 140"/>
            <p:cNvSpPr>
              <a:spLocks noEditPoints="1"/>
            </p:cNvSpPr>
            <p:nvPr/>
          </p:nvSpPr>
          <p:spPr bwMode="auto">
            <a:xfrm>
              <a:off x="3832226" y="908051"/>
              <a:ext cx="174625" cy="46038"/>
            </a:xfrm>
            <a:custGeom>
              <a:avLst/>
              <a:gdLst>
                <a:gd name="T0" fmla="*/ 198 w 205"/>
                <a:gd name="T1" fmla="*/ 25 h 53"/>
                <a:gd name="T2" fmla="*/ 198 w 205"/>
                <a:gd name="T3" fmla="*/ 25 h 53"/>
                <a:gd name="T4" fmla="*/ 110 w 205"/>
                <a:gd name="T5" fmla="*/ 25 h 53"/>
                <a:gd name="T6" fmla="*/ 110 w 205"/>
                <a:gd name="T7" fmla="*/ 22 h 53"/>
                <a:gd name="T8" fmla="*/ 165 w 205"/>
                <a:gd name="T9" fmla="*/ 22 h 53"/>
                <a:gd name="T10" fmla="*/ 165 w 205"/>
                <a:gd name="T11" fmla="*/ 3 h 53"/>
                <a:gd name="T12" fmla="*/ 198 w 205"/>
                <a:gd name="T13" fmla="*/ 3 h 53"/>
                <a:gd name="T14" fmla="*/ 198 w 205"/>
                <a:gd name="T15" fmla="*/ 25 h 53"/>
                <a:gd name="T16" fmla="*/ 198 w 205"/>
                <a:gd name="T17" fmla="*/ 50 h 53"/>
                <a:gd name="T18" fmla="*/ 198 w 205"/>
                <a:gd name="T19" fmla="*/ 50 h 53"/>
                <a:gd name="T20" fmla="*/ 110 w 205"/>
                <a:gd name="T21" fmla="*/ 50 h 53"/>
                <a:gd name="T22" fmla="*/ 110 w 205"/>
                <a:gd name="T23" fmla="*/ 47 h 53"/>
                <a:gd name="T24" fmla="*/ 165 w 205"/>
                <a:gd name="T25" fmla="*/ 47 h 53"/>
                <a:gd name="T26" fmla="*/ 165 w 205"/>
                <a:gd name="T27" fmla="*/ 28 h 53"/>
                <a:gd name="T28" fmla="*/ 198 w 205"/>
                <a:gd name="T29" fmla="*/ 28 h 53"/>
                <a:gd name="T30" fmla="*/ 198 w 205"/>
                <a:gd name="T31" fmla="*/ 50 h 53"/>
                <a:gd name="T32" fmla="*/ 0 w 205"/>
                <a:gd name="T33" fmla="*/ 53 h 53"/>
                <a:gd name="T34" fmla="*/ 0 w 205"/>
                <a:gd name="T35" fmla="*/ 53 h 53"/>
                <a:gd name="T36" fmla="*/ 205 w 205"/>
                <a:gd name="T37" fmla="*/ 53 h 53"/>
                <a:gd name="T38" fmla="*/ 205 w 205"/>
                <a:gd name="T39" fmla="*/ 0 h 53"/>
                <a:gd name="T40" fmla="*/ 0 w 205"/>
                <a:gd name="T41" fmla="*/ 0 h 53"/>
                <a:gd name="T42" fmla="*/ 0 w 205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5" y="22"/>
                  </a:lnTo>
                  <a:lnTo>
                    <a:pt x="165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5" y="47"/>
                  </a:lnTo>
                  <a:lnTo>
                    <a:pt x="165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5" y="53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1" name="Freeform 141"/>
            <p:cNvSpPr>
              <a:spLocks/>
            </p:cNvSpPr>
            <p:nvPr/>
          </p:nvSpPr>
          <p:spPr bwMode="auto">
            <a:xfrm>
              <a:off x="4156076" y="938214"/>
              <a:ext cx="4763" cy="4763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2" name="Freeform 142"/>
            <p:cNvSpPr>
              <a:spLocks/>
            </p:cNvSpPr>
            <p:nvPr/>
          </p:nvSpPr>
          <p:spPr bwMode="auto">
            <a:xfrm>
              <a:off x="4156076" y="912814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3" name="Freeform 143"/>
            <p:cNvSpPr>
              <a:spLocks/>
            </p:cNvSpPr>
            <p:nvPr/>
          </p:nvSpPr>
          <p:spPr bwMode="auto">
            <a:xfrm>
              <a:off x="4156076" y="93503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4" name="Freeform 144"/>
            <p:cNvSpPr>
              <a:spLocks/>
            </p:cNvSpPr>
            <p:nvPr/>
          </p:nvSpPr>
          <p:spPr bwMode="auto">
            <a:xfrm>
              <a:off x="4156076" y="944564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5" name="Freeform 145"/>
            <p:cNvSpPr>
              <a:spLocks/>
            </p:cNvSpPr>
            <p:nvPr/>
          </p:nvSpPr>
          <p:spPr bwMode="auto">
            <a:xfrm>
              <a:off x="4156076" y="917576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6" name="Freeform 146"/>
            <p:cNvSpPr>
              <a:spLocks/>
            </p:cNvSpPr>
            <p:nvPr/>
          </p:nvSpPr>
          <p:spPr bwMode="auto">
            <a:xfrm>
              <a:off x="4156076" y="92233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7" name="Freeform 147"/>
            <p:cNvSpPr>
              <a:spLocks noEditPoints="1"/>
            </p:cNvSpPr>
            <p:nvPr/>
          </p:nvSpPr>
          <p:spPr bwMode="auto">
            <a:xfrm>
              <a:off x="4013201" y="908051"/>
              <a:ext cx="174625" cy="46038"/>
            </a:xfrm>
            <a:custGeom>
              <a:avLst/>
              <a:gdLst>
                <a:gd name="T0" fmla="*/ 198 w 204"/>
                <a:gd name="T1" fmla="*/ 25 h 53"/>
                <a:gd name="T2" fmla="*/ 198 w 204"/>
                <a:gd name="T3" fmla="*/ 25 h 53"/>
                <a:gd name="T4" fmla="*/ 110 w 204"/>
                <a:gd name="T5" fmla="*/ 25 h 53"/>
                <a:gd name="T6" fmla="*/ 110 w 204"/>
                <a:gd name="T7" fmla="*/ 22 h 53"/>
                <a:gd name="T8" fmla="*/ 164 w 204"/>
                <a:gd name="T9" fmla="*/ 22 h 53"/>
                <a:gd name="T10" fmla="*/ 164 w 204"/>
                <a:gd name="T11" fmla="*/ 3 h 53"/>
                <a:gd name="T12" fmla="*/ 198 w 204"/>
                <a:gd name="T13" fmla="*/ 3 h 53"/>
                <a:gd name="T14" fmla="*/ 198 w 204"/>
                <a:gd name="T15" fmla="*/ 25 h 53"/>
                <a:gd name="T16" fmla="*/ 198 w 204"/>
                <a:gd name="T17" fmla="*/ 50 h 53"/>
                <a:gd name="T18" fmla="*/ 198 w 204"/>
                <a:gd name="T19" fmla="*/ 50 h 53"/>
                <a:gd name="T20" fmla="*/ 110 w 204"/>
                <a:gd name="T21" fmla="*/ 50 h 53"/>
                <a:gd name="T22" fmla="*/ 110 w 204"/>
                <a:gd name="T23" fmla="*/ 47 h 53"/>
                <a:gd name="T24" fmla="*/ 164 w 204"/>
                <a:gd name="T25" fmla="*/ 47 h 53"/>
                <a:gd name="T26" fmla="*/ 164 w 204"/>
                <a:gd name="T27" fmla="*/ 28 h 53"/>
                <a:gd name="T28" fmla="*/ 198 w 204"/>
                <a:gd name="T29" fmla="*/ 28 h 53"/>
                <a:gd name="T30" fmla="*/ 198 w 204"/>
                <a:gd name="T31" fmla="*/ 50 h 53"/>
                <a:gd name="T32" fmla="*/ 0 w 204"/>
                <a:gd name="T33" fmla="*/ 53 h 53"/>
                <a:gd name="T34" fmla="*/ 0 w 204"/>
                <a:gd name="T35" fmla="*/ 53 h 53"/>
                <a:gd name="T36" fmla="*/ 204 w 204"/>
                <a:gd name="T37" fmla="*/ 53 h 53"/>
                <a:gd name="T38" fmla="*/ 204 w 204"/>
                <a:gd name="T39" fmla="*/ 0 h 53"/>
                <a:gd name="T40" fmla="*/ 0 w 204"/>
                <a:gd name="T41" fmla="*/ 0 h 53"/>
                <a:gd name="T42" fmla="*/ 0 w 204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4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4" y="22"/>
                  </a:lnTo>
                  <a:lnTo>
                    <a:pt x="164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4" y="47"/>
                  </a:lnTo>
                  <a:lnTo>
                    <a:pt x="164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4" y="53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8" name="Freeform 148"/>
            <p:cNvSpPr>
              <a:spLocks/>
            </p:cNvSpPr>
            <p:nvPr/>
          </p:nvSpPr>
          <p:spPr bwMode="auto">
            <a:xfrm>
              <a:off x="3975101" y="99218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29" name="Freeform 149"/>
            <p:cNvSpPr>
              <a:spLocks/>
            </p:cNvSpPr>
            <p:nvPr/>
          </p:nvSpPr>
          <p:spPr bwMode="auto">
            <a:xfrm>
              <a:off x="3975101" y="96678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0" name="Freeform 150"/>
            <p:cNvSpPr>
              <a:spLocks/>
            </p:cNvSpPr>
            <p:nvPr/>
          </p:nvSpPr>
          <p:spPr bwMode="auto">
            <a:xfrm>
              <a:off x="3975101" y="987426"/>
              <a:ext cx="3175" cy="3175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3 h 3"/>
                <a:gd name="T10" fmla="*/ 4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1" name="Freeform 151"/>
            <p:cNvSpPr>
              <a:spLocks/>
            </p:cNvSpPr>
            <p:nvPr/>
          </p:nvSpPr>
          <p:spPr bwMode="auto">
            <a:xfrm>
              <a:off x="3975101" y="996951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2" name="Freeform 152"/>
            <p:cNvSpPr>
              <a:spLocks/>
            </p:cNvSpPr>
            <p:nvPr/>
          </p:nvSpPr>
          <p:spPr bwMode="auto">
            <a:xfrm>
              <a:off x="3975101" y="969964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3" name="Freeform 153"/>
            <p:cNvSpPr>
              <a:spLocks/>
            </p:cNvSpPr>
            <p:nvPr/>
          </p:nvSpPr>
          <p:spPr bwMode="auto">
            <a:xfrm>
              <a:off x="3975101" y="974726"/>
              <a:ext cx="3175" cy="476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4" name="Freeform 154"/>
            <p:cNvSpPr>
              <a:spLocks noEditPoints="1"/>
            </p:cNvSpPr>
            <p:nvPr/>
          </p:nvSpPr>
          <p:spPr bwMode="auto">
            <a:xfrm>
              <a:off x="3832226" y="960439"/>
              <a:ext cx="174625" cy="46038"/>
            </a:xfrm>
            <a:custGeom>
              <a:avLst/>
              <a:gdLst>
                <a:gd name="T0" fmla="*/ 198 w 205"/>
                <a:gd name="T1" fmla="*/ 25 h 53"/>
                <a:gd name="T2" fmla="*/ 198 w 205"/>
                <a:gd name="T3" fmla="*/ 25 h 53"/>
                <a:gd name="T4" fmla="*/ 110 w 205"/>
                <a:gd name="T5" fmla="*/ 25 h 53"/>
                <a:gd name="T6" fmla="*/ 110 w 205"/>
                <a:gd name="T7" fmla="*/ 22 h 53"/>
                <a:gd name="T8" fmla="*/ 165 w 205"/>
                <a:gd name="T9" fmla="*/ 22 h 53"/>
                <a:gd name="T10" fmla="*/ 165 w 205"/>
                <a:gd name="T11" fmla="*/ 3 h 53"/>
                <a:gd name="T12" fmla="*/ 198 w 205"/>
                <a:gd name="T13" fmla="*/ 3 h 53"/>
                <a:gd name="T14" fmla="*/ 198 w 205"/>
                <a:gd name="T15" fmla="*/ 25 h 53"/>
                <a:gd name="T16" fmla="*/ 198 w 205"/>
                <a:gd name="T17" fmla="*/ 50 h 53"/>
                <a:gd name="T18" fmla="*/ 198 w 205"/>
                <a:gd name="T19" fmla="*/ 50 h 53"/>
                <a:gd name="T20" fmla="*/ 110 w 205"/>
                <a:gd name="T21" fmla="*/ 50 h 53"/>
                <a:gd name="T22" fmla="*/ 110 w 205"/>
                <a:gd name="T23" fmla="*/ 47 h 53"/>
                <a:gd name="T24" fmla="*/ 165 w 205"/>
                <a:gd name="T25" fmla="*/ 47 h 53"/>
                <a:gd name="T26" fmla="*/ 165 w 205"/>
                <a:gd name="T27" fmla="*/ 28 h 53"/>
                <a:gd name="T28" fmla="*/ 198 w 205"/>
                <a:gd name="T29" fmla="*/ 28 h 53"/>
                <a:gd name="T30" fmla="*/ 198 w 205"/>
                <a:gd name="T31" fmla="*/ 50 h 53"/>
                <a:gd name="T32" fmla="*/ 0 w 205"/>
                <a:gd name="T33" fmla="*/ 53 h 53"/>
                <a:gd name="T34" fmla="*/ 0 w 205"/>
                <a:gd name="T35" fmla="*/ 53 h 53"/>
                <a:gd name="T36" fmla="*/ 205 w 205"/>
                <a:gd name="T37" fmla="*/ 53 h 53"/>
                <a:gd name="T38" fmla="*/ 205 w 205"/>
                <a:gd name="T39" fmla="*/ 0 h 53"/>
                <a:gd name="T40" fmla="*/ 0 w 205"/>
                <a:gd name="T41" fmla="*/ 0 h 53"/>
                <a:gd name="T42" fmla="*/ 0 w 205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5" y="22"/>
                  </a:lnTo>
                  <a:lnTo>
                    <a:pt x="165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5" y="47"/>
                  </a:lnTo>
                  <a:lnTo>
                    <a:pt x="165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5" y="53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5" name="Freeform 155"/>
            <p:cNvSpPr>
              <a:spLocks/>
            </p:cNvSpPr>
            <p:nvPr/>
          </p:nvSpPr>
          <p:spPr bwMode="auto">
            <a:xfrm>
              <a:off x="4156076" y="99218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6" name="Freeform 156"/>
            <p:cNvSpPr>
              <a:spLocks/>
            </p:cNvSpPr>
            <p:nvPr/>
          </p:nvSpPr>
          <p:spPr bwMode="auto">
            <a:xfrm>
              <a:off x="4156076" y="96678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7" name="Freeform 157"/>
            <p:cNvSpPr>
              <a:spLocks/>
            </p:cNvSpPr>
            <p:nvPr/>
          </p:nvSpPr>
          <p:spPr bwMode="auto">
            <a:xfrm>
              <a:off x="4156076" y="987426"/>
              <a:ext cx="4763" cy="3175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3 h 3"/>
                <a:gd name="T10" fmla="*/ 5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8" name="Freeform 158"/>
            <p:cNvSpPr>
              <a:spLocks/>
            </p:cNvSpPr>
            <p:nvPr/>
          </p:nvSpPr>
          <p:spPr bwMode="auto">
            <a:xfrm>
              <a:off x="4156076" y="996951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39" name="Freeform 159"/>
            <p:cNvSpPr>
              <a:spLocks/>
            </p:cNvSpPr>
            <p:nvPr/>
          </p:nvSpPr>
          <p:spPr bwMode="auto">
            <a:xfrm>
              <a:off x="4156076" y="969964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0" name="Freeform 160"/>
            <p:cNvSpPr>
              <a:spLocks/>
            </p:cNvSpPr>
            <p:nvPr/>
          </p:nvSpPr>
          <p:spPr bwMode="auto">
            <a:xfrm>
              <a:off x="4156076" y="974726"/>
              <a:ext cx="4763" cy="4763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1" name="Freeform 161"/>
            <p:cNvSpPr>
              <a:spLocks noEditPoints="1"/>
            </p:cNvSpPr>
            <p:nvPr/>
          </p:nvSpPr>
          <p:spPr bwMode="auto">
            <a:xfrm>
              <a:off x="4013201" y="960439"/>
              <a:ext cx="174625" cy="46038"/>
            </a:xfrm>
            <a:custGeom>
              <a:avLst/>
              <a:gdLst>
                <a:gd name="T0" fmla="*/ 198 w 204"/>
                <a:gd name="T1" fmla="*/ 25 h 53"/>
                <a:gd name="T2" fmla="*/ 198 w 204"/>
                <a:gd name="T3" fmla="*/ 25 h 53"/>
                <a:gd name="T4" fmla="*/ 110 w 204"/>
                <a:gd name="T5" fmla="*/ 25 h 53"/>
                <a:gd name="T6" fmla="*/ 110 w 204"/>
                <a:gd name="T7" fmla="*/ 22 h 53"/>
                <a:gd name="T8" fmla="*/ 164 w 204"/>
                <a:gd name="T9" fmla="*/ 22 h 53"/>
                <a:gd name="T10" fmla="*/ 164 w 204"/>
                <a:gd name="T11" fmla="*/ 3 h 53"/>
                <a:gd name="T12" fmla="*/ 198 w 204"/>
                <a:gd name="T13" fmla="*/ 3 h 53"/>
                <a:gd name="T14" fmla="*/ 198 w 204"/>
                <a:gd name="T15" fmla="*/ 25 h 53"/>
                <a:gd name="T16" fmla="*/ 198 w 204"/>
                <a:gd name="T17" fmla="*/ 50 h 53"/>
                <a:gd name="T18" fmla="*/ 198 w 204"/>
                <a:gd name="T19" fmla="*/ 50 h 53"/>
                <a:gd name="T20" fmla="*/ 110 w 204"/>
                <a:gd name="T21" fmla="*/ 50 h 53"/>
                <a:gd name="T22" fmla="*/ 110 w 204"/>
                <a:gd name="T23" fmla="*/ 47 h 53"/>
                <a:gd name="T24" fmla="*/ 164 w 204"/>
                <a:gd name="T25" fmla="*/ 47 h 53"/>
                <a:gd name="T26" fmla="*/ 164 w 204"/>
                <a:gd name="T27" fmla="*/ 28 h 53"/>
                <a:gd name="T28" fmla="*/ 198 w 204"/>
                <a:gd name="T29" fmla="*/ 28 h 53"/>
                <a:gd name="T30" fmla="*/ 198 w 204"/>
                <a:gd name="T31" fmla="*/ 50 h 53"/>
                <a:gd name="T32" fmla="*/ 0 w 204"/>
                <a:gd name="T33" fmla="*/ 53 h 53"/>
                <a:gd name="T34" fmla="*/ 0 w 204"/>
                <a:gd name="T35" fmla="*/ 53 h 53"/>
                <a:gd name="T36" fmla="*/ 204 w 204"/>
                <a:gd name="T37" fmla="*/ 53 h 53"/>
                <a:gd name="T38" fmla="*/ 204 w 204"/>
                <a:gd name="T39" fmla="*/ 0 h 53"/>
                <a:gd name="T40" fmla="*/ 0 w 204"/>
                <a:gd name="T41" fmla="*/ 0 h 53"/>
                <a:gd name="T42" fmla="*/ 0 w 204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4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4" y="22"/>
                  </a:lnTo>
                  <a:lnTo>
                    <a:pt x="164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4" y="47"/>
                  </a:lnTo>
                  <a:lnTo>
                    <a:pt x="164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4" y="53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2" name="Freeform 162"/>
            <p:cNvSpPr>
              <a:spLocks/>
            </p:cNvSpPr>
            <p:nvPr/>
          </p:nvSpPr>
          <p:spPr bwMode="auto">
            <a:xfrm>
              <a:off x="3975101" y="1044576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3" name="Freeform 163"/>
            <p:cNvSpPr>
              <a:spLocks/>
            </p:cNvSpPr>
            <p:nvPr/>
          </p:nvSpPr>
          <p:spPr bwMode="auto">
            <a:xfrm>
              <a:off x="3975101" y="1019176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4" name="Freeform 164"/>
            <p:cNvSpPr>
              <a:spLocks/>
            </p:cNvSpPr>
            <p:nvPr/>
          </p:nvSpPr>
          <p:spPr bwMode="auto">
            <a:xfrm>
              <a:off x="3975101" y="1039814"/>
              <a:ext cx="3175" cy="3175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3 h 3"/>
                <a:gd name="T10" fmla="*/ 4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5" name="Freeform 165"/>
            <p:cNvSpPr>
              <a:spLocks/>
            </p:cNvSpPr>
            <p:nvPr/>
          </p:nvSpPr>
          <p:spPr bwMode="auto">
            <a:xfrm>
              <a:off x="3975101" y="104933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6" name="Freeform 166"/>
            <p:cNvSpPr>
              <a:spLocks/>
            </p:cNvSpPr>
            <p:nvPr/>
          </p:nvSpPr>
          <p:spPr bwMode="auto">
            <a:xfrm>
              <a:off x="3975101" y="102393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7" name="Freeform 167"/>
            <p:cNvSpPr>
              <a:spLocks/>
            </p:cNvSpPr>
            <p:nvPr/>
          </p:nvSpPr>
          <p:spPr bwMode="auto">
            <a:xfrm>
              <a:off x="3975101" y="1028701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8" name="Freeform 168"/>
            <p:cNvSpPr>
              <a:spLocks noEditPoints="1"/>
            </p:cNvSpPr>
            <p:nvPr/>
          </p:nvSpPr>
          <p:spPr bwMode="auto">
            <a:xfrm>
              <a:off x="3832226" y="1014414"/>
              <a:ext cx="174625" cy="44450"/>
            </a:xfrm>
            <a:custGeom>
              <a:avLst/>
              <a:gdLst>
                <a:gd name="T0" fmla="*/ 198 w 205"/>
                <a:gd name="T1" fmla="*/ 25 h 53"/>
                <a:gd name="T2" fmla="*/ 198 w 205"/>
                <a:gd name="T3" fmla="*/ 25 h 53"/>
                <a:gd name="T4" fmla="*/ 110 w 205"/>
                <a:gd name="T5" fmla="*/ 25 h 53"/>
                <a:gd name="T6" fmla="*/ 110 w 205"/>
                <a:gd name="T7" fmla="*/ 22 h 53"/>
                <a:gd name="T8" fmla="*/ 165 w 205"/>
                <a:gd name="T9" fmla="*/ 22 h 53"/>
                <a:gd name="T10" fmla="*/ 165 w 205"/>
                <a:gd name="T11" fmla="*/ 3 h 53"/>
                <a:gd name="T12" fmla="*/ 198 w 205"/>
                <a:gd name="T13" fmla="*/ 3 h 53"/>
                <a:gd name="T14" fmla="*/ 198 w 205"/>
                <a:gd name="T15" fmla="*/ 25 h 53"/>
                <a:gd name="T16" fmla="*/ 198 w 205"/>
                <a:gd name="T17" fmla="*/ 50 h 53"/>
                <a:gd name="T18" fmla="*/ 198 w 205"/>
                <a:gd name="T19" fmla="*/ 50 h 53"/>
                <a:gd name="T20" fmla="*/ 110 w 205"/>
                <a:gd name="T21" fmla="*/ 50 h 53"/>
                <a:gd name="T22" fmla="*/ 110 w 205"/>
                <a:gd name="T23" fmla="*/ 47 h 53"/>
                <a:gd name="T24" fmla="*/ 165 w 205"/>
                <a:gd name="T25" fmla="*/ 47 h 53"/>
                <a:gd name="T26" fmla="*/ 165 w 205"/>
                <a:gd name="T27" fmla="*/ 28 h 53"/>
                <a:gd name="T28" fmla="*/ 198 w 205"/>
                <a:gd name="T29" fmla="*/ 28 h 53"/>
                <a:gd name="T30" fmla="*/ 198 w 205"/>
                <a:gd name="T31" fmla="*/ 50 h 53"/>
                <a:gd name="T32" fmla="*/ 0 w 205"/>
                <a:gd name="T33" fmla="*/ 53 h 53"/>
                <a:gd name="T34" fmla="*/ 0 w 205"/>
                <a:gd name="T35" fmla="*/ 53 h 53"/>
                <a:gd name="T36" fmla="*/ 205 w 205"/>
                <a:gd name="T37" fmla="*/ 53 h 53"/>
                <a:gd name="T38" fmla="*/ 205 w 205"/>
                <a:gd name="T39" fmla="*/ 0 h 53"/>
                <a:gd name="T40" fmla="*/ 0 w 205"/>
                <a:gd name="T41" fmla="*/ 0 h 53"/>
                <a:gd name="T42" fmla="*/ 0 w 205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5" y="22"/>
                  </a:lnTo>
                  <a:lnTo>
                    <a:pt x="165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5" y="47"/>
                  </a:lnTo>
                  <a:lnTo>
                    <a:pt x="165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5" y="53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9" name="Freeform 169"/>
            <p:cNvSpPr>
              <a:spLocks/>
            </p:cNvSpPr>
            <p:nvPr/>
          </p:nvSpPr>
          <p:spPr bwMode="auto">
            <a:xfrm>
              <a:off x="4156076" y="1044576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0" name="Freeform 170"/>
            <p:cNvSpPr>
              <a:spLocks/>
            </p:cNvSpPr>
            <p:nvPr/>
          </p:nvSpPr>
          <p:spPr bwMode="auto">
            <a:xfrm>
              <a:off x="4156076" y="1019176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1" name="Freeform 171"/>
            <p:cNvSpPr>
              <a:spLocks/>
            </p:cNvSpPr>
            <p:nvPr/>
          </p:nvSpPr>
          <p:spPr bwMode="auto">
            <a:xfrm>
              <a:off x="4156076" y="1039814"/>
              <a:ext cx="4763" cy="3175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3 h 3"/>
                <a:gd name="T10" fmla="*/ 5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2" name="Freeform 172"/>
            <p:cNvSpPr>
              <a:spLocks/>
            </p:cNvSpPr>
            <p:nvPr/>
          </p:nvSpPr>
          <p:spPr bwMode="auto">
            <a:xfrm>
              <a:off x="4156076" y="104933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3" name="Freeform 173"/>
            <p:cNvSpPr>
              <a:spLocks/>
            </p:cNvSpPr>
            <p:nvPr/>
          </p:nvSpPr>
          <p:spPr bwMode="auto">
            <a:xfrm>
              <a:off x="4156076" y="102393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4" name="Freeform 174"/>
            <p:cNvSpPr>
              <a:spLocks/>
            </p:cNvSpPr>
            <p:nvPr/>
          </p:nvSpPr>
          <p:spPr bwMode="auto">
            <a:xfrm>
              <a:off x="4156076" y="1028701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5" name="Freeform 175"/>
            <p:cNvSpPr>
              <a:spLocks noEditPoints="1"/>
            </p:cNvSpPr>
            <p:nvPr/>
          </p:nvSpPr>
          <p:spPr bwMode="auto">
            <a:xfrm>
              <a:off x="4013201" y="1014414"/>
              <a:ext cx="174625" cy="44450"/>
            </a:xfrm>
            <a:custGeom>
              <a:avLst/>
              <a:gdLst>
                <a:gd name="T0" fmla="*/ 198 w 204"/>
                <a:gd name="T1" fmla="*/ 25 h 53"/>
                <a:gd name="T2" fmla="*/ 198 w 204"/>
                <a:gd name="T3" fmla="*/ 25 h 53"/>
                <a:gd name="T4" fmla="*/ 110 w 204"/>
                <a:gd name="T5" fmla="*/ 25 h 53"/>
                <a:gd name="T6" fmla="*/ 110 w 204"/>
                <a:gd name="T7" fmla="*/ 22 h 53"/>
                <a:gd name="T8" fmla="*/ 164 w 204"/>
                <a:gd name="T9" fmla="*/ 22 h 53"/>
                <a:gd name="T10" fmla="*/ 164 w 204"/>
                <a:gd name="T11" fmla="*/ 3 h 53"/>
                <a:gd name="T12" fmla="*/ 198 w 204"/>
                <a:gd name="T13" fmla="*/ 3 h 53"/>
                <a:gd name="T14" fmla="*/ 198 w 204"/>
                <a:gd name="T15" fmla="*/ 25 h 53"/>
                <a:gd name="T16" fmla="*/ 198 w 204"/>
                <a:gd name="T17" fmla="*/ 50 h 53"/>
                <a:gd name="T18" fmla="*/ 198 w 204"/>
                <a:gd name="T19" fmla="*/ 50 h 53"/>
                <a:gd name="T20" fmla="*/ 110 w 204"/>
                <a:gd name="T21" fmla="*/ 50 h 53"/>
                <a:gd name="T22" fmla="*/ 110 w 204"/>
                <a:gd name="T23" fmla="*/ 47 h 53"/>
                <a:gd name="T24" fmla="*/ 164 w 204"/>
                <a:gd name="T25" fmla="*/ 47 h 53"/>
                <a:gd name="T26" fmla="*/ 164 w 204"/>
                <a:gd name="T27" fmla="*/ 28 h 53"/>
                <a:gd name="T28" fmla="*/ 198 w 204"/>
                <a:gd name="T29" fmla="*/ 28 h 53"/>
                <a:gd name="T30" fmla="*/ 198 w 204"/>
                <a:gd name="T31" fmla="*/ 50 h 53"/>
                <a:gd name="T32" fmla="*/ 0 w 204"/>
                <a:gd name="T33" fmla="*/ 53 h 53"/>
                <a:gd name="T34" fmla="*/ 0 w 204"/>
                <a:gd name="T35" fmla="*/ 53 h 53"/>
                <a:gd name="T36" fmla="*/ 204 w 204"/>
                <a:gd name="T37" fmla="*/ 53 h 53"/>
                <a:gd name="T38" fmla="*/ 204 w 204"/>
                <a:gd name="T39" fmla="*/ 0 h 53"/>
                <a:gd name="T40" fmla="*/ 0 w 204"/>
                <a:gd name="T41" fmla="*/ 0 h 53"/>
                <a:gd name="T42" fmla="*/ 0 w 204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4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4" y="22"/>
                  </a:lnTo>
                  <a:lnTo>
                    <a:pt x="164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4" y="47"/>
                  </a:lnTo>
                  <a:lnTo>
                    <a:pt x="164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4" y="53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6" name="Freeform 176"/>
            <p:cNvSpPr>
              <a:spLocks/>
            </p:cNvSpPr>
            <p:nvPr/>
          </p:nvSpPr>
          <p:spPr bwMode="auto">
            <a:xfrm>
              <a:off x="3975101" y="1096964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7" name="Freeform 177"/>
            <p:cNvSpPr>
              <a:spLocks/>
            </p:cNvSpPr>
            <p:nvPr/>
          </p:nvSpPr>
          <p:spPr bwMode="auto">
            <a:xfrm>
              <a:off x="3975101" y="1071564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8" name="Freeform 178"/>
            <p:cNvSpPr>
              <a:spLocks/>
            </p:cNvSpPr>
            <p:nvPr/>
          </p:nvSpPr>
          <p:spPr bwMode="auto">
            <a:xfrm>
              <a:off x="3975101" y="1093789"/>
              <a:ext cx="3175" cy="1588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3 h 3"/>
                <a:gd name="T10" fmla="*/ 4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9" name="Freeform 179"/>
            <p:cNvSpPr>
              <a:spLocks/>
            </p:cNvSpPr>
            <p:nvPr/>
          </p:nvSpPr>
          <p:spPr bwMode="auto">
            <a:xfrm>
              <a:off x="3975101" y="1101726"/>
              <a:ext cx="3175" cy="476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0" name="Freeform 180"/>
            <p:cNvSpPr>
              <a:spLocks/>
            </p:cNvSpPr>
            <p:nvPr/>
          </p:nvSpPr>
          <p:spPr bwMode="auto">
            <a:xfrm>
              <a:off x="3975101" y="1076326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1" name="Freeform 181"/>
            <p:cNvSpPr>
              <a:spLocks/>
            </p:cNvSpPr>
            <p:nvPr/>
          </p:nvSpPr>
          <p:spPr bwMode="auto">
            <a:xfrm>
              <a:off x="3975101" y="108108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2" name="Freeform 182"/>
            <p:cNvSpPr>
              <a:spLocks noEditPoints="1"/>
            </p:cNvSpPr>
            <p:nvPr/>
          </p:nvSpPr>
          <p:spPr bwMode="auto">
            <a:xfrm>
              <a:off x="3832226" y="1066801"/>
              <a:ext cx="174625" cy="44450"/>
            </a:xfrm>
            <a:custGeom>
              <a:avLst/>
              <a:gdLst>
                <a:gd name="T0" fmla="*/ 198 w 205"/>
                <a:gd name="T1" fmla="*/ 25 h 53"/>
                <a:gd name="T2" fmla="*/ 198 w 205"/>
                <a:gd name="T3" fmla="*/ 25 h 53"/>
                <a:gd name="T4" fmla="*/ 110 w 205"/>
                <a:gd name="T5" fmla="*/ 25 h 53"/>
                <a:gd name="T6" fmla="*/ 110 w 205"/>
                <a:gd name="T7" fmla="*/ 22 h 53"/>
                <a:gd name="T8" fmla="*/ 165 w 205"/>
                <a:gd name="T9" fmla="*/ 22 h 53"/>
                <a:gd name="T10" fmla="*/ 165 w 205"/>
                <a:gd name="T11" fmla="*/ 3 h 53"/>
                <a:gd name="T12" fmla="*/ 198 w 205"/>
                <a:gd name="T13" fmla="*/ 3 h 53"/>
                <a:gd name="T14" fmla="*/ 198 w 205"/>
                <a:gd name="T15" fmla="*/ 25 h 53"/>
                <a:gd name="T16" fmla="*/ 198 w 205"/>
                <a:gd name="T17" fmla="*/ 50 h 53"/>
                <a:gd name="T18" fmla="*/ 198 w 205"/>
                <a:gd name="T19" fmla="*/ 50 h 53"/>
                <a:gd name="T20" fmla="*/ 110 w 205"/>
                <a:gd name="T21" fmla="*/ 50 h 53"/>
                <a:gd name="T22" fmla="*/ 110 w 205"/>
                <a:gd name="T23" fmla="*/ 47 h 53"/>
                <a:gd name="T24" fmla="*/ 165 w 205"/>
                <a:gd name="T25" fmla="*/ 47 h 53"/>
                <a:gd name="T26" fmla="*/ 165 w 205"/>
                <a:gd name="T27" fmla="*/ 28 h 53"/>
                <a:gd name="T28" fmla="*/ 198 w 205"/>
                <a:gd name="T29" fmla="*/ 28 h 53"/>
                <a:gd name="T30" fmla="*/ 198 w 205"/>
                <a:gd name="T31" fmla="*/ 50 h 53"/>
                <a:gd name="T32" fmla="*/ 0 w 205"/>
                <a:gd name="T33" fmla="*/ 53 h 53"/>
                <a:gd name="T34" fmla="*/ 0 w 205"/>
                <a:gd name="T35" fmla="*/ 53 h 53"/>
                <a:gd name="T36" fmla="*/ 205 w 205"/>
                <a:gd name="T37" fmla="*/ 53 h 53"/>
                <a:gd name="T38" fmla="*/ 205 w 205"/>
                <a:gd name="T39" fmla="*/ 0 h 53"/>
                <a:gd name="T40" fmla="*/ 0 w 205"/>
                <a:gd name="T41" fmla="*/ 0 h 53"/>
                <a:gd name="T42" fmla="*/ 0 w 205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5" y="22"/>
                  </a:lnTo>
                  <a:lnTo>
                    <a:pt x="165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5" y="47"/>
                  </a:lnTo>
                  <a:lnTo>
                    <a:pt x="165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5" y="53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3" name="Freeform 183"/>
            <p:cNvSpPr>
              <a:spLocks/>
            </p:cNvSpPr>
            <p:nvPr/>
          </p:nvSpPr>
          <p:spPr bwMode="auto">
            <a:xfrm>
              <a:off x="4156076" y="1096964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4" name="Freeform 184"/>
            <p:cNvSpPr>
              <a:spLocks/>
            </p:cNvSpPr>
            <p:nvPr/>
          </p:nvSpPr>
          <p:spPr bwMode="auto">
            <a:xfrm>
              <a:off x="4156076" y="1071564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5" name="Freeform 185"/>
            <p:cNvSpPr>
              <a:spLocks/>
            </p:cNvSpPr>
            <p:nvPr/>
          </p:nvSpPr>
          <p:spPr bwMode="auto">
            <a:xfrm>
              <a:off x="4156076" y="1093789"/>
              <a:ext cx="4763" cy="1588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3 h 3"/>
                <a:gd name="T10" fmla="*/ 5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6" name="Freeform 186"/>
            <p:cNvSpPr>
              <a:spLocks/>
            </p:cNvSpPr>
            <p:nvPr/>
          </p:nvSpPr>
          <p:spPr bwMode="auto">
            <a:xfrm>
              <a:off x="4156076" y="1101726"/>
              <a:ext cx="4763" cy="4763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7" name="Freeform 187"/>
            <p:cNvSpPr>
              <a:spLocks/>
            </p:cNvSpPr>
            <p:nvPr/>
          </p:nvSpPr>
          <p:spPr bwMode="auto">
            <a:xfrm>
              <a:off x="4156076" y="1076326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8" name="Freeform 188"/>
            <p:cNvSpPr>
              <a:spLocks/>
            </p:cNvSpPr>
            <p:nvPr/>
          </p:nvSpPr>
          <p:spPr bwMode="auto">
            <a:xfrm>
              <a:off x="4156076" y="108108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9" name="Freeform 189"/>
            <p:cNvSpPr>
              <a:spLocks noEditPoints="1"/>
            </p:cNvSpPr>
            <p:nvPr/>
          </p:nvSpPr>
          <p:spPr bwMode="auto">
            <a:xfrm>
              <a:off x="4013201" y="1066801"/>
              <a:ext cx="174625" cy="44450"/>
            </a:xfrm>
            <a:custGeom>
              <a:avLst/>
              <a:gdLst>
                <a:gd name="T0" fmla="*/ 198 w 204"/>
                <a:gd name="T1" fmla="*/ 25 h 53"/>
                <a:gd name="T2" fmla="*/ 198 w 204"/>
                <a:gd name="T3" fmla="*/ 25 h 53"/>
                <a:gd name="T4" fmla="*/ 110 w 204"/>
                <a:gd name="T5" fmla="*/ 25 h 53"/>
                <a:gd name="T6" fmla="*/ 110 w 204"/>
                <a:gd name="T7" fmla="*/ 22 h 53"/>
                <a:gd name="T8" fmla="*/ 164 w 204"/>
                <a:gd name="T9" fmla="*/ 22 h 53"/>
                <a:gd name="T10" fmla="*/ 164 w 204"/>
                <a:gd name="T11" fmla="*/ 3 h 53"/>
                <a:gd name="T12" fmla="*/ 198 w 204"/>
                <a:gd name="T13" fmla="*/ 3 h 53"/>
                <a:gd name="T14" fmla="*/ 198 w 204"/>
                <a:gd name="T15" fmla="*/ 25 h 53"/>
                <a:gd name="T16" fmla="*/ 198 w 204"/>
                <a:gd name="T17" fmla="*/ 50 h 53"/>
                <a:gd name="T18" fmla="*/ 198 w 204"/>
                <a:gd name="T19" fmla="*/ 50 h 53"/>
                <a:gd name="T20" fmla="*/ 110 w 204"/>
                <a:gd name="T21" fmla="*/ 50 h 53"/>
                <a:gd name="T22" fmla="*/ 110 w 204"/>
                <a:gd name="T23" fmla="*/ 47 h 53"/>
                <a:gd name="T24" fmla="*/ 164 w 204"/>
                <a:gd name="T25" fmla="*/ 47 h 53"/>
                <a:gd name="T26" fmla="*/ 164 w 204"/>
                <a:gd name="T27" fmla="*/ 28 h 53"/>
                <a:gd name="T28" fmla="*/ 198 w 204"/>
                <a:gd name="T29" fmla="*/ 28 h 53"/>
                <a:gd name="T30" fmla="*/ 198 w 204"/>
                <a:gd name="T31" fmla="*/ 50 h 53"/>
                <a:gd name="T32" fmla="*/ 0 w 204"/>
                <a:gd name="T33" fmla="*/ 53 h 53"/>
                <a:gd name="T34" fmla="*/ 0 w 204"/>
                <a:gd name="T35" fmla="*/ 53 h 53"/>
                <a:gd name="T36" fmla="*/ 204 w 204"/>
                <a:gd name="T37" fmla="*/ 53 h 53"/>
                <a:gd name="T38" fmla="*/ 204 w 204"/>
                <a:gd name="T39" fmla="*/ 0 h 53"/>
                <a:gd name="T40" fmla="*/ 0 w 204"/>
                <a:gd name="T41" fmla="*/ 0 h 53"/>
                <a:gd name="T42" fmla="*/ 0 w 204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4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4" y="22"/>
                  </a:lnTo>
                  <a:lnTo>
                    <a:pt x="164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4" y="47"/>
                  </a:lnTo>
                  <a:lnTo>
                    <a:pt x="164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4" y="53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0" name="Freeform 190"/>
            <p:cNvSpPr>
              <a:spLocks/>
            </p:cNvSpPr>
            <p:nvPr/>
          </p:nvSpPr>
          <p:spPr bwMode="auto">
            <a:xfrm>
              <a:off x="3975101" y="1149351"/>
              <a:ext cx="3175" cy="476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1" name="Freeform 191"/>
            <p:cNvSpPr>
              <a:spLocks/>
            </p:cNvSpPr>
            <p:nvPr/>
          </p:nvSpPr>
          <p:spPr bwMode="auto">
            <a:xfrm>
              <a:off x="3975101" y="1123951"/>
              <a:ext cx="3175" cy="3175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0 w 4"/>
                <a:gd name="T5" fmla="*/ 0 h 3"/>
                <a:gd name="T6" fmla="*/ 0 w 4"/>
                <a:gd name="T7" fmla="*/ 3 h 3"/>
                <a:gd name="T8" fmla="*/ 4 w 4"/>
                <a:gd name="T9" fmla="*/ 3 h 3"/>
                <a:gd name="T10" fmla="*/ 4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2" name="Freeform 192"/>
            <p:cNvSpPr>
              <a:spLocks/>
            </p:cNvSpPr>
            <p:nvPr/>
          </p:nvSpPr>
          <p:spPr bwMode="auto">
            <a:xfrm>
              <a:off x="3975101" y="1144589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3" name="Freeform 193"/>
            <p:cNvSpPr>
              <a:spLocks/>
            </p:cNvSpPr>
            <p:nvPr/>
          </p:nvSpPr>
          <p:spPr bwMode="auto">
            <a:xfrm>
              <a:off x="3975101" y="1155701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4" name="Freeform 194"/>
            <p:cNvSpPr>
              <a:spLocks/>
            </p:cNvSpPr>
            <p:nvPr/>
          </p:nvSpPr>
          <p:spPr bwMode="auto">
            <a:xfrm>
              <a:off x="3975101" y="1128714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5" name="Freeform 195"/>
            <p:cNvSpPr>
              <a:spLocks/>
            </p:cNvSpPr>
            <p:nvPr/>
          </p:nvSpPr>
          <p:spPr bwMode="auto">
            <a:xfrm>
              <a:off x="3975101" y="1133476"/>
              <a:ext cx="3175" cy="3175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0 w 4"/>
                <a:gd name="T5" fmla="*/ 0 h 4"/>
                <a:gd name="T6" fmla="*/ 0 w 4"/>
                <a:gd name="T7" fmla="*/ 4 h 4"/>
                <a:gd name="T8" fmla="*/ 4 w 4"/>
                <a:gd name="T9" fmla="*/ 4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6" name="Freeform 196"/>
            <p:cNvSpPr>
              <a:spLocks noEditPoints="1"/>
            </p:cNvSpPr>
            <p:nvPr/>
          </p:nvSpPr>
          <p:spPr bwMode="auto">
            <a:xfrm>
              <a:off x="3832226" y="1119189"/>
              <a:ext cx="174625" cy="46038"/>
            </a:xfrm>
            <a:custGeom>
              <a:avLst/>
              <a:gdLst>
                <a:gd name="T0" fmla="*/ 198 w 205"/>
                <a:gd name="T1" fmla="*/ 25 h 53"/>
                <a:gd name="T2" fmla="*/ 198 w 205"/>
                <a:gd name="T3" fmla="*/ 25 h 53"/>
                <a:gd name="T4" fmla="*/ 110 w 205"/>
                <a:gd name="T5" fmla="*/ 25 h 53"/>
                <a:gd name="T6" fmla="*/ 110 w 205"/>
                <a:gd name="T7" fmla="*/ 22 h 53"/>
                <a:gd name="T8" fmla="*/ 165 w 205"/>
                <a:gd name="T9" fmla="*/ 22 h 53"/>
                <a:gd name="T10" fmla="*/ 165 w 205"/>
                <a:gd name="T11" fmla="*/ 3 h 53"/>
                <a:gd name="T12" fmla="*/ 198 w 205"/>
                <a:gd name="T13" fmla="*/ 3 h 53"/>
                <a:gd name="T14" fmla="*/ 198 w 205"/>
                <a:gd name="T15" fmla="*/ 25 h 53"/>
                <a:gd name="T16" fmla="*/ 198 w 205"/>
                <a:gd name="T17" fmla="*/ 50 h 53"/>
                <a:gd name="T18" fmla="*/ 198 w 205"/>
                <a:gd name="T19" fmla="*/ 50 h 53"/>
                <a:gd name="T20" fmla="*/ 110 w 205"/>
                <a:gd name="T21" fmla="*/ 50 h 53"/>
                <a:gd name="T22" fmla="*/ 110 w 205"/>
                <a:gd name="T23" fmla="*/ 47 h 53"/>
                <a:gd name="T24" fmla="*/ 165 w 205"/>
                <a:gd name="T25" fmla="*/ 47 h 53"/>
                <a:gd name="T26" fmla="*/ 165 w 205"/>
                <a:gd name="T27" fmla="*/ 28 h 53"/>
                <a:gd name="T28" fmla="*/ 198 w 205"/>
                <a:gd name="T29" fmla="*/ 28 h 53"/>
                <a:gd name="T30" fmla="*/ 198 w 205"/>
                <a:gd name="T31" fmla="*/ 50 h 53"/>
                <a:gd name="T32" fmla="*/ 0 w 205"/>
                <a:gd name="T33" fmla="*/ 53 h 53"/>
                <a:gd name="T34" fmla="*/ 0 w 205"/>
                <a:gd name="T35" fmla="*/ 53 h 53"/>
                <a:gd name="T36" fmla="*/ 205 w 205"/>
                <a:gd name="T37" fmla="*/ 53 h 53"/>
                <a:gd name="T38" fmla="*/ 205 w 205"/>
                <a:gd name="T39" fmla="*/ 0 h 53"/>
                <a:gd name="T40" fmla="*/ 0 w 205"/>
                <a:gd name="T41" fmla="*/ 0 h 53"/>
                <a:gd name="T42" fmla="*/ 0 w 205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5" y="22"/>
                  </a:lnTo>
                  <a:lnTo>
                    <a:pt x="165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5" y="47"/>
                  </a:lnTo>
                  <a:lnTo>
                    <a:pt x="165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5" y="53"/>
                  </a:lnTo>
                  <a:lnTo>
                    <a:pt x="205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7" name="Freeform 197"/>
            <p:cNvSpPr>
              <a:spLocks/>
            </p:cNvSpPr>
            <p:nvPr/>
          </p:nvSpPr>
          <p:spPr bwMode="auto">
            <a:xfrm>
              <a:off x="4156076" y="1149351"/>
              <a:ext cx="4763" cy="4763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8" name="Freeform 198"/>
            <p:cNvSpPr>
              <a:spLocks/>
            </p:cNvSpPr>
            <p:nvPr/>
          </p:nvSpPr>
          <p:spPr bwMode="auto">
            <a:xfrm>
              <a:off x="4156076" y="1123951"/>
              <a:ext cx="4763" cy="3175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0 w 5"/>
                <a:gd name="T5" fmla="*/ 0 h 3"/>
                <a:gd name="T6" fmla="*/ 0 w 5"/>
                <a:gd name="T7" fmla="*/ 3 h 3"/>
                <a:gd name="T8" fmla="*/ 5 w 5"/>
                <a:gd name="T9" fmla="*/ 3 h 3"/>
                <a:gd name="T10" fmla="*/ 5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9" name="Freeform 199"/>
            <p:cNvSpPr>
              <a:spLocks/>
            </p:cNvSpPr>
            <p:nvPr/>
          </p:nvSpPr>
          <p:spPr bwMode="auto">
            <a:xfrm>
              <a:off x="4156076" y="1144589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0" name="Freeform 200"/>
            <p:cNvSpPr>
              <a:spLocks/>
            </p:cNvSpPr>
            <p:nvPr/>
          </p:nvSpPr>
          <p:spPr bwMode="auto">
            <a:xfrm>
              <a:off x="4156076" y="1155701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1" name="Freeform 201"/>
            <p:cNvSpPr>
              <a:spLocks/>
            </p:cNvSpPr>
            <p:nvPr/>
          </p:nvSpPr>
          <p:spPr bwMode="auto">
            <a:xfrm>
              <a:off x="4156076" y="1128714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2" name="Freeform 202"/>
            <p:cNvSpPr>
              <a:spLocks/>
            </p:cNvSpPr>
            <p:nvPr/>
          </p:nvSpPr>
          <p:spPr bwMode="auto">
            <a:xfrm>
              <a:off x="4156076" y="1133476"/>
              <a:ext cx="4763" cy="3175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0 w 5"/>
                <a:gd name="T5" fmla="*/ 0 h 4"/>
                <a:gd name="T6" fmla="*/ 0 w 5"/>
                <a:gd name="T7" fmla="*/ 4 h 4"/>
                <a:gd name="T8" fmla="*/ 5 w 5"/>
                <a:gd name="T9" fmla="*/ 4 h 4"/>
                <a:gd name="T10" fmla="*/ 5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3" name="Freeform 203"/>
            <p:cNvSpPr>
              <a:spLocks noEditPoints="1"/>
            </p:cNvSpPr>
            <p:nvPr/>
          </p:nvSpPr>
          <p:spPr bwMode="auto">
            <a:xfrm>
              <a:off x="4013201" y="1119189"/>
              <a:ext cx="174625" cy="46038"/>
            </a:xfrm>
            <a:custGeom>
              <a:avLst/>
              <a:gdLst>
                <a:gd name="T0" fmla="*/ 198 w 204"/>
                <a:gd name="T1" fmla="*/ 25 h 53"/>
                <a:gd name="T2" fmla="*/ 198 w 204"/>
                <a:gd name="T3" fmla="*/ 25 h 53"/>
                <a:gd name="T4" fmla="*/ 110 w 204"/>
                <a:gd name="T5" fmla="*/ 25 h 53"/>
                <a:gd name="T6" fmla="*/ 110 w 204"/>
                <a:gd name="T7" fmla="*/ 22 h 53"/>
                <a:gd name="T8" fmla="*/ 164 w 204"/>
                <a:gd name="T9" fmla="*/ 22 h 53"/>
                <a:gd name="T10" fmla="*/ 164 w 204"/>
                <a:gd name="T11" fmla="*/ 3 h 53"/>
                <a:gd name="T12" fmla="*/ 198 w 204"/>
                <a:gd name="T13" fmla="*/ 3 h 53"/>
                <a:gd name="T14" fmla="*/ 198 w 204"/>
                <a:gd name="T15" fmla="*/ 25 h 53"/>
                <a:gd name="T16" fmla="*/ 198 w 204"/>
                <a:gd name="T17" fmla="*/ 50 h 53"/>
                <a:gd name="T18" fmla="*/ 198 w 204"/>
                <a:gd name="T19" fmla="*/ 50 h 53"/>
                <a:gd name="T20" fmla="*/ 110 w 204"/>
                <a:gd name="T21" fmla="*/ 50 h 53"/>
                <a:gd name="T22" fmla="*/ 110 w 204"/>
                <a:gd name="T23" fmla="*/ 47 h 53"/>
                <a:gd name="T24" fmla="*/ 164 w 204"/>
                <a:gd name="T25" fmla="*/ 47 h 53"/>
                <a:gd name="T26" fmla="*/ 164 w 204"/>
                <a:gd name="T27" fmla="*/ 28 h 53"/>
                <a:gd name="T28" fmla="*/ 198 w 204"/>
                <a:gd name="T29" fmla="*/ 28 h 53"/>
                <a:gd name="T30" fmla="*/ 198 w 204"/>
                <a:gd name="T31" fmla="*/ 50 h 53"/>
                <a:gd name="T32" fmla="*/ 0 w 204"/>
                <a:gd name="T33" fmla="*/ 53 h 53"/>
                <a:gd name="T34" fmla="*/ 0 w 204"/>
                <a:gd name="T35" fmla="*/ 53 h 53"/>
                <a:gd name="T36" fmla="*/ 204 w 204"/>
                <a:gd name="T37" fmla="*/ 53 h 53"/>
                <a:gd name="T38" fmla="*/ 204 w 204"/>
                <a:gd name="T39" fmla="*/ 0 h 53"/>
                <a:gd name="T40" fmla="*/ 0 w 204"/>
                <a:gd name="T41" fmla="*/ 0 h 53"/>
                <a:gd name="T42" fmla="*/ 0 w 204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4" h="53">
                  <a:moveTo>
                    <a:pt x="198" y="25"/>
                  </a:moveTo>
                  <a:lnTo>
                    <a:pt x="198" y="25"/>
                  </a:lnTo>
                  <a:lnTo>
                    <a:pt x="110" y="25"/>
                  </a:lnTo>
                  <a:lnTo>
                    <a:pt x="110" y="22"/>
                  </a:lnTo>
                  <a:lnTo>
                    <a:pt x="164" y="22"/>
                  </a:lnTo>
                  <a:lnTo>
                    <a:pt x="164" y="3"/>
                  </a:lnTo>
                  <a:lnTo>
                    <a:pt x="198" y="3"/>
                  </a:lnTo>
                  <a:lnTo>
                    <a:pt x="198" y="25"/>
                  </a:lnTo>
                  <a:close/>
                  <a:moveTo>
                    <a:pt x="198" y="50"/>
                  </a:moveTo>
                  <a:lnTo>
                    <a:pt x="198" y="50"/>
                  </a:lnTo>
                  <a:lnTo>
                    <a:pt x="110" y="50"/>
                  </a:lnTo>
                  <a:lnTo>
                    <a:pt x="110" y="47"/>
                  </a:lnTo>
                  <a:lnTo>
                    <a:pt x="164" y="47"/>
                  </a:lnTo>
                  <a:lnTo>
                    <a:pt x="164" y="28"/>
                  </a:lnTo>
                  <a:lnTo>
                    <a:pt x="198" y="28"/>
                  </a:lnTo>
                  <a:lnTo>
                    <a:pt x="198" y="50"/>
                  </a:lnTo>
                  <a:close/>
                  <a:moveTo>
                    <a:pt x="0" y="53"/>
                  </a:moveTo>
                  <a:lnTo>
                    <a:pt x="0" y="53"/>
                  </a:lnTo>
                  <a:lnTo>
                    <a:pt x="204" y="53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184" name="组合 15816"/>
          <p:cNvGrpSpPr/>
          <p:nvPr/>
        </p:nvGrpSpPr>
        <p:grpSpPr>
          <a:xfrm>
            <a:off x="5692228" y="5553967"/>
            <a:ext cx="907583" cy="315666"/>
            <a:chOff x="4618038" y="1035050"/>
            <a:chExt cx="763588" cy="265113"/>
          </a:xfrm>
          <a:solidFill>
            <a:srgbClr val="3C3C3B"/>
          </a:solidFill>
        </p:grpSpPr>
        <p:sp>
          <p:nvSpPr>
            <p:cNvPr id="185" name="Freeform 69"/>
            <p:cNvSpPr>
              <a:spLocks noEditPoints="1"/>
            </p:cNvSpPr>
            <p:nvPr/>
          </p:nvSpPr>
          <p:spPr bwMode="auto">
            <a:xfrm>
              <a:off x="4618038" y="1035050"/>
              <a:ext cx="763588" cy="265113"/>
            </a:xfrm>
            <a:custGeom>
              <a:avLst/>
              <a:gdLst>
                <a:gd name="T0" fmla="*/ 753 w 800"/>
                <a:gd name="T1" fmla="*/ 181 h 276"/>
                <a:gd name="T2" fmla="*/ 785 w 800"/>
                <a:gd name="T3" fmla="*/ 243 h 276"/>
                <a:gd name="T4" fmla="*/ 753 w 800"/>
                <a:gd name="T5" fmla="*/ 181 h 276"/>
                <a:gd name="T6" fmla="*/ 449 w 800"/>
                <a:gd name="T7" fmla="*/ 148 h 276"/>
                <a:gd name="T8" fmla="*/ 57 w 800"/>
                <a:gd name="T9" fmla="*/ 74 h 276"/>
                <a:gd name="T10" fmla="*/ 743 w 800"/>
                <a:gd name="T11" fmla="*/ 159 h 276"/>
                <a:gd name="T12" fmla="*/ 15 w 800"/>
                <a:gd name="T13" fmla="*/ 195 h 276"/>
                <a:gd name="T14" fmla="*/ 47 w 800"/>
                <a:gd name="T15" fmla="*/ 195 h 276"/>
                <a:gd name="T16" fmla="*/ 15 w 800"/>
                <a:gd name="T17" fmla="*/ 243 h 276"/>
                <a:gd name="T18" fmla="*/ 47 w 800"/>
                <a:gd name="T19" fmla="*/ 117 h 276"/>
                <a:gd name="T20" fmla="*/ 15 w 800"/>
                <a:gd name="T21" fmla="*/ 117 h 276"/>
                <a:gd name="T22" fmla="*/ 47 w 800"/>
                <a:gd name="T23" fmla="*/ 74 h 276"/>
                <a:gd name="T24" fmla="*/ 15 w 800"/>
                <a:gd name="T25" fmla="*/ 163 h 276"/>
                <a:gd name="T26" fmla="*/ 47 w 800"/>
                <a:gd name="T27" fmla="*/ 163 h 276"/>
                <a:gd name="T28" fmla="*/ 15 w 800"/>
                <a:gd name="T29" fmla="*/ 192 h 276"/>
                <a:gd name="T30" fmla="*/ 47 w 800"/>
                <a:gd name="T31" fmla="*/ 159 h 276"/>
                <a:gd name="T32" fmla="*/ 15 w 800"/>
                <a:gd name="T33" fmla="*/ 159 h 276"/>
                <a:gd name="T34" fmla="*/ 47 w 800"/>
                <a:gd name="T35" fmla="*/ 121 h 276"/>
                <a:gd name="T36" fmla="*/ 28 w 800"/>
                <a:gd name="T37" fmla="*/ 51 h 276"/>
                <a:gd name="T38" fmla="*/ 726 w 800"/>
                <a:gd name="T39" fmla="*/ 51 h 276"/>
                <a:gd name="T40" fmla="*/ 726 w 800"/>
                <a:gd name="T41" fmla="*/ 51 h 276"/>
                <a:gd name="T42" fmla="*/ 783 w 800"/>
                <a:gd name="T43" fmla="*/ 59 h 276"/>
                <a:gd name="T44" fmla="*/ 28 w 800"/>
                <a:gd name="T45" fmla="*/ 51 h 276"/>
                <a:gd name="T46" fmla="*/ 133 w 800"/>
                <a:gd name="T47" fmla="*/ 10 h 276"/>
                <a:gd name="T48" fmla="*/ 710 w 800"/>
                <a:gd name="T49" fmla="*/ 41 h 276"/>
                <a:gd name="T50" fmla="*/ 133 w 800"/>
                <a:gd name="T51" fmla="*/ 10 h 276"/>
                <a:gd name="T52" fmla="*/ 753 w 800"/>
                <a:gd name="T53" fmla="*/ 143 h 276"/>
                <a:gd name="T54" fmla="*/ 785 w 800"/>
                <a:gd name="T55" fmla="*/ 178 h 276"/>
                <a:gd name="T56" fmla="*/ 753 w 800"/>
                <a:gd name="T57" fmla="*/ 143 h 276"/>
                <a:gd name="T58" fmla="*/ 785 w 800"/>
                <a:gd name="T59" fmla="*/ 139 h 276"/>
                <a:gd name="T60" fmla="*/ 753 w 800"/>
                <a:gd name="T61" fmla="*/ 74 h 276"/>
                <a:gd name="T62" fmla="*/ 785 w 800"/>
                <a:gd name="T63" fmla="*/ 139 h 276"/>
                <a:gd name="T64" fmla="*/ 800 w 800"/>
                <a:gd name="T65" fmla="*/ 59 h 276"/>
                <a:gd name="T66" fmla="*/ 775 w 800"/>
                <a:gd name="T67" fmla="*/ 41 h 276"/>
                <a:gd name="T68" fmla="*/ 666 w 800"/>
                <a:gd name="T69" fmla="*/ 0 h 276"/>
                <a:gd name="T70" fmla="*/ 84 w 800"/>
                <a:gd name="T71" fmla="*/ 41 h 276"/>
                <a:gd name="T72" fmla="*/ 0 w 800"/>
                <a:gd name="T73" fmla="*/ 59 h 276"/>
                <a:gd name="T74" fmla="*/ 0 w 800"/>
                <a:gd name="T75" fmla="*/ 59 h 276"/>
                <a:gd name="T76" fmla="*/ 492 w 800"/>
                <a:gd name="T77" fmla="*/ 258 h 276"/>
                <a:gd name="T78" fmla="*/ 542 w 800"/>
                <a:gd name="T79" fmla="*/ 250 h 276"/>
                <a:gd name="T80" fmla="*/ 492 w 800"/>
                <a:gd name="T81" fmla="*/ 243 h 276"/>
                <a:gd name="T82" fmla="*/ 57 w 800"/>
                <a:gd name="T83" fmla="*/ 173 h 276"/>
                <a:gd name="T84" fmla="*/ 743 w 800"/>
                <a:gd name="T85" fmla="*/ 173 h 276"/>
                <a:gd name="T86" fmla="*/ 620 w 800"/>
                <a:gd name="T87" fmla="*/ 243 h 276"/>
                <a:gd name="T88" fmla="*/ 569 w 800"/>
                <a:gd name="T89" fmla="*/ 250 h 276"/>
                <a:gd name="T90" fmla="*/ 620 w 800"/>
                <a:gd name="T91" fmla="*/ 258 h 276"/>
                <a:gd name="T92" fmla="*/ 800 w 800"/>
                <a:gd name="T93" fmla="*/ 5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0" h="276">
                  <a:moveTo>
                    <a:pt x="753" y="181"/>
                  </a:moveTo>
                  <a:lnTo>
                    <a:pt x="753" y="181"/>
                  </a:lnTo>
                  <a:lnTo>
                    <a:pt x="785" y="181"/>
                  </a:lnTo>
                  <a:lnTo>
                    <a:pt x="785" y="243"/>
                  </a:lnTo>
                  <a:lnTo>
                    <a:pt x="753" y="243"/>
                  </a:lnTo>
                  <a:lnTo>
                    <a:pt x="753" y="181"/>
                  </a:lnTo>
                  <a:close/>
                  <a:moveTo>
                    <a:pt x="449" y="148"/>
                  </a:moveTo>
                  <a:lnTo>
                    <a:pt x="449" y="148"/>
                  </a:lnTo>
                  <a:cubicBezTo>
                    <a:pt x="289" y="148"/>
                    <a:pt x="94" y="157"/>
                    <a:pt x="57" y="159"/>
                  </a:cubicBezTo>
                  <a:lnTo>
                    <a:pt x="57" y="74"/>
                  </a:lnTo>
                  <a:lnTo>
                    <a:pt x="743" y="74"/>
                  </a:lnTo>
                  <a:lnTo>
                    <a:pt x="743" y="159"/>
                  </a:lnTo>
                  <a:cubicBezTo>
                    <a:pt x="719" y="157"/>
                    <a:pt x="606" y="148"/>
                    <a:pt x="449" y="148"/>
                  </a:cubicBezTo>
                  <a:close/>
                  <a:moveTo>
                    <a:pt x="15" y="195"/>
                  </a:moveTo>
                  <a:lnTo>
                    <a:pt x="15" y="195"/>
                  </a:lnTo>
                  <a:lnTo>
                    <a:pt x="47" y="195"/>
                  </a:lnTo>
                  <a:lnTo>
                    <a:pt x="47" y="243"/>
                  </a:lnTo>
                  <a:lnTo>
                    <a:pt x="15" y="243"/>
                  </a:lnTo>
                  <a:lnTo>
                    <a:pt x="15" y="195"/>
                  </a:lnTo>
                  <a:close/>
                  <a:moveTo>
                    <a:pt x="47" y="117"/>
                  </a:moveTo>
                  <a:lnTo>
                    <a:pt x="47" y="117"/>
                  </a:lnTo>
                  <a:lnTo>
                    <a:pt x="15" y="117"/>
                  </a:lnTo>
                  <a:lnTo>
                    <a:pt x="15" y="74"/>
                  </a:lnTo>
                  <a:lnTo>
                    <a:pt x="47" y="74"/>
                  </a:lnTo>
                  <a:lnTo>
                    <a:pt x="47" y="117"/>
                  </a:lnTo>
                  <a:close/>
                  <a:moveTo>
                    <a:pt x="15" y="163"/>
                  </a:moveTo>
                  <a:lnTo>
                    <a:pt x="15" y="163"/>
                  </a:lnTo>
                  <a:lnTo>
                    <a:pt x="47" y="163"/>
                  </a:lnTo>
                  <a:lnTo>
                    <a:pt x="47" y="192"/>
                  </a:lnTo>
                  <a:lnTo>
                    <a:pt x="15" y="192"/>
                  </a:lnTo>
                  <a:lnTo>
                    <a:pt x="15" y="163"/>
                  </a:lnTo>
                  <a:close/>
                  <a:moveTo>
                    <a:pt x="47" y="159"/>
                  </a:moveTo>
                  <a:lnTo>
                    <a:pt x="47" y="159"/>
                  </a:lnTo>
                  <a:lnTo>
                    <a:pt x="15" y="159"/>
                  </a:lnTo>
                  <a:lnTo>
                    <a:pt x="15" y="121"/>
                  </a:lnTo>
                  <a:lnTo>
                    <a:pt x="47" y="121"/>
                  </a:lnTo>
                  <a:lnTo>
                    <a:pt x="47" y="159"/>
                  </a:lnTo>
                  <a:close/>
                  <a:moveTo>
                    <a:pt x="28" y="51"/>
                  </a:moveTo>
                  <a:lnTo>
                    <a:pt x="28" y="51"/>
                  </a:lnTo>
                  <a:lnTo>
                    <a:pt x="726" y="51"/>
                  </a:lnTo>
                  <a:lnTo>
                    <a:pt x="726" y="51"/>
                  </a:lnTo>
                  <a:lnTo>
                    <a:pt x="726" y="51"/>
                  </a:lnTo>
                  <a:lnTo>
                    <a:pt x="772" y="51"/>
                  </a:lnTo>
                  <a:lnTo>
                    <a:pt x="783" y="59"/>
                  </a:lnTo>
                  <a:lnTo>
                    <a:pt x="17" y="59"/>
                  </a:lnTo>
                  <a:lnTo>
                    <a:pt x="28" y="51"/>
                  </a:lnTo>
                  <a:close/>
                  <a:moveTo>
                    <a:pt x="133" y="10"/>
                  </a:moveTo>
                  <a:lnTo>
                    <a:pt x="133" y="10"/>
                  </a:lnTo>
                  <a:lnTo>
                    <a:pt x="663" y="10"/>
                  </a:lnTo>
                  <a:lnTo>
                    <a:pt x="710" y="41"/>
                  </a:lnTo>
                  <a:lnTo>
                    <a:pt x="99" y="41"/>
                  </a:lnTo>
                  <a:lnTo>
                    <a:pt x="133" y="10"/>
                  </a:lnTo>
                  <a:close/>
                  <a:moveTo>
                    <a:pt x="753" y="143"/>
                  </a:moveTo>
                  <a:lnTo>
                    <a:pt x="753" y="143"/>
                  </a:lnTo>
                  <a:lnTo>
                    <a:pt x="785" y="143"/>
                  </a:lnTo>
                  <a:lnTo>
                    <a:pt x="785" y="178"/>
                  </a:lnTo>
                  <a:lnTo>
                    <a:pt x="753" y="178"/>
                  </a:lnTo>
                  <a:lnTo>
                    <a:pt x="753" y="143"/>
                  </a:lnTo>
                  <a:close/>
                  <a:moveTo>
                    <a:pt x="785" y="139"/>
                  </a:moveTo>
                  <a:lnTo>
                    <a:pt x="785" y="139"/>
                  </a:lnTo>
                  <a:lnTo>
                    <a:pt x="753" y="139"/>
                  </a:lnTo>
                  <a:lnTo>
                    <a:pt x="753" y="74"/>
                  </a:lnTo>
                  <a:lnTo>
                    <a:pt x="785" y="74"/>
                  </a:lnTo>
                  <a:lnTo>
                    <a:pt x="785" y="139"/>
                  </a:lnTo>
                  <a:close/>
                  <a:moveTo>
                    <a:pt x="800" y="59"/>
                  </a:moveTo>
                  <a:lnTo>
                    <a:pt x="800" y="59"/>
                  </a:lnTo>
                  <a:lnTo>
                    <a:pt x="799" y="59"/>
                  </a:lnTo>
                  <a:lnTo>
                    <a:pt x="775" y="41"/>
                  </a:lnTo>
                  <a:lnTo>
                    <a:pt x="729" y="41"/>
                  </a:lnTo>
                  <a:lnTo>
                    <a:pt x="666" y="0"/>
                  </a:lnTo>
                  <a:lnTo>
                    <a:pt x="129" y="0"/>
                  </a:lnTo>
                  <a:lnTo>
                    <a:pt x="84" y="41"/>
                  </a:lnTo>
                  <a:lnTo>
                    <a:pt x="24" y="4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258"/>
                  </a:lnTo>
                  <a:lnTo>
                    <a:pt x="492" y="258"/>
                  </a:lnTo>
                  <a:cubicBezTo>
                    <a:pt x="495" y="268"/>
                    <a:pt x="505" y="276"/>
                    <a:pt x="516" y="276"/>
                  </a:cubicBezTo>
                  <a:cubicBezTo>
                    <a:pt x="531" y="276"/>
                    <a:pt x="542" y="264"/>
                    <a:pt x="542" y="250"/>
                  </a:cubicBezTo>
                  <a:cubicBezTo>
                    <a:pt x="542" y="236"/>
                    <a:pt x="531" y="224"/>
                    <a:pt x="516" y="224"/>
                  </a:cubicBezTo>
                  <a:cubicBezTo>
                    <a:pt x="505" y="224"/>
                    <a:pt x="495" y="232"/>
                    <a:pt x="492" y="243"/>
                  </a:cubicBezTo>
                  <a:lnTo>
                    <a:pt x="57" y="243"/>
                  </a:lnTo>
                  <a:lnTo>
                    <a:pt x="57" y="173"/>
                  </a:lnTo>
                  <a:cubicBezTo>
                    <a:pt x="92" y="172"/>
                    <a:pt x="288" y="162"/>
                    <a:pt x="449" y="162"/>
                  </a:cubicBezTo>
                  <a:cubicBezTo>
                    <a:pt x="609" y="162"/>
                    <a:pt x="723" y="172"/>
                    <a:pt x="743" y="173"/>
                  </a:cubicBezTo>
                  <a:lnTo>
                    <a:pt x="743" y="243"/>
                  </a:lnTo>
                  <a:lnTo>
                    <a:pt x="620" y="243"/>
                  </a:lnTo>
                  <a:cubicBezTo>
                    <a:pt x="617" y="232"/>
                    <a:pt x="607" y="224"/>
                    <a:pt x="595" y="224"/>
                  </a:cubicBezTo>
                  <a:cubicBezTo>
                    <a:pt x="581" y="224"/>
                    <a:pt x="569" y="236"/>
                    <a:pt x="569" y="250"/>
                  </a:cubicBezTo>
                  <a:cubicBezTo>
                    <a:pt x="569" y="264"/>
                    <a:pt x="581" y="276"/>
                    <a:pt x="595" y="276"/>
                  </a:cubicBezTo>
                  <a:cubicBezTo>
                    <a:pt x="607" y="276"/>
                    <a:pt x="616" y="268"/>
                    <a:pt x="620" y="258"/>
                  </a:cubicBezTo>
                  <a:lnTo>
                    <a:pt x="800" y="258"/>
                  </a:lnTo>
                  <a:lnTo>
                    <a:pt x="800" y="5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6" name="Freeform 70"/>
            <p:cNvSpPr>
              <a:spLocks/>
            </p:cNvSpPr>
            <p:nvPr/>
          </p:nvSpPr>
          <p:spPr bwMode="auto">
            <a:xfrm>
              <a:off x="5346700" y="1150938"/>
              <a:ext cx="12700" cy="12700"/>
            </a:xfrm>
            <a:custGeom>
              <a:avLst/>
              <a:gdLst>
                <a:gd name="T0" fmla="*/ 13 w 13"/>
                <a:gd name="T1" fmla="*/ 0 h 13"/>
                <a:gd name="T2" fmla="*/ 13 w 13"/>
                <a:gd name="T3" fmla="*/ 0 h 13"/>
                <a:gd name="T4" fmla="*/ 0 w 13"/>
                <a:gd name="T5" fmla="*/ 0 h 13"/>
                <a:gd name="T6" fmla="*/ 0 w 13"/>
                <a:gd name="T7" fmla="*/ 13 h 13"/>
                <a:gd name="T8" fmla="*/ 13 w 13"/>
                <a:gd name="T9" fmla="*/ 13 h 13"/>
                <a:gd name="T10" fmla="*/ 13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7" name="Freeform 71"/>
            <p:cNvSpPr>
              <a:spLocks/>
            </p:cNvSpPr>
            <p:nvPr/>
          </p:nvSpPr>
          <p:spPr bwMode="auto">
            <a:xfrm>
              <a:off x="5346700" y="1130300"/>
              <a:ext cx="12700" cy="12700"/>
            </a:xfrm>
            <a:custGeom>
              <a:avLst/>
              <a:gdLst>
                <a:gd name="T0" fmla="*/ 13 w 13"/>
                <a:gd name="T1" fmla="*/ 0 h 14"/>
                <a:gd name="T2" fmla="*/ 13 w 13"/>
                <a:gd name="T3" fmla="*/ 0 h 14"/>
                <a:gd name="T4" fmla="*/ 0 w 13"/>
                <a:gd name="T5" fmla="*/ 0 h 14"/>
                <a:gd name="T6" fmla="*/ 0 w 13"/>
                <a:gd name="T7" fmla="*/ 14 h 14"/>
                <a:gd name="T8" fmla="*/ 13 w 13"/>
                <a:gd name="T9" fmla="*/ 14 h 14"/>
                <a:gd name="T10" fmla="*/ 13 w 1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8" name="Freeform 72"/>
            <p:cNvSpPr>
              <a:spLocks/>
            </p:cNvSpPr>
            <p:nvPr/>
          </p:nvSpPr>
          <p:spPr bwMode="auto">
            <a:xfrm>
              <a:off x="5345113" y="1179513"/>
              <a:ext cx="15875" cy="17463"/>
            </a:xfrm>
            <a:custGeom>
              <a:avLst/>
              <a:gdLst>
                <a:gd name="T0" fmla="*/ 0 w 17"/>
                <a:gd name="T1" fmla="*/ 17 h 17"/>
                <a:gd name="T2" fmla="*/ 0 w 17"/>
                <a:gd name="T3" fmla="*/ 17 h 17"/>
                <a:gd name="T4" fmla="*/ 17 w 17"/>
                <a:gd name="T5" fmla="*/ 17 h 17"/>
                <a:gd name="T6" fmla="*/ 17 w 17"/>
                <a:gd name="T7" fmla="*/ 0 h 17"/>
                <a:gd name="T8" fmla="*/ 0 w 17"/>
                <a:gd name="T9" fmla="*/ 0 h 17"/>
                <a:gd name="T10" fmla="*/ 0 w 1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0" y="17"/>
                  </a:moveTo>
                  <a:lnTo>
                    <a:pt x="0" y="17"/>
                  </a:lnTo>
                  <a:lnTo>
                    <a:pt x="17" y="17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9" name="Freeform 73"/>
            <p:cNvSpPr>
              <a:spLocks/>
            </p:cNvSpPr>
            <p:nvPr/>
          </p:nvSpPr>
          <p:spPr bwMode="auto">
            <a:xfrm>
              <a:off x="4640263" y="1196975"/>
              <a:ext cx="15875" cy="15875"/>
            </a:xfrm>
            <a:custGeom>
              <a:avLst/>
              <a:gdLst>
                <a:gd name="T0" fmla="*/ 0 w 17"/>
                <a:gd name="T1" fmla="*/ 16 h 16"/>
                <a:gd name="T2" fmla="*/ 0 w 17"/>
                <a:gd name="T3" fmla="*/ 16 h 16"/>
                <a:gd name="T4" fmla="*/ 17 w 17"/>
                <a:gd name="T5" fmla="*/ 16 h 16"/>
                <a:gd name="T6" fmla="*/ 17 w 17"/>
                <a:gd name="T7" fmla="*/ 0 h 16"/>
                <a:gd name="T8" fmla="*/ 0 w 17"/>
                <a:gd name="T9" fmla="*/ 0 h 16"/>
                <a:gd name="T10" fmla="*/ 0 w 17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16"/>
                  </a:moveTo>
                  <a:lnTo>
                    <a:pt x="0" y="16"/>
                  </a:ln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0" name="Freeform 74"/>
            <p:cNvSpPr>
              <a:spLocks/>
            </p:cNvSpPr>
            <p:nvPr/>
          </p:nvSpPr>
          <p:spPr bwMode="auto">
            <a:xfrm>
              <a:off x="4640263" y="1254125"/>
              <a:ext cx="1588" cy="3175"/>
            </a:xfrm>
            <a:custGeom>
              <a:avLst/>
              <a:gdLst>
                <a:gd name="T0" fmla="*/ 2 w 3"/>
                <a:gd name="T1" fmla="*/ 1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0 h 3"/>
                <a:gd name="T8" fmla="*/ 0 w 3"/>
                <a:gd name="T9" fmla="*/ 0 h 3"/>
                <a:gd name="T10" fmla="*/ 0 w 3"/>
                <a:gd name="T11" fmla="*/ 3 h 3"/>
                <a:gd name="T12" fmla="*/ 1 w 3"/>
                <a:gd name="T13" fmla="*/ 3 h 3"/>
                <a:gd name="T14" fmla="*/ 1 w 3"/>
                <a:gd name="T15" fmla="*/ 1 h 3"/>
                <a:gd name="T16" fmla="*/ 2 w 3"/>
                <a:gd name="T17" fmla="*/ 1 h 3"/>
                <a:gd name="T18" fmla="*/ 2 w 3"/>
                <a:gd name="T19" fmla="*/ 3 h 3"/>
                <a:gd name="T20" fmla="*/ 3 w 3"/>
                <a:gd name="T21" fmla="*/ 3 h 3"/>
                <a:gd name="T22" fmla="*/ 3 w 3"/>
                <a:gd name="T23" fmla="*/ 0 h 3"/>
                <a:gd name="T24" fmla="*/ 2 w 3"/>
                <a:gd name="T25" fmla="*/ 0 h 3"/>
                <a:gd name="T26" fmla="*/ 2 w 3"/>
                <a:gd name="T2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1" name="Freeform 75"/>
            <p:cNvSpPr>
              <a:spLocks/>
            </p:cNvSpPr>
            <p:nvPr/>
          </p:nvSpPr>
          <p:spPr bwMode="auto">
            <a:xfrm>
              <a:off x="4641850" y="1254125"/>
              <a:ext cx="3175" cy="3175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1 w 3"/>
                <a:gd name="T7" fmla="*/ 2 h 3"/>
                <a:gd name="T8" fmla="*/ 1 w 3"/>
                <a:gd name="T9" fmla="*/ 0 h 3"/>
                <a:gd name="T10" fmla="*/ 0 w 3"/>
                <a:gd name="T11" fmla="*/ 0 h 3"/>
                <a:gd name="T12" fmla="*/ 0 w 3"/>
                <a:gd name="T13" fmla="*/ 2 h 3"/>
                <a:gd name="T14" fmla="*/ 1 w 3"/>
                <a:gd name="T15" fmla="*/ 2 h 3"/>
                <a:gd name="T16" fmla="*/ 2 w 3"/>
                <a:gd name="T17" fmla="*/ 3 h 3"/>
                <a:gd name="T18" fmla="*/ 3 w 3"/>
                <a:gd name="T19" fmla="*/ 2 h 3"/>
                <a:gd name="T20" fmla="*/ 3 w 3"/>
                <a:gd name="T21" fmla="*/ 2 h 3"/>
                <a:gd name="T22" fmla="*/ 3 w 3"/>
                <a:gd name="T23" fmla="*/ 0 h 3"/>
                <a:gd name="T24" fmla="*/ 3 w 3"/>
                <a:gd name="T25" fmla="*/ 0 h 3"/>
                <a:gd name="T26" fmla="*/ 3 w 3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2"/>
                  </a:lnTo>
                  <a:cubicBezTo>
                    <a:pt x="3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2" name="Freeform 76"/>
            <p:cNvSpPr>
              <a:spLocks noEditPoints="1"/>
            </p:cNvSpPr>
            <p:nvPr/>
          </p:nvSpPr>
          <p:spPr bwMode="auto">
            <a:xfrm>
              <a:off x="4646613" y="1254125"/>
              <a:ext cx="3175" cy="317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1 w 3"/>
                <a:gd name="T5" fmla="*/ 0 h 3"/>
                <a:gd name="T6" fmla="*/ 2 w 3"/>
                <a:gd name="T7" fmla="*/ 1 h 3"/>
                <a:gd name="T8" fmla="*/ 1 w 3"/>
                <a:gd name="T9" fmla="*/ 1 h 3"/>
                <a:gd name="T10" fmla="*/ 1 w 3"/>
                <a:gd name="T11" fmla="*/ 0 h 3"/>
                <a:gd name="T12" fmla="*/ 1 w 3"/>
                <a:gd name="T13" fmla="*/ 0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2 h 3"/>
                <a:gd name="T20" fmla="*/ 2 w 3"/>
                <a:gd name="T21" fmla="*/ 2 h 3"/>
                <a:gd name="T22" fmla="*/ 2 w 3"/>
                <a:gd name="T23" fmla="*/ 3 h 3"/>
                <a:gd name="T24" fmla="*/ 3 w 3"/>
                <a:gd name="T25" fmla="*/ 3 h 3"/>
                <a:gd name="T26" fmla="*/ 2 w 3"/>
                <a:gd name="T27" fmla="*/ 0 h 3"/>
                <a:gd name="T28" fmla="*/ 1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1" y="1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3" name="Freeform 77"/>
            <p:cNvSpPr>
              <a:spLocks/>
            </p:cNvSpPr>
            <p:nvPr/>
          </p:nvSpPr>
          <p:spPr bwMode="auto">
            <a:xfrm>
              <a:off x="4649788" y="1254125"/>
              <a:ext cx="4763" cy="3175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0 h 3"/>
                <a:gd name="T6" fmla="*/ 2 w 5"/>
                <a:gd name="T7" fmla="*/ 0 h 3"/>
                <a:gd name="T8" fmla="*/ 1 w 5"/>
                <a:gd name="T9" fmla="*/ 2 h 3"/>
                <a:gd name="T10" fmla="*/ 0 w 5"/>
                <a:gd name="T11" fmla="*/ 0 h 3"/>
                <a:gd name="T12" fmla="*/ 0 w 5"/>
                <a:gd name="T13" fmla="*/ 0 h 3"/>
                <a:gd name="T14" fmla="*/ 1 w 5"/>
                <a:gd name="T15" fmla="*/ 3 h 3"/>
                <a:gd name="T16" fmla="*/ 2 w 5"/>
                <a:gd name="T17" fmla="*/ 3 h 3"/>
                <a:gd name="T18" fmla="*/ 2 w 5"/>
                <a:gd name="T19" fmla="*/ 0 h 3"/>
                <a:gd name="T20" fmla="*/ 3 w 5"/>
                <a:gd name="T21" fmla="*/ 3 h 3"/>
                <a:gd name="T22" fmla="*/ 4 w 5"/>
                <a:gd name="T23" fmla="*/ 3 h 3"/>
                <a:gd name="T24" fmla="*/ 5 w 5"/>
                <a:gd name="T25" fmla="*/ 0 h 3"/>
                <a:gd name="T26" fmla="*/ 4 w 5"/>
                <a:gd name="T27" fmla="*/ 0 h 3"/>
                <a:gd name="T28" fmla="*/ 3 w 5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4" name="Freeform 78"/>
            <p:cNvSpPr>
              <a:spLocks/>
            </p:cNvSpPr>
            <p:nvPr/>
          </p:nvSpPr>
          <p:spPr bwMode="auto">
            <a:xfrm>
              <a:off x="4654550" y="1254125"/>
              <a:ext cx="1588" cy="3175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1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3 h 3"/>
                <a:gd name="T10" fmla="*/ 3 w 3"/>
                <a:gd name="T11" fmla="*/ 2 h 3"/>
                <a:gd name="T12" fmla="*/ 2 w 3"/>
                <a:gd name="T13" fmla="*/ 2 h 3"/>
                <a:gd name="T14" fmla="*/ 1 w 3"/>
                <a:gd name="T15" fmla="*/ 1 h 3"/>
                <a:gd name="T16" fmla="*/ 3 w 3"/>
                <a:gd name="T17" fmla="*/ 1 h 3"/>
                <a:gd name="T18" fmla="*/ 3 w 3"/>
                <a:gd name="T19" fmla="*/ 1 h 3"/>
                <a:gd name="T20" fmla="*/ 1 w 3"/>
                <a:gd name="T21" fmla="*/ 1 h 3"/>
                <a:gd name="T22" fmla="*/ 2 w 3"/>
                <a:gd name="T23" fmla="*/ 0 h 3"/>
                <a:gd name="T24" fmla="*/ 3 w 3"/>
                <a:gd name="T25" fmla="*/ 0 h 3"/>
                <a:gd name="T26" fmla="*/ 3 w 3"/>
                <a:gd name="T27" fmla="*/ 0 h 3"/>
                <a:gd name="T28" fmla="*/ 2 w 3"/>
                <a:gd name="T29" fmla="*/ 0 h 3"/>
                <a:gd name="T30" fmla="*/ 0 w 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cubicBezTo>
                    <a:pt x="1" y="2"/>
                    <a:pt x="1" y="2"/>
                    <a:pt x="1" y="1"/>
                  </a:cubicBez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cubicBezTo>
                    <a:pt x="1" y="0"/>
                    <a:pt x="1" y="0"/>
                    <a:pt x="2" y="0"/>
                  </a:cubicBez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5" name="Freeform 79"/>
            <p:cNvSpPr>
              <a:spLocks/>
            </p:cNvSpPr>
            <p:nvPr/>
          </p:nvSpPr>
          <p:spPr bwMode="auto">
            <a:xfrm>
              <a:off x="4656138" y="1254125"/>
              <a:ext cx="1588" cy="3175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0 h 3"/>
                <a:gd name="T8" fmla="*/ 0 w 1"/>
                <a:gd name="T9" fmla="*/ 0 h 3"/>
                <a:gd name="T10" fmla="*/ 0 w 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6" name="Freeform 80"/>
            <p:cNvSpPr>
              <a:spLocks/>
            </p:cNvSpPr>
            <p:nvPr/>
          </p:nvSpPr>
          <p:spPr bwMode="auto">
            <a:xfrm>
              <a:off x="4640263" y="1241425"/>
              <a:ext cx="6350" cy="7938"/>
            </a:xfrm>
            <a:custGeom>
              <a:avLst/>
              <a:gdLst>
                <a:gd name="T0" fmla="*/ 7 w 7"/>
                <a:gd name="T1" fmla="*/ 9 h 9"/>
                <a:gd name="T2" fmla="*/ 7 w 7"/>
                <a:gd name="T3" fmla="*/ 9 h 9"/>
                <a:gd name="T4" fmla="*/ 7 w 7"/>
                <a:gd name="T5" fmla="*/ 9 h 9"/>
                <a:gd name="T6" fmla="*/ 7 w 7"/>
                <a:gd name="T7" fmla="*/ 9 h 9"/>
                <a:gd name="T8" fmla="*/ 2 w 7"/>
                <a:gd name="T9" fmla="*/ 0 h 9"/>
                <a:gd name="T10" fmla="*/ 0 w 7"/>
                <a:gd name="T11" fmla="*/ 3 h 9"/>
                <a:gd name="T12" fmla="*/ 1 w 7"/>
                <a:gd name="T13" fmla="*/ 5 h 9"/>
                <a:gd name="T14" fmla="*/ 7 w 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lnTo>
                    <a:pt x="7" y="9"/>
                  </a:lnTo>
                  <a:lnTo>
                    <a:pt x="7" y="9"/>
                  </a:lnTo>
                  <a:cubicBezTo>
                    <a:pt x="7" y="9"/>
                    <a:pt x="7" y="9"/>
                    <a:pt x="7" y="9"/>
                  </a:cubicBezTo>
                  <a:cubicBezTo>
                    <a:pt x="5" y="4"/>
                    <a:pt x="2" y="0"/>
                    <a:pt x="2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3" y="7"/>
                    <a:pt x="6" y="9"/>
                    <a:pt x="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7" name="Freeform 81"/>
            <p:cNvSpPr>
              <a:spLocks/>
            </p:cNvSpPr>
            <p:nvPr/>
          </p:nvSpPr>
          <p:spPr bwMode="auto">
            <a:xfrm>
              <a:off x="4641850" y="1250950"/>
              <a:ext cx="4763" cy="15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0 h 2"/>
                <a:gd name="T4" fmla="*/ 6 w 6"/>
                <a:gd name="T5" fmla="*/ 0 h 2"/>
                <a:gd name="T6" fmla="*/ 6 w 6"/>
                <a:gd name="T7" fmla="*/ 0 h 2"/>
                <a:gd name="T8" fmla="*/ 0 w 6"/>
                <a:gd name="T9" fmla="*/ 0 h 2"/>
                <a:gd name="T10" fmla="*/ 3 w 6"/>
                <a:gd name="T11" fmla="*/ 2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0"/>
                  </a:ln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0"/>
                  </a:lnTo>
                  <a:cubicBezTo>
                    <a:pt x="0" y="1"/>
                    <a:pt x="1" y="2"/>
                    <a:pt x="3" y="2"/>
                  </a:cubicBezTo>
                  <a:cubicBezTo>
                    <a:pt x="3" y="2"/>
                    <a:pt x="5" y="1"/>
                    <a:pt x="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8" name="Freeform 82"/>
            <p:cNvSpPr>
              <a:spLocks/>
            </p:cNvSpPr>
            <p:nvPr/>
          </p:nvSpPr>
          <p:spPr bwMode="auto">
            <a:xfrm>
              <a:off x="4640263" y="1246188"/>
              <a:ext cx="6350" cy="4763"/>
            </a:xfrm>
            <a:custGeom>
              <a:avLst/>
              <a:gdLst>
                <a:gd name="T0" fmla="*/ 2 w 8"/>
                <a:gd name="T1" fmla="*/ 4 h 5"/>
                <a:gd name="T2" fmla="*/ 2 w 8"/>
                <a:gd name="T3" fmla="*/ 4 h 5"/>
                <a:gd name="T4" fmla="*/ 3 w 8"/>
                <a:gd name="T5" fmla="*/ 5 h 5"/>
                <a:gd name="T6" fmla="*/ 8 w 8"/>
                <a:gd name="T7" fmla="*/ 5 h 5"/>
                <a:gd name="T8" fmla="*/ 8 w 8"/>
                <a:gd name="T9" fmla="*/ 5 h 5"/>
                <a:gd name="T10" fmla="*/ 8 w 8"/>
                <a:gd name="T11" fmla="*/ 5 h 5"/>
                <a:gd name="T12" fmla="*/ 0 w 8"/>
                <a:gd name="T13" fmla="*/ 0 h 5"/>
                <a:gd name="T14" fmla="*/ 0 w 8"/>
                <a:gd name="T15" fmla="*/ 1 h 5"/>
                <a:gd name="T16" fmla="*/ 0 w 8"/>
                <a:gd name="T17" fmla="*/ 2 h 5"/>
                <a:gd name="T18" fmla="*/ 0 w 8"/>
                <a:gd name="T19" fmla="*/ 3 h 5"/>
                <a:gd name="T20" fmla="*/ 2 w 8"/>
                <a:gd name="T2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5">
                  <a:moveTo>
                    <a:pt x="2" y="4"/>
                  </a:moveTo>
                  <a:lnTo>
                    <a:pt x="2" y="4"/>
                  </a:ln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7" y="5"/>
                    <a:pt x="8" y="5"/>
                  </a:cubicBezTo>
                  <a:lnTo>
                    <a:pt x="8" y="5"/>
                  </a:lnTo>
                  <a:cubicBezTo>
                    <a:pt x="8" y="5"/>
                    <a:pt x="8" y="5"/>
                    <a:pt x="8" y="5"/>
                  </a:cubicBezTo>
                  <a:cubicBezTo>
                    <a:pt x="5" y="3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"/>
                  </a:ln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2" y="4"/>
                    <a:pt x="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99" name="Freeform 83"/>
            <p:cNvSpPr>
              <a:spLocks/>
            </p:cNvSpPr>
            <p:nvPr/>
          </p:nvSpPr>
          <p:spPr bwMode="auto">
            <a:xfrm>
              <a:off x="4645025" y="1239838"/>
              <a:ext cx="4763" cy="9525"/>
            </a:xfrm>
            <a:custGeom>
              <a:avLst/>
              <a:gdLst>
                <a:gd name="T0" fmla="*/ 4 w 5"/>
                <a:gd name="T1" fmla="*/ 10 h 11"/>
                <a:gd name="T2" fmla="*/ 4 w 5"/>
                <a:gd name="T3" fmla="*/ 10 h 11"/>
                <a:gd name="T4" fmla="*/ 4 w 5"/>
                <a:gd name="T5" fmla="*/ 10 h 11"/>
                <a:gd name="T6" fmla="*/ 4 w 5"/>
                <a:gd name="T7" fmla="*/ 10 h 11"/>
                <a:gd name="T8" fmla="*/ 3 w 5"/>
                <a:gd name="T9" fmla="*/ 0 h 11"/>
                <a:gd name="T10" fmla="*/ 2 w 5"/>
                <a:gd name="T11" fmla="*/ 0 h 11"/>
                <a:gd name="T12" fmla="*/ 0 w 5"/>
                <a:gd name="T13" fmla="*/ 2 h 11"/>
                <a:gd name="T14" fmla="*/ 0 w 5"/>
                <a:gd name="T15" fmla="*/ 4 h 11"/>
                <a:gd name="T16" fmla="*/ 4 w 5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lnTo>
                    <a:pt x="4" y="10"/>
                  </a:lnTo>
                  <a:cubicBezTo>
                    <a:pt x="4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6"/>
                    <a:pt x="3" y="10"/>
                    <a:pt x="4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0" name="Freeform 84"/>
            <p:cNvSpPr>
              <a:spLocks/>
            </p:cNvSpPr>
            <p:nvPr/>
          </p:nvSpPr>
          <p:spPr bwMode="auto">
            <a:xfrm>
              <a:off x="4648200" y="1239838"/>
              <a:ext cx="4763" cy="9525"/>
            </a:xfrm>
            <a:custGeom>
              <a:avLst/>
              <a:gdLst>
                <a:gd name="T0" fmla="*/ 1 w 5"/>
                <a:gd name="T1" fmla="*/ 10 h 11"/>
                <a:gd name="T2" fmla="*/ 1 w 5"/>
                <a:gd name="T3" fmla="*/ 10 h 11"/>
                <a:gd name="T4" fmla="*/ 1 w 5"/>
                <a:gd name="T5" fmla="*/ 10 h 11"/>
                <a:gd name="T6" fmla="*/ 5 w 5"/>
                <a:gd name="T7" fmla="*/ 4 h 11"/>
                <a:gd name="T8" fmla="*/ 5 w 5"/>
                <a:gd name="T9" fmla="*/ 2 h 11"/>
                <a:gd name="T10" fmla="*/ 3 w 5"/>
                <a:gd name="T11" fmla="*/ 0 h 11"/>
                <a:gd name="T12" fmla="*/ 2 w 5"/>
                <a:gd name="T13" fmla="*/ 0 h 11"/>
                <a:gd name="T14" fmla="*/ 1 w 5"/>
                <a:gd name="T15" fmla="*/ 10 h 11"/>
                <a:gd name="T16" fmla="*/ 1 w 5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1" y="10"/>
                  </a:moveTo>
                  <a:lnTo>
                    <a:pt x="1" y="10"/>
                  </a:lnTo>
                  <a:cubicBezTo>
                    <a:pt x="1" y="11"/>
                    <a:pt x="1" y="10"/>
                    <a:pt x="1" y="10"/>
                  </a:cubicBezTo>
                  <a:cubicBezTo>
                    <a:pt x="2" y="10"/>
                    <a:pt x="4" y="6"/>
                    <a:pt x="5" y="4"/>
                  </a:cubicBezTo>
                  <a:cubicBezTo>
                    <a:pt x="5" y="4"/>
                    <a:pt x="5" y="2"/>
                    <a:pt x="5" y="2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0" y="2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1" name="Freeform 85"/>
            <p:cNvSpPr>
              <a:spLocks/>
            </p:cNvSpPr>
            <p:nvPr/>
          </p:nvSpPr>
          <p:spPr bwMode="auto">
            <a:xfrm>
              <a:off x="4649788" y="1250950"/>
              <a:ext cx="6350" cy="3175"/>
            </a:xfrm>
            <a:custGeom>
              <a:avLst/>
              <a:gdLst>
                <a:gd name="T0" fmla="*/ 0 w 6"/>
                <a:gd name="T1" fmla="*/ 0 h 3"/>
                <a:gd name="T2" fmla="*/ 0 w 6"/>
                <a:gd name="T3" fmla="*/ 0 h 3"/>
                <a:gd name="T4" fmla="*/ 0 w 6"/>
                <a:gd name="T5" fmla="*/ 0 h 3"/>
                <a:gd name="T6" fmla="*/ 3 w 6"/>
                <a:gd name="T7" fmla="*/ 2 h 3"/>
                <a:gd name="T8" fmla="*/ 6 w 6"/>
                <a:gd name="T9" fmla="*/ 0 h 3"/>
                <a:gd name="T10" fmla="*/ 0 w 6"/>
                <a:gd name="T11" fmla="*/ 0 h 3"/>
                <a:gd name="T12" fmla="*/ 0 w 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" y="1"/>
                    <a:pt x="3" y="2"/>
                    <a:pt x="3" y="2"/>
                  </a:cubicBezTo>
                  <a:cubicBezTo>
                    <a:pt x="3" y="2"/>
                    <a:pt x="5" y="3"/>
                    <a:pt x="6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2" name="Freeform 86"/>
            <p:cNvSpPr>
              <a:spLocks/>
            </p:cNvSpPr>
            <p:nvPr/>
          </p:nvSpPr>
          <p:spPr bwMode="auto">
            <a:xfrm>
              <a:off x="4649788" y="1246188"/>
              <a:ext cx="7938" cy="4763"/>
            </a:xfrm>
            <a:custGeom>
              <a:avLst/>
              <a:gdLst>
                <a:gd name="T0" fmla="*/ 0 w 8"/>
                <a:gd name="T1" fmla="*/ 5 h 5"/>
                <a:gd name="T2" fmla="*/ 0 w 8"/>
                <a:gd name="T3" fmla="*/ 5 h 5"/>
                <a:gd name="T4" fmla="*/ 0 w 8"/>
                <a:gd name="T5" fmla="*/ 5 h 5"/>
                <a:gd name="T6" fmla="*/ 5 w 8"/>
                <a:gd name="T7" fmla="*/ 5 h 5"/>
                <a:gd name="T8" fmla="*/ 6 w 8"/>
                <a:gd name="T9" fmla="*/ 4 h 5"/>
                <a:gd name="T10" fmla="*/ 8 w 8"/>
                <a:gd name="T11" fmla="*/ 3 h 5"/>
                <a:gd name="T12" fmla="*/ 8 w 8"/>
                <a:gd name="T13" fmla="*/ 1 h 5"/>
                <a:gd name="T14" fmla="*/ 8 w 8"/>
                <a:gd name="T15" fmla="*/ 1 h 5"/>
                <a:gd name="T16" fmla="*/ 8 w 8"/>
                <a:gd name="T17" fmla="*/ 0 h 5"/>
                <a:gd name="T18" fmla="*/ 0 w 8"/>
                <a:gd name="T19" fmla="*/ 5 h 5"/>
                <a:gd name="T20" fmla="*/ 0 w 8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5"/>
                  </a:ln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5" y="5"/>
                    <a:pt x="5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7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lnTo>
                    <a:pt x="8" y="1"/>
                  </a:ln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3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3" name="Freeform 87"/>
            <p:cNvSpPr>
              <a:spLocks/>
            </p:cNvSpPr>
            <p:nvPr/>
          </p:nvSpPr>
          <p:spPr bwMode="auto">
            <a:xfrm>
              <a:off x="4649788" y="1241425"/>
              <a:ext cx="6350" cy="7938"/>
            </a:xfrm>
            <a:custGeom>
              <a:avLst/>
              <a:gdLst>
                <a:gd name="T0" fmla="*/ 0 w 7"/>
                <a:gd name="T1" fmla="*/ 9 h 9"/>
                <a:gd name="T2" fmla="*/ 0 w 7"/>
                <a:gd name="T3" fmla="*/ 9 h 9"/>
                <a:gd name="T4" fmla="*/ 0 w 7"/>
                <a:gd name="T5" fmla="*/ 9 h 9"/>
                <a:gd name="T6" fmla="*/ 6 w 7"/>
                <a:gd name="T7" fmla="*/ 5 h 9"/>
                <a:gd name="T8" fmla="*/ 7 w 7"/>
                <a:gd name="T9" fmla="*/ 3 h 9"/>
                <a:gd name="T10" fmla="*/ 5 w 7"/>
                <a:gd name="T11" fmla="*/ 0 h 9"/>
                <a:gd name="T12" fmla="*/ 0 w 7"/>
                <a:gd name="T13" fmla="*/ 9 h 9"/>
                <a:gd name="T14" fmla="*/ 0 w 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0" y="9"/>
                  </a:moveTo>
                  <a:lnTo>
                    <a:pt x="0" y="9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4" y="7"/>
                    <a:pt x="6" y="5"/>
                  </a:cubicBezTo>
                  <a:cubicBezTo>
                    <a:pt x="6" y="5"/>
                    <a:pt x="7" y="5"/>
                    <a:pt x="7" y="3"/>
                  </a:cubicBezTo>
                  <a:cubicBezTo>
                    <a:pt x="7" y="2"/>
                    <a:pt x="5" y="0"/>
                    <a:pt x="5" y="0"/>
                  </a:cubicBezTo>
                  <a:cubicBezTo>
                    <a:pt x="5" y="0"/>
                    <a:pt x="2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4" name="Freeform 88"/>
            <p:cNvSpPr>
              <a:spLocks/>
            </p:cNvSpPr>
            <p:nvPr/>
          </p:nvSpPr>
          <p:spPr bwMode="auto">
            <a:xfrm>
              <a:off x="5246688" y="1128713"/>
              <a:ext cx="11113" cy="9525"/>
            </a:xfrm>
            <a:custGeom>
              <a:avLst/>
              <a:gdLst>
                <a:gd name="T0" fmla="*/ 8 w 10"/>
                <a:gd name="T1" fmla="*/ 4 h 10"/>
                <a:gd name="T2" fmla="*/ 8 w 10"/>
                <a:gd name="T3" fmla="*/ 4 h 10"/>
                <a:gd name="T4" fmla="*/ 3 w 10"/>
                <a:gd name="T5" fmla="*/ 4 h 10"/>
                <a:gd name="T6" fmla="*/ 3 w 10"/>
                <a:gd name="T7" fmla="*/ 0 h 10"/>
                <a:gd name="T8" fmla="*/ 0 w 10"/>
                <a:gd name="T9" fmla="*/ 0 h 10"/>
                <a:gd name="T10" fmla="*/ 0 w 10"/>
                <a:gd name="T11" fmla="*/ 10 h 10"/>
                <a:gd name="T12" fmla="*/ 3 w 10"/>
                <a:gd name="T13" fmla="*/ 10 h 10"/>
                <a:gd name="T14" fmla="*/ 3 w 10"/>
                <a:gd name="T15" fmla="*/ 6 h 10"/>
                <a:gd name="T16" fmla="*/ 8 w 10"/>
                <a:gd name="T17" fmla="*/ 6 h 10"/>
                <a:gd name="T18" fmla="*/ 8 w 10"/>
                <a:gd name="T19" fmla="*/ 10 h 10"/>
                <a:gd name="T20" fmla="*/ 10 w 10"/>
                <a:gd name="T21" fmla="*/ 10 h 10"/>
                <a:gd name="T22" fmla="*/ 10 w 10"/>
                <a:gd name="T23" fmla="*/ 0 h 10"/>
                <a:gd name="T24" fmla="*/ 8 w 10"/>
                <a:gd name="T25" fmla="*/ 0 h 10"/>
                <a:gd name="T26" fmla="*/ 8 w 10"/>
                <a:gd name="T2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8" y="4"/>
                  </a:moveTo>
                  <a:lnTo>
                    <a:pt x="8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6"/>
                  </a:lnTo>
                  <a:lnTo>
                    <a:pt x="8" y="6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5" name="Freeform 89"/>
            <p:cNvSpPr>
              <a:spLocks/>
            </p:cNvSpPr>
            <p:nvPr/>
          </p:nvSpPr>
          <p:spPr bwMode="auto">
            <a:xfrm>
              <a:off x="5259388" y="1128713"/>
              <a:ext cx="9525" cy="9525"/>
            </a:xfrm>
            <a:custGeom>
              <a:avLst/>
              <a:gdLst>
                <a:gd name="T0" fmla="*/ 8 w 10"/>
                <a:gd name="T1" fmla="*/ 6 h 10"/>
                <a:gd name="T2" fmla="*/ 8 w 10"/>
                <a:gd name="T3" fmla="*/ 6 h 10"/>
                <a:gd name="T4" fmla="*/ 5 w 10"/>
                <a:gd name="T5" fmla="*/ 8 h 10"/>
                <a:gd name="T6" fmla="*/ 2 w 10"/>
                <a:gd name="T7" fmla="*/ 6 h 10"/>
                <a:gd name="T8" fmla="*/ 2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  <a:gd name="T14" fmla="*/ 1 w 10"/>
                <a:gd name="T15" fmla="*/ 9 h 10"/>
                <a:gd name="T16" fmla="*/ 5 w 10"/>
                <a:gd name="T17" fmla="*/ 10 h 10"/>
                <a:gd name="T18" fmla="*/ 9 w 10"/>
                <a:gd name="T19" fmla="*/ 9 h 10"/>
                <a:gd name="T20" fmla="*/ 10 w 10"/>
                <a:gd name="T21" fmla="*/ 6 h 10"/>
                <a:gd name="T22" fmla="*/ 10 w 10"/>
                <a:gd name="T23" fmla="*/ 0 h 10"/>
                <a:gd name="T24" fmla="*/ 8 w 10"/>
                <a:gd name="T25" fmla="*/ 0 h 10"/>
                <a:gd name="T26" fmla="*/ 8 w 10"/>
                <a:gd name="T2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8" y="6"/>
                  </a:moveTo>
                  <a:lnTo>
                    <a:pt x="8" y="6"/>
                  </a:lnTo>
                  <a:cubicBezTo>
                    <a:pt x="8" y="8"/>
                    <a:pt x="7" y="8"/>
                    <a:pt x="5" y="8"/>
                  </a:cubicBezTo>
                  <a:cubicBezTo>
                    <a:pt x="3" y="8"/>
                    <a:pt x="2" y="8"/>
                    <a:pt x="2" y="6"/>
                  </a:cubicBez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cubicBezTo>
                    <a:pt x="0" y="7"/>
                    <a:pt x="0" y="8"/>
                    <a:pt x="1" y="9"/>
                  </a:cubicBezTo>
                  <a:cubicBezTo>
                    <a:pt x="2" y="10"/>
                    <a:pt x="3" y="10"/>
                    <a:pt x="5" y="10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10" y="8"/>
                    <a:pt x="10" y="7"/>
                    <a:pt x="10" y="6"/>
                  </a:cubicBezTo>
                  <a:lnTo>
                    <a:pt x="10" y="0"/>
                  </a:lnTo>
                  <a:lnTo>
                    <a:pt x="8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6" name="Freeform 90"/>
            <p:cNvSpPr>
              <a:spLocks noEditPoints="1"/>
            </p:cNvSpPr>
            <p:nvPr/>
          </p:nvSpPr>
          <p:spPr bwMode="auto">
            <a:xfrm>
              <a:off x="5268913" y="1128713"/>
              <a:ext cx="11113" cy="9525"/>
            </a:xfrm>
            <a:custGeom>
              <a:avLst/>
              <a:gdLst>
                <a:gd name="T0" fmla="*/ 5 w 12"/>
                <a:gd name="T1" fmla="*/ 6 h 10"/>
                <a:gd name="T2" fmla="*/ 5 w 12"/>
                <a:gd name="T3" fmla="*/ 6 h 10"/>
                <a:gd name="T4" fmla="*/ 6 w 12"/>
                <a:gd name="T5" fmla="*/ 2 h 10"/>
                <a:gd name="T6" fmla="*/ 8 w 12"/>
                <a:gd name="T7" fmla="*/ 6 h 10"/>
                <a:gd name="T8" fmla="*/ 5 w 12"/>
                <a:gd name="T9" fmla="*/ 6 h 10"/>
                <a:gd name="T10" fmla="*/ 5 w 12"/>
                <a:gd name="T11" fmla="*/ 0 h 10"/>
                <a:gd name="T12" fmla="*/ 5 w 12"/>
                <a:gd name="T13" fmla="*/ 0 h 10"/>
                <a:gd name="T14" fmla="*/ 0 w 12"/>
                <a:gd name="T15" fmla="*/ 10 h 10"/>
                <a:gd name="T16" fmla="*/ 3 w 12"/>
                <a:gd name="T17" fmla="*/ 10 h 10"/>
                <a:gd name="T18" fmla="*/ 4 w 12"/>
                <a:gd name="T19" fmla="*/ 8 h 10"/>
                <a:gd name="T20" fmla="*/ 9 w 12"/>
                <a:gd name="T21" fmla="*/ 8 h 10"/>
                <a:gd name="T22" fmla="*/ 10 w 12"/>
                <a:gd name="T23" fmla="*/ 10 h 10"/>
                <a:gd name="T24" fmla="*/ 12 w 12"/>
                <a:gd name="T25" fmla="*/ 10 h 10"/>
                <a:gd name="T26" fmla="*/ 8 w 12"/>
                <a:gd name="T27" fmla="*/ 0 h 10"/>
                <a:gd name="T28" fmla="*/ 5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5" y="6"/>
                  </a:moveTo>
                  <a:lnTo>
                    <a:pt x="5" y="6"/>
                  </a:lnTo>
                  <a:lnTo>
                    <a:pt x="6" y="2"/>
                  </a:lnTo>
                  <a:lnTo>
                    <a:pt x="8" y="6"/>
                  </a:lnTo>
                  <a:lnTo>
                    <a:pt x="5" y="6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4" y="8"/>
                  </a:lnTo>
                  <a:lnTo>
                    <a:pt x="9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7" name="Freeform 91"/>
            <p:cNvSpPr>
              <a:spLocks/>
            </p:cNvSpPr>
            <p:nvPr/>
          </p:nvSpPr>
          <p:spPr bwMode="auto">
            <a:xfrm>
              <a:off x="5278438" y="1128713"/>
              <a:ext cx="17463" cy="9525"/>
            </a:xfrm>
            <a:custGeom>
              <a:avLst/>
              <a:gdLst>
                <a:gd name="T0" fmla="*/ 12 w 17"/>
                <a:gd name="T1" fmla="*/ 8 h 10"/>
                <a:gd name="T2" fmla="*/ 12 w 17"/>
                <a:gd name="T3" fmla="*/ 8 h 10"/>
                <a:gd name="T4" fmla="*/ 10 w 17"/>
                <a:gd name="T5" fmla="*/ 0 h 10"/>
                <a:gd name="T6" fmla="*/ 7 w 17"/>
                <a:gd name="T7" fmla="*/ 0 h 10"/>
                <a:gd name="T8" fmla="*/ 5 w 17"/>
                <a:gd name="T9" fmla="*/ 8 h 10"/>
                <a:gd name="T10" fmla="*/ 2 w 17"/>
                <a:gd name="T11" fmla="*/ 0 h 10"/>
                <a:gd name="T12" fmla="*/ 0 w 17"/>
                <a:gd name="T13" fmla="*/ 0 h 10"/>
                <a:gd name="T14" fmla="*/ 4 w 17"/>
                <a:gd name="T15" fmla="*/ 10 h 10"/>
                <a:gd name="T16" fmla="*/ 6 w 17"/>
                <a:gd name="T17" fmla="*/ 10 h 10"/>
                <a:gd name="T18" fmla="*/ 9 w 17"/>
                <a:gd name="T19" fmla="*/ 2 h 10"/>
                <a:gd name="T20" fmla="*/ 11 w 17"/>
                <a:gd name="T21" fmla="*/ 10 h 10"/>
                <a:gd name="T22" fmla="*/ 14 w 17"/>
                <a:gd name="T23" fmla="*/ 10 h 10"/>
                <a:gd name="T24" fmla="*/ 17 w 17"/>
                <a:gd name="T25" fmla="*/ 0 h 10"/>
                <a:gd name="T26" fmla="*/ 15 w 17"/>
                <a:gd name="T27" fmla="*/ 0 h 10"/>
                <a:gd name="T28" fmla="*/ 12 w 17"/>
                <a:gd name="T2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2" y="8"/>
                  </a:moveTo>
                  <a:lnTo>
                    <a:pt x="12" y="8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9" y="2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8" name="Freeform 92"/>
            <p:cNvSpPr>
              <a:spLocks/>
            </p:cNvSpPr>
            <p:nvPr/>
          </p:nvSpPr>
          <p:spPr bwMode="auto">
            <a:xfrm>
              <a:off x="5295900" y="1128713"/>
              <a:ext cx="9525" cy="9525"/>
            </a:xfrm>
            <a:custGeom>
              <a:avLst/>
              <a:gdLst>
                <a:gd name="T0" fmla="*/ 0 w 9"/>
                <a:gd name="T1" fmla="*/ 5 h 10"/>
                <a:gd name="T2" fmla="*/ 0 w 9"/>
                <a:gd name="T3" fmla="*/ 5 h 10"/>
                <a:gd name="T4" fmla="*/ 1 w 9"/>
                <a:gd name="T5" fmla="*/ 9 h 10"/>
                <a:gd name="T6" fmla="*/ 5 w 9"/>
                <a:gd name="T7" fmla="*/ 10 h 10"/>
                <a:gd name="T8" fmla="*/ 9 w 9"/>
                <a:gd name="T9" fmla="*/ 10 h 10"/>
                <a:gd name="T10" fmla="*/ 9 w 9"/>
                <a:gd name="T11" fmla="*/ 8 h 10"/>
                <a:gd name="T12" fmla="*/ 5 w 9"/>
                <a:gd name="T13" fmla="*/ 8 h 10"/>
                <a:gd name="T14" fmla="*/ 2 w 9"/>
                <a:gd name="T15" fmla="*/ 6 h 10"/>
                <a:gd name="T16" fmla="*/ 9 w 9"/>
                <a:gd name="T17" fmla="*/ 6 h 10"/>
                <a:gd name="T18" fmla="*/ 9 w 9"/>
                <a:gd name="T19" fmla="*/ 4 h 10"/>
                <a:gd name="T20" fmla="*/ 2 w 9"/>
                <a:gd name="T21" fmla="*/ 4 h 10"/>
                <a:gd name="T22" fmla="*/ 5 w 9"/>
                <a:gd name="T23" fmla="*/ 2 h 10"/>
                <a:gd name="T24" fmla="*/ 9 w 9"/>
                <a:gd name="T25" fmla="*/ 2 h 10"/>
                <a:gd name="T26" fmla="*/ 9 w 9"/>
                <a:gd name="T27" fmla="*/ 0 h 10"/>
                <a:gd name="T28" fmla="*/ 5 w 9"/>
                <a:gd name="T29" fmla="*/ 0 h 10"/>
                <a:gd name="T30" fmla="*/ 0 w 9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0">
                  <a:moveTo>
                    <a:pt x="0" y="5"/>
                  </a:moveTo>
                  <a:lnTo>
                    <a:pt x="0" y="5"/>
                  </a:lnTo>
                  <a:cubicBezTo>
                    <a:pt x="0" y="7"/>
                    <a:pt x="0" y="8"/>
                    <a:pt x="1" y="9"/>
                  </a:cubicBezTo>
                  <a:cubicBezTo>
                    <a:pt x="3" y="10"/>
                    <a:pt x="4" y="10"/>
                    <a:pt x="5" y="10"/>
                  </a:cubicBezTo>
                  <a:lnTo>
                    <a:pt x="9" y="10"/>
                  </a:lnTo>
                  <a:lnTo>
                    <a:pt x="9" y="8"/>
                  </a:lnTo>
                  <a:lnTo>
                    <a:pt x="5" y="8"/>
                  </a:lnTo>
                  <a:cubicBezTo>
                    <a:pt x="3" y="8"/>
                    <a:pt x="2" y="8"/>
                    <a:pt x="2" y="6"/>
                  </a:cubicBezTo>
                  <a:lnTo>
                    <a:pt x="9" y="6"/>
                  </a:lnTo>
                  <a:lnTo>
                    <a:pt x="9" y="4"/>
                  </a:lnTo>
                  <a:lnTo>
                    <a:pt x="2" y="4"/>
                  </a:lnTo>
                  <a:cubicBezTo>
                    <a:pt x="2" y="2"/>
                    <a:pt x="3" y="2"/>
                    <a:pt x="5" y="2"/>
                  </a:cubicBezTo>
                  <a:lnTo>
                    <a:pt x="9" y="2"/>
                  </a:lnTo>
                  <a:lnTo>
                    <a:pt x="9" y="0"/>
                  </a:lnTo>
                  <a:lnTo>
                    <a:pt x="5" y="0"/>
                  </a:lnTo>
                  <a:cubicBezTo>
                    <a:pt x="1" y="0"/>
                    <a:pt x="0" y="1"/>
                    <a:pt x="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09" name="Freeform 93"/>
            <p:cNvSpPr>
              <a:spLocks/>
            </p:cNvSpPr>
            <p:nvPr/>
          </p:nvSpPr>
          <p:spPr bwMode="auto">
            <a:xfrm>
              <a:off x="5307013" y="1128713"/>
              <a:ext cx="1588" cy="9525"/>
            </a:xfrm>
            <a:custGeom>
              <a:avLst/>
              <a:gdLst>
                <a:gd name="T0" fmla="*/ 0 w 2"/>
                <a:gd name="T1" fmla="*/ 10 h 10"/>
                <a:gd name="T2" fmla="*/ 0 w 2"/>
                <a:gd name="T3" fmla="*/ 10 h 10"/>
                <a:gd name="T4" fmla="*/ 2 w 2"/>
                <a:gd name="T5" fmla="*/ 10 h 10"/>
                <a:gd name="T6" fmla="*/ 2 w 2"/>
                <a:gd name="T7" fmla="*/ 0 h 10"/>
                <a:gd name="T8" fmla="*/ 0 w 2"/>
                <a:gd name="T9" fmla="*/ 0 h 10"/>
                <a:gd name="T10" fmla="*/ 0 w 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0">
                  <a:moveTo>
                    <a:pt x="0" y="10"/>
                  </a:moveTo>
                  <a:lnTo>
                    <a:pt x="0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0" name="Freeform 94"/>
            <p:cNvSpPr>
              <a:spLocks/>
            </p:cNvSpPr>
            <p:nvPr/>
          </p:nvSpPr>
          <p:spPr bwMode="auto">
            <a:xfrm>
              <a:off x="5213350" y="1123950"/>
              <a:ext cx="11113" cy="14288"/>
            </a:xfrm>
            <a:custGeom>
              <a:avLst/>
              <a:gdLst>
                <a:gd name="T0" fmla="*/ 0 w 12"/>
                <a:gd name="T1" fmla="*/ 6 h 15"/>
                <a:gd name="T2" fmla="*/ 0 w 12"/>
                <a:gd name="T3" fmla="*/ 6 h 15"/>
                <a:gd name="T4" fmla="*/ 2 w 12"/>
                <a:gd name="T5" fmla="*/ 9 h 15"/>
                <a:gd name="T6" fmla="*/ 11 w 12"/>
                <a:gd name="T7" fmla="*/ 15 h 15"/>
                <a:gd name="T8" fmla="*/ 12 w 12"/>
                <a:gd name="T9" fmla="*/ 15 h 15"/>
                <a:gd name="T10" fmla="*/ 12 w 12"/>
                <a:gd name="T11" fmla="*/ 15 h 15"/>
                <a:gd name="T12" fmla="*/ 3 w 12"/>
                <a:gd name="T13" fmla="*/ 0 h 15"/>
                <a:gd name="T14" fmla="*/ 0 w 12"/>
                <a:gd name="T15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5">
                  <a:moveTo>
                    <a:pt x="0" y="6"/>
                  </a:moveTo>
                  <a:lnTo>
                    <a:pt x="0" y="6"/>
                  </a:lnTo>
                  <a:cubicBezTo>
                    <a:pt x="0" y="8"/>
                    <a:pt x="2" y="9"/>
                    <a:pt x="2" y="9"/>
                  </a:cubicBezTo>
                  <a:cubicBezTo>
                    <a:pt x="4" y="11"/>
                    <a:pt x="10" y="14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8" y="6"/>
                    <a:pt x="3" y="0"/>
                    <a:pt x="3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1" name="Freeform 95"/>
            <p:cNvSpPr>
              <a:spLocks/>
            </p:cNvSpPr>
            <p:nvPr/>
          </p:nvSpPr>
          <p:spPr bwMode="auto">
            <a:xfrm>
              <a:off x="5213350" y="1139825"/>
              <a:ext cx="9525" cy="3175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0 h 3"/>
                <a:gd name="T4" fmla="*/ 0 w 10"/>
                <a:gd name="T5" fmla="*/ 0 h 3"/>
                <a:gd name="T6" fmla="*/ 4 w 10"/>
                <a:gd name="T7" fmla="*/ 3 h 3"/>
                <a:gd name="T8" fmla="*/ 10 w 10"/>
                <a:gd name="T9" fmla="*/ 0 h 3"/>
                <a:gd name="T10" fmla="*/ 10 w 10"/>
                <a:gd name="T11" fmla="*/ 0 h 3"/>
                <a:gd name="T12" fmla="*/ 10 w 10"/>
                <a:gd name="T13" fmla="*/ 0 h 3"/>
                <a:gd name="T14" fmla="*/ 10 w 10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2"/>
                    <a:pt x="3" y="3"/>
                    <a:pt x="4" y="3"/>
                  </a:cubicBezTo>
                  <a:cubicBezTo>
                    <a:pt x="6" y="3"/>
                    <a:pt x="9" y="1"/>
                    <a:pt x="10" y="0"/>
                  </a:cubicBezTo>
                  <a:lnTo>
                    <a:pt x="10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2" name="Freeform 96"/>
            <p:cNvSpPr>
              <a:spLocks/>
            </p:cNvSpPr>
            <p:nvPr/>
          </p:nvSpPr>
          <p:spPr bwMode="auto">
            <a:xfrm>
              <a:off x="5210175" y="1131888"/>
              <a:ext cx="12700" cy="6350"/>
            </a:xfrm>
            <a:custGeom>
              <a:avLst/>
              <a:gdLst>
                <a:gd name="T0" fmla="*/ 1 w 14"/>
                <a:gd name="T1" fmla="*/ 0 h 8"/>
                <a:gd name="T2" fmla="*/ 1 w 14"/>
                <a:gd name="T3" fmla="*/ 0 h 8"/>
                <a:gd name="T4" fmla="*/ 1 w 14"/>
                <a:gd name="T5" fmla="*/ 5 h 8"/>
                <a:gd name="T6" fmla="*/ 4 w 14"/>
                <a:gd name="T7" fmla="*/ 8 h 8"/>
                <a:gd name="T8" fmla="*/ 6 w 14"/>
                <a:gd name="T9" fmla="*/ 8 h 8"/>
                <a:gd name="T10" fmla="*/ 14 w 14"/>
                <a:gd name="T11" fmla="*/ 8 h 8"/>
                <a:gd name="T12" fmla="*/ 14 w 14"/>
                <a:gd name="T13" fmla="*/ 8 h 8"/>
                <a:gd name="T14" fmla="*/ 14 w 14"/>
                <a:gd name="T15" fmla="*/ 8 h 8"/>
                <a:gd name="T16" fmla="*/ 1 w 1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8">
                  <a:moveTo>
                    <a:pt x="1" y="0"/>
                  </a:moveTo>
                  <a:lnTo>
                    <a:pt x="1" y="0"/>
                  </a:lnTo>
                  <a:cubicBezTo>
                    <a:pt x="0" y="3"/>
                    <a:pt x="1" y="5"/>
                    <a:pt x="1" y="5"/>
                  </a:cubicBezTo>
                  <a:cubicBezTo>
                    <a:pt x="2" y="7"/>
                    <a:pt x="4" y="8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12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5"/>
                    <a:pt x="1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3" name="Freeform 97"/>
            <p:cNvSpPr>
              <a:spLocks/>
            </p:cNvSpPr>
            <p:nvPr/>
          </p:nvSpPr>
          <p:spPr bwMode="auto">
            <a:xfrm>
              <a:off x="5218113" y="1119188"/>
              <a:ext cx="7938" cy="17463"/>
            </a:xfrm>
            <a:custGeom>
              <a:avLst/>
              <a:gdLst>
                <a:gd name="T0" fmla="*/ 4 w 8"/>
                <a:gd name="T1" fmla="*/ 0 h 18"/>
                <a:gd name="T2" fmla="*/ 4 w 8"/>
                <a:gd name="T3" fmla="*/ 0 h 18"/>
                <a:gd name="T4" fmla="*/ 1 w 8"/>
                <a:gd name="T5" fmla="*/ 3 h 18"/>
                <a:gd name="T6" fmla="*/ 1 w 8"/>
                <a:gd name="T7" fmla="*/ 6 h 18"/>
                <a:gd name="T8" fmla="*/ 7 w 8"/>
                <a:gd name="T9" fmla="*/ 18 h 18"/>
                <a:gd name="T10" fmla="*/ 7 w 8"/>
                <a:gd name="T11" fmla="*/ 18 h 18"/>
                <a:gd name="T12" fmla="*/ 7 w 8"/>
                <a:gd name="T13" fmla="*/ 18 h 18"/>
                <a:gd name="T14" fmla="*/ 5 w 8"/>
                <a:gd name="T15" fmla="*/ 0 h 18"/>
                <a:gd name="T16" fmla="*/ 4 w 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8">
                  <a:moveTo>
                    <a:pt x="4" y="0"/>
                  </a:moveTo>
                  <a:lnTo>
                    <a:pt x="4" y="0"/>
                  </a:lnTo>
                  <a:cubicBezTo>
                    <a:pt x="1" y="1"/>
                    <a:pt x="1" y="3"/>
                    <a:pt x="1" y="3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2" y="10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4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4" name="Freeform 98"/>
            <p:cNvSpPr>
              <a:spLocks/>
            </p:cNvSpPr>
            <p:nvPr/>
          </p:nvSpPr>
          <p:spPr bwMode="auto">
            <a:xfrm>
              <a:off x="5226050" y="1119188"/>
              <a:ext cx="6350" cy="17463"/>
            </a:xfrm>
            <a:custGeom>
              <a:avLst/>
              <a:gdLst>
                <a:gd name="T0" fmla="*/ 8 w 8"/>
                <a:gd name="T1" fmla="*/ 3 h 18"/>
                <a:gd name="T2" fmla="*/ 8 w 8"/>
                <a:gd name="T3" fmla="*/ 3 h 18"/>
                <a:gd name="T4" fmla="*/ 5 w 8"/>
                <a:gd name="T5" fmla="*/ 0 h 18"/>
                <a:gd name="T6" fmla="*/ 3 w 8"/>
                <a:gd name="T7" fmla="*/ 0 h 18"/>
                <a:gd name="T8" fmla="*/ 2 w 8"/>
                <a:gd name="T9" fmla="*/ 18 h 18"/>
                <a:gd name="T10" fmla="*/ 2 w 8"/>
                <a:gd name="T11" fmla="*/ 18 h 18"/>
                <a:gd name="T12" fmla="*/ 2 w 8"/>
                <a:gd name="T13" fmla="*/ 18 h 18"/>
                <a:gd name="T14" fmla="*/ 8 w 8"/>
                <a:gd name="T15" fmla="*/ 6 h 18"/>
                <a:gd name="T16" fmla="*/ 8 w 8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8">
                  <a:moveTo>
                    <a:pt x="8" y="3"/>
                  </a:moveTo>
                  <a:lnTo>
                    <a:pt x="8" y="3"/>
                  </a:lnTo>
                  <a:cubicBezTo>
                    <a:pt x="8" y="3"/>
                    <a:pt x="7" y="1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0" y="4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7"/>
                    <a:pt x="7" y="10"/>
                    <a:pt x="8" y="6"/>
                  </a:cubicBezTo>
                  <a:cubicBezTo>
                    <a:pt x="8" y="6"/>
                    <a:pt x="8" y="5"/>
                    <a:pt x="8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5" name="Freeform 99"/>
            <p:cNvSpPr>
              <a:spLocks/>
            </p:cNvSpPr>
            <p:nvPr/>
          </p:nvSpPr>
          <p:spPr bwMode="auto">
            <a:xfrm>
              <a:off x="5229225" y="1139825"/>
              <a:ext cx="9525" cy="3175"/>
            </a:xfrm>
            <a:custGeom>
              <a:avLst/>
              <a:gdLst>
                <a:gd name="T0" fmla="*/ 0 w 10"/>
                <a:gd name="T1" fmla="*/ 0 h 4"/>
                <a:gd name="T2" fmla="*/ 0 w 10"/>
                <a:gd name="T3" fmla="*/ 0 h 4"/>
                <a:gd name="T4" fmla="*/ 0 w 10"/>
                <a:gd name="T5" fmla="*/ 0 h 4"/>
                <a:gd name="T6" fmla="*/ 5 w 10"/>
                <a:gd name="T7" fmla="*/ 3 h 4"/>
                <a:gd name="T8" fmla="*/ 10 w 10"/>
                <a:gd name="T9" fmla="*/ 0 h 4"/>
                <a:gd name="T10" fmla="*/ 0 w 10"/>
                <a:gd name="T11" fmla="*/ 0 h 4"/>
                <a:gd name="T12" fmla="*/ 0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4" y="3"/>
                    <a:pt x="5" y="3"/>
                  </a:cubicBezTo>
                  <a:cubicBezTo>
                    <a:pt x="5" y="3"/>
                    <a:pt x="8" y="4"/>
                    <a:pt x="1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6" name="Freeform 100"/>
            <p:cNvSpPr>
              <a:spLocks/>
            </p:cNvSpPr>
            <p:nvPr/>
          </p:nvSpPr>
          <p:spPr bwMode="auto">
            <a:xfrm>
              <a:off x="5229225" y="1131888"/>
              <a:ext cx="12700" cy="6350"/>
            </a:xfrm>
            <a:custGeom>
              <a:avLst/>
              <a:gdLst>
                <a:gd name="T0" fmla="*/ 0 w 13"/>
                <a:gd name="T1" fmla="*/ 8 h 8"/>
                <a:gd name="T2" fmla="*/ 0 w 13"/>
                <a:gd name="T3" fmla="*/ 8 h 8"/>
                <a:gd name="T4" fmla="*/ 0 w 13"/>
                <a:gd name="T5" fmla="*/ 8 h 8"/>
                <a:gd name="T6" fmla="*/ 0 w 13"/>
                <a:gd name="T7" fmla="*/ 8 h 8"/>
                <a:gd name="T8" fmla="*/ 8 w 13"/>
                <a:gd name="T9" fmla="*/ 8 h 8"/>
                <a:gd name="T10" fmla="*/ 9 w 13"/>
                <a:gd name="T11" fmla="*/ 8 h 8"/>
                <a:gd name="T12" fmla="*/ 12 w 13"/>
                <a:gd name="T13" fmla="*/ 5 h 8"/>
                <a:gd name="T14" fmla="*/ 13 w 13"/>
                <a:gd name="T15" fmla="*/ 0 h 8"/>
                <a:gd name="T16" fmla="*/ 0 w 1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7" y="8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1" y="7"/>
                    <a:pt x="12" y="5"/>
                  </a:cubicBezTo>
                  <a:cubicBezTo>
                    <a:pt x="12" y="5"/>
                    <a:pt x="13" y="3"/>
                    <a:pt x="13" y="0"/>
                  </a:cubicBezTo>
                  <a:cubicBezTo>
                    <a:pt x="13" y="0"/>
                    <a:pt x="4" y="5"/>
                    <a:pt x="0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7" name="Freeform 101"/>
            <p:cNvSpPr>
              <a:spLocks/>
            </p:cNvSpPr>
            <p:nvPr/>
          </p:nvSpPr>
          <p:spPr bwMode="auto">
            <a:xfrm>
              <a:off x="5227638" y="1123950"/>
              <a:ext cx="12700" cy="14288"/>
            </a:xfrm>
            <a:custGeom>
              <a:avLst/>
              <a:gdLst>
                <a:gd name="T0" fmla="*/ 12 w 12"/>
                <a:gd name="T1" fmla="*/ 5 h 15"/>
                <a:gd name="T2" fmla="*/ 12 w 12"/>
                <a:gd name="T3" fmla="*/ 5 h 15"/>
                <a:gd name="T4" fmla="*/ 9 w 12"/>
                <a:gd name="T5" fmla="*/ 0 h 15"/>
                <a:gd name="T6" fmla="*/ 0 w 12"/>
                <a:gd name="T7" fmla="*/ 15 h 15"/>
                <a:gd name="T8" fmla="*/ 0 w 12"/>
                <a:gd name="T9" fmla="*/ 15 h 15"/>
                <a:gd name="T10" fmla="*/ 0 w 12"/>
                <a:gd name="T11" fmla="*/ 15 h 15"/>
                <a:gd name="T12" fmla="*/ 10 w 12"/>
                <a:gd name="T13" fmla="*/ 9 h 15"/>
                <a:gd name="T14" fmla="*/ 12 w 12"/>
                <a:gd name="T15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5">
                  <a:moveTo>
                    <a:pt x="12" y="5"/>
                  </a:moveTo>
                  <a:lnTo>
                    <a:pt x="12" y="5"/>
                  </a:lnTo>
                  <a:cubicBezTo>
                    <a:pt x="12" y="3"/>
                    <a:pt x="9" y="0"/>
                    <a:pt x="9" y="0"/>
                  </a:cubicBezTo>
                  <a:cubicBezTo>
                    <a:pt x="9" y="0"/>
                    <a:pt x="4" y="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4"/>
                    <a:pt x="7" y="11"/>
                    <a:pt x="10" y="9"/>
                  </a:cubicBezTo>
                  <a:cubicBezTo>
                    <a:pt x="10" y="9"/>
                    <a:pt x="11" y="7"/>
                    <a:pt x="12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8" name="Freeform 102"/>
            <p:cNvSpPr>
              <a:spLocks/>
            </p:cNvSpPr>
            <p:nvPr/>
          </p:nvSpPr>
          <p:spPr bwMode="auto">
            <a:xfrm>
              <a:off x="5345113" y="1216025"/>
              <a:ext cx="15875" cy="46038"/>
            </a:xfrm>
            <a:custGeom>
              <a:avLst/>
              <a:gdLst>
                <a:gd name="T0" fmla="*/ 0 w 17"/>
                <a:gd name="T1" fmla="*/ 47 h 47"/>
                <a:gd name="T2" fmla="*/ 0 w 17"/>
                <a:gd name="T3" fmla="*/ 47 h 47"/>
                <a:gd name="T4" fmla="*/ 17 w 17"/>
                <a:gd name="T5" fmla="*/ 47 h 47"/>
                <a:gd name="T6" fmla="*/ 17 w 17"/>
                <a:gd name="T7" fmla="*/ 0 h 47"/>
                <a:gd name="T8" fmla="*/ 0 w 17"/>
                <a:gd name="T9" fmla="*/ 0 h 47"/>
                <a:gd name="T10" fmla="*/ 0 w 17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7">
                  <a:moveTo>
                    <a:pt x="0" y="47"/>
                  </a:moveTo>
                  <a:lnTo>
                    <a:pt x="0" y="47"/>
                  </a:lnTo>
                  <a:lnTo>
                    <a:pt x="17" y="47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281" name="组合 15821"/>
          <p:cNvGrpSpPr/>
          <p:nvPr/>
        </p:nvGrpSpPr>
        <p:grpSpPr>
          <a:xfrm>
            <a:off x="6035638" y="4873956"/>
            <a:ext cx="564173" cy="604868"/>
            <a:chOff x="7294563" y="2438400"/>
            <a:chExt cx="474663" cy="508000"/>
          </a:xfrm>
          <a:solidFill>
            <a:srgbClr val="3C3C3B"/>
          </a:solidFill>
        </p:grpSpPr>
        <p:sp>
          <p:nvSpPr>
            <p:cNvPr id="282" name="Freeform 457"/>
            <p:cNvSpPr>
              <a:spLocks noEditPoints="1"/>
            </p:cNvSpPr>
            <p:nvPr/>
          </p:nvSpPr>
          <p:spPr bwMode="auto">
            <a:xfrm>
              <a:off x="7294563" y="2438400"/>
              <a:ext cx="474663" cy="508000"/>
            </a:xfrm>
            <a:custGeom>
              <a:avLst/>
              <a:gdLst>
                <a:gd name="T0" fmla="*/ 63 w 498"/>
                <a:gd name="T1" fmla="*/ 15 h 532"/>
                <a:gd name="T2" fmla="*/ 63 w 498"/>
                <a:gd name="T3" fmla="*/ 15 h 532"/>
                <a:gd name="T4" fmla="*/ 438 w 498"/>
                <a:gd name="T5" fmla="*/ 15 h 532"/>
                <a:gd name="T6" fmla="*/ 461 w 498"/>
                <a:gd name="T7" fmla="*/ 24 h 532"/>
                <a:gd name="T8" fmla="*/ 463 w 498"/>
                <a:gd name="T9" fmla="*/ 27 h 532"/>
                <a:gd name="T10" fmla="*/ 35 w 498"/>
                <a:gd name="T11" fmla="*/ 27 h 532"/>
                <a:gd name="T12" fmla="*/ 39 w 498"/>
                <a:gd name="T13" fmla="*/ 24 h 532"/>
                <a:gd name="T14" fmla="*/ 63 w 498"/>
                <a:gd name="T15" fmla="*/ 15 h 532"/>
                <a:gd name="T16" fmla="*/ 492 w 498"/>
                <a:gd name="T17" fmla="*/ 35 h 532"/>
                <a:gd name="T18" fmla="*/ 492 w 498"/>
                <a:gd name="T19" fmla="*/ 35 h 532"/>
                <a:gd name="T20" fmla="*/ 471 w 498"/>
                <a:gd name="T21" fmla="*/ 14 h 532"/>
                <a:gd name="T22" fmla="*/ 438 w 498"/>
                <a:gd name="T23" fmla="*/ 0 h 532"/>
                <a:gd name="T24" fmla="*/ 63 w 498"/>
                <a:gd name="T25" fmla="*/ 0 h 532"/>
                <a:gd name="T26" fmla="*/ 29 w 498"/>
                <a:gd name="T27" fmla="*/ 13 h 532"/>
                <a:gd name="T28" fmla="*/ 8 w 498"/>
                <a:gd name="T29" fmla="*/ 32 h 532"/>
                <a:gd name="T30" fmla="*/ 7 w 498"/>
                <a:gd name="T31" fmla="*/ 40 h 532"/>
                <a:gd name="T32" fmla="*/ 0 w 498"/>
                <a:gd name="T33" fmla="*/ 60 h 532"/>
                <a:gd name="T34" fmla="*/ 0 w 498"/>
                <a:gd name="T35" fmla="*/ 488 h 532"/>
                <a:gd name="T36" fmla="*/ 33 w 498"/>
                <a:gd name="T37" fmla="*/ 521 h 532"/>
                <a:gd name="T38" fmla="*/ 264 w 498"/>
                <a:gd name="T39" fmla="*/ 521 h 532"/>
                <a:gd name="T40" fmla="*/ 285 w 498"/>
                <a:gd name="T41" fmla="*/ 532 h 532"/>
                <a:gd name="T42" fmla="*/ 311 w 498"/>
                <a:gd name="T43" fmla="*/ 507 h 532"/>
                <a:gd name="T44" fmla="*/ 285 w 498"/>
                <a:gd name="T45" fmla="*/ 481 h 532"/>
                <a:gd name="T46" fmla="*/ 262 w 498"/>
                <a:gd name="T47" fmla="*/ 496 h 532"/>
                <a:gd name="T48" fmla="*/ 33 w 498"/>
                <a:gd name="T49" fmla="*/ 496 h 532"/>
                <a:gd name="T50" fmla="*/ 24 w 498"/>
                <a:gd name="T51" fmla="*/ 488 h 532"/>
                <a:gd name="T52" fmla="*/ 24 w 498"/>
                <a:gd name="T53" fmla="*/ 60 h 532"/>
                <a:gd name="T54" fmla="*/ 33 w 498"/>
                <a:gd name="T55" fmla="*/ 52 h 532"/>
                <a:gd name="T56" fmla="*/ 464 w 498"/>
                <a:gd name="T57" fmla="*/ 52 h 532"/>
                <a:gd name="T58" fmla="*/ 473 w 498"/>
                <a:gd name="T59" fmla="*/ 60 h 532"/>
                <a:gd name="T60" fmla="*/ 473 w 498"/>
                <a:gd name="T61" fmla="*/ 488 h 532"/>
                <a:gd name="T62" fmla="*/ 464 w 498"/>
                <a:gd name="T63" fmla="*/ 496 h 532"/>
                <a:gd name="T64" fmla="*/ 388 w 498"/>
                <a:gd name="T65" fmla="*/ 496 h 532"/>
                <a:gd name="T66" fmla="*/ 364 w 498"/>
                <a:gd name="T67" fmla="*/ 481 h 532"/>
                <a:gd name="T68" fmla="*/ 338 w 498"/>
                <a:gd name="T69" fmla="*/ 506 h 532"/>
                <a:gd name="T70" fmla="*/ 364 w 498"/>
                <a:gd name="T71" fmla="*/ 532 h 532"/>
                <a:gd name="T72" fmla="*/ 385 w 498"/>
                <a:gd name="T73" fmla="*/ 521 h 532"/>
                <a:gd name="T74" fmla="*/ 464 w 498"/>
                <a:gd name="T75" fmla="*/ 521 h 532"/>
                <a:gd name="T76" fmla="*/ 498 w 498"/>
                <a:gd name="T77" fmla="*/ 488 h 532"/>
                <a:gd name="T78" fmla="*/ 498 w 498"/>
                <a:gd name="T79" fmla="*/ 60 h 532"/>
                <a:gd name="T80" fmla="*/ 493 w 498"/>
                <a:gd name="T81" fmla="*/ 43 h 532"/>
                <a:gd name="T82" fmla="*/ 492 w 498"/>
                <a:gd name="T83" fmla="*/ 3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8" h="532">
                  <a:moveTo>
                    <a:pt x="63" y="15"/>
                  </a:moveTo>
                  <a:lnTo>
                    <a:pt x="63" y="15"/>
                  </a:lnTo>
                  <a:lnTo>
                    <a:pt x="438" y="15"/>
                  </a:lnTo>
                  <a:cubicBezTo>
                    <a:pt x="445" y="15"/>
                    <a:pt x="456" y="19"/>
                    <a:pt x="461" y="24"/>
                  </a:cubicBezTo>
                  <a:lnTo>
                    <a:pt x="463" y="27"/>
                  </a:lnTo>
                  <a:lnTo>
                    <a:pt x="35" y="27"/>
                  </a:lnTo>
                  <a:lnTo>
                    <a:pt x="39" y="24"/>
                  </a:lnTo>
                  <a:cubicBezTo>
                    <a:pt x="44" y="19"/>
                    <a:pt x="55" y="15"/>
                    <a:pt x="63" y="15"/>
                  </a:cubicBezTo>
                  <a:close/>
                  <a:moveTo>
                    <a:pt x="492" y="35"/>
                  </a:moveTo>
                  <a:lnTo>
                    <a:pt x="492" y="35"/>
                  </a:lnTo>
                  <a:lnTo>
                    <a:pt x="471" y="14"/>
                  </a:lnTo>
                  <a:cubicBezTo>
                    <a:pt x="464" y="6"/>
                    <a:pt x="449" y="0"/>
                    <a:pt x="438" y="0"/>
                  </a:cubicBezTo>
                  <a:lnTo>
                    <a:pt x="63" y="0"/>
                  </a:lnTo>
                  <a:cubicBezTo>
                    <a:pt x="52" y="0"/>
                    <a:pt x="37" y="6"/>
                    <a:pt x="29" y="13"/>
                  </a:cubicBezTo>
                  <a:lnTo>
                    <a:pt x="8" y="32"/>
                  </a:lnTo>
                  <a:cubicBezTo>
                    <a:pt x="6" y="34"/>
                    <a:pt x="6" y="37"/>
                    <a:pt x="7" y="40"/>
                  </a:cubicBezTo>
                  <a:cubicBezTo>
                    <a:pt x="2" y="46"/>
                    <a:pt x="0" y="53"/>
                    <a:pt x="0" y="60"/>
                  </a:cubicBezTo>
                  <a:lnTo>
                    <a:pt x="0" y="488"/>
                  </a:lnTo>
                  <a:cubicBezTo>
                    <a:pt x="0" y="506"/>
                    <a:pt x="15" y="521"/>
                    <a:pt x="33" y="521"/>
                  </a:cubicBezTo>
                  <a:lnTo>
                    <a:pt x="264" y="521"/>
                  </a:lnTo>
                  <a:cubicBezTo>
                    <a:pt x="268" y="528"/>
                    <a:pt x="276" y="532"/>
                    <a:pt x="285" y="532"/>
                  </a:cubicBezTo>
                  <a:cubicBezTo>
                    <a:pt x="299" y="532"/>
                    <a:pt x="311" y="521"/>
                    <a:pt x="311" y="507"/>
                  </a:cubicBezTo>
                  <a:cubicBezTo>
                    <a:pt x="311" y="493"/>
                    <a:pt x="299" y="481"/>
                    <a:pt x="285" y="481"/>
                  </a:cubicBezTo>
                  <a:cubicBezTo>
                    <a:pt x="274" y="481"/>
                    <a:pt x="266" y="487"/>
                    <a:pt x="262" y="496"/>
                  </a:cubicBezTo>
                  <a:lnTo>
                    <a:pt x="33" y="496"/>
                  </a:lnTo>
                  <a:cubicBezTo>
                    <a:pt x="28" y="496"/>
                    <a:pt x="24" y="493"/>
                    <a:pt x="24" y="488"/>
                  </a:cubicBezTo>
                  <a:lnTo>
                    <a:pt x="24" y="60"/>
                  </a:lnTo>
                  <a:cubicBezTo>
                    <a:pt x="24" y="55"/>
                    <a:pt x="28" y="52"/>
                    <a:pt x="33" y="52"/>
                  </a:cubicBezTo>
                  <a:lnTo>
                    <a:pt x="464" y="52"/>
                  </a:lnTo>
                  <a:cubicBezTo>
                    <a:pt x="469" y="52"/>
                    <a:pt x="473" y="56"/>
                    <a:pt x="473" y="60"/>
                  </a:cubicBezTo>
                  <a:lnTo>
                    <a:pt x="473" y="488"/>
                  </a:lnTo>
                  <a:cubicBezTo>
                    <a:pt x="473" y="493"/>
                    <a:pt x="469" y="496"/>
                    <a:pt x="464" y="496"/>
                  </a:cubicBezTo>
                  <a:lnTo>
                    <a:pt x="388" y="496"/>
                  </a:lnTo>
                  <a:cubicBezTo>
                    <a:pt x="384" y="487"/>
                    <a:pt x="375" y="481"/>
                    <a:pt x="364" y="481"/>
                  </a:cubicBezTo>
                  <a:cubicBezTo>
                    <a:pt x="350" y="481"/>
                    <a:pt x="338" y="492"/>
                    <a:pt x="338" y="506"/>
                  </a:cubicBezTo>
                  <a:cubicBezTo>
                    <a:pt x="338" y="521"/>
                    <a:pt x="350" y="532"/>
                    <a:pt x="364" y="532"/>
                  </a:cubicBezTo>
                  <a:cubicBezTo>
                    <a:pt x="373" y="532"/>
                    <a:pt x="381" y="528"/>
                    <a:pt x="385" y="521"/>
                  </a:cubicBezTo>
                  <a:lnTo>
                    <a:pt x="464" y="521"/>
                  </a:lnTo>
                  <a:cubicBezTo>
                    <a:pt x="483" y="521"/>
                    <a:pt x="498" y="506"/>
                    <a:pt x="498" y="488"/>
                  </a:cubicBezTo>
                  <a:lnTo>
                    <a:pt x="498" y="60"/>
                  </a:lnTo>
                  <a:cubicBezTo>
                    <a:pt x="498" y="54"/>
                    <a:pt x="496" y="48"/>
                    <a:pt x="493" y="43"/>
                  </a:cubicBezTo>
                  <a:cubicBezTo>
                    <a:pt x="494" y="40"/>
                    <a:pt x="494" y="37"/>
                    <a:pt x="492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3" name="Freeform 458"/>
            <p:cNvSpPr>
              <a:spLocks noEditPoints="1"/>
            </p:cNvSpPr>
            <p:nvPr/>
          </p:nvSpPr>
          <p:spPr bwMode="auto">
            <a:xfrm>
              <a:off x="7356475" y="2520950"/>
              <a:ext cx="361950" cy="298450"/>
            </a:xfrm>
            <a:custGeom>
              <a:avLst/>
              <a:gdLst>
                <a:gd name="T0" fmla="*/ 163 w 379"/>
                <a:gd name="T1" fmla="*/ 225 h 312"/>
                <a:gd name="T2" fmla="*/ 175 w 379"/>
                <a:gd name="T3" fmla="*/ 225 h 312"/>
                <a:gd name="T4" fmla="*/ 236 w 379"/>
                <a:gd name="T5" fmla="*/ 241 h 312"/>
                <a:gd name="T6" fmla="*/ 151 w 379"/>
                <a:gd name="T7" fmla="*/ 261 h 312"/>
                <a:gd name="T8" fmla="*/ 237 w 379"/>
                <a:gd name="T9" fmla="*/ 286 h 312"/>
                <a:gd name="T10" fmla="*/ 165 w 379"/>
                <a:gd name="T11" fmla="*/ 250 h 312"/>
                <a:gd name="T12" fmla="*/ 89 w 379"/>
                <a:gd name="T13" fmla="*/ 99 h 312"/>
                <a:gd name="T14" fmla="*/ 129 w 379"/>
                <a:gd name="T15" fmla="*/ 62 h 312"/>
                <a:gd name="T16" fmla="*/ 178 w 379"/>
                <a:gd name="T17" fmla="*/ 15 h 312"/>
                <a:gd name="T18" fmla="*/ 228 w 379"/>
                <a:gd name="T19" fmla="*/ 60 h 312"/>
                <a:gd name="T20" fmla="*/ 126 w 379"/>
                <a:gd name="T21" fmla="*/ 135 h 312"/>
                <a:gd name="T22" fmla="*/ 89 w 379"/>
                <a:gd name="T23" fmla="*/ 230 h 312"/>
                <a:gd name="T24" fmla="*/ 50 w 379"/>
                <a:gd name="T25" fmla="*/ 214 h 312"/>
                <a:gd name="T26" fmla="*/ 89 w 379"/>
                <a:gd name="T27" fmla="*/ 282 h 312"/>
                <a:gd name="T28" fmla="*/ 10 w 379"/>
                <a:gd name="T29" fmla="*/ 272 h 312"/>
                <a:gd name="T30" fmla="*/ 89 w 379"/>
                <a:gd name="T31" fmla="*/ 273 h 312"/>
                <a:gd name="T32" fmla="*/ 89 w 379"/>
                <a:gd name="T33" fmla="*/ 253 h 312"/>
                <a:gd name="T34" fmla="*/ 10 w 379"/>
                <a:gd name="T35" fmla="*/ 245 h 312"/>
                <a:gd name="T36" fmla="*/ 89 w 379"/>
                <a:gd name="T37" fmla="*/ 253 h 312"/>
                <a:gd name="T38" fmla="*/ 337 w 379"/>
                <a:gd name="T39" fmla="*/ 231 h 312"/>
                <a:gd name="T40" fmla="*/ 369 w 379"/>
                <a:gd name="T41" fmla="*/ 223 h 312"/>
                <a:gd name="T42" fmla="*/ 337 w 379"/>
                <a:gd name="T43" fmla="*/ 292 h 312"/>
                <a:gd name="T44" fmla="*/ 337 w 379"/>
                <a:gd name="T45" fmla="*/ 263 h 312"/>
                <a:gd name="T46" fmla="*/ 337 w 379"/>
                <a:gd name="T47" fmla="*/ 253 h 312"/>
                <a:gd name="T48" fmla="*/ 304 w 379"/>
                <a:gd name="T49" fmla="*/ 235 h 312"/>
                <a:gd name="T50" fmla="*/ 369 w 379"/>
                <a:gd name="T51" fmla="*/ 242 h 312"/>
                <a:gd name="T52" fmla="*/ 241 w 379"/>
                <a:gd name="T53" fmla="*/ 296 h 312"/>
                <a:gd name="T54" fmla="*/ 245 w 379"/>
                <a:gd name="T55" fmla="*/ 293 h 312"/>
                <a:gd name="T56" fmla="*/ 259 w 379"/>
                <a:gd name="T57" fmla="*/ 241 h 312"/>
                <a:gd name="T58" fmla="*/ 241 w 379"/>
                <a:gd name="T59" fmla="*/ 219 h 312"/>
                <a:gd name="T60" fmla="*/ 226 w 379"/>
                <a:gd name="T61" fmla="*/ 150 h 312"/>
                <a:gd name="T62" fmla="*/ 335 w 379"/>
                <a:gd name="T63" fmla="*/ 204 h 312"/>
                <a:gd name="T64" fmla="*/ 294 w 379"/>
                <a:gd name="T65" fmla="*/ 226 h 312"/>
                <a:gd name="T66" fmla="*/ 303 w 379"/>
                <a:gd name="T67" fmla="*/ 253 h 312"/>
                <a:gd name="T68" fmla="*/ 304 w 379"/>
                <a:gd name="T69" fmla="*/ 289 h 312"/>
                <a:gd name="T70" fmla="*/ 371 w 379"/>
                <a:gd name="T71" fmla="*/ 286 h 312"/>
                <a:gd name="T72" fmla="*/ 379 w 379"/>
                <a:gd name="T73" fmla="*/ 244 h 312"/>
                <a:gd name="T74" fmla="*/ 379 w 379"/>
                <a:gd name="T75" fmla="*/ 223 h 312"/>
                <a:gd name="T76" fmla="*/ 231 w 379"/>
                <a:gd name="T77" fmla="*/ 169 h 312"/>
                <a:gd name="T78" fmla="*/ 291 w 379"/>
                <a:gd name="T79" fmla="*/ 97 h 312"/>
                <a:gd name="T80" fmla="*/ 123 w 379"/>
                <a:gd name="T81" fmla="*/ 47 h 312"/>
                <a:gd name="T82" fmla="*/ 135 w 379"/>
                <a:gd name="T83" fmla="*/ 150 h 312"/>
                <a:gd name="T84" fmla="*/ 47 w 379"/>
                <a:gd name="T85" fmla="*/ 204 h 312"/>
                <a:gd name="T86" fmla="*/ 0 w 379"/>
                <a:gd name="T87" fmla="*/ 282 h 312"/>
                <a:gd name="T88" fmla="*/ 99 w 379"/>
                <a:gd name="T89" fmla="*/ 273 h 312"/>
                <a:gd name="T90" fmla="*/ 99 w 379"/>
                <a:gd name="T91" fmla="*/ 228 h 312"/>
                <a:gd name="T92" fmla="*/ 139 w 379"/>
                <a:gd name="T93" fmla="*/ 174 h 312"/>
                <a:gd name="T94" fmla="*/ 179 w 379"/>
                <a:gd name="T95" fmla="*/ 210 h 312"/>
                <a:gd name="T96" fmla="*/ 158 w 379"/>
                <a:gd name="T97" fmla="*/ 211 h 312"/>
                <a:gd name="T98" fmla="*/ 141 w 379"/>
                <a:gd name="T99" fmla="*/ 224 h 312"/>
                <a:gd name="T100" fmla="*/ 141 w 379"/>
                <a:gd name="T101" fmla="*/ 292 h 312"/>
                <a:gd name="T102" fmla="*/ 143 w 379"/>
                <a:gd name="T103" fmla="*/ 294 h 312"/>
                <a:gd name="T104" fmla="*/ 144 w 379"/>
                <a:gd name="T105" fmla="*/ 295 h 312"/>
                <a:gd name="T106" fmla="*/ 241 w 379"/>
                <a:gd name="T107" fmla="*/ 29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9" h="312">
                  <a:moveTo>
                    <a:pt x="159" y="229"/>
                  </a:moveTo>
                  <a:lnTo>
                    <a:pt x="159" y="229"/>
                  </a:lnTo>
                  <a:cubicBezTo>
                    <a:pt x="161" y="229"/>
                    <a:pt x="163" y="227"/>
                    <a:pt x="163" y="225"/>
                  </a:cubicBezTo>
                  <a:lnTo>
                    <a:pt x="166" y="217"/>
                  </a:lnTo>
                  <a:lnTo>
                    <a:pt x="172" y="217"/>
                  </a:lnTo>
                  <a:lnTo>
                    <a:pt x="175" y="225"/>
                  </a:lnTo>
                  <a:cubicBezTo>
                    <a:pt x="176" y="227"/>
                    <a:pt x="177" y="229"/>
                    <a:pt x="179" y="229"/>
                  </a:cubicBezTo>
                  <a:lnTo>
                    <a:pt x="236" y="229"/>
                  </a:lnTo>
                  <a:lnTo>
                    <a:pt x="236" y="241"/>
                  </a:lnTo>
                  <a:lnTo>
                    <a:pt x="162" y="241"/>
                  </a:lnTo>
                  <a:cubicBezTo>
                    <a:pt x="159" y="241"/>
                    <a:pt x="158" y="242"/>
                    <a:pt x="157" y="244"/>
                  </a:cubicBezTo>
                  <a:lnTo>
                    <a:pt x="151" y="261"/>
                  </a:lnTo>
                  <a:lnTo>
                    <a:pt x="151" y="229"/>
                  </a:lnTo>
                  <a:lnTo>
                    <a:pt x="159" y="229"/>
                  </a:lnTo>
                  <a:close/>
                  <a:moveTo>
                    <a:pt x="237" y="286"/>
                  </a:moveTo>
                  <a:lnTo>
                    <a:pt x="237" y="286"/>
                  </a:lnTo>
                  <a:lnTo>
                    <a:pt x="153" y="286"/>
                  </a:lnTo>
                  <a:lnTo>
                    <a:pt x="165" y="250"/>
                  </a:lnTo>
                  <a:lnTo>
                    <a:pt x="252" y="250"/>
                  </a:lnTo>
                  <a:lnTo>
                    <a:pt x="237" y="286"/>
                  </a:lnTo>
                  <a:close/>
                  <a:moveTo>
                    <a:pt x="89" y="99"/>
                  </a:moveTo>
                  <a:lnTo>
                    <a:pt x="89" y="99"/>
                  </a:lnTo>
                  <a:cubicBezTo>
                    <a:pt x="89" y="78"/>
                    <a:pt x="106" y="62"/>
                    <a:pt x="126" y="62"/>
                  </a:cubicBezTo>
                  <a:cubicBezTo>
                    <a:pt x="127" y="62"/>
                    <a:pt x="128" y="62"/>
                    <a:pt x="129" y="62"/>
                  </a:cubicBezTo>
                  <a:lnTo>
                    <a:pt x="137" y="62"/>
                  </a:lnTo>
                  <a:lnTo>
                    <a:pt x="137" y="55"/>
                  </a:lnTo>
                  <a:cubicBezTo>
                    <a:pt x="138" y="33"/>
                    <a:pt x="155" y="15"/>
                    <a:pt x="178" y="15"/>
                  </a:cubicBezTo>
                  <a:cubicBezTo>
                    <a:pt x="199" y="15"/>
                    <a:pt x="217" y="32"/>
                    <a:pt x="218" y="53"/>
                  </a:cubicBezTo>
                  <a:lnTo>
                    <a:pt x="219" y="62"/>
                  </a:lnTo>
                  <a:lnTo>
                    <a:pt x="228" y="60"/>
                  </a:lnTo>
                  <a:cubicBezTo>
                    <a:pt x="253" y="53"/>
                    <a:pt x="276" y="72"/>
                    <a:pt x="276" y="97"/>
                  </a:cubicBezTo>
                  <a:cubicBezTo>
                    <a:pt x="276" y="118"/>
                    <a:pt x="259" y="135"/>
                    <a:pt x="238" y="135"/>
                  </a:cubicBezTo>
                  <a:lnTo>
                    <a:pt x="126" y="135"/>
                  </a:lnTo>
                  <a:cubicBezTo>
                    <a:pt x="106" y="135"/>
                    <a:pt x="89" y="119"/>
                    <a:pt x="89" y="99"/>
                  </a:cubicBezTo>
                  <a:close/>
                  <a:moveTo>
                    <a:pt x="89" y="230"/>
                  </a:moveTo>
                  <a:lnTo>
                    <a:pt x="89" y="230"/>
                  </a:lnTo>
                  <a:cubicBezTo>
                    <a:pt x="89" y="237"/>
                    <a:pt x="72" y="246"/>
                    <a:pt x="50" y="246"/>
                  </a:cubicBezTo>
                  <a:cubicBezTo>
                    <a:pt x="27" y="246"/>
                    <a:pt x="10" y="237"/>
                    <a:pt x="10" y="230"/>
                  </a:cubicBezTo>
                  <a:cubicBezTo>
                    <a:pt x="10" y="222"/>
                    <a:pt x="27" y="214"/>
                    <a:pt x="50" y="214"/>
                  </a:cubicBezTo>
                  <a:cubicBezTo>
                    <a:pt x="72" y="214"/>
                    <a:pt x="89" y="222"/>
                    <a:pt x="89" y="230"/>
                  </a:cubicBezTo>
                  <a:close/>
                  <a:moveTo>
                    <a:pt x="89" y="282"/>
                  </a:moveTo>
                  <a:lnTo>
                    <a:pt x="89" y="282"/>
                  </a:lnTo>
                  <a:cubicBezTo>
                    <a:pt x="89" y="292"/>
                    <a:pt x="73" y="302"/>
                    <a:pt x="50" y="302"/>
                  </a:cubicBezTo>
                  <a:cubicBezTo>
                    <a:pt x="26" y="302"/>
                    <a:pt x="10" y="292"/>
                    <a:pt x="10" y="282"/>
                  </a:cubicBezTo>
                  <a:lnTo>
                    <a:pt x="10" y="272"/>
                  </a:lnTo>
                  <a:cubicBezTo>
                    <a:pt x="19" y="279"/>
                    <a:pt x="33" y="283"/>
                    <a:pt x="50" y="283"/>
                  </a:cubicBezTo>
                  <a:cubicBezTo>
                    <a:pt x="66" y="283"/>
                    <a:pt x="80" y="279"/>
                    <a:pt x="89" y="272"/>
                  </a:cubicBezTo>
                  <a:lnTo>
                    <a:pt x="89" y="273"/>
                  </a:lnTo>
                  <a:lnTo>
                    <a:pt x="89" y="282"/>
                  </a:lnTo>
                  <a:close/>
                  <a:moveTo>
                    <a:pt x="89" y="253"/>
                  </a:moveTo>
                  <a:lnTo>
                    <a:pt x="89" y="253"/>
                  </a:lnTo>
                  <a:cubicBezTo>
                    <a:pt x="89" y="263"/>
                    <a:pt x="73" y="273"/>
                    <a:pt x="50" y="273"/>
                  </a:cubicBezTo>
                  <a:cubicBezTo>
                    <a:pt x="26" y="273"/>
                    <a:pt x="10" y="263"/>
                    <a:pt x="10" y="253"/>
                  </a:cubicBezTo>
                  <a:lnTo>
                    <a:pt x="10" y="245"/>
                  </a:lnTo>
                  <a:cubicBezTo>
                    <a:pt x="19" y="252"/>
                    <a:pt x="33" y="256"/>
                    <a:pt x="50" y="256"/>
                  </a:cubicBezTo>
                  <a:cubicBezTo>
                    <a:pt x="66" y="256"/>
                    <a:pt x="80" y="252"/>
                    <a:pt x="89" y="245"/>
                  </a:cubicBezTo>
                  <a:lnTo>
                    <a:pt x="89" y="253"/>
                  </a:lnTo>
                  <a:close/>
                  <a:moveTo>
                    <a:pt x="369" y="223"/>
                  </a:moveTo>
                  <a:lnTo>
                    <a:pt x="369" y="223"/>
                  </a:lnTo>
                  <a:cubicBezTo>
                    <a:pt x="369" y="225"/>
                    <a:pt x="358" y="231"/>
                    <a:pt x="337" y="231"/>
                  </a:cubicBezTo>
                  <a:cubicBezTo>
                    <a:pt x="315" y="231"/>
                    <a:pt x="304" y="225"/>
                    <a:pt x="304" y="223"/>
                  </a:cubicBezTo>
                  <a:cubicBezTo>
                    <a:pt x="304" y="221"/>
                    <a:pt x="315" y="214"/>
                    <a:pt x="337" y="214"/>
                  </a:cubicBezTo>
                  <a:cubicBezTo>
                    <a:pt x="358" y="214"/>
                    <a:pt x="369" y="221"/>
                    <a:pt x="369" y="223"/>
                  </a:cubicBezTo>
                  <a:close/>
                  <a:moveTo>
                    <a:pt x="361" y="283"/>
                  </a:moveTo>
                  <a:lnTo>
                    <a:pt x="361" y="283"/>
                  </a:lnTo>
                  <a:cubicBezTo>
                    <a:pt x="357" y="286"/>
                    <a:pt x="349" y="292"/>
                    <a:pt x="337" y="292"/>
                  </a:cubicBezTo>
                  <a:cubicBezTo>
                    <a:pt x="325" y="292"/>
                    <a:pt x="316" y="286"/>
                    <a:pt x="312" y="283"/>
                  </a:cubicBezTo>
                  <a:lnTo>
                    <a:pt x="312" y="259"/>
                  </a:lnTo>
                  <a:cubicBezTo>
                    <a:pt x="318" y="261"/>
                    <a:pt x="326" y="263"/>
                    <a:pt x="337" y="263"/>
                  </a:cubicBezTo>
                  <a:cubicBezTo>
                    <a:pt x="347" y="263"/>
                    <a:pt x="355" y="261"/>
                    <a:pt x="361" y="259"/>
                  </a:cubicBezTo>
                  <a:lnTo>
                    <a:pt x="361" y="283"/>
                  </a:lnTo>
                  <a:close/>
                  <a:moveTo>
                    <a:pt x="337" y="253"/>
                  </a:moveTo>
                  <a:lnTo>
                    <a:pt x="337" y="253"/>
                  </a:lnTo>
                  <a:cubicBezTo>
                    <a:pt x="313" y="253"/>
                    <a:pt x="306" y="243"/>
                    <a:pt x="304" y="241"/>
                  </a:cubicBezTo>
                  <a:lnTo>
                    <a:pt x="304" y="235"/>
                  </a:lnTo>
                  <a:cubicBezTo>
                    <a:pt x="312" y="239"/>
                    <a:pt x="325" y="241"/>
                    <a:pt x="337" y="241"/>
                  </a:cubicBezTo>
                  <a:cubicBezTo>
                    <a:pt x="349" y="241"/>
                    <a:pt x="361" y="239"/>
                    <a:pt x="369" y="235"/>
                  </a:cubicBezTo>
                  <a:lnTo>
                    <a:pt x="369" y="242"/>
                  </a:lnTo>
                  <a:cubicBezTo>
                    <a:pt x="367" y="245"/>
                    <a:pt x="360" y="253"/>
                    <a:pt x="337" y="253"/>
                  </a:cubicBezTo>
                  <a:close/>
                  <a:moveTo>
                    <a:pt x="241" y="296"/>
                  </a:moveTo>
                  <a:lnTo>
                    <a:pt x="241" y="296"/>
                  </a:lnTo>
                  <a:cubicBezTo>
                    <a:pt x="241" y="296"/>
                    <a:pt x="242" y="296"/>
                    <a:pt x="242" y="295"/>
                  </a:cubicBezTo>
                  <a:cubicBezTo>
                    <a:pt x="243" y="295"/>
                    <a:pt x="245" y="294"/>
                    <a:pt x="245" y="293"/>
                  </a:cubicBezTo>
                  <a:lnTo>
                    <a:pt x="245" y="293"/>
                  </a:lnTo>
                  <a:lnTo>
                    <a:pt x="264" y="247"/>
                  </a:lnTo>
                  <a:cubicBezTo>
                    <a:pt x="264" y="246"/>
                    <a:pt x="264" y="244"/>
                    <a:pt x="263" y="243"/>
                  </a:cubicBezTo>
                  <a:cubicBezTo>
                    <a:pt x="262" y="241"/>
                    <a:pt x="261" y="241"/>
                    <a:pt x="259" y="241"/>
                  </a:cubicBezTo>
                  <a:lnTo>
                    <a:pt x="246" y="241"/>
                  </a:lnTo>
                  <a:lnTo>
                    <a:pt x="246" y="224"/>
                  </a:lnTo>
                  <a:cubicBezTo>
                    <a:pt x="246" y="221"/>
                    <a:pt x="244" y="219"/>
                    <a:pt x="241" y="219"/>
                  </a:cubicBezTo>
                  <a:lnTo>
                    <a:pt x="184" y="219"/>
                  </a:lnTo>
                  <a:lnTo>
                    <a:pt x="184" y="150"/>
                  </a:lnTo>
                  <a:lnTo>
                    <a:pt x="226" y="150"/>
                  </a:lnTo>
                  <a:lnTo>
                    <a:pt x="226" y="174"/>
                  </a:lnTo>
                  <a:lnTo>
                    <a:pt x="335" y="174"/>
                  </a:lnTo>
                  <a:lnTo>
                    <a:pt x="335" y="204"/>
                  </a:lnTo>
                  <a:cubicBezTo>
                    <a:pt x="315" y="205"/>
                    <a:pt x="294" y="210"/>
                    <a:pt x="294" y="223"/>
                  </a:cubicBezTo>
                  <a:cubicBezTo>
                    <a:pt x="294" y="223"/>
                    <a:pt x="294" y="224"/>
                    <a:pt x="295" y="224"/>
                  </a:cubicBezTo>
                  <a:cubicBezTo>
                    <a:pt x="294" y="225"/>
                    <a:pt x="294" y="225"/>
                    <a:pt x="294" y="226"/>
                  </a:cubicBezTo>
                  <a:lnTo>
                    <a:pt x="294" y="242"/>
                  </a:lnTo>
                  <a:cubicBezTo>
                    <a:pt x="294" y="243"/>
                    <a:pt x="294" y="243"/>
                    <a:pt x="295" y="244"/>
                  </a:cubicBezTo>
                  <a:cubicBezTo>
                    <a:pt x="295" y="244"/>
                    <a:pt x="297" y="249"/>
                    <a:pt x="303" y="253"/>
                  </a:cubicBezTo>
                  <a:cubicBezTo>
                    <a:pt x="303" y="254"/>
                    <a:pt x="302" y="254"/>
                    <a:pt x="302" y="254"/>
                  </a:cubicBezTo>
                  <a:lnTo>
                    <a:pt x="302" y="286"/>
                  </a:lnTo>
                  <a:cubicBezTo>
                    <a:pt x="302" y="287"/>
                    <a:pt x="303" y="288"/>
                    <a:pt x="304" y="289"/>
                  </a:cubicBezTo>
                  <a:cubicBezTo>
                    <a:pt x="304" y="290"/>
                    <a:pt x="317" y="302"/>
                    <a:pt x="337" y="302"/>
                  </a:cubicBezTo>
                  <a:cubicBezTo>
                    <a:pt x="356" y="302"/>
                    <a:pt x="369" y="290"/>
                    <a:pt x="369" y="289"/>
                  </a:cubicBezTo>
                  <a:cubicBezTo>
                    <a:pt x="370" y="288"/>
                    <a:pt x="371" y="287"/>
                    <a:pt x="371" y="286"/>
                  </a:cubicBezTo>
                  <a:lnTo>
                    <a:pt x="371" y="255"/>
                  </a:lnTo>
                  <a:cubicBezTo>
                    <a:pt x="376" y="251"/>
                    <a:pt x="378" y="247"/>
                    <a:pt x="379" y="246"/>
                  </a:cubicBezTo>
                  <a:cubicBezTo>
                    <a:pt x="379" y="245"/>
                    <a:pt x="379" y="244"/>
                    <a:pt x="379" y="244"/>
                  </a:cubicBezTo>
                  <a:lnTo>
                    <a:pt x="379" y="226"/>
                  </a:lnTo>
                  <a:cubicBezTo>
                    <a:pt x="379" y="225"/>
                    <a:pt x="379" y="225"/>
                    <a:pt x="379" y="224"/>
                  </a:cubicBezTo>
                  <a:cubicBezTo>
                    <a:pt x="379" y="224"/>
                    <a:pt x="379" y="223"/>
                    <a:pt x="379" y="223"/>
                  </a:cubicBezTo>
                  <a:cubicBezTo>
                    <a:pt x="379" y="211"/>
                    <a:pt x="359" y="205"/>
                    <a:pt x="340" y="204"/>
                  </a:cubicBezTo>
                  <a:lnTo>
                    <a:pt x="340" y="169"/>
                  </a:lnTo>
                  <a:lnTo>
                    <a:pt x="231" y="169"/>
                  </a:lnTo>
                  <a:lnTo>
                    <a:pt x="231" y="150"/>
                  </a:lnTo>
                  <a:lnTo>
                    <a:pt x="238" y="150"/>
                  </a:lnTo>
                  <a:cubicBezTo>
                    <a:pt x="267" y="150"/>
                    <a:pt x="291" y="126"/>
                    <a:pt x="291" y="97"/>
                  </a:cubicBezTo>
                  <a:cubicBezTo>
                    <a:pt x="291" y="66"/>
                    <a:pt x="263" y="40"/>
                    <a:pt x="232" y="44"/>
                  </a:cubicBezTo>
                  <a:cubicBezTo>
                    <a:pt x="226" y="19"/>
                    <a:pt x="204" y="0"/>
                    <a:pt x="178" y="0"/>
                  </a:cubicBezTo>
                  <a:cubicBezTo>
                    <a:pt x="150" y="0"/>
                    <a:pt x="127" y="20"/>
                    <a:pt x="123" y="47"/>
                  </a:cubicBezTo>
                  <a:cubicBezTo>
                    <a:pt x="96" y="49"/>
                    <a:pt x="75" y="71"/>
                    <a:pt x="75" y="99"/>
                  </a:cubicBezTo>
                  <a:cubicBezTo>
                    <a:pt x="75" y="127"/>
                    <a:pt x="98" y="150"/>
                    <a:pt x="126" y="150"/>
                  </a:cubicBezTo>
                  <a:lnTo>
                    <a:pt x="135" y="150"/>
                  </a:lnTo>
                  <a:lnTo>
                    <a:pt x="135" y="169"/>
                  </a:lnTo>
                  <a:lnTo>
                    <a:pt x="47" y="169"/>
                  </a:lnTo>
                  <a:lnTo>
                    <a:pt x="47" y="204"/>
                  </a:lnTo>
                  <a:cubicBezTo>
                    <a:pt x="22" y="204"/>
                    <a:pt x="4" y="214"/>
                    <a:pt x="1" y="226"/>
                  </a:cubicBezTo>
                  <a:cubicBezTo>
                    <a:pt x="0" y="227"/>
                    <a:pt x="0" y="228"/>
                    <a:pt x="0" y="228"/>
                  </a:cubicBezTo>
                  <a:lnTo>
                    <a:pt x="0" y="282"/>
                  </a:lnTo>
                  <a:cubicBezTo>
                    <a:pt x="0" y="299"/>
                    <a:pt x="22" y="312"/>
                    <a:pt x="50" y="312"/>
                  </a:cubicBezTo>
                  <a:cubicBezTo>
                    <a:pt x="77" y="312"/>
                    <a:pt x="99" y="299"/>
                    <a:pt x="99" y="282"/>
                  </a:cubicBezTo>
                  <a:lnTo>
                    <a:pt x="99" y="273"/>
                  </a:lnTo>
                  <a:lnTo>
                    <a:pt x="99" y="262"/>
                  </a:lnTo>
                  <a:lnTo>
                    <a:pt x="99" y="228"/>
                  </a:lnTo>
                  <a:lnTo>
                    <a:pt x="99" y="228"/>
                  </a:lnTo>
                  <a:cubicBezTo>
                    <a:pt x="98" y="215"/>
                    <a:pt x="78" y="204"/>
                    <a:pt x="52" y="204"/>
                  </a:cubicBezTo>
                  <a:lnTo>
                    <a:pt x="52" y="174"/>
                  </a:lnTo>
                  <a:lnTo>
                    <a:pt x="139" y="174"/>
                  </a:lnTo>
                  <a:lnTo>
                    <a:pt x="139" y="150"/>
                  </a:lnTo>
                  <a:lnTo>
                    <a:pt x="179" y="150"/>
                  </a:lnTo>
                  <a:lnTo>
                    <a:pt x="179" y="210"/>
                  </a:lnTo>
                  <a:cubicBezTo>
                    <a:pt x="178" y="208"/>
                    <a:pt x="177" y="207"/>
                    <a:pt x="175" y="207"/>
                  </a:cubicBezTo>
                  <a:lnTo>
                    <a:pt x="163" y="207"/>
                  </a:lnTo>
                  <a:cubicBezTo>
                    <a:pt x="160" y="207"/>
                    <a:pt x="159" y="209"/>
                    <a:pt x="158" y="211"/>
                  </a:cubicBezTo>
                  <a:lnTo>
                    <a:pt x="155" y="219"/>
                  </a:lnTo>
                  <a:lnTo>
                    <a:pt x="146" y="219"/>
                  </a:lnTo>
                  <a:cubicBezTo>
                    <a:pt x="143" y="219"/>
                    <a:pt x="141" y="221"/>
                    <a:pt x="141" y="224"/>
                  </a:cubicBezTo>
                  <a:lnTo>
                    <a:pt x="141" y="291"/>
                  </a:lnTo>
                  <a:cubicBezTo>
                    <a:pt x="141" y="291"/>
                    <a:pt x="141" y="291"/>
                    <a:pt x="141" y="291"/>
                  </a:cubicBezTo>
                  <a:cubicBezTo>
                    <a:pt x="141" y="291"/>
                    <a:pt x="141" y="292"/>
                    <a:pt x="141" y="292"/>
                  </a:cubicBezTo>
                  <a:cubicBezTo>
                    <a:pt x="141" y="292"/>
                    <a:pt x="141" y="293"/>
                    <a:pt x="142" y="293"/>
                  </a:cubicBezTo>
                  <a:cubicBezTo>
                    <a:pt x="142" y="293"/>
                    <a:pt x="142" y="293"/>
                    <a:pt x="142" y="294"/>
                  </a:cubicBezTo>
                  <a:cubicBezTo>
                    <a:pt x="142" y="294"/>
                    <a:pt x="142" y="294"/>
                    <a:pt x="143" y="294"/>
                  </a:cubicBezTo>
                  <a:cubicBezTo>
                    <a:pt x="143" y="294"/>
                    <a:pt x="143" y="295"/>
                    <a:pt x="143" y="295"/>
                  </a:cubicBezTo>
                  <a:cubicBezTo>
                    <a:pt x="144" y="295"/>
                    <a:pt x="144" y="295"/>
                    <a:pt x="144" y="295"/>
                  </a:cubicBezTo>
                  <a:cubicBezTo>
                    <a:pt x="144" y="295"/>
                    <a:pt x="144" y="295"/>
                    <a:pt x="144" y="295"/>
                  </a:cubicBezTo>
                  <a:cubicBezTo>
                    <a:pt x="145" y="296"/>
                    <a:pt x="146" y="296"/>
                    <a:pt x="146" y="296"/>
                  </a:cubicBezTo>
                  <a:lnTo>
                    <a:pt x="241" y="296"/>
                  </a:lnTo>
                  <a:cubicBezTo>
                    <a:pt x="241" y="296"/>
                    <a:pt x="241" y="296"/>
                    <a:pt x="241" y="29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4" name="Freeform 459"/>
            <p:cNvSpPr>
              <a:spLocks/>
            </p:cNvSpPr>
            <p:nvPr/>
          </p:nvSpPr>
          <p:spPr bwMode="auto">
            <a:xfrm>
              <a:off x="7402513" y="2843213"/>
              <a:ext cx="12700" cy="22225"/>
            </a:xfrm>
            <a:custGeom>
              <a:avLst/>
              <a:gdLst>
                <a:gd name="T0" fmla="*/ 14 w 14"/>
                <a:gd name="T1" fmla="*/ 4 h 24"/>
                <a:gd name="T2" fmla="*/ 14 w 14"/>
                <a:gd name="T3" fmla="*/ 4 h 24"/>
                <a:gd name="T4" fmla="*/ 14 w 14"/>
                <a:gd name="T5" fmla="*/ 0 h 24"/>
                <a:gd name="T6" fmla="*/ 0 w 14"/>
                <a:gd name="T7" fmla="*/ 0 h 24"/>
                <a:gd name="T8" fmla="*/ 0 w 14"/>
                <a:gd name="T9" fmla="*/ 24 h 24"/>
                <a:gd name="T10" fmla="*/ 5 w 14"/>
                <a:gd name="T11" fmla="*/ 24 h 24"/>
                <a:gd name="T12" fmla="*/ 5 w 14"/>
                <a:gd name="T13" fmla="*/ 15 h 24"/>
                <a:gd name="T14" fmla="*/ 13 w 14"/>
                <a:gd name="T15" fmla="*/ 15 h 24"/>
                <a:gd name="T16" fmla="*/ 13 w 14"/>
                <a:gd name="T17" fmla="*/ 10 h 24"/>
                <a:gd name="T18" fmla="*/ 5 w 14"/>
                <a:gd name="T19" fmla="*/ 10 h 24"/>
                <a:gd name="T20" fmla="*/ 5 w 14"/>
                <a:gd name="T21" fmla="*/ 4 h 24"/>
                <a:gd name="T22" fmla="*/ 14 w 14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4"/>
                  </a:moveTo>
                  <a:lnTo>
                    <a:pt x="14" y="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5" y="24"/>
                  </a:lnTo>
                  <a:lnTo>
                    <a:pt x="5" y="15"/>
                  </a:lnTo>
                  <a:lnTo>
                    <a:pt x="13" y="15"/>
                  </a:lnTo>
                  <a:lnTo>
                    <a:pt x="13" y="10"/>
                  </a:lnTo>
                  <a:lnTo>
                    <a:pt x="5" y="10"/>
                  </a:lnTo>
                  <a:lnTo>
                    <a:pt x="5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5" name="Freeform 460"/>
            <p:cNvSpPr>
              <a:spLocks/>
            </p:cNvSpPr>
            <p:nvPr/>
          </p:nvSpPr>
          <p:spPr bwMode="auto">
            <a:xfrm>
              <a:off x="7418388" y="2849563"/>
              <a:ext cx="15875" cy="17463"/>
            </a:xfrm>
            <a:custGeom>
              <a:avLst/>
              <a:gdLst>
                <a:gd name="T0" fmla="*/ 17 w 17"/>
                <a:gd name="T1" fmla="*/ 17 h 18"/>
                <a:gd name="T2" fmla="*/ 17 w 17"/>
                <a:gd name="T3" fmla="*/ 17 h 18"/>
                <a:gd name="T4" fmla="*/ 17 w 17"/>
                <a:gd name="T5" fmla="*/ 0 h 18"/>
                <a:gd name="T6" fmla="*/ 12 w 17"/>
                <a:gd name="T7" fmla="*/ 0 h 18"/>
                <a:gd name="T8" fmla="*/ 12 w 17"/>
                <a:gd name="T9" fmla="*/ 10 h 18"/>
                <a:gd name="T10" fmla="*/ 11 w 17"/>
                <a:gd name="T11" fmla="*/ 13 h 18"/>
                <a:gd name="T12" fmla="*/ 8 w 17"/>
                <a:gd name="T13" fmla="*/ 14 h 18"/>
                <a:gd name="T14" fmla="*/ 5 w 17"/>
                <a:gd name="T15" fmla="*/ 10 h 18"/>
                <a:gd name="T16" fmla="*/ 5 w 17"/>
                <a:gd name="T17" fmla="*/ 0 h 18"/>
                <a:gd name="T18" fmla="*/ 0 w 17"/>
                <a:gd name="T19" fmla="*/ 0 h 18"/>
                <a:gd name="T20" fmla="*/ 0 w 17"/>
                <a:gd name="T21" fmla="*/ 10 h 18"/>
                <a:gd name="T22" fmla="*/ 6 w 17"/>
                <a:gd name="T23" fmla="*/ 18 h 18"/>
                <a:gd name="T24" fmla="*/ 12 w 17"/>
                <a:gd name="T25" fmla="*/ 15 h 18"/>
                <a:gd name="T26" fmla="*/ 12 w 17"/>
                <a:gd name="T27" fmla="*/ 15 h 18"/>
                <a:gd name="T28" fmla="*/ 12 w 17"/>
                <a:gd name="T29" fmla="*/ 17 h 18"/>
                <a:gd name="T30" fmla="*/ 17 w 17"/>
                <a:gd name="T3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8">
                  <a:moveTo>
                    <a:pt x="17" y="17"/>
                  </a:moveTo>
                  <a:lnTo>
                    <a:pt x="17" y="17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10"/>
                  </a:lnTo>
                  <a:cubicBezTo>
                    <a:pt x="12" y="11"/>
                    <a:pt x="12" y="12"/>
                    <a:pt x="11" y="13"/>
                  </a:cubicBezTo>
                  <a:cubicBezTo>
                    <a:pt x="10" y="14"/>
                    <a:pt x="10" y="14"/>
                    <a:pt x="8" y="14"/>
                  </a:cubicBezTo>
                  <a:cubicBezTo>
                    <a:pt x="6" y="14"/>
                    <a:pt x="5" y="13"/>
                    <a:pt x="5" y="10"/>
                  </a:cubicBez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ubicBezTo>
                    <a:pt x="0" y="15"/>
                    <a:pt x="2" y="18"/>
                    <a:pt x="6" y="18"/>
                  </a:cubicBezTo>
                  <a:cubicBezTo>
                    <a:pt x="9" y="18"/>
                    <a:pt x="10" y="17"/>
                    <a:pt x="12" y="15"/>
                  </a:cubicBezTo>
                  <a:lnTo>
                    <a:pt x="12" y="15"/>
                  </a:lnTo>
                  <a:lnTo>
                    <a:pt x="12" y="17"/>
                  </a:lnTo>
                  <a:lnTo>
                    <a:pt x="17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6" name="Freeform 461"/>
            <p:cNvSpPr>
              <a:spLocks/>
            </p:cNvSpPr>
            <p:nvPr/>
          </p:nvSpPr>
          <p:spPr bwMode="auto">
            <a:xfrm>
              <a:off x="7439025" y="2847975"/>
              <a:ext cx="11113" cy="19050"/>
            </a:xfrm>
            <a:custGeom>
              <a:avLst/>
              <a:gdLst>
                <a:gd name="T0" fmla="*/ 5 w 13"/>
                <a:gd name="T1" fmla="*/ 15 h 19"/>
                <a:gd name="T2" fmla="*/ 5 w 13"/>
                <a:gd name="T3" fmla="*/ 15 h 19"/>
                <a:gd name="T4" fmla="*/ 0 w 13"/>
                <a:gd name="T5" fmla="*/ 14 h 19"/>
                <a:gd name="T6" fmla="*/ 0 w 13"/>
                <a:gd name="T7" fmla="*/ 18 h 19"/>
                <a:gd name="T8" fmla="*/ 5 w 13"/>
                <a:gd name="T9" fmla="*/ 19 h 19"/>
                <a:gd name="T10" fmla="*/ 11 w 13"/>
                <a:gd name="T11" fmla="*/ 17 h 19"/>
                <a:gd name="T12" fmla="*/ 13 w 13"/>
                <a:gd name="T13" fmla="*/ 13 h 19"/>
                <a:gd name="T14" fmla="*/ 13 w 13"/>
                <a:gd name="T15" fmla="*/ 11 h 19"/>
                <a:gd name="T16" fmla="*/ 11 w 13"/>
                <a:gd name="T17" fmla="*/ 9 h 19"/>
                <a:gd name="T18" fmla="*/ 7 w 13"/>
                <a:gd name="T19" fmla="*/ 8 h 19"/>
                <a:gd name="T20" fmla="*/ 5 w 13"/>
                <a:gd name="T21" fmla="*/ 6 h 19"/>
                <a:gd name="T22" fmla="*/ 6 w 13"/>
                <a:gd name="T23" fmla="*/ 4 h 19"/>
                <a:gd name="T24" fmla="*/ 8 w 13"/>
                <a:gd name="T25" fmla="*/ 4 h 19"/>
                <a:gd name="T26" fmla="*/ 12 w 13"/>
                <a:gd name="T27" fmla="*/ 5 h 19"/>
                <a:gd name="T28" fmla="*/ 12 w 13"/>
                <a:gd name="T29" fmla="*/ 1 h 19"/>
                <a:gd name="T30" fmla="*/ 8 w 13"/>
                <a:gd name="T31" fmla="*/ 0 h 19"/>
                <a:gd name="T32" fmla="*/ 2 w 13"/>
                <a:gd name="T33" fmla="*/ 2 h 19"/>
                <a:gd name="T34" fmla="*/ 0 w 13"/>
                <a:gd name="T35" fmla="*/ 6 h 19"/>
                <a:gd name="T36" fmla="*/ 1 w 13"/>
                <a:gd name="T37" fmla="*/ 9 h 19"/>
                <a:gd name="T38" fmla="*/ 6 w 13"/>
                <a:gd name="T39" fmla="*/ 12 h 19"/>
                <a:gd name="T40" fmla="*/ 8 w 13"/>
                <a:gd name="T41" fmla="*/ 14 h 19"/>
                <a:gd name="T42" fmla="*/ 5 w 13"/>
                <a:gd name="T4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9">
                  <a:moveTo>
                    <a:pt x="5" y="15"/>
                  </a:moveTo>
                  <a:lnTo>
                    <a:pt x="5" y="15"/>
                  </a:lnTo>
                  <a:cubicBezTo>
                    <a:pt x="4" y="15"/>
                    <a:pt x="2" y="15"/>
                    <a:pt x="0" y="14"/>
                  </a:cubicBezTo>
                  <a:lnTo>
                    <a:pt x="0" y="18"/>
                  </a:lnTo>
                  <a:cubicBezTo>
                    <a:pt x="2" y="19"/>
                    <a:pt x="3" y="19"/>
                    <a:pt x="5" y="19"/>
                  </a:cubicBezTo>
                  <a:cubicBezTo>
                    <a:pt x="8" y="19"/>
                    <a:pt x="10" y="18"/>
                    <a:pt x="11" y="17"/>
                  </a:cubicBezTo>
                  <a:cubicBezTo>
                    <a:pt x="13" y="16"/>
                    <a:pt x="13" y="15"/>
                    <a:pt x="13" y="13"/>
                  </a:cubicBezTo>
                  <a:cubicBezTo>
                    <a:pt x="13" y="12"/>
                    <a:pt x="13" y="11"/>
                    <a:pt x="13" y="11"/>
                  </a:cubicBezTo>
                  <a:cubicBezTo>
                    <a:pt x="12" y="10"/>
                    <a:pt x="12" y="9"/>
                    <a:pt x="11" y="9"/>
                  </a:cubicBezTo>
                  <a:cubicBezTo>
                    <a:pt x="10" y="9"/>
                    <a:pt x="9" y="8"/>
                    <a:pt x="7" y="8"/>
                  </a:cubicBezTo>
                  <a:cubicBezTo>
                    <a:pt x="6" y="7"/>
                    <a:pt x="5" y="6"/>
                    <a:pt x="5" y="6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9" y="4"/>
                    <a:pt x="11" y="4"/>
                    <a:pt x="12" y="5"/>
                  </a:cubicBezTo>
                  <a:lnTo>
                    <a:pt x="12" y="1"/>
                  </a:lnTo>
                  <a:cubicBezTo>
                    <a:pt x="11" y="1"/>
                    <a:pt x="9" y="0"/>
                    <a:pt x="8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7"/>
                    <a:pt x="1" y="9"/>
                    <a:pt x="1" y="9"/>
                  </a:cubicBezTo>
                  <a:cubicBezTo>
                    <a:pt x="2" y="10"/>
                    <a:pt x="4" y="11"/>
                    <a:pt x="6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8" y="15"/>
                    <a:pt x="7" y="15"/>
                    <a:pt x="5" y="1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7" name="Freeform 462"/>
            <p:cNvSpPr>
              <a:spLocks/>
            </p:cNvSpPr>
            <p:nvPr/>
          </p:nvSpPr>
          <p:spPr bwMode="auto">
            <a:xfrm>
              <a:off x="7454900" y="2849563"/>
              <a:ext cx="4763" cy="15875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5 w 5"/>
                <a:gd name="T5" fmla="*/ 17 h 17"/>
                <a:gd name="T6" fmla="*/ 5 w 5"/>
                <a:gd name="T7" fmla="*/ 0 h 17"/>
                <a:gd name="T8" fmla="*/ 0 w 5"/>
                <a:gd name="T9" fmla="*/ 0 h 17"/>
                <a:gd name="T10" fmla="*/ 0 w 5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5" y="17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8" name="Freeform 463"/>
            <p:cNvSpPr>
              <a:spLocks/>
            </p:cNvSpPr>
            <p:nvPr/>
          </p:nvSpPr>
          <p:spPr bwMode="auto">
            <a:xfrm>
              <a:off x="7453313" y="2841625"/>
              <a:ext cx="6350" cy="4763"/>
            </a:xfrm>
            <a:custGeom>
              <a:avLst/>
              <a:gdLst>
                <a:gd name="T0" fmla="*/ 5 w 6"/>
                <a:gd name="T1" fmla="*/ 0 h 5"/>
                <a:gd name="T2" fmla="*/ 5 w 6"/>
                <a:gd name="T3" fmla="*/ 0 h 5"/>
                <a:gd name="T4" fmla="*/ 3 w 6"/>
                <a:gd name="T5" fmla="*/ 0 h 5"/>
                <a:gd name="T6" fmla="*/ 1 w 6"/>
                <a:gd name="T7" fmla="*/ 0 h 5"/>
                <a:gd name="T8" fmla="*/ 0 w 6"/>
                <a:gd name="T9" fmla="*/ 2 h 5"/>
                <a:gd name="T10" fmla="*/ 1 w 6"/>
                <a:gd name="T11" fmla="*/ 4 h 5"/>
                <a:gd name="T12" fmla="*/ 3 w 6"/>
                <a:gd name="T13" fmla="*/ 5 h 5"/>
                <a:gd name="T14" fmla="*/ 5 w 6"/>
                <a:gd name="T15" fmla="*/ 4 h 5"/>
                <a:gd name="T16" fmla="*/ 6 w 6"/>
                <a:gd name="T17" fmla="*/ 2 h 5"/>
                <a:gd name="T18" fmla="*/ 5 w 6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1"/>
                    <a:pt x="6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9" name="Freeform 464"/>
            <p:cNvSpPr>
              <a:spLocks noEditPoints="1"/>
            </p:cNvSpPr>
            <p:nvPr/>
          </p:nvSpPr>
          <p:spPr bwMode="auto">
            <a:xfrm>
              <a:off x="7462838" y="2847975"/>
              <a:ext cx="17463" cy="19050"/>
            </a:xfrm>
            <a:custGeom>
              <a:avLst/>
              <a:gdLst>
                <a:gd name="T0" fmla="*/ 14 w 19"/>
                <a:gd name="T1" fmla="*/ 10 h 19"/>
                <a:gd name="T2" fmla="*/ 14 w 19"/>
                <a:gd name="T3" fmla="*/ 10 h 19"/>
                <a:gd name="T4" fmla="*/ 10 w 19"/>
                <a:gd name="T5" fmla="*/ 15 h 19"/>
                <a:gd name="T6" fmla="*/ 5 w 19"/>
                <a:gd name="T7" fmla="*/ 10 h 19"/>
                <a:gd name="T8" fmla="*/ 6 w 19"/>
                <a:gd name="T9" fmla="*/ 6 h 19"/>
                <a:gd name="T10" fmla="*/ 10 w 19"/>
                <a:gd name="T11" fmla="*/ 4 h 19"/>
                <a:gd name="T12" fmla="*/ 14 w 19"/>
                <a:gd name="T13" fmla="*/ 10 h 19"/>
                <a:gd name="T14" fmla="*/ 3 w 19"/>
                <a:gd name="T15" fmla="*/ 3 h 19"/>
                <a:gd name="T16" fmla="*/ 3 w 19"/>
                <a:gd name="T17" fmla="*/ 3 h 19"/>
                <a:gd name="T18" fmla="*/ 0 w 19"/>
                <a:gd name="T19" fmla="*/ 10 h 19"/>
                <a:gd name="T20" fmla="*/ 3 w 19"/>
                <a:gd name="T21" fmla="*/ 16 h 19"/>
                <a:gd name="T22" fmla="*/ 9 w 19"/>
                <a:gd name="T23" fmla="*/ 19 h 19"/>
                <a:gd name="T24" fmla="*/ 16 w 19"/>
                <a:gd name="T25" fmla="*/ 16 h 19"/>
                <a:gd name="T26" fmla="*/ 19 w 19"/>
                <a:gd name="T27" fmla="*/ 9 h 19"/>
                <a:gd name="T28" fmla="*/ 16 w 19"/>
                <a:gd name="T29" fmla="*/ 3 h 19"/>
                <a:gd name="T30" fmla="*/ 10 w 19"/>
                <a:gd name="T31" fmla="*/ 0 h 19"/>
                <a:gd name="T32" fmla="*/ 3 w 19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14" y="10"/>
                  </a:moveTo>
                  <a:lnTo>
                    <a:pt x="14" y="10"/>
                  </a:lnTo>
                  <a:cubicBezTo>
                    <a:pt x="14" y="13"/>
                    <a:pt x="12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8"/>
                    <a:pt x="6" y="7"/>
                    <a:pt x="6" y="6"/>
                  </a:cubicBezTo>
                  <a:cubicBezTo>
                    <a:pt x="7" y="5"/>
                    <a:pt x="8" y="4"/>
                    <a:pt x="10" y="4"/>
                  </a:cubicBezTo>
                  <a:cubicBezTo>
                    <a:pt x="12" y="4"/>
                    <a:pt x="14" y="6"/>
                    <a:pt x="14" y="10"/>
                  </a:cubicBezTo>
                  <a:close/>
                  <a:moveTo>
                    <a:pt x="3" y="3"/>
                  </a:moveTo>
                  <a:lnTo>
                    <a:pt x="3" y="3"/>
                  </a:lnTo>
                  <a:cubicBezTo>
                    <a:pt x="1" y="5"/>
                    <a:pt x="0" y="7"/>
                    <a:pt x="0" y="10"/>
                  </a:cubicBezTo>
                  <a:cubicBezTo>
                    <a:pt x="0" y="13"/>
                    <a:pt x="1" y="15"/>
                    <a:pt x="3" y="16"/>
                  </a:cubicBezTo>
                  <a:cubicBezTo>
                    <a:pt x="4" y="18"/>
                    <a:pt x="7" y="19"/>
                    <a:pt x="9" y="19"/>
                  </a:cubicBezTo>
                  <a:cubicBezTo>
                    <a:pt x="12" y="19"/>
                    <a:pt x="15" y="18"/>
                    <a:pt x="16" y="16"/>
                  </a:cubicBezTo>
                  <a:cubicBezTo>
                    <a:pt x="18" y="15"/>
                    <a:pt x="19" y="12"/>
                    <a:pt x="19" y="9"/>
                  </a:cubicBezTo>
                  <a:cubicBezTo>
                    <a:pt x="19" y="7"/>
                    <a:pt x="18" y="5"/>
                    <a:pt x="16" y="3"/>
                  </a:cubicBezTo>
                  <a:cubicBezTo>
                    <a:pt x="15" y="1"/>
                    <a:pt x="12" y="0"/>
                    <a:pt x="10" y="0"/>
                  </a:cubicBezTo>
                  <a:cubicBezTo>
                    <a:pt x="7" y="0"/>
                    <a:pt x="4" y="1"/>
                    <a:pt x="3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0" name="Freeform 465"/>
            <p:cNvSpPr>
              <a:spLocks/>
            </p:cNvSpPr>
            <p:nvPr/>
          </p:nvSpPr>
          <p:spPr bwMode="auto">
            <a:xfrm>
              <a:off x="7483475" y="2847975"/>
              <a:ext cx="15875" cy="17463"/>
            </a:xfrm>
            <a:custGeom>
              <a:avLst/>
              <a:gdLst>
                <a:gd name="T0" fmla="*/ 17 w 17"/>
                <a:gd name="T1" fmla="*/ 18 h 18"/>
                <a:gd name="T2" fmla="*/ 17 w 17"/>
                <a:gd name="T3" fmla="*/ 18 h 18"/>
                <a:gd name="T4" fmla="*/ 17 w 17"/>
                <a:gd name="T5" fmla="*/ 8 h 18"/>
                <a:gd name="T6" fmla="*/ 11 w 17"/>
                <a:gd name="T7" fmla="*/ 0 h 18"/>
                <a:gd name="T8" fmla="*/ 6 w 17"/>
                <a:gd name="T9" fmla="*/ 4 h 18"/>
                <a:gd name="T10" fmla="*/ 6 w 17"/>
                <a:gd name="T11" fmla="*/ 4 h 18"/>
                <a:gd name="T12" fmla="*/ 6 w 17"/>
                <a:gd name="T13" fmla="*/ 1 h 18"/>
                <a:gd name="T14" fmla="*/ 0 w 17"/>
                <a:gd name="T15" fmla="*/ 1 h 18"/>
                <a:gd name="T16" fmla="*/ 0 w 17"/>
                <a:gd name="T17" fmla="*/ 18 h 18"/>
                <a:gd name="T18" fmla="*/ 6 w 17"/>
                <a:gd name="T19" fmla="*/ 18 h 18"/>
                <a:gd name="T20" fmla="*/ 6 w 17"/>
                <a:gd name="T21" fmla="*/ 8 h 18"/>
                <a:gd name="T22" fmla="*/ 7 w 17"/>
                <a:gd name="T23" fmla="*/ 6 h 18"/>
                <a:gd name="T24" fmla="*/ 9 w 17"/>
                <a:gd name="T25" fmla="*/ 4 h 18"/>
                <a:gd name="T26" fmla="*/ 12 w 17"/>
                <a:gd name="T27" fmla="*/ 9 h 18"/>
                <a:gd name="T28" fmla="*/ 12 w 17"/>
                <a:gd name="T29" fmla="*/ 18 h 18"/>
                <a:gd name="T30" fmla="*/ 17 w 17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lnTo>
                    <a:pt x="17" y="18"/>
                  </a:lnTo>
                  <a:lnTo>
                    <a:pt x="17" y="8"/>
                  </a:lnTo>
                  <a:cubicBezTo>
                    <a:pt x="17" y="3"/>
                    <a:pt x="15" y="0"/>
                    <a:pt x="11" y="0"/>
                  </a:cubicBezTo>
                  <a:cubicBezTo>
                    <a:pt x="9" y="0"/>
                    <a:pt x="7" y="2"/>
                    <a:pt x="6" y="4"/>
                  </a:cubicBezTo>
                  <a:lnTo>
                    <a:pt x="6" y="4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8"/>
                  </a:lnTo>
                  <a:lnTo>
                    <a:pt x="6" y="18"/>
                  </a:lnTo>
                  <a:lnTo>
                    <a:pt x="6" y="8"/>
                  </a:ln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4"/>
                    <a:pt x="9" y="4"/>
                  </a:cubicBezTo>
                  <a:cubicBezTo>
                    <a:pt x="11" y="4"/>
                    <a:pt x="12" y="6"/>
                    <a:pt x="12" y="9"/>
                  </a:cubicBezTo>
                  <a:lnTo>
                    <a:pt x="12" y="18"/>
                  </a:lnTo>
                  <a:lnTo>
                    <a:pt x="17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1" name="Freeform 466"/>
            <p:cNvSpPr>
              <a:spLocks/>
            </p:cNvSpPr>
            <p:nvPr/>
          </p:nvSpPr>
          <p:spPr bwMode="auto">
            <a:xfrm>
              <a:off x="7504113" y="2841625"/>
              <a:ext cx="14288" cy="25400"/>
            </a:xfrm>
            <a:custGeom>
              <a:avLst/>
              <a:gdLst>
                <a:gd name="T0" fmla="*/ 7 w 16"/>
                <a:gd name="T1" fmla="*/ 22 h 26"/>
                <a:gd name="T2" fmla="*/ 7 w 16"/>
                <a:gd name="T3" fmla="*/ 22 h 26"/>
                <a:gd name="T4" fmla="*/ 0 w 16"/>
                <a:gd name="T5" fmla="*/ 19 h 26"/>
                <a:gd name="T6" fmla="*/ 0 w 16"/>
                <a:gd name="T7" fmla="*/ 24 h 26"/>
                <a:gd name="T8" fmla="*/ 7 w 16"/>
                <a:gd name="T9" fmla="*/ 26 h 26"/>
                <a:gd name="T10" fmla="*/ 14 w 16"/>
                <a:gd name="T11" fmla="*/ 24 h 26"/>
                <a:gd name="T12" fmla="*/ 16 w 16"/>
                <a:gd name="T13" fmla="*/ 19 h 26"/>
                <a:gd name="T14" fmla="*/ 15 w 16"/>
                <a:gd name="T15" fmla="*/ 14 h 26"/>
                <a:gd name="T16" fmla="*/ 10 w 16"/>
                <a:gd name="T17" fmla="*/ 11 h 26"/>
                <a:gd name="T18" fmla="*/ 6 w 16"/>
                <a:gd name="T19" fmla="*/ 9 h 26"/>
                <a:gd name="T20" fmla="*/ 5 w 16"/>
                <a:gd name="T21" fmla="*/ 7 h 26"/>
                <a:gd name="T22" fmla="*/ 6 w 16"/>
                <a:gd name="T23" fmla="*/ 5 h 26"/>
                <a:gd name="T24" fmla="*/ 10 w 16"/>
                <a:gd name="T25" fmla="*/ 5 h 26"/>
                <a:gd name="T26" fmla="*/ 15 w 16"/>
                <a:gd name="T27" fmla="*/ 6 h 26"/>
                <a:gd name="T28" fmla="*/ 15 w 16"/>
                <a:gd name="T29" fmla="*/ 1 h 26"/>
                <a:gd name="T30" fmla="*/ 9 w 16"/>
                <a:gd name="T31" fmla="*/ 0 h 26"/>
                <a:gd name="T32" fmla="*/ 2 w 16"/>
                <a:gd name="T33" fmla="*/ 2 h 26"/>
                <a:gd name="T34" fmla="*/ 0 w 16"/>
                <a:gd name="T35" fmla="*/ 8 h 26"/>
                <a:gd name="T36" fmla="*/ 6 w 16"/>
                <a:gd name="T37" fmla="*/ 15 h 26"/>
                <a:gd name="T38" fmla="*/ 10 w 16"/>
                <a:gd name="T39" fmla="*/ 17 h 26"/>
                <a:gd name="T40" fmla="*/ 11 w 16"/>
                <a:gd name="T41" fmla="*/ 19 h 26"/>
                <a:gd name="T42" fmla="*/ 10 w 16"/>
                <a:gd name="T43" fmla="*/ 21 h 26"/>
                <a:gd name="T44" fmla="*/ 7 w 16"/>
                <a:gd name="T4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26">
                  <a:moveTo>
                    <a:pt x="7" y="22"/>
                  </a:moveTo>
                  <a:lnTo>
                    <a:pt x="7" y="22"/>
                  </a:lnTo>
                  <a:cubicBezTo>
                    <a:pt x="4" y="22"/>
                    <a:pt x="2" y="21"/>
                    <a:pt x="0" y="19"/>
                  </a:cubicBezTo>
                  <a:lnTo>
                    <a:pt x="0" y="24"/>
                  </a:lnTo>
                  <a:cubicBezTo>
                    <a:pt x="2" y="25"/>
                    <a:pt x="4" y="26"/>
                    <a:pt x="7" y="26"/>
                  </a:cubicBezTo>
                  <a:cubicBezTo>
                    <a:pt x="10" y="26"/>
                    <a:pt x="12" y="25"/>
                    <a:pt x="14" y="24"/>
                  </a:cubicBezTo>
                  <a:cubicBezTo>
                    <a:pt x="16" y="23"/>
                    <a:pt x="16" y="21"/>
                    <a:pt x="16" y="19"/>
                  </a:cubicBezTo>
                  <a:cubicBezTo>
                    <a:pt x="16" y="17"/>
                    <a:pt x="16" y="16"/>
                    <a:pt x="15" y="14"/>
                  </a:cubicBezTo>
                  <a:cubicBezTo>
                    <a:pt x="14" y="13"/>
                    <a:pt x="12" y="12"/>
                    <a:pt x="10" y="11"/>
                  </a:cubicBezTo>
                  <a:cubicBezTo>
                    <a:pt x="8" y="10"/>
                    <a:pt x="7" y="10"/>
                    <a:pt x="6" y="9"/>
                  </a:cubicBezTo>
                  <a:cubicBezTo>
                    <a:pt x="6" y="8"/>
                    <a:pt x="5" y="8"/>
                    <a:pt x="5" y="7"/>
                  </a:cubicBezTo>
                  <a:cubicBezTo>
                    <a:pt x="5" y="6"/>
                    <a:pt x="6" y="6"/>
                    <a:pt x="6" y="5"/>
                  </a:cubicBezTo>
                  <a:cubicBezTo>
                    <a:pt x="7" y="5"/>
                    <a:pt x="8" y="5"/>
                    <a:pt x="10" y="5"/>
                  </a:cubicBezTo>
                  <a:cubicBezTo>
                    <a:pt x="12" y="5"/>
                    <a:pt x="14" y="5"/>
                    <a:pt x="15" y="6"/>
                  </a:cubicBezTo>
                  <a:lnTo>
                    <a:pt x="15" y="1"/>
                  </a:lnTo>
                  <a:cubicBezTo>
                    <a:pt x="14" y="1"/>
                    <a:pt x="12" y="0"/>
                    <a:pt x="9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4"/>
                    <a:pt x="0" y="5"/>
                    <a:pt x="0" y="8"/>
                  </a:cubicBezTo>
                  <a:cubicBezTo>
                    <a:pt x="0" y="11"/>
                    <a:pt x="2" y="13"/>
                    <a:pt x="6" y="15"/>
                  </a:cubicBezTo>
                  <a:cubicBezTo>
                    <a:pt x="8" y="16"/>
                    <a:pt x="9" y="17"/>
                    <a:pt x="10" y="17"/>
                  </a:cubicBezTo>
                  <a:cubicBezTo>
                    <a:pt x="11" y="18"/>
                    <a:pt x="11" y="18"/>
                    <a:pt x="11" y="19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9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2" name="Freeform 467"/>
            <p:cNvSpPr>
              <a:spLocks/>
            </p:cNvSpPr>
            <p:nvPr/>
          </p:nvSpPr>
          <p:spPr bwMode="auto">
            <a:xfrm>
              <a:off x="7519988" y="2844800"/>
              <a:ext cx="11113" cy="22225"/>
            </a:xfrm>
            <a:custGeom>
              <a:avLst/>
              <a:gdLst>
                <a:gd name="T0" fmla="*/ 12 w 12"/>
                <a:gd name="T1" fmla="*/ 9 h 23"/>
                <a:gd name="T2" fmla="*/ 12 w 12"/>
                <a:gd name="T3" fmla="*/ 9 h 23"/>
                <a:gd name="T4" fmla="*/ 12 w 12"/>
                <a:gd name="T5" fmla="*/ 5 h 23"/>
                <a:gd name="T6" fmla="*/ 8 w 12"/>
                <a:gd name="T7" fmla="*/ 5 h 23"/>
                <a:gd name="T8" fmla="*/ 8 w 12"/>
                <a:gd name="T9" fmla="*/ 0 h 23"/>
                <a:gd name="T10" fmla="*/ 3 w 12"/>
                <a:gd name="T11" fmla="*/ 1 h 23"/>
                <a:gd name="T12" fmla="*/ 3 w 12"/>
                <a:gd name="T13" fmla="*/ 5 h 23"/>
                <a:gd name="T14" fmla="*/ 0 w 12"/>
                <a:gd name="T15" fmla="*/ 5 h 23"/>
                <a:gd name="T16" fmla="*/ 0 w 12"/>
                <a:gd name="T17" fmla="*/ 9 h 23"/>
                <a:gd name="T18" fmla="*/ 3 w 12"/>
                <a:gd name="T19" fmla="*/ 9 h 23"/>
                <a:gd name="T20" fmla="*/ 3 w 12"/>
                <a:gd name="T21" fmla="*/ 17 h 23"/>
                <a:gd name="T22" fmla="*/ 9 w 12"/>
                <a:gd name="T23" fmla="*/ 23 h 23"/>
                <a:gd name="T24" fmla="*/ 12 w 12"/>
                <a:gd name="T25" fmla="*/ 22 h 23"/>
                <a:gd name="T26" fmla="*/ 12 w 12"/>
                <a:gd name="T27" fmla="*/ 18 h 23"/>
                <a:gd name="T28" fmla="*/ 11 w 12"/>
                <a:gd name="T29" fmla="*/ 19 h 23"/>
                <a:gd name="T30" fmla="*/ 8 w 12"/>
                <a:gd name="T31" fmla="*/ 16 h 23"/>
                <a:gd name="T32" fmla="*/ 8 w 12"/>
                <a:gd name="T33" fmla="*/ 9 h 23"/>
                <a:gd name="T34" fmla="*/ 12 w 12"/>
                <a:gd name="T3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23">
                  <a:moveTo>
                    <a:pt x="12" y="9"/>
                  </a:moveTo>
                  <a:lnTo>
                    <a:pt x="12" y="9"/>
                  </a:lnTo>
                  <a:lnTo>
                    <a:pt x="12" y="5"/>
                  </a:lnTo>
                  <a:lnTo>
                    <a:pt x="8" y="5"/>
                  </a:lnTo>
                  <a:lnTo>
                    <a:pt x="8" y="0"/>
                  </a:lnTo>
                  <a:lnTo>
                    <a:pt x="3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17"/>
                  </a:lnTo>
                  <a:cubicBezTo>
                    <a:pt x="3" y="21"/>
                    <a:pt x="5" y="23"/>
                    <a:pt x="9" y="23"/>
                  </a:cubicBezTo>
                  <a:cubicBezTo>
                    <a:pt x="10" y="23"/>
                    <a:pt x="12" y="23"/>
                    <a:pt x="12" y="22"/>
                  </a:cubicBezTo>
                  <a:lnTo>
                    <a:pt x="12" y="18"/>
                  </a:lnTo>
                  <a:cubicBezTo>
                    <a:pt x="12" y="19"/>
                    <a:pt x="11" y="19"/>
                    <a:pt x="11" y="19"/>
                  </a:cubicBezTo>
                  <a:cubicBezTo>
                    <a:pt x="9" y="19"/>
                    <a:pt x="8" y="18"/>
                    <a:pt x="8" y="16"/>
                  </a:cubicBezTo>
                  <a:lnTo>
                    <a:pt x="8" y="9"/>
                  </a:lnTo>
                  <a:lnTo>
                    <a:pt x="12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3" name="Freeform 468"/>
            <p:cNvSpPr>
              <a:spLocks noEditPoints="1"/>
            </p:cNvSpPr>
            <p:nvPr/>
          </p:nvSpPr>
          <p:spPr bwMode="auto">
            <a:xfrm>
              <a:off x="7532688" y="2847975"/>
              <a:ext cx="19050" cy="19050"/>
            </a:xfrm>
            <a:custGeom>
              <a:avLst/>
              <a:gdLst>
                <a:gd name="T0" fmla="*/ 14 w 19"/>
                <a:gd name="T1" fmla="*/ 10 h 19"/>
                <a:gd name="T2" fmla="*/ 14 w 19"/>
                <a:gd name="T3" fmla="*/ 10 h 19"/>
                <a:gd name="T4" fmla="*/ 10 w 19"/>
                <a:gd name="T5" fmla="*/ 15 h 19"/>
                <a:gd name="T6" fmla="*/ 6 w 19"/>
                <a:gd name="T7" fmla="*/ 10 h 19"/>
                <a:gd name="T8" fmla="*/ 7 w 19"/>
                <a:gd name="T9" fmla="*/ 6 h 19"/>
                <a:gd name="T10" fmla="*/ 10 w 19"/>
                <a:gd name="T11" fmla="*/ 4 h 19"/>
                <a:gd name="T12" fmla="*/ 14 w 19"/>
                <a:gd name="T13" fmla="*/ 10 h 19"/>
                <a:gd name="T14" fmla="*/ 3 w 19"/>
                <a:gd name="T15" fmla="*/ 3 h 19"/>
                <a:gd name="T16" fmla="*/ 3 w 19"/>
                <a:gd name="T17" fmla="*/ 3 h 19"/>
                <a:gd name="T18" fmla="*/ 0 w 19"/>
                <a:gd name="T19" fmla="*/ 10 h 19"/>
                <a:gd name="T20" fmla="*/ 3 w 19"/>
                <a:gd name="T21" fmla="*/ 16 h 19"/>
                <a:gd name="T22" fmla="*/ 10 w 19"/>
                <a:gd name="T23" fmla="*/ 19 h 19"/>
                <a:gd name="T24" fmla="*/ 17 w 19"/>
                <a:gd name="T25" fmla="*/ 16 h 19"/>
                <a:gd name="T26" fmla="*/ 19 w 19"/>
                <a:gd name="T27" fmla="*/ 9 h 19"/>
                <a:gd name="T28" fmla="*/ 17 w 19"/>
                <a:gd name="T29" fmla="*/ 3 h 19"/>
                <a:gd name="T30" fmla="*/ 10 w 19"/>
                <a:gd name="T31" fmla="*/ 0 h 19"/>
                <a:gd name="T32" fmla="*/ 3 w 19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14" y="10"/>
                  </a:moveTo>
                  <a:lnTo>
                    <a:pt x="14" y="10"/>
                  </a:lnTo>
                  <a:cubicBezTo>
                    <a:pt x="14" y="13"/>
                    <a:pt x="13" y="15"/>
                    <a:pt x="10" y="15"/>
                  </a:cubicBezTo>
                  <a:cubicBezTo>
                    <a:pt x="7" y="15"/>
                    <a:pt x="6" y="13"/>
                    <a:pt x="6" y="10"/>
                  </a:cubicBezTo>
                  <a:cubicBezTo>
                    <a:pt x="6" y="8"/>
                    <a:pt x="6" y="7"/>
                    <a:pt x="7" y="6"/>
                  </a:cubicBezTo>
                  <a:cubicBezTo>
                    <a:pt x="7" y="5"/>
                    <a:pt x="8" y="4"/>
                    <a:pt x="10" y="4"/>
                  </a:cubicBezTo>
                  <a:cubicBezTo>
                    <a:pt x="12" y="4"/>
                    <a:pt x="14" y="6"/>
                    <a:pt x="14" y="10"/>
                  </a:cubicBezTo>
                  <a:close/>
                  <a:moveTo>
                    <a:pt x="3" y="3"/>
                  </a:moveTo>
                  <a:lnTo>
                    <a:pt x="3" y="3"/>
                  </a:lnTo>
                  <a:cubicBezTo>
                    <a:pt x="1" y="5"/>
                    <a:pt x="0" y="7"/>
                    <a:pt x="0" y="10"/>
                  </a:cubicBezTo>
                  <a:cubicBezTo>
                    <a:pt x="0" y="13"/>
                    <a:pt x="1" y="15"/>
                    <a:pt x="3" y="16"/>
                  </a:cubicBezTo>
                  <a:cubicBezTo>
                    <a:pt x="5" y="18"/>
                    <a:pt x="7" y="19"/>
                    <a:pt x="10" y="19"/>
                  </a:cubicBezTo>
                  <a:cubicBezTo>
                    <a:pt x="13" y="19"/>
                    <a:pt x="15" y="18"/>
                    <a:pt x="17" y="16"/>
                  </a:cubicBezTo>
                  <a:cubicBezTo>
                    <a:pt x="18" y="15"/>
                    <a:pt x="19" y="12"/>
                    <a:pt x="19" y="9"/>
                  </a:cubicBezTo>
                  <a:cubicBezTo>
                    <a:pt x="19" y="7"/>
                    <a:pt x="18" y="5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5" y="1"/>
                    <a:pt x="3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4" name="Freeform 469"/>
            <p:cNvSpPr>
              <a:spLocks/>
            </p:cNvSpPr>
            <p:nvPr/>
          </p:nvSpPr>
          <p:spPr bwMode="auto">
            <a:xfrm>
              <a:off x="7554913" y="2849563"/>
              <a:ext cx="11113" cy="15875"/>
            </a:xfrm>
            <a:custGeom>
              <a:avLst/>
              <a:gdLst>
                <a:gd name="T0" fmla="*/ 0 w 11"/>
                <a:gd name="T1" fmla="*/ 0 h 17"/>
                <a:gd name="T2" fmla="*/ 0 w 11"/>
                <a:gd name="T3" fmla="*/ 0 h 17"/>
                <a:gd name="T4" fmla="*/ 0 w 11"/>
                <a:gd name="T5" fmla="*/ 17 h 17"/>
                <a:gd name="T6" fmla="*/ 5 w 11"/>
                <a:gd name="T7" fmla="*/ 17 h 17"/>
                <a:gd name="T8" fmla="*/ 5 w 11"/>
                <a:gd name="T9" fmla="*/ 9 h 17"/>
                <a:gd name="T10" fmla="*/ 6 w 11"/>
                <a:gd name="T11" fmla="*/ 5 h 17"/>
                <a:gd name="T12" fmla="*/ 9 w 11"/>
                <a:gd name="T13" fmla="*/ 4 h 17"/>
                <a:gd name="T14" fmla="*/ 11 w 11"/>
                <a:gd name="T15" fmla="*/ 5 h 17"/>
                <a:gd name="T16" fmla="*/ 11 w 11"/>
                <a:gd name="T17" fmla="*/ 0 h 17"/>
                <a:gd name="T18" fmla="*/ 9 w 11"/>
                <a:gd name="T19" fmla="*/ 0 h 17"/>
                <a:gd name="T20" fmla="*/ 5 w 11"/>
                <a:gd name="T21" fmla="*/ 3 h 17"/>
                <a:gd name="T22" fmla="*/ 5 w 11"/>
                <a:gd name="T23" fmla="*/ 3 h 17"/>
                <a:gd name="T24" fmla="*/ 5 w 11"/>
                <a:gd name="T25" fmla="*/ 0 h 17"/>
                <a:gd name="T26" fmla="*/ 0 w 11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7">
                  <a:moveTo>
                    <a:pt x="0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9"/>
                  </a:lnTo>
                  <a:cubicBezTo>
                    <a:pt x="5" y="7"/>
                    <a:pt x="5" y="6"/>
                    <a:pt x="6" y="5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5"/>
                  </a:cubicBezTo>
                  <a:lnTo>
                    <a:pt x="11" y="0"/>
                  </a:ln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6" y="1"/>
                    <a:pt x="5" y="3"/>
                  </a:cubicBez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5" name="Freeform 470"/>
            <p:cNvSpPr>
              <a:spLocks noEditPoints="1"/>
            </p:cNvSpPr>
            <p:nvPr/>
          </p:nvSpPr>
          <p:spPr bwMode="auto">
            <a:xfrm>
              <a:off x="7566025" y="2847975"/>
              <a:ext cx="15875" cy="19050"/>
            </a:xfrm>
            <a:custGeom>
              <a:avLst/>
              <a:gdLst>
                <a:gd name="T0" fmla="*/ 10 w 16"/>
                <a:gd name="T1" fmla="*/ 14 h 19"/>
                <a:gd name="T2" fmla="*/ 10 w 16"/>
                <a:gd name="T3" fmla="*/ 14 h 19"/>
                <a:gd name="T4" fmla="*/ 7 w 16"/>
                <a:gd name="T5" fmla="*/ 15 h 19"/>
                <a:gd name="T6" fmla="*/ 6 w 16"/>
                <a:gd name="T7" fmla="*/ 15 h 19"/>
                <a:gd name="T8" fmla="*/ 5 w 16"/>
                <a:gd name="T9" fmla="*/ 13 h 19"/>
                <a:gd name="T10" fmla="*/ 8 w 16"/>
                <a:gd name="T11" fmla="*/ 10 h 19"/>
                <a:gd name="T12" fmla="*/ 11 w 16"/>
                <a:gd name="T13" fmla="*/ 10 h 19"/>
                <a:gd name="T14" fmla="*/ 11 w 16"/>
                <a:gd name="T15" fmla="*/ 11 h 19"/>
                <a:gd name="T16" fmla="*/ 10 w 16"/>
                <a:gd name="T17" fmla="*/ 14 h 19"/>
                <a:gd name="T18" fmla="*/ 16 w 16"/>
                <a:gd name="T19" fmla="*/ 18 h 19"/>
                <a:gd name="T20" fmla="*/ 16 w 16"/>
                <a:gd name="T21" fmla="*/ 18 h 19"/>
                <a:gd name="T22" fmla="*/ 16 w 16"/>
                <a:gd name="T23" fmla="*/ 8 h 19"/>
                <a:gd name="T24" fmla="*/ 8 w 16"/>
                <a:gd name="T25" fmla="*/ 0 h 19"/>
                <a:gd name="T26" fmla="*/ 5 w 16"/>
                <a:gd name="T27" fmla="*/ 1 h 19"/>
                <a:gd name="T28" fmla="*/ 2 w 16"/>
                <a:gd name="T29" fmla="*/ 2 h 19"/>
                <a:gd name="T30" fmla="*/ 2 w 16"/>
                <a:gd name="T31" fmla="*/ 6 h 19"/>
                <a:gd name="T32" fmla="*/ 8 w 16"/>
                <a:gd name="T33" fmla="*/ 4 h 19"/>
                <a:gd name="T34" fmla="*/ 11 w 16"/>
                <a:gd name="T35" fmla="*/ 7 h 19"/>
                <a:gd name="T36" fmla="*/ 6 w 16"/>
                <a:gd name="T37" fmla="*/ 8 h 19"/>
                <a:gd name="T38" fmla="*/ 0 w 16"/>
                <a:gd name="T39" fmla="*/ 14 h 19"/>
                <a:gd name="T40" fmla="*/ 2 w 16"/>
                <a:gd name="T41" fmla="*/ 17 h 19"/>
                <a:gd name="T42" fmla="*/ 6 w 16"/>
                <a:gd name="T43" fmla="*/ 19 h 19"/>
                <a:gd name="T44" fmla="*/ 11 w 16"/>
                <a:gd name="T45" fmla="*/ 16 h 19"/>
                <a:gd name="T46" fmla="*/ 11 w 16"/>
                <a:gd name="T47" fmla="*/ 16 h 19"/>
                <a:gd name="T48" fmla="*/ 11 w 16"/>
                <a:gd name="T49" fmla="*/ 18 h 19"/>
                <a:gd name="T50" fmla="*/ 16 w 16"/>
                <a:gd name="T5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19">
                  <a:moveTo>
                    <a:pt x="10" y="14"/>
                  </a:moveTo>
                  <a:lnTo>
                    <a:pt x="10" y="14"/>
                  </a:lnTo>
                  <a:cubicBezTo>
                    <a:pt x="9" y="15"/>
                    <a:pt x="8" y="15"/>
                    <a:pt x="7" y="15"/>
                  </a:cubicBezTo>
                  <a:cubicBezTo>
                    <a:pt x="7" y="15"/>
                    <a:pt x="6" y="15"/>
                    <a:pt x="6" y="15"/>
                  </a:cubicBezTo>
                  <a:cubicBezTo>
                    <a:pt x="5" y="14"/>
                    <a:pt x="5" y="14"/>
                    <a:pt x="5" y="13"/>
                  </a:cubicBezTo>
                  <a:cubicBezTo>
                    <a:pt x="5" y="12"/>
                    <a:pt x="6" y="11"/>
                    <a:pt x="8" y="10"/>
                  </a:cubicBezTo>
                  <a:lnTo>
                    <a:pt x="11" y="10"/>
                  </a:lnTo>
                  <a:lnTo>
                    <a:pt x="11" y="11"/>
                  </a:lnTo>
                  <a:cubicBezTo>
                    <a:pt x="11" y="12"/>
                    <a:pt x="11" y="13"/>
                    <a:pt x="10" y="14"/>
                  </a:cubicBezTo>
                  <a:close/>
                  <a:moveTo>
                    <a:pt x="16" y="18"/>
                  </a:moveTo>
                  <a:lnTo>
                    <a:pt x="16" y="18"/>
                  </a:lnTo>
                  <a:lnTo>
                    <a:pt x="16" y="8"/>
                  </a:lnTo>
                  <a:cubicBezTo>
                    <a:pt x="16" y="3"/>
                    <a:pt x="13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4" y="1"/>
                    <a:pt x="3" y="2"/>
                    <a:pt x="2" y="2"/>
                  </a:cubicBezTo>
                  <a:lnTo>
                    <a:pt x="2" y="6"/>
                  </a:lnTo>
                  <a:cubicBezTo>
                    <a:pt x="4" y="5"/>
                    <a:pt x="6" y="4"/>
                    <a:pt x="8" y="4"/>
                  </a:cubicBezTo>
                  <a:cubicBezTo>
                    <a:pt x="10" y="4"/>
                    <a:pt x="11" y="5"/>
                    <a:pt x="11" y="7"/>
                  </a:cubicBezTo>
                  <a:lnTo>
                    <a:pt x="6" y="8"/>
                  </a:lnTo>
                  <a:cubicBezTo>
                    <a:pt x="2" y="8"/>
                    <a:pt x="0" y="10"/>
                    <a:pt x="0" y="14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3" y="18"/>
                    <a:pt x="4" y="19"/>
                    <a:pt x="6" y="19"/>
                  </a:cubicBezTo>
                  <a:cubicBezTo>
                    <a:pt x="8" y="19"/>
                    <a:pt x="10" y="18"/>
                    <a:pt x="11" y="16"/>
                  </a:cubicBezTo>
                  <a:lnTo>
                    <a:pt x="11" y="16"/>
                  </a:lnTo>
                  <a:lnTo>
                    <a:pt x="11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6" name="Freeform 471"/>
            <p:cNvSpPr>
              <a:spLocks noEditPoints="1"/>
            </p:cNvSpPr>
            <p:nvPr/>
          </p:nvSpPr>
          <p:spPr bwMode="auto">
            <a:xfrm>
              <a:off x="7585075" y="2847975"/>
              <a:ext cx="15875" cy="26988"/>
            </a:xfrm>
            <a:custGeom>
              <a:avLst/>
              <a:gdLst>
                <a:gd name="T0" fmla="*/ 13 w 18"/>
                <a:gd name="T1" fmla="*/ 10 h 27"/>
                <a:gd name="T2" fmla="*/ 13 w 18"/>
                <a:gd name="T3" fmla="*/ 10 h 27"/>
                <a:gd name="T4" fmla="*/ 12 w 18"/>
                <a:gd name="T5" fmla="*/ 14 h 27"/>
                <a:gd name="T6" fmla="*/ 9 w 18"/>
                <a:gd name="T7" fmla="*/ 15 h 27"/>
                <a:gd name="T8" fmla="*/ 6 w 18"/>
                <a:gd name="T9" fmla="*/ 14 h 27"/>
                <a:gd name="T10" fmla="*/ 5 w 18"/>
                <a:gd name="T11" fmla="*/ 10 h 27"/>
                <a:gd name="T12" fmla="*/ 6 w 18"/>
                <a:gd name="T13" fmla="*/ 6 h 27"/>
                <a:gd name="T14" fmla="*/ 9 w 18"/>
                <a:gd name="T15" fmla="*/ 4 h 27"/>
                <a:gd name="T16" fmla="*/ 12 w 18"/>
                <a:gd name="T17" fmla="*/ 6 h 27"/>
                <a:gd name="T18" fmla="*/ 13 w 18"/>
                <a:gd name="T19" fmla="*/ 9 h 27"/>
                <a:gd name="T20" fmla="*/ 13 w 18"/>
                <a:gd name="T21" fmla="*/ 10 h 27"/>
                <a:gd name="T22" fmla="*/ 13 w 18"/>
                <a:gd name="T23" fmla="*/ 3 h 27"/>
                <a:gd name="T24" fmla="*/ 13 w 18"/>
                <a:gd name="T25" fmla="*/ 3 h 27"/>
                <a:gd name="T26" fmla="*/ 13 w 18"/>
                <a:gd name="T27" fmla="*/ 3 h 27"/>
                <a:gd name="T28" fmla="*/ 8 w 18"/>
                <a:gd name="T29" fmla="*/ 0 h 27"/>
                <a:gd name="T30" fmla="*/ 2 w 18"/>
                <a:gd name="T31" fmla="*/ 3 h 27"/>
                <a:gd name="T32" fmla="*/ 0 w 18"/>
                <a:gd name="T33" fmla="*/ 10 h 27"/>
                <a:gd name="T34" fmla="*/ 2 w 18"/>
                <a:gd name="T35" fmla="*/ 16 h 27"/>
                <a:gd name="T36" fmla="*/ 7 w 18"/>
                <a:gd name="T37" fmla="*/ 19 h 27"/>
                <a:gd name="T38" fmla="*/ 13 w 18"/>
                <a:gd name="T39" fmla="*/ 16 h 27"/>
                <a:gd name="T40" fmla="*/ 13 w 18"/>
                <a:gd name="T41" fmla="*/ 16 h 27"/>
                <a:gd name="T42" fmla="*/ 13 w 18"/>
                <a:gd name="T43" fmla="*/ 17 h 27"/>
                <a:gd name="T44" fmla="*/ 11 w 18"/>
                <a:gd name="T45" fmla="*/ 21 h 27"/>
                <a:gd name="T46" fmla="*/ 7 w 18"/>
                <a:gd name="T47" fmla="*/ 23 h 27"/>
                <a:gd name="T48" fmla="*/ 2 w 18"/>
                <a:gd name="T49" fmla="*/ 21 h 27"/>
                <a:gd name="T50" fmla="*/ 2 w 18"/>
                <a:gd name="T51" fmla="*/ 26 h 27"/>
                <a:gd name="T52" fmla="*/ 7 w 18"/>
                <a:gd name="T53" fmla="*/ 27 h 27"/>
                <a:gd name="T54" fmla="*/ 15 w 18"/>
                <a:gd name="T55" fmla="*/ 24 h 27"/>
                <a:gd name="T56" fmla="*/ 18 w 18"/>
                <a:gd name="T57" fmla="*/ 16 h 27"/>
                <a:gd name="T58" fmla="*/ 18 w 18"/>
                <a:gd name="T59" fmla="*/ 1 h 27"/>
                <a:gd name="T60" fmla="*/ 13 w 18"/>
                <a:gd name="T61" fmla="*/ 1 h 27"/>
                <a:gd name="T62" fmla="*/ 13 w 18"/>
                <a:gd name="T63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" h="27">
                  <a:moveTo>
                    <a:pt x="13" y="10"/>
                  </a:moveTo>
                  <a:lnTo>
                    <a:pt x="13" y="10"/>
                  </a:lnTo>
                  <a:cubicBezTo>
                    <a:pt x="13" y="11"/>
                    <a:pt x="13" y="13"/>
                    <a:pt x="12" y="14"/>
                  </a:cubicBezTo>
                  <a:cubicBezTo>
                    <a:pt x="11" y="14"/>
                    <a:pt x="10" y="15"/>
                    <a:pt x="9" y="15"/>
                  </a:cubicBezTo>
                  <a:cubicBezTo>
                    <a:pt x="8" y="15"/>
                    <a:pt x="7" y="14"/>
                    <a:pt x="6" y="14"/>
                  </a:cubicBezTo>
                  <a:cubicBezTo>
                    <a:pt x="6" y="13"/>
                    <a:pt x="5" y="11"/>
                    <a:pt x="5" y="10"/>
                  </a:cubicBezTo>
                  <a:cubicBezTo>
                    <a:pt x="5" y="8"/>
                    <a:pt x="6" y="7"/>
                    <a:pt x="6" y="6"/>
                  </a:cubicBezTo>
                  <a:cubicBezTo>
                    <a:pt x="7" y="5"/>
                    <a:pt x="8" y="4"/>
                    <a:pt x="9" y="4"/>
                  </a:cubicBezTo>
                  <a:cubicBezTo>
                    <a:pt x="10" y="4"/>
                    <a:pt x="11" y="5"/>
                    <a:pt x="12" y="6"/>
                  </a:cubicBezTo>
                  <a:cubicBezTo>
                    <a:pt x="13" y="6"/>
                    <a:pt x="13" y="7"/>
                    <a:pt x="13" y="9"/>
                  </a:cubicBezTo>
                  <a:lnTo>
                    <a:pt x="13" y="10"/>
                  </a:lnTo>
                  <a:close/>
                  <a:moveTo>
                    <a:pt x="13" y="3"/>
                  </a:moveTo>
                  <a:lnTo>
                    <a:pt x="13" y="3"/>
                  </a:lnTo>
                  <a:lnTo>
                    <a:pt x="13" y="3"/>
                  </a:ln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3" y="18"/>
                    <a:pt x="5" y="19"/>
                    <a:pt x="7" y="19"/>
                  </a:cubicBezTo>
                  <a:cubicBezTo>
                    <a:pt x="10" y="19"/>
                    <a:pt x="12" y="18"/>
                    <a:pt x="13" y="16"/>
                  </a:cubicBezTo>
                  <a:lnTo>
                    <a:pt x="13" y="16"/>
                  </a:lnTo>
                  <a:lnTo>
                    <a:pt x="13" y="17"/>
                  </a:lnTo>
                  <a:cubicBezTo>
                    <a:pt x="13" y="19"/>
                    <a:pt x="12" y="20"/>
                    <a:pt x="11" y="21"/>
                  </a:cubicBezTo>
                  <a:cubicBezTo>
                    <a:pt x="10" y="22"/>
                    <a:pt x="9" y="23"/>
                    <a:pt x="7" y="23"/>
                  </a:cubicBezTo>
                  <a:cubicBezTo>
                    <a:pt x="5" y="23"/>
                    <a:pt x="3" y="22"/>
                    <a:pt x="2" y="21"/>
                  </a:cubicBezTo>
                  <a:lnTo>
                    <a:pt x="2" y="26"/>
                  </a:lnTo>
                  <a:cubicBezTo>
                    <a:pt x="3" y="26"/>
                    <a:pt x="5" y="27"/>
                    <a:pt x="7" y="27"/>
                  </a:cubicBezTo>
                  <a:cubicBezTo>
                    <a:pt x="11" y="27"/>
                    <a:pt x="13" y="26"/>
                    <a:pt x="15" y="24"/>
                  </a:cubicBezTo>
                  <a:cubicBezTo>
                    <a:pt x="17" y="22"/>
                    <a:pt x="18" y="20"/>
                    <a:pt x="18" y="16"/>
                  </a:cubicBezTo>
                  <a:lnTo>
                    <a:pt x="18" y="1"/>
                  </a:lnTo>
                  <a:lnTo>
                    <a:pt x="13" y="1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7" name="Freeform 472"/>
            <p:cNvSpPr>
              <a:spLocks noEditPoints="1"/>
            </p:cNvSpPr>
            <p:nvPr/>
          </p:nvSpPr>
          <p:spPr bwMode="auto">
            <a:xfrm>
              <a:off x="7605713" y="2847975"/>
              <a:ext cx="14288" cy="19050"/>
            </a:xfrm>
            <a:custGeom>
              <a:avLst/>
              <a:gdLst>
                <a:gd name="T0" fmla="*/ 6 w 16"/>
                <a:gd name="T1" fmla="*/ 5 h 19"/>
                <a:gd name="T2" fmla="*/ 6 w 16"/>
                <a:gd name="T3" fmla="*/ 5 h 19"/>
                <a:gd name="T4" fmla="*/ 8 w 16"/>
                <a:gd name="T5" fmla="*/ 4 h 19"/>
                <a:gd name="T6" fmla="*/ 11 w 16"/>
                <a:gd name="T7" fmla="*/ 8 h 19"/>
                <a:gd name="T8" fmla="*/ 5 w 16"/>
                <a:gd name="T9" fmla="*/ 8 h 19"/>
                <a:gd name="T10" fmla="*/ 6 w 16"/>
                <a:gd name="T11" fmla="*/ 5 h 19"/>
                <a:gd name="T12" fmla="*/ 15 w 16"/>
                <a:gd name="T13" fmla="*/ 14 h 19"/>
                <a:gd name="T14" fmla="*/ 15 w 16"/>
                <a:gd name="T15" fmla="*/ 14 h 19"/>
                <a:gd name="T16" fmla="*/ 10 w 16"/>
                <a:gd name="T17" fmla="*/ 15 h 19"/>
                <a:gd name="T18" fmla="*/ 5 w 16"/>
                <a:gd name="T19" fmla="*/ 11 h 19"/>
                <a:gd name="T20" fmla="*/ 16 w 16"/>
                <a:gd name="T21" fmla="*/ 11 h 19"/>
                <a:gd name="T22" fmla="*/ 16 w 16"/>
                <a:gd name="T23" fmla="*/ 9 h 19"/>
                <a:gd name="T24" fmla="*/ 14 w 16"/>
                <a:gd name="T25" fmla="*/ 3 h 19"/>
                <a:gd name="T26" fmla="*/ 8 w 16"/>
                <a:gd name="T27" fmla="*/ 0 h 19"/>
                <a:gd name="T28" fmla="*/ 2 w 16"/>
                <a:gd name="T29" fmla="*/ 3 h 19"/>
                <a:gd name="T30" fmla="*/ 0 w 16"/>
                <a:gd name="T31" fmla="*/ 10 h 19"/>
                <a:gd name="T32" fmla="*/ 2 w 16"/>
                <a:gd name="T33" fmla="*/ 16 h 19"/>
                <a:gd name="T34" fmla="*/ 8 w 16"/>
                <a:gd name="T35" fmla="*/ 19 h 19"/>
                <a:gd name="T36" fmla="*/ 15 w 16"/>
                <a:gd name="T37" fmla="*/ 17 h 19"/>
                <a:gd name="T38" fmla="*/ 15 w 16"/>
                <a:gd name="T3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9">
                  <a:moveTo>
                    <a:pt x="6" y="5"/>
                  </a:moveTo>
                  <a:lnTo>
                    <a:pt x="6" y="5"/>
                  </a:lnTo>
                  <a:cubicBezTo>
                    <a:pt x="7" y="4"/>
                    <a:pt x="7" y="4"/>
                    <a:pt x="8" y="4"/>
                  </a:cubicBezTo>
                  <a:cubicBezTo>
                    <a:pt x="10" y="4"/>
                    <a:pt x="11" y="5"/>
                    <a:pt x="11" y="8"/>
                  </a:cubicBezTo>
                  <a:lnTo>
                    <a:pt x="5" y="8"/>
                  </a:lnTo>
                  <a:cubicBezTo>
                    <a:pt x="5" y="7"/>
                    <a:pt x="5" y="6"/>
                    <a:pt x="6" y="5"/>
                  </a:cubicBezTo>
                  <a:close/>
                  <a:moveTo>
                    <a:pt x="15" y="14"/>
                  </a:moveTo>
                  <a:lnTo>
                    <a:pt x="15" y="14"/>
                  </a:lnTo>
                  <a:cubicBezTo>
                    <a:pt x="13" y="15"/>
                    <a:pt x="12" y="15"/>
                    <a:pt x="10" y="15"/>
                  </a:cubicBezTo>
                  <a:cubicBezTo>
                    <a:pt x="7" y="15"/>
                    <a:pt x="5" y="14"/>
                    <a:pt x="5" y="11"/>
                  </a:cubicBezTo>
                  <a:lnTo>
                    <a:pt x="16" y="11"/>
                  </a:lnTo>
                  <a:lnTo>
                    <a:pt x="16" y="9"/>
                  </a:lnTo>
                  <a:cubicBezTo>
                    <a:pt x="16" y="6"/>
                    <a:pt x="16" y="4"/>
                    <a:pt x="14" y="3"/>
                  </a:cubicBezTo>
                  <a:cubicBezTo>
                    <a:pt x="13" y="1"/>
                    <a:pt x="11" y="0"/>
                    <a:pt x="8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3"/>
                    <a:pt x="0" y="15"/>
                    <a:pt x="2" y="16"/>
                  </a:cubicBezTo>
                  <a:cubicBezTo>
                    <a:pt x="3" y="18"/>
                    <a:pt x="6" y="19"/>
                    <a:pt x="8" y="19"/>
                  </a:cubicBezTo>
                  <a:cubicBezTo>
                    <a:pt x="11" y="19"/>
                    <a:pt x="13" y="18"/>
                    <a:pt x="15" y="17"/>
                  </a:cubicBezTo>
                  <a:lnTo>
                    <a:pt x="15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8" name="Freeform 473"/>
            <p:cNvSpPr>
              <a:spLocks noEditPoints="1"/>
            </p:cNvSpPr>
            <p:nvPr/>
          </p:nvSpPr>
          <p:spPr bwMode="auto">
            <a:xfrm>
              <a:off x="7632700" y="2841625"/>
              <a:ext cx="15875" cy="25400"/>
            </a:xfrm>
            <a:custGeom>
              <a:avLst/>
              <a:gdLst>
                <a:gd name="T0" fmla="*/ 6 w 17"/>
                <a:gd name="T1" fmla="*/ 15 h 26"/>
                <a:gd name="T2" fmla="*/ 6 w 17"/>
                <a:gd name="T3" fmla="*/ 15 h 26"/>
                <a:gd name="T4" fmla="*/ 8 w 17"/>
                <a:gd name="T5" fmla="*/ 13 h 26"/>
                <a:gd name="T6" fmla="*/ 12 w 17"/>
                <a:gd name="T7" fmla="*/ 18 h 26"/>
                <a:gd name="T8" fmla="*/ 11 w 17"/>
                <a:gd name="T9" fmla="*/ 21 h 26"/>
                <a:gd name="T10" fmla="*/ 8 w 17"/>
                <a:gd name="T11" fmla="*/ 22 h 26"/>
                <a:gd name="T12" fmla="*/ 6 w 17"/>
                <a:gd name="T13" fmla="*/ 21 h 26"/>
                <a:gd name="T14" fmla="*/ 5 w 17"/>
                <a:gd name="T15" fmla="*/ 17 h 26"/>
                <a:gd name="T16" fmla="*/ 6 w 17"/>
                <a:gd name="T17" fmla="*/ 15 h 26"/>
                <a:gd name="T18" fmla="*/ 11 w 17"/>
                <a:gd name="T19" fmla="*/ 4 h 26"/>
                <a:gd name="T20" fmla="*/ 11 w 17"/>
                <a:gd name="T21" fmla="*/ 4 h 26"/>
                <a:gd name="T22" fmla="*/ 15 w 17"/>
                <a:gd name="T23" fmla="*/ 5 h 26"/>
                <a:gd name="T24" fmla="*/ 15 w 17"/>
                <a:gd name="T25" fmla="*/ 1 h 26"/>
                <a:gd name="T26" fmla="*/ 11 w 17"/>
                <a:gd name="T27" fmla="*/ 0 h 26"/>
                <a:gd name="T28" fmla="*/ 3 w 17"/>
                <a:gd name="T29" fmla="*/ 4 h 26"/>
                <a:gd name="T30" fmla="*/ 0 w 17"/>
                <a:gd name="T31" fmla="*/ 14 h 26"/>
                <a:gd name="T32" fmla="*/ 2 w 17"/>
                <a:gd name="T33" fmla="*/ 23 h 26"/>
                <a:gd name="T34" fmla="*/ 8 w 17"/>
                <a:gd name="T35" fmla="*/ 26 h 26"/>
                <a:gd name="T36" fmla="*/ 14 w 17"/>
                <a:gd name="T37" fmla="*/ 23 h 26"/>
                <a:gd name="T38" fmla="*/ 17 w 17"/>
                <a:gd name="T39" fmla="*/ 17 h 26"/>
                <a:gd name="T40" fmla="*/ 15 w 17"/>
                <a:gd name="T41" fmla="*/ 12 h 26"/>
                <a:gd name="T42" fmla="*/ 10 w 17"/>
                <a:gd name="T43" fmla="*/ 10 h 26"/>
                <a:gd name="T44" fmla="*/ 5 w 17"/>
                <a:gd name="T45" fmla="*/ 12 h 26"/>
                <a:gd name="T46" fmla="*/ 5 w 17"/>
                <a:gd name="T47" fmla="*/ 12 h 26"/>
                <a:gd name="T48" fmla="*/ 6 w 17"/>
                <a:gd name="T49" fmla="*/ 7 h 26"/>
                <a:gd name="T50" fmla="*/ 11 w 17"/>
                <a:gd name="T51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6">
                  <a:moveTo>
                    <a:pt x="6" y="15"/>
                  </a:moveTo>
                  <a:lnTo>
                    <a:pt x="6" y="15"/>
                  </a:lnTo>
                  <a:cubicBezTo>
                    <a:pt x="6" y="14"/>
                    <a:pt x="7" y="13"/>
                    <a:pt x="8" y="13"/>
                  </a:cubicBezTo>
                  <a:cubicBezTo>
                    <a:pt x="11" y="13"/>
                    <a:pt x="12" y="15"/>
                    <a:pt x="12" y="18"/>
                  </a:cubicBezTo>
                  <a:cubicBezTo>
                    <a:pt x="12" y="19"/>
                    <a:pt x="11" y="20"/>
                    <a:pt x="11" y="21"/>
                  </a:cubicBezTo>
                  <a:cubicBezTo>
                    <a:pt x="10" y="21"/>
                    <a:pt x="9" y="22"/>
                    <a:pt x="8" y="22"/>
                  </a:cubicBezTo>
                  <a:cubicBezTo>
                    <a:pt x="7" y="22"/>
                    <a:pt x="6" y="21"/>
                    <a:pt x="6" y="21"/>
                  </a:cubicBezTo>
                  <a:cubicBezTo>
                    <a:pt x="5" y="20"/>
                    <a:pt x="5" y="19"/>
                    <a:pt x="5" y="17"/>
                  </a:cubicBezTo>
                  <a:cubicBezTo>
                    <a:pt x="5" y="16"/>
                    <a:pt x="5" y="15"/>
                    <a:pt x="6" y="15"/>
                  </a:cubicBezTo>
                  <a:close/>
                  <a:moveTo>
                    <a:pt x="11" y="4"/>
                  </a:moveTo>
                  <a:lnTo>
                    <a:pt x="11" y="4"/>
                  </a:lnTo>
                  <a:cubicBezTo>
                    <a:pt x="12" y="4"/>
                    <a:pt x="14" y="5"/>
                    <a:pt x="15" y="5"/>
                  </a:cubicBezTo>
                  <a:lnTo>
                    <a:pt x="15" y="1"/>
                  </a:lnTo>
                  <a:cubicBezTo>
                    <a:pt x="14" y="1"/>
                    <a:pt x="12" y="0"/>
                    <a:pt x="11" y="0"/>
                  </a:cubicBezTo>
                  <a:cubicBezTo>
                    <a:pt x="7" y="0"/>
                    <a:pt x="4" y="2"/>
                    <a:pt x="3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18"/>
                    <a:pt x="0" y="21"/>
                    <a:pt x="2" y="23"/>
                  </a:cubicBezTo>
                  <a:cubicBezTo>
                    <a:pt x="3" y="25"/>
                    <a:pt x="6" y="26"/>
                    <a:pt x="8" y="26"/>
                  </a:cubicBezTo>
                  <a:cubicBezTo>
                    <a:pt x="11" y="26"/>
                    <a:pt x="13" y="25"/>
                    <a:pt x="14" y="23"/>
                  </a:cubicBezTo>
                  <a:cubicBezTo>
                    <a:pt x="16" y="22"/>
                    <a:pt x="17" y="20"/>
                    <a:pt x="17" y="17"/>
                  </a:cubicBezTo>
                  <a:cubicBezTo>
                    <a:pt x="17" y="15"/>
                    <a:pt x="16" y="13"/>
                    <a:pt x="15" y="12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8" y="10"/>
                    <a:pt x="6" y="11"/>
                    <a:pt x="5" y="12"/>
                  </a:cubicBezTo>
                  <a:lnTo>
                    <a:pt x="5" y="12"/>
                  </a:lnTo>
                  <a:cubicBezTo>
                    <a:pt x="5" y="10"/>
                    <a:pt x="5" y="8"/>
                    <a:pt x="6" y="7"/>
                  </a:cubicBezTo>
                  <a:cubicBezTo>
                    <a:pt x="8" y="5"/>
                    <a:pt x="9" y="4"/>
                    <a:pt x="11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9" name="Freeform 474"/>
            <p:cNvSpPr>
              <a:spLocks/>
            </p:cNvSpPr>
            <p:nvPr/>
          </p:nvSpPr>
          <p:spPr bwMode="auto">
            <a:xfrm>
              <a:off x="7651750" y="2860675"/>
              <a:ext cx="6350" cy="6350"/>
            </a:xfrm>
            <a:custGeom>
              <a:avLst/>
              <a:gdLst>
                <a:gd name="T0" fmla="*/ 1 w 7"/>
                <a:gd name="T1" fmla="*/ 1 h 6"/>
                <a:gd name="T2" fmla="*/ 1 w 7"/>
                <a:gd name="T3" fmla="*/ 1 h 6"/>
                <a:gd name="T4" fmla="*/ 0 w 7"/>
                <a:gd name="T5" fmla="*/ 3 h 6"/>
                <a:gd name="T6" fmla="*/ 1 w 7"/>
                <a:gd name="T7" fmla="*/ 5 h 6"/>
                <a:gd name="T8" fmla="*/ 3 w 7"/>
                <a:gd name="T9" fmla="*/ 6 h 6"/>
                <a:gd name="T10" fmla="*/ 6 w 7"/>
                <a:gd name="T11" fmla="*/ 5 h 6"/>
                <a:gd name="T12" fmla="*/ 7 w 7"/>
                <a:gd name="T13" fmla="*/ 3 h 6"/>
                <a:gd name="T14" fmla="*/ 6 w 7"/>
                <a:gd name="T15" fmla="*/ 1 h 6"/>
                <a:gd name="T16" fmla="*/ 4 w 7"/>
                <a:gd name="T17" fmla="*/ 0 h 6"/>
                <a:gd name="T18" fmla="*/ 1 w 7"/>
                <a:gd name="T1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0" y="2"/>
                    <a:pt x="0" y="3"/>
                  </a:cubicBezTo>
                  <a:cubicBezTo>
                    <a:pt x="0" y="4"/>
                    <a:pt x="1" y="5"/>
                    <a:pt x="1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4" y="6"/>
                    <a:pt x="5" y="6"/>
                    <a:pt x="6" y="5"/>
                  </a:cubicBezTo>
                  <a:cubicBezTo>
                    <a:pt x="6" y="5"/>
                    <a:pt x="7" y="4"/>
                    <a:pt x="7" y="3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0" name="Freeform 475"/>
            <p:cNvSpPr>
              <a:spLocks noEditPoints="1"/>
            </p:cNvSpPr>
            <p:nvPr/>
          </p:nvSpPr>
          <p:spPr bwMode="auto">
            <a:xfrm>
              <a:off x="7659688" y="2841625"/>
              <a:ext cx="17463" cy="25400"/>
            </a:xfrm>
            <a:custGeom>
              <a:avLst/>
              <a:gdLst>
                <a:gd name="T0" fmla="*/ 13 w 18"/>
                <a:gd name="T1" fmla="*/ 13 h 26"/>
                <a:gd name="T2" fmla="*/ 13 w 18"/>
                <a:gd name="T3" fmla="*/ 13 h 26"/>
                <a:gd name="T4" fmla="*/ 9 w 18"/>
                <a:gd name="T5" fmla="*/ 22 h 26"/>
                <a:gd name="T6" fmla="*/ 6 w 18"/>
                <a:gd name="T7" fmla="*/ 13 h 26"/>
                <a:gd name="T8" fmla="*/ 9 w 18"/>
                <a:gd name="T9" fmla="*/ 4 h 26"/>
                <a:gd name="T10" fmla="*/ 13 w 18"/>
                <a:gd name="T11" fmla="*/ 13 h 26"/>
                <a:gd name="T12" fmla="*/ 3 w 18"/>
                <a:gd name="T13" fmla="*/ 4 h 26"/>
                <a:gd name="T14" fmla="*/ 3 w 18"/>
                <a:gd name="T15" fmla="*/ 4 h 26"/>
                <a:gd name="T16" fmla="*/ 0 w 18"/>
                <a:gd name="T17" fmla="*/ 14 h 26"/>
                <a:gd name="T18" fmla="*/ 9 w 18"/>
                <a:gd name="T19" fmla="*/ 26 h 26"/>
                <a:gd name="T20" fmla="*/ 16 w 18"/>
                <a:gd name="T21" fmla="*/ 22 h 26"/>
                <a:gd name="T22" fmla="*/ 18 w 18"/>
                <a:gd name="T23" fmla="*/ 13 h 26"/>
                <a:gd name="T24" fmla="*/ 9 w 18"/>
                <a:gd name="T25" fmla="*/ 0 h 26"/>
                <a:gd name="T26" fmla="*/ 3 w 18"/>
                <a:gd name="T2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26">
                  <a:moveTo>
                    <a:pt x="13" y="13"/>
                  </a:moveTo>
                  <a:lnTo>
                    <a:pt x="13" y="13"/>
                  </a:lnTo>
                  <a:cubicBezTo>
                    <a:pt x="13" y="19"/>
                    <a:pt x="12" y="22"/>
                    <a:pt x="9" y="22"/>
                  </a:cubicBezTo>
                  <a:cubicBezTo>
                    <a:pt x="7" y="22"/>
                    <a:pt x="6" y="19"/>
                    <a:pt x="6" y="13"/>
                  </a:cubicBezTo>
                  <a:cubicBezTo>
                    <a:pt x="6" y="7"/>
                    <a:pt x="7" y="4"/>
                    <a:pt x="9" y="4"/>
                  </a:cubicBezTo>
                  <a:cubicBezTo>
                    <a:pt x="12" y="4"/>
                    <a:pt x="13" y="7"/>
                    <a:pt x="13" y="13"/>
                  </a:cubicBezTo>
                  <a:close/>
                  <a:moveTo>
                    <a:pt x="3" y="4"/>
                  </a:moveTo>
                  <a:lnTo>
                    <a:pt x="3" y="4"/>
                  </a:lnTo>
                  <a:cubicBezTo>
                    <a:pt x="1" y="6"/>
                    <a:pt x="0" y="9"/>
                    <a:pt x="0" y="14"/>
                  </a:cubicBezTo>
                  <a:cubicBezTo>
                    <a:pt x="0" y="22"/>
                    <a:pt x="3" y="26"/>
                    <a:pt x="9" y="26"/>
                  </a:cubicBezTo>
                  <a:cubicBezTo>
                    <a:pt x="12" y="26"/>
                    <a:pt x="14" y="25"/>
                    <a:pt x="16" y="22"/>
                  </a:cubicBezTo>
                  <a:cubicBezTo>
                    <a:pt x="17" y="20"/>
                    <a:pt x="18" y="17"/>
                    <a:pt x="18" y="13"/>
                  </a:cubicBezTo>
                  <a:cubicBezTo>
                    <a:pt x="18" y="5"/>
                    <a:pt x="15" y="0"/>
                    <a:pt x="9" y="0"/>
                  </a:cubicBezTo>
                  <a:cubicBezTo>
                    <a:pt x="7" y="0"/>
                    <a:pt x="4" y="2"/>
                    <a:pt x="3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301" name="组合 15818"/>
          <p:cNvGrpSpPr/>
          <p:nvPr/>
        </p:nvGrpSpPr>
        <p:grpSpPr>
          <a:xfrm>
            <a:off x="6665111" y="4920485"/>
            <a:ext cx="332089" cy="903524"/>
            <a:chOff x="1309688" y="2159000"/>
            <a:chExt cx="279400" cy="758826"/>
          </a:xfrm>
          <a:solidFill>
            <a:srgbClr val="3C3C3B"/>
          </a:solidFill>
        </p:grpSpPr>
        <p:sp>
          <p:nvSpPr>
            <p:cNvPr id="302" name="Freeform 274"/>
            <p:cNvSpPr>
              <a:spLocks noEditPoints="1"/>
            </p:cNvSpPr>
            <p:nvPr/>
          </p:nvSpPr>
          <p:spPr bwMode="auto">
            <a:xfrm>
              <a:off x="1352551" y="2238375"/>
              <a:ext cx="195263" cy="100013"/>
            </a:xfrm>
            <a:custGeom>
              <a:avLst/>
              <a:gdLst>
                <a:gd name="T0" fmla="*/ 198 w 204"/>
                <a:gd name="T1" fmla="*/ 98 h 104"/>
                <a:gd name="T2" fmla="*/ 198 w 204"/>
                <a:gd name="T3" fmla="*/ 98 h 104"/>
                <a:gd name="T4" fmla="*/ 5 w 204"/>
                <a:gd name="T5" fmla="*/ 98 h 104"/>
                <a:gd name="T6" fmla="*/ 5 w 204"/>
                <a:gd name="T7" fmla="*/ 6 h 104"/>
                <a:gd name="T8" fmla="*/ 198 w 204"/>
                <a:gd name="T9" fmla="*/ 6 h 104"/>
                <a:gd name="T10" fmla="*/ 198 w 204"/>
                <a:gd name="T11" fmla="*/ 98 h 104"/>
                <a:gd name="T12" fmla="*/ 0 w 204"/>
                <a:gd name="T13" fmla="*/ 104 h 104"/>
                <a:gd name="T14" fmla="*/ 0 w 204"/>
                <a:gd name="T15" fmla="*/ 104 h 104"/>
                <a:gd name="T16" fmla="*/ 204 w 204"/>
                <a:gd name="T17" fmla="*/ 104 h 104"/>
                <a:gd name="T18" fmla="*/ 204 w 204"/>
                <a:gd name="T19" fmla="*/ 0 h 104"/>
                <a:gd name="T20" fmla="*/ 0 w 204"/>
                <a:gd name="T21" fmla="*/ 0 h 104"/>
                <a:gd name="T22" fmla="*/ 0 w 204"/>
                <a:gd name="T2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104">
                  <a:moveTo>
                    <a:pt x="198" y="98"/>
                  </a:moveTo>
                  <a:lnTo>
                    <a:pt x="198" y="98"/>
                  </a:lnTo>
                  <a:lnTo>
                    <a:pt x="5" y="98"/>
                  </a:lnTo>
                  <a:lnTo>
                    <a:pt x="5" y="6"/>
                  </a:lnTo>
                  <a:lnTo>
                    <a:pt x="198" y="6"/>
                  </a:lnTo>
                  <a:lnTo>
                    <a:pt x="198" y="98"/>
                  </a:lnTo>
                  <a:close/>
                  <a:moveTo>
                    <a:pt x="0" y="104"/>
                  </a:moveTo>
                  <a:lnTo>
                    <a:pt x="0" y="104"/>
                  </a:lnTo>
                  <a:lnTo>
                    <a:pt x="204" y="104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10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3" name="Freeform 275"/>
            <p:cNvSpPr>
              <a:spLocks noEditPoints="1"/>
            </p:cNvSpPr>
            <p:nvPr/>
          </p:nvSpPr>
          <p:spPr bwMode="auto">
            <a:xfrm>
              <a:off x="1309688" y="2192338"/>
              <a:ext cx="279400" cy="725488"/>
            </a:xfrm>
            <a:custGeom>
              <a:avLst/>
              <a:gdLst>
                <a:gd name="T0" fmla="*/ 20 w 293"/>
                <a:gd name="T1" fmla="*/ 724 h 759"/>
                <a:gd name="T2" fmla="*/ 268 w 293"/>
                <a:gd name="T3" fmla="*/ 20 h 759"/>
                <a:gd name="T4" fmla="*/ 248 w 293"/>
                <a:gd name="T5" fmla="*/ 171 h 759"/>
                <a:gd name="T6" fmla="*/ 45 w 293"/>
                <a:gd name="T7" fmla="*/ 173 h 759"/>
                <a:gd name="T8" fmla="*/ 258 w 293"/>
                <a:gd name="T9" fmla="*/ 683 h 759"/>
                <a:gd name="T10" fmla="*/ 57 w 293"/>
                <a:gd name="T11" fmla="*/ 683 h 759"/>
                <a:gd name="T12" fmla="*/ 237 w 293"/>
                <a:gd name="T13" fmla="*/ 248 h 759"/>
                <a:gd name="T14" fmla="*/ 237 w 293"/>
                <a:gd name="T15" fmla="*/ 612 h 759"/>
                <a:gd name="T16" fmla="*/ 62 w 293"/>
                <a:gd name="T17" fmla="*/ 649 h 759"/>
                <a:gd name="T18" fmla="*/ 62 w 293"/>
                <a:gd name="T19" fmla="*/ 649 h 759"/>
                <a:gd name="T20" fmla="*/ 50 w 293"/>
                <a:gd name="T21" fmla="*/ 631 h 759"/>
                <a:gd name="T22" fmla="*/ 57 w 293"/>
                <a:gd name="T23" fmla="*/ 607 h 759"/>
                <a:gd name="T24" fmla="*/ 57 w 293"/>
                <a:gd name="T25" fmla="*/ 534 h 759"/>
                <a:gd name="T26" fmla="*/ 50 w 293"/>
                <a:gd name="T27" fmla="*/ 474 h 759"/>
                <a:gd name="T28" fmla="*/ 50 w 293"/>
                <a:gd name="T29" fmla="*/ 455 h 759"/>
                <a:gd name="T30" fmla="*/ 50 w 293"/>
                <a:gd name="T31" fmla="*/ 455 h 759"/>
                <a:gd name="T32" fmla="*/ 50 w 293"/>
                <a:gd name="T33" fmla="*/ 450 h 759"/>
                <a:gd name="T34" fmla="*/ 57 w 293"/>
                <a:gd name="T35" fmla="*/ 389 h 759"/>
                <a:gd name="T36" fmla="*/ 57 w 293"/>
                <a:gd name="T37" fmla="*/ 333 h 759"/>
                <a:gd name="T38" fmla="*/ 50 w 293"/>
                <a:gd name="T39" fmla="*/ 277 h 759"/>
                <a:gd name="T40" fmla="*/ 50 w 293"/>
                <a:gd name="T41" fmla="*/ 253 h 759"/>
                <a:gd name="T42" fmla="*/ 50 w 293"/>
                <a:gd name="T43" fmla="*/ 253 h 759"/>
                <a:gd name="T44" fmla="*/ 237 w 293"/>
                <a:gd name="T45" fmla="*/ 253 h 759"/>
                <a:gd name="T46" fmla="*/ 237 w 293"/>
                <a:gd name="T47" fmla="*/ 372 h 759"/>
                <a:gd name="T48" fmla="*/ 243 w 293"/>
                <a:gd name="T49" fmla="*/ 372 h 759"/>
                <a:gd name="T50" fmla="*/ 243 w 293"/>
                <a:gd name="T51" fmla="*/ 377 h 759"/>
                <a:gd name="T52" fmla="*/ 237 w 293"/>
                <a:gd name="T53" fmla="*/ 455 h 759"/>
                <a:gd name="T54" fmla="*/ 232 w 293"/>
                <a:gd name="T55" fmla="*/ 612 h 759"/>
                <a:gd name="T56" fmla="*/ 62 w 293"/>
                <a:gd name="T57" fmla="*/ 211 h 759"/>
                <a:gd name="T58" fmla="*/ 232 w 293"/>
                <a:gd name="T59" fmla="*/ 210 h 759"/>
                <a:gd name="T60" fmla="*/ 232 w 293"/>
                <a:gd name="T61" fmla="*/ 210 h 759"/>
                <a:gd name="T62" fmla="*/ 62 w 293"/>
                <a:gd name="T63" fmla="*/ 350 h 759"/>
                <a:gd name="T64" fmla="*/ 62 w 293"/>
                <a:gd name="T65" fmla="*/ 355 h 759"/>
                <a:gd name="T66" fmla="*/ 62 w 293"/>
                <a:gd name="T67" fmla="*/ 529 h 759"/>
                <a:gd name="T68" fmla="*/ 232 w 293"/>
                <a:gd name="T69" fmla="*/ 492 h 759"/>
                <a:gd name="T70" fmla="*/ 232 w 293"/>
                <a:gd name="T71" fmla="*/ 450 h 759"/>
                <a:gd name="T72" fmla="*/ 232 w 293"/>
                <a:gd name="T73" fmla="*/ 450 h 759"/>
                <a:gd name="T74" fmla="*/ 232 w 293"/>
                <a:gd name="T75" fmla="*/ 377 h 759"/>
                <a:gd name="T76" fmla="*/ 232 w 293"/>
                <a:gd name="T77" fmla="*/ 570 h 759"/>
                <a:gd name="T78" fmla="*/ 232 w 293"/>
                <a:gd name="T79" fmla="*/ 571 h 759"/>
                <a:gd name="T80" fmla="*/ 62 w 293"/>
                <a:gd name="T81" fmla="*/ 291 h 759"/>
                <a:gd name="T82" fmla="*/ 232 w 293"/>
                <a:gd name="T83" fmla="*/ 290 h 759"/>
                <a:gd name="T84" fmla="*/ 232 w 293"/>
                <a:gd name="T85" fmla="*/ 290 h 759"/>
                <a:gd name="T86" fmla="*/ 62 w 293"/>
                <a:gd name="T87" fmla="*/ 328 h 759"/>
                <a:gd name="T88" fmla="*/ 232 w 293"/>
                <a:gd name="T89" fmla="*/ 248 h 759"/>
                <a:gd name="T90" fmla="*/ 237 w 293"/>
                <a:gd name="T91" fmla="*/ 607 h 759"/>
                <a:gd name="T92" fmla="*/ 50 w 293"/>
                <a:gd name="T93" fmla="*/ 201 h 759"/>
                <a:gd name="T94" fmla="*/ 57 w 293"/>
                <a:gd name="T95" fmla="*/ 196 h 759"/>
                <a:gd name="T96" fmla="*/ 57 w 293"/>
                <a:gd name="T97" fmla="*/ 196 h 759"/>
                <a:gd name="T98" fmla="*/ 258 w 293"/>
                <a:gd name="T99" fmla="*/ 20 h 759"/>
                <a:gd name="T100" fmla="*/ 136 w 293"/>
                <a:gd name="T101" fmla="*/ 759 h 759"/>
                <a:gd name="T102" fmla="*/ 36 w 293"/>
                <a:gd name="T103" fmla="*/ 693 h 759"/>
                <a:gd name="T104" fmla="*/ 189 w 293"/>
                <a:gd name="T105" fmla="*/ 734 h 759"/>
                <a:gd name="T106" fmla="*/ 0 w 293"/>
                <a:gd name="T10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" h="759">
                  <a:moveTo>
                    <a:pt x="20" y="20"/>
                  </a:moveTo>
                  <a:lnTo>
                    <a:pt x="20" y="20"/>
                  </a:lnTo>
                  <a:lnTo>
                    <a:pt x="26" y="20"/>
                  </a:lnTo>
                  <a:lnTo>
                    <a:pt x="26" y="724"/>
                  </a:lnTo>
                  <a:lnTo>
                    <a:pt x="20" y="724"/>
                  </a:lnTo>
                  <a:lnTo>
                    <a:pt x="20" y="20"/>
                  </a:lnTo>
                  <a:close/>
                  <a:moveTo>
                    <a:pt x="274" y="724"/>
                  </a:moveTo>
                  <a:lnTo>
                    <a:pt x="274" y="724"/>
                  </a:lnTo>
                  <a:lnTo>
                    <a:pt x="268" y="724"/>
                  </a:lnTo>
                  <a:lnTo>
                    <a:pt x="268" y="20"/>
                  </a:lnTo>
                  <a:lnTo>
                    <a:pt x="274" y="20"/>
                  </a:lnTo>
                  <a:lnTo>
                    <a:pt x="274" y="724"/>
                  </a:lnTo>
                  <a:close/>
                  <a:moveTo>
                    <a:pt x="248" y="683"/>
                  </a:moveTo>
                  <a:lnTo>
                    <a:pt x="248" y="683"/>
                  </a:lnTo>
                  <a:lnTo>
                    <a:pt x="248" y="171"/>
                  </a:lnTo>
                  <a:lnTo>
                    <a:pt x="248" y="171"/>
                  </a:lnTo>
                  <a:lnTo>
                    <a:pt x="248" y="168"/>
                  </a:lnTo>
                  <a:lnTo>
                    <a:pt x="45" y="168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683"/>
                  </a:lnTo>
                  <a:lnTo>
                    <a:pt x="36" y="683"/>
                  </a:lnTo>
                  <a:lnTo>
                    <a:pt x="36" y="38"/>
                  </a:lnTo>
                  <a:lnTo>
                    <a:pt x="258" y="38"/>
                  </a:lnTo>
                  <a:lnTo>
                    <a:pt x="258" y="683"/>
                  </a:lnTo>
                  <a:lnTo>
                    <a:pt x="248" y="683"/>
                  </a:lnTo>
                  <a:close/>
                  <a:moveTo>
                    <a:pt x="50" y="636"/>
                  </a:moveTo>
                  <a:lnTo>
                    <a:pt x="50" y="636"/>
                  </a:lnTo>
                  <a:lnTo>
                    <a:pt x="57" y="636"/>
                  </a:lnTo>
                  <a:lnTo>
                    <a:pt x="57" y="683"/>
                  </a:lnTo>
                  <a:lnTo>
                    <a:pt x="50" y="683"/>
                  </a:lnTo>
                  <a:lnTo>
                    <a:pt x="50" y="636"/>
                  </a:lnTo>
                  <a:close/>
                  <a:moveTo>
                    <a:pt x="243" y="248"/>
                  </a:moveTo>
                  <a:lnTo>
                    <a:pt x="243" y="248"/>
                  </a:lnTo>
                  <a:lnTo>
                    <a:pt x="237" y="248"/>
                  </a:lnTo>
                  <a:lnTo>
                    <a:pt x="237" y="173"/>
                  </a:lnTo>
                  <a:lnTo>
                    <a:pt x="243" y="173"/>
                  </a:lnTo>
                  <a:lnTo>
                    <a:pt x="243" y="248"/>
                  </a:lnTo>
                  <a:close/>
                  <a:moveTo>
                    <a:pt x="237" y="612"/>
                  </a:moveTo>
                  <a:lnTo>
                    <a:pt x="237" y="612"/>
                  </a:lnTo>
                  <a:lnTo>
                    <a:pt x="243" y="612"/>
                  </a:lnTo>
                  <a:lnTo>
                    <a:pt x="243" y="683"/>
                  </a:lnTo>
                  <a:lnTo>
                    <a:pt x="237" y="683"/>
                  </a:lnTo>
                  <a:lnTo>
                    <a:pt x="237" y="612"/>
                  </a:lnTo>
                  <a:close/>
                  <a:moveTo>
                    <a:pt x="62" y="649"/>
                  </a:moveTo>
                  <a:lnTo>
                    <a:pt x="62" y="649"/>
                  </a:lnTo>
                  <a:lnTo>
                    <a:pt x="232" y="649"/>
                  </a:lnTo>
                  <a:lnTo>
                    <a:pt x="232" y="683"/>
                  </a:lnTo>
                  <a:lnTo>
                    <a:pt x="62" y="683"/>
                  </a:lnTo>
                  <a:lnTo>
                    <a:pt x="62" y="649"/>
                  </a:lnTo>
                  <a:close/>
                  <a:moveTo>
                    <a:pt x="50" y="612"/>
                  </a:moveTo>
                  <a:lnTo>
                    <a:pt x="50" y="612"/>
                  </a:lnTo>
                  <a:lnTo>
                    <a:pt x="57" y="612"/>
                  </a:lnTo>
                  <a:lnTo>
                    <a:pt x="57" y="631"/>
                  </a:lnTo>
                  <a:lnTo>
                    <a:pt x="50" y="631"/>
                  </a:lnTo>
                  <a:lnTo>
                    <a:pt x="50" y="612"/>
                  </a:lnTo>
                  <a:close/>
                  <a:moveTo>
                    <a:pt x="50" y="555"/>
                  </a:moveTo>
                  <a:lnTo>
                    <a:pt x="50" y="555"/>
                  </a:lnTo>
                  <a:lnTo>
                    <a:pt x="57" y="555"/>
                  </a:lnTo>
                  <a:lnTo>
                    <a:pt x="57" y="607"/>
                  </a:lnTo>
                  <a:lnTo>
                    <a:pt x="50" y="607"/>
                  </a:lnTo>
                  <a:lnTo>
                    <a:pt x="50" y="555"/>
                  </a:lnTo>
                  <a:close/>
                  <a:moveTo>
                    <a:pt x="50" y="534"/>
                  </a:moveTo>
                  <a:lnTo>
                    <a:pt x="50" y="534"/>
                  </a:lnTo>
                  <a:lnTo>
                    <a:pt x="57" y="534"/>
                  </a:lnTo>
                  <a:lnTo>
                    <a:pt x="57" y="550"/>
                  </a:lnTo>
                  <a:lnTo>
                    <a:pt x="50" y="550"/>
                  </a:lnTo>
                  <a:lnTo>
                    <a:pt x="50" y="534"/>
                  </a:lnTo>
                  <a:close/>
                  <a:moveTo>
                    <a:pt x="50" y="474"/>
                  </a:moveTo>
                  <a:lnTo>
                    <a:pt x="50" y="474"/>
                  </a:lnTo>
                  <a:lnTo>
                    <a:pt x="57" y="474"/>
                  </a:lnTo>
                  <a:lnTo>
                    <a:pt x="57" y="529"/>
                  </a:lnTo>
                  <a:lnTo>
                    <a:pt x="50" y="529"/>
                  </a:lnTo>
                  <a:lnTo>
                    <a:pt x="50" y="474"/>
                  </a:lnTo>
                  <a:close/>
                  <a:moveTo>
                    <a:pt x="50" y="455"/>
                  </a:moveTo>
                  <a:lnTo>
                    <a:pt x="50" y="455"/>
                  </a:lnTo>
                  <a:lnTo>
                    <a:pt x="57" y="455"/>
                  </a:lnTo>
                  <a:lnTo>
                    <a:pt x="57" y="469"/>
                  </a:lnTo>
                  <a:lnTo>
                    <a:pt x="50" y="469"/>
                  </a:lnTo>
                  <a:lnTo>
                    <a:pt x="50" y="455"/>
                  </a:lnTo>
                  <a:close/>
                  <a:moveTo>
                    <a:pt x="50" y="394"/>
                  </a:moveTo>
                  <a:lnTo>
                    <a:pt x="50" y="394"/>
                  </a:lnTo>
                  <a:lnTo>
                    <a:pt x="57" y="394"/>
                  </a:lnTo>
                  <a:lnTo>
                    <a:pt x="57" y="450"/>
                  </a:lnTo>
                  <a:lnTo>
                    <a:pt x="50" y="450"/>
                  </a:lnTo>
                  <a:lnTo>
                    <a:pt x="50" y="394"/>
                  </a:lnTo>
                  <a:close/>
                  <a:moveTo>
                    <a:pt x="50" y="377"/>
                  </a:moveTo>
                  <a:lnTo>
                    <a:pt x="50" y="377"/>
                  </a:lnTo>
                  <a:lnTo>
                    <a:pt x="57" y="377"/>
                  </a:lnTo>
                  <a:lnTo>
                    <a:pt x="57" y="389"/>
                  </a:lnTo>
                  <a:lnTo>
                    <a:pt x="50" y="389"/>
                  </a:lnTo>
                  <a:lnTo>
                    <a:pt x="50" y="377"/>
                  </a:lnTo>
                  <a:close/>
                  <a:moveTo>
                    <a:pt x="50" y="333"/>
                  </a:moveTo>
                  <a:lnTo>
                    <a:pt x="50" y="333"/>
                  </a:lnTo>
                  <a:lnTo>
                    <a:pt x="57" y="333"/>
                  </a:lnTo>
                  <a:lnTo>
                    <a:pt x="57" y="372"/>
                  </a:lnTo>
                  <a:lnTo>
                    <a:pt x="50" y="372"/>
                  </a:lnTo>
                  <a:lnTo>
                    <a:pt x="50" y="333"/>
                  </a:lnTo>
                  <a:close/>
                  <a:moveTo>
                    <a:pt x="50" y="277"/>
                  </a:moveTo>
                  <a:lnTo>
                    <a:pt x="50" y="277"/>
                  </a:lnTo>
                  <a:lnTo>
                    <a:pt x="57" y="277"/>
                  </a:lnTo>
                  <a:lnTo>
                    <a:pt x="57" y="328"/>
                  </a:lnTo>
                  <a:lnTo>
                    <a:pt x="50" y="328"/>
                  </a:lnTo>
                  <a:lnTo>
                    <a:pt x="50" y="277"/>
                  </a:lnTo>
                  <a:close/>
                  <a:moveTo>
                    <a:pt x="50" y="253"/>
                  </a:moveTo>
                  <a:lnTo>
                    <a:pt x="50" y="253"/>
                  </a:lnTo>
                  <a:lnTo>
                    <a:pt x="57" y="253"/>
                  </a:lnTo>
                  <a:lnTo>
                    <a:pt x="57" y="272"/>
                  </a:lnTo>
                  <a:lnTo>
                    <a:pt x="50" y="272"/>
                  </a:lnTo>
                  <a:lnTo>
                    <a:pt x="50" y="253"/>
                  </a:lnTo>
                  <a:close/>
                  <a:moveTo>
                    <a:pt x="243" y="328"/>
                  </a:moveTo>
                  <a:lnTo>
                    <a:pt x="243" y="328"/>
                  </a:lnTo>
                  <a:lnTo>
                    <a:pt x="237" y="328"/>
                  </a:lnTo>
                  <a:lnTo>
                    <a:pt x="237" y="328"/>
                  </a:lnTo>
                  <a:lnTo>
                    <a:pt x="237" y="253"/>
                  </a:lnTo>
                  <a:lnTo>
                    <a:pt x="243" y="253"/>
                  </a:lnTo>
                  <a:lnTo>
                    <a:pt x="243" y="328"/>
                  </a:lnTo>
                  <a:close/>
                  <a:moveTo>
                    <a:pt x="243" y="372"/>
                  </a:moveTo>
                  <a:lnTo>
                    <a:pt x="243" y="372"/>
                  </a:lnTo>
                  <a:lnTo>
                    <a:pt x="237" y="372"/>
                  </a:lnTo>
                  <a:lnTo>
                    <a:pt x="237" y="355"/>
                  </a:lnTo>
                  <a:lnTo>
                    <a:pt x="237" y="350"/>
                  </a:lnTo>
                  <a:lnTo>
                    <a:pt x="237" y="333"/>
                  </a:lnTo>
                  <a:lnTo>
                    <a:pt x="243" y="333"/>
                  </a:lnTo>
                  <a:lnTo>
                    <a:pt x="243" y="372"/>
                  </a:lnTo>
                  <a:close/>
                  <a:moveTo>
                    <a:pt x="243" y="450"/>
                  </a:moveTo>
                  <a:lnTo>
                    <a:pt x="243" y="450"/>
                  </a:lnTo>
                  <a:lnTo>
                    <a:pt x="237" y="450"/>
                  </a:lnTo>
                  <a:lnTo>
                    <a:pt x="237" y="377"/>
                  </a:lnTo>
                  <a:lnTo>
                    <a:pt x="243" y="377"/>
                  </a:lnTo>
                  <a:lnTo>
                    <a:pt x="243" y="450"/>
                  </a:lnTo>
                  <a:close/>
                  <a:moveTo>
                    <a:pt x="243" y="529"/>
                  </a:moveTo>
                  <a:lnTo>
                    <a:pt x="243" y="529"/>
                  </a:lnTo>
                  <a:lnTo>
                    <a:pt x="237" y="529"/>
                  </a:lnTo>
                  <a:lnTo>
                    <a:pt x="237" y="455"/>
                  </a:lnTo>
                  <a:lnTo>
                    <a:pt x="243" y="455"/>
                  </a:lnTo>
                  <a:lnTo>
                    <a:pt x="243" y="529"/>
                  </a:lnTo>
                  <a:close/>
                  <a:moveTo>
                    <a:pt x="62" y="612"/>
                  </a:moveTo>
                  <a:lnTo>
                    <a:pt x="62" y="612"/>
                  </a:lnTo>
                  <a:lnTo>
                    <a:pt x="232" y="612"/>
                  </a:lnTo>
                  <a:lnTo>
                    <a:pt x="232" y="648"/>
                  </a:lnTo>
                  <a:lnTo>
                    <a:pt x="62" y="648"/>
                  </a:lnTo>
                  <a:lnTo>
                    <a:pt x="62" y="612"/>
                  </a:lnTo>
                  <a:close/>
                  <a:moveTo>
                    <a:pt x="62" y="211"/>
                  </a:moveTo>
                  <a:lnTo>
                    <a:pt x="62" y="211"/>
                  </a:lnTo>
                  <a:lnTo>
                    <a:pt x="232" y="211"/>
                  </a:lnTo>
                  <a:lnTo>
                    <a:pt x="232" y="211"/>
                  </a:lnTo>
                  <a:lnTo>
                    <a:pt x="62" y="211"/>
                  </a:lnTo>
                  <a:lnTo>
                    <a:pt x="62" y="211"/>
                  </a:lnTo>
                  <a:close/>
                  <a:moveTo>
                    <a:pt x="232" y="210"/>
                  </a:moveTo>
                  <a:lnTo>
                    <a:pt x="232" y="210"/>
                  </a:lnTo>
                  <a:lnTo>
                    <a:pt x="62" y="210"/>
                  </a:lnTo>
                  <a:lnTo>
                    <a:pt x="62" y="173"/>
                  </a:lnTo>
                  <a:lnTo>
                    <a:pt x="232" y="173"/>
                  </a:lnTo>
                  <a:lnTo>
                    <a:pt x="232" y="210"/>
                  </a:lnTo>
                  <a:close/>
                  <a:moveTo>
                    <a:pt x="62" y="333"/>
                  </a:moveTo>
                  <a:lnTo>
                    <a:pt x="62" y="333"/>
                  </a:lnTo>
                  <a:lnTo>
                    <a:pt x="232" y="333"/>
                  </a:lnTo>
                  <a:lnTo>
                    <a:pt x="232" y="350"/>
                  </a:lnTo>
                  <a:lnTo>
                    <a:pt x="62" y="350"/>
                  </a:lnTo>
                  <a:lnTo>
                    <a:pt x="62" y="333"/>
                  </a:lnTo>
                  <a:close/>
                  <a:moveTo>
                    <a:pt x="232" y="372"/>
                  </a:moveTo>
                  <a:lnTo>
                    <a:pt x="232" y="372"/>
                  </a:lnTo>
                  <a:lnTo>
                    <a:pt x="62" y="372"/>
                  </a:lnTo>
                  <a:lnTo>
                    <a:pt x="62" y="355"/>
                  </a:lnTo>
                  <a:lnTo>
                    <a:pt x="232" y="355"/>
                  </a:lnTo>
                  <a:lnTo>
                    <a:pt x="232" y="372"/>
                  </a:lnTo>
                  <a:close/>
                  <a:moveTo>
                    <a:pt x="232" y="529"/>
                  </a:moveTo>
                  <a:lnTo>
                    <a:pt x="232" y="529"/>
                  </a:lnTo>
                  <a:lnTo>
                    <a:pt x="62" y="529"/>
                  </a:lnTo>
                  <a:lnTo>
                    <a:pt x="62" y="492"/>
                  </a:lnTo>
                  <a:lnTo>
                    <a:pt x="232" y="492"/>
                  </a:lnTo>
                  <a:lnTo>
                    <a:pt x="232" y="529"/>
                  </a:lnTo>
                  <a:close/>
                  <a:moveTo>
                    <a:pt x="232" y="492"/>
                  </a:moveTo>
                  <a:lnTo>
                    <a:pt x="232" y="492"/>
                  </a:lnTo>
                  <a:lnTo>
                    <a:pt x="62" y="492"/>
                  </a:lnTo>
                  <a:lnTo>
                    <a:pt x="62" y="455"/>
                  </a:lnTo>
                  <a:lnTo>
                    <a:pt x="232" y="455"/>
                  </a:lnTo>
                  <a:lnTo>
                    <a:pt x="232" y="492"/>
                  </a:lnTo>
                  <a:close/>
                  <a:moveTo>
                    <a:pt x="232" y="450"/>
                  </a:moveTo>
                  <a:lnTo>
                    <a:pt x="232" y="450"/>
                  </a:lnTo>
                  <a:lnTo>
                    <a:pt x="62" y="450"/>
                  </a:lnTo>
                  <a:lnTo>
                    <a:pt x="62" y="414"/>
                  </a:lnTo>
                  <a:lnTo>
                    <a:pt x="232" y="414"/>
                  </a:lnTo>
                  <a:lnTo>
                    <a:pt x="232" y="450"/>
                  </a:lnTo>
                  <a:close/>
                  <a:moveTo>
                    <a:pt x="232" y="413"/>
                  </a:moveTo>
                  <a:lnTo>
                    <a:pt x="232" y="413"/>
                  </a:lnTo>
                  <a:lnTo>
                    <a:pt x="62" y="413"/>
                  </a:lnTo>
                  <a:lnTo>
                    <a:pt x="62" y="377"/>
                  </a:lnTo>
                  <a:lnTo>
                    <a:pt x="232" y="377"/>
                  </a:lnTo>
                  <a:lnTo>
                    <a:pt x="232" y="413"/>
                  </a:lnTo>
                  <a:close/>
                  <a:moveTo>
                    <a:pt x="62" y="534"/>
                  </a:moveTo>
                  <a:lnTo>
                    <a:pt x="62" y="534"/>
                  </a:lnTo>
                  <a:lnTo>
                    <a:pt x="232" y="534"/>
                  </a:lnTo>
                  <a:lnTo>
                    <a:pt x="232" y="570"/>
                  </a:lnTo>
                  <a:lnTo>
                    <a:pt x="62" y="570"/>
                  </a:lnTo>
                  <a:lnTo>
                    <a:pt x="62" y="534"/>
                  </a:lnTo>
                  <a:close/>
                  <a:moveTo>
                    <a:pt x="62" y="571"/>
                  </a:moveTo>
                  <a:lnTo>
                    <a:pt x="62" y="571"/>
                  </a:lnTo>
                  <a:lnTo>
                    <a:pt x="232" y="571"/>
                  </a:lnTo>
                  <a:lnTo>
                    <a:pt x="232" y="607"/>
                  </a:lnTo>
                  <a:lnTo>
                    <a:pt x="62" y="607"/>
                  </a:lnTo>
                  <a:lnTo>
                    <a:pt x="62" y="571"/>
                  </a:lnTo>
                  <a:close/>
                  <a:moveTo>
                    <a:pt x="62" y="291"/>
                  </a:moveTo>
                  <a:lnTo>
                    <a:pt x="62" y="291"/>
                  </a:lnTo>
                  <a:lnTo>
                    <a:pt x="232" y="291"/>
                  </a:lnTo>
                  <a:lnTo>
                    <a:pt x="232" y="291"/>
                  </a:lnTo>
                  <a:lnTo>
                    <a:pt x="62" y="291"/>
                  </a:lnTo>
                  <a:lnTo>
                    <a:pt x="62" y="291"/>
                  </a:lnTo>
                  <a:close/>
                  <a:moveTo>
                    <a:pt x="232" y="290"/>
                  </a:moveTo>
                  <a:lnTo>
                    <a:pt x="232" y="290"/>
                  </a:lnTo>
                  <a:lnTo>
                    <a:pt x="62" y="290"/>
                  </a:lnTo>
                  <a:lnTo>
                    <a:pt x="62" y="253"/>
                  </a:lnTo>
                  <a:lnTo>
                    <a:pt x="232" y="253"/>
                  </a:lnTo>
                  <a:lnTo>
                    <a:pt x="232" y="290"/>
                  </a:lnTo>
                  <a:close/>
                  <a:moveTo>
                    <a:pt x="62" y="292"/>
                  </a:moveTo>
                  <a:lnTo>
                    <a:pt x="62" y="292"/>
                  </a:lnTo>
                  <a:lnTo>
                    <a:pt x="232" y="292"/>
                  </a:lnTo>
                  <a:lnTo>
                    <a:pt x="232" y="328"/>
                  </a:lnTo>
                  <a:lnTo>
                    <a:pt x="62" y="328"/>
                  </a:lnTo>
                  <a:lnTo>
                    <a:pt x="62" y="292"/>
                  </a:lnTo>
                  <a:close/>
                  <a:moveTo>
                    <a:pt x="62" y="212"/>
                  </a:moveTo>
                  <a:lnTo>
                    <a:pt x="62" y="212"/>
                  </a:lnTo>
                  <a:lnTo>
                    <a:pt x="232" y="212"/>
                  </a:lnTo>
                  <a:lnTo>
                    <a:pt x="232" y="248"/>
                  </a:lnTo>
                  <a:lnTo>
                    <a:pt x="62" y="248"/>
                  </a:lnTo>
                  <a:lnTo>
                    <a:pt x="62" y="212"/>
                  </a:lnTo>
                  <a:close/>
                  <a:moveTo>
                    <a:pt x="243" y="607"/>
                  </a:moveTo>
                  <a:lnTo>
                    <a:pt x="243" y="607"/>
                  </a:lnTo>
                  <a:lnTo>
                    <a:pt x="237" y="607"/>
                  </a:lnTo>
                  <a:lnTo>
                    <a:pt x="237" y="534"/>
                  </a:lnTo>
                  <a:lnTo>
                    <a:pt x="243" y="534"/>
                  </a:lnTo>
                  <a:lnTo>
                    <a:pt x="243" y="607"/>
                  </a:lnTo>
                  <a:close/>
                  <a:moveTo>
                    <a:pt x="50" y="201"/>
                  </a:moveTo>
                  <a:lnTo>
                    <a:pt x="50" y="201"/>
                  </a:lnTo>
                  <a:lnTo>
                    <a:pt x="57" y="201"/>
                  </a:lnTo>
                  <a:lnTo>
                    <a:pt x="57" y="248"/>
                  </a:lnTo>
                  <a:lnTo>
                    <a:pt x="50" y="248"/>
                  </a:lnTo>
                  <a:lnTo>
                    <a:pt x="50" y="201"/>
                  </a:lnTo>
                  <a:close/>
                  <a:moveTo>
                    <a:pt x="57" y="196"/>
                  </a:moveTo>
                  <a:lnTo>
                    <a:pt x="57" y="196"/>
                  </a:lnTo>
                  <a:lnTo>
                    <a:pt x="50" y="196"/>
                  </a:lnTo>
                  <a:lnTo>
                    <a:pt x="50" y="173"/>
                  </a:lnTo>
                  <a:lnTo>
                    <a:pt x="57" y="173"/>
                  </a:lnTo>
                  <a:lnTo>
                    <a:pt x="57" y="196"/>
                  </a:lnTo>
                  <a:close/>
                  <a:moveTo>
                    <a:pt x="258" y="28"/>
                  </a:moveTo>
                  <a:lnTo>
                    <a:pt x="258" y="28"/>
                  </a:lnTo>
                  <a:lnTo>
                    <a:pt x="36" y="28"/>
                  </a:lnTo>
                  <a:lnTo>
                    <a:pt x="36" y="20"/>
                  </a:lnTo>
                  <a:lnTo>
                    <a:pt x="258" y="20"/>
                  </a:lnTo>
                  <a:lnTo>
                    <a:pt x="258" y="28"/>
                  </a:lnTo>
                  <a:close/>
                  <a:moveTo>
                    <a:pt x="0" y="743"/>
                  </a:moveTo>
                  <a:lnTo>
                    <a:pt x="0" y="743"/>
                  </a:lnTo>
                  <a:lnTo>
                    <a:pt x="112" y="743"/>
                  </a:lnTo>
                  <a:cubicBezTo>
                    <a:pt x="116" y="753"/>
                    <a:pt x="125" y="759"/>
                    <a:pt x="136" y="759"/>
                  </a:cubicBezTo>
                  <a:cubicBezTo>
                    <a:pt x="150" y="759"/>
                    <a:pt x="161" y="748"/>
                    <a:pt x="161" y="734"/>
                  </a:cubicBezTo>
                  <a:cubicBezTo>
                    <a:pt x="161" y="719"/>
                    <a:pt x="150" y="708"/>
                    <a:pt x="136" y="708"/>
                  </a:cubicBezTo>
                  <a:cubicBezTo>
                    <a:pt x="125" y="708"/>
                    <a:pt x="116" y="714"/>
                    <a:pt x="112" y="724"/>
                  </a:cubicBezTo>
                  <a:lnTo>
                    <a:pt x="36" y="724"/>
                  </a:lnTo>
                  <a:lnTo>
                    <a:pt x="36" y="693"/>
                  </a:lnTo>
                  <a:lnTo>
                    <a:pt x="258" y="693"/>
                  </a:lnTo>
                  <a:lnTo>
                    <a:pt x="258" y="724"/>
                  </a:lnTo>
                  <a:lnTo>
                    <a:pt x="238" y="724"/>
                  </a:lnTo>
                  <a:cubicBezTo>
                    <a:pt x="234" y="714"/>
                    <a:pt x="225" y="708"/>
                    <a:pt x="215" y="708"/>
                  </a:cubicBezTo>
                  <a:cubicBezTo>
                    <a:pt x="200" y="708"/>
                    <a:pt x="189" y="719"/>
                    <a:pt x="189" y="734"/>
                  </a:cubicBezTo>
                  <a:cubicBezTo>
                    <a:pt x="189" y="748"/>
                    <a:pt x="200" y="759"/>
                    <a:pt x="215" y="759"/>
                  </a:cubicBezTo>
                  <a:cubicBezTo>
                    <a:pt x="225" y="759"/>
                    <a:pt x="234" y="753"/>
                    <a:pt x="238" y="743"/>
                  </a:cubicBezTo>
                  <a:lnTo>
                    <a:pt x="293" y="743"/>
                  </a:lnTo>
                  <a:lnTo>
                    <a:pt x="293" y="0"/>
                  </a:lnTo>
                  <a:lnTo>
                    <a:pt x="0" y="0"/>
                  </a:lnTo>
                  <a:lnTo>
                    <a:pt x="0" y="7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4" name="Freeform 276"/>
            <p:cNvSpPr>
              <a:spLocks/>
            </p:cNvSpPr>
            <p:nvPr/>
          </p:nvSpPr>
          <p:spPr bwMode="auto">
            <a:xfrm>
              <a:off x="1441451" y="2286000"/>
              <a:ext cx="6350" cy="7938"/>
            </a:xfrm>
            <a:custGeom>
              <a:avLst/>
              <a:gdLst>
                <a:gd name="T0" fmla="*/ 2 w 7"/>
                <a:gd name="T1" fmla="*/ 5 h 8"/>
                <a:gd name="T2" fmla="*/ 2 w 7"/>
                <a:gd name="T3" fmla="*/ 5 h 8"/>
                <a:gd name="T4" fmla="*/ 6 w 7"/>
                <a:gd name="T5" fmla="*/ 5 h 8"/>
                <a:gd name="T6" fmla="*/ 6 w 7"/>
                <a:gd name="T7" fmla="*/ 8 h 8"/>
                <a:gd name="T8" fmla="*/ 7 w 7"/>
                <a:gd name="T9" fmla="*/ 8 h 8"/>
                <a:gd name="T10" fmla="*/ 7 w 7"/>
                <a:gd name="T11" fmla="*/ 0 h 8"/>
                <a:gd name="T12" fmla="*/ 6 w 7"/>
                <a:gd name="T13" fmla="*/ 0 h 8"/>
                <a:gd name="T14" fmla="*/ 6 w 7"/>
                <a:gd name="T15" fmla="*/ 3 h 8"/>
                <a:gd name="T16" fmla="*/ 2 w 7"/>
                <a:gd name="T17" fmla="*/ 3 h 8"/>
                <a:gd name="T18" fmla="*/ 2 w 7"/>
                <a:gd name="T19" fmla="*/ 0 h 8"/>
                <a:gd name="T20" fmla="*/ 0 w 7"/>
                <a:gd name="T21" fmla="*/ 0 h 8"/>
                <a:gd name="T22" fmla="*/ 0 w 7"/>
                <a:gd name="T23" fmla="*/ 8 h 8"/>
                <a:gd name="T24" fmla="*/ 2 w 7"/>
                <a:gd name="T25" fmla="*/ 8 h 8"/>
                <a:gd name="T26" fmla="*/ 2 w 7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8">
                  <a:moveTo>
                    <a:pt x="2" y="5"/>
                  </a:moveTo>
                  <a:lnTo>
                    <a:pt x="2" y="5"/>
                  </a:lnTo>
                  <a:lnTo>
                    <a:pt x="6" y="5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5" name="Freeform 277"/>
            <p:cNvSpPr>
              <a:spLocks/>
            </p:cNvSpPr>
            <p:nvPr/>
          </p:nvSpPr>
          <p:spPr bwMode="auto">
            <a:xfrm>
              <a:off x="1449388" y="2286000"/>
              <a:ext cx="6350" cy="7938"/>
            </a:xfrm>
            <a:custGeom>
              <a:avLst/>
              <a:gdLst>
                <a:gd name="T0" fmla="*/ 4 w 7"/>
                <a:gd name="T1" fmla="*/ 8 h 8"/>
                <a:gd name="T2" fmla="*/ 4 w 7"/>
                <a:gd name="T3" fmla="*/ 8 h 8"/>
                <a:gd name="T4" fmla="*/ 7 w 7"/>
                <a:gd name="T5" fmla="*/ 7 h 8"/>
                <a:gd name="T6" fmla="*/ 7 w 7"/>
                <a:gd name="T7" fmla="*/ 5 h 8"/>
                <a:gd name="T8" fmla="*/ 7 w 7"/>
                <a:gd name="T9" fmla="*/ 0 h 8"/>
                <a:gd name="T10" fmla="*/ 5 w 7"/>
                <a:gd name="T11" fmla="*/ 0 h 8"/>
                <a:gd name="T12" fmla="*/ 5 w 7"/>
                <a:gd name="T13" fmla="*/ 5 h 8"/>
                <a:gd name="T14" fmla="*/ 4 w 7"/>
                <a:gd name="T15" fmla="*/ 7 h 8"/>
                <a:gd name="T16" fmla="*/ 2 w 7"/>
                <a:gd name="T17" fmla="*/ 5 h 8"/>
                <a:gd name="T18" fmla="*/ 2 w 7"/>
                <a:gd name="T19" fmla="*/ 0 h 8"/>
                <a:gd name="T20" fmla="*/ 0 w 7"/>
                <a:gd name="T21" fmla="*/ 0 h 8"/>
                <a:gd name="T22" fmla="*/ 0 w 7"/>
                <a:gd name="T23" fmla="*/ 5 h 8"/>
                <a:gd name="T24" fmla="*/ 0 w 7"/>
                <a:gd name="T25" fmla="*/ 7 h 8"/>
                <a:gd name="T26" fmla="*/ 4 w 7"/>
                <a:gd name="T2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8">
                  <a:moveTo>
                    <a:pt x="4" y="8"/>
                  </a:moveTo>
                  <a:lnTo>
                    <a:pt x="4" y="8"/>
                  </a:lnTo>
                  <a:cubicBezTo>
                    <a:pt x="5" y="8"/>
                    <a:pt x="6" y="8"/>
                    <a:pt x="7" y="7"/>
                  </a:cubicBezTo>
                  <a:cubicBezTo>
                    <a:pt x="7" y="7"/>
                    <a:pt x="7" y="6"/>
                    <a:pt x="7" y="5"/>
                  </a:cubicBezTo>
                  <a:lnTo>
                    <a:pt x="7" y="0"/>
                  </a:lnTo>
                  <a:lnTo>
                    <a:pt x="5" y="0"/>
                  </a:lnTo>
                  <a:lnTo>
                    <a:pt x="5" y="5"/>
                  </a:lnTo>
                  <a:cubicBezTo>
                    <a:pt x="5" y="6"/>
                    <a:pt x="5" y="7"/>
                    <a:pt x="4" y="7"/>
                  </a:cubicBezTo>
                  <a:cubicBezTo>
                    <a:pt x="2" y="7"/>
                    <a:pt x="2" y="6"/>
                    <a:pt x="2" y="5"/>
                  </a:cubicBezTo>
                  <a:lnTo>
                    <a:pt x="2" y="0"/>
                  </a:lnTo>
                  <a:lnTo>
                    <a:pt x="0" y="0"/>
                  </a:lnTo>
                  <a:lnTo>
                    <a:pt x="0" y="5"/>
                  </a:lnTo>
                  <a:cubicBezTo>
                    <a:pt x="0" y="6"/>
                    <a:pt x="0" y="7"/>
                    <a:pt x="0" y="7"/>
                  </a:cubicBezTo>
                  <a:cubicBezTo>
                    <a:pt x="1" y="8"/>
                    <a:pt x="2" y="8"/>
                    <a:pt x="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6" name="Freeform 278"/>
            <p:cNvSpPr>
              <a:spLocks noEditPoints="1"/>
            </p:cNvSpPr>
            <p:nvPr/>
          </p:nvSpPr>
          <p:spPr bwMode="auto">
            <a:xfrm>
              <a:off x="1457326" y="2286000"/>
              <a:ext cx="7938" cy="7938"/>
            </a:xfrm>
            <a:custGeom>
              <a:avLst/>
              <a:gdLst>
                <a:gd name="T0" fmla="*/ 4 w 9"/>
                <a:gd name="T1" fmla="*/ 2 h 8"/>
                <a:gd name="T2" fmla="*/ 4 w 9"/>
                <a:gd name="T3" fmla="*/ 2 h 8"/>
                <a:gd name="T4" fmla="*/ 5 w 9"/>
                <a:gd name="T5" fmla="*/ 5 h 8"/>
                <a:gd name="T6" fmla="*/ 3 w 9"/>
                <a:gd name="T7" fmla="*/ 5 h 8"/>
                <a:gd name="T8" fmla="*/ 4 w 9"/>
                <a:gd name="T9" fmla="*/ 2 h 8"/>
                <a:gd name="T10" fmla="*/ 2 w 9"/>
                <a:gd name="T11" fmla="*/ 6 h 8"/>
                <a:gd name="T12" fmla="*/ 2 w 9"/>
                <a:gd name="T13" fmla="*/ 6 h 8"/>
                <a:gd name="T14" fmla="*/ 6 w 9"/>
                <a:gd name="T15" fmla="*/ 6 h 8"/>
                <a:gd name="T16" fmla="*/ 7 w 9"/>
                <a:gd name="T17" fmla="*/ 8 h 8"/>
                <a:gd name="T18" fmla="*/ 9 w 9"/>
                <a:gd name="T19" fmla="*/ 8 h 8"/>
                <a:gd name="T20" fmla="*/ 5 w 9"/>
                <a:gd name="T21" fmla="*/ 0 h 8"/>
                <a:gd name="T22" fmla="*/ 3 w 9"/>
                <a:gd name="T23" fmla="*/ 0 h 8"/>
                <a:gd name="T24" fmla="*/ 0 w 9"/>
                <a:gd name="T25" fmla="*/ 8 h 8"/>
                <a:gd name="T26" fmla="*/ 2 w 9"/>
                <a:gd name="T27" fmla="*/ 8 h 8"/>
                <a:gd name="T28" fmla="*/ 2 w 9"/>
                <a:gd name="T2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8">
                  <a:moveTo>
                    <a:pt x="4" y="2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3" y="5"/>
                  </a:lnTo>
                  <a:lnTo>
                    <a:pt x="4" y="2"/>
                  </a:lnTo>
                  <a:close/>
                  <a:moveTo>
                    <a:pt x="2" y="6"/>
                  </a:moveTo>
                  <a:lnTo>
                    <a:pt x="2" y="6"/>
                  </a:lnTo>
                  <a:lnTo>
                    <a:pt x="6" y="6"/>
                  </a:lnTo>
                  <a:lnTo>
                    <a:pt x="7" y="8"/>
                  </a:lnTo>
                  <a:lnTo>
                    <a:pt x="9" y="8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7" name="Freeform 279"/>
            <p:cNvSpPr>
              <a:spLocks/>
            </p:cNvSpPr>
            <p:nvPr/>
          </p:nvSpPr>
          <p:spPr bwMode="auto">
            <a:xfrm>
              <a:off x="1465263" y="2286000"/>
              <a:ext cx="11113" cy="7938"/>
            </a:xfrm>
            <a:custGeom>
              <a:avLst/>
              <a:gdLst>
                <a:gd name="T0" fmla="*/ 5 w 13"/>
                <a:gd name="T1" fmla="*/ 8 h 8"/>
                <a:gd name="T2" fmla="*/ 5 w 13"/>
                <a:gd name="T3" fmla="*/ 8 h 8"/>
                <a:gd name="T4" fmla="*/ 6 w 13"/>
                <a:gd name="T5" fmla="*/ 2 h 8"/>
                <a:gd name="T6" fmla="*/ 8 w 13"/>
                <a:gd name="T7" fmla="*/ 8 h 8"/>
                <a:gd name="T8" fmla="*/ 10 w 13"/>
                <a:gd name="T9" fmla="*/ 8 h 8"/>
                <a:gd name="T10" fmla="*/ 13 w 13"/>
                <a:gd name="T11" fmla="*/ 0 h 8"/>
                <a:gd name="T12" fmla="*/ 11 w 13"/>
                <a:gd name="T13" fmla="*/ 0 h 8"/>
                <a:gd name="T14" fmla="*/ 9 w 13"/>
                <a:gd name="T15" fmla="*/ 6 h 8"/>
                <a:gd name="T16" fmla="*/ 7 w 13"/>
                <a:gd name="T17" fmla="*/ 0 h 8"/>
                <a:gd name="T18" fmla="*/ 5 w 13"/>
                <a:gd name="T19" fmla="*/ 0 h 8"/>
                <a:gd name="T20" fmla="*/ 4 w 13"/>
                <a:gd name="T21" fmla="*/ 6 h 8"/>
                <a:gd name="T22" fmla="*/ 2 w 13"/>
                <a:gd name="T23" fmla="*/ 0 h 8"/>
                <a:gd name="T24" fmla="*/ 0 w 13"/>
                <a:gd name="T25" fmla="*/ 0 h 8"/>
                <a:gd name="T26" fmla="*/ 3 w 13"/>
                <a:gd name="T27" fmla="*/ 8 h 8"/>
                <a:gd name="T28" fmla="*/ 5 w 13"/>
                <a:gd name="T2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8">
                  <a:moveTo>
                    <a:pt x="5" y="8"/>
                  </a:moveTo>
                  <a:lnTo>
                    <a:pt x="5" y="8"/>
                  </a:lnTo>
                  <a:lnTo>
                    <a:pt x="6" y="2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6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8" name="Freeform 280"/>
            <p:cNvSpPr>
              <a:spLocks/>
            </p:cNvSpPr>
            <p:nvPr/>
          </p:nvSpPr>
          <p:spPr bwMode="auto">
            <a:xfrm>
              <a:off x="1476376" y="2286000"/>
              <a:ext cx="7938" cy="7938"/>
            </a:xfrm>
            <a:custGeom>
              <a:avLst/>
              <a:gdLst>
                <a:gd name="T0" fmla="*/ 4 w 7"/>
                <a:gd name="T1" fmla="*/ 8 h 8"/>
                <a:gd name="T2" fmla="*/ 4 w 7"/>
                <a:gd name="T3" fmla="*/ 8 h 8"/>
                <a:gd name="T4" fmla="*/ 7 w 7"/>
                <a:gd name="T5" fmla="*/ 8 h 8"/>
                <a:gd name="T6" fmla="*/ 7 w 7"/>
                <a:gd name="T7" fmla="*/ 7 h 8"/>
                <a:gd name="T8" fmla="*/ 4 w 7"/>
                <a:gd name="T9" fmla="*/ 7 h 8"/>
                <a:gd name="T10" fmla="*/ 2 w 7"/>
                <a:gd name="T11" fmla="*/ 5 h 8"/>
                <a:gd name="T12" fmla="*/ 7 w 7"/>
                <a:gd name="T13" fmla="*/ 5 h 8"/>
                <a:gd name="T14" fmla="*/ 7 w 7"/>
                <a:gd name="T15" fmla="*/ 3 h 8"/>
                <a:gd name="T16" fmla="*/ 2 w 7"/>
                <a:gd name="T17" fmla="*/ 3 h 8"/>
                <a:gd name="T18" fmla="*/ 4 w 7"/>
                <a:gd name="T19" fmla="*/ 2 h 8"/>
                <a:gd name="T20" fmla="*/ 7 w 7"/>
                <a:gd name="T21" fmla="*/ 2 h 8"/>
                <a:gd name="T22" fmla="*/ 7 w 7"/>
                <a:gd name="T23" fmla="*/ 0 h 8"/>
                <a:gd name="T24" fmla="*/ 4 w 7"/>
                <a:gd name="T25" fmla="*/ 0 h 8"/>
                <a:gd name="T26" fmla="*/ 0 w 7"/>
                <a:gd name="T27" fmla="*/ 4 h 8"/>
                <a:gd name="T28" fmla="*/ 2 w 7"/>
                <a:gd name="T29" fmla="*/ 7 h 8"/>
                <a:gd name="T30" fmla="*/ 4 w 7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8">
                  <a:moveTo>
                    <a:pt x="4" y="8"/>
                  </a:moveTo>
                  <a:lnTo>
                    <a:pt x="4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4" y="7"/>
                  </a:lnTo>
                  <a:cubicBezTo>
                    <a:pt x="3" y="7"/>
                    <a:pt x="2" y="6"/>
                    <a:pt x="2" y="5"/>
                  </a:cubicBezTo>
                  <a:lnTo>
                    <a:pt x="7" y="5"/>
                  </a:lnTo>
                  <a:lnTo>
                    <a:pt x="7" y="3"/>
                  </a:lnTo>
                  <a:lnTo>
                    <a:pt x="2" y="3"/>
                  </a:lnTo>
                  <a:cubicBezTo>
                    <a:pt x="2" y="2"/>
                    <a:pt x="3" y="2"/>
                    <a:pt x="4" y="2"/>
                  </a:cubicBezTo>
                  <a:lnTo>
                    <a:pt x="7" y="2"/>
                  </a:lnTo>
                  <a:lnTo>
                    <a:pt x="7" y="0"/>
                  </a:lnTo>
                  <a:lnTo>
                    <a:pt x="4" y="0"/>
                  </a:ln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8"/>
                    <a:pt x="3" y="8"/>
                    <a:pt x="4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9" name="Freeform 281"/>
            <p:cNvSpPr>
              <a:spLocks/>
            </p:cNvSpPr>
            <p:nvPr/>
          </p:nvSpPr>
          <p:spPr bwMode="auto">
            <a:xfrm>
              <a:off x="1485901" y="2286000"/>
              <a:ext cx="1588" cy="7938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0 w 2"/>
                <a:gd name="T5" fmla="*/ 0 h 8"/>
                <a:gd name="T6" fmla="*/ 0 w 2"/>
                <a:gd name="T7" fmla="*/ 8 h 8"/>
                <a:gd name="T8" fmla="*/ 2 w 2"/>
                <a:gd name="T9" fmla="*/ 8 h 8"/>
                <a:gd name="T10" fmla="*/ 2 w 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0" name="Freeform 282"/>
            <p:cNvSpPr>
              <a:spLocks/>
            </p:cNvSpPr>
            <p:nvPr/>
          </p:nvSpPr>
          <p:spPr bwMode="auto">
            <a:xfrm>
              <a:off x="1414463" y="2282825"/>
              <a:ext cx="7938" cy="9525"/>
            </a:xfrm>
            <a:custGeom>
              <a:avLst/>
              <a:gdLst>
                <a:gd name="T0" fmla="*/ 9 w 9"/>
                <a:gd name="T1" fmla="*/ 11 h 11"/>
                <a:gd name="T2" fmla="*/ 9 w 9"/>
                <a:gd name="T3" fmla="*/ 11 h 11"/>
                <a:gd name="T4" fmla="*/ 9 w 9"/>
                <a:gd name="T5" fmla="*/ 11 h 11"/>
                <a:gd name="T6" fmla="*/ 9 w 9"/>
                <a:gd name="T7" fmla="*/ 11 h 11"/>
                <a:gd name="T8" fmla="*/ 2 w 9"/>
                <a:gd name="T9" fmla="*/ 0 h 11"/>
                <a:gd name="T10" fmla="*/ 0 w 9"/>
                <a:gd name="T11" fmla="*/ 4 h 11"/>
                <a:gd name="T12" fmla="*/ 1 w 9"/>
                <a:gd name="T13" fmla="*/ 7 h 11"/>
                <a:gd name="T14" fmla="*/ 9 w 9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lnTo>
                    <a:pt x="9" y="11"/>
                  </a:lnTo>
                  <a:cubicBezTo>
                    <a:pt x="9" y="11"/>
                    <a:pt x="9" y="11"/>
                    <a:pt x="9" y="11"/>
                  </a:cubicBezTo>
                  <a:lnTo>
                    <a:pt x="9" y="11"/>
                  </a:lnTo>
                  <a:cubicBezTo>
                    <a:pt x="6" y="5"/>
                    <a:pt x="2" y="0"/>
                    <a:pt x="2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3" y="8"/>
                    <a:pt x="8" y="11"/>
                    <a:pt x="9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1" name="Freeform 283"/>
            <p:cNvSpPr>
              <a:spLocks/>
            </p:cNvSpPr>
            <p:nvPr/>
          </p:nvSpPr>
          <p:spPr bwMode="auto">
            <a:xfrm>
              <a:off x="1414463" y="2293938"/>
              <a:ext cx="7938" cy="3175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0 h 2"/>
                <a:gd name="T4" fmla="*/ 3 w 7"/>
                <a:gd name="T5" fmla="*/ 2 h 2"/>
                <a:gd name="T6" fmla="*/ 7 w 7"/>
                <a:gd name="T7" fmla="*/ 0 h 2"/>
                <a:gd name="T8" fmla="*/ 7 w 7"/>
                <a:gd name="T9" fmla="*/ 0 h 2"/>
                <a:gd name="T10" fmla="*/ 7 w 7"/>
                <a:gd name="T11" fmla="*/ 0 h 2"/>
                <a:gd name="T12" fmla="*/ 0 w 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" y="2"/>
                    <a:pt x="3" y="2"/>
                  </a:cubicBezTo>
                  <a:cubicBezTo>
                    <a:pt x="4" y="2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2" name="Freeform 284"/>
            <p:cNvSpPr>
              <a:spLocks/>
            </p:cNvSpPr>
            <p:nvPr/>
          </p:nvSpPr>
          <p:spPr bwMode="auto">
            <a:xfrm>
              <a:off x="1412876" y="2287588"/>
              <a:ext cx="9525" cy="6350"/>
            </a:xfrm>
            <a:custGeom>
              <a:avLst/>
              <a:gdLst>
                <a:gd name="T0" fmla="*/ 3 w 10"/>
                <a:gd name="T1" fmla="*/ 6 h 6"/>
                <a:gd name="T2" fmla="*/ 3 w 10"/>
                <a:gd name="T3" fmla="*/ 6 h 6"/>
                <a:gd name="T4" fmla="*/ 5 w 10"/>
                <a:gd name="T5" fmla="*/ 6 h 6"/>
                <a:gd name="T6" fmla="*/ 10 w 10"/>
                <a:gd name="T7" fmla="*/ 6 h 6"/>
                <a:gd name="T8" fmla="*/ 10 w 10"/>
                <a:gd name="T9" fmla="*/ 6 h 6"/>
                <a:gd name="T10" fmla="*/ 10 w 10"/>
                <a:gd name="T11" fmla="*/ 6 h 6"/>
                <a:gd name="T12" fmla="*/ 1 w 10"/>
                <a:gd name="T13" fmla="*/ 0 h 6"/>
                <a:gd name="T14" fmla="*/ 1 w 10"/>
                <a:gd name="T15" fmla="*/ 4 h 6"/>
                <a:gd name="T16" fmla="*/ 3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3" y="6"/>
                  </a:moveTo>
                  <a:lnTo>
                    <a:pt x="3" y="6"/>
                  </a:ln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9" y="6"/>
                    <a:pt x="10" y="6"/>
                  </a:cubicBezTo>
                  <a:lnTo>
                    <a:pt x="10" y="6"/>
                  </a:lnTo>
                  <a:cubicBezTo>
                    <a:pt x="10" y="6"/>
                    <a:pt x="10" y="6"/>
                    <a:pt x="10" y="6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2"/>
                    <a:pt x="1" y="4"/>
                    <a:pt x="1" y="4"/>
                  </a:cubicBezTo>
                  <a:cubicBezTo>
                    <a:pt x="2" y="5"/>
                    <a:pt x="3" y="6"/>
                    <a:pt x="3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3" name="Freeform 285"/>
            <p:cNvSpPr>
              <a:spLocks/>
            </p:cNvSpPr>
            <p:nvPr/>
          </p:nvSpPr>
          <p:spPr bwMode="auto">
            <a:xfrm>
              <a:off x="1419226" y="2279650"/>
              <a:ext cx="4763" cy="12700"/>
            </a:xfrm>
            <a:custGeom>
              <a:avLst/>
              <a:gdLst>
                <a:gd name="T0" fmla="*/ 5 w 6"/>
                <a:gd name="T1" fmla="*/ 14 h 14"/>
                <a:gd name="T2" fmla="*/ 5 w 6"/>
                <a:gd name="T3" fmla="*/ 14 h 14"/>
                <a:gd name="T4" fmla="*/ 5 w 6"/>
                <a:gd name="T5" fmla="*/ 14 h 14"/>
                <a:gd name="T6" fmla="*/ 5 w 6"/>
                <a:gd name="T7" fmla="*/ 13 h 14"/>
                <a:gd name="T8" fmla="*/ 4 w 6"/>
                <a:gd name="T9" fmla="*/ 0 h 14"/>
                <a:gd name="T10" fmla="*/ 3 w 6"/>
                <a:gd name="T11" fmla="*/ 0 h 14"/>
                <a:gd name="T12" fmla="*/ 0 w 6"/>
                <a:gd name="T13" fmla="*/ 2 h 14"/>
                <a:gd name="T14" fmla="*/ 0 w 6"/>
                <a:gd name="T15" fmla="*/ 5 h 14"/>
                <a:gd name="T16" fmla="*/ 5 w 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5" y="14"/>
                  </a:moveTo>
                  <a:lnTo>
                    <a:pt x="5" y="14"/>
                  </a:ln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3"/>
                    <a:pt x="5" y="13"/>
                  </a:cubicBezTo>
                  <a:cubicBezTo>
                    <a:pt x="6" y="3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8"/>
                    <a:pt x="4" y="12"/>
                    <a:pt x="5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4" name="Freeform 286"/>
            <p:cNvSpPr>
              <a:spLocks/>
            </p:cNvSpPr>
            <p:nvPr/>
          </p:nvSpPr>
          <p:spPr bwMode="auto">
            <a:xfrm>
              <a:off x="1423988" y="2279650"/>
              <a:ext cx="6350" cy="12700"/>
            </a:xfrm>
            <a:custGeom>
              <a:avLst/>
              <a:gdLst>
                <a:gd name="T0" fmla="*/ 1 w 7"/>
                <a:gd name="T1" fmla="*/ 14 h 14"/>
                <a:gd name="T2" fmla="*/ 1 w 7"/>
                <a:gd name="T3" fmla="*/ 14 h 14"/>
                <a:gd name="T4" fmla="*/ 2 w 7"/>
                <a:gd name="T5" fmla="*/ 13 h 14"/>
                <a:gd name="T6" fmla="*/ 6 w 7"/>
                <a:gd name="T7" fmla="*/ 5 h 14"/>
                <a:gd name="T8" fmla="*/ 6 w 7"/>
                <a:gd name="T9" fmla="*/ 2 h 14"/>
                <a:gd name="T10" fmla="*/ 4 w 7"/>
                <a:gd name="T11" fmla="*/ 0 h 14"/>
                <a:gd name="T12" fmla="*/ 3 w 7"/>
                <a:gd name="T13" fmla="*/ 0 h 14"/>
                <a:gd name="T14" fmla="*/ 1 w 7"/>
                <a:gd name="T15" fmla="*/ 13 h 14"/>
                <a:gd name="T16" fmla="*/ 1 w 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4">
                  <a:moveTo>
                    <a:pt x="1" y="14"/>
                  </a:moveTo>
                  <a:lnTo>
                    <a:pt x="1" y="14"/>
                  </a:lnTo>
                  <a:cubicBezTo>
                    <a:pt x="2" y="14"/>
                    <a:pt x="2" y="13"/>
                    <a:pt x="2" y="13"/>
                  </a:cubicBezTo>
                  <a:cubicBezTo>
                    <a:pt x="2" y="12"/>
                    <a:pt x="6" y="8"/>
                    <a:pt x="6" y="5"/>
                  </a:cubicBezTo>
                  <a:cubicBezTo>
                    <a:pt x="6" y="5"/>
                    <a:pt x="7" y="3"/>
                    <a:pt x="6" y="2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0" y="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5" name="Freeform 287"/>
            <p:cNvSpPr>
              <a:spLocks/>
            </p:cNvSpPr>
            <p:nvPr/>
          </p:nvSpPr>
          <p:spPr bwMode="auto">
            <a:xfrm>
              <a:off x="1427163" y="2293938"/>
              <a:ext cx="6350" cy="3175"/>
            </a:xfrm>
            <a:custGeom>
              <a:avLst/>
              <a:gdLst>
                <a:gd name="T0" fmla="*/ 0 w 8"/>
                <a:gd name="T1" fmla="*/ 0 h 3"/>
                <a:gd name="T2" fmla="*/ 0 w 8"/>
                <a:gd name="T3" fmla="*/ 0 h 3"/>
                <a:gd name="T4" fmla="*/ 0 w 8"/>
                <a:gd name="T5" fmla="*/ 0 h 3"/>
                <a:gd name="T6" fmla="*/ 4 w 8"/>
                <a:gd name="T7" fmla="*/ 2 h 3"/>
                <a:gd name="T8" fmla="*/ 8 w 8"/>
                <a:gd name="T9" fmla="*/ 0 h 3"/>
                <a:gd name="T10" fmla="*/ 0 w 8"/>
                <a:gd name="T11" fmla="*/ 0 h 3"/>
                <a:gd name="T12" fmla="*/ 0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2"/>
                    <a:pt x="4" y="2"/>
                  </a:cubicBezTo>
                  <a:cubicBezTo>
                    <a:pt x="4" y="2"/>
                    <a:pt x="6" y="3"/>
                    <a:pt x="8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6" name="Freeform 288"/>
            <p:cNvSpPr>
              <a:spLocks/>
            </p:cNvSpPr>
            <p:nvPr/>
          </p:nvSpPr>
          <p:spPr bwMode="auto">
            <a:xfrm>
              <a:off x="1427163" y="2287588"/>
              <a:ext cx="9525" cy="6350"/>
            </a:xfrm>
            <a:custGeom>
              <a:avLst/>
              <a:gdLst>
                <a:gd name="T0" fmla="*/ 0 w 10"/>
                <a:gd name="T1" fmla="*/ 6 h 6"/>
                <a:gd name="T2" fmla="*/ 0 w 10"/>
                <a:gd name="T3" fmla="*/ 6 h 6"/>
                <a:gd name="T4" fmla="*/ 0 w 10"/>
                <a:gd name="T5" fmla="*/ 6 h 6"/>
                <a:gd name="T6" fmla="*/ 6 w 10"/>
                <a:gd name="T7" fmla="*/ 6 h 6"/>
                <a:gd name="T8" fmla="*/ 7 w 10"/>
                <a:gd name="T9" fmla="*/ 6 h 6"/>
                <a:gd name="T10" fmla="*/ 10 w 10"/>
                <a:gd name="T11" fmla="*/ 3 h 6"/>
                <a:gd name="T12" fmla="*/ 10 w 10"/>
                <a:gd name="T13" fmla="*/ 0 h 6"/>
                <a:gd name="T14" fmla="*/ 0 w 10"/>
                <a:gd name="T15" fmla="*/ 6 h 6"/>
                <a:gd name="T16" fmla="*/ 0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0" y="6"/>
                    <a:pt x="0" y="6"/>
                  </a:cubicBezTo>
                  <a:lnTo>
                    <a:pt x="6" y="6"/>
                  </a:ln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9" y="5"/>
                    <a:pt x="10" y="3"/>
                  </a:cubicBezTo>
                  <a:cubicBezTo>
                    <a:pt x="10" y="3"/>
                    <a:pt x="10" y="2"/>
                    <a:pt x="10" y="0"/>
                  </a:cubicBezTo>
                  <a:cubicBezTo>
                    <a:pt x="10" y="0"/>
                    <a:pt x="3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7" name="Freeform 289"/>
            <p:cNvSpPr>
              <a:spLocks/>
            </p:cNvSpPr>
            <p:nvPr/>
          </p:nvSpPr>
          <p:spPr bwMode="auto">
            <a:xfrm>
              <a:off x="1425576" y="2282825"/>
              <a:ext cx="7938" cy="9525"/>
            </a:xfrm>
            <a:custGeom>
              <a:avLst/>
              <a:gdLst>
                <a:gd name="T0" fmla="*/ 0 w 9"/>
                <a:gd name="T1" fmla="*/ 11 h 11"/>
                <a:gd name="T2" fmla="*/ 0 w 9"/>
                <a:gd name="T3" fmla="*/ 11 h 11"/>
                <a:gd name="T4" fmla="*/ 1 w 9"/>
                <a:gd name="T5" fmla="*/ 11 h 11"/>
                <a:gd name="T6" fmla="*/ 8 w 9"/>
                <a:gd name="T7" fmla="*/ 7 h 11"/>
                <a:gd name="T8" fmla="*/ 9 w 9"/>
                <a:gd name="T9" fmla="*/ 4 h 11"/>
                <a:gd name="T10" fmla="*/ 7 w 9"/>
                <a:gd name="T11" fmla="*/ 0 h 11"/>
                <a:gd name="T12" fmla="*/ 0 w 9"/>
                <a:gd name="T13" fmla="*/ 11 h 11"/>
                <a:gd name="T14" fmla="*/ 0 w 9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0" y="11"/>
                  </a:moveTo>
                  <a:lnTo>
                    <a:pt x="0" y="11"/>
                  </a:lnTo>
                  <a:cubicBezTo>
                    <a:pt x="0" y="11"/>
                    <a:pt x="1" y="11"/>
                    <a:pt x="1" y="11"/>
                  </a:cubicBezTo>
                  <a:cubicBezTo>
                    <a:pt x="2" y="11"/>
                    <a:pt x="6" y="8"/>
                    <a:pt x="8" y="7"/>
                  </a:cubicBezTo>
                  <a:cubicBezTo>
                    <a:pt x="8" y="7"/>
                    <a:pt x="9" y="6"/>
                    <a:pt x="9" y="4"/>
                  </a:cubicBezTo>
                  <a:cubicBezTo>
                    <a:pt x="9" y="2"/>
                    <a:pt x="7" y="0"/>
                    <a:pt x="7" y="0"/>
                  </a:cubicBezTo>
                  <a:cubicBezTo>
                    <a:pt x="7" y="0"/>
                    <a:pt x="3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8" name="Freeform 290"/>
            <p:cNvSpPr>
              <a:spLocks/>
            </p:cNvSpPr>
            <p:nvPr/>
          </p:nvSpPr>
          <p:spPr bwMode="auto">
            <a:xfrm>
              <a:off x="1508126" y="2366963"/>
              <a:ext cx="1588" cy="1588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1 h 3"/>
                <a:gd name="T4" fmla="*/ 2 w 2"/>
                <a:gd name="T5" fmla="*/ 1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1 h 3"/>
                <a:gd name="T16" fmla="*/ 0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0 w 2"/>
                <a:gd name="T23" fmla="*/ 3 h 3"/>
                <a:gd name="T24" fmla="*/ 0 w 2"/>
                <a:gd name="T25" fmla="*/ 3 h 3"/>
                <a:gd name="T26" fmla="*/ 0 w 2"/>
                <a:gd name="T2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9" name="Freeform 291"/>
            <p:cNvSpPr>
              <a:spLocks/>
            </p:cNvSpPr>
            <p:nvPr/>
          </p:nvSpPr>
          <p:spPr bwMode="auto">
            <a:xfrm>
              <a:off x="1511301" y="2366963"/>
              <a:ext cx="1588" cy="1588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3 h 3"/>
                <a:gd name="T4" fmla="*/ 3 w 3"/>
                <a:gd name="T5" fmla="*/ 2 h 3"/>
                <a:gd name="T6" fmla="*/ 3 w 3"/>
                <a:gd name="T7" fmla="*/ 2 h 3"/>
                <a:gd name="T8" fmla="*/ 3 w 3"/>
                <a:gd name="T9" fmla="*/ 0 h 3"/>
                <a:gd name="T10" fmla="*/ 2 w 3"/>
                <a:gd name="T11" fmla="*/ 0 h 3"/>
                <a:gd name="T12" fmla="*/ 2 w 3"/>
                <a:gd name="T13" fmla="*/ 2 h 3"/>
                <a:gd name="T14" fmla="*/ 1 w 3"/>
                <a:gd name="T15" fmla="*/ 2 h 3"/>
                <a:gd name="T16" fmla="*/ 1 w 3"/>
                <a:gd name="T17" fmla="*/ 2 h 3"/>
                <a:gd name="T18" fmla="*/ 1 w 3"/>
                <a:gd name="T19" fmla="*/ 0 h 3"/>
                <a:gd name="T20" fmla="*/ 0 w 3"/>
                <a:gd name="T21" fmla="*/ 0 h 3"/>
                <a:gd name="T22" fmla="*/ 0 w 3"/>
                <a:gd name="T23" fmla="*/ 2 h 3"/>
                <a:gd name="T24" fmla="*/ 0 w 3"/>
                <a:gd name="T25" fmla="*/ 2 h 3"/>
                <a:gd name="T26" fmla="*/ 1 w 3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1" y="3"/>
                  </a:ln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0" name="Freeform 292"/>
            <p:cNvSpPr>
              <a:spLocks noEditPoints="1"/>
            </p:cNvSpPr>
            <p:nvPr/>
          </p:nvSpPr>
          <p:spPr bwMode="auto">
            <a:xfrm>
              <a:off x="1512888" y="2366963"/>
              <a:ext cx="3175" cy="1588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2 w 3"/>
                <a:gd name="T5" fmla="*/ 2 h 3"/>
                <a:gd name="T6" fmla="*/ 1 w 3"/>
                <a:gd name="T7" fmla="*/ 2 h 3"/>
                <a:gd name="T8" fmla="*/ 2 w 3"/>
                <a:gd name="T9" fmla="*/ 0 h 3"/>
                <a:gd name="T10" fmla="*/ 1 w 3"/>
                <a:gd name="T11" fmla="*/ 2 h 3"/>
                <a:gd name="T12" fmla="*/ 1 w 3"/>
                <a:gd name="T13" fmla="*/ 2 h 3"/>
                <a:gd name="T14" fmla="*/ 2 w 3"/>
                <a:gd name="T15" fmla="*/ 2 h 3"/>
                <a:gd name="T16" fmla="*/ 3 w 3"/>
                <a:gd name="T17" fmla="*/ 3 h 3"/>
                <a:gd name="T18" fmla="*/ 3 w 3"/>
                <a:gd name="T19" fmla="*/ 3 h 3"/>
                <a:gd name="T20" fmla="*/ 2 w 3"/>
                <a:gd name="T21" fmla="*/ 0 h 3"/>
                <a:gd name="T22" fmla="*/ 1 w 3"/>
                <a:gd name="T23" fmla="*/ 0 h 3"/>
                <a:gd name="T24" fmla="*/ 0 w 3"/>
                <a:gd name="T25" fmla="*/ 3 h 3"/>
                <a:gd name="T26" fmla="*/ 1 w 3"/>
                <a:gd name="T27" fmla="*/ 3 h 3"/>
                <a:gd name="T28" fmla="*/ 1 w 3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1" y="2"/>
                  </a:lnTo>
                  <a:lnTo>
                    <a:pt x="2" y="0"/>
                  </a:lnTo>
                  <a:close/>
                  <a:moveTo>
                    <a:pt x="1" y="2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1" name="Freeform 293"/>
            <p:cNvSpPr>
              <a:spLocks/>
            </p:cNvSpPr>
            <p:nvPr/>
          </p:nvSpPr>
          <p:spPr bwMode="auto">
            <a:xfrm>
              <a:off x="1516063" y="2366963"/>
              <a:ext cx="4763" cy="1588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3 w 5"/>
                <a:gd name="T5" fmla="*/ 0 h 3"/>
                <a:gd name="T6" fmla="*/ 3 w 5"/>
                <a:gd name="T7" fmla="*/ 3 h 3"/>
                <a:gd name="T8" fmla="*/ 4 w 5"/>
                <a:gd name="T9" fmla="*/ 3 h 3"/>
                <a:gd name="T10" fmla="*/ 5 w 5"/>
                <a:gd name="T11" fmla="*/ 0 h 3"/>
                <a:gd name="T12" fmla="*/ 4 w 5"/>
                <a:gd name="T13" fmla="*/ 0 h 3"/>
                <a:gd name="T14" fmla="*/ 4 w 5"/>
                <a:gd name="T15" fmla="*/ 2 h 3"/>
                <a:gd name="T16" fmla="*/ 3 w 5"/>
                <a:gd name="T17" fmla="*/ 0 h 3"/>
                <a:gd name="T18" fmla="*/ 2 w 5"/>
                <a:gd name="T19" fmla="*/ 0 h 3"/>
                <a:gd name="T20" fmla="*/ 1 w 5"/>
                <a:gd name="T21" fmla="*/ 2 h 3"/>
                <a:gd name="T22" fmla="*/ 1 w 5"/>
                <a:gd name="T23" fmla="*/ 0 h 3"/>
                <a:gd name="T24" fmla="*/ 0 w 5"/>
                <a:gd name="T25" fmla="*/ 0 h 3"/>
                <a:gd name="T26" fmla="*/ 1 w 5"/>
                <a:gd name="T27" fmla="*/ 3 h 3"/>
                <a:gd name="T28" fmla="*/ 2 w 5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2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2" name="Freeform 294"/>
            <p:cNvSpPr>
              <a:spLocks/>
            </p:cNvSpPr>
            <p:nvPr/>
          </p:nvSpPr>
          <p:spPr bwMode="auto">
            <a:xfrm>
              <a:off x="1520826" y="2366963"/>
              <a:ext cx="3175" cy="158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3 w 3"/>
                <a:gd name="T5" fmla="*/ 3 h 3"/>
                <a:gd name="T6" fmla="*/ 3 w 3"/>
                <a:gd name="T7" fmla="*/ 2 h 3"/>
                <a:gd name="T8" fmla="*/ 2 w 3"/>
                <a:gd name="T9" fmla="*/ 2 h 3"/>
                <a:gd name="T10" fmla="*/ 1 w 3"/>
                <a:gd name="T11" fmla="*/ 1 h 3"/>
                <a:gd name="T12" fmla="*/ 3 w 3"/>
                <a:gd name="T13" fmla="*/ 1 h 3"/>
                <a:gd name="T14" fmla="*/ 3 w 3"/>
                <a:gd name="T15" fmla="*/ 1 h 3"/>
                <a:gd name="T16" fmla="*/ 1 w 3"/>
                <a:gd name="T17" fmla="*/ 1 h 3"/>
                <a:gd name="T18" fmla="*/ 2 w 3"/>
                <a:gd name="T19" fmla="*/ 0 h 3"/>
                <a:gd name="T20" fmla="*/ 3 w 3"/>
                <a:gd name="T21" fmla="*/ 0 h 3"/>
                <a:gd name="T22" fmla="*/ 3 w 3"/>
                <a:gd name="T23" fmla="*/ 0 h 3"/>
                <a:gd name="T24" fmla="*/ 2 w 3"/>
                <a:gd name="T25" fmla="*/ 0 h 3"/>
                <a:gd name="T26" fmla="*/ 0 w 3"/>
                <a:gd name="T27" fmla="*/ 1 h 3"/>
                <a:gd name="T28" fmla="*/ 1 w 3"/>
                <a:gd name="T29" fmla="*/ 2 h 3"/>
                <a:gd name="T30" fmla="*/ 2 w 3"/>
                <a:gd name="T3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cubicBezTo>
                    <a:pt x="1" y="2"/>
                    <a:pt x="1" y="2"/>
                    <a:pt x="1" y="1"/>
                  </a:cubicBez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cubicBezTo>
                    <a:pt x="1" y="0"/>
                    <a:pt x="1" y="0"/>
                    <a:pt x="2" y="0"/>
                  </a:cubicBez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3" name="Freeform 295"/>
            <p:cNvSpPr>
              <a:spLocks/>
            </p:cNvSpPr>
            <p:nvPr/>
          </p:nvSpPr>
          <p:spPr bwMode="auto">
            <a:xfrm>
              <a:off x="1524001" y="2366963"/>
              <a:ext cx="1588" cy="1588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0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4" name="Freeform 296"/>
            <p:cNvSpPr>
              <a:spLocks/>
            </p:cNvSpPr>
            <p:nvPr/>
          </p:nvSpPr>
          <p:spPr bwMode="auto">
            <a:xfrm>
              <a:off x="1497013" y="2363788"/>
              <a:ext cx="3175" cy="4763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4 h 4"/>
                <a:gd name="T4" fmla="*/ 3 w 3"/>
                <a:gd name="T5" fmla="*/ 4 h 4"/>
                <a:gd name="T6" fmla="*/ 1 w 3"/>
                <a:gd name="T7" fmla="*/ 0 h 4"/>
                <a:gd name="T8" fmla="*/ 0 w 3"/>
                <a:gd name="T9" fmla="*/ 2 h 4"/>
                <a:gd name="T10" fmla="*/ 1 w 3"/>
                <a:gd name="T11" fmla="*/ 3 h 4"/>
                <a:gd name="T12" fmla="*/ 3 w 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lnTo>
                    <a:pt x="3" y="4"/>
                  </a:lnTo>
                  <a:cubicBezTo>
                    <a:pt x="3" y="4"/>
                    <a:pt x="3" y="4"/>
                    <a:pt x="3" y="4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5" name="Freeform 297"/>
            <p:cNvSpPr>
              <a:spLocks/>
            </p:cNvSpPr>
            <p:nvPr/>
          </p:nvSpPr>
          <p:spPr bwMode="auto">
            <a:xfrm>
              <a:off x="1497013" y="2368550"/>
              <a:ext cx="3175" cy="1588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3 w 3"/>
                <a:gd name="T7" fmla="*/ 0 h 1"/>
                <a:gd name="T8" fmla="*/ 3 w 3"/>
                <a:gd name="T9" fmla="*/ 0 h 1"/>
                <a:gd name="T10" fmla="*/ 3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lnTo>
                    <a:pt x="3" y="0"/>
                  </a:lnTo>
                  <a:cubicBezTo>
                    <a:pt x="3" y="0"/>
                    <a:pt x="3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6" name="Freeform 298"/>
            <p:cNvSpPr>
              <a:spLocks/>
            </p:cNvSpPr>
            <p:nvPr/>
          </p:nvSpPr>
          <p:spPr bwMode="auto">
            <a:xfrm>
              <a:off x="1497013" y="2366963"/>
              <a:ext cx="3175" cy="1588"/>
            </a:xfrm>
            <a:custGeom>
              <a:avLst/>
              <a:gdLst>
                <a:gd name="T0" fmla="*/ 1 w 4"/>
                <a:gd name="T1" fmla="*/ 1 h 2"/>
                <a:gd name="T2" fmla="*/ 1 w 4"/>
                <a:gd name="T3" fmla="*/ 1 h 2"/>
                <a:gd name="T4" fmla="*/ 1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2 h 2"/>
                <a:gd name="T14" fmla="*/ 1 w 4"/>
                <a:gd name="T15" fmla="*/ 0 h 2"/>
                <a:gd name="T16" fmla="*/ 1 w 4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4" y="2"/>
                    <a:pt x="4" y="2"/>
                  </a:cubicBezTo>
                  <a:lnTo>
                    <a:pt x="4" y="2"/>
                  </a:lnTo>
                  <a:lnTo>
                    <a:pt x="4" y="2"/>
                  </a:lnTo>
                  <a:cubicBezTo>
                    <a:pt x="3" y="1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7" name="Freeform 299"/>
            <p:cNvSpPr>
              <a:spLocks/>
            </p:cNvSpPr>
            <p:nvPr/>
          </p:nvSpPr>
          <p:spPr bwMode="auto">
            <a:xfrm>
              <a:off x="1498601" y="2363788"/>
              <a:ext cx="3175" cy="4763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5 h 5"/>
                <a:gd name="T4" fmla="*/ 2 w 2"/>
                <a:gd name="T5" fmla="*/ 5 h 5"/>
                <a:gd name="T6" fmla="*/ 2 w 2"/>
                <a:gd name="T7" fmla="*/ 5 h 5"/>
                <a:gd name="T8" fmla="*/ 1 w 2"/>
                <a:gd name="T9" fmla="*/ 0 h 5"/>
                <a:gd name="T10" fmla="*/ 1 w 2"/>
                <a:gd name="T11" fmla="*/ 0 h 5"/>
                <a:gd name="T12" fmla="*/ 0 w 2"/>
                <a:gd name="T13" fmla="*/ 1 h 5"/>
                <a:gd name="T14" fmla="*/ 0 w 2"/>
                <a:gd name="T15" fmla="*/ 2 h 5"/>
                <a:gd name="T16" fmla="*/ 2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5"/>
                  </a:lnTo>
                  <a:cubicBezTo>
                    <a:pt x="2" y="5"/>
                    <a:pt x="2" y="5"/>
                    <a:pt x="2" y="5"/>
                  </a:cubicBezTo>
                  <a:lnTo>
                    <a:pt x="2" y="5"/>
                  </a:ln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8" name="Freeform 300"/>
            <p:cNvSpPr>
              <a:spLocks/>
            </p:cNvSpPr>
            <p:nvPr/>
          </p:nvSpPr>
          <p:spPr bwMode="auto">
            <a:xfrm>
              <a:off x="1501776" y="2363788"/>
              <a:ext cx="1588" cy="4763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2 h 5"/>
                <a:gd name="T8" fmla="*/ 2 w 2"/>
                <a:gd name="T9" fmla="*/ 1 h 5"/>
                <a:gd name="T10" fmla="*/ 1 w 2"/>
                <a:gd name="T11" fmla="*/ 0 h 5"/>
                <a:gd name="T12" fmla="*/ 1 w 2"/>
                <a:gd name="T13" fmla="*/ 0 h 5"/>
                <a:gd name="T14" fmla="*/ 0 w 2"/>
                <a:gd name="T15" fmla="*/ 5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cubicBezTo>
                    <a:pt x="1" y="5"/>
                    <a:pt x="2" y="3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5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9" name="Freeform 301"/>
            <p:cNvSpPr>
              <a:spLocks/>
            </p:cNvSpPr>
            <p:nvPr/>
          </p:nvSpPr>
          <p:spPr bwMode="auto">
            <a:xfrm>
              <a:off x="1501776" y="2368550"/>
              <a:ext cx="3175" cy="1588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2 w 3"/>
                <a:gd name="T7" fmla="*/ 1 h 1"/>
                <a:gd name="T8" fmla="*/ 3 w 3"/>
                <a:gd name="T9" fmla="*/ 0 h 1"/>
                <a:gd name="T10" fmla="*/ 0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3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0" name="Freeform 302"/>
            <p:cNvSpPr>
              <a:spLocks/>
            </p:cNvSpPr>
            <p:nvPr/>
          </p:nvSpPr>
          <p:spPr bwMode="auto">
            <a:xfrm>
              <a:off x="1501776" y="2366963"/>
              <a:ext cx="4763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3 w 4"/>
                <a:gd name="T9" fmla="*/ 2 h 2"/>
                <a:gd name="T10" fmla="*/ 4 w 4"/>
                <a:gd name="T11" fmla="*/ 1 h 2"/>
                <a:gd name="T12" fmla="*/ 4 w 4"/>
                <a:gd name="T13" fmla="*/ 0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1" name="Freeform 303"/>
            <p:cNvSpPr>
              <a:spLocks/>
            </p:cNvSpPr>
            <p:nvPr/>
          </p:nvSpPr>
          <p:spPr bwMode="auto">
            <a:xfrm>
              <a:off x="1501776" y="2363788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3 w 3"/>
                <a:gd name="T5" fmla="*/ 3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4 h 4"/>
                <a:gd name="T12" fmla="*/ 0 w 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cubicBezTo>
                    <a:pt x="0" y="4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2" name="Freeform 304"/>
            <p:cNvSpPr>
              <a:spLocks/>
            </p:cNvSpPr>
            <p:nvPr/>
          </p:nvSpPr>
          <p:spPr bwMode="auto">
            <a:xfrm>
              <a:off x="1508126" y="2443163"/>
              <a:ext cx="1588" cy="3175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2 h 3"/>
                <a:gd name="T4" fmla="*/ 2 w 2"/>
                <a:gd name="T5" fmla="*/ 2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1 h 3"/>
                <a:gd name="T16" fmla="*/ 0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0 w 2"/>
                <a:gd name="T23" fmla="*/ 3 h 3"/>
                <a:gd name="T24" fmla="*/ 0 w 2"/>
                <a:gd name="T25" fmla="*/ 3 h 3"/>
                <a:gd name="T26" fmla="*/ 0 w 2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3" name="Freeform 305"/>
            <p:cNvSpPr>
              <a:spLocks/>
            </p:cNvSpPr>
            <p:nvPr/>
          </p:nvSpPr>
          <p:spPr bwMode="auto">
            <a:xfrm>
              <a:off x="1511301" y="2443163"/>
              <a:ext cx="1588" cy="3175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3 h 3"/>
                <a:gd name="T4" fmla="*/ 3 w 3"/>
                <a:gd name="T5" fmla="*/ 3 h 3"/>
                <a:gd name="T6" fmla="*/ 3 w 3"/>
                <a:gd name="T7" fmla="*/ 2 h 3"/>
                <a:gd name="T8" fmla="*/ 3 w 3"/>
                <a:gd name="T9" fmla="*/ 0 h 3"/>
                <a:gd name="T10" fmla="*/ 2 w 3"/>
                <a:gd name="T11" fmla="*/ 0 h 3"/>
                <a:gd name="T12" fmla="*/ 2 w 3"/>
                <a:gd name="T13" fmla="*/ 2 h 3"/>
                <a:gd name="T14" fmla="*/ 1 w 3"/>
                <a:gd name="T15" fmla="*/ 3 h 3"/>
                <a:gd name="T16" fmla="*/ 1 w 3"/>
                <a:gd name="T17" fmla="*/ 2 h 3"/>
                <a:gd name="T18" fmla="*/ 1 w 3"/>
                <a:gd name="T19" fmla="*/ 0 h 3"/>
                <a:gd name="T20" fmla="*/ 0 w 3"/>
                <a:gd name="T21" fmla="*/ 0 h 3"/>
                <a:gd name="T22" fmla="*/ 0 w 3"/>
                <a:gd name="T23" fmla="*/ 2 h 3"/>
                <a:gd name="T24" fmla="*/ 0 w 3"/>
                <a:gd name="T25" fmla="*/ 3 h 3"/>
                <a:gd name="T26" fmla="*/ 1 w 3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1" y="3"/>
                  </a:ln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4" name="Freeform 306"/>
            <p:cNvSpPr>
              <a:spLocks noEditPoints="1"/>
            </p:cNvSpPr>
            <p:nvPr/>
          </p:nvSpPr>
          <p:spPr bwMode="auto">
            <a:xfrm>
              <a:off x="1512888" y="2443163"/>
              <a:ext cx="3175" cy="3175"/>
            </a:xfrm>
            <a:custGeom>
              <a:avLst/>
              <a:gdLst>
                <a:gd name="T0" fmla="*/ 2 w 3"/>
                <a:gd name="T1" fmla="*/ 1 h 3"/>
                <a:gd name="T2" fmla="*/ 2 w 3"/>
                <a:gd name="T3" fmla="*/ 1 h 3"/>
                <a:gd name="T4" fmla="*/ 2 w 3"/>
                <a:gd name="T5" fmla="*/ 2 h 3"/>
                <a:gd name="T6" fmla="*/ 1 w 3"/>
                <a:gd name="T7" fmla="*/ 2 h 3"/>
                <a:gd name="T8" fmla="*/ 2 w 3"/>
                <a:gd name="T9" fmla="*/ 1 h 3"/>
                <a:gd name="T10" fmla="*/ 1 w 3"/>
                <a:gd name="T11" fmla="*/ 2 h 3"/>
                <a:gd name="T12" fmla="*/ 1 w 3"/>
                <a:gd name="T13" fmla="*/ 2 h 3"/>
                <a:gd name="T14" fmla="*/ 2 w 3"/>
                <a:gd name="T15" fmla="*/ 2 h 3"/>
                <a:gd name="T16" fmla="*/ 3 w 3"/>
                <a:gd name="T17" fmla="*/ 3 h 3"/>
                <a:gd name="T18" fmla="*/ 3 w 3"/>
                <a:gd name="T19" fmla="*/ 3 h 3"/>
                <a:gd name="T20" fmla="*/ 2 w 3"/>
                <a:gd name="T21" fmla="*/ 0 h 3"/>
                <a:gd name="T22" fmla="*/ 1 w 3"/>
                <a:gd name="T23" fmla="*/ 0 h 3"/>
                <a:gd name="T24" fmla="*/ 0 w 3"/>
                <a:gd name="T25" fmla="*/ 3 h 3"/>
                <a:gd name="T26" fmla="*/ 1 w 3"/>
                <a:gd name="T27" fmla="*/ 3 h 3"/>
                <a:gd name="T28" fmla="*/ 1 w 3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2" y="1"/>
                  </a:lnTo>
                  <a:close/>
                  <a:moveTo>
                    <a:pt x="1" y="2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5" name="Freeform 307"/>
            <p:cNvSpPr>
              <a:spLocks/>
            </p:cNvSpPr>
            <p:nvPr/>
          </p:nvSpPr>
          <p:spPr bwMode="auto">
            <a:xfrm>
              <a:off x="1516063" y="2443163"/>
              <a:ext cx="4763" cy="3175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3 w 5"/>
                <a:gd name="T5" fmla="*/ 1 h 3"/>
                <a:gd name="T6" fmla="*/ 3 w 5"/>
                <a:gd name="T7" fmla="*/ 3 h 3"/>
                <a:gd name="T8" fmla="*/ 4 w 5"/>
                <a:gd name="T9" fmla="*/ 3 h 3"/>
                <a:gd name="T10" fmla="*/ 5 w 5"/>
                <a:gd name="T11" fmla="*/ 0 h 3"/>
                <a:gd name="T12" fmla="*/ 4 w 5"/>
                <a:gd name="T13" fmla="*/ 0 h 3"/>
                <a:gd name="T14" fmla="*/ 4 w 5"/>
                <a:gd name="T15" fmla="*/ 2 h 3"/>
                <a:gd name="T16" fmla="*/ 3 w 5"/>
                <a:gd name="T17" fmla="*/ 0 h 3"/>
                <a:gd name="T18" fmla="*/ 2 w 5"/>
                <a:gd name="T19" fmla="*/ 0 h 3"/>
                <a:gd name="T20" fmla="*/ 1 w 5"/>
                <a:gd name="T21" fmla="*/ 2 h 3"/>
                <a:gd name="T22" fmla="*/ 1 w 5"/>
                <a:gd name="T23" fmla="*/ 0 h 3"/>
                <a:gd name="T24" fmla="*/ 0 w 5"/>
                <a:gd name="T25" fmla="*/ 0 h 3"/>
                <a:gd name="T26" fmla="*/ 1 w 5"/>
                <a:gd name="T27" fmla="*/ 3 h 3"/>
                <a:gd name="T28" fmla="*/ 2 w 5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2" y="3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6" name="Freeform 308"/>
            <p:cNvSpPr>
              <a:spLocks/>
            </p:cNvSpPr>
            <p:nvPr/>
          </p:nvSpPr>
          <p:spPr bwMode="auto">
            <a:xfrm>
              <a:off x="1520826" y="2443163"/>
              <a:ext cx="3175" cy="3175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3 w 3"/>
                <a:gd name="T5" fmla="*/ 3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2 h 3"/>
                <a:gd name="T12" fmla="*/ 3 w 3"/>
                <a:gd name="T13" fmla="*/ 2 h 3"/>
                <a:gd name="T14" fmla="*/ 3 w 3"/>
                <a:gd name="T15" fmla="*/ 1 h 3"/>
                <a:gd name="T16" fmla="*/ 1 w 3"/>
                <a:gd name="T17" fmla="*/ 1 h 3"/>
                <a:gd name="T18" fmla="*/ 2 w 3"/>
                <a:gd name="T19" fmla="*/ 1 h 3"/>
                <a:gd name="T20" fmla="*/ 3 w 3"/>
                <a:gd name="T21" fmla="*/ 1 h 3"/>
                <a:gd name="T22" fmla="*/ 3 w 3"/>
                <a:gd name="T23" fmla="*/ 0 h 3"/>
                <a:gd name="T24" fmla="*/ 2 w 3"/>
                <a:gd name="T25" fmla="*/ 0 h 3"/>
                <a:gd name="T26" fmla="*/ 0 w 3"/>
                <a:gd name="T27" fmla="*/ 2 h 3"/>
                <a:gd name="T28" fmla="*/ 1 w 3"/>
                <a:gd name="T29" fmla="*/ 3 h 3"/>
                <a:gd name="T30" fmla="*/ 2 w 3"/>
                <a:gd name="T3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cubicBezTo>
                    <a:pt x="1" y="3"/>
                    <a:pt x="1" y="2"/>
                    <a:pt x="1" y="2"/>
                  </a:cubicBezTo>
                  <a:lnTo>
                    <a:pt x="3" y="2"/>
                  </a:lnTo>
                  <a:lnTo>
                    <a:pt x="3" y="1"/>
                  </a:lnTo>
                  <a:lnTo>
                    <a:pt x="1" y="1"/>
                  </a:lnTo>
                  <a:cubicBezTo>
                    <a:pt x="1" y="1"/>
                    <a:pt x="1" y="1"/>
                    <a:pt x="2" y="1"/>
                  </a:cubicBez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7" name="Freeform 309"/>
            <p:cNvSpPr>
              <a:spLocks/>
            </p:cNvSpPr>
            <p:nvPr/>
          </p:nvSpPr>
          <p:spPr bwMode="auto">
            <a:xfrm>
              <a:off x="1524001" y="2443163"/>
              <a:ext cx="1588" cy="3175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0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8" name="Freeform 310"/>
            <p:cNvSpPr>
              <a:spLocks/>
            </p:cNvSpPr>
            <p:nvPr/>
          </p:nvSpPr>
          <p:spPr bwMode="auto">
            <a:xfrm>
              <a:off x="1497013" y="2441575"/>
              <a:ext cx="3175" cy="4763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4 h 4"/>
                <a:gd name="T4" fmla="*/ 3 w 3"/>
                <a:gd name="T5" fmla="*/ 4 h 4"/>
                <a:gd name="T6" fmla="*/ 3 w 3"/>
                <a:gd name="T7" fmla="*/ 4 h 4"/>
                <a:gd name="T8" fmla="*/ 1 w 3"/>
                <a:gd name="T9" fmla="*/ 0 h 4"/>
                <a:gd name="T10" fmla="*/ 0 w 3"/>
                <a:gd name="T11" fmla="*/ 1 h 4"/>
                <a:gd name="T12" fmla="*/ 1 w 3"/>
                <a:gd name="T13" fmla="*/ 2 h 4"/>
                <a:gd name="T14" fmla="*/ 3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lnTo>
                    <a:pt x="3" y="4"/>
                  </a:ln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3" y="4"/>
                    <a:pt x="3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9" name="Freeform 311"/>
            <p:cNvSpPr>
              <a:spLocks/>
            </p:cNvSpPr>
            <p:nvPr/>
          </p:nvSpPr>
          <p:spPr bwMode="auto">
            <a:xfrm>
              <a:off x="1497013" y="2446338"/>
              <a:ext cx="3175" cy="0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3 w 3"/>
                <a:gd name="T7" fmla="*/ 0 h 1"/>
                <a:gd name="T8" fmla="*/ 3 w 3"/>
                <a:gd name="T9" fmla="*/ 0 h 1"/>
                <a:gd name="T10" fmla="*/ 3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0" name="Freeform 312"/>
            <p:cNvSpPr>
              <a:spLocks/>
            </p:cNvSpPr>
            <p:nvPr/>
          </p:nvSpPr>
          <p:spPr bwMode="auto">
            <a:xfrm>
              <a:off x="1497013" y="2443163"/>
              <a:ext cx="3175" cy="3175"/>
            </a:xfrm>
            <a:custGeom>
              <a:avLst/>
              <a:gdLst>
                <a:gd name="T0" fmla="*/ 1 w 4"/>
                <a:gd name="T1" fmla="*/ 1 h 2"/>
                <a:gd name="T2" fmla="*/ 1 w 4"/>
                <a:gd name="T3" fmla="*/ 1 h 2"/>
                <a:gd name="T4" fmla="*/ 1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2 h 2"/>
                <a:gd name="T14" fmla="*/ 1 w 4"/>
                <a:gd name="T15" fmla="*/ 0 h 2"/>
                <a:gd name="T16" fmla="*/ 1 w 4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4" y="2"/>
                    <a:pt x="4" y="2"/>
                  </a:cubicBezTo>
                  <a:lnTo>
                    <a:pt x="4" y="2"/>
                  </a:lnTo>
                  <a:lnTo>
                    <a:pt x="4" y="2"/>
                  </a:lnTo>
                  <a:cubicBezTo>
                    <a:pt x="3" y="1"/>
                    <a:pt x="1" y="0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1" name="Freeform 313"/>
            <p:cNvSpPr>
              <a:spLocks/>
            </p:cNvSpPr>
            <p:nvPr/>
          </p:nvSpPr>
          <p:spPr bwMode="auto">
            <a:xfrm>
              <a:off x="1498601" y="2439988"/>
              <a:ext cx="3175" cy="6350"/>
            </a:xfrm>
            <a:custGeom>
              <a:avLst/>
              <a:gdLst>
                <a:gd name="T0" fmla="*/ 2 w 2"/>
                <a:gd name="T1" fmla="*/ 5 h 6"/>
                <a:gd name="T2" fmla="*/ 2 w 2"/>
                <a:gd name="T3" fmla="*/ 5 h 6"/>
                <a:gd name="T4" fmla="*/ 2 w 2"/>
                <a:gd name="T5" fmla="*/ 6 h 6"/>
                <a:gd name="T6" fmla="*/ 2 w 2"/>
                <a:gd name="T7" fmla="*/ 5 h 6"/>
                <a:gd name="T8" fmla="*/ 1 w 2"/>
                <a:gd name="T9" fmla="*/ 0 h 6"/>
                <a:gd name="T10" fmla="*/ 1 w 2"/>
                <a:gd name="T11" fmla="*/ 0 h 6"/>
                <a:gd name="T12" fmla="*/ 0 w 2"/>
                <a:gd name="T13" fmla="*/ 1 h 6"/>
                <a:gd name="T14" fmla="*/ 0 w 2"/>
                <a:gd name="T15" fmla="*/ 2 h 6"/>
                <a:gd name="T16" fmla="*/ 2 w 2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2" y="5"/>
                  </a:moveTo>
                  <a:lnTo>
                    <a:pt x="2" y="5"/>
                  </a:ln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2" name="Freeform 314"/>
            <p:cNvSpPr>
              <a:spLocks/>
            </p:cNvSpPr>
            <p:nvPr/>
          </p:nvSpPr>
          <p:spPr bwMode="auto">
            <a:xfrm>
              <a:off x="1501776" y="2439988"/>
              <a:ext cx="1588" cy="6350"/>
            </a:xfrm>
            <a:custGeom>
              <a:avLst/>
              <a:gdLst>
                <a:gd name="T0" fmla="*/ 0 w 2"/>
                <a:gd name="T1" fmla="*/ 6 h 6"/>
                <a:gd name="T2" fmla="*/ 0 w 2"/>
                <a:gd name="T3" fmla="*/ 6 h 6"/>
                <a:gd name="T4" fmla="*/ 0 w 2"/>
                <a:gd name="T5" fmla="*/ 5 h 6"/>
                <a:gd name="T6" fmla="*/ 2 w 2"/>
                <a:gd name="T7" fmla="*/ 2 h 6"/>
                <a:gd name="T8" fmla="*/ 2 w 2"/>
                <a:gd name="T9" fmla="*/ 1 h 6"/>
                <a:gd name="T10" fmla="*/ 1 w 2"/>
                <a:gd name="T11" fmla="*/ 0 h 6"/>
                <a:gd name="T12" fmla="*/ 1 w 2"/>
                <a:gd name="T13" fmla="*/ 0 h 6"/>
                <a:gd name="T14" fmla="*/ 0 w 2"/>
                <a:gd name="T15" fmla="*/ 5 h 6"/>
                <a:gd name="T16" fmla="*/ 0 w 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0" y="5"/>
                    <a:pt x="0" y="5"/>
                  </a:cubicBezTo>
                  <a:cubicBezTo>
                    <a:pt x="1" y="5"/>
                    <a:pt x="2" y="3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3" name="Freeform 315"/>
            <p:cNvSpPr>
              <a:spLocks/>
            </p:cNvSpPr>
            <p:nvPr/>
          </p:nvSpPr>
          <p:spPr bwMode="auto">
            <a:xfrm>
              <a:off x="1501776" y="2446338"/>
              <a:ext cx="3175" cy="1588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0 w 3"/>
                <a:gd name="T5" fmla="*/ 0 h 2"/>
                <a:gd name="T6" fmla="*/ 2 w 3"/>
                <a:gd name="T7" fmla="*/ 1 h 2"/>
                <a:gd name="T8" fmla="*/ 3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3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4" name="Freeform 316"/>
            <p:cNvSpPr>
              <a:spLocks/>
            </p:cNvSpPr>
            <p:nvPr/>
          </p:nvSpPr>
          <p:spPr bwMode="auto">
            <a:xfrm>
              <a:off x="1501776" y="2443163"/>
              <a:ext cx="4763" cy="3175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3 w 4"/>
                <a:gd name="T9" fmla="*/ 2 h 2"/>
                <a:gd name="T10" fmla="*/ 4 w 4"/>
                <a:gd name="T11" fmla="*/ 1 h 2"/>
                <a:gd name="T12" fmla="*/ 4 w 4"/>
                <a:gd name="T13" fmla="*/ 0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5" name="Freeform 317"/>
            <p:cNvSpPr>
              <a:spLocks/>
            </p:cNvSpPr>
            <p:nvPr/>
          </p:nvSpPr>
          <p:spPr bwMode="auto">
            <a:xfrm>
              <a:off x="1501776" y="24415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2 h 4"/>
                <a:gd name="T8" fmla="*/ 3 w 3"/>
                <a:gd name="T9" fmla="*/ 1 h 4"/>
                <a:gd name="T10" fmla="*/ 2 w 3"/>
                <a:gd name="T11" fmla="*/ 0 h 4"/>
                <a:gd name="T12" fmla="*/ 0 w 3"/>
                <a:gd name="T13" fmla="*/ 4 h 4"/>
                <a:gd name="T14" fmla="*/ 0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1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6" name="Freeform 318"/>
            <p:cNvSpPr>
              <a:spLocks/>
            </p:cNvSpPr>
            <p:nvPr/>
          </p:nvSpPr>
          <p:spPr bwMode="auto">
            <a:xfrm>
              <a:off x="1508126" y="2562225"/>
              <a:ext cx="1588" cy="1588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2 h 3"/>
                <a:gd name="T4" fmla="*/ 2 w 2"/>
                <a:gd name="T5" fmla="*/ 2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1 h 3"/>
                <a:gd name="T16" fmla="*/ 0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0 w 2"/>
                <a:gd name="T23" fmla="*/ 3 h 3"/>
                <a:gd name="T24" fmla="*/ 0 w 2"/>
                <a:gd name="T25" fmla="*/ 3 h 3"/>
                <a:gd name="T26" fmla="*/ 0 w 2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7" name="Freeform 319"/>
            <p:cNvSpPr>
              <a:spLocks/>
            </p:cNvSpPr>
            <p:nvPr/>
          </p:nvSpPr>
          <p:spPr bwMode="auto">
            <a:xfrm>
              <a:off x="1511301" y="2562225"/>
              <a:ext cx="1588" cy="1588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3 h 3"/>
                <a:gd name="T4" fmla="*/ 3 w 3"/>
                <a:gd name="T5" fmla="*/ 3 h 3"/>
                <a:gd name="T6" fmla="*/ 3 w 3"/>
                <a:gd name="T7" fmla="*/ 2 h 3"/>
                <a:gd name="T8" fmla="*/ 3 w 3"/>
                <a:gd name="T9" fmla="*/ 0 h 3"/>
                <a:gd name="T10" fmla="*/ 2 w 3"/>
                <a:gd name="T11" fmla="*/ 0 h 3"/>
                <a:gd name="T12" fmla="*/ 2 w 3"/>
                <a:gd name="T13" fmla="*/ 2 h 3"/>
                <a:gd name="T14" fmla="*/ 1 w 3"/>
                <a:gd name="T15" fmla="*/ 3 h 3"/>
                <a:gd name="T16" fmla="*/ 1 w 3"/>
                <a:gd name="T17" fmla="*/ 2 h 3"/>
                <a:gd name="T18" fmla="*/ 1 w 3"/>
                <a:gd name="T19" fmla="*/ 0 h 3"/>
                <a:gd name="T20" fmla="*/ 0 w 3"/>
                <a:gd name="T21" fmla="*/ 0 h 3"/>
                <a:gd name="T22" fmla="*/ 0 w 3"/>
                <a:gd name="T23" fmla="*/ 2 h 3"/>
                <a:gd name="T24" fmla="*/ 0 w 3"/>
                <a:gd name="T25" fmla="*/ 3 h 3"/>
                <a:gd name="T26" fmla="*/ 1 w 3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1" y="3"/>
                  </a:ln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8" name="Freeform 320"/>
            <p:cNvSpPr>
              <a:spLocks noEditPoints="1"/>
            </p:cNvSpPr>
            <p:nvPr/>
          </p:nvSpPr>
          <p:spPr bwMode="auto">
            <a:xfrm>
              <a:off x="1512888" y="2562225"/>
              <a:ext cx="3175" cy="1588"/>
            </a:xfrm>
            <a:custGeom>
              <a:avLst/>
              <a:gdLst>
                <a:gd name="T0" fmla="*/ 2 w 3"/>
                <a:gd name="T1" fmla="*/ 1 h 3"/>
                <a:gd name="T2" fmla="*/ 2 w 3"/>
                <a:gd name="T3" fmla="*/ 1 h 3"/>
                <a:gd name="T4" fmla="*/ 2 w 3"/>
                <a:gd name="T5" fmla="*/ 2 h 3"/>
                <a:gd name="T6" fmla="*/ 1 w 3"/>
                <a:gd name="T7" fmla="*/ 2 h 3"/>
                <a:gd name="T8" fmla="*/ 2 w 3"/>
                <a:gd name="T9" fmla="*/ 1 h 3"/>
                <a:gd name="T10" fmla="*/ 1 w 3"/>
                <a:gd name="T11" fmla="*/ 2 h 3"/>
                <a:gd name="T12" fmla="*/ 1 w 3"/>
                <a:gd name="T13" fmla="*/ 2 h 3"/>
                <a:gd name="T14" fmla="*/ 2 w 3"/>
                <a:gd name="T15" fmla="*/ 2 h 3"/>
                <a:gd name="T16" fmla="*/ 3 w 3"/>
                <a:gd name="T17" fmla="*/ 3 h 3"/>
                <a:gd name="T18" fmla="*/ 3 w 3"/>
                <a:gd name="T19" fmla="*/ 3 h 3"/>
                <a:gd name="T20" fmla="*/ 2 w 3"/>
                <a:gd name="T21" fmla="*/ 0 h 3"/>
                <a:gd name="T22" fmla="*/ 1 w 3"/>
                <a:gd name="T23" fmla="*/ 0 h 3"/>
                <a:gd name="T24" fmla="*/ 0 w 3"/>
                <a:gd name="T25" fmla="*/ 3 h 3"/>
                <a:gd name="T26" fmla="*/ 1 w 3"/>
                <a:gd name="T27" fmla="*/ 3 h 3"/>
                <a:gd name="T28" fmla="*/ 1 w 3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2" y="1"/>
                  </a:lnTo>
                  <a:close/>
                  <a:moveTo>
                    <a:pt x="1" y="2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9" name="Freeform 321"/>
            <p:cNvSpPr>
              <a:spLocks/>
            </p:cNvSpPr>
            <p:nvPr/>
          </p:nvSpPr>
          <p:spPr bwMode="auto">
            <a:xfrm>
              <a:off x="1516063" y="2562225"/>
              <a:ext cx="4763" cy="1588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3 w 5"/>
                <a:gd name="T5" fmla="*/ 1 h 3"/>
                <a:gd name="T6" fmla="*/ 3 w 5"/>
                <a:gd name="T7" fmla="*/ 3 h 3"/>
                <a:gd name="T8" fmla="*/ 4 w 5"/>
                <a:gd name="T9" fmla="*/ 3 h 3"/>
                <a:gd name="T10" fmla="*/ 5 w 5"/>
                <a:gd name="T11" fmla="*/ 0 h 3"/>
                <a:gd name="T12" fmla="*/ 4 w 5"/>
                <a:gd name="T13" fmla="*/ 0 h 3"/>
                <a:gd name="T14" fmla="*/ 4 w 5"/>
                <a:gd name="T15" fmla="*/ 2 h 3"/>
                <a:gd name="T16" fmla="*/ 3 w 5"/>
                <a:gd name="T17" fmla="*/ 0 h 3"/>
                <a:gd name="T18" fmla="*/ 2 w 5"/>
                <a:gd name="T19" fmla="*/ 0 h 3"/>
                <a:gd name="T20" fmla="*/ 1 w 5"/>
                <a:gd name="T21" fmla="*/ 2 h 3"/>
                <a:gd name="T22" fmla="*/ 1 w 5"/>
                <a:gd name="T23" fmla="*/ 0 h 3"/>
                <a:gd name="T24" fmla="*/ 0 w 5"/>
                <a:gd name="T25" fmla="*/ 0 h 3"/>
                <a:gd name="T26" fmla="*/ 1 w 5"/>
                <a:gd name="T27" fmla="*/ 3 h 3"/>
                <a:gd name="T28" fmla="*/ 2 w 5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2" y="3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0" name="Freeform 322"/>
            <p:cNvSpPr>
              <a:spLocks/>
            </p:cNvSpPr>
            <p:nvPr/>
          </p:nvSpPr>
          <p:spPr bwMode="auto">
            <a:xfrm>
              <a:off x="1520826" y="2562225"/>
              <a:ext cx="3175" cy="158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3 w 3"/>
                <a:gd name="T5" fmla="*/ 3 h 3"/>
                <a:gd name="T6" fmla="*/ 3 w 3"/>
                <a:gd name="T7" fmla="*/ 2 h 3"/>
                <a:gd name="T8" fmla="*/ 2 w 3"/>
                <a:gd name="T9" fmla="*/ 2 h 3"/>
                <a:gd name="T10" fmla="*/ 1 w 3"/>
                <a:gd name="T11" fmla="*/ 2 h 3"/>
                <a:gd name="T12" fmla="*/ 3 w 3"/>
                <a:gd name="T13" fmla="*/ 2 h 3"/>
                <a:gd name="T14" fmla="*/ 3 w 3"/>
                <a:gd name="T15" fmla="*/ 1 h 3"/>
                <a:gd name="T16" fmla="*/ 1 w 3"/>
                <a:gd name="T17" fmla="*/ 1 h 3"/>
                <a:gd name="T18" fmla="*/ 2 w 3"/>
                <a:gd name="T19" fmla="*/ 0 h 3"/>
                <a:gd name="T20" fmla="*/ 3 w 3"/>
                <a:gd name="T21" fmla="*/ 0 h 3"/>
                <a:gd name="T22" fmla="*/ 3 w 3"/>
                <a:gd name="T23" fmla="*/ 0 h 3"/>
                <a:gd name="T24" fmla="*/ 2 w 3"/>
                <a:gd name="T25" fmla="*/ 0 h 3"/>
                <a:gd name="T26" fmla="*/ 0 w 3"/>
                <a:gd name="T27" fmla="*/ 2 h 3"/>
                <a:gd name="T28" fmla="*/ 1 w 3"/>
                <a:gd name="T29" fmla="*/ 3 h 3"/>
                <a:gd name="T30" fmla="*/ 2 w 3"/>
                <a:gd name="T3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cubicBezTo>
                    <a:pt x="1" y="2"/>
                    <a:pt x="1" y="2"/>
                    <a:pt x="1" y="2"/>
                  </a:cubicBezTo>
                  <a:lnTo>
                    <a:pt x="3" y="2"/>
                  </a:lnTo>
                  <a:lnTo>
                    <a:pt x="3" y="1"/>
                  </a:lnTo>
                  <a:lnTo>
                    <a:pt x="1" y="1"/>
                  </a:lnTo>
                  <a:cubicBezTo>
                    <a:pt x="1" y="1"/>
                    <a:pt x="1" y="0"/>
                    <a:pt x="2" y="0"/>
                  </a:cubicBez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ubicBezTo>
                    <a:pt x="1" y="0"/>
                    <a:pt x="0" y="0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1" name="Freeform 323"/>
            <p:cNvSpPr>
              <a:spLocks/>
            </p:cNvSpPr>
            <p:nvPr/>
          </p:nvSpPr>
          <p:spPr bwMode="auto">
            <a:xfrm>
              <a:off x="1524001" y="2562225"/>
              <a:ext cx="1588" cy="1588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0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2" name="Freeform 324"/>
            <p:cNvSpPr>
              <a:spLocks/>
            </p:cNvSpPr>
            <p:nvPr/>
          </p:nvSpPr>
          <p:spPr bwMode="auto">
            <a:xfrm>
              <a:off x="1497013" y="2559050"/>
              <a:ext cx="3175" cy="4763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5 h 5"/>
                <a:gd name="T6" fmla="*/ 3 w 3"/>
                <a:gd name="T7" fmla="*/ 5 h 5"/>
                <a:gd name="T8" fmla="*/ 1 w 3"/>
                <a:gd name="T9" fmla="*/ 0 h 5"/>
                <a:gd name="T10" fmla="*/ 0 w 3"/>
                <a:gd name="T11" fmla="*/ 2 h 5"/>
                <a:gd name="T12" fmla="*/ 1 w 3"/>
                <a:gd name="T13" fmla="*/ 3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5"/>
                  </a:ln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4"/>
                    <a:pt x="3" y="4"/>
                    <a:pt x="3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3" name="Freeform 325"/>
            <p:cNvSpPr>
              <a:spLocks/>
            </p:cNvSpPr>
            <p:nvPr/>
          </p:nvSpPr>
          <p:spPr bwMode="auto">
            <a:xfrm>
              <a:off x="1497013" y="2563813"/>
              <a:ext cx="3175" cy="1588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3 w 3"/>
                <a:gd name="T7" fmla="*/ 0 h 1"/>
                <a:gd name="T8" fmla="*/ 3 w 3"/>
                <a:gd name="T9" fmla="*/ 0 h 1"/>
                <a:gd name="T10" fmla="*/ 3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lnTo>
                    <a:pt x="3" y="0"/>
                  </a:lnTo>
                  <a:cubicBezTo>
                    <a:pt x="3" y="0"/>
                    <a:pt x="3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4" name="Freeform 326"/>
            <p:cNvSpPr>
              <a:spLocks/>
            </p:cNvSpPr>
            <p:nvPr/>
          </p:nvSpPr>
          <p:spPr bwMode="auto">
            <a:xfrm>
              <a:off x="1497013" y="2562225"/>
              <a:ext cx="3175" cy="1588"/>
            </a:xfrm>
            <a:custGeom>
              <a:avLst/>
              <a:gdLst>
                <a:gd name="T0" fmla="*/ 1 w 4"/>
                <a:gd name="T1" fmla="*/ 1 h 2"/>
                <a:gd name="T2" fmla="*/ 1 w 4"/>
                <a:gd name="T3" fmla="*/ 1 h 2"/>
                <a:gd name="T4" fmla="*/ 1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2 h 2"/>
                <a:gd name="T14" fmla="*/ 1 w 4"/>
                <a:gd name="T15" fmla="*/ 0 h 2"/>
                <a:gd name="T16" fmla="*/ 1 w 4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ubicBezTo>
                    <a:pt x="3" y="1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5" name="Freeform 327"/>
            <p:cNvSpPr>
              <a:spLocks/>
            </p:cNvSpPr>
            <p:nvPr/>
          </p:nvSpPr>
          <p:spPr bwMode="auto">
            <a:xfrm>
              <a:off x="1498601" y="2559050"/>
              <a:ext cx="3175" cy="4763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5 h 5"/>
                <a:gd name="T4" fmla="*/ 2 w 2"/>
                <a:gd name="T5" fmla="*/ 5 h 5"/>
                <a:gd name="T6" fmla="*/ 2 w 2"/>
                <a:gd name="T7" fmla="*/ 5 h 5"/>
                <a:gd name="T8" fmla="*/ 1 w 2"/>
                <a:gd name="T9" fmla="*/ 0 h 5"/>
                <a:gd name="T10" fmla="*/ 1 w 2"/>
                <a:gd name="T11" fmla="*/ 0 h 5"/>
                <a:gd name="T12" fmla="*/ 0 w 2"/>
                <a:gd name="T13" fmla="*/ 1 h 5"/>
                <a:gd name="T14" fmla="*/ 0 w 2"/>
                <a:gd name="T15" fmla="*/ 2 h 5"/>
                <a:gd name="T16" fmla="*/ 2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5"/>
                  </a:lnTo>
                  <a:cubicBezTo>
                    <a:pt x="2" y="5"/>
                    <a:pt x="2" y="5"/>
                    <a:pt x="2" y="5"/>
                  </a:cubicBezTo>
                  <a:lnTo>
                    <a:pt x="2" y="5"/>
                  </a:ln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6" name="Freeform 328"/>
            <p:cNvSpPr>
              <a:spLocks/>
            </p:cNvSpPr>
            <p:nvPr/>
          </p:nvSpPr>
          <p:spPr bwMode="auto">
            <a:xfrm>
              <a:off x="1501776" y="2559050"/>
              <a:ext cx="1588" cy="4763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2 h 5"/>
                <a:gd name="T6" fmla="*/ 2 w 2"/>
                <a:gd name="T7" fmla="*/ 1 h 5"/>
                <a:gd name="T8" fmla="*/ 1 w 2"/>
                <a:gd name="T9" fmla="*/ 0 h 5"/>
                <a:gd name="T10" fmla="*/ 1 w 2"/>
                <a:gd name="T11" fmla="*/ 0 h 5"/>
                <a:gd name="T12" fmla="*/ 0 w 2"/>
                <a:gd name="T13" fmla="*/ 5 h 5"/>
                <a:gd name="T14" fmla="*/ 0 w 2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cubicBezTo>
                    <a:pt x="1" y="5"/>
                    <a:pt x="2" y="3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7" name="Freeform 329"/>
            <p:cNvSpPr>
              <a:spLocks/>
            </p:cNvSpPr>
            <p:nvPr/>
          </p:nvSpPr>
          <p:spPr bwMode="auto">
            <a:xfrm>
              <a:off x="1501776" y="2563813"/>
              <a:ext cx="3175" cy="1588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2 w 3"/>
                <a:gd name="T7" fmla="*/ 1 h 1"/>
                <a:gd name="T8" fmla="*/ 3 w 3"/>
                <a:gd name="T9" fmla="*/ 0 h 1"/>
                <a:gd name="T10" fmla="*/ 0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3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8" name="Freeform 330"/>
            <p:cNvSpPr>
              <a:spLocks/>
            </p:cNvSpPr>
            <p:nvPr/>
          </p:nvSpPr>
          <p:spPr bwMode="auto">
            <a:xfrm>
              <a:off x="1501776" y="2562225"/>
              <a:ext cx="4763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2 w 4"/>
                <a:gd name="T7" fmla="*/ 2 h 2"/>
                <a:gd name="T8" fmla="*/ 3 w 4"/>
                <a:gd name="T9" fmla="*/ 2 h 2"/>
                <a:gd name="T10" fmla="*/ 4 w 4"/>
                <a:gd name="T11" fmla="*/ 1 h 2"/>
                <a:gd name="T12" fmla="*/ 4 w 4"/>
                <a:gd name="T13" fmla="*/ 0 h 2"/>
                <a:gd name="T14" fmla="*/ 0 w 4"/>
                <a:gd name="T15" fmla="*/ 2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9" name="Freeform 331"/>
            <p:cNvSpPr>
              <a:spLocks/>
            </p:cNvSpPr>
            <p:nvPr/>
          </p:nvSpPr>
          <p:spPr bwMode="auto">
            <a:xfrm>
              <a:off x="1501776" y="2559050"/>
              <a:ext cx="3175" cy="47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3 h 5"/>
                <a:gd name="T8" fmla="*/ 3 w 3"/>
                <a:gd name="T9" fmla="*/ 2 h 5"/>
                <a:gd name="T10" fmla="*/ 2 w 3"/>
                <a:gd name="T11" fmla="*/ 0 h 5"/>
                <a:gd name="T12" fmla="*/ 0 w 3"/>
                <a:gd name="T13" fmla="*/ 5 h 5"/>
                <a:gd name="T14" fmla="*/ 0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cubicBezTo>
                    <a:pt x="0" y="4"/>
                    <a:pt x="2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0" name="Freeform 332"/>
            <p:cNvSpPr>
              <a:spLocks/>
            </p:cNvSpPr>
            <p:nvPr/>
          </p:nvSpPr>
          <p:spPr bwMode="auto">
            <a:xfrm>
              <a:off x="1508126" y="2636838"/>
              <a:ext cx="1588" cy="1588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1 h 3"/>
                <a:gd name="T4" fmla="*/ 2 w 2"/>
                <a:gd name="T5" fmla="*/ 1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1 h 3"/>
                <a:gd name="T16" fmla="*/ 0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0 w 2"/>
                <a:gd name="T23" fmla="*/ 3 h 3"/>
                <a:gd name="T24" fmla="*/ 0 w 2"/>
                <a:gd name="T25" fmla="*/ 3 h 3"/>
                <a:gd name="T26" fmla="*/ 0 w 2"/>
                <a:gd name="T2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1" name="Freeform 333"/>
            <p:cNvSpPr>
              <a:spLocks/>
            </p:cNvSpPr>
            <p:nvPr/>
          </p:nvSpPr>
          <p:spPr bwMode="auto">
            <a:xfrm>
              <a:off x="1511301" y="2636838"/>
              <a:ext cx="1588" cy="1588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3 h 3"/>
                <a:gd name="T4" fmla="*/ 3 w 3"/>
                <a:gd name="T5" fmla="*/ 2 h 3"/>
                <a:gd name="T6" fmla="*/ 3 w 3"/>
                <a:gd name="T7" fmla="*/ 1 h 3"/>
                <a:gd name="T8" fmla="*/ 3 w 3"/>
                <a:gd name="T9" fmla="*/ 0 h 3"/>
                <a:gd name="T10" fmla="*/ 2 w 3"/>
                <a:gd name="T11" fmla="*/ 0 h 3"/>
                <a:gd name="T12" fmla="*/ 2 w 3"/>
                <a:gd name="T13" fmla="*/ 1 h 3"/>
                <a:gd name="T14" fmla="*/ 1 w 3"/>
                <a:gd name="T15" fmla="*/ 2 h 3"/>
                <a:gd name="T16" fmla="*/ 1 w 3"/>
                <a:gd name="T17" fmla="*/ 1 h 3"/>
                <a:gd name="T18" fmla="*/ 1 w 3"/>
                <a:gd name="T19" fmla="*/ 0 h 3"/>
                <a:gd name="T20" fmla="*/ 0 w 3"/>
                <a:gd name="T21" fmla="*/ 0 h 3"/>
                <a:gd name="T22" fmla="*/ 0 w 3"/>
                <a:gd name="T23" fmla="*/ 1 h 3"/>
                <a:gd name="T24" fmla="*/ 0 w 3"/>
                <a:gd name="T25" fmla="*/ 2 h 3"/>
                <a:gd name="T26" fmla="*/ 1 w 3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1" y="3"/>
                  </a:ln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2" name="Freeform 334"/>
            <p:cNvSpPr>
              <a:spLocks noEditPoints="1"/>
            </p:cNvSpPr>
            <p:nvPr/>
          </p:nvSpPr>
          <p:spPr bwMode="auto">
            <a:xfrm>
              <a:off x="1512888" y="2636838"/>
              <a:ext cx="3175" cy="1588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2 w 3"/>
                <a:gd name="T5" fmla="*/ 1 h 3"/>
                <a:gd name="T6" fmla="*/ 1 w 3"/>
                <a:gd name="T7" fmla="*/ 1 h 3"/>
                <a:gd name="T8" fmla="*/ 2 w 3"/>
                <a:gd name="T9" fmla="*/ 0 h 3"/>
                <a:gd name="T10" fmla="*/ 1 w 3"/>
                <a:gd name="T11" fmla="*/ 2 h 3"/>
                <a:gd name="T12" fmla="*/ 1 w 3"/>
                <a:gd name="T13" fmla="*/ 2 h 3"/>
                <a:gd name="T14" fmla="*/ 2 w 3"/>
                <a:gd name="T15" fmla="*/ 2 h 3"/>
                <a:gd name="T16" fmla="*/ 3 w 3"/>
                <a:gd name="T17" fmla="*/ 3 h 3"/>
                <a:gd name="T18" fmla="*/ 3 w 3"/>
                <a:gd name="T19" fmla="*/ 3 h 3"/>
                <a:gd name="T20" fmla="*/ 2 w 3"/>
                <a:gd name="T21" fmla="*/ 0 h 3"/>
                <a:gd name="T22" fmla="*/ 1 w 3"/>
                <a:gd name="T23" fmla="*/ 0 h 3"/>
                <a:gd name="T24" fmla="*/ 0 w 3"/>
                <a:gd name="T25" fmla="*/ 3 h 3"/>
                <a:gd name="T26" fmla="*/ 1 w 3"/>
                <a:gd name="T27" fmla="*/ 3 h 3"/>
                <a:gd name="T28" fmla="*/ 1 w 3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2" y="0"/>
                  </a:lnTo>
                  <a:close/>
                  <a:moveTo>
                    <a:pt x="1" y="2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3" name="Freeform 335"/>
            <p:cNvSpPr>
              <a:spLocks/>
            </p:cNvSpPr>
            <p:nvPr/>
          </p:nvSpPr>
          <p:spPr bwMode="auto">
            <a:xfrm>
              <a:off x="1516063" y="2636838"/>
              <a:ext cx="4763" cy="1588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3 w 5"/>
                <a:gd name="T5" fmla="*/ 0 h 3"/>
                <a:gd name="T6" fmla="*/ 3 w 5"/>
                <a:gd name="T7" fmla="*/ 3 h 3"/>
                <a:gd name="T8" fmla="*/ 4 w 5"/>
                <a:gd name="T9" fmla="*/ 3 h 3"/>
                <a:gd name="T10" fmla="*/ 5 w 5"/>
                <a:gd name="T11" fmla="*/ 0 h 3"/>
                <a:gd name="T12" fmla="*/ 4 w 5"/>
                <a:gd name="T13" fmla="*/ 0 h 3"/>
                <a:gd name="T14" fmla="*/ 4 w 5"/>
                <a:gd name="T15" fmla="*/ 2 h 3"/>
                <a:gd name="T16" fmla="*/ 3 w 5"/>
                <a:gd name="T17" fmla="*/ 0 h 3"/>
                <a:gd name="T18" fmla="*/ 2 w 5"/>
                <a:gd name="T19" fmla="*/ 0 h 3"/>
                <a:gd name="T20" fmla="*/ 1 w 5"/>
                <a:gd name="T21" fmla="*/ 2 h 3"/>
                <a:gd name="T22" fmla="*/ 1 w 5"/>
                <a:gd name="T23" fmla="*/ 0 h 3"/>
                <a:gd name="T24" fmla="*/ 0 w 5"/>
                <a:gd name="T25" fmla="*/ 0 h 3"/>
                <a:gd name="T26" fmla="*/ 1 w 5"/>
                <a:gd name="T27" fmla="*/ 3 h 3"/>
                <a:gd name="T28" fmla="*/ 2 w 5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2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4" name="Freeform 336"/>
            <p:cNvSpPr>
              <a:spLocks/>
            </p:cNvSpPr>
            <p:nvPr/>
          </p:nvSpPr>
          <p:spPr bwMode="auto">
            <a:xfrm>
              <a:off x="1520826" y="2636838"/>
              <a:ext cx="3175" cy="158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3 w 3"/>
                <a:gd name="T5" fmla="*/ 3 h 3"/>
                <a:gd name="T6" fmla="*/ 3 w 3"/>
                <a:gd name="T7" fmla="*/ 2 h 3"/>
                <a:gd name="T8" fmla="*/ 2 w 3"/>
                <a:gd name="T9" fmla="*/ 2 h 3"/>
                <a:gd name="T10" fmla="*/ 1 w 3"/>
                <a:gd name="T11" fmla="*/ 1 h 3"/>
                <a:gd name="T12" fmla="*/ 3 w 3"/>
                <a:gd name="T13" fmla="*/ 1 h 3"/>
                <a:gd name="T14" fmla="*/ 3 w 3"/>
                <a:gd name="T15" fmla="*/ 1 h 3"/>
                <a:gd name="T16" fmla="*/ 1 w 3"/>
                <a:gd name="T17" fmla="*/ 1 h 3"/>
                <a:gd name="T18" fmla="*/ 2 w 3"/>
                <a:gd name="T19" fmla="*/ 0 h 3"/>
                <a:gd name="T20" fmla="*/ 3 w 3"/>
                <a:gd name="T21" fmla="*/ 0 h 3"/>
                <a:gd name="T22" fmla="*/ 3 w 3"/>
                <a:gd name="T23" fmla="*/ 0 h 3"/>
                <a:gd name="T24" fmla="*/ 2 w 3"/>
                <a:gd name="T25" fmla="*/ 0 h 3"/>
                <a:gd name="T26" fmla="*/ 0 w 3"/>
                <a:gd name="T27" fmla="*/ 1 h 3"/>
                <a:gd name="T28" fmla="*/ 1 w 3"/>
                <a:gd name="T29" fmla="*/ 2 h 3"/>
                <a:gd name="T30" fmla="*/ 2 w 3"/>
                <a:gd name="T3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cubicBezTo>
                    <a:pt x="1" y="2"/>
                    <a:pt x="1" y="2"/>
                    <a:pt x="1" y="1"/>
                  </a:cubicBez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cubicBezTo>
                    <a:pt x="1" y="0"/>
                    <a:pt x="1" y="0"/>
                    <a:pt x="2" y="0"/>
                  </a:cubicBez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5" name="Freeform 337"/>
            <p:cNvSpPr>
              <a:spLocks/>
            </p:cNvSpPr>
            <p:nvPr/>
          </p:nvSpPr>
          <p:spPr bwMode="auto">
            <a:xfrm>
              <a:off x="1524001" y="2636838"/>
              <a:ext cx="1588" cy="1588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0 h 3"/>
                <a:gd name="T6" fmla="*/ 0 w 1"/>
                <a:gd name="T7" fmla="*/ 3 h 3"/>
                <a:gd name="T8" fmla="*/ 1 w 1"/>
                <a:gd name="T9" fmla="*/ 3 h 3"/>
                <a:gd name="T10" fmla="*/ 1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6" name="Freeform 338"/>
            <p:cNvSpPr>
              <a:spLocks/>
            </p:cNvSpPr>
            <p:nvPr/>
          </p:nvSpPr>
          <p:spPr bwMode="auto">
            <a:xfrm>
              <a:off x="1497013" y="2633663"/>
              <a:ext cx="3175" cy="4763"/>
            </a:xfrm>
            <a:custGeom>
              <a:avLst/>
              <a:gdLst>
                <a:gd name="T0" fmla="*/ 3 w 3"/>
                <a:gd name="T1" fmla="*/ 4 h 4"/>
                <a:gd name="T2" fmla="*/ 3 w 3"/>
                <a:gd name="T3" fmla="*/ 4 h 4"/>
                <a:gd name="T4" fmla="*/ 3 w 3"/>
                <a:gd name="T5" fmla="*/ 4 h 4"/>
                <a:gd name="T6" fmla="*/ 3 w 3"/>
                <a:gd name="T7" fmla="*/ 4 h 4"/>
                <a:gd name="T8" fmla="*/ 1 w 3"/>
                <a:gd name="T9" fmla="*/ 0 h 4"/>
                <a:gd name="T10" fmla="*/ 0 w 3"/>
                <a:gd name="T11" fmla="*/ 2 h 4"/>
                <a:gd name="T12" fmla="*/ 1 w 3"/>
                <a:gd name="T13" fmla="*/ 3 h 4"/>
                <a:gd name="T14" fmla="*/ 3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lnTo>
                    <a:pt x="3" y="4"/>
                  </a:ln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7" name="Freeform 339"/>
            <p:cNvSpPr>
              <a:spLocks/>
            </p:cNvSpPr>
            <p:nvPr/>
          </p:nvSpPr>
          <p:spPr bwMode="auto">
            <a:xfrm>
              <a:off x="1497013" y="2638425"/>
              <a:ext cx="3175" cy="1588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3 w 3"/>
                <a:gd name="T7" fmla="*/ 0 h 1"/>
                <a:gd name="T8" fmla="*/ 3 w 3"/>
                <a:gd name="T9" fmla="*/ 0 h 1"/>
                <a:gd name="T10" fmla="*/ 3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8" name="Freeform 340"/>
            <p:cNvSpPr>
              <a:spLocks/>
            </p:cNvSpPr>
            <p:nvPr/>
          </p:nvSpPr>
          <p:spPr bwMode="auto">
            <a:xfrm>
              <a:off x="1497013" y="2636838"/>
              <a:ext cx="3175" cy="1588"/>
            </a:xfrm>
            <a:custGeom>
              <a:avLst/>
              <a:gdLst>
                <a:gd name="T0" fmla="*/ 1 w 4"/>
                <a:gd name="T1" fmla="*/ 2 h 3"/>
                <a:gd name="T2" fmla="*/ 1 w 4"/>
                <a:gd name="T3" fmla="*/ 2 h 3"/>
                <a:gd name="T4" fmla="*/ 1 w 4"/>
                <a:gd name="T5" fmla="*/ 2 h 3"/>
                <a:gd name="T6" fmla="*/ 2 w 4"/>
                <a:gd name="T7" fmla="*/ 3 h 3"/>
                <a:gd name="T8" fmla="*/ 4 w 4"/>
                <a:gd name="T9" fmla="*/ 3 h 3"/>
                <a:gd name="T10" fmla="*/ 4 w 4"/>
                <a:gd name="T11" fmla="*/ 3 h 3"/>
                <a:gd name="T12" fmla="*/ 4 w 4"/>
                <a:gd name="T13" fmla="*/ 3 h 3"/>
                <a:gd name="T14" fmla="*/ 1 w 4"/>
                <a:gd name="T15" fmla="*/ 0 h 3"/>
                <a:gd name="T16" fmla="*/ 1 w 4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lnTo>
                    <a:pt x="1" y="2"/>
                  </a:ln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cubicBezTo>
                    <a:pt x="3" y="2"/>
                    <a:pt x="1" y="0"/>
                    <a:pt x="1" y="0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9" name="Freeform 341"/>
            <p:cNvSpPr>
              <a:spLocks/>
            </p:cNvSpPr>
            <p:nvPr/>
          </p:nvSpPr>
          <p:spPr bwMode="auto">
            <a:xfrm>
              <a:off x="1498601" y="2633663"/>
              <a:ext cx="3175" cy="4763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5 h 5"/>
                <a:gd name="T4" fmla="*/ 2 w 2"/>
                <a:gd name="T5" fmla="*/ 5 h 5"/>
                <a:gd name="T6" fmla="*/ 2 w 2"/>
                <a:gd name="T7" fmla="*/ 5 h 5"/>
                <a:gd name="T8" fmla="*/ 1 w 2"/>
                <a:gd name="T9" fmla="*/ 0 h 5"/>
                <a:gd name="T10" fmla="*/ 1 w 2"/>
                <a:gd name="T11" fmla="*/ 0 h 5"/>
                <a:gd name="T12" fmla="*/ 0 w 2"/>
                <a:gd name="T13" fmla="*/ 1 h 5"/>
                <a:gd name="T14" fmla="*/ 0 w 2"/>
                <a:gd name="T15" fmla="*/ 2 h 5"/>
                <a:gd name="T16" fmla="*/ 2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5"/>
                  </a:lnTo>
                  <a:cubicBezTo>
                    <a:pt x="2" y="5"/>
                    <a:pt x="2" y="5"/>
                    <a:pt x="2" y="5"/>
                  </a:cubicBezTo>
                  <a:lnTo>
                    <a:pt x="2" y="5"/>
                  </a:ln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0" name="Freeform 342"/>
            <p:cNvSpPr>
              <a:spLocks/>
            </p:cNvSpPr>
            <p:nvPr/>
          </p:nvSpPr>
          <p:spPr bwMode="auto">
            <a:xfrm>
              <a:off x="1501776" y="2633663"/>
              <a:ext cx="1588" cy="4763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2 h 5"/>
                <a:gd name="T8" fmla="*/ 2 w 2"/>
                <a:gd name="T9" fmla="*/ 1 h 5"/>
                <a:gd name="T10" fmla="*/ 1 w 2"/>
                <a:gd name="T11" fmla="*/ 0 h 5"/>
                <a:gd name="T12" fmla="*/ 1 w 2"/>
                <a:gd name="T13" fmla="*/ 0 h 5"/>
                <a:gd name="T14" fmla="*/ 0 w 2"/>
                <a:gd name="T15" fmla="*/ 5 h 5"/>
                <a:gd name="T16" fmla="*/ 0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lnTo>
                    <a:pt x="0" y="5"/>
                  </a:ln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2" y="3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5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1" name="Freeform 343"/>
            <p:cNvSpPr>
              <a:spLocks/>
            </p:cNvSpPr>
            <p:nvPr/>
          </p:nvSpPr>
          <p:spPr bwMode="auto">
            <a:xfrm>
              <a:off x="1501776" y="2638425"/>
              <a:ext cx="3175" cy="1588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2 w 3"/>
                <a:gd name="T7" fmla="*/ 1 h 1"/>
                <a:gd name="T8" fmla="*/ 3 w 3"/>
                <a:gd name="T9" fmla="*/ 0 h 1"/>
                <a:gd name="T10" fmla="*/ 0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3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2" name="Freeform 344"/>
            <p:cNvSpPr>
              <a:spLocks/>
            </p:cNvSpPr>
            <p:nvPr/>
          </p:nvSpPr>
          <p:spPr bwMode="auto">
            <a:xfrm>
              <a:off x="1501776" y="2636838"/>
              <a:ext cx="4763" cy="1588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3 h 3"/>
                <a:gd name="T4" fmla="*/ 0 w 4"/>
                <a:gd name="T5" fmla="*/ 3 h 3"/>
                <a:gd name="T6" fmla="*/ 2 w 4"/>
                <a:gd name="T7" fmla="*/ 3 h 3"/>
                <a:gd name="T8" fmla="*/ 3 w 4"/>
                <a:gd name="T9" fmla="*/ 2 h 3"/>
                <a:gd name="T10" fmla="*/ 4 w 4"/>
                <a:gd name="T11" fmla="*/ 2 h 3"/>
                <a:gd name="T12" fmla="*/ 4 w 4"/>
                <a:gd name="T13" fmla="*/ 0 h 3"/>
                <a:gd name="T14" fmla="*/ 0 w 4"/>
                <a:gd name="T15" fmla="*/ 3 h 3"/>
                <a:gd name="T16" fmla="*/ 0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4" y="0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3" name="Freeform 345"/>
            <p:cNvSpPr>
              <a:spLocks/>
            </p:cNvSpPr>
            <p:nvPr/>
          </p:nvSpPr>
          <p:spPr bwMode="auto">
            <a:xfrm>
              <a:off x="1501776" y="2633663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3 h 4"/>
                <a:gd name="T8" fmla="*/ 3 w 3"/>
                <a:gd name="T9" fmla="*/ 2 h 4"/>
                <a:gd name="T10" fmla="*/ 2 w 3"/>
                <a:gd name="T11" fmla="*/ 0 h 4"/>
                <a:gd name="T12" fmla="*/ 0 w 3"/>
                <a:gd name="T13" fmla="*/ 4 h 4"/>
                <a:gd name="T14" fmla="*/ 0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cubicBezTo>
                    <a:pt x="0" y="4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2"/>
                    <a:pt x="0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4" name="Freeform 346"/>
            <p:cNvSpPr>
              <a:spLocks/>
            </p:cNvSpPr>
            <p:nvPr/>
          </p:nvSpPr>
          <p:spPr bwMode="auto">
            <a:xfrm>
              <a:off x="1508126" y="2709863"/>
              <a:ext cx="1588" cy="317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0 h 3"/>
                <a:gd name="T8" fmla="*/ 0 w 2"/>
                <a:gd name="T9" fmla="*/ 0 h 3"/>
                <a:gd name="T10" fmla="*/ 0 w 2"/>
                <a:gd name="T11" fmla="*/ 3 h 3"/>
                <a:gd name="T12" fmla="*/ 0 w 2"/>
                <a:gd name="T13" fmla="*/ 3 h 3"/>
                <a:gd name="T14" fmla="*/ 0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2 w 2"/>
                <a:gd name="T21" fmla="*/ 3 h 3"/>
                <a:gd name="T22" fmla="*/ 2 w 2"/>
                <a:gd name="T23" fmla="*/ 0 h 3"/>
                <a:gd name="T24" fmla="*/ 2 w 2"/>
                <a:gd name="T25" fmla="*/ 0 h 3"/>
                <a:gd name="T26" fmla="*/ 2 w 2"/>
                <a:gd name="T2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5" name="Freeform 347"/>
            <p:cNvSpPr>
              <a:spLocks/>
            </p:cNvSpPr>
            <p:nvPr/>
          </p:nvSpPr>
          <p:spPr bwMode="auto">
            <a:xfrm>
              <a:off x="1511301" y="2709863"/>
              <a:ext cx="1588" cy="3175"/>
            </a:xfrm>
            <a:custGeom>
              <a:avLst/>
              <a:gdLst>
                <a:gd name="T0" fmla="*/ 2 w 3"/>
                <a:gd name="T1" fmla="*/ 2 h 3"/>
                <a:gd name="T2" fmla="*/ 2 w 3"/>
                <a:gd name="T3" fmla="*/ 2 h 3"/>
                <a:gd name="T4" fmla="*/ 1 w 3"/>
                <a:gd name="T5" fmla="*/ 3 h 3"/>
                <a:gd name="T6" fmla="*/ 1 w 3"/>
                <a:gd name="T7" fmla="*/ 2 h 3"/>
                <a:gd name="T8" fmla="*/ 1 w 3"/>
                <a:gd name="T9" fmla="*/ 0 h 3"/>
                <a:gd name="T10" fmla="*/ 0 w 3"/>
                <a:gd name="T11" fmla="*/ 0 h 3"/>
                <a:gd name="T12" fmla="*/ 0 w 3"/>
                <a:gd name="T13" fmla="*/ 2 h 3"/>
                <a:gd name="T14" fmla="*/ 0 w 3"/>
                <a:gd name="T15" fmla="*/ 3 h 3"/>
                <a:gd name="T16" fmla="*/ 1 w 3"/>
                <a:gd name="T17" fmla="*/ 3 h 3"/>
                <a:gd name="T18" fmla="*/ 3 w 3"/>
                <a:gd name="T19" fmla="*/ 3 h 3"/>
                <a:gd name="T20" fmla="*/ 3 w 3"/>
                <a:gd name="T21" fmla="*/ 2 h 3"/>
                <a:gd name="T22" fmla="*/ 3 w 3"/>
                <a:gd name="T23" fmla="*/ 0 h 3"/>
                <a:gd name="T24" fmla="*/ 2 w 3"/>
                <a:gd name="T25" fmla="*/ 0 h 3"/>
                <a:gd name="T26" fmla="*/ 2 w 3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6" name="Freeform 348"/>
            <p:cNvSpPr>
              <a:spLocks noEditPoints="1"/>
            </p:cNvSpPr>
            <p:nvPr/>
          </p:nvSpPr>
          <p:spPr bwMode="auto">
            <a:xfrm>
              <a:off x="1512888" y="2709863"/>
              <a:ext cx="3175" cy="3175"/>
            </a:xfrm>
            <a:custGeom>
              <a:avLst/>
              <a:gdLst>
                <a:gd name="T0" fmla="*/ 1 w 3"/>
                <a:gd name="T1" fmla="*/ 2 h 3"/>
                <a:gd name="T2" fmla="*/ 1 w 3"/>
                <a:gd name="T3" fmla="*/ 2 h 3"/>
                <a:gd name="T4" fmla="*/ 2 w 3"/>
                <a:gd name="T5" fmla="*/ 1 h 3"/>
                <a:gd name="T6" fmla="*/ 2 w 3"/>
                <a:gd name="T7" fmla="*/ 2 h 3"/>
                <a:gd name="T8" fmla="*/ 1 w 3"/>
                <a:gd name="T9" fmla="*/ 2 h 3"/>
                <a:gd name="T10" fmla="*/ 1 w 3"/>
                <a:gd name="T11" fmla="*/ 0 h 3"/>
                <a:gd name="T12" fmla="*/ 1 w 3"/>
                <a:gd name="T13" fmla="*/ 0 h 3"/>
                <a:gd name="T14" fmla="*/ 0 w 3"/>
                <a:gd name="T15" fmla="*/ 3 h 3"/>
                <a:gd name="T16" fmla="*/ 1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3 h 3"/>
                <a:gd name="T26" fmla="*/ 2 w 3"/>
                <a:gd name="T27" fmla="*/ 0 h 3"/>
                <a:gd name="T28" fmla="*/ 1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lnTo>
                    <a:pt x="1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7" name="Freeform 349"/>
            <p:cNvSpPr>
              <a:spLocks/>
            </p:cNvSpPr>
            <p:nvPr/>
          </p:nvSpPr>
          <p:spPr bwMode="auto">
            <a:xfrm>
              <a:off x="1516063" y="2709863"/>
              <a:ext cx="4763" cy="3175"/>
            </a:xfrm>
            <a:custGeom>
              <a:avLst/>
              <a:gdLst>
                <a:gd name="T0" fmla="*/ 4 w 5"/>
                <a:gd name="T1" fmla="*/ 3 h 3"/>
                <a:gd name="T2" fmla="*/ 4 w 5"/>
                <a:gd name="T3" fmla="*/ 3 h 3"/>
                <a:gd name="T4" fmla="*/ 3 w 5"/>
                <a:gd name="T5" fmla="*/ 0 h 3"/>
                <a:gd name="T6" fmla="*/ 2 w 5"/>
                <a:gd name="T7" fmla="*/ 0 h 3"/>
                <a:gd name="T8" fmla="*/ 1 w 5"/>
                <a:gd name="T9" fmla="*/ 3 h 3"/>
                <a:gd name="T10" fmla="*/ 1 w 5"/>
                <a:gd name="T11" fmla="*/ 0 h 3"/>
                <a:gd name="T12" fmla="*/ 0 w 5"/>
                <a:gd name="T13" fmla="*/ 0 h 3"/>
                <a:gd name="T14" fmla="*/ 1 w 5"/>
                <a:gd name="T15" fmla="*/ 3 h 3"/>
                <a:gd name="T16" fmla="*/ 2 w 5"/>
                <a:gd name="T17" fmla="*/ 3 h 3"/>
                <a:gd name="T18" fmla="*/ 3 w 5"/>
                <a:gd name="T19" fmla="*/ 1 h 3"/>
                <a:gd name="T20" fmla="*/ 3 w 5"/>
                <a:gd name="T21" fmla="*/ 3 h 3"/>
                <a:gd name="T22" fmla="*/ 4 w 5"/>
                <a:gd name="T23" fmla="*/ 3 h 3"/>
                <a:gd name="T24" fmla="*/ 5 w 5"/>
                <a:gd name="T25" fmla="*/ 0 h 3"/>
                <a:gd name="T26" fmla="*/ 4 w 5"/>
                <a:gd name="T27" fmla="*/ 0 h 3"/>
                <a:gd name="T28" fmla="*/ 4 w 5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4" y="3"/>
                  </a:moveTo>
                  <a:lnTo>
                    <a:pt x="4" y="3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8" name="Freeform 350"/>
            <p:cNvSpPr>
              <a:spLocks/>
            </p:cNvSpPr>
            <p:nvPr/>
          </p:nvSpPr>
          <p:spPr bwMode="auto">
            <a:xfrm>
              <a:off x="1520826" y="2709863"/>
              <a:ext cx="3175" cy="3175"/>
            </a:xfrm>
            <a:custGeom>
              <a:avLst/>
              <a:gdLst>
                <a:gd name="T0" fmla="*/ 0 w 3"/>
                <a:gd name="T1" fmla="*/ 2 h 3"/>
                <a:gd name="T2" fmla="*/ 0 w 3"/>
                <a:gd name="T3" fmla="*/ 2 h 3"/>
                <a:gd name="T4" fmla="*/ 1 w 3"/>
                <a:gd name="T5" fmla="*/ 3 h 3"/>
                <a:gd name="T6" fmla="*/ 2 w 3"/>
                <a:gd name="T7" fmla="*/ 3 h 3"/>
                <a:gd name="T8" fmla="*/ 3 w 3"/>
                <a:gd name="T9" fmla="*/ 3 h 3"/>
                <a:gd name="T10" fmla="*/ 3 w 3"/>
                <a:gd name="T11" fmla="*/ 3 h 3"/>
                <a:gd name="T12" fmla="*/ 2 w 3"/>
                <a:gd name="T13" fmla="*/ 3 h 3"/>
                <a:gd name="T14" fmla="*/ 1 w 3"/>
                <a:gd name="T15" fmla="*/ 2 h 3"/>
                <a:gd name="T16" fmla="*/ 3 w 3"/>
                <a:gd name="T17" fmla="*/ 2 h 3"/>
                <a:gd name="T18" fmla="*/ 3 w 3"/>
                <a:gd name="T19" fmla="*/ 1 h 3"/>
                <a:gd name="T20" fmla="*/ 1 w 3"/>
                <a:gd name="T21" fmla="*/ 1 h 3"/>
                <a:gd name="T22" fmla="*/ 2 w 3"/>
                <a:gd name="T23" fmla="*/ 1 h 3"/>
                <a:gd name="T24" fmla="*/ 3 w 3"/>
                <a:gd name="T25" fmla="*/ 1 h 3"/>
                <a:gd name="T26" fmla="*/ 3 w 3"/>
                <a:gd name="T27" fmla="*/ 0 h 3"/>
                <a:gd name="T28" fmla="*/ 2 w 3"/>
                <a:gd name="T29" fmla="*/ 0 h 3"/>
                <a:gd name="T30" fmla="*/ 0 w 3"/>
                <a:gd name="T3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0" y="2"/>
                  </a:ln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cubicBezTo>
                    <a:pt x="1" y="3"/>
                    <a:pt x="1" y="3"/>
                    <a:pt x="1" y="2"/>
                  </a:cubicBezTo>
                  <a:lnTo>
                    <a:pt x="3" y="2"/>
                  </a:lnTo>
                  <a:lnTo>
                    <a:pt x="3" y="1"/>
                  </a:lnTo>
                  <a:lnTo>
                    <a:pt x="1" y="1"/>
                  </a:lnTo>
                  <a:cubicBezTo>
                    <a:pt x="1" y="1"/>
                    <a:pt x="1" y="1"/>
                    <a:pt x="2" y="1"/>
                  </a:cubicBez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9" name="Freeform 351"/>
            <p:cNvSpPr>
              <a:spLocks/>
            </p:cNvSpPr>
            <p:nvPr/>
          </p:nvSpPr>
          <p:spPr bwMode="auto">
            <a:xfrm>
              <a:off x="1524001" y="2709863"/>
              <a:ext cx="1588" cy="3175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0 h 3"/>
                <a:gd name="T8" fmla="*/ 0 w 1"/>
                <a:gd name="T9" fmla="*/ 0 h 3"/>
                <a:gd name="T10" fmla="*/ 0 w 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0" name="Freeform 352"/>
            <p:cNvSpPr>
              <a:spLocks/>
            </p:cNvSpPr>
            <p:nvPr/>
          </p:nvSpPr>
          <p:spPr bwMode="auto">
            <a:xfrm>
              <a:off x="1497013" y="2708275"/>
              <a:ext cx="3175" cy="4763"/>
            </a:xfrm>
            <a:custGeom>
              <a:avLst/>
              <a:gdLst>
                <a:gd name="T0" fmla="*/ 0 w 3"/>
                <a:gd name="T1" fmla="*/ 1 h 4"/>
                <a:gd name="T2" fmla="*/ 0 w 3"/>
                <a:gd name="T3" fmla="*/ 1 h 4"/>
                <a:gd name="T4" fmla="*/ 1 w 3"/>
                <a:gd name="T5" fmla="*/ 2 h 4"/>
                <a:gd name="T6" fmla="*/ 3 w 3"/>
                <a:gd name="T7" fmla="*/ 4 h 4"/>
                <a:gd name="T8" fmla="*/ 3 w 3"/>
                <a:gd name="T9" fmla="*/ 4 h 4"/>
                <a:gd name="T10" fmla="*/ 3 w 3"/>
                <a:gd name="T11" fmla="*/ 4 h 4"/>
                <a:gd name="T12" fmla="*/ 1 w 3"/>
                <a:gd name="T13" fmla="*/ 0 h 4"/>
                <a:gd name="T14" fmla="*/ 0 w 3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3" y="4"/>
                    <a:pt x="3" y="4"/>
                  </a:cubicBezTo>
                  <a:lnTo>
                    <a:pt x="3" y="4"/>
                  </a:lnTo>
                  <a:cubicBezTo>
                    <a:pt x="3" y="4"/>
                    <a:pt x="3" y="4"/>
                    <a:pt x="3" y="4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1" name="Freeform 353"/>
            <p:cNvSpPr>
              <a:spLocks/>
            </p:cNvSpPr>
            <p:nvPr/>
          </p:nvSpPr>
          <p:spPr bwMode="auto">
            <a:xfrm>
              <a:off x="1497013" y="2713038"/>
              <a:ext cx="3175" cy="1588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1 h 2"/>
                <a:gd name="T4" fmla="*/ 2 w 3"/>
                <a:gd name="T5" fmla="*/ 1 h 2"/>
                <a:gd name="T6" fmla="*/ 3 w 3"/>
                <a:gd name="T7" fmla="*/ 1 h 2"/>
                <a:gd name="T8" fmla="*/ 3 w 3"/>
                <a:gd name="T9" fmla="*/ 0 h 2"/>
                <a:gd name="T10" fmla="*/ 3 w 3"/>
                <a:gd name="T11" fmla="*/ 0 h 2"/>
                <a:gd name="T12" fmla="*/ 0 w 3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2" name="Freeform 354"/>
            <p:cNvSpPr>
              <a:spLocks/>
            </p:cNvSpPr>
            <p:nvPr/>
          </p:nvSpPr>
          <p:spPr bwMode="auto">
            <a:xfrm>
              <a:off x="1497013" y="2711450"/>
              <a:ext cx="3175" cy="1588"/>
            </a:xfrm>
            <a:custGeom>
              <a:avLst/>
              <a:gdLst>
                <a:gd name="T0" fmla="*/ 1 w 4"/>
                <a:gd name="T1" fmla="*/ 1 h 2"/>
                <a:gd name="T2" fmla="*/ 1 w 4"/>
                <a:gd name="T3" fmla="*/ 1 h 2"/>
                <a:gd name="T4" fmla="*/ 1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2 h 2"/>
                <a:gd name="T14" fmla="*/ 1 w 4"/>
                <a:gd name="T15" fmla="*/ 0 h 2"/>
                <a:gd name="T16" fmla="*/ 1 w 4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ubicBezTo>
                    <a:pt x="3" y="1"/>
                    <a:pt x="1" y="0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3" name="Freeform 355"/>
            <p:cNvSpPr>
              <a:spLocks/>
            </p:cNvSpPr>
            <p:nvPr/>
          </p:nvSpPr>
          <p:spPr bwMode="auto">
            <a:xfrm>
              <a:off x="1498601" y="2706688"/>
              <a:ext cx="3175" cy="6350"/>
            </a:xfrm>
            <a:custGeom>
              <a:avLst/>
              <a:gdLst>
                <a:gd name="T0" fmla="*/ 1 w 2"/>
                <a:gd name="T1" fmla="*/ 1 h 6"/>
                <a:gd name="T2" fmla="*/ 1 w 2"/>
                <a:gd name="T3" fmla="*/ 1 h 6"/>
                <a:gd name="T4" fmla="*/ 0 w 2"/>
                <a:gd name="T5" fmla="*/ 1 h 6"/>
                <a:gd name="T6" fmla="*/ 0 w 2"/>
                <a:gd name="T7" fmla="*/ 2 h 6"/>
                <a:gd name="T8" fmla="*/ 2 w 2"/>
                <a:gd name="T9" fmla="*/ 6 h 6"/>
                <a:gd name="T10" fmla="*/ 2 w 2"/>
                <a:gd name="T11" fmla="*/ 6 h 6"/>
                <a:gd name="T12" fmla="*/ 2 w 2"/>
                <a:gd name="T13" fmla="*/ 6 h 6"/>
                <a:gd name="T14" fmla="*/ 1 w 2"/>
                <a:gd name="T15" fmla="*/ 0 h 6"/>
                <a:gd name="T16" fmla="*/ 1 w 2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2" y="6"/>
                  </a:lnTo>
                  <a:cubicBezTo>
                    <a:pt x="2" y="2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4" name="Freeform 356"/>
            <p:cNvSpPr>
              <a:spLocks/>
            </p:cNvSpPr>
            <p:nvPr/>
          </p:nvSpPr>
          <p:spPr bwMode="auto">
            <a:xfrm>
              <a:off x="1501776" y="2706688"/>
              <a:ext cx="1588" cy="6350"/>
            </a:xfrm>
            <a:custGeom>
              <a:avLst/>
              <a:gdLst>
                <a:gd name="T0" fmla="*/ 2 w 2"/>
                <a:gd name="T1" fmla="*/ 1 h 6"/>
                <a:gd name="T2" fmla="*/ 2 w 2"/>
                <a:gd name="T3" fmla="*/ 1 h 6"/>
                <a:gd name="T4" fmla="*/ 1 w 2"/>
                <a:gd name="T5" fmla="*/ 1 h 6"/>
                <a:gd name="T6" fmla="*/ 1 w 2"/>
                <a:gd name="T7" fmla="*/ 0 h 6"/>
                <a:gd name="T8" fmla="*/ 0 w 2"/>
                <a:gd name="T9" fmla="*/ 6 h 6"/>
                <a:gd name="T10" fmla="*/ 0 w 2"/>
                <a:gd name="T11" fmla="*/ 6 h 6"/>
                <a:gd name="T12" fmla="*/ 0 w 2"/>
                <a:gd name="T13" fmla="*/ 6 h 6"/>
                <a:gd name="T14" fmla="*/ 2 w 2"/>
                <a:gd name="T15" fmla="*/ 2 h 6"/>
                <a:gd name="T16" fmla="*/ 2 w 2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6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2"/>
                    <a:pt x="0" y="6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1" y="5"/>
                    <a:pt x="2" y="3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5" name="Freeform 357"/>
            <p:cNvSpPr>
              <a:spLocks/>
            </p:cNvSpPr>
            <p:nvPr/>
          </p:nvSpPr>
          <p:spPr bwMode="auto">
            <a:xfrm>
              <a:off x="1501776" y="2713038"/>
              <a:ext cx="3175" cy="1588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0 w 3"/>
                <a:gd name="T5" fmla="*/ 1 h 2"/>
                <a:gd name="T6" fmla="*/ 2 w 3"/>
                <a:gd name="T7" fmla="*/ 1 h 2"/>
                <a:gd name="T8" fmla="*/ 3 w 3"/>
                <a:gd name="T9" fmla="*/ 1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3" y="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6" name="Freeform 358"/>
            <p:cNvSpPr>
              <a:spLocks/>
            </p:cNvSpPr>
            <p:nvPr/>
          </p:nvSpPr>
          <p:spPr bwMode="auto">
            <a:xfrm>
              <a:off x="1501776" y="2711450"/>
              <a:ext cx="4763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2 w 4"/>
                <a:gd name="T9" fmla="*/ 2 h 2"/>
                <a:gd name="T10" fmla="*/ 3 w 4"/>
                <a:gd name="T11" fmla="*/ 2 h 2"/>
                <a:gd name="T12" fmla="*/ 4 w 4"/>
                <a:gd name="T13" fmla="*/ 1 h 2"/>
                <a:gd name="T14" fmla="*/ 4 w 4"/>
                <a:gd name="T15" fmla="*/ 0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cubicBezTo>
                    <a:pt x="0" y="2"/>
                    <a:pt x="0" y="2"/>
                    <a:pt x="0" y="2"/>
                  </a:cubicBezTo>
                  <a:lnTo>
                    <a:pt x="0" y="2"/>
                  </a:lnTo>
                  <a:lnTo>
                    <a:pt x="2" y="2"/>
                  </a:ln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1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7" name="Freeform 359"/>
            <p:cNvSpPr>
              <a:spLocks/>
            </p:cNvSpPr>
            <p:nvPr/>
          </p:nvSpPr>
          <p:spPr bwMode="auto">
            <a:xfrm>
              <a:off x="1501776" y="2708275"/>
              <a:ext cx="3175" cy="4763"/>
            </a:xfrm>
            <a:custGeom>
              <a:avLst/>
              <a:gdLst>
                <a:gd name="T0" fmla="*/ 3 w 3"/>
                <a:gd name="T1" fmla="*/ 1 h 4"/>
                <a:gd name="T2" fmla="*/ 3 w 3"/>
                <a:gd name="T3" fmla="*/ 1 h 4"/>
                <a:gd name="T4" fmla="*/ 2 w 3"/>
                <a:gd name="T5" fmla="*/ 0 h 4"/>
                <a:gd name="T6" fmla="*/ 0 w 3"/>
                <a:gd name="T7" fmla="*/ 4 h 4"/>
                <a:gd name="T8" fmla="*/ 0 w 3"/>
                <a:gd name="T9" fmla="*/ 4 h 4"/>
                <a:gd name="T10" fmla="*/ 0 w 3"/>
                <a:gd name="T11" fmla="*/ 4 h 4"/>
                <a:gd name="T12" fmla="*/ 3 w 3"/>
                <a:gd name="T13" fmla="*/ 2 h 4"/>
                <a:gd name="T14" fmla="*/ 3 w 3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lnTo>
                    <a:pt x="3" y="1"/>
                  </a:ln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1"/>
                    <a:pt x="0" y="4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0" y="4"/>
                    <a:pt x="2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8" name="Freeform 360"/>
            <p:cNvSpPr>
              <a:spLocks/>
            </p:cNvSpPr>
            <p:nvPr/>
          </p:nvSpPr>
          <p:spPr bwMode="auto">
            <a:xfrm>
              <a:off x="1508126" y="2784475"/>
              <a:ext cx="1588" cy="317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0 h 3"/>
                <a:gd name="T8" fmla="*/ 0 w 2"/>
                <a:gd name="T9" fmla="*/ 0 h 3"/>
                <a:gd name="T10" fmla="*/ 0 w 2"/>
                <a:gd name="T11" fmla="*/ 3 h 3"/>
                <a:gd name="T12" fmla="*/ 0 w 2"/>
                <a:gd name="T13" fmla="*/ 3 h 3"/>
                <a:gd name="T14" fmla="*/ 0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2 w 2"/>
                <a:gd name="T21" fmla="*/ 3 h 3"/>
                <a:gd name="T22" fmla="*/ 2 w 2"/>
                <a:gd name="T23" fmla="*/ 0 h 3"/>
                <a:gd name="T24" fmla="*/ 2 w 2"/>
                <a:gd name="T25" fmla="*/ 0 h 3"/>
                <a:gd name="T26" fmla="*/ 2 w 2"/>
                <a:gd name="T2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9" name="Freeform 361"/>
            <p:cNvSpPr>
              <a:spLocks/>
            </p:cNvSpPr>
            <p:nvPr/>
          </p:nvSpPr>
          <p:spPr bwMode="auto">
            <a:xfrm>
              <a:off x="1511301" y="2784475"/>
              <a:ext cx="1588" cy="3175"/>
            </a:xfrm>
            <a:custGeom>
              <a:avLst/>
              <a:gdLst>
                <a:gd name="T0" fmla="*/ 2 w 3"/>
                <a:gd name="T1" fmla="*/ 2 h 3"/>
                <a:gd name="T2" fmla="*/ 2 w 3"/>
                <a:gd name="T3" fmla="*/ 2 h 3"/>
                <a:gd name="T4" fmla="*/ 1 w 3"/>
                <a:gd name="T5" fmla="*/ 2 h 3"/>
                <a:gd name="T6" fmla="*/ 1 w 3"/>
                <a:gd name="T7" fmla="*/ 2 h 3"/>
                <a:gd name="T8" fmla="*/ 1 w 3"/>
                <a:gd name="T9" fmla="*/ 0 h 3"/>
                <a:gd name="T10" fmla="*/ 0 w 3"/>
                <a:gd name="T11" fmla="*/ 0 h 3"/>
                <a:gd name="T12" fmla="*/ 0 w 3"/>
                <a:gd name="T13" fmla="*/ 2 h 3"/>
                <a:gd name="T14" fmla="*/ 0 w 3"/>
                <a:gd name="T15" fmla="*/ 3 h 3"/>
                <a:gd name="T16" fmla="*/ 1 w 3"/>
                <a:gd name="T17" fmla="*/ 3 h 3"/>
                <a:gd name="T18" fmla="*/ 3 w 3"/>
                <a:gd name="T19" fmla="*/ 3 h 3"/>
                <a:gd name="T20" fmla="*/ 3 w 3"/>
                <a:gd name="T21" fmla="*/ 2 h 3"/>
                <a:gd name="T22" fmla="*/ 3 w 3"/>
                <a:gd name="T23" fmla="*/ 0 h 3"/>
                <a:gd name="T24" fmla="*/ 2 w 3"/>
                <a:gd name="T25" fmla="*/ 0 h 3"/>
                <a:gd name="T26" fmla="*/ 2 w 3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0" name="Freeform 362"/>
            <p:cNvSpPr>
              <a:spLocks noEditPoints="1"/>
            </p:cNvSpPr>
            <p:nvPr/>
          </p:nvSpPr>
          <p:spPr bwMode="auto">
            <a:xfrm>
              <a:off x="1512888" y="2784475"/>
              <a:ext cx="3175" cy="3175"/>
            </a:xfrm>
            <a:custGeom>
              <a:avLst/>
              <a:gdLst>
                <a:gd name="T0" fmla="*/ 1 w 3"/>
                <a:gd name="T1" fmla="*/ 2 h 3"/>
                <a:gd name="T2" fmla="*/ 1 w 3"/>
                <a:gd name="T3" fmla="*/ 2 h 3"/>
                <a:gd name="T4" fmla="*/ 2 w 3"/>
                <a:gd name="T5" fmla="*/ 0 h 3"/>
                <a:gd name="T6" fmla="*/ 2 w 3"/>
                <a:gd name="T7" fmla="*/ 2 h 3"/>
                <a:gd name="T8" fmla="*/ 1 w 3"/>
                <a:gd name="T9" fmla="*/ 2 h 3"/>
                <a:gd name="T10" fmla="*/ 1 w 3"/>
                <a:gd name="T11" fmla="*/ 0 h 3"/>
                <a:gd name="T12" fmla="*/ 1 w 3"/>
                <a:gd name="T13" fmla="*/ 0 h 3"/>
                <a:gd name="T14" fmla="*/ 0 w 3"/>
                <a:gd name="T15" fmla="*/ 3 h 3"/>
                <a:gd name="T16" fmla="*/ 1 w 3"/>
                <a:gd name="T17" fmla="*/ 3 h 3"/>
                <a:gd name="T18" fmla="*/ 1 w 3"/>
                <a:gd name="T19" fmla="*/ 2 h 3"/>
                <a:gd name="T20" fmla="*/ 2 w 3"/>
                <a:gd name="T21" fmla="*/ 2 h 3"/>
                <a:gd name="T22" fmla="*/ 3 w 3"/>
                <a:gd name="T23" fmla="*/ 3 h 3"/>
                <a:gd name="T24" fmla="*/ 3 w 3"/>
                <a:gd name="T25" fmla="*/ 3 h 3"/>
                <a:gd name="T26" fmla="*/ 2 w 3"/>
                <a:gd name="T27" fmla="*/ 0 h 3"/>
                <a:gd name="T28" fmla="*/ 1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lnTo>
                    <a:pt x="1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1" name="Freeform 363"/>
            <p:cNvSpPr>
              <a:spLocks/>
            </p:cNvSpPr>
            <p:nvPr/>
          </p:nvSpPr>
          <p:spPr bwMode="auto">
            <a:xfrm>
              <a:off x="1516063" y="2784475"/>
              <a:ext cx="4763" cy="3175"/>
            </a:xfrm>
            <a:custGeom>
              <a:avLst/>
              <a:gdLst>
                <a:gd name="T0" fmla="*/ 4 w 5"/>
                <a:gd name="T1" fmla="*/ 2 h 3"/>
                <a:gd name="T2" fmla="*/ 4 w 5"/>
                <a:gd name="T3" fmla="*/ 2 h 3"/>
                <a:gd name="T4" fmla="*/ 3 w 5"/>
                <a:gd name="T5" fmla="*/ 0 h 3"/>
                <a:gd name="T6" fmla="*/ 2 w 5"/>
                <a:gd name="T7" fmla="*/ 0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1 w 5"/>
                <a:gd name="T15" fmla="*/ 3 h 3"/>
                <a:gd name="T16" fmla="*/ 2 w 5"/>
                <a:gd name="T17" fmla="*/ 3 h 3"/>
                <a:gd name="T18" fmla="*/ 3 w 5"/>
                <a:gd name="T19" fmla="*/ 1 h 3"/>
                <a:gd name="T20" fmla="*/ 3 w 5"/>
                <a:gd name="T21" fmla="*/ 3 h 3"/>
                <a:gd name="T22" fmla="*/ 4 w 5"/>
                <a:gd name="T23" fmla="*/ 3 h 3"/>
                <a:gd name="T24" fmla="*/ 5 w 5"/>
                <a:gd name="T25" fmla="*/ 0 h 3"/>
                <a:gd name="T26" fmla="*/ 4 w 5"/>
                <a:gd name="T27" fmla="*/ 0 h 3"/>
                <a:gd name="T28" fmla="*/ 4 w 5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2" name="Freeform 364"/>
            <p:cNvSpPr>
              <a:spLocks/>
            </p:cNvSpPr>
            <p:nvPr/>
          </p:nvSpPr>
          <p:spPr bwMode="auto">
            <a:xfrm>
              <a:off x="1520826" y="2784475"/>
              <a:ext cx="3175" cy="3175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1 h 3"/>
                <a:gd name="T4" fmla="*/ 1 w 3"/>
                <a:gd name="T5" fmla="*/ 3 h 3"/>
                <a:gd name="T6" fmla="*/ 2 w 3"/>
                <a:gd name="T7" fmla="*/ 3 h 3"/>
                <a:gd name="T8" fmla="*/ 3 w 3"/>
                <a:gd name="T9" fmla="*/ 3 h 3"/>
                <a:gd name="T10" fmla="*/ 3 w 3"/>
                <a:gd name="T11" fmla="*/ 2 h 3"/>
                <a:gd name="T12" fmla="*/ 2 w 3"/>
                <a:gd name="T13" fmla="*/ 2 h 3"/>
                <a:gd name="T14" fmla="*/ 1 w 3"/>
                <a:gd name="T15" fmla="*/ 2 h 3"/>
                <a:gd name="T16" fmla="*/ 3 w 3"/>
                <a:gd name="T17" fmla="*/ 2 h 3"/>
                <a:gd name="T18" fmla="*/ 3 w 3"/>
                <a:gd name="T19" fmla="*/ 1 h 3"/>
                <a:gd name="T20" fmla="*/ 1 w 3"/>
                <a:gd name="T21" fmla="*/ 1 h 3"/>
                <a:gd name="T22" fmla="*/ 2 w 3"/>
                <a:gd name="T23" fmla="*/ 0 h 3"/>
                <a:gd name="T24" fmla="*/ 3 w 3"/>
                <a:gd name="T25" fmla="*/ 0 h 3"/>
                <a:gd name="T26" fmla="*/ 3 w 3"/>
                <a:gd name="T27" fmla="*/ 0 h 3"/>
                <a:gd name="T28" fmla="*/ 2 w 3"/>
                <a:gd name="T29" fmla="*/ 0 h 3"/>
                <a:gd name="T30" fmla="*/ 0 w 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cubicBezTo>
                    <a:pt x="1" y="2"/>
                    <a:pt x="1" y="2"/>
                    <a:pt x="1" y="2"/>
                  </a:cubicBezTo>
                  <a:lnTo>
                    <a:pt x="3" y="2"/>
                  </a:lnTo>
                  <a:lnTo>
                    <a:pt x="3" y="1"/>
                  </a:lnTo>
                  <a:lnTo>
                    <a:pt x="1" y="1"/>
                  </a:lnTo>
                  <a:cubicBezTo>
                    <a:pt x="1" y="1"/>
                    <a:pt x="1" y="0"/>
                    <a:pt x="2" y="0"/>
                  </a:cubicBez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3" name="Freeform 365"/>
            <p:cNvSpPr>
              <a:spLocks/>
            </p:cNvSpPr>
            <p:nvPr/>
          </p:nvSpPr>
          <p:spPr bwMode="auto">
            <a:xfrm>
              <a:off x="1524001" y="2784475"/>
              <a:ext cx="1588" cy="3175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0 h 3"/>
                <a:gd name="T8" fmla="*/ 0 w 1"/>
                <a:gd name="T9" fmla="*/ 0 h 3"/>
                <a:gd name="T10" fmla="*/ 0 w 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4" name="Freeform 366"/>
            <p:cNvSpPr>
              <a:spLocks/>
            </p:cNvSpPr>
            <p:nvPr/>
          </p:nvSpPr>
          <p:spPr bwMode="auto">
            <a:xfrm>
              <a:off x="1497013" y="2782888"/>
              <a:ext cx="3175" cy="4763"/>
            </a:xfrm>
            <a:custGeom>
              <a:avLst/>
              <a:gdLst>
                <a:gd name="T0" fmla="*/ 0 w 3"/>
                <a:gd name="T1" fmla="*/ 2 h 5"/>
                <a:gd name="T2" fmla="*/ 0 w 3"/>
                <a:gd name="T3" fmla="*/ 2 h 5"/>
                <a:gd name="T4" fmla="*/ 1 w 3"/>
                <a:gd name="T5" fmla="*/ 3 h 5"/>
                <a:gd name="T6" fmla="*/ 3 w 3"/>
                <a:gd name="T7" fmla="*/ 5 h 5"/>
                <a:gd name="T8" fmla="*/ 3 w 3"/>
                <a:gd name="T9" fmla="*/ 5 h 5"/>
                <a:gd name="T10" fmla="*/ 3 w 3"/>
                <a:gd name="T11" fmla="*/ 4 h 5"/>
                <a:gd name="T12" fmla="*/ 1 w 3"/>
                <a:gd name="T13" fmla="*/ 0 h 5"/>
                <a:gd name="T14" fmla="*/ 0 w 3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2"/>
                  </a:ln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3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5" name="Freeform 367"/>
            <p:cNvSpPr>
              <a:spLocks/>
            </p:cNvSpPr>
            <p:nvPr/>
          </p:nvSpPr>
          <p:spPr bwMode="auto">
            <a:xfrm>
              <a:off x="1497013" y="2787650"/>
              <a:ext cx="3175" cy="0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3 w 3"/>
                <a:gd name="T7" fmla="*/ 0 h 1"/>
                <a:gd name="T8" fmla="*/ 3 w 3"/>
                <a:gd name="T9" fmla="*/ 0 h 1"/>
                <a:gd name="T10" fmla="*/ 3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6" name="Freeform 368"/>
            <p:cNvSpPr>
              <a:spLocks/>
            </p:cNvSpPr>
            <p:nvPr/>
          </p:nvSpPr>
          <p:spPr bwMode="auto">
            <a:xfrm>
              <a:off x="1497013" y="2786063"/>
              <a:ext cx="3175" cy="1588"/>
            </a:xfrm>
            <a:custGeom>
              <a:avLst/>
              <a:gdLst>
                <a:gd name="T0" fmla="*/ 1 w 4"/>
                <a:gd name="T1" fmla="*/ 1 h 2"/>
                <a:gd name="T2" fmla="*/ 1 w 4"/>
                <a:gd name="T3" fmla="*/ 1 h 2"/>
                <a:gd name="T4" fmla="*/ 1 w 4"/>
                <a:gd name="T5" fmla="*/ 2 h 2"/>
                <a:gd name="T6" fmla="*/ 2 w 4"/>
                <a:gd name="T7" fmla="*/ 2 h 2"/>
                <a:gd name="T8" fmla="*/ 4 w 4"/>
                <a:gd name="T9" fmla="*/ 2 h 2"/>
                <a:gd name="T10" fmla="*/ 4 w 4"/>
                <a:gd name="T11" fmla="*/ 2 h 2"/>
                <a:gd name="T12" fmla="*/ 4 w 4"/>
                <a:gd name="T13" fmla="*/ 2 h 2"/>
                <a:gd name="T14" fmla="*/ 1 w 4"/>
                <a:gd name="T15" fmla="*/ 0 h 2"/>
                <a:gd name="T16" fmla="*/ 1 w 4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ubicBezTo>
                    <a:pt x="3" y="1"/>
                    <a:pt x="1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7" name="Freeform 369"/>
            <p:cNvSpPr>
              <a:spLocks/>
            </p:cNvSpPr>
            <p:nvPr/>
          </p:nvSpPr>
          <p:spPr bwMode="auto">
            <a:xfrm>
              <a:off x="1498601" y="2781300"/>
              <a:ext cx="3175" cy="4763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0 h 5"/>
                <a:gd name="T4" fmla="*/ 0 w 2"/>
                <a:gd name="T5" fmla="*/ 1 h 5"/>
                <a:gd name="T6" fmla="*/ 0 w 2"/>
                <a:gd name="T7" fmla="*/ 2 h 5"/>
                <a:gd name="T8" fmla="*/ 2 w 2"/>
                <a:gd name="T9" fmla="*/ 5 h 5"/>
                <a:gd name="T10" fmla="*/ 2 w 2"/>
                <a:gd name="T11" fmla="*/ 5 h 5"/>
                <a:gd name="T12" fmla="*/ 2 w 2"/>
                <a:gd name="T13" fmla="*/ 5 h 5"/>
                <a:gd name="T14" fmla="*/ 1 w 2"/>
                <a:gd name="T15" fmla="*/ 0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lnTo>
                    <a:pt x="2" y="5"/>
                  </a:lnTo>
                  <a:lnTo>
                    <a:pt x="2" y="5"/>
                  </a:ln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8" name="Freeform 370"/>
            <p:cNvSpPr>
              <a:spLocks/>
            </p:cNvSpPr>
            <p:nvPr/>
          </p:nvSpPr>
          <p:spPr bwMode="auto">
            <a:xfrm>
              <a:off x="1501776" y="2781300"/>
              <a:ext cx="1588" cy="4763"/>
            </a:xfrm>
            <a:custGeom>
              <a:avLst/>
              <a:gdLst>
                <a:gd name="T0" fmla="*/ 2 w 2"/>
                <a:gd name="T1" fmla="*/ 2 h 5"/>
                <a:gd name="T2" fmla="*/ 2 w 2"/>
                <a:gd name="T3" fmla="*/ 2 h 5"/>
                <a:gd name="T4" fmla="*/ 2 w 2"/>
                <a:gd name="T5" fmla="*/ 1 h 5"/>
                <a:gd name="T6" fmla="*/ 1 w 2"/>
                <a:gd name="T7" fmla="*/ 0 h 5"/>
                <a:gd name="T8" fmla="*/ 1 w 2"/>
                <a:gd name="T9" fmla="*/ 0 h 5"/>
                <a:gd name="T10" fmla="*/ 0 w 2"/>
                <a:gd name="T11" fmla="*/ 5 h 5"/>
                <a:gd name="T12" fmla="*/ 0 w 2"/>
                <a:gd name="T13" fmla="*/ 5 h 5"/>
                <a:gd name="T14" fmla="*/ 0 w 2"/>
                <a:gd name="T15" fmla="*/ 5 h 5"/>
                <a:gd name="T16" fmla="*/ 0 w 2"/>
                <a:gd name="T17" fmla="*/ 5 h 5"/>
                <a:gd name="T18" fmla="*/ 2 w 2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2" y="2"/>
                  </a:ln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5"/>
                  </a:cubicBez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ubicBezTo>
                    <a:pt x="1" y="5"/>
                    <a:pt x="2" y="3"/>
                    <a:pt x="2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9" name="Freeform 371"/>
            <p:cNvSpPr>
              <a:spLocks/>
            </p:cNvSpPr>
            <p:nvPr/>
          </p:nvSpPr>
          <p:spPr bwMode="auto">
            <a:xfrm>
              <a:off x="1501776" y="2787650"/>
              <a:ext cx="3175" cy="0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2 w 3"/>
                <a:gd name="T7" fmla="*/ 1 h 1"/>
                <a:gd name="T8" fmla="*/ 3 w 3"/>
                <a:gd name="T9" fmla="*/ 0 h 1"/>
                <a:gd name="T10" fmla="*/ 0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3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0" name="Freeform 372"/>
            <p:cNvSpPr>
              <a:spLocks/>
            </p:cNvSpPr>
            <p:nvPr/>
          </p:nvSpPr>
          <p:spPr bwMode="auto">
            <a:xfrm>
              <a:off x="1501776" y="2786063"/>
              <a:ext cx="4763" cy="1588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2 w 4"/>
                <a:gd name="T9" fmla="*/ 2 h 2"/>
                <a:gd name="T10" fmla="*/ 3 w 4"/>
                <a:gd name="T11" fmla="*/ 2 h 2"/>
                <a:gd name="T12" fmla="*/ 4 w 4"/>
                <a:gd name="T13" fmla="*/ 1 h 2"/>
                <a:gd name="T14" fmla="*/ 4 w 4"/>
                <a:gd name="T15" fmla="*/ 0 h 2"/>
                <a:gd name="T16" fmla="*/ 0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1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1" name="Freeform 373"/>
            <p:cNvSpPr>
              <a:spLocks/>
            </p:cNvSpPr>
            <p:nvPr/>
          </p:nvSpPr>
          <p:spPr bwMode="auto">
            <a:xfrm>
              <a:off x="1501776" y="2782888"/>
              <a:ext cx="3175" cy="4763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  <a:gd name="T4" fmla="*/ 2 w 3"/>
                <a:gd name="T5" fmla="*/ 0 h 5"/>
                <a:gd name="T6" fmla="*/ 0 w 3"/>
                <a:gd name="T7" fmla="*/ 4 h 5"/>
                <a:gd name="T8" fmla="*/ 0 w 3"/>
                <a:gd name="T9" fmla="*/ 5 h 5"/>
                <a:gd name="T10" fmla="*/ 0 w 3"/>
                <a:gd name="T11" fmla="*/ 5 h 5"/>
                <a:gd name="T12" fmla="*/ 3 w 3"/>
                <a:gd name="T13" fmla="*/ 3 h 5"/>
                <a:gd name="T14" fmla="*/ 3 w 3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2"/>
                  </a:ln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2" name="Freeform 374"/>
            <p:cNvSpPr>
              <a:spLocks/>
            </p:cNvSpPr>
            <p:nvPr/>
          </p:nvSpPr>
          <p:spPr bwMode="auto">
            <a:xfrm>
              <a:off x="1431926" y="2516188"/>
              <a:ext cx="38100" cy="6350"/>
            </a:xfrm>
            <a:custGeom>
              <a:avLst/>
              <a:gdLst>
                <a:gd name="T0" fmla="*/ 0 w 39"/>
                <a:gd name="T1" fmla="*/ 6 h 6"/>
                <a:gd name="T2" fmla="*/ 0 w 39"/>
                <a:gd name="T3" fmla="*/ 6 h 6"/>
                <a:gd name="T4" fmla="*/ 39 w 39"/>
                <a:gd name="T5" fmla="*/ 6 h 6"/>
                <a:gd name="T6" fmla="*/ 39 w 39"/>
                <a:gd name="T7" fmla="*/ 0 h 6"/>
                <a:gd name="T8" fmla="*/ 0 w 39"/>
                <a:gd name="T9" fmla="*/ 0 h 6"/>
                <a:gd name="T10" fmla="*/ 0 w 3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6">
                  <a:moveTo>
                    <a:pt x="0" y="6"/>
                  </a:moveTo>
                  <a:lnTo>
                    <a:pt x="0" y="6"/>
                  </a:lnTo>
                  <a:lnTo>
                    <a:pt x="39" y="6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3" name="Freeform 375"/>
            <p:cNvSpPr>
              <a:spLocks noEditPoints="1"/>
            </p:cNvSpPr>
            <p:nvPr/>
          </p:nvSpPr>
          <p:spPr bwMode="auto">
            <a:xfrm>
              <a:off x="1311276" y="2159000"/>
              <a:ext cx="276225" cy="26988"/>
            </a:xfrm>
            <a:custGeom>
              <a:avLst/>
              <a:gdLst>
                <a:gd name="T0" fmla="*/ 48 w 289"/>
                <a:gd name="T1" fmla="*/ 10 h 28"/>
                <a:gd name="T2" fmla="*/ 48 w 289"/>
                <a:gd name="T3" fmla="*/ 10 h 28"/>
                <a:gd name="T4" fmla="*/ 247 w 289"/>
                <a:gd name="T5" fmla="*/ 10 h 28"/>
                <a:gd name="T6" fmla="*/ 258 w 289"/>
                <a:gd name="T7" fmla="*/ 18 h 28"/>
                <a:gd name="T8" fmla="*/ 36 w 289"/>
                <a:gd name="T9" fmla="*/ 18 h 28"/>
                <a:gd name="T10" fmla="*/ 48 w 289"/>
                <a:gd name="T11" fmla="*/ 10 h 28"/>
                <a:gd name="T12" fmla="*/ 250 w 289"/>
                <a:gd name="T13" fmla="*/ 0 h 28"/>
                <a:gd name="T14" fmla="*/ 250 w 289"/>
                <a:gd name="T15" fmla="*/ 0 h 28"/>
                <a:gd name="T16" fmla="*/ 45 w 289"/>
                <a:gd name="T17" fmla="*/ 0 h 28"/>
                <a:gd name="T18" fmla="*/ 0 w 289"/>
                <a:gd name="T19" fmla="*/ 28 h 28"/>
                <a:gd name="T20" fmla="*/ 289 w 289"/>
                <a:gd name="T21" fmla="*/ 28 h 28"/>
                <a:gd name="T22" fmla="*/ 250 w 28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9" h="28">
                  <a:moveTo>
                    <a:pt x="48" y="10"/>
                  </a:moveTo>
                  <a:lnTo>
                    <a:pt x="48" y="10"/>
                  </a:lnTo>
                  <a:lnTo>
                    <a:pt x="247" y="10"/>
                  </a:lnTo>
                  <a:lnTo>
                    <a:pt x="258" y="18"/>
                  </a:lnTo>
                  <a:lnTo>
                    <a:pt x="36" y="18"/>
                  </a:lnTo>
                  <a:lnTo>
                    <a:pt x="48" y="10"/>
                  </a:lnTo>
                  <a:close/>
                  <a:moveTo>
                    <a:pt x="250" y="0"/>
                  </a:moveTo>
                  <a:lnTo>
                    <a:pt x="250" y="0"/>
                  </a:lnTo>
                  <a:lnTo>
                    <a:pt x="45" y="0"/>
                  </a:lnTo>
                  <a:lnTo>
                    <a:pt x="0" y="28"/>
                  </a:lnTo>
                  <a:lnTo>
                    <a:pt x="289" y="28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404" name="组合 403"/>
          <p:cNvGrpSpPr/>
          <p:nvPr/>
        </p:nvGrpSpPr>
        <p:grpSpPr>
          <a:xfrm>
            <a:off x="8649679" y="5641667"/>
            <a:ext cx="942135" cy="215950"/>
            <a:chOff x="2460625" y="1127126"/>
            <a:chExt cx="706438" cy="161925"/>
          </a:xfrm>
          <a:solidFill>
            <a:srgbClr val="3C3C3B"/>
          </a:solidFill>
        </p:grpSpPr>
        <p:sp>
          <p:nvSpPr>
            <p:cNvPr id="405" name="Freeform 70"/>
            <p:cNvSpPr>
              <a:spLocks/>
            </p:cNvSpPr>
            <p:nvPr/>
          </p:nvSpPr>
          <p:spPr bwMode="auto">
            <a:xfrm>
              <a:off x="2460625" y="1127126"/>
              <a:ext cx="706438" cy="150813"/>
            </a:xfrm>
            <a:custGeom>
              <a:avLst/>
              <a:gdLst>
                <a:gd name="T0" fmla="*/ 798 w 830"/>
                <a:gd name="T1" fmla="*/ 175 h 175"/>
                <a:gd name="T2" fmla="*/ 798 w 830"/>
                <a:gd name="T3" fmla="*/ 175 h 175"/>
                <a:gd name="T4" fmla="*/ 743 w 830"/>
                <a:gd name="T5" fmla="*/ 175 h 175"/>
                <a:gd name="T6" fmla="*/ 731 w 830"/>
                <a:gd name="T7" fmla="*/ 163 h 175"/>
                <a:gd name="T8" fmla="*/ 743 w 830"/>
                <a:gd name="T9" fmla="*/ 151 h 175"/>
                <a:gd name="T10" fmla="*/ 798 w 830"/>
                <a:gd name="T11" fmla="*/ 151 h 175"/>
                <a:gd name="T12" fmla="*/ 806 w 830"/>
                <a:gd name="T13" fmla="*/ 142 h 175"/>
                <a:gd name="T14" fmla="*/ 806 w 830"/>
                <a:gd name="T15" fmla="*/ 33 h 175"/>
                <a:gd name="T16" fmla="*/ 798 w 830"/>
                <a:gd name="T17" fmla="*/ 25 h 175"/>
                <a:gd name="T18" fmla="*/ 33 w 830"/>
                <a:gd name="T19" fmla="*/ 25 h 175"/>
                <a:gd name="T20" fmla="*/ 25 w 830"/>
                <a:gd name="T21" fmla="*/ 33 h 175"/>
                <a:gd name="T22" fmla="*/ 25 w 830"/>
                <a:gd name="T23" fmla="*/ 142 h 175"/>
                <a:gd name="T24" fmla="*/ 33 w 830"/>
                <a:gd name="T25" fmla="*/ 151 h 175"/>
                <a:gd name="T26" fmla="*/ 668 w 830"/>
                <a:gd name="T27" fmla="*/ 151 h 175"/>
                <a:gd name="T28" fmla="*/ 680 w 830"/>
                <a:gd name="T29" fmla="*/ 163 h 175"/>
                <a:gd name="T30" fmla="*/ 668 w 830"/>
                <a:gd name="T31" fmla="*/ 175 h 175"/>
                <a:gd name="T32" fmla="*/ 33 w 830"/>
                <a:gd name="T33" fmla="*/ 175 h 175"/>
                <a:gd name="T34" fmla="*/ 0 w 830"/>
                <a:gd name="T35" fmla="*/ 142 h 175"/>
                <a:gd name="T36" fmla="*/ 0 w 830"/>
                <a:gd name="T37" fmla="*/ 33 h 175"/>
                <a:gd name="T38" fmla="*/ 33 w 830"/>
                <a:gd name="T39" fmla="*/ 0 h 175"/>
                <a:gd name="T40" fmla="*/ 798 w 830"/>
                <a:gd name="T41" fmla="*/ 0 h 175"/>
                <a:gd name="T42" fmla="*/ 830 w 830"/>
                <a:gd name="T43" fmla="*/ 33 h 175"/>
                <a:gd name="T44" fmla="*/ 830 w 830"/>
                <a:gd name="T45" fmla="*/ 142 h 175"/>
                <a:gd name="T46" fmla="*/ 798 w 830"/>
                <a:gd name="T4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0" h="175">
                  <a:moveTo>
                    <a:pt x="798" y="175"/>
                  </a:moveTo>
                  <a:lnTo>
                    <a:pt x="798" y="175"/>
                  </a:lnTo>
                  <a:lnTo>
                    <a:pt x="743" y="175"/>
                  </a:lnTo>
                  <a:cubicBezTo>
                    <a:pt x="736" y="175"/>
                    <a:pt x="731" y="170"/>
                    <a:pt x="731" y="163"/>
                  </a:cubicBezTo>
                  <a:cubicBezTo>
                    <a:pt x="731" y="156"/>
                    <a:pt x="736" y="151"/>
                    <a:pt x="743" y="151"/>
                  </a:cubicBezTo>
                  <a:lnTo>
                    <a:pt x="798" y="151"/>
                  </a:lnTo>
                  <a:cubicBezTo>
                    <a:pt x="802" y="151"/>
                    <a:pt x="806" y="147"/>
                    <a:pt x="806" y="142"/>
                  </a:cubicBezTo>
                  <a:lnTo>
                    <a:pt x="806" y="33"/>
                  </a:lnTo>
                  <a:cubicBezTo>
                    <a:pt x="806" y="29"/>
                    <a:pt x="802" y="25"/>
                    <a:pt x="798" y="25"/>
                  </a:cubicBezTo>
                  <a:lnTo>
                    <a:pt x="33" y="25"/>
                  </a:lnTo>
                  <a:cubicBezTo>
                    <a:pt x="28" y="25"/>
                    <a:pt x="25" y="29"/>
                    <a:pt x="25" y="33"/>
                  </a:cubicBezTo>
                  <a:lnTo>
                    <a:pt x="25" y="142"/>
                  </a:lnTo>
                  <a:cubicBezTo>
                    <a:pt x="25" y="147"/>
                    <a:pt x="28" y="151"/>
                    <a:pt x="33" y="151"/>
                  </a:cubicBezTo>
                  <a:lnTo>
                    <a:pt x="668" y="151"/>
                  </a:lnTo>
                  <a:cubicBezTo>
                    <a:pt x="675" y="151"/>
                    <a:pt x="680" y="156"/>
                    <a:pt x="680" y="163"/>
                  </a:cubicBezTo>
                  <a:cubicBezTo>
                    <a:pt x="680" y="170"/>
                    <a:pt x="675" y="175"/>
                    <a:pt x="668" y="175"/>
                  </a:cubicBezTo>
                  <a:lnTo>
                    <a:pt x="33" y="175"/>
                  </a:lnTo>
                  <a:cubicBezTo>
                    <a:pt x="15" y="175"/>
                    <a:pt x="0" y="161"/>
                    <a:pt x="0" y="142"/>
                  </a:cubicBez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798" y="0"/>
                  </a:lnTo>
                  <a:cubicBezTo>
                    <a:pt x="816" y="0"/>
                    <a:pt x="830" y="15"/>
                    <a:pt x="830" y="33"/>
                  </a:cubicBezTo>
                  <a:lnTo>
                    <a:pt x="830" y="142"/>
                  </a:lnTo>
                  <a:cubicBezTo>
                    <a:pt x="830" y="161"/>
                    <a:pt x="816" y="175"/>
                    <a:pt x="798" y="17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6" name="Freeform 71"/>
            <p:cNvSpPr>
              <a:spLocks/>
            </p:cNvSpPr>
            <p:nvPr/>
          </p:nvSpPr>
          <p:spPr bwMode="auto">
            <a:xfrm>
              <a:off x="3005138" y="1246188"/>
              <a:ext cx="44450" cy="42863"/>
            </a:xfrm>
            <a:custGeom>
              <a:avLst/>
              <a:gdLst>
                <a:gd name="T0" fmla="*/ 25 w 51"/>
                <a:gd name="T1" fmla="*/ 51 h 51"/>
                <a:gd name="T2" fmla="*/ 25 w 51"/>
                <a:gd name="T3" fmla="*/ 51 h 51"/>
                <a:gd name="T4" fmla="*/ 0 w 51"/>
                <a:gd name="T5" fmla="*/ 25 h 51"/>
                <a:gd name="T6" fmla="*/ 25 w 51"/>
                <a:gd name="T7" fmla="*/ 0 h 51"/>
                <a:gd name="T8" fmla="*/ 51 w 51"/>
                <a:gd name="T9" fmla="*/ 25 h 51"/>
                <a:gd name="T10" fmla="*/ 25 w 5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25" y="51"/>
                  </a:ln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5"/>
                  </a:cubicBezTo>
                  <a:cubicBezTo>
                    <a:pt x="51" y="39"/>
                    <a:pt x="40" y="51"/>
                    <a:pt x="25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7" name="Freeform 72"/>
            <p:cNvSpPr>
              <a:spLocks/>
            </p:cNvSpPr>
            <p:nvPr/>
          </p:nvSpPr>
          <p:spPr bwMode="auto">
            <a:xfrm>
              <a:off x="3073400" y="1244601"/>
              <a:ext cx="42863" cy="44450"/>
            </a:xfrm>
            <a:custGeom>
              <a:avLst/>
              <a:gdLst>
                <a:gd name="T0" fmla="*/ 26 w 51"/>
                <a:gd name="T1" fmla="*/ 52 h 52"/>
                <a:gd name="T2" fmla="*/ 26 w 51"/>
                <a:gd name="T3" fmla="*/ 52 h 52"/>
                <a:gd name="T4" fmla="*/ 0 w 51"/>
                <a:gd name="T5" fmla="*/ 26 h 52"/>
                <a:gd name="T6" fmla="*/ 26 w 51"/>
                <a:gd name="T7" fmla="*/ 0 h 52"/>
                <a:gd name="T8" fmla="*/ 51 w 51"/>
                <a:gd name="T9" fmla="*/ 26 h 52"/>
                <a:gd name="T10" fmla="*/ 26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6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8" name="Freeform 73"/>
            <p:cNvSpPr>
              <a:spLocks noEditPoints="1"/>
            </p:cNvSpPr>
            <p:nvPr/>
          </p:nvSpPr>
          <p:spPr bwMode="auto">
            <a:xfrm>
              <a:off x="2506663" y="1158876"/>
              <a:ext cx="615950" cy="79375"/>
            </a:xfrm>
            <a:custGeom>
              <a:avLst/>
              <a:gdLst>
                <a:gd name="T0" fmla="*/ 21 w 725"/>
                <a:gd name="T1" fmla="*/ 15 h 94"/>
                <a:gd name="T2" fmla="*/ 21 w 725"/>
                <a:gd name="T3" fmla="*/ 15 h 94"/>
                <a:gd name="T4" fmla="*/ 15 w 725"/>
                <a:gd name="T5" fmla="*/ 22 h 94"/>
                <a:gd name="T6" fmla="*/ 15 w 725"/>
                <a:gd name="T7" fmla="*/ 72 h 94"/>
                <a:gd name="T8" fmla="*/ 21 w 725"/>
                <a:gd name="T9" fmla="*/ 80 h 94"/>
                <a:gd name="T10" fmla="*/ 704 w 725"/>
                <a:gd name="T11" fmla="*/ 80 h 94"/>
                <a:gd name="T12" fmla="*/ 710 w 725"/>
                <a:gd name="T13" fmla="*/ 72 h 94"/>
                <a:gd name="T14" fmla="*/ 710 w 725"/>
                <a:gd name="T15" fmla="*/ 22 h 94"/>
                <a:gd name="T16" fmla="*/ 704 w 725"/>
                <a:gd name="T17" fmla="*/ 15 h 94"/>
                <a:gd name="T18" fmla="*/ 21 w 725"/>
                <a:gd name="T19" fmla="*/ 15 h 94"/>
                <a:gd name="T20" fmla="*/ 704 w 725"/>
                <a:gd name="T21" fmla="*/ 94 h 94"/>
                <a:gd name="T22" fmla="*/ 704 w 725"/>
                <a:gd name="T23" fmla="*/ 94 h 94"/>
                <a:gd name="T24" fmla="*/ 21 w 725"/>
                <a:gd name="T25" fmla="*/ 94 h 94"/>
                <a:gd name="T26" fmla="*/ 0 w 725"/>
                <a:gd name="T27" fmla="*/ 72 h 94"/>
                <a:gd name="T28" fmla="*/ 0 w 725"/>
                <a:gd name="T29" fmla="*/ 22 h 94"/>
                <a:gd name="T30" fmla="*/ 21 w 725"/>
                <a:gd name="T31" fmla="*/ 0 h 94"/>
                <a:gd name="T32" fmla="*/ 704 w 725"/>
                <a:gd name="T33" fmla="*/ 0 h 94"/>
                <a:gd name="T34" fmla="*/ 725 w 725"/>
                <a:gd name="T35" fmla="*/ 22 h 94"/>
                <a:gd name="T36" fmla="*/ 725 w 725"/>
                <a:gd name="T37" fmla="*/ 72 h 94"/>
                <a:gd name="T38" fmla="*/ 704 w 725"/>
                <a:gd name="T3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5" h="94">
                  <a:moveTo>
                    <a:pt x="21" y="15"/>
                  </a:moveTo>
                  <a:lnTo>
                    <a:pt x="21" y="15"/>
                  </a:lnTo>
                  <a:cubicBezTo>
                    <a:pt x="18" y="15"/>
                    <a:pt x="15" y="18"/>
                    <a:pt x="15" y="22"/>
                  </a:cubicBezTo>
                  <a:lnTo>
                    <a:pt x="15" y="72"/>
                  </a:lnTo>
                  <a:cubicBezTo>
                    <a:pt x="15" y="76"/>
                    <a:pt x="18" y="80"/>
                    <a:pt x="21" y="80"/>
                  </a:cubicBezTo>
                  <a:lnTo>
                    <a:pt x="704" y="80"/>
                  </a:lnTo>
                  <a:cubicBezTo>
                    <a:pt x="707" y="80"/>
                    <a:pt x="710" y="76"/>
                    <a:pt x="710" y="72"/>
                  </a:cubicBezTo>
                  <a:lnTo>
                    <a:pt x="710" y="22"/>
                  </a:lnTo>
                  <a:cubicBezTo>
                    <a:pt x="710" y="18"/>
                    <a:pt x="707" y="15"/>
                    <a:pt x="704" y="15"/>
                  </a:cubicBezTo>
                  <a:lnTo>
                    <a:pt x="21" y="15"/>
                  </a:lnTo>
                  <a:close/>
                  <a:moveTo>
                    <a:pt x="704" y="94"/>
                  </a:moveTo>
                  <a:lnTo>
                    <a:pt x="704" y="94"/>
                  </a:lnTo>
                  <a:lnTo>
                    <a:pt x="21" y="94"/>
                  </a:lnTo>
                  <a:cubicBezTo>
                    <a:pt x="10" y="94"/>
                    <a:pt x="0" y="84"/>
                    <a:pt x="0" y="72"/>
                  </a:cubicBezTo>
                  <a:lnTo>
                    <a:pt x="0" y="22"/>
                  </a:lnTo>
                  <a:cubicBezTo>
                    <a:pt x="0" y="10"/>
                    <a:pt x="10" y="0"/>
                    <a:pt x="21" y="0"/>
                  </a:cubicBezTo>
                  <a:lnTo>
                    <a:pt x="704" y="0"/>
                  </a:lnTo>
                  <a:cubicBezTo>
                    <a:pt x="716" y="0"/>
                    <a:pt x="725" y="10"/>
                    <a:pt x="725" y="22"/>
                  </a:cubicBezTo>
                  <a:lnTo>
                    <a:pt x="725" y="72"/>
                  </a:lnTo>
                  <a:cubicBezTo>
                    <a:pt x="725" y="84"/>
                    <a:pt x="716" y="94"/>
                    <a:pt x="704" y="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9" name="Freeform 74"/>
            <p:cNvSpPr>
              <a:spLocks noEditPoints="1"/>
            </p:cNvSpPr>
            <p:nvPr/>
          </p:nvSpPr>
          <p:spPr bwMode="auto">
            <a:xfrm>
              <a:off x="2541588" y="1181101"/>
              <a:ext cx="106363" cy="34925"/>
            </a:xfrm>
            <a:custGeom>
              <a:avLst/>
              <a:gdLst>
                <a:gd name="T0" fmla="*/ 109 w 126"/>
                <a:gd name="T1" fmla="*/ 18 h 42"/>
                <a:gd name="T2" fmla="*/ 93 w 126"/>
                <a:gd name="T3" fmla="*/ 8 h 42"/>
                <a:gd name="T4" fmla="*/ 97 w 126"/>
                <a:gd name="T5" fmla="*/ 4 h 42"/>
                <a:gd name="T6" fmla="*/ 106 w 126"/>
                <a:gd name="T7" fmla="*/ 8 h 42"/>
                <a:gd name="T8" fmla="*/ 109 w 126"/>
                <a:gd name="T9" fmla="*/ 18 h 42"/>
                <a:gd name="T10" fmla="*/ 109 w 126"/>
                <a:gd name="T11" fmla="*/ 34 h 42"/>
                <a:gd name="T12" fmla="*/ 106 w 126"/>
                <a:gd name="T13" fmla="*/ 38 h 42"/>
                <a:gd name="T14" fmla="*/ 97 w 126"/>
                <a:gd name="T15" fmla="*/ 34 h 42"/>
                <a:gd name="T16" fmla="*/ 93 w 126"/>
                <a:gd name="T17" fmla="*/ 24 h 42"/>
                <a:gd name="T18" fmla="*/ 109 w 126"/>
                <a:gd name="T19" fmla="*/ 34 h 42"/>
                <a:gd name="T20" fmla="*/ 84 w 126"/>
                <a:gd name="T21" fmla="*/ 18 h 42"/>
                <a:gd name="T22" fmla="*/ 68 w 126"/>
                <a:gd name="T23" fmla="*/ 8 h 42"/>
                <a:gd name="T24" fmla="*/ 71 w 126"/>
                <a:gd name="T25" fmla="*/ 4 h 42"/>
                <a:gd name="T26" fmla="*/ 80 w 126"/>
                <a:gd name="T27" fmla="*/ 8 h 42"/>
                <a:gd name="T28" fmla="*/ 84 w 126"/>
                <a:gd name="T29" fmla="*/ 18 h 42"/>
                <a:gd name="T30" fmla="*/ 84 w 126"/>
                <a:gd name="T31" fmla="*/ 34 h 42"/>
                <a:gd name="T32" fmla="*/ 80 w 126"/>
                <a:gd name="T33" fmla="*/ 38 h 42"/>
                <a:gd name="T34" fmla="*/ 71 w 126"/>
                <a:gd name="T35" fmla="*/ 34 h 42"/>
                <a:gd name="T36" fmla="*/ 68 w 126"/>
                <a:gd name="T37" fmla="*/ 24 h 42"/>
                <a:gd name="T38" fmla="*/ 84 w 126"/>
                <a:gd name="T39" fmla="*/ 34 h 42"/>
                <a:gd name="T40" fmla="*/ 58 w 126"/>
                <a:gd name="T41" fmla="*/ 18 h 42"/>
                <a:gd name="T42" fmla="*/ 42 w 126"/>
                <a:gd name="T43" fmla="*/ 8 h 42"/>
                <a:gd name="T44" fmla="*/ 46 w 126"/>
                <a:gd name="T45" fmla="*/ 4 h 42"/>
                <a:gd name="T46" fmla="*/ 55 w 126"/>
                <a:gd name="T47" fmla="*/ 8 h 42"/>
                <a:gd name="T48" fmla="*/ 58 w 126"/>
                <a:gd name="T49" fmla="*/ 18 h 42"/>
                <a:gd name="T50" fmla="*/ 58 w 126"/>
                <a:gd name="T51" fmla="*/ 34 h 42"/>
                <a:gd name="T52" fmla="*/ 55 w 126"/>
                <a:gd name="T53" fmla="*/ 38 h 42"/>
                <a:gd name="T54" fmla="*/ 46 w 126"/>
                <a:gd name="T55" fmla="*/ 34 h 42"/>
                <a:gd name="T56" fmla="*/ 42 w 126"/>
                <a:gd name="T57" fmla="*/ 24 h 42"/>
                <a:gd name="T58" fmla="*/ 58 w 126"/>
                <a:gd name="T59" fmla="*/ 34 h 42"/>
                <a:gd name="T60" fmla="*/ 33 w 126"/>
                <a:gd name="T61" fmla="*/ 18 h 42"/>
                <a:gd name="T62" fmla="*/ 17 w 126"/>
                <a:gd name="T63" fmla="*/ 8 h 42"/>
                <a:gd name="T64" fmla="*/ 20 w 126"/>
                <a:gd name="T65" fmla="*/ 4 h 42"/>
                <a:gd name="T66" fmla="*/ 29 w 126"/>
                <a:gd name="T67" fmla="*/ 8 h 42"/>
                <a:gd name="T68" fmla="*/ 33 w 126"/>
                <a:gd name="T69" fmla="*/ 18 h 42"/>
                <a:gd name="T70" fmla="*/ 33 w 126"/>
                <a:gd name="T71" fmla="*/ 34 h 42"/>
                <a:gd name="T72" fmla="*/ 29 w 126"/>
                <a:gd name="T73" fmla="*/ 38 h 42"/>
                <a:gd name="T74" fmla="*/ 20 w 126"/>
                <a:gd name="T75" fmla="*/ 34 h 42"/>
                <a:gd name="T76" fmla="*/ 17 w 126"/>
                <a:gd name="T77" fmla="*/ 24 h 42"/>
                <a:gd name="T78" fmla="*/ 33 w 126"/>
                <a:gd name="T79" fmla="*/ 34 h 42"/>
                <a:gd name="T80" fmla="*/ 0 w 126"/>
                <a:gd name="T81" fmla="*/ 42 h 42"/>
                <a:gd name="T82" fmla="*/ 126 w 126"/>
                <a:gd name="T83" fmla="*/ 0 h 42"/>
                <a:gd name="T84" fmla="*/ 0 w 126"/>
                <a:gd name="T8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" h="42">
                  <a:moveTo>
                    <a:pt x="109" y="18"/>
                  </a:moveTo>
                  <a:lnTo>
                    <a:pt x="109" y="18"/>
                  </a:lnTo>
                  <a:lnTo>
                    <a:pt x="93" y="18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4"/>
                  </a:lnTo>
                  <a:lnTo>
                    <a:pt x="106" y="4"/>
                  </a:lnTo>
                  <a:lnTo>
                    <a:pt x="106" y="8"/>
                  </a:lnTo>
                  <a:lnTo>
                    <a:pt x="109" y="8"/>
                  </a:lnTo>
                  <a:lnTo>
                    <a:pt x="109" y="18"/>
                  </a:lnTo>
                  <a:close/>
                  <a:moveTo>
                    <a:pt x="109" y="34"/>
                  </a:moveTo>
                  <a:lnTo>
                    <a:pt x="109" y="34"/>
                  </a:lnTo>
                  <a:lnTo>
                    <a:pt x="106" y="34"/>
                  </a:lnTo>
                  <a:lnTo>
                    <a:pt x="106" y="38"/>
                  </a:lnTo>
                  <a:lnTo>
                    <a:pt x="97" y="38"/>
                  </a:lnTo>
                  <a:lnTo>
                    <a:pt x="97" y="34"/>
                  </a:lnTo>
                  <a:lnTo>
                    <a:pt x="93" y="34"/>
                  </a:lnTo>
                  <a:lnTo>
                    <a:pt x="93" y="24"/>
                  </a:lnTo>
                  <a:lnTo>
                    <a:pt x="109" y="24"/>
                  </a:lnTo>
                  <a:lnTo>
                    <a:pt x="109" y="34"/>
                  </a:lnTo>
                  <a:close/>
                  <a:moveTo>
                    <a:pt x="84" y="18"/>
                  </a:moveTo>
                  <a:lnTo>
                    <a:pt x="84" y="18"/>
                  </a:lnTo>
                  <a:lnTo>
                    <a:pt x="68" y="18"/>
                  </a:lnTo>
                  <a:lnTo>
                    <a:pt x="68" y="8"/>
                  </a:lnTo>
                  <a:lnTo>
                    <a:pt x="71" y="8"/>
                  </a:lnTo>
                  <a:lnTo>
                    <a:pt x="71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4" y="18"/>
                  </a:lnTo>
                  <a:close/>
                  <a:moveTo>
                    <a:pt x="84" y="34"/>
                  </a:moveTo>
                  <a:lnTo>
                    <a:pt x="84" y="34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71" y="38"/>
                  </a:lnTo>
                  <a:lnTo>
                    <a:pt x="71" y="34"/>
                  </a:lnTo>
                  <a:lnTo>
                    <a:pt x="68" y="34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4" y="34"/>
                  </a:lnTo>
                  <a:close/>
                  <a:moveTo>
                    <a:pt x="58" y="18"/>
                  </a:moveTo>
                  <a:lnTo>
                    <a:pt x="58" y="18"/>
                  </a:lnTo>
                  <a:lnTo>
                    <a:pt x="42" y="18"/>
                  </a:lnTo>
                  <a:lnTo>
                    <a:pt x="42" y="8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55" y="4"/>
                  </a:lnTo>
                  <a:lnTo>
                    <a:pt x="55" y="8"/>
                  </a:lnTo>
                  <a:lnTo>
                    <a:pt x="58" y="8"/>
                  </a:lnTo>
                  <a:lnTo>
                    <a:pt x="58" y="18"/>
                  </a:lnTo>
                  <a:close/>
                  <a:moveTo>
                    <a:pt x="58" y="34"/>
                  </a:moveTo>
                  <a:lnTo>
                    <a:pt x="58" y="34"/>
                  </a:lnTo>
                  <a:lnTo>
                    <a:pt x="55" y="34"/>
                  </a:lnTo>
                  <a:lnTo>
                    <a:pt x="55" y="38"/>
                  </a:lnTo>
                  <a:lnTo>
                    <a:pt x="46" y="38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24"/>
                  </a:lnTo>
                  <a:lnTo>
                    <a:pt x="58" y="24"/>
                  </a:lnTo>
                  <a:lnTo>
                    <a:pt x="58" y="34"/>
                  </a:lnTo>
                  <a:close/>
                  <a:moveTo>
                    <a:pt x="33" y="18"/>
                  </a:moveTo>
                  <a:lnTo>
                    <a:pt x="33" y="18"/>
                  </a:lnTo>
                  <a:lnTo>
                    <a:pt x="17" y="18"/>
                  </a:lnTo>
                  <a:lnTo>
                    <a:pt x="17" y="8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9" y="4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3" y="18"/>
                  </a:lnTo>
                  <a:close/>
                  <a:moveTo>
                    <a:pt x="33" y="34"/>
                  </a:moveTo>
                  <a:lnTo>
                    <a:pt x="33" y="34"/>
                  </a:lnTo>
                  <a:lnTo>
                    <a:pt x="29" y="34"/>
                  </a:lnTo>
                  <a:lnTo>
                    <a:pt x="29" y="38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17" y="34"/>
                  </a:lnTo>
                  <a:lnTo>
                    <a:pt x="17" y="24"/>
                  </a:lnTo>
                  <a:lnTo>
                    <a:pt x="33" y="24"/>
                  </a:lnTo>
                  <a:lnTo>
                    <a:pt x="33" y="34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126" y="42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0" name="Freeform 75"/>
            <p:cNvSpPr>
              <a:spLocks noEditPoints="1"/>
            </p:cNvSpPr>
            <p:nvPr/>
          </p:nvSpPr>
          <p:spPr bwMode="auto">
            <a:xfrm>
              <a:off x="2663825" y="1181101"/>
              <a:ext cx="109538" cy="34925"/>
            </a:xfrm>
            <a:custGeom>
              <a:avLst/>
              <a:gdLst>
                <a:gd name="T0" fmla="*/ 110 w 127"/>
                <a:gd name="T1" fmla="*/ 18 h 42"/>
                <a:gd name="T2" fmla="*/ 93 w 127"/>
                <a:gd name="T3" fmla="*/ 8 h 42"/>
                <a:gd name="T4" fmla="*/ 97 w 127"/>
                <a:gd name="T5" fmla="*/ 4 h 42"/>
                <a:gd name="T6" fmla="*/ 106 w 127"/>
                <a:gd name="T7" fmla="*/ 8 h 42"/>
                <a:gd name="T8" fmla="*/ 110 w 127"/>
                <a:gd name="T9" fmla="*/ 18 h 42"/>
                <a:gd name="T10" fmla="*/ 110 w 127"/>
                <a:gd name="T11" fmla="*/ 34 h 42"/>
                <a:gd name="T12" fmla="*/ 106 w 127"/>
                <a:gd name="T13" fmla="*/ 38 h 42"/>
                <a:gd name="T14" fmla="*/ 97 w 127"/>
                <a:gd name="T15" fmla="*/ 34 h 42"/>
                <a:gd name="T16" fmla="*/ 93 w 127"/>
                <a:gd name="T17" fmla="*/ 24 h 42"/>
                <a:gd name="T18" fmla="*/ 110 w 127"/>
                <a:gd name="T19" fmla="*/ 34 h 42"/>
                <a:gd name="T20" fmla="*/ 84 w 127"/>
                <a:gd name="T21" fmla="*/ 18 h 42"/>
                <a:gd name="T22" fmla="*/ 68 w 127"/>
                <a:gd name="T23" fmla="*/ 8 h 42"/>
                <a:gd name="T24" fmla="*/ 72 w 127"/>
                <a:gd name="T25" fmla="*/ 4 h 42"/>
                <a:gd name="T26" fmla="*/ 81 w 127"/>
                <a:gd name="T27" fmla="*/ 8 h 42"/>
                <a:gd name="T28" fmla="*/ 84 w 127"/>
                <a:gd name="T29" fmla="*/ 18 h 42"/>
                <a:gd name="T30" fmla="*/ 84 w 127"/>
                <a:gd name="T31" fmla="*/ 34 h 42"/>
                <a:gd name="T32" fmla="*/ 81 w 127"/>
                <a:gd name="T33" fmla="*/ 38 h 42"/>
                <a:gd name="T34" fmla="*/ 72 w 127"/>
                <a:gd name="T35" fmla="*/ 34 h 42"/>
                <a:gd name="T36" fmla="*/ 68 w 127"/>
                <a:gd name="T37" fmla="*/ 24 h 42"/>
                <a:gd name="T38" fmla="*/ 84 w 127"/>
                <a:gd name="T39" fmla="*/ 34 h 42"/>
                <a:gd name="T40" fmla="*/ 59 w 127"/>
                <a:gd name="T41" fmla="*/ 18 h 42"/>
                <a:gd name="T42" fmla="*/ 43 w 127"/>
                <a:gd name="T43" fmla="*/ 8 h 42"/>
                <a:gd name="T44" fmla="*/ 46 w 127"/>
                <a:gd name="T45" fmla="*/ 4 h 42"/>
                <a:gd name="T46" fmla="*/ 55 w 127"/>
                <a:gd name="T47" fmla="*/ 8 h 42"/>
                <a:gd name="T48" fmla="*/ 59 w 127"/>
                <a:gd name="T49" fmla="*/ 18 h 42"/>
                <a:gd name="T50" fmla="*/ 59 w 127"/>
                <a:gd name="T51" fmla="*/ 34 h 42"/>
                <a:gd name="T52" fmla="*/ 55 w 127"/>
                <a:gd name="T53" fmla="*/ 38 h 42"/>
                <a:gd name="T54" fmla="*/ 46 w 127"/>
                <a:gd name="T55" fmla="*/ 34 h 42"/>
                <a:gd name="T56" fmla="*/ 43 w 127"/>
                <a:gd name="T57" fmla="*/ 24 h 42"/>
                <a:gd name="T58" fmla="*/ 59 w 127"/>
                <a:gd name="T59" fmla="*/ 34 h 42"/>
                <a:gd name="T60" fmla="*/ 34 w 127"/>
                <a:gd name="T61" fmla="*/ 18 h 42"/>
                <a:gd name="T62" fmla="*/ 17 w 127"/>
                <a:gd name="T63" fmla="*/ 8 h 42"/>
                <a:gd name="T64" fmla="*/ 21 w 127"/>
                <a:gd name="T65" fmla="*/ 4 h 42"/>
                <a:gd name="T66" fmla="*/ 30 w 127"/>
                <a:gd name="T67" fmla="*/ 8 h 42"/>
                <a:gd name="T68" fmla="*/ 34 w 127"/>
                <a:gd name="T69" fmla="*/ 18 h 42"/>
                <a:gd name="T70" fmla="*/ 34 w 127"/>
                <a:gd name="T71" fmla="*/ 34 h 42"/>
                <a:gd name="T72" fmla="*/ 30 w 127"/>
                <a:gd name="T73" fmla="*/ 38 h 42"/>
                <a:gd name="T74" fmla="*/ 21 w 127"/>
                <a:gd name="T75" fmla="*/ 34 h 42"/>
                <a:gd name="T76" fmla="*/ 17 w 127"/>
                <a:gd name="T77" fmla="*/ 24 h 42"/>
                <a:gd name="T78" fmla="*/ 34 w 127"/>
                <a:gd name="T79" fmla="*/ 34 h 42"/>
                <a:gd name="T80" fmla="*/ 0 w 127"/>
                <a:gd name="T81" fmla="*/ 42 h 42"/>
                <a:gd name="T82" fmla="*/ 127 w 127"/>
                <a:gd name="T83" fmla="*/ 0 h 42"/>
                <a:gd name="T84" fmla="*/ 0 w 127"/>
                <a:gd name="T8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2">
                  <a:moveTo>
                    <a:pt x="110" y="18"/>
                  </a:moveTo>
                  <a:lnTo>
                    <a:pt x="110" y="18"/>
                  </a:lnTo>
                  <a:lnTo>
                    <a:pt x="93" y="18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4"/>
                  </a:lnTo>
                  <a:lnTo>
                    <a:pt x="106" y="4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18"/>
                  </a:lnTo>
                  <a:close/>
                  <a:moveTo>
                    <a:pt x="110" y="34"/>
                  </a:moveTo>
                  <a:lnTo>
                    <a:pt x="110" y="34"/>
                  </a:lnTo>
                  <a:lnTo>
                    <a:pt x="106" y="34"/>
                  </a:lnTo>
                  <a:lnTo>
                    <a:pt x="106" y="38"/>
                  </a:lnTo>
                  <a:lnTo>
                    <a:pt x="97" y="38"/>
                  </a:lnTo>
                  <a:lnTo>
                    <a:pt x="97" y="34"/>
                  </a:lnTo>
                  <a:lnTo>
                    <a:pt x="93" y="34"/>
                  </a:lnTo>
                  <a:lnTo>
                    <a:pt x="93" y="24"/>
                  </a:lnTo>
                  <a:lnTo>
                    <a:pt x="110" y="24"/>
                  </a:lnTo>
                  <a:lnTo>
                    <a:pt x="110" y="34"/>
                  </a:lnTo>
                  <a:close/>
                  <a:moveTo>
                    <a:pt x="84" y="18"/>
                  </a:moveTo>
                  <a:lnTo>
                    <a:pt x="84" y="18"/>
                  </a:lnTo>
                  <a:lnTo>
                    <a:pt x="68" y="18"/>
                  </a:lnTo>
                  <a:lnTo>
                    <a:pt x="68" y="8"/>
                  </a:lnTo>
                  <a:lnTo>
                    <a:pt x="72" y="8"/>
                  </a:lnTo>
                  <a:lnTo>
                    <a:pt x="72" y="4"/>
                  </a:lnTo>
                  <a:lnTo>
                    <a:pt x="81" y="4"/>
                  </a:lnTo>
                  <a:lnTo>
                    <a:pt x="81" y="8"/>
                  </a:lnTo>
                  <a:lnTo>
                    <a:pt x="84" y="8"/>
                  </a:lnTo>
                  <a:lnTo>
                    <a:pt x="84" y="18"/>
                  </a:lnTo>
                  <a:close/>
                  <a:moveTo>
                    <a:pt x="84" y="34"/>
                  </a:moveTo>
                  <a:lnTo>
                    <a:pt x="84" y="34"/>
                  </a:lnTo>
                  <a:lnTo>
                    <a:pt x="81" y="34"/>
                  </a:lnTo>
                  <a:lnTo>
                    <a:pt x="81" y="38"/>
                  </a:lnTo>
                  <a:lnTo>
                    <a:pt x="72" y="38"/>
                  </a:lnTo>
                  <a:lnTo>
                    <a:pt x="72" y="34"/>
                  </a:lnTo>
                  <a:lnTo>
                    <a:pt x="68" y="34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4" y="34"/>
                  </a:lnTo>
                  <a:close/>
                  <a:moveTo>
                    <a:pt x="59" y="18"/>
                  </a:moveTo>
                  <a:lnTo>
                    <a:pt x="59" y="18"/>
                  </a:lnTo>
                  <a:lnTo>
                    <a:pt x="43" y="1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55" y="4"/>
                  </a:lnTo>
                  <a:lnTo>
                    <a:pt x="55" y="8"/>
                  </a:lnTo>
                  <a:lnTo>
                    <a:pt x="59" y="8"/>
                  </a:lnTo>
                  <a:lnTo>
                    <a:pt x="59" y="18"/>
                  </a:lnTo>
                  <a:close/>
                  <a:moveTo>
                    <a:pt x="59" y="34"/>
                  </a:moveTo>
                  <a:lnTo>
                    <a:pt x="59" y="34"/>
                  </a:lnTo>
                  <a:lnTo>
                    <a:pt x="55" y="34"/>
                  </a:lnTo>
                  <a:lnTo>
                    <a:pt x="55" y="38"/>
                  </a:lnTo>
                  <a:lnTo>
                    <a:pt x="46" y="38"/>
                  </a:lnTo>
                  <a:lnTo>
                    <a:pt x="46" y="34"/>
                  </a:lnTo>
                  <a:lnTo>
                    <a:pt x="43" y="34"/>
                  </a:lnTo>
                  <a:lnTo>
                    <a:pt x="43" y="24"/>
                  </a:lnTo>
                  <a:lnTo>
                    <a:pt x="59" y="24"/>
                  </a:lnTo>
                  <a:lnTo>
                    <a:pt x="59" y="34"/>
                  </a:lnTo>
                  <a:close/>
                  <a:moveTo>
                    <a:pt x="34" y="18"/>
                  </a:moveTo>
                  <a:lnTo>
                    <a:pt x="34" y="18"/>
                  </a:lnTo>
                  <a:lnTo>
                    <a:pt x="17" y="18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1" y="4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4" y="18"/>
                  </a:lnTo>
                  <a:close/>
                  <a:moveTo>
                    <a:pt x="34" y="34"/>
                  </a:moveTo>
                  <a:lnTo>
                    <a:pt x="34" y="34"/>
                  </a:lnTo>
                  <a:lnTo>
                    <a:pt x="30" y="34"/>
                  </a:lnTo>
                  <a:lnTo>
                    <a:pt x="30" y="38"/>
                  </a:lnTo>
                  <a:lnTo>
                    <a:pt x="21" y="38"/>
                  </a:lnTo>
                  <a:lnTo>
                    <a:pt x="21" y="34"/>
                  </a:lnTo>
                  <a:lnTo>
                    <a:pt x="17" y="34"/>
                  </a:lnTo>
                  <a:lnTo>
                    <a:pt x="17" y="24"/>
                  </a:lnTo>
                  <a:lnTo>
                    <a:pt x="34" y="24"/>
                  </a:lnTo>
                  <a:lnTo>
                    <a:pt x="34" y="34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127" y="42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411" name="组合 19611"/>
          <p:cNvGrpSpPr/>
          <p:nvPr/>
        </p:nvGrpSpPr>
        <p:grpSpPr>
          <a:xfrm>
            <a:off x="9135566" y="5048071"/>
            <a:ext cx="588570" cy="535641"/>
            <a:chOff x="5067300" y="938213"/>
            <a:chExt cx="441325" cy="401638"/>
          </a:xfrm>
          <a:solidFill>
            <a:srgbClr val="3C3C3B"/>
          </a:solidFill>
        </p:grpSpPr>
        <p:sp>
          <p:nvSpPr>
            <p:cNvPr id="412" name="Freeform 16"/>
            <p:cNvSpPr>
              <a:spLocks/>
            </p:cNvSpPr>
            <p:nvPr/>
          </p:nvSpPr>
          <p:spPr bwMode="auto">
            <a:xfrm>
              <a:off x="5127625" y="1133476"/>
              <a:ext cx="80963" cy="20638"/>
            </a:xfrm>
            <a:custGeom>
              <a:avLst/>
              <a:gdLst>
                <a:gd name="T0" fmla="*/ 96 w 96"/>
                <a:gd name="T1" fmla="*/ 25 h 25"/>
                <a:gd name="T2" fmla="*/ 96 w 96"/>
                <a:gd name="T3" fmla="*/ 25 h 25"/>
                <a:gd name="T4" fmla="*/ 0 w 96"/>
                <a:gd name="T5" fmla="*/ 25 h 25"/>
                <a:gd name="T6" fmla="*/ 0 w 96"/>
                <a:gd name="T7" fmla="*/ 0 h 25"/>
                <a:gd name="T8" fmla="*/ 96 w 96"/>
                <a:gd name="T9" fmla="*/ 0 h 25"/>
                <a:gd name="T10" fmla="*/ 96 w 96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25">
                  <a:moveTo>
                    <a:pt x="96" y="25"/>
                  </a:moveTo>
                  <a:lnTo>
                    <a:pt x="96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3" name="Freeform 17"/>
            <p:cNvSpPr>
              <a:spLocks/>
            </p:cNvSpPr>
            <p:nvPr/>
          </p:nvSpPr>
          <p:spPr bwMode="auto">
            <a:xfrm>
              <a:off x="5194300" y="1111251"/>
              <a:ext cx="34925" cy="63500"/>
            </a:xfrm>
            <a:custGeom>
              <a:avLst/>
              <a:gdLst>
                <a:gd name="T0" fmla="*/ 0 w 42"/>
                <a:gd name="T1" fmla="*/ 0 h 75"/>
                <a:gd name="T2" fmla="*/ 0 w 42"/>
                <a:gd name="T3" fmla="*/ 0 h 75"/>
                <a:gd name="T4" fmla="*/ 42 w 42"/>
                <a:gd name="T5" fmla="*/ 37 h 75"/>
                <a:gd name="T6" fmla="*/ 0 w 42"/>
                <a:gd name="T7" fmla="*/ 75 h 75"/>
                <a:gd name="T8" fmla="*/ 0 w 4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5">
                  <a:moveTo>
                    <a:pt x="0" y="0"/>
                  </a:moveTo>
                  <a:lnTo>
                    <a:pt x="0" y="0"/>
                  </a:lnTo>
                  <a:lnTo>
                    <a:pt x="42" y="37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4" name="Freeform 18"/>
            <p:cNvSpPr>
              <a:spLocks/>
            </p:cNvSpPr>
            <p:nvPr/>
          </p:nvSpPr>
          <p:spPr bwMode="auto">
            <a:xfrm>
              <a:off x="5348288" y="1095376"/>
              <a:ext cx="88900" cy="20638"/>
            </a:xfrm>
            <a:custGeom>
              <a:avLst/>
              <a:gdLst>
                <a:gd name="T0" fmla="*/ 106 w 106"/>
                <a:gd name="T1" fmla="*/ 24 h 24"/>
                <a:gd name="T2" fmla="*/ 106 w 106"/>
                <a:gd name="T3" fmla="*/ 24 h 24"/>
                <a:gd name="T4" fmla="*/ 0 w 106"/>
                <a:gd name="T5" fmla="*/ 24 h 24"/>
                <a:gd name="T6" fmla="*/ 0 w 106"/>
                <a:gd name="T7" fmla="*/ 0 h 24"/>
                <a:gd name="T8" fmla="*/ 106 w 106"/>
                <a:gd name="T9" fmla="*/ 0 h 24"/>
                <a:gd name="T10" fmla="*/ 106 w 10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24">
                  <a:moveTo>
                    <a:pt x="106" y="24"/>
                  </a:moveTo>
                  <a:lnTo>
                    <a:pt x="106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5" name="Freeform 19"/>
            <p:cNvSpPr>
              <a:spLocks/>
            </p:cNvSpPr>
            <p:nvPr/>
          </p:nvSpPr>
          <p:spPr bwMode="auto">
            <a:xfrm>
              <a:off x="5421313" y="1073151"/>
              <a:ext cx="36513" cy="65088"/>
            </a:xfrm>
            <a:custGeom>
              <a:avLst/>
              <a:gdLst>
                <a:gd name="T0" fmla="*/ 1 w 43"/>
                <a:gd name="T1" fmla="*/ 0 h 76"/>
                <a:gd name="T2" fmla="*/ 1 w 43"/>
                <a:gd name="T3" fmla="*/ 0 h 76"/>
                <a:gd name="T4" fmla="*/ 43 w 43"/>
                <a:gd name="T5" fmla="*/ 38 h 76"/>
                <a:gd name="T6" fmla="*/ 0 w 43"/>
                <a:gd name="T7" fmla="*/ 76 h 76"/>
                <a:gd name="T8" fmla="*/ 1 w 43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6">
                  <a:moveTo>
                    <a:pt x="1" y="0"/>
                  </a:moveTo>
                  <a:lnTo>
                    <a:pt x="1" y="0"/>
                  </a:lnTo>
                  <a:lnTo>
                    <a:pt x="43" y="38"/>
                  </a:lnTo>
                  <a:lnTo>
                    <a:pt x="0" y="7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6" name="Freeform 20"/>
            <p:cNvSpPr>
              <a:spLocks/>
            </p:cNvSpPr>
            <p:nvPr/>
          </p:nvSpPr>
          <p:spPr bwMode="auto">
            <a:xfrm>
              <a:off x="5348288" y="1168401"/>
              <a:ext cx="88900" cy="22225"/>
            </a:xfrm>
            <a:custGeom>
              <a:avLst/>
              <a:gdLst>
                <a:gd name="T0" fmla="*/ 106 w 106"/>
                <a:gd name="T1" fmla="*/ 25 h 25"/>
                <a:gd name="T2" fmla="*/ 106 w 106"/>
                <a:gd name="T3" fmla="*/ 25 h 25"/>
                <a:gd name="T4" fmla="*/ 0 w 106"/>
                <a:gd name="T5" fmla="*/ 25 h 25"/>
                <a:gd name="T6" fmla="*/ 0 w 106"/>
                <a:gd name="T7" fmla="*/ 0 h 25"/>
                <a:gd name="T8" fmla="*/ 106 w 106"/>
                <a:gd name="T9" fmla="*/ 0 h 25"/>
                <a:gd name="T10" fmla="*/ 106 w 106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25">
                  <a:moveTo>
                    <a:pt x="106" y="25"/>
                  </a:moveTo>
                  <a:lnTo>
                    <a:pt x="106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7" name="Freeform 21"/>
            <p:cNvSpPr>
              <a:spLocks/>
            </p:cNvSpPr>
            <p:nvPr/>
          </p:nvSpPr>
          <p:spPr bwMode="auto">
            <a:xfrm>
              <a:off x="5421313" y="1147763"/>
              <a:ext cx="36513" cy="63500"/>
            </a:xfrm>
            <a:custGeom>
              <a:avLst/>
              <a:gdLst>
                <a:gd name="T0" fmla="*/ 1 w 43"/>
                <a:gd name="T1" fmla="*/ 0 h 75"/>
                <a:gd name="T2" fmla="*/ 1 w 43"/>
                <a:gd name="T3" fmla="*/ 0 h 75"/>
                <a:gd name="T4" fmla="*/ 43 w 43"/>
                <a:gd name="T5" fmla="*/ 37 h 75"/>
                <a:gd name="T6" fmla="*/ 0 w 43"/>
                <a:gd name="T7" fmla="*/ 75 h 75"/>
                <a:gd name="T8" fmla="*/ 1 w 4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5">
                  <a:moveTo>
                    <a:pt x="1" y="0"/>
                  </a:moveTo>
                  <a:lnTo>
                    <a:pt x="1" y="0"/>
                  </a:lnTo>
                  <a:lnTo>
                    <a:pt x="43" y="37"/>
                  </a:lnTo>
                  <a:lnTo>
                    <a:pt x="0" y="7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8" name="Freeform 22"/>
            <p:cNvSpPr>
              <a:spLocks/>
            </p:cNvSpPr>
            <p:nvPr/>
          </p:nvSpPr>
          <p:spPr bwMode="auto">
            <a:xfrm>
              <a:off x="5133975" y="1204913"/>
              <a:ext cx="82550" cy="55563"/>
            </a:xfrm>
            <a:custGeom>
              <a:avLst/>
              <a:gdLst>
                <a:gd name="T0" fmla="*/ 11 w 96"/>
                <a:gd name="T1" fmla="*/ 65 h 65"/>
                <a:gd name="T2" fmla="*/ 11 w 96"/>
                <a:gd name="T3" fmla="*/ 65 h 65"/>
                <a:gd name="T4" fmla="*/ 0 w 96"/>
                <a:gd name="T5" fmla="*/ 43 h 65"/>
                <a:gd name="T6" fmla="*/ 85 w 96"/>
                <a:gd name="T7" fmla="*/ 0 h 65"/>
                <a:gd name="T8" fmla="*/ 96 w 96"/>
                <a:gd name="T9" fmla="*/ 22 h 65"/>
                <a:gd name="T10" fmla="*/ 11 w 96"/>
                <a:gd name="T1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65">
                  <a:moveTo>
                    <a:pt x="11" y="65"/>
                  </a:moveTo>
                  <a:lnTo>
                    <a:pt x="11" y="65"/>
                  </a:lnTo>
                  <a:lnTo>
                    <a:pt x="0" y="43"/>
                  </a:lnTo>
                  <a:lnTo>
                    <a:pt x="85" y="0"/>
                  </a:lnTo>
                  <a:lnTo>
                    <a:pt x="96" y="22"/>
                  </a:lnTo>
                  <a:lnTo>
                    <a:pt x="11" y="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9" name="Freeform 23"/>
            <p:cNvSpPr>
              <a:spLocks/>
            </p:cNvSpPr>
            <p:nvPr/>
          </p:nvSpPr>
          <p:spPr bwMode="auto">
            <a:xfrm>
              <a:off x="5183188" y="1192213"/>
              <a:ext cx="46038" cy="57150"/>
            </a:xfrm>
            <a:custGeom>
              <a:avLst/>
              <a:gdLst>
                <a:gd name="T0" fmla="*/ 0 w 55"/>
                <a:gd name="T1" fmla="*/ 0 h 67"/>
                <a:gd name="T2" fmla="*/ 0 w 55"/>
                <a:gd name="T3" fmla="*/ 0 h 67"/>
                <a:gd name="T4" fmla="*/ 55 w 55"/>
                <a:gd name="T5" fmla="*/ 15 h 67"/>
                <a:gd name="T6" fmla="*/ 35 w 55"/>
                <a:gd name="T7" fmla="*/ 67 h 67"/>
                <a:gd name="T8" fmla="*/ 0 w 55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7">
                  <a:moveTo>
                    <a:pt x="0" y="0"/>
                  </a:moveTo>
                  <a:lnTo>
                    <a:pt x="0" y="0"/>
                  </a:lnTo>
                  <a:lnTo>
                    <a:pt x="55" y="15"/>
                  </a:lnTo>
                  <a:lnTo>
                    <a:pt x="35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0" name="Freeform 24"/>
            <p:cNvSpPr>
              <a:spLocks/>
            </p:cNvSpPr>
            <p:nvPr/>
          </p:nvSpPr>
          <p:spPr bwMode="auto">
            <a:xfrm>
              <a:off x="5133975" y="1025526"/>
              <a:ext cx="82550" cy="55563"/>
            </a:xfrm>
            <a:custGeom>
              <a:avLst/>
              <a:gdLst>
                <a:gd name="T0" fmla="*/ 85 w 96"/>
                <a:gd name="T1" fmla="*/ 65 h 65"/>
                <a:gd name="T2" fmla="*/ 85 w 96"/>
                <a:gd name="T3" fmla="*/ 65 h 65"/>
                <a:gd name="T4" fmla="*/ 0 w 96"/>
                <a:gd name="T5" fmla="*/ 22 h 65"/>
                <a:gd name="T6" fmla="*/ 11 w 96"/>
                <a:gd name="T7" fmla="*/ 0 h 65"/>
                <a:gd name="T8" fmla="*/ 96 w 96"/>
                <a:gd name="T9" fmla="*/ 43 h 65"/>
                <a:gd name="T10" fmla="*/ 85 w 96"/>
                <a:gd name="T1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65">
                  <a:moveTo>
                    <a:pt x="85" y="65"/>
                  </a:moveTo>
                  <a:lnTo>
                    <a:pt x="85" y="65"/>
                  </a:lnTo>
                  <a:lnTo>
                    <a:pt x="0" y="22"/>
                  </a:lnTo>
                  <a:lnTo>
                    <a:pt x="11" y="0"/>
                  </a:lnTo>
                  <a:lnTo>
                    <a:pt x="96" y="43"/>
                  </a:lnTo>
                  <a:lnTo>
                    <a:pt x="85" y="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1" name="Freeform 25"/>
            <p:cNvSpPr>
              <a:spLocks/>
            </p:cNvSpPr>
            <p:nvPr/>
          </p:nvSpPr>
          <p:spPr bwMode="auto">
            <a:xfrm>
              <a:off x="5183188" y="1036638"/>
              <a:ext cx="46038" cy="57150"/>
            </a:xfrm>
            <a:custGeom>
              <a:avLst/>
              <a:gdLst>
                <a:gd name="T0" fmla="*/ 0 w 55"/>
                <a:gd name="T1" fmla="*/ 67 h 67"/>
                <a:gd name="T2" fmla="*/ 0 w 55"/>
                <a:gd name="T3" fmla="*/ 67 h 67"/>
                <a:gd name="T4" fmla="*/ 55 w 55"/>
                <a:gd name="T5" fmla="*/ 53 h 67"/>
                <a:gd name="T6" fmla="*/ 35 w 55"/>
                <a:gd name="T7" fmla="*/ 0 h 67"/>
                <a:gd name="T8" fmla="*/ 0 w 55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7">
                  <a:moveTo>
                    <a:pt x="0" y="67"/>
                  </a:moveTo>
                  <a:lnTo>
                    <a:pt x="0" y="67"/>
                  </a:lnTo>
                  <a:lnTo>
                    <a:pt x="55" y="53"/>
                  </a:lnTo>
                  <a:lnTo>
                    <a:pt x="35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2" name="Freeform 26"/>
            <p:cNvSpPr>
              <a:spLocks/>
            </p:cNvSpPr>
            <p:nvPr/>
          </p:nvSpPr>
          <p:spPr bwMode="auto">
            <a:xfrm>
              <a:off x="5280025" y="1006476"/>
              <a:ext cx="44450" cy="30163"/>
            </a:xfrm>
            <a:custGeom>
              <a:avLst/>
              <a:gdLst>
                <a:gd name="T0" fmla="*/ 0 w 53"/>
                <a:gd name="T1" fmla="*/ 34 h 34"/>
                <a:gd name="T2" fmla="*/ 0 w 53"/>
                <a:gd name="T3" fmla="*/ 34 h 34"/>
                <a:gd name="T4" fmla="*/ 53 w 53"/>
                <a:gd name="T5" fmla="*/ 34 h 34"/>
                <a:gd name="T6" fmla="*/ 53 w 53"/>
                <a:gd name="T7" fmla="*/ 0 h 34"/>
                <a:gd name="T8" fmla="*/ 0 w 53"/>
                <a:gd name="T9" fmla="*/ 0 h 34"/>
                <a:gd name="T10" fmla="*/ 0 w 53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4">
                  <a:moveTo>
                    <a:pt x="0" y="34"/>
                  </a:moveTo>
                  <a:lnTo>
                    <a:pt x="0" y="34"/>
                  </a:lnTo>
                  <a:lnTo>
                    <a:pt x="53" y="34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3" name="Freeform 27"/>
            <p:cNvSpPr>
              <a:spLocks/>
            </p:cNvSpPr>
            <p:nvPr/>
          </p:nvSpPr>
          <p:spPr bwMode="auto">
            <a:xfrm>
              <a:off x="5253038" y="1006476"/>
              <a:ext cx="17463" cy="30163"/>
            </a:xfrm>
            <a:custGeom>
              <a:avLst/>
              <a:gdLst>
                <a:gd name="T0" fmla="*/ 20 w 20"/>
                <a:gd name="T1" fmla="*/ 0 h 34"/>
                <a:gd name="T2" fmla="*/ 20 w 20"/>
                <a:gd name="T3" fmla="*/ 0 h 34"/>
                <a:gd name="T4" fmla="*/ 0 w 20"/>
                <a:gd name="T5" fmla="*/ 0 h 34"/>
                <a:gd name="T6" fmla="*/ 0 w 20"/>
                <a:gd name="T7" fmla="*/ 34 h 34"/>
                <a:gd name="T8" fmla="*/ 20 w 20"/>
                <a:gd name="T9" fmla="*/ 34 h 34"/>
                <a:gd name="T10" fmla="*/ 20 w 2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4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0" y="3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4" name="Freeform 28"/>
            <p:cNvSpPr>
              <a:spLocks/>
            </p:cNvSpPr>
            <p:nvPr/>
          </p:nvSpPr>
          <p:spPr bwMode="auto">
            <a:xfrm>
              <a:off x="5280025" y="1081088"/>
              <a:ext cx="44450" cy="28575"/>
            </a:xfrm>
            <a:custGeom>
              <a:avLst/>
              <a:gdLst>
                <a:gd name="T0" fmla="*/ 0 w 53"/>
                <a:gd name="T1" fmla="*/ 35 h 35"/>
                <a:gd name="T2" fmla="*/ 0 w 53"/>
                <a:gd name="T3" fmla="*/ 35 h 35"/>
                <a:gd name="T4" fmla="*/ 53 w 53"/>
                <a:gd name="T5" fmla="*/ 35 h 35"/>
                <a:gd name="T6" fmla="*/ 53 w 53"/>
                <a:gd name="T7" fmla="*/ 0 h 35"/>
                <a:gd name="T8" fmla="*/ 0 w 53"/>
                <a:gd name="T9" fmla="*/ 0 h 35"/>
                <a:gd name="T10" fmla="*/ 0 w 53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5">
                  <a:moveTo>
                    <a:pt x="0" y="35"/>
                  </a:moveTo>
                  <a:lnTo>
                    <a:pt x="0" y="35"/>
                  </a:lnTo>
                  <a:lnTo>
                    <a:pt x="53" y="35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5" name="Freeform 29"/>
            <p:cNvSpPr>
              <a:spLocks/>
            </p:cNvSpPr>
            <p:nvPr/>
          </p:nvSpPr>
          <p:spPr bwMode="auto">
            <a:xfrm>
              <a:off x="5253038" y="1081088"/>
              <a:ext cx="17463" cy="28575"/>
            </a:xfrm>
            <a:custGeom>
              <a:avLst/>
              <a:gdLst>
                <a:gd name="T0" fmla="*/ 20 w 20"/>
                <a:gd name="T1" fmla="*/ 0 h 35"/>
                <a:gd name="T2" fmla="*/ 20 w 20"/>
                <a:gd name="T3" fmla="*/ 0 h 35"/>
                <a:gd name="T4" fmla="*/ 0 w 20"/>
                <a:gd name="T5" fmla="*/ 0 h 35"/>
                <a:gd name="T6" fmla="*/ 0 w 20"/>
                <a:gd name="T7" fmla="*/ 35 h 35"/>
                <a:gd name="T8" fmla="*/ 20 w 20"/>
                <a:gd name="T9" fmla="*/ 35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20" y="35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6" name="Freeform 30"/>
            <p:cNvSpPr>
              <a:spLocks/>
            </p:cNvSpPr>
            <p:nvPr/>
          </p:nvSpPr>
          <p:spPr bwMode="auto">
            <a:xfrm>
              <a:off x="5280025" y="1155701"/>
              <a:ext cx="44450" cy="28575"/>
            </a:xfrm>
            <a:custGeom>
              <a:avLst/>
              <a:gdLst>
                <a:gd name="T0" fmla="*/ 0 w 53"/>
                <a:gd name="T1" fmla="*/ 34 h 34"/>
                <a:gd name="T2" fmla="*/ 0 w 53"/>
                <a:gd name="T3" fmla="*/ 34 h 34"/>
                <a:gd name="T4" fmla="*/ 53 w 53"/>
                <a:gd name="T5" fmla="*/ 34 h 34"/>
                <a:gd name="T6" fmla="*/ 53 w 53"/>
                <a:gd name="T7" fmla="*/ 0 h 34"/>
                <a:gd name="T8" fmla="*/ 0 w 53"/>
                <a:gd name="T9" fmla="*/ 0 h 34"/>
                <a:gd name="T10" fmla="*/ 0 w 53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4">
                  <a:moveTo>
                    <a:pt x="0" y="34"/>
                  </a:moveTo>
                  <a:lnTo>
                    <a:pt x="0" y="34"/>
                  </a:lnTo>
                  <a:lnTo>
                    <a:pt x="53" y="34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7" name="Freeform 31"/>
            <p:cNvSpPr>
              <a:spLocks/>
            </p:cNvSpPr>
            <p:nvPr/>
          </p:nvSpPr>
          <p:spPr bwMode="auto">
            <a:xfrm>
              <a:off x="5253038" y="1155701"/>
              <a:ext cx="17463" cy="28575"/>
            </a:xfrm>
            <a:custGeom>
              <a:avLst/>
              <a:gdLst>
                <a:gd name="T0" fmla="*/ 20 w 20"/>
                <a:gd name="T1" fmla="*/ 0 h 34"/>
                <a:gd name="T2" fmla="*/ 20 w 20"/>
                <a:gd name="T3" fmla="*/ 0 h 34"/>
                <a:gd name="T4" fmla="*/ 0 w 20"/>
                <a:gd name="T5" fmla="*/ 0 h 34"/>
                <a:gd name="T6" fmla="*/ 0 w 20"/>
                <a:gd name="T7" fmla="*/ 34 h 34"/>
                <a:gd name="T8" fmla="*/ 20 w 20"/>
                <a:gd name="T9" fmla="*/ 34 h 34"/>
                <a:gd name="T10" fmla="*/ 20 w 2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4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0" y="3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8" name="Freeform 32"/>
            <p:cNvSpPr>
              <a:spLocks/>
            </p:cNvSpPr>
            <p:nvPr/>
          </p:nvSpPr>
          <p:spPr bwMode="auto">
            <a:xfrm>
              <a:off x="5280025" y="1228726"/>
              <a:ext cx="44450" cy="28575"/>
            </a:xfrm>
            <a:custGeom>
              <a:avLst/>
              <a:gdLst>
                <a:gd name="T0" fmla="*/ 0 w 53"/>
                <a:gd name="T1" fmla="*/ 34 h 34"/>
                <a:gd name="T2" fmla="*/ 0 w 53"/>
                <a:gd name="T3" fmla="*/ 34 h 34"/>
                <a:gd name="T4" fmla="*/ 53 w 53"/>
                <a:gd name="T5" fmla="*/ 34 h 34"/>
                <a:gd name="T6" fmla="*/ 53 w 53"/>
                <a:gd name="T7" fmla="*/ 0 h 34"/>
                <a:gd name="T8" fmla="*/ 0 w 53"/>
                <a:gd name="T9" fmla="*/ 0 h 34"/>
                <a:gd name="T10" fmla="*/ 0 w 53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4">
                  <a:moveTo>
                    <a:pt x="0" y="34"/>
                  </a:moveTo>
                  <a:lnTo>
                    <a:pt x="0" y="34"/>
                  </a:lnTo>
                  <a:lnTo>
                    <a:pt x="53" y="34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9" name="Freeform 33"/>
            <p:cNvSpPr>
              <a:spLocks/>
            </p:cNvSpPr>
            <p:nvPr/>
          </p:nvSpPr>
          <p:spPr bwMode="auto">
            <a:xfrm>
              <a:off x="5253038" y="1228726"/>
              <a:ext cx="17463" cy="28575"/>
            </a:xfrm>
            <a:custGeom>
              <a:avLst/>
              <a:gdLst>
                <a:gd name="T0" fmla="*/ 20 w 20"/>
                <a:gd name="T1" fmla="*/ 0 h 34"/>
                <a:gd name="T2" fmla="*/ 20 w 20"/>
                <a:gd name="T3" fmla="*/ 0 h 34"/>
                <a:gd name="T4" fmla="*/ 0 w 20"/>
                <a:gd name="T5" fmla="*/ 0 h 34"/>
                <a:gd name="T6" fmla="*/ 0 w 20"/>
                <a:gd name="T7" fmla="*/ 34 h 34"/>
                <a:gd name="T8" fmla="*/ 20 w 20"/>
                <a:gd name="T9" fmla="*/ 34 h 34"/>
                <a:gd name="T10" fmla="*/ 20 w 2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4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0" y="3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0" name="Freeform 34"/>
            <p:cNvSpPr>
              <a:spLocks/>
            </p:cNvSpPr>
            <p:nvPr/>
          </p:nvSpPr>
          <p:spPr bwMode="auto">
            <a:xfrm>
              <a:off x="5253038" y="1192213"/>
              <a:ext cx="46038" cy="28575"/>
            </a:xfrm>
            <a:custGeom>
              <a:avLst/>
              <a:gdLst>
                <a:gd name="T0" fmla="*/ 54 w 54"/>
                <a:gd name="T1" fmla="*/ 34 h 34"/>
                <a:gd name="T2" fmla="*/ 54 w 54"/>
                <a:gd name="T3" fmla="*/ 34 h 34"/>
                <a:gd name="T4" fmla="*/ 0 w 54"/>
                <a:gd name="T5" fmla="*/ 34 h 34"/>
                <a:gd name="T6" fmla="*/ 0 w 54"/>
                <a:gd name="T7" fmla="*/ 0 h 34"/>
                <a:gd name="T8" fmla="*/ 54 w 54"/>
                <a:gd name="T9" fmla="*/ 0 h 34"/>
                <a:gd name="T10" fmla="*/ 54 w 54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34">
                  <a:moveTo>
                    <a:pt x="54" y="34"/>
                  </a:moveTo>
                  <a:lnTo>
                    <a:pt x="54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1" name="Freeform 35"/>
            <p:cNvSpPr>
              <a:spLocks/>
            </p:cNvSpPr>
            <p:nvPr/>
          </p:nvSpPr>
          <p:spPr bwMode="auto">
            <a:xfrm>
              <a:off x="5307013" y="1192213"/>
              <a:ext cx="17463" cy="28575"/>
            </a:xfrm>
            <a:custGeom>
              <a:avLst/>
              <a:gdLst>
                <a:gd name="T0" fmla="*/ 0 w 20"/>
                <a:gd name="T1" fmla="*/ 0 h 34"/>
                <a:gd name="T2" fmla="*/ 0 w 20"/>
                <a:gd name="T3" fmla="*/ 0 h 34"/>
                <a:gd name="T4" fmla="*/ 20 w 20"/>
                <a:gd name="T5" fmla="*/ 0 h 34"/>
                <a:gd name="T6" fmla="*/ 20 w 20"/>
                <a:gd name="T7" fmla="*/ 34 h 34"/>
                <a:gd name="T8" fmla="*/ 0 w 20"/>
                <a:gd name="T9" fmla="*/ 34 h 34"/>
                <a:gd name="T10" fmla="*/ 0 w 2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4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2" name="Freeform 36"/>
            <p:cNvSpPr>
              <a:spLocks/>
            </p:cNvSpPr>
            <p:nvPr/>
          </p:nvSpPr>
          <p:spPr bwMode="auto">
            <a:xfrm>
              <a:off x="5253038" y="1117601"/>
              <a:ext cx="46038" cy="30163"/>
            </a:xfrm>
            <a:custGeom>
              <a:avLst/>
              <a:gdLst>
                <a:gd name="T0" fmla="*/ 54 w 54"/>
                <a:gd name="T1" fmla="*/ 34 h 34"/>
                <a:gd name="T2" fmla="*/ 54 w 54"/>
                <a:gd name="T3" fmla="*/ 34 h 34"/>
                <a:gd name="T4" fmla="*/ 0 w 54"/>
                <a:gd name="T5" fmla="*/ 34 h 34"/>
                <a:gd name="T6" fmla="*/ 0 w 54"/>
                <a:gd name="T7" fmla="*/ 0 h 34"/>
                <a:gd name="T8" fmla="*/ 54 w 54"/>
                <a:gd name="T9" fmla="*/ 0 h 34"/>
                <a:gd name="T10" fmla="*/ 54 w 54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34">
                  <a:moveTo>
                    <a:pt x="54" y="34"/>
                  </a:moveTo>
                  <a:lnTo>
                    <a:pt x="54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3" name="Freeform 37"/>
            <p:cNvSpPr>
              <a:spLocks/>
            </p:cNvSpPr>
            <p:nvPr/>
          </p:nvSpPr>
          <p:spPr bwMode="auto">
            <a:xfrm>
              <a:off x="5307013" y="1117601"/>
              <a:ext cx="17463" cy="30163"/>
            </a:xfrm>
            <a:custGeom>
              <a:avLst/>
              <a:gdLst>
                <a:gd name="T0" fmla="*/ 0 w 20"/>
                <a:gd name="T1" fmla="*/ 0 h 34"/>
                <a:gd name="T2" fmla="*/ 0 w 20"/>
                <a:gd name="T3" fmla="*/ 0 h 34"/>
                <a:gd name="T4" fmla="*/ 20 w 20"/>
                <a:gd name="T5" fmla="*/ 0 h 34"/>
                <a:gd name="T6" fmla="*/ 20 w 20"/>
                <a:gd name="T7" fmla="*/ 34 h 34"/>
                <a:gd name="T8" fmla="*/ 0 w 20"/>
                <a:gd name="T9" fmla="*/ 34 h 34"/>
                <a:gd name="T10" fmla="*/ 0 w 2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4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4" name="Freeform 38"/>
            <p:cNvSpPr>
              <a:spLocks/>
            </p:cNvSpPr>
            <p:nvPr/>
          </p:nvSpPr>
          <p:spPr bwMode="auto">
            <a:xfrm>
              <a:off x="5253038" y="1042988"/>
              <a:ext cx="46038" cy="30163"/>
            </a:xfrm>
            <a:custGeom>
              <a:avLst/>
              <a:gdLst>
                <a:gd name="T0" fmla="*/ 54 w 54"/>
                <a:gd name="T1" fmla="*/ 34 h 34"/>
                <a:gd name="T2" fmla="*/ 54 w 54"/>
                <a:gd name="T3" fmla="*/ 34 h 34"/>
                <a:gd name="T4" fmla="*/ 0 w 54"/>
                <a:gd name="T5" fmla="*/ 34 h 34"/>
                <a:gd name="T6" fmla="*/ 0 w 54"/>
                <a:gd name="T7" fmla="*/ 0 h 34"/>
                <a:gd name="T8" fmla="*/ 54 w 54"/>
                <a:gd name="T9" fmla="*/ 0 h 34"/>
                <a:gd name="T10" fmla="*/ 54 w 54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34">
                  <a:moveTo>
                    <a:pt x="54" y="34"/>
                  </a:moveTo>
                  <a:lnTo>
                    <a:pt x="54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5" name="Freeform 39"/>
            <p:cNvSpPr>
              <a:spLocks/>
            </p:cNvSpPr>
            <p:nvPr/>
          </p:nvSpPr>
          <p:spPr bwMode="auto">
            <a:xfrm>
              <a:off x="5307013" y="1042988"/>
              <a:ext cx="17463" cy="30163"/>
            </a:xfrm>
            <a:custGeom>
              <a:avLst/>
              <a:gdLst>
                <a:gd name="T0" fmla="*/ 0 w 20"/>
                <a:gd name="T1" fmla="*/ 0 h 34"/>
                <a:gd name="T2" fmla="*/ 0 w 20"/>
                <a:gd name="T3" fmla="*/ 0 h 34"/>
                <a:gd name="T4" fmla="*/ 20 w 20"/>
                <a:gd name="T5" fmla="*/ 0 h 34"/>
                <a:gd name="T6" fmla="*/ 20 w 20"/>
                <a:gd name="T7" fmla="*/ 34 h 34"/>
                <a:gd name="T8" fmla="*/ 0 w 20"/>
                <a:gd name="T9" fmla="*/ 34 h 34"/>
                <a:gd name="T10" fmla="*/ 0 w 2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4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6" name="Freeform 40"/>
            <p:cNvSpPr>
              <a:spLocks/>
            </p:cNvSpPr>
            <p:nvPr/>
          </p:nvSpPr>
          <p:spPr bwMode="auto">
            <a:xfrm>
              <a:off x="5067300" y="938213"/>
              <a:ext cx="441325" cy="390525"/>
            </a:xfrm>
            <a:custGeom>
              <a:avLst/>
              <a:gdLst>
                <a:gd name="T0" fmla="*/ 466 w 518"/>
                <a:gd name="T1" fmla="*/ 456 h 456"/>
                <a:gd name="T2" fmla="*/ 466 w 518"/>
                <a:gd name="T3" fmla="*/ 456 h 456"/>
                <a:gd name="T4" fmla="*/ 401 w 518"/>
                <a:gd name="T5" fmla="*/ 456 h 456"/>
                <a:gd name="T6" fmla="*/ 389 w 518"/>
                <a:gd name="T7" fmla="*/ 444 h 456"/>
                <a:gd name="T8" fmla="*/ 401 w 518"/>
                <a:gd name="T9" fmla="*/ 432 h 456"/>
                <a:gd name="T10" fmla="*/ 466 w 518"/>
                <a:gd name="T11" fmla="*/ 432 h 456"/>
                <a:gd name="T12" fmla="*/ 493 w 518"/>
                <a:gd name="T13" fmla="*/ 409 h 456"/>
                <a:gd name="T14" fmla="*/ 493 w 518"/>
                <a:gd name="T15" fmla="*/ 47 h 456"/>
                <a:gd name="T16" fmla="*/ 466 w 518"/>
                <a:gd name="T17" fmla="*/ 24 h 456"/>
                <a:gd name="T18" fmla="*/ 52 w 518"/>
                <a:gd name="T19" fmla="*/ 24 h 456"/>
                <a:gd name="T20" fmla="*/ 25 w 518"/>
                <a:gd name="T21" fmla="*/ 47 h 456"/>
                <a:gd name="T22" fmla="*/ 25 w 518"/>
                <a:gd name="T23" fmla="*/ 409 h 456"/>
                <a:gd name="T24" fmla="*/ 52 w 518"/>
                <a:gd name="T25" fmla="*/ 432 h 456"/>
                <a:gd name="T26" fmla="*/ 310 w 518"/>
                <a:gd name="T27" fmla="*/ 432 h 456"/>
                <a:gd name="T28" fmla="*/ 322 w 518"/>
                <a:gd name="T29" fmla="*/ 444 h 456"/>
                <a:gd name="T30" fmla="*/ 310 w 518"/>
                <a:gd name="T31" fmla="*/ 456 h 456"/>
                <a:gd name="T32" fmla="*/ 52 w 518"/>
                <a:gd name="T33" fmla="*/ 456 h 456"/>
                <a:gd name="T34" fmla="*/ 0 w 518"/>
                <a:gd name="T35" fmla="*/ 409 h 456"/>
                <a:gd name="T36" fmla="*/ 0 w 518"/>
                <a:gd name="T37" fmla="*/ 47 h 456"/>
                <a:gd name="T38" fmla="*/ 52 w 518"/>
                <a:gd name="T39" fmla="*/ 0 h 456"/>
                <a:gd name="T40" fmla="*/ 466 w 518"/>
                <a:gd name="T41" fmla="*/ 0 h 456"/>
                <a:gd name="T42" fmla="*/ 518 w 518"/>
                <a:gd name="T43" fmla="*/ 47 h 456"/>
                <a:gd name="T44" fmla="*/ 518 w 518"/>
                <a:gd name="T45" fmla="*/ 409 h 456"/>
                <a:gd name="T46" fmla="*/ 466 w 518"/>
                <a:gd name="T47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8" h="456">
                  <a:moveTo>
                    <a:pt x="466" y="456"/>
                  </a:moveTo>
                  <a:lnTo>
                    <a:pt x="466" y="456"/>
                  </a:lnTo>
                  <a:lnTo>
                    <a:pt x="401" y="456"/>
                  </a:lnTo>
                  <a:cubicBezTo>
                    <a:pt x="394" y="456"/>
                    <a:pt x="389" y="451"/>
                    <a:pt x="389" y="444"/>
                  </a:cubicBezTo>
                  <a:cubicBezTo>
                    <a:pt x="389" y="437"/>
                    <a:pt x="394" y="432"/>
                    <a:pt x="401" y="432"/>
                  </a:cubicBezTo>
                  <a:lnTo>
                    <a:pt x="466" y="432"/>
                  </a:lnTo>
                  <a:cubicBezTo>
                    <a:pt x="481" y="432"/>
                    <a:pt x="493" y="422"/>
                    <a:pt x="493" y="409"/>
                  </a:cubicBezTo>
                  <a:lnTo>
                    <a:pt x="493" y="47"/>
                  </a:lnTo>
                  <a:cubicBezTo>
                    <a:pt x="493" y="35"/>
                    <a:pt x="481" y="24"/>
                    <a:pt x="466" y="24"/>
                  </a:cubicBezTo>
                  <a:lnTo>
                    <a:pt x="52" y="24"/>
                  </a:lnTo>
                  <a:cubicBezTo>
                    <a:pt x="37" y="24"/>
                    <a:pt x="25" y="35"/>
                    <a:pt x="25" y="47"/>
                  </a:cubicBezTo>
                  <a:lnTo>
                    <a:pt x="25" y="409"/>
                  </a:lnTo>
                  <a:cubicBezTo>
                    <a:pt x="25" y="422"/>
                    <a:pt x="37" y="432"/>
                    <a:pt x="52" y="432"/>
                  </a:cubicBezTo>
                  <a:lnTo>
                    <a:pt x="310" y="432"/>
                  </a:lnTo>
                  <a:cubicBezTo>
                    <a:pt x="317" y="432"/>
                    <a:pt x="322" y="437"/>
                    <a:pt x="322" y="444"/>
                  </a:cubicBezTo>
                  <a:cubicBezTo>
                    <a:pt x="322" y="451"/>
                    <a:pt x="317" y="456"/>
                    <a:pt x="310" y="456"/>
                  </a:cubicBezTo>
                  <a:lnTo>
                    <a:pt x="52" y="456"/>
                  </a:lnTo>
                  <a:cubicBezTo>
                    <a:pt x="23" y="456"/>
                    <a:pt x="0" y="435"/>
                    <a:pt x="0" y="409"/>
                  </a:cubicBezTo>
                  <a:lnTo>
                    <a:pt x="0" y="47"/>
                  </a:lnTo>
                  <a:cubicBezTo>
                    <a:pt x="0" y="21"/>
                    <a:pt x="23" y="0"/>
                    <a:pt x="52" y="0"/>
                  </a:cubicBezTo>
                  <a:lnTo>
                    <a:pt x="466" y="0"/>
                  </a:lnTo>
                  <a:cubicBezTo>
                    <a:pt x="495" y="0"/>
                    <a:pt x="518" y="21"/>
                    <a:pt x="518" y="47"/>
                  </a:cubicBezTo>
                  <a:lnTo>
                    <a:pt x="518" y="409"/>
                  </a:lnTo>
                  <a:cubicBezTo>
                    <a:pt x="518" y="435"/>
                    <a:pt x="495" y="456"/>
                    <a:pt x="466" y="4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7" name="Freeform 41"/>
            <p:cNvSpPr>
              <a:spLocks/>
            </p:cNvSpPr>
            <p:nvPr/>
          </p:nvSpPr>
          <p:spPr bwMode="auto">
            <a:xfrm>
              <a:off x="5310188" y="1295401"/>
              <a:ext cx="42863" cy="44450"/>
            </a:xfrm>
            <a:custGeom>
              <a:avLst/>
              <a:gdLst>
                <a:gd name="T0" fmla="*/ 51 w 51"/>
                <a:gd name="T1" fmla="*/ 26 h 52"/>
                <a:gd name="T2" fmla="*/ 51 w 51"/>
                <a:gd name="T3" fmla="*/ 26 h 52"/>
                <a:gd name="T4" fmla="*/ 25 w 51"/>
                <a:gd name="T5" fmla="*/ 52 h 52"/>
                <a:gd name="T6" fmla="*/ 0 w 51"/>
                <a:gd name="T7" fmla="*/ 26 h 52"/>
                <a:gd name="T8" fmla="*/ 25 w 51"/>
                <a:gd name="T9" fmla="*/ 0 h 52"/>
                <a:gd name="T10" fmla="*/ 51 w 51"/>
                <a:gd name="T11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2"/>
                    <a:pt x="25" y="52"/>
                  </a:cubicBez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40" y="0"/>
                    <a:pt x="51" y="12"/>
                    <a:pt x="51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8" name="Freeform 42"/>
            <p:cNvSpPr>
              <a:spLocks/>
            </p:cNvSpPr>
            <p:nvPr/>
          </p:nvSpPr>
          <p:spPr bwMode="auto">
            <a:xfrm>
              <a:off x="5387975" y="1295401"/>
              <a:ext cx="42863" cy="44450"/>
            </a:xfrm>
            <a:custGeom>
              <a:avLst/>
              <a:gdLst>
                <a:gd name="T0" fmla="*/ 51 w 51"/>
                <a:gd name="T1" fmla="*/ 26 h 52"/>
                <a:gd name="T2" fmla="*/ 51 w 51"/>
                <a:gd name="T3" fmla="*/ 26 h 52"/>
                <a:gd name="T4" fmla="*/ 25 w 51"/>
                <a:gd name="T5" fmla="*/ 52 h 52"/>
                <a:gd name="T6" fmla="*/ 0 w 51"/>
                <a:gd name="T7" fmla="*/ 26 h 52"/>
                <a:gd name="T8" fmla="*/ 25 w 51"/>
                <a:gd name="T9" fmla="*/ 0 h 52"/>
                <a:gd name="T10" fmla="*/ 51 w 51"/>
                <a:gd name="T11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2"/>
                    <a:pt x="25" y="52"/>
                  </a:cubicBez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40" y="0"/>
                    <a:pt x="51" y="12"/>
                    <a:pt x="51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439" name="组合 19613"/>
          <p:cNvGrpSpPr/>
          <p:nvPr/>
        </p:nvGrpSpPr>
        <p:grpSpPr>
          <a:xfrm>
            <a:off x="8421202" y="5044513"/>
            <a:ext cx="520821" cy="510235"/>
            <a:chOff x="7445375" y="935038"/>
            <a:chExt cx="390525" cy="382588"/>
          </a:xfrm>
          <a:solidFill>
            <a:srgbClr val="3C3C3B"/>
          </a:solidFill>
        </p:grpSpPr>
        <p:sp>
          <p:nvSpPr>
            <p:cNvPr id="440" name="Freeform 87"/>
            <p:cNvSpPr>
              <a:spLocks noEditPoints="1"/>
            </p:cNvSpPr>
            <p:nvPr/>
          </p:nvSpPr>
          <p:spPr bwMode="auto">
            <a:xfrm>
              <a:off x="7445375" y="935038"/>
              <a:ext cx="390525" cy="217488"/>
            </a:xfrm>
            <a:custGeom>
              <a:avLst/>
              <a:gdLst>
                <a:gd name="T0" fmla="*/ 229 w 458"/>
                <a:gd name="T1" fmla="*/ 25 h 255"/>
                <a:gd name="T2" fmla="*/ 229 w 458"/>
                <a:gd name="T3" fmla="*/ 25 h 255"/>
                <a:gd name="T4" fmla="*/ 24 w 458"/>
                <a:gd name="T5" fmla="*/ 128 h 255"/>
                <a:gd name="T6" fmla="*/ 229 w 458"/>
                <a:gd name="T7" fmla="*/ 231 h 255"/>
                <a:gd name="T8" fmla="*/ 434 w 458"/>
                <a:gd name="T9" fmla="*/ 128 h 255"/>
                <a:gd name="T10" fmla="*/ 229 w 458"/>
                <a:gd name="T11" fmla="*/ 25 h 255"/>
                <a:gd name="T12" fmla="*/ 229 w 458"/>
                <a:gd name="T13" fmla="*/ 255 h 255"/>
                <a:gd name="T14" fmla="*/ 229 w 458"/>
                <a:gd name="T15" fmla="*/ 255 h 255"/>
                <a:gd name="T16" fmla="*/ 0 w 458"/>
                <a:gd name="T17" fmla="*/ 128 h 255"/>
                <a:gd name="T18" fmla="*/ 229 w 458"/>
                <a:gd name="T19" fmla="*/ 0 h 255"/>
                <a:gd name="T20" fmla="*/ 458 w 458"/>
                <a:gd name="T21" fmla="*/ 128 h 255"/>
                <a:gd name="T22" fmla="*/ 229 w 458"/>
                <a:gd name="T2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8" h="255">
                  <a:moveTo>
                    <a:pt x="229" y="25"/>
                  </a:moveTo>
                  <a:lnTo>
                    <a:pt x="229" y="25"/>
                  </a:lnTo>
                  <a:cubicBezTo>
                    <a:pt x="118" y="25"/>
                    <a:pt x="24" y="72"/>
                    <a:pt x="24" y="128"/>
                  </a:cubicBezTo>
                  <a:cubicBezTo>
                    <a:pt x="24" y="184"/>
                    <a:pt x="118" y="231"/>
                    <a:pt x="229" y="231"/>
                  </a:cubicBezTo>
                  <a:cubicBezTo>
                    <a:pt x="340" y="231"/>
                    <a:pt x="434" y="184"/>
                    <a:pt x="434" y="128"/>
                  </a:cubicBezTo>
                  <a:cubicBezTo>
                    <a:pt x="434" y="72"/>
                    <a:pt x="340" y="25"/>
                    <a:pt x="229" y="25"/>
                  </a:cubicBezTo>
                  <a:close/>
                  <a:moveTo>
                    <a:pt x="229" y="255"/>
                  </a:moveTo>
                  <a:lnTo>
                    <a:pt x="229" y="255"/>
                  </a:lnTo>
                  <a:cubicBezTo>
                    <a:pt x="100" y="255"/>
                    <a:pt x="0" y="199"/>
                    <a:pt x="0" y="128"/>
                  </a:cubicBezTo>
                  <a:cubicBezTo>
                    <a:pt x="0" y="56"/>
                    <a:pt x="100" y="0"/>
                    <a:pt x="229" y="0"/>
                  </a:cubicBezTo>
                  <a:cubicBezTo>
                    <a:pt x="358" y="0"/>
                    <a:pt x="458" y="56"/>
                    <a:pt x="458" y="128"/>
                  </a:cubicBezTo>
                  <a:cubicBezTo>
                    <a:pt x="458" y="199"/>
                    <a:pt x="358" y="255"/>
                    <a:pt x="229" y="2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1" name="Freeform 88"/>
            <p:cNvSpPr>
              <a:spLocks/>
            </p:cNvSpPr>
            <p:nvPr/>
          </p:nvSpPr>
          <p:spPr bwMode="auto">
            <a:xfrm>
              <a:off x="7445375" y="1039813"/>
              <a:ext cx="390525" cy="265113"/>
            </a:xfrm>
            <a:custGeom>
              <a:avLst/>
              <a:gdLst>
                <a:gd name="T0" fmla="*/ 264 w 458"/>
                <a:gd name="T1" fmla="*/ 310 h 310"/>
                <a:gd name="T2" fmla="*/ 264 w 458"/>
                <a:gd name="T3" fmla="*/ 310 h 310"/>
                <a:gd name="T4" fmla="*/ 252 w 458"/>
                <a:gd name="T5" fmla="*/ 298 h 310"/>
                <a:gd name="T6" fmla="*/ 263 w 458"/>
                <a:gd name="T7" fmla="*/ 285 h 310"/>
                <a:gd name="T8" fmla="*/ 434 w 458"/>
                <a:gd name="T9" fmla="*/ 183 h 310"/>
                <a:gd name="T10" fmla="*/ 434 w 458"/>
                <a:gd name="T11" fmla="*/ 156 h 310"/>
                <a:gd name="T12" fmla="*/ 229 w 458"/>
                <a:gd name="T13" fmla="*/ 225 h 310"/>
                <a:gd name="T14" fmla="*/ 0 w 458"/>
                <a:gd name="T15" fmla="*/ 98 h 310"/>
                <a:gd name="T16" fmla="*/ 0 w 458"/>
                <a:gd name="T17" fmla="*/ 12 h 310"/>
                <a:gd name="T18" fmla="*/ 12 w 458"/>
                <a:gd name="T19" fmla="*/ 0 h 310"/>
                <a:gd name="T20" fmla="*/ 24 w 458"/>
                <a:gd name="T21" fmla="*/ 12 h 310"/>
                <a:gd name="T22" fmla="*/ 24 w 458"/>
                <a:gd name="T23" fmla="*/ 98 h 310"/>
                <a:gd name="T24" fmla="*/ 229 w 458"/>
                <a:gd name="T25" fmla="*/ 200 h 310"/>
                <a:gd name="T26" fmla="*/ 434 w 458"/>
                <a:gd name="T27" fmla="*/ 98 h 310"/>
                <a:gd name="T28" fmla="*/ 434 w 458"/>
                <a:gd name="T29" fmla="*/ 12 h 310"/>
                <a:gd name="T30" fmla="*/ 458 w 458"/>
                <a:gd name="T31" fmla="*/ 12 h 310"/>
                <a:gd name="T32" fmla="*/ 458 w 458"/>
                <a:gd name="T33" fmla="*/ 183 h 310"/>
                <a:gd name="T34" fmla="*/ 265 w 458"/>
                <a:gd name="T35" fmla="*/ 310 h 310"/>
                <a:gd name="T36" fmla="*/ 264 w 458"/>
                <a:gd name="T37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310">
                  <a:moveTo>
                    <a:pt x="264" y="310"/>
                  </a:moveTo>
                  <a:lnTo>
                    <a:pt x="264" y="310"/>
                  </a:lnTo>
                  <a:cubicBezTo>
                    <a:pt x="258" y="310"/>
                    <a:pt x="252" y="305"/>
                    <a:pt x="252" y="298"/>
                  </a:cubicBezTo>
                  <a:cubicBezTo>
                    <a:pt x="251" y="292"/>
                    <a:pt x="256" y="286"/>
                    <a:pt x="263" y="285"/>
                  </a:cubicBezTo>
                  <a:cubicBezTo>
                    <a:pt x="360" y="277"/>
                    <a:pt x="434" y="233"/>
                    <a:pt x="434" y="183"/>
                  </a:cubicBezTo>
                  <a:lnTo>
                    <a:pt x="434" y="156"/>
                  </a:lnTo>
                  <a:cubicBezTo>
                    <a:pt x="396" y="197"/>
                    <a:pt x="319" y="225"/>
                    <a:pt x="229" y="225"/>
                  </a:cubicBezTo>
                  <a:cubicBezTo>
                    <a:pt x="100" y="225"/>
                    <a:pt x="0" y="169"/>
                    <a:pt x="0" y="98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lnTo>
                    <a:pt x="24" y="98"/>
                  </a:lnTo>
                  <a:cubicBezTo>
                    <a:pt x="24" y="153"/>
                    <a:pt x="118" y="200"/>
                    <a:pt x="229" y="200"/>
                  </a:cubicBezTo>
                  <a:cubicBezTo>
                    <a:pt x="340" y="200"/>
                    <a:pt x="434" y="153"/>
                    <a:pt x="434" y="98"/>
                  </a:cubicBezTo>
                  <a:lnTo>
                    <a:pt x="434" y="12"/>
                  </a:lnTo>
                  <a:lnTo>
                    <a:pt x="458" y="12"/>
                  </a:lnTo>
                  <a:lnTo>
                    <a:pt x="458" y="183"/>
                  </a:lnTo>
                  <a:cubicBezTo>
                    <a:pt x="458" y="247"/>
                    <a:pt x="377" y="300"/>
                    <a:pt x="265" y="310"/>
                  </a:cubicBezTo>
                  <a:cubicBezTo>
                    <a:pt x="265" y="310"/>
                    <a:pt x="265" y="310"/>
                    <a:pt x="264" y="3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2" name="Freeform 89"/>
            <p:cNvSpPr>
              <a:spLocks/>
            </p:cNvSpPr>
            <p:nvPr/>
          </p:nvSpPr>
          <p:spPr bwMode="auto">
            <a:xfrm>
              <a:off x="7445375" y="1112838"/>
              <a:ext cx="174625" cy="190500"/>
            </a:xfrm>
            <a:custGeom>
              <a:avLst/>
              <a:gdLst>
                <a:gd name="T0" fmla="*/ 192 w 205"/>
                <a:gd name="T1" fmla="*/ 223 h 223"/>
                <a:gd name="T2" fmla="*/ 192 w 205"/>
                <a:gd name="T3" fmla="*/ 223 h 223"/>
                <a:gd name="T4" fmla="*/ 191 w 205"/>
                <a:gd name="T5" fmla="*/ 223 h 223"/>
                <a:gd name="T6" fmla="*/ 0 w 205"/>
                <a:gd name="T7" fmla="*/ 97 h 223"/>
                <a:gd name="T8" fmla="*/ 0 w 205"/>
                <a:gd name="T9" fmla="*/ 12 h 223"/>
                <a:gd name="T10" fmla="*/ 12 w 205"/>
                <a:gd name="T11" fmla="*/ 0 h 223"/>
                <a:gd name="T12" fmla="*/ 24 w 205"/>
                <a:gd name="T13" fmla="*/ 12 h 223"/>
                <a:gd name="T14" fmla="*/ 24 w 205"/>
                <a:gd name="T15" fmla="*/ 97 h 223"/>
                <a:gd name="T16" fmla="*/ 193 w 205"/>
                <a:gd name="T17" fmla="*/ 199 h 223"/>
                <a:gd name="T18" fmla="*/ 204 w 205"/>
                <a:gd name="T19" fmla="*/ 212 h 223"/>
                <a:gd name="T20" fmla="*/ 192 w 205"/>
                <a:gd name="T2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223">
                  <a:moveTo>
                    <a:pt x="192" y="223"/>
                  </a:moveTo>
                  <a:lnTo>
                    <a:pt x="192" y="223"/>
                  </a:lnTo>
                  <a:cubicBezTo>
                    <a:pt x="192" y="223"/>
                    <a:pt x="191" y="223"/>
                    <a:pt x="191" y="223"/>
                  </a:cubicBezTo>
                  <a:cubicBezTo>
                    <a:pt x="80" y="213"/>
                    <a:pt x="0" y="160"/>
                    <a:pt x="0" y="97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lnTo>
                    <a:pt x="24" y="97"/>
                  </a:lnTo>
                  <a:cubicBezTo>
                    <a:pt x="24" y="147"/>
                    <a:pt x="97" y="190"/>
                    <a:pt x="193" y="199"/>
                  </a:cubicBezTo>
                  <a:cubicBezTo>
                    <a:pt x="200" y="199"/>
                    <a:pt x="205" y="205"/>
                    <a:pt x="204" y="212"/>
                  </a:cubicBezTo>
                  <a:cubicBezTo>
                    <a:pt x="204" y="219"/>
                    <a:pt x="198" y="223"/>
                    <a:pt x="192" y="2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3" name="Freeform 90"/>
            <p:cNvSpPr>
              <a:spLocks/>
            </p:cNvSpPr>
            <p:nvPr/>
          </p:nvSpPr>
          <p:spPr bwMode="auto">
            <a:xfrm>
              <a:off x="7629525" y="1076326"/>
              <a:ext cx="65088" cy="44450"/>
            </a:xfrm>
            <a:custGeom>
              <a:avLst/>
              <a:gdLst>
                <a:gd name="T0" fmla="*/ 11 w 76"/>
                <a:gd name="T1" fmla="*/ 51 h 51"/>
                <a:gd name="T2" fmla="*/ 11 w 76"/>
                <a:gd name="T3" fmla="*/ 51 h 51"/>
                <a:gd name="T4" fmla="*/ 3 w 76"/>
                <a:gd name="T5" fmla="*/ 46 h 51"/>
                <a:gd name="T6" fmla="*/ 7 w 76"/>
                <a:gd name="T7" fmla="*/ 32 h 51"/>
                <a:gd name="T8" fmla="*/ 60 w 76"/>
                <a:gd name="T9" fmla="*/ 3 h 51"/>
                <a:gd name="T10" fmla="*/ 74 w 76"/>
                <a:gd name="T11" fmla="*/ 7 h 51"/>
                <a:gd name="T12" fmla="*/ 70 w 76"/>
                <a:gd name="T13" fmla="*/ 20 h 51"/>
                <a:gd name="T14" fmla="*/ 16 w 76"/>
                <a:gd name="T15" fmla="*/ 50 h 51"/>
                <a:gd name="T16" fmla="*/ 11 w 76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1">
                  <a:moveTo>
                    <a:pt x="11" y="51"/>
                  </a:moveTo>
                  <a:lnTo>
                    <a:pt x="11" y="51"/>
                  </a:lnTo>
                  <a:cubicBezTo>
                    <a:pt x="8" y="51"/>
                    <a:pt x="5" y="49"/>
                    <a:pt x="3" y="46"/>
                  </a:cubicBezTo>
                  <a:cubicBezTo>
                    <a:pt x="0" y="41"/>
                    <a:pt x="2" y="35"/>
                    <a:pt x="7" y="32"/>
                  </a:cubicBezTo>
                  <a:lnTo>
                    <a:pt x="60" y="3"/>
                  </a:lnTo>
                  <a:cubicBezTo>
                    <a:pt x="65" y="0"/>
                    <a:pt x="71" y="2"/>
                    <a:pt x="74" y="7"/>
                  </a:cubicBezTo>
                  <a:cubicBezTo>
                    <a:pt x="76" y="12"/>
                    <a:pt x="75" y="18"/>
                    <a:pt x="70" y="20"/>
                  </a:cubicBezTo>
                  <a:lnTo>
                    <a:pt x="16" y="50"/>
                  </a:lnTo>
                  <a:cubicBezTo>
                    <a:pt x="15" y="50"/>
                    <a:pt x="13" y="51"/>
                    <a:pt x="11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4" name="Freeform 91"/>
            <p:cNvSpPr>
              <a:spLocks/>
            </p:cNvSpPr>
            <p:nvPr/>
          </p:nvSpPr>
          <p:spPr bwMode="auto">
            <a:xfrm>
              <a:off x="7585075" y="1076326"/>
              <a:ext cx="65088" cy="44450"/>
            </a:xfrm>
            <a:custGeom>
              <a:avLst/>
              <a:gdLst>
                <a:gd name="T0" fmla="*/ 64 w 76"/>
                <a:gd name="T1" fmla="*/ 51 h 51"/>
                <a:gd name="T2" fmla="*/ 64 w 76"/>
                <a:gd name="T3" fmla="*/ 51 h 51"/>
                <a:gd name="T4" fmla="*/ 60 w 76"/>
                <a:gd name="T5" fmla="*/ 50 h 51"/>
                <a:gd name="T6" fmla="*/ 6 w 76"/>
                <a:gd name="T7" fmla="*/ 20 h 51"/>
                <a:gd name="T8" fmla="*/ 2 w 76"/>
                <a:gd name="T9" fmla="*/ 7 h 51"/>
                <a:gd name="T10" fmla="*/ 16 w 76"/>
                <a:gd name="T11" fmla="*/ 3 h 51"/>
                <a:gd name="T12" fmla="*/ 69 w 76"/>
                <a:gd name="T13" fmla="*/ 32 h 51"/>
                <a:gd name="T14" fmla="*/ 73 w 76"/>
                <a:gd name="T15" fmla="*/ 46 h 51"/>
                <a:gd name="T16" fmla="*/ 64 w 76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1">
                  <a:moveTo>
                    <a:pt x="64" y="51"/>
                  </a:moveTo>
                  <a:lnTo>
                    <a:pt x="64" y="51"/>
                  </a:lnTo>
                  <a:cubicBezTo>
                    <a:pt x="63" y="51"/>
                    <a:pt x="61" y="50"/>
                    <a:pt x="60" y="50"/>
                  </a:cubicBezTo>
                  <a:lnTo>
                    <a:pt x="6" y="20"/>
                  </a:lnTo>
                  <a:cubicBezTo>
                    <a:pt x="1" y="18"/>
                    <a:pt x="0" y="12"/>
                    <a:pt x="2" y="7"/>
                  </a:cubicBezTo>
                  <a:cubicBezTo>
                    <a:pt x="5" y="2"/>
                    <a:pt x="11" y="0"/>
                    <a:pt x="16" y="3"/>
                  </a:cubicBezTo>
                  <a:lnTo>
                    <a:pt x="69" y="32"/>
                  </a:lnTo>
                  <a:cubicBezTo>
                    <a:pt x="74" y="35"/>
                    <a:pt x="76" y="41"/>
                    <a:pt x="73" y="46"/>
                  </a:cubicBezTo>
                  <a:cubicBezTo>
                    <a:pt x="71" y="49"/>
                    <a:pt x="68" y="51"/>
                    <a:pt x="64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5" name="Freeform 92"/>
            <p:cNvSpPr>
              <a:spLocks/>
            </p:cNvSpPr>
            <p:nvPr/>
          </p:nvSpPr>
          <p:spPr bwMode="auto">
            <a:xfrm>
              <a:off x="7631113" y="1057276"/>
              <a:ext cx="17463" cy="63500"/>
            </a:xfrm>
            <a:custGeom>
              <a:avLst/>
              <a:gdLst>
                <a:gd name="T0" fmla="*/ 9 w 19"/>
                <a:gd name="T1" fmla="*/ 75 h 75"/>
                <a:gd name="T2" fmla="*/ 9 w 19"/>
                <a:gd name="T3" fmla="*/ 75 h 75"/>
                <a:gd name="T4" fmla="*/ 0 w 19"/>
                <a:gd name="T5" fmla="*/ 65 h 75"/>
                <a:gd name="T6" fmla="*/ 0 w 19"/>
                <a:gd name="T7" fmla="*/ 10 h 75"/>
                <a:gd name="T8" fmla="*/ 9 w 19"/>
                <a:gd name="T9" fmla="*/ 0 h 75"/>
                <a:gd name="T10" fmla="*/ 19 w 19"/>
                <a:gd name="T11" fmla="*/ 10 h 75"/>
                <a:gd name="T12" fmla="*/ 19 w 19"/>
                <a:gd name="T13" fmla="*/ 65 h 75"/>
                <a:gd name="T14" fmla="*/ 9 w 19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5">
                  <a:moveTo>
                    <a:pt x="9" y="75"/>
                  </a:moveTo>
                  <a:lnTo>
                    <a:pt x="9" y="75"/>
                  </a:lnTo>
                  <a:cubicBezTo>
                    <a:pt x="4" y="75"/>
                    <a:pt x="0" y="70"/>
                    <a:pt x="0" y="65"/>
                  </a:cubicBezTo>
                  <a:lnTo>
                    <a:pt x="0" y="10"/>
                  </a:ln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lnTo>
                    <a:pt x="19" y="65"/>
                  </a:lnTo>
                  <a:cubicBezTo>
                    <a:pt x="19" y="70"/>
                    <a:pt x="15" y="75"/>
                    <a:pt x="9" y="7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6" name="Freeform 93"/>
            <p:cNvSpPr>
              <a:spLocks/>
            </p:cNvSpPr>
            <p:nvPr/>
          </p:nvSpPr>
          <p:spPr bwMode="auto">
            <a:xfrm>
              <a:off x="7583488" y="965201"/>
              <a:ext cx="65088" cy="44450"/>
            </a:xfrm>
            <a:custGeom>
              <a:avLst/>
              <a:gdLst>
                <a:gd name="T0" fmla="*/ 11 w 76"/>
                <a:gd name="T1" fmla="*/ 51 h 51"/>
                <a:gd name="T2" fmla="*/ 11 w 76"/>
                <a:gd name="T3" fmla="*/ 51 h 51"/>
                <a:gd name="T4" fmla="*/ 3 w 76"/>
                <a:gd name="T5" fmla="*/ 45 h 51"/>
                <a:gd name="T6" fmla="*/ 7 w 76"/>
                <a:gd name="T7" fmla="*/ 32 h 51"/>
                <a:gd name="T8" fmla="*/ 60 w 76"/>
                <a:gd name="T9" fmla="*/ 3 h 51"/>
                <a:gd name="T10" fmla="*/ 73 w 76"/>
                <a:gd name="T11" fmla="*/ 7 h 51"/>
                <a:gd name="T12" fmla="*/ 70 w 76"/>
                <a:gd name="T13" fmla="*/ 20 h 51"/>
                <a:gd name="T14" fmla="*/ 16 w 76"/>
                <a:gd name="T15" fmla="*/ 49 h 51"/>
                <a:gd name="T16" fmla="*/ 11 w 76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1">
                  <a:moveTo>
                    <a:pt x="11" y="51"/>
                  </a:moveTo>
                  <a:lnTo>
                    <a:pt x="11" y="51"/>
                  </a:lnTo>
                  <a:cubicBezTo>
                    <a:pt x="8" y="51"/>
                    <a:pt x="4" y="49"/>
                    <a:pt x="3" y="45"/>
                  </a:cubicBezTo>
                  <a:cubicBezTo>
                    <a:pt x="0" y="41"/>
                    <a:pt x="2" y="35"/>
                    <a:pt x="7" y="32"/>
                  </a:cubicBezTo>
                  <a:lnTo>
                    <a:pt x="60" y="3"/>
                  </a:lnTo>
                  <a:cubicBezTo>
                    <a:pt x="65" y="0"/>
                    <a:pt x="71" y="2"/>
                    <a:pt x="73" y="7"/>
                  </a:cubicBezTo>
                  <a:cubicBezTo>
                    <a:pt x="76" y="11"/>
                    <a:pt x="74" y="17"/>
                    <a:pt x="70" y="20"/>
                  </a:cubicBezTo>
                  <a:lnTo>
                    <a:pt x="16" y="49"/>
                  </a:lnTo>
                  <a:cubicBezTo>
                    <a:pt x="14" y="50"/>
                    <a:pt x="13" y="51"/>
                    <a:pt x="11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7" name="Freeform 94"/>
            <p:cNvSpPr>
              <a:spLocks/>
            </p:cNvSpPr>
            <p:nvPr/>
          </p:nvSpPr>
          <p:spPr bwMode="auto">
            <a:xfrm>
              <a:off x="7629525" y="965201"/>
              <a:ext cx="65088" cy="44450"/>
            </a:xfrm>
            <a:custGeom>
              <a:avLst/>
              <a:gdLst>
                <a:gd name="T0" fmla="*/ 64 w 76"/>
                <a:gd name="T1" fmla="*/ 51 h 51"/>
                <a:gd name="T2" fmla="*/ 64 w 76"/>
                <a:gd name="T3" fmla="*/ 51 h 51"/>
                <a:gd name="T4" fmla="*/ 60 w 76"/>
                <a:gd name="T5" fmla="*/ 49 h 51"/>
                <a:gd name="T6" fmla="*/ 6 w 76"/>
                <a:gd name="T7" fmla="*/ 20 h 51"/>
                <a:gd name="T8" fmla="*/ 2 w 76"/>
                <a:gd name="T9" fmla="*/ 7 h 51"/>
                <a:gd name="T10" fmla="*/ 16 w 76"/>
                <a:gd name="T11" fmla="*/ 3 h 51"/>
                <a:gd name="T12" fmla="*/ 69 w 76"/>
                <a:gd name="T13" fmla="*/ 32 h 51"/>
                <a:gd name="T14" fmla="*/ 73 w 76"/>
                <a:gd name="T15" fmla="*/ 45 h 51"/>
                <a:gd name="T16" fmla="*/ 64 w 76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1">
                  <a:moveTo>
                    <a:pt x="64" y="51"/>
                  </a:moveTo>
                  <a:lnTo>
                    <a:pt x="64" y="51"/>
                  </a:lnTo>
                  <a:cubicBezTo>
                    <a:pt x="63" y="51"/>
                    <a:pt x="61" y="50"/>
                    <a:pt x="60" y="49"/>
                  </a:cubicBezTo>
                  <a:lnTo>
                    <a:pt x="6" y="20"/>
                  </a:lnTo>
                  <a:cubicBezTo>
                    <a:pt x="1" y="17"/>
                    <a:pt x="0" y="11"/>
                    <a:pt x="2" y="7"/>
                  </a:cubicBezTo>
                  <a:cubicBezTo>
                    <a:pt x="5" y="2"/>
                    <a:pt x="11" y="0"/>
                    <a:pt x="16" y="3"/>
                  </a:cubicBezTo>
                  <a:lnTo>
                    <a:pt x="69" y="32"/>
                  </a:lnTo>
                  <a:cubicBezTo>
                    <a:pt x="74" y="35"/>
                    <a:pt x="76" y="41"/>
                    <a:pt x="73" y="45"/>
                  </a:cubicBezTo>
                  <a:cubicBezTo>
                    <a:pt x="71" y="49"/>
                    <a:pt x="68" y="51"/>
                    <a:pt x="64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8" name="Freeform 95"/>
            <p:cNvSpPr>
              <a:spLocks/>
            </p:cNvSpPr>
            <p:nvPr/>
          </p:nvSpPr>
          <p:spPr bwMode="auto">
            <a:xfrm>
              <a:off x="7631113" y="966788"/>
              <a:ext cx="17463" cy="63500"/>
            </a:xfrm>
            <a:custGeom>
              <a:avLst/>
              <a:gdLst>
                <a:gd name="T0" fmla="*/ 10 w 20"/>
                <a:gd name="T1" fmla="*/ 74 h 74"/>
                <a:gd name="T2" fmla="*/ 10 w 20"/>
                <a:gd name="T3" fmla="*/ 74 h 74"/>
                <a:gd name="T4" fmla="*/ 0 w 20"/>
                <a:gd name="T5" fmla="*/ 64 h 74"/>
                <a:gd name="T6" fmla="*/ 0 w 20"/>
                <a:gd name="T7" fmla="*/ 9 h 74"/>
                <a:gd name="T8" fmla="*/ 10 w 20"/>
                <a:gd name="T9" fmla="*/ 0 h 74"/>
                <a:gd name="T10" fmla="*/ 20 w 20"/>
                <a:gd name="T11" fmla="*/ 9 h 74"/>
                <a:gd name="T12" fmla="*/ 20 w 20"/>
                <a:gd name="T13" fmla="*/ 64 h 74"/>
                <a:gd name="T14" fmla="*/ 10 w 20"/>
                <a:gd name="T1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4">
                  <a:moveTo>
                    <a:pt x="10" y="74"/>
                  </a:moveTo>
                  <a:lnTo>
                    <a:pt x="10" y="74"/>
                  </a:lnTo>
                  <a:cubicBezTo>
                    <a:pt x="4" y="74"/>
                    <a:pt x="0" y="69"/>
                    <a:pt x="0" y="64"/>
                  </a:cubicBezTo>
                  <a:lnTo>
                    <a:pt x="0" y="9"/>
                  </a:ln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9"/>
                  </a:cubicBezTo>
                  <a:lnTo>
                    <a:pt x="20" y="64"/>
                  </a:lnTo>
                  <a:cubicBezTo>
                    <a:pt x="20" y="69"/>
                    <a:pt x="15" y="74"/>
                    <a:pt x="10" y="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9" name="Freeform 96"/>
            <p:cNvSpPr>
              <a:spLocks/>
            </p:cNvSpPr>
            <p:nvPr/>
          </p:nvSpPr>
          <p:spPr bwMode="auto">
            <a:xfrm>
              <a:off x="7507288" y="1035051"/>
              <a:ext cx="63500" cy="42863"/>
            </a:xfrm>
            <a:custGeom>
              <a:avLst/>
              <a:gdLst>
                <a:gd name="T0" fmla="*/ 64 w 76"/>
                <a:gd name="T1" fmla="*/ 51 h 51"/>
                <a:gd name="T2" fmla="*/ 64 w 76"/>
                <a:gd name="T3" fmla="*/ 51 h 51"/>
                <a:gd name="T4" fmla="*/ 60 w 76"/>
                <a:gd name="T5" fmla="*/ 49 h 51"/>
                <a:gd name="T6" fmla="*/ 7 w 76"/>
                <a:gd name="T7" fmla="*/ 20 h 51"/>
                <a:gd name="T8" fmla="*/ 3 w 76"/>
                <a:gd name="T9" fmla="*/ 7 h 51"/>
                <a:gd name="T10" fmla="*/ 16 w 76"/>
                <a:gd name="T11" fmla="*/ 3 h 51"/>
                <a:gd name="T12" fmla="*/ 69 w 76"/>
                <a:gd name="T13" fmla="*/ 32 h 51"/>
                <a:gd name="T14" fmla="*/ 73 w 76"/>
                <a:gd name="T15" fmla="*/ 46 h 51"/>
                <a:gd name="T16" fmla="*/ 64 w 76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1">
                  <a:moveTo>
                    <a:pt x="64" y="51"/>
                  </a:moveTo>
                  <a:lnTo>
                    <a:pt x="64" y="51"/>
                  </a:lnTo>
                  <a:cubicBezTo>
                    <a:pt x="63" y="51"/>
                    <a:pt x="61" y="50"/>
                    <a:pt x="60" y="49"/>
                  </a:cubicBezTo>
                  <a:lnTo>
                    <a:pt x="7" y="20"/>
                  </a:lnTo>
                  <a:cubicBezTo>
                    <a:pt x="2" y="17"/>
                    <a:pt x="0" y="11"/>
                    <a:pt x="3" y="7"/>
                  </a:cubicBezTo>
                  <a:cubicBezTo>
                    <a:pt x="5" y="2"/>
                    <a:pt x="11" y="0"/>
                    <a:pt x="16" y="3"/>
                  </a:cubicBezTo>
                  <a:lnTo>
                    <a:pt x="69" y="32"/>
                  </a:lnTo>
                  <a:cubicBezTo>
                    <a:pt x="74" y="35"/>
                    <a:pt x="76" y="41"/>
                    <a:pt x="73" y="46"/>
                  </a:cubicBezTo>
                  <a:cubicBezTo>
                    <a:pt x="71" y="49"/>
                    <a:pt x="68" y="51"/>
                    <a:pt x="64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0" name="Freeform 97"/>
            <p:cNvSpPr>
              <a:spLocks/>
            </p:cNvSpPr>
            <p:nvPr/>
          </p:nvSpPr>
          <p:spPr bwMode="auto">
            <a:xfrm>
              <a:off x="7507288" y="1009651"/>
              <a:ext cx="63500" cy="42863"/>
            </a:xfrm>
            <a:custGeom>
              <a:avLst/>
              <a:gdLst>
                <a:gd name="T0" fmla="*/ 11 w 76"/>
                <a:gd name="T1" fmla="*/ 50 h 50"/>
                <a:gd name="T2" fmla="*/ 11 w 76"/>
                <a:gd name="T3" fmla="*/ 50 h 50"/>
                <a:gd name="T4" fmla="*/ 3 w 76"/>
                <a:gd name="T5" fmla="*/ 45 h 50"/>
                <a:gd name="T6" fmla="*/ 7 w 76"/>
                <a:gd name="T7" fmla="*/ 32 h 50"/>
                <a:gd name="T8" fmla="*/ 60 w 76"/>
                <a:gd name="T9" fmla="*/ 2 h 50"/>
                <a:gd name="T10" fmla="*/ 73 w 76"/>
                <a:gd name="T11" fmla="*/ 6 h 50"/>
                <a:gd name="T12" fmla="*/ 69 w 76"/>
                <a:gd name="T13" fmla="*/ 19 h 50"/>
                <a:gd name="T14" fmla="*/ 16 w 76"/>
                <a:gd name="T15" fmla="*/ 49 h 50"/>
                <a:gd name="T16" fmla="*/ 11 w 76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0">
                  <a:moveTo>
                    <a:pt x="11" y="50"/>
                  </a:moveTo>
                  <a:lnTo>
                    <a:pt x="11" y="50"/>
                  </a:lnTo>
                  <a:cubicBezTo>
                    <a:pt x="8" y="50"/>
                    <a:pt x="5" y="48"/>
                    <a:pt x="3" y="45"/>
                  </a:cubicBezTo>
                  <a:cubicBezTo>
                    <a:pt x="0" y="40"/>
                    <a:pt x="2" y="34"/>
                    <a:pt x="7" y="32"/>
                  </a:cubicBezTo>
                  <a:lnTo>
                    <a:pt x="60" y="2"/>
                  </a:lnTo>
                  <a:cubicBezTo>
                    <a:pt x="64" y="0"/>
                    <a:pt x="70" y="1"/>
                    <a:pt x="73" y="6"/>
                  </a:cubicBezTo>
                  <a:cubicBezTo>
                    <a:pt x="76" y="11"/>
                    <a:pt x="74" y="17"/>
                    <a:pt x="69" y="19"/>
                  </a:cubicBezTo>
                  <a:lnTo>
                    <a:pt x="16" y="49"/>
                  </a:lnTo>
                  <a:cubicBezTo>
                    <a:pt x="15" y="50"/>
                    <a:pt x="13" y="50"/>
                    <a:pt x="11" y="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1" name="Freeform 98"/>
            <p:cNvSpPr>
              <a:spLocks/>
            </p:cNvSpPr>
            <p:nvPr/>
          </p:nvSpPr>
          <p:spPr bwMode="auto">
            <a:xfrm>
              <a:off x="7508875" y="1035051"/>
              <a:ext cx="100013" cy="17463"/>
            </a:xfrm>
            <a:custGeom>
              <a:avLst/>
              <a:gdLst>
                <a:gd name="T0" fmla="*/ 109 w 119"/>
                <a:gd name="T1" fmla="*/ 20 h 20"/>
                <a:gd name="T2" fmla="*/ 109 w 119"/>
                <a:gd name="T3" fmla="*/ 20 h 20"/>
                <a:gd name="T4" fmla="*/ 9 w 119"/>
                <a:gd name="T5" fmla="*/ 20 h 20"/>
                <a:gd name="T6" fmla="*/ 0 w 119"/>
                <a:gd name="T7" fmla="*/ 10 h 20"/>
                <a:gd name="T8" fmla="*/ 9 w 119"/>
                <a:gd name="T9" fmla="*/ 0 h 20"/>
                <a:gd name="T10" fmla="*/ 109 w 119"/>
                <a:gd name="T11" fmla="*/ 0 h 20"/>
                <a:gd name="T12" fmla="*/ 119 w 119"/>
                <a:gd name="T13" fmla="*/ 10 h 20"/>
                <a:gd name="T14" fmla="*/ 109 w 11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0">
                  <a:moveTo>
                    <a:pt x="109" y="20"/>
                  </a:moveTo>
                  <a:lnTo>
                    <a:pt x="109" y="20"/>
                  </a:lnTo>
                  <a:lnTo>
                    <a:pt x="9" y="20"/>
                  </a:ln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lnTo>
                    <a:pt x="109" y="0"/>
                  </a:lnTo>
                  <a:cubicBezTo>
                    <a:pt x="115" y="0"/>
                    <a:pt x="119" y="5"/>
                    <a:pt x="119" y="10"/>
                  </a:cubicBezTo>
                  <a:cubicBezTo>
                    <a:pt x="119" y="16"/>
                    <a:pt x="115" y="20"/>
                    <a:pt x="10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2" name="Freeform 99"/>
            <p:cNvSpPr>
              <a:spLocks/>
            </p:cNvSpPr>
            <p:nvPr/>
          </p:nvSpPr>
          <p:spPr bwMode="auto">
            <a:xfrm>
              <a:off x="7708900" y="1008063"/>
              <a:ext cx="63500" cy="44450"/>
            </a:xfrm>
            <a:custGeom>
              <a:avLst/>
              <a:gdLst>
                <a:gd name="T0" fmla="*/ 64 w 75"/>
                <a:gd name="T1" fmla="*/ 51 h 51"/>
                <a:gd name="T2" fmla="*/ 64 w 75"/>
                <a:gd name="T3" fmla="*/ 51 h 51"/>
                <a:gd name="T4" fmla="*/ 59 w 75"/>
                <a:gd name="T5" fmla="*/ 50 h 51"/>
                <a:gd name="T6" fmla="*/ 6 w 75"/>
                <a:gd name="T7" fmla="*/ 20 h 51"/>
                <a:gd name="T8" fmla="*/ 2 w 75"/>
                <a:gd name="T9" fmla="*/ 7 h 51"/>
                <a:gd name="T10" fmla="*/ 16 w 75"/>
                <a:gd name="T11" fmla="*/ 3 h 51"/>
                <a:gd name="T12" fmla="*/ 69 w 75"/>
                <a:gd name="T13" fmla="*/ 32 h 51"/>
                <a:gd name="T14" fmla="*/ 73 w 75"/>
                <a:gd name="T15" fmla="*/ 46 h 51"/>
                <a:gd name="T16" fmla="*/ 64 w 75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51">
                  <a:moveTo>
                    <a:pt x="64" y="51"/>
                  </a:moveTo>
                  <a:lnTo>
                    <a:pt x="64" y="51"/>
                  </a:lnTo>
                  <a:cubicBezTo>
                    <a:pt x="62" y="51"/>
                    <a:pt x="61" y="50"/>
                    <a:pt x="59" y="50"/>
                  </a:cubicBezTo>
                  <a:lnTo>
                    <a:pt x="6" y="20"/>
                  </a:lnTo>
                  <a:cubicBezTo>
                    <a:pt x="1" y="17"/>
                    <a:pt x="0" y="11"/>
                    <a:pt x="2" y="7"/>
                  </a:cubicBezTo>
                  <a:cubicBezTo>
                    <a:pt x="5" y="2"/>
                    <a:pt x="11" y="0"/>
                    <a:pt x="16" y="3"/>
                  </a:cubicBezTo>
                  <a:lnTo>
                    <a:pt x="69" y="32"/>
                  </a:lnTo>
                  <a:cubicBezTo>
                    <a:pt x="73" y="35"/>
                    <a:pt x="75" y="41"/>
                    <a:pt x="73" y="46"/>
                  </a:cubicBezTo>
                  <a:cubicBezTo>
                    <a:pt x="71" y="49"/>
                    <a:pt x="67" y="51"/>
                    <a:pt x="64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3" name="Freeform 100"/>
            <p:cNvSpPr>
              <a:spLocks/>
            </p:cNvSpPr>
            <p:nvPr/>
          </p:nvSpPr>
          <p:spPr bwMode="auto">
            <a:xfrm>
              <a:off x="7708900" y="1035051"/>
              <a:ext cx="63500" cy="41275"/>
            </a:xfrm>
            <a:custGeom>
              <a:avLst/>
              <a:gdLst>
                <a:gd name="T0" fmla="*/ 11 w 75"/>
                <a:gd name="T1" fmla="*/ 50 h 50"/>
                <a:gd name="T2" fmla="*/ 11 w 75"/>
                <a:gd name="T3" fmla="*/ 50 h 50"/>
                <a:gd name="T4" fmla="*/ 2 w 75"/>
                <a:gd name="T5" fmla="*/ 45 h 50"/>
                <a:gd name="T6" fmla="*/ 6 w 75"/>
                <a:gd name="T7" fmla="*/ 32 h 50"/>
                <a:gd name="T8" fmla="*/ 59 w 75"/>
                <a:gd name="T9" fmla="*/ 2 h 50"/>
                <a:gd name="T10" fmla="*/ 73 w 75"/>
                <a:gd name="T11" fmla="*/ 6 h 50"/>
                <a:gd name="T12" fmla="*/ 69 w 75"/>
                <a:gd name="T13" fmla="*/ 20 h 50"/>
                <a:gd name="T14" fmla="*/ 16 w 75"/>
                <a:gd name="T15" fmla="*/ 49 h 50"/>
                <a:gd name="T16" fmla="*/ 11 w 75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50">
                  <a:moveTo>
                    <a:pt x="11" y="50"/>
                  </a:moveTo>
                  <a:lnTo>
                    <a:pt x="11" y="50"/>
                  </a:lnTo>
                  <a:cubicBezTo>
                    <a:pt x="7" y="50"/>
                    <a:pt x="4" y="49"/>
                    <a:pt x="2" y="45"/>
                  </a:cubicBezTo>
                  <a:cubicBezTo>
                    <a:pt x="0" y="41"/>
                    <a:pt x="1" y="35"/>
                    <a:pt x="6" y="32"/>
                  </a:cubicBezTo>
                  <a:lnTo>
                    <a:pt x="59" y="2"/>
                  </a:lnTo>
                  <a:cubicBezTo>
                    <a:pt x="64" y="0"/>
                    <a:pt x="70" y="1"/>
                    <a:pt x="73" y="6"/>
                  </a:cubicBezTo>
                  <a:cubicBezTo>
                    <a:pt x="75" y="11"/>
                    <a:pt x="73" y="17"/>
                    <a:pt x="69" y="20"/>
                  </a:cubicBezTo>
                  <a:lnTo>
                    <a:pt x="16" y="49"/>
                  </a:lnTo>
                  <a:cubicBezTo>
                    <a:pt x="14" y="50"/>
                    <a:pt x="13" y="50"/>
                    <a:pt x="11" y="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4" name="Freeform 101"/>
            <p:cNvSpPr>
              <a:spLocks/>
            </p:cNvSpPr>
            <p:nvPr/>
          </p:nvSpPr>
          <p:spPr bwMode="auto">
            <a:xfrm>
              <a:off x="7669213" y="1035051"/>
              <a:ext cx="101600" cy="17463"/>
            </a:xfrm>
            <a:custGeom>
              <a:avLst/>
              <a:gdLst>
                <a:gd name="T0" fmla="*/ 110 w 120"/>
                <a:gd name="T1" fmla="*/ 20 h 20"/>
                <a:gd name="T2" fmla="*/ 110 w 120"/>
                <a:gd name="T3" fmla="*/ 20 h 20"/>
                <a:gd name="T4" fmla="*/ 10 w 120"/>
                <a:gd name="T5" fmla="*/ 20 h 20"/>
                <a:gd name="T6" fmla="*/ 0 w 120"/>
                <a:gd name="T7" fmla="*/ 10 h 20"/>
                <a:gd name="T8" fmla="*/ 10 w 120"/>
                <a:gd name="T9" fmla="*/ 0 h 20"/>
                <a:gd name="T10" fmla="*/ 110 w 120"/>
                <a:gd name="T11" fmla="*/ 0 h 20"/>
                <a:gd name="T12" fmla="*/ 120 w 120"/>
                <a:gd name="T13" fmla="*/ 10 h 20"/>
                <a:gd name="T14" fmla="*/ 110 w 12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20">
                  <a:moveTo>
                    <a:pt x="110" y="20"/>
                  </a:moveTo>
                  <a:lnTo>
                    <a:pt x="110" y="20"/>
                  </a:lnTo>
                  <a:lnTo>
                    <a:pt x="10" y="20"/>
                  </a:ln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lnTo>
                    <a:pt x="110" y="0"/>
                  </a:lnTo>
                  <a:cubicBezTo>
                    <a:pt x="115" y="0"/>
                    <a:pt x="120" y="5"/>
                    <a:pt x="120" y="10"/>
                  </a:cubicBezTo>
                  <a:cubicBezTo>
                    <a:pt x="120" y="15"/>
                    <a:pt x="115" y="20"/>
                    <a:pt x="110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5" name="Freeform 102"/>
            <p:cNvSpPr>
              <a:spLocks/>
            </p:cNvSpPr>
            <p:nvPr/>
          </p:nvSpPr>
          <p:spPr bwMode="auto">
            <a:xfrm>
              <a:off x="7593013" y="1042988"/>
              <a:ext cx="15875" cy="22225"/>
            </a:xfrm>
            <a:custGeom>
              <a:avLst/>
              <a:gdLst>
                <a:gd name="T0" fmla="*/ 19 w 19"/>
                <a:gd name="T1" fmla="*/ 25 h 25"/>
                <a:gd name="T2" fmla="*/ 19 w 19"/>
                <a:gd name="T3" fmla="*/ 25 h 25"/>
                <a:gd name="T4" fmla="*/ 0 w 19"/>
                <a:gd name="T5" fmla="*/ 25 h 25"/>
                <a:gd name="T6" fmla="*/ 0 w 19"/>
                <a:gd name="T7" fmla="*/ 0 h 25"/>
                <a:gd name="T8" fmla="*/ 19 w 19"/>
                <a:gd name="T9" fmla="*/ 0 h 25"/>
                <a:gd name="T10" fmla="*/ 19 w 19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5">
                  <a:moveTo>
                    <a:pt x="19" y="25"/>
                  </a:moveTo>
                  <a:lnTo>
                    <a:pt x="19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6" name="Freeform 103"/>
            <p:cNvSpPr>
              <a:spLocks/>
            </p:cNvSpPr>
            <p:nvPr/>
          </p:nvSpPr>
          <p:spPr bwMode="auto">
            <a:xfrm>
              <a:off x="7639050" y="1057276"/>
              <a:ext cx="26988" cy="15875"/>
            </a:xfrm>
            <a:custGeom>
              <a:avLst/>
              <a:gdLst>
                <a:gd name="T0" fmla="*/ 31 w 31"/>
                <a:gd name="T1" fmla="*/ 20 h 20"/>
                <a:gd name="T2" fmla="*/ 31 w 31"/>
                <a:gd name="T3" fmla="*/ 20 h 20"/>
                <a:gd name="T4" fmla="*/ 0 w 31"/>
                <a:gd name="T5" fmla="*/ 20 h 20"/>
                <a:gd name="T6" fmla="*/ 0 w 31"/>
                <a:gd name="T7" fmla="*/ 0 h 20"/>
                <a:gd name="T8" fmla="*/ 31 w 31"/>
                <a:gd name="T9" fmla="*/ 0 h 20"/>
                <a:gd name="T10" fmla="*/ 31 w 31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0">
                  <a:moveTo>
                    <a:pt x="31" y="20"/>
                  </a:moveTo>
                  <a:lnTo>
                    <a:pt x="31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7" name="Freeform 104"/>
            <p:cNvSpPr>
              <a:spLocks/>
            </p:cNvSpPr>
            <p:nvPr/>
          </p:nvSpPr>
          <p:spPr bwMode="auto">
            <a:xfrm>
              <a:off x="7669213" y="1022351"/>
              <a:ext cx="17463" cy="20638"/>
            </a:xfrm>
            <a:custGeom>
              <a:avLst/>
              <a:gdLst>
                <a:gd name="T0" fmla="*/ 20 w 20"/>
                <a:gd name="T1" fmla="*/ 25 h 25"/>
                <a:gd name="T2" fmla="*/ 20 w 20"/>
                <a:gd name="T3" fmla="*/ 25 h 25"/>
                <a:gd name="T4" fmla="*/ 0 w 20"/>
                <a:gd name="T5" fmla="*/ 25 h 25"/>
                <a:gd name="T6" fmla="*/ 0 w 20"/>
                <a:gd name="T7" fmla="*/ 0 h 25"/>
                <a:gd name="T8" fmla="*/ 20 w 20"/>
                <a:gd name="T9" fmla="*/ 0 h 25"/>
                <a:gd name="T10" fmla="*/ 20 w 2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5">
                  <a:moveTo>
                    <a:pt x="20" y="25"/>
                  </a:moveTo>
                  <a:lnTo>
                    <a:pt x="20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8" name="Freeform 105"/>
            <p:cNvSpPr>
              <a:spLocks/>
            </p:cNvSpPr>
            <p:nvPr/>
          </p:nvSpPr>
          <p:spPr bwMode="auto">
            <a:xfrm>
              <a:off x="7613650" y="1014413"/>
              <a:ext cx="25400" cy="15875"/>
            </a:xfrm>
            <a:custGeom>
              <a:avLst/>
              <a:gdLst>
                <a:gd name="T0" fmla="*/ 31 w 31"/>
                <a:gd name="T1" fmla="*/ 20 h 20"/>
                <a:gd name="T2" fmla="*/ 31 w 31"/>
                <a:gd name="T3" fmla="*/ 20 h 20"/>
                <a:gd name="T4" fmla="*/ 0 w 31"/>
                <a:gd name="T5" fmla="*/ 20 h 20"/>
                <a:gd name="T6" fmla="*/ 0 w 31"/>
                <a:gd name="T7" fmla="*/ 0 h 20"/>
                <a:gd name="T8" fmla="*/ 31 w 31"/>
                <a:gd name="T9" fmla="*/ 0 h 20"/>
                <a:gd name="T10" fmla="*/ 31 w 31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0">
                  <a:moveTo>
                    <a:pt x="31" y="20"/>
                  </a:moveTo>
                  <a:lnTo>
                    <a:pt x="31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9" name="Freeform 106"/>
            <p:cNvSpPr>
              <a:spLocks/>
            </p:cNvSpPr>
            <p:nvPr/>
          </p:nvSpPr>
          <p:spPr bwMode="auto">
            <a:xfrm>
              <a:off x="7583488" y="1273176"/>
              <a:ext cx="44450" cy="44450"/>
            </a:xfrm>
            <a:custGeom>
              <a:avLst/>
              <a:gdLst>
                <a:gd name="T0" fmla="*/ 26 w 52"/>
                <a:gd name="T1" fmla="*/ 51 h 51"/>
                <a:gd name="T2" fmla="*/ 26 w 52"/>
                <a:gd name="T3" fmla="*/ 51 h 51"/>
                <a:gd name="T4" fmla="*/ 0 w 52"/>
                <a:gd name="T5" fmla="*/ 26 h 51"/>
                <a:gd name="T6" fmla="*/ 26 w 52"/>
                <a:gd name="T7" fmla="*/ 0 h 51"/>
                <a:gd name="T8" fmla="*/ 52 w 52"/>
                <a:gd name="T9" fmla="*/ 26 h 51"/>
                <a:gd name="T10" fmla="*/ 26 w 5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1">
                  <a:moveTo>
                    <a:pt x="26" y="51"/>
                  </a:move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1"/>
                    <a:pt x="26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60" name="Freeform 107"/>
            <p:cNvSpPr>
              <a:spLocks/>
            </p:cNvSpPr>
            <p:nvPr/>
          </p:nvSpPr>
          <p:spPr bwMode="auto">
            <a:xfrm>
              <a:off x="7651750" y="1273176"/>
              <a:ext cx="44450" cy="44450"/>
            </a:xfrm>
            <a:custGeom>
              <a:avLst/>
              <a:gdLst>
                <a:gd name="T0" fmla="*/ 26 w 52"/>
                <a:gd name="T1" fmla="*/ 51 h 51"/>
                <a:gd name="T2" fmla="*/ 26 w 52"/>
                <a:gd name="T3" fmla="*/ 51 h 51"/>
                <a:gd name="T4" fmla="*/ 0 w 52"/>
                <a:gd name="T5" fmla="*/ 26 h 51"/>
                <a:gd name="T6" fmla="*/ 26 w 52"/>
                <a:gd name="T7" fmla="*/ 0 h 51"/>
                <a:gd name="T8" fmla="*/ 52 w 52"/>
                <a:gd name="T9" fmla="*/ 26 h 51"/>
                <a:gd name="T10" fmla="*/ 26 w 52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1">
                  <a:moveTo>
                    <a:pt x="26" y="51"/>
                  </a:move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1"/>
                    <a:pt x="26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sp>
        <p:nvSpPr>
          <p:cNvPr id="461" name="文本框 460"/>
          <p:cNvSpPr txBox="1"/>
          <p:nvPr/>
        </p:nvSpPr>
        <p:spPr bwMode="auto">
          <a:xfrm>
            <a:off x="3420838" y="5798602"/>
            <a:ext cx="792872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2" name="文本框 461"/>
          <p:cNvSpPr txBox="1"/>
          <p:nvPr/>
        </p:nvSpPr>
        <p:spPr bwMode="auto">
          <a:xfrm>
            <a:off x="6048024" y="5798602"/>
            <a:ext cx="587688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3" name="文本框 462"/>
          <p:cNvSpPr txBox="1"/>
          <p:nvPr/>
        </p:nvSpPr>
        <p:spPr bwMode="auto">
          <a:xfrm>
            <a:off x="8572579" y="5798602"/>
            <a:ext cx="1175990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" name="矩形 464"/>
          <p:cNvSpPr/>
          <p:nvPr/>
        </p:nvSpPr>
        <p:spPr bwMode="auto">
          <a:xfrm>
            <a:off x="3105338" y="3419987"/>
            <a:ext cx="3096344" cy="8895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FusionCompute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矩形 468"/>
          <p:cNvSpPr/>
          <p:nvPr/>
        </p:nvSpPr>
        <p:spPr bwMode="auto">
          <a:xfrm>
            <a:off x="6888786" y="3419987"/>
            <a:ext cx="3096344" cy="8895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融合架构</a:t>
            </a:r>
          </a:p>
        </p:txBody>
      </p:sp>
      <p:sp>
        <p:nvSpPr>
          <p:cNvPr id="470" name="Freeform 12"/>
          <p:cNvSpPr>
            <a:spLocks noEditPoints="1"/>
          </p:cNvSpPr>
          <p:nvPr/>
        </p:nvSpPr>
        <p:spPr bwMode="auto">
          <a:xfrm>
            <a:off x="3126271" y="1750059"/>
            <a:ext cx="813907" cy="622083"/>
          </a:xfrm>
          <a:custGeom>
            <a:avLst/>
            <a:gdLst>
              <a:gd name="T0" fmla="*/ 20 w 176"/>
              <a:gd name="T1" fmla="*/ 36 h 152"/>
              <a:gd name="T2" fmla="*/ 16 w 176"/>
              <a:gd name="T3" fmla="*/ 40 h 152"/>
              <a:gd name="T4" fmla="*/ 20 w 176"/>
              <a:gd name="T5" fmla="*/ 44 h 152"/>
              <a:gd name="T6" fmla="*/ 24 w 176"/>
              <a:gd name="T7" fmla="*/ 40 h 152"/>
              <a:gd name="T8" fmla="*/ 20 w 176"/>
              <a:gd name="T9" fmla="*/ 36 h 152"/>
              <a:gd name="T10" fmla="*/ 152 w 176"/>
              <a:gd name="T11" fmla="*/ 144 h 152"/>
              <a:gd name="T12" fmla="*/ 24 w 176"/>
              <a:gd name="T13" fmla="*/ 144 h 152"/>
              <a:gd name="T14" fmla="*/ 20 w 176"/>
              <a:gd name="T15" fmla="*/ 148 h 152"/>
              <a:gd name="T16" fmla="*/ 24 w 176"/>
              <a:gd name="T17" fmla="*/ 152 h 152"/>
              <a:gd name="T18" fmla="*/ 152 w 176"/>
              <a:gd name="T19" fmla="*/ 152 h 152"/>
              <a:gd name="T20" fmla="*/ 156 w 176"/>
              <a:gd name="T21" fmla="*/ 148 h 152"/>
              <a:gd name="T22" fmla="*/ 152 w 176"/>
              <a:gd name="T23" fmla="*/ 144 h 152"/>
              <a:gd name="T24" fmla="*/ 20 w 176"/>
              <a:gd name="T25" fmla="*/ 20 h 152"/>
              <a:gd name="T26" fmla="*/ 16 w 176"/>
              <a:gd name="T27" fmla="*/ 24 h 152"/>
              <a:gd name="T28" fmla="*/ 20 w 176"/>
              <a:gd name="T29" fmla="*/ 28 h 152"/>
              <a:gd name="T30" fmla="*/ 24 w 176"/>
              <a:gd name="T31" fmla="*/ 24 h 152"/>
              <a:gd name="T32" fmla="*/ 20 w 176"/>
              <a:gd name="T33" fmla="*/ 20 h 152"/>
              <a:gd name="T34" fmla="*/ 164 w 176"/>
              <a:gd name="T35" fmla="*/ 0 h 152"/>
              <a:gd name="T36" fmla="*/ 12 w 176"/>
              <a:gd name="T37" fmla="*/ 0 h 152"/>
              <a:gd name="T38" fmla="*/ 0 w 176"/>
              <a:gd name="T39" fmla="*/ 12 h 152"/>
              <a:gd name="T40" fmla="*/ 0 w 176"/>
              <a:gd name="T41" fmla="*/ 116 h 152"/>
              <a:gd name="T42" fmla="*/ 12 w 176"/>
              <a:gd name="T43" fmla="*/ 128 h 152"/>
              <a:gd name="T44" fmla="*/ 164 w 176"/>
              <a:gd name="T45" fmla="*/ 128 h 152"/>
              <a:gd name="T46" fmla="*/ 176 w 176"/>
              <a:gd name="T47" fmla="*/ 116 h 152"/>
              <a:gd name="T48" fmla="*/ 176 w 176"/>
              <a:gd name="T49" fmla="*/ 12 h 152"/>
              <a:gd name="T50" fmla="*/ 164 w 176"/>
              <a:gd name="T51" fmla="*/ 0 h 152"/>
              <a:gd name="T52" fmla="*/ 168 w 176"/>
              <a:gd name="T53" fmla="*/ 116 h 152"/>
              <a:gd name="T54" fmla="*/ 164 w 176"/>
              <a:gd name="T55" fmla="*/ 120 h 152"/>
              <a:gd name="T56" fmla="*/ 12 w 176"/>
              <a:gd name="T57" fmla="*/ 120 h 152"/>
              <a:gd name="T58" fmla="*/ 8 w 176"/>
              <a:gd name="T59" fmla="*/ 116 h 152"/>
              <a:gd name="T60" fmla="*/ 8 w 176"/>
              <a:gd name="T61" fmla="*/ 12 h 152"/>
              <a:gd name="T62" fmla="*/ 12 w 176"/>
              <a:gd name="T63" fmla="*/ 8 h 152"/>
              <a:gd name="T64" fmla="*/ 164 w 176"/>
              <a:gd name="T65" fmla="*/ 8 h 152"/>
              <a:gd name="T66" fmla="*/ 168 w 176"/>
              <a:gd name="T67" fmla="*/ 12 h 152"/>
              <a:gd name="T68" fmla="*/ 168 w 176"/>
              <a:gd name="T69" fmla="*/ 116 h 152"/>
              <a:gd name="T70" fmla="*/ 116 w 176"/>
              <a:gd name="T71" fmla="*/ 44 h 152"/>
              <a:gd name="T72" fmla="*/ 88 w 176"/>
              <a:gd name="T73" fmla="*/ 24 h 152"/>
              <a:gd name="T74" fmla="*/ 60 w 176"/>
              <a:gd name="T75" fmla="*/ 44 h 152"/>
              <a:gd name="T76" fmla="*/ 34 w 176"/>
              <a:gd name="T77" fmla="*/ 74 h 152"/>
              <a:gd name="T78" fmla="*/ 64 w 176"/>
              <a:gd name="T79" fmla="*/ 104 h 152"/>
              <a:gd name="T80" fmla="*/ 113 w 176"/>
              <a:gd name="T81" fmla="*/ 104 h 152"/>
              <a:gd name="T82" fmla="*/ 142 w 176"/>
              <a:gd name="T83" fmla="*/ 74 h 152"/>
              <a:gd name="T84" fmla="*/ 116 w 176"/>
              <a:gd name="T85" fmla="*/ 44 h 152"/>
              <a:gd name="T86" fmla="*/ 113 w 176"/>
              <a:gd name="T87" fmla="*/ 99 h 152"/>
              <a:gd name="T88" fmla="*/ 64 w 176"/>
              <a:gd name="T89" fmla="*/ 99 h 152"/>
              <a:gd name="T90" fmla="*/ 39 w 176"/>
              <a:gd name="T91" fmla="*/ 74 h 152"/>
              <a:gd name="T92" fmla="*/ 61 w 176"/>
              <a:gd name="T93" fmla="*/ 48 h 152"/>
              <a:gd name="T94" fmla="*/ 65 w 176"/>
              <a:gd name="T95" fmla="*/ 45 h 152"/>
              <a:gd name="T96" fmla="*/ 88 w 176"/>
              <a:gd name="T97" fmla="*/ 28 h 152"/>
              <a:gd name="T98" fmla="*/ 112 w 176"/>
              <a:gd name="T99" fmla="*/ 45 h 152"/>
              <a:gd name="T100" fmla="*/ 116 w 176"/>
              <a:gd name="T101" fmla="*/ 48 h 152"/>
              <a:gd name="T102" fmla="*/ 138 w 176"/>
              <a:gd name="T103" fmla="*/ 74 h 152"/>
              <a:gd name="T104" fmla="*/ 113 w 176"/>
              <a:gd name="T105" fmla="*/ 9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52">
                <a:moveTo>
                  <a:pt x="20" y="36"/>
                </a:moveTo>
                <a:cubicBezTo>
                  <a:pt x="18" y="36"/>
                  <a:pt x="16" y="37"/>
                  <a:pt x="16" y="40"/>
                </a:cubicBezTo>
                <a:cubicBezTo>
                  <a:pt x="16" y="42"/>
                  <a:pt x="18" y="44"/>
                  <a:pt x="20" y="44"/>
                </a:cubicBezTo>
                <a:cubicBezTo>
                  <a:pt x="22" y="44"/>
                  <a:pt x="24" y="42"/>
                  <a:pt x="24" y="40"/>
                </a:cubicBezTo>
                <a:cubicBezTo>
                  <a:pt x="24" y="37"/>
                  <a:pt x="22" y="36"/>
                  <a:pt x="20" y="36"/>
                </a:cubicBezTo>
                <a:close/>
                <a:moveTo>
                  <a:pt x="152" y="144"/>
                </a:moveTo>
                <a:cubicBezTo>
                  <a:pt x="24" y="144"/>
                  <a:pt x="24" y="144"/>
                  <a:pt x="24" y="144"/>
                </a:cubicBezTo>
                <a:cubicBezTo>
                  <a:pt x="22" y="144"/>
                  <a:pt x="20" y="145"/>
                  <a:pt x="20" y="148"/>
                </a:cubicBezTo>
                <a:cubicBezTo>
                  <a:pt x="20" y="150"/>
                  <a:pt x="22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4" y="152"/>
                  <a:pt x="156" y="150"/>
                  <a:pt x="156" y="148"/>
                </a:cubicBezTo>
                <a:cubicBezTo>
                  <a:pt x="156" y="145"/>
                  <a:pt x="154" y="144"/>
                  <a:pt x="152" y="144"/>
                </a:cubicBezTo>
                <a:close/>
                <a:moveTo>
                  <a:pt x="20" y="20"/>
                </a:moveTo>
                <a:cubicBezTo>
                  <a:pt x="18" y="20"/>
                  <a:pt x="16" y="21"/>
                  <a:pt x="16" y="24"/>
                </a:cubicBezTo>
                <a:cubicBezTo>
                  <a:pt x="16" y="26"/>
                  <a:pt x="18" y="28"/>
                  <a:pt x="20" y="28"/>
                </a:cubicBezTo>
                <a:cubicBezTo>
                  <a:pt x="22" y="28"/>
                  <a:pt x="24" y="26"/>
                  <a:pt x="24" y="24"/>
                </a:cubicBezTo>
                <a:cubicBezTo>
                  <a:pt x="24" y="21"/>
                  <a:pt x="22" y="20"/>
                  <a:pt x="20" y="20"/>
                </a:cubicBezTo>
                <a:close/>
                <a:moveTo>
                  <a:pt x="164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2"/>
                  <a:pt x="6" y="128"/>
                  <a:pt x="12" y="128"/>
                </a:cubicBezTo>
                <a:cubicBezTo>
                  <a:pt x="164" y="128"/>
                  <a:pt x="164" y="128"/>
                  <a:pt x="164" y="128"/>
                </a:cubicBezTo>
                <a:cubicBezTo>
                  <a:pt x="171" y="128"/>
                  <a:pt x="176" y="122"/>
                  <a:pt x="176" y="116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6" y="5"/>
                  <a:pt x="171" y="0"/>
                  <a:pt x="164" y="0"/>
                </a:cubicBezTo>
                <a:close/>
                <a:moveTo>
                  <a:pt x="168" y="116"/>
                </a:moveTo>
                <a:cubicBezTo>
                  <a:pt x="168" y="118"/>
                  <a:pt x="166" y="120"/>
                  <a:pt x="164" y="120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0" y="120"/>
                  <a:pt x="8" y="118"/>
                  <a:pt x="8" y="11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64" y="8"/>
                  <a:pt x="164" y="8"/>
                  <a:pt x="164" y="8"/>
                </a:cubicBezTo>
                <a:cubicBezTo>
                  <a:pt x="166" y="8"/>
                  <a:pt x="168" y="9"/>
                  <a:pt x="168" y="12"/>
                </a:cubicBezTo>
                <a:lnTo>
                  <a:pt x="168" y="116"/>
                </a:lnTo>
                <a:close/>
                <a:moveTo>
                  <a:pt x="116" y="44"/>
                </a:moveTo>
                <a:cubicBezTo>
                  <a:pt x="112" y="32"/>
                  <a:pt x="101" y="24"/>
                  <a:pt x="88" y="24"/>
                </a:cubicBezTo>
                <a:cubicBezTo>
                  <a:pt x="75" y="24"/>
                  <a:pt x="64" y="32"/>
                  <a:pt x="60" y="44"/>
                </a:cubicBezTo>
                <a:cubicBezTo>
                  <a:pt x="46" y="45"/>
                  <a:pt x="34" y="58"/>
                  <a:pt x="34" y="74"/>
                </a:cubicBezTo>
                <a:cubicBezTo>
                  <a:pt x="34" y="90"/>
                  <a:pt x="47" y="104"/>
                  <a:pt x="64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29" y="104"/>
                  <a:pt x="142" y="90"/>
                  <a:pt x="142" y="74"/>
                </a:cubicBezTo>
                <a:cubicBezTo>
                  <a:pt x="142" y="58"/>
                  <a:pt x="131" y="45"/>
                  <a:pt x="116" y="44"/>
                </a:cubicBezTo>
                <a:close/>
                <a:moveTo>
                  <a:pt x="113" y="99"/>
                </a:moveTo>
                <a:cubicBezTo>
                  <a:pt x="64" y="99"/>
                  <a:pt x="64" y="99"/>
                  <a:pt x="64" y="99"/>
                </a:cubicBezTo>
                <a:cubicBezTo>
                  <a:pt x="50" y="99"/>
                  <a:pt x="39" y="87"/>
                  <a:pt x="39" y="74"/>
                </a:cubicBezTo>
                <a:cubicBezTo>
                  <a:pt x="39" y="61"/>
                  <a:pt x="48" y="50"/>
                  <a:pt x="61" y="48"/>
                </a:cubicBezTo>
                <a:cubicBezTo>
                  <a:pt x="63" y="48"/>
                  <a:pt x="64" y="47"/>
                  <a:pt x="65" y="45"/>
                </a:cubicBezTo>
                <a:cubicBezTo>
                  <a:pt x="68" y="35"/>
                  <a:pt x="78" y="28"/>
                  <a:pt x="88" y="28"/>
                </a:cubicBezTo>
                <a:cubicBezTo>
                  <a:pt x="99" y="28"/>
                  <a:pt x="108" y="35"/>
                  <a:pt x="112" y="45"/>
                </a:cubicBezTo>
                <a:cubicBezTo>
                  <a:pt x="112" y="47"/>
                  <a:pt x="114" y="48"/>
                  <a:pt x="116" y="48"/>
                </a:cubicBezTo>
                <a:cubicBezTo>
                  <a:pt x="128" y="50"/>
                  <a:pt x="138" y="61"/>
                  <a:pt x="138" y="74"/>
                </a:cubicBezTo>
                <a:cubicBezTo>
                  <a:pt x="138" y="87"/>
                  <a:pt x="126" y="99"/>
                  <a:pt x="113" y="9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471" name="Freeform 5"/>
          <p:cNvSpPr>
            <a:spLocks noEditPoints="1"/>
          </p:cNvSpPr>
          <p:nvPr/>
        </p:nvSpPr>
        <p:spPr bwMode="auto">
          <a:xfrm>
            <a:off x="8034128" y="1750058"/>
            <a:ext cx="628430" cy="622083"/>
          </a:xfrm>
          <a:custGeom>
            <a:avLst/>
            <a:gdLst>
              <a:gd name="T0" fmla="*/ 135 w 176"/>
              <a:gd name="T1" fmla="*/ 74 h 177"/>
              <a:gd name="T2" fmla="*/ 124 w 176"/>
              <a:gd name="T3" fmla="*/ 18 h 177"/>
              <a:gd name="T4" fmla="*/ 78 w 176"/>
              <a:gd name="T5" fmla="*/ 4 h 177"/>
              <a:gd name="T6" fmla="*/ 42 w 176"/>
              <a:gd name="T7" fmla="*/ 36 h 177"/>
              <a:gd name="T8" fmla="*/ 11 w 176"/>
              <a:gd name="T9" fmla="*/ 92 h 177"/>
              <a:gd name="T10" fmla="*/ 0 w 176"/>
              <a:gd name="T11" fmla="*/ 142 h 177"/>
              <a:gd name="T12" fmla="*/ 36 w 176"/>
              <a:gd name="T13" fmla="*/ 175 h 177"/>
              <a:gd name="T14" fmla="*/ 57 w 176"/>
              <a:gd name="T15" fmla="*/ 175 h 177"/>
              <a:gd name="T16" fmla="*/ 120 w 176"/>
              <a:gd name="T17" fmla="*/ 175 h 177"/>
              <a:gd name="T18" fmla="*/ 140 w 176"/>
              <a:gd name="T19" fmla="*/ 175 h 177"/>
              <a:gd name="T20" fmla="*/ 176 w 176"/>
              <a:gd name="T21" fmla="*/ 142 h 177"/>
              <a:gd name="T22" fmla="*/ 166 w 176"/>
              <a:gd name="T23" fmla="*/ 92 h 177"/>
              <a:gd name="T24" fmla="*/ 88 w 176"/>
              <a:gd name="T25" fmla="*/ 151 h 177"/>
              <a:gd name="T26" fmla="*/ 57 w 176"/>
              <a:gd name="T27" fmla="*/ 26 h 177"/>
              <a:gd name="T28" fmla="*/ 94 w 176"/>
              <a:gd name="T29" fmla="*/ 12 h 177"/>
              <a:gd name="T30" fmla="*/ 125 w 176"/>
              <a:gd name="T31" fmla="*/ 36 h 177"/>
              <a:gd name="T32" fmla="*/ 95 w 176"/>
              <a:gd name="T33" fmla="*/ 94 h 177"/>
              <a:gd name="T34" fmla="*/ 88 w 176"/>
              <a:gd name="T35" fmla="*/ 91 h 177"/>
              <a:gd name="T36" fmla="*/ 82 w 176"/>
              <a:gd name="T37" fmla="*/ 94 h 177"/>
              <a:gd name="T38" fmla="*/ 51 w 176"/>
              <a:gd name="T39" fmla="*/ 77 h 177"/>
              <a:gd name="T40" fmla="*/ 57 w 176"/>
              <a:gd name="T41" fmla="*/ 26 h 177"/>
              <a:gd name="T42" fmla="*/ 41 w 176"/>
              <a:gd name="T43" fmla="*/ 166 h 177"/>
              <a:gd name="T44" fmla="*/ 10 w 176"/>
              <a:gd name="T45" fmla="*/ 142 h 177"/>
              <a:gd name="T46" fmla="*/ 15 w 176"/>
              <a:gd name="T47" fmla="*/ 100 h 177"/>
              <a:gd name="T48" fmla="*/ 49 w 176"/>
              <a:gd name="T49" fmla="*/ 81 h 177"/>
              <a:gd name="T50" fmla="*/ 79 w 176"/>
              <a:gd name="T51" fmla="*/ 98 h 177"/>
              <a:gd name="T52" fmla="*/ 86 w 176"/>
              <a:gd name="T53" fmla="*/ 110 h 177"/>
              <a:gd name="T54" fmla="*/ 86 w 176"/>
              <a:gd name="T55" fmla="*/ 110 h 177"/>
              <a:gd name="T56" fmla="*/ 52 w 176"/>
              <a:gd name="T57" fmla="*/ 166 h 177"/>
              <a:gd name="T58" fmla="*/ 161 w 176"/>
              <a:gd name="T59" fmla="*/ 152 h 177"/>
              <a:gd name="T60" fmla="*/ 124 w 176"/>
              <a:gd name="T61" fmla="*/ 167 h 177"/>
              <a:gd name="T62" fmla="*/ 91 w 176"/>
              <a:gd name="T63" fmla="*/ 147 h 177"/>
              <a:gd name="T64" fmla="*/ 91 w 176"/>
              <a:gd name="T65" fmla="*/ 110 h 177"/>
              <a:gd name="T66" fmla="*/ 97 w 176"/>
              <a:gd name="T67" fmla="*/ 98 h 177"/>
              <a:gd name="T68" fmla="*/ 128 w 176"/>
              <a:gd name="T69" fmla="*/ 81 h 177"/>
              <a:gd name="T70" fmla="*/ 161 w 176"/>
              <a:gd name="T71" fmla="*/ 101 h 177"/>
              <a:gd name="T72" fmla="*/ 167 w 176"/>
              <a:gd name="T73" fmla="*/ 142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7">
                <a:moveTo>
                  <a:pt x="166" y="92"/>
                </a:moveTo>
                <a:cubicBezTo>
                  <a:pt x="135" y="74"/>
                  <a:pt x="135" y="74"/>
                  <a:pt x="135" y="7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5" y="30"/>
                  <a:pt x="130" y="22"/>
                  <a:pt x="124" y="18"/>
                </a:cubicBezTo>
                <a:cubicBezTo>
                  <a:pt x="99" y="4"/>
                  <a:pt x="99" y="4"/>
                  <a:pt x="99" y="4"/>
                </a:cubicBezTo>
                <a:cubicBezTo>
                  <a:pt x="93" y="0"/>
                  <a:pt x="84" y="0"/>
                  <a:pt x="78" y="4"/>
                </a:cubicBezTo>
                <a:cubicBezTo>
                  <a:pt x="52" y="18"/>
                  <a:pt x="52" y="18"/>
                  <a:pt x="52" y="18"/>
                </a:cubicBezTo>
                <a:cubicBezTo>
                  <a:pt x="46" y="22"/>
                  <a:pt x="42" y="30"/>
                  <a:pt x="42" y="36"/>
                </a:cubicBezTo>
                <a:cubicBezTo>
                  <a:pt x="42" y="74"/>
                  <a:pt x="42" y="74"/>
                  <a:pt x="42" y="74"/>
                </a:cubicBezTo>
                <a:cubicBezTo>
                  <a:pt x="11" y="92"/>
                  <a:pt x="11" y="92"/>
                  <a:pt x="11" y="92"/>
                </a:cubicBezTo>
                <a:cubicBezTo>
                  <a:pt x="5" y="96"/>
                  <a:pt x="0" y="104"/>
                  <a:pt x="0" y="11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9"/>
                  <a:pt x="5" y="156"/>
                  <a:pt x="11" y="160"/>
                </a:cubicBezTo>
                <a:cubicBezTo>
                  <a:pt x="36" y="175"/>
                  <a:pt x="36" y="175"/>
                  <a:pt x="36" y="175"/>
                </a:cubicBezTo>
                <a:cubicBezTo>
                  <a:pt x="39" y="176"/>
                  <a:pt x="43" y="177"/>
                  <a:pt x="47" y="177"/>
                </a:cubicBezTo>
                <a:cubicBezTo>
                  <a:pt x="50" y="177"/>
                  <a:pt x="54" y="176"/>
                  <a:pt x="57" y="175"/>
                </a:cubicBezTo>
                <a:cubicBezTo>
                  <a:pt x="88" y="157"/>
                  <a:pt x="88" y="157"/>
                  <a:pt x="88" y="157"/>
                </a:cubicBezTo>
                <a:cubicBezTo>
                  <a:pt x="120" y="175"/>
                  <a:pt x="120" y="175"/>
                  <a:pt x="120" y="175"/>
                </a:cubicBezTo>
                <a:cubicBezTo>
                  <a:pt x="123" y="176"/>
                  <a:pt x="126" y="177"/>
                  <a:pt x="130" y="177"/>
                </a:cubicBezTo>
                <a:cubicBezTo>
                  <a:pt x="134" y="177"/>
                  <a:pt x="137" y="176"/>
                  <a:pt x="140" y="175"/>
                </a:cubicBezTo>
                <a:cubicBezTo>
                  <a:pt x="166" y="160"/>
                  <a:pt x="166" y="160"/>
                  <a:pt x="166" y="160"/>
                </a:cubicBezTo>
                <a:cubicBezTo>
                  <a:pt x="172" y="157"/>
                  <a:pt x="176" y="149"/>
                  <a:pt x="176" y="142"/>
                </a:cubicBezTo>
                <a:cubicBezTo>
                  <a:pt x="176" y="110"/>
                  <a:pt x="176" y="110"/>
                  <a:pt x="176" y="110"/>
                </a:cubicBezTo>
                <a:cubicBezTo>
                  <a:pt x="176" y="104"/>
                  <a:pt x="172" y="96"/>
                  <a:pt x="166" y="92"/>
                </a:cubicBezTo>
                <a:close/>
                <a:moveTo>
                  <a:pt x="88" y="151"/>
                </a:moveTo>
                <a:cubicBezTo>
                  <a:pt x="88" y="151"/>
                  <a:pt x="88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lose/>
                <a:moveTo>
                  <a:pt x="57" y="26"/>
                </a:moveTo>
                <a:cubicBezTo>
                  <a:pt x="82" y="12"/>
                  <a:pt x="82" y="12"/>
                  <a:pt x="82" y="12"/>
                </a:cubicBezTo>
                <a:cubicBezTo>
                  <a:pt x="85" y="10"/>
                  <a:pt x="91" y="10"/>
                  <a:pt x="94" y="12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3" y="28"/>
                  <a:pt x="125" y="33"/>
                  <a:pt x="125" y="36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95" y="94"/>
                  <a:pt x="95" y="94"/>
                  <a:pt x="95" y="94"/>
                </a:cubicBezTo>
                <a:cubicBezTo>
                  <a:pt x="95" y="94"/>
                  <a:pt x="95" y="94"/>
                  <a:pt x="95" y="94"/>
                </a:cubicBezTo>
                <a:cubicBezTo>
                  <a:pt x="93" y="93"/>
                  <a:pt x="91" y="91"/>
                  <a:pt x="88" y="91"/>
                </a:cubicBezTo>
                <a:cubicBezTo>
                  <a:pt x="86" y="91"/>
                  <a:pt x="83" y="93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1" y="94"/>
                  <a:pt x="81" y="94"/>
                  <a:pt x="81" y="94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36"/>
                  <a:pt x="51" y="36"/>
                  <a:pt x="51" y="36"/>
                </a:cubicBezTo>
                <a:cubicBezTo>
                  <a:pt x="51" y="33"/>
                  <a:pt x="54" y="28"/>
                  <a:pt x="57" y="26"/>
                </a:cubicBezTo>
                <a:close/>
                <a:moveTo>
                  <a:pt x="52" y="166"/>
                </a:moveTo>
                <a:cubicBezTo>
                  <a:pt x="49" y="168"/>
                  <a:pt x="44" y="168"/>
                  <a:pt x="41" y="166"/>
                </a:cubicBezTo>
                <a:cubicBezTo>
                  <a:pt x="15" y="152"/>
                  <a:pt x="15" y="152"/>
                  <a:pt x="15" y="152"/>
                </a:cubicBezTo>
                <a:cubicBezTo>
                  <a:pt x="12" y="150"/>
                  <a:pt x="10" y="145"/>
                  <a:pt x="10" y="142"/>
                </a:cubicBezTo>
                <a:cubicBezTo>
                  <a:pt x="10" y="110"/>
                  <a:pt x="10" y="110"/>
                  <a:pt x="10" y="110"/>
                </a:cubicBezTo>
                <a:cubicBezTo>
                  <a:pt x="10" y="107"/>
                  <a:pt x="12" y="102"/>
                  <a:pt x="15" y="100"/>
                </a:cubicBezTo>
                <a:cubicBezTo>
                  <a:pt x="49" y="81"/>
                  <a:pt x="49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79" y="98"/>
                  <a:pt x="79" y="98"/>
                  <a:pt x="79" y="98"/>
                </a:cubicBezTo>
                <a:cubicBezTo>
                  <a:pt x="79" y="98"/>
                  <a:pt x="79" y="98"/>
                  <a:pt x="79" y="98"/>
                </a:cubicBezTo>
                <a:cubicBezTo>
                  <a:pt x="79" y="99"/>
                  <a:pt x="79" y="100"/>
                  <a:pt x="79" y="101"/>
                </a:cubicBezTo>
                <a:cubicBezTo>
                  <a:pt x="79" y="105"/>
                  <a:pt x="82" y="109"/>
                  <a:pt x="86" y="110"/>
                </a:cubicBezTo>
                <a:cubicBezTo>
                  <a:pt x="86" y="110"/>
                  <a:pt x="86" y="110"/>
                  <a:pt x="86" y="110"/>
                </a:cubicBezTo>
                <a:cubicBezTo>
                  <a:pt x="86" y="110"/>
                  <a:pt x="86" y="110"/>
                  <a:pt x="86" y="110"/>
                </a:cubicBezTo>
                <a:cubicBezTo>
                  <a:pt x="86" y="147"/>
                  <a:pt x="86" y="147"/>
                  <a:pt x="86" y="147"/>
                </a:cubicBezTo>
                <a:lnTo>
                  <a:pt x="52" y="166"/>
                </a:lnTo>
                <a:close/>
                <a:moveTo>
                  <a:pt x="167" y="142"/>
                </a:moveTo>
                <a:cubicBezTo>
                  <a:pt x="167" y="145"/>
                  <a:pt x="164" y="150"/>
                  <a:pt x="161" y="152"/>
                </a:cubicBezTo>
                <a:cubicBezTo>
                  <a:pt x="136" y="167"/>
                  <a:pt x="136" y="167"/>
                  <a:pt x="136" y="167"/>
                </a:cubicBezTo>
                <a:cubicBezTo>
                  <a:pt x="133" y="168"/>
                  <a:pt x="127" y="168"/>
                  <a:pt x="124" y="167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1" y="110"/>
                  <a:pt x="91" y="110"/>
                  <a:pt x="91" y="110"/>
                </a:cubicBezTo>
                <a:cubicBezTo>
                  <a:pt x="91" y="110"/>
                  <a:pt x="91" y="110"/>
                  <a:pt x="91" y="110"/>
                </a:cubicBezTo>
                <a:cubicBezTo>
                  <a:pt x="95" y="109"/>
                  <a:pt x="97" y="105"/>
                  <a:pt x="97" y="101"/>
                </a:cubicBezTo>
                <a:cubicBezTo>
                  <a:pt x="97" y="100"/>
                  <a:pt x="97" y="99"/>
                  <a:pt x="97" y="98"/>
                </a:cubicBezTo>
                <a:cubicBezTo>
                  <a:pt x="97" y="98"/>
                  <a:pt x="97" y="98"/>
                  <a:pt x="97" y="98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164" y="102"/>
                  <a:pt x="167" y="107"/>
                  <a:pt x="167" y="110"/>
                </a:cubicBezTo>
                <a:lnTo>
                  <a:pt x="167" y="14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grpSp>
        <p:nvGrpSpPr>
          <p:cNvPr id="472" name="组合 18649"/>
          <p:cNvGrpSpPr/>
          <p:nvPr/>
        </p:nvGrpSpPr>
        <p:grpSpPr>
          <a:xfrm>
            <a:off x="6573394" y="1745197"/>
            <a:ext cx="849666" cy="631803"/>
            <a:chOff x="1320800" y="873125"/>
            <a:chExt cx="557213" cy="414338"/>
          </a:xfrm>
          <a:solidFill>
            <a:srgbClr val="3C3C3B"/>
          </a:solidFill>
        </p:grpSpPr>
        <p:sp>
          <p:nvSpPr>
            <p:cNvPr id="473" name="Freeform 26"/>
            <p:cNvSpPr>
              <a:spLocks noEditPoints="1"/>
            </p:cNvSpPr>
            <p:nvPr/>
          </p:nvSpPr>
          <p:spPr bwMode="auto">
            <a:xfrm>
              <a:off x="1725613" y="893763"/>
              <a:ext cx="152400" cy="373063"/>
            </a:xfrm>
            <a:custGeom>
              <a:avLst/>
              <a:gdLst>
                <a:gd name="T0" fmla="*/ 156 w 180"/>
                <a:gd name="T1" fmla="*/ 122 h 438"/>
                <a:gd name="T2" fmla="*/ 156 w 180"/>
                <a:gd name="T3" fmla="*/ 122 h 438"/>
                <a:gd name="T4" fmla="*/ 24 w 180"/>
                <a:gd name="T5" fmla="*/ 122 h 438"/>
                <a:gd name="T6" fmla="*/ 24 w 180"/>
                <a:gd name="T7" fmla="*/ 24 h 438"/>
                <a:gd name="T8" fmla="*/ 156 w 180"/>
                <a:gd name="T9" fmla="*/ 24 h 438"/>
                <a:gd name="T10" fmla="*/ 156 w 180"/>
                <a:gd name="T11" fmla="*/ 122 h 438"/>
                <a:gd name="T12" fmla="*/ 24 w 180"/>
                <a:gd name="T13" fmla="*/ 127 h 438"/>
                <a:gd name="T14" fmla="*/ 24 w 180"/>
                <a:gd name="T15" fmla="*/ 127 h 438"/>
                <a:gd name="T16" fmla="*/ 156 w 180"/>
                <a:gd name="T17" fmla="*/ 127 h 438"/>
                <a:gd name="T18" fmla="*/ 156 w 180"/>
                <a:gd name="T19" fmla="*/ 212 h 438"/>
                <a:gd name="T20" fmla="*/ 24 w 180"/>
                <a:gd name="T21" fmla="*/ 212 h 438"/>
                <a:gd name="T22" fmla="*/ 24 w 180"/>
                <a:gd name="T23" fmla="*/ 127 h 438"/>
                <a:gd name="T24" fmla="*/ 156 w 180"/>
                <a:gd name="T25" fmla="*/ 305 h 438"/>
                <a:gd name="T26" fmla="*/ 156 w 180"/>
                <a:gd name="T27" fmla="*/ 305 h 438"/>
                <a:gd name="T28" fmla="*/ 24 w 180"/>
                <a:gd name="T29" fmla="*/ 305 h 438"/>
                <a:gd name="T30" fmla="*/ 24 w 180"/>
                <a:gd name="T31" fmla="*/ 217 h 438"/>
                <a:gd name="T32" fmla="*/ 156 w 180"/>
                <a:gd name="T33" fmla="*/ 217 h 438"/>
                <a:gd name="T34" fmla="*/ 156 w 180"/>
                <a:gd name="T35" fmla="*/ 305 h 438"/>
                <a:gd name="T36" fmla="*/ 24 w 180"/>
                <a:gd name="T37" fmla="*/ 310 h 438"/>
                <a:gd name="T38" fmla="*/ 24 w 180"/>
                <a:gd name="T39" fmla="*/ 310 h 438"/>
                <a:gd name="T40" fmla="*/ 156 w 180"/>
                <a:gd name="T41" fmla="*/ 310 h 438"/>
                <a:gd name="T42" fmla="*/ 156 w 180"/>
                <a:gd name="T43" fmla="*/ 413 h 438"/>
                <a:gd name="T44" fmla="*/ 24 w 180"/>
                <a:gd name="T45" fmla="*/ 413 h 438"/>
                <a:gd name="T46" fmla="*/ 24 w 180"/>
                <a:gd name="T47" fmla="*/ 310 h 438"/>
                <a:gd name="T48" fmla="*/ 12 w 180"/>
                <a:gd name="T49" fmla="*/ 438 h 438"/>
                <a:gd name="T50" fmla="*/ 12 w 180"/>
                <a:gd name="T51" fmla="*/ 438 h 438"/>
                <a:gd name="T52" fmla="*/ 168 w 180"/>
                <a:gd name="T53" fmla="*/ 438 h 438"/>
                <a:gd name="T54" fmla="*/ 180 w 180"/>
                <a:gd name="T55" fmla="*/ 425 h 438"/>
                <a:gd name="T56" fmla="*/ 180 w 180"/>
                <a:gd name="T57" fmla="*/ 12 h 438"/>
                <a:gd name="T58" fmla="*/ 168 w 180"/>
                <a:gd name="T59" fmla="*/ 0 h 438"/>
                <a:gd name="T60" fmla="*/ 12 w 180"/>
                <a:gd name="T61" fmla="*/ 0 h 438"/>
                <a:gd name="T62" fmla="*/ 0 w 180"/>
                <a:gd name="T63" fmla="*/ 12 h 438"/>
                <a:gd name="T64" fmla="*/ 0 w 180"/>
                <a:gd name="T65" fmla="*/ 425 h 438"/>
                <a:gd name="T66" fmla="*/ 12 w 180"/>
                <a:gd name="T6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0" h="438">
                  <a:moveTo>
                    <a:pt x="156" y="122"/>
                  </a:moveTo>
                  <a:lnTo>
                    <a:pt x="156" y="122"/>
                  </a:lnTo>
                  <a:lnTo>
                    <a:pt x="24" y="122"/>
                  </a:lnTo>
                  <a:lnTo>
                    <a:pt x="24" y="24"/>
                  </a:lnTo>
                  <a:lnTo>
                    <a:pt x="156" y="24"/>
                  </a:lnTo>
                  <a:lnTo>
                    <a:pt x="156" y="122"/>
                  </a:lnTo>
                  <a:close/>
                  <a:moveTo>
                    <a:pt x="24" y="127"/>
                  </a:moveTo>
                  <a:lnTo>
                    <a:pt x="24" y="127"/>
                  </a:lnTo>
                  <a:lnTo>
                    <a:pt x="156" y="127"/>
                  </a:lnTo>
                  <a:lnTo>
                    <a:pt x="156" y="212"/>
                  </a:lnTo>
                  <a:lnTo>
                    <a:pt x="24" y="212"/>
                  </a:lnTo>
                  <a:lnTo>
                    <a:pt x="24" y="127"/>
                  </a:lnTo>
                  <a:close/>
                  <a:moveTo>
                    <a:pt x="156" y="305"/>
                  </a:moveTo>
                  <a:lnTo>
                    <a:pt x="156" y="305"/>
                  </a:lnTo>
                  <a:lnTo>
                    <a:pt x="24" y="305"/>
                  </a:lnTo>
                  <a:lnTo>
                    <a:pt x="24" y="217"/>
                  </a:lnTo>
                  <a:lnTo>
                    <a:pt x="156" y="217"/>
                  </a:lnTo>
                  <a:lnTo>
                    <a:pt x="156" y="305"/>
                  </a:lnTo>
                  <a:close/>
                  <a:moveTo>
                    <a:pt x="24" y="310"/>
                  </a:moveTo>
                  <a:lnTo>
                    <a:pt x="24" y="310"/>
                  </a:lnTo>
                  <a:lnTo>
                    <a:pt x="156" y="310"/>
                  </a:lnTo>
                  <a:lnTo>
                    <a:pt x="156" y="413"/>
                  </a:lnTo>
                  <a:lnTo>
                    <a:pt x="24" y="413"/>
                  </a:lnTo>
                  <a:lnTo>
                    <a:pt x="24" y="310"/>
                  </a:lnTo>
                  <a:close/>
                  <a:moveTo>
                    <a:pt x="12" y="438"/>
                  </a:moveTo>
                  <a:lnTo>
                    <a:pt x="12" y="438"/>
                  </a:lnTo>
                  <a:lnTo>
                    <a:pt x="168" y="438"/>
                  </a:lnTo>
                  <a:cubicBezTo>
                    <a:pt x="175" y="438"/>
                    <a:pt x="180" y="432"/>
                    <a:pt x="180" y="425"/>
                  </a:cubicBezTo>
                  <a:lnTo>
                    <a:pt x="180" y="12"/>
                  </a:lnTo>
                  <a:cubicBezTo>
                    <a:pt x="180" y="5"/>
                    <a:pt x="175" y="0"/>
                    <a:pt x="168" y="0"/>
                  </a:cubicBez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425"/>
                  </a:lnTo>
                  <a:cubicBezTo>
                    <a:pt x="0" y="432"/>
                    <a:pt x="5" y="438"/>
                    <a:pt x="12" y="4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74" name="Freeform 27"/>
            <p:cNvSpPr>
              <a:spLocks noEditPoints="1"/>
            </p:cNvSpPr>
            <p:nvPr/>
          </p:nvSpPr>
          <p:spPr bwMode="auto">
            <a:xfrm>
              <a:off x="1757363" y="933450"/>
              <a:ext cx="88900" cy="47625"/>
            </a:xfrm>
            <a:custGeom>
              <a:avLst/>
              <a:gdLst>
                <a:gd name="T0" fmla="*/ 9 w 104"/>
                <a:gd name="T1" fmla="*/ 13 h 55"/>
                <a:gd name="T2" fmla="*/ 9 w 104"/>
                <a:gd name="T3" fmla="*/ 13 h 55"/>
                <a:gd name="T4" fmla="*/ 10 w 104"/>
                <a:gd name="T5" fmla="*/ 10 h 55"/>
                <a:gd name="T6" fmla="*/ 93 w 104"/>
                <a:gd name="T7" fmla="*/ 10 h 55"/>
                <a:gd name="T8" fmla="*/ 94 w 104"/>
                <a:gd name="T9" fmla="*/ 13 h 55"/>
                <a:gd name="T10" fmla="*/ 94 w 104"/>
                <a:gd name="T11" fmla="*/ 42 h 55"/>
                <a:gd name="T12" fmla="*/ 93 w 104"/>
                <a:gd name="T13" fmla="*/ 45 h 55"/>
                <a:gd name="T14" fmla="*/ 11 w 104"/>
                <a:gd name="T15" fmla="*/ 45 h 55"/>
                <a:gd name="T16" fmla="*/ 9 w 104"/>
                <a:gd name="T17" fmla="*/ 42 h 55"/>
                <a:gd name="T18" fmla="*/ 9 w 104"/>
                <a:gd name="T19" fmla="*/ 13 h 55"/>
                <a:gd name="T20" fmla="*/ 10 w 104"/>
                <a:gd name="T21" fmla="*/ 55 h 55"/>
                <a:gd name="T22" fmla="*/ 10 w 104"/>
                <a:gd name="T23" fmla="*/ 55 h 55"/>
                <a:gd name="T24" fmla="*/ 93 w 104"/>
                <a:gd name="T25" fmla="*/ 55 h 55"/>
                <a:gd name="T26" fmla="*/ 104 w 104"/>
                <a:gd name="T27" fmla="*/ 42 h 55"/>
                <a:gd name="T28" fmla="*/ 104 w 104"/>
                <a:gd name="T29" fmla="*/ 13 h 55"/>
                <a:gd name="T30" fmla="*/ 93 w 104"/>
                <a:gd name="T31" fmla="*/ 0 h 55"/>
                <a:gd name="T32" fmla="*/ 10 w 104"/>
                <a:gd name="T33" fmla="*/ 0 h 55"/>
                <a:gd name="T34" fmla="*/ 0 w 104"/>
                <a:gd name="T35" fmla="*/ 13 h 55"/>
                <a:gd name="T36" fmla="*/ 0 w 104"/>
                <a:gd name="T37" fmla="*/ 42 h 55"/>
                <a:gd name="T38" fmla="*/ 10 w 104"/>
                <a:gd name="T3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55">
                  <a:moveTo>
                    <a:pt x="9" y="13"/>
                  </a:moveTo>
                  <a:lnTo>
                    <a:pt x="9" y="13"/>
                  </a:lnTo>
                  <a:cubicBezTo>
                    <a:pt x="9" y="11"/>
                    <a:pt x="10" y="10"/>
                    <a:pt x="10" y="10"/>
                  </a:cubicBezTo>
                  <a:lnTo>
                    <a:pt x="93" y="10"/>
                  </a:lnTo>
                  <a:cubicBezTo>
                    <a:pt x="94" y="10"/>
                    <a:pt x="94" y="11"/>
                    <a:pt x="94" y="13"/>
                  </a:cubicBezTo>
                  <a:lnTo>
                    <a:pt x="94" y="42"/>
                  </a:lnTo>
                  <a:cubicBezTo>
                    <a:pt x="94" y="44"/>
                    <a:pt x="94" y="45"/>
                    <a:pt x="93" y="45"/>
                  </a:cubicBezTo>
                  <a:lnTo>
                    <a:pt x="11" y="45"/>
                  </a:lnTo>
                  <a:cubicBezTo>
                    <a:pt x="10" y="45"/>
                    <a:pt x="9" y="44"/>
                    <a:pt x="9" y="42"/>
                  </a:cubicBezTo>
                  <a:lnTo>
                    <a:pt x="9" y="13"/>
                  </a:lnTo>
                  <a:close/>
                  <a:moveTo>
                    <a:pt x="10" y="55"/>
                  </a:moveTo>
                  <a:lnTo>
                    <a:pt x="10" y="55"/>
                  </a:lnTo>
                  <a:lnTo>
                    <a:pt x="93" y="55"/>
                  </a:lnTo>
                  <a:cubicBezTo>
                    <a:pt x="100" y="55"/>
                    <a:pt x="104" y="49"/>
                    <a:pt x="104" y="42"/>
                  </a:cubicBezTo>
                  <a:lnTo>
                    <a:pt x="104" y="13"/>
                  </a:lnTo>
                  <a:cubicBezTo>
                    <a:pt x="104" y="6"/>
                    <a:pt x="100" y="0"/>
                    <a:pt x="93" y="0"/>
                  </a:cubicBezTo>
                  <a:lnTo>
                    <a:pt x="10" y="0"/>
                  </a:lnTo>
                  <a:cubicBezTo>
                    <a:pt x="4" y="0"/>
                    <a:pt x="0" y="6"/>
                    <a:pt x="0" y="13"/>
                  </a:cubicBezTo>
                  <a:lnTo>
                    <a:pt x="0" y="42"/>
                  </a:lnTo>
                  <a:cubicBezTo>
                    <a:pt x="0" y="49"/>
                    <a:pt x="4" y="55"/>
                    <a:pt x="10" y="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75" name="Freeform 28"/>
            <p:cNvSpPr>
              <a:spLocks noEditPoints="1"/>
            </p:cNvSpPr>
            <p:nvPr/>
          </p:nvSpPr>
          <p:spPr bwMode="auto">
            <a:xfrm>
              <a:off x="1757363" y="1014413"/>
              <a:ext cx="88900" cy="47625"/>
            </a:xfrm>
            <a:custGeom>
              <a:avLst/>
              <a:gdLst>
                <a:gd name="T0" fmla="*/ 94 w 104"/>
                <a:gd name="T1" fmla="*/ 43 h 55"/>
                <a:gd name="T2" fmla="*/ 94 w 104"/>
                <a:gd name="T3" fmla="*/ 43 h 55"/>
                <a:gd name="T4" fmla="*/ 93 w 104"/>
                <a:gd name="T5" fmla="*/ 46 h 55"/>
                <a:gd name="T6" fmla="*/ 11 w 104"/>
                <a:gd name="T7" fmla="*/ 46 h 55"/>
                <a:gd name="T8" fmla="*/ 9 w 104"/>
                <a:gd name="T9" fmla="*/ 43 h 55"/>
                <a:gd name="T10" fmla="*/ 9 w 104"/>
                <a:gd name="T11" fmla="*/ 13 h 55"/>
                <a:gd name="T12" fmla="*/ 10 w 104"/>
                <a:gd name="T13" fmla="*/ 10 h 55"/>
                <a:gd name="T14" fmla="*/ 93 w 104"/>
                <a:gd name="T15" fmla="*/ 10 h 55"/>
                <a:gd name="T16" fmla="*/ 94 w 104"/>
                <a:gd name="T17" fmla="*/ 13 h 55"/>
                <a:gd name="T18" fmla="*/ 94 w 104"/>
                <a:gd name="T19" fmla="*/ 43 h 55"/>
                <a:gd name="T20" fmla="*/ 93 w 104"/>
                <a:gd name="T21" fmla="*/ 0 h 55"/>
                <a:gd name="T22" fmla="*/ 93 w 104"/>
                <a:gd name="T23" fmla="*/ 0 h 55"/>
                <a:gd name="T24" fmla="*/ 10 w 104"/>
                <a:gd name="T25" fmla="*/ 0 h 55"/>
                <a:gd name="T26" fmla="*/ 0 w 104"/>
                <a:gd name="T27" fmla="*/ 13 h 55"/>
                <a:gd name="T28" fmla="*/ 0 w 104"/>
                <a:gd name="T29" fmla="*/ 43 h 55"/>
                <a:gd name="T30" fmla="*/ 10 w 104"/>
                <a:gd name="T31" fmla="*/ 55 h 55"/>
                <a:gd name="T32" fmla="*/ 93 w 104"/>
                <a:gd name="T33" fmla="*/ 55 h 55"/>
                <a:gd name="T34" fmla="*/ 104 w 104"/>
                <a:gd name="T35" fmla="*/ 43 h 55"/>
                <a:gd name="T36" fmla="*/ 104 w 104"/>
                <a:gd name="T37" fmla="*/ 13 h 55"/>
                <a:gd name="T38" fmla="*/ 93 w 104"/>
                <a:gd name="T3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55">
                  <a:moveTo>
                    <a:pt x="94" y="43"/>
                  </a:moveTo>
                  <a:lnTo>
                    <a:pt x="94" y="43"/>
                  </a:lnTo>
                  <a:cubicBezTo>
                    <a:pt x="94" y="44"/>
                    <a:pt x="94" y="45"/>
                    <a:pt x="93" y="46"/>
                  </a:cubicBezTo>
                  <a:lnTo>
                    <a:pt x="11" y="46"/>
                  </a:lnTo>
                  <a:cubicBezTo>
                    <a:pt x="10" y="46"/>
                    <a:pt x="9" y="44"/>
                    <a:pt x="9" y="43"/>
                  </a:cubicBezTo>
                  <a:lnTo>
                    <a:pt x="9" y="13"/>
                  </a:lnTo>
                  <a:cubicBezTo>
                    <a:pt x="9" y="12"/>
                    <a:pt x="10" y="10"/>
                    <a:pt x="10" y="10"/>
                  </a:cubicBezTo>
                  <a:lnTo>
                    <a:pt x="93" y="10"/>
                  </a:lnTo>
                  <a:cubicBezTo>
                    <a:pt x="94" y="10"/>
                    <a:pt x="94" y="12"/>
                    <a:pt x="94" y="13"/>
                  </a:cubicBezTo>
                  <a:lnTo>
                    <a:pt x="94" y="43"/>
                  </a:lnTo>
                  <a:close/>
                  <a:moveTo>
                    <a:pt x="93" y="0"/>
                  </a:moveTo>
                  <a:lnTo>
                    <a:pt x="93" y="0"/>
                  </a:lnTo>
                  <a:lnTo>
                    <a:pt x="10" y="0"/>
                  </a:lnTo>
                  <a:cubicBezTo>
                    <a:pt x="4" y="0"/>
                    <a:pt x="0" y="6"/>
                    <a:pt x="0" y="13"/>
                  </a:cubicBezTo>
                  <a:lnTo>
                    <a:pt x="0" y="43"/>
                  </a:lnTo>
                  <a:cubicBezTo>
                    <a:pt x="0" y="50"/>
                    <a:pt x="4" y="55"/>
                    <a:pt x="10" y="55"/>
                  </a:cubicBezTo>
                  <a:lnTo>
                    <a:pt x="93" y="55"/>
                  </a:lnTo>
                  <a:cubicBezTo>
                    <a:pt x="100" y="55"/>
                    <a:pt x="104" y="50"/>
                    <a:pt x="104" y="43"/>
                  </a:cubicBezTo>
                  <a:lnTo>
                    <a:pt x="104" y="13"/>
                  </a:lnTo>
                  <a:cubicBezTo>
                    <a:pt x="104" y="6"/>
                    <a:pt x="100" y="0"/>
                    <a:pt x="9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76" name="Freeform 29"/>
            <p:cNvSpPr>
              <a:spLocks noEditPoints="1"/>
            </p:cNvSpPr>
            <p:nvPr/>
          </p:nvSpPr>
          <p:spPr bwMode="auto">
            <a:xfrm>
              <a:off x="1757363" y="1090613"/>
              <a:ext cx="88900" cy="47625"/>
            </a:xfrm>
            <a:custGeom>
              <a:avLst/>
              <a:gdLst>
                <a:gd name="T0" fmla="*/ 9 w 104"/>
                <a:gd name="T1" fmla="*/ 13 h 55"/>
                <a:gd name="T2" fmla="*/ 9 w 104"/>
                <a:gd name="T3" fmla="*/ 13 h 55"/>
                <a:gd name="T4" fmla="*/ 10 w 104"/>
                <a:gd name="T5" fmla="*/ 10 h 55"/>
                <a:gd name="T6" fmla="*/ 93 w 104"/>
                <a:gd name="T7" fmla="*/ 10 h 55"/>
                <a:gd name="T8" fmla="*/ 94 w 104"/>
                <a:gd name="T9" fmla="*/ 13 h 55"/>
                <a:gd name="T10" fmla="*/ 94 w 104"/>
                <a:gd name="T11" fmla="*/ 42 h 55"/>
                <a:gd name="T12" fmla="*/ 93 w 104"/>
                <a:gd name="T13" fmla="*/ 45 h 55"/>
                <a:gd name="T14" fmla="*/ 11 w 104"/>
                <a:gd name="T15" fmla="*/ 45 h 55"/>
                <a:gd name="T16" fmla="*/ 9 w 104"/>
                <a:gd name="T17" fmla="*/ 42 h 55"/>
                <a:gd name="T18" fmla="*/ 9 w 104"/>
                <a:gd name="T19" fmla="*/ 13 h 55"/>
                <a:gd name="T20" fmla="*/ 10 w 104"/>
                <a:gd name="T21" fmla="*/ 55 h 55"/>
                <a:gd name="T22" fmla="*/ 10 w 104"/>
                <a:gd name="T23" fmla="*/ 55 h 55"/>
                <a:gd name="T24" fmla="*/ 93 w 104"/>
                <a:gd name="T25" fmla="*/ 55 h 55"/>
                <a:gd name="T26" fmla="*/ 104 w 104"/>
                <a:gd name="T27" fmla="*/ 42 h 55"/>
                <a:gd name="T28" fmla="*/ 104 w 104"/>
                <a:gd name="T29" fmla="*/ 13 h 55"/>
                <a:gd name="T30" fmla="*/ 93 w 104"/>
                <a:gd name="T31" fmla="*/ 0 h 55"/>
                <a:gd name="T32" fmla="*/ 10 w 104"/>
                <a:gd name="T33" fmla="*/ 0 h 55"/>
                <a:gd name="T34" fmla="*/ 0 w 104"/>
                <a:gd name="T35" fmla="*/ 13 h 55"/>
                <a:gd name="T36" fmla="*/ 0 w 104"/>
                <a:gd name="T37" fmla="*/ 42 h 55"/>
                <a:gd name="T38" fmla="*/ 10 w 104"/>
                <a:gd name="T3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55">
                  <a:moveTo>
                    <a:pt x="9" y="13"/>
                  </a:moveTo>
                  <a:lnTo>
                    <a:pt x="9" y="13"/>
                  </a:lnTo>
                  <a:cubicBezTo>
                    <a:pt x="9" y="11"/>
                    <a:pt x="10" y="10"/>
                    <a:pt x="10" y="10"/>
                  </a:cubicBezTo>
                  <a:lnTo>
                    <a:pt x="93" y="10"/>
                  </a:lnTo>
                  <a:cubicBezTo>
                    <a:pt x="94" y="10"/>
                    <a:pt x="94" y="11"/>
                    <a:pt x="94" y="13"/>
                  </a:cubicBezTo>
                  <a:lnTo>
                    <a:pt x="94" y="42"/>
                  </a:lnTo>
                  <a:cubicBezTo>
                    <a:pt x="94" y="44"/>
                    <a:pt x="94" y="45"/>
                    <a:pt x="93" y="45"/>
                  </a:cubicBezTo>
                  <a:lnTo>
                    <a:pt x="11" y="45"/>
                  </a:lnTo>
                  <a:cubicBezTo>
                    <a:pt x="10" y="45"/>
                    <a:pt x="9" y="44"/>
                    <a:pt x="9" y="42"/>
                  </a:cubicBezTo>
                  <a:lnTo>
                    <a:pt x="9" y="13"/>
                  </a:lnTo>
                  <a:close/>
                  <a:moveTo>
                    <a:pt x="10" y="55"/>
                  </a:moveTo>
                  <a:lnTo>
                    <a:pt x="10" y="55"/>
                  </a:lnTo>
                  <a:lnTo>
                    <a:pt x="93" y="55"/>
                  </a:lnTo>
                  <a:cubicBezTo>
                    <a:pt x="100" y="55"/>
                    <a:pt x="104" y="49"/>
                    <a:pt x="104" y="42"/>
                  </a:cubicBezTo>
                  <a:lnTo>
                    <a:pt x="104" y="13"/>
                  </a:lnTo>
                  <a:cubicBezTo>
                    <a:pt x="104" y="6"/>
                    <a:pt x="100" y="0"/>
                    <a:pt x="93" y="0"/>
                  </a:cubicBezTo>
                  <a:lnTo>
                    <a:pt x="10" y="0"/>
                  </a:lnTo>
                  <a:cubicBezTo>
                    <a:pt x="4" y="0"/>
                    <a:pt x="0" y="6"/>
                    <a:pt x="0" y="13"/>
                  </a:cubicBezTo>
                  <a:lnTo>
                    <a:pt x="0" y="42"/>
                  </a:lnTo>
                  <a:cubicBezTo>
                    <a:pt x="0" y="49"/>
                    <a:pt x="4" y="55"/>
                    <a:pt x="10" y="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77" name="Freeform 30"/>
            <p:cNvSpPr>
              <a:spLocks noEditPoints="1"/>
            </p:cNvSpPr>
            <p:nvPr/>
          </p:nvSpPr>
          <p:spPr bwMode="auto">
            <a:xfrm>
              <a:off x="1320800" y="873125"/>
              <a:ext cx="374650" cy="414338"/>
            </a:xfrm>
            <a:custGeom>
              <a:avLst/>
              <a:gdLst>
                <a:gd name="T0" fmla="*/ 310 w 440"/>
                <a:gd name="T1" fmla="*/ 162 h 488"/>
                <a:gd name="T2" fmla="*/ 310 w 440"/>
                <a:gd name="T3" fmla="*/ 68 h 488"/>
                <a:gd name="T4" fmla="*/ 137 w 440"/>
                <a:gd name="T5" fmla="*/ 360 h 488"/>
                <a:gd name="T6" fmla="*/ 137 w 440"/>
                <a:gd name="T7" fmla="*/ 463 h 488"/>
                <a:gd name="T8" fmla="*/ 137 w 440"/>
                <a:gd name="T9" fmla="*/ 135 h 488"/>
                <a:gd name="T10" fmla="*/ 231 w 440"/>
                <a:gd name="T11" fmla="*/ 150 h 488"/>
                <a:gd name="T12" fmla="*/ 231 w 440"/>
                <a:gd name="T13" fmla="*/ 250 h 488"/>
                <a:gd name="T14" fmla="*/ 231 w 440"/>
                <a:gd name="T15" fmla="*/ 155 h 488"/>
                <a:gd name="T16" fmla="*/ 310 w 440"/>
                <a:gd name="T17" fmla="*/ 250 h 488"/>
                <a:gd name="T18" fmla="*/ 310 w 440"/>
                <a:gd name="T19" fmla="*/ 167 h 488"/>
                <a:gd name="T20" fmla="*/ 371 w 440"/>
                <a:gd name="T21" fmla="*/ 176 h 488"/>
                <a:gd name="T22" fmla="*/ 325 w 440"/>
                <a:gd name="T23" fmla="*/ 169 h 488"/>
                <a:gd name="T24" fmla="*/ 371 w 440"/>
                <a:gd name="T25" fmla="*/ 171 h 488"/>
                <a:gd name="T26" fmla="*/ 371 w 440"/>
                <a:gd name="T27" fmla="*/ 83 h 488"/>
                <a:gd name="T28" fmla="*/ 420 w 440"/>
                <a:gd name="T29" fmla="*/ 179 h 488"/>
                <a:gd name="T30" fmla="*/ 420 w 440"/>
                <a:gd name="T31" fmla="*/ 95 h 488"/>
                <a:gd name="T32" fmla="*/ 386 w 440"/>
                <a:gd name="T33" fmla="*/ 337 h 488"/>
                <a:gd name="T34" fmla="*/ 386 w 440"/>
                <a:gd name="T35" fmla="*/ 420 h 488"/>
                <a:gd name="T36" fmla="*/ 325 w 440"/>
                <a:gd name="T37" fmla="*/ 342 h 488"/>
                <a:gd name="T38" fmla="*/ 325 w 440"/>
                <a:gd name="T39" fmla="*/ 431 h 488"/>
                <a:gd name="T40" fmla="*/ 310 w 440"/>
                <a:gd name="T41" fmla="*/ 344 h 488"/>
                <a:gd name="T42" fmla="*/ 245 w 440"/>
                <a:gd name="T43" fmla="*/ 350 h 488"/>
                <a:gd name="T44" fmla="*/ 371 w 440"/>
                <a:gd name="T45" fmla="*/ 333 h 488"/>
                <a:gd name="T46" fmla="*/ 371 w 440"/>
                <a:gd name="T47" fmla="*/ 256 h 488"/>
                <a:gd name="T48" fmla="*/ 420 w 440"/>
                <a:gd name="T49" fmla="*/ 256 h 488"/>
                <a:gd name="T50" fmla="*/ 386 w 440"/>
                <a:gd name="T51" fmla="*/ 256 h 488"/>
                <a:gd name="T52" fmla="*/ 420 w 440"/>
                <a:gd name="T53" fmla="*/ 251 h 488"/>
                <a:gd name="T54" fmla="*/ 420 w 440"/>
                <a:gd name="T55" fmla="*/ 184 h 488"/>
                <a:gd name="T56" fmla="*/ 245 w 440"/>
                <a:gd name="T57" fmla="*/ 255 h 488"/>
                <a:gd name="T58" fmla="*/ 245 w 440"/>
                <a:gd name="T59" fmla="*/ 345 h 488"/>
                <a:gd name="T60" fmla="*/ 137 w 440"/>
                <a:gd name="T61" fmla="*/ 254 h 488"/>
                <a:gd name="T62" fmla="*/ 137 w 440"/>
                <a:gd name="T63" fmla="*/ 355 h 488"/>
                <a:gd name="T64" fmla="*/ 25 w 440"/>
                <a:gd name="T65" fmla="*/ 354 h 488"/>
                <a:gd name="T66" fmla="*/ 38 w 440"/>
                <a:gd name="T67" fmla="*/ 24 h 488"/>
                <a:gd name="T68" fmla="*/ 112 w 440"/>
                <a:gd name="T69" fmla="*/ 463 h 488"/>
                <a:gd name="T70" fmla="*/ 38 w 440"/>
                <a:gd name="T71" fmla="*/ 425 h 488"/>
                <a:gd name="T72" fmla="*/ 0 w 440"/>
                <a:gd name="T73" fmla="*/ 403 h 488"/>
                <a:gd name="T74" fmla="*/ 25 w 440"/>
                <a:gd name="T75" fmla="*/ 488 h 488"/>
                <a:gd name="T76" fmla="*/ 132 w 440"/>
                <a:gd name="T77" fmla="*/ 488 h 488"/>
                <a:gd name="T78" fmla="*/ 432 w 440"/>
                <a:gd name="T79" fmla="*/ 436 h 488"/>
                <a:gd name="T80" fmla="*/ 436 w 440"/>
                <a:gd name="T81" fmla="*/ 78 h 488"/>
                <a:gd name="T82" fmla="*/ 245 w 440"/>
                <a:gd name="T83" fmla="*/ 26 h 488"/>
                <a:gd name="T84" fmla="*/ 132 w 440"/>
                <a:gd name="T85" fmla="*/ 0 h 488"/>
                <a:gd name="T86" fmla="*/ 13 w 440"/>
                <a:gd name="T87" fmla="*/ 30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0" h="488">
                  <a:moveTo>
                    <a:pt x="310" y="68"/>
                  </a:moveTo>
                  <a:lnTo>
                    <a:pt x="310" y="68"/>
                  </a:lnTo>
                  <a:lnTo>
                    <a:pt x="310" y="162"/>
                  </a:lnTo>
                  <a:lnTo>
                    <a:pt x="245" y="152"/>
                  </a:lnTo>
                  <a:lnTo>
                    <a:pt x="245" y="52"/>
                  </a:lnTo>
                  <a:lnTo>
                    <a:pt x="310" y="68"/>
                  </a:lnTo>
                  <a:close/>
                  <a:moveTo>
                    <a:pt x="137" y="463"/>
                  </a:moveTo>
                  <a:lnTo>
                    <a:pt x="137" y="463"/>
                  </a:lnTo>
                  <a:lnTo>
                    <a:pt x="137" y="360"/>
                  </a:lnTo>
                  <a:lnTo>
                    <a:pt x="231" y="351"/>
                  </a:lnTo>
                  <a:lnTo>
                    <a:pt x="231" y="447"/>
                  </a:lnTo>
                  <a:lnTo>
                    <a:pt x="137" y="463"/>
                  </a:lnTo>
                  <a:lnTo>
                    <a:pt x="137" y="463"/>
                  </a:lnTo>
                  <a:close/>
                  <a:moveTo>
                    <a:pt x="137" y="135"/>
                  </a:moveTo>
                  <a:lnTo>
                    <a:pt x="137" y="135"/>
                  </a:lnTo>
                  <a:lnTo>
                    <a:pt x="137" y="26"/>
                  </a:lnTo>
                  <a:lnTo>
                    <a:pt x="231" y="49"/>
                  </a:lnTo>
                  <a:lnTo>
                    <a:pt x="231" y="150"/>
                  </a:lnTo>
                  <a:lnTo>
                    <a:pt x="137" y="135"/>
                  </a:lnTo>
                  <a:close/>
                  <a:moveTo>
                    <a:pt x="231" y="250"/>
                  </a:moveTo>
                  <a:lnTo>
                    <a:pt x="231" y="250"/>
                  </a:lnTo>
                  <a:lnTo>
                    <a:pt x="137" y="249"/>
                  </a:lnTo>
                  <a:lnTo>
                    <a:pt x="137" y="140"/>
                  </a:lnTo>
                  <a:lnTo>
                    <a:pt x="231" y="155"/>
                  </a:lnTo>
                  <a:lnTo>
                    <a:pt x="231" y="250"/>
                  </a:lnTo>
                  <a:close/>
                  <a:moveTo>
                    <a:pt x="310" y="250"/>
                  </a:moveTo>
                  <a:lnTo>
                    <a:pt x="310" y="250"/>
                  </a:lnTo>
                  <a:lnTo>
                    <a:pt x="245" y="250"/>
                  </a:lnTo>
                  <a:lnTo>
                    <a:pt x="245" y="157"/>
                  </a:lnTo>
                  <a:lnTo>
                    <a:pt x="310" y="167"/>
                  </a:lnTo>
                  <a:lnTo>
                    <a:pt x="310" y="250"/>
                  </a:lnTo>
                  <a:close/>
                  <a:moveTo>
                    <a:pt x="371" y="176"/>
                  </a:moveTo>
                  <a:lnTo>
                    <a:pt x="371" y="176"/>
                  </a:lnTo>
                  <a:lnTo>
                    <a:pt x="371" y="251"/>
                  </a:lnTo>
                  <a:lnTo>
                    <a:pt x="325" y="250"/>
                  </a:lnTo>
                  <a:lnTo>
                    <a:pt x="325" y="169"/>
                  </a:lnTo>
                  <a:lnTo>
                    <a:pt x="371" y="176"/>
                  </a:lnTo>
                  <a:close/>
                  <a:moveTo>
                    <a:pt x="371" y="171"/>
                  </a:moveTo>
                  <a:lnTo>
                    <a:pt x="371" y="171"/>
                  </a:lnTo>
                  <a:lnTo>
                    <a:pt x="325" y="164"/>
                  </a:lnTo>
                  <a:lnTo>
                    <a:pt x="325" y="72"/>
                  </a:lnTo>
                  <a:lnTo>
                    <a:pt x="371" y="83"/>
                  </a:lnTo>
                  <a:lnTo>
                    <a:pt x="371" y="171"/>
                  </a:lnTo>
                  <a:close/>
                  <a:moveTo>
                    <a:pt x="420" y="179"/>
                  </a:moveTo>
                  <a:lnTo>
                    <a:pt x="420" y="179"/>
                  </a:lnTo>
                  <a:lnTo>
                    <a:pt x="386" y="174"/>
                  </a:lnTo>
                  <a:lnTo>
                    <a:pt x="386" y="87"/>
                  </a:lnTo>
                  <a:lnTo>
                    <a:pt x="420" y="95"/>
                  </a:lnTo>
                  <a:lnTo>
                    <a:pt x="420" y="179"/>
                  </a:lnTo>
                  <a:close/>
                  <a:moveTo>
                    <a:pt x="386" y="337"/>
                  </a:moveTo>
                  <a:lnTo>
                    <a:pt x="386" y="337"/>
                  </a:lnTo>
                  <a:lnTo>
                    <a:pt x="420" y="334"/>
                  </a:lnTo>
                  <a:lnTo>
                    <a:pt x="420" y="414"/>
                  </a:lnTo>
                  <a:lnTo>
                    <a:pt x="386" y="420"/>
                  </a:lnTo>
                  <a:lnTo>
                    <a:pt x="386" y="337"/>
                  </a:lnTo>
                  <a:close/>
                  <a:moveTo>
                    <a:pt x="325" y="342"/>
                  </a:moveTo>
                  <a:lnTo>
                    <a:pt x="325" y="342"/>
                  </a:lnTo>
                  <a:lnTo>
                    <a:pt x="371" y="338"/>
                  </a:lnTo>
                  <a:lnTo>
                    <a:pt x="371" y="423"/>
                  </a:lnTo>
                  <a:lnTo>
                    <a:pt x="325" y="431"/>
                  </a:lnTo>
                  <a:lnTo>
                    <a:pt x="325" y="342"/>
                  </a:lnTo>
                  <a:close/>
                  <a:moveTo>
                    <a:pt x="310" y="344"/>
                  </a:moveTo>
                  <a:lnTo>
                    <a:pt x="310" y="344"/>
                  </a:lnTo>
                  <a:lnTo>
                    <a:pt x="310" y="433"/>
                  </a:lnTo>
                  <a:lnTo>
                    <a:pt x="245" y="444"/>
                  </a:lnTo>
                  <a:lnTo>
                    <a:pt x="245" y="350"/>
                  </a:lnTo>
                  <a:lnTo>
                    <a:pt x="310" y="344"/>
                  </a:lnTo>
                  <a:close/>
                  <a:moveTo>
                    <a:pt x="371" y="333"/>
                  </a:moveTo>
                  <a:lnTo>
                    <a:pt x="371" y="333"/>
                  </a:lnTo>
                  <a:lnTo>
                    <a:pt x="325" y="338"/>
                  </a:lnTo>
                  <a:lnTo>
                    <a:pt x="325" y="255"/>
                  </a:lnTo>
                  <a:lnTo>
                    <a:pt x="371" y="256"/>
                  </a:lnTo>
                  <a:lnTo>
                    <a:pt x="371" y="333"/>
                  </a:lnTo>
                  <a:close/>
                  <a:moveTo>
                    <a:pt x="420" y="256"/>
                  </a:moveTo>
                  <a:lnTo>
                    <a:pt x="420" y="256"/>
                  </a:lnTo>
                  <a:lnTo>
                    <a:pt x="420" y="329"/>
                  </a:lnTo>
                  <a:lnTo>
                    <a:pt x="386" y="332"/>
                  </a:lnTo>
                  <a:lnTo>
                    <a:pt x="386" y="256"/>
                  </a:lnTo>
                  <a:lnTo>
                    <a:pt x="420" y="256"/>
                  </a:lnTo>
                  <a:close/>
                  <a:moveTo>
                    <a:pt x="420" y="251"/>
                  </a:moveTo>
                  <a:lnTo>
                    <a:pt x="420" y="251"/>
                  </a:lnTo>
                  <a:lnTo>
                    <a:pt x="386" y="251"/>
                  </a:lnTo>
                  <a:lnTo>
                    <a:pt x="386" y="179"/>
                  </a:lnTo>
                  <a:lnTo>
                    <a:pt x="420" y="184"/>
                  </a:lnTo>
                  <a:lnTo>
                    <a:pt x="420" y="251"/>
                  </a:lnTo>
                  <a:close/>
                  <a:moveTo>
                    <a:pt x="245" y="255"/>
                  </a:moveTo>
                  <a:lnTo>
                    <a:pt x="245" y="255"/>
                  </a:lnTo>
                  <a:lnTo>
                    <a:pt x="310" y="255"/>
                  </a:lnTo>
                  <a:lnTo>
                    <a:pt x="310" y="339"/>
                  </a:lnTo>
                  <a:lnTo>
                    <a:pt x="245" y="345"/>
                  </a:lnTo>
                  <a:lnTo>
                    <a:pt x="245" y="255"/>
                  </a:lnTo>
                  <a:close/>
                  <a:moveTo>
                    <a:pt x="137" y="254"/>
                  </a:moveTo>
                  <a:lnTo>
                    <a:pt x="137" y="254"/>
                  </a:lnTo>
                  <a:lnTo>
                    <a:pt x="231" y="255"/>
                  </a:lnTo>
                  <a:lnTo>
                    <a:pt x="231" y="346"/>
                  </a:lnTo>
                  <a:lnTo>
                    <a:pt x="137" y="355"/>
                  </a:lnTo>
                  <a:lnTo>
                    <a:pt x="137" y="254"/>
                  </a:lnTo>
                  <a:close/>
                  <a:moveTo>
                    <a:pt x="25" y="354"/>
                  </a:moveTo>
                  <a:lnTo>
                    <a:pt x="25" y="354"/>
                  </a:lnTo>
                  <a:cubicBezTo>
                    <a:pt x="39" y="354"/>
                    <a:pt x="51" y="343"/>
                    <a:pt x="51" y="329"/>
                  </a:cubicBezTo>
                  <a:cubicBezTo>
                    <a:pt x="51" y="319"/>
                    <a:pt x="46" y="311"/>
                    <a:pt x="38" y="306"/>
                  </a:cubicBezTo>
                  <a:lnTo>
                    <a:pt x="38" y="24"/>
                  </a:lnTo>
                  <a:lnTo>
                    <a:pt x="112" y="24"/>
                  </a:lnTo>
                  <a:cubicBezTo>
                    <a:pt x="112" y="24"/>
                    <a:pt x="112" y="25"/>
                    <a:pt x="112" y="25"/>
                  </a:cubicBezTo>
                  <a:lnTo>
                    <a:pt x="112" y="463"/>
                  </a:lnTo>
                  <a:cubicBezTo>
                    <a:pt x="112" y="463"/>
                    <a:pt x="112" y="463"/>
                    <a:pt x="112" y="464"/>
                  </a:cubicBezTo>
                  <a:lnTo>
                    <a:pt x="38" y="464"/>
                  </a:lnTo>
                  <a:lnTo>
                    <a:pt x="38" y="425"/>
                  </a:lnTo>
                  <a:cubicBezTo>
                    <a:pt x="46" y="421"/>
                    <a:pt x="51" y="413"/>
                    <a:pt x="51" y="403"/>
                  </a:cubicBezTo>
                  <a:cubicBezTo>
                    <a:pt x="51" y="389"/>
                    <a:pt x="40" y="377"/>
                    <a:pt x="26" y="377"/>
                  </a:cubicBezTo>
                  <a:cubicBezTo>
                    <a:pt x="11" y="377"/>
                    <a:pt x="0" y="389"/>
                    <a:pt x="0" y="403"/>
                  </a:cubicBezTo>
                  <a:cubicBezTo>
                    <a:pt x="0" y="412"/>
                    <a:pt x="5" y="421"/>
                    <a:pt x="13" y="425"/>
                  </a:cubicBezTo>
                  <a:lnTo>
                    <a:pt x="13" y="476"/>
                  </a:lnTo>
                  <a:cubicBezTo>
                    <a:pt x="13" y="483"/>
                    <a:pt x="19" y="488"/>
                    <a:pt x="25" y="488"/>
                  </a:cubicBezTo>
                  <a:lnTo>
                    <a:pt x="124" y="488"/>
                  </a:lnTo>
                  <a:cubicBezTo>
                    <a:pt x="126" y="488"/>
                    <a:pt x="127" y="488"/>
                    <a:pt x="128" y="488"/>
                  </a:cubicBezTo>
                  <a:cubicBezTo>
                    <a:pt x="129" y="488"/>
                    <a:pt x="131" y="488"/>
                    <a:pt x="132" y="488"/>
                  </a:cubicBezTo>
                  <a:lnTo>
                    <a:pt x="133" y="488"/>
                  </a:lnTo>
                  <a:lnTo>
                    <a:pt x="428" y="438"/>
                  </a:lnTo>
                  <a:cubicBezTo>
                    <a:pt x="429" y="438"/>
                    <a:pt x="431" y="437"/>
                    <a:pt x="432" y="436"/>
                  </a:cubicBezTo>
                  <a:cubicBezTo>
                    <a:pt x="437" y="435"/>
                    <a:pt x="440" y="431"/>
                    <a:pt x="440" y="427"/>
                  </a:cubicBezTo>
                  <a:lnTo>
                    <a:pt x="440" y="85"/>
                  </a:lnTo>
                  <a:cubicBezTo>
                    <a:pt x="440" y="82"/>
                    <a:pt x="438" y="79"/>
                    <a:pt x="436" y="78"/>
                  </a:cubicBezTo>
                  <a:cubicBezTo>
                    <a:pt x="435" y="75"/>
                    <a:pt x="432" y="73"/>
                    <a:pt x="429" y="72"/>
                  </a:cubicBezTo>
                  <a:lnTo>
                    <a:pt x="245" y="27"/>
                  </a:lnTo>
                  <a:lnTo>
                    <a:pt x="245" y="26"/>
                  </a:lnTo>
                  <a:lnTo>
                    <a:pt x="243" y="26"/>
                  </a:lnTo>
                  <a:lnTo>
                    <a:pt x="135" y="1"/>
                  </a:lnTo>
                  <a:lnTo>
                    <a:pt x="132" y="0"/>
                  </a:lnTo>
                  <a:lnTo>
                    <a:pt x="25" y="0"/>
                  </a:lnTo>
                  <a:cubicBezTo>
                    <a:pt x="19" y="0"/>
                    <a:pt x="13" y="5"/>
                    <a:pt x="13" y="12"/>
                  </a:cubicBezTo>
                  <a:lnTo>
                    <a:pt x="13" y="306"/>
                  </a:lnTo>
                  <a:cubicBezTo>
                    <a:pt x="5" y="311"/>
                    <a:pt x="0" y="319"/>
                    <a:pt x="0" y="329"/>
                  </a:cubicBezTo>
                  <a:cubicBezTo>
                    <a:pt x="0" y="343"/>
                    <a:pt x="11" y="354"/>
                    <a:pt x="25" y="35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78" name="Freeform 31"/>
            <p:cNvSpPr>
              <a:spLocks noEditPoints="1"/>
            </p:cNvSpPr>
            <p:nvPr/>
          </p:nvSpPr>
          <p:spPr bwMode="auto">
            <a:xfrm>
              <a:off x="1452563" y="923925"/>
              <a:ext cx="50800" cy="57150"/>
            </a:xfrm>
            <a:custGeom>
              <a:avLst/>
              <a:gdLst>
                <a:gd name="T0" fmla="*/ 49 w 59"/>
                <a:gd name="T1" fmla="*/ 54 h 67"/>
                <a:gd name="T2" fmla="*/ 49 w 59"/>
                <a:gd name="T3" fmla="*/ 54 h 67"/>
                <a:gd name="T4" fmla="*/ 48 w 59"/>
                <a:gd name="T5" fmla="*/ 57 h 67"/>
                <a:gd name="T6" fmla="*/ 11 w 59"/>
                <a:gd name="T7" fmla="*/ 53 h 67"/>
                <a:gd name="T8" fmla="*/ 10 w 59"/>
                <a:gd name="T9" fmla="*/ 48 h 67"/>
                <a:gd name="T10" fmla="*/ 10 w 59"/>
                <a:gd name="T11" fmla="*/ 14 h 67"/>
                <a:gd name="T12" fmla="*/ 10 w 59"/>
                <a:gd name="T13" fmla="*/ 10 h 67"/>
                <a:gd name="T14" fmla="*/ 47 w 59"/>
                <a:gd name="T15" fmla="*/ 20 h 67"/>
                <a:gd name="T16" fmla="*/ 49 w 59"/>
                <a:gd name="T17" fmla="*/ 23 h 67"/>
                <a:gd name="T18" fmla="*/ 49 w 59"/>
                <a:gd name="T19" fmla="*/ 54 h 67"/>
                <a:gd name="T20" fmla="*/ 50 w 59"/>
                <a:gd name="T21" fmla="*/ 10 h 67"/>
                <a:gd name="T22" fmla="*/ 50 w 59"/>
                <a:gd name="T23" fmla="*/ 10 h 67"/>
                <a:gd name="T24" fmla="*/ 11 w 59"/>
                <a:gd name="T25" fmla="*/ 0 h 67"/>
                <a:gd name="T26" fmla="*/ 10 w 59"/>
                <a:gd name="T27" fmla="*/ 0 h 67"/>
                <a:gd name="T28" fmla="*/ 0 w 59"/>
                <a:gd name="T29" fmla="*/ 14 h 67"/>
                <a:gd name="T30" fmla="*/ 0 w 59"/>
                <a:gd name="T31" fmla="*/ 48 h 67"/>
                <a:gd name="T32" fmla="*/ 2 w 59"/>
                <a:gd name="T33" fmla="*/ 57 h 67"/>
                <a:gd name="T34" fmla="*/ 9 w 59"/>
                <a:gd name="T35" fmla="*/ 63 h 67"/>
                <a:gd name="T36" fmla="*/ 9 w 59"/>
                <a:gd name="T37" fmla="*/ 63 h 67"/>
                <a:gd name="T38" fmla="*/ 48 w 59"/>
                <a:gd name="T39" fmla="*/ 67 h 67"/>
                <a:gd name="T40" fmla="*/ 49 w 59"/>
                <a:gd name="T41" fmla="*/ 67 h 67"/>
                <a:gd name="T42" fmla="*/ 59 w 59"/>
                <a:gd name="T43" fmla="*/ 54 h 67"/>
                <a:gd name="T44" fmla="*/ 59 w 59"/>
                <a:gd name="T45" fmla="*/ 23 h 67"/>
                <a:gd name="T46" fmla="*/ 50 w 59"/>
                <a:gd name="T47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67">
                  <a:moveTo>
                    <a:pt x="49" y="54"/>
                  </a:moveTo>
                  <a:lnTo>
                    <a:pt x="49" y="54"/>
                  </a:lnTo>
                  <a:cubicBezTo>
                    <a:pt x="49" y="56"/>
                    <a:pt x="48" y="57"/>
                    <a:pt x="48" y="57"/>
                  </a:cubicBezTo>
                  <a:lnTo>
                    <a:pt x="11" y="53"/>
                  </a:lnTo>
                  <a:cubicBezTo>
                    <a:pt x="10" y="52"/>
                    <a:pt x="10" y="51"/>
                    <a:pt x="10" y="48"/>
                  </a:cubicBezTo>
                  <a:lnTo>
                    <a:pt x="10" y="14"/>
                  </a:lnTo>
                  <a:cubicBezTo>
                    <a:pt x="10" y="12"/>
                    <a:pt x="10" y="11"/>
                    <a:pt x="10" y="10"/>
                  </a:cubicBezTo>
                  <a:lnTo>
                    <a:pt x="47" y="20"/>
                  </a:lnTo>
                  <a:cubicBezTo>
                    <a:pt x="48" y="20"/>
                    <a:pt x="49" y="21"/>
                    <a:pt x="49" y="23"/>
                  </a:cubicBezTo>
                  <a:lnTo>
                    <a:pt x="49" y="54"/>
                  </a:lnTo>
                  <a:close/>
                  <a:moveTo>
                    <a:pt x="50" y="10"/>
                  </a:moveTo>
                  <a:lnTo>
                    <a:pt x="50" y="10"/>
                  </a:lnTo>
                  <a:lnTo>
                    <a:pt x="11" y="0"/>
                  </a:lnTo>
                  <a:lnTo>
                    <a:pt x="10" y="0"/>
                  </a:lnTo>
                  <a:cubicBezTo>
                    <a:pt x="4" y="0"/>
                    <a:pt x="0" y="6"/>
                    <a:pt x="0" y="14"/>
                  </a:cubicBezTo>
                  <a:lnTo>
                    <a:pt x="0" y="48"/>
                  </a:lnTo>
                  <a:cubicBezTo>
                    <a:pt x="0" y="52"/>
                    <a:pt x="1" y="55"/>
                    <a:pt x="2" y="57"/>
                  </a:cubicBezTo>
                  <a:cubicBezTo>
                    <a:pt x="4" y="61"/>
                    <a:pt x="7" y="63"/>
                    <a:pt x="9" y="63"/>
                  </a:cubicBezTo>
                  <a:lnTo>
                    <a:pt x="9" y="63"/>
                  </a:lnTo>
                  <a:lnTo>
                    <a:pt x="48" y="67"/>
                  </a:lnTo>
                  <a:lnTo>
                    <a:pt x="49" y="67"/>
                  </a:lnTo>
                  <a:cubicBezTo>
                    <a:pt x="54" y="67"/>
                    <a:pt x="59" y="61"/>
                    <a:pt x="59" y="54"/>
                  </a:cubicBezTo>
                  <a:lnTo>
                    <a:pt x="59" y="23"/>
                  </a:lnTo>
                  <a:cubicBezTo>
                    <a:pt x="59" y="16"/>
                    <a:pt x="54" y="11"/>
                    <a:pt x="50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79" name="Freeform 32"/>
            <p:cNvSpPr>
              <a:spLocks noEditPoints="1"/>
            </p:cNvSpPr>
            <p:nvPr/>
          </p:nvSpPr>
          <p:spPr bwMode="auto">
            <a:xfrm>
              <a:off x="1538288" y="944563"/>
              <a:ext cx="41275" cy="49213"/>
            </a:xfrm>
            <a:custGeom>
              <a:avLst/>
              <a:gdLst>
                <a:gd name="T0" fmla="*/ 10 w 49"/>
                <a:gd name="T1" fmla="*/ 13 h 58"/>
                <a:gd name="T2" fmla="*/ 10 w 49"/>
                <a:gd name="T3" fmla="*/ 13 h 58"/>
                <a:gd name="T4" fmla="*/ 10 w 49"/>
                <a:gd name="T5" fmla="*/ 11 h 58"/>
                <a:gd name="T6" fmla="*/ 38 w 49"/>
                <a:gd name="T7" fmla="*/ 19 h 58"/>
                <a:gd name="T8" fmla="*/ 39 w 49"/>
                <a:gd name="T9" fmla="*/ 22 h 58"/>
                <a:gd name="T10" fmla="*/ 39 w 49"/>
                <a:gd name="T11" fmla="*/ 45 h 58"/>
                <a:gd name="T12" fmla="*/ 38 w 49"/>
                <a:gd name="T13" fmla="*/ 48 h 58"/>
                <a:gd name="T14" fmla="*/ 11 w 49"/>
                <a:gd name="T15" fmla="*/ 44 h 58"/>
                <a:gd name="T16" fmla="*/ 10 w 49"/>
                <a:gd name="T17" fmla="*/ 40 h 58"/>
                <a:gd name="T18" fmla="*/ 10 w 49"/>
                <a:gd name="T19" fmla="*/ 13 h 58"/>
                <a:gd name="T20" fmla="*/ 2 w 49"/>
                <a:gd name="T21" fmla="*/ 49 h 58"/>
                <a:gd name="T22" fmla="*/ 2 w 49"/>
                <a:gd name="T23" fmla="*/ 49 h 58"/>
                <a:gd name="T24" fmla="*/ 9 w 49"/>
                <a:gd name="T25" fmla="*/ 53 h 58"/>
                <a:gd name="T26" fmla="*/ 38 w 49"/>
                <a:gd name="T27" fmla="*/ 58 h 58"/>
                <a:gd name="T28" fmla="*/ 39 w 49"/>
                <a:gd name="T29" fmla="*/ 57 h 58"/>
                <a:gd name="T30" fmla="*/ 49 w 49"/>
                <a:gd name="T31" fmla="*/ 45 h 58"/>
                <a:gd name="T32" fmla="*/ 49 w 49"/>
                <a:gd name="T33" fmla="*/ 22 h 58"/>
                <a:gd name="T34" fmla="*/ 40 w 49"/>
                <a:gd name="T35" fmla="*/ 9 h 58"/>
                <a:gd name="T36" fmla="*/ 11 w 49"/>
                <a:gd name="T37" fmla="*/ 1 h 58"/>
                <a:gd name="T38" fmla="*/ 10 w 49"/>
                <a:gd name="T39" fmla="*/ 0 h 58"/>
                <a:gd name="T40" fmla="*/ 0 w 49"/>
                <a:gd name="T41" fmla="*/ 13 h 58"/>
                <a:gd name="T42" fmla="*/ 0 w 49"/>
                <a:gd name="T43" fmla="*/ 40 h 58"/>
                <a:gd name="T44" fmla="*/ 2 w 49"/>
                <a:gd name="T45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8">
                  <a:moveTo>
                    <a:pt x="10" y="13"/>
                  </a:moveTo>
                  <a:lnTo>
                    <a:pt x="10" y="13"/>
                  </a:lnTo>
                  <a:cubicBezTo>
                    <a:pt x="10" y="12"/>
                    <a:pt x="10" y="11"/>
                    <a:pt x="10" y="11"/>
                  </a:cubicBezTo>
                  <a:lnTo>
                    <a:pt x="38" y="19"/>
                  </a:lnTo>
                  <a:cubicBezTo>
                    <a:pt x="38" y="19"/>
                    <a:pt x="39" y="20"/>
                    <a:pt x="39" y="22"/>
                  </a:cubicBezTo>
                  <a:lnTo>
                    <a:pt x="39" y="45"/>
                  </a:lnTo>
                  <a:cubicBezTo>
                    <a:pt x="39" y="46"/>
                    <a:pt x="38" y="47"/>
                    <a:pt x="38" y="48"/>
                  </a:cubicBezTo>
                  <a:lnTo>
                    <a:pt x="11" y="44"/>
                  </a:lnTo>
                  <a:cubicBezTo>
                    <a:pt x="10" y="44"/>
                    <a:pt x="10" y="42"/>
                    <a:pt x="10" y="40"/>
                  </a:cubicBezTo>
                  <a:lnTo>
                    <a:pt x="10" y="13"/>
                  </a:lnTo>
                  <a:close/>
                  <a:moveTo>
                    <a:pt x="2" y="49"/>
                  </a:moveTo>
                  <a:lnTo>
                    <a:pt x="2" y="49"/>
                  </a:lnTo>
                  <a:cubicBezTo>
                    <a:pt x="4" y="52"/>
                    <a:pt x="6" y="53"/>
                    <a:pt x="9" y="53"/>
                  </a:cubicBezTo>
                  <a:lnTo>
                    <a:pt x="38" y="58"/>
                  </a:lnTo>
                  <a:lnTo>
                    <a:pt x="39" y="57"/>
                  </a:lnTo>
                  <a:cubicBezTo>
                    <a:pt x="44" y="57"/>
                    <a:pt x="49" y="52"/>
                    <a:pt x="49" y="45"/>
                  </a:cubicBezTo>
                  <a:lnTo>
                    <a:pt x="49" y="22"/>
                  </a:lnTo>
                  <a:cubicBezTo>
                    <a:pt x="49" y="15"/>
                    <a:pt x="44" y="10"/>
                    <a:pt x="40" y="9"/>
                  </a:cubicBezTo>
                  <a:lnTo>
                    <a:pt x="11" y="1"/>
                  </a:lnTo>
                  <a:lnTo>
                    <a:pt x="10" y="0"/>
                  </a:lnTo>
                  <a:cubicBezTo>
                    <a:pt x="4" y="0"/>
                    <a:pt x="0" y="6"/>
                    <a:pt x="0" y="13"/>
                  </a:cubicBezTo>
                  <a:lnTo>
                    <a:pt x="0" y="40"/>
                  </a:lnTo>
                  <a:cubicBezTo>
                    <a:pt x="0" y="43"/>
                    <a:pt x="1" y="46"/>
                    <a:pt x="2" y="4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0" name="Freeform 33"/>
            <p:cNvSpPr>
              <a:spLocks noEditPoints="1"/>
            </p:cNvSpPr>
            <p:nvPr/>
          </p:nvSpPr>
          <p:spPr bwMode="auto">
            <a:xfrm>
              <a:off x="1452563" y="1014413"/>
              <a:ext cx="50800" cy="52388"/>
            </a:xfrm>
            <a:custGeom>
              <a:avLst/>
              <a:gdLst>
                <a:gd name="T0" fmla="*/ 10 w 59"/>
                <a:gd name="T1" fmla="*/ 14 h 62"/>
                <a:gd name="T2" fmla="*/ 10 w 59"/>
                <a:gd name="T3" fmla="*/ 14 h 62"/>
                <a:gd name="T4" fmla="*/ 10 w 59"/>
                <a:gd name="T5" fmla="*/ 10 h 62"/>
                <a:gd name="T6" fmla="*/ 47 w 59"/>
                <a:gd name="T7" fmla="*/ 13 h 62"/>
                <a:gd name="T8" fmla="*/ 49 w 59"/>
                <a:gd name="T9" fmla="*/ 17 h 62"/>
                <a:gd name="T10" fmla="*/ 49 w 59"/>
                <a:gd name="T11" fmla="*/ 49 h 62"/>
                <a:gd name="T12" fmla="*/ 48 w 59"/>
                <a:gd name="T13" fmla="*/ 52 h 62"/>
                <a:gd name="T14" fmla="*/ 11 w 59"/>
                <a:gd name="T15" fmla="*/ 52 h 62"/>
                <a:gd name="T16" fmla="*/ 10 w 59"/>
                <a:gd name="T17" fmla="*/ 48 h 62"/>
                <a:gd name="T18" fmla="*/ 10 w 59"/>
                <a:gd name="T19" fmla="*/ 14 h 62"/>
                <a:gd name="T20" fmla="*/ 10 w 59"/>
                <a:gd name="T21" fmla="*/ 62 h 62"/>
                <a:gd name="T22" fmla="*/ 10 w 59"/>
                <a:gd name="T23" fmla="*/ 62 h 62"/>
                <a:gd name="T24" fmla="*/ 49 w 59"/>
                <a:gd name="T25" fmla="*/ 62 h 62"/>
                <a:gd name="T26" fmla="*/ 59 w 59"/>
                <a:gd name="T27" fmla="*/ 49 h 62"/>
                <a:gd name="T28" fmla="*/ 59 w 59"/>
                <a:gd name="T29" fmla="*/ 17 h 62"/>
                <a:gd name="T30" fmla="*/ 49 w 59"/>
                <a:gd name="T31" fmla="*/ 3 h 62"/>
                <a:gd name="T32" fmla="*/ 10 w 59"/>
                <a:gd name="T33" fmla="*/ 0 h 62"/>
                <a:gd name="T34" fmla="*/ 0 w 59"/>
                <a:gd name="T35" fmla="*/ 14 h 62"/>
                <a:gd name="T36" fmla="*/ 0 w 59"/>
                <a:gd name="T37" fmla="*/ 48 h 62"/>
                <a:gd name="T38" fmla="*/ 10 w 59"/>
                <a:gd name="T3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62">
                  <a:moveTo>
                    <a:pt x="10" y="14"/>
                  </a:moveTo>
                  <a:lnTo>
                    <a:pt x="10" y="14"/>
                  </a:lnTo>
                  <a:cubicBezTo>
                    <a:pt x="10" y="12"/>
                    <a:pt x="10" y="10"/>
                    <a:pt x="10" y="10"/>
                  </a:cubicBezTo>
                  <a:lnTo>
                    <a:pt x="47" y="13"/>
                  </a:lnTo>
                  <a:cubicBezTo>
                    <a:pt x="48" y="13"/>
                    <a:pt x="49" y="15"/>
                    <a:pt x="49" y="17"/>
                  </a:cubicBezTo>
                  <a:lnTo>
                    <a:pt x="49" y="49"/>
                  </a:lnTo>
                  <a:cubicBezTo>
                    <a:pt x="49" y="51"/>
                    <a:pt x="48" y="52"/>
                    <a:pt x="48" y="52"/>
                  </a:cubicBezTo>
                  <a:lnTo>
                    <a:pt x="11" y="52"/>
                  </a:lnTo>
                  <a:cubicBezTo>
                    <a:pt x="10" y="52"/>
                    <a:pt x="10" y="50"/>
                    <a:pt x="10" y="48"/>
                  </a:cubicBezTo>
                  <a:lnTo>
                    <a:pt x="10" y="14"/>
                  </a:lnTo>
                  <a:close/>
                  <a:moveTo>
                    <a:pt x="10" y="62"/>
                  </a:moveTo>
                  <a:lnTo>
                    <a:pt x="10" y="62"/>
                  </a:lnTo>
                  <a:lnTo>
                    <a:pt x="49" y="62"/>
                  </a:lnTo>
                  <a:cubicBezTo>
                    <a:pt x="54" y="61"/>
                    <a:pt x="59" y="56"/>
                    <a:pt x="59" y="49"/>
                  </a:cubicBezTo>
                  <a:lnTo>
                    <a:pt x="59" y="17"/>
                  </a:lnTo>
                  <a:cubicBezTo>
                    <a:pt x="59" y="10"/>
                    <a:pt x="54" y="4"/>
                    <a:pt x="49" y="3"/>
                  </a:cubicBezTo>
                  <a:lnTo>
                    <a:pt x="10" y="0"/>
                  </a:lnTo>
                  <a:cubicBezTo>
                    <a:pt x="4" y="0"/>
                    <a:pt x="0" y="6"/>
                    <a:pt x="0" y="14"/>
                  </a:cubicBezTo>
                  <a:lnTo>
                    <a:pt x="0" y="48"/>
                  </a:lnTo>
                  <a:cubicBezTo>
                    <a:pt x="0" y="56"/>
                    <a:pt x="4" y="62"/>
                    <a:pt x="10" y="6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1" name="Freeform 34"/>
            <p:cNvSpPr>
              <a:spLocks noEditPoints="1"/>
            </p:cNvSpPr>
            <p:nvPr/>
          </p:nvSpPr>
          <p:spPr bwMode="auto">
            <a:xfrm>
              <a:off x="1538288" y="1023938"/>
              <a:ext cx="41275" cy="46038"/>
            </a:xfrm>
            <a:custGeom>
              <a:avLst/>
              <a:gdLst>
                <a:gd name="T0" fmla="*/ 10 w 49"/>
                <a:gd name="T1" fmla="*/ 12 h 54"/>
                <a:gd name="T2" fmla="*/ 10 w 49"/>
                <a:gd name="T3" fmla="*/ 12 h 54"/>
                <a:gd name="T4" fmla="*/ 10 w 49"/>
                <a:gd name="T5" fmla="*/ 10 h 54"/>
                <a:gd name="T6" fmla="*/ 38 w 49"/>
                <a:gd name="T7" fmla="*/ 14 h 54"/>
                <a:gd name="T8" fmla="*/ 39 w 49"/>
                <a:gd name="T9" fmla="*/ 16 h 54"/>
                <a:gd name="T10" fmla="*/ 39 w 49"/>
                <a:gd name="T11" fmla="*/ 42 h 54"/>
                <a:gd name="T12" fmla="*/ 38 w 49"/>
                <a:gd name="T13" fmla="*/ 44 h 54"/>
                <a:gd name="T14" fmla="*/ 10 w 49"/>
                <a:gd name="T15" fmla="*/ 44 h 54"/>
                <a:gd name="T16" fmla="*/ 10 w 49"/>
                <a:gd name="T17" fmla="*/ 41 h 54"/>
                <a:gd name="T18" fmla="*/ 10 w 49"/>
                <a:gd name="T19" fmla="*/ 12 h 54"/>
                <a:gd name="T20" fmla="*/ 10 w 49"/>
                <a:gd name="T21" fmla="*/ 54 h 54"/>
                <a:gd name="T22" fmla="*/ 10 w 49"/>
                <a:gd name="T23" fmla="*/ 54 h 54"/>
                <a:gd name="T24" fmla="*/ 39 w 49"/>
                <a:gd name="T25" fmla="*/ 54 h 54"/>
                <a:gd name="T26" fmla="*/ 49 w 49"/>
                <a:gd name="T27" fmla="*/ 42 h 54"/>
                <a:gd name="T28" fmla="*/ 49 w 49"/>
                <a:gd name="T29" fmla="*/ 16 h 54"/>
                <a:gd name="T30" fmla="*/ 39 w 49"/>
                <a:gd name="T31" fmla="*/ 4 h 54"/>
                <a:gd name="T32" fmla="*/ 10 w 49"/>
                <a:gd name="T33" fmla="*/ 0 h 54"/>
                <a:gd name="T34" fmla="*/ 0 w 49"/>
                <a:gd name="T35" fmla="*/ 12 h 54"/>
                <a:gd name="T36" fmla="*/ 0 w 49"/>
                <a:gd name="T37" fmla="*/ 41 h 54"/>
                <a:gd name="T38" fmla="*/ 10 w 49"/>
                <a:gd name="T3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54">
                  <a:moveTo>
                    <a:pt x="10" y="12"/>
                  </a:moveTo>
                  <a:lnTo>
                    <a:pt x="10" y="12"/>
                  </a:lnTo>
                  <a:cubicBezTo>
                    <a:pt x="10" y="11"/>
                    <a:pt x="10" y="10"/>
                    <a:pt x="10" y="10"/>
                  </a:cubicBezTo>
                  <a:lnTo>
                    <a:pt x="38" y="14"/>
                  </a:lnTo>
                  <a:cubicBezTo>
                    <a:pt x="38" y="14"/>
                    <a:pt x="39" y="15"/>
                    <a:pt x="39" y="16"/>
                  </a:cubicBezTo>
                  <a:lnTo>
                    <a:pt x="39" y="42"/>
                  </a:lnTo>
                  <a:cubicBezTo>
                    <a:pt x="39" y="43"/>
                    <a:pt x="38" y="44"/>
                    <a:pt x="38" y="44"/>
                  </a:cubicBezTo>
                  <a:lnTo>
                    <a:pt x="10" y="44"/>
                  </a:lnTo>
                  <a:cubicBezTo>
                    <a:pt x="10" y="43"/>
                    <a:pt x="10" y="42"/>
                    <a:pt x="10" y="41"/>
                  </a:cubicBezTo>
                  <a:lnTo>
                    <a:pt x="10" y="12"/>
                  </a:lnTo>
                  <a:close/>
                  <a:moveTo>
                    <a:pt x="10" y="54"/>
                  </a:moveTo>
                  <a:lnTo>
                    <a:pt x="10" y="54"/>
                  </a:lnTo>
                  <a:lnTo>
                    <a:pt x="39" y="54"/>
                  </a:lnTo>
                  <a:cubicBezTo>
                    <a:pt x="44" y="53"/>
                    <a:pt x="49" y="48"/>
                    <a:pt x="49" y="42"/>
                  </a:cubicBezTo>
                  <a:lnTo>
                    <a:pt x="49" y="16"/>
                  </a:lnTo>
                  <a:cubicBezTo>
                    <a:pt x="49" y="10"/>
                    <a:pt x="44" y="5"/>
                    <a:pt x="39" y="4"/>
                  </a:cubicBezTo>
                  <a:lnTo>
                    <a:pt x="10" y="0"/>
                  </a:lnTo>
                  <a:cubicBezTo>
                    <a:pt x="4" y="0"/>
                    <a:pt x="0" y="5"/>
                    <a:pt x="0" y="12"/>
                  </a:cubicBezTo>
                  <a:lnTo>
                    <a:pt x="0" y="41"/>
                  </a:lnTo>
                  <a:cubicBezTo>
                    <a:pt x="0" y="48"/>
                    <a:pt x="4" y="54"/>
                    <a:pt x="10" y="5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2" name="Freeform 35"/>
            <p:cNvSpPr>
              <a:spLocks noEditPoints="1"/>
            </p:cNvSpPr>
            <p:nvPr/>
          </p:nvSpPr>
          <p:spPr bwMode="auto">
            <a:xfrm>
              <a:off x="1452563" y="1104900"/>
              <a:ext cx="50800" cy="52388"/>
            </a:xfrm>
            <a:custGeom>
              <a:avLst/>
              <a:gdLst>
                <a:gd name="T0" fmla="*/ 49 w 59"/>
                <a:gd name="T1" fmla="*/ 47 h 62"/>
                <a:gd name="T2" fmla="*/ 49 w 59"/>
                <a:gd name="T3" fmla="*/ 47 h 62"/>
                <a:gd name="T4" fmla="*/ 48 w 59"/>
                <a:gd name="T5" fmla="*/ 50 h 62"/>
                <a:gd name="T6" fmla="*/ 11 w 59"/>
                <a:gd name="T7" fmla="*/ 52 h 62"/>
                <a:gd name="T8" fmla="*/ 10 w 59"/>
                <a:gd name="T9" fmla="*/ 48 h 62"/>
                <a:gd name="T10" fmla="*/ 10 w 59"/>
                <a:gd name="T11" fmla="*/ 14 h 62"/>
                <a:gd name="T12" fmla="*/ 10 w 59"/>
                <a:gd name="T13" fmla="*/ 10 h 62"/>
                <a:gd name="T14" fmla="*/ 47 w 59"/>
                <a:gd name="T15" fmla="*/ 11 h 62"/>
                <a:gd name="T16" fmla="*/ 49 w 59"/>
                <a:gd name="T17" fmla="*/ 14 h 62"/>
                <a:gd name="T18" fmla="*/ 49 w 59"/>
                <a:gd name="T19" fmla="*/ 47 h 62"/>
                <a:gd name="T20" fmla="*/ 49 w 59"/>
                <a:gd name="T21" fmla="*/ 1 h 62"/>
                <a:gd name="T22" fmla="*/ 49 w 59"/>
                <a:gd name="T23" fmla="*/ 1 h 62"/>
                <a:gd name="T24" fmla="*/ 10 w 59"/>
                <a:gd name="T25" fmla="*/ 0 h 62"/>
                <a:gd name="T26" fmla="*/ 0 w 59"/>
                <a:gd name="T27" fmla="*/ 14 h 62"/>
                <a:gd name="T28" fmla="*/ 0 w 59"/>
                <a:gd name="T29" fmla="*/ 48 h 62"/>
                <a:gd name="T30" fmla="*/ 10 w 59"/>
                <a:gd name="T31" fmla="*/ 62 h 62"/>
                <a:gd name="T32" fmla="*/ 49 w 59"/>
                <a:gd name="T33" fmla="*/ 60 h 62"/>
                <a:gd name="T34" fmla="*/ 59 w 59"/>
                <a:gd name="T35" fmla="*/ 47 h 62"/>
                <a:gd name="T36" fmla="*/ 59 w 59"/>
                <a:gd name="T37" fmla="*/ 14 h 62"/>
                <a:gd name="T38" fmla="*/ 49 w 59"/>
                <a:gd name="T3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62">
                  <a:moveTo>
                    <a:pt x="49" y="47"/>
                  </a:moveTo>
                  <a:lnTo>
                    <a:pt x="49" y="47"/>
                  </a:lnTo>
                  <a:cubicBezTo>
                    <a:pt x="49" y="49"/>
                    <a:pt x="48" y="50"/>
                    <a:pt x="48" y="50"/>
                  </a:cubicBezTo>
                  <a:lnTo>
                    <a:pt x="11" y="52"/>
                  </a:lnTo>
                  <a:cubicBezTo>
                    <a:pt x="10" y="52"/>
                    <a:pt x="10" y="50"/>
                    <a:pt x="10" y="48"/>
                  </a:cubicBezTo>
                  <a:lnTo>
                    <a:pt x="10" y="14"/>
                  </a:lnTo>
                  <a:cubicBezTo>
                    <a:pt x="10" y="12"/>
                    <a:pt x="10" y="11"/>
                    <a:pt x="10" y="10"/>
                  </a:cubicBezTo>
                  <a:lnTo>
                    <a:pt x="47" y="11"/>
                  </a:lnTo>
                  <a:cubicBezTo>
                    <a:pt x="48" y="11"/>
                    <a:pt x="49" y="12"/>
                    <a:pt x="49" y="14"/>
                  </a:cubicBezTo>
                  <a:lnTo>
                    <a:pt x="49" y="47"/>
                  </a:lnTo>
                  <a:close/>
                  <a:moveTo>
                    <a:pt x="49" y="1"/>
                  </a:moveTo>
                  <a:lnTo>
                    <a:pt x="49" y="1"/>
                  </a:lnTo>
                  <a:lnTo>
                    <a:pt x="10" y="0"/>
                  </a:lnTo>
                  <a:cubicBezTo>
                    <a:pt x="4" y="0"/>
                    <a:pt x="0" y="6"/>
                    <a:pt x="0" y="14"/>
                  </a:cubicBezTo>
                  <a:lnTo>
                    <a:pt x="0" y="48"/>
                  </a:lnTo>
                  <a:cubicBezTo>
                    <a:pt x="0" y="56"/>
                    <a:pt x="4" y="62"/>
                    <a:pt x="10" y="62"/>
                  </a:cubicBezTo>
                  <a:lnTo>
                    <a:pt x="49" y="60"/>
                  </a:lnTo>
                  <a:cubicBezTo>
                    <a:pt x="54" y="59"/>
                    <a:pt x="59" y="54"/>
                    <a:pt x="59" y="47"/>
                  </a:cubicBezTo>
                  <a:lnTo>
                    <a:pt x="59" y="14"/>
                  </a:lnTo>
                  <a:cubicBezTo>
                    <a:pt x="59" y="8"/>
                    <a:pt x="54" y="2"/>
                    <a:pt x="4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3" name="Freeform 36"/>
            <p:cNvSpPr>
              <a:spLocks noEditPoints="1"/>
            </p:cNvSpPr>
            <p:nvPr/>
          </p:nvSpPr>
          <p:spPr bwMode="auto">
            <a:xfrm>
              <a:off x="1536700" y="1104900"/>
              <a:ext cx="42862" cy="46038"/>
            </a:xfrm>
            <a:custGeom>
              <a:avLst/>
              <a:gdLst>
                <a:gd name="T0" fmla="*/ 10 w 50"/>
                <a:gd name="T1" fmla="*/ 43 h 53"/>
                <a:gd name="T2" fmla="*/ 10 w 50"/>
                <a:gd name="T3" fmla="*/ 43 h 53"/>
                <a:gd name="T4" fmla="*/ 10 w 50"/>
                <a:gd name="T5" fmla="*/ 40 h 53"/>
                <a:gd name="T6" fmla="*/ 10 w 50"/>
                <a:gd name="T7" fmla="*/ 12 h 53"/>
                <a:gd name="T8" fmla="*/ 10 w 50"/>
                <a:gd name="T9" fmla="*/ 10 h 53"/>
                <a:gd name="T10" fmla="*/ 40 w 50"/>
                <a:gd name="T11" fmla="*/ 10 h 53"/>
                <a:gd name="T12" fmla="*/ 40 w 50"/>
                <a:gd name="T13" fmla="*/ 12 h 53"/>
                <a:gd name="T14" fmla="*/ 40 w 50"/>
                <a:gd name="T15" fmla="*/ 39 h 53"/>
                <a:gd name="T16" fmla="*/ 40 w 50"/>
                <a:gd name="T17" fmla="*/ 41 h 53"/>
                <a:gd name="T18" fmla="*/ 10 w 50"/>
                <a:gd name="T19" fmla="*/ 43 h 53"/>
                <a:gd name="T20" fmla="*/ 41 w 50"/>
                <a:gd name="T21" fmla="*/ 0 h 53"/>
                <a:gd name="T22" fmla="*/ 41 w 50"/>
                <a:gd name="T23" fmla="*/ 0 h 53"/>
                <a:gd name="T24" fmla="*/ 9 w 50"/>
                <a:gd name="T25" fmla="*/ 0 h 53"/>
                <a:gd name="T26" fmla="*/ 0 w 50"/>
                <a:gd name="T27" fmla="*/ 12 h 53"/>
                <a:gd name="T28" fmla="*/ 0 w 50"/>
                <a:gd name="T29" fmla="*/ 40 h 53"/>
                <a:gd name="T30" fmla="*/ 9 w 50"/>
                <a:gd name="T31" fmla="*/ 53 h 53"/>
                <a:gd name="T32" fmla="*/ 41 w 50"/>
                <a:gd name="T33" fmla="*/ 50 h 53"/>
                <a:gd name="T34" fmla="*/ 50 w 50"/>
                <a:gd name="T35" fmla="*/ 39 h 53"/>
                <a:gd name="T36" fmla="*/ 50 w 50"/>
                <a:gd name="T37" fmla="*/ 12 h 53"/>
                <a:gd name="T38" fmla="*/ 41 w 50"/>
                <a:gd name="T3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53">
                  <a:moveTo>
                    <a:pt x="10" y="43"/>
                  </a:moveTo>
                  <a:lnTo>
                    <a:pt x="10" y="43"/>
                  </a:lnTo>
                  <a:cubicBezTo>
                    <a:pt x="10" y="42"/>
                    <a:pt x="10" y="41"/>
                    <a:pt x="10" y="40"/>
                  </a:cubicBezTo>
                  <a:lnTo>
                    <a:pt x="10" y="12"/>
                  </a:lnTo>
                  <a:cubicBezTo>
                    <a:pt x="10" y="11"/>
                    <a:pt x="10" y="10"/>
                    <a:pt x="10" y="10"/>
                  </a:cubicBezTo>
                  <a:lnTo>
                    <a:pt x="40" y="10"/>
                  </a:lnTo>
                  <a:cubicBezTo>
                    <a:pt x="40" y="11"/>
                    <a:pt x="40" y="11"/>
                    <a:pt x="40" y="12"/>
                  </a:cubicBezTo>
                  <a:lnTo>
                    <a:pt x="40" y="39"/>
                  </a:lnTo>
                  <a:cubicBezTo>
                    <a:pt x="40" y="40"/>
                    <a:pt x="40" y="41"/>
                    <a:pt x="40" y="41"/>
                  </a:cubicBezTo>
                  <a:lnTo>
                    <a:pt x="10" y="43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9" y="0"/>
                  </a:lnTo>
                  <a:cubicBezTo>
                    <a:pt x="4" y="0"/>
                    <a:pt x="0" y="5"/>
                    <a:pt x="0" y="12"/>
                  </a:cubicBezTo>
                  <a:lnTo>
                    <a:pt x="0" y="40"/>
                  </a:lnTo>
                  <a:cubicBezTo>
                    <a:pt x="0" y="47"/>
                    <a:pt x="4" y="53"/>
                    <a:pt x="9" y="53"/>
                  </a:cubicBezTo>
                  <a:lnTo>
                    <a:pt x="41" y="50"/>
                  </a:lnTo>
                  <a:cubicBezTo>
                    <a:pt x="46" y="50"/>
                    <a:pt x="50" y="45"/>
                    <a:pt x="50" y="39"/>
                  </a:cubicBezTo>
                  <a:lnTo>
                    <a:pt x="50" y="12"/>
                  </a:lnTo>
                  <a:cubicBezTo>
                    <a:pt x="50" y="6"/>
                    <a:pt x="47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4" name="Freeform 37"/>
            <p:cNvSpPr>
              <a:spLocks/>
            </p:cNvSpPr>
            <p:nvPr/>
          </p:nvSpPr>
          <p:spPr bwMode="auto">
            <a:xfrm>
              <a:off x="1450975" y="1193800"/>
              <a:ext cx="53975" cy="17463"/>
            </a:xfrm>
            <a:custGeom>
              <a:avLst/>
              <a:gdLst>
                <a:gd name="T0" fmla="*/ 6 w 64"/>
                <a:gd name="T1" fmla="*/ 21 h 21"/>
                <a:gd name="T2" fmla="*/ 6 w 64"/>
                <a:gd name="T3" fmla="*/ 21 h 21"/>
                <a:gd name="T4" fmla="*/ 58 w 64"/>
                <a:gd name="T5" fmla="*/ 16 h 21"/>
                <a:gd name="T6" fmla="*/ 64 w 64"/>
                <a:gd name="T7" fmla="*/ 7 h 21"/>
                <a:gd name="T8" fmla="*/ 58 w 64"/>
                <a:gd name="T9" fmla="*/ 0 h 21"/>
                <a:gd name="T10" fmla="*/ 6 w 64"/>
                <a:gd name="T11" fmla="*/ 5 h 21"/>
                <a:gd name="T12" fmla="*/ 0 w 64"/>
                <a:gd name="T13" fmla="*/ 13 h 21"/>
                <a:gd name="T14" fmla="*/ 6 w 64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1">
                  <a:moveTo>
                    <a:pt x="6" y="21"/>
                  </a:moveTo>
                  <a:lnTo>
                    <a:pt x="6" y="21"/>
                  </a:lnTo>
                  <a:lnTo>
                    <a:pt x="58" y="16"/>
                  </a:lnTo>
                  <a:cubicBezTo>
                    <a:pt x="61" y="16"/>
                    <a:pt x="64" y="12"/>
                    <a:pt x="64" y="7"/>
                  </a:cubicBezTo>
                  <a:cubicBezTo>
                    <a:pt x="64" y="3"/>
                    <a:pt x="61" y="0"/>
                    <a:pt x="58" y="0"/>
                  </a:cubicBezTo>
                  <a:lnTo>
                    <a:pt x="6" y="5"/>
                  </a:lnTo>
                  <a:cubicBezTo>
                    <a:pt x="3" y="5"/>
                    <a:pt x="0" y="9"/>
                    <a:pt x="0" y="13"/>
                  </a:cubicBezTo>
                  <a:cubicBezTo>
                    <a:pt x="0" y="17"/>
                    <a:pt x="3" y="21"/>
                    <a:pt x="6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5" name="Freeform 38"/>
            <p:cNvSpPr>
              <a:spLocks/>
            </p:cNvSpPr>
            <p:nvPr/>
          </p:nvSpPr>
          <p:spPr bwMode="auto">
            <a:xfrm>
              <a:off x="1450975" y="1217613"/>
              <a:ext cx="53975" cy="20638"/>
            </a:xfrm>
            <a:custGeom>
              <a:avLst/>
              <a:gdLst>
                <a:gd name="T0" fmla="*/ 58 w 64"/>
                <a:gd name="T1" fmla="*/ 0 h 23"/>
                <a:gd name="T2" fmla="*/ 58 w 64"/>
                <a:gd name="T3" fmla="*/ 0 h 23"/>
                <a:gd name="T4" fmla="*/ 58 w 64"/>
                <a:gd name="T5" fmla="*/ 0 h 23"/>
                <a:gd name="T6" fmla="*/ 6 w 64"/>
                <a:gd name="T7" fmla="*/ 7 h 23"/>
                <a:gd name="T8" fmla="*/ 0 w 64"/>
                <a:gd name="T9" fmla="*/ 15 h 23"/>
                <a:gd name="T10" fmla="*/ 6 w 64"/>
                <a:gd name="T11" fmla="*/ 23 h 23"/>
                <a:gd name="T12" fmla="*/ 6 w 64"/>
                <a:gd name="T13" fmla="*/ 23 h 23"/>
                <a:gd name="T14" fmla="*/ 58 w 64"/>
                <a:gd name="T15" fmla="*/ 16 h 23"/>
                <a:gd name="T16" fmla="*/ 64 w 64"/>
                <a:gd name="T17" fmla="*/ 8 h 23"/>
                <a:gd name="T18" fmla="*/ 58 w 64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23">
                  <a:moveTo>
                    <a:pt x="58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6" y="7"/>
                  </a:lnTo>
                  <a:cubicBezTo>
                    <a:pt x="3" y="7"/>
                    <a:pt x="0" y="11"/>
                    <a:pt x="0" y="15"/>
                  </a:cubicBezTo>
                  <a:cubicBezTo>
                    <a:pt x="0" y="20"/>
                    <a:pt x="3" y="23"/>
                    <a:pt x="6" y="23"/>
                  </a:cubicBezTo>
                  <a:lnTo>
                    <a:pt x="6" y="23"/>
                  </a:lnTo>
                  <a:lnTo>
                    <a:pt x="58" y="16"/>
                  </a:lnTo>
                  <a:cubicBezTo>
                    <a:pt x="62" y="16"/>
                    <a:pt x="64" y="12"/>
                    <a:pt x="64" y="8"/>
                  </a:cubicBezTo>
                  <a:cubicBezTo>
                    <a:pt x="64" y="3"/>
                    <a:pt x="62" y="0"/>
                    <a:pt x="5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6" name="Freeform 39"/>
            <p:cNvSpPr>
              <a:spLocks/>
            </p:cNvSpPr>
            <p:nvPr/>
          </p:nvSpPr>
          <p:spPr bwMode="auto">
            <a:xfrm>
              <a:off x="1536700" y="1185863"/>
              <a:ext cx="41275" cy="14288"/>
            </a:xfrm>
            <a:custGeom>
              <a:avLst/>
              <a:gdLst>
                <a:gd name="T0" fmla="*/ 4 w 48"/>
                <a:gd name="T1" fmla="*/ 16 h 16"/>
                <a:gd name="T2" fmla="*/ 4 w 48"/>
                <a:gd name="T3" fmla="*/ 16 h 16"/>
                <a:gd name="T4" fmla="*/ 4 w 48"/>
                <a:gd name="T5" fmla="*/ 16 h 16"/>
                <a:gd name="T6" fmla="*/ 44 w 48"/>
                <a:gd name="T7" fmla="*/ 12 h 16"/>
                <a:gd name="T8" fmla="*/ 48 w 48"/>
                <a:gd name="T9" fmla="*/ 6 h 16"/>
                <a:gd name="T10" fmla="*/ 44 w 48"/>
                <a:gd name="T11" fmla="*/ 0 h 16"/>
                <a:gd name="T12" fmla="*/ 4 w 48"/>
                <a:gd name="T13" fmla="*/ 4 h 16"/>
                <a:gd name="T14" fmla="*/ 0 w 48"/>
                <a:gd name="T15" fmla="*/ 10 h 16"/>
                <a:gd name="T16" fmla="*/ 4 w 4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">
                  <a:moveTo>
                    <a:pt x="4" y="16"/>
                  </a:moveTo>
                  <a:lnTo>
                    <a:pt x="4" y="16"/>
                  </a:lnTo>
                  <a:lnTo>
                    <a:pt x="4" y="16"/>
                  </a:lnTo>
                  <a:lnTo>
                    <a:pt x="44" y="12"/>
                  </a:lnTo>
                  <a:cubicBezTo>
                    <a:pt x="46" y="12"/>
                    <a:pt x="48" y="9"/>
                    <a:pt x="48" y="6"/>
                  </a:cubicBezTo>
                  <a:cubicBezTo>
                    <a:pt x="48" y="3"/>
                    <a:pt x="46" y="0"/>
                    <a:pt x="44" y="0"/>
                  </a:cubicBezTo>
                  <a:lnTo>
                    <a:pt x="4" y="4"/>
                  </a:lnTo>
                  <a:cubicBezTo>
                    <a:pt x="2" y="4"/>
                    <a:pt x="0" y="7"/>
                    <a:pt x="0" y="10"/>
                  </a:cubicBezTo>
                  <a:cubicBezTo>
                    <a:pt x="0" y="14"/>
                    <a:pt x="2" y="16"/>
                    <a:pt x="4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7" name="Freeform 40"/>
            <p:cNvSpPr>
              <a:spLocks/>
            </p:cNvSpPr>
            <p:nvPr/>
          </p:nvSpPr>
          <p:spPr bwMode="auto">
            <a:xfrm>
              <a:off x="1536700" y="1204913"/>
              <a:ext cx="41275" cy="15875"/>
            </a:xfrm>
            <a:custGeom>
              <a:avLst/>
              <a:gdLst>
                <a:gd name="T0" fmla="*/ 44 w 48"/>
                <a:gd name="T1" fmla="*/ 0 h 18"/>
                <a:gd name="T2" fmla="*/ 44 w 48"/>
                <a:gd name="T3" fmla="*/ 0 h 18"/>
                <a:gd name="T4" fmla="*/ 44 w 48"/>
                <a:gd name="T5" fmla="*/ 0 h 18"/>
                <a:gd name="T6" fmla="*/ 4 w 48"/>
                <a:gd name="T7" fmla="*/ 6 h 18"/>
                <a:gd name="T8" fmla="*/ 0 w 48"/>
                <a:gd name="T9" fmla="*/ 12 h 18"/>
                <a:gd name="T10" fmla="*/ 4 w 48"/>
                <a:gd name="T11" fmla="*/ 18 h 18"/>
                <a:gd name="T12" fmla="*/ 4 w 48"/>
                <a:gd name="T13" fmla="*/ 18 h 18"/>
                <a:gd name="T14" fmla="*/ 44 w 48"/>
                <a:gd name="T15" fmla="*/ 12 h 18"/>
                <a:gd name="T16" fmla="*/ 48 w 48"/>
                <a:gd name="T17" fmla="*/ 6 h 18"/>
                <a:gd name="T18" fmla="*/ 44 w 4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8"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4" y="6"/>
                  </a:lnTo>
                  <a:cubicBezTo>
                    <a:pt x="2" y="6"/>
                    <a:pt x="0" y="9"/>
                    <a:pt x="0" y="12"/>
                  </a:cubicBezTo>
                  <a:cubicBezTo>
                    <a:pt x="0" y="15"/>
                    <a:pt x="2" y="18"/>
                    <a:pt x="4" y="18"/>
                  </a:cubicBezTo>
                  <a:lnTo>
                    <a:pt x="4" y="18"/>
                  </a:lnTo>
                  <a:lnTo>
                    <a:pt x="44" y="12"/>
                  </a:lnTo>
                  <a:cubicBezTo>
                    <a:pt x="46" y="12"/>
                    <a:pt x="48" y="10"/>
                    <a:pt x="48" y="6"/>
                  </a:cubicBezTo>
                  <a:cubicBezTo>
                    <a:pt x="48" y="3"/>
                    <a:pt x="46" y="0"/>
                    <a:pt x="4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8" name="Freeform 41"/>
            <p:cNvSpPr>
              <a:spLocks noEditPoints="1"/>
            </p:cNvSpPr>
            <p:nvPr/>
          </p:nvSpPr>
          <p:spPr bwMode="auto">
            <a:xfrm>
              <a:off x="1603375" y="960438"/>
              <a:ext cx="28575" cy="38100"/>
            </a:xfrm>
            <a:custGeom>
              <a:avLst/>
              <a:gdLst>
                <a:gd name="T0" fmla="*/ 7 w 34"/>
                <a:gd name="T1" fmla="*/ 12 h 45"/>
                <a:gd name="T2" fmla="*/ 7 w 34"/>
                <a:gd name="T3" fmla="*/ 12 h 45"/>
                <a:gd name="T4" fmla="*/ 8 w 34"/>
                <a:gd name="T5" fmla="*/ 8 h 45"/>
                <a:gd name="T6" fmla="*/ 25 w 34"/>
                <a:gd name="T7" fmla="*/ 14 h 45"/>
                <a:gd name="T8" fmla="*/ 27 w 34"/>
                <a:gd name="T9" fmla="*/ 18 h 45"/>
                <a:gd name="T10" fmla="*/ 27 w 34"/>
                <a:gd name="T11" fmla="*/ 34 h 45"/>
                <a:gd name="T12" fmla="*/ 26 w 34"/>
                <a:gd name="T13" fmla="*/ 37 h 45"/>
                <a:gd name="T14" fmla="*/ 8 w 34"/>
                <a:gd name="T15" fmla="*/ 36 h 45"/>
                <a:gd name="T16" fmla="*/ 7 w 34"/>
                <a:gd name="T17" fmla="*/ 31 h 45"/>
                <a:gd name="T18" fmla="*/ 7 w 34"/>
                <a:gd name="T19" fmla="*/ 12 h 45"/>
                <a:gd name="T20" fmla="*/ 1 w 34"/>
                <a:gd name="T21" fmla="*/ 39 h 45"/>
                <a:gd name="T22" fmla="*/ 1 w 34"/>
                <a:gd name="T23" fmla="*/ 39 h 45"/>
                <a:gd name="T24" fmla="*/ 7 w 34"/>
                <a:gd name="T25" fmla="*/ 43 h 45"/>
                <a:gd name="T26" fmla="*/ 27 w 34"/>
                <a:gd name="T27" fmla="*/ 45 h 45"/>
                <a:gd name="T28" fmla="*/ 27 w 34"/>
                <a:gd name="T29" fmla="*/ 45 h 45"/>
                <a:gd name="T30" fmla="*/ 34 w 34"/>
                <a:gd name="T31" fmla="*/ 34 h 45"/>
                <a:gd name="T32" fmla="*/ 34 w 34"/>
                <a:gd name="T33" fmla="*/ 18 h 45"/>
                <a:gd name="T34" fmla="*/ 28 w 34"/>
                <a:gd name="T35" fmla="*/ 7 h 45"/>
                <a:gd name="T36" fmla="*/ 8 w 34"/>
                <a:gd name="T37" fmla="*/ 0 h 45"/>
                <a:gd name="T38" fmla="*/ 7 w 34"/>
                <a:gd name="T39" fmla="*/ 0 h 45"/>
                <a:gd name="T40" fmla="*/ 0 w 34"/>
                <a:gd name="T41" fmla="*/ 12 h 45"/>
                <a:gd name="T42" fmla="*/ 0 w 34"/>
                <a:gd name="T43" fmla="*/ 31 h 45"/>
                <a:gd name="T44" fmla="*/ 1 w 34"/>
                <a:gd name="T45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5">
                  <a:moveTo>
                    <a:pt x="7" y="12"/>
                  </a:moveTo>
                  <a:lnTo>
                    <a:pt x="7" y="12"/>
                  </a:lnTo>
                  <a:cubicBezTo>
                    <a:pt x="7" y="10"/>
                    <a:pt x="8" y="9"/>
                    <a:pt x="8" y="8"/>
                  </a:cubicBezTo>
                  <a:lnTo>
                    <a:pt x="25" y="14"/>
                  </a:lnTo>
                  <a:cubicBezTo>
                    <a:pt x="26" y="14"/>
                    <a:pt x="27" y="16"/>
                    <a:pt x="27" y="18"/>
                  </a:cubicBezTo>
                  <a:lnTo>
                    <a:pt x="27" y="34"/>
                  </a:lnTo>
                  <a:cubicBezTo>
                    <a:pt x="27" y="36"/>
                    <a:pt x="26" y="37"/>
                    <a:pt x="26" y="37"/>
                  </a:cubicBezTo>
                  <a:lnTo>
                    <a:pt x="8" y="36"/>
                  </a:lnTo>
                  <a:cubicBezTo>
                    <a:pt x="8" y="35"/>
                    <a:pt x="7" y="34"/>
                    <a:pt x="7" y="31"/>
                  </a:cubicBezTo>
                  <a:lnTo>
                    <a:pt x="7" y="12"/>
                  </a:lnTo>
                  <a:close/>
                  <a:moveTo>
                    <a:pt x="1" y="39"/>
                  </a:moveTo>
                  <a:lnTo>
                    <a:pt x="1" y="39"/>
                  </a:lnTo>
                  <a:cubicBezTo>
                    <a:pt x="3" y="43"/>
                    <a:pt x="6" y="43"/>
                    <a:pt x="7" y="43"/>
                  </a:cubicBezTo>
                  <a:lnTo>
                    <a:pt x="27" y="45"/>
                  </a:lnTo>
                  <a:lnTo>
                    <a:pt x="27" y="45"/>
                  </a:lnTo>
                  <a:cubicBezTo>
                    <a:pt x="31" y="45"/>
                    <a:pt x="34" y="40"/>
                    <a:pt x="34" y="34"/>
                  </a:cubicBezTo>
                  <a:lnTo>
                    <a:pt x="34" y="18"/>
                  </a:lnTo>
                  <a:cubicBezTo>
                    <a:pt x="34" y="13"/>
                    <a:pt x="32" y="7"/>
                    <a:pt x="28" y="7"/>
                  </a:cubicBezTo>
                  <a:lnTo>
                    <a:pt x="8" y="0"/>
                  </a:lnTo>
                  <a:lnTo>
                    <a:pt x="7" y="0"/>
                  </a:lnTo>
                  <a:cubicBezTo>
                    <a:pt x="3" y="0"/>
                    <a:pt x="0" y="5"/>
                    <a:pt x="0" y="12"/>
                  </a:cubicBezTo>
                  <a:lnTo>
                    <a:pt x="0" y="31"/>
                  </a:lnTo>
                  <a:cubicBezTo>
                    <a:pt x="0" y="34"/>
                    <a:pt x="1" y="37"/>
                    <a:pt x="1" y="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9" name="Freeform 42"/>
            <p:cNvSpPr>
              <a:spLocks noEditPoints="1"/>
            </p:cNvSpPr>
            <p:nvPr/>
          </p:nvSpPr>
          <p:spPr bwMode="auto">
            <a:xfrm>
              <a:off x="1603375" y="1033463"/>
              <a:ext cx="28575" cy="39688"/>
            </a:xfrm>
            <a:custGeom>
              <a:avLst/>
              <a:gdLst>
                <a:gd name="T0" fmla="*/ 7 w 34"/>
                <a:gd name="T1" fmla="*/ 12 h 47"/>
                <a:gd name="T2" fmla="*/ 7 w 34"/>
                <a:gd name="T3" fmla="*/ 12 h 47"/>
                <a:gd name="T4" fmla="*/ 8 w 34"/>
                <a:gd name="T5" fmla="*/ 8 h 47"/>
                <a:gd name="T6" fmla="*/ 25 w 34"/>
                <a:gd name="T7" fmla="*/ 12 h 47"/>
                <a:gd name="T8" fmla="*/ 27 w 34"/>
                <a:gd name="T9" fmla="*/ 16 h 47"/>
                <a:gd name="T10" fmla="*/ 27 w 34"/>
                <a:gd name="T11" fmla="*/ 36 h 47"/>
                <a:gd name="T12" fmla="*/ 26 w 34"/>
                <a:gd name="T13" fmla="*/ 40 h 47"/>
                <a:gd name="T14" fmla="*/ 8 w 34"/>
                <a:gd name="T15" fmla="*/ 40 h 47"/>
                <a:gd name="T16" fmla="*/ 7 w 34"/>
                <a:gd name="T17" fmla="*/ 36 h 47"/>
                <a:gd name="T18" fmla="*/ 7 w 34"/>
                <a:gd name="T19" fmla="*/ 12 h 47"/>
                <a:gd name="T20" fmla="*/ 7 w 34"/>
                <a:gd name="T21" fmla="*/ 47 h 47"/>
                <a:gd name="T22" fmla="*/ 7 w 34"/>
                <a:gd name="T23" fmla="*/ 47 h 47"/>
                <a:gd name="T24" fmla="*/ 27 w 34"/>
                <a:gd name="T25" fmla="*/ 47 h 47"/>
                <a:gd name="T26" fmla="*/ 34 w 34"/>
                <a:gd name="T27" fmla="*/ 36 h 47"/>
                <a:gd name="T28" fmla="*/ 34 w 34"/>
                <a:gd name="T29" fmla="*/ 16 h 47"/>
                <a:gd name="T30" fmla="*/ 27 w 34"/>
                <a:gd name="T31" fmla="*/ 5 h 47"/>
                <a:gd name="T32" fmla="*/ 8 w 34"/>
                <a:gd name="T33" fmla="*/ 1 h 47"/>
                <a:gd name="T34" fmla="*/ 7 w 34"/>
                <a:gd name="T35" fmla="*/ 0 h 47"/>
                <a:gd name="T36" fmla="*/ 0 w 34"/>
                <a:gd name="T37" fmla="*/ 12 h 47"/>
                <a:gd name="T38" fmla="*/ 0 w 34"/>
                <a:gd name="T39" fmla="*/ 36 h 47"/>
                <a:gd name="T40" fmla="*/ 7 w 34"/>
                <a:gd name="T4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7">
                  <a:moveTo>
                    <a:pt x="7" y="12"/>
                  </a:moveTo>
                  <a:lnTo>
                    <a:pt x="7" y="12"/>
                  </a:lnTo>
                  <a:cubicBezTo>
                    <a:pt x="7" y="10"/>
                    <a:pt x="8" y="9"/>
                    <a:pt x="8" y="8"/>
                  </a:cubicBezTo>
                  <a:lnTo>
                    <a:pt x="25" y="12"/>
                  </a:lnTo>
                  <a:cubicBezTo>
                    <a:pt x="26" y="13"/>
                    <a:pt x="27" y="14"/>
                    <a:pt x="27" y="16"/>
                  </a:cubicBezTo>
                  <a:lnTo>
                    <a:pt x="27" y="36"/>
                  </a:lnTo>
                  <a:cubicBezTo>
                    <a:pt x="27" y="38"/>
                    <a:pt x="26" y="40"/>
                    <a:pt x="26" y="40"/>
                  </a:cubicBezTo>
                  <a:lnTo>
                    <a:pt x="8" y="40"/>
                  </a:lnTo>
                  <a:cubicBezTo>
                    <a:pt x="8" y="39"/>
                    <a:pt x="7" y="38"/>
                    <a:pt x="7" y="36"/>
                  </a:cubicBezTo>
                  <a:lnTo>
                    <a:pt x="7" y="12"/>
                  </a:lnTo>
                  <a:close/>
                  <a:moveTo>
                    <a:pt x="7" y="47"/>
                  </a:moveTo>
                  <a:lnTo>
                    <a:pt x="7" y="47"/>
                  </a:lnTo>
                  <a:lnTo>
                    <a:pt x="27" y="47"/>
                  </a:lnTo>
                  <a:cubicBezTo>
                    <a:pt x="31" y="47"/>
                    <a:pt x="34" y="42"/>
                    <a:pt x="34" y="36"/>
                  </a:cubicBezTo>
                  <a:lnTo>
                    <a:pt x="34" y="16"/>
                  </a:lnTo>
                  <a:cubicBezTo>
                    <a:pt x="34" y="11"/>
                    <a:pt x="31" y="6"/>
                    <a:pt x="27" y="5"/>
                  </a:cubicBezTo>
                  <a:lnTo>
                    <a:pt x="8" y="1"/>
                  </a:lnTo>
                  <a:lnTo>
                    <a:pt x="7" y="0"/>
                  </a:lnTo>
                  <a:cubicBezTo>
                    <a:pt x="3" y="0"/>
                    <a:pt x="0" y="5"/>
                    <a:pt x="0" y="12"/>
                  </a:cubicBezTo>
                  <a:lnTo>
                    <a:pt x="0" y="36"/>
                  </a:lnTo>
                  <a:cubicBezTo>
                    <a:pt x="0" y="42"/>
                    <a:pt x="3" y="47"/>
                    <a:pt x="7" y="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0" name="Freeform 43"/>
            <p:cNvSpPr>
              <a:spLocks noEditPoints="1"/>
            </p:cNvSpPr>
            <p:nvPr/>
          </p:nvSpPr>
          <p:spPr bwMode="auto">
            <a:xfrm>
              <a:off x="1601788" y="1108075"/>
              <a:ext cx="30162" cy="38100"/>
            </a:xfrm>
            <a:custGeom>
              <a:avLst/>
              <a:gdLst>
                <a:gd name="T0" fmla="*/ 7 w 35"/>
                <a:gd name="T1" fmla="*/ 11 h 45"/>
                <a:gd name="T2" fmla="*/ 7 w 35"/>
                <a:gd name="T3" fmla="*/ 11 h 45"/>
                <a:gd name="T4" fmla="*/ 8 w 35"/>
                <a:gd name="T5" fmla="*/ 7 h 45"/>
                <a:gd name="T6" fmla="*/ 27 w 35"/>
                <a:gd name="T7" fmla="*/ 8 h 45"/>
                <a:gd name="T8" fmla="*/ 27 w 35"/>
                <a:gd name="T9" fmla="*/ 11 h 45"/>
                <a:gd name="T10" fmla="*/ 27 w 35"/>
                <a:gd name="T11" fmla="*/ 33 h 45"/>
                <a:gd name="T12" fmla="*/ 27 w 35"/>
                <a:gd name="T13" fmla="*/ 36 h 45"/>
                <a:gd name="T14" fmla="*/ 8 w 35"/>
                <a:gd name="T15" fmla="*/ 38 h 45"/>
                <a:gd name="T16" fmla="*/ 7 w 35"/>
                <a:gd name="T17" fmla="*/ 34 h 45"/>
                <a:gd name="T18" fmla="*/ 7 w 35"/>
                <a:gd name="T19" fmla="*/ 11 h 45"/>
                <a:gd name="T20" fmla="*/ 6 w 35"/>
                <a:gd name="T21" fmla="*/ 45 h 45"/>
                <a:gd name="T22" fmla="*/ 6 w 35"/>
                <a:gd name="T23" fmla="*/ 45 h 45"/>
                <a:gd name="T24" fmla="*/ 28 w 35"/>
                <a:gd name="T25" fmla="*/ 43 h 45"/>
                <a:gd name="T26" fmla="*/ 35 w 35"/>
                <a:gd name="T27" fmla="*/ 33 h 45"/>
                <a:gd name="T28" fmla="*/ 35 w 35"/>
                <a:gd name="T29" fmla="*/ 11 h 45"/>
                <a:gd name="T30" fmla="*/ 28 w 35"/>
                <a:gd name="T31" fmla="*/ 1 h 45"/>
                <a:gd name="T32" fmla="*/ 7 w 35"/>
                <a:gd name="T33" fmla="*/ 0 h 45"/>
                <a:gd name="T34" fmla="*/ 6 w 35"/>
                <a:gd name="T35" fmla="*/ 0 h 45"/>
                <a:gd name="T36" fmla="*/ 0 w 35"/>
                <a:gd name="T37" fmla="*/ 11 h 45"/>
                <a:gd name="T38" fmla="*/ 0 w 35"/>
                <a:gd name="T39" fmla="*/ 34 h 45"/>
                <a:gd name="T40" fmla="*/ 6 w 35"/>
                <a:gd name="T4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5">
                  <a:moveTo>
                    <a:pt x="7" y="11"/>
                  </a:moveTo>
                  <a:lnTo>
                    <a:pt x="7" y="11"/>
                  </a:lnTo>
                  <a:cubicBezTo>
                    <a:pt x="7" y="9"/>
                    <a:pt x="7" y="8"/>
                    <a:pt x="8" y="7"/>
                  </a:cubicBezTo>
                  <a:lnTo>
                    <a:pt x="27" y="8"/>
                  </a:lnTo>
                  <a:cubicBezTo>
                    <a:pt x="27" y="9"/>
                    <a:pt x="27" y="10"/>
                    <a:pt x="27" y="11"/>
                  </a:cubicBezTo>
                  <a:lnTo>
                    <a:pt x="27" y="33"/>
                  </a:lnTo>
                  <a:cubicBezTo>
                    <a:pt x="27" y="34"/>
                    <a:pt x="27" y="35"/>
                    <a:pt x="27" y="36"/>
                  </a:cubicBezTo>
                  <a:lnTo>
                    <a:pt x="8" y="38"/>
                  </a:lnTo>
                  <a:cubicBezTo>
                    <a:pt x="7" y="37"/>
                    <a:pt x="7" y="36"/>
                    <a:pt x="7" y="34"/>
                  </a:cubicBezTo>
                  <a:lnTo>
                    <a:pt x="7" y="11"/>
                  </a:lnTo>
                  <a:close/>
                  <a:moveTo>
                    <a:pt x="6" y="45"/>
                  </a:moveTo>
                  <a:lnTo>
                    <a:pt x="6" y="45"/>
                  </a:lnTo>
                  <a:lnTo>
                    <a:pt x="28" y="43"/>
                  </a:lnTo>
                  <a:cubicBezTo>
                    <a:pt x="32" y="43"/>
                    <a:pt x="35" y="38"/>
                    <a:pt x="35" y="33"/>
                  </a:cubicBezTo>
                  <a:lnTo>
                    <a:pt x="35" y="11"/>
                  </a:lnTo>
                  <a:cubicBezTo>
                    <a:pt x="35" y="7"/>
                    <a:pt x="33" y="1"/>
                    <a:pt x="28" y="1"/>
                  </a:cubicBezTo>
                  <a:lnTo>
                    <a:pt x="7" y="0"/>
                  </a:lnTo>
                  <a:lnTo>
                    <a:pt x="6" y="0"/>
                  </a:lnTo>
                  <a:cubicBezTo>
                    <a:pt x="2" y="0"/>
                    <a:pt x="0" y="4"/>
                    <a:pt x="0" y="11"/>
                  </a:cubicBezTo>
                  <a:lnTo>
                    <a:pt x="0" y="34"/>
                  </a:lnTo>
                  <a:cubicBezTo>
                    <a:pt x="0" y="41"/>
                    <a:pt x="2" y="45"/>
                    <a:pt x="6" y="4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1" name="Freeform 44"/>
            <p:cNvSpPr>
              <a:spLocks/>
            </p:cNvSpPr>
            <p:nvPr/>
          </p:nvSpPr>
          <p:spPr bwMode="auto">
            <a:xfrm>
              <a:off x="1603375" y="1177925"/>
              <a:ext cx="26987" cy="12700"/>
            </a:xfrm>
            <a:custGeom>
              <a:avLst/>
              <a:gdLst>
                <a:gd name="T0" fmla="*/ 3 w 33"/>
                <a:gd name="T1" fmla="*/ 14 h 14"/>
                <a:gd name="T2" fmla="*/ 3 w 33"/>
                <a:gd name="T3" fmla="*/ 14 h 14"/>
                <a:gd name="T4" fmla="*/ 3 w 33"/>
                <a:gd name="T5" fmla="*/ 14 h 14"/>
                <a:gd name="T6" fmla="*/ 30 w 33"/>
                <a:gd name="T7" fmla="*/ 11 h 14"/>
                <a:gd name="T8" fmla="*/ 33 w 33"/>
                <a:gd name="T9" fmla="*/ 6 h 14"/>
                <a:gd name="T10" fmla="*/ 30 w 33"/>
                <a:gd name="T11" fmla="*/ 0 h 14"/>
                <a:gd name="T12" fmla="*/ 3 w 33"/>
                <a:gd name="T13" fmla="*/ 3 h 14"/>
                <a:gd name="T14" fmla="*/ 0 w 33"/>
                <a:gd name="T15" fmla="*/ 9 h 14"/>
                <a:gd name="T16" fmla="*/ 3 w 3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4">
                  <a:moveTo>
                    <a:pt x="3" y="14"/>
                  </a:moveTo>
                  <a:lnTo>
                    <a:pt x="3" y="14"/>
                  </a:lnTo>
                  <a:lnTo>
                    <a:pt x="3" y="14"/>
                  </a:lnTo>
                  <a:lnTo>
                    <a:pt x="30" y="11"/>
                  </a:lnTo>
                  <a:cubicBezTo>
                    <a:pt x="31" y="11"/>
                    <a:pt x="33" y="9"/>
                    <a:pt x="33" y="6"/>
                  </a:cubicBezTo>
                  <a:cubicBezTo>
                    <a:pt x="33" y="3"/>
                    <a:pt x="31" y="0"/>
                    <a:pt x="30" y="0"/>
                  </a:cubicBezTo>
                  <a:lnTo>
                    <a:pt x="3" y="3"/>
                  </a:lnTo>
                  <a:cubicBezTo>
                    <a:pt x="1" y="3"/>
                    <a:pt x="0" y="6"/>
                    <a:pt x="0" y="9"/>
                  </a:cubicBezTo>
                  <a:cubicBezTo>
                    <a:pt x="0" y="12"/>
                    <a:pt x="1" y="14"/>
                    <a:pt x="3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2" name="Freeform 45"/>
            <p:cNvSpPr>
              <a:spLocks/>
            </p:cNvSpPr>
            <p:nvPr/>
          </p:nvSpPr>
          <p:spPr bwMode="auto">
            <a:xfrm>
              <a:off x="1603375" y="1196975"/>
              <a:ext cx="26987" cy="12700"/>
            </a:xfrm>
            <a:custGeom>
              <a:avLst/>
              <a:gdLst>
                <a:gd name="T0" fmla="*/ 30 w 33"/>
                <a:gd name="T1" fmla="*/ 0 h 15"/>
                <a:gd name="T2" fmla="*/ 30 w 33"/>
                <a:gd name="T3" fmla="*/ 0 h 15"/>
                <a:gd name="T4" fmla="*/ 3 w 33"/>
                <a:gd name="T5" fmla="*/ 4 h 15"/>
                <a:gd name="T6" fmla="*/ 0 w 33"/>
                <a:gd name="T7" fmla="*/ 9 h 15"/>
                <a:gd name="T8" fmla="*/ 3 w 33"/>
                <a:gd name="T9" fmla="*/ 15 h 15"/>
                <a:gd name="T10" fmla="*/ 3 w 33"/>
                <a:gd name="T11" fmla="*/ 15 h 15"/>
                <a:gd name="T12" fmla="*/ 30 w 33"/>
                <a:gd name="T13" fmla="*/ 11 h 15"/>
                <a:gd name="T14" fmla="*/ 33 w 33"/>
                <a:gd name="T15" fmla="*/ 5 h 15"/>
                <a:gd name="T16" fmla="*/ 30 w 33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5">
                  <a:moveTo>
                    <a:pt x="30" y="0"/>
                  </a:moveTo>
                  <a:lnTo>
                    <a:pt x="30" y="0"/>
                  </a:lnTo>
                  <a:lnTo>
                    <a:pt x="3" y="4"/>
                  </a:lnTo>
                  <a:cubicBezTo>
                    <a:pt x="1" y="4"/>
                    <a:pt x="0" y="6"/>
                    <a:pt x="0" y="9"/>
                  </a:cubicBezTo>
                  <a:cubicBezTo>
                    <a:pt x="0" y="13"/>
                    <a:pt x="1" y="15"/>
                    <a:pt x="3" y="15"/>
                  </a:cubicBezTo>
                  <a:lnTo>
                    <a:pt x="3" y="15"/>
                  </a:lnTo>
                  <a:lnTo>
                    <a:pt x="30" y="11"/>
                  </a:lnTo>
                  <a:cubicBezTo>
                    <a:pt x="31" y="11"/>
                    <a:pt x="33" y="8"/>
                    <a:pt x="33" y="5"/>
                  </a:cubicBezTo>
                  <a:cubicBezTo>
                    <a:pt x="33" y="2"/>
                    <a:pt x="31" y="0"/>
                    <a:pt x="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3" name="Freeform 46"/>
            <p:cNvSpPr>
              <a:spLocks/>
            </p:cNvSpPr>
            <p:nvPr/>
          </p:nvSpPr>
          <p:spPr bwMode="auto">
            <a:xfrm>
              <a:off x="1652588" y="1177925"/>
              <a:ext cx="19050" cy="9525"/>
            </a:xfrm>
            <a:custGeom>
              <a:avLst/>
              <a:gdLst>
                <a:gd name="T0" fmla="*/ 2 w 22"/>
                <a:gd name="T1" fmla="*/ 10 h 10"/>
                <a:gd name="T2" fmla="*/ 2 w 22"/>
                <a:gd name="T3" fmla="*/ 10 h 10"/>
                <a:gd name="T4" fmla="*/ 20 w 22"/>
                <a:gd name="T5" fmla="*/ 8 h 10"/>
                <a:gd name="T6" fmla="*/ 22 w 22"/>
                <a:gd name="T7" fmla="*/ 4 h 10"/>
                <a:gd name="T8" fmla="*/ 20 w 22"/>
                <a:gd name="T9" fmla="*/ 0 h 10"/>
                <a:gd name="T10" fmla="*/ 2 w 22"/>
                <a:gd name="T11" fmla="*/ 2 h 10"/>
                <a:gd name="T12" fmla="*/ 0 w 22"/>
                <a:gd name="T13" fmla="*/ 6 h 10"/>
                <a:gd name="T14" fmla="*/ 2 w 22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0">
                  <a:moveTo>
                    <a:pt x="2" y="10"/>
                  </a:moveTo>
                  <a:lnTo>
                    <a:pt x="2" y="10"/>
                  </a:lnTo>
                  <a:lnTo>
                    <a:pt x="20" y="8"/>
                  </a:lnTo>
                  <a:cubicBezTo>
                    <a:pt x="22" y="8"/>
                    <a:pt x="22" y="6"/>
                    <a:pt x="22" y="4"/>
                  </a:cubicBezTo>
                  <a:cubicBezTo>
                    <a:pt x="22" y="2"/>
                    <a:pt x="22" y="0"/>
                    <a:pt x="20" y="0"/>
                  </a:cubicBezTo>
                  <a:lnTo>
                    <a:pt x="2" y="2"/>
                  </a:lnTo>
                  <a:cubicBezTo>
                    <a:pt x="1" y="2"/>
                    <a:pt x="0" y="4"/>
                    <a:pt x="0" y="6"/>
                  </a:cubicBezTo>
                  <a:cubicBezTo>
                    <a:pt x="0" y="8"/>
                    <a:pt x="1" y="10"/>
                    <a:pt x="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4" name="Freeform 47"/>
            <p:cNvSpPr>
              <a:spLocks/>
            </p:cNvSpPr>
            <p:nvPr/>
          </p:nvSpPr>
          <p:spPr bwMode="auto">
            <a:xfrm>
              <a:off x="1652588" y="1190625"/>
              <a:ext cx="19050" cy="9525"/>
            </a:xfrm>
            <a:custGeom>
              <a:avLst/>
              <a:gdLst>
                <a:gd name="T0" fmla="*/ 20 w 22"/>
                <a:gd name="T1" fmla="*/ 0 h 11"/>
                <a:gd name="T2" fmla="*/ 20 w 22"/>
                <a:gd name="T3" fmla="*/ 0 h 11"/>
                <a:gd name="T4" fmla="*/ 2 w 22"/>
                <a:gd name="T5" fmla="*/ 3 h 11"/>
                <a:gd name="T6" fmla="*/ 0 w 22"/>
                <a:gd name="T7" fmla="*/ 7 h 11"/>
                <a:gd name="T8" fmla="*/ 2 w 22"/>
                <a:gd name="T9" fmla="*/ 11 h 11"/>
                <a:gd name="T10" fmla="*/ 2 w 22"/>
                <a:gd name="T11" fmla="*/ 11 h 11"/>
                <a:gd name="T12" fmla="*/ 20 w 22"/>
                <a:gd name="T13" fmla="*/ 8 h 11"/>
                <a:gd name="T14" fmla="*/ 22 w 22"/>
                <a:gd name="T15" fmla="*/ 4 h 11"/>
                <a:gd name="T16" fmla="*/ 20 w 2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1">
                  <a:moveTo>
                    <a:pt x="20" y="0"/>
                  </a:moveTo>
                  <a:lnTo>
                    <a:pt x="20" y="0"/>
                  </a:lnTo>
                  <a:lnTo>
                    <a:pt x="2" y="3"/>
                  </a:ln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1"/>
                    <a:pt x="2" y="11"/>
                  </a:cubicBezTo>
                  <a:lnTo>
                    <a:pt x="2" y="11"/>
                  </a:lnTo>
                  <a:lnTo>
                    <a:pt x="20" y="8"/>
                  </a:lnTo>
                  <a:cubicBezTo>
                    <a:pt x="22" y="8"/>
                    <a:pt x="22" y="6"/>
                    <a:pt x="22" y="4"/>
                  </a:cubicBezTo>
                  <a:cubicBezTo>
                    <a:pt x="22" y="2"/>
                    <a:pt x="22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5" name="Freeform 48"/>
            <p:cNvSpPr>
              <a:spLocks noEditPoints="1"/>
            </p:cNvSpPr>
            <p:nvPr/>
          </p:nvSpPr>
          <p:spPr bwMode="auto">
            <a:xfrm>
              <a:off x="1654175" y="976313"/>
              <a:ext cx="19050" cy="26988"/>
            </a:xfrm>
            <a:custGeom>
              <a:avLst/>
              <a:gdLst>
                <a:gd name="T0" fmla="*/ 5 w 23"/>
                <a:gd name="T1" fmla="*/ 8 h 31"/>
                <a:gd name="T2" fmla="*/ 5 w 23"/>
                <a:gd name="T3" fmla="*/ 8 h 31"/>
                <a:gd name="T4" fmla="*/ 5 w 23"/>
                <a:gd name="T5" fmla="*/ 5 h 31"/>
                <a:gd name="T6" fmla="*/ 17 w 23"/>
                <a:gd name="T7" fmla="*/ 9 h 31"/>
                <a:gd name="T8" fmla="*/ 18 w 23"/>
                <a:gd name="T9" fmla="*/ 12 h 31"/>
                <a:gd name="T10" fmla="*/ 18 w 23"/>
                <a:gd name="T11" fmla="*/ 23 h 31"/>
                <a:gd name="T12" fmla="*/ 17 w 23"/>
                <a:gd name="T13" fmla="*/ 26 h 31"/>
                <a:gd name="T14" fmla="*/ 5 w 23"/>
                <a:gd name="T15" fmla="*/ 24 h 31"/>
                <a:gd name="T16" fmla="*/ 5 w 23"/>
                <a:gd name="T17" fmla="*/ 21 h 31"/>
                <a:gd name="T18" fmla="*/ 5 w 23"/>
                <a:gd name="T19" fmla="*/ 8 h 31"/>
                <a:gd name="T20" fmla="*/ 1 w 23"/>
                <a:gd name="T21" fmla="*/ 26 h 31"/>
                <a:gd name="T22" fmla="*/ 1 w 23"/>
                <a:gd name="T23" fmla="*/ 26 h 31"/>
                <a:gd name="T24" fmla="*/ 4 w 23"/>
                <a:gd name="T25" fmla="*/ 29 h 31"/>
                <a:gd name="T26" fmla="*/ 5 w 23"/>
                <a:gd name="T27" fmla="*/ 29 h 31"/>
                <a:gd name="T28" fmla="*/ 18 w 23"/>
                <a:gd name="T29" fmla="*/ 31 h 31"/>
                <a:gd name="T30" fmla="*/ 18 w 23"/>
                <a:gd name="T31" fmla="*/ 30 h 31"/>
                <a:gd name="T32" fmla="*/ 23 w 23"/>
                <a:gd name="T33" fmla="*/ 23 h 31"/>
                <a:gd name="T34" fmla="*/ 23 w 23"/>
                <a:gd name="T35" fmla="*/ 12 h 31"/>
                <a:gd name="T36" fmla="*/ 19 w 23"/>
                <a:gd name="T37" fmla="*/ 4 h 31"/>
                <a:gd name="T38" fmla="*/ 5 w 23"/>
                <a:gd name="T39" fmla="*/ 0 h 31"/>
                <a:gd name="T40" fmla="*/ 4 w 23"/>
                <a:gd name="T41" fmla="*/ 0 h 31"/>
                <a:gd name="T42" fmla="*/ 0 w 23"/>
                <a:gd name="T43" fmla="*/ 8 h 31"/>
                <a:gd name="T44" fmla="*/ 0 w 23"/>
                <a:gd name="T45" fmla="*/ 21 h 31"/>
                <a:gd name="T46" fmla="*/ 1 w 23"/>
                <a:gd name="T47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31">
                  <a:moveTo>
                    <a:pt x="5" y="8"/>
                  </a:moveTo>
                  <a:lnTo>
                    <a:pt x="5" y="8"/>
                  </a:lnTo>
                  <a:cubicBezTo>
                    <a:pt x="5" y="6"/>
                    <a:pt x="5" y="5"/>
                    <a:pt x="5" y="5"/>
                  </a:cubicBezTo>
                  <a:lnTo>
                    <a:pt x="17" y="9"/>
                  </a:lnTo>
                  <a:cubicBezTo>
                    <a:pt x="17" y="9"/>
                    <a:pt x="18" y="10"/>
                    <a:pt x="18" y="12"/>
                  </a:cubicBezTo>
                  <a:lnTo>
                    <a:pt x="18" y="23"/>
                  </a:lnTo>
                  <a:cubicBezTo>
                    <a:pt x="18" y="24"/>
                    <a:pt x="18" y="25"/>
                    <a:pt x="17" y="26"/>
                  </a:cubicBezTo>
                  <a:lnTo>
                    <a:pt x="5" y="24"/>
                  </a:lnTo>
                  <a:cubicBezTo>
                    <a:pt x="5" y="24"/>
                    <a:pt x="5" y="23"/>
                    <a:pt x="5" y="21"/>
                  </a:cubicBezTo>
                  <a:lnTo>
                    <a:pt x="5" y="8"/>
                  </a:lnTo>
                  <a:close/>
                  <a:moveTo>
                    <a:pt x="1" y="26"/>
                  </a:moveTo>
                  <a:lnTo>
                    <a:pt x="1" y="26"/>
                  </a:lnTo>
                  <a:cubicBezTo>
                    <a:pt x="2" y="29"/>
                    <a:pt x="4" y="29"/>
                    <a:pt x="4" y="29"/>
                  </a:cubicBezTo>
                  <a:lnTo>
                    <a:pt x="5" y="29"/>
                  </a:lnTo>
                  <a:lnTo>
                    <a:pt x="18" y="31"/>
                  </a:lnTo>
                  <a:lnTo>
                    <a:pt x="18" y="30"/>
                  </a:lnTo>
                  <a:cubicBezTo>
                    <a:pt x="21" y="30"/>
                    <a:pt x="23" y="27"/>
                    <a:pt x="23" y="23"/>
                  </a:cubicBezTo>
                  <a:lnTo>
                    <a:pt x="23" y="12"/>
                  </a:lnTo>
                  <a:cubicBezTo>
                    <a:pt x="23" y="8"/>
                    <a:pt x="21" y="5"/>
                    <a:pt x="19" y="4"/>
                  </a:cubicBezTo>
                  <a:lnTo>
                    <a:pt x="5" y="0"/>
                  </a:lnTo>
                  <a:lnTo>
                    <a:pt x="4" y="0"/>
                  </a:lnTo>
                  <a:cubicBezTo>
                    <a:pt x="2" y="0"/>
                    <a:pt x="0" y="3"/>
                    <a:pt x="0" y="8"/>
                  </a:cubicBezTo>
                  <a:lnTo>
                    <a:pt x="0" y="21"/>
                  </a:lnTo>
                  <a:cubicBezTo>
                    <a:pt x="0" y="23"/>
                    <a:pt x="0" y="25"/>
                    <a:pt x="1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6" name="Freeform 49"/>
            <p:cNvSpPr>
              <a:spLocks noEditPoints="1"/>
            </p:cNvSpPr>
            <p:nvPr/>
          </p:nvSpPr>
          <p:spPr bwMode="auto">
            <a:xfrm>
              <a:off x="1654175" y="1047750"/>
              <a:ext cx="19050" cy="25400"/>
            </a:xfrm>
            <a:custGeom>
              <a:avLst/>
              <a:gdLst>
                <a:gd name="T0" fmla="*/ 5 w 22"/>
                <a:gd name="T1" fmla="*/ 7 h 30"/>
                <a:gd name="T2" fmla="*/ 5 w 22"/>
                <a:gd name="T3" fmla="*/ 7 h 30"/>
                <a:gd name="T4" fmla="*/ 6 w 22"/>
                <a:gd name="T5" fmla="*/ 5 h 30"/>
                <a:gd name="T6" fmla="*/ 17 w 22"/>
                <a:gd name="T7" fmla="*/ 8 h 30"/>
                <a:gd name="T8" fmla="*/ 17 w 22"/>
                <a:gd name="T9" fmla="*/ 10 h 30"/>
                <a:gd name="T10" fmla="*/ 17 w 22"/>
                <a:gd name="T11" fmla="*/ 23 h 30"/>
                <a:gd name="T12" fmla="*/ 17 w 22"/>
                <a:gd name="T13" fmla="*/ 25 h 30"/>
                <a:gd name="T14" fmla="*/ 6 w 22"/>
                <a:gd name="T15" fmla="*/ 25 h 30"/>
                <a:gd name="T16" fmla="*/ 5 w 22"/>
                <a:gd name="T17" fmla="*/ 22 h 30"/>
                <a:gd name="T18" fmla="*/ 5 w 22"/>
                <a:gd name="T19" fmla="*/ 7 h 30"/>
                <a:gd name="T20" fmla="*/ 5 w 22"/>
                <a:gd name="T21" fmla="*/ 30 h 30"/>
                <a:gd name="T22" fmla="*/ 5 w 22"/>
                <a:gd name="T23" fmla="*/ 30 h 30"/>
                <a:gd name="T24" fmla="*/ 17 w 22"/>
                <a:gd name="T25" fmla="*/ 30 h 30"/>
                <a:gd name="T26" fmla="*/ 22 w 22"/>
                <a:gd name="T27" fmla="*/ 23 h 30"/>
                <a:gd name="T28" fmla="*/ 22 w 22"/>
                <a:gd name="T29" fmla="*/ 10 h 30"/>
                <a:gd name="T30" fmla="*/ 18 w 22"/>
                <a:gd name="T31" fmla="*/ 3 h 30"/>
                <a:gd name="T32" fmla="*/ 6 w 22"/>
                <a:gd name="T33" fmla="*/ 0 h 30"/>
                <a:gd name="T34" fmla="*/ 5 w 22"/>
                <a:gd name="T35" fmla="*/ 0 h 30"/>
                <a:gd name="T36" fmla="*/ 0 w 22"/>
                <a:gd name="T37" fmla="*/ 7 h 30"/>
                <a:gd name="T38" fmla="*/ 0 w 22"/>
                <a:gd name="T39" fmla="*/ 22 h 30"/>
                <a:gd name="T40" fmla="*/ 5 w 22"/>
                <a:gd name="T4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30">
                  <a:moveTo>
                    <a:pt x="5" y="7"/>
                  </a:moveTo>
                  <a:lnTo>
                    <a:pt x="5" y="7"/>
                  </a:lnTo>
                  <a:cubicBezTo>
                    <a:pt x="5" y="6"/>
                    <a:pt x="5" y="5"/>
                    <a:pt x="6" y="5"/>
                  </a:cubicBezTo>
                  <a:lnTo>
                    <a:pt x="17" y="8"/>
                  </a:lnTo>
                  <a:cubicBezTo>
                    <a:pt x="17" y="8"/>
                    <a:pt x="17" y="9"/>
                    <a:pt x="17" y="10"/>
                  </a:cubicBezTo>
                  <a:lnTo>
                    <a:pt x="17" y="23"/>
                  </a:lnTo>
                  <a:cubicBezTo>
                    <a:pt x="17" y="24"/>
                    <a:pt x="17" y="24"/>
                    <a:pt x="17" y="25"/>
                  </a:cubicBezTo>
                  <a:lnTo>
                    <a:pt x="6" y="25"/>
                  </a:lnTo>
                  <a:cubicBezTo>
                    <a:pt x="5" y="24"/>
                    <a:pt x="5" y="24"/>
                    <a:pt x="5" y="22"/>
                  </a:cubicBezTo>
                  <a:lnTo>
                    <a:pt x="5" y="7"/>
                  </a:lnTo>
                  <a:close/>
                  <a:moveTo>
                    <a:pt x="5" y="30"/>
                  </a:moveTo>
                  <a:lnTo>
                    <a:pt x="5" y="30"/>
                  </a:lnTo>
                  <a:lnTo>
                    <a:pt x="17" y="30"/>
                  </a:lnTo>
                  <a:cubicBezTo>
                    <a:pt x="20" y="29"/>
                    <a:pt x="22" y="26"/>
                    <a:pt x="22" y="23"/>
                  </a:cubicBezTo>
                  <a:lnTo>
                    <a:pt x="22" y="10"/>
                  </a:lnTo>
                  <a:cubicBezTo>
                    <a:pt x="22" y="6"/>
                    <a:pt x="20" y="3"/>
                    <a:pt x="18" y="3"/>
                  </a:cubicBezTo>
                  <a:lnTo>
                    <a:pt x="6" y="0"/>
                  </a:lnTo>
                  <a:lnTo>
                    <a:pt x="5" y="0"/>
                  </a:lnTo>
                  <a:cubicBezTo>
                    <a:pt x="2" y="0"/>
                    <a:pt x="0" y="3"/>
                    <a:pt x="0" y="7"/>
                  </a:cubicBezTo>
                  <a:lnTo>
                    <a:pt x="0" y="22"/>
                  </a:lnTo>
                  <a:cubicBezTo>
                    <a:pt x="0" y="27"/>
                    <a:pt x="2" y="30"/>
                    <a:pt x="5" y="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7" name="Freeform 50"/>
            <p:cNvSpPr>
              <a:spLocks noEditPoints="1"/>
            </p:cNvSpPr>
            <p:nvPr/>
          </p:nvSpPr>
          <p:spPr bwMode="auto">
            <a:xfrm>
              <a:off x="1652588" y="1111250"/>
              <a:ext cx="20637" cy="25400"/>
            </a:xfrm>
            <a:custGeom>
              <a:avLst/>
              <a:gdLst>
                <a:gd name="T0" fmla="*/ 5 w 23"/>
                <a:gd name="T1" fmla="*/ 8 h 30"/>
                <a:gd name="T2" fmla="*/ 5 w 23"/>
                <a:gd name="T3" fmla="*/ 8 h 30"/>
                <a:gd name="T4" fmla="*/ 5 w 23"/>
                <a:gd name="T5" fmla="*/ 5 h 30"/>
                <a:gd name="T6" fmla="*/ 17 w 23"/>
                <a:gd name="T7" fmla="*/ 6 h 30"/>
                <a:gd name="T8" fmla="*/ 18 w 23"/>
                <a:gd name="T9" fmla="*/ 8 h 30"/>
                <a:gd name="T10" fmla="*/ 18 w 23"/>
                <a:gd name="T11" fmla="*/ 22 h 30"/>
                <a:gd name="T12" fmla="*/ 17 w 23"/>
                <a:gd name="T13" fmla="*/ 24 h 30"/>
                <a:gd name="T14" fmla="*/ 5 w 23"/>
                <a:gd name="T15" fmla="*/ 25 h 30"/>
                <a:gd name="T16" fmla="*/ 5 w 23"/>
                <a:gd name="T17" fmla="*/ 22 h 30"/>
                <a:gd name="T18" fmla="*/ 5 w 23"/>
                <a:gd name="T19" fmla="*/ 8 h 30"/>
                <a:gd name="T20" fmla="*/ 4 w 23"/>
                <a:gd name="T21" fmla="*/ 30 h 30"/>
                <a:gd name="T22" fmla="*/ 4 w 23"/>
                <a:gd name="T23" fmla="*/ 30 h 30"/>
                <a:gd name="T24" fmla="*/ 18 w 23"/>
                <a:gd name="T25" fmla="*/ 28 h 30"/>
                <a:gd name="T26" fmla="*/ 23 w 23"/>
                <a:gd name="T27" fmla="*/ 22 h 30"/>
                <a:gd name="T28" fmla="*/ 23 w 23"/>
                <a:gd name="T29" fmla="*/ 8 h 30"/>
                <a:gd name="T30" fmla="*/ 18 w 23"/>
                <a:gd name="T31" fmla="*/ 1 h 30"/>
                <a:gd name="T32" fmla="*/ 5 w 23"/>
                <a:gd name="T33" fmla="*/ 0 h 30"/>
                <a:gd name="T34" fmla="*/ 4 w 23"/>
                <a:gd name="T35" fmla="*/ 0 h 30"/>
                <a:gd name="T36" fmla="*/ 0 w 23"/>
                <a:gd name="T37" fmla="*/ 8 h 30"/>
                <a:gd name="T38" fmla="*/ 0 w 23"/>
                <a:gd name="T39" fmla="*/ 22 h 30"/>
                <a:gd name="T40" fmla="*/ 4 w 23"/>
                <a:gd name="T4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30">
                  <a:moveTo>
                    <a:pt x="5" y="8"/>
                  </a:moveTo>
                  <a:lnTo>
                    <a:pt x="5" y="8"/>
                  </a:lnTo>
                  <a:cubicBezTo>
                    <a:pt x="5" y="7"/>
                    <a:pt x="5" y="6"/>
                    <a:pt x="5" y="5"/>
                  </a:cubicBezTo>
                  <a:lnTo>
                    <a:pt x="17" y="6"/>
                  </a:lnTo>
                  <a:cubicBezTo>
                    <a:pt x="17" y="6"/>
                    <a:pt x="18" y="7"/>
                    <a:pt x="18" y="8"/>
                  </a:cubicBezTo>
                  <a:lnTo>
                    <a:pt x="18" y="22"/>
                  </a:lnTo>
                  <a:cubicBezTo>
                    <a:pt x="18" y="23"/>
                    <a:pt x="18" y="23"/>
                    <a:pt x="17" y="24"/>
                  </a:cubicBezTo>
                  <a:lnTo>
                    <a:pt x="5" y="25"/>
                  </a:lnTo>
                  <a:cubicBezTo>
                    <a:pt x="5" y="24"/>
                    <a:pt x="5" y="24"/>
                    <a:pt x="5" y="22"/>
                  </a:cubicBezTo>
                  <a:lnTo>
                    <a:pt x="5" y="8"/>
                  </a:lnTo>
                  <a:close/>
                  <a:moveTo>
                    <a:pt x="4" y="30"/>
                  </a:moveTo>
                  <a:lnTo>
                    <a:pt x="4" y="30"/>
                  </a:lnTo>
                  <a:lnTo>
                    <a:pt x="18" y="28"/>
                  </a:lnTo>
                  <a:cubicBezTo>
                    <a:pt x="21" y="28"/>
                    <a:pt x="23" y="25"/>
                    <a:pt x="23" y="22"/>
                  </a:cubicBezTo>
                  <a:lnTo>
                    <a:pt x="23" y="8"/>
                  </a:lnTo>
                  <a:cubicBezTo>
                    <a:pt x="23" y="5"/>
                    <a:pt x="21" y="1"/>
                    <a:pt x="18" y="1"/>
                  </a:cubicBezTo>
                  <a:lnTo>
                    <a:pt x="5" y="0"/>
                  </a:lnTo>
                  <a:lnTo>
                    <a:pt x="4" y="0"/>
                  </a:lnTo>
                  <a:cubicBezTo>
                    <a:pt x="2" y="0"/>
                    <a:pt x="0" y="3"/>
                    <a:pt x="0" y="8"/>
                  </a:cubicBezTo>
                  <a:lnTo>
                    <a:pt x="0" y="22"/>
                  </a:lnTo>
                  <a:cubicBezTo>
                    <a:pt x="0" y="27"/>
                    <a:pt x="2" y="30"/>
                    <a:pt x="4" y="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8" name="Freeform 51"/>
            <p:cNvSpPr>
              <a:spLocks/>
            </p:cNvSpPr>
            <p:nvPr/>
          </p:nvSpPr>
          <p:spPr bwMode="auto">
            <a:xfrm>
              <a:off x="1762125" y="1182688"/>
              <a:ext cx="79375" cy="15875"/>
            </a:xfrm>
            <a:custGeom>
              <a:avLst/>
              <a:gdLst>
                <a:gd name="T0" fmla="*/ 88 w 94"/>
                <a:gd name="T1" fmla="*/ 0 h 19"/>
                <a:gd name="T2" fmla="*/ 88 w 94"/>
                <a:gd name="T3" fmla="*/ 0 h 19"/>
                <a:gd name="T4" fmla="*/ 6 w 94"/>
                <a:gd name="T5" fmla="*/ 0 h 19"/>
                <a:gd name="T6" fmla="*/ 0 w 94"/>
                <a:gd name="T7" fmla="*/ 9 h 19"/>
                <a:gd name="T8" fmla="*/ 6 w 94"/>
                <a:gd name="T9" fmla="*/ 19 h 19"/>
                <a:gd name="T10" fmla="*/ 88 w 94"/>
                <a:gd name="T11" fmla="*/ 19 h 19"/>
                <a:gd name="T12" fmla="*/ 94 w 94"/>
                <a:gd name="T13" fmla="*/ 9 h 19"/>
                <a:gd name="T14" fmla="*/ 88 w 94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9">
                  <a:moveTo>
                    <a:pt x="88" y="0"/>
                  </a:moveTo>
                  <a:lnTo>
                    <a:pt x="88" y="0"/>
                  </a:lnTo>
                  <a:lnTo>
                    <a:pt x="6" y="0"/>
                  </a:lnTo>
                  <a:cubicBezTo>
                    <a:pt x="3" y="0"/>
                    <a:pt x="0" y="4"/>
                    <a:pt x="0" y="9"/>
                  </a:cubicBezTo>
                  <a:cubicBezTo>
                    <a:pt x="0" y="14"/>
                    <a:pt x="3" y="19"/>
                    <a:pt x="6" y="19"/>
                  </a:cubicBezTo>
                  <a:lnTo>
                    <a:pt x="88" y="19"/>
                  </a:lnTo>
                  <a:cubicBezTo>
                    <a:pt x="91" y="19"/>
                    <a:pt x="94" y="14"/>
                    <a:pt x="94" y="9"/>
                  </a:cubicBezTo>
                  <a:cubicBezTo>
                    <a:pt x="94" y="4"/>
                    <a:pt x="91" y="0"/>
                    <a:pt x="8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99" name="Freeform 52"/>
            <p:cNvSpPr>
              <a:spLocks/>
            </p:cNvSpPr>
            <p:nvPr/>
          </p:nvSpPr>
          <p:spPr bwMode="auto">
            <a:xfrm>
              <a:off x="1762125" y="1214438"/>
              <a:ext cx="79375" cy="15875"/>
            </a:xfrm>
            <a:custGeom>
              <a:avLst/>
              <a:gdLst>
                <a:gd name="T0" fmla="*/ 88 w 94"/>
                <a:gd name="T1" fmla="*/ 0 h 19"/>
                <a:gd name="T2" fmla="*/ 88 w 94"/>
                <a:gd name="T3" fmla="*/ 0 h 19"/>
                <a:gd name="T4" fmla="*/ 6 w 94"/>
                <a:gd name="T5" fmla="*/ 0 h 19"/>
                <a:gd name="T6" fmla="*/ 0 w 94"/>
                <a:gd name="T7" fmla="*/ 9 h 19"/>
                <a:gd name="T8" fmla="*/ 6 w 94"/>
                <a:gd name="T9" fmla="*/ 19 h 19"/>
                <a:gd name="T10" fmla="*/ 88 w 94"/>
                <a:gd name="T11" fmla="*/ 19 h 19"/>
                <a:gd name="T12" fmla="*/ 94 w 94"/>
                <a:gd name="T13" fmla="*/ 9 h 19"/>
                <a:gd name="T14" fmla="*/ 88 w 94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9">
                  <a:moveTo>
                    <a:pt x="88" y="0"/>
                  </a:moveTo>
                  <a:lnTo>
                    <a:pt x="88" y="0"/>
                  </a:lnTo>
                  <a:lnTo>
                    <a:pt x="6" y="0"/>
                  </a:lnTo>
                  <a:cubicBezTo>
                    <a:pt x="3" y="0"/>
                    <a:pt x="0" y="4"/>
                    <a:pt x="0" y="9"/>
                  </a:cubicBezTo>
                  <a:cubicBezTo>
                    <a:pt x="0" y="14"/>
                    <a:pt x="3" y="19"/>
                    <a:pt x="6" y="19"/>
                  </a:cubicBezTo>
                  <a:lnTo>
                    <a:pt x="88" y="19"/>
                  </a:lnTo>
                  <a:cubicBezTo>
                    <a:pt x="91" y="19"/>
                    <a:pt x="94" y="14"/>
                    <a:pt x="94" y="9"/>
                  </a:cubicBezTo>
                  <a:cubicBezTo>
                    <a:pt x="94" y="4"/>
                    <a:pt x="91" y="0"/>
                    <a:pt x="8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sp>
        <p:nvSpPr>
          <p:cNvPr id="500" name="Freeform 42"/>
          <p:cNvSpPr>
            <a:spLocks noEditPoints="1"/>
          </p:cNvSpPr>
          <p:nvPr/>
        </p:nvSpPr>
        <p:spPr bwMode="auto">
          <a:xfrm>
            <a:off x="9272461" y="1776666"/>
            <a:ext cx="796034" cy="568865"/>
          </a:xfrm>
          <a:custGeom>
            <a:avLst/>
            <a:gdLst>
              <a:gd name="T0" fmla="*/ 176 w 176"/>
              <a:gd name="T1" fmla="*/ 80 h 128"/>
              <a:gd name="T2" fmla="*/ 133 w 176"/>
              <a:gd name="T3" fmla="*/ 32 h 128"/>
              <a:gd name="T4" fmla="*/ 88 w 176"/>
              <a:gd name="T5" fmla="*/ 0 h 128"/>
              <a:gd name="T6" fmla="*/ 42 w 176"/>
              <a:gd name="T7" fmla="*/ 32 h 128"/>
              <a:gd name="T8" fmla="*/ 0 w 176"/>
              <a:gd name="T9" fmla="*/ 80 h 128"/>
              <a:gd name="T10" fmla="*/ 48 w 176"/>
              <a:gd name="T11" fmla="*/ 128 h 128"/>
              <a:gd name="T12" fmla="*/ 102 w 176"/>
              <a:gd name="T13" fmla="*/ 128 h 128"/>
              <a:gd name="T14" fmla="*/ 102 w 176"/>
              <a:gd name="T15" fmla="*/ 128 h 128"/>
              <a:gd name="T16" fmla="*/ 128 w 176"/>
              <a:gd name="T17" fmla="*/ 128 h 128"/>
              <a:gd name="T18" fmla="*/ 128 w 176"/>
              <a:gd name="T19" fmla="*/ 128 h 128"/>
              <a:gd name="T20" fmla="*/ 176 w 176"/>
              <a:gd name="T21" fmla="*/ 80 h 128"/>
              <a:gd name="T22" fmla="*/ 128 w 176"/>
              <a:gd name="T23" fmla="*/ 120 h 128"/>
              <a:gd name="T24" fmla="*/ 48 w 176"/>
              <a:gd name="T25" fmla="*/ 120 h 128"/>
              <a:gd name="T26" fmla="*/ 12 w 176"/>
              <a:gd name="T27" fmla="*/ 98 h 128"/>
              <a:gd name="T28" fmla="*/ 80 w 176"/>
              <a:gd name="T29" fmla="*/ 98 h 128"/>
              <a:gd name="T30" fmla="*/ 81 w 176"/>
              <a:gd name="T31" fmla="*/ 98 h 128"/>
              <a:gd name="T32" fmla="*/ 81 w 176"/>
              <a:gd name="T33" fmla="*/ 98 h 128"/>
              <a:gd name="T34" fmla="*/ 81 w 176"/>
              <a:gd name="T35" fmla="*/ 98 h 128"/>
              <a:gd name="T36" fmla="*/ 81 w 176"/>
              <a:gd name="T37" fmla="*/ 98 h 128"/>
              <a:gd name="T38" fmla="*/ 81 w 176"/>
              <a:gd name="T39" fmla="*/ 98 h 128"/>
              <a:gd name="T40" fmla="*/ 117 w 176"/>
              <a:gd name="T41" fmla="*/ 63 h 128"/>
              <a:gd name="T42" fmla="*/ 117 w 176"/>
              <a:gd name="T43" fmla="*/ 84 h 128"/>
              <a:gd name="T44" fmla="*/ 119 w 176"/>
              <a:gd name="T45" fmla="*/ 86 h 128"/>
              <a:gd name="T46" fmla="*/ 121 w 176"/>
              <a:gd name="T47" fmla="*/ 84 h 128"/>
              <a:gd name="T48" fmla="*/ 121 w 176"/>
              <a:gd name="T49" fmla="*/ 59 h 128"/>
              <a:gd name="T50" fmla="*/ 121 w 176"/>
              <a:gd name="T51" fmla="*/ 58 h 128"/>
              <a:gd name="T52" fmla="*/ 120 w 176"/>
              <a:gd name="T53" fmla="*/ 58 h 128"/>
              <a:gd name="T54" fmla="*/ 120 w 176"/>
              <a:gd name="T55" fmla="*/ 57 h 128"/>
              <a:gd name="T56" fmla="*/ 120 w 176"/>
              <a:gd name="T57" fmla="*/ 57 h 128"/>
              <a:gd name="T58" fmla="*/ 120 w 176"/>
              <a:gd name="T59" fmla="*/ 57 h 128"/>
              <a:gd name="T60" fmla="*/ 119 w 176"/>
              <a:gd name="T61" fmla="*/ 57 h 128"/>
              <a:gd name="T62" fmla="*/ 119 w 176"/>
              <a:gd name="T63" fmla="*/ 57 h 128"/>
              <a:gd name="T64" fmla="*/ 119 w 176"/>
              <a:gd name="T65" fmla="*/ 57 h 128"/>
              <a:gd name="T66" fmla="*/ 95 w 176"/>
              <a:gd name="T67" fmla="*/ 57 h 128"/>
              <a:gd name="T68" fmla="*/ 93 w 176"/>
              <a:gd name="T69" fmla="*/ 59 h 128"/>
              <a:gd name="T70" fmla="*/ 95 w 176"/>
              <a:gd name="T71" fmla="*/ 61 h 128"/>
              <a:gd name="T72" fmla="*/ 114 w 176"/>
              <a:gd name="T73" fmla="*/ 61 h 128"/>
              <a:gd name="T74" fmla="*/ 79 w 176"/>
              <a:gd name="T75" fmla="*/ 94 h 128"/>
              <a:gd name="T76" fmla="*/ 10 w 176"/>
              <a:gd name="T77" fmla="*/ 94 h 128"/>
              <a:gd name="T78" fmla="*/ 8 w 176"/>
              <a:gd name="T79" fmla="*/ 80 h 128"/>
              <a:gd name="T80" fmla="*/ 9 w 176"/>
              <a:gd name="T81" fmla="*/ 70 h 128"/>
              <a:gd name="T82" fmla="*/ 69 w 176"/>
              <a:gd name="T83" fmla="*/ 70 h 128"/>
              <a:gd name="T84" fmla="*/ 71 w 176"/>
              <a:gd name="T85" fmla="*/ 68 h 128"/>
              <a:gd name="T86" fmla="*/ 69 w 176"/>
              <a:gd name="T87" fmla="*/ 66 h 128"/>
              <a:gd name="T88" fmla="*/ 10 w 176"/>
              <a:gd name="T89" fmla="*/ 66 h 128"/>
              <a:gd name="T90" fmla="*/ 43 w 176"/>
              <a:gd name="T91" fmla="*/ 40 h 128"/>
              <a:gd name="T92" fmla="*/ 50 w 176"/>
              <a:gd name="T93" fmla="*/ 35 h 128"/>
              <a:gd name="T94" fmla="*/ 88 w 176"/>
              <a:gd name="T95" fmla="*/ 8 h 128"/>
              <a:gd name="T96" fmla="*/ 125 w 176"/>
              <a:gd name="T97" fmla="*/ 35 h 128"/>
              <a:gd name="T98" fmla="*/ 132 w 176"/>
              <a:gd name="T99" fmla="*/ 40 h 128"/>
              <a:gd name="T100" fmla="*/ 168 w 176"/>
              <a:gd name="T101" fmla="*/ 80 h 128"/>
              <a:gd name="T102" fmla="*/ 128 w 176"/>
              <a:gd name="T103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28">
                <a:moveTo>
                  <a:pt x="176" y="80"/>
                </a:moveTo>
                <a:cubicBezTo>
                  <a:pt x="176" y="55"/>
                  <a:pt x="157" y="35"/>
                  <a:pt x="133" y="32"/>
                </a:cubicBezTo>
                <a:cubicBezTo>
                  <a:pt x="126" y="14"/>
                  <a:pt x="109" y="0"/>
                  <a:pt x="88" y="0"/>
                </a:cubicBezTo>
                <a:cubicBezTo>
                  <a:pt x="67" y="0"/>
                  <a:pt x="49" y="14"/>
                  <a:pt x="42" y="32"/>
                </a:cubicBezTo>
                <a:cubicBezTo>
                  <a:pt x="18" y="35"/>
                  <a:pt x="0" y="55"/>
                  <a:pt x="0" y="80"/>
                </a:cubicBezTo>
                <a:cubicBezTo>
                  <a:pt x="0" y="107"/>
                  <a:pt x="21" y="128"/>
                  <a:pt x="48" y="128"/>
                </a:cubicBezTo>
                <a:cubicBezTo>
                  <a:pt x="102" y="128"/>
                  <a:pt x="102" y="128"/>
                  <a:pt x="102" y="128"/>
                </a:cubicBezTo>
                <a:cubicBezTo>
                  <a:pt x="102" y="128"/>
                  <a:pt x="102" y="128"/>
                  <a:pt x="102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4" y="128"/>
                  <a:pt x="176" y="107"/>
                  <a:pt x="176" y="80"/>
                </a:cubicBezTo>
                <a:close/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32" y="120"/>
                  <a:pt x="18" y="111"/>
                  <a:pt x="12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0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17" y="85"/>
                  <a:pt x="117" y="86"/>
                  <a:pt x="119" y="86"/>
                </a:cubicBezTo>
                <a:cubicBezTo>
                  <a:pt x="120" y="86"/>
                  <a:pt x="121" y="85"/>
                  <a:pt x="121" y="84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59"/>
                  <a:pt x="121" y="58"/>
                  <a:pt x="121" y="58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20" y="58"/>
                  <a:pt x="120" y="58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7"/>
                  <a:pt x="120" y="57"/>
                  <a:pt x="119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95" y="57"/>
                  <a:pt x="95" y="57"/>
                  <a:pt x="95" y="57"/>
                </a:cubicBezTo>
                <a:cubicBezTo>
                  <a:pt x="93" y="57"/>
                  <a:pt x="93" y="58"/>
                  <a:pt x="93" y="59"/>
                </a:cubicBezTo>
                <a:cubicBezTo>
                  <a:pt x="93" y="60"/>
                  <a:pt x="93" y="61"/>
                  <a:pt x="95" y="61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79" y="94"/>
                  <a:pt x="79" y="94"/>
                  <a:pt x="79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9" y="90"/>
                  <a:pt x="8" y="85"/>
                  <a:pt x="8" y="80"/>
                </a:cubicBezTo>
                <a:cubicBezTo>
                  <a:pt x="8" y="77"/>
                  <a:pt x="8" y="73"/>
                  <a:pt x="9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70" y="70"/>
                  <a:pt x="71" y="69"/>
                  <a:pt x="71" y="68"/>
                </a:cubicBezTo>
                <a:cubicBezTo>
                  <a:pt x="71" y="67"/>
                  <a:pt x="70" y="66"/>
                  <a:pt x="69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5" y="52"/>
                  <a:pt x="28" y="42"/>
                  <a:pt x="43" y="40"/>
                </a:cubicBezTo>
                <a:cubicBezTo>
                  <a:pt x="46" y="40"/>
                  <a:pt x="49" y="38"/>
                  <a:pt x="50" y="35"/>
                </a:cubicBezTo>
                <a:cubicBezTo>
                  <a:pt x="55" y="19"/>
                  <a:pt x="71" y="8"/>
                  <a:pt x="88" y="8"/>
                </a:cubicBezTo>
                <a:cubicBezTo>
                  <a:pt x="105" y="8"/>
                  <a:pt x="120" y="19"/>
                  <a:pt x="125" y="35"/>
                </a:cubicBezTo>
                <a:cubicBezTo>
                  <a:pt x="126" y="38"/>
                  <a:pt x="129" y="40"/>
                  <a:pt x="132" y="40"/>
                </a:cubicBezTo>
                <a:cubicBezTo>
                  <a:pt x="152" y="43"/>
                  <a:pt x="168" y="60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501" name="Freeform 33"/>
          <p:cNvSpPr>
            <a:spLocks noEditPoints="1"/>
          </p:cNvSpPr>
          <p:nvPr/>
        </p:nvSpPr>
        <p:spPr bwMode="auto">
          <a:xfrm>
            <a:off x="4477900" y="1763288"/>
            <a:ext cx="521345" cy="595619"/>
          </a:xfrm>
          <a:custGeom>
            <a:avLst/>
            <a:gdLst>
              <a:gd name="T0" fmla="*/ 134 w 152"/>
              <a:gd name="T1" fmla="*/ 18 h 176"/>
              <a:gd name="T2" fmla="*/ 142 w 152"/>
              <a:gd name="T3" fmla="*/ 22 h 176"/>
              <a:gd name="T4" fmla="*/ 148 w 152"/>
              <a:gd name="T5" fmla="*/ 150 h 176"/>
              <a:gd name="T6" fmla="*/ 134 w 152"/>
              <a:gd name="T7" fmla="*/ 154 h 176"/>
              <a:gd name="T8" fmla="*/ 142 w 152"/>
              <a:gd name="T9" fmla="*/ 158 h 176"/>
              <a:gd name="T10" fmla="*/ 152 w 152"/>
              <a:gd name="T11" fmla="*/ 27 h 176"/>
              <a:gd name="T12" fmla="*/ 140 w 152"/>
              <a:gd name="T13" fmla="*/ 50 h 176"/>
              <a:gd name="T14" fmla="*/ 134 w 152"/>
              <a:gd name="T15" fmla="*/ 48 h 176"/>
              <a:gd name="T16" fmla="*/ 138 w 152"/>
              <a:gd name="T17" fmla="*/ 52 h 176"/>
              <a:gd name="T18" fmla="*/ 56 w 152"/>
              <a:gd name="T19" fmla="*/ 112 h 176"/>
              <a:gd name="T20" fmla="*/ 56 w 152"/>
              <a:gd name="T21" fmla="*/ 144 h 176"/>
              <a:gd name="T22" fmla="*/ 56 w 152"/>
              <a:gd name="T23" fmla="*/ 112 h 176"/>
              <a:gd name="T24" fmla="*/ 45 w 152"/>
              <a:gd name="T25" fmla="*/ 128 h 176"/>
              <a:gd name="T26" fmla="*/ 68 w 152"/>
              <a:gd name="T27" fmla="*/ 128 h 176"/>
              <a:gd name="T28" fmla="*/ 82 w 152"/>
              <a:gd name="T29" fmla="*/ 36 h 176"/>
              <a:gd name="T30" fmla="*/ 28 w 152"/>
              <a:gd name="T31" fmla="*/ 38 h 176"/>
              <a:gd name="T32" fmla="*/ 82 w 152"/>
              <a:gd name="T33" fmla="*/ 40 h 176"/>
              <a:gd name="T34" fmla="*/ 82 w 152"/>
              <a:gd name="T35" fmla="*/ 36 h 176"/>
              <a:gd name="T36" fmla="*/ 12 w 152"/>
              <a:gd name="T37" fmla="*/ 0 h 176"/>
              <a:gd name="T38" fmla="*/ 0 w 152"/>
              <a:gd name="T39" fmla="*/ 164 h 176"/>
              <a:gd name="T40" fmla="*/ 100 w 152"/>
              <a:gd name="T41" fmla="*/ 176 h 176"/>
              <a:gd name="T42" fmla="*/ 112 w 152"/>
              <a:gd name="T43" fmla="*/ 12 h 176"/>
              <a:gd name="T44" fmla="*/ 104 w 152"/>
              <a:gd name="T45" fmla="*/ 164 h 176"/>
              <a:gd name="T46" fmla="*/ 12 w 152"/>
              <a:gd name="T47" fmla="*/ 168 h 176"/>
              <a:gd name="T48" fmla="*/ 8 w 152"/>
              <a:gd name="T49" fmla="*/ 12 h 176"/>
              <a:gd name="T50" fmla="*/ 100 w 152"/>
              <a:gd name="T51" fmla="*/ 8 h 176"/>
              <a:gd name="T52" fmla="*/ 104 w 152"/>
              <a:gd name="T53" fmla="*/ 164 h 176"/>
              <a:gd name="T54" fmla="*/ 118 w 152"/>
              <a:gd name="T55" fmla="*/ 44 h 176"/>
              <a:gd name="T56" fmla="*/ 114 w 152"/>
              <a:gd name="T57" fmla="*/ 48 h 176"/>
              <a:gd name="T58" fmla="*/ 120 w 152"/>
              <a:gd name="T59" fmla="*/ 46 h 176"/>
              <a:gd name="T60" fmla="*/ 114 w 152"/>
              <a:gd name="T61" fmla="*/ 10 h 176"/>
              <a:gd name="T62" fmla="*/ 122 w 152"/>
              <a:gd name="T63" fmla="*/ 14 h 176"/>
              <a:gd name="T64" fmla="*/ 128 w 152"/>
              <a:gd name="T65" fmla="*/ 157 h 176"/>
              <a:gd name="T66" fmla="*/ 114 w 152"/>
              <a:gd name="T67" fmla="*/ 162 h 176"/>
              <a:gd name="T68" fmla="*/ 122 w 152"/>
              <a:gd name="T69" fmla="*/ 166 h 176"/>
              <a:gd name="T70" fmla="*/ 132 w 152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2" h="176">
                <a:moveTo>
                  <a:pt x="142" y="18"/>
                </a:moveTo>
                <a:cubicBezTo>
                  <a:pt x="134" y="18"/>
                  <a:pt x="134" y="18"/>
                  <a:pt x="134" y="18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42" y="22"/>
                  <a:pt x="142" y="22"/>
                  <a:pt x="142" y="22"/>
                </a:cubicBezTo>
                <a:cubicBezTo>
                  <a:pt x="146" y="22"/>
                  <a:pt x="148" y="24"/>
                  <a:pt x="148" y="27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48" y="153"/>
                  <a:pt x="146" y="154"/>
                  <a:pt x="142" y="154"/>
                </a:cubicBezTo>
                <a:cubicBezTo>
                  <a:pt x="134" y="154"/>
                  <a:pt x="134" y="154"/>
                  <a:pt x="134" y="154"/>
                </a:cubicBezTo>
                <a:cubicBezTo>
                  <a:pt x="134" y="158"/>
                  <a:pt x="134" y="158"/>
                  <a:pt x="134" y="158"/>
                </a:cubicBezTo>
                <a:cubicBezTo>
                  <a:pt x="142" y="158"/>
                  <a:pt x="142" y="158"/>
                  <a:pt x="142" y="158"/>
                </a:cubicBezTo>
                <a:cubicBezTo>
                  <a:pt x="148" y="158"/>
                  <a:pt x="152" y="155"/>
                  <a:pt x="152" y="150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2"/>
                  <a:pt x="148" y="18"/>
                  <a:pt x="142" y="18"/>
                </a:cubicBezTo>
                <a:close/>
                <a:moveTo>
                  <a:pt x="140" y="50"/>
                </a:moveTo>
                <a:cubicBezTo>
                  <a:pt x="140" y="49"/>
                  <a:pt x="140" y="48"/>
                  <a:pt x="138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0" y="52"/>
                  <a:pt x="140" y="52"/>
                  <a:pt x="140" y="50"/>
                </a:cubicBezTo>
                <a:close/>
                <a:moveTo>
                  <a:pt x="56" y="112"/>
                </a:moveTo>
                <a:cubicBezTo>
                  <a:pt x="48" y="112"/>
                  <a:pt x="40" y="120"/>
                  <a:pt x="40" y="128"/>
                </a:cubicBezTo>
                <a:cubicBezTo>
                  <a:pt x="40" y="137"/>
                  <a:pt x="48" y="144"/>
                  <a:pt x="56" y="144"/>
                </a:cubicBezTo>
                <a:cubicBezTo>
                  <a:pt x="65" y="144"/>
                  <a:pt x="72" y="137"/>
                  <a:pt x="72" y="128"/>
                </a:cubicBezTo>
                <a:cubicBezTo>
                  <a:pt x="72" y="120"/>
                  <a:pt x="65" y="112"/>
                  <a:pt x="56" y="112"/>
                </a:cubicBezTo>
                <a:close/>
                <a:moveTo>
                  <a:pt x="56" y="140"/>
                </a:moveTo>
                <a:cubicBezTo>
                  <a:pt x="50" y="140"/>
                  <a:pt x="45" y="135"/>
                  <a:pt x="45" y="128"/>
                </a:cubicBezTo>
                <a:cubicBezTo>
                  <a:pt x="45" y="122"/>
                  <a:pt x="50" y="117"/>
                  <a:pt x="56" y="117"/>
                </a:cubicBezTo>
                <a:cubicBezTo>
                  <a:pt x="63" y="117"/>
                  <a:pt x="68" y="122"/>
                  <a:pt x="68" y="128"/>
                </a:cubicBezTo>
                <a:cubicBezTo>
                  <a:pt x="68" y="135"/>
                  <a:pt x="63" y="140"/>
                  <a:pt x="56" y="140"/>
                </a:cubicBezTo>
                <a:close/>
                <a:moveTo>
                  <a:pt x="82" y="36"/>
                </a:move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8" y="37"/>
                  <a:pt x="28" y="38"/>
                </a:cubicBezTo>
                <a:cubicBezTo>
                  <a:pt x="28" y="40"/>
                  <a:pt x="29" y="40"/>
                  <a:pt x="30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3" y="40"/>
                  <a:pt x="84" y="40"/>
                  <a:pt x="84" y="38"/>
                </a:cubicBezTo>
                <a:cubicBezTo>
                  <a:pt x="84" y="37"/>
                  <a:pt x="83" y="36"/>
                  <a:pt x="82" y="36"/>
                </a:cubicBezTo>
                <a:close/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71"/>
                  <a:pt x="6" y="176"/>
                  <a:pt x="12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7" y="176"/>
                  <a:pt x="112" y="171"/>
                  <a:pt x="112" y="164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6"/>
                  <a:pt x="107" y="0"/>
                  <a:pt x="100" y="0"/>
                </a:cubicBezTo>
                <a:close/>
                <a:moveTo>
                  <a:pt x="104" y="164"/>
                </a:moveTo>
                <a:cubicBezTo>
                  <a:pt x="104" y="167"/>
                  <a:pt x="103" y="168"/>
                  <a:pt x="100" y="168"/>
                </a:cubicBezTo>
                <a:cubicBezTo>
                  <a:pt x="12" y="168"/>
                  <a:pt x="12" y="168"/>
                  <a:pt x="12" y="168"/>
                </a:cubicBezTo>
                <a:cubicBezTo>
                  <a:pt x="10" y="168"/>
                  <a:pt x="8" y="167"/>
                  <a:pt x="8" y="164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03" y="8"/>
                  <a:pt x="104" y="10"/>
                  <a:pt x="104" y="12"/>
                </a:cubicBezTo>
                <a:lnTo>
                  <a:pt x="104" y="164"/>
                </a:lnTo>
                <a:close/>
                <a:moveTo>
                  <a:pt x="120" y="46"/>
                </a:moveTo>
                <a:cubicBezTo>
                  <a:pt x="120" y="45"/>
                  <a:pt x="119" y="44"/>
                  <a:pt x="118" y="44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8" y="48"/>
                  <a:pt x="118" y="48"/>
                  <a:pt x="118" y="48"/>
                </a:cubicBezTo>
                <a:cubicBezTo>
                  <a:pt x="119" y="48"/>
                  <a:pt x="120" y="48"/>
                  <a:pt x="120" y="46"/>
                </a:cubicBezTo>
                <a:close/>
                <a:moveTo>
                  <a:pt x="122" y="10"/>
                </a:moveTo>
                <a:cubicBezTo>
                  <a:pt x="114" y="10"/>
                  <a:pt x="114" y="10"/>
                  <a:pt x="114" y="10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26" y="14"/>
                  <a:pt x="128" y="17"/>
                  <a:pt x="128" y="20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28" y="160"/>
                  <a:pt x="126" y="162"/>
                  <a:pt x="122" y="162"/>
                </a:cubicBezTo>
                <a:cubicBezTo>
                  <a:pt x="114" y="162"/>
                  <a:pt x="114" y="162"/>
                  <a:pt x="114" y="162"/>
                </a:cubicBezTo>
                <a:cubicBezTo>
                  <a:pt x="114" y="166"/>
                  <a:pt x="114" y="166"/>
                  <a:pt x="114" y="166"/>
                </a:cubicBezTo>
                <a:cubicBezTo>
                  <a:pt x="122" y="166"/>
                  <a:pt x="122" y="166"/>
                  <a:pt x="122" y="166"/>
                </a:cubicBezTo>
                <a:cubicBezTo>
                  <a:pt x="128" y="166"/>
                  <a:pt x="132" y="162"/>
                  <a:pt x="132" y="157"/>
                </a:cubicBezTo>
                <a:cubicBezTo>
                  <a:pt x="132" y="20"/>
                  <a:pt x="132" y="20"/>
                  <a:pt x="132" y="20"/>
                </a:cubicBezTo>
                <a:cubicBezTo>
                  <a:pt x="132" y="15"/>
                  <a:pt x="128" y="10"/>
                  <a:pt x="122" y="10"/>
                </a:cubicBez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2" name="图片 5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93" y="1751931"/>
            <a:ext cx="679846" cy="620210"/>
          </a:xfrm>
          <a:prstGeom prst="rect">
            <a:avLst/>
          </a:prstGeom>
        </p:spPr>
      </p:pic>
      <p:sp>
        <p:nvSpPr>
          <p:cNvPr id="503" name="文本框 502"/>
          <p:cNvSpPr txBox="1"/>
          <p:nvPr/>
        </p:nvSpPr>
        <p:spPr bwMode="auto">
          <a:xfrm>
            <a:off x="3033992" y="2468071"/>
            <a:ext cx="895464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桌面办公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4" name="文本框 503"/>
          <p:cNvSpPr txBox="1"/>
          <p:nvPr/>
        </p:nvSpPr>
        <p:spPr bwMode="auto">
          <a:xfrm>
            <a:off x="4068649" y="2468071"/>
            <a:ext cx="1254537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服务器虚拟化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5" name="文本框 504"/>
          <p:cNvSpPr txBox="1"/>
          <p:nvPr/>
        </p:nvSpPr>
        <p:spPr bwMode="auto">
          <a:xfrm>
            <a:off x="5291668" y="2468071"/>
            <a:ext cx="895464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融合架构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" name="文本框 505"/>
          <p:cNvSpPr txBox="1"/>
          <p:nvPr/>
        </p:nvSpPr>
        <p:spPr bwMode="auto">
          <a:xfrm>
            <a:off x="6517815" y="2468071"/>
            <a:ext cx="895464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7" name="文本框 506"/>
          <p:cNvSpPr txBox="1"/>
          <p:nvPr/>
        </p:nvSpPr>
        <p:spPr bwMode="auto">
          <a:xfrm>
            <a:off x="7721074" y="2468071"/>
            <a:ext cx="1254537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高性能数据库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8" name="文本框 507"/>
          <p:cNvSpPr txBox="1"/>
          <p:nvPr/>
        </p:nvSpPr>
        <p:spPr bwMode="auto">
          <a:xfrm>
            <a:off x="9298424" y="2468071"/>
            <a:ext cx="715928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9" name="文本框 508"/>
          <p:cNvSpPr txBox="1"/>
          <p:nvPr/>
        </p:nvSpPr>
        <p:spPr bwMode="auto">
          <a:xfrm>
            <a:off x="1222161" y="2052649"/>
            <a:ext cx="1203241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0" name="文本框 509"/>
          <p:cNvSpPr txBox="1"/>
          <p:nvPr/>
        </p:nvSpPr>
        <p:spPr bwMode="auto">
          <a:xfrm>
            <a:off x="1126693" y="3657551"/>
            <a:ext cx="1307516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1" name="文本框 510"/>
          <p:cNvSpPr txBox="1"/>
          <p:nvPr/>
        </p:nvSpPr>
        <p:spPr bwMode="auto">
          <a:xfrm>
            <a:off x="1184211" y="5378698"/>
            <a:ext cx="1203241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华为云桌面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系统在运行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过程中可能会出现异常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情况，导致用户虚拟机无法访问，本章内容旨在帮助管理员掌握故障定位和处理的技能。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虚拟桌面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grpSp>
        <p:nvGrpSpPr>
          <p:cNvPr id="3" name="组合 19617"/>
          <p:cNvGrpSpPr/>
          <p:nvPr/>
        </p:nvGrpSpPr>
        <p:grpSpPr>
          <a:xfrm>
            <a:off x="1134562" y="3259955"/>
            <a:ext cx="675372" cy="633029"/>
            <a:chOff x="5173663" y="2378076"/>
            <a:chExt cx="506412" cy="474662"/>
          </a:xfrm>
          <a:solidFill>
            <a:srgbClr val="3C3C3B"/>
          </a:solidFill>
        </p:grpSpPr>
        <p:sp>
          <p:nvSpPr>
            <p:cNvPr id="4" name="Freeform 127"/>
            <p:cNvSpPr>
              <a:spLocks noEditPoints="1"/>
            </p:cNvSpPr>
            <p:nvPr/>
          </p:nvSpPr>
          <p:spPr bwMode="auto">
            <a:xfrm>
              <a:off x="5384800" y="2378076"/>
              <a:ext cx="212725" cy="212725"/>
            </a:xfrm>
            <a:custGeom>
              <a:avLst/>
              <a:gdLst>
                <a:gd name="T0" fmla="*/ 125 w 249"/>
                <a:gd name="T1" fmla="*/ 24 h 249"/>
                <a:gd name="T2" fmla="*/ 125 w 249"/>
                <a:gd name="T3" fmla="*/ 24 h 249"/>
                <a:gd name="T4" fmla="*/ 25 w 249"/>
                <a:gd name="T5" fmla="*/ 124 h 249"/>
                <a:gd name="T6" fmla="*/ 125 w 249"/>
                <a:gd name="T7" fmla="*/ 224 h 249"/>
                <a:gd name="T8" fmla="*/ 225 w 249"/>
                <a:gd name="T9" fmla="*/ 124 h 249"/>
                <a:gd name="T10" fmla="*/ 125 w 249"/>
                <a:gd name="T11" fmla="*/ 24 h 249"/>
                <a:gd name="T12" fmla="*/ 125 w 249"/>
                <a:gd name="T13" fmla="*/ 249 h 249"/>
                <a:gd name="T14" fmla="*/ 125 w 249"/>
                <a:gd name="T15" fmla="*/ 249 h 249"/>
                <a:gd name="T16" fmla="*/ 0 w 249"/>
                <a:gd name="T17" fmla="*/ 124 h 249"/>
                <a:gd name="T18" fmla="*/ 125 w 249"/>
                <a:gd name="T19" fmla="*/ 0 h 249"/>
                <a:gd name="T20" fmla="*/ 249 w 249"/>
                <a:gd name="T21" fmla="*/ 124 h 249"/>
                <a:gd name="T22" fmla="*/ 125 w 249"/>
                <a:gd name="T2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9" h="249">
                  <a:moveTo>
                    <a:pt x="125" y="24"/>
                  </a:moveTo>
                  <a:lnTo>
                    <a:pt x="125" y="24"/>
                  </a:lnTo>
                  <a:cubicBezTo>
                    <a:pt x="70" y="24"/>
                    <a:pt x="25" y="69"/>
                    <a:pt x="25" y="124"/>
                  </a:cubicBezTo>
                  <a:cubicBezTo>
                    <a:pt x="25" y="179"/>
                    <a:pt x="70" y="224"/>
                    <a:pt x="125" y="224"/>
                  </a:cubicBezTo>
                  <a:cubicBezTo>
                    <a:pt x="180" y="224"/>
                    <a:pt x="225" y="179"/>
                    <a:pt x="225" y="124"/>
                  </a:cubicBezTo>
                  <a:cubicBezTo>
                    <a:pt x="225" y="69"/>
                    <a:pt x="180" y="24"/>
                    <a:pt x="125" y="24"/>
                  </a:cubicBezTo>
                  <a:close/>
                  <a:moveTo>
                    <a:pt x="125" y="249"/>
                  </a:moveTo>
                  <a:lnTo>
                    <a:pt x="125" y="249"/>
                  </a:ln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49" y="56"/>
                    <a:pt x="249" y="124"/>
                  </a:cubicBezTo>
                  <a:cubicBezTo>
                    <a:pt x="249" y="193"/>
                    <a:pt x="194" y="249"/>
                    <a:pt x="125" y="24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" name="Freeform 128"/>
            <p:cNvSpPr>
              <a:spLocks noEditPoints="1"/>
            </p:cNvSpPr>
            <p:nvPr/>
          </p:nvSpPr>
          <p:spPr bwMode="auto">
            <a:xfrm>
              <a:off x="5189538" y="2625726"/>
              <a:ext cx="200025" cy="142875"/>
            </a:xfrm>
            <a:custGeom>
              <a:avLst/>
              <a:gdLst>
                <a:gd name="T0" fmla="*/ 19 w 235"/>
                <a:gd name="T1" fmla="*/ 147 h 167"/>
                <a:gd name="T2" fmla="*/ 19 w 235"/>
                <a:gd name="T3" fmla="*/ 147 h 167"/>
                <a:gd name="T4" fmla="*/ 215 w 235"/>
                <a:gd name="T5" fmla="*/ 147 h 167"/>
                <a:gd name="T6" fmla="*/ 215 w 235"/>
                <a:gd name="T7" fmla="*/ 19 h 167"/>
                <a:gd name="T8" fmla="*/ 19 w 235"/>
                <a:gd name="T9" fmla="*/ 19 h 167"/>
                <a:gd name="T10" fmla="*/ 19 w 235"/>
                <a:gd name="T11" fmla="*/ 147 h 167"/>
                <a:gd name="T12" fmla="*/ 225 w 235"/>
                <a:gd name="T13" fmla="*/ 167 h 167"/>
                <a:gd name="T14" fmla="*/ 225 w 235"/>
                <a:gd name="T15" fmla="*/ 167 h 167"/>
                <a:gd name="T16" fmla="*/ 9 w 235"/>
                <a:gd name="T17" fmla="*/ 167 h 167"/>
                <a:gd name="T18" fmla="*/ 0 w 235"/>
                <a:gd name="T19" fmla="*/ 157 h 167"/>
                <a:gd name="T20" fmla="*/ 0 w 235"/>
                <a:gd name="T21" fmla="*/ 10 h 167"/>
                <a:gd name="T22" fmla="*/ 9 w 235"/>
                <a:gd name="T23" fmla="*/ 0 h 167"/>
                <a:gd name="T24" fmla="*/ 225 w 235"/>
                <a:gd name="T25" fmla="*/ 0 h 167"/>
                <a:gd name="T26" fmla="*/ 235 w 235"/>
                <a:gd name="T27" fmla="*/ 10 h 167"/>
                <a:gd name="T28" fmla="*/ 235 w 235"/>
                <a:gd name="T29" fmla="*/ 157 h 167"/>
                <a:gd name="T30" fmla="*/ 225 w 235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167">
                  <a:moveTo>
                    <a:pt x="19" y="147"/>
                  </a:moveTo>
                  <a:lnTo>
                    <a:pt x="19" y="147"/>
                  </a:lnTo>
                  <a:lnTo>
                    <a:pt x="215" y="147"/>
                  </a:lnTo>
                  <a:lnTo>
                    <a:pt x="215" y="19"/>
                  </a:lnTo>
                  <a:lnTo>
                    <a:pt x="19" y="19"/>
                  </a:lnTo>
                  <a:lnTo>
                    <a:pt x="19" y="147"/>
                  </a:lnTo>
                  <a:close/>
                  <a:moveTo>
                    <a:pt x="225" y="167"/>
                  </a:moveTo>
                  <a:lnTo>
                    <a:pt x="225" y="167"/>
                  </a:lnTo>
                  <a:lnTo>
                    <a:pt x="9" y="167"/>
                  </a:lnTo>
                  <a:cubicBezTo>
                    <a:pt x="4" y="167"/>
                    <a:pt x="0" y="163"/>
                    <a:pt x="0" y="157"/>
                  </a:cubicBezTo>
                  <a:lnTo>
                    <a:pt x="0" y="10"/>
                  </a:lnTo>
                  <a:cubicBezTo>
                    <a:pt x="0" y="4"/>
                    <a:pt x="4" y="0"/>
                    <a:pt x="9" y="0"/>
                  </a:cubicBezTo>
                  <a:lnTo>
                    <a:pt x="225" y="0"/>
                  </a:lnTo>
                  <a:cubicBezTo>
                    <a:pt x="230" y="0"/>
                    <a:pt x="235" y="4"/>
                    <a:pt x="235" y="10"/>
                  </a:cubicBezTo>
                  <a:lnTo>
                    <a:pt x="235" y="157"/>
                  </a:lnTo>
                  <a:cubicBezTo>
                    <a:pt x="235" y="163"/>
                    <a:pt x="230" y="167"/>
                    <a:pt x="225" y="16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" name="Freeform 129"/>
            <p:cNvSpPr>
              <a:spLocks/>
            </p:cNvSpPr>
            <p:nvPr/>
          </p:nvSpPr>
          <p:spPr bwMode="auto">
            <a:xfrm>
              <a:off x="5173663" y="2778126"/>
              <a:ext cx="231775" cy="28575"/>
            </a:xfrm>
            <a:custGeom>
              <a:avLst/>
              <a:gdLst>
                <a:gd name="T0" fmla="*/ 244 w 272"/>
                <a:gd name="T1" fmla="*/ 0 h 34"/>
                <a:gd name="T2" fmla="*/ 244 w 272"/>
                <a:gd name="T3" fmla="*/ 0 h 34"/>
                <a:gd name="T4" fmla="*/ 19 w 272"/>
                <a:gd name="T5" fmla="*/ 0 h 34"/>
                <a:gd name="T6" fmla="*/ 0 w 272"/>
                <a:gd name="T7" fmla="*/ 18 h 34"/>
                <a:gd name="T8" fmla="*/ 0 w 272"/>
                <a:gd name="T9" fmla="*/ 34 h 34"/>
                <a:gd name="T10" fmla="*/ 272 w 272"/>
                <a:gd name="T11" fmla="*/ 34 h 34"/>
                <a:gd name="T12" fmla="*/ 272 w 272"/>
                <a:gd name="T13" fmla="*/ 18 h 34"/>
                <a:gd name="T14" fmla="*/ 244 w 27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34">
                  <a:moveTo>
                    <a:pt x="244" y="0"/>
                  </a:moveTo>
                  <a:lnTo>
                    <a:pt x="244" y="0"/>
                  </a:lnTo>
                  <a:lnTo>
                    <a:pt x="19" y="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272" y="34"/>
                  </a:lnTo>
                  <a:lnTo>
                    <a:pt x="272" y="18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" name="Freeform 130"/>
            <p:cNvSpPr>
              <a:spLocks/>
            </p:cNvSpPr>
            <p:nvPr/>
          </p:nvSpPr>
          <p:spPr bwMode="auto">
            <a:xfrm>
              <a:off x="5305425" y="2800351"/>
              <a:ext cx="206375" cy="41275"/>
            </a:xfrm>
            <a:custGeom>
              <a:avLst/>
              <a:gdLst>
                <a:gd name="T0" fmla="*/ 241 w 241"/>
                <a:gd name="T1" fmla="*/ 48 h 48"/>
                <a:gd name="T2" fmla="*/ 241 w 241"/>
                <a:gd name="T3" fmla="*/ 48 h 48"/>
                <a:gd name="T4" fmla="*/ 12 w 241"/>
                <a:gd name="T5" fmla="*/ 48 h 48"/>
                <a:gd name="T6" fmla="*/ 0 w 241"/>
                <a:gd name="T7" fmla="*/ 36 h 48"/>
                <a:gd name="T8" fmla="*/ 0 w 241"/>
                <a:gd name="T9" fmla="*/ 0 h 48"/>
                <a:gd name="T10" fmla="*/ 25 w 241"/>
                <a:gd name="T11" fmla="*/ 0 h 48"/>
                <a:gd name="T12" fmla="*/ 25 w 241"/>
                <a:gd name="T13" fmla="*/ 24 h 48"/>
                <a:gd name="T14" fmla="*/ 241 w 241"/>
                <a:gd name="T15" fmla="*/ 24 h 48"/>
                <a:gd name="T16" fmla="*/ 241 w 241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48">
                  <a:moveTo>
                    <a:pt x="241" y="48"/>
                  </a:moveTo>
                  <a:lnTo>
                    <a:pt x="241" y="48"/>
                  </a:lnTo>
                  <a:lnTo>
                    <a:pt x="12" y="48"/>
                  </a:lnTo>
                  <a:cubicBezTo>
                    <a:pt x="6" y="48"/>
                    <a:pt x="0" y="43"/>
                    <a:pt x="0" y="36"/>
                  </a:cubicBezTo>
                  <a:lnTo>
                    <a:pt x="0" y="0"/>
                  </a:lnTo>
                  <a:lnTo>
                    <a:pt x="25" y="0"/>
                  </a:lnTo>
                  <a:lnTo>
                    <a:pt x="25" y="24"/>
                  </a:lnTo>
                  <a:lnTo>
                    <a:pt x="241" y="24"/>
                  </a:lnTo>
                  <a:lnTo>
                    <a:pt x="241" y="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" name="Freeform 131"/>
            <p:cNvSpPr>
              <a:spLocks/>
            </p:cNvSpPr>
            <p:nvPr/>
          </p:nvSpPr>
          <p:spPr bwMode="auto">
            <a:xfrm>
              <a:off x="5324475" y="2584451"/>
              <a:ext cx="355600" cy="257175"/>
            </a:xfrm>
            <a:custGeom>
              <a:avLst/>
              <a:gdLst>
                <a:gd name="T0" fmla="*/ 406 w 418"/>
                <a:gd name="T1" fmla="*/ 300 h 300"/>
                <a:gd name="T2" fmla="*/ 406 w 418"/>
                <a:gd name="T3" fmla="*/ 300 h 300"/>
                <a:gd name="T4" fmla="*/ 328 w 418"/>
                <a:gd name="T5" fmla="*/ 300 h 300"/>
                <a:gd name="T6" fmla="*/ 328 w 418"/>
                <a:gd name="T7" fmla="*/ 276 h 300"/>
                <a:gd name="T8" fmla="*/ 394 w 418"/>
                <a:gd name="T9" fmla="*/ 276 h 300"/>
                <a:gd name="T10" fmla="*/ 394 w 418"/>
                <a:gd name="T11" fmla="*/ 73 h 300"/>
                <a:gd name="T12" fmla="*/ 317 w 418"/>
                <a:gd name="T13" fmla="*/ 29 h 300"/>
                <a:gd name="T14" fmla="*/ 266 w 418"/>
                <a:gd name="T15" fmla="*/ 84 h 300"/>
                <a:gd name="T16" fmla="*/ 249 w 418"/>
                <a:gd name="T17" fmla="*/ 86 h 300"/>
                <a:gd name="T18" fmla="*/ 216 w 418"/>
                <a:gd name="T19" fmla="*/ 61 h 300"/>
                <a:gd name="T20" fmla="*/ 173 w 418"/>
                <a:gd name="T21" fmla="*/ 61 h 300"/>
                <a:gd name="T22" fmla="*/ 141 w 418"/>
                <a:gd name="T23" fmla="*/ 86 h 300"/>
                <a:gd name="T24" fmla="*/ 124 w 418"/>
                <a:gd name="T25" fmla="*/ 85 h 300"/>
                <a:gd name="T26" fmla="*/ 73 w 418"/>
                <a:gd name="T27" fmla="*/ 29 h 300"/>
                <a:gd name="T28" fmla="*/ 14 w 418"/>
                <a:gd name="T29" fmla="*/ 68 h 300"/>
                <a:gd name="T30" fmla="*/ 0 w 418"/>
                <a:gd name="T31" fmla="*/ 47 h 300"/>
                <a:gd name="T32" fmla="*/ 69 w 418"/>
                <a:gd name="T33" fmla="*/ 3 h 300"/>
                <a:gd name="T34" fmla="*/ 85 w 418"/>
                <a:gd name="T35" fmla="*/ 5 h 300"/>
                <a:gd name="T36" fmla="*/ 134 w 418"/>
                <a:gd name="T37" fmla="*/ 60 h 300"/>
                <a:gd name="T38" fmla="*/ 161 w 418"/>
                <a:gd name="T39" fmla="*/ 39 h 300"/>
                <a:gd name="T40" fmla="*/ 168 w 418"/>
                <a:gd name="T41" fmla="*/ 36 h 300"/>
                <a:gd name="T42" fmla="*/ 220 w 418"/>
                <a:gd name="T43" fmla="*/ 36 h 300"/>
                <a:gd name="T44" fmla="*/ 227 w 418"/>
                <a:gd name="T45" fmla="*/ 39 h 300"/>
                <a:gd name="T46" fmla="*/ 255 w 418"/>
                <a:gd name="T47" fmla="*/ 59 h 300"/>
                <a:gd name="T48" fmla="*/ 306 w 418"/>
                <a:gd name="T49" fmla="*/ 5 h 300"/>
                <a:gd name="T50" fmla="*/ 321 w 418"/>
                <a:gd name="T51" fmla="*/ 3 h 300"/>
                <a:gd name="T52" fmla="*/ 413 w 418"/>
                <a:gd name="T53" fmla="*/ 57 h 300"/>
                <a:gd name="T54" fmla="*/ 418 w 418"/>
                <a:gd name="T55" fmla="*/ 67 h 300"/>
                <a:gd name="T56" fmla="*/ 418 w 418"/>
                <a:gd name="T57" fmla="*/ 288 h 300"/>
                <a:gd name="T58" fmla="*/ 406 w 418"/>
                <a:gd name="T5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8" h="300">
                  <a:moveTo>
                    <a:pt x="406" y="300"/>
                  </a:moveTo>
                  <a:lnTo>
                    <a:pt x="406" y="300"/>
                  </a:lnTo>
                  <a:lnTo>
                    <a:pt x="328" y="300"/>
                  </a:lnTo>
                  <a:lnTo>
                    <a:pt x="328" y="276"/>
                  </a:lnTo>
                  <a:lnTo>
                    <a:pt x="394" y="276"/>
                  </a:lnTo>
                  <a:lnTo>
                    <a:pt x="394" y="73"/>
                  </a:lnTo>
                  <a:cubicBezTo>
                    <a:pt x="375" y="61"/>
                    <a:pt x="335" y="38"/>
                    <a:pt x="317" y="29"/>
                  </a:cubicBezTo>
                  <a:lnTo>
                    <a:pt x="266" y="84"/>
                  </a:lnTo>
                  <a:cubicBezTo>
                    <a:pt x="262" y="89"/>
                    <a:pt x="255" y="89"/>
                    <a:pt x="249" y="86"/>
                  </a:cubicBezTo>
                  <a:lnTo>
                    <a:pt x="216" y="61"/>
                  </a:lnTo>
                  <a:lnTo>
                    <a:pt x="173" y="61"/>
                  </a:lnTo>
                  <a:lnTo>
                    <a:pt x="141" y="86"/>
                  </a:lnTo>
                  <a:cubicBezTo>
                    <a:pt x="136" y="90"/>
                    <a:pt x="128" y="90"/>
                    <a:pt x="124" y="85"/>
                  </a:cubicBezTo>
                  <a:lnTo>
                    <a:pt x="73" y="29"/>
                  </a:lnTo>
                  <a:lnTo>
                    <a:pt x="14" y="68"/>
                  </a:lnTo>
                  <a:lnTo>
                    <a:pt x="0" y="47"/>
                  </a:lnTo>
                  <a:lnTo>
                    <a:pt x="69" y="3"/>
                  </a:lnTo>
                  <a:cubicBezTo>
                    <a:pt x="74" y="0"/>
                    <a:pt x="80" y="1"/>
                    <a:pt x="85" y="5"/>
                  </a:cubicBezTo>
                  <a:lnTo>
                    <a:pt x="134" y="60"/>
                  </a:lnTo>
                  <a:lnTo>
                    <a:pt x="161" y="39"/>
                  </a:lnTo>
                  <a:cubicBezTo>
                    <a:pt x="163" y="37"/>
                    <a:pt x="166" y="36"/>
                    <a:pt x="168" y="36"/>
                  </a:cubicBezTo>
                  <a:lnTo>
                    <a:pt x="220" y="36"/>
                  </a:lnTo>
                  <a:cubicBezTo>
                    <a:pt x="223" y="36"/>
                    <a:pt x="225" y="37"/>
                    <a:pt x="227" y="39"/>
                  </a:cubicBezTo>
                  <a:lnTo>
                    <a:pt x="255" y="59"/>
                  </a:lnTo>
                  <a:lnTo>
                    <a:pt x="306" y="5"/>
                  </a:lnTo>
                  <a:cubicBezTo>
                    <a:pt x="309" y="1"/>
                    <a:pt x="316" y="0"/>
                    <a:pt x="321" y="3"/>
                  </a:cubicBezTo>
                  <a:cubicBezTo>
                    <a:pt x="323" y="4"/>
                    <a:pt x="393" y="42"/>
                    <a:pt x="413" y="57"/>
                  </a:cubicBezTo>
                  <a:cubicBezTo>
                    <a:pt x="417" y="59"/>
                    <a:pt x="418" y="63"/>
                    <a:pt x="418" y="67"/>
                  </a:cubicBezTo>
                  <a:lnTo>
                    <a:pt x="418" y="288"/>
                  </a:lnTo>
                  <a:cubicBezTo>
                    <a:pt x="418" y="295"/>
                    <a:pt x="413" y="300"/>
                    <a:pt x="406" y="3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" name="Freeform 132"/>
            <p:cNvSpPr>
              <a:spLocks/>
            </p:cNvSpPr>
            <p:nvPr/>
          </p:nvSpPr>
          <p:spPr bwMode="auto">
            <a:xfrm>
              <a:off x="5500688" y="2808288"/>
              <a:ext cx="42863" cy="44450"/>
            </a:xfrm>
            <a:custGeom>
              <a:avLst/>
              <a:gdLst>
                <a:gd name="T0" fmla="*/ 25 w 51"/>
                <a:gd name="T1" fmla="*/ 52 h 52"/>
                <a:gd name="T2" fmla="*/ 25 w 51"/>
                <a:gd name="T3" fmla="*/ 52 h 52"/>
                <a:gd name="T4" fmla="*/ 0 w 51"/>
                <a:gd name="T5" fmla="*/ 26 h 52"/>
                <a:gd name="T6" fmla="*/ 25 w 51"/>
                <a:gd name="T7" fmla="*/ 0 h 52"/>
                <a:gd name="T8" fmla="*/ 51 w 51"/>
                <a:gd name="T9" fmla="*/ 26 h 52"/>
                <a:gd name="T10" fmla="*/ 25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52"/>
                  </a:moveTo>
                  <a:lnTo>
                    <a:pt x="25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2"/>
                    <a:pt x="25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0" name="Freeform 133"/>
            <p:cNvSpPr>
              <a:spLocks/>
            </p:cNvSpPr>
            <p:nvPr/>
          </p:nvSpPr>
          <p:spPr bwMode="auto">
            <a:xfrm>
              <a:off x="5567363" y="2808288"/>
              <a:ext cx="42863" cy="44450"/>
            </a:xfrm>
            <a:custGeom>
              <a:avLst/>
              <a:gdLst>
                <a:gd name="T0" fmla="*/ 25 w 51"/>
                <a:gd name="T1" fmla="*/ 51 h 51"/>
                <a:gd name="T2" fmla="*/ 25 w 51"/>
                <a:gd name="T3" fmla="*/ 51 h 51"/>
                <a:gd name="T4" fmla="*/ 0 w 51"/>
                <a:gd name="T5" fmla="*/ 26 h 51"/>
                <a:gd name="T6" fmla="*/ 25 w 51"/>
                <a:gd name="T7" fmla="*/ 0 h 51"/>
                <a:gd name="T8" fmla="*/ 51 w 51"/>
                <a:gd name="T9" fmla="*/ 26 h 51"/>
                <a:gd name="T10" fmla="*/ 25 w 5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25" y="51"/>
                  </a:ln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1" name="Freeform 134"/>
            <p:cNvSpPr>
              <a:spLocks/>
            </p:cNvSpPr>
            <p:nvPr/>
          </p:nvSpPr>
          <p:spPr bwMode="auto">
            <a:xfrm>
              <a:off x="5459413" y="2625726"/>
              <a:ext cx="63500" cy="152400"/>
            </a:xfrm>
            <a:custGeom>
              <a:avLst/>
              <a:gdLst>
                <a:gd name="T0" fmla="*/ 6 w 75"/>
                <a:gd name="T1" fmla="*/ 0 h 177"/>
                <a:gd name="T2" fmla="*/ 6 w 75"/>
                <a:gd name="T3" fmla="*/ 0 h 177"/>
                <a:gd name="T4" fmla="*/ 16 w 75"/>
                <a:gd name="T5" fmla="*/ 36 h 177"/>
                <a:gd name="T6" fmla="*/ 0 w 75"/>
                <a:gd name="T7" fmla="*/ 137 h 177"/>
                <a:gd name="T8" fmla="*/ 39 w 75"/>
                <a:gd name="T9" fmla="*/ 177 h 177"/>
                <a:gd name="T10" fmla="*/ 75 w 75"/>
                <a:gd name="T11" fmla="*/ 137 h 177"/>
                <a:gd name="T12" fmla="*/ 56 w 75"/>
                <a:gd name="T13" fmla="*/ 37 h 177"/>
                <a:gd name="T14" fmla="*/ 64 w 75"/>
                <a:gd name="T1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77">
                  <a:moveTo>
                    <a:pt x="6" y="0"/>
                  </a:moveTo>
                  <a:lnTo>
                    <a:pt x="6" y="0"/>
                  </a:lnTo>
                  <a:lnTo>
                    <a:pt x="16" y="36"/>
                  </a:lnTo>
                  <a:lnTo>
                    <a:pt x="0" y="137"/>
                  </a:lnTo>
                  <a:lnTo>
                    <a:pt x="39" y="177"/>
                  </a:lnTo>
                  <a:lnTo>
                    <a:pt x="75" y="137"/>
                  </a:lnTo>
                  <a:lnTo>
                    <a:pt x="56" y="37"/>
                  </a:lnTo>
                  <a:lnTo>
                    <a:pt x="64" y="0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98101" y="2211856"/>
            <a:ext cx="2023734" cy="327310"/>
            <a:chOff x="2460625" y="1127126"/>
            <a:chExt cx="706438" cy="161925"/>
          </a:xfrm>
          <a:solidFill>
            <a:srgbClr val="3C3C3B"/>
          </a:solidFill>
        </p:grpSpPr>
        <p:sp>
          <p:nvSpPr>
            <p:cNvPr id="13" name="Freeform 70"/>
            <p:cNvSpPr>
              <a:spLocks/>
            </p:cNvSpPr>
            <p:nvPr/>
          </p:nvSpPr>
          <p:spPr bwMode="auto">
            <a:xfrm>
              <a:off x="2460625" y="1127126"/>
              <a:ext cx="706438" cy="150813"/>
            </a:xfrm>
            <a:custGeom>
              <a:avLst/>
              <a:gdLst>
                <a:gd name="T0" fmla="*/ 798 w 830"/>
                <a:gd name="T1" fmla="*/ 175 h 175"/>
                <a:gd name="T2" fmla="*/ 798 w 830"/>
                <a:gd name="T3" fmla="*/ 175 h 175"/>
                <a:gd name="T4" fmla="*/ 743 w 830"/>
                <a:gd name="T5" fmla="*/ 175 h 175"/>
                <a:gd name="T6" fmla="*/ 731 w 830"/>
                <a:gd name="T7" fmla="*/ 163 h 175"/>
                <a:gd name="T8" fmla="*/ 743 w 830"/>
                <a:gd name="T9" fmla="*/ 151 h 175"/>
                <a:gd name="T10" fmla="*/ 798 w 830"/>
                <a:gd name="T11" fmla="*/ 151 h 175"/>
                <a:gd name="T12" fmla="*/ 806 w 830"/>
                <a:gd name="T13" fmla="*/ 142 h 175"/>
                <a:gd name="T14" fmla="*/ 806 w 830"/>
                <a:gd name="T15" fmla="*/ 33 h 175"/>
                <a:gd name="T16" fmla="*/ 798 w 830"/>
                <a:gd name="T17" fmla="*/ 25 h 175"/>
                <a:gd name="T18" fmla="*/ 33 w 830"/>
                <a:gd name="T19" fmla="*/ 25 h 175"/>
                <a:gd name="T20" fmla="*/ 25 w 830"/>
                <a:gd name="T21" fmla="*/ 33 h 175"/>
                <a:gd name="T22" fmla="*/ 25 w 830"/>
                <a:gd name="T23" fmla="*/ 142 h 175"/>
                <a:gd name="T24" fmla="*/ 33 w 830"/>
                <a:gd name="T25" fmla="*/ 151 h 175"/>
                <a:gd name="T26" fmla="*/ 668 w 830"/>
                <a:gd name="T27" fmla="*/ 151 h 175"/>
                <a:gd name="T28" fmla="*/ 680 w 830"/>
                <a:gd name="T29" fmla="*/ 163 h 175"/>
                <a:gd name="T30" fmla="*/ 668 w 830"/>
                <a:gd name="T31" fmla="*/ 175 h 175"/>
                <a:gd name="T32" fmla="*/ 33 w 830"/>
                <a:gd name="T33" fmla="*/ 175 h 175"/>
                <a:gd name="T34" fmla="*/ 0 w 830"/>
                <a:gd name="T35" fmla="*/ 142 h 175"/>
                <a:gd name="T36" fmla="*/ 0 w 830"/>
                <a:gd name="T37" fmla="*/ 33 h 175"/>
                <a:gd name="T38" fmla="*/ 33 w 830"/>
                <a:gd name="T39" fmla="*/ 0 h 175"/>
                <a:gd name="T40" fmla="*/ 798 w 830"/>
                <a:gd name="T41" fmla="*/ 0 h 175"/>
                <a:gd name="T42" fmla="*/ 830 w 830"/>
                <a:gd name="T43" fmla="*/ 33 h 175"/>
                <a:gd name="T44" fmla="*/ 830 w 830"/>
                <a:gd name="T45" fmla="*/ 142 h 175"/>
                <a:gd name="T46" fmla="*/ 798 w 830"/>
                <a:gd name="T4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0" h="175">
                  <a:moveTo>
                    <a:pt x="798" y="175"/>
                  </a:moveTo>
                  <a:lnTo>
                    <a:pt x="798" y="175"/>
                  </a:lnTo>
                  <a:lnTo>
                    <a:pt x="743" y="175"/>
                  </a:lnTo>
                  <a:cubicBezTo>
                    <a:pt x="736" y="175"/>
                    <a:pt x="731" y="170"/>
                    <a:pt x="731" y="163"/>
                  </a:cubicBezTo>
                  <a:cubicBezTo>
                    <a:pt x="731" y="156"/>
                    <a:pt x="736" y="151"/>
                    <a:pt x="743" y="151"/>
                  </a:cubicBezTo>
                  <a:lnTo>
                    <a:pt x="798" y="151"/>
                  </a:lnTo>
                  <a:cubicBezTo>
                    <a:pt x="802" y="151"/>
                    <a:pt x="806" y="147"/>
                    <a:pt x="806" y="142"/>
                  </a:cubicBezTo>
                  <a:lnTo>
                    <a:pt x="806" y="33"/>
                  </a:lnTo>
                  <a:cubicBezTo>
                    <a:pt x="806" y="29"/>
                    <a:pt x="802" y="25"/>
                    <a:pt x="798" y="25"/>
                  </a:cubicBezTo>
                  <a:lnTo>
                    <a:pt x="33" y="25"/>
                  </a:lnTo>
                  <a:cubicBezTo>
                    <a:pt x="28" y="25"/>
                    <a:pt x="25" y="29"/>
                    <a:pt x="25" y="33"/>
                  </a:cubicBezTo>
                  <a:lnTo>
                    <a:pt x="25" y="142"/>
                  </a:lnTo>
                  <a:cubicBezTo>
                    <a:pt x="25" y="147"/>
                    <a:pt x="28" y="151"/>
                    <a:pt x="33" y="151"/>
                  </a:cubicBezTo>
                  <a:lnTo>
                    <a:pt x="668" y="151"/>
                  </a:lnTo>
                  <a:cubicBezTo>
                    <a:pt x="675" y="151"/>
                    <a:pt x="680" y="156"/>
                    <a:pt x="680" y="163"/>
                  </a:cubicBezTo>
                  <a:cubicBezTo>
                    <a:pt x="680" y="170"/>
                    <a:pt x="675" y="175"/>
                    <a:pt x="668" y="175"/>
                  </a:cubicBezTo>
                  <a:lnTo>
                    <a:pt x="33" y="175"/>
                  </a:lnTo>
                  <a:cubicBezTo>
                    <a:pt x="15" y="175"/>
                    <a:pt x="0" y="161"/>
                    <a:pt x="0" y="142"/>
                  </a:cubicBez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798" y="0"/>
                  </a:lnTo>
                  <a:cubicBezTo>
                    <a:pt x="816" y="0"/>
                    <a:pt x="830" y="15"/>
                    <a:pt x="830" y="33"/>
                  </a:cubicBezTo>
                  <a:lnTo>
                    <a:pt x="830" y="142"/>
                  </a:lnTo>
                  <a:cubicBezTo>
                    <a:pt x="830" y="161"/>
                    <a:pt x="816" y="175"/>
                    <a:pt x="798" y="17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4" name="Freeform 71"/>
            <p:cNvSpPr>
              <a:spLocks/>
            </p:cNvSpPr>
            <p:nvPr/>
          </p:nvSpPr>
          <p:spPr bwMode="auto">
            <a:xfrm>
              <a:off x="3005138" y="1246188"/>
              <a:ext cx="44450" cy="42863"/>
            </a:xfrm>
            <a:custGeom>
              <a:avLst/>
              <a:gdLst>
                <a:gd name="T0" fmla="*/ 25 w 51"/>
                <a:gd name="T1" fmla="*/ 51 h 51"/>
                <a:gd name="T2" fmla="*/ 25 w 51"/>
                <a:gd name="T3" fmla="*/ 51 h 51"/>
                <a:gd name="T4" fmla="*/ 0 w 51"/>
                <a:gd name="T5" fmla="*/ 25 h 51"/>
                <a:gd name="T6" fmla="*/ 25 w 51"/>
                <a:gd name="T7" fmla="*/ 0 h 51"/>
                <a:gd name="T8" fmla="*/ 51 w 51"/>
                <a:gd name="T9" fmla="*/ 25 h 51"/>
                <a:gd name="T10" fmla="*/ 25 w 5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25" y="51"/>
                  </a:ln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5"/>
                  </a:cubicBezTo>
                  <a:cubicBezTo>
                    <a:pt x="51" y="39"/>
                    <a:pt x="40" y="51"/>
                    <a:pt x="25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5" name="Freeform 72"/>
            <p:cNvSpPr>
              <a:spLocks/>
            </p:cNvSpPr>
            <p:nvPr/>
          </p:nvSpPr>
          <p:spPr bwMode="auto">
            <a:xfrm>
              <a:off x="3073400" y="1244601"/>
              <a:ext cx="42863" cy="44450"/>
            </a:xfrm>
            <a:custGeom>
              <a:avLst/>
              <a:gdLst>
                <a:gd name="T0" fmla="*/ 26 w 51"/>
                <a:gd name="T1" fmla="*/ 52 h 52"/>
                <a:gd name="T2" fmla="*/ 26 w 51"/>
                <a:gd name="T3" fmla="*/ 52 h 52"/>
                <a:gd name="T4" fmla="*/ 0 w 51"/>
                <a:gd name="T5" fmla="*/ 26 h 52"/>
                <a:gd name="T6" fmla="*/ 26 w 51"/>
                <a:gd name="T7" fmla="*/ 0 h 52"/>
                <a:gd name="T8" fmla="*/ 51 w 51"/>
                <a:gd name="T9" fmla="*/ 26 h 52"/>
                <a:gd name="T10" fmla="*/ 26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6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6" name="Freeform 73"/>
            <p:cNvSpPr>
              <a:spLocks noEditPoints="1"/>
            </p:cNvSpPr>
            <p:nvPr/>
          </p:nvSpPr>
          <p:spPr bwMode="auto">
            <a:xfrm>
              <a:off x="2506663" y="1158876"/>
              <a:ext cx="615950" cy="79375"/>
            </a:xfrm>
            <a:custGeom>
              <a:avLst/>
              <a:gdLst>
                <a:gd name="T0" fmla="*/ 21 w 725"/>
                <a:gd name="T1" fmla="*/ 15 h 94"/>
                <a:gd name="T2" fmla="*/ 21 w 725"/>
                <a:gd name="T3" fmla="*/ 15 h 94"/>
                <a:gd name="T4" fmla="*/ 15 w 725"/>
                <a:gd name="T5" fmla="*/ 22 h 94"/>
                <a:gd name="T6" fmla="*/ 15 w 725"/>
                <a:gd name="T7" fmla="*/ 72 h 94"/>
                <a:gd name="T8" fmla="*/ 21 w 725"/>
                <a:gd name="T9" fmla="*/ 80 h 94"/>
                <a:gd name="T10" fmla="*/ 704 w 725"/>
                <a:gd name="T11" fmla="*/ 80 h 94"/>
                <a:gd name="T12" fmla="*/ 710 w 725"/>
                <a:gd name="T13" fmla="*/ 72 h 94"/>
                <a:gd name="T14" fmla="*/ 710 w 725"/>
                <a:gd name="T15" fmla="*/ 22 h 94"/>
                <a:gd name="T16" fmla="*/ 704 w 725"/>
                <a:gd name="T17" fmla="*/ 15 h 94"/>
                <a:gd name="T18" fmla="*/ 21 w 725"/>
                <a:gd name="T19" fmla="*/ 15 h 94"/>
                <a:gd name="T20" fmla="*/ 704 w 725"/>
                <a:gd name="T21" fmla="*/ 94 h 94"/>
                <a:gd name="T22" fmla="*/ 704 w 725"/>
                <a:gd name="T23" fmla="*/ 94 h 94"/>
                <a:gd name="T24" fmla="*/ 21 w 725"/>
                <a:gd name="T25" fmla="*/ 94 h 94"/>
                <a:gd name="T26" fmla="*/ 0 w 725"/>
                <a:gd name="T27" fmla="*/ 72 h 94"/>
                <a:gd name="T28" fmla="*/ 0 w 725"/>
                <a:gd name="T29" fmla="*/ 22 h 94"/>
                <a:gd name="T30" fmla="*/ 21 w 725"/>
                <a:gd name="T31" fmla="*/ 0 h 94"/>
                <a:gd name="T32" fmla="*/ 704 w 725"/>
                <a:gd name="T33" fmla="*/ 0 h 94"/>
                <a:gd name="T34" fmla="*/ 725 w 725"/>
                <a:gd name="T35" fmla="*/ 22 h 94"/>
                <a:gd name="T36" fmla="*/ 725 w 725"/>
                <a:gd name="T37" fmla="*/ 72 h 94"/>
                <a:gd name="T38" fmla="*/ 704 w 725"/>
                <a:gd name="T3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5" h="94">
                  <a:moveTo>
                    <a:pt x="21" y="15"/>
                  </a:moveTo>
                  <a:lnTo>
                    <a:pt x="21" y="15"/>
                  </a:lnTo>
                  <a:cubicBezTo>
                    <a:pt x="18" y="15"/>
                    <a:pt x="15" y="18"/>
                    <a:pt x="15" y="22"/>
                  </a:cubicBezTo>
                  <a:lnTo>
                    <a:pt x="15" y="72"/>
                  </a:lnTo>
                  <a:cubicBezTo>
                    <a:pt x="15" y="76"/>
                    <a:pt x="18" y="80"/>
                    <a:pt x="21" y="80"/>
                  </a:cubicBezTo>
                  <a:lnTo>
                    <a:pt x="704" y="80"/>
                  </a:lnTo>
                  <a:cubicBezTo>
                    <a:pt x="707" y="80"/>
                    <a:pt x="710" y="76"/>
                    <a:pt x="710" y="72"/>
                  </a:cubicBezTo>
                  <a:lnTo>
                    <a:pt x="710" y="22"/>
                  </a:lnTo>
                  <a:cubicBezTo>
                    <a:pt x="710" y="18"/>
                    <a:pt x="707" y="15"/>
                    <a:pt x="704" y="15"/>
                  </a:cubicBezTo>
                  <a:lnTo>
                    <a:pt x="21" y="15"/>
                  </a:lnTo>
                  <a:close/>
                  <a:moveTo>
                    <a:pt x="704" y="94"/>
                  </a:moveTo>
                  <a:lnTo>
                    <a:pt x="704" y="94"/>
                  </a:lnTo>
                  <a:lnTo>
                    <a:pt x="21" y="94"/>
                  </a:lnTo>
                  <a:cubicBezTo>
                    <a:pt x="10" y="94"/>
                    <a:pt x="0" y="84"/>
                    <a:pt x="0" y="72"/>
                  </a:cubicBezTo>
                  <a:lnTo>
                    <a:pt x="0" y="22"/>
                  </a:lnTo>
                  <a:cubicBezTo>
                    <a:pt x="0" y="10"/>
                    <a:pt x="10" y="0"/>
                    <a:pt x="21" y="0"/>
                  </a:cubicBezTo>
                  <a:lnTo>
                    <a:pt x="704" y="0"/>
                  </a:lnTo>
                  <a:cubicBezTo>
                    <a:pt x="716" y="0"/>
                    <a:pt x="725" y="10"/>
                    <a:pt x="725" y="22"/>
                  </a:cubicBezTo>
                  <a:lnTo>
                    <a:pt x="725" y="72"/>
                  </a:lnTo>
                  <a:cubicBezTo>
                    <a:pt x="725" y="84"/>
                    <a:pt x="716" y="94"/>
                    <a:pt x="704" y="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7" name="Freeform 74"/>
            <p:cNvSpPr>
              <a:spLocks noEditPoints="1"/>
            </p:cNvSpPr>
            <p:nvPr/>
          </p:nvSpPr>
          <p:spPr bwMode="auto">
            <a:xfrm>
              <a:off x="2541588" y="1181101"/>
              <a:ext cx="106363" cy="34925"/>
            </a:xfrm>
            <a:custGeom>
              <a:avLst/>
              <a:gdLst>
                <a:gd name="T0" fmla="*/ 109 w 126"/>
                <a:gd name="T1" fmla="*/ 18 h 42"/>
                <a:gd name="T2" fmla="*/ 93 w 126"/>
                <a:gd name="T3" fmla="*/ 8 h 42"/>
                <a:gd name="T4" fmla="*/ 97 w 126"/>
                <a:gd name="T5" fmla="*/ 4 h 42"/>
                <a:gd name="T6" fmla="*/ 106 w 126"/>
                <a:gd name="T7" fmla="*/ 8 h 42"/>
                <a:gd name="T8" fmla="*/ 109 w 126"/>
                <a:gd name="T9" fmla="*/ 18 h 42"/>
                <a:gd name="T10" fmla="*/ 109 w 126"/>
                <a:gd name="T11" fmla="*/ 34 h 42"/>
                <a:gd name="T12" fmla="*/ 106 w 126"/>
                <a:gd name="T13" fmla="*/ 38 h 42"/>
                <a:gd name="T14" fmla="*/ 97 w 126"/>
                <a:gd name="T15" fmla="*/ 34 h 42"/>
                <a:gd name="T16" fmla="*/ 93 w 126"/>
                <a:gd name="T17" fmla="*/ 24 h 42"/>
                <a:gd name="T18" fmla="*/ 109 w 126"/>
                <a:gd name="T19" fmla="*/ 34 h 42"/>
                <a:gd name="T20" fmla="*/ 84 w 126"/>
                <a:gd name="T21" fmla="*/ 18 h 42"/>
                <a:gd name="T22" fmla="*/ 68 w 126"/>
                <a:gd name="T23" fmla="*/ 8 h 42"/>
                <a:gd name="T24" fmla="*/ 71 w 126"/>
                <a:gd name="T25" fmla="*/ 4 h 42"/>
                <a:gd name="T26" fmla="*/ 80 w 126"/>
                <a:gd name="T27" fmla="*/ 8 h 42"/>
                <a:gd name="T28" fmla="*/ 84 w 126"/>
                <a:gd name="T29" fmla="*/ 18 h 42"/>
                <a:gd name="T30" fmla="*/ 84 w 126"/>
                <a:gd name="T31" fmla="*/ 34 h 42"/>
                <a:gd name="T32" fmla="*/ 80 w 126"/>
                <a:gd name="T33" fmla="*/ 38 h 42"/>
                <a:gd name="T34" fmla="*/ 71 w 126"/>
                <a:gd name="T35" fmla="*/ 34 h 42"/>
                <a:gd name="T36" fmla="*/ 68 w 126"/>
                <a:gd name="T37" fmla="*/ 24 h 42"/>
                <a:gd name="T38" fmla="*/ 84 w 126"/>
                <a:gd name="T39" fmla="*/ 34 h 42"/>
                <a:gd name="T40" fmla="*/ 58 w 126"/>
                <a:gd name="T41" fmla="*/ 18 h 42"/>
                <a:gd name="T42" fmla="*/ 42 w 126"/>
                <a:gd name="T43" fmla="*/ 8 h 42"/>
                <a:gd name="T44" fmla="*/ 46 w 126"/>
                <a:gd name="T45" fmla="*/ 4 h 42"/>
                <a:gd name="T46" fmla="*/ 55 w 126"/>
                <a:gd name="T47" fmla="*/ 8 h 42"/>
                <a:gd name="T48" fmla="*/ 58 w 126"/>
                <a:gd name="T49" fmla="*/ 18 h 42"/>
                <a:gd name="T50" fmla="*/ 58 w 126"/>
                <a:gd name="T51" fmla="*/ 34 h 42"/>
                <a:gd name="T52" fmla="*/ 55 w 126"/>
                <a:gd name="T53" fmla="*/ 38 h 42"/>
                <a:gd name="T54" fmla="*/ 46 w 126"/>
                <a:gd name="T55" fmla="*/ 34 h 42"/>
                <a:gd name="T56" fmla="*/ 42 w 126"/>
                <a:gd name="T57" fmla="*/ 24 h 42"/>
                <a:gd name="T58" fmla="*/ 58 w 126"/>
                <a:gd name="T59" fmla="*/ 34 h 42"/>
                <a:gd name="T60" fmla="*/ 33 w 126"/>
                <a:gd name="T61" fmla="*/ 18 h 42"/>
                <a:gd name="T62" fmla="*/ 17 w 126"/>
                <a:gd name="T63" fmla="*/ 8 h 42"/>
                <a:gd name="T64" fmla="*/ 20 w 126"/>
                <a:gd name="T65" fmla="*/ 4 h 42"/>
                <a:gd name="T66" fmla="*/ 29 w 126"/>
                <a:gd name="T67" fmla="*/ 8 h 42"/>
                <a:gd name="T68" fmla="*/ 33 w 126"/>
                <a:gd name="T69" fmla="*/ 18 h 42"/>
                <a:gd name="T70" fmla="*/ 33 w 126"/>
                <a:gd name="T71" fmla="*/ 34 h 42"/>
                <a:gd name="T72" fmla="*/ 29 w 126"/>
                <a:gd name="T73" fmla="*/ 38 h 42"/>
                <a:gd name="T74" fmla="*/ 20 w 126"/>
                <a:gd name="T75" fmla="*/ 34 h 42"/>
                <a:gd name="T76" fmla="*/ 17 w 126"/>
                <a:gd name="T77" fmla="*/ 24 h 42"/>
                <a:gd name="T78" fmla="*/ 33 w 126"/>
                <a:gd name="T79" fmla="*/ 34 h 42"/>
                <a:gd name="T80" fmla="*/ 0 w 126"/>
                <a:gd name="T81" fmla="*/ 42 h 42"/>
                <a:gd name="T82" fmla="*/ 126 w 126"/>
                <a:gd name="T83" fmla="*/ 0 h 42"/>
                <a:gd name="T84" fmla="*/ 0 w 126"/>
                <a:gd name="T8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" h="42">
                  <a:moveTo>
                    <a:pt x="109" y="18"/>
                  </a:moveTo>
                  <a:lnTo>
                    <a:pt x="109" y="18"/>
                  </a:lnTo>
                  <a:lnTo>
                    <a:pt x="93" y="18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4"/>
                  </a:lnTo>
                  <a:lnTo>
                    <a:pt x="106" y="4"/>
                  </a:lnTo>
                  <a:lnTo>
                    <a:pt x="106" y="8"/>
                  </a:lnTo>
                  <a:lnTo>
                    <a:pt x="109" y="8"/>
                  </a:lnTo>
                  <a:lnTo>
                    <a:pt x="109" y="18"/>
                  </a:lnTo>
                  <a:close/>
                  <a:moveTo>
                    <a:pt x="109" y="34"/>
                  </a:moveTo>
                  <a:lnTo>
                    <a:pt x="109" y="34"/>
                  </a:lnTo>
                  <a:lnTo>
                    <a:pt x="106" y="34"/>
                  </a:lnTo>
                  <a:lnTo>
                    <a:pt x="106" y="38"/>
                  </a:lnTo>
                  <a:lnTo>
                    <a:pt x="97" y="38"/>
                  </a:lnTo>
                  <a:lnTo>
                    <a:pt x="97" y="34"/>
                  </a:lnTo>
                  <a:lnTo>
                    <a:pt x="93" y="34"/>
                  </a:lnTo>
                  <a:lnTo>
                    <a:pt x="93" y="24"/>
                  </a:lnTo>
                  <a:lnTo>
                    <a:pt x="109" y="24"/>
                  </a:lnTo>
                  <a:lnTo>
                    <a:pt x="109" y="34"/>
                  </a:lnTo>
                  <a:close/>
                  <a:moveTo>
                    <a:pt x="84" y="18"/>
                  </a:moveTo>
                  <a:lnTo>
                    <a:pt x="84" y="18"/>
                  </a:lnTo>
                  <a:lnTo>
                    <a:pt x="68" y="18"/>
                  </a:lnTo>
                  <a:lnTo>
                    <a:pt x="68" y="8"/>
                  </a:lnTo>
                  <a:lnTo>
                    <a:pt x="71" y="8"/>
                  </a:lnTo>
                  <a:lnTo>
                    <a:pt x="71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4" y="18"/>
                  </a:lnTo>
                  <a:close/>
                  <a:moveTo>
                    <a:pt x="84" y="34"/>
                  </a:moveTo>
                  <a:lnTo>
                    <a:pt x="84" y="34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71" y="38"/>
                  </a:lnTo>
                  <a:lnTo>
                    <a:pt x="71" y="34"/>
                  </a:lnTo>
                  <a:lnTo>
                    <a:pt x="68" y="34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4" y="34"/>
                  </a:lnTo>
                  <a:close/>
                  <a:moveTo>
                    <a:pt x="58" y="18"/>
                  </a:moveTo>
                  <a:lnTo>
                    <a:pt x="58" y="18"/>
                  </a:lnTo>
                  <a:lnTo>
                    <a:pt x="42" y="18"/>
                  </a:lnTo>
                  <a:lnTo>
                    <a:pt x="42" y="8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55" y="4"/>
                  </a:lnTo>
                  <a:lnTo>
                    <a:pt x="55" y="8"/>
                  </a:lnTo>
                  <a:lnTo>
                    <a:pt x="58" y="8"/>
                  </a:lnTo>
                  <a:lnTo>
                    <a:pt x="58" y="18"/>
                  </a:lnTo>
                  <a:close/>
                  <a:moveTo>
                    <a:pt x="58" y="34"/>
                  </a:moveTo>
                  <a:lnTo>
                    <a:pt x="58" y="34"/>
                  </a:lnTo>
                  <a:lnTo>
                    <a:pt x="55" y="34"/>
                  </a:lnTo>
                  <a:lnTo>
                    <a:pt x="55" y="38"/>
                  </a:lnTo>
                  <a:lnTo>
                    <a:pt x="46" y="38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24"/>
                  </a:lnTo>
                  <a:lnTo>
                    <a:pt x="58" y="24"/>
                  </a:lnTo>
                  <a:lnTo>
                    <a:pt x="58" y="34"/>
                  </a:lnTo>
                  <a:close/>
                  <a:moveTo>
                    <a:pt x="33" y="18"/>
                  </a:moveTo>
                  <a:lnTo>
                    <a:pt x="33" y="18"/>
                  </a:lnTo>
                  <a:lnTo>
                    <a:pt x="17" y="18"/>
                  </a:lnTo>
                  <a:lnTo>
                    <a:pt x="17" y="8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9" y="4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3" y="18"/>
                  </a:lnTo>
                  <a:close/>
                  <a:moveTo>
                    <a:pt x="33" y="34"/>
                  </a:moveTo>
                  <a:lnTo>
                    <a:pt x="33" y="34"/>
                  </a:lnTo>
                  <a:lnTo>
                    <a:pt x="29" y="34"/>
                  </a:lnTo>
                  <a:lnTo>
                    <a:pt x="29" y="38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17" y="34"/>
                  </a:lnTo>
                  <a:lnTo>
                    <a:pt x="17" y="24"/>
                  </a:lnTo>
                  <a:lnTo>
                    <a:pt x="33" y="24"/>
                  </a:lnTo>
                  <a:lnTo>
                    <a:pt x="33" y="34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126" y="42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18" name="Freeform 75"/>
            <p:cNvSpPr>
              <a:spLocks noEditPoints="1"/>
            </p:cNvSpPr>
            <p:nvPr/>
          </p:nvSpPr>
          <p:spPr bwMode="auto">
            <a:xfrm>
              <a:off x="2663825" y="1181101"/>
              <a:ext cx="109538" cy="34925"/>
            </a:xfrm>
            <a:custGeom>
              <a:avLst/>
              <a:gdLst>
                <a:gd name="T0" fmla="*/ 110 w 127"/>
                <a:gd name="T1" fmla="*/ 18 h 42"/>
                <a:gd name="T2" fmla="*/ 93 w 127"/>
                <a:gd name="T3" fmla="*/ 8 h 42"/>
                <a:gd name="T4" fmla="*/ 97 w 127"/>
                <a:gd name="T5" fmla="*/ 4 h 42"/>
                <a:gd name="T6" fmla="*/ 106 w 127"/>
                <a:gd name="T7" fmla="*/ 8 h 42"/>
                <a:gd name="T8" fmla="*/ 110 w 127"/>
                <a:gd name="T9" fmla="*/ 18 h 42"/>
                <a:gd name="T10" fmla="*/ 110 w 127"/>
                <a:gd name="T11" fmla="*/ 34 h 42"/>
                <a:gd name="T12" fmla="*/ 106 w 127"/>
                <a:gd name="T13" fmla="*/ 38 h 42"/>
                <a:gd name="T14" fmla="*/ 97 w 127"/>
                <a:gd name="T15" fmla="*/ 34 h 42"/>
                <a:gd name="T16" fmla="*/ 93 w 127"/>
                <a:gd name="T17" fmla="*/ 24 h 42"/>
                <a:gd name="T18" fmla="*/ 110 w 127"/>
                <a:gd name="T19" fmla="*/ 34 h 42"/>
                <a:gd name="T20" fmla="*/ 84 w 127"/>
                <a:gd name="T21" fmla="*/ 18 h 42"/>
                <a:gd name="T22" fmla="*/ 68 w 127"/>
                <a:gd name="T23" fmla="*/ 8 h 42"/>
                <a:gd name="T24" fmla="*/ 72 w 127"/>
                <a:gd name="T25" fmla="*/ 4 h 42"/>
                <a:gd name="T26" fmla="*/ 81 w 127"/>
                <a:gd name="T27" fmla="*/ 8 h 42"/>
                <a:gd name="T28" fmla="*/ 84 w 127"/>
                <a:gd name="T29" fmla="*/ 18 h 42"/>
                <a:gd name="T30" fmla="*/ 84 w 127"/>
                <a:gd name="T31" fmla="*/ 34 h 42"/>
                <a:gd name="T32" fmla="*/ 81 w 127"/>
                <a:gd name="T33" fmla="*/ 38 h 42"/>
                <a:gd name="T34" fmla="*/ 72 w 127"/>
                <a:gd name="T35" fmla="*/ 34 h 42"/>
                <a:gd name="T36" fmla="*/ 68 w 127"/>
                <a:gd name="T37" fmla="*/ 24 h 42"/>
                <a:gd name="T38" fmla="*/ 84 w 127"/>
                <a:gd name="T39" fmla="*/ 34 h 42"/>
                <a:gd name="T40" fmla="*/ 59 w 127"/>
                <a:gd name="T41" fmla="*/ 18 h 42"/>
                <a:gd name="T42" fmla="*/ 43 w 127"/>
                <a:gd name="T43" fmla="*/ 8 h 42"/>
                <a:gd name="T44" fmla="*/ 46 w 127"/>
                <a:gd name="T45" fmla="*/ 4 h 42"/>
                <a:gd name="T46" fmla="*/ 55 w 127"/>
                <a:gd name="T47" fmla="*/ 8 h 42"/>
                <a:gd name="T48" fmla="*/ 59 w 127"/>
                <a:gd name="T49" fmla="*/ 18 h 42"/>
                <a:gd name="T50" fmla="*/ 59 w 127"/>
                <a:gd name="T51" fmla="*/ 34 h 42"/>
                <a:gd name="T52" fmla="*/ 55 w 127"/>
                <a:gd name="T53" fmla="*/ 38 h 42"/>
                <a:gd name="T54" fmla="*/ 46 w 127"/>
                <a:gd name="T55" fmla="*/ 34 h 42"/>
                <a:gd name="T56" fmla="*/ 43 w 127"/>
                <a:gd name="T57" fmla="*/ 24 h 42"/>
                <a:gd name="T58" fmla="*/ 59 w 127"/>
                <a:gd name="T59" fmla="*/ 34 h 42"/>
                <a:gd name="T60" fmla="*/ 34 w 127"/>
                <a:gd name="T61" fmla="*/ 18 h 42"/>
                <a:gd name="T62" fmla="*/ 17 w 127"/>
                <a:gd name="T63" fmla="*/ 8 h 42"/>
                <a:gd name="T64" fmla="*/ 21 w 127"/>
                <a:gd name="T65" fmla="*/ 4 h 42"/>
                <a:gd name="T66" fmla="*/ 30 w 127"/>
                <a:gd name="T67" fmla="*/ 8 h 42"/>
                <a:gd name="T68" fmla="*/ 34 w 127"/>
                <a:gd name="T69" fmla="*/ 18 h 42"/>
                <a:gd name="T70" fmla="*/ 34 w 127"/>
                <a:gd name="T71" fmla="*/ 34 h 42"/>
                <a:gd name="T72" fmla="*/ 30 w 127"/>
                <a:gd name="T73" fmla="*/ 38 h 42"/>
                <a:gd name="T74" fmla="*/ 21 w 127"/>
                <a:gd name="T75" fmla="*/ 34 h 42"/>
                <a:gd name="T76" fmla="*/ 17 w 127"/>
                <a:gd name="T77" fmla="*/ 24 h 42"/>
                <a:gd name="T78" fmla="*/ 34 w 127"/>
                <a:gd name="T79" fmla="*/ 34 h 42"/>
                <a:gd name="T80" fmla="*/ 0 w 127"/>
                <a:gd name="T81" fmla="*/ 42 h 42"/>
                <a:gd name="T82" fmla="*/ 127 w 127"/>
                <a:gd name="T83" fmla="*/ 0 h 42"/>
                <a:gd name="T84" fmla="*/ 0 w 127"/>
                <a:gd name="T8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2">
                  <a:moveTo>
                    <a:pt x="110" y="18"/>
                  </a:moveTo>
                  <a:lnTo>
                    <a:pt x="110" y="18"/>
                  </a:lnTo>
                  <a:lnTo>
                    <a:pt x="93" y="18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4"/>
                  </a:lnTo>
                  <a:lnTo>
                    <a:pt x="106" y="4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18"/>
                  </a:lnTo>
                  <a:close/>
                  <a:moveTo>
                    <a:pt x="110" y="34"/>
                  </a:moveTo>
                  <a:lnTo>
                    <a:pt x="110" y="34"/>
                  </a:lnTo>
                  <a:lnTo>
                    <a:pt x="106" y="34"/>
                  </a:lnTo>
                  <a:lnTo>
                    <a:pt x="106" y="38"/>
                  </a:lnTo>
                  <a:lnTo>
                    <a:pt x="97" y="38"/>
                  </a:lnTo>
                  <a:lnTo>
                    <a:pt x="97" y="34"/>
                  </a:lnTo>
                  <a:lnTo>
                    <a:pt x="93" y="34"/>
                  </a:lnTo>
                  <a:lnTo>
                    <a:pt x="93" y="24"/>
                  </a:lnTo>
                  <a:lnTo>
                    <a:pt x="110" y="24"/>
                  </a:lnTo>
                  <a:lnTo>
                    <a:pt x="110" y="34"/>
                  </a:lnTo>
                  <a:close/>
                  <a:moveTo>
                    <a:pt x="84" y="18"/>
                  </a:moveTo>
                  <a:lnTo>
                    <a:pt x="84" y="18"/>
                  </a:lnTo>
                  <a:lnTo>
                    <a:pt x="68" y="18"/>
                  </a:lnTo>
                  <a:lnTo>
                    <a:pt x="68" y="8"/>
                  </a:lnTo>
                  <a:lnTo>
                    <a:pt x="72" y="8"/>
                  </a:lnTo>
                  <a:lnTo>
                    <a:pt x="72" y="4"/>
                  </a:lnTo>
                  <a:lnTo>
                    <a:pt x="81" y="4"/>
                  </a:lnTo>
                  <a:lnTo>
                    <a:pt x="81" y="8"/>
                  </a:lnTo>
                  <a:lnTo>
                    <a:pt x="84" y="8"/>
                  </a:lnTo>
                  <a:lnTo>
                    <a:pt x="84" y="18"/>
                  </a:lnTo>
                  <a:close/>
                  <a:moveTo>
                    <a:pt x="84" y="34"/>
                  </a:moveTo>
                  <a:lnTo>
                    <a:pt x="84" y="34"/>
                  </a:lnTo>
                  <a:lnTo>
                    <a:pt x="81" y="34"/>
                  </a:lnTo>
                  <a:lnTo>
                    <a:pt x="81" y="38"/>
                  </a:lnTo>
                  <a:lnTo>
                    <a:pt x="72" y="38"/>
                  </a:lnTo>
                  <a:lnTo>
                    <a:pt x="72" y="34"/>
                  </a:lnTo>
                  <a:lnTo>
                    <a:pt x="68" y="34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4" y="34"/>
                  </a:lnTo>
                  <a:close/>
                  <a:moveTo>
                    <a:pt x="59" y="18"/>
                  </a:moveTo>
                  <a:lnTo>
                    <a:pt x="59" y="18"/>
                  </a:lnTo>
                  <a:lnTo>
                    <a:pt x="43" y="1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55" y="4"/>
                  </a:lnTo>
                  <a:lnTo>
                    <a:pt x="55" y="8"/>
                  </a:lnTo>
                  <a:lnTo>
                    <a:pt x="59" y="8"/>
                  </a:lnTo>
                  <a:lnTo>
                    <a:pt x="59" y="18"/>
                  </a:lnTo>
                  <a:close/>
                  <a:moveTo>
                    <a:pt x="59" y="34"/>
                  </a:moveTo>
                  <a:lnTo>
                    <a:pt x="59" y="34"/>
                  </a:lnTo>
                  <a:lnTo>
                    <a:pt x="55" y="34"/>
                  </a:lnTo>
                  <a:lnTo>
                    <a:pt x="55" y="38"/>
                  </a:lnTo>
                  <a:lnTo>
                    <a:pt x="46" y="38"/>
                  </a:lnTo>
                  <a:lnTo>
                    <a:pt x="46" y="34"/>
                  </a:lnTo>
                  <a:lnTo>
                    <a:pt x="43" y="34"/>
                  </a:lnTo>
                  <a:lnTo>
                    <a:pt x="43" y="24"/>
                  </a:lnTo>
                  <a:lnTo>
                    <a:pt x="59" y="24"/>
                  </a:lnTo>
                  <a:lnTo>
                    <a:pt x="59" y="34"/>
                  </a:lnTo>
                  <a:close/>
                  <a:moveTo>
                    <a:pt x="34" y="18"/>
                  </a:moveTo>
                  <a:lnTo>
                    <a:pt x="34" y="18"/>
                  </a:lnTo>
                  <a:lnTo>
                    <a:pt x="17" y="18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1" y="4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4" y="18"/>
                  </a:lnTo>
                  <a:close/>
                  <a:moveTo>
                    <a:pt x="34" y="34"/>
                  </a:moveTo>
                  <a:lnTo>
                    <a:pt x="34" y="34"/>
                  </a:lnTo>
                  <a:lnTo>
                    <a:pt x="30" y="34"/>
                  </a:lnTo>
                  <a:lnTo>
                    <a:pt x="30" y="38"/>
                  </a:lnTo>
                  <a:lnTo>
                    <a:pt x="21" y="38"/>
                  </a:lnTo>
                  <a:lnTo>
                    <a:pt x="21" y="34"/>
                  </a:lnTo>
                  <a:lnTo>
                    <a:pt x="17" y="34"/>
                  </a:lnTo>
                  <a:lnTo>
                    <a:pt x="17" y="24"/>
                  </a:lnTo>
                  <a:lnTo>
                    <a:pt x="34" y="24"/>
                  </a:lnTo>
                  <a:lnTo>
                    <a:pt x="34" y="34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127" y="42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19" name="组合 18397"/>
          <p:cNvGrpSpPr/>
          <p:nvPr/>
        </p:nvGrpSpPr>
        <p:grpSpPr>
          <a:xfrm>
            <a:off x="7889315" y="3246113"/>
            <a:ext cx="2149953" cy="429991"/>
            <a:chOff x="2449513" y="1096964"/>
            <a:chExt cx="650875" cy="130175"/>
          </a:xfrm>
          <a:solidFill>
            <a:srgbClr val="3C3C3B"/>
          </a:solidFill>
        </p:grpSpPr>
        <p:sp>
          <p:nvSpPr>
            <p:cNvPr id="20" name="Freeform 204"/>
            <p:cNvSpPr>
              <a:spLocks/>
            </p:cNvSpPr>
            <p:nvPr/>
          </p:nvSpPr>
          <p:spPr bwMode="auto">
            <a:xfrm>
              <a:off x="2449513" y="1096964"/>
              <a:ext cx="79375" cy="117475"/>
            </a:xfrm>
            <a:custGeom>
              <a:avLst/>
              <a:gdLst>
                <a:gd name="T0" fmla="*/ 84 w 94"/>
                <a:gd name="T1" fmla="*/ 137 h 137"/>
                <a:gd name="T2" fmla="*/ 84 w 94"/>
                <a:gd name="T3" fmla="*/ 137 h 137"/>
                <a:gd name="T4" fmla="*/ 21 w 94"/>
                <a:gd name="T5" fmla="*/ 137 h 137"/>
                <a:gd name="T6" fmla="*/ 0 w 94"/>
                <a:gd name="T7" fmla="*/ 116 h 137"/>
                <a:gd name="T8" fmla="*/ 0 w 94"/>
                <a:gd name="T9" fmla="*/ 21 h 137"/>
                <a:gd name="T10" fmla="*/ 21 w 94"/>
                <a:gd name="T11" fmla="*/ 0 h 137"/>
                <a:gd name="T12" fmla="*/ 84 w 94"/>
                <a:gd name="T13" fmla="*/ 0 h 137"/>
                <a:gd name="T14" fmla="*/ 94 w 94"/>
                <a:gd name="T15" fmla="*/ 10 h 137"/>
                <a:gd name="T16" fmla="*/ 84 w 94"/>
                <a:gd name="T17" fmla="*/ 20 h 137"/>
                <a:gd name="T18" fmla="*/ 21 w 94"/>
                <a:gd name="T19" fmla="*/ 20 h 137"/>
                <a:gd name="T20" fmla="*/ 20 w 94"/>
                <a:gd name="T21" fmla="*/ 21 h 137"/>
                <a:gd name="T22" fmla="*/ 20 w 94"/>
                <a:gd name="T23" fmla="*/ 116 h 137"/>
                <a:gd name="T24" fmla="*/ 21 w 94"/>
                <a:gd name="T25" fmla="*/ 117 h 137"/>
                <a:gd name="T26" fmla="*/ 84 w 94"/>
                <a:gd name="T27" fmla="*/ 117 h 137"/>
                <a:gd name="T28" fmla="*/ 94 w 94"/>
                <a:gd name="T29" fmla="*/ 127 h 137"/>
                <a:gd name="T30" fmla="*/ 84 w 94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37">
                  <a:moveTo>
                    <a:pt x="84" y="137"/>
                  </a:moveTo>
                  <a:lnTo>
                    <a:pt x="84" y="137"/>
                  </a:lnTo>
                  <a:lnTo>
                    <a:pt x="21" y="137"/>
                  </a:lnTo>
                  <a:cubicBezTo>
                    <a:pt x="10" y="137"/>
                    <a:pt x="0" y="127"/>
                    <a:pt x="0" y="116"/>
                  </a:cubicBezTo>
                  <a:lnTo>
                    <a:pt x="0" y="21"/>
                  </a:lnTo>
                  <a:cubicBezTo>
                    <a:pt x="0" y="10"/>
                    <a:pt x="10" y="0"/>
                    <a:pt x="21" y="0"/>
                  </a:cubicBezTo>
                  <a:lnTo>
                    <a:pt x="84" y="0"/>
                  </a:lnTo>
                  <a:cubicBezTo>
                    <a:pt x="90" y="0"/>
                    <a:pt x="94" y="5"/>
                    <a:pt x="94" y="10"/>
                  </a:cubicBezTo>
                  <a:cubicBezTo>
                    <a:pt x="94" y="15"/>
                    <a:pt x="90" y="20"/>
                    <a:pt x="84" y="20"/>
                  </a:cubicBezTo>
                  <a:lnTo>
                    <a:pt x="21" y="20"/>
                  </a:lnTo>
                  <a:cubicBezTo>
                    <a:pt x="21" y="20"/>
                    <a:pt x="20" y="20"/>
                    <a:pt x="20" y="21"/>
                  </a:cubicBezTo>
                  <a:lnTo>
                    <a:pt x="20" y="116"/>
                  </a:lnTo>
                  <a:cubicBezTo>
                    <a:pt x="20" y="116"/>
                    <a:pt x="21" y="117"/>
                    <a:pt x="21" y="117"/>
                  </a:cubicBezTo>
                  <a:lnTo>
                    <a:pt x="84" y="117"/>
                  </a:lnTo>
                  <a:cubicBezTo>
                    <a:pt x="90" y="117"/>
                    <a:pt x="94" y="121"/>
                    <a:pt x="94" y="127"/>
                  </a:cubicBezTo>
                  <a:cubicBezTo>
                    <a:pt x="94" y="132"/>
                    <a:pt x="90" y="137"/>
                    <a:pt x="84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1" name="Freeform 205"/>
            <p:cNvSpPr>
              <a:spLocks/>
            </p:cNvSpPr>
            <p:nvPr/>
          </p:nvSpPr>
          <p:spPr bwMode="auto">
            <a:xfrm>
              <a:off x="3005138" y="1096964"/>
              <a:ext cx="95250" cy="117475"/>
            </a:xfrm>
            <a:custGeom>
              <a:avLst/>
              <a:gdLst>
                <a:gd name="T0" fmla="*/ 91 w 112"/>
                <a:gd name="T1" fmla="*/ 137 h 137"/>
                <a:gd name="T2" fmla="*/ 91 w 112"/>
                <a:gd name="T3" fmla="*/ 137 h 137"/>
                <a:gd name="T4" fmla="*/ 10 w 112"/>
                <a:gd name="T5" fmla="*/ 137 h 137"/>
                <a:gd name="T6" fmla="*/ 0 w 112"/>
                <a:gd name="T7" fmla="*/ 127 h 137"/>
                <a:gd name="T8" fmla="*/ 10 w 112"/>
                <a:gd name="T9" fmla="*/ 117 h 137"/>
                <a:gd name="T10" fmla="*/ 91 w 112"/>
                <a:gd name="T11" fmla="*/ 117 h 137"/>
                <a:gd name="T12" fmla="*/ 92 w 112"/>
                <a:gd name="T13" fmla="*/ 116 h 137"/>
                <a:gd name="T14" fmla="*/ 92 w 112"/>
                <a:gd name="T15" fmla="*/ 21 h 137"/>
                <a:gd name="T16" fmla="*/ 91 w 112"/>
                <a:gd name="T17" fmla="*/ 20 h 137"/>
                <a:gd name="T18" fmla="*/ 17 w 112"/>
                <a:gd name="T19" fmla="*/ 20 h 137"/>
                <a:gd name="T20" fmla="*/ 7 w 112"/>
                <a:gd name="T21" fmla="*/ 10 h 137"/>
                <a:gd name="T22" fmla="*/ 17 w 112"/>
                <a:gd name="T23" fmla="*/ 0 h 137"/>
                <a:gd name="T24" fmla="*/ 91 w 112"/>
                <a:gd name="T25" fmla="*/ 0 h 137"/>
                <a:gd name="T26" fmla="*/ 112 w 112"/>
                <a:gd name="T27" fmla="*/ 21 h 137"/>
                <a:gd name="T28" fmla="*/ 112 w 112"/>
                <a:gd name="T29" fmla="*/ 116 h 137"/>
                <a:gd name="T30" fmla="*/ 91 w 112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37">
                  <a:moveTo>
                    <a:pt x="91" y="137"/>
                  </a:moveTo>
                  <a:lnTo>
                    <a:pt x="91" y="137"/>
                  </a:lnTo>
                  <a:lnTo>
                    <a:pt x="10" y="137"/>
                  </a:lnTo>
                  <a:cubicBezTo>
                    <a:pt x="4" y="137"/>
                    <a:pt x="0" y="132"/>
                    <a:pt x="0" y="127"/>
                  </a:cubicBezTo>
                  <a:cubicBezTo>
                    <a:pt x="0" y="121"/>
                    <a:pt x="4" y="117"/>
                    <a:pt x="10" y="117"/>
                  </a:cubicBezTo>
                  <a:lnTo>
                    <a:pt x="91" y="117"/>
                  </a:lnTo>
                  <a:cubicBezTo>
                    <a:pt x="92" y="117"/>
                    <a:pt x="92" y="116"/>
                    <a:pt x="92" y="116"/>
                  </a:cubicBezTo>
                  <a:lnTo>
                    <a:pt x="92" y="21"/>
                  </a:lnTo>
                  <a:cubicBezTo>
                    <a:pt x="92" y="20"/>
                    <a:pt x="92" y="20"/>
                    <a:pt x="91" y="20"/>
                  </a:cubicBezTo>
                  <a:lnTo>
                    <a:pt x="17" y="20"/>
                  </a:lnTo>
                  <a:cubicBezTo>
                    <a:pt x="11" y="20"/>
                    <a:pt x="7" y="15"/>
                    <a:pt x="7" y="10"/>
                  </a:cubicBezTo>
                  <a:cubicBezTo>
                    <a:pt x="7" y="5"/>
                    <a:pt x="11" y="0"/>
                    <a:pt x="17" y="0"/>
                  </a:cubicBezTo>
                  <a:lnTo>
                    <a:pt x="91" y="0"/>
                  </a:lnTo>
                  <a:cubicBezTo>
                    <a:pt x="102" y="0"/>
                    <a:pt x="112" y="10"/>
                    <a:pt x="112" y="21"/>
                  </a:cubicBezTo>
                  <a:lnTo>
                    <a:pt x="112" y="116"/>
                  </a:lnTo>
                  <a:cubicBezTo>
                    <a:pt x="112" y="127"/>
                    <a:pt x="102" y="137"/>
                    <a:pt x="91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2" name="Freeform 206"/>
            <p:cNvSpPr>
              <a:spLocks/>
            </p:cNvSpPr>
            <p:nvPr/>
          </p:nvSpPr>
          <p:spPr bwMode="auto">
            <a:xfrm>
              <a:off x="2944813" y="1196976"/>
              <a:ext cx="93663" cy="17463"/>
            </a:xfrm>
            <a:custGeom>
              <a:avLst/>
              <a:gdLst>
                <a:gd name="T0" fmla="*/ 99 w 109"/>
                <a:gd name="T1" fmla="*/ 20 h 20"/>
                <a:gd name="T2" fmla="*/ 99 w 109"/>
                <a:gd name="T3" fmla="*/ 20 h 20"/>
                <a:gd name="T4" fmla="*/ 10 w 109"/>
                <a:gd name="T5" fmla="*/ 20 h 20"/>
                <a:gd name="T6" fmla="*/ 0 w 109"/>
                <a:gd name="T7" fmla="*/ 10 h 20"/>
                <a:gd name="T8" fmla="*/ 10 w 109"/>
                <a:gd name="T9" fmla="*/ 0 h 20"/>
                <a:gd name="T10" fmla="*/ 99 w 109"/>
                <a:gd name="T11" fmla="*/ 0 h 20"/>
                <a:gd name="T12" fmla="*/ 109 w 109"/>
                <a:gd name="T13" fmla="*/ 10 h 20"/>
                <a:gd name="T14" fmla="*/ 99 w 10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0">
                  <a:moveTo>
                    <a:pt x="99" y="20"/>
                  </a:moveTo>
                  <a:lnTo>
                    <a:pt x="99" y="20"/>
                  </a:lnTo>
                  <a:lnTo>
                    <a:pt x="10" y="20"/>
                  </a:ln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99" y="0"/>
                  </a:lnTo>
                  <a:cubicBezTo>
                    <a:pt x="104" y="0"/>
                    <a:pt x="109" y="4"/>
                    <a:pt x="109" y="10"/>
                  </a:cubicBezTo>
                  <a:cubicBezTo>
                    <a:pt x="109" y="15"/>
                    <a:pt x="104" y="20"/>
                    <a:pt x="9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3" name="Freeform 207"/>
            <p:cNvSpPr>
              <a:spLocks/>
            </p:cNvSpPr>
            <p:nvPr/>
          </p:nvSpPr>
          <p:spPr bwMode="auto">
            <a:xfrm>
              <a:off x="2513013" y="1096964"/>
              <a:ext cx="525463" cy="17463"/>
            </a:xfrm>
            <a:custGeom>
              <a:avLst/>
              <a:gdLst>
                <a:gd name="T0" fmla="*/ 608 w 618"/>
                <a:gd name="T1" fmla="*/ 20 h 20"/>
                <a:gd name="T2" fmla="*/ 608 w 618"/>
                <a:gd name="T3" fmla="*/ 20 h 20"/>
                <a:gd name="T4" fmla="*/ 10 w 618"/>
                <a:gd name="T5" fmla="*/ 20 h 20"/>
                <a:gd name="T6" fmla="*/ 0 w 618"/>
                <a:gd name="T7" fmla="*/ 10 h 20"/>
                <a:gd name="T8" fmla="*/ 10 w 618"/>
                <a:gd name="T9" fmla="*/ 0 h 20"/>
                <a:gd name="T10" fmla="*/ 608 w 618"/>
                <a:gd name="T11" fmla="*/ 0 h 20"/>
                <a:gd name="T12" fmla="*/ 618 w 618"/>
                <a:gd name="T13" fmla="*/ 10 h 20"/>
                <a:gd name="T14" fmla="*/ 608 w 61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" h="20">
                  <a:moveTo>
                    <a:pt x="608" y="20"/>
                  </a:moveTo>
                  <a:lnTo>
                    <a:pt x="608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608" y="0"/>
                  </a:lnTo>
                  <a:cubicBezTo>
                    <a:pt x="613" y="0"/>
                    <a:pt x="618" y="5"/>
                    <a:pt x="618" y="10"/>
                  </a:cubicBezTo>
                  <a:cubicBezTo>
                    <a:pt x="618" y="15"/>
                    <a:pt x="613" y="20"/>
                    <a:pt x="608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4" name="Freeform 208"/>
            <p:cNvSpPr>
              <a:spLocks/>
            </p:cNvSpPr>
            <p:nvPr/>
          </p:nvSpPr>
          <p:spPr bwMode="auto">
            <a:xfrm>
              <a:off x="2513013" y="1196976"/>
              <a:ext cx="381000" cy="17463"/>
            </a:xfrm>
            <a:custGeom>
              <a:avLst/>
              <a:gdLst>
                <a:gd name="T0" fmla="*/ 439 w 449"/>
                <a:gd name="T1" fmla="*/ 20 h 20"/>
                <a:gd name="T2" fmla="*/ 439 w 449"/>
                <a:gd name="T3" fmla="*/ 20 h 20"/>
                <a:gd name="T4" fmla="*/ 10 w 449"/>
                <a:gd name="T5" fmla="*/ 20 h 20"/>
                <a:gd name="T6" fmla="*/ 0 w 449"/>
                <a:gd name="T7" fmla="*/ 10 h 20"/>
                <a:gd name="T8" fmla="*/ 10 w 449"/>
                <a:gd name="T9" fmla="*/ 0 h 20"/>
                <a:gd name="T10" fmla="*/ 439 w 449"/>
                <a:gd name="T11" fmla="*/ 0 h 20"/>
                <a:gd name="T12" fmla="*/ 449 w 449"/>
                <a:gd name="T13" fmla="*/ 10 h 20"/>
                <a:gd name="T14" fmla="*/ 439 w 44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20">
                  <a:moveTo>
                    <a:pt x="439" y="20"/>
                  </a:moveTo>
                  <a:lnTo>
                    <a:pt x="439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439" y="0"/>
                  </a:lnTo>
                  <a:cubicBezTo>
                    <a:pt x="444" y="0"/>
                    <a:pt x="449" y="4"/>
                    <a:pt x="449" y="10"/>
                  </a:cubicBezTo>
                  <a:cubicBezTo>
                    <a:pt x="449" y="15"/>
                    <a:pt x="444" y="20"/>
                    <a:pt x="43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5" name="Freeform 209"/>
            <p:cNvSpPr>
              <a:spLocks/>
            </p:cNvSpPr>
            <p:nvPr/>
          </p:nvSpPr>
          <p:spPr bwMode="auto">
            <a:xfrm>
              <a:off x="2852738" y="1182689"/>
              <a:ext cx="42863" cy="44450"/>
            </a:xfrm>
            <a:custGeom>
              <a:avLst/>
              <a:gdLst>
                <a:gd name="T0" fmla="*/ 25 w 51"/>
                <a:gd name="T1" fmla="*/ 52 h 52"/>
                <a:gd name="T2" fmla="*/ 25 w 51"/>
                <a:gd name="T3" fmla="*/ 52 h 52"/>
                <a:gd name="T4" fmla="*/ 0 w 51"/>
                <a:gd name="T5" fmla="*/ 26 h 52"/>
                <a:gd name="T6" fmla="*/ 25 w 51"/>
                <a:gd name="T7" fmla="*/ 0 h 52"/>
                <a:gd name="T8" fmla="*/ 51 w 51"/>
                <a:gd name="T9" fmla="*/ 26 h 52"/>
                <a:gd name="T10" fmla="*/ 25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52"/>
                  </a:moveTo>
                  <a:lnTo>
                    <a:pt x="25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2"/>
                    <a:pt x="25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6" name="Freeform 210"/>
            <p:cNvSpPr>
              <a:spLocks/>
            </p:cNvSpPr>
            <p:nvPr/>
          </p:nvSpPr>
          <p:spPr bwMode="auto">
            <a:xfrm>
              <a:off x="2919413" y="1182689"/>
              <a:ext cx="42863" cy="44450"/>
            </a:xfrm>
            <a:custGeom>
              <a:avLst/>
              <a:gdLst>
                <a:gd name="T0" fmla="*/ 26 w 52"/>
                <a:gd name="T1" fmla="*/ 52 h 52"/>
                <a:gd name="T2" fmla="*/ 26 w 52"/>
                <a:gd name="T3" fmla="*/ 52 h 52"/>
                <a:gd name="T4" fmla="*/ 0 w 52"/>
                <a:gd name="T5" fmla="*/ 26 h 52"/>
                <a:gd name="T6" fmla="*/ 26 w 52"/>
                <a:gd name="T7" fmla="*/ 0 h 52"/>
                <a:gd name="T8" fmla="*/ 52 w 52"/>
                <a:gd name="T9" fmla="*/ 26 h 52"/>
                <a:gd name="T10" fmla="*/ 26 w 52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7" name="Freeform 211"/>
            <p:cNvSpPr>
              <a:spLocks/>
            </p:cNvSpPr>
            <p:nvPr/>
          </p:nvSpPr>
          <p:spPr bwMode="auto">
            <a:xfrm>
              <a:off x="2493963" y="1101726"/>
              <a:ext cx="7938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7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" name="Freeform 212"/>
            <p:cNvSpPr>
              <a:spLocks/>
            </p:cNvSpPr>
            <p:nvPr/>
          </p:nvSpPr>
          <p:spPr bwMode="auto">
            <a:xfrm>
              <a:off x="3044826" y="1101726"/>
              <a:ext cx="9525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8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" name="Freeform 213"/>
            <p:cNvSpPr>
              <a:spLocks/>
            </p:cNvSpPr>
            <p:nvPr/>
          </p:nvSpPr>
          <p:spPr bwMode="auto">
            <a:xfrm>
              <a:off x="2454276" y="1133476"/>
              <a:ext cx="47625" cy="9525"/>
            </a:xfrm>
            <a:custGeom>
              <a:avLst/>
              <a:gdLst>
                <a:gd name="T0" fmla="*/ 52 w 57"/>
                <a:gd name="T1" fmla="*/ 10 h 10"/>
                <a:gd name="T2" fmla="*/ 52 w 57"/>
                <a:gd name="T3" fmla="*/ 10 h 10"/>
                <a:gd name="T4" fmla="*/ 5 w 57"/>
                <a:gd name="T5" fmla="*/ 10 h 10"/>
                <a:gd name="T6" fmla="*/ 0 w 57"/>
                <a:gd name="T7" fmla="*/ 5 h 10"/>
                <a:gd name="T8" fmla="*/ 5 w 57"/>
                <a:gd name="T9" fmla="*/ 0 h 10"/>
                <a:gd name="T10" fmla="*/ 52 w 57"/>
                <a:gd name="T11" fmla="*/ 0 h 10"/>
                <a:gd name="T12" fmla="*/ 57 w 57"/>
                <a:gd name="T13" fmla="*/ 5 h 10"/>
                <a:gd name="T14" fmla="*/ 52 w 5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0">
                  <a:moveTo>
                    <a:pt x="52" y="10"/>
                  </a:moveTo>
                  <a:lnTo>
                    <a:pt x="52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2" y="0"/>
                  </a:lnTo>
                  <a:cubicBezTo>
                    <a:pt x="54" y="0"/>
                    <a:pt x="57" y="2"/>
                    <a:pt x="57" y="5"/>
                  </a:cubicBezTo>
                  <a:cubicBezTo>
                    <a:pt x="57" y="7"/>
                    <a:pt x="54" y="10"/>
                    <a:pt x="5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" name="Freeform 214"/>
            <p:cNvSpPr>
              <a:spLocks/>
            </p:cNvSpPr>
            <p:nvPr/>
          </p:nvSpPr>
          <p:spPr bwMode="auto">
            <a:xfrm>
              <a:off x="2473326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" name="Freeform 215"/>
            <p:cNvSpPr>
              <a:spLocks/>
            </p:cNvSpPr>
            <p:nvPr/>
          </p:nvSpPr>
          <p:spPr bwMode="auto">
            <a:xfrm>
              <a:off x="3046413" y="1133476"/>
              <a:ext cx="46038" cy="9525"/>
            </a:xfrm>
            <a:custGeom>
              <a:avLst/>
              <a:gdLst>
                <a:gd name="T0" fmla="*/ 50 w 55"/>
                <a:gd name="T1" fmla="*/ 10 h 10"/>
                <a:gd name="T2" fmla="*/ 50 w 55"/>
                <a:gd name="T3" fmla="*/ 10 h 10"/>
                <a:gd name="T4" fmla="*/ 5 w 55"/>
                <a:gd name="T5" fmla="*/ 10 h 10"/>
                <a:gd name="T6" fmla="*/ 0 w 55"/>
                <a:gd name="T7" fmla="*/ 5 h 10"/>
                <a:gd name="T8" fmla="*/ 5 w 55"/>
                <a:gd name="T9" fmla="*/ 0 h 10"/>
                <a:gd name="T10" fmla="*/ 50 w 55"/>
                <a:gd name="T11" fmla="*/ 0 h 10"/>
                <a:gd name="T12" fmla="*/ 55 w 55"/>
                <a:gd name="T13" fmla="*/ 5 h 10"/>
                <a:gd name="T14" fmla="*/ 50 w 5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">
                  <a:moveTo>
                    <a:pt x="50" y="10"/>
                  </a:moveTo>
                  <a:lnTo>
                    <a:pt x="50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0" y="0"/>
                  </a:lnTo>
                  <a:cubicBezTo>
                    <a:pt x="53" y="0"/>
                    <a:pt x="55" y="2"/>
                    <a:pt x="55" y="5"/>
                  </a:cubicBezTo>
                  <a:cubicBezTo>
                    <a:pt x="55" y="7"/>
                    <a:pt x="53" y="10"/>
                    <a:pt x="50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2" name="Freeform 216"/>
            <p:cNvSpPr>
              <a:spLocks/>
            </p:cNvSpPr>
            <p:nvPr/>
          </p:nvSpPr>
          <p:spPr bwMode="auto">
            <a:xfrm>
              <a:off x="3062288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3" name="Freeform 217"/>
            <p:cNvSpPr>
              <a:spLocks/>
            </p:cNvSpPr>
            <p:nvPr/>
          </p:nvSpPr>
          <p:spPr bwMode="auto">
            <a:xfrm>
              <a:off x="2559051" y="1125539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4" name="Freeform 218"/>
            <p:cNvSpPr>
              <a:spLocks/>
            </p:cNvSpPr>
            <p:nvPr/>
          </p:nvSpPr>
          <p:spPr bwMode="auto">
            <a:xfrm>
              <a:off x="2619376" y="1130301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5" name="Freeform 219"/>
            <p:cNvSpPr>
              <a:spLocks/>
            </p:cNvSpPr>
            <p:nvPr/>
          </p:nvSpPr>
          <p:spPr bwMode="auto">
            <a:xfrm>
              <a:off x="2559051" y="1155701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6" name="Freeform 220"/>
            <p:cNvSpPr>
              <a:spLocks/>
            </p:cNvSpPr>
            <p:nvPr/>
          </p:nvSpPr>
          <p:spPr bwMode="auto">
            <a:xfrm>
              <a:off x="2619376" y="1158876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7" name="Freeform 221"/>
            <p:cNvSpPr>
              <a:spLocks/>
            </p:cNvSpPr>
            <p:nvPr/>
          </p:nvSpPr>
          <p:spPr bwMode="auto">
            <a:xfrm>
              <a:off x="2674938" y="1125539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8" name="Freeform 222"/>
            <p:cNvSpPr>
              <a:spLocks/>
            </p:cNvSpPr>
            <p:nvPr/>
          </p:nvSpPr>
          <p:spPr bwMode="auto">
            <a:xfrm>
              <a:off x="2735263" y="1130301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9" name="Freeform 223"/>
            <p:cNvSpPr>
              <a:spLocks/>
            </p:cNvSpPr>
            <p:nvPr/>
          </p:nvSpPr>
          <p:spPr bwMode="auto">
            <a:xfrm>
              <a:off x="2674938" y="1155701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0" name="Freeform 224"/>
            <p:cNvSpPr>
              <a:spLocks/>
            </p:cNvSpPr>
            <p:nvPr/>
          </p:nvSpPr>
          <p:spPr bwMode="auto">
            <a:xfrm>
              <a:off x="2735263" y="1158876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1" name="Freeform 226"/>
            <p:cNvSpPr>
              <a:spLocks/>
            </p:cNvSpPr>
            <p:nvPr/>
          </p:nvSpPr>
          <p:spPr bwMode="auto">
            <a:xfrm>
              <a:off x="2794001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2" name="Freeform 227"/>
            <p:cNvSpPr>
              <a:spLocks/>
            </p:cNvSpPr>
            <p:nvPr/>
          </p:nvSpPr>
          <p:spPr bwMode="auto">
            <a:xfrm>
              <a:off x="2854326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3" name="Freeform 228"/>
            <p:cNvSpPr>
              <a:spLocks/>
            </p:cNvSpPr>
            <p:nvPr/>
          </p:nvSpPr>
          <p:spPr bwMode="auto">
            <a:xfrm>
              <a:off x="2794001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4" name="Freeform 229"/>
            <p:cNvSpPr>
              <a:spLocks/>
            </p:cNvSpPr>
            <p:nvPr/>
          </p:nvSpPr>
          <p:spPr bwMode="auto">
            <a:xfrm>
              <a:off x="2854326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5" name="Freeform 230"/>
            <p:cNvSpPr>
              <a:spLocks/>
            </p:cNvSpPr>
            <p:nvPr/>
          </p:nvSpPr>
          <p:spPr bwMode="auto">
            <a:xfrm>
              <a:off x="2913063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6" name="Freeform 231"/>
            <p:cNvSpPr>
              <a:spLocks/>
            </p:cNvSpPr>
            <p:nvPr/>
          </p:nvSpPr>
          <p:spPr bwMode="auto">
            <a:xfrm>
              <a:off x="2973388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7" name="Freeform 232"/>
            <p:cNvSpPr>
              <a:spLocks/>
            </p:cNvSpPr>
            <p:nvPr/>
          </p:nvSpPr>
          <p:spPr bwMode="auto">
            <a:xfrm>
              <a:off x="2913063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48" name="Freeform 233"/>
            <p:cNvSpPr>
              <a:spLocks/>
            </p:cNvSpPr>
            <p:nvPr/>
          </p:nvSpPr>
          <p:spPr bwMode="auto">
            <a:xfrm>
              <a:off x="2973388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49" name="组合 15816"/>
          <p:cNvGrpSpPr/>
          <p:nvPr/>
        </p:nvGrpSpPr>
        <p:grpSpPr>
          <a:xfrm>
            <a:off x="7889315" y="5529457"/>
            <a:ext cx="2149953" cy="705476"/>
            <a:chOff x="4618038" y="1035050"/>
            <a:chExt cx="763588" cy="265113"/>
          </a:xfrm>
          <a:solidFill>
            <a:srgbClr val="3C3C3B"/>
          </a:solidFill>
        </p:grpSpPr>
        <p:sp>
          <p:nvSpPr>
            <p:cNvPr id="50" name="Freeform 69"/>
            <p:cNvSpPr>
              <a:spLocks noEditPoints="1"/>
            </p:cNvSpPr>
            <p:nvPr/>
          </p:nvSpPr>
          <p:spPr bwMode="auto">
            <a:xfrm>
              <a:off x="4618038" y="1035050"/>
              <a:ext cx="763588" cy="265113"/>
            </a:xfrm>
            <a:custGeom>
              <a:avLst/>
              <a:gdLst>
                <a:gd name="T0" fmla="*/ 753 w 800"/>
                <a:gd name="T1" fmla="*/ 181 h 276"/>
                <a:gd name="T2" fmla="*/ 785 w 800"/>
                <a:gd name="T3" fmla="*/ 243 h 276"/>
                <a:gd name="T4" fmla="*/ 753 w 800"/>
                <a:gd name="T5" fmla="*/ 181 h 276"/>
                <a:gd name="T6" fmla="*/ 449 w 800"/>
                <a:gd name="T7" fmla="*/ 148 h 276"/>
                <a:gd name="T8" fmla="*/ 57 w 800"/>
                <a:gd name="T9" fmla="*/ 74 h 276"/>
                <a:gd name="T10" fmla="*/ 743 w 800"/>
                <a:gd name="T11" fmla="*/ 159 h 276"/>
                <a:gd name="T12" fmla="*/ 15 w 800"/>
                <a:gd name="T13" fmla="*/ 195 h 276"/>
                <a:gd name="T14" fmla="*/ 47 w 800"/>
                <a:gd name="T15" fmla="*/ 195 h 276"/>
                <a:gd name="T16" fmla="*/ 15 w 800"/>
                <a:gd name="T17" fmla="*/ 243 h 276"/>
                <a:gd name="T18" fmla="*/ 47 w 800"/>
                <a:gd name="T19" fmla="*/ 117 h 276"/>
                <a:gd name="T20" fmla="*/ 15 w 800"/>
                <a:gd name="T21" fmla="*/ 117 h 276"/>
                <a:gd name="T22" fmla="*/ 47 w 800"/>
                <a:gd name="T23" fmla="*/ 74 h 276"/>
                <a:gd name="T24" fmla="*/ 15 w 800"/>
                <a:gd name="T25" fmla="*/ 163 h 276"/>
                <a:gd name="T26" fmla="*/ 47 w 800"/>
                <a:gd name="T27" fmla="*/ 163 h 276"/>
                <a:gd name="T28" fmla="*/ 15 w 800"/>
                <a:gd name="T29" fmla="*/ 192 h 276"/>
                <a:gd name="T30" fmla="*/ 47 w 800"/>
                <a:gd name="T31" fmla="*/ 159 h 276"/>
                <a:gd name="T32" fmla="*/ 15 w 800"/>
                <a:gd name="T33" fmla="*/ 159 h 276"/>
                <a:gd name="T34" fmla="*/ 47 w 800"/>
                <a:gd name="T35" fmla="*/ 121 h 276"/>
                <a:gd name="T36" fmla="*/ 28 w 800"/>
                <a:gd name="T37" fmla="*/ 51 h 276"/>
                <a:gd name="T38" fmla="*/ 726 w 800"/>
                <a:gd name="T39" fmla="*/ 51 h 276"/>
                <a:gd name="T40" fmla="*/ 726 w 800"/>
                <a:gd name="T41" fmla="*/ 51 h 276"/>
                <a:gd name="T42" fmla="*/ 783 w 800"/>
                <a:gd name="T43" fmla="*/ 59 h 276"/>
                <a:gd name="T44" fmla="*/ 28 w 800"/>
                <a:gd name="T45" fmla="*/ 51 h 276"/>
                <a:gd name="T46" fmla="*/ 133 w 800"/>
                <a:gd name="T47" fmla="*/ 10 h 276"/>
                <a:gd name="T48" fmla="*/ 710 w 800"/>
                <a:gd name="T49" fmla="*/ 41 h 276"/>
                <a:gd name="T50" fmla="*/ 133 w 800"/>
                <a:gd name="T51" fmla="*/ 10 h 276"/>
                <a:gd name="T52" fmla="*/ 753 w 800"/>
                <a:gd name="T53" fmla="*/ 143 h 276"/>
                <a:gd name="T54" fmla="*/ 785 w 800"/>
                <a:gd name="T55" fmla="*/ 178 h 276"/>
                <a:gd name="T56" fmla="*/ 753 w 800"/>
                <a:gd name="T57" fmla="*/ 143 h 276"/>
                <a:gd name="T58" fmla="*/ 785 w 800"/>
                <a:gd name="T59" fmla="*/ 139 h 276"/>
                <a:gd name="T60" fmla="*/ 753 w 800"/>
                <a:gd name="T61" fmla="*/ 74 h 276"/>
                <a:gd name="T62" fmla="*/ 785 w 800"/>
                <a:gd name="T63" fmla="*/ 139 h 276"/>
                <a:gd name="T64" fmla="*/ 800 w 800"/>
                <a:gd name="T65" fmla="*/ 59 h 276"/>
                <a:gd name="T66" fmla="*/ 775 w 800"/>
                <a:gd name="T67" fmla="*/ 41 h 276"/>
                <a:gd name="T68" fmla="*/ 666 w 800"/>
                <a:gd name="T69" fmla="*/ 0 h 276"/>
                <a:gd name="T70" fmla="*/ 84 w 800"/>
                <a:gd name="T71" fmla="*/ 41 h 276"/>
                <a:gd name="T72" fmla="*/ 0 w 800"/>
                <a:gd name="T73" fmla="*/ 59 h 276"/>
                <a:gd name="T74" fmla="*/ 0 w 800"/>
                <a:gd name="T75" fmla="*/ 59 h 276"/>
                <a:gd name="T76" fmla="*/ 492 w 800"/>
                <a:gd name="T77" fmla="*/ 258 h 276"/>
                <a:gd name="T78" fmla="*/ 542 w 800"/>
                <a:gd name="T79" fmla="*/ 250 h 276"/>
                <a:gd name="T80" fmla="*/ 492 w 800"/>
                <a:gd name="T81" fmla="*/ 243 h 276"/>
                <a:gd name="T82" fmla="*/ 57 w 800"/>
                <a:gd name="T83" fmla="*/ 173 h 276"/>
                <a:gd name="T84" fmla="*/ 743 w 800"/>
                <a:gd name="T85" fmla="*/ 173 h 276"/>
                <a:gd name="T86" fmla="*/ 620 w 800"/>
                <a:gd name="T87" fmla="*/ 243 h 276"/>
                <a:gd name="T88" fmla="*/ 569 w 800"/>
                <a:gd name="T89" fmla="*/ 250 h 276"/>
                <a:gd name="T90" fmla="*/ 620 w 800"/>
                <a:gd name="T91" fmla="*/ 258 h 276"/>
                <a:gd name="T92" fmla="*/ 800 w 800"/>
                <a:gd name="T93" fmla="*/ 5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0" h="276">
                  <a:moveTo>
                    <a:pt x="753" y="181"/>
                  </a:moveTo>
                  <a:lnTo>
                    <a:pt x="753" y="181"/>
                  </a:lnTo>
                  <a:lnTo>
                    <a:pt x="785" y="181"/>
                  </a:lnTo>
                  <a:lnTo>
                    <a:pt x="785" y="243"/>
                  </a:lnTo>
                  <a:lnTo>
                    <a:pt x="753" y="243"/>
                  </a:lnTo>
                  <a:lnTo>
                    <a:pt x="753" y="181"/>
                  </a:lnTo>
                  <a:close/>
                  <a:moveTo>
                    <a:pt x="449" y="148"/>
                  </a:moveTo>
                  <a:lnTo>
                    <a:pt x="449" y="148"/>
                  </a:lnTo>
                  <a:cubicBezTo>
                    <a:pt x="289" y="148"/>
                    <a:pt x="94" y="157"/>
                    <a:pt x="57" y="159"/>
                  </a:cubicBezTo>
                  <a:lnTo>
                    <a:pt x="57" y="74"/>
                  </a:lnTo>
                  <a:lnTo>
                    <a:pt x="743" y="74"/>
                  </a:lnTo>
                  <a:lnTo>
                    <a:pt x="743" y="159"/>
                  </a:lnTo>
                  <a:cubicBezTo>
                    <a:pt x="719" y="157"/>
                    <a:pt x="606" y="148"/>
                    <a:pt x="449" y="148"/>
                  </a:cubicBezTo>
                  <a:close/>
                  <a:moveTo>
                    <a:pt x="15" y="195"/>
                  </a:moveTo>
                  <a:lnTo>
                    <a:pt x="15" y="195"/>
                  </a:lnTo>
                  <a:lnTo>
                    <a:pt x="47" y="195"/>
                  </a:lnTo>
                  <a:lnTo>
                    <a:pt x="47" y="243"/>
                  </a:lnTo>
                  <a:lnTo>
                    <a:pt x="15" y="243"/>
                  </a:lnTo>
                  <a:lnTo>
                    <a:pt x="15" y="195"/>
                  </a:lnTo>
                  <a:close/>
                  <a:moveTo>
                    <a:pt x="47" y="117"/>
                  </a:moveTo>
                  <a:lnTo>
                    <a:pt x="47" y="117"/>
                  </a:lnTo>
                  <a:lnTo>
                    <a:pt x="15" y="117"/>
                  </a:lnTo>
                  <a:lnTo>
                    <a:pt x="15" y="74"/>
                  </a:lnTo>
                  <a:lnTo>
                    <a:pt x="47" y="74"/>
                  </a:lnTo>
                  <a:lnTo>
                    <a:pt x="47" y="117"/>
                  </a:lnTo>
                  <a:close/>
                  <a:moveTo>
                    <a:pt x="15" y="163"/>
                  </a:moveTo>
                  <a:lnTo>
                    <a:pt x="15" y="163"/>
                  </a:lnTo>
                  <a:lnTo>
                    <a:pt x="47" y="163"/>
                  </a:lnTo>
                  <a:lnTo>
                    <a:pt x="47" y="192"/>
                  </a:lnTo>
                  <a:lnTo>
                    <a:pt x="15" y="192"/>
                  </a:lnTo>
                  <a:lnTo>
                    <a:pt x="15" y="163"/>
                  </a:lnTo>
                  <a:close/>
                  <a:moveTo>
                    <a:pt x="47" y="159"/>
                  </a:moveTo>
                  <a:lnTo>
                    <a:pt x="47" y="159"/>
                  </a:lnTo>
                  <a:lnTo>
                    <a:pt x="15" y="159"/>
                  </a:lnTo>
                  <a:lnTo>
                    <a:pt x="15" y="121"/>
                  </a:lnTo>
                  <a:lnTo>
                    <a:pt x="47" y="121"/>
                  </a:lnTo>
                  <a:lnTo>
                    <a:pt x="47" y="159"/>
                  </a:lnTo>
                  <a:close/>
                  <a:moveTo>
                    <a:pt x="28" y="51"/>
                  </a:moveTo>
                  <a:lnTo>
                    <a:pt x="28" y="51"/>
                  </a:lnTo>
                  <a:lnTo>
                    <a:pt x="726" y="51"/>
                  </a:lnTo>
                  <a:lnTo>
                    <a:pt x="726" y="51"/>
                  </a:lnTo>
                  <a:lnTo>
                    <a:pt x="726" y="51"/>
                  </a:lnTo>
                  <a:lnTo>
                    <a:pt x="772" y="51"/>
                  </a:lnTo>
                  <a:lnTo>
                    <a:pt x="783" y="59"/>
                  </a:lnTo>
                  <a:lnTo>
                    <a:pt x="17" y="59"/>
                  </a:lnTo>
                  <a:lnTo>
                    <a:pt x="28" y="51"/>
                  </a:lnTo>
                  <a:close/>
                  <a:moveTo>
                    <a:pt x="133" y="10"/>
                  </a:moveTo>
                  <a:lnTo>
                    <a:pt x="133" y="10"/>
                  </a:lnTo>
                  <a:lnTo>
                    <a:pt x="663" y="10"/>
                  </a:lnTo>
                  <a:lnTo>
                    <a:pt x="710" y="41"/>
                  </a:lnTo>
                  <a:lnTo>
                    <a:pt x="99" y="41"/>
                  </a:lnTo>
                  <a:lnTo>
                    <a:pt x="133" y="10"/>
                  </a:lnTo>
                  <a:close/>
                  <a:moveTo>
                    <a:pt x="753" y="143"/>
                  </a:moveTo>
                  <a:lnTo>
                    <a:pt x="753" y="143"/>
                  </a:lnTo>
                  <a:lnTo>
                    <a:pt x="785" y="143"/>
                  </a:lnTo>
                  <a:lnTo>
                    <a:pt x="785" y="178"/>
                  </a:lnTo>
                  <a:lnTo>
                    <a:pt x="753" y="178"/>
                  </a:lnTo>
                  <a:lnTo>
                    <a:pt x="753" y="143"/>
                  </a:lnTo>
                  <a:close/>
                  <a:moveTo>
                    <a:pt x="785" y="139"/>
                  </a:moveTo>
                  <a:lnTo>
                    <a:pt x="785" y="139"/>
                  </a:lnTo>
                  <a:lnTo>
                    <a:pt x="753" y="139"/>
                  </a:lnTo>
                  <a:lnTo>
                    <a:pt x="753" y="74"/>
                  </a:lnTo>
                  <a:lnTo>
                    <a:pt x="785" y="74"/>
                  </a:lnTo>
                  <a:lnTo>
                    <a:pt x="785" y="139"/>
                  </a:lnTo>
                  <a:close/>
                  <a:moveTo>
                    <a:pt x="800" y="59"/>
                  </a:moveTo>
                  <a:lnTo>
                    <a:pt x="800" y="59"/>
                  </a:lnTo>
                  <a:lnTo>
                    <a:pt x="799" y="59"/>
                  </a:lnTo>
                  <a:lnTo>
                    <a:pt x="775" y="41"/>
                  </a:lnTo>
                  <a:lnTo>
                    <a:pt x="729" y="41"/>
                  </a:lnTo>
                  <a:lnTo>
                    <a:pt x="666" y="0"/>
                  </a:lnTo>
                  <a:lnTo>
                    <a:pt x="129" y="0"/>
                  </a:lnTo>
                  <a:lnTo>
                    <a:pt x="84" y="41"/>
                  </a:lnTo>
                  <a:lnTo>
                    <a:pt x="24" y="4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258"/>
                  </a:lnTo>
                  <a:lnTo>
                    <a:pt x="492" y="258"/>
                  </a:lnTo>
                  <a:cubicBezTo>
                    <a:pt x="495" y="268"/>
                    <a:pt x="505" y="276"/>
                    <a:pt x="516" y="276"/>
                  </a:cubicBezTo>
                  <a:cubicBezTo>
                    <a:pt x="531" y="276"/>
                    <a:pt x="542" y="264"/>
                    <a:pt x="542" y="250"/>
                  </a:cubicBezTo>
                  <a:cubicBezTo>
                    <a:pt x="542" y="236"/>
                    <a:pt x="531" y="224"/>
                    <a:pt x="516" y="224"/>
                  </a:cubicBezTo>
                  <a:cubicBezTo>
                    <a:pt x="505" y="224"/>
                    <a:pt x="495" y="232"/>
                    <a:pt x="492" y="243"/>
                  </a:cubicBezTo>
                  <a:lnTo>
                    <a:pt x="57" y="243"/>
                  </a:lnTo>
                  <a:lnTo>
                    <a:pt x="57" y="173"/>
                  </a:lnTo>
                  <a:cubicBezTo>
                    <a:pt x="92" y="172"/>
                    <a:pt x="288" y="162"/>
                    <a:pt x="449" y="162"/>
                  </a:cubicBezTo>
                  <a:cubicBezTo>
                    <a:pt x="609" y="162"/>
                    <a:pt x="723" y="172"/>
                    <a:pt x="743" y="173"/>
                  </a:cubicBezTo>
                  <a:lnTo>
                    <a:pt x="743" y="243"/>
                  </a:lnTo>
                  <a:lnTo>
                    <a:pt x="620" y="243"/>
                  </a:lnTo>
                  <a:cubicBezTo>
                    <a:pt x="617" y="232"/>
                    <a:pt x="607" y="224"/>
                    <a:pt x="595" y="224"/>
                  </a:cubicBezTo>
                  <a:cubicBezTo>
                    <a:pt x="581" y="224"/>
                    <a:pt x="569" y="236"/>
                    <a:pt x="569" y="250"/>
                  </a:cubicBezTo>
                  <a:cubicBezTo>
                    <a:pt x="569" y="264"/>
                    <a:pt x="581" y="276"/>
                    <a:pt x="595" y="276"/>
                  </a:cubicBezTo>
                  <a:cubicBezTo>
                    <a:pt x="607" y="276"/>
                    <a:pt x="616" y="268"/>
                    <a:pt x="620" y="258"/>
                  </a:cubicBezTo>
                  <a:lnTo>
                    <a:pt x="800" y="258"/>
                  </a:lnTo>
                  <a:lnTo>
                    <a:pt x="800" y="5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1" name="Freeform 70"/>
            <p:cNvSpPr>
              <a:spLocks/>
            </p:cNvSpPr>
            <p:nvPr/>
          </p:nvSpPr>
          <p:spPr bwMode="auto">
            <a:xfrm>
              <a:off x="5346700" y="1150938"/>
              <a:ext cx="12700" cy="12700"/>
            </a:xfrm>
            <a:custGeom>
              <a:avLst/>
              <a:gdLst>
                <a:gd name="T0" fmla="*/ 13 w 13"/>
                <a:gd name="T1" fmla="*/ 0 h 13"/>
                <a:gd name="T2" fmla="*/ 13 w 13"/>
                <a:gd name="T3" fmla="*/ 0 h 13"/>
                <a:gd name="T4" fmla="*/ 0 w 13"/>
                <a:gd name="T5" fmla="*/ 0 h 13"/>
                <a:gd name="T6" fmla="*/ 0 w 13"/>
                <a:gd name="T7" fmla="*/ 13 h 13"/>
                <a:gd name="T8" fmla="*/ 13 w 13"/>
                <a:gd name="T9" fmla="*/ 13 h 13"/>
                <a:gd name="T10" fmla="*/ 13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5346700" y="1130300"/>
              <a:ext cx="12700" cy="12700"/>
            </a:xfrm>
            <a:custGeom>
              <a:avLst/>
              <a:gdLst>
                <a:gd name="T0" fmla="*/ 13 w 13"/>
                <a:gd name="T1" fmla="*/ 0 h 14"/>
                <a:gd name="T2" fmla="*/ 13 w 13"/>
                <a:gd name="T3" fmla="*/ 0 h 14"/>
                <a:gd name="T4" fmla="*/ 0 w 13"/>
                <a:gd name="T5" fmla="*/ 0 h 14"/>
                <a:gd name="T6" fmla="*/ 0 w 13"/>
                <a:gd name="T7" fmla="*/ 14 h 14"/>
                <a:gd name="T8" fmla="*/ 13 w 13"/>
                <a:gd name="T9" fmla="*/ 14 h 14"/>
                <a:gd name="T10" fmla="*/ 13 w 1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3" name="Freeform 72"/>
            <p:cNvSpPr>
              <a:spLocks/>
            </p:cNvSpPr>
            <p:nvPr/>
          </p:nvSpPr>
          <p:spPr bwMode="auto">
            <a:xfrm>
              <a:off x="5345113" y="1179513"/>
              <a:ext cx="15875" cy="17463"/>
            </a:xfrm>
            <a:custGeom>
              <a:avLst/>
              <a:gdLst>
                <a:gd name="T0" fmla="*/ 0 w 17"/>
                <a:gd name="T1" fmla="*/ 17 h 17"/>
                <a:gd name="T2" fmla="*/ 0 w 17"/>
                <a:gd name="T3" fmla="*/ 17 h 17"/>
                <a:gd name="T4" fmla="*/ 17 w 17"/>
                <a:gd name="T5" fmla="*/ 17 h 17"/>
                <a:gd name="T6" fmla="*/ 17 w 17"/>
                <a:gd name="T7" fmla="*/ 0 h 17"/>
                <a:gd name="T8" fmla="*/ 0 w 17"/>
                <a:gd name="T9" fmla="*/ 0 h 17"/>
                <a:gd name="T10" fmla="*/ 0 w 1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0" y="17"/>
                  </a:moveTo>
                  <a:lnTo>
                    <a:pt x="0" y="17"/>
                  </a:lnTo>
                  <a:lnTo>
                    <a:pt x="17" y="17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4640263" y="1196975"/>
              <a:ext cx="15875" cy="15875"/>
            </a:xfrm>
            <a:custGeom>
              <a:avLst/>
              <a:gdLst>
                <a:gd name="T0" fmla="*/ 0 w 17"/>
                <a:gd name="T1" fmla="*/ 16 h 16"/>
                <a:gd name="T2" fmla="*/ 0 w 17"/>
                <a:gd name="T3" fmla="*/ 16 h 16"/>
                <a:gd name="T4" fmla="*/ 17 w 17"/>
                <a:gd name="T5" fmla="*/ 16 h 16"/>
                <a:gd name="T6" fmla="*/ 17 w 17"/>
                <a:gd name="T7" fmla="*/ 0 h 16"/>
                <a:gd name="T8" fmla="*/ 0 w 17"/>
                <a:gd name="T9" fmla="*/ 0 h 16"/>
                <a:gd name="T10" fmla="*/ 0 w 17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16"/>
                  </a:moveTo>
                  <a:lnTo>
                    <a:pt x="0" y="16"/>
                  </a:ln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5" name="Freeform 74"/>
            <p:cNvSpPr>
              <a:spLocks/>
            </p:cNvSpPr>
            <p:nvPr/>
          </p:nvSpPr>
          <p:spPr bwMode="auto">
            <a:xfrm>
              <a:off x="4640263" y="1254125"/>
              <a:ext cx="1588" cy="3175"/>
            </a:xfrm>
            <a:custGeom>
              <a:avLst/>
              <a:gdLst>
                <a:gd name="T0" fmla="*/ 2 w 3"/>
                <a:gd name="T1" fmla="*/ 1 h 3"/>
                <a:gd name="T2" fmla="*/ 2 w 3"/>
                <a:gd name="T3" fmla="*/ 1 h 3"/>
                <a:gd name="T4" fmla="*/ 1 w 3"/>
                <a:gd name="T5" fmla="*/ 1 h 3"/>
                <a:gd name="T6" fmla="*/ 1 w 3"/>
                <a:gd name="T7" fmla="*/ 0 h 3"/>
                <a:gd name="T8" fmla="*/ 0 w 3"/>
                <a:gd name="T9" fmla="*/ 0 h 3"/>
                <a:gd name="T10" fmla="*/ 0 w 3"/>
                <a:gd name="T11" fmla="*/ 3 h 3"/>
                <a:gd name="T12" fmla="*/ 1 w 3"/>
                <a:gd name="T13" fmla="*/ 3 h 3"/>
                <a:gd name="T14" fmla="*/ 1 w 3"/>
                <a:gd name="T15" fmla="*/ 1 h 3"/>
                <a:gd name="T16" fmla="*/ 2 w 3"/>
                <a:gd name="T17" fmla="*/ 1 h 3"/>
                <a:gd name="T18" fmla="*/ 2 w 3"/>
                <a:gd name="T19" fmla="*/ 3 h 3"/>
                <a:gd name="T20" fmla="*/ 3 w 3"/>
                <a:gd name="T21" fmla="*/ 3 h 3"/>
                <a:gd name="T22" fmla="*/ 3 w 3"/>
                <a:gd name="T23" fmla="*/ 0 h 3"/>
                <a:gd name="T24" fmla="*/ 2 w 3"/>
                <a:gd name="T25" fmla="*/ 0 h 3"/>
                <a:gd name="T26" fmla="*/ 2 w 3"/>
                <a:gd name="T2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4641850" y="1254125"/>
              <a:ext cx="3175" cy="3175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2 w 3"/>
                <a:gd name="T5" fmla="*/ 2 h 3"/>
                <a:gd name="T6" fmla="*/ 1 w 3"/>
                <a:gd name="T7" fmla="*/ 2 h 3"/>
                <a:gd name="T8" fmla="*/ 1 w 3"/>
                <a:gd name="T9" fmla="*/ 0 h 3"/>
                <a:gd name="T10" fmla="*/ 0 w 3"/>
                <a:gd name="T11" fmla="*/ 0 h 3"/>
                <a:gd name="T12" fmla="*/ 0 w 3"/>
                <a:gd name="T13" fmla="*/ 2 h 3"/>
                <a:gd name="T14" fmla="*/ 1 w 3"/>
                <a:gd name="T15" fmla="*/ 2 h 3"/>
                <a:gd name="T16" fmla="*/ 2 w 3"/>
                <a:gd name="T17" fmla="*/ 3 h 3"/>
                <a:gd name="T18" fmla="*/ 3 w 3"/>
                <a:gd name="T19" fmla="*/ 2 h 3"/>
                <a:gd name="T20" fmla="*/ 3 w 3"/>
                <a:gd name="T21" fmla="*/ 2 h 3"/>
                <a:gd name="T22" fmla="*/ 3 w 3"/>
                <a:gd name="T23" fmla="*/ 0 h 3"/>
                <a:gd name="T24" fmla="*/ 3 w 3"/>
                <a:gd name="T25" fmla="*/ 0 h 3"/>
                <a:gd name="T26" fmla="*/ 3 w 3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2"/>
                  </a:lnTo>
                  <a:cubicBezTo>
                    <a:pt x="3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7" name="Freeform 76"/>
            <p:cNvSpPr>
              <a:spLocks noEditPoints="1"/>
            </p:cNvSpPr>
            <p:nvPr/>
          </p:nvSpPr>
          <p:spPr bwMode="auto">
            <a:xfrm>
              <a:off x="4646613" y="1254125"/>
              <a:ext cx="3175" cy="317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1 w 3"/>
                <a:gd name="T5" fmla="*/ 0 h 3"/>
                <a:gd name="T6" fmla="*/ 2 w 3"/>
                <a:gd name="T7" fmla="*/ 1 h 3"/>
                <a:gd name="T8" fmla="*/ 1 w 3"/>
                <a:gd name="T9" fmla="*/ 1 h 3"/>
                <a:gd name="T10" fmla="*/ 1 w 3"/>
                <a:gd name="T11" fmla="*/ 0 h 3"/>
                <a:gd name="T12" fmla="*/ 1 w 3"/>
                <a:gd name="T13" fmla="*/ 0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2 h 3"/>
                <a:gd name="T20" fmla="*/ 2 w 3"/>
                <a:gd name="T21" fmla="*/ 2 h 3"/>
                <a:gd name="T22" fmla="*/ 2 w 3"/>
                <a:gd name="T23" fmla="*/ 3 h 3"/>
                <a:gd name="T24" fmla="*/ 3 w 3"/>
                <a:gd name="T25" fmla="*/ 3 h 3"/>
                <a:gd name="T26" fmla="*/ 2 w 3"/>
                <a:gd name="T27" fmla="*/ 0 h 3"/>
                <a:gd name="T28" fmla="*/ 1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1" y="1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>
              <a:off x="4649788" y="1254125"/>
              <a:ext cx="4763" cy="3175"/>
            </a:xfrm>
            <a:custGeom>
              <a:avLst/>
              <a:gdLst>
                <a:gd name="T0" fmla="*/ 3 w 5"/>
                <a:gd name="T1" fmla="*/ 2 h 3"/>
                <a:gd name="T2" fmla="*/ 3 w 5"/>
                <a:gd name="T3" fmla="*/ 2 h 3"/>
                <a:gd name="T4" fmla="*/ 3 w 5"/>
                <a:gd name="T5" fmla="*/ 0 h 3"/>
                <a:gd name="T6" fmla="*/ 2 w 5"/>
                <a:gd name="T7" fmla="*/ 0 h 3"/>
                <a:gd name="T8" fmla="*/ 1 w 5"/>
                <a:gd name="T9" fmla="*/ 2 h 3"/>
                <a:gd name="T10" fmla="*/ 0 w 5"/>
                <a:gd name="T11" fmla="*/ 0 h 3"/>
                <a:gd name="T12" fmla="*/ 0 w 5"/>
                <a:gd name="T13" fmla="*/ 0 h 3"/>
                <a:gd name="T14" fmla="*/ 1 w 5"/>
                <a:gd name="T15" fmla="*/ 3 h 3"/>
                <a:gd name="T16" fmla="*/ 2 w 5"/>
                <a:gd name="T17" fmla="*/ 3 h 3"/>
                <a:gd name="T18" fmla="*/ 2 w 5"/>
                <a:gd name="T19" fmla="*/ 0 h 3"/>
                <a:gd name="T20" fmla="*/ 3 w 5"/>
                <a:gd name="T21" fmla="*/ 3 h 3"/>
                <a:gd name="T22" fmla="*/ 4 w 5"/>
                <a:gd name="T23" fmla="*/ 3 h 3"/>
                <a:gd name="T24" fmla="*/ 5 w 5"/>
                <a:gd name="T25" fmla="*/ 0 h 3"/>
                <a:gd name="T26" fmla="*/ 4 w 5"/>
                <a:gd name="T27" fmla="*/ 0 h 3"/>
                <a:gd name="T28" fmla="*/ 3 w 5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59" name="Freeform 78"/>
            <p:cNvSpPr>
              <a:spLocks/>
            </p:cNvSpPr>
            <p:nvPr/>
          </p:nvSpPr>
          <p:spPr bwMode="auto">
            <a:xfrm>
              <a:off x="4654550" y="1254125"/>
              <a:ext cx="1588" cy="3175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1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3 h 3"/>
                <a:gd name="T10" fmla="*/ 3 w 3"/>
                <a:gd name="T11" fmla="*/ 2 h 3"/>
                <a:gd name="T12" fmla="*/ 2 w 3"/>
                <a:gd name="T13" fmla="*/ 2 h 3"/>
                <a:gd name="T14" fmla="*/ 1 w 3"/>
                <a:gd name="T15" fmla="*/ 1 h 3"/>
                <a:gd name="T16" fmla="*/ 3 w 3"/>
                <a:gd name="T17" fmla="*/ 1 h 3"/>
                <a:gd name="T18" fmla="*/ 3 w 3"/>
                <a:gd name="T19" fmla="*/ 1 h 3"/>
                <a:gd name="T20" fmla="*/ 1 w 3"/>
                <a:gd name="T21" fmla="*/ 1 h 3"/>
                <a:gd name="T22" fmla="*/ 2 w 3"/>
                <a:gd name="T23" fmla="*/ 0 h 3"/>
                <a:gd name="T24" fmla="*/ 3 w 3"/>
                <a:gd name="T25" fmla="*/ 0 h 3"/>
                <a:gd name="T26" fmla="*/ 3 w 3"/>
                <a:gd name="T27" fmla="*/ 0 h 3"/>
                <a:gd name="T28" fmla="*/ 2 w 3"/>
                <a:gd name="T29" fmla="*/ 0 h 3"/>
                <a:gd name="T30" fmla="*/ 0 w 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cubicBezTo>
                    <a:pt x="1" y="2"/>
                    <a:pt x="1" y="2"/>
                    <a:pt x="1" y="1"/>
                  </a:cubicBez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cubicBezTo>
                    <a:pt x="1" y="0"/>
                    <a:pt x="1" y="0"/>
                    <a:pt x="2" y="0"/>
                  </a:cubicBez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0" name="Freeform 79"/>
            <p:cNvSpPr>
              <a:spLocks/>
            </p:cNvSpPr>
            <p:nvPr/>
          </p:nvSpPr>
          <p:spPr bwMode="auto">
            <a:xfrm>
              <a:off x="4656138" y="1254125"/>
              <a:ext cx="1588" cy="3175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0 h 3"/>
                <a:gd name="T8" fmla="*/ 0 w 1"/>
                <a:gd name="T9" fmla="*/ 0 h 3"/>
                <a:gd name="T10" fmla="*/ 0 w 1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1" name="Freeform 80"/>
            <p:cNvSpPr>
              <a:spLocks/>
            </p:cNvSpPr>
            <p:nvPr/>
          </p:nvSpPr>
          <p:spPr bwMode="auto">
            <a:xfrm>
              <a:off x="4640263" y="1241425"/>
              <a:ext cx="6350" cy="7938"/>
            </a:xfrm>
            <a:custGeom>
              <a:avLst/>
              <a:gdLst>
                <a:gd name="T0" fmla="*/ 7 w 7"/>
                <a:gd name="T1" fmla="*/ 9 h 9"/>
                <a:gd name="T2" fmla="*/ 7 w 7"/>
                <a:gd name="T3" fmla="*/ 9 h 9"/>
                <a:gd name="T4" fmla="*/ 7 w 7"/>
                <a:gd name="T5" fmla="*/ 9 h 9"/>
                <a:gd name="T6" fmla="*/ 7 w 7"/>
                <a:gd name="T7" fmla="*/ 9 h 9"/>
                <a:gd name="T8" fmla="*/ 2 w 7"/>
                <a:gd name="T9" fmla="*/ 0 h 9"/>
                <a:gd name="T10" fmla="*/ 0 w 7"/>
                <a:gd name="T11" fmla="*/ 3 h 9"/>
                <a:gd name="T12" fmla="*/ 1 w 7"/>
                <a:gd name="T13" fmla="*/ 5 h 9"/>
                <a:gd name="T14" fmla="*/ 7 w 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lnTo>
                    <a:pt x="7" y="9"/>
                  </a:lnTo>
                  <a:lnTo>
                    <a:pt x="7" y="9"/>
                  </a:lnTo>
                  <a:cubicBezTo>
                    <a:pt x="7" y="9"/>
                    <a:pt x="7" y="9"/>
                    <a:pt x="7" y="9"/>
                  </a:cubicBezTo>
                  <a:cubicBezTo>
                    <a:pt x="5" y="4"/>
                    <a:pt x="2" y="0"/>
                    <a:pt x="2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3" y="7"/>
                    <a:pt x="6" y="9"/>
                    <a:pt x="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2" name="Freeform 81"/>
            <p:cNvSpPr>
              <a:spLocks/>
            </p:cNvSpPr>
            <p:nvPr/>
          </p:nvSpPr>
          <p:spPr bwMode="auto">
            <a:xfrm>
              <a:off x="4641850" y="1250950"/>
              <a:ext cx="4763" cy="15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0 h 2"/>
                <a:gd name="T4" fmla="*/ 6 w 6"/>
                <a:gd name="T5" fmla="*/ 0 h 2"/>
                <a:gd name="T6" fmla="*/ 6 w 6"/>
                <a:gd name="T7" fmla="*/ 0 h 2"/>
                <a:gd name="T8" fmla="*/ 0 w 6"/>
                <a:gd name="T9" fmla="*/ 0 h 2"/>
                <a:gd name="T10" fmla="*/ 3 w 6"/>
                <a:gd name="T11" fmla="*/ 2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0"/>
                  </a:ln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0"/>
                  </a:lnTo>
                  <a:cubicBezTo>
                    <a:pt x="0" y="1"/>
                    <a:pt x="1" y="2"/>
                    <a:pt x="3" y="2"/>
                  </a:cubicBezTo>
                  <a:cubicBezTo>
                    <a:pt x="3" y="2"/>
                    <a:pt x="5" y="1"/>
                    <a:pt x="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3" name="Freeform 82"/>
            <p:cNvSpPr>
              <a:spLocks/>
            </p:cNvSpPr>
            <p:nvPr/>
          </p:nvSpPr>
          <p:spPr bwMode="auto">
            <a:xfrm>
              <a:off x="4640263" y="1246188"/>
              <a:ext cx="6350" cy="4763"/>
            </a:xfrm>
            <a:custGeom>
              <a:avLst/>
              <a:gdLst>
                <a:gd name="T0" fmla="*/ 2 w 8"/>
                <a:gd name="T1" fmla="*/ 4 h 5"/>
                <a:gd name="T2" fmla="*/ 2 w 8"/>
                <a:gd name="T3" fmla="*/ 4 h 5"/>
                <a:gd name="T4" fmla="*/ 3 w 8"/>
                <a:gd name="T5" fmla="*/ 5 h 5"/>
                <a:gd name="T6" fmla="*/ 8 w 8"/>
                <a:gd name="T7" fmla="*/ 5 h 5"/>
                <a:gd name="T8" fmla="*/ 8 w 8"/>
                <a:gd name="T9" fmla="*/ 5 h 5"/>
                <a:gd name="T10" fmla="*/ 8 w 8"/>
                <a:gd name="T11" fmla="*/ 5 h 5"/>
                <a:gd name="T12" fmla="*/ 0 w 8"/>
                <a:gd name="T13" fmla="*/ 0 h 5"/>
                <a:gd name="T14" fmla="*/ 0 w 8"/>
                <a:gd name="T15" fmla="*/ 1 h 5"/>
                <a:gd name="T16" fmla="*/ 0 w 8"/>
                <a:gd name="T17" fmla="*/ 2 h 5"/>
                <a:gd name="T18" fmla="*/ 0 w 8"/>
                <a:gd name="T19" fmla="*/ 3 h 5"/>
                <a:gd name="T20" fmla="*/ 2 w 8"/>
                <a:gd name="T2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5">
                  <a:moveTo>
                    <a:pt x="2" y="4"/>
                  </a:moveTo>
                  <a:lnTo>
                    <a:pt x="2" y="4"/>
                  </a:ln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7" y="5"/>
                    <a:pt x="8" y="5"/>
                  </a:cubicBezTo>
                  <a:lnTo>
                    <a:pt x="8" y="5"/>
                  </a:lnTo>
                  <a:cubicBezTo>
                    <a:pt x="8" y="5"/>
                    <a:pt x="8" y="5"/>
                    <a:pt x="8" y="5"/>
                  </a:cubicBezTo>
                  <a:cubicBezTo>
                    <a:pt x="5" y="3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2"/>
                  </a:ln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2" y="4"/>
                    <a:pt x="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4" name="Freeform 83"/>
            <p:cNvSpPr>
              <a:spLocks/>
            </p:cNvSpPr>
            <p:nvPr/>
          </p:nvSpPr>
          <p:spPr bwMode="auto">
            <a:xfrm>
              <a:off x="4645025" y="1239838"/>
              <a:ext cx="4763" cy="9525"/>
            </a:xfrm>
            <a:custGeom>
              <a:avLst/>
              <a:gdLst>
                <a:gd name="T0" fmla="*/ 4 w 5"/>
                <a:gd name="T1" fmla="*/ 10 h 11"/>
                <a:gd name="T2" fmla="*/ 4 w 5"/>
                <a:gd name="T3" fmla="*/ 10 h 11"/>
                <a:gd name="T4" fmla="*/ 4 w 5"/>
                <a:gd name="T5" fmla="*/ 10 h 11"/>
                <a:gd name="T6" fmla="*/ 4 w 5"/>
                <a:gd name="T7" fmla="*/ 10 h 11"/>
                <a:gd name="T8" fmla="*/ 3 w 5"/>
                <a:gd name="T9" fmla="*/ 0 h 11"/>
                <a:gd name="T10" fmla="*/ 2 w 5"/>
                <a:gd name="T11" fmla="*/ 0 h 11"/>
                <a:gd name="T12" fmla="*/ 0 w 5"/>
                <a:gd name="T13" fmla="*/ 2 h 11"/>
                <a:gd name="T14" fmla="*/ 0 w 5"/>
                <a:gd name="T15" fmla="*/ 4 h 11"/>
                <a:gd name="T16" fmla="*/ 4 w 5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lnTo>
                    <a:pt x="4" y="10"/>
                  </a:lnTo>
                  <a:cubicBezTo>
                    <a:pt x="4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6"/>
                    <a:pt x="3" y="10"/>
                    <a:pt x="4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5" name="Freeform 84"/>
            <p:cNvSpPr>
              <a:spLocks/>
            </p:cNvSpPr>
            <p:nvPr/>
          </p:nvSpPr>
          <p:spPr bwMode="auto">
            <a:xfrm>
              <a:off x="4648200" y="1239838"/>
              <a:ext cx="4763" cy="9525"/>
            </a:xfrm>
            <a:custGeom>
              <a:avLst/>
              <a:gdLst>
                <a:gd name="T0" fmla="*/ 1 w 5"/>
                <a:gd name="T1" fmla="*/ 10 h 11"/>
                <a:gd name="T2" fmla="*/ 1 w 5"/>
                <a:gd name="T3" fmla="*/ 10 h 11"/>
                <a:gd name="T4" fmla="*/ 1 w 5"/>
                <a:gd name="T5" fmla="*/ 10 h 11"/>
                <a:gd name="T6" fmla="*/ 5 w 5"/>
                <a:gd name="T7" fmla="*/ 4 h 11"/>
                <a:gd name="T8" fmla="*/ 5 w 5"/>
                <a:gd name="T9" fmla="*/ 2 h 11"/>
                <a:gd name="T10" fmla="*/ 3 w 5"/>
                <a:gd name="T11" fmla="*/ 0 h 11"/>
                <a:gd name="T12" fmla="*/ 2 w 5"/>
                <a:gd name="T13" fmla="*/ 0 h 11"/>
                <a:gd name="T14" fmla="*/ 1 w 5"/>
                <a:gd name="T15" fmla="*/ 10 h 11"/>
                <a:gd name="T16" fmla="*/ 1 w 5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">
                  <a:moveTo>
                    <a:pt x="1" y="10"/>
                  </a:moveTo>
                  <a:lnTo>
                    <a:pt x="1" y="10"/>
                  </a:lnTo>
                  <a:cubicBezTo>
                    <a:pt x="1" y="11"/>
                    <a:pt x="1" y="10"/>
                    <a:pt x="1" y="10"/>
                  </a:cubicBezTo>
                  <a:cubicBezTo>
                    <a:pt x="2" y="10"/>
                    <a:pt x="4" y="6"/>
                    <a:pt x="5" y="4"/>
                  </a:cubicBezTo>
                  <a:cubicBezTo>
                    <a:pt x="5" y="4"/>
                    <a:pt x="5" y="2"/>
                    <a:pt x="5" y="2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0" y="2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6" name="Freeform 85"/>
            <p:cNvSpPr>
              <a:spLocks/>
            </p:cNvSpPr>
            <p:nvPr/>
          </p:nvSpPr>
          <p:spPr bwMode="auto">
            <a:xfrm>
              <a:off x="4649788" y="1250950"/>
              <a:ext cx="6350" cy="3175"/>
            </a:xfrm>
            <a:custGeom>
              <a:avLst/>
              <a:gdLst>
                <a:gd name="T0" fmla="*/ 0 w 6"/>
                <a:gd name="T1" fmla="*/ 0 h 3"/>
                <a:gd name="T2" fmla="*/ 0 w 6"/>
                <a:gd name="T3" fmla="*/ 0 h 3"/>
                <a:gd name="T4" fmla="*/ 0 w 6"/>
                <a:gd name="T5" fmla="*/ 0 h 3"/>
                <a:gd name="T6" fmla="*/ 3 w 6"/>
                <a:gd name="T7" fmla="*/ 2 h 3"/>
                <a:gd name="T8" fmla="*/ 6 w 6"/>
                <a:gd name="T9" fmla="*/ 0 h 3"/>
                <a:gd name="T10" fmla="*/ 0 w 6"/>
                <a:gd name="T11" fmla="*/ 0 h 3"/>
                <a:gd name="T12" fmla="*/ 0 w 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" y="1"/>
                    <a:pt x="3" y="2"/>
                    <a:pt x="3" y="2"/>
                  </a:cubicBezTo>
                  <a:cubicBezTo>
                    <a:pt x="3" y="2"/>
                    <a:pt x="5" y="3"/>
                    <a:pt x="6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auto">
            <a:xfrm>
              <a:off x="4649788" y="1246188"/>
              <a:ext cx="7938" cy="4763"/>
            </a:xfrm>
            <a:custGeom>
              <a:avLst/>
              <a:gdLst>
                <a:gd name="T0" fmla="*/ 0 w 8"/>
                <a:gd name="T1" fmla="*/ 5 h 5"/>
                <a:gd name="T2" fmla="*/ 0 w 8"/>
                <a:gd name="T3" fmla="*/ 5 h 5"/>
                <a:gd name="T4" fmla="*/ 0 w 8"/>
                <a:gd name="T5" fmla="*/ 5 h 5"/>
                <a:gd name="T6" fmla="*/ 5 w 8"/>
                <a:gd name="T7" fmla="*/ 5 h 5"/>
                <a:gd name="T8" fmla="*/ 6 w 8"/>
                <a:gd name="T9" fmla="*/ 4 h 5"/>
                <a:gd name="T10" fmla="*/ 8 w 8"/>
                <a:gd name="T11" fmla="*/ 3 h 5"/>
                <a:gd name="T12" fmla="*/ 8 w 8"/>
                <a:gd name="T13" fmla="*/ 1 h 5"/>
                <a:gd name="T14" fmla="*/ 8 w 8"/>
                <a:gd name="T15" fmla="*/ 1 h 5"/>
                <a:gd name="T16" fmla="*/ 8 w 8"/>
                <a:gd name="T17" fmla="*/ 0 h 5"/>
                <a:gd name="T18" fmla="*/ 0 w 8"/>
                <a:gd name="T19" fmla="*/ 5 h 5"/>
                <a:gd name="T20" fmla="*/ 0 w 8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5"/>
                  </a:ln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5" y="5"/>
                    <a:pt x="5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7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lnTo>
                    <a:pt x="8" y="1"/>
                  </a:ln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3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auto">
            <a:xfrm>
              <a:off x="4649788" y="1241425"/>
              <a:ext cx="6350" cy="7938"/>
            </a:xfrm>
            <a:custGeom>
              <a:avLst/>
              <a:gdLst>
                <a:gd name="T0" fmla="*/ 0 w 7"/>
                <a:gd name="T1" fmla="*/ 9 h 9"/>
                <a:gd name="T2" fmla="*/ 0 w 7"/>
                <a:gd name="T3" fmla="*/ 9 h 9"/>
                <a:gd name="T4" fmla="*/ 0 w 7"/>
                <a:gd name="T5" fmla="*/ 9 h 9"/>
                <a:gd name="T6" fmla="*/ 6 w 7"/>
                <a:gd name="T7" fmla="*/ 5 h 9"/>
                <a:gd name="T8" fmla="*/ 7 w 7"/>
                <a:gd name="T9" fmla="*/ 3 h 9"/>
                <a:gd name="T10" fmla="*/ 5 w 7"/>
                <a:gd name="T11" fmla="*/ 0 h 9"/>
                <a:gd name="T12" fmla="*/ 0 w 7"/>
                <a:gd name="T13" fmla="*/ 9 h 9"/>
                <a:gd name="T14" fmla="*/ 0 w 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0" y="9"/>
                  </a:moveTo>
                  <a:lnTo>
                    <a:pt x="0" y="9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4" y="7"/>
                    <a:pt x="6" y="5"/>
                  </a:cubicBezTo>
                  <a:cubicBezTo>
                    <a:pt x="6" y="5"/>
                    <a:pt x="7" y="5"/>
                    <a:pt x="7" y="3"/>
                  </a:cubicBezTo>
                  <a:cubicBezTo>
                    <a:pt x="7" y="2"/>
                    <a:pt x="5" y="0"/>
                    <a:pt x="5" y="0"/>
                  </a:cubicBezTo>
                  <a:cubicBezTo>
                    <a:pt x="5" y="0"/>
                    <a:pt x="2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69" name="Freeform 88"/>
            <p:cNvSpPr>
              <a:spLocks/>
            </p:cNvSpPr>
            <p:nvPr/>
          </p:nvSpPr>
          <p:spPr bwMode="auto">
            <a:xfrm>
              <a:off x="5246688" y="1128713"/>
              <a:ext cx="11113" cy="9525"/>
            </a:xfrm>
            <a:custGeom>
              <a:avLst/>
              <a:gdLst>
                <a:gd name="T0" fmla="*/ 8 w 10"/>
                <a:gd name="T1" fmla="*/ 4 h 10"/>
                <a:gd name="T2" fmla="*/ 8 w 10"/>
                <a:gd name="T3" fmla="*/ 4 h 10"/>
                <a:gd name="T4" fmla="*/ 3 w 10"/>
                <a:gd name="T5" fmla="*/ 4 h 10"/>
                <a:gd name="T6" fmla="*/ 3 w 10"/>
                <a:gd name="T7" fmla="*/ 0 h 10"/>
                <a:gd name="T8" fmla="*/ 0 w 10"/>
                <a:gd name="T9" fmla="*/ 0 h 10"/>
                <a:gd name="T10" fmla="*/ 0 w 10"/>
                <a:gd name="T11" fmla="*/ 10 h 10"/>
                <a:gd name="T12" fmla="*/ 3 w 10"/>
                <a:gd name="T13" fmla="*/ 10 h 10"/>
                <a:gd name="T14" fmla="*/ 3 w 10"/>
                <a:gd name="T15" fmla="*/ 6 h 10"/>
                <a:gd name="T16" fmla="*/ 8 w 10"/>
                <a:gd name="T17" fmla="*/ 6 h 10"/>
                <a:gd name="T18" fmla="*/ 8 w 10"/>
                <a:gd name="T19" fmla="*/ 10 h 10"/>
                <a:gd name="T20" fmla="*/ 10 w 10"/>
                <a:gd name="T21" fmla="*/ 10 h 10"/>
                <a:gd name="T22" fmla="*/ 10 w 10"/>
                <a:gd name="T23" fmla="*/ 0 h 10"/>
                <a:gd name="T24" fmla="*/ 8 w 10"/>
                <a:gd name="T25" fmla="*/ 0 h 10"/>
                <a:gd name="T26" fmla="*/ 8 w 10"/>
                <a:gd name="T2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8" y="4"/>
                  </a:moveTo>
                  <a:lnTo>
                    <a:pt x="8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6"/>
                  </a:lnTo>
                  <a:lnTo>
                    <a:pt x="8" y="6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auto">
            <a:xfrm>
              <a:off x="5259388" y="1128713"/>
              <a:ext cx="9525" cy="9525"/>
            </a:xfrm>
            <a:custGeom>
              <a:avLst/>
              <a:gdLst>
                <a:gd name="T0" fmla="*/ 8 w 10"/>
                <a:gd name="T1" fmla="*/ 6 h 10"/>
                <a:gd name="T2" fmla="*/ 8 w 10"/>
                <a:gd name="T3" fmla="*/ 6 h 10"/>
                <a:gd name="T4" fmla="*/ 5 w 10"/>
                <a:gd name="T5" fmla="*/ 8 h 10"/>
                <a:gd name="T6" fmla="*/ 2 w 10"/>
                <a:gd name="T7" fmla="*/ 6 h 10"/>
                <a:gd name="T8" fmla="*/ 2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  <a:gd name="T14" fmla="*/ 1 w 10"/>
                <a:gd name="T15" fmla="*/ 9 h 10"/>
                <a:gd name="T16" fmla="*/ 5 w 10"/>
                <a:gd name="T17" fmla="*/ 10 h 10"/>
                <a:gd name="T18" fmla="*/ 9 w 10"/>
                <a:gd name="T19" fmla="*/ 9 h 10"/>
                <a:gd name="T20" fmla="*/ 10 w 10"/>
                <a:gd name="T21" fmla="*/ 6 h 10"/>
                <a:gd name="T22" fmla="*/ 10 w 10"/>
                <a:gd name="T23" fmla="*/ 0 h 10"/>
                <a:gd name="T24" fmla="*/ 8 w 10"/>
                <a:gd name="T25" fmla="*/ 0 h 10"/>
                <a:gd name="T26" fmla="*/ 8 w 10"/>
                <a:gd name="T2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8" y="6"/>
                  </a:moveTo>
                  <a:lnTo>
                    <a:pt x="8" y="6"/>
                  </a:lnTo>
                  <a:cubicBezTo>
                    <a:pt x="8" y="8"/>
                    <a:pt x="7" y="8"/>
                    <a:pt x="5" y="8"/>
                  </a:cubicBezTo>
                  <a:cubicBezTo>
                    <a:pt x="3" y="8"/>
                    <a:pt x="2" y="8"/>
                    <a:pt x="2" y="6"/>
                  </a:cubicBez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cubicBezTo>
                    <a:pt x="0" y="7"/>
                    <a:pt x="0" y="8"/>
                    <a:pt x="1" y="9"/>
                  </a:cubicBezTo>
                  <a:cubicBezTo>
                    <a:pt x="2" y="10"/>
                    <a:pt x="3" y="10"/>
                    <a:pt x="5" y="10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10" y="8"/>
                    <a:pt x="10" y="7"/>
                    <a:pt x="10" y="6"/>
                  </a:cubicBezTo>
                  <a:lnTo>
                    <a:pt x="10" y="0"/>
                  </a:lnTo>
                  <a:lnTo>
                    <a:pt x="8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1" name="Freeform 90"/>
            <p:cNvSpPr>
              <a:spLocks noEditPoints="1"/>
            </p:cNvSpPr>
            <p:nvPr/>
          </p:nvSpPr>
          <p:spPr bwMode="auto">
            <a:xfrm>
              <a:off x="5268913" y="1128713"/>
              <a:ext cx="11113" cy="9525"/>
            </a:xfrm>
            <a:custGeom>
              <a:avLst/>
              <a:gdLst>
                <a:gd name="T0" fmla="*/ 5 w 12"/>
                <a:gd name="T1" fmla="*/ 6 h 10"/>
                <a:gd name="T2" fmla="*/ 5 w 12"/>
                <a:gd name="T3" fmla="*/ 6 h 10"/>
                <a:gd name="T4" fmla="*/ 6 w 12"/>
                <a:gd name="T5" fmla="*/ 2 h 10"/>
                <a:gd name="T6" fmla="*/ 8 w 12"/>
                <a:gd name="T7" fmla="*/ 6 h 10"/>
                <a:gd name="T8" fmla="*/ 5 w 12"/>
                <a:gd name="T9" fmla="*/ 6 h 10"/>
                <a:gd name="T10" fmla="*/ 5 w 12"/>
                <a:gd name="T11" fmla="*/ 0 h 10"/>
                <a:gd name="T12" fmla="*/ 5 w 12"/>
                <a:gd name="T13" fmla="*/ 0 h 10"/>
                <a:gd name="T14" fmla="*/ 0 w 12"/>
                <a:gd name="T15" fmla="*/ 10 h 10"/>
                <a:gd name="T16" fmla="*/ 3 w 12"/>
                <a:gd name="T17" fmla="*/ 10 h 10"/>
                <a:gd name="T18" fmla="*/ 4 w 12"/>
                <a:gd name="T19" fmla="*/ 8 h 10"/>
                <a:gd name="T20" fmla="*/ 9 w 12"/>
                <a:gd name="T21" fmla="*/ 8 h 10"/>
                <a:gd name="T22" fmla="*/ 10 w 12"/>
                <a:gd name="T23" fmla="*/ 10 h 10"/>
                <a:gd name="T24" fmla="*/ 12 w 12"/>
                <a:gd name="T25" fmla="*/ 10 h 10"/>
                <a:gd name="T26" fmla="*/ 8 w 12"/>
                <a:gd name="T27" fmla="*/ 0 h 10"/>
                <a:gd name="T28" fmla="*/ 5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5" y="6"/>
                  </a:moveTo>
                  <a:lnTo>
                    <a:pt x="5" y="6"/>
                  </a:lnTo>
                  <a:lnTo>
                    <a:pt x="6" y="2"/>
                  </a:lnTo>
                  <a:lnTo>
                    <a:pt x="8" y="6"/>
                  </a:lnTo>
                  <a:lnTo>
                    <a:pt x="5" y="6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4" y="8"/>
                  </a:lnTo>
                  <a:lnTo>
                    <a:pt x="9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8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auto">
            <a:xfrm>
              <a:off x="5278438" y="1128713"/>
              <a:ext cx="17463" cy="9525"/>
            </a:xfrm>
            <a:custGeom>
              <a:avLst/>
              <a:gdLst>
                <a:gd name="T0" fmla="*/ 12 w 17"/>
                <a:gd name="T1" fmla="*/ 8 h 10"/>
                <a:gd name="T2" fmla="*/ 12 w 17"/>
                <a:gd name="T3" fmla="*/ 8 h 10"/>
                <a:gd name="T4" fmla="*/ 10 w 17"/>
                <a:gd name="T5" fmla="*/ 0 h 10"/>
                <a:gd name="T6" fmla="*/ 7 w 17"/>
                <a:gd name="T7" fmla="*/ 0 h 10"/>
                <a:gd name="T8" fmla="*/ 5 w 17"/>
                <a:gd name="T9" fmla="*/ 8 h 10"/>
                <a:gd name="T10" fmla="*/ 2 w 17"/>
                <a:gd name="T11" fmla="*/ 0 h 10"/>
                <a:gd name="T12" fmla="*/ 0 w 17"/>
                <a:gd name="T13" fmla="*/ 0 h 10"/>
                <a:gd name="T14" fmla="*/ 4 w 17"/>
                <a:gd name="T15" fmla="*/ 10 h 10"/>
                <a:gd name="T16" fmla="*/ 6 w 17"/>
                <a:gd name="T17" fmla="*/ 10 h 10"/>
                <a:gd name="T18" fmla="*/ 9 w 17"/>
                <a:gd name="T19" fmla="*/ 2 h 10"/>
                <a:gd name="T20" fmla="*/ 11 w 17"/>
                <a:gd name="T21" fmla="*/ 10 h 10"/>
                <a:gd name="T22" fmla="*/ 14 w 17"/>
                <a:gd name="T23" fmla="*/ 10 h 10"/>
                <a:gd name="T24" fmla="*/ 17 w 17"/>
                <a:gd name="T25" fmla="*/ 0 h 10"/>
                <a:gd name="T26" fmla="*/ 15 w 17"/>
                <a:gd name="T27" fmla="*/ 0 h 10"/>
                <a:gd name="T28" fmla="*/ 12 w 17"/>
                <a:gd name="T2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2" y="8"/>
                  </a:moveTo>
                  <a:lnTo>
                    <a:pt x="12" y="8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9" y="2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auto">
            <a:xfrm>
              <a:off x="5295900" y="1128713"/>
              <a:ext cx="9525" cy="9525"/>
            </a:xfrm>
            <a:custGeom>
              <a:avLst/>
              <a:gdLst>
                <a:gd name="T0" fmla="*/ 0 w 9"/>
                <a:gd name="T1" fmla="*/ 5 h 10"/>
                <a:gd name="T2" fmla="*/ 0 w 9"/>
                <a:gd name="T3" fmla="*/ 5 h 10"/>
                <a:gd name="T4" fmla="*/ 1 w 9"/>
                <a:gd name="T5" fmla="*/ 9 h 10"/>
                <a:gd name="T6" fmla="*/ 5 w 9"/>
                <a:gd name="T7" fmla="*/ 10 h 10"/>
                <a:gd name="T8" fmla="*/ 9 w 9"/>
                <a:gd name="T9" fmla="*/ 10 h 10"/>
                <a:gd name="T10" fmla="*/ 9 w 9"/>
                <a:gd name="T11" fmla="*/ 8 h 10"/>
                <a:gd name="T12" fmla="*/ 5 w 9"/>
                <a:gd name="T13" fmla="*/ 8 h 10"/>
                <a:gd name="T14" fmla="*/ 2 w 9"/>
                <a:gd name="T15" fmla="*/ 6 h 10"/>
                <a:gd name="T16" fmla="*/ 9 w 9"/>
                <a:gd name="T17" fmla="*/ 6 h 10"/>
                <a:gd name="T18" fmla="*/ 9 w 9"/>
                <a:gd name="T19" fmla="*/ 4 h 10"/>
                <a:gd name="T20" fmla="*/ 2 w 9"/>
                <a:gd name="T21" fmla="*/ 4 h 10"/>
                <a:gd name="T22" fmla="*/ 5 w 9"/>
                <a:gd name="T23" fmla="*/ 2 h 10"/>
                <a:gd name="T24" fmla="*/ 9 w 9"/>
                <a:gd name="T25" fmla="*/ 2 h 10"/>
                <a:gd name="T26" fmla="*/ 9 w 9"/>
                <a:gd name="T27" fmla="*/ 0 h 10"/>
                <a:gd name="T28" fmla="*/ 5 w 9"/>
                <a:gd name="T29" fmla="*/ 0 h 10"/>
                <a:gd name="T30" fmla="*/ 0 w 9"/>
                <a:gd name="T3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0">
                  <a:moveTo>
                    <a:pt x="0" y="5"/>
                  </a:moveTo>
                  <a:lnTo>
                    <a:pt x="0" y="5"/>
                  </a:lnTo>
                  <a:cubicBezTo>
                    <a:pt x="0" y="7"/>
                    <a:pt x="0" y="8"/>
                    <a:pt x="1" y="9"/>
                  </a:cubicBezTo>
                  <a:cubicBezTo>
                    <a:pt x="3" y="10"/>
                    <a:pt x="4" y="10"/>
                    <a:pt x="5" y="10"/>
                  </a:cubicBezTo>
                  <a:lnTo>
                    <a:pt x="9" y="10"/>
                  </a:lnTo>
                  <a:lnTo>
                    <a:pt x="9" y="8"/>
                  </a:lnTo>
                  <a:lnTo>
                    <a:pt x="5" y="8"/>
                  </a:lnTo>
                  <a:cubicBezTo>
                    <a:pt x="3" y="8"/>
                    <a:pt x="2" y="8"/>
                    <a:pt x="2" y="6"/>
                  </a:cubicBezTo>
                  <a:lnTo>
                    <a:pt x="9" y="6"/>
                  </a:lnTo>
                  <a:lnTo>
                    <a:pt x="9" y="4"/>
                  </a:lnTo>
                  <a:lnTo>
                    <a:pt x="2" y="4"/>
                  </a:lnTo>
                  <a:cubicBezTo>
                    <a:pt x="2" y="2"/>
                    <a:pt x="3" y="2"/>
                    <a:pt x="5" y="2"/>
                  </a:cubicBezTo>
                  <a:lnTo>
                    <a:pt x="9" y="2"/>
                  </a:lnTo>
                  <a:lnTo>
                    <a:pt x="9" y="0"/>
                  </a:lnTo>
                  <a:lnTo>
                    <a:pt x="5" y="0"/>
                  </a:lnTo>
                  <a:cubicBezTo>
                    <a:pt x="1" y="0"/>
                    <a:pt x="0" y="1"/>
                    <a:pt x="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auto">
            <a:xfrm>
              <a:off x="5307013" y="1128713"/>
              <a:ext cx="1588" cy="9525"/>
            </a:xfrm>
            <a:custGeom>
              <a:avLst/>
              <a:gdLst>
                <a:gd name="T0" fmla="*/ 0 w 2"/>
                <a:gd name="T1" fmla="*/ 10 h 10"/>
                <a:gd name="T2" fmla="*/ 0 w 2"/>
                <a:gd name="T3" fmla="*/ 10 h 10"/>
                <a:gd name="T4" fmla="*/ 2 w 2"/>
                <a:gd name="T5" fmla="*/ 10 h 10"/>
                <a:gd name="T6" fmla="*/ 2 w 2"/>
                <a:gd name="T7" fmla="*/ 0 h 10"/>
                <a:gd name="T8" fmla="*/ 0 w 2"/>
                <a:gd name="T9" fmla="*/ 0 h 10"/>
                <a:gd name="T10" fmla="*/ 0 w 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0">
                  <a:moveTo>
                    <a:pt x="0" y="10"/>
                  </a:moveTo>
                  <a:lnTo>
                    <a:pt x="0" y="10"/>
                  </a:lnTo>
                  <a:lnTo>
                    <a:pt x="2" y="1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auto">
            <a:xfrm>
              <a:off x="5213350" y="1123950"/>
              <a:ext cx="11113" cy="14288"/>
            </a:xfrm>
            <a:custGeom>
              <a:avLst/>
              <a:gdLst>
                <a:gd name="T0" fmla="*/ 0 w 12"/>
                <a:gd name="T1" fmla="*/ 6 h 15"/>
                <a:gd name="T2" fmla="*/ 0 w 12"/>
                <a:gd name="T3" fmla="*/ 6 h 15"/>
                <a:gd name="T4" fmla="*/ 2 w 12"/>
                <a:gd name="T5" fmla="*/ 9 h 15"/>
                <a:gd name="T6" fmla="*/ 11 w 12"/>
                <a:gd name="T7" fmla="*/ 15 h 15"/>
                <a:gd name="T8" fmla="*/ 12 w 12"/>
                <a:gd name="T9" fmla="*/ 15 h 15"/>
                <a:gd name="T10" fmla="*/ 12 w 12"/>
                <a:gd name="T11" fmla="*/ 15 h 15"/>
                <a:gd name="T12" fmla="*/ 3 w 12"/>
                <a:gd name="T13" fmla="*/ 0 h 15"/>
                <a:gd name="T14" fmla="*/ 0 w 12"/>
                <a:gd name="T15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5">
                  <a:moveTo>
                    <a:pt x="0" y="6"/>
                  </a:moveTo>
                  <a:lnTo>
                    <a:pt x="0" y="6"/>
                  </a:lnTo>
                  <a:cubicBezTo>
                    <a:pt x="0" y="8"/>
                    <a:pt x="2" y="9"/>
                    <a:pt x="2" y="9"/>
                  </a:cubicBezTo>
                  <a:cubicBezTo>
                    <a:pt x="4" y="11"/>
                    <a:pt x="10" y="14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8" y="6"/>
                    <a:pt x="3" y="0"/>
                    <a:pt x="3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auto">
            <a:xfrm>
              <a:off x="5213350" y="1139825"/>
              <a:ext cx="9525" cy="3175"/>
            </a:xfrm>
            <a:custGeom>
              <a:avLst/>
              <a:gdLst>
                <a:gd name="T0" fmla="*/ 10 w 10"/>
                <a:gd name="T1" fmla="*/ 0 h 3"/>
                <a:gd name="T2" fmla="*/ 10 w 10"/>
                <a:gd name="T3" fmla="*/ 0 h 3"/>
                <a:gd name="T4" fmla="*/ 0 w 10"/>
                <a:gd name="T5" fmla="*/ 0 h 3"/>
                <a:gd name="T6" fmla="*/ 4 w 10"/>
                <a:gd name="T7" fmla="*/ 3 h 3"/>
                <a:gd name="T8" fmla="*/ 10 w 10"/>
                <a:gd name="T9" fmla="*/ 0 h 3"/>
                <a:gd name="T10" fmla="*/ 10 w 10"/>
                <a:gd name="T11" fmla="*/ 0 h 3"/>
                <a:gd name="T12" fmla="*/ 10 w 10"/>
                <a:gd name="T13" fmla="*/ 0 h 3"/>
                <a:gd name="T14" fmla="*/ 10 w 10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2"/>
                    <a:pt x="3" y="3"/>
                    <a:pt x="4" y="3"/>
                  </a:cubicBezTo>
                  <a:cubicBezTo>
                    <a:pt x="6" y="3"/>
                    <a:pt x="9" y="1"/>
                    <a:pt x="10" y="0"/>
                  </a:cubicBezTo>
                  <a:lnTo>
                    <a:pt x="10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auto">
            <a:xfrm>
              <a:off x="5210175" y="1131888"/>
              <a:ext cx="12700" cy="6350"/>
            </a:xfrm>
            <a:custGeom>
              <a:avLst/>
              <a:gdLst>
                <a:gd name="T0" fmla="*/ 1 w 14"/>
                <a:gd name="T1" fmla="*/ 0 h 8"/>
                <a:gd name="T2" fmla="*/ 1 w 14"/>
                <a:gd name="T3" fmla="*/ 0 h 8"/>
                <a:gd name="T4" fmla="*/ 1 w 14"/>
                <a:gd name="T5" fmla="*/ 5 h 8"/>
                <a:gd name="T6" fmla="*/ 4 w 14"/>
                <a:gd name="T7" fmla="*/ 8 h 8"/>
                <a:gd name="T8" fmla="*/ 6 w 14"/>
                <a:gd name="T9" fmla="*/ 8 h 8"/>
                <a:gd name="T10" fmla="*/ 14 w 14"/>
                <a:gd name="T11" fmla="*/ 8 h 8"/>
                <a:gd name="T12" fmla="*/ 14 w 14"/>
                <a:gd name="T13" fmla="*/ 8 h 8"/>
                <a:gd name="T14" fmla="*/ 14 w 14"/>
                <a:gd name="T15" fmla="*/ 8 h 8"/>
                <a:gd name="T16" fmla="*/ 1 w 1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8">
                  <a:moveTo>
                    <a:pt x="1" y="0"/>
                  </a:moveTo>
                  <a:lnTo>
                    <a:pt x="1" y="0"/>
                  </a:lnTo>
                  <a:cubicBezTo>
                    <a:pt x="0" y="3"/>
                    <a:pt x="1" y="5"/>
                    <a:pt x="1" y="5"/>
                  </a:cubicBezTo>
                  <a:cubicBezTo>
                    <a:pt x="2" y="7"/>
                    <a:pt x="4" y="8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12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5"/>
                    <a:pt x="1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8" name="Freeform 97"/>
            <p:cNvSpPr>
              <a:spLocks/>
            </p:cNvSpPr>
            <p:nvPr/>
          </p:nvSpPr>
          <p:spPr bwMode="auto">
            <a:xfrm>
              <a:off x="5218113" y="1119188"/>
              <a:ext cx="7938" cy="17463"/>
            </a:xfrm>
            <a:custGeom>
              <a:avLst/>
              <a:gdLst>
                <a:gd name="T0" fmla="*/ 4 w 8"/>
                <a:gd name="T1" fmla="*/ 0 h 18"/>
                <a:gd name="T2" fmla="*/ 4 w 8"/>
                <a:gd name="T3" fmla="*/ 0 h 18"/>
                <a:gd name="T4" fmla="*/ 1 w 8"/>
                <a:gd name="T5" fmla="*/ 3 h 18"/>
                <a:gd name="T6" fmla="*/ 1 w 8"/>
                <a:gd name="T7" fmla="*/ 6 h 18"/>
                <a:gd name="T8" fmla="*/ 7 w 8"/>
                <a:gd name="T9" fmla="*/ 18 h 18"/>
                <a:gd name="T10" fmla="*/ 7 w 8"/>
                <a:gd name="T11" fmla="*/ 18 h 18"/>
                <a:gd name="T12" fmla="*/ 7 w 8"/>
                <a:gd name="T13" fmla="*/ 18 h 18"/>
                <a:gd name="T14" fmla="*/ 5 w 8"/>
                <a:gd name="T15" fmla="*/ 0 h 18"/>
                <a:gd name="T16" fmla="*/ 4 w 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8">
                  <a:moveTo>
                    <a:pt x="4" y="0"/>
                  </a:moveTo>
                  <a:lnTo>
                    <a:pt x="4" y="0"/>
                  </a:lnTo>
                  <a:cubicBezTo>
                    <a:pt x="1" y="1"/>
                    <a:pt x="1" y="3"/>
                    <a:pt x="1" y="3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2" y="10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4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79" name="Freeform 98"/>
            <p:cNvSpPr>
              <a:spLocks/>
            </p:cNvSpPr>
            <p:nvPr/>
          </p:nvSpPr>
          <p:spPr bwMode="auto">
            <a:xfrm>
              <a:off x="5226050" y="1119188"/>
              <a:ext cx="6350" cy="17463"/>
            </a:xfrm>
            <a:custGeom>
              <a:avLst/>
              <a:gdLst>
                <a:gd name="T0" fmla="*/ 8 w 8"/>
                <a:gd name="T1" fmla="*/ 3 h 18"/>
                <a:gd name="T2" fmla="*/ 8 w 8"/>
                <a:gd name="T3" fmla="*/ 3 h 18"/>
                <a:gd name="T4" fmla="*/ 5 w 8"/>
                <a:gd name="T5" fmla="*/ 0 h 18"/>
                <a:gd name="T6" fmla="*/ 3 w 8"/>
                <a:gd name="T7" fmla="*/ 0 h 18"/>
                <a:gd name="T8" fmla="*/ 2 w 8"/>
                <a:gd name="T9" fmla="*/ 18 h 18"/>
                <a:gd name="T10" fmla="*/ 2 w 8"/>
                <a:gd name="T11" fmla="*/ 18 h 18"/>
                <a:gd name="T12" fmla="*/ 2 w 8"/>
                <a:gd name="T13" fmla="*/ 18 h 18"/>
                <a:gd name="T14" fmla="*/ 8 w 8"/>
                <a:gd name="T15" fmla="*/ 6 h 18"/>
                <a:gd name="T16" fmla="*/ 8 w 8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8">
                  <a:moveTo>
                    <a:pt x="8" y="3"/>
                  </a:moveTo>
                  <a:lnTo>
                    <a:pt x="8" y="3"/>
                  </a:lnTo>
                  <a:cubicBezTo>
                    <a:pt x="8" y="3"/>
                    <a:pt x="7" y="1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0" y="4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7"/>
                    <a:pt x="7" y="10"/>
                    <a:pt x="8" y="6"/>
                  </a:cubicBezTo>
                  <a:cubicBezTo>
                    <a:pt x="8" y="6"/>
                    <a:pt x="8" y="5"/>
                    <a:pt x="8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0" name="Freeform 99"/>
            <p:cNvSpPr>
              <a:spLocks/>
            </p:cNvSpPr>
            <p:nvPr/>
          </p:nvSpPr>
          <p:spPr bwMode="auto">
            <a:xfrm>
              <a:off x="5229225" y="1139825"/>
              <a:ext cx="9525" cy="3175"/>
            </a:xfrm>
            <a:custGeom>
              <a:avLst/>
              <a:gdLst>
                <a:gd name="T0" fmla="*/ 0 w 10"/>
                <a:gd name="T1" fmla="*/ 0 h 4"/>
                <a:gd name="T2" fmla="*/ 0 w 10"/>
                <a:gd name="T3" fmla="*/ 0 h 4"/>
                <a:gd name="T4" fmla="*/ 0 w 10"/>
                <a:gd name="T5" fmla="*/ 0 h 4"/>
                <a:gd name="T6" fmla="*/ 5 w 10"/>
                <a:gd name="T7" fmla="*/ 3 h 4"/>
                <a:gd name="T8" fmla="*/ 10 w 10"/>
                <a:gd name="T9" fmla="*/ 0 h 4"/>
                <a:gd name="T10" fmla="*/ 0 w 10"/>
                <a:gd name="T11" fmla="*/ 0 h 4"/>
                <a:gd name="T12" fmla="*/ 0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4" y="3"/>
                    <a:pt x="5" y="3"/>
                  </a:cubicBezTo>
                  <a:cubicBezTo>
                    <a:pt x="5" y="3"/>
                    <a:pt x="8" y="4"/>
                    <a:pt x="1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1" name="Freeform 100"/>
            <p:cNvSpPr>
              <a:spLocks/>
            </p:cNvSpPr>
            <p:nvPr/>
          </p:nvSpPr>
          <p:spPr bwMode="auto">
            <a:xfrm>
              <a:off x="5229225" y="1131888"/>
              <a:ext cx="12700" cy="6350"/>
            </a:xfrm>
            <a:custGeom>
              <a:avLst/>
              <a:gdLst>
                <a:gd name="T0" fmla="*/ 0 w 13"/>
                <a:gd name="T1" fmla="*/ 8 h 8"/>
                <a:gd name="T2" fmla="*/ 0 w 13"/>
                <a:gd name="T3" fmla="*/ 8 h 8"/>
                <a:gd name="T4" fmla="*/ 0 w 13"/>
                <a:gd name="T5" fmla="*/ 8 h 8"/>
                <a:gd name="T6" fmla="*/ 0 w 13"/>
                <a:gd name="T7" fmla="*/ 8 h 8"/>
                <a:gd name="T8" fmla="*/ 8 w 13"/>
                <a:gd name="T9" fmla="*/ 8 h 8"/>
                <a:gd name="T10" fmla="*/ 9 w 13"/>
                <a:gd name="T11" fmla="*/ 8 h 8"/>
                <a:gd name="T12" fmla="*/ 12 w 13"/>
                <a:gd name="T13" fmla="*/ 5 h 8"/>
                <a:gd name="T14" fmla="*/ 13 w 13"/>
                <a:gd name="T15" fmla="*/ 0 h 8"/>
                <a:gd name="T16" fmla="*/ 0 w 1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7" y="8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1" y="7"/>
                    <a:pt x="12" y="5"/>
                  </a:cubicBezTo>
                  <a:cubicBezTo>
                    <a:pt x="12" y="5"/>
                    <a:pt x="13" y="3"/>
                    <a:pt x="13" y="0"/>
                  </a:cubicBezTo>
                  <a:cubicBezTo>
                    <a:pt x="13" y="0"/>
                    <a:pt x="4" y="5"/>
                    <a:pt x="0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2" name="Freeform 101"/>
            <p:cNvSpPr>
              <a:spLocks/>
            </p:cNvSpPr>
            <p:nvPr/>
          </p:nvSpPr>
          <p:spPr bwMode="auto">
            <a:xfrm>
              <a:off x="5227638" y="1123950"/>
              <a:ext cx="12700" cy="14288"/>
            </a:xfrm>
            <a:custGeom>
              <a:avLst/>
              <a:gdLst>
                <a:gd name="T0" fmla="*/ 12 w 12"/>
                <a:gd name="T1" fmla="*/ 5 h 15"/>
                <a:gd name="T2" fmla="*/ 12 w 12"/>
                <a:gd name="T3" fmla="*/ 5 h 15"/>
                <a:gd name="T4" fmla="*/ 9 w 12"/>
                <a:gd name="T5" fmla="*/ 0 h 15"/>
                <a:gd name="T6" fmla="*/ 0 w 12"/>
                <a:gd name="T7" fmla="*/ 15 h 15"/>
                <a:gd name="T8" fmla="*/ 0 w 12"/>
                <a:gd name="T9" fmla="*/ 15 h 15"/>
                <a:gd name="T10" fmla="*/ 0 w 12"/>
                <a:gd name="T11" fmla="*/ 15 h 15"/>
                <a:gd name="T12" fmla="*/ 10 w 12"/>
                <a:gd name="T13" fmla="*/ 9 h 15"/>
                <a:gd name="T14" fmla="*/ 12 w 12"/>
                <a:gd name="T15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5">
                  <a:moveTo>
                    <a:pt x="12" y="5"/>
                  </a:moveTo>
                  <a:lnTo>
                    <a:pt x="12" y="5"/>
                  </a:lnTo>
                  <a:cubicBezTo>
                    <a:pt x="12" y="3"/>
                    <a:pt x="9" y="0"/>
                    <a:pt x="9" y="0"/>
                  </a:cubicBezTo>
                  <a:cubicBezTo>
                    <a:pt x="9" y="0"/>
                    <a:pt x="4" y="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4"/>
                    <a:pt x="7" y="11"/>
                    <a:pt x="10" y="9"/>
                  </a:cubicBezTo>
                  <a:cubicBezTo>
                    <a:pt x="10" y="9"/>
                    <a:pt x="11" y="7"/>
                    <a:pt x="12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3" name="Freeform 102"/>
            <p:cNvSpPr>
              <a:spLocks/>
            </p:cNvSpPr>
            <p:nvPr/>
          </p:nvSpPr>
          <p:spPr bwMode="auto">
            <a:xfrm>
              <a:off x="5345113" y="1216025"/>
              <a:ext cx="15875" cy="46038"/>
            </a:xfrm>
            <a:custGeom>
              <a:avLst/>
              <a:gdLst>
                <a:gd name="T0" fmla="*/ 0 w 17"/>
                <a:gd name="T1" fmla="*/ 47 h 47"/>
                <a:gd name="T2" fmla="*/ 0 w 17"/>
                <a:gd name="T3" fmla="*/ 47 h 47"/>
                <a:gd name="T4" fmla="*/ 17 w 17"/>
                <a:gd name="T5" fmla="*/ 47 h 47"/>
                <a:gd name="T6" fmla="*/ 17 w 17"/>
                <a:gd name="T7" fmla="*/ 0 h 47"/>
                <a:gd name="T8" fmla="*/ 0 w 17"/>
                <a:gd name="T9" fmla="*/ 0 h 47"/>
                <a:gd name="T10" fmla="*/ 0 w 17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7">
                  <a:moveTo>
                    <a:pt x="0" y="47"/>
                  </a:moveTo>
                  <a:lnTo>
                    <a:pt x="0" y="47"/>
                  </a:lnTo>
                  <a:lnTo>
                    <a:pt x="17" y="47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889316" y="4177518"/>
            <a:ext cx="2149952" cy="327310"/>
            <a:chOff x="2460625" y="1127126"/>
            <a:chExt cx="706438" cy="161925"/>
          </a:xfrm>
          <a:solidFill>
            <a:srgbClr val="3C3C3B"/>
          </a:solidFill>
        </p:grpSpPr>
        <p:sp>
          <p:nvSpPr>
            <p:cNvPr id="85" name="Freeform 70"/>
            <p:cNvSpPr>
              <a:spLocks/>
            </p:cNvSpPr>
            <p:nvPr/>
          </p:nvSpPr>
          <p:spPr bwMode="auto">
            <a:xfrm>
              <a:off x="2460625" y="1127126"/>
              <a:ext cx="706438" cy="150813"/>
            </a:xfrm>
            <a:custGeom>
              <a:avLst/>
              <a:gdLst>
                <a:gd name="T0" fmla="*/ 798 w 830"/>
                <a:gd name="T1" fmla="*/ 175 h 175"/>
                <a:gd name="T2" fmla="*/ 798 w 830"/>
                <a:gd name="T3" fmla="*/ 175 h 175"/>
                <a:gd name="T4" fmla="*/ 743 w 830"/>
                <a:gd name="T5" fmla="*/ 175 h 175"/>
                <a:gd name="T6" fmla="*/ 731 w 830"/>
                <a:gd name="T7" fmla="*/ 163 h 175"/>
                <a:gd name="T8" fmla="*/ 743 w 830"/>
                <a:gd name="T9" fmla="*/ 151 h 175"/>
                <a:gd name="T10" fmla="*/ 798 w 830"/>
                <a:gd name="T11" fmla="*/ 151 h 175"/>
                <a:gd name="T12" fmla="*/ 806 w 830"/>
                <a:gd name="T13" fmla="*/ 142 h 175"/>
                <a:gd name="T14" fmla="*/ 806 w 830"/>
                <a:gd name="T15" fmla="*/ 33 h 175"/>
                <a:gd name="T16" fmla="*/ 798 w 830"/>
                <a:gd name="T17" fmla="*/ 25 h 175"/>
                <a:gd name="T18" fmla="*/ 33 w 830"/>
                <a:gd name="T19" fmla="*/ 25 h 175"/>
                <a:gd name="T20" fmla="*/ 25 w 830"/>
                <a:gd name="T21" fmla="*/ 33 h 175"/>
                <a:gd name="T22" fmla="*/ 25 w 830"/>
                <a:gd name="T23" fmla="*/ 142 h 175"/>
                <a:gd name="T24" fmla="*/ 33 w 830"/>
                <a:gd name="T25" fmla="*/ 151 h 175"/>
                <a:gd name="T26" fmla="*/ 668 w 830"/>
                <a:gd name="T27" fmla="*/ 151 h 175"/>
                <a:gd name="T28" fmla="*/ 680 w 830"/>
                <a:gd name="T29" fmla="*/ 163 h 175"/>
                <a:gd name="T30" fmla="*/ 668 w 830"/>
                <a:gd name="T31" fmla="*/ 175 h 175"/>
                <a:gd name="T32" fmla="*/ 33 w 830"/>
                <a:gd name="T33" fmla="*/ 175 h 175"/>
                <a:gd name="T34" fmla="*/ 0 w 830"/>
                <a:gd name="T35" fmla="*/ 142 h 175"/>
                <a:gd name="T36" fmla="*/ 0 w 830"/>
                <a:gd name="T37" fmla="*/ 33 h 175"/>
                <a:gd name="T38" fmla="*/ 33 w 830"/>
                <a:gd name="T39" fmla="*/ 0 h 175"/>
                <a:gd name="T40" fmla="*/ 798 w 830"/>
                <a:gd name="T41" fmla="*/ 0 h 175"/>
                <a:gd name="T42" fmla="*/ 830 w 830"/>
                <a:gd name="T43" fmla="*/ 33 h 175"/>
                <a:gd name="T44" fmla="*/ 830 w 830"/>
                <a:gd name="T45" fmla="*/ 142 h 175"/>
                <a:gd name="T46" fmla="*/ 798 w 830"/>
                <a:gd name="T4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0" h="175">
                  <a:moveTo>
                    <a:pt x="798" y="175"/>
                  </a:moveTo>
                  <a:lnTo>
                    <a:pt x="798" y="175"/>
                  </a:lnTo>
                  <a:lnTo>
                    <a:pt x="743" y="175"/>
                  </a:lnTo>
                  <a:cubicBezTo>
                    <a:pt x="736" y="175"/>
                    <a:pt x="731" y="170"/>
                    <a:pt x="731" y="163"/>
                  </a:cubicBezTo>
                  <a:cubicBezTo>
                    <a:pt x="731" y="156"/>
                    <a:pt x="736" y="151"/>
                    <a:pt x="743" y="151"/>
                  </a:cubicBezTo>
                  <a:lnTo>
                    <a:pt x="798" y="151"/>
                  </a:lnTo>
                  <a:cubicBezTo>
                    <a:pt x="802" y="151"/>
                    <a:pt x="806" y="147"/>
                    <a:pt x="806" y="142"/>
                  </a:cubicBezTo>
                  <a:lnTo>
                    <a:pt x="806" y="33"/>
                  </a:lnTo>
                  <a:cubicBezTo>
                    <a:pt x="806" y="29"/>
                    <a:pt x="802" y="25"/>
                    <a:pt x="798" y="25"/>
                  </a:cubicBezTo>
                  <a:lnTo>
                    <a:pt x="33" y="25"/>
                  </a:lnTo>
                  <a:cubicBezTo>
                    <a:pt x="28" y="25"/>
                    <a:pt x="25" y="29"/>
                    <a:pt x="25" y="33"/>
                  </a:cubicBezTo>
                  <a:lnTo>
                    <a:pt x="25" y="142"/>
                  </a:lnTo>
                  <a:cubicBezTo>
                    <a:pt x="25" y="147"/>
                    <a:pt x="28" y="151"/>
                    <a:pt x="33" y="151"/>
                  </a:cubicBezTo>
                  <a:lnTo>
                    <a:pt x="668" y="151"/>
                  </a:lnTo>
                  <a:cubicBezTo>
                    <a:pt x="675" y="151"/>
                    <a:pt x="680" y="156"/>
                    <a:pt x="680" y="163"/>
                  </a:cubicBezTo>
                  <a:cubicBezTo>
                    <a:pt x="680" y="170"/>
                    <a:pt x="675" y="175"/>
                    <a:pt x="668" y="175"/>
                  </a:cubicBezTo>
                  <a:lnTo>
                    <a:pt x="33" y="175"/>
                  </a:lnTo>
                  <a:cubicBezTo>
                    <a:pt x="15" y="175"/>
                    <a:pt x="0" y="161"/>
                    <a:pt x="0" y="142"/>
                  </a:cubicBez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798" y="0"/>
                  </a:lnTo>
                  <a:cubicBezTo>
                    <a:pt x="816" y="0"/>
                    <a:pt x="830" y="15"/>
                    <a:pt x="830" y="33"/>
                  </a:cubicBezTo>
                  <a:lnTo>
                    <a:pt x="830" y="142"/>
                  </a:lnTo>
                  <a:cubicBezTo>
                    <a:pt x="830" y="161"/>
                    <a:pt x="816" y="175"/>
                    <a:pt x="798" y="17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6" name="Freeform 71"/>
            <p:cNvSpPr>
              <a:spLocks/>
            </p:cNvSpPr>
            <p:nvPr/>
          </p:nvSpPr>
          <p:spPr bwMode="auto">
            <a:xfrm>
              <a:off x="3005138" y="1246188"/>
              <a:ext cx="44450" cy="42863"/>
            </a:xfrm>
            <a:custGeom>
              <a:avLst/>
              <a:gdLst>
                <a:gd name="T0" fmla="*/ 25 w 51"/>
                <a:gd name="T1" fmla="*/ 51 h 51"/>
                <a:gd name="T2" fmla="*/ 25 w 51"/>
                <a:gd name="T3" fmla="*/ 51 h 51"/>
                <a:gd name="T4" fmla="*/ 0 w 51"/>
                <a:gd name="T5" fmla="*/ 25 h 51"/>
                <a:gd name="T6" fmla="*/ 25 w 51"/>
                <a:gd name="T7" fmla="*/ 0 h 51"/>
                <a:gd name="T8" fmla="*/ 51 w 51"/>
                <a:gd name="T9" fmla="*/ 25 h 51"/>
                <a:gd name="T10" fmla="*/ 25 w 5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25" y="51"/>
                  </a:ln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5"/>
                  </a:cubicBezTo>
                  <a:cubicBezTo>
                    <a:pt x="51" y="39"/>
                    <a:pt x="40" y="51"/>
                    <a:pt x="25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7" name="Freeform 72"/>
            <p:cNvSpPr>
              <a:spLocks/>
            </p:cNvSpPr>
            <p:nvPr/>
          </p:nvSpPr>
          <p:spPr bwMode="auto">
            <a:xfrm>
              <a:off x="3073400" y="1244601"/>
              <a:ext cx="42863" cy="44450"/>
            </a:xfrm>
            <a:custGeom>
              <a:avLst/>
              <a:gdLst>
                <a:gd name="T0" fmla="*/ 26 w 51"/>
                <a:gd name="T1" fmla="*/ 52 h 52"/>
                <a:gd name="T2" fmla="*/ 26 w 51"/>
                <a:gd name="T3" fmla="*/ 52 h 52"/>
                <a:gd name="T4" fmla="*/ 0 w 51"/>
                <a:gd name="T5" fmla="*/ 26 h 52"/>
                <a:gd name="T6" fmla="*/ 26 w 51"/>
                <a:gd name="T7" fmla="*/ 0 h 52"/>
                <a:gd name="T8" fmla="*/ 51 w 51"/>
                <a:gd name="T9" fmla="*/ 26 h 52"/>
                <a:gd name="T10" fmla="*/ 26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6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8" name="Freeform 73"/>
            <p:cNvSpPr>
              <a:spLocks noEditPoints="1"/>
            </p:cNvSpPr>
            <p:nvPr/>
          </p:nvSpPr>
          <p:spPr bwMode="auto">
            <a:xfrm>
              <a:off x="2506663" y="1158876"/>
              <a:ext cx="615950" cy="79375"/>
            </a:xfrm>
            <a:custGeom>
              <a:avLst/>
              <a:gdLst>
                <a:gd name="T0" fmla="*/ 21 w 725"/>
                <a:gd name="T1" fmla="*/ 15 h 94"/>
                <a:gd name="T2" fmla="*/ 21 w 725"/>
                <a:gd name="T3" fmla="*/ 15 h 94"/>
                <a:gd name="T4" fmla="*/ 15 w 725"/>
                <a:gd name="T5" fmla="*/ 22 h 94"/>
                <a:gd name="T6" fmla="*/ 15 w 725"/>
                <a:gd name="T7" fmla="*/ 72 h 94"/>
                <a:gd name="T8" fmla="*/ 21 w 725"/>
                <a:gd name="T9" fmla="*/ 80 h 94"/>
                <a:gd name="T10" fmla="*/ 704 w 725"/>
                <a:gd name="T11" fmla="*/ 80 h 94"/>
                <a:gd name="T12" fmla="*/ 710 w 725"/>
                <a:gd name="T13" fmla="*/ 72 h 94"/>
                <a:gd name="T14" fmla="*/ 710 w 725"/>
                <a:gd name="T15" fmla="*/ 22 h 94"/>
                <a:gd name="T16" fmla="*/ 704 w 725"/>
                <a:gd name="T17" fmla="*/ 15 h 94"/>
                <a:gd name="T18" fmla="*/ 21 w 725"/>
                <a:gd name="T19" fmla="*/ 15 h 94"/>
                <a:gd name="T20" fmla="*/ 704 w 725"/>
                <a:gd name="T21" fmla="*/ 94 h 94"/>
                <a:gd name="T22" fmla="*/ 704 w 725"/>
                <a:gd name="T23" fmla="*/ 94 h 94"/>
                <a:gd name="T24" fmla="*/ 21 w 725"/>
                <a:gd name="T25" fmla="*/ 94 h 94"/>
                <a:gd name="T26" fmla="*/ 0 w 725"/>
                <a:gd name="T27" fmla="*/ 72 h 94"/>
                <a:gd name="T28" fmla="*/ 0 w 725"/>
                <a:gd name="T29" fmla="*/ 22 h 94"/>
                <a:gd name="T30" fmla="*/ 21 w 725"/>
                <a:gd name="T31" fmla="*/ 0 h 94"/>
                <a:gd name="T32" fmla="*/ 704 w 725"/>
                <a:gd name="T33" fmla="*/ 0 h 94"/>
                <a:gd name="T34" fmla="*/ 725 w 725"/>
                <a:gd name="T35" fmla="*/ 22 h 94"/>
                <a:gd name="T36" fmla="*/ 725 w 725"/>
                <a:gd name="T37" fmla="*/ 72 h 94"/>
                <a:gd name="T38" fmla="*/ 704 w 725"/>
                <a:gd name="T3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5" h="94">
                  <a:moveTo>
                    <a:pt x="21" y="15"/>
                  </a:moveTo>
                  <a:lnTo>
                    <a:pt x="21" y="15"/>
                  </a:lnTo>
                  <a:cubicBezTo>
                    <a:pt x="18" y="15"/>
                    <a:pt x="15" y="18"/>
                    <a:pt x="15" y="22"/>
                  </a:cubicBezTo>
                  <a:lnTo>
                    <a:pt x="15" y="72"/>
                  </a:lnTo>
                  <a:cubicBezTo>
                    <a:pt x="15" y="76"/>
                    <a:pt x="18" y="80"/>
                    <a:pt x="21" y="80"/>
                  </a:cubicBezTo>
                  <a:lnTo>
                    <a:pt x="704" y="80"/>
                  </a:lnTo>
                  <a:cubicBezTo>
                    <a:pt x="707" y="80"/>
                    <a:pt x="710" y="76"/>
                    <a:pt x="710" y="72"/>
                  </a:cubicBezTo>
                  <a:lnTo>
                    <a:pt x="710" y="22"/>
                  </a:lnTo>
                  <a:cubicBezTo>
                    <a:pt x="710" y="18"/>
                    <a:pt x="707" y="15"/>
                    <a:pt x="704" y="15"/>
                  </a:cubicBezTo>
                  <a:lnTo>
                    <a:pt x="21" y="15"/>
                  </a:lnTo>
                  <a:close/>
                  <a:moveTo>
                    <a:pt x="704" y="94"/>
                  </a:moveTo>
                  <a:lnTo>
                    <a:pt x="704" y="94"/>
                  </a:lnTo>
                  <a:lnTo>
                    <a:pt x="21" y="94"/>
                  </a:lnTo>
                  <a:cubicBezTo>
                    <a:pt x="10" y="94"/>
                    <a:pt x="0" y="84"/>
                    <a:pt x="0" y="72"/>
                  </a:cubicBezTo>
                  <a:lnTo>
                    <a:pt x="0" y="22"/>
                  </a:lnTo>
                  <a:cubicBezTo>
                    <a:pt x="0" y="10"/>
                    <a:pt x="10" y="0"/>
                    <a:pt x="21" y="0"/>
                  </a:cubicBezTo>
                  <a:lnTo>
                    <a:pt x="704" y="0"/>
                  </a:lnTo>
                  <a:cubicBezTo>
                    <a:pt x="716" y="0"/>
                    <a:pt x="725" y="10"/>
                    <a:pt x="725" y="22"/>
                  </a:cubicBezTo>
                  <a:lnTo>
                    <a:pt x="725" y="72"/>
                  </a:lnTo>
                  <a:cubicBezTo>
                    <a:pt x="725" y="84"/>
                    <a:pt x="716" y="94"/>
                    <a:pt x="704" y="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89" name="Freeform 74"/>
            <p:cNvSpPr>
              <a:spLocks noEditPoints="1"/>
            </p:cNvSpPr>
            <p:nvPr/>
          </p:nvSpPr>
          <p:spPr bwMode="auto">
            <a:xfrm>
              <a:off x="2541588" y="1181101"/>
              <a:ext cx="106363" cy="34925"/>
            </a:xfrm>
            <a:custGeom>
              <a:avLst/>
              <a:gdLst>
                <a:gd name="T0" fmla="*/ 109 w 126"/>
                <a:gd name="T1" fmla="*/ 18 h 42"/>
                <a:gd name="T2" fmla="*/ 93 w 126"/>
                <a:gd name="T3" fmla="*/ 8 h 42"/>
                <a:gd name="T4" fmla="*/ 97 w 126"/>
                <a:gd name="T5" fmla="*/ 4 h 42"/>
                <a:gd name="T6" fmla="*/ 106 w 126"/>
                <a:gd name="T7" fmla="*/ 8 h 42"/>
                <a:gd name="T8" fmla="*/ 109 w 126"/>
                <a:gd name="T9" fmla="*/ 18 h 42"/>
                <a:gd name="T10" fmla="*/ 109 w 126"/>
                <a:gd name="T11" fmla="*/ 34 h 42"/>
                <a:gd name="T12" fmla="*/ 106 w 126"/>
                <a:gd name="T13" fmla="*/ 38 h 42"/>
                <a:gd name="T14" fmla="*/ 97 w 126"/>
                <a:gd name="T15" fmla="*/ 34 h 42"/>
                <a:gd name="T16" fmla="*/ 93 w 126"/>
                <a:gd name="T17" fmla="*/ 24 h 42"/>
                <a:gd name="T18" fmla="*/ 109 w 126"/>
                <a:gd name="T19" fmla="*/ 34 h 42"/>
                <a:gd name="T20" fmla="*/ 84 w 126"/>
                <a:gd name="T21" fmla="*/ 18 h 42"/>
                <a:gd name="T22" fmla="*/ 68 w 126"/>
                <a:gd name="T23" fmla="*/ 8 h 42"/>
                <a:gd name="T24" fmla="*/ 71 w 126"/>
                <a:gd name="T25" fmla="*/ 4 h 42"/>
                <a:gd name="T26" fmla="*/ 80 w 126"/>
                <a:gd name="T27" fmla="*/ 8 h 42"/>
                <a:gd name="T28" fmla="*/ 84 w 126"/>
                <a:gd name="T29" fmla="*/ 18 h 42"/>
                <a:gd name="T30" fmla="*/ 84 w 126"/>
                <a:gd name="T31" fmla="*/ 34 h 42"/>
                <a:gd name="T32" fmla="*/ 80 w 126"/>
                <a:gd name="T33" fmla="*/ 38 h 42"/>
                <a:gd name="T34" fmla="*/ 71 w 126"/>
                <a:gd name="T35" fmla="*/ 34 h 42"/>
                <a:gd name="T36" fmla="*/ 68 w 126"/>
                <a:gd name="T37" fmla="*/ 24 h 42"/>
                <a:gd name="T38" fmla="*/ 84 w 126"/>
                <a:gd name="T39" fmla="*/ 34 h 42"/>
                <a:gd name="T40" fmla="*/ 58 w 126"/>
                <a:gd name="T41" fmla="*/ 18 h 42"/>
                <a:gd name="T42" fmla="*/ 42 w 126"/>
                <a:gd name="T43" fmla="*/ 8 h 42"/>
                <a:gd name="T44" fmla="*/ 46 w 126"/>
                <a:gd name="T45" fmla="*/ 4 h 42"/>
                <a:gd name="T46" fmla="*/ 55 w 126"/>
                <a:gd name="T47" fmla="*/ 8 h 42"/>
                <a:gd name="T48" fmla="*/ 58 w 126"/>
                <a:gd name="T49" fmla="*/ 18 h 42"/>
                <a:gd name="T50" fmla="*/ 58 w 126"/>
                <a:gd name="T51" fmla="*/ 34 h 42"/>
                <a:gd name="T52" fmla="*/ 55 w 126"/>
                <a:gd name="T53" fmla="*/ 38 h 42"/>
                <a:gd name="T54" fmla="*/ 46 w 126"/>
                <a:gd name="T55" fmla="*/ 34 h 42"/>
                <a:gd name="T56" fmla="*/ 42 w 126"/>
                <a:gd name="T57" fmla="*/ 24 h 42"/>
                <a:gd name="T58" fmla="*/ 58 w 126"/>
                <a:gd name="T59" fmla="*/ 34 h 42"/>
                <a:gd name="T60" fmla="*/ 33 w 126"/>
                <a:gd name="T61" fmla="*/ 18 h 42"/>
                <a:gd name="T62" fmla="*/ 17 w 126"/>
                <a:gd name="T63" fmla="*/ 8 h 42"/>
                <a:gd name="T64" fmla="*/ 20 w 126"/>
                <a:gd name="T65" fmla="*/ 4 h 42"/>
                <a:gd name="T66" fmla="*/ 29 w 126"/>
                <a:gd name="T67" fmla="*/ 8 h 42"/>
                <a:gd name="T68" fmla="*/ 33 w 126"/>
                <a:gd name="T69" fmla="*/ 18 h 42"/>
                <a:gd name="T70" fmla="*/ 33 w 126"/>
                <a:gd name="T71" fmla="*/ 34 h 42"/>
                <a:gd name="T72" fmla="*/ 29 w 126"/>
                <a:gd name="T73" fmla="*/ 38 h 42"/>
                <a:gd name="T74" fmla="*/ 20 w 126"/>
                <a:gd name="T75" fmla="*/ 34 h 42"/>
                <a:gd name="T76" fmla="*/ 17 w 126"/>
                <a:gd name="T77" fmla="*/ 24 h 42"/>
                <a:gd name="T78" fmla="*/ 33 w 126"/>
                <a:gd name="T79" fmla="*/ 34 h 42"/>
                <a:gd name="T80" fmla="*/ 0 w 126"/>
                <a:gd name="T81" fmla="*/ 42 h 42"/>
                <a:gd name="T82" fmla="*/ 126 w 126"/>
                <a:gd name="T83" fmla="*/ 0 h 42"/>
                <a:gd name="T84" fmla="*/ 0 w 126"/>
                <a:gd name="T8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" h="42">
                  <a:moveTo>
                    <a:pt x="109" y="18"/>
                  </a:moveTo>
                  <a:lnTo>
                    <a:pt x="109" y="18"/>
                  </a:lnTo>
                  <a:lnTo>
                    <a:pt x="93" y="18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4"/>
                  </a:lnTo>
                  <a:lnTo>
                    <a:pt x="106" y="4"/>
                  </a:lnTo>
                  <a:lnTo>
                    <a:pt x="106" y="8"/>
                  </a:lnTo>
                  <a:lnTo>
                    <a:pt x="109" y="8"/>
                  </a:lnTo>
                  <a:lnTo>
                    <a:pt x="109" y="18"/>
                  </a:lnTo>
                  <a:close/>
                  <a:moveTo>
                    <a:pt x="109" y="34"/>
                  </a:moveTo>
                  <a:lnTo>
                    <a:pt x="109" y="34"/>
                  </a:lnTo>
                  <a:lnTo>
                    <a:pt x="106" y="34"/>
                  </a:lnTo>
                  <a:lnTo>
                    <a:pt x="106" y="38"/>
                  </a:lnTo>
                  <a:lnTo>
                    <a:pt x="97" y="38"/>
                  </a:lnTo>
                  <a:lnTo>
                    <a:pt x="97" y="34"/>
                  </a:lnTo>
                  <a:lnTo>
                    <a:pt x="93" y="34"/>
                  </a:lnTo>
                  <a:lnTo>
                    <a:pt x="93" y="24"/>
                  </a:lnTo>
                  <a:lnTo>
                    <a:pt x="109" y="24"/>
                  </a:lnTo>
                  <a:lnTo>
                    <a:pt x="109" y="34"/>
                  </a:lnTo>
                  <a:close/>
                  <a:moveTo>
                    <a:pt x="84" y="18"/>
                  </a:moveTo>
                  <a:lnTo>
                    <a:pt x="84" y="18"/>
                  </a:lnTo>
                  <a:lnTo>
                    <a:pt x="68" y="18"/>
                  </a:lnTo>
                  <a:lnTo>
                    <a:pt x="68" y="8"/>
                  </a:lnTo>
                  <a:lnTo>
                    <a:pt x="71" y="8"/>
                  </a:lnTo>
                  <a:lnTo>
                    <a:pt x="71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4" y="18"/>
                  </a:lnTo>
                  <a:close/>
                  <a:moveTo>
                    <a:pt x="84" y="34"/>
                  </a:moveTo>
                  <a:lnTo>
                    <a:pt x="84" y="34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71" y="38"/>
                  </a:lnTo>
                  <a:lnTo>
                    <a:pt x="71" y="34"/>
                  </a:lnTo>
                  <a:lnTo>
                    <a:pt x="68" y="34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4" y="34"/>
                  </a:lnTo>
                  <a:close/>
                  <a:moveTo>
                    <a:pt x="58" y="18"/>
                  </a:moveTo>
                  <a:lnTo>
                    <a:pt x="58" y="18"/>
                  </a:lnTo>
                  <a:lnTo>
                    <a:pt x="42" y="18"/>
                  </a:lnTo>
                  <a:lnTo>
                    <a:pt x="42" y="8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55" y="4"/>
                  </a:lnTo>
                  <a:lnTo>
                    <a:pt x="55" y="8"/>
                  </a:lnTo>
                  <a:lnTo>
                    <a:pt x="58" y="8"/>
                  </a:lnTo>
                  <a:lnTo>
                    <a:pt x="58" y="18"/>
                  </a:lnTo>
                  <a:close/>
                  <a:moveTo>
                    <a:pt x="58" y="34"/>
                  </a:moveTo>
                  <a:lnTo>
                    <a:pt x="58" y="34"/>
                  </a:lnTo>
                  <a:lnTo>
                    <a:pt x="55" y="34"/>
                  </a:lnTo>
                  <a:lnTo>
                    <a:pt x="55" y="38"/>
                  </a:lnTo>
                  <a:lnTo>
                    <a:pt x="46" y="38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24"/>
                  </a:lnTo>
                  <a:lnTo>
                    <a:pt x="58" y="24"/>
                  </a:lnTo>
                  <a:lnTo>
                    <a:pt x="58" y="34"/>
                  </a:lnTo>
                  <a:close/>
                  <a:moveTo>
                    <a:pt x="33" y="18"/>
                  </a:moveTo>
                  <a:lnTo>
                    <a:pt x="33" y="18"/>
                  </a:lnTo>
                  <a:lnTo>
                    <a:pt x="17" y="18"/>
                  </a:lnTo>
                  <a:lnTo>
                    <a:pt x="17" y="8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9" y="4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3" y="18"/>
                  </a:lnTo>
                  <a:close/>
                  <a:moveTo>
                    <a:pt x="33" y="34"/>
                  </a:moveTo>
                  <a:lnTo>
                    <a:pt x="33" y="34"/>
                  </a:lnTo>
                  <a:lnTo>
                    <a:pt x="29" y="34"/>
                  </a:lnTo>
                  <a:lnTo>
                    <a:pt x="29" y="38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17" y="34"/>
                  </a:lnTo>
                  <a:lnTo>
                    <a:pt x="17" y="24"/>
                  </a:lnTo>
                  <a:lnTo>
                    <a:pt x="33" y="24"/>
                  </a:lnTo>
                  <a:lnTo>
                    <a:pt x="33" y="34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126" y="42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90" name="Freeform 75"/>
            <p:cNvSpPr>
              <a:spLocks noEditPoints="1"/>
            </p:cNvSpPr>
            <p:nvPr/>
          </p:nvSpPr>
          <p:spPr bwMode="auto">
            <a:xfrm>
              <a:off x="2663825" y="1181101"/>
              <a:ext cx="109538" cy="34925"/>
            </a:xfrm>
            <a:custGeom>
              <a:avLst/>
              <a:gdLst>
                <a:gd name="T0" fmla="*/ 110 w 127"/>
                <a:gd name="T1" fmla="*/ 18 h 42"/>
                <a:gd name="T2" fmla="*/ 93 w 127"/>
                <a:gd name="T3" fmla="*/ 8 h 42"/>
                <a:gd name="T4" fmla="*/ 97 w 127"/>
                <a:gd name="T5" fmla="*/ 4 h 42"/>
                <a:gd name="T6" fmla="*/ 106 w 127"/>
                <a:gd name="T7" fmla="*/ 8 h 42"/>
                <a:gd name="T8" fmla="*/ 110 w 127"/>
                <a:gd name="T9" fmla="*/ 18 h 42"/>
                <a:gd name="T10" fmla="*/ 110 w 127"/>
                <a:gd name="T11" fmla="*/ 34 h 42"/>
                <a:gd name="T12" fmla="*/ 106 w 127"/>
                <a:gd name="T13" fmla="*/ 38 h 42"/>
                <a:gd name="T14" fmla="*/ 97 w 127"/>
                <a:gd name="T15" fmla="*/ 34 h 42"/>
                <a:gd name="T16" fmla="*/ 93 w 127"/>
                <a:gd name="T17" fmla="*/ 24 h 42"/>
                <a:gd name="T18" fmla="*/ 110 w 127"/>
                <a:gd name="T19" fmla="*/ 34 h 42"/>
                <a:gd name="T20" fmla="*/ 84 w 127"/>
                <a:gd name="T21" fmla="*/ 18 h 42"/>
                <a:gd name="T22" fmla="*/ 68 w 127"/>
                <a:gd name="T23" fmla="*/ 8 h 42"/>
                <a:gd name="T24" fmla="*/ 72 w 127"/>
                <a:gd name="T25" fmla="*/ 4 h 42"/>
                <a:gd name="T26" fmla="*/ 81 w 127"/>
                <a:gd name="T27" fmla="*/ 8 h 42"/>
                <a:gd name="T28" fmla="*/ 84 w 127"/>
                <a:gd name="T29" fmla="*/ 18 h 42"/>
                <a:gd name="T30" fmla="*/ 84 w 127"/>
                <a:gd name="T31" fmla="*/ 34 h 42"/>
                <a:gd name="T32" fmla="*/ 81 w 127"/>
                <a:gd name="T33" fmla="*/ 38 h 42"/>
                <a:gd name="T34" fmla="*/ 72 w 127"/>
                <a:gd name="T35" fmla="*/ 34 h 42"/>
                <a:gd name="T36" fmla="*/ 68 w 127"/>
                <a:gd name="T37" fmla="*/ 24 h 42"/>
                <a:gd name="T38" fmla="*/ 84 w 127"/>
                <a:gd name="T39" fmla="*/ 34 h 42"/>
                <a:gd name="T40" fmla="*/ 59 w 127"/>
                <a:gd name="T41" fmla="*/ 18 h 42"/>
                <a:gd name="T42" fmla="*/ 43 w 127"/>
                <a:gd name="T43" fmla="*/ 8 h 42"/>
                <a:gd name="T44" fmla="*/ 46 w 127"/>
                <a:gd name="T45" fmla="*/ 4 h 42"/>
                <a:gd name="T46" fmla="*/ 55 w 127"/>
                <a:gd name="T47" fmla="*/ 8 h 42"/>
                <a:gd name="T48" fmla="*/ 59 w 127"/>
                <a:gd name="T49" fmla="*/ 18 h 42"/>
                <a:gd name="T50" fmla="*/ 59 w 127"/>
                <a:gd name="T51" fmla="*/ 34 h 42"/>
                <a:gd name="T52" fmla="*/ 55 w 127"/>
                <a:gd name="T53" fmla="*/ 38 h 42"/>
                <a:gd name="T54" fmla="*/ 46 w 127"/>
                <a:gd name="T55" fmla="*/ 34 h 42"/>
                <a:gd name="T56" fmla="*/ 43 w 127"/>
                <a:gd name="T57" fmla="*/ 24 h 42"/>
                <a:gd name="T58" fmla="*/ 59 w 127"/>
                <a:gd name="T59" fmla="*/ 34 h 42"/>
                <a:gd name="T60" fmla="*/ 34 w 127"/>
                <a:gd name="T61" fmla="*/ 18 h 42"/>
                <a:gd name="T62" fmla="*/ 17 w 127"/>
                <a:gd name="T63" fmla="*/ 8 h 42"/>
                <a:gd name="T64" fmla="*/ 21 w 127"/>
                <a:gd name="T65" fmla="*/ 4 h 42"/>
                <a:gd name="T66" fmla="*/ 30 w 127"/>
                <a:gd name="T67" fmla="*/ 8 h 42"/>
                <a:gd name="T68" fmla="*/ 34 w 127"/>
                <a:gd name="T69" fmla="*/ 18 h 42"/>
                <a:gd name="T70" fmla="*/ 34 w 127"/>
                <a:gd name="T71" fmla="*/ 34 h 42"/>
                <a:gd name="T72" fmla="*/ 30 w 127"/>
                <a:gd name="T73" fmla="*/ 38 h 42"/>
                <a:gd name="T74" fmla="*/ 21 w 127"/>
                <a:gd name="T75" fmla="*/ 34 h 42"/>
                <a:gd name="T76" fmla="*/ 17 w 127"/>
                <a:gd name="T77" fmla="*/ 24 h 42"/>
                <a:gd name="T78" fmla="*/ 34 w 127"/>
                <a:gd name="T79" fmla="*/ 34 h 42"/>
                <a:gd name="T80" fmla="*/ 0 w 127"/>
                <a:gd name="T81" fmla="*/ 42 h 42"/>
                <a:gd name="T82" fmla="*/ 127 w 127"/>
                <a:gd name="T83" fmla="*/ 0 h 42"/>
                <a:gd name="T84" fmla="*/ 0 w 127"/>
                <a:gd name="T8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2">
                  <a:moveTo>
                    <a:pt x="110" y="18"/>
                  </a:moveTo>
                  <a:lnTo>
                    <a:pt x="110" y="18"/>
                  </a:lnTo>
                  <a:lnTo>
                    <a:pt x="93" y="18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4"/>
                  </a:lnTo>
                  <a:lnTo>
                    <a:pt x="106" y="4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18"/>
                  </a:lnTo>
                  <a:close/>
                  <a:moveTo>
                    <a:pt x="110" y="34"/>
                  </a:moveTo>
                  <a:lnTo>
                    <a:pt x="110" y="34"/>
                  </a:lnTo>
                  <a:lnTo>
                    <a:pt x="106" y="34"/>
                  </a:lnTo>
                  <a:lnTo>
                    <a:pt x="106" y="38"/>
                  </a:lnTo>
                  <a:lnTo>
                    <a:pt x="97" y="38"/>
                  </a:lnTo>
                  <a:lnTo>
                    <a:pt x="97" y="34"/>
                  </a:lnTo>
                  <a:lnTo>
                    <a:pt x="93" y="34"/>
                  </a:lnTo>
                  <a:lnTo>
                    <a:pt x="93" y="24"/>
                  </a:lnTo>
                  <a:lnTo>
                    <a:pt x="110" y="24"/>
                  </a:lnTo>
                  <a:lnTo>
                    <a:pt x="110" y="34"/>
                  </a:lnTo>
                  <a:close/>
                  <a:moveTo>
                    <a:pt x="84" y="18"/>
                  </a:moveTo>
                  <a:lnTo>
                    <a:pt x="84" y="18"/>
                  </a:lnTo>
                  <a:lnTo>
                    <a:pt x="68" y="18"/>
                  </a:lnTo>
                  <a:lnTo>
                    <a:pt x="68" y="8"/>
                  </a:lnTo>
                  <a:lnTo>
                    <a:pt x="72" y="8"/>
                  </a:lnTo>
                  <a:lnTo>
                    <a:pt x="72" y="4"/>
                  </a:lnTo>
                  <a:lnTo>
                    <a:pt x="81" y="4"/>
                  </a:lnTo>
                  <a:lnTo>
                    <a:pt x="81" y="8"/>
                  </a:lnTo>
                  <a:lnTo>
                    <a:pt x="84" y="8"/>
                  </a:lnTo>
                  <a:lnTo>
                    <a:pt x="84" y="18"/>
                  </a:lnTo>
                  <a:close/>
                  <a:moveTo>
                    <a:pt x="84" y="34"/>
                  </a:moveTo>
                  <a:lnTo>
                    <a:pt x="84" y="34"/>
                  </a:lnTo>
                  <a:lnTo>
                    <a:pt x="81" y="34"/>
                  </a:lnTo>
                  <a:lnTo>
                    <a:pt x="81" y="38"/>
                  </a:lnTo>
                  <a:lnTo>
                    <a:pt x="72" y="38"/>
                  </a:lnTo>
                  <a:lnTo>
                    <a:pt x="72" y="34"/>
                  </a:lnTo>
                  <a:lnTo>
                    <a:pt x="68" y="34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4" y="34"/>
                  </a:lnTo>
                  <a:close/>
                  <a:moveTo>
                    <a:pt x="59" y="18"/>
                  </a:moveTo>
                  <a:lnTo>
                    <a:pt x="59" y="18"/>
                  </a:lnTo>
                  <a:lnTo>
                    <a:pt x="43" y="1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4"/>
                  </a:lnTo>
                  <a:lnTo>
                    <a:pt x="55" y="4"/>
                  </a:lnTo>
                  <a:lnTo>
                    <a:pt x="55" y="8"/>
                  </a:lnTo>
                  <a:lnTo>
                    <a:pt x="59" y="8"/>
                  </a:lnTo>
                  <a:lnTo>
                    <a:pt x="59" y="18"/>
                  </a:lnTo>
                  <a:close/>
                  <a:moveTo>
                    <a:pt x="59" y="34"/>
                  </a:moveTo>
                  <a:lnTo>
                    <a:pt x="59" y="34"/>
                  </a:lnTo>
                  <a:lnTo>
                    <a:pt x="55" y="34"/>
                  </a:lnTo>
                  <a:lnTo>
                    <a:pt x="55" y="38"/>
                  </a:lnTo>
                  <a:lnTo>
                    <a:pt x="46" y="38"/>
                  </a:lnTo>
                  <a:lnTo>
                    <a:pt x="46" y="34"/>
                  </a:lnTo>
                  <a:lnTo>
                    <a:pt x="43" y="34"/>
                  </a:lnTo>
                  <a:lnTo>
                    <a:pt x="43" y="24"/>
                  </a:lnTo>
                  <a:lnTo>
                    <a:pt x="59" y="24"/>
                  </a:lnTo>
                  <a:lnTo>
                    <a:pt x="59" y="34"/>
                  </a:lnTo>
                  <a:close/>
                  <a:moveTo>
                    <a:pt x="34" y="18"/>
                  </a:moveTo>
                  <a:lnTo>
                    <a:pt x="34" y="18"/>
                  </a:lnTo>
                  <a:lnTo>
                    <a:pt x="17" y="18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1" y="4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4" y="18"/>
                  </a:lnTo>
                  <a:close/>
                  <a:moveTo>
                    <a:pt x="34" y="34"/>
                  </a:moveTo>
                  <a:lnTo>
                    <a:pt x="34" y="34"/>
                  </a:lnTo>
                  <a:lnTo>
                    <a:pt x="30" y="34"/>
                  </a:lnTo>
                  <a:lnTo>
                    <a:pt x="30" y="38"/>
                  </a:lnTo>
                  <a:lnTo>
                    <a:pt x="21" y="38"/>
                  </a:lnTo>
                  <a:lnTo>
                    <a:pt x="21" y="34"/>
                  </a:lnTo>
                  <a:lnTo>
                    <a:pt x="17" y="34"/>
                  </a:lnTo>
                  <a:lnTo>
                    <a:pt x="17" y="24"/>
                  </a:lnTo>
                  <a:lnTo>
                    <a:pt x="34" y="24"/>
                  </a:lnTo>
                  <a:lnTo>
                    <a:pt x="34" y="34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127" y="42"/>
                  </a:lnTo>
                  <a:lnTo>
                    <a:pt x="127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sp>
        <p:nvSpPr>
          <p:cNvPr id="91" name="云形 90"/>
          <p:cNvSpPr/>
          <p:nvPr/>
        </p:nvSpPr>
        <p:spPr bwMode="auto">
          <a:xfrm>
            <a:off x="3501432" y="3010216"/>
            <a:ext cx="2808312" cy="1184949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 bwMode="auto">
          <a:xfrm>
            <a:off x="1163972" y="3903111"/>
            <a:ext cx="61711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TC/SC</a:t>
            </a:r>
          </a:p>
        </p:txBody>
      </p:sp>
      <p:sp>
        <p:nvSpPr>
          <p:cNvPr id="93" name="文本框 92"/>
          <p:cNvSpPr txBox="1"/>
          <p:nvPr/>
        </p:nvSpPr>
        <p:spPr bwMode="auto">
          <a:xfrm>
            <a:off x="10112657" y="2203830"/>
            <a:ext cx="6538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</a:p>
        </p:txBody>
      </p:sp>
      <p:sp>
        <p:nvSpPr>
          <p:cNvPr id="94" name="文本框 93"/>
          <p:cNvSpPr txBox="1"/>
          <p:nvPr/>
        </p:nvSpPr>
        <p:spPr bwMode="auto">
          <a:xfrm>
            <a:off x="10112657" y="3118479"/>
            <a:ext cx="1389510" cy="642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FusionCompute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FusionAccess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5" name="文本框 94"/>
          <p:cNvSpPr txBox="1"/>
          <p:nvPr/>
        </p:nvSpPr>
        <p:spPr bwMode="auto">
          <a:xfrm>
            <a:off x="10112657" y="4172591"/>
            <a:ext cx="653860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</a:p>
        </p:txBody>
      </p:sp>
      <p:sp>
        <p:nvSpPr>
          <p:cNvPr id="96" name="文本框 95"/>
          <p:cNvSpPr txBox="1"/>
          <p:nvPr/>
        </p:nvSpPr>
        <p:spPr bwMode="auto">
          <a:xfrm>
            <a:off x="10112657" y="5708143"/>
            <a:ext cx="74298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cxnSp>
        <p:nvCxnSpPr>
          <p:cNvPr id="98" name="直接连接符 97"/>
          <p:cNvCxnSpPr>
            <a:endCxn id="91" idx="2"/>
          </p:cNvCxnSpPr>
          <p:nvPr/>
        </p:nvCxnSpPr>
        <p:spPr bwMode="auto">
          <a:xfrm>
            <a:off x="1823042" y="3602691"/>
            <a:ext cx="168710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endCxn id="13" idx="17"/>
          </p:cNvCxnSpPr>
          <p:nvPr/>
        </p:nvCxnSpPr>
        <p:spPr bwMode="auto">
          <a:xfrm flipV="1">
            <a:off x="6246351" y="2459219"/>
            <a:ext cx="1651750" cy="8591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/>
          <p:nvPr/>
        </p:nvCxnSpPr>
        <p:spPr bwMode="auto">
          <a:xfrm flipV="1">
            <a:off x="8744052" y="2516705"/>
            <a:ext cx="0" cy="7415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V="1">
            <a:off x="8752666" y="3602690"/>
            <a:ext cx="0" cy="6092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 flipV="1">
            <a:off x="8752666" y="4445916"/>
            <a:ext cx="0" cy="10835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任意多边形 114"/>
          <p:cNvSpPr/>
          <p:nvPr/>
        </p:nvSpPr>
        <p:spPr bwMode="auto">
          <a:xfrm>
            <a:off x="1702340" y="2375097"/>
            <a:ext cx="7272643" cy="3150214"/>
          </a:xfrm>
          <a:custGeom>
            <a:avLst/>
            <a:gdLst>
              <a:gd name="connsiteX0" fmla="*/ 0 w 7272643"/>
              <a:gd name="connsiteY0" fmla="*/ 1243592 h 3150214"/>
              <a:gd name="connsiteX1" fmla="*/ 4357992 w 7272643"/>
              <a:gd name="connsiteY1" fmla="*/ 1049039 h 3150214"/>
              <a:gd name="connsiteX2" fmla="*/ 6965005 w 7272643"/>
              <a:gd name="connsiteY2" fmla="*/ 66546 h 3150214"/>
              <a:gd name="connsiteX3" fmla="*/ 7120647 w 7272643"/>
              <a:gd name="connsiteY3" fmla="*/ 3150214 h 31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2643" h="3150214">
                <a:moveTo>
                  <a:pt x="0" y="1243592"/>
                </a:moveTo>
                <a:cubicBezTo>
                  <a:pt x="1598579" y="1244402"/>
                  <a:pt x="3197158" y="1245213"/>
                  <a:pt x="4357992" y="1049039"/>
                </a:cubicBezTo>
                <a:cubicBezTo>
                  <a:pt x="5518826" y="852865"/>
                  <a:pt x="6504562" y="-283650"/>
                  <a:pt x="6965005" y="66546"/>
                </a:cubicBezTo>
                <a:cubicBezTo>
                  <a:pt x="7425448" y="416742"/>
                  <a:pt x="7273047" y="1783478"/>
                  <a:pt x="7120647" y="3150214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90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性能问题定位思路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920897" y="2239824"/>
            <a:ext cx="75608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>
            <a:off x="3388949" y="1843780"/>
            <a:ext cx="0" cy="45372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圆角矩形 7"/>
          <p:cNvSpPr/>
          <p:nvPr/>
        </p:nvSpPr>
        <p:spPr bwMode="auto">
          <a:xfrm>
            <a:off x="1847528" y="2329834"/>
            <a:ext cx="1476864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个体还是整体问题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847528" y="3247936"/>
            <a:ext cx="841818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1847528" y="4220044"/>
            <a:ext cx="841818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1847528" y="5192152"/>
            <a:ext cx="841818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1847528" y="3320294"/>
            <a:ext cx="1476864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1847528" y="4292401"/>
            <a:ext cx="1476864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虚拟化层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1847528" y="5282860"/>
            <a:ext cx="1476864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基础硬件层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8788849" y="1386131"/>
            <a:ext cx="1476864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密度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6719515" y="1835214"/>
            <a:ext cx="0" cy="42397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20" name="圆角矩形 19"/>
          <p:cNvSpPr/>
          <p:nvPr/>
        </p:nvSpPr>
        <p:spPr bwMode="auto">
          <a:xfrm>
            <a:off x="4000111" y="2411012"/>
            <a:ext cx="1097379" cy="588558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个体问题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7205493" y="2411012"/>
            <a:ext cx="1097379" cy="588558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整体问题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8717541" y="2587021"/>
            <a:ext cx="1097379" cy="58855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降低密度</a:t>
            </a:r>
          </a:p>
        </p:txBody>
      </p:sp>
      <p:sp>
        <p:nvSpPr>
          <p:cNvPr id="26" name="圆角矩形 25"/>
          <p:cNvSpPr/>
          <p:nvPr/>
        </p:nvSpPr>
        <p:spPr bwMode="auto">
          <a:xfrm>
            <a:off x="4731346" y="3457651"/>
            <a:ext cx="1097379" cy="58855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6128380" y="4411819"/>
            <a:ext cx="1097379" cy="58855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虚拟化层定位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7205493" y="5384625"/>
            <a:ext cx="1097379" cy="58855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硬件层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2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性能问题处理流程</a:t>
            </a:r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1005793" y="4857867"/>
            <a:ext cx="5020551" cy="1296144"/>
            <a:chOff x="1005793" y="4857867"/>
            <a:chExt cx="5020551" cy="1296144"/>
          </a:xfrm>
        </p:grpSpPr>
        <p:sp>
          <p:nvSpPr>
            <p:cNvPr id="8" name="任意多边形 7"/>
            <p:cNvSpPr/>
            <p:nvPr/>
          </p:nvSpPr>
          <p:spPr bwMode="auto">
            <a:xfrm flipH="1" flipV="1">
              <a:off x="2308978" y="4857867"/>
              <a:ext cx="1296144" cy="1296144"/>
            </a:xfrm>
            <a:custGeom>
              <a:avLst/>
              <a:gdLst>
                <a:gd name="connsiteX0" fmla="*/ 810090 w 1620180"/>
                <a:gd name="connsiteY0" fmla="*/ 1620180 h 1620180"/>
                <a:gd name="connsiteX1" fmla="*/ 0 w 1620180"/>
                <a:gd name="connsiteY1" fmla="*/ 1620180 h 1620180"/>
                <a:gd name="connsiteX2" fmla="*/ 0 w 1620180"/>
                <a:gd name="connsiteY2" fmla="*/ 810090 h 1620180"/>
                <a:gd name="connsiteX3" fmla="*/ 810090 w 1620180"/>
                <a:gd name="connsiteY3" fmla="*/ 0 h 1620180"/>
                <a:gd name="connsiteX4" fmla="*/ 1620180 w 1620180"/>
                <a:gd name="connsiteY4" fmla="*/ 810090 h 1620180"/>
                <a:gd name="connsiteX5" fmla="*/ 810090 w 1620180"/>
                <a:gd name="connsiteY5" fmla="*/ 1620180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0180" h="1620180">
                  <a:moveTo>
                    <a:pt x="810090" y="1620180"/>
                  </a:moveTo>
                  <a:lnTo>
                    <a:pt x="0" y="1620180"/>
                  </a:lnTo>
                  <a:lnTo>
                    <a:pt x="0" y="810090"/>
                  </a:lnTo>
                  <a:cubicBezTo>
                    <a:pt x="0" y="362690"/>
                    <a:pt x="362690" y="0"/>
                    <a:pt x="810090" y="0"/>
                  </a:cubicBezTo>
                  <a:cubicBezTo>
                    <a:pt x="1257490" y="0"/>
                    <a:pt x="1620180" y="362690"/>
                    <a:pt x="1620180" y="810090"/>
                  </a:cubicBezTo>
                  <a:cubicBezTo>
                    <a:pt x="1620180" y="1257490"/>
                    <a:pt x="1257490" y="1620180"/>
                    <a:pt x="810090" y="1620180"/>
                  </a:cubicBezTo>
                  <a:close/>
                </a:path>
              </a:pathLst>
            </a:cu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31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3790270" y="5278943"/>
              <a:ext cx="2236074" cy="44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问题现象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应用场景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1005793" y="5390771"/>
              <a:ext cx="1303185" cy="3338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问题现象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3161102" y="4908371"/>
              <a:ext cx="317434" cy="3338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</a:p>
          </p:txBody>
        </p:sp>
        <p:grpSp>
          <p:nvGrpSpPr>
            <p:cNvPr id="47" name="组合 46"/>
            <p:cNvGrpSpPr>
              <a:grpSpLocks/>
            </p:cNvGrpSpPr>
            <p:nvPr/>
          </p:nvGrpSpPr>
          <p:grpSpPr bwMode="auto">
            <a:xfrm>
              <a:off x="2644539" y="5309266"/>
              <a:ext cx="625022" cy="496812"/>
              <a:chOff x="1200150" y="627063"/>
              <a:chExt cx="495300" cy="393700"/>
            </a:xfrm>
            <a:solidFill>
              <a:schemeClr val="accent3"/>
            </a:solidFill>
          </p:grpSpPr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1319213" y="696913"/>
                <a:ext cx="254000" cy="254000"/>
              </a:xfrm>
              <a:custGeom>
                <a:avLst/>
                <a:gdLst>
                  <a:gd name="T0" fmla="*/ 44 w 88"/>
                  <a:gd name="T1" fmla="*/ 0 h 88"/>
                  <a:gd name="T2" fmla="*/ 0 w 88"/>
                  <a:gd name="T3" fmla="*/ 44 h 88"/>
                  <a:gd name="T4" fmla="*/ 44 w 88"/>
                  <a:gd name="T5" fmla="*/ 88 h 88"/>
                  <a:gd name="T6" fmla="*/ 88 w 88"/>
                  <a:gd name="T7" fmla="*/ 44 h 88"/>
                  <a:gd name="T8" fmla="*/ 44 w 88"/>
                  <a:gd name="T9" fmla="*/ 0 h 88"/>
                  <a:gd name="T10" fmla="*/ 44 w 88"/>
                  <a:gd name="T11" fmla="*/ 84 h 88"/>
                  <a:gd name="T12" fmla="*/ 4 w 88"/>
                  <a:gd name="T13" fmla="*/ 44 h 88"/>
                  <a:gd name="T14" fmla="*/ 44 w 88"/>
                  <a:gd name="T15" fmla="*/ 4 h 88"/>
                  <a:gd name="T16" fmla="*/ 84 w 88"/>
                  <a:gd name="T17" fmla="*/ 44 h 88"/>
                  <a:gd name="T18" fmla="*/ 44 w 88"/>
                  <a:gd name="T19" fmla="*/ 84 h 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8"/>
                  <a:gd name="T31" fmla="*/ 0 h 88"/>
                  <a:gd name="T32" fmla="*/ 88 w 88"/>
                  <a:gd name="T33" fmla="*/ 88 h 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8" h="8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4" y="88"/>
                    </a:cubicBezTo>
                    <a:cubicBezTo>
                      <a:pt x="69" y="88"/>
                      <a:pt x="88" y="68"/>
                      <a:pt x="88" y="44"/>
                    </a:cubicBezTo>
                    <a:cubicBezTo>
                      <a:pt x="88" y="20"/>
                      <a:pt x="69" y="0"/>
                      <a:pt x="44" y="0"/>
                    </a:cubicBezTo>
                    <a:close/>
                    <a:moveTo>
                      <a:pt x="44" y="84"/>
                    </a:moveTo>
                    <a:cubicBezTo>
                      <a:pt x="22" y="84"/>
                      <a:pt x="4" y="66"/>
                      <a:pt x="4" y="44"/>
                    </a:cubicBezTo>
                    <a:cubicBezTo>
                      <a:pt x="4" y="22"/>
                      <a:pt x="22" y="4"/>
                      <a:pt x="44" y="4"/>
                    </a:cubicBezTo>
                    <a:cubicBezTo>
                      <a:pt x="66" y="4"/>
                      <a:pt x="84" y="22"/>
                      <a:pt x="84" y="44"/>
                    </a:cubicBezTo>
                    <a:cubicBezTo>
                      <a:pt x="84" y="66"/>
                      <a:pt x="66" y="84"/>
                      <a:pt x="44" y="8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Freeform 45"/>
              <p:cNvSpPr>
                <a:spLocks noEditPoints="1"/>
              </p:cNvSpPr>
              <p:nvPr/>
            </p:nvSpPr>
            <p:spPr bwMode="auto">
              <a:xfrm>
                <a:off x="1200150" y="627063"/>
                <a:ext cx="495300" cy="393700"/>
              </a:xfrm>
              <a:custGeom>
                <a:avLst/>
                <a:gdLst>
                  <a:gd name="T0" fmla="*/ 85 w 171"/>
                  <a:gd name="T1" fmla="*/ 0 h 136"/>
                  <a:gd name="T2" fmla="*/ 0 w 171"/>
                  <a:gd name="T3" fmla="*/ 68 h 136"/>
                  <a:gd name="T4" fmla="*/ 85 w 171"/>
                  <a:gd name="T5" fmla="*/ 136 h 136"/>
                  <a:gd name="T6" fmla="*/ 171 w 171"/>
                  <a:gd name="T7" fmla="*/ 68 h 136"/>
                  <a:gd name="T8" fmla="*/ 85 w 171"/>
                  <a:gd name="T9" fmla="*/ 0 h 136"/>
                  <a:gd name="T10" fmla="*/ 85 w 171"/>
                  <a:gd name="T11" fmla="*/ 128 h 136"/>
                  <a:gd name="T12" fmla="*/ 8 w 171"/>
                  <a:gd name="T13" fmla="*/ 68 h 136"/>
                  <a:gd name="T14" fmla="*/ 85 w 171"/>
                  <a:gd name="T15" fmla="*/ 8 h 136"/>
                  <a:gd name="T16" fmla="*/ 163 w 171"/>
                  <a:gd name="T17" fmla="*/ 68 h 136"/>
                  <a:gd name="T18" fmla="*/ 85 w 171"/>
                  <a:gd name="T19" fmla="*/ 128 h 1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1"/>
                  <a:gd name="T31" fmla="*/ 0 h 136"/>
                  <a:gd name="T32" fmla="*/ 171 w 171"/>
                  <a:gd name="T33" fmla="*/ 136 h 1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1" h="136">
                    <a:moveTo>
                      <a:pt x="85" y="0"/>
                    </a:moveTo>
                    <a:cubicBezTo>
                      <a:pt x="44" y="0"/>
                      <a:pt x="9" y="29"/>
                      <a:pt x="0" y="68"/>
                    </a:cubicBezTo>
                    <a:cubicBezTo>
                      <a:pt x="9" y="107"/>
                      <a:pt x="44" y="136"/>
                      <a:pt x="85" y="136"/>
                    </a:cubicBezTo>
                    <a:cubicBezTo>
                      <a:pt x="127" y="136"/>
                      <a:pt x="162" y="107"/>
                      <a:pt x="171" y="68"/>
                    </a:cubicBezTo>
                    <a:cubicBezTo>
                      <a:pt x="162" y="29"/>
                      <a:pt x="127" y="0"/>
                      <a:pt x="85" y="0"/>
                    </a:cubicBezTo>
                    <a:close/>
                    <a:moveTo>
                      <a:pt x="85" y="128"/>
                    </a:moveTo>
                    <a:cubicBezTo>
                      <a:pt x="49" y="128"/>
                      <a:pt x="17" y="103"/>
                      <a:pt x="8" y="68"/>
                    </a:cubicBezTo>
                    <a:cubicBezTo>
                      <a:pt x="17" y="33"/>
                      <a:pt x="49" y="8"/>
                      <a:pt x="85" y="8"/>
                    </a:cubicBezTo>
                    <a:cubicBezTo>
                      <a:pt x="122" y="8"/>
                      <a:pt x="154" y="33"/>
                      <a:pt x="163" y="68"/>
                    </a:cubicBezTo>
                    <a:cubicBezTo>
                      <a:pt x="154" y="103"/>
                      <a:pt x="122" y="128"/>
                      <a:pt x="85" y="12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Freeform 46"/>
              <p:cNvSpPr>
                <a:spLocks/>
              </p:cNvSpPr>
              <p:nvPr/>
            </p:nvSpPr>
            <p:spPr bwMode="auto">
              <a:xfrm>
                <a:off x="1411288" y="760413"/>
                <a:ext cx="101600" cy="98425"/>
              </a:xfrm>
              <a:custGeom>
                <a:avLst/>
                <a:gdLst>
                  <a:gd name="T0" fmla="*/ 31 w 35"/>
                  <a:gd name="T1" fmla="*/ 1 h 34"/>
                  <a:gd name="T2" fmla="*/ 19 w 35"/>
                  <a:gd name="T3" fmla="*/ 12 h 34"/>
                  <a:gd name="T4" fmla="*/ 12 w 35"/>
                  <a:gd name="T5" fmla="*/ 10 h 34"/>
                  <a:gd name="T6" fmla="*/ 0 w 35"/>
                  <a:gd name="T7" fmla="*/ 22 h 34"/>
                  <a:gd name="T8" fmla="*/ 12 w 35"/>
                  <a:gd name="T9" fmla="*/ 34 h 34"/>
                  <a:gd name="T10" fmla="*/ 24 w 35"/>
                  <a:gd name="T11" fmla="*/ 22 h 34"/>
                  <a:gd name="T12" fmla="*/ 22 w 35"/>
                  <a:gd name="T13" fmla="*/ 15 h 34"/>
                  <a:gd name="T14" fmla="*/ 34 w 35"/>
                  <a:gd name="T15" fmla="*/ 3 h 34"/>
                  <a:gd name="T16" fmla="*/ 34 w 35"/>
                  <a:gd name="T17" fmla="*/ 1 h 34"/>
                  <a:gd name="T18" fmla="*/ 31 w 35"/>
                  <a:gd name="T19" fmla="*/ 1 h 3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"/>
                  <a:gd name="T31" fmla="*/ 0 h 34"/>
                  <a:gd name="T32" fmla="*/ 35 w 35"/>
                  <a:gd name="T33" fmla="*/ 34 h 3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" h="34">
                    <a:moveTo>
                      <a:pt x="31" y="1"/>
                    </a:move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1"/>
                      <a:pt x="15" y="10"/>
                      <a:pt x="12" y="10"/>
                    </a:cubicBezTo>
                    <a:cubicBezTo>
                      <a:pt x="6" y="10"/>
                      <a:pt x="0" y="15"/>
                      <a:pt x="0" y="22"/>
                    </a:cubicBezTo>
                    <a:cubicBezTo>
                      <a:pt x="0" y="29"/>
                      <a:pt x="6" y="34"/>
                      <a:pt x="12" y="34"/>
                    </a:cubicBezTo>
                    <a:cubicBezTo>
                      <a:pt x="19" y="34"/>
                      <a:pt x="24" y="29"/>
                      <a:pt x="24" y="22"/>
                    </a:cubicBezTo>
                    <a:cubicBezTo>
                      <a:pt x="24" y="19"/>
                      <a:pt x="23" y="17"/>
                      <a:pt x="22" y="1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5" y="3"/>
                      <a:pt x="35" y="1"/>
                      <a:pt x="34" y="1"/>
                    </a:cubicBezTo>
                    <a:cubicBezTo>
                      <a:pt x="33" y="0"/>
                      <a:pt x="32" y="0"/>
                      <a:pt x="3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2603612" y="3705739"/>
            <a:ext cx="5020551" cy="1296144"/>
            <a:chOff x="2603612" y="3705739"/>
            <a:chExt cx="5020551" cy="1296144"/>
          </a:xfrm>
        </p:grpSpPr>
        <p:grpSp>
          <p:nvGrpSpPr>
            <p:cNvPr id="76" name="组合 75"/>
            <p:cNvGrpSpPr/>
            <p:nvPr/>
          </p:nvGrpSpPr>
          <p:grpSpPr>
            <a:xfrm>
              <a:off x="2603612" y="3705739"/>
              <a:ext cx="5020551" cy="1296144"/>
              <a:chOff x="2603612" y="3705739"/>
              <a:chExt cx="5020551" cy="1296144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2603612" y="3705739"/>
                <a:ext cx="5020551" cy="1296144"/>
                <a:chOff x="2603612" y="3705739"/>
                <a:chExt cx="5020551" cy="1296144"/>
              </a:xfrm>
            </p:grpSpPr>
            <p:sp>
              <p:nvSpPr>
                <p:cNvPr id="21" name="任意多边形 20"/>
                <p:cNvSpPr/>
                <p:nvPr/>
              </p:nvSpPr>
              <p:spPr bwMode="auto">
                <a:xfrm flipH="1" flipV="1">
                  <a:off x="3911156" y="3705739"/>
                  <a:ext cx="1296144" cy="1296144"/>
                </a:xfrm>
                <a:custGeom>
                  <a:avLst/>
                  <a:gdLst>
                    <a:gd name="connsiteX0" fmla="*/ 810090 w 1620180"/>
                    <a:gd name="connsiteY0" fmla="*/ 1620180 h 1620180"/>
                    <a:gd name="connsiteX1" fmla="*/ 0 w 1620180"/>
                    <a:gd name="connsiteY1" fmla="*/ 1620180 h 1620180"/>
                    <a:gd name="connsiteX2" fmla="*/ 0 w 1620180"/>
                    <a:gd name="connsiteY2" fmla="*/ 810090 h 1620180"/>
                    <a:gd name="connsiteX3" fmla="*/ 810090 w 1620180"/>
                    <a:gd name="connsiteY3" fmla="*/ 0 h 1620180"/>
                    <a:gd name="connsiteX4" fmla="*/ 1620180 w 1620180"/>
                    <a:gd name="connsiteY4" fmla="*/ 810090 h 1620180"/>
                    <a:gd name="connsiteX5" fmla="*/ 810090 w 1620180"/>
                    <a:gd name="connsiteY5" fmla="*/ 1620180 h 1620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20180" h="1620180">
                      <a:moveTo>
                        <a:pt x="810090" y="1620180"/>
                      </a:moveTo>
                      <a:lnTo>
                        <a:pt x="0" y="1620180"/>
                      </a:lnTo>
                      <a:lnTo>
                        <a:pt x="0" y="810090"/>
                      </a:lnTo>
                      <a:cubicBezTo>
                        <a:pt x="0" y="362690"/>
                        <a:pt x="362690" y="0"/>
                        <a:pt x="810090" y="0"/>
                      </a:cubicBezTo>
                      <a:cubicBezTo>
                        <a:pt x="1257490" y="0"/>
                        <a:pt x="1620180" y="362690"/>
                        <a:pt x="1620180" y="810090"/>
                      </a:cubicBezTo>
                      <a:cubicBezTo>
                        <a:pt x="1620180" y="1257490"/>
                        <a:pt x="1257490" y="1620180"/>
                        <a:pt x="810090" y="162018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FrutigerNext LT Regular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0" name="îṥḷïḍ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    </a:ext>
                  </a:extLst>
                </p:cNvPr>
                <p:cNvSpPr/>
                <p:nvPr/>
              </p:nvSpPr>
              <p:spPr bwMode="auto">
                <a:xfrm>
                  <a:off x="5388089" y="4079480"/>
                  <a:ext cx="2236074" cy="445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68580" tIns="34290" rIns="68580" bIns="3429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配置</a:t>
                  </a: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列表</a:t>
                  </a:r>
                  <a:endPara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应用程序列表</a:t>
                  </a:r>
                  <a:endPara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资源使用率</a:t>
                  </a:r>
                  <a:endPara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操作流程</a:t>
                  </a:r>
                  <a:endPara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应用层</a:t>
                  </a:r>
                  <a:endPara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虚拟化</a:t>
                  </a:r>
                  <a:r>
                    <a:rPr lang="zh-CN" altLang="en-US" sz="16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层</a:t>
                  </a:r>
                  <a:endPara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硬件层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1" name="iṣ1îd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    </a:ext>
                  </a:extLst>
                </p:cNvPr>
                <p:cNvSpPr txBox="1"/>
                <p:nvPr/>
              </p:nvSpPr>
              <p:spPr bwMode="auto">
                <a:xfrm>
                  <a:off x="2603612" y="4191308"/>
                  <a:ext cx="1307544" cy="333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68580" tIns="34290" rIns="68580" bIns="34290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数据采集</a:t>
                  </a:r>
                  <a:endParaRPr lang="en-US" altLang="zh-CN" sz="22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4" name="iṣ1î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  </a:ext>
                </a:extLst>
              </p:cNvPr>
              <p:cNvSpPr txBox="1"/>
              <p:nvPr/>
            </p:nvSpPr>
            <p:spPr bwMode="auto">
              <a:xfrm>
                <a:off x="4749590" y="3758042"/>
                <a:ext cx="317434" cy="3338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Group 32"/>
            <p:cNvGrpSpPr/>
            <p:nvPr/>
          </p:nvGrpSpPr>
          <p:grpSpPr>
            <a:xfrm>
              <a:off x="4328695" y="4079480"/>
              <a:ext cx="480212" cy="619421"/>
              <a:chOff x="8693150" y="3081338"/>
              <a:chExt cx="596901" cy="769938"/>
            </a:xfrm>
            <a:solidFill>
              <a:schemeClr val="bg1"/>
            </a:solidFill>
          </p:grpSpPr>
          <p:sp>
            <p:nvSpPr>
              <p:cNvPr id="52" name="Freeform 33"/>
              <p:cNvSpPr>
                <a:spLocks noEditPoints="1"/>
              </p:cNvSpPr>
              <p:nvPr/>
            </p:nvSpPr>
            <p:spPr bwMode="auto">
              <a:xfrm>
                <a:off x="8693150" y="3081338"/>
                <a:ext cx="508000" cy="769938"/>
              </a:xfrm>
              <a:custGeom>
                <a:avLst/>
                <a:gdLst>
                  <a:gd name="T0" fmla="*/ 217 w 320"/>
                  <a:gd name="T1" fmla="*/ 57 h 485"/>
                  <a:gd name="T2" fmla="*/ 181 w 320"/>
                  <a:gd name="T3" fmla="*/ 43 h 485"/>
                  <a:gd name="T4" fmla="*/ 182 w 320"/>
                  <a:gd name="T5" fmla="*/ 34 h 485"/>
                  <a:gd name="T6" fmla="*/ 182 w 320"/>
                  <a:gd name="T7" fmla="*/ 24 h 485"/>
                  <a:gd name="T8" fmla="*/ 173 w 320"/>
                  <a:gd name="T9" fmla="*/ 8 h 485"/>
                  <a:gd name="T10" fmla="*/ 159 w 320"/>
                  <a:gd name="T11" fmla="*/ 1 h 485"/>
                  <a:gd name="T12" fmla="*/ 154 w 320"/>
                  <a:gd name="T13" fmla="*/ 0 h 485"/>
                  <a:gd name="T14" fmla="*/ 147 w 320"/>
                  <a:gd name="T15" fmla="*/ 1 h 485"/>
                  <a:gd name="T16" fmla="*/ 133 w 320"/>
                  <a:gd name="T17" fmla="*/ 8 h 485"/>
                  <a:gd name="T18" fmla="*/ 125 w 320"/>
                  <a:gd name="T19" fmla="*/ 24 h 485"/>
                  <a:gd name="T20" fmla="*/ 125 w 320"/>
                  <a:gd name="T21" fmla="*/ 34 h 485"/>
                  <a:gd name="T22" fmla="*/ 106 w 320"/>
                  <a:gd name="T23" fmla="*/ 43 h 485"/>
                  <a:gd name="T24" fmla="*/ 92 w 320"/>
                  <a:gd name="T25" fmla="*/ 63 h 485"/>
                  <a:gd name="T26" fmla="*/ 16 w 320"/>
                  <a:gd name="T27" fmla="*/ 63 h 485"/>
                  <a:gd name="T28" fmla="*/ 6 w 320"/>
                  <a:gd name="T29" fmla="*/ 68 h 485"/>
                  <a:gd name="T30" fmla="*/ 0 w 320"/>
                  <a:gd name="T31" fmla="*/ 79 h 485"/>
                  <a:gd name="T32" fmla="*/ 1 w 320"/>
                  <a:gd name="T33" fmla="*/ 475 h 485"/>
                  <a:gd name="T34" fmla="*/ 16 w 320"/>
                  <a:gd name="T35" fmla="*/ 485 h 485"/>
                  <a:gd name="T36" fmla="*/ 310 w 320"/>
                  <a:gd name="T37" fmla="*/ 484 h 485"/>
                  <a:gd name="T38" fmla="*/ 320 w 320"/>
                  <a:gd name="T39" fmla="*/ 470 h 485"/>
                  <a:gd name="T40" fmla="*/ 319 w 320"/>
                  <a:gd name="T41" fmla="*/ 73 h 485"/>
                  <a:gd name="T42" fmla="*/ 305 w 320"/>
                  <a:gd name="T43" fmla="*/ 63 h 485"/>
                  <a:gd name="T44" fmla="*/ 134 w 320"/>
                  <a:gd name="T45" fmla="*/ 57 h 485"/>
                  <a:gd name="T46" fmla="*/ 144 w 320"/>
                  <a:gd name="T47" fmla="*/ 40 h 485"/>
                  <a:gd name="T48" fmla="*/ 138 w 320"/>
                  <a:gd name="T49" fmla="*/ 29 h 485"/>
                  <a:gd name="T50" fmla="*/ 143 w 320"/>
                  <a:gd name="T51" fmla="*/ 18 h 485"/>
                  <a:gd name="T52" fmla="*/ 154 w 320"/>
                  <a:gd name="T53" fmla="*/ 15 h 485"/>
                  <a:gd name="T54" fmla="*/ 163 w 320"/>
                  <a:gd name="T55" fmla="*/ 18 h 485"/>
                  <a:gd name="T56" fmla="*/ 168 w 320"/>
                  <a:gd name="T57" fmla="*/ 29 h 485"/>
                  <a:gd name="T58" fmla="*/ 162 w 320"/>
                  <a:gd name="T59" fmla="*/ 40 h 485"/>
                  <a:gd name="T60" fmla="*/ 203 w 320"/>
                  <a:gd name="T61" fmla="*/ 57 h 485"/>
                  <a:gd name="T62" fmla="*/ 106 w 320"/>
                  <a:gd name="T63" fmla="*/ 57 h 485"/>
                  <a:gd name="T64" fmla="*/ 217 w 320"/>
                  <a:gd name="T65" fmla="*/ 113 h 485"/>
                  <a:gd name="T66" fmla="*/ 279 w 320"/>
                  <a:gd name="T67" fmla="*/ 440 h 485"/>
                  <a:gd name="T68" fmla="*/ 92 w 320"/>
                  <a:gd name="T69" fmla="*/ 102 h 485"/>
                  <a:gd name="T70" fmla="*/ 306 w 320"/>
                  <a:gd name="T71" fmla="*/ 470 h 485"/>
                  <a:gd name="T72" fmla="*/ 304 w 320"/>
                  <a:gd name="T73" fmla="*/ 471 h 485"/>
                  <a:gd name="T74" fmla="*/ 15 w 320"/>
                  <a:gd name="T75" fmla="*/ 471 h 485"/>
                  <a:gd name="T76" fmla="*/ 15 w 320"/>
                  <a:gd name="T77" fmla="*/ 79 h 485"/>
                  <a:gd name="T78" fmla="*/ 16 w 320"/>
                  <a:gd name="T79" fmla="*/ 78 h 485"/>
                  <a:gd name="T80" fmla="*/ 92 w 320"/>
                  <a:gd name="T81" fmla="*/ 88 h 485"/>
                  <a:gd name="T82" fmla="*/ 293 w 320"/>
                  <a:gd name="T83" fmla="*/ 454 h 485"/>
                  <a:gd name="T84" fmla="*/ 217 w 320"/>
                  <a:gd name="T85" fmla="*/ 78 h 485"/>
                  <a:gd name="T86" fmla="*/ 306 w 320"/>
                  <a:gd name="T87" fmla="*/ 78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0" h="485">
                    <a:moveTo>
                      <a:pt x="305" y="63"/>
                    </a:moveTo>
                    <a:lnTo>
                      <a:pt x="217" y="63"/>
                    </a:lnTo>
                    <a:lnTo>
                      <a:pt x="217" y="57"/>
                    </a:lnTo>
                    <a:lnTo>
                      <a:pt x="217" y="43"/>
                    </a:lnTo>
                    <a:lnTo>
                      <a:pt x="203" y="43"/>
                    </a:lnTo>
                    <a:lnTo>
                      <a:pt x="181" y="43"/>
                    </a:lnTo>
                    <a:lnTo>
                      <a:pt x="179" y="40"/>
                    </a:lnTo>
                    <a:lnTo>
                      <a:pt x="179" y="40"/>
                    </a:lnTo>
                    <a:lnTo>
                      <a:pt x="182" y="34"/>
                    </a:lnTo>
                    <a:lnTo>
                      <a:pt x="182" y="29"/>
                    </a:lnTo>
                    <a:lnTo>
                      <a:pt x="182" y="29"/>
                    </a:lnTo>
                    <a:lnTo>
                      <a:pt x="182" y="24"/>
                    </a:lnTo>
                    <a:lnTo>
                      <a:pt x="179" y="18"/>
                    </a:lnTo>
                    <a:lnTo>
                      <a:pt x="177" y="13"/>
                    </a:lnTo>
                    <a:lnTo>
                      <a:pt x="173" y="8"/>
                    </a:lnTo>
                    <a:lnTo>
                      <a:pt x="169" y="5"/>
                    </a:lnTo>
                    <a:lnTo>
                      <a:pt x="164" y="3"/>
                    </a:lnTo>
                    <a:lnTo>
                      <a:pt x="159" y="1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47" y="1"/>
                    </a:lnTo>
                    <a:lnTo>
                      <a:pt x="142" y="3"/>
                    </a:lnTo>
                    <a:lnTo>
                      <a:pt x="137" y="5"/>
                    </a:lnTo>
                    <a:lnTo>
                      <a:pt x="133" y="8"/>
                    </a:lnTo>
                    <a:lnTo>
                      <a:pt x="130" y="13"/>
                    </a:lnTo>
                    <a:lnTo>
                      <a:pt x="127" y="18"/>
                    </a:lnTo>
                    <a:lnTo>
                      <a:pt x="125" y="24"/>
                    </a:lnTo>
                    <a:lnTo>
                      <a:pt x="124" y="29"/>
                    </a:lnTo>
                    <a:lnTo>
                      <a:pt x="124" y="29"/>
                    </a:lnTo>
                    <a:lnTo>
                      <a:pt x="125" y="34"/>
                    </a:lnTo>
                    <a:lnTo>
                      <a:pt x="127" y="40"/>
                    </a:lnTo>
                    <a:lnTo>
                      <a:pt x="125" y="43"/>
                    </a:lnTo>
                    <a:lnTo>
                      <a:pt x="106" y="43"/>
                    </a:lnTo>
                    <a:lnTo>
                      <a:pt x="92" y="43"/>
                    </a:lnTo>
                    <a:lnTo>
                      <a:pt x="92" y="57"/>
                    </a:lnTo>
                    <a:lnTo>
                      <a:pt x="92" y="63"/>
                    </a:lnTo>
                    <a:lnTo>
                      <a:pt x="16" y="63"/>
                    </a:lnTo>
                    <a:lnTo>
                      <a:pt x="16" y="63"/>
                    </a:lnTo>
                    <a:lnTo>
                      <a:pt x="16" y="63"/>
                    </a:lnTo>
                    <a:lnTo>
                      <a:pt x="16" y="63"/>
                    </a:lnTo>
                    <a:lnTo>
                      <a:pt x="10" y="65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2" y="72"/>
                    </a:lnTo>
                    <a:lnTo>
                      <a:pt x="0" y="79"/>
                    </a:lnTo>
                    <a:lnTo>
                      <a:pt x="0" y="470"/>
                    </a:lnTo>
                    <a:lnTo>
                      <a:pt x="0" y="470"/>
                    </a:lnTo>
                    <a:lnTo>
                      <a:pt x="1" y="475"/>
                    </a:lnTo>
                    <a:lnTo>
                      <a:pt x="5" y="480"/>
                    </a:lnTo>
                    <a:lnTo>
                      <a:pt x="10" y="484"/>
                    </a:lnTo>
                    <a:lnTo>
                      <a:pt x="16" y="485"/>
                    </a:lnTo>
                    <a:lnTo>
                      <a:pt x="304" y="485"/>
                    </a:lnTo>
                    <a:lnTo>
                      <a:pt x="304" y="485"/>
                    </a:lnTo>
                    <a:lnTo>
                      <a:pt x="310" y="484"/>
                    </a:lnTo>
                    <a:lnTo>
                      <a:pt x="316" y="480"/>
                    </a:lnTo>
                    <a:lnTo>
                      <a:pt x="319" y="476"/>
                    </a:lnTo>
                    <a:lnTo>
                      <a:pt x="320" y="470"/>
                    </a:lnTo>
                    <a:lnTo>
                      <a:pt x="320" y="79"/>
                    </a:lnTo>
                    <a:lnTo>
                      <a:pt x="320" y="79"/>
                    </a:lnTo>
                    <a:lnTo>
                      <a:pt x="319" y="73"/>
                    </a:lnTo>
                    <a:lnTo>
                      <a:pt x="316" y="68"/>
                    </a:lnTo>
                    <a:lnTo>
                      <a:pt x="310" y="65"/>
                    </a:lnTo>
                    <a:lnTo>
                      <a:pt x="305" y="63"/>
                    </a:lnTo>
                    <a:lnTo>
                      <a:pt x="305" y="63"/>
                    </a:lnTo>
                    <a:close/>
                    <a:moveTo>
                      <a:pt x="106" y="57"/>
                    </a:moveTo>
                    <a:lnTo>
                      <a:pt x="134" y="57"/>
                    </a:lnTo>
                    <a:lnTo>
                      <a:pt x="137" y="52"/>
                    </a:lnTo>
                    <a:lnTo>
                      <a:pt x="144" y="40"/>
                    </a:lnTo>
                    <a:lnTo>
                      <a:pt x="144" y="40"/>
                    </a:lnTo>
                    <a:lnTo>
                      <a:pt x="141" y="34"/>
                    </a:lnTo>
                    <a:lnTo>
                      <a:pt x="140" y="32"/>
                    </a:lnTo>
                    <a:lnTo>
                      <a:pt x="138" y="29"/>
                    </a:lnTo>
                    <a:lnTo>
                      <a:pt x="138" y="29"/>
                    </a:lnTo>
                    <a:lnTo>
                      <a:pt x="140" y="24"/>
                    </a:lnTo>
                    <a:lnTo>
                      <a:pt x="143" y="18"/>
                    </a:lnTo>
                    <a:lnTo>
                      <a:pt x="147" y="16"/>
                    </a:lnTo>
                    <a:lnTo>
                      <a:pt x="154" y="15"/>
                    </a:lnTo>
                    <a:lnTo>
                      <a:pt x="154" y="15"/>
                    </a:lnTo>
                    <a:lnTo>
                      <a:pt x="154" y="15"/>
                    </a:lnTo>
                    <a:lnTo>
                      <a:pt x="159" y="16"/>
                    </a:lnTo>
                    <a:lnTo>
                      <a:pt x="163" y="18"/>
                    </a:lnTo>
                    <a:lnTo>
                      <a:pt x="167" y="24"/>
                    </a:lnTo>
                    <a:lnTo>
                      <a:pt x="168" y="29"/>
                    </a:lnTo>
                    <a:lnTo>
                      <a:pt x="168" y="29"/>
                    </a:lnTo>
                    <a:lnTo>
                      <a:pt x="168" y="32"/>
                    </a:lnTo>
                    <a:lnTo>
                      <a:pt x="167" y="34"/>
                    </a:lnTo>
                    <a:lnTo>
                      <a:pt x="162" y="40"/>
                    </a:lnTo>
                    <a:lnTo>
                      <a:pt x="170" y="52"/>
                    </a:lnTo>
                    <a:lnTo>
                      <a:pt x="173" y="57"/>
                    </a:lnTo>
                    <a:lnTo>
                      <a:pt x="203" y="57"/>
                    </a:lnTo>
                    <a:lnTo>
                      <a:pt x="203" y="98"/>
                    </a:lnTo>
                    <a:lnTo>
                      <a:pt x="106" y="98"/>
                    </a:lnTo>
                    <a:lnTo>
                      <a:pt x="106" y="57"/>
                    </a:lnTo>
                    <a:close/>
                    <a:moveTo>
                      <a:pt x="106" y="113"/>
                    </a:moveTo>
                    <a:lnTo>
                      <a:pt x="203" y="113"/>
                    </a:lnTo>
                    <a:lnTo>
                      <a:pt x="217" y="113"/>
                    </a:lnTo>
                    <a:lnTo>
                      <a:pt x="217" y="102"/>
                    </a:lnTo>
                    <a:lnTo>
                      <a:pt x="279" y="102"/>
                    </a:lnTo>
                    <a:lnTo>
                      <a:pt x="279" y="440"/>
                    </a:lnTo>
                    <a:lnTo>
                      <a:pt x="44" y="440"/>
                    </a:lnTo>
                    <a:lnTo>
                      <a:pt x="44" y="102"/>
                    </a:lnTo>
                    <a:lnTo>
                      <a:pt x="92" y="102"/>
                    </a:lnTo>
                    <a:lnTo>
                      <a:pt x="92" y="113"/>
                    </a:lnTo>
                    <a:lnTo>
                      <a:pt x="106" y="113"/>
                    </a:lnTo>
                    <a:close/>
                    <a:moveTo>
                      <a:pt x="306" y="470"/>
                    </a:moveTo>
                    <a:lnTo>
                      <a:pt x="306" y="470"/>
                    </a:lnTo>
                    <a:lnTo>
                      <a:pt x="305" y="471"/>
                    </a:lnTo>
                    <a:lnTo>
                      <a:pt x="304" y="471"/>
                    </a:lnTo>
                    <a:lnTo>
                      <a:pt x="16" y="471"/>
                    </a:lnTo>
                    <a:lnTo>
                      <a:pt x="16" y="471"/>
                    </a:lnTo>
                    <a:lnTo>
                      <a:pt x="15" y="471"/>
                    </a:lnTo>
                    <a:lnTo>
                      <a:pt x="14" y="470"/>
                    </a:lnTo>
                    <a:lnTo>
                      <a:pt x="15" y="79"/>
                    </a:lnTo>
                    <a:lnTo>
                      <a:pt x="15" y="79"/>
                    </a:lnTo>
                    <a:lnTo>
                      <a:pt x="15" y="78"/>
                    </a:lnTo>
                    <a:lnTo>
                      <a:pt x="15" y="78"/>
                    </a:lnTo>
                    <a:lnTo>
                      <a:pt x="16" y="78"/>
                    </a:lnTo>
                    <a:lnTo>
                      <a:pt x="16" y="78"/>
                    </a:lnTo>
                    <a:lnTo>
                      <a:pt x="92" y="78"/>
                    </a:lnTo>
                    <a:lnTo>
                      <a:pt x="92" y="88"/>
                    </a:lnTo>
                    <a:lnTo>
                      <a:pt x="30" y="88"/>
                    </a:lnTo>
                    <a:lnTo>
                      <a:pt x="29" y="454"/>
                    </a:lnTo>
                    <a:lnTo>
                      <a:pt x="293" y="454"/>
                    </a:lnTo>
                    <a:lnTo>
                      <a:pt x="293" y="88"/>
                    </a:lnTo>
                    <a:lnTo>
                      <a:pt x="217" y="88"/>
                    </a:lnTo>
                    <a:lnTo>
                      <a:pt x="217" y="78"/>
                    </a:lnTo>
                    <a:lnTo>
                      <a:pt x="305" y="78"/>
                    </a:lnTo>
                    <a:lnTo>
                      <a:pt x="305" y="78"/>
                    </a:lnTo>
                    <a:lnTo>
                      <a:pt x="306" y="78"/>
                    </a:lnTo>
                    <a:lnTo>
                      <a:pt x="306" y="79"/>
                    </a:lnTo>
                    <a:lnTo>
                      <a:pt x="306" y="4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8924925" y="3116263"/>
                <a:ext cx="22225" cy="20638"/>
              </a:xfrm>
              <a:custGeom>
                <a:avLst/>
                <a:gdLst>
                  <a:gd name="T0" fmla="*/ 8 w 14"/>
                  <a:gd name="T1" fmla="*/ 0 h 13"/>
                  <a:gd name="T2" fmla="*/ 8 w 14"/>
                  <a:gd name="T3" fmla="*/ 0 h 13"/>
                  <a:gd name="T4" fmla="*/ 4 w 14"/>
                  <a:gd name="T5" fmla="*/ 0 h 13"/>
                  <a:gd name="T6" fmla="*/ 2 w 14"/>
                  <a:gd name="T7" fmla="*/ 2 h 13"/>
                  <a:gd name="T8" fmla="*/ 1 w 14"/>
                  <a:gd name="T9" fmla="*/ 4 h 13"/>
                  <a:gd name="T10" fmla="*/ 0 w 14"/>
                  <a:gd name="T11" fmla="*/ 7 h 13"/>
                  <a:gd name="T12" fmla="*/ 0 w 14"/>
                  <a:gd name="T13" fmla="*/ 7 h 13"/>
                  <a:gd name="T14" fmla="*/ 1 w 14"/>
                  <a:gd name="T15" fmla="*/ 9 h 13"/>
                  <a:gd name="T16" fmla="*/ 2 w 14"/>
                  <a:gd name="T17" fmla="*/ 11 h 13"/>
                  <a:gd name="T18" fmla="*/ 4 w 14"/>
                  <a:gd name="T19" fmla="*/ 13 h 13"/>
                  <a:gd name="T20" fmla="*/ 8 w 14"/>
                  <a:gd name="T21" fmla="*/ 13 h 13"/>
                  <a:gd name="T22" fmla="*/ 8 w 14"/>
                  <a:gd name="T23" fmla="*/ 13 h 13"/>
                  <a:gd name="T24" fmla="*/ 8 w 14"/>
                  <a:gd name="T25" fmla="*/ 13 h 13"/>
                  <a:gd name="T26" fmla="*/ 8 w 14"/>
                  <a:gd name="T27" fmla="*/ 13 h 13"/>
                  <a:gd name="T28" fmla="*/ 10 w 14"/>
                  <a:gd name="T29" fmla="*/ 13 h 13"/>
                  <a:gd name="T30" fmla="*/ 12 w 14"/>
                  <a:gd name="T31" fmla="*/ 11 h 13"/>
                  <a:gd name="T32" fmla="*/ 13 w 14"/>
                  <a:gd name="T33" fmla="*/ 9 h 13"/>
                  <a:gd name="T34" fmla="*/ 14 w 14"/>
                  <a:gd name="T35" fmla="*/ 7 h 13"/>
                  <a:gd name="T36" fmla="*/ 14 w 14"/>
                  <a:gd name="T37" fmla="*/ 7 h 13"/>
                  <a:gd name="T38" fmla="*/ 13 w 14"/>
                  <a:gd name="T39" fmla="*/ 4 h 13"/>
                  <a:gd name="T40" fmla="*/ 12 w 14"/>
                  <a:gd name="T41" fmla="*/ 2 h 13"/>
                  <a:gd name="T42" fmla="*/ 10 w 14"/>
                  <a:gd name="T43" fmla="*/ 0 h 13"/>
                  <a:gd name="T44" fmla="*/ 8 w 14"/>
                  <a:gd name="T45" fmla="*/ 0 h 13"/>
                  <a:gd name="T46" fmla="*/ 8 w 14"/>
                  <a:gd name="T4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13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10" y="13"/>
                    </a:lnTo>
                    <a:lnTo>
                      <a:pt x="12" y="11"/>
                    </a:lnTo>
                    <a:lnTo>
                      <a:pt x="13" y="9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3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8866188" y="3378200"/>
                <a:ext cx="2222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36"/>
              <p:cNvSpPr>
                <a:spLocks noEditPoints="1"/>
              </p:cNvSpPr>
              <p:nvPr/>
            </p:nvSpPr>
            <p:spPr bwMode="auto">
              <a:xfrm>
                <a:off x="8797925" y="3362325"/>
                <a:ext cx="53975" cy="52388"/>
              </a:xfrm>
              <a:custGeom>
                <a:avLst/>
                <a:gdLst>
                  <a:gd name="T0" fmla="*/ 0 w 34"/>
                  <a:gd name="T1" fmla="*/ 33 h 33"/>
                  <a:gd name="T2" fmla="*/ 34 w 34"/>
                  <a:gd name="T3" fmla="*/ 33 h 33"/>
                  <a:gd name="T4" fmla="*/ 34 w 34"/>
                  <a:gd name="T5" fmla="*/ 0 h 33"/>
                  <a:gd name="T6" fmla="*/ 0 w 34"/>
                  <a:gd name="T7" fmla="*/ 0 h 33"/>
                  <a:gd name="T8" fmla="*/ 0 w 34"/>
                  <a:gd name="T9" fmla="*/ 33 h 33"/>
                  <a:gd name="T10" fmla="*/ 14 w 34"/>
                  <a:gd name="T11" fmla="*/ 14 h 33"/>
                  <a:gd name="T12" fmla="*/ 20 w 34"/>
                  <a:gd name="T13" fmla="*/ 14 h 33"/>
                  <a:gd name="T14" fmla="*/ 20 w 34"/>
                  <a:gd name="T15" fmla="*/ 19 h 33"/>
                  <a:gd name="T16" fmla="*/ 14 w 34"/>
                  <a:gd name="T17" fmla="*/ 19 h 33"/>
                  <a:gd name="T18" fmla="*/ 14 w 34"/>
                  <a:gd name="T19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3">
                    <a:moveTo>
                      <a:pt x="0" y="33"/>
                    </a:moveTo>
                    <a:lnTo>
                      <a:pt x="34" y="33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0" y="33"/>
                    </a:lnTo>
                    <a:close/>
                    <a:moveTo>
                      <a:pt x="14" y="14"/>
                    </a:moveTo>
                    <a:lnTo>
                      <a:pt x="20" y="14"/>
                    </a:lnTo>
                    <a:lnTo>
                      <a:pt x="20" y="19"/>
                    </a:lnTo>
                    <a:lnTo>
                      <a:pt x="14" y="19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37"/>
              <p:cNvSpPr>
                <a:spLocks noChangeArrowheads="1"/>
              </p:cNvSpPr>
              <p:nvPr/>
            </p:nvSpPr>
            <p:spPr bwMode="auto">
              <a:xfrm>
                <a:off x="8866188" y="3452813"/>
                <a:ext cx="2222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38"/>
              <p:cNvSpPr>
                <a:spLocks noEditPoints="1"/>
              </p:cNvSpPr>
              <p:nvPr/>
            </p:nvSpPr>
            <p:spPr bwMode="auto">
              <a:xfrm>
                <a:off x="8797925" y="3436938"/>
                <a:ext cx="53975" cy="53975"/>
              </a:xfrm>
              <a:custGeom>
                <a:avLst/>
                <a:gdLst>
                  <a:gd name="T0" fmla="*/ 0 w 34"/>
                  <a:gd name="T1" fmla="*/ 34 h 34"/>
                  <a:gd name="T2" fmla="*/ 34 w 34"/>
                  <a:gd name="T3" fmla="*/ 34 h 34"/>
                  <a:gd name="T4" fmla="*/ 34 w 34"/>
                  <a:gd name="T5" fmla="*/ 0 h 34"/>
                  <a:gd name="T6" fmla="*/ 0 w 34"/>
                  <a:gd name="T7" fmla="*/ 0 h 34"/>
                  <a:gd name="T8" fmla="*/ 0 w 34"/>
                  <a:gd name="T9" fmla="*/ 34 h 34"/>
                  <a:gd name="T10" fmla="*/ 14 w 34"/>
                  <a:gd name="T11" fmla="*/ 14 h 34"/>
                  <a:gd name="T12" fmla="*/ 20 w 34"/>
                  <a:gd name="T13" fmla="*/ 14 h 34"/>
                  <a:gd name="T14" fmla="*/ 20 w 34"/>
                  <a:gd name="T15" fmla="*/ 19 h 34"/>
                  <a:gd name="T16" fmla="*/ 14 w 34"/>
                  <a:gd name="T17" fmla="*/ 19 h 34"/>
                  <a:gd name="T18" fmla="*/ 14 w 34"/>
                  <a:gd name="T1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4">
                    <a:moveTo>
                      <a:pt x="0" y="34"/>
                    </a:moveTo>
                    <a:lnTo>
                      <a:pt x="34" y="3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  <a:moveTo>
                      <a:pt x="14" y="14"/>
                    </a:moveTo>
                    <a:lnTo>
                      <a:pt x="20" y="14"/>
                    </a:lnTo>
                    <a:lnTo>
                      <a:pt x="20" y="19"/>
                    </a:lnTo>
                    <a:lnTo>
                      <a:pt x="14" y="19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8866188" y="3527425"/>
                <a:ext cx="22225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40"/>
              <p:cNvSpPr>
                <a:spLocks noEditPoints="1"/>
              </p:cNvSpPr>
              <p:nvPr/>
            </p:nvSpPr>
            <p:spPr bwMode="auto">
              <a:xfrm>
                <a:off x="8797925" y="3513138"/>
                <a:ext cx="53975" cy="50800"/>
              </a:xfrm>
              <a:custGeom>
                <a:avLst/>
                <a:gdLst>
                  <a:gd name="T0" fmla="*/ 0 w 34"/>
                  <a:gd name="T1" fmla="*/ 32 h 32"/>
                  <a:gd name="T2" fmla="*/ 34 w 34"/>
                  <a:gd name="T3" fmla="*/ 32 h 32"/>
                  <a:gd name="T4" fmla="*/ 34 w 34"/>
                  <a:gd name="T5" fmla="*/ 0 h 32"/>
                  <a:gd name="T6" fmla="*/ 0 w 34"/>
                  <a:gd name="T7" fmla="*/ 0 h 32"/>
                  <a:gd name="T8" fmla="*/ 0 w 34"/>
                  <a:gd name="T9" fmla="*/ 32 h 32"/>
                  <a:gd name="T10" fmla="*/ 14 w 34"/>
                  <a:gd name="T11" fmla="*/ 14 h 32"/>
                  <a:gd name="T12" fmla="*/ 20 w 34"/>
                  <a:gd name="T13" fmla="*/ 14 h 32"/>
                  <a:gd name="T14" fmla="*/ 20 w 34"/>
                  <a:gd name="T15" fmla="*/ 18 h 32"/>
                  <a:gd name="T16" fmla="*/ 14 w 34"/>
                  <a:gd name="T17" fmla="*/ 18 h 32"/>
                  <a:gd name="T18" fmla="*/ 14 w 34"/>
                  <a:gd name="T19" fmla="*/ 1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2">
                    <a:moveTo>
                      <a:pt x="0" y="32"/>
                    </a:moveTo>
                    <a:lnTo>
                      <a:pt x="34" y="32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  <a:moveTo>
                      <a:pt x="14" y="14"/>
                    </a:moveTo>
                    <a:lnTo>
                      <a:pt x="20" y="14"/>
                    </a:lnTo>
                    <a:lnTo>
                      <a:pt x="20" y="18"/>
                    </a:lnTo>
                    <a:lnTo>
                      <a:pt x="14" y="18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8866188" y="3602038"/>
                <a:ext cx="2222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42"/>
              <p:cNvSpPr>
                <a:spLocks noEditPoints="1"/>
              </p:cNvSpPr>
              <p:nvPr/>
            </p:nvSpPr>
            <p:spPr bwMode="auto">
              <a:xfrm>
                <a:off x="8797925" y="3586163"/>
                <a:ext cx="53975" cy="53975"/>
              </a:xfrm>
              <a:custGeom>
                <a:avLst/>
                <a:gdLst>
                  <a:gd name="T0" fmla="*/ 0 w 34"/>
                  <a:gd name="T1" fmla="*/ 34 h 34"/>
                  <a:gd name="T2" fmla="*/ 34 w 34"/>
                  <a:gd name="T3" fmla="*/ 34 h 34"/>
                  <a:gd name="T4" fmla="*/ 34 w 34"/>
                  <a:gd name="T5" fmla="*/ 0 h 34"/>
                  <a:gd name="T6" fmla="*/ 0 w 34"/>
                  <a:gd name="T7" fmla="*/ 0 h 34"/>
                  <a:gd name="T8" fmla="*/ 0 w 34"/>
                  <a:gd name="T9" fmla="*/ 34 h 34"/>
                  <a:gd name="T10" fmla="*/ 14 w 34"/>
                  <a:gd name="T11" fmla="*/ 14 h 34"/>
                  <a:gd name="T12" fmla="*/ 20 w 34"/>
                  <a:gd name="T13" fmla="*/ 14 h 34"/>
                  <a:gd name="T14" fmla="*/ 20 w 34"/>
                  <a:gd name="T15" fmla="*/ 20 h 34"/>
                  <a:gd name="T16" fmla="*/ 14 w 34"/>
                  <a:gd name="T17" fmla="*/ 20 h 34"/>
                  <a:gd name="T18" fmla="*/ 14 w 34"/>
                  <a:gd name="T1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4">
                    <a:moveTo>
                      <a:pt x="0" y="34"/>
                    </a:moveTo>
                    <a:lnTo>
                      <a:pt x="34" y="34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  <a:moveTo>
                      <a:pt x="14" y="14"/>
                    </a:moveTo>
                    <a:lnTo>
                      <a:pt x="20" y="14"/>
                    </a:lnTo>
                    <a:lnTo>
                      <a:pt x="20" y="20"/>
                    </a:lnTo>
                    <a:lnTo>
                      <a:pt x="14" y="2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43"/>
              <p:cNvSpPr>
                <a:spLocks noEditPoints="1"/>
              </p:cNvSpPr>
              <p:nvPr/>
            </p:nvSpPr>
            <p:spPr bwMode="auto">
              <a:xfrm>
                <a:off x="9231313" y="3211513"/>
                <a:ext cx="58738" cy="620713"/>
              </a:xfrm>
              <a:custGeom>
                <a:avLst/>
                <a:gdLst>
                  <a:gd name="T0" fmla="*/ 37 w 37"/>
                  <a:gd name="T1" fmla="*/ 29 h 391"/>
                  <a:gd name="T2" fmla="*/ 37 w 37"/>
                  <a:gd name="T3" fmla="*/ 10 h 391"/>
                  <a:gd name="T4" fmla="*/ 37 w 37"/>
                  <a:gd name="T5" fmla="*/ 10 h 391"/>
                  <a:gd name="T6" fmla="*/ 36 w 37"/>
                  <a:gd name="T7" fmla="*/ 6 h 391"/>
                  <a:gd name="T8" fmla="*/ 34 w 37"/>
                  <a:gd name="T9" fmla="*/ 3 h 391"/>
                  <a:gd name="T10" fmla="*/ 31 w 37"/>
                  <a:gd name="T11" fmla="*/ 1 h 391"/>
                  <a:gd name="T12" fmla="*/ 27 w 37"/>
                  <a:gd name="T13" fmla="*/ 0 h 391"/>
                  <a:gd name="T14" fmla="*/ 10 w 37"/>
                  <a:gd name="T15" fmla="*/ 0 h 391"/>
                  <a:gd name="T16" fmla="*/ 10 w 37"/>
                  <a:gd name="T17" fmla="*/ 0 h 391"/>
                  <a:gd name="T18" fmla="*/ 7 w 37"/>
                  <a:gd name="T19" fmla="*/ 1 h 391"/>
                  <a:gd name="T20" fmla="*/ 4 w 37"/>
                  <a:gd name="T21" fmla="*/ 3 h 391"/>
                  <a:gd name="T22" fmla="*/ 1 w 37"/>
                  <a:gd name="T23" fmla="*/ 6 h 391"/>
                  <a:gd name="T24" fmla="*/ 0 w 37"/>
                  <a:gd name="T25" fmla="*/ 10 h 391"/>
                  <a:gd name="T26" fmla="*/ 0 w 37"/>
                  <a:gd name="T27" fmla="*/ 30 h 391"/>
                  <a:gd name="T28" fmla="*/ 0 w 37"/>
                  <a:gd name="T29" fmla="*/ 30 h 391"/>
                  <a:gd name="T30" fmla="*/ 0 w 37"/>
                  <a:gd name="T31" fmla="*/ 31 h 391"/>
                  <a:gd name="T32" fmla="*/ 0 w 37"/>
                  <a:gd name="T33" fmla="*/ 57 h 391"/>
                  <a:gd name="T34" fmla="*/ 0 w 37"/>
                  <a:gd name="T35" fmla="*/ 57 h 391"/>
                  <a:gd name="T36" fmla="*/ 0 w 37"/>
                  <a:gd name="T37" fmla="*/ 57 h 391"/>
                  <a:gd name="T38" fmla="*/ 0 w 37"/>
                  <a:gd name="T39" fmla="*/ 341 h 391"/>
                  <a:gd name="T40" fmla="*/ 0 w 37"/>
                  <a:gd name="T41" fmla="*/ 341 h 391"/>
                  <a:gd name="T42" fmla="*/ 1 w 37"/>
                  <a:gd name="T43" fmla="*/ 344 h 391"/>
                  <a:gd name="T44" fmla="*/ 1 w 37"/>
                  <a:gd name="T45" fmla="*/ 344 h 391"/>
                  <a:gd name="T46" fmla="*/ 11 w 37"/>
                  <a:gd name="T47" fmla="*/ 391 h 391"/>
                  <a:gd name="T48" fmla="*/ 25 w 37"/>
                  <a:gd name="T49" fmla="*/ 391 h 391"/>
                  <a:gd name="T50" fmla="*/ 36 w 37"/>
                  <a:gd name="T51" fmla="*/ 344 h 391"/>
                  <a:gd name="T52" fmla="*/ 36 w 37"/>
                  <a:gd name="T53" fmla="*/ 344 h 391"/>
                  <a:gd name="T54" fmla="*/ 37 w 37"/>
                  <a:gd name="T55" fmla="*/ 341 h 391"/>
                  <a:gd name="T56" fmla="*/ 37 w 37"/>
                  <a:gd name="T57" fmla="*/ 58 h 391"/>
                  <a:gd name="T58" fmla="*/ 37 w 37"/>
                  <a:gd name="T59" fmla="*/ 58 h 391"/>
                  <a:gd name="T60" fmla="*/ 37 w 37"/>
                  <a:gd name="T61" fmla="*/ 57 h 391"/>
                  <a:gd name="T62" fmla="*/ 37 w 37"/>
                  <a:gd name="T63" fmla="*/ 31 h 391"/>
                  <a:gd name="T64" fmla="*/ 37 w 37"/>
                  <a:gd name="T65" fmla="*/ 31 h 391"/>
                  <a:gd name="T66" fmla="*/ 37 w 37"/>
                  <a:gd name="T67" fmla="*/ 29 h 391"/>
                  <a:gd name="T68" fmla="*/ 37 w 37"/>
                  <a:gd name="T69" fmla="*/ 29 h 391"/>
                  <a:gd name="T70" fmla="*/ 19 w 37"/>
                  <a:gd name="T71" fmla="*/ 356 h 391"/>
                  <a:gd name="T72" fmla="*/ 17 w 37"/>
                  <a:gd name="T73" fmla="*/ 350 h 391"/>
                  <a:gd name="T74" fmla="*/ 20 w 37"/>
                  <a:gd name="T75" fmla="*/ 350 h 391"/>
                  <a:gd name="T76" fmla="*/ 19 w 37"/>
                  <a:gd name="T77" fmla="*/ 356 h 391"/>
                  <a:gd name="T78" fmla="*/ 22 w 37"/>
                  <a:gd name="T79" fmla="*/ 334 h 391"/>
                  <a:gd name="T80" fmla="*/ 14 w 37"/>
                  <a:gd name="T81" fmla="*/ 334 h 391"/>
                  <a:gd name="T82" fmla="*/ 14 w 37"/>
                  <a:gd name="T83" fmla="*/ 64 h 391"/>
                  <a:gd name="T84" fmla="*/ 22 w 37"/>
                  <a:gd name="T85" fmla="*/ 64 h 391"/>
                  <a:gd name="T86" fmla="*/ 22 w 37"/>
                  <a:gd name="T87" fmla="*/ 334 h 391"/>
                  <a:gd name="T88" fmla="*/ 22 w 37"/>
                  <a:gd name="T89" fmla="*/ 50 h 391"/>
                  <a:gd name="T90" fmla="*/ 14 w 37"/>
                  <a:gd name="T91" fmla="*/ 50 h 391"/>
                  <a:gd name="T92" fmla="*/ 14 w 37"/>
                  <a:gd name="T93" fmla="*/ 39 h 391"/>
                  <a:gd name="T94" fmla="*/ 22 w 37"/>
                  <a:gd name="T95" fmla="*/ 39 h 391"/>
                  <a:gd name="T96" fmla="*/ 22 w 37"/>
                  <a:gd name="T97" fmla="*/ 50 h 391"/>
                  <a:gd name="T98" fmla="*/ 22 w 37"/>
                  <a:gd name="T99" fmla="*/ 24 h 391"/>
                  <a:gd name="T100" fmla="*/ 14 w 37"/>
                  <a:gd name="T101" fmla="*/ 24 h 391"/>
                  <a:gd name="T102" fmla="*/ 14 w 37"/>
                  <a:gd name="T103" fmla="*/ 14 h 391"/>
                  <a:gd name="T104" fmla="*/ 22 w 37"/>
                  <a:gd name="T105" fmla="*/ 14 h 391"/>
                  <a:gd name="T106" fmla="*/ 22 w 37"/>
                  <a:gd name="T107" fmla="*/ 2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91">
                    <a:moveTo>
                      <a:pt x="37" y="29"/>
                    </a:moveTo>
                    <a:lnTo>
                      <a:pt x="37" y="10"/>
                    </a:lnTo>
                    <a:lnTo>
                      <a:pt x="37" y="10"/>
                    </a:lnTo>
                    <a:lnTo>
                      <a:pt x="36" y="6"/>
                    </a:lnTo>
                    <a:lnTo>
                      <a:pt x="34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341"/>
                    </a:lnTo>
                    <a:lnTo>
                      <a:pt x="0" y="341"/>
                    </a:lnTo>
                    <a:lnTo>
                      <a:pt x="1" y="344"/>
                    </a:lnTo>
                    <a:lnTo>
                      <a:pt x="1" y="344"/>
                    </a:lnTo>
                    <a:lnTo>
                      <a:pt x="11" y="391"/>
                    </a:lnTo>
                    <a:lnTo>
                      <a:pt x="25" y="391"/>
                    </a:lnTo>
                    <a:lnTo>
                      <a:pt x="36" y="344"/>
                    </a:lnTo>
                    <a:lnTo>
                      <a:pt x="36" y="344"/>
                    </a:lnTo>
                    <a:lnTo>
                      <a:pt x="37" y="341"/>
                    </a:lnTo>
                    <a:lnTo>
                      <a:pt x="37" y="58"/>
                    </a:lnTo>
                    <a:lnTo>
                      <a:pt x="37" y="58"/>
                    </a:lnTo>
                    <a:lnTo>
                      <a:pt x="37" y="57"/>
                    </a:lnTo>
                    <a:lnTo>
                      <a:pt x="37" y="31"/>
                    </a:lnTo>
                    <a:lnTo>
                      <a:pt x="37" y="31"/>
                    </a:lnTo>
                    <a:lnTo>
                      <a:pt x="37" y="29"/>
                    </a:lnTo>
                    <a:lnTo>
                      <a:pt x="37" y="29"/>
                    </a:lnTo>
                    <a:close/>
                    <a:moveTo>
                      <a:pt x="19" y="356"/>
                    </a:moveTo>
                    <a:lnTo>
                      <a:pt x="17" y="350"/>
                    </a:lnTo>
                    <a:lnTo>
                      <a:pt x="20" y="350"/>
                    </a:lnTo>
                    <a:lnTo>
                      <a:pt x="19" y="356"/>
                    </a:lnTo>
                    <a:close/>
                    <a:moveTo>
                      <a:pt x="22" y="334"/>
                    </a:moveTo>
                    <a:lnTo>
                      <a:pt x="14" y="334"/>
                    </a:lnTo>
                    <a:lnTo>
                      <a:pt x="14" y="64"/>
                    </a:lnTo>
                    <a:lnTo>
                      <a:pt x="22" y="64"/>
                    </a:lnTo>
                    <a:lnTo>
                      <a:pt x="22" y="334"/>
                    </a:lnTo>
                    <a:close/>
                    <a:moveTo>
                      <a:pt x="22" y="50"/>
                    </a:moveTo>
                    <a:lnTo>
                      <a:pt x="14" y="50"/>
                    </a:lnTo>
                    <a:lnTo>
                      <a:pt x="14" y="39"/>
                    </a:lnTo>
                    <a:lnTo>
                      <a:pt x="22" y="39"/>
                    </a:lnTo>
                    <a:lnTo>
                      <a:pt x="22" y="50"/>
                    </a:lnTo>
                    <a:close/>
                    <a:moveTo>
                      <a:pt x="22" y="24"/>
                    </a:moveTo>
                    <a:lnTo>
                      <a:pt x="14" y="24"/>
                    </a:lnTo>
                    <a:lnTo>
                      <a:pt x="14" y="14"/>
                    </a:lnTo>
                    <a:lnTo>
                      <a:pt x="22" y="14"/>
                    </a:lnTo>
                    <a:lnTo>
                      <a:pt x="22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4079776" y="2539191"/>
            <a:ext cx="5020551" cy="1296144"/>
            <a:chOff x="4079776" y="2539191"/>
            <a:chExt cx="5020551" cy="1296144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9776" y="2539191"/>
              <a:ext cx="5020551" cy="1296144"/>
              <a:chOff x="4079776" y="2539191"/>
              <a:chExt cx="5020551" cy="1296144"/>
            </a:xfrm>
          </p:grpSpPr>
          <p:sp>
            <p:nvSpPr>
              <p:cNvPr id="22" name="任意多边形 21"/>
              <p:cNvSpPr/>
              <p:nvPr/>
            </p:nvSpPr>
            <p:spPr bwMode="auto">
              <a:xfrm flipH="1" flipV="1">
                <a:off x="5405322" y="2539191"/>
                <a:ext cx="1296144" cy="1296144"/>
              </a:xfrm>
              <a:custGeom>
                <a:avLst/>
                <a:gdLst>
                  <a:gd name="connsiteX0" fmla="*/ 810090 w 1620180"/>
                  <a:gd name="connsiteY0" fmla="*/ 1620180 h 1620180"/>
                  <a:gd name="connsiteX1" fmla="*/ 0 w 1620180"/>
                  <a:gd name="connsiteY1" fmla="*/ 1620180 h 1620180"/>
                  <a:gd name="connsiteX2" fmla="*/ 0 w 1620180"/>
                  <a:gd name="connsiteY2" fmla="*/ 810090 h 1620180"/>
                  <a:gd name="connsiteX3" fmla="*/ 810090 w 1620180"/>
                  <a:gd name="connsiteY3" fmla="*/ 0 h 1620180"/>
                  <a:gd name="connsiteX4" fmla="*/ 1620180 w 1620180"/>
                  <a:gd name="connsiteY4" fmla="*/ 810090 h 1620180"/>
                  <a:gd name="connsiteX5" fmla="*/ 810090 w 1620180"/>
                  <a:gd name="connsiteY5" fmla="*/ 1620180 h 162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0180" h="1620180">
                    <a:moveTo>
                      <a:pt x="810090" y="1620180"/>
                    </a:moveTo>
                    <a:lnTo>
                      <a:pt x="0" y="1620180"/>
                    </a:lnTo>
                    <a:lnTo>
                      <a:pt x="0" y="810090"/>
                    </a:lnTo>
                    <a:cubicBezTo>
                      <a:pt x="0" y="362690"/>
                      <a:pt x="362690" y="0"/>
                      <a:pt x="810090" y="0"/>
                    </a:cubicBezTo>
                    <a:cubicBezTo>
                      <a:pt x="1257490" y="0"/>
                      <a:pt x="1620180" y="362690"/>
                      <a:pt x="1620180" y="810090"/>
                    </a:cubicBezTo>
                    <a:cubicBezTo>
                      <a:pt x="1620180" y="1257490"/>
                      <a:pt x="1257490" y="1620180"/>
                      <a:pt x="810090" y="162018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îṥḷïḍ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  </a:ext>
                </a:extLst>
              </p:cNvPr>
              <p:cNvSpPr/>
              <p:nvPr/>
            </p:nvSpPr>
            <p:spPr bwMode="auto">
              <a:xfrm>
                <a:off x="6864253" y="2912897"/>
                <a:ext cx="2236074" cy="445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软硬件资源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分析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性能瓶颈分析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差距分析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应用及用户场景分析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iṣ1î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  </a:ext>
                </a:extLst>
              </p:cNvPr>
              <p:cNvSpPr txBox="1"/>
              <p:nvPr/>
            </p:nvSpPr>
            <p:spPr bwMode="auto">
              <a:xfrm>
                <a:off x="4079776" y="3024725"/>
                <a:ext cx="1325546" cy="3338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分析</a:t>
                </a:r>
                <a:endPara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" name="iṣ1î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  </a:ext>
                </a:extLst>
              </p:cNvPr>
              <p:cNvSpPr txBox="1"/>
              <p:nvPr/>
            </p:nvSpPr>
            <p:spPr bwMode="auto">
              <a:xfrm>
                <a:off x="6294791" y="2604084"/>
                <a:ext cx="317434" cy="3338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Group 46"/>
            <p:cNvGrpSpPr/>
            <p:nvPr/>
          </p:nvGrpSpPr>
          <p:grpSpPr>
            <a:xfrm>
              <a:off x="5760694" y="3040670"/>
              <a:ext cx="623337" cy="496280"/>
              <a:chOff x="5145088" y="3205163"/>
              <a:chExt cx="736600" cy="596900"/>
            </a:xfrm>
            <a:solidFill>
              <a:schemeClr val="bg1"/>
            </a:solidFill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5" name="Freeform 27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6" name="Freeform 28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7" name="Freeform 29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9" name="Rectangle 31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591944" y="1556792"/>
            <a:ext cx="5020551" cy="1296144"/>
            <a:chOff x="5591944" y="1556792"/>
            <a:chExt cx="5020551" cy="1296144"/>
          </a:xfrm>
        </p:grpSpPr>
        <p:grpSp>
          <p:nvGrpSpPr>
            <p:cNvPr id="78" name="组合 77"/>
            <p:cNvGrpSpPr/>
            <p:nvPr/>
          </p:nvGrpSpPr>
          <p:grpSpPr>
            <a:xfrm>
              <a:off x="5591944" y="1556792"/>
              <a:ext cx="5020551" cy="1296144"/>
              <a:chOff x="5591944" y="1556792"/>
              <a:chExt cx="5020551" cy="1296144"/>
            </a:xfrm>
          </p:grpSpPr>
          <p:sp>
            <p:nvSpPr>
              <p:cNvPr id="23" name="任意多边形 22"/>
              <p:cNvSpPr/>
              <p:nvPr/>
            </p:nvSpPr>
            <p:spPr bwMode="auto">
              <a:xfrm flipH="1" flipV="1">
                <a:off x="6888088" y="1556792"/>
                <a:ext cx="1296144" cy="1296144"/>
              </a:xfrm>
              <a:custGeom>
                <a:avLst/>
                <a:gdLst>
                  <a:gd name="connsiteX0" fmla="*/ 810090 w 1620180"/>
                  <a:gd name="connsiteY0" fmla="*/ 1620180 h 1620180"/>
                  <a:gd name="connsiteX1" fmla="*/ 0 w 1620180"/>
                  <a:gd name="connsiteY1" fmla="*/ 1620180 h 1620180"/>
                  <a:gd name="connsiteX2" fmla="*/ 0 w 1620180"/>
                  <a:gd name="connsiteY2" fmla="*/ 810090 h 1620180"/>
                  <a:gd name="connsiteX3" fmla="*/ 810090 w 1620180"/>
                  <a:gd name="connsiteY3" fmla="*/ 0 h 1620180"/>
                  <a:gd name="connsiteX4" fmla="*/ 1620180 w 1620180"/>
                  <a:gd name="connsiteY4" fmla="*/ 810090 h 1620180"/>
                  <a:gd name="connsiteX5" fmla="*/ 810090 w 1620180"/>
                  <a:gd name="connsiteY5" fmla="*/ 1620180 h 162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0180" h="1620180">
                    <a:moveTo>
                      <a:pt x="810090" y="1620180"/>
                    </a:moveTo>
                    <a:lnTo>
                      <a:pt x="0" y="1620180"/>
                    </a:lnTo>
                    <a:lnTo>
                      <a:pt x="0" y="810090"/>
                    </a:lnTo>
                    <a:cubicBezTo>
                      <a:pt x="0" y="362690"/>
                      <a:pt x="362690" y="0"/>
                      <a:pt x="810090" y="0"/>
                    </a:cubicBezTo>
                    <a:cubicBezTo>
                      <a:pt x="1257490" y="0"/>
                      <a:pt x="1620180" y="362690"/>
                      <a:pt x="1620180" y="810090"/>
                    </a:cubicBezTo>
                    <a:cubicBezTo>
                      <a:pt x="1620180" y="1257490"/>
                      <a:pt x="1257490" y="1620180"/>
                      <a:pt x="810090" y="162018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rutigerNext LT Regular" pitchFamily="34" charset="0"/>
                  <a:ea typeface="宋体" pitchFamily="2" charset="-122"/>
                </a:endParaRPr>
              </a:p>
            </p:txBody>
          </p:sp>
          <p:sp>
            <p:nvSpPr>
              <p:cNvPr id="37" name="îṥḷïḍ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  </a:ext>
                </a:extLst>
              </p:cNvPr>
              <p:cNvSpPr/>
              <p:nvPr/>
            </p:nvSpPr>
            <p:spPr bwMode="auto">
              <a:xfrm>
                <a:off x="8376421" y="1932838"/>
                <a:ext cx="2236074" cy="445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分析报告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iṣ1î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  </a:ext>
                </a:extLst>
              </p:cNvPr>
              <p:cNvSpPr txBox="1"/>
              <p:nvPr/>
            </p:nvSpPr>
            <p:spPr bwMode="auto">
              <a:xfrm>
                <a:off x="5591944" y="2044666"/>
                <a:ext cx="1296144" cy="3338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2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报告</a:t>
                </a:r>
                <a:endParaRPr lang="en-US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iṣ1î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  </a:ext>
                </a:extLst>
              </p:cNvPr>
              <p:cNvSpPr txBox="1"/>
              <p:nvPr/>
            </p:nvSpPr>
            <p:spPr bwMode="auto">
              <a:xfrm>
                <a:off x="7770875" y="1599035"/>
                <a:ext cx="317434" cy="33380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4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Group 51"/>
            <p:cNvGrpSpPr/>
            <p:nvPr/>
          </p:nvGrpSpPr>
          <p:grpSpPr>
            <a:xfrm>
              <a:off x="7227820" y="2012586"/>
              <a:ext cx="616680" cy="561455"/>
              <a:chOff x="2846388" y="1879600"/>
              <a:chExt cx="744538" cy="677863"/>
            </a:xfrm>
            <a:solidFill>
              <a:schemeClr val="bg1"/>
            </a:solidFill>
          </p:grpSpPr>
          <p:sp>
            <p:nvSpPr>
              <p:cNvPr id="72" name="Freeform 116"/>
              <p:cNvSpPr>
                <a:spLocks noEditPoints="1"/>
              </p:cNvSpPr>
              <p:nvPr/>
            </p:nvSpPr>
            <p:spPr bwMode="auto">
              <a:xfrm>
                <a:off x="2846388" y="1879600"/>
                <a:ext cx="744538" cy="677863"/>
              </a:xfrm>
              <a:custGeom>
                <a:avLst/>
                <a:gdLst>
                  <a:gd name="T0" fmla="*/ 427 w 469"/>
                  <a:gd name="T1" fmla="*/ 0 h 427"/>
                  <a:gd name="T2" fmla="*/ 427 w 469"/>
                  <a:gd name="T3" fmla="*/ 7 h 427"/>
                  <a:gd name="T4" fmla="*/ 199 w 469"/>
                  <a:gd name="T5" fmla="*/ 106 h 427"/>
                  <a:gd name="T6" fmla="*/ 28 w 469"/>
                  <a:gd name="T7" fmla="*/ 106 h 427"/>
                  <a:gd name="T8" fmla="*/ 28 w 469"/>
                  <a:gd name="T9" fmla="*/ 116 h 427"/>
                  <a:gd name="T10" fmla="*/ 0 w 469"/>
                  <a:gd name="T11" fmla="*/ 116 h 427"/>
                  <a:gd name="T12" fmla="*/ 0 w 469"/>
                  <a:gd name="T13" fmla="*/ 263 h 427"/>
                  <a:gd name="T14" fmla="*/ 28 w 469"/>
                  <a:gd name="T15" fmla="*/ 263 h 427"/>
                  <a:gd name="T16" fmla="*/ 28 w 469"/>
                  <a:gd name="T17" fmla="*/ 274 h 427"/>
                  <a:gd name="T18" fmla="*/ 51 w 469"/>
                  <a:gd name="T19" fmla="*/ 274 h 427"/>
                  <a:gd name="T20" fmla="*/ 62 w 469"/>
                  <a:gd name="T21" fmla="*/ 307 h 427"/>
                  <a:gd name="T22" fmla="*/ 70 w 469"/>
                  <a:gd name="T23" fmla="*/ 305 h 427"/>
                  <a:gd name="T24" fmla="*/ 107 w 469"/>
                  <a:gd name="T25" fmla="*/ 427 h 427"/>
                  <a:gd name="T26" fmla="*/ 215 w 469"/>
                  <a:gd name="T27" fmla="*/ 427 h 427"/>
                  <a:gd name="T28" fmla="*/ 185 w 469"/>
                  <a:gd name="T29" fmla="*/ 330 h 427"/>
                  <a:gd name="T30" fmla="*/ 210 w 469"/>
                  <a:gd name="T31" fmla="*/ 330 h 427"/>
                  <a:gd name="T32" fmla="*/ 193 w 469"/>
                  <a:gd name="T33" fmla="*/ 275 h 427"/>
                  <a:gd name="T34" fmla="*/ 197 w 469"/>
                  <a:gd name="T35" fmla="*/ 274 h 427"/>
                  <a:gd name="T36" fmla="*/ 199 w 469"/>
                  <a:gd name="T37" fmla="*/ 274 h 427"/>
                  <a:gd name="T38" fmla="*/ 427 w 469"/>
                  <a:gd name="T39" fmla="*/ 372 h 427"/>
                  <a:gd name="T40" fmla="*/ 427 w 469"/>
                  <a:gd name="T41" fmla="*/ 380 h 427"/>
                  <a:gd name="T42" fmla="*/ 469 w 469"/>
                  <a:gd name="T43" fmla="*/ 380 h 427"/>
                  <a:gd name="T44" fmla="*/ 469 w 469"/>
                  <a:gd name="T45" fmla="*/ 0 h 427"/>
                  <a:gd name="T46" fmla="*/ 427 w 469"/>
                  <a:gd name="T47" fmla="*/ 0 h 427"/>
                  <a:gd name="T48" fmla="*/ 75 w 469"/>
                  <a:gd name="T49" fmla="*/ 274 h 427"/>
                  <a:gd name="T50" fmla="*/ 139 w 469"/>
                  <a:gd name="T51" fmla="*/ 274 h 427"/>
                  <a:gd name="T52" fmla="*/ 79 w 469"/>
                  <a:gd name="T53" fmla="*/ 288 h 427"/>
                  <a:gd name="T54" fmla="*/ 75 w 469"/>
                  <a:gd name="T55" fmla="*/ 274 h 427"/>
                  <a:gd name="T56" fmla="*/ 14 w 469"/>
                  <a:gd name="T57" fmla="*/ 249 h 427"/>
                  <a:gd name="T58" fmla="*/ 14 w 469"/>
                  <a:gd name="T59" fmla="*/ 130 h 427"/>
                  <a:gd name="T60" fmla="*/ 28 w 469"/>
                  <a:gd name="T61" fmla="*/ 130 h 427"/>
                  <a:gd name="T62" fmla="*/ 28 w 469"/>
                  <a:gd name="T63" fmla="*/ 249 h 427"/>
                  <a:gd name="T64" fmla="*/ 14 w 469"/>
                  <a:gd name="T65" fmla="*/ 249 h 427"/>
                  <a:gd name="T66" fmla="*/ 43 w 469"/>
                  <a:gd name="T67" fmla="*/ 120 h 427"/>
                  <a:gd name="T68" fmla="*/ 196 w 469"/>
                  <a:gd name="T69" fmla="*/ 120 h 427"/>
                  <a:gd name="T70" fmla="*/ 196 w 469"/>
                  <a:gd name="T71" fmla="*/ 260 h 427"/>
                  <a:gd name="T72" fmla="*/ 43 w 469"/>
                  <a:gd name="T73" fmla="*/ 260 h 427"/>
                  <a:gd name="T74" fmla="*/ 43 w 469"/>
                  <a:gd name="T75" fmla="*/ 120 h 427"/>
                  <a:gd name="T76" fmla="*/ 118 w 469"/>
                  <a:gd name="T77" fmla="*/ 412 h 427"/>
                  <a:gd name="T78" fmla="*/ 84 w 469"/>
                  <a:gd name="T79" fmla="*/ 302 h 427"/>
                  <a:gd name="T80" fmla="*/ 156 w 469"/>
                  <a:gd name="T81" fmla="*/ 284 h 427"/>
                  <a:gd name="T82" fmla="*/ 196 w 469"/>
                  <a:gd name="T83" fmla="*/ 412 h 427"/>
                  <a:gd name="T84" fmla="*/ 118 w 469"/>
                  <a:gd name="T85" fmla="*/ 412 h 427"/>
                  <a:gd name="T86" fmla="*/ 190 w 469"/>
                  <a:gd name="T87" fmla="*/ 316 h 427"/>
                  <a:gd name="T88" fmla="*/ 181 w 469"/>
                  <a:gd name="T89" fmla="*/ 316 h 427"/>
                  <a:gd name="T90" fmla="*/ 170 w 469"/>
                  <a:gd name="T91" fmla="*/ 280 h 427"/>
                  <a:gd name="T92" fmla="*/ 179 w 469"/>
                  <a:gd name="T93" fmla="*/ 278 h 427"/>
                  <a:gd name="T94" fmla="*/ 190 w 469"/>
                  <a:gd name="T95" fmla="*/ 316 h 427"/>
                  <a:gd name="T96" fmla="*/ 427 w 469"/>
                  <a:gd name="T97" fmla="*/ 357 h 427"/>
                  <a:gd name="T98" fmla="*/ 211 w 469"/>
                  <a:gd name="T99" fmla="*/ 264 h 427"/>
                  <a:gd name="T100" fmla="*/ 211 w 469"/>
                  <a:gd name="T101" fmla="*/ 116 h 427"/>
                  <a:gd name="T102" fmla="*/ 427 w 469"/>
                  <a:gd name="T103" fmla="*/ 23 h 427"/>
                  <a:gd name="T104" fmla="*/ 427 w 469"/>
                  <a:gd name="T105" fmla="*/ 357 h 427"/>
                  <a:gd name="T106" fmla="*/ 455 w 469"/>
                  <a:gd name="T107" fmla="*/ 366 h 427"/>
                  <a:gd name="T108" fmla="*/ 441 w 469"/>
                  <a:gd name="T109" fmla="*/ 366 h 427"/>
                  <a:gd name="T110" fmla="*/ 441 w 469"/>
                  <a:gd name="T111" fmla="*/ 14 h 427"/>
                  <a:gd name="T112" fmla="*/ 455 w 469"/>
                  <a:gd name="T113" fmla="*/ 14 h 427"/>
                  <a:gd name="T114" fmla="*/ 455 w 469"/>
                  <a:gd name="T115" fmla="*/ 366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9" h="427">
                    <a:moveTo>
                      <a:pt x="427" y="0"/>
                    </a:moveTo>
                    <a:lnTo>
                      <a:pt x="427" y="7"/>
                    </a:lnTo>
                    <a:lnTo>
                      <a:pt x="199" y="106"/>
                    </a:lnTo>
                    <a:lnTo>
                      <a:pt x="28" y="106"/>
                    </a:lnTo>
                    <a:lnTo>
                      <a:pt x="28" y="116"/>
                    </a:lnTo>
                    <a:lnTo>
                      <a:pt x="0" y="116"/>
                    </a:lnTo>
                    <a:lnTo>
                      <a:pt x="0" y="263"/>
                    </a:lnTo>
                    <a:lnTo>
                      <a:pt x="28" y="263"/>
                    </a:lnTo>
                    <a:lnTo>
                      <a:pt x="28" y="274"/>
                    </a:lnTo>
                    <a:lnTo>
                      <a:pt x="51" y="274"/>
                    </a:lnTo>
                    <a:lnTo>
                      <a:pt x="62" y="307"/>
                    </a:lnTo>
                    <a:lnTo>
                      <a:pt x="70" y="305"/>
                    </a:lnTo>
                    <a:lnTo>
                      <a:pt x="107" y="427"/>
                    </a:lnTo>
                    <a:lnTo>
                      <a:pt x="215" y="427"/>
                    </a:lnTo>
                    <a:lnTo>
                      <a:pt x="185" y="330"/>
                    </a:lnTo>
                    <a:lnTo>
                      <a:pt x="210" y="330"/>
                    </a:lnTo>
                    <a:lnTo>
                      <a:pt x="193" y="275"/>
                    </a:lnTo>
                    <a:lnTo>
                      <a:pt x="197" y="274"/>
                    </a:lnTo>
                    <a:lnTo>
                      <a:pt x="199" y="274"/>
                    </a:lnTo>
                    <a:lnTo>
                      <a:pt x="427" y="372"/>
                    </a:lnTo>
                    <a:lnTo>
                      <a:pt x="427" y="380"/>
                    </a:lnTo>
                    <a:lnTo>
                      <a:pt x="469" y="380"/>
                    </a:lnTo>
                    <a:lnTo>
                      <a:pt x="469" y="0"/>
                    </a:lnTo>
                    <a:lnTo>
                      <a:pt x="427" y="0"/>
                    </a:lnTo>
                    <a:close/>
                    <a:moveTo>
                      <a:pt x="75" y="274"/>
                    </a:moveTo>
                    <a:lnTo>
                      <a:pt x="139" y="274"/>
                    </a:lnTo>
                    <a:lnTo>
                      <a:pt x="79" y="288"/>
                    </a:lnTo>
                    <a:lnTo>
                      <a:pt x="75" y="274"/>
                    </a:lnTo>
                    <a:close/>
                    <a:moveTo>
                      <a:pt x="14" y="249"/>
                    </a:moveTo>
                    <a:lnTo>
                      <a:pt x="14" y="130"/>
                    </a:lnTo>
                    <a:lnTo>
                      <a:pt x="28" y="130"/>
                    </a:lnTo>
                    <a:lnTo>
                      <a:pt x="28" y="249"/>
                    </a:lnTo>
                    <a:lnTo>
                      <a:pt x="14" y="249"/>
                    </a:lnTo>
                    <a:close/>
                    <a:moveTo>
                      <a:pt x="43" y="120"/>
                    </a:moveTo>
                    <a:lnTo>
                      <a:pt x="196" y="120"/>
                    </a:lnTo>
                    <a:lnTo>
                      <a:pt x="196" y="260"/>
                    </a:lnTo>
                    <a:lnTo>
                      <a:pt x="43" y="260"/>
                    </a:lnTo>
                    <a:lnTo>
                      <a:pt x="43" y="120"/>
                    </a:lnTo>
                    <a:close/>
                    <a:moveTo>
                      <a:pt x="118" y="412"/>
                    </a:moveTo>
                    <a:lnTo>
                      <a:pt x="84" y="302"/>
                    </a:lnTo>
                    <a:lnTo>
                      <a:pt x="156" y="284"/>
                    </a:lnTo>
                    <a:lnTo>
                      <a:pt x="196" y="412"/>
                    </a:lnTo>
                    <a:lnTo>
                      <a:pt x="118" y="412"/>
                    </a:lnTo>
                    <a:close/>
                    <a:moveTo>
                      <a:pt x="190" y="316"/>
                    </a:moveTo>
                    <a:lnTo>
                      <a:pt x="181" y="316"/>
                    </a:lnTo>
                    <a:lnTo>
                      <a:pt x="170" y="280"/>
                    </a:lnTo>
                    <a:lnTo>
                      <a:pt x="179" y="278"/>
                    </a:lnTo>
                    <a:lnTo>
                      <a:pt x="190" y="316"/>
                    </a:lnTo>
                    <a:close/>
                    <a:moveTo>
                      <a:pt x="427" y="357"/>
                    </a:moveTo>
                    <a:lnTo>
                      <a:pt x="211" y="264"/>
                    </a:lnTo>
                    <a:lnTo>
                      <a:pt x="211" y="116"/>
                    </a:lnTo>
                    <a:lnTo>
                      <a:pt x="427" y="23"/>
                    </a:lnTo>
                    <a:lnTo>
                      <a:pt x="427" y="357"/>
                    </a:lnTo>
                    <a:close/>
                    <a:moveTo>
                      <a:pt x="455" y="366"/>
                    </a:moveTo>
                    <a:lnTo>
                      <a:pt x="441" y="366"/>
                    </a:lnTo>
                    <a:lnTo>
                      <a:pt x="441" y="14"/>
                    </a:lnTo>
                    <a:lnTo>
                      <a:pt x="455" y="14"/>
                    </a:lnTo>
                    <a:lnTo>
                      <a:pt x="455" y="3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Rectangle 117"/>
              <p:cNvSpPr>
                <a:spLocks noChangeArrowheads="1"/>
              </p:cNvSpPr>
              <p:nvPr/>
            </p:nvSpPr>
            <p:spPr bwMode="auto">
              <a:xfrm>
                <a:off x="2932113" y="2097088"/>
                <a:ext cx="1714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90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性能体验故障案例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网络视频效果不佳</a:t>
            </a:r>
            <a:endParaRPr lang="zh-CN" altLang="en-US" dirty="0"/>
          </a:p>
        </p:txBody>
      </p:sp>
      <p:graphicFrame>
        <p:nvGraphicFramePr>
          <p:cNvPr id="4" name="Diagram 5"/>
          <p:cNvGraphicFramePr/>
          <p:nvPr>
            <p:extLst>
              <p:ext uri="{D42A27DB-BD31-4B8C-83A1-F6EECF244321}">
                <p14:modId xmlns:p14="http://schemas.microsoft.com/office/powerpoint/2010/main" val="3686790158"/>
              </p:ext>
            </p:extLst>
          </p:nvPr>
        </p:nvGraphicFramePr>
        <p:xfrm>
          <a:off x="1343472" y="1341437"/>
          <a:ext cx="9516305" cy="493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99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F32F6D-E428-4D65-9BE4-295167F40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9058BE-7A7B-4F12-9C8B-C1629288A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7DF682-ABB8-448D-A106-E24AC31C7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377A64-916E-437C-8C36-52482FAAE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531B6-7084-47EE-9A64-CE39B5D73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1936A5-2810-481D-B09E-69E1A3C15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2447B0-ED7E-4BB2-B9AA-A4E2FE9D7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FFFAE2-8D94-4630-A8CD-F840761CF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故障处理流程</a:t>
            </a:r>
          </a:p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典型故障处理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业务发放故障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登录连接故障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性能体验故障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外设使用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1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外设技术回顾</a:t>
            </a:r>
            <a:endParaRPr lang="zh-CN" altLang="en-US" dirty="0"/>
          </a:p>
        </p:txBody>
      </p:sp>
      <p:grpSp>
        <p:nvGrpSpPr>
          <p:cNvPr id="252" name="组合 251"/>
          <p:cNvGrpSpPr/>
          <p:nvPr/>
        </p:nvGrpSpPr>
        <p:grpSpPr>
          <a:xfrm>
            <a:off x="1379476" y="1303996"/>
            <a:ext cx="2426568" cy="3853196"/>
            <a:chOff x="1379476" y="1303996"/>
            <a:chExt cx="2426568" cy="3853196"/>
          </a:xfrm>
        </p:grpSpPr>
        <p:cxnSp>
          <p:nvCxnSpPr>
            <p:cNvPr id="99" name="直接连接符 98"/>
            <p:cNvCxnSpPr/>
            <p:nvPr/>
          </p:nvCxnSpPr>
          <p:spPr bwMode="auto">
            <a:xfrm flipV="1">
              <a:off x="2423592" y="1880828"/>
              <a:ext cx="0" cy="25562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2747628" y="1880828"/>
              <a:ext cx="0" cy="25562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flipH="1" flipV="1">
              <a:off x="1607964" y="1532101"/>
              <a:ext cx="815629" cy="3487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2747628" y="1532098"/>
              <a:ext cx="824390" cy="3487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flipH="1">
              <a:off x="1609002" y="4437112"/>
              <a:ext cx="814591" cy="4860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2747628" y="4437111"/>
              <a:ext cx="827422" cy="4841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椭圆 96"/>
            <p:cNvSpPr/>
            <p:nvPr/>
          </p:nvSpPr>
          <p:spPr bwMode="auto">
            <a:xfrm>
              <a:off x="3337992" y="4689140"/>
              <a:ext cx="468052" cy="468052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1379476" y="4689140"/>
              <a:ext cx="468052" cy="468052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1847528" y="2971106"/>
              <a:ext cx="1490464" cy="1490464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endPara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endPara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3337992" y="1303996"/>
              <a:ext cx="468052" cy="468052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379476" y="1303996"/>
              <a:ext cx="468052" cy="468052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66" name="任意多边形 165"/>
            <p:cNvSpPr/>
            <p:nvPr/>
          </p:nvSpPr>
          <p:spPr bwMode="auto">
            <a:xfrm>
              <a:off x="1418947" y="1415408"/>
              <a:ext cx="388966" cy="233379"/>
            </a:xfrm>
            <a:custGeom>
              <a:avLst/>
              <a:gdLst>
                <a:gd name="connsiteX0" fmla="*/ 555687 w 5760640"/>
                <a:gd name="connsiteY0" fmla="*/ 3096344 h 3528392"/>
                <a:gd name="connsiteX1" fmla="*/ 5204953 w 5760640"/>
                <a:gd name="connsiteY1" fmla="*/ 3096344 h 3528392"/>
                <a:gd name="connsiteX2" fmla="*/ 5760640 w 5760640"/>
                <a:gd name="connsiteY2" fmla="*/ 3528392 h 3528392"/>
                <a:gd name="connsiteX3" fmla="*/ 0 w 5760640"/>
                <a:gd name="connsiteY3" fmla="*/ 3528392 h 3528392"/>
                <a:gd name="connsiteX4" fmla="*/ 720080 w 5760640"/>
                <a:gd name="connsiteY4" fmla="*/ 180020 h 3528392"/>
                <a:gd name="connsiteX5" fmla="*/ 720080 w 5760640"/>
                <a:gd name="connsiteY5" fmla="*/ 2736304 h 3528392"/>
                <a:gd name="connsiteX6" fmla="*/ 5040560 w 5760640"/>
                <a:gd name="connsiteY6" fmla="*/ 2736304 h 3528392"/>
                <a:gd name="connsiteX7" fmla="*/ 5040560 w 5760640"/>
                <a:gd name="connsiteY7" fmla="*/ 180020 h 3528392"/>
                <a:gd name="connsiteX8" fmla="*/ 576064 w 5760640"/>
                <a:gd name="connsiteY8" fmla="*/ 0 h 3528392"/>
                <a:gd name="connsiteX9" fmla="*/ 5184576 w 5760640"/>
                <a:gd name="connsiteY9" fmla="*/ 0 h 3528392"/>
                <a:gd name="connsiteX10" fmla="*/ 5184576 w 5760640"/>
                <a:gd name="connsiteY10" fmla="*/ 2916324 h 3528392"/>
                <a:gd name="connsiteX11" fmla="*/ 576064 w 5760640"/>
                <a:gd name="connsiteY11" fmla="*/ 2916324 h 352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0640" h="3528392">
                  <a:moveTo>
                    <a:pt x="555687" y="3096344"/>
                  </a:moveTo>
                  <a:lnTo>
                    <a:pt x="5204953" y="3096344"/>
                  </a:lnTo>
                  <a:lnTo>
                    <a:pt x="5760640" y="3528392"/>
                  </a:lnTo>
                  <a:lnTo>
                    <a:pt x="0" y="3528392"/>
                  </a:lnTo>
                  <a:close/>
                  <a:moveTo>
                    <a:pt x="720080" y="180020"/>
                  </a:moveTo>
                  <a:lnTo>
                    <a:pt x="720080" y="2736304"/>
                  </a:lnTo>
                  <a:lnTo>
                    <a:pt x="5040560" y="2736304"/>
                  </a:lnTo>
                  <a:lnTo>
                    <a:pt x="5040560" y="180020"/>
                  </a:lnTo>
                  <a:close/>
                  <a:moveTo>
                    <a:pt x="576064" y="0"/>
                  </a:moveTo>
                  <a:lnTo>
                    <a:pt x="5184576" y="0"/>
                  </a:lnTo>
                  <a:lnTo>
                    <a:pt x="5184576" y="2916324"/>
                  </a:lnTo>
                  <a:lnTo>
                    <a:pt x="576064" y="291632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67" name="任意多边形 166"/>
            <p:cNvSpPr/>
            <p:nvPr/>
          </p:nvSpPr>
          <p:spPr bwMode="auto">
            <a:xfrm>
              <a:off x="3382629" y="1415408"/>
              <a:ext cx="388966" cy="233379"/>
            </a:xfrm>
            <a:custGeom>
              <a:avLst/>
              <a:gdLst>
                <a:gd name="connsiteX0" fmla="*/ 555687 w 5760640"/>
                <a:gd name="connsiteY0" fmla="*/ 3096344 h 3528392"/>
                <a:gd name="connsiteX1" fmla="*/ 5204953 w 5760640"/>
                <a:gd name="connsiteY1" fmla="*/ 3096344 h 3528392"/>
                <a:gd name="connsiteX2" fmla="*/ 5760640 w 5760640"/>
                <a:gd name="connsiteY2" fmla="*/ 3528392 h 3528392"/>
                <a:gd name="connsiteX3" fmla="*/ 0 w 5760640"/>
                <a:gd name="connsiteY3" fmla="*/ 3528392 h 3528392"/>
                <a:gd name="connsiteX4" fmla="*/ 720080 w 5760640"/>
                <a:gd name="connsiteY4" fmla="*/ 180020 h 3528392"/>
                <a:gd name="connsiteX5" fmla="*/ 720080 w 5760640"/>
                <a:gd name="connsiteY5" fmla="*/ 2736304 h 3528392"/>
                <a:gd name="connsiteX6" fmla="*/ 5040560 w 5760640"/>
                <a:gd name="connsiteY6" fmla="*/ 2736304 h 3528392"/>
                <a:gd name="connsiteX7" fmla="*/ 5040560 w 5760640"/>
                <a:gd name="connsiteY7" fmla="*/ 180020 h 3528392"/>
                <a:gd name="connsiteX8" fmla="*/ 576064 w 5760640"/>
                <a:gd name="connsiteY8" fmla="*/ 0 h 3528392"/>
                <a:gd name="connsiteX9" fmla="*/ 5184576 w 5760640"/>
                <a:gd name="connsiteY9" fmla="*/ 0 h 3528392"/>
                <a:gd name="connsiteX10" fmla="*/ 5184576 w 5760640"/>
                <a:gd name="connsiteY10" fmla="*/ 2916324 h 3528392"/>
                <a:gd name="connsiteX11" fmla="*/ 576064 w 5760640"/>
                <a:gd name="connsiteY11" fmla="*/ 2916324 h 352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0640" h="3528392">
                  <a:moveTo>
                    <a:pt x="555687" y="3096344"/>
                  </a:moveTo>
                  <a:lnTo>
                    <a:pt x="5204953" y="3096344"/>
                  </a:lnTo>
                  <a:lnTo>
                    <a:pt x="5760640" y="3528392"/>
                  </a:lnTo>
                  <a:lnTo>
                    <a:pt x="0" y="3528392"/>
                  </a:lnTo>
                  <a:close/>
                  <a:moveTo>
                    <a:pt x="720080" y="180020"/>
                  </a:moveTo>
                  <a:lnTo>
                    <a:pt x="720080" y="2736304"/>
                  </a:lnTo>
                  <a:lnTo>
                    <a:pt x="5040560" y="2736304"/>
                  </a:lnTo>
                  <a:lnTo>
                    <a:pt x="5040560" y="180020"/>
                  </a:lnTo>
                  <a:close/>
                  <a:moveTo>
                    <a:pt x="576064" y="0"/>
                  </a:moveTo>
                  <a:lnTo>
                    <a:pt x="5184576" y="0"/>
                  </a:lnTo>
                  <a:lnTo>
                    <a:pt x="5184576" y="2916324"/>
                  </a:lnTo>
                  <a:lnTo>
                    <a:pt x="576064" y="291632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68" name="任意多边形 167"/>
            <p:cNvSpPr/>
            <p:nvPr/>
          </p:nvSpPr>
          <p:spPr bwMode="auto">
            <a:xfrm>
              <a:off x="1418947" y="4797919"/>
              <a:ext cx="388966" cy="233379"/>
            </a:xfrm>
            <a:custGeom>
              <a:avLst/>
              <a:gdLst>
                <a:gd name="connsiteX0" fmla="*/ 555687 w 5760640"/>
                <a:gd name="connsiteY0" fmla="*/ 3096344 h 3528392"/>
                <a:gd name="connsiteX1" fmla="*/ 5204953 w 5760640"/>
                <a:gd name="connsiteY1" fmla="*/ 3096344 h 3528392"/>
                <a:gd name="connsiteX2" fmla="*/ 5760640 w 5760640"/>
                <a:gd name="connsiteY2" fmla="*/ 3528392 h 3528392"/>
                <a:gd name="connsiteX3" fmla="*/ 0 w 5760640"/>
                <a:gd name="connsiteY3" fmla="*/ 3528392 h 3528392"/>
                <a:gd name="connsiteX4" fmla="*/ 720080 w 5760640"/>
                <a:gd name="connsiteY4" fmla="*/ 180020 h 3528392"/>
                <a:gd name="connsiteX5" fmla="*/ 720080 w 5760640"/>
                <a:gd name="connsiteY5" fmla="*/ 2736304 h 3528392"/>
                <a:gd name="connsiteX6" fmla="*/ 5040560 w 5760640"/>
                <a:gd name="connsiteY6" fmla="*/ 2736304 h 3528392"/>
                <a:gd name="connsiteX7" fmla="*/ 5040560 w 5760640"/>
                <a:gd name="connsiteY7" fmla="*/ 180020 h 3528392"/>
                <a:gd name="connsiteX8" fmla="*/ 576064 w 5760640"/>
                <a:gd name="connsiteY8" fmla="*/ 0 h 3528392"/>
                <a:gd name="connsiteX9" fmla="*/ 5184576 w 5760640"/>
                <a:gd name="connsiteY9" fmla="*/ 0 h 3528392"/>
                <a:gd name="connsiteX10" fmla="*/ 5184576 w 5760640"/>
                <a:gd name="connsiteY10" fmla="*/ 2916324 h 3528392"/>
                <a:gd name="connsiteX11" fmla="*/ 576064 w 5760640"/>
                <a:gd name="connsiteY11" fmla="*/ 2916324 h 352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0640" h="3528392">
                  <a:moveTo>
                    <a:pt x="555687" y="3096344"/>
                  </a:moveTo>
                  <a:lnTo>
                    <a:pt x="5204953" y="3096344"/>
                  </a:lnTo>
                  <a:lnTo>
                    <a:pt x="5760640" y="3528392"/>
                  </a:lnTo>
                  <a:lnTo>
                    <a:pt x="0" y="3528392"/>
                  </a:lnTo>
                  <a:close/>
                  <a:moveTo>
                    <a:pt x="720080" y="180020"/>
                  </a:moveTo>
                  <a:lnTo>
                    <a:pt x="720080" y="2736304"/>
                  </a:lnTo>
                  <a:lnTo>
                    <a:pt x="5040560" y="2736304"/>
                  </a:lnTo>
                  <a:lnTo>
                    <a:pt x="5040560" y="180020"/>
                  </a:lnTo>
                  <a:close/>
                  <a:moveTo>
                    <a:pt x="576064" y="0"/>
                  </a:moveTo>
                  <a:lnTo>
                    <a:pt x="5184576" y="0"/>
                  </a:lnTo>
                  <a:lnTo>
                    <a:pt x="5184576" y="2916324"/>
                  </a:lnTo>
                  <a:lnTo>
                    <a:pt x="576064" y="291632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69" name="任意多边形 168"/>
            <p:cNvSpPr/>
            <p:nvPr/>
          </p:nvSpPr>
          <p:spPr bwMode="auto">
            <a:xfrm>
              <a:off x="3382629" y="4797919"/>
              <a:ext cx="388966" cy="233379"/>
            </a:xfrm>
            <a:custGeom>
              <a:avLst/>
              <a:gdLst>
                <a:gd name="connsiteX0" fmla="*/ 555687 w 5760640"/>
                <a:gd name="connsiteY0" fmla="*/ 3096344 h 3528392"/>
                <a:gd name="connsiteX1" fmla="*/ 5204953 w 5760640"/>
                <a:gd name="connsiteY1" fmla="*/ 3096344 h 3528392"/>
                <a:gd name="connsiteX2" fmla="*/ 5760640 w 5760640"/>
                <a:gd name="connsiteY2" fmla="*/ 3528392 h 3528392"/>
                <a:gd name="connsiteX3" fmla="*/ 0 w 5760640"/>
                <a:gd name="connsiteY3" fmla="*/ 3528392 h 3528392"/>
                <a:gd name="connsiteX4" fmla="*/ 720080 w 5760640"/>
                <a:gd name="connsiteY4" fmla="*/ 180020 h 3528392"/>
                <a:gd name="connsiteX5" fmla="*/ 720080 w 5760640"/>
                <a:gd name="connsiteY5" fmla="*/ 2736304 h 3528392"/>
                <a:gd name="connsiteX6" fmla="*/ 5040560 w 5760640"/>
                <a:gd name="connsiteY6" fmla="*/ 2736304 h 3528392"/>
                <a:gd name="connsiteX7" fmla="*/ 5040560 w 5760640"/>
                <a:gd name="connsiteY7" fmla="*/ 180020 h 3528392"/>
                <a:gd name="connsiteX8" fmla="*/ 576064 w 5760640"/>
                <a:gd name="connsiteY8" fmla="*/ 0 h 3528392"/>
                <a:gd name="connsiteX9" fmla="*/ 5184576 w 5760640"/>
                <a:gd name="connsiteY9" fmla="*/ 0 h 3528392"/>
                <a:gd name="connsiteX10" fmla="*/ 5184576 w 5760640"/>
                <a:gd name="connsiteY10" fmla="*/ 2916324 h 3528392"/>
                <a:gd name="connsiteX11" fmla="*/ 576064 w 5760640"/>
                <a:gd name="connsiteY11" fmla="*/ 2916324 h 352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0640" h="3528392">
                  <a:moveTo>
                    <a:pt x="555687" y="3096344"/>
                  </a:moveTo>
                  <a:lnTo>
                    <a:pt x="5204953" y="3096344"/>
                  </a:lnTo>
                  <a:lnTo>
                    <a:pt x="5760640" y="3528392"/>
                  </a:lnTo>
                  <a:lnTo>
                    <a:pt x="0" y="3528392"/>
                  </a:lnTo>
                  <a:close/>
                  <a:moveTo>
                    <a:pt x="720080" y="180020"/>
                  </a:moveTo>
                  <a:lnTo>
                    <a:pt x="720080" y="2736304"/>
                  </a:lnTo>
                  <a:lnTo>
                    <a:pt x="5040560" y="2736304"/>
                  </a:lnTo>
                  <a:lnTo>
                    <a:pt x="5040560" y="180020"/>
                  </a:lnTo>
                  <a:close/>
                  <a:moveTo>
                    <a:pt x="576064" y="0"/>
                  </a:moveTo>
                  <a:lnTo>
                    <a:pt x="5184576" y="0"/>
                  </a:lnTo>
                  <a:lnTo>
                    <a:pt x="5184576" y="2916324"/>
                  </a:lnTo>
                  <a:lnTo>
                    <a:pt x="576064" y="291632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8146392" y="1303996"/>
            <a:ext cx="2426568" cy="3853196"/>
            <a:chOff x="8146392" y="1303996"/>
            <a:chExt cx="2426568" cy="3853196"/>
          </a:xfrm>
        </p:grpSpPr>
        <p:cxnSp>
          <p:nvCxnSpPr>
            <p:cNvPr id="155" name="直接连接符 154"/>
            <p:cNvCxnSpPr/>
            <p:nvPr/>
          </p:nvCxnSpPr>
          <p:spPr bwMode="auto">
            <a:xfrm flipV="1">
              <a:off x="9190508" y="1880828"/>
              <a:ext cx="0" cy="25562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9514544" y="1880828"/>
              <a:ext cx="0" cy="25562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H="1" flipV="1">
              <a:off x="8374880" y="1532101"/>
              <a:ext cx="815629" cy="3487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9514544" y="1532098"/>
              <a:ext cx="824390" cy="3487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H="1">
              <a:off x="8375918" y="4437112"/>
              <a:ext cx="814591" cy="4860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9514544" y="4437111"/>
              <a:ext cx="827422" cy="4841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椭圆 160"/>
            <p:cNvSpPr/>
            <p:nvPr/>
          </p:nvSpPr>
          <p:spPr bwMode="auto">
            <a:xfrm>
              <a:off x="10104908" y="4689140"/>
              <a:ext cx="468052" cy="468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62" name="椭圆 161"/>
            <p:cNvSpPr/>
            <p:nvPr/>
          </p:nvSpPr>
          <p:spPr bwMode="auto">
            <a:xfrm>
              <a:off x="8146392" y="4689140"/>
              <a:ext cx="468052" cy="468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63" name="椭圆 162"/>
            <p:cNvSpPr/>
            <p:nvPr/>
          </p:nvSpPr>
          <p:spPr bwMode="auto">
            <a:xfrm>
              <a:off x="8614444" y="2971106"/>
              <a:ext cx="1490464" cy="14904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endPara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椭圆 163"/>
            <p:cNvSpPr/>
            <p:nvPr/>
          </p:nvSpPr>
          <p:spPr bwMode="auto">
            <a:xfrm>
              <a:off x="10104908" y="1303996"/>
              <a:ext cx="468052" cy="468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65" name="椭圆 164"/>
            <p:cNvSpPr/>
            <p:nvPr/>
          </p:nvSpPr>
          <p:spPr bwMode="auto">
            <a:xfrm>
              <a:off x="8146392" y="1303996"/>
              <a:ext cx="468052" cy="468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grpSp>
          <p:nvGrpSpPr>
            <p:cNvPr id="202" name="组合 201"/>
            <p:cNvGrpSpPr/>
            <p:nvPr/>
          </p:nvGrpSpPr>
          <p:grpSpPr>
            <a:xfrm>
              <a:off x="8223683" y="1427716"/>
              <a:ext cx="304773" cy="208761"/>
              <a:chOff x="6985000" y="501650"/>
              <a:chExt cx="549275" cy="376238"/>
            </a:xfrm>
            <a:solidFill>
              <a:schemeClr val="tx1"/>
            </a:solidFill>
          </p:grpSpPr>
          <p:sp>
            <p:nvSpPr>
              <p:cNvPr id="203" name="Rectangle 4"/>
              <p:cNvSpPr>
                <a:spLocks noChangeArrowheads="1"/>
              </p:cNvSpPr>
              <p:nvPr/>
            </p:nvSpPr>
            <p:spPr bwMode="auto">
              <a:xfrm>
                <a:off x="7143750" y="854075"/>
                <a:ext cx="38100" cy="238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4" name="Freeform 5"/>
              <p:cNvSpPr>
                <a:spLocks/>
              </p:cNvSpPr>
              <p:nvPr/>
            </p:nvSpPr>
            <p:spPr bwMode="auto">
              <a:xfrm>
                <a:off x="7023100" y="825500"/>
                <a:ext cx="74613" cy="523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5" y="18"/>
                  </a:cxn>
                  <a:cxn ang="0">
                    <a:pos x="26" y="10"/>
                  </a:cxn>
                  <a:cxn ang="0">
                    <a:pos x="6" y="0"/>
                  </a:cxn>
                  <a:cxn ang="0">
                    <a:pos x="0" y="6"/>
                  </a:cxn>
                </a:cxnLst>
                <a:rect l="0" t="0" r="r" b="b"/>
                <a:pathLst>
                  <a:path w="26" h="18">
                    <a:moveTo>
                      <a:pt x="0" y="6"/>
                    </a:moveTo>
                    <a:cubicBezTo>
                      <a:pt x="7" y="13"/>
                      <a:pt x="16" y="17"/>
                      <a:pt x="25" y="18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8" y="9"/>
                      <a:pt x="11" y="6"/>
                      <a:pt x="6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5" name="Freeform 6"/>
              <p:cNvSpPr>
                <a:spLocks/>
              </p:cNvSpPr>
              <p:nvPr/>
            </p:nvSpPr>
            <p:spPr bwMode="auto">
              <a:xfrm>
                <a:off x="6985000" y="663575"/>
                <a:ext cx="60325" cy="119063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16" y="0"/>
                  </a:cxn>
                  <a:cxn ang="0">
                    <a:pos x="0" y="32"/>
                  </a:cxn>
                  <a:cxn ang="0">
                    <a:pos x="1" y="41"/>
                  </a:cxn>
                  <a:cxn ang="0">
                    <a:pos x="9" y="39"/>
                  </a:cxn>
                  <a:cxn ang="0">
                    <a:pos x="8" y="32"/>
                  </a:cxn>
                  <a:cxn ang="0">
                    <a:pos x="21" y="6"/>
                  </a:cxn>
                </a:cxnLst>
                <a:rect l="0" t="0" r="r" b="b"/>
                <a:pathLst>
                  <a:path w="21" h="41">
                    <a:moveTo>
                      <a:pt x="21" y="6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6" y="8"/>
                      <a:pt x="0" y="20"/>
                      <a:pt x="0" y="32"/>
                    </a:cubicBezTo>
                    <a:cubicBezTo>
                      <a:pt x="0" y="35"/>
                      <a:pt x="1" y="38"/>
                      <a:pt x="1" y="41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7"/>
                      <a:pt x="8" y="35"/>
                      <a:pt x="8" y="32"/>
                    </a:cubicBezTo>
                    <a:cubicBezTo>
                      <a:pt x="8" y="22"/>
                      <a:pt x="13" y="13"/>
                      <a:pt x="2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6" name="Freeform 7"/>
              <p:cNvSpPr>
                <a:spLocks/>
              </p:cNvSpPr>
              <p:nvPr/>
            </p:nvSpPr>
            <p:spPr bwMode="auto">
              <a:xfrm>
                <a:off x="7073900" y="501650"/>
                <a:ext cx="460375" cy="376238"/>
              </a:xfrm>
              <a:custGeom>
                <a:avLst/>
                <a:gdLst/>
                <a:ahLst/>
                <a:cxnLst>
                  <a:cxn ang="0">
                    <a:pos x="113" y="37"/>
                  </a:cxn>
                  <a:cxn ang="0">
                    <a:pos x="111" y="37"/>
                  </a:cxn>
                  <a:cxn ang="0">
                    <a:pos x="100" y="18"/>
                  </a:cxn>
                  <a:cxn ang="0">
                    <a:pos x="100" y="18"/>
                  </a:cxn>
                  <a:cxn ang="0">
                    <a:pos x="99" y="16"/>
                  </a:cxn>
                  <a:cxn ang="0">
                    <a:pos x="98" y="16"/>
                  </a:cxn>
                  <a:cxn ang="0">
                    <a:pos x="86" y="6"/>
                  </a:cxn>
                  <a:cxn ang="0">
                    <a:pos x="85" y="6"/>
                  </a:cxn>
                  <a:cxn ang="0">
                    <a:pos x="76" y="2"/>
                  </a:cxn>
                  <a:cxn ang="0">
                    <a:pos x="74" y="2"/>
                  </a:cxn>
                  <a:cxn ang="0">
                    <a:pos x="71" y="1"/>
                  </a:cxn>
                  <a:cxn ang="0">
                    <a:pos x="68" y="1"/>
                  </a:cxn>
                  <a:cxn ang="0">
                    <a:pos x="67" y="1"/>
                  </a:cxn>
                  <a:cxn ang="0">
                    <a:pos x="62" y="0"/>
                  </a:cxn>
                  <a:cxn ang="0">
                    <a:pos x="11" y="47"/>
                  </a:cxn>
                  <a:cxn ang="0">
                    <a:pos x="0" y="49"/>
                  </a:cxn>
                  <a:cxn ang="0">
                    <a:pos x="2" y="56"/>
                  </a:cxn>
                  <a:cxn ang="0">
                    <a:pos x="14" y="55"/>
                  </a:cxn>
                  <a:cxn ang="0">
                    <a:pos x="17" y="54"/>
                  </a:cxn>
                  <a:cxn ang="0">
                    <a:pos x="19" y="51"/>
                  </a:cxn>
                  <a:cxn ang="0">
                    <a:pos x="62" y="8"/>
                  </a:cxn>
                  <a:cxn ang="0">
                    <a:pos x="66" y="9"/>
                  </a:cxn>
                  <a:cxn ang="0">
                    <a:pos x="68" y="9"/>
                  </a:cxn>
                  <a:cxn ang="0">
                    <a:pos x="70" y="9"/>
                  </a:cxn>
                  <a:cxn ang="0">
                    <a:pos x="72" y="10"/>
                  </a:cxn>
                  <a:cxn ang="0">
                    <a:pos x="74" y="10"/>
                  </a:cxn>
                  <a:cxn ang="0">
                    <a:pos x="76" y="11"/>
                  </a:cxn>
                  <a:cxn ang="0">
                    <a:pos x="77" y="11"/>
                  </a:cxn>
                  <a:cxn ang="0">
                    <a:pos x="104" y="42"/>
                  </a:cxn>
                  <a:cxn ang="0">
                    <a:pos x="108" y="45"/>
                  </a:cxn>
                  <a:cxn ang="0">
                    <a:pos x="113" y="45"/>
                  </a:cxn>
                  <a:cxn ang="0">
                    <a:pos x="151" y="83"/>
                  </a:cxn>
                  <a:cxn ang="0">
                    <a:pos x="113" y="122"/>
                  </a:cxn>
                  <a:cxn ang="0">
                    <a:pos x="113" y="122"/>
                  </a:cxn>
                  <a:cxn ang="0">
                    <a:pos x="85" y="122"/>
                  </a:cxn>
                  <a:cxn ang="0">
                    <a:pos x="83" y="122"/>
                  </a:cxn>
                  <a:cxn ang="0">
                    <a:pos x="83" y="122"/>
                  </a:cxn>
                  <a:cxn ang="0">
                    <a:pos x="52" y="90"/>
                  </a:cxn>
                  <a:cxn ang="0">
                    <a:pos x="53" y="82"/>
                  </a:cxn>
                  <a:cxn ang="0">
                    <a:pos x="45" y="80"/>
                  </a:cxn>
                  <a:cxn ang="0">
                    <a:pos x="44" y="90"/>
                  </a:cxn>
                  <a:cxn ang="0">
                    <a:pos x="83" y="130"/>
                  </a:cxn>
                  <a:cxn ang="0">
                    <a:pos x="83" y="129"/>
                  </a:cxn>
                  <a:cxn ang="0">
                    <a:pos x="85" y="130"/>
                  </a:cxn>
                  <a:cxn ang="0">
                    <a:pos x="113" y="130"/>
                  </a:cxn>
                  <a:cxn ang="0">
                    <a:pos x="113" y="130"/>
                  </a:cxn>
                  <a:cxn ang="0">
                    <a:pos x="159" y="83"/>
                  </a:cxn>
                  <a:cxn ang="0">
                    <a:pos x="113" y="37"/>
                  </a:cxn>
                </a:cxnLst>
                <a:rect l="0" t="0" r="r" b="b"/>
                <a:pathLst>
                  <a:path w="159" h="130">
                    <a:moveTo>
                      <a:pt x="113" y="37"/>
                    </a:moveTo>
                    <a:cubicBezTo>
                      <a:pt x="112" y="37"/>
                      <a:pt x="112" y="37"/>
                      <a:pt x="111" y="37"/>
                    </a:cubicBezTo>
                    <a:cubicBezTo>
                      <a:pt x="109" y="30"/>
                      <a:pt x="105" y="23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7"/>
                      <a:pt x="99" y="17"/>
                      <a:pt x="99" y="16"/>
                    </a:cubicBezTo>
                    <a:cubicBezTo>
                      <a:pt x="99" y="16"/>
                      <a:pt x="98" y="16"/>
                      <a:pt x="98" y="16"/>
                    </a:cubicBezTo>
                    <a:cubicBezTo>
                      <a:pt x="95" y="12"/>
                      <a:pt x="90" y="9"/>
                      <a:pt x="86" y="6"/>
                    </a:cubicBezTo>
                    <a:cubicBezTo>
                      <a:pt x="86" y="6"/>
                      <a:pt x="86" y="6"/>
                      <a:pt x="85" y="6"/>
                    </a:cubicBezTo>
                    <a:cubicBezTo>
                      <a:pt x="82" y="5"/>
                      <a:pt x="79" y="3"/>
                      <a:pt x="76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3" y="2"/>
                      <a:pt x="72" y="1"/>
                      <a:pt x="71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1"/>
                      <a:pt x="67" y="1"/>
                      <a:pt x="67" y="1"/>
                    </a:cubicBezTo>
                    <a:cubicBezTo>
                      <a:pt x="65" y="0"/>
                      <a:pt x="64" y="0"/>
                      <a:pt x="62" y="0"/>
                    </a:cubicBezTo>
                    <a:cubicBezTo>
                      <a:pt x="35" y="0"/>
                      <a:pt x="13" y="21"/>
                      <a:pt x="11" y="47"/>
                    </a:cubicBezTo>
                    <a:cubicBezTo>
                      <a:pt x="7" y="47"/>
                      <a:pt x="3" y="48"/>
                      <a:pt x="0" y="49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6" y="55"/>
                      <a:pt x="10" y="55"/>
                      <a:pt x="14" y="55"/>
                    </a:cubicBezTo>
                    <a:cubicBezTo>
                      <a:pt x="15" y="55"/>
                      <a:pt x="17" y="55"/>
                      <a:pt x="17" y="54"/>
                    </a:cubicBezTo>
                    <a:cubicBezTo>
                      <a:pt x="18" y="54"/>
                      <a:pt x="19" y="52"/>
                      <a:pt x="19" y="51"/>
                    </a:cubicBezTo>
                    <a:cubicBezTo>
                      <a:pt x="19" y="28"/>
                      <a:pt x="38" y="8"/>
                      <a:pt x="62" y="8"/>
                    </a:cubicBezTo>
                    <a:cubicBezTo>
                      <a:pt x="63" y="8"/>
                      <a:pt x="65" y="8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9" y="9"/>
                      <a:pt x="70" y="9"/>
                    </a:cubicBezTo>
                    <a:cubicBezTo>
                      <a:pt x="71" y="9"/>
                      <a:pt x="71" y="9"/>
                      <a:pt x="72" y="10"/>
                    </a:cubicBezTo>
                    <a:cubicBezTo>
                      <a:pt x="73" y="10"/>
                      <a:pt x="73" y="10"/>
                      <a:pt x="74" y="10"/>
                    </a:cubicBezTo>
                    <a:cubicBezTo>
                      <a:pt x="75" y="10"/>
                      <a:pt x="75" y="11"/>
                      <a:pt x="76" y="11"/>
                    </a:cubicBezTo>
                    <a:cubicBezTo>
                      <a:pt x="76" y="11"/>
                      <a:pt x="77" y="11"/>
                      <a:pt x="77" y="11"/>
                    </a:cubicBezTo>
                    <a:cubicBezTo>
                      <a:pt x="90" y="16"/>
                      <a:pt x="101" y="28"/>
                      <a:pt x="104" y="42"/>
                    </a:cubicBezTo>
                    <a:cubicBezTo>
                      <a:pt x="104" y="44"/>
                      <a:pt x="106" y="45"/>
                      <a:pt x="108" y="45"/>
                    </a:cubicBezTo>
                    <a:cubicBezTo>
                      <a:pt x="110" y="45"/>
                      <a:pt x="112" y="45"/>
                      <a:pt x="113" y="45"/>
                    </a:cubicBezTo>
                    <a:cubicBezTo>
                      <a:pt x="134" y="45"/>
                      <a:pt x="151" y="62"/>
                      <a:pt x="151" y="83"/>
                    </a:cubicBezTo>
                    <a:cubicBezTo>
                      <a:pt x="151" y="104"/>
                      <a:pt x="134" y="122"/>
                      <a:pt x="113" y="122"/>
                    </a:cubicBezTo>
                    <a:cubicBezTo>
                      <a:pt x="113" y="122"/>
                      <a:pt x="113" y="122"/>
                      <a:pt x="113" y="122"/>
                    </a:cubicBezTo>
                    <a:cubicBezTo>
                      <a:pt x="85" y="122"/>
                      <a:pt x="85" y="122"/>
                      <a:pt x="85" y="122"/>
                    </a:cubicBezTo>
                    <a:cubicBezTo>
                      <a:pt x="84" y="122"/>
                      <a:pt x="84" y="122"/>
                      <a:pt x="83" y="122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66" y="122"/>
                      <a:pt x="52" y="108"/>
                      <a:pt x="52" y="90"/>
                    </a:cubicBezTo>
                    <a:cubicBezTo>
                      <a:pt x="52" y="88"/>
                      <a:pt x="52" y="85"/>
                      <a:pt x="53" y="82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4" y="83"/>
                      <a:pt x="44" y="87"/>
                      <a:pt x="44" y="90"/>
                    </a:cubicBezTo>
                    <a:cubicBezTo>
                      <a:pt x="44" y="112"/>
                      <a:pt x="62" y="130"/>
                      <a:pt x="83" y="130"/>
                    </a:cubicBezTo>
                    <a:cubicBezTo>
                      <a:pt x="83" y="129"/>
                      <a:pt x="83" y="129"/>
                      <a:pt x="83" y="129"/>
                    </a:cubicBezTo>
                    <a:cubicBezTo>
                      <a:pt x="84" y="130"/>
                      <a:pt x="84" y="130"/>
                      <a:pt x="85" y="130"/>
                    </a:cubicBezTo>
                    <a:cubicBezTo>
                      <a:pt x="113" y="130"/>
                      <a:pt x="113" y="130"/>
                      <a:pt x="113" y="130"/>
                    </a:cubicBezTo>
                    <a:cubicBezTo>
                      <a:pt x="113" y="130"/>
                      <a:pt x="113" y="130"/>
                      <a:pt x="113" y="130"/>
                    </a:cubicBezTo>
                    <a:cubicBezTo>
                      <a:pt x="139" y="129"/>
                      <a:pt x="159" y="109"/>
                      <a:pt x="159" y="83"/>
                    </a:cubicBezTo>
                    <a:cubicBezTo>
                      <a:pt x="159" y="58"/>
                      <a:pt x="139" y="37"/>
                      <a:pt x="113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7" name="Freeform 8"/>
              <p:cNvSpPr>
                <a:spLocks/>
              </p:cNvSpPr>
              <p:nvPr/>
            </p:nvSpPr>
            <p:spPr bwMode="auto">
              <a:xfrm>
                <a:off x="7186613" y="603250"/>
                <a:ext cx="133350" cy="115888"/>
              </a:xfrm>
              <a:custGeom>
                <a:avLst/>
                <a:gdLst/>
                <a:ahLst/>
                <a:cxnLst>
                  <a:cxn ang="0">
                    <a:pos x="24" y="69"/>
                  </a:cxn>
                  <a:cxn ang="0">
                    <a:pos x="37" y="60"/>
                  </a:cxn>
                  <a:cxn ang="0">
                    <a:pos x="57" y="73"/>
                  </a:cxn>
                  <a:cxn ang="0">
                    <a:pos x="84" y="0"/>
                  </a:cxn>
                  <a:cxn ang="0">
                    <a:pos x="0" y="38"/>
                  </a:cxn>
                  <a:cxn ang="0">
                    <a:pos x="19" y="51"/>
                  </a:cxn>
                  <a:cxn ang="0">
                    <a:pos x="24" y="69"/>
                  </a:cxn>
                </a:cxnLst>
                <a:rect l="0" t="0" r="r" b="b"/>
                <a:pathLst>
                  <a:path w="84" h="73">
                    <a:moveTo>
                      <a:pt x="24" y="69"/>
                    </a:moveTo>
                    <a:lnTo>
                      <a:pt x="37" y="60"/>
                    </a:lnTo>
                    <a:lnTo>
                      <a:pt x="57" y="73"/>
                    </a:lnTo>
                    <a:lnTo>
                      <a:pt x="84" y="0"/>
                    </a:lnTo>
                    <a:lnTo>
                      <a:pt x="0" y="38"/>
                    </a:lnTo>
                    <a:lnTo>
                      <a:pt x="19" y="51"/>
                    </a:lnTo>
                    <a:lnTo>
                      <a:pt x="24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8228031" y="4797919"/>
              <a:ext cx="304773" cy="208761"/>
              <a:chOff x="6985000" y="501650"/>
              <a:chExt cx="549275" cy="376238"/>
            </a:xfrm>
            <a:solidFill>
              <a:schemeClr val="tx1"/>
            </a:solidFill>
          </p:grpSpPr>
          <p:sp>
            <p:nvSpPr>
              <p:cNvPr id="216" name="Rectangle 4"/>
              <p:cNvSpPr>
                <a:spLocks noChangeArrowheads="1"/>
              </p:cNvSpPr>
              <p:nvPr/>
            </p:nvSpPr>
            <p:spPr bwMode="auto">
              <a:xfrm>
                <a:off x="7143750" y="854075"/>
                <a:ext cx="38100" cy="238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7" name="Freeform 5"/>
              <p:cNvSpPr>
                <a:spLocks/>
              </p:cNvSpPr>
              <p:nvPr/>
            </p:nvSpPr>
            <p:spPr bwMode="auto">
              <a:xfrm>
                <a:off x="7023100" y="825500"/>
                <a:ext cx="74613" cy="523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5" y="18"/>
                  </a:cxn>
                  <a:cxn ang="0">
                    <a:pos x="26" y="10"/>
                  </a:cxn>
                  <a:cxn ang="0">
                    <a:pos x="6" y="0"/>
                  </a:cxn>
                  <a:cxn ang="0">
                    <a:pos x="0" y="6"/>
                  </a:cxn>
                </a:cxnLst>
                <a:rect l="0" t="0" r="r" b="b"/>
                <a:pathLst>
                  <a:path w="26" h="18">
                    <a:moveTo>
                      <a:pt x="0" y="6"/>
                    </a:moveTo>
                    <a:cubicBezTo>
                      <a:pt x="7" y="13"/>
                      <a:pt x="16" y="17"/>
                      <a:pt x="25" y="18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8" y="9"/>
                      <a:pt x="11" y="6"/>
                      <a:pt x="6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8" name="Freeform 6"/>
              <p:cNvSpPr>
                <a:spLocks/>
              </p:cNvSpPr>
              <p:nvPr/>
            </p:nvSpPr>
            <p:spPr bwMode="auto">
              <a:xfrm>
                <a:off x="6985000" y="663575"/>
                <a:ext cx="60325" cy="119063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16" y="0"/>
                  </a:cxn>
                  <a:cxn ang="0">
                    <a:pos x="0" y="32"/>
                  </a:cxn>
                  <a:cxn ang="0">
                    <a:pos x="1" y="41"/>
                  </a:cxn>
                  <a:cxn ang="0">
                    <a:pos x="9" y="39"/>
                  </a:cxn>
                  <a:cxn ang="0">
                    <a:pos x="8" y="32"/>
                  </a:cxn>
                  <a:cxn ang="0">
                    <a:pos x="21" y="6"/>
                  </a:cxn>
                </a:cxnLst>
                <a:rect l="0" t="0" r="r" b="b"/>
                <a:pathLst>
                  <a:path w="21" h="41">
                    <a:moveTo>
                      <a:pt x="21" y="6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6" y="8"/>
                      <a:pt x="0" y="20"/>
                      <a:pt x="0" y="32"/>
                    </a:cubicBezTo>
                    <a:cubicBezTo>
                      <a:pt x="0" y="35"/>
                      <a:pt x="1" y="38"/>
                      <a:pt x="1" y="41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7"/>
                      <a:pt x="8" y="35"/>
                      <a:pt x="8" y="32"/>
                    </a:cubicBezTo>
                    <a:cubicBezTo>
                      <a:pt x="8" y="22"/>
                      <a:pt x="13" y="13"/>
                      <a:pt x="2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9" name="Freeform 7"/>
              <p:cNvSpPr>
                <a:spLocks/>
              </p:cNvSpPr>
              <p:nvPr/>
            </p:nvSpPr>
            <p:spPr bwMode="auto">
              <a:xfrm>
                <a:off x="7073900" y="501650"/>
                <a:ext cx="460375" cy="376238"/>
              </a:xfrm>
              <a:custGeom>
                <a:avLst/>
                <a:gdLst/>
                <a:ahLst/>
                <a:cxnLst>
                  <a:cxn ang="0">
                    <a:pos x="113" y="37"/>
                  </a:cxn>
                  <a:cxn ang="0">
                    <a:pos x="111" y="37"/>
                  </a:cxn>
                  <a:cxn ang="0">
                    <a:pos x="100" y="18"/>
                  </a:cxn>
                  <a:cxn ang="0">
                    <a:pos x="100" y="18"/>
                  </a:cxn>
                  <a:cxn ang="0">
                    <a:pos x="99" y="16"/>
                  </a:cxn>
                  <a:cxn ang="0">
                    <a:pos x="98" y="16"/>
                  </a:cxn>
                  <a:cxn ang="0">
                    <a:pos x="86" y="6"/>
                  </a:cxn>
                  <a:cxn ang="0">
                    <a:pos x="85" y="6"/>
                  </a:cxn>
                  <a:cxn ang="0">
                    <a:pos x="76" y="2"/>
                  </a:cxn>
                  <a:cxn ang="0">
                    <a:pos x="74" y="2"/>
                  </a:cxn>
                  <a:cxn ang="0">
                    <a:pos x="71" y="1"/>
                  </a:cxn>
                  <a:cxn ang="0">
                    <a:pos x="68" y="1"/>
                  </a:cxn>
                  <a:cxn ang="0">
                    <a:pos x="67" y="1"/>
                  </a:cxn>
                  <a:cxn ang="0">
                    <a:pos x="62" y="0"/>
                  </a:cxn>
                  <a:cxn ang="0">
                    <a:pos x="11" y="47"/>
                  </a:cxn>
                  <a:cxn ang="0">
                    <a:pos x="0" y="49"/>
                  </a:cxn>
                  <a:cxn ang="0">
                    <a:pos x="2" y="56"/>
                  </a:cxn>
                  <a:cxn ang="0">
                    <a:pos x="14" y="55"/>
                  </a:cxn>
                  <a:cxn ang="0">
                    <a:pos x="17" y="54"/>
                  </a:cxn>
                  <a:cxn ang="0">
                    <a:pos x="19" y="51"/>
                  </a:cxn>
                  <a:cxn ang="0">
                    <a:pos x="62" y="8"/>
                  </a:cxn>
                  <a:cxn ang="0">
                    <a:pos x="66" y="9"/>
                  </a:cxn>
                  <a:cxn ang="0">
                    <a:pos x="68" y="9"/>
                  </a:cxn>
                  <a:cxn ang="0">
                    <a:pos x="70" y="9"/>
                  </a:cxn>
                  <a:cxn ang="0">
                    <a:pos x="72" y="10"/>
                  </a:cxn>
                  <a:cxn ang="0">
                    <a:pos x="74" y="10"/>
                  </a:cxn>
                  <a:cxn ang="0">
                    <a:pos x="76" y="11"/>
                  </a:cxn>
                  <a:cxn ang="0">
                    <a:pos x="77" y="11"/>
                  </a:cxn>
                  <a:cxn ang="0">
                    <a:pos x="104" y="42"/>
                  </a:cxn>
                  <a:cxn ang="0">
                    <a:pos x="108" y="45"/>
                  </a:cxn>
                  <a:cxn ang="0">
                    <a:pos x="113" y="45"/>
                  </a:cxn>
                  <a:cxn ang="0">
                    <a:pos x="151" y="83"/>
                  </a:cxn>
                  <a:cxn ang="0">
                    <a:pos x="113" y="122"/>
                  </a:cxn>
                  <a:cxn ang="0">
                    <a:pos x="113" y="122"/>
                  </a:cxn>
                  <a:cxn ang="0">
                    <a:pos x="85" y="122"/>
                  </a:cxn>
                  <a:cxn ang="0">
                    <a:pos x="83" y="122"/>
                  </a:cxn>
                  <a:cxn ang="0">
                    <a:pos x="83" y="122"/>
                  </a:cxn>
                  <a:cxn ang="0">
                    <a:pos x="52" y="90"/>
                  </a:cxn>
                  <a:cxn ang="0">
                    <a:pos x="53" y="82"/>
                  </a:cxn>
                  <a:cxn ang="0">
                    <a:pos x="45" y="80"/>
                  </a:cxn>
                  <a:cxn ang="0">
                    <a:pos x="44" y="90"/>
                  </a:cxn>
                  <a:cxn ang="0">
                    <a:pos x="83" y="130"/>
                  </a:cxn>
                  <a:cxn ang="0">
                    <a:pos x="83" y="129"/>
                  </a:cxn>
                  <a:cxn ang="0">
                    <a:pos x="85" y="130"/>
                  </a:cxn>
                  <a:cxn ang="0">
                    <a:pos x="113" y="130"/>
                  </a:cxn>
                  <a:cxn ang="0">
                    <a:pos x="113" y="130"/>
                  </a:cxn>
                  <a:cxn ang="0">
                    <a:pos x="159" y="83"/>
                  </a:cxn>
                  <a:cxn ang="0">
                    <a:pos x="113" y="37"/>
                  </a:cxn>
                </a:cxnLst>
                <a:rect l="0" t="0" r="r" b="b"/>
                <a:pathLst>
                  <a:path w="159" h="130">
                    <a:moveTo>
                      <a:pt x="113" y="37"/>
                    </a:moveTo>
                    <a:cubicBezTo>
                      <a:pt x="112" y="37"/>
                      <a:pt x="112" y="37"/>
                      <a:pt x="111" y="37"/>
                    </a:cubicBezTo>
                    <a:cubicBezTo>
                      <a:pt x="109" y="30"/>
                      <a:pt x="105" y="23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7"/>
                      <a:pt x="99" y="17"/>
                      <a:pt x="99" y="16"/>
                    </a:cubicBezTo>
                    <a:cubicBezTo>
                      <a:pt x="99" y="16"/>
                      <a:pt x="98" y="16"/>
                      <a:pt x="98" y="16"/>
                    </a:cubicBezTo>
                    <a:cubicBezTo>
                      <a:pt x="95" y="12"/>
                      <a:pt x="90" y="9"/>
                      <a:pt x="86" y="6"/>
                    </a:cubicBezTo>
                    <a:cubicBezTo>
                      <a:pt x="86" y="6"/>
                      <a:pt x="86" y="6"/>
                      <a:pt x="85" y="6"/>
                    </a:cubicBezTo>
                    <a:cubicBezTo>
                      <a:pt x="82" y="5"/>
                      <a:pt x="79" y="3"/>
                      <a:pt x="76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3" y="2"/>
                      <a:pt x="72" y="1"/>
                      <a:pt x="71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1"/>
                      <a:pt x="67" y="1"/>
                      <a:pt x="67" y="1"/>
                    </a:cubicBezTo>
                    <a:cubicBezTo>
                      <a:pt x="65" y="0"/>
                      <a:pt x="64" y="0"/>
                      <a:pt x="62" y="0"/>
                    </a:cubicBezTo>
                    <a:cubicBezTo>
                      <a:pt x="35" y="0"/>
                      <a:pt x="13" y="21"/>
                      <a:pt x="11" y="47"/>
                    </a:cubicBezTo>
                    <a:cubicBezTo>
                      <a:pt x="7" y="47"/>
                      <a:pt x="3" y="48"/>
                      <a:pt x="0" y="49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6" y="55"/>
                      <a:pt x="10" y="55"/>
                      <a:pt x="14" y="55"/>
                    </a:cubicBezTo>
                    <a:cubicBezTo>
                      <a:pt x="15" y="55"/>
                      <a:pt x="17" y="55"/>
                      <a:pt x="17" y="54"/>
                    </a:cubicBezTo>
                    <a:cubicBezTo>
                      <a:pt x="18" y="54"/>
                      <a:pt x="19" y="52"/>
                      <a:pt x="19" y="51"/>
                    </a:cubicBezTo>
                    <a:cubicBezTo>
                      <a:pt x="19" y="28"/>
                      <a:pt x="38" y="8"/>
                      <a:pt x="62" y="8"/>
                    </a:cubicBezTo>
                    <a:cubicBezTo>
                      <a:pt x="63" y="8"/>
                      <a:pt x="65" y="8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9" y="9"/>
                      <a:pt x="70" y="9"/>
                    </a:cubicBezTo>
                    <a:cubicBezTo>
                      <a:pt x="71" y="9"/>
                      <a:pt x="71" y="9"/>
                      <a:pt x="72" y="10"/>
                    </a:cubicBezTo>
                    <a:cubicBezTo>
                      <a:pt x="73" y="10"/>
                      <a:pt x="73" y="10"/>
                      <a:pt x="74" y="10"/>
                    </a:cubicBezTo>
                    <a:cubicBezTo>
                      <a:pt x="75" y="10"/>
                      <a:pt x="75" y="11"/>
                      <a:pt x="76" y="11"/>
                    </a:cubicBezTo>
                    <a:cubicBezTo>
                      <a:pt x="76" y="11"/>
                      <a:pt x="77" y="11"/>
                      <a:pt x="77" y="11"/>
                    </a:cubicBezTo>
                    <a:cubicBezTo>
                      <a:pt x="90" y="16"/>
                      <a:pt x="101" y="28"/>
                      <a:pt x="104" y="42"/>
                    </a:cubicBezTo>
                    <a:cubicBezTo>
                      <a:pt x="104" y="44"/>
                      <a:pt x="106" y="45"/>
                      <a:pt x="108" y="45"/>
                    </a:cubicBezTo>
                    <a:cubicBezTo>
                      <a:pt x="110" y="45"/>
                      <a:pt x="112" y="45"/>
                      <a:pt x="113" y="45"/>
                    </a:cubicBezTo>
                    <a:cubicBezTo>
                      <a:pt x="134" y="45"/>
                      <a:pt x="151" y="62"/>
                      <a:pt x="151" y="83"/>
                    </a:cubicBezTo>
                    <a:cubicBezTo>
                      <a:pt x="151" y="104"/>
                      <a:pt x="134" y="122"/>
                      <a:pt x="113" y="122"/>
                    </a:cubicBezTo>
                    <a:cubicBezTo>
                      <a:pt x="113" y="122"/>
                      <a:pt x="113" y="122"/>
                      <a:pt x="113" y="122"/>
                    </a:cubicBezTo>
                    <a:cubicBezTo>
                      <a:pt x="85" y="122"/>
                      <a:pt x="85" y="122"/>
                      <a:pt x="85" y="122"/>
                    </a:cubicBezTo>
                    <a:cubicBezTo>
                      <a:pt x="84" y="122"/>
                      <a:pt x="84" y="122"/>
                      <a:pt x="83" y="122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66" y="122"/>
                      <a:pt x="52" y="108"/>
                      <a:pt x="52" y="90"/>
                    </a:cubicBezTo>
                    <a:cubicBezTo>
                      <a:pt x="52" y="88"/>
                      <a:pt x="52" y="85"/>
                      <a:pt x="53" y="82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4" y="83"/>
                      <a:pt x="44" y="87"/>
                      <a:pt x="44" y="90"/>
                    </a:cubicBezTo>
                    <a:cubicBezTo>
                      <a:pt x="44" y="112"/>
                      <a:pt x="62" y="130"/>
                      <a:pt x="83" y="130"/>
                    </a:cubicBezTo>
                    <a:cubicBezTo>
                      <a:pt x="83" y="129"/>
                      <a:pt x="83" y="129"/>
                      <a:pt x="83" y="129"/>
                    </a:cubicBezTo>
                    <a:cubicBezTo>
                      <a:pt x="84" y="130"/>
                      <a:pt x="84" y="130"/>
                      <a:pt x="85" y="130"/>
                    </a:cubicBezTo>
                    <a:cubicBezTo>
                      <a:pt x="113" y="130"/>
                      <a:pt x="113" y="130"/>
                      <a:pt x="113" y="130"/>
                    </a:cubicBezTo>
                    <a:cubicBezTo>
                      <a:pt x="113" y="130"/>
                      <a:pt x="113" y="130"/>
                      <a:pt x="113" y="130"/>
                    </a:cubicBezTo>
                    <a:cubicBezTo>
                      <a:pt x="139" y="129"/>
                      <a:pt x="159" y="109"/>
                      <a:pt x="159" y="83"/>
                    </a:cubicBezTo>
                    <a:cubicBezTo>
                      <a:pt x="159" y="58"/>
                      <a:pt x="139" y="37"/>
                      <a:pt x="113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0" name="Freeform 8"/>
              <p:cNvSpPr>
                <a:spLocks/>
              </p:cNvSpPr>
              <p:nvPr/>
            </p:nvSpPr>
            <p:spPr bwMode="auto">
              <a:xfrm>
                <a:off x="7186613" y="603250"/>
                <a:ext cx="133350" cy="115888"/>
              </a:xfrm>
              <a:custGeom>
                <a:avLst/>
                <a:gdLst/>
                <a:ahLst/>
                <a:cxnLst>
                  <a:cxn ang="0">
                    <a:pos x="24" y="69"/>
                  </a:cxn>
                  <a:cxn ang="0">
                    <a:pos x="37" y="60"/>
                  </a:cxn>
                  <a:cxn ang="0">
                    <a:pos x="57" y="73"/>
                  </a:cxn>
                  <a:cxn ang="0">
                    <a:pos x="84" y="0"/>
                  </a:cxn>
                  <a:cxn ang="0">
                    <a:pos x="0" y="38"/>
                  </a:cxn>
                  <a:cxn ang="0">
                    <a:pos x="19" y="51"/>
                  </a:cxn>
                  <a:cxn ang="0">
                    <a:pos x="24" y="69"/>
                  </a:cxn>
                </a:cxnLst>
                <a:rect l="0" t="0" r="r" b="b"/>
                <a:pathLst>
                  <a:path w="84" h="73">
                    <a:moveTo>
                      <a:pt x="24" y="69"/>
                    </a:moveTo>
                    <a:lnTo>
                      <a:pt x="37" y="60"/>
                    </a:lnTo>
                    <a:lnTo>
                      <a:pt x="57" y="73"/>
                    </a:lnTo>
                    <a:lnTo>
                      <a:pt x="84" y="0"/>
                    </a:lnTo>
                    <a:lnTo>
                      <a:pt x="0" y="38"/>
                    </a:lnTo>
                    <a:lnTo>
                      <a:pt x="19" y="51"/>
                    </a:lnTo>
                    <a:lnTo>
                      <a:pt x="24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10170341" y="4810227"/>
              <a:ext cx="304773" cy="208761"/>
              <a:chOff x="6985000" y="501650"/>
              <a:chExt cx="549275" cy="376238"/>
            </a:xfrm>
            <a:solidFill>
              <a:schemeClr val="tx1"/>
            </a:solidFill>
          </p:grpSpPr>
          <p:sp>
            <p:nvSpPr>
              <p:cNvPr id="228" name="Rectangle 4"/>
              <p:cNvSpPr>
                <a:spLocks noChangeArrowheads="1"/>
              </p:cNvSpPr>
              <p:nvPr/>
            </p:nvSpPr>
            <p:spPr bwMode="auto">
              <a:xfrm>
                <a:off x="7143750" y="854075"/>
                <a:ext cx="38100" cy="238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9" name="Freeform 5"/>
              <p:cNvSpPr>
                <a:spLocks/>
              </p:cNvSpPr>
              <p:nvPr/>
            </p:nvSpPr>
            <p:spPr bwMode="auto">
              <a:xfrm>
                <a:off x="7023100" y="825500"/>
                <a:ext cx="74613" cy="523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5" y="18"/>
                  </a:cxn>
                  <a:cxn ang="0">
                    <a:pos x="26" y="10"/>
                  </a:cxn>
                  <a:cxn ang="0">
                    <a:pos x="6" y="0"/>
                  </a:cxn>
                  <a:cxn ang="0">
                    <a:pos x="0" y="6"/>
                  </a:cxn>
                </a:cxnLst>
                <a:rect l="0" t="0" r="r" b="b"/>
                <a:pathLst>
                  <a:path w="26" h="18">
                    <a:moveTo>
                      <a:pt x="0" y="6"/>
                    </a:moveTo>
                    <a:cubicBezTo>
                      <a:pt x="7" y="13"/>
                      <a:pt x="16" y="17"/>
                      <a:pt x="25" y="18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8" y="9"/>
                      <a:pt x="11" y="6"/>
                      <a:pt x="6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0" name="Freeform 6"/>
              <p:cNvSpPr>
                <a:spLocks/>
              </p:cNvSpPr>
              <p:nvPr/>
            </p:nvSpPr>
            <p:spPr bwMode="auto">
              <a:xfrm>
                <a:off x="6985000" y="663575"/>
                <a:ext cx="60325" cy="119063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16" y="0"/>
                  </a:cxn>
                  <a:cxn ang="0">
                    <a:pos x="0" y="32"/>
                  </a:cxn>
                  <a:cxn ang="0">
                    <a:pos x="1" y="41"/>
                  </a:cxn>
                  <a:cxn ang="0">
                    <a:pos x="9" y="39"/>
                  </a:cxn>
                  <a:cxn ang="0">
                    <a:pos x="8" y="32"/>
                  </a:cxn>
                  <a:cxn ang="0">
                    <a:pos x="21" y="6"/>
                  </a:cxn>
                </a:cxnLst>
                <a:rect l="0" t="0" r="r" b="b"/>
                <a:pathLst>
                  <a:path w="21" h="41">
                    <a:moveTo>
                      <a:pt x="21" y="6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6" y="8"/>
                      <a:pt x="0" y="20"/>
                      <a:pt x="0" y="32"/>
                    </a:cubicBezTo>
                    <a:cubicBezTo>
                      <a:pt x="0" y="35"/>
                      <a:pt x="1" y="38"/>
                      <a:pt x="1" y="41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7"/>
                      <a:pt x="8" y="35"/>
                      <a:pt x="8" y="32"/>
                    </a:cubicBezTo>
                    <a:cubicBezTo>
                      <a:pt x="8" y="22"/>
                      <a:pt x="13" y="13"/>
                      <a:pt x="2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1" name="Freeform 7"/>
              <p:cNvSpPr>
                <a:spLocks/>
              </p:cNvSpPr>
              <p:nvPr/>
            </p:nvSpPr>
            <p:spPr bwMode="auto">
              <a:xfrm>
                <a:off x="7073900" y="501650"/>
                <a:ext cx="460375" cy="376238"/>
              </a:xfrm>
              <a:custGeom>
                <a:avLst/>
                <a:gdLst/>
                <a:ahLst/>
                <a:cxnLst>
                  <a:cxn ang="0">
                    <a:pos x="113" y="37"/>
                  </a:cxn>
                  <a:cxn ang="0">
                    <a:pos x="111" y="37"/>
                  </a:cxn>
                  <a:cxn ang="0">
                    <a:pos x="100" y="18"/>
                  </a:cxn>
                  <a:cxn ang="0">
                    <a:pos x="100" y="18"/>
                  </a:cxn>
                  <a:cxn ang="0">
                    <a:pos x="99" y="16"/>
                  </a:cxn>
                  <a:cxn ang="0">
                    <a:pos x="98" y="16"/>
                  </a:cxn>
                  <a:cxn ang="0">
                    <a:pos x="86" y="6"/>
                  </a:cxn>
                  <a:cxn ang="0">
                    <a:pos x="85" y="6"/>
                  </a:cxn>
                  <a:cxn ang="0">
                    <a:pos x="76" y="2"/>
                  </a:cxn>
                  <a:cxn ang="0">
                    <a:pos x="74" y="2"/>
                  </a:cxn>
                  <a:cxn ang="0">
                    <a:pos x="71" y="1"/>
                  </a:cxn>
                  <a:cxn ang="0">
                    <a:pos x="68" y="1"/>
                  </a:cxn>
                  <a:cxn ang="0">
                    <a:pos x="67" y="1"/>
                  </a:cxn>
                  <a:cxn ang="0">
                    <a:pos x="62" y="0"/>
                  </a:cxn>
                  <a:cxn ang="0">
                    <a:pos x="11" y="47"/>
                  </a:cxn>
                  <a:cxn ang="0">
                    <a:pos x="0" y="49"/>
                  </a:cxn>
                  <a:cxn ang="0">
                    <a:pos x="2" y="56"/>
                  </a:cxn>
                  <a:cxn ang="0">
                    <a:pos x="14" y="55"/>
                  </a:cxn>
                  <a:cxn ang="0">
                    <a:pos x="17" y="54"/>
                  </a:cxn>
                  <a:cxn ang="0">
                    <a:pos x="19" y="51"/>
                  </a:cxn>
                  <a:cxn ang="0">
                    <a:pos x="62" y="8"/>
                  </a:cxn>
                  <a:cxn ang="0">
                    <a:pos x="66" y="9"/>
                  </a:cxn>
                  <a:cxn ang="0">
                    <a:pos x="68" y="9"/>
                  </a:cxn>
                  <a:cxn ang="0">
                    <a:pos x="70" y="9"/>
                  </a:cxn>
                  <a:cxn ang="0">
                    <a:pos x="72" y="10"/>
                  </a:cxn>
                  <a:cxn ang="0">
                    <a:pos x="74" y="10"/>
                  </a:cxn>
                  <a:cxn ang="0">
                    <a:pos x="76" y="11"/>
                  </a:cxn>
                  <a:cxn ang="0">
                    <a:pos x="77" y="11"/>
                  </a:cxn>
                  <a:cxn ang="0">
                    <a:pos x="104" y="42"/>
                  </a:cxn>
                  <a:cxn ang="0">
                    <a:pos x="108" y="45"/>
                  </a:cxn>
                  <a:cxn ang="0">
                    <a:pos x="113" y="45"/>
                  </a:cxn>
                  <a:cxn ang="0">
                    <a:pos x="151" y="83"/>
                  </a:cxn>
                  <a:cxn ang="0">
                    <a:pos x="113" y="122"/>
                  </a:cxn>
                  <a:cxn ang="0">
                    <a:pos x="113" y="122"/>
                  </a:cxn>
                  <a:cxn ang="0">
                    <a:pos x="85" y="122"/>
                  </a:cxn>
                  <a:cxn ang="0">
                    <a:pos x="83" y="122"/>
                  </a:cxn>
                  <a:cxn ang="0">
                    <a:pos x="83" y="122"/>
                  </a:cxn>
                  <a:cxn ang="0">
                    <a:pos x="52" y="90"/>
                  </a:cxn>
                  <a:cxn ang="0">
                    <a:pos x="53" y="82"/>
                  </a:cxn>
                  <a:cxn ang="0">
                    <a:pos x="45" y="80"/>
                  </a:cxn>
                  <a:cxn ang="0">
                    <a:pos x="44" y="90"/>
                  </a:cxn>
                  <a:cxn ang="0">
                    <a:pos x="83" y="130"/>
                  </a:cxn>
                  <a:cxn ang="0">
                    <a:pos x="83" y="129"/>
                  </a:cxn>
                  <a:cxn ang="0">
                    <a:pos x="85" y="130"/>
                  </a:cxn>
                  <a:cxn ang="0">
                    <a:pos x="113" y="130"/>
                  </a:cxn>
                  <a:cxn ang="0">
                    <a:pos x="113" y="130"/>
                  </a:cxn>
                  <a:cxn ang="0">
                    <a:pos x="159" y="83"/>
                  </a:cxn>
                  <a:cxn ang="0">
                    <a:pos x="113" y="37"/>
                  </a:cxn>
                </a:cxnLst>
                <a:rect l="0" t="0" r="r" b="b"/>
                <a:pathLst>
                  <a:path w="159" h="130">
                    <a:moveTo>
                      <a:pt x="113" y="37"/>
                    </a:moveTo>
                    <a:cubicBezTo>
                      <a:pt x="112" y="37"/>
                      <a:pt x="112" y="37"/>
                      <a:pt x="111" y="37"/>
                    </a:cubicBezTo>
                    <a:cubicBezTo>
                      <a:pt x="109" y="30"/>
                      <a:pt x="105" y="23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7"/>
                      <a:pt x="99" y="17"/>
                      <a:pt x="99" y="16"/>
                    </a:cubicBezTo>
                    <a:cubicBezTo>
                      <a:pt x="99" y="16"/>
                      <a:pt x="98" y="16"/>
                      <a:pt x="98" y="16"/>
                    </a:cubicBezTo>
                    <a:cubicBezTo>
                      <a:pt x="95" y="12"/>
                      <a:pt x="90" y="9"/>
                      <a:pt x="86" y="6"/>
                    </a:cubicBezTo>
                    <a:cubicBezTo>
                      <a:pt x="86" y="6"/>
                      <a:pt x="86" y="6"/>
                      <a:pt x="85" y="6"/>
                    </a:cubicBezTo>
                    <a:cubicBezTo>
                      <a:pt x="82" y="5"/>
                      <a:pt x="79" y="3"/>
                      <a:pt x="76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3" y="2"/>
                      <a:pt x="72" y="1"/>
                      <a:pt x="71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1"/>
                      <a:pt x="67" y="1"/>
                      <a:pt x="67" y="1"/>
                    </a:cubicBezTo>
                    <a:cubicBezTo>
                      <a:pt x="65" y="0"/>
                      <a:pt x="64" y="0"/>
                      <a:pt x="62" y="0"/>
                    </a:cubicBezTo>
                    <a:cubicBezTo>
                      <a:pt x="35" y="0"/>
                      <a:pt x="13" y="21"/>
                      <a:pt x="11" y="47"/>
                    </a:cubicBezTo>
                    <a:cubicBezTo>
                      <a:pt x="7" y="47"/>
                      <a:pt x="3" y="48"/>
                      <a:pt x="0" y="49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6" y="55"/>
                      <a:pt x="10" y="55"/>
                      <a:pt x="14" y="55"/>
                    </a:cubicBezTo>
                    <a:cubicBezTo>
                      <a:pt x="15" y="55"/>
                      <a:pt x="17" y="55"/>
                      <a:pt x="17" y="54"/>
                    </a:cubicBezTo>
                    <a:cubicBezTo>
                      <a:pt x="18" y="54"/>
                      <a:pt x="19" y="52"/>
                      <a:pt x="19" y="51"/>
                    </a:cubicBezTo>
                    <a:cubicBezTo>
                      <a:pt x="19" y="28"/>
                      <a:pt x="38" y="8"/>
                      <a:pt x="62" y="8"/>
                    </a:cubicBezTo>
                    <a:cubicBezTo>
                      <a:pt x="63" y="8"/>
                      <a:pt x="65" y="8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9" y="9"/>
                      <a:pt x="70" y="9"/>
                    </a:cubicBezTo>
                    <a:cubicBezTo>
                      <a:pt x="71" y="9"/>
                      <a:pt x="71" y="9"/>
                      <a:pt x="72" y="10"/>
                    </a:cubicBezTo>
                    <a:cubicBezTo>
                      <a:pt x="73" y="10"/>
                      <a:pt x="73" y="10"/>
                      <a:pt x="74" y="10"/>
                    </a:cubicBezTo>
                    <a:cubicBezTo>
                      <a:pt x="75" y="10"/>
                      <a:pt x="75" y="11"/>
                      <a:pt x="76" y="11"/>
                    </a:cubicBezTo>
                    <a:cubicBezTo>
                      <a:pt x="76" y="11"/>
                      <a:pt x="77" y="11"/>
                      <a:pt x="77" y="11"/>
                    </a:cubicBezTo>
                    <a:cubicBezTo>
                      <a:pt x="90" y="16"/>
                      <a:pt x="101" y="28"/>
                      <a:pt x="104" y="42"/>
                    </a:cubicBezTo>
                    <a:cubicBezTo>
                      <a:pt x="104" y="44"/>
                      <a:pt x="106" y="45"/>
                      <a:pt x="108" y="45"/>
                    </a:cubicBezTo>
                    <a:cubicBezTo>
                      <a:pt x="110" y="45"/>
                      <a:pt x="112" y="45"/>
                      <a:pt x="113" y="45"/>
                    </a:cubicBezTo>
                    <a:cubicBezTo>
                      <a:pt x="134" y="45"/>
                      <a:pt x="151" y="62"/>
                      <a:pt x="151" y="83"/>
                    </a:cubicBezTo>
                    <a:cubicBezTo>
                      <a:pt x="151" y="104"/>
                      <a:pt x="134" y="122"/>
                      <a:pt x="113" y="122"/>
                    </a:cubicBezTo>
                    <a:cubicBezTo>
                      <a:pt x="113" y="122"/>
                      <a:pt x="113" y="122"/>
                      <a:pt x="113" y="122"/>
                    </a:cubicBezTo>
                    <a:cubicBezTo>
                      <a:pt x="85" y="122"/>
                      <a:pt x="85" y="122"/>
                      <a:pt x="85" y="122"/>
                    </a:cubicBezTo>
                    <a:cubicBezTo>
                      <a:pt x="84" y="122"/>
                      <a:pt x="84" y="122"/>
                      <a:pt x="83" y="122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66" y="122"/>
                      <a:pt x="52" y="108"/>
                      <a:pt x="52" y="90"/>
                    </a:cubicBezTo>
                    <a:cubicBezTo>
                      <a:pt x="52" y="88"/>
                      <a:pt x="52" y="85"/>
                      <a:pt x="53" y="82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4" y="83"/>
                      <a:pt x="44" y="87"/>
                      <a:pt x="44" y="90"/>
                    </a:cubicBezTo>
                    <a:cubicBezTo>
                      <a:pt x="44" y="112"/>
                      <a:pt x="62" y="130"/>
                      <a:pt x="83" y="130"/>
                    </a:cubicBezTo>
                    <a:cubicBezTo>
                      <a:pt x="83" y="129"/>
                      <a:pt x="83" y="129"/>
                      <a:pt x="83" y="129"/>
                    </a:cubicBezTo>
                    <a:cubicBezTo>
                      <a:pt x="84" y="130"/>
                      <a:pt x="84" y="130"/>
                      <a:pt x="85" y="130"/>
                    </a:cubicBezTo>
                    <a:cubicBezTo>
                      <a:pt x="113" y="130"/>
                      <a:pt x="113" y="130"/>
                      <a:pt x="113" y="130"/>
                    </a:cubicBezTo>
                    <a:cubicBezTo>
                      <a:pt x="113" y="130"/>
                      <a:pt x="113" y="130"/>
                      <a:pt x="113" y="130"/>
                    </a:cubicBezTo>
                    <a:cubicBezTo>
                      <a:pt x="139" y="129"/>
                      <a:pt x="159" y="109"/>
                      <a:pt x="159" y="83"/>
                    </a:cubicBezTo>
                    <a:cubicBezTo>
                      <a:pt x="159" y="58"/>
                      <a:pt x="139" y="37"/>
                      <a:pt x="113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2" name="Freeform 8"/>
              <p:cNvSpPr>
                <a:spLocks/>
              </p:cNvSpPr>
              <p:nvPr/>
            </p:nvSpPr>
            <p:spPr bwMode="auto">
              <a:xfrm>
                <a:off x="7186613" y="603250"/>
                <a:ext cx="133350" cy="115888"/>
              </a:xfrm>
              <a:custGeom>
                <a:avLst/>
                <a:gdLst/>
                <a:ahLst/>
                <a:cxnLst>
                  <a:cxn ang="0">
                    <a:pos x="24" y="69"/>
                  </a:cxn>
                  <a:cxn ang="0">
                    <a:pos x="37" y="60"/>
                  </a:cxn>
                  <a:cxn ang="0">
                    <a:pos x="57" y="73"/>
                  </a:cxn>
                  <a:cxn ang="0">
                    <a:pos x="84" y="0"/>
                  </a:cxn>
                  <a:cxn ang="0">
                    <a:pos x="0" y="38"/>
                  </a:cxn>
                  <a:cxn ang="0">
                    <a:pos x="19" y="51"/>
                  </a:cxn>
                  <a:cxn ang="0">
                    <a:pos x="24" y="69"/>
                  </a:cxn>
                </a:cxnLst>
                <a:rect l="0" t="0" r="r" b="b"/>
                <a:pathLst>
                  <a:path w="84" h="73">
                    <a:moveTo>
                      <a:pt x="24" y="69"/>
                    </a:moveTo>
                    <a:lnTo>
                      <a:pt x="37" y="60"/>
                    </a:lnTo>
                    <a:lnTo>
                      <a:pt x="57" y="73"/>
                    </a:lnTo>
                    <a:lnTo>
                      <a:pt x="84" y="0"/>
                    </a:lnTo>
                    <a:lnTo>
                      <a:pt x="0" y="38"/>
                    </a:lnTo>
                    <a:lnTo>
                      <a:pt x="19" y="51"/>
                    </a:lnTo>
                    <a:lnTo>
                      <a:pt x="24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10203813" y="1427716"/>
              <a:ext cx="304773" cy="208761"/>
              <a:chOff x="6985000" y="501650"/>
              <a:chExt cx="549275" cy="376238"/>
            </a:xfrm>
            <a:solidFill>
              <a:schemeClr val="tx1"/>
            </a:solidFill>
          </p:grpSpPr>
          <p:sp>
            <p:nvSpPr>
              <p:cNvPr id="234" name="Rectangle 4"/>
              <p:cNvSpPr>
                <a:spLocks noChangeArrowheads="1"/>
              </p:cNvSpPr>
              <p:nvPr/>
            </p:nvSpPr>
            <p:spPr bwMode="auto">
              <a:xfrm>
                <a:off x="7143750" y="854075"/>
                <a:ext cx="38100" cy="238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" name="Freeform 5"/>
              <p:cNvSpPr>
                <a:spLocks/>
              </p:cNvSpPr>
              <p:nvPr/>
            </p:nvSpPr>
            <p:spPr bwMode="auto">
              <a:xfrm>
                <a:off x="7023100" y="825500"/>
                <a:ext cx="74613" cy="523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5" y="18"/>
                  </a:cxn>
                  <a:cxn ang="0">
                    <a:pos x="26" y="10"/>
                  </a:cxn>
                  <a:cxn ang="0">
                    <a:pos x="6" y="0"/>
                  </a:cxn>
                  <a:cxn ang="0">
                    <a:pos x="0" y="6"/>
                  </a:cxn>
                </a:cxnLst>
                <a:rect l="0" t="0" r="r" b="b"/>
                <a:pathLst>
                  <a:path w="26" h="18">
                    <a:moveTo>
                      <a:pt x="0" y="6"/>
                    </a:moveTo>
                    <a:cubicBezTo>
                      <a:pt x="7" y="13"/>
                      <a:pt x="16" y="17"/>
                      <a:pt x="25" y="18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8" y="9"/>
                      <a:pt x="11" y="6"/>
                      <a:pt x="6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6" name="Freeform 6"/>
              <p:cNvSpPr>
                <a:spLocks/>
              </p:cNvSpPr>
              <p:nvPr/>
            </p:nvSpPr>
            <p:spPr bwMode="auto">
              <a:xfrm>
                <a:off x="6985000" y="663575"/>
                <a:ext cx="60325" cy="119063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16" y="0"/>
                  </a:cxn>
                  <a:cxn ang="0">
                    <a:pos x="0" y="32"/>
                  </a:cxn>
                  <a:cxn ang="0">
                    <a:pos x="1" y="41"/>
                  </a:cxn>
                  <a:cxn ang="0">
                    <a:pos x="9" y="39"/>
                  </a:cxn>
                  <a:cxn ang="0">
                    <a:pos x="8" y="32"/>
                  </a:cxn>
                  <a:cxn ang="0">
                    <a:pos x="21" y="6"/>
                  </a:cxn>
                </a:cxnLst>
                <a:rect l="0" t="0" r="r" b="b"/>
                <a:pathLst>
                  <a:path w="21" h="41">
                    <a:moveTo>
                      <a:pt x="21" y="6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6" y="8"/>
                      <a:pt x="0" y="20"/>
                      <a:pt x="0" y="32"/>
                    </a:cubicBezTo>
                    <a:cubicBezTo>
                      <a:pt x="0" y="35"/>
                      <a:pt x="1" y="38"/>
                      <a:pt x="1" y="41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7"/>
                      <a:pt x="8" y="35"/>
                      <a:pt x="8" y="32"/>
                    </a:cubicBezTo>
                    <a:cubicBezTo>
                      <a:pt x="8" y="22"/>
                      <a:pt x="13" y="13"/>
                      <a:pt x="2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7" name="Freeform 7"/>
              <p:cNvSpPr>
                <a:spLocks/>
              </p:cNvSpPr>
              <p:nvPr/>
            </p:nvSpPr>
            <p:spPr bwMode="auto">
              <a:xfrm>
                <a:off x="7073900" y="501650"/>
                <a:ext cx="460375" cy="376238"/>
              </a:xfrm>
              <a:custGeom>
                <a:avLst/>
                <a:gdLst/>
                <a:ahLst/>
                <a:cxnLst>
                  <a:cxn ang="0">
                    <a:pos x="113" y="37"/>
                  </a:cxn>
                  <a:cxn ang="0">
                    <a:pos x="111" y="37"/>
                  </a:cxn>
                  <a:cxn ang="0">
                    <a:pos x="100" y="18"/>
                  </a:cxn>
                  <a:cxn ang="0">
                    <a:pos x="100" y="18"/>
                  </a:cxn>
                  <a:cxn ang="0">
                    <a:pos x="99" y="16"/>
                  </a:cxn>
                  <a:cxn ang="0">
                    <a:pos x="98" y="16"/>
                  </a:cxn>
                  <a:cxn ang="0">
                    <a:pos x="86" y="6"/>
                  </a:cxn>
                  <a:cxn ang="0">
                    <a:pos x="85" y="6"/>
                  </a:cxn>
                  <a:cxn ang="0">
                    <a:pos x="76" y="2"/>
                  </a:cxn>
                  <a:cxn ang="0">
                    <a:pos x="74" y="2"/>
                  </a:cxn>
                  <a:cxn ang="0">
                    <a:pos x="71" y="1"/>
                  </a:cxn>
                  <a:cxn ang="0">
                    <a:pos x="68" y="1"/>
                  </a:cxn>
                  <a:cxn ang="0">
                    <a:pos x="67" y="1"/>
                  </a:cxn>
                  <a:cxn ang="0">
                    <a:pos x="62" y="0"/>
                  </a:cxn>
                  <a:cxn ang="0">
                    <a:pos x="11" y="47"/>
                  </a:cxn>
                  <a:cxn ang="0">
                    <a:pos x="0" y="49"/>
                  </a:cxn>
                  <a:cxn ang="0">
                    <a:pos x="2" y="56"/>
                  </a:cxn>
                  <a:cxn ang="0">
                    <a:pos x="14" y="55"/>
                  </a:cxn>
                  <a:cxn ang="0">
                    <a:pos x="17" y="54"/>
                  </a:cxn>
                  <a:cxn ang="0">
                    <a:pos x="19" y="51"/>
                  </a:cxn>
                  <a:cxn ang="0">
                    <a:pos x="62" y="8"/>
                  </a:cxn>
                  <a:cxn ang="0">
                    <a:pos x="66" y="9"/>
                  </a:cxn>
                  <a:cxn ang="0">
                    <a:pos x="68" y="9"/>
                  </a:cxn>
                  <a:cxn ang="0">
                    <a:pos x="70" y="9"/>
                  </a:cxn>
                  <a:cxn ang="0">
                    <a:pos x="72" y="10"/>
                  </a:cxn>
                  <a:cxn ang="0">
                    <a:pos x="74" y="10"/>
                  </a:cxn>
                  <a:cxn ang="0">
                    <a:pos x="76" y="11"/>
                  </a:cxn>
                  <a:cxn ang="0">
                    <a:pos x="77" y="11"/>
                  </a:cxn>
                  <a:cxn ang="0">
                    <a:pos x="104" y="42"/>
                  </a:cxn>
                  <a:cxn ang="0">
                    <a:pos x="108" y="45"/>
                  </a:cxn>
                  <a:cxn ang="0">
                    <a:pos x="113" y="45"/>
                  </a:cxn>
                  <a:cxn ang="0">
                    <a:pos x="151" y="83"/>
                  </a:cxn>
                  <a:cxn ang="0">
                    <a:pos x="113" y="122"/>
                  </a:cxn>
                  <a:cxn ang="0">
                    <a:pos x="113" y="122"/>
                  </a:cxn>
                  <a:cxn ang="0">
                    <a:pos x="85" y="122"/>
                  </a:cxn>
                  <a:cxn ang="0">
                    <a:pos x="83" y="122"/>
                  </a:cxn>
                  <a:cxn ang="0">
                    <a:pos x="83" y="122"/>
                  </a:cxn>
                  <a:cxn ang="0">
                    <a:pos x="52" y="90"/>
                  </a:cxn>
                  <a:cxn ang="0">
                    <a:pos x="53" y="82"/>
                  </a:cxn>
                  <a:cxn ang="0">
                    <a:pos x="45" y="80"/>
                  </a:cxn>
                  <a:cxn ang="0">
                    <a:pos x="44" y="90"/>
                  </a:cxn>
                  <a:cxn ang="0">
                    <a:pos x="83" y="130"/>
                  </a:cxn>
                  <a:cxn ang="0">
                    <a:pos x="83" y="129"/>
                  </a:cxn>
                  <a:cxn ang="0">
                    <a:pos x="85" y="130"/>
                  </a:cxn>
                  <a:cxn ang="0">
                    <a:pos x="113" y="130"/>
                  </a:cxn>
                  <a:cxn ang="0">
                    <a:pos x="113" y="130"/>
                  </a:cxn>
                  <a:cxn ang="0">
                    <a:pos x="159" y="83"/>
                  </a:cxn>
                  <a:cxn ang="0">
                    <a:pos x="113" y="37"/>
                  </a:cxn>
                </a:cxnLst>
                <a:rect l="0" t="0" r="r" b="b"/>
                <a:pathLst>
                  <a:path w="159" h="130">
                    <a:moveTo>
                      <a:pt x="113" y="37"/>
                    </a:moveTo>
                    <a:cubicBezTo>
                      <a:pt x="112" y="37"/>
                      <a:pt x="112" y="37"/>
                      <a:pt x="111" y="37"/>
                    </a:cubicBezTo>
                    <a:cubicBezTo>
                      <a:pt x="109" y="30"/>
                      <a:pt x="105" y="23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7"/>
                      <a:pt x="99" y="17"/>
                      <a:pt x="99" y="16"/>
                    </a:cubicBezTo>
                    <a:cubicBezTo>
                      <a:pt x="99" y="16"/>
                      <a:pt x="98" y="16"/>
                      <a:pt x="98" y="16"/>
                    </a:cubicBezTo>
                    <a:cubicBezTo>
                      <a:pt x="95" y="12"/>
                      <a:pt x="90" y="9"/>
                      <a:pt x="86" y="6"/>
                    </a:cubicBezTo>
                    <a:cubicBezTo>
                      <a:pt x="86" y="6"/>
                      <a:pt x="86" y="6"/>
                      <a:pt x="85" y="6"/>
                    </a:cubicBezTo>
                    <a:cubicBezTo>
                      <a:pt x="82" y="5"/>
                      <a:pt x="79" y="3"/>
                      <a:pt x="76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3" y="2"/>
                      <a:pt x="72" y="1"/>
                      <a:pt x="71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1"/>
                      <a:pt x="67" y="1"/>
                      <a:pt x="67" y="1"/>
                    </a:cubicBezTo>
                    <a:cubicBezTo>
                      <a:pt x="65" y="0"/>
                      <a:pt x="64" y="0"/>
                      <a:pt x="62" y="0"/>
                    </a:cubicBezTo>
                    <a:cubicBezTo>
                      <a:pt x="35" y="0"/>
                      <a:pt x="13" y="21"/>
                      <a:pt x="11" y="47"/>
                    </a:cubicBezTo>
                    <a:cubicBezTo>
                      <a:pt x="7" y="47"/>
                      <a:pt x="3" y="48"/>
                      <a:pt x="0" y="49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6" y="55"/>
                      <a:pt x="10" y="55"/>
                      <a:pt x="14" y="55"/>
                    </a:cubicBezTo>
                    <a:cubicBezTo>
                      <a:pt x="15" y="55"/>
                      <a:pt x="17" y="55"/>
                      <a:pt x="17" y="54"/>
                    </a:cubicBezTo>
                    <a:cubicBezTo>
                      <a:pt x="18" y="54"/>
                      <a:pt x="19" y="52"/>
                      <a:pt x="19" y="51"/>
                    </a:cubicBezTo>
                    <a:cubicBezTo>
                      <a:pt x="19" y="28"/>
                      <a:pt x="38" y="8"/>
                      <a:pt x="62" y="8"/>
                    </a:cubicBezTo>
                    <a:cubicBezTo>
                      <a:pt x="63" y="8"/>
                      <a:pt x="65" y="8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9" y="9"/>
                      <a:pt x="70" y="9"/>
                    </a:cubicBezTo>
                    <a:cubicBezTo>
                      <a:pt x="71" y="9"/>
                      <a:pt x="71" y="9"/>
                      <a:pt x="72" y="10"/>
                    </a:cubicBezTo>
                    <a:cubicBezTo>
                      <a:pt x="73" y="10"/>
                      <a:pt x="73" y="10"/>
                      <a:pt x="74" y="10"/>
                    </a:cubicBezTo>
                    <a:cubicBezTo>
                      <a:pt x="75" y="10"/>
                      <a:pt x="75" y="11"/>
                      <a:pt x="76" y="11"/>
                    </a:cubicBezTo>
                    <a:cubicBezTo>
                      <a:pt x="76" y="11"/>
                      <a:pt x="77" y="11"/>
                      <a:pt x="77" y="11"/>
                    </a:cubicBezTo>
                    <a:cubicBezTo>
                      <a:pt x="90" y="16"/>
                      <a:pt x="101" y="28"/>
                      <a:pt x="104" y="42"/>
                    </a:cubicBezTo>
                    <a:cubicBezTo>
                      <a:pt x="104" y="44"/>
                      <a:pt x="106" y="45"/>
                      <a:pt x="108" y="45"/>
                    </a:cubicBezTo>
                    <a:cubicBezTo>
                      <a:pt x="110" y="45"/>
                      <a:pt x="112" y="45"/>
                      <a:pt x="113" y="45"/>
                    </a:cubicBezTo>
                    <a:cubicBezTo>
                      <a:pt x="134" y="45"/>
                      <a:pt x="151" y="62"/>
                      <a:pt x="151" y="83"/>
                    </a:cubicBezTo>
                    <a:cubicBezTo>
                      <a:pt x="151" y="104"/>
                      <a:pt x="134" y="122"/>
                      <a:pt x="113" y="122"/>
                    </a:cubicBezTo>
                    <a:cubicBezTo>
                      <a:pt x="113" y="122"/>
                      <a:pt x="113" y="122"/>
                      <a:pt x="113" y="122"/>
                    </a:cubicBezTo>
                    <a:cubicBezTo>
                      <a:pt x="85" y="122"/>
                      <a:pt x="85" y="122"/>
                      <a:pt x="85" y="122"/>
                    </a:cubicBezTo>
                    <a:cubicBezTo>
                      <a:pt x="84" y="122"/>
                      <a:pt x="84" y="122"/>
                      <a:pt x="83" y="122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66" y="122"/>
                      <a:pt x="52" y="108"/>
                      <a:pt x="52" y="90"/>
                    </a:cubicBezTo>
                    <a:cubicBezTo>
                      <a:pt x="52" y="88"/>
                      <a:pt x="52" y="85"/>
                      <a:pt x="53" y="82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4" y="83"/>
                      <a:pt x="44" y="87"/>
                      <a:pt x="44" y="90"/>
                    </a:cubicBezTo>
                    <a:cubicBezTo>
                      <a:pt x="44" y="112"/>
                      <a:pt x="62" y="130"/>
                      <a:pt x="83" y="130"/>
                    </a:cubicBezTo>
                    <a:cubicBezTo>
                      <a:pt x="83" y="129"/>
                      <a:pt x="83" y="129"/>
                      <a:pt x="83" y="129"/>
                    </a:cubicBezTo>
                    <a:cubicBezTo>
                      <a:pt x="84" y="130"/>
                      <a:pt x="84" y="130"/>
                      <a:pt x="85" y="130"/>
                    </a:cubicBezTo>
                    <a:cubicBezTo>
                      <a:pt x="113" y="130"/>
                      <a:pt x="113" y="130"/>
                      <a:pt x="113" y="130"/>
                    </a:cubicBezTo>
                    <a:cubicBezTo>
                      <a:pt x="113" y="130"/>
                      <a:pt x="113" y="130"/>
                      <a:pt x="113" y="130"/>
                    </a:cubicBezTo>
                    <a:cubicBezTo>
                      <a:pt x="139" y="129"/>
                      <a:pt x="159" y="109"/>
                      <a:pt x="159" y="83"/>
                    </a:cubicBezTo>
                    <a:cubicBezTo>
                      <a:pt x="159" y="58"/>
                      <a:pt x="139" y="37"/>
                      <a:pt x="113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8" name="Freeform 8"/>
              <p:cNvSpPr>
                <a:spLocks/>
              </p:cNvSpPr>
              <p:nvPr/>
            </p:nvSpPr>
            <p:spPr bwMode="auto">
              <a:xfrm>
                <a:off x="7186613" y="603250"/>
                <a:ext cx="133350" cy="115888"/>
              </a:xfrm>
              <a:custGeom>
                <a:avLst/>
                <a:gdLst/>
                <a:ahLst/>
                <a:cxnLst>
                  <a:cxn ang="0">
                    <a:pos x="24" y="69"/>
                  </a:cxn>
                  <a:cxn ang="0">
                    <a:pos x="37" y="60"/>
                  </a:cxn>
                  <a:cxn ang="0">
                    <a:pos x="57" y="73"/>
                  </a:cxn>
                  <a:cxn ang="0">
                    <a:pos x="84" y="0"/>
                  </a:cxn>
                  <a:cxn ang="0">
                    <a:pos x="0" y="38"/>
                  </a:cxn>
                  <a:cxn ang="0">
                    <a:pos x="19" y="51"/>
                  </a:cxn>
                  <a:cxn ang="0">
                    <a:pos x="24" y="69"/>
                  </a:cxn>
                </a:cxnLst>
                <a:rect l="0" t="0" r="r" b="b"/>
                <a:pathLst>
                  <a:path w="84" h="73">
                    <a:moveTo>
                      <a:pt x="24" y="69"/>
                    </a:moveTo>
                    <a:lnTo>
                      <a:pt x="37" y="60"/>
                    </a:lnTo>
                    <a:lnTo>
                      <a:pt x="57" y="73"/>
                    </a:lnTo>
                    <a:lnTo>
                      <a:pt x="84" y="0"/>
                    </a:lnTo>
                    <a:lnTo>
                      <a:pt x="0" y="38"/>
                    </a:lnTo>
                    <a:lnTo>
                      <a:pt x="19" y="51"/>
                    </a:lnTo>
                    <a:lnTo>
                      <a:pt x="24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253" name="组合 252"/>
          <p:cNvGrpSpPr/>
          <p:nvPr/>
        </p:nvGrpSpPr>
        <p:grpSpPr>
          <a:xfrm>
            <a:off x="4882716" y="1303996"/>
            <a:ext cx="2426568" cy="3853196"/>
            <a:chOff x="4882716" y="1303996"/>
            <a:chExt cx="2426568" cy="3853196"/>
          </a:xfrm>
        </p:grpSpPr>
        <p:cxnSp>
          <p:nvCxnSpPr>
            <p:cNvPr id="144" name="直接连接符 143"/>
            <p:cNvCxnSpPr/>
            <p:nvPr/>
          </p:nvCxnSpPr>
          <p:spPr bwMode="auto">
            <a:xfrm flipV="1">
              <a:off x="5926832" y="1880828"/>
              <a:ext cx="0" cy="25562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6250868" y="1880828"/>
              <a:ext cx="0" cy="25562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H="1" flipV="1">
              <a:off x="5111204" y="1532101"/>
              <a:ext cx="815629" cy="3487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6250868" y="1532098"/>
              <a:ext cx="824390" cy="3487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H="1">
              <a:off x="5112242" y="4437112"/>
              <a:ext cx="814591" cy="4860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6250868" y="4437111"/>
              <a:ext cx="827422" cy="4841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椭圆 149"/>
            <p:cNvSpPr/>
            <p:nvPr/>
          </p:nvSpPr>
          <p:spPr bwMode="auto">
            <a:xfrm>
              <a:off x="6841232" y="4689140"/>
              <a:ext cx="468052" cy="46805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51" name="椭圆 150"/>
            <p:cNvSpPr/>
            <p:nvPr/>
          </p:nvSpPr>
          <p:spPr bwMode="auto">
            <a:xfrm>
              <a:off x="4882716" y="4689140"/>
              <a:ext cx="468052" cy="46805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52" name="椭圆 151"/>
            <p:cNvSpPr/>
            <p:nvPr/>
          </p:nvSpPr>
          <p:spPr bwMode="auto">
            <a:xfrm>
              <a:off x="5350768" y="2971106"/>
              <a:ext cx="1490464" cy="1490464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</a:t>
              </a:r>
              <a:endPara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</a:p>
          </p:txBody>
        </p:sp>
        <p:sp>
          <p:nvSpPr>
            <p:cNvPr id="153" name="椭圆 152"/>
            <p:cNvSpPr/>
            <p:nvPr/>
          </p:nvSpPr>
          <p:spPr bwMode="auto">
            <a:xfrm>
              <a:off x="6841232" y="1303996"/>
              <a:ext cx="468052" cy="46805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54" name="椭圆 153"/>
            <p:cNvSpPr/>
            <p:nvPr/>
          </p:nvSpPr>
          <p:spPr bwMode="auto">
            <a:xfrm>
              <a:off x="4882716" y="1303996"/>
              <a:ext cx="468052" cy="46805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239" name="任意多边形 238"/>
            <p:cNvSpPr/>
            <p:nvPr/>
          </p:nvSpPr>
          <p:spPr bwMode="auto">
            <a:xfrm>
              <a:off x="4951246" y="1378399"/>
              <a:ext cx="345880" cy="278325"/>
            </a:xfrm>
            <a:custGeom>
              <a:avLst/>
              <a:gdLst>
                <a:gd name="connsiteX0" fmla="*/ 3708413 w 4608513"/>
                <a:gd name="connsiteY0" fmla="*/ 3495074 h 3708412"/>
                <a:gd name="connsiteX1" fmla="*/ 4608513 w 4608513"/>
                <a:gd name="connsiteY1" fmla="*/ 3495074 h 3708412"/>
                <a:gd name="connsiteX2" fmla="*/ 4608513 w 4608513"/>
                <a:gd name="connsiteY2" fmla="*/ 3708412 h 3708412"/>
                <a:gd name="connsiteX3" fmla="*/ 3708413 w 4608513"/>
                <a:gd name="connsiteY3" fmla="*/ 3708412 h 3708412"/>
                <a:gd name="connsiteX4" fmla="*/ 1854207 w 4608513"/>
                <a:gd name="connsiteY4" fmla="*/ 3495074 h 3708412"/>
                <a:gd name="connsiteX5" fmla="*/ 2754307 w 4608513"/>
                <a:gd name="connsiteY5" fmla="*/ 3495074 h 3708412"/>
                <a:gd name="connsiteX6" fmla="*/ 2754307 w 4608513"/>
                <a:gd name="connsiteY6" fmla="*/ 3708412 h 3708412"/>
                <a:gd name="connsiteX7" fmla="*/ 1854207 w 4608513"/>
                <a:gd name="connsiteY7" fmla="*/ 3708412 h 3708412"/>
                <a:gd name="connsiteX8" fmla="*/ 1 w 4608513"/>
                <a:gd name="connsiteY8" fmla="*/ 3495074 h 3708412"/>
                <a:gd name="connsiteX9" fmla="*/ 900101 w 4608513"/>
                <a:gd name="connsiteY9" fmla="*/ 3495074 h 3708412"/>
                <a:gd name="connsiteX10" fmla="*/ 900101 w 4608513"/>
                <a:gd name="connsiteY10" fmla="*/ 3708412 h 3708412"/>
                <a:gd name="connsiteX11" fmla="*/ 1 w 4608513"/>
                <a:gd name="connsiteY11" fmla="*/ 3708412 h 3708412"/>
                <a:gd name="connsiteX12" fmla="*/ 3708413 w 4608513"/>
                <a:gd name="connsiteY12" fmla="*/ 2988332 h 3708412"/>
                <a:gd name="connsiteX13" fmla="*/ 4608513 w 4608513"/>
                <a:gd name="connsiteY13" fmla="*/ 2988332 h 3708412"/>
                <a:gd name="connsiteX14" fmla="*/ 4608513 w 4608513"/>
                <a:gd name="connsiteY14" fmla="*/ 3348372 h 3708412"/>
                <a:gd name="connsiteX15" fmla="*/ 3708413 w 4608513"/>
                <a:gd name="connsiteY15" fmla="*/ 3348372 h 3708412"/>
                <a:gd name="connsiteX16" fmla="*/ 1854207 w 4608513"/>
                <a:gd name="connsiteY16" fmla="*/ 2988332 h 3708412"/>
                <a:gd name="connsiteX17" fmla="*/ 2754307 w 4608513"/>
                <a:gd name="connsiteY17" fmla="*/ 2988332 h 3708412"/>
                <a:gd name="connsiteX18" fmla="*/ 2754307 w 4608513"/>
                <a:gd name="connsiteY18" fmla="*/ 3348372 h 3708412"/>
                <a:gd name="connsiteX19" fmla="*/ 1854207 w 4608513"/>
                <a:gd name="connsiteY19" fmla="*/ 3348372 h 3708412"/>
                <a:gd name="connsiteX20" fmla="*/ 1 w 4608513"/>
                <a:gd name="connsiteY20" fmla="*/ 2988332 h 3708412"/>
                <a:gd name="connsiteX21" fmla="*/ 900101 w 4608513"/>
                <a:gd name="connsiteY21" fmla="*/ 2988332 h 3708412"/>
                <a:gd name="connsiteX22" fmla="*/ 900101 w 4608513"/>
                <a:gd name="connsiteY22" fmla="*/ 3348372 h 3708412"/>
                <a:gd name="connsiteX23" fmla="*/ 1 w 4608513"/>
                <a:gd name="connsiteY23" fmla="*/ 3348372 h 3708412"/>
                <a:gd name="connsiteX24" fmla="*/ 1152128 w 4608513"/>
                <a:gd name="connsiteY24" fmla="*/ 0 h 3708412"/>
                <a:gd name="connsiteX25" fmla="*/ 3456384 w 4608513"/>
                <a:gd name="connsiteY25" fmla="*/ 0 h 3708412"/>
                <a:gd name="connsiteX26" fmla="*/ 3456384 w 4608513"/>
                <a:gd name="connsiteY26" fmla="*/ 1296144 h 3708412"/>
                <a:gd name="connsiteX27" fmla="*/ 2327114 w 4608513"/>
                <a:gd name="connsiteY27" fmla="*/ 1296144 h 3708412"/>
                <a:gd name="connsiteX28" fmla="*/ 2327114 w 4608513"/>
                <a:gd name="connsiteY28" fmla="*/ 1790477 h 3708412"/>
                <a:gd name="connsiteX29" fmla="*/ 4181322 w 4608513"/>
                <a:gd name="connsiteY29" fmla="*/ 1790477 h 3708412"/>
                <a:gd name="connsiteX30" fmla="*/ 4181322 w 4608513"/>
                <a:gd name="connsiteY30" fmla="*/ 1836199 h 3708412"/>
                <a:gd name="connsiteX31" fmla="*/ 4181322 w 4608513"/>
                <a:gd name="connsiteY31" fmla="*/ 2340260 h 3708412"/>
                <a:gd name="connsiteX32" fmla="*/ 4608512 w 4608513"/>
                <a:gd name="connsiteY32" fmla="*/ 2340260 h 3708412"/>
                <a:gd name="connsiteX33" fmla="*/ 4608512 w 4608513"/>
                <a:gd name="connsiteY33" fmla="*/ 2846566 h 3708412"/>
                <a:gd name="connsiteX34" fmla="*/ 3708412 w 4608513"/>
                <a:gd name="connsiteY34" fmla="*/ 2846566 h 3708412"/>
                <a:gd name="connsiteX35" fmla="*/ 3708412 w 4608513"/>
                <a:gd name="connsiteY35" fmla="*/ 2340260 h 3708412"/>
                <a:gd name="connsiteX36" fmla="*/ 4135600 w 4608513"/>
                <a:gd name="connsiteY36" fmla="*/ 2340260 h 3708412"/>
                <a:gd name="connsiteX37" fmla="*/ 4135600 w 4608513"/>
                <a:gd name="connsiteY37" fmla="*/ 1836199 h 3708412"/>
                <a:gd name="connsiteX38" fmla="*/ 2327119 w 4608513"/>
                <a:gd name="connsiteY38" fmla="*/ 1836199 h 3708412"/>
                <a:gd name="connsiteX39" fmla="*/ 2327119 w 4608513"/>
                <a:gd name="connsiteY39" fmla="*/ 2340260 h 3708412"/>
                <a:gd name="connsiteX40" fmla="*/ 2754306 w 4608513"/>
                <a:gd name="connsiteY40" fmla="*/ 2340260 h 3708412"/>
                <a:gd name="connsiteX41" fmla="*/ 2754306 w 4608513"/>
                <a:gd name="connsiteY41" fmla="*/ 2846566 h 3708412"/>
                <a:gd name="connsiteX42" fmla="*/ 1854206 w 4608513"/>
                <a:gd name="connsiteY42" fmla="*/ 2846566 h 3708412"/>
                <a:gd name="connsiteX43" fmla="*/ 1854206 w 4608513"/>
                <a:gd name="connsiteY43" fmla="*/ 2340260 h 3708412"/>
                <a:gd name="connsiteX44" fmla="*/ 2281395 w 4608513"/>
                <a:gd name="connsiteY44" fmla="*/ 2340260 h 3708412"/>
                <a:gd name="connsiteX45" fmla="*/ 2281395 w 4608513"/>
                <a:gd name="connsiteY45" fmla="*/ 1836199 h 3708412"/>
                <a:gd name="connsiteX46" fmla="*/ 472910 w 4608513"/>
                <a:gd name="connsiteY46" fmla="*/ 1836199 h 3708412"/>
                <a:gd name="connsiteX47" fmla="*/ 472910 w 4608513"/>
                <a:gd name="connsiteY47" fmla="*/ 2340260 h 3708412"/>
                <a:gd name="connsiteX48" fmla="*/ 900100 w 4608513"/>
                <a:gd name="connsiteY48" fmla="*/ 2340260 h 3708412"/>
                <a:gd name="connsiteX49" fmla="*/ 900100 w 4608513"/>
                <a:gd name="connsiteY49" fmla="*/ 2846566 h 3708412"/>
                <a:gd name="connsiteX50" fmla="*/ 0 w 4608513"/>
                <a:gd name="connsiteY50" fmla="*/ 2846566 h 3708412"/>
                <a:gd name="connsiteX51" fmla="*/ 0 w 4608513"/>
                <a:gd name="connsiteY51" fmla="*/ 2340260 h 3708412"/>
                <a:gd name="connsiteX52" fmla="*/ 427190 w 4608513"/>
                <a:gd name="connsiteY52" fmla="*/ 2340260 h 3708412"/>
                <a:gd name="connsiteX53" fmla="*/ 427190 w 4608513"/>
                <a:gd name="connsiteY53" fmla="*/ 1836199 h 3708412"/>
                <a:gd name="connsiteX54" fmla="*/ 427189 w 4608513"/>
                <a:gd name="connsiteY54" fmla="*/ 1836199 h 3708412"/>
                <a:gd name="connsiteX55" fmla="*/ 427189 w 4608513"/>
                <a:gd name="connsiteY55" fmla="*/ 1790477 h 3708412"/>
                <a:gd name="connsiteX56" fmla="*/ 2281395 w 4608513"/>
                <a:gd name="connsiteY56" fmla="*/ 1790477 h 3708412"/>
                <a:gd name="connsiteX57" fmla="*/ 2281395 w 4608513"/>
                <a:gd name="connsiteY57" fmla="*/ 1296144 h 3708412"/>
                <a:gd name="connsiteX58" fmla="*/ 1152128 w 4608513"/>
                <a:gd name="connsiteY58" fmla="*/ 1296144 h 370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608513" h="3708412">
                  <a:moveTo>
                    <a:pt x="3708413" y="3495074"/>
                  </a:moveTo>
                  <a:lnTo>
                    <a:pt x="4608513" y="3495074"/>
                  </a:lnTo>
                  <a:lnTo>
                    <a:pt x="4608513" y="3708412"/>
                  </a:lnTo>
                  <a:lnTo>
                    <a:pt x="3708413" y="3708412"/>
                  </a:lnTo>
                  <a:close/>
                  <a:moveTo>
                    <a:pt x="1854207" y="3495074"/>
                  </a:moveTo>
                  <a:lnTo>
                    <a:pt x="2754307" y="3495074"/>
                  </a:lnTo>
                  <a:lnTo>
                    <a:pt x="2754307" y="3708412"/>
                  </a:lnTo>
                  <a:lnTo>
                    <a:pt x="1854207" y="3708412"/>
                  </a:lnTo>
                  <a:close/>
                  <a:moveTo>
                    <a:pt x="1" y="3495074"/>
                  </a:moveTo>
                  <a:lnTo>
                    <a:pt x="900101" y="3495074"/>
                  </a:lnTo>
                  <a:lnTo>
                    <a:pt x="900101" y="3708412"/>
                  </a:lnTo>
                  <a:lnTo>
                    <a:pt x="1" y="3708412"/>
                  </a:lnTo>
                  <a:close/>
                  <a:moveTo>
                    <a:pt x="3708413" y="2988332"/>
                  </a:moveTo>
                  <a:lnTo>
                    <a:pt x="4608513" y="2988332"/>
                  </a:lnTo>
                  <a:lnTo>
                    <a:pt x="4608513" y="3348372"/>
                  </a:lnTo>
                  <a:lnTo>
                    <a:pt x="3708413" y="3348372"/>
                  </a:lnTo>
                  <a:close/>
                  <a:moveTo>
                    <a:pt x="1854207" y="2988332"/>
                  </a:moveTo>
                  <a:lnTo>
                    <a:pt x="2754307" y="2988332"/>
                  </a:lnTo>
                  <a:lnTo>
                    <a:pt x="2754307" y="3348372"/>
                  </a:lnTo>
                  <a:lnTo>
                    <a:pt x="1854207" y="3348372"/>
                  </a:lnTo>
                  <a:close/>
                  <a:moveTo>
                    <a:pt x="1" y="2988332"/>
                  </a:moveTo>
                  <a:lnTo>
                    <a:pt x="900101" y="2988332"/>
                  </a:lnTo>
                  <a:lnTo>
                    <a:pt x="900101" y="3348372"/>
                  </a:lnTo>
                  <a:lnTo>
                    <a:pt x="1" y="3348372"/>
                  </a:lnTo>
                  <a:close/>
                  <a:moveTo>
                    <a:pt x="1152128" y="0"/>
                  </a:moveTo>
                  <a:lnTo>
                    <a:pt x="3456384" y="0"/>
                  </a:lnTo>
                  <a:lnTo>
                    <a:pt x="3456384" y="1296144"/>
                  </a:lnTo>
                  <a:lnTo>
                    <a:pt x="2327114" y="1296144"/>
                  </a:lnTo>
                  <a:lnTo>
                    <a:pt x="2327114" y="1790477"/>
                  </a:lnTo>
                  <a:lnTo>
                    <a:pt x="4181322" y="1790477"/>
                  </a:lnTo>
                  <a:lnTo>
                    <a:pt x="4181322" y="1836199"/>
                  </a:lnTo>
                  <a:lnTo>
                    <a:pt x="4181322" y="2340260"/>
                  </a:lnTo>
                  <a:lnTo>
                    <a:pt x="4608512" y="2340260"/>
                  </a:lnTo>
                  <a:lnTo>
                    <a:pt x="4608512" y="2846566"/>
                  </a:lnTo>
                  <a:lnTo>
                    <a:pt x="3708412" y="2846566"/>
                  </a:lnTo>
                  <a:lnTo>
                    <a:pt x="3708412" y="2340260"/>
                  </a:lnTo>
                  <a:lnTo>
                    <a:pt x="4135600" y="2340260"/>
                  </a:lnTo>
                  <a:lnTo>
                    <a:pt x="4135600" y="1836199"/>
                  </a:lnTo>
                  <a:lnTo>
                    <a:pt x="2327119" y="1836199"/>
                  </a:lnTo>
                  <a:lnTo>
                    <a:pt x="2327119" y="2340260"/>
                  </a:lnTo>
                  <a:lnTo>
                    <a:pt x="2754306" y="2340260"/>
                  </a:lnTo>
                  <a:lnTo>
                    <a:pt x="2754306" y="2846566"/>
                  </a:lnTo>
                  <a:lnTo>
                    <a:pt x="1854206" y="2846566"/>
                  </a:lnTo>
                  <a:lnTo>
                    <a:pt x="1854206" y="2340260"/>
                  </a:lnTo>
                  <a:lnTo>
                    <a:pt x="2281395" y="2340260"/>
                  </a:lnTo>
                  <a:lnTo>
                    <a:pt x="2281395" y="1836199"/>
                  </a:lnTo>
                  <a:lnTo>
                    <a:pt x="472910" y="1836199"/>
                  </a:lnTo>
                  <a:lnTo>
                    <a:pt x="472910" y="2340260"/>
                  </a:lnTo>
                  <a:lnTo>
                    <a:pt x="900100" y="2340260"/>
                  </a:lnTo>
                  <a:lnTo>
                    <a:pt x="900100" y="2846566"/>
                  </a:lnTo>
                  <a:lnTo>
                    <a:pt x="0" y="2846566"/>
                  </a:lnTo>
                  <a:lnTo>
                    <a:pt x="0" y="2340260"/>
                  </a:lnTo>
                  <a:lnTo>
                    <a:pt x="427190" y="2340260"/>
                  </a:lnTo>
                  <a:lnTo>
                    <a:pt x="427190" y="1836199"/>
                  </a:lnTo>
                  <a:lnTo>
                    <a:pt x="427189" y="1836199"/>
                  </a:lnTo>
                  <a:lnTo>
                    <a:pt x="427189" y="1790477"/>
                  </a:lnTo>
                  <a:lnTo>
                    <a:pt x="2281395" y="1790477"/>
                  </a:lnTo>
                  <a:lnTo>
                    <a:pt x="2281395" y="1296144"/>
                  </a:lnTo>
                  <a:lnTo>
                    <a:pt x="1152128" y="1296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240" name="任意多边形 239"/>
            <p:cNvSpPr/>
            <p:nvPr/>
          </p:nvSpPr>
          <p:spPr bwMode="auto">
            <a:xfrm>
              <a:off x="6902318" y="1378399"/>
              <a:ext cx="345880" cy="278325"/>
            </a:xfrm>
            <a:custGeom>
              <a:avLst/>
              <a:gdLst>
                <a:gd name="connsiteX0" fmla="*/ 3708413 w 4608513"/>
                <a:gd name="connsiteY0" fmla="*/ 3495074 h 3708412"/>
                <a:gd name="connsiteX1" fmla="*/ 4608513 w 4608513"/>
                <a:gd name="connsiteY1" fmla="*/ 3495074 h 3708412"/>
                <a:gd name="connsiteX2" fmla="*/ 4608513 w 4608513"/>
                <a:gd name="connsiteY2" fmla="*/ 3708412 h 3708412"/>
                <a:gd name="connsiteX3" fmla="*/ 3708413 w 4608513"/>
                <a:gd name="connsiteY3" fmla="*/ 3708412 h 3708412"/>
                <a:gd name="connsiteX4" fmla="*/ 1854207 w 4608513"/>
                <a:gd name="connsiteY4" fmla="*/ 3495074 h 3708412"/>
                <a:gd name="connsiteX5" fmla="*/ 2754307 w 4608513"/>
                <a:gd name="connsiteY5" fmla="*/ 3495074 h 3708412"/>
                <a:gd name="connsiteX6" fmla="*/ 2754307 w 4608513"/>
                <a:gd name="connsiteY6" fmla="*/ 3708412 h 3708412"/>
                <a:gd name="connsiteX7" fmla="*/ 1854207 w 4608513"/>
                <a:gd name="connsiteY7" fmla="*/ 3708412 h 3708412"/>
                <a:gd name="connsiteX8" fmla="*/ 1 w 4608513"/>
                <a:gd name="connsiteY8" fmla="*/ 3495074 h 3708412"/>
                <a:gd name="connsiteX9" fmla="*/ 900101 w 4608513"/>
                <a:gd name="connsiteY9" fmla="*/ 3495074 h 3708412"/>
                <a:gd name="connsiteX10" fmla="*/ 900101 w 4608513"/>
                <a:gd name="connsiteY10" fmla="*/ 3708412 h 3708412"/>
                <a:gd name="connsiteX11" fmla="*/ 1 w 4608513"/>
                <a:gd name="connsiteY11" fmla="*/ 3708412 h 3708412"/>
                <a:gd name="connsiteX12" fmla="*/ 3708413 w 4608513"/>
                <a:gd name="connsiteY12" fmla="*/ 2988332 h 3708412"/>
                <a:gd name="connsiteX13" fmla="*/ 4608513 w 4608513"/>
                <a:gd name="connsiteY13" fmla="*/ 2988332 h 3708412"/>
                <a:gd name="connsiteX14" fmla="*/ 4608513 w 4608513"/>
                <a:gd name="connsiteY14" fmla="*/ 3348372 h 3708412"/>
                <a:gd name="connsiteX15" fmla="*/ 3708413 w 4608513"/>
                <a:gd name="connsiteY15" fmla="*/ 3348372 h 3708412"/>
                <a:gd name="connsiteX16" fmla="*/ 1854207 w 4608513"/>
                <a:gd name="connsiteY16" fmla="*/ 2988332 h 3708412"/>
                <a:gd name="connsiteX17" fmla="*/ 2754307 w 4608513"/>
                <a:gd name="connsiteY17" fmla="*/ 2988332 h 3708412"/>
                <a:gd name="connsiteX18" fmla="*/ 2754307 w 4608513"/>
                <a:gd name="connsiteY18" fmla="*/ 3348372 h 3708412"/>
                <a:gd name="connsiteX19" fmla="*/ 1854207 w 4608513"/>
                <a:gd name="connsiteY19" fmla="*/ 3348372 h 3708412"/>
                <a:gd name="connsiteX20" fmla="*/ 1 w 4608513"/>
                <a:gd name="connsiteY20" fmla="*/ 2988332 h 3708412"/>
                <a:gd name="connsiteX21" fmla="*/ 900101 w 4608513"/>
                <a:gd name="connsiteY21" fmla="*/ 2988332 h 3708412"/>
                <a:gd name="connsiteX22" fmla="*/ 900101 w 4608513"/>
                <a:gd name="connsiteY22" fmla="*/ 3348372 h 3708412"/>
                <a:gd name="connsiteX23" fmla="*/ 1 w 4608513"/>
                <a:gd name="connsiteY23" fmla="*/ 3348372 h 3708412"/>
                <a:gd name="connsiteX24" fmla="*/ 1152128 w 4608513"/>
                <a:gd name="connsiteY24" fmla="*/ 0 h 3708412"/>
                <a:gd name="connsiteX25" fmla="*/ 3456384 w 4608513"/>
                <a:gd name="connsiteY25" fmla="*/ 0 h 3708412"/>
                <a:gd name="connsiteX26" fmla="*/ 3456384 w 4608513"/>
                <a:gd name="connsiteY26" fmla="*/ 1296144 h 3708412"/>
                <a:gd name="connsiteX27" fmla="*/ 2327114 w 4608513"/>
                <a:gd name="connsiteY27" fmla="*/ 1296144 h 3708412"/>
                <a:gd name="connsiteX28" fmla="*/ 2327114 w 4608513"/>
                <a:gd name="connsiteY28" fmla="*/ 1790477 h 3708412"/>
                <a:gd name="connsiteX29" fmla="*/ 4181322 w 4608513"/>
                <a:gd name="connsiteY29" fmla="*/ 1790477 h 3708412"/>
                <a:gd name="connsiteX30" fmla="*/ 4181322 w 4608513"/>
                <a:gd name="connsiteY30" fmla="*/ 1836199 h 3708412"/>
                <a:gd name="connsiteX31" fmla="*/ 4181322 w 4608513"/>
                <a:gd name="connsiteY31" fmla="*/ 2340260 h 3708412"/>
                <a:gd name="connsiteX32" fmla="*/ 4608512 w 4608513"/>
                <a:gd name="connsiteY32" fmla="*/ 2340260 h 3708412"/>
                <a:gd name="connsiteX33" fmla="*/ 4608512 w 4608513"/>
                <a:gd name="connsiteY33" fmla="*/ 2846566 h 3708412"/>
                <a:gd name="connsiteX34" fmla="*/ 3708412 w 4608513"/>
                <a:gd name="connsiteY34" fmla="*/ 2846566 h 3708412"/>
                <a:gd name="connsiteX35" fmla="*/ 3708412 w 4608513"/>
                <a:gd name="connsiteY35" fmla="*/ 2340260 h 3708412"/>
                <a:gd name="connsiteX36" fmla="*/ 4135600 w 4608513"/>
                <a:gd name="connsiteY36" fmla="*/ 2340260 h 3708412"/>
                <a:gd name="connsiteX37" fmla="*/ 4135600 w 4608513"/>
                <a:gd name="connsiteY37" fmla="*/ 1836199 h 3708412"/>
                <a:gd name="connsiteX38" fmla="*/ 2327119 w 4608513"/>
                <a:gd name="connsiteY38" fmla="*/ 1836199 h 3708412"/>
                <a:gd name="connsiteX39" fmla="*/ 2327119 w 4608513"/>
                <a:gd name="connsiteY39" fmla="*/ 2340260 h 3708412"/>
                <a:gd name="connsiteX40" fmla="*/ 2754306 w 4608513"/>
                <a:gd name="connsiteY40" fmla="*/ 2340260 h 3708412"/>
                <a:gd name="connsiteX41" fmla="*/ 2754306 w 4608513"/>
                <a:gd name="connsiteY41" fmla="*/ 2846566 h 3708412"/>
                <a:gd name="connsiteX42" fmla="*/ 1854206 w 4608513"/>
                <a:gd name="connsiteY42" fmla="*/ 2846566 h 3708412"/>
                <a:gd name="connsiteX43" fmla="*/ 1854206 w 4608513"/>
                <a:gd name="connsiteY43" fmla="*/ 2340260 h 3708412"/>
                <a:gd name="connsiteX44" fmla="*/ 2281395 w 4608513"/>
                <a:gd name="connsiteY44" fmla="*/ 2340260 h 3708412"/>
                <a:gd name="connsiteX45" fmla="*/ 2281395 w 4608513"/>
                <a:gd name="connsiteY45" fmla="*/ 1836199 h 3708412"/>
                <a:gd name="connsiteX46" fmla="*/ 472910 w 4608513"/>
                <a:gd name="connsiteY46" fmla="*/ 1836199 h 3708412"/>
                <a:gd name="connsiteX47" fmla="*/ 472910 w 4608513"/>
                <a:gd name="connsiteY47" fmla="*/ 2340260 h 3708412"/>
                <a:gd name="connsiteX48" fmla="*/ 900100 w 4608513"/>
                <a:gd name="connsiteY48" fmla="*/ 2340260 h 3708412"/>
                <a:gd name="connsiteX49" fmla="*/ 900100 w 4608513"/>
                <a:gd name="connsiteY49" fmla="*/ 2846566 h 3708412"/>
                <a:gd name="connsiteX50" fmla="*/ 0 w 4608513"/>
                <a:gd name="connsiteY50" fmla="*/ 2846566 h 3708412"/>
                <a:gd name="connsiteX51" fmla="*/ 0 w 4608513"/>
                <a:gd name="connsiteY51" fmla="*/ 2340260 h 3708412"/>
                <a:gd name="connsiteX52" fmla="*/ 427190 w 4608513"/>
                <a:gd name="connsiteY52" fmla="*/ 2340260 h 3708412"/>
                <a:gd name="connsiteX53" fmla="*/ 427190 w 4608513"/>
                <a:gd name="connsiteY53" fmla="*/ 1836199 h 3708412"/>
                <a:gd name="connsiteX54" fmla="*/ 427189 w 4608513"/>
                <a:gd name="connsiteY54" fmla="*/ 1836199 h 3708412"/>
                <a:gd name="connsiteX55" fmla="*/ 427189 w 4608513"/>
                <a:gd name="connsiteY55" fmla="*/ 1790477 h 3708412"/>
                <a:gd name="connsiteX56" fmla="*/ 2281395 w 4608513"/>
                <a:gd name="connsiteY56" fmla="*/ 1790477 h 3708412"/>
                <a:gd name="connsiteX57" fmla="*/ 2281395 w 4608513"/>
                <a:gd name="connsiteY57" fmla="*/ 1296144 h 3708412"/>
                <a:gd name="connsiteX58" fmla="*/ 1152128 w 4608513"/>
                <a:gd name="connsiteY58" fmla="*/ 1296144 h 370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608513" h="3708412">
                  <a:moveTo>
                    <a:pt x="3708413" y="3495074"/>
                  </a:moveTo>
                  <a:lnTo>
                    <a:pt x="4608513" y="3495074"/>
                  </a:lnTo>
                  <a:lnTo>
                    <a:pt x="4608513" y="3708412"/>
                  </a:lnTo>
                  <a:lnTo>
                    <a:pt x="3708413" y="3708412"/>
                  </a:lnTo>
                  <a:close/>
                  <a:moveTo>
                    <a:pt x="1854207" y="3495074"/>
                  </a:moveTo>
                  <a:lnTo>
                    <a:pt x="2754307" y="3495074"/>
                  </a:lnTo>
                  <a:lnTo>
                    <a:pt x="2754307" y="3708412"/>
                  </a:lnTo>
                  <a:lnTo>
                    <a:pt x="1854207" y="3708412"/>
                  </a:lnTo>
                  <a:close/>
                  <a:moveTo>
                    <a:pt x="1" y="3495074"/>
                  </a:moveTo>
                  <a:lnTo>
                    <a:pt x="900101" y="3495074"/>
                  </a:lnTo>
                  <a:lnTo>
                    <a:pt x="900101" y="3708412"/>
                  </a:lnTo>
                  <a:lnTo>
                    <a:pt x="1" y="3708412"/>
                  </a:lnTo>
                  <a:close/>
                  <a:moveTo>
                    <a:pt x="3708413" y="2988332"/>
                  </a:moveTo>
                  <a:lnTo>
                    <a:pt x="4608513" y="2988332"/>
                  </a:lnTo>
                  <a:lnTo>
                    <a:pt x="4608513" y="3348372"/>
                  </a:lnTo>
                  <a:lnTo>
                    <a:pt x="3708413" y="3348372"/>
                  </a:lnTo>
                  <a:close/>
                  <a:moveTo>
                    <a:pt x="1854207" y="2988332"/>
                  </a:moveTo>
                  <a:lnTo>
                    <a:pt x="2754307" y="2988332"/>
                  </a:lnTo>
                  <a:lnTo>
                    <a:pt x="2754307" y="3348372"/>
                  </a:lnTo>
                  <a:lnTo>
                    <a:pt x="1854207" y="3348372"/>
                  </a:lnTo>
                  <a:close/>
                  <a:moveTo>
                    <a:pt x="1" y="2988332"/>
                  </a:moveTo>
                  <a:lnTo>
                    <a:pt x="900101" y="2988332"/>
                  </a:lnTo>
                  <a:lnTo>
                    <a:pt x="900101" y="3348372"/>
                  </a:lnTo>
                  <a:lnTo>
                    <a:pt x="1" y="3348372"/>
                  </a:lnTo>
                  <a:close/>
                  <a:moveTo>
                    <a:pt x="1152128" y="0"/>
                  </a:moveTo>
                  <a:lnTo>
                    <a:pt x="3456384" y="0"/>
                  </a:lnTo>
                  <a:lnTo>
                    <a:pt x="3456384" y="1296144"/>
                  </a:lnTo>
                  <a:lnTo>
                    <a:pt x="2327114" y="1296144"/>
                  </a:lnTo>
                  <a:lnTo>
                    <a:pt x="2327114" y="1790477"/>
                  </a:lnTo>
                  <a:lnTo>
                    <a:pt x="4181322" y="1790477"/>
                  </a:lnTo>
                  <a:lnTo>
                    <a:pt x="4181322" y="1836199"/>
                  </a:lnTo>
                  <a:lnTo>
                    <a:pt x="4181322" y="2340260"/>
                  </a:lnTo>
                  <a:lnTo>
                    <a:pt x="4608512" y="2340260"/>
                  </a:lnTo>
                  <a:lnTo>
                    <a:pt x="4608512" y="2846566"/>
                  </a:lnTo>
                  <a:lnTo>
                    <a:pt x="3708412" y="2846566"/>
                  </a:lnTo>
                  <a:lnTo>
                    <a:pt x="3708412" y="2340260"/>
                  </a:lnTo>
                  <a:lnTo>
                    <a:pt x="4135600" y="2340260"/>
                  </a:lnTo>
                  <a:lnTo>
                    <a:pt x="4135600" y="1836199"/>
                  </a:lnTo>
                  <a:lnTo>
                    <a:pt x="2327119" y="1836199"/>
                  </a:lnTo>
                  <a:lnTo>
                    <a:pt x="2327119" y="2340260"/>
                  </a:lnTo>
                  <a:lnTo>
                    <a:pt x="2754306" y="2340260"/>
                  </a:lnTo>
                  <a:lnTo>
                    <a:pt x="2754306" y="2846566"/>
                  </a:lnTo>
                  <a:lnTo>
                    <a:pt x="1854206" y="2846566"/>
                  </a:lnTo>
                  <a:lnTo>
                    <a:pt x="1854206" y="2340260"/>
                  </a:lnTo>
                  <a:lnTo>
                    <a:pt x="2281395" y="2340260"/>
                  </a:lnTo>
                  <a:lnTo>
                    <a:pt x="2281395" y="1836199"/>
                  </a:lnTo>
                  <a:lnTo>
                    <a:pt x="472910" y="1836199"/>
                  </a:lnTo>
                  <a:lnTo>
                    <a:pt x="472910" y="2340260"/>
                  </a:lnTo>
                  <a:lnTo>
                    <a:pt x="900100" y="2340260"/>
                  </a:lnTo>
                  <a:lnTo>
                    <a:pt x="900100" y="2846566"/>
                  </a:lnTo>
                  <a:lnTo>
                    <a:pt x="0" y="2846566"/>
                  </a:lnTo>
                  <a:lnTo>
                    <a:pt x="0" y="2340260"/>
                  </a:lnTo>
                  <a:lnTo>
                    <a:pt x="427190" y="2340260"/>
                  </a:lnTo>
                  <a:lnTo>
                    <a:pt x="427190" y="1836199"/>
                  </a:lnTo>
                  <a:lnTo>
                    <a:pt x="427189" y="1836199"/>
                  </a:lnTo>
                  <a:lnTo>
                    <a:pt x="427189" y="1790477"/>
                  </a:lnTo>
                  <a:lnTo>
                    <a:pt x="2281395" y="1790477"/>
                  </a:lnTo>
                  <a:lnTo>
                    <a:pt x="2281395" y="1296144"/>
                  </a:lnTo>
                  <a:lnTo>
                    <a:pt x="1152128" y="1296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241" name="任意多边形 240"/>
            <p:cNvSpPr/>
            <p:nvPr/>
          </p:nvSpPr>
          <p:spPr bwMode="auto">
            <a:xfrm>
              <a:off x="4951246" y="4759938"/>
              <a:ext cx="345880" cy="278325"/>
            </a:xfrm>
            <a:custGeom>
              <a:avLst/>
              <a:gdLst>
                <a:gd name="connsiteX0" fmla="*/ 3708413 w 4608513"/>
                <a:gd name="connsiteY0" fmla="*/ 3495074 h 3708412"/>
                <a:gd name="connsiteX1" fmla="*/ 4608513 w 4608513"/>
                <a:gd name="connsiteY1" fmla="*/ 3495074 h 3708412"/>
                <a:gd name="connsiteX2" fmla="*/ 4608513 w 4608513"/>
                <a:gd name="connsiteY2" fmla="*/ 3708412 h 3708412"/>
                <a:gd name="connsiteX3" fmla="*/ 3708413 w 4608513"/>
                <a:gd name="connsiteY3" fmla="*/ 3708412 h 3708412"/>
                <a:gd name="connsiteX4" fmla="*/ 1854207 w 4608513"/>
                <a:gd name="connsiteY4" fmla="*/ 3495074 h 3708412"/>
                <a:gd name="connsiteX5" fmla="*/ 2754307 w 4608513"/>
                <a:gd name="connsiteY5" fmla="*/ 3495074 h 3708412"/>
                <a:gd name="connsiteX6" fmla="*/ 2754307 w 4608513"/>
                <a:gd name="connsiteY6" fmla="*/ 3708412 h 3708412"/>
                <a:gd name="connsiteX7" fmla="*/ 1854207 w 4608513"/>
                <a:gd name="connsiteY7" fmla="*/ 3708412 h 3708412"/>
                <a:gd name="connsiteX8" fmla="*/ 1 w 4608513"/>
                <a:gd name="connsiteY8" fmla="*/ 3495074 h 3708412"/>
                <a:gd name="connsiteX9" fmla="*/ 900101 w 4608513"/>
                <a:gd name="connsiteY9" fmla="*/ 3495074 h 3708412"/>
                <a:gd name="connsiteX10" fmla="*/ 900101 w 4608513"/>
                <a:gd name="connsiteY10" fmla="*/ 3708412 h 3708412"/>
                <a:gd name="connsiteX11" fmla="*/ 1 w 4608513"/>
                <a:gd name="connsiteY11" fmla="*/ 3708412 h 3708412"/>
                <a:gd name="connsiteX12" fmla="*/ 3708413 w 4608513"/>
                <a:gd name="connsiteY12" fmla="*/ 2988332 h 3708412"/>
                <a:gd name="connsiteX13" fmla="*/ 4608513 w 4608513"/>
                <a:gd name="connsiteY13" fmla="*/ 2988332 h 3708412"/>
                <a:gd name="connsiteX14" fmla="*/ 4608513 w 4608513"/>
                <a:gd name="connsiteY14" fmla="*/ 3348372 h 3708412"/>
                <a:gd name="connsiteX15" fmla="*/ 3708413 w 4608513"/>
                <a:gd name="connsiteY15" fmla="*/ 3348372 h 3708412"/>
                <a:gd name="connsiteX16" fmla="*/ 1854207 w 4608513"/>
                <a:gd name="connsiteY16" fmla="*/ 2988332 h 3708412"/>
                <a:gd name="connsiteX17" fmla="*/ 2754307 w 4608513"/>
                <a:gd name="connsiteY17" fmla="*/ 2988332 h 3708412"/>
                <a:gd name="connsiteX18" fmla="*/ 2754307 w 4608513"/>
                <a:gd name="connsiteY18" fmla="*/ 3348372 h 3708412"/>
                <a:gd name="connsiteX19" fmla="*/ 1854207 w 4608513"/>
                <a:gd name="connsiteY19" fmla="*/ 3348372 h 3708412"/>
                <a:gd name="connsiteX20" fmla="*/ 1 w 4608513"/>
                <a:gd name="connsiteY20" fmla="*/ 2988332 h 3708412"/>
                <a:gd name="connsiteX21" fmla="*/ 900101 w 4608513"/>
                <a:gd name="connsiteY21" fmla="*/ 2988332 h 3708412"/>
                <a:gd name="connsiteX22" fmla="*/ 900101 w 4608513"/>
                <a:gd name="connsiteY22" fmla="*/ 3348372 h 3708412"/>
                <a:gd name="connsiteX23" fmla="*/ 1 w 4608513"/>
                <a:gd name="connsiteY23" fmla="*/ 3348372 h 3708412"/>
                <a:gd name="connsiteX24" fmla="*/ 1152128 w 4608513"/>
                <a:gd name="connsiteY24" fmla="*/ 0 h 3708412"/>
                <a:gd name="connsiteX25" fmla="*/ 3456384 w 4608513"/>
                <a:gd name="connsiteY25" fmla="*/ 0 h 3708412"/>
                <a:gd name="connsiteX26" fmla="*/ 3456384 w 4608513"/>
                <a:gd name="connsiteY26" fmla="*/ 1296144 h 3708412"/>
                <a:gd name="connsiteX27" fmla="*/ 2327114 w 4608513"/>
                <a:gd name="connsiteY27" fmla="*/ 1296144 h 3708412"/>
                <a:gd name="connsiteX28" fmla="*/ 2327114 w 4608513"/>
                <a:gd name="connsiteY28" fmla="*/ 1790477 h 3708412"/>
                <a:gd name="connsiteX29" fmla="*/ 4181322 w 4608513"/>
                <a:gd name="connsiteY29" fmla="*/ 1790477 h 3708412"/>
                <a:gd name="connsiteX30" fmla="*/ 4181322 w 4608513"/>
                <a:gd name="connsiteY30" fmla="*/ 1836199 h 3708412"/>
                <a:gd name="connsiteX31" fmla="*/ 4181322 w 4608513"/>
                <a:gd name="connsiteY31" fmla="*/ 2340260 h 3708412"/>
                <a:gd name="connsiteX32" fmla="*/ 4608512 w 4608513"/>
                <a:gd name="connsiteY32" fmla="*/ 2340260 h 3708412"/>
                <a:gd name="connsiteX33" fmla="*/ 4608512 w 4608513"/>
                <a:gd name="connsiteY33" fmla="*/ 2846566 h 3708412"/>
                <a:gd name="connsiteX34" fmla="*/ 3708412 w 4608513"/>
                <a:gd name="connsiteY34" fmla="*/ 2846566 h 3708412"/>
                <a:gd name="connsiteX35" fmla="*/ 3708412 w 4608513"/>
                <a:gd name="connsiteY35" fmla="*/ 2340260 h 3708412"/>
                <a:gd name="connsiteX36" fmla="*/ 4135600 w 4608513"/>
                <a:gd name="connsiteY36" fmla="*/ 2340260 h 3708412"/>
                <a:gd name="connsiteX37" fmla="*/ 4135600 w 4608513"/>
                <a:gd name="connsiteY37" fmla="*/ 1836199 h 3708412"/>
                <a:gd name="connsiteX38" fmla="*/ 2327119 w 4608513"/>
                <a:gd name="connsiteY38" fmla="*/ 1836199 h 3708412"/>
                <a:gd name="connsiteX39" fmla="*/ 2327119 w 4608513"/>
                <a:gd name="connsiteY39" fmla="*/ 2340260 h 3708412"/>
                <a:gd name="connsiteX40" fmla="*/ 2754306 w 4608513"/>
                <a:gd name="connsiteY40" fmla="*/ 2340260 h 3708412"/>
                <a:gd name="connsiteX41" fmla="*/ 2754306 w 4608513"/>
                <a:gd name="connsiteY41" fmla="*/ 2846566 h 3708412"/>
                <a:gd name="connsiteX42" fmla="*/ 1854206 w 4608513"/>
                <a:gd name="connsiteY42" fmla="*/ 2846566 h 3708412"/>
                <a:gd name="connsiteX43" fmla="*/ 1854206 w 4608513"/>
                <a:gd name="connsiteY43" fmla="*/ 2340260 h 3708412"/>
                <a:gd name="connsiteX44" fmla="*/ 2281395 w 4608513"/>
                <a:gd name="connsiteY44" fmla="*/ 2340260 h 3708412"/>
                <a:gd name="connsiteX45" fmla="*/ 2281395 w 4608513"/>
                <a:gd name="connsiteY45" fmla="*/ 1836199 h 3708412"/>
                <a:gd name="connsiteX46" fmla="*/ 472910 w 4608513"/>
                <a:gd name="connsiteY46" fmla="*/ 1836199 h 3708412"/>
                <a:gd name="connsiteX47" fmla="*/ 472910 w 4608513"/>
                <a:gd name="connsiteY47" fmla="*/ 2340260 h 3708412"/>
                <a:gd name="connsiteX48" fmla="*/ 900100 w 4608513"/>
                <a:gd name="connsiteY48" fmla="*/ 2340260 h 3708412"/>
                <a:gd name="connsiteX49" fmla="*/ 900100 w 4608513"/>
                <a:gd name="connsiteY49" fmla="*/ 2846566 h 3708412"/>
                <a:gd name="connsiteX50" fmla="*/ 0 w 4608513"/>
                <a:gd name="connsiteY50" fmla="*/ 2846566 h 3708412"/>
                <a:gd name="connsiteX51" fmla="*/ 0 w 4608513"/>
                <a:gd name="connsiteY51" fmla="*/ 2340260 h 3708412"/>
                <a:gd name="connsiteX52" fmla="*/ 427190 w 4608513"/>
                <a:gd name="connsiteY52" fmla="*/ 2340260 h 3708412"/>
                <a:gd name="connsiteX53" fmla="*/ 427190 w 4608513"/>
                <a:gd name="connsiteY53" fmla="*/ 1836199 h 3708412"/>
                <a:gd name="connsiteX54" fmla="*/ 427189 w 4608513"/>
                <a:gd name="connsiteY54" fmla="*/ 1836199 h 3708412"/>
                <a:gd name="connsiteX55" fmla="*/ 427189 w 4608513"/>
                <a:gd name="connsiteY55" fmla="*/ 1790477 h 3708412"/>
                <a:gd name="connsiteX56" fmla="*/ 2281395 w 4608513"/>
                <a:gd name="connsiteY56" fmla="*/ 1790477 h 3708412"/>
                <a:gd name="connsiteX57" fmla="*/ 2281395 w 4608513"/>
                <a:gd name="connsiteY57" fmla="*/ 1296144 h 3708412"/>
                <a:gd name="connsiteX58" fmla="*/ 1152128 w 4608513"/>
                <a:gd name="connsiteY58" fmla="*/ 1296144 h 370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608513" h="3708412">
                  <a:moveTo>
                    <a:pt x="3708413" y="3495074"/>
                  </a:moveTo>
                  <a:lnTo>
                    <a:pt x="4608513" y="3495074"/>
                  </a:lnTo>
                  <a:lnTo>
                    <a:pt x="4608513" y="3708412"/>
                  </a:lnTo>
                  <a:lnTo>
                    <a:pt x="3708413" y="3708412"/>
                  </a:lnTo>
                  <a:close/>
                  <a:moveTo>
                    <a:pt x="1854207" y="3495074"/>
                  </a:moveTo>
                  <a:lnTo>
                    <a:pt x="2754307" y="3495074"/>
                  </a:lnTo>
                  <a:lnTo>
                    <a:pt x="2754307" y="3708412"/>
                  </a:lnTo>
                  <a:lnTo>
                    <a:pt x="1854207" y="3708412"/>
                  </a:lnTo>
                  <a:close/>
                  <a:moveTo>
                    <a:pt x="1" y="3495074"/>
                  </a:moveTo>
                  <a:lnTo>
                    <a:pt x="900101" y="3495074"/>
                  </a:lnTo>
                  <a:lnTo>
                    <a:pt x="900101" y="3708412"/>
                  </a:lnTo>
                  <a:lnTo>
                    <a:pt x="1" y="3708412"/>
                  </a:lnTo>
                  <a:close/>
                  <a:moveTo>
                    <a:pt x="3708413" y="2988332"/>
                  </a:moveTo>
                  <a:lnTo>
                    <a:pt x="4608513" y="2988332"/>
                  </a:lnTo>
                  <a:lnTo>
                    <a:pt x="4608513" y="3348372"/>
                  </a:lnTo>
                  <a:lnTo>
                    <a:pt x="3708413" y="3348372"/>
                  </a:lnTo>
                  <a:close/>
                  <a:moveTo>
                    <a:pt x="1854207" y="2988332"/>
                  </a:moveTo>
                  <a:lnTo>
                    <a:pt x="2754307" y="2988332"/>
                  </a:lnTo>
                  <a:lnTo>
                    <a:pt x="2754307" y="3348372"/>
                  </a:lnTo>
                  <a:lnTo>
                    <a:pt x="1854207" y="3348372"/>
                  </a:lnTo>
                  <a:close/>
                  <a:moveTo>
                    <a:pt x="1" y="2988332"/>
                  </a:moveTo>
                  <a:lnTo>
                    <a:pt x="900101" y="2988332"/>
                  </a:lnTo>
                  <a:lnTo>
                    <a:pt x="900101" y="3348372"/>
                  </a:lnTo>
                  <a:lnTo>
                    <a:pt x="1" y="3348372"/>
                  </a:lnTo>
                  <a:close/>
                  <a:moveTo>
                    <a:pt x="1152128" y="0"/>
                  </a:moveTo>
                  <a:lnTo>
                    <a:pt x="3456384" y="0"/>
                  </a:lnTo>
                  <a:lnTo>
                    <a:pt x="3456384" y="1296144"/>
                  </a:lnTo>
                  <a:lnTo>
                    <a:pt x="2327114" y="1296144"/>
                  </a:lnTo>
                  <a:lnTo>
                    <a:pt x="2327114" y="1790477"/>
                  </a:lnTo>
                  <a:lnTo>
                    <a:pt x="4181322" y="1790477"/>
                  </a:lnTo>
                  <a:lnTo>
                    <a:pt x="4181322" y="1836199"/>
                  </a:lnTo>
                  <a:lnTo>
                    <a:pt x="4181322" y="2340260"/>
                  </a:lnTo>
                  <a:lnTo>
                    <a:pt x="4608512" y="2340260"/>
                  </a:lnTo>
                  <a:lnTo>
                    <a:pt x="4608512" y="2846566"/>
                  </a:lnTo>
                  <a:lnTo>
                    <a:pt x="3708412" y="2846566"/>
                  </a:lnTo>
                  <a:lnTo>
                    <a:pt x="3708412" y="2340260"/>
                  </a:lnTo>
                  <a:lnTo>
                    <a:pt x="4135600" y="2340260"/>
                  </a:lnTo>
                  <a:lnTo>
                    <a:pt x="4135600" y="1836199"/>
                  </a:lnTo>
                  <a:lnTo>
                    <a:pt x="2327119" y="1836199"/>
                  </a:lnTo>
                  <a:lnTo>
                    <a:pt x="2327119" y="2340260"/>
                  </a:lnTo>
                  <a:lnTo>
                    <a:pt x="2754306" y="2340260"/>
                  </a:lnTo>
                  <a:lnTo>
                    <a:pt x="2754306" y="2846566"/>
                  </a:lnTo>
                  <a:lnTo>
                    <a:pt x="1854206" y="2846566"/>
                  </a:lnTo>
                  <a:lnTo>
                    <a:pt x="1854206" y="2340260"/>
                  </a:lnTo>
                  <a:lnTo>
                    <a:pt x="2281395" y="2340260"/>
                  </a:lnTo>
                  <a:lnTo>
                    <a:pt x="2281395" y="1836199"/>
                  </a:lnTo>
                  <a:lnTo>
                    <a:pt x="472910" y="1836199"/>
                  </a:lnTo>
                  <a:lnTo>
                    <a:pt x="472910" y="2340260"/>
                  </a:lnTo>
                  <a:lnTo>
                    <a:pt x="900100" y="2340260"/>
                  </a:lnTo>
                  <a:lnTo>
                    <a:pt x="900100" y="2846566"/>
                  </a:lnTo>
                  <a:lnTo>
                    <a:pt x="0" y="2846566"/>
                  </a:lnTo>
                  <a:lnTo>
                    <a:pt x="0" y="2340260"/>
                  </a:lnTo>
                  <a:lnTo>
                    <a:pt x="427190" y="2340260"/>
                  </a:lnTo>
                  <a:lnTo>
                    <a:pt x="427190" y="1836199"/>
                  </a:lnTo>
                  <a:lnTo>
                    <a:pt x="427189" y="1836199"/>
                  </a:lnTo>
                  <a:lnTo>
                    <a:pt x="427189" y="1790477"/>
                  </a:lnTo>
                  <a:lnTo>
                    <a:pt x="2281395" y="1790477"/>
                  </a:lnTo>
                  <a:lnTo>
                    <a:pt x="2281395" y="1296144"/>
                  </a:lnTo>
                  <a:lnTo>
                    <a:pt x="1152128" y="1296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242" name="任意多边形 241"/>
            <p:cNvSpPr/>
            <p:nvPr/>
          </p:nvSpPr>
          <p:spPr bwMode="auto">
            <a:xfrm>
              <a:off x="6902318" y="4759938"/>
              <a:ext cx="345880" cy="278325"/>
            </a:xfrm>
            <a:custGeom>
              <a:avLst/>
              <a:gdLst>
                <a:gd name="connsiteX0" fmla="*/ 3708413 w 4608513"/>
                <a:gd name="connsiteY0" fmla="*/ 3495074 h 3708412"/>
                <a:gd name="connsiteX1" fmla="*/ 4608513 w 4608513"/>
                <a:gd name="connsiteY1" fmla="*/ 3495074 h 3708412"/>
                <a:gd name="connsiteX2" fmla="*/ 4608513 w 4608513"/>
                <a:gd name="connsiteY2" fmla="*/ 3708412 h 3708412"/>
                <a:gd name="connsiteX3" fmla="*/ 3708413 w 4608513"/>
                <a:gd name="connsiteY3" fmla="*/ 3708412 h 3708412"/>
                <a:gd name="connsiteX4" fmla="*/ 1854207 w 4608513"/>
                <a:gd name="connsiteY4" fmla="*/ 3495074 h 3708412"/>
                <a:gd name="connsiteX5" fmla="*/ 2754307 w 4608513"/>
                <a:gd name="connsiteY5" fmla="*/ 3495074 h 3708412"/>
                <a:gd name="connsiteX6" fmla="*/ 2754307 w 4608513"/>
                <a:gd name="connsiteY6" fmla="*/ 3708412 h 3708412"/>
                <a:gd name="connsiteX7" fmla="*/ 1854207 w 4608513"/>
                <a:gd name="connsiteY7" fmla="*/ 3708412 h 3708412"/>
                <a:gd name="connsiteX8" fmla="*/ 1 w 4608513"/>
                <a:gd name="connsiteY8" fmla="*/ 3495074 h 3708412"/>
                <a:gd name="connsiteX9" fmla="*/ 900101 w 4608513"/>
                <a:gd name="connsiteY9" fmla="*/ 3495074 h 3708412"/>
                <a:gd name="connsiteX10" fmla="*/ 900101 w 4608513"/>
                <a:gd name="connsiteY10" fmla="*/ 3708412 h 3708412"/>
                <a:gd name="connsiteX11" fmla="*/ 1 w 4608513"/>
                <a:gd name="connsiteY11" fmla="*/ 3708412 h 3708412"/>
                <a:gd name="connsiteX12" fmla="*/ 3708413 w 4608513"/>
                <a:gd name="connsiteY12" fmla="*/ 2988332 h 3708412"/>
                <a:gd name="connsiteX13" fmla="*/ 4608513 w 4608513"/>
                <a:gd name="connsiteY13" fmla="*/ 2988332 h 3708412"/>
                <a:gd name="connsiteX14" fmla="*/ 4608513 w 4608513"/>
                <a:gd name="connsiteY14" fmla="*/ 3348372 h 3708412"/>
                <a:gd name="connsiteX15" fmla="*/ 3708413 w 4608513"/>
                <a:gd name="connsiteY15" fmla="*/ 3348372 h 3708412"/>
                <a:gd name="connsiteX16" fmla="*/ 1854207 w 4608513"/>
                <a:gd name="connsiteY16" fmla="*/ 2988332 h 3708412"/>
                <a:gd name="connsiteX17" fmla="*/ 2754307 w 4608513"/>
                <a:gd name="connsiteY17" fmla="*/ 2988332 h 3708412"/>
                <a:gd name="connsiteX18" fmla="*/ 2754307 w 4608513"/>
                <a:gd name="connsiteY18" fmla="*/ 3348372 h 3708412"/>
                <a:gd name="connsiteX19" fmla="*/ 1854207 w 4608513"/>
                <a:gd name="connsiteY19" fmla="*/ 3348372 h 3708412"/>
                <a:gd name="connsiteX20" fmla="*/ 1 w 4608513"/>
                <a:gd name="connsiteY20" fmla="*/ 2988332 h 3708412"/>
                <a:gd name="connsiteX21" fmla="*/ 900101 w 4608513"/>
                <a:gd name="connsiteY21" fmla="*/ 2988332 h 3708412"/>
                <a:gd name="connsiteX22" fmla="*/ 900101 w 4608513"/>
                <a:gd name="connsiteY22" fmla="*/ 3348372 h 3708412"/>
                <a:gd name="connsiteX23" fmla="*/ 1 w 4608513"/>
                <a:gd name="connsiteY23" fmla="*/ 3348372 h 3708412"/>
                <a:gd name="connsiteX24" fmla="*/ 1152128 w 4608513"/>
                <a:gd name="connsiteY24" fmla="*/ 0 h 3708412"/>
                <a:gd name="connsiteX25" fmla="*/ 3456384 w 4608513"/>
                <a:gd name="connsiteY25" fmla="*/ 0 h 3708412"/>
                <a:gd name="connsiteX26" fmla="*/ 3456384 w 4608513"/>
                <a:gd name="connsiteY26" fmla="*/ 1296144 h 3708412"/>
                <a:gd name="connsiteX27" fmla="*/ 2327114 w 4608513"/>
                <a:gd name="connsiteY27" fmla="*/ 1296144 h 3708412"/>
                <a:gd name="connsiteX28" fmla="*/ 2327114 w 4608513"/>
                <a:gd name="connsiteY28" fmla="*/ 1790477 h 3708412"/>
                <a:gd name="connsiteX29" fmla="*/ 4181322 w 4608513"/>
                <a:gd name="connsiteY29" fmla="*/ 1790477 h 3708412"/>
                <a:gd name="connsiteX30" fmla="*/ 4181322 w 4608513"/>
                <a:gd name="connsiteY30" fmla="*/ 1836199 h 3708412"/>
                <a:gd name="connsiteX31" fmla="*/ 4181322 w 4608513"/>
                <a:gd name="connsiteY31" fmla="*/ 2340260 h 3708412"/>
                <a:gd name="connsiteX32" fmla="*/ 4608512 w 4608513"/>
                <a:gd name="connsiteY32" fmla="*/ 2340260 h 3708412"/>
                <a:gd name="connsiteX33" fmla="*/ 4608512 w 4608513"/>
                <a:gd name="connsiteY33" fmla="*/ 2846566 h 3708412"/>
                <a:gd name="connsiteX34" fmla="*/ 3708412 w 4608513"/>
                <a:gd name="connsiteY34" fmla="*/ 2846566 h 3708412"/>
                <a:gd name="connsiteX35" fmla="*/ 3708412 w 4608513"/>
                <a:gd name="connsiteY35" fmla="*/ 2340260 h 3708412"/>
                <a:gd name="connsiteX36" fmla="*/ 4135600 w 4608513"/>
                <a:gd name="connsiteY36" fmla="*/ 2340260 h 3708412"/>
                <a:gd name="connsiteX37" fmla="*/ 4135600 w 4608513"/>
                <a:gd name="connsiteY37" fmla="*/ 1836199 h 3708412"/>
                <a:gd name="connsiteX38" fmla="*/ 2327119 w 4608513"/>
                <a:gd name="connsiteY38" fmla="*/ 1836199 h 3708412"/>
                <a:gd name="connsiteX39" fmla="*/ 2327119 w 4608513"/>
                <a:gd name="connsiteY39" fmla="*/ 2340260 h 3708412"/>
                <a:gd name="connsiteX40" fmla="*/ 2754306 w 4608513"/>
                <a:gd name="connsiteY40" fmla="*/ 2340260 h 3708412"/>
                <a:gd name="connsiteX41" fmla="*/ 2754306 w 4608513"/>
                <a:gd name="connsiteY41" fmla="*/ 2846566 h 3708412"/>
                <a:gd name="connsiteX42" fmla="*/ 1854206 w 4608513"/>
                <a:gd name="connsiteY42" fmla="*/ 2846566 h 3708412"/>
                <a:gd name="connsiteX43" fmla="*/ 1854206 w 4608513"/>
                <a:gd name="connsiteY43" fmla="*/ 2340260 h 3708412"/>
                <a:gd name="connsiteX44" fmla="*/ 2281395 w 4608513"/>
                <a:gd name="connsiteY44" fmla="*/ 2340260 h 3708412"/>
                <a:gd name="connsiteX45" fmla="*/ 2281395 w 4608513"/>
                <a:gd name="connsiteY45" fmla="*/ 1836199 h 3708412"/>
                <a:gd name="connsiteX46" fmla="*/ 472910 w 4608513"/>
                <a:gd name="connsiteY46" fmla="*/ 1836199 h 3708412"/>
                <a:gd name="connsiteX47" fmla="*/ 472910 w 4608513"/>
                <a:gd name="connsiteY47" fmla="*/ 2340260 h 3708412"/>
                <a:gd name="connsiteX48" fmla="*/ 900100 w 4608513"/>
                <a:gd name="connsiteY48" fmla="*/ 2340260 h 3708412"/>
                <a:gd name="connsiteX49" fmla="*/ 900100 w 4608513"/>
                <a:gd name="connsiteY49" fmla="*/ 2846566 h 3708412"/>
                <a:gd name="connsiteX50" fmla="*/ 0 w 4608513"/>
                <a:gd name="connsiteY50" fmla="*/ 2846566 h 3708412"/>
                <a:gd name="connsiteX51" fmla="*/ 0 w 4608513"/>
                <a:gd name="connsiteY51" fmla="*/ 2340260 h 3708412"/>
                <a:gd name="connsiteX52" fmla="*/ 427190 w 4608513"/>
                <a:gd name="connsiteY52" fmla="*/ 2340260 h 3708412"/>
                <a:gd name="connsiteX53" fmla="*/ 427190 w 4608513"/>
                <a:gd name="connsiteY53" fmla="*/ 1836199 h 3708412"/>
                <a:gd name="connsiteX54" fmla="*/ 427189 w 4608513"/>
                <a:gd name="connsiteY54" fmla="*/ 1836199 h 3708412"/>
                <a:gd name="connsiteX55" fmla="*/ 427189 w 4608513"/>
                <a:gd name="connsiteY55" fmla="*/ 1790477 h 3708412"/>
                <a:gd name="connsiteX56" fmla="*/ 2281395 w 4608513"/>
                <a:gd name="connsiteY56" fmla="*/ 1790477 h 3708412"/>
                <a:gd name="connsiteX57" fmla="*/ 2281395 w 4608513"/>
                <a:gd name="connsiteY57" fmla="*/ 1296144 h 3708412"/>
                <a:gd name="connsiteX58" fmla="*/ 1152128 w 4608513"/>
                <a:gd name="connsiteY58" fmla="*/ 1296144 h 370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608513" h="3708412">
                  <a:moveTo>
                    <a:pt x="3708413" y="3495074"/>
                  </a:moveTo>
                  <a:lnTo>
                    <a:pt x="4608513" y="3495074"/>
                  </a:lnTo>
                  <a:lnTo>
                    <a:pt x="4608513" y="3708412"/>
                  </a:lnTo>
                  <a:lnTo>
                    <a:pt x="3708413" y="3708412"/>
                  </a:lnTo>
                  <a:close/>
                  <a:moveTo>
                    <a:pt x="1854207" y="3495074"/>
                  </a:moveTo>
                  <a:lnTo>
                    <a:pt x="2754307" y="3495074"/>
                  </a:lnTo>
                  <a:lnTo>
                    <a:pt x="2754307" y="3708412"/>
                  </a:lnTo>
                  <a:lnTo>
                    <a:pt x="1854207" y="3708412"/>
                  </a:lnTo>
                  <a:close/>
                  <a:moveTo>
                    <a:pt x="1" y="3495074"/>
                  </a:moveTo>
                  <a:lnTo>
                    <a:pt x="900101" y="3495074"/>
                  </a:lnTo>
                  <a:lnTo>
                    <a:pt x="900101" y="3708412"/>
                  </a:lnTo>
                  <a:lnTo>
                    <a:pt x="1" y="3708412"/>
                  </a:lnTo>
                  <a:close/>
                  <a:moveTo>
                    <a:pt x="3708413" y="2988332"/>
                  </a:moveTo>
                  <a:lnTo>
                    <a:pt x="4608513" y="2988332"/>
                  </a:lnTo>
                  <a:lnTo>
                    <a:pt x="4608513" y="3348372"/>
                  </a:lnTo>
                  <a:lnTo>
                    <a:pt x="3708413" y="3348372"/>
                  </a:lnTo>
                  <a:close/>
                  <a:moveTo>
                    <a:pt x="1854207" y="2988332"/>
                  </a:moveTo>
                  <a:lnTo>
                    <a:pt x="2754307" y="2988332"/>
                  </a:lnTo>
                  <a:lnTo>
                    <a:pt x="2754307" y="3348372"/>
                  </a:lnTo>
                  <a:lnTo>
                    <a:pt x="1854207" y="3348372"/>
                  </a:lnTo>
                  <a:close/>
                  <a:moveTo>
                    <a:pt x="1" y="2988332"/>
                  </a:moveTo>
                  <a:lnTo>
                    <a:pt x="900101" y="2988332"/>
                  </a:lnTo>
                  <a:lnTo>
                    <a:pt x="900101" y="3348372"/>
                  </a:lnTo>
                  <a:lnTo>
                    <a:pt x="1" y="3348372"/>
                  </a:lnTo>
                  <a:close/>
                  <a:moveTo>
                    <a:pt x="1152128" y="0"/>
                  </a:moveTo>
                  <a:lnTo>
                    <a:pt x="3456384" y="0"/>
                  </a:lnTo>
                  <a:lnTo>
                    <a:pt x="3456384" y="1296144"/>
                  </a:lnTo>
                  <a:lnTo>
                    <a:pt x="2327114" y="1296144"/>
                  </a:lnTo>
                  <a:lnTo>
                    <a:pt x="2327114" y="1790477"/>
                  </a:lnTo>
                  <a:lnTo>
                    <a:pt x="4181322" y="1790477"/>
                  </a:lnTo>
                  <a:lnTo>
                    <a:pt x="4181322" y="1836199"/>
                  </a:lnTo>
                  <a:lnTo>
                    <a:pt x="4181322" y="2340260"/>
                  </a:lnTo>
                  <a:lnTo>
                    <a:pt x="4608512" y="2340260"/>
                  </a:lnTo>
                  <a:lnTo>
                    <a:pt x="4608512" y="2846566"/>
                  </a:lnTo>
                  <a:lnTo>
                    <a:pt x="3708412" y="2846566"/>
                  </a:lnTo>
                  <a:lnTo>
                    <a:pt x="3708412" y="2340260"/>
                  </a:lnTo>
                  <a:lnTo>
                    <a:pt x="4135600" y="2340260"/>
                  </a:lnTo>
                  <a:lnTo>
                    <a:pt x="4135600" y="1836199"/>
                  </a:lnTo>
                  <a:lnTo>
                    <a:pt x="2327119" y="1836199"/>
                  </a:lnTo>
                  <a:lnTo>
                    <a:pt x="2327119" y="2340260"/>
                  </a:lnTo>
                  <a:lnTo>
                    <a:pt x="2754306" y="2340260"/>
                  </a:lnTo>
                  <a:lnTo>
                    <a:pt x="2754306" y="2846566"/>
                  </a:lnTo>
                  <a:lnTo>
                    <a:pt x="1854206" y="2846566"/>
                  </a:lnTo>
                  <a:lnTo>
                    <a:pt x="1854206" y="2340260"/>
                  </a:lnTo>
                  <a:lnTo>
                    <a:pt x="2281395" y="2340260"/>
                  </a:lnTo>
                  <a:lnTo>
                    <a:pt x="2281395" y="1836199"/>
                  </a:lnTo>
                  <a:lnTo>
                    <a:pt x="472910" y="1836199"/>
                  </a:lnTo>
                  <a:lnTo>
                    <a:pt x="472910" y="2340260"/>
                  </a:lnTo>
                  <a:lnTo>
                    <a:pt x="900100" y="2340260"/>
                  </a:lnTo>
                  <a:lnTo>
                    <a:pt x="900100" y="2846566"/>
                  </a:lnTo>
                  <a:lnTo>
                    <a:pt x="0" y="2846566"/>
                  </a:lnTo>
                  <a:lnTo>
                    <a:pt x="0" y="2340260"/>
                  </a:lnTo>
                  <a:lnTo>
                    <a:pt x="427190" y="2340260"/>
                  </a:lnTo>
                  <a:lnTo>
                    <a:pt x="427190" y="1836199"/>
                  </a:lnTo>
                  <a:lnTo>
                    <a:pt x="427189" y="1836199"/>
                  </a:lnTo>
                  <a:lnTo>
                    <a:pt x="427189" y="1790477"/>
                  </a:lnTo>
                  <a:lnTo>
                    <a:pt x="2281395" y="1790477"/>
                  </a:lnTo>
                  <a:lnTo>
                    <a:pt x="2281395" y="1296144"/>
                  </a:lnTo>
                  <a:lnTo>
                    <a:pt x="1152128" y="1296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grpSp>
        <p:nvGrpSpPr>
          <p:cNvPr id="243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1147960" y="5265970"/>
            <a:ext cx="2787800" cy="1091047"/>
            <a:chOff x="673100" y="4913048"/>
            <a:chExt cx="2394314" cy="1031620"/>
          </a:xfrm>
        </p:grpSpPr>
        <p:sp>
          <p:nvSpPr>
            <p:cNvPr id="244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打印机、摄像头、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TWAIN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PS/SC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HID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等默认使用设备重定向。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5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基于上层设备业务功能实现的重定向技术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46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4702100" y="5265970"/>
            <a:ext cx="2787800" cy="1091047"/>
            <a:chOff x="673100" y="4913048"/>
            <a:chExt cx="2394314" cy="1031620"/>
          </a:xfrm>
        </p:grpSpPr>
        <p:sp>
          <p:nvSpPr>
            <p:cNvPr id="247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USB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、串口、并口等，默认使用端口重定向。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8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基于底层端口协议实现的重定向技术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49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7965776" y="5265970"/>
            <a:ext cx="2787800" cy="1091047"/>
            <a:chOff x="673100" y="4913048"/>
            <a:chExt cx="2394314" cy="1031620"/>
          </a:xfrm>
        </p:grpSpPr>
        <p:sp>
          <p:nvSpPr>
            <p:cNvPr id="250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文件夹重定向、剪切板重定向。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1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与具体设备无关的，属于某种通用功能的重定向技术。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12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外设使用故障处理流程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 bwMode="auto">
          <a:xfrm>
            <a:off x="8009622" y="2681194"/>
            <a:ext cx="1224136" cy="1224136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</a:p>
        </p:txBody>
      </p:sp>
      <p:sp>
        <p:nvSpPr>
          <p:cNvPr id="121" name="椭圆 120"/>
          <p:cNvSpPr/>
          <p:nvPr/>
        </p:nvSpPr>
        <p:spPr bwMode="auto">
          <a:xfrm>
            <a:off x="5411701" y="2681194"/>
            <a:ext cx="1224136" cy="1224136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 bwMode="auto">
          <a:xfrm>
            <a:off x="2815974" y="2681194"/>
            <a:ext cx="1224136" cy="1224136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快速界定</a:t>
            </a:r>
            <a:endParaRPr kumimoji="0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 bwMode="auto">
          <a:xfrm>
            <a:off x="4138779" y="3625575"/>
            <a:ext cx="1224136" cy="122413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插拔重试</a:t>
            </a:r>
          </a:p>
        </p:txBody>
      </p:sp>
      <p:sp>
        <p:nvSpPr>
          <p:cNvPr id="126" name="椭圆 125"/>
          <p:cNvSpPr/>
          <p:nvPr/>
        </p:nvSpPr>
        <p:spPr bwMode="auto">
          <a:xfrm>
            <a:off x="6685720" y="3625575"/>
            <a:ext cx="1224136" cy="122413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更新驱动</a:t>
            </a:r>
          </a:p>
        </p:txBody>
      </p:sp>
      <p:cxnSp>
        <p:nvCxnSpPr>
          <p:cNvPr id="140" name="直接连接符 139"/>
          <p:cNvCxnSpPr/>
          <p:nvPr/>
        </p:nvCxnSpPr>
        <p:spPr bwMode="auto">
          <a:xfrm flipH="1">
            <a:off x="1631504" y="3362750"/>
            <a:ext cx="374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任意多边形 155"/>
          <p:cNvSpPr/>
          <p:nvPr/>
        </p:nvSpPr>
        <p:spPr bwMode="auto">
          <a:xfrm>
            <a:off x="803412" y="3340436"/>
            <a:ext cx="10448068" cy="897207"/>
          </a:xfrm>
          <a:custGeom>
            <a:avLst/>
            <a:gdLst>
              <a:gd name="connsiteX0" fmla="*/ 4183370 w 11103048"/>
              <a:gd name="connsiteY0" fmla="*/ 0 h 953452"/>
              <a:gd name="connsiteX1" fmla="*/ 4184103 w 11103048"/>
              <a:gd name="connsiteY1" fmla="*/ 26 h 953452"/>
              <a:gd name="connsiteX2" fmla="*/ 4184806 w 11103048"/>
              <a:gd name="connsiteY2" fmla="*/ 2 h 953452"/>
              <a:gd name="connsiteX3" fmla="*/ 4184806 w 11103048"/>
              <a:gd name="connsiteY3" fmla="*/ 52 h 953452"/>
              <a:gd name="connsiteX4" fmla="*/ 4231893 w 11103048"/>
              <a:gd name="connsiteY4" fmla="*/ 1732 h 953452"/>
              <a:gd name="connsiteX5" fmla="*/ 4248979 w 11103048"/>
              <a:gd name="connsiteY5" fmla="*/ 2910 h 953452"/>
              <a:gd name="connsiteX6" fmla="*/ 4320824 w 11103048"/>
              <a:gd name="connsiteY6" fmla="*/ 12436 h 953452"/>
              <a:gd name="connsiteX7" fmla="*/ 4334848 w 11103048"/>
              <a:gd name="connsiteY7" fmla="*/ 15287 h 953452"/>
              <a:gd name="connsiteX8" fmla="*/ 4394177 w 11103048"/>
              <a:gd name="connsiteY8" fmla="*/ 29017 h 953452"/>
              <a:gd name="connsiteX9" fmla="*/ 4412150 w 11103048"/>
              <a:gd name="connsiteY9" fmla="*/ 33918 h 953452"/>
              <a:gd name="connsiteX10" fmla="*/ 4481028 w 11103048"/>
              <a:gd name="connsiteY10" fmla="*/ 56961 h 953452"/>
              <a:gd name="connsiteX11" fmla="*/ 4489686 w 11103048"/>
              <a:gd name="connsiteY11" fmla="*/ 60596 h 953452"/>
              <a:gd name="connsiteX12" fmla="*/ 4540835 w 11103048"/>
              <a:gd name="connsiteY12" fmla="*/ 83342 h 953452"/>
              <a:gd name="connsiteX13" fmla="*/ 4630280 w 11103048"/>
              <a:gd name="connsiteY13" fmla="*/ 131810 h 953452"/>
              <a:gd name="connsiteX14" fmla="*/ 4630283 w 11103048"/>
              <a:gd name="connsiteY14" fmla="*/ 131812 h 953452"/>
              <a:gd name="connsiteX15" fmla="*/ 4667251 w 11103048"/>
              <a:gd name="connsiteY15" fmla="*/ 157737 h 953452"/>
              <a:gd name="connsiteX16" fmla="*/ 4673594 w 11103048"/>
              <a:gd name="connsiteY16" fmla="*/ 162188 h 953452"/>
              <a:gd name="connsiteX17" fmla="*/ 4673596 w 11103048"/>
              <a:gd name="connsiteY17" fmla="*/ 162187 h 953452"/>
              <a:gd name="connsiteX18" fmla="*/ 4698389 w 11103048"/>
              <a:gd name="connsiteY18" fmla="*/ 179576 h 953452"/>
              <a:gd name="connsiteX19" fmla="*/ 4873492 w 11103048"/>
              <a:gd name="connsiteY19" fmla="*/ 363544 h 953452"/>
              <a:gd name="connsiteX20" fmla="*/ 4914950 w 11103048"/>
              <a:gd name="connsiteY20" fmla="*/ 429565 h 953452"/>
              <a:gd name="connsiteX21" fmla="*/ 4918054 w 11103048"/>
              <a:gd name="connsiteY21" fmla="*/ 435835 h 953452"/>
              <a:gd name="connsiteX22" fmla="*/ 4922161 w 11103048"/>
              <a:gd name="connsiteY22" fmla="*/ 442374 h 953452"/>
              <a:gd name="connsiteX23" fmla="*/ 4919481 w 11103048"/>
              <a:gd name="connsiteY23" fmla="*/ 436960 h 953452"/>
              <a:gd name="connsiteX24" fmla="*/ 4919528 w 11103048"/>
              <a:gd name="connsiteY24" fmla="*/ 436933 h 953452"/>
              <a:gd name="connsiteX25" fmla="*/ 4943721 w 11103048"/>
              <a:gd name="connsiteY25" fmla="*/ 475461 h 953452"/>
              <a:gd name="connsiteX26" fmla="*/ 4957148 w 11103048"/>
              <a:gd name="connsiteY26" fmla="*/ 496843 h 953452"/>
              <a:gd name="connsiteX27" fmla="*/ 4957165 w 11103048"/>
              <a:gd name="connsiteY27" fmla="*/ 496864 h 953452"/>
              <a:gd name="connsiteX28" fmla="*/ 4997297 w 11103048"/>
              <a:gd name="connsiteY28" fmla="*/ 548724 h 953452"/>
              <a:gd name="connsiteX29" fmla="*/ 4998840 w 11103048"/>
              <a:gd name="connsiteY29" fmla="*/ 550373 h 953452"/>
              <a:gd name="connsiteX30" fmla="*/ 5000122 w 11103048"/>
              <a:gd name="connsiteY30" fmla="*/ 552018 h 953452"/>
              <a:gd name="connsiteX31" fmla="*/ 5014119 w 11103048"/>
              <a:gd name="connsiteY31" fmla="*/ 566688 h 953452"/>
              <a:gd name="connsiteX32" fmla="*/ 5041505 w 11103048"/>
              <a:gd name="connsiteY32" fmla="*/ 595932 h 953452"/>
              <a:gd name="connsiteX33" fmla="*/ 5044851 w 11103048"/>
              <a:gd name="connsiteY33" fmla="*/ 598897 h 953452"/>
              <a:gd name="connsiteX34" fmla="*/ 5047685 w 11103048"/>
              <a:gd name="connsiteY34" fmla="*/ 601867 h 953452"/>
              <a:gd name="connsiteX35" fmla="*/ 5064603 w 11103048"/>
              <a:gd name="connsiteY35" fmla="*/ 616400 h 953452"/>
              <a:gd name="connsiteX36" fmla="*/ 5089381 w 11103048"/>
              <a:gd name="connsiteY36" fmla="*/ 638355 h 953452"/>
              <a:gd name="connsiteX37" fmla="*/ 5094747 w 11103048"/>
              <a:gd name="connsiteY37" fmla="*/ 642291 h 953452"/>
              <a:gd name="connsiteX38" fmla="*/ 5099362 w 11103048"/>
              <a:gd name="connsiteY38" fmla="*/ 646256 h 953452"/>
              <a:gd name="connsiteX39" fmla="*/ 5117250 w 11103048"/>
              <a:gd name="connsiteY39" fmla="*/ 658801 h 953452"/>
              <a:gd name="connsiteX40" fmla="*/ 5140532 w 11103048"/>
              <a:gd name="connsiteY40" fmla="*/ 675882 h 953452"/>
              <a:gd name="connsiteX41" fmla="*/ 5148098 w 11103048"/>
              <a:gd name="connsiteY41" fmla="*/ 680435 h 953452"/>
              <a:gd name="connsiteX42" fmla="*/ 5154675 w 11103048"/>
              <a:gd name="connsiteY42" fmla="*/ 685048 h 953452"/>
              <a:gd name="connsiteX43" fmla="*/ 5172629 w 11103048"/>
              <a:gd name="connsiteY43" fmla="*/ 695199 h 953452"/>
              <a:gd name="connsiteX44" fmla="*/ 5194566 w 11103048"/>
              <a:gd name="connsiteY44" fmla="*/ 708402 h 953452"/>
              <a:gd name="connsiteX45" fmla="*/ 5204479 w 11103048"/>
              <a:gd name="connsiteY45" fmla="*/ 713208 h 953452"/>
              <a:gd name="connsiteX46" fmla="*/ 5213148 w 11103048"/>
              <a:gd name="connsiteY46" fmla="*/ 718110 h 953452"/>
              <a:gd name="connsiteX47" fmla="*/ 5230582 w 11103048"/>
              <a:gd name="connsiteY47" fmla="*/ 725864 h 953452"/>
              <a:gd name="connsiteX48" fmla="*/ 5251088 w 11103048"/>
              <a:gd name="connsiteY48" fmla="*/ 735805 h 953452"/>
              <a:gd name="connsiteX49" fmla="*/ 5263462 w 11103048"/>
              <a:gd name="connsiteY49" fmla="*/ 740485 h 953452"/>
              <a:gd name="connsiteX50" fmla="*/ 5274306 w 11103048"/>
              <a:gd name="connsiteY50" fmla="*/ 745308 h 953452"/>
              <a:gd name="connsiteX51" fmla="*/ 5290787 w 11103048"/>
              <a:gd name="connsiteY51" fmla="*/ 750822 h 953452"/>
              <a:gd name="connsiteX52" fmla="*/ 5309709 w 11103048"/>
              <a:gd name="connsiteY52" fmla="*/ 757979 h 953452"/>
              <a:gd name="connsiteX53" fmla="*/ 5324626 w 11103048"/>
              <a:gd name="connsiteY53" fmla="*/ 762142 h 953452"/>
              <a:gd name="connsiteX54" fmla="*/ 5337673 w 11103048"/>
              <a:gd name="connsiteY54" fmla="*/ 766507 h 953452"/>
              <a:gd name="connsiteX55" fmla="*/ 5352864 w 11103048"/>
              <a:gd name="connsiteY55" fmla="*/ 770022 h 953452"/>
              <a:gd name="connsiteX56" fmla="*/ 5370034 w 11103048"/>
              <a:gd name="connsiteY56" fmla="*/ 774815 h 953452"/>
              <a:gd name="connsiteX57" fmla="*/ 5387551 w 11103048"/>
              <a:gd name="connsiteY57" fmla="*/ 778050 h 953452"/>
              <a:gd name="connsiteX58" fmla="*/ 5402770 w 11103048"/>
              <a:gd name="connsiteY58" fmla="*/ 781572 h 953452"/>
              <a:gd name="connsiteX59" fmla="*/ 5416408 w 11103048"/>
              <a:gd name="connsiteY59" fmla="*/ 783381 h 953452"/>
              <a:gd name="connsiteX60" fmla="*/ 5431672 w 11103048"/>
              <a:gd name="connsiteY60" fmla="*/ 786200 h 953452"/>
              <a:gd name="connsiteX61" fmla="*/ 5451833 w 11103048"/>
              <a:gd name="connsiteY61" fmla="*/ 788078 h 953452"/>
              <a:gd name="connsiteX62" fmla="*/ 5469122 w 11103048"/>
              <a:gd name="connsiteY62" fmla="*/ 790370 h 953452"/>
              <a:gd name="connsiteX63" fmla="*/ 5481003 w 11103048"/>
              <a:gd name="connsiteY63" fmla="*/ 790793 h 953452"/>
              <a:gd name="connsiteX64" fmla="*/ 5494231 w 11103048"/>
              <a:gd name="connsiteY64" fmla="*/ 792026 h 953452"/>
              <a:gd name="connsiteX65" fmla="*/ 5517087 w 11103048"/>
              <a:gd name="connsiteY65" fmla="*/ 792081 h 953452"/>
              <a:gd name="connsiteX66" fmla="*/ 5536254 w 11103048"/>
              <a:gd name="connsiteY66" fmla="*/ 792765 h 953452"/>
              <a:gd name="connsiteX67" fmla="*/ 5546232 w 11103048"/>
              <a:gd name="connsiteY67" fmla="*/ 792151 h 953452"/>
              <a:gd name="connsiteX68" fmla="*/ 5549794 w 11103048"/>
              <a:gd name="connsiteY68" fmla="*/ 792161 h 953452"/>
              <a:gd name="connsiteX69" fmla="*/ 5553356 w 11103048"/>
              <a:gd name="connsiteY69" fmla="*/ 792152 h 953452"/>
              <a:gd name="connsiteX70" fmla="*/ 5563333 w 11103048"/>
              <a:gd name="connsiteY70" fmla="*/ 792765 h 953452"/>
              <a:gd name="connsiteX71" fmla="*/ 5582501 w 11103048"/>
              <a:gd name="connsiteY71" fmla="*/ 792081 h 953452"/>
              <a:gd name="connsiteX72" fmla="*/ 5605357 w 11103048"/>
              <a:gd name="connsiteY72" fmla="*/ 792025 h 953452"/>
              <a:gd name="connsiteX73" fmla="*/ 5618585 w 11103048"/>
              <a:gd name="connsiteY73" fmla="*/ 790793 h 953452"/>
              <a:gd name="connsiteX74" fmla="*/ 5630465 w 11103048"/>
              <a:gd name="connsiteY74" fmla="*/ 790370 h 953452"/>
              <a:gd name="connsiteX75" fmla="*/ 5647754 w 11103048"/>
              <a:gd name="connsiteY75" fmla="*/ 788078 h 953452"/>
              <a:gd name="connsiteX76" fmla="*/ 5667915 w 11103048"/>
              <a:gd name="connsiteY76" fmla="*/ 786200 h 953452"/>
              <a:gd name="connsiteX77" fmla="*/ 5683180 w 11103048"/>
              <a:gd name="connsiteY77" fmla="*/ 783381 h 953452"/>
              <a:gd name="connsiteX78" fmla="*/ 5696817 w 11103048"/>
              <a:gd name="connsiteY78" fmla="*/ 781572 h 953452"/>
              <a:gd name="connsiteX79" fmla="*/ 5712037 w 11103048"/>
              <a:gd name="connsiteY79" fmla="*/ 778050 h 953452"/>
              <a:gd name="connsiteX80" fmla="*/ 5729553 w 11103048"/>
              <a:gd name="connsiteY80" fmla="*/ 774815 h 953452"/>
              <a:gd name="connsiteX81" fmla="*/ 5746724 w 11103048"/>
              <a:gd name="connsiteY81" fmla="*/ 770023 h 953452"/>
              <a:gd name="connsiteX82" fmla="*/ 5761915 w 11103048"/>
              <a:gd name="connsiteY82" fmla="*/ 766507 h 953452"/>
              <a:gd name="connsiteX83" fmla="*/ 5774962 w 11103048"/>
              <a:gd name="connsiteY83" fmla="*/ 762141 h 953452"/>
              <a:gd name="connsiteX84" fmla="*/ 5789878 w 11103048"/>
              <a:gd name="connsiteY84" fmla="*/ 757979 h 953452"/>
              <a:gd name="connsiteX85" fmla="*/ 5808801 w 11103048"/>
              <a:gd name="connsiteY85" fmla="*/ 750821 h 953452"/>
              <a:gd name="connsiteX86" fmla="*/ 5825281 w 11103048"/>
              <a:gd name="connsiteY86" fmla="*/ 745308 h 953452"/>
              <a:gd name="connsiteX87" fmla="*/ 5836126 w 11103048"/>
              <a:gd name="connsiteY87" fmla="*/ 740485 h 953452"/>
              <a:gd name="connsiteX88" fmla="*/ 5848499 w 11103048"/>
              <a:gd name="connsiteY88" fmla="*/ 735804 h 953452"/>
              <a:gd name="connsiteX89" fmla="*/ 5869005 w 11103048"/>
              <a:gd name="connsiteY89" fmla="*/ 725863 h 953452"/>
              <a:gd name="connsiteX90" fmla="*/ 5886439 w 11103048"/>
              <a:gd name="connsiteY90" fmla="*/ 718110 h 953452"/>
              <a:gd name="connsiteX91" fmla="*/ 5895108 w 11103048"/>
              <a:gd name="connsiteY91" fmla="*/ 713208 h 953452"/>
              <a:gd name="connsiteX92" fmla="*/ 5905022 w 11103048"/>
              <a:gd name="connsiteY92" fmla="*/ 708402 h 953452"/>
              <a:gd name="connsiteX93" fmla="*/ 5926959 w 11103048"/>
              <a:gd name="connsiteY93" fmla="*/ 695199 h 953452"/>
              <a:gd name="connsiteX94" fmla="*/ 5944913 w 11103048"/>
              <a:gd name="connsiteY94" fmla="*/ 685048 h 953452"/>
              <a:gd name="connsiteX95" fmla="*/ 5951489 w 11103048"/>
              <a:gd name="connsiteY95" fmla="*/ 680435 h 953452"/>
              <a:gd name="connsiteX96" fmla="*/ 5959056 w 11103048"/>
              <a:gd name="connsiteY96" fmla="*/ 675882 h 953452"/>
              <a:gd name="connsiteX97" fmla="*/ 5982338 w 11103048"/>
              <a:gd name="connsiteY97" fmla="*/ 658801 h 953452"/>
              <a:gd name="connsiteX98" fmla="*/ 6000226 w 11103048"/>
              <a:gd name="connsiteY98" fmla="*/ 646256 h 953452"/>
              <a:gd name="connsiteX99" fmla="*/ 6004841 w 11103048"/>
              <a:gd name="connsiteY99" fmla="*/ 642291 h 953452"/>
              <a:gd name="connsiteX100" fmla="*/ 6010206 w 11103048"/>
              <a:gd name="connsiteY100" fmla="*/ 638355 h 953452"/>
              <a:gd name="connsiteX101" fmla="*/ 6034984 w 11103048"/>
              <a:gd name="connsiteY101" fmla="*/ 616400 h 953452"/>
              <a:gd name="connsiteX102" fmla="*/ 6051902 w 11103048"/>
              <a:gd name="connsiteY102" fmla="*/ 601867 h 953452"/>
              <a:gd name="connsiteX103" fmla="*/ 6054737 w 11103048"/>
              <a:gd name="connsiteY103" fmla="*/ 598897 h 953452"/>
              <a:gd name="connsiteX104" fmla="*/ 6058082 w 11103048"/>
              <a:gd name="connsiteY104" fmla="*/ 595932 h 953452"/>
              <a:gd name="connsiteX105" fmla="*/ 6085469 w 11103048"/>
              <a:gd name="connsiteY105" fmla="*/ 566688 h 953452"/>
              <a:gd name="connsiteX106" fmla="*/ 6099466 w 11103048"/>
              <a:gd name="connsiteY106" fmla="*/ 552018 h 953452"/>
              <a:gd name="connsiteX107" fmla="*/ 6100748 w 11103048"/>
              <a:gd name="connsiteY107" fmla="*/ 550372 h 953452"/>
              <a:gd name="connsiteX108" fmla="*/ 6102291 w 11103048"/>
              <a:gd name="connsiteY108" fmla="*/ 548724 h 953452"/>
              <a:gd name="connsiteX109" fmla="*/ 6142422 w 11103048"/>
              <a:gd name="connsiteY109" fmla="*/ 496864 h 953452"/>
              <a:gd name="connsiteX110" fmla="*/ 6142440 w 11103048"/>
              <a:gd name="connsiteY110" fmla="*/ 496843 h 953452"/>
              <a:gd name="connsiteX111" fmla="*/ 6155866 w 11103048"/>
              <a:gd name="connsiteY111" fmla="*/ 475461 h 953452"/>
              <a:gd name="connsiteX112" fmla="*/ 6180060 w 11103048"/>
              <a:gd name="connsiteY112" fmla="*/ 436934 h 953452"/>
              <a:gd name="connsiteX113" fmla="*/ 6180107 w 11103048"/>
              <a:gd name="connsiteY113" fmla="*/ 436960 h 953452"/>
              <a:gd name="connsiteX114" fmla="*/ 6177426 w 11103048"/>
              <a:gd name="connsiteY114" fmla="*/ 442373 h 953452"/>
              <a:gd name="connsiteX115" fmla="*/ 6181533 w 11103048"/>
              <a:gd name="connsiteY115" fmla="*/ 435835 h 953452"/>
              <a:gd name="connsiteX116" fmla="*/ 6184637 w 11103048"/>
              <a:gd name="connsiteY116" fmla="*/ 429565 h 953452"/>
              <a:gd name="connsiteX117" fmla="*/ 6226095 w 11103048"/>
              <a:gd name="connsiteY117" fmla="*/ 363544 h 953452"/>
              <a:gd name="connsiteX118" fmla="*/ 6401198 w 11103048"/>
              <a:gd name="connsiteY118" fmla="*/ 179576 h 953452"/>
              <a:gd name="connsiteX119" fmla="*/ 6425992 w 11103048"/>
              <a:gd name="connsiteY119" fmla="*/ 162187 h 953452"/>
              <a:gd name="connsiteX120" fmla="*/ 6425993 w 11103048"/>
              <a:gd name="connsiteY120" fmla="*/ 162188 h 953452"/>
              <a:gd name="connsiteX121" fmla="*/ 6432337 w 11103048"/>
              <a:gd name="connsiteY121" fmla="*/ 157737 h 953452"/>
              <a:gd name="connsiteX122" fmla="*/ 6469304 w 11103048"/>
              <a:gd name="connsiteY122" fmla="*/ 131812 h 953452"/>
              <a:gd name="connsiteX123" fmla="*/ 6469307 w 11103048"/>
              <a:gd name="connsiteY123" fmla="*/ 131810 h 953452"/>
              <a:gd name="connsiteX124" fmla="*/ 6558753 w 11103048"/>
              <a:gd name="connsiteY124" fmla="*/ 83342 h 953452"/>
              <a:gd name="connsiteX125" fmla="*/ 6609901 w 11103048"/>
              <a:gd name="connsiteY125" fmla="*/ 60596 h 953452"/>
              <a:gd name="connsiteX126" fmla="*/ 6618559 w 11103048"/>
              <a:gd name="connsiteY126" fmla="*/ 56961 h 953452"/>
              <a:gd name="connsiteX127" fmla="*/ 6687437 w 11103048"/>
              <a:gd name="connsiteY127" fmla="*/ 33918 h 953452"/>
              <a:gd name="connsiteX128" fmla="*/ 6705411 w 11103048"/>
              <a:gd name="connsiteY128" fmla="*/ 29018 h 953452"/>
              <a:gd name="connsiteX129" fmla="*/ 6764739 w 11103048"/>
              <a:gd name="connsiteY129" fmla="*/ 15287 h 953452"/>
              <a:gd name="connsiteX130" fmla="*/ 6778764 w 11103048"/>
              <a:gd name="connsiteY130" fmla="*/ 12436 h 953452"/>
              <a:gd name="connsiteX131" fmla="*/ 6850609 w 11103048"/>
              <a:gd name="connsiteY131" fmla="*/ 2910 h 953452"/>
              <a:gd name="connsiteX132" fmla="*/ 6867694 w 11103048"/>
              <a:gd name="connsiteY132" fmla="*/ 1732 h 953452"/>
              <a:gd name="connsiteX133" fmla="*/ 6914781 w 11103048"/>
              <a:gd name="connsiteY133" fmla="*/ 52 h 953452"/>
              <a:gd name="connsiteX134" fmla="*/ 6914782 w 11103048"/>
              <a:gd name="connsiteY134" fmla="*/ 2 h 953452"/>
              <a:gd name="connsiteX135" fmla="*/ 6915485 w 11103048"/>
              <a:gd name="connsiteY135" fmla="*/ 27 h 953452"/>
              <a:gd name="connsiteX136" fmla="*/ 6916217 w 11103048"/>
              <a:gd name="connsiteY136" fmla="*/ 1 h 953452"/>
              <a:gd name="connsiteX137" fmla="*/ 6916218 w 11103048"/>
              <a:gd name="connsiteY137" fmla="*/ 53 h 953452"/>
              <a:gd name="connsiteX138" fmla="*/ 6963306 w 11103048"/>
              <a:gd name="connsiteY138" fmla="*/ 1733 h 953452"/>
              <a:gd name="connsiteX139" fmla="*/ 6980390 w 11103048"/>
              <a:gd name="connsiteY139" fmla="*/ 2911 h 953452"/>
              <a:gd name="connsiteX140" fmla="*/ 7052235 w 11103048"/>
              <a:gd name="connsiteY140" fmla="*/ 12436 h 953452"/>
              <a:gd name="connsiteX141" fmla="*/ 7066260 w 11103048"/>
              <a:gd name="connsiteY141" fmla="*/ 15288 h 953452"/>
              <a:gd name="connsiteX142" fmla="*/ 7125588 w 11103048"/>
              <a:gd name="connsiteY142" fmla="*/ 29019 h 953452"/>
              <a:gd name="connsiteX143" fmla="*/ 7143562 w 11103048"/>
              <a:gd name="connsiteY143" fmla="*/ 33920 h 953452"/>
              <a:gd name="connsiteX144" fmla="*/ 7212440 w 11103048"/>
              <a:gd name="connsiteY144" fmla="*/ 56963 h 953452"/>
              <a:gd name="connsiteX145" fmla="*/ 7221098 w 11103048"/>
              <a:gd name="connsiteY145" fmla="*/ 60597 h 953452"/>
              <a:gd name="connsiteX146" fmla="*/ 7272247 w 11103048"/>
              <a:gd name="connsiteY146" fmla="*/ 83343 h 953452"/>
              <a:gd name="connsiteX147" fmla="*/ 7361691 w 11103048"/>
              <a:gd name="connsiteY147" fmla="*/ 131811 h 953452"/>
              <a:gd name="connsiteX148" fmla="*/ 7361695 w 11103048"/>
              <a:gd name="connsiteY148" fmla="*/ 131813 h 953452"/>
              <a:gd name="connsiteX149" fmla="*/ 7398662 w 11103048"/>
              <a:gd name="connsiteY149" fmla="*/ 157739 h 953452"/>
              <a:gd name="connsiteX150" fmla="*/ 7405005 w 11103048"/>
              <a:gd name="connsiteY150" fmla="*/ 162189 h 953452"/>
              <a:gd name="connsiteX151" fmla="*/ 7405007 w 11103048"/>
              <a:gd name="connsiteY151" fmla="*/ 162188 h 953452"/>
              <a:gd name="connsiteX152" fmla="*/ 7429800 w 11103048"/>
              <a:gd name="connsiteY152" fmla="*/ 179577 h 953452"/>
              <a:gd name="connsiteX153" fmla="*/ 7604905 w 11103048"/>
              <a:gd name="connsiteY153" fmla="*/ 363545 h 953452"/>
              <a:gd name="connsiteX154" fmla="*/ 7646362 w 11103048"/>
              <a:gd name="connsiteY154" fmla="*/ 429567 h 953452"/>
              <a:gd name="connsiteX155" fmla="*/ 7649467 w 11103048"/>
              <a:gd name="connsiteY155" fmla="*/ 435836 h 953452"/>
              <a:gd name="connsiteX156" fmla="*/ 7653573 w 11103048"/>
              <a:gd name="connsiteY156" fmla="*/ 442374 h 953452"/>
              <a:gd name="connsiteX157" fmla="*/ 7650893 w 11103048"/>
              <a:gd name="connsiteY157" fmla="*/ 436961 h 953452"/>
              <a:gd name="connsiteX158" fmla="*/ 7650939 w 11103048"/>
              <a:gd name="connsiteY158" fmla="*/ 436935 h 953452"/>
              <a:gd name="connsiteX159" fmla="*/ 7675133 w 11103048"/>
              <a:gd name="connsiteY159" fmla="*/ 475462 h 953452"/>
              <a:gd name="connsiteX160" fmla="*/ 7688559 w 11103048"/>
              <a:gd name="connsiteY160" fmla="*/ 496844 h 953452"/>
              <a:gd name="connsiteX161" fmla="*/ 7688576 w 11103048"/>
              <a:gd name="connsiteY161" fmla="*/ 496865 h 953452"/>
              <a:gd name="connsiteX162" fmla="*/ 7728708 w 11103048"/>
              <a:gd name="connsiteY162" fmla="*/ 548725 h 953452"/>
              <a:gd name="connsiteX163" fmla="*/ 7730251 w 11103048"/>
              <a:gd name="connsiteY163" fmla="*/ 550374 h 953452"/>
              <a:gd name="connsiteX164" fmla="*/ 7731533 w 11103048"/>
              <a:gd name="connsiteY164" fmla="*/ 552018 h 953452"/>
              <a:gd name="connsiteX165" fmla="*/ 7745530 w 11103048"/>
              <a:gd name="connsiteY165" fmla="*/ 566689 h 953452"/>
              <a:gd name="connsiteX166" fmla="*/ 7772917 w 11103048"/>
              <a:gd name="connsiteY166" fmla="*/ 595932 h 953452"/>
              <a:gd name="connsiteX167" fmla="*/ 7776262 w 11103048"/>
              <a:gd name="connsiteY167" fmla="*/ 598898 h 953452"/>
              <a:gd name="connsiteX168" fmla="*/ 7779097 w 11103048"/>
              <a:gd name="connsiteY168" fmla="*/ 601868 h 953452"/>
              <a:gd name="connsiteX169" fmla="*/ 7796014 w 11103048"/>
              <a:gd name="connsiteY169" fmla="*/ 616401 h 953452"/>
              <a:gd name="connsiteX170" fmla="*/ 7820793 w 11103048"/>
              <a:gd name="connsiteY170" fmla="*/ 638355 h 953452"/>
              <a:gd name="connsiteX171" fmla="*/ 7826158 w 11103048"/>
              <a:gd name="connsiteY171" fmla="*/ 642292 h 953452"/>
              <a:gd name="connsiteX172" fmla="*/ 7830773 w 11103048"/>
              <a:gd name="connsiteY172" fmla="*/ 646256 h 953452"/>
              <a:gd name="connsiteX173" fmla="*/ 7848661 w 11103048"/>
              <a:gd name="connsiteY173" fmla="*/ 658802 h 953452"/>
              <a:gd name="connsiteX174" fmla="*/ 7871943 w 11103048"/>
              <a:gd name="connsiteY174" fmla="*/ 675883 h 953452"/>
              <a:gd name="connsiteX175" fmla="*/ 7879510 w 11103048"/>
              <a:gd name="connsiteY175" fmla="*/ 680436 h 953452"/>
              <a:gd name="connsiteX176" fmla="*/ 7886087 w 11103048"/>
              <a:gd name="connsiteY176" fmla="*/ 685049 h 953452"/>
              <a:gd name="connsiteX177" fmla="*/ 7904041 w 11103048"/>
              <a:gd name="connsiteY177" fmla="*/ 695201 h 953452"/>
              <a:gd name="connsiteX178" fmla="*/ 7925977 w 11103048"/>
              <a:gd name="connsiteY178" fmla="*/ 708403 h 953452"/>
              <a:gd name="connsiteX179" fmla="*/ 7935890 w 11103048"/>
              <a:gd name="connsiteY179" fmla="*/ 713209 h 953452"/>
              <a:gd name="connsiteX180" fmla="*/ 7944561 w 11103048"/>
              <a:gd name="connsiteY180" fmla="*/ 718111 h 953452"/>
              <a:gd name="connsiteX181" fmla="*/ 7961994 w 11103048"/>
              <a:gd name="connsiteY181" fmla="*/ 725864 h 953452"/>
              <a:gd name="connsiteX182" fmla="*/ 7982500 w 11103048"/>
              <a:gd name="connsiteY182" fmla="*/ 735805 h 953452"/>
              <a:gd name="connsiteX183" fmla="*/ 7994873 w 11103048"/>
              <a:gd name="connsiteY183" fmla="*/ 740487 h 953452"/>
              <a:gd name="connsiteX184" fmla="*/ 8005719 w 11103048"/>
              <a:gd name="connsiteY184" fmla="*/ 745309 h 953452"/>
              <a:gd name="connsiteX185" fmla="*/ 8022198 w 11103048"/>
              <a:gd name="connsiteY185" fmla="*/ 750822 h 953452"/>
              <a:gd name="connsiteX186" fmla="*/ 8041120 w 11103048"/>
              <a:gd name="connsiteY186" fmla="*/ 757980 h 953452"/>
              <a:gd name="connsiteX187" fmla="*/ 8056037 w 11103048"/>
              <a:gd name="connsiteY187" fmla="*/ 762143 h 953452"/>
              <a:gd name="connsiteX188" fmla="*/ 8069084 w 11103048"/>
              <a:gd name="connsiteY188" fmla="*/ 766508 h 953452"/>
              <a:gd name="connsiteX189" fmla="*/ 8084275 w 11103048"/>
              <a:gd name="connsiteY189" fmla="*/ 770023 h 953452"/>
              <a:gd name="connsiteX190" fmla="*/ 8101447 w 11103048"/>
              <a:gd name="connsiteY190" fmla="*/ 774816 h 953452"/>
              <a:gd name="connsiteX191" fmla="*/ 8118962 w 11103048"/>
              <a:gd name="connsiteY191" fmla="*/ 778052 h 953452"/>
              <a:gd name="connsiteX192" fmla="*/ 8134182 w 11103048"/>
              <a:gd name="connsiteY192" fmla="*/ 781573 h 953452"/>
              <a:gd name="connsiteX193" fmla="*/ 8147819 w 11103048"/>
              <a:gd name="connsiteY193" fmla="*/ 783381 h 953452"/>
              <a:gd name="connsiteX194" fmla="*/ 8163084 w 11103048"/>
              <a:gd name="connsiteY194" fmla="*/ 786201 h 953452"/>
              <a:gd name="connsiteX195" fmla="*/ 8183246 w 11103048"/>
              <a:gd name="connsiteY195" fmla="*/ 788078 h 953452"/>
              <a:gd name="connsiteX196" fmla="*/ 8200534 w 11103048"/>
              <a:gd name="connsiteY196" fmla="*/ 790370 h 953452"/>
              <a:gd name="connsiteX197" fmla="*/ 8212415 w 11103048"/>
              <a:gd name="connsiteY197" fmla="*/ 790795 h 953452"/>
              <a:gd name="connsiteX198" fmla="*/ 8225643 w 11103048"/>
              <a:gd name="connsiteY198" fmla="*/ 792026 h 953452"/>
              <a:gd name="connsiteX199" fmla="*/ 8248498 w 11103048"/>
              <a:gd name="connsiteY199" fmla="*/ 792082 h 953452"/>
              <a:gd name="connsiteX200" fmla="*/ 8267666 w 11103048"/>
              <a:gd name="connsiteY200" fmla="*/ 792766 h 953452"/>
              <a:gd name="connsiteX201" fmla="*/ 8277644 w 11103048"/>
              <a:gd name="connsiteY201" fmla="*/ 792153 h 953452"/>
              <a:gd name="connsiteX202" fmla="*/ 8282909 w 11103048"/>
              <a:gd name="connsiteY202" fmla="*/ 792166 h 953452"/>
              <a:gd name="connsiteX203" fmla="*/ 8288175 w 11103048"/>
              <a:gd name="connsiteY203" fmla="*/ 792152 h 953452"/>
              <a:gd name="connsiteX204" fmla="*/ 8298152 w 11103048"/>
              <a:gd name="connsiteY204" fmla="*/ 792766 h 953452"/>
              <a:gd name="connsiteX205" fmla="*/ 8317320 w 11103048"/>
              <a:gd name="connsiteY205" fmla="*/ 792082 h 953452"/>
              <a:gd name="connsiteX206" fmla="*/ 8340175 w 11103048"/>
              <a:gd name="connsiteY206" fmla="*/ 792027 h 953452"/>
              <a:gd name="connsiteX207" fmla="*/ 8353404 w 11103048"/>
              <a:gd name="connsiteY207" fmla="*/ 790794 h 953452"/>
              <a:gd name="connsiteX208" fmla="*/ 8365284 w 11103048"/>
              <a:gd name="connsiteY208" fmla="*/ 790370 h 953452"/>
              <a:gd name="connsiteX209" fmla="*/ 8382572 w 11103048"/>
              <a:gd name="connsiteY209" fmla="*/ 788078 h 953452"/>
              <a:gd name="connsiteX210" fmla="*/ 8402733 w 11103048"/>
              <a:gd name="connsiteY210" fmla="*/ 786201 h 953452"/>
              <a:gd name="connsiteX211" fmla="*/ 8417999 w 11103048"/>
              <a:gd name="connsiteY211" fmla="*/ 783381 h 953452"/>
              <a:gd name="connsiteX212" fmla="*/ 8431636 w 11103048"/>
              <a:gd name="connsiteY212" fmla="*/ 781573 h 953452"/>
              <a:gd name="connsiteX213" fmla="*/ 8446855 w 11103048"/>
              <a:gd name="connsiteY213" fmla="*/ 778052 h 953452"/>
              <a:gd name="connsiteX214" fmla="*/ 8464372 w 11103048"/>
              <a:gd name="connsiteY214" fmla="*/ 774815 h 953452"/>
              <a:gd name="connsiteX215" fmla="*/ 8481543 w 11103048"/>
              <a:gd name="connsiteY215" fmla="*/ 770023 h 953452"/>
              <a:gd name="connsiteX216" fmla="*/ 8496734 w 11103048"/>
              <a:gd name="connsiteY216" fmla="*/ 766507 h 953452"/>
              <a:gd name="connsiteX217" fmla="*/ 8509782 w 11103048"/>
              <a:gd name="connsiteY217" fmla="*/ 762142 h 953452"/>
              <a:gd name="connsiteX218" fmla="*/ 8524697 w 11103048"/>
              <a:gd name="connsiteY218" fmla="*/ 757980 h 953452"/>
              <a:gd name="connsiteX219" fmla="*/ 8543619 w 11103048"/>
              <a:gd name="connsiteY219" fmla="*/ 750822 h 953452"/>
              <a:gd name="connsiteX220" fmla="*/ 8560100 w 11103048"/>
              <a:gd name="connsiteY220" fmla="*/ 745308 h 953452"/>
              <a:gd name="connsiteX221" fmla="*/ 8570944 w 11103048"/>
              <a:gd name="connsiteY221" fmla="*/ 740486 h 953452"/>
              <a:gd name="connsiteX222" fmla="*/ 8583318 w 11103048"/>
              <a:gd name="connsiteY222" fmla="*/ 735805 h 953452"/>
              <a:gd name="connsiteX223" fmla="*/ 8603824 w 11103048"/>
              <a:gd name="connsiteY223" fmla="*/ 725865 h 953452"/>
              <a:gd name="connsiteX224" fmla="*/ 8621258 w 11103048"/>
              <a:gd name="connsiteY224" fmla="*/ 718111 h 953452"/>
              <a:gd name="connsiteX225" fmla="*/ 8629927 w 11103048"/>
              <a:gd name="connsiteY225" fmla="*/ 713209 h 953452"/>
              <a:gd name="connsiteX226" fmla="*/ 8639840 w 11103048"/>
              <a:gd name="connsiteY226" fmla="*/ 708403 h 953452"/>
              <a:gd name="connsiteX227" fmla="*/ 8661777 w 11103048"/>
              <a:gd name="connsiteY227" fmla="*/ 695200 h 953452"/>
              <a:gd name="connsiteX228" fmla="*/ 8679731 w 11103048"/>
              <a:gd name="connsiteY228" fmla="*/ 685049 h 953452"/>
              <a:gd name="connsiteX229" fmla="*/ 8686308 w 11103048"/>
              <a:gd name="connsiteY229" fmla="*/ 680435 h 953452"/>
              <a:gd name="connsiteX230" fmla="*/ 8693875 w 11103048"/>
              <a:gd name="connsiteY230" fmla="*/ 675882 h 953452"/>
              <a:gd name="connsiteX231" fmla="*/ 8717157 w 11103048"/>
              <a:gd name="connsiteY231" fmla="*/ 658801 h 953452"/>
              <a:gd name="connsiteX232" fmla="*/ 8735045 w 11103048"/>
              <a:gd name="connsiteY232" fmla="*/ 646256 h 953452"/>
              <a:gd name="connsiteX233" fmla="*/ 8739660 w 11103048"/>
              <a:gd name="connsiteY233" fmla="*/ 642292 h 953452"/>
              <a:gd name="connsiteX234" fmla="*/ 8745025 w 11103048"/>
              <a:gd name="connsiteY234" fmla="*/ 638355 h 953452"/>
              <a:gd name="connsiteX235" fmla="*/ 8769803 w 11103048"/>
              <a:gd name="connsiteY235" fmla="*/ 616400 h 953452"/>
              <a:gd name="connsiteX236" fmla="*/ 8786721 w 11103048"/>
              <a:gd name="connsiteY236" fmla="*/ 601868 h 953452"/>
              <a:gd name="connsiteX237" fmla="*/ 8789556 w 11103048"/>
              <a:gd name="connsiteY237" fmla="*/ 598897 h 953452"/>
              <a:gd name="connsiteX238" fmla="*/ 8792901 w 11103048"/>
              <a:gd name="connsiteY238" fmla="*/ 595933 h 953452"/>
              <a:gd name="connsiteX239" fmla="*/ 8820287 w 11103048"/>
              <a:gd name="connsiteY239" fmla="*/ 566689 h 953452"/>
              <a:gd name="connsiteX240" fmla="*/ 8834285 w 11103048"/>
              <a:gd name="connsiteY240" fmla="*/ 552018 h 953452"/>
              <a:gd name="connsiteX241" fmla="*/ 8835567 w 11103048"/>
              <a:gd name="connsiteY241" fmla="*/ 550373 h 953452"/>
              <a:gd name="connsiteX242" fmla="*/ 8837109 w 11103048"/>
              <a:gd name="connsiteY242" fmla="*/ 548724 h 953452"/>
              <a:gd name="connsiteX243" fmla="*/ 8877241 w 11103048"/>
              <a:gd name="connsiteY243" fmla="*/ 496865 h 953452"/>
              <a:gd name="connsiteX244" fmla="*/ 8877258 w 11103048"/>
              <a:gd name="connsiteY244" fmla="*/ 496844 h 953452"/>
              <a:gd name="connsiteX245" fmla="*/ 8890685 w 11103048"/>
              <a:gd name="connsiteY245" fmla="*/ 475461 h 953452"/>
              <a:gd name="connsiteX246" fmla="*/ 8914879 w 11103048"/>
              <a:gd name="connsiteY246" fmla="*/ 436935 h 953452"/>
              <a:gd name="connsiteX247" fmla="*/ 8914926 w 11103048"/>
              <a:gd name="connsiteY247" fmla="*/ 436960 h 953452"/>
              <a:gd name="connsiteX248" fmla="*/ 8912245 w 11103048"/>
              <a:gd name="connsiteY248" fmla="*/ 442373 h 953452"/>
              <a:gd name="connsiteX249" fmla="*/ 8916352 w 11103048"/>
              <a:gd name="connsiteY249" fmla="*/ 435836 h 953452"/>
              <a:gd name="connsiteX250" fmla="*/ 8919456 w 11103048"/>
              <a:gd name="connsiteY250" fmla="*/ 429566 h 953452"/>
              <a:gd name="connsiteX251" fmla="*/ 8960913 w 11103048"/>
              <a:gd name="connsiteY251" fmla="*/ 363544 h 953452"/>
              <a:gd name="connsiteX252" fmla="*/ 9136017 w 11103048"/>
              <a:gd name="connsiteY252" fmla="*/ 179576 h 953452"/>
              <a:gd name="connsiteX253" fmla="*/ 9160811 w 11103048"/>
              <a:gd name="connsiteY253" fmla="*/ 162188 h 953452"/>
              <a:gd name="connsiteX254" fmla="*/ 9160812 w 11103048"/>
              <a:gd name="connsiteY254" fmla="*/ 162188 h 953452"/>
              <a:gd name="connsiteX255" fmla="*/ 9167156 w 11103048"/>
              <a:gd name="connsiteY255" fmla="*/ 157738 h 953452"/>
              <a:gd name="connsiteX256" fmla="*/ 9204123 w 11103048"/>
              <a:gd name="connsiteY256" fmla="*/ 131812 h 953452"/>
              <a:gd name="connsiteX257" fmla="*/ 9204126 w 11103048"/>
              <a:gd name="connsiteY257" fmla="*/ 131811 h 953452"/>
              <a:gd name="connsiteX258" fmla="*/ 9293572 w 11103048"/>
              <a:gd name="connsiteY258" fmla="*/ 83343 h 953452"/>
              <a:gd name="connsiteX259" fmla="*/ 9344721 w 11103048"/>
              <a:gd name="connsiteY259" fmla="*/ 60597 h 953452"/>
              <a:gd name="connsiteX260" fmla="*/ 9353378 w 11103048"/>
              <a:gd name="connsiteY260" fmla="*/ 56963 h 953452"/>
              <a:gd name="connsiteX261" fmla="*/ 9422255 w 11103048"/>
              <a:gd name="connsiteY261" fmla="*/ 33919 h 953452"/>
              <a:gd name="connsiteX262" fmla="*/ 9440229 w 11103048"/>
              <a:gd name="connsiteY262" fmla="*/ 29019 h 953452"/>
              <a:gd name="connsiteX263" fmla="*/ 9499558 w 11103048"/>
              <a:gd name="connsiteY263" fmla="*/ 15288 h 953452"/>
              <a:gd name="connsiteX264" fmla="*/ 9513582 w 11103048"/>
              <a:gd name="connsiteY264" fmla="*/ 12436 h 953452"/>
              <a:gd name="connsiteX265" fmla="*/ 9585428 w 11103048"/>
              <a:gd name="connsiteY265" fmla="*/ 2910 h 953452"/>
              <a:gd name="connsiteX266" fmla="*/ 9602513 w 11103048"/>
              <a:gd name="connsiteY266" fmla="*/ 1731 h 953452"/>
              <a:gd name="connsiteX267" fmla="*/ 9619976 w 11103048"/>
              <a:gd name="connsiteY267" fmla="*/ 1109 h 953452"/>
              <a:gd name="connsiteX268" fmla="*/ 9619976 w 11103048"/>
              <a:gd name="connsiteY268" fmla="*/ 1 h 953452"/>
              <a:gd name="connsiteX269" fmla="*/ 9651036 w 11103048"/>
              <a:gd name="connsiteY269" fmla="*/ 1 h 953452"/>
              <a:gd name="connsiteX270" fmla="*/ 11103048 w 11103048"/>
              <a:gd name="connsiteY270" fmla="*/ 1 h 953452"/>
              <a:gd name="connsiteX271" fmla="*/ 11103048 w 11103048"/>
              <a:gd name="connsiteY271" fmla="*/ 160921 h 953452"/>
              <a:gd name="connsiteX272" fmla="*/ 9650829 w 11103048"/>
              <a:gd name="connsiteY272" fmla="*/ 160921 h 953452"/>
              <a:gd name="connsiteX273" fmla="*/ 9629749 w 11103048"/>
              <a:gd name="connsiteY273" fmla="*/ 160972 h 953452"/>
              <a:gd name="connsiteX274" fmla="*/ 9616521 w 11103048"/>
              <a:gd name="connsiteY274" fmla="*/ 162203 h 953452"/>
              <a:gd name="connsiteX275" fmla="*/ 9604641 w 11103048"/>
              <a:gd name="connsiteY275" fmla="*/ 162628 h 953452"/>
              <a:gd name="connsiteX276" fmla="*/ 9587352 w 11103048"/>
              <a:gd name="connsiteY276" fmla="*/ 164920 h 953452"/>
              <a:gd name="connsiteX277" fmla="*/ 9567191 w 11103048"/>
              <a:gd name="connsiteY277" fmla="*/ 166797 h 953452"/>
              <a:gd name="connsiteX278" fmla="*/ 9551924 w 11103048"/>
              <a:gd name="connsiteY278" fmla="*/ 169617 h 953452"/>
              <a:gd name="connsiteX279" fmla="*/ 9538288 w 11103048"/>
              <a:gd name="connsiteY279" fmla="*/ 171425 h 953452"/>
              <a:gd name="connsiteX280" fmla="*/ 9523069 w 11103048"/>
              <a:gd name="connsiteY280" fmla="*/ 174946 h 953452"/>
              <a:gd name="connsiteX281" fmla="*/ 9505552 w 11103048"/>
              <a:gd name="connsiteY281" fmla="*/ 178183 h 953452"/>
              <a:gd name="connsiteX282" fmla="*/ 9488381 w 11103048"/>
              <a:gd name="connsiteY282" fmla="*/ 182974 h 953452"/>
              <a:gd name="connsiteX283" fmla="*/ 9473191 w 11103048"/>
              <a:gd name="connsiteY283" fmla="*/ 186491 h 953452"/>
              <a:gd name="connsiteX284" fmla="*/ 9460143 w 11103048"/>
              <a:gd name="connsiteY284" fmla="*/ 190855 h 953452"/>
              <a:gd name="connsiteX285" fmla="*/ 9445227 w 11103048"/>
              <a:gd name="connsiteY285" fmla="*/ 195017 h 953452"/>
              <a:gd name="connsiteX286" fmla="*/ 9426305 w 11103048"/>
              <a:gd name="connsiteY286" fmla="*/ 202176 h 953452"/>
              <a:gd name="connsiteX287" fmla="*/ 9409824 w 11103048"/>
              <a:gd name="connsiteY287" fmla="*/ 207690 h 953452"/>
              <a:gd name="connsiteX288" fmla="*/ 9398980 w 11103048"/>
              <a:gd name="connsiteY288" fmla="*/ 212512 h 953452"/>
              <a:gd name="connsiteX289" fmla="*/ 9386606 w 11103048"/>
              <a:gd name="connsiteY289" fmla="*/ 217192 h 953452"/>
              <a:gd name="connsiteX290" fmla="*/ 9366101 w 11103048"/>
              <a:gd name="connsiteY290" fmla="*/ 227134 h 953452"/>
              <a:gd name="connsiteX291" fmla="*/ 9348667 w 11103048"/>
              <a:gd name="connsiteY291" fmla="*/ 234887 h 953452"/>
              <a:gd name="connsiteX292" fmla="*/ 9339997 w 11103048"/>
              <a:gd name="connsiteY292" fmla="*/ 239788 h 953452"/>
              <a:gd name="connsiteX293" fmla="*/ 9330084 w 11103048"/>
              <a:gd name="connsiteY293" fmla="*/ 244595 h 953452"/>
              <a:gd name="connsiteX294" fmla="*/ 9308147 w 11103048"/>
              <a:gd name="connsiteY294" fmla="*/ 257798 h 953452"/>
              <a:gd name="connsiteX295" fmla="*/ 9290193 w 11103048"/>
              <a:gd name="connsiteY295" fmla="*/ 267949 h 953452"/>
              <a:gd name="connsiteX296" fmla="*/ 9283616 w 11103048"/>
              <a:gd name="connsiteY296" fmla="*/ 272561 h 953452"/>
              <a:gd name="connsiteX297" fmla="*/ 9276050 w 11103048"/>
              <a:gd name="connsiteY297" fmla="*/ 277115 h 953452"/>
              <a:gd name="connsiteX298" fmla="*/ 9252768 w 11103048"/>
              <a:gd name="connsiteY298" fmla="*/ 294197 h 953452"/>
              <a:gd name="connsiteX299" fmla="*/ 9234879 w 11103048"/>
              <a:gd name="connsiteY299" fmla="*/ 306742 h 953452"/>
              <a:gd name="connsiteX300" fmla="*/ 9230265 w 11103048"/>
              <a:gd name="connsiteY300" fmla="*/ 310706 h 953452"/>
              <a:gd name="connsiteX301" fmla="*/ 9224900 w 11103048"/>
              <a:gd name="connsiteY301" fmla="*/ 314644 h 953452"/>
              <a:gd name="connsiteX302" fmla="*/ 9200122 w 11103048"/>
              <a:gd name="connsiteY302" fmla="*/ 336597 h 953452"/>
              <a:gd name="connsiteX303" fmla="*/ 9183203 w 11103048"/>
              <a:gd name="connsiteY303" fmla="*/ 351129 h 953452"/>
              <a:gd name="connsiteX304" fmla="*/ 9180368 w 11103048"/>
              <a:gd name="connsiteY304" fmla="*/ 354100 h 953452"/>
              <a:gd name="connsiteX305" fmla="*/ 9177023 w 11103048"/>
              <a:gd name="connsiteY305" fmla="*/ 357065 h 953452"/>
              <a:gd name="connsiteX306" fmla="*/ 9149636 w 11103048"/>
              <a:gd name="connsiteY306" fmla="*/ 386308 h 953452"/>
              <a:gd name="connsiteX307" fmla="*/ 9135640 w 11103048"/>
              <a:gd name="connsiteY307" fmla="*/ 400979 h 953452"/>
              <a:gd name="connsiteX308" fmla="*/ 9134358 w 11103048"/>
              <a:gd name="connsiteY308" fmla="*/ 402625 h 953452"/>
              <a:gd name="connsiteX309" fmla="*/ 9132815 w 11103048"/>
              <a:gd name="connsiteY309" fmla="*/ 404273 h 953452"/>
              <a:gd name="connsiteX310" fmla="*/ 9092683 w 11103048"/>
              <a:gd name="connsiteY310" fmla="*/ 456132 h 953452"/>
              <a:gd name="connsiteX311" fmla="*/ 9092666 w 11103048"/>
              <a:gd name="connsiteY311" fmla="*/ 456154 h 953452"/>
              <a:gd name="connsiteX312" fmla="*/ 9079239 w 11103048"/>
              <a:gd name="connsiteY312" fmla="*/ 477536 h 953452"/>
              <a:gd name="connsiteX313" fmla="*/ 9055046 w 11103048"/>
              <a:gd name="connsiteY313" fmla="*/ 516063 h 953452"/>
              <a:gd name="connsiteX314" fmla="*/ 9054999 w 11103048"/>
              <a:gd name="connsiteY314" fmla="*/ 516037 h 953452"/>
              <a:gd name="connsiteX315" fmla="*/ 9054759 w 11103048"/>
              <a:gd name="connsiteY315" fmla="*/ 516520 h 953452"/>
              <a:gd name="connsiteX316" fmla="*/ 9054758 w 11103048"/>
              <a:gd name="connsiteY316" fmla="*/ 516524 h 953452"/>
              <a:gd name="connsiteX317" fmla="*/ 9054757 w 11103048"/>
              <a:gd name="connsiteY317" fmla="*/ 516525 h 953452"/>
              <a:gd name="connsiteX318" fmla="*/ 9008084 w 11103048"/>
              <a:gd name="connsiteY318" fmla="*/ 590851 h 953452"/>
              <a:gd name="connsiteX319" fmla="*/ 8832980 w 11103048"/>
              <a:gd name="connsiteY319" fmla="*/ 774819 h 953452"/>
              <a:gd name="connsiteX320" fmla="*/ 8808187 w 11103048"/>
              <a:gd name="connsiteY320" fmla="*/ 792207 h 953452"/>
              <a:gd name="connsiteX321" fmla="*/ 8808234 w 11103048"/>
              <a:gd name="connsiteY321" fmla="*/ 791425 h 953452"/>
              <a:gd name="connsiteX322" fmla="*/ 8802769 w 11103048"/>
              <a:gd name="connsiteY322" fmla="*/ 795260 h 953452"/>
              <a:gd name="connsiteX323" fmla="*/ 8765803 w 11103048"/>
              <a:gd name="connsiteY323" fmla="*/ 821185 h 953452"/>
              <a:gd name="connsiteX324" fmla="*/ 8765798 w 11103048"/>
              <a:gd name="connsiteY324" fmla="*/ 821186 h 953452"/>
              <a:gd name="connsiteX325" fmla="*/ 8676352 w 11103048"/>
              <a:gd name="connsiteY325" fmla="*/ 869654 h 953452"/>
              <a:gd name="connsiteX326" fmla="*/ 8625204 w 11103048"/>
              <a:gd name="connsiteY326" fmla="*/ 892401 h 953452"/>
              <a:gd name="connsiteX327" fmla="*/ 8616547 w 11103048"/>
              <a:gd name="connsiteY327" fmla="*/ 896036 h 953452"/>
              <a:gd name="connsiteX328" fmla="*/ 8547669 w 11103048"/>
              <a:gd name="connsiteY328" fmla="*/ 919077 h 953452"/>
              <a:gd name="connsiteX329" fmla="*/ 8529696 w 11103048"/>
              <a:gd name="connsiteY329" fmla="*/ 923980 h 953452"/>
              <a:gd name="connsiteX330" fmla="*/ 8470366 w 11103048"/>
              <a:gd name="connsiteY330" fmla="*/ 937709 h 953452"/>
              <a:gd name="connsiteX331" fmla="*/ 8456342 w 11103048"/>
              <a:gd name="connsiteY331" fmla="*/ 940562 h 953452"/>
              <a:gd name="connsiteX332" fmla="*/ 8384496 w 11103048"/>
              <a:gd name="connsiteY332" fmla="*/ 950088 h 953452"/>
              <a:gd name="connsiteX333" fmla="*/ 8367411 w 11103048"/>
              <a:gd name="connsiteY333" fmla="*/ 951265 h 953452"/>
              <a:gd name="connsiteX334" fmla="*/ 8307313 w 11103048"/>
              <a:gd name="connsiteY334" fmla="*/ 953409 h 953452"/>
              <a:gd name="connsiteX335" fmla="*/ 8290083 w 11103048"/>
              <a:gd name="connsiteY335" fmla="*/ 953451 h 953452"/>
              <a:gd name="connsiteX336" fmla="*/ 8282912 w 11103048"/>
              <a:gd name="connsiteY336" fmla="*/ 953012 h 953452"/>
              <a:gd name="connsiteX337" fmla="*/ 8275736 w 11103048"/>
              <a:gd name="connsiteY337" fmla="*/ 953452 h 953452"/>
              <a:gd name="connsiteX338" fmla="*/ 8258506 w 11103048"/>
              <a:gd name="connsiteY338" fmla="*/ 953410 h 953452"/>
              <a:gd name="connsiteX339" fmla="*/ 8198407 w 11103048"/>
              <a:gd name="connsiteY339" fmla="*/ 951265 h 953452"/>
              <a:gd name="connsiteX340" fmla="*/ 8181322 w 11103048"/>
              <a:gd name="connsiteY340" fmla="*/ 950087 h 953452"/>
              <a:gd name="connsiteX341" fmla="*/ 8109477 w 11103048"/>
              <a:gd name="connsiteY341" fmla="*/ 940562 h 953452"/>
              <a:gd name="connsiteX342" fmla="*/ 8095452 w 11103048"/>
              <a:gd name="connsiteY342" fmla="*/ 937710 h 953452"/>
              <a:gd name="connsiteX343" fmla="*/ 8036122 w 11103048"/>
              <a:gd name="connsiteY343" fmla="*/ 923980 h 953452"/>
              <a:gd name="connsiteX344" fmla="*/ 8018149 w 11103048"/>
              <a:gd name="connsiteY344" fmla="*/ 919078 h 953452"/>
              <a:gd name="connsiteX345" fmla="*/ 7949271 w 11103048"/>
              <a:gd name="connsiteY345" fmla="*/ 896036 h 953452"/>
              <a:gd name="connsiteX346" fmla="*/ 7940614 w 11103048"/>
              <a:gd name="connsiteY346" fmla="*/ 892402 h 953452"/>
              <a:gd name="connsiteX347" fmla="*/ 7889466 w 11103048"/>
              <a:gd name="connsiteY347" fmla="*/ 869655 h 953452"/>
              <a:gd name="connsiteX348" fmla="*/ 7800021 w 11103048"/>
              <a:gd name="connsiteY348" fmla="*/ 821187 h 953452"/>
              <a:gd name="connsiteX349" fmla="*/ 7800016 w 11103048"/>
              <a:gd name="connsiteY349" fmla="*/ 821185 h 953452"/>
              <a:gd name="connsiteX350" fmla="*/ 7763050 w 11103048"/>
              <a:gd name="connsiteY350" fmla="*/ 795261 h 953452"/>
              <a:gd name="connsiteX351" fmla="*/ 7757584 w 11103048"/>
              <a:gd name="connsiteY351" fmla="*/ 791425 h 953452"/>
              <a:gd name="connsiteX352" fmla="*/ 7757632 w 11103048"/>
              <a:gd name="connsiteY352" fmla="*/ 792207 h 953452"/>
              <a:gd name="connsiteX353" fmla="*/ 7732838 w 11103048"/>
              <a:gd name="connsiteY353" fmla="*/ 774819 h 953452"/>
              <a:gd name="connsiteX354" fmla="*/ 7557734 w 11103048"/>
              <a:gd name="connsiteY354" fmla="*/ 590851 h 953452"/>
              <a:gd name="connsiteX355" fmla="*/ 7511062 w 11103048"/>
              <a:gd name="connsiteY355" fmla="*/ 516525 h 953452"/>
              <a:gd name="connsiteX356" fmla="*/ 7511060 w 11103048"/>
              <a:gd name="connsiteY356" fmla="*/ 516523 h 953452"/>
              <a:gd name="connsiteX357" fmla="*/ 7511058 w 11103048"/>
              <a:gd name="connsiteY357" fmla="*/ 516520 h 953452"/>
              <a:gd name="connsiteX358" fmla="*/ 7510819 w 11103048"/>
              <a:gd name="connsiteY358" fmla="*/ 516038 h 953452"/>
              <a:gd name="connsiteX359" fmla="*/ 7510772 w 11103048"/>
              <a:gd name="connsiteY359" fmla="*/ 516064 h 953452"/>
              <a:gd name="connsiteX360" fmla="*/ 7486579 w 11103048"/>
              <a:gd name="connsiteY360" fmla="*/ 477536 h 953452"/>
              <a:gd name="connsiteX361" fmla="*/ 7473153 w 11103048"/>
              <a:gd name="connsiteY361" fmla="*/ 456154 h 953452"/>
              <a:gd name="connsiteX362" fmla="*/ 7473134 w 11103048"/>
              <a:gd name="connsiteY362" fmla="*/ 456133 h 953452"/>
              <a:gd name="connsiteX363" fmla="*/ 7433003 w 11103048"/>
              <a:gd name="connsiteY363" fmla="*/ 404274 h 953452"/>
              <a:gd name="connsiteX364" fmla="*/ 7431460 w 11103048"/>
              <a:gd name="connsiteY364" fmla="*/ 402625 h 953452"/>
              <a:gd name="connsiteX365" fmla="*/ 7430179 w 11103048"/>
              <a:gd name="connsiteY365" fmla="*/ 400980 h 953452"/>
              <a:gd name="connsiteX366" fmla="*/ 7416181 w 11103048"/>
              <a:gd name="connsiteY366" fmla="*/ 386309 h 953452"/>
              <a:gd name="connsiteX367" fmla="*/ 7388795 w 11103048"/>
              <a:gd name="connsiteY367" fmla="*/ 357066 h 953452"/>
              <a:gd name="connsiteX368" fmla="*/ 7385450 w 11103048"/>
              <a:gd name="connsiteY368" fmla="*/ 354101 h 953452"/>
              <a:gd name="connsiteX369" fmla="*/ 7382615 w 11103048"/>
              <a:gd name="connsiteY369" fmla="*/ 351130 h 953452"/>
              <a:gd name="connsiteX370" fmla="*/ 7365696 w 11103048"/>
              <a:gd name="connsiteY370" fmla="*/ 336598 h 953452"/>
              <a:gd name="connsiteX371" fmla="*/ 7340919 w 11103048"/>
              <a:gd name="connsiteY371" fmla="*/ 314643 h 953452"/>
              <a:gd name="connsiteX372" fmla="*/ 7335553 w 11103048"/>
              <a:gd name="connsiteY372" fmla="*/ 310707 h 953452"/>
              <a:gd name="connsiteX373" fmla="*/ 7330939 w 11103048"/>
              <a:gd name="connsiteY373" fmla="*/ 306742 h 953452"/>
              <a:gd name="connsiteX374" fmla="*/ 7313050 w 11103048"/>
              <a:gd name="connsiteY374" fmla="*/ 294197 h 953452"/>
              <a:gd name="connsiteX375" fmla="*/ 7289769 w 11103048"/>
              <a:gd name="connsiteY375" fmla="*/ 277115 h 953452"/>
              <a:gd name="connsiteX376" fmla="*/ 7282202 w 11103048"/>
              <a:gd name="connsiteY376" fmla="*/ 272562 h 953452"/>
              <a:gd name="connsiteX377" fmla="*/ 7275625 w 11103048"/>
              <a:gd name="connsiteY377" fmla="*/ 267950 h 953452"/>
              <a:gd name="connsiteX378" fmla="*/ 7257671 w 11103048"/>
              <a:gd name="connsiteY378" fmla="*/ 257799 h 953452"/>
              <a:gd name="connsiteX379" fmla="*/ 7235735 w 11103048"/>
              <a:gd name="connsiteY379" fmla="*/ 244596 h 953452"/>
              <a:gd name="connsiteX380" fmla="*/ 7225821 w 11103048"/>
              <a:gd name="connsiteY380" fmla="*/ 239789 h 953452"/>
              <a:gd name="connsiteX381" fmla="*/ 7217151 w 11103048"/>
              <a:gd name="connsiteY381" fmla="*/ 234887 h 953452"/>
              <a:gd name="connsiteX382" fmla="*/ 7199717 w 11103048"/>
              <a:gd name="connsiteY382" fmla="*/ 227134 h 953452"/>
              <a:gd name="connsiteX383" fmla="*/ 7179211 w 11103048"/>
              <a:gd name="connsiteY383" fmla="*/ 217193 h 953452"/>
              <a:gd name="connsiteX384" fmla="*/ 7166839 w 11103048"/>
              <a:gd name="connsiteY384" fmla="*/ 212512 h 953452"/>
              <a:gd name="connsiteX385" fmla="*/ 7155993 w 11103048"/>
              <a:gd name="connsiteY385" fmla="*/ 207689 h 953452"/>
              <a:gd name="connsiteX386" fmla="*/ 7139513 w 11103048"/>
              <a:gd name="connsiteY386" fmla="*/ 202176 h 953452"/>
              <a:gd name="connsiteX387" fmla="*/ 7120592 w 11103048"/>
              <a:gd name="connsiteY387" fmla="*/ 195018 h 953452"/>
              <a:gd name="connsiteX388" fmla="*/ 7105675 w 11103048"/>
              <a:gd name="connsiteY388" fmla="*/ 190856 h 953452"/>
              <a:gd name="connsiteX389" fmla="*/ 7092627 w 11103048"/>
              <a:gd name="connsiteY389" fmla="*/ 186491 h 953452"/>
              <a:gd name="connsiteX390" fmla="*/ 7077436 w 11103048"/>
              <a:gd name="connsiteY390" fmla="*/ 182974 h 953452"/>
              <a:gd name="connsiteX391" fmla="*/ 7060265 w 11103048"/>
              <a:gd name="connsiteY391" fmla="*/ 178183 h 953452"/>
              <a:gd name="connsiteX392" fmla="*/ 7042748 w 11103048"/>
              <a:gd name="connsiteY392" fmla="*/ 174947 h 953452"/>
              <a:gd name="connsiteX393" fmla="*/ 7027530 w 11103048"/>
              <a:gd name="connsiteY393" fmla="*/ 171425 h 953452"/>
              <a:gd name="connsiteX394" fmla="*/ 7013893 w 11103048"/>
              <a:gd name="connsiteY394" fmla="*/ 169617 h 953452"/>
              <a:gd name="connsiteX395" fmla="*/ 6998628 w 11103048"/>
              <a:gd name="connsiteY395" fmla="*/ 166797 h 953452"/>
              <a:gd name="connsiteX396" fmla="*/ 6978466 w 11103048"/>
              <a:gd name="connsiteY396" fmla="*/ 164920 h 953452"/>
              <a:gd name="connsiteX397" fmla="*/ 6961177 w 11103048"/>
              <a:gd name="connsiteY397" fmla="*/ 162628 h 953452"/>
              <a:gd name="connsiteX398" fmla="*/ 6949297 w 11103048"/>
              <a:gd name="connsiteY398" fmla="*/ 162203 h 953452"/>
              <a:gd name="connsiteX399" fmla="*/ 6936070 w 11103048"/>
              <a:gd name="connsiteY399" fmla="*/ 160972 h 953452"/>
              <a:gd name="connsiteX400" fmla="*/ 6915292 w 11103048"/>
              <a:gd name="connsiteY400" fmla="*/ 160922 h 953452"/>
              <a:gd name="connsiteX401" fmla="*/ 6894930 w 11103048"/>
              <a:gd name="connsiteY401" fmla="*/ 160971 h 953452"/>
              <a:gd name="connsiteX402" fmla="*/ 6881702 w 11103048"/>
              <a:gd name="connsiteY402" fmla="*/ 162202 h 953452"/>
              <a:gd name="connsiteX403" fmla="*/ 6869821 w 11103048"/>
              <a:gd name="connsiteY403" fmla="*/ 162627 h 953452"/>
              <a:gd name="connsiteX404" fmla="*/ 6852533 w 11103048"/>
              <a:gd name="connsiteY404" fmla="*/ 164919 h 953452"/>
              <a:gd name="connsiteX405" fmla="*/ 6832372 w 11103048"/>
              <a:gd name="connsiteY405" fmla="*/ 166796 h 953452"/>
              <a:gd name="connsiteX406" fmla="*/ 6817106 w 11103048"/>
              <a:gd name="connsiteY406" fmla="*/ 169615 h 953452"/>
              <a:gd name="connsiteX407" fmla="*/ 6803469 w 11103048"/>
              <a:gd name="connsiteY407" fmla="*/ 171425 h 953452"/>
              <a:gd name="connsiteX408" fmla="*/ 6788250 w 11103048"/>
              <a:gd name="connsiteY408" fmla="*/ 174946 h 953452"/>
              <a:gd name="connsiteX409" fmla="*/ 6770734 w 11103048"/>
              <a:gd name="connsiteY409" fmla="*/ 178182 h 953452"/>
              <a:gd name="connsiteX410" fmla="*/ 6753562 w 11103048"/>
              <a:gd name="connsiteY410" fmla="*/ 182974 h 953452"/>
              <a:gd name="connsiteX411" fmla="*/ 6738372 w 11103048"/>
              <a:gd name="connsiteY411" fmla="*/ 186490 h 953452"/>
              <a:gd name="connsiteX412" fmla="*/ 6725324 w 11103048"/>
              <a:gd name="connsiteY412" fmla="*/ 190855 h 953452"/>
              <a:gd name="connsiteX413" fmla="*/ 6710408 w 11103048"/>
              <a:gd name="connsiteY413" fmla="*/ 195017 h 953452"/>
              <a:gd name="connsiteX414" fmla="*/ 6691486 w 11103048"/>
              <a:gd name="connsiteY414" fmla="*/ 202175 h 953452"/>
              <a:gd name="connsiteX415" fmla="*/ 6675006 w 11103048"/>
              <a:gd name="connsiteY415" fmla="*/ 207688 h 953452"/>
              <a:gd name="connsiteX416" fmla="*/ 6664161 w 11103048"/>
              <a:gd name="connsiteY416" fmla="*/ 212511 h 953452"/>
              <a:gd name="connsiteX417" fmla="*/ 6651787 w 11103048"/>
              <a:gd name="connsiteY417" fmla="*/ 217192 h 953452"/>
              <a:gd name="connsiteX418" fmla="*/ 6631282 w 11103048"/>
              <a:gd name="connsiteY418" fmla="*/ 227133 h 953452"/>
              <a:gd name="connsiteX419" fmla="*/ 6613848 w 11103048"/>
              <a:gd name="connsiteY419" fmla="*/ 234886 h 953452"/>
              <a:gd name="connsiteX420" fmla="*/ 6605178 w 11103048"/>
              <a:gd name="connsiteY420" fmla="*/ 239788 h 953452"/>
              <a:gd name="connsiteX421" fmla="*/ 6595265 w 11103048"/>
              <a:gd name="connsiteY421" fmla="*/ 244595 h 953452"/>
              <a:gd name="connsiteX422" fmla="*/ 6573328 w 11103048"/>
              <a:gd name="connsiteY422" fmla="*/ 257797 h 953452"/>
              <a:gd name="connsiteX423" fmla="*/ 6555374 w 11103048"/>
              <a:gd name="connsiteY423" fmla="*/ 267949 h 953452"/>
              <a:gd name="connsiteX424" fmla="*/ 6548797 w 11103048"/>
              <a:gd name="connsiteY424" fmla="*/ 272561 h 953452"/>
              <a:gd name="connsiteX425" fmla="*/ 6541231 w 11103048"/>
              <a:gd name="connsiteY425" fmla="*/ 277115 h 953452"/>
              <a:gd name="connsiteX426" fmla="*/ 6517949 w 11103048"/>
              <a:gd name="connsiteY426" fmla="*/ 294196 h 953452"/>
              <a:gd name="connsiteX427" fmla="*/ 6500061 w 11103048"/>
              <a:gd name="connsiteY427" fmla="*/ 306741 h 953452"/>
              <a:gd name="connsiteX428" fmla="*/ 6495446 w 11103048"/>
              <a:gd name="connsiteY428" fmla="*/ 310706 h 953452"/>
              <a:gd name="connsiteX429" fmla="*/ 6490080 w 11103048"/>
              <a:gd name="connsiteY429" fmla="*/ 314642 h 953452"/>
              <a:gd name="connsiteX430" fmla="*/ 6465303 w 11103048"/>
              <a:gd name="connsiteY430" fmla="*/ 336597 h 953452"/>
              <a:gd name="connsiteX431" fmla="*/ 6448384 w 11103048"/>
              <a:gd name="connsiteY431" fmla="*/ 351129 h 953452"/>
              <a:gd name="connsiteX432" fmla="*/ 6445549 w 11103048"/>
              <a:gd name="connsiteY432" fmla="*/ 354100 h 953452"/>
              <a:gd name="connsiteX433" fmla="*/ 6442204 w 11103048"/>
              <a:gd name="connsiteY433" fmla="*/ 357065 h 953452"/>
              <a:gd name="connsiteX434" fmla="*/ 6414818 w 11103048"/>
              <a:gd name="connsiteY434" fmla="*/ 386308 h 953452"/>
              <a:gd name="connsiteX435" fmla="*/ 6400820 w 11103048"/>
              <a:gd name="connsiteY435" fmla="*/ 400979 h 953452"/>
              <a:gd name="connsiteX436" fmla="*/ 6399538 w 11103048"/>
              <a:gd name="connsiteY436" fmla="*/ 402624 h 953452"/>
              <a:gd name="connsiteX437" fmla="*/ 6397996 w 11103048"/>
              <a:gd name="connsiteY437" fmla="*/ 404273 h 953452"/>
              <a:gd name="connsiteX438" fmla="*/ 6357864 w 11103048"/>
              <a:gd name="connsiteY438" fmla="*/ 456132 h 953452"/>
              <a:gd name="connsiteX439" fmla="*/ 6357847 w 11103048"/>
              <a:gd name="connsiteY439" fmla="*/ 456153 h 953452"/>
              <a:gd name="connsiteX440" fmla="*/ 6344420 w 11103048"/>
              <a:gd name="connsiteY440" fmla="*/ 477535 h 953452"/>
              <a:gd name="connsiteX441" fmla="*/ 6320227 w 11103048"/>
              <a:gd name="connsiteY441" fmla="*/ 516063 h 953452"/>
              <a:gd name="connsiteX442" fmla="*/ 6320180 w 11103048"/>
              <a:gd name="connsiteY442" fmla="*/ 516037 h 953452"/>
              <a:gd name="connsiteX443" fmla="*/ 6319941 w 11103048"/>
              <a:gd name="connsiteY443" fmla="*/ 516518 h 953452"/>
              <a:gd name="connsiteX444" fmla="*/ 6319939 w 11103048"/>
              <a:gd name="connsiteY444" fmla="*/ 516522 h 953452"/>
              <a:gd name="connsiteX445" fmla="*/ 6319938 w 11103048"/>
              <a:gd name="connsiteY445" fmla="*/ 516525 h 953452"/>
              <a:gd name="connsiteX446" fmla="*/ 6273265 w 11103048"/>
              <a:gd name="connsiteY446" fmla="*/ 590850 h 953452"/>
              <a:gd name="connsiteX447" fmla="*/ 6098162 w 11103048"/>
              <a:gd name="connsiteY447" fmla="*/ 774818 h 953452"/>
              <a:gd name="connsiteX448" fmla="*/ 6073368 w 11103048"/>
              <a:gd name="connsiteY448" fmla="*/ 792206 h 953452"/>
              <a:gd name="connsiteX449" fmla="*/ 6073416 w 11103048"/>
              <a:gd name="connsiteY449" fmla="*/ 791424 h 953452"/>
              <a:gd name="connsiteX450" fmla="*/ 6067949 w 11103048"/>
              <a:gd name="connsiteY450" fmla="*/ 795259 h 953452"/>
              <a:gd name="connsiteX451" fmla="*/ 6030983 w 11103048"/>
              <a:gd name="connsiteY451" fmla="*/ 821184 h 953452"/>
              <a:gd name="connsiteX452" fmla="*/ 6030979 w 11103048"/>
              <a:gd name="connsiteY452" fmla="*/ 821186 h 953452"/>
              <a:gd name="connsiteX453" fmla="*/ 5941533 w 11103048"/>
              <a:gd name="connsiteY453" fmla="*/ 869654 h 953452"/>
              <a:gd name="connsiteX454" fmla="*/ 5890385 w 11103048"/>
              <a:gd name="connsiteY454" fmla="*/ 892401 h 953452"/>
              <a:gd name="connsiteX455" fmla="*/ 5881728 w 11103048"/>
              <a:gd name="connsiteY455" fmla="*/ 896035 h 953452"/>
              <a:gd name="connsiteX456" fmla="*/ 5812850 w 11103048"/>
              <a:gd name="connsiteY456" fmla="*/ 919077 h 953452"/>
              <a:gd name="connsiteX457" fmla="*/ 5794876 w 11103048"/>
              <a:gd name="connsiteY457" fmla="*/ 923979 h 953452"/>
              <a:gd name="connsiteX458" fmla="*/ 5735547 w 11103048"/>
              <a:gd name="connsiteY458" fmla="*/ 937709 h 953452"/>
              <a:gd name="connsiteX459" fmla="*/ 5721523 w 11103048"/>
              <a:gd name="connsiteY459" fmla="*/ 940561 h 953452"/>
              <a:gd name="connsiteX460" fmla="*/ 5649677 w 11103048"/>
              <a:gd name="connsiteY460" fmla="*/ 950086 h 953452"/>
              <a:gd name="connsiteX461" fmla="*/ 5632593 w 11103048"/>
              <a:gd name="connsiteY461" fmla="*/ 951264 h 953452"/>
              <a:gd name="connsiteX462" fmla="*/ 5572494 w 11103048"/>
              <a:gd name="connsiteY462" fmla="*/ 953409 h 953452"/>
              <a:gd name="connsiteX463" fmla="*/ 5555264 w 11103048"/>
              <a:gd name="connsiteY463" fmla="*/ 953451 h 953452"/>
              <a:gd name="connsiteX464" fmla="*/ 5549793 w 11103048"/>
              <a:gd name="connsiteY464" fmla="*/ 953115 h 953452"/>
              <a:gd name="connsiteX465" fmla="*/ 5544323 w 11103048"/>
              <a:gd name="connsiteY465" fmla="*/ 953451 h 953452"/>
              <a:gd name="connsiteX466" fmla="*/ 5527093 w 11103048"/>
              <a:gd name="connsiteY466" fmla="*/ 953409 h 953452"/>
              <a:gd name="connsiteX467" fmla="*/ 5466994 w 11103048"/>
              <a:gd name="connsiteY467" fmla="*/ 951264 h 953452"/>
              <a:gd name="connsiteX468" fmla="*/ 5449910 w 11103048"/>
              <a:gd name="connsiteY468" fmla="*/ 950087 h 953452"/>
              <a:gd name="connsiteX469" fmla="*/ 5378065 w 11103048"/>
              <a:gd name="connsiteY469" fmla="*/ 940560 h 953452"/>
              <a:gd name="connsiteX470" fmla="*/ 5364040 w 11103048"/>
              <a:gd name="connsiteY470" fmla="*/ 937709 h 953452"/>
              <a:gd name="connsiteX471" fmla="*/ 5304711 w 11103048"/>
              <a:gd name="connsiteY471" fmla="*/ 923979 h 953452"/>
              <a:gd name="connsiteX472" fmla="*/ 5286738 w 11103048"/>
              <a:gd name="connsiteY472" fmla="*/ 919077 h 953452"/>
              <a:gd name="connsiteX473" fmla="*/ 5217860 w 11103048"/>
              <a:gd name="connsiteY473" fmla="*/ 896035 h 953452"/>
              <a:gd name="connsiteX474" fmla="*/ 5209203 w 11103048"/>
              <a:gd name="connsiteY474" fmla="*/ 892400 h 953452"/>
              <a:gd name="connsiteX475" fmla="*/ 5158055 w 11103048"/>
              <a:gd name="connsiteY475" fmla="*/ 869653 h 953452"/>
              <a:gd name="connsiteX476" fmla="*/ 5068608 w 11103048"/>
              <a:gd name="connsiteY476" fmla="*/ 821186 h 953452"/>
              <a:gd name="connsiteX477" fmla="*/ 5068605 w 11103048"/>
              <a:gd name="connsiteY477" fmla="*/ 821184 h 953452"/>
              <a:gd name="connsiteX478" fmla="*/ 5031638 w 11103048"/>
              <a:gd name="connsiteY478" fmla="*/ 795259 h 953452"/>
              <a:gd name="connsiteX479" fmla="*/ 5026171 w 11103048"/>
              <a:gd name="connsiteY479" fmla="*/ 791424 h 953452"/>
              <a:gd name="connsiteX480" fmla="*/ 5026219 w 11103048"/>
              <a:gd name="connsiteY480" fmla="*/ 792207 h 953452"/>
              <a:gd name="connsiteX481" fmla="*/ 5001426 w 11103048"/>
              <a:gd name="connsiteY481" fmla="*/ 774818 h 953452"/>
              <a:gd name="connsiteX482" fmla="*/ 4826323 w 11103048"/>
              <a:gd name="connsiteY482" fmla="*/ 590850 h 953452"/>
              <a:gd name="connsiteX483" fmla="*/ 4779649 w 11103048"/>
              <a:gd name="connsiteY483" fmla="*/ 516525 h 953452"/>
              <a:gd name="connsiteX484" fmla="*/ 4779649 w 11103048"/>
              <a:gd name="connsiteY484" fmla="*/ 516522 h 953452"/>
              <a:gd name="connsiteX485" fmla="*/ 4779646 w 11103048"/>
              <a:gd name="connsiteY485" fmla="*/ 516518 h 953452"/>
              <a:gd name="connsiteX486" fmla="*/ 4779408 w 11103048"/>
              <a:gd name="connsiteY486" fmla="*/ 516036 h 953452"/>
              <a:gd name="connsiteX487" fmla="*/ 4779360 w 11103048"/>
              <a:gd name="connsiteY487" fmla="*/ 516062 h 953452"/>
              <a:gd name="connsiteX488" fmla="*/ 4755167 w 11103048"/>
              <a:gd name="connsiteY488" fmla="*/ 477536 h 953452"/>
              <a:gd name="connsiteX489" fmla="*/ 4741741 w 11103048"/>
              <a:gd name="connsiteY489" fmla="*/ 456154 h 953452"/>
              <a:gd name="connsiteX490" fmla="*/ 4741723 w 11103048"/>
              <a:gd name="connsiteY490" fmla="*/ 456132 h 953452"/>
              <a:gd name="connsiteX491" fmla="*/ 4701592 w 11103048"/>
              <a:gd name="connsiteY491" fmla="*/ 404272 h 953452"/>
              <a:gd name="connsiteX492" fmla="*/ 4700049 w 11103048"/>
              <a:gd name="connsiteY492" fmla="*/ 402624 h 953452"/>
              <a:gd name="connsiteX493" fmla="*/ 4698767 w 11103048"/>
              <a:gd name="connsiteY493" fmla="*/ 400978 h 953452"/>
              <a:gd name="connsiteX494" fmla="*/ 4684770 w 11103048"/>
              <a:gd name="connsiteY494" fmla="*/ 386308 h 953452"/>
              <a:gd name="connsiteX495" fmla="*/ 4657384 w 11103048"/>
              <a:gd name="connsiteY495" fmla="*/ 357065 h 953452"/>
              <a:gd name="connsiteX496" fmla="*/ 4654038 w 11103048"/>
              <a:gd name="connsiteY496" fmla="*/ 354100 h 953452"/>
              <a:gd name="connsiteX497" fmla="*/ 4651203 w 11103048"/>
              <a:gd name="connsiteY497" fmla="*/ 351128 h 953452"/>
              <a:gd name="connsiteX498" fmla="*/ 4634285 w 11103048"/>
              <a:gd name="connsiteY498" fmla="*/ 336598 h 953452"/>
              <a:gd name="connsiteX499" fmla="*/ 4609507 w 11103048"/>
              <a:gd name="connsiteY499" fmla="*/ 314642 h 953452"/>
              <a:gd name="connsiteX500" fmla="*/ 4604141 w 11103048"/>
              <a:gd name="connsiteY500" fmla="*/ 310706 h 953452"/>
              <a:gd name="connsiteX501" fmla="*/ 4599526 w 11103048"/>
              <a:gd name="connsiteY501" fmla="*/ 306741 h 953452"/>
              <a:gd name="connsiteX502" fmla="*/ 4581638 w 11103048"/>
              <a:gd name="connsiteY502" fmla="*/ 294195 h 953452"/>
              <a:gd name="connsiteX503" fmla="*/ 4558357 w 11103048"/>
              <a:gd name="connsiteY503" fmla="*/ 277115 h 953452"/>
              <a:gd name="connsiteX504" fmla="*/ 4550790 w 11103048"/>
              <a:gd name="connsiteY504" fmla="*/ 272561 h 953452"/>
              <a:gd name="connsiteX505" fmla="*/ 4544214 w 11103048"/>
              <a:gd name="connsiteY505" fmla="*/ 267948 h 953452"/>
              <a:gd name="connsiteX506" fmla="*/ 4526260 w 11103048"/>
              <a:gd name="connsiteY506" fmla="*/ 257797 h 953452"/>
              <a:gd name="connsiteX507" fmla="*/ 4504323 w 11103048"/>
              <a:gd name="connsiteY507" fmla="*/ 244594 h 953452"/>
              <a:gd name="connsiteX508" fmla="*/ 4494409 w 11103048"/>
              <a:gd name="connsiteY508" fmla="*/ 239788 h 953452"/>
              <a:gd name="connsiteX509" fmla="*/ 4485739 w 11103048"/>
              <a:gd name="connsiteY509" fmla="*/ 234885 h 953452"/>
              <a:gd name="connsiteX510" fmla="*/ 4468306 w 11103048"/>
              <a:gd name="connsiteY510" fmla="*/ 227133 h 953452"/>
              <a:gd name="connsiteX511" fmla="*/ 4447800 w 11103048"/>
              <a:gd name="connsiteY511" fmla="*/ 217192 h 953452"/>
              <a:gd name="connsiteX512" fmla="*/ 4435426 w 11103048"/>
              <a:gd name="connsiteY512" fmla="*/ 212511 h 953452"/>
              <a:gd name="connsiteX513" fmla="*/ 4424582 w 11103048"/>
              <a:gd name="connsiteY513" fmla="*/ 207688 h 953452"/>
              <a:gd name="connsiteX514" fmla="*/ 4408102 w 11103048"/>
              <a:gd name="connsiteY514" fmla="*/ 202175 h 953452"/>
              <a:gd name="connsiteX515" fmla="*/ 4389179 w 11103048"/>
              <a:gd name="connsiteY515" fmla="*/ 195017 h 953452"/>
              <a:gd name="connsiteX516" fmla="*/ 4374264 w 11103048"/>
              <a:gd name="connsiteY516" fmla="*/ 190855 h 953452"/>
              <a:gd name="connsiteX517" fmla="*/ 4361215 w 11103048"/>
              <a:gd name="connsiteY517" fmla="*/ 186490 h 953452"/>
              <a:gd name="connsiteX518" fmla="*/ 4346025 w 11103048"/>
              <a:gd name="connsiteY518" fmla="*/ 182974 h 953452"/>
              <a:gd name="connsiteX519" fmla="*/ 4328854 w 11103048"/>
              <a:gd name="connsiteY519" fmla="*/ 178182 h 953452"/>
              <a:gd name="connsiteX520" fmla="*/ 4311337 w 11103048"/>
              <a:gd name="connsiteY520" fmla="*/ 174946 h 953452"/>
              <a:gd name="connsiteX521" fmla="*/ 4296118 w 11103048"/>
              <a:gd name="connsiteY521" fmla="*/ 171425 h 953452"/>
              <a:gd name="connsiteX522" fmla="*/ 4282481 w 11103048"/>
              <a:gd name="connsiteY522" fmla="*/ 169615 h 953452"/>
              <a:gd name="connsiteX523" fmla="*/ 4267215 w 11103048"/>
              <a:gd name="connsiteY523" fmla="*/ 166796 h 953452"/>
              <a:gd name="connsiteX524" fmla="*/ 4247055 w 11103048"/>
              <a:gd name="connsiteY524" fmla="*/ 164919 h 953452"/>
              <a:gd name="connsiteX525" fmla="*/ 4229766 w 11103048"/>
              <a:gd name="connsiteY525" fmla="*/ 162627 h 953452"/>
              <a:gd name="connsiteX526" fmla="*/ 4217885 w 11103048"/>
              <a:gd name="connsiteY526" fmla="*/ 162203 h 953452"/>
              <a:gd name="connsiteX527" fmla="*/ 4204658 w 11103048"/>
              <a:gd name="connsiteY527" fmla="*/ 160970 h 953452"/>
              <a:gd name="connsiteX528" fmla="*/ 4184295 w 11103048"/>
              <a:gd name="connsiteY528" fmla="*/ 160922 h 953452"/>
              <a:gd name="connsiteX529" fmla="*/ 4163517 w 11103048"/>
              <a:gd name="connsiteY529" fmla="*/ 160972 h 953452"/>
              <a:gd name="connsiteX530" fmla="*/ 4150290 w 11103048"/>
              <a:gd name="connsiteY530" fmla="*/ 162203 h 953452"/>
              <a:gd name="connsiteX531" fmla="*/ 4138410 w 11103048"/>
              <a:gd name="connsiteY531" fmla="*/ 162628 h 953452"/>
              <a:gd name="connsiteX532" fmla="*/ 4121122 w 11103048"/>
              <a:gd name="connsiteY532" fmla="*/ 164920 h 953452"/>
              <a:gd name="connsiteX533" fmla="*/ 4100960 w 11103048"/>
              <a:gd name="connsiteY533" fmla="*/ 166797 h 953452"/>
              <a:gd name="connsiteX534" fmla="*/ 4085695 w 11103048"/>
              <a:gd name="connsiteY534" fmla="*/ 169617 h 953452"/>
              <a:gd name="connsiteX535" fmla="*/ 4072057 w 11103048"/>
              <a:gd name="connsiteY535" fmla="*/ 171425 h 953452"/>
              <a:gd name="connsiteX536" fmla="*/ 4056839 w 11103048"/>
              <a:gd name="connsiteY536" fmla="*/ 174947 h 953452"/>
              <a:gd name="connsiteX537" fmla="*/ 4039323 w 11103048"/>
              <a:gd name="connsiteY537" fmla="*/ 178183 h 953452"/>
              <a:gd name="connsiteX538" fmla="*/ 4022151 w 11103048"/>
              <a:gd name="connsiteY538" fmla="*/ 182975 h 953452"/>
              <a:gd name="connsiteX539" fmla="*/ 4006960 w 11103048"/>
              <a:gd name="connsiteY539" fmla="*/ 186490 h 953452"/>
              <a:gd name="connsiteX540" fmla="*/ 3993913 w 11103048"/>
              <a:gd name="connsiteY540" fmla="*/ 190856 h 953452"/>
              <a:gd name="connsiteX541" fmla="*/ 3978996 w 11103048"/>
              <a:gd name="connsiteY541" fmla="*/ 195018 h 953452"/>
              <a:gd name="connsiteX542" fmla="*/ 3960075 w 11103048"/>
              <a:gd name="connsiteY542" fmla="*/ 202176 h 953452"/>
              <a:gd name="connsiteX543" fmla="*/ 3943595 w 11103048"/>
              <a:gd name="connsiteY543" fmla="*/ 207690 h 953452"/>
              <a:gd name="connsiteX544" fmla="*/ 3932749 w 11103048"/>
              <a:gd name="connsiteY544" fmla="*/ 212512 h 953452"/>
              <a:gd name="connsiteX545" fmla="*/ 3920377 w 11103048"/>
              <a:gd name="connsiteY545" fmla="*/ 217193 h 953452"/>
              <a:gd name="connsiteX546" fmla="*/ 3899871 w 11103048"/>
              <a:gd name="connsiteY546" fmla="*/ 227134 h 953452"/>
              <a:gd name="connsiteX547" fmla="*/ 3882437 w 11103048"/>
              <a:gd name="connsiteY547" fmla="*/ 234887 h 953452"/>
              <a:gd name="connsiteX548" fmla="*/ 3873767 w 11103048"/>
              <a:gd name="connsiteY548" fmla="*/ 239789 h 953452"/>
              <a:gd name="connsiteX549" fmla="*/ 3863852 w 11103048"/>
              <a:gd name="connsiteY549" fmla="*/ 244596 h 953452"/>
              <a:gd name="connsiteX550" fmla="*/ 3841917 w 11103048"/>
              <a:gd name="connsiteY550" fmla="*/ 257798 h 953452"/>
              <a:gd name="connsiteX551" fmla="*/ 3823963 w 11103048"/>
              <a:gd name="connsiteY551" fmla="*/ 267950 h 953452"/>
              <a:gd name="connsiteX552" fmla="*/ 3817385 w 11103048"/>
              <a:gd name="connsiteY552" fmla="*/ 272563 h 953452"/>
              <a:gd name="connsiteX553" fmla="*/ 3809819 w 11103048"/>
              <a:gd name="connsiteY553" fmla="*/ 277115 h 953452"/>
              <a:gd name="connsiteX554" fmla="*/ 3786537 w 11103048"/>
              <a:gd name="connsiteY554" fmla="*/ 294196 h 953452"/>
              <a:gd name="connsiteX555" fmla="*/ 3768650 w 11103048"/>
              <a:gd name="connsiteY555" fmla="*/ 306742 h 953452"/>
              <a:gd name="connsiteX556" fmla="*/ 3764034 w 11103048"/>
              <a:gd name="connsiteY556" fmla="*/ 310707 h 953452"/>
              <a:gd name="connsiteX557" fmla="*/ 3758669 w 11103048"/>
              <a:gd name="connsiteY557" fmla="*/ 314642 h 953452"/>
              <a:gd name="connsiteX558" fmla="*/ 3733891 w 11103048"/>
              <a:gd name="connsiteY558" fmla="*/ 336598 h 953452"/>
              <a:gd name="connsiteX559" fmla="*/ 3716973 w 11103048"/>
              <a:gd name="connsiteY559" fmla="*/ 351130 h 953452"/>
              <a:gd name="connsiteX560" fmla="*/ 3714138 w 11103048"/>
              <a:gd name="connsiteY560" fmla="*/ 354102 h 953452"/>
              <a:gd name="connsiteX561" fmla="*/ 3710792 w 11103048"/>
              <a:gd name="connsiteY561" fmla="*/ 357065 h 953452"/>
              <a:gd name="connsiteX562" fmla="*/ 3683407 w 11103048"/>
              <a:gd name="connsiteY562" fmla="*/ 386309 h 953452"/>
              <a:gd name="connsiteX563" fmla="*/ 3669410 w 11103048"/>
              <a:gd name="connsiteY563" fmla="*/ 400980 h 953452"/>
              <a:gd name="connsiteX564" fmla="*/ 3668127 w 11103048"/>
              <a:gd name="connsiteY564" fmla="*/ 402626 h 953452"/>
              <a:gd name="connsiteX565" fmla="*/ 3666585 w 11103048"/>
              <a:gd name="connsiteY565" fmla="*/ 404274 h 953452"/>
              <a:gd name="connsiteX566" fmla="*/ 3626453 w 11103048"/>
              <a:gd name="connsiteY566" fmla="*/ 456133 h 953452"/>
              <a:gd name="connsiteX567" fmla="*/ 3626435 w 11103048"/>
              <a:gd name="connsiteY567" fmla="*/ 456154 h 953452"/>
              <a:gd name="connsiteX568" fmla="*/ 3613009 w 11103048"/>
              <a:gd name="connsiteY568" fmla="*/ 477536 h 953452"/>
              <a:gd name="connsiteX569" fmla="*/ 3588816 w 11103048"/>
              <a:gd name="connsiteY569" fmla="*/ 516064 h 953452"/>
              <a:gd name="connsiteX570" fmla="*/ 3588769 w 11103048"/>
              <a:gd name="connsiteY570" fmla="*/ 516038 h 953452"/>
              <a:gd name="connsiteX571" fmla="*/ 3588530 w 11103048"/>
              <a:gd name="connsiteY571" fmla="*/ 516520 h 953452"/>
              <a:gd name="connsiteX572" fmla="*/ 3588528 w 11103048"/>
              <a:gd name="connsiteY572" fmla="*/ 516523 h 953452"/>
              <a:gd name="connsiteX573" fmla="*/ 3588526 w 11103048"/>
              <a:gd name="connsiteY573" fmla="*/ 516525 h 953452"/>
              <a:gd name="connsiteX574" fmla="*/ 3541854 w 11103048"/>
              <a:gd name="connsiteY574" fmla="*/ 590851 h 953452"/>
              <a:gd name="connsiteX575" fmla="*/ 3366750 w 11103048"/>
              <a:gd name="connsiteY575" fmla="*/ 774819 h 953452"/>
              <a:gd name="connsiteX576" fmla="*/ 3341957 w 11103048"/>
              <a:gd name="connsiteY576" fmla="*/ 792207 h 953452"/>
              <a:gd name="connsiteX577" fmla="*/ 3342004 w 11103048"/>
              <a:gd name="connsiteY577" fmla="*/ 791425 h 953452"/>
              <a:gd name="connsiteX578" fmla="*/ 3336538 w 11103048"/>
              <a:gd name="connsiteY578" fmla="*/ 795261 h 953452"/>
              <a:gd name="connsiteX579" fmla="*/ 3299572 w 11103048"/>
              <a:gd name="connsiteY579" fmla="*/ 821185 h 953452"/>
              <a:gd name="connsiteX580" fmla="*/ 3299567 w 11103048"/>
              <a:gd name="connsiteY580" fmla="*/ 821187 h 953452"/>
              <a:gd name="connsiteX581" fmla="*/ 3210121 w 11103048"/>
              <a:gd name="connsiteY581" fmla="*/ 869655 h 953452"/>
              <a:gd name="connsiteX582" fmla="*/ 3158974 w 11103048"/>
              <a:gd name="connsiteY582" fmla="*/ 892402 h 953452"/>
              <a:gd name="connsiteX583" fmla="*/ 3150317 w 11103048"/>
              <a:gd name="connsiteY583" fmla="*/ 896036 h 953452"/>
              <a:gd name="connsiteX584" fmla="*/ 3081438 w 11103048"/>
              <a:gd name="connsiteY584" fmla="*/ 919078 h 953452"/>
              <a:gd name="connsiteX585" fmla="*/ 3063466 w 11103048"/>
              <a:gd name="connsiteY585" fmla="*/ 923980 h 953452"/>
              <a:gd name="connsiteX586" fmla="*/ 3004135 w 11103048"/>
              <a:gd name="connsiteY586" fmla="*/ 937710 h 953452"/>
              <a:gd name="connsiteX587" fmla="*/ 2990111 w 11103048"/>
              <a:gd name="connsiteY587" fmla="*/ 940562 h 953452"/>
              <a:gd name="connsiteX588" fmla="*/ 2918266 w 11103048"/>
              <a:gd name="connsiteY588" fmla="*/ 950087 h 953452"/>
              <a:gd name="connsiteX589" fmla="*/ 2901181 w 11103048"/>
              <a:gd name="connsiteY589" fmla="*/ 951266 h 953452"/>
              <a:gd name="connsiteX590" fmla="*/ 2841081 w 11103048"/>
              <a:gd name="connsiteY590" fmla="*/ 953410 h 953452"/>
              <a:gd name="connsiteX591" fmla="*/ 2823853 w 11103048"/>
              <a:gd name="connsiteY591" fmla="*/ 953452 h 953452"/>
              <a:gd name="connsiteX592" fmla="*/ 2816676 w 11103048"/>
              <a:gd name="connsiteY592" fmla="*/ 953012 h 953452"/>
              <a:gd name="connsiteX593" fmla="*/ 2809505 w 11103048"/>
              <a:gd name="connsiteY593" fmla="*/ 953452 h 953452"/>
              <a:gd name="connsiteX594" fmla="*/ 2792275 w 11103048"/>
              <a:gd name="connsiteY594" fmla="*/ 953409 h 953452"/>
              <a:gd name="connsiteX595" fmla="*/ 2732178 w 11103048"/>
              <a:gd name="connsiteY595" fmla="*/ 951265 h 953452"/>
              <a:gd name="connsiteX596" fmla="*/ 2715092 w 11103048"/>
              <a:gd name="connsiteY596" fmla="*/ 950088 h 953452"/>
              <a:gd name="connsiteX597" fmla="*/ 2643246 w 11103048"/>
              <a:gd name="connsiteY597" fmla="*/ 940561 h 953452"/>
              <a:gd name="connsiteX598" fmla="*/ 2629222 w 11103048"/>
              <a:gd name="connsiteY598" fmla="*/ 937709 h 953452"/>
              <a:gd name="connsiteX599" fmla="*/ 2569892 w 11103048"/>
              <a:gd name="connsiteY599" fmla="*/ 923979 h 953452"/>
              <a:gd name="connsiteX600" fmla="*/ 2551919 w 11103048"/>
              <a:gd name="connsiteY600" fmla="*/ 919078 h 953452"/>
              <a:gd name="connsiteX601" fmla="*/ 2483041 w 11103048"/>
              <a:gd name="connsiteY601" fmla="*/ 896036 h 953452"/>
              <a:gd name="connsiteX602" fmla="*/ 2474384 w 11103048"/>
              <a:gd name="connsiteY602" fmla="*/ 892401 h 953452"/>
              <a:gd name="connsiteX603" fmla="*/ 2423237 w 11103048"/>
              <a:gd name="connsiteY603" fmla="*/ 869654 h 953452"/>
              <a:gd name="connsiteX604" fmla="*/ 2333791 w 11103048"/>
              <a:gd name="connsiteY604" fmla="*/ 821186 h 953452"/>
              <a:gd name="connsiteX605" fmla="*/ 2333786 w 11103048"/>
              <a:gd name="connsiteY605" fmla="*/ 821184 h 953452"/>
              <a:gd name="connsiteX606" fmla="*/ 2296820 w 11103048"/>
              <a:gd name="connsiteY606" fmla="*/ 795260 h 953452"/>
              <a:gd name="connsiteX607" fmla="*/ 2291354 w 11103048"/>
              <a:gd name="connsiteY607" fmla="*/ 791425 h 953452"/>
              <a:gd name="connsiteX608" fmla="*/ 2291402 w 11103048"/>
              <a:gd name="connsiteY608" fmla="*/ 792207 h 953452"/>
              <a:gd name="connsiteX609" fmla="*/ 2266608 w 11103048"/>
              <a:gd name="connsiteY609" fmla="*/ 774819 h 953452"/>
              <a:gd name="connsiteX610" fmla="*/ 2091504 w 11103048"/>
              <a:gd name="connsiteY610" fmla="*/ 590851 h 953452"/>
              <a:gd name="connsiteX611" fmla="*/ 2044832 w 11103048"/>
              <a:gd name="connsiteY611" fmla="*/ 516526 h 953452"/>
              <a:gd name="connsiteX612" fmla="*/ 2044831 w 11103048"/>
              <a:gd name="connsiteY612" fmla="*/ 516523 h 953452"/>
              <a:gd name="connsiteX613" fmla="*/ 2044829 w 11103048"/>
              <a:gd name="connsiteY613" fmla="*/ 516520 h 953452"/>
              <a:gd name="connsiteX614" fmla="*/ 2044589 w 11103048"/>
              <a:gd name="connsiteY614" fmla="*/ 516037 h 953452"/>
              <a:gd name="connsiteX615" fmla="*/ 2044542 w 11103048"/>
              <a:gd name="connsiteY615" fmla="*/ 516063 h 953452"/>
              <a:gd name="connsiteX616" fmla="*/ 2020349 w 11103048"/>
              <a:gd name="connsiteY616" fmla="*/ 477535 h 953452"/>
              <a:gd name="connsiteX617" fmla="*/ 2006923 w 11103048"/>
              <a:gd name="connsiteY617" fmla="*/ 456153 h 953452"/>
              <a:gd name="connsiteX618" fmla="*/ 2006905 w 11103048"/>
              <a:gd name="connsiteY618" fmla="*/ 456132 h 953452"/>
              <a:gd name="connsiteX619" fmla="*/ 1966773 w 11103048"/>
              <a:gd name="connsiteY619" fmla="*/ 404273 h 953452"/>
              <a:gd name="connsiteX620" fmla="*/ 1965231 w 11103048"/>
              <a:gd name="connsiteY620" fmla="*/ 402624 h 953452"/>
              <a:gd name="connsiteX621" fmla="*/ 1963949 w 11103048"/>
              <a:gd name="connsiteY621" fmla="*/ 400979 h 953452"/>
              <a:gd name="connsiteX622" fmla="*/ 1949951 w 11103048"/>
              <a:gd name="connsiteY622" fmla="*/ 386309 h 953452"/>
              <a:gd name="connsiteX623" fmla="*/ 1922565 w 11103048"/>
              <a:gd name="connsiteY623" fmla="*/ 357065 h 953452"/>
              <a:gd name="connsiteX624" fmla="*/ 1919220 w 11103048"/>
              <a:gd name="connsiteY624" fmla="*/ 354099 h 953452"/>
              <a:gd name="connsiteX625" fmla="*/ 1916385 w 11103048"/>
              <a:gd name="connsiteY625" fmla="*/ 351130 h 953452"/>
              <a:gd name="connsiteX626" fmla="*/ 1899466 w 11103048"/>
              <a:gd name="connsiteY626" fmla="*/ 336597 h 953452"/>
              <a:gd name="connsiteX627" fmla="*/ 1874689 w 11103048"/>
              <a:gd name="connsiteY627" fmla="*/ 314643 h 953452"/>
              <a:gd name="connsiteX628" fmla="*/ 1869323 w 11103048"/>
              <a:gd name="connsiteY628" fmla="*/ 310706 h 953452"/>
              <a:gd name="connsiteX629" fmla="*/ 1864709 w 11103048"/>
              <a:gd name="connsiteY629" fmla="*/ 306743 h 953452"/>
              <a:gd name="connsiteX630" fmla="*/ 1846820 w 11103048"/>
              <a:gd name="connsiteY630" fmla="*/ 294197 h 953452"/>
              <a:gd name="connsiteX631" fmla="*/ 1823538 w 11103048"/>
              <a:gd name="connsiteY631" fmla="*/ 277115 h 953452"/>
              <a:gd name="connsiteX632" fmla="*/ 1815972 w 11103048"/>
              <a:gd name="connsiteY632" fmla="*/ 272562 h 953452"/>
              <a:gd name="connsiteX633" fmla="*/ 1809395 w 11103048"/>
              <a:gd name="connsiteY633" fmla="*/ 267949 h 953452"/>
              <a:gd name="connsiteX634" fmla="*/ 1791441 w 11103048"/>
              <a:gd name="connsiteY634" fmla="*/ 257798 h 953452"/>
              <a:gd name="connsiteX635" fmla="*/ 1769505 w 11103048"/>
              <a:gd name="connsiteY635" fmla="*/ 244595 h 953452"/>
              <a:gd name="connsiteX636" fmla="*/ 1759591 w 11103048"/>
              <a:gd name="connsiteY636" fmla="*/ 239788 h 953452"/>
              <a:gd name="connsiteX637" fmla="*/ 1750922 w 11103048"/>
              <a:gd name="connsiteY637" fmla="*/ 234886 h 953452"/>
              <a:gd name="connsiteX638" fmla="*/ 1733487 w 11103048"/>
              <a:gd name="connsiteY638" fmla="*/ 227134 h 953452"/>
              <a:gd name="connsiteX639" fmla="*/ 1712982 w 11103048"/>
              <a:gd name="connsiteY639" fmla="*/ 217192 h 953452"/>
              <a:gd name="connsiteX640" fmla="*/ 1700609 w 11103048"/>
              <a:gd name="connsiteY640" fmla="*/ 212511 h 953452"/>
              <a:gd name="connsiteX641" fmla="*/ 1689764 w 11103048"/>
              <a:gd name="connsiteY641" fmla="*/ 207689 h 953452"/>
              <a:gd name="connsiteX642" fmla="*/ 1673284 w 11103048"/>
              <a:gd name="connsiteY642" fmla="*/ 202176 h 953452"/>
              <a:gd name="connsiteX643" fmla="*/ 1654361 w 11103048"/>
              <a:gd name="connsiteY643" fmla="*/ 195018 h 953452"/>
              <a:gd name="connsiteX644" fmla="*/ 1639446 w 11103048"/>
              <a:gd name="connsiteY644" fmla="*/ 190855 h 953452"/>
              <a:gd name="connsiteX645" fmla="*/ 1626398 w 11103048"/>
              <a:gd name="connsiteY645" fmla="*/ 186491 h 953452"/>
              <a:gd name="connsiteX646" fmla="*/ 1611207 w 11103048"/>
              <a:gd name="connsiteY646" fmla="*/ 182974 h 953452"/>
              <a:gd name="connsiteX647" fmla="*/ 1594036 w 11103048"/>
              <a:gd name="connsiteY647" fmla="*/ 178183 h 953452"/>
              <a:gd name="connsiteX648" fmla="*/ 1576520 w 11103048"/>
              <a:gd name="connsiteY648" fmla="*/ 174946 h 953452"/>
              <a:gd name="connsiteX649" fmla="*/ 1561300 w 11103048"/>
              <a:gd name="connsiteY649" fmla="*/ 171425 h 953452"/>
              <a:gd name="connsiteX650" fmla="*/ 1547664 w 11103048"/>
              <a:gd name="connsiteY650" fmla="*/ 169617 h 953452"/>
              <a:gd name="connsiteX651" fmla="*/ 1532398 w 11103048"/>
              <a:gd name="connsiteY651" fmla="*/ 166796 h 953452"/>
              <a:gd name="connsiteX652" fmla="*/ 1512236 w 11103048"/>
              <a:gd name="connsiteY652" fmla="*/ 164919 h 953452"/>
              <a:gd name="connsiteX653" fmla="*/ 1494947 w 11103048"/>
              <a:gd name="connsiteY653" fmla="*/ 162627 h 953452"/>
              <a:gd name="connsiteX654" fmla="*/ 1483067 w 11103048"/>
              <a:gd name="connsiteY654" fmla="*/ 162203 h 953452"/>
              <a:gd name="connsiteX655" fmla="*/ 1469840 w 11103048"/>
              <a:gd name="connsiteY655" fmla="*/ 160971 h 953452"/>
              <a:gd name="connsiteX656" fmla="*/ 1448653 w 11103048"/>
              <a:gd name="connsiteY656" fmla="*/ 160922 h 953452"/>
              <a:gd name="connsiteX657" fmla="*/ 0 w 11103048"/>
              <a:gd name="connsiteY657" fmla="*/ 160922 h 953452"/>
              <a:gd name="connsiteX658" fmla="*/ 0 w 11103048"/>
              <a:gd name="connsiteY658" fmla="*/ 1 h 953452"/>
              <a:gd name="connsiteX659" fmla="*/ 1483072 w 11103048"/>
              <a:gd name="connsiteY659" fmla="*/ 1 h 953452"/>
              <a:gd name="connsiteX660" fmla="*/ 1483072 w 11103048"/>
              <a:gd name="connsiteY660" fmla="*/ 1233 h 953452"/>
              <a:gd name="connsiteX661" fmla="*/ 1497076 w 11103048"/>
              <a:gd name="connsiteY661" fmla="*/ 1732 h 953452"/>
              <a:gd name="connsiteX662" fmla="*/ 1514160 w 11103048"/>
              <a:gd name="connsiteY662" fmla="*/ 2910 h 953452"/>
              <a:gd name="connsiteX663" fmla="*/ 1586006 w 11103048"/>
              <a:gd name="connsiteY663" fmla="*/ 12436 h 953452"/>
              <a:gd name="connsiteX664" fmla="*/ 1600030 w 11103048"/>
              <a:gd name="connsiteY664" fmla="*/ 15289 h 953452"/>
              <a:gd name="connsiteX665" fmla="*/ 1659359 w 11103048"/>
              <a:gd name="connsiteY665" fmla="*/ 29019 h 953452"/>
              <a:gd name="connsiteX666" fmla="*/ 1677333 w 11103048"/>
              <a:gd name="connsiteY666" fmla="*/ 33919 h 953452"/>
              <a:gd name="connsiteX667" fmla="*/ 1746211 w 11103048"/>
              <a:gd name="connsiteY667" fmla="*/ 56963 h 953452"/>
              <a:gd name="connsiteX668" fmla="*/ 1754868 w 11103048"/>
              <a:gd name="connsiteY668" fmla="*/ 60596 h 953452"/>
              <a:gd name="connsiteX669" fmla="*/ 1806016 w 11103048"/>
              <a:gd name="connsiteY669" fmla="*/ 83342 h 953452"/>
              <a:gd name="connsiteX670" fmla="*/ 1895462 w 11103048"/>
              <a:gd name="connsiteY670" fmla="*/ 131811 h 953452"/>
              <a:gd name="connsiteX671" fmla="*/ 1895465 w 11103048"/>
              <a:gd name="connsiteY671" fmla="*/ 131813 h 953452"/>
              <a:gd name="connsiteX672" fmla="*/ 1932432 w 11103048"/>
              <a:gd name="connsiteY672" fmla="*/ 157738 h 953452"/>
              <a:gd name="connsiteX673" fmla="*/ 1938776 w 11103048"/>
              <a:gd name="connsiteY673" fmla="*/ 162188 h 953452"/>
              <a:gd name="connsiteX674" fmla="*/ 1938777 w 11103048"/>
              <a:gd name="connsiteY674" fmla="*/ 162188 h 953452"/>
              <a:gd name="connsiteX675" fmla="*/ 1963571 w 11103048"/>
              <a:gd name="connsiteY675" fmla="*/ 179576 h 953452"/>
              <a:gd name="connsiteX676" fmla="*/ 2138675 w 11103048"/>
              <a:gd name="connsiteY676" fmla="*/ 363544 h 953452"/>
              <a:gd name="connsiteX677" fmla="*/ 2180132 w 11103048"/>
              <a:gd name="connsiteY677" fmla="*/ 429566 h 953452"/>
              <a:gd name="connsiteX678" fmla="*/ 2183237 w 11103048"/>
              <a:gd name="connsiteY678" fmla="*/ 435835 h 953452"/>
              <a:gd name="connsiteX679" fmla="*/ 2187343 w 11103048"/>
              <a:gd name="connsiteY679" fmla="*/ 442373 h 953452"/>
              <a:gd name="connsiteX680" fmla="*/ 2184663 w 11103048"/>
              <a:gd name="connsiteY680" fmla="*/ 436960 h 953452"/>
              <a:gd name="connsiteX681" fmla="*/ 2184709 w 11103048"/>
              <a:gd name="connsiteY681" fmla="*/ 436935 h 953452"/>
              <a:gd name="connsiteX682" fmla="*/ 2208903 w 11103048"/>
              <a:gd name="connsiteY682" fmla="*/ 475461 h 953452"/>
              <a:gd name="connsiteX683" fmla="*/ 2222330 w 11103048"/>
              <a:gd name="connsiteY683" fmla="*/ 496844 h 953452"/>
              <a:gd name="connsiteX684" fmla="*/ 2222346 w 11103048"/>
              <a:gd name="connsiteY684" fmla="*/ 496865 h 953452"/>
              <a:gd name="connsiteX685" fmla="*/ 2262478 w 11103048"/>
              <a:gd name="connsiteY685" fmla="*/ 548724 h 953452"/>
              <a:gd name="connsiteX686" fmla="*/ 2264022 w 11103048"/>
              <a:gd name="connsiteY686" fmla="*/ 550373 h 953452"/>
              <a:gd name="connsiteX687" fmla="*/ 2265303 w 11103048"/>
              <a:gd name="connsiteY687" fmla="*/ 552018 h 953452"/>
              <a:gd name="connsiteX688" fmla="*/ 2279301 w 11103048"/>
              <a:gd name="connsiteY688" fmla="*/ 566689 h 953452"/>
              <a:gd name="connsiteX689" fmla="*/ 2306688 w 11103048"/>
              <a:gd name="connsiteY689" fmla="*/ 595933 h 953452"/>
              <a:gd name="connsiteX690" fmla="*/ 2310032 w 11103048"/>
              <a:gd name="connsiteY690" fmla="*/ 598897 h 953452"/>
              <a:gd name="connsiteX691" fmla="*/ 2312868 w 11103048"/>
              <a:gd name="connsiteY691" fmla="*/ 601867 h 953452"/>
              <a:gd name="connsiteX692" fmla="*/ 2329784 w 11103048"/>
              <a:gd name="connsiteY692" fmla="*/ 616400 h 953452"/>
              <a:gd name="connsiteX693" fmla="*/ 2354563 w 11103048"/>
              <a:gd name="connsiteY693" fmla="*/ 638355 h 953452"/>
              <a:gd name="connsiteX694" fmla="*/ 2359929 w 11103048"/>
              <a:gd name="connsiteY694" fmla="*/ 642292 h 953452"/>
              <a:gd name="connsiteX695" fmla="*/ 2364544 w 11103048"/>
              <a:gd name="connsiteY695" fmla="*/ 646256 h 953452"/>
              <a:gd name="connsiteX696" fmla="*/ 2382432 w 11103048"/>
              <a:gd name="connsiteY696" fmla="*/ 658802 h 953452"/>
              <a:gd name="connsiteX697" fmla="*/ 2405713 w 11103048"/>
              <a:gd name="connsiteY697" fmla="*/ 675882 h 953452"/>
              <a:gd name="connsiteX698" fmla="*/ 2413281 w 11103048"/>
              <a:gd name="connsiteY698" fmla="*/ 680435 h 953452"/>
              <a:gd name="connsiteX699" fmla="*/ 2419858 w 11103048"/>
              <a:gd name="connsiteY699" fmla="*/ 685049 h 953452"/>
              <a:gd name="connsiteX700" fmla="*/ 2437811 w 11103048"/>
              <a:gd name="connsiteY700" fmla="*/ 695200 h 953452"/>
              <a:gd name="connsiteX701" fmla="*/ 2459748 w 11103048"/>
              <a:gd name="connsiteY701" fmla="*/ 708403 h 953452"/>
              <a:gd name="connsiteX702" fmla="*/ 2469661 w 11103048"/>
              <a:gd name="connsiteY702" fmla="*/ 713210 h 953452"/>
              <a:gd name="connsiteX703" fmla="*/ 2478330 w 11103048"/>
              <a:gd name="connsiteY703" fmla="*/ 718110 h 953452"/>
              <a:gd name="connsiteX704" fmla="*/ 2495764 w 11103048"/>
              <a:gd name="connsiteY704" fmla="*/ 725865 h 953452"/>
              <a:gd name="connsiteX705" fmla="*/ 2516270 w 11103048"/>
              <a:gd name="connsiteY705" fmla="*/ 735804 h 953452"/>
              <a:gd name="connsiteX706" fmla="*/ 2528644 w 11103048"/>
              <a:gd name="connsiteY706" fmla="*/ 740486 h 953452"/>
              <a:gd name="connsiteX707" fmla="*/ 2539488 w 11103048"/>
              <a:gd name="connsiteY707" fmla="*/ 745308 h 953452"/>
              <a:gd name="connsiteX708" fmla="*/ 2555969 w 11103048"/>
              <a:gd name="connsiteY708" fmla="*/ 750823 h 953452"/>
              <a:gd name="connsiteX709" fmla="*/ 2574891 w 11103048"/>
              <a:gd name="connsiteY709" fmla="*/ 757980 h 953452"/>
              <a:gd name="connsiteX710" fmla="*/ 2589807 w 11103048"/>
              <a:gd name="connsiteY710" fmla="*/ 762142 h 953452"/>
              <a:gd name="connsiteX711" fmla="*/ 2602854 w 11103048"/>
              <a:gd name="connsiteY711" fmla="*/ 766507 h 953452"/>
              <a:gd name="connsiteX712" fmla="*/ 2618045 w 11103048"/>
              <a:gd name="connsiteY712" fmla="*/ 770023 h 953452"/>
              <a:gd name="connsiteX713" fmla="*/ 2635216 w 11103048"/>
              <a:gd name="connsiteY713" fmla="*/ 774815 h 953452"/>
              <a:gd name="connsiteX714" fmla="*/ 2652734 w 11103048"/>
              <a:gd name="connsiteY714" fmla="*/ 778052 h 953452"/>
              <a:gd name="connsiteX715" fmla="*/ 2667952 w 11103048"/>
              <a:gd name="connsiteY715" fmla="*/ 781573 h 953452"/>
              <a:gd name="connsiteX716" fmla="*/ 2681589 w 11103048"/>
              <a:gd name="connsiteY716" fmla="*/ 783382 h 953452"/>
              <a:gd name="connsiteX717" fmla="*/ 2696856 w 11103048"/>
              <a:gd name="connsiteY717" fmla="*/ 786201 h 953452"/>
              <a:gd name="connsiteX718" fmla="*/ 2717016 w 11103048"/>
              <a:gd name="connsiteY718" fmla="*/ 788078 h 953452"/>
              <a:gd name="connsiteX719" fmla="*/ 2734305 w 11103048"/>
              <a:gd name="connsiteY719" fmla="*/ 790370 h 953452"/>
              <a:gd name="connsiteX720" fmla="*/ 2746184 w 11103048"/>
              <a:gd name="connsiteY720" fmla="*/ 790794 h 953452"/>
              <a:gd name="connsiteX721" fmla="*/ 2759413 w 11103048"/>
              <a:gd name="connsiteY721" fmla="*/ 792027 h 953452"/>
              <a:gd name="connsiteX722" fmla="*/ 2782269 w 11103048"/>
              <a:gd name="connsiteY722" fmla="*/ 792082 h 953452"/>
              <a:gd name="connsiteX723" fmla="*/ 2801436 w 11103048"/>
              <a:gd name="connsiteY723" fmla="*/ 792766 h 953452"/>
              <a:gd name="connsiteX724" fmla="*/ 2811413 w 11103048"/>
              <a:gd name="connsiteY724" fmla="*/ 792152 h 953452"/>
              <a:gd name="connsiteX725" fmla="*/ 2816679 w 11103048"/>
              <a:gd name="connsiteY725" fmla="*/ 792166 h 953452"/>
              <a:gd name="connsiteX726" fmla="*/ 2821944 w 11103048"/>
              <a:gd name="connsiteY726" fmla="*/ 792153 h 953452"/>
              <a:gd name="connsiteX727" fmla="*/ 2831921 w 11103048"/>
              <a:gd name="connsiteY727" fmla="*/ 792767 h 953452"/>
              <a:gd name="connsiteX728" fmla="*/ 2851091 w 11103048"/>
              <a:gd name="connsiteY728" fmla="*/ 792082 h 953452"/>
              <a:gd name="connsiteX729" fmla="*/ 2873945 w 11103048"/>
              <a:gd name="connsiteY729" fmla="*/ 792026 h 953452"/>
              <a:gd name="connsiteX730" fmla="*/ 2887174 w 11103048"/>
              <a:gd name="connsiteY730" fmla="*/ 790794 h 953452"/>
              <a:gd name="connsiteX731" fmla="*/ 2899054 w 11103048"/>
              <a:gd name="connsiteY731" fmla="*/ 790371 h 953452"/>
              <a:gd name="connsiteX732" fmla="*/ 2916342 w 11103048"/>
              <a:gd name="connsiteY732" fmla="*/ 788078 h 953452"/>
              <a:gd name="connsiteX733" fmla="*/ 2936503 w 11103048"/>
              <a:gd name="connsiteY733" fmla="*/ 786202 h 953452"/>
              <a:gd name="connsiteX734" fmla="*/ 2951769 w 11103048"/>
              <a:gd name="connsiteY734" fmla="*/ 783381 h 953452"/>
              <a:gd name="connsiteX735" fmla="*/ 2965405 w 11103048"/>
              <a:gd name="connsiteY735" fmla="*/ 781572 h 953452"/>
              <a:gd name="connsiteX736" fmla="*/ 2980626 w 11103048"/>
              <a:gd name="connsiteY736" fmla="*/ 778052 h 953452"/>
              <a:gd name="connsiteX737" fmla="*/ 2998142 w 11103048"/>
              <a:gd name="connsiteY737" fmla="*/ 774815 h 953452"/>
              <a:gd name="connsiteX738" fmla="*/ 3015313 w 11103048"/>
              <a:gd name="connsiteY738" fmla="*/ 770024 h 953452"/>
              <a:gd name="connsiteX739" fmla="*/ 3030504 w 11103048"/>
              <a:gd name="connsiteY739" fmla="*/ 766508 h 953452"/>
              <a:gd name="connsiteX740" fmla="*/ 3043551 w 11103048"/>
              <a:gd name="connsiteY740" fmla="*/ 762142 h 953452"/>
              <a:gd name="connsiteX741" fmla="*/ 3058467 w 11103048"/>
              <a:gd name="connsiteY741" fmla="*/ 757980 h 953452"/>
              <a:gd name="connsiteX742" fmla="*/ 3077389 w 11103048"/>
              <a:gd name="connsiteY742" fmla="*/ 750822 h 953452"/>
              <a:gd name="connsiteX743" fmla="*/ 3093869 w 11103048"/>
              <a:gd name="connsiteY743" fmla="*/ 745308 h 953452"/>
              <a:gd name="connsiteX744" fmla="*/ 3104714 w 11103048"/>
              <a:gd name="connsiteY744" fmla="*/ 740486 h 953452"/>
              <a:gd name="connsiteX745" fmla="*/ 3117087 w 11103048"/>
              <a:gd name="connsiteY745" fmla="*/ 735805 h 953452"/>
              <a:gd name="connsiteX746" fmla="*/ 3137594 w 11103048"/>
              <a:gd name="connsiteY746" fmla="*/ 725864 h 953452"/>
              <a:gd name="connsiteX747" fmla="*/ 3155027 w 11103048"/>
              <a:gd name="connsiteY747" fmla="*/ 718111 h 953452"/>
              <a:gd name="connsiteX748" fmla="*/ 3163698 w 11103048"/>
              <a:gd name="connsiteY748" fmla="*/ 713209 h 953452"/>
              <a:gd name="connsiteX749" fmla="*/ 3173611 w 11103048"/>
              <a:gd name="connsiteY749" fmla="*/ 708403 h 953452"/>
              <a:gd name="connsiteX750" fmla="*/ 3195547 w 11103048"/>
              <a:gd name="connsiteY750" fmla="*/ 695201 h 953452"/>
              <a:gd name="connsiteX751" fmla="*/ 3213501 w 11103048"/>
              <a:gd name="connsiteY751" fmla="*/ 685048 h 953452"/>
              <a:gd name="connsiteX752" fmla="*/ 3220077 w 11103048"/>
              <a:gd name="connsiteY752" fmla="*/ 680436 h 953452"/>
              <a:gd name="connsiteX753" fmla="*/ 3227645 w 11103048"/>
              <a:gd name="connsiteY753" fmla="*/ 675883 h 953452"/>
              <a:gd name="connsiteX754" fmla="*/ 3250927 w 11103048"/>
              <a:gd name="connsiteY754" fmla="*/ 658802 h 953452"/>
              <a:gd name="connsiteX755" fmla="*/ 3268814 w 11103048"/>
              <a:gd name="connsiteY755" fmla="*/ 646256 h 953452"/>
              <a:gd name="connsiteX756" fmla="*/ 3273430 w 11103048"/>
              <a:gd name="connsiteY756" fmla="*/ 642292 h 953452"/>
              <a:gd name="connsiteX757" fmla="*/ 3278794 w 11103048"/>
              <a:gd name="connsiteY757" fmla="*/ 638355 h 953452"/>
              <a:gd name="connsiteX758" fmla="*/ 3303574 w 11103048"/>
              <a:gd name="connsiteY758" fmla="*/ 616401 h 953452"/>
              <a:gd name="connsiteX759" fmla="*/ 3320491 w 11103048"/>
              <a:gd name="connsiteY759" fmla="*/ 601868 h 953452"/>
              <a:gd name="connsiteX760" fmla="*/ 3323327 w 11103048"/>
              <a:gd name="connsiteY760" fmla="*/ 598898 h 953452"/>
              <a:gd name="connsiteX761" fmla="*/ 3326671 w 11103048"/>
              <a:gd name="connsiteY761" fmla="*/ 595932 h 953452"/>
              <a:gd name="connsiteX762" fmla="*/ 3354058 w 11103048"/>
              <a:gd name="connsiteY762" fmla="*/ 566689 h 953452"/>
              <a:gd name="connsiteX763" fmla="*/ 3368054 w 11103048"/>
              <a:gd name="connsiteY763" fmla="*/ 552018 h 953452"/>
              <a:gd name="connsiteX764" fmla="*/ 3369337 w 11103048"/>
              <a:gd name="connsiteY764" fmla="*/ 550373 h 953452"/>
              <a:gd name="connsiteX765" fmla="*/ 3370880 w 11103048"/>
              <a:gd name="connsiteY765" fmla="*/ 548725 h 953452"/>
              <a:gd name="connsiteX766" fmla="*/ 3411012 w 11103048"/>
              <a:gd name="connsiteY766" fmla="*/ 496865 h 953452"/>
              <a:gd name="connsiteX767" fmla="*/ 3411028 w 11103048"/>
              <a:gd name="connsiteY767" fmla="*/ 496845 h 953452"/>
              <a:gd name="connsiteX768" fmla="*/ 3424456 w 11103048"/>
              <a:gd name="connsiteY768" fmla="*/ 475462 h 953452"/>
              <a:gd name="connsiteX769" fmla="*/ 3448650 w 11103048"/>
              <a:gd name="connsiteY769" fmla="*/ 436935 h 953452"/>
              <a:gd name="connsiteX770" fmla="*/ 3448695 w 11103048"/>
              <a:gd name="connsiteY770" fmla="*/ 436960 h 953452"/>
              <a:gd name="connsiteX771" fmla="*/ 3446015 w 11103048"/>
              <a:gd name="connsiteY771" fmla="*/ 442374 h 953452"/>
              <a:gd name="connsiteX772" fmla="*/ 3450121 w 11103048"/>
              <a:gd name="connsiteY772" fmla="*/ 435835 h 953452"/>
              <a:gd name="connsiteX773" fmla="*/ 3453226 w 11103048"/>
              <a:gd name="connsiteY773" fmla="*/ 429567 h 953452"/>
              <a:gd name="connsiteX774" fmla="*/ 3494683 w 11103048"/>
              <a:gd name="connsiteY774" fmla="*/ 363544 h 953452"/>
              <a:gd name="connsiteX775" fmla="*/ 3669787 w 11103048"/>
              <a:gd name="connsiteY775" fmla="*/ 179577 h 953452"/>
              <a:gd name="connsiteX776" fmla="*/ 3694581 w 11103048"/>
              <a:gd name="connsiteY776" fmla="*/ 162188 h 953452"/>
              <a:gd name="connsiteX777" fmla="*/ 3694582 w 11103048"/>
              <a:gd name="connsiteY777" fmla="*/ 162189 h 953452"/>
              <a:gd name="connsiteX778" fmla="*/ 3700926 w 11103048"/>
              <a:gd name="connsiteY778" fmla="*/ 157738 h 953452"/>
              <a:gd name="connsiteX779" fmla="*/ 3737893 w 11103048"/>
              <a:gd name="connsiteY779" fmla="*/ 131813 h 953452"/>
              <a:gd name="connsiteX780" fmla="*/ 3737897 w 11103048"/>
              <a:gd name="connsiteY780" fmla="*/ 131811 h 953452"/>
              <a:gd name="connsiteX781" fmla="*/ 3827340 w 11103048"/>
              <a:gd name="connsiteY781" fmla="*/ 83343 h 953452"/>
              <a:gd name="connsiteX782" fmla="*/ 3878490 w 11103048"/>
              <a:gd name="connsiteY782" fmla="*/ 60596 h 953452"/>
              <a:gd name="connsiteX783" fmla="*/ 3887149 w 11103048"/>
              <a:gd name="connsiteY783" fmla="*/ 56963 h 953452"/>
              <a:gd name="connsiteX784" fmla="*/ 3956026 w 11103048"/>
              <a:gd name="connsiteY784" fmla="*/ 33919 h 953452"/>
              <a:gd name="connsiteX785" fmla="*/ 3974000 w 11103048"/>
              <a:gd name="connsiteY785" fmla="*/ 29019 h 953452"/>
              <a:gd name="connsiteX786" fmla="*/ 4033327 w 11103048"/>
              <a:gd name="connsiteY786" fmla="*/ 15288 h 953452"/>
              <a:gd name="connsiteX787" fmla="*/ 4047352 w 11103048"/>
              <a:gd name="connsiteY787" fmla="*/ 12436 h 953452"/>
              <a:gd name="connsiteX788" fmla="*/ 4119198 w 11103048"/>
              <a:gd name="connsiteY788" fmla="*/ 2911 h 953452"/>
              <a:gd name="connsiteX789" fmla="*/ 4136282 w 11103048"/>
              <a:gd name="connsiteY789" fmla="*/ 1733 h 953452"/>
              <a:gd name="connsiteX790" fmla="*/ 4183369 w 11103048"/>
              <a:gd name="connsiteY790" fmla="*/ 53 h 95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</a:cxnLst>
            <a:rect l="l" t="t" r="r" b="b"/>
            <a:pathLst>
              <a:path w="11103048" h="953452">
                <a:moveTo>
                  <a:pt x="4183370" y="0"/>
                </a:moveTo>
                <a:lnTo>
                  <a:pt x="4184103" y="26"/>
                </a:lnTo>
                <a:lnTo>
                  <a:pt x="4184806" y="2"/>
                </a:lnTo>
                <a:lnTo>
                  <a:pt x="4184806" y="52"/>
                </a:lnTo>
                <a:lnTo>
                  <a:pt x="4231893" y="1732"/>
                </a:lnTo>
                <a:lnTo>
                  <a:pt x="4248979" y="2910"/>
                </a:lnTo>
                <a:lnTo>
                  <a:pt x="4320824" y="12436"/>
                </a:lnTo>
                <a:lnTo>
                  <a:pt x="4334848" y="15287"/>
                </a:lnTo>
                <a:lnTo>
                  <a:pt x="4394177" y="29017"/>
                </a:lnTo>
                <a:lnTo>
                  <a:pt x="4412150" y="33918"/>
                </a:lnTo>
                <a:lnTo>
                  <a:pt x="4481028" y="56961"/>
                </a:lnTo>
                <a:lnTo>
                  <a:pt x="4489686" y="60596"/>
                </a:lnTo>
                <a:lnTo>
                  <a:pt x="4540835" y="83342"/>
                </a:lnTo>
                <a:lnTo>
                  <a:pt x="4630280" y="131810"/>
                </a:lnTo>
                <a:lnTo>
                  <a:pt x="4630283" y="131812"/>
                </a:lnTo>
                <a:lnTo>
                  <a:pt x="4667251" y="157737"/>
                </a:lnTo>
                <a:lnTo>
                  <a:pt x="4673594" y="162188"/>
                </a:lnTo>
                <a:lnTo>
                  <a:pt x="4673596" y="162187"/>
                </a:lnTo>
                <a:lnTo>
                  <a:pt x="4698389" y="179576"/>
                </a:lnTo>
                <a:cubicBezTo>
                  <a:pt x="4764353" y="230812"/>
                  <a:pt x="4823602" y="292383"/>
                  <a:pt x="4873492" y="363544"/>
                </a:cubicBezTo>
                <a:lnTo>
                  <a:pt x="4914950" y="429565"/>
                </a:lnTo>
                <a:lnTo>
                  <a:pt x="4918054" y="435835"/>
                </a:lnTo>
                <a:lnTo>
                  <a:pt x="4922161" y="442374"/>
                </a:lnTo>
                <a:lnTo>
                  <a:pt x="4919481" y="436960"/>
                </a:lnTo>
                <a:lnTo>
                  <a:pt x="4919528" y="436933"/>
                </a:lnTo>
                <a:lnTo>
                  <a:pt x="4943721" y="475461"/>
                </a:lnTo>
                <a:lnTo>
                  <a:pt x="4957148" y="496843"/>
                </a:lnTo>
                <a:lnTo>
                  <a:pt x="4957165" y="496864"/>
                </a:lnTo>
                <a:lnTo>
                  <a:pt x="4997297" y="548724"/>
                </a:lnTo>
                <a:lnTo>
                  <a:pt x="4998840" y="550373"/>
                </a:lnTo>
                <a:lnTo>
                  <a:pt x="5000122" y="552018"/>
                </a:lnTo>
                <a:lnTo>
                  <a:pt x="5014119" y="566688"/>
                </a:lnTo>
                <a:lnTo>
                  <a:pt x="5041505" y="595932"/>
                </a:lnTo>
                <a:lnTo>
                  <a:pt x="5044851" y="598897"/>
                </a:lnTo>
                <a:lnTo>
                  <a:pt x="5047685" y="601867"/>
                </a:lnTo>
                <a:lnTo>
                  <a:pt x="5064603" y="616400"/>
                </a:lnTo>
                <a:lnTo>
                  <a:pt x="5089381" y="638355"/>
                </a:lnTo>
                <a:lnTo>
                  <a:pt x="5094747" y="642291"/>
                </a:lnTo>
                <a:lnTo>
                  <a:pt x="5099362" y="646256"/>
                </a:lnTo>
                <a:lnTo>
                  <a:pt x="5117250" y="658801"/>
                </a:lnTo>
                <a:lnTo>
                  <a:pt x="5140532" y="675882"/>
                </a:lnTo>
                <a:lnTo>
                  <a:pt x="5148098" y="680435"/>
                </a:lnTo>
                <a:lnTo>
                  <a:pt x="5154675" y="685048"/>
                </a:lnTo>
                <a:lnTo>
                  <a:pt x="5172629" y="695199"/>
                </a:lnTo>
                <a:lnTo>
                  <a:pt x="5194566" y="708402"/>
                </a:lnTo>
                <a:lnTo>
                  <a:pt x="5204479" y="713208"/>
                </a:lnTo>
                <a:lnTo>
                  <a:pt x="5213148" y="718110"/>
                </a:lnTo>
                <a:lnTo>
                  <a:pt x="5230582" y="725864"/>
                </a:lnTo>
                <a:lnTo>
                  <a:pt x="5251088" y="735805"/>
                </a:lnTo>
                <a:lnTo>
                  <a:pt x="5263462" y="740485"/>
                </a:lnTo>
                <a:lnTo>
                  <a:pt x="5274306" y="745308"/>
                </a:lnTo>
                <a:lnTo>
                  <a:pt x="5290787" y="750822"/>
                </a:lnTo>
                <a:lnTo>
                  <a:pt x="5309709" y="757979"/>
                </a:lnTo>
                <a:lnTo>
                  <a:pt x="5324626" y="762142"/>
                </a:lnTo>
                <a:lnTo>
                  <a:pt x="5337673" y="766507"/>
                </a:lnTo>
                <a:lnTo>
                  <a:pt x="5352864" y="770022"/>
                </a:lnTo>
                <a:lnTo>
                  <a:pt x="5370034" y="774815"/>
                </a:lnTo>
                <a:lnTo>
                  <a:pt x="5387551" y="778050"/>
                </a:lnTo>
                <a:lnTo>
                  <a:pt x="5402770" y="781572"/>
                </a:lnTo>
                <a:lnTo>
                  <a:pt x="5416408" y="783381"/>
                </a:lnTo>
                <a:lnTo>
                  <a:pt x="5431672" y="786200"/>
                </a:lnTo>
                <a:lnTo>
                  <a:pt x="5451833" y="788078"/>
                </a:lnTo>
                <a:lnTo>
                  <a:pt x="5469122" y="790370"/>
                </a:lnTo>
                <a:lnTo>
                  <a:pt x="5481003" y="790793"/>
                </a:lnTo>
                <a:lnTo>
                  <a:pt x="5494231" y="792026"/>
                </a:lnTo>
                <a:lnTo>
                  <a:pt x="5517087" y="792081"/>
                </a:lnTo>
                <a:lnTo>
                  <a:pt x="5536254" y="792765"/>
                </a:lnTo>
                <a:lnTo>
                  <a:pt x="5546232" y="792151"/>
                </a:lnTo>
                <a:lnTo>
                  <a:pt x="5549794" y="792161"/>
                </a:lnTo>
                <a:lnTo>
                  <a:pt x="5553356" y="792152"/>
                </a:lnTo>
                <a:lnTo>
                  <a:pt x="5563333" y="792765"/>
                </a:lnTo>
                <a:lnTo>
                  <a:pt x="5582501" y="792081"/>
                </a:lnTo>
                <a:lnTo>
                  <a:pt x="5605357" y="792025"/>
                </a:lnTo>
                <a:lnTo>
                  <a:pt x="5618585" y="790793"/>
                </a:lnTo>
                <a:lnTo>
                  <a:pt x="5630465" y="790370"/>
                </a:lnTo>
                <a:lnTo>
                  <a:pt x="5647754" y="788078"/>
                </a:lnTo>
                <a:lnTo>
                  <a:pt x="5667915" y="786200"/>
                </a:lnTo>
                <a:lnTo>
                  <a:pt x="5683180" y="783381"/>
                </a:lnTo>
                <a:lnTo>
                  <a:pt x="5696817" y="781572"/>
                </a:lnTo>
                <a:lnTo>
                  <a:pt x="5712037" y="778050"/>
                </a:lnTo>
                <a:lnTo>
                  <a:pt x="5729553" y="774815"/>
                </a:lnTo>
                <a:lnTo>
                  <a:pt x="5746724" y="770023"/>
                </a:lnTo>
                <a:lnTo>
                  <a:pt x="5761915" y="766507"/>
                </a:lnTo>
                <a:lnTo>
                  <a:pt x="5774962" y="762141"/>
                </a:lnTo>
                <a:lnTo>
                  <a:pt x="5789878" y="757979"/>
                </a:lnTo>
                <a:lnTo>
                  <a:pt x="5808801" y="750821"/>
                </a:lnTo>
                <a:lnTo>
                  <a:pt x="5825281" y="745308"/>
                </a:lnTo>
                <a:lnTo>
                  <a:pt x="5836126" y="740485"/>
                </a:lnTo>
                <a:lnTo>
                  <a:pt x="5848499" y="735804"/>
                </a:lnTo>
                <a:lnTo>
                  <a:pt x="5869005" y="725863"/>
                </a:lnTo>
                <a:lnTo>
                  <a:pt x="5886439" y="718110"/>
                </a:lnTo>
                <a:lnTo>
                  <a:pt x="5895108" y="713208"/>
                </a:lnTo>
                <a:lnTo>
                  <a:pt x="5905022" y="708402"/>
                </a:lnTo>
                <a:lnTo>
                  <a:pt x="5926959" y="695199"/>
                </a:lnTo>
                <a:lnTo>
                  <a:pt x="5944913" y="685048"/>
                </a:lnTo>
                <a:lnTo>
                  <a:pt x="5951489" y="680435"/>
                </a:lnTo>
                <a:lnTo>
                  <a:pt x="5959056" y="675882"/>
                </a:lnTo>
                <a:lnTo>
                  <a:pt x="5982338" y="658801"/>
                </a:lnTo>
                <a:lnTo>
                  <a:pt x="6000226" y="646256"/>
                </a:lnTo>
                <a:lnTo>
                  <a:pt x="6004841" y="642291"/>
                </a:lnTo>
                <a:lnTo>
                  <a:pt x="6010206" y="638355"/>
                </a:lnTo>
                <a:lnTo>
                  <a:pt x="6034984" y="616400"/>
                </a:lnTo>
                <a:lnTo>
                  <a:pt x="6051902" y="601867"/>
                </a:lnTo>
                <a:lnTo>
                  <a:pt x="6054737" y="598897"/>
                </a:lnTo>
                <a:lnTo>
                  <a:pt x="6058082" y="595932"/>
                </a:lnTo>
                <a:lnTo>
                  <a:pt x="6085469" y="566688"/>
                </a:lnTo>
                <a:lnTo>
                  <a:pt x="6099466" y="552018"/>
                </a:lnTo>
                <a:lnTo>
                  <a:pt x="6100748" y="550372"/>
                </a:lnTo>
                <a:lnTo>
                  <a:pt x="6102291" y="548724"/>
                </a:lnTo>
                <a:lnTo>
                  <a:pt x="6142422" y="496864"/>
                </a:lnTo>
                <a:lnTo>
                  <a:pt x="6142440" y="496843"/>
                </a:lnTo>
                <a:lnTo>
                  <a:pt x="6155866" y="475461"/>
                </a:lnTo>
                <a:lnTo>
                  <a:pt x="6180060" y="436934"/>
                </a:lnTo>
                <a:lnTo>
                  <a:pt x="6180107" y="436960"/>
                </a:lnTo>
                <a:lnTo>
                  <a:pt x="6177426" y="442373"/>
                </a:lnTo>
                <a:lnTo>
                  <a:pt x="6181533" y="435835"/>
                </a:lnTo>
                <a:lnTo>
                  <a:pt x="6184637" y="429565"/>
                </a:lnTo>
                <a:lnTo>
                  <a:pt x="6226095" y="363544"/>
                </a:lnTo>
                <a:cubicBezTo>
                  <a:pt x="6275986" y="292383"/>
                  <a:pt x="6335234" y="230812"/>
                  <a:pt x="6401198" y="179576"/>
                </a:cubicBezTo>
                <a:lnTo>
                  <a:pt x="6425992" y="162187"/>
                </a:lnTo>
                <a:lnTo>
                  <a:pt x="6425993" y="162188"/>
                </a:lnTo>
                <a:lnTo>
                  <a:pt x="6432337" y="157737"/>
                </a:lnTo>
                <a:lnTo>
                  <a:pt x="6469304" y="131812"/>
                </a:lnTo>
                <a:lnTo>
                  <a:pt x="6469307" y="131810"/>
                </a:lnTo>
                <a:lnTo>
                  <a:pt x="6558753" y="83342"/>
                </a:lnTo>
                <a:lnTo>
                  <a:pt x="6609901" y="60596"/>
                </a:lnTo>
                <a:lnTo>
                  <a:pt x="6618559" y="56961"/>
                </a:lnTo>
                <a:lnTo>
                  <a:pt x="6687437" y="33918"/>
                </a:lnTo>
                <a:lnTo>
                  <a:pt x="6705411" y="29018"/>
                </a:lnTo>
                <a:lnTo>
                  <a:pt x="6764739" y="15287"/>
                </a:lnTo>
                <a:lnTo>
                  <a:pt x="6778764" y="12436"/>
                </a:lnTo>
                <a:lnTo>
                  <a:pt x="6850609" y="2910"/>
                </a:lnTo>
                <a:lnTo>
                  <a:pt x="6867694" y="1732"/>
                </a:lnTo>
                <a:lnTo>
                  <a:pt x="6914781" y="52"/>
                </a:lnTo>
                <a:lnTo>
                  <a:pt x="6914782" y="2"/>
                </a:lnTo>
                <a:lnTo>
                  <a:pt x="6915485" y="27"/>
                </a:lnTo>
                <a:lnTo>
                  <a:pt x="6916217" y="1"/>
                </a:lnTo>
                <a:lnTo>
                  <a:pt x="6916218" y="53"/>
                </a:lnTo>
                <a:lnTo>
                  <a:pt x="6963306" y="1733"/>
                </a:lnTo>
                <a:lnTo>
                  <a:pt x="6980390" y="2911"/>
                </a:lnTo>
                <a:lnTo>
                  <a:pt x="7052235" y="12436"/>
                </a:lnTo>
                <a:lnTo>
                  <a:pt x="7066260" y="15288"/>
                </a:lnTo>
                <a:lnTo>
                  <a:pt x="7125588" y="29019"/>
                </a:lnTo>
                <a:lnTo>
                  <a:pt x="7143562" y="33920"/>
                </a:lnTo>
                <a:lnTo>
                  <a:pt x="7212440" y="56963"/>
                </a:lnTo>
                <a:lnTo>
                  <a:pt x="7221098" y="60597"/>
                </a:lnTo>
                <a:lnTo>
                  <a:pt x="7272247" y="83343"/>
                </a:lnTo>
                <a:lnTo>
                  <a:pt x="7361691" y="131811"/>
                </a:lnTo>
                <a:lnTo>
                  <a:pt x="7361695" y="131813"/>
                </a:lnTo>
                <a:lnTo>
                  <a:pt x="7398662" y="157739"/>
                </a:lnTo>
                <a:lnTo>
                  <a:pt x="7405005" y="162189"/>
                </a:lnTo>
                <a:lnTo>
                  <a:pt x="7405007" y="162188"/>
                </a:lnTo>
                <a:lnTo>
                  <a:pt x="7429800" y="179577"/>
                </a:lnTo>
                <a:cubicBezTo>
                  <a:pt x="7495765" y="230813"/>
                  <a:pt x="7555013" y="292384"/>
                  <a:pt x="7604905" y="363545"/>
                </a:cubicBezTo>
                <a:lnTo>
                  <a:pt x="7646362" y="429567"/>
                </a:lnTo>
                <a:lnTo>
                  <a:pt x="7649467" y="435836"/>
                </a:lnTo>
                <a:lnTo>
                  <a:pt x="7653573" y="442374"/>
                </a:lnTo>
                <a:lnTo>
                  <a:pt x="7650893" y="436961"/>
                </a:lnTo>
                <a:lnTo>
                  <a:pt x="7650939" y="436935"/>
                </a:lnTo>
                <a:lnTo>
                  <a:pt x="7675133" y="475462"/>
                </a:lnTo>
                <a:lnTo>
                  <a:pt x="7688559" y="496844"/>
                </a:lnTo>
                <a:lnTo>
                  <a:pt x="7688576" y="496865"/>
                </a:lnTo>
                <a:lnTo>
                  <a:pt x="7728708" y="548725"/>
                </a:lnTo>
                <a:lnTo>
                  <a:pt x="7730251" y="550374"/>
                </a:lnTo>
                <a:lnTo>
                  <a:pt x="7731533" y="552018"/>
                </a:lnTo>
                <a:lnTo>
                  <a:pt x="7745530" y="566689"/>
                </a:lnTo>
                <a:lnTo>
                  <a:pt x="7772917" y="595932"/>
                </a:lnTo>
                <a:lnTo>
                  <a:pt x="7776262" y="598898"/>
                </a:lnTo>
                <a:lnTo>
                  <a:pt x="7779097" y="601868"/>
                </a:lnTo>
                <a:lnTo>
                  <a:pt x="7796014" y="616401"/>
                </a:lnTo>
                <a:lnTo>
                  <a:pt x="7820793" y="638355"/>
                </a:lnTo>
                <a:lnTo>
                  <a:pt x="7826158" y="642292"/>
                </a:lnTo>
                <a:lnTo>
                  <a:pt x="7830773" y="646256"/>
                </a:lnTo>
                <a:lnTo>
                  <a:pt x="7848661" y="658802"/>
                </a:lnTo>
                <a:lnTo>
                  <a:pt x="7871943" y="675883"/>
                </a:lnTo>
                <a:lnTo>
                  <a:pt x="7879510" y="680436"/>
                </a:lnTo>
                <a:lnTo>
                  <a:pt x="7886087" y="685049"/>
                </a:lnTo>
                <a:lnTo>
                  <a:pt x="7904041" y="695201"/>
                </a:lnTo>
                <a:lnTo>
                  <a:pt x="7925977" y="708403"/>
                </a:lnTo>
                <a:lnTo>
                  <a:pt x="7935890" y="713209"/>
                </a:lnTo>
                <a:lnTo>
                  <a:pt x="7944561" y="718111"/>
                </a:lnTo>
                <a:lnTo>
                  <a:pt x="7961994" y="725864"/>
                </a:lnTo>
                <a:lnTo>
                  <a:pt x="7982500" y="735805"/>
                </a:lnTo>
                <a:lnTo>
                  <a:pt x="7994873" y="740487"/>
                </a:lnTo>
                <a:lnTo>
                  <a:pt x="8005719" y="745309"/>
                </a:lnTo>
                <a:lnTo>
                  <a:pt x="8022198" y="750822"/>
                </a:lnTo>
                <a:lnTo>
                  <a:pt x="8041120" y="757980"/>
                </a:lnTo>
                <a:lnTo>
                  <a:pt x="8056037" y="762143"/>
                </a:lnTo>
                <a:lnTo>
                  <a:pt x="8069084" y="766508"/>
                </a:lnTo>
                <a:lnTo>
                  <a:pt x="8084275" y="770023"/>
                </a:lnTo>
                <a:lnTo>
                  <a:pt x="8101447" y="774816"/>
                </a:lnTo>
                <a:lnTo>
                  <a:pt x="8118962" y="778052"/>
                </a:lnTo>
                <a:lnTo>
                  <a:pt x="8134182" y="781573"/>
                </a:lnTo>
                <a:lnTo>
                  <a:pt x="8147819" y="783381"/>
                </a:lnTo>
                <a:lnTo>
                  <a:pt x="8163084" y="786201"/>
                </a:lnTo>
                <a:lnTo>
                  <a:pt x="8183246" y="788078"/>
                </a:lnTo>
                <a:lnTo>
                  <a:pt x="8200534" y="790370"/>
                </a:lnTo>
                <a:lnTo>
                  <a:pt x="8212415" y="790795"/>
                </a:lnTo>
                <a:lnTo>
                  <a:pt x="8225643" y="792026"/>
                </a:lnTo>
                <a:lnTo>
                  <a:pt x="8248498" y="792082"/>
                </a:lnTo>
                <a:lnTo>
                  <a:pt x="8267666" y="792766"/>
                </a:lnTo>
                <a:lnTo>
                  <a:pt x="8277644" y="792153"/>
                </a:lnTo>
                <a:lnTo>
                  <a:pt x="8282909" y="792166"/>
                </a:lnTo>
                <a:lnTo>
                  <a:pt x="8288175" y="792152"/>
                </a:lnTo>
                <a:lnTo>
                  <a:pt x="8298152" y="792766"/>
                </a:lnTo>
                <a:lnTo>
                  <a:pt x="8317320" y="792082"/>
                </a:lnTo>
                <a:lnTo>
                  <a:pt x="8340175" y="792027"/>
                </a:lnTo>
                <a:lnTo>
                  <a:pt x="8353404" y="790794"/>
                </a:lnTo>
                <a:lnTo>
                  <a:pt x="8365284" y="790370"/>
                </a:lnTo>
                <a:lnTo>
                  <a:pt x="8382572" y="788078"/>
                </a:lnTo>
                <a:lnTo>
                  <a:pt x="8402733" y="786201"/>
                </a:lnTo>
                <a:lnTo>
                  <a:pt x="8417999" y="783381"/>
                </a:lnTo>
                <a:lnTo>
                  <a:pt x="8431636" y="781573"/>
                </a:lnTo>
                <a:lnTo>
                  <a:pt x="8446855" y="778052"/>
                </a:lnTo>
                <a:lnTo>
                  <a:pt x="8464372" y="774815"/>
                </a:lnTo>
                <a:lnTo>
                  <a:pt x="8481543" y="770023"/>
                </a:lnTo>
                <a:lnTo>
                  <a:pt x="8496734" y="766507"/>
                </a:lnTo>
                <a:lnTo>
                  <a:pt x="8509782" y="762142"/>
                </a:lnTo>
                <a:lnTo>
                  <a:pt x="8524697" y="757980"/>
                </a:lnTo>
                <a:lnTo>
                  <a:pt x="8543619" y="750822"/>
                </a:lnTo>
                <a:lnTo>
                  <a:pt x="8560100" y="745308"/>
                </a:lnTo>
                <a:lnTo>
                  <a:pt x="8570944" y="740486"/>
                </a:lnTo>
                <a:lnTo>
                  <a:pt x="8583318" y="735805"/>
                </a:lnTo>
                <a:lnTo>
                  <a:pt x="8603824" y="725865"/>
                </a:lnTo>
                <a:lnTo>
                  <a:pt x="8621258" y="718111"/>
                </a:lnTo>
                <a:lnTo>
                  <a:pt x="8629927" y="713209"/>
                </a:lnTo>
                <a:lnTo>
                  <a:pt x="8639840" y="708403"/>
                </a:lnTo>
                <a:lnTo>
                  <a:pt x="8661777" y="695200"/>
                </a:lnTo>
                <a:lnTo>
                  <a:pt x="8679731" y="685049"/>
                </a:lnTo>
                <a:lnTo>
                  <a:pt x="8686308" y="680435"/>
                </a:lnTo>
                <a:lnTo>
                  <a:pt x="8693875" y="675882"/>
                </a:lnTo>
                <a:lnTo>
                  <a:pt x="8717157" y="658801"/>
                </a:lnTo>
                <a:lnTo>
                  <a:pt x="8735045" y="646256"/>
                </a:lnTo>
                <a:lnTo>
                  <a:pt x="8739660" y="642292"/>
                </a:lnTo>
                <a:lnTo>
                  <a:pt x="8745025" y="638355"/>
                </a:lnTo>
                <a:lnTo>
                  <a:pt x="8769803" y="616400"/>
                </a:lnTo>
                <a:lnTo>
                  <a:pt x="8786721" y="601868"/>
                </a:lnTo>
                <a:lnTo>
                  <a:pt x="8789556" y="598897"/>
                </a:lnTo>
                <a:lnTo>
                  <a:pt x="8792901" y="595933"/>
                </a:lnTo>
                <a:lnTo>
                  <a:pt x="8820287" y="566689"/>
                </a:lnTo>
                <a:lnTo>
                  <a:pt x="8834285" y="552018"/>
                </a:lnTo>
                <a:lnTo>
                  <a:pt x="8835567" y="550373"/>
                </a:lnTo>
                <a:lnTo>
                  <a:pt x="8837109" y="548724"/>
                </a:lnTo>
                <a:lnTo>
                  <a:pt x="8877241" y="496865"/>
                </a:lnTo>
                <a:lnTo>
                  <a:pt x="8877258" y="496844"/>
                </a:lnTo>
                <a:lnTo>
                  <a:pt x="8890685" y="475461"/>
                </a:lnTo>
                <a:lnTo>
                  <a:pt x="8914879" y="436935"/>
                </a:lnTo>
                <a:lnTo>
                  <a:pt x="8914926" y="436960"/>
                </a:lnTo>
                <a:lnTo>
                  <a:pt x="8912245" y="442373"/>
                </a:lnTo>
                <a:lnTo>
                  <a:pt x="8916352" y="435836"/>
                </a:lnTo>
                <a:lnTo>
                  <a:pt x="8919456" y="429566"/>
                </a:lnTo>
                <a:lnTo>
                  <a:pt x="8960913" y="363544"/>
                </a:lnTo>
                <a:cubicBezTo>
                  <a:pt x="9010805" y="292384"/>
                  <a:pt x="9070053" y="230813"/>
                  <a:pt x="9136017" y="179576"/>
                </a:cubicBezTo>
                <a:lnTo>
                  <a:pt x="9160811" y="162188"/>
                </a:lnTo>
                <a:lnTo>
                  <a:pt x="9160812" y="162188"/>
                </a:lnTo>
                <a:lnTo>
                  <a:pt x="9167156" y="157738"/>
                </a:lnTo>
                <a:lnTo>
                  <a:pt x="9204123" y="131812"/>
                </a:lnTo>
                <a:lnTo>
                  <a:pt x="9204126" y="131811"/>
                </a:lnTo>
                <a:lnTo>
                  <a:pt x="9293572" y="83343"/>
                </a:lnTo>
                <a:lnTo>
                  <a:pt x="9344721" y="60597"/>
                </a:lnTo>
                <a:lnTo>
                  <a:pt x="9353378" y="56963"/>
                </a:lnTo>
                <a:lnTo>
                  <a:pt x="9422255" y="33919"/>
                </a:lnTo>
                <a:lnTo>
                  <a:pt x="9440229" y="29019"/>
                </a:lnTo>
                <a:lnTo>
                  <a:pt x="9499558" y="15288"/>
                </a:lnTo>
                <a:lnTo>
                  <a:pt x="9513582" y="12436"/>
                </a:lnTo>
                <a:lnTo>
                  <a:pt x="9585428" y="2910"/>
                </a:lnTo>
                <a:lnTo>
                  <a:pt x="9602513" y="1731"/>
                </a:lnTo>
                <a:lnTo>
                  <a:pt x="9619976" y="1109"/>
                </a:lnTo>
                <a:lnTo>
                  <a:pt x="9619976" y="1"/>
                </a:lnTo>
                <a:lnTo>
                  <a:pt x="9651036" y="1"/>
                </a:lnTo>
                <a:lnTo>
                  <a:pt x="11103048" y="1"/>
                </a:lnTo>
                <a:lnTo>
                  <a:pt x="11103048" y="160921"/>
                </a:lnTo>
                <a:lnTo>
                  <a:pt x="9650829" y="160921"/>
                </a:lnTo>
                <a:lnTo>
                  <a:pt x="9629749" y="160972"/>
                </a:lnTo>
                <a:lnTo>
                  <a:pt x="9616521" y="162203"/>
                </a:lnTo>
                <a:lnTo>
                  <a:pt x="9604641" y="162628"/>
                </a:lnTo>
                <a:lnTo>
                  <a:pt x="9587352" y="164920"/>
                </a:lnTo>
                <a:lnTo>
                  <a:pt x="9567191" y="166797"/>
                </a:lnTo>
                <a:lnTo>
                  <a:pt x="9551924" y="169617"/>
                </a:lnTo>
                <a:lnTo>
                  <a:pt x="9538288" y="171425"/>
                </a:lnTo>
                <a:lnTo>
                  <a:pt x="9523069" y="174946"/>
                </a:lnTo>
                <a:lnTo>
                  <a:pt x="9505552" y="178183"/>
                </a:lnTo>
                <a:lnTo>
                  <a:pt x="9488381" y="182974"/>
                </a:lnTo>
                <a:lnTo>
                  <a:pt x="9473191" y="186491"/>
                </a:lnTo>
                <a:lnTo>
                  <a:pt x="9460143" y="190855"/>
                </a:lnTo>
                <a:lnTo>
                  <a:pt x="9445227" y="195017"/>
                </a:lnTo>
                <a:lnTo>
                  <a:pt x="9426305" y="202176"/>
                </a:lnTo>
                <a:lnTo>
                  <a:pt x="9409824" y="207690"/>
                </a:lnTo>
                <a:lnTo>
                  <a:pt x="9398980" y="212512"/>
                </a:lnTo>
                <a:lnTo>
                  <a:pt x="9386606" y="217192"/>
                </a:lnTo>
                <a:lnTo>
                  <a:pt x="9366101" y="227134"/>
                </a:lnTo>
                <a:lnTo>
                  <a:pt x="9348667" y="234887"/>
                </a:lnTo>
                <a:lnTo>
                  <a:pt x="9339997" y="239788"/>
                </a:lnTo>
                <a:lnTo>
                  <a:pt x="9330084" y="244595"/>
                </a:lnTo>
                <a:lnTo>
                  <a:pt x="9308147" y="257798"/>
                </a:lnTo>
                <a:lnTo>
                  <a:pt x="9290193" y="267949"/>
                </a:lnTo>
                <a:lnTo>
                  <a:pt x="9283616" y="272561"/>
                </a:lnTo>
                <a:lnTo>
                  <a:pt x="9276050" y="277115"/>
                </a:lnTo>
                <a:lnTo>
                  <a:pt x="9252768" y="294197"/>
                </a:lnTo>
                <a:lnTo>
                  <a:pt x="9234879" y="306742"/>
                </a:lnTo>
                <a:lnTo>
                  <a:pt x="9230265" y="310706"/>
                </a:lnTo>
                <a:lnTo>
                  <a:pt x="9224900" y="314644"/>
                </a:lnTo>
                <a:lnTo>
                  <a:pt x="9200122" y="336597"/>
                </a:lnTo>
                <a:lnTo>
                  <a:pt x="9183203" y="351129"/>
                </a:lnTo>
                <a:lnTo>
                  <a:pt x="9180368" y="354100"/>
                </a:lnTo>
                <a:lnTo>
                  <a:pt x="9177023" y="357065"/>
                </a:lnTo>
                <a:lnTo>
                  <a:pt x="9149636" y="386308"/>
                </a:lnTo>
                <a:lnTo>
                  <a:pt x="9135640" y="400979"/>
                </a:lnTo>
                <a:lnTo>
                  <a:pt x="9134358" y="402625"/>
                </a:lnTo>
                <a:lnTo>
                  <a:pt x="9132815" y="404273"/>
                </a:lnTo>
                <a:lnTo>
                  <a:pt x="9092683" y="456132"/>
                </a:lnTo>
                <a:lnTo>
                  <a:pt x="9092666" y="456154"/>
                </a:lnTo>
                <a:lnTo>
                  <a:pt x="9079239" y="477536"/>
                </a:lnTo>
                <a:lnTo>
                  <a:pt x="9055046" y="516063"/>
                </a:lnTo>
                <a:lnTo>
                  <a:pt x="9054999" y="516037"/>
                </a:lnTo>
                <a:lnTo>
                  <a:pt x="9054759" y="516520"/>
                </a:lnTo>
                <a:lnTo>
                  <a:pt x="9054758" y="516524"/>
                </a:lnTo>
                <a:lnTo>
                  <a:pt x="9054757" y="516525"/>
                </a:lnTo>
                <a:lnTo>
                  <a:pt x="9008084" y="590851"/>
                </a:lnTo>
                <a:cubicBezTo>
                  <a:pt x="8958192" y="662012"/>
                  <a:pt x="8898944" y="723583"/>
                  <a:pt x="8832980" y="774819"/>
                </a:cubicBezTo>
                <a:lnTo>
                  <a:pt x="8808187" y="792207"/>
                </a:lnTo>
                <a:lnTo>
                  <a:pt x="8808234" y="791425"/>
                </a:lnTo>
                <a:lnTo>
                  <a:pt x="8802769" y="795260"/>
                </a:lnTo>
                <a:lnTo>
                  <a:pt x="8765803" y="821185"/>
                </a:lnTo>
                <a:lnTo>
                  <a:pt x="8765798" y="821186"/>
                </a:lnTo>
                <a:lnTo>
                  <a:pt x="8676352" y="869654"/>
                </a:lnTo>
                <a:lnTo>
                  <a:pt x="8625204" y="892401"/>
                </a:lnTo>
                <a:lnTo>
                  <a:pt x="8616547" y="896036"/>
                </a:lnTo>
                <a:lnTo>
                  <a:pt x="8547669" y="919077"/>
                </a:lnTo>
                <a:lnTo>
                  <a:pt x="8529696" y="923980"/>
                </a:lnTo>
                <a:lnTo>
                  <a:pt x="8470366" y="937709"/>
                </a:lnTo>
                <a:lnTo>
                  <a:pt x="8456342" y="940562"/>
                </a:lnTo>
                <a:lnTo>
                  <a:pt x="8384496" y="950088"/>
                </a:lnTo>
                <a:lnTo>
                  <a:pt x="8367411" y="951265"/>
                </a:lnTo>
                <a:lnTo>
                  <a:pt x="8307313" y="953409"/>
                </a:lnTo>
                <a:lnTo>
                  <a:pt x="8290083" y="953451"/>
                </a:lnTo>
                <a:lnTo>
                  <a:pt x="8282912" y="953012"/>
                </a:lnTo>
                <a:lnTo>
                  <a:pt x="8275736" y="953452"/>
                </a:lnTo>
                <a:lnTo>
                  <a:pt x="8258506" y="953410"/>
                </a:lnTo>
                <a:lnTo>
                  <a:pt x="8198407" y="951265"/>
                </a:lnTo>
                <a:lnTo>
                  <a:pt x="8181322" y="950087"/>
                </a:lnTo>
                <a:lnTo>
                  <a:pt x="8109477" y="940562"/>
                </a:lnTo>
                <a:lnTo>
                  <a:pt x="8095452" y="937710"/>
                </a:lnTo>
                <a:lnTo>
                  <a:pt x="8036122" y="923980"/>
                </a:lnTo>
                <a:lnTo>
                  <a:pt x="8018149" y="919078"/>
                </a:lnTo>
                <a:lnTo>
                  <a:pt x="7949271" y="896036"/>
                </a:lnTo>
                <a:lnTo>
                  <a:pt x="7940614" y="892402"/>
                </a:lnTo>
                <a:lnTo>
                  <a:pt x="7889466" y="869655"/>
                </a:lnTo>
                <a:lnTo>
                  <a:pt x="7800021" y="821187"/>
                </a:lnTo>
                <a:lnTo>
                  <a:pt x="7800016" y="821185"/>
                </a:lnTo>
                <a:lnTo>
                  <a:pt x="7763050" y="795261"/>
                </a:lnTo>
                <a:lnTo>
                  <a:pt x="7757584" y="791425"/>
                </a:lnTo>
                <a:lnTo>
                  <a:pt x="7757632" y="792207"/>
                </a:lnTo>
                <a:lnTo>
                  <a:pt x="7732838" y="774819"/>
                </a:lnTo>
                <a:cubicBezTo>
                  <a:pt x="7666873" y="723583"/>
                  <a:pt x="7607626" y="662012"/>
                  <a:pt x="7557734" y="590851"/>
                </a:cubicBezTo>
                <a:lnTo>
                  <a:pt x="7511062" y="516525"/>
                </a:lnTo>
                <a:lnTo>
                  <a:pt x="7511060" y="516523"/>
                </a:lnTo>
                <a:lnTo>
                  <a:pt x="7511058" y="516520"/>
                </a:lnTo>
                <a:lnTo>
                  <a:pt x="7510819" y="516038"/>
                </a:lnTo>
                <a:lnTo>
                  <a:pt x="7510772" y="516064"/>
                </a:lnTo>
                <a:lnTo>
                  <a:pt x="7486579" y="477536"/>
                </a:lnTo>
                <a:lnTo>
                  <a:pt x="7473153" y="456154"/>
                </a:lnTo>
                <a:lnTo>
                  <a:pt x="7473134" y="456133"/>
                </a:lnTo>
                <a:lnTo>
                  <a:pt x="7433003" y="404274"/>
                </a:lnTo>
                <a:lnTo>
                  <a:pt x="7431460" y="402625"/>
                </a:lnTo>
                <a:lnTo>
                  <a:pt x="7430179" y="400980"/>
                </a:lnTo>
                <a:lnTo>
                  <a:pt x="7416181" y="386309"/>
                </a:lnTo>
                <a:lnTo>
                  <a:pt x="7388795" y="357066"/>
                </a:lnTo>
                <a:lnTo>
                  <a:pt x="7385450" y="354101"/>
                </a:lnTo>
                <a:lnTo>
                  <a:pt x="7382615" y="351130"/>
                </a:lnTo>
                <a:lnTo>
                  <a:pt x="7365696" y="336598"/>
                </a:lnTo>
                <a:lnTo>
                  <a:pt x="7340919" y="314643"/>
                </a:lnTo>
                <a:lnTo>
                  <a:pt x="7335553" y="310707"/>
                </a:lnTo>
                <a:lnTo>
                  <a:pt x="7330939" y="306742"/>
                </a:lnTo>
                <a:lnTo>
                  <a:pt x="7313050" y="294197"/>
                </a:lnTo>
                <a:lnTo>
                  <a:pt x="7289769" y="277115"/>
                </a:lnTo>
                <a:lnTo>
                  <a:pt x="7282202" y="272562"/>
                </a:lnTo>
                <a:lnTo>
                  <a:pt x="7275625" y="267950"/>
                </a:lnTo>
                <a:lnTo>
                  <a:pt x="7257671" y="257799"/>
                </a:lnTo>
                <a:lnTo>
                  <a:pt x="7235735" y="244596"/>
                </a:lnTo>
                <a:lnTo>
                  <a:pt x="7225821" y="239789"/>
                </a:lnTo>
                <a:lnTo>
                  <a:pt x="7217151" y="234887"/>
                </a:lnTo>
                <a:lnTo>
                  <a:pt x="7199717" y="227134"/>
                </a:lnTo>
                <a:lnTo>
                  <a:pt x="7179211" y="217193"/>
                </a:lnTo>
                <a:lnTo>
                  <a:pt x="7166839" y="212512"/>
                </a:lnTo>
                <a:lnTo>
                  <a:pt x="7155993" y="207689"/>
                </a:lnTo>
                <a:lnTo>
                  <a:pt x="7139513" y="202176"/>
                </a:lnTo>
                <a:lnTo>
                  <a:pt x="7120592" y="195018"/>
                </a:lnTo>
                <a:lnTo>
                  <a:pt x="7105675" y="190856"/>
                </a:lnTo>
                <a:lnTo>
                  <a:pt x="7092627" y="186491"/>
                </a:lnTo>
                <a:lnTo>
                  <a:pt x="7077436" y="182974"/>
                </a:lnTo>
                <a:lnTo>
                  <a:pt x="7060265" y="178183"/>
                </a:lnTo>
                <a:lnTo>
                  <a:pt x="7042748" y="174947"/>
                </a:lnTo>
                <a:lnTo>
                  <a:pt x="7027530" y="171425"/>
                </a:lnTo>
                <a:lnTo>
                  <a:pt x="7013893" y="169617"/>
                </a:lnTo>
                <a:lnTo>
                  <a:pt x="6998628" y="166797"/>
                </a:lnTo>
                <a:lnTo>
                  <a:pt x="6978466" y="164920"/>
                </a:lnTo>
                <a:lnTo>
                  <a:pt x="6961177" y="162628"/>
                </a:lnTo>
                <a:lnTo>
                  <a:pt x="6949297" y="162203"/>
                </a:lnTo>
                <a:lnTo>
                  <a:pt x="6936070" y="160972"/>
                </a:lnTo>
                <a:lnTo>
                  <a:pt x="6915292" y="160922"/>
                </a:lnTo>
                <a:lnTo>
                  <a:pt x="6894930" y="160971"/>
                </a:lnTo>
                <a:lnTo>
                  <a:pt x="6881702" y="162202"/>
                </a:lnTo>
                <a:lnTo>
                  <a:pt x="6869821" y="162627"/>
                </a:lnTo>
                <a:lnTo>
                  <a:pt x="6852533" y="164919"/>
                </a:lnTo>
                <a:lnTo>
                  <a:pt x="6832372" y="166796"/>
                </a:lnTo>
                <a:lnTo>
                  <a:pt x="6817106" y="169615"/>
                </a:lnTo>
                <a:lnTo>
                  <a:pt x="6803469" y="171425"/>
                </a:lnTo>
                <a:lnTo>
                  <a:pt x="6788250" y="174946"/>
                </a:lnTo>
                <a:lnTo>
                  <a:pt x="6770734" y="178182"/>
                </a:lnTo>
                <a:lnTo>
                  <a:pt x="6753562" y="182974"/>
                </a:lnTo>
                <a:lnTo>
                  <a:pt x="6738372" y="186490"/>
                </a:lnTo>
                <a:lnTo>
                  <a:pt x="6725324" y="190855"/>
                </a:lnTo>
                <a:lnTo>
                  <a:pt x="6710408" y="195017"/>
                </a:lnTo>
                <a:lnTo>
                  <a:pt x="6691486" y="202175"/>
                </a:lnTo>
                <a:lnTo>
                  <a:pt x="6675006" y="207688"/>
                </a:lnTo>
                <a:lnTo>
                  <a:pt x="6664161" y="212511"/>
                </a:lnTo>
                <a:lnTo>
                  <a:pt x="6651787" y="217192"/>
                </a:lnTo>
                <a:lnTo>
                  <a:pt x="6631282" y="227133"/>
                </a:lnTo>
                <a:lnTo>
                  <a:pt x="6613848" y="234886"/>
                </a:lnTo>
                <a:lnTo>
                  <a:pt x="6605178" y="239788"/>
                </a:lnTo>
                <a:lnTo>
                  <a:pt x="6595265" y="244595"/>
                </a:lnTo>
                <a:lnTo>
                  <a:pt x="6573328" y="257797"/>
                </a:lnTo>
                <a:lnTo>
                  <a:pt x="6555374" y="267949"/>
                </a:lnTo>
                <a:lnTo>
                  <a:pt x="6548797" y="272561"/>
                </a:lnTo>
                <a:lnTo>
                  <a:pt x="6541231" y="277115"/>
                </a:lnTo>
                <a:lnTo>
                  <a:pt x="6517949" y="294196"/>
                </a:lnTo>
                <a:lnTo>
                  <a:pt x="6500061" y="306741"/>
                </a:lnTo>
                <a:lnTo>
                  <a:pt x="6495446" y="310706"/>
                </a:lnTo>
                <a:lnTo>
                  <a:pt x="6490080" y="314642"/>
                </a:lnTo>
                <a:lnTo>
                  <a:pt x="6465303" y="336597"/>
                </a:lnTo>
                <a:lnTo>
                  <a:pt x="6448384" y="351129"/>
                </a:lnTo>
                <a:lnTo>
                  <a:pt x="6445549" y="354100"/>
                </a:lnTo>
                <a:lnTo>
                  <a:pt x="6442204" y="357065"/>
                </a:lnTo>
                <a:lnTo>
                  <a:pt x="6414818" y="386308"/>
                </a:lnTo>
                <a:lnTo>
                  <a:pt x="6400820" y="400979"/>
                </a:lnTo>
                <a:lnTo>
                  <a:pt x="6399538" y="402624"/>
                </a:lnTo>
                <a:lnTo>
                  <a:pt x="6397996" y="404273"/>
                </a:lnTo>
                <a:lnTo>
                  <a:pt x="6357864" y="456132"/>
                </a:lnTo>
                <a:lnTo>
                  <a:pt x="6357847" y="456153"/>
                </a:lnTo>
                <a:lnTo>
                  <a:pt x="6344420" y="477535"/>
                </a:lnTo>
                <a:lnTo>
                  <a:pt x="6320227" y="516063"/>
                </a:lnTo>
                <a:lnTo>
                  <a:pt x="6320180" y="516037"/>
                </a:lnTo>
                <a:lnTo>
                  <a:pt x="6319941" y="516518"/>
                </a:lnTo>
                <a:lnTo>
                  <a:pt x="6319939" y="516522"/>
                </a:lnTo>
                <a:lnTo>
                  <a:pt x="6319938" y="516525"/>
                </a:lnTo>
                <a:lnTo>
                  <a:pt x="6273265" y="590850"/>
                </a:lnTo>
                <a:cubicBezTo>
                  <a:pt x="6223374" y="662011"/>
                  <a:pt x="6164126" y="723582"/>
                  <a:pt x="6098162" y="774818"/>
                </a:cubicBezTo>
                <a:lnTo>
                  <a:pt x="6073368" y="792206"/>
                </a:lnTo>
                <a:lnTo>
                  <a:pt x="6073416" y="791424"/>
                </a:lnTo>
                <a:lnTo>
                  <a:pt x="6067949" y="795259"/>
                </a:lnTo>
                <a:lnTo>
                  <a:pt x="6030983" y="821184"/>
                </a:lnTo>
                <a:lnTo>
                  <a:pt x="6030979" y="821186"/>
                </a:lnTo>
                <a:lnTo>
                  <a:pt x="5941533" y="869654"/>
                </a:lnTo>
                <a:lnTo>
                  <a:pt x="5890385" y="892401"/>
                </a:lnTo>
                <a:lnTo>
                  <a:pt x="5881728" y="896035"/>
                </a:lnTo>
                <a:lnTo>
                  <a:pt x="5812850" y="919077"/>
                </a:lnTo>
                <a:lnTo>
                  <a:pt x="5794876" y="923979"/>
                </a:lnTo>
                <a:lnTo>
                  <a:pt x="5735547" y="937709"/>
                </a:lnTo>
                <a:lnTo>
                  <a:pt x="5721523" y="940561"/>
                </a:lnTo>
                <a:lnTo>
                  <a:pt x="5649677" y="950086"/>
                </a:lnTo>
                <a:lnTo>
                  <a:pt x="5632593" y="951264"/>
                </a:lnTo>
                <a:lnTo>
                  <a:pt x="5572494" y="953409"/>
                </a:lnTo>
                <a:lnTo>
                  <a:pt x="5555264" y="953451"/>
                </a:lnTo>
                <a:lnTo>
                  <a:pt x="5549793" y="953115"/>
                </a:lnTo>
                <a:lnTo>
                  <a:pt x="5544323" y="953451"/>
                </a:lnTo>
                <a:lnTo>
                  <a:pt x="5527093" y="953409"/>
                </a:lnTo>
                <a:lnTo>
                  <a:pt x="5466994" y="951264"/>
                </a:lnTo>
                <a:lnTo>
                  <a:pt x="5449910" y="950087"/>
                </a:lnTo>
                <a:lnTo>
                  <a:pt x="5378065" y="940560"/>
                </a:lnTo>
                <a:lnTo>
                  <a:pt x="5364040" y="937709"/>
                </a:lnTo>
                <a:lnTo>
                  <a:pt x="5304711" y="923979"/>
                </a:lnTo>
                <a:lnTo>
                  <a:pt x="5286738" y="919077"/>
                </a:lnTo>
                <a:lnTo>
                  <a:pt x="5217860" y="896035"/>
                </a:lnTo>
                <a:lnTo>
                  <a:pt x="5209203" y="892400"/>
                </a:lnTo>
                <a:lnTo>
                  <a:pt x="5158055" y="869653"/>
                </a:lnTo>
                <a:lnTo>
                  <a:pt x="5068608" y="821186"/>
                </a:lnTo>
                <a:lnTo>
                  <a:pt x="5068605" y="821184"/>
                </a:lnTo>
                <a:lnTo>
                  <a:pt x="5031638" y="795259"/>
                </a:lnTo>
                <a:lnTo>
                  <a:pt x="5026171" y="791424"/>
                </a:lnTo>
                <a:lnTo>
                  <a:pt x="5026219" y="792207"/>
                </a:lnTo>
                <a:lnTo>
                  <a:pt x="5001426" y="774818"/>
                </a:lnTo>
                <a:cubicBezTo>
                  <a:pt x="4935461" y="723581"/>
                  <a:pt x="4876214" y="662011"/>
                  <a:pt x="4826323" y="590850"/>
                </a:cubicBezTo>
                <a:lnTo>
                  <a:pt x="4779649" y="516525"/>
                </a:lnTo>
                <a:lnTo>
                  <a:pt x="4779649" y="516522"/>
                </a:lnTo>
                <a:lnTo>
                  <a:pt x="4779646" y="516518"/>
                </a:lnTo>
                <a:lnTo>
                  <a:pt x="4779408" y="516036"/>
                </a:lnTo>
                <a:lnTo>
                  <a:pt x="4779360" y="516062"/>
                </a:lnTo>
                <a:lnTo>
                  <a:pt x="4755167" y="477536"/>
                </a:lnTo>
                <a:lnTo>
                  <a:pt x="4741741" y="456154"/>
                </a:lnTo>
                <a:lnTo>
                  <a:pt x="4741723" y="456132"/>
                </a:lnTo>
                <a:lnTo>
                  <a:pt x="4701592" y="404272"/>
                </a:lnTo>
                <a:lnTo>
                  <a:pt x="4700049" y="402624"/>
                </a:lnTo>
                <a:lnTo>
                  <a:pt x="4698767" y="400978"/>
                </a:lnTo>
                <a:lnTo>
                  <a:pt x="4684770" y="386308"/>
                </a:lnTo>
                <a:lnTo>
                  <a:pt x="4657384" y="357065"/>
                </a:lnTo>
                <a:lnTo>
                  <a:pt x="4654038" y="354100"/>
                </a:lnTo>
                <a:lnTo>
                  <a:pt x="4651203" y="351128"/>
                </a:lnTo>
                <a:lnTo>
                  <a:pt x="4634285" y="336598"/>
                </a:lnTo>
                <a:lnTo>
                  <a:pt x="4609507" y="314642"/>
                </a:lnTo>
                <a:lnTo>
                  <a:pt x="4604141" y="310706"/>
                </a:lnTo>
                <a:lnTo>
                  <a:pt x="4599526" y="306741"/>
                </a:lnTo>
                <a:lnTo>
                  <a:pt x="4581638" y="294195"/>
                </a:lnTo>
                <a:lnTo>
                  <a:pt x="4558357" y="277115"/>
                </a:lnTo>
                <a:lnTo>
                  <a:pt x="4550790" y="272561"/>
                </a:lnTo>
                <a:lnTo>
                  <a:pt x="4544214" y="267948"/>
                </a:lnTo>
                <a:lnTo>
                  <a:pt x="4526260" y="257797"/>
                </a:lnTo>
                <a:lnTo>
                  <a:pt x="4504323" y="244594"/>
                </a:lnTo>
                <a:lnTo>
                  <a:pt x="4494409" y="239788"/>
                </a:lnTo>
                <a:lnTo>
                  <a:pt x="4485739" y="234885"/>
                </a:lnTo>
                <a:lnTo>
                  <a:pt x="4468306" y="227133"/>
                </a:lnTo>
                <a:lnTo>
                  <a:pt x="4447800" y="217192"/>
                </a:lnTo>
                <a:lnTo>
                  <a:pt x="4435426" y="212511"/>
                </a:lnTo>
                <a:lnTo>
                  <a:pt x="4424582" y="207688"/>
                </a:lnTo>
                <a:lnTo>
                  <a:pt x="4408102" y="202175"/>
                </a:lnTo>
                <a:lnTo>
                  <a:pt x="4389179" y="195017"/>
                </a:lnTo>
                <a:lnTo>
                  <a:pt x="4374264" y="190855"/>
                </a:lnTo>
                <a:lnTo>
                  <a:pt x="4361215" y="186490"/>
                </a:lnTo>
                <a:lnTo>
                  <a:pt x="4346025" y="182974"/>
                </a:lnTo>
                <a:lnTo>
                  <a:pt x="4328854" y="178182"/>
                </a:lnTo>
                <a:lnTo>
                  <a:pt x="4311337" y="174946"/>
                </a:lnTo>
                <a:lnTo>
                  <a:pt x="4296118" y="171425"/>
                </a:lnTo>
                <a:lnTo>
                  <a:pt x="4282481" y="169615"/>
                </a:lnTo>
                <a:lnTo>
                  <a:pt x="4267215" y="166796"/>
                </a:lnTo>
                <a:lnTo>
                  <a:pt x="4247055" y="164919"/>
                </a:lnTo>
                <a:lnTo>
                  <a:pt x="4229766" y="162627"/>
                </a:lnTo>
                <a:lnTo>
                  <a:pt x="4217885" y="162203"/>
                </a:lnTo>
                <a:lnTo>
                  <a:pt x="4204658" y="160970"/>
                </a:lnTo>
                <a:lnTo>
                  <a:pt x="4184295" y="160922"/>
                </a:lnTo>
                <a:lnTo>
                  <a:pt x="4163517" y="160972"/>
                </a:lnTo>
                <a:lnTo>
                  <a:pt x="4150290" y="162203"/>
                </a:lnTo>
                <a:lnTo>
                  <a:pt x="4138410" y="162628"/>
                </a:lnTo>
                <a:lnTo>
                  <a:pt x="4121122" y="164920"/>
                </a:lnTo>
                <a:lnTo>
                  <a:pt x="4100960" y="166797"/>
                </a:lnTo>
                <a:lnTo>
                  <a:pt x="4085695" y="169617"/>
                </a:lnTo>
                <a:lnTo>
                  <a:pt x="4072057" y="171425"/>
                </a:lnTo>
                <a:lnTo>
                  <a:pt x="4056839" y="174947"/>
                </a:lnTo>
                <a:lnTo>
                  <a:pt x="4039323" y="178183"/>
                </a:lnTo>
                <a:lnTo>
                  <a:pt x="4022151" y="182975"/>
                </a:lnTo>
                <a:lnTo>
                  <a:pt x="4006960" y="186490"/>
                </a:lnTo>
                <a:lnTo>
                  <a:pt x="3993913" y="190856"/>
                </a:lnTo>
                <a:lnTo>
                  <a:pt x="3978996" y="195018"/>
                </a:lnTo>
                <a:lnTo>
                  <a:pt x="3960075" y="202176"/>
                </a:lnTo>
                <a:lnTo>
                  <a:pt x="3943595" y="207690"/>
                </a:lnTo>
                <a:lnTo>
                  <a:pt x="3932749" y="212512"/>
                </a:lnTo>
                <a:lnTo>
                  <a:pt x="3920377" y="217193"/>
                </a:lnTo>
                <a:lnTo>
                  <a:pt x="3899871" y="227134"/>
                </a:lnTo>
                <a:lnTo>
                  <a:pt x="3882437" y="234887"/>
                </a:lnTo>
                <a:lnTo>
                  <a:pt x="3873767" y="239789"/>
                </a:lnTo>
                <a:lnTo>
                  <a:pt x="3863852" y="244596"/>
                </a:lnTo>
                <a:lnTo>
                  <a:pt x="3841917" y="257798"/>
                </a:lnTo>
                <a:lnTo>
                  <a:pt x="3823963" y="267950"/>
                </a:lnTo>
                <a:lnTo>
                  <a:pt x="3817385" y="272563"/>
                </a:lnTo>
                <a:lnTo>
                  <a:pt x="3809819" y="277115"/>
                </a:lnTo>
                <a:lnTo>
                  <a:pt x="3786537" y="294196"/>
                </a:lnTo>
                <a:lnTo>
                  <a:pt x="3768650" y="306742"/>
                </a:lnTo>
                <a:lnTo>
                  <a:pt x="3764034" y="310707"/>
                </a:lnTo>
                <a:lnTo>
                  <a:pt x="3758669" y="314642"/>
                </a:lnTo>
                <a:lnTo>
                  <a:pt x="3733891" y="336598"/>
                </a:lnTo>
                <a:lnTo>
                  <a:pt x="3716973" y="351130"/>
                </a:lnTo>
                <a:lnTo>
                  <a:pt x="3714138" y="354102"/>
                </a:lnTo>
                <a:lnTo>
                  <a:pt x="3710792" y="357065"/>
                </a:lnTo>
                <a:lnTo>
                  <a:pt x="3683407" y="386309"/>
                </a:lnTo>
                <a:lnTo>
                  <a:pt x="3669410" y="400980"/>
                </a:lnTo>
                <a:lnTo>
                  <a:pt x="3668127" y="402626"/>
                </a:lnTo>
                <a:lnTo>
                  <a:pt x="3666585" y="404274"/>
                </a:lnTo>
                <a:lnTo>
                  <a:pt x="3626453" y="456133"/>
                </a:lnTo>
                <a:lnTo>
                  <a:pt x="3626435" y="456154"/>
                </a:lnTo>
                <a:lnTo>
                  <a:pt x="3613009" y="477536"/>
                </a:lnTo>
                <a:lnTo>
                  <a:pt x="3588816" y="516064"/>
                </a:lnTo>
                <a:lnTo>
                  <a:pt x="3588769" y="516038"/>
                </a:lnTo>
                <a:lnTo>
                  <a:pt x="3588530" y="516520"/>
                </a:lnTo>
                <a:lnTo>
                  <a:pt x="3588528" y="516523"/>
                </a:lnTo>
                <a:lnTo>
                  <a:pt x="3588526" y="516525"/>
                </a:lnTo>
                <a:lnTo>
                  <a:pt x="3541854" y="590851"/>
                </a:lnTo>
                <a:cubicBezTo>
                  <a:pt x="3491961" y="662012"/>
                  <a:pt x="3432715" y="723583"/>
                  <a:pt x="3366750" y="774819"/>
                </a:cubicBezTo>
                <a:lnTo>
                  <a:pt x="3341957" y="792207"/>
                </a:lnTo>
                <a:lnTo>
                  <a:pt x="3342004" y="791425"/>
                </a:lnTo>
                <a:lnTo>
                  <a:pt x="3336538" y="795261"/>
                </a:lnTo>
                <a:lnTo>
                  <a:pt x="3299572" y="821185"/>
                </a:lnTo>
                <a:lnTo>
                  <a:pt x="3299567" y="821187"/>
                </a:lnTo>
                <a:lnTo>
                  <a:pt x="3210121" y="869655"/>
                </a:lnTo>
                <a:lnTo>
                  <a:pt x="3158974" y="892402"/>
                </a:lnTo>
                <a:lnTo>
                  <a:pt x="3150317" y="896036"/>
                </a:lnTo>
                <a:lnTo>
                  <a:pt x="3081438" y="919078"/>
                </a:lnTo>
                <a:lnTo>
                  <a:pt x="3063466" y="923980"/>
                </a:lnTo>
                <a:lnTo>
                  <a:pt x="3004135" y="937710"/>
                </a:lnTo>
                <a:lnTo>
                  <a:pt x="2990111" y="940562"/>
                </a:lnTo>
                <a:lnTo>
                  <a:pt x="2918266" y="950087"/>
                </a:lnTo>
                <a:lnTo>
                  <a:pt x="2901181" y="951266"/>
                </a:lnTo>
                <a:lnTo>
                  <a:pt x="2841081" y="953410"/>
                </a:lnTo>
                <a:lnTo>
                  <a:pt x="2823853" y="953452"/>
                </a:lnTo>
                <a:lnTo>
                  <a:pt x="2816676" y="953012"/>
                </a:lnTo>
                <a:lnTo>
                  <a:pt x="2809505" y="953452"/>
                </a:lnTo>
                <a:lnTo>
                  <a:pt x="2792275" y="953409"/>
                </a:lnTo>
                <a:lnTo>
                  <a:pt x="2732178" y="951265"/>
                </a:lnTo>
                <a:lnTo>
                  <a:pt x="2715092" y="950088"/>
                </a:lnTo>
                <a:lnTo>
                  <a:pt x="2643246" y="940561"/>
                </a:lnTo>
                <a:lnTo>
                  <a:pt x="2629222" y="937709"/>
                </a:lnTo>
                <a:lnTo>
                  <a:pt x="2569892" y="923979"/>
                </a:lnTo>
                <a:lnTo>
                  <a:pt x="2551919" y="919078"/>
                </a:lnTo>
                <a:lnTo>
                  <a:pt x="2483041" y="896036"/>
                </a:lnTo>
                <a:lnTo>
                  <a:pt x="2474384" y="892401"/>
                </a:lnTo>
                <a:lnTo>
                  <a:pt x="2423237" y="869654"/>
                </a:lnTo>
                <a:lnTo>
                  <a:pt x="2333791" y="821186"/>
                </a:lnTo>
                <a:lnTo>
                  <a:pt x="2333786" y="821184"/>
                </a:lnTo>
                <a:lnTo>
                  <a:pt x="2296820" y="795260"/>
                </a:lnTo>
                <a:lnTo>
                  <a:pt x="2291354" y="791425"/>
                </a:lnTo>
                <a:lnTo>
                  <a:pt x="2291402" y="792207"/>
                </a:lnTo>
                <a:lnTo>
                  <a:pt x="2266608" y="774819"/>
                </a:lnTo>
                <a:cubicBezTo>
                  <a:pt x="2200645" y="723583"/>
                  <a:pt x="2141396" y="662012"/>
                  <a:pt x="2091504" y="590851"/>
                </a:cubicBezTo>
                <a:lnTo>
                  <a:pt x="2044832" y="516526"/>
                </a:lnTo>
                <a:lnTo>
                  <a:pt x="2044831" y="516523"/>
                </a:lnTo>
                <a:lnTo>
                  <a:pt x="2044829" y="516520"/>
                </a:lnTo>
                <a:lnTo>
                  <a:pt x="2044589" y="516037"/>
                </a:lnTo>
                <a:lnTo>
                  <a:pt x="2044542" y="516063"/>
                </a:lnTo>
                <a:lnTo>
                  <a:pt x="2020349" y="477535"/>
                </a:lnTo>
                <a:lnTo>
                  <a:pt x="2006923" y="456153"/>
                </a:lnTo>
                <a:lnTo>
                  <a:pt x="2006905" y="456132"/>
                </a:lnTo>
                <a:lnTo>
                  <a:pt x="1966773" y="404273"/>
                </a:lnTo>
                <a:lnTo>
                  <a:pt x="1965231" y="402624"/>
                </a:lnTo>
                <a:lnTo>
                  <a:pt x="1963949" y="400979"/>
                </a:lnTo>
                <a:lnTo>
                  <a:pt x="1949951" y="386309"/>
                </a:lnTo>
                <a:lnTo>
                  <a:pt x="1922565" y="357065"/>
                </a:lnTo>
                <a:lnTo>
                  <a:pt x="1919220" y="354099"/>
                </a:lnTo>
                <a:lnTo>
                  <a:pt x="1916385" y="351130"/>
                </a:lnTo>
                <a:lnTo>
                  <a:pt x="1899466" y="336597"/>
                </a:lnTo>
                <a:lnTo>
                  <a:pt x="1874689" y="314643"/>
                </a:lnTo>
                <a:lnTo>
                  <a:pt x="1869323" y="310706"/>
                </a:lnTo>
                <a:lnTo>
                  <a:pt x="1864709" y="306743"/>
                </a:lnTo>
                <a:lnTo>
                  <a:pt x="1846820" y="294197"/>
                </a:lnTo>
                <a:lnTo>
                  <a:pt x="1823538" y="277115"/>
                </a:lnTo>
                <a:lnTo>
                  <a:pt x="1815972" y="272562"/>
                </a:lnTo>
                <a:lnTo>
                  <a:pt x="1809395" y="267949"/>
                </a:lnTo>
                <a:lnTo>
                  <a:pt x="1791441" y="257798"/>
                </a:lnTo>
                <a:lnTo>
                  <a:pt x="1769505" y="244595"/>
                </a:lnTo>
                <a:lnTo>
                  <a:pt x="1759591" y="239788"/>
                </a:lnTo>
                <a:lnTo>
                  <a:pt x="1750922" y="234886"/>
                </a:lnTo>
                <a:lnTo>
                  <a:pt x="1733487" y="227134"/>
                </a:lnTo>
                <a:lnTo>
                  <a:pt x="1712982" y="217192"/>
                </a:lnTo>
                <a:lnTo>
                  <a:pt x="1700609" y="212511"/>
                </a:lnTo>
                <a:lnTo>
                  <a:pt x="1689764" y="207689"/>
                </a:lnTo>
                <a:lnTo>
                  <a:pt x="1673284" y="202176"/>
                </a:lnTo>
                <a:lnTo>
                  <a:pt x="1654361" y="195018"/>
                </a:lnTo>
                <a:lnTo>
                  <a:pt x="1639446" y="190855"/>
                </a:lnTo>
                <a:lnTo>
                  <a:pt x="1626398" y="186491"/>
                </a:lnTo>
                <a:lnTo>
                  <a:pt x="1611207" y="182974"/>
                </a:lnTo>
                <a:lnTo>
                  <a:pt x="1594036" y="178183"/>
                </a:lnTo>
                <a:lnTo>
                  <a:pt x="1576520" y="174946"/>
                </a:lnTo>
                <a:lnTo>
                  <a:pt x="1561300" y="171425"/>
                </a:lnTo>
                <a:lnTo>
                  <a:pt x="1547664" y="169617"/>
                </a:lnTo>
                <a:lnTo>
                  <a:pt x="1532398" y="166796"/>
                </a:lnTo>
                <a:lnTo>
                  <a:pt x="1512236" y="164919"/>
                </a:lnTo>
                <a:lnTo>
                  <a:pt x="1494947" y="162627"/>
                </a:lnTo>
                <a:lnTo>
                  <a:pt x="1483067" y="162203"/>
                </a:lnTo>
                <a:lnTo>
                  <a:pt x="1469840" y="160971"/>
                </a:lnTo>
                <a:lnTo>
                  <a:pt x="1448653" y="160922"/>
                </a:lnTo>
                <a:lnTo>
                  <a:pt x="0" y="160922"/>
                </a:lnTo>
                <a:lnTo>
                  <a:pt x="0" y="1"/>
                </a:lnTo>
                <a:lnTo>
                  <a:pt x="1483072" y="1"/>
                </a:lnTo>
                <a:lnTo>
                  <a:pt x="1483072" y="1233"/>
                </a:lnTo>
                <a:lnTo>
                  <a:pt x="1497076" y="1732"/>
                </a:lnTo>
                <a:lnTo>
                  <a:pt x="1514160" y="2910"/>
                </a:lnTo>
                <a:lnTo>
                  <a:pt x="1586006" y="12436"/>
                </a:lnTo>
                <a:lnTo>
                  <a:pt x="1600030" y="15289"/>
                </a:lnTo>
                <a:lnTo>
                  <a:pt x="1659359" y="29019"/>
                </a:lnTo>
                <a:lnTo>
                  <a:pt x="1677333" y="33919"/>
                </a:lnTo>
                <a:lnTo>
                  <a:pt x="1746211" y="56963"/>
                </a:lnTo>
                <a:lnTo>
                  <a:pt x="1754868" y="60596"/>
                </a:lnTo>
                <a:lnTo>
                  <a:pt x="1806016" y="83342"/>
                </a:lnTo>
                <a:lnTo>
                  <a:pt x="1895462" y="131811"/>
                </a:lnTo>
                <a:lnTo>
                  <a:pt x="1895465" y="131813"/>
                </a:lnTo>
                <a:lnTo>
                  <a:pt x="1932432" y="157738"/>
                </a:lnTo>
                <a:lnTo>
                  <a:pt x="1938776" y="162188"/>
                </a:lnTo>
                <a:lnTo>
                  <a:pt x="1938777" y="162188"/>
                </a:lnTo>
                <a:lnTo>
                  <a:pt x="1963571" y="179576"/>
                </a:lnTo>
                <a:cubicBezTo>
                  <a:pt x="2029535" y="230812"/>
                  <a:pt x="2088783" y="292384"/>
                  <a:pt x="2138675" y="363544"/>
                </a:cubicBezTo>
                <a:lnTo>
                  <a:pt x="2180132" y="429566"/>
                </a:lnTo>
                <a:lnTo>
                  <a:pt x="2183237" y="435835"/>
                </a:lnTo>
                <a:lnTo>
                  <a:pt x="2187343" y="442373"/>
                </a:lnTo>
                <a:lnTo>
                  <a:pt x="2184663" y="436960"/>
                </a:lnTo>
                <a:lnTo>
                  <a:pt x="2184709" y="436935"/>
                </a:lnTo>
                <a:lnTo>
                  <a:pt x="2208903" y="475461"/>
                </a:lnTo>
                <a:lnTo>
                  <a:pt x="2222330" y="496844"/>
                </a:lnTo>
                <a:lnTo>
                  <a:pt x="2222346" y="496865"/>
                </a:lnTo>
                <a:lnTo>
                  <a:pt x="2262478" y="548724"/>
                </a:lnTo>
                <a:lnTo>
                  <a:pt x="2264022" y="550373"/>
                </a:lnTo>
                <a:lnTo>
                  <a:pt x="2265303" y="552018"/>
                </a:lnTo>
                <a:lnTo>
                  <a:pt x="2279301" y="566689"/>
                </a:lnTo>
                <a:lnTo>
                  <a:pt x="2306688" y="595933"/>
                </a:lnTo>
                <a:lnTo>
                  <a:pt x="2310032" y="598897"/>
                </a:lnTo>
                <a:lnTo>
                  <a:pt x="2312868" y="601867"/>
                </a:lnTo>
                <a:lnTo>
                  <a:pt x="2329784" y="616400"/>
                </a:lnTo>
                <a:lnTo>
                  <a:pt x="2354563" y="638355"/>
                </a:lnTo>
                <a:lnTo>
                  <a:pt x="2359929" y="642292"/>
                </a:lnTo>
                <a:lnTo>
                  <a:pt x="2364544" y="646256"/>
                </a:lnTo>
                <a:lnTo>
                  <a:pt x="2382432" y="658802"/>
                </a:lnTo>
                <a:lnTo>
                  <a:pt x="2405713" y="675882"/>
                </a:lnTo>
                <a:lnTo>
                  <a:pt x="2413281" y="680435"/>
                </a:lnTo>
                <a:lnTo>
                  <a:pt x="2419858" y="685049"/>
                </a:lnTo>
                <a:lnTo>
                  <a:pt x="2437811" y="695200"/>
                </a:lnTo>
                <a:lnTo>
                  <a:pt x="2459748" y="708403"/>
                </a:lnTo>
                <a:lnTo>
                  <a:pt x="2469661" y="713210"/>
                </a:lnTo>
                <a:lnTo>
                  <a:pt x="2478330" y="718110"/>
                </a:lnTo>
                <a:lnTo>
                  <a:pt x="2495764" y="725865"/>
                </a:lnTo>
                <a:lnTo>
                  <a:pt x="2516270" y="735804"/>
                </a:lnTo>
                <a:lnTo>
                  <a:pt x="2528644" y="740486"/>
                </a:lnTo>
                <a:lnTo>
                  <a:pt x="2539488" y="745308"/>
                </a:lnTo>
                <a:lnTo>
                  <a:pt x="2555969" y="750823"/>
                </a:lnTo>
                <a:lnTo>
                  <a:pt x="2574891" y="757980"/>
                </a:lnTo>
                <a:lnTo>
                  <a:pt x="2589807" y="762142"/>
                </a:lnTo>
                <a:lnTo>
                  <a:pt x="2602854" y="766507"/>
                </a:lnTo>
                <a:lnTo>
                  <a:pt x="2618045" y="770023"/>
                </a:lnTo>
                <a:lnTo>
                  <a:pt x="2635216" y="774815"/>
                </a:lnTo>
                <a:lnTo>
                  <a:pt x="2652734" y="778052"/>
                </a:lnTo>
                <a:lnTo>
                  <a:pt x="2667952" y="781573"/>
                </a:lnTo>
                <a:lnTo>
                  <a:pt x="2681589" y="783382"/>
                </a:lnTo>
                <a:lnTo>
                  <a:pt x="2696856" y="786201"/>
                </a:lnTo>
                <a:lnTo>
                  <a:pt x="2717016" y="788078"/>
                </a:lnTo>
                <a:lnTo>
                  <a:pt x="2734305" y="790370"/>
                </a:lnTo>
                <a:lnTo>
                  <a:pt x="2746184" y="790794"/>
                </a:lnTo>
                <a:lnTo>
                  <a:pt x="2759413" y="792027"/>
                </a:lnTo>
                <a:lnTo>
                  <a:pt x="2782269" y="792082"/>
                </a:lnTo>
                <a:lnTo>
                  <a:pt x="2801436" y="792766"/>
                </a:lnTo>
                <a:lnTo>
                  <a:pt x="2811413" y="792152"/>
                </a:lnTo>
                <a:lnTo>
                  <a:pt x="2816679" y="792166"/>
                </a:lnTo>
                <a:lnTo>
                  <a:pt x="2821944" y="792153"/>
                </a:lnTo>
                <a:lnTo>
                  <a:pt x="2831921" y="792767"/>
                </a:lnTo>
                <a:lnTo>
                  <a:pt x="2851091" y="792082"/>
                </a:lnTo>
                <a:lnTo>
                  <a:pt x="2873945" y="792026"/>
                </a:lnTo>
                <a:lnTo>
                  <a:pt x="2887174" y="790794"/>
                </a:lnTo>
                <a:lnTo>
                  <a:pt x="2899054" y="790371"/>
                </a:lnTo>
                <a:lnTo>
                  <a:pt x="2916342" y="788078"/>
                </a:lnTo>
                <a:lnTo>
                  <a:pt x="2936503" y="786202"/>
                </a:lnTo>
                <a:lnTo>
                  <a:pt x="2951769" y="783381"/>
                </a:lnTo>
                <a:lnTo>
                  <a:pt x="2965405" y="781572"/>
                </a:lnTo>
                <a:lnTo>
                  <a:pt x="2980626" y="778052"/>
                </a:lnTo>
                <a:lnTo>
                  <a:pt x="2998142" y="774815"/>
                </a:lnTo>
                <a:lnTo>
                  <a:pt x="3015313" y="770024"/>
                </a:lnTo>
                <a:lnTo>
                  <a:pt x="3030504" y="766508"/>
                </a:lnTo>
                <a:lnTo>
                  <a:pt x="3043551" y="762142"/>
                </a:lnTo>
                <a:lnTo>
                  <a:pt x="3058467" y="757980"/>
                </a:lnTo>
                <a:lnTo>
                  <a:pt x="3077389" y="750822"/>
                </a:lnTo>
                <a:lnTo>
                  <a:pt x="3093869" y="745308"/>
                </a:lnTo>
                <a:lnTo>
                  <a:pt x="3104714" y="740486"/>
                </a:lnTo>
                <a:lnTo>
                  <a:pt x="3117087" y="735805"/>
                </a:lnTo>
                <a:lnTo>
                  <a:pt x="3137594" y="725864"/>
                </a:lnTo>
                <a:lnTo>
                  <a:pt x="3155027" y="718111"/>
                </a:lnTo>
                <a:lnTo>
                  <a:pt x="3163698" y="713209"/>
                </a:lnTo>
                <a:lnTo>
                  <a:pt x="3173611" y="708403"/>
                </a:lnTo>
                <a:lnTo>
                  <a:pt x="3195547" y="695201"/>
                </a:lnTo>
                <a:lnTo>
                  <a:pt x="3213501" y="685048"/>
                </a:lnTo>
                <a:lnTo>
                  <a:pt x="3220077" y="680436"/>
                </a:lnTo>
                <a:lnTo>
                  <a:pt x="3227645" y="675883"/>
                </a:lnTo>
                <a:lnTo>
                  <a:pt x="3250927" y="658802"/>
                </a:lnTo>
                <a:lnTo>
                  <a:pt x="3268814" y="646256"/>
                </a:lnTo>
                <a:lnTo>
                  <a:pt x="3273430" y="642292"/>
                </a:lnTo>
                <a:lnTo>
                  <a:pt x="3278794" y="638355"/>
                </a:lnTo>
                <a:lnTo>
                  <a:pt x="3303574" y="616401"/>
                </a:lnTo>
                <a:lnTo>
                  <a:pt x="3320491" y="601868"/>
                </a:lnTo>
                <a:lnTo>
                  <a:pt x="3323327" y="598898"/>
                </a:lnTo>
                <a:lnTo>
                  <a:pt x="3326671" y="595932"/>
                </a:lnTo>
                <a:lnTo>
                  <a:pt x="3354058" y="566689"/>
                </a:lnTo>
                <a:lnTo>
                  <a:pt x="3368054" y="552018"/>
                </a:lnTo>
                <a:lnTo>
                  <a:pt x="3369337" y="550373"/>
                </a:lnTo>
                <a:lnTo>
                  <a:pt x="3370880" y="548725"/>
                </a:lnTo>
                <a:lnTo>
                  <a:pt x="3411012" y="496865"/>
                </a:lnTo>
                <a:lnTo>
                  <a:pt x="3411028" y="496845"/>
                </a:lnTo>
                <a:lnTo>
                  <a:pt x="3424456" y="475462"/>
                </a:lnTo>
                <a:lnTo>
                  <a:pt x="3448650" y="436935"/>
                </a:lnTo>
                <a:lnTo>
                  <a:pt x="3448695" y="436960"/>
                </a:lnTo>
                <a:lnTo>
                  <a:pt x="3446015" y="442374"/>
                </a:lnTo>
                <a:lnTo>
                  <a:pt x="3450121" y="435835"/>
                </a:lnTo>
                <a:lnTo>
                  <a:pt x="3453226" y="429567"/>
                </a:lnTo>
                <a:lnTo>
                  <a:pt x="3494683" y="363544"/>
                </a:lnTo>
                <a:cubicBezTo>
                  <a:pt x="3544575" y="292384"/>
                  <a:pt x="3603823" y="230813"/>
                  <a:pt x="3669787" y="179577"/>
                </a:cubicBezTo>
                <a:lnTo>
                  <a:pt x="3694581" y="162188"/>
                </a:lnTo>
                <a:lnTo>
                  <a:pt x="3694582" y="162189"/>
                </a:lnTo>
                <a:lnTo>
                  <a:pt x="3700926" y="157738"/>
                </a:lnTo>
                <a:lnTo>
                  <a:pt x="3737893" y="131813"/>
                </a:lnTo>
                <a:lnTo>
                  <a:pt x="3737897" y="131811"/>
                </a:lnTo>
                <a:lnTo>
                  <a:pt x="3827340" y="83343"/>
                </a:lnTo>
                <a:lnTo>
                  <a:pt x="3878490" y="60596"/>
                </a:lnTo>
                <a:lnTo>
                  <a:pt x="3887149" y="56963"/>
                </a:lnTo>
                <a:lnTo>
                  <a:pt x="3956026" y="33919"/>
                </a:lnTo>
                <a:lnTo>
                  <a:pt x="3974000" y="29019"/>
                </a:lnTo>
                <a:lnTo>
                  <a:pt x="4033327" y="15288"/>
                </a:lnTo>
                <a:lnTo>
                  <a:pt x="4047352" y="12436"/>
                </a:lnTo>
                <a:lnTo>
                  <a:pt x="4119198" y="2911"/>
                </a:lnTo>
                <a:lnTo>
                  <a:pt x="4136282" y="1733"/>
                </a:lnTo>
                <a:lnTo>
                  <a:pt x="4183369" y="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57" name="文本框 156"/>
          <p:cNvSpPr txBox="1"/>
          <p:nvPr/>
        </p:nvSpPr>
        <p:spPr bwMode="auto">
          <a:xfrm>
            <a:off x="5362915" y="2957552"/>
            <a:ext cx="1305833" cy="7657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切换重定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向方式</a:t>
            </a:r>
          </a:p>
        </p:txBody>
      </p:sp>
      <p:sp>
        <p:nvSpPr>
          <p:cNvPr id="159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1422074" y="2013106"/>
            <a:ext cx="2909730" cy="97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查看浮动窗口设置栏是否有设备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设备管理器中，查看设备状态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1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4560966" y="2238401"/>
            <a:ext cx="2909730" cy="97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根据不同的外设，切换不同的重定向方式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7699858" y="1828820"/>
            <a:ext cx="2909730" cy="97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根据状态栏是否能看到设备决定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日志，有设备则先看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，没设备则先看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2799314" y="4933144"/>
            <a:ext cx="2909730" cy="97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口重新插拔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，登录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，看设备是否能用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，登录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，看设备是否能用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" name="îṥḷïḍ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</a:ext>
            </a:extLst>
          </p:cNvPr>
          <p:cNvSpPr/>
          <p:nvPr/>
        </p:nvSpPr>
        <p:spPr bwMode="auto">
          <a:xfrm>
            <a:off x="6324028" y="4933144"/>
            <a:ext cx="2909730" cy="97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检查外设驱动是否已安装并已生效。若没生效，重新安装驱动并重启虚拟机，确保驱动生效。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的设备管理上看状态是否正确。如果状态不正确，请检查安装的驱动版本是否匹配，或者是否安装驱动。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7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外设使用故障案例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手写板无法使用</a:t>
            </a:r>
            <a:endParaRPr lang="zh-CN" altLang="en-US" dirty="0"/>
          </a:p>
        </p:txBody>
      </p:sp>
      <p:graphicFrame>
        <p:nvGraphicFramePr>
          <p:cNvPr id="4" name="Diagram 5"/>
          <p:cNvGraphicFramePr/>
          <p:nvPr>
            <p:extLst>
              <p:ext uri="{D42A27DB-BD31-4B8C-83A1-F6EECF244321}">
                <p14:modId xmlns:p14="http://schemas.microsoft.com/office/powerpoint/2010/main" val="1412847038"/>
              </p:ext>
            </p:extLst>
          </p:nvPr>
        </p:nvGraphicFramePr>
        <p:xfrm>
          <a:off x="1343472" y="1341437"/>
          <a:ext cx="9516305" cy="493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23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F32F6D-E428-4D65-9BE4-295167F40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9058BE-7A7B-4F12-9C8B-C1629288A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7DF682-ABB8-448D-A106-E24AC31C7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377A64-916E-437C-8C36-52482FAAE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531B6-7084-47EE-9A64-CE39B5D73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1936A5-2810-481D-B09E-69E1A3C15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2447B0-ED7E-4BB2-B9AA-A4E2FE9D7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FFFAE2-8D94-4630-A8CD-F840761CF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本节介绍了</a:t>
            </a:r>
            <a:r>
              <a:rPr lang="en-US" altLang="zh-CN" dirty="0" err="1" smtClean="0"/>
              <a:t>FusionAccess</a:t>
            </a:r>
            <a:r>
              <a:rPr lang="zh-CN" altLang="en-US" dirty="0" smtClean="0"/>
              <a:t>系统的常见故障处理流程</a:t>
            </a:r>
            <a:r>
              <a:rPr lang="zh-CN" altLang="en-US" dirty="0"/>
              <a:t>，包括业务发放</a:t>
            </a:r>
            <a:r>
              <a:rPr lang="zh-CN" altLang="en-US" dirty="0" smtClean="0"/>
              <a:t>故障、登录</a:t>
            </a:r>
            <a:r>
              <a:rPr lang="zh-CN" altLang="en-US" dirty="0"/>
              <a:t>连接</a:t>
            </a:r>
            <a:r>
              <a:rPr lang="zh-CN" altLang="en-US" dirty="0" smtClean="0"/>
              <a:t>故障、性能</a:t>
            </a:r>
            <a:r>
              <a:rPr lang="zh-CN" altLang="en-US" dirty="0"/>
              <a:t>体验</a:t>
            </a:r>
            <a:r>
              <a:rPr lang="zh-CN" altLang="en-US" dirty="0" smtClean="0"/>
              <a:t>故障、外设</a:t>
            </a:r>
            <a:r>
              <a:rPr lang="zh-CN" altLang="en-US" dirty="0"/>
              <a:t>使用</a:t>
            </a:r>
            <a:r>
              <a:rPr lang="zh-CN" altLang="en-US" dirty="0" smtClean="0"/>
              <a:t>故障等处理流程。牢记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流程，依次定位问题。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2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日志收集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方式有哪些：（       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4537" lvl="1" indent="-342900">
              <a:buFont typeface="+mj-lt"/>
              <a:buAutoNum type="alphaU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FusionCare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工具获取日志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4537" lvl="1" indent="-342900">
              <a:buFont typeface="+mj-lt"/>
              <a:buAutoNum type="alphaU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WinSCP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获取日志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4537" lvl="1" indent="-342900">
              <a:buFont typeface="+mj-lt"/>
              <a:buAutoNum type="alphaU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Huawei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vDesk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收集用户虚拟日志</a:t>
            </a:r>
          </a:p>
          <a:p>
            <a:pPr marL="744537" lvl="1" indent="-342900">
              <a:buFont typeface="+mj-lt"/>
              <a:buAutoNum type="alphaU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上使用“日志提取”功能远程获取日志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用户输入用户名密码后无法成功登录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时，我们主要需要对什么模块进行分析？（    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4537" lvl="1" indent="-342900">
              <a:buFont typeface="+mj-lt"/>
              <a:buAutoNum type="alphaU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ITA</a:t>
            </a:r>
          </a:p>
          <a:p>
            <a:pPr marL="744537" lvl="1" indent="-342900">
              <a:buFont typeface="+mj-lt"/>
              <a:buAutoNum type="alphaU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</a:t>
            </a:r>
          </a:p>
          <a:p>
            <a:pPr marL="744537" lvl="1" indent="-342900">
              <a:buFont typeface="+mj-lt"/>
              <a:buAutoNum type="alphaU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HDC</a:t>
            </a:r>
          </a:p>
          <a:p>
            <a:pPr marL="744537" lvl="1" indent="-342900">
              <a:buFont typeface="+mj-lt"/>
              <a:buAutoNum type="alphaU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HDP</a:t>
            </a:r>
          </a:p>
        </p:txBody>
      </p:sp>
    </p:spTree>
    <p:extLst>
      <p:ext uri="{BB962C8B-B14F-4D97-AF65-F5344CB8AC3E}">
        <p14:creationId xmlns:p14="http://schemas.microsoft.com/office/powerpoint/2010/main" val="29933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学完本课程后，您将能够：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熟悉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日志收集的方法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熟悉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告警处理方法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熟悉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故障处理方法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本章详细介绍了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故障分类，并按照基本原理、资源创建流程，故障点分析和故障处理案例，分别讲解各类故障的通用处理方法。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涉及的故障千差万别，但掌握了本章介绍的故障点分析和处理思路，并结合自身经验、查找华为文档和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support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网站，故障的排除就水到渠成。</a:t>
            </a:r>
          </a:p>
        </p:txBody>
      </p:sp>
    </p:spTree>
    <p:extLst>
      <p:ext uri="{BB962C8B-B14F-4D97-AF65-F5344CB8AC3E}">
        <p14:creationId xmlns:p14="http://schemas.microsoft.com/office/powerpoint/2010/main" val="15989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故障处理流程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FusionAccess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典型故障处理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6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2"/>
          <p:cNvSpPr>
            <a:spLocks noEditPoints="1"/>
          </p:cNvSpPr>
          <p:nvPr/>
        </p:nvSpPr>
        <p:spPr bwMode="auto">
          <a:xfrm>
            <a:off x="3719736" y="3001207"/>
            <a:ext cx="1692188" cy="1469043"/>
          </a:xfrm>
          <a:custGeom>
            <a:avLst/>
            <a:gdLst>
              <a:gd name="T0" fmla="*/ 20 w 176"/>
              <a:gd name="T1" fmla="*/ 36 h 152"/>
              <a:gd name="T2" fmla="*/ 16 w 176"/>
              <a:gd name="T3" fmla="*/ 40 h 152"/>
              <a:gd name="T4" fmla="*/ 20 w 176"/>
              <a:gd name="T5" fmla="*/ 44 h 152"/>
              <a:gd name="T6" fmla="*/ 24 w 176"/>
              <a:gd name="T7" fmla="*/ 40 h 152"/>
              <a:gd name="T8" fmla="*/ 20 w 176"/>
              <a:gd name="T9" fmla="*/ 36 h 152"/>
              <a:gd name="T10" fmla="*/ 152 w 176"/>
              <a:gd name="T11" fmla="*/ 144 h 152"/>
              <a:gd name="T12" fmla="*/ 24 w 176"/>
              <a:gd name="T13" fmla="*/ 144 h 152"/>
              <a:gd name="T14" fmla="*/ 20 w 176"/>
              <a:gd name="T15" fmla="*/ 148 h 152"/>
              <a:gd name="T16" fmla="*/ 24 w 176"/>
              <a:gd name="T17" fmla="*/ 152 h 152"/>
              <a:gd name="T18" fmla="*/ 152 w 176"/>
              <a:gd name="T19" fmla="*/ 152 h 152"/>
              <a:gd name="T20" fmla="*/ 156 w 176"/>
              <a:gd name="T21" fmla="*/ 148 h 152"/>
              <a:gd name="T22" fmla="*/ 152 w 176"/>
              <a:gd name="T23" fmla="*/ 144 h 152"/>
              <a:gd name="T24" fmla="*/ 20 w 176"/>
              <a:gd name="T25" fmla="*/ 20 h 152"/>
              <a:gd name="T26" fmla="*/ 16 w 176"/>
              <a:gd name="T27" fmla="*/ 24 h 152"/>
              <a:gd name="T28" fmla="*/ 20 w 176"/>
              <a:gd name="T29" fmla="*/ 28 h 152"/>
              <a:gd name="T30" fmla="*/ 24 w 176"/>
              <a:gd name="T31" fmla="*/ 24 h 152"/>
              <a:gd name="T32" fmla="*/ 20 w 176"/>
              <a:gd name="T33" fmla="*/ 20 h 152"/>
              <a:gd name="T34" fmla="*/ 164 w 176"/>
              <a:gd name="T35" fmla="*/ 0 h 152"/>
              <a:gd name="T36" fmla="*/ 12 w 176"/>
              <a:gd name="T37" fmla="*/ 0 h 152"/>
              <a:gd name="T38" fmla="*/ 0 w 176"/>
              <a:gd name="T39" fmla="*/ 12 h 152"/>
              <a:gd name="T40" fmla="*/ 0 w 176"/>
              <a:gd name="T41" fmla="*/ 116 h 152"/>
              <a:gd name="T42" fmla="*/ 12 w 176"/>
              <a:gd name="T43" fmla="*/ 128 h 152"/>
              <a:gd name="T44" fmla="*/ 164 w 176"/>
              <a:gd name="T45" fmla="*/ 128 h 152"/>
              <a:gd name="T46" fmla="*/ 176 w 176"/>
              <a:gd name="T47" fmla="*/ 116 h 152"/>
              <a:gd name="T48" fmla="*/ 176 w 176"/>
              <a:gd name="T49" fmla="*/ 12 h 152"/>
              <a:gd name="T50" fmla="*/ 164 w 176"/>
              <a:gd name="T51" fmla="*/ 0 h 152"/>
              <a:gd name="T52" fmla="*/ 168 w 176"/>
              <a:gd name="T53" fmla="*/ 116 h 152"/>
              <a:gd name="T54" fmla="*/ 164 w 176"/>
              <a:gd name="T55" fmla="*/ 120 h 152"/>
              <a:gd name="T56" fmla="*/ 12 w 176"/>
              <a:gd name="T57" fmla="*/ 120 h 152"/>
              <a:gd name="T58" fmla="*/ 8 w 176"/>
              <a:gd name="T59" fmla="*/ 116 h 152"/>
              <a:gd name="T60" fmla="*/ 8 w 176"/>
              <a:gd name="T61" fmla="*/ 12 h 152"/>
              <a:gd name="T62" fmla="*/ 12 w 176"/>
              <a:gd name="T63" fmla="*/ 8 h 152"/>
              <a:gd name="T64" fmla="*/ 164 w 176"/>
              <a:gd name="T65" fmla="*/ 8 h 152"/>
              <a:gd name="T66" fmla="*/ 168 w 176"/>
              <a:gd name="T67" fmla="*/ 12 h 152"/>
              <a:gd name="T68" fmla="*/ 168 w 176"/>
              <a:gd name="T69" fmla="*/ 116 h 152"/>
              <a:gd name="T70" fmla="*/ 116 w 176"/>
              <a:gd name="T71" fmla="*/ 44 h 152"/>
              <a:gd name="T72" fmla="*/ 88 w 176"/>
              <a:gd name="T73" fmla="*/ 24 h 152"/>
              <a:gd name="T74" fmla="*/ 60 w 176"/>
              <a:gd name="T75" fmla="*/ 44 h 152"/>
              <a:gd name="T76" fmla="*/ 34 w 176"/>
              <a:gd name="T77" fmla="*/ 74 h 152"/>
              <a:gd name="T78" fmla="*/ 64 w 176"/>
              <a:gd name="T79" fmla="*/ 104 h 152"/>
              <a:gd name="T80" fmla="*/ 113 w 176"/>
              <a:gd name="T81" fmla="*/ 104 h 152"/>
              <a:gd name="T82" fmla="*/ 142 w 176"/>
              <a:gd name="T83" fmla="*/ 74 h 152"/>
              <a:gd name="T84" fmla="*/ 116 w 176"/>
              <a:gd name="T85" fmla="*/ 44 h 152"/>
              <a:gd name="T86" fmla="*/ 113 w 176"/>
              <a:gd name="T87" fmla="*/ 99 h 152"/>
              <a:gd name="T88" fmla="*/ 64 w 176"/>
              <a:gd name="T89" fmla="*/ 99 h 152"/>
              <a:gd name="T90" fmla="*/ 39 w 176"/>
              <a:gd name="T91" fmla="*/ 74 h 152"/>
              <a:gd name="T92" fmla="*/ 61 w 176"/>
              <a:gd name="T93" fmla="*/ 48 h 152"/>
              <a:gd name="T94" fmla="*/ 65 w 176"/>
              <a:gd name="T95" fmla="*/ 45 h 152"/>
              <a:gd name="T96" fmla="*/ 88 w 176"/>
              <a:gd name="T97" fmla="*/ 28 h 152"/>
              <a:gd name="T98" fmla="*/ 112 w 176"/>
              <a:gd name="T99" fmla="*/ 45 h 152"/>
              <a:gd name="T100" fmla="*/ 116 w 176"/>
              <a:gd name="T101" fmla="*/ 48 h 152"/>
              <a:gd name="T102" fmla="*/ 138 w 176"/>
              <a:gd name="T103" fmla="*/ 74 h 152"/>
              <a:gd name="T104" fmla="*/ 113 w 176"/>
              <a:gd name="T105" fmla="*/ 9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52">
                <a:moveTo>
                  <a:pt x="20" y="36"/>
                </a:moveTo>
                <a:cubicBezTo>
                  <a:pt x="18" y="36"/>
                  <a:pt x="16" y="37"/>
                  <a:pt x="16" y="40"/>
                </a:cubicBezTo>
                <a:cubicBezTo>
                  <a:pt x="16" y="42"/>
                  <a:pt x="18" y="44"/>
                  <a:pt x="20" y="44"/>
                </a:cubicBezTo>
                <a:cubicBezTo>
                  <a:pt x="22" y="44"/>
                  <a:pt x="24" y="42"/>
                  <a:pt x="24" y="40"/>
                </a:cubicBezTo>
                <a:cubicBezTo>
                  <a:pt x="24" y="37"/>
                  <a:pt x="22" y="36"/>
                  <a:pt x="20" y="36"/>
                </a:cubicBezTo>
                <a:close/>
                <a:moveTo>
                  <a:pt x="152" y="144"/>
                </a:moveTo>
                <a:cubicBezTo>
                  <a:pt x="24" y="144"/>
                  <a:pt x="24" y="144"/>
                  <a:pt x="24" y="144"/>
                </a:cubicBezTo>
                <a:cubicBezTo>
                  <a:pt x="22" y="144"/>
                  <a:pt x="20" y="145"/>
                  <a:pt x="20" y="148"/>
                </a:cubicBezTo>
                <a:cubicBezTo>
                  <a:pt x="20" y="150"/>
                  <a:pt x="22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4" y="152"/>
                  <a:pt x="156" y="150"/>
                  <a:pt x="156" y="148"/>
                </a:cubicBezTo>
                <a:cubicBezTo>
                  <a:pt x="156" y="145"/>
                  <a:pt x="154" y="144"/>
                  <a:pt x="152" y="144"/>
                </a:cubicBezTo>
                <a:close/>
                <a:moveTo>
                  <a:pt x="20" y="20"/>
                </a:moveTo>
                <a:cubicBezTo>
                  <a:pt x="18" y="20"/>
                  <a:pt x="16" y="21"/>
                  <a:pt x="16" y="24"/>
                </a:cubicBezTo>
                <a:cubicBezTo>
                  <a:pt x="16" y="26"/>
                  <a:pt x="18" y="28"/>
                  <a:pt x="20" y="28"/>
                </a:cubicBezTo>
                <a:cubicBezTo>
                  <a:pt x="22" y="28"/>
                  <a:pt x="24" y="26"/>
                  <a:pt x="24" y="24"/>
                </a:cubicBezTo>
                <a:cubicBezTo>
                  <a:pt x="24" y="21"/>
                  <a:pt x="22" y="20"/>
                  <a:pt x="20" y="20"/>
                </a:cubicBezTo>
                <a:close/>
                <a:moveTo>
                  <a:pt x="164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2"/>
                  <a:pt x="6" y="128"/>
                  <a:pt x="12" y="128"/>
                </a:cubicBezTo>
                <a:cubicBezTo>
                  <a:pt x="164" y="128"/>
                  <a:pt x="164" y="128"/>
                  <a:pt x="164" y="128"/>
                </a:cubicBezTo>
                <a:cubicBezTo>
                  <a:pt x="171" y="128"/>
                  <a:pt x="176" y="122"/>
                  <a:pt x="176" y="116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6" y="5"/>
                  <a:pt x="171" y="0"/>
                  <a:pt x="164" y="0"/>
                </a:cubicBezTo>
                <a:close/>
                <a:moveTo>
                  <a:pt x="168" y="116"/>
                </a:moveTo>
                <a:cubicBezTo>
                  <a:pt x="168" y="118"/>
                  <a:pt x="166" y="120"/>
                  <a:pt x="164" y="120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0" y="120"/>
                  <a:pt x="8" y="118"/>
                  <a:pt x="8" y="11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64" y="8"/>
                  <a:pt x="164" y="8"/>
                  <a:pt x="164" y="8"/>
                </a:cubicBezTo>
                <a:cubicBezTo>
                  <a:pt x="166" y="8"/>
                  <a:pt x="168" y="9"/>
                  <a:pt x="168" y="12"/>
                </a:cubicBezTo>
                <a:lnTo>
                  <a:pt x="168" y="116"/>
                </a:lnTo>
                <a:close/>
                <a:moveTo>
                  <a:pt x="116" y="44"/>
                </a:moveTo>
                <a:cubicBezTo>
                  <a:pt x="112" y="32"/>
                  <a:pt x="101" y="24"/>
                  <a:pt x="88" y="24"/>
                </a:cubicBezTo>
                <a:cubicBezTo>
                  <a:pt x="75" y="24"/>
                  <a:pt x="64" y="32"/>
                  <a:pt x="60" y="44"/>
                </a:cubicBezTo>
                <a:cubicBezTo>
                  <a:pt x="46" y="45"/>
                  <a:pt x="34" y="58"/>
                  <a:pt x="34" y="74"/>
                </a:cubicBezTo>
                <a:cubicBezTo>
                  <a:pt x="34" y="90"/>
                  <a:pt x="47" y="104"/>
                  <a:pt x="64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29" y="104"/>
                  <a:pt x="142" y="90"/>
                  <a:pt x="142" y="74"/>
                </a:cubicBezTo>
                <a:cubicBezTo>
                  <a:pt x="142" y="58"/>
                  <a:pt x="131" y="45"/>
                  <a:pt x="116" y="44"/>
                </a:cubicBezTo>
                <a:close/>
                <a:moveTo>
                  <a:pt x="113" y="99"/>
                </a:moveTo>
                <a:cubicBezTo>
                  <a:pt x="64" y="99"/>
                  <a:pt x="64" y="99"/>
                  <a:pt x="64" y="99"/>
                </a:cubicBezTo>
                <a:cubicBezTo>
                  <a:pt x="50" y="99"/>
                  <a:pt x="39" y="87"/>
                  <a:pt x="39" y="74"/>
                </a:cubicBezTo>
                <a:cubicBezTo>
                  <a:pt x="39" y="61"/>
                  <a:pt x="48" y="50"/>
                  <a:pt x="61" y="48"/>
                </a:cubicBezTo>
                <a:cubicBezTo>
                  <a:pt x="63" y="48"/>
                  <a:pt x="64" y="47"/>
                  <a:pt x="65" y="45"/>
                </a:cubicBezTo>
                <a:cubicBezTo>
                  <a:pt x="68" y="35"/>
                  <a:pt x="78" y="28"/>
                  <a:pt x="88" y="28"/>
                </a:cubicBezTo>
                <a:cubicBezTo>
                  <a:pt x="99" y="28"/>
                  <a:pt x="108" y="35"/>
                  <a:pt x="112" y="45"/>
                </a:cubicBezTo>
                <a:cubicBezTo>
                  <a:pt x="112" y="47"/>
                  <a:pt x="114" y="48"/>
                  <a:pt x="116" y="48"/>
                </a:cubicBezTo>
                <a:cubicBezTo>
                  <a:pt x="128" y="50"/>
                  <a:pt x="138" y="61"/>
                  <a:pt x="138" y="74"/>
                </a:cubicBezTo>
                <a:cubicBezTo>
                  <a:pt x="138" y="87"/>
                  <a:pt x="126" y="99"/>
                  <a:pt x="113" y="9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FusionAccess</a:t>
            </a:r>
            <a:r>
              <a:rPr lang="zh-CN" altLang="en-US" dirty="0" smtClean="0"/>
              <a:t>故障类型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 bwMode="auto">
          <a:xfrm rot="16200000">
            <a:off x="3092857" y="2384190"/>
            <a:ext cx="2909942" cy="2664296"/>
          </a:xfrm>
          <a:custGeom>
            <a:avLst/>
            <a:gdLst>
              <a:gd name="connsiteX0" fmla="*/ 3231916 w 3462766"/>
              <a:gd name="connsiteY0" fmla="*/ 1620179 h 3240358"/>
              <a:gd name="connsiteX1" fmla="*/ 2529838 w 3462766"/>
              <a:gd name="connsiteY1" fmla="*/ 216024 h 3240358"/>
              <a:gd name="connsiteX2" fmla="*/ 932930 w 3462766"/>
              <a:gd name="connsiteY2" fmla="*/ 216024 h 3240358"/>
              <a:gd name="connsiteX3" fmla="*/ 230852 w 3462766"/>
              <a:gd name="connsiteY3" fmla="*/ 1620179 h 3240358"/>
              <a:gd name="connsiteX4" fmla="*/ 932930 w 3462766"/>
              <a:gd name="connsiteY4" fmla="*/ 3024334 h 3240358"/>
              <a:gd name="connsiteX5" fmla="*/ 2529838 w 3462766"/>
              <a:gd name="connsiteY5" fmla="*/ 3024334 h 3240358"/>
              <a:gd name="connsiteX6" fmla="*/ 3462766 w 3462766"/>
              <a:gd name="connsiteY6" fmla="*/ 1620179 h 3240358"/>
              <a:gd name="connsiteX7" fmla="*/ 2652676 w 3462766"/>
              <a:gd name="connsiteY7" fmla="*/ 3240358 h 3240358"/>
              <a:gd name="connsiteX8" fmla="*/ 810090 w 3462766"/>
              <a:gd name="connsiteY8" fmla="*/ 3240358 h 3240358"/>
              <a:gd name="connsiteX9" fmla="*/ 0 w 3462766"/>
              <a:gd name="connsiteY9" fmla="*/ 1620179 h 3240358"/>
              <a:gd name="connsiteX10" fmla="*/ 810090 w 3462766"/>
              <a:gd name="connsiteY10" fmla="*/ 0 h 3240358"/>
              <a:gd name="connsiteX11" fmla="*/ 2652676 w 3462766"/>
              <a:gd name="connsiteY11" fmla="*/ 0 h 324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2766" h="3240358">
                <a:moveTo>
                  <a:pt x="3231916" y="1620179"/>
                </a:moveTo>
                <a:lnTo>
                  <a:pt x="2529838" y="216024"/>
                </a:lnTo>
                <a:lnTo>
                  <a:pt x="932930" y="216024"/>
                </a:lnTo>
                <a:lnTo>
                  <a:pt x="230852" y="1620179"/>
                </a:lnTo>
                <a:lnTo>
                  <a:pt x="932930" y="3024334"/>
                </a:lnTo>
                <a:lnTo>
                  <a:pt x="2529838" y="3024334"/>
                </a:lnTo>
                <a:close/>
                <a:moveTo>
                  <a:pt x="3462766" y="1620179"/>
                </a:moveTo>
                <a:lnTo>
                  <a:pt x="2652676" y="3240358"/>
                </a:lnTo>
                <a:lnTo>
                  <a:pt x="810090" y="3240358"/>
                </a:lnTo>
                <a:lnTo>
                  <a:pt x="0" y="1620179"/>
                </a:lnTo>
                <a:lnTo>
                  <a:pt x="810090" y="0"/>
                </a:lnTo>
                <a:lnTo>
                  <a:pt x="2652676" y="0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FusionAccess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rPr>
              <a:t>故障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879976" y="3693478"/>
            <a:ext cx="7560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 rot="16200000">
            <a:off x="4480682" y="3693478"/>
            <a:ext cx="43564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681784" y="1538095"/>
            <a:ext cx="7560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81784" y="2636912"/>
            <a:ext cx="7560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681784" y="3690010"/>
            <a:ext cx="7560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681784" y="4792295"/>
            <a:ext cx="7560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681784" y="5839096"/>
            <a:ext cx="7560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437868" y="1362932"/>
            <a:ext cx="143044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业务发放故障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7437868" y="2461749"/>
            <a:ext cx="143044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登录连接故障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437868" y="3514847"/>
            <a:ext cx="143044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性能体验故障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7437868" y="4567945"/>
            <a:ext cx="143044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外设使用故障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7437868" y="5630211"/>
            <a:ext cx="143044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软件兼容故障</a:t>
            </a:r>
          </a:p>
        </p:txBody>
      </p:sp>
      <p:grpSp>
        <p:nvGrpSpPr>
          <p:cNvPr id="23" name="组合 19617"/>
          <p:cNvGrpSpPr/>
          <p:nvPr/>
        </p:nvGrpSpPr>
        <p:grpSpPr>
          <a:xfrm>
            <a:off x="1109059" y="3104214"/>
            <a:ext cx="1249958" cy="1171591"/>
            <a:chOff x="5173663" y="2378076"/>
            <a:chExt cx="506412" cy="474662"/>
          </a:xfrm>
          <a:solidFill>
            <a:srgbClr val="3C3C3B"/>
          </a:solidFill>
        </p:grpSpPr>
        <p:sp>
          <p:nvSpPr>
            <p:cNvPr id="24" name="Freeform 127"/>
            <p:cNvSpPr>
              <a:spLocks noEditPoints="1"/>
            </p:cNvSpPr>
            <p:nvPr/>
          </p:nvSpPr>
          <p:spPr bwMode="auto">
            <a:xfrm>
              <a:off x="5384800" y="2378076"/>
              <a:ext cx="212725" cy="212725"/>
            </a:xfrm>
            <a:custGeom>
              <a:avLst/>
              <a:gdLst>
                <a:gd name="T0" fmla="*/ 125 w 249"/>
                <a:gd name="T1" fmla="*/ 24 h 249"/>
                <a:gd name="T2" fmla="*/ 125 w 249"/>
                <a:gd name="T3" fmla="*/ 24 h 249"/>
                <a:gd name="T4" fmla="*/ 25 w 249"/>
                <a:gd name="T5" fmla="*/ 124 h 249"/>
                <a:gd name="T6" fmla="*/ 125 w 249"/>
                <a:gd name="T7" fmla="*/ 224 h 249"/>
                <a:gd name="T8" fmla="*/ 225 w 249"/>
                <a:gd name="T9" fmla="*/ 124 h 249"/>
                <a:gd name="T10" fmla="*/ 125 w 249"/>
                <a:gd name="T11" fmla="*/ 24 h 249"/>
                <a:gd name="T12" fmla="*/ 125 w 249"/>
                <a:gd name="T13" fmla="*/ 249 h 249"/>
                <a:gd name="T14" fmla="*/ 125 w 249"/>
                <a:gd name="T15" fmla="*/ 249 h 249"/>
                <a:gd name="T16" fmla="*/ 0 w 249"/>
                <a:gd name="T17" fmla="*/ 124 h 249"/>
                <a:gd name="T18" fmla="*/ 125 w 249"/>
                <a:gd name="T19" fmla="*/ 0 h 249"/>
                <a:gd name="T20" fmla="*/ 249 w 249"/>
                <a:gd name="T21" fmla="*/ 124 h 249"/>
                <a:gd name="T22" fmla="*/ 125 w 249"/>
                <a:gd name="T2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9" h="249">
                  <a:moveTo>
                    <a:pt x="125" y="24"/>
                  </a:moveTo>
                  <a:lnTo>
                    <a:pt x="125" y="24"/>
                  </a:lnTo>
                  <a:cubicBezTo>
                    <a:pt x="70" y="24"/>
                    <a:pt x="25" y="69"/>
                    <a:pt x="25" y="124"/>
                  </a:cubicBezTo>
                  <a:cubicBezTo>
                    <a:pt x="25" y="179"/>
                    <a:pt x="70" y="224"/>
                    <a:pt x="125" y="224"/>
                  </a:cubicBezTo>
                  <a:cubicBezTo>
                    <a:pt x="180" y="224"/>
                    <a:pt x="225" y="179"/>
                    <a:pt x="225" y="124"/>
                  </a:cubicBezTo>
                  <a:cubicBezTo>
                    <a:pt x="225" y="69"/>
                    <a:pt x="180" y="24"/>
                    <a:pt x="125" y="24"/>
                  </a:cubicBezTo>
                  <a:close/>
                  <a:moveTo>
                    <a:pt x="125" y="249"/>
                  </a:moveTo>
                  <a:lnTo>
                    <a:pt x="125" y="249"/>
                  </a:ln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4" y="0"/>
                    <a:pt x="249" y="56"/>
                    <a:pt x="249" y="124"/>
                  </a:cubicBezTo>
                  <a:cubicBezTo>
                    <a:pt x="249" y="193"/>
                    <a:pt x="194" y="249"/>
                    <a:pt x="125" y="24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5" name="Freeform 128"/>
            <p:cNvSpPr>
              <a:spLocks noEditPoints="1"/>
            </p:cNvSpPr>
            <p:nvPr/>
          </p:nvSpPr>
          <p:spPr bwMode="auto">
            <a:xfrm>
              <a:off x="5189538" y="2625726"/>
              <a:ext cx="200025" cy="142875"/>
            </a:xfrm>
            <a:custGeom>
              <a:avLst/>
              <a:gdLst>
                <a:gd name="T0" fmla="*/ 19 w 235"/>
                <a:gd name="T1" fmla="*/ 147 h 167"/>
                <a:gd name="T2" fmla="*/ 19 w 235"/>
                <a:gd name="T3" fmla="*/ 147 h 167"/>
                <a:gd name="T4" fmla="*/ 215 w 235"/>
                <a:gd name="T5" fmla="*/ 147 h 167"/>
                <a:gd name="T6" fmla="*/ 215 w 235"/>
                <a:gd name="T7" fmla="*/ 19 h 167"/>
                <a:gd name="T8" fmla="*/ 19 w 235"/>
                <a:gd name="T9" fmla="*/ 19 h 167"/>
                <a:gd name="T10" fmla="*/ 19 w 235"/>
                <a:gd name="T11" fmla="*/ 147 h 167"/>
                <a:gd name="T12" fmla="*/ 225 w 235"/>
                <a:gd name="T13" fmla="*/ 167 h 167"/>
                <a:gd name="T14" fmla="*/ 225 w 235"/>
                <a:gd name="T15" fmla="*/ 167 h 167"/>
                <a:gd name="T16" fmla="*/ 9 w 235"/>
                <a:gd name="T17" fmla="*/ 167 h 167"/>
                <a:gd name="T18" fmla="*/ 0 w 235"/>
                <a:gd name="T19" fmla="*/ 157 h 167"/>
                <a:gd name="T20" fmla="*/ 0 w 235"/>
                <a:gd name="T21" fmla="*/ 10 h 167"/>
                <a:gd name="T22" fmla="*/ 9 w 235"/>
                <a:gd name="T23" fmla="*/ 0 h 167"/>
                <a:gd name="T24" fmla="*/ 225 w 235"/>
                <a:gd name="T25" fmla="*/ 0 h 167"/>
                <a:gd name="T26" fmla="*/ 235 w 235"/>
                <a:gd name="T27" fmla="*/ 10 h 167"/>
                <a:gd name="T28" fmla="*/ 235 w 235"/>
                <a:gd name="T29" fmla="*/ 157 h 167"/>
                <a:gd name="T30" fmla="*/ 225 w 235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167">
                  <a:moveTo>
                    <a:pt x="19" y="147"/>
                  </a:moveTo>
                  <a:lnTo>
                    <a:pt x="19" y="147"/>
                  </a:lnTo>
                  <a:lnTo>
                    <a:pt x="215" y="147"/>
                  </a:lnTo>
                  <a:lnTo>
                    <a:pt x="215" y="19"/>
                  </a:lnTo>
                  <a:lnTo>
                    <a:pt x="19" y="19"/>
                  </a:lnTo>
                  <a:lnTo>
                    <a:pt x="19" y="147"/>
                  </a:lnTo>
                  <a:close/>
                  <a:moveTo>
                    <a:pt x="225" y="167"/>
                  </a:moveTo>
                  <a:lnTo>
                    <a:pt x="225" y="167"/>
                  </a:lnTo>
                  <a:lnTo>
                    <a:pt x="9" y="167"/>
                  </a:lnTo>
                  <a:cubicBezTo>
                    <a:pt x="4" y="167"/>
                    <a:pt x="0" y="163"/>
                    <a:pt x="0" y="157"/>
                  </a:cubicBezTo>
                  <a:lnTo>
                    <a:pt x="0" y="10"/>
                  </a:lnTo>
                  <a:cubicBezTo>
                    <a:pt x="0" y="4"/>
                    <a:pt x="4" y="0"/>
                    <a:pt x="9" y="0"/>
                  </a:cubicBezTo>
                  <a:lnTo>
                    <a:pt x="225" y="0"/>
                  </a:lnTo>
                  <a:cubicBezTo>
                    <a:pt x="230" y="0"/>
                    <a:pt x="235" y="4"/>
                    <a:pt x="235" y="10"/>
                  </a:cubicBezTo>
                  <a:lnTo>
                    <a:pt x="235" y="157"/>
                  </a:lnTo>
                  <a:cubicBezTo>
                    <a:pt x="235" y="163"/>
                    <a:pt x="230" y="167"/>
                    <a:pt x="225" y="16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5173663" y="2778126"/>
              <a:ext cx="231775" cy="28575"/>
            </a:xfrm>
            <a:custGeom>
              <a:avLst/>
              <a:gdLst>
                <a:gd name="T0" fmla="*/ 244 w 272"/>
                <a:gd name="T1" fmla="*/ 0 h 34"/>
                <a:gd name="T2" fmla="*/ 244 w 272"/>
                <a:gd name="T3" fmla="*/ 0 h 34"/>
                <a:gd name="T4" fmla="*/ 19 w 272"/>
                <a:gd name="T5" fmla="*/ 0 h 34"/>
                <a:gd name="T6" fmla="*/ 0 w 272"/>
                <a:gd name="T7" fmla="*/ 18 h 34"/>
                <a:gd name="T8" fmla="*/ 0 w 272"/>
                <a:gd name="T9" fmla="*/ 34 h 34"/>
                <a:gd name="T10" fmla="*/ 272 w 272"/>
                <a:gd name="T11" fmla="*/ 34 h 34"/>
                <a:gd name="T12" fmla="*/ 272 w 272"/>
                <a:gd name="T13" fmla="*/ 18 h 34"/>
                <a:gd name="T14" fmla="*/ 244 w 27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34">
                  <a:moveTo>
                    <a:pt x="244" y="0"/>
                  </a:moveTo>
                  <a:lnTo>
                    <a:pt x="244" y="0"/>
                  </a:lnTo>
                  <a:lnTo>
                    <a:pt x="19" y="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272" y="34"/>
                  </a:lnTo>
                  <a:lnTo>
                    <a:pt x="272" y="18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5305425" y="2800351"/>
              <a:ext cx="206375" cy="41275"/>
            </a:xfrm>
            <a:custGeom>
              <a:avLst/>
              <a:gdLst>
                <a:gd name="T0" fmla="*/ 241 w 241"/>
                <a:gd name="T1" fmla="*/ 48 h 48"/>
                <a:gd name="T2" fmla="*/ 241 w 241"/>
                <a:gd name="T3" fmla="*/ 48 h 48"/>
                <a:gd name="T4" fmla="*/ 12 w 241"/>
                <a:gd name="T5" fmla="*/ 48 h 48"/>
                <a:gd name="T6" fmla="*/ 0 w 241"/>
                <a:gd name="T7" fmla="*/ 36 h 48"/>
                <a:gd name="T8" fmla="*/ 0 w 241"/>
                <a:gd name="T9" fmla="*/ 0 h 48"/>
                <a:gd name="T10" fmla="*/ 25 w 241"/>
                <a:gd name="T11" fmla="*/ 0 h 48"/>
                <a:gd name="T12" fmla="*/ 25 w 241"/>
                <a:gd name="T13" fmla="*/ 24 h 48"/>
                <a:gd name="T14" fmla="*/ 241 w 241"/>
                <a:gd name="T15" fmla="*/ 24 h 48"/>
                <a:gd name="T16" fmla="*/ 241 w 241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48">
                  <a:moveTo>
                    <a:pt x="241" y="48"/>
                  </a:moveTo>
                  <a:lnTo>
                    <a:pt x="241" y="48"/>
                  </a:lnTo>
                  <a:lnTo>
                    <a:pt x="12" y="48"/>
                  </a:lnTo>
                  <a:cubicBezTo>
                    <a:pt x="6" y="48"/>
                    <a:pt x="0" y="43"/>
                    <a:pt x="0" y="36"/>
                  </a:cubicBezTo>
                  <a:lnTo>
                    <a:pt x="0" y="0"/>
                  </a:lnTo>
                  <a:lnTo>
                    <a:pt x="25" y="0"/>
                  </a:lnTo>
                  <a:lnTo>
                    <a:pt x="25" y="24"/>
                  </a:lnTo>
                  <a:lnTo>
                    <a:pt x="241" y="24"/>
                  </a:lnTo>
                  <a:lnTo>
                    <a:pt x="241" y="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5324475" y="2584451"/>
              <a:ext cx="355600" cy="257175"/>
            </a:xfrm>
            <a:custGeom>
              <a:avLst/>
              <a:gdLst>
                <a:gd name="T0" fmla="*/ 406 w 418"/>
                <a:gd name="T1" fmla="*/ 300 h 300"/>
                <a:gd name="T2" fmla="*/ 406 w 418"/>
                <a:gd name="T3" fmla="*/ 300 h 300"/>
                <a:gd name="T4" fmla="*/ 328 w 418"/>
                <a:gd name="T5" fmla="*/ 300 h 300"/>
                <a:gd name="T6" fmla="*/ 328 w 418"/>
                <a:gd name="T7" fmla="*/ 276 h 300"/>
                <a:gd name="T8" fmla="*/ 394 w 418"/>
                <a:gd name="T9" fmla="*/ 276 h 300"/>
                <a:gd name="T10" fmla="*/ 394 w 418"/>
                <a:gd name="T11" fmla="*/ 73 h 300"/>
                <a:gd name="T12" fmla="*/ 317 w 418"/>
                <a:gd name="T13" fmla="*/ 29 h 300"/>
                <a:gd name="T14" fmla="*/ 266 w 418"/>
                <a:gd name="T15" fmla="*/ 84 h 300"/>
                <a:gd name="T16" fmla="*/ 249 w 418"/>
                <a:gd name="T17" fmla="*/ 86 h 300"/>
                <a:gd name="T18" fmla="*/ 216 w 418"/>
                <a:gd name="T19" fmla="*/ 61 h 300"/>
                <a:gd name="T20" fmla="*/ 173 w 418"/>
                <a:gd name="T21" fmla="*/ 61 h 300"/>
                <a:gd name="T22" fmla="*/ 141 w 418"/>
                <a:gd name="T23" fmla="*/ 86 h 300"/>
                <a:gd name="T24" fmla="*/ 124 w 418"/>
                <a:gd name="T25" fmla="*/ 85 h 300"/>
                <a:gd name="T26" fmla="*/ 73 w 418"/>
                <a:gd name="T27" fmla="*/ 29 h 300"/>
                <a:gd name="T28" fmla="*/ 14 w 418"/>
                <a:gd name="T29" fmla="*/ 68 h 300"/>
                <a:gd name="T30" fmla="*/ 0 w 418"/>
                <a:gd name="T31" fmla="*/ 47 h 300"/>
                <a:gd name="T32" fmla="*/ 69 w 418"/>
                <a:gd name="T33" fmla="*/ 3 h 300"/>
                <a:gd name="T34" fmla="*/ 85 w 418"/>
                <a:gd name="T35" fmla="*/ 5 h 300"/>
                <a:gd name="T36" fmla="*/ 134 w 418"/>
                <a:gd name="T37" fmla="*/ 60 h 300"/>
                <a:gd name="T38" fmla="*/ 161 w 418"/>
                <a:gd name="T39" fmla="*/ 39 h 300"/>
                <a:gd name="T40" fmla="*/ 168 w 418"/>
                <a:gd name="T41" fmla="*/ 36 h 300"/>
                <a:gd name="T42" fmla="*/ 220 w 418"/>
                <a:gd name="T43" fmla="*/ 36 h 300"/>
                <a:gd name="T44" fmla="*/ 227 w 418"/>
                <a:gd name="T45" fmla="*/ 39 h 300"/>
                <a:gd name="T46" fmla="*/ 255 w 418"/>
                <a:gd name="T47" fmla="*/ 59 h 300"/>
                <a:gd name="T48" fmla="*/ 306 w 418"/>
                <a:gd name="T49" fmla="*/ 5 h 300"/>
                <a:gd name="T50" fmla="*/ 321 w 418"/>
                <a:gd name="T51" fmla="*/ 3 h 300"/>
                <a:gd name="T52" fmla="*/ 413 w 418"/>
                <a:gd name="T53" fmla="*/ 57 h 300"/>
                <a:gd name="T54" fmla="*/ 418 w 418"/>
                <a:gd name="T55" fmla="*/ 67 h 300"/>
                <a:gd name="T56" fmla="*/ 418 w 418"/>
                <a:gd name="T57" fmla="*/ 288 h 300"/>
                <a:gd name="T58" fmla="*/ 406 w 418"/>
                <a:gd name="T5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8" h="300">
                  <a:moveTo>
                    <a:pt x="406" y="300"/>
                  </a:moveTo>
                  <a:lnTo>
                    <a:pt x="406" y="300"/>
                  </a:lnTo>
                  <a:lnTo>
                    <a:pt x="328" y="300"/>
                  </a:lnTo>
                  <a:lnTo>
                    <a:pt x="328" y="276"/>
                  </a:lnTo>
                  <a:lnTo>
                    <a:pt x="394" y="276"/>
                  </a:lnTo>
                  <a:lnTo>
                    <a:pt x="394" y="73"/>
                  </a:lnTo>
                  <a:cubicBezTo>
                    <a:pt x="375" y="61"/>
                    <a:pt x="335" y="38"/>
                    <a:pt x="317" y="29"/>
                  </a:cubicBezTo>
                  <a:lnTo>
                    <a:pt x="266" y="84"/>
                  </a:lnTo>
                  <a:cubicBezTo>
                    <a:pt x="262" y="89"/>
                    <a:pt x="255" y="89"/>
                    <a:pt x="249" y="86"/>
                  </a:cubicBezTo>
                  <a:lnTo>
                    <a:pt x="216" y="61"/>
                  </a:lnTo>
                  <a:lnTo>
                    <a:pt x="173" y="61"/>
                  </a:lnTo>
                  <a:lnTo>
                    <a:pt x="141" y="86"/>
                  </a:lnTo>
                  <a:cubicBezTo>
                    <a:pt x="136" y="90"/>
                    <a:pt x="128" y="90"/>
                    <a:pt x="124" y="85"/>
                  </a:cubicBezTo>
                  <a:lnTo>
                    <a:pt x="73" y="29"/>
                  </a:lnTo>
                  <a:lnTo>
                    <a:pt x="14" y="68"/>
                  </a:lnTo>
                  <a:lnTo>
                    <a:pt x="0" y="47"/>
                  </a:lnTo>
                  <a:lnTo>
                    <a:pt x="69" y="3"/>
                  </a:lnTo>
                  <a:cubicBezTo>
                    <a:pt x="74" y="0"/>
                    <a:pt x="80" y="1"/>
                    <a:pt x="85" y="5"/>
                  </a:cubicBezTo>
                  <a:lnTo>
                    <a:pt x="134" y="60"/>
                  </a:lnTo>
                  <a:lnTo>
                    <a:pt x="161" y="39"/>
                  </a:lnTo>
                  <a:cubicBezTo>
                    <a:pt x="163" y="37"/>
                    <a:pt x="166" y="36"/>
                    <a:pt x="168" y="36"/>
                  </a:cubicBezTo>
                  <a:lnTo>
                    <a:pt x="220" y="36"/>
                  </a:lnTo>
                  <a:cubicBezTo>
                    <a:pt x="223" y="36"/>
                    <a:pt x="225" y="37"/>
                    <a:pt x="227" y="39"/>
                  </a:cubicBezTo>
                  <a:lnTo>
                    <a:pt x="255" y="59"/>
                  </a:lnTo>
                  <a:lnTo>
                    <a:pt x="306" y="5"/>
                  </a:lnTo>
                  <a:cubicBezTo>
                    <a:pt x="309" y="1"/>
                    <a:pt x="316" y="0"/>
                    <a:pt x="321" y="3"/>
                  </a:cubicBezTo>
                  <a:cubicBezTo>
                    <a:pt x="323" y="4"/>
                    <a:pt x="393" y="42"/>
                    <a:pt x="413" y="57"/>
                  </a:cubicBezTo>
                  <a:cubicBezTo>
                    <a:pt x="417" y="59"/>
                    <a:pt x="418" y="63"/>
                    <a:pt x="418" y="67"/>
                  </a:cubicBezTo>
                  <a:lnTo>
                    <a:pt x="418" y="288"/>
                  </a:lnTo>
                  <a:cubicBezTo>
                    <a:pt x="418" y="295"/>
                    <a:pt x="413" y="300"/>
                    <a:pt x="406" y="3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5500688" y="2808288"/>
              <a:ext cx="42863" cy="44450"/>
            </a:xfrm>
            <a:custGeom>
              <a:avLst/>
              <a:gdLst>
                <a:gd name="T0" fmla="*/ 25 w 51"/>
                <a:gd name="T1" fmla="*/ 52 h 52"/>
                <a:gd name="T2" fmla="*/ 25 w 51"/>
                <a:gd name="T3" fmla="*/ 52 h 52"/>
                <a:gd name="T4" fmla="*/ 0 w 51"/>
                <a:gd name="T5" fmla="*/ 26 h 52"/>
                <a:gd name="T6" fmla="*/ 25 w 51"/>
                <a:gd name="T7" fmla="*/ 0 h 52"/>
                <a:gd name="T8" fmla="*/ 51 w 51"/>
                <a:gd name="T9" fmla="*/ 26 h 52"/>
                <a:gd name="T10" fmla="*/ 25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52"/>
                  </a:moveTo>
                  <a:lnTo>
                    <a:pt x="25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2"/>
                    <a:pt x="25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5567363" y="2808288"/>
              <a:ext cx="42863" cy="44450"/>
            </a:xfrm>
            <a:custGeom>
              <a:avLst/>
              <a:gdLst>
                <a:gd name="T0" fmla="*/ 25 w 51"/>
                <a:gd name="T1" fmla="*/ 51 h 51"/>
                <a:gd name="T2" fmla="*/ 25 w 51"/>
                <a:gd name="T3" fmla="*/ 51 h 51"/>
                <a:gd name="T4" fmla="*/ 0 w 51"/>
                <a:gd name="T5" fmla="*/ 26 h 51"/>
                <a:gd name="T6" fmla="*/ 25 w 51"/>
                <a:gd name="T7" fmla="*/ 0 h 51"/>
                <a:gd name="T8" fmla="*/ 51 w 51"/>
                <a:gd name="T9" fmla="*/ 26 h 51"/>
                <a:gd name="T10" fmla="*/ 25 w 51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5" y="51"/>
                  </a:moveTo>
                  <a:lnTo>
                    <a:pt x="25" y="51"/>
                  </a:ln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5459413" y="2625726"/>
              <a:ext cx="63500" cy="152400"/>
            </a:xfrm>
            <a:custGeom>
              <a:avLst/>
              <a:gdLst>
                <a:gd name="T0" fmla="*/ 6 w 75"/>
                <a:gd name="T1" fmla="*/ 0 h 177"/>
                <a:gd name="T2" fmla="*/ 6 w 75"/>
                <a:gd name="T3" fmla="*/ 0 h 177"/>
                <a:gd name="T4" fmla="*/ 16 w 75"/>
                <a:gd name="T5" fmla="*/ 36 h 177"/>
                <a:gd name="T6" fmla="*/ 0 w 75"/>
                <a:gd name="T7" fmla="*/ 137 h 177"/>
                <a:gd name="T8" fmla="*/ 39 w 75"/>
                <a:gd name="T9" fmla="*/ 177 h 177"/>
                <a:gd name="T10" fmla="*/ 75 w 75"/>
                <a:gd name="T11" fmla="*/ 137 h 177"/>
                <a:gd name="T12" fmla="*/ 56 w 75"/>
                <a:gd name="T13" fmla="*/ 37 h 177"/>
                <a:gd name="T14" fmla="*/ 64 w 75"/>
                <a:gd name="T1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77">
                  <a:moveTo>
                    <a:pt x="6" y="0"/>
                  </a:moveTo>
                  <a:lnTo>
                    <a:pt x="6" y="0"/>
                  </a:lnTo>
                  <a:lnTo>
                    <a:pt x="16" y="36"/>
                  </a:lnTo>
                  <a:lnTo>
                    <a:pt x="0" y="137"/>
                  </a:lnTo>
                  <a:lnTo>
                    <a:pt x="39" y="177"/>
                  </a:lnTo>
                  <a:lnTo>
                    <a:pt x="75" y="137"/>
                  </a:lnTo>
                  <a:lnTo>
                    <a:pt x="56" y="37"/>
                  </a:lnTo>
                  <a:lnTo>
                    <a:pt x="64" y="0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/>
            </a:p>
          </p:txBody>
        </p:sp>
      </p:grpSp>
      <p:sp>
        <p:nvSpPr>
          <p:cNvPr id="32" name="矩形 31"/>
          <p:cNvSpPr/>
          <p:nvPr/>
        </p:nvSpPr>
        <p:spPr bwMode="auto">
          <a:xfrm>
            <a:off x="2469253" y="3690010"/>
            <a:ext cx="7560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909172" y="1244275"/>
            <a:ext cx="2517228" cy="898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  <a:ea typeface="+mn-ea"/>
              </a:rPr>
              <a:t>创建虚拟机</a:t>
            </a:r>
            <a:r>
              <a:rPr lang="zh-CN" altLang="en-US" sz="1400" dirty="0" smtClean="0">
                <a:latin typeface="+mn-ea"/>
                <a:ea typeface="+mn-ea"/>
              </a:rPr>
              <a:t>失败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n-ea"/>
                <a:ea typeface="+mn-ea"/>
              </a:rPr>
              <a:t>虚拟机</a:t>
            </a:r>
            <a:r>
              <a:rPr lang="zh-CN" altLang="en-US" sz="1400" dirty="0">
                <a:latin typeface="+mn-ea"/>
                <a:ea typeface="+mn-ea"/>
              </a:rPr>
              <a:t>关联</a:t>
            </a:r>
            <a:r>
              <a:rPr lang="zh-CN" altLang="en-US" sz="1400" dirty="0" smtClean="0">
                <a:latin typeface="+mn-ea"/>
                <a:ea typeface="+mn-ea"/>
              </a:rPr>
              <a:t>失败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n-ea"/>
                <a:ea typeface="+mn-ea"/>
              </a:rPr>
              <a:t>虚拟机</a:t>
            </a:r>
            <a:r>
              <a:rPr lang="zh-CN" altLang="en-US" sz="1400" dirty="0">
                <a:latin typeface="+mn-ea"/>
                <a:ea typeface="+mn-ea"/>
              </a:rPr>
              <a:t>加域</a:t>
            </a:r>
            <a:r>
              <a:rPr lang="zh-CN" altLang="en-US" sz="1400" dirty="0" smtClean="0">
                <a:latin typeface="+mn-ea"/>
                <a:ea typeface="+mn-ea"/>
              </a:rPr>
              <a:t>失败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latin typeface="+mn-ea"/>
                <a:ea typeface="+mn-ea"/>
              </a:rPr>
              <a:t>······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907501" y="2343431"/>
            <a:ext cx="2517228" cy="898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  <a:ea typeface="+mn-ea"/>
              </a:rPr>
              <a:t>打不开登录</a:t>
            </a:r>
            <a:r>
              <a:rPr lang="zh-CN" altLang="en-US" sz="1400" dirty="0" smtClean="0">
                <a:latin typeface="+mn-ea"/>
                <a:ea typeface="+mn-ea"/>
              </a:rPr>
              <a:t>页面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n-ea"/>
                <a:ea typeface="+mn-ea"/>
              </a:rPr>
              <a:t>无法</a:t>
            </a:r>
            <a:r>
              <a:rPr lang="zh-CN" altLang="en-US" sz="1400" dirty="0">
                <a:latin typeface="+mn-ea"/>
                <a:ea typeface="+mn-ea"/>
              </a:rPr>
              <a:t>显示虚拟机</a:t>
            </a:r>
            <a:r>
              <a:rPr lang="zh-CN" altLang="en-US" sz="1400" dirty="0" smtClean="0">
                <a:latin typeface="+mn-ea"/>
                <a:ea typeface="+mn-ea"/>
              </a:rPr>
              <a:t>列表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n-ea"/>
                <a:ea typeface="+mn-ea"/>
              </a:rPr>
              <a:t>点击</a:t>
            </a:r>
            <a:r>
              <a:rPr lang="zh-CN" altLang="en-US" sz="1400" dirty="0">
                <a:latin typeface="+mn-ea"/>
                <a:ea typeface="+mn-ea"/>
              </a:rPr>
              <a:t>虚拟机图标无</a:t>
            </a:r>
            <a:r>
              <a:rPr lang="zh-CN" altLang="en-US" sz="1400" dirty="0" smtClean="0">
                <a:latin typeface="+mn-ea"/>
                <a:ea typeface="+mn-ea"/>
              </a:rPr>
              <a:t>相应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······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907501" y="3442588"/>
            <a:ext cx="2517228" cy="898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  <a:ea typeface="+mn-ea"/>
              </a:rPr>
              <a:t>运行程序变</a:t>
            </a:r>
            <a:r>
              <a:rPr lang="zh-CN" altLang="en-US" sz="1400" dirty="0" smtClean="0">
                <a:latin typeface="+mn-ea"/>
                <a:ea typeface="+mn-ea"/>
              </a:rPr>
              <a:t>慢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n-ea"/>
                <a:ea typeface="+mn-ea"/>
              </a:rPr>
              <a:t>声音时断时续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n-ea"/>
                <a:ea typeface="+mn-ea"/>
              </a:rPr>
              <a:t>视频</a:t>
            </a:r>
            <a:r>
              <a:rPr lang="zh-CN" altLang="en-US" sz="1400" dirty="0">
                <a:latin typeface="+mn-ea"/>
                <a:ea typeface="+mn-ea"/>
              </a:rPr>
              <a:t>播放不</a:t>
            </a:r>
            <a:r>
              <a:rPr lang="zh-CN" altLang="en-US" sz="1400" dirty="0" smtClean="0">
                <a:latin typeface="+mn-ea"/>
                <a:ea typeface="+mn-ea"/>
              </a:rPr>
              <a:t>流畅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l"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······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909172" y="4444924"/>
            <a:ext cx="2517228" cy="8984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外设无法使用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285750" marR="0" indent="-28575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</a:pPr>
            <a:r>
              <a:rPr lang="zh-CN" altLang="en-US" sz="1400" dirty="0" smtClean="0">
                <a:latin typeface="+mn-ea"/>
                <a:ea typeface="+mn-ea"/>
              </a:rPr>
              <a:t>外设使用异常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marR="0" indent="-28575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</a:pPr>
            <a:r>
              <a:rPr lang="en-US" altLang="zh-CN" sz="1400" dirty="0" smtClean="0">
                <a:latin typeface="+mn-ea"/>
                <a:ea typeface="+mn-ea"/>
              </a:rPr>
              <a:t>USB</a:t>
            </a:r>
            <a:r>
              <a:rPr lang="zh-CN" altLang="en-US" sz="1400" dirty="0" smtClean="0">
                <a:latin typeface="+mn-ea"/>
                <a:ea typeface="+mn-ea"/>
              </a:rPr>
              <a:t>无法使用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285750" marR="0" indent="-28575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</a:pPr>
            <a:r>
              <a:rPr lang="en-US" altLang="zh-CN" sz="1400" dirty="0" smtClean="0">
                <a:latin typeface="+mn-ea"/>
                <a:ea typeface="+mn-ea"/>
              </a:rPr>
              <a:t>······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909172" y="5511555"/>
            <a:ext cx="2517228" cy="7515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</a:pPr>
            <a:r>
              <a:rPr lang="zh-CN" altLang="en-US" sz="1400" dirty="0" smtClean="0">
                <a:latin typeface="+mn-ea"/>
                <a:ea typeface="+mn-ea"/>
              </a:rPr>
              <a:t>驱动异常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marR="0" indent="-28575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</a:pPr>
            <a:r>
              <a:rPr lang="en-US" altLang="zh-CN" sz="1400" dirty="0" smtClean="0">
                <a:latin typeface="+mn-ea"/>
                <a:ea typeface="+mn-ea"/>
              </a:rPr>
              <a:t>IE</a:t>
            </a:r>
            <a:r>
              <a:rPr lang="zh-CN" altLang="en-US" sz="1400" dirty="0" smtClean="0">
                <a:latin typeface="+mn-ea"/>
                <a:ea typeface="+mn-ea"/>
              </a:rPr>
              <a:t>浏览器无法登陆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marR="0" indent="-28575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</a:pPr>
            <a:r>
              <a:rPr lang="en-US" altLang="zh-CN" sz="1400" dirty="0" smtClean="0">
                <a:latin typeface="+mn-ea"/>
                <a:ea typeface="+mn-ea"/>
              </a:rPr>
              <a:t>······</a:t>
            </a:r>
          </a:p>
          <a:p>
            <a:pPr marL="285750" marR="0" indent="-28575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07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iṡḷiḑ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8FF4046-4620-4EE0-9F9A-DBBBD6B620A2}"/>
              </a:ext>
            </a:extLst>
          </p:cNvPr>
          <p:cNvGrpSpPr/>
          <p:nvPr/>
        </p:nvGrpSpPr>
        <p:grpSpPr>
          <a:xfrm flipV="1">
            <a:off x="5740833" y="3916052"/>
            <a:ext cx="813656" cy="562702"/>
            <a:chOff x="4054248" y="3194905"/>
            <a:chExt cx="626939" cy="626940"/>
          </a:xfrm>
        </p:grpSpPr>
        <p:cxnSp>
          <p:nvCxnSpPr>
            <p:cNvPr id="194" name="直接连接符 19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C0B2EBF-53AB-42F4-8F35-D097680E45AB}"/>
                </a:ext>
              </a:extLst>
            </p:cNvPr>
            <p:cNvCxnSpPr/>
            <p:nvPr/>
          </p:nvCxnSpPr>
          <p:spPr>
            <a:xfrm flipH="1">
              <a:off x="4367719" y="3821845"/>
              <a:ext cx="221518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íšḻï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AC22D7E-4B4E-4843-9627-3A9CB4929E42}"/>
                </a:ext>
              </a:extLst>
            </p:cNvPr>
            <p:cNvGrpSpPr/>
            <p:nvPr/>
          </p:nvGrpSpPr>
          <p:grpSpPr>
            <a:xfrm flipH="1">
              <a:off x="4054248" y="3194905"/>
              <a:ext cx="626939" cy="626939"/>
              <a:chOff x="4273197" y="3211513"/>
              <a:chExt cx="1238396" cy="1238396"/>
            </a:xfrm>
          </p:grpSpPr>
          <p:sp>
            <p:nvSpPr>
              <p:cNvPr id="196" name="ïṣ1îḋ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B02F6F3-E750-41C0-91D1-03AFB25EB97D}"/>
                  </a:ext>
                </a:extLst>
              </p:cNvPr>
              <p:cNvSpPr/>
              <p:nvPr/>
            </p:nvSpPr>
            <p:spPr>
              <a:xfrm flipV="1">
                <a:off x="4273197" y="3211513"/>
                <a:ext cx="1238396" cy="1238396"/>
              </a:xfrm>
              <a:prstGeom prst="arc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75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7" name="iṡľiḑ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8744747-5E0F-411C-934C-B766AC034A71}"/>
                  </a:ext>
                </a:extLst>
              </p:cNvPr>
              <p:cNvSpPr/>
              <p:nvPr/>
            </p:nvSpPr>
            <p:spPr>
              <a:xfrm>
                <a:off x="4273197" y="3211513"/>
                <a:ext cx="1238395" cy="1238395"/>
              </a:xfrm>
              <a:prstGeom prst="arc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75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8" name="iṡḷiḑ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8FF4046-4620-4EE0-9F9A-DBBBD6B620A2}"/>
              </a:ext>
            </a:extLst>
          </p:cNvPr>
          <p:cNvGrpSpPr/>
          <p:nvPr/>
        </p:nvGrpSpPr>
        <p:grpSpPr>
          <a:xfrm flipH="1" flipV="1">
            <a:off x="6147663" y="3090671"/>
            <a:ext cx="813656" cy="562702"/>
            <a:chOff x="4054248" y="3194905"/>
            <a:chExt cx="626939" cy="626940"/>
          </a:xfrm>
        </p:grpSpPr>
        <p:cxnSp>
          <p:nvCxnSpPr>
            <p:cNvPr id="189" name="直接连接符 18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C0B2EBF-53AB-42F4-8F35-D097680E45AB}"/>
                </a:ext>
              </a:extLst>
            </p:cNvPr>
            <p:cNvCxnSpPr/>
            <p:nvPr/>
          </p:nvCxnSpPr>
          <p:spPr>
            <a:xfrm flipH="1">
              <a:off x="4367719" y="3821845"/>
              <a:ext cx="221518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íšḻï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AC22D7E-4B4E-4843-9627-3A9CB4929E42}"/>
                </a:ext>
              </a:extLst>
            </p:cNvPr>
            <p:cNvGrpSpPr/>
            <p:nvPr/>
          </p:nvGrpSpPr>
          <p:grpSpPr>
            <a:xfrm flipH="1">
              <a:off x="4054248" y="3194905"/>
              <a:ext cx="626939" cy="626939"/>
              <a:chOff x="4273197" y="3211513"/>
              <a:chExt cx="1238396" cy="1238396"/>
            </a:xfrm>
          </p:grpSpPr>
          <p:sp>
            <p:nvSpPr>
              <p:cNvPr id="191" name="ïṣ1îḋ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B02F6F3-E750-41C0-91D1-03AFB25EB97D}"/>
                  </a:ext>
                </a:extLst>
              </p:cNvPr>
              <p:cNvSpPr/>
              <p:nvPr/>
            </p:nvSpPr>
            <p:spPr>
              <a:xfrm flipV="1">
                <a:off x="4273197" y="3211513"/>
                <a:ext cx="1238396" cy="1238396"/>
              </a:xfrm>
              <a:prstGeom prst="arc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75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2" name="iṡľiḑ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8744747-5E0F-411C-934C-B766AC034A71}"/>
                  </a:ext>
                </a:extLst>
              </p:cNvPr>
              <p:cNvSpPr/>
              <p:nvPr/>
            </p:nvSpPr>
            <p:spPr>
              <a:xfrm>
                <a:off x="4273197" y="3211513"/>
                <a:ext cx="1238395" cy="1238395"/>
              </a:xfrm>
              <a:prstGeom prst="arc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75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故障处理流程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9696400" y="3465004"/>
            <a:ext cx="1692188" cy="2846133"/>
            <a:chOff x="9345845" y="3136399"/>
            <a:chExt cx="1692188" cy="2846133"/>
          </a:xfrm>
        </p:grpSpPr>
        <p:sp>
          <p:nvSpPr>
            <p:cNvPr id="43" name="椭圆 42"/>
            <p:cNvSpPr/>
            <p:nvPr/>
          </p:nvSpPr>
          <p:spPr bwMode="auto">
            <a:xfrm>
              <a:off x="9345845" y="3136399"/>
              <a:ext cx="1692188" cy="2232948"/>
            </a:xfrm>
            <a:prstGeom prst="ellipse">
              <a:avLst/>
            </a:prstGeom>
            <a:noFill/>
            <a:ln w="1270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9516380" y="3401829"/>
              <a:ext cx="1273827" cy="1680894"/>
            </a:xfrm>
            <a:prstGeom prst="ellipse">
              <a:avLst/>
            </a:prstGeom>
            <a:noFill/>
            <a:ln w="1270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9689917" y="3675066"/>
              <a:ext cx="875756" cy="1155614"/>
            </a:xfrm>
            <a:prstGeom prst="ellipse">
              <a:avLst/>
            </a:prstGeom>
            <a:noFill/>
            <a:ln w="1270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9876420" y="3926806"/>
              <a:ext cx="487830" cy="643722"/>
            </a:xfrm>
            <a:prstGeom prst="ellipse">
              <a:avLst/>
            </a:prstGeom>
            <a:noFill/>
            <a:ln w="1270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9989162" y="4087920"/>
              <a:ext cx="243637" cy="321494"/>
            </a:xfrm>
            <a:prstGeom prst="ellipse">
              <a:avLst/>
            </a:prstGeom>
            <a:solidFill>
              <a:srgbClr val="FF0000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 flipH="1">
              <a:off x="9843259" y="5372202"/>
              <a:ext cx="66322" cy="270474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10532293" y="5348153"/>
              <a:ext cx="66760" cy="634379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6" name="组合 145"/>
          <p:cNvGrpSpPr/>
          <p:nvPr/>
        </p:nvGrpSpPr>
        <p:grpSpPr>
          <a:xfrm>
            <a:off x="1008063" y="1483757"/>
            <a:ext cx="2772308" cy="297702"/>
            <a:chOff x="1487488" y="2999848"/>
            <a:chExt cx="7163028" cy="769197"/>
          </a:xfrm>
        </p:grpSpPr>
        <p:sp>
          <p:nvSpPr>
            <p:cNvPr id="138" name="矩形 137"/>
            <p:cNvSpPr/>
            <p:nvPr/>
          </p:nvSpPr>
          <p:spPr bwMode="auto">
            <a:xfrm>
              <a:off x="1811524" y="3265869"/>
              <a:ext cx="5544616" cy="122186"/>
            </a:xfrm>
            <a:prstGeom prst="rect">
              <a:avLst/>
            </a:prstGeom>
            <a:solidFill>
              <a:srgbClr val="66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1811524" y="3388055"/>
              <a:ext cx="5544616" cy="122186"/>
            </a:xfrm>
            <a:prstGeom prst="rect">
              <a:avLst/>
            </a:prstGeom>
            <a:solidFill>
              <a:srgbClr val="33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0" name="椭圆 139"/>
            <p:cNvSpPr/>
            <p:nvPr/>
          </p:nvSpPr>
          <p:spPr bwMode="auto">
            <a:xfrm>
              <a:off x="1739516" y="3265869"/>
              <a:ext cx="117727" cy="244372"/>
            </a:xfrm>
            <a:prstGeom prst="ellipse">
              <a:avLst/>
            </a:prstGeom>
            <a:solidFill>
              <a:srgbClr val="00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1" name="平行四边形 140"/>
            <p:cNvSpPr/>
            <p:nvPr/>
          </p:nvSpPr>
          <p:spPr bwMode="auto">
            <a:xfrm>
              <a:off x="1487488" y="3495808"/>
              <a:ext cx="1044116" cy="273237"/>
            </a:xfrm>
            <a:prstGeom prst="parallelogram">
              <a:avLst>
                <a:gd name="adj" fmla="val 106883"/>
              </a:avLst>
            </a:prstGeom>
            <a:solidFill>
              <a:srgbClr val="00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2" name="平行四边形 141"/>
            <p:cNvSpPr/>
            <p:nvPr/>
          </p:nvSpPr>
          <p:spPr bwMode="auto">
            <a:xfrm flipV="1">
              <a:off x="1487488" y="2999848"/>
              <a:ext cx="1044116" cy="273237"/>
            </a:xfrm>
            <a:prstGeom prst="parallelogram">
              <a:avLst>
                <a:gd name="adj" fmla="val 106883"/>
              </a:avLst>
            </a:prstGeom>
            <a:solidFill>
              <a:srgbClr val="CC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" name="直角三角形 142"/>
            <p:cNvSpPr/>
            <p:nvPr/>
          </p:nvSpPr>
          <p:spPr bwMode="auto">
            <a:xfrm>
              <a:off x="7354372" y="3074715"/>
              <a:ext cx="1296144" cy="319095"/>
            </a:xfrm>
            <a:prstGeom prst="rtTriangle">
              <a:avLst/>
            </a:prstGeom>
            <a:solidFill>
              <a:srgbClr val="66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5" name="直角三角形 144"/>
            <p:cNvSpPr/>
            <p:nvPr/>
          </p:nvSpPr>
          <p:spPr bwMode="auto">
            <a:xfrm flipV="1">
              <a:off x="7354372" y="3388055"/>
              <a:ext cx="1296144" cy="319095"/>
            </a:xfrm>
            <a:prstGeom prst="rtTriangle">
              <a:avLst/>
            </a:prstGeom>
            <a:solidFill>
              <a:srgbClr val="33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7" name="îşlîḓ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6811F62-973B-4AAE-94E9-127FEC9F243C}"/>
              </a:ext>
            </a:extLst>
          </p:cNvPr>
          <p:cNvSpPr/>
          <p:nvPr/>
        </p:nvSpPr>
        <p:spPr>
          <a:xfrm>
            <a:off x="6111859" y="1733614"/>
            <a:ext cx="638334" cy="63833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rmAutofit/>
          </a:bodyPr>
          <a:lstStyle/>
          <a:p>
            <a:pPr algn="ctr"/>
            <a:endParaRPr lang="en-US" sz="105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2" name="iśľiḓ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6863D5A-F1F8-42C0-91E9-7B87B2C0E6AC}"/>
              </a:ext>
            </a:extLst>
          </p:cNvPr>
          <p:cNvGrpSpPr/>
          <p:nvPr/>
        </p:nvGrpSpPr>
        <p:grpSpPr>
          <a:xfrm>
            <a:off x="3975192" y="1634005"/>
            <a:ext cx="2464018" cy="47290"/>
            <a:chOff x="2559740" y="4449909"/>
            <a:chExt cx="2342967" cy="0"/>
          </a:xfrm>
        </p:grpSpPr>
        <p:cxnSp>
          <p:nvCxnSpPr>
            <p:cNvPr id="153" name="直接连接符 152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233FC9F-13C9-4E6A-AB84-6885BFB8C4D3}"/>
                </a:ext>
              </a:extLst>
            </p:cNvPr>
            <p:cNvCxnSpPr/>
            <p:nvPr/>
          </p:nvCxnSpPr>
          <p:spPr>
            <a:xfrm>
              <a:off x="4280170" y="4449909"/>
              <a:ext cx="622537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C5F3D82-542E-4164-8F06-A33951037BBA}"/>
                </a:ext>
              </a:extLst>
            </p:cNvPr>
            <p:cNvCxnSpPr/>
            <p:nvPr/>
          </p:nvCxnSpPr>
          <p:spPr>
            <a:xfrm>
              <a:off x="3900791" y="4449909"/>
              <a:ext cx="243159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6B0EC47-5FB5-4630-8CF8-B89E5A0185F6}"/>
                </a:ext>
              </a:extLst>
            </p:cNvPr>
            <p:cNvCxnSpPr/>
            <p:nvPr/>
          </p:nvCxnSpPr>
          <p:spPr>
            <a:xfrm>
              <a:off x="2559740" y="4449909"/>
              <a:ext cx="1234014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直接连接符 156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233FC9F-13C9-4E6A-AB84-6885BFB8C4D3}"/>
              </a:ext>
            </a:extLst>
          </p:cNvPr>
          <p:cNvCxnSpPr/>
          <p:nvPr/>
        </p:nvCxnSpPr>
        <p:spPr>
          <a:xfrm flipH="1">
            <a:off x="6511693" y="4556757"/>
            <a:ext cx="1047086" cy="0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C5F3D82-542E-4164-8F06-A33951037BBA}"/>
              </a:ext>
            </a:extLst>
          </p:cNvPr>
          <p:cNvCxnSpPr/>
          <p:nvPr/>
        </p:nvCxnSpPr>
        <p:spPr>
          <a:xfrm flipH="1">
            <a:off x="7787897" y="4556757"/>
            <a:ext cx="408985" cy="0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6B0EC47-5FB5-4630-8CF8-B89E5A0185F6}"/>
              </a:ext>
            </a:extLst>
          </p:cNvPr>
          <p:cNvCxnSpPr/>
          <p:nvPr/>
        </p:nvCxnSpPr>
        <p:spPr>
          <a:xfrm flipH="1">
            <a:off x="8376914" y="4556757"/>
            <a:ext cx="2075570" cy="0"/>
          </a:xfrm>
          <a:prstGeom prst="line">
            <a:avLst/>
          </a:prstGeom>
          <a:ln w="28575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i$ḻiḓè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4978E16-01D3-4B25-83FF-3BD3472FFE41}"/>
              </a:ext>
            </a:extLst>
          </p:cNvPr>
          <p:cNvGrpSpPr/>
          <p:nvPr/>
        </p:nvGrpSpPr>
        <p:grpSpPr>
          <a:xfrm>
            <a:off x="6019739" y="1634005"/>
            <a:ext cx="838942" cy="837554"/>
            <a:chOff x="4273197" y="3211513"/>
            <a:chExt cx="1238396" cy="1238396"/>
          </a:xfrm>
        </p:grpSpPr>
        <p:sp>
          <p:nvSpPr>
            <p:cNvPr id="161" name="ïs1ï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59ECB63-ACE5-44C5-9FE1-DCD68CD62FF9}"/>
                </a:ext>
              </a:extLst>
            </p:cNvPr>
            <p:cNvSpPr/>
            <p:nvPr/>
          </p:nvSpPr>
          <p:spPr>
            <a:xfrm flipV="1">
              <a:off x="4273197" y="3211513"/>
              <a:ext cx="1238396" cy="1238396"/>
            </a:xfrm>
            <a:prstGeom prst="arc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7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2" name="ïṥ1í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364795A-E2B8-4FD0-B2D7-47B5BD573C3D}"/>
                </a:ext>
              </a:extLst>
            </p:cNvPr>
            <p:cNvSpPr/>
            <p:nvPr/>
          </p:nvSpPr>
          <p:spPr>
            <a:xfrm>
              <a:off x="4273197" y="3211513"/>
              <a:ext cx="1238395" cy="1238395"/>
            </a:xfrm>
            <a:prstGeom prst="arc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75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3" name="iṡḷiḑê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8FF4046-4620-4EE0-9F9A-DBBBD6B620A2}"/>
              </a:ext>
            </a:extLst>
          </p:cNvPr>
          <p:cNvGrpSpPr/>
          <p:nvPr/>
        </p:nvGrpSpPr>
        <p:grpSpPr>
          <a:xfrm flipV="1">
            <a:off x="5744925" y="2471558"/>
            <a:ext cx="813656" cy="562702"/>
            <a:chOff x="4054248" y="3194905"/>
            <a:chExt cx="626939" cy="626940"/>
          </a:xfrm>
        </p:grpSpPr>
        <p:cxnSp>
          <p:nvCxnSpPr>
            <p:cNvPr id="164" name="直接连接符 16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C0B2EBF-53AB-42F4-8F35-D097680E45AB}"/>
                </a:ext>
              </a:extLst>
            </p:cNvPr>
            <p:cNvCxnSpPr/>
            <p:nvPr/>
          </p:nvCxnSpPr>
          <p:spPr>
            <a:xfrm flipH="1">
              <a:off x="4367719" y="3821845"/>
              <a:ext cx="221518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íšḻï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AC22D7E-4B4E-4843-9627-3A9CB4929E42}"/>
                </a:ext>
              </a:extLst>
            </p:cNvPr>
            <p:cNvGrpSpPr/>
            <p:nvPr/>
          </p:nvGrpSpPr>
          <p:grpSpPr>
            <a:xfrm flipH="1">
              <a:off x="4054248" y="3194905"/>
              <a:ext cx="626939" cy="626939"/>
              <a:chOff x="4273197" y="3211513"/>
              <a:chExt cx="1238396" cy="1238396"/>
            </a:xfrm>
          </p:grpSpPr>
          <p:sp>
            <p:nvSpPr>
              <p:cNvPr id="166" name="ïṣ1îḋ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B02F6F3-E750-41C0-91D1-03AFB25EB97D}"/>
                  </a:ext>
                </a:extLst>
              </p:cNvPr>
              <p:cNvSpPr/>
              <p:nvPr/>
            </p:nvSpPr>
            <p:spPr>
              <a:xfrm flipV="1">
                <a:off x="4273197" y="3211513"/>
                <a:ext cx="1238396" cy="1238396"/>
              </a:xfrm>
              <a:prstGeom prst="arc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75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7" name="iṡľiḑ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8744747-5E0F-411C-934C-B766AC034A71}"/>
                  </a:ext>
                </a:extLst>
              </p:cNvPr>
              <p:cNvSpPr/>
              <p:nvPr/>
            </p:nvSpPr>
            <p:spPr>
              <a:xfrm>
                <a:off x="4273197" y="3211513"/>
                <a:ext cx="1238395" cy="1238395"/>
              </a:xfrm>
              <a:prstGeom prst="arc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75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80" name="îşlîḓ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6811F62-973B-4AAE-94E9-127FEC9F243C}"/>
              </a:ext>
            </a:extLst>
          </p:cNvPr>
          <p:cNvSpPr/>
          <p:nvPr/>
        </p:nvSpPr>
        <p:spPr>
          <a:xfrm>
            <a:off x="5872266" y="2602970"/>
            <a:ext cx="638334" cy="63833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rmAutofit/>
          </a:bodyPr>
          <a:lstStyle/>
          <a:p>
            <a:pPr algn="ctr"/>
            <a:endParaRPr lang="en-US" sz="105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6" name="îşlîḓ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6811F62-973B-4AAE-94E9-127FEC9F243C}"/>
              </a:ext>
            </a:extLst>
          </p:cNvPr>
          <p:cNvSpPr/>
          <p:nvPr/>
        </p:nvSpPr>
        <p:spPr>
          <a:xfrm>
            <a:off x="6111859" y="3382936"/>
            <a:ext cx="638334" cy="63833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rmAutofit/>
          </a:bodyPr>
          <a:lstStyle/>
          <a:p>
            <a:pPr algn="ctr"/>
            <a:endParaRPr lang="en-US" sz="105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7" name="îşlîḓ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6811F62-973B-4AAE-94E9-127FEC9F243C}"/>
              </a:ext>
            </a:extLst>
          </p:cNvPr>
          <p:cNvSpPr/>
          <p:nvPr/>
        </p:nvSpPr>
        <p:spPr>
          <a:xfrm>
            <a:off x="5872266" y="4189952"/>
            <a:ext cx="638334" cy="63833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rmAutofit/>
          </a:bodyPr>
          <a:lstStyle/>
          <a:p>
            <a:pPr algn="ctr"/>
            <a:endParaRPr lang="en-US" sz="105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8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7024514" y="1634004"/>
            <a:ext cx="3169300" cy="773715"/>
            <a:chOff x="673100" y="4913048"/>
            <a:chExt cx="2394314" cy="1031620"/>
          </a:xfrm>
        </p:grpSpPr>
        <p:sp>
          <p:nvSpPr>
            <p:cNvPr id="199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评估故障严重程度，收集故障发生时的系统信息。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0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01.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信息收集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1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2344090" y="2535280"/>
            <a:ext cx="3169300" cy="773715"/>
            <a:chOff x="673100" y="4913048"/>
            <a:chExt cx="2394314" cy="1031620"/>
          </a:xfrm>
        </p:grpSpPr>
        <p:sp>
          <p:nvSpPr>
            <p:cNvPr id="202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根据收集的信息，从众多可能原因中找出具体的故障原因。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3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02.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故障定位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4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6966026" y="3382936"/>
            <a:ext cx="2774263" cy="773715"/>
            <a:chOff x="673100" y="4913048"/>
            <a:chExt cx="2394314" cy="1031620"/>
          </a:xfrm>
        </p:grpSpPr>
        <p:sp>
          <p:nvSpPr>
            <p:cNvPr id="205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根据故障原因选择相应的故障处理方法解决故障。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03.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故障排除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7" name="iṣľïdé">
            <a:extLst>
              <a:ext uri="{FF2B5EF4-FFF2-40B4-BE49-F238E27FC236}">
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8E53DC-59CF-4751-81E7-F29A3C90F349}"/>
              </a:ext>
            </a:extLst>
          </p:cNvPr>
          <p:cNvGrpSpPr/>
          <p:nvPr/>
        </p:nvGrpSpPr>
        <p:grpSpPr>
          <a:xfrm>
            <a:off x="2344746" y="4169899"/>
            <a:ext cx="3169300" cy="773715"/>
            <a:chOff x="673100" y="4913048"/>
            <a:chExt cx="2394314" cy="1031620"/>
          </a:xfrm>
        </p:grpSpPr>
        <p:sp>
          <p:nvSpPr>
            <p:cNvPr id="208" name="îṥḷ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C83F4D-EBB7-40B5-9404-2062E4575C4B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58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排除故障后，需要对受影响的业务进行验证测试，确认故障现象是否消除。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" name="iṣ1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3598A4-AAE5-4BDF-8EFB-FCA1C33872D7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04.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系统验证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5988494" y="2730889"/>
            <a:ext cx="423829" cy="389332"/>
            <a:chOff x="7319398" y="3911448"/>
            <a:chExt cx="364151" cy="334511"/>
          </a:xfrm>
          <a:solidFill>
            <a:srgbClr val="00B0F0"/>
          </a:solidFill>
        </p:grpSpPr>
        <p:sp>
          <p:nvSpPr>
            <p:cNvPr id="211" name="Freeform 217"/>
            <p:cNvSpPr>
              <a:spLocks noEditPoints="1"/>
            </p:cNvSpPr>
            <p:nvPr/>
          </p:nvSpPr>
          <p:spPr bwMode="auto">
            <a:xfrm>
              <a:off x="7319398" y="3911448"/>
              <a:ext cx="364151" cy="334511"/>
            </a:xfrm>
            <a:custGeom>
              <a:avLst/>
              <a:gdLst>
                <a:gd name="T0" fmla="*/ 162 w 322"/>
                <a:gd name="T1" fmla="*/ 245 h 294"/>
                <a:gd name="T2" fmla="*/ 162 w 322"/>
                <a:gd name="T3" fmla="*/ 245 h 294"/>
                <a:gd name="T4" fmla="*/ 137 w 322"/>
                <a:gd name="T5" fmla="*/ 248 h 294"/>
                <a:gd name="T6" fmla="*/ 25 w 322"/>
                <a:gd name="T7" fmla="*/ 136 h 294"/>
                <a:gd name="T8" fmla="*/ 137 w 322"/>
                <a:gd name="T9" fmla="*/ 24 h 294"/>
                <a:gd name="T10" fmla="*/ 249 w 322"/>
                <a:gd name="T11" fmla="*/ 136 h 294"/>
                <a:gd name="T12" fmla="*/ 162 w 322"/>
                <a:gd name="T13" fmla="*/ 245 h 294"/>
                <a:gd name="T14" fmla="*/ 137 w 322"/>
                <a:gd name="T15" fmla="*/ 0 h 294"/>
                <a:gd name="T16" fmla="*/ 137 w 322"/>
                <a:gd name="T17" fmla="*/ 0 h 294"/>
                <a:gd name="T18" fmla="*/ 0 w 322"/>
                <a:gd name="T19" fmla="*/ 136 h 294"/>
                <a:gd name="T20" fmla="*/ 137 w 322"/>
                <a:gd name="T21" fmla="*/ 273 h 294"/>
                <a:gd name="T22" fmla="*/ 167 w 322"/>
                <a:gd name="T23" fmla="*/ 269 h 294"/>
                <a:gd name="T24" fmla="*/ 230 w 322"/>
                <a:gd name="T25" fmla="*/ 235 h 294"/>
                <a:gd name="T26" fmla="*/ 307 w 322"/>
                <a:gd name="T27" fmla="*/ 294 h 294"/>
                <a:gd name="T28" fmla="*/ 322 w 322"/>
                <a:gd name="T29" fmla="*/ 274 h 294"/>
                <a:gd name="T30" fmla="*/ 247 w 322"/>
                <a:gd name="T31" fmla="*/ 217 h 294"/>
                <a:gd name="T32" fmla="*/ 273 w 322"/>
                <a:gd name="T33" fmla="*/ 136 h 294"/>
                <a:gd name="T34" fmla="*/ 137 w 322"/>
                <a:gd name="T3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2" h="294">
                  <a:moveTo>
                    <a:pt x="162" y="245"/>
                  </a:moveTo>
                  <a:lnTo>
                    <a:pt x="162" y="245"/>
                  </a:lnTo>
                  <a:cubicBezTo>
                    <a:pt x="154" y="247"/>
                    <a:pt x="145" y="248"/>
                    <a:pt x="137" y="248"/>
                  </a:cubicBezTo>
                  <a:cubicBezTo>
                    <a:pt x="75" y="248"/>
                    <a:pt x="25" y="198"/>
                    <a:pt x="25" y="136"/>
                  </a:cubicBezTo>
                  <a:cubicBezTo>
                    <a:pt x="25" y="75"/>
                    <a:pt x="75" y="24"/>
                    <a:pt x="137" y="24"/>
                  </a:cubicBezTo>
                  <a:cubicBezTo>
                    <a:pt x="198" y="24"/>
                    <a:pt x="249" y="75"/>
                    <a:pt x="249" y="136"/>
                  </a:cubicBezTo>
                  <a:cubicBezTo>
                    <a:pt x="249" y="189"/>
                    <a:pt x="213" y="233"/>
                    <a:pt x="162" y="245"/>
                  </a:cubicBezTo>
                  <a:close/>
                  <a:moveTo>
                    <a:pt x="137" y="0"/>
                  </a:moveTo>
                  <a:lnTo>
                    <a:pt x="137" y="0"/>
                  </a:lnTo>
                  <a:cubicBezTo>
                    <a:pt x="62" y="0"/>
                    <a:pt x="0" y="61"/>
                    <a:pt x="0" y="136"/>
                  </a:cubicBezTo>
                  <a:cubicBezTo>
                    <a:pt x="0" y="211"/>
                    <a:pt x="62" y="273"/>
                    <a:pt x="137" y="273"/>
                  </a:cubicBezTo>
                  <a:cubicBezTo>
                    <a:pt x="147" y="273"/>
                    <a:pt x="157" y="271"/>
                    <a:pt x="167" y="269"/>
                  </a:cubicBezTo>
                  <a:cubicBezTo>
                    <a:pt x="192" y="264"/>
                    <a:pt x="213" y="252"/>
                    <a:pt x="230" y="235"/>
                  </a:cubicBezTo>
                  <a:lnTo>
                    <a:pt x="307" y="294"/>
                  </a:lnTo>
                  <a:lnTo>
                    <a:pt x="322" y="274"/>
                  </a:lnTo>
                  <a:lnTo>
                    <a:pt x="247" y="217"/>
                  </a:lnTo>
                  <a:cubicBezTo>
                    <a:pt x="263" y="194"/>
                    <a:pt x="273" y="166"/>
                    <a:pt x="273" y="136"/>
                  </a:cubicBezTo>
                  <a:cubicBezTo>
                    <a:pt x="273" y="61"/>
                    <a:pt x="212" y="0"/>
                    <a:pt x="1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2" name="Freeform 218"/>
            <p:cNvSpPr>
              <a:spLocks/>
            </p:cNvSpPr>
            <p:nvPr/>
          </p:nvSpPr>
          <p:spPr bwMode="auto">
            <a:xfrm>
              <a:off x="7363860" y="3955907"/>
              <a:ext cx="110092" cy="110092"/>
            </a:xfrm>
            <a:custGeom>
              <a:avLst/>
              <a:gdLst>
                <a:gd name="T0" fmla="*/ 0 w 97"/>
                <a:gd name="T1" fmla="*/ 97 h 97"/>
                <a:gd name="T2" fmla="*/ 0 w 97"/>
                <a:gd name="T3" fmla="*/ 97 h 97"/>
                <a:gd name="T4" fmla="*/ 14 w 97"/>
                <a:gd name="T5" fmla="*/ 97 h 97"/>
                <a:gd name="T6" fmla="*/ 42 w 97"/>
                <a:gd name="T7" fmla="*/ 36 h 97"/>
                <a:gd name="T8" fmla="*/ 97 w 97"/>
                <a:gd name="T9" fmla="*/ 15 h 97"/>
                <a:gd name="T10" fmla="*/ 97 w 97"/>
                <a:gd name="T11" fmla="*/ 0 h 97"/>
                <a:gd name="T12" fmla="*/ 32 w 97"/>
                <a:gd name="T13" fmla="*/ 25 h 97"/>
                <a:gd name="T14" fmla="*/ 0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0" y="97"/>
                  </a:moveTo>
                  <a:lnTo>
                    <a:pt x="0" y="97"/>
                  </a:lnTo>
                  <a:lnTo>
                    <a:pt x="14" y="97"/>
                  </a:lnTo>
                  <a:cubicBezTo>
                    <a:pt x="14" y="74"/>
                    <a:pt x="24" y="52"/>
                    <a:pt x="42" y="36"/>
                  </a:cubicBezTo>
                  <a:cubicBezTo>
                    <a:pt x="57" y="22"/>
                    <a:pt x="76" y="15"/>
                    <a:pt x="97" y="15"/>
                  </a:cubicBezTo>
                  <a:lnTo>
                    <a:pt x="97" y="0"/>
                  </a:lnTo>
                  <a:cubicBezTo>
                    <a:pt x="73" y="0"/>
                    <a:pt x="50" y="9"/>
                    <a:pt x="32" y="25"/>
                  </a:cubicBezTo>
                  <a:cubicBezTo>
                    <a:pt x="11" y="43"/>
                    <a:pt x="0" y="70"/>
                    <a:pt x="0" y="9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6170410" y="1839641"/>
            <a:ext cx="480665" cy="425956"/>
            <a:chOff x="5652130" y="2707845"/>
            <a:chExt cx="260411" cy="230771"/>
          </a:xfrm>
          <a:solidFill>
            <a:srgbClr val="00B0F0"/>
          </a:solidFill>
        </p:grpSpPr>
        <p:sp>
          <p:nvSpPr>
            <p:cNvPr id="214" name="Freeform 187"/>
            <p:cNvSpPr>
              <a:spLocks/>
            </p:cNvSpPr>
            <p:nvPr/>
          </p:nvSpPr>
          <p:spPr bwMode="auto">
            <a:xfrm>
              <a:off x="5652130" y="2748070"/>
              <a:ext cx="256175" cy="114326"/>
            </a:xfrm>
            <a:custGeom>
              <a:avLst/>
              <a:gdLst>
                <a:gd name="T0" fmla="*/ 9 w 225"/>
                <a:gd name="T1" fmla="*/ 101 h 101"/>
                <a:gd name="T2" fmla="*/ 9 w 225"/>
                <a:gd name="T3" fmla="*/ 101 h 101"/>
                <a:gd name="T4" fmla="*/ 67 w 225"/>
                <a:gd name="T5" fmla="*/ 57 h 101"/>
                <a:gd name="T6" fmla="*/ 97 w 225"/>
                <a:gd name="T7" fmla="*/ 87 h 101"/>
                <a:gd name="T8" fmla="*/ 130 w 225"/>
                <a:gd name="T9" fmla="*/ 42 h 101"/>
                <a:gd name="T10" fmla="*/ 159 w 225"/>
                <a:gd name="T11" fmla="*/ 73 h 101"/>
                <a:gd name="T12" fmla="*/ 225 w 225"/>
                <a:gd name="T13" fmla="*/ 10 h 101"/>
                <a:gd name="T14" fmla="*/ 215 w 225"/>
                <a:gd name="T15" fmla="*/ 0 h 101"/>
                <a:gd name="T16" fmla="*/ 160 w 225"/>
                <a:gd name="T17" fmla="*/ 52 h 101"/>
                <a:gd name="T18" fmla="*/ 128 w 225"/>
                <a:gd name="T19" fmla="*/ 19 h 101"/>
                <a:gd name="T20" fmla="*/ 95 w 225"/>
                <a:gd name="T21" fmla="*/ 64 h 101"/>
                <a:gd name="T22" fmla="*/ 68 w 225"/>
                <a:gd name="T23" fmla="*/ 38 h 101"/>
                <a:gd name="T24" fmla="*/ 0 w 225"/>
                <a:gd name="T25" fmla="*/ 89 h 101"/>
                <a:gd name="T26" fmla="*/ 9 w 225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01">
                  <a:moveTo>
                    <a:pt x="9" y="101"/>
                  </a:moveTo>
                  <a:lnTo>
                    <a:pt x="9" y="101"/>
                  </a:lnTo>
                  <a:lnTo>
                    <a:pt x="67" y="57"/>
                  </a:lnTo>
                  <a:lnTo>
                    <a:pt x="97" y="87"/>
                  </a:lnTo>
                  <a:lnTo>
                    <a:pt x="130" y="42"/>
                  </a:lnTo>
                  <a:lnTo>
                    <a:pt x="159" y="73"/>
                  </a:lnTo>
                  <a:lnTo>
                    <a:pt x="225" y="10"/>
                  </a:lnTo>
                  <a:lnTo>
                    <a:pt x="215" y="0"/>
                  </a:lnTo>
                  <a:lnTo>
                    <a:pt x="160" y="52"/>
                  </a:lnTo>
                  <a:lnTo>
                    <a:pt x="128" y="19"/>
                  </a:lnTo>
                  <a:lnTo>
                    <a:pt x="95" y="64"/>
                  </a:lnTo>
                  <a:lnTo>
                    <a:pt x="68" y="38"/>
                  </a:lnTo>
                  <a:lnTo>
                    <a:pt x="0" y="89"/>
                  </a:lnTo>
                  <a:lnTo>
                    <a:pt x="9" y="1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" name="Freeform 188"/>
            <p:cNvSpPr>
              <a:spLocks/>
            </p:cNvSpPr>
            <p:nvPr/>
          </p:nvSpPr>
          <p:spPr bwMode="auto">
            <a:xfrm>
              <a:off x="5696591" y="2813703"/>
              <a:ext cx="215950" cy="124913"/>
            </a:xfrm>
            <a:custGeom>
              <a:avLst/>
              <a:gdLst>
                <a:gd name="T0" fmla="*/ 75 w 191"/>
                <a:gd name="T1" fmla="*/ 84 h 111"/>
                <a:gd name="T2" fmla="*/ 75 w 191"/>
                <a:gd name="T3" fmla="*/ 84 h 111"/>
                <a:gd name="T4" fmla="*/ 128 w 191"/>
                <a:gd name="T5" fmla="*/ 67 h 111"/>
                <a:gd name="T6" fmla="*/ 174 w 191"/>
                <a:gd name="T7" fmla="*/ 111 h 111"/>
                <a:gd name="T8" fmla="*/ 191 w 191"/>
                <a:gd name="T9" fmla="*/ 93 h 111"/>
                <a:gd name="T10" fmla="*/ 146 w 191"/>
                <a:gd name="T11" fmla="*/ 49 h 111"/>
                <a:gd name="T12" fmla="*/ 164 w 191"/>
                <a:gd name="T13" fmla="*/ 0 h 111"/>
                <a:gd name="T14" fmla="*/ 139 w 191"/>
                <a:gd name="T15" fmla="*/ 23 h 111"/>
                <a:gd name="T16" fmla="*/ 75 w 191"/>
                <a:gd name="T17" fmla="*/ 65 h 111"/>
                <a:gd name="T18" fmla="*/ 16 w 191"/>
                <a:gd name="T19" fmla="*/ 32 h 111"/>
                <a:gd name="T20" fmla="*/ 0 w 191"/>
                <a:gd name="T21" fmla="*/ 43 h 111"/>
                <a:gd name="T22" fmla="*/ 75 w 191"/>
                <a:gd name="T23" fmla="*/ 8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11">
                  <a:moveTo>
                    <a:pt x="75" y="84"/>
                  </a:moveTo>
                  <a:lnTo>
                    <a:pt x="75" y="84"/>
                  </a:lnTo>
                  <a:cubicBezTo>
                    <a:pt x="95" y="84"/>
                    <a:pt x="113" y="78"/>
                    <a:pt x="128" y="67"/>
                  </a:cubicBezTo>
                  <a:lnTo>
                    <a:pt x="174" y="111"/>
                  </a:lnTo>
                  <a:lnTo>
                    <a:pt x="191" y="93"/>
                  </a:lnTo>
                  <a:lnTo>
                    <a:pt x="146" y="49"/>
                  </a:lnTo>
                  <a:cubicBezTo>
                    <a:pt x="156" y="35"/>
                    <a:pt x="163" y="18"/>
                    <a:pt x="164" y="0"/>
                  </a:cubicBezTo>
                  <a:lnTo>
                    <a:pt x="139" y="23"/>
                  </a:lnTo>
                  <a:cubicBezTo>
                    <a:pt x="128" y="49"/>
                    <a:pt x="103" y="65"/>
                    <a:pt x="75" y="65"/>
                  </a:cubicBezTo>
                  <a:cubicBezTo>
                    <a:pt x="51" y="65"/>
                    <a:pt x="28" y="52"/>
                    <a:pt x="16" y="32"/>
                  </a:cubicBezTo>
                  <a:lnTo>
                    <a:pt x="0" y="43"/>
                  </a:lnTo>
                  <a:cubicBezTo>
                    <a:pt x="17" y="69"/>
                    <a:pt x="45" y="84"/>
                    <a:pt x="7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6" name="Freeform 189"/>
            <p:cNvSpPr>
              <a:spLocks/>
            </p:cNvSpPr>
            <p:nvPr/>
          </p:nvSpPr>
          <p:spPr bwMode="auto">
            <a:xfrm>
              <a:off x="5679653" y="2707845"/>
              <a:ext cx="184192" cy="95273"/>
            </a:xfrm>
            <a:custGeom>
              <a:avLst/>
              <a:gdLst>
                <a:gd name="T0" fmla="*/ 89 w 163"/>
                <a:gd name="T1" fmla="*/ 19 h 85"/>
                <a:gd name="T2" fmla="*/ 89 w 163"/>
                <a:gd name="T3" fmla="*/ 19 h 85"/>
                <a:gd name="T4" fmla="*/ 148 w 163"/>
                <a:gd name="T5" fmla="*/ 53 h 85"/>
                <a:gd name="T6" fmla="*/ 163 w 163"/>
                <a:gd name="T7" fmla="*/ 39 h 85"/>
                <a:gd name="T8" fmla="*/ 89 w 163"/>
                <a:gd name="T9" fmla="*/ 0 h 85"/>
                <a:gd name="T10" fmla="*/ 0 w 163"/>
                <a:gd name="T11" fmla="*/ 85 h 85"/>
                <a:gd name="T12" fmla="*/ 23 w 163"/>
                <a:gd name="T13" fmla="*/ 69 h 85"/>
                <a:gd name="T14" fmla="*/ 89 w 163"/>
                <a:gd name="T15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85">
                  <a:moveTo>
                    <a:pt x="89" y="19"/>
                  </a:moveTo>
                  <a:lnTo>
                    <a:pt x="89" y="19"/>
                  </a:lnTo>
                  <a:cubicBezTo>
                    <a:pt x="113" y="19"/>
                    <a:pt x="136" y="32"/>
                    <a:pt x="148" y="53"/>
                  </a:cubicBezTo>
                  <a:lnTo>
                    <a:pt x="163" y="39"/>
                  </a:lnTo>
                  <a:cubicBezTo>
                    <a:pt x="146" y="14"/>
                    <a:pt x="119" y="0"/>
                    <a:pt x="89" y="0"/>
                  </a:cubicBezTo>
                  <a:cubicBezTo>
                    <a:pt x="41" y="0"/>
                    <a:pt x="2" y="38"/>
                    <a:pt x="0" y="85"/>
                  </a:cubicBezTo>
                  <a:lnTo>
                    <a:pt x="23" y="69"/>
                  </a:lnTo>
                  <a:cubicBezTo>
                    <a:pt x="31" y="39"/>
                    <a:pt x="59" y="19"/>
                    <a:pt x="89" y="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6245505" y="3510300"/>
            <a:ext cx="393992" cy="382970"/>
            <a:chOff x="3982773" y="5405102"/>
            <a:chExt cx="302755" cy="294285"/>
          </a:xfrm>
          <a:solidFill>
            <a:srgbClr val="00B0F0"/>
          </a:solidFill>
        </p:grpSpPr>
        <p:sp>
          <p:nvSpPr>
            <p:cNvPr id="218" name="Freeform 229"/>
            <p:cNvSpPr>
              <a:spLocks/>
            </p:cNvSpPr>
            <p:nvPr/>
          </p:nvSpPr>
          <p:spPr bwMode="auto">
            <a:xfrm>
              <a:off x="3999710" y="5527897"/>
              <a:ext cx="230770" cy="171490"/>
            </a:xfrm>
            <a:custGeom>
              <a:avLst/>
              <a:gdLst>
                <a:gd name="T0" fmla="*/ 9 w 202"/>
                <a:gd name="T1" fmla="*/ 152 h 152"/>
                <a:gd name="T2" fmla="*/ 9 w 202"/>
                <a:gd name="T3" fmla="*/ 152 h 152"/>
                <a:gd name="T4" fmla="*/ 202 w 202"/>
                <a:gd name="T5" fmla="*/ 152 h 152"/>
                <a:gd name="T6" fmla="*/ 202 w 202"/>
                <a:gd name="T7" fmla="*/ 111 h 152"/>
                <a:gd name="T8" fmla="*/ 145 w 202"/>
                <a:gd name="T9" fmla="*/ 111 h 152"/>
                <a:gd name="T10" fmla="*/ 60 w 202"/>
                <a:gd name="T11" fmla="*/ 0 h 152"/>
                <a:gd name="T12" fmla="*/ 27 w 202"/>
                <a:gd name="T13" fmla="*/ 11 h 152"/>
                <a:gd name="T14" fmla="*/ 0 w 202"/>
                <a:gd name="T15" fmla="*/ 4 h 152"/>
                <a:gd name="T16" fmla="*/ 82 w 202"/>
                <a:gd name="T17" fmla="*/ 111 h 152"/>
                <a:gd name="T18" fmla="*/ 9 w 202"/>
                <a:gd name="T19" fmla="*/ 111 h 152"/>
                <a:gd name="T20" fmla="*/ 9 w 202"/>
                <a:gd name="T2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" h="152">
                  <a:moveTo>
                    <a:pt x="9" y="152"/>
                  </a:moveTo>
                  <a:lnTo>
                    <a:pt x="9" y="152"/>
                  </a:lnTo>
                  <a:lnTo>
                    <a:pt x="202" y="152"/>
                  </a:lnTo>
                  <a:lnTo>
                    <a:pt x="202" y="111"/>
                  </a:lnTo>
                  <a:lnTo>
                    <a:pt x="145" y="111"/>
                  </a:lnTo>
                  <a:lnTo>
                    <a:pt x="60" y="0"/>
                  </a:lnTo>
                  <a:cubicBezTo>
                    <a:pt x="51" y="7"/>
                    <a:pt x="40" y="11"/>
                    <a:pt x="27" y="11"/>
                  </a:cubicBezTo>
                  <a:cubicBezTo>
                    <a:pt x="17" y="11"/>
                    <a:pt x="8" y="8"/>
                    <a:pt x="0" y="4"/>
                  </a:cubicBezTo>
                  <a:lnTo>
                    <a:pt x="82" y="111"/>
                  </a:lnTo>
                  <a:lnTo>
                    <a:pt x="9" y="111"/>
                  </a:lnTo>
                  <a:lnTo>
                    <a:pt x="9" y="15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9" name="Freeform 230"/>
            <p:cNvSpPr>
              <a:spLocks noEditPoints="1"/>
            </p:cNvSpPr>
            <p:nvPr/>
          </p:nvSpPr>
          <p:spPr bwMode="auto">
            <a:xfrm>
              <a:off x="3982773" y="5426274"/>
              <a:ext cx="95271" cy="93155"/>
            </a:xfrm>
            <a:custGeom>
              <a:avLst/>
              <a:gdLst>
                <a:gd name="T0" fmla="*/ 41 w 83"/>
                <a:gd name="T1" fmla="*/ 60 h 82"/>
                <a:gd name="T2" fmla="*/ 41 w 83"/>
                <a:gd name="T3" fmla="*/ 60 h 82"/>
                <a:gd name="T4" fmla="*/ 22 w 83"/>
                <a:gd name="T5" fmla="*/ 41 h 82"/>
                <a:gd name="T6" fmla="*/ 41 w 83"/>
                <a:gd name="T7" fmla="*/ 21 h 82"/>
                <a:gd name="T8" fmla="*/ 61 w 83"/>
                <a:gd name="T9" fmla="*/ 41 h 82"/>
                <a:gd name="T10" fmla="*/ 41 w 83"/>
                <a:gd name="T11" fmla="*/ 60 h 82"/>
                <a:gd name="T12" fmla="*/ 83 w 83"/>
                <a:gd name="T13" fmla="*/ 41 h 82"/>
                <a:gd name="T14" fmla="*/ 83 w 83"/>
                <a:gd name="T15" fmla="*/ 41 h 82"/>
                <a:gd name="T16" fmla="*/ 41 w 83"/>
                <a:gd name="T17" fmla="*/ 0 h 82"/>
                <a:gd name="T18" fmla="*/ 0 w 83"/>
                <a:gd name="T19" fmla="*/ 41 h 82"/>
                <a:gd name="T20" fmla="*/ 41 w 83"/>
                <a:gd name="T21" fmla="*/ 82 h 82"/>
                <a:gd name="T22" fmla="*/ 83 w 83"/>
                <a:gd name="T2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2">
                  <a:moveTo>
                    <a:pt x="41" y="60"/>
                  </a:moveTo>
                  <a:lnTo>
                    <a:pt x="41" y="60"/>
                  </a:lnTo>
                  <a:cubicBezTo>
                    <a:pt x="31" y="60"/>
                    <a:pt x="22" y="52"/>
                    <a:pt x="22" y="41"/>
                  </a:cubicBezTo>
                  <a:cubicBezTo>
                    <a:pt x="22" y="30"/>
                    <a:pt x="31" y="21"/>
                    <a:pt x="41" y="21"/>
                  </a:cubicBezTo>
                  <a:cubicBezTo>
                    <a:pt x="52" y="21"/>
                    <a:pt x="61" y="30"/>
                    <a:pt x="61" y="41"/>
                  </a:cubicBezTo>
                  <a:cubicBezTo>
                    <a:pt x="61" y="52"/>
                    <a:pt x="52" y="60"/>
                    <a:pt x="41" y="60"/>
                  </a:cubicBezTo>
                  <a:close/>
                  <a:moveTo>
                    <a:pt x="83" y="41"/>
                  </a:moveTo>
                  <a:lnTo>
                    <a:pt x="83" y="41"/>
                  </a:lnTo>
                  <a:cubicBezTo>
                    <a:pt x="83" y="18"/>
                    <a:pt x="64" y="0"/>
                    <a:pt x="41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3" y="64"/>
                    <a:pt x="83" y="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0" name="Freeform 231"/>
            <p:cNvSpPr>
              <a:spLocks/>
            </p:cNvSpPr>
            <p:nvPr/>
          </p:nvSpPr>
          <p:spPr bwMode="auto">
            <a:xfrm>
              <a:off x="4086515" y="5405102"/>
              <a:ext cx="199013" cy="135498"/>
            </a:xfrm>
            <a:custGeom>
              <a:avLst/>
              <a:gdLst>
                <a:gd name="T0" fmla="*/ 175 w 175"/>
                <a:gd name="T1" fmla="*/ 38 h 120"/>
                <a:gd name="T2" fmla="*/ 175 w 175"/>
                <a:gd name="T3" fmla="*/ 38 h 120"/>
                <a:gd name="T4" fmla="*/ 175 w 175"/>
                <a:gd name="T5" fmla="*/ 38 h 120"/>
                <a:gd name="T6" fmla="*/ 175 w 175"/>
                <a:gd name="T7" fmla="*/ 27 h 120"/>
                <a:gd name="T8" fmla="*/ 146 w 175"/>
                <a:gd name="T9" fmla="*/ 0 h 120"/>
                <a:gd name="T10" fmla="*/ 115 w 175"/>
                <a:gd name="T11" fmla="*/ 0 h 120"/>
                <a:gd name="T12" fmla="*/ 90 w 175"/>
                <a:gd name="T13" fmla="*/ 23 h 120"/>
                <a:gd name="T14" fmla="*/ 45 w 175"/>
                <a:gd name="T15" fmla="*/ 38 h 120"/>
                <a:gd name="T16" fmla="*/ 0 w 175"/>
                <a:gd name="T17" fmla="*/ 38 h 120"/>
                <a:gd name="T18" fmla="*/ 0 w 175"/>
                <a:gd name="T19" fmla="*/ 82 h 120"/>
                <a:gd name="T20" fmla="*/ 45 w 175"/>
                <a:gd name="T21" fmla="*/ 82 h 120"/>
                <a:gd name="T22" fmla="*/ 90 w 175"/>
                <a:gd name="T23" fmla="*/ 98 h 120"/>
                <a:gd name="T24" fmla="*/ 90 w 175"/>
                <a:gd name="T25" fmla="*/ 96 h 120"/>
                <a:gd name="T26" fmla="*/ 115 w 175"/>
                <a:gd name="T27" fmla="*/ 120 h 120"/>
                <a:gd name="T28" fmla="*/ 146 w 175"/>
                <a:gd name="T29" fmla="*/ 120 h 120"/>
                <a:gd name="T30" fmla="*/ 175 w 175"/>
                <a:gd name="T31" fmla="*/ 92 h 120"/>
                <a:gd name="T32" fmla="*/ 175 w 175"/>
                <a:gd name="T33" fmla="*/ 82 h 120"/>
                <a:gd name="T34" fmla="*/ 175 w 175"/>
                <a:gd name="T35" fmla="*/ 82 h 120"/>
                <a:gd name="T36" fmla="*/ 175 w 175"/>
                <a:gd name="T37" fmla="*/ 81 h 120"/>
                <a:gd name="T38" fmla="*/ 131 w 175"/>
                <a:gd name="T39" fmla="*/ 95 h 120"/>
                <a:gd name="T40" fmla="*/ 104 w 175"/>
                <a:gd name="T41" fmla="*/ 60 h 120"/>
                <a:gd name="T42" fmla="*/ 131 w 175"/>
                <a:gd name="T43" fmla="*/ 24 h 120"/>
                <a:gd name="T44" fmla="*/ 175 w 175"/>
                <a:gd name="T45" fmla="*/ 3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20">
                  <a:moveTo>
                    <a:pt x="175" y="38"/>
                  </a:moveTo>
                  <a:lnTo>
                    <a:pt x="175" y="38"/>
                  </a:lnTo>
                  <a:lnTo>
                    <a:pt x="175" y="38"/>
                  </a:lnTo>
                  <a:lnTo>
                    <a:pt x="175" y="27"/>
                  </a:lnTo>
                  <a:lnTo>
                    <a:pt x="146" y="0"/>
                  </a:lnTo>
                  <a:lnTo>
                    <a:pt x="115" y="0"/>
                  </a:lnTo>
                  <a:lnTo>
                    <a:pt x="90" y="23"/>
                  </a:lnTo>
                  <a:lnTo>
                    <a:pt x="45" y="38"/>
                  </a:lnTo>
                  <a:lnTo>
                    <a:pt x="0" y="38"/>
                  </a:lnTo>
                  <a:lnTo>
                    <a:pt x="0" y="82"/>
                  </a:lnTo>
                  <a:lnTo>
                    <a:pt x="45" y="82"/>
                  </a:lnTo>
                  <a:lnTo>
                    <a:pt x="90" y="98"/>
                  </a:lnTo>
                  <a:lnTo>
                    <a:pt x="90" y="96"/>
                  </a:lnTo>
                  <a:lnTo>
                    <a:pt x="115" y="120"/>
                  </a:lnTo>
                  <a:lnTo>
                    <a:pt x="146" y="120"/>
                  </a:lnTo>
                  <a:lnTo>
                    <a:pt x="175" y="92"/>
                  </a:lnTo>
                  <a:lnTo>
                    <a:pt x="175" y="82"/>
                  </a:lnTo>
                  <a:lnTo>
                    <a:pt x="175" y="82"/>
                  </a:lnTo>
                  <a:lnTo>
                    <a:pt x="175" y="81"/>
                  </a:lnTo>
                  <a:lnTo>
                    <a:pt x="131" y="95"/>
                  </a:lnTo>
                  <a:lnTo>
                    <a:pt x="104" y="60"/>
                  </a:lnTo>
                  <a:lnTo>
                    <a:pt x="131" y="24"/>
                  </a:lnTo>
                  <a:lnTo>
                    <a:pt x="175" y="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5977577" y="4307472"/>
            <a:ext cx="434841" cy="382774"/>
            <a:chOff x="5807076" y="3829050"/>
            <a:chExt cx="490537" cy="431801"/>
          </a:xfrm>
          <a:solidFill>
            <a:srgbClr val="00B0F0"/>
          </a:solidFill>
        </p:grpSpPr>
        <p:sp>
          <p:nvSpPr>
            <p:cNvPr id="222" name="Freeform 44"/>
            <p:cNvSpPr>
              <a:spLocks noEditPoints="1"/>
            </p:cNvSpPr>
            <p:nvPr/>
          </p:nvSpPr>
          <p:spPr bwMode="auto">
            <a:xfrm>
              <a:off x="5807076" y="4148138"/>
              <a:ext cx="104775" cy="112713"/>
            </a:xfrm>
            <a:custGeom>
              <a:avLst/>
              <a:gdLst>
                <a:gd name="T0" fmla="*/ 25 w 28"/>
                <a:gd name="T1" fmla="*/ 29 h 29"/>
                <a:gd name="T2" fmla="*/ 3 w 28"/>
                <a:gd name="T3" fmla="*/ 29 h 29"/>
                <a:gd name="T4" fmla="*/ 0 w 28"/>
                <a:gd name="T5" fmla="*/ 26 h 29"/>
                <a:gd name="T6" fmla="*/ 0 w 28"/>
                <a:gd name="T7" fmla="*/ 3 h 29"/>
                <a:gd name="T8" fmla="*/ 3 w 28"/>
                <a:gd name="T9" fmla="*/ 0 h 29"/>
                <a:gd name="T10" fmla="*/ 25 w 28"/>
                <a:gd name="T11" fmla="*/ 0 h 29"/>
                <a:gd name="T12" fmla="*/ 28 w 28"/>
                <a:gd name="T13" fmla="*/ 3 h 29"/>
                <a:gd name="T14" fmla="*/ 28 w 28"/>
                <a:gd name="T15" fmla="*/ 26 h 29"/>
                <a:gd name="T16" fmla="*/ 25 w 28"/>
                <a:gd name="T17" fmla="*/ 29 h 29"/>
                <a:gd name="T18" fmla="*/ 6 w 28"/>
                <a:gd name="T19" fmla="*/ 23 h 29"/>
                <a:gd name="T20" fmla="*/ 22 w 28"/>
                <a:gd name="T21" fmla="*/ 23 h 29"/>
                <a:gd name="T22" fmla="*/ 22 w 28"/>
                <a:gd name="T23" fmla="*/ 6 h 29"/>
                <a:gd name="T24" fmla="*/ 6 w 28"/>
                <a:gd name="T25" fmla="*/ 6 h 29"/>
                <a:gd name="T26" fmla="*/ 6 w 28"/>
                <a:gd name="T2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9">
                  <a:moveTo>
                    <a:pt x="25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8"/>
                    <a:pt x="27" y="29"/>
                    <a:pt x="25" y="29"/>
                  </a:cubicBezTo>
                  <a:close/>
                  <a:moveTo>
                    <a:pt x="6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3" name="Freeform 45"/>
            <p:cNvSpPr>
              <a:spLocks noEditPoints="1"/>
            </p:cNvSpPr>
            <p:nvPr/>
          </p:nvSpPr>
          <p:spPr bwMode="auto">
            <a:xfrm>
              <a:off x="5807076" y="4148138"/>
              <a:ext cx="104775" cy="112713"/>
            </a:xfrm>
            <a:custGeom>
              <a:avLst/>
              <a:gdLst>
                <a:gd name="T0" fmla="*/ 25 w 28"/>
                <a:gd name="T1" fmla="*/ 29 h 29"/>
                <a:gd name="T2" fmla="*/ 3 w 28"/>
                <a:gd name="T3" fmla="*/ 29 h 29"/>
                <a:gd name="T4" fmla="*/ 0 w 28"/>
                <a:gd name="T5" fmla="*/ 26 h 29"/>
                <a:gd name="T6" fmla="*/ 0 w 28"/>
                <a:gd name="T7" fmla="*/ 3 h 29"/>
                <a:gd name="T8" fmla="*/ 3 w 28"/>
                <a:gd name="T9" fmla="*/ 0 h 29"/>
                <a:gd name="T10" fmla="*/ 25 w 28"/>
                <a:gd name="T11" fmla="*/ 0 h 29"/>
                <a:gd name="T12" fmla="*/ 28 w 28"/>
                <a:gd name="T13" fmla="*/ 3 h 29"/>
                <a:gd name="T14" fmla="*/ 28 w 28"/>
                <a:gd name="T15" fmla="*/ 26 h 29"/>
                <a:gd name="T16" fmla="*/ 25 w 28"/>
                <a:gd name="T17" fmla="*/ 29 h 29"/>
                <a:gd name="T18" fmla="*/ 6 w 28"/>
                <a:gd name="T19" fmla="*/ 23 h 29"/>
                <a:gd name="T20" fmla="*/ 22 w 28"/>
                <a:gd name="T21" fmla="*/ 23 h 29"/>
                <a:gd name="T22" fmla="*/ 22 w 28"/>
                <a:gd name="T23" fmla="*/ 6 h 29"/>
                <a:gd name="T24" fmla="*/ 6 w 28"/>
                <a:gd name="T25" fmla="*/ 6 h 29"/>
                <a:gd name="T26" fmla="*/ 6 w 28"/>
                <a:gd name="T2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9">
                  <a:moveTo>
                    <a:pt x="25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8"/>
                    <a:pt x="27" y="29"/>
                    <a:pt x="25" y="29"/>
                  </a:cubicBezTo>
                  <a:close/>
                  <a:moveTo>
                    <a:pt x="6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4" name="Freeform 46"/>
            <p:cNvSpPr>
              <a:spLocks noEditPoints="1"/>
            </p:cNvSpPr>
            <p:nvPr/>
          </p:nvSpPr>
          <p:spPr bwMode="auto">
            <a:xfrm>
              <a:off x="5967413" y="4040188"/>
              <a:ext cx="106363" cy="220663"/>
            </a:xfrm>
            <a:custGeom>
              <a:avLst/>
              <a:gdLst>
                <a:gd name="T0" fmla="*/ 25 w 28"/>
                <a:gd name="T1" fmla="*/ 57 h 57"/>
                <a:gd name="T2" fmla="*/ 3 w 28"/>
                <a:gd name="T3" fmla="*/ 57 h 57"/>
                <a:gd name="T4" fmla="*/ 0 w 28"/>
                <a:gd name="T5" fmla="*/ 54 h 57"/>
                <a:gd name="T6" fmla="*/ 0 w 28"/>
                <a:gd name="T7" fmla="*/ 3 h 57"/>
                <a:gd name="T8" fmla="*/ 3 w 28"/>
                <a:gd name="T9" fmla="*/ 0 h 57"/>
                <a:gd name="T10" fmla="*/ 25 w 28"/>
                <a:gd name="T11" fmla="*/ 0 h 57"/>
                <a:gd name="T12" fmla="*/ 28 w 28"/>
                <a:gd name="T13" fmla="*/ 3 h 57"/>
                <a:gd name="T14" fmla="*/ 28 w 28"/>
                <a:gd name="T15" fmla="*/ 54 h 57"/>
                <a:gd name="T16" fmla="*/ 25 w 28"/>
                <a:gd name="T17" fmla="*/ 57 h 57"/>
                <a:gd name="T18" fmla="*/ 6 w 28"/>
                <a:gd name="T19" fmla="*/ 51 h 57"/>
                <a:gd name="T20" fmla="*/ 22 w 28"/>
                <a:gd name="T21" fmla="*/ 51 h 57"/>
                <a:gd name="T22" fmla="*/ 22 w 28"/>
                <a:gd name="T23" fmla="*/ 6 h 57"/>
                <a:gd name="T24" fmla="*/ 6 w 28"/>
                <a:gd name="T25" fmla="*/ 6 h 57"/>
                <a:gd name="T26" fmla="*/ 6 w 28"/>
                <a:gd name="T27" fmla="*/ 5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7">
                  <a:moveTo>
                    <a:pt x="25" y="57"/>
                  </a:move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6"/>
                    <a:pt x="27" y="57"/>
                    <a:pt x="25" y="57"/>
                  </a:cubicBezTo>
                  <a:close/>
                  <a:moveTo>
                    <a:pt x="6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5" name="Freeform 47"/>
            <p:cNvSpPr>
              <a:spLocks/>
            </p:cNvSpPr>
            <p:nvPr/>
          </p:nvSpPr>
          <p:spPr bwMode="auto">
            <a:xfrm>
              <a:off x="5851526" y="4237038"/>
              <a:ext cx="349250" cy="23813"/>
            </a:xfrm>
            <a:custGeom>
              <a:avLst/>
              <a:gdLst>
                <a:gd name="T0" fmla="*/ 90 w 93"/>
                <a:gd name="T1" fmla="*/ 6 h 6"/>
                <a:gd name="T2" fmla="*/ 3 w 93"/>
                <a:gd name="T3" fmla="*/ 6 h 6"/>
                <a:gd name="T4" fmla="*/ 0 w 93"/>
                <a:gd name="T5" fmla="*/ 3 h 6"/>
                <a:gd name="T6" fmla="*/ 3 w 93"/>
                <a:gd name="T7" fmla="*/ 0 h 6"/>
                <a:gd name="T8" fmla="*/ 90 w 93"/>
                <a:gd name="T9" fmla="*/ 0 h 6"/>
                <a:gd name="T10" fmla="*/ 93 w 93"/>
                <a:gd name="T11" fmla="*/ 3 h 6"/>
                <a:gd name="T12" fmla="*/ 90 w 9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">
                  <a:moveTo>
                    <a:pt x="9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2" y="0"/>
                    <a:pt x="93" y="1"/>
                    <a:pt x="93" y="3"/>
                  </a:cubicBezTo>
                  <a:cubicBezTo>
                    <a:pt x="93" y="5"/>
                    <a:pt x="92" y="6"/>
                    <a:pt x="9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6" name="Freeform 48"/>
            <p:cNvSpPr>
              <a:spLocks noEditPoints="1"/>
            </p:cNvSpPr>
            <p:nvPr/>
          </p:nvSpPr>
          <p:spPr bwMode="auto">
            <a:xfrm>
              <a:off x="6069013" y="3829050"/>
              <a:ext cx="228600" cy="431800"/>
            </a:xfrm>
            <a:custGeom>
              <a:avLst/>
              <a:gdLst>
                <a:gd name="T0" fmla="*/ 41 w 61"/>
                <a:gd name="T1" fmla="*/ 112 h 112"/>
                <a:gd name="T2" fmla="*/ 19 w 61"/>
                <a:gd name="T3" fmla="*/ 112 h 112"/>
                <a:gd name="T4" fmla="*/ 16 w 61"/>
                <a:gd name="T5" fmla="*/ 109 h 112"/>
                <a:gd name="T6" fmla="*/ 16 w 61"/>
                <a:gd name="T7" fmla="*/ 37 h 112"/>
                <a:gd name="T8" fmla="*/ 3 w 61"/>
                <a:gd name="T9" fmla="*/ 37 h 112"/>
                <a:gd name="T10" fmla="*/ 0 w 61"/>
                <a:gd name="T11" fmla="*/ 35 h 112"/>
                <a:gd name="T12" fmla="*/ 1 w 61"/>
                <a:gd name="T13" fmla="*/ 32 h 112"/>
                <a:gd name="T14" fmla="*/ 28 w 61"/>
                <a:gd name="T15" fmla="*/ 1 h 112"/>
                <a:gd name="T16" fmla="*/ 33 w 61"/>
                <a:gd name="T17" fmla="*/ 1 h 112"/>
                <a:gd name="T18" fmla="*/ 60 w 61"/>
                <a:gd name="T19" fmla="*/ 32 h 112"/>
                <a:gd name="T20" fmla="*/ 60 w 61"/>
                <a:gd name="T21" fmla="*/ 35 h 112"/>
                <a:gd name="T22" fmla="*/ 58 w 61"/>
                <a:gd name="T23" fmla="*/ 37 h 112"/>
                <a:gd name="T24" fmla="*/ 44 w 61"/>
                <a:gd name="T25" fmla="*/ 37 h 112"/>
                <a:gd name="T26" fmla="*/ 44 w 61"/>
                <a:gd name="T27" fmla="*/ 109 h 112"/>
                <a:gd name="T28" fmla="*/ 41 w 61"/>
                <a:gd name="T29" fmla="*/ 112 h 112"/>
                <a:gd name="T30" fmla="*/ 22 w 61"/>
                <a:gd name="T31" fmla="*/ 106 h 112"/>
                <a:gd name="T32" fmla="*/ 38 w 61"/>
                <a:gd name="T33" fmla="*/ 106 h 112"/>
                <a:gd name="T34" fmla="*/ 38 w 61"/>
                <a:gd name="T35" fmla="*/ 34 h 112"/>
                <a:gd name="T36" fmla="*/ 41 w 61"/>
                <a:gd name="T37" fmla="*/ 31 h 112"/>
                <a:gd name="T38" fmla="*/ 51 w 61"/>
                <a:gd name="T39" fmla="*/ 31 h 112"/>
                <a:gd name="T40" fmla="*/ 30 w 61"/>
                <a:gd name="T41" fmla="*/ 8 h 112"/>
                <a:gd name="T42" fmla="*/ 10 w 61"/>
                <a:gd name="T43" fmla="*/ 31 h 112"/>
                <a:gd name="T44" fmla="*/ 19 w 61"/>
                <a:gd name="T45" fmla="*/ 31 h 112"/>
                <a:gd name="T46" fmla="*/ 22 w 61"/>
                <a:gd name="T47" fmla="*/ 34 h 112"/>
                <a:gd name="T48" fmla="*/ 22 w 61"/>
                <a:gd name="T49" fmla="*/ 10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" h="112">
                  <a:moveTo>
                    <a:pt x="41" y="112"/>
                  </a:moveTo>
                  <a:cubicBezTo>
                    <a:pt x="19" y="112"/>
                    <a:pt x="19" y="112"/>
                    <a:pt x="19" y="112"/>
                  </a:cubicBezTo>
                  <a:cubicBezTo>
                    <a:pt x="17" y="112"/>
                    <a:pt x="16" y="111"/>
                    <a:pt x="16" y="109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7"/>
                    <a:pt x="1" y="36"/>
                    <a:pt x="0" y="35"/>
                  </a:cubicBezTo>
                  <a:cubicBezTo>
                    <a:pt x="0" y="34"/>
                    <a:pt x="0" y="32"/>
                    <a:pt x="1" y="3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0"/>
                    <a:pt x="32" y="0"/>
                    <a:pt x="33" y="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1" y="32"/>
                    <a:pt x="61" y="34"/>
                    <a:pt x="60" y="35"/>
                  </a:cubicBezTo>
                  <a:cubicBezTo>
                    <a:pt x="60" y="36"/>
                    <a:pt x="59" y="37"/>
                    <a:pt x="58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11"/>
                    <a:pt x="43" y="112"/>
                    <a:pt x="41" y="112"/>
                  </a:cubicBezTo>
                  <a:close/>
                  <a:moveTo>
                    <a:pt x="22" y="106"/>
                  </a:moveTo>
                  <a:cubicBezTo>
                    <a:pt x="38" y="106"/>
                    <a:pt x="38" y="106"/>
                    <a:pt x="38" y="106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2"/>
                    <a:pt x="40" y="31"/>
                    <a:pt x="4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2" y="32"/>
                    <a:pt x="22" y="34"/>
                  </a:cubicBezTo>
                  <a:lnTo>
                    <a:pt x="2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信息收集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基本故障信息收集</a:t>
            </a:r>
            <a:endParaRPr lang="en-US" altLang="zh-CN" dirty="0" smtClean="0"/>
          </a:p>
          <a:p>
            <a:pPr lvl="1"/>
            <a:r>
              <a:rPr lang="zh-CN" altLang="en-US" dirty="0"/>
              <a:t>通过基本信息，可大概了解现场发生的问题、目前的状态、产生故障前的设备状态和引起故障的可能因素</a:t>
            </a:r>
            <a:r>
              <a:rPr lang="zh-CN" altLang="en-US" dirty="0" smtClean="0"/>
              <a:t>。比如故障现象描述、故障出现时间、故障出现频率、业务影响程度、故障发生前后的系统任何操作</a:t>
            </a:r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告警信息收集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登录</a:t>
            </a:r>
            <a:r>
              <a:rPr lang="en-US" altLang="zh-CN" dirty="0"/>
              <a:t>FusionAccess Portal</a:t>
            </a:r>
            <a:r>
              <a:rPr lang="zh-CN" altLang="en-US" dirty="0"/>
              <a:t>、</a:t>
            </a:r>
            <a:r>
              <a:rPr lang="en-US" altLang="zh-CN" dirty="0" err="1"/>
              <a:t>FusionCompute</a:t>
            </a:r>
            <a:r>
              <a:rPr lang="en-US" altLang="zh-CN" dirty="0"/>
              <a:t> </a:t>
            </a:r>
            <a:r>
              <a:rPr lang="en-US" altLang="zh-CN" dirty="0" smtClean="0"/>
              <a:t>Portal</a:t>
            </a:r>
            <a:r>
              <a:rPr lang="zh-CN" altLang="en-US" dirty="0" smtClean="0"/>
              <a:t>检查</a:t>
            </a:r>
            <a:r>
              <a:rPr lang="zh-CN" altLang="en-US" dirty="0"/>
              <a:t>是否有新增</a:t>
            </a:r>
            <a:r>
              <a:rPr lang="zh-CN" altLang="en-US" dirty="0" smtClean="0"/>
              <a:t>告警。在告警详细信息里可以显示当前告警原因及建议处理方法。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FusionAccess</a:t>
            </a:r>
            <a:r>
              <a:rPr lang="zh-CN" altLang="en-US" dirty="0" smtClean="0"/>
              <a:t>系统日志收集方法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FusionAccess</a:t>
            </a:r>
            <a:r>
              <a:rPr lang="zh-CN" altLang="en-US" sz="2000" dirty="0"/>
              <a:t>的组件类型有四种，对应的日志收集方式也有四种</a:t>
            </a:r>
            <a:r>
              <a:rPr lang="zh-CN" altLang="en-US" sz="2000" dirty="0" smtClean="0"/>
              <a:t>。将</a:t>
            </a:r>
            <a:r>
              <a:rPr lang="en-US" altLang="zh-CN" sz="2000" dirty="0" smtClean="0"/>
              <a:t>FusionAccess</a:t>
            </a:r>
            <a:r>
              <a:rPr lang="zh-CN" altLang="en-US" sz="2000" dirty="0" smtClean="0"/>
              <a:t>产品部件的日志进行统一收集，便于系统维护人员在系统出现故障后，能够方便地收集日志并发送给日志分析人员。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18064"/>
              </p:ext>
            </p:extLst>
          </p:nvPr>
        </p:nvGraphicFramePr>
        <p:xfrm>
          <a:off x="1008064" y="2564904"/>
          <a:ext cx="10464268" cy="363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552"/>
                <a:gridCol w="1728192"/>
                <a:gridCol w="4488457"/>
                <a:gridCol w="2616067"/>
              </a:tblGrid>
              <a:tr h="39604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组件类型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组件名称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收集方法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辅助工具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336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基础架构虚拟机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AD/DNS/DHCP/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AntiVirus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/Patch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FusionCare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获取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基础架构虚拟机日志。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FusionCare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336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Linux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基础架构虚拟机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ITA/HDC/WI/License/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GaussDB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vAG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vLB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InstallTools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/Backup Server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SzPct val="5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FusionCare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基础架构虚拟机日志。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SzPct val="5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WinSCP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手动获取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基础架构虚拟机日志。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SzPct val="50000"/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FusionCare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SzPct val="50000"/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WinSCP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336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用户虚拟机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SzPct val="5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User VM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SzPct val="5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Huawei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vDesk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收集用户虚拟机日志。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SzPct val="5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不使用工具，登录系统后到相应目录直接提取。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Huawei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vDesk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336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用户终端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TC/SC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TCM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上使用“日志提取”功能远程获取日志。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SzPct val="5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使用手动方式收集用户终端日志。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TCM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2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75476</TotalTime>
  <Words>3744</Words>
  <Application>Microsoft Office PowerPoint</Application>
  <PresentationFormat>宽屏</PresentationFormat>
  <Paragraphs>531</Paragraphs>
  <Slides>41</Slides>
  <Notes>37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黑体</vt:lpstr>
      <vt:lpstr>华文细黑</vt:lpstr>
      <vt:lpstr>宋体</vt:lpstr>
      <vt:lpstr>微软雅黑</vt:lpstr>
      <vt:lpstr>Arial</vt:lpstr>
      <vt:lpstr>Calibri</vt:lpstr>
      <vt:lpstr>FrutigerNext LT Light</vt:lpstr>
      <vt:lpstr>FrutigerNext LT Medium</vt:lpstr>
      <vt:lpstr>FrutigerNext LT Regular</vt:lpstr>
      <vt:lpstr>Wingdings</vt:lpstr>
      <vt:lpstr>人才生态发展部-母版</vt:lpstr>
      <vt:lpstr>PowerPoint 演示文稿</vt:lpstr>
      <vt:lpstr>FusionAccess桌面云故障处理</vt:lpstr>
      <vt:lpstr>PowerPoint 演示文稿</vt:lpstr>
      <vt:lpstr>PowerPoint 演示文稿</vt:lpstr>
      <vt:lpstr>PowerPoint 演示文稿</vt:lpstr>
      <vt:lpstr>FusionAccess故障类型</vt:lpstr>
      <vt:lpstr>故障处理流程</vt:lpstr>
      <vt:lpstr>信息收集</vt:lpstr>
      <vt:lpstr>FusionAccess系统日志收集方法</vt:lpstr>
      <vt:lpstr>故障定位常用方法</vt:lpstr>
      <vt:lpstr>重大事故处理原则</vt:lpstr>
      <vt:lpstr>PowerPoint 演示文稿</vt:lpstr>
      <vt:lpstr>PowerPoint 演示文稿</vt:lpstr>
      <vt:lpstr>完整复制虚拟机发放流程</vt:lpstr>
      <vt:lpstr>链接克隆虚拟机发放流程</vt:lpstr>
      <vt:lpstr>业务发放问题查看信息方法</vt:lpstr>
      <vt:lpstr>业务发放问题处理实例 - 看错误提示</vt:lpstr>
      <vt:lpstr>业务发放问题处理实例 - 看告警</vt:lpstr>
      <vt:lpstr>业务发放问题处理实例 - 看日志</vt:lpstr>
      <vt:lpstr>PowerPoint 演示文稿</vt:lpstr>
      <vt:lpstr>FusionAccess登录连接原理</vt:lpstr>
      <vt:lpstr>虚拟机注册流程</vt:lpstr>
      <vt:lpstr>用户登录流程</vt:lpstr>
      <vt:lpstr>客户端连接流程</vt:lpstr>
      <vt:lpstr>问题处理思路</vt:lpstr>
      <vt:lpstr>登录连接故障案例 - 虚拟机图标显示为灰色</vt:lpstr>
      <vt:lpstr>知识小考</vt:lpstr>
      <vt:lpstr>PowerPoint 演示文稿</vt:lpstr>
      <vt:lpstr>FusionAccess产品形态</vt:lpstr>
      <vt:lpstr>虚拟桌面I/O流程</vt:lpstr>
      <vt:lpstr>性能问题定位思路</vt:lpstr>
      <vt:lpstr>性能问题处理流程</vt:lpstr>
      <vt:lpstr>性能体验故障案例 - 网络视频效果不佳</vt:lpstr>
      <vt:lpstr>PowerPoint 演示文稿</vt:lpstr>
      <vt:lpstr>外设技术回顾</vt:lpstr>
      <vt:lpstr>外设使用故障处理流程</vt:lpstr>
      <vt:lpstr>外设使用故障案例 - 手写板无法使用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zhangwuzjhw</cp:lastModifiedBy>
  <cp:revision>2627</cp:revision>
  <dcterms:created xsi:type="dcterms:W3CDTF">2003-08-21T06:48:56Z</dcterms:created>
  <dcterms:modified xsi:type="dcterms:W3CDTF">2019-08-07T11:43:14Z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(3)pv0ukD32b1Nh9/8XqaqkhD0NwVpovBI4Pz50WuEs22EFV5y7avTj5KU/NUd+v6Vrhonp38fT
OxEG4Ljs26OMq12bY/h0yGNflPv+J7EszSPmwtURTfuvmKHfzy9EWnXvrI7a8b8AmSkb0U8Z
P7Qtqu/1XTQOnFchvh8JoQu4dkfK4P7ti9VAyf5mFcCMLjwLsMTAFFnIy3+JmgaqdLnGvRsm
zqRTXiCuYKcjVLnerk</vt:lpwstr>
  </property>
  <property fmtid="{D5CDD505-2E9C-101B-9397-08002B2CF9AE}" pid="18" name="_2015_ms_pID_7253431">
    <vt:lpwstr>pZlG/zkWTG8Th8RzWOfpRho5OrsHqC2rgnllcD3g0kUPNf/hHYObLi
H+/093sB376Y6eBjuvtvO276s4x3wKVIatXW5h2h4kJ3mF2DbMDZYc51ELh7b9rASd78kW5m
QaXizhlpxMKhKtteG1JK3tDkojp0KE7JTt6GFQWCkuKMc9xLeGxZr5P4G3fPbL65JDrfaih8
GkzQRpS34mt/epF4DkdLSZifGN0901VLUn2U</vt:lpwstr>
  </property>
  <property fmtid="{D5CDD505-2E9C-101B-9397-08002B2CF9AE}" pid="19" name="_2015_ms_pID_7253432">
    <vt:lpwstr>63OdtDHa93zF5R372GYD11q9GM/PwMNi9C+Y
iQbwdA8DhL33TJbQu4V+G2rXBlmqVg==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1565177826</vt:lpwstr>
  </property>
</Properties>
</file>