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0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59" r:id="rId4"/>
  </p:sldMasterIdLst>
  <p:notesMasterIdLst>
    <p:notesMasterId r:id="rId36"/>
  </p:notesMasterIdLst>
  <p:handoutMasterIdLst>
    <p:handoutMasterId r:id="rId37"/>
  </p:handoutMasterIdLst>
  <p:sldIdLst>
    <p:sldId id="257" r:id="rId5"/>
    <p:sldId id="258" r:id="rId6"/>
    <p:sldId id="259" r:id="rId7"/>
    <p:sldId id="260" r:id="rId8"/>
    <p:sldId id="274" r:id="rId9"/>
    <p:sldId id="275" r:id="rId10"/>
    <p:sldId id="276" r:id="rId11"/>
    <p:sldId id="263" r:id="rId12"/>
    <p:sldId id="264" r:id="rId13"/>
    <p:sldId id="277" r:id="rId14"/>
    <p:sldId id="278" r:id="rId15"/>
    <p:sldId id="282" r:id="rId16"/>
    <p:sldId id="265" r:id="rId17"/>
    <p:sldId id="279" r:id="rId18"/>
    <p:sldId id="281" r:id="rId19"/>
    <p:sldId id="296" r:id="rId20"/>
    <p:sldId id="266" r:id="rId21"/>
    <p:sldId id="284" r:id="rId22"/>
    <p:sldId id="286" r:id="rId23"/>
    <p:sldId id="287" r:id="rId24"/>
    <p:sldId id="288" r:id="rId25"/>
    <p:sldId id="267" r:id="rId26"/>
    <p:sldId id="290" r:id="rId27"/>
    <p:sldId id="289" r:id="rId28"/>
    <p:sldId id="292" r:id="rId29"/>
    <p:sldId id="293" r:id="rId30"/>
    <p:sldId id="268" r:id="rId31"/>
    <p:sldId id="271" r:id="rId32"/>
    <p:sldId id="272" r:id="rId33"/>
    <p:sldId id="294" r:id="rId34"/>
    <p:sldId id="273" r:id="rId35"/>
  </p:sldIdLst>
  <p:sldSz cx="12192000" cy="6858000"/>
  <p:notesSz cx="7099300" cy="10234613"/>
  <p:defaultTextStyle>
    <a:defPPr>
      <a:defRPr lang="zh-CN"/>
    </a:defPPr>
    <a:lvl1pPr algn="l" rtl="0" fontAlgn="t">
      <a:spcBef>
        <a:spcPct val="0"/>
      </a:spcBef>
      <a:spcAft>
        <a:spcPct val="0"/>
      </a:spcAft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1pPr>
    <a:lvl2pPr marL="457200" algn="l" rtl="0" fontAlgn="t">
      <a:spcBef>
        <a:spcPct val="0"/>
      </a:spcBef>
      <a:spcAft>
        <a:spcPct val="0"/>
      </a:spcAft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2pPr>
    <a:lvl3pPr marL="914400" algn="l" rtl="0" fontAlgn="t">
      <a:spcBef>
        <a:spcPct val="0"/>
      </a:spcBef>
      <a:spcAft>
        <a:spcPct val="0"/>
      </a:spcAft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3pPr>
    <a:lvl4pPr marL="1371600" algn="l" rtl="0" fontAlgn="t">
      <a:spcBef>
        <a:spcPct val="0"/>
      </a:spcBef>
      <a:spcAft>
        <a:spcPct val="0"/>
      </a:spcAft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4pPr>
    <a:lvl5pPr marL="1828800" algn="l" rtl="0" fontAlgn="t">
      <a:spcBef>
        <a:spcPct val="0"/>
      </a:spcBef>
      <a:spcAft>
        <a:spcPct val="0"/>
      </a:spcAft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2" orient="horz" pos="482" userDrawn="1">
          <p15:clr>
            <a:srgbClr val="A4A3A4"/>
          </p15:clr>
        </p15:guide>
        <p15:guide id="3" orient="horz" pos="2908" userDrawn="1">
          <p15:clr>
            <a:srgbClr val="A4A3A4"/>
          </p15:clr>
        </p15:guide>
        <p15:guide id="4" orient="horz" pos="5967">
          <p15:clr>
            <a:srgbClr val="A4A3A4"/>
          </p15:clr>
        </p15:guide>
        <p15:guide id="6" pos="2440">
          <p15:clr>
            <a:srgbClr val="A4A3A4"/>
          </p15:clr>
        </p15:guide>
        <p15:guide id="7" pos="431" userDrawn="1">
          <p15:clr>
            <a:srgbClr val="A4A3A4"/>
          </p15:clr>
        </p15:guide>
        <p15:guide id="8" pos="4028">
          <p15:clr>
            <a:srgbClr val="A4A3A4"/>
          </p15:clr>
        </p15:guide>
        <p15:guide id="9" pos="626">
          <p15:clr>
            <a:srgbClr val="A4A3A4"/>
          </p15:clr>
        </p15:guide>
        <p15:guide id="10" pos="3846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w00280246" initials="w" lastIdx="13" clrIdx="0"/>
  <p:cmAuthor id="1" name="huangwenyong" initials="h" lastIdx="22" clrIdx="1"/>
  <p:cmAuthor id="2" name="c00224892" initials="CML" lastIdx="2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B0E8"/>
    <a:srgbClr val="F66F6A"/>
    <a:srgbClr val="D6E5F2"/>
    <a:srgbClr val="415463"/>
    <a:srgbClr val="EFEFEF"/>
    <a:srgbClr val="ECF0F2"/>
    <a:srgbClr val="D3E3F0"/>
    <a:srgbClr val="D4E4F1"/>
    <a:srgbClr val="CDDDEB"/>
    <a:srgbClr val="E9E9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59" autoAdjust="0"/>
    <p:restoredTop sz="86504" autoAdjust="0"/>
  </p:normalViewPr>
  <p:slideViewPr>
    <p:cSldViewPr showGuides="1">
      <p:cViewPr>
        <p:scale>
          <a:sx n="100" d="100"/>
          <a:sy n="100" d="100"/>
        </p:scale>
        <p:origin x="2684" y="-32"/>
      </p:cViewPr>
      <p:guideLst>
        <p:guide pos="3840"/>
        <p:guide orient="horz" pos="216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3576"/>
    </p:cViewPr>
  </p:sorterViewPr>
  <p:notesViewPr>
    <p:cSldViewPr showGuides="1">
      <p:cViewPr varScale="1">
        <p:scale>
          <a:sx n="75" d="100"/>
          <a:sy n="75" d="100"/>
        </p:scale>
        <p:origin x="5952" y="56"/>
      </p:cViewPr>
      <p:guideLst>
        <p:guide orient="horz" pos="482"/>
        <p:guide orient="horz" pos="2908"/>
        <p:guide orient="horz" pos="5967"/>
        <p:guide pos="2440"/>
        <p:guide pos="431"/>
        <p:guide pos="4028"/>
        <p:guide pos="626"/>
        <p:guide pos="3846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handoutMaster" Target="handoutMasters/handoutMaster1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2221A6-A195-4BDE-B12B-FB038916D00D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56F60F71-6BE3-4BDA-A46C-252A053B2EAE}">
      <dgm:prSet custT="1"/>
      <dgm:spPr/>
      <dgm:t>
        <a:bodyPr/>
        <a:lstStyle/>
        <a:p>
          <a:pPr rtl="0"/>
          <a:r>
            <a:rPr lang="en-US" sz="2000" dirty="0" smtClean="0">
              <a:latin typeface="+mn-lt"/>
              <a:ea typeface="+mn-ea"/>
              <a:cs typeface="+mn-ea"/>
              <a:sym typeface="+mn-lt"/>
            </a:rPr>
            <a:t>C</a:t>
          </a:r>
          <a:r>
            <a:rPr lang="zh-CN" sz="2000" dirty="0" smtClean="0">
              <a:latin typeface="+mn-lt"/>
              <a:ea typeface="+mn-ea"/>
              <a:cs typeface="+mn-ea"/>
              <a:sym typeface="+mn-lt"/>
            </a:rPr>
            <a:t>lient</a:t>
          </a:r>
          <a:endParaRPr lang="zh-CN" sz="2000" dirty="0">
            <a:latin typeface="+mn-lt"/>
            <a:ea typeface="+mn-ea"/>
            <a:cs typeface="+mn-ea"/>
            <a:sym typeface="+mn-lt"/>
          </a:endParaRPr>
        </a:p>
      </dgm:t>
    </dgm:pt>
    <dgm:pt modelId="{0BD60C23-3F06-4D47-A18E-1CC237FFBF9B}" type="parTrans" cxnId="{58607365-BBCC-4248-9AA5-C76515CE2B12}">
      <dgm:prSet/>
      <dgm:spPr/>
      <dgm:t>
        <a:bodyPr/>
        <a:lstStyle/>
        <a:p>
          <a:endParaRPr lang="zh-CN" altLang="en-US" sz="2400"/>
        </a:p>
      </dgm:t>
    </dgm:pt>
    <dgm:pt modelId="{B774A39B-797B-4BBC-BB71-394601C5550A}" type="sibTrans" cxnId="{58607365-BBCC-4248-9AA5-C76515CE2B12}">
      <dgm:prSet/>
      <dgm:spPr/>
      <dgm:t>
        <a:bodyPr/>
        <a:lstStyle/>
        <a:p>
          <a:endParaRPr lang="zh-CN" altLang="en-US" sz="2400"/>
        </a:p>
      </dgm:t>
    </dgm:pt>
    <dgm:pt modelId="{7E75C7A7-8727-48A8-BBCF-8F33A9FB242D}">
      <dgm:prSet custT="1"/>
      <dgm:spPr/>
      <dgm:t>
        <a:bodyPr/>
        <a:lstStyle/>
        <a:p>
          <a:pPr rtl="0"/>
          <a:r>
            <a:rPr lang="en-US" sz="2000" dirty="0" smtClean="0">
              <a:latin typeface="+mn-lt"/>
              <a:ea typeface="+mn-ea"/>
              <a:cs typeface="+mn-ea"/>
              <a:sym typeface="+mn-lt"/>
            </a:rPr>
            <a:t>glance-client</a:t>
          </a:r>
          <a:r>
            <a:rPr lang="zh-CN" sz="2000" dirty="0" smtClean="0">
              <a:latin typeface="+mn-lt"/>
              <a:ea typeface="+mn-ea"/>
              <a:cs typeface="+mn-ea"/>
              <a:sym typeface="+mn-lt"/>
            </a:rPr>
            <a:t>，使用</a:t>
          </a:r>
          <a:r>
            <a:rPr lang="en-US" sz="2000" dirty="0" smtClean="0">
              <a:latin typeface="+mn-lt"/>
              <a:ea typeface="+mn-ea"/>
              <a:cs typeface="+mn-ea"/>
              <a:sym typeface="+mn-lt"/>
            </a:rPr>
            <a:t>Glance</a:t>
          </a:r>
          <a:r>
            <a:rPr lang="zh-CN" sz="2000" dirty="0" smtClean="0">
              <a:latin typeface="+mn-lt"/>
              <a:ea typeface="+mn-ea"/>
              <a:cs typeface="+mn-ea"/>
              <a:sym typeface="+mn-lt"/>
            </a:rPr>
            <a:t>服务器的任何应用程序，接收请求并调用</a:t>
          </a:r>
          <a:r>
            <a:rPr lang="en-US" sz="2000" dirty="0" smtClean="0">
              <a:latin typeface="+mn-lt"/>
              <a:ea typeface="+mn-ea"/>
              <a:cs typeface="+mn-ea"/>
              <a:sym typeface="+mn-lt"/>
            </a:rPr>
            <a:t>glance-</a:t>
          </a:r>
          <a:r>
            <a:rPr lang="en-US" sz="2000" dirty="0" err="1" smtClean="0">
              <a:latin typeface="+mn-lt"/>
              <a:ea typeface="+mn-ea"/>
              <a:cs typeface="+mn-ea"/>
              <a:sym typeface="+mn-lt"/>
            </a:rPr>
            <a:t>api</a:t>
          </a:r>
          <a:r>
            <a:rPr lang="zh-CN" sz="2000" dirty="0" smtClean="0">
              <a:latin typeface="+mn-lt"/>
              <a:ea typeface="+mn-ea"/>
              <a:cs typeface="+mn-ea"/>
              <a:sym typeface="+mn-lt"/>
            </a:rPr>
            <a:t>。</a:t>
          </a:r>
          <a:endParaRPr lang="zh-CN" sz="2000" dirty="0">
            <a:latin typeface="+mn-lt"/>
            <a:ea typeface="+mn-ea"/>
            <a:cs typeface="+mn-ea"/>
            <a:sym typeface="+mn-lt"/>
          </a:endParaRPr>
        </a:p>
      </dgm:t>
    </dgm:pt>
    <dgm:pt modelId="{C7ED94E3-4733-4796-BC8A-20F2D42F5957}" type="parTrans" cxnId="{0D747160-B21C-4798-B629-AB8D2EE07B45}">
      <dgm:prSet/>
      <dgm:spPr/>
      <dgm:t>
        <a:bodyPr/>
        <a:lstStyle/>
        <a:p>
          <a:endParaRPr lang="zh-CN" altLang="en-US" sz="2400"/>
        </a:p>
      </dgm:t>
    </dgm:pt>
    <dgm:pt modelId="{6848A010-1AA0-4A6A-851A-13B855754EDA}" type="sibTrans" cxnId="{0D747160-B21C-4798-B629-AB8D2EE07B45}">
      <dgm:prSet/>
      <dgm:spPr/>
      <dgm:t>
        <a:bodyPr/>
        <a:lstStyle/>
        <a:p>
          <a:endParaRPr lang="zh-CN" altLang="en-US" sz="2400"/>
        </a:p>
      </dgm:t>
    </dgm:pt>
    <dgm:pt modelId="{1FB59B7E-9EBB-4F33-9045-7035B30BB334}">
      <dgm:prSet custT="1"/>
      <dgm:spPr/>
      <dgm:t>
        <a:bodyPr/>
        <a:lstStyle/>
        <a:p>
          <a:pPr rtl="0"/>
          <a:r>
            <a:rPr lang="en-US" altLang="zh-CN" sz="2000" dirty="0" smtClean="0">
              <a:latin typeface="+mn-lt"/>
              <a:ea typeface="+mn-ea"/>
              <a:cs typeface="+mn-ea"/>
              <a:sym typeface="+mn-lt"/>
            </a:rPr>
            <a:t>REST API</a:t>
          </a:r>
          <a:endParaRPr lang="zh-CN" altLang="en-US" sz="2000" dirty="0">
            <a:latin typeface="+mn-lt"/>
            <a:ea typeface="+mn-ea"/>
            <a:cs typeface="+mn-ea"/>
            <a:sym typeface="+mn-lt"/>
          </a:endParaRPr>
        </a:p>
      </dgm:t>
    </dgm:pt>
    <dgm:pt modelId="{82149876-AAD4-4892-8926-6CA4CFDB7087}" type="parTrans" cxnId="{8C8D25A0-4F56-4F7D-A2C7-437CB3C6E3D8}">
      <dgm:prSet/>
      <dgm:spPr/>
      <dgm:t>
        <a:bodyPr/>
        <a:lstStyle/>
        <a:p>
          <a:endParaRPr lang="zh-CN" altLang="en-US" sz="2400"/>
        </a:p>
      </dgm:t>
    </dgm:pt>
    <dgm:pt modelId="{0E956B5C-63B2-45A8-97D6-A2E3CB4CA0BD}" type="sibTrans" cxnId="{8C8D25A0-4F56-4F7D-A2C7-437CB3C6E3D8}">
      <dgm:prSet/>
      <dgm:spPr/>
      <dgm:t>
        <a:bodyPr/>
        <a:lstStyle/>
        <a:p>
          <a:endParaRPr lang="zh-CN" altLang="en-US" sz="2400"/>
        </a:p>
      </dgm:t>
    </dgm:pt>
    <dgm:pt modelId="{7442EFEE-9FA5-481F-9F7F-4F390F9D1FC9}">
      <dgm:prSet custT="1"/>
      <dgm:spPr/>
      <dgm:t>
        <a:bodyPr/>
        <a:lstStyle/>
        <a:p>
          <a:pPr rtl="0"/>
          <a:r>
            <a:rPr lang="en-US" sz="2000" smtClean="0">
              <a:latin typeface="+mn-lt"/>
              <a:ea typeface="+mn-ea"/>
              <a:cs typeface="+mn-ea"/>
              <a:sym typeface="+mn-lt"/>
            </a:rPr>
            <a:t>glance-api </a:t>
          </a:r>
          <a:r>
            <a:rPr lang="zh-CN" sz="2000" smtClean="0">
              <a:latin typeface="+mn-lt"/>
              <a:ea typeface="+mn-ea"/>
              <a:cs typeface="+mn-ea"/>
              <a:sym typeface="+mn-lt"/>
            </a:rPr>
            <a:t>，通过</a:t>
          </a:r>
          <a:r>
            <a:rPr lang="en-US" sz="2000" smtClean="0">
              <a:latin typeface="+mn-lt"/>
              <a:ea typeface="+mn-ea"/>
              <a:cs typeface="+mn-ea"/>
              <a:sym typeface="+mn-lt"/>
            </a:rPr>
            <a:t>REST</a:t>
          </a:r>
          <a:r>
            <a:rPr lang="zh-CN" sz="2000" smtClean="0">
              <a:latin typeface="+mn-lt"/>
              <a:ea typeface="+mn-ea"/>
              <a:cs typeface="+mn-ea"/>
              <a:sym typeface="+mn-lt"/>
            </a:rPr>
            <a:t>接口对外开放</a:t>
          </a:r>
          <a:r>
            <a:rPr lang="en-US" sz="2000" smtClean="0">
              <a:latin typeface="+mn-lt"/>
              <a:ea typeface="+mn-ea"/>
              <a:cs typeface="+mn-ea"/>
              <a:sym typeface="+mn-lt"/>
            </a:rPr>
            <a:t>Glance</a:t>
          </a:r>
          <a:r>
            <a:rPr lang="zh-CN" sz="2000" smtClean="0">
              <a:latin typeface="+mn-lt"/>
              <a:ea typeface="+mn-ea"/>
              <a:cs typeface="+mn-ea"/>
              <a:sym typeface="+mn-lt"/>
            </a:rPr>
            <a:t>功能，接收请求。</a:t>
          </a:r>
          <a:endParaRPr lang="zh-CN" sz="2000">
            <a:latin typeface="+mn-lt"/>
            <a:ea typeface="+mn-ea"/>
            <a:cs typeface="+mn-ea"/>
            <a:sym typeface="+mn-lt"/>
          </a:endParaRPr>
        </a:p>
      </dgm:t>
    </dgm:pt>
    <dgm:pt modelId="{4E90309A-7A62-4BA3-BC8E-031741C7C846}" type="parTrans" cxnId="{12F6023C-E0B0-4DB8-8AD4-6395F468C21A}">
      <dgm:prSet/>
      <dgm:spPr/>
      <dgm:t>
        <a:bodyPr/>
        <a:lstStyle/>
        <a:p>
          <a:endParaRPr lang="zh-CN" altLang="en-US" sz="2400"/>
        </a:p>
      </dgm:t>
    </dgm:pt>
    <dgm:pt modelId="{37958D73-5B0A-49E3-975F-33C93E063BB0}" type="sibTrans" cxnId="{12F6023C-E0B0-4DB8-8AD4-6395F468C21A}">
      <dgm:prSet/>
      <dgm:spPr/>
      <dgm:t>
        <a:bodyPr/>
        <a:lstStyle/>
        <a:p>
          <a:endParaRPr lang="zh-CN" altLang="en-US" sz="2400"/>
        </a:p>
      </dgm:t>
    </dgm:pt>
    <dgm:pt modelId="{A5151209-911E-482A-B8D7-85E6C68D2A71}">
      <dgm:prSet custT="1"/>
      <dgm:spPr/>
      <dgm:t>
        <a:bodyPr/>
        <a:lstStyle/>
        <a:p>
          <a:pPr rtl="0"/>
          <a:r>
            <a:rPr lang="en-US" sz="2000" dirty="0" smtClean="0">
              <a:latin typeface="+mn-lt"/>
              <a:ea typeface="+mn-ea"/>
              <a:cs typeface="+mn-ea"/>
              <a:sym typeface="+mn-lt"/>
            </a:rPr>
            <a:t>Glance Domain Controller</a:t>
          </a:r>
          <a:endParaRPr lang="zh-CN" sz="2000" dirty="0">
            <a:latin typeface="+mn-lt"/>
            <a:ea typeface="+mn-ea"/>
            <a:cs typeface="+mn-ea"/>
            <a:sym typeface="+mn-lt"/>
          </a:endParaRPr>
        </a:p>
      </dgm:t>
    </dgm:pt>
    <dgm:pt modelId="{720CCF01-343C-4415-BB91-C5275A966AC0}" type="parTrans" cxnId="{4B119012-196F-4A49-A000-A6F95C010345}">
      <dgm:prSet/>
      <dgm:spPr/>
      <dgm:t>
        <a:bodyPr/>
        <a:lstStyle/>
        <a:p>
          <a:endParaRPr lang="zh-CN" altLang="en-US" sz="2400"/>
        </a:p>
      </dgm:t>
    </dgm:pt>
    <dgm:pt modelId="{628B342A-E658-4BC6-AB1E-82D752E79305}" type="sibTrans" cxnId="{4B119012-196F-4A49-A000-A6F95C010345}">
      <dgm:prSet/>
      <dgm:spPr/>
      <dgm:t>
        <a:bodyPr/>
        <a:lstStyle/>
        <a:p>
          <a:endParaRPr lang="zh-CN" altLang="en-US" sz="2400"/>
        </a:p>
      </dgm:t>
    </dgm:pt>
    <dgm:pt modelId="{3EEC240D-B343-4233-8822-DE0885BA65DC}">
      <dgm:prSet custT="1"/>
      <dgm:spPr/>
      <dgm:t>
        <a:bodyPr/>
        <a:lstStyle/>
        <a:p>
          <a:pPr rtl="0"/>
          <a:r>
            <a:rPr lang="zh-CN" sz="2000" dirty="0" smtClean="0">
              <a:latin typeface="+mn-lt"/>
              <a:ea typeface="+mn-ea"/>
              <a:cs typeface="+mn-ea"/>
              <a:sym typeface="+mn-lt"/>
            </a:rPr>
            <a:t>管理</a:t>
          </a:r>
          <a:r>
            <a:rPr lang="en-US" sz="2000" dirty="0" smtClean="0">
              <a:latin typeface="+mn-lt"/>
              <a:ea typeface="+mn-ea"/>
              <a:cs typeface="+mn-ea"/>
              <a:sym typeface="+mn-lt"/>
            </a:rPr>
            <a:t>Glance</a:t>
          </a:r>
          <a:r>
            <a:rPr lang="zh-CN" sz="2000" dirty="0" smtClean="0">
              <a:latin typeface="+mn-lt"/>
              <a:ea typeface="+mn-ea"/>
              <a:cs typeface="+mn-ea"/>
              <a:sym typeface="+mn-lt"/>
            </a:rPr>
            <a:t>内部服务器，</a:t>
          </a:r>
          <a:r>
            <a:rPr lang="en-US" sz="2000" dirty="0" smtClean="0">
              <a:latin typeface="+mn-lt"/>
              <a:ea typeface="+mn-ea"/>
              <a:cs typeface="+mn-ea"/>
              <a:sym typeface="+mn-lt"/>
            </a:rPr>
            <a:t> Glance Domain Controller</a:t>
          </a:r>
          <a:r>
            <a:rPr lang="zh-CN" sz="2000" dirty="0" smtClean="0">
              <a:latin typeface="+mn-lt"/>
              <a:ea typeface="+mn-ea"/>
              <a:cs typeface="+mn-ea"/>
              <a:sym typeface="+mn-lt"/>
            </a:rPr>
            <a:t>分层实现特定任务，如认证、事件通知、策略控制和数据库连接等。</a:t>
          </a:r>
          <a:endParaRPr lang="zh-CN" sz="2000" dirty="0">
            <a:latin typeface="+mn-lt"/>
            <a:ea typeface="+mn-ea"/>
            <a:cs typeface="+mn-ea"/>
            <a:sym typeface="+mn-lt"/>
          </a:endParaRPr>
        </a:p>
      </dgm:t>
    </dgm:pt>
    <dgm:pt modelId="{27BC9C34-36B2-4919-8B6F-46DD61F59312}" type="parTrans" cxnId="{2756F0C3-1E32-4693-BA66-AEB9647F4905}">
      <dgm:prSet/>
      <dgm:spPr/>
      <dgm:t>
        <a:bodyPr/>
        <a:lstStyle/>
        <a:p>
          <a:endParaRPr lang="zh-CN" altLang="en-US" sz="2400"/>
        </a:p>
      </dgm:t>
    </dgm:pt>
    <dgm:pt modelId="{5E324028-2642-4C5A-97DB-2B1BA2D80D5E}" type="sibTrans" cxnId="{2756F0C3-1E32-4693-BA66-AEB9647F4905}">
      <dgm:prSet/>
      <dgm:spPr/>
      <dgm:t>
        <a:bodyPr/>
        <a:lstStyle/>
        <a:p>
          <a:endParaRPr lang="zh-CN" altLang="en-US" sz="2400"/>
        </a:p>
      </dgm:t>
    </dgm:pt>
    <dgm:pt modelId="{3DEA963B-C6FF-49B7-A6F6-D7D08C305A3E}">
      <dgm:prSet custT="1"/>
      <dgm:spPr/>
      <dgm:t>
        <a:bodyPr/>
        <a:lstStyle/>
        <a:p>
          <a:pPr rtl="0"/>
          <a:r>
            <a:rPr lang="en-US" altLang="zh-CN" sz="2000" dirty="0" smtClean="0">
              <a:latin typeface="+mn-lt"/>
              <a:ea typeface="+mn-ea"/>
              <a:cs typeface="+mn-ea"/>
              <a:sym typeface="+mn-lt"/>
            </a:rPr>
            <a:t>Registry Layer</a:t>
          </a:r>
          <a:endParaRPr lang="zh-CN" altLang="en-US" sz="2000" dirty="0">
            <a:latin typeface="+mn-lt"/>
            <a:ea typeface="+mn-ea"/>
            <a:cs typeface="+mn-ea"/>
            <a:sym typeface="+mn-lt"/>
          </a:endParaRPr>
        </a:p>
      </dgm:t>
    </dgm:pt>
    <dgm:pt modelId="{316C53E5-D393-4AC0-9C0E-1DACF5CE4AD4}" type="parTrans" cxnId="{A8F1A15B-E08F-4F31-8F2E-BC099CC06686}">
      <dgm:prSet/>
      <dgm:spPr/>
      <dgm:t>
        <a:bodyPr/>
        <a:lstStyle/>
        <a:p>
          <a:endParaRPr lang="zh-CN" altLang="en-US" sz="2400"/>
        </a:p>
      </dgm:t>
    </dgm:pt>
    <dgm:pt modelId="{9012194E-DB36-4B4A-8BA0-232E7CB756E6}" type="sibTrans" cxnId="{A8F1A15B-E08F-4F31-8F2E-BC099CC06686}">
      <dgm:prSet/>
      <dgm:spPr/>
      <dgm:t>
        <a:bodyPr/>
        <a:lstStyle/>
        <a:p>
          <a:endParaRPr lang="zh-CN" altLang="en-US" sz="2400"/>
        </a:p>
      </dgm:t>
    </dgm:pt>
    <dgm:pt modelId="{141C6DE8-8D4C-4820-A32D-DBBA7629356B}">
      <dgm:prSet custT="1"/>
      <dgm:spPr/>
      <dgm:t>
        <a:bodyPr/>
        <a:lstStyle/>
        <a:p>
          <a:pPr rtl="0"/>
          <a:r>
            <a:rPr lang="zh-CN" sz="2000" dirty="0" smtClean="0">
              <a:latin typeface="+mn-lt"/>
              <a:ea typeface="+mn-ea"/>
              <a:cs typeface="+mn-ea"/>
              <a:sym typeface="+mn-lt"/>
            </a:rPr>
            <a:t>实现</a:t>
          </a:r>
          <a:r>
            <a:rPr lang="en-US" sz="2000" dirty="0" smtClean="0">
              <a:latin typeface="+mn-lt"/>
              <a:ea typeface="+mn-ea"/>
              <a:cs typeface="+mn-ea"/>
              <a:sym typeface="+mn-lt"/>
            </a:rPr>
            <a:t>Glance Domain Controller</a:t>
          </a:r>
          <a:r>
            <a:rPr lang="zh-CN" sz="2000" dirty="0" smtClean="0">
              <a:latin typeface="+mn-lt"/>
              <a:ea typeface="+mn-ea"/>
              <a:cs typeface="+mn-ea"/>
              <a:sym typeface="+mn-lt"/>
            </a:rPr>
            <a:t>与</a:t>
          </a:r>
          <a:r>
            <a:rPr lang="en-US" sz="2000" dirty="0" smtClean="0">
              <a:latin typeface="+mn-lt"/>
              <a:ea typeface="+mn-ea"/>
              <a:cs typeface="+mn-ea"/>
              <a:sym typeface="+mn-lt"/>
            </a:rPr>
            <a:t>DAL</a:t>
          </a:r>
          <a:r>
            <a:rPr lang="zh-CN" sz="2000" dirty="0" smtClean="0">
              <a:latin typeface="+mn-lt"/>
              <a:ea typeface="+mn-ea"/>
              <a:cs typeface="+mn-ea"/>
              <a:sym typeface="+mn-lt"/>
            </a:rPr>
            <a:t>之间的安全访问。</a:t>
          </a:r>
          <a:endParaRPr lang="zh-CN" sz="2000" dirty="0">
            <a:latin typeface="+mn-lt"/>
            <a:ea typeface="+mn-ea"/>
            <a:cs typeface="+mn-ea"/>
            <a:sym typeface="+mn-lt"/>
          </a:endParaRPr>
        </a:p>
      </dgm:t>
    </dgm:pt>
    <dgm:pt modelId="{C283EB5D-20BB-45B8-AA00-3CEADEA1134F}" type="parTrans" cxnId="{03D02D84-167E-4F81-888B-8A4195EC8EBF}">
      <dgm:prSet/>
      <dgm:spPr/>
      <dgm:t>
        <a:bodyPr/>
        <a:lstStyle/>
        <a:p>
          <a:endParaRPr lang="zh-CN" altLang="en-US" sz="2400"/>
        </a:p>
      </dgm:t>
    </dgm:pt>
    <dgm:pt modelId="{0BCEC1FC-FD2E-4935-8298-2133EBD60F26}" type="sibTrans" cxnId="{03D02D84-167E-4F81-888B-8A4195EC8EBF}">
      <dgm:prSet/>
      <dgm:spPr/>
      <dgm:t>
        <a:bodyPr/>
        <a:lstStyle/>
        <a:p>
          <a:endParaRPr lang="zh-CN" altLang="en-US" sz="2400"/>
        </a:p>
      </dgm:t>
    </dgm:pt>
    <dgm:pt modelId="{DC3C9174-35F8-4A77-8051-8CA76E978390}" type="pres">
      <dgm:prSet presAssocID="{812221A6-A195-4BDE-B12B-FB038916D00D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BF3EF312-B791-4A98-8242-BA2FC1ED71A1}" type="pres">
      <dgm:prSet presAssocID="{56F60F71-6BE3-4BDA-A46C-252A053B2EAE}" presName="parentLin" presStyleCnt="0"/>
      <dgm:spPr/>
      <dgm:t>
        <a:bodyPr/>
        <a:lstStyle/>
        <a:p>
          <a:endParaRPr lang="zh-CN" altLang="en-US"/>
        </a:p>
      </dgm:t>
    </dgm:pt>
    <dgm:pt modelId="{8DF5722C-7587-41EC-BB20-407D27E226E6}" type="pres">
      <dgm:prSet presAssocID="{56F60F71-6BE3-4BDA-A46C-252A053B2EAE}" presName="parentLeftMargin" presStyleLbl="node1" presStyleIdx="0" presStyleCnt="4"/>
      <dgm:spPr/>
      <dgm:t>
        <a:bodyPr/>
        <a:lstStyle/>
        <a:p>
          <a:endParaRPr lang="zh-CN" altLang="en-US"/>
        </a:p>
      </dgm:t>
    </dgm:pt>
    <dgm:pt modelId="{AAEF2233-29CC-400B-BC41-661B3A389EB7}" type="pres">
      <dgm:prSet presAssocID="{56F60F71-6BE3-4BDA-A46C-252A053B2EAE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124EFEF-8F1B-4A93-BBE5-B1926566A376}" type="pres">
      <dgm:prSet presAssocID="{56F60F71-6BE3-4BDA-A46C-252A053B2EAE}" presName="negativeSpace" presStyleCnt="0"/>
      <dgm:spPr/>
      <dgm:t>
        <a:bodyPr/>
        <a:lstStyle/>
        <a:p>
          <a:endParaRPr lang="zh-CN" altLang="en-US"/>
        </a:p>
      </dgm:t>
    </dgm:pt>
    <dgm:pt modelId="{A9F854FE-8409-471A-B9D3-F50D6A54FAC9}" type="pres">
      <dgm:prSet presAssocID="{56F60F71-6BE3-4BDA-A46C-252A053B2EAE}" presName="childText" presStyleLbl="conFgAcc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47EBDCA-576D-4781-853A-0CBEA08D1920}" type="pres">
      <dgm:prSet presAssocID="{B774A39B-797B-4BBC-BB71-394601C5550A}" presName="spaceBetweenRectangles" presStyleCnt="0"/>
      <dgm:spPr/>
      <dgm:t>
        <a:bodyPr/>
        <a:lstStyle/>
        <a:p>
          <a:endParaRPr lang="zh-CN" altLang="en-US"/>
        </a:p>
      </dgm:t>
    </dgm:pt>
    <dgm:pt modelId="{449EE901-707F-44E6-BD71-2FA78F0CF816}" type="pres">
      <dgm:prSet presAssocID="{1FB59B7E-9EBB-4F33-9045-7035B30BB334}" presName="parentLin" presStyleCnt="0"/>
      <dgm:spPr/>
      <dgm:t>
        <a:bodyPr/>
        <a:lstStyle/>
        <a:p>
          <a:endParaRPr lang="zh-CN" altLang="en-US"/>
        </a:p>
      </dgm:t>
    </dgm:pt>
    <dgm:pt modelId="{E92DB10C-8DF0-45E5-A7D1-D761EF6BAAF7}" type="pres">
      <dgm:prSet presAssocID="{1FB59B7E-9EBB-4F33-9045-7035B30BB334}" presName="parentLeftMargin" presStyleLbl="node1" presStyleIdx="0" presStyleCnt="4"/>
      <dgm:spPr/>
      <dgm:t>
        <a:bodyPr/>
        <a:lstStyle/>
        <a:p>
          <a:endParaRPr lang="zh-CN" altLang="en-US"/>
        </a:p>
      </dgm:t>
    </dgm:pt>
    <dgm:pt modelId="{FF964F35-C560-4D74-90CD-782C8A58CE87}" type="pres">
      <dgm:prSet presAssocID="{1FB59B7E-9EBB-4F33-9045-7035B30BB334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644B73B-0C59-42E1-B4B6-F2AD6CAAA56E}" type="pres">
      <dgm:prSet presAssocID="{1FB59B7E-9EBB-4F33-9045-7035B30BB334}" presName="negativeSpace" presStyleCnt="0"/>
      <dgm:spPr/>
      <dgm:t>
        <a:bodyPr/>
        <a:lstStyle/>
        <a:p>
          <a:endParaRPr lang="zh-CN" altLang="en-US"/>
        </a:p>
      </dgm:t>
    </dgm:pt>
    <dgm:pt modelId="{9446246A-20E6-40ED-A0B9-B24F474006AD}" type="pres">
      <dgm:prSet presAssocID="{1FB59B7E-9EBB-4F33-9045-7035B30BB334}" presName="childText" presStyleLbl="conFgAcc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ABD8004-AD21-471B-A3EA-B9A97A670027}" type="pres">
      <dgm:prSet presAssocID="{0E956B5C-63B2-45A8-97D6-A2E3CB4CA0BD}" presName="spaceBetweenRectangles" presStyleCnt="0"/>
      <dgm:spPr/>
      <dgm:t>
        <a:bodyPr/>
        <a:lstStyle/>
        <a:p>
          <a:endParaRPr lang="zh-CN" altLang="en-US"/>
        </a:p>
      </dgm:t>
    </dgm:pt>
    <dgm:pt modelId="{5D8E712F-EF4A-409E-B087-ECDDB781E6FF}" type="pres">
      <dgm:prSet presAssocID="{A5151209-911E-482A-B8D7-85E6C68D2A71}" presName="parentLin" presStyleCnt="0"/>
      <dgm:spPr/>
      <dgm:t>
        <a:bodyPr/>
        <a:lstStyle/>
        <a:p>
          <a:endParaRPr lang="zh-CN" altLang="en-US"/>
        </a:p>
      </dgm:t>
    </dgm:pt>
    <dgm:pt modelId="{8129885C-6382-4D4D-98BA-4FFDB7C6E14C}" type="pres">
      <dgm:prSet presAssocID="{A5151209-911E-482A-B8D7-85E6C68D2A71}" presName="parentLeftMargin" presStyleLbl="node1" presStyleIdx="1" presStyleCnt="4"/>
      <dgm:spPr/>
      <dgm:t>
        <a:bodyPr/>
        <a:lstStyle/>
        <a:p>
          <a:endParaRPr lang="zh-CN" altLang="en-US"/>
        </a:p>
      </dgm:t>
    </dgm:pt>
    <dgm:pt modelId="{E46ADDD4-7AFA-48E8-9F09-069CCDB39735}" type="pres">
      <dgm:prSet presAssocID="{A5151209-911E-482A-B8D7-85E6C68D2A71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DA8F695-1510-48C9-A42E-D51526D84668}" type="pres">
      <dgm:prSet presAssocID="{A5151209-911E-482A-B8D7-85E6C68D2A71}" presName="negativeSpace" presStyleCnt="0"/>
      <dgm:spPr/>
      <dgm:t>
        <a:bodyPr/>
        <a:lstStyle/>
        <a:p>
          <a:endParaRPr lang="zh-CN" altLang="en-US"/>
        </a:p>
      </dgm:t>
    </dgm:pt>
    <dgm:pt modelId="{F64F4D81-47B6-446D-BC4F-6E79E6C6160C}" type="pres">
      <dgm:prSet presAssocID="{A5151209-911E-482A-B8D7-85E6C68D2A71}" presName="childText" presStyleLbl="conFgAcc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8548B6B-4B7A-4072-B53F-20AB85ED2B02}" type="pres">
      <dgm:prSet presAssocID="{628B342A-E658-4BC6-AB1E-82D752E79305}" presName="spaceBetweenRectangles" presStyleCnt="0"/>
      <dgm:spPr/>
      <dgm:t>
        <a:bodyPr/>
        <a:lstStyle/>
        <a:p>
          <a:endParaRPr lang="zh-CN" altLang="en-US"/>
        </a:p>
      </dgm:t>
    </dgm:pt>
    <dgm:pt modelId="{C0AD4740-B21B-4D86-B97A-231E8DA34CF4}" type="pres">
      <dgm:prSet presAssocID="{3DEA963B-C6FF-49B7-A6F6-D7D08C305A3E}" presName="parentLin" presStyleCnt="0"/>
      <dgm:spPr/>
      <dgm:t>
        <a:bodyPr/>
        <a:lstStyle/>
        <a:p>
          <a:endParaRPr lang="zh-CN" altLang="en-US"/>
        </a:p>
      </dgm:t>
    </dgm:pt>
    <dgm:pt modelId="{43B23B8C-361F-44D1-A887-471D0DE7EBDA}" type="pres">
      <dgm:prSet presAssocID="{3DEA963B-C6FF-49B7-A6F6-D7D08C305A3E}" presName="parentLeftMargin" presStyleLbl="node1" presStyleIdx="2" presStyleCnt="4"/>
      <dgm:spPr/>
      <dgm:t>
        <a:bodyPr/>
        <a:lstStyle/>
        <a:p>
          <a:endParaRPr lang="zh-CN" altLang="en-US"/>
        </a:p>
      </dgm:t>
    </dgm:pt>
    <dgm:pt modelId="{C8FB8F50-44A5-4CA7-A769-0DB97B1899DE}" type="pres">
      <dgm:prSet presAssocID="{3DEA963B-C6FF-49B7-A6F6-D7D08C305A3E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CFA2079-9999-465F-A754-9DD05F26513D}" type="pres">
      <dgm:prSet presAssocID="{3DEA963B-C6FF-49B7-A6F6-D7D08C305A3E}" presName="negativeSpace" presStyleCnt="0"/>
      <dgm:spPr/>
      <dgm:t>
        <a:bodyPr/>
        <a:lstStyle/>
        <a:p>
          <a:endParaRPr lang="zh-CN" altLang="en-US"/>
        </a:p>
      </dgm:t>
    </dgm:pt>
    <dgm:pt modelId="{174F1A75-8698-4D16-B167-2EA8A10371E5}" type="pres">
      <dgm:prSet presAssocID="{3DEA963B-C6FF-49B7-A6F6-D7D08C305A3E}" presName="childText" presStyleLbl="conFgAcc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8607365-BBCC-4248-9AA5-C76515CE2B12}" srcId="{812221A6-A195-4BDE-B12B-FB038916D00D}" destId="{56F60F71-6BE3-4BDA-A46C-252A053B2EAE}" srcOrd="0" destOrd="0" parTransId="{0BD60C23-3F06-4D47-A18E-1CC237FFBF9B}" sibTransId="{B774A39B-797B-4BBC-BB71-394601C5550A}"/>
    <dgm:cxn modelId="{828C341F-5872-49F1-B655-A24FDAC7AC50}" type="presOf" srcId="{1FB59B7E-9EBB-4F33-9045-7035B30BB334}" destId="{E92DB10C-8DF0-45E5-A7D1-D761EF6BAAF7}" srcOrd="0" destOrd="0" presId="urn:microsoft.com/office/officeart/2005/8/layout/list1"/>
    <dgm:cxn modelId="{6A28A397-8B3B-49A9-B9FD-EFE9C065995C}" type="presOf" srcId="{56F60F71-6BE3-4BDA-A46C-252A053B2EAE}" destId="{8DF5722C-7587-41EC-BB20-407D27E226E6}" srcOrd="0" destOrd="0" presId="urn:microsoft.com/office/officeart/2005/8/layout/list1"/>
    <dgm:cxn modelId="{12F6023C-E0B0-4DB8-8AD4-6395F468C21A}" srcId="{1FB59B7E-9EBB-4F33-9045-7035B30BB334}" destId="{7442EFEE-9FA5-481F-9F7F-4F390F9D1FC9}" srcOrd="0" destOrd="0" parTransId="{4E90309A-7A62-4BA3-BC8E-031741C7C846}" sibTransId="{37958D73-5B0A-49E3-975F-33C93E063BB0}"/>
    <dgm:cxn modelId="{5268A774-F3DA-4E0F-9A4E-E34FA58562BC}" type="presOf" srcId="{A5151209-911E-482A-B8D7-85E6C68D2A71}" destId="{E46ADDD4-7AFA-48E8-9F09-069CCDB39735}" srcOrd="1" destOrd="0" presId="urn:microsoft.com/office/officeart/2005/8/layout/list1"/>
    <dgm:cxn modelId="{A8F1A15B-E08F-4F31-8F2E-BC099CC06686}" srcId="{812221A6-A195-4BDE-B12B-FB038916D00D}" destId="{3DEA963B-C6FF-49B7-A6F6-D7D08C305A3E}" srcOrd="3" destOrd="0" parTransId="{316C53E5-D393-4AC0-9C0E-1DACF5CE4AD4}" sibTransId="{9012194E-DB36-4B4A-8BA0-232E7CB756E6}"/>
    <dgm:cxn modelId="{9FF52CEF-2DC9-4848-8DBB-BB10963C573B}" type="presOf" srcId="{141C6DE8-8D4C-4820-A32D-DBBA7629356B}" destId="{174F1A75-8698-4D16-B167-2EA8A10371E5}" srcOrd="0" destOrd="0" presId="urn:microsoft.com/office/officeart/2005/8/layout/list1"/>
    <dgm:cxn modelId="{31106D27-147D-4147-BDF8-BAF08C7A99CE}" type="presOf" srcId="{3EEC240D-B343-4233-8822-DE0885BA65DC}" destId="{F64F4D81-47B6-446D-BC4F-6E79E6C6160C}" srcOrd="0" destOrd="0" presId="urn:microsoft.com/office/officeart/2005/8/layout/list1"/>
    <dgm:cxn modelId="{0D747160-B21C-4798-B629-AB8D2EE07B45}" srcId="{56F60F71-6BE3-4BDA-A46C-252A053B2EAE}" destId="{7E75C7A7-8727-48A8-BBCF-8F33A9FB242D}" srcOrd="0" destOrd="0" parTransId="{C7ED94E3-4733-4796-BC8A-20F2D42F5957}" sibTransId="{6848A010-1AA0-4A6A-851A-13B855754EDA}"/>
    <dgm:cxn modelId="{03D02D84-167E-4F81-888B-8A4195EC8EBF}" srcId="{3DEA963B-C6FF-49B7-A6F6-D7D08C305A3E}" destId="{141C6DE8-8D4C-4820-A32D-DBBA7629356B}" srcOrd="0" destOrd="0" parTransId="{C283EB5D-20BB-45B8-AA00-3CEADEA1134F}" sibTransId="{0BCEC1FC-FD2E-4935-8298-2133EBD60F26}"/>
    <dgm:cxn modelId="{6ED647F8-84F3-4250-9F5D-1EC84ED24CA7}" type="presOf" srcId="{812221A6-A195-4BDE-B12B-FB038916D00D}" destId="{DC3C9174-35F8-4A77-8051-8CA76E978390}" srcOrd="0" destOrd="0" presId="urn:microsoft.com/office/officeart/2005/8/layout/list1"/>
    <dgm:cxn modelId="{7D14A451-5348-45A9-9B2C-BEC9154A0365}" type="presOf" srcId="{3DEA963B-C6FF-49B7-A6F6-D7D08C305A3E}" destId="{43B23B8C-361F-44D1-A887-471D0DE7EBDA}" srcOrd="0" destOrd="0" presId="urn:microsoft.com/office/officeart/2005/8/layout/list1"/>
    <dgm:cxn modelId="{4B119012-196F-4A49-A000-A6F95C010345}" srcId="{812221A6-A195-4BDE-B12B-FB038916D00D}" destId="{A5151209-911E-482A-B8D7-85E6C68D2A71}" srcOrd="2" destOrd="0" parTransId="{720CCF01-343C-4415-BB91-C5275A966AC0}" sibTransId="{628B342A-E658-4BC6-AB1E-82D752E79305}"/>
    <dgm:cxn modelId="{3B8A1D42-E569-4C2C-98DD-9CE358A99874}" type="presOf" srcId="{56F60F71-6BE3-4BDA-A46C-252A053B2EAE}" destId="{AAEF2233-29CC-400B-BC41-661B3A389EB7}" srcOrd="1" destOrd="0" presId="urn:microsoft.com/office/officeart/2005/8/layout/list1"/>
    <dgm:cxn modelId="{2756F0C3-1E32-4693-BA66-AEB9647F4905}" srcId="{A5151209-911E-482A-B8D7-85E6C68D2A71}" destId="{3EEC240D-B343-4233-8822-DE0885BA65DC}" srcOrd="0" destOrd="0" parTransId="{27BC9C34-36B2-4919-8B6F-46DD61F59312}" sibTransId="{5E324028-2642-4C5A-97DB-2B1BA2D80D5E}"/>
    <dgm:cxn modelId="{ED646E0A-D96D-4616-B52F-E418E0DA2F46}" type="presOf" srcId="{A5151209-911E-482A-B8D7-85E6C68D2A71}" destId="{8129885C-6382-4D4D-98BA-4FFDB7C6E14C}" srcOrd="0" destOrd="0" presId="urn:microsoft.com/office/officeart/2005/8/layout/list1"/>
    <dgm:cxn modelId="{D9346165-C784-4075-B746-4AC5BBA2882C}" type="presOf" srcId="{7E75C7A7-8727-48A8-BBCF-8F33A9FB242D}" destId="{A9F854FE-8409-471A-B9D3-F50D6A54FAC9}" srcOrd="0" destOrd="0" presId="urn:microsoft.com/office/officeart/2005/8/layout/list1"/>
    <dgm:cxn modelId="{9D2A2DA8-6A1E-413E-BFA8-7B594A483D28}" type="presOf" srcId="{1FB59B7E-9EBB-4F33-9045-7035B30BB334}" destId="{FF964F35-C560-4D74-90CD-782C8A58CE87}" srcOrd="1" destOrd="0" presId="urn:microsoft.com/office/officeart/2005/8/layout/list1"/>
    <dgm:cxn modelId="{D6E5C424-5AA3-4171-8529-A14DC9C3A64E}" type="presOf" srcId="{3DEA963B-C6FF-49B7-A6F6-D7D08C305A3E}" destId="{C8FB8F50-44A5-4CA7-A769-0DB97B1899DE}" srcOrd="1" destOrd="0" presId="urn:microsoft.com/office/officeart/2005/8/layout/list1"/>
    <dgm:cxn modelId="{8FA0ADB4-87DA-44B2-B189-3A1E469C6EEB}" type="presOf" srcId="{7442EFEE-9FA5-481F-9F7F-4F390F9D1FC9}" destId="{9446246A-20E6-40ED-A0B9-B24F474006AD}" srcOrd="0" destOrd="0" presId="urn:microsoft.com/office/officeart/2005/8/layout/list1"/>
    <dgm:cxn modelId="{8C8D25A0-4F56-4F7D-A2C7-437CB3C6E3D8}" srcId="{812221A6-A195-4BDE-B12B-FB038916D00D}" destId="{1FB59B7E-9EBB-4F33-9045-7035B30BB334}" srcOrd="1" destOrd="0" parTransId="{82149876-AAD4-4892-8926-6CA4CFDB7087}" sibTransId="{0E956B5C-63B2-45A8-97D6-A2E3CB4CA0BD}"/>
    <dgm:cxn modelId="{9A58A59F-7B6A-4D04-B8F2-E4B8725F7C91}" type="presParOf" srcId="{DC3C9174-35F8-4A77-8051-8CA76E978390}" destId="{BF3EF312-B791-4A98-8242-BA2FC1ED71A1}" srcOrd="0" destOrd="0" presId="urn:microsoft.com/office/officeart/2005/8/layout/list1"/>
    <dgm:cxn modelId="{7DEBC9E2-E0A0-4608-8680-29F41A145959}" type="presParOf" srcId="{BF3EF312-B791-4A98-8242-BA2FC1ED71A1}" destId="{8DF5722C-7587-41EC-BB20-407D27E226E6}" srcOrd="0" destOrd="0" presId="urn:microsoft.com/office/officeart/2005/8/layout/list1"/>
    <dgm:cxn modelId="{1FF737C9-90AA-4C2A-9687-C9D85C91D314}" type="presParOf" srcId="{BF3EF312-B791-4A98-8242-BA2FC1ED71A1}" destId="{AAEF2233-29CC-400B-BC41-661B3A389EB7}" srcOrd="1" destOrd="0" presId="urn:microsoft.com/office/officeart/2005/8/layout/list1"/>
    <dgm:cxn modelId="{438E4711-E2AF-4CBC-A3DE-556564D12D87}" type="presParOf" srcId="{DC3C9174-35F8-4A77-8051-8CA76E978390}" destId="{9124EFEF-8F1B-4A93-BBE5-B1926566A376}" srcOrd="1" destOrd="0" presId="urn:microsoft.com/office/officeart/2005/8/layout/list1"/>
    <dgm:cxn modelId="{A27D83EA-D383-426B-BE84-A153C088288D}" type="presParOf" srcId="{DC3C9174-35F8-4A77-8051-8CA76E978390}" destId="{A9F854FE-8409-471A-B9D3-F50D6A54FAC9}" srcOrd="2" destOrd="0" presId="urn:microsoft.com/office/officeart/2005/8/layout/list1"/>
    <dgm:cxn modelId="{ACEEAF2A-F81B-41D5-A063-01AFB23BFBF7}" type="presParOf" srcId="{DC3C9174-35F8-4A77-8051-8CA76E978390}" destId="{847EBDCA-576D-4781-853A-0CBEA08D1920}" srcOrd="3" destOrd="0" presId="urn:microsoft.com/office/officeart/2005/8/layout/list1"/>
    <dgm:cxn modelId="{CC0260F8-064A-4E6E-96E8-A539F672C976}" type="presParOf" srcId="{DC3C9174-35F8-4A77-8051-8CA76E978390}" destId="{449EE901-707F-44E6-BD71-2FA78F0CF816}" srcOrd="4" destOrd="0" presId="urn:microsoft.com/office/officeart/2005/8/layout/list1"/>
    <dgm:cxn modelId="{B6CECAB3-E96A-49D1-87EA-7DE321F1BA47}" type="presParOf" srcId="{449EE901-707F-44E6-BD71-2FA78F0CF816}" destId="{E92DB10C-8DF0-45E5-A7D1-D761EF6BAAF7}" srcOrd="0" destOrd="0" presId="urn:microsoft.com/office/officeart/2005/8/layout/list1"/>
    <dgm:cxn modelId="{16D4EEF0-8F16-4D4F-B126-AB124E7D4E2A}" type="presParOf" srcId="{449EE901-707F-44E6-BD71-2FA78F0CF816}" destId="{FF964F35-C560-4D74-90CD-782C8A58CE87}" srcOrd="1" destOrd="0" presId="urn:microsoft.com/office/officeart/2005/8/layout/list1"/>
    <dgm:cxn modelId="{38820A49-4D24-4BD2-8313-5D39C751B065}" type="presParOf" srcId="{DC3C9174-35F8-4A77-8051-8CA76E978390}" destId="{3644B73B-0C59-42E1-B4B6-F2AD6CAAA56E}" srcOrd="5" destOrd="0" presId="urn:microsoft.com/office/officeart/2005/8/layout/list1"/>
    <dgm:cxn modelId="{9919FC64-F979-4A28-8A98-11794DBF3D33}" type="presParOf" srcId="{DC3C9174-35F8-4A77-8051-8CA76E978390}" destId="{9446246A-20E6-40ED-A0B9-B24F474006AD}" srcOrd="6" destOrd="0" presId="urn:microsoft.com/office/officeart/2005/8/layout/list1"/>
    <dgm:cxn modelId="{4EAD6D1A-9BDC-4F56-AC04-814B94B0DDAB}" type="presParOf" srcId="{DC3C9174-35F8-4A77-8051-8CA76E978390}" destId="{8ABD8004-AD21-471B-A3EA-B9A97A670027}" srcOrd="7" destOrd="0" presId="urn:microsoft.com/office/officeart/2005/8/layout/list1"/>
    <dgm:cxn modelId="{A6A75577-5E52-4817-A503-071F43447920}" type="presParOf" srcId="{DC3C9174-35F8-4A77-8051-8CA76E978390}" destId="{5D8E712F-EF4A-409E-B087-ECDDB781E6FF}" srcOrd="8" destOrd="0" presId="urn:microsoft.com/office/officeart/2005/8/layout/list1"/>
    <dgm:cxn modelId="{EF17C259-C9E3-4970-94DD-76F756802991}" type="presParOf" srcId="{5D8E712F-EF4A-409E-B087-ECDDB781E6FF}" destId="{8129885C-6382-4D4D-98BA-4FFDB7C6E14C}" srcOrd="0" destOrd="0" presId="urn:microsoft.com/office/officeart/2005/8/layout/list1"/>
    <dgm:cxn modelId="{642CDD7D-5548-4C64-B193-CE193A652230}" type="presParOf" srcId="{5D8E712F-EF4A-409E-B087-ECDDB781E6FF}" destId="{E46ADDD4-7AFA-48E8-9F09-069CCDB39735}" srcOrd="1" destOrd="0" presId="urn:microsoft.com/office/officeart/2005/8/layout/list1"/>
    <dgm:cxn modelId="{58269211-66E3-445D-B715-12F8D23B702C}" type="presParOf" srcId="{DC3C9174-35F8-4A77-8051-8CA76E978390}" destId="{9DA8F695-1510-48C9-A42E-D51526D84668}" srcOrd="9" destOrd="0" presId="urn:microsoft.com/office/officeart/2005/8/layout/list1"/>
    <dgm:cxn modelId="{ADD2CDB6-2194-4BD7-9D62-29BBB6D0F3F0}" type="presParOf" srcId="{DC3C9174-35F8-4A77-8051-8CA76E978390}" destId="{F64F4D81-47B6-446D-BC4F-6E79E6C6160C}" srcOrd="10" destOrd="0" presId="urn:microsoft.com/office/officeart/2005/8/layout/list1"/>
    <dgm:cxn modelId="{B8D16C02-7CD3-4B81-A2B5-5DA100EDAD93}" type="presParOf" srcId="{DC3C9174-35F8-4A77-8051-8CA76E978390}" destId="{78548B6B-4B7A-4072-B53F-20AB85ED2B02}" srcOrd="11" destOrd="0" presId="urn:microsoft.com/office/officeart/2005/8/layout/list1"/>
    <dgm:cxn modelId="{6800E01A-C025-4215-BC3C-B9D723D78989}" type="presParOf" srcId="{DC3C9174-35F8-4A77-8051-8CA76E978390}" destId="{C0AD4740-B21B-4D86-B97A-231E8DA34CF4}" srcOrd="12" destOrd="0" presId="urn:microsoft.com/office/officeart/2005/8/layout/list1"/>
    <dgm:cxn modelId="{825FCCF5-3AD5-41A5-BBE1-B425342A8357}" type="presParOf" srcId="{C0AD4740-B21B-4D86-B97A-231E8DA34CF4}" destId="{43B23B8C-361F-44D1-A887-471D0DE7EBDA}" srcOrd="0" destOrd="0" presId="urn:microsoft.com/office/officeart/2005/8/layout/list1"/>
    <dgm:cxn modelId="{0D737BE9-FABA-4301-B096-EE8A3C2A583E}" type="presParOf" srcId="{C0AD4740-B21B-4D86-B97A-231E8DA34CF4}" destId="{C8FB8F50-44A5-4CA7-A769-0DB97B1899DE}" srcOrd="1" destOrd="0" presId="urn:microsoft.com/office/officeart/2005/8/layout/list1"/>
    <dgm:cxn modelId="{7926DEB3-FDCD-4BF8-A820-05F8958B549B}" type="presParOf" srcId="{DC3C9174-35F8-4A77-8051-8CA76E978390}" destId="{DCFA2079-9999-465F-A754-9DD05F26513D}" srcOrd="13" destOrd="0" presId="urn:microsoft.com/office/officeart/2005/8/layout/list1"/>
    <dgm:cxn modelId="{E3FF94FE-B874-463F-9F3F-75B1552A5AAC}" type="presParOf" srcId="{DC3C9174-35F8-4A77-8051-8CA76E978390}" destId="{174F1A75-8698-4D16-B167-2EA8A10371E5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295ADAE-7B16-49B0-9DE8-65D97148C2DF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B7DFC0D2-9E1B-454D-ABB4-F67652DE6DD0}">
      <dgm:prSet/>
      <dgm:spPr/>
      <dgm:t>
        <a:bodyPr/>
        <a:lstStyle/>
        <a:p>
          <a:pPr rtl="0"/>
          <a:r>
            <a:rPr lang="zh-CN" dirty="0" smtClean="0">
              <a:latin typeface="+mn-lt"/>
              <a:ea typeface="+mn-ea"/>
              <a:cs typeface="+mn-ea"/>
              <a:sym typeface="+mn-lt"/>
            </a:rPr>
            <a:t>Database Abstraction Layer (DAL) </a:t>
          </a:r>
          <a:r>
            <a:rPr lang="en-US" dirty="0" smtClean="0">
              <a:latin typeface="+mn-lt"/>
              <a:ea typeface="+mn-ea"/>
              <a:cs typeface="+mn-ea"/>
              <a:sym typeface="+mn-lt"/>
            </a:rPr>
            <a:t>-</a:t>
          </a:r>
          <a:r>
            <a:rPr lang="zh-CN" dirty="0" smtClean="0">
              <a:latin typeface="+mn-lt"/>
              <a:ea typeface="+mn-ea"/>
              <a:cs typeface="+mn-ea"/>
              <a:sym typeface="+mn-lt"/>
            </a:rPr>
            <a:t>数据库抽象层</a:t>
          </a:r>
          <a:endParaRPr lang="zh-CN" dirty="0">
            <a:latin typeface="+mn-lt"/>
            <a:ea typeface="+mn-ea"/>
            <a:cs typeface="+mn-ea"/>
            <a:sym typeface="+mn-lt"/>
          </a:endParaRPr>
        </a:p>
      </dgm:t>
    </dgm:pt>
    <dgm:pt modelId="{02677D6D-E457-41DF-B02E-D735F3217780}" type="parTrans" cxnId="{EB131CF6-4F6F-4EE8-80D9-9AD9DB5FB6C2}">
      <dgm:prSet/>
      <dgm:spPr/>
      <dgm:t>
        <a:bodyPr/>
        <a:lstStyle/>
        <a:p>
          <a:endParaRPr lang="zh-CN" altLang="en-US"/>
        </a:p>
      </dgm:t>
    </dgm:pt>
    <dgm:pt modelId="{609951A8-8289-4796-8A06-948FAA5D3DD0}" type="sibTrans" cxnId="{EB131CF6-4F6F-4EE8-80D9-9AD9DB5FB6C2}">
      <dgm:prSet/>
      <dgm:spPr/>
      <dgm:t>
        <a:bodyPr/>
        <a:lstStyle/>
        <a:p>
          <a:endParaRPr lang="zh-CN" altLang="en-US"/>
        </a:p>
      </dgm:t>
    </dgm:pt>
    <dgm:pt modelId="{196DC84D-5814-4C5A-B9DF-0FE8CB161052}">
      <dgm:prSet/>
      <dgm:spPr/>
      <dgm:t>
        <a:bodyPr/>
        <a:lstStyle/>
        <a:p>
          <a:pPr rtl="0"/>
          <a:r>
            <a:rPr lang="zh-CN" dirty="0" smtClean="0">
              <a:latin typeface="+mn-lt"/>
              <a:ea typeface="+mn-ea"/>
              <a:cs typeface="+mn-ea"/>
              <a:sym typeface="+mn-lt"/>
            </a:rPr>
            <a:t>提供</a:t>
          </a:r>
          <a:r>
            <a:rPr lang="en-US" dirty="0" smtClean="0">
              <a:latin typeface="+mn-lt"/>
              <a:ea typeface="+mn-ea"/>
              <a:cs typeface="+mn-ea"/>
              <a:sym typeface="+mn-lt"/>
            </a:rPr>
            <a:t>Glance</a:t>
          </a:r>
          <a:r>
            <a:rPr lang="zh-CN" dirty="0" smtClean="0">
              <a:latin typeface="+mn-lt"/>
              <a:ea typeface="+mn-ea"/>
              <a:cs typeface="+mn-ea"/>
              <a:sym typeface="+mn-lt"/>
            </a:rPr>
            <a:t>与数据库之间的统一</a:t>
          </a:r>
          <a:r>
            <a:rPr lang="en-US" dirty="0" smtClean="0">
              <a:latin typeface="+mn-lt"/>
              <a:ea typeface="+mn-ea"/>
              <a:cs typeface="+mn-ea"/>
              <a:sym typeface="+mn-lt"/>
            </a:rPr>
            <a:t>API</a:t>
          </a:r>
          <a:r>
            <a:rPr lang="zh-CN" dirty="0" smtClean="0">
              <a:latin typeface="+mn-lt"/>
              <a:ea typeface="+mn-ea"/>
              <a:cs typeface="+mn-ea"/>
              <a:sym typeface="+mn-lt"/>
            </a:rPr>
            <a:t>接口。</a:t>
          </a:r>
          <a:endParaRPr lang="zh-CN" dirty="0">
            <a:latin typeface="+mn-lt"/>
            <a:ea typeface="+mn-ea"/>
            <a:cs typeface="+mn-ea"/>
            <a:sym typeface="+mn-lt"/>
          </a:endParaRPr>
        </a:p>
      </dgm:t>
    </dgm:pt>
    <dgm:pt modelId="{A4026BA2-4801-4198-87D2-A5BE0525606F}" type="parTrans" cxnId="{C6B5A3A7-B4CA-4007-B697-1A86A1B7D0C5}">
      <dgm:prSet/>
      <dgm:spPr/>
      <dgm:t>
        <a:bodyPr/>
        <a:lstStyle/>
        <a:p>
          <a:endParaRPr lang="zh-CN" altLang="en-US"/>
        </a:p>
      </dgm:t>
    </dgm:pt>
    <dgm:pt modelId="{FBB85AF7-8D05-4400-92FE-8E702500DB56}" type="sibTrans" cxnId="{C6B5A3A7-B4CA-4007-B697-1A86A1B7D0C5}">
      <dgm:prSet/>
      <dgm:spPr/>
      <dgm:t>
        <a:bodyPr/>
        <a:lstStyle/>
        <a:p>
          <a:endParaRPr lang="zh-CN" altLang="en-US"/>
        </a:p>
      </dgm:t>
    </dgm:pt>
    <dgm:pt modelId="{AC1F37D2-CBC5-45E6-954A-C787B803F51F}">
      <dgm:prSet/>
      <dgm:spPr/>
      <dgm:t>
        <a:bodyPr/>
        <a:lstStyle/>
        <a:p>
          <a:pPr rtl="0"/>
          <a:r>
            <a:rPr lang="en-US" dirty="0" smtClean="0">
              <a:latin typeface="+mn-lt"/>
              <a:ea typeface="+mn-ea"/>
              <a:cs typeface="+mn-ea"/>
              <a:sym typeface="+mn-lt"/>
            </a:rPr>
            <a:t>Glance DB</a:t>
          </a:r>
          <a:endParaRPr lang="zh-CN" dirty="0">
            <a:latin typeface="+mn-lt"/>
            <a:ea typeface="+mn-ea"/>
            <a:cs typeface="+mn-ea"/>
            <a:sym typeface="+mn-lt"/>
          </a:endParaRPr>
        </a:p>
      </dgm:t>
    </dgm:pt>
    <dgm:pt modelId="{DCDF1D50-70B2-4398-9338-7126DC3BECA2}" type="parTrans" cxnId="{B3FC5233-B705-4A94-8651-FF9E12D0D55C}">
      <dgm:prSet/>
      <dgm:spPr/>
      <dgm:t>
        <a:bodyPr/>
        <a:lstStyle/>
        <a:p>
          <a:endParaRPr lang="zh-CN" altLang="en-US"/>
        </a:p>
      </dgm:t>
    </dgm:pt>
    <dgm:pt modelId="{65161ADC-FAF8-4E00-AAE3-F79E0D8F6E6B}" type="sibTrans" cxnId="{B3FC5233-B705-4A94-8651-FF9E12D0D55C}">
      <dgm:prSet/>
      <dgm:spPr/>
      <dgm:t>
        <a:bodyPr/>
        <a:lstStyle/>
        <a:p>
          <a:endParaRPr lang="zh-CN" altLang="en-US"/>
        </a:p>
      </dgm:t>
    </dgm:pt>
    <dgm:pt modelId="{FE6D48F5-9D64-41CB-9C8A-CBA4DCCCE2DD}">
      <dgm:prSet/>
      <dgm:spPr/>
      <dgm:t>
        <a:bodyPr/>
        <a:lstStyle/>
        <a:p>
          <a:pPr rtl="0"/>
          <a:r>
            <a:rPr lang="en-US" smtClean="0">
              <a:latin typeface="+mn-lt"/>
              <a:ea typeface="+mn-ea"/>
              <a:cs typeface="+mn-ea"/>
              <a:sym typeface="+mn-lt"/>
            </a:rPr>
            <a:t>Glance DB</a:t>
          </a:r>
          <a:r>
            <a:rPr lang="zh-CN" smtClean="0">
              <a:latin typeface="+mn-lt"/>
              <a:ea typeface="+mn-ea"/>
              <a:cs typeface="+mn-ea"/>
              <a:sym typeface="+mn-lt"/>
            </a:rPr>
            <a:t>在所有组件之间共享，存放管理、配置信息等数据。</a:t>
          </a:r>
          <a:endParaRPr lang="zh-CN">
            <a:latin typeface="+mn-lt"/>
            <a:ea typeface="+mn-ea"/>
            <a:cs typeface="+mn-ea"/>
            <a:sym typeface="+mn-lt"/>
          </a:endParaRPr>
        </a:p>
      </dgm:t>
    </dgm:pt>
    <dgm:pt modelId="{2F29166C-AB63-4CC5-81A0-63577306A7C8}" type="parTrans" cxnId="{C6223477-47F8-46B1-95B2-62A19F077E59}">
      <dgm:prSet/>
      <dgm:spPr/>
      <dgm:t>
        <a:bodyPr/>
        <a:lstStyle/>
        <a:p>
          <a:endParaRPr lang="zh-CN" altLang="en-US"/>
        </a:p>
      </dgm:t>
    </dgm:pt>
    <dgm:pt modelId="{85B8DCB3-22A4-42AE-A0A6-1251F92852CC}" type="sibTrans" cxnId="{C6223477-47F8-46B1-95B2-62A19F077E59}">
      <dgm:prSet/>
      <dgm:spPr/>
      <dgm:t>
        <a:bodyPr/>
        <a:lstStyle/>
        <a:p>
          <a:endParaRPr lang="zh-CN" altLang="en-US"/>
        </a:p>
      </dgm:t>
    </dgm:pt>
    <dgm:pt modelId="{DE1B7FD8-FC9D-458A-8481-524D9D19D1FB}">
      <dgm:prSet/>
      <dgm:spPr/>
      <dgm:t>
        <a:bodyPr/>
        <a:lstStyle/>
        <a:p>
          <a:pPr rtl="0"/>
          <a:r>
            <a:rPr lang="en-US" dirty="0" smtClean="0">
              <a:latin typeface="+mn-lt"/>
              <a:ea typeface="+mn-ea"/>
              <a:cs typeface="+mn-ea"/>
              <a:sym typeface="+mn-lt"/>
            </a:rPr>
            <a:t>Glance Store</a:t>
          </a:r>
          <a:endParaRPr lang="zh-CN" dirty="0">
            <a:latin typeface="+mn-lt"/>
            <a:ea typeface="+mn-ea"/>
            <a:cs typeface="+mn-ea"/>
            <a:sym typeface="+mn-lt"/>
          </a:endParaRPr>
        </a:p>
      </dgm:t>
    </dgm:pt>
    <dgm:pt modelId="{9A42D6CA-9F3C-4931-876C-CA6BEE4E36F8}" type="parTrans" cxnId="{3BFEF4FD-CF12-4389-8208-9FCE26800E7F}">
      <dgm:prSet/>
      <dgm:spPr/>
      <dgm:t>
        <a:bodyPr/>
        <a:lstStyle/>
        <a:p>
          <a:endParaRPr lang="zh-CN" altLang="en-US"/>
        </a:p>
      </dgm:t>
    </dgm:pt>
    <dgm:pt modelId="{6FDEC32A-9012-483E-942C-93A6D4254427}" type="sibTrans" cxnId="{3BFEF4FD-CF12-4389-8208-9FCE26800E7F}">
      <dgm:prSet/>
      <dgm:spPr/>
      <dgm:t>
        <a:bodyPr/>
        <a:lstStyle/>
        <a:p>
          <a:endParaRPr lang="zh-CN" altLang="en-US"/>
        </a:p>
      </dgm:t>
    </dgm:pt>
    <dgm:pt modelId="{A1172565-ACD4-4D29-9B07-6D735FC4DF12}">
      <dgm:prSet/>
      <dgm:spPr/>
      <dgm:t>
        <a:bodyPr/>
        <a:lstStyle/>
        <a:p>
          <a:pPr rtl="0"/>
          <a:r>
            <a:rPr lang="zh-CN" smtClean="0">
              <a:latin typeface="+mn-lt"/>
              <a:ea typeface="+mn-ea"/>
              <a:cs typeface="+mn-ea"/>
              <a:sym typeface="+mn-lt"/>
            </a:rPr>
            <a:t>负责与外部存储后端或本地文件系统的交互，持久化存储镜像文件。</a:t>
          </a:r>
          <a:endParaRPr lang="zh-CN">
            <a:latin typeface="+mn-lt"/>
            <a:ea typeface="+mn-ea"/>
            <a:cs typeface="+mn-ea"/>
            <a:sym typeface="+mn-lt"/>
          </a:endParaRPr>
        </a:p>
      </dgm:t>
    </dgm:pt>
    <dgm:pt modelId="{B36BE626-FF90-4604-B4ED-A6ABC82EC591}" type="parTrans" cxnId="{CA2F44AB-0D48-4AF4-9203-0186BEC7FD4A}">
      <dgm:prSet/>
      <dgm:spPr/>
      <dgm:t>
        <a:bodyPr/>
        <a:lstStyle/>
        <a:p>
          <a:endParaRPr lang="zh-CN" altLang="en-US"/>
        </a:p>
      </dgm:t>
    </dgm:pt>
    <dgm:pt modelId="{52B11774-DE4A-4928-813E-4F2B8C88C07F}" type="sibTrans" cxnId="{CA2F44AB-0D48-4AF4-9203-0186BEC7FD4A}">
      <dgm:prSet/>
      <dgm:spPr/>
      <dgm:t>
        <a:bodyPr/>
        <a:lstStyle/>
        <a:p>
          <a:endParaRPr lang="zh-CN" altLang="en-US"/>
        </a:p>
      </dgm:t>
    </dgm:pt>
    <dgm:pt modelId="{77AF7CDD-AAFB-4D9B-BE32-E07D8DE4FB5C}">
      <dgm:prSet/>
      <dgm:spPr/>
      <dgm:t>
        <a:bodyPr/>
        <a:lstStyle/>
        <a:p>
          <a:pPr rtl="0"/>
          <a:r>
            <a:rPr lang="en-US" smtClean="0">
              <a:latin typeface="+mn-lt"/>
              <a:ea typeface="+mn-ea"/>
              <a:cs typeface="+mn-ea"/>
              <a:sym typeface="+mn-lt"/>
            </a:rPr>
            <a:t>Glance Store</a:t>
          </a:r>
          <a:r>
            <a:rPr lang="zh-CN" smtClean="0">
              <a:latin typeface="+mn-lt"/>
              <a:ea typeface="+mn-ea"/>
              <a:cs typeface="+mn-ea"/>
              <a:sym typeface="+mn-lt"/>
            </a:rPr>
            <a:t>提供一个统一的接口来访问后端存储，屏蔽不同后端存储的差异。</a:t>
          </a:r>
          <a:endParaRPr lang="zh-CN">
            <a:latin typeface="+mn-lt"/>
            <a:ea typeface="+mn-ea"/>
            <a:cs typeface="+mn-ea"/>
            <a:sym typeface="+mn-lt"/>
          </a:endParaRPr>
        </a:p>
      </dgm:t>
    </dgm:pt>
    <dgm:pt modelId="{213CFFBC-D92F-48BC-B5E5-F440EADE237C}" type="parTrans" cxnId="{EB748A3A-9B80-4A3A-ADA2-50DB163E8A38}">
      <dgm:prSet/>
      <dgm:spPr/>
      <dgm:t>
        <a:bodyPr/>
        <a:lstStyle/>
        <a:p>
          <a:endParaRPr lang="zh-CN" altLang="en-US"/>
        </a:p>
      </dgm:t>
    </dgm:pt>
    <dgm:pt modelId="{DD1F58A8-4913-464B-B04A-7792E834AE96}" type="sibTrans" cxnId="{EB748A3A-9B80-4A3A-ADA2-50DB163E8A38}">
      <dgm:prSet/>
      <dgm:spPr/>
      <dgm:t>
        <a:bodyPr/>
        <a:lstStyle/>
        <a:p>
          <a:endParaRPr lang="zh-CN" altLang="en-US"/>
        </a:p>
      </dgm:t>
    </dgm:pt>
    <dgm:pt modelId="{2261DB0D-DDAD-4629-9858-C5FFD65106D8}" type="pres">
      <dgm:prSet presAssocID="{1295ADAE-7B16-49B0-9DE8-65D97148C2DF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5306C19-17D2-45CA-B3C3-B0426A4531D5}" type="pres">
      <dgm:prSet presAssocID="{B7DFC0D2-9E1B-454D-ABB4-F67652DE6DD0}" presName="parentLin" presStyleCnt="0"/>
      <dgm:spPr/>
    </dgm:pt>
    <dgm:pt modelId="{1423D740-136D-4CC4-83D3-0D667AB9CD5E}" type="pres">
      <dgm:prSet presAssocID="{B7DFC0D2-9E1B-454D-ABB4-F67652DE6DD0}" presName="parentLeftMargin" presStyleLbl="node1" presStyleIdx="0" presStyleCnt="3"/>
      <dgm:spPr/>
      <dgm:t>
        <a:bodyPr/>
        <a:lstStyle/>
        <a:p>
          <a:endParaRPr lang="zh-CN" altLang="en-US"/>
        </a:p>
      </dgm:t>
    </dgm:pt>
    <dgm:pt modelId="{4EDB45BA-DD2C-40B8-9FA7-EED08452DCAA}" type="pres">
      <dgm:prSet presAssocID="{B7DFC0D2-9E1B-454D-ABB4-F67652DE6DD0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8F58DAF-4478-43AF-993A-AC1CA7B53F0D}" type="pres">
      <dgm:prSet presAssocID="{B7DFC0D2-9E1B-454D-ABB4-F67652DE6DD0}" presName="negativeSpace" presStyleCnt="0"/>
      <dgm:spPr/>
    </dgm:pt>
    <dgm:pt modelId="{2BEA8626-814C-438B-918F-A7C9A5395D5C}" type="pres">
      <dgm:prSet presAssocID="{B7DFC0D2-9E1B-454D-ABB4-F67652DE6DD0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5250CC9-CF46-4DE0-A4E6-05E631DC65E6}" type="pres">
      <dgm:prSet presAssocID="{609951A8-8289-4796-8A06-948FAA5D3DD0}" presName="spaceBetweenRectangles" presStyleCnt="0"/>
      <dgm:spPr/>
    </dgm:pt>
    <dgm:pt modelId="{7393C2E4-F5DC-4A9B-A6A8-5753AC493ACC}" type="pres">
      <dgm:prSet presAssocID="{AC1F37D2-CBC5-45E6-954A-C787B803F51F}" presName="parentLin" presStyleCnt="0"/>
      <dgm:spPr/>
    </dgm:pt>
    <dgm:pt modelId="{A9F48248-4B29-4BC1-8FA9-27168CFDE6B9}" type="pres">
      <dgm:prSet presAssocID="{AC1F37D2-CBC5-45E6-954A-C787B803F51F}" presName="parentLeftMargin" presStyleLbl="node1" presStyleIdx="0" presStyleCnt="3"/>
      <dgm:spPr/>
      <dgm:t>
        <a:bodyPr/>
        <a:lstStyle/>
        <a:p>
          <a:endParaRPr lang="zh-CN" altLang="en-US"/>
        </a:p>
      </dgm:t>
    </dgm:pt>
    <dgm:pt modelId="{36BA237B-B8E8-4834-A314-20FAB10C9446}" type="pres">
      <dgm:prSet presAssocID="{AC1F37D2-CBC5-45E6-954A-C787B803F51F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8626E16-D9EA-45AF-A9C7-936494010F4D}" type="pres">
      <dgm:prSet presAssocID="{AC1F37D2-CBC5-45E6-954A-C787B803F51F}" presName="negativeSpace" presStyleCnt="0"/>
      <dgm:spPr/>
    </dgm:pt>
    <dgm:pt modelId="{295977FB-625F-42F2-9B05-9C5D7CCE1F00}" type="pres">
      <dgm:prSet presAssocID="{AC1F37D2-CBC5-45E6-954A-C787B803F51F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2DF4324-7D20-44C4-AA43-4782E4CEEA9F}" type="pres">
      <dgm:prSet presAssocID="{65161ADC-FAF8-4E00-AAE3-F79E0D8F6E6B}" presName="spaceBetweenRectangles" presStyleCnt="0"/>
      <dgm:spPr/>
    </dgm:pt>
    <dgm:pt modelId="{A0C7B23A-51A9-42B9-9DE1-BADFF2F16623}" type="pres">
      <dgm:prSet presAssocID="{DE1B7FD8-FC9D-458A-8481-524D9D19D1FB}" presName="parentLin" presStyleCnt="0"/>
      <dgm:spPr/>
    </dgm:pt>
    <dgm:pt modelId="{B3AF7ED3-C542-4D7E-B97C-E2688D384528}" type="pres">
      <dgm:prSet presAssocID="{DE1B7FD8-FC9D-458A-8481-524D9D19D1FB}" presName="parentLeftMargin" presStyleLbl="node1" presStyleIdx="1" presStyleCnt="3"/>
      <dgm:spPr/>
      <dgm:t>
        <a:bodyPr/>
        <a:lstStyle/>
        <a:p>
          <a:endParaRPr lang="zh-CN" altLang="en-US"/>
        </a:p>
      </dgm:t>
    </dgm:pt>
    <dgm:pt modelId="{544D0B12-638A-4E53-8DAA-1059100BF9A9}" type="pres">
      <dgm:prSet presAssocID="{DE1B7FD8-FC9D-458A-8481-524D9D19D1FB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94921EF-66AF-4E63-9582-A0606E20C865}" type="pres">
      <dgm:prSet presAssocID="{DE1B7FD8-FC9D-458A-8481-524D9D19D1FB}" presName="negativeSpace" presStyleCnt="0"/>
      <dgm:spPr/>
    </dgm:pt>
    <dgm:pt modelId="{45587D1A-146B-4047-B2F4-A300D2D6FCFC}" type="pres">
      <dgm:prSet presAssocID="{DE1B7FD8-FC9D-458A-8481-524D9D19D1FB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BFEF4FD-CF12-4389-8208-9FCE26800E7F}" srcId="{1295ADAE-7B16-49B0-9DE8-65D97148C2DF}" destId="{DE1B7FD8-FC9D-458A-8481-524D9D19D1FB}" srcOrd="2" destOrd="0" parTransId="{9A42D6CA-9F3C-4931-876C-CA6BEE4E36F8}" sibTransId="{6FDEC32A-9012-483E-942C-93A6D4254427}"/>
    <dgm:cxn modelId="{DC133A2E-5982-48CA-AE41-3AE71288EBBC}" type="presOf" srcId="{FE6D48F5-9D64-41CB-9C8A-CBA4DCCCE2DD}" destId="{295977FB-625F-42F2-9B05-9C5D7CCE1F00}" srcOrd="0" destOrd="0" presId="urn:microsoft.com/office/officeart/2005/8/layout/list1"/>
    <dgm:cxn modelId="{A8E5E276-BFF8-48A2-9052-A7A4102028C1}" type="presOf" srcId="{DE1B7FD8-FC9D-458A-8481-524D9D19D1FB}" destId="{544D0B12-638A-4E53-8DAA-1059100BF9A9}" srcOrd="1" destOrd="0" presId="urn:microsoft.com/office/officeart/2005/8/layout/list1"/>
    <dgm:cxn modelId="{CA2F44AB-0D48-4AF4-9203-0186BEC7FD4A}" srcId="{DE1B7FD8-FC9D-458A-8481-524D9D19D1FB}" destId="{A1172565-ACD4-4D29-9B07-6D735FC4DF12}" srcOrd="0" destOrd="0" parTransId="{B36BE626-FF90-4604-B4ED-A6ABC82EC591}" sibTransId="{52B11774-DE4A-4928-813E-4F2B8C88C07F}"/>
    <dgm:cxn modelId="{B3FC5233-B705-4A94-8651-FF9E12D0D55C}" srcId="{1295ADAE-7B16-49B0-9DE8-65D97148C2DF}" destId="{AC1F37D2-CBC5-45E6-954A-C787B803F51F}" srcOrd="1" destOrd="0" parTransId="{DCDF1D50-70B2-4398-9338-7126DC3BECA2}" sibTransId="{65161ADC-FAF8-4E00-AAE3-F79E0D8F6E6B}"/>
    <dgm:cxn modelId="{B615E014-34E6-45AD-8E5A-605ACEDFC101}" type="presOf" srcId="{A1172565-ACD4-4D29-9B07-6D735FC4DF12}" destId="{45587D1A-146B-4047-B2F4-A300D2D6FCFC}" srcOrd="0" destOrd="0" presId="urn:microsoft.com/office/officeart/2005/8/layout/list1"/>
    <dgm:cxn modelId="{5DF9EC6E-4C7F-4362-8CDF-A10434E2306D}" type="presOf" srcId="{AC1F37D2-CBC5-45E6-954A-C787B803F51F}" destId="{36BA237B-B8E8-4834-A314-20FAB10C9446}" srcOrd="1" destOrd="0" presId="urn:microsoft.com/office/officeart/2005/8/layout/list1"/>
    <dgm:cxn modelId="{2D7E1338-DA9D-49CB-9AC7-974ADE985AC7}" type="presOf" srcId="{77AF7CDD-AAFB-4D9B-BE32-E07D8DE4FB5C}" destId="{45587D1A-146B-4047-B2F4-A300D2D6FCFC}" srcOrd="0" destOrd="1" presId="urn:microsoft.com/office/officeart/2005/8/layout/list1"/>
    <dgm:cxn modelId="{437824FC-871A-440F-943D-82FA95C990D3}" type="presOf" srcId="{196DC84D-5814-4C5A-B9DF-0FE8CB161052}" destId="{2BEA8626-814C-438B-918F-A7C9A5395D5C}" srcOrd="0" destOrd="0" presId="urn:microsoft.com/office/officeart/2005/8/layout/list1"/>
    <dgm:cxn modelId="{688E3958-D4AE-4065-8998-FBBE6CB100BA}" type="presOf" srcId="{B7DFC0D2-9E1B-454D-ABB4-F67652DE6DD0}" destId="{1423D740-136D-4CC4-83D3-0D667AB9CD5E}" srcOrd="0" destOrd="0" presId="urn:microsoft.com/office/officeart/2005/8/layout/list1"/>
    <dgm:cxn modelId="{A5B09BB4-3AFE-4FAD-B294-05CB3D05ABE6}" type="presOf" srcId="{1295ADAE-7B16-49B0-9DE8-65D97148C2DF}" destId="{2261DB0D-DDAD-4629-9858-C5FFD65106D8}" srcOrd="0" destOrd="0" presId="urn:microsoft.com/office/officeart/2005/8/layout/list1"/>
    <dgm:cxn modelId="{EB131CF6-4F6F-4EE8-80D9-9AD9DB5FB6C2}" srcId="{1295ADAE-7B16-49B0-9DE8-65D97148C2DF}" destId="{B7DFC0D2-9E1B-454D-ABB4-F67652DE6DD0}" srcOrd="0" destOrd="0" parTransId="{02677D6D-E457-41DF-B02E-D735F3217780}" sibTransId="{609951A8-8289-4796-8A06-948FAA5D3DD0}"/>
    <dgm:cxn modelId="{EB748A3A-9B80-4A3A-ADA2-50DB163E8A38}" srcId="{DE1B7FD8-FC9D-458A-8481-524D9D19D1FB}" destId="{77AF7CDD-AAFB-4D9B-BE32-E07D8DE4FB5C}" srcOrd="1" destOrd="0" parTransId="{213CFFBC-D92F-48BC-B5E5-F440EADE237C}" sibTransId="{DD1F58A8-4913-464B-B04A-7792E834AE96}"/>
    <dgm:cxn modelId="{8E445017-75F5-4A67-ABDC-FAB0F07E6A3E}" type="presOf" srcId="{B7DFC0D2-9E1B-454D-ABB4-F67652DE6DD0}" destId="{4EDB45BA-DD2C-40B8-9FA7-EED08452DCAA}" srcOrd="1" destOrd="0" presId="urn:microsoft.com/office/officeart/2005/8/layout/list1"/>
    <dgm:cxn modelId="{C6B5A3A7-B4CA-4007-B697-1A86A1B7D0C5}" srcId="{B7DFC0D2-9E1B-454D-ABB4-F67652DE6DD0}" destId="{196DC84D-5814-4C5A-B9DF-0FE8CB161052}" srcOrd="0" destOrd="0" parTransId="{A4026BA2-4801-4198-87D2-A5BE0525606F}" sibTransId="{FBB85AF7-8D05-4400-92FE-8E702500DB56}"/>
    <dgm:cxn modelId="{E2EC55A0-C312-4496-8235-6C9CBDBC38A6}" type="presOf" srcId="{DE1B7FD8-FC9D-458A-8481-524D9D19D1FB}" destId="{B3AF7ED3-C542-4D7E-B97C-E2688D384528}" srcOrd="0" destOrd="0" presId="urn:microsoft.com/office/officeart/2005/8/layout/list1"/>
    <dgm:cxn modelId="{C6223477-47F8-46B1-95B2-62A19F077E59}" srcId="{AC1F37D2-CBC5-45E6-954A-C787B803F51F}" destId="{FE6D48F5-9D64-41CB-9C8A-CBA4DCCCE2DD}" srcOrd="0" destOrd="0" parTransId="{2F29166C-AB63-4CC5-81A0-63577306A7C8}" sibTransId="{85B8DCB3-22A4-42AE-A0A6-1251F92852CC}"/>
    <dgm:cxn modelId="{41B15320-DEC4-43D2-BA05-B1EAB77F0B8F}" type="presOf" srcId="{AC1F37D2-CBC5-45E6-954A-C787B803F51F}" destId="{A9F48248-4B29-4BC1-8FA9-27168CFDE6B9}" srcOrd="0" destOrd="0" presId="urn:microsoft.com/office/officeart/2005/8/layout/list1"/>
    <dgm:cxn modelId="{E355ADE1-F570-4D86-91E6-9BC4AE954B3C}" type="presParOf" srcId="{2261DB0D-DDAD-4629-9858-C5FFD65106D8}" destId="{95306C19-17D2-45CA-B3C3-B0426A4531D5}" srcOrd="0" destOrd="0" presId="urn:microsoft.com/office/officeart/2005/8/layout/list1"/>
    <dgm:cxn modelId="{1599E766-BDF1-4D59-8D24-D9E4ED051ED0}" type="presParOf" srcId="{95306C19-17D2-45CA-B3C3-B0426A4531D5}" destId="{1423D740-136D-4CC4-83D3-0D667AB9CD5E}" srcOrd="0" destOrd="0" presId="urn:microsoft.com/office/officeart/2005/8/layout/list1"/>
    <dgm:cxn modelId="{D74C9B4E-D714-4659-B579-75D5E9A0D02F}" type="presParOf" srcId="{95306C19-17D2-45CA-B3C3-B0426A4531D5}" destId="{4EDB45BA-DD2C-40B8-9FA7-EED08452DCAA}" srcOrd="1" destOrd="0" presId="urn:microsoft.com/office/officeart/2005/8/layout/list1"/>
    <dgm:cxn modelId="{49B2934C-6CFB-47BD-B437-FDC517BA6D62}" type="presParOf" srcId="{2261DB0D-DDAD-4629-9858-C5FFD65106D8}" destId="{08F58DAF-4478-43AF-993A-AC1CA7B53F0D}" srcOrd="1" destOrd="0" presId="urn:microsoft.com/office/officeart/2005/8/layout/list1"/>
    <dgm:cxn modelId="{DB57C10E-9D3C-45AF-8434-2B7564A8DBF2}" type="presParOf" srcId="{2261DB0D-DDAD-4629-9858-C5FFD65106D8}" destId="{2BEA8626-814C-438B-918F-A7C9A5395D5C}" srcOrd="2" destOrd="0" presId="urn:microsoft.com/office/officeart/2005/8/layout/list1"/>
    <dgm:cxn modelId="{64471D5A-4B8E-4993-823A-9CFAA9A2190A}" type="presParOf" srcId="{2261DB0D-DDAD-4629-9858-C5FFD65106D8}" destId="{35250CC9-CF46-4DE0-A4E6-05E631DC65E6}" srcOrd="3" destOrd="0" presId="urn:microsoft.com/office/officeart/2005/8/layout/list1"/>
    <dgm:cxn modelId="{FB1B9B0E-C794-4997-8261-562674A807C3}" type="presParOf" srcId="{2261DB0D-DDAD-4629-9858-C5FFD65106D8}" destId="{7393C2E4-F5DC-4A9B-A6A8-5753AC493ACC}" srcOrd="4" destOrd="0" presId="urn:microsoft.com/office/officeart/2005/8/layout/list1"/>
    <dgm:cxn modelId="{8B344BDA-FAEE-4030-AE85-E9DF3C36D433}" type="presParOf" srcId="{7393C2E4-F5DC-4A9B-A6A8-5753AC493ACC}" destId="{A9F48248-4B29-4BC1-8FA9-27168CFDE6B9}" srcOrd="0" destOrd="0" presId="urn:microsoft.com/office/officeart/2005/8/layout/list1"/>
    <dgm:cxn modelId="{3F2BC65B-AEC3-4A3F-BC3B-501F92BA319E}" type="presParOf" srcId="{7393C2E4-F5DC-4A9B-A6A8-5753AC493ACC}" destId="{36BA237B-B8E8-4834-A314-20FAB10C9446}" srcOrd="1" destOrd="0" presId="urn:microsoft.com/office/officeart/2005/8/layout/list1"/>
    <dgm:cxn modelId="{D8B6ACC8-CD15-420E-8B89-44E209D5EAF1}" type="presParOf" srcId="{2261DB0D-DDAD-4629-9858-C5FFD65106D8}" destId="{48626E16-D9EA-45AF-A9C7-936494010F4D}" srcOrd="5" destOrd="0" presId="urn:microsoft.com/office/officeart/2005/8/layout/list1"/>
    <dgm:cxn modelId="{5A35408E-32AC-4D4A-9FD6-034F5A8EF7B5}" type="presParOf" srcId="{2261DB0D-DDAD-4629-9858-C5FFD65106D8}" destId="{295977FB-625F-42F2-9B05-9C5D7CCE1F00}" srcOrd="6" destOrd="0" presId="urn:microsoft.com/office/officeart/2005/8/layout/list1"/>
    <dgm:cxn modelId="{266D6B56-A868-4146-BB42-6EF63E04FBB7}" type="presParOf" srcId="{2261DB0D-DDAD-4629-9858-C5FFD65106D8}" destId="{F2DF4324-7D20-44C4-AA43-4782E4CEEA9F}" srcOrd="7" destOrd="0" presId="urn:microsoft.com/office/officeart/2005/8/layout/list1"/>
    <dgm:cxn modelId="{EA39C84C-DC4C-47CC-BD91-5D7D58F46536}" type="presParOf" srcId="{2261DB0D-DDAD-4629-9858-C5FFD65106D8}" destId="{A0C7B23A-51A9-42B9-9DE1-BADFF2F16623}" srcOrd="8" destOrd="0" presId="urn:microsoft.com/office/officeart/2005/8/layout/list1"/>
    <dgm:cxn modelId="{F1E346BF-CDBF-428C-A91B-0A4C48D72B23}" type="presParOf" srcId="{A0C7B23A-51A9-42B9-9DE1-BADFF2F16623}" destId="{B3AF7ED3-C542-4D7E-B97C-E2688D384528}" srcOrd="0" destOrd="0" presId="urn:microsoft.com/office/officeart/2005/8/layout/list1"/>
    <dgm:cxn modelId="{7740E4F6-8510-4761-BB4B-0DE2DC3C5A63}" type="presParOf" srcId="{A0C7B23A-51A9-42B9-9DE1-BADFF2F16623}" destId="{544D0B12-638A-4E53-8DAA-1059100BF9A9}" srcOrd="1" destOrd="0" presId="urn:microsoft.com/office/officeart/2005/8/layout/list1"/>
    <dgm:cxn modelId="{45303382-2DF4-4262-BF4A-14EBC539C861}" type="presParOf" srcId="{2261DB0D-DDAD-4629-9858-C5FFD65106D8}" destId="{994921EF-66AF-4E63-9582-A0606E20C865}" srcOrd="9" destOrd="0" presId="urn:microsoft.com/office/officeart/2005/8/layout/list1"/>
    <dgm:cxn modelId="{53B3E75D-14CA-4315-94C1-024624EEAF90}" type="presParOf" srcId="{2261DB0D-DDAD-4629-9858-C5FFD65106D8}" destId="{45587D1A-146B-4047-B2F4-A300D2D6FCFC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D3DBE66-73C7-419B-A12A-DC6645138FFC}" type="doc">
      <dgm:prSet loTypeId="urn:microsoft.com/office/officeart/2005/8/layout/h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6E0A152A-71E6-4D6B-8369-6EC21BF8448A}">
      <dgm:prSet custT="1"/>
      <dgm:spPr/>
      <dgm:t>
        <a:bodyPr/>
        <a:lstStyle/>
        <a:p>
          <a:pPr rtl="0"/>
          <a:r>
            <a:rPr lang="zh-CN" sz="2800" dirty="0" smtClean="0">
              <a:latin typeface="+mn-lt"/>
              <a:ea typeface="+mn-ea"/>
              <a:cs typeface="+mn-ea"/>
              <a:sym typeface="+mn-lt"/>
            </a:rPr>
            <a:t>镜像</a:t>
          </a:r>
          <a:r>
            <a:rPr lang="en-US" sz="2800" dirty="0" smtClean="0">
              <a:latin typeface="+mn-lt"/>
              <a:ea typeface="+mn-ea"/>
              <a:cs typeface="+mn-ea"/>
              <a:sym typeface="+mn-lt"/>
            </a:rPr>
            <a:t>Image</a:t>
          </a:r>
          <a:endParaRPr lang="zh-CN" sz="2800" dirty="0">
            <a:latin typeface="+mn-lt"/>
            <a:ea typeface="+mn-ea"/>
            <a:cs typeface="+mn-ea"/>
            <a:sym typeface="+mn-lt"/>
          </a:endParaRPr>
        </a:p>
      </dgm:t>
    </dgm:pt>
    <dgm:pt modelId="{7D4DBAB5-BD6A-486B-8041-C4C550925109}" type="parTrans" cxnId="{58EE8305-152B-4786-8056-7F6714A3F48C}">
      <dgm:prSet/>
      <dgm:spPr/>
      <dgm:t>
        <a:bodyPr/>
        <a:lstStyle/>
        <a:p>
          <a:endParaRPr lang="zh-CN" altLang="en-US" sz="1200">
            <a:latin typeface="+mn-ea"/>
            <a:ea typeface="+mn-ea"/>
          </a:endParaRPr>
        </a:p>
      </dgm:t>
    </dgm:pt>
    <dgm:pt modelId="{D1E362BD-C2D0-4427-A5D2-AEAD62D95B64}" type="sibTrans" cxnId="{58EE8305-152B-4786-8056-7F6714A3F48C}">
      <dgm:prSet/>
      <dgm:spPr/>
      <dgm:t>
        <a:bodyPr/>
        <a:lstStyle/>
        <a:p>
          <a:endParaRPr lang="zh-CN" altLang="en-US" sz="1200">
            <a:latin typeface="+mn-ea"/>
            <a:ea typeface="+mn-ea"/>
          </a:endParaRPr>
        </a:p>
      </dgm:t>
    </dgm:pt>
    <dgm:pt modelId="{7445DA7B-3BFB-41A7-9749-2BAB741D3D02}">
      <dgm:prSet custT="1"/>
      <dgm:spPr/>
      <dgm:t>
        <a:bodyPr/>
        <a:lstStyle/>
        <a:p>
          <a:pPr rtl="0"/>
          <a:r>
            <a:rPr lang="zh-CN" altLang="en-US" sz="2000" dirty="0" smtClean="0">
              <a:latin typeface="+mn-lt"/>
              <a:ea typeface="+mn-ea"/>
              <a:cs typeface="+mn-ea"/>
              <a:sym typeface="+mn-lt"/>
            </a:rPr>
            <a:t>虚拟机镜像包含一个虚拟磁盘，其上包含可引导的操作系统，为虚拟机提供模板。</a:t>
          </a:r>
          <a:endParaRPr lang="zh-CN" altLang="en-US" sz="2000" dirty="0">
            <a:latin typeface="+mn-lt"/>
            <a:ea typeface="+mn-ea"/>
            <a:cs typeface="+mn-ea"/>
            <a:sym typeface="+mn-lt"/>
          </a:endParaRPr>
        </a:p>
      </dgm:t>
    </dgm:pt>
    <dgm:pt modelId="{E0EF65CA-3FEB-4FF6-83DE-27E169B9E445}" type="parTrans" cxnId="{D8019E52-0C81-4476-B6FD-5BB263E234F0}">
      <dgm:prSet/>
      <dgm:spPr/>
      <dgm:t>
        <a:bodyPr/>
        <a:lstStyle/>
        <a:p>
          <a:endParaRPr lang="zh-CN" altLang="en-US" sz="1200">
            <a:latin typeface="+mn-ea"/>
            <a:ea typeface="+mn-ea"/>
          </a:endParaRPr>
        </a:p>
      </dgm:t>
    </dgm:pt>
    <dgm:pt modelId="{BD5A59B0-3B1A-4437-89F9-4EA901097606}" type="sibTrans" cxnId="{D8019E52-0C81-4476-B6FD-5BB263E234F0}">
      <dgm:prSet/>
      <dgm:spPr/>
      <dgm:t>
        <a:bodyPr/>
        <a:lstStyle/>
        <a:p>
          <a:endParaRPr lang="zh-CN" altLang="en-US" sz="1200">
            <a:latin typeface="+mn-ea"/>
            <a:ea typeface="+mn-ea"/>
          </a:endParaRPr>
        </a:p>
      </dgm:t>
    </dgm:pt>
    <dgm:pt modelId="{24357299-54DA-4E08-B4AE-AFBE602C0278}">
      <dgm:prSet custT="1"/>
      <dgm:spPr/>
      <dgm:t>
        <a:bodyPr/>
        <a:lstStyle/>
        <a:p>
          <a:pPr rtl="0"/>
          <a:r>
            <a:rPr lang="zh-CN" sz="2800" dirty="0" smtClean="0">
              <a:latin typeface="+mn-lt"/>
              <a:ea typeface="+mn-ea"/>
              <a:cs typeface="+mn-ea"/>
              <a:sym typeface="+mn-lt"/>
            </a:rPr>
            <a:t>实例</a:t>
          </a:r>
          <a:r>
            <a:rPr lang="en-US" sz="2800" dirty="0" smtClean="0">
              <a:latin typeface="+mn-lt"/>
              <a:ea typeface="+mn-ea"/>
              <a:cs typeface="+mn-ea"/>
              <a:sym typeface="+mn-lt"/>
            </a:rPr>
            <a:t>Instance</a:t>
          </a:r>
          <a:endParaRPr lang="zh-CN" sz="2800" dirty="0">
            <a:latin typeface="+mn-lt"/>
            <a:ea typeface="+mn-ea"/>
            <a:cs typeface="+mn-ea"/>
            <a:sym typeface="+mn-lt"/>
          </a:endParaRPr>
        </a:p>
      </dgm:t>
    </dgm:pt>
    <dgm:pt modelId="{52D07ADE-589E-47EF-8B03-58AA1B4C993B}" type="parTrans" cxnId="{898F08C3-8F6E-474A-BA71-BE2CCAC41881}">
      <dgm:prSet/>
      <dgm:spPr/>
      <dgm:t>
        <a:bodyPr/>
        <a:lstStyle/>
        <a:p>
          <a:endParaRPr lang="zh-CN" altLang="en-US" sz="1200">
            <a:latin typeface="+mn-ea"/>
            <a:ea typeface="+mn-ea"/>
          </a:endParaRPr>
        </a:p>
      </dgm:t>
    </dgm:pt>
    <dgm:pt modelId="{D0550DF9-A101-4CAB-BC78-59BD71D1C0B9}" type="sibTrans" cxnId="{898F08C3-8F6E-474A-BA71-BE2CCAC41881}">
      <dgm:prSet/>
      <dgm:spPr/>
      <dgm:t>
        <a:bodyPr/>
        <a:lstStyle/>
        <a:p>
          <a:endParaRPr lang="zh-CN" altLang="en-US" sz="1200">
            <a:latin typeface="+mn-ea"/>
            <a:ea typeface="+mn-ea"/>
          </a:endParaRPr>
        </a:p>
      </dgm:t>
    </dgm:pt>
    <dgm:pt modelId="{BF320030-7EC2-4E99-B56D-8E5665E279A7}">
      <dgm:prSet custT="1"/>
      <dgm:spPr/>
      <dgm:t>
        <a:bodyPr/>
        <a:lstStyle/>
        <a:p>
          <a:pPr rtl="0"/>
          <a:r>
            <a:rPr lang="zh-CN" sz="2000" dirty="0" smtClean="0">
              <a:latin typeface="+mn-lt"/>
              <a:ea typeface="+mn-ea"/>
              <a:cs typeface="+mn-ea"/>
              <a:sym typeface="+mn-lt"/>
            </a:rPr>
            <a:t>实例是在</a:t>
          </a:r>
          <a:r>
            <a:rPr lang="en-US" sz="2000" dirty="0" smtClean="0">
              <a:latin typeface="+mn-lt"/>
              <a:ea typeface="+mn-ea"/>
              <a:cs typeface="+mn-ea"/>
              <a:sym typeface="+mn-lt"/>
            </a:rPr>
            <a:t>OpenStack</a:t>
          </a:r>
          <a:r>
            <a:rPr lang="zh-CN" sz="2000" dirty="0" smtClean="0">
              <a:latin typeface="+mn-lt"/>
              <a:ea typeface="+mn-ea"/>
              <a:cs typeface="+mn-ea"/>
              <a:sym typeface="+mn-lt"/>
            </a:rPr>
            <a:t>上运行</a:t>
          </a:r>
          <a:r>
            <a:rPr lang="zh-CN" sz="2000" smtClean="0">
              <a:latin typeface="+mn-lt"/>
              <a:ea typeface="+mn-ea"/>
              <a:cs typeface="+mn-ea"/>
              <a:sym typeface="+mn-lt"/>
            </a:rPr>
            <a:t>的虚拟机。</a:t>
          </a:r>
          <a:endParaRPr lang="zh-CN" sz="2000" dirty="0">
            <a:latin typeface="+mn-lt"/>
            <a:ea typeface="+mn-ea"/>
            <a:cs typeface="+mn-ea"/>
            <a:sym typeface="+mn-lt"/>
          </a:endParaRPr>
        </a:p>
      </dgm:t>
    </dgm:pt>
    <dgm:pt modelId="{690F56B7-DD53-451F-BABB-B1E61D646790}" type="parTrans" cxnId="{81FF60D4-4A19-4AA3-B54D-A6E1BB562563}">
      <dgm:prSet/>
      <dgm:spPr/>
      <dgm:t>
        <a:bodyPr/>
        <a:lstStyle/>
        <a:p>
          <a:endParaRPr lang="zh-CN" altLang="en-US" sz="1200">
            <a:latin typeface="+mn-ea"/>
            <a:ea typeface="+mn-ea"/>
          </a:endParaRPr>
        </a:p>
      </dgm:t>
    </dgm:pt>
    <dgm:pt modelId="{B9241E22-9C87-4AD2-8CD7-12B99F0DD05A}" type="sibTrans" cxnId="{81FF60D4-4A19-4AA3-B54D-A6E1BB562563}">
      <dgm:prSet/>
      <dgm:spPr/>
      <dgm:t>
        <a:bodyPr/>
        <a:lstStyle/>
        <a:p>
          <a:endParaRPr lang="zh-CN" altLang="en-US" sz="1200">
            <a:latin typeface="+mn-ea"/>
            <a:ea typeface="+mn-ea"/>
          </a:endParaRPr>
        </a:p>
      </dgm:t>
    </dgm:pt>
    <dgm:pt modelId="{1141EBF3-74DF-4C4D-B038-B27FAEEBF6B4}">
      <dgm:prSet custT="1"/>
      <dgm:spPr/>
      <dgm:t>
        <a:bodyPr/>
        <a:lstStyle/>
        <a:p>
          <a:pPr rtl="0"/>
          <a:r>
            <a:rPr lang="zh-CN" sz="2800" dirty="0" smtClean="0">
              <a:latin typeface="+mn-lt"/>
              <a:ea typeface="+mn-ea"/>
              <a:cs typeface="+mn-ea"/>
              <a:sym typeface="+mn-lt"/>
            </a:rPr>
            <a:t>规格</a:t>
          </a:r>
          <a:r>
            <a:rPr lang="en-US" sz="2800" dirty="0" smtClean="0">
              <a:latin typeface="+mn-lt"/>
              <a:ea typeface="+mn-ea"/>
              <a:cs typeface="+mn-ea"/>
              <a:sym typeface="+mn-lt"/>
            </a:rPr>
            <a:t>Flavor</a:t>
          </a:r>
          <a:endParaRPr lang="zh-CN" sz="2800" dirty="0">
            <a:latin typeface="+mn-lt"/>
            <a:ea typeface="+mn-ea"/>
            <a:cs typeface="+mn-ea"/>
            <a:sym typeface="+mn-lt"/>
          </a:endParaRPr>
        </a:p>
      </dgm:t>
    </dgm:pt>
    <dgm:pt modelId="{99FF268C-9EB8-44C7-BE6D-B43159B3AB94}" type="parTrans" cxnId="{A14CA9A2-3F0F-4358-9A0F-5900572F5996}">
      <dgm:prSet/>
      <dgm:spPr/>
      <dgm:t>
        <a:bodyPr/>
        <a:lstStyle/>
        <a:p>
          <a:endParaRPr lang="zh-CN" altLang="en-US" sz="1200">
            <a:latin typeface="+mn-ea"/>
            <a:ea typeface="+mn-ea"/>
          </a:endParaRPr>
        </a:p>
      </dgm:t>
    </dgm:pt>
    <dgm:pt modelId="{446872A3-4EC1-4DD9-A52C-9FE31EF10C02}" type="sibTrans" cxnId="{A14CA9A2-3F0F-4358-9A0F-5900572F5996}">
      <dgm:prSet/>
      <dgm:spPr/>
      <dgm:t>
        <a:bodyPr/>
        <a:lstStyle/>
        <a:p>
          <a:endParaRPr lang="zh-CN" altLang="en-US" sz="1200">
            <a:latin typeface="+mn-ea"/>
            <a:ea typeface="+mn-ea"/>
          </a:endParaRPr>
        </a:p>
      </dgm:t>
    </dgm:pt>
    <dgm:pt modelId="{E88652FF-24E2-47BD-8B5A-52AE8803FB8F}">
      <dgm:prSet custT="1"/>
      <dgm:spPr/>
      <dgm:t>
        <a:bodyPr/>
        <a:lstStyle/>
        <a:p>
          <a:pPr rtl="0"/>
          <a:r>
            <a:rPr lang="zh-CN" sz="2000" smtClean="0">
              <a:latin typeface="+mn-lt"/>
              <a:ea typeface="+mn-ea"/>
              <a:cs typeface="+mn-ea"/>
              <a:sym typeface="+mn-lt"/>
            </a:rPr>
            <a:t>规格定义了实例可以有多少个虚拟</a:t>
          </a:r>
          <a:r>
            <a:rPr lang="en-US" sz="2000" smtClean="0">
              <a:latin typeface="+mn-lt"/>
              <a:ea typeface="+mn-ea"/>
              <a:cs typeface="+mn-ea"/>
              <a:sym typeface="+mn-lt"/>
            </a:rPr>
            <a:t>CPU</a:t>
          </a:r>
          <a:r>
            <a:rPr lang="zh-CN" sz="2000" smtClean="0">
              <a:latin typeface="+mn-lt"/>
              <a:ea typeface="+mn-ea"/>
              <a:cs typeface="+mn-ea"/>
              <a:sym typeface="+mn-lt"/>
            </a:rPr>
            <a:t>，多大的</a:t>
          </a:r>
          <a:r>
            <a:rPr lang="en-US" sz="2000" smtClean="0">
              <a:latin typeface="+mn-lt"/>
              <a:ea typeface="+mn-ea"/>
              <a:cs typeface="+mn-ea"/>
              <a:sym typeface="+mn-lt"/>
            </a:rPr>
            <a:t>RAM</a:t>
          </a:r>
          <a:r>
            <a:rPr lang="zh-CN" sz="2000" smtClean="0">
              <a:latin typeface="+mn-lt"/>
              <a:ea typeface="+mn-ea"/>
              <a:cs typeface="+mn-ea"/>
              <a:sym typeface="+mn-lt"/>
            </a:rPr>
            <a:t>以及多大的临时磁盘。</a:t>
          </a:r>
          <a:endParaRPr lang="zh-CN" sz="2000">
            <a:latin typeface="+mn-lt"/>
            <a:ea typeface="+mn-ea"/>
            <a:cs typeface="+mn-ea"/>
            <a:sym typeface="+mn-lt"/>
          </a:endParaRPr>
        </a:p>
      </dgm:t>
    </dgm:pt>
    <dgm:pt modelId="{6952A157-DA12-49E1-9623-A1051C7C400A}" type="parTrans" cxnId="{E3337820-2418-4990-BAB4-14161AA58CDB}">
      <dgm:prSet/>
      <dgm:spPr/>
      <dgm:t>
        <a:bodyPr/>
        <a:lstStyle/>
        <a:p>
          <a:endParaRPr lang="zh-CN" altLang="en-US" sz="1200">
            <a:latin typeface="+mn-ea"/>
            <a:ea typeface="+mn-ea"/>
          </a:endParaRPr>
        </a:p>
      </dgm:t>
    </dgm:pt>
    <dgm:pt modelId="{3F03872B-66E2-4D94-B226-487D6F3A72A0}" type="sibTrans" cxnId="{E3337820-2418-4990-BAB4-14161AA58CDB}">
      <dgm:prSet/>
      <dgm:spPr/>
      <dgm:t>
        <a:bodyPr/>
        <a:lstStyle/>
        <a:p>
          <a:endParaRPr lang="zh-CN" altLang="en-US" sz="1200">
            <a:latin typeface="+mn-ea"/>
            <a:ea typeface="+mn-ea"/>
          </a:endParaRPr>
        </a:p>
      </dgm:t>
    </dgm:pt>
    <dgm:pt modelId="{91787EE5-3B9C-4B73-997A-BB395D182ADB}" type="pres">
      <dgm:prSet presAssocID="{5D3DBE66-73C7-419B-A12A-DC6645138FFC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245C8F1F-7199-46A5-BA61-75641DA8C764}" type="pres">
      <dgm:prSet presAssocID="{6E0A152A-71E6-4D6B-8369-6EC21BF8448A}" presName="composite" presStyleCnt="0"/>
      <dgm:spPr/>
    </dgm:pt>
    <dgm:pt modelId="{3857A247-2500-415E-ACB1-606ED35931BC}" type="pres">
      <dgm:prSet presAssocID="{6E0A152A-71E6-4D6B-8369-6EC21BF8448A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5C2E81B-97A2-42AA-AF8E-477143BE7EF3}" type="pres">
      <dgm:prSet presAssocID="{6E0A152A-71E6-4D6B-8369-6EC21BF8448A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44BE16E-7DBB-41DA-8617-4288D5FE37F0}" type="pres">
      <dgm:prSet presAssocID="{D1E362BD-C2D0-4427-A5D2-AEAD62D95B64}" presName="space" presStyleCnt="0"/>
      <dgm:spPr/>
    </dgm:pt>
    <dgm:pt modelId="{5E3693A1-1C2F-4391-8FBF-DD8F0A784545}" type="pres">
      <dgm:prSet presAssocID="{24357299-54DA-4E08-B4AE-AFBE602C0278}" presName="composite" presStyleCnt="0"/>
      <dgm:spPr/>
    </dgm:pt>
    <dgm:pt modelId="{151962DF-0371-41D9-8802-4554FF230100}" type="pres">
      <dgm:prSet presAssocID="{24357299-54DA-4E08-B4AE-AFBE602C0278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B242285-ACA7-42E6-9966-35B79426476C}" type="pres">
      <dgm:prSet presAssocID="{24357299-54DA-4E08-B4AE-AFBE602C0278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583FC3A-6A58-4862-83F9-F01A6A2A2430}" type="pres">
      <dgm:prSet presAssocID="{D0550DF9-A101-4CAB-BC78-59BD71D1C0B9}" presName="space" presStyleCnt="0"/>
      <dgm:spPr/>
    </dgm:pt>
    <dgm:pt modelId="{DCCF6560-13C6-4A73-B37C-EEA92529C5FE}" type="pres">
      <dgm:prSet presAssocID="{1141EBF3-74DF-4C4D-B038-B27FAEEBF6B4}" presName="composite" presStyleCnt="0"/>
      <dgm:spPr/>
    </dgm:pt>
    <dgm:pt modelId="{6B82D1D5-41C5-46AD-8930-B61AEFED52DE}" type="pres">
      <dgm:prSet presAssocID="{1141EBF3-74DF-4C4D-B038-B27FAEEBF6B4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2F945E0-CDAB-401A-9A99-749D0F8CE777}" type="pres">
      <dgm:prSet presAssocID="{1141EBF3-74DF-4C4D-B038-B27FAEEBF6B4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14CA9A2-3F0F-4358-9A0F-5900572F5996}" srcId="{5D3DBE66-73C7-419B-A12A-DC6645138FFC}" destId="{1141EBF3-74DF-4C4D-B038-B27FAEEBF6B4}" srcOrd="2" destOrd="0" parTransId="{99FF268C-9EB8-44C7-BE6D-B43159B3AB94}" sibTransId="{446872A3-4EC1-4DD9-A52C-9FE31EF10C02}"/>
    <dgm:cxn modelId="{EC21799C-5CF7-4890-BCB1-E43FF4A7F319}" type="presOf" srcId="{1141EBF3-74DF-4C4D-B038-B27FAEEBF6B4}" destId="{6B82D1D5-41C5-46AD-8930-B61AEFED52DE}" srcOrd="0" destOrd="0" presId="urn:microsoft.com/office/officeart/2005/8/layout/hList1"/>
    <dgm:cxn modelId="{81FF60D4-4A19-4AA3-B54D-A6E1BB562563}" srcId="{24357299-54DA-4E08-B4AE-AFBE602C0278}" destId="{BF320030-7EC2-4E99-B56D-8E5665E279A7}" srcOrd="0" destOrd="0" parTransId="{690F56B7-DD53-451F-BABB-B1E61D646790}" sibTransId="{B9241E22-9C87-4AD2-8CD7-12B99F0DD05A}"/>
    <dgm:cxn modelId="{54AECE37-3286-424B-94A4-F9C5FB04AB62}" type="presOf" srcId="{5D3DBE66-73C7-419B-A12A-DC6645138FFC}" destId="{91787EE5-3B9C-4B73-997A-BB395D182ADB}" srcOrd="0" destOrd="0" presId="urn:microsoft.com/office/officeart/2005/8/layout/hList1"/>
    <dgm:cxn modelId="{B1470903-44B3-4F6F-B45A-23F1771B1639}" type="presOf" srcId="{BF320030-7EC2-4E99-B56D-8E5665E279A7}" destId="{9B242285-ACA7-42E6-9966-35B79426476C}" srcOrd="0" destOrd="0" presId="urn:microsoft.com/office/officeart/2005/8/layout/hList1"/>
    <dgm:cxn modelId="{D8019E52-0C81-4476-B6FD-5BB263E234F0}" srcId="{6E0A152A-71E6-4D6B-8369-6EC21BF8448A}" destId="{7445DA7B-3BFB-41A7-9749-2BAB741D3D02}" srcOrd="0" destOrd="0" parTransId="{E0EF65CA-3FEB-4FF6-83DE-27E169B9E445}" sibTransId="{BD5A59B0-3B1A-4437-89F9-4EA901097606}"/>
    <dgm:cxn modelId="{F4323F33-1037-4FF4-A5D1-DBF61105C469}" type="presOf" srcId="{7445DA7B-3BFB-41A7-9749-2BAB741D3D02}" destId="{45C2E81B-97A2-42AA-AF8E-477143BE7EF3}" srcOrd="0" destOrd="0" presId="urn:microsoft.com/office/officeart/2005/8/layout/hList1"/>
    <dgm:cxn modelId="{B0261CAD-F488-4279-9D3E-B70DAEE05B71}" type="presOf" srcId="{6E0A152A-71E6-4D6B-8369-6EC21BF8448A}" destId="{3857A247-2500-415E-ACB1-606ED35931BC}" srcOrd="0" destOrd="0" presId="urn:microsoft.com/office/officeart/2005/8/layout/hList1"/>
    <dgm:cxn modelId="{E3337820-2418-4990-BAB4-14161AA58CDB}" srcId="{1141EBF3-74DF-4C4D-B038-B27FAEEBF6B4}" destId="{E88652FF-24E2-47BD-8B5A-52AE8803FB8F}" srcOrd="0" destOrd="0" parTransId="{6952A157-DA12-49E1-9623-A1051C7C400A}" sibTransId="{3F03872B-66E2-4D94-B226-487D6F3A72A0}"/>
    <dgm:cxn modelId="{7E53FD5F-23EC-455F-889A-C6B420A8CC5B}" type="presOf" srcId="{E88652FF-24E2-47BD-8B5A-52AE8803FB8F}" destId="{02F945E0-CDAB-401A-9A99-749D0F8CE777}" srcOrd="0" destOrd="0" presId="urn:microsoft.com/office/officeart/2005/8/layout/hList1"/>
    <dgm:cxn modelId="{58EE8305-152B-4786-8056-7F6714A3F48C}" srcId="{5D3DBE66-73C7-419B-A12A-DC6645138FFC}" destId="{6E0A152A-71E6-4D6B-8369-6EC21BF8448A}" srcOrd="0" destOrd="0" parTransId="{7D4DBAB5-BD6A-486B-8041-C4C550925109}" sibTransId="{D1E362BD-C2D0-4427-A5D2-AEAD62D95B64}"/>
    <dgm:cxn modelId="{20C500EE-5FCA-43DE-840F-C0AF14DB537C}" type="presOf" srcId="{24357299-54DA-4E08-B4AE-AFBE602C0278}" destId="{151962DF-0371-41D9-8802-4554FF230100}" srcOrd="0" destOrd="0" presId="urn:microsoft.com/office/officeart/2005/8/layout/hList1"/>
    <dgm:cxn modelId="{898F08C3-8F6E-474A-BA71-BE2CCAC41881}" srcId="{5D3DBE66-73C7-419B-A12A-DC6645138FFC}" destId="{24357299-54DA-4E08-B4AE-AFBE602C0278}" srcOrd="1" destOrd="0" parTransId="{52D07ADE-589E-47EF-8B03-58AA1B4C993B}" sibTransId="{D0550DF9-A101-4CAB-BC78-59BD71D1C0B9}"/>
    <dgm:cxn modelId="{30F5E8F0-C92C-4D69-A4FF-6B578EE328C9}" type="presParOf" srcId="{91787EE5-3B9C-4B73-997A-BB395D182ADB}" destId="{245C8F1F-7199-46A5-BA61-75641DA8C764}" srcOrd="0" destOrd="0" presId="urn:microsoft.com/office/officeart/2005/8/layout/hList1"/>
    <dgm:cxn modelId="{F6D39862-1AF8-4615-B714-603C1D336E43}" type="presParOf" srcId="{245C8F1F-7199-46A5-BA61-75641DA8C764}" destId="{3857A247-2500-415E-ACB1-606ED35931BC}" srcOrd="0" destOrd="0" presId="urn:microsoft.com/office/officeart/2005/8/layout/hList1"/>
    <dgm:cxn modelId="{C48707C4-E22E-4CC7-A391-7C5DAD5B6C2D}" type="presParOf" srcId="{245C8F1F-7199-46A5-BA61-75641DA8C764}" destId="{45C2E81B-97A2-42AA-AF8E-477143BE7EF3}" srcOrd="1" destOrd="0" presId="urn:microsoft.com/office/officeart/2005/8/layout/hList1"/>
    <dgm:cxn modelId="{7F1D2639-0D50-4DFD-BC7C-027D94F6BF18}" type="presParOf" srcId="{91787EE5-3B9C-4B73-997A-BB395D182ADB}" destId="{D44BE16E-7DBB-41DA-8617-4288D5FE37F0}" srcOrd="1" destOrd="0" presId="urn:microsoft.com/office/officeart/2005/8/layout/hList1"/>
    <dgm:cxn modelId="{EB852FDB-5CFA-4F7A-AD62-3FC98C8803F5}" type="presParOf" srcId="{91787EE5-3B9C-4B73-997A-BB395D182ADB}" destId="{5E3693A1-1C2F-4391-8FBF-DD8F0A784545}" srcOrd="2" destOrd="0" presId="urn:microsoft.com/office/officeart/2005/8/layout/hList1"/>
    <dgm:cxn modelId="{A1C843FF-E05A-428E-954A-78493E0BE215}" type="presParOf" srcId="{5E3693A1-1C2F-4391-8FBF-DD8F0A784545}" destId="{151962DF-0371-41D9-8802-4554FF230100}" srcOrd="0" destOrd="0" presId="urn:microsoft.com/office/officeart/2005/8/layout/hList1"/>
    <dgm:cxn modelId="{8B34DCFC-B614-4EC9-B7C7-D9EF77CEFA2C}" type="presParOf" srcId="{5E3693A1-1C2F-4391-8FBF-DD8F0A784545}" destId="{9B242285-ACA7-42E6-9966-35B79426476C}" srcOrd="1" destOrd="0" presId="urn:microsoft.com/office/officeart/2005/8/layout/hList1"/>
    <dgm:cxn modelId="{50115DC1-49E9-4405-8FA4-FF23CB02F80E}" type="presParOf" srcId="{91787EE5-3B9C-4B73-997A-BB395D182ADB}" destId="{1583FC3A-6A58-4862-83F9-F01A6A2A2430}" srcOrd="3" destOrd="0" presId="urn:microsoft.com/office/officeart/2005/8/layout/hList1"/>
    <dgm:cxn modelId="{9B969544-D583-43DD-BAC2-F52500D29818}" type="presParOf" srcId="{91787EE5-3B9C-4B73-997A-BB395D182ADB}" destId="{DCCF6560-13C6-4A73-B37C-EEA92529C5FE}" srcOrd="4" destOrd="0" presId="urn:microsoft.com/office/officeart/2005/8/layout/hList1"/>
    <dgm:cxn modelId="{420B503E-18E6-451F-9F8D-0D7BBE9616EC}" type="presParOf" srcId="{DCCF6560-13C6-4A73-B37C-EEA92529C5FE}" destId="{6B82D1D5-41C5-46AD-8930-B61AEFED52DE}" srcOrd="0" destOrd="0" presId="urn:microsoft.com/office/officeart/2005/8/layout/hList1"/>
    <dgm:cxn modelId="{0D0E3722-6097-4322-B6B3-81983E25A306}" type="presParOf" srcId="{DCCF6560-13C6-4A73-B37C-EEA92529C5FE}" destId="{02F945E0-CDAB-401A-9A99-749D0F8CE777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D3072C1-AD9D-4EF8-9E88-C71A865C310F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FA9BE65D-1665-4DE7-A5A9-EA66DDC43AEC}">
      <dgm:prSet custT="1"/>
      <dgm:spPr/>
      <dgm:t>
        <a:bodyPr/>
        <a:lstStyle/>
        <a:p>
          <a:pPr rtl="0"/>
          <a:r>
            <a:rPr lang="zh-CN" altLang="en-US" sz="1600" dirty="0" smtClean="0"/>
            <a:t>周期性清理</a:t>
          </a:r>
          <a:endParaRPr lang="zh-CN" altLang="en-US" sz="1600" dirty="0"/>
        </a:p>
      </dgm:t>
    </dgm:pt>
    <dgm:pt modelId="{8BC1C35E-5968-4B00-85FC-777BEB816F98}" type="parTrans" cxnId="{10736C25-9965-42B4-B51F-AA439739C092}">
      <dgm:prSet/>
      <dgm:spPr/>
      <dgm:t>
        <a:bodyPr/>
        <a:lstStyle/>
        <a:p>
          <a:endParaRPr lang="zh-CN" altLang="en-US" sz="2400"/>
        </a:p>
      </dgm:t>
    </dgm:pt>
    <dgm:pt modelId="{9CCACC1B-9B9B-4D93-839D-80E009C0F074}" type="sibTrans" cxnId="{10736C25-9965-42B4-B51F-AA439739C092}">
      <dgm:prSet/>
      <dgm:spPr/>
      <dgm:t>
        <a:bodyPr/>
        <a:lstStyle/>
        <a:p>
          <a:endParaRPr lang="zh-CN" altLang="en-US" sz="2400"/>
        </a:p>
      </dgm:t>
    </dgm:pt>
    <dgm:pt modelId="{495FCD1F-5001-4D1D-B65C-5880D0C68462}">
      <dgm:prSet custT="1"/>
      <dgm:spPr/>
      <dgm:t>
        <a:bodyPr/>
        <a:lstStyle/>
        <a:p>
          <a:pPr rtl="0"/>
          <a:r>
            <a:rPr lang="zh-CN" sz="1600" smtClean="0"/>
            <a:t>清理</a:t>
          </a:r>
          <a:r>
            <a:rPr lang="en-US" sz="1600" smtClean="0"/>
            <a:t>image cache</a:t>
          </a:r>
          <a:endParaRPr lang="zh-CN" sz="1600"/>
        </a:p>
      </dgm:t>
    </dgm:pt>
    <dgm:pt modelId="{B0956175-2125-4CDC-9758-3B67EDEEA87D}" type="parTrans" cxnId="{290BE295-8FA5-4EA6-AE78-C67688BD4928}">
      <dgm:prSet/>
      <dgm:spPr/>
      <dgm:t>
        <a:bodyPr/>
        <a:lstStyle/>
        <a:p>
          <a:endParaRPr lang="zh-CN" altLang="en-US" sz="2400"/>
        </a:p>
      </dgm:t>
    </dgm:pt>
    <dgm:pt modelId="{E1793C8C-0E0B-4949-B10A-EC2469B29AD8}" type="sibTrans" cxnId="{290BE295-8FA5-4EA6-AE78-C67688BD4928}">
      <dgm:prSet/>
      <dgm:spPr/>
      <dgm:t>
        <a:bodyPr/>
        <a:lstStyle/>
        <a:p>
          <a:endParaRPr lang="zh-CN" altLang="en-US" sz="2400"/>
        </a:p>
      </dgm:t>
    </dgm:pt>
    <dgm:pt modelId="{047674DA-4D95-4275-B714-603248D9A1DE}">
      <dgm:prSet custT="1"/>
      <dgm:spPr/>
      <dgm:t>
        <a:bodyPr/>
        <a:lstStyle/>
        <a:p>
          <a:pPr rtl="0"/>
          <a:r>
            <a:rPr lang="zh-CN" sz="1600" smtClean="0"/>
            <a:t>通过</a:t>
          </a:r>
          <a:r>
            <a:rPr lang="en-US" sz="1600" smtClean="0"/>
            <a:t>glance-cache-cleaner</a:t>
          </a:r>
          <a:r>
            <a:rPr lang="zh-CN" sz="1600" smtClean="0"/>
            <a:t>清理状态异常的</a:t>
          </a:r>
          <a:r>
            <a:rPr lang="en-US" sz="1600" smtClean="0"/>
            <a:t>cache</a:t>
          </a:r>
          <a:r>
            <a:rPr lang="zh-CN" sz="1600" smtClean="0"/>
            <a:t>文件</a:t>
          </a:r>
          <a:endParaRPr lang="zh-CN" sz="1600"/>
        </a:p>
      </dgm:t>
    </dgm:pt>
    <dgm:pt modelId="{87ACD191-E785-46DE-B480-DE579C3843A9}" type="parTrans" cxnId="{3ACE26EE-5CC7-4C2A-9D1D-3EB990A5A539}">
      <dgm:prSet/>
      <dgm:spPr/>
      <dgm:t>
        <a:bodyPr/>
        <a:lstStyle/>
        <a:p>
          <a:endParaRPr lang="zh-CN" altLang="en-US" sz="2400"/>
        </a:p>
      </dgm:t>
    </dgm:pt>
    <dgm:pt modelId="{7BA36320-08AE-4BFF-A919-15F296E2CE8A}" type="sibTrans" cxnId="{3ACE26EE-5CC7-4C2A-9D1D-3EB990A5A539}">
      <dgm:prSet/>
      <dgm:spPr/>
      <dgm:t>
        <a:bodyPr/>
        <a:lstStyle/>
        <a:p>
          <a:endParaRPr lang="zh-CN" altLang="en-US" sz="2400"/>
        </a:p>
      </dgm:t>
    </dgm:pt>
    <dgm:pt modelId="{7F128A10-7480-490E-863E-6FD43366A796}">
      <dgm:prSet custT="1"/>
      <dgm:spPr/>
      <dgm:t>
        <a:bodyPr/>
        <a:lstStyle/>
        <a:p>
          <a:pPr rtl="0"/>
          <a:r>
            <a:rPr lang="zh-CN" sz="1600" smtClean="0"/>
            <a:t>预取某些热门镜像到新增的</a:t>
          </a:r>
          <a:r>
            <a:rPr lang="en-US" sz="1600" smtClean="0"/>
            <a:t>api</a:t>
          </a:r>
          <a:r>
            <a:rPr lang="zh-CN" sz="1600" smtClean="0"/>
            <a:t>节点中</a:t>
          </a:r>
          <a:endParaRPr lang="zh-CN" sz="1600"/>
        </a:p>
      </dgm:t>
    </dgm:pt>
    <dgm:pt modelId="{7E234A26-5B8B-4150-9CBA-A9DB696A2433}" type="parTrans" cxnId="{7F6A0D0F-E63C-47D5-BC85-7542980BF727}">
      <dgm:prSet/>
      <dgm:spPr/>
      <dgm:t>
        <a:bodyPr/>
        <a:lstStyle/>
        <a:p>
          <a:endParaRPr lang="zh-CN" altLang="en-US" sz="2400"/>
        </a:p>
      </dgm:t>
    </dgm:pt>
    <dgm:pt modelId="{E73B05AB-82F4-451B-8CBD-91D5BF5E7758}" type="sibTrans" cxnId="{7F6A0D0F-E63C-47D5-BC85-7542980BF727}">
      <dgm:prSet/>
      <dgm:spPr/>
      <dgm:t>
        <a:bodyPr/>
        <a:lstStyle/>
        <a:p>
          <a:endParaRPr lang="zh-CN" altLang="en-US" sz="2400"/>
        </a:p>
      </dgm:t>
    </dgm:pt>
    <dgm:pt modelId="{6D50CB98-E05A-4E99-A758-8AE0828122BD}">
      <dgm:prSet custT="1"/>
      <dgm:spPr/>
      <dgm:t>
        <a:bodyPr/>
        <a:lstStyle/>
        <a:p>
          <a:pPr rtl="0"/>
          <a:r>
            <a:rPr lang="en-US" sz="1600" smtClean="0"/>
            <a:t>glance-cache-manage --host=&lt;HOST&gt; queue-image &lt;IMAGE_ID&gt;</a:t>
          </a:r>
          <a:endParaRPr lang="zh-CN" sz="1600"/>
        </a:p>
      </dgm:t>
    </dgm:pt>
    <dgm:pt modelId="{0F7B93AB-1ECD-4045-A25B-04ACEB3992A9}" type="parTrans" cxnId="{011D3A9B-5AE0-4D6B-8948-2CA4BCA2D63B}">
      <dgm:prSet/>
      <dgm:spPr/>
      <dgm:t>
        <a:bodyPr/>
        <a:lstStyle/>
        <a:p>
          <a:endParaRPr lang="zh-CN" altLang="en-US" sz="2400"/>
        </a:p>
      </dgm:t>
    </dgm:pt>
    <dgm:pt modelId="{4C63B05A-8712-4006-924E-0B85C599BB06}" type="sibTrans" cxnId="{011D3A9B-5AE0-4D6B-8948-2CA4BCA2D63B}">
      <dgm:prSet/>
      <dgm:spPr/>
      <dgm:t>
        <a:bodyPr/>
        <a:lstStyle/>
        <a:p>
          <a:endParaRPr lang="zh-CN" altLang="en-US" sz="2400"/>
        </a:p>
      </dgm:t>
    </dgm:pt>
    <dgm:pt modelId="{402CE517-A602-495F-B328-7AF1803B359D}">
      <dgm:prSet custT="1"/>
      <dgm:spPr/>
      <dgm:t>
        <a:bodyPr/>
        <a:lstStyle/>
        <a:p>
          <a:pPr rtl="0"/>
          <a:r>
            <a:rPr lang="zh-CN" sz="1600" smtClean="0"/>
            <a:t>手动删除</a:t>
          </a:r>
          <a:r>
            <a:rPr lang="en-US" sz="1600" smtClean="0"/>
            <a:t>image cache</a:t>
          </a:r>
          <a:r>
            <a:rPr lang="zh-CN" sz="1600" smtClean="0"/>
            <a:t>来释放空间</a:t>
          </a:r>
          <a:endParaRPr lang="zh-CN" sz="1600"/>
        </a:p>
      </dgm:t>
    </dgm:pt>
    <dgm:pt modelId="{3C6ECC37-879E-4791-A805-A5889021D7B2}" type="parTrans" cxnId="{2F00B568-F3B7-4FF6-8AAC-9A3A39A8D9B8}">
      <dgm:prSet/>
      <dgm:spPr/>
      <dgm:t>
        <a:bodyPr/>
        <a:lstStyle/>
        <a:p>
          <a:endParaRPr lang="zh-CN" altLang="en-US" sz="2400"/>
        </a:p>
      </dgm:t>
    </dgm:pt>
    <dgm:pt modelId="{2294B02C-3441-4601-A540-DAFC7C7EDF2E}" type="sibTrans" cxnId="{2F00B568-F3B7-4FF6-8AAC-9A3A39A8D9B8}">
      <dgm:prSet/>
      <dgm:spPr/>
      <dgm:t>
        <a:bodyPr/>
        <a:lstStyle/>
        <a:p>
          <a:endParaRPr lang="zh-CN" altLang="en-US" sz="2400"/>
        </a:p>
      </dgm:t>
    </dgm:pt>
    <dgm:pt modelId="{AF493F95-2DEB-40E3-AC66-B0E92ABCE278}">
      <dgm:prSet custT="1"/>
      <dgm:spPr/>
      <dgm:t>
        <a:bodyPr/>
        <a:lstStyle/>
        <a:p>
          <a:pPr rtl="0"/>
          <a:r>
            <a:rPr lang="en-US" sz="1600" smtClean="0"/>
            <a:t>glance-cache-manage --host=&lt;HOST&gt; delete-cached-image &lt;IMAGE_ID&gt;</a:t>
          </a:r>
          <a:endParaRPr lang="zh-CN" sz="1600"/>
        </a:p>
      </dgm:t>
    </dgm:pt>
    <dgm:pt modelId="{B44E03E8-8715-405F-821D-4FFB346210A8}" type="parTrans" cxnId="{60A7AAED-A6A9-4948-B8CD-3182F6C00AD6}">
      <dgm:prSet/>
      <dgm:spPr/>
      <dgm:t>
        <a:bodyPr/>
        <a:lstStyle/>
        <a:p>
          <a:endParaRPr lang="zh-CN" altLang="en-US" sz="2400"/>
        </a:p>
      </dgm:t>
    </dgm:pt>
    <dgm:pt modelId="{46037980-1D90-4A9F-AA5D-3CF392A205C2}" type="sibTrans" cxnId="{60A7AAED-A6A9-4948-B8CD-3182F6C00AD6}">
      <dgm:prSet/>
      <dgm:spPr/>
      <dgm:t>
        <a:bodyPr/>
        <a:lstStyle/>
        <a:p>
          <a:endParaRPr lang="zh-CN" altLang="en-US" sz="2400"/>
        </a:p>
      </dgm:t>
    </dgm:pt>
    <dgm:pt modelId="{F6BE705C-8F32-49F7-85DB-AC689BC3B7CB}">
      <dgm:prSet custT="1"/>
      <dgm:spPr/>
      <dgm:t>
        <a:bodyPr/>
        <a:lstStyle/>
        <a:p>
          <a:pPr rtl="0"/>
          <a:r>
            <a:rPr lang="zh-CN" altLang="en-US" sz="1600" dirty="0" smtClean="0"/>
            <a:t>周期运行</a:t>
          </a:r>
          <a:r>
            <a:rPr lang="en-US" sz="1600" dirty="0" smtClean="0"/>
            <a:t>glance-cache-pruner </a:t>
          </a:r>
          <a:endParaRPr lang="zh-CN" sz="1600" dirty="0"/>
        </a:p>
      </dgm:t>
    </dgm:pt>
    <dgm:pt modelId="{FCA77DF8-A059-424C-B492-2603FCF2D7CE}" type="parTrans" cxnId="{32DC794C-9A07-4A8D-B86B-00F247D7A2B8}">
      <dgm:prSet/>
      <dgm:spPr/>
      <dgm:t>
        <a:bodyPr/>
        <a:lstStyle/>
        <a:p>
          <a:endParaRPr lang="zh-CN" altLang="en-US" sz="2400"/>
        </a:p>
      </dgm:t>
    </dgm:pt>
    <dgm:pt modelId="{08B4465F-8433-451A-8D76-370E45F479E6}" type="sibTrans" cxnId="{32DC794C-9A07-4A8D-B86B-00F247D7A2B8}">
      <dgm:prSet/>
      <dgm:spPr/>
      <dgm:t>
        <a:bodyPr/>
        <a:lstStyle/>
        <a:p>
          <a:endParaRPr lang="zh-CN" altLang="en-US" sz="2400"/>
        </a:p>
      </dgm:t>
    </dgm:pt>
    <dgm:pt modelId="{6878489C-72BE-43A0-8911-73BB5639037C}" type="pres">
      <dgm:prSet presAssocID="{6D3072C1-AD9D-4EF8-9E88-C71A865C310F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0686E75-69EE-4085-B995-9899846C7BF9}" type="pres">
      <dgm:prSet presAssocID="{FA9BE65D-1665-4DE7-A5A9-EA66DDC43AEC}" presName="parentLin" presStyleCnt="0"/>
      <dgm:spPr/>
    </dgm:pt>
    <dgm:pt modelId="{F550AE0B-8BBC-4B81-85A3-1A2FA2F2FBAC}" type="pres">
      <dgm:prSet presAssocID="{FA9BE65D-1665-4DE7-A5A9-EA66DDC43AEC}" presName="parentLeftMargin" presStyleLbl="node1" presStyleIdx="0" presStyleCnt="4"/>
      <dgm:spPr/>
      <dgm:t>
        <a:bodyPr/>
        <a:lstStyle/>
        <a:p>
          <a:endParaRPr lang="zh-CN" altLang="en-US"/>
        </a:p>
      </dgm:t>
    </dgm:pt>
    <dgm:pt modelId="{3E8468C5-6D5F-4C73-B5F9-7D803173B093}" type="pres">
      <dgm:prSet presAssocID="{FA9BE65D-1665-4DE7-A5A9-EA66DDC43AEC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F694104-4901-4295-873A-BF1EDEF62B01}" type="pres">
      <dgm:prSet presAssocID="{FA9BE65D-1665-4DE7-A5A9-EA66DDC43AEC}" presName="negativeSpace" presStyleCnt="0"/>
      <dgm:spPr/>
    </dgm:pt>
    <dgm:pt modelId="{57B42A8F-DBF7-4C20-AD4D-AB451BEAEB01}" type="pres">
      <dgm:prSet presAssocID="{FA9BE65D-1665-4DE7-A5A9-EA66DDC43AEC}" presName="childText" presStyleLbl="conFgAcc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65C659B-DB04-4319-B163-7C04EFF63F04}" type="pres">
      <dgm:prSet presAssocID="{9CCACC1B-9B9B-4D93-839D-80E009C0F074}" presName="spaceBetweenRectangles" presStyleCnt="0"/>
      <dgm:spPr/>
    </dgm:pt>
    <dgm:pt modelId="{967E8F13-8D5F-4147-B7B4-3E7A9E94D426}" type="pres">
      <dgm:prSet presAssocID="{495FCD1F-5001-4D1D-B65C-5880D0C68462}" presName="parentLin" presStyleCnt="0"/>
      <dgm:spPr/>
    </dgm:pt>
    <dgm:pt modelId="{56632250-9CD7-40C7-BD8E-FC400A9178A1}" type="pres">
      <dgm:prSet presAssocID="{495FCD1F-5001-4D1D-B65C-5880D0C68462}" presName="parentLeftMargin" presStyleLbl="node1" presStyleIdx="0" presStyleCnt="4"/>
      <dgm:spPr/>
      <dgm:t>
        <a:bodyPr/>
        <a:lstStyle/>
        <a:p>
          <a:endParaRPr lang="zh-CN" altLang="en-US"/>
        </a:p>
      </dgm:t>
    </dgm:pt>
    <dgm:pt modelId="{B03638E1-A822-4719-A7A5-EFCD17351F94}" type="pres">
      <dgm:prSet presAssocID="{495FCD1F-5001-4D1D-B65C-5880D0C68462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94742EB-1FB7-41D3-A7A4-92067C2FCB98}" type="pres">
      <dgm:prSet presAssocID="{495FCD1F-5001-4D1D-B65C-5880D0C68462}" presName="negativeSpace" presStyleCnt="0"/>
      <dgm:spPr/>
    </dgm:pt>
    <dgm:pt modelId="{C44546D6-0F12-43D1-B026-951FD4C56D22}" type="pres">
      <dgm:prSet presAssocID="{495FCD1F-5001-4D1D-B65C-5880D0C68462}" presName="childText" presStyleLbl="conFgAcc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F0742F8-B0A7-4137-9604-CAFC6AB6AD42}" type="pres">
      <dgm:prSet presAssocID="{E1793C8C-0E0B-4949-B10A-EC2469B29AD8}" presName="spaceBetweenRectangles" presStyleCnt="0"/>
      <dgm:spPr/>
    </dgm:pt>
    <dgm:pt modelId="{48D7E3C4-27EE-4E8B-99E7-34D8DCD513AB}" type="pres">
      <dgm:prSet presAssocID="{7F128A10-7480-490E-863E-6FD43366A796}" presName="parentLin" presStyleCnt="0"/>
      <dgm:spPr/>
    </dgm:pt>
    <dgm:pt modelId="{68701E43-4849-4790-BFBE-99D0B6AE76DF}" type="pres">
      <dgm:prSet presAssocID="{7F128A10-7480-490E-863E-6FD43366A796}" presName="parentLeftMargin" presStyleLbl="node1" presStyleIdx="1" presStyleCnt="4"/>
      <dgm:spPr/>
      <dgm:t>
        <a:bodyPr/>
        <a:lstStyle/>
        <a:p>
          <a:endParaRPr lang="zh-CN" altLang="en-US"/>
        </a:p>
      </dgm:t>
    </dgm:pt>
    <dgm:pt modelId="{FA74A365-38F6-4CB2-A67B-EBFE535FA3A6}" type="pres">
      <dgm:prSet presAssocID="{7F128A10-7480-490E-863E-6FD43366A796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79B386D-8C41-49E5-86AE-EF8DE5651403}" type="pres">
      <dgm:prSet presAssocID="{7F128A10-7480-490E-863E-6FD43366A796}" presName="negativeSpace" presStyleCnt="0"/>
      <dgm:spPr/>
    </dgm:pt>
    <dgm:pt modelId="{10680E76-DC9A-4195-A5ED-59239CCE1C4E}" type="pres">
      <dgm:prSet presAssocID="{7F128A10-7480-490E-863E-6FD43366A796}" presName="childText" presStyleLbl="conFgAcc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442CAAF-A948-4ACE-A8AE-519B3E196A95}" type="pres">
      <dgm:prSet presAssocID="{E73B05AB-82F4-451B-8CBD-91D5BF5E7758}" presName="spaceBetweenRectangles" presStyleCnt="0"/>
      <dgm:spPr/>
    </dgm:pt>
    <dgm:pt modelId="{734992AD-BCCB-42B1-9FAC-502732F7B166}" type="pres">
      <dgm:prSet presAssocID="{402CE517-A602-495F-B328-7AF1803B359D}" presName="parentLin" presStyleCnt="0"/>
      <dgm:spPr/>
    </dgm:pt>
    <dgm:pt modelId="{5010338D-2FFF-467A-9413-F9B42B52F50C}" type="pres">
      <dgm:prSet presAssocID="{402CE517-A602-495F-B328-7AF1803B359D}" presName="parentLeftMargin" presStyleLbl="node1" presStyleIdx="2" presStyleCnt="4"/>
      <dgm:spPr/>
      <dgm:t>
        <a:bodyPr/>
        <a:lstStyle/>
        <a:p>
          <a:endParaRPr lang="zh-CN" altLang="en-US"/>
        </a:p>
      </dgm:t>
    </dgm:pt>
    <dgm:pt modelId="{9DC63130-AAC4-4AB4-B767-4E74A009F6F9}" type="pres">
      <dgm:prSet presAssocID="{402CE517-A602-495F-B328-7AF1803B359D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EED0DFA-27EB-41ED-9D02-B01053F92AC0}" type="pres">
      <dgm:prSet presAssocID="{402CE517-A602-495F-B328-7AF1803B359D}" presName="negativeSpace" presStyleCnt="0"/>
      <dgm:spPr/>
    </dgm:pt>
    <dgm:pt modelId="{7070308E-A447-4012-9F22-80617841F222}" type="pres">
      <dgm:prSet presAssocID="{402CE517-A602-495F-B328-7AF1803B359D}" presName="childText" presStyleLbl="conFgAcc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0A7AAED-A6A9-4948-B8CD-3182F6C00AD6}" srcId="{402CE517-A602-495F-B328-7AF1803B359D}" destId="{AF493F95-2DEB-40E3-AC66-B0E92ABCE278}" srcOrd="0" destOrd="0" parTransId="{B44E03E8-8715-405F-821D-4FFB346210A8}" sibTransId="{46037980-1D90-4A9F-AA5D-3CF392A205C2}"/>
    <dgm:cxn modelId="{82A1F798-592E-4228-84BA-870BE186BB86}" type="presOf" srcId="{402CE517-A602-495F-B328-7AF1803B359D}" destId="{5010338D-2FFF-467A-9413-F9B42B52F50C}" srcOrd="0" destOrd="0" presId="urn:microsoft.com/office/officeart/2005/8/layout/list1"/>
    <dgm:cxn modelId="{8F1A8A20-D7B0-46A2-93A5-9F76AE11575B}" type="presOf" srcId="{6D50CB98-E05A-4E99-A758-8AE0828122BD}" destId="{10680E76-DC9A-4195-A5ED-59239CCE1C4E}" srcOrd="0" destOrd="0" presId="urn:microsoft.com/office/officeart/2005/8/layout/list1"/>
    <dgm:cxn modelId="{10736C25-9965-42B4-B51F-AA439739C092}" srcId="{6D3072C1-AD9D-4EF8-9E88-C71A865C310F}" destId="{FA9BE65D-1665-4DE7-A5A9-EA66DDC43AEC}" srcOrd="0" destOrd="0" parTransId="{8BC1C35E-5968-4B00-85FC-777BEB816F98}" sibTransId="{9CCACC1B-9B9B-4D93-839D-80E009C0F074}"/>
    <dgm:cxn modelId="{7F6A0D0F-E63C-47D5-BC85-7542980BF727}" srcId="{6D3072C1-AD9D-4EF8-9E88-C71A865C310F}" destId="{7F128A10-7480-490E-863E-6FD43366A796}" srcOrd="2" destOrd="0" parTransId="{7E234A26-5B8B-4150-9CBA-A9DB696A2433}" sibTransId="{E73B05AB-82F4-451B-8CBD-91D5BF5E7758}"/>
    <dgm:cxn modelId="{3ACE26EE-5CC7-4C2A-9D1D-3EB990A5A539}" srcId="{495FCD1F-5001-4D1D-B65C-5880D0C68462}" destId="{047674DA-4D95-4275-B714-603248D9A1DE}" srcOrd="0" destOrd="0" parTransId="{87ACD191-E785-46DE-B480-DE579C3843A9}" sibTransId="{7BA36320-08AE-4BFF-A919-15F296E2CE8A}"/>
    <dgm:cxn modelId="{290BE295-8FA5-4EA6-AE78-C67688BD4928}" srcId="{6D3072C1-AD9D-4EF8-9E88-C71A865C310F}" destId="{495FCD1F-5001-4D1D-B65C-5880D0C68462}" srcOrd="1" destOrd="0" parTransId="{B0956175-2125-4CDC-9758-3B67EDEEA87D}" sibTransId="{E1793C8C-0E0B-4949-B10A-EC2469B29AD8}"/>
    <dgm:cxn modelId="{011D3A9B-5AE0-4D6B-8948-2CA4BCA2D63B}" srcId="{7F128A10-7480-490E-863E-6FD43366A796}" destId="{6D50CB98-E05A-4E99-A758-8AE0828122BD}" srcOrd="0" destOrd="0" parTransId="{0F7B93AB-1ECD-4045-A25B-04ACEB3992A9}" sibTransId="{4C63B05A-8712-4006-924E-0B85C599BB06}"/>
    <dgm:cxn modelId="{7D87EC3F-591A-4196-8380-062C5253CD90}" type="presOf" srcId="{495FCD1F-5001-4D1D-B65C-5880D0C68462}" destId="{B03638E1-A822-4719-A7A5-EFCD17351F94}" srcOrd="1" destOrd="0" presId="urn:microsoft.com/office/officeart/2005/8/layout/list1"/>
    <dgm:cxn modelId="{5A9BCFB1-C3E0-4FB2-8CFB-6867E523D094}" type="presOf" srcId="{7F128A10-7480-490E-863E-6FD43366A796}" destId="{68701E43-4849-4790-BFBE-99D0B6AE76DF}" srcOrd="0" destOrd="0" presId="urn:microsoft.com/office/officeart/2005/8/layout/list1"/>
    <dgm:cxn modelId="{5B9F8E93-4359-4CB6-839E-B7DE131045DA}" type="presOf" srcId="{F6BE705C-8F32-49F7-85DB-AC689BC3B7CB}" destId="{57B42A8F-DBF7-4C20-AD4D-AB451BEAEB01}" srcOrd="0" destOrd="0" presId="urn:microsoft.com/office/officeart/2005/8/layout/list1"/>
    <dgm:cxn modelId="{CB341D96-93CF-4233-9B37-C5BE847DE751}" type="presOf" srcId="{7F128A10-7480-490E-863E-6FD43366A796}" destId="{FA74A365-38F6-4CB2-A67B-EBFE535FA3A6}" srcOrd="1" destOrd="0" presId="urn:microsoft.com/office/officeart/2005/8/layout/list1"/>
    <dgm:cxn modelId="{2F00B568-F3B7-4FF6-8AAC-9A3A39A8D9B8}" srcId="{6D3072C1-AD9D-4EF8-9E88-C71A865C310F}" destId="{402CE517-A602-495F-B328-7AF1803B359D}" srcOrd="3" destOrd="0" parTransId="{3C6ECC37-879E-4791-A805-A5889021D7B2}" sibTransId="{2294B02C-3441-4601-A540-DAFC7C7EDF2E}"/>
    <dgm:cxn modelId="{32DC794C-9A07-4A8D-B86B-00F247D7A2B8}" srcId="{FA9BE65D-1665-4DE7-A5A9-EA66DDC43AEC}" destId="{F6BE705C-8F32-49F7-85DB-AC689BC3B7CB}" srcOrd="0" destOrd="0" parTransId="{FCA77DF8-A059-424C-B492-2603FCF2D7CE}" sibTransId="{08B4465F-8433-451A-8D76-370E45F479E6}"/>
    <dgm:cxn modelId="{954AE2C3-F9CF-4B3A-ACA0-356199195037}" type="presOf" srcId="{047674DA-4D95-4275-B714-603248D9A1DE}" destId="{C44546D6-0F12-43D1-B026-951FD4C56D22}" srcOrd="0" destOrd="0" presId="urn:microsoft.com/office/officeart/2005/8/layout/list1"/>
    <dgm:cxn modelId="{616595BE-66DF-453A-A038-AD8F39573300}" type="presOf" srcId="{402CE517-A602-495F-B328-7AF1803B359D}" destId="{9DC63130-AAC4-4AB4-B767-4E74A009F6F9}" srcOrd="1" destOrd="0" presId="urn:microsoft.com/office/officeart/2005/8/layout/list1"/>
    <dgm:cxn modelId="{9B54E561-65FA-483F-BFFF-4A2862FA7214}" type="presOf" srcId="{6D3072C1-AD9D-4EF8-9E88-C71A865C310F}" destId="{6878489C-72BE-43A0-8911-73BB5639037C}" srcOrd="0" destOrd="0" presId="urn:microsoft.com/office/officeart/2005/8/layout/list1"/>
    <dgm:cxn modelId="{582F5D66-98C8-41F4-A50D-898DAD1FDD78}" type="presOf" srcId="{FA9BE65D-1665-4DE7-A5A9-EA66DDC43AEC}" destId="{F550AE0B-8BBC-4B81-85A3-1A2FA2F2FBAC}" srcOrd="0" destOrd="0" presId="urn:microsoft.com/office/officeart/2005/8/layout/list1"/>
    <dgm:cxn modelId="{B8473202-AD9F-46BC-BF74-3A6F4B2633ED}" type="presOf" srcId="{AF493F95-2DEB-40E3-AC66-B0E92ABCE278}" destId="{7070308E-A447-4012-9F22-80617841F222}" srcOrd="0" destOrd="0" presId="urn:microsoft.com/office/officeart/2005/8/layout/list1"/>
    <dgm:cxn modelId="{5C23AD33-3958-45C3-AE41-2285045AB398}" type="presOf" srcId="{FA9BE65D-1665-4DE7-A5A9-EA66DDC43AEC}" destId="{3E8468C5-6D5F-4C73-B5F9-7D803173B093}" srcOrd="1" destOrd="0" presId="urn:microsoft.com/office/officeart/2005/8/layout/list1"/>
    <dgm:cxn modelId="{41036B52-EA5B-4881-A188-46B8DB52C6AB}" type="presOf" srcId="{495FCD1F-5001-4D1D-B65C-5880D0C68462}" destId="{56632250-9CD7-40C7-BD8E-FC400A9178A1}" srcOrd="0" destOrd="0" presId="urn:microsoft.com/office/officeart/2005/8/layout/list1"/>
    <dgm:cxn modelId="{B9524687-51A3-465C-9F98-0758F1D96526}" type="presParOf" srcId="{6878489C-72BE-43A0-8911-73BB5639037C}" destId="{70686E75-69EE-4085-B995-9899846C7BF9}" srcOrd="0" destOrd="0" presId="urn:microsoft.com/office/officeart/2005/8/layout/list1"/>
    <dgm:cxn modelId="{0B87065C-B034-4B80-B1B4-9C2A564DFCCC}" type="presParOf" srcId="{70686E75-69EE-4085-B995-9899846C7BF9}" destId="{F550AE0B-8BBC-4B81-85A3-1A2FA2F2FBAC}" srcOrd="0" destOrd="0" presId="urn:microsoft.com/office/officeart/2005/8/layout/list1"/>
    <dgm:cxn modelId="{A5A710B4-128C-471E-9B3F-92FF6146F744}" type="presParOf" srcId="{70686E75-69EE-4085-B995-9899846C7BF9}" destId="{3E8468C5-6D5F-4C73-B5F9-7D803173B093}" srcOrd="1" destOrd="0" presId="urn:microsoft.com/office/officeart/2005/8/layout/list1"/>
    <dgm:cxn modelId="{44683D2F-C4E3-4C16-8784-817B5819BABA}" type="presParOf" srcId="{6878489C-72BE-43A0-8911-73BB5639037C}" destId="{7F694104-4901-4295-873A-BF1EDEF62B01}" srcOrd="1" destOrd="0" presId="urn:microsoft.com/office/officeart/2005/8/layout/list1"/>
    <dgm:cxn modelId="{CABC260D-482E-4388-A102-AE87666A50ED}" type="presParOf" srcId="{6878489C-72BE-43A0-8911-73BB5639037C}" destId="{57B42A8F-DBF7-4C20-AD4D-AB451BEAEB01}" srcOrd="2" destOrd="0" presId="urn:microsoft.com/office/officeart/2005/8/layout/list1"/>
    <dgm:cxn modelId="{9F812DD9-B2EB-483F-8441-57B9C6E0422F}" type="presParOf" srcId="{6878489C-72BE-43A0-8911-73BB5639037C}" destId="{365C659B-DB04-4319-B163-7C04EFF63F04}" srcOrd="3" destOrd="0" presId="urn:microsoft.com/office/officeart/2005/8/layout/list1"/>
    <dgm:cxn modelId="{F473CBD1-DF05-42C4-BC69-1777C95FE734}" type="presParOf" srcId="{6878489C-72BE-43A0-8911-73BB5639037C}" destId="{967E8F13-8D5F-4147-B7B4-3E7A9E94D426}" srcOrd="4" destOrd="0" presId="urn:microsoft.com/office/officeart/2005/8/layout/list1"/>
    <dgm:cxn modelId="{D2898347-0A27-4FA6-A052-AA9A90F55AFE}" type="presParOf" srcId="{967E8F13-8D5F-4147-B7B4-3E7A9E94D426}" destId="{56632250-9CD7-40C7-BD8E-FC400A9178A1}" srcOrd="0" destOrd="0" presId="urn:microsoft.com/office/officeart/2005/8/layout/list1"/>
    <dgm:cxn modelId="{E32025CC-0001-410C-9293-1F38E67681C0}" type="presParOf" srcId="{967E8F13-8D5F-4147-B7B4-3E7A9E94D426}" destId="{B03638E1-A822-4719-A7A5-EFCD17351F94}" srcOrd="1" destOrd="0" presId="urn:microsoft.com/office/officeart/2005/8/layout/list1"/>
    <dgm:cxn modelId="{AD240C52-8ED1-45E1-BFA4-1DCE73FB6321}" type="presParOf" srcId="{6878489C-72BE-43A0-8911-73BB5639037C}" destId="{F94742EB-1FB7-41D3-A7A4-92067C2FCB98}" srcOrd="5" destOrd="0" presId="urn:microsoft.com/office/officeart/2005/8/layout/list1"/>
    <dgm:cxn modelId="{15EF6E63-9767-442A-8C6A-B9186C7A5880}" type="presParOf" srcId="{6878489C-72BE-43A0-8911-73BB5639037C}" destId="{C44546D6-0F12-43D1-B026-951FD4C56D22}" srcOrd="6" destOrd="0" presId="urn:microsoft.com/office/officeart/2005/8/layout/list1"/>
    <dgm:cxn modelId="{511EF9C8-6BD8-40B2-BB1B-7ECF3663499B}" type="presParOf" srcId="{6878489C-72BE-43A0-8911-73BB5639037C}" destId="{5F0742F8-B0A7-4137-9604-CAFC6AB6AD42}" srcOrd="7" destOrd="0" presId="urn:microsoft.com/office/officeart/2005/8/layout/list1"/>
    <dgm:cxn modelId="{4818BB38-57F0-4024-8E59-8C2924EC2F76}" type="presParOf" srcId="{6878489C-72BE-43A0-8911-73BB5639037C}" destId="{48D7E3C4-27EE-4E8B-99E7-34D8DCD513AB}" srcOrd="8" destOrd="0" presId="urn:microsoft.com/office/officeart/2005/8/layout/list1"/>
    <dgm:cxn modelId="{9D1E957E-EA78-4451-A370-1A80DE260B0D}" type="presParOf" srcId="{48D7E3C4-27EE-4E8B-99E7-34D8DCD513AB}" destId="{68701E43-4849-4790-BFBE-99D0B6AE76DF}" srcOrd="0" destOrd="0" presId="urn:microsoft.com/office/officeart/2005/8/layout/list1"/>
    <dgm:cxn modelId="{B1AB0A2A-27BA-4599-8B68-CB86C7CE65D7}" type="presParOf" srcId="{48D7E3C4-27EE-4E8B-99E7-34D8DCD513AB}" destId="{FA74A365-38F6-4CB2-A67B-EBFE535FA3A6}" srcOrd="1" destOrd="0" presId="urn:microsoft.com/office/officeart/2005/8/layout/list1"/>
    <dgm:cxn modelId="{F886AF7D-9FF2-4B34-98BA-413EF9712D37}" type="presParOf" srcId="{6878489C-72BE-43A0-8911-73BB5639037C}" destId="{279B386D-8C41-49E5-86AE-EF8DE5651403}" srcOrd="9" destOrd="0" presId="urn:microsoft.com/office/officeart/2005/8/layout/list1"/>
    <dgm:cxn modelId="{F5CCCDFE-1941-4568-991F-BD100E6ED39F}" type="presParOf" srcId="{6878489C-72BE-43A0-8911-73BB5639037C}" destId="{10680E76-DC9A-4195-A5ED-59239CCE1C4E}" srcOrd="10" destOrd="0" presId="urn:microsoft.com/office/officeart/2005/8/layout/list1"/>
    <dgm:cxn modelId="{CA360188-72F6-4480-BB6E-0D456C115A17}" type="presParOf" srcId="{6878489C-72BE-43A0-8911-73BB5639037C}" destId="{1442CAAF-A948-4ACE-A8AE-519B3E196A95}" srcOrd="11" destOrd="0" presId="urn:microsoft.com/office/officeart/2005/8/layout/list1"/>
    <dgm:cxn modelId="{80F71180-E2D1-406F-8BAB-FE791C658157}" type="presParOf" srcId="{6878489C-72BE-43A0-8911-73BB5639037C}" destId="{734992AD-BCCB-42B1-9FAC-502732F7B166}" srcOrd="12" destOrd="0" presId="urn:microsoft.com/office/officeart/2005/8/layout/list1"/>
    <dgm:cxn modelId="{7ECCED16-5251-42BB-BC48-A52B5D01903C}" type="presParOf" srcId="{734992AD-BCCB-42B1-9FAC-502732F7B166}" destId="{5010338D-2FFF-467A-9413-F9B42B52F50C}" srcOrd="0" destOrd="0" presId="urn:microsoft.com/office/officeart/2005/8/layout/list1"/>
    <dgm:cxn modelId="{63306FA0-ED5F-4685-9F1A-159E118A6263}" type="presParOf" srcId="{734992AD-BCCB-42B1-9FAC-502732F7B166}" destId="{9DC63130-AAC4-4AB4-B767-4E74A009F6F9}" srcOrd="1" destOrd="0" presId="urn:microsoft.com/office/officeart/2005/8/layout/list1"/>
    <dgm:cxn modelId="{E33D898E-1AE8-4756-814B-55145A21BB3B}" type="presParOf" srcId="{6878489C-72BE-43A0-8911-73BB5639037C}" destId="{4EED0DFA-27EB-41ED-9D02-B01053F92AC0}" srcOrd="13" destOrd="0" presId="urn:microsoft.com/office/officeart/2005/8/layout/list1"/>
    <dgm:cxn modelId="{EF18724E-F75B-4381-A407-013247D275E5}" type="presParOf" srcId="{6878489C-72BE-43A0-8911-73BB5639037C}" destId="{7070308E-A447-4012-9F22-80617841F222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F854FE-8409-471A-B9D3-F50D6A54FAC9}">
      <dsp:nvSpPr>
        <dsp:cNvPr id="0" name=""/>
        <dsp:cNvSpPr/>
      </dsp:nvSpPr>
      <dsp:spPr>
        <a:xfrm>
          <a:off x="0" y="219924"/>
          <a:ext cx="10241272" cy="11907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4836" tIns="249936" rIns="794836" bIns="142240" numCol="1" spcCol="1270" anchor="t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latin typeface="+mn-lt"/>
              <a:ea typeface="+mn-ea"/>
              <a:cs typeface="+mn-ea"/>
              <a:sym typeface="+mn-lt"/>
            </a:rPr>
            <a:t>glance-client</a:t>
          </a:r>
          <a:r>
            <a:rPr lang="zh-CN" sz="2000" kern="1200" dirty="0" smtClean="0">
              <a:latin typeface="+mn-lt"/>
              <a:ea typeface="+mn-ea"/>
              <a:cs typeface="+mn-ea"/>
              <a:sym typeface="+mn-lt"/>
            </a:rPr>
            <a:t>，使用</a:t>
          </a:r>
          <a:r>
            <a:rPr lang="en-US" sz="2000" kern="1200" dirty="0" smtClean="0">
              <a:latin typeface="+mn-lt"/>
              <a:ea typeface="+mn-ea"/>
              <a:cs typeface="+mn-ea"/>
              <a:sym typeface="+mn-lt"/>
            </a:rPr>
            <a:t>Glance</a:t>
          </a:r>
          <a:r>
            <a:rPr lang="zh-CN" sz="2000" kern="1200" dirty="0" smtClean="0">
              <a:latin typeface="+mn-lt"/>
              <a:ea typeface="+mn-ea"/>
              <a:cs typeface="+mn-ea"/>
              <a:sym typeface="+mn-lt"/>
            </a:rPr>
            <a:t>服务器的任何应用程序，接收请求并调用</a:t>
          </a:r>
          <a:r>
            <a:rPr lang="en-US" sz="2000" kern="1200" dirty="0" smtClean="0">
              <a:latin typeface="+mn-lt"/>
              <a:ea typeface="+mn-ea"/>
              <a:cs typeface="+mn-ea"/>
              <a:sym typeface="+mn-lt"/>
            </a:rPr>
            <a:t>glance-</a:t>
          </a:r>
          <a:r>
            <a:rPr lang="en-US" sz="2000" kern="1200" dirty="0" err="1" smtClean="0">
              <a:latin typeface="+mn-lt"/>
              <a:ea typeface="+mn-ea"/>
              <a:cs typeface="+mn-ea"/>
              <a:sym typeface="+mn-lt"/>
            </a:rPr>
            <a:t>api</a:t>
          </a:r>
          <a:r>
            <a:rPr lang="zh-CN" sz="2000" kern="1200" dirty="0" smtClean="0">
              <a:latin typeface="+mn-lt"/>
              <a:ea typeface="+mn-ea"/>
              <a:cs typeface="+mn-ea"/>
              <a:sym typeface="+mn-lt"/>
            </a:rPr>
            <a:t>。</a:t>
          </a:r>
          <a:endParaRPr lang="zh-CN" sz="2000" kern="1200" dirty="0">
            <a:latin typeface="+mn-lt"/>
            <a:ea typeface="+mn-ea"/>
            <a:cs typeface="+mn-ea"/>
            <a:sym typeface="+mn-lt"/>
          </a:endParaRPr>
        </a:p>
      </dsp:txBody>
      <dsp:txXfrm>
        <a:off x="0" y="219924"/>
        <a:ext cx="10241272" cy="1190700"/>
      </dsp:txXfrm>
    </dsp:sp>
    <dsp:sp modelId="{AAEF2233-29CC-400B-BC41-661B3A389EB7}">
      <dsp:nvSpPr>
        <dsp:cNvPr id="0" name=""/>
        <dsp:cNvSpPr/>
      </dsp:nvSpPr>
      <dsp:spPr>
        <a:xfrm>
          <a:off x="512063" y="42804"/>
          <a:ext cx="7168890" cy="3542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0967" tIns="0" rIns="270967" bIns="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+mn-lt"/>
              <a:ea typeface="+mn-ea"/>
              <a:cs typeface="+mn-ea"/>
              <a:sym typeface="+mn-lt"/>
            </a:rPr>
            <a:t>C</a:t>
          </a:r>
          <a:r>
            <a:rPr lang="zh-CN" sz="2000" kern="1200" dirty="0" smtClean="0">
              <a:latin typeface="+mn-lt"/>
              <a:ea typeface="+mn-ea"/>
              <a:cs typeface="+mn-ea"/>
              <a:sym typeface="+mn-lt"/>
            </a:rPr>
            <a:t>lient</a:t>
          </a:r>
          <a:endParaRPr lang="zh-CN" sz="2000" kern="1200" dirty="0">
            <a:latin typeface="+mn-lt"/>
            <a:ea typeface="+mn-ea"/>
            <a:cs typeface="+mn-ea"/>
            <a:sym typeface="+mn-lt"/>
          </a:endParaRPr>
        </a:p>
      </dsp:txBody>
      <dsp:txXfrm>
        <a:off x="529356" y="60097"/>
        <a:ext cx="7134304" cy="319654"/>
      </dsp:txXfrm>
    </dsp:sp>
    <dsp:sp modelId="{9446246A-20E6-40ED-A0B9-B24F474006AD}">
      <dsp:nvSpPr>
        <dsp:cNvPr id="0" name=""/>
        <dsp:cNvSpPr/>
      </dsp:nvSpPr>
      <dsp:spPr>
        <a:xfrm>
          <a:off x="0" y="1652544"/>
          <a:ext cx="10241272" cy="793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2451115"/>
              <a:satOff val="-3409"/>
              <a:lumOff val="-130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4836" tIns="249936" rIns="794836" bIns="142240" numCol="1" spcCol="1270" anchor="t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smtClean="0">
              <a:latin typeface="+mn-lt"/>
              <a:ea typeface="+mn-ea"/>
              <a:cs typeface="+mn-ea"/>
              <a:sym typeface="+mn-lt"/>
            </a:rPr>
            <a:t>glance-api </a:t>
          </a:r>
          <a:r>
            <a:rPr lang="zh-CN" sz="2000" kern="1200" smtClean="0">
              <a:latin typeface="+mn-lt"/>
              <a:ea typeface="+mn-ea"/>
              <a:cs typeface="+mn-ea"/>
              <a:sym typeface="+mn-lt"/>
            </a:rPr>
            <a:t>，通过</a:t>
          </a:r>
          <a:r>
            <a:rPr lang="en-US" sz="2000" kern="1200" smtClean="0">
              <a:latin typeface="+mn-lt"/>
              <a:ea typeface="+mn-ea"/>
              <a:cs typeface="+mn-ea"/>
              <a:sym typeface="+mn-lt"/>
            </a:rPr>
            <a:t>REST</a:t>
          </a:r>
          <a:r>
            <a:rPr lang="zh-CN" sz="2000" kern="1200" smtClean="0">
              <a:latin typeface="+mn-lt"/>
              <a:ea typeface="+mn-ea"/>
              <a:cs typeface="+mn-ea"/>
              <a:sym typeface="+mn-lt"/>
            </a:rPr>
            <a:t>接口对外开放</a:t>
          </a:r>
          <a:r>
            <a:rPr lang="en-US" sz="2000" kern="1200" smtClean="0">
              <a:latin typeface="+mn-lt"/>
              <a:ea typeface="+mn-ea"/>
              <a:cs typeface="+mn-ea"/>
              <a:sym typeface="+mn-lt"/>
            </a:rPr>
            <a:t>Glance</a:t>
          </a:r>
          <a:r>
            <a:rPr lang="zh-CN" sz="2000" kern="1200" smtClean="0">
              <a:latin typeface="+mn-lt"/>
              <a:ea typeface="+mn-ea"/>
              <a:cs typeface="+mn-ea"/>
              <a:sym typeface="+mn-lt"/>
            </a:rPr>
            <a:t>功能，接收请求。</a:t>
          </a:r>
          <a:endParaRPr lang="zh-CN" sz="2000" kern="1200">
            <a:latin typeface="+mn-lt"/>
            <a:ea typeface="+mn-ea"/>
            <a:cs typeface="+mn-ea"/>
            <a:sym typeface="+mn-lt"/>
          </a:endParaRPr>
        </a:p>
      </dsp:txBody>
      <dsp:txXfrm>
        <a:off x="0" y="1652544"/>
        <a:ext cx="10241272" cy="793800"/>
      </dsp:txXfrm>
    </dsp:sp>
    <dsp:sp modelId="{FF964F35-C560-4D74-90CD-782C8A58CE87}">
      <dsp:nvSpPr>
        <dsp:cNvPr id="0" name=""/>
        <dsp:cNvSpPr/>
      </dsp:nvSpPr>
      <dsp:spPr>
        <a:xfrm>
          <a:off x="512063" y="1475424"/>
          <a:ext cx="7168890" cy="354240"/>
        </a:xfrm>
        <a:prstGeom prst="roundRect">
          <a:avLst/>
        </a:prstGeom>
        <a:solidFill>
          <a:schemeClr val="accent5">
            <a:hueOff val="-2451115"/>
            <a:satOff val="-3409"/>
            <a:lumOff val="-130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0967" tIns="0" rIns="270967" bIns="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>
              <a:latin typeface="+mn-lt"/>
              <a:ea typeface="+mn-ea"/>
              <a:cs typeface="+mn-ea"/>
              <a:sym typeface="+mn-lt"/>
            </a:rPr>
            <a:t>REST API</a:t>
          </a:r>
          <a:endParaRPr lang="zh-CN" altLang="en-US" sz="2000" kern="1200" dirty="0">
            <a:latin typeface="+mn-lt"/>
            <a:ea typeface="+mn-ea"/>
            <a:cs typeface="+mn-ea"/>
            <a:sym typeface="+mn-lt"/>
          </a:endParaRPr>
        </a:p>
      </dsp:txBody>
      <dsp:txXfrm>
        <a:off x="529356" y="1492717"/>
        <a:ext cx="7134304" cy="319654"/>
      </dsp:txXfrm>
    </dsp:sp>
    <dsp:sp modelId="{F64F4D81-47B6-446D-BC4F-6E79E6C6160C}">
      <dsp:nvSpPr>
        <dsp:cNvPr id="0" name=""/>
        <dsp:cNvSpPr/>
      </dsp:nvSpPr>
      <dsp:spPr>
        <a:xfrm>
          <a:off x="0" y="2688265"/>
          <a:ext cx="10241272" cy="11907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4902230"/>
              <a:satOff val="-6819"/>
              <a:lumOff val="-261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4836" tIns="249936" rIns="794836" bIns="142240" numCol="1" spcCol="1270" anchor="t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2000" kern="1200" dirty="0" smtClean="0">
              <a:latin typeface="+mn-lt"/>
              <a:ea typeface="+mn-ea"/>
              <a:cs typeface="+mn-ea"/>
              <a:sym typeface="+mn-lt"/>
            </a:rPr>
            <a:t>管理</a:t>
          </a:r>
          <a:r>
            <a:rPr lang="en-US" sz="2000" kern="1200" dirty="0" smtClean="0">
              <a:latin typeface="+mn-lt"/>
              <a:ea typeface="+mn-ea"/>
              <a:cs typeface="+mn-ea"/>
              <a:sym typeface="+mn-lt"/>
            </a:rPr>
            <a:t>Glance</a:t>
          </a:r>
          <a:r>
            <a:rPr lang="zh-CN" sz="2000" kern="1200" dirty="0" smtClean="0">
              <a:latin typeface="+mn-lt"/>
              <a:ea typeface="+mn-ea"/>
              <a:cs typeface="+mn-ea"/>
              <a:sym typeface="+mn-lt"/>
            </a:rPr>
            <a:t>内部服务器，</a:t>
          </a:r>
          <a:r>
            <a:rPr lang="en-US" sz="2000" kern="1200" dirty="0" smtClean="0">
              <a:latin typeface="+mn-lt"/>
              <a:ea typeface="+mn-ea"/>
              <a:cs typeface="+mn-ea"/>
              <a:sym typeface="+mn-lt"/>
            </a:rPr>
            <a:t> Glance Domain Controller</a:t>
          </a:r>
          <a:r>
            <a:rPr lang="zh-CN" sz="2000" kern="1200" dirty="0" smtClean="0">
              <a:latin typeface="+mn-lt"/>
              <a:ea typeface="+mn-ea"/>
              <a:cs typeface="+mn-ea"/>
              <a:sym typeface="+mn-lt"/>
            </a:rPr>
            <a:t>分层实现特定任务，如认证、事件通知、策略控制和数据库连接等。</a:t>
          </a:r>
          <a:endParaRPr lang="zh-CN" sz="2000" kern="1200" dirty="0">
            <a:latin typeface="+mn-lt"/>
            <a:ea typeface="+mn-ea"/>
            <a:cs typeface="+mn-ea"/>
            <a:sym typeface="+mn-lt"/>
          </a:endParaRPr>
        </a:p>
      </dsp:txBody>
      <dsp:txXfrm>
        <a:off x="0" y="2688265"/>
        <a:ext cx="10241272" cy="1190700"/>
      </dsp:txXfrm>
    </dsp:sp>
    <dsp:sp modelId="{E46ADDD4-7AFA-48E8-9F09-069CCDB39735}">
      <dsp:nvSpPr>
        <dsp:cNvPr id="0" name=""/>
        <dsp:cNvSpPr/>
      </dsp:nvSpPr>
      <dsp:spPr>
        <a:xfrm>
          <a:off x="512063" y="2511145"/>
          <a:ext cx="7168890" cy="354240"/>
        </a:xfrm>
        <a:prstGeom prst="roundRect">
          <a:avLst/>
        </a:prstGeom>
        <a:solidFill>
          <a:schemeClr val="accent5">
            <a:hueOff val="-4902230"/>
            <a:satOff val="-6819"/>
            <a:lumOff val="-26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0967" tIns="0" rIns="270967" bIns="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+mn-lt"/>
              <a:ea typeface="+mn-ea"/>
              <a:cs typeface="+mn-ea"/>
              <a:sym typeface="+mn-lt"/>
            </a:rPr>
            <a:t>Glance Domain Controller</a:t>
          </a:r>
          <a:endParaRPr lang="zh-CN" sz="2000" kern="1200" dirty="0">
            <a:latin typeface="+mn-lt"/>
            <a:ea typeface="+mn-ea"/>
            <a:cs typeface="+mn-ea"/>
            <a:sym typeface="+mn-lt"/>
          </a:endParaRPr>
        </a:p>
      </dsp:txBody>
      <dsp:txXfrm>
        <a:off x="529356" y="2528438"/>
        <a:ext cx="7134304" cy="319654"/>
      </dsp:txXfrm>
    </dsp:sp>
    <dsp:sp modelId="{174F1A75-8698-4D16-B167-2EA8A10371E5}">
      <dsp:nvSpPr>
        <dsp:cNvPr id="0" name=""/>
        <dsp:cNvSpPr/>
      </dsp:nvSpPr>
      <dsp:spPr>
        <a:xfrm>
          <a:off x="0" y="4120885"/>
          <a:ext cx="10241272" cy="793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4836" tIns="249936" rIns="794836" bIns="142240" numCol="1" spcCol="1270" anchor="t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2000" kern="1200" dirty="0" smtClean="0">
              <a:latin typeface="+mn-lt"/>
              <a:ea typeface="+mn-ea"/>
              <a:cs typeface="+mn-ea"/>
              <a:sym typeface="+mn-lt"/>
            </a:rPr>
            <a:t>实现</a:t>
          </a:r>
          <a:r>
            <a:rPr lang="en-US" sz="2000" kern="1200" dirty="0" smtClean="0">
              <a:latin typeface="+mn-lt"/>
              <a:ea typeface="+mn-ea"/>
              <a:cs typeface="+mn-ea"/>
              <a:sym typeface="+mn-lt"/>
            </a:rPr>
            <a:t>Glance Domain Controller</a:t>
          </a:r>
          <a:r>
            <a:rPr lang="zh-CN" sz="2000" kern="1200" dirty="0" smtClean="0">
              <a:latin typeface="+mn-lt"/>
              <a:ea typeface="+mn-ea"/>
              <a:cs typeface="+mn-ea"/>
              <a:sym typeface="+mn-lt"/>
            </a:rPr>
            <a:t>与</a:t>
          </a:r>
          <a:r>
            <a:rPr lang="en-US" sz="2000" kern="1200" dirty="0" smtClean="0">
              <a:latin typeface="+mn-lt"/>
              <a:ea typeface="+mn-ea"/>
              <a:cs typeface="+mn-ea"/>
              <a:sym typeface="+mn-lt"/>
            </a:rPr>
            <a:t>DAL</a:t>
          </a:r>
          <a:r>
            <a:rPr lang="zh-CN" sz="2000" kern="1200" dirty="0" smtClean="0">
              <a:latin typeface="+mn-lt"/>
              <a:ea typeface="+mn-ea"/>
              <a:cs typeface="+mn-ea"/>
              <a:sym typeface="+mn-lt"/>
            </a:rPr>
            <a:t>之间的安全访问。</a:t>
          </a:r>
          <a:endParaRPr lang="zh-CN" sz="2000" kern="1200" dirty="0">
            <a:latin typeface="+mn-lt"/>
            <a:ea typeface="+mn-ea"/>
            <a:cs typeface="+mn-ea"/>
            <a:sym typeface="+mn-lt"/>
          </a:endParaRPr>
        </a:p>
      </dsp:txBody>
      <dsp:txXfrm>
        <a:off x="0" y="4120885"/>
        <a:ext cx="10241272" cy="793800"/>
      </dsp:txXfrm>
    </dsp:sp>
    <dsp:sp modelId="{C8FB8F50-44A5-4CA7-A769-0DB97B1899DE}">
      <dsp:nvSpPr>
        <dsp:cNvPr id="0" name=""/>
        <dsp:cNvSpPr/>
      </dsp:nvSpPr>
      <dsp:spPr>
        <a:xfrm>
          <a:off x="512063" y="3943765"/>
          <a:ext cx="7168890" cy="354240"/>
        </a:xfrm>
        <a:prstGeom prst="round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0967" tIns="0" rIns="270967" bIns="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>
              <a:latin typeface="+mn-lt"/>
              <a:ea typeface="+mn-ea"/>
              <a:cs typeface="+mn-ea"/>
              <a:sym typeface="+mn-lt"/>
            </a:rPr>
            <a:t>Registry Layer</a:t>
          </a:r>
          <a:endParaRPr lang="zh-CN" altLang="en-US" sz="2000" kern="1200" dirty="0">
            <a:latin typeface="+mn-lt"/>
            <a:ea typeface="+mn-ea"/>
            <a:cs typeface="+mn-ea"/>
            <a:sym typeface="+mn-lt"/>
          </a:endParaRPr>
        </a:p>
      </dsp:txBody>
      <dsp:txXfrm>
        <a:off x="529356" y="3961058"/>
        <a:ext cx="7134304" cy="31965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EA8626-814C-438B-918F-A7C9A5395D5C}">
      <dsp:nvSpPr>
        <dsp:cNvPr id="0" name=""/>
        <dsp:cNvSpPr/>
      </dsp:nvSpPr>
      <dsp:spPr>
        <a:xfrm>
          <a:off x="0" y="318421"/>
          <a:ext cx="10349284" cy="960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3219" tIns="416560" rIns="803219" bIns="142240" numCol="1" spcCol="1270" anchor="t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2000" kern="1200" dirty="0" smtClean="0">
              <a:latin typeface="+mn-lt"/>
              <a:ea typeface="+mn-ea"/>
              <a:cs typeface="+mn-ea"/>
              <a:sym typeface="+mn-lt"/>
            </a:rPr>
            <a:t>提供</a:t>
          </a:r>
          <a:r>
            <a:rPr lang="en-US" sz="2000" kern="1200" dirty="0" smtClean="0">
              <a:latin typeface="+mn-lt"/>
              <a:ea typeface="+mn-ea"/>
              <a:cs typeface="+mn-ea"/>
              <a:sym typeface="+mn-lt"/>
            </a:rPr>
            <a:t>Glance</a:t>
          </a:r>
          <a:r>
            <a:rPr lang="zh-CN" sz="2000" kern="1200" dirty="0" smtClean="0">
              <a:latin typeface="+mn-lt"/>
              <a:ea typeface="+mn-ea"/>
              <a:cs typeface="+mn-ea"/>
              <a:sym typeface="+mn-lt"/>
            </a:rPr>
            <a:t>与数据库之间的统一</a:t>
          </a:r>
          <a:r>
            <a:rPr lang="en-US" sz="2000" kern="1200" dirty="0" smtClean="0">
              <a:latin typeface="+mn-lt"/>
              <a:ea typeface="+mn-ea"/>
              <a:cs typeface="+mn-ea"/>
              <a:sym typeface="+mn-lt"/>
            </a:rPr>
            <a:t>API</a:t>
          </a:r>
          <a:r>
            <a:rPr lang="zh-CN" sz="2000" kern="1200" dirty="0" smtClean="0">
              <a:latin typeface="+mn-lt"/>
              <a:ea typeface="+mn-ea"/>
              <a:cs typeface="+mn-ea"/>
              <a:sym typeface="+mn-lt"/>
            </a:rPr>
            <a:t>接口。</a:t>
          </a:r>
          <a:endParaRPr lang="zh-CN" sz="2000" kern="1200" dirty="0">
            <a:latin typeface="+mn-lt"/>
            <a:ea typeface="+mn-ea"/>
            <a:cs typeface="+mn-ea"/>
            <a:sym typeface="+mn-lt"/>
          </a:endParaRPr>
        </a:p>
      </dsp:txBody>
      <dsp:txXfrm>
        <a:off x="0" y="318421"/>
        <a:ext cx="10349284" cy="960750"/>
      </dsp:txXfrm>
    </dsp:sp>
    <dsp:sp modelId="{4EDB45BA-DD2C-40B8-9FA7-EED08452DCAA}">
      <dsp:nvSpPr>
        <dsp:cNvPr id="0" name=""/>
        <dsp:cNvSpPr/>
      </dsp:nvSpPr>
      <dsp:spPr>
        <a:xfrm>
          <a:off x="517464" y="23221"/>
          <a:ext cx="7244498" cy="5904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825" tIns="0" rIns="273825" bIns="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000" kern="1200" dirty="0" smtClean="0">
              <a:latin typeface="+mn-lt"/>
              <a:ea typeface="+mn-ea"/>
              <a:cs typeface="+mn-ea"/>
              <a:sym typeface="+mn-lt"/>
            </a:rPr>
            <a:t>Database Abstraction Layer (DAL) </a:t>
          </a:r>
          <a:r>
            <a:rPr lang="en-US" sz="2000" kern="1200" dirty="0" smtClean="0">
              <a:latin typeface="+mn-lt"/>
              <a:ea typeface="+mn-ea"/>
              <a:cs typeface="+mn-ea"/>
              <a:sym typeface="+mn-lt"/>
            </a:rPr>
            <a:t>-</a:t>
          </a:r>
          <a:r>
            <a:rPr lang="zh-CN" sz="2000" kern="1200" dirty="0" smtClean="0">
              <a:latin typeface="+mn-lt"/>
              <a:ea typeface="+mn-ea"/>
              <a:cs typeface="+mn-ea"/>
              <a:sym typeface="+mn-lt"/>
            </a:rPr>
            <a:t>数据库抽象层</a:t>
          </a:r>
          <a:endParaRPr lang="zh-CN" sz="2000" kern="1200" dirty="0">
            <a:latin typeface="+mn-lt"/>
            <a:ea typeface="+mn-ea"/>
            <a:cs typeface="+mn-ea"/>
            <a:sym typeface="+mn-lt"/>
          </a:endParaRPr>
        </a:p>
      </dsp:txBody>
      <dsp:txXfrm>
        <a:off x="546285" y="52042"/>
        <a:ext cx="7186856" cy="532758"/>
      </dsp:txXfrm>
    </dsp:sp>
    <dsp:sp modelId="{295977FB-625F-42F2-9B05-9C5D7CCE1F00}">
      <dsp:nvSpPr>
        <dsp:cNvPr id="0" name=""/>
        <dsp:cNvSpPr/>
      </dsp:nvSpPr>
      <dsp:spPr>
        <a:xfrm>
          <a:off x="0" y="1682371"/>
          <a:ext cx="10349284" cy="960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3676672"/>
              <a:satOff val="-5114"/>
              <a:lumOff val="-196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3219" tIns="416560" rIns="803219" bIns="142240" numCol="1" spcCol="1270" anchor="t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smtClean="0">
              <a:latin typeface="+mn-lt"/>
              <a:ea typeface="+mn-ea"/>
              <a:cs typeface="+mn-ea"/>
              <a:sym typeface="+mn-lt"/>
            </a:rPr>
            <a:t>Glance DB</a:t>
          </a:r>
          <a:r>
            <a:rPr lang="zh-CN" sz="2000" kern="1200" smtClean="0">
              <a:latin typeface="+mn-lt"/>
              <a:ea typeface="+mn-ea"/>
              <a:cs typeface="+mn-ea"/>
              <a:sym typeface="+mn-lt"/>
            </a:rPr>
            <a:t>在所有组件之间共享，存放管理、配置信息等数据。</a:t>
          </a:r>
          <a:endParaRPr lang="zh-CN" sz="2000" kern="1200">
            <a:latin typeface="+mn-lt"/>
            <a:ea typeface="+mn-ea"/>
            <a:cs typeface="+mn-ea"/>
            <a:sym typeface="+mn-lt"/>
          </a:endParaRPr>
        </a:p>
      </dsp:txBody>
      <dsp:txXfrm>
        <a:off x="0" y="1682371"/>
        <a:ext cx="10349284" cy="960750"/>
      </dsp:txXfrm>
    </dsp:sp>
    <dsp:sp modelId="{36BA237B-B8E8-4834-A314-20FAB10C9446}">
      <dsp:nvSpPr>
        <dsp:cNvPr id="0" name=""/>
        <dsp:cNvSpPr/>
      </dsp:nvSpPr>
      <dsp:spPr>
        <a:xfrm>
          <a:off x="517464" y="1387171"/>
          <a:ext cx="7244498" cy="590400"/>
        </a:xfrm>
        <a:prstGeom prst="roundRect">
          <a:avLst/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825" tIns="0" rIns="273825" bIns="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+mn-lt"/>
              <a:ea typeface="+mn-ea"/>
              <a:cs typeface="+mn-ea"/>
              <a:sym typeface="+mn-lt"/>
            </a:rPr>
            <a:t>Glance DB</a:t>
          </a:r>
          <a:endParaRPr lang="zh-CN" sz="2000" kern="1200" dirty="0">
            <a:latin typeface="+mn-lt"/>
            <a:ea typeface="+mn-ea"/>
            <a:cs typeface="+mn-ea"/>
            <a:sym typeface="+mn-lt"/>
          </a:endParaRPr>
        </a:p>
      </dsp:txBody>
      <dsp:txXfrm>
        <a:off x="546285" y="1415992"/>
        <a:ext cx="7186856" cy="532758"/>
      </dsp:txXfrm>
    </dsp:sp>
    <dsp:sp modelId="{45587D1A-146B-4047-B2F4-A300D2D6FCFC}">
      <dsp:nvSpPr>
        <dsp:cNvPr id="0" name=""/>
        <dsp:cNvSpPr/>
      </dsp:nvSpPr>
      <dsp:spPr>
        <a:xfrm>
          <a:off x="0" y="3046322"/>
          <a:ext cx="10349284" cy="1827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3219" tIns="416560" rIns="803219" bIns="142240" numCol="1" spcCol="1270" anchor="t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2000" kern="1200" smtClean="0">
              <a:latin typeface="+mn-lt"/>
              <a:ea typeface="+mn-ea"/>
              <a:cs typeface="+mn-ea"/>
              <a:sym typeface="+mn-lt"/>
            </a:rPr>
            <a:t>负责与外部存储后端或本地文件系统的交互，持久化存储镜像文件。</a:t>
          </a:r>
          <a:endParaRPr lang="zh-CN" sz="2000" kern="1200">
            <a:latin typeface="+mn-lt"/>
            <a:ea typeface="+mn-ea"/>
            <a:cs typeface="+mn-ea"/>
            <a:sym typeface="+mn-lt"/>
          </a:endParaRPr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smtClean="0">
              <a:latin typeface="+mn-lt"/>
              <a:ea typeface="+mn-ea"/>
              <a:cs typeface="+mn-ea"/>
              <a:sym typeface="+mn-lt"/>
            </a:rPr>
            <a:t>Glance Store</a:t>
          </a:r>
          <a:r>
            <a:rPr lang="zh-CN" sz="2000" kern="1200" smtClean="0">
              <a:latin typeface="+mn-lt"/>
              <a:ea typeface="+mn-ea"/>
              <a:cs typeface="+mn-ea"/>
              <a:sym typeface="+mn-lt"/>
            </a:rPr>
            <a:t>提供一个统一的接口来访问后端存储，屏蔽不同后端存储的差异。</a:t>
          </a:r>
          <a:endParaRPr lang="zh-CN" sz="2000" kern="1200">
            <a:latin typeface="+mn-lt"/>
            <a:ea typeface="+mn-ea"/>
            <a:cs typeface="+mn-ea"/>
            <a:sym typeface="+mn-lt"/>
          </a:endParaRPr>
        </a:p>
      </dsp:txBody>
      <dsp:txXfrm>
        <a:off x="0" y="3046322"/>
        <a:ext cx="10349284" cy="1827000"/>
      </dsp:txXfrm>
    </dsp:sp>
    <dsp:sp modelId="{544D0B12-638A-4E53-8DAA-1059100BF9A9}">
      <dsp:nvSpPr>
        <dsp:cNvPr id="0" name=""/>
        <dsp:cNvSpPr/>
      </dsp:nvSpPr>
      <dsp:spPr>
        <a:xfrm>
          <a:off x="517464" y="2751121"/>
          <a:ext cx="7244498" cy="590400"/>
        </a:xfrm>
        <a:prstGeom prst="round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825" tIns="0" rIns="273825" bIns="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+mn-lt"/>
              <a:ea typeface="+mn-ea"/>
              <a:cs typeface="+mn-ea"/>
              <a:sym typeface="+mn-lt"/>
            </a:rPr>
            <a:t>Glance Store</a:t>
          </a:r>
          <a:endParaRPr lang="zh-CN" sz="2000" kern="1200" dirty="0">
            <a:latin typeface="+mn-lt"/>
            <a:ea typeface="+mn-ea"/>
            <a:cs typeface="+mn-ea"/>
            <a:sym typeface="+mn-lt"/>
          </a:endParaRPr>
        </a:p>
      </dsp:txBody>
      <dsp:txXfrm>
        <a:off x="546285" y="2779942"/>
        <a:ext cx="7186856" cy="53275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57A247-2500-415E-ACB1-606ED35931BC}">
      <dsp:nvSpPr>
        <dsp:cNvPr id="0" name=""/>
        <dsp:cNvSpPr/>
      </dsp:nvSpPr>
      <dsp:spPr>
        <a:xfrm>
          <a:off x="3245" y="93"/>
          <a:ext cx="3164267" cy="95040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800" kern="1200" dirty="0" smtClean="0">
              <a:latin typeface="+mn-lt"/>
              <a:ea typeface="+mn-ea"/>
              <a:cs typeface="+mn-ea"/>
              <a:sym typeface="+mn-lt"/>
            </a:rPr>
            <a:t>镜像</a:t>
          </a:r>
          <a:r>
            <a:rPr lang="en-US" sz="2800" kern="1200" dirty="0" smtClean="0">
              <a:latin typeface="+mn-lt"/>
              <a:ea typeface="+mn-ea"/>
              <a:cs typeface="+mn-ea"/>
              <a:sym typeface="+mn-lt"/>
            </a:rPr>
            <a:t>Image</a:t>
          </a:r>
          <a:endParaRPr lang="zh-CN" sz="2800" kern="1200" dirty="0">
            <a:latin typeface="+mn-lt"/>
            <a:ea typeface="+mn-ea"/>
            <a:cs typeface="+mn-ea"/>
            <a:sym typeface="+mn-lt"/>
          </a:endParaRPr>
        </a:p>
      </dsp:txBody>
      <dsp:txXfrm>
        <a:off x="3245" y="93"/>
        <a:ext cx="3164267" cy="950400"/>
      </dsp:txXfrm>
    </dsp:sp>
    <dsp:sp modelId="{45C2E81B-97A2-42AA-AF8E-477143BE7EF3}">
      <dsp:nvSpPr>
        <dsp:cNvPr id="0" name=""/>
        <dsp:cNvSpPr/>
      </dsp:nvSpPr>
      <dsp:spPr>
        <a:xfrm>
          <a:off x="3245" y="950493"/>
          <a:ext cx="3164267" cy="1856992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>
              <a:latin typeface="+mn-lt"/>
              <a:ea typeface="+mn-ea"/>
              <a:cs typeface="+mn-ea"/>
              <a:sym typeface="+mn-lt"/>
            </a:rPr>
            <a:t>虚拟机镜像包含一个虚拟磁盘，其上包含可引导的操作系统，为虚拟机提供模板。</a:t>
          </a:r>
          <a:endParaRPr lang="zh-CN" altLang="en-US" sz="2000" kern="1200" dirty="0">
            <a:latin typeface="+mn-lt"/>
            <a:ea typeface="+mn-ea"/>
            <a:cs typeface="+mn-ea"/>
            <a:sym typeface="+mn-lt"/>
          </a:endParaRPr>
        </a:p>
      </dsp:txBody>
      <dsp:txXfrm>
        <a:off x="3245" y="950493"/>
        <a:ext cx="3164267" cy="1856992"/>
      </dsp:txXfrm>
    </dsp:sp>
    <dsp:sp modelId="{151962DF-0371-41D9-8802-4554FF230100}">
      <dsp:nvSpPr>
        <dsp:cNvPr id="0" name=""/>
        <dsp:cNvSpPr/>
      </dsp:nvSpPr>
      <dsp:spPr>
        <a:xfrm>
          <a:off x="3610510" y="93"/>
          <a:ext cx="3164267" cy="950400"/>
        </a:xfrm>
        <a:prstGeom prst="rect">
          <a:avLst/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25400" cap="flat" cmpd="sng" algn="ctr">
          <a:solidFill>
            <a:schemeClr val="accent5">
              <a:hueOff val="-3676672"/>
              <a:satOff val="-5114"/>
              <a:lumOff val="-196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800" kern="1200" dirty="0" smtClean="0">
              <a:latin typeface="+mn-lt"/>
              <a:ea typeface="+mn-ea"/>
              <a:cs typeface="+mn-ea"/>
              <a:sym typeface="+mn-lt"/>
            </a:rPr>
            <a:t>实例</a:t>
          </a:r>
          <a:r>
            <a:rPr lang="en-US" sz="2800" kern="1200" dirty="0" smtClean="0">
              <a:latin typeface="+mn-lt"/>
              <a:ea typeface="+mn-ea"/>
              <a:cs typeface="+mn-ea"/>
              <a:sym typeface="+mn-lt"/>
            </a:rPr>
            <a:t>Instance</a:t>
          </a:r>
          <a:endParaRPr lang="zh-CN" sz="2800" kern="1200" dirty="0">
            <a:latin typeface="+mn-lt"/>
            <a:ea typeface="+mn-ea"/>
            <a:cs typeface="+mn-ea"/>
            <a:sym typeface="+mn-lt"/>
          </a:endParaRPr>
        </a:p>
      </dsp:txBody>
      <dsp:txXfrm>
        <a:off x="3610510" y="93"/>
        <a:ext cx="3164267" cy="950400"/>
      </dsp:txXfrm>
    </dsp:sp>
    <dsp:sp modelId="{9B242285-ACA7-42E6-9966-35B79426476C}">
      <dsp:nvSpPr>
        <dsp:cNvPr id="0" name=""/>
        <dsp:cNvSpPr/>
      </dsp:nvSpPr>
      <dsp:spPr>
        <a:xfrm>
          <a:off x="3610510" y="950493"/>
          <a:ext cx="3164267" cy="1856992"/>
        </a:xfrm>
        <a:prstGeom prst="rect">
          <a:avLst/>
        </a:prstGeom>
        <a:solidFill>
          <a:schemeClr val="accent5">
            <a:tint val="40000"/>
            <a:alpha val="90000"/>
            <a:hueOff val="-3695877"/>
            <a:satOff val="-6408"/>
            <a:lumOff val="-644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-3695877"/>
              <a:satOff val="-6408"/>
              <a:lumOff val="-64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2000" kern="1200" dirty="0" smtClean="0">
              <a:latin typeface="+mn-lt"/>
              <a:ea typeface="+mn-ea"/>
              <a:cs typeface="+mn-ea"/>
              <a:sym typeface="+mn-lt"/>
            </a:rPr>
            <a:t>实例是在</a:t>
          </a:r>
          <a:r>
            <a:rPr lang="en-US" sz="2000" kern="1200" dirty="0" smtClean="0">
              <a:latin typeface="+mn-lt"/>
              <a:ea typeface="+mn-ea"/>
              <a:cs typeface="+mn-ea"/>
              <a:sym typeface="+mn-lt"/>
            </a:rPr>
            <a:t>OpenStack</a:t>
          </a:r>
          <a:r>
            <a:rPr lang="zh-CN" sz="2000" kern="1200" dirty="0" smtClean="0">
              <a:latin typeface="+mn-lt"/>
              <a:ea typeface="+mn-ea"/>
              <a:cs typeface="+mn-ea"/>
              <a:sym typeface="+mn-lt"/>
            </a:rPr>
            <a:t>上运行</a:t>
          </a:r>
          <a:r>
            <a:rPr lang="zh-CN" sz="2000" kern="1200" smtClean="0">
              <a:latin typeface="+mn-lt"/>
              <a:ea typeface="+mn-ea"/>
              <a:cs typeface="+mn-ea"/>
              <a:sym typeface="+mn-lt"/>
            </a:rPr>
            <a:t>的虚拟机。</a:t>
          </a:r>
          <a:endParaRPr lang="zh-CN" sz="2000" kern="1200" dirty="0">
            <a:latin typeface="+mn-lt"/>
            <a:ea typeface="+mn-ea"/>
            <a:cs typeface="+mn-ea"/>
            <a:sym typeface="+mn-lt"/>
          </a:endParaRPr>
        </a:p>
      </dsp:txBody>
      <dsp:txXfrm>
        <a:off x="3610510" y="950493"/>
        <a:ext cx="3164267" cy="1856992"/>
      </dsp:txXfrm>
    </dsp:sp>
    <dsp:sp modelId="{6B82D1D5-41C5-46AD-8930-B61AEFED52DE}">
      <dsp:nvSpPr>
        <dsp:cNvPr id="0" name=""/>
        <dsp:cNvSpPr/>
      </dsp:nvSpPr>
      <dsp:spPr>
        <a:xfrm>
          <a:off x="7217775" y="93"/>
          <a:ext cx="3164267" cy="950400"/>
        </a:xfrm>
        <a:prstGeom prst="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25400" cap="flat" cmpd="sng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800" kern="1200" dirty="0" smtClean="0">
              <a:latin typeface="+mn-lt"/>
              <a:ea typeface="+mn-ea"/>
              <a:cs typeface="+mn-ea"/>
              <a:sym typeface="+mn-lt"/>
            </a:rPr>
            <a:t>规格</a:t>
          </a:r>
          <a:r>
            <a:rPr lang="en-US" sz="2800" kern="1200" dirty="0" smtClean="0">
              <a:latin typeface="+mn-lt"/>
              <a:ea typeface="+mn-ea"/>
              <a:cs typeface="+mn-ea"/>
              <a:sym typeface="+mn-lt"/>
            </a:rPr>
            <a:t>Flavor</a:t>
          </a:r>
          <a:endParaRPr lang="zh-CN" sz="2800" kern="1200" dirty="0">
            <a:latin typeface="+mn-lt"/>
            <a:ea typeface="+mn-ea"/>
            <a:cs typeface="+mn-ea"/>
            <a:sym typeface="+mn-lt"/>
          </a:endParaRPr>
        </a:p>
      </dsp:txBody>
      <dsp:txXfrm>
        <a:off x="7217775" y="93"/>
        <a:ext cx="3164267" cy="950400"/>
      </dsp:txXfrm>
    </dsp:sp>
    <dsp:sp modelId="{02F945E0-CDAB-401A-9A99-749D0F8CE777}">
      <dsp:nvSpPr>
        <dsp:cNvPr id="0" name=""/>
        <dsp:cNvSpPr/>
      </dsp:nvSpPr>
      <dsp:spPr>
        <a:xfrm>
          <a:off x="7217775" y="950493"/>
          <a:ext cx="3164267" cy="1856992"/>
        </a:xfrm>
        <a:prstGeom prst="rect">
          <a:avLst/>
        </a:prstGeom>
        <a:solidFill>
          <a:schemeClr val="accent5">
            <a:tint val="40000"/>
            <a:alpha val="90000"/>
            <a:hueOff val="-7391755"/>
            <a:satOff val="-12816"/>
            <a:lumOff val="-1289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-7391755"/>
              <a:satOff val="-12816"/>
              <a:lumOff val="-128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2000" kern="1200" smtClean="0">
              <a:latin typeface="+mn-lt"/>
              <a:ea typeface="+mn-ea"/>
              <a:cs typeface="+mn-ea"/>
              <a:sym typeface="+mn-lt"/>
            </a:rPr>
            <a:t>规格定义了实例可以有多少个虚拟</a:t>
          </a:r>
          <a:r>
            <a:rPr lang="en-US" sz="2000" kern="1200" smtClean="0">
              <a:latin typeface="+mn-lt"/>
              <a:ea typeface="+mn-ea"/>
              <a:cs typeface="+mn-ea"/>
              <a:sym typeface="+mn-lt"/>
            </a:rPr>
            <a:t>CPU</a:t>
          </a:r>
          <a:r>
            <a:rPr lang="zh-CN" sz="2000" kern="1200" smtClean="0">
              <a:latin typeface="+mn-lt"/>
              <a:ea typeface="+mn-ea"/>
              <a:cs typeface="+mn-ea"/>
              <a:sym typeface="+mn-lt"/>
            </a:rPr>
            <a:t>，多大的</a:t>
          </a:r>
          <a:r>
            <a:rPr lang="en-US" sz="2000" kern="1200" smtClean="0">
              <a:latin typeface="+mn-lt"/>
              <a:ea typeface="+mn-ea"/>
              <a:cs typeface="+mn-ea"/>
              <a:sym typeface="+mn-lt"/>
            </a:rPr>
            <a:t>RAM</a:t>
          </a:r>
          <a:r>
            <a:rPr lang="zh-CN" sz="2000" kern="1200" smtClean="0">
              <a:latin typeface="+mn-lt"/>
              <a:ea typeface="+mn-ea"/>
              <a:cs typeface="+mn-ea"/>
              <a:sym typeface="+mn-lt"/>
            </a:rPr>
            <a:t>以及多大的临时磁盘。</a:t>
          </a:r>
          <a:endParaRPr lang="zh-CN" sz="2000" kern="1200">
            <a:latin typeface="+mn-lt"/>
            <a:ea typeface="+mn-ea"/>
            <a:cs typeface="+mn-ea"/>
            <a:sym typeface="+mn-lt"/>
          </a:endParaRPr>
        </a:p>
      </dsp:txBody>
      <dsp:txXfrm>
        <a:off x="7217775" y="950493"/>
        <a:ext cx="3164267" cy="185699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B42A8F-DBF7-4C20-AD4D-AB451BEAEB01}">
      <dsp:nvSpPr>
        <dsp:cNvPr id="0" name=""/>
        <dsp:cNvSpPr/>
      </dsp:nvSpPr>
      <dsp:spPr>
        <a:xfrm>
          <a:off x="0" y="214038"/>
          <a:ext cx="9433049" cy="65834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109" tIns="229108" rIns="732109" bIns="113792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/>
            <a:t>周期运行</a:t>
          </a:r>
          <a:r>
            <a:rPr lang="en-US" sz="1600" kern="1200" dirty="0" smtClean="0"/>
            <a:t>glance-cache-pruner </a:t>
          </a:r>
          <a:endParaRPr lang="zh-CN" sz="1600" kern="1200" dirty="0"/>
        </a:p>
      </dsp:txBody>
      <dsp:txXfrm>
        <a:off x="0" y="214038"/>
        <a:ext cx="9433049" cy="658349"/>
      </dsp:txXfrm>
    </dsp:sp>
    <dsp:sp modelId="{3E8468C5-6D5F-4C73-B5F9-7D803173B093}">
      <dsp:nvSpPr>
        <dsp:cNvPr id="0" name=""/>
        <dsp:cNvSpPr/>
      </dsp:nvSpPr>
      <dsp:spPr>
        <a:xfrm>
          <a:off x="471652" y="51678"/>
          <a:ext cx="6603134" cy="32472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9583" tIns="0" rIns="249583" bIns="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周期性清理</a:t>
          </a:r>
          <a:endParaRPr lang="zh-CN" altLang="en-US" sz="1600" kern="1200" dirty="0"/>
        </a:p>
      </dsp:txBody>
      <dsp:txXfrm>
        <a:off x="487504" y="67530"/>
        <a:ext cx="6571430" cy="293016"/>
      </dsp:txXfrm>
    </dsp:sp>
    <dsp:sp modelId="{C44546D6-0F12-43D1-B026-951FD4C56D22}">
      <dsp:nvSpPr>
        <dsp:cNvPr id="0" name=""/>
        <dsp:cNvSpPr/>
      </dsp:nvSpPr>
      <dsp:spPr>
        <a:xfrm>
          <a:off x="0" y="1094148"/>
          <a:ext cx="9433049" cy="65834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2451115"/>
              <a:satOff val="-3409"/>
              <a:lumOff val="-130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109" tIns="229108" rIns="732109" bIns="113792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1600" kern="1200" smtClean="0"/>
            <a:t>通过</a:t>
          </a:r>
          <a:r>
            <a:rPr lang="en-US" sz="1600" kern="1200" smtClean="0"/>
            <a:t>glance-cache-cleaner</a:t>
          </a:r>
          <a:r>
            <a:rPr lang="zh-CN" sz="1600" kern="1200" smtClean="0"/>
            <a:t>清理状态异常的</a:t>
          </a:r>
          <a:r>
            <a:rPr lang="en-US" sz="1600" kern="1200" smtClean="0"/>
            <a:t>cache</a:t>
          </a:r>
          <a:r>
            <a:rPr lang="zh-CN" sz="1600" kern="1200" smtClean="0"/>
            <a:t>文件</a:t>
          </a:r>
          <a:endParaRPr lang="zh-CN" sz="1600" kern="1200"/>
        </a:p>
      </dsp:txBody>
      <dsp:txXfrm>
        <a:off x="0" y="1094148"/>
        <a:ext cx="9433049" cy="658349"/>
      </dsp:txXfrm>
    </dsp:sp>
    <dsp:sp modelId="{B03638E1-A822-4719-A7A5-EFCD17351F94}">
      <dsp:nvSpPr>
        <dsp:cNvPr id="0" name=""/>
        <dsp:cNvSpPr/>
      </dsp:nvSpPr>
      <dsp:spPr>
        <a:xfrm>
          <a:off x="471652" y="931788"/>
          <a:ext cx="6603134" cy="324720"/>
        </a:xfrm>
        <a:prstGeom prst="roundRect">
          <a:avLst/>
        </a:prstGeom>
        <a:solidFill>
          <a:schemeClr val="accent5">
            <a:hueOff val="-2451115"/>
            <a:satOff val="-3409"/>
            <a:lumOff val="-130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9583" tIns="0" rIns="249583" bIns="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600" kern="1200" smtClean="0"/>
            <a:t>清理</a:t>
          </a:r>
          <a:r>
            <a:rPr lang="en-US" sz="1600" kern="1200" smtClean="0"/>
            <a:t>image cache</a:t>
          </a:r>
          <a:endParaRPr lang="zh-CN" sz="1600" kern="1200"/>
        </a:p>
      </dsp:txBody>
      <dsp:txXfrm>
        <a:off x="487504" y="947640"/>
        <a:ext cx="6571430" cy="293016"/>
      </dsp:txXfrm>
    </dsp:sp>
    <dsp:sp modelId="{10680E76-DC9A-4195-A5ED-59239CCE1C4E}">
      <dsp:nvSpPr>
        <dsp:cNvPr id="0" name=""/>
        <dsp:cNvSpPr/>
      </dsp:nvSpPr>
      <dsp:spPr>
        <a:xfrm>
          <a:off x="0" y="1974258"/>
          <a:ext cx="9433049" cy="65834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4902230"/>
              <a:satOff val="-6819"/>
              <a:lumOff val="-261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109" tIns="229108" rIns="732109" bIns="113792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smtClean="0"/>
            <a:t>glance-cache-manage --host=&lt;HOST&gt; queue-image &lt;IMAGE_ID&gt;</a:t>
          </a:r>
          <a:endParaRPr lang="zh-CN" sz="1600" kern="1200"/>
        </a:p>
      </dsp:txBody>
      <dsp:txXfrm>
        <a:off x="0" y="1974258"/>
        <a:ext cx="9433049" cy="658349"/>
      </dsp:txXfrm>
    </dsp:sp>
    <dsp:sp modelId="{FA74A365-38F6-4CB2-A67B-EBFE535FA3A6}">
      <dsp:nvSpPr>
        <dsp:cNvPr id="0" name=""/>
        <dsp:cNvSpPr/>
      </dsp:nvSpPr>
      <dsp:spPr>
        <a:xfrm>
          <a:off x="471652" y="1811898"/>
          <a:ext cx="6603134" cy="324720"/>
        </a:xfrm>
        <a:prstGeom prst="roundRect">
          <a:avLst/>
        </a:prstGeom>
        <a:solidFill>
          <a:schemeClr val="accent5">
            <a:hueOff val="-4902230"/>
            <a:satOff val="-6819"/>
            <a:lumOff val="-26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9583" tIns="0" rIns="249583" bIns="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600" kern="1200" smtClean="0"/>
            <a:t>预取某些热门镜像到新增的</a:t>
          </a:r>
          <a:r>
            <a:rPr lang="en-US" sz="1600" kern="1200" smtClean="0"/>
            <a:t>api</a:t>
          </a:r>
          <a:r>
            <a:rPr lang="zh-CN" sz="1600" kern="1200" smtClean="0"/>
            <a:t>节点中</a:t>
          </a:r>
          <a:endParaRPr lang="zh-CN" sz="1600" kern="1200"/>
        </a:p>
      </dsp:txBody>
      <dsp:txXfrm>
        <a:off x="487504" y="1827750"/>
        <a:ext cx="6571430" cy="293016"/>
      </dsp:txXfrm>
    </dsp:sp>
    <dsp:sp modelId="{7070308E-A447-4012-9F22-80617841F222}">
      <dsp:nvSpPr>
        <dsp:cNvPr id="0" name=""/>
        <dsp:cNvSpPr/>
      </dsp:nvSpPr>
      <dsp:spPr>
        <a:xfrm>
          <a:off x="0" y="2854368"/>
          <a:ext cx="9433049" cy="65834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109" tIns="229108" rIns="732109" bIns="113792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smtClean="0"/>
            <a:t>glance-cache-manage --host=&lt;HOST&gt; delete-cached-image &lt;IMAGE_ID&gt;</a:t>
          </a:r>
          <a:endParaRPr lang="zh-CN" sz="1600" kern="1200"/>
        </a:p>
      </dsp:txBody>
      <dsp:txXfrm>
        <a:off x="0" y="2854368"/>
        <a:ext cx="9433049" cy="658349"/>
      </dsp:txXfrm>
    </dsp:sp>
    <dsp:sp modelId="{9DC63130-AAC4-4AB4-B767-4E74A009F6F9}">
      <dsp:nvSpPr>
        <dsp:cNvPr id="0" name=""/>
        <dsp:cNvSpPr/>
      </dsp:nvSpPr>
      <dsp:spPr>
        <a:xfrm>
          <a:off x="471652" y="2692008"/>
          <a:ext cx="6603134" cy="324720"/>
        </a:xfrm>
        <a:prstGeom prst="round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9583" tIns="0" rIns="249583" bIns="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600" kern="1200" smtClean="0"/>
            <a:t>手动删除</a:t>
          </a:r>
          <a:r>
            <a:rPr lang="en-US" sz="1600" kern="1200" smtClean="0"/>
            <a:t>image cache</a:t>
          </a:r>
          <a:r>
            <a:rPr lang="zh-CN" sz="1600" kern="1200" smtClean="0"/>
            <a:t>来释放空间</a:t>
          </a:r>
          <a:endParaRPr lang="zh-CN" sz="1600" kern="1200"/>
        </a:p>
      </dsp:txBody>
      <dsp:txXfrm>
        <a:off x="487504" y="2707860"/>
        <a:ext cx="6571430" cy="2930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791" tIns="48396" rIns="96791" bIns="48396" numCol="1" anchor="t" anchorCtr="0" compatLnSpc="1">
            <a:prstTxWarp prst="textNoShape">
              <a:avLst/>
            </a:prstTxWarp>
          </a:bodyPr>
          <a:lstStyle>
            <a:lvl1pPr defTabSz="968375" fontAlgn="base"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zh-CN" altLang="en-US"/>
              <a:t>请将此处改为本章标题</a:t>
            </a:r>
            <a:endParaRPr lang="en-US" altLang="zh-CN"/>
          </a:p>
        </p:txBody>
      </p:sp>
      <p:sp>
        <p:nvSpPr>
          <p:cNvPr id="5120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791" tIns="48396" rIns="96791" bIns="48396" numCol="1" anchor="t" anchorCtr="0" compatLnSpc="1">
            <a:prstTxWarp prst="textNoShape">
              <a:avLst/>
            </a:prstTxWarp>
          </a:bodyPr>
          <a:lstStyle>
            <a:lvl1pPr algn="r" defTabSz="968375" fontAlgn="base"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0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791" tIns="48396" rIns="96791" bIns="48396" numCol="1" anchor="b" anchorCtr="0" compatLnSpc="1">
            <a:prstTxWarp prst="textNoShape">
              <a:avLst/>
            </a:prstTxWarp>
          </a:bodyPr>
          <a:lstStyle>
            <a:lvl1pPr defTabSz="968375" fontAlgn="base"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0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791" tIns="48396" rIns="96791" bIns="48396" numCol="1" anchor="b" anchorCtr="0" compatLnSpc="1">
            <a:prstTxWarp prst="textNoShape">
              <a:avLst/>
            </a:prstTxWarp>
          </a:bodyPr>
          <a:lstStyle>
            <a:lvl1pPr algn="r" defTabSz="968375" fontAlgn="base"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DFB0E886-5559-4133-9D2D-4B2631545D0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9474438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83903" y="4616450"/>
            <a:ext cx="5931494" cy="5109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791" tIns="48396" rIns="96791" bIns="4839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dirty="0" smtClean="0"/>
              <a:t>Click here to add content</a:t>
            </a:r>
            <a:endParaRPr lang="en-US" altLang="zh-CN" noProof="0" dirty="0"/>
          </a:p>
          <a:p>
            <a:pPr lvl="1"/>
            <a:r>
              <a:rPr lang="en-US" altLang="zh-CN" noProof="0" dirty="0"/>
              <a:t>Click here to add content</a:t>
            </a:r>
          </a:p>
          <a:p>
            <a:pPr lvl="2"/>
            <a:r>
              <a:rPr lang="en-US" altLang="zh-CN" noProof="0" dirty="0"/>
              <a:t>Click here to add content</a:t>
            </a:r>
          </a:p>
        </p:txBody>
      </p:sp>
      <p:sp>
        <p:nvSpPr>
          <p:cNvPr id="6861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583903" y="765609"/>
            <a:ext cx="5931493" cy="333698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688167284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180975" indent="-180975" algn="l" rtl="0" eaLnBrk="1" fontAlgn="base" hangingPunct="1">
      <a:lnSpc>
        <a:spcPct val="125000"/>
      </a:lnSpc>
      <a:spcBef>
        <a:spcPct val="0"/>
      </a:spcBef>
      <a:spcAft>
        <a:spcPts val="600"/>
      </a:spcAft>
      <a:buSzPct val="60000"/>
      <a:buFont typeface="Wingdings" pitchFamily="2" charset="2"/>
      <a:buChar char="l"/>
      <a:defRPr sz="11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541338" indent="-180975" algn="l" rtl="0" eaLnBrk="1" fontAlgn="base" hangingPunct="1">
      <a:lnSpc>
        <a:spcPct val="125000"/>
      </a:lnSpc>
      <a:spcBef>
        <a:spcPct val="0"/>
      </a:spcBef>
      <a:spcAft>
        <a:spcPts val="600"/>
      </a:spcAft>
      <a:buSzPct val="50000"/>
      <a:buFont typeface="Wingdings" pitchFamily="2" charset="2"/>
      <a:buChar char="p"/>
      <a:defRPr sz="11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895350" indent="-174625" algn="l" rtl="0" eaLnBrk="1" fontAlgn="base" hangingPunct="1">
      <a:lnSpc>
        <a:spcPct val="125000"/>
      </a:lnSpc>
      <a:spcBef>
        <a:spcPct val="0"/>
      </a:spcBef>
      <a:spcAft>
        <a:spcPts val="600"/>
      </a:spcAft>
      <a:buSzPct val="50000"/>
      <a:buFont typeface="Wingdings" pitchFamily="2" charset="2"/>
      <a:buChar char="n"/>
      <a:defRPr sz="11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600200" indent="-228600" algn="just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FrutigerNext LT Regular" pitchFamily="34" charset="0"/>
        <a:ea typeface="华文细黑" pitchFamily="2" charset="-122"/>
        <a:cs typeface="+mn-cs"/>
      </a:defRPr>
    </a:lvl4pPr>
    <a:lvl5pPr marL="2057400" indent="-228600" algn="just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FrutigerNext LT Regular" pitchFamily="34" charset="0"/>
        <a:ea typeface="华文细黑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 mod="1">
    <p:ext uri="{620B2872-D7B9-4A21-9093-7833F8D536E1}">
      <p15:sldGuideLst xmlns:p15="http://schemas.microsoft.com/office/powerpoint/2012/main">
        <p15:guide id="1" orient="horz" pos="482" userDrawn="1">
          <p15:clr>
            <a:srgbClr val="F26B43"/>
          </p15:clr>
        </p15:guide>
        <p15:guide id="2" orient="horz" pos="2908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51163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09075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55441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创建实例时必须指定镜像和规格。</a:t>
            </a:r>
            <a:endParaRPr lang="zh-CN" altLang="en-US" dirty="0"/>
          </a:p>
        </p:txBody>
      </p:sp>
      <p:sp>
        <p:nvSpPr>
          <p:cNvPr id="5" name="幻灯片图像占位符 4"/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</p:spTree>
    <p:extLst>
      <p:ext uri="{BB962C8B-B14F-4D97-AF65-F5344CB8AC3E}">
        <p14:creationId xmlns:p14="http://schemas.microsoft.com/office/powerpoint/2010/main" val="18771561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其他镜像，可以先转换成</a:t>
            </a:r>
            <a:r>
              <a:rPr lang="en-US" altLang="zh-CN" smtClean="0"/>
              <a:t>OpenStack</a:t>
            </a:r>
            <a:r>
              <a:rPr lang="zh-CN" altLang="en-US" smtClean="0"/>
              <a:t>支持的格式，再导入使用。</a:t>
            </a:r>
            <a:endParaRPr lang="zh-CN" altLang="en-US" dirty="0"/>
          </a:p>
        </p:txBody>
      </p:sp>
      <p:sp>
        <p:nvSpPr>
          <p:cNvPr id="5" name="幻灯片图像占位符 4"/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</p:spTree>
    <p:extLst>
      <p:ext uri="{BB962C8B-B14F-4D97-AF65-F5344CB8AC3E}">
        <p14:creationId xmlns:p14="http://schemas.microsoft.com/office/powerpoint/2010/main" val="31526653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64024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04281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1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镜像缓存机制对终端用户来说是透明的，也就是说终端用户不会清楚从</a:t>
            </a:r>
            <a:r>
              <a:rPr lang="en-US" altLang="zh-CN" sz="11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Glance</a:t>
            </a:r>
            <a:r>
              <a:rPr lang="zh-CN" altLang="en-US" sz="11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服务获取的镜像文件的真实来源。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85604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05108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Glance</a:t>
            </a:r>
            <a:r>
              <a:rPr lang="en-US" altLang="zh-CN" baseline="0" dirty="0" smtClean="0"/>
              <a:t> </a:t>
            </a:r>
            <a:r>
              <a:rPr lang="en-US" altLang="zh-CN" dirty="0" smtClean="0"/>
              <a:t>store</a:t>
            </a:r>
            <a:r>
              <a:rPr lang="zh-CN" altLang="en-US" dirty="0" smtClean="0"/>
              <a:t>包含一定数量的镜像，计算节点包含可用的</a:t>
            </a:r>
            <a:r>
              <a:rPr lang="en-US" altLang="zh-CN" dirty="0" smtClean="0"/>
              <a:t>vCPU</a:t>
            </a:r>
            <a:r>
              <a:rPr lang="zh-CN" altLang="en-US" dirty="0" smtClean="0"/>
              <a:t>，内存和本地磁盘资源，</a:t>
            </a:r>
            <a:r>
              <a:rPr lang="en-US" altLang="zh-CN" dirty="0" smtClean="0"/>
              <a:t>Cinder-volume</a:t>
            </a:r>
            <a:r>
              <a:rPr lang="zh-CN" altLang="en-US" dirty="0" smtClean="0"/>
              <a:t>包含一定数量的卷。</a:t>
            </a:r>
          </a:p>
          <a:p>
            <a:endParaRPr lang="zh-CN" altLang="en-US" dirty="0"/>
          </a:p>
        </p:txBody>
      </p:sp>
      <p:sp>
        <p:nvSpPr>
          <p:cNvPr id="5" name="幻灯片图像占位符 4"/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</p:spTree>
    <p:extLst>
      <p:ext uri="{BB962C8B-B14F-4D97-AF65-F5344CB8AC3E}">
        <p14:creationId xmlns:p14="http://schemas.microsoft.com/office/powerpoint/2010/main" val="38900966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启动实例时，需要选择一个镜像，规格和任何可选属性。选定的规格提供一个系统盘，标记为</a:t>
            </a:r>
            <a:r>
              <a:rPr lang="en-US" altLang="zh-CN" smtClean="0"/>
              <a:t>vda</a:t>
            </a:r>
            <a:r>
              <a:rPr lang="zh-CN" altLang="en-US" smtClean="0"/>
              <a:t>，另外一个临时盘被标记为</a:t>
            </a:r>
            <a:r>
              <a:rPr lang="en-US" altLang="zh-CN" smtClean="0"/>
              <a:t>vdb</a:t>
            </a:r>
            <a:r>
              <a:rPr lang="zh-CN" altLang="en-US" smtClean="0"/>
              <a:t>，</a:t>
            </a:r>
            <a:r>
              <a:rPr lang="en-US" altLang="zh-CN" smtClean="0"/>
              <a:t>cinder-volume</a:t>
            </a:r>
            <a:r>
              <a:rPr lang="zh-CN" altLang="en-US" smtClean="0"/>
              <a:t>提供的卷被映射到第三个虚拟磁盘并将其称为</a:t>
            </a:r>
            <a:r>
              <a:rPr lang="en-US" altLang="zh-CN" smtClean="0"/>
              <a:t>vdc</a:t>
            </a:r>
            <a:r>
              <a:rPr lang="zh-CN" altLang="en-US" smtClean="0"/>
              <a:t>。</a:t>
            </a:r>
          </a:p>
          <a:p>
            <a:r>
              <a:rPr lang="zh-CN" altLang="en-US" smtClean="0"/>
              <a:t>镜像服务将基本镜像从镜像存储复制到本地磁盘。</a:t>
            </a:r>
            <a:r>
              <a:rPr lang="en-US" altLang="zh-CN" smtClean="0"/>
              <a:t>vda</a:t>
            </a:r>
            <a:r>
              <a:rPr lang="zh-CN" altLang="en-US" smtClean="0"/>
              <a:t>是实例访问的第一个磁盘。如果镜像文件越小，则通过网络复制的数据越少，实例启动就会越快。</a:t>
            </a:r>
          </a:p>
          <a:p>
            <a:r>
              <a:rPr lang="zh-CN" altLang="en-US" smtClean="0"/>
              <a:t>实例启动时还会创建一块空的临时磁盘</a:t>
            </a:r>
            <a:r>
              <a:rPr lang="en-US" altLang="zh-CN" smtClean="0"/>
              <a:t>vdb</a:t>
            </a:r>
            <a:r>
              <a:rPr lang="zh-CN" altLang="en-US" smtClean="0"/>
              <a:t>，删除实例时将删除此磁盘。</a:t>
            </a:r>
          </a:p>
          <a:p>
            <a:r>
              <a:rPr lang="zh-CN" altLang="en-US" smtClean="0"/>
              <a:t>计算节点使用</a:t>
            </a:r>
            <a:r>
              <a:rPr lang="en-US" altLang="zh-CN" smtClean="0"/>
              <a:t>iSCSI </a:t>
            </a:r>
            <a:r>
              <a:rPr lang="zh-CN" altLang="en-US" smtClean="0"/>
              <a:t>连接到</a:t>
            </a:r>
            <a:r>
              <a:rPr lang="en-US" altLang="zh-CN" smtClean="0"/>
              <a:t>cinder-volume</a:t>
            </a:r>
            <a:r>
              <a:rPr lang="zh-CN" altLang="en-US" smtClean="0"/>
              <a:t>提供的某个卷。该卷被映射到第三个磁盘</a:t>
            </a:r>
            <a:r>
              <a:rPr lang="en-US" altLang="zh-CN" smtClean="0"/>
              <a:t>vdc</a:t>
            </a:r>
            <a:r>
              <a:rPr lang="zh-CN" altLang="en-US" smtClean="0"/>
              <a:t>。计算节点为实例提供</a:t>
            </a:r>
            <a:r>
              <a:rPr lang="en-US" altLang="zh-CN" smtClean="0"/>
              <a:t>vCPU</a:t>
            </a:r>
            <a:r>
              <a:rPr lang="zh-CN" altLang="en-US" smtClean="0"/>
              <a:t>和内存资源后，实例将从根卷</a:t>
            </a:r>
            <a:r>
              <a:rPr lang="en-US" altLang="zh-CN" smtClean="0"/>
              <a:t>vda</a:t>
            </a:r>
            <a:r>
              <a:rPr lang="zh-CN" altLang="en-US" smtClean="0"/>
              <a:t>启动。该实例运行并更改磁盘上的数据（图中红色标示磁盘）。</a:t>
            </a:r>
            <a:endParaRPr lang="en-US" altLang="zh-CN" smtClean="0"/>
          </a:p>
          <a:p>
            <a:r>
              <a:rPr lang="zh-CN" altLang="en-US" smtClean="0"/>
              <a:t>如果</a:t>
            </a:r>
            <a:r>
              <a:rPr lang="en-US" altLang="zh-CN" smtClean="0"/>
              <a:t>cinder-volume</a:t>
            </a:r>
            <a:r>
              <a:rPr lang="zh-CN" altLang="en-US" smtClean="0"/>
              <a:t>位于单独的网络上，则存储节点配置文件中</a:t>
            </a:r>
            <a:r>
              <a:rPr lang="en-US" altLang="zh-CN" smtClean="0"/>
              <a:t>my_block_storage_ip</a:t>
            </a:r>
            <a:r>
              <a:rPr lang="zh-CN" altLang="en-US" smtClean="0"/>
              <a:t>选项会将镜像流量定向到计算节点。</a:t>
            </a:r>
            <a:endParaRPr lang="en-US" altLang="zh-CN" smtClean="0"/>
          </a:p>
          <a:p>
            <a:r>
              <a:rPr lang="zh-CN" altLang="en-US" smtClean="0"/>
              <a:t> 注意：</a:t>
            </a:r>
            <a:endParaRPr lang="en-US" altLang="zh-CN" smtClean="0"/>
          </a:p>
          <a:p>
            <a:pPr lvl="1"/>
            <a:r>
              <a:rPr lang="zh-CN" altLang="en-US" smtClean="0"/>
              <a:t>此示例场景中的某些详细信息可能与实际环境不同。例如，可以使用不同类型的后端存储或不同的网络协议。常见的一种场景是</a:t>
            </a:r>
            <a:r>
              <a:rPr lang="en-US" altLang="zh-CN" smtClean="0"/>
              <a:t>vda</a:t>
            </a:r>
            <a:r>
              <a:rPr lang="zh-CN" altLang="en-US" smtClean="0"/>
              <a:t>，</a:t>
            </a:r>
            <a:r>
              <a:rPr lang="en-US" altLang="zh-CN" smtClean="0"/>
              <a:t>vdb</a:t>
            </a:r>
            <a:r>
              <a:rPr lang="zh-CN" altLang="en-US" smtClean="0"/>
              <a:t>存放在</a:t>
            </a:r>
            <a:r>
              <a:rPr lang="en-US" altLang="zh-CN" smtClean="0"/>
              <a:t>SAN</a:t>
            </a:r>
            <a:r>
              <a:rPr lang="zh-CN" altLang="en-US" smtClean="0"/>
              <a:t>存储，而不是本地磁盘上。</a:t>
            </a:r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16995773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78546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实例被删除后</a:t>
            </a:r>
            <a:r>
              <a:rPr lang="en-US" altLang="zh-CN" smtClean="0"/>
              <a:t>, </a:t>
            </a:r>
            <a:r>
              <a:rPr lang="zh-CN" altLang="en-US" smtClean="0"/>
              <a:t>除</a:t>
            </a:r>
            <a:r>
              <a:rPr lang="en-US" altLang="zh-CN" smtClean="0"/>
              <a:t>cinder-volume</a:t>
            </a:r>
            <a:r>
              <a:rPr lang="zh-CN" altLang="en-US" smtClean="0"/>
              <a:t>卷之外的其它资源都会被回收。临时磁盘无论是否加密过，都将会被清空，内存和</a:t>
            </a:r>
            <a:r>
              <a:rPr lang="en-US" altLang="zh-CN" smtClean="0"/>
              <a:t>vCPU</a:t>
            </a:r>
            <a:r>
              <a:rPr lang="zh-CN" altLang="en-US" smtClean="0"/>
              <a:t>资源将会被释放。在这个过程中镜像不会发生任何改变。</a:t>
            </a:r>
            <a:endParaRPr lang="en-US" altLang="zh-CN" smtClean="0"/>
          </a:p>
          <a:p>
            <a:r>
              <a:rPr lang="zh-CN" altLang="en-US" smtClean="0"/>
              <a:t> 注意：</a:t>
            </a:r>
            <a:endParaRPr lang="en-US" altLang="zh-CN" smtClean="0"/>
          </a:p>
          <a:p>
            <a:pPr lvl="1"/>
            <a:r>
              <a:rPr lang="zh-CN" altLang="en-US" smtClean="0"/>
              <a:t>如果创建实例时选择了“删除实例时删除卷“，则实例删除时，</a:t>
            </a:r>
            <a:r>
              <a:rPr lang="en-US" altLang="zh-CN" smtClean="0"/>
              <a:t>cinder-volume</a:t>
            </a:r>
            <a:r>
              <a:rPr lang="zh-CN" altLang="en-US" smtClean="0"/>
              <a:t>卷也会被删除。</a:t>
            </a:r>
            <a:endParaRPr lang="zh-CN" altLang="en-US" dirty="0" smtClean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18913952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619528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镜像的具体下载链接，请参考</a:t>
            </a:r>
            <a:r>
              <a:rPr lang="en-US" altLang="zh-CN" smtClean="0"/>
              <a:t>OpenStack</a:t>
            </a:r>
            <a:r>
              <a:rPr lang="zh-CN" altLang="en-US" smtClean="0"/>
              <a:t>社区网站：</a:t>
            </a:r>
            <a:endParaRPr lang="en-US" altLang="zh-CN" smtClean="0"/>
          </a:p>
          <a:p>
            <a:pPr lvl="1"/>
            <a:r>
              <a:rPr lang="en-US" altLang="zh-CN" smtClean="0"/>
              <a:t>https://docs.openstack.org/image-guide/obtain-images.html</a:t>
            </a:r>
          </a:p>
          <a:p>
            <a:endParaRPr lang="zh-CN" altLang="en-US" dirty="0"/>
          </a:p>
        </p:txBody>
      </p:sp>
      <p:sp>
        <p:nvSpPr>
          <p:cNvPr id="5" name="幻灯片图像占位符 4"/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</p:spTree>
    <p:extLst>
      <p:ext uri="{BB962C8B-B14F-4D97-AF65-F5344CB8AC3E}">
        <p14:creationId xmlns:p14="http://schemas.microsoft.com/office/powerpoint/2010/main" val="136732136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Virt-manager</a:t>
            </a:r>
            <a:r>
              <a:rPr lang="zh-CN" altLang="en-US" smtClean="0"/>
              <a:t>是一套图形化的虚拟机管理工具，提供虚拟机管理的基本功能，如开机，挂起，重启，关机，强制关机</a:t>
            </a:r>
            <a:r>
              <a:rPr lang="en-US" altLang="zh-CN" smtClean="0"/>
              <a:t>/</a:t>
            </a:r>
            <a:r>
              <a:rPr lang="zh-CN" altLang="en-US" smtClean="0"/>
              <a:t>重启，迁移等。</a:t>
            </a:r>
            <a:endParaRPr lang="zh-CN" altLang="en-US" dirty="0"/>
          </a:p>
        </p:txBody>
      </p:sp>
      <p:sp>
        <p:nvSpPr>
          <p:cNvPr id="5" name="幻灯片图像占位符 4"/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</p:spTree>
    <p:extLst>
      <p:ext uri="{BB962C8B-B14F-4D97-AF65-F5344CB8AC3E}">
        <p14:creationId xmlns:p14="http://schemas.microsoft.com/office/powerpoint/2010/main" val="64614126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428973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036962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475448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236476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幻灯片图像占位符 9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1" name="备注占位符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10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Glance</a:t>
            </a:r>
            <a:r>
              <a:rPr lang="zh-CN" altLang="en-US" sz="110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提供发现、注册和检索虚拟机镜像功能。</a:t>
            </a:r>
            <a:endParaRPr lang="en-US" altLang="zh-CN" sz="1100" kern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r>
              <a:rPr lang="zh-CN" altLang="en-US" dirty="0" smtClean="0"/>
              <a:t>请参考本章第</a:t>
            </a:r>
            <a:r>
              <a:rPr lang="en-US" altLang="zh-CN" dirty="0" smtClean="0"/>
              <a:t>3</a:t>
            </a:r>
            <a:r>
              <a:rPr lang="zh-CN" altLang="en-US" dirty="0" smtClean="0"/>
              <a:t>节内容中的“</a:t>
            </a:r>
            <a:r>
              <a:rPr lang="zh-CN" altLang="en-US" sz="80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镜像与实例交互流程</a:t>
            </a:r>
            <a:r>
              <a:rPr lang="zh-CN" altLang="en-US" dirty="0" smtClean="0"/>
              <a:t>”。</a:t>
            </a:r>
            <a:endParaRPr lang="en-US" altLang="zh-CN" dirty="0" smtClean="0"/>
          </a:p>
          <a:p>
            <a:pPr marL="180975" marR="0" lvl="0" indent="-180975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ts val="600"/>
              </a:spcAft>
              <a:buClrTx/>
              <a:buSzPct val="60000"/>
              <a:buFont typeface="Wingdings" pitchFamily="2" charset="2"/>
              <a:buChar char="l"/>
              <a:tabLst/>
              <a:defRPr/>
            </a:pPr>
            <a:r>
              <a:rPr lang="zh-CN" altLang="en-US" dirty="0" smtClean="0"/>
              <a:t>请参考本章第</a:t>
            </a:r>
            <a:r>
              <a:rPr lang="en-US" altLang="zh-CN" dirty="0" smtClean="0"/>
              <a:t>4</a:t>
            </a:r>
            <a:r>
              <a:rPr lang="zh-CN" altLang="en-US" dirty="0" smtClean="0"/>
              <a:t>节“</a:t>
            </a:r>
            <a:r>
              <a:rPr lang="en-US" altLang="zh-CN" sz="80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Glance</a:t>
            </a:r>
            <a:r>
              <a:rPr lang="zh-CN" altLang="en-US" sz="800" kern="12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镜像制作</a:t>
            </a:r>
            <a:r>
              <a:rPr lang="zh-CN" altLang="en-US" smtClean="0"/>
              <a:t>”。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478169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03854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202404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72035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17716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01744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60638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>
                <a:sym typeface="+mn-lt"/>
              </a:rPr>
              <a:t>Glance</a:t>
            </a:r>
            <a:r>
              <a:rPr lang="zh-CN" altLang="en-US" smtClean="0">
                <a:sym typeface="+mn-lt"/>
              </a:rPr>
              <a:t>提供发现、注册和检索虚拟机镜像功能，编写时遵循高可用、可恢复和高容错的原则。</a:t>
            </a:r>
            <a:endParaRPr lang="zh-CN" altLang="en-US" dirty="0"/>
          </a:p>
        </p:txBody>
      </p:sp>
      <p:sp>
        <p:nvSpPr>
          <p:cNvPr id="3" name="幻灯片图像占位符 2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30985986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99595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Glance </a:t>
            </a:r>
            <a:r>
              <a:rPr lang="zh-CN" altLang="en-US" smtClean="0"/>
              <a:t>使用</a:t>
            </a:r>
            <a:r>
              <a:rPr lang="en-US" altLang="zh-CN" smtClean="0"/>
              <a:t>C/S</a:t>
            </a:r>
            <a:r>
              <a:rPr lang="zh-CN" altLang="en-US" smtClean="0"/>
              <a:t>架构，提供</a:t>
            </a:r>
            <a:r>
              <a:rPr lang="en-US" altLang="zh-CN" smtClean="0"/>
              <a:t>REST API</a:t>
            </a:r>
            <a:r>
              <a:rPr lang="zh-CN" altLang="en-US" smtClean="0"/>
              <a:t>，用户可以通过</a:t>
            </a:r>
            <a:r>
              <a:rPr lang="en-US" altLang="zh-CN" smtClean="0"/>
              <a:t>API</a:t>
            </a:r>
            <a:r>
              <a:rPr lang="zh-CN" altLang="en-US" smtClean="0"/>
              <a:t>执行对服务器的请求。</a:t>
            </a:r>
          </a:p>
          <a:p>
            <a:endParaRPr lang="zh-CN" altLang="en-US" dirty="0"/>
          </a:p>
        </p:txBody>
      </p:sp>
      <p:sp>
        <p:nvSpPr>
          <p:cNvPr id="5" name="幻灯片图像占位符 4"/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</p:spTree>
    <p:extLst>
      <p:ext uri="{BB962C8B-B14F-4D97-AF65-F5344CB8AC3E}">
        <p14:creationId xmlns:p14="http://schemas.microsoft.com/office/powerpoint/2010/main" val="17153110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9396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#修订记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Group 3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577508034"/>
              </p:ext>
            </p:extLst>
          </p:nvPr>
        </p:nvGraphicFramePr>
        <p:xfrm>
          <a:off x="1007533" y="1254489"/>
          <a:ext cx="10464801" cy="1082675"/>
        </p:xfrm>
        <a:graphic>
          <a:graphicData uri="http://schemas.openxmlformats.org/drawingml/2006/table">
            <a:tbl>
              <a:tblPr/>
              <a:tblGrid>
                <a:gridCol w="312024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96821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02433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35199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577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课程编码</a:t>
                      </a:r>
                    </a:p>
                  </a:txBody>
                  <a:tcPr marL="102699" marR="102699" marT="40053" marB="4005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适用产品</a:t>
                      </a:r>
                    </a:p>
                  </a:txBody>
                  <a:tcPr marL="102699" marR="10269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产品版本</a:t>
                      </a:r>
                    </a:p>
                  </a:txBody>
                  <a:tcPr marL="102699" marR="10269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课程版本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2699" marR="10269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8" name="Group 21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585112825"/>
              </p:ext>
            </p:extLst>
          </p:nvPr>
        </p:nvGraphicFramePr>
        <p:xfrm>
          <a:off x="1007533" y="2776901"/>
          <a:ext cx="10464800" cy="3038475"/>
        </p:xfrm>
        <a:graphic>
          <a:graphicData uri="http://schemas.openxmlformats.org/drawingml/2006/table">
            <a:tbl>
              <a:tblPr/>
              <a:tblGrid>
                <a:gridCol w="312024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96821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02433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35199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577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作者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工号</a:t>
                      </a:r>
                    </a:p>
                  </a:txBody>
                  <a:tcPr marL="102699" marR="102699" marT="40053" marB="4005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时间</a:t>
                      </a:r>
                    </a:p>
                  </a:txBody>
                  <a:tcPr marL="102699" marR="10269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审核人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工号</a:t>
                      </a:r>
                    </a:p>
                  </a:txBody>
                  <a:tcPr marL="102699" marR="10269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新开发/优化</a:t>
                      </a:r>
                      <a:endParaRPr kumimoji="1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2699" marR="10269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5" name="文本占位符 7"/>
          <p:cNvSpPr>
            <a:spLocks noGrp="1"/>
          </p:cNvSpPr>
          <p:nvPr>
            <p:ph type="body" sz="quarter" idx="17" hasCustomPrompt="1"/>
          </p:nvPr>
        </p:nvSpPr>
        <p:spPr>
          <a:xfrm>
            <a:off x="1007533" y="1825691"/>
            <a:ext cx="3120248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课程编码</a:t>
            </a:r>
          </a:p>
        </p:txBody>
      </p:sp>
      <p:sp>
        <p:nvSpPr>
          <p:cNvPr id="36" name="文本占位符 7"/>
          <p:cNvSpPr>
            <a:spLocks noGrp="1"/>
          </p:cNvSpPr>
          <p:nvPr>
            <p:ph type="body" sz="quarter" idx="18" hasCustomPrompt="1"/>
          </p:nvPr>
        </p:nvSpPr>
        <p:spPr>
          <a:xfrm>
            <a:off x="4127781" y="1825691"/>
            <a:ext cx="1968219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适用的产品</a:t>
            </a:r>
          </a:p>
        </p:txBody>
      </p:sp>
      <p:sp>
        <p:nvSpPr>
          <p:cNvPr id="37" name="文本占位符 7"/>
          <p:cNvSpPr>
            <a:spLocks noGrp="1"/>
          </p:cNvSpPr>
          <p:nvPr>
            <p:ph type="body" sz="quarter" idx="19" hasCustomPrompt="1"/>
          </p:nvPr>
        </p:nvSpPr>
        <p:spPr>
          <a:xfrm>
            <a:off x="6096000" y="1825691"/>
            <a:ext cx="3024336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/>
              <a:t>V5R2</a:t>
            </a:r>
            <a:endParaRPr lang="zh-CN" altLang="en-US" dirty="0"/>
          </a:p>
        </p:txBody>
      </p:sp>
      <p:sp>
        <p:nvSpPr>
          <p:cNvPr id="38" name="文本占位符 7"/>
          <p:cNvSpPr>
            <a:spLocks noGrp="1"/>
          </p:cNvSpPr>
          <p:nvPr>
            <p:ph type="body" sz="quarter" idx="20" hasCustomPrompt="1"/>
          </p:nvPr>
        </p:nvSpPr>
        <p:spPr>
          <a:xfrm>
            <a:off x="9120336" y="1825691"/>
            <a:ext cx="2351997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/>
              <a:t>V1R1</a:t>
            </a:r>
            <a:endParaRPr lang="zh-CN" altLang="en-US" dirty="0"/>
          </a:p>
        </p:txBody>
      </p:sp>
      <p:sp>
        <p:nvSpPr>
          <p:cNvPr id="43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007435" y="3373862"/>
            <a:ext cx="3120347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44" name="文本占位符 7"/>
          <p:cNvSpPr>
            <a:spLocks noGrp="1"/>
          </p:cNvSpPr>
          <p:nvPr>
            <p:ph type="body" sz="quarter" idx="14" hasCustomPrompt="1"/>
          </p:nvPr>
        </p:nvSpPr>
        <p:spPr>
          <a:xfrm>
            <a:off x="4127781" y="3373862"/>
            <a:ext cx="1968219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/>
              <a:t>2015.01.25</a:t>
            </a:r>
            <a:endParaRPr lang="zh-CN" altLang="en-US" dirty="0"/>
          </a:p>
        </p:txBody>
      </p:sp>
      <p:sp>
        <p:nvSpPr>
          <p:cNvPr id="45" name="文本占位符 7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00" y="3373862"/>
            <a:ext cx="3024336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46" name="文本占位符 7"/>
          <p:cNvSpPr>
            <a:spLocks noGrp="1"/>
          </p:cNvSpPr>
          <p:nvPr>
            <p:ph type="body" sz="quarter" idx="16" hasCustomPrompt="1"/>
          </p:nvPr>
        </p:nvSpPr>
        <p:spPr>
          <a:xfrm>
            <a:off x="9120336" y="3337858"/>
            <a:ext cx="2352261" cy="504056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新开发</a:t>
            </a:r>
          </a:p>
        </p:txBody>
      </p:sp>
      <p:sp>
        <p:nvSpPr>
          <p:cNvPr id="63" name="Rectangle 2"/>
          <p:cNvSpPr>
            <a:spLocks noChangeArrowheads="1"/>
          </p:cNvSpPr>
          <p:nvPr userDrawn="1"/>
        </p:nvSpPr>
        <p:spPr bwMode="auto">
          <a:xfrm>
            <a:off x="952501" y="368660"/>
            <a:ext cx="2803239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8258" tIns="39127" rIns="78258" bIns="39127" anchor="ctr"/>
          <a:lstStyle/>
          <a:p>
            <a:pPr algn="l" defTabSz="1001624" rtl="0" eaLnBrk="0" fontAlgn="t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5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修订记录</a:t>
            </a:r>
          </a:p>
        </p:txBody>
      </p:sp>
      <p:sp>
        <p:nvSpPr>
          <p:cNvPr id="64" name="Text Box 58"/>
          <p:cNvSpPr txBox="1">
            <a:spLocks noChangeArrowheads="1"/>
          </p:cNvSpPr>
          <p:nvPr userDrawn="1"/>
        </p:nvSpPr>
        <p:spPr bwMode="auto">
          <a:xfrm>
            <a:off x="8904312" y="296652"/>
            <a:ext cx="2772308" cy="701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000" i="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本页不打印</a:t>
            </a:r>
          </a:p>
        </p:txBody>
      </p:sp>
      <p:sp>
        <p:nvSpPr>
          <p:cNvPr id="39" name="文本占位符 7"/>
          <p:cNvSpPr>
            <a:spLocks noGrp="1"/>
          </p:cNvSpPr>
          <p:nvPr>
            <p:ph type="body" sz="quarter" idx="21" hasCustomPrompt="1"/>
          </p:nvPr>
        </p:nvSpPr>
        <p:spPr>
          <a:xfrm>
            <a:off x="1007435" y="3877918"/>
            <a:ext cx="3120347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40" name="文本占位符 7"/>
          <p:cNvSpPr>
            <a:spLocks noGrp="1"/>
          </p:cNvSpPr>
          <p:nvPr>
            <p:ph type="body" sz="quarter" idx="22" hasCustomPrompt="1"/>
          </p:nvPr>
        </p:nvSpPr>
        <p:spPr>
          <a:xfrm>
            <a:off x="4127781" y="3877918"/>
            <a:ext cx="1968219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/>
              <a:t>2015.01.25</a:t>
            </a:r>
            <a:endParaRPr lang="zh-CN" altLang="en-US" dirty="0"/>
          </a:p>
        </p:txBody>
      </p:sp>
      <p:sp>
        <p:nvSpPr>
          <p:cNvPr id="41" name="文本占位符 7"/>
          <p:cNvSpPr>
            <a:spLocks noGrp="1"/>
          </p:cNvSpPr>
          <p:nvPr>
            <p:ph type="body" sz="quarter" idx="23" hasCustomPrompt="1"/>
          </p:nvPr>
        </p:nvSpPr>
        <p:spPr>
          <a:xfrm>
            <a:off x="6096000" y="3877918"/>
            <a:ext cx="3024336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42" name="文本占位符 7"/>
          <p:cNvSpPr>
            <a:spLocks noGrp="1"/>
          </p:cNvSpPr>
          <p:nvPr>
            <p:ph type="body" sz="quarter" idx="24" hasCustomPrompt="1"/>
          </p:nvPr>
        </p:nvSpPr>
        <p:spPr>
          <a:xfrm>
            <a:off x="9120336" y="3841914"/>
            <a:ext cx="2352261" cy="504056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优化</a:t>
            </a:r>
          </a:p>
        </p:txBody>
      </p:sp>
      <p:sp>
        <p:nvSpPr>
          <p:cNvPr id="65" name="文本占位符 7"/>
          <p:cNvSpPr>
            <a:spLocks noGrp="1"/>
          </p:cNvSpPr>
          <p:nvPr>
            <p:ph type="body" sz="quarter" idx="25" hasCustomPrompt="1"/>
          </p:nvPr>
        </p:nvSpPr>
        <p:spPr>
          <a:xfrm>
            <a:off x="1007435" y="4345970"/>
            <a:ext cx="3120347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66" name="文本占位符 7"/>
          <p:cNvSpPr>
            <a:spLocks noGrp="1"/>
          </p:cNvSpPr>
          <p:nvPr>
            <p:ph type="body" sz="quarter" idx="26" hasCustomPrompt="1"/>
          </p:nvPr>
        </p:nvSpPr>
        <p:spPr>
          <a:xfrm>
            <a:off x="4127781" y="4345970"/>
            <a:ext cx="1968219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/>
              <a:t>2015.01.25</a:t>
            </a:r>
            <a:endParaRPr lang="zh-CN" altLang="en-US" dirty="0"/>
          </a:p>
        </p:txBody>
      </p:sp>
      <p:sp>
        <p:nvSpPr>
          <p:cNvPr id="67" name="文本占位符 7"/>
          <p:cNvSpPr>
            <a:spLocks noGrp="1"/>
          </p:cNvSpPr>
          <p:nvPr>
            <p:ph type="body" sz="quarter" idx="27" hasCustomPrompt="1"/>
          </p:nvPr>
        </p:nvSpPr>
        <p:spPr>
          <a:xfrm>
            <a:off x="6096000" y="4345970"/>
            <a:ext cx="3024336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68" name="文本占位符 7"/>
          <p:cNvSpPr>
            <a:spLocks noGrp="1"/>
          </p:cNvSpPr>
          <p:nvPr>
            <p:ph type="body" sz="quarter" idx="28" hasCustomPrompt="1"/>
          </p:nvPr>
        </p:nvSpPr>
        <p:spPr>
          <a:xfrm>
            <a:off x="9120336" y="4345970"/>
            <a:ext cx="2352261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优化</a:t>
            </a:r>
          </a:p>
        </p:txBody>
      </p:sp>
      <p:sp>
        <p:nvSpPr>
          <p:cNvPr id="69" name="文本占位符 7"/>
          <p:cNvSpPr>
            <a:spLocks noGrp="1"/>
          </p:cNvSpPr>
          <p:nvPr>
            <p:ph type="body" sz="quarter" idx="29" hasCustomPrompt="1"/>
          </p:nvPr>
        </p:nvSpPr>
        <p:spPr>
          <a:xfrm>
            <a:off x="1007435" y="4886030"/>
            <a:ext cx="3120347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70" name="文本占位符 7"/>
          <p:cNvSpPr>
            <a:spLocks noGrp="1"/>
          </p:cNvSpPr>
          <p:nvPr>
            <p:ph type="body" sz="quarter" idx="30" hasCustomPrompt="1"/>
          </p:nvPr>
        </p:nvSpPr>
        <p:spPr>
          <a:xfrm>
            <a:off x="4127781" y="4886030"/>
            <a:ext cx="1968219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/>
              <a:t>2015.01.25</a:t>
            </a:r>
            <a:endParaRPr lang="zh-CN" altLang="en-US" dirty="0"/>
          </a:p>
        </p:txBody>
      </p:sp>
      <p:sp>
        <p:nvSpPr>
          <p:cNvPr id="71" name="文本占位符 7"/>
          <p:cNvSpPr>
            <a:spLocks noGrp="1"/>
          </p:cNvSpPr>
          <p:nvPr>
            <p:ph type="body" sz="quarter" idx="31" hasCustomPrompt="1"/>
          </p:nvPr>
        </p:nvSpPr>
        <p:spPr>
          <a:xfrm>
            <a:off x="6096000" y="4886030"/>
            <a:ext cx="3024336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72" name="文本占位符 7"/>
          <p:cNvSpPr>
            <a:spLocks noGrp="1"/>
          </p:cNvSpPr>
          <p:nvPr>
            <p:ph type="body" sz="quarter" idx="32" hasCustomPrompt="1"/>
          </p:nvPr>
        </p:nvSpPr>
        <p:spPr>
          <a:xfrm>
            <a:off x="9120336" y="4886030"/>
            <a:ext cx="2352261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优化</a:t>
            </a:r>
          </a:p>
        </p:txBody>
      </p:sp>
      <p:sp>
        <p:nvSpPr>
          <p:cNvPr id="73" name="文本占位符 7"/>
          <p:cNvSpPr>
            <a:spLocks noGrp="1"/>
          </p:cNvSpPr>
          <p:nvPr>
            <p:ph type="body" sz="quarter" idx="33" hasCustomPrompt="1"/>
          </p:nvPr>
        </p:nvSpPr>
        <p:spPr>
          <a:xfrm>
            <a:off x="1007435" y="5354082"/>
            <a:ext cx="3120347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74" name="文本占位符 7"/>
          <p:cNvSpPr>
            <a:spLocks noGrp="1"/>
          </p:cNvSpPr>
          <p:nvPr>
            <p:ph type="body" sz="quarter" idx="34" hasCustomPrompt="1"/>
          </p:nvPr>
        </p:nvSpPr>
        <p:spPr>
          <a:xfrm>
            <a:off x="4127781" y="5354082"/>
            <a:ext cx="1968219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/>
              <a:t>2015.01.25</a:t>
            </a:r>
            <a:endParaRPr lang="zh-CN" altLang="en-US" dirty="0"/>
          </a:p>
        </p:txBody>
      </p:sp>
      <p:sp>
        <p:nvSpPr>
          <p:cNvPr id="75" name="文本占位符 7"/>
          <p:cNvSpPr>
            <a:spLocks noGrp="1"/>
          </p:cNvSpPr>
          <p:nvPr>
            <p:ph type="body" sz="quarter" idx="35" hasCustomPrompt="1"/>
          </p:nvPr>
        </p:nvSpPr>
        <p:spPr>
          <a:xfrm>
            <a:off x="6096000" y="5354082"/>
            <a:ext cx="3024336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76" name="文本占位符 7"/>
          <p:cNvSpPr>
            <a:spLocks noGrp="1"/>
          </p:cNvSpPr>
          <p:nvPr>
            <p:ph type="body" sz="quarter" idx="36" hasCustomPrompt="1"/>
          </p:nvPr>
        </p:nvSpPr>
        <p:spPr>
          <a:xfrm>
            <a:off x="9120336" y="5354082"/>
            <a:ext cx="2352261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优化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0#思考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5" y="1233487"/>
            <a:ext cx="10560049" cy="4680000"/>
          </a:xfrm>
        </p:spPr>
        <p:txBody>
          <a:bodyPr/>
          <a:lstStyle>
            <a:lvl1pPr marL="457200" marR="0" indent="-457200" algn="just" defTabSz="801688" rtl="0" eaLnBrk="1" fontAlgn="base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SzPct val="100000"/>
              <a:buFont typeface="+mj-lt"/>
              <a:buAutoNum type="arabicPeriod"/>
              <a:tabLst/>
              <a:defRPr sz="2000">
                <a:latin typeface="+mn-ea"/>
                <a:ea typeface="+mn-ea"/>
                <a:cs typeface="Arial" panose="020B0604020202020204" pitchFamily="34" charset="0"/>
              </a:defRPr>
            </a:lvl1pPr>
            <a:lvl2pPr marL="401637" indent="0" algn="just">
              <a:buSzPct val="100000"/>
              <a:buFont typeface="+mj-lt"/>
              <a:buNone/>
              <a:defRPr sz="1800"/>
            </a:lvl2pPr>
            <a:lvl3pPr>
              <a:defRPr/>
            </a:lvl3pPr>
            <a:lvl5pPr>
              <a:buNone/>
              <a:defRPr/>
            </a:lvl5pPr>
          </a:lstStyle>
          <a:p>
            <a:r>
              <a:rPr lang="zh-CN" altLang="en-US" dirty="0"/>
              <a:t>此版式用于思考题</a:t>
            </a:r>
            <a:r>
              <a:rPr lang="en-US" altLang="zh-CN" dirty="0"/>
              <a:t>-201501</a:t>
            </a:r>
            <a:r>
              <a:rPr lang="zh-CN" altLang="en-US" dirty="0"/>
              <a:t>具体格式（序号格式需以模板展示</a:t>
            </a:r>
            <a:r>
              <a:rPr lang="zh-CN" altLang="en-US" dirty="0" smtClean="0"/>
              <a:t>）</a:t>
            </a:r>
            <a:endParaRPr lang="en-US" altLang="zh-CN" dirty="0"/>
          </a:p>
        </p:txBody>
      </p:sp>
      <p:sp>
        <p:nvSpPr>
          <p:cNvPr id="5" name="TextBox 10">
            <a:extLst>
              <a:ext uri="{FF2B5EF4-FFF2-40B4-BE49-F238E27FC236}">
                <a16:creationId xmlns:a16="http://schemas.microsoft.com/office/drawing/2014/main" xmlns="" id="{18ED692C-39CB-4AC0-81F6-D21CDD086EE4}"/>
              </a:ext>
            </a:extLst>
          </p:cNvPr>
          <p:cNvSpPr txBox="1"/>
          <p:nvPr userDrawn="1"/>
        </p:nvSpPr>
        <p:spPr bwMode="auto">
          <a:xfrm>
            <a:off x="1595500" y="408779"/>
            <a:ext cx="1665402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7" rIns="99980" bIns="49987" rtlCol="0">
            <a:spAutoFit/>
          </a:bodyPr>
          <a:lstStyle/>
          <a:p>
            <a:pPr defTabSz="1001624" eaLnBrk="0" hangingPunct="0"/>
            <a:r>
              <a:rPr lang="zh-CN" altLang="en-US" sz="3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itchFamily="34" charset="0"/>
              </a:rPr>
              <a:t>思考题</a:t>
            </a:r>
          </a:p>
        </p:txBody>
      </p:sp>
      <p:sp>
        <p:nvSpPr>
          <p:cNvPr id="8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9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479376" y="424270"/>
            <a:ext cx="495619" cy="592462"/>
            <a:chOff x="5554662" y="2422526"/>
            <a:chExt cx="690564" cy="825500"/>
          </a:xfrm>
          <a:solidFill>
            <a:schemeClr val="bg1"/>
          </a:solidFill>
        </p:grpSpPr>
        <p:sp>
          <p:nvSpPr>
            <p:cNvPr id="11" name="Freeform 30"/>
            <p:cNvSpPr>
              <a:spLocks/>
            </p:cNvSpPr>
            <p:nvPr/>
          </p:nvSpPr>
          <p:spPr bwMode="auto">
            <a:xfrm>
              <a:off x="5554662" y="2487613"/>
              <a:ext cx="258763" cy="760413"/>
            </a:xfrm>
            <a:custGeom>
              <a:avLst/>
              <a:gdLst>
                <a:gd name="T0" fmla="*/ 233 w 245"/>
                <a:gd name="T1" fmla="*/ 722 h 722"/>
                <a:gd name="T2" fmla="*/ 245 w 245"/>
                <a:gd name="T3" fmla="*/ 710 h 722"/>
                <a:gd name="T4" fmla="*/ 245 w 245"/>
                <a:gd name="T5" fmla="*/ 614 h 722"/>
                <a:gd name="T6" fmla="*/ 187 w 245"/>
                <a:gd name="T7" fmla="*/ 559 h 722"/>
                <a:gd name="T8" fmla="*/ 93 w 245"/>
                <a:gd name="T9" fmla="*/ 499 h 722"/>
                <a:gd name="T10" fmla="*/ 93 w 245"/>
                <a:gd name="T11" fmla="*/ 401 h 722"/>
                <a:gd name="T12" fmla="*/ 82 w 245"/>
                <a:gd name="T13" fmla="*/ 398 h 722"/>
                <a:gd name="T14" fmla="*/ 38 w 245"/>
                <a:gd name="T15" fmla="*/ 381 h 722"/>
                <a:gd name="T16" fmla="*/ 102 w 245"/>
                <a:gd name="T17" fmla="*/ 255 h 722"/>
                <a:gd name="T18" fmla="*/ 106 w 245"/>
                <a:gd name="T19" fmla="*/ 250 h 722"/>
                <a:gd name="T20" fmla="*/ 105 w 245"/>
                <a:gd name="T21" fmla="*/ 244 h 722"/>
                <a:gd name="T22" fmla="*/ 218 w 245"/>
                <a:gd name="T23" fmla="*/ 31 h 722"/>
                <a:gd name="T24" fmla="*/ 225 w 245"/>
                <a:gd name="T25" fmla="*/ 15 h 722"/>
                <a:gd name="T26" fmla="*/ 222 w 245"/>
                <a:gd name="T27" fmla="*/ 9 h 722"/>
                <a:gd name="T28" fmla="*/ 207 w 245"/>
                <a:gd name="T29" fmla="*/ 3 h 722"/>
                <a:gd name="T30" fmla="*/ 86 w 245"/>
                <a:gd name="T31" fmla="*/ 148 h 722"/>
                <a:gd name="T32" fmla="*/ 75 w 245"/>
                <a:gd name="T33" fmla="*/ 240 h 722"/>
                <a:gd name="T34" fmla="*/ 8 w 245"/>
                <a:gd name="T35" fmla="*/ 390 h 722"/>
                <a:gd name="T36" fmla="*/ 8 w 245"/>
                <a:gd name="T37" fmla="*/ 391 h 722"/>
                <a:gd name="T38" fmla="*/ 8 w 245"/>
                <a:gd name="T39" fmla="*/ 393 h 722"/>
                <a:gd name="T40" fmla="*/ 63 w 245"/>
                <a:gd name="T41" fmla="*/ 424 h 722"/>
                <a:gd name="T42" fmla="*/ 63 w 245"/>
                <a:gd name="T43" fmla="*/ 500 h 722"/>
                <a:gd name="T44" fmla="*/ 179 w 245"/>
                <a:gd name="T45" fmla="*/ 588 h 722"/>
                <a:gd name="T46" fmla="*/ 215 w 245"/>
                <a:gd name="T47" fmla="*/ 612 h 722"/>
                <a:gd name="T48" fmla="*/ 215 w 245"/>
                <a:gd name="T49" fmla="*/ 614 h 722"/>
                <a:gd name="T50" fmla="*/ 215 w 245"/>
                <a:gd name="T51" fmla="*/ 710 h 722"/>
                <a:gd name="T52" fmla="*/ 227 w 245"/>
                <a:gd name="T53" fmla="*/ 722 h 722"/>
                <a:gd name="T54" fmla="*/ 233 w 245"/>
                <a:gd name="T55" fmla="*/ 722 h 7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5" h="722">
                  <a:moveTo>
                    <a:pt x="233" y="722"/>
                  </a:moveTo>
                  <a:cubicBezTo>
                    <a:pt x="240" y="722"/>
                    <a:pt x="245" y="717"/>
                    <a:pt x="245" y="710"/>
                  </a:cubicBezTo>
                  <a:cubicBezTo>
                    <a:pt x="245" y="614"/>
                    <a:pt x="245" y="614"/>
                    <a:pt x="245" y="614"/>
                  </a:cubicBezTo>
                  <a:cubicBezTo>
                    <a:pt x="245" y="605"/>
                    <a:pt x="242" y="574"/>
                    <a:pt x="187" y="559"/>
                  </a:cubicBezTo>
                  <a:cubicBezTo>
                    <a:pt x="128" y="543"/>
                    <a:pt x="94" y="522"/>
                    <a:pt x="93" y="499"/>
                  </a:cubicBezTo>
                  <a:cubicBezTo>
                    <a:pt x="93" y="401"/>
                    <a:pt x="93" y="401"/>
                    <a:pt x="93" y="401"/>
                  </a:cubicBezTo>
                  <a:cubicBezTo>
                    <a:pt x="82" y="398"/>
                    <a:pt x="82" y="398"/>
                    <a:pt x="82" y="398"/>
                  </a:cubicBezTo>
                  <a:cubicBezTo>
                    <a:pt x="64" y="393"/>
                    <a:pt x="45" y="385"/>
                    <a:pt x="38" y="381"/>
                  </a:cubicBezTo>
                  <a:cubicBezTo>
                    <a:pt x="38" y="369"/>
                    <a:pt x="44" y="325"/>
                    <a:pt x="102" y="255"/>
                  </a:cubicBezTo>
                  <a:cubicBezTo>
                    <a:pt x="106" y="250"/>
                    <a:pt x="106" y="250"/>
                    <a:pt x="106" y="250"/>
                  </a:cubicBezTo>
                  <a:cubicBezTo>
                    <a:pt x="105" y="244"/>
                    <a:pt x="105" y="244"/>
                    <a:pt x="105" y="244"/>
                  </a:cubicBezTo>
                  <a:cubicBezTo>
                    <a:pt x="105" y="237"/>
                    <a:pt x="92" y="92"/>
                    <a:pt x="218" y="31"/>
                  </a:cubicBezTo>
                  <a:cubicBezTo>
                    <a:pt x="224" y="28"/>
                    <a:pt x="227" y="21"/>
                    <a:pt x="225" y="15"/>
                  </a:cubicBezTo>
                  <a:cubicBezTo>
                    <a:pt x="222" y="9"/>
                    <a:pt x="222" y="9"/>
                    <a:pt x="222" y="9"/>
                  </a:cubicBezTo>
                  <a:cubicBezTo>
                    <a:pt x="220" y="3"/>
                    <a:pt x="213" y="0"/>
                    <a:pt x="207" y="3"/>
                  </a:cubicBezTo>
                  <a:cubicBezTo>
                    <a:pt x="147" y="31"/>
                    <a:pt x="105" y="81"/>
                    <a:pt x="86" y="148"/>
                  </a:cubicBezTo>
                  <a:cubicBezTo>
                    <a:pt x="74" y="189"/>
                    <a:pt x="74" y="226"/>
                    <a:pt x="75" y="240"/>
                  </a:cubicBezTo>
                  <a:cubicBezTo>
                    <a:pt x="0" y="333"/>
                    <a:pt x="7" y="385"/>
                    <a:pt x="8" y="390"/>
                  </a:cubicBezTo>
                  <a:cubicBezTo>
                    <a:pt x="8" y="391"/>
                    <a:pt x="8" y="391"/>
                    <a:pt x="8" y="391"/>
                  </a:cubicBezTo>
                  <a:cubicBezTo>
                    <a:pt x="8" y="393"/>
                    <a:pt x="8" y="393"/>
                    <a:pt x="8" y="393"/>
                  </a:cubicBezTo>
                  <a:cubicBezTo>
                    <a:pt x="10" y="397"/>
                    <a:pt x="14" y="409"/>
                    <a:pt x="63" y="424"/>
                  </a:cubicBezTo>
                  <a:cubicBezTo>
                    <a:pt x="63" y="500"/>
                    <a:pt x="63" y="500"/>
                    <a:pt x="63" y="500"/>
                  </a:cubicBezTo>
                  <a:cubicBezTo>
                    <a:pt x="65" y="539"/>
                    <a:pt x="104" y="569"/>
                    <a:pt x="179" y="588"/>
                  </a:cubicBezTo>
                  <a:cubicBezTo>
                    <a:pt x="213" y="597"/>
                    <a:pt x="215" y="611"/>
                    <a:pt x="215" y="612"/>
                  </a:cubicBezTo>
                  <a:cubicBezTo>
                    <a:pt x="215" y="614"/>
                    <a:pt x="215" y="614"/>
                    <a:pt x="215" y="614"/>
                  </a:cubicBezTo>
                  <a:cubicBezTo>
                    <a:pt x="215" y="710"/>
                    <a:pt x="215" y="710"/>
                    <a:pt x="215" y="710"/>
                  </a:cubicBezTo>
                  <a:cubicBezTo>
                    <a:pt x="215" y="717"/>
                    <a:pt x="220" y="722"/>
                    <a:pt x="227" y="722"/>
                  </a:cubicBezTo>
                  <a:lnTo>
                    <a:pt x="233" y="7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2" name="Freeform 31"/>
            <p:cNvSpPr>
              <a:spLocks/>
            </p:cNvSpPr>
            <p:nvPr/>
          </p:nvSpPr>
          <p:spPr bwMode="auto">
            <a:xfrm>
              <a:off x="6029325" y="2752726"/>
              <a:ext cx="169863" cy="495300"/>
            </a:xfrm>
            <a:custGeom>
              <a:avLst/>
              <a:gdLst>
                <a:gd name="T0" fmla="*/ 21 w 162"/>
                <a:gd name="T1" fmla="*/ 470 h 470"/>
                <a:gd name="T2" fmla="*/ 33 w 162"/>
                <a:gd name="T3" fmla="*/ 458 h 470"/>
                <a:gd name="T4" fmla="*/ 33 w 162"/>
                <a:gd name="T5" fmla="*/ 361 h 470"/>
                <a:gd name="T6" fmla="*/ 108 w 162"/>
                <a:gd name="T7" fmla="*/ 168 h 470"/>
                <a:gd name="T8" fmla="*/ 162 w 162"/>
                <a:gd name="T9" fmla="*/ 13 h 470"/>
                <a:gd name="T10" fmla="*/ 151 w 162"/>
                <a:gd name="T11" fmla="*/ 1 h 470"/>
                <a:gd name="T12" fmla="*/ 144 w 162"/>
                <a:gd name="T13" fmla="*/ 0 h 470"/>
                <a:gd name="T14" fmla="*/ 131 w 162"/>
                <a:gd name="T15" fmla="*/ 12 h 470"/>
                <a:gd name="T16" fmla="*/ 84 w 162"/>
                <a:gd name="T17" fmla="*/ 149 h 470"/>
                <a:gd name="T18" fmla="*/ 3 w 162"/>
                <a:gd name="T19" fmla="*/ 362 h 470"/>
                <a:gd name="T20" fmla="*/ 3 w 162"/>
                <a:gd name="T21" fmla="*/ 458 h 470"/>
                <a:gd name="T22" fmla="*/ 15 w 162"/>
                <a:gd name="T23" fmla="*/ 470 h 470"/>
                <a:gd name="T24" fmla="*/ 21 w 162"/>
                <a:gd name="T25" fmla="*/ 470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2" h="470">
                  <a:moveTo>
                    <a:pt x="21" y="470"/>
                  </a:moveTo>
                  <a:cubicBezTo>
                    <a:pt x="28" y="470"/>
                    <a:pt x="33" y="465"/>
                    <a:pt x="33" y="458"/>
                  </a:cubicBezTo>
                  <a:cubicBezTo>
                    <a:pt x="33" y="361"/>
                    <a:pt x="33" y="361"/>
                    <a:pt x="33" y="361"/>
                  </a:cubicBezTo>
                  <a:cubicBezTo>
                    <a:pt x="33" y="360"/>
                    <a:pt x="29" y="262"/>
                    <a:pt x="108" y="168"/>
                  </a:cubicBezTo>
                  <a:cubicBezTo>
                    <a:pt x="137" y="133"/>
                    <a:pt x="157" y="75"/>
                    <a:pt x="162" y="13"/>
                  </a:cubicBezTo>
                  <a:cubicBezTo>
                    <a:pt x="162" y="7"/>
                    <a:pt x="157" y="1"/>
                    <a:pt x="151" y="1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38" y="0"/>
                    <a:pt x="132" y="5"/>
                    <a:pt x="131" y="12"/>
                  </a:cubicBezTo>
                  <a:cubicBezTo>
                    <a:pt x="127" y="67"/>
                    <a:pt x="110" y="119"/>
                    <a:pt x="84" y="149"/>
                  </a:cubicBezTo>
                  <a:cubicBezTo>
                    <a:pt x="0" y="249"/>
                    <a:pt x="3" y="353"/>
                    <a:pt x="3" y="362"/>
                  </a:cubicBezTo>
                  <a:cubicBezTo>
                    <a:pt x="3" y="458"/>
                    <a:pt x="3" y="458"/>
                    <a:pt x="3" y="458"/>
                  </a:cubicBezTo>
                  <a:cubicBezTo>
                    <a:pt x="3" y="465"/>
                    <a:pt x="8" y="470"/>
                    <a:pt x="15" y="470"/>
                  </a:cubicBezTo>
                  <a:lnTo>
                    <a:pt x="21" y="4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Freeform 32"/>
            <p:cNvSpPr>
              <a:spLocks/>
            </p:cNvSpPr>
            <p:nvPr/>
          </p:nvSpPr>
          <p:spPr bwMode="auto">
            <a:xfrm>
              <a:off x="5851525" y="2489201"/>
              <a:ext cx="325437" cy="406401"/>
            </a:xfrm>
            <a:custGeom>
              <a:avLst/>
              <a:gdLst>
                <a:gd name="T0" fmla="*/ 155 w 309"/>
                <a:gd name="T1" fmla="*/ 386 h 386"/>
                <a:gd name="T2" fmla="*/ 189 w 309"/>
                <a:gd name="T3" fmla="*/ 363 h 386"/>
                <a:gd name="T4" fmla="*/ 208 w 309"/>
                <a:gd name="T5" fmla="*/ 363 h 386"/>
                <a:gd name="T6" fmla="*/ 232 w 309"/>
                <a:gd name="T7" fmla="*/ 353 h 386"/>
                <a:gd name="T8" fmla="*/ 242 w 309"/>
                <a:gd name="T9" fmla="*/ 329 h 386"/>
                <a:gd name="T10" fmla="*/ 242 w 309"/>
                <a:gd name="T11" fmla="*/ 308 h 386"/>
                <a:gd name="T12" fmla="*/ 212 w 309"/>
                <a:gd name="T13" fmla="*/ 308 h 386"/>
                <a:gd name="T14" fmla="*/ 212 w 309"/>
                <a:gd name="T15" fmla="*/ 329 h 386"/>
                <a:gd name="T16" fmla="*/ 210 w 309"/>
                <a:gd name="T17" fmla="*/ 332 h 386"/>
                <a:gd name="T18" fmla="*/ 208 w 309"/>
                <a:gd name="T19" fmla="*/ 333 h 386"/>
                <a:gd name="T20" fmla="*/ 162 w 309"/>
                <a:gd name="T21" fmla="*/ 333 h 386"/>
                <a:gd name="T22" fmla="*/ 162 w 309"/>
                <a:gd name="T23" fmla="*/ 348 h 386"/>
                <a:gd name="T24" fmla="*/ 155 w 309"/>
                <a:gd name="T25" fmla="*/ 356 h 386"/>
                <a:gd name="T26" fmla="*/ 147 w 309"/>
                <a:gd name="T27" fmla="*/ 348 h 386"/>
                <a:gd name="T28" fmla="*/ 147 w 309"/>
                <a:gd name="T29" fmla="*/ 333 h 386"/>
                <a:gd name="T30" fmla="*/ 101 w 309"/>
                <a:gd name="T31" fmla="*/ 333 h 386"/>
                <a:gd name="T32" fmla="*/ 98 w 309"/>
                <a:gd name="T33" fmla="*/ 329 h 386"/>
                <a:gd name="T34" fmla="*/ 98 w 309"/>
                <a:gd name="T35" fmla="*/ 266 h 386"/>
                <a:gd name="T36" fmla="*/ 90 w 309"/>
                <a:gd name="T37" fmla="*/ 262 h 386"/>
                <a:gd name="T38" fmla="*/ 30 w 309"/>
                <a:gd name="T39" fmla="*/ 155 h 386"/>
                <a:gd name="T40" fmla="*/ 155 w 309"/>
                <a:gd name="T41" fmla="*/ 31 h 386"/>
                <a:gd name="T42" fmla="*/ 279 w 309"/>
                <a:gd name="T43" fmla="*/ 155 h 386"/>
                <a:gd name="T44" fmla="*/ 222 w 309"/>
                <a:gd name="T45" fmla="*/ 260 h 386"/>
                <a:gd name="T46" fmla="*/ 174 w 309"/>
                <a:gd name="T47" fmla="*/ 259 h 386"/>
                <a:gd name="T48" fmla="*/ 170 w 309"/>
                <a:gd name="T49" fmla="*/ 255 h 386"/>
                <a:gd name="T50" fmla="*/ 170 w 309"/>
                <a:gd name="T51" fmla="*/ 188 h 386"/>
                <a:gd name="T52" fmla="*/ 139 w 309"/>
                <a:gd name="T53" fmla="*/ 188 h 386"/>
                <a:gd name="T54" fmla="*/ 139 w 309"/>
                <a:gd name="T55" fmla="*/ 255 h 386"/>
                <a:gd name="T56" fmla="*/ 174 w 309"/>
                <a:gd name="T57" fmla="*/ 290 h 386"/>
                <a:gd name="T58" fmla="*/ 231 w 309"/>
                <a:gd name="T59" fmla="*/ 290 h 386"/>
                <a:gd name="T60" fmla="*/ 235 w 309"/>
                <a:gd name="T61" fmla="*/ 288 h 386"/>
                <a:gd name="T62" fmla="*/ 309 w 309"/>
                <a:gd name="T63" fmla="*/ 155 h 386"/>
                <a:gd name="T64" fmla="*/ 155 w 309"/>
                <a:gd name="T65" fmla="*/ 0 h 386"/>
                <a:gd name="T66" fmla="*/ 0 w 309"/>
                <a:gd name="T67" fmla="*/ 155 h 386"/>
                <a:gd name="T68" fmla="*/ 67 w 309"/>
                <a:gd name="T69" fmla="*/ 283 h 386"/>
                <a:gd name="T70" fmla="*/ 67 w 309"/>
                <a:gd name="T71" fmla="*/ 329 h 386"/>
                <a:gd name="T72" fmla="*/ 101 w 309"/>
                <a:gd name="T73" fmla="*/ 363 h 386"/>
                <a:gd name="T74" fmla="*/ 120 w 309"/>
                <a:gd name="T75" fmla="*/ 363 h 386"/>
                <a:gd name="T76" fmla="*/ 155 w 309"/>
                <a:gd name="T77" fmla="*/ 386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09" h="386">
                  <a:moveTo>
                    <a:pt x="155" y="386"/>
                  </a:moveTo>
                  <a:cubicBezTo>
                    <a:pt x="170" y="386"/>
                    <a:pt x="184" y="377"/>
                    <a:pt x="189" y="363"/>
                  </a:cubicBezTo>
                  <a:cubicBezTo>
                    <a:pt x="208" y="363"/>
                    <a:pt x="208" y="363"/>
                    <a:pt x="208" y="363"/>
                  </a:cubicBezTo>
                  <a:cubicBezTo>
                    <a:pt x="217" y="363"/>
                    <a:pt x="226" y="360"/>
                    <a:pt x="232" y="353"/>
                  </a:cubicBezTo>
                  <a:cubicBezTo>
                    <a:pt x="238" y="347"/>
                    <a:pt x="242" y="338"/>
                    <a:pt x="242" y="329"/>
                  </a:cubicBezTo>
                  <a:cubicBezTo>
                    <a:pt x="242" y="308"/>
                    <a:pt x="242" y="308"/>
                    <a:pt x="242" y="308"/>
                  </a:cubicBezTo>
                  <a:cubicBezTo>
                    <a:pt x="212" y="308"/>
                    <a:pt x="212" y="308"/>
                    <a:pt x="212" y="308"/>
                  </a:cubicBezTo>
                  <a:cubicBezTo>
                    <a:pt x="212" y="329"/>
                    <a:pt x="212" y="329"/>
                    <a:pt x="212" y="329"/>
                  </a:cubicBezTo>
                  <a:cubicBezTo>
                    <a:pt x="212" y="330"/>
                    <a:pt x="211" y="331"/>
                    <a:pt x="210" y="332"/>
                  </a:cubicBezTo>
                  <a:cubicBezTo>
                    <a:pt x="210" y="332"/>
                    <a:pt x="209" y="333"/>
                    <a:pt x="208" y="333"/>
                  </a:cubicBezTo>
                  <a:cubicBezTo>
                    <a:pt x="162" y="333"/>
                    <a:pt x="162" y="333"/>
                    <a:pt x="162" y="333"/>
                  </a:cubicBezTo>
                  <a:cubicBezTo>
                    <a:pt x="162" y="348"/>
                    <a:pt x="162" y="348"/>
                    <a:pt x="162" y="348"/>
                  </a:cubicBezTo>
                  <a:cubicBezTo>
                    <a:pt x="162" y="352"/>
                    <a:pt x="159" y="356"/>
                    <a:pt x="155" y="356"/>
                  </a:cubicBezTo>
                  <a:cubicBezTo>
                    <a:pt x="150" y="356"/>
                    <a:pt x="147" y="352"/>
                    <a:pt x="147" y="348"/>
                  </a:cubicBezTo>
                  <a:cubicBezTo>
                    <a:pt x="147" y="333"/>
                    <a:pt x="147" y="333"/>
                    <a:pt x="147" y="333"/>
                  </a:cubicBezTo>
                  <a:cubicBezTo>
                    <a:pt x="101" y="333"/>
                    <a:pt x="101" y="333"/>
                    <a:pt x="101" y="333"/>
                  </a:cubicBezTo>
                  <a:cubicBezTo>
                    <a:pt x="99" y="333"/>
                    <a:pt x="98" y="331"/>
                    <a:pt x="98" y="329"/>
                  </a:cubicBezTo>
                  <a:cubicBezTo>
                    <a:pt x="98" y="266"/>
                    <a:pt x="98" y="266"/>
                    <a:pt x="98" y="266"/>
                  </a:cubicBezTo>
                  <a:cubicBezTo>
                    <a:pt x="90" y="262"/>
                    <a:pt x="90" y="262"/>
                    <a:pt x="90" y="262"/>
                  </a:cubicBezTo>
                  <a:cubicBezTo>
                    <a:pt x="53" y="239"/>
                    <a:pt x="30" y="199"/>
                    <a:pt x="30" y="155"/>
                  </a:cubicBezTo>
                  <a:cubicBezTo>
                    <a:pt x="30" y="87"/>
                    <a:pt x="86" y="31"/>
                    <a:pt x="155" y="31"/>
                  </a:cubicBezTo>
                  <a:cubicBezTo>
                    <a:pt x="223" y="31"/>
                    <a:pt x="279" y="87"/>
                    <a:pt x="279" y="155"/>
                  </a:cubicBezTo>
                  <a:cubicBezTo>
                    <a:pt x="279" y="198"/>
                    <a:pt x="258" y="236"/>
                    <a:pt x="222" y="260"/>
                  </a:cubicBezTo>
                  <a:cubicBezTo>
                    <a:pt x="174" y="259"/>
                    <a:pt x="174" y="259"/>
                    <a:pt x="174" y="259"/>
                  </a:cubicBezTo>
                  <a:cubicBezTo>
                    <a:pt x="172" y="259"/>
                    <a:pt x="170" y="258"/>
                    <a:pt x="170" y="255"/>
                  </a:cubicBezTo>
                  <a:cubicBezTo>
                    <a:pt x="170" y="188"/>
                    <a:pt x="170" y="188"/>
                    <a:pt x="170" y="188"/>
                  </a:cubicBezTo>
                  <a:cubicBezTo>
                    <a:pt x="139" y="188"/>
                    <a:pt x="139" y="188"/>
                    <a:pt x="139" y="188"/>
                  </a:cubicBezTo>
                  <a:cubicBezTo>
                    <a:pt x="139" y="255"/>
                    <a:pt x="139" y="255"/>
                    <a:pt x="139" y="255"/>
                  </a:cubicBezTo>
                  <a:cubicBezTo>
                    <a:pt x="139" y="274"/>
                    <a:pt x="155" y="290"/>
                    <a:pt x="174" y="290"/>
                  </a:cubicBezTo>
                  <a:cubicBezTo>
                    <a:pt x="231" y="290"/>
                    <a:pt x="231" y="290"/>
                    <a:pt x="231" y="290"/>
                  </a:cubicBezTo>
                  <a:cubicBezTo>
                    <a:pt x="235" y="288"/>
                    <a:pt x="235" y="288"/>
                    <a:pt x="235" y="288"/>
                  </a:cubicBezTo>
                  <a:cubicBezTo>
                    <a:pt x="281" y="259"/>
                    <a:pt x="309" y="210"/>
                    <a:pt x="309" y="155"/>
                  </a:cubicBezTo>
                  <a:cubicBezTo>
                    <a:pt x="309" y="70"/>
                    <a:pt x="240" y="0"/>
                    <a:pt x="155" y="0"/>
                  </a:cubicBezTo>
                  <a:cubicBezTo>
                    <a:pt x="69" y="0"/>
                    <a:pt x="0" y="70"/>
                    <a:pt x="0" y="155"/>
                  </a:cubicBezTo>
                  <a:cubicBezTo>
                    <a:pt x="0" y="207"/>
                    <a:pt x="25" y="254"/>
                    <a:pt x="67" y="283"/>
                  </a:cubicBezTo>
                  <a:cubicBezTo>
                    <a:pt x="67" y="329"/>
                    <a:pt x="67" y="329"/>
                    <a:pt x="67" y="329"/>
                  </a:cubicBezTo>
                  <a:cubicBezTo>
                    <a:pt x="67" y="348"/>
                    <a:pt x="83" y="363"/>
                    <a:pt x="101" y="363"/>
                  </a:cubicBezTo>
                  <a:cubicBezTo>
                    <a:pt x="120" y="363"/>
                    <a:pt x="120" y="363"/>
                    <a:pt x="120" y="363"/>
                  </a:cubicBezTo>
                  <a:cubicBezTo>
                    <a:pt x="126" y="377"/>
                    <a:pt x="139" y="386"/>
                    <a:pt x="155" y="3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4" name="Freeform 33"/>
            <p:cNvSpPr>
              <a:spLocks noEditPoints="1"/>
            </p:cNvSpPr>
            <p:nvPr/>
          </p:nvSpPr>
          <p:spPr bwMode="auto">
            <a:xfrm>
              <a:off x="5956300" y="2597151"/>
              <a:ext cx="114300" cy="114300"/>
            </a:xfrm>
            <a:custGeom>
              <a:avLst/>
              <a:gdLst>
                <a:gd name="T0" fmla="*/ 55 w 109"/>
                <a:gd name="T1" fmla="*/ 108 h 108"/>
                <a:gd name="T2" fmla="*/ 109 w 109"/>
                <a:gd name="T3" fmla="*/ 54 h 108"/>
                <a:gd name="T4" fmla="*/ 55 w 109"/>
                <a:gd name="T5" fmla="*/ 0 h 108"/>
                <a:gd name="T6" fmla="*/ 0 w 109"/>
                <a:gd name="T7" fmla="*/ 54 h 108"/>
                <a:gd name="T8" fmla="*/ 55 w 109"/>
                <a:gd name="T9" fmla="*/ 108 h 108"/>
                <a:gd name="T10" fmla="*/ 55 w 109"/>
                <a:gd name="T11" fmla="*/ 30 h 108"/>
                <a:gd name="T12" fmla="*/ 78 w 109"/>
                <a:gd name="T13" fmla="*/ 54 h 108"/>
                <a:gd name="T14" fmla="*/ 55 w 109"/>
                <a:gd name="T15" fmla="*/ 78 h 108"/>
                <a:gd name="T16" fmla="*/ 31 w 109"/>
                <a:gd name="T17" fmla="*/ 54 h 108"/>
                <a:gd name="T18" fmla="*/ 55 w 109"/>
                <a:gd name="T19" fmla="*/ 3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9" h="108">
                  <a:moveTo>
                    <a:pt x="55" y="108"/>
                  </a:moveTo>
                  <a:cubicBezTo>
                    <a:pt x="84" y="108"/>
                    <a:pt x="109" y="84"/>
                    <a:pt x="109" y="54"/>
                  </a:cubicBezTo>
                  <a:cubicBezTo>
                    <a:pt x="109" y="24"/>
                    <a:pt x="84" y="0"/>
                    <a:pt x="55" y="0"/>
                  </a:cubicBezTo>
                  <a:cubicBezTo>
                    <a:pt x="25" y="0"/>
                    <a:pt x="0" y="24"/>
                    <a:pt x="0" y="54"/>
                  </a:cubicBezTo>
                  <a:cubicBezTo>
                    <a:pt x="0" y="84"/>
                    <a:pt x="25" y="108"/>
                    <a:pt x="55" y="108"/>
                  </a:cubicBezTo>
                  <a:close/>
                  <a:moveTo>
                    <a:pt x="55" y="30"/>
                  </a:moveTo>
                  <a:cubicBezTo>
                    <a:pt x="68" y="30"/>
                    <a:pt x="78" y="41"/>
                    <a:pt x="78" y="54"/>
                  </a:cubicBezTo>
                  <a:cubicBezTo>
                    <a:pt x="78" y="67"/>
                    <a:pt x="68" y="78"/>
                    <a:pt x="55" y="78"/>
                  </a:cubicBezTo>
                  <a:cubicBezTo>
                    <a:pt x="41" y="78"/>
                    <a:pt x="31" y="67"/>
                    <a:pt x="31" y="54"/>
                  </a:cubicBezTo>
                  <a:cubicBezTo>
                    <a:pt x="31" y="41"/>
                    <a:pt x="41" y="30"/>
                    <a:pt x="55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5" name="Rectangle 34"/>
            <p:cNvSpPr>
              <a:spLocks noChangeArrowheads="1"/>
            </p:cNvSpPr>
            <p:nvPr/>
          </p:nvSpPr>
          <p:spPr bwMode="auto">
            <a:xfrm>
              <a:off x="5997575" y="2422526"/>
              <a:ext cx="33338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6" name="Freeform 35"/>
            <p:cNvSpPr>
              <a:spLocks/>
            </p:cNvSpPr>
            <p:nvPr/>
          </p:nvSpPr>
          <p:spPr bwMode="auto">
            <a:xfrm>
              <a:off x="6132513" y="2479676"/>
              <a:ext cx="57150" cy="55563"/>
            </a:xfrm>
            <a:custGeom>
              <a:avLst/>
              <a:gdLst>
                <a:gd name="T0" fmla="*/ 14 w 36"/>
                <a:gd name="T1" fmla="*/ 35 h 35"/>
                <a:gd name="T2" fmla="*/ 36 w 36"/>
                <a:gd name="T3" fmla="*/ 14 h 35"/>
                <a:gd name="T4" fmla="*/ 21 w 36"/>
                <a:gd name="T5" fmla="*/ 0 h 35"/>
                <a:gd name="T6" fmla="*/ 0 w 36"/>
                <a:gd name="T7" fmla="*/ 21 h 35"/>
                <a:gd name="T8" fmla="*/ 14 w 36"/>
                <a:gd name="T9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5">
                  <a:moveTo>
                    <a:pt x="14" y="35"/>
                  </a:moveTo>
                  <a:lnTo>
                    <a:pt x="36" y="14"/>
                  </a:lnTo>
                  <a:lnTo>
                    <a:pt x="21" y="0"/>
                  </a:lnTo>
                  <a:lnTo>
                    <a:pt x="0" y="21"/>
                  </a:lnTo>
                  <a:lnTo>
                    <a:pt x="14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7" name="Rectangle 36"/>
            <p:cNvSpPr>
              <a:spLocks noChangeArrowheads="1"/>
            </p:cNvSpPr>
            <p:nvPr/>
          </p:nvSpPr>
          <p:spPr bwMode="auto">
            <a:xfrm>
              <a:off x="6196013" y="2638426"/>
              <a:ext cx="49213" cy="317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8" name="Rectangle 37"/>
            <p:cNvSpPr>
              <a:spLocks noChangeArrowheads="1"/>
            </p:cNvSpPr>
            <p:nvPr/>
          </p:nvSpPr>
          <p:spPr bwMode="auto">
            <a:xfrm>
              <a:off x="5783263" y="2638426"/>
              <a:ext cx="47625" cy="317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9" name="Freeform 38"/>
            <p:cNvSpPr>
              <a:spLocks/>
            </p:cNvSpPr>
            <p:nvPr/>
          </p:nvSpPr>
          <p:spPr bwMode="auto">
            <a:xfrm>
              <a:off x="5840413" y="2479676"/>
              <a:ext cx="55563" cy="55563"/>
            </a:xfrm>
            <a:custGeom>
              <a:avLst/>
              <a:gdLst>
                <a:gd name="T0" fmla="*/ 21 w 35"/>
                <a:gd name="T1" fmla="*/ 35 h 35"/>
                <a:gd name="T2" fmla="*/ 35 w 35"/>
                <a:gd name="T3" fmla="*/ 21 h 35"/>
                <a:gd name="T4" fmla="*/ 14 w 35"/>
                <a:gd name="T5" fmla="*/ 0 h 35"/>
                <a:gd name="T6" fmla="*/ 0 w 35"/>
                <a:gd name="T7" fmla="*/ 14 h 35"/>
                <a:gd name="T8" fmla="*/ 21 w 35"/>
                <a:gd name="T9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5">
                  <a:moveTo>
                    <a:pt x="21" y="35"/>
                  </a:moveTo>
                  <a:lnTo>
                    <a:pt x="35" y="21"/>
                  </a:lnTo>
                  <a:lnTo>
                    <a:pt x="14" y="0"/>
                  </a:lnTo>
                  <a:lnTo>
                    <a:pt x="0" y="14"/>
                  </a:lnTo>
                  <a:lnTo>
                    <a:pt x="21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0" name="Freeform 39"/>
            <p:cNvSpPr>
              <a:spLocks/>
            </p:cNvSpPr>
            <p:nvPr/>
          </p:nvSpPr>
          <p:spPr bwMode="auto">
            <a:xfrm>
              <a:off x="5913438" y="2433638"/>
              <a:ext cx="47625" cy="55563"/>
            </a:xfrm>
            <a:custGeom>
              <a:avLst/>
              <a:gdLst>
                <a:gd name="T0" fmla="*/ 11 w 30"/>
                <a:gd name="T1" fmla="*/ 35 h 35"/>
                <a:gd name="T2" fmla="*/ 30 w 30"/>
                <a:gd name="T3" fmla="*/ 28 h 35"/>
                <a:gd name="T4" fmla="*/ 19 w 30"/>
                <a:gd name="T5" fmla="*/ 0 h 35"/>
                <a:gd name="T6" fmla="*/ 0 w 30"/>
                <a:gd name="T7" fmla="*/ 7 h 35"/>
                <a:gd name="T8" fmla="*/ 11 w 30"/>
                <a:gd name="T9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5">
                  <a:moveTo>
                    <a:pt x="11" y="35"/>
                  </a:moveTo>
                  <a:lnTo>
                    <a:pt x="30" y="28"/>
                  </a:lnTo>
                  <a:lnTo>
                    <a:pt x="19" y="0"/>
                  </a:lnTo>
                  <a:lnTo>
                    <a:pt x="0" y="7"/>
                  </a:lnTo>
                  <a:lnTo>
                    <a:pt x="11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1" name="Freeform 40"/>
            <p:cNvSpPr>
              <a:spLocks/>
            </p:cNvSpPr>
            <p:nvPr/>
          </p:nvSpPr>
          <p:spPr bwMode="auto">
            <a:xfrm>
              <a:off x="6070600" y="2435226"/>
              <a:ext cx="49213" cy="57150"/>
            </a:xfrm>
            <a:custGeom>
              <a:avLst/>
              <a:gdLst>
                <a:gd name="T0" fmla="*/ 19 w 31"/>
                <a:gd name="T1" fmla="*/ 36 h 36"/>
                <a:gd name="T2" fmla="*/ 31 w 31"/>
                <a:gd name="T3" fmla="*/ 8 h 36"/>
                <a:gd name="T4" fmla="*/ 12 w 31"/>
                <a:gd name="T5" fmla="*/ 0 h 36"/>
                <a:gd name="T6" fmla="*/ 0 w 31"/>
                <a:gd name="T7" fmla="*/ 28 h 36"/>
                <a:gd name="T8" fmla="*/ 19 w 31"/>
                <a:gd name="T9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6">
                  <a:moveTo>
                    <a:pt x="19" y="36"/>
                  </a:moveTo>
                  <a:lnTo>
                    <a:pt x="31" y="8"/>
                  </a:lnTo>
                  <a:lnTo>
                    <a:pt x="12" y="0"/>
                  </a:lnTo>
                  <a:lnTo>
                    <a:pt x="0" y="28"/>
                  </a:lnTo>
                  <a:lnTo>
                    <a:pt x="19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2" name="Freeform 41"/>
            <p:cNvSpPr>
              <a:spLocks/>
            </p:cNvSpPr>
            <p:nvPr/>
          </p:nvSpPr>
          <p:spPr bwMode="auto">
            <a:xfrm>
              <a:off x="6176963" y="2554288"/>
              <a:ext cx="57150" cy="47625"/>
            </a:xfrm>
            <a:custGeom>
              <a:avLst/>
              <a:gdLst>
                <a:gd name="T0" fmla="*/ 8 w 36"/>
                <a:gd name="T1" fmla="*/ 30 h 30"/>
                <a:gd name="T2" fmla="*/ 36 w 36"/>
                <a:gd name="T3" fmla="*/ 18 h 30"/>
                <a:gd name="T4" fmla="*/ 29 w 36"/>
                <a:gd name="T5" fmla="*/ 0 h 30"/>
                <a:gd name="T6" fmla="*/ 0 w 36"/>
                <a:gd name="T7" fmla="*/ 11 h 30"/>
                <a:gd name="T8" fmla="*/ 8 w 36"/>
                <a:gd name="T9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0">
                  <a:moveTo>
                    <a:pt x="8" y="30"/>
                  </a:moveTo>
                  <a:lnTo>
                    <a:pt x="36" y="18"/>
                  </a:lnTo>
                  <a:lnTo>
                    <a:pt x="29" y="0"/>
                  </a:lnTo>
                  <a:lnTo>
                    <a:pt x="0" y="11"/>
                  </a:lnTo>
                  <a:lnTo>
                    <a:pt x="8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3" name="Freeform 42"/>
            <p:cNvSpPr>
              <a:spLocks/>
            </p:cNvSpPr>
            <p:nvPr/>
          </p:nvSpPr>
          <p:spPr bwMode="auto">
            <a:xfrm>
              <a:off x="5795963" y="2547938"/>
              <a:ext cx="57150" cy="47625"/>
            </a:xfrm>
            <a:custGeom>
              <a:avLst/>
              <a:gdLst>
                <a:gd name="T0" fmla="*/ 28 w 36"/>
                <a:gd name="T1" fmla="*/ 30 h 30"/>
                <a:gd name="T2" fmla="*/ 36 w 36"/>
                <a:gd name="T3" fmla="*/ 12 h 30"/>
                <a:gd name="T4" fmla="*/ 8 w 36"/>
                <a:gd name="T5" fmla="*/ 0 h 30"/>
                <a:gd name="T6" fmla="*/ 0 w 36"/>
                <a:gd name="T7" fmla="*/ 18 h 30"/>
                <a:gd name="T8" fmla="*/ 28 w 36"/>
                <a:gd name="T9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0">
                  <a:moveTo>
                    <a:pt x="28" y="30"/>
                  </a:moveTo>
                  <a:lnTo>
                    <a:pt x="36" y="12"/>
                  </a:lnTo>
                  <a:lnTo>
                    <a:pt x="8" y="0"/>
                  </a:lnTo>
                  <a:lnTo>
                    <a:pt x="0" y="18"/>
                  </a:lnTo>
                  <a:lnTo>
                    <a:pt x="28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sp>
        <p:nvSpPr>
          <p:cNvPr id="25" name="Freeform 6"/>
          <p:cNvSpPr>
            <a:spLocks/>
          </p:cNvSpPr>
          <p:nvPr userDrawn="1"/>
        </p:nvSpPr>
        <p:spPr bwMode="auto">
          <a:xfrm>
            <a:off x="3213039" y="296368"/>
            <a:ext cx="8978961" cy="864888"/>
          </a:xfrm>
          <a:custGeom>
            <a:avLst/>
            <a:gdLst>
              <a:gd name="T0" fmla="*/ 6409 w 6533"/>
              <a:gd name="T1" fmla="*/ 0 h 617"/>
              <a:gd name="T2" fmla="*/ 0 w 6533"/>
              <a:gd name="T3" fmla="*/ 0 h 617"/>
              <a:gd name="T4" fmla="*/ 126 w 6533"/>
              <a:gd name="T5" fmla="*/ 310 h 617"/>
              <a:gd name="T6" fmla="*/ 0 w 6533"/>
              <a:gd name="T7" fmla="*/ 617 h 617"/>
              <a:gd name="T8" fmla="*/ 6409 w 6533"/>
              <a:gd name="T9" fmla="*/ 617 h 617"/>
              <a:gd name="T10" fmla="*/ 6533 w 6533"/>
              <a:gd name="T11" fmla="*/ 310 h 617"/>
              <a:gd name="T12" fmla="*/ 6409 w 6533"/>
              <a:gd name="T13" fmla="*/ 0 h 617"/>
              <a:gd name="connsiteX0" fmla="*/ 9810 w 9810"/>
              <a:gd name="connsiteY0" fmla="*/ 0 h 10000"/>
              <a:gd name="connsiteX1" fmla="*/ 0 w 9810"/>
              <a:gd name="connsiteY1" fmla="*/ 0 h 10000"/>
              <a:gd name="connsiteX2" fmla="*/ 193 w 9810"/>
              <a:gd name="connsiteY2" fmla="*/ 5024 h 10000"/>
              <a:gd name="connsiteX3" fmla="*/ 0 w 9810"/>
              <a:gd name="connsiteY3" fmla="*/ 10000 h 10000"/>
              <a:gd name="connsiteX4" fmla="*/ 9810 w 9810"/>
              <a:gd name="connsiteY4" fmla="*/ 10000 h 10000"/>
              <a:gd name="connsiteX5" fmla="*/ 7589 w 9810"/>
              <a:gd name="connsiteY5" fmla="*/ 5574 h 10000"/>
              <a:gd name="connsiteX6" fmla="*/ 9810 w 9810"/>
              <a:gd name="connsiteY6" fmla="*/ 0 h 10000"/>
              <a:gd name="connsiteX0" fmla="*/ 7021 w 10000"/>
              <a:gd name="connsiteY0" fmla="*/ 0 h 10000"/>
              <a:gd name="connsiteX1" fmla="*/ 0 w 10000"/>
              <a:gd name="connsiteY1" fmla="*/ 0 h 10000"/>
              <a:gd name="connsiteX2" fmla="*/ 197 w 10000"/>
              <a:gd name="connsiteY2" fmla="*/ 5024 h 10000"/>
              <a:gd name="connsiteX3" fmla="*/ 0 w 10000"/>
              <a:gd name="connsiteY3" fmla="*/ 10000 h 10000"/>
              <a:gd name="connsiteX4" fmla="*/ 10000 w 10000"/>
              <a:gd name="connsiteY4" fmla="*/ 10000 h 10000"/>
              <a:gd name="connsiteX5" fmla="*/ 7736 w 10000"/>
              <a:gd name="connsiteY5" fmla="*/ 5574 h 10000"/>
              <a:gd name="connsiteX6" fmla="*/ 7021 w 10000"/>
              <a:gd name="connsiteY6" fmla="*/ 0 h 10000"/>
              <a:gd name="connsiteX0" fmla="*/ 7021 w 7736"/>
              <a:gd name="connsiteY0" fmla="*/ 0 h 10038"/>
              <a:gd name="connsiteX1" fmla="*/ 0 w 7736"/>
              <a:gd name="connsiteY1" fmla="*/ 0 h 10038"/>
              <a:gd name="connsiteX2" fmla="*/ 197 w 7736"/>
              <a:gd name="connsiteY2" fmla="*/ 5024 h 10038"/>
              <a:gd name="connsiteX3" fmla="*/ 0 w 7736"/>
              <a:gd name="connsiteY3" fmla="*/ 10000 h 10038"/>
              <a:gd name="connsiteX4" fmla="*/ 7017 w 7736"/>
              <a:gd name="connsiteY4" fmla="*/ 10038 h 10038"/>
              <a:gd name="connsiteX5" fmla="*/ 7736 w 7736"/>
              <a:gd name="connsiteY5" fmla="*/ 5574 h 10038"/>
              <a:gd name="connsiteX6" fmla="*/ 7021 w 7736"/>
              <a:gd name="connsiteY6" fmla="*/ 0 h 10038"/>
              <a:gd name="connsiteX0" fmla="*/ 9076 w 9316"/>
              <a:gd name="connsiteY0" fmla="*/ 0 h 10000"/>
              <a:gd name="connsiteX1" fmla="*/ 0 w 9316"/>
              <a:gd name="connsiteY1" fmla="*/ 0 h 10000"/>
              <a:gd name="connsiteX2" fmla="*/ 255 w 9316"/>
              <a:gd name="connsiteY2" fmla="*/ 5005 h 10000"/>
              <a:gd name="connsiteX3" fmla="*/ 0 w 9316"/>
              <a:gd name="connsiteY3" fmla="*/ 9962 h 10000"/>
              <a:gd name="connsiteX4" fmla="*/ 9071 w 9316"/>
              <a:gd name="connsiteY4" fmla="*/ 10000 h 10000"/>
              <a:gd name="connsiteX5" fmla="*/ 9316 w 9316"/>
              <a:gd name="connsiteY5" fmla="*/ 5668 h 10000"/>
              <a:gd name="connsiteX6" fmla="*/ 9076 w 9316"/>
              <a:gd name="connsiteY6" fmla="*/ 0 h 10000"/>
              <a:gd name="connsiteX0" fmla="*/ 9742 w 10000"/>
              <a:gd name="connsiteY0" fmla="*/ 0 h 10000"/>
              <a:gd name="connsiteX1" fmla="*/ 0 w 10000"/>
              <a:gd name="connsiteY1" fmla="*/ 0 h 10000"/>
              <a:gd name="connsiteX2" fmla="*/ 274 w 10000"/>
              <a:gd name="connsiteY2" fmla="*/ 5005 h 10000"/>
              <a:gd name="connsiteX3" fmla="*/ 0 w 10000"/>
              <a:gd name="connsiteY3" fmla="*/ 9962 h 10000"/>
              <a:gd name="connsiteX4" fmla="*/ 9737 w 10000"/>
              <a:gd name="connsiteY4" fmla="*/ 10000 h 10000"/>
              <a:gd name="connsiteX5" fmla="*/ 10000 w 10000"/>
              <a:gd name="connsiteY5" fmla="*/ 5668 h 10000"/>
              <a:gd name="connsiteX6" fmla="*/ 9742 w 10000"/>
              <a:gd name="connsiteY6" fmla="*/ 0 h 10000"/>
              <a:gd name="connsiteX0" fmla="*/ 9742 w 9877"/>
              <a:gd name="connsiteY0" fmla="*/ 0 h 10000"/>
              <a:gd name="connsiteX1" fmla="*/ 0 w 9877"/>
              <a:gd name="connsiteY1" fmla="*/ 0 h 10000"/>
              <a:gd name="connsiteX2" fmla="*/ 274 w 9877"/>
              <a:gd name="connsiteY2" fmla="*/ 5005 h 10000"/>
              <a:gd name="connsiteX3" fmla="*/ 0 w 9877"/>
              <a:gd name="connsiteY3" fmla="*/ 9962 h 10000"/>
              <a:gd name="connsiteX4" fmla="*/ 9737 w 9877"/>
              <a:gd name="connsiteY4" fmla="*/ 10000 h 10000"/>
              <a:gd name="connsiteX5" fmla="*/ 9738 w 9877"/>
              <a:gd name="connsiteY5" fmla="*/ 5783 h 10000"/>
              <a:gd name="connsiteX6" fmla="*/ 9742 w 9877"/>
              <a:gd name="connsiteY6" fmla="*/ 0 h 10000"/>
              <a:gd name="connsiteX0" fmla="*/ 9863 w 9991"/>
              <a:gd name="connsiteY0" fmla="*/ 0 h 10000"/>
              <a:gd name="connsiteX1" fmla="*/ 0 w 9991"/>
              <a:gd name="connsiteY1" fmla="*/ 0 h 10000"/>
              <a:gd name="connsiteX2" fmla="*/ 277 w 9991"/>
              <a:gd name="connsiteY2" fmla="*/ 5005 h 10000"/>
              <a:gd name="connsiteX3" fmla="*/ 0 w 9991"/>
              <a:gd name="connsiteY3" fmla="*/ 9962 h 10000"/>
              <a:gd name="connsiteX4" fmla="*/ 9858 w 9991"/>
              <a:gd name="connsiteY4" fmla="*/ 10000 h 10000"/>
              <a:gd name="connsiteX5" fmla="*/ 9817 w 9991"/>
              <a:gd name="connsiteY5" fmla="*/ 5783 h 10000"/>
              <a:gd name="connsiteX6" fmla="*/ 9863 w 9991"/>
              <a:gd name="connsiteY6" fmla="*/ 0 h 10000"/>
              <a:gd name="connsiteX0" fmla="*/ 9872 w 10014"/>
              <a:gd name="connsiteY0" fmla="*/ 0 h 10000"/>
              <a:gd name="connsiteX1" fmla="*/ 0 w 10014"/>
              <a:gd name="connsiteY1" fmla="*/ 0 h 10000"/>
              <a:gd name="connsiteX2" fmla="*/ 277 w 10014"/>
              <a:gd name="connsiteY2" fmla="*/ 5005 h 10000"/>
              <a:gd name="connsiteX3" fmla="*/ 0 w 10014"/>
              <a:gd name="connsiteY3" fmla="*/ 9962 h 10000"/>
              <a:gd name="connsiteX4" fmla="*/ 9867 w 10014"/>
              <a:gd name="connsiteY4" fmla="*/ 10000 h 10000"/>
              <a:gd name="connsiteX5" fmla="*/ 9890 w 10014"/>
              <a:gd name="connsiteY5" fmla="*/ 5745 h 10000"/>
              <a:gd name="connsiteX6" fmla="*/ 9872 w 10014"/>
              <a:gd name="connsiteY6" fmla="*/ 0 h 10000"/>
              <a:gd name="connsiteX0" fmla="*/ 9872 w 10030"/>
              <a:gd name="connsiteY0" fmla="*/ 0 h 10000"/>
              <a:gd name="connsiteX1" fmla="*/ 0 w 10030"/>
              <a:gd name="connsiteY1" fmla="*/ 0 h 10000"/>
              <a:gd name="connsiteX2" fmla="*/ 277 w 10030"/>
              <a:gd name="connsiteY2" fmla="*/ 5005 h 10000"/>
              <a:gd name="connsiteX3" fmla="*/ 0 w 10030"/>
              <a:gd name="connsiteY3" fmla="*/ 9962 h 10000"/>
              <a:gd name="connsiteX4" fmla="*/ 9867 w 10030"/>
              <a:gd name="connsiteY4" fmla="*/ 10000 h 10000"/>
              <a:gd name="connsiteX5" fmla="*/ 9890 w 10030"/>
              <a:gd name="connsiteY5" fmla="*/ 5745 h 10000"/>
              <a:gd name="connsiteX6" fmla="*/ 9872 w 10030"/>
              <a:gd name="connsiteY6" fmla="*/ 0 h 10000"/>
              <a:gd name="connsiteX0" fmla="*/ 9872 w 9921"/>
              <a:gd name="connsiteY0" fmla="*/ 0 h 10000"/>
              <a:gd name="connsiteX1" fmla="*/ 0 w 9921"/>
              <a:gd name="connsiteY1" fmla="*/ 0 h 10000"/>
              <a:gd name="connsiteX2" fmla="*/ 277 w 9921"/>
              <a:gd name="connsiteY2" fmla="*/ 5005 h 10000"/>
              <a:gd name="connsiteX3" fmla="*/ 0 w 9921"/>
              <a:gd name="connsiteY3" fmla="*/ 9962 h 10000"/>
              <a:gd name="connsiteX4" fmla="*/ 9867 w 9921"/>
              <a:gd name="connsiteY4" fmla="*/ 10000 h 10000"/>
              <a:gd name="connsiteX5" fmla="*/ 9890 w 9921"/>
              <a:gd name="connsiteY5" fmla="*/ 5745 h 10000"/>
              <a:gd name="connsiteX6" fmla="*/ 9872 w 9921"/>
              <a:gd name="connsiteY6" fmla="*/ 0 h 10000"/>
              <a:gd name="connsiteX0" fmla="*/ 9951 w 9974"/>
              <a:gd name="connsiteY0" fmla="*/ 0 h 10000"/>
              <a:gd name="connsiteX1" fmla="*/ 0 w 9974"/>
              <a:gd name="connsiteY1" fmla="*/ 0 h 10000"/>
              <a:gd name="connsiteX2" fmla="*/ 279 w 9974"/>
              <a:gd name="connsiteY2" fmla="*/ 5005 h 10000"/>
              <a:gd name="connsiteX3" fmla="*/ 0 w 9974"/>
              <a:gd name="connsiteY3" fmla="*/ 9962 h 10000"/>
              <a:gd name="connsiteX4" fmla="*/ 9946 w 9974"/>
              <a:gd name="connsiteY4" fmla="*/ 10000 h 10000"/>
              <a:gd name="connsiteX5" fmla="*/ 9969 w 9974"/>
              <a:gd name="connsiteY5" fmla="*/ 5745 h 10000"/>
              <a:gd name="connsiteX6" fmla="*/ 9951 w 9974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9995"/>
              <a:gd name="connsiteY0" fmla="*/ 0 h 10000"/>
              <a:gd name="connsiteX1" fmla="*/ 0 w 9995"/>
              <a:gd name="connsiteY1" fmla="*/ 0 h 10000"/>
              <a:gd name="connsiteX2" fmla="*/ 280 w 9995"/>
              <a:gd name="connsiteY2" fmla="*/ 5005 h 10000"/>
              <a:gd name="connsiteX3" fmla="*/ 0 w 9995"/>
              <a:gd name="connsiteY3" fmla="*/ 9962 h 10000"/>
              <a:gd name="connsiteX4" fmla="*/ 9972 w 9995"/>
              <a:gd name="connsiteY4" fmla="*/ 10000 h 10000"/>
              <a:gd name="connsiteX5" fmla="*/ 9995 w 9995"/>
              <a:gd name="connsiteY5" fmla="*/ 5745 h 10000"/>
              <a:gd name="connsiteX6" fmla="*/ 9977 w 9995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9977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9999 w 10004"/>
              <a:gd name="connsiteY0" fmla="*/ 0 h 10000"/>
              <a:gd name="connsiteX1" fmla="*/ 0 w 10004"/>
              <a:gd name="connsiteY1" fmla="*/ 0 h 10000"/>
              <a:gd name="connsiteX2" fmla="*/ 280 w 10004"/>
              <a:gd name="connsiteY2" fmla="*/ 5005 h 10000"/>
              <a:gd name="connsiteX3" fmla="*/ 0 w 10004"/>
              <a:gd name="connsiteY3" fmla="*/ 9962 h 10000"/>
              <a:gd name="connsiteX4" fmla="*/ 10000 w 10004"/>
              <a:gd name="connsiteY4" fmla="*/ 10000 h 10000"/>
              <a:gd name="connsiteX5" fmla="*/ 10000 w 10004"/>
              <a:gd name="connsiteY5" fmla="*/ 5745 h 10000"/>
              <a:gd name="connsiteX6" fmla="*/ 9999 w 10004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10000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14796 w 14796"/>
              <a:gd name="connsiteY0" fmla="*/ 0 h 10000"/>
              <a:gd name="connsiteX1" fmla="*/ 0 w 14796"/>
              <a:gd name="connsiteY1" fmla="*/ 0 h 10000"/>
              <a:gd name="connsiteX2" fmla="*/ 280 w 14796"/>
              <a:gd name="connsiteY2" fmla="*/ 5005 h 10000"/>
              <a:gd name="connsiteX3" fmla="*/ 0 w 14796"/>
              <a:gd name="connsiteY3" fmla="*/ 9962 h 10000"/>
              <a:gd name="connsiteX4" fmla="*/ 10000 w 14796"/>
              <a:gd name="connsiteY4" fmla="*/ 10000 h 10000"/>
              <a:gd name="connsiteX5" fmla="*/ 10000 w 14796"/>
              <a:gd name="connsiteY5" fmla="*/ 5745 h 10000"/>
              <a:gd name="connsiteX6" fmla="*/ 14796 w 14796"/>
              <a:gd name="connsiteY6" fmla="*/ 0 h 10000"/>
              <a:gd name="connsiteX0" fmla="*/ 14796 w 14796"/>
              <a:gd name="connsiteY0" fmla="*/ 0 h 9968"/>
              <a:gd name="connsiteX1" fmla="*/ 0 w 14796"/>
              <a:gd name="connsiteY1" fmla="*/ 0 h 9968"/>
              <a:gd name="connsiteX2" fmla="*/ 280 w 14796"/>
              <a:gd name="connsiteY2" fmla="*/ 5005 h 9968"/>
              <a:gd name="connsiteX3" fmla="*/ 0 w 14796"/>
              <a:gd name="connsiteY3" fmla="*/ 9962 h 9968"/>
              <a:gd name="connsiteX4" fmla="*/ 14788 w 14796"/>
              <a:gd name="connsiteY4" fmla="*/ 9968 h 9968"/>
              <a:gd name="connsiteX5" fmla="*/ 10000 w 14796"/>
              <a:gd name="connsiteY5" fmla="*/ 5745 h 9968"/>
              <a:gd name="connsiteX6" fmla="*/ 14796 w 14796"/>
              <a:gd name="connsiteY6" fmla="*/ 0 h 9968"/>
              <a:gd name="connsiteX0" fmla="*/ 10000 w 10000"/>
              <a:gd name="connsiteY0" fmla="*/ 0 h 10000"/>
              <a:gd name="connsiteX1" fmla="*/ 0 w 10000"/>
              <a:gd name="connsiteY1" fmla="*/ 0 h 10000"/>
              <a:gd name="connsiteX2" fmla="*/ 189 w 10000"/>
              <a:gd name="connsiteY2" fmla="*/ 5021 h 10000"/>
              <a:gd name="connsiteX3" fmla="*/ 0 w 10000"/>
              <a:gd name="connsiteY3" fmla="*/ 9994 h 10000"/>
              <a:gd name="connsiteX4" fmla="*/ 9995 w 10000"/>
              <a:gd name="connsiteY4" fmla="*/ 10000 h 10000"/>
              <a:gd name="connsiteX5" fmla="*/ 9998 w 10000"/>
              <a:gd name="connsiteY5" fmla="*/ 6152 h 10000"/>
              <a:gd name="connsiteX6" fmla="*/ 10000 w 10000"/>
              <a:gd name="connsiteY6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0" h="10000">
                <a:moveTo>
                  <a:pt x="10000" y="0"/>
                </a:moveTo>
                <a:lnTo>
                  <a:pt x="0" y="0"/>
                </a:lnTo>
                <a:cubicBezTo>
                  <a:pt x="62" y="1674"/>
                  <a:pt x="124" y="3347"/>
                  <a:pt x="189" y="5021"/>
                </a:cubicBezTo>
                <a:cubicBezTo>
                  <a:pt x="124" y="6679"/>
                  <a:pt x="62" y="8336"/>
                  <a:pt x="0" y="9994"/>
                </a:cubicBezTo>
                <a:lnTo>
                  <a:pt x="9995" y="10000"/>
                </a:lnTo>
                <a:cubicBezTo>
                  <a:pt x="9993" y="8184"/>
                  <a:pt x="9998" y="8051"/>
                  <a:pt x="9998" y="6152"/>
                </a:cubicBezTo>
                <a:cubicBezTo>
                  <a:pt x="9996" y="3296"/>
                  <a:pt x="10001" y="2674"/>
                  <a:pt x="1000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26" name="Freeform 11"/>
          <p:cNvSpPr>
            <a:spLocks/>
          </p:cNvSpPr>
          <p:nvPr userDrawn="1"/>
        </p:nvSpPr>
        <p:spPr bwMode="auto">
          <a:xfrm>
            <a:off x="310766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410867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#本节小结（可选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5" y="1233487"/>
            <a:ext cx="10560049" cy="4680000"/>
          </a:xfrm>
        </p:spPr>
        <p:txBody>
          <a:bodyPr/>
          <a:lstStyle>
            <a:lvl1pPr algn="just">
              <a:defRPr>
                <a:latin typeface="+mn-ea"/>
                <a:ea typeface="+mn-ea"/>
                <a:cs typeface="Arial" panose="020B0604020202020204" pitchFamily="34" charset="0"/>
              </a:defRPr>
            </a:lvl1pPr>
            <a:lvl5pPr>
              <a:buNone/>
              <a:defRPr/>
            </a:lvl5pPr>
          </a:lstStyle>
          <a:p>
            <a:r>
              <a:rPr lang="zh-CN" altLang="en-US" dirty="0"/>
              <a:t>此版式用于每一节的</a:t>
            </a:r>
            <a:r>
              <a:rPr lang="zh-CN" altLang="en-US" dirty="0" smtClean="0"/>
              <a:t>总结</a:t>
            </a:r>
            <a:endParaRPr lang="zh-CN" altLang="en-US" dirty="0"/>
          </a:p>
        </p:txBody>
      </p:sp>
      <p:sp>
        <p:nvSpPr>
          <p:cNvPr id="5" name="TextBox 10">
            <a:extLst>
              <a:ext uri="{FF2B5EF4-FFF2-40B4-BE49-F238E27FC236}">
                <a16:creationId xmlns:a16="http://schemas.microsoft.com/office/drawing/2014/main" xmlns="" id="{18ED692C-39CB-4AC0-81F6-D21CDD086EE4}"/>
              </a:ext>
            </a:extLst>
          </p:cNvPr>
          <p:cNvSpPr txBox="1"/>
          <p:nvPr userDrawn="1"/>
        </p:nvSpPr>
        <p:spPr bwMode="auto">
          <a:xfrm>
            <a:off x="1595500" y="408779"/>
            <a:ext cx="2016224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7" rIns="99980" bIns="49987" rtlCol="0">
            <a:spAutoFit/>
          </a:bodyPr>
          <a:lstStyle/>
          <a:p>
            <a:pPr defTabSz="1001624" eaLnBrk="0" hangingPunct="0"/>
            <a:r>
              <a:rPr lang="zh-CN" altLang="en-US" sz="3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itchFamily="34" charset="0"/>
              </a:rPr>
              <a:t>本节小结</a:t>
            </a:r>
            <a:endParaRPr lang="zh-CN" altLang="en-US" sz="35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9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0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515380" y="490848"/>
            <a:ext cx="470694" cy="475421"/>
            <a:chOff x="5540375" y="2868613"/>
            <a:chExt cx="1106488" cy="1117600"/>
          </a:xfrm>
          <a:solidFill>
            <a:schemeClr val="bg1"/>
          </a:solidFill>
        </p:grpSpPr>
        <p:sp>
          <p:nvSpPr>
            <p:cNvPr id="12" name="Freeform 6"/>
            <p:cNvSpPr>
              <a:spLocks/>
            </p:cNvSpPr>
            <p:nvPr/>
          </p:nvSpPr>
          <p:spPr bwMode="auto">
            <a:xfrm>
              <a:off x="5970588" y="3251201"/>
              <a:ext cx="676275" cy="517525"/>
            </a:xfrm>
            <a:custGeom>
              <a:avLst/>
              <a:gdLst>
                <a:gd name="T0" fmla="*/ 40 w 180"/>
                <a:gd name="T1" fmla="*/ 42 h 138"/>
                <a:gd name="T2" fmla="*/ 27 w 180"/>
                <a:gd name="T3" fmla="*/ 42 h 138"/>
                <a:gd name="T4" fmla="*/ 3 w 180"/>
                <a:gd name="T5" fmla="*/ 66 h 138"/>
                <a:gd name="T6" fmla="*/ 3 w 180"/>
                <a:gd name="T7" fmla="*/ 79 h 138"/>
                <a:gd name="T8" fmla="*/ 59 w 180"/>
                <a:gd name="T9" fmla="*/ 135 h 138"/>
                <a:gd name="T10" fmla="*/ 72 w 180"/>
                <a:gd name="T11" fmla="*/ 135 h 138"/>
                <a:gd name="T12" fmla="*/ 176 w 180"/>
                <a:gd name="T13" fmla="*/ 31 h 138"/>
                <a:gd name="T14" fmla="*/ 176 w 180"/>
                <a:gd name="T15" fmla="*/ 18 h 138"/>
                <a:gd name="T16" fmla="*/ 162 w 180"/>
                <a:gd name="T17" fmla="*/ 4 h 138"/>
                <a:gd name="T18" fmla="*/ 149 w 180"/>
                <a:gd name="T19" fmla="*/ 3 h 138"/>
                <a:gd name="T20" fmla="*/ 74 w 180"/>
                <a:gd name="T21" fmla="*/ 66 h 138"/>
                <a:gd name="T22" fmla="*/ 60 w 180"/>
                <a:gd name="T23" fmla="*/ 65 h 138"/>
                <a:gd name="T24" fmla="*/ 40 w 180"/>
                <a:gd name="T25" fmla="*/ 42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0" h="138">
                  <a:moveTo>
                    <a:pt x="40" y="42"/>
                  </a:moveTo>
                  <a:cubicBezTo>
                    <a:pt x="36" y="39"/>
                    <a:pt x="30" y="38"/>
                    <a:pt x="27" y="42"/>
                  </a:cubicBezTo>
                  <a:cubicBezTo>
                    <a:pt x="3" y="66"/>
                    <a:pt x="3" y="66"/>
                    <a:pt x="3" y="66"/>
                  </a:cubicBezTo>
                  <a:cubicBezTo>
                    <a:pt x="0" y="69"/>
                    <a:pt x="0" y="75"/>
                    <a:pt x="3" y="79"/>
                  </a:cubicBezTo>
                  <a:cubicBezTo>
                    <a:pt x="59" y="135"/>
                    <a:pt x="59" y="135"/>
                    <a:pt x="59" y="135"/>
                  </a:cubicBezTo>
                  <a:cubicBezTo>
                    <a:pt x="63" y="138"/>
                    <a:pt x="69" y="138"/>
                    <a:pt x="72" y="135"/>
                  </a:cubicBezTo>
                  <a:cubicBezTo>
                    <a:pt x="176" y="31"/>
                    <a:pt x="176" y="31"/>
                    <a:pt x="176" y="31"/>
                  </a:cubicBezTo>
                  <a:cubicBezTo>
                    <a:pt x="179" y="27"/>
                    <a:pt x="180" y="21"/>
                    <a:pt x="176" y="18"/>
                  </a:cubicBezTo>
                  <a:cubicBezTo>
                    <a:pt x="162" y="4"/>
                    <a:pt x="162" y="4"/>
                    <a:pt x="162" y="4"/>
                  </a:cubicBezTo>
                  <a:cubicBezTo>
                    <a:pt x="159" y="0"/>
                    <a:pt x="153" y="0"/>
                    <a:pt x="149" y="3"/>
                  </a:cubicBezTo>
                  <a:cubicBezTo>
                    <a:pt x="74" y="66"/>
                    <a:pt x="74" y="66"/>
                    <a:pt x="74" y="66"/>
                  </a:cubicBezTo>
                  <a:cubicBezTo>
                    <a:pt x="70" y="69"/>
                    <a:pt x="64" y="68"/>
                    <a:pt x="60" y="65"/>
                  </a:cubicBezTo>
                  <a:lnTo>
                    <a:pt x="40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Freeform 7"/>
            <p:cNvSpPr>
              <a:spLocks/>
            </p:cNvSpPr>
            <p:nvPr/>
          </p:nvSpPr>
          <p:spPr bwMode="auto">
            <a:xfrm>
              <a:off x="5540375" y="2868613"/>
              <a:ext cx="941388" cy="1117600"/>
            </a:xfrm>
            <a:custGeom>
              <a:avLst/>
              <a:gdLst>
                <a:gd name="T0" fmla="*/ 233 w 251"/>
                <a:gd name="T1" fmla="*/ 279 h 298"/>
                <a:gd name="T2" fmla="*/ 19 w 251"/>
                <a:gd name="T3" fmla="*/ 279 h 298"/>
                <a:gd name="T4" fmla="*/ 19 w 251"/>
                <a:gd name="T5" fmla="*/ 38 h 298"/>
                <a:gd name="T6" fmla="*/ 44 w 251"/>
                <a:gd name="T7" fmla="*/ 38 h 298"/>
                <a:gd name="T8" fmla="*/ 44 w 251"/>
                <a:gd name="T9" fmla="*/ 47 h 298"/>
                <a:gd name="T10" fmla="*/ 54 w 251"/>
                <a:gd name="T11" fmla="*/ 57 h 298"/>
                <a:gd name="T12" fmla="*/ 56 w 251"/>
                <a:gd name="T13" fmla="*/ 57 h 298"/>
                <a:gd name="T14" fmla="*/ 65 w 251"/>
                <a:gd name="T15" fmla="*/ 47 h 298"/>
                <a:gd name="T16" fmla="*/ 65 w 251"/>
                <a:gd name="T17" fmla="*/ 38 h 298"/>
                <a:gd name="T18" fmla="*/ 92 w 251"/>
                <a:gd name="T19" fmla="*/ 38 h 298"/>
                <a:gd name="T20" fmla="*/ 92 w 251"/>
                <a:gd name="T21" fmla="*/ 47 h 298"/>
                <a:gd name="T22" fmla="*/ 102 w 251"/>
                <a:gd name="T23" fmla="*/ 57 h 298"/>
                <a:gd name="T24" fmla="*/ 104 w 251"/>
                <a:gd name="T25" fmla="*/ 57 h 298"/>
                <a:gd name="T26" fmla="*/ 113 w 251"/>
                <a:gd name="T27" fmla="*/ 47 h 298"/>
                <a:gd name="T28" fmla="*/ 113 w 251"/>
                <a:gd name="T29" fmla="*/ 38 h 298"/>
                <a:gd name="T30" fmla="*/ 140 w 251"/>
                <a:gd name="T31" fmla="*/ 38 h 298"/>
                <a:gd name="T32" fmla="*/ 140 w 251"/>
                <a:gd name="T33" fmla="*/ 47 h 298"/>
                <a:gd name="T34" fmla="*/ 150 w 251"/>
                <a:gd name="T35" fmla="*/ 57 h 298"/>
                <a:gd name="T36" fmla="*/ 152 w 251"/>
                <a:gd name="T37" fmla="*/ 57 h 298"/>
                <a:gd name="T38" fmla="*/ 161 w 251"/>
                <a:gd name="T39" fmla="*/ 47 h 298"/>
                <a:gd name="T40" fmla="*/ 161 w 251"/>
                <a:gd name="T41" fmla="*/ 38 h 298"/>
                <a:gd name="T42" fmla="*/ 189 w 251"/>
                <a:gd name="T43" fmla="*/ 38 h 298"/>
                <a:gd name="T44" fmla="*/ 189 w 251"/>
                <a:gd name="T45" fmla="*/ 47 h 298"/>
                <a:gd name="T46" fmla="*/ 198 w 251"/>
                <a:gd name="T47" fmla="*/ 57 h 298"/>
                <a:gd name="T48" fmla="*/ 200 w 251"/>
                <a:gd name="T49" fmla="*/ 57 h 298"/>
                <a:gd name="T50" fmla="*/ 210 w 251"/>
                <a:gd name="T51" fmla="*/ 47 h 298"/>
                <a:gd name="T52" fmla="*/ 210 w 251"/>
                <a:gd name="T53" fmla="*/ 38 h 298"/>
                <a:gd name="T54" fmla="*/ 215 w 251"/>
                <a:gd name="T55" fmla="*/ 38 h 298"/>
                <a:gd name="T56" fmla="*/ 233 w 251"/>
                <a:gd name="T57" fmla="*/ 55 h 298"/>
                <a:gd name="T58" fmla="*/ 233 w 251"/>
                <a:gd name="T59" fmla="*/ 114 h 298"/>
                <a:gd name="T60" fmla="*/ 251 w 251"/>
                <a:gd name="T61" fmla="*/ 98 h 298"/>
                <a:gd name="T62" fmla="*/ 251 w 251"/>
                <a:gd name="T63" fmla="*/ 47 h 298"/>
                <a:gd name="T64" fmla="*/ 223 w 251"/>
                <a:gd name="T65" fmla="*/ 19 h 298"/>
                <a:gd name="T66" fmla="*/ 210 w 251"/>
                <a:gd name="T67" fmla="*/ 19 h 298"/>
                <a:gd name="T68" fmla="*/ 210 w 251"/>
                <a:gd name="T69" fmla="*/ 10 h 298"/>
                <a:gd name="T70" fmla="*/ 200 w 251"/>
                <a:gd name="T71" fmla="*/ 0 h 298"/>
                <a:gd name="T72" fmla="*/ 198 w 251"/>
                <a:gd name="T73" fmla="*/ 0 h 298"/>
                <a:gd name="T74" fmla="*/ 189 w 251"/>
                <a:gd name="T75" fmla="*/ 10 h 298"/>
                <a:gd name="T76" fmla="*/ 189 w 251"/>
                <a:gd name="T77" fmla="*/ 19 h 298"/>
                <a:gd name="T78" fmla="*/ 161 w 251"/>
                <a:gd name="T79" fmla="*/ 19 h 298"/>
                <a:gd name="T80" fmla="*/ 161 w 251"/>
                <a:gd name="T81" fmla="*/ 10 h 298"/>
                <a:gd name="T82" fmla="*/ 152 w 251"/>
                <a:gd name="T83" fmla="*/ 0 h 298"/>
                <a:gd name="T84" fmla="*/ 150 w 251"/>
                <a:gd name="T85" fmla="*/ 0 h 298"/>
                <a:gd name="T86" fmla="*/ 140 w 251"/>
                <a:gd name="T87" fmla="*/ 10 h 298"/>
                <a:gd name="T88" fmla="*/ 140 w 251"/>
                <a:gd name="T89" fmla="*/ 19 h 298"/>
                <a:gd name="T90" fmla="*/ 113 w 251"/>
                <a:gd name="T91" fmla="*/ 19 h 298"/>
                <a:gd name="T92" fmla="*/ 113 w 251"/>
                <a:gd name="T93" fmla="*/ 10 h 298"/>
                <a:gd name="T94" fmla="*/ 104 w 251"/>
                <a:gd name="T95" fmla="*/ 0 h 298"/>
                <a:gd name="T96" fmla="*/ 102 w 251"/>
                <a:gd name="T97" fmla="*/ 0 h 298"/>
                <a:gd name="T98" fmla="*/ 92 w 251"/>
                <a:gd name="T99" fmla="*/ 10 h 298"/>
                <a:gd name="T100" fmla="*/ 92 w 251"/>
                <a:gd name="T101" fmla="*/ 19 h 298"/>
                <a:gd name="T102" fmla="*/ 65 w 251"/>
                <a:gd name="T103" fmla="*/ 19 h 298"/>
                <a:gd name="T104" fmla="*/ 65 w 251"/>
                <a:gd name="T105" fmla="*/ 10 h 298"/>
                <a:gd name="T106" fmla="*/ 56 w 251"/>
                <a:gd name="T107" fmla="*/ 0 h 298"/>
                <a:gd name="T108" fmla="*/ 54 w 251"/>
                <a:gd name="T109" fmla="*/ 0 h 298"/>
                <a:gd name="T110" fmla="*/ 44 w 251"/>
                <a:gd name="T111" fmla="*/ 10 h 298"/>
                <a:gd name="T112" fmla="*/ 44 w 251"/>
                <a:gd name="T113" fmla="*/ 19 h 298"/>
                <a:gd name="T114" fmla="*/ 0 w 251"/>
                <a:gd name="T115" fmla="*/ 19 h 298"/>
                <a:gd name="T116" fmla="*/ 0 w 251"/>
                <a:gd name="T117" fmla="*/ 298 h 298"/>
                <a:gd name="T118" fmla="*/ 251 w 251"/>
                <a:gd name="T119" fmla="*/ 298 h 298"/>
                <a:gd name="T120" fmla="*/ 251 w 251"/>
                <a:gd name="T121" fmla="*/ 199 h 298"/>
                <a:gd name="T122" fmla="*/ 233 w 251"/>
                <a:gd name="T123" fmla="*/ 218 h 298"/>
                <a:gd name="T124" fmla="*/ 233 w 251"/>
                <a:gd name="T125" fmla="*/ 279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51" h="298">
                  <a:moveTo>
                    <a:pt x="233" y="279"/>
                  </a:moveTo>
                  <a:cubicBezTo>
                    <a:pt x="19" y="279"/>
                    <a:pt x="19" y="279"/>
                    <a:pt x="19" y="279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44" y="38"/>
                    <a:pt x="44" y="38"/>
                    <a:pt x="44" y="38"/>
                  </a:cubicBezTo>
                  <a:cubicBezTo>
                    <a:pt x="44" y="47"/>
                    <a:pt x="44" y="47"/>
                    <a:pt x="44" y="47"/>
                  </a:cubicBezTo>
                  <a:cubicBezTo>
                    <a:pt x="44" y="52"/>
                    <a:pt x="48" y="57"/>
                    <a:pt x="54" y="57"/>
                  </a:cubicBezTo>
                  <a:cubicBezTo>
                    <a:pt x="56" y="57"/>
                    <a:pt x="56" y="57"/>
                    <a:pt x="56" y="57"/>
                  </a:cubicBezTo>
                  <a:cubicBezTo>
                    <a:pt x="61" y="57"/>
                    <a:pt x="65" y="52"/>
                    <a:pt x="65" y="47"/>
                  </a:cubicBezTo>
                  <a:cubicBezTo>
                    <a:pt x="65" y="38"/>
                    <a:pt x="65" y="38"/>
                    <a:pt x="65" y="38"/>
                  </a:cubicBezTo>
                  <a:cubicBezTo>
                    <a:pt x="92" y="38"/>
                    <a:pt x="92" y="38"/>
                    <a:pt x="92" y="38"/>
                  </a:cubicBezTo>
                  <a:cubicBezTo>
                    <a:pt x="92" y="47"/>
                    <a:pt x="92" y="47"/>
                    <a:pt x="92" y="47"/>
                  </a:cubicBezTo>
                  <a:cubicBezTo>
                    <a:pt x="92" y="52"/>
                    <a:pt x="97" y="57"/>
                    <a:pt x="102" y="57"/>
                  </a:cubicBezTo>
                  <a:cubicBezTo>
                    <a:pt x="104" y="57"/>
                    <a:pt x="104" y="57"/>
                    <a:pt x="104" y="57"/>
                  </a:cubicBezTo>
                  <a:cubicBezTo>
                    <a:pt x="109" y="57"/>
                    <a:pt x="113" y="52"/>
                    <a:pt x="113" y="47"/>
                  </a:cubicBezTo>
                  <a:cubicBezTo>
                    <a:pt x="113" y="38"/>
                    <a:pt x="113" y="38"/>
                    <a:pt x="113" y="38"/>
                  </a:cubicBezTo>
                  <a:cubicBezTo>
                    <a:pt x="140" y="38"/>
                    <a:pt x="140" y="38"/>
                    <a:pt x="140" y="38"/>
                  </a:cubicBezTo>
                  <a:cubicBezTo>
                    <a:pt x="140" y="47"/>
                    <a:pt x="140" y="47"/>
                    <a:pt x="140" y="47"/>
                  </a:cubicBezTo>
                  <a:cubicBezTo>
                    <a:pt x="140" y="52"/>
                    <a:pt x="145" y="57"/>
                    <a:pt x="150" y="57"/>
                  </a:cubicBezTo>
                  <a:cubicBezTo>
                    <a:pt x="152" y="57"/>
                    <a:pt x="152" y="57"/>
                    <a:pt x="152" y="57"/>
                  </a:cubicBezTo>
                  <a:cubicBezTo>
                    <a:pt x="157" y="57"/>
                    <a:pt x="161" y="52"/>
                    <a:pt x="161" y="47"/>
                  </a:cubicBezTo>
                  <a:cubicBezTo>
                    <a:pt x="161" y="38"/>
                    <a:pt x="161" y="38"/>
                    <a:pt x="161" y="38"/>
                  </a:cubicBezTo>
                  <a:cubicBezTo>
                    <a:pt x="189" y="38"/>
                    <a:pt x="189" y="38"/>
                    <a:pt x="189" y="38"/>
                  </a:cubicBezTo>
                  <a:cubicBezTo>
                    <a:pt x="189" y="47"/>
                    <a:pt x="189" y="47"/>
                    <a:pt x="189" y="47"/>
                  </a:cubicBezTo>
                  <a:cubicBezTo>
                    <a:pt x="189" y="52"/>
                    <a:pt x="193" y="57"/>
                    <a:pt x="198" y="57"/>
                  </a:cubicBezTo>
                  <a:cubicBezTo>
                    <a:pt x="200" y="57"/>
                    <a:pt x="200" y="57"/>
                    <a:pt x="200" y="57"/>
                  </a:cubicBezTo>
                  <a:cubicBezTo>
                    <a:pt x="205" y="57"/>
                    <a:pt x="210" y="52"/>
                    <a:pt x="210" y="47"/>
                  </a:cubicBezTo>
                  <a:cubicBezTo>
                    <a:pt x="210" y="38"/>
                    <a:pt x="210" y="38"/>
                    <a:pt x="210" y="38"/>
                  </a:cubicBezTo>
                  <a:cubicBezTo>
                    <a:pt x="215" y="38"/>
                    <a:pt x="215" y="38"/>
                    <a:pt x="215" y="38"/>
                  </a:cubicBezTo>
                  <a:cubicBezTo>
                    <a:pt x="233" y="55"/>
                    <a:pt x="233" y="55"/>
                    <a:pt x="233" y="55"/>
                  </a:cubicBezTo>
                  <a:cubicBezTo>
                    <a:pt x="233" y="114"/>
                    <a:pt x="233" y="114"/>
                    <a:pt x="233" y="114"/>
                  </a:cubicBezTo>
                  <a:cubicBezTo>
                    <a:pt x="251" y="98"/>
                    <a:pt x="251" y="98"/>
                    <a:pt x="251" y="98"/>
                  </a:cubicBezTo>
                  <a:cubicBezTo>
                    <a:pt x="251" y="47"/>
                    <a:pt x="251" y="47"/>
                    <a:pt x="251" y="47"/>
                  </a:cubicBezTo>
                  <a:cubicBezTo>
                    <a:pt x="223" y="19"/>
                    <a:pt x="223" y="19"/>
                    <a:pt x="223" y="19"/>
                  </a:cubicBezTo>
                  <a:cubicBezTo>
                    <a:pt x="210" y="19"/>
                    <a:pt x="210" y="19"/>
                    <a:pt x="210" y="19"/>
                  </a:cubicBezTo>
                  <a:cubicBezTo>
                    <a:pt x="210" y="10"/>
                    <a:pt x="210" y="10"/>
                    <a:pt x="210" y="10"/>
                  </a:cubicBezTo>
                  <a:cubicBezTo>
                    <a:pt x="210" y="4"/>
                    <a:pt x="205" y="0"/>
                    <a:pt x="20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193" y="0"/>
                    <a:pt x="189" y="4"/>
                    <a:pt x="189" y="10"/>
                  </a:cubicBezTo>
                  <a:cubicBezTo>
                    <a:pt x="189" y="19"/>
                    <a:pt x="189" y="19"/>
                    <a:pt x="189" y="19"/>
                  </a:cubicBezTo>
                  <a:cubicBezTo>
                    <a:pt x="161" y="19"/>
                    <a:pt x="161" y="19"/>
                    <a:pt x="161" y="19"/>
                  </a:cubicBezTo>
                  <a:cubicBezTo>
                    <a:pt x="161" y="10"/>
                    <a:pt x="161" y="10"/>
                    <a:pt x="161" y="10"/>
                  </a:cubicBezTo>
                  <a:cubicBezTo>
                    <a:pt x="161" y="4"/>
                    <a:pt x="157" y="0"/>
                    <a:pt x="152" y="0"/>
                  </a:cubicBezTo>
                  <a:cubicBezTo>
                    <a:pt x="150" y="0"/>
                    <a:pt x="150" y="0"/>
                    <a:pt x="150" y="0"/>
                  </a:cubicBezTo>
                  <a:cubicBezTo>
                    <a:pt x="145" y="0"/>
                    <a:pt x="140" y="4"/>
                    <a:pt x="140" y="10"/>
                  </a:cubicBezTo>
                  <a:cubicBezTo>
                    <a:pt x="140" y="19"/>
                    <a:pt x="140" y="19"/>
                    <a:pt x="140" y="19"/>
                  </a:cubicBezTo>
                  <a:cubicBezTo>
                    <a:pt x="113" y="19"/>
                    <a:pt x="113" y="19"/>
                    <a:pt x="113" y="19"/>
                  </a:cubicBezTo>
                  <a:cubicBezTo>
                    <a:pt x="113" y="10"/>
                    <a:pt x="113" y="10"/>
                    <a:pt x="113" y="10"/>
                  </a:cubicBezTo>
                  <a:cubicBezTo>
                    <a:pt x="113" y="4"/>
                    <a:pt x="109" y="0"/>
                    <a:pt x="104" y="0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97" y="0"/>
                    <a:pt x="92" y="4"/>
                    <a:pt x="92" y="10"/>
                  </a:cubicBezTo>
                  <a:cubicBezTo>
                    <a:pt x="92" y="19"/>
                    <a:pt x="92" y="19"/>
                    <a:pt x="92" y="19"/>
                  </a:cubicBezTo>
                  <a:cubicBezTo>
                    <a:pt x="65" y="19"/>
                    <a:pt x="65" y="19"/>
                    <a:pt x="65" y="19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65" y="4"/>
                    <a:pt x="61" y="0"/>
                    <a:pt x="56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48" y="0"/>
                    <a:pt x="44" y="4"/>
                    <a:pt x="44" y="10"/>
                  </a:cubicBezTo>
                  <a:cubicBezTo>
                    <a:pt x="44" y="19"/>
                    <a:pt x="44" y="19"/>
                    <a:pt x="44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251" y="298"/>
                    <a:pt x="251" y="298"/>
                    <a:pt x="251" y="298"/>
                  </a:cubicBezTo>
                  <a:cubicBezTo>
                    <a:pt x="251" y="199"/>
                    <a:pt x="251" y="199"/>
                    <a:pt x="251" y="199"/>
                  </a:cubicBezTo>
                  <a:cubicBezTo>
                    <a:pt x="233" y="218"/>
                    <a:pt x="233" y="218"/>
                    <a:pt x="233" y="218"/>
                  </a:cubicBezTo>
                  <a:lnTo>
                    <a:pt x="233" y="2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#本章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0">
            <a:extLst>
              <a:ext uri="{FF2B5EF4-FFF2-40B4-BE49-F238E27FC236}">
                <a16:creationId xmlns:a16="http://schemas.microsoft.com/office/drawing/2014/main" xmlns="" id="{18ED692C-39CB-4AC0-81F6-D21CDD086EE4}"/>
              </a:ext>
            </a:extLst>
          </p:cNvPr>
          <p:cNvSpPr txBox="1"/>
          <p:nvPr userDrawn="1"/>
        </p:nvSpPr>
        <p:spPr bwMode="auto">
          <a:xfrm>
            <a:off x="1595500" y="408779"/>
            <a:ext cx="2016224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7" rIns="99980" bIns="49987" rtlCol="0">
            <a:spAutoFit/>
          </a:bodyPr>
          <a:lstStyle/>
          <a:p>
            <a:pPr defTabSz="1001624" eaLnBrk="0" hangingPunct="0"/>
            <a:r>
              <a:rPr lang="zh-CN" altLang="en-US" sz="3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itchFamily="34" charset="0"/>
              </a:rPr>
              <a:t>本章总结</a:t>
            </a:r>
            <a:endParaRPr lang="zh-CN" altLang="en-US" sz="35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9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0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515380" y="490848"/>
            <a:ext cx="470694" cy="475421"/>
            <a:chOff x="5540375" y="2868613"/>
            <a:chExt cx="1106488" cy="1117600"/>
          </a:xfrm>
          <a:solidFill>
            <a:schemeClr val="bg1"/>
          </a:solidFill>
        </p:grpSpPr>
        <p:sp>
          <p:nvSpPr>
            <p:cNvPr id="12" name="Freeform 6"/>
            <p:cNvSpPr>
              <a:spLocks/>
            </p:cNvSpPr>
            <p:nvPr/>
          </p:nvSpPr>
          <p:spPr bwMode="auto">
            <a:xfrm>
              <a:off x="5970588" y="3251201"/>
              <a:ext cx="676275" cy="517525"/>
            </a:xfrm>
            <a:custGeom>
              <a:avLst/>
              <a:gdLst>
                <a:gd name="T0" fmla="*/ 40 w 180"/>
                <a:gd name="T1" fmla="*/ 42 h 138"/>
                <a:gd name="T2" fmla="*/ 27 w 180"/>
                <a:gd name="T3" fmla="*/ 42 h 138"/>
                <a:gd name="T4" fmla="*/ 3 w 180"/>
                <a:gd name="T5" fmla="*/ 66 h 138"/>
                <a:gd name="T6" fmla="*/ 3 w 180"/>
                <a:gd name="T7" fmla="*/ 79 h 138"/>
                <a:gd name="T8" fmla="*/ 59 w 180"/>
                <a:gd name="T9" fmla="*/ 135 h 138"/>
                <a:gd name="T10" fmla="*/ 72 w 180"/>
                <a:gd name="T11" fmla="*/ 135 h 138"/>
                <a:gd name="T12" fmla="*/ 176 w 180"/>
                <a:gd name="T13" fmla="*/ 31 h 138"/>
                <a:gd name="T14" fmla="*/ 176 w 180"/>
                <a:gd name="T15" fmla="*/ 18 h 138"/>
                <a:gd name="T16" fmla="*/ 162 w 180"/>
                <a:gd name="T17" fmla="*/ 4 h 138"/>
                <a:gd name="T18" fmla="*/ 149 w 180"/>
                <a:gd name="T19" fmla="*/ 3 h 138"/>
                <a:gd name="T20" fmla="*/ 74 w 180"/>
                <a:gd name="T21" fmla="*/ 66 h 138"/>
                <a:gd name="T22" fmla="*/ 60 w 180"/>
                <a:gd name="T23" fmla="*/ 65 h 138"/>
                <a:gd name="T24" fmla="*/ 40 w 180"/>
                <a:gd name="T25" fmla="*/ 42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0" h="138">
                  <a:moveTo>
                    <a:pt x="40" y="42"/>
                  </a:moveTo>
                  <a:cubicBezTo>
                    <a:pt x="36" y="39"/>
                    <a:pt x="30" y="38"/>
                    <a:pt x="27" y="42"/>
                  </a:cubicBezTo>
                  <a:cubicBezTo>
                    <a:pt x="3" y="66"/>
                    <a:pt x="3" y="66"/>
                    <a:pt x="3" y="66"/>
                  </a:cubicBezTo>
                  <a:cubicBezTo>
                    <a:pt x="0" y="69"/>
                    <a:pt x="0" y="75"/>
                    <a:pt x="3" y="79"/>
                  </a:cubicBezTo>
                  <a:cubicBezTo>
                    <a:pt x="59" y="135"/>
                    <a:pt x="59" y="135"/>
                    <a:pt x="59" y="135"/>
                  </a:cubicBezTo>
                  <a:cubicBezTo>
                    <a:pt x="63" y="138"/>
                    <a:pt x="69" y="138"/>
                    <a:pt x="72" y="135"/>
                  </a:cubicBezTo>
                  <a:cubicBezTo>
                    <a:pt x="176" y="31"/>
                    <a:pt x="176" y="31"/>
                    <a:pt x="176" y="31"/>
                  </a:cubicBezTo>
                  <a:cubicBezTo>
                    <a:pt x="179" y="27"/>
                    <a:pt x="180" y="21"/>
                    <a:pt x="176" y="18"/>
                  </a:cubicBezTo>
                  <a:cubicBezTo>
                    <a:pt x="162" y="4"/>
                    <a:pt x="162" y="4"/>
                    <a:pt x="162" y="4"/>
                  </a:cubicBezTo>
                  <a:cubicBezTo>
                    <a:pt x="159" y="0"/>
                    <a:pt x="153" y="0"/>
                    <a:pt x="149" y="3"/>
                  </a:cubicBezTo>
                  <a:cubicBezTo>
                    <a:pt x="74" y="66"/>
                    <a:pt x="74" y="66"/>
                    <a:pt x="74" y="66"/>
                  </a:cubicBezTo>
                  <a:cubicBezTo>
                    <a:pt x="70" y="69"/>
                    <a:pt x="64" y="68"/>
                    <a:pt x="60" y="65"/>
                  </a:cubicBezTo>
                  <a:lnTo>
                    <a:pt x="40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Freeform 7"/>
            <p:cNvSpPr>
              <a:spLocks/>
            </p:cNvSpPr>
            <p:nvPr/>
          </p:nvSpPr>
          <p:spPr bwMode="auto">
            <a:xfrm>
              <a:off x="5540375" y="2868613"/>
              <a:ext cx="941388" cy="1117600"/>
            </a:xfrm>
            <a:custGeom>
              <a:avLst/>
              <a:gdLst>
                <a:gd name="T0" fmla="*/ 233 w 251"/>
                <a:gd name="T1" fmla="*/ 279 h 298"/>
                <a:gd name="T2" fmla="*/ 19 w 251"/>
                <a:gd name="T3" fmla="*/ 279 h 298"/>
                <a:gd name="T4" fmla="*/ 19 w 251"/>
                <a:gd name="T5" fmla="*/ 38 h 298"/>
                <a:gd name="T6" fmla="*/ 44 w 251"/>
                <a:gd name="T7" fmla="*/ 38 h 298"/>
                <a:gd name="T8" fmla="*/ 44 w 251"/>
                <a:gd name="T9" fmla="*/ 47 h 298"/>
                <a:gd name="T10" fmla="*/ 54 w 251"/>
                <a:gd name="T11" fmla="*/ 57 h 298"/>
                <a:gd name="T12" fmla="*/ 56 w 251"/>
                <a:gd name="T13" fmla="*/ 57 h 298"/>
                <a:gd name="T14" fmla="*/ 65 w 251"/>
                <a:gd name="T15" fmla="*/ 47 h 298"/>
                <a:gd name="T16" fmla="*/ 65 w 251"/>
                <a:gd name="T17" fmla="*/ 38 h 298"/>
                <a:gd name="T18" fmla="*/ 92 w 251"/>
                <a:gd name="T19" fmla="*/ 38 h 298"/>
                <a:gd name="T20" fmla="*/ 92 w 251"/>
                <a:gd name="T21" fmla="*/ 47 h 298"/>
                <a:gd name="T22" fmla="*/ 102 w 251"/>
                <a:gd name="T23" fmla="*/ 57 h 298"/>
                <a:gd name="T24" fmla="*/ 104 w 251"/>
                <a:gd name="T25" fmla="*/ 57 h 298"/>
                <a:gd name="T26" fmla="*/ 113 w 251"/>
                <a:gd name="T27" fmla="*/ 47 h 298"/>
                <a:gd name="T28" fmla="*/ 113 w 251"/>
                <a:gd name="T29" fmla="*/ 38 h 298"/>
                <a:gd name="T30" fmla="*/ 140 w 251"/>
                <a:gd name="T31" fmla="*/ 38 h 298"/>
                <a:gd name="T32" fmla="*/ 140 w 251"/>
                <a:gd name="T33" fmla="*/ 47 h 298"/>
                <a:gd name="T34" fmla="*/ 150 w 251"/>
                <a:gd name="T35" fmla="*/ 57 h 298"/>
                <a:gd name="T36" fmla="*/ 152 w 251"/>
                <a:gd name="T37" fmla="*/ 57 h 298"/>
                <a:gd name="T38" fmla="*/ 161 w 251"/>
                <a:gd name="T39" fmla="*/ 47 h 298"/>
                <a:gd name="T40" fmla="*/ 161 w 251"/>
                <a:gd name="T41" fmla="*/ 38 h 298"/>
                <a:gd name="T42" fmla="*/ 189 w 251"/>
                <a:gd name="T43" fmla="*/ 38 h 298"/>
                <a:gd name="T44" fmla="*/ 189 w 251"/>
                <a:gd name="T45" fmla="*/ 47 h 298"/>
                <a:gd name="T46" fmla="*/ 198 w 251"/>
                <a:gd name="T47" fmla="*/ 57 h 298"/>
                <a:gd name="T48" fmla="*/ 200 w 251"/>
                <a:gd name="T49" fmla="*/ 57 h 298"/>
                <a:gd name="T50" fmla="*/ 210 w 251"/>
                <a:gd name="T51" fmla="*/ 47 h 298"/>
                <a:gd name="T52" fmla="*/ 210 w 251"/>
                <a:gd name="T53" fmla="*/ 38 h 298"/>
                <a:gd name="T54" fmla="*/ 215 w 251"/>
                <a:gd name="T55" fmla="*/ 38 h 298"/>
                <a:gd name="T56" fmla="*/ 233 w 251"/>
                <a:gd name="T57" fmla="*/ 55 h 298"/>
                <a:gd name="T58" fmla="*/ 233 w 251"/>
                <a:gd name="T59" fmla="*/ 114 h 298"/>
                <a:gd name="T60" fmla="*/ 251 w 251"/>
                <a:gd name="T61" fmla="*/ 98 h 298"/>
                <a:gd name="T62" fmla="*/ 251 w 251"/>
                <a:gd name="T63" fmla="*/ 47 h 298"/>
                <a:gd name="T64" fmla="*/ 223 w 251"/>
                <a:gd name="T65" fmla="*/ 19 h 298"/>
                <a:gd name="T66" fmla="*/ 210 w 251"/>
                <a:gd name="T67" fmla="*/ 19 h 298"/>
                <a:gd name="T68" fmla="*/ 210 w 251"/>
                <a:gd name="T69" fmla="*/ 10 h 298"/>
                <a:gd name="T70" fmla="*/ 200 w 251"/>
                <a:gd name="T71" fmla="*/ 0 h 298"/>
                <a:gd name="T72" fmla="*/ 198 w 251"/>
                <a:gd name="T73" fmla="*/ 0 h 298"/>
                <a:gd name="T74" fmla="*/ 189 w 251"/>
                <a:gd name="T75" fmla="*/ 10 h 298"/>
                <a:gd name="T76" fmla="*/ 189 w 251"/>
                <a:gd name="T77" fmla="*/ 19 h 298"/>
                <a:gd name="T78" fmla="*/ 161 w 251"/>
                <a:gd name="T79" fmla="*/ 19 h 298"/>
                <a:gd name="T80" fmla="*/ 161 w 251"/>
                <a:gd name="T81" fmla="*/ 10 h 298"/>
                <a:gd name="T82" fmla="*/ 152 w 251"/>
                <a:gd name="T83" fmla="*/ 0 h 298"/>
                <a:gd name="T84" fmla="*/ 150 w 251"/>
                <a:gd name="T85" fmla="*/ 0 h 298"/>
                <a:gd name="T86" fmla="*/ 140 w 251"/>
                <a:gd name="T87" fmla="*/ 10 h 298"/>
                <a:gd name="T88" fmla="*/ 140 w 251"/>
                <a:gd name="T89" fmla="*/ 19 h 298"/>
                <a:gd name="T90" fmla="*/ 113 w 251"/>
                <a:gd name="T91" fmla="*/ 19 h 298"/>
                <a:gd name="T92" fmla="*/ 113 w 251"/>
                <a:gd name="T93" fmla="*/ 10 h 298"/>
                <a:gd name="T94" fmla="*/ 104 w 251"/>
                <a:gd name="T95" fmla="*/ 0 h 298"/>
                <a:gd name="T96" fmla="*/ 102 w 251"/>
                <a:gd name="T97" fmla="*/ 0 h 298"/>
                <a:gd name="T98" fmla="*/ 92 w 251"/>
                <a:gd name="T99" fmla="*/ 10 h 298"/>
                <a:gd name="T100" fmla="*/ 92 w 251"/>
                <a:gd name="T101" fmla="*/ 19 h 298"/>
                <a:gd name="T102" fmla="*/ 65 w 251"/>
                <a:gd name="T103" fmla="*/ 19 h 298"/>
                <a:gd name="T104" fmla="*/ 65 w 251"/>
                <a:gd name="T105" fmla="*/ 10 h 298"/>
                <a:gd name="T106" fmla="*/ 56 w 251"/>
                <a:gd name="T107" fmla="*/ 0 h 298"/>
                <a:gd name="T108" fmla="*/ 54 w 251"/>
                <a:gd name="T109" fmla="*/ 0 h 298"/>
                <a:gd name="T110" fmla="*/ 44 w 251"/>
                <a:gd name="T111" fmla="*/ 10 h 298"/>
                <a:gd name="T112" fmla="*/ 44 w 251"/>
                <a:gd name="T113" fmla="*/ 19 h 298"/>
                <a:gd name="T114" fmla="*/ 0 w 251"/>
                <a:gd name="T115" fmla="*/ 19 h 298"/>
                <a:gd name="T116" fmla="*/ 0 w 251"/>
                <a:gd name="T117" fmla="*/ 298 h 298"/>
                <a:gd name="T118" fmla="*/ 251 w 251"/>
                <a:gd name="T119" fmla="*/ 298 h 298"/>
                <a:gd name="T120" fmla="*/ 251 w 251"/>
                <a:gd name="T121" fmla="*/ 199 h 298"/>
                <a:gd name="T122" fmla="*/ 233 w 251"/>
                <a:gd name="T123" fmla="*/ 218 h 298"/>
                <a:gd name="T124" fmla="*/ 233 w 251"/>
                <a:gd name="T125" fmla="*/ 279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51" h="298">
                  <a:moveTo>
                    <a:pt x="233" y="279"/>
                  </a:moveTo>
                  <a:cubicBezTo>
                    <a:pt x="19" y="279"/>
                    <a:pt x="19" y="279"/>
                    <a:pt x="19" y="279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44" y="38"/>
                    <a:pt x="44" y="38"/>
                    <a:pt x="44" y="38"/>
                  </a:cubicBezTo>
                  <a:cubicBezTo>
                    <a:pt x="44" y="47"/>
                    <a:pt x="44" y="47"/>
                    <a:pt x="44" y="47"/>
                  </a:cubicBezTo>
                  <a:cubicBezTo>
                    <a:pt x="44" y="52"/>
                    <a:pt x="48" y="57"/>
                    <a:pt x="54" y="57"/>
                  </a:cubicBezTo>
                  <a:cubicBezTo>
                    <a:pt x="56" y="57"/>
                    <a:pt x="56" y="57"/>
                    <a:pt x="56" y="57"/>
                  </a:cubicBezTo>
                  <a:cubicBezTo>
                    <a:pt x="61" y="57"/>
                    <a:pt x="65" y="52"/>
                    <a:pt x="65" y="47"/>
                  </a:cubicBezTo>
                  <a:cubicBezTo>
                    <a:pt x="65" y="38"/>
                    <a:pt x="65" y="38"/>
                    <a:pt x="65" y="38"/>
                  </a:cubicBezTo>
                  <a:cubicBezTo>
                    <a:pt x="92" y="38"/>
                    <a:pt x="92" y="38"/>
                    <a:pt x="92" y="38"/>
                  </a:cubicBezTo>
                  <a:cubicBezTo>
                    <a:pt x="92" y="47"/>
                    <a:pt x="92" y="47"/>
                    <a:pt x="92" y="47"/>
                  </a:cubicBezTo>
                  <a:cubicBezTo>
                    <a:pt x="92" y="52"/>
                    <a:pt x="97" y="57"/>
                    <a:pt x="102" y="57"/>
                  </a:cubicBezTo>
                  <a:cubicBezTo>
                    <a:pt x="104" y="57"/>
                    <a:pt x="104" y="57"/>
                    <a:pt x="104" y="57"/>
                  </a:cubicBezTo>
                  <a:cubicBezTo>
                    <a:pt x="109" y="57"/>
                    <a:pt x="113" y="52"/>
                    <a:pt x="113" y="47"/>
                  </a:cubicBezTo>
                  <a:cubicBezTo>
                    <a:pt x="113" y="38"/>
                    <a:pt x="113" y="38"/>
                    <a:pt x="113" y="38"/>
                  </a:cubicBezTo>
                  <a:cubicBezTo>
                    <a:pt x="140" y="38"/>
                    <a:pt x="140" y="38"/>
                    <a:pt x="140" y="38"/>
                  </a:cubicBezTo>
                  <a:cubicBezTo>
                    <a:pt x="140" y="47"/>
                    <a:pt x="140" y="47"/>
                    <a:pt x="140" y="47"/>
                  </a:cubicBezTo>
                  <a:cubicBezTo>
                    <a:pt x="140" y="52"/>
                    <a:pt x="145" y="57"/>
                    <a:pt x="150" y="57"/>
                  </a:cubicBezTo>
                  <a:cubicBezTo>
                    <a:pt x="152" y="57"/>
                    <a:pt x="152" y="57"/>
                    <a:pt x="152" y="57"/>
                  </a:cubicBezTo>
                  <a:cubicBezTo>
                    <a:pt x="157" y="57"/>
                    <a:pt x="161" y="52"/>
                    <a:pt x="161" y="47"/>
                  </a:cubicBezTo>
                  <a:cubicBezTo>
                    <a:pt x="161" y="38"/>
                    <a:pt x="161" y="38"/>
                    <a:pt x="161" y="38"/>
                  </a:cubicBezTo>
                  <a:cubicBezTo>
                    <a:pt x="189" y="38"/>
                    <a:pt x="189" y="38"/>
                    <a:pt x="189" y="38"/>
                  </a:cubicBezTo>
                  <a:cubicBezTo>
                    <a:pt x="189" y="47"/>
                    <a:pt x="189" y="47"/>
                    <a:pt x="189" y="47"/>
                  </a:cubicBezTo>
                  <a:cubicBezTo>
                    <a:pt x="189" y="52"/>
                    <a:pt x="193" y="57"/>
                    <a:pt x="198" y="57"/>
                  </a:cubicBezTo>
                  <a:cubicBezTo>
                    <a:pt x="200" y="57"/>
                    <a:pt x="200" y="57"/>
                    <a:pt x="200" y="57"/>
                  </a:cubicBezTo>
                  <a:cubicBezTo>
                    <a:pt x="205" y="57"/>
                    <a:pt x="210" y="52"/>
                    <a:pt x="210" y="47"/>
                  </a:cubicBezTo>
                  <a:cubicBezTo>
                    <a:pt x="210" y="38"/>
                    <a:pt x="210" y="38"/>
                    <a:pt x="210" y="38"/>
                  </a:cubicBezTo>
                  <a:cubicBezTo>
                    <a:pt x="215" y="38"/>
                    <a:pt x="215" y="38"/>
                    <a:pt x="215" y="38"/>
                  </a:cubicBezTo>
                  <a:cubicBezTo>
                    <a:pt x="233" y="55"/>
                    <a:pt x="233" y="55"/>
                    <a:pt x="233" y="55"/>
                  </a:cubicBezTo>
                  <a:cubicBezTo>
                    <a:pt x="233" y="114"/>
                    <a:pt x="233" y="114"/>
                    <a:pt x="233" y="114"/>
                  </a:cubicBezTo>
                  <a:cubicBezTo>
                    <a:pt x="251" y="98"/>
                    <a:pt x="251" y="98"/>
                    <a:pt x="251" y="98"/>
                  </a:cubicBezTo>
                  <a:cubicBezTo>
                    <a:pt x="251" y="47"/>
                    <a:pt x="251" y="47"/>
                    <a:pt x="251" y="47"/>
                  </a:cubicBezTo>
                  <a:cubicBezTo>
                    <a:pt x="223" y="19"/>
                    <a:pt x="223" y="19"/>
                    <a:pt x="223" y="19"/>
                  </a:cubicBezTo>
                  <a:cubicBezTo>
                    <a:pt x="210" y="19"/>
                    <a:pt x="210" y="19"/>
                    <a:pt x="210" y="19"/>
                  </a:cubicBezTo>
                  <a:cubicBezTo>
                    <a:pt x="210" y="10"/>
                    <a:pt x="210" y="10"/>
                    <a:pt x="210" y="10"/>
                  </a:cubicBezTo>
                  <a:cubicBezTo>
                    <a:pt x="210" y="4"/>
                    <a:pt x="205" y="0"/>
                    <a:pt x="20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193" y="0"/>
                    <a:pt x="189" y="4"/>
                    <a:pt x="189" y="10"/>
                  </a:cubicBezTo>
                  <a:cubicBezTo>
                    <a:pt x="189" y="19"/>
                    <a:pt x="189" y="19"/>
                    <a:pt x="189" y="19"/>
                  </a:cubicBezTo>
                  <a:cubicBezTo>
                    <a:pt x="161" y="19"/>
                    <a:pt x="161" y="19"/>
                    <a:pt x="161" y="19"/>
                  </a:cubicBezTo>
                  <a:cubicBezTo>
                    <a:pt x="161" y="10"/>
                    <a:pt x="161" y="10"/>
                    <a:pt x="161" y="10"/>
                  </a:cubicBezTo>
                  <a:cubicBezTo>
                    <a:pt x="161" y="4"/>
                    <a:pt x="157" y="0"/>
                    <a:pt x="152" y="0"/>
                  </a:cubicBezTo>
                  <a:cubicBezTo>
                    <a:pt x="150" y="0"/>
                    <a:pt x="150" y="0"/>
                    <a:pt x="150" y="0"/>
                  </a:cubicBezTo>
                  <a:cubicBezTo>
                    <a:pt x="145" y="0"/>
                    <a:pt x="140" y="4"/>
                    <a:pt x="140" y="10"/>
                  </a:cubicBezTo>
                  <a:cubicBezTo>
                    <a:pt x="140" y="19"/>
                    <a:pt x="140" y="19"/>
                    <a:pt x="140" y="19"/>
                  </a:cubicBezTo>
                  <a:cubicBezTo>
                    <a:pt x="113" y="19"/>
                    <a:pt x="113" y="19"/>
                    <a:pt x="113" y="19"/>
                  </a:cubicBezTo>
                  <a:cubicBezTo>
                    <a:pt x="113" y="10"/>
                    <a:pt x="113" y="10"/>
                    <a:pt x="113" y="10"/>
                  </a:cubicBezTo>
                  <a:cubicBezTo>
                    <a:pt x="113" y="4"/>
                    <a:pt x="109" y="0"/>
                    <a:pt x="104" y="0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97" y="0"/>
                    <a:pt x="92" y="4"/>
                    <a:pt x="92" y="10"/>
                  </a:cubicBezTo>
                  <a:cubicBezTo>
                    <a:pt x="92" y="19"/>
                    <a:pt x="92" y="19"/>
                    <a:pt x="92" y="19"/>
                  </a:cubicBezTo>
                  <a:cubicBezTo>
                    <a:pt x="65" y="19"/>
                    <a:pt x="65" y="19"/>
                    <a:pt x="65" y="19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65" y="4"/>
                    <a:pt x="61" y="0"/>
                    <a:pt x="56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48" y="0"/>
                    <a:pt x="44" y="4"/>
                    <a:pt x="44" y="10"/>
                  </a:cubicBezTo>
                  <a:cubicBezTo>
                    <a:pt x="44" y="19"/>
                    <a:pt x="44" y="19"/>
                    <a:pt x="44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251" y="298"/>
                    <a:pt x="251" y="298"/>
                    <a:pt x="251" y="298"/>
                  </a:cubicBezTo>
                  <a:cubicBezTo>
                    <a:pt x="251" y="199"/>
                    <a:pt x="251" y="199"/>
                    <a:pt x="251" y="199"/>
                  </a:cubicBezTo>
                  <a:cubicBezTo>
                    <a:pt x="233" y="218"/>
                    <a:pt x="233" y="218"/>
                    <a:pt x="233" y="218"/>
                  </a:cubicBezTo>
                  <a:lnTo>
                    <a:pt x="233" y="2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sp>
        <p:nvSpPr>
          <p:cNvPr id="14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911424" y="1232756"/>
            <a:ext cx="10560049" cy="4680000"/>
          </a:xfrm>
        </p:spPr>
        <p:txBody>
          <a:bodyPr/>
          <a:lstStyle>
            <a:lvl1pPr algn="just">
              <a:defRPr>
                <a:latin typeface="+mn-ea"/>
                <a:ea typeface="+mn-ea"/>
                <a:cs typeface="Arial" panose="020B0604020202020204" pitchFamily="34" charset="0"/>
              </a:defRPr>
            </a:lvl1pPr>
            <a:lvl5pPr>
              <a:buNone/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#更多信息(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5" y="1233487"/>
            <a:ext cx="10560049" cy="4680000"/>
          </a:xfrm>
        </p:spPr>
        <p:txBody>
          <a:bodyPr/>
          <a:lstStyle>
            <a:lvl1pPr algn="just">
              <a:defRPr>
                <a:latin typeface="+mn-ea"/>
                <a:ea typeface="+mn-ea"/>
                <a:cs typeface="Arial" panose="020B0604020202020204" pitchFamily="34" charset="0"/>
              </a:defRPr>
            </a:lvl1pPr>
            <a:lvl5pPr>
              <a:buNone/>
              <a:defRPr/>
            </a:lvl5pPr>
          </a:lstStyle>
          <a:p>
            <a:r>
              <a:rPr lang="zh-CN" altLang="en-US" dirty="0"/>
              <a:t>此版式用于提供给学员更多学习信息。</a:t>
            </a:r>
          </a:p>
        </p:txBody>
      </p:sp>
      <p:sp>
        <p:nvSpPr>
          <p:cNvPr id="5" name="TextBox 10">
            <a:extLst>
              <a:ext uri="{FF2B5EF4-FFF2-40B4-BE49-F238E27FC236}">
                <a16:creationId xmlns:a16="http://schemas.microsoft.com/office/drawing/2014/main" xmlns="" id="{18ED692C-39CB-4AC0-81F6-D21CDD086EE4}"/>
              </a:ext>
            </a:extLst>
          </p:cNvPr>
          <p:cNvSpPr txBox="1"/>
          <p:nvPr userDrawn="1"/>
        </p:nvSpPr>
        <p:spPr bwMode="auto">
          <a:xfrm>
            <a:off x="1595500" y="408779"/>
            <a:ext cx="5040560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7" rIns="99980" bIns="49987" rtlCol="0">
            <a:spAutoFit/>
          </a:bodyPr>
          <a:lstStyle/>
          <a:p>
            <a:pPr defTabSz="1001624" eaLnBrk="0" hangingPunct="0"/>
            <a:r>
              <a:rPr lang="zh-CN" altLang="en-US" sz="3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itchFamily="34" charset="0"/>
              </a:rPr>
              <a:t>更多信息</a:t>
            </a:r>
          </a:p>
        </p:txBody>
      </p:sp>
      <p:sp>
        <p:nvSpPr>
          <p:cNvPr id="6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0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479376" y="480268"/>
            <a:ext cx="496581" cy="496581"/>
            <a:chOff x="4485904" y="3429000"/>
            <a:chExt cx="2003425" cy="2003425"/>
          </a:xfrm>
          <a:solidFill>
            <a:schemeClr val="bg1"/>
          </a:solidFill>
        </p:grpSpPr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4485904" y="3429000"/>
              <a:ext cx="2003425" cy="2003425"/>
            </a:xfrm>
            <a:custGeom>
              <a:avLst/>
              <a:gdLst>
                <a:gd name="T0" fmla="*/ 669 w 1338"/>
                <a:gd name="T1" fmla="*/ 0 h 1338"/>
                <a:gd name="T2" fmla="*/ 1338 w 1338"/>
                <a:gd name="T3" fmla="*/ 669 h 1338"/>
                <a:gd name="T4" fmla="*/ 669 w 1338"/>
                <a:gd name="T5" fmla="*/ 1338 h 1338"/>
                <a:gd name="T6" fmla="*/ 0 w 1338"/>
                <a:gd name="T7" fmla="*/ 669 h 1338"/>
                <a:gd name="T8" fmla="*/ 669 w 1338"/>
                <a:gd name="T9" fmla="*/ 0 h 1338"/>
                <a:gd name="T10" fmla="*/ 669 w 1338"/>
                <a:gd name="T11" fmla="*/ 92 h 1338"/>
                <a:gd name="T12" fmla="*/ 1246 w 1338"/>
                <a:gd name="T13" fmla="*/ 669 h 1338"/>
                <a:gd name="T14" fmla="*/ 669 w 1338"/>
                <a:gd name="T15" fmla="*/ 1246 h 1338"/>
                <a:gd name="T16" fmla="*/ 92 w 1338"/>
                <a:gd name="T17" fmla="*/ 669 h 1338"/>
                <a:gd name="T18" fmla="*/ 669 w 1338"/>
                <a:gd name="T19" fmla="*/ 92 h 1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38" h="1338">
                  <a:moveTo>
                    <a:pt x="669" y="0"/>
                  </a:moveTo>
                  <a:cubicBezTo>
                    <a:pt x="1039" y="0"/>
                    <a:pt x="1338" y="299"/>
                    <a:pt x="1338" y="669"/>
                  </a:cubicBezTo>
                  <a:cubicBezTo>
                    <a:pt x="1338" y="1039"/>
                    <a:pt x="1039" y="1338"/>
                    <a:pt x="669" y="1338"/>
                  </a:cubicBezTo>
                  <a:cubicBezTo>
                    <a:pt x="299" y="1338"/>
                    <a:pt x="0" y="1039"/>
                    <a:pt x="0" y="669"/>
                  </a:cubicBezTo>
                  <a:cubicBezTo>
                    <a:pt x="0" y="299"/>
                    <a:pt x="299" y="0"/>
                    <a:pt x="669" y="0"/>
                  </a:cubicBezTo>
                  <a:close/>
                  <a:moveTo>
                    <a:pt x="669" y="92"/>
                  </a:moveTo>
                  <a:cubicBezTo>
                    <a:pt x="988" y="92"/>
                    <a:pt x="1246" y="350"/>
                    <a:pt x="1246" y="669"/>
                  </a:cubicBezTo>
                  <a:cubicBezTo>
                    <a:pt x="1246" y="988"/>
                    <a:pt x="988" y="1246"/>
                    <a:pt x="669" y="1246"/>
                  </a:cubicBezTo>
                  <a:cubicBezTo>
                    <a:pt x="350" y="1246"/>
                    <a:pt x="92" y="988"/>
                    <a:pt x="92" y="669"/>
                  </a:cubicBezTo>
                  <a:cubicBezTo>
                    <a:pt x="92" y="350"/>
                    <a:pt x="350" y="92"/>
                    <a:pt x="669" y="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Freeform 7"/>
            <p:cNvSpPr>
              <a:spLocks/>
            </p:cNvSpPr>
            <p:nvPr/>
          </p:nvSpPr>
          <p:spPr bwMode="auto">
            <a:xfrm>
              <a:off x="4978029" y="4324350"/>
              <a:ext cx="212725" cy="212725"/>
            </a:xfrm>
            <a:custGeom>
              <a:avLst/>
              <a:gdLst>
                <a:gd name="T0" fmla="*/ 0 w 142"/>
                <a:gd name="T1" fmla="*/ 72 h 142"/>
                <a:gd name="T2" fmla="*/ 0 w 142"/>
                <a:gd name="T3" fmla="*/ 70 h 142"/>
                <a:gd name="T4" fmla="*/ 71 w 142"/>
                <a:gd name="T5" fmla="*/ 0 h 142"/>
                <a:gd name="T6" fmla="*/ 71 w 142"/>
                <a:gd name="T7" fmla="*/ 0 h 142"/>
                <a:gd name="T8" fmla="*/ 142 w 142"/>
                <a:gd name="T9" fmla="*/ 70 h 142"/>
                <a:gd name="T10" fmla="*/ 142 w 142"/>
                <a:gd name="T11" fmla="*/ 72 h 142"/>
                <a:gd name="T12" fmla="*/ 71 w 142"/>
                <a:gd name="T13" fmla="*/ 142 h 142"/>
                <a:gd name="T14" fmla="*/ 71 w 142"/>
                <a:gd name="T15" fmla="*/ 142 h 142"/>
                <a:gd name="T16" fmla="*/ 0 w 142"/>
                <a:gd name="T17" fmla="*/ 7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2" h="142">
                  <a:moveTo>
                    <a:pt x="0" y="72"/>
                  </a:moveTo>
                  <a:cubicBezTo>
                    <a:pt x="0" y="70"/>
                    <a:pt x="0" y="70"/>
                    <a:pt x="0" y="70"/>
                  </a:cubicBezTo>
                  <a:cubicBezTo>
                    <a:pt x="0" y="32"/>
                    <a:pt x="32" y="0"/>
                    <a:pt x="71" y="0"/>
                  </a:cubicBezTo>
                  <a:cubicBezTo>
                    <a:pt x="71" y="0"/>
                    <a:pt x="71" y="0"/>
                    <a:pt x="71" y="0"/>
                  </a:cubicBezTo>
                  <a:cubicBezTo>
                    <a:pt x="110" y="0"/>
                    <a:pt x="142" y="32"/>
                    <a:pt x="142" y="70"/>
                  </a:cubicBezTo>
                  <a:cubicBezTo>
                    <a:pt x="142" y="72"/>
                    <a:pt x="142" y="72"/>
                    <a:pt x="142" y="72"/>
                  </a:cubicBezTo>
                  <a:cubicBezTo>
                    <a:pt x="142" y="110"/>
                    <a:pt x="110" y="142"/>
                    <a:pt x="71" y="142"/>
                  </a:cubicBezTo>
                  <a:cubicBezTo>
                    <a:pt x="71" y="142"/>
                    <a:pt x="71" y="142"/>
                    <a:pt x="71" y="142"/>
                  </a:cubicBezTo>
                  <a:cubicBezTo>
                    <a:pt x="32" y="142"/>
                    <a:pt x="0" y="110"/>
                    <a:pt x="0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4" name="Freeform 8"/>
            <p:cNvSpPr>
              <a:spLocks/>
            </p:cNvSpPr>
            <p:nvPr/>
          </p:nvSpPr>
          <p:spPr bwMode="auto">
            <a:xfrm>
              <a:off x="5395542" y="4324350"/>
              <a:ext cx="211138" cy="212725"/>
            </a:xfrm>
            <a:custGeom>
              <a:avLst/>
              <a:gdLst>
                <a:gd name="T0" fmla="*/ 0 w 141"/>
                <a:gd name="T1" fmla="*/ 72 h 142"/>
                <a:gd name="T2" fmla="*/ 0 w 141"/>
                <a:gd name="T3" fmla="*/ 70 h 142"/>
                <a:gd name="T4" fmla="*/ 70 w 141"/>
                <a:gd name="T5" fmla="*/ 0 h 142"/>
                <a:gd name="T6" fmla="*/ 70 w 141"/>
                <a:gd name="T7" fmla="*/ 0 h 142"/>
                <a:gd name="T8" fmla="*/ 141 w 141"/>
                <a:gd name="T9" fmla="*/ 70 h 142"/>
                <a:gd name="T10" fmla="*/ 141 w 141"/>
                <a:gd name="T11" fmla="*/ 72 h 142"/>
                <a:gd name="T12" fmla="*/ 70 w 141"/>
                <a:gd name="T13" fmla="*/ 142 h 142"/>
                <a:gd name="T14" fmla="*/ 70 w 141"/>
                <a:gd name="T15" fmla="*/ 142 h 142"/>
                <a:gd name="T16" fmla="*/ 0 w 141"/>
                <a:gd name="T17" fmla="*/ 7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1" h="142">
                  <a:moveTo>
                    <a:pt x="0" y="72"/>
                  </a:moveTo>
                  <a:cubicBezTo>
                    <a:pt x="0" y="70"/>
                    <a:pt x="0" y="70"/>
                    <a:pt x="0" y="70"/>
                  </a:cubicBezTo>
                  <a:cubicBezTo>
                    <a:pt x="0" y="32"/>
                    <a:pt x="31" y="0"/>
                    <a:pt x="70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09" y="0"/>
                    <a:pt x="141" y="32"/>
                    <a:pt x="141" y="70"/>
                  </a:cubicBezTo>
                  <a:cubicBezTo>
                    <a:pt x="141" y="72"/>
                    <a:pt x="141" y="72"/>
                    <a:pt x="141" y="72"/>
                  </a:cubicBezTo>
                  <a:cubicBezTo>
                    <a:pt x="141" y="110"/>
                    <a:pt x="109" y="142"/>
                    <a:pt x="70" y="142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31" y="142"/>
                    <a:pt x="0" y="110"/>
                    <a:pt x="0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5" name="Freeform 9"/>
            <p:cNvSpPr>
              <a:spLocks/>
            </p:cNvSpPr>
            <p:nvPr/>
          </p:nvSpPr>
          <p:spPr bwMode="auto">
            <a:xfrm>
              <a:off x="5809879" y="4324350"/>
              <a:ext cx="211138" cy="212725"/>
            </a:xfrm>
            <a:custGeom>
              <a:avLst/>
              <a:gdLst>
                <a:gd name="T0" fmla="*/ 0 w 141"/>
                <a:gd name="T1" fmla="*/ 72 h 142"/>
                <a:gd name="T2" fmla="*/ 0 w 141"/>
                <a:gd name="T3" fmla="*/ 70 h 142"/>
                <a:gd name="T4" fmla="*/ 70 w 141"/>
                <a:gd name="T5" fmla="*/ 0 h 142"/>
                <a:gd name="T6" fmla="*/ 70 w 141"/>
                <a:gd name="T7" fmla="*/ 0 h 142"/>
                <a:gd name="T8" fmla="*/ 141 w 141"/>
                <a:gd name="T9" fmla="*/ 70 h 142"/>
                <a:gd name="T10" fmla="*/ 141 w 141"/>
                <a:gd name="T11" fmla="*/ 72 h 142"/>
                <a:gd name="T12" fmla="*/ 70 w 141"/>
                <a:gd name="T13" fmla="*/ 142 h 142"/>
                <a:gd name="T14" fmla="*/ 70 w 141"/>
                <a:gd name="T15" fmla="*/ 142 h 142"/>
                <a:gd name="T16" fmla="*/ 0 w 141"/>
                <a:gd name="T17" fmla="*/ 7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1" h="142">
                  <a:moveTo>
                    <a:pt x="0" y="72"/>
                  </a:moveTo>
                  <a:cubicBezTo>
                    <a:pt x="0" y="70"/>
                    <a:pt x="0" y="70"/>
                    <a:pt x="0" y="70"/>
                  </a:cubicBezTo>
                  <a:cubicBezTo>
                    <a:pt x="0" y="32"/>
                    <a:pt x="32" y="0"/>
                    <a:pt x="70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09" y="0"/>
                    <a:pt x="141" y="32"/>
                    <a:pt x="141" y="70"/>
                  </a:cubicBezTo>
                  <a:cubicBezTo>
                    <a:pt x="141" y="72"/>
                    <a:pt x="141" y="72"/>
                    <a:pt x="141" y="72"/>
                  </a:cubicBezTo>
                  <a:cubicBezTo>
                    <a:pt x="141" y="110"/>
                    <a:pt x="109" y="142"/>
                    <a:pt x="70" y="142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32" y="142"/>
                    <a:pt x="0" y="110"/>
                    <a:pt x="0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#学习推荐(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912285" y="1233487"/>
            <a:ext cx="10560049" cy="4680000"/>
          </a:xfrm>
        </p:spPr>
        <p:txBody>
          <a:bodyPr/>
          <a:lstStyle>
            <a:lvl1pPr algn="just">
              <a:defRPr lang="en-US" altLang="zh-CN" smtClean="0">
                <a:cs typeface="+mn-ea"/>
                <a:sym typeface="+mn-lt"/>
              </a:defRPr>
            </a:lvl1pPr>
            <a:lvl2pPr>
              <a:defRPr>
                <a:solidFill>
                  <a:schemeClr val="tx1"/>
                </a:solidFill>
              </a:defRPr>
            </a:lvl2pPr>
          </a:lstStyle>
          <a:p>
            <a:endParaRPr lang="zh-CN" altLang="en-US" dirty="0"/>
          </a:p>
        </p:txBody>
      </p:sp>
      <p:sp>
        <p:nvSpPr>
          <p:cNvPr id="8" name="TextBox 10">
            <a:extLst>
              <a:ext uri="{FF2B5EF4-FFF2-40B4-BE49-F238E27FC236}">
                <a16:creationId xmlns:a16="http://schemas.microsoft.com/office/drawing/2014/main" xmlns="" id="{18ED692C-39CB-4AC0-81F6-D21CDD086EE4}"/>
              </a:ext>
            </a:extLst>
          </p:cNvPr>
          <p:cNvSpPr txBox="1"/>
          <p:nvPr userDrawn="1"/>
        </p:nvSpPr>
        <p:spPr bwMode="auto">
          <a:xfrm>
            <a:off x="1595500" y="408779"/>
            <a:ext cx="5040560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7" rIns="99980" bIns="49987" rtlCol="0">
            <a:spAutoFit/>
          </a:bodyPr>
          <a:lstStyle/>
          <a:p>
            <a:pPr defTabSz="1001624" eaLnBrk="0" hangingPunct="0"/>
            <a:r>
              <a:rPr lang="zh-CN" altLang="en-US" sz="3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itchFamily="34" charset="0"/>
              </a:rPr>
              <a:t>学习推荐</a:t>
            </a:r>
          </a:p>
        </p:txBody>
      </p:sp>
      <p:sp>
        <p:nvSpPr>
          <p:cNvPr id="9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0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515380" y="456929"/>
            <a:ext cx="461963" cy="485190"/>
            <a:chOff x="-779463" y="1835151"/>
            <a:chExt cx="1136650" cy="1193799"/>
          </a:xfrm>
          <a:solidFill>
            <a:schemeClr val="bg1"/>
          </a:solidFill>
        </p:grpSpPr>
        <p:sp>
          <p:nvSpPr>
            <p:cNvPr id="12" name="Freeform 6"/>
            <p:cNvSpPr>
              <a:spLocks/>
            </p:cNvSpPr>
            <p:nvPr/>
          </p:nvSpPr>
          <p:spPr bwMode="auto">
            <a:xfrm>
              <a:off x="-727075" y="2262188"/>
              <a:ext cx="1031875" cy="625475"/>
            </a:xfrm>
            <a:custGeom>
              <a:avLst/>
              <a:gdLst>
                <a:gd name="T0" fmla="*/ 946 w 968"/>
                <a:gd name="T1" fmla="*/ 587 h 587"/>
                <a:gd name="T2" fmla="*/ 22 w 968"/>
                <a:gd name="T3" fmla="*/ 587 h 587"/>
                <a:gd name="T4" fmla="*/ 0 w 968"/>
                <a:gd name="T5" fmla="*/ 565 h 587"/>
                <a:gd name="T6" fmla="*/ 0 w 968"/>
                <a:gd name="T7" fmla="*/ 63 h 587"/>
                <a:gd name="T8" fmla="*/ 62 w 968"/>
                <a:gd name="T9" fmla="*/ 0 h 587"/>
                <a:gd name="T10" fmla="*/ 104 w 968"/>
                <a:gd name="T11" fmla="*/ 0 h 587"/>
                <a:gd name="T12" fmla="*/ 126 w 968"/>
                <a:gd name="T13" fmla="*/ 22 h 587"/>
                <a:gd name="T14" fmla="*/ 104 w 968"/>
                <a:gd name="T15" fmla="*/ 43 h 587"/>
                <a:gd name="T16" fmla="*/ 62 w 968"/>
                <a:gd name="T17" fmla="*/ 43 h 587"/>
                <a:gd name="T18" fmla="*/ 43 w 968"/>
                <a:gd name="T19" fmla="*/ 63 h 587"/>
                <a:gd name="T20" fmla="*/ 43 w 968"/>
                <a:gd name="T21" fmla="*/ 544 h 587"/>
                <a:gd name="T22" fmla="*/ 925 w 968"/>
                <a:gd name="T23" fmla="*/ 544 h 587"/>
                <a:gd name="T24" fmla="*/ 925 w 968"/>
                <a:gd name="T25" fmla="*/ 63 h 587"/>
                <a:gd name="T26" fmla="*/ 906 w 968"/>
                <a:gd name="T27" fmla="*/ 43 h 587"/>
                <a:gd name="T28" fmla="*/ 859 w 968"/>
                <a:gd name="T29" fmla="*/ 43 h 587"/>
                <a:gd name="T30" fmla="*/ 837 w 968"/>
                <a:gd name="T31" fmla="*/ 22 h 587"/>
                <a:gd name="T32" fmla="*/ 859 w 968"/>
                <a:gd name="T33" fmla="*/ 0 h 587"/>
                <a:gd name="T34" fmla="*/ 906 w 968"/>
                <a:gd name="T35" fmla="*/ 0 h 587"/>
                <a:gd name="T36" fmla="*/ 968 w 968"/>
                <a:gd name="T37" fmla="*/ 63 h 587"/>
                <a:gd name="T38" fmla="*/ 968 w 968"/>
                <a:gd name="T39" fmla="*/ 565 h 587"/>
                <a:gd name="T40" fmla="*/ 946 w 968"/>
                <a:gd name="T41" fmla="*/ 587 h 5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68" h="587">
                  <a:moveTo>
                    <a:pt x="946" y="587"/>
                  </a:moveTo>
                  <a:cubicBezTo>
                    <a:pt x="22" y="587"/>
                    <a:pt x="22" y="587"/>
                    <a:pt x="22" y="587"/>
                  </a:cubicBezTo>
                  <a:cubicBezTo>
                    <a:pt x="10" y="587"/>
                    <a:pt x="0" y="577"/>
                    <a:pt x="0" y="565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28"/>
                    <a:pt x="28" y="0"/>
                    <a:pt x="62" y="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116" y="0"/>
                    <a:pt x="126" y="10"/>
                    <a:pt x="126" y="22"/>
                  </a:cubicBezTo>
                  <a:cubicBezTo>
                    <a:pt x="126" y="34"/>
                    <a:pt x="116" y="43"/>
                    <a:pt x="104" y="43"/>
                  </a:cubicBezTo>
                  <a:cubicBezTo>
                    <a:pt x="62" y="43"/>
                    <a:pt x="62" y="43"/>
                    <a:pt x="62" y="43"/>
                  </a:cubicBezTo>
                  <a:cubicBezTo>
                    <a:pt x="52" y="43"/>
                    <a:pt x="43" y="52"/>
                    <a:pt x="43" y="63"/>
                  </a:cubicBezTo>
                  <a:cubicBezTo>
                    <a:pt x="43" y="544"/>
                    <a:pt x="43" y="544"/>
                    <a:pt x="43" y="544"/>
                  </a:cubicBezTo>
                  <a:cubicBezTo>
                    <a:pt x="925" y="544"/>
                    <a:pt x="925" y="544"/>
                    <a:pt x="925" y="544"/>
                  </a:cubicBezTo>
                  <a:cubicBezTo>
                    <a:pt x="925" y="63"/>
                    <a:pt x="925" y="63"/>
                    <a:pt x="925" y="63"/>
                  </a:cubicBezTo>
                  <a:cubicBezTo>
                    <a:pt x="925" y="52"/>
                    <a:pt x="916" y="43"/>
                    <a:pt x="906" y="43"/>
                  </a:cubicBezTo>
                  <a:cubicBezTo>
                    <a:pt x="859" y="43"/>
                    <a:pt x="859" y="43"/>
                    <a:pt x="859" y="43"/>
                  </a:cubicBezTo>
                  <a:cubicBezTo>
                    <a:pt x="847" y="43"/>
                    <a:pt x="837" y="34"/>
                    <a:pt x="837" y="22"/>
                  </a:cubicBezTo>
                  <a:cubicBezTo>
                    <a:pt x="837" y="10"/>
                    <a:pt x="847" y="0"/>
                    <a:pt x="859" y="0"/>
                  </a:cubicBezTo>
                  <a:cubicBezTo>
                    <a:pt x="906" y="0"/>
                    <a:pt x="906" y="0"/>
                    <a:pt x="906" y="0"/>
                  </a:cubicBezTo>
                  <a:cubicBezTo>
                    <a:pt x="940" y="0"/>
                    <a:pt x="968" y="28"/>
                    <a:pt x="968" y="63"/>
                  </a:cubicBezTo>
                  <a:cubicBezTo>
                    <a:pt x="968" y="565"/>
                    <a:pt x="968" y="565"/>
                    <a:pt x="968" y="565"/>
                  </a:cubicBezTo>
                  <a:cubicBezTo>
                    <a:pt x="968" y="577"/>
                    <a:pt x="958" y="587"/>
                    <a:pt x="946" y="58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Freeform 7"/>
            <p:cNvSpPr>
              <a:spLocks noEditPoints="1"/>
            </p:cNvSpPr>
            <p:nvPr/>
          </p:nvSpPr>
          <p:spPr bwMode="auto">
            <a:xfrm>
              <a:off x="-779463" y="2841625"/>
              <a:ext cx="1136650" cy="187325"/>
            </a:xfrm>
            <a:custGeom>
              <a:avLst/>
              <a:gdLst>
                <a:gd name="T0" fmla="*/ 1024 w 1066"/>
                <a:gd name="T1" fmla="*/ 176 h 176"/>
                <a:gd name="T2" fmla="*/ 42 w 1066"/>
                <a:gd name="T3" fmla="*/ 176 h 176"/>
                <a:gd name="T4" fmla="*/ 0 w 1066"/>
                <a:gd name="T5" fmla="*/ 134 h 176"/>
                <a:gd name="T6" fmla="*/ 0 w 1066"/>
                <a:gd name="T7" fmla="*/ 42 h 176"/>
                <a:gd name="T8" fmla="*/ 42 w 1066"/>
                <a:gd name="T9" fmla="*/ 0 h 176"/>
                <a:gd name="T10" fmla="*/ 1024 w 1066"/>
                <a:gd name="T11" fmla="*/ 0 h 176"/>
                <a:gd name="T12" fmla="*/ 1066 w 1066"/>
                <a:gd name="T13" fmla="*/ 42 h 176"/>
                <a:gd name="T14" fmla="*/ 1066 w 1066"/>
                <a:gd name="T15" fmla="*/ 134 h 176"/>
                <a:gd name="T16" fmla="*/ 1024 w 1066"/>
                <a:gd name="T17" fmla="*/ 176 h 176"/>
                <a:gd name="T18" fmla="*/ 1023 w 1066"/>
                <a:gd name="T19" fmla="*/ 42 h 176"/>
                <a:gd name="T20" fmla="*/ 42 w 1066"/>
                <a:gd name="T21" fmla="*/ 43 h 176"/>
                <a:gd name="T22" fmla="*/ 43 w 1066"/>
                <a:gd name="T23" fmla="*/ 134 h 176"/>
                <a:gd name="T24" fmla="*/ 1023 w 1066"/>
                <a:gd name="T25" fmla="*/ 133 h 176"/>
                <a:gd name="T26" fmla="*/ 1023 w 1066"/>
                <a:gd name="T27" fmla="*/ 42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66" h="176">
                  <a:moveTo>
                    <a:pt x="1024" y="176"/>
                  </a:moveTo>
                  <a:cubicBezTo>
                    <a:pt x="42" y="176"/>
                    <a:pt x="42" y="176"/>
                    <a:pt x="42" y="176"/>
                  </a:cubicBezTo>
                  <a:cubicBezTo>
                    <a:pt x="19" y="176"/>
                    <a:pt x="0" y="157"/>
                    <a:pt x="0" y="134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18"/>
                    <a:pt x="19" y="0"/>
                    <a:pt x="42" y="0"/>
                  </a:cubicBezTo>
                  <a:cubicBezTo>
                    <a:pt x="1024" y="0"/>
                    <a:pt x="1024" y="0"/>
                    <a:pt x="1024" y="0"/>
                  </a:cubicBezTo>
                  <a:cubicBezTo>
                    <a:pt x="1047" y="0"/>
                    <a:pt x="1066" y="18"/>
                    <a:pt x="1066" y="42"/>
                  </a:cubicBezTo>
                  <a:cubicBezTo>
                    <a:pt x="1066" y="134"/>
                    <a:pt x="1066" y="134"/>
                    <a:pt x="1066" y="134"/>
                  </a:cubicBezTo>
                  <a:cubicBezTo>
                    <a:pt x="1066" y="157"/>
                    <a:pt x="1047" y="176"/>
                    <a:pt x="1024" y="176"/>
                  </a:cubicBezTo>
                  <a:close/>
                  <a:moveTo>
                    <a:pt x="1023" y="42"/>
                  </a:moveTo>
                  <a:cubicBezTo>
                    <a:pt x="42" y="43"/>
                    <a:pt x="42" y="43"/>
                    <a:pt x="42" y="43"/>
                  </a:cubicBezTo>
                  <a:cubicBezTo>
                    <a:pt x="43" y="134"/>
                    <a:pt x="43" y="134"/>
                    <a:pt x="43" y="134"/>
                  </a:cubicBezTo>
                  <a:cubicBezTo>
                    <a:pt x="1023" y="133"/>
                    <a:pt x="1023" y="133"/>
                    <a:pt x="1023" y="133"/>
                  </a:cubicBezTo>
                  <a:lnTo>
                    <a:pt x="1023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4" name="Freeform 8"/>
            <p:cNvSpPr>
              <a:spLocks/>
            </p:cNvSpPr>
            <p:nvPr/>
          </p:nvSpPr>
          <p:spPr bwMode="auto">
            <a:xfrm>
              <a:off x="-303213" y="2911475"/>
              <a:ext cx="184150" cy="46037"/>
            </a:xfrm>
            <a:custGeom>
              <a:avLst/>
              <a:gdLst>
                <a:gd name="T0" fmla="*/ 151 w 172"/>
                <a:gd name="T1" fmla="*/ 43 h 43"/>
                <a:gd name="T2" fmla="*/ 21 w 172"/>
                <a:gd name="T3" fmla="*/ 43 h 43"/>
                <a:gd name="T4" fmla="*/ 0 w 172"/>
                <a:gd name="T5" fmla="*/ 22 h 43"/>
                <a:gd name="T6" fmla="*/ 21 w 172"/>
                <a:gd name="T7" fmla="*/ 0 h 43"/>
                <a:gd name="T8" fmla="*/ 151 w 172"/>
                <a:gd name="T9" fmla="*/ 0 h 43"/>
                <a:gd name="T10" fmla="*/ 172 w 172"/>
                <a:gd name="T11" fmla="*/ 22 h 43"/>
                <a:gd name="T12" fmla="*/ 151 w 172"/>
                <a:gd name="T13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2" h="43">
                  <a:moveTo>
                    <a:pt x="151" y="43"/>
                  </a:moveTo>
                  <a:cubicBezTo>
                    <a:pt x="21" y="43"/>
                    <a:pt x="21" y="43"/>
                    <a:pt x="21" y="43"/>
                  </a:cubicBezTo>
                  <a:cubicBezTo>
                    <a:pt x="10" y="43"/>
                    <a:pt x="0" y="34"/>
                    <a:pt x="0" y="22"/>
                  </a:cubicBezTo>
                  <a:cubicBezTo>
                    <a:pt x="0" y="10"/>
                    <a:pt x="10" y="0"/>
                    <a:pt x="21" y="0"/>
                  </a:cubicBezTo>
                  <a:cubicBezTo>
                    <a:pt x="151" y="0"/>
                    <a:pt x="151" y="0"/>
                    <a:pt x="151" y="0"/>
                  </a:cubicBezTo>
                  <a:cubicBezTo>
                    <a:pt x="162" y="0"/>
                    <a:pt x="172" y="10"/>
                    <a:pt x="172" y="22"/>
                  </a:cubicBezTo>
                  <a:cubicBezTo>
                    <a:pt x="172" y="34"/>
                    <a:pt x="162" y="43"/>
                    <a:pt x="151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5" name="Freeform 9"/>
            <p:cNvSpPr>
              <a:spLocks noEditPoints="1"/>
            </p:cNvSpPr>
            <p:nvPr/>
          </p:nvSpPr>
          <p:spPr bwMode="auto">
            <a:xfrm>
              <a:off x="-568325" y="1835151"/>
              <a:ext cx="712788" cy="852487"/>
            </a:xfrm>
            <a:custGeom>
              <a:avLst/>
              <a:gdLst>
                <a:gd name="T0" fmla="*/ 335 w 668"/>
                <a:gd name="T1" fmla="*/ 800 h 800"/>
                <a:gd name="T2" fmla="*/ 316 w 668"/>
                <a:gd name="T3" fmla="*/ 789 h 800"/>
                <a:gd name="T4" fmla="*/ 246 w 668"/>
                <a:gd name="T5" fmla="*/ 662 h 800"/>
                <a:gd name="T6" fmla="*/ 57 w 668"/>
                <a:gd name="T7" fmla="*/ 508 h 800"/>
                <a:gd name="T8" fmla="*/ 49 w 668"/>
                <a:gd name="T9" fmla="*/ 492 h 800"/>
                <a:gd name="T10" fmla="*/ 84 w 668"/>
                <a:gd name="T11" fmla="*/ 168 h 800"/>
                <a:gd name="T12" fmla="*/ 202 w 668"/>
                <a:gd name="T13" fmla="*/ 73 h 800"/>
                <a:gd name="T14" fmla="*/ 621 w 668"/>
                <a:gd name="T15" fmla="*/ 226 h 800"/>
                <a:gd name="T16" fmla="*/ 621 w 668"/>
                <a:gd name="T17" fmla="*/ 226 h 800"/>
                <a:gd name="T18" fmla="*/ 594 w 668"/>
                <a:gd name="T19" fmla="*/ 538 h 800"/>
                <a:gd name="T20" fmla="*/ 468 w 668"/>
                <a:gd name="T21" fmla="*/ 645 h 800"/>
                <a:gd name="T22" fmla="*/ 412 w 668"/>
                <a:gd name="T23" fmla="*/ 665 h 800"/>
                <a:gd name="T24" fmla="*/ 355 w 668"/>
                <a:gd name="T25" fmla="*/ 787 h 800"/>
                <a:gd name="T26" fmla="*/ 336 w 668"/>
                <a:gd name="T27" fmla="*/ 800 h 800"/>
                <a:gd name="T28" fmla="*/ 335 w 668"/>
                <a:gd name="T29" fmla="*/ 800 h 800"/>
                <a:gd name="T30" fmla="*/ 334 w 668"/>
                <a:gd name="T31" fmla="*/ 87 h 800"/>
                <a:gd name="T32" fmla="*/ 220 w 668"/>
                <a:gd name="T33" fmla="*/ 112 h 800"/>
                <a:gd name="T34" fmla="*/ 119 w 668"/>
                <a:gd name="T35" fmla="*/ 194 h 800"/>
                <a:gd name="T36" fmla="*/ 88 w 668"/>
                <a:gd name="T37" fmla="*/ 474 h 800"/>
                <a:gd name="T38" fmla="*/ 95 w 668"/>
                <a:gd name="T39" fmla="*/ 487 h 800"/>
                <a:gd name="T40" fmla="*/ 266 w 668"/>
                <a:gd name="T41" fmla="*/ 622 h 800"/>
                <a:gd name="T42" fmla="*/ 280 w 668"/>
                <a:gd name="T43" fmla="*/ 633 h 800"/>
                <a:gd name="T44" fmla="*/ 333 w 668"/>
                <a:gd name="T45" fmla="*/ 731 h 800"/>
                <a:gd name="T46" fmla="*/ 377 w 668"/>
                <a:gd name="T47" fmla="*/ 637 h 800"/>
                <a:gd name="T48" fmla="*/ 392 w 668"/>
                <a:gd name="T49" fmla="*/ 625 h 800"/>
                <a:gd name="T50" fmla="*/ 450 w 668"/>
                <a:gd name="T51" fmla="*/ 606 h 800"/>
                <a:gd name="T52" fmla="*/ 559 w 668"/>
                <a:gd name="T53" fmla="*/ 514 h 800"/>
                <a:gd name="T54" fmla="*/ 582 w 668"/>
                <a:gd name="T55" fmla="*/ 244 h 800"/>
                <a:gd name="T56" fmla="*/ 582 w 668"/>
                <a:gd name="T57" fmla="*/ 244 h 800"/>
                <a:gd name="T58" fmla="*/ 334 w 668"/>
                <a:gd name="T59" fmla="*/ 87 h 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68" h="800">
                  <a:moveTo>
                    <a:pt x="335" y="800"/>
                  </a:moveTo>
                  <a:cubicBezTo>
                    <a:pt x="327" y="800"/>
                    <a:pt x="320" y="796"/>
                    <a:pt x="316" y="789"/>
                  </a:cubicBezTo>
                  <a:cubicBezTo>
                    <a:pt x="246" y="662"/>
                    <a:pt x="246" y="662"/>
                    <a:pt x="246" y="662"/>
                  </a:cubicBezTo>
                  <a:cubicBezTo>
                    <a:pt x="165" y="638"/>
                    <a:pt x="97" y="582"/>
                    <a:pt x="57" y="508"/>
                  </a:cubicBezTo>
                  <a:cubicBezTo>
                    <a:pt x="54" y="502"/>
                    <a:pt x="52" y="497"/>
                    <a:pt x="49" y="492"/>
                  </a:cubicBezTo>
                  <a:cubicBezTo>
                    <a:pt x="0" y="385"/>
                    <a:pt x="13" y="261"/>
                    <a:pt x="84" y="168"/>
                  </a:cubicBezTo>
                  <a:cubicBezTo>
                    <a:pt x="115" y="127"/>
                    <a:pt x="155" y="95"/>
                    <a:pt x="202" y="73"/>
                  </a:cubicBezTo>
                  <a:cubicBezTo>
                    <a:pt x="360" y="0"/>
                    <a:pt x="548" y="69"/>
                    <a:pt x="621" y="226"/>
                  </a:cubicBezTo>
                  <a:cubicBezTo>
                    <a:pt x="621" y="226"/>
                    <a:pt x="621" y="226"/>
                    <a:pt x="621" y="226"/>
                  </a:cubicBezTo>
                  <a:cubicBezTo>
                    <a:pt x="668" y="327"/>
                    <a:pt x="658" y="447"/>
                    <a:pt x="594" y="538"/>
                  </a:cubicBezTo>
                  <a:cubicBezTo>
                    <a:pt x="563" y="584"/>
                    <a:pt x="519" y="621"/>
                    <a:pt x="468" y="645"/>
                  </a:cubicBezTo>
                  <a:cubicBezTo>
                    <a:pt x="450" y="653"/>
                    <a:pt x="431" y="660"/>
                    <a:pt x="412" y="665"/>
                  </a:cubicBezTo>
                  <a:cubicBezTo>
                    <a:pt x="355" y="787"/>
                    <a:pt x="355" y="787"/>
                    <a:pt x="355" y="787"/>
                  </a:cubicBezTo>
                  <a:cubicBezTo>
                    <a:pt x="351" y="795"/>
                    <a:pt x="344" y="800"/>
                    <a:pt x="336" y="800"/>
                  </a:cubicBezTo>
                  <a:cubicBezTo>
                    <a:pt x="335" y="800"/>
                    <a:pt x="335" y="800"/>
                    <a:pt x="335" y="800"/>
                  </a:cubicBezTo>
                  <a:close/>
                  <a:moveTo>
                    <a:pt x="334" y="87"/>
                  </a:moveTo>
                  <a:cubicBezTo>
                    <a:pt x="296" y="87"/>
                    <a:pt x="257" y="95"/>
                    <a:pt x="220" y="112"/>
                  </a:cubicBezTo>
                  <a:cubicBezTo>
                    <a:pt x="180" y="131"/>
                    <a:pt x="145" y="159"/>
                    <a:pt x="119" y="194"/>
                  </a:cubicBezTo>
                  <a:cubicBezTo>
                    <a:pt x="57" y="275"/>
                    <a:pt x="45" y="382"/>
                    <a:pt x="88" y="474"/>
                  </a:cubicBezTo>
                  <a:cubicBezTo>
                    <a:pt x="90" y="478"/>
                    <a:pt x="92" y="483"/>
                    <a:pt x="95" y="487"/>
                  </a:cubicBezTo>
                  <a:cubicBezTo>
                    <a:pt x="130" y="554"/>
                    <a:pt x="193" y="603"/>
                    <a:pt x="266" y="622"/>
                  </a:cubicBezTo>
                  <a:cubicBezTo>
                    <a:pt x="272" y="624"/>
                    <a:pt x="277" y="628"/>
                    <a:pt x="280" y="633"/>
                  </a:cubicBezTo>
                  <a:cubicBezTo>
                    <a:pt x="333" y="731"/>
                    <a:pt x="333" y="731"/>
                    <a:pt x="333" y="731"/>
                  </a:cubicBezTo>
                  <a:cubicBezTo>
                    <a:pt x="377" y="637"/>
                    <a:pt x="377" y="637"/>
                    <a:pt x="377" y="637"/>
                  </a:cubicBezTo>
                  <a:cubicBezTo>
                    <a:pt x="380" y="631"/>
                    <a:pt x="386" y="626"/>
                    <a:pt x="392" y="625"/>
                  </a:cubicBezTo>
                  <a:cubicBezTo>
                    <a:pt x="413" y="621"/>
                    <a:pt x="432" y="614"/>
                    <a:pt x="450" y="606"/>
                  </a:cubicBezTo>
                  <a:cubicBezTo>
                    <a:pt x="494" y="585"/>
                    <a:pt x="532" y="554"/>
                    <a:pt x="559" y="514"/>
                  </a:cubicBezTo>
                  <a:cubicBezTo>
                    <a:pt x="613" y="435"/>
                    <a:pt x="622" y="331"/>
                    <a:pt x="582" y="244"/>
                  </a:cubicBezTo>
                  <a:cubicBezTo>
                    <a:pt x="582" y="244"/>
                    <a:pt x="582" y="244"/>
                    <a:pt x="582" y="244"/>
                  </a:cubicBezTo>
                  <a:cubicBezTo>
                    <a:pt x="536" y="145"/>
                    <a:pt x="437" y="87"/>
                    <a:pt x="334" y="8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6" name="Freeform 10"/>
            <p:cNvSpPr>
              <a:spLocks noEditPoints="1"/>
            </p:cNvSpPr>
            <p:nvPr/>
          </p:nvSpPr>
          <p:spPr bwMode="auto">
            <a:xfrm>
              <a:off x="-354013" y="2181225"/>
              <a:ext cx="280988" cy="187325"/>
            </a:xfrm>
            <a:custGeom>
              <a:avLst/>
              <a:gdLst>
                <a:gd name="T0" fmla="*/ 140 w 263"/>
                <a:gd name="T1" fmla="*/ 177 h 177"/>
                <a:gd name="T2" fmla="*/ 130 w 263"/>
                <a:gd name="T3" fmla="*/ 177 h 177"/>
                <a:gd name="T4" fmla="*/ 2 w 263"/>
                <a:gd name="T5" fmla="*/ 115 h 177"/>
                <a:gd name="T6" fmla="*/ 3 w 263"/>
                <a:gd name="T7" fmla="*/ 21 h 177"/>
                <a:gd name="T8" fmla="*/ 25 w 263"/>
                <a:gd name="T9" fmla="*/ 0 h 177"/>
                <a:gd name="T10" fmla="*/ 46 w 263"/>
                <a:gd name="T11" fmla="*/ 21 h 177"/>
                <a:gd name="T12" fmla="*/ 45 w 263"/>
                <a:gd name="T13" fmla="*/ 113 h 177"/>
                <a:gd name="T14" fmla="*/ 131 w 263"/>
                <a:gd name="T15" fmla="*/ 134 h 177"/>
                <a:gd name="T16" fmla="*/ 218 w 263"/>
                <a:gd name="T17" fmla="*/ 119 h 177"/>
                <a:gd name="T18" fmla="*/ 220 w 263"/>
                <a:gd name="T19" fmla="*/ 27 h 177"/>
                <a:gd name="T20" fmla="*/ 242 w 263"/>
                <a:gd name="T21" fmla="*/ 6 h 177"/>
                <a:gd name="T22" fmla="*/ 263 w 263"/>
                <a:gd name="T23" fmla="*/ 28 h 177"/>
                <a:gd name="T24" fmla="*/ 261 w 263"/>
                <a:gd name="T25" fmla="*/ 122 h 177"/>
                <a:gd name="T26" fmla="*/ 214 w 263"/>
                <a:gd name="T27" fmla="*/ 168 h 177"/>
                <a:gd name="T28" fmla="*/ 140 w 263"/>
                <a:gd name="T29" fmla="*/ 177 h 177"/>
                <a:gd name="T30" fmla="*/ 45 w 263"/>
                <a:gd name="T31" fmla="*/ 116 h 177"/>
                <a:gd name="T32" fmla="*/ 45 w 263"/>
                <a:gd name="T33" fmla="*/ 116 h 177"/>
                <a:gd name="T34" fmla="*/ 45 w 263"/>
                <a:gd name="T35" fmla="*/ 116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63" h="177">
                  <a:moveTo>
                    <a:pt x="140" y="177"/>
                  </a:moveTo>
                  <a:cubicBezTo>
                    <a:pt x="137" y="177"/>
                    <a:pt x="133" y="177"/>
                    <a:pt x="130" y="177"/>
                  </a:cubicBezTo>
                  <a:cubicBezTo>
                    <a:pt x="65" y="175"/>
                    <a:pt x="0" y="155"/>
                    <a:pt x="2" y="115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9"/>
                    <a:pt x="14" y="0"/>
                    <a:pt x="25" y="0"/>
                  </a:cubicBezTo>
                  <a:cubicBezTo>
                    <a:pt x="37" y="0"/>
                    <a:pt x="47" y="10"/>
                    <a:pt x="46" y="21"/>
                  </a:cubicBezTo>
                  <a:cubicBezTo>
                    <a:pt x="45" y="113"/>
                    <a:pt x="45" y="113"/>
                    <a:pt x="45" y="113"/>
                  </a:cubicBezTo>
                  <a:cubicBezTo>
                    <a:pt x="51" y="120"/>
                    <a:pt x="82" y="133"/>
                    <a:pt x="131" y="134"/>
                  </a:cubicBezTo>
                  <a:cubicBezTo>
                    <a:pt x="180" y="136"/>
                    <a:pt x="211" y="125"/>
                    <a:pt x="218" y="119"/>
                  </a:cubicBezTo>
                  <a:cubicBezTo>
                    <a:pt x="220" y="27"/>
                    <a:pt x="220" y="27"/>
                    <a:pt x="220" y="27"/>
                  </a:cubicBezTo>
                  <a:cubicBezTo>
                    <a:pt x="220" y="15"/>
                    <a:pt x="231" y="5"/>
                    <a:pt x="242" y="6"/>
                  </a:cubicBezTo>
                  <a:cubicBezTo>
                    <a:pt x="254" y="6"/>
                    <a:pt x="263" y="16"/>
                    <a:pt x="263" y="28"/>
                  </a:cubicBezTo>
                  <a:cubicBezTo>
                    <a:pt x="261" y="122"/>
                    <a:pt x="261" y="122"/>
                    <a:pt x="261" y="122"/>
                  </a:cubicBezTo>
                  <a:cubicBezTo>
                    <a:pt x="261" y="136"/>
                    <a:pt x="252" y="156"/>
                    <a:pt x="214" y="168"/>
                  </a:cubicBezTo>
                  <a:cubicBezTo>
                    <a:pt x="193" y="174"/>
                    <a:pt x="167" y="177"/>
                    <a:pt x="140" y="177"/>
                  </a:cubicBezTo>
                  <a:close/>
                  <a:moveTo>
                    <a:pt x="45" y="116"/>
                  </a:moveTo>
                  <a:cubicBezTo>
                    <a:pt x="45" y="116"/>
                    <a:pt x="45" y="116"/>
                    <a:pt x="45" y="116"/>
                  </a:cubicBezTo>
                  <a:cubicBezTo>
                    <a:pt x="45" y="116"/>
                    <a:pt x="45" y="116"/>
                    <a:pt x="45" y="1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7" name="Freeform 11"/>
            <p:cNvSpPr>
              <a:spLocks noEditPoints="1"/>
            </p:cNvSpPr>
            <p:nvPr/>
          </p:nvSpPr>
          <p:spPr bwMode="auto">
            <a:xfrm>
              <a:off x="-420688" y="2066925"/>
              <a:ext cx="419100" cy="209550"/>
            </a:xfrm>
            <a:custGeom>
              <a:avLst/>
              <a:gdLst>
                <a:gd name="T0" fmla="*/ 195 w 394"/>
                <a:gd name="T1" fmla="*/ 197 h 197"/>
                <a:gd name="T2" fmla="*/ 186 w 394"/>
                <a:gd name="T3" fmla="*/ 195 h 197"/>
                <a:gd name="T4" fmla="*/ 13 w 394"/>
                <a:gd name="T5" fmla="*/ 117 h 197"/>
                <a:gd name="T6" fmla="*/ 0 w 394"/>
                <a:gd name="T7" fmla="*/ 97 h 197"/>
                <a:gd name="T8" fmla="*/ 14 w 394"/>
                <a:gd name="T9" fmla="*/ 77 h 197"/>
                <a:gd name="T10" fmla="*/ 191 w 394"/>
                <a:gd name="T11" fmla="*/ 2 h 197"/>
                <a:gd name="T12" fmla="*/ 209 w 394"/>
                <a:gd name="T13" fmla="*/ 3 h 197"/>
                <a:gd name="T14" fmla="*/ 382 w 394"/>
                <a:gd name="T15" fmla="*/ 88 h 197"/>
                <a:gd name="T16" fmla="*/ 394 w 394"/>
                <a:gd name="T17" fmla="*/ 108 h 197"/>
                <a:gd name="T18" fmla="*/ 380 w 394"/>
                <a:gd name="T19" fmla="*/ 128 h 197"/>
                <a:gd name="T20" fmla="*/ 203 w 394"/>
                <a:gd name="T21" fmla="*/ 195 h 197"/>
                <a:gd name="T22" fmla="*/ 195 w 394"/>
                <a:gd name="T23" fmla="*/ 197 h 197"/>
                <a:gd name="T24" fmla="*/ 76 w 394"/>
                <a:gd name="T25" fmla="*/ 98 h 197"/>
                <a:gd name="T26" fmla="*/ 196 w 394"/>
                <a:gd name="T27" fmla="*/ 152 h 197"/>
                <a:gd name="T28" fmla="*/ 318 w 394"/>
                <a:gd name="T29" fmla="*/ 105 h 197"/>
                <a:gd name="T30" fmla="*/ 199 w 394"/>
                <a:gd name="T31" fmla="*/ 46 h 197"/>
                <a:gd name="T32" fmla="*/ 76 w 394"/>
                <a:gd name="T33" fmla="*/ 98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94" h="197">
                  <a:moveTo>
                    <a:pt x="195" y="197"/>
                  </a:moveTo>
                  <a:cubicBezTo>
                    <a:pt x="192" y="197"/>
                    <a:pt x="189" y="196"/>
                    <a:pt x="186" y="195"/>
                  </a:cubicBezTo>
                  <a:cubicBezTo>
                    <a:pt x="13" y="117"/>
                    <a:pt x="13" y="117"/>
                    <a:pt x="13" y="117"/>
                  </a:cubicBezTo>
                  <a:cubicBezTo>
                    <a:pt x="5" y="113"/>
                    <a:pt x="0" y="105"/>
                    <a:pt x="0" y="97"/>
                  </a:cubicBezTo>
                  <a:cubicBezTo>
                    <a:pt x="1" y="88"/>
                    <a:pt x="6" y="80"/>
                    <a:pt x="14" y="77"/>
                  </a:cubicBezTo>
                  <a:cubicBezTo>
                    <a:pt x="191" y="2"/>
                    <a:pt x="191" y="2"/>
                    <a:pt x="191" y="2"/>
                  </a:cubicBezTo>
                  <a:cubicBezTo>
                    <a:pt x="197" y="0"/>
                    <a:pt x="203" y="0"/>
                    <a:pt x="209" y="3"/>
                  </a:cubicBezTo>
                  <a:cubicBezTo>
                    <a:pt x="382" y="88"/>
                    <a:pt x="382" y="88"/>
                    <a:pt x="382" y="88"/>
                  </a:cubicBezTo>
                  <a:cubicBezTo>
                    <a:pt x="389" y="92"/>
                    <a:pt x="394" y="100"/>
                    <a:pt x="394" y="108"/>
                  </a:cubicBezTo>
                  <a:cubicBezTo>
                    <a:pt x="393" y="117"/>
                    <a:pt x="388" y="124"/>
                    <a:pt x="380" y="128"/>
                  </a:cubicBezTo>
                  <a:cubicBezTo>
                    <a:pt x="203" y="195"/>
                    <a:pt x="203" y="195"/>
                    <a:pt x="203" y="195"/>
                  </a:cubicBezTo>
                  <a:cubicBezTo>
                    <a:pt x="200" y="196"/>
                    <a:pt x="197" y="197"/>
                    <a:pt x="195" y="197"/>
                  </a:cubicBezTo>
                  <a:close/>
                  <a:moveTo>
                    <a:pt x="76" y="98"/>
                  </a:moveTo>
                  <a:cubicBezTo>
                    <a:pt x="196" y="152"/>
                    <a:pt x="196" y="152"/>
                    <a:pt x="196" y="152"/>
                  </a:cubicBezTo>
                  <a:cubicBezTo>
                    <a:pt x="318" y="105"/>
                    <a:pt x="318" y="105"/>
                    <a:pt x="318" y="105"/>
                  </a:cubicBezTo>
                  <a:cubicBezTo>
                    <a:pt x="199" y="46"/>
                    <a:pt x="199" y="46"/>
                    <a:pt x="199" y="46"/>
                  </a:cubicBezTo>
                  <a:lnTo>
                    <a:pt x="76" y="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5#谢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D:\201207257配图\培训\shutterstock_242224906.jpg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7896" b="10658"/>
          <a:stretch/>
        </p:blipFill>
        <p:spPr bwMode="auto">
          <a:xfrm>
            <a:off x="0" y="0"/>
            <a:ext cx="1219366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矩形 9"/>
          <p:cNvSpPr/>
          <p:nvPr userDrawn="1"/>
        </p:nvSpPr>
        <p:spPr bwMode="auto">
          <a:xfrm>
            <a:off x="1664" y="0"/>
            <a:ext cx="12192000" cy="6858000"/>
          </a:xfrm>
          <a:prstGeom prst="rect">
            <a:avLst/>
          </a:prstGeom>
          <a:solidFill>
            <a:srgbClr val="003C78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grpSp>
        <p:nvGrpSpPr>
          <p:cNvPr id="4" name="组合 3"/>
          <p:cNvGrpSpPr/>
          <p:nvPr userDrawn="1"/>
        </p:nvGrpSpPr>
        <p:grpSpPr>
          <a:xfrm>
            <a:off x="4234241" y="2642208"/>
            <a:ext cx="3971726" cy="1573584"/>
            <a:chOff x="4826327" y="2503488"/>
            <a:chExt cx="3971726" cy="1573584"/>
          </a:xfrm>
        </p:grpSpPr>
        <p:sp>
          <p:nvSpPr>
            <p:cNvPr id="5" name="Text Box 9">
              <a:extLst>
                <a:ext uri="{FF2B5EF4-FFF2-40B4-BE49-F238E27FC236}">
                  <a16:creationId xmlns:a16="http://schemas.microsoft.com/office/drawing/2014/main" xmlns="" id="{9D36E720-0E25-41AB-8346-B547D8B860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26327" y="3443951"/>
              <a:ext cx="3971726" cy="633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78358" tIns="39179" rIns="78358" bIns="39179">
              <a:spAutoFit/>
            </a:bodyPr>
            <a:lstStyle/>
            <a:p>
              <a:pPr defTabSz="784225" eaLnBrk="0" hangingPunct="0">
                <a:buSzPct val="100000"/>
                <a:defRPr/>
              </a:pPr>
              <a:r>
                <a:rPr lang="zh-CN" altLang="zh-CN" sz="36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  <a:cs typeface="Arial" panose="020B0604020202020204" pitchFamily="34" charset="0"/>
                  <a:sym typeface="FrutigerNext LT Regular" pitchFamily="34" charset="0"/>
                </a:rPr>
                <a:t>www.huawei.com</a:t>
              </a:r>
            </a:p>
          </p:txBody>
        </p:sp>
        <p:sp>
          <p:nvSpPr>
            <p:cNvPr id="6" name="Text Box 8">
              <a:extLst>
                <a:ext uri="{FF2B5EF4-FFF2-40B4-BE49-F238E27FC236}">
                  <a16:creationId xmlns:a16="http://schemas.microsoft.com/office/drawing/2014/main" xmlns="" id="{11ED55EC-FD16-4B98-B04D-4605D3C0D7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20286" y="2503488"/>
              <a:ext cx="1735601" cy="910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78358" tIns="39179" rIns="78358" bIns="39179">
              <a:spAutoFit/>
            </a:bodyPr>
            <a:lstStyle/>
            <a:p>
              <a:pPr defTabSz="784225" eaLnBrk="0" fontAlgn="base" hangingPunct="0">
                <a:buSzPct val="100000"/>
                <a:defRPr/>
              </a:pPr>
              <a:r>
                <a:rPr lang="zh-CN" altLang="en-US" sz="54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  <a:sym typeface="FrutigerNext LT Regular" pitchFamily="34" charset="0"/>
                </a:rPr>
                <a:t>谢 谢</a:t>
              </a:r>
              <a:endParaRPr lang="zh-CN" altLang="zh-CN" sz="5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sym typeface="FrutigerNext LT Regular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710190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#总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" y="84"/>
            <a:ext cx="12192000" cy="7109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41"/>
          <p:cNvSpPr>
            <a:spLocks noGrp="1" noChangeArrowheads="1"/>
          </p:cNvSpPr>
          <p:nvPr>
            <p:ph type="ctrTitle" sz="quarter"/>
          </p:nvPr>
        </p:nvSpPr>
        <p:spPr>
          <a:xfrm>
            <a:off x="1031295" y="4957156"/>
            <a:ext cx="10441567" cy="831600"/>
          </a:xfrm>
          <a:ln algn="ctr"/>
        </p:spPr>
        <p:txBody>
          <a:bodyPr lIns="87802" tIns="43901" rIns="87802" bIns="43901"/>
          <a:lstStyle>
            <a:lvl1pPr algn="l" defTabSz="801688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4300" b="1" kern="1200" dirty="0">
                <a:solidFill>
                  <a:srgbClr val="0070C0"/>
                </a:solidFill>
                <a:latin typeface="+mn-ea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单击此处编辑母版标题</a:t>
            </a:r>
            <a:r>
              <a:rPr lang="zh-CN" altLang="en-US" dirty="0" smtClean="0"/>
              <a:t>样式</a:t>
            </a:r>
            <a:endParaRPr lang="zh-CN" altLang="en-US" dirty="0"/>
          </a:p>
        </p:txBody>
      </p:sp>
      <p:sp>
        <p:nvSpPr>
          <p:cNvPr id="30" name="文本占位符 29"/>
          <p:cNvSpPr>
            <a:spLocks noGrp="1"/>
          </p:cNvSpPr>
          <p:nvPr>
            <p:ph type="body" sz="quarter" idx="10"/>
          </p:nvPr>
        </p:nvSpPr>
        <p:spPr>
          <a:xfrm>
            <a:off x="1031295" y="5816120"/>
            <a:ext cx="6912000" cy="493200"/>
          </a:xfrm>
        </p:spPr>
        <p:txBody>
          <a:bodyPr/>
          <a:lstStyle>
            <a:lvl1pPr marL="0" indent="0" algn="l" defTabSz="801688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zh-CN" altLang="en-US" sz="2000" kern="1200" dirty="0" smtClean="0">
                <a:solidFill>
                  <a:srgbClr val="0070C0"/>
                </a:solidFill>
                <a:latin typeface="+mn-ea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7" name="Rectangle 54">
            <a:extLst>
              <a:ext uri="{FF2B5EF4-FFF2-40B4-BE49-F238E27FC236}">
                <a16:creationId xmlns="" xmlns:a16="http://schemas.microsoft.com/office/drawing/2014/main" id="{2078FA11-5569-4994-AEB7-1AF5CAC763B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47428" y="6500581"/>
            <a:ext cx="2604743" cy="26555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668" eaLnBrk="0" fontAlgn="base" hangingPunct="0">
              <a:defRPr/>
            </a:pPr>
            <a:r>
              <a:rPr lang="zh-CN" altLang="en-US" sz="1200" baseline="0" dirty="0">
                <a:latin typeface="+mn-ea"/>
                <a:ea typeface="+mn-ea"/>
                <a:cs typeface="Arial" pitchFamily="34" charset="0"/>
              </a:rPr>
              <a:t>版权所有</a:t>
            </a:r>
            <a:r>
              <a:rPr lang="en-US" altLang="zh-CN" sz="1200" baseline="0" dirty="0">
                <a:latin typeface="+mn-ea"/>
                <a:ea typeface="+mn-ea"/>
                <a:cs typeface="Arial" pitchFamily="34" charset="0"/>
              </a:rPr>
              <a:t>© </a:t>
            </a:r>
            <a:r>
              <a:rPr lang="en-US" altLang="zh-CN" sz="1200" baseline="0" dirty="0" smtClean="0">
                <a:latin typeface="+mn-ea"/>
                <a:ea typeface="+mn-ea"/>
                <a:cs typeface="Arial" pitchFamily="34" charset="0"/>
              </a:rPr>
              <a:t>2019 </a:t>
            </a:r>
            <a:r>
              <a:rPr lang="zh-CN" altLang="en-US" sz="1200" baseline="0" dirty="0">
                <a:latin typeface="+mn-ea"/>
                <a:ea typeface="+mn-ea"/>
                <a:cs typeface="Arial" pitchFamily="34" charset="0"/>
              </a:rPr>
              <a:t>华为技术有限公司</a:t>
            </a:r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1889" y="251069"/>
            <a:ext cx="1965600" cy="4301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#前言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4" y="1233488"/>
            <a:ext cx="10558800" cy="4679788"/>
          </a:xfrm>
        </p:spPr>
        <p:txBody>
          <a:bodyPr/>
          <a:lstStyle>
            <a:lvl1pPr algn="just">
              <a:defRPr>
                <a:latin typeface="+mn-ea"/>
                <a:ea typeface="+mn-ea"/>
                <a:cs typeface="Arial" panose="020B0604020202020204" pitchFamily="34" charset="0"/>
              </a:defRPr>
            </a:lvl1pPr>
            <a:lvl5pPr>
              <a:buNone/>
              <a:defRPr/>
            </a:lvl5pPr>
          </a:lstStyle>
          <a:p>
            <a:pPr eaLnBrk="1" hangingPunct="1"/>
            <a:r>
              <a:rPr lang="zh-CN" altLang="en-US" dirty="0"/>
              <a:t>本章主要讲述</a:t>
            </a:r>
            <a:r>
              <a:rPr lang="en-US" altLang="zh-CN" dirty="0"/>
              <a:t>...</a:t>
            </a:r>
            <a:endParaRPr lang="zh-CN" altLang="en-US" dirty="0"/>
          </a:p>
        </p:txBody>
      </p:sp>
      <p:sp>
        <p:nvSpPr>
          <p:cNvPr id="7" name="TextBox 10">
            <a:extLst>
              <a:ext uri="{FF2B5EF4-FFF2-40B4-BE49-F238E27FC236}">
                <a16:creationId xmlns:a16="http://schemas.microsoft.com/office/drawing/2014/main" xmlns="" id="{18ED692C-39CB-4AC0-81F6-D21CDD086EE4}"/>
              </a:ext>
            </a:extLst>
          </p:cNvPr>
          <p:cNvSpPr txBox="1"/>
          <p:nvPr userDrawn="1"/>
        </p:nvSpPr>
        <p:spPr bwMode="auto">
          <a:xfrm>
            <a:off x="1595500" y="408779"/>
            <a:ext cx="1665402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7" rIns="99980" bIns="49987" rtlCol="0">
            <a:spAutoFit/>
          </a:bodyPr>
          <a:lstStyle/>
          <a:p>
            <a:pPr algn="l" defTabSz="1001624" eaLnBrk="0" hangingPunct="0"/>
            <a:r>
              <a:rPr lang="zh-CN" altLang="en-US" sz="3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itchFamily="34" charset="0"/>
              </a:rPr>
              <a:t>前言</a:t>
            </a:r>
            <a:endParaRPr lang="zh-CN" altLang="en-US" sz="35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9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0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335360" y="498828"/>
            <a:ext cx="628158" cy="459460"/>
            <a:chOff x="3275013" y="1363663"/>
            <a:chExt cx="5645150" cy="4129087"/>
          </a:xfrm>
          <a:solidFill>
            <a:schemeClr val="bg1"/>
          </a:solidFill>
        </p:grpSpPr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3275013" y="1363663"/>
              <a:ext cx="5645150" cy="4129087"/>
            </a:xfrm>
            <a:custGeom>
              <a:avLst/>
              <a:gdLst>
                <a:gd name="T0" fmla="*/ 1410 w 1505"/>
                <a:gd name="T1" fmla="*/ 250 h 1101"/>
                <a:gd name="T2" fmla="*/ 780 w 1505"/>
                <a:gd name="T3" fmla="*/ 250 h 1101"/>
                <a:gd name="T4" fmla="*/ 780 w 1505"/>
                <a:gd name="T5" fmla="*/ 81 h 1101"/>
                <a:gd name="T6" fmla="*/ 699 w 1505"/>
                <a:gd name="T7" fmla="*/ 0 h 1101"/>
                <a:gd name="T8" fmla="*/ 81 w 1505"/>
                <a:gd name="T9" fmla="*/ 0 h 1101"/>
                <a:gd name="T10" fmla="*/ 0 w 1505"/>
                <a:gd name="T11" fmla="*/ 81 h 1101"/>
                <a:gd name="T12" fmla="*/ 0 w 1505"/>
                <a:gd name="T13" fmla="*/ 464 h 1101"/>
                <a:gd name="T14" fmla="*/ 81 w 1505"/>
                <a:gd name="T15" fmla="*/ 545 h 1101"/>
                <a:gd name="T16" fmla="*/ 124 w 1505"/>
                <a:gd name="T17" fmla="*/ 545 h 1101"/>
                <a:gd name="T18" fmla="*/ 124 w 1505"/>
                <a:gd name="T19" fmla="*/ 668 h 1101"/>
                <a:gd name="T20" fmla="*/ 137 w 1505"/>
                <a:gd name="T21" fmla="*/ 688 h 1101"/>
                <a:gd name="T22" fmla="*/ 147 w 1505"/>
                <a:gd name="T23" fmla="*/ 690 h 1101"/>
                <a:gd name="T24" fmla="*/ 161 w 1505"/>
                <a:gd name="T25" fmla="*/ 685 h 1101"/>
                <a:gd name="T26" fmla="*/ 316 w 1505"/>
                <a:gd name="T27" fmla="*/ 554 h 1101"/>
                <a:gd name="T28" fmla="*/ 341 w 1505"/>
                <a:gd name="T29" fmla="*/ 545 h 1101"/>
                <a:gd name="T30" fmla="*/ 542 w 1505"/>
                <a:gd name="T31" fmla="*/ 545 h 1101"/>
                <a:gd name="T32" fmla="*/ 542 w 1505"/>
                <a:gd name="T33" fmla="*/ 824 h 1101"/>
                <a:gd name="T34" fmla="*/ 637 w 1505"/>
                <a:gd name="T35" fmla="*/ 919 h 1101"/>
                <a:gd name="T36" fmla="*/ 1084 w 1505"/>
                <a:gd name="T37" fmla="*/ 919 h 1101"/>
                <a:gd name="T38" fmla="*/ 1120 w 1505"/>
                <a:gd name="T39" fmla="*/ 932 h 1101"/>
                <a:gd name="T40" fmla="*/ 1313 w 1505"/>
                <a:gd name="T41" fmla="*/ 1096 h 1101"/>
                <a:gd name="T42" fmla="*/ 1328 w 1505"/>
                <a:gd name="T43" fmla="*/ 1101 h 1101"/>
                <a:gd name="T44" fmla="*/ 1337 w 1505"/>
                <a:gd name="T45" fmla="*/ 1099 h 1101"/>
                <a:gd name="T46" fmla="*/ 1350 w 1505"/>
                <a:gd name="T47" fmla="*/ 1078 h 1101"/>
                <a:gd name="T48" fmla="*/ 1350 w 1505"/>
                <a:gd name="T49" fmla="*/ 919 h 1101"/>
                <a:gd name="T50" fmla="*/ 1410 w 1505"/>
                <a:gd name="T51" fmla="*/ 919 h 1101"/>
                <a:gd name="T52" fmla="*/ 1505 w 1505"/>
                <a:gd name="T53" fmla="*/ 824 h 1101"/>
                <a:gd name="T54" fmla="*/ 1505 w 1505"/>
                <a:gd name="T55" fmla="*/ 345 h 1101"/>
                <a:gd name="T56" fmla="*/ 1410 w 1505"/>
                <a:gd name="T57" fmla="*/ 250 h 1101"/>
                <a:gd name="T58" fmla="*/ 341 w 1505"/>
                <a:gd name="T59" fmla="*/ 500 h 1101"/>
                <a:gd name="T60" fmla="*/ 287 w 1505"/>
                <a:gd name="T61" fmla="*/ 520 h 1101"/>
                <a:gd name="T62" fmla="*/ 169 w 1505"/>
                <a:gd name="T63" fmla="*/ 619 h 1101"/>
                <a:gd name="T64" fmla="*/ 169 w 1505"/>
                <a:gd name="T65" fmla="*/ 535 h 1101"/>
                <a:gd name="T66" fmla="*/ 133 w 1505"/>
                <a:gd name="T67" fmla="*/ 500 h 1101"/>
                <a:gd name="T68" fmla="*/ 81 w 1505"/>
                <a:gd name="T69" fmla="*/ 500 h 1101"/>
                <a:gd name="T70" fmla="*/ 45 w 1505"/>
                <a:gd name="T71" fmla="*/ 464 h 1101"/>
                <a:gd name="T72" fmla="*/ 45 w 1505"/>
                <a:gd name="T73" fmla="*/ 81 h 1101"/>
                <a:gd name="T74" fmla="*/ 81 w 1505"/>
                <a:gd name="T75" fmla="*/ 45 h 1101"/>
                <a:gd name="T76" fmla="*/ 699 w 1505"/>
                <a:gd name="T77" fmla="*/ 45 h 1101"/>
                <a:gd name="T78" fmla="*/ 735 w 1505"/>
                <a:gd name="T79" fmla="*/ 81 h 1101"/>
                <a:gd name="T80" fmla="*/ 735 w 1505"/>
                <a:gd name="T81" fmla="*/ 250 h 1101"/>
                <a:gd name="T82" fmla="*/ 637 w 1505"/>
                <a:gd name="T83" fmla="*/ 250 h 1101"/>
                <a:gd name="T84" fmla="*/ 542 w 1505"/>
                <a:gd name="T85" fmla="*/ 345 h 1101"/>
                <a:gd name="T86" fmla="*/ 542 w 1505"/>
                <a:gd name="T87" fmla="*/ 500 h 1101"/>
                <a:gd name="T88" fmla="*/ 341 w 1505"/>
                <a:gd name="T89" fmla="*/ 500 h 1101"/>
                <a:gd name="T90" fmla="*/ 1460 w 1505"/>
                <a:gd name="T91" fmla="*/ 824 h 1101"/>
                <a:gd name="T92" fmla="*/ 1410 w 1505"/>
                <a:gd name="T93" fmla="*/ 874 h 1101"/>
                <a:gd name="T94" fmla="*/ 1344 w 1505"/>
                <a:gd name="T95" fmla="*/ 874 h 1101"/>
                <a:gd name="T96" fmla="*/ 1305 w 1505"/>
                <a:gd name="T97" fmla="*/ 913 h 1101"/>
                <a:gd name="T98" fmla="*/ 1305 w 1505"/>
                <a:gd name="T99" fmla="*/ 1030 h 1101"/>
                <a:gd name="T100" fmla="*/ 1149 w 1505"/>
                <a:gd name="T101" fmla="*/ 898 h 1101"/>
                <a:gd name="T102" fmla="*/ 1084 w 1505"/>
                <a:gd name="T103" fmla="*/ 874 h 1101"/>
                <a:gd name="T104" fmla="*/ 637 w 1505"/>
                <a:gd name="T105" fmla="*/ 874 h 1101"/>
                <a:gd name="T106" fmla="*/ 587 w 1505"/>
                <a:gd name="T107" fmla="*/ 824 h 1101"/>
                <a:gd name="T108" fmla="*/ 587 w 1505"/>
                <a:gd name="T109" fmla="*/ 345 h 1101"/>
                <a:gd name="T110" fmla="*/ 637 w 1505"/>
                <a:gd name="T111" fmla="*/ 295 h 1101"/>
                <a:gd name="T112" fmla="*/ 1410 w 1505"/>
                <a:gd name="T113" fmla="*/ 295 h 1101"/>
                <a:gd name="T114" fmla="*/ 1460 w 1505"/>
                <a:gd name="T115" fmla="*/ 345 h 1101"/>
                <a:gd name="T116" fmla="*/ 1460 w 1505"/>
                <a:gd name="T117" fmla="*/ 824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05" h="1101">
                  <a:moveTo>
                    <a:pt x="1410" y="250"/>
                  </a:moveTo>
                  <a:cubicBezTo>
                    <a:pt x="780" y="250"/>
                    <a:pt x="780" y="250"/>
                    <a:pt x="780" y="250"/>
                  </a:cubicBezTo>
                  <a:cubicBezTo>
                    <a:pt x="780" y="81"/>
                    <a:pt x="780" y="81"/>
                    <a:pt x="780" y="81"/>
                  </a:cubicBezTo>
                  <a:cubicBezTo>
                    <a:pt x="780" y="37"/>
                    <a:pt x="743" y="0"/>
                    <a:pt x="699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36" y="0"/>
                    <a:pt x="0" y="37"/>
                    <a:pt x="0" y="81"/>
                  </a:cubicBezTo>
                  <a:cubicBezTo>
                    <a:pt x="0" y="464"/>
                    <a:pt x="0" y="464"/>
                    <a:pt x="0" y="464"/>
                  </a:cubicBezTo>
                  <a:cubicBezTo>
                    <a:pt x="0" y="509"/>
                    <a:pt x="36" y="545"/>
                    <a:pt x="81" y="545"/>
                  </a:cubicBezTo>
                  <a:cubicBezTo>
                    <a:pt x="124" y="545"/>
                    <a:pt x="124" y="545"/>
                    <a:pt x="124" y="545"/>
                  </a:cubicBezTo>
                  <a:cubicBezTo>
                    <a:pt x="124" y="668"/>
                    <a:pt x="124" y="668"/>
                    <a:pt x="124" y="668"/>
                  </a:cubicBezTo>
                  <a:cubicBezTo>
                    <a:pt x="124" y="676"/>
                    <a:pt x="129" y="684"/>
                    <a:pt x="137" y="688"/>
                  </a:cubicBezTo>
                  <a:cubicBezTo>
                    <a:pt x="140" y="689"/>
                    <a:pt x="143" y="690"/>
                    <a:pt x="147" y="690"/>
                  </a:cubicBezTo>
                  <a:cubicBezTo>
                    <a:pt x="152" y="690"/>
                    <a:pt x="157" y="688"/>
                    <a:pt x="161" y="685"/>
                  </a:cubicBezTo>
                  <a:cubicBezTo>
                    <a:pt x="316" y="554"/>
                    <a:pt x="316" y="554"/>
                    <a:pt x="316" y="554"/>
                  </a:cubicBezTo>
                  <a:cubicBezTo>
                    <a:pt x="323" y="548"/>
                    <a:pt x="332" y="545"/>
                    <a:pt x="341" y="545"/>
                  </a:cubicBezTo>
                  <a:cubicBezTo>
                    <a:pt x="542" y="545"/>
                    <a:pt x="542" y="545"/>
                    <a:pt x="542" y="545"/>
                  </a:cubicBezTo>
                  <a:cubicBezTo>
                    <a:pt x="542" y="824"/>
                    <a:pt x="542" y="824"/>
                    <a:pt x="542" y="824"/>
                  </a:cubicBezTo>
                  <a:cubicBezTo>
                    <a:pt x="542" y="877"/>
                    <a:pt x="585" y="919"/>
                    <a:pt x="637" y="919"/>
                  </a:cubicBezTo>
                  <a:cubicBezTo>
                    <a:pt x="1084" y="919"/>
                    <a:pt x="1084" y="919"/>
                    <a:pt x="1084" y="919"/>
                  </a:cubicBezTo>
                  <a:cubicBezTo>
                    <a:pt x="1097" y="919"/>
                    <a:pt x="1110" y="924"/>
                    <a:pt x="1120" y="932"/>
                  </a:cubicBezTo>
                  <a:cubicBezTo>
                    <a:pt x="1313" y="1096"/>
                    <a:pt x="1313" y="1096"/>
                    <a:pt x="1313" y="1096"/>
                  </a:cubicBezTo>
                  <a:cubicBezTo>
                    <a:pt x="1317" y="1099"/>
                    <a:pt x="1322" y="1101"/>
                    <a:pt x="1328" y="1101"/>
                  </a:cubicBezTo>
                  <a:cubicBezTo>
                    <a:pt x="1331" y="1101"/>
                    <a:pt x="1334" y="1100"/>
                    <a:pt x="1337" y="1099"/>
                  </a:cubicBezTo>
                  <a:cubicBezTo>
                    <a:pt x="1345" y="1095"/>
                    <a:pt x="1350" y="1087"/>
                    <a:pt x="1350" y="1078"/>
                  </a:cubicBezTo>
                  <a:cubicBezTo>
                    <a:pt x="1350" y="919"/>
                    <a:pt x="1350" y="919"/>
                    <a:pt x="1350" y="919"/>
                  </a:cubicBezTo>
                  <a:cubicBezTo>
                    <a:pt x="1410" y="919"/>
                    <a:pt x="1410" y="919"/>
                    <a:pt x="1410" y="919"/>
                  </a:cubicBezTo>
                  <a:cubicBezTo>
                    <a:pt x="1463" y="919"/>
                    <a:pt x="1505" y="877"/>
                    <a:pt x="1505" y="824"/>
                  </a:cubicBezTo>
                  <a:cubicBezTo>
                    <a:pt x="1505" y="345"/>
                    <a:pt x="1505" y="345"/>
                    <a:pt x="1505" y="345"/>
                  </a:cubicBezTo>
                  <a:cubicBezTo>
                    <a:pt x="1505" y="293"/>
                    <a:pt x="1463" y="250"/>
                    <a:pt x="1410" y="250"/>
                  </a:cubicBezTo>
                  <a:close/>
                  <a:moveTo>
                    <a:pt x="341" y="500"/>
                  </a:moveTo>
                  <a:cubicBezTo>
                    <a:pt x="322" y="500"/>
                    <a:pt x="302" y="507"/>
                    <a:pt x="287" y="520"/>
                  </a:cubicBezTo>
                  <a:cubicBezTo>
                    <a:pt x="169" y="619"/>
                    <a:pt x="169" y="619"/>
                    <a:pt x="169" y="619"/>
                  </a:cubicBezTo>
                  <a:cubicBezTo>
                    <a:pt x="169" y="535"/>
                    <a:pt x="169" y="535"/>
                    <a:pt x="169" y="535"/>
                  </a:cubicBezTo>
                  <a:cubicBezTo>
                    <a:pt x="169" y="516"/>
                    <a:pt x="153" y="500"/>
                    <a:pt x="133" y="500"/>
                  </a:cubicBezTo>
                  <a:cubicBezTo>
                    <a:pt x="81" y="500"/>
                    <a:pt x="81" y="500"/>
                    <a:pt x="81" y="500"/>
                  </a:cubicBezTo>
                  <a:cubicBezTo>
                    <a:pt x="61" y="500"/>
                    <a:pt x="45" y="484"/>
                    <a:pt x="45" y="464"/>
                  </a:cubicBezTo>
                  <a:cubicBezTo>
                    <a:pt x="45" y="81"/>
                    <a:pt x="45" y="81"/>
                    <a:pt x="45" y="81"/>
                  </a:cubicBezTo>
                  <a:cubicBezTo>
                    <a:pt x="45" y="61"/>
                    <a:pt x="61" y="45"/>
                    <a:pt x="81" y="45"/>
                  </a:cubicBezTo>
                  <a:cubicBezTo>
                    <a:pt x="699" y="45"/>
                    <a:pt x="699" y="45"/>
                    <a:pt x="699" y="45"/>
                  </a:cubicBezTo>
                  <a:cubicBezTo>
                    <a:pt x="719" y="45"/>
                    <a:pt x="735" y="61"/>
                    <a:pt x="735" y="81"/>
                  </a:cubicBezTo>
                  <a:cubicBezTo>
                    <a:pt x="735" y="250"/>
                    <a:pt x="735" y="250"/>
                    <a:pt x="735" y="250"/>
                  </a:cubicBezTo>
                  <a:cubicBezTo>
                    <a:pt x="637" y="250"/>
                    <a:pt x="637" y="250"/>
                    <a:pt x="637" y="250"/>
                  </a:cubicBezTo>
                  <a:cubicBezTo>
                    <a:pt x="585" y="250"/>
                    <a:pt x="542" y="293"/>
                    <a:pt x="542" y="345"/>
                  </a:cubicBezTo>
                  <a:cubicBezTo>
                    <a:pt x="542" y="500"/>
                    <a:pt x="542" y="500"/>
                    <a:pt x="542" y="500"/>
                  </a:cubicBezTo>
                  <a:lnTo>
                    <a:pt x="341" y="500"/>
                  </a:lnTo>
                  <a:close/>
                  <a:moveTo>
                    <a:pt x="1460" y="824"/>
                  </a:moveTo>
                  <a:cubicBezTo>
                    <a:pt x="1460" y="852"/>
                    <a:pt x="1438" y="874"/>
                    <a:pt x="1410" y="874"/>
                  </a:cubicBezTo>
                  <a:cubicBezTo>
                    <a:pt x="1344" y="874"/>
                    <a:pt x="1344" y="874"/>
                    <a:pt x="1344" y="874"/>
                  </a:cubicBezTo>
                  <a:cubicBezTo>
                    <a:pt x="1323" y="874"/>
                    <a:pt x="1305" y="892"/>
                    <a:pt x="1305" y="913"/>
                  </a:cubicBezTo>
                  <a:cubicBezTo>
                    <a:pt x="1305" y="1030"/>
                    <a:pt x="1305" y="1030"/>
                    <a:pt x="1305" y="1030"/>
                  </a:cubicBezTo>
                  <a:cubicBezTo>
                    <a:pt x="1149" y="898"/>
                    <a:pt x="1149" y="898"/>
                    <a:pt x="1149" y="898"/>
                  </a:cubicBezTo>
                  <a:cubicBezTo>
                    <a:pt x="1131" y="883"/>
                    <a:pt x="1108" y="874"/>
                    <a:pt x="1084" y="874"/>
                  </a:cubicBezTo>
                  <a:cubicBezTo>
                    <a:pt x="637" y="874"/>
                    <a:pt x="637" y="874"/>
                    <a:pt x="637" y="874"/>
                  </a:cubicBezTo>
                  <a:cubicBezTo>
                    <a:pt x="610" y="874"/>
                    <a:pt x="587" y="852"/>
                    <a:pt x="587" y="824"/>
                  </a:cubicBezTo>
                  <a:cubicBezTo>
                    <a:pt x="587" y="345"/>
                    <a:pt x="587" y="345"/>
                    <a:pt x="587" y="345"/>
                  </a:cubicBezTo>
                  <a:cubicBezTo>
                    <a:pt x="587" y="318"/>
                    <a:pt x="610" y="295"/>
                    <a:pt x="637" y="295"/>
                  </a:cubicBezTo>
                  <a:cubicBezTo>
                    <a:pt x="1410" y="295"/>
                    <a:pt x="1410" y="295"/>
                    <a:pt x="1410" y="295"/>
                  </a:cubicBezTo>
                  <a:cubicBezTo>
                    <a:pt x="1438" y="295"/>
                    <a:pt x="1460" y="318"/>
                    <a:pt x="1460" y="345"/>
                  </a:cubicBezTo>
                  <a:lnTo>
                    <a:pt x="1460" y="8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Freeform 7"/>
            <p:cNvSpPr>
              <a:spLocks/>
            </p:cNvSpPr>
            <p:nvPr/>
          </p:nvSpPr>
          <p:spPr bwMode="auto">
            <a:xfrm>
              <a:off x="6208713" y="3227388"/>
              <a:ext cx="1833563" cy="173037"/>
            </a:xfrm>
            <a:custGeom>
              <a:avLst/>
              <a:gdLst>
                <a:gd name="T0" fmla="*/ 489 w 489"/>
                <a:gd name="T1" fmla="*/ 23 h 46"/>
                <a:gd name="T2" fmla="*/ 467 w 489"/>
                <a:gd name="T3" fmla="*/ 46 h 46"/>
                <a:gd name="T4" fmla="*/ 23 w 489"/>
                <a:gd name="T5" fmla="*/ 46 h 46"/>
                <a:gd name="T6" fmla="*/ 0 w 489"/>
                <a:gd name="T7" fmla="*/ 23 h 46"/>
                <a:gd name="T8" fmla="*/ 23 w 489"/>
                <a:gd name="T9" fmla="*/ 0 h 46"/>
                <a:gd name="T10" fmla="*/ 467 w 489"/>
                <a:gd name="T11" fmla="*/ 0 h 46"/>
                <a:gd name="T12" fmla="*/ 489 w 489"/>
                <a:gd name="T13" fmla="*/ 23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9" h="46">
                  <a:moveTo>
                    <a:pt x="489" y="23"/>
                  </a:moveTo>
                  <a:cubicBezTo>
                    <a:pt x="489" y="35"/>
                    <a:pt x="479" y="46"/>
                    <a:pt x="467" y="46"/>
                  </a:cubicBezTo>
                  <a:cubicBezTo>
                    <a:pt x="23" y="46"/>
                    <a:pt x="23" y="46"/>
                    <a:pt x="23" y="46"/>
                  </a:cubicBezTo>
                  <a:cubicBezTo>
                    <a:pt x="10" y="46"/>
                    <a:pt x="0" y="35"/>
                    <a:pt x="0" y="23"/>
                  </a:cubicBezTo>
                  <a:cubicBezTo>
                    <a:pt x="0" y="10"/>
                    <a:pt x="10" y="0"/>
                    <a:pt x="23" y="0"/>
                  </a:cubicBezTo>
                  <a:cubicBezTo>
                    <a:pt x="467" y="0"/>
                    <a:pt x="467" y="0"/>
                    <a:pt x="467" y="0"/>
                  </a:cubicBezTo>
                  <a:cubicBezTo>
                    <a:pt x="479" y="0"/>
                    <a:pt x="489" y="10"/>
                    <a:pt x="489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4" name="Freeform 8"/>
            <p:cNvSpPr>
              <a:spLocks/>
            </p:cNvSpPr>
            <p:nvPr/>
          </p:nvSpPr>
          <p:spPr bwMode="auto">
            <a:xfrm>
              <a:off x="6208713" y="3786188"/>
              <a:ext cx="1833563" cy="168275"/>
            </a:xfrm>
            <a:custGeom>
              <a:avLst/>
              <a:gdLst>
                <a:gd name="T0" fmla="*/ 489 w 489"/>
                <a:gd name="T1" fmla="*/ 22 h 45"/>
                <a:gd name="T2" fmla="*/ 467 w 489"/>
                <a:gd name="T3" fmla="*/ 45 h 45"/>
                <a:gd name="T4" fmla="*/ 23 w 489"/>
                <a:gd name="T5" fmla="*/ 45 h 45"/>
                <a:gd name="T6" fmla="*/ 0 w 489"/>
                <a:gd name="T7" fmla="*/ 22 h 45"/>
                <a:gd name="T8" fmla="*/ 23 w 489"/>
                <a:gd name="T9" fmla="*/ 0 h 45"/>
                <a:gd name="T10" fmla="*/ 467 w 489"/>
                <a:gd name="T11" fmla="*/ 0 h 45"/>
                <a:gd name="T12" fmla="*/ 489 w 489"/>
                <a:gd name="T13" fmla="*/ 2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9" h="45">
                  <a:moveTo>
                    <a:pt x="489" y="22"/>
                  </a:moveTo>
                  <a:cubicBezTo>
                    <a:pt x="489" y="35"/>
                    <a:pt x="479" y="45"/>
                    <a:pt x="467" y="45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10" y="45"/>
                    <a:pt x="0" y="35"/>
                    <a:pt x="0" y="22"/>
                  </a:cubicBezTo>
                  <a:cubicBezTo>
                    <a:pt x="0" y="10"/>
                    <a:pt x="10" y="0"/>
                    <a:pt x="23" y="0"/>
                  </a:cubicBezTo>
                  <a:cubicBezTo>
                    <a:pt x="467" y="0"/>
                    <a:pt x="467" y="0"/>
                    <a:pt x="467" y="0"/>
                  </a:cubicBezTo>
                  <a:cubicBezTo>
                    <a:pt x="479" y="0"/>
                    <a:pt x="489" y="10"/>
                    <a:pt x="489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5" name="Freeform 9"/>
            <p:cNvSpPr>
              <a:spLocks/>
            </p:cNvSpPr>
            <p:nvPr/>
          </p:nvSpPr>
          <p:spPr bwMode="auto">
            <a:xfrm>
              <a:off x="3924301" y="1936750"/>
              <a:ext cx="1593850" cy="169862"/>
            </a:xfrm>
            <a:custGeom>
              <a:avLst/>
              <a:gdLst>
                <a:gd name="T0" fmla="*/ 425 w 425"/>
                <a:gd name="T1" fmla="*/ 22 h 45"/>
                <a:gd name="T2" fmla="*/ 403 w 425"/>
                <a:gd name="T3" fmla="*/ 45 h 45"/>
                <a:gd name="T4" fmla="*/ 23 w 425"/>
                <a:gd name="T5" fmla="*/ 45 h 45"/>
                <a:gd name="T6" fmla="*/ 0 w 425"/>
                <a:gd name="T7" fmla="*/ 22 h 45"/>
                <a:gd name="T8" fmla="*/ 23 w 425"/>
                <a:gd name="T9" fmla="*/ 0 h 45"/>
                <a:gd name="T10" fmla="*/ 403 w 425"/>
                <a:gd name="T11" fmla="*/ 0 h 45"/>
                <a:gd name="T12" fmla="*/ 425 w 425"/>
                <a:gd name="T13" fmla="*/ 2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5" h="45">
                  <a:moveTo>
                    <a:pt x="425" y="22"/>
                  </a:moveTo>
                  <a:cubicBezTo>
                    <a:pt x="425" y="35"/>
                    <a:pt x="415" y="45"/>
                    <a:pt x="403" y="45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11" y="45"/>
                    <a:pt x="0" y="35"/>
                    <a:pt x="0" y="22"/>
                  </a:cubicBezTo>
                  <a:cubicBezTo>
                    <a:pt x="0" y="10"/>
                    <a:pt x="11" y="0"/>
                    <a:pt x="23" y="0"/>
                  </a:cubicBezTo>
                  <a:cubicBezTo>
                    <a:pt x="403" y="0"/>
                    <a:pt x="403" y="0"/>
                    <a:pt x="403" y="0"/>
                  </a:cubicBezTo>
                  <a:cubicBezTo>
                    <a:pt x="415" y="0"/>
                    <a:pt x="425" y="10"/>
                    <a:pt x="425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6" name="Freeform 10"/>
            <p:cNvSpPr>
              <a:spLocks/>
            </p:cNvSpPr>
            <p:nvPr/>
          </p:nvSpPr>
          <p:spPr bwMode="auto">
            <a:xfrm>
              <a:off x="3924301" y="2371725"/>
              <a:ext cx="1136650" cy="169862"/>
            </a:xfrm>
            <a:custGeom>
              <a:avLst/>
              <a:gdLst>
                <a:gd name="T0" fmla="*/ 303 w 303"/>
                <a:gd name="T1" fmla="*/ 23 h 45"/>
                <a:gd name="T2" fmla="*/ 281 w 303"/>
                <a:gd name="T3" fmla="*/ 45 h 45"/>
                <a:gd name="T4" fmla="*/ 23 w 303"/>
                <a:gd name="T5" fmla="*/ 45 h 45"/>
                <a:gd name="T6" fmla="*/ 0 w 303"/>
                <a:gd name="T7" fmla="*/ 23 h 45"/>
                <a:gd name="T8" fmla="*/ 23 w 303"/>
                <a:gd name="T9" fmla="*/ 0 h 45"/>
                <a:gd name="T10" fmla="*/ 281 w 303"/>
                <a:gd name="T11" fmla="*/ 0 h 45"/>
                <a:gd name="T12" fmla="*/ 303 w 303"/>
                <a:gd name="T13" fmla="*/ 23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5">
                  <a:moveTo>
                    <a:pt x="303" y="23"/>
                  </a:moveTo>
                  <a:cubicBezTo>
                    <a:pt x="303" y="35"/>
                    <a:pt x="293" y="45"/>
                    <a:pt x="281" y="45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11" y="45"/>
                    <a:pt x="0" y="35"/>
                    <a:pt x="0" y="23"/>
                  </a:cubicBezTo>
                  <a:cubicBezTo>
                    <a:pt x="0" y="10"/>
                    <a:pt x="11" y="0"/>
                    <a:pt x="23" y="0"/>
                  </a:cubicBezTo>
                  <a:cubicBezTo>
                    <a:pt x="281" y="0"/>
                    <a:pt x="281" y="0"/>
                    <a:pt x="281" y="0"/>
                  </a:cubicBezTo>
                  <a:cubicBezTo>
                    <a:pt x="293" y="0"/>
                    <a:pt x="303" y="10"/>
                    <a:pt x="303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sp>
        <p:nvSpPr>
          <p:cNvPr id="18" name="Freeform 6"/>
          <p:cNvSpPr>
            <a:spLocks/>
          </p:cNvSpPr>
          <p:nvPr userDrawn="1"/>
        </p:nvSpPr>
        <p:spPr bwMode="auto">
          <a:xfrm>
            <a:off x="3213039" y="296368"/>
            <a:ext cx="8978961" cy="864888"/>
          </a:xfrm>
          <a:custGeom>
            <a:avLst/>
            <a:gdLst>
              <a:gd name="T0" fmla="*/ 6409 w 6533"/>
              <a:gd name="T1" fmla="*/ 0 h 617"/>
              <a:gd name="T2" fmla="*/ 0 w 6533"/>
              <a:gd name="T3" fmla="*/ 0 h 617"/>
              <a:gd name="T4" fmla="*/ 126 w 6533"/>
              <a:gd name="T5" fmla="*/ 310 h 617"/>
              <a:gd name="T6" fmla="*/ 0 w 6533"/>
              <a:gd name="T7" fmla="*/ 617 h 617"/>
              <a:gd name="T8" fmla="*/ 6409 w 6533"/>
              <a:gd name="T9" fmla="*/ 617 h 617"/>
              <a:gd name="T10" fmla="*/ 6533 w 6533"/>
              <a:gd name="T11" fmla="*/ 310 h 617"/>
              <a:gd name="T12" fmla="*/ 6409 w 6533"/>
              <a:gd name="T13" fmla="*/ 0 h 617"/>
              <a:gd name="connsiteX0" fmla="*/ 9810 w 9810"/>
              <a:gd name="connsiteY0" fmla="*/ 0 h 10000"/>
              <a:gd name="connsiteX1" fmla="*/ 0 w 9810"/>
              <a:gd name="connsiteY1" fmla="*/ 0 h 10000"/>
              <a:gd name="connsiteX2" fmla="*/ 193 w 9810"/>
              <a:gd name="connsiteY2" fmla="*/ 5024 h 10000"/>
              <a:gd name="connsiteX3" fmla="*/ 0 w 9810"/>
              <a:gd name="connsiteY3" fmla="*/ 10000 h 10000"/>
              <a:gd name="connsiteX4" fmla="*/ 9810 w 9810"/>
              <a:gd name="connsiteY4" fmla="*/ 10000 h 10000"/>
              <a:gd name="connsiteX5" fmla="*/ 7589 w 9810"/>
              <a:gd name="connsiteY5" fmla="*/ 5574 h 10000"/>
              <a:gd name="connsiteX6" fmla="*/ 9810 w 9810"/>
              <a:gd name="connsiteY6" fmla="*/ 0 h 10000"/>
              <a:gd name="connsiteX0" fmla="*/ 7021 w 10000"/>
              <a:gd name="connsiteY0" fmla="*/ 0 h 10000"/>
              <a:gd name="connsiteX1" fmla="*/ 0 w 10000"/>
              <a:gd name="connsiteY1" fmla="*/ 0 h 10000"/>
              <a:gd name="connsiteX2" fmla="*/ 197 w 10000"/>
              <a:gd name="connsiteY2" fmla="*/ 5024 h 10000"/>
              <a:gd name="connsiteX3" fmla="*/ 0 w 10000"/>
              <a:gd name="connsiteY3" fmla="*/ 10000 h 10000"/>
              <a:gd name="connsiteX4" fmla="*/ 10000 w 10000"/>
              <a:gd name="connsiteY4" fmla="*/ 10000 h 10000"/>
              <a:gd name="connsiteX5" fmla="*/ 7736 w 10000"/>
              <a:gd name="connsiteY5" fmla="*/ 5574 h 10000"/>
              <a:gd name="connsiteX6" fmla="*/ 7021 w 10000"/>
              <a:gd name="connsiteY6" fmla="*/ 0 h 10000"/>
              <a:gd name="connsiteX0" fmla="*/ 7021 w 7736"/>
              <a:gd name="connsiteY0" fmla="*/ 0 h 10038"/>
              <a:gd name="connsiteX1" fmla="*/ 0 w 7736"/>
              <a:gd name="connsiteY1" fmla="*/ 0 h 10038"/>
              <a:gd name="connsiteX2" fmla="*/ 197 w 7736"/>
              <a:gd name="connsiteY2" fmla="*/ 5024 h 10038"/>
              <a:gd name="connsiteX3" fmla="*/ 0 w 7736"/>
              <a:gd name="connsiteY3" fmla="*/ 10000 h 10038"/>
              <a:gd name="connsiteX4" fmla="*/ 7017 w 7736"/>
              <a:gd name="connsiteY4" fmla="*/ 10038 h 10038"/>
              <a:gd name="connsiteX5" fmla="*/ 7736 w 7736"/>
              <a:gd name="connsiteY5" fmla="*/ 5574 h 10038"/>
              <a:gd name="connsiteX6" fmla="*/ 7021 w 7736"/>
              <a:gd name="connsiteY6" fmla="*/ 0 h 10038"/>
              <a:gd name="connsiteX0" fmla="*/ 9076 w 9316"/>
              <a:gd name="connsiteY0" fmla="*/ 0 h 10000"/>
              <a:gd name="connsiteX1" fmla="*/ 0 w 9316"/>
              <a:gd name="connsiteY1" fmla="*/ 0 h 10000"/>
              <a:gd name="connsiteX2" fmla="*/ 255 w 9316"/>
              <a:gd name="connsiteY2" fmla="*/ 5005 h 10000"/>
              <a:gd name="connsiteX3" fmla="*/ 0 w 9316"/>
              <a:gd name="connsiteY3" fmla="*/ 9962 h 10000"/>
              <a:gd name="connsiteX4" fmla="*/ 9071 w 9316"/>
              <a:gd name="connsiteY4" fmla="*/ 10000 h 10000"/>
              <a:gd name="connsiteX5" fmla="*/ 9316 w 9316"/>
              <a:gd name="connsiteY5" fmla="*/ 5668 h 10000"/>
              <a:gd name="connsiteX6" fmla="*/ 9076 w 9316"/>
              <a:gd name="connsiteY6" fmla="*/ 0 h 10000"/>
              <a:gd name="connsiteX0" fmla="*/ 9742 w 10000"/>
              <a:gd name="connsiteY0" fmla="*/ 0 h 10000"/>
              <a:gd name="connsiteX1" fmla="*/ 0 w 10000"/>
              <a:gd name="connsiteY1" fmla="*/ 0 h 10000"/>
              <a:gd name="connsiteX2" fmla="*/ 274 w 10000"/>
              <a:gd name="connsiteY2" fmla="*/ 5005 h 10000"/>
              <a:gd name="connsiteX3" fmla="*/ 0 w 10000"/>
              <a:gd name="connsiteY3" fmla="*/ 9962 h 10000"/>
              <a:gd name="connsiteX4" fmla="*/ 9737 w 10000"/>
              <a:gd name="connsiteY4" fmla="*/ 10000 h 10000"/>
              <a:gd name="connsiteX5" fmla="*/ 10000 w 10000"/>
              <a:gd name="connsiteY5" fmla="*/ 5668 h 10000"/>
              <a:gd name="connsiteX6" fmla="*/ 9742 w 10000"/>
              <a:gd name="connsiteY6" fmla="*/ 0 h 10000"/>
              <a:gd name="connsiteX0" fmla="*/ 9742 w 9877"/>
              <a:gd name="connsiteY0" fmla="*/ 0 h 10000"/>
              <a:gd name="connsiteX1" fmla="*/ 0 w 9877"/>
              <a:gd name="connsiteY1" fmla="*/ 0 h 10000"/>
              <a:gd name="connsiteX2" fmla="*/ 274 w 9877"/>
              <a:gd name="connsiteY2" fmla="*/ 5005 h 10000"/>
              <a:gd name="connsiteX3" fmla="*/ 0 w 9877"/>
              <a:gd name="connsiteY3" fmla="*/ 9962 h 10000"/>
              <a:gd name="connsiteX4" fmla="*/ 9737 w 9877"/>
              <a:gd name="connsiteY4" fmla="*/ 10000 h 10000"/>
              <a:gd name="connsiteX5" fmla="*/ 9738 w 9877"/>
              <a:gd name="connsiteY5" fmla="*/ 5783 h 10000"/>
              <a:gd name="connsiteX6" fmla="*/ 9742 w 9877"/>
              <a:gd name="connsiteY6" fmla="*/ 0 h 10000"/>
              <a:gd name="connsiteX0" fmla="*/ 9863 w 9991"/>
              <a:gd name="connsiteY0" fmla="*/ 0 h 10000"/>
              <a:gd name="connsiteX1" fmla="*/ 0 w 9991"/>
              <a:gd name="connsiteY1" fmla="*/ 0 h 10000"/>
              <a:gd name="connsiteX2" fmla="*/ 277 w 9991"/>
              <a:gd name="connsiteY2" fmla="*/ 5005 h 10000"/>
              <a:gd name="connsiteX3" fmla="*/ 0 w 9991"/>
              <a:gd name="connsiteY3" fmla="*/ 9962 h 10000"/>
              <a:gd name="connsiteX4" fmla="*/ 9858 w 9991"/>
              <a:gd name="connsiteY4" fmla="*/ 10000 h 10000"/>
              <a:gd name="connsiteX5" fmla="*/ 9817 w 9991"/>
              <a:gd name="connsiteY5" fmla="*/ 5783 h 10000"/>
              <a:gd name="connsiteX6" fmla="*/ 9863 w 9991"/>
              <a:gd name="connsiteY6" fmla="*/ 0 h 10000"/>
              <a:gd name="connsiteX0" fmla="*/ 9872 w 10014"/>
              <a:gd name="connsiteY0" fmla="*/ 0 h 10000"/>
              <a:gd name="connsiteX1" fmla="*/ 0 w 10014"/>
              <a:gd name="connsiteY1" fmla="*/ 0 h 10000"/>
              <a:gd name="connsiteX2" fmla="*/ 277 w 10014"/>
              <a:gd name="connsiteY2" fmla="*/ 5005 h 10000"/>
              <a:gd name="connsiteX3" fmla="*/ 0 w 10014"/>
              <a:gd name="connsiteY3" fmla="*/ 9962 h 10000"/>
              <a:gd name="connsiteX4" fmla="*/ 9867 w 10014"/>
              <a:gd name="connsiteY4" fmla="*/ 10000 h 10000"/>
              <a:gd name="connsiteX5" fmla="*/ 9890 w 10014"/>
              <a:gd name="connsiteY5" fmla="*/ 5745 h 10000"/>
              <a:gd name="connsiteX6" fmla="*/ 9872 w 10014"/>
              <a:gd name="connsiteY6" fmla="*/ 0 h 10000"/>
              <a:gd name="connsiteX0" fmla="*/ 9872 w 10030"/>
              <a:gd name="connsiteY0" fmla="*/ 0 h 10000"/>
              <a:gd name="connsiteX1" fmla="*/ 0 w 10030"/>
              <a:gd name="connsiteY1" fmla="*/ 0 h 10000"/>
              <a:gd name="connsiteX2" fmla="*/ 277 w 10030"/>
              <a:gd name="connsiteY2" fmla="*/ 5005 h 10000"/>
              <a:gd name="connsiteX3" fmla="*/ 0 w 10030"/>
              <a:gd name="connsiteY3" fmla="*/ 9962 h 10000"/>
              <a:gd name="connsiteX4" fmla="*/ 9867 w 10030"/>
              <a:gd name="connsiteY4" fmla="*/ 10000 h 10000"/>
              <a:gd name="connsiteX5" fmla="*/ 9890 w 10030"/>
              <a:gd name="connsiteY5" fmla="*/ 5745 h 10000"/>
              <a:gd name="connsiteX6" fmla="*/ 9872 w 10030"/>
              <a:gd name="connsiteY6" fmla="*/ 0 h 10000"/>
              <a:gd name="connsiteX0" fmla="*/ 9872 w 9921"/>
              <a:gd name="connsiteY0" fmla="*/ 0 h 10000"/>
              <a:gd name="connsiteX1" fmla="*/ 0 w 9921"/>
              <a:gd name="connsiteY1" fmla="*/ 0 h 10000"/>
              <a:gd name="connsiteX2" fmla="*/ 277 w 9921"/>
              <a:gd name="connsiteY2" fmla="*/ 5005 h 10000"/>
              <a:gd name="connsiteX3" fmla="*/ 0 w 9921"/>
              <a:gd name="connsiteY3" fmla="*/ 9962 h 10000"/>
              <a:gd name="connsiteX4" fmla="*/ 9867 w 9921"/>
              <a:gd name="connsiteY4" fmla="*/ 10000 h 10000"/>
              <a:gd name="connsiteX5" fmla="*/ 9890 w 9921"/>
              <a:gd name="connsiteY5" fmla="*/ 5745 h 10000"/>
              <a:gd name="connsiteX6" fmla="*/ 9872 w 9921"/>
              <a:gd name="connsiteY6" fmla="*/ 0 h 10000"/>
              <a:gd name="connsiteX0" fmla="*/ 9951 w 9974"/>
              <a:gd name="connsiteY0" fmla="*/ 0 h 10000"/>
              <a:gd name="connsiteX1" fmla="*/ 0 w 9974"/>
              <a:gd name="connsiteY1" fmla="*/ 0 h 10000"/>
              <a:gd name="connsiteX2" fmla="*/ 279 w 9974"/>
              <a:gd name="connsiteY2" fmla="*/ 5005 h 10000"/>
              <a:gd name="connsiteX3" fmla="*/ 0 w 9974"/>
              <a:gd name="connsiteY3" fmla="*/ 9962 h 10000"/>
              <a:gd name="connsiteX4" fmla="*/ 9946 w 9974"/>
              <a:gd name="connsiteY4" fmla="*/ 10000 h 10000"/>
              <a:gd name="connsiteX5" fmla="*/ 9969 w 9974"/>
              <a:gd name="connsiteY5" fmla="*/ 5745 h 10000"/>
              <a:gd name="connsiteX6" fmla="*/ 9951 w 9974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9995"/>
              <a:gd name="connsiteY0" fmla="*/ 0 h 10000"/>
              <a:gd name="connsiteX1" fmla="*/ 0 w 9995"/>
              <a:gd name="connsiteY1" fmla="*/ 0 h 10000"/>
              <a:gd name="connsiteX2" fmla="*/ 280 w 9995"/>
              <a:gd name="connsiteY2" fmla="*/ 5005 h 10000"/>
              <a:gd name="connsiteX3" fmla="*/ 0 w 9995"/>
              <a:gd name="connsiteY3" fmla="*/ 9962 h 10000"/>
              <a:gd name="connsiteX4" fmla="*/ 9972 w 9995"/>
              <a:gd name="connsiteY4" fmla="*/ 10000 h 10000"/>
              <a:gd name="connsiteX5" fmla="*/ 9995 w 9995"/>
              <a:gd name="connsiteY5" fmla="*/ 5745 h 10000"/>
              <a:gd name="connsiteX6" fmla="*/ 9977 w 9995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9977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9999 w 10004"/>
              <a:gd name="connsiteY0" fmla="*/ 0 h 10000"/>
              <a:gd name="connsiteX1" fmla="*/ 0 w 10004"/>
              <a:gd name="connsiteY1" fmla="*/ 0 h 10000"/>
              <a:gd name="connsiteX2" fmla="*/ 280 w 10004"/>
              <a:gd name="connsiteY2" fmla="*/ 5005 h 10000"/>
              <a:gd name="connsiteX3" fmla="*/ 0 w 10004"/>
              <a:gd name="connsiteY3" fmla="*/ 9962 h 10000"/>
              <a:gd name="connsiteX4" fmla="*/ 10000 w 10004"/>
              <a:gd name="connsiteY4" fmla="*/ 10000 h 10000"/>
              <a:gd name="connsiteX5" fmla="*/ 10000 w 10004"/>
              <a:gd name="connsiteY5" fmla="*/ 5745 h 10000"/>
              <a:gd name="connsiteX6" fmla="*/ 9999 w 10004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10000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14796 w 14796"/>
              <a:gd name="connsiteY0" fmla="*/ 0 h 10000"/>
              <a:gd name="connsiteX1" fmla="*/ 0 w 14796"/>
              <a:gd name="connsiteY1" fmla="*/ 0 h 10000"/>
              <a:gd name="connsiteX2" fmla="*/ 280 w 14796"/>
              <a:gd name="connsiteY2" fmla="*/ 5005 h 10000"/>
              <a:gd name="connsiteX3" fmla="*/ 0 w 14796"/>
              <a:gd name="connsiteY3" fmla="*/ 9962 h 10000"/>
              <a:gd name="connsiteX4" fmla="*/ 10000 w 14796"/>
              <a:gd name="connsiteY4" fmla="*/ 10000 h 10000"/>
              <a:gd name="connsiteX5" fmla="*/ 10000 w 14796"/>
              <a:gd name="connsiteY5" fmla="*/ 5745 h 10000"/>
              <a:gd name="connsiteX6" fmla="*/ 14796 w 14796"/>
              <a:gd name="connsiteY6" fmla="*/ 0 h 10000"/>
              <a:gd name="connsiteX0" fmla="*/ 14796 w 14796"/>
              <a:gd name="connsiteY0" fmla="*/ 0 h 9968"/>
              <a:gd name="connsiteX1" fmla="*/ 0 w 14796"/>
              <a:gd name="connsiteY1" fmla="*/ 0 h 9968"/>
              <a:gd name="connsiteX2" fmla="*/ 280 w 14796"/>
              <a:gd name="connsiteY2" fmla="*/ 5005 h 9968"/>
              <a:gd name="connsiteX3" fmla="*/ 0 w 14796"/>
              <a:gd name="connsiteY3" fmla="*/ 9962 h 9968"/>
              <a:gd name="connsiteX4" fmla="*/ 14788 w 14796"/>
              <a:gd name="connsiteY4" fmla="*/ 9968 h 9968"/>
              <a:gd name="connsiteX5" fmla="*/ 10000 w 14796"/>
              <a:gd name="connsiteY5" fmla="*/ 5745 h 9968"/>
              <a:gd name="connsiteX6" fmla="*/ 14796 w 14796"/>
              <a:gd name="connsiteY6" fmla="*/ 0 h 9968"/>
              <a:gd name="connsiteX0" fmla="*/ 10000 w 10000"/>
              <a:gd name="connsiteY0" fmla="*/ 0 h 10000"/>
              <a:gd name="connsiteX1" fmla="*/ 0 w 10000"/>
              <a:gd name="connsiteY1" fmla="*/ 0 h 10000"/>
              <a:gd name="connsiteX2" fmla="*/ 189 w 10000"/>
              <a:gd name="connsiteY2" fmla="*/ 5021 h 10000"/>
              <a:gd name="connsiteX3" fmla="*/ 0 w 10000"/>
              <a:gd name="connsiteY3" fmla="*/ 9994 h 10000"/>
              <a:gd name="connsiteX4" fmla="*/ 9995 w 10000"/>
              <a:gd name="connsiteY4" fmla="*/ 10000 h 10000"/>
              <a:gd name="connsiteX5" fmla="*/ 9998 w 10000"/>
              <a:gd name="connsiteY5" fmla="*/ 6152 h 10000"/>
              <a:gd name="connsiteX6" fmla="*/ 10000 w 10000"/>
              <a:gd name="connsiteY6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0" h="10000">
                <a:moveTo>
                  <a:pt x="10000" y="0"/>
                </a:moveTo>
                <a:lnTo>
                  <a:pt x="0" y="0"/>
                </a:lnTo>
                <a:cubicBezTo>
                  <a:pt x="62" y="1674"/>
                  <a:pt x="124" y="3347"/>
                  <a:pt x="189" y="5021"/>
                </a:cubicBezTo>
                <a:cubicBezTo>
                  <a:pt x="124" y="6679"/>
                  <a:pt x="62" y="8336"/>
                  <a:pt x="0" y="9994"/>
                </a:cubicBezTo>
                <a:lnTo>
                  <a:pt x="9995" y="10000"/>
                </a:lnTo>
                <a:cubicBezTo>
                  <a:pt x="9993" y="8184"/>
                  <a:pt x="9998" y="8051"/>
                  <a:pt x="9998" y="6152"/>
                </a:cubicBezTo>
                <a:cubicBezTo>
                  <a:pt x="9996" y="3296"/>
                  <a:pt x="10001" y="2674"/>
                  <a:pt x="1000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9" name="Freeform 11"/>
          <p:cNvSpPr>
            <a:spLocks/>
          </p:cNvSpPr>
          <p:nvPr userDrawn="1"/>
        </p:nvSpPr>
        <p:spPr bwMode="auto">
          <a:xfrm>
            <a:off x="310766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731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#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912284" y="1233487"/>
            <a:ext cx="10558800" cy="4680000"/>
          </a:xfrm>
        </p:spPr>
        <p:txBody>
          <a:bodyPr/>
          <a:lstStyle>
            <a:lvl1pPr marL="301625" marR="0" indent="-301625" algn="just" defTabSz="801688" rtl="0" eaLnBrk="1" fontAlgn="base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SzPct val="60000"/>
              <a:buFont typeface="Wingdings" pitchFamily="2" charset="2"/>
              <a:buChar char="l"/>
              <a:tabLst/>
              <a:defRPr>
                <a:latin typeface="+mn-ea"/>
                <a:ea typeface="+mn-ea"/>
                <a:cs typeface="Arial" panose="020B0604020202020204" pitchFamily="34" charset="0"/>
              </a:defRPr>
            </a:lvl1pPr>
            <a:lvl2pPr algn="just" eaLnBrk="1" hangingPunct="1">
              <a:defRPr>
                <a:latin typeface="+mn-ea"/>
                <a:ea typeface="+mn-ea"/>
                <a:cs typeface="Arial" panose="020B0604020202020204" pitchFamily="34" charset="0"/>
              </a:defRPr>
            </a:lvl2pPr>
            <a:lvl3pPr algn="just" eaLnBrk="1" hangingPunct="1">
              <a:defRPr>
                <a:latin typeface="+mn-ea"/>
                <a:ea typeface="+mn-ea"/>
                <a:cs typeface="Arial" panose="020B0604020202020204" pitchFamily="34" charset="0"/>
              </a:defRPr>
            </a:lvl3pPr>
            <a:lvl4pPr algn="just" eaLnBrk="1" hangingPunct="1">
              <a:defRPr>
                <a:latin typeface="+mn-ea"/>
                <a:ea typeface="+mn-ea"/>
                <a:cs typeface="Arial" panose="020B0604020202020204" pitchFamily="34" charset="0"/>
              </a:defRPr>
            </a:lvl4pPr>
            <a:lvl5pPr algn="just" eaLnBrk="1" hangingPunct="1">
              <a:defRPr>
                <a:latin typeface="+mn-ea"/>
                <a:ea typeface="+mn-ea"/>
                <a:cs typeface="Arial" panose="020B0604020202020204" pitchFamily="34" charset="0"/>
              </a:defRPr>
            </a:lvl5pPr>
          </a:lstStyle>
          <a:p>
            <a:pPr marL="301625" marR="0" lvl="0" indent="-301625" algn="l" defTabSz="801688" rtl="0" eaLnBrk="0" fontAlgn="base" latinLnBrk="0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SzPct val="60000"/>
              <a:buFont typeface="Wingdings" pitchFamily="2" charset="2"/>
              <a:buChar char="l"/>
              <a:tabLst/>
              <a:defRPr/>
            </a:pPr>
            <a:r>
              <a:rPr kumimoji="0" lang="zh-CN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学完本课程后，您将能够：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TextBox 10">
            <a:extLst>
              <a:ext uri="{FF2B5EF4-FFF2-40B4-BE49-F238E27FC236}">
                <a16:creationId xmlns:a16="http://schemas.microsoft.com/office/drawing/2014/main" xmlns="" id="{18ED692C-39CB-4AC0-81F6-D21CDD086EE4}"/>
              </a:ext>
            </a:extLst>
          </p:cNvPr>
          <p:cNvSpPr txBox="1"/>
          <p:nvPr userDrawn="1"/>
        </p:nvSpPr>
        <p:spPr bwMode="auto">
          <a:xfrm>
            <a:off x="1595500" y="408779"/>
            <a:ext cx="1665402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7" rIns="99980" bIns="49987" rtlCol="0">
            <a:spAutoFit/>
          </a:bodyPr>
          <a:lstStyle/>
          <a:p>
            <a:pPr defTabSz="1001624" eaLnBrk="0" hangingPunct="0"/>
            <a:r>
              <a:rPr lang="zh-CN" altLang="en-US" sz="3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itchFamily="34" charset="0"/>
              </a:rPr>
              <a:t>目标</a:t>
            </a:r>
            <a:endParaRPr lang="en-US" altLang="zh-CN" sz="35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8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9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443372" y="440668"/>
            <a:ext cx="533970" cy="533470"/>
            <a:chOff x="2960687" y="4865687"/>
            <a:chExt cx="1698626" cy="1697038"/>
          </a:xfrm>
          <a:solidFill>
            <a:schemeClr val="bg1"/>
          </a:solidFill>
        </p:grpSpPr>
        <p:sp>
          <p:nvSpPr>
            <p:cNvPr id="11" name="Freeform 6"/>
            <p:cNvSpPr>
              <a:spLocks/>
            </p:cNvSpPr>
            <p:nvPr/>
          </p:nvSpPr>
          <p:spPr bwMode="auto">
            <a:xfrm>
              <a:off x="2960687" y="5251450"/>
              <a:ext cx="1311275" cy="1311275"/>
            </a:xfrm>
            <a:custGeom>
              <a:avLst/>
              <a:gdLst>
                <a:gd name="T0" fmla="*/ 1114 w 1293"/>
                <a:gd name="T1" fmla="*/ 294 h 1293"/>
                <a:gd name="T2" fmla="*/ 1233 w 1293"/>
                <a:gd name="T3" fmla="*/ 647 h 1293"/>
                <a:gd name="T4" fmla="*/ 647 w 1293"/>
                <a:gd name="T5" fmla="*/ 1233 h 1293"/>
                <a:gd name="T6" fmla="*/ 60 w 1293"/>
                <a:gd name="T7" fmla="*/ 647 h 1293"/>
                <a:gd name="T8" fmla="*/ 647 w 1293"/>
                <a:gd name="T9" fmla="*/ 60 h 1293"/>
                <a:gd name="T10" fmla="*/ 1001 w 1293"/>
                <a:gd name="T11" fmla="*/ 180 h 1293"/>
                <a:gd name="T12" fmla="*/ 1044 w 1293"/>
                <a:gd name="T13" fmla="*/ 137 h 1293"/>
                <a:gd name="T14" fmla="*/ 647 w 1293"/>
                <a:gd name="T15" fmla="*/ 0 h 1293"/>
                <a:gd name="T16" fmla="*/ 0 w 1293"/>
                <a:gd name="T17" fmla="*/ 647 h 1293"/>
                <a:gd name="T18" fmla="*/ 647 w 1293"/>
                <a:gd name="T19" fmla="*/ 1293 h 1293"/>
                <a:gd name="T20" fmla="*/ 1293 w 1293"/>
                <a:gd name="T21" fmla="*/ 647 h 1293"/>
                <a:gd name="T22" fmla="*/ 1157 w 1293"/>
                <a:gd name="T23" fmla="*/ 251 h 1293"/>
                <a:gd name="T24" fmla="*/ 1114 w 1293"/>
                <a:gd name="T25" fmla="*/ 294 h 1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93" h="1293">
                  <a:moveTo>
                    <a:pt x="1114" y="294"/>
                  </a:moveTo>
                  <a:cubicBezTo>
                    <a:pt x="1189" y="392"/>
                    <a:pt x="1233" y="514"/>
                    <a:pt x="1233" y="647"/>
                  </a:cubicBezTo>
                  <a:cubicBezTo>
                    <a:pt x="1233" y="970"/>
                    <a:pt x="970" y="1233"/>
                    <a:pt x="647" y="1233"/>
                  </a:cubicBezTo>
                  <a:cubicBezTo>
                    <a:pt x="323" y="1233"/>
                    <a:pt x="60" y="970"/>
                    <a:pt x="60" y="647"/>
                  </a:cubicBezTo>
                  <a:cubicBezTo>
                    <a:pt x="60" y="323"/>
                    <a:pt x="323" y="60"/>
                    <a:pt x="647" y="60"/>
                  </a:cubicBezTo>
                  <a:cubicBezTo>
                    <a:pt x="780" y="60"/>
                    <a:pt x="903" y="105"/>
                    <a:pt x="1001" y="180"/>
                  </a:cubicBezTo>
                  <a:cubicBezTo>
                    <a:pt x="1044" y="137"/>
                    <a:pt x="1044" y="137"/>
                    <a:pt x="1044" y="137"/>
                  </a:cubicBezTo>
                  <a:cubicBezTo>
                    <a:pt x="934" y="52"/>
                    <a:pt x="796" y="0"/>
                    <a:pt x="647" y="0"/>
                  </a:cubicBezTo>
                  <a:cubicBezTo>
                    <a:pt x="290" y="0"/>
                    <a:pt x="0" y="290"/>
                    <a:pt x="0" y="647"/>
                  </a:cubicBezTo>
                  <a:cubicBezTo>
                    <a:pt x="0" y="1003"/>
                    <a:pt x="290" y="1293"/>
                    <a:pt x="647" y="1293"/>
                  </a:cubicBezTo>
                  <a:cubicBezTo>
                    <a:pt x="1003" y="1293"/>
                    <a:pt x="1293" y="1003"/>
                    <a:pt x="1293" y="647"/>
                  </a:cubicBezTo>
                  <a:cubicBezTo>
                    <a:pt x="1293" y="498"/>
                    <a:pt x="1242" y="360"/>
                    <a:pt x="1157" y="251"/>
                  </a:cubicBezTo>
                  <a:lnTo>
                    <a:pt x="1114" y="2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2" name="Freeform 7"/>
            <p:cNvSpPr>
              <a:spLocks/>
            </p:cNvSpPr>
            <p:nvPr/>
          </p:nvSpPr>
          <p:spPr bwMode="auto">
            <a:xfrm>
              <a:off x="3168650" y="5459413"/>
              <a:ext cx="895350" cy="895350"/>
            </a:xfrm>
            <a:custGeom>
              <a:avLst/>
              <a:gdLst>
                <a:gd name="T0" fmla="*/ 762 w 883"/>
                <a:gd name="T1" fmla="*/ 235 h 883"/>
                <a:gd name="T2" fmla="*/ 823 w 883"/>
                <a:gd name="T3" fmla="*/ 442 h 883"/>
                <a:gd name="T4" fmla="*/ 442 w 883"/>
                <a:gd name="T5" fmla="*/ 823 h 883"/>
                <a:gd name="T6" fmla="*/ 60 w 883"/>
                <a:gd name="T7" fmla="*/ 442 h 883"/>
                <a:gd name="T8" fmla="*/ 442 w 883"/>
                <a:gd name="T9" fmla="*/ 60 h 883"/>
                <a:gd name="T10" fmla="*/ 649 w 883"/>
                <a:gd name="T11" fmla="*/ 122 h 883"/>
                <a:gd name="T12" fmla="*/ 692 w 883"/>
                <a:gd name="T13" fmla="*/ 78 h 883"/>
                <a:gd name="T14" fmla="*/ 442 w 883"/>
                <a:gd name="T15" fmla="*/ 0 h 883"/>
                <a:gd name="T16" fmla="*/ 0 w 883"/>
                <a:gd name="T17" fmla="*/ 442 h 883"/>
                <a:gd name="T18" fmla="*/ 442 w 883"/>
                <a:gd name="T19" fmla="*/ 883 h 883"/>
                <a:gd name="T20" fmla="*/ 883 w 883"/>
                <a:gd name="T21" fmla="*/ 442 h 883"/>
                <a:gd name="T22" fmla="*/ 806 w 883"/>
                <a:gd name="T23" fmla="*/ 192 h 883"/>
                <a:gd name="T24" fmla="*/ 762 w 883"/>
                <a:gd name="T25" fmla="*/ 235 h 8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83" h="883">
                  <a:moveTo>
                    <a:pt x="762" y="235"/>
                  </a:moveTo>
                  <a:cubicBezTo>
                    <a:pt x="801" y="295"/>
                    <a:pt x="823" y="366"/>
                    <a:pt x="823" y="442"/>
                  </a:cubicBezTo>
                  <a:cubicBezTo>
                    <a:pt x="823" y="652"/>
                    <a:pt x="652" y="823"/>
                    <a:pt x="442" y="823"/>
                  </a:cubicBezTo>
                  <a:cubicBezTo>
                    <a:pt x="231" y="823"/>
                    <a:pt x="60" y="652"/>
                    <a:pt x="60" y="442"/>
                  </a:cubicBezTo>
                  <a:cubicBezTo>
                    <a:pt x="60" y="231"/>
                    <a:pt x="231" y="60"/>
                    <a:pt x="442" y="60"/>
                  </a:cubicBezTo>
                  <a:cubicBezTo>
                    <a:pt x="518" y="60"/>
                    <a:pt x="589" y="83"/>
                    <a:pt x="649" y="122"/>
                  </a:cubicBezTo>
                  <a:cubicBezTo>
                    <a:pt x="692" y="78"/>
                    <a:pt x="692" y="78"/>
                    <a:pt x="692" y="78"/>
                  </a:cubicBezTo>
                  <a:cubicBezTo>
                    <a:pt x="621" y="29"/>
                    <a:pt x="535" y="0"/>
                    <a:pt x="442" y="0"/>
                  </a:cubicBezTo>
                  <a:cubicBezTo>
                    <a:pt x="198" y="0"/>
                    <a:pt x="0" y="198"/>
                    <a:pt x="0" y="442"/>
                  </a:cubicBezTo>
                  <a:cubicBezTo>
                    <a:pt x="0" y="685"/>
                    <a:pt x="198" y="883"/>
                    <a:pt x="442" y="883"/>
                  </a:cubicBezTo>
                  <a:cubicBezTo>
                    <a:pt x="685" y="883"/>
                    <a:pt x="883" y="685"/>
                    <a:pt x="883" y="442"/>
                  </a:cubicBezTo>
                  <a:cubicBezTo>
                    <a:pt x="883" y="349"/>
                    <a:pt x="855" y="263"/>
                    <a:pt x="806" y="192"/>
                  </a:cubicBezTo>
                  <a:lnTo>
                    <a:pt x="762" y="2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Freeform 8"/>
            <p:cNvSpPr>
              <a:spLocks/>
            </p:cNvSpPr>
            <p:nvPr/>
          </p:nvSpPr>
          <p:spPr bwMode="auto">
            <a:xfrm>
              <a:off x="3384550" y="5675313"/>
              <a:ext cx="463550" cy="463550"/>
            </a:xfrm>
            <a:custGeom>
              <a:avLst/>
              <a:gdLst>
                <a:gd name="T0" fmla="*/ 390 w 457"/>
                <a:gd name="T1" fmla="*/ 181 h 457"/>
                <a:gd name="T2" fmla="*/ 397 w 457"/>
                <a:gd name="T3" fmla="*/ 229 h 457"/>
                <a:gd name="T4" fmla="*/ 229 w 457"/>
                <a:gd name="T5" fmla="*/ 397 h 457"/>
                <a:gd name="T6" fmla="*/ 60 w 457"/>
                <a:gd name="T7" fmla="*/ 229 h 457"/>
                <a:gd name="T8" fmla="*/ 229 w 457"/>
                <a:gd name="T9" fmla="*/ 60 h 457"/>
                <a:gd name="T10" fmla="*/ 277 w 457"/>
                <a:gd name="T11" fmla="*/ 67 h 457"/>
                <a:gd name="T12" fmla="*/ 324 w 457"/>
                <a:gd name="T13" fmla="*/ 21 h 457"/>
                <a:gd name="T14" fmla="*/ 229 w 457"/>
                <a:gd name="T15" fmla="*/ 0 h 457"/>
                <a:gd name="T16" fmla="*/ 0 w 457"/>
                <a:gd name="T17" fmla="*/ 229 h 457"/>
                <a:gd name="T18" fmla="*/ 229 w 457"/>
                <a:gd name="T19" fmla="*/ 457 h 457"/>
                <a:gd name="T20" fmla="*/ 457 w 457"/>
                <a:gd name="T21" fmla="*/ 229 h 457"/>
                <a:gd name="T22" fmla="*/ 437 w 457"/>
                <a:gd name="T23" fmla="*/ 134 h 457"/>
                <a:gd name="T24" fmla="*/ 390 w 457"/>
                <a:gd name="T25" fmla="*/ 181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57" h="457">
                  <a:moveTo>
                    <a:pt x="390" y="181"/>
                  </a:moveTo>
                  <a:cubicBezTo>
                    <a:pt x="395" y="196"/>
                    <a:pt x="397" y="212"/>
                    <a:pt x="397" y="229"/>
                  </a:cubicBezTo>
                  <a:cubicBezTo>
                    <a:pt x="397" y="322"/>
                    <a:pt x="322" y="397"/>
                    <a:pt x="229" y="397"/>
                  </a:cubicBezTo>
                  <a:cubicBezTo>
                    <a:pt x="136" y="397"/>
                    <a:pt x="60" y="322"/>
                    <a:pt x="60" y="229"/>
                  </a:cubicBezTo>
                  <a:cubicBezTo>
                    <a:pt x="60" y="136"/>
                    <a:pt x="136" y="60"/>
                    <a:pt x="229" y="60"/>
                  </a:cubicBezTo>
                  <a:cubicBezTo>
                    <a:pt x="245" y="60"/>
                    <a:pt x="262" y="63"/>
                    <a:pt x="277" y="67"/>
                  </a:cubicBezTo>
                  <a:cubicBezTo>
                    <a:pt x="324" y="21"/>
                    <a:pt x="324" y="21"/>
                    <a:pt x="324" y="21"/>
                  </a:cubicBezTo>
                  <a:cubicBezTo>
                    <a:pt x="295" y="8"/>
                    <a:pt x="263" y="0"/>
                    <a:pt x="229" y="0"/>
                  </a:cubicBezTo>
                  <a:cubicBezTo>
                    <a:pt x="103" y="0"/>
                    <a:pt x="0" y="103"/>
                    <a:pt x="0" y="229"/>
                  </a:cubicBezTo>
                  <a:cubicBezTo>
                    <a:pt x="0" y="355"/>
                    <a:pt x="103" y="457"/>
                    <a:pt x="229" y="457"/>
                  </a:cubicBezTo>
                  <a:cubicBezTo>
                    <a:pt x="355" y="457"/>
                    <a:pt x="457" y="355"/>
                    <a:pt x="457" y="229"/>
                  </a:cubicBezTo>
                  <a:cubicBezTo>
                    <a:pt x="457" y="195"/>
                    <a:pt x="450" y="163"/>
                    <a:pt x="437" y="134"/>
                  </a:cubicBezTo>
                  <a:lnTo>
                    <a:pt x="390" y="1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4" name="Freeform 9"/>
            <p:cNvSpPr>
              <a:spLocks/>
            </p:cNvSpPr>
            <p:nvPr/>
          </p:nvSpPr>
          <p:spPr bwMode="auto">
            <a:xfrm>
              <a:off x="3582988" y="5092700"/>
              <a:ext cx="850900" cy="844550"/>
            </a:xfrm>
            <a:custGeom>
              <a:avLst/>
              <a:gdLst>
                <a:gd name="T0" fmla="*/ 33 w 839"/>
                <a:gd name="T1" fmla="*/ 834 h 834"/>
                <a:gd name="T2" fmla="*/ 11 w 839"/>
                <a:gd name="T3" fmla="*/ 825 h 834"/>
                <a:gd name="T4" fmla="*/ 11 w 839"/>
                <a:gd name="T5" fmla="*/ 782 h 834"/>
                <a:gd name="T6" fmla="*/ 785 w 839"/>
                <a:gd name="T7" fmla="*/ 12 h 834"/>
                <a:gd name="T8" fmla="*/ 827 w 839"/>
                <a:gd name="T9" fmla="*/ 12 h 834"/>
                <a:gd name="T10" fmla="*/ 827 w 839"/>
                <a:gd name="T11" fmla="*/ 54 h 834"/>
                <a:gd name="T12" fmla="*/ 54 w 839"/>
                <a:gd name="T13" fmla="*/ 825 h 834"/>
                <a:gd name="T14" fmla="*/ 33 w 839"/>
                <a:gd name="T15" fmla="*/ 834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39" h="834">
                  <a:moveTo>
                    <a:pt x="33" y="834"/>
                  </a:moveTo>
                  <a:cubicBezTo>
                    <a:pt x="25" y="834"/>
                    <a:pt x="17" y="831"/>
                    <a:pt x="11" y="825"/>
                  </a:cubicBezTo>
                  <a:cubicBezTo>
                    <a:pt x="0" y="813"/>
                    <a:pt x="0" y="794"/>
                    <a:pt x="11" y="782"/>
                  </a:cubicBezTo>
                  <a:cubicBezTo>
                    <a:pt x="785" y="12"/>
                    <a:pt x="785" y="12"/>
                    <a:pt x="785" y="12"/>
                  </a:cubicBezTo>
                  <a:cubicBezTo>
                    <a:pt x="796" y="0"/>
                    <a:pt x="815" y="0"/>
                    <a:pt x="827" y="12"/>
                  </a:cubicBezTo>
                  <a:cubicBezTo>
                    <a:pt x="839" y="24"/>
                    <a:pt x="839" y="43"/>
                    <a:pt x="827" y="54"/>
                  </a:cubicBezTo>
                  <a:cubicBezTo>
                    <a:pt x="54" y="825"/>
                    <a:pt x="54" y="825"/>
                    <a:pt x="54" y="825"/>
                  </a:cubicBezTo>
                  <a:cubicBezTo>
                    <a:pt x="48" y="831"/>
                    <a:pt x="40" y="834"/>
                    <a:pt x="33" y="8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5" name="Freeform 10"/>
            <p:cNvSpPr>
              <a:spLocks noEditPoints="1"/>
            </p:cNvSpPr>
            <p:nvPr/>
          </p:nvSpPr>
          <p:spPr bwMode="auto">
            <a:xfrm>
              <a:off x="4140200" y="4865687"/>
              <a:ext cx="301625" cy="500063"/>
            </a:xfrm>
            <a:custGeom>
              <a:avLst/>
              <a:gdLst>
                <a:gd name="T0" fmla="*/ 50 w 298"/>
                <a:gd name="T1" fmla="*/ 492 h 492"/>
                <a:gd name="T2" fmla="*/ 40 w 298"/>
                <a:gd name="T3" fmla="*/ 490 h 492"/>
                <a:gd name="T4" fmla="*/ 20 w 298"/>
                <a:gd name="T5" fmla="*/ 464 h 492"/>
                <a:gd name="T6" fmla="*/ 1 w 298"/>
                <a:gd name="T7" fmla="*/ 252 h 492"/>
                <a:gd name="T8" fmla="*/ 10 w 298"/>
                <a:gd name="T9" fmla="*/ 228 h 492"/>
                <a:gd name="T10" fmla="*/ 227 w 298"/>
                <a:gd name="T11" fmla="*/ 11 h 492"/>
                <a:gd name="T12" fmla="*/ 259 w 298"/>
                <a:gd name="T13" fmla="*/ 4 h 492"/>
                <a:gd name="T14" fmla="*/ 278 w 298"/>
                <a:gd name="T15" fmla="*/ 29 h 492"/>
                <a:gd name="T16" fmla="*/ 297 w 298"/>
                <a:gd name="T17" fmla="*/ 242 h 492"/>
                <a:gd name="T18" fmla="*/ 289 w 298"/>
                <a:gd name="T19" fmla="*/ 266 h 492"/>
                <a:gd name="T20" fmla="*/ 71 w 298"/>
                <a:gd name="T21" fmla="*/ 483 h 492"/>
                <a:gd name="T22" fmla="*/ 50 w 298"/>
                <a:gd name="T23" fmla="*/ 492 h 492"/>
                <a:gd name="T24" fmla="*/ 62 w 298"/>
                <a:gd name="T25" fmla="*/ 260 h 492"/>
                <a:gd name="T26" fmla="*/ 74 w 298"/>
                <a:gd name="T27" fmla="*/ 395 h 492"/>
                <a:gd name="T28" fmla="*/ 236 w 298"/>
                <a:gd name="T29" fmla="*/ 233 h 492"/>
                <a:gd name="T30" fmla="*/ 224 w 298"/>
                <a:gd name="T31" fmla="*/ 99 h 492"/>
                <a:gd name="T32" fmla="*/ 62 w 298"/>
                <a:gd name="T33" fmla="*/ 26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8" h="492">
                  <a:moveTo>
                    <a:pt x="50" y="492"/>
                  </a:moveTo>
                  <a:cubicBezTo>
                    <a:pt x="46" y="492"/>
                    <a:pt x="43" y="491"/>
                    <a:pt x="40" y="490"/>
                  </a:cubicBezTo>
                  <a:cubicBezTo>
                    <a:pt x="29" y="486"/>
                    <a:pt x="21" y="476"/>
                    <a:pt x="20" y="464"/>
                  </a:cubicBezTo>
                  <a:cubicBezTo>
                    <a:pt x="1" y="252"/>
                    <a:pt x="1" y="252"/>
                    <a:pt x="1" y="252"/>
                  </a:cubicBezTo>
                  <a:cubicBezTo>
                    <a:pt x="0" y="243"/>
                    <a:pt x="3" y="234"/>
                    <a:pt x="10" y="228"/>
                  </a:cubicBezTo>
                  <a:cubicBezTo>
                    <a:pt x="227" y="11"/>
                    <a:pt x="227" y="11"/>
                    <a:pt x="227" y="11"/>
                  </a:cubicBezTo>
                  <a:cubicBezTo>
                    <a:pt x="235" y="2"/>
                    <a:pt x="248" y="0"/>
                    <a:pt x="259" y="4"/>
                  </a:cubicBezTo>
                  <a:cubicBezTo>
                    <a:pt x="270" y="7"/>
                    <a:pt x="277" y="17"/>
                    <a:pt x="278" y="29"/>
                  </a:cubicBezTo>
                  <a:cubicBezTo>
                    <a:pt x="297" y="242"/>
                    <a:pt x="297" y="242"/>
                    <a:pt x="297" y="242"/>
                  </a:cubicBezTo>
                  <a:cubicBezTo>
                    <a:pt x="298" y="251"/>
                    <a:pt x="295" y="259"/>
                    <a:pt x="289" y="266"/>
                  </a:cubicBezTo>
                  <a:cubicBezTo>
                    <a:pt x="71" y="483"/>
                    <a:pt x="71" y="483"/>
                    <a:pt x="71" y="483"/>
                  </a:cubicBezTo>
                  <a:cubicBezTo>
                    <a:pt x="65" y="489"/>
                    <a:pt x="58" y="492"/>
                    <a:pt x="50" y="492"/>
                  </a:cubicBezTo>
                  <a:close/>
                  <a:moveTo>
                    <a:pt x="62" y="260"/>
                  </a:moveTo>
                  <a:cubicBezTo>
                    <a:pt x="74" y="395"/>
                    <a:pt x="74" y="395"/>
                    <a:pt x="74" y="395"/>
                  </a:cubicBezTo>
                  <a:cubicBezTo>
                    <a:pt x="236" y="233"/>
                    <a:pt x="236" y="233"/>
                    <a:pt x="236" y="233"/>
                  </a:cubicBezTo>
                  <a:cubicBezTo>
                    <a:pt x="224" y="99"/>
                    <a:pt x="224" y="99"/>
                    <a:pt x="224" y="99"/>
                  </a:cubicBezTo>
                  <a:lnTo>
                    <a:pt x="62" y="2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6" name="Freeform 11"/>
            <p:cNvSpPr>
              <a:spLocks noEditPoints="1"/>
            </p:cNvSpPr>
            <p:nvPr/>
          </p:nvSpPr>
          <p:spPr bwMode="auto">
            <a:xfrm>
              <a:off x="4157663" y="5083175"/>
              <a:ext cx="501650" cy="301625"/>
            </a:xfrm>
            <a:custGeom>
              <a:avLst/>
              <a:gdLst>
                <a:gd name="T0" fmla="*/ 245 w 494"/>
                <a:gd name="T1" fmla="*/ 297 h 297"/>
                <a:gd name="T2" fmla="*/ 242 w 494"/>
                <a:gd name="T3" fmla="*/ 296 h 297"/>
                <a:gd name="T4" fmla="*/ 29 w 494"/>
                <a:gd name="T5" fmla="*/ 278 h 297"/>
                <a:gd name="T6" fmla="*/ 4 w 494"/>
                <a:gd name="T7" fmla="*/ 258 h 297"/>
                <a:gd name="T8" fmla="*/ 11 w 494"/>
                <a:gd name="T9" fmla="*/ 226 h 297"/>
                <a:gd name="T10" fmla="*/ 228 w 494"/>
                <a:gd name="T11" fmla="*/ 9 h 297"/>
                <a:gd name="T12" fmla="*/ 252 w 494"/>
                <a:gd name="T13" fmla="*/ 0 h 297"/>
                <a:gd name="T14" fmla="*/ 464 w 494"/>
                <a:gd name="T15" fmla="*/ 19 h 297"/>
                <a:gd name="T16" fmla="*/ 490 w 494"/>
                <a:gd name="T17" fmla="*/ 39 h 297"/>
                <a:gd name="T18" fmla="*/ 483 w 494"/>
                <a:gd name="T19" fmla="*/ 70 h 297"/>
                <a:gd name="T20" fmla="*/ 266 w 494"/>
                <a:gd name="T21" fmla="*/ 288 h 297"/>
                <a:gd name="T22" fmla="*/ 245 w 494"/>
                <a:gd name="T23" fmla="*/ 297 h 297"/>
                <a:gd name="T24" fmla="*/ 99 w 494"/>
                <a:gd name="T25" fmla="*/ 223 h 297"/>
                <a:gd name="T26" fmla="*/ 233 w 494"/>
                <a:gd name="T27" fmla="*/ 235 h 297"/>
                <a:gd name="T28" fmla="*/ 395 w 494"/>
                <a:gd name="T29" fmla="*/ 73 h 297"/>
                <a:gd name="T30" fmla="*/ 261 w 494"/>
                <a:gd name="T31" fmla="*/ 62 h 297"/>
                <a:gd name="T32" fmla="*/ 99 w 494"/>
                <a:gd name="T33" fmla="*/ 223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94" h="297">
                  <a:moveTo>
                    <a:pt x="245" y="297"/>
                  </a:moveTo>
                  <a:cubicBezTo>
                    <a:pt x="244" y="297"/>
                    <a:pt x="243" y="297"/>
                    <a:pt x="242" y="296"/>
                  </a:cubicBezTo>
                  <a:cubicBezTo>
                    <a:pt x="29" y="278"/>
                    <a:pt x="29" y="278"/>
                    <a:pt x="29" y="278"/>
                  </a:cubicBezTo>
                  <a:cubicBezTo>
                    <a:pt x="18" y="277"/>
                    <a:pt x="8" y="269"/>
                    <a:pt x="4" y="258"/>
                  </a:cubicBezTo>
                  <a:cubicBezTo>
                    <a:pt x="0" y="247"/>
                    <a:pt x="2" y="235"/>
                    <a:pt x="11" y="226"/>
                  </a:cubicBezTo>
                  <a:cubicBezTo>
                    <a:pt x="228" y="9"/>
                    <a:pt x="228" y="9"/>
                    <a:pt x="228" y="9"/>
                  </a:cubicBezTo>
                  <a:cubicBezTo>
                    <a:pt x="234" y="3"/>
                    <a:pt x="243" y="0"/>
                    <a:pt x="252" y="0"/>
                  </a:cubicBezTo>
                  <a:cubicBezTo>
                    <a:pt x="464" y="19"/>
                    <a:pt x="464" y="19"/>
                    <a:pt x="464" y="19"/>
                  </a:cubicBezTo>
                  <a:cubicBezTo>
                    <a:pt x="476" y="20"/>
                    <a:pt x="486" y="28"/>
                    <a:pt x="490" y="39"/>
                  </a:cubicBezTo>
                  <a:cubicBezTo>
                    <a:pt x="494" y="50"/>
                    <a:pt x="491" y="62"/>
                    <a:pt x="483" y="70"/>
                  </a:cubicBezTo>
                  <a:cubicBezTo>
                    <a:pt x="266" y="288"/>
                    <a:pt x="266" y="288"/>
                    <a:pt x="266" y="288"/>
                  </a:cubicBezTo>
                  <a:cubicBezTo>
                    <a:pt x="260" y="293"/>
                    <a:pt x="252" y="297"/>
                    <a:pt x="245" y="297"/>
                  </a:cubicBezTo>
                  <a:close/>
                  <a:moveTo>
                    <a:pt x="99" y="223"/>
                  </a:moveTo>
                  <a:cubicBezTo>
                    <a:pt x="233" y="235"/>
                    <a:pt x="233" y="235"/>
                    <a:pt x="233" y="235"/>
                  </a:cubicBezTo>
                  <a:cubicBezTo>
                    <a:pt x="395" y="73"/>
                    <a:pt x="395" y="73"/>
                    <a:pt x="395" y="73"/>
                  </a:cubicBezTo>
                  <a:cubicBezTo>
                    <a:pt x="261" y="62"/>
                    <a:pt x="261" y="62"/>
                    <a:pt x="261" y="62"/>
                  </a:cubicBezTo>
                  <a:lnTo>
                    <a:pt x="99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sp>
        <p:nvSpPr>
          <p:cNvPr id="18" name="Freeform 6"/>
          <p:cNvSpPr>
            <a:spLocks/>
          </p:cNvSpPr>
          <p:nvPr userDrawn="1"/>
        </p:nvSpPr>
        <p:spPr bwMode="auto">
          <a:xfrm>
            <a:off x="3213039" y="296368"/>
            <a:ext cx="8978961" cy="864888"/>
          </a:xfrm>
          <a:custGeom>
            <a:avLst/>
            <a:gdLst>
              <a:gd name="T0" fmla="*/ 6409 w 6533"/>
              <a:gd name="T1" fmla="*/ 0 h 617"/>
              <a:gd name="T2" fmla="*/ 0 w 6533"/>
              <a:gd name="T3" fmla="*/ 0 h 617"/>
              <a:gd name="T4" fmla="*/ 126 w 6533"/>
              <a:gd name="T5" fmla="*/ 310 h 617"/>
              <a:gd name="T6" fmla="*/ 0 w 6533"/>
              <a:gd name="T7" fmla="*/ 617 h 617"/>
              <a:gd name="T8" fmla="*/ 6409 w 6533"/>
              <a:gd name="T9" fmla="*/ 617 h 617"/>
              <a:gd name="T10" fmla="*/ 6533 w 6533"/>
              <a:gd name="T11" fmla="*/ 310 h 617"/>
              <a:gd name="T12" fmla="*/ 6409 w 6533"/>
              <a:gd name="T13" fmla="*/ 0 h 617"/>
              <a:gd name="connsiteX0" fmla="*/ 9810 w 9810"/>
              <a:gd name="connsiteY0" fmla="*/ 0 h 10000"/>
              <a:gd name="connsiteX1" fmla="*/ 0 w 9810"/>
              <a:gd name="connsiteY1" fmla="*/ 0 h 10000"/>
              <a:gd name="connsiteX2" fmla="*/ 193 w 9810"/>
              <a:gd name="connsiteY2" fmla="*/ 5024 h 10000"/>
              <a:gd name="connsiteX3" fmla="*/ 0 w 9810"/>
              <a:gd name="connsiteY3" fmla="*/ 10000 h 10000"/>
              <a:gd name="connsiteX4" fmla="*/ 9810 w 9810"/>
              <a:gd name="connsiteY4" fmla="*/ 10000 h 10000"/>
              <a:gd name="connsiteX5" fmla="*/ 7589 w 9810"/>
              <a:gd name="connsiteY5" fmla="*/ 5574 h 10000"/>
              <a:gd name="connsiteX6" fmla="*/ 9810 w 9810"/>
              <a:gd name="connsiteY6" fmla="*/ 0 h 10000"/>
              <a:gd name="connsiteX0" fmla="*/ 7021 w 10000"/>
              <a:gd name="connsiteY0" fmla="*/ 0 h 10000"/>
              <a:gd name="connsiteX1" fmla="*/ 0 w 10000"/>
              <a:gd name="connsiteY1" fmla="*/ 0 h 10000"/>
              <a:gd name="connsiteX2" fmla="*/ 197 w 10000"/>
              <a:gd name="connsiteY2" fmla="*/ 5024 h 10000"/>
              <a:gd name="connsiteX3" fmla="*/ 0 w 10000"/>
              <a:gd name="connsiteY3" fmla="*/ 10000 h 10000"/>
              <a:gd name="connsiteX4" fmla="*/ 10000 w 10000"/>
              <a:gd name="connsiteY4" fmla="*/ 10000 h 10000"/>
              <a:gd name="connsiteX5" fmla="*/ 7736 w 10000"/>
              <a:gd name="connsiteY5" fmla="*/ 5574 h 10000"/>
              <a:gd name="connsiteX6" fmla="*/ 7021 w 10000"/>
              <a:gd name="connsiteY6" fmla="*/ 0 h 10000"/>
              <a:gd name="connsiteX0" fmla="*/ 7021 w 7736"/>
              <a:gd name="connsiteY0" fmla="*/ 0 h 10038"/>
              <a:gd name="connsiteX1" fmla="*/ 0 w 7736"/>
              <a:gd name="connsiteY1" fmla="*/ 0 h 10038"/>
              <a:gd name="connsiteX2" fmla="*/ 197 w 7736"/>
              <a:gd name="connsiteY2" fmla="*/ 5024 h 10038"/>
              <a:gd name="connsiteX3" fmla="*/ 0 w 7736"/>
              <a:gd name="connsiteY3" fmla="*/ 10000 h 10038"/>
              <a:gd name="connsiteX4" fmla="*/ 7017 w 7736"/>
              <a:gd name="connsiteY4" fmla="*/ 10038 h 10038"/>
              <a:gd name="connsiteX5" fmla="*/ 7736 w 7736"/>
              <a:gd name="connsiteY5" fmla="*/ 5574 h 10038"/>
              <a:gd name="connsiteX6" fmla="*/ 7021 w 7736"/>
              <a:gd name="connsiteY6" fmla="*/ 0 h 10038"/>
              <a:gd name="connsiteX0" fmla="*/ 9076 w 9316"/>
              <a:gd name="connsiteY0" fmla="*/ 0 h 10000"/>
              <a:gd name="connsiteX1" fmla="*/ 0 w 9316"/>
              <a:gd name="connsiteY1" fmla="*/ 0 h 10000"/>
              <a:gd name="connsiteX2" fmla="*/ 255 w 9316"/>
              <a:gd name="connsiteY2" fmla="*/ 5005 h 10000"/>
              <a:gd name="connsiteX3" fmla="*/ 0 w 9316"/>
              <a:gd name="connsiteY3" fmla="*/ 9962 h 10000"/>
              <a:gd name="connsiteX4" fmla="*/ 9071 w 9316"/>
              <a:gd name="connsiteY4" fmla="*/ 10000 h 10000"/>
              <a:gd name="connsiteX5" fmla="*/ 9316 w 9316"/>
              <a:gd name="connsiteY5" fmla="*/ 5668 h 10000"/>
              <a:gd name="connsiteX6" fmla="*/ 9076 w 9316"/>
              <a:gd name="connsiteY6" fmla="*/ 0 h 10000"/>
              <a:gd name="connsiteX0" fmla="*/ 9742 w 10000"/>
              <a:gd name="connsiteY0" fmla="*/ 0 h 10000"/>
              <a:gd name="connsiteX1" fmla="*/ 0 w 10000"/>
              <a:gd name="connsiteY1" fmla="*/ 0 h 10000"/>
              <a:gd name="connsiteX2" fmla="*/ 274 w 10000"/>
              <a:gd name="connsiteY2" fmla="*/ 5005 h 10000"/>
              <a:gd name="connsiteX3" fmla="*/ 0 w 10000"/>
              <a:gd name="connsiteY3" fmla="*/ 9962 h 10000"/>
              <a:gd name="connsiteX4" fmla="*/ 9737 w 10000"/>
              <a:gd name="connsiteY4" fmla="*/ 10000 h 10000"/>
              <a:gd name="connsiteX5" fmla="*/ 10000 w 10000"/>
              <a:gd name="connsiteY5" fmla="*/ 5668 h 10000"/>
              <a:gd name="connsiteX6" fmla="*/ 9742 w 10000"/>
              <a:gd name="connsiteY6" fmla="*/ 0 h 10000"/>
              <a:gd name="connsiteX0" fmla="*/ 9742 w 9877"/>
              <a:gd name="connsiteY0" fmla="*/ 0 h 10000"/>
              <a:gd name="connsiteX1" fmla="*/ 0 w 9877"/>
              <a:gd name="connsiteY1" fmla="*/ 0 h 10000"/>
              <a:gd name="connsiteX2" fmla="*/ 274 w 9877"/>
              <a:gd name="connsiteY2" fmla="*/ 5005 h 10000"/>
              <a:gd name="connsiteX3" fmla="*/ 0 w 9877"/>
              <a:gd name="connsiteY3" fmla="*/ 9962 h 10000"/>
              <a:gd name="connsiteX4" fmla="*/ 9737 w 9877"/>
              <a:gd name="connsiteY4" fmla="*/ 10000 h 10000"/>
              <a:gd name="connsiteX5" fmla="*/ 9738 w 9877"/>
              <a:gd name="connsiteY5" fmla="*/ 5783 h 10000"/>
              <a:gd name="connsiteX6" fmla="*/ 9742 w 9877"/>
              <a:gd name="connsiteY6" fmla="*/ 0 h 10000"/>
              <a:gd name="connsiteX0" fmla="*/ 9863 w 9991"/>
              <a:gd name="connsiteY0" fmla="*/ 0 h 10000"/>
              <a:gd name="connsiteX1" fmla="*/ 0 w 9991"/>
              <a:gd name="connsiteY1" fmla="*/ 0 h 10000"/>
              <a:gd name="connsiteX2" fmla="*/ 277 w 9991"/>
              <a:gd name="connsiteY2" fmla="*/ 5005 h 10000"/>
              <a:gd name="connsiteX3" fmla="*/ 0 w 9991"/>
              <a:gd name="connsiteY3" fmla="*/ 9962 h 10000"/>
              <a:gd name="connsiteX4" fmla="*/ 9858 w 9991"/>
              <a:gd name="connsiteY4" fmla="*/ 10000 h 10000"/>
              <a:gd name="connsiteX5" fmla="*/ 9817 w 9991"/>
              <a:gd name="connsiteY5" fmla="*/ 5783 h 10000"/>
              <a:gd name="connsiteX6" fmla="*/ 9863 w 9991"/>
              <a:gd name="connsiteY6" fmla="*/ 0 h 10000"/>
              <a:gd name="connsiteX0" fmla="*/ 9872 w 10014"/>
              <a:gd name="connsiteY0" fmla="*/ 0 h 10000"/>
              <a:gd name="connsiteX1" fmla="*/ 0 w 10014"/>
              <a:gd name="connsiteY1" fmla="*/ 0 h 10000"/>
              <a:gd name="connsiteX2" fmla="*/ 277 w 10014"/>
              <a:gd name="connsiteY2" fmla="*/ 5005 h 10000"/>
              <a:gd name="connsiteX3" fmla="*/ 0 w 10014"/>
              <a:gd name="connsiteY3" fmla="*/ 9962 h 10000"/>
              <a:gd name="connsiteX4" fmla="*/ 9867 w 10014"/>
              <a:gd name="connsiteY4" fmla="*/ 10000 h 10000"/>
              <a:gd name="connsiteX5" fmla="*/ 9890 w 10014"/>
              <a:gd name="connsiteY5" fmla="*/ 5745 h 10000"/>
              <a:gd name="connsiteX6" fmla="*/ 9872 w 10014"/>
              <a:gd name="connsiteY6" fmla="*/ 0 h 10000"/>
              <a:gd name="connsiteX0" fmla="*/ 9872 w 10030"/>
              <a:gd name="connsiteY0" fmla="*/ 0 h 10000"/>
              <a:gd name="connsiteX1" fmla="*/ 0 w 10030"/>
              <a:gd name="connsiteY1" fmla="*/ 0 h 10000"/>
              <a:gd name="connsiteX2" fmla="*/ 277 w 10030"/>
              <a:gd name="connsiteY2" fmla="*/ 5005 h 10000"/>
              <a:gd name="connsiteX3" fmla="*/ 0 w 10030"/>
              <a:gd name="connsiteY3" fmla="*/ 9962 h 10000"/>
              <a:gd name="connsiteX4" fmla="*/ 9867 w 10030"/>
              <a:gd name="connsiteY4" fmla="*/ 10000 h 10000"/>
              <a:gd name="connsiteX5" fmla="*/ 9890 w 10030"/>
              <a:gd name="connsiteY5" fmla="*/ 5745 h 10000"/>
              <a:gd name="connsiteX6" fmla="*/ 9872 w 10030"/>
              <a:gd name="connsiteY6" fmla="*/ 0 h 10000"/>
              <a:gd name="connsiteX0" fmla="*/ 9872 w 9921"/>
              <a:gd name="connsiteY0" fmla="*/ 0 h 10000"/>
              <a:gd name="connsiteX1" fmla="*/ 0 w 9921"/>
              <a:gd name="connsiteY1" fmla="*/ 0 h 10000"/>
              <a:gd name="connsiteX2" fmla="*/ 277 w 9921"/>
              <a:gd name="connsiteY2" fmla="*/ 5005 h 10000"/>
              <a:gd name="connsiteX3" fmla="*/ 0 w 9921"/>
              <a:gd name="connsiteY3" fmla="*/ 9962 h 10000"/>
              <a:gd name="connsiteX4" fmla="*/ 9867 w 9921"/>
              <a:gd name="connsiteY4" fmla="*/ 10000 h 10000"/>
              <a:gd name="connsiteX5" fmla="*/ 9890 w 9921"/>
              <a:gd name="connsiteY5" fmla="*/ 5745 h 10000"/>
              <a:gd name="connsiteX6" fmla="*/ 9872 w 9921"/>
              <a:gd name="connsiteY6" fmla="*/ 0 h 10000"/>
              <a:gd name="connsiteX0" fmla="*/ 9951 w 9974"/>
              <a:gd name="connsiteY0" fmla="*/ 0 h 10000"/>
              <a:gd name="connsiteX1" fmla="*/ 0 w 9974"/>
              <a:gd name="connsiteY1" fmla="*/ 0 h 10000"/>
              <a:gd name="connsiteX2" fmla="*/ 279 w 9974"/>
              <a:gd name="connsiteY2" fmla="*/ 5005 h 10000"/>
              <a:gd name="connsiteX3" fmla="*/ 0 w 9974"/>
              <a:gd name="connsiteY3" fmla="*/ 9962 h 10000"/>
              <a:gd name="connsiteX4" fmla="*/ 9946 w 9974"/>
              <a:gd name="connsiteY4" fmla="*/ 10000 h 10000"/>
              <a:gd name="connsiteX5" fmla="*/ 9969 w 9974"/>
              <a:gd name="connsiteY5" fmla="*/ 5745 h 10000"/>
              <a:gd name="connsiteX6" fmla="*/ 9951 w 9974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9995"/>
              <a:gd name="connsiteY0" fmla="*/ 0 h 10000"/>
              <a:gd name="connsiteX1" fmla="*/ 0 w 9995"/>
              <a:gd name="connsiteY1" fmla="*/ 0 h 10000"/>
              <a:gd name="connsiteX2" fmla="*/ 280 w 9995"/>
              <a:gd name="connsiteY2" fmla="*/ 5005 h 10000"/>
              <a:gd name="connsiteX3" fmla="*/ 0 w 9995"/>
              <a:gd name="connsiteY3" fmla="*/ 9962 h 10000"/>
              <a:gd name="connsiteX4" fmla="*/ 9972 w 9995"/>
              <a:gd name="connsiteY4" fmla="*/ 10000 h 10000"/>
              <a:gd name="connsiteX5" fmla="*/ 9995 w 9995"/>
              <a:gd name="connsiteY5" fmla="*/ 5745 h 10000"/>
              <a:gd name="connsiteX6" fmla="*/ 9977 w 9995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9977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9999 w 10004"/>
              <a:gd name="connsiteY0" fmla="*/ 0 h 10000"/>
              <a:gd name="connsiteX1" fmla="*/ 0 w 10004"/>
              <a:gd name="connsiteY1" fmla="*/ 0 h 10000"/>
              <a:gd name="connsiteX2" fmla="*/ 280 w 10004"/>
              <a:gd name="connsiteY2" fmla="*/ 5005 h 10000"/>
              <a:gd name="connsiteX3" fmla="*/ 0 w 10004"/>
              <a:gd name="connsiteY3" fmla="*/ 9962 h 10000"/>
              <a:gd name="connsiteX4" fmla="*/ 10000 w 10004"/>
              <a:gd name="connsiteY4" fmla="*/ 10000 h 10000"/>
              <a:gd name="connsiteX5" fmla="*/ 10000 w 10004"/>
              <a:gd name="connsiteY5" fmla="*/ 5745 h 10000"/>
              <a:gd name="connsiteX6" fmla="*/ 9999 w 10004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10000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14796 w 14796"/>
              <a:gd name="connsiteY0" fmla="*/ 0 h 10000"/>
              <a:gd name="connsiteX1" fmla="*/ 0 w 14796"/>
              <a:gd name="connsiteY1" fmla="*/ 0 h 10000"/>
              <a:gd name="connsiteX2" fmla="*/ 280 w 14796"/>
              <a:gd name="connsiteY2" fmla="*/ 5005 h 10000"/>
              <a:gd name="connsiteX3" fmla="*/ 0 w 14796"/>
              <a:gd name="connsiteY3" fmla="*/ 9962 h 10000"/>
              <a:gd name="connsiteX4" fmla="*/ 10000 w 14796"/>
              <a:gd name="connsiteY4" fmla="*/ 10000 h 10000"/>
              <a:gd name="connsiteX5" fmla="*/ 10000 w 14796"/>
              <a:gd name="connsiteY5" fmla="*/ 5745 h 10000"/>
              <a:gd name="connsiteX6" fmla="*/ 14796 w 14796"/>
              <a:gd name="connsiteY6" fmla="*/ 0 h 10000"/>
              <a:gd name="connsiteX0" fmla="*/ 14796 w 14796"/>
              <a:gd name="connsiteY0" fmla="*/ 0 h 9968"/>
              <a:gd name="connsiteX1" fmla="*/ 0 w 14796"/>
              <a:gd name="connsiteY1" fmla="*/ 0 h 9968"/>
              <a:gd name="connsiteX2" fmla="*/ 280 w 14796"/>
              <a:gd name="connsiteY2" fmla="*/ 5005 h 9968"/>
              <a:gd name="connsiteX3" fmla="*/ 0 w 14796"/>
              <a:gd name="connsiteY3" fmla="*/ 9962 h 9968"/>
              <a:gd name="connsiteX4" fmla="*/ 14788 w 14796"/>
              <a:gd name="connsiteY4" fmla="*/ 9968 h 9968"/>
              <a:gd name="connsiteX5" fmla="*/ 10000 w 14796"/>
              <a:gd name="connsiteY5" fmla="*/ 5745 h 9968"/>
              <a:gd name="connsiteX6" fmla="*/ 14796 w 14796"/>
              <a:gd name="connsiteY6" fmla="*/ 0 h 9968"/>
              <a:gd name="connsiteX0" fmla="*/ 10000 w 10000"/>
              <a:gd name="connsiteY0" fmla="*/ 0 h 10000"/>
              <a:gd name="connsiteX1" fmla="*/ 0 w 10000"/>
              <a:gd name="connsiteY1" fmla="*/ 0 h 10000"/>
              <a:gd name="connsiteX2" fmla="*/ 189 w 10000"/>
              <a:gd name="connsiteY2" fmla="*/ 5021 h 10000"/>
              <a:gd name="connsiteX3" fmla="*/ 0 w 10000"/>
              <a:gd name="connsiteY3" fmla="*/ 9994 h 10000"/>
              <a:gd name="connsiteX4" fmla="*/ 9995 w 10000"/>
              <a:gd name="connsiteY4" fmla="*/ 10000 h 10000"/>
              <a:gd name="connsiteX5" fmla="*/ 9998 w 10000"/>
              <a:gd name="connsiteY5" fmla="*/ 6152 h 10000"/>
              <a:gd name="connsiteX6" fmla="*/ 10000 w 10000"/>
              <a:gd name="connsiteY6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0" h="10000">
                <a:moveTo>
                  <a:pt x="10000" y="0"/>
                </a:moveTo>
                <a:lnTo>
                  <a:pt x="0" y="0"/>
                </a:lnTo>
                <a:cubicBezTo>
                  <a:pt x="62" y="1674"/>
                  <a:pt x="124" y="3347"/>
                  <a:pt x="189" y="5021"/>
                </a:cubicBezTo>
                <a:cubicBezTo>
                  <a:pt x="124" y="6679"/>
                  <a:pt x="62" y="8336"/>
                  <a:pt x="0" y="9994"/>
                </a:cubicBezTo>
                <a:lnTo>
                  <a:pt x="9995" y="10000"/>
                </a:lnTo>
                <a:cubicBezTo>
                  <a:pt x="9993" y="8184"/>
                  <a:pt x="9998" y="8051"/>
                  <a:pt x="9998" y="6152"/>
                </a:cubicBezTo>
                <a:cubicBezTo>
                  <a:pt x="9996" y="3296"/>
                  <a:pt x="10001" y="2674"/>
                  <a:pt x="1000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9" name="Freeform 11"/>
          <p:cNvSpPr>
            <a:spLocks/>
          </p:cNvSpPr>
          <p:nvPr userDrawn="1"/>
        </p:nvSpPr>
        <p:spPr bwMode="auto">
          <a:xfrm>
            <a:off x="310766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#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3" y="1233487"/>
            <a:ext cx="10558800" cy="4680000"/>
          </a:xfrm>
        </p:spPr>
        <p:txBody>
          <a:bodyPr/>
          <a:lstStyle>
            <a:lvl1pPr marL="457200" marR="0" indent="-457200" algn="just" defTabSz="801688" rtl="0" eaLnBrk="1" fontAlgn="base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+mj-lt"/>
              <a:buAutoNum type="arabicPeriod"/>
              <a:tabLst/>
              <a:defRPr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  <a:cs typeface="Arial" panose="020B0604020202020204" pitchFamily="34" charset="0"/>
              </a:defRPr>
            </a:lvl1pPr>
            <a:lvl2pPr>
              <a:buFont typeface="Wingdings" pitchFamily="2" charset="2"/>
              <a:buChar char="p"/>
              <a:defRPr/>
            </a:lvl2pPr>
            <a:lvl3pPr>
              <a:defRPr/>
            </a:lvl3pPr>
            <a:lvl5pPr>
              <a:buNone/>
              <a:defRPr/>
            </a:lvl5pPr>
          </a:lstStyle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一级目录一</a:t>
            </a:r>
            <a:endParaRPr lang="en-US" altLang="zh-CN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一级目录二</a:t>
            </a:r>
            <a:endParaRPr lang="en-US" altLang="zh-CN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一级目录三</a:t>
            </a:r>
            <a:endParaRPr lang="en-US" altLang="zh-CN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一级目录四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6" name="TextBox 10">
            <a:extLst>
              <a:ext uri="{FF2B5EF4-FFF2-40B4-BE49-F238E27FC236}">
                <a16:creationId xmlns:a16="http://schemas.microsoft.com/office/drawing/2014/main" xmlns="" id="{18ED692C-39CB-4AC0-81F6-D21CDD086EE4}"/>
              </a:ext>
            </a:extLst>
          </p:cNvPr>
          <p:cNvSpPr txBox="1"/>
          <p:nvPr userDrawn="1"/>
        </p:nvSpPr>
        <p:spPr bwMode="auto">
          <a:xfrm>
            <a:off x="1595500" y="408779"/>
            <a:ext cx="1665402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7" rIns="99980" bIns="49987" rtlCol="0">
            <a:spAutoFit/>
          </a:bodyPr>
          <a:lstStyle/>
          <a:p>
            <a:pPr defTabSz="1001624" eaLnBrk="0" hangingPunct="0"/>
            <a:r>
              <a:rPr lang="zh-CN" altLang="en-US" sz="3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itchFamily="34" charset="0"/>
              </a:rPr>
              <a:t>目录</a:t>
            </a:r>
            <a:endParaRPr lang="zh-CN" altLang="en-US" sz="35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7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9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587388" y="515379"/>
            <a:ext cx="358335" cy="426359"/>
            <a:chOff x="3295650" y="230188"/>
            <a:chExt cx="936625" cy="1114426"/>
          </a:xfrm>
          <a:solidFill>
            <a:schemeClr val="bg1"/>
          </a:solidFill>
        </p:grpSpPr>
        <p:sp>
          <p:nvSpPr>
            <p:cNvPr id="11" name="Rectangle 16"/>
            <p:cNvSpPr>
              <a:spLocks noChangeArrowheads="1"/>
            </p:cNvSpPr>
            <p:nvPr/>
          </p:nvSpPr>
          <p:spPr bwMode="auto">
            <a:xfrm>
              <a:off x="3959225" y="876301"/>
              <a:ext cx="182563" cy="49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Rectangle 17"/>
            <p:cNvSpPr>
              <a:spLocks noChangeArrowheads="1"/>
            </p:cNvSpPr>
            <p:nvPr/>
          </p:nvSpPr>
          <p:spPr bwMode="auto">
            <a:xfrm>
              <a:off x="3959225" y="777876"/>
              <a:ext cx="182563" cy="49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4" name="Rectangle 18"/>
            <p:cNvSpPr>
              <a:spLocks noChangeArrowheads="1"/>
            </p:cNvSpPr>
            <p:nvPr/>
          </p:nvSpPr>
          <p:spPr bwMode="auto">
            <a:xfrm>
              <a:off x="3959225" y="677863"/>
              <a:ext cx="182563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5" name="Rectangle 19"/>
            <p:cNvSpPr>
              <a:spLocks noChangeArrowheads="1"/>
            </p:cNvSpPr>
            <p:nvPr/>
          </p:nvSpPr>
          <p:spPr bwMode="auto">
            <a:xfrm>
              <a:off x="3959225" y="582613"/>
              <a:ext cx="182563" cy="49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6" name="Rectangle 20"/>
            <p:cNvSpPr>
              <a:spLocks noChangeArrowheads="1"/>
            </p:cNvSpPr>
            <p:nvPr/>
          </p:nvSpPr>
          <p:spPr bwMode="auto">
            <a:xfrm>
              <a:off x="3676650" y="1101726"/>
              <a:ext cx="469900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7" name="Rectangle 21"/>
            <p:cNvSpPr>
              <a:spLocks noChangeArrowheads="1"/>
            </p:cNvSpPr>
            <p:nvPr/>
          </p:nvSpPr>
          <p:spPr bwMode="auto">
            <a:xfrm>
              <a:off x="3676650" y="1198563"/>
              <a:ext cx="469900" cy="49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auto">
            <a:xfrm>
              <a:off x="3590925" y="482601"/>
              <a:ext cx="641350" cy="862013"/>
            </a:xfrm>
            <a:custGeom>
              <a:avLst/>
              <a:gdLst>
                <a:gd name="T0" fmla="*/ 229 w 404"/>
                <a:gd name="T1" fmla="*/ 0 h 543"/>
                <a:gd name="T2" fmla="*/ 229 w 404"/>
                <a:gd name="T3" fmla="*/ 30 h 543"/>
                <a:gd name="T4" fmla="*/ 373 w 404"/>
                <a:gd name="T5" fmla="*/ 30 h 543"/>
                <a:gd name="T6" fmla="*/ 373 w 404"/>
                <a:gd name="T7" fmla="*/ 513 h 543"/>
                <a:gd name="T8" fmla="*/ 33 w 404"/>
                <a:gd name="T9" fmla="*/ 513 h 543"/>
                <a:gd name="T10" fmla="*/ 31 w 404"/>
                <a:gd name="T11" fmla="*/ 387 h 543"/>
                <a:gd name="T12" fmla="*/ 0 w 404"/>
                <a:gd name="T13" fmla="*/ 387 h 543"/>
                <a:gd name="T14" fmla="*/ 0 w 404"/>
                <a:gd name="T15" fmla="*/ 543 h 543"/>
                <a:gd name="T16" fmla="*/ 404 w 404"/>
                <a:gd name="T17" fmla="*/ 543 h 543"/>
                <a:gd name="T18" fmla="*/ 404 w 404"/>
                <a:gd name="T19" fmla="*/ 0 h 543"/>
                <a:gd name="T20" fmla="*/ 229 w 404"/>
                <a:gd name="T21" fmla="*/ 0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4" h="543">
                  <a:moveTo>
                    <a:pt x="229" y="0"/>
                  </a:moveTo>
                  <a:lnTo>
                    <a:pt x="229" y="30"/>
                  </a:lnTo>
                  <a:lnTo>
                    <a:pt x="373" y="30"/>
                  </a:lnTo>
                  <a:lnTo>
                    <a:pt x="373" y="513"/>
                  </a:lnTo>
                  <a:lnTo>
                    <a:pt x="33" y="513"/>
                  </a:lnTo>
                  <a:lnTo>
                    <a:pt x="31" y="387"/>
                  </a:lnTo>
                  <a:lnTo>
                    <a:pt x="0" y="387"/>
                  </a:lnTo>
                  <a:lnTo>
                    <a:pt x="0" y="543"/>
                  </a:lnTo>
                  <a:lnTo>
                    <a:pt x="404" y="543"/>
                  </a:lnTo>
                  <a:lnTo>
                    <a:pt x="404" y="0"/>
                  </a:lnTo>
                  <a:lnTo>
                    <a:pt x="22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9" name="Rectangle 23"/>
            <p:cNvSpPr>
              <a:spLocks noChangeArrowheads="1"/>
            </p:cNvSpPr>
            <p:nvPr/>
          </p:nvSpPr>
          <p:spPr bwMode="auto">
            <a:xfrm>
              <a:off x="3959225" y="989013"/>
              <a:ext cx="182563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0" name="Freeform 24"/>
            <p:cNvSpPr>
              <a:spLocks noEditPoints="1"/>
            </p:cNvSpPr>
            <p:nvPr/>
          </p:nvSpPr>
          <p:spPr bwMode="auto">
            <a:xfrm>
              <a:off x="3295650" y="230188"/>
              <a:ext cx="639763" cy="852488"/>
            </a:xfrm>
            <a:custGeom>
              <a:avLst/>
              <a:gdLst>
                <a:gd name="T0" fmla="*/ 403 w 403"/>
                <a:gd name="T1" fmla="*/ 0 h 537"/>
                <a:gd name="T2" fmla="*/ 0 w 403"/>
                <a:gd name="T3" fmla="*/ 0 h 537"/>
                <a:gd name="T4" fmla="*/ 0 w 403"/>
                <a:gd name="T5" fmla="*/ 447 h 537"/>
                <a:gd name="T6" fmla="*/ 92 w 403"/>
                <a:gd name="T7" fmla="*/ 537 h 537"/>
                <a:gd name="T8" fmla="*/ 403 w 403"/>
                <a:gd name="T9" fmla="*/ 537 h 537"/>
                <a:gd name="T10" fmla="*/ 403 w 403"/>
                <a:gd name="T11" fmla="*/ 0 h 537"/>
                <a:gd name="T12" fmla="*/ 373 w 403"/>
                <a:gd name="T13" fmla="*/ 508 h 537"/>
                <a:gd name="T14" fmla="*/ 108 w 403"/>
                <a:gd name="T15" fmla="*/ 508 h 537"/>
                <a:gd name="T16" fmla="*/ 108 w 403"/>
                <a:gd name="T17" fmla="*/ 433 h 537"/>
                <a:gd name="T18" fmla="*/ 30 w 403"/>
                <a:gd name="T19" fmla="*/ 433 h 537"/>
                <a:gd name="T20" fmla="*/ 30 w 403"/>
                <a:gd name="T21" fmla="*/ 31 h 537"/>
                <a:gd name="T22" fmla="*/ 373 w 403"/>
                <a:gd name="T23" fmla="*/ 31 h 537"/>
                <a:gd name="T24" fmla="*/ 373 w 403"/>
                <a:gd name="T25" fmla="*/ 508 h 5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03" h="537">
                  <a:moveTo>
                    <a:pt x="403" y="0"/>
                  </a:moveTo>
                  <a:lnTo>
                    <a:pt x="0" y="0"/>
                  </a:lnTo>
                  <a:lnTo>
                    <a:pt x="0" y="447"/>
                  </a:lnTo>
                  <a:lnTo>
                    <a:pt x="92" y="537"/>
                  </a:lnTo>
                  <a:lnTo>
                    <a:pt x="403" y="537"/>
                  </a:lnTo>
                  <a:lnTo>
                    <a:pt x="403" y="0"/>
                  </a:lnTo>
                  <a:close/>
                  <a:moveTo>
                    <a:pt x="373" y="508"/>
                  </a:moveTo>
                  <a:lnTo>
                    <a:pt x="108" y="508"/>
                  </a:lnTo>
                  <a:lnTo>
                    <a:pt x="108" y="433"/>
                  </a:lnTo>
                  <a:lnTo>
                    <a:pt x="30" y="433"/>
                  </a:lnTo>
                  <a:lnTo>
                    <a:pt x="30" y="31"/>
                  </a:lnTo>
                  <a:lnTo>
                    <a:pt x="373" y="31"/>
                  </a:lnTo>
                  <a:lnTo>
                    <a:pt x="373" y="5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1" name="Rectangle 25"/>
            <p:cNvSpPr>
              <a:spLocks noChangeArrowheads="1"/>
            </p:cNvSpPr>
            <p:nvPr/>
          </p:nvSpPr>
          <p:spPr bwMode="auto">
            <a:xfrm>
              <a:off x="3441700" y="376238"/>
              <a:ext cx="176213" cy="3238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2" name="Rectangle 26"/>
            <p:cNvSpPr>
              <a:spLocks noChangeArrowheads="1"/>
            </p:cNvSpPr>
            <p:nvPr/>
          </p:nvSpPr>
          <p:spPr bwMode="auto">
            <a:xfrm>
              <a:off x="3411538" y="755651"/>
              <a:ext cx="438150" cy="460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3" name="Rectangle 27"/>
            <p:cNvSpPr>
              <a:spLocks noChangeArrowheads="1"/>
            </p:cNvSpPr>
            <p:nvPr/>
          </p:nvSpPr>
          <p:spPr bwMode="auto">
            <a:xfrm>
              <a:off x="3670300" y="565151"/>
              <a:ext cx="179388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4" name="Rectangle 28"/>
            <p:cNvSpPr>
              <a:spLocks noChangeArrowheads="1"/>
            </p:cNvSpPr>
            <p:nvPr/>
          </p:nvSpPr>
          <p:spPr bwMode="auto">
            <a:xfrm>
              <a:off x="3670300" y="658813"/>
              <a:ext cx="179388" cy="412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5" name="Rectangle 29"/>
            <p:cNvSpPr>
              <a:spLocks noChangeArrowheads="1"/>
            </p:cNvSpPr>
            <p:nvPr/>
          </p:nvSpPr>
          <p:spPr bwMode="auto">
            <a:xfrm>
              <a:off x="3670300" y="471488"/>
              <a:ext cx="179388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6" name="Rectangle 30"/>
            <p:cNvSpPr>
              <a:spLocks noChangeArrowheads="1"/>
            </p:cNvSpPr>
            <p:nvPr/>
          </p:nvSpPr>
          <p:spPr bwMode="auto">
            <a:xfrm>
              <a:off x="3670300" y="376238"/>
              <a:ext cx="179388" cy="412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7" name="Rectangle 31"/>
            <p:cNvSpPr>
              <a:spLocks noChangeArrowheads="1"/>
            </p:cNvSpPr>
            <p:nvPr/>
          </p:nvSpPr>
          <p:spPr bwMode="auto">
            <a:xfrm>
              <a:off x="3411538" y="842963"/>
              <a:ext cx="438150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sp>
        <p:nvSpPr>
          <p:cNvPr id="29" name="Freeform 6"/>
          <p:cNvSpPr>
            <a:spLocks/>
          </p:cNvSpPr>
          <p:nvPr userDrawn="1"/>
        </p:nvSpPr>
        <p:spPr bwMode="auto">
          <a:xfrm>
            <a:off x="3213039" y="296368"/>
            <a:ext cx="8978961" cy="864888"/>
          </a:xfrm>
          <a:custGeom>
            <a:avLst/>
            <a:gdLst>
              <a:gd name="T0" fmla="*/ 6409 w 6533"/>
              <a:gd name="T1" fmla="*/ 0 h 617"/>
              <a:gd name="T2" fmla="*/ 0 w 6533"/>
              <a:gd name="T3" fmla="*/ 0 h 617"/>
              <a:gd name="T4" fmla="*/ 126 w 6533"/>
              <a:gd name="T5" fmla="*/ 310 h 617"/>
              <a:gd name="T6" fmla="*/ 0 w 6533"/>
              <a:gd name="T7" fmla="*/ 617 h 617"/>
              <a:gd name="T8" fmla="*/ 6409 w 6533"/>
              <a:gd name="T9" fmla="*/ 617 h 617"/>
              <a:gd name="T10" fmla="*/ 6533 w 6533"/>
              <a:gd name="T11" fmla="*/ 310 h 617"/>
              <a:gd name="T12" fmla="*/ 6409 w 6533"/>
              <a:gd name="T13" fmla="*/ 0 h 617"/>
              <a:gd name="connsiteX0" fmla="*/ 9810 w 9810"/>
              <a:gd name="connsiteY0" fmla="*/ 0 h 10000"/>
              <a:gd name="connsiteX1" fmla="*/ 0 w 9810"/>
              <a:gd name="connsiteY1" fmla="*/ 0 h 10000"/>
              <a:gd name="connsiteX2" fmla="*/ 193 w 9810"/>
              <a:gd name="connsiteY2" fmla="*/ 5024 h 10000"/>
              <a:gd name="connsiteX3" fmla="*/ 0 w 9810"/>
              <a:gd name="connsiteY3" fmla="*/ 10000 h 10000"/>
              <a:gd name="connsiteX4" fmla="*/ 9810 w 9810"/>
              <a:gd name="connsiteY4" fmla="*/ 10000 h 10000"/>
              <a:gd name="connsiteX5" fmla="*/ 7589 w 9810"/>
              <a:gd name="connsiteY5" fmla="*/ 5574 h 10000"/>
              <a:gd name="connsiteX6" fmla="*/ 9810 w 9810"/>
              <a:gd name="connsiteY6" fmla="*/ 0 h 10000"/>
              <a:gd name="connsiteX0" fmla="*/ 7021 w 10000"/>
              <a:gd name="connsiteY0" fmla="*/ 0 h 10000"/>
              <a:gd name="connsiteX1" fmla="*/ 0 w 10000"/>
              <a:gd name="connsiteY1" fmla="*/ 0 h 10000"/>
              <a:gd name="connsiteX2" fmla="*/ 197 w 10000"/>
              <a:gd name="connsiteY2" fmla="*/ 5024 h 10000"/>
              <a:gd name="connsiteX3" fmla="*/ 0 w 10000"/>
              <a:gd name="connsiteY3" fmla="*/ 10000 h 10000"/>
              <a:gd name="connsiteX4" fmla="*/ 10000 w 10000"/>
              <a:gd name="connsiteY4" fmla="*/ 10000 h 10000"/>
              <a:gd name="connsiteX5" fmla="*/ 7736 w 10000"/>
              <a:gd name="connsiteY5" fmla="*/ 5574 h 10000"/>
              <a:gd name="connsiteX6" fmla="*/ 7021 w 10000"/>
              <a:gd name="connsiteY6" fmla="*/ 0 h 10000"/>
              <a:gd name="connsiteX0" fmla="*/ 7021 w 7736"/>
              <a:gd name="connsiteY0" fmla="*/ 0 h 10038"/>
              <a:gd name="connsiteX1" fmla="*/ 0 w 7736"/>
              <a:gd name="connsiteY1" fmla="*/ 0 h 10038"/>
              <a:gd name="connsiteX2" fmla="*/ 197 w 7736"/>
              <a:gd name="connsiteY2" fmla="*/ 5024 h 10038"/>
              <a:gd name="connsiteX3" fmla="*/ 0 w 7736"/>
              <a:gd name="connsiteY3" fmla="*/ 10000 h 10038"/>
              <a:gd name="connsiteX4" fmla="*/ 7017 w 7736"/>
              <a:gd name="connsiteY4" fmla="*/ 10038 h 10038"/>
              <a:gd name="connsiteX5" fmla="*/ 7736 w 7736"/>
              <a:gd name="connsiteY5" fmla="*/ 5574 h 10038"/>
              <a:gd name="connsiteX6" fmla="*/ 7021 w 7736"/>
              <a:gd name="connsiteY6" fmla="*/ 0 h 10038"/>
              <a:gd name="connsiteX0" fmla="*/ 9076 w 9316"/>
              <a:gd name="connsiteY0" fmla="*/ 0 h 10000"/>
              <a:gd name="connsiteX1" fmla="*/ 0 w 9316"/>
              <a:gd name="connsiteY1" fmla="*/ 0 h 10000"/>
              <a:gd name="connsiteX2" fmla="*/ 255 w 9316"/>
              <a:gd name="connsiteY2" fmla="*/ 5005 h 10000"/>
              <a:gd name="connsiteX3" fmla="*/ 0 w 9316"/>
              <a:gd name="connsiteY3" fmla="*/ 9962 h 10000"/>
              <a:gd name="connsiteX4" fmla="*/ 9071 w 9316"/>
              <a:gd name="connsiteY4" fmla="*/ 10000 h 10000"/>
              <a:gd name="connsiteX5" fmla="*/ 9316 w 9316"/>
              <a:gd name="connsiteY5" fmla="*/ 5668 h 10000"/>
              <a:gd name="connsiteX6" fmla="*/ 9076 w 9316"/>
              <a:gd name="connsiteY6" fmla="*/ 0 h 10000"/>
              <a:gd name="connsiteX0" fmla="*/ 9742 w 10000"/>
              <a:gd name="connsiteY0" fmla="*/ 0 h 10000"/>
              <a:gd name="connsiteX1" fmla="*/ 0 w 10000"/>
              <a:gd name="connsiteY1" fmla="*/ 0 h 10000"/>
              <a:gd name="connsiteX2" fmla="*/ 274 w 10000"/>
              <a:gd name="connsiteY2" fmla="*/ 5005 h 10000"/>
              <a:gd name="connsiteX3" fmla="*/ 0 w 10000"/>
              <a:gd name="connsiteY3" fmla="*/ 9962 h 10000"/>
              <a:gd name="connsiteX4" fmla="*/ 9737 w 10000"/>
              <a:gd name="connsiteY4" fmla="*/ 10000 h 10000"/>
              <a:gd name="connsiteX5" fmla="*/ 10000 w 10000"/>
              <a:gd name="connsiteY5" fmla="*/ 5668 h 10000"/>
              <a:gd name="connsiteX6" fmla="*/ 9742 w 10000"/>
              <a:gd name="connsiteY6" fmla="*/ 0 h 10000"/>
              <a:gd name="connsiteX0" fmla="*/ 9742 w 9877"/>
              <a:gd name="connsiteY0" fmla="*/ 0 h 10000"/>
              <a:gd name="connsiteX1" fmla="*/ 0 w 9877"/>
              <a:gd name="connsiteY1" fmla="*/ 0 h 10000"/>
              <a:gd name="connsiteX2" fmla="*/ 274 w 9877"/>
              <a:gd name="connsiteY2" fmla="*/ 5005 h 10000"/>
              <a:gd name="connsiteX3" fmla="*/ 0 w 9877"/>
              <a:gd name="connsiteY3" fmla="*/ 9962 h 10000"/>
              <a:gd name="connsiteX4" fmla="*/ 9737 w 9877"/>
              <a:gd name="connsiteY4" fmla="*/ 10000 h 10000"/>
              <a:gd name="connsiteX5" fmla="*/ 9738 w 9877"/>
              <a:gd name="connsiteY5" fmla="*/ 5783 h 10000"/>
              <a:gd name="connsiteX6" fmla="*/ 9742 w 9877"/>
              <a:gd name="connsiteY6" fmla="*/ 0 h 10000"/>
              <a:gd name="connsiteX0" fmla="*/ 9863 w 9991"/>
              <a:gd name="connsiteY0" fmla="*/ 0 h 10000"/>
              <a:gd name="connsiteX1" fmla="*/ 0 w 9991"/>
              <a:gd name="connsiteY1" fmla="*/ 0 h 10000"/>
              <a:gd name="connsiteX2" fmla="*/ 277 w 9991"/>
              <a:gd name="connsiteY2" fmla="*/ 5005 h 10000"/>
              <a:gd name="connsiteX3" fmla="*/ 0 w 9991"/>
              <a:gd name="connsiteY3" fmla="*/ 9962 h 10000"/>
              <a:gd name="connsiteX4" fmla="*/ 9858 w 9991"/>
              <a:gd name="connsiteY4" fmla="*/ 10000 h 10000"/>
              <a:gd name="connsiteX5" fmla="*/ 9817 w 9991"/>
              <a:gd name="connsiteY5" fmla="*/ 5783 h 10000"/>
              <a:gd name="connsiteX6" fmla="*/ 9863 w 9991"/>
              <a:gd name="connsiteY6" fmla="*/ 0 h 10000"/>
              <a:gd name="connsiteX0" fmla="*/ 9872 w 10014"/>
              <a:gd name="connsiteY0" fmla="*/ 0 h 10000"/>
              <a:gd name="connsiteX1" fmla="*/ 0 w 10014"/>
              <a:gd name="connsiteY1" fmla="*/ 0 h 10000"/>
              <a:gd name="connsiteX2" fmla="*/ 277 w 10014"/>
              <a:gd name="connsiteY2" fmla="*/ 5005 h 10000"/>
              <a:gd name="connsiteX3" fmla="*/ 0 w 10014"/>
              <a:gd name="connsiteY3" fmla="*/ 9962 h 10000"/>
              <a:gd name="connsiteX4" fmla="*/ 9867 w 10014"/>
              <a:gd name="connsiteY4" fmla="*/ 10000 h 10000"/>
              <a:gd name="connsiteX5" fmla="*/ 9890 w 10014"/>
              <a:gd name="connsiteY5" fmla="*/ 5745 h 10000"/>
              <a:gd name="connsiteX6" fmla="*/ 9872 w 10014"/>
              <a:gd name="connsiteY6" fmla="*/ 0 h 10000"/>
              <a:gd name="connsiteX0" fmla="*/ 9872 w 10030"/>
              <a:gd name="connsiteY0" fmla="*/ 0 h 10000"/>
              <a:gd name="connsiteX1" fmla="*/ 0 w 10030"/>
              <a:gd name="connsiteY1" fmla="*/ 0 h 10000"/>
              <a:gd name="connsiteX2" fmla="*/ 277 w 10030"/>
              <a:gd name="connsiteY2" fmla="*/ 5005 h 10000"/>
              <a:gd name="connsiteX3" fmla="*/ 0 w 10030"/>
              <a:gd name="connsiteY3" fmla="*/ 9962 h 10000"/>
              <a:gd name="connsiteX4" fmla="*/ 9867 w 10030"/>
              <a:gd name="connsiteY4" fmla="*/ 10000 h 10000"/>
              <a:gd name="connsiteX5" fmla="*/ 9890 w 10030"/>
              <a:gd name="connsiteY5" fmla="*/ 5745 h 10000"/>
              <a:gd name="connsiteX6" fmla="*/ 9872 w 10030"/>
              <a:gd name="connsiteY6" fmla="*/ 0 h 10000"/>
              <a:gd name="connsiteX0" fmla="*/ 9872 w 9921"/>
              <a:gd name="connsiteY0" fmla="*/ 0 h 10000"/>
              <a:gd name="connsiteX1" fmla="*/ 0 w 9921"/>
              <a:gd name="connsiteY1" fmla="*/ 0 h 10000"/>
              <a:gd name="connsiteX2" fmla="*/ 277 w 9921"/>
              <a:gd name="connsiteY2" fmla="*/ 5005 h 10000"/>
              <a:gd name="connsiteX3" fmla="*/ 0 w 9921"/>
              <a:gd name="connsiteY3" fmla="*/ 9962 h 10000"/>
              <a:gd name="connsiteX4" fmla="*/ 9867 w 9921"/>
              <a:gd name="connsiteY4" fmla="*/ 10000 h 10000"/>
              <a:gd name="connsiteX5" fmla="*/ 9890 w 9921"/>
              <a:gd name="connsiteY5" fmla="*/ 5745 h 10000"/>
              <a:gd name="connsiteX6" fmla="*/ 9872 w 9921"/>
              <a:gd name="connsiteY6" fmla="*/ 0 h 10000"/>
              <a:gd name="connsiteX0" fmla="*/ 9951 w 9974"/>
              <a:gd name="connsiteY0" fmla="*/ 0 h 10000"/>
              <a:gd name="connsiteX1" fmla="*/ 0 w 9974"/>
              <a:gd name="connsiteY1" fmla="*/ 0 h 10000"/>
              <a:gd name="connsiteX2" fmla="*/ 279 w 9974"/>
              <a:gd name="connsiteY2" fmla="*/ 5005 h 10000"/>
              <a:gd name="connsiteX3" fmla="*/ 0 w 9974"/>
              <a:gd name="connsiteY3" fmla="*/ 9962 h 10000"/>
              <a:gd name="connsiteX4" fmla="*/ 9946 w 9974"/>
              <a:gd name="connsiteY4" fmla="*/ 10000 h 10000"/>
              <a:gd name="connsiteX5" fmla="*/ 9969 w 9974"/>
              <a:gd name="connsiteY5" fmla="*/ 5745 h 10000"/>
              <a:gd name="connsiteX6" fmla="*/ 9951 w 9974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9995"/>
              <a:gd name="connsiteY0" fmla="*/ 0 h 10000"/>
              <a:gd name="connsiteX1" fmla="*/ 0 w 9995"/>
              <a:gd name="connsiteY1" fmla="*/ 0 h 10000"/>
              <a:gd name="connsiteX2" fmla="*/ 280 w 9995"/>
              <a:gd name="connsiteY2" fmla="*/ 5005 h 10000"/>
              <a:gd name="connsiteX3" fmla="*/ 0 w 9995"/>
              <a:gd name="connsiteY3" fmla="*/ 9962 h 10000"/>
              <a:gd name="connsiteX4" fmla="*/ 9972 w 9995"/>
              <a:gd name="connsiteY4" fmla="*/ 10000 h 10000"/>
              <a:gd name="connsiteX5" fmla="*/ 9995 w 9995"/>
              <a:gd name="connsiteY5" fmla="*/ 5745 h 10000"/>
              <a:gd name="connsiteX6" fmla="*/ 9977 w 9995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9977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9999 w 10004"/>
              <a:gd name="connsiteY0" fmla="*/ 0 h 10000"/>
              <a:gd name="connsiteX1" fmla="*/ 0 w 10004"/>
              <a:gd name="connsiteY1" fmla="*/ 0 h 10000"/>
              <a:gd name="connsiteX2" fmla="*/ 280 w 10004"/>
              <a:gd name="connsiteY2" fmla="*/ 5005 h 10000"/>
              <a:gd name="connsiteX3" fmla="*/ 0 w 10004"/>
              <a:gd name="connsiteY3" fmla="*/ 9962 h 10000"/>
              <a:gd name="connsiteX4" fmla="*/ 10000 w 10004"/>
              <a:gd name="connsiteY4" fmla="*/ 10000 h 10000"/>
              <a:gd name="connsiteX5" fmla="*/ 10000 w 10004"/>
              <a:gd name="connsiteY5" fmla="*/ 5745 h 10000"/>
              <a:gd name="connsiteX6" fmla="*/ 9999 w 10004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10000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14796 w 14796"/>
              <a:gd name="connsiteY0" fmla="*/ 0 h 10000"/>
              <a:gd name="connsiteX1" fmla="*/ 0 w 14796"/>
              <a:gd name="connsiteY1" fmla="*/ 0 h 10000"/>
              <a:gd name="connsiteX2" fmla="*/ 280 w 14796"/>
              <a:gd name="connsiteY2" fmla="*/ 5005 h 10000"/>
              <a:gd name="connsiteX3" fmla="*/ 0 w 14796"/>
              <a:gd name="connsiteY3" fmla="*/ 9962 h 10000"/>
              <a:gd name="connsiteX4" fmla="*/ 10000 w 14796"/>
              <a:gd name="connsiteY4" fmla="*/ 10000 h 10000"/>
              <a:gd name="connsiteX5" fmla="*/ 10000 w 14796"/>
              <a:gd name="connsiteY5" fmla="*/ 5745 h 10000"/>
              <a:gd name="connsiteX6" fmla="*/ 14796 w 14796"/>
              <a:gd name="connsiteY6" fmla="*/ 0 h 10000"/>
              <a:gd name="connsiteX0" fmla="*/ 14796 w 14796"/>
              <a:gd name="connsiteY0" fmla="*/ 0 h 9968"/>
              <a:gd name="connsiteX1" fmla="*/ 0 w 14796"/>
              <a:gd name="connsiteY1" fmla="*/ 0 h 9968"/>
              <a:gd name="connsiteX2" fmla="*/ 280 w 14796"/>
              <a:gd name="connsiteY2" fmla="*/ 5005 h 9968"/>
              <a:gd name="connsiteX3" fmla="*/ 0 w 14796"/>
              <a:gd name="connsiteY3" fmla="*/ 9962 h 9968"/>
              <a:gd name="connsiteX4" fmla="*/ 14788 w 14796"/>
              <a:gd name="connsiteY4" fmla="*/ 9968 h 9968"/>
              <a:gd name="connsiteX5" fmla="*/ 10000 w 14796"/>
              <a:gd name="connsiteY5" fmla="*/ 5745 h 9968"/>
              <a:gd name="connsiteX6" fmla="*/ 14796 w 14796"/>
              <a:gd name="connsiteY6" fmla="*/ 0 h 9968"/>
              <a:gd name="connsiteX0" fmla="*/ 10000 w 10000"/>
              <a:gd name="connsiteY0" fmla="*/ 0 h 10000"/>
              <a:gd name="connsiteX1" fmla="*/ 0 w 10000"/>
              <a:gd name="connsiteY1" fmla="*/ 0 h 10000"/>
              <a:gd name="connsiteX2" fmla="*/ 189 w 10000"/>
              <a:gd name="connsiteY2" fmla="*/ 5021 h 10000"/>
              <a:gd name="connsiteX3" fmla="*/ 0 w 10000"/>
              <a:gd name="connsiteY3" fmla="*/ 9994 h 10000"/>
              <a:gd name="connsiteX4" fmla="*/ 9995 w 10000"/>
              <a:gd name="connsiteY4" fmla="*/ 10000 h 10000"/>
              <a:gd name="connsiteX5" fmla="*/ 9998 w 10000"/>
              <a:gd name="connsiteY5" fmla="*/ 6152 h 10000"/>
              <a:gd name="connsiteX6" fmla="*/ 10000 w 10000"/>
              <a:gd name="connsiteY6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0" h="10000">
                <a:moveTo>
                  <a:pt x="10000" y="0"/>
                </a:moveTo>
                <a:lnTo>
                  <a:pt x="0" y="0"/>
                </a:lnTo>
                <a:cubicBezTo>
                  <a:pt x="62" y="1674"/>
                  <a:pt x="124" y="3347"/>
                  <a:pt x="189" y="5021"/>
                </a:cubicBezTo>
                <a:cubicBezTo>
                  <a:pt x="124" y="6679"/>
                  <a:pt x="62" y="8336"/>
                  <a:pt x="0" y="9994"/>
                </a:cubicBezTo>
                <a:lnTo>
                  <a:pt x="9995" y="10000"/>
                </a:lnTo>
                <a:cubicBezTo>
                  <a:pt x="9993" y="8184"/>
                  <a:pt x="9998" y="8051"/>
                  <a:pt x="9998" y="6152"/>
                </a:cubicBezTo>
                <a:cubicBezTo>
                  <a:pt x="9996" y="3296"/>
                  <a:pt x="10001" y="2674"/>
                  <a:pt x="1000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30" name="Freeform 11"/>
          <p:cNvSpPr>
            <a:spLocks/>
          </p:cNvSpPr>
          <p:nvPr userDrawn="1"/>
        </p:nvSpPr>
        <p:spPr bwMode="auto">
          <a:xfrm>
            <a:off x="310766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#本节概述和学习目标(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0"/>
          </p:nvPr>
        </p:nvSpPr>
        <p:spPr>
          <a:xfrm>
            <a:off x="912285" y="1233487"/>
            <a:ext cx="10560049" cy="4680000"/>
          </a:xfrm>
        </p:spPr>
        <p:txBody>
          <a:bodyPr/>
          <a:lstStyle>
            <a:lvl1pPr algn="just">
              <a:defRPr>
                <a:latin typeface="+mn-ea"/>
                <a:ea typeface="+mn-ea"/>
                <a:cs typeface="Arial" panose="020B0604020202020204" pitchFamily="34" charset="0"/>
              </a:defRPr>
            </a:lvl1pPr>
            <a:lvl2pPr algn="just">
              <a:defRPr>
                <a:latin typeface="+mn-ea"/>
                <a:ea typeface="+mn-ea"/>
                <a:cs typeface="Arial" panose="020B0604020202020204" pitchFamily="34" charset="0"/>
              </a:defRPr>
            </a:lvl2pPr>
            <a:lvl3pPr algn="just">
              <a:defRPr>
                <a:latin typeface="+mn-ea"/>
                <a:ea typeface="+mn-ea"/>
                <a:cs typeface="Arial" panose="020B0604020202020204" pitchFamily="34" charset="0"/>
              </a:defRPr>
            </a:lvl3pPr>
            <a:lvl4pPr algn="just">
              <a:defRPr>
                <a:latin typeface="+mn-ea"/>
                <a:ea typeface="+mn-ea"/>
                <a:cs typeface="Arial" panose="020B0604020202020204" pitchFamily="34" charset="0"/>
              </a:defRPr>
            </a:lvl4pPr>
            <a:lvl5pPr algn="just">
              <a:defRPr>
                <a:latin typeface="+mn-ea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TextBox 10">
            <a:extLst>
              <a:ext uri="{FF2B5EF4-FFF2-40B4-BE49-F238E27FC236}">
                <a16:creationId xmlns:a16="http://schemas.microsoft.com/office/drawing/2014/main" xmlns="" id="{18ED692C-39CB-4AC0-81F6-D21CDD086EE4}"/>
              </a:ext>
            </a:extLst>
          </p:cNvPr>
          <p:cNvSpPr txBox="1"/>
          <p:nvPr userDrawn="1"/>
        </p:nvSpPr>
        <p:spPr bwMode="auto">
          <a:xfrm>
            <a:off x="1595500" y="408779"/>
            <a:ext cx="9829738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7" rIns="99980" bIns="49987" rtlCol="0">
            <a:spAutoFit/>
          </a:bodyPr>
          <a:lstStyle/>
          <a:p>
            <a:pPr defTabSz="1001624" eaLnBrk="0" hangingPunct="0"/>
            <a:r>
              <a:rPr lang="zh-CN" altLang="en-US" sz="3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itchFamily="34" charset="0"/>
              </a:rPr>
              <a:t>本节概述和学习目标</a:t>
            </a:r>
            <a:endParaRPr lang="zh-CN" altLang="en-US" sz="35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9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0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587388" y="505779"/>
            <a:ext cx="374708" cy="445558"/>
            <a:chOff x="-1647825" y="2492375"/>
            <a:chExt cx="1947863" cy="2316163"/>
          </a:xfrm>
          <a:solidFill>
            <a:schemeClr val="bg1"/>
          </a:solidFill>
        </p:grpSpPr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-1647825" y="2492375"/>
              <a:ext cx="1947863" cy="2316163"/>
            </a:xfrm>
            <a:custGeom>
              <a:avLst/>
              <a:gdLst>
                <a:gd name="T0" fmla="*/ 301 w 2739"/>
                <a:gd name="T1" fmla="*/ 181 h 3258"/>
                <a:gd name="T2" fmla="*/ 182 w 2739"/>
                <a:gd name="T3" fmla="*/ 301 h 3258"/>
                <a:gd name="T4" fmla="*/ 182 w 2739"/>
                <a:gd name="T5" fmla="*/ 2955 h 3258"/>
                <a:gd name="T6" fmla="*/ 262 w 2739"/>
                <a:gd name="T7" fmla="*/ 3068 h 3258"/>
                <a:gd name="T8" fmla="*/ 863 w 2739"/>
                <a:gd name="T9" fmla="*/ 2756 h 3258"/>
                <a:gd name="T10" fmla="*/ 1377 w 2739"/>
                <a:gd name="T11" fmla="*/ 3046 h 3258"/>
                <a:gd name="T12" fmla="*/ 1950 w 2739"/>
                <a:gd name="T13" fmla="*/ 2756 h 3258"/>
                <a:gd name="T14" fmla="*/ 2482 w 2739"/>
                <a:gd name="T15" fmla="*/ 3066 h 3258"/>
                <a:gd name="T16" fmla="*/ 2557 w 2739"/>
                <a:gd name="T17" fmla="*/ 2955 h 3258"/>
                <a:gd name="T18" fmla="*/ 2557 w 2739"/>
                <a:gd name="T19" fmla="*/ 301 h 3258"/>
                <a:gd name="T20" fmla="*/ 2438 w 2739"/>
                <a:gd name="T21" fmla="*/ 181 h 3258"/>
                <a:gd name="T22" fmla="*/ 301 w 2739"/>
                <a:gd name="T23" fmla="*/ 181 h 3258"/>
                <a:gd name="T24" fmla="*/ 2449 w 2739"/>
                <a:gd name="T25" fmla="*/ 3258 h 3258"/>
                <a:gd name="T26" fmla="*/ 1944 w 2739"/>
                <a:gd name="T27" fmla="*/ 2963 h 3258"/>
                <a:gd name="T28" fmla="*/ 1372 w 2739"/>
                <a:gd name="T29" fmla="*/ 3252 h 3258"/>
                <a:gd name="T30" fmla="*/ 860 w 2739"/>
                <a:gd name="T31" fmla="*/ 2963 h 3258"/>
                <a:gd name="T32" fmla="*/ 291 w 2739"/>
                <a:gd name="T33" fmla="*/ 3257 h 3258"/>
                <a:gd name="T34" fmla="*/ 264 w 2739"/>
                <a:gd name="T35" fmla="*/ 3254 h 3258"/>
                <a:gd name="T36" fmla="*/ 0 w 2739"/>
                <a:gd name="T37" fmla="*/ 2955 h 3258"/>
                <a:gd name="T38" fmla="*/ 0 w 2739"/>
                <a:gd name="T39" fmla="*/ 301 h 3258"/>
                <a:gd name="T40" fmla="*/ 301 w 2739"/>
                <a:gd name="T41" fmla="*/ 0 h 3258"/>
                <a:gd name="T42" fmla="*/ 2438 w 2739"/>
                <a:gd name="T43" fmla="*/ 0 h 3258"/>
                <a:gd name="T44" fmla="*/ 2739 w 2739"/>
                <a:gd name="T45" fmla="*/ 301 h 3258"/>
                <a:gd name="T46" fmla="*/ 2739 w 2739"/>
                <a:gd name="T47" fmla="*/ 2955 h 3258"/>
                <a:gd name="T48" fmla="*/ 2480 w 2739"/>
                <a:gd name="T49" fmla="*/ 3253 h 3258"/>
                <a:gd name="T50" fmla="*/ 2449 w 2739"/>
                <a:gd name="T51" fmla="*/ 3258 h 3258"/>
                <a:gd name="T52" fmla="*/ 2449 w 2739"/>
                <a:gd name="T53" fmla="*/ 3258 h 3258"/>
                <a:gd name="T54" fmla="*/ 2449 w 2739"/>
                <a:gd name="T55" fmla="*/ 3258 h 3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739" h="3258">
                  <a:moveTo>
                    <a:pt x="301" y="181"/>
                  </a:moveTo>
                  <a:cubicBezTo>
                    <a:pt x="235" y="182"/>
                    <a:pt x="182" y="235"/>
                    <a:pt x="182" y="301"/>
                  </a:cubicBezTo>
                  <a:cubicBezTo>
                    <a:pt x="182" y="2955"/>
                    <a:pt x="182" y="2955"/>
                    <a:pt x="182" y="2955"/>
                  </a:cubicBezTo>
                  <a:cubicBezTo>
                    <a:pt x="182" y="3007"/>
                    <a:pt x="215" y="3052"/>
                    <a:pt x="262" y="3068"/>
                  </a:cubicBezTo>
                  <a:cubicBezTo>
                    <a:pt x="863" y="2756"/>
                    <a:pt x="863" y="2756"/>
                    <a:pt x="863" y="2756"/>
                  </a:cubicBezTo>
                  <a:cubicBezTo>
                    <a:pt x="1377" y="3046"/>
                    <a:pt x="1377" y="3046"/>
                    <a:pt x="1377" y="3046"/>
                  </a:cubicBezTo>
                  <a:cubicBezTo>
                    <a:pt x="1950" y="2756"/>
                    <a:pt x="1950" y="2756"/>
                    <a:pt x="1950" y="2756"/>
                  </a:cubicBezTo>
                  <a:cubicBezTo>
                    <a:pt x="2482" y="3066"/>
                    <a:pt x="2482" y="3066"/>
                    <a:pt x="2482" y="3066"/>
                  </a:cubicBezTo>
                  <a:cubicBezTo>
                    <a:pt x="2527" y="3048"/>
                    <a:pt x="2557" y="3004"/>
                    <a:pt x="2557" y="2955"/>
                  </a:cubicBezTo>
                  <a:cubicBezTo>
                    <a:pt x="2557" y="301"/>
                    <a:pt x="2557" y="301"/>
                    <a:pt x="2557" y="301"/>
                  </a:cubicBezTo>
                  <a:cubicBezTo>
                    <a:pt x="2557" y="235"/>
                    <a:pt x="2504" y="182"/>
                    <a:pt x="2438" y="181"/>
                  </a:cubicBezTo>
                  <a:lnTo>
                    <a:pt x="301" y="181"/>
                  </a:lnTo>
                  <a:close/>
                  <a:moveTo>
                    <a:pt x="2449" y="3258"/>
                  </a:moveTo>
                  <a:cubicBezTo>
                    <a:pt x="1944" y="2963"/>
                    <a:pt x="1944" y="2963"/>
                    <a:pt x="1944" y="2963"/>
                  </a:cubicBezTo>
                  <a:cubicBezTo>
                    <a:pt x="1372" y="3252"/>
                    <a:pt x="1372" y="3252"/>
                    <a:pt x="1372" y="3252"/>
                  </a:cubicBezTo>
                  <a:cubicBezTo>
                    <a:pt x="860" y="2963"/>
                    <a:pt x="860" y="2963"/>
                    <a:pt x="860" y="2963"/>
                  </a:cubicBezTo>
                  <a:cubicBezTo>
                    <a:pt x="291" y="3257"/>
                    <a:pt x="291" y="3257"/>
                    <a:pt x="291" y="3257"/>
                  </a:cubicBezTo>
                  <a:cubicBezTo>
                    <a:pt x="264" y="3254"/>
                    <a:pt x="264" y="3254"/>
                    <a:pt x="264" y="3254"/>
                  </a:cubicBezTo>
                  <a:cubicBezTo>
                    <a:pt x="113" y="3235"/>
                    <a:pt x="0" y="3107"/>
                    <a:pt x="0" y="2955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135"/>
                    <a:pt x="135" y="0"/>
                    <a:pt x="301" y="0"/>
                  </a:cubicBezTo>
                  <a:cubicBezTo>
                    <a:pt x="2438" y="0"/>
                    <a:pt x="2438" y="0"/>
                    <a:pt x="2438" y="0"/>
                  </a:cubicBezTo>
                  <a:cubicBezTo>
                    <a:pt x="2604" y="0"/>
                    <a:pt x="2739" y="135"/>
                    <a:pt x="2739" y="301"/>
                  </a:cubicBezTo>
                  <a:cubicBezTo>
                    <a:pt x="2739" y="2955"/>
                    <a:pt x="2739" y="2955"/>
                    <a:pt x="2739" y="2955"/>
                  </a:cubicBezTo>
                  <a:cubicBezTo>
                    <a:pt x="2739" y="3105"/>
                    <a:pt x="2628" y="3233"/>
                    <a:pt x="2480" y="3253"/>
                  </a:cubicBezTo>
                  <a:lnTo>
                    <a:pt x="2449" y="3258"/>
                  </a:lnTo>
                  <a:close/>
                  <a:moveTo>
                    <a:pt x="2449" y="3258"/>
                  </a:moveTo>
                  <a:cubicBezTo>
                    <a:pt x="2449" y="3258"/>
                    <a:pt x="2449" y="3258"/>
                    <a:pt x="2449" y="325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Freeform 7"/>
            <p:cNvSpPr>
              <a:spLocks noEditPoints="1"/>
            </p:cNvSpPr>
            <p:nvPr/>
          </p:nvSpPr>
          <p:spPr bwMode="auto">
            <a:xfrm>
              <a:off x="-1155700" y="2941638"/>
              <a:ext cx="963613" cy="893763"/>
            </a:xfrm>
            <a:custGeom>
              <a:avLst/>
              <a:gdLst>
                <a:gd name="T0" fmla="*/ 1267 w 1353"/>
                <a:gd name="T1" fmla="*/ 182 h 1256"/>
                <a:gd name="T2" fmla="*/ 87 w 1353"/>
                <a:gd name="T3" fmla="*/ 182 h 1256"/>
                <a:gd name="T4" fmla="*/ 0 w 1353"/>
                <a:gd name="T5" fmla="*/ 91 h 1256"/>
                <a:gd name="T6" fmla="*/ 87 w 1353"/>
                <a:gd name="T7" fmla="*/ 0 h 1256"/>
                <a:gd name="T8" fmla="*/ 1267 w 1353"/>
                <a:gd name="T9" fmla="*/ 0 h 1256"/>
                <a:gd name="T10" fmla="*/ 1353 w 1353"/>
                <a:gd name="T11" fmla="*/ 91 h 1256"/>
                <a:gd name="T12" fmla="*/ 1267 w 1353"/>
                <a:gd name="T13" fmla="*/ 182 h 1256"/>
                <a:gd name="T14" fmla="*/ 1267 w 1353"/>
                <a:gd name="T15" fmla="*/ 719 h 1256"/>
                <a:gd name="T16" fmla="*/ 87 w 1353"/>
                <a:gd name="T17" fmla="*/ 719 h 1256"/>
                <a:gd name="T18" fmla="*/ 0 w 1353"/>
                <a:gd name="T19" fmla="*/ 628 h 1256"/>
                <a:gd name="T20" fmla="*/ 87 w 1353"/>
                <a:gd name="T21" fmla="*/ 537 h 1256"/>
                <a:gd name="T22" fmla="*/ 1267 w 1353"/>
                <a:gd name="T23" fmla="*/ 537 h 1256"/>
                <a:gd name="T24" fmla="*/ 1353 w 1353"/>
                <a:gd name="T25" fmla="*/ 628 h 1256"/>
                <a:gd name="T26" fmla="*/ 1267 w 1353"/>
                <a:gd name="T27" fmla="*/ 719 h 1256"/>
                <a:gd name="T28" fmla="*/ 1267 w 1353"/>
                <a:gd name="T29" fmla="*/ 1256 h 1256"/>
                <a:gd name="T30" fmla="*/ 87 w 1353"/>
                <a:gd name="T31" fmla="*/ 1256 h 1256"/>
                <a:gd name="T32" fmla="*/ 1 w 1353"/>
                <a:gd name="T33" fmla="*/ 1165 h 1256"/>
                <a:gd name="T34" fmla="*/ 87 w 1353"/>
                <a:gd name="T35" fmla="*/ 1075 h 1256"/>
                <a:gd name="T36" fmla="*/ 1267 w 1353"/>
                <a:gd name="T37" fmla="*/ 1075 h 1256"/>
                <a:gd name="T38" fmla="*/ 1352 w 1353"/>
                <a:gd name="T39" fmla="*/ 1165 h 1256"/>
                <a:gd name="T40" fmla="*/ 1267 w 1353"/>
                <a:gd name="T41" fmla="*/ 1256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53" h="1256">
                  <a:moveTo>
                    <a:pt x="1267" y="182"/>
                  </a:moveTo>
                  <a:cubicBezTo>
                    <a:pt x="87" y="182"/>
                    <a:pt x="87" y="182"/>
                    <a:pt x="87" y="182"/>
                  </a:cubicBezTo>
                  <a:cubicBezTo>
                    <a:pt x="38" y="180"/>
                    <a:pt x="0" y="140"/>
                    <a:pt x="0" y="91"/>
                  </a:cubicBezTo>
                  <a:cubicBezTo>
                    <a:pt x="0" y="42"/>
                    <a:pt x="38" y="2"/>
                    <a:pt x="87" y="0"/>
                  </a:cubicBezTo>
                  <a:cubicBezTo>
                    <a:pt x="1267" y="0"/>
                    <a:pt x="1267" y="0"/>
                    <a:pt x="1267" y="0"/>
                  </a:cubicBezTo>
                  <a:cubicBezTo>
                    <a:pt x="1315" y="2"/>
                    <a:pt x="1353" y="42"/>
                    <a:pt x="1353" y="91"/>
                  </a:cubicBezTo>
                  <a:cubicBezTo>
                    <a:pt x="1353" y="140"/>
                    <a:pt x="1315" y="180"/>
                    <a:pt x="1267" y="182"/>
                  </a:cubicBezTo>
                  <a:moveTo>
                    <a:pt x="1267" y="719"/>
                  </a:moveTo>
                  <a:cubicBezTo>
                    <a:pt x="87" y="719"/>
                    <a:pt x="87" y="719"/>
                    <a:pt x="87" y="719"/>
                  </a:cubicBezTo>
                  <a:cubicBezTo>
                    <a:pt x="38" y="717"/>
                    <a:pt x="0" y="677"/>
                    <a:pt x="0" y="628"/>
                  </a:cubicBezTo>
                  <a:cubicBezTo>
                    <a:pt x="0" y="580"/>
                    <a:pt x="38" y="540"/>
                    <a:pt x="87" y="537"/>
                  </a:cubicBezTo>
                  <a:cubicBezTo>
                    <a:pt x="1267" y="537"/>
                    <a:pt x="1267" y="537"/>
                    <a:pt x="1267" y="537"/>
                  </a:cubicBezTo>
                  <a:cubicBezTo>
                    <a:pt x="1315" y="540"/>
                    <a:pt x="1353" y="580"/>
                    <a:pt x="1353" y="628"/>
                  </a:cubicBezTo>
                  <a:cubicBezTo>
                    <a:pt x="1353" y="677"/>
                    <a:pt x="1315" y="717"/>
                    <a:pt x="1267" y="719"/>
                  </a:cubicBezTo>
                  <a:moveTo>
                    <a:pt x="1267" y="1256"/>
                  </a:moveTo>
                  <a:cubicBezTo>
                    <a:pt x="87" y="1256"/>
                    <a:pt x="87" y="1256"/>
                    <a:pt x="87" y="1256"/>
                  </a:cubicBezTo>
                  <a:cubicBezTo>
                    <a:pt x="39" y="1253"/>
                    <a:pt x="1" y="1213"/>
                    <a:pt x="1" y="1165"/>
                  </a:cubicBezTo>
                  <a:cubicBezTo>
                    <a:pt x="1" y="1117"/>
                    <a:pt x="39" y="1077"/>
                    <a:pt x="87" y="1075"/>
                  </a:cubicBezTo>
                  <a:cubicBezTo>
                    <a:pt x="1267" y="1075"/>
                    <a:pt x="1267" y="1075"/>
                    <a:pt x="1267" y="1075"/>
                  </a:cubicBezTo>
                  <a:cubicBezTo>
                    <a:pt x="1314" y="1077"/>
                    <a:pt x="1352" y="1117"/>
                    <a:pt x="1352" y="1165"/>
                  </a:cubicBezTo>
                  <a:cubicBezTo>
                    <a:pt x="1352" y="1213"/>
                    <a:pt x="1314" y="1253"/>
                    <a:pt x="1267" y="125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663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#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94800" y="410400"/>
            <a:ext cx="9831600" cy="640800"/>
          </a:xfrm>
        </p:spPr>
        <p:txBody>
          <a:bodyPr lIns="100800" tIns="50400" rIns="100800" bIns="50400" anchor="t" anchorCtr="0"/>
          <a:lstStyle>
            <a:lvl1pPr>
              <a:defRPr b="1">
                <a:latin typeface="+mn-ea"/>
                <a:ea typeface="+mn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4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5" name="组合 4"/>
          <p:cNvGrpSpPr/>
          <p:nvPr userDrawn="1"/>
        </p:nvGrpSpPr>
        <p:grpSpPr>
          <a:xfrm>
            <a:off x="587388" y="505779"/>
            <a:ext cx="374708" cy="445558"/>
            <a:chOff x="-1647825" y="2492375"/>
            <a:chExt cx="1947863" cy="2316163"/>
          </a:xfrm>
          <a:solidFill>
            <a:schemeClr val="bg1"/>
          </a:solidFill>
        </p:grpSpPr>
        <p:sp>
          <p:nvSpPr>
            <p:cNvPr id="6" name="Freeform 6"/>
            <p:cNvSpPr>
              <a:spLocks noEditPoints="1"/>
            </p:cNvSpPr>
            <p:nvPr/>
          </p:nvSpPr>
          <p:spPr bwMode="auto">
            <a:xfrm>
              <a:off x="-1647825" y="2492375"/>
              <a:ext cx="1947863" cy="2316163"/>
            </a:xfrm>
            <a:custGeom>
              <a:avLst/>
              <a:gdLst>
                <a:gd name="T0" fmla="*/ 301 w 2739"/>
                <a:gd name="T1" fmla="*/ 181 h 3258"/>
                <a:gd name="T2" fmla="*/ 182 w 2739"/>
                <a:gd name="T3" fmla="*/ 301 h 3258"/>
                <a:gd name="T4" fmla="*/ 182 w 2739"/>
                <a:gd name="T5" fmla="*/ 2955 h 3258"/>
                <a:gd name="T6" fmla="*/ 262 w 2739"/>
                <a:gd name="T7" fmla="*/ 3068 h 3258"/>
                <a:gd name="T8" fmla="*/ 863 w 2739"/>
                <a:gd name="T9" fmla="*/ 2756 h 3258"/>
                <a:gd name="T10" fmla="*/ 1377 w 2739"/>
                <a:gd name="T11" fmla="*/ 3046 h 3258"/>
                <a:gd name="T12" fmla="*/ 1950 w 2739"/>
                <a:gd name="T13" fmla="*/ 2756 h 3258"/>
                <a:gd name="T14" fmla="*/ 2482 w 2739"/>
                <a:gd name="T15" fmla="*/ 3066 h 3258"/>
                <a:gd name="T16" fmla="*/ 2557 w 2739"/>
                <a:gd name="T17" fmla="*/ 2955 h 3258"/>
                <a:gd name="T18" fmla="*/ 2557 w 2739"/>
                <a:gd name="T19" fmla="*/ 301 h 3258"/>
                <a:gd name="T20" fmla="*/ 2438 w 2739"/>
                <a:gd name="T21" fmla="*/ 181 h 3258"/>
                <a:gd name="T22" fmla="*/ 301 w 2739"/>
                <a:gd name="T23" fmla="*/ 181 h 3258"/>
                <a:gd name="T24" fmla="*/ 2449 w 2739"/>
                <a:gd name="T25" fmla="*/ 3258 h 3258"/>
                <a:gd name="T26" fmla="*/ 1944 w 2739"/>
                <a:gd name="T27" fmla="*/ 2963 h 3258"/>
                <a:gd name="T28" fmla="*/ 1372 w 2739"/>
                <a:gd name="T29" fmla="*/ 3252 h 3258"/>
                <a:gd name="T30" fmla="*/ 860 w 2739"/>
                <a:gd name="T31" fmla="*/ 2963 h 3258"/>
                <a:gd name="T32" fmla="*/ 291 w 2739"/>
                <a:gd name="T33" fmla="*/ 3257 h 3258"/>
                <a:gd name="T34" fmla="*/ 264 w 2739"/>
                <a:gd name="T35" fmla="*/ 3254 h 3258"/>
                <a:gd name="T36" fmla="*/ 0 w 2739"/>
                <a:gd name="T37" fmla="*/ 2955 h 3258"/>
                <a:gd name="T38" fmla="*/ 0 w 2739"/>
                <a:gd name="T39" fmla="*/ 301 h 3258"/>
                <a:gd name="T40" fmla="*/ 301 w 2739"/>
                <a:gd name="T41" fmla="*/ 0 h 3258"/>
                <a:gd name="T42" fmla="*/ 2438 w 2739"/>
                <a:gd name="T43" fmla="*/ 0 h 3258"/>
                <a:gd name="T44" fmla="*/ 2739 w 2739"/>
                <a:gd name="T45" fmla="*/ 301 h 3258"/>
                <a:gd name="T46" fmla="*/ 2739 w 2739"/>
                <a:gd name="T47" fmla="*/ 2955 h 3258"/>
                <a:gd name="T48" fmla="*/ 2480 w 2739"/>
                <a:gd name="T49" fmla="*/ 3253 h 3258"/>
                <a:gd name="T50" fmla="*/ 2449 w 2739"/>
                <a:gd name="T51" fmla="*/ 3258 h 3258"/>
                <a:gd name="T52" fmla="*/ 2449 w 2739"/>
                <a:gd name="T53" fmla="*/ 3258 h 3258"/>
                <a:gd name="T54" fmla="*/ 2449 w 2739"/>
                <a:gd name="T55" fmla="*/ 3258 h 3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739" h="3258">
                  <a:moveTo>
                    <a:pt x="301" y="181"/>
                  </a:moveTo>
                  <a:cubicBezTo>
                    <a:pt x="235" y="182"/>
                    <a:pt x="182" y="235"/>
                    <a:pt x="182" y="301"/>
                  </a:cubicBezTo>
                  <a:cubicBezTo>
                    <a:pt x="182" y="2955"/>
                    <a:pt x="182" y="2955"/>
                    <a:pt x="182" y="2955"/>
                  </a:cubicBezTo>
                  <a:cubicBezTo>
                    <a:pt x="182" y="3007"/>
                    <a:pt x="215" y="3052"/>
                    <a:pt x="262" y="3068"/>
                  </a:cubicBezTo>
                  <a:cubicBezTo>
                    <a:pt x="863" y="2756"/>
                    <a:pt x="863" y="2756"/>
                    <a:pt x="863" y="2756"/>
                  </a:cubicBezTo>
                  <a:cubicBezTo>
                    <a:pt x="1377" y="3046"/>
                    <a:pt x="1377" y="3046"/>
                    <a:pt x="1377" y="3046"/>
                  </a:cubicBezTo>
                  <a:cubicBezTo>
                    <a:pt x="1950" y="2756"/>
                    <a:pt x="1950" y="2756"/>
                    <a:pt x="1950" y="2756"/>
                  </a:cubicBezTo>
                  <a:cubicBezTo>
                    <a:pt x="2482" y="3066"/>
                    <a:pt x="2482" y="3066"/>
                    <a:pt x="2482" y="3066"/>
                  </a:cubicBezTo>
                  <a:cubicBezTo>
                    <a:pt x="2527" y="3048"/>
                    <a:pt x="2557" y="3004"/>
                    <a:pt x="2557" y="2955"/>
                  </a:cubicBezTo>
                  <a:cubicBezTo>
                    <a:pt x="2557" y="301"/>
                    <a:pt x="2557" y="301"/>
                    <a:pt x="2557" y="301"/>
                  </a:cubicBezTo>
                  <a:cubicBezTo>
                    <a:pt x="2557" y="235"/>
                    <a:pt x="2504" y="182"/>
                    <a:pt x="2438" y="181"/>
                  </a:cubicBezTo>
                  <a:lnTo>
                    <a:pt x="301" y="181"/>
                  </a:lnTo>
                  <a:close/>
                  <a:moveTo>
                    <a:pt x="2449" y="3258"/>
                  </a:moveTo>
                  <a:cubicBezTo>
                    <a:pt x="1944" y="2963"/>
                    <a:pt x="1944" y="2963"/>
                    <a:pt x="1944" y="2963"/>
                  </a:cubicBezTo>
                  <a:cubicBezTo>
                    <a:pt x="1372" y="3252"/>
                    <a:pt x="1372" y="3252"/>
                    <a:pt x="1372" y="3252"/>
                  </a:cubicBezTo>
                  <a:cubicBezTo>
                    <a:pt x="860" y="2963"/>
                    <a:pt x="860" y="2963"/>
                    <a:pt x="860" y="2963"/>
                  </a:cubicBezTo>
                  <a:cubicBezTo>
                    <a:pt x="291" y="3257"/>
                    <a:pt x="291" y="3257"/>
                    <a:pt x="291" y="3257"/>
                  </a:cubicBezTo>
                  <a:cubicBezTo>
                    <a:pt x="264" y="3254"/>
                    <a:pt x="264" y="3254"/>
                    <a:pt x="264" y="3254"/>
                  </a:cubicBezTo>
                  <a:cubicBezTo>
                    <a:pt x="113" y="3235"/>
                    <a:pt x="0" y="3107"/>
                    <a:pt x="0" y="2955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135"/>
                    <a:pt x="135" y="0"/>
                    <a:pt x="301" y="0"/>
                  </a:cubicBezTo>
                  <a:cubicBezTo>
                    <a:pt x="2438" y="0"/>
                    <a:pt x="2438" y="0"/>
                    <a:pt x="2438" y="0"/>
                  </a:cubicBezTo>
                  <a:cubicBezTo>
                    <a:pt x="2604" y="0"/>
                    <a:pt x="2739" y="135"/>
                    <a:pt x="2739" y="301"/>
                  </a:cubicBezTo>
                  <a:cubicBezTo>
                    <a:pt x="2739" y="2955"/>
                    <a:pt x="2739" y="2955"/>
                    <a:pt x="2739" y="2955"/>
                  </a:cubicBezTo>
                  <a:cubicBezTo>
                    <a:pt x="2739" y="3105"/>
                    <a:pt x="2628" y="3233"/>
                    <a:pt x="2480" y="3253"/>
                  </a:cubicBezTo>
                  <a:lnTo>
                    <a:pt x="2449" y="3258"/>
                  </a:lnTo>
                  <a:close/>
                  <a:moveTo>
                    <a:pt x="2449" y="3258"/>
                  </a:moveTo>
                  <a:cubicBezTo>
                    <a:pt x="2449" y="3258"/>
                    <a:pt x="2449" y="3258"/>
                    <a:pt x="2449" y="325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7" name="Freeform 7"/>
            <p:cNvSpPr>
              <a:spLocks noEditPoints="1"/>
            </p:cNvSpPr>
            <p:nvPr/>
          </p:nvSpPr>
          <p:spPr bwMode="auto">
            <a:xfrm>
              <a:off x="-1155700" y="2941638"/>
              <a:ext cx="963613" cy="893763"/>
            </a:xfrm>
            <a:custGeom>
              <a:avLst/>
              <a:gdLst>
                <a:gd name="T0" fmla="*/ 1267 w 1353"/>
                <a:gd name="T1" fmla="*/ 182 h 1256"/>
                <a:gd name="T2" fmla="*/ 87 w 1353"/>
                <a:gd name="T3" fmla="*/ 182 h 1256"/>
                <a:gd name="T4" fmla="*/ 0 w 1353"/>
                <a:gd name="T5" fmla="*/ 91 h 1256"/>
                <a:gd name="T6" fmla="*/ 87 w 1353"/>
                <a:gd name="T7" fmla="*/ 0 h 1256"/>
                <a:gd name="T8" fmla="*/ 1267 w 1353"/>
                <a:gd name="T9" fmla="*/ 0 h 1256"/>
                <a:gd name="T10" fmla="*/ 1353 w 1353"/>
                <a:gd name="T11" fmla="*/ 91 h 1256"/>
                <a:gd name="T12" fmla="*/ 1267 w 1353"/>
                <a:gd name="T13" fmla="*/ 182 h 1256"/>
                <a:gd name="T14" fmla="*/ 1267 w 1353"/>
                <a:gd name="T15" fmla="*/ 719 h 1256"/>
                <a:gd name="T16" fmla="*/ 87 w 1353"/>
                <a:gd name="T17" fmla="*/ 719 h 1256"/>
                <a:gd name="T18" fmla="*/ 0 w 1353"/>
                <a:gd name="T19" fmla="*/ 628 h 1256"/>
                <a:gd name="T20" fmla="*/ 87 w 1353"/>
                <a:gd name="T21" fmla="*/ 537 h 1256"/>
                <a:gd name="T22" fmla="*/ 1267 w 1353"/>
                <a:gd name="T23" fmla="*/ 537 h 1256"/>
                <a:gd name="T24" fmla="*/ 1353 w 1353"/>
                <a:gd name="T25" fmla="*/ 628 h 1256"/>
                <a:gd name="T26" fmla="*/ 1267 w 1353"/>
                <a:gd name="T27" fmla="*/ 719 h 1256"/>
                <a:gd name="T28" fmla="*/ 1267 w 1353"/>
                <a:gd name="T29" fmla="*/ 1256 h 1256"/>
                <a:gd name="T30" fmla="*/ 87 w 1353"/>
                <a:gd name="T31" fmla="*/ 1256 h 1256"/>
                <a:gd name="T32" fmla="*/ 1 w 1353"/>
                <a:gd name="T33" fmla="*/ 1165 h 1256"/>
                <a:gd name="T34" fmla="*/ 87 w 1353"/>
                <a:gd name="T35" fmla="*/ 1075 h 1256"/>
                <a:gd name="T36" fmla="*/ 1267 w 1353"/>
                <a:gd name="T37" fmla="*/ 1075 h 1256"/>
                <a:gd name="T38" fmla="*/ 1352 w 1353"/>
                <a:gd name="T39" fmla="*/ 1165 h 1256"/>
                <a:gd name="T40" fmla="*/ 1267 w 1353"/>
                <a:gd name="T41" fmla="*/ 1256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53" h="1256">
                  <a:moveTo>
                    <a:pt x="1267" y="182"/>
                  </a:moveTo>
                  <a:cubicBezTo>
                    <a:pt x="87" y="182"/>
                    <a:pt x="87" y="182"/>
                    <a:pt x="87" y="182"/>
                  </a:cubicBezTo>
                  <a:cubicBezTo>
                    <a:pt x="38" y="180"/>
                    <a:pt x="0" y="140"/>
                    <a:pt x="0" y="91"/>
                  </a:cubicBezTo>
                  <a:cubicBezTo>
                    <a:pt x="0" y="42"/>
                    <a:pt x="38" y="2"/>
                    <a:pt x="87" y="0"/>
                  </a:cubicBezTo>
                  <a:cubicBezTo>
                    <a:pt x="1267" y="0"/>
                    <a:pt x="1267" y="0"/>
                    <a:pt x="1267" y="0"/>
                  </a:cubicBezTo>
                  <a:cubicBezTo>
                    <a:pt x="1315" y="2"/>
                    <a:pt x="1353" y="42"/>
                    <a:pt x="1353" y="91"/>
                  </a:cubicBezTo>
                  <a:cubicBezTo>
                    <a:pt x="1353" y="140"/>
                    <a:pt x="1315" y="180"/>
                    <a:pt x="1267" y="182"/>
                  </a:cubicBezTo>
                  <a:moveTo>
                    <a:pt x="1267" y="719"/>
                  </a:moveTo>
                  <a:cubicBezTo>
                    <a:pt x="87" y="719"/>
                    <a:pt x="87" y="719"/>
                    <a:pt x="87" y="719"/>
                  </a:cubicBezTo>
                  <a:cubicBezTo>
                    <a:pt x="38" y="717"/>
                    <a:pt x="0" y="677"/>
                    <a:pt x="0" y="628"/>
                  </a:cubicBezTo>
                  <a:cubicBezTo>
                    <a:pt x="0" y="580"/>
                    <a:pt x="38" y="540"/>
                    <a:pt x="87" y="537"/>
                  </a:cubicBezTo>
                  <a:cubicBezTo>
                    <a:pt x="1267" y="537"/>
                    <a:pt x="1267" y="537"/>
                    <a:pt x="1267" y="537"/>
                  </a:cubicBezTo>
                  <a:cubicBezTo>
                    <a:pt x="1315" y="540"/>
                    <a:pt x="1353" y="580"/>
                    <a:pt x="1353" y="628"/>
                  </a:cubicBezTo>
                  <a:cubicBezTo>
                    <a:pt x="1353" y="677"/>
                    <a:pt x="1315" y="717"/>
                    <a:pt x="1267" y="719"/>
                  </a:cubicBezTo>
                  <a:moveTo>
                    <a:pt x="1267" y="1256"/>
                  </a:moveTo>
                  <a:cubicBezTo>
                    <a:pt x="87" y="1256"/>
                    <a:pt x="87" y="1256"/>
                    <a:pt x="87" y="1256"/>
                  </a:cubicBezTo>
                  <a:cubicBezTo>
                    <a:pt x="39" y="1253"/>
                    <a:pt x="1" y="1213"/>
                    <a:pt x="1" y="1165"/>
                  </a:cubicBezTo>
                  <a:cubicBezTo>
                    <a:pt x="1" y="1117"/>
                    <a:pt x="39" y="1077"/>
                    <a:pt x="87" y="1075"/>
                  </a:cubicBezTo>
                  <a:cubicBezTo>
                    <a:pt x="1267" y="1075"/>
                    <a:pt x="1267" y="1075"/>
                    <a:pt x="1267" y="1075"/>
                  </a:cubicBezTo>
                  <a:cubicBezTo>
                    <a:pt x="1314" y="1077"/>
                    <a:pt x="1352" y="1117"/>
                    <a:pt x="1352" y="1165"/>
                  </a:cubicBezTo>
                  <a:cubicBezTo>
                    <a:pt x="1352" y="1213"/>
                    <a:pt x="1314" y="1253"/>
                    <a:pt x="1267" y="125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sp>
        <p:nvSpPr>
          <p:cNvPr id="8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5" y="1233488"/>
            <a:ext cx="10560048" cy="4680000"/>
          </a:xfrm>
        </p:spPr>
        <p:txBody>
          <a:bodyPr/>
          <a:lstStyle>
            <a:lvl1pPr algn="just">
              <a:defRPr>
                <a:latin typeface="+mn-ea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单击此处输入文字</a:t>
            </a:r>
          </a:p>
        </p:txBody>
      </p:sp>
      <p:sp>
        <p:nvSpPr>
          <p:cNvPr id="9" name="Rectangle 5"/>
          <p:cNvSpPr>
            <a:spLocks noChangeArrowheads="1"/>
          </p:cNvSpPr>
          <p:nvPr userDrawn="1"/>
        </p:nvSpPr>
        <p:spPr bwMode="auto">
          <a:xfrm>
            <a:off x="2309233" y="-386308"/>
            <a:ext cx="321822" cy="325735"/>
          </a:xfrm>
          <a:prstGeom prst="rect">
            <a:avLst/>
          </a:prstGeom>
          <a:solidFill>
            <a:srgbClr val="F66F6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Rectangle 6"/>
          <p:cNvSpPr>
            <a:spLocks noChangeArrowheads="1"/>
          </p:cNvSpPr>
          <p:nvPr userDrawn="1"/>
        </p:nvSpPr>
        <p:spPr bwMode="auto">
          <a:xfrm>
            <a:off x="2686676" y="-386308"/>
            <a:ext cx="323779" cy="325735"/>
          </a:xfrm>
          <a:prstGeom prst="rect">
            <a:avLst/>
          </a:prstGeom>
          <a:solidFill>
            <a:srgbClr val="15B0E8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Rectangle 7"/>
          <p:cNvSpPr>
            <a:spLocks noChangeArrowheads="1"/>
          </p:cNvSpPr>
          <p:nvPr userDrawn="1"/>
        </p:nvSpPr>
        <p:spPr bwMode="auto">
          <a:xfrm>
            <a:off x="3413791" y="-386308"/>
            <a:ext cx="321822" cy="325735"/>
          </a:xfrm>
          <a:prstGeom prst="rect">
            <a:avLst/>
          </a:prstGeom>
          <a:solidFill>
            <a:srgbClr val="F7A65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" name="Rectangle 8"/>
          <p:cNvSpPr>
            <a:spLocks noChangeArrowheads="1"/>
          </p:cNvSpPr>
          <p:nvPr userDrawn="1"/>
        </p:nvSpPr>
        <p:spPr bwMode="auto">
          <a:xfrm>
            <a:off x="3791235" y="-386308"/>
            <a:ext cx="323779" cy="325735"/>
          </a:xfrm>
          <a:prstGeom prst="rect">
            <a:avLst/>
          </a:prstGeom>
          <a:solidFill>
            <a:srgbClr val="59C8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" name="Rectangle 9"/>
          <p:cNvSpPr>
            <a:spLocks noChangeArrowheads="1"/>
          </p:cNvSpPr>
          <p:nvPr userDrawn="1"/>
        </p:nvSpPr>
        <p:spPr bwMode="auto">
          <a:xfrm>
            <a:off x="4170635" y="-386308"/>
            <a:ext cx="322800" cy="325735"/>
          </a:xfrm>
          <a:prstGeom prst="rect">
            <a:avLst/>
          </a:prstGeom>
          <a:solidFill>
            <a:srgbClr val="FFDF4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Rectangle 10"/>
          <p:cNvSpPr>
            <a:spLocks noChangeArrowheads="1"/>
          </p:cNvSpPr>
          <p:nvPr userDrawn="1"/>
        </p:nvSpPr>
        <p:spPr bwMode="auto">
          <a:xfrm>
            <a:off x="4549056" y="-386308"/>
            <a:ext cx="323779" cy="325735"/>
          </a:xfrm>
          <a:prstGeom prst="rect">
            <a:avLst/>
          </a:prstGeom>
          <a:solidFill>
            <a:srgbClr val="84D0A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" name="Rectangle 5"/>
          <p:cNvSpPr>
            <a:spLocks noChangeArrowheads="1"/>
          </p:cNvSpPr>
          <p:nvPr userDrawn="1"/>
        </p:nvSpPr>
        <p:spPr bwMode="auto">
          <a:xfrm>
            <a:off x="7699" y="-386308"/>
            <a:ext cx="321822" cy="325735"/>
          </a:xfrm>
          <a:prstGeom prst="rect">
            <a:avLst/>
          </a:prstGeom>
          <a:solidFill>
            <a:srgbClr val="4154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6" name="Rectangle 5"/>
          <p:cNvSpPr>
            <a:spLocks noChangeArrowheads="1"/>
          </p:cNvSpPr>
          <p:nvPr userDrawn="1"/>
        </p:nvSpPr>
        <p:spPr bwMode="auto">
          <a:xfrm>
            <a:off x="385143" y="-386308"/>
            <a:ext cx="321822" cy="325735"/>
          </a:xfrm>
          <a:prstGeom prst="rect">
            <a:avLst/>
          </a:prstGeom>
          <a:gradFill flip="none" rotWithShape="1">
            <a:gsLst>
              <a:gs pos="0">
                <a:srgbClr val="94A5B8"/>
              </a:gs>
              <a:gs pos="100000">
                <a:srgbClr val="7A8EA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Rectangle 5"/>
          <p:cNvSpPr>
            <a:spLocks noChangeArrowheads="1"/>
          </p:cNvSpPr>
          <p:nvPr userDrawn="1"/>
        </p:nvSpPr>
        <p:spPr bwMode="auto">
          <a:xfrm>
            <a:off x="762586" y="-386308"/>
            <a:ext cx="321822" cy="325735"/>
          </a:xfrm>
          <a:prstGeom prst="rect">
            <a:avLst/>
          </a:prstGeom>
          <a:gradFill flip="none" rotWithShape="1">
            <a:gsLst>
              <a:gs pos="0">
                <a:srgbClr val="D6E5F2"/>
              </a:gs>
              <a:gs pos="100000">
                <a:srgbClr val="BFD1E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 userDrawn="1"/>
        </p:nvSpPr>
        <p:spPr>
          <a:xfrm>
            <a:off x="92980" y="-696617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087755"/>
            <a:r>
              <a:rPr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基础配色</a:t>
            </a:r>
            <a:endParaRPr lang="en-US" altLang="zh-CN" sz="1200" b="1" dirty="0">
              <a:solidFill>
                <a:schemeClr val="tx1">
                  <a:lumMod val="75000"/>
                  <a:lumOff val="2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9" name="矩形 18"/>
          <p:cNvSpPr/>
          <p:nvPr userDrawn="1"/>
        </p:nvSpPr>
        <p:spPr>
          <a:xfrm>
            <a:off x="2208540" y="-696617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087755"/>
            <a:r>
              <a:rPr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强调色一</a:t>
            </a:r>
            <a:endParaRPr lang="en-US" altLang="zh-CN" sz="1200" b="1" dirty="0">
              <a:solidFill>
                <a:schemeClr val="tx1">
                  <a:lumMod val="75000"/>
                  <a:lumOff val="2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0" name="矩形 19"/>
          <p:cNvSpPr/>
          <p:nvPr userDrawn="1"/>
        </p:nvSpPr>
        <p:spPr>
          <a:xfrm>
            <a:off x="3340336" y="-696617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087755"/>
            <a:r>
              <a:rPr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强调色</a:t>
            </a:r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二</a:t>
            </a:r>
            <a:endParaRPr lang="en-US" altLang="zh-CN" sz="1200" b="1" dirty="0">
              <a:solidFill>
                <a:schemeClr val="tx1">
                  <a:lumMod val="75000"/>
                  <a:lumOff val="2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1" name="Rectangle 5"/>
          <p:cNvSpPr>
            <a:spLocks noChangeArrowheads="1"/>
          </p:cNvSpPr>
          <p:nvPr userDrawn="1"/>
        </p:nvSpPr>
        <p:spPr bwMode="auto">
          <a:xfrm>
            <a:off x="1149850" y="-386308"/>
            <a:ext cx="321822" cy="325735"/>
          </a:xfrm>
          <a:prstGeom prst="rect">
            <a:avLst/>
          </a:prstGeom>
          <a:gradFill flip="none" rotWithShape="1">
            <a:gsLst>
              <a:gs pos="0">
                <a:srgbClr val="ECF0F2"/>
              </a:gs>
              <a:gs pos="100000">
                <a:srgbClr val="D9DEE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22" name="Rectangle 5"/>
          <p:cNvSpPr>
            <a:spLocks noChangeArrowheads="1"/>
          </p:cNvSpPr>
          <p:nvPr userDrawn="1"/>
        </p:nvSpPr>
        <p:spPr bwMode="auto">
          <a:xfrm>
            <a:off x="1527293" y="-386308"/>
            <a:ext cx="321822" cy="325735"/>
          </a:xfrm>
          <a:prstGeom prst="rect">
            <a:avLst/>
          </a:prstGeom>
          <a:gradFill flip="none" rotWithShape="1">
            <a:gsLst>
              <a:gs pos="0">
                <a:srgbClr val="EBEBEB"/>
              </a:gs>
              <a:gs pos="100000">
                <a:srgbClr val="F0F0F0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8156854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663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#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11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12" name="Freeform 12"/>
          <p:cNvSpPr>
            <a:spLocks noEditPoints="1"/>
          </p:cNvSpPr>
          <p:nvPr userDrawn="1"/>
        </p:nvSpPr>
        <p:spPr bwMode="auto">
          <a:xfrm>
            <a:off x="479376" y="474075"/>
            <a:ext cx="508162" cy="508967"/>
          </a:xfrm>
          <a:custGeom>
            <a:avLst/>
            <a:gdLst>
              <a:gd name="T0" fmla="*/ 1433 w 2867"/>
              <a:gd name="T1" fmla="*/ 0 h 2867"/>
              <a:gd name="T2" fmla="*/ 0 w 2867"/>
              <a:gd name="T3" fmla="*/ 1433 h 2867"/>
              <a:gd name="T4" fmla="*/ 1433 w 2867"/>
              <a:gd name="T5" fmla="*/ 2867 h 2867"/>
              <a:gd name="T6" fmla="*/ 2867 w 2867"/>
              <a:gd name="T7" fmla="*/ 1433 h 2867"/>
              <a:gd name="T8" fmla="*/ 1433 w 2867"/>
              <a:gd name="T9" fmla="*/ 0 h 2867"/>
              <a:gd name="T10" fmla="*/ 1433 w 2867"/>
              <a:gd name="T11" fmla="*/ 2662 h 2867"/>
              <a:gd name="T12" fmla="*/ 205 w 2867"/>
              <a:gd name="T13" fmla="*/ 1433 h 2867"/>
              <a:gd name="T14" fmla="*/ 1433 w 2867"/>
              <a:gd name="T15" fmla="*/ 205 h 2867"/>
              <a:gd name="T16" fmla="*/ 2662 w 2867"/>
              <a:gd name="T17" fmla="*/ 1433 h 2867"/>
              <a:gd name="T18" fmla="*/ 1433 w 2867"/>
              <a:gd name="T19" fmla="*/ 2662 h 2867"/>
              <a:gd name="T20" fmla="*/ 2336 w 2867"/>
              <a:gd name="T21" fmla="*/ 2066 h 2867"/>
              <a:gd name="T22" fmla="*/ 523 w 2867"/>
              <a:gd name="T23" fmla="*/ 2066 h 2867"/>
              <a:gd name="T24" fmla="*/ 976 w 2867"/>
              <a:gd name="T25" fmla="*/ 1432 h 2867"/>
              <a:gd name="T26" fmla="*/ 1255 w 2867"/>
              <a:gd name="T27" fmla="*/ 1810 h 2867"/>
              <a:gd name="T28" fmla="*/ 1792 w 2867"/>
              <a:gd name="T29" fmla="*/ 1069 h 2867"/>
              <a:gd name="T30" fmla="*/ 2336 w 2867"/>
              <a:gd name="T31" fmla="*/ 2066 h 2867"/>
              <a:gd name="T32" fmla="*/ 704 w 2867"/>
              <a:gd name="T33" fmla="*/ 978 h 2867"/>
              <a:gd name="T34" fmla="*/ 886 w 2867"/>
              <a:gd name="T35" fmla="*/ 797 h 2867"/>
              <a:gd name="T36" fmla="*/ 1067 w 2867"/>
              <a:gd name="T37" fmla="*/ 978 h 2867"/>
              <a:gd name="T38" fmla="*/ 886 w 2867"/>
              <a:gd name="T39" fmla="*/ 1160 h 2867"/>
              <a:gd name="T40" fmla="*/ 704 w 2867"/>
              <a:gd name="T41" fmla="*/ 978 h 2867"/>
              <a:gd name="T42" fmla="*/ 704 w 2867"/>
              <a:gd name="T43" fmla="*/ 978 h 2867"/>
              <a:gd name="T44" fmla="*/ 704 w 2867"/>
              <a:gd name="T45" fmla="*/ 978 h 28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867" h="2867">
                <a:moveTo>
                  <a:pt x="1433" y="0"/>
                </a:moveTo>
                <a:cubicBezTo>
                  <a:pt x="643" y="0"/>
                  <a:pt x="0" y="643"/>
                  <a:pt x="0" y="1433"/>
                </a:cubicBezTo>
                <a:cubicBezTo>
                  <a:pt x="0" y="2224"/>
                  <a:pt x="643" y="2867"/>
                  <a:pt x="1433" y="2867"/>
                </a:cubicBezTo>
                <a:cubicBezTo>
                  <a:pt x="2224" y="2867"/>
                  <a:pt x="2867" y="2224"/>
                  <a:pt x="2867" y="1433"/>
                </a:cubicBezTo>
                <a:cubicBezTo>
                  <a:pt x="2867" y="643"/>
                  <a:pt x="2224" y="0"/>
                  <a:pt x="1433" y="0"/>
                </a:cubicBezTo>
                <a:close/>
                <a:moveTo>
                  <a:pt x="1433" y="2662"/>
                </a:moveTo>
                <a:cubicBezTo>
                  <a:pt x="756" y="2662"/>
                  <a:pt x="205" y="2111"/>
                  <a:pt x="205" y="1433"/>
                </a:cubicBezTo>
                <a:cubicBezTo>
                  <a:pt x="205" y="756"/>
                  <a:pt x="756" y="205"/>
                  <a:pt x="1433" y="205"/>
                </a:cubicBezTo>
                <a:cubicBezTo>
                  <a:pt x="2111" y="205"/>
                  <a:pt x="2662" y="756"/>
                  <a:pt x="2662" y="1433"/>
                </a:cubicBezTo>
                <a:cubicBezTo>
                  <a:pt x="2662" y="2111"/>
                  <a:pt x="2111" y="2662"/>
                  <a:pt x="1433" y="2662"/>
                </a:cubicBezTo>
                <a:close/>
                <a:moveTo>
                  <a:pt x="2336" y="2066"/>
                </a:moveTo>
                <a:cubicBezTo>
                  <a:pt x="523" y="2066"/>
                  <a:pt x="523" y="2066"/>
                  <a:pt x="523" y="2066"/>
                </a:cubicBezTo>
                <a:cubicBezTo>
                  <a:pt x="976" y="1432"/>
                  <a:pt x="976" y="1432"/>
                  <a:pt x="976" y="1432"/>
                </a:cubicBezTo>
                <a:cubicBezTo>
                  <a:pt x="1255" y="1810"/>
                  <a:pt x="1255" y="1810"/>
                  <a:pt x="1255" y="1810"/>
                </a:cubicBezTo>
                <a:cubicBezTo>
                  <a:pt x="1792" y="1069"/>
                  <a:pt x="1792" y="1069"/>
                  <a:pt x="1792" y="1069"/>
                </a:cubicBezTo>
                <a:lnTo>
                  <a:pt x="2336" y="2066"/>
                </a:lnTo>
                <a:close/>
                <a:moveTo>
                  <a:pt x="704" y="978"/>
                </a:moveTo>
                <a:cubicBezTo>
                  <a:pt x="704" y="878"/>
                  <a:pt x="786" y="797"/>
                  <a:pt x="886" y="797"/>
                </a:cubicBezTo>
                <a:cubicBezTo>
                  <a:pt x="986" y="797"/>
                  <a:pt x="1067" y="878"/>
                  <a:pt x="1067" y="978"/>
                </a:cubicBezTo>
                <a:cubicBezTo>
                  <a:pt x="1067" y="1079"/>
                  <a:pt x="986" y="1160"/>
                  <a:pt x="886" y="1160"/>
                </a:cubicBezTo>
                <a:cubicBezTo>
                  <a:pt x="786" y="1160"/>
                  <a:pt x="704" y="1079"/>
                  <a:pt x="704" y="978"/>
                </a:cubicBezTo>
                <a:close/>
                <a:moveTo>
                  <a:pt x="704" y="978"/>
                </a:moveTo>
                <a:cubicBezTo>
                  <a:pt x="704" y="978"/>
                  <a:pt x="704" y="978"/>
                  <a:pt x="704" y="978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1594800" y="410400"/>
            <a:ext cx="9831600" cy="640800"/>
          </a:xfrm>
        </p:spPr>
        <p:txBody>
          <a:bodyPr lIns="100800" tIns="50400" rIns="100800" bIns="50400" anchor="t" anchorCtr="0"/>
          <a:lstStyle>
            <a:lvl1pPr>
              <a:defRPr b="1">
                <a:latin typeface="+mn-ea"/>
                <a:ea typeface="+mn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Rectangle 5"/>
          <p:cNvSpPr>
            <a:spLocks noChangeArrowheads="1"/>
          </p:cNvSpPr>
          <p:nvPr userDrawn="1"/>
        </p:nvSpPr>
        <p:spPr bwMode="auto">
          <a:xfrm>
            <a:off x="2309233" y="-386308"/>
            <a:ext cx="321822" cy="325735"/>
          </a:xfrm>
          <a:prstGeom prst="rect">
            <a:avLst/>
          </a:prstGeom>
          <a:solidFill>
            <a:srgbClr val="F66F6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Rectangle 6"/>
          <p:cNvSpPr>
            <a:spLocks noChangeArrowheads="1"/>
          </p:cNvSpPr>
          <p:nvPr userDrawn="1"/>
        </p:nvSpPr>
        <p:spPr bwMode="auto">
          <a:xfrm>
            <a:off x="2686676" y="-386308"/>
            <a:ext cx="323779" cy="325735"/>
          </a:xfrm>
          <a:prstGeom prst="rect">
            <a:avLst/>
          </a:prstGeom>
          <a:solidFill>
            <a:srgbClr val="15B0E8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Rectangle 7"/>
          <p:cNvSpPr>
            <a:spLocks noChangeArrowheads="1"/>
          </p:cNvSpPr>
          <p:nvPr userDrawn="1"/>
        </p:nvSpPr>
        <p:spPr bwMode="auto">
          <a:xfrm>
            <a:off x="3413791" y="-386308"/>
            <a:ext cx="321822" cy="325735"/>
          </a:xfrm>
          <a:prstGeom prst="rect">
            <a:avLst/>
          </a:prstGeom>
          <a:solidFill>
            <a:srgbClr val="F7A65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" name="Rectangle 8"/>
          <p:cNvSpPr>
            <a:spLocks noChangeArrowheads="1"/>
          </p:cNvSpPr>
          <p:nvPr userDrawn="1"/>
        </p:nvSpPr>
        <p:spPr bwMode="auto">
          <a:xfrm>
            <a:off x="3791235" y="-386308"/>
            <a:ext cx="323779" cy="325735"/>
          </a:xfrm>
          <a:prstGeom prst="rect">
            <a:avLst/>
          </a:prstGeom>
          <a:solidFill>
            <a:srgbClr val="59C8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Rectangle 9"/>
          <p:cNvSpPr>
            <a:spLocks noChangeArrowheads="1"/>
          </p:cNvSpPr>
          <p:nvPr userDrawn="1"/>
        </p:nvSpPr>
        <p:spPr bwMode="auto">
          <a:xfrm>
            <a:off x="4170635" y="-386308"/>
            <a:ext cx="322800" cy="325735"/>
          </a:xfrm>
          <a:prstGeom prst="rect">
            <a:avLst/>
          </a:prstGeom>
          <a:solidFill>
            <a:srgbClr val="FFDF4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" name="Rectangle 10"/>
          <p:cNvSpPr>
            <a:spLocks noChangeArrowheads="1"/>
          </p:cNvSpPr>
          <p:nvPr userDrawn="1"/>
        </p:nvSpPr>
        <p:spPr bwMode="auto">
          <a:xfrm>
            <a:off x="4549056" y="-386308"/>
            <a:ext cx="323779" cy="325735"/>
          </a:xfrm>
          <a:prstGeom prst="rect">
            <a:avLst/>
          </a:prstGeom>
          <a:solidFill>
            <a:srgbClr val="84D0A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" name="Rectangle 5"/>
          <p:cNvSpPr>
            <a:spLocks noChangeArrowheads="1"/>
          </p:cNvSpPr>
          <p:nvPr userDrawn="1"/>
        </p:nvSpPr>
        <p:spPr bwMode="auto">
          <a:xfrm>
            <a:off x="7699" y="-386308"/>
            <a:ext cx="321822" cy="325735"/>
          </a:xfrm>
          <a:prstGeom prst="rect">
            <a:avLst/>
          </a:prstGeom>
          <a:solidFill>
            <a:srgbClr val="4154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7" name="Rectangle 5"/>
          <p:cNvSpPr>
            <a:spLocks noChangeArrowheads="1"/>
          </p:cNvSpPr>
          <p:nvPr userDrawn="1"/>
        </p:nvSpPr>
        <p:spPr bwMode="auto">
          <a:xfrm>
            <a:off x="385143" y="-386308"/>
            <a:ext cx="321822" cy="325735"/>
          </a:xfrm>
          <a:prstGeom prst="rect">
            <a:avLst/>
          </a:prstGeom>
          <a:gradFill flip="none" rotWithShape="1">
            <a:gsLst>
              <a:gs pos="0">
                <a:srgbClr val="94A5B8"/>
              </a:gs>
              <a:gs pos="100000">
                <a:srgbClr val="7A8EA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Rectangle 5"/>
          <p:cNvSpPr>
            <a:spLocks noChangeArrowheads="1"/>
          </p:cNvSpPr>
          <p:nvPr userDrawn="1"/>
        </p:nvSpPr>
        <p:spPr bwMode="auto">
          <a:xfrm>
            <a:off x="762586" y="-386308"/>
            <a:ext cx="321822" cy="325735"/>
          </a:xfrm>
          <a:prstGeom prst="rect">
            <a:avLst/>
          </a:prstGeom>
          <a:gradFill flip="none" rotWithShape="1">
            <a:gsLst>
              <a:gs pos="0">
                <a:srgbClr val="D6E5F2"/>
              </a:gs>
              <a:gs pos="100000">
                <a:srgbClr val="BFD1E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 userDrawn="1"/>
        </p:nvSpPr>
        <p:spPr>
          <a:xfrm>
            <a:off x="92980" y="-696617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087755"/>
            <a:r>
              <a:rPr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基础配色</a:t>
            </a:r>
            <a:endParaRPr lang="en-US" altLang="zh-CN" sz="1200" b="1" dirty="0">
              <a:solidFill>
                <a:schemeClr val="tx1">
                  <a:lumMod val="75000"/>
                  <a:lumOff val="2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0" name="矩形 19"/>
          <p:cNvSpPr/>
          <p:nvPr userDrawn="1"/>
        </p:nvSpPr>
        <p:spPr>
          <a:xfrm>
            <a:off x="2208540" y="-696617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087755"/>
            <a:r>
              <a:rPr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强调色一</a:t>
            </a:r>
            <a:endParaRPr lang="en-US" altLang="zh-CN" sz="1200" b="1" dirty="0">
              <a:solidFill>
                <a:schemeClr val="tx1">
                  <a:lumMod val="75000"/>
                  <a:lumOff val="2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1" name="矩形 20"/>
          <p:cNvSpPr/>
          <p:nvPr userDrawn="1"/>
        </p:nvSpPr>
        <p:spPr>
          <a:xfrm>
            <a:off x="3340336" y="-696617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087755"/>
            <a:r>
              <a:rPr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强调色</a:t>
            </a:r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二</a:t>
            </a:r>
            <a:endParaRPr lang="en-US" altLang="zh-CN" sz="1200" b="1" dirty="0">
              <a:solidFill>
                <a:schemeClr val="tx1">
                  <a:lumMod val="75000"/>
                  <a:lumOff val="2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2" name="Rectangle 5"/>
          <p:cNvSpPr>
            <a:spLocks noChangeArrowheads="1"/>
          </p:cNvSpPr>
          <p:nvPr userDrawn="1"/>
        </p:nvSpPr>
        <p:spPr bwMode="auto">
          <a:xfrm>
            <a:off x="1149850" y="-386308"/>
            <a:ext cx="321822" cy="325735"/>
          </a:xfrm>
          <a:prstGeom prst="rect">
            <a:avLst/>
          </a:prstGeom>
          <a:gradFill flip="none" rotWithShape="1">
            <a:gsLst>
              <a:gs pos="0">
                <a:srgbClr val="ECF0F2"/>
              </a:gs>
              <a:gs pos="100000">
                <a:srgbClr val="D9DEE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23" name="Rectangle 5"/>
          <p:cNvSpPr>
            <a:spLocks noChangeArrowheads="1"/>
          </p:cNvSpPr>
          <p:nvPr userDrawn="1"/>
        </p:nvSpPr>
        <p:spPr bwMode="auto">
          <a:xfrm>
            <a:off x="1527293" y="-386308"/>
            <a:ext cx="321822" cy="325735"/>
          </a:xfrm>
          <a:prstGeom prst="rect">
            <a:avLst/>
          </a:prstGeom>
          <a:gradFill flip="none" rotWithShape="1">
            <a:gsLst>
              <a:gs pos="0">
                <a:srgbClr val="EBEBEB"/>
              </a:gs>
              <a:gs pos="100000">
                <a:srgbClr val="F0F0F0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168545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9#全白背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ChangeArrowheads="1"/>
          </p:cNvSpPr>
          <p:nvPr userDrawn="1"/>
        </p:nvSpPr>
        <p:spPr bwMode="auto">
          <a:xfrm>
            <a:off x="2309233" y="-386308"/>
            <a:ext cx="321822" cy="325735"/>
          </a:xfrm>
          <a:prstGeom prst="rect">
            <a:avLst/>
          </a:prstGeom>
          <a:solidFill>
            <a:srgbClr val="F66F6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" name="Rectangle 6"/>
          <p:cNvSpPr>
            <a:spLocks noChangeArrowheads="1"/>
          </p:cNvSpPr>
          <p:nvPr userDrawn="1"/>
        </p:nvSpPr>
        <p:spPr bwMode="auto">
          <a:xfrm>
            <a:off x="2686676" y="-386308"/>
            <a:ext cx="323779" cy="325735"/>
          </a:xfrm>
          <a:prstGeom prst="rect">
            <a:avLst/>
          </a:prstGeom>
          <a:solidFill>
            <a:srgbClr val="15B0E8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" name="Rectangle 7"/>
          <p:cNvSpPr>
            <a:spLocks noChangeArrowheads="1"/>
          </p:cNvSpPr>
          <p:nvPr userDrawn="1"/>
        </p:nvSpPr>
        <p:spPr bwMode="auto">
          <a:xfrm>
            <a:off x="3413791" y="-386308"/>
            <a:ext cx="321822" cy="325735"/>
          </a:xfrm>
          <a:prstGeom prst="rect">
            <a:avLst/>
          </a:prstGeom>
          <a:solidFill>
            <a:srgbClr val="F7A65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Rectangle 8"/>
          <p:cNvSpPr>
            <a:spLocks noChangeArrowheads="1"/>
          </p:cNvSpPr>
          <p:nvPr userDrawn="1"/>
        </p:nvSpPr>
        <p:spPr bwMode="auto">
          <a:xfrm>
            <a:off x="3791235" y="-386308"/>
            <a:ext cx="323779" cy="325735"/>
          </a:xfrm>
          <a:prstGeom prst="rect">
            <a:avLst/>
          </a:prstGeom>
          <a:solidFill>
            <a:srgbClr val="59C8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" name="Rectangle 9"/>
          <p:cNvSpPr>
            <a:spLocks noChangeArrowheads="1"/>
          </p:cNvSpPr>
          <p:nvPr userDrawn="1"/>
        </p:nvSpPr>
        <p:spPr bwMode="auto">
          <a:xfrm>
            <a:off x="4170635" y="-386308"/>
            <a:ext cx="322800" cy="325735"/>
          </a:xfrm>
          <a:prstGeom prst="rect">
            <a:avLst/>
          </a:prstGeom>
          <a:solidFill>
            <a:srgbClr val="FFDF4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Rectangle 10"/>
          <p:cNvSpPr>
            <a:spLocks noChangeArrowheads="1"/>
          </p:cNvSpPr>
          <p:nvPr userDrawn="1"/>
        </p:nvSpPr>
        <p:spPr bwMode="auto">
          <a:xfrm>
            <a:off x="4549056" y="-386308"/>
            <a:ext cx="323779" cy="325735"/>
          </a:xfrm>
          <a:prstGeom prst="rect">
            <a:avLst/>
          </a:prstGeom>
          <a:solidFill>
            <a:srgbClr val="84D0A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Rectangle 5"/>
          <p:cNvSpPr>
            <a:spLocks noChangeArrowheads="1"/>
          </p:cNvSpPr>
          <p:nvPr userDrawn="1"/>
        </p:nvSpPr>
        <p:spPr bwMode="auto">
          <a:xfrm>
            <a:off x="7699" y="-386308"/>
            <a:ext cx="321822" cy="325735"/>
          </a:xfrm>
          <a:prstGeom prst="rect">
            <a:avLst/>
          </a:prstGeom>
          <a:solidFill>
            <a:srgbClr val="4154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Rectangle 5"/>
          <p:cNvSpPr>
            <a:spLocks noChangeArrowheads="1"/>
          </p:cNvSpPr>
          <p:nvPr userDrawn="1"/>
        </p:nvSpPr>
        <p:spPr bwMode="auto">
          <a:xfrm>
            <a:off x="385143" y="-386308"/>
            <a:ext cx="321822" cy="325735"/>
          </a:xfrm>
          <a:prstGeom prst="rect">
            <a:avLst/>
          </a:prstGeom>
          <a:gradFill flip="none" rotWithShape="1">
            <a:gsLst>
              <a:gs pos="0">
                <a:srgbClr val="94A5B8"/>
              </a:gs>
              <a:gs pos="100000">
                <a:srgbClr val="7A8EA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Rectangle 5"/>
          <p:cNvSpPr>
            <a:spLocks noChangeArrowheads="1"/>
          </p:cNvSpPr>
          <p:nvPr userDrawn="1"/>
        </p:nvSpPr>
        <p:spPr bwMode="auto">
          <a:xfrm>
            <a:off x="762586" y="-386308"/>
            <a:ext cx="321822" cy="325735"/>
          </a:xfrm>
          <a:prstGeom prst="rect">
            <a:avLst/>
          </a:prstGeom>
          <a:gradFill flip="none" rotWithShape="1">
            <a:gsLst>
              <a:gs pos="0">
                <a:srgbClr val="D6E5F2"/>
              </a:gs>
              <a:gs pos="100000">
                <a:srgbClr val="BFD1E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92980" y="-696617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087755"/>
            <a:r>
              <a:rPr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基础配色</a:t>
            </a:r>
            <a:endParaRPr lang="en-US" altLang="zh-CN" sz="1200" b="1" dirty="0">
              <a:solidFill>
                <a:schemeClr val="tx1">
                  <a:lumMod val="75000"/>
                  <a:lumOff val="2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2208540" y="-696617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087755"/>
            <a:r>
              <a:rPr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强调色一</a:t>
            </a:r>
            <a:endParaRPr lang="en-US" altLang="zh-CN" sz="1200" b="1" dirty="0">
              <a:solidFill>
                <a:schemeClr val="tx1">
                  <a:lumMod val="75000"/>
                  <a:lumOff val="2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3340336" y="-696617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087755"/>
            <a:r>
              <a:rPr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强调色</a:t>
            </a:r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二</a:t>
            </a:r>
            <a:endParaRPr lang="en-US" altLang="zh-CN" sz="1200" b="1" dirty="0">
              <a:solidFill>
                <a:schemeClr val="tx1">
                  <a:lumMod val="75000"/>
                  <a:lumOff val="2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4" name="Rectangle 5"/>
          <p:cNvSpPr>
            <a:spLocks noChangeArrowheads="1"/>
          </p:cNvSpPr>
          <p:nvPr userDrawn="1"/>
        </p:nvSpPr>
        <p:spPr bwMode="auto">
          <a:xfrm>
            <a:off x="1149850" y="-386308"/>
            <a:ext cx="321822" cy="325735"/>
          </a:xfrm>
          <a:prstGeom prst="rect">
            <a:avLst/>
          </a:prstGeom>
          <a:gradFill flip="none" rotWithShape="1">
            <a:gsLst>
              <a:gs pos="0">
                <a:srgbClr val="ECF0F2"/>
              </a:gs>
              <a:gs pos="100000">
                <a:srgbClr val="D9DEE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15" name="Rectangle 5"/>
          <p:cNvSpPr>
            <a:spLocks noChangeArrowheads="1"/>
          </p:cNvSpPr>
          <p:nvPr userDrawn="1"/>
        </p:nvSpPr>
        <p:spPr bwMode="auto">
          <a:xfrm>
            <a:off x="1527293" y="-386308"/>
            <a:ext cx="321822" cy="325735"/>
          </a:xfrm>
          <a:prstGeom prst="rect">
            <a:avLst/>
          </a:prstGeom>
          <a:gradFill flip="none" rotWithShape="1">
            <a:gsLst>
              <a:gs pos="0">
                <a:srgbClr val="EBEBEB"/>
              </a:gs>
              <a:gs pos="100000">
                <a:srgbClr val="F0F0F0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869951" y="260648"/>
            <a:ext cx="10327216" cy="868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0128" tIns="40064" rIns="80128" bIns="4006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7173" name="Rectangle 57"/>
          <p:cNvSpPr>
            <a:spLocks noGrp="1" noChangeArrowheads="1"/>
          </p:cNvSpPr>
          <p:nvPr>
            <p:ph type="body" idx="1"/>
          </p:nvPr>
        </p:nvSpPr>
        <p:spPr bwMode="auto">
          <a:xfrm>
            <a:off x="869951" y="1248073"/>
            <a:ext cx="10572749" cy="4195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0141" tIns="40071" rIns="80141" bIns="4007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Rectangle 69">
            <a:extLst>
              <a:ext uri="{FF2B5EF4-FFF2-40B4-BE49-F238E27FC236}">
                <a16:creationId xmlns="" xmlns:a16="http://schemas.microsoft.com/office/drawing/2014/main" id="{6ED2DBAA-9261-44D2-836C-78E5FB250BA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55340" y="6500581"/>
            <a:ext cx="673125" cy="26555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668" eaLnBrk="0" fontAlgn="base" hangingPunct="0">
              <a:defRPr/>
            </a:pPr>
            <a:r>
              <a:rPr lang="zh-CN" altLang="en-US" sz="1200" baseline="0" dirty="0">
                <a:latin typeface="+mn-lt"/>
                <a:ea typeface="黑体" panose="02010609060101010101" pitchFamily="49" charset="-122"/>
                <a:cs typeface="Arial" pitchFamily="34" charset="0"/>
              </a:rPr>
              <a:t>第</a:t>
            </a:r>
            <a:fld id="{2F2CF7F5-F178-4429-B6CA-28062DF31937}" type="slidenum">
              <a:rPr lang="en-US" altLang="zh-CN" sz="1200" smtClean="0">
                <a:latin typeface="+mn-lt"/>
                <a:ea typeface="黑体" panose="02010609060101010101" pitchFamily="49" charset="-122"/>
                <a:cs typeface="Arial" pitchFamily="34" charset="0"/>
              </a:rPr>
              <a:pPr defTabSz="801668" eaLnBrk="0" fontAlgn="base" hangingPunct="0">
                <a:defRPr/>
              </a:pPr>
              <a:t>‹#›</a:t>
            </a:fld>
            <a:r>
              <a:rPr lang="zh-CN" altLang="en-US" sz="1200" dirty="0">
                <a:latin typeface="+mn-lt"/>
                <a:ea typeface="黑体" panose="02010609060101010101" pitchFamily="49" charset="-122"/>
                <a:cs typeface="Arial" pitchFamily="34" charset="0"/>
              </a:rPr>
              <a:t>页</a:t>
            </a:r>
            <a:endParaRPr lang="en-US" altLang="zh-CN" sz="1200" dirty="0">
              <a:latin typeface="+mn-lt"/>
              <a:ea typeface="黑体" panose="02010609060101010101" pitchFamily="49" charset="-122"/>
              <a:cs typeface="Arial" pitchFamily="34" charset="0"/>
            </a:endParaRPr>
          </a:p>
        </p:txBody>
      </p:sp>
      <p:sp>
        <p:nvSpPr>
          <p:cNvPr id="13" name="Rectangle 54">
            <a:extLst>
              <a:ext uri="{FF2B5EF4-FFF2-40B4-BE49-F238E27FC236}">
                <a16:creationId xmlns="" xmlns:a16="http://schemas.microsoft.com/office/drawing/2014/main" id="{2078FA11-5569-4994-AEB7-1AF5CAC763B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47428" y="6500581"/>
            <a:ext cx="2604743" cy="26555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668" eaLnBrk="0" fontAlgn="base" hangingPunct="0">
              <a:defRPr/>
            </a:pPr>
            <a:r>
              <a:rPr lang="zh-CN" altLang="en-US" sz="1200" baseline="0" dirty="0">
                <a:latin typeface="+mn-lt"/>
                <a:ea typeface="+mn-ea"/>
                <a:cs typeface="Arial" panose="020B0604020202020204" pitchFamily="34" charset="0"/>
              </a:rPr>
              <a:t>版权所有</a:t>
            </a:r>
            <a:r>
              <a:rPr lang="en-US" altLang="zh-CN" sz="1200" baseline="0" dirty="0">
                <a:latin typeface="+mn-lt"/>
                <a:ea typeface="+mn-ea"/>
                <a:cs typeface="Arial" panose="020B0604020202020204" pitchFamily="34" charset="0"/>
              </a:rPr>
              <a:t>© </a:t>
            </a:r>
            <a:r>
              <a:rPr lang="en-US" altLang="zh-CN" sz="1200" baseline="0" dirty="0" smtClean="0">
                <a:latin typeface="+mn-lt"/>
                <a:ea typeface="+mn-ea"/>
                <a:cs typeface="Arial" panose="020B0604020202020204" pitchFamily="34" charset="0"/>
              </a:rPr>
              <a:t>2019 </a:t>
            </a:r>
            <a:r>
              <a:rPr lang="zh-CN" altLang="en-US" sz="1200" baseline="0" dirty="0">
                <a:latin typeface="+mn-lt"/>
                <a:ea typeface="+mn-ea"/>
                <a:cs typeface="Arial" panose="020B0604020202020204" pitchFamily="34" charset="0"/>
              </a:rPr>
              <a:t>华为技术有限公司</a:t>
            </a: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829" y="6504031"/>
            <a:ext cx="1249200" cy="27334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55" r:id="rId1"/>
    <p:sldLayoutId id="2147483830" r:id="rId2"/>
    <p:sldLayoutId id="2147483846" r:id="rId3"/>
    <p:sldLayoutId id="2147483826" r:id="rId4"/>
    <p:sldLayoutId id="2147483848" r:id="rId5"/>
    <p:sldLayoutId id="2147483849" r:id="rId6"/>
    <p:sldLayoutId id="2147483874" r:id="rId7"/>
    <p:sldLayoutId id="2147483873" r:id="rId8"/>
    <p:sldLayoutId id="2147483863" r:id="rId9"/>
    <p:sldLayoutId id="2147483875" r:id="rId10"/>
    <p:sldLayoutId id="2147483851" r:id="rId11"/>
    <p:sldLayoutId id="2147483852" r:id="rId12"/>
    <p:sldLayoutId id="2147483850" r:id="rId13"/>
    <p:sldLayoutId id="2147483861" r:id="rId14"/>
    <p:sldLayoutId id="2147483866" r:id="rId1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801688" rtl="0" eaLnBrk="0" fontAlgn="base" hangingPunct="0">
        <a:spcBef>
          <a:spcPct val="0"/>
        </a:spcBef>
        <a:spcAft>
          <a:spcPct val="0"/>
        </a:spcAft>
        <a:defRPr sz="350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+mj-cs"/>
        </a:defRPr>
      </a:lvl1pPr>
      <a:lvl2pPr algn="l" defTabSz="801688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</a:defRPr>
      </a:lvl2pPr>
      <a:lvl3pPr algn="l" defTabSz="801688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</a:defRPr>
      </a:lvl3pPr>
      <a:lvl4pPr algn="l" defTabSz="801688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</a:defRPr>
      </a:lvl4pPr>
      <a:lvl5pPr algn="l" defTabSz="801688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</a:defRPr>
      </a:lvl5pPr>
      <a:lvl6pPr marL="457200" algn="l" defTabSz="801688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</a:defRPr>
      </a:lvl6pPr>
      <a:lvl7pPr marL="914400" algn="l" defTabSz="801688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</a:defRPr>
      </a:lvl7pPr>
      <a:lvl8pPr marL="1371600" algn="l" defTabSz="801688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</a:defRPr>
      </a:lvl8pPr>
      <a:lvl9pPr marL="1828800" algn="l" defTabSz="801688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</a:defRPr>
      </a:lvl9pPr>
    </p:titleStyle>
    <p:bodyStyle>
      <a:lvl1pPr marL="301625" indent="-301625" algn="l" defTabSz="801688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bg1">
            <a:lumMod val="50000"/>
          </a:schemeClr>
        </a:buClr>
        <a:buSzPct val="60000"/>
        <a:buFont typeface="Wingdings" pitchFamily="2" charset="2"/>
        <a:buChar char="l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654050" indent="-252413" algn="l" defTabSz="801688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p"/>
        <a:defRPr sz="2000">
          <a:solidFill>
            <a:schemeClr val="tx1"/>
          </a:solidFill>
          <a:latin typeface="+mn-lt"/>
          <a:ea typeface="+mn-ea"/>
        </a:defRPr>
      </a:lvl2pPr>
      <a:lvl3pPr marL="1003300" indent="-201613" algn="l" defTabSz="801688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SzPct val="50000"/>
        <a:buFont typeface="Wingdings" pitchFamily="2" charset="2"/>
        <a:buChar char="n"/>
        <a:defRPr>
          <a:solidFill>
            <a:schemeClr val="tx1"/>
          </a:solidFill>
          <a:latin typeface="FrutigerNext LT Light" pitchFamily="34" charset="0"/>
          <a:ea typeface="+mn-ea"/>
        </a:defRPr>
      </a:lvl3pPr>
      <a:lvl4pPr marL="1400175" indent="-198438" algn="l" defTabSz="801688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har char="–"/>
        <a:defRPr sz="1600">
          <a:solidFill>
            <a:schemeClr val="tx1"/>
          </a:solidFill>
          <a:latin typeface="+mj-lt"/>
          <a:ea typeface="+mn-ea"/>
        </a:defRPr>
      </a:lvl4pPr>
      <a:lvl5pPr marL="1801813" indent="-201613" algn="l" defTabSz="801688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5pPr>
      <a:lvl6pPr marL="2259013" indent="-201613" algn="l" defTabSz="801688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6pPr>
      <a:lvl7pPr marL="2716213" indent="-201613" algn="l" defTabSz="801688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7pPr>
      <a:lvl8pPr marL="3173413" indent="-201613" algn="l" defTabSz="801688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8pPr>
      <a:lvl9pPr marL="3630613" indent="-201613" algn="l" defTabSz="801688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635" userDrawn="1">
          <p15:clr>
            <a:srgbClr val="F26B43"/>
          </p15:clr>
        </p15:guide>
        <p15:guide id="2" pos="7227" userDrawn="1">
          <p15:clr>
            <a:srgbClr val="F26B43"/>
          </p15:clr>
        </p15:guide>
        <p15:guide id="3" orient="horz" pos="777" userDrawn="1">
          <p15:clr>
            <a:srgbClr val="F26B43"/>
          </p15:clr>
        </p15:guide>
        <p15:guide id="4" orient="horz" pos="4020" userDrawn="1">
          <p15:clr>
            <a:srgbClr val="F26B43"/>
          </p15:clr>
        </p15:guide>
        <p15:guide id="6" orient="horz" pos="2341" userDrawn="1">
          <p15:clr>
            <a:srgbClr val="F26B43"/>
          </p15:clr>
        </p15:guide>
        <p15:guide id="7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DtsShapeName" descr="8CE5295821885C70CB254E5500C4G505083E@F83E@PB26513!!!!!!BIHO@]b26513!!!!@5E19B011306188854E31!籽吓纪撑泞变/qqu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1!1" hidden="1"/>
          <p:cNvSpPr>
            <a:spLocks noChangeArrowheads="1"/>
          </p:cNvSpPr>
          <p:nvPr/>
        </p:nvSpPr>
        <p:spPr bwMode="auto">
          <a:xfrm>
            <a:off x="1524000" y="0"/>
            <a:ext cx="1588" cy="1588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w 21600"/>
              <a:gd name="T7" fmla="*/ 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5033 w 21600"/>
              <a:gd name="T13" fmla="*/ 2272 h 21600"/>
              <a:gd name="T14" fmla="*/ 16554 w 21600"/>
              <a:gd name="T15" fmla="*/ 13684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altLang="zh-CN" dirty="0" smtClean="0">
                <a:latin typeface="+mn-lt"/>
                <a:cs typeface="+mn-ea"/>
                <a:sym typeface="+mn-lt"/>
              </a:rPr>
              <a:t>OpenStack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镜像管理</a:t>
            </a:r>
            <a:endParaRPr lang="zh-CN" altLang="en-US" dirty="0">
              <a:latin typeface="+mn-lt"/>
              <a:cs typeface="+mn-ea"/>
              <a:sym typeface="+mn-lt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>
              <a:latin typeface="+mn-lt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06708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+mn-lt"/>
                <a:cs typeface="+mn-ea"/>
                <a:sym typeface="+mn-lt"/>
              </a:rPr>
              <a:t>Glance</a:t>
            </a:r>
            <a:r>
              <a:rPr lang="zh-CN" altLang="en-US" smtClean="0">
                <a:latin typeface="+mn-lt"/>
                <a:cs typeface="+mn-ea"/>
                <a:sym typeface="+mn-lt"/>
              </a:rPr>
              <a:t>组件详解</a:t>
            </a:r>
            <a:endParaRPr lang="zh-CN" altLang="en-US" dirty="0" smtClean="0">
              <a:latin typeface="+mn-lt"/>
              <a:cs typeface="+mn-ea"/>
              <a:sym typeface="+mn-lt"/>
            </a:endParaRPr>
          </a:p>
        </p:txBody>
      </p:sp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656169142"/>
              </p:ext>
            </p:extLst>
          </p:nvPr>
        </p:nvGraphicFramePr>
        <p:xfrm>
          <a:off x="1075308" y="1340768"/>
          <a:ext cx="10349284" cy="4896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61249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>
                <a:latin typeface="+mn-lt"/>
                <a:cs typeface="+mn-ea"/>
                <a:sym typeface="+mn-lt"/>
              </a:rPr>
              <a:t>OpenStack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镜像服务</a:t>
            </a:r>
            <a:r>
              <a:rPr lang="en-US" altLang="zh-CN" dirty="0" smtClean="0">
                <a:latin typeface="+mn-lt"/>
                <a:cs typeface="+mn-ea"/>
                <a:sym typeface="+mn-lt"/>
              </a:rPr>
              <a:t>Glance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简介</a:t>
            </a:r>
          </a:p>
          <a:p>
            <a:r>
              <a:rPr lang="en-US" altLang="zh-CN" dirty="0">
                <a:latin typeface="+mn-lt"/>
                <a:cs typeface="+mn-ea"/>
                <a:sym typeface="+mn-lt"/>
              </a:rPr>
              <a:t>Glance</a:t>
            </a:r>
            <a:r>
              <a:rPr lang="zh-CN" altLang="en-US" dirty="0">
                <a:latin typeface="+mn-lt"/>
                <a:cs typeface="+mn-ea"/>
                <a:sym typeface="+mn-lt"/>
              </a:rPr>
              <a:t>架构</a:t>
            </a:r>
          </a:p>
          <a:p>
            <a:r>
              <a:rPr lang="en-US" altLang="zh-CN" b="1" dirty="0">
                <a:solidFill>
                  <a:schemeClr val="tx1"/>
                </a:solidFill>
                <a:latin typeface="+mn-lt"/>
                <a:cs typeface="+mn-ea"/>
                <a:sym typeface="+mn-lt"/>
              </a:rPr>
              <a:t>Glance</a:t>
            </a:r>
            <a:r>
              <a:rPr lang="zh-CN" altLang="en-US" b="1" dirty="0">
                <a:solidFill>
                  <a:schemeClr val="tx1"/>
                </a:solidFill>
                <a:latin typeface="+mn-lt"/>
                <a:cs typeface="+mn-ea"/>
                <a:sym typeface="+mn-lt"/>
              </a:rPr>
              <a:t>工作原理和流程</a:t>
            </a:r>
            <a:endParaRPr lang="en-US" altLang="zh-CN" b="1" dirty="0">
              <a:solidFill>
                <a:schemeClr val="tx1"/>
              </a:solidFill>
              <a:latin typeface="+mn-lt"/>
              <a:cs typeface="+mn-ea"/>
              <a:sym typeface="+mn-lt"/>
            </a:endParaRPr>
          </a:p>
          <a:p>
            <a:r>
              <a:rPr lang="en-US" altLang="zh-CN" dirty="0">
                <a:latin typeface="+mn-lt"/>
                <a:cs typeface="+mn-ea"/>
                <a:sym typeface="+mn-lt"/>
              </a:rPr>
              <a:t>Glance</a:t>
            </a:r>
            <a:r>
              <a:rPr lang="zh-CN" altLang="en-US" dirty="0">
                <a:latin typeface="+mn-lt"/>
                <a:cs typeface="+mn-ea"/>
                <a:sym typeface="+mn-lt"/>
              </a:rPr>
              <a:t>镜像制作</a:t>
            </a:r>
          </a:p>
          <a:p>
            <a:r>
              <a:rPr lang="en-US" altLang="zh-CN" dirty="0" smtClean="0">
                <a:latin typeface="+mn-lt"/>
                <a:cs typeface="+mn-ea"/>
                <a:sym typeface="+mn-lt"/>
              </a:rPr>
              <a:t>OpenStack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动手实验：</a:t>
            </a:r>
            <a:r>
              <a:rPr lang="en-US" altLang="zh-CN" dirty="0">
                <a:latin typeface="+mn-lt"/>
                <a:cs typeface="+mn-ea"/>
                <a:sym typeface="+mn-lt"/>
              </a:rPr>
              <a:t> Glance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操作</a:t>
            </a:r>
          </a:p>
          <a:p>
            <a:endParaRPr lang="zh-CN" altLang="en-US" dirty="0">
              <a:latin typeface="+mn-lt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76771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+mn-lt"/>
                <a:cs typeface="+mn-ea"/>
                <a:sym typeface="+mn-lt"/>
              </a:rPr>
              <a:t>OpenStack</a:t>
            </a:r>
            <a:r>
              <a:rPr lang="zh-CN" altLang="en-US" smtClean="0">
                <a:latin typeface="+mn-lt"/>
                <a:cs typeface="+mn-ea"/>
                <a:sym typeface="+mn-lt"/>
              </a:rPr>
              <a:t>中的镜像、实例和规格</a:t>
            </a:r>
            <a:endParaRPr lang="zh-CN" altLang="en-US" dirty="0">
              <a:latin typeface="+mn-lt"/>
              <a:cs typeface="+mn-ea"/>
              <a:sym typeface="+mn-lt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altLang="zh-CN" dirty="0" smtClean="0">
              <a:latin typeface="+mn-lt"/>
              <a:cs typeface="+mn-ea"/>
              <a:sym typeface="+mn-lt"/>
            </a:endParaRPr>
          </a:p>
          <a:p>
            <a:endParaRPr lang="en-US" altLang="zh-CN" dirty="0" smtClean="0">
              <a:latin typeface="+mn-lt"/>
              <a:cs typeface="+mn-ea"/>
              <a:sym typeface="+mn-lt"/>
            </a:endParaRPr>
          </a:p>
          <a:p>
            <a:endParaRPr lang="en-US" altLang="zh-CN" dirty="0" smtClean="0">
              <a:latin typeface="+mn-lt"/>
              <a:cs typeface="+mn-ea"/>
              <a:sym typeface="+mn-lt"/>
            </a:endParaRPr>
          </a:p>
          <a:p>
            <a:endParaRPr lang="en-US" altLang="zh-CN" dirty="0" smtClean="0">
              <a:latin typeface="+mn-lt"/>
              <a:cs typeface="+mn-ea"/>
              <a:sym typeface="+mn-lt"/>
            </a:endParaRPr>
          </a:p>
          <a:p>
            <a:endParaRPr lang="en-US" altLang="zh-CN" dirty="0" smtClean="0">
              <a:latin typeface="+mn-lt"/>
              <a:cs typeface="+mn-ea"/>
              <a:sym typeface="+mn-lt"/>
            </a:endParaRPr>
          </a:p>
          <a:p>
            <a:r>
              <a:rPr lang="zh-CN" altLang="en-US" dirty="0" smtClean="0">
                <a:latin typeface="+mn-lt"/>
                <a:cs typeface="+mn-ea"/>
                <a:sym typeface="+mn-lt"/>
              </a:rPr>
              <a:t>镜像、实例和规格的关系：</a:t>
            </a:r>
            <a:endParaRPr lang="en-US" altLang="zh-CN" dirty="0" smtClean="0">
              <a:latin typeface="+mn-lt"/>
              <a:cs typeface="+mn-ea"/>
              <a:sym typeface="+mn-lt"/>
            </a:endParaRPr>
          </a:p>
          <a:p>
            <a:pPr lvl="1"/>
            <a:r>
              <a:rPr lang="zh-CN" altLang="en-US" dirty="0" smtClean="0">
                <a:cs typeface="+mn-ea"/>
                <a:sym typeface="+mn-lt"/>
              </a:rPr>
              <a:t>用户可以从同一个镜像启动任意数量的实例。</a:t>
            </a:r>
            <a:endParaRPr lang="en-US" altLang="zh-CN" dirty="0" smtClean="0">
              <a:cs typeface="+mn-ea"/>
              <a:sym typeface="+mn-lt"/>
            </a:endParaRPr>
          </a:p>
          <a:p>
            <a:pPr lvl="1"/>
            <a:r>
              <a:rPr lang="zh-CN" altLang="en-US" dirty="0" smtClean="0">
                <a:cs typeface="+mn-ea"/>
                <a:sym typeface="+mn-lt"/>
              </a:rPr>
              <a:t>每个启动的实例都是基于镜像的一个副本，实例上的任何修改都不会影响到镜像。</a:t>
            </a:r>
            <a:endParaRPr lang="en-US" altLang="zh-CN" dirty="0" smtClean="0">
              <a:cs typeface="+mn-ea"/>
              <a:sym typeface="+mn-lt"/>
            </a:endParaRPr>
          </a:p>
          <a:p>
            <a:pPr lvl="1"/>
            <a:r>
              <a:rPr lang="zh-CN" altLang="en-US" dirty="0" smtClean="0">
                <a:cs typeface="+mn-ea"/>
                <a:sym typeface="+mn-lt"/>
              </a:rPr>
              <a:t>启动实例时，必须指定一个规格，实例按照规格使用资源。</a:t>
            </a:r>
            <a:endParaRPr lang="en-US" altLang="zh-CN" dirty="0" smtClean="0">
              <a:cs typeface="+mn-ea"/>
              <a:sym typeface="+mn-lt"/>
            </a:endParaRPr>
          </a:p>
          <a:p>
            <a:endParaRPr lang="zh-CN" altLang="en-US" dirty="0">
              <a:latin typeface="+mn-lt"/>
              <a:cs typeface="+mn-ea"/>
              <a:sym typeface="+mn-lt"/>
            </a:endParaRPr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3302654925"/>
              </p:ext>
            </p:extLst>
          </p:nvPr>
        </p:nvGraphicFramePr>
        <p:xfrm>
          <a:off x="1039304" y="1305496"/>
          <a:ext cx="10385288" cy="28075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33610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+mn-lt"/>
                <a:cs typeface="+mn-ea"/>
                <a:sym typeface="+mn-lt"/>
              </a:rPr>
              <a:t>Glance</a:t>
            </a:r>
            <a:r>
              <a:rPr lang="zh-CN" altLang="en-US" smtClean="0">
                <a:latin typeface="+mn-lt"/>
                <a:cs typeface="+mn-ea"/>
                <a:sym typeface="+mn-lt"/>
              </a:rPr>
              <a:t>镜像磁盘格式</a:t>
            </a:r>
            <a:endParaRPr lang="zh-CN" altLang="en-US" dirty="0" smtClean="0">
              <a:latin typeface="+mn-lt"/>
              <a:cs typeface="+mn-ea"/>
              <a:sym typeface="+mn-lt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zh-CN" altLang="en-US" dirty="0" smtClean="0">
                <a:latin typeface="+mn-lt"/>
                <a:cs typeface="+mn-ea"/>
                <a:sym typeface="+mn-lt"/>
              </a:rPr>
              <a:t>将镜像添加到</a:t>
            </a:r>
            <a:r>
              <a:rPr lang="en-US" altLang="zh-CN" dirty="0" smtClean="0">
                <a:latin typeface="+mn-lt"/>
                <a:cs typeface="+mn-ea"/>
                <a:sym typeface="+mn-lt"/>
              </a:rPr>
              <a:t>Glance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时，必须指定虚拟机镜像的磁盘格式。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2529879"/>
              </p:ext>
            </p:extLst>
          </p:nvPr>
        </p:nvGraphicFramePr>
        <p:xfrm>
          <a:off x="1926622" y="1792312"/>
          <a:ext cx="8338757" cy="4445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625600"/>
                <a:gridCol w="6713157"/>
              </a:tblGrid>
              <a:tr h="36295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ym typeface="+mn-lt"/>
                        </a:rPr>
                        <a:t>磁盘格式</a:t>
                      </a:r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solidFill>
                      <a:srgbClr val="15B0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ym typeface="+mn-lt"/>
                        </a:rPr>
                        <a:t>描述</a:t>
                      </a:r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solidFill>
                      <a:srgbClr val="15B0E8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ym typeface="+mn-lt"/>
                        </a:rPr>
                        <a:t>raw</a:t>
                      </a:r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ym typeface="+mn-lt"/>
                        </a:rPr>
                        <a:t>一种非结构化的磁盘镜像格式</a:t>
                      </a:r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>
                          <a:sym typeface="+mn-lt"/>
                        </a:rPr>
                        <a:t>vhd</a:t>
                      </a:r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effectLst/>
                          <a:sym typeface="+mn-lt"/>
                        </a:rPr>
                        <a:t>VMware</a:t>
                      </a:r>
                      <a:r>
                        <a:rPr lang="zh-CN" altLang="en-US" sz="1800" kern="1200" dirty="0" smtClean="0">
                          <a:effectLst/>
                          <a:sym typeface="+mn-lt"/>
                        </a:rPr>
                        <a:t>，</a:t>
                      </a:r>
                      <a:r>
                        <a:rPr lang="en-US" altLang="zh-CN" sz="1800" kern="1200" dirty="0" smtClean="0">
                          <a:effectLst/>
                          <a:sym typeface="+mn-lt"/>
                        </a:rPr>
                        <a:t>Xen</a:t>
                      </a:r>
                      <a:r>
                        <a:rPr lang="zh-CN" altLang="en-US" sz="1800" kern="1200" dirty="0" smtClean="0">
                          <a:effectLst/>
                          <a:sym typeface="+mn-lt"/>
                        </a:rPr>
                        <a:t>，</a:t>
                      </a:r>
                      <a:r>
                        <a:rPr lang="en-US" altLang="zh-CN" sz="1800" kern="1200" dirty="0" smtClean="0">
                          <a:effectLst/>
                          <a:sym typeface="+mn-lt"/>
                        </a:rPr>
                        <a:t>Microsoft</a:t>
                      </a:r>
                      <a:r>
                        <a:rPr lang="zh-CN" altLang="en-US" sz="1800" kern="1200" dirty="0" smtClean="0">
                          <a:effectLst/>
                          <a:sym typeface="+mn-lt"/>
                        </a:rPr>
                        <a:t>，</a:t>
                      </a:r>
                      <a:r>
                        <a:rPr lang="en-US" altLang="zh-CN" sz="1800" kern="1200" dirty="0" err="1" smtClean="0">
                          <a:effectLst/>
                          <a:sym typeface="+mn-lt"/>
                        </a:rPr>
                        <a:t>VirtualBox</a:t>
                      </a:r>
                      <a:r>
                        <a:rPr lang="zh-CN" altLang="en-US" sz="1800" kern="1200" dirty="0" smtClean="0">
                          <a:effectLst/>
                          <a:sym typeface="+mn-lt"/>
                        </a:rPr>
                        <a:t>等使用的常见磁盘格式</a:t>
                      </a:r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>
                          <a:sym typeface="+mn-lt"/>
                        </a:rPr>
                        <a:t>vhdx</a:t>
                      </a:r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sym typeface="+mn-lt"/>
                        </a:rPr>
                        <a:t>vhd</a:t>
                      </a:r>
                      <a:r>
                        <a:rPr lang="zh-CN" altLang="en-US" dirty="0" smtClean="0">
                          <a:sym typeface="+mn-lt"/>
                        </a:rPr>
                        <a:t>格式的增强版本，支持更大的磁盘容量和其他功能</a:t>
                      </a:r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>
                          <a:sym typeface="+mn-lt"/>
                        </a:rPr>
                        <a:t>vmdk</a:t>
                      </a:r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effectLst/>
                          <a:sym typeface="+mn-lt"/>
                        </a:rPr>
                        <a:t>常见的磁盘格式</a:t>
                      </a:r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>
                          <a:sym typeface="+mn-lt"/>
                        </a:rPr>
                        <a:t>vdi</a:t>
                      </a:r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 err="1" smtClean="0">
                          <a:effectLst/>
                          <a:sym typeface="+mn-lt"/>
                        </a:rPr>
                        <a:t>VirtualBox</a:t>
                      </a:r>
                      <a:r>
                        <a:rPr lang="zh-CN" altLang="en-US" sz="1800" kern="1200" dirty="0" smtClean="0">
                          <a:effectLst/>
                          <a:sym typeface="+mn-lt"/>
                        </a:rPr>
                        <a:t>和</a:t>
                      </a:r>
                      <a:r>
                        <a:rPr lang="en-US" altLang="zh-CN" sz="1800" kern="1200" dirty="0" smtClean="0">
                          <a:effectLst/>
                          <a:sym typeface="+mn-lt"/>
                        </a:rPr>
                        <a:t>QEMU</a:t>
                      </a:r>
                      <a:r>
                        <a:rPr lang="zh-CN" altLang="en-US" sz="1800" kern="1200" dirty="0" smtClean="0">
                          <a:effectLst/>
                          <a:sym typeface="+mn-lt"/>
                        </a:rPr>
                        <a:t>支持的磁盘格式</a:t>
                      </a:r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>
                          <a:sym typeface="+mn-lt"/>
                        </a:rPr>
                        <a:t>iso</a:t>
                      </a:r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ym typeface="+mn-lt"/>
                        </a:rPr>
                        <a:t>光盘（例如</a:t>
                      </a:r>
                      <a:r>
                        <a:rPr lang="en-US" altLang="zh-CN" dirty="0" smtClean="0">
                          <a:sym typeface="+mn-lt"/>
                        </a:rPr>
                        <a:t>CDROM</a:t>
                      </a:r>
                      <a:r>
                        <a:rPr lang="zh-CN" altLang="en-US" dirty="0" smtClean="0">
                          <a:sym typeface="+mn-lt"/>
                        </a:rPr>
                        <a:t>）的存档格式</a:t>
                      </a:r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>
                          <a:sym typeface="+mn-lt"/>
                        </a:rPr>
                        <a:t>ploog</a:t>
                      </a:r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sym typeface="+mn-lt"/>
                        </a:rPr>
                        <a:t>Virtuozzo</a:t>
                      </a:r>
                      <a:r>
                        <a:rPr lang="zh-CN" altLang="en-US" dirty="0" smtClean="0">
                          <a:sym typeface="+mn-lt"/>
                        </a:rPr>
                        <a:t>支持和使用的磁盘格式，用于运行</a:t>
                      </a:r>
                      <a:r>
                        <a:rPr lang="en-US" altLang="zh-CN" dirty="0" smtClean="0">
                          <a:sym typeface="+mn-lt"/>
                        </a:rPr>
                        <a:t>OS Containers</a:t>
                      </a:r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ym typeface="+mn-lt"/>
                        </a:rPr>
                        <a:t>qcow2</a:t>
                      </a:r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effectLst/>
                          <a:sym typeface="+mn-lt"/>
                        </a:rPr>
                        <a:t>QEMU</a:t>
                      </a:r>
                      <a:r>
                        <a:rPr lang="zh-CN" altLang="en-US" sz="1800" kern="1200" dirty="0" smtClean="0">
                          <a:effectLst/>
                          <a:sym typeface="+mn-lt"/>
                        </a:rPr>
                        <a:t>支持的磁盘格式，支持动态扩展和写时复制</a:t>
                      </a:r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>
                          <a:sym typeface="+mn-lt"/>
                        </a:rPr>
                        <a:t>aki</a:t>
                      </a:r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effectLst/>
                          <a:sym typeface="+mn-lt"/>
                        </a:rPr>
                        <a:t>Amazon Kernel Image</a:t>
                      </a:r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>
                          <a:sym typeface="+mn-lt"/>
                        </a:rPr>
                        <a:t>ari</a:t>
                      </a:r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smtClean="0">
                          <a:effectLst/>
                          <a:sym typeface="+mn-lt"/>
                        </a:rPr>
                        <a:t>Amazon </a:t>
                      </a:r>
                      <a:r>
                        <a:rPr lang="en-US" altLang="zh-CN" sz="1800" kern="1200" dirty="0" err="1" smtClean="0">
                          <a:effectLst/>
                          <a:sym typeface="+mn-lt"/>
                        </a:rPr>
                        <a:t>Ramdisk</a:t>
                      </a:r>
                      <a:r>
                        <a:rPr lang="en-US" altLang="zh-CN" sz="1800" kern="1200" dirty="0" smtClean="0">
                          <a:effectLst/>
                          <a:sym typeface="+mn-lt"/>
                        </a:rPr>
                        <a:t> Image</a:t>
                      </a:r>
                      <a:endParaRPr lang="zh-CN" altLang="en-US" dirty="0" smtClean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>
                          <a:sym typeface="+mn-lt"/>
                        </a:rPr>
                        <a:t>ami</a:t>
                      </a:r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smtClean="0">
                          <a:effectLst/>
                          <a:sym typeface="+mn-lt"/>
                        </a:rPr>
                        <a:t>Amazon</a:t>
                      </a:r>
                      <a:r>
                        <a:rPr lang="zh-CN" altLang="en-US" sz="1800" kern="1200" baseline="0" dirty="0" smtClean="0">
                          <a:effectLst/>
                          <a:sym typeface="+mn-lt"/>
                        </a:rPr>
                        <a:t> </a:t>
                      </a:r>
                      <a:r>
                        <a:rPr lang="en-US" altLang="zh-CN" sz="1800" kern="1200" baseline="0" dirty="0" smtClean="0">
                          <a:effectLst/>
                          <a:sym typeface="+mn-lt"/>
                        </a:rPr>
                        <a:t>Machine</a:t>
                      </a:r>
                      <a:r>
                        <a:rPr lang="zh-CN" altLang="en-US" sz="1800" kern="1200" dirty="0" smtClean="0">
                          <a:effectLst/>
                          <a:sym typeface="+mn-lt"/>
                        </a:rPr>
                        <a:t> </a:t>
                      </a:r>
                      <a:r>
                        <a:rPr lang="en-US" altLang="zh-CN" sz="1800" kern="1200" dirty="0" smtClean="0">
                          <a:effectLst/>
                          <a:sym typeface="+mn-lt"/>
                        </a:rPr>
                        <a:t>Image</a:t>
                      </a:r>
                      <a:endParaRPr lang="zh-CN" altLang="en-US" dirty="0" smtClean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7747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+mn-lt"/>
                <a:cs typeface="+mn-ea"/>
                <a:sym typeface="+mn-lt"/>
              </a:rPr>
              <a:t>Glance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状态机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>
                <a:latin typeface="+mn-lt"/>
                <a:cs typeface="+mn-ea"/>
                <a:sym typeface="+mn-lt"/>
              </a:rPr>
              <a:t>Glance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中有两种状态机：镜像状态和任务状态</a:t>
            </a:r>
            <a:endParaRPr lang="zh-CN" altLang="en-US" dirty="0">
              <a:latin typeface="+mn-lt"/>
              <a:cs typeface="+mn-ea"/>
              <a:sym typeface="+mn-lt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9420028"/>
              </p:ext>
            </p:extLst>
          </p:nvPr>
        </p:nvGraphicFramePr>
        <p:xfrm>
          <a:off x="1044066" y="1772816"/>
          <a:ext cx="6204062" cy="45110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946275"/>
                <a:gridCol w="4257787"/>
              </a:tblGrid>
              <a:tr h="349252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镜像状态</a:t>
                      </a:r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solidFill>
                      <a:srgbClr val="15B0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描述</a:t>
                      </a:r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solidFill>
                      <a:srgbClr val="15B0E8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queued</a:t>
                      </a:r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已在</a:t>
                      </a:r>
                      <a:r>
                        <a:rPr lang="en-US" altLang="zh-CN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glance-registry</a:t>
                      </a:r>
                      <a:r>
                        <a:rPr lang="zh-CN" altLang="en-US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中保留镜像标识符，但镜像数据未上传，镜像大小未初始化</a:t>
                      </a:r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saving</a:t>
                      </a:r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镜像的原始数据正在上传到</a:t>
                      </a:r>
                      <a:r>
                        <a:rPr lang="en-US" altLang="zh-CN" sz="1800" kern="1200" dirty="0" smtClean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Glance</a:t>
                      </a:r>
                      <a:r>
                        <a:rPr lang="zh-CN" altLang="en-US" sz="1800" kern="1200" dirty="0" smtClean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中</a:t>
                      </a:r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uploading</a:t>
                      </a:r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对镜像调用了</a:t>
                      </a:r>
                      <a:r>
                        <a:rPr lang="en-US" altLang="zh-CN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import data-put</a:t>
                      </a:r>
                      <a:r>
                        <a:rPr lang="zh-CN" altLang="en-US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请求</a:t>
                      </a:r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importing</a:t>
                      </a:r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导入镜像中，但镜像尚未就绪</a:t>
                      </a:r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active</a:t>
                      </a:r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镜像创建完成，可以使用</a:t>
                      </a:r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deactivated</a:t>
                      </a:r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禁止任何非管理员用户访问镜像</a:t>
                      </a:r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killed</a:t>
                      </a:r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镜像上传时出错，镜像不可用</a:t>
                      </a:r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deleted</a:t>
                      </a:r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Glance</a:t>
                      </a:r>
                      <a:r>
                        <a:rPr lang="zh-CN" altLang="en-US" sz="1800" kern="1200" dirty="0" smtClean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保留了镜像信息，但不能继续使用，镜像在一定时间后会被自动清理掉</a:t>
                      </a:r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pending_delete</a:t>
                      </a:r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类似</a:t>
                      </a:r>
                      <a:r>
                        <a:rPr lang="en-US" altLang="zh-CN" sz="1800" kern="1200" dirty="0" smtClean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deleted</a:t>
                      </a:r>
                      <a:r>
                        <a:rPr lang="zh-CN" altLang="en-US" sz="1800" kern="1200" dirty="0" smtClean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，</a:t>
                      </a:r>
                      <a:r>
                        <a:rPr lang="en-US" altLang="zh-CN" sz="1800" kern="1200" dirty="0" smtClean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Glance</a:t>
                      </a:r>
                      <a:r>
                        <a:rPr lang="zh-CN" altLang="en-US" sz="1800" kern="1200" dirty="0" smtClean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尚未删除镜像数据，处于该状态的镜像可恢复</a:t>
                      </a:r>
                      <a:endParaRPr lang="en-US" altLang="zh-CN" sz="1800" kern="1200" dirty="0" smtClean="0"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4648261"/>
              </p:ext>
            </p:extLst>
          </p:nvPr>
        </p:nvGraphicFramePr>
        <p:xfrm>
          <a:off x="7621904" y="1772816"/>
          <a:ext cx="3846196" cy="184912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565088"/>
                <a:gridCol w="2281108"/>
              </a:tblGrid>
              <a:tr h="349252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任务状态</a:t>
                      </a:r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solidFill>
                      <a:srgbClr val="15B0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描述</a:t>
                      </a:r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solidFill>
                      <a:srgbClr val="15B0E8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pending</a:t>
                      </a:r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任务挂起</a:t>
                      </a:r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processing</a:t>
                      </a:r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任务正在处理中</a:t>
                      </a:r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success</a:t>
                      </a:r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任务执行成功</a:t>
                      </a:r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failure</a:t>
                      </a:r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任务执行失败</a:t>
                      </a:r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0888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文本框 131"/>
          <p:cNvSpPr txBox="1"/>
          <p:nvPr/>
        </p:nvSpPr>
        <p:spPr bwMode="auto">
          <a:xfrm>
            <a:off x="1307468" y="3382704"/>
            <a:ext cx="1151688" cy="273325"/>
          </a:xfrm>
          <a:prstGeom prst="rect">
            <a:avLst/>
          </a:prstGeom>
          <a:solidFill>
            <a:srgbClr val="F0F0F0"/>
          </a:solidFill>
          <a:ln w="9525" algn="ctr">
            <a:noFill/>
            <a:miter lim="800000"/>
            <a:headEnd/>
            <a:tailEnd/>
          </a:ln>
        </p:spPr>
        <p:txBody>
          <a:bodyPr vert="horz" wrap="none" lIns="87802" tIns="43901" rIns="87802" bIns="43901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1200" dirty="0" smtClean="0">
                <a:latin typeface="+mn-lt"/>
                <a:ea typeface="+mn-ea"/>
                <a:cs typeface="+mn-ea"/>
                <a:sym typeface="+mn-lt"/>
              </a:rPr>
              <a:t>Create image</a:t>
            </a:r>
            <a:endParaRPr lang="zh-CN" altLang="en-US" sz="1200" dirty="0" smtClean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+mn-lt"/>
                <a:cs typeface="+mn-ea"/>
                <a:sym typeface="+mn-lt"/>
              </a:rPr>
              <a:t>Glance</a:t>
            </a:r>
            <a:r>
              <a:rPr lang="zh-CN" altLang="en-US" smtClean="0">
                <a:latin typeface="+mn-lt"/>
                <a:cs typeface="+mn-ea"/>
                <a:sym typeface="+mn-lt"/>
              </a:rPr>
              <a:t>状态机转化图</a:t>
            </a:r>
            <a:endParaRPr lang="zh-CN" altLang="en-US" dirty="0" smtClean="0">
              <a:latin typeface="+mn-lt"/>
              <a:cs typeface="+mn-ea"/>
              <a:sym typeface="+mn-lt"/>
            </a:endParaRPr>
          </a:p>
        </p:txBody>
      </p:sp>
      <p:sp>
        <p:nvSpPr>
          <p:cNvPr id="3" name="椭圆 2"/>
          <p:cNvSpPr>
            <a:spLocks/>
          </p:cNvSpPr>
          <p:nvPr/>
        </p:nvSpPr>
        <p:spPr bwMode="auto">
          <a:xfrm>
            <a:off x="1019436" y="3529352"/>
            <a:ext cx="483354" cy="396044"/>
          </a:xfrm>
          <a:prstGeom prst="ellipse">
            <a:avLst/>
          </a:prstGeom>
          <a:solidFill>
            <a:srgbClr val="20B3E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" name="椭圆 9"/>
          <p:cNvSpPr>
            <a:spLocks/>
          </p:cNvSpPr>
          <p:nvPr/>
        </p:nvSpPr>
        <p:spPr bwMode="auto">
          <a:xfrm>
            <a:off x="2308076" y="3529352"/>
            <a:ext cx="1224136" cy="396044"/>
          </a:xfrm>
          <a:prstGeom prst="ellipse">
            <a:avLst/>
          </a:prstGeom>
          <a:solidFill>
            <a:srgbClr val="20B3E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+mn-ea"/>
                <a:cs typeface="+mn-ea"/>
                <a:sym typeface="+mn-lt"/>
              </a:rPr>
              <a:t>Queued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" name="椭圆 12"/>
          <p:cNvSpPr>
            <a:spLocks/>
          </p:cNvSpPr>
          <p:nvPr/>
        </p:nvSpPr>
        <p:spPr bwMode="auto">
          <a:xfrm>
            <a:off x="4288296" y="1293616"/>
            <a:ext cx="1332148" cy="396044"/>
          </a:xfrm>
          <a:prstGeom prst="ellipse">
            <a:avLst/>
          </a:prstGeom>
          <a:solidFill>
            <a:srgbClr val="20B3E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+mn-ea"/>
                <a:cs typeface="+mn-ea"/>
                <a:sym typeface="+mn-lt"/>
              </a:rPr>
              <a:t>uploading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4" name="椭圆 33"/>
          <p:cNvSpPr>
            <a:spLocks/>
          </p:cNvSpPr>
          <p:nvPr/>
        </p:nvSpPr>
        <p:spPr bwMode="auto">
          <a:xfrm>
            <a:off x="6124500" y="2086560"/>
            <a:ext cx="1332148" cy="396044"/>
          </a:xfrm>
          <a:prstGeom prst="ellipse">
            <a:avLst/>
          </a:prstGeom>
          <a:solidFill>
            <a:srgbClr val="20B3E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importing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5" name="椭圆 34"/>
          <p:cNvSpPr>
            <a:spLocks/>
          </p:cNvSpPr>
          <p:nvPr/>
        </p:nvSpPr>
        <p:spPr bwMode="auto">
          <a:xfrm>
            <a:off x="7204620" y="3529352"/>
            <a:ext cx="1224136" cy="396044"/>
          </a:xfrm>
          <a:prstGeom prst="ellipse">
            <a:avLst/>
          </a:prstGeom>
          <a:solidFill>
            <a:srgbClr val="20B3E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active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6" name="椭圆 35"/>
          <p:cNvSpPr>
            <a:spLocks/>
          </p:cNvSpPr>
          <p:nvPr/>
        </p:nvSpPr>
        <p:spPr bwMode="auto">
          <a:xfrm>
            <a:off x="8400958" y="4390816"/>
            <a:ext cx="1693248" cy="396044"/>
          </a:xfrm>
          <a:prstGeom prst="ellipse">
            <a:avLst/>
          </a:prstGeom>
          <a:solidFill>
            <a:srgbClr val="20B3E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dirty="0" err="1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pending_delete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7" name="椭圆 36"/>
          <p:cNvSpPr>
            <a:spLocks/>
          </p:cNvSpPr>
          <p:nvPr/>
        </p:nvSpPr>
        <p:spPr bwMode="auto">
          <a:xfrm>
            <a:off x="8400958" y="2734632"/>
            <a:ext cx="1693248" cy="396044"/>
          </a:xfrm>
          <a:prstGeom prst="ellipse">
            <a:avLst/>
          </a:prstGeom>
          <a:solidFill>
            <a:srgbClr val="20B3E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deactivated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8" name="椭圆 37"/>
          <p:cNvSpPr>
            <a:spLocks/>
          </p:cNvSpPr>
          <p:nvPr/>
        </p:nvSpPr>
        <p:spPr bwMode="auto">
          <a:xfrm>
            <a:off x="10236460" y="3529352"/>
            <a:ext cx="1224136" cy="396044"/>
          </a:xfrm>
          <a:prstGeom prst="ellipse">
            <a:avLst/>
          </a:prstGeom>
          <a:solidFill>
            <a:srgbClr val="20B3E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deleted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9" name="椭圆 38"/>
          <p:cNvSpPr>
            <a:spLocks/>
          </p:cNvSpPr>
          <p:nvPr/>
        </p:nvSpPr>
        <p:spPr bwMode="auto">
          <a:xfrm>
            <a:off x="5404420" y="4704033"/>
            <a:ext cx="1224136" cy="396044"/>
          </a:xfrm>
          <a:prstGeom prst="ellipse">
            <a:avLst/>
          </a:prstGeom>
          <a:solidFill>
            <a:srgbClr val="20B3E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saving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0" name="椭圆 39"/>
          <p:cNvSpPr>
            <a:spLocks/>
          </p:cNvSpPr>
          <p:nvPr/>
        </p:nvSpPr>
        <p:spPr bwMode="auto">
          <a:xfrm>
            <a:off x="7816688" y="5038888"/>
            <a:ext cx="1224136" cy="396044"/>
          </a:xfrm>
          <a:prstGeom prst="ellipse">
            <a:avLst/>
          </a:prstGeom>
          <a:solidFill>
            <a:srgbClr val="20B3E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killed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41" name="直接箭头连接符 40"/>
          <p:cNvCxnSpPr>
            <a:stCxn id="3" idx="6"/>
            <a:endCxn id="10" idx="2"/>
          </p:cNvCxnSpPr>
          <p:nvPr/>
        </p:nvCxnSpPr>
        <p:spPr bwMode="auto">
          <a:xfrm>
            <a:off x="1502790" y="3727374"/>
            <a:ext cx="80528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3" name="直接箭头连接符 42"/>
          <p:cNvCxnSpPr/>
          <p:nvPr/>
        </p:nvCxnSpPr>
        <p:spPr bwMode="auto">
          <a:xfrm>
            <a:off x="3532212" y="3727374"/>
            <a:ext cx="367240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6" name="直接箭头连接符 45"/>
          <p:cNvCxnSpPr>
            <a:stCxn id="35" idx="6"/>
            <a:endCxn id="38" idx="2"/>
          </p:cNvCxnSpPr>
          <p:nvPr/>
        </p:nvCxnSpPr>
        <p:spPr bwMode="auto">
          <a:xfrm>
            <a:off x="8428756" y="3727374"/>
            <a:ext cx="180770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1" name="曲线连接符 50"/>
          <p:cNvCxnSpPr>
            <a:stCxn id="10" idx="0"/>
            <a:endCxn id="13" idx="3"/>
          </p:cNvCxnSpPr>
          <p:nvPr/>
        </p:nvCxnSpPr>
        <p:spPr bwMode="auto">
          <a:xfrm rot="5400000" flipH="1" flipV="1">
            <a:off x="2752919" y="1798887"/>
            <a:ext cx="1897691" cy="1563241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3" name="曲线连接符 52"/>
          <p:cNvCxnSpPr>
            <a:endCxn id="10" idx="1"/>
          </p:cNvCxnSpPr>
          <p:nvPr/>
        </p:nvCxnSpPr>
        <p:spPr bwMode="auto">
          <a:xfrm rot="10800000" flipV="1">
            <a:off x="2487348" y="1491637"/>
            <a:ext cx="1800949" cy="2095713"/>
          </a:xfrm>
          <a:prstGeom prst="curved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6" name="曲线连接符 55"/>
          <p:cNvCxnSpPr>
            <a:stCxn id="34" idx="3"/>
            <a:endCxn id="10" idx="7"/>
          </p:cNvCxnSpPr>
          <p:nvPr/>
        </p:nvCxnSpPr>
        <p:spPr bwMode="auto">
          <a:xfrm rot="5400000">
            <a:off x="4254892" y="1522654"/>
            <a:ext cx="1162746" cy="2966648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9" name="直接箭头连接符 58"/>
          <p:cNvCxnSpPr>
            <a:stCxn id="10" idx="5"/>
          </p:cNvCxnSpPr>
          <p:nvPr/>
        </p:nvCxnSpPr>
        <p:spPr bwMode="auto">
          <a:xfrm rot="16200000" flipH="1">
            <a:off x="4266396" y="2953941"/>
            <a:ext cx="836636" cy="2663547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2" name="曲线连接符 61"/>
          <p:cNvCxnSpPr/>
          <p:nvPr/>
        </p:nvCxnSpPr>
        <p:spPr bwMode="auto">
          <a:xfrm rot="10800000">
            <a:off x="2920144" y="3925397"/>
            <a:ext cx="2484276" cy="976659"/>
          </a:xfrm>
          <a:prstGeom prst="curved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5" name="曲线连接符 64"/>
          <p:cNvCxnSpPr>
            <a:stCxn id="10" idx="3"/>
            <a:endCxn id="38" idx="5"/>
          </p:cNvCxnSpPr>
          <p:nvPr/>
        </p:nvCxnSpPr>
        <p:spPr bwMode="auto">
          <a:xfrm rot="16200000" flipH="1">
            <a:off x="6884336" y="-529592"/>
            <a:ext cx="12700" cy="8793978"/>
          </a:xfrm>
          <a:prstGeom prst="curvedConnector3">
            <a:avLst>
              <a:gd name="adj1" fmla="val 18947598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1" name="直接箭头连接符 70"/>
          <p:cNvCxnSpPr>
            <a:stCxn id="13" idx="5"/>
            <a:endCxn id="34" idx="1"/>
          </p:cNvCxnSpPr>
          <p:nvPr/>
        </p:nvCxnSpPr>
        <p:spPr bwMode="auto">
          <a:xfrm rot="16200000" flipH="1">
            <a:off x="5616023" y="1440993"/>
            <a:ext cx="512898" cy="894234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4" name="曲线连接符 73"/>
          <p:cNvCxnSpPr>
            <a:stCxn id="13" idx="6"/>
            <a:endCxn id="38" idx="7"/>
          </p:cNvCxnSpPr>
          <p:nvPr/>
        </p:nvCxnSpPr>
        <p:spPr bwMode="auto">
          <a:xfrm>
            <a:off x="5620444" y="1491638"/>
            <a:ext cx="5660881" cy="2095713"/>
          </a:xfrm>
          <a:prstGeom prst="curved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9" name="直接箭头连接符 78"/>
          <p:cNvCxnSpPr>
            <a:stCxn id="34" idx="4"/>
            <a:endCxn id="35" idx="1"/>
          </p:cNvCxnSpPr>
          <p:nvPr/>
        </p:nvCxnSpPr>
        <p:spPr bwMode="auto">
          <a:xfrm rot="16200000" flipH="1">
            <a:off x="6534859" y="2738318"/>
            <a:ext cx="1104747" cy="593317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2" name="曲线连接符 81"/>
          <p:cNvCxnSpPr>
            <a:stCxn id="34" idx="6"/>
            <a:endCxn id="38" idx="0"/>
          </p:cNvCxnSpPr>
          <p:nvPr/>
        </p:nvCxnSpPr>
        <p:spPr bwMode="auto">
          <a:xfrm>
            <a:off x="7456648" y="2284582"/>
            <a:ext cx="3391880" cy="1244770"/>
          </a:xfrm>
          <a:prstGeom prst="curved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5" name="直接箭头连接符 84"/>
          <p:cNvCxnSpPr>
            <a:stCxn id="39" idx="7"/>
            <a:endCxn id="35" idx="3"/>
          </p:cNvCxnSpPr>
          <p:nvPr/>
        </p:nvCxnSpPr>
        <p:spPr bwMode="auto">
          <a:xfrm rot="5400000" flipH="1" flipV="1">
            <a:off x="6469271" y="3847412"/>
            <a:ext cx="894635" cy="934606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8" name="直接箭头连接符 87"/>
          <p:cNvCxnSpPr>
            <a:stCxn id="39" idx="5"/>
            <a:endCxn id="40" idx="2"/>
          </p:cNvCxnSpPr>
          <p:nvPr/>
        </p:nvCxnSpPr>
        <p:spPr bwMode="auto">
          <a:xfrm rot="16200000" flipH="1">
            <a:off x="7035570" y="4455792"/>
            <a:ext cx="194832" cy="1367403"/>
          </a:xfrm>
          <a:prstGeom prst="curved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2" name="曲线连接符 91"/>
          <p:cNvCxnSpPr>
            <a:endCxn id="38" idx="4"/>
          </p:cNvCxnSpPr>
          <p:nvPr/>
        </p:nvCxnSpPr>
        <p:spPr bwMode="auto">
          <a:xfrm rot="5400000" flipH="1" flipV="1">
            <a:off x="7719153" y="1970703"/>
            <a:ext cx="1174681" cy="5084068"/>
          </a:xfrm>
          <a:prstGeom prst="curvedConnector3">
            <a:avLst>
              <a:gd name="adj1" fmla="val -53692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2" name="直接箭头连接符 111"/>
          <p:cNvCxnSpPr>
            <a:stCxn id="35" idx="4"/>
            <a:endCxn id="36" idx="2"/>
          </p:cNvCxnSpPr>
          <p:nvPr/>
        </p:nvCxnSpPr>
        <p:spPr bwMode="auto">
          <a:xfrm rot="16200000" flipH="1">
            <a:off x="7777102" y="3964982"/>
            <a:ext cx="663442" cy="584270"/>
          </a:xfrm>
          <a:prstGeom prst="curved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6" name="直接箭头连接符 115"/>
          <p:cNvCxnSpPr>
            <a:stCxn id="35" idx="7"/>
            <a:endCxn id="37" idx="4"/>
          </p:cNvCxnSpPr>
          <p:nvPr/>
        </p:nvCxnSpPr>
        <p:spPr bwMode="auto">
          <a:xfrm rot="5400000" flipH="1" flipV="1">
            <a:off x="8520196" y="2859966"/>
            <a:ext cx="456675" cy="998097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9" name="直接箭头连接符 118"/>
          <p:cNvCxnSpPr>
            <a:stCxn id="37" idx="2"/>
            <a:endCxn id="35" idx="0"/>
          </p:cNvCxnSpPr>
          <p:nvPr/>
        </p:nvCxnSpPr>
        <p:spPr bwMode="auto">
          <a:xfrm rot="10800000" flipV="1">
            <a:off x="7816688" y="2932654"/>
            <a:ext cx="584270" cy="596698"/>
          </a:xfrm>
          <a:prstGeom prst="curved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2" name="直接箭头连接符 121"/>
          <p:cNvCxnSpPr>
            <a:stCxn id="37" idx="5"/>
            <a:endCxn id="38" idx="1"/>
          </p:cNvCxnSpPr>
          <p:nvPr/>
        </p:nvCxnSpPr>
        <p:spPr bwMode="auto">
          <a:xfrm rot="16200000" flipH="1">
            <a:off x="9873646" y="3045266"/>
            <a:ext cx="514674" cy="569495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6" name="直接箭头连接符 125"/>
          <p:cNvCxnSpPr>
            <a:stCxn id="36" idx="7"/>
            <a:endCxn id="38" idx="3"/>
          </p:cNvCxnSpPr>
          <p:nvPr/>
        </p:nvCxnSpPr>
        <p:spPr bwMode="auto">
          <a:xfrm rot="5400000" flipH="1" flipV="1">
            <a:off x="9840274" y="3873359"/>
            <a:ext cx="581418" cy="569495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9" name="直接箭头连接符 128"/>
          <p:cNvCxnSpPr>
            <a:stCxn id="40" idx="6"/>
            <a:endCxn id="38" idx="4"/>
          </p:cNvCxnSpPr>
          <p:nvPr/>
        </p:nvCxnSpPr>
        <p:spPr bwMode="auto">
          <a:xfrm flipV="1">
            <a:off x="9040824" y="3925396"/>
            <a:ext cx="1807704" cy="1311514"/>
          </a:xfrm>
          <a:prstGeom prst="curved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99" name="文本框 198"/>
          <p:cNvSpPr txBox="1"/>
          <p:nvPr/>
        </p:nvSpPr>
        <p:spPr bwMode="auto">
          <a:xfrm>
            <a:off x="2857650" y="4889804"/>
            <a:ext cx="652129" cy="273325"/>
          </a:xfrm>
          <a:prstGeom prst="rect">
            <a:avLst/>
          </a:prstGeom>
          <a:solidFill>
            <a:srgbClr val="F0F0F0"/>
          </a:solidFill>
          <a:ln w="9525" algn="ctr">
            <a:noFill/>
            <a:miter lim="800000"/>
            <a:headEnd/>
            <a:tailEnd/>
          </a:ln>
        </p:spPr>
        <p:txBody>
          <a:bodyPr vert="horz" wrap="none" lIns="87802" tIns="43901" rIns="87802" bIns="43901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1200" dirty="0" smtClean="0">
                <a:latin typeface="+mn-lt"/>
                <a:ea typeface="+mn-ea"/>
                <a:cs typeface="+mn-ea"/>
                <a:sym typeface="+mn-lt"/>
              </a:rPr>
              <a:t>Delete</a:t>
            </a:r>
            <a:endParaRPr lang="zh-CN" altLang="en-US" sz="1200" dirty="0" smtClean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00" name="文本框 199"/>
          <p:cNvSpPr txBox="1"/>
          <p:nvPr/>
        </p:nvSpPr>
        <p:spPr bwMode="auto">
          <a:xfrm>
            <a:off x="3532212" y="4561244"/>
            <a:ext cx="976640" cy="273325"/>
          </a:xfrm>
          <a:prstGeom prst="rect">
            <a:avLst/>
          </a:prstGeom>
          <a:solidFill>
            <a:srgbClr val="F0F0F0"/>
          </a:solidFill>
          <a:ln w="9525" algn="ctr">
            <a:noFill/>
            <a:miter lim="800000"/>
            <a:headEnd/>
            <a:tailEnd/>
          </a:ln>
        </p:spPr>
        <p:txBody>
          <a:bodyPr vert="horz" wrap="none" lIns="87802" tIns="43901" rIns="87802" bIns="43901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1200" dirty="0" smtClean="0">
                <a:latin typeface="+mn-lt"/>
                <a:ea typeface="+mn-ea"/>
                <a:cs typeface="+mn-ea"/>
                <a:sym typeface="+mn-lt"/>
              </a:rPr>
              <a:t>Upload fail</a:t>
            </a:r>
            <a:endParaRPr lang="zh-CN" altLang="en-US" sz="1200" dirty="0" smtClean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01" name="文本框 200"/>
          <p:cNvSpPr txBox="1"/>
          <p:nvPr/>
        </p:nvSpPr>
        <p:spPr bwMode="auto">
          <a:xfrm>
            <a:off x="3973797" y="4086535"/>
            <a:ext cx="710542" cy="273325"/>
          </a:xfrm>
          <a:prstGeom prst="rect">
            <a:avLst/>
          </a:prstGeom>
          <a:solidFill>
            <a:srgbClr val="F0F0F0"/>
          </a:solidFill>
          <a:ln w="9525" algn="ctr">
            <a:noFill/>
            <a:miter lim="800000"/>
            <a:headEnd/>
            <a:tailEnd/>
          </a:ln>
        </p:spPr>
        <p:txBody>
          <a:bodyPr vert="horz" wrap="none" lIns="87802" tIns="43901" rIns="87802" bIns="43901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1200" dirty="0" smtClean="0">
                <a:latin typeface="+mn-lt"/>
                <a:ea typeface="+mn-ea"/>
                <a:cs typeface="+mn-ea"/>
                <a:sym typeface="+mn-lt"/>
              </a:rPr>
              <a:t>Upload</a:t>
            </a:r>
            <a:endParaRPr lang="zh-CN" altLang="en-US" sz="1200" dirty="0" smtClean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02" name="文本框 201"/>
          <p:cNvSpPr txBox="1"/>
          <p:nvPr/>
        </p:nvSpPr>
        <p:spPr bwMode="auto">
          <a:xfrm>
            <a:off x="4591168" y="3566884"/>
            <a:ext cx="1119885" cy="273325"/>
          </a:xfrm>
          <a:prstGeom prst="rect">
            <a:avLst/>
          </a:prstGeom>
          <a:solidFill>
            <a:srgbClr val="F0F0F0"/>
          </a:solidFill>
          <a:ln w="9525" algn="ctr">
            <a:noFill/>
            <a:miter lim="800000"/>
            <a:headEnd/>
            <a:tailEnd/>
          </a:ln>
        </p:spPr>
        <p:txBody>
          <a:bodyPr vert="horz" wrap="none" lIns="87802" tIns="43901" rIns="87802" bIns="43901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1200" dirty="0" smtClean="0">
                <a:latin typeface="+mn-lt"/>
                <a:ea typeface="+mn-ea"/>
                <a:cs typeface="+mn-ea"/>
                <a:sym typeface="+mn-lt"/>
              </a:rPr>
              <a:t>Add location</a:t>
            </a:r>
            <a:endParaRPr lang="zh-CN" altLang="en-US" sz="1200" dirty="0" smtClean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03" name="文本框 202"/>
          <p:cNvSpPr txBox="1"/>
          <p:nvPr/>
        </p:nvSpPr>
        <p:spPr bwMode="auto">
          <a:xfrm>
            <a:off x="3216360" y="2386538"/>
            <a:ext cx="1144443" cy="273325"/>
          </a:xfrm>
          <a:prstGeom prst="rect">
            <a:avLst/>
          </a:prstGeom>
          <a:solidFill>
            <a:srgbClr val="F0F0F0"/>
          </a:solidFill>
          <a:ln w="9525" algn="ctr">
            <a:noFill/>
            <a:miter lim="800000"/>
            <a:headEnd/>
            <a:tailEnd/>
          </a:ln>
        </p:spPr>
        <p:txBody>
          <a:bodyPr vert="horz" wrap="none" lIns="87802" tIns="43901" rIns="87802" bIns="43901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1200" dirty="0" smtClean="0">
                <a:latin typeface="+mn-lt"/>
                <a:ea typeface="+mn-ea"/>
                <a:cs typeface="+mn-ea"/>
                <a:sym typeface="+mn-lt"/>
              </a:rPr>
              <a:t>Stage upload</a:t>
            </a:r>
            <a:endParaRPr lang="zh-CN" altLang="en-US" sz="1200" dirty="0" smtClean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04" name="文本框 203"/>
          <p:cNvSpPr txBox="1"/>
          <p:nvPr/>
        </p:nvSpPr>
        <p:spPr bwMode="auto">
          <a:xfrm>
            <a:off x="2410393" y="1892037"/>
            <a:ext cx="1410542" cy="273325"/>
          </a:xfrm>
          <a:prstGeom prst="rect">
            <a:avLst/>
          </a:prstGeom>
          <a:solidFill>
            <a:srgbClr val="F0F0F0"/>
          </a:solidFill>
          <a:ln w="9525" algn="ctr">
            <a:noFill/>
            <a:miter lim="800000"/>
            <a:headEnd/>
            <a:tailEnd/>
          </a:ln>
        </p:spPr>
        <p:txBody>
          <a:bodyPr vert="horz" wrap="none" lIns="87802" tIns="43901" rIns="87802" bIns="43901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1200" dirty="0" smtClean="0">
                <a:latin typeface="+mn-lt"/>
                <a:ea typeface="+mn-ea"/>
                <a:cs typeface="+mn-ea"/>
                <a:sym typeface="+mn-lt"/>
              </a:rPr>
              <a:t>Stage upload fail</a:t>
            </a:r>
            <a:endParaRPr lang="zh-CN" altLang="en-US" sz="1200" dirty="0" smtClean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08" name="文本框 207"/>
          <p:cNvSpPr txBox="1"/>
          <p:nvPr/>
        </p:nvSpPr>
        <p:spPr bwMode="auto">
          <a:xfrm>
            <a:off x="4461958" y="2914652"/>
            <a:ext cx="949966" cy="273325"/>
          </a:xfrm>
          <a:prstGeom prst="rect">
            <a:avLst/>
          </a:prstGeom>
          <a:solidFill>
            <a:srgbClr val="F0F0F0"/>
          </a:solidFill>
          <a:ln w="9525" algn="ctr">
            <a:noFill/>
            <a:miter lim="800000"/>
            <a:headEnd/>
            <a:tailEnd/>
          </a:ln>
        </p:spPr>
        <p:txBody>
          <a:bodyPr vert="horz" wrap="none" lIns="87802" tIns="43901" rIns="87802" bIns="43901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1200" dirty="0" smtClean="0">
                <a:latin typeface="+mn-lt"/>
                <a:ea typeface="+mn-ea"/>
                <a:cs typeface="+mn-ea"/>
                <a:sym typeface="+mn-lt"/>
              </a:rPr>
              <a:t>Import fail</a:t>
            </a:r>
            <a:endParaRPr lang="zh-CN" altLang="en-US" sz="1200" dirty="0" smtClean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09" name="文本框 208"/>
          <p:cNvSpPr txBox="1"/>
          <p:nvPr/>
        </p:nvSpPr>
        <p:spPr bwMode="auto">
          <a:xfrm>
            <a:off x="5447142" y="1762524"/>
            <a:ext cx="683868" cy="273325"/>
          </a:xfrm>
          <a:prstGeom prst="rect">
            <a:avLst/>
          </a:prstGeom>
          <a:solidFill>
            <a:srgbClr val="F0F0F0"/>
          </a:solidFill>
          <a:ln w="9525" algn="ctr">
            <a:noFill/>
            <a:miter lim="800000"/>
            <a:headEnd/>
            <a:tailEnd/>
          </a:ln>
        </p:spPr>
        <p:txBody>
          <a:bodyPr vert="horz" wrap="none" lIns="87802" tIns="43901" rIns="87802" bIns="43901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1200" dirty="0" smtClean="0">
                <a:latin typeface="+mn-lt"/>
                <a:ea typeface="+mn-ea"/>
                <a:cs typeface="+mn-ea"/>
                <a:sym typeface="+mn-lt"/>
              </a:rPr>
              <a:t>Import</a:t>
            </a:r>
            <a:endParaRPr lang="zh-CN" altLang="en-US" sz="1200" dirty="0" smtClean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10" name="文本框 209"/>
          <p:cNvSpPr txBox="1"/>
          <p:nvPr/>
        </p:nvSpPr>
        <p:spPr bwMode="auto">
          <a:xfrm>
            <a:off x="7748829" y="1579965"/>
            <a:ext cx="652129" cy="273325"/>
          </a:xfrm>
          <a:prstGeom prst="rect">
            <a:avLst/>
          </a:prstGeom>
          <a:solidFill>
            <a:srgbClr val="F0F0F0"/>
          </a:solidFill>
          <a:ln w="9525" algn="ctr">
            <a:noFill/>
            <a:miter lim="800000"/>
            <a:headEnd/>
            <a:tailEnd/>
          </a:ln>
        </p:spPr>
        <p:txBody>
          <a:bodyPr vert="horz" wrap="none" lIns="87802" tIns="43901" rIns="87802" bIns="43901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1200" dirty="0" smtClean="0">
                <a:latin typeface="+mn-lt"/>
                <a:ea typeface="+mn-ea"/>
                <a:cs typeface="+mn-ea"/>
                <a:sym typeface="+mn-lt"/>
              </a:rPr>
              <a:t>Delete</a:t>
            </a:r>
            <a:endParaRPr lang="zh-CN" altLang="en-US" sz="1200" dirty="0" smtClean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11" name="文本框 210"/>
          <p:cNvSpPr txBox="1"/>
          <p:nvPr/>
        </p:nvSpPr>
        <p:spPr bwMode="auto">
          <a:xfrm>
            <a:off x="8194885" y="2266580"/>
            <a:ext cx="652129" cy="273325"/>
          </a:xfrm>
          <a:prstGeom prst="rect">
            <a:avLst/>
          </a:prstGeom>
          <a:solidFill>
            <a:srgbClr val="F0F0F0"/>
          </a:solidFill>
          <a:ln w="9525" algn="ctr">
            <a:noFill/>
            <a:miter lim="800000"/>
            <a:headEnd/>
            <a:tailEnd/>
          </a:ln>
        </p:spPr>
        <p:txBody>
          <a:bodyPr vert="horz" wrap="none" lIns="87802" tIns="43901" rIns="87802" bIns="43901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1200" dirty="0" smtClean="0">
                <a:latin typeface="+mn-lt"/>
                <a:ea typeface="+mn-ea"/>
                <a:cs typeface="+mn-ea"/>
                <a:sym typeface="+mn-lt"/>
              </a:rPr>
              <a:t>Delete</a:t>
            </a:r>
            <a:endParaRPr lang="zh-CN" altLang="en-US" sz="1200" dirty="0" smtClean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16" name="文本框 215"/>
          <p:cNvSpPr txBox="1"/>
          <p:nvPr/>
        </p:nvSpPr>
        <p:spPr bwMode="auto">
          <a:xfrm>
            <a:off x="7490623" y="5567943"/>
            <a:ext cx="652129" cy="273325"/>
          </a:xfrm>
          <a:prstGeom prst="rect">
            <a:avLst/>
          </a:prstGeom>
          <a:solidFill>
            <a:srgbClr val="F0F0F0"/>
          </a:solidFill>
          <a:ln w="9525" algn="ctr">
            <a:noFill/>
            <a:miter lim="800000"/>
            <a:headEnd/>
            <a:tailEnd/>
          </a:ln>
        </p:spPr>
        <p:txBody>
          <a:bodyPr vert="horz" wrap="none" lIns="87802" tIns="43901" rIns="87802" bIns="43901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1200" dirty="0" smtClean="0">
                <a:latin typeface="+mn-lt"/>
                <a:ea typeface="+mn-ea"/>
                <a:cs typeface="+mn-ea"/>
                <a:sym typeface="+mn-lt"/>
              </a:rPr>
              <a:t>Delete</a:t>
            </a:r>
            <a:endParaRPr lang="zh-CN" altLang="en-US" sz="1200" dirty="0" smtClean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17" name="文本框 216"/>
          <p:cNvSpPr txBox="1"/>
          <p:nvPr/>
        </p:nvSpPr>
        <p:spPr bwMode="auto">
          <a:xfrm>
            <a:off x="9152283" y="5002884"/>
            <a:ext cx="652129" cy="273325"/>
          </a:xfrm>
          <a:prstGeom prst="rect">
            <a:avLst/>
          </a:prstGeom>
          <a:solidFill>
            <a:srgbClr val="F0F0F0"/>
          </a:solidFill>
          <a:ln w="9525" algn="ctr">
            <a:noFill/>
            <a:miter lim="800000"/>
            <a:headEnd/>
            <a:tailEnd/>
          </a:ln>
        </p:spPr>
        <p:txBody>
          <a:bodyPr vert="horz" wrap="none" lIns="87802" tIns="43901" rIns="87802" bIns="43901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1200" dirty="0" smtClean="0">
                <a:latin typeface="+mn-lt"/>
                <a:ea typeface="+mn-ea"/>
                <a:cs typeface="+mn-ea"/>
                <a:sym typeface="+mn-lt"/>
              </a:rPr>
              <a:t>Delete</a:t>
            </a:r>
            <a:endParaRPr lang="zh-CN" altLang="en-US" sz="1200" dirty="0" smtClean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18" name="文本框 217"/>
          <p:cNvSpPr txBox="1"/>
          <p:nvPr/>
        </p:nvSpPr>
        <p:spPr bwMode="auto">
          <a:xfrm>
            <a:off x="9804918" y="3999272"/>
            <a:ext cx="652129" cy="273325"/>
          </a:xfrm>
          <a:prstGeom prst="rect">
            <a:avLst/>
          </a:prstGeom>
          <a:solidFill>
            <a:srgbClr val="F0F0F0"/>
          </a:solidFill>
          <a:ln w="9525" algn="ctr">
            <a:noFill/>
            <a:miter lim="800000"/>
            <a:headEnd/>
            <a:tailEnd/>
          </a:ln>
        </p:spPr>
        <p:txBody>
          <a:bodyPr vert="horz" wrap="none" lIns="87802" tIns="43901" rIns="87802" bIns="43901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1200" dirty="0" smtClean="0">
                <a:latin typeface="+mn-lt"/>
                <a:ea typeface="+mn-ea"/>
                <a:cs typeface="+mn-ea"/>
                <a:sym typeface="+mn-lt"/>
              </a:rPr>
              <a:t>Delete</a:t>
            </a:r>
            <a:endParaRPr lang="zh-CN" altLang="en-US" sz="1200" dirty="0" smtClean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19" name="文本框 218"/>
          <p:cNvSpPr txBox="1"/>
          <p:nvPr/>
        </p:nvSpPr>
        <p:spPr bwMode="auto">
          <a:xfrm>
            <a:off x="9112833" y="3607769"/>
            <a:ext cx="652129" cy="273325"/>
          </a:xfrm>
          <a:prstGeom prst="rect">
            <a:avLst/>
          </a:prstGeom>
          <a:solidFill>
            <a:srgbClr val="F0F0F0"/>
          </a:solidFill>
          <a:ln w="9525" algn="ctr">
            <a:noFill/>
            <a:miter lim="800000"/>
            <a:headEnd/>
            <a:tailEnd/>
          </a:ln>
        </p:spPr>
        <p:txBody>
          <a:bodyPr vert="horz" wrap="none" lIns="87802" tIns="43901" rIns="87802" bIns="43901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1200" dirty="0" smtClean="0">
                <a:latin typeface="+mn-lt"/>
                <a:ea typeface="+mn-ea"/>
                <a:cs typeface="+mn-ea"/>
                <a:sym typeface="+mn-lt"/>
              </a:rPr>
              <a:t>Delete</a:t>
            </a:r>
            <a:endParaRPr lang="zh-CN" altLang="en-US" sz="1200" dirty="0" smtClean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20" name="文本框 219"/>
          <p:cNvSpPr txBox="1"/>
          <p:nvPr/>
        </p:nvSpPr>
        <p:spPr bwMode="auto">
          <a:xfrm>
            <a:off x="9768141" y="3217391"/>
            <a:ext cx="652129" cy="273325"/>
          </a:xfrm>
          <a:prstGeom prst="rect">
            <a:avLst/>
          </a:prstGeom>
          <a:solidFill>
            <a:srgbClr val="F0F0F0"/>
          </a:solidFill>
          <a:ln w="9525" algn="ctr">
            <a:noFill/>
            <a:miter lim="800000"/>
            <a:headEnd/>
            <a:tailEnd/>
          </a:ln>
        </p:spPr>
        <p:txBody>
          <a:bodyPr vert="horz" wrap="none" lIns="87802" tIns="43901" rIns="87802" bIns="43901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1200" dirty="0" smtClean="0">
                <a:latin typeface="+mn-lt"/>
                <a:ea typeface="+mn-ea"/>
                <a:cs typeface="+mn-ea"/>
                <a:sym typeface="+mn-lt"/>
              </a:rPr>
              <a:t>Delete</a:t>
            </a:r>
            <a:endParaRPr lang="zh-CN" altLang="en-US" sz="1200" dirty="0" smtClean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22" name="文本框 221"/>
          <p:cNvSpPr txBox="1"/>
          <p:nvPr/>
        </p:nvSpPr>
        <p:spPr bwMode="auto">
          <a:xfrm>
            <a:off x="6135285" y="4256779"/>
            <a:ext cx="1345331" cy="273325"/>
          </a:xfrm>
          <a:prstGeom prst="rect">
            <a:avLst/>
          </a:prstGeom>
          <a:solidFill>
            <a:srgbClr val="F0F0F0"/>
          </a:solidFill>
          <a:ln w="9525" algn="ctr">
            <a:noFill/>
            <a:miter lim="800000"/>
            <a:headEnd/>
            <a:tailEnd/>
          </a:ln>
        </p:spPr>
        <p:txBody>
          <a:bodyPr vert="horz" wrap="none" lIns="87802" tIns="43901" rIns="87802" bIns="43901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1200" dirty="0" smtClean="0">
                <a:latin typeface="+mn-lt"/>
                <a:ea typeface="+mn-ea"/>
                <a:cs typeface="+mn-ea"/>
                <a:sym typeface="+mn-lt"/>
              </a:rPr>
              <a:t>Upload succeed</a:t>
            </a:r>
            <a:endParaRPr lang="zh-CN" altLang="en-US" sz="1200" dirty="0" smtClean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23" name="文本框 222"/>
          <p:cNvSpPr txBox="1"/>
          <p:nvPr/>
        </p:nvSpPr>
        <p:spPr bwMode="auto">
          <a:xfrm>
            <a:off x="6325515" y="2626620"/>
            <a:ext cx="1318657" cy="273325"/>
          </a:xfrm>
          <a:prstGeom prst="rect">
            <a:avLst/>
          </a:prstGeom>
          <a:solidFill>
            <a:srgbClr val="F0F0F0"/>
          </a:solidFill>
          <a:ln w="9525" algn="ctr">
            <a:noFill/>
            <a:miter lim="800000"/>
            <a:headEnd/>
            <a:tailEnd/>
          </a:ln>
        </p:spPr>
        <p:txBody>
          <a:bodyPr vert="horz" wrap="none" lIns="87802" tIns="43901" rIns="87802" bIns="43901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1200" dirty="0" smtClean="0">
                <a:latin typeface="+mn-lt"/>
                <a:ea typeface="+mn-ea"/>
                <a:cs typeface="+mn-ea"/>
                <a:sym typeface="+mn-lt"/>
              </a:rPr>
              <a:t>Import </a:t>
            </a:r>
            <a:r>
              <a:rPr lang="en-US" altLang="zh-CN" sz="1200" dirty="0">
                <a:latin typeface="+mn-lt"/>
                <a:ea typeface="+mn-ea"/>
                <a:cs typeface="+mn-ea"/>
                <a:sym typeface="+mn-lt"/>
              </a:rPr>
              <a:t>succeed</a:t>
            </a:r>
            <a:endParaRPr lang="zh-CN" altLang="en-US" sz="1200" dirty="0" smtClean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24" name="文本框 223"/>
          <p:cNvSpPr txBox="1"/>
          <p:nvPr/>
        </p:nvSpPr>
        <p:spPr bwMode="auto">
          <a:xfrm>
            <a:off x="6600056" y="5017591"/>
            <a:ext cx="976640" cy="273325"/>
          </a:xfrm>
          <a:prstGeom prst="rect">
            <a:avLst/>
          </a:prstGeom>
          <a:solidFill>
            <a:srgbClr val="F0F0F0"/>
          </a:solidFill>
          <a:ln w="9525" algn="ctr">
            <a:noFill/>
            <a:miter lim="800000"/>
            <a:headEnd/>
            <a:tailEnd/>
          </a:ln>
        </p:spPr>
        <p:txBody>
          <a:bodyPr vert="horz" wrap="none" lIns="87802" tIns="43901" rIns="87802" bIns="43901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1200" dirty="0" smtClean="0">
                <a:latin typeface="+mn-lt"/>
                <a:ea typeface="+mn-ea"/>
                <a:cs typeface="+mn-ea"/>
                <a:sym typeface="+mn-lt"/>
              </a:rPr>
              <a:t>Upload fail</a:t>
            </a:r>
            <a:endParaRPr lang="zh-CN" altLang="en-US" sz="1200" dirty="0" smtClean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25" name="文本框 224"/>
          <p:cNvSpPr txBox="1"/>
          <p:nvPr/>
        </p:nvSpPr>
        <p:spPr bwMode="auto">
          <a:xfrm>
            <a:off x="8292244" y="3274692"/>
            <a:ext cx="947273" cy="273325"/>
          </a:xfrm>
          <a:prstGeom prst="rect">
            <a:avLst/>
          </a:prstGeom>
          <a:solidFill>
            <a:srgbClr val="F0F0F0"/>
          </a:solidFill>
          <a:ln w="9525" algn="ctr">
            <a:noFill/>
            <a:miter lim="800000"/>
            <a:headEnd/>
            <a:tailEnd/>
          </a:ln>
        </p:spPr>
        <p:txBody>
          <a:bodyPr vert="horz" wrap="none" lIns="87802" tIns="43901" rIns="87802" bIns="43901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1200" dirty="0" smtClean="0">
                <a:latin typeface="+mn-lt"/>
                <a:ea typeface="+mn-ea"/>
                <a:cs typeface="+mn-ea"/>
                <a:sym typeface="+mn-lt"/>
              </a:rPr>
              <a:t>Deactivate</a:t>
            </a:r>
            <a:endParaRPr lang="zh-CN" altLang="en-US" sz="1200" dirty="0" smtClean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26" name="文本框 225"/>
          <p:cNvSpPr txBox="1"/>
          <p:nvPr/>
        </p:nvSpPr>
        <p:spPr bwMode="auto">
          <a:xfrm>
            <a:off x="7416979" y="2950656"/>
            <a:ext cx="947273" cy="273325"/>
          </a:xfrm>
          <a:prstGeom prst="rect">
            <a:avLst/>
          </a:prstGeom>
          <a:solidFill>
            <a:srgbClr val="F0F0F0"/>
          </a:solidFill>
          <a:ln w="9525" algn="ctr">
            <a:noFill/>
            <a:miter lim="800000"/>
            <a:headEnd/>
            <a:tailEnd/>
          </a:ln>
        </p:spPr>
        <p:txBody>
          <a:bodyPr vert="horz" wrap="none" lIns="87802" tIns="43901" rIns="87802" bIns="43901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1200" dirty="0" smtClean="0">
                <a:latin typeface="+mn-lt"/>
                <a:ea typeface="+mn-ea"/>
                <a:cs typeface="+mn-ea"/>
                <a:sym typeface="+mn-lt"/>
              </a:rPr>
              <a:t>Reactivate</a:t>
            </a:r>
            <a:endParaRPr lang="zh-CN" altLang="en-US" sz="1200" dirty="0" smtClean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28" name="文本框 227"/>
          <p:cNvSpPr txBox="1"/>
          <p:nvPr/>
        </p:nvSpPr>
        <p:spPr bwMode="auto">
          <a:xfrm>
            <a:off x="7523040" y="3973475"/>
            <a:ext cx="1273260" cy="273325"/>
          </a:xfrm>
          <a:prstGeom prst="rect">
            <a:avLst/>
          </a:prstGeom>
          <a:solidFill>
            <a:srgbClr val="F0F0F0"/>
          </a:solidFill>
          <a:ln w="9525" algn="ctr">
            <a:noFill/>
            <a:miter lim="800000"/>
            <a:headEnd/>
            <a:tailEnd/>
          </a:ln>
        </p:spPr>
        <p:txBody>
          <a:bodyPr vert="horz" wrap="none" lIns="87802" tIns="43901" rIns="87802" bIns="43901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1200" dirty="0" smtClean="0">
                <a:latin typeface="+mn-lt"/>
                <a:ea typeface="+mn-ea"/>
                <a:cs typeface="+mn-ea"/>
                <a:sym typeface="+mn-lt"/>
              </a:rPr>
              <a:t>Delayed delete</a:t>
            </a:r>
            <a:endParaRPr lang="zh-CN" altLang="en-US" sz="1200" dirty="0" smtClean="0"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39911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Glance</a:t>
            </a:r>
            <a:r>
              <a:rPr lang="zh-CN" altLang="en-US" smtClean="0"/>
              <a:t>镜像缓存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镜像缓存：在</a:t>
            </a:r>
            <a:r>
              <a:rPr lang="en-US" altLang="zh-CN" dirty="0" smtClean="0"/>
              <a:t>API</a:t>
            </a:r>
            <a:r>
              <a:rPr lang="zh-CN" altLang="en-US" dirty="0" smtClean="0"/>
              <a:t>节点本地存放原始镜像的一个副本，实质上使多个</a:t>
            </a:r>
            <a:r>
              <a:rPr lang="en-US" altLang="zh-CN" dirty="0" smtClean="0"/>
              <a:t>API</a:t>
            </a:r>
            <a:r>
              <a:rPr lang="zh-CN" altLang="en-US" dirty="0" smtClean="0"/>
              <a:t>服务器能够提供相同的镜像。由于提供镜像的服务器数量增加，提升了镜像服务的可伸缩性。</a:t>
            </a:r>
            <a:endParaRPr lang="en-US" altLang="zh-CN" dirty="0" smtClean="0"/>
          </a:p>
          <a:p>
            <a:r>
              <a:rPr lang="zh-CN" altLang="en-US" dirty="0"/>
              <a:t>控制</a:t>
            </a:r>
            <a:r>
              <a:rPr lang="en-US" altLang="zh-CN" dirty="0"/>
              <a:t>cache</a:t>
            </a:r>
            <a:r>
              <a:rPr lang="zh-CN" altLang="en-US" dirty="0"/>
              <a:t>总量的</a:t>
            </a:r>
            <a:r>
              <a:rPr lang="zh-CN" altLang="en-US" dirty="0" smtClean="0"/>
              <a:t>大小</a:t>
            </a:r>
            <a:r>
              <a:rPr lang="zh-CN" altLang="en-US" dirty="0"/>
              <a:t>：</a:t>
            </a:r>
          </a:p>
        </p:txBody>
      </p:sp>
      <p:graphicFrame>
        <p:nvGraphicFramePr>
          <p:cNvPr id="11" name="图示 10"/>
          <p:cNvGraphicFramePr/>
          <p:nvPr>
            <p:extLst>
              <p:ext uri="{D42A27DB-BD31-4B8C-83A1-F6EECF244321}">
                <p14:modId xmlns:p14="http://schemas.microsoft.com/office/powerpoint/2010/main" val="3430478664"/>
              </p:ext>
            </p:extLst>
          </p:nvPr>
        </p:nvGraphicFramePr>
        <p:xfrm>
          <a:off x="1379476" y="2852936"/>
          <a:ext cx="9433049" cy="35643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32233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n-lt"/>
                <a:cs typeface="+mn-ea"/>
                <a:sym typeface="+mn-lt"/>
              </a:rPr>
              <a:t>讨论：镜像和实例如何交互？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zh-CN" altLang="en-US" dirty="0" smtClean="0">
                <a:latin typeface="+mn-lt"/>
                <a:cs typeface="+mn-ea"/>
                <a:sym typeface="+mn-lt"/>
              </a:rPr>
              <a:t>请讨论或思考</a:t>
            </a:r>
            <a:endParaRPr lang="en-US" altLang="zh-CN" dirty="0" smtClean="0">
              <a:latin typeface="+mn-lt"/>
              <a:cs typeface="+mn-ea"/>
              <a:sym typeface="+mn-lt"/>
            </a:endParaRPr>
          </a:p>
          <a:p>
            <a:pPr lvl="1"/>
            <a:r>
              <a:rPr lang="zh-CN" altLang="en-US" dirty="0" smtClean="0">
                <a:cs typeface="+mn-ea"/>
                <a:sym typeface="+mn-lt"/>
              </a:rPr>
              <a:t>创建</a:t>
            </a:r>
            <a:r>
              <a:rPr lang="en-US" altLang="zh-CN" dirty="0" smtClean="0">
                <a:cs typeface="+mn-ea"/>
                <a:sym typeface="+mn-lt"/>
              </a:rPr>
              <a:t>OpenStack</a:t>
            </a:r>
            <a:r>
              <a:rPr lang="zh-CN" altLang="en-US" dirty="0" smtClean="0">
                <a:cs typeface="+mn-ea"/>
                <a:sym typeface="+mn-lt"/>
              </a:rPr>
              <a:t>实例时，实例是如何从镜像启动的？</a:t>
            </a:r>
            <a:endParaRPr lang="en-US" altLang="zh-CN" dirty="0" smtClean="0">
              <a:cs typeface="+mn-ea"/>
              <a:sym typeface="+mn-lt"/>
            </a:endParaRPr>
          </a:p>
          <a:p>
            <a:pPr lvl="1"/>
            <a:r>
              <a:rPr lang="zh-CN" altLang="en-US" dirty="0" smtClean="0">
                <a:cs typeface="+mn-ea"/>
                <a:sym typeface="+mn-lt"/>
              </a:rPr>
              <a:t>删除</a:t>
            </a:r>
            <a:r>
              <a:rPr lang="en-US" altLang="zh-CN" dirty="0" smtClean="0">
                <a:cs typeface="+mn-ea"/>
                <a:sym typeface="+mn-lt"/>
              </a:rPr>
              <a:t>OpenStack</a:t>
            </a:r>
            <a:r>
              <a:rPr lang="zh-CN" altLang="en-US" dirty="0" smtClean="0">
                <a:cs typeface="+mn-ea"/>
                <a:sym typeface="+mn-lt"/>
              </a:rPr>
              <a:t>实例后，实例关联的镜像会怎么样？</a:t>
            </a:r>
          </a:p>
        </p:txBody>
      </p:sp>
    </p:spTree>
    <p:extLst>
      <p:ext uri="{BB962C8B-B14F-4D97-AF65-F5344CB8AC3E}">
        <p14:creationId xmlns:p14="http://schemas.microsoft.com/office/powerpoint/2010/main" val="3728588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n-lt"/>
                <a:cs typeface="+mn-ea"/>
                <a:sym typeface="+mn-lt"/>
              </a:rPr>
              <a:t>镜像与实例交互流程 </a:t>
            </a:r>
            <a:r>
              <a:rPr lang="en-US" altLang="zh-CN" dirty="0" smtClean="0">
                <a:latin typeface="+mn-lt"/>
                <a:cs typeface="+mn-ea"/>
                <a:sym typeface="+mn-lt"/>
              </a:rPr>
              <a:t>- 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实例启动前</a:t>
            </a:r>
          </a:p>
        </p:txBody>
      </p:sp>
      <p:sp>
        <p:nvSpPr>
          <p:cNvPr id="151" name="云形 150"/>
          <p:cNvSpPr/>
          <p:nvPr/>
        </p:nvSpPr>
        <p:spPr bwMode="auto">
          <a:xfrm>
            <a:off x="9085714" y="3049951"/>
            <a:ext cx="2158858" cy="1536111"/>
          </a:xfrm>
          <a:prstGeom prst="cloud">
            <a:avLst/>
          </a:prstGeom>
          <a:noFill/>
          <a:ln w="9525" cap="flat" cmpd="sng" algn="ctr">
            <a:solidFill>
              <a:srgbClr val="84D0A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152" name="组合 151"/>
          <p:cNvGrpSpPr/>
          <p:nvPr/>
        </p:nvGrpSpPr>
        <p:grpSpPr>
          <a:xfrm>
            <a:off x="9378689" y="3580869"/>
            <a:ext cx="348772" cy="472201"/>
            <a:chOff x="12787313" y="-376238"/>
            <a:chExt cx="488950" cy="661988"/>
          </a:xfrm>
          <a:solidFill>
            <a:srgbClr val="84D0A2"/>
          </a:solidFill>
        </p:grpSpPr>
        <p:sp>
          <p:nvSpPr>
            <p:cNvPr id="153" name="Oval 31"/>
            <p:cNvSpPr>
              <a:spLocks noChangeArrowheads="1"/>
            </p:cNvSpPr>
            <p:nvPr/>
          </p:nvSpPr>
          <p:spPr bwMode="auto">
            <a:xfrm>
              <a:off x="12857163" y="-307975"/>
              <a:ext cx="44450" cy="444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54" name="Oval 32"/>
            <p:cNvSpPr>
              <a:spLocks noChangeArrowheads="1"/>
            </p:cNvSpPr>
            <p:nvPr/>
          </p:nvSpPr>
          <p:spPr bwMode="auto">
            <a:xfrm>
              <a:off x="13173076" y="-307975"/>
              <a:ext cx="46038" cy="444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55" name="Freeform 33"/>
            <p:cNvSpPr>
              <a:spLocks noEditPoints="1"/>
            </p:cNvSpPr>
            <p:nvPr/>
          </p:nvSpPr>
          <p:spPr bwMode="auto">
            <a:xfrm>
              <a:off x="12901613" y="-136525"/>
              <a:ext cx="260350" cy="188913"/>
            </a:xfrm>
            <a:custGeom>
              <a:avLst/>
              <a:gdLst>
                <a:gd name="T0" fmla="*/ 51 w 68"/>
                <a:gd name="T1" fmla="*/ 13 h 50"/>
                <a:gd name="T2" fmla="*/ 34 w 68"/>
                <a:gd name="T3" fmla="*/ 0 h 50"/>
                <a:gd name="T4" fmla="*/ 16 w 68"/>
                <a:gd name="T5" fmla="*/ 13 h 50"/>
                <a:gd name="T6" fmla="*/ 0 w 68"/>
                <a:gd name="T7" fmla="*/ 31 h 50"/>
                <a:gd name="T8" fmla="*/ 18 w 68"/>
                <a:gd name="T9" fmla="*/ 50 h 50"/>
                <a:gd name="T10" fmla="*/ 49 w 68"/>
                <a:gd name="T11" fmla="*/ 50 h 50"/>
                <a:gd name="T12" fmla="*/ 68 w 68"/>
                <a:gd name="T13" fmla="*/ 31 h 50"/>
                <a:gd name="T14" fmla="*/ 51 w 68"/>
                <a:gd name="T15" fmla="*/ 13 h 50"/>
                <a:gd name="T16" fmla="*/ 49 w 68"/>
                <a:gd name="T17" fmla="*/ 46 h 50"/>
                <a:gd name="T18" fmla="*/ 18 w 68"/>
                <a:gd name="T19" fmla="*/ 46 h 50"/>
                <a:gd name="T20" fmla="*/ 4 w 68"/>
                <a:gd name="T21" fmla="*/ 31 h 50"/>
                <a:gd name="T22" fmla="*/ 17 w 68"/>
                <a:gd name="T23" fmla="*/ 17 h 50"/>
                <a:gd name="T24" fmla="*/ 20 w 68"/>
                <a:gd name="T25" fmla="*/ 14 h 50"/>
                <a:gd name="T26" fmla="*/ 34 w 68"/>
                <a:gd name="T27" fmla="*/ 4 h 50"/>
                <a:gd name="T28" fmla="*/ 47 w 68"/>
                <a:gd name="T29" fmla="*/ 14 h 50"/>
                <a:gd name="T30" fmla="*/ 51 w 68"/>
                <a:gd name="T31" fmla="*/ 17 h 50"/>
                <a:gd name="T32" fmla="*/ 64 w 68"/>
                <a:gd name="T33" fmla="*/ 31 h 50"/>
                <a:gd name="T34" fmla="*/ 49 w 68"/>
                <a:gd name="T35" fmla="*/ 4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8" h="50">
                  <a:moveTo>
                    <a:pt x="51" y="13"/>
                  </a:moveTo>
                  <a:cubicBezTo>
                    <a:pt x="49" y="5"/>
                    <a:pt x="42" y="0"/>
                    <a:pt x="34" y="0"/>
                  </a:cubicBezTo>
                  <a:cubicBezTo>
                    <a:pt x="25" y="0"/>
                    <a:pt x="19" y="5"/>
                    <a:pt x="16" y="13"/>
                  </a:cubicBezTo>
                  <a:cubicBezTo>
                    <a:pt x="7" y="14"/>
                    <a:pt x="0" y="21"/>
                    <a:pt x="0" y="31"/>
                  </a:cubicBezTo>
                  <a:cubicBezTo>
                    <a:pt x="0" y="41"/>
                    <a:pt x="8" y="50"/>
                    <a:pt x="18" y="50"/>
                  </a:cubicBezTo>
                  <a:cubicBezTo>
                    <a:pt x="49" y="50"/>
                    <a:pt x="49" y="50"/>
                    <a:pt x="49" y="50"/>
                  </a:cubicBezTo>
                  <a:cubicBezTo>
                    <a:pt x="59" y="50"/>
                    <a:pt x="68" y="41"/>
                    <a:pt x="68" y="31"/>
                  </a:cubicBezTo>
                  <a:cubicBezTo>
                    <a:pt x="68" y="21"/>
                    <a:pt x="60" y="14"/>
                    <a:pt x="51" y="13"/>
                  </a:cubicBezTo>
                  <a:close/>
                  <a:moveTo>
                    <a:pt x="49" y="46"/>
                  </a:moveTo>
                  <a:cubicBezTo>
                    <a:pt x="18" y="46"/>
                    <a:pt x="18" y="46"/>
                    <a:pt x="18" y="46"/>
                  </a:cubicBezTo>
                  <a:cubicBezTo>
                    <a:pt x="10" y="46"/>
                    <a:pt x="4" y="39"/>
                    <a:pt x="4" y="31"/>
                  </a:cubicBezTo>
                  <a:cubicBezTo>
                    <a:pt x="4" y="24"/>
                    <a:pt x="9" y="17"/>
                    <a:pt x="17" y="17"/>
                  </a:cubicBezTo>
                  <a:cubicBezTo>
                    <a:pt x="18" y="16"/>
                    <a:pt x="19" y="15"/>
                    <a:pt x="20" y="14"/>
                  </a:cubicBezTo>
                  <a:cubicBezTo>
                    <a:pt x="22" y="8"/>
                    <a:pt x="27" y="4"/>
                    <a:pt x="34" y="4"/>
                  </a:cubicBezTo>
                  <a:cubicBezTo>
                    <a:pt x="40" y="4"/>
                    <a:pt x="45" y="8"/>
                    <a:pt x="47" y="14"/>
                  </a:cubicBezTo>
                  <a:cubicBezTo>
                    <a:pt x="48" y="15"/>
                    <a:pt x="49" y="16"/>
                    <a:pt x="51" y="17"/>
                  </a:cubicBezTo>
                  <a:cubicBezTo>
                    <a:pt x="58" y="17"/>
                    <a:pt x="64" y="24"/>
                    <a:pt x="64" y="31"/>
                  </a:cubicBezTo>
                  <a:cubicBezTo>
                    <a:pt x="64" y="39"/>
                    <a:pt x="57" y="46"/>
                    <a:pt x="49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56" name="Freeform 34"/>
            <p:cNvSpPr>
              <a:spLocks noEditPoints="1"/>
            </p:cNvSpPr>
            <p:nvPr/>
          </p:nvSpPr>
          <p:spPr bwMode="auto">
            <a:xfrm>
              <a:off x="12787313" y="-376238"/>
              <a:ext cx="488950" cy="661988"/>
            </a:xfrm>
            <a:custGeom>
              <a:avLst/>
              <a:gdLst>
                <a:gd name="T0" fmla="*/ 104 w 128"/>
                <a:gd name="T1" fmla="*/ 0 h 176"/>
                <a:gd name="T2" fmla="*/ 24 w 128"/>
                <a:gd name="T3" fmla="*/ 0 h 176"/>
                <a:gd name="T4" fmla="*/ 0 w 128"/>
                <a:gd name="T5" fmla="*/ 24 h 176"/>
                <a:gd name="T6" fmla="*/ 0 w 128"/>
                <a:gd name="T7" fmla="*/ 152 h 176"/>
                <a:gd name="T8" fmla="*/ 24 w 128"/>
                <a:gd name="T9" fmla="*/ 176 h 176"/>
                <a:gd name="T10" fmla="*/ 104 w 128"/>
                <a:gd name="T11" fmla="*/ 176 h 176"/>
                <a:gd name="T12" fmla="*/ 128 w 128"/>
                <a:gd name="T13" fmla="*/ 152 h 176"/>
                <a:gd name="T14" fmla="*/ 128 w 128"/>
                <a:gd name="T15" fmla="*/ 24 h 176"/>
                <a:gd name="T16" fmla="*/ 104 w 128"/>
                <a:gd name="T17" fmla="*/ 0 h 176"/>
                <a:gd name="T18" fmla="*/ 119 w 128"/>
                <a:gd name="T19" fmla="*/ 152 h 176"/>
                <a:gd name="T20" fmla="*/ 104 w 128"/>
                <a:gd name="T21" fmla="*/ 168 h 176"/>
                <a:gd name="T22" fmla="*/ 24 w 128"/>
                <a:gd name="T23" fmla="*/ 168 h 176"/>
                <a:gd name="T24" fmla="*/ 8 w 128"/>
                <a:gd name="T25" fmla="*/ 152 h 176"/>
                <a:gd name="T26" fmla="*/ 8 w 128"/>
                <a:gd name="T27" fmla="*/ 24 h 176"/>
                <a:gd name="T28" fmla="*/ 24 w 128"/>
                <a:gd name="T29" fmla="*/ 8 h 176"/>
                <a:gd name="T30" fmla="*/ 104 w 128"/>
                <a:gd name="T31" fmla="*/ 8 h 176"/>
                <a:gd name="T32" fmla="*/ 119 w 128"/>
                <a:gd name="T33" fmla="*/ 24 h 176"/>
                <a:gd name="T34" fmla="*/ 119 w 128"/>
                <a:gd name="T35" fmla="*/ 152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8" h="176">
                  <a:moveTo>
                    <a:pt x="104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0" y="0"/>
                    <a:pt x="0" y="11"/>
                    <a:pt x="0" y="24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65"/>
                    <a:pt x="10" y="176"/>
                    <a:pt x="24" y="176"/>
                  </a:cubicBezTo>
                  <a:cubicBezTo>
                    <a:pt x="104" y="176"/>
                    <a:pt x="104" y="176"/>
                    <a:pt x="104" y="176"/>
                  </a:cubicBezTo>
                  <a:cubicBezTo>
                    <a:pt x="117" y="176"/>
                    <a:pt x="128" y="165"/>
                    <a:pt x="128" y="152"/>
                  </a:cubicBezTo>
                  <a:cubicBezTo>
                    <a:pt x="128" y="24"/>
                    <a:pt x="128" y="24"/>
                    <a:pt x="128" y="24"/>
                  </a:cubicBezTo>
                  <a:cubicBezTo>
                    <a:pt x="128" y="11"/>
                    <a:pt x="117" y="0"/>
                    <a:pt x="104" y="0"/>
                  </a:cubicBezTo>
                  <a:close/>
                  <a:moveTo>
                    <a:pt x="119" y="152"/>
                  </a:moveTo>
                  <a:cubicBezTo>
                    <a:pt x="119" y="161"/>
                    <a:pt x="112" y="168"/>
                    <a:pt x="104" y="168"/>
                  </a:cubicBezTo>
                  <a:cubicBezTo>
                    <a:pt x="24" y="168"/>
                    <a:pt x="24" y="168"/>
                    <a:pt x="24" y="168"/>
                  </a:cubicBezTo>
                  <a:cubicBezTo>
                    <a:pt x="15" y="168"/>
                    <a:pt x="8" y="161"/>
                    <a:pt x="8" y="152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15"/>
                    <a:pt x="15" y="8"/>
                    <a:pt x="24" y="8"/>
                  </a:cubicBezTo>
                  <a:cubicBezTo>
                    <a:pt x="104" y="8"/>
                    <a:pt x="104" y="8"/>
                    <a:pt x="104" y="8"/>
                  </a:cubicBezTo>
                  <a:cubicBezTo>
                    <a:pt x="112" y="8"/>
                    <a:pt x="119" y="15"/>
                    <a:pt x="119" y="24"/>
                  </a:cubicBezTo>
                  <a:lnTo>
                    <a:pt x="119" y="1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157" name="组合 156"/>
          <p:cNvGrpSpPr/>
          <p:nvPr/>
        </p:nvGrpSpPr>
        <p:grpSpPr>
          <a:xfrm>
            <a:off x="9990757" y="3582944"/>
            <a:ext cx="348772" cy="472201"/>
            <a:chOff x="12787313" y="-376238"/>
            <a:chExt cx="488950" cy="661988"/>
          </a:xfrm>
          <a:solidFill>
            <a:srgbClr val="84D0A2"/>
          </a:solidFill>
        </p:grpSpPr>
        <p:sp>
          <p:nvSpPr>
            <p:cNvPr id="158" name="Oval 31"/>
            <p:cNvSpPr>
              <a:spLocks noChangeArrowheads="1"/>
            </p:cNvSpPr>
            <p:nvPr/>
          </p:nvSpPr>
          <p:spPr bwMode="auto">
            <a:xfrm>
              <a:off x="12857163" y="-307975"/>
              <a:ext cx="44450" cy="444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59" name="Oval 32"/>
            <p:cNvSpPr>
              <a:spLocks noChangeArrowheads="1"/>
            </p:cNvSpPr>
            <p:nvPr/>
          </p:nvSpPr>
          <p:spPr bwMode="auto">
            <a:xfrm>
              <a:off x="13173076" y="-307975"/>
              <a:ext cx="46038" cy="444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60" name="Freeform 33"/>
            <p:cNvSpPr>
              <a:spLocks noEditPoints="1"/>
            </p:cNvSpPr>
            <p:nvPr/>
          </p:nvSpPr>
          <p:spPr bwMode="auto">
            <a:xfrm>
              <a:off x="12901613" y="-136525"/>
              <a:ext cx="260350" cy="188913"/>
            </a:xfrm>
            <a:custGeom>
              <a:avLst/>
              <a:gdLst>
                <a:gd name="T0" fmla="*/ 51 w 68"/>
                <a:gd name="T1" fmla="*/ 13 h 50"/>
                <a:gd name="T2" fmla="*/ 34 w 68"/>
                <a:gd name="T3" fmla="*/ 0 h 50"/>
                <a:gd name="T4" fmla="*/ 16 w 68"/>
                <a:gd name="T5" fmla="*/ 13 h 50"/>
                <a:gd name="T6" fmla="*/ 0 w 68"/>
                <a:gd name="T7" fmla="*/ 31 h 50"/>
                <a:gd name="T8" fmla="*/ 18 w 68"/>
                <a:gd name="T9" fmla="*/ 50 h 50"/>
                <a:gd name="T10" fmla="*/ 49 w 68"/>
                <a:gd name="T11" fmla="*/ 50 h 50"/>
                <a:gd name="T12" fmla="*/ 68 w 68"/>
                <a:gd name="T13" fmla="*/ 31 h 50"/>
                <a:gd name="T14" fmla="*/ 51 w 68"/>
                <a:gd name="T15" fmla="*/ 13 h 50"/>
                <a:gd name="T16" fmla="*/ 49 w 68"/>
                <a:gd name="T17" fmla="*/ 46 h 50"/>
                <a:gd name="T18" fmla="*/ 18 w 68"/>
                <a:gd name="T19" fmla="*/ 46 h 50"/>
                <a:gd name="T20" fmla="*/ 4 w 68"/>
                <a:gd name="T21" fmla="*/ 31 h 50"/>
                <a:gd name="T22" fmla="*/ 17 w 68"/>
                <a:gd name="T23" fmla="*/ 17 h 50"/>
                <a:gd name="T24" fmla="*/ 20 w 68"/>
                <a:gd name="T25" fmla="*/ 14 h 50"/>
                <a:gd name="T26" fmla="*/ 34 w 68"/>
                <a:gd name="T27" fmla="*/ 4 h 50"/>
                <a:gd name="T28" fmla="*/ 47 w 68"/>
                <a:gd name="T29" fmla="*/ 14 h 50"/>
                <a:gd name="T30" fmla="*/ 51 w 68"/>
                <a:gd name="T31" fmla="*/ 17 h 50"/>
                <a:gd name="T32" fmla="*/ 64 w 68"/>
                <a:gd name="T33" fmla="*/ 31 h 50"/>
                <a:gd name="T34" fmla="*/ 49 w 68"/>
                <a:gd name="T35" fmla="*/ 4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8" h="50">
                  <a:moveTo>
                    <a:pt x="51" y="13"/>
                  </a:moveTo>
                  <a:cubicBezTo>
                    <a:pt x="49" y="5"/>
                    <a:pt x="42" y="0"/>
                    <a:pt x="34" y="0"/>
                  </a:cubicBezTo>
                  <a:cubicBezTo>
                    <a:pt x="25" y="0"/>
                    <a:pt x="19" y="5"/>
                    <a:pt x="16" y="13"/>
                  </a:cubicBezTo>
                  <a:cubicBezTo>
                    <a:pt x="7" y="14"/>
                    <a:pt x="0" y="21"/>
                    <a:pt x="0" y="31"/>
                  </a:cubicBezTo>
                  <a:cubicBezTo>
                    <a:pt x="0" y="41"/>
                    <a:pt x="8" y="50"/>
                    <a:pt x="18" y="50"/>
                  </a:cubicBezTo>
                  <a:cubicBezTo>
                    <a:pt x="49" y="50"/>
                    <a:pt x="49" y="50"/>
                    <a:pt x="49" y="50"/>
                  </a:cubicBezTo>
                  <a:cubicBezTo>
                    <a:pt x="59" y="50"/>
                    <a:pt x="68" y="41"/>
                    <a:pt x="68" y="31"/>
                  </a:cubicBezTo>
                  <a:cubicBezTo>
                    <a:pt x="68" y="21"/>
                    <a:pt x="60" y="14"/>
                    <a:pt x="51" y="13"/>
                  </a:cubicBezTo>
                  <a:close/>
                  <a:moveTo>
                    <a:pt x="49" y="46"/>
                  </a:moveTo>
                  <a:cubicBezTo>
                    <a:pt x="18" y="46"/>
                    <a:pt x="18" y="46"/>
                    <a:pt x="18" y="46"/>
                  </a:cubicBezTo>
                  <a:cubicBezTo>
                    <a:pt x="10" y="46"/>
                    <a:pt x="4" y="39"/>
                    <a:pt x="4" y="31"/>
                  </a:cubicBezTo>
                  <a:cubicBezTo>
                    <a:pt x="4" y="24"/>
                    <a:pt x="9" y="17"/>
                    <a:pt x="17" y="17"/>
                  </a:cubicBezTo>
                  <a:cubicBezTo>
                    <a:pt x="18" y="16"/>
                    <a:pt x="19" y="15"/>
                    <a:pt x="20" y="14"/>
                  </a:cubicBezTo>
                  <a:cubicBezTo>
                    <a:pt x="22" y="8"/>
                    <a:pt x="27" y="4"/>
                    <a:pt x="34" y="4"/>
                  </a:cubicBezTo>
                  <a:cubicBezTo>
                    <a:pt x="40" y="4"/>
                    <a:pt x="45" y="8"/>
                    <a:pt x="47" y="14"/>
                  </a:cubicBezTo>
                  <a:cubicBezTo>
                    <a:pt x="48" y="15"/>
                    <a:pt x="49" y="16"/>
                    <a:pt x="51" y="17"/>
                  </a:cubicBezTo>
                  <a:cubicBezTo>
                    <a:pt x="58" y="17"/>
                    <a:pt x="64" y="24"/>
                    <a:pt x="64" y="31"/>
                  </a:cubicBezTo>
                  <a:cubicBezTo>
                    <a:pt x="64" y="39"/>
                    <a:pt x="57" y="46"/>
                    <a:pt x="49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61" name="Freeform 34"/>
            <p:cNvSpPr>
              <a:spLocks noEditPoints="1"/>
            </p:cNvSpPr>
            <p:nvPr/>
          </p:nvSpPr>
          <p:spPr bwMode="auto">
            <a:xfrm>
              <a:off x="12787313" y="-376238"/>
              <a:ext cx="488950" cy="661988"/>
            </a:xfrm>
            <a:custGeom>
              <a:avLst/>
              <a:gdLst>
                <a:gd name="T0" fmla="*/ 104 w 128"/>
                <a:gd name="T1" fmla="*/ 0 h 176"/>
                <a:gd name="T2" fmla="*/ 24 w 128"/>
                <a:gd name="T3" fmla="*/ 0 h 176"/>
                <a:gd name="T4" fmla="*/ 0 w 128"/>
                <a:gd name="T5" fmla="*/ 24 h 176"/>
                <a:gd name="T6" fmla="*/ 0 w 128"/>
                <a:gd name="T7" fmla="*/ 152 h 176"/>
                <a:gd name="T8" fmla="*/ 24 w 128"/>
                <a:gd name="T9" fmla="*/ 176 h 176"/>
                <a:gd name="T10" fmla="*/ 104 w 128"/>
                <a:gd name="T11" fmla="*/ 176 h 176"/>
                <a:gd name="T12" fmla="*/ 128 w 128"/>
                <a:gd name="T13" fmla="*/ 152 h 176"/>
                <a:gd name="T14" fmla="*/ 128 w 128"/>
                <a:gd name="T15" fmla="*/ 24 h 176"/>
                <a:gd name="T16" fmla="*/ 104 w 128"/>
                <a:gd name="T17" fmla="*/ 0 h 176"/>
                <a:gd name="T18" fmla="*/ 119 w 128"/>
                <a:gd name="T19" fmla="*/ 152 h 176"/>
                <a:gd name="T20" fmla="*/ 104 w 128"/>
                <a:gd name="T21" fmla="*/ 168 h 176"/>
                <a:gd name="T22" fmla="*/ 24 w 128"/>
                <a:gd name="T23" fmla="*/ 168 h 176"/>
                <a:gd name="T24" fmla="*/ 8 w 128"/>
                <a:gd name="T25" fmla="*/ 152 h 176"/>
                <a:gd name="T26" fmla="*/ 8 w 128"/>
                <a:gd name="T27" fmla="*/ 24 h 176"/>
                <a:gd name="T28" fmla="*/ 24 w 128"/>
                <a:gd name="T29" fmla="*/ 8 h 176"/>
                <a:gd name="T30" fmla="*/ 104 w 128"/>
                <a:gd name="T31" fmla="*/ 8 h 176"/>
                <a:gd name="T32" fmla="*/ 119 w 128"/>
                <a:gd name="T33" fmla="*/ 24 h 176"/>
                <a:gd name="T34" fmla="*/ 119 w 128"/>
                <a:gd name="T35" fmla="*/ 152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8" h="176">
                  <a:moveTo>
                    <a:pt x="104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0" y="0"/>
                    <a:pt x="0" y="11"/>
                    <a:pt x="0" y="24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65"/>
                    <a:pt x="10" y="176"/>
                    <a:pt x="24" y="176"/>
                  </a:cubicBezTo>
                  <a:cubicBezTo>
                    <a:pt x="104" y="176"/>
                    <a:pt x="104" y="176"/>
                    <a:pt x="104" y="176"/>
                  </a:cubicBezTo>
                  <a:cubicBezTo>
                    <a:pt x="117" y="176"/>
                    <a:pt x="128" y="165"/>
                    <a:pt x="128" y="152"/>
                  </a:cubicBezTo>
                  <a:cubicBezTo>
                    <a:pt x="128" y="24"/>
                    <a:pt x="128" y="24"/>
                    <a:pt x="128" y="24"/>
                  </a:cubicBezTo>
                  <a:cubicBezTo>
                    <a:pt x="128" y="11"/>
                    <a:pt x="117" y="0"/>
                    <a:pt x="104" y="0"/>
                  </a:cubicBezTo>
                  <a:close/>
                  <a:moveTo>
                    <a:pt x="119" y="152"/>
                  </a:moveTo>
                  <a:cubicBezTo>
                    <a:pt x="119" y="161"/>
                    <a:pt x="112" y="168"/>
                    <a:pt x="104" y="168"/>
                  </a:cubicBezTo>
                  <a:cubicBezTo>
                    <a:pt x="24" y="168"/>
                    <a:pt x="24" y="168"/>
                    <a:pt x="24" y="168"/>
                  </a:cubicBezTo>
                  <a:cubicBezTo>
                    <a:pt x="15" y="168"/>
                    <a:pt x="8" y="161"/>
                    <a:pt x="8" y="152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15"/>
                    <a:pt x="15" y="8"/>
                    <a:pt x="24" y="8"/>
                  </a:cubicBezTo>
                  <a:cubicBezTo>
                    <a:pt x="104" y="8"/>
                    <a:pt x="104" y="8"/>
                    <a:pt x="104" y="8"/>
                  </a:cubicBezTo>
                  <a:cubicBezTo>
                    <a:pt x="112" y="8"/>
                    <a:pt x="119" y="15"/>
                    <a:pt x="119" y="24"/>
                  </a:cubicBezTo>
                  <a:lnTo>
                    <a:pt x="119" y="1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162" name="组合 161"/>
          <p:cNvGrpSpPr/>
          <p:nvPr/>
        </p:nvGrpSpPr>
        <p:grpSpPr>
          <a:xfrm>
            <a:off x="10602825" y="3580868"/>
            <a:ext cx="348772" cy="472201"/>
            <a:chOff x="12787313" y="-376238"/>
            <a:chExt cx="488950" cy="661988"/>
          </a:xfrm>
          <a:solidFill>
            <a:srgbClr val="84D0A2"/>
          </a:solidFill>
        </p:grpSpPr>
        <p:sp>
          <p:nvSpPr>
            <p:cNvPr id="163" name="Oval 31"/>
            <p:cNvSpPr>
              <a:spLocks noChangeArrowheads="1"/>
            </p:cNvSpPr>
            <p:nvPr/>
          </p:nvSpPr>
          <p:spPr bwMode="auto">
            <a:xfrm>
              <a:off x="12857163" y="-307975"/>
              <a:ext cx="44450" cy="444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64" name="Oval 32"/>
            <p:cNvSpPr>
              <a:spLocks noChangeArrowheads="1"/>
            </p:cNvSpPr>
            <p:nvPr/>
          </p:nvSpPr>
          <p:spPr bwMode="auto">
            <a:xfrm>
              <a:off x="13173076" y="-307975"/>
              <a:ext cx="46038" cy="444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65" name="Freeform 33"/>
            <p:cNvSpPr>
              <a:spLocks noEditPoints="1"/>
            </p:cNvSpPr>
            <p:nvPr/>
          </p:nvSpPr>
          <p:spPr bwMode="auto">
            <a:xfrm>
              <a:off x="12901613" y="-136525"/>
              <a:ext cx="260350" cy="188913"/>
            </a:xfrm>
            <a:custGeom>
              <a:avLst/>
              <a:gdLst>
                <a:gd name="T0" fmla="*/ 51 w 68"/>
                <a:gd name="T1" fmla="*/ 13 h 50"/>
                <a:gd name="T2" fmla="*/ 34 w 68"/>
                <a:gd name="T3" fmla="*/ 0 h 50"/>
                <a:gd name="T4" fmla="*/ 16 w 68"/>
                <a:gd name="T5" fmla="*/ 13 h 50"/>
                <a:gd name="T6" fmla="*/ 0 w 68"/>
                <a:gd name="T7" fmla="*/ 31 h 50"/>
                <a:gd name="T8" fmla="*/ 18 w 68"/>
                <a:gd name="T9" fmla="*/ 50 h 50"/>
                <a:gd name="T10" fmla="*/ 49 w 68"/>
                <a:gd name="T11" fmla="*/ 50 h 50"/>
                <a:gd name="T12" fmla="*/ 68 w 68"/>
                <a:gd name="T13" fmla="*/ 31 h 50"/>
                <a:gd name="T14" fmla="*/ 51 w 68"/>
                <a:gd name="T15" fmla="*/ 13 h 50"/>
                <a:gd name="T16" fmla="*/ 49 w 68"/>
                <a:gd name="T17" fmla="*/ 46 h 50"/>
                <a:gd name="T18" fmla="*/ 18 w 68"/>
                <a:gd name="T19" fmla="*/ 46 h 50"/>
                <a:gd name="T20" fmla="*/ 4 w 68"/>
                <a:gd name="T21" fmla="*/ 31 h 50"/>
                <a:gd name="T22" fmla="*/ 17 w 68"/>
                <a:gd name="T23" fmla="*/ 17 h 50"/>
                <a:gd name="T24" fmla="*/ 20 w 68"/>
                <a:gd name="T25" fmla="*/ 14 h 50"/>
                <a:gd name="T26" fmla="*/ 34 w 68"/>
                <a:gd name="T27" fmla="*/ 4 h 50"/>
                <a:gd name="T28" fmla="*/ 47 w 68"/>
                <a:gd name="T29" fmla="*/ 14 h 50"/>
                <a:gd name="T30" fmla="*/ 51 w 68"/>
                <a:gd name="T31" fmla="*/ 17 h 50"/>
                <a:gd name="T32" fmla="*/ 64 w 68"/>
                <a:gd name="T33" fmla="*/ 31 h 50"/>
                <a:gd name="T34" fmla="*/ 49 w 68"/>
                <a:gd name="T35" fmla="*/ 4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8" h="50">
                  <a:moveTo>
                    <a:pt x="51" y="13"/>
                  </a:moveTo>
                  <a:cubicBezTo>
                    <a:pt x="49" y="5"/>
                    <a:pt x="42" y="0"/>
                    <a:pt x="34" y="0"/>
                  </a:cubicBezTo>
                  <a:cubicBezTo>
                    <a:pt x="25" y="0"/>
                    <a:pt x="19" y="5"/>
                    <a:pt x="16" y="13"/>
                  </a:cubicBezTo>
                  <a:cubicBezTo>
                    <a:pt x="7" y="14"/>
                    <a:pt x="0" y="21"/>
                    <a:pt x="0" y="31"/>
                  </a:cubicBezTo>
                  <a:cubicBezTo>
                    <a:pt x="0" y="41"/>
                    <a:pt x="8" y="50"/>
                    <a:pt x="18" y="50"/>
                  </a:cubicBezTo>
                  <a:cubicBezTo>
                    <a:pt x="49" y="50"/>
                    <a:pt x="49" y="50"/>
                    <a:pt x="49" y="50"/>
                  </a:cubicBezTo>
                  <a:cubicBezTo>
                    <a:pt x="59" y="50"/>
                    <a:pt x="68" y="41"/>
                    <a:pt x="68" y="31"/>
                  </a:cubicBezTo>
                  <a:cubicBezTo>
                    <a:pt x="68" y="21"/>
                    <a:pt x="60" y="14"/>
                    <a:pt x="51" y="13"/>
                  </a:cubicBezTo>
                  <a:close/>
                  <a:moveTo>
                    <a:pt x="49" y="46"/>
                  </a:moveTo>
                  <a:cubicBezTo>
                    <a:pt x="18" y="46"/>
                    <a:pt x="18" y="46"/>
                    <a:pt x="18" y="46"/>
                  </a:cubicBezTo>
                  <a:cubicBezTo>
                    <a:pt x="10" y="46"/>
                    <a:pt x="4" y="39"/>
                    <a:pt x="4" y="31"/>
                  </a:cubicBezTo>
                  <a:cubicBezTo>
                    <a:pt x="4" y="24"/>
                    <a:pt x="9" y="17"/>
                    <a:pt x="17" y="17"/>
                  </a:cubicBezTo>
                  <a:cubicBezTo>
                    <a:pt x="18" y="16"/>
                    <a:pt x="19" y="15"/>
                    <a:pt x="20" y="14"/>
                  </a:cubicBezTo>
                  <a:cubicBezTo>
                    <a:pt x="22" y="8"/>
                    <a:pt x="27" y="4"/>
                    <a:pt x="34" y="4"/>
                  </a:cubicBezTo>
                  <a:cubicBezTo>
                    <a:pt x="40" y="4"/>
                    <a:pt x="45" y="8"/>
                    <a:pt x="47" y="14"/>
                  </a:cubicBezTo>
                  <a:cubicBezTo>
                    <a:pt x="48" y="15"/>
                    <a:pt x="49" y="16"/>
                    <a:pt x="51" y="17"/>
                  </a:cubicBezTo>
                  <a:cubicBezTo>
                    <a:pt x="58" y="17"/>
                    <a:pt x="64" y="24"/>
                    <a:pt x="64" y="31"/>
                  </a:cubicBezTo>
                  <a:cubicBezTo>
                    <a:pt x="64" y="39"/>
                    <a:pt x="57" y="46"/>
                    <a:pt x="49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66" name="Freeform 34"/>
            <p:cNvSpPr>
              <a:spLocks noEditPoints="1"/>
            </p:cNvSpPr>
            <p:nvPr/>
          </p:nvSpPr>
          <p:spPr bwMode="auto">
            <a:xfrm>
              <a:off x="12787313" y="-376238"/>
              <a:ext cx="488950" cy="661988"/>
            </a:xfrm>
            <a:custGeom>
              <a:avLst/>
              <a:gdLst>
                <a:gd name="T0" fmla="*/ 104 w 128"/>
                <a:gd name="T1" fmla="*/ 0 h 176"/>
                <a:gd name="T2" fmla="*/ 24 w 128"/>
                <a:gd name="T3" fmla="*/ 0 h 176"/>
                <a:gd name="T4" fmla="*/ 0 w 128"/>
                <a:gd name="T5" fmla="*/ 24 h 176"/>
                <a:gd name="T6" fmla="*/ 0 w 128"/>
                <a:gd name="T7" fmla="*/ 152 h 176"/>
                <a:gd name="T8" fmla="*/ 24 w 128"/>
                <a:gd name="T9" fmla="*/ 176 h 176"/>
                <a:gd name="T10" fmla="*/ 104 w 128"/>
                <a:gd name="T11" fmla="*/ 176 h 176"/>
                <a:gd name="T12" fmla="*/ 128 w 128"/>
                <a:gd name="T13" fmla="*/ 152 h 176"/>
                <a:gd name="T14" fmla="*/ 128 w 128"/>
                <a:gd name="T15" fmla="*/ 24 h 176"/>
                <a:gd name="T16" fmla="*/ 104 w 128"/>
                <a:gd name="T17" fmla="*/ 0 h 176"/>
                <a:gd name="T18" fmla="*/ 119 w 128"/>
                <a:gd name="T19" fmla="*/ 152 h 176"/>
                <a:gd name="T20" fmla="*/ 104 w 128"/>
                <a:gd name="T21" fmla="*/ 168 h 176"/>
                <a:gd name="T22" fmla="*/ 24 w 128"/>
                <a:gd name="T23" fmla="*/ 168 h 176"/>
                <a:gd name="T24" fmla="*/ 8 w 128"/>
                <a:gd name="T25" fmla="*/ 152 h 176"/>
                <a:gd name="T26" fmla="*/ 8 w 128"/>
                <a:gd name="T27" fmla="*/ 24 h 176"/>
                <a:gd name="T28" fmla="*/ 24 w 128"/>
                <a:gd name="T29" fmla="*/ 8 h 176"/>
                <a:gd name="T30" fmla="*/ 104 w 128"/>
                <a:gd name="T31" fmla="*/ 8 h 176"/>
                <a:gd name="T32" fmla="*/ 119 w 128"/>
                <a:gd name="T33" fmla="*/ 24 h 176"/>
                <a:gd name="T34" fmla="*/ 119 w 128"/>
                <a:gd name="T35" fmla="*/ 152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8" h="176">
                  <a:moveTo>
                    <a:pt x="104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0" y="0"/>
                    <a:pt x="0" y="11"/>
                    <a:pt x="0" y="24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65"/>
                    <a:pt x="10" y="176"/>
                    <a:pt x="24" y="176"/>
                  </a:cubicBezTo>
                  <a:cubicBezTo>
                    <a:pt x="104" y="176"/>
                    <a:pt x="104" y="176"/>
                    <a:pt x="104" y="176"/>
                  </a:cubicBezTo>
                  <a:cubicBezTo>
                    <a:pt x="117" y="176"/>
                    <a:pt x="128" y="165"/>
                    <a:pt x="128" y="152"/>
                  </a:cubicBezTo>
                  <a:cubicBezTo>
                    <a:pt x="128" y="24"/>
                    <a:pt x="128" y="24"/>
                    <a:pt x="128" y="24"/>
                  </a:cubicBezTo>
                  <a:cubicBezTo>
                    <a:pt x="128" y="11"/>
                    <a:pt x="117" y="0"/>
                    <a:pt x="104" y="0"/>
                  </a:cubicBezTo>
                  <a:close/>
                  <a:moveTo>
                    <a:pt x="119" y="152"/>
                  </a:moveTo>
                  <a:cubicBezTo>
                    <a:pt x="119" y="161"/>
                    <a:pt x="112" y="168"/>
                    <a:pt x="104" y="168"/>
                  </a:cubicBezTo>
                  <a:cubicBezTo>
                    <a:pt x="24" y="168"/>
                    <a:pt x="24" y="168"/>
                    <a:pt x="24" y="168"/>
                  </a:cubicBezTo>
                  <a:cubicBezTo>
                    <a:pt x="15" y="168"/>
                    <a:pt x="8" y="161"/>
                    <a:pt x="8" y="152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15"/>
                    <a:pt x="15" y="8"/>
                    <a:pt x="24" y="8"/>
                  </a:cubicBezTo>
                  <a:cubicBezTo>
                    <a:pt x="104" y="8"/>
                    <a:pt x="104" y="8"/>
                    <a:pt x="104" y="8"/>
                  </a:cubicBezTo>
                  <a:cubicBezTo>
                    <a:pt x="112" y="8"/>
                    <a:pt x="119" y="15"/>
                    <a:pt x="119" y="24"/>
                  </a:cubicBezTo>
                  <a:lnTo>
                    <a:pt x="119" y="1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167" name="组合 18397"/>
          <p:cNvGrpSpPr/>
          <p:nvPr/>
        </p:nvGrpSpPr>
        <p:grpSpPr>
          <a:xfrm>
            <a:off x="4777784" y="3863701"/>
            <a:ext cx="2650364" cy="711042"/>
            <a:chOff x="2449513" y="1096964"/>
            <a:chExt cx="650875" cy="130175"/>
          </a:xfrm>
          <a:solidFill>
            <a:srgbClr val="8B9DB1"/>
          </a:solidFill>
        </p:grpSpPr>
        <p:sp>
          <p:nvSpPr>
            <p:cNvPr id="168" name="Freeform 204"/>
            <p:cNvSpPr>
              <a:spLocks/>
            </p:cNvSpPr>
            <p:nvPr/>
          </p:nvSpPr>
          <p:spPr bwMode="auto">
            <a:xfrm>
              <a:off x="2449513" y="1096964"/>
              <a:ext cx="79375" cy="117475"/>
            </a:xfrm>
            <a:custGeom>
              <a:avLst/>
              <a:gdLst>
                <a:gd name="T0" fmla="*/ 84 w 94"/>
                <a:gd name="T1" fmla="*/ 137 h 137"/>
                <a:gd name="T2" fmla="*/ 84 w 94"/>
                <a:gd name="T3" fmla="*/ 137 h 137"/>
                <a:gd name="T4" fmla="*/ 21 w 94"/>
                <a:gd name="T5" fmla="*/ 137 h 137"/>
                <a:gd name="T6" fmla="*/ 0 w 94"/>
                <a:gd name="T7" fmla="*/ 116 h 137"/>
                <a:gd name="T8" fmla="*/ 0 w 94"/>
                <a:gd name="T9" fmla="*/ 21 h 137"/>
                <a:gd name="T10" fmla="*/ 21 w 94"/>
                <a:gd name="T11" fmla="*/ 0 h 137"/>
                <a:gd name="T12" fmla="*/ 84 w 94"/>
                <a:gd name="T13" fmla="*/ 0 h 137"/>
                <a:gd name="T14" fmla="*/ 94 w 94"/>
                <a:gd name="T15" fmla="*/ 10 h 137"/>
                <a:gd name="T16" fmla="*/ 84 w 94"/>
                <a:gd name="T17" fmla="*/ 20 h 137"/>
                <a:gd name="T18" fmla="*/ 21 w 94"/>
                <a:gd name="T19" fmla="*/ 20 h 137"/>
                <a:gd name="T20" fmla="*/ 20 w 94"/>
                <a:gd name="T21" fmla="*/ 21 h 137"/>
                <a:gd name="T22" fmla="*/ 20 w 94"/>
                <a:gd name="T23" fmla="*/ 116 h 137"/>
                <a:gd name="T24" fmla="*/ 21 w 94"/>
                <a:gd name="T25" fmla="*/ 117 h 137"/>
                <a:gd name="T26" fmla="*/ 84 w 94"/>
                <a:gd name="T27" fmla="*/ 117 h 137"/>
                <a:gd name="T28" fmla="*/ 94 w 94"/>
                <a:gd name="T29" fmla="*/ 127 h 137"/>
                <a:gd name="T30" fmla="*/ 84 w 94"/>
                <a:gd name="T31" fmla="*/ 13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4" h="137">
                  <a:moveTo>
                    <a:pt x="84" y="137"/>
                  </a:moveTo>
                  <a:lnTo>
                    <a:pt x="84" y="137"/>
                  </a:lnTo>
                  <a:lnTo>
                    <a:pt x="21" y="137"/>
                  </a:lnTo>
                  <a:cubicBezTo>
                    <a:pt x="10" y="137"/>
                    <a:pt x="0" y="127"/>
                    <a:pt x="0" y="116"/>
                  </a:cubicBezTo>
                  <a:lnTo>
                    <a:pt x="0" y="21"/>
                  </a:lnTo>
                  <a:cubicBezTo>
                    <a:pt x="0" y="10"/>
                    <a:pt x="10" y="0"/>
                    <a:pt x="21" y="0"/>
                  </a:cubicBezTo>
                  <a:lnTo>
                    <a:pt x="84" y="0"/>
                  </a:lnTo>
                  <a:cubicBezTo>
                    <a:pt x="90" y="0"/>
                    <a:pt x="94" y="5"/>
                    <a:pt x="94" y="10"/>
                  </a:cubicBezTo>
                  <a:cubicBezTo>
                    <a:pt x="94" y="15"/>
                    <a:pt x="90" y="20"/>
                    <a:pt x="84" y="20"/>
                  </a:cubicBezTo>
                  <a:lnTo>
                    <a:pt x="21" y="20"/>
                  </a:lnTo>
                  <a:cubicBezTo>
                    <a:pt x="21" y="20"/>
                    <a:pt x="20" y="20"/>
                    <a:pt x="20" y="21"/>
                  </a:cubicBezTo>
                  <a:lnTo>
                    <a:pt x="20" y="116"/>
                  </a:lnTo>
                  <a:cubicBezTo>
                    <a:pt x="20" y="116"/>
                    <a:pt x="21" y="117"/>
                    <a:pt x="21" y="117"/>
                  </a:cubicBezTo>
                  <a:lnTo>
                    <a:pt x="84" y="117"/>
                  </a:lnTo>
                  <a:cubicBezTo>
                    <a:pt x="90" y="117"/>
                    <a:pt x="94" y="121"/>
                    <a:pt x="94" y="127"/>
                  </a:cubicBezTo>
                  <a:cubicBezTo>
                    <a:pt x="94" y="132"/>
                    <a:pt x="90" y="137"/>
                    <a:pt x="84" y="13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69" name="Freeform 205"/>
            <p:cNvSpPr>
              <a:spLocks/>
            </p:cNvSpPr>
            <p:nvPr/>
          </p:nvSpPr>
          <p:spPr bwMode="auto">
            <a:xfrm>
              <a:off x="3005138" y="1096964"/>
              <a:ext cx="95250" cy="117475"/>
            </a:xfrm>
            <a:custGeom>
              <a:avLst/>
              <a:gdLst>
                <a:gd name="T0" fmla="*/ 91 w 112"/>
                <a:gd name="T1" fmla="*/ 137 h 137"/>
                <a:gd name="T2" fmla="*/ 91 w 112"/>
                <a:gd name="T3" fmla="*/ 137 h 137"/>
                <a:gd name="T4" fmla="*/ 10 w 112"/>
                <a:gd name="T5" fmla="*/ 137 h 137"/>
                <a:gd name="T6" fmla="*/ 0 w 112"/>
                <a:gd name="T7" fmla="*/ 127 h 137"/>
                <a:gd name="T8" fmla="*/ 10 w 112"/>
                <a:gd name="T9" fmla="*/ 117 h 137"/>
                <a:gd name="T10" fmla="*/ 91 w 112"/>
                <a:gd name="T11" fmla="*/ 117 h 137"/>
                <a:gd name="T12" fmla="*/ 92 w 112"/>
                <a:gd name="T13" fmla="*/ 116 h 137"/>
                <a:gd name="T14" fmla="*/ 92 w 112"/>
                <a:gd name="T15" fmla="*/ 21 h 137"/>
                <a:gd name="T16" fmla="*/ 91 w 112"/>
                <a:gd name="T17" fmla="*/ 20 h 137"/>
                <a:gd name="T18" fmla="*/ 17 w 112"/>
                <a:gd name="T19" fmla="*/ 20 h 137"/>
                <a:gd name="T20" fmla="*/ 7 w 112"/>
                <a:gd name="T21" fmla="*/ 10 h 137"/>
                <a:gd name="T22" fmla="*/ 17 w 112"/>
                <a:gd name="T23" fmla="*/ 0 h 137"/>
                <a:gd name="T24" fmla="*/ 91 w 112"/>
                <a:gd name="T25" fmla="*/ 0 h 137"/>
                <a:gd name="T26" fmla="*/ 112 w 112"/>
                <a:gd name="T27" fmla="*/ 21 h 137"/>
                <a:gd name="T28" fmla="*/ 112 w 112"/>
                <a:gd name="T29" fmla="*/ 116 h 137"/>
                <a:gd name="T30" fmla="*/ 91 w 112"/>
                <a:gd name="T31" fmla="*/ 13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2" h="137">
                  <a:moveTo>
                    <a:pt x="91" y="137"/>
                  </a:moveTo>
                  <a:lnTo>
                    <a:pt x="91" y="137"/>
                  </a:lnTo>
                  <a:lnTo>
                    <a:pt x="10" y="137"/>
                  </a:lnTo>
                  <a:cubicBezTo>
                    <a:pt x="4" y="137"/>
                    <a:pt x="0" y="132"/>
                    <a:pt x="0" y="127"/>
                  </a:cubicBezTo>
                  <a:cubicBezTo>
                    <a:pt x="0" y="121"/>
                    <a:pt x="4" y="117"/>
                    <a:pt x="10" y="117"/>
                  </a:cubicBezTo>
                  <a:lnTo>
                    <a:pt x="91" y="117"/>
                  </a:lnTo>
                  <a:cubicBezTo>
                    <a:pt x="92" y="117"/>
                    <a:pt x="92" y="116"/>
                    <a:pt x="92" y="116"/>
                  </a:cubicBezTo>
                  <a:lnTo>
                    <a:pt x="92" y="21"/>
                  </a:lnTo>
                  <a:cubicBezTo>
                    <a:pt x="92" y="20"/>
                    <a:pt x="92" y="20"/>
                    <a:pt x="91" y="20"/>
                  </a:cubicBezTo>
                  <a:lnTo>
                    <a:pt x="17" y="20"/>
                  </a:lnTo>
                  <a:cubicBezTo>
                    <a:pt x="11" y="20"/>
                    <a:pt x="7" y="15"/>
                    <a:pt x="7" y="10"/>
                  </a:cubicBezTo>
                  <a:cubicBezTo>
                    <a:pt x="7" y="5"/>
                    <a:pt x="11" y="0"/>
                    <a:pt x="17" y="0"/>
                  </a:cubicBezTo>
                  <a:lnTo>
                    <a:pt x="91" y="0"/>
                  </a:lnTo>
                  <a:cubicBezTo>
                    <a:pt x="102" y="0"/>
                    <a:pt x="112" y="10"/>
                    <a:pt x="112" y="21"/>
                  </a:cubicBezTo>
                  <a:lnTo>
                    <a:pt x="112" y="116"/>
                  </a:lnTo>
                  <a:cubicBezTo>
                    <a:pt x="112" y="127"/>
                    <a:pt x="102" y="137"/>
                    <a:pt x="91" y="13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70" name="Freeform 206"/>
            <p:cNvSpPr>
              <a:spLocks/>
            </p:cNvSpPr>
            <p:nvPr/>
          </p:nvSpPr>
          <p:spPr bwMode="auto">
            <a:xfrm>
              <a:off x="2944813" y="1196976"/>
              <a:ext cx="93663" cy="17463"/>
            </a:xfrm>
            <a:custGeom>
              <a:avLst/>
              <a:gdLst>
                <a:gd name="T0" fmla="*/ 99 w 109"/>
                <a:gd name="T1" fmla="*/ 20 h 20"/>
                <a:gd name="T2" fmla="*/ 99 w 109"/>
                <a:gd name="T3" fmla="*/ 20 h 20"/>
                <a:gd name="T4" fmla="*/ 10 w 109"/>
                <a:gd name="T5" fmla="*/ 20 h 20"/>
                <a:gd name="T6" fmla="*/ 0 w 109"/>
                <a:gd name="T7" fmla="*/ 10 h 20"/>
                <a:gd name="T8" fmla="*/ 10 w 109"/>
                <a:gd name="T9" fmla="*/ 0 h 20"/>
                <a:gd name="T10" fmla="*/ 99 w 109"/>
                <a:gd name="T11" fmla="*/ 0 h 20"/>
                <a:gd name="T12" fmla="*/ 109 w 109"/>
                <a:gd name="T13" fmla="*/ 10 h 20"/>
                <a:gd name="T14" fmla="*/ 99 w 109"/>
                <a:gd name="T15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9" h="20">
                  <a:moveTo>
                    <a:pt x="99" y="20"/>
                  </a:moveTo>
                  <a:lnTo>
                    <a:pt x="99" y="20"/>
                  </a:lnTo>
                  <a:lnTo>
                    <a:pt x="10" y="20"/>
                  </a:lnTo>
                  <a:cubicBezTo>
                    <a:pt x="4" y="20"/>
                    <a:pt x="0" y="15"/>
                    <a:pt x="0" y="10"/>
                  </a:cubicBezTo>
                  <a:cubicBezTo>
                    <a:pt x="0" y="4"/>
                    <a:pt x="4" y="0"/>
                    <a:pt x="10" y="0"/>
                  </a:cubicBezTo>
                  <a:lnTo>
                    <a:pt x="99" y="0"/>
                  </a:lnTo>
                  <a:cubicBezTo>
                    <a:pt x="104" y="0"/>
                    <a:pt x="109" y="4"/>
                    <a:pt x="109" y="10"/>
                  </a:cubicBezTo>
                  <a:cubicBezTo>
                    <a:pt x="109" y="15"/>
                    <a:pt x="104" y="20"/>
                    <a:pt x="99" y="2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71" name="Freeform 207"/>
            <p:cNvSpPr>
              <a:spLocks/>
            </p:cNvSpPr>
            <p:nvPr/>
          </p:nvSpPr>
          <p:spPr bwMode="auto">
            <a:xfrm>
              <a:off x="2513013" y="1096964"/>
              <a:ext cx="525463" cy="17463"/>
            </a:xfrm>
            <a:custGeom>
              <a:avLst/>
              <a:gdLst>
                <a:gd name="T0" fmla="*/ 608 w 618"/>
                <a:gd name="T1" fmla="*/ 20 h 20"/>
                <a:gd name="T2" fmla="*/ 608 w 618"/>
                <a:gd name="T3" fmla="*/ 20 h 20"/>
                <a:gd name="T4" fmla="*/ 10 w 618"/>
                <a:gd name="T5" fmla="*/ 20 h 20"/>
                <a:gd name="T6" fmla="*/ 0 w 618"/>
                <a:gd name="T7" fmla="*/ 10 h 20"/>
                <a:gd name="T8" fmla="*/ 10 w 618"/>
                <a:gd name="T9" fmla="*/ 0 h 20"/>
                <a:gd name="T10" fmla="*/ 608 w 618"/>
                <a:gd name="T11" fmla="*/ 0 h 20"/>
                <a:gd name="T12" fmla="*/ 618 w 618"/>
                <a:gd name="T13" fmla="*/ 10 h 20"/>
                <a:gd name="T14" fmla="*/ 608 w 618"/>
                <a:gd name="T15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8" h="20">
                  <a:moveTo>
                    <a:pt x="608" y="20"/>
                  </a:moveTo>
                  <a:lnTo>
                    <a:pt x="608" y="20"/>
                  </a:lnTo>
                  <a:lnTo>
                    <a:pt x="10" y="20"/>
                  </a:lnTo>
                  <a:cubicBezTo>
                    <a:pt x="5" y="20"/>
                    <a:pt x="0" y="15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lnTo>
                    <a:pt x="608" y="0"/>
                  </a:lnTo>
                  <a:cubicBezTo>
                    <a:pt x="613" y="0"/>
                    <a:pt x="618" y="5"/>
                    <a:pt x="618" y="10"/>
                  </a:cubicBezTo>
                  <a:cubicBezTo>
                    <a:pt x="618" y="15"/>
                    <a:pt x="613" y="20"/>
                    <a:pt x="608" y="2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72" name="Freeform 208"/>
            <p:cNvSpPr>
              <a:spLocks/>
            </p:cNvSpPr>
            <p:nvPr/>
          </p:nvSpPr>
          <p:spPr bwMode="auto">
            <a:xfrm>
              <a:off x="2513013" y="1196976"/>
              <a:ext cx="381000" cy="17463"/>
            </a:xfrm>
            <a:custGeom>
              <a:avLst/>
              <a:gdLst>
                <a:gd name="T0" fmla="*/ 439 w 449"/>
                <a:gd name="T1" fmla="*/ 20 h 20"/>
                <a:gd name="T2" fmla="*/ 439 w 449"/>
                <a:gd name="T3" fmla="*/ 20 h 20"/>
                <a:gd name="T4" fmla="*/ 10 w 449"/>
                <a:gd name="T5" fmla="*/ 20 h 20"/>
                <a:gd name="T6" fmla="*/ 0 w 449"/>
                <a:gd name="T7" fmla="*/ 10 h 20"/>
                <a:gd name="T8" fmla="*/ 10 w 449"/>
                <a:gd name="T9" fmla="*/ 0 h 20"/>
                <a:gd name="T10" fmla="*/ 439 w 449"/>
                <a:gd name="T11" fmla="*/ 0 h 20"/>
                <a:gd name="T12" fmla="*/ 449 w 449"/>
                <a:gd name="T13" fmla="*/ 10 h 20"/>
                <a:gd name="T14" fmla="*/ 439 w 449"/>
                <a:gd name="T15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9" h="20">
                  <a:moveTo>
                    <a:pt x="439" y="20"/>
                  </a:moveTo>
                  <a:lnTo>
                    <a:pt x="439" y="20"/>
                  </a:lnTo>
                  <a:lnTo>
                    <a:pt x="10" y="20"/>
                  </a:lnTo>
                  <a:cubicBezTo>
                    <a:pt x="5" y="20"/>
                    <a:pt x="0" y="15"/>
                    <a:pt x="0" y="10"/>
                  </a:cubicBezTo>
                  <a:cubicBezTo>
                    <a:pt x="0" y="4"/>
                    <a:pt x="5" y="0"/>
                    <a:pt x="10" y="0"/>
                  </a:cubicBezTo>
                  <a:lnTo>
                    <a:pt x="439" y="0"/>
                  </a:lnTo>
                  <a:cubicBezTo>
                    <a:pt x="444" y="0"/>
                    <a:pt x="449" y="4"/>
                    <a:pt x="449" y="10"/>
                  </a:cubicBezTo>
                  <a:cubicBezTo>
                    <a:pt x="449" y="15"/>
                    <a:pt x="444" y="20"/>
                    <a:pt x="439" y="2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73" name="Freeform 209"/>
            <p:cNvSpPr>
              <a:spLocks/>
            </p:cNvSpPr>
            <p:nvPr/>
          </p:nvSpPr>
          <p:spPr bwMode="auto">
            <a:xfrm>
              <a:off x="2852738" y="1182689"/>
              <a:ext cx="42863" cy="44450"/>
            </a:xfrm>
            <a:custGeom>
              <a:avLst/>
              <a:gdLst>
                <a:gd name="T0" fmla="*/ 25 w 51"/>
                <a:gd name="T1" fmla="*/ 52 h 52"/>
                <a:gd name="T2" fmla="*/ 25 w 51"/>
                <a:gd name="T3" fmla="*/ 52 h 52"/>
                <a:gd name="T4" fmla="*/ 0 w 51"/>
                <a:gd name="T5" fmla="*/ 26 h 52"/>
                <a:gd name="T6" fmla="*/ 25 w 51"/>
                <a:gd name="T7" fmla="*/ 0 h 52"/>
                <a:gd name="T8" fmla="*/ 51 w 51"/>
                <a:gd name="T9" fmla="*/ 26 h 52"/>
                <a:gd name="T10" fmla="*/ 25 w 51"/>
                <a:gd name="T11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1" h="52">
                  <a:moveTo>
                    <a:pt x="25" y="52"/>
                  </a:moveTo>
                  <a:lnTo>
                    <a:pt x="25" y="52"/>
                  </a:lnTo>
                  <a:cubicBezTo>
                    <a:pt x="11" y="52"/>
                    <a:pt x="0" y="40"/>
                    <a:pt x="0" y="26"/>
                  </a:cubicBezTo>
                  <a:cubicBezTo>
                    <a:pt x="0" y="12"/>
                    <a:pt x="11" y="0"/>
                    <a:pt x="25" y="0"/>
                  </a:cubicBezTo>
                  <a:cubicBezTo>
                    <a:pt x="39" y="0"/>
                    <a:pt x="51" y="12"/>
                    <a:pt x="51" y="26"/>
                  </a:cubicBezTo>
                  <a:cubicBezTo>
                    <a:pt x="51" y="40"/>
                    <a:pt x="39" y="52"/>
                    <a:pt x="25" y="5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74" name="Freeform 210"/>
            <p:cNvSpPr>
              <a:spLocks/>
            </p:cNvSpPr>
            <p:nvPr/>
          </p:nvSpPr>
          <p:spPr bwMode="auto">
            <a:xfrm>
              <a:off x="2919413" y="1182689"/>
              <a:ext cx="42863" cy="44450"/>
            </a:xfrm>
            <a:custGeom>
              <a:avLst/>
              <a:gdLst>
                <a:gd name="T0" fmla="*/ 26 w 52"/>
                <a:gd name="T1" fmla="*/ 52 h 52"/>
                <a:gd name="T2" fmla="*/ 26 w 52"/>
                <a:gd name="T3" fmla="*/ 52 h 52"/>
                <a:gd name="T4" fmla="*/ 0 w 52"/>
                <a:gd name="T5" fmla="*/ 26 h 52"/>
                <a:gd name="T6" fmla="*/ 26 w 52"/>
                <a:gd name="T7" fmla="*/ 0 h 52"/>
                <a:gd name="T8" fmla="*/ 52 w 52"/>
                <a:gd name="T9" fmla="*/ 26 h 52"/>
                <a:gd name="T10" fmla="*/ 26 w 52"/>
                <a:gd name="T11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" h="52">
                  <a:moveTo>
                    <a:pt x="26" y="52"/>
                  </a:moveTo>
                  <a:lnTo>
                    <a:pt x="26" y="52"/>
                  </a:lnTo>
                  <a:cubicBezTo>
                    <a:pt x="12" y="52"/>
                    <a:pt x="0" y="40"/>
                    <a:pt x="0" y="26"/>
                  </a:cubicBezTo>
                  <a:cubicBezTo>
                    <a:pt x="0" y="12"/>
                    <a:pt x="12" y="0"/>
                    <a:pt x="26" y="0"/>
                  </a:cubicBezTo>
                  <a:cubicBezTo>
                    <a:pt x="40" y="0"/>
                    <a:pt x="52" y="12"/>
                    <a:pt x="52" y="26"/>
                  </a:cubicBezTo>
                  <a:cubicBezTo>
                    <a:pt x="52" y="40"/>
                    <a:pt x="40" y="52"/>
                    <a:pt x="26" y="5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75" name="Freeform 211"/>
            <p:cNvSpPr>
              <a:spLocks/>
            </p:cNvSpPr>
            <p:nvPr/>
          </p:nvSpPr>
          <p:spPr bwMode="auto">
            <a:xfrm>
              <a:off x="2493963" y="1101726"/>
              <a:ext cx="7938" cy="107950"/>
            </a:xfrm>
            <a:custGeom>
              <a:avLst/>
              <a:gdLst>
                <a:gd name="T0" fmla="*/ 5 w 10"/>
                <a:gd name="T1" fmla="*/ 127 h 127"/>
                <a:gd name="T2" fmla="*/ 5 w 10"/>
                <a:gd name="T3" fmla="*/ 127 h 127"/>
                <a:gd name="T4" fmla="*/ 0 w 10"/>
                <a:gd name="T5" fmla="*/ 122 h 127"/>
                <a:gd name="T6" fmla="*/ 0 w 10"/>
                <a:gd name="T7" fmla="*/ 5 h 127"/>
                <a:gd name="T8" fmla="*/ 5 w 10"/>
                <a:gd name="T9" fmla="*/ 0 h 127"/>
                <a:gd name="T10" fmla="*/ 10 w 10"/>
                <a:gd name="T11" fmla="*/ 5 h 127"/>
                <a:gd name="T12" fmla="*/ 10 w 10"/>
                <a:gd name="T13" fmla="*/ 122 h 127"/>
                <a:gd name="T14" fmla="*/ 5 w 10"/>
                <a:gd name="T15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27">
                  <a:moveTo>
                    <a:pt x="5" y="127"/>
                  </a:moveTo>
                  <a:lnTo>
                    <a:pt x="5" y="127"/>
                  </a:lnTo>
                  <a:cubicBezTo>
                    <a:pt x="2" y="127"/>
                    <a:pt x="0" y="125"/>
                    <a:pt x="0" y="122"/>
                  </a:cubicBezTo>
                  <a:lnTo>
                    <a:pt x="0" y="5"/>
                  </a:lnTo>
                  <a:cubicBezTo>
                    <a:pt x="0" y="2"/>
                    <a:pt x="2" y="0"/>
                    <a:pt x="5" y="0"/>
                  </a:cubicBezTo>
                  <a:cubicBezTo>
                    <a:pt x="7" y="0"/>
                    <a:pt x="10" y="2"/>
                    <a:pt x="10" y="5"/>
                  </a:cubicBezTo>
                  <a:lnTo>
                    <a:pt x="10" y="122"/>
                  </a:lnTo>
                  <a:cubicBezTo>
                    <a:pt x="10" y="125"/>
                    <a:pt x="7" y="127"/>
                    <a:pt x="5" y="1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76" name="Freeform 212"/>
            <p:cNvSpPr>
              <a:spLocks/>
            </p:cNvSpPr>
            <p:nvPr/>
          </p:nvSpPr>
          <p:spPr bwMode="auto">
            <a:xfrm>
              <a:off x="3044826" y="1101726"/>
              <a:ext cx="9525" cy="107950"/>
            </a:xfrm>
            <a:custGeom>
              <a:avLst/>
              <a:gdLst>
                <a:gd name="T0" fmla="*/ 5 w 10"/>
                <a:gd name="T1" fmla="*/ 127 h 127"/>
                <a:gd name="T2" fmla="*/ 5 w 10"/>
                <a:gd name="T3" fmla="*/ 127 h 127"/>
                <a:gd name="T4" fmla="*/ 0 w 10"/>
                <a:gd name="T5" fmla="*/ 122 h 127"/>
                <a:gd name="T6" fmla="*/ 0 w 10"/>
                <a:gd name="T7" fmla="*/ 5 h 127"/>
                <a:gd name="T8" fmla="*/ 5 w 10"/>
                <a:gd name="T9" fmla="*/ 0 h 127"/>
                <a:gd name="T10" fmla="*/ 10 w 10"/>
                <a:gd name="T11" fmla="*/ 5 h 127"/>
                <a:gd name="T12" fmla="*/ 10 w 10"/>
                <a:gd name="T13" fmla="*/ 122 h 127"/>
                <a:gd name="T14" fmla="*/ 5 w 10"/>
                <a:gd name="T15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27">
                  <a:moveTo>
                    <a:pt x="5" y="127"/>
                  </a:moveTo>
                  <a:lnTo>
                    <a:pt x="5" y="127"/>
                  </a:lnTo>
                  <a:cubicBezTo>
                    <a:pt x="2" y="127"/>
                    <a:pt x="0" y="125"/>
                    <a:pt x="0" y="122"/>
                  </a:cubicBezTo>
                  <a:lnTo>
                    <a:pt x="0" y="5"/>
                  </a:lnTo>
                  <a:cubicBezTo>
                    <a:pt x="0" y="2"/>
                    <a:pt x="2" y="0"/>
                    <a:pt x="5" y="0"/>
                  </a:cubicBezTo>
                  <a:cubicBezTo>
                    <a:pt x="8" y="0"/>
                    <a:pt x="10" y="2"/>
                    <a:pt x="10" y="5"/>
                  </a:cubicBezTo>
                  <a:lnTo>
                    <a:pt x="10" y="122"/>
                  </a:lnTo>
                  <a:cubicBezTo>
                    <a:pt x="10" y="125"/>
                    <a:pt x="8" y="127"/>
                    <a:pt x="5" y="1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77" name="Freeform 213"/>
            <p:cNvSpPr>
              <a:spLocks/>
            </p:cNvSpPr>
            <p:nvPr/>
          </p:nvSpPr>
          <p:spPr bwMode="auto">
            <a:xfrm>
              <a:off x="2454276" y="1133476"/>
              <a:ext cx="47625" cy="9525"/>
            </a:xfrm>
            <a:custGeom>
              <a:avLst/>
              <a:gdLst>
                <a:gd name="T0" fmla="*/ 52 w 57"/>
                <a:gd name="T1" fmla="*/ 10 h 10"/>
                <a:gd name="T2" fmla="*/ 52 w 57"/>
                <a:gd name="T3" fmla="*/ 10 h 10"/>
                <a:gd name="T4" fmla="*/ 5 w 57"/>
                <a:gd name="T5" fmla="*/ 10 h 10"/>
                <a:gd name="T6" fmla="*/ 0 w 57"/>
                <a:gd name="T7" fmla="*/ 5 h 10"/>
                <a:gd name="T8" fmla="*/ 5 w 57"/>
                <a:gd name="T9" fmla="*/ 0 h 10"/>
                <a:gd name="T10" fmla="*/ 52 w 57"/>
                <a:gd name="T11" fmla="*/ 0 h 10"/>
                <a:gd name="T12" fmla="*/ 57 w 57"/>
                <a:gd name="T13" fmla="*/ 5 h 10"/>
                <a:gd name="T14" fmla="*/ 52 w 57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7" h="10">
                  <a:moveTo>
                    <a:pt x="52" y="10"/>
                  </a:moveTo>
                  <a:lnTo>
                    <a:pt x="52" y="10"/>
                  </a:lnTo>
                  <a:lnTo>
                    <a:pt x="5" y="10"/>
                  </a:lnTo>
                  <a:cubicBezTo>
                    <a:pt x="2" y="10"/>
                    <a:pt x="0" y="7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lnTo>
                    <a:pt x="52" y="0"/>
                  </a:lnTo>
                  <a:cubicBezTo>
                    <a:pt x="54" y="0"/>
                    <a:pt x="57" y="2"/>
                    <a:pt x="57" y="5"/>
                  </a:cubicBezTo>
                  <a:cubicBezTo>
                    <a:pt x="57" y="7"/>
                    <a:pt x="54" y="10"/>
                    <a:pt x="5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78" name="Freeform 214"/>
            <p:cNvSpPr>
              <a:spLocks/>
            </p:cNvSpPr>
            <p:nvPr/>
          </p:nvSpPr>
          <p:spPr bwMode="auto">
            <a:xfrm>
              <a:off x="2473326" y="1163639"/>
              <a:ext cx="14288" cy="14288"/>
            </a:xfrm>
            <a:custGeom>
              <a:avLst/>
              <a:gdLst>
                <a:gd name="T0" fmla="*/ 16 w 16"/>
                <a:gd name="T1" fmla="*/ 16 h 16"/>
                <a:gd name="T2" fmla="*/ 16 w 16"/>
                <a:gd name="T3" fmla="*/ 16 h 16"/>
                <a:gd name="T4" fmla="*/ 0 w 16"/>
                <a:gd name="T5" fmla="*/ 16 h 16"/>
                <a:gd name="T6" fmla="*/ 0 w 16"/>
                <a:gd name="T7" fmla="*/ 0 h 16"/>
                <a:gd name="T8" fmla="*/ 16 w 16"/>
                <a:gd name="T9" fmla="*/ 0 h 16"/>
                <a:gd name="T10" fmla="*/ 16 w 16"/>
                <a:gd name="T11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16">
                  <a:moveTo>
                    <a:pt x="16" y="16"/>
                  </a:moveTo>
                  <a:lnTo>
                    <a:pt x="16" y="16"/>
                  </a:lnTo>
                  <a:lnTo>
                    <a:pt x="0" y="16"/>
                  </a:ln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79" name="Freeform 215"/>
            <p:cNvSpPr>
              <a:spLocks/>
            </p:cNvSpPr>
            <p:nvPr/>
          </p:nvSpPr>
          <p:spPr bwMode="auto">
            <a:xfrm>
              <a:off x="3046413" y="1133476"/>
              <a:ext cx="46038" cy="9525"/>
            </a:xfrm>
            <a:custGeom>
              <a:avLst/>
              <a:gdLst>
                <a:gd name="T0" fmla="*/ 50 w 55"/>
                <a:gd name="T1" fmla="*/ 10 h 10"/>
                <a:gd name="T2" fmla="*/ 50 w 55"/>
                <a:gd name="T3" fmla="*/ 10 h 10"/>
                <a:gd name="T4" fmla="*/ 5 w 55"/>
                <a:gd name="T5" fmla="*/ 10 h 10"/>
                <a:gd name="T6" fmla="*/ 0 w 55"/>
                <a:gd name="T7" fmla="*/ 5 h 10"/>
                <a:gd name="T8" fmla="*/ 5 w 55"/>
                <a:gd name="T9" fmla="*/ 0 h 10"/>
                <a:gd name="T10" fmla="*/ 50 w 55"/>
                <a:gd name="T11" fmla="*/ 0 h 10"/>
                <a:gd name="T12" fmla="*/ 55 w 55"/>
                <a:gd name="T13" fmla="*/ 5 h 10"/>
                <a:gd name="T14" fmla="*/ 50 w 55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" h="10">
                  <a:moveTo>
                    <a:pt x="50" y="10"/>
                  </a:moveTo>
                  <a:lnTo>
                    <a:pt x="50" y="10"/>
                  </a:lnTo>
                  <a:lnTo>
                    <a:pt x="5" y="10"/>
                  </a:lnTo>
                  <a:cubicBezTo>
                    <a:pt x="2" y="10"/>
                    <a:pt x="0" y="7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lnTo>
                    <a:pt x="50" y="0"/>
                  </a:lnTo>
                  <a:cubicBezTo>
                    <a:pt x="53" y="0"/>
                    <a:pt x="55" y="2"/>
                    <a:pt x="55" y="5"/>
                  </a:cubicBezTo>
                  <a:cubicBezTo>
                    <a:pt x="55" y="7"/>
                    <a:pt x="53" y="10"/>
                    <a:pt x="50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80" name="Freeform 216"/>
            <p:cNvSpPr>
              <a:spLocks/>
            </p:cNvSpPr>
            <p:nvPr/>
          </p:nvSpPr>
          <p:spPr bwMode="auto">
            <a:xfrm>
              <a:off x="3062288" y="1163639"/>
              <a:ext cx="14288" cy="14288"/>
            </a:xfrm>
            <a:custGeom>
              <a:avLst/>
              <a:gdLst>
                <a:gd name="T0" fmla="*/ 16 w 16"/>
                <a:gd name="T1" fmla="*/ 16 h 16"/>
                <a:gd name="T2" fmla="*/ 16 w 16"/>
                <a:gd name="T3" fmla="*/ 16 h 16"/>
                <a:gd name="T4" fmla="*/ 0 w 16"/>
                <a:gd name="T5" fmla="*/ 16 h 16"/>
                <a:gd name="T6" fmla="*/ 0 w 16"/>
                <a:gd name="T7" fmla="*/ 0 h 16"/>
                <a:gd name="T8" fmla="*/ 16 w 16"/>
                <a:gd name="T9" fmla="*/ 0 h 16"/>
                <a:gd name="T10" fmla="*/ 16 w 16"/>
                <a:gd name="T11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16">
                  <a:moveTo>
                    <a:pt x="16" y="16"/>
                  </a:moveTo>
                  <a:lnTo>
                    <a:pt x="16" y="16"/>
                  </a:lnTo>
                  <a:lnTo>
                    <a:pt x="0" y="16"/>
                  </a:ln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81" name="Freeform 217"/>
            <p:cNvSpPr>
              <a:spLocks/>
            </p:cNvSpPr>
            <p:nvPr/>
          </p:nvSpPr>
          <p:spPr bwMode="auto">
            <a:xfrm>
              <a:off x="2559051" y="1125539"/>
              <a:ext cx="65088" cy="19050"/>
            </a:xfrm>
            <a:custGeom>
              <a:avLst/>
              <a:gdLst>
                <a:gd name="T0" fmla="*/ 78 w 78"/>
                <a:gd name="T1" fmla="*/ 22 h 22"/>
                <a:gd name="T2" fmla="*/ 78 w 78"/>
                <a:gd name="T3" fmla="*/ 22 h 22"/>
                <a:gd name="T4" fmla="*/ 0 w 78"/>
                <a:gd name="T5" fmla="*/ 22 h 22"/>
                <a:gd name="T6" fmla="*/ 0 w 78"/>
                <a:gd name="T7" fmla="*/ 0 h 22"/>
                <a:gd name="T8" fmla="*/ 62 w 78"/>
                <a:gd name="T9" fmla="*/ 0 h 22"/>
                <a:gd name="T10" fmla="*/ 78 w 78"/>
                <a:gd name="T11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" h="22">
                  <a:moveTo>
                    <a:pt x="78" y="22"/>
                  </a:moveTo>
                  <a:lnTo>
                    <a:pt x="78" y="22"/>
                  </a:lnTo>
                  <a:lnTo>
                    <a:pt x="0" y="22"/>
                  </a:lnTo>
                  <a:lnTo>
                    <a:pt x="0" y="0"/>
                  </a:lnTo>
                  <a:lnTo>
                    <a:pt x="62" y="0"/>
                  </a:lnTo>
                  <a:lnTo>
                    <a:pt x="78" y="2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82" name="Freeform 218"/>
            <p:cNvSpPr>
              <a:spLocks/>
            </p:cNvSpPr>
            <p:nvPr/>
          </p:nvSpPr>
          <p:spPr bwMode="auto">
            <a:xfrm>
              <a:off x="2619376" y="1130301"/>
              <a:ext cx="17463" cy="12700"/>
            </a:xfrm>
            <a:custGeom>
              <a:avLst/>
              <a:gdLst>
                <a:gd name="T0" fmla="*/ 0 w 21"/>
                <a:gd name="T1" fmla="*/ 0 h 15"/>
                <a:gd name="T2" fmla="*/ 0 w 21"/>
                <a:gd name="T3" fmla="*/ 0 h 15"/>
                <a:gd name="T4" fmla="*/ 21 w 21"/>
                <a:gd name="T5" fmla="*/ 0 h 15"/>
                <a:gd name="T6" fmla="*/ 21 w 21"/>
                <a:gd name="T7" fmla="*/ 15 h 15"/>
                <a:gd name="T8" fmla="*/ 11 w 21"/>
                <a:gd name="T9" fmla="*/ 15 h 15"/>
                <a:gd name="T10" fmla="*/ 0 w 21"/>
                <a:gd name="T11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15">
                  <a:moveTo>
                    <a:pt x="0" y="0"/>
                  </a:moveTo>
                  <a:lnTo>
                    <a:pt x="0" y="0"/>
                  </a:lnTo>
                  <a:lnTo>
                    <a:pt x="21" y="0"/>
                  </a:lnTo>
                  <a:lnTo>
                    <a:pt x="21" y="15"/>
                  </a:lnTo>
                  <a:lnTo>
                    <a:pt x="11" y="1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83" name="Freeform 219"/>
            <p:cNvSpPr>
              <a:spLocks/>
            </p:cNvSpPr>
            <p:nvPr/>
          </p:nvSpPr>
          <p:spPr bwMode="auto">
            <a:xfrm>
              <a:off x="2559051" y="1155701"/>
              <a:ext cx="65088" cy="19050"/>
            </a:xfrm>
            <a:custGeom>
              <a:avLst/>
              <a:gdLst>
                <a:gd name="T0" fmla="*/ 78 w 78"/>
                <a:gd name="T1" fmla="*/ 22 h 22"/>
                <a:gd name="T2" fmla="*/ 78 w 78"/>
                <a:gd name="T3" fmla="*/ 22 h 22"/>
                <a:gd name="T4" fmla="*/ 0 w 78"/>
                <a:gd name="T5" fmla="*/ 22 h 22"/>
                <a:gd name="T6" fmla="*/ 0 w 78"/>
                <a:gd name="T7" fmla="*/ 0 h 22"/>
                <a:gd name="T8" fmla="*/ 62 w 78"/>
                <a:gd name="T9" fmla="*/ 0 h 22"/>
                <a:gd name="T10" fmla="*/ 78 w 78"/>
                <a:gd name="T11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" h="22">
                  <a:moveTo>
                    <a:pt x="78" y="22"/>
                  </a:moveTo>
                  <a:lnTo>
                    <a:pt x="78" y="22"/>
                  </a:lnTo>
                  <a:lnTo>
                    <a:pt x="0" y="22"/>
                  </a:lnTo>
                  <a:lnTo>
                    <a:pt x="0" y="0"/>
                  </a:lnTo>
                  <a:lnTo>
                    <a:pt x="62" y="0"/>
                  </a:lnTo>
                  <a:lnTo>
                    <a:pt x="78" y="2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84" name="Freeform 220"/>
            <p:cNvSpPr>
              <a:spLocks/>
            </p:cNvSpPr>
            <p:nvPr/>
          </p:nvSpPr>
          <p:spPr bwMode="auto">
            <a:xfrm>
              <a:off x="2619376" y="1158876"/>
              <a:ext cx="17463" cy="12700"/>
            </a:xfrm>
            <a:custGeom>
              <a:avLst/>
              <a:gdLst>
                <a:gd name="T0" fmla="*/ 0 w 21"/>
                <a:gd name="T1" fmla="*/ 0 h 15"/>
                <a:gd name="T2" fmla="*/ 0 w 21"/>
                <a:gd name="T3" fmla="*/ 0 h 15"/>
                <a:gd name="T4" fmla="*/ 21 w 21"/>
                <a:gd name="T5" fmla="*/ 0 h 15"/>
                <a:gd name="T6" fmla="*/ 21 w 21"/>
                <a:gd name="T7" fmla="*/ 15 h 15"/>
                <a:gd name="T8" fmla="*/ 11 w 21"/>
                <a:gd name="T9" fmla="*/ 15 h 15"/>
                <a:gd name="T10" fmla="*/ 0 w 21"/>
                <a:gd name="T11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15">
                  <a:moveTo>
                    <a:pt x="0" y="0"/>
                  </a:moveTo>
                  <a:lnTo>
                    <a:pt x="0" y="0"/>
                  </a:lnTo>
                  <a:lnTo>
                    <a:pt x="21" y="0"/>
                  </a:lnTo>
                  <a:lnTo>
                    <a:pt x="21" y="15"/>
                  </a:lnTo>
                  <a:lnTo>
                    <a:pt x="11" y="1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85" name="Freeform 221"/>
            <p:cNvSpPr>
              <a:spLocks/>
            </p:cNvSpPr>
            <p:nvPr/>
          </p:nvSpPr>
          <p:spPr bwMode="auto">
            <a:xfrm>
              <a:off x="2674938" y="1125539"/>
              <a:ext cx="66675" cy="19050"/>
            </a:xfrm>
            <a:custGeom>
              <a:avLst/>
              <a:gdLst>
                <a:gd name="T0" fmla="*/ 79 w 79"/>
                <a:gd name="T1" fmla="*/ 22 h 22"/>
                <a:gd name="T2" fmla="*/ 79 w 79"/>
                <a:gd name="T3" fmla="*/ 22 h 22"/>
                <a:gd name="T4" fmla="*/ 0 w 79"/>
                <a:gd name="T5" fmla="*/ 22 h 22"/>
                <a:gd name="T6" fmla="*/ 0 w 79"/>
                <a:gd name="T7" fmla="*/ 0 h 22"/>
                <a:gd name="T8" fmla="*/ 63 w 79"/>
                <a:gd name="T9" fmla="*/ 0 h 22"/>
                <a:gd name="T10" fmla="*/ 79 w 79"/>
                <a:gd name="T11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9" h="22">
                  <a:moveTo>
                    <a:pt x="79" y="22"/>
                  </a:moveTo>
                  <a:lnTo>
                    <a:pt x="79" y="22"/>
                  </a:lnTo>
                  <a:lnTo>
                    <a:pt x="0" y="22"/>
                  </a:lnTo>
                  <a:lnTo>
                    <a:pt x="0" y="0"/>
                  </a:lnTo>
                  <a:lnTo>
                    <a:pt x="63" y="0"/>
                  </a:lnTo>
                  <a:lnTo>
                    <a:pt x="79" y="2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86" name="Freeform 222"/>
            <p:cNvSpPr>
              <a:spLocks/>
            </p:cNvSpPr>
            <p:nvPr/>
          </p:nvSpPr>
          <p:spPr bwMode="auto">
            <a:xfrm>
              <a:off x="2735263" y="1130301"/>
              <a:ext cx="19050" cy="12700"/>
            </a:xfrm>
            <a:custGeom>
              <a:avLst/>
              <a:gdLst>
                <a:gd name="T0" fmla="*/ 0 w 22"/>
                <a:gd name="T1" fmla="*/ 0 h 15"/>
                <a:gd name="T2" fmla="*/ 0 w 22"/>
                <a:gd name="T3" fmla="*/ 0 h 15"/>
                <a:gd name="T4" fmla="*/ 22 w 22"/>
                <a:gd name="T5" fmla="*/ 0 h 15"/>
                <a:gd name="T6" fmla="*/ 22 w 22"/>
                <a:gd name="T7" fmla="*/ 15 h 15"/>
                <a:gd name="T8" fmla="*/ 12 w 22"/>
                <a:gd name="T9" fmla="*/ 15 h 15"/>
                <a:gd name="T10" fmla="*/ 0 w 22"/>
                <a:gd name="T11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">
                  <a:moveTo>
                    <a:pt x="0" y="0"/>
                  </a:moveTo>
                  <a:lnTo>
                    <a:pt x="0" y="0"/>
                  </a:lnTo>
                  <a:lnTo>
                    <a:pt x="22" y="0"/>
                  </a:lnTo>
                  <a:lnTo>
                    <a:pt x="22" y="15"/>
                  </a:lnTo>
                  <a:lnTo>
                    <a:pt x="12" y="1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87" name="Freeform 223"/>
            <p:cNvSpPr>
              <a:spLocks/>
            </p:cNvSpPr>
            <p:nvPr/>
          </p:nvSpPr>
          <p:spPr bwMode="auto">
            <a:xfrm>
              <a:off x="2674938" y="1155701"/>
              <a:ext cx="66675" cy="19050"/>
            </a:xfrm>
            <a:custGeom>
              <a:avLst/>
              <a:gdLst>
                <a:gd name="T0" fmla="*/ 79 w 79"/>
                <a:gd name="T1" fmla="*/ 22 h 22"/>
                <a:gd name="T2" fmla="*/ 79 w 79"/>
                <a:gd name="T3" fmla="*/ 22 h 22"/>
                <a:gd name="T4" fmla="*/ 0 w 79"/>
                <a:gd name="T5" fmla="*/ 22 h 22"/>
                <a:gd name="T6" fmla="*/ 0 w 79"/>
                <a:gd name="T7" fmla="*/ 0 h 22"/>
                <a:gd name="T8" fmla="*/ 63 w 79"/>
                <a:gd name="T9" fmla="*/ 0 h 22"/>
                <a:gd name="T10" fmla="*/ 79 w 79"/>
                <a:gd name="T11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9" h="22">
                  <a:moveTo>
                    <a:pt x="79" y="22"/>
                  </a:moveTo>
                  <a:lnTo>
                    <a:pt x="79" y="22"/>
                  </a:lnTo>
                  <a:lnTo>
                    <a:pt x="0" y="22"/>
                  </a:lnTo>
                  <a:lnTo>
                    <a:pt x="0" y="0"/>
                  </a:lnTo>
                  <a:lnTo>
                    <a:pt x="63" y="0"/>
                  </a:lnTo>
                  <a:lnTo>
                    <a:pt x="79" y="2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88" name="Freeform 224"/>
            <p:cNvSpPr>
              <a:spLocks/>
            </p:cNvSpPr>
            <p:nvPr/>
          </p:nvSpPr>
          <p:spPr bwMode="auto">
            <a:xfrm>
              <a:off x="2735263" y="1158876"/>
              <a:ext cx="19050" cy="12700"/>
            </a:xfrm>
            <a:custGeom>
              <a:avLst/>
              <a:gdLst>
                <a:gd name="T0" fmla="*/ 0 w 22"/>
                <a:gd name="T1" fmla="*/ 0 h 15"/>
                <a:gd name="T2" fmla="*/ 0 w 22"/>
                <a:gd name="T3" fmla="*/ 0 h 15"/>
                <a:gd name="T4" fmla="*/ 22 w 22"/>
                <a:gd name="T5" fmla="*/ 0 h 15"/>
                <a:gd name="T6" fmla="*/ 22 w 22"/>
                <a:gd name="T7" fmla="*/ 15 h 15"/>
                <a:gd name="T8" fmla="*/ 12 w 22"/>
                <a:gd name="T9" fmla="*/ 15 h 15"/>
                <a:gd name="T10" fmla="*/ 0 w 22"/>
                <a:gd name="T11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">
                  <a:moveTo>
                    <a:pt x="0" y="0"/>
                  </a:moveTo>
                  <a:lnTo>
                    <a:pt x="0" y="0"/>
                  </a:lnTo>
                  <a:lnTo>
                    <a:pt x="22" y="0"/>
                  </a:lnTo>
                  <a:lnTo>
                    <a:pt x="22" y="15"/>
                  </a:lnTo>
                  <a:lnTo>
                    <a:pt x="12" y="1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89" name="Freeform 226"/>
            <p:cNvSpPr>
              <a:spLocks/>
            </p:cNvSpPr>
            <p:nvPr/>
          </p:nvSpPr>
          <p:spPr bwMode="auto">
            <a:xfrm>
              <a:off x="2794001" y="1125538"/>
              <a:ext cx="66675" cy="19050"/>
            </a:xfrm>
            <a:custGeom>
              <a:avLst/>
              <a:gdLst>
                <a:gd name="T0" fmla="*/ 78 w 78"/>
                <a:gd name="T1" fmla="*/ 22 h 22"/>
                <a:gd name="T2" fmla="*/ 78 w 78"/>
                <a:gd name="T3" fmla="*/ 22 h 22"/>
                <a:gd name="T4" fmla="*/ 0 w 78"/>
                <a:gd name="T5" fmla="*/ 22 h 22"/>
                <a:gd name="T6" fmla="*/ 0 w 78"/>
                <a:gd name="T7" fmla="*/ 0 h 22"/>
                <a:gd name="T8" fmla="*/ 62 w 78"/>
                <a:gd name="T9" fmla="*/ 0 h 22"/>
                <a:gd name="T10" fmla="*/ 78 w 78"/>
                <a:gd name="T11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" h="22">
                  <a:moveTo>
                    <a:pt x="78" y="22"/>
                  </a:moveTo>
                  <a:lnTo>
                    <a:pt x="78" y="22"/>
                  </a:lnTo>
                  <a:lnTo>
                    <a:pt x="0" y="22"/>
                  </a:lnTo>
                  <a:lnTo>
                    <a:pt x="0" y="0"/>
                  </a:lnTo>
                  <a:lnTo>
                    <a:pt x="62" y="0"/>
                  </a:lnTo>
                  <a:lnTo>
                    <a:pt x="78" y="2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90" name="Freeform 227"/>
            <p:cNvSpPr>
              <a:spLocks/>
            </p:cNvSpPr>
            <p:nvPr/>
          </p:nvSpPr>
          <p:spPr bwMode="auto">
            <a:xfrm>
              <a:off x="2854326" y="1130301"/>
              <a:ext cx="19050" cy="12700"/>
            </a:xfrm>
            <a:custGeom>
              <a:avLst/>
              <a:gdLst>
                <a:gd name="T0" fmla="*/ 0 w 21"/>
                <a:gd name="T1" fmla="*/ 0 h 15"/>
                <a:gd name="T2" fmla="*/ 0 w 21"/>
                <a:gd name="T3" fmla="*/ 0 h 15"/>
                <a:gd name="T4" fmla="*/ 21 w 21"/>
                <a:gd name="T5" fmla="*/ 0 h 15"/>
                <a:gd name="T6" fmla="*/ 21 w 21"/>
                <a:gd name="T7" fmla="*/ 15 h 15"/>
                <a:gd name="T8" fmla="*/ 11 w 21"/>
                <a:gd name="T9" fmla="*/ 15 h 15"/>
                <a:gd name="T10" fmla="*/ 0 w 21"/>
                <a:gd name="T11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15">
                  <a:moveTo>
                    <a:pt x="0" y="0"/>
                  </a:moveTo>
                  <a:lnTo>
                    <a:pt x="0" y="0"/>
                  </a:lnTo>
                  <a:lnTo>
                    <a:pt x="21" y="0"/>
                  </a:lnTo>
                  <a:lnTo>
                    <a:pt x="21" y="15"/>
                  </a:lnTo>
                  <a:lnTo>
                    <a:pt x="11" y="1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91" name="Freeform 228"/>
            <p:cNvSpPr>
              <a:spLocks/>
            </p:cNvSpPr>
            <p:nvPr/>
          </p:nvSpPr>
          <p:spPr bwMode="auto">
            <a:xfrm>
              <a:off x="2794001" y="1155701"/>
              <a:ext cx="66675" cy="19050"/>
            </a:xfrm>
            <a:custGeom>
              <a:avLst/>
              <a:gdLst>
                <a:gd name="T0" fmla="*/ 78 w 78"/>
                <a:gd name="T1" fmla="*/ 22 h 22"/>
                <a:gd name="T2" fmla="*/ 78 w 78"/>
                <a:gd name="T3" fmla="*/ 22 h 22"/>
                <a:gd name="T4" fmla="*/ 0 w 78"/>
                <a:gd name="T5" fmla="*/ 22 h 22"/>
                <a:gd name="T6" fmla="*/ 0 w 78"/>
                <a:gd name="T7" fmla="*/ 0 h 22"/>
                <a:gd name="T8" fmla="*/ 62 w 78"/>
                <a:gd name="T9" fmla="*/ 0 h 22"/>
                <a:gd name="T10" fmla="*/ 78 w 78"/>
                <a:gd name="T11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" h="22">
                  <a:moveTo>
                    <a:pt x="78" y="22"/>
                  </a:moveTo>
                  <a:lnTo>
                    <a:pt x="78" y="22"/>
                  </a:lnTo>
                  <a:lnTo>
                    <a:pt x="0" y="22"/>
                  </a:lnTo>
                  <a:lnTo>
                    <a:pt x="0" y="0"/>
                  </a:lnTo>
                  <a:lnTo>
                    <a:pt x="62" y="0"/>
                  </a:lnTo>
                  <a:lnTo>
                    <a:pt x="78" y="2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92" name="Freeform 229"/>
            <p:cNvSpPr>
              <a:spLocks/>
            </p:cNvSpPr>
            <p:nvPr/>
          </p:nvSpPr>
          <p:spPr bwMode="auto">
            <a:xfrm>
              <a:off x="2854326" y="1158876"/>
              <a:ext cx="19050" cy="12700"/>
            </a:xfrm>
            <a:custGeom>
              <a:avLst/>
              <a:gdLst>
                <a:gd name="T0" fmla="*/ 0 w 21"/>
                <a:gd name="T1" fmla="*/ 0 h 15"/>
                <a:gd name="T2" fmla="*/ 0 w 21"/>
                <a:gd name="T3" fmla="*/ 0 h 15"/>
                <a:gd name="T4" fmla="*/ 21 w 21"/>
                <a:gd name="T5" fmla="*/ 0 h 15"/>
                <a:gd name="T6" fmla="*/ 21 w 21"/>
                <a:gd name="T7" fmla="*/ 15 h 15"/>
                <a:gd name="T8" fmla="*/ 11 w 21"/>
                <a:gd name="T9" fmla="*/ 15 h 15"/>
                <a:gd name="T10" fmla="*/ 0 w 21"/>
                <a:gd name="T11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15">
                  <a:moveTo>
                    <a:pt x="0" y="0"/>
                  </a:moveTo>
                  <a:lnTo>
                    <a:pt x="0" y="0"/>
                  </a:lnTo>
                  <a:lnTo>
                    <a:pt x="21" y="0"/>
                  </a:lnTo>
                  <a:lnTo>
                    <a:pt x="21" y="15"/>
                  </a:lnTo>
                  <a:lnTo>
                    <a:pt x="11" y="1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93" name="Freeform 230"/>
            <p:cNvSpPr>
              <a:spLocks/>
            </p:cNvSpPr>
            <p:nvPr/>
          </p:nvSpPr>
          <p:spPr bwMode="auto">
            <a:xfrm>
              <a:off x="2913063" y="1125538"/>
              <a:ext cx="66675" cy="19050"/>
            </a:xfrm>
            <a:custGeom>
              <a:avLst/>
              <a:gdLst>
                <a:gd name="T0" fmla="*/ 78 w 78"/>
                <a:gd name="T1" fmla="*/ 22 h 22"/>
                <a:gd name="T2" fmla="*/ 78 w 78"/>
                <a:gd name="T3" fmla="*/ 22 h 22"/>
                <a:gd name="T4" fmla="*/ 0 w 78"/>
                <a:gd name="T5" fmla="*/ 22 h 22"/>
                <a:gd name="T6" fmla="*/ 0 w 78"/>
                <a:gd name="T7" fmla="*/ 0 h 22"/>
                <a:gd name="T8" fmla="*/ 62 w 78"/>
                <a:gd name="T9" fmla="*/ 0 h 22"/>
                <a:gd name="T10" fmla="*/ 78 w 78"/>
                <a:gd name="T11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" h="22">
                  <a:moveTo>
                    <a:pt x="78" y="22"/>
                  </a:moveTo>
                  <a:lnTo>
                    <a:pt x="78" y="22"/>
                  </a:lnTo>
                  <a:lnTo>
                    <a:pt x="0" y="22"/>
                  </a:lnTo>
                  <a:lnTo>
                    <a:pt x="0" y="0"/>
                  </a:lnTo>
                  <a:lnTo>
                    <a:pt x="62" y="0"/>
                  </a:lnTo>
                  <a:lnTo>
                    <a:pt x="78" y="2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94" name="Freeform 231"/>
            <p:cNvSpPr>
              <a:spLocks/>
            </p:cNvSpPr>
            <p:nvPr/>
          </p:nvSpPr>
          <p:spPr bwMode="auto">
            <a:xfrm>
              <a:off x="2973388" y="1130301"/>
              <a:ext cx="19050" cy="12700"/>
            </a:xfrm>
            <a:custGeom>
              <a:avLst/>
              <a:gdLst>
                <a:gd name="T0" fmla="*/ 0 w 21"/>
                <a:gd name="T1" fmla="*/ 0 h 15"/>
                <a:gd name="T2" fmla="*/ 0 w 21"/>
                <a:gd name="T3" fmla="*/ 0 h 15"/>
                <a:gd name="T4" fmla="*/ 21 w 21"/>
                <a:gd name="T5" fmla="*/ 0 h 15"/>
                <a:gd name="T6" fmla="*/ 21 w 21"/>
                <a:gd name="T7" fmla="*/ 15 h 15"/>
                <a:gd name="T8" fmla="*/ 11 w 21"/>
                <a:gd name="T9" fmla="*/ 15 h 15"/>
                <a:gd name="T10" fmla="*/ 0 w 21"/>
                <a:gd name="T11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15">
                  <a:moveTo>
                    <a:pt x="0" y="0"/>
                  </a:moveTo>
                  <a:lnTo>
                    <a:pt x="0" y="0"/>
                  </a:lnTo>
                  <a:lnTo>
                    <a:pt x="21" y="0"/>
                  </a:lnTo>
                  <a:lnTo>
                    <a:pt x="21" y="15"/>
                  </a:lnTo>
                  <a:lnTo>
                    <a:pt x="11" y="1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95" name="Freeform 232"/>
            <p:cNvSpPr>
              <a:spLocks/>
            </p:cNvSpPr>
            <p:nvPr/>
          </p:nvSpPr>
          <p:spPr bwMode="auto">
            <a:xfrm>
              <a:off x="2913063" y="1155701"/>
              <a:ext cx="66675" cy="19050"/>
            </a:xfrm>
            <a:custGeom>
              <a:avLst/>
              <a:gdLst>
                <a:gd name="T0" fmla="*/ 78 w 78"/>
                <a:gd name="T1" fmla="*/ 22 h 22"/>
                <a:gd name="T2" fmla="*/ 78 w 78"/>
                <a:gd name="T3" fmla="*/ 22 h 22"/>
                <a:gd name="T4" fmla="*/ 0 w 78"/>
                <a:gd name="T5" fmla="*/ 22 h 22"/>
                <a:gd name="T6" fmla="*/ 0 w 78"/>
                <a:gd name="T7" fmla="*/ 0 h 22"/>
                <a:gd name="T8" fmla="*/ 62 w 78"/>
                <a:gd name="T9" fmla="*/ 0 h 22"/>
                <a:gd name="T10" fmla="*/ 78 w 78"/>
                <a:gd name="T11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" h="22">
                  <a:moveTo>
                    <a:pt x="78" y="22"/>
                  </a:moveTo>
                  <a:lnTo>
                    <a:pt x="78" y="22"/>
                  </a:lnTo>
                  <a:lnTo>
                    <a:pt x="0" y="22"/>
                  </a:lnTo>
                  <a:lnTo>
                    <a:pt x="0" y="0"/>
                  </a:lnTo>
                  <a:lnTo>
                    <a:pt x="62" y="0"/>
                  </a:lnTo>
                  <a:lnTo>
                    <a:pt x="78" y="2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96" name="Freeform 233"/>
            <p:cNvSpPr>
              <a:spLocks/>
            </p:cNvSpPr>
            <p:nvPr/>
          </p:nvSpPr>
          <p:spPr bwMode="auto">
            <a:xfrm>
              <a:off x="2973388" y="1158876"/>
              <a:ext cx="19050" cy="12700"/>
            </a:xfrm>
            <a:custGeom>
              <a:avLst/>
              <a:gdLst>
                <a:gd name="T0" fmla="*/ 0 w 21"/>
                <a:gd name="T1" fmla="*/ 0 h 15"/>
                <a:gd name="T2" fmla="*/ 0 w 21"/>
                <a:gd name="T3" fmla="*/ 0 h 15"/>
                <a:gd name="T4" fmla="*/ 21 w 21"/>
                <a:gd name="T5" fmla="*/ 0 h 15"/>
                <a:gd name="T6" fmla="*/ 21 w 21"/>
                <a:gd name="T7" fmla="*/ 15 h 15"/>
                <a:gd name="T8" fmla="*/ 11 w 21"/>
                <a:gd name="T9" fmla="*/ 15 h 15"/>
                <a:gd name="T10" fmla="*/ 0 w 21"/>
                <a:gd name="T11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15">
                  <a:moveTo>
                    <a:pt x="0" y="0"/>
                  </a:moveTo>
                  <a:lnTo>
                    <a:pt x="0" y="0"/>
                  </a:lnTo>
                  <a:lnTo>
                    <a:pt x="21" y="0"/>
                  </a:lnTo>
                  <a:lnTo>
                    <a:pt x="21" y="15"/>
                  </a:lnTo>
                  <a:lnTo>
                    <a:pt x="11" y="1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197" name="文本框 196"/>
          <p:cNvSpPr txBox="1"/>
          <p:nvPr/>
        </p:nvSpPr>
        <p:spPr bwMode="auto">
          <a:xfrm>
            <a:off x="5160868" y="4719526"/>
            <a:ext cx="1884196" cy="36565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none" lIns="87802" tIns="43901" rIns="87802" bIns="43901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1800" dirty="0" smtClean="0">
                <a:latin typeface="+mn-lt"/>
                <a:ea typeface="+mn-ea"/>
                <a:cs typeface="+mn-ea"/>
                <a:sym typeface="+mn-lt"/>
              </a:rPr>
              <a:t>Compute Node</a:t>
            </a:r>
            <a:endParaRPr lang="zh-CN" altLang="en-US" sz="1800" dirty="0" smtClean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98" name="文本框 197"/>
          <p:cNvSpPr txBox="1"/>
          <p:nvPr/>
        </p:nvSpPr>
        <p:spPr bwMode="auto">
          <a:xfrm>
            <a:off x="1563641" y="4719526"/>
            <a:ext cx="903480" cy="36565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none" lIns="87802" tIns="43901" rIns="87802" bIns="43901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1800" dirty="0" smtClean="0">
                <a:latin typeface="+mn-lt"/>
                <a:ea typeface="+mn-ea"/>
                <a:cs typeface="+mn-ea"/>
                <a:sym typeface="+mn-lt"/>
              </a:rPr>
              <a:t>glance</a:t>
            </a:r>
            <a:endParaRPr lang="zh-CN" altLang="en-US" sz="1800" dirty="0" smtClean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99" name="文本框 198"/>
          <p:cNvSpPr txBox="1"/>
          <p:nvPr/>
        </p:nvSpPr>
        <p:spPr bwMode="auto">
          <a:xfrm>
            <a:off x="1175683" y="2362171"/>
            <a:ext cx="1951907" cy="45799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none" lIns="87802" tIns="43901" rIns="87802" bIns="43901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2400" dirty="0" smtClean="0">
                <a:latin typeface="+mn-lt"/>
                <a:ea typeface="+mn-ea"/>
                <a:cs typeface="+mn-ea"/>
                <a:sym typeface="+mn-lt"/>
              </a:rPr>
              <a:t>Image Store</a:t>
            </a:r>
            <a:endParaRPr lang="zh-CN" altLang="en-US" sz="2400" dirty="0" smtClean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00" name="文本框 199"/>
          <p:cNvSpPr txBox="1"/>
          <p:nvPr/>
        </p:nvSpPr>
        <p:spPr bwMode="auto">
          <a:xfrm>
            <a:off x="9281939" y="4719526"/>
            <a:ext cx="1766408" cy="36565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none" lIns="87802" tIns="43901" rIns="87802" bIns="43901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1800" dirty="0">
                <a:latin typeface="+mn-lt"/>
                <a:ea typeface="+mn-ea"/>
                <a:cs typeface="+mn-ea"/>
                <a:sym typeface="+mn-lt"/>
              </a:rPr>
              <a:t>c</a:t>
            </a:r>
            <a:r>
              <a:rPr lang="en-US" altLang="zh-CN" sz="1800" dirty="0" smtClean="0">
                <a:latin typeface="+mn-lt"/>
                <a:ea typeface="+mn-ea"/>
                <a:cs typeface="+mn-ea"/>
                <a:sym typeface="+mn-lt"/>
              </a:rPr>
              <a:t>inder-volume</a:t>
            </a:r>
            <a:endParaRPr lang="zh-CN" altLang="en-US" sz="1800" dirty="0" smtClean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01" name="文本框 200"/>
          <p:cNvSpPr txBox="1"/>
          <p:nvPr/>
        </p:nvSpPr>
        <p:spPr bwMode="auto">
          <a:xfrm>
            <a:off x="9090637" y="2362171"/>
            <a:ext cx="2149012" cy="45799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none" lIns="87802" tIns="43901" rIns="87802" bIns="43901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2400" dirty="0" smtClean="0">
                <a:latin typeface="+mn-lt"/>
                <a:ea typeface="+mn-ea"/>
                <a:cs typeface="+mn-ea"/>
                <a:sym typeface="+mn-lt"/>
              </a:rPr>
              <a:t>Volume Store</a:t>
            </a:r>
            <a:endParaRPr lang="zh-CN" altLang="en-US" sz="2400" dirty="0" smtClean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02" name="云形 201"/>
          <p:cNvSpPr/>
          <p:nvPr/>
        </p:nvSpPr>
        <p:spPr bwMode="auto">
          <a:xfrm>
            <a:off x="1045099" y="3094640"/>
            <a:ext cx="2158858" cy="1536111"/>
          </a:xfrm>
          <a:prstGeom prst="cloud">
            <a:avLst/>
          </a:prstGeom>
          <a:noFill/>
          <a:ln w="9525" cap="flat" cmpd="sng" algn="ctr">
            <a:solidFill>
              <a:srgbClr val="20B3E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203" name="组合 202"/>
          <p:cNvGrpSpPr/>
          <p:nvPr/>
        </p:nvGrpSpPr>
        <p:grpSpPr>
          <a:xfrm>
            <a:off x="1333466" y="3528476"/>
            <a:ext cx="1572908" cy="474277"/>
            <a:chOff x="1420414" y="2708919"/>
            <a:chExt cx="1572908" cy="474277"/>
          </a:xfrm>
          <a:solidFill>
            <a:srgbClr val="20B3E8"/>
          </a:solidFill>
        </p:grpSpPr>
        <p:grpSp>
          <p:nvGrpSpPr>
            <p:cNvPr id="204" name="组合 203"/>
            <p:cNvGrpSpPr/>
            <p:nvPr/>
          </p:nvGrpSpPr>
          <p:grpSpPr>
            <a:xfrm>
              <a:off x="1420414" y="2708920"/>
              <a:ext cx="348772" cy="472201"/>
              <a:chOff x="12787313" y="-376238"/>
              <a:chExt cx="488950" cy="661988"/>
            </a:xfrm>
            <a:grpFill/>
          </p:grpSpPr>
          <p:sp>
            <p:nvSpPr>
              <p:cNvPr id="215" name="Oval 31"/>
              <p:cNvSpPr>
                <a:spLocks noChangeArrowheads="1"/>
              </p:cNvSpPr>
              <p:nvPr/>
            </p:nvSpPr>
            <p:spPr bwMode="auto">
              <a:xfrm>
                <a:off x="12857163" y="-307975"/>
                <a:ext cx="44450" cy="4445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16" name="Oval 32"/>
              <p:cNvSpPr>
                <a:spLocks noChangeArrowheads="1"/>
              </p:cNvSpPr>
              <p:nvPr/>
            </p:nvSpPr>
            <p:spPr bwMode="auto">
              <a:xfrm>
                <a:off x="13173076" y="-307975"/>
                <a:ext cx="46038" cy="4445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17" name="Freeform 33"/>
              <p:cNvSpPr>
                <a:spLocks noEditPoints="1"/>
              </p:cNvSpPr>
              <p:nvPr/>
            </p:nvSpPr>
            <p:spPr bwMode="auto">
              <a:xfrm>
                <a:off x="12901613" y="-136525"/>
                <a:ext cx="260350" cy="188913"/>
              </a:xfrm>
              <a:custGeom>
                <a:avLst/>
                <a:gdLst>
                  <a:gd name="T0" fmla="*/ 51 w 68"/>
                  <a:gd name="T1" fmla="*/ 13 h 50"/>
                  <a:gd name="T2" fmla="*/ 34 w 68"/>
                  <a:gd name="T3" fmla="*/ 0 h 50"/>
                  <a:gd name="T4" fmla="*/ 16 w 68"/>
                  <a:gd name="T5" fmla="*/ 13 h 50"/>
                  <a:gd name="T6" fmla="*/ 0 w 68"/>
                  <a:gd name="T7" fmla="*/ 31 h 50"/>
                  <a:gd name="T8" fmla="*/ 18 w 68"/>
                  <a:gd name="T9" fmla="*/ 50 h 50"/>
                  <a:gd name="T10" fmla="*/ 49 w 68"/>
                  <a:gd name="T11" fmla="*/ 50 h 50"/>
                  <a:gd name="T12" fmla="*/ 68 w 68"/>
                  <a:gd name="T13" fmla="*/ 31 h 50"/>
                  <a:gd name="T14" fmla="*/ 51 w 68"/>
                  <a:gd name="T15" fmla="*/ 13 h 50"/>
                  <a:gd name="T16" fmla="*/ 49 w 68"/>
                  <a:gd name="T17" fmla="*/ 46 h 50"/>
                  <a:gd name="T18" fmla="*/ 18 w 68"/>
                  <a:gd name="T19" fmla="*/ 46 h 50"/>
                  <a:gd name="T20" fmla="*/ 4 w 68"/>
                  <a:gd name="T21" fmla="*/ 31 h 50"/>
                  <a:gd name="T22" fmla="*/ 17 w 68"/>
                  <a:gd name="T23" fmla="*/ 17 h 50"/>
                  <a:gd name="T24" fmla="*/ 20 w 68"/>
                  <a:gd name="T25" fmla="*/ 14 h 50"/>
                  <a:gd name="T26" fmla="*/ 34 w 68"/>
                  <a:gd name="T27" fmla="*/ 4 h 50"/>
                  <a:gd name="T28" fmla="*/ 47 w 68"/>
                  <a:gd name="T29" fmla="*/ 14 h 50"/>
                  <a:gd name="T30" fmla="*/ 51 w 68"/>
                  <a:gd name="T31" fmla="*/ 17 h 50"/>
                  <a:gd name="T32" fmla="*/ 64 w 68"/>
                  <a:gd name="T33" fmla="*/ 31 h 50"/>
                  <a:gd name="T34" fmla="*/ 49 w 68"/>
                  <a:gd name="T35" fmla="*/ 46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8" h="50">
                    <a:moveTo>
                      <a:pt x="51" y="13"/>
                    </a:moveTo>
                    <a:cubicBezTo>
                      <a:pt x="49" y="5"/>
                      <a:pt x="42" y="0"/>
                      <a:pt x="34" y="0"/>
                    </a:cubicBezTo>
                    <a:cubicBezTo>
                      <a:pt x="25" y="0"/>
                      <a:pt x="19" y="5"/>
                      <a:pt x="16" y="13"/>
                    </a:cubicBezTo>
                    <a:cubicBezTo>
                      <a:pt x="7" y="14"/>
                      <a:pt x="0" y="21"/>
                      <a:pt x="0" y="31"/>
                    </a:cubicBezTo>
                    <a:cubicBezTo>
                      <a:pt x="0" y="41"/>
                      <a:pt x="8" y="50"/>
                      <a:pt x="18" y="50"/>
                    </a:cubicBezTo>
                    <a:cubicBezTo>
                      <a:pt x="49" y="50"/>
                      <a:pt x="49" y="50"/>
                      <a:pt x="49" y="50"/>
                    </a:cubicBezTo>
                    <a:cubicBezTo>
                      <a:pt x="59" y="50"/>
                      <a:pt x="68" y="41"/>
                      <a:pt x="68" y="31"/>
                    </a:cubicBezTo>
                    <a:cubicBezTo>
                      <a:pt x="68" y="21"/>
                      <a:pt x="60" y="14"/>
                      <a:pt x="51" y="13"/>
                    </a:cubicBezTo>
                    <a:close/>
                    <a:moveTo>
                      <a:pt x="49" y="46"/>
                    </a:moveTo>
                    <a:cubicBezTo>
                      <a:pt x="18" y="46"/>
                      <a:pt x="18" y="46"/>
                      <a:pt x="18" y="46"/>
                    </a:cubicBezTo>
                    <a:cubicBezTo>
                      <a:pt x="10" y="46"/>
                      <a:pt x="4" y="39"/>
                      <a:pt x="4" y="31"/>
                    </a:cubicBezTo>
                    <a:cubicBezTo>
                      <a:pt x="4" y="24"/>
                      <a:pt x="9" y="17"/>
                      <a:pt x="17" y="17"/>
                    </a:cubicBezTo>
                    <a:cubicBezTo>
                      <a:pt x="18" y="16"/>
                      <a:pt x="19" y="15"/>
                      <a:pt x="20" y="14"/>
                    </a:cubicBezTo>
                    <a:cubicBezTo>
                      <a:pt x="22" y="8"/>
                      <a:pt x="27" y="4"/>
                      <a:pt x="34" y="4"/>
                    </a:cubicBezTo>
                    <a:cubicBezTo>
                      <a:pt x="40" y="4"/>
                      <a:pt x="45" y="8"/>
                      <a:pt x="47" y="14"/>
                    </a:cubicBezTo>
                    <a:cubicBezTo>
                      <a:pt x="48" y="15"/>
                      <a:pt x="49" y="16"/>
                      <a:pt x="51" y="17"/>
                    </a:cubicBezTo>
                    <a:cubicBezTo>
                      <a:pt x="58" y="17"/>
                      <a:pt x="64" y="24"/>
                      <a:pt x="64" y="31"/>
                    </a:cubicBezTo>
                    <a:cubicBezTo>
                      <a:pt x="64" y="39"/>
                      <a:pt x="57" y="46"/>
                      <a:pt x="49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18" name="Freeform 34"/>
              <p:cNvSpPr>
                <a:spLocks noEditPoints="1"/>
              </p:cNvSpPr>
              <p:nvPr/>
            </p:nvSpPr>
            <p:spPr bwMode="auto">
              <a:xfrm>
                <a:off x="12787313" y="-376238"/>
                <a:ext cx="488950" cy="661988"/>
              </a:xfrm>
              <a:custGeom>
                <a:avLst/>
                <a:gdLst>
                  <a:gd name="T0" fmla="*/ 104 w 128"/>
                  <a:gd name="T1" fmla="*/ 0 h 176"/>
                  <a:gd name="T2" fmla="*/ 24 w 128"/>
                  <a:gd name="T3" fmla="*/ 0 h 176"/>
                  <a:gd name="T4" fmla="*/ 0 w 128"/>
                  <a:gd name="T5" fmla="*/ 24 h 176"/>
                  <a:gd name="T6" fmla="*/ 0 w 128"/>
                  <a:gd name="T7" fmla="*/ 152 h 176"/>
                  <a:gd name="T8" fmla="*/ 24 w 128"/>
                  <a:gd name="T9" fmla="*/ 176 h 176"/>
                  <a:gd name="T10" fmla="*/ 104 w 128"/>
                  <a:gd name="T11" fmla="*/ 176 h 176"/>
                  <a:gd name="T12" fmla="*/ 128 w 128"/>
                  <a:gd name="T13" fmla="*/ 152 h 176"/>
                  <a:gd name="T14" fmla="*/ 128 w 128"/>
                  <a:gd name="T15" fmla="*/ 24 h 176"/>
                  <a:gd name="T16" fmla="*/ 104 w 128"/>
                  <a:gd name="T17" fmla="*/ 0 h 176"/>
                  <a:gd name="T18" fmla="*/ 119 w 128"/>
                  <a:gd name="T19" fmla="*/ 152 h 176"/>
                  <a:gd name="T20" fmla="*/ 104 w 128"/>
                  <a:gd name="T21" fmla="*/ 168 h 176"/>
                  <a:gd name="T22" fmla="*/ 24 w 128"/>
                  <a:gd name="T23" fmla="*/ 168 h 176"/>
                  <a:gd name="T24" fmla="*/ 8 w 128"/>
                  <a:gd name="T25" fmla="*/ 152 h 176"/>
                  <a:gd name="T26" fmla="*/ 8 w 128"/>
                  <a:gd name="T27" fmla="*/ 24 h 176"/>
                  <a:gd name="T28" fmla="*/ 24 w 128"/>
                  <a:gd name="T29" fmla="*/ 8 h 176"/>
                  <a:gd name="T30" fmla="*/ 104 w 128"/>
                  <a:gd name="T31" fmla="*/ 8 h 176"/>
                  <a:gd name="T32" fmla="*/ 119 w 128"/>
                  <a:gd name="T33" fmla="*/ 24 h 176"/>
                  <a:gd name="T34" fmla="*/ 119 w 128"/>
                  <a:gd name="T35" fmla="*/ 152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8" h="176">
                    <a:moveTo>
                      <a:pt x="104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0" y="0"/>
                      <a:pt x="0" y="11"/>
                      <a:pt x="0" y="24"/>
                    </a:cubicBezTo>
                    <a:cubicBezTo>
                      <a:pt x="0" y="152"/>
                      <a:pt x="0" y="152"/>
                      <a:pt x="0" y="152"/>
                    </a:cubicBezTo>
                    <a:cubicBezTo>
                      <a:pt x="0" y="165"/>
                      <a:pt x="10" y="176"/>
                      <a:pt x="24" y="176"/>
                    </a:cubicBezTo>
                    <a:cubicBezTo>
                      <a:pt x="104" y="176"/>
                      <a:pt x="104" y="176"/>
                      <a:pt x="104" y="176"/>
                    </a:cubicBezTo>
                    <a:cubicBezTo>
                      <a:pt x="117" y="176"/>
                      <a:pt x="128" y="165"/>
                      <a:pt x="128" y="152"/>
                    </a:cubicBezTo>
                    <a:cubicBezTo>
                      <a:pt x="128" y="24"/>
                      <a:pt x="128" y="24"/>
                      <a:pt x="128" y="24"/>
                    </a:cubicBezTo>
                    <a:cubicBezTo>
                      <a:pt x="128" y="11"/>
                      <a:pt x="117" y="0"/>
                      <a:pt x="104" y="0"/>
                    </a:cubicBezTo>
                    <a:close/>
                    <a:moveTo>
                      <a:pt x="119" y="152"/>
                    </a:moveTo>
                    <a:cubicBezTo>
                      <a:pt x="119" y="161"/>
                      <a:pt x="112" y="168"/>
                      <a:pt x="104" y="168"/>
                    </a:cubicBezTo>
                    <a:cubicBezTo>
                      <a:pt x="24" y="168"/>
                      <a:pt x="24" y="168"/>
                      <a:pt x="24" y="168"/>
                    </a:cubicBezTo>
                    <a:cubicBezTo>
                      <a:pt x="15" y="168"/>
                      <a:pt x="8" y="161"/>
                      <a:pt x="8" y="152"/>
                    </a:cubicBezTo>
                    <a:cubicBezTo>
                      <a:pt x="8" y="24"/>
                      <a:pt x="8" y="24"/>
                      <a:pt x="8" y="24"/>
                    </a:cubicBezTo>
                    <a:cubicBezTo>
                      <a:pt x="8" y="15"/>
                      <a:pt x="15" y="8"/>
                      <a:pt x="24" y="8"/>
                    </a:cubicBezTo>
                    <a:cubicBezTo>
                      <a:pt x="104" y="8"/>
                      <a:pt x="104" y="8"/>
                      <a:pt x="104" y="8"/>
                    </a:cubicBezTo>
                    <a:cubicBezTo>
                      <a:pt x="112" y="8"/>
                      <a:pt x="119" y="15"/>
                      <a:pt x="119" y="24"/>
                    </a:cubicBezTo>
                    <a:lnTo>
                      <a:pt x="119" y="1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grpSp>
          <p:nvGrpSpPr>
            <p:cNvPr id="205" name="组合 204"/>
            <p:cNvGrpSpPr/>
            <p:nvPr/>
          </p:nvGrpSpPr>
          <p:grpSpPr>
            <a:xfrm>
              <a:off x="2032482" y="2710995"/>
              <a:ext cx="348772" cy="472201"/>
              <a:chOff x="12787313" y="-376238"/>
              <a:chExt cx="488950" cy="661988"/>
            </a:xfrm>
            <a:grpFill/>
          </p:grpSpPr>
          <p:sp>
            <p:nvSpPr>
              <p:cNvPr id="211" name="Oval 31"/>
              <p:cNvSpPr>
                <a:spLocks noChangeArrowheads="1"/>
              </p:cNvSpPr>
              <p:nvPr/>
            </p:nvSpPr>
            <p:spPr bwMode="auto">
              <a:xfrm>
                <a:off x="12857163" y="-307975"/>
                <a:ext cx="44450" cy="4445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12" name="Oval 32"/>
              <p:cNvSpPr>
                <a:spLocks noChangeArrowheads="1"/>
              </p:cNvSpPr>
              <p:nvPr/>
            </p:nvSpPr>
            <p:spPr bwMode="auto">
              <a:xfrm>
                <a:off x="13173076" y="-307975"/>
                <a:ext cx="46038" cy="4445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13" name="Freeform 33"/>
              <p:cNvSpPr>
                <a:spLocks noEditPoints="1"/>
              </p:cNvSpPr>
              <p:nvPr/>
            </p:nvSpPr>
            <p:spPr bwMode="auto">
              <a:xfrm>
                <a:off x="12901613" y="-136525"/>
                <a:ext cx="260350" cy="188913"/>
              </a:xfrm>
              <a:custGeom>
                <a:avLst/>
                <a:gdLst>
                  <a:gd name="T0" fmla="*/ 51 w 68"/>
                  <a:gd name="T1" fmla="*/ 13 h 50"/>
                  <a:gd name="T2" fmla="*/ 34 w 68"/>
                  <a:gd name="T3" fmla="*/ 0 h 50"/>
                  <a:gd name="T4" fmla="*/ 16 w 68"/>
                  <a:gd name="T5" fmla="*/ 13 h 50"/>
                  <a:gd name="T6" fmla="*/ 0 w 68"/>
                  <a:gd name="T7" fmla="*/ 31 h 50"/>
                  <a:gd name="T8" fmla="*/ 18 w 68"/>
                  <a:gd name="T9" fmla="*/ 50 h 50"/>
                  <a:gd name="T10" fmla="*/ 49 w 68"/>
                  <a:gd name="T11" fmla="*/ 50 h 50"/>
                  <a:gd name="T12" fmla="*/ 68 w 68"/>
                  <a:gd name="T13" fmla="*/ 31 h 50"/>
                  <a:gd name="T14" fmla="*/ 51 w 68"/>
                  <a:gd name="T15" fmla="*/ 13 h 50"/>
                  <a:gd name="T16" fmla="*/ 49 w 68"/>
                  <a:gd name="T17" fmla="*/ 46 h 50"/>
                  <a:gd name="T18" fmla="*/ 18 w 68"/>
                  <a:gd name="T19" fmla="*/ 46 h 50"/>
                  <a:gd name="T20" fmla="*/ 4 w 68"/>
                  <a:gd name="T21" fmla="*/ 31 h 50"/>
                  <a:gd name="T22" fmla="*/ 17 w 68"/>
                  <a:gd name="T23" fmla="*/ 17 h 50"/>
                  <a:gd name="T24" fmla="*/ 20 w 68"/>
                  <a:gd name="T25" fmla="*/ 14 h 50"/>
                  <a:gd name="T26" fmla="*/ 34 w 68"/>
                  <a:gd name="T27" fmla="*/ 4 h 50"/>
                  <a:gd name="T28" fmla="*/ 47 w 68"/>
                  <a:gd name="T29" fmla="*/ 14 h 50"/>
                  <a:gd name="T30" fmla="*/ 51 w 68"/>
                  <a:gd name="T31" fmla="*/ 17 h 50"/>
                  <a:gd name="T32" fmla="*/ 64 w 68"/>
                  <a:gd name="T33" fmla="*/ 31 h 50"/>
                  <a:gd name="T34" fmla="*/ 49 w 68"/>
                  <a:gd name="T35" fmla="*/ 46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8" h="50">
                    <a:moveTo>
                      <a:pt x="51" y="13"/>
                    </a:moveTo>
                    <a:cubicBezTo>
                      <a:pt x="49" y="5"/>
                      <a:pt x="42" y="0"/>
                      <a:pt x="34" y="0"/>
                    </a:cubicBezTo>
                    <a:cubicBezTo>
                      <a:pt x="25" y="0"/>
                      <a:pt x="19" y="5"/>
                      <a:pt x="16" y="13"/>
                    </a:cubicBezTo>
                    <a:cubicBezTo>
                      <a:pt x="7" y="14"/>
                      <a:pt x="0" y="21"/>
                      <a:pt x="0" y="31"/>
                    </a:cubicBezTo>
                    <a:cubicBezTo>
                      <a:pt x="0" y="41"/>
                      <a:pt x="8" y="50"/>
                      <a:pt x="18" y="50"/>
                    </a:cubicBezTo>
                    <a:cubicBezTo>
                      <a:pt x="49" y="50"/>
                      <a:pt x="49" y="50"/>
                      <a:pt x="49" y="50"/>
                    </a:cubicBezTo>
                    <a:cubicBezTo>
                      <a:pt x="59" y="50"/>
                      <a:pt x="68" y="41"/>
                      <a:pt x="68" y="31"/>
                    </a:cubicBezTo>
                    <a:cubicBezTo>
                      <a:pt x="68" y="21"/>
                      <a:pt x="60" y="14"/>
                      <a:pt x="51" y="13"/>
                    </a:cubicBezTo>
                    <a:close/>
                    <a:moveTo>
                      <a:pt x="49" y="46"/>
                    </a:moveTo>
                    <a:cubicBezTo>
                      <a:pt x="18" y="46"/>
                      <a:pt x="18" y="46"/>
                      <a:pt x="18" y="46"/>
                    </a:cubicBezTo>
                    <a:cubicBezTo>
                      <a:pt x="10" y="46"/>
                      <a:pt x="4" y="39"/>
                      <a:pt x="4" y="31"/>
                    </a:cubicBezTo>
                    <a:cubicBezTo>
                      <a:pt x="4" y="24"/>
                      <a:pt x="9" y="17"/>
                      <a:pt x="17" y="17"/>
                    </a:cubicBezTo>
                    <a:cubicBezTo>
                      <a:pt x="18" y="16"/>
                      <a:pt x="19" y="15"/>
                      <a:pt x="20" y="14"/>
                    </a:cubicBezTo>
                    <a:cubicBezTo>
                      <a:pt x="22" y="8"/>
                      <a:pt x="27" y="4"/>
                      <a:pt x="34" y="4"/>
                    </a:cubicBezTo>
                    <a:cubicBezTo>
                      <a:pt x="40" y="4"/>
                      <a:pt x="45" y="8"/>
                      <a:pt x="47" y="14"/>
                    </a:cubicBezTo>
                    <a:cubicBezTo>
                      <a:pt x="48" y="15"/>
                      <a:pt x="49" y="16"/>
                      <a:pt x="51" y="17"/>
                    </a:cubicBezTo>
                    <a:cubicBezTo>
                      <a:pt x="58" y="17"/>
                      <a:pt x="64" y="24"/>
                      <a:pt x="64" y="31"/>
                    </a:cubicBezTo>
                    <a:cubicBezTo>
                      <a:pt x="64" y="39"/>
                      <a:pt x="57" y="46"/>
                      <a:pt x="49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14" name="Freeform 34"/>
              <p:cNvSpPr>
                <a:spLocks noEditPoints="1"/>
              </p:cNvSpPr>
              <p:nvPr/>
            </p:nvSpPr>
            <p:spPr bwMode="auto">
              <a:xfrm>
                <a:off x="12787313" y="-376238"/>
                <a:ext cx="488950" cy="661988"/>
              </a:xfrm>
              <a:custGeom>
                <a:avLst/>
                <a:gdLst>
                  <a:gd name="T0" fmla="*/ 104 w 128"/>
                  <a:gd name="T1" fmla="*/ 0 h 176"/>
                  <a:gd name="T2" fmla="*/ 24 w 128"/>
                  <a:gd name="T3" fmla="*/ 0 h 176"/>
                  <a:gd name="T4" fmla="*/ 0 w 128"/>
                  <a:gd name="T5" fmla="*/ 24 h 176"/>
                  <a:gd name="T6" fmla="*/ 0 w 128"/>
                  <a:gd name="T7" fmla="*/ 152 h 176"/>
                  <a:gd name="T8" fmla="*/ 24 w 128"/>
                  <a:gd name="T9" fmla="*/ 176 h 176"/>
                  <a:gd name="T10" fmla="*/ 104 w 128"/>
                  <a:gd name="T11" fmla="*/ 176 h 176"/>
                  <a:gd name="T12" fmla="*/ 128 w 128"/>
                  <a:gd name="T13" fmla="*/ 152 h 176"/>
                  <a:gd name="T14" fmla="*/ 128 w 128"/>
                  <a:gd name="T15" fmla="*/ 24 h 176"/>
                  <a:gd name="T16" fmla="*/ 104 w 128"/>
                  <a:gd name="T17" fmla="*/ 0 h 176"/>
                  <a:gd name="T18" fmla="*/ 119 w 128"/>
                  <a:gd name="T19" fmla="*/ 152 h 176"/>
                  <a:gd name="T20" fmla="*/ 104 w 128"/>
                  <a:gd name="T21" fmla="*/ 168 h 176"/>
                  <a:gd name="T22" fmla="*/ 24 w 128"/>
                  <a:gd name="T23" fmla="*/ 168 h 176"/>
                  <a:gd name="T24" fmla="*/ 8 w 128"/>
                  <a:gd name="T25" fmla="*/ 152 h 176"/>
                  <a:gd name="T26" fmla="*/ 8 w 128"/>
                  <a:gd name="T27" fmla="*/ 24 h 176"/>
                  <a:gd name="T28" fmla="*/ 24 w 128"/>
                  <a:gd name="T29" fmla="*/ 8 h 176"/>
                  <a:gd name="T30" fmla="*/ 104 w 128"/>
                  <a:gd name="T31" fmla="*/ 8 h 176"/>
                  <a:gd name="T32" fmla="*/ 119 w 128"/>
                  <a:gd name="T33" fmla="*/ 24 h 176"/>
                  <a:gd name="T34" fmla="*/ 119 w 128"/>
                  <a:gd name="T35" fmla="*/ 152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8" h="176">
                    <a:moveTo>
                      <a:pt x="104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0" y="0"/>
                      <a:pt x="0" y="11"/>
                      <a:pt x="0" y="24"/>
                    </a:cubicBezTo>
                    <a:cubicBezTo>
                      <a:pt x="0" y="152"/>
                      <a:pt x="0" y="152"/>
                      <a:pt x="0" y="152"/>
                    </a:cubicBezTo>
                    <a:cubicBezTo>
                      <a:pt x="0" y="165"/>
                      <a:pt x="10" y="176"/>
                      <a:pt x="24" y="176"/>
                    </a:cubicBezTo>
                    <a:cubicBezTo>
                      <a:pt x="104" y="176"/>
                      <a:pt x="104" y="176"/>
                      <a:pt x="104" y="176"/>
                    </a:cubicBezTo>
                    <a:cubicBezTo>
                      <a:pt x="117" y="176"/>
                      <a:pt x="128" y="165"/>
                      <a:pt x="128" y="152"/>
                    </a:cubicBezTo>
                    <a:cubicBezTo>
                      <a:pt x="128" y="24"/>
                      <a:pt x="128" y="24"/>
                      <a:pt x="128" y="24"/>
                    </a:cubicBezTo>
                    <a:cubicBezTo>
                      <a:pt x="128" y="11"/>
                      <a:pt x="117" y="0"/>
                      <a:pt x="104" y="0"/>
                    </a:cubicBezTo>
                    <a:close/>
                    <a:moveTo>
                      <a:pt x="119" y="152"/>
                    </a:moveTo>
                    <a:cubicBezTo>
                      <a:pt x="119" y="161"/>
                      <a:pt x="112" y="168"/>
                      <a:pt x="104" y="168"/>
                    </a:cubicBezTo>
                    <a:cubicBezTo>
                      <a:pt x="24" y="168"/>
                      <a:pt x="24" y="168"/>
                      <a:pt x="24" y="168"/>
                    </a:cubicBezTo>
                    <a:cubicBezTo>
                      <a:pt x="15" y="168"/>
                      <a:pt x="8" y="161"/>
                      <a:pt x="8" y="152"/>
                    </a:cubicBezTo>
                    <a:cubicBezTo>
                      <a:pt x="8" y="24"/>
                      <a:pt x="8" y="24"/>
                      <a:pt x="8" y="24"/>
                    </a:cubicBezTo>
                    <a:cubicBezTo>
                      <a:pt x="8" y="15"/>
                      <a:pt x="15" y="8"/>
                      <a:pt x="24" y="8"/>
                    </a:cubicBezTo>
                    <a:cubicBezTo>
                      <a:pt x="104" y="8"/>
                      <a:pt x="104" y="8"/>
                      <a:pt x="104" y="8"/>
                    </a:cubicBezTo>
                    <a:cubicBezTo>
                      <a:pt x="112" y="8"/>
                      <a:pt x="119" y="15"/>
                      <a:pt x="119" y="24"/>
                    </a:cubicBezTo>
                    <a:lnTo>
                      <a:pt x="119" y="1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grpSp>
          <p:nvGrpSpPr>
            <p:cNvPr id="206" name="组合 205"/>
            <p:cNvGrpSpPr/>
            <p:nvPr/>
          </p:nvGrpSpPr>
          <p:grpSpPr>
            <a:xfrm>
              <a:off x="2644550" y="2708919"/>
              <a:ext cx="348772" cy="472201"/>
              <a:chOff x="12787313" y="-376238"/>
              <a:chExt cx="488950" cy="661988"/>
            </a:xfrm>
            <a:grpFill/>
          </p:grpSpPr>
          <p:sp>
            <p:nvSpPr>
              <p:cNvPr id="207" name="Oval 31"/>
              <p:cNvSpPr>
                <a:spLocks noChangeArrowheads="1"/>
              </p:cNvSpPr>
              <p:nvPr/>
            </p:nvSpPr>
            <p:spPr bwMode="auto">
              <a:xfrm>
                <a:off x="12857163" y="-307975"/>
                <a:ext cx="44450" cy="4445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08" name="Oval 32"/>
              <p:cNvSpPr>
                <a:spLocks noChangeArrowheads="1"/>
              </p:cNvSpPr>
              <p:nvPr/>
            </p:nvSpPr>
            <p:spPr bwMode="auto">
              <a:xfrm>
                <a:off x="13173076" y="-307975"/>
                <a:ext cx="46038" cy="4445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09" name="Freeform 33"/>
              <p:cNvSpPr>
                <a:spLocks noEditPoints="1"/>
              </p:cNvSpPr>
              <p:nvPr/>
            </p:nvSpPr>
            <p:spPr bwMode="auto">
              <a:xfrm>
                <a:off x="12901613" y="-136525"/>
                <a:ext cx="260350" cy="188913"/>
              </a:xfrm>
              <a:custGeom>
                <a:avLst/>
                <a:gdLst>
                  <a:gd name="T0" fmla="*/ 51 w 68"/>
                  <a:gd name="T1" fmla="*/ 13 h 50"/>
                  <a:gd name="T2" fmla="*/ 34 w 68"/>
                  <a:gd name="T3" fmla="*/ 0 h 50"/>
                  <a:gd name="T4" fmla="*/ 16 w 68"/>
                  <a:gd name="T5" fmla="*/ 13 h 50"/>
                  <a:gd name="T6" fmla="*/ 0 w 68"/>
                  <a:gd name="T7" fmla="*/ 31 h 50"/>
                  <a:gd name="T8" fmla="*/ 18 w 68"/>
                  <a:gd name="T9" fmla="*/ 50 h 50"/>
                  <a:gd name="T10" fmla="*/ 49 w 68"/>
                  <a:gd name="T11" fmla="*/ 50 h 50"/>
                  <a:gd name="T12" fmla="*/ 68 w 68"/>
                  <a:gd name="T13" fmla="*/ 31 h 50"/>
                  <a:gd name="T14" fmla="*/ 51 w 68"/>
                  <a:gd name="T15" fmla="*/ 13 h 50"/>
                  <a:gd name="T16" fmla="*/ 49 w 68"/>
                  <a:gd name="T17" fmla="*/ 46 h 50"/>
                  <a:gd name="T18" fmla="*/ 18 w 68"/>
                  <a:gd name="T19" fmla="*/ 46 h 50"/>
                  <a:gd name="T20" fmla="*/ 4 w 68"/>
                  <a:gd name="T21" fmla="*/ 31 h 50"/>
                  <a:gd name="T22" fmla="*/ 17 w 68"/>
                  <a:gd name="T23" fmla="*/ 17 h 50"/>
                  <a:gd name="T24" fmla="*/ 20 w 68"/>
                  <a:gd name="T25" fmla="*/ 14 h 50"/>
                  <a:gd name="T26" fmla="*/ 34 w 68"/>
                  <a:gd name="T27" fmla="*/ 4 h 50"/>
                  <a:gd name="T28" fmla="*/ 47 w 68"/>
                  <a:gd name="T29" fmla="*/ 14 h 50"/>
                  <a:gd name="T30" fmla="*/ 51 w 68"/>
                  <a:gd name="T31" fmla="*/ 17 h 50"/>
                  <a:gd name="T32" fmla="*/ 64 w 68"/>
                  <a:gd name="T33" fmla="*/ 31 h 50"/>
                  <a:gd name="T34" fmla="*/ 49 w 68"/>
                  <a:gd name="T35" fmla="*/ 46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8" h="50">
                    <a:moveTo>
                      <a:pt x="51" y="13"/>
                    </a:moveTo>
                    <a:cubicBezTo>
                      <a:pt x="49" y="5"/>
                      <a:pt x="42" y="0"/>
                      <a:pt x="34" y="0"/>
                    </a:cubicBezTo>
                    <a:cubicBezTo>
                      <a:pt x="25" y="0"/>
                      <a:pt x="19" y="5"/>
                      <a:pt x="16" y="13"/>
                    </a:cubicBezTo>
                    <a:cubicBezTo>
                      <a:pt x="7" y="14"/>
                      <a:pt x="0" y="21"/>
                      <a:pt x="0" y="31"/>
                    </a:cubicBezTo>
                    <a:cubicBezTo>
                      <a:pt x="0" y="41"/>
                      <a:pt x="8" y="50"/>
                      <a:pt x="18" y="50"/>
                    </a:cubicBezTo>
                    <a:cubicBezTo>
                      <a:pt x="49" y="50"/>
                      <a:pt x="49" y="50"/>
                      <a:pt x="49" y="50"/>
                    </a:cubicBezTo>
                    <a:cubicBezTo>
                      <a:pt x="59" y="50"/>
                      <a:pt x="68" y="41"/>
                      <a:pt x="68" y="31"/>
                    </a:cubicBezTo>
                    <a:cubicBezTo>
                      <a:pt x="68" y="21"/>
                      <a:pt x="60" y="14"/>
                      <a:pt x="51" y="13"/>
                    </a:cubicBezTo>
                    <a:close/>
                    <a:moveTo>
                      <a:pt x="49" y="46"/>
                    </a:moveTo>
                    <a:cubicBezTo>
                      <a:pt x="18" y="46"/>
                      <a:pt x="18" y="46"/>
                      <a:pt x="18" y="46"/>
                    </a:cubicBezTo>
                    <a:cubicBezTo>
                      <a:pt x="10" y="46"/>
                      <a:pt x="4" y="39"/>
                      <a:pt x="4" y="31"/>
                    </a:cubicBezTo>
                    <a:cubicBezTo>
                      <a:pt x="4" y="24"/>
                      <a:pt x="9" y="17"/>
                      <a:pt x="17" y="17"/>
                    </a:cubicBezTo>
                    <a:cubicBezTo>
                      <a:pt x="18" y="16"/>
                      <a:pt x="19" y="15"/>
                      <a:pt x="20" y="14"/>
                    </a:cubicBezTo>
                    <a:cubicBezTo>
                      <a:pt x="22" y="8"/>
                      <a:pt x="27" y="4"/>
                      <a:pt x="34" y="4"/>
                    </a:cubicBezTo>
                    <a:cubicBezTo>
                      <a:pt x="40" y="4"/>
                      <a:pt x="45" y="8"/>
                      <a:pt x="47" y="14"/>
                    </a:cubicBezTo>
                    <a:cubicBezTo>
                      <a:pt x="48" y="15"/>
                      <a:pt x="49" y="16"/>
                      <a:pt x="51" y="17"/>
                    </a:cubicBezTo>
                    <a:cubicBezTo>
                      <a:pt x="58" y="17"/>
                      <a:pt x="64" y="24"/>
                      <a:pt x="64" y="31"/>
                    </a:cubicBezTo>
                    <a:cubicBezTo>
                      <a:pt x="64" y="39"/>
                      <a:pt x="57" y="46"/>
                      <a:pt x="49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10" name="Freeform 34"/>
              <p:cNvSpPr>
                <a:spLocks noEditPoints="1"/>
              </p:cNvSpPr>
              <p:nvPr/>
            </p:nvSpPr>
            <p:spPr bwMode="auto">
              <a:xfrm>
                <a:off x="12787313" y="-376238"/>
                <a:ext cx="488950" cy="661988"/>
              </a:xfrm>
              <a:custGeom>
                <a:avLst/>
                <a:gdLst>
                  <a:gd name="T0" fmla="*/ 104 w 128"/>
                  <a:gd name="T1" fmla="*/ 0 h 176"/>
                  <a:gd name="T2" fmla="*/ 24 w 128"/>
                  <a:gd name="T3" fmla="*/ 0 h 176"/>
                  <a:gd name="T4" fmla="*/ 0 w 128"/>
                  <a:gd name="T5" fmla="*/ 24 h 176"/>
                  <a:gd name="T6" fmla="*/ 0 w 128"/>
                  <a:gd name="T7" fmla="*/ 152 h 176"/>
                  <a:gd name="T8" fmla="*/ 24 w 128"/>
                  <a:gd name="T9" fmla="*/ 176 h 176"/>
                  <a:gd name="T10" fmla="*/ 104 w 128"/>
                  <a:gd name="T11" fmla="*/ 176 h 176"/>
                  <a:gd name="T12" fmla="*/ 128 w 128"/>
                  <a:gd name="T13" fmla="*/ 152 h 176"/>
                  <a:gd name="T14" fmla="*/ 128 w 128"/>
                  <a:gd name="T15" fmla="*/ 24 h 176"/>
                  <a:gd name="T16" fmla="*/ 104 w 128"/>
                  <a:gd name="T17" fmla="*/ 0 h 176"/>
                  <a:gd name="T18" fmla="*/ 119 w 128"/>
                  <a:gd name="T19" fmla="*/ 152 h 176"/>
                  <a:gd name="T20" fmla="*/ 104 w 128"/>
                  <a:gd name="T21" fmla="*/ 168 h 176"/>
                  <a:gd name="T22" fmla="*/ 24 w 128"/>
                  <a:gd name="T23" fmla="*/ 168 h 176"/>
                  <a:gd name="T24" fmla="*/ 8 w 128"/>
                  <a:gd name="T25" fmla="*/ 152 h 176"/>
                  <a:gd name="T26" fmla="*/ 8 w 128"/>
                  <a:gd name="T27" fmla="*/ 24 h 176"/>
                  <a:gd name="T28" fmla="*/ 24 w 128"/>
                  <a:gd name="T29" fmla="*/ 8 h 176"/>
                  <a:gd name="T30" fmla="*/ 104 w 128"/>
                  <a:gd name="T31" fmla="*/ 8 h 176"/>
                  <a:gd name="T32" fmla="*/ 119 w 128"/>
                  <a:gd name="T33" fmla="*/ 24 h 176"/>
                  <a:gd name="T34" fmla="*/ 119 w 128"/>
                  <a:gd name="T35" fmla="*/ 152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8" h="176">
                    <a:moveTo>
                      <a:pt x="104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0" y="0"/>
                      <a:pt x="0" y="11"/>
                      <a:pt x="0" y="24"/>
                    </a:cubicBezTo>
                    <a:cubicBezTo>
                      <a:pt x="0" y="152"/>
                      <a:pt x="0" y="152"/>
                      <a:pt x="0" y="152"/>
                    </a:cubicBezTo>
                    <a:cubicBezTo>
                      <a:pt x="0" y="165"/>
                      <a:pt x="10" y="176"/>
                      <a:pt x="24" y="176"/>
                    </a:cubicBezTo>
                    <a:cubicBezTo>
                      <a:pt x="104" y="176"/>
                      <a:pt x="104" y="176"/>
                      <a:pt x="104" y="176"/>
                    </a:cubicBezTo>
                    <a:cubicBezTo>
                      <a:pt x="117" y="176"/>
                      <a:pt x="128" y="165"/>
                      <a:pt x="128" y="152"/>
                    </a:cubicBezTo>
                    <a:cubicBezTo>
                      <a:pt x="128" y="24"/>
                      <a:pt x="128" y="24"/>
                      <a:pt x="128" y="24"/>
                    </a:cubicBezTo>
                    <a:cubicBezTo>
                      <a:pt x="128" y="11"/>
                      <a:pt x="117" y="0"/>
                      <a:pt x="104" y="0"/>
                    </a:cubicBezTo>
                    <a:close/>
                    <a:moveTo>
                      <a:pt x="119" y="152"/>
                    </a:moveTo>
                    <a:cubicBezTo>
                      <a:pt x="119" y="161"/>
                      <a:pt x="112" y="168"/>
                      <a:pt x="104" y="168"/>
                    </a:cubicBezTo>
                    <a:cubicBezTo>
                      <a:pt x="24" y="168"/>
                      <a:pt x="24" y="168"/>
                      <a:pt x="24" y="168"/>
                    </a:cubicBezTo>
                    <a:cubicBezTo>
                      <a:pt x="15" y="168"/>
                      <a:pt x="8" y="161"/>
                      <a:pt x="8" y="152"/>
                    </a:cubicBezTo>
                    <a:cubicBezTo>
                      <a:pt x="8" y="24"/>
                      <a:pt x="8" y="24"/>
                      <a:pt x="8" y="24"/>
                    </a:cubicBezTo>
                    <a:cubicBezTo>
                      <a:pt x="8" y="15"/>
                      <a:pt x="15" y="8"/>
                      <a:pt x="24" y="8"/>
                    </a:cubicBezTo>
                    <a:cubicBezTo>
                      <a:pt x="104" y="8"/>
                      <a:pt x="104" y="8"/>
                      <a:pt x="104" y="8"/>
                    </a:cubicBezTo>
                    <a:cubicBezTo>
                      <a:pt x="112" y="8"/>
                      <a:pt x="119" y="15"/>
                      <a:pt x="119" y="24"/>
                    </a:cubicBezTo>
                    <a:lnTo>
                      <a:pt x="119" y="1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219" name="组合 218"/>
          <p:cNvGrpSpPr/>
          <p:nvPr/>
        </p:nvGrpSpPr>
        <p:grpSpPr>
          <a:xfrm>
            <a:off x="4761017" y="3211542"/>
            <a:ext cx="2812217" cy="1362197"/>
            <a:chOff x="3900092" y="2720308"/>
            <a:chExt cx="2812217" cy="1015500"/>
          </a:xfrm>
        </p:grpSpPr>
        <p:grpSp>
          <p:nvGrpSpPr>
            <p:cNvPr id="220" name="组合 18397"/>
            <p:cNvGrpSpPr/>
            <p:nvPr/>
          </p:nvGrpSpPr>
          <p:grpSpPr>
            <a:xfrm>
              <a:off x="3900092" y="3205731"/>
              <a:ext cx="2650364" cy="530077"/>
              <a:chOff x="2449513" y="1096963"/>
              <a:chExt cx="650875" cy="130176"/>
            </a:xfrm>
            <a:solidFill>
              <a:srgbClr val="8B9DB1"/>
            </a:solidFill>
          </p:grpSpPr>
          <p:sp>
            <p:nvSpPr>
              <p:cNvPr id="222" name="Freeform 204"/>
              <p:cNvSpPr>
                <a:spLocks/>
              </p:cNvSpPr>
              <p:nvPr/>
            </p:nvSpPr>
            <p:spPr bwMode="auto">
              <a:xfrm>
                <a:off x="2449513" y="1096964"/>
                <a:ext cx="79375" cy="117475"/>
              </a:xfrm>
              <a:custGeom>
                <a:avLst/>
                <a:gdLst>
                  <a:gd name="T0" fmla="*/ 84 w 94"/>
                  <a:gd name="T1" fmla="*/ 137 h 137"/>
                  <a:gd name="T2" fmla="*/ 84 w 94"/>
                  <a:gd name="T3" fmla="*/ 137 h 137"/>
                  <a:gd name="T4" fmla="*/ 21 w 94"/>
                  <a:gd name="T5" fmla="*/ 137 h 137"/>
                  <a:gd name="T6" fmla="*/ 0 w 94"/>
                  <a:gd name="T7" fmla="*/ 116 h 137"/>
                  <a:gd name="T8" fmla="*/ 0 w 94"/>
                  <a:gd name="T9" fmla="*/ 21 h 137"/>
                  <a:gd name="T10" fmla="*/ 21 w 94"/>
                  <a:gd name="T11" fmla="*/ 0 h 137"/>
                  <a:gd name="T12" fmla="*/ 84 w 94"/>
                  <a:gd name="T13" fmla="*/ 0 h 137"/>
                  <a:gd name="T14" fmla="*/ 94 w 94"/>
                  <a:gd name="T15" fmla="*/ 10 h 137"/>
                  <a:gd name="T16" fmla="*/ 84 w 94"/>
                  <a:gd name="T17" fmla="*/ 20 h 137"/>
                  <a:gd name="T18" fmla="*/ 21 w 94"/>
                  <a:gd name="T19" fmla="*/ 20 h 137"/>
                  <a:gd name="T20" fmla="*/ 20 w 94"/>
                  <a:gd name="T21" fmla="*/ 21 h 137"/>
                  <a:gd name="T22" fmla="*/ 20 w 94"/>
                  <a:gd name="T23" fmla="*/ 116 h 137"/>
                  <a:gd name="T24" fmla="*/ 21 w 94"/>
                  <a:gd name="T25" fmla="*/ 117 h 137"/>
                  <a:gd name="T26" fmla="*/ 84 w 94"/>
                  <a:gd name="T27" fmla="*/ 117 h 137"/>
                  <a:gd name="T28" fmla="*/ 94 w 94"/>
                  <a:gd name="T29" fmla="*/ 127 h 137"/>
                  <a:gd name="T30" fmla="*/ 84 w 94"/>
                  <a:gd name="T31" fmla="*/ 137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94" h="137">
                    <a:moveTo>
                      <a:pt x="84" y="137"/>
                    </a:moveTo>
                    <a:lnTo>
                      <a:pt x="84" y="137"/>
                    </a:lnTo>
                    <a:lnTo>
                      <a:pt x="21" y="137"/>
                    </a:lnTo>
                    <a:cubicBezTo>
                      <a:pt x="10" y="137"/>
                      <a:pt x="0" y="127"/>
                      <a:pt x="0" y="116"/>
                    </a:cubicBezTo>
                    <a:lnTo>
                      <a:pt x="0" y="21"/>
                    </a:lnTo>
                    <a:cubicBezTo>
                      <a:pt x="0" y="10"/>
                      <a:pt x="10" y="0"/>
                      <a:pt x="21" y="0"/>
                    </a:cubicBezTo>
                    <a:lnTo>
                      <a:pt x="84" y="0"/>
                    </a:lnTo>
                    <a:cubicBezTo>
                      <a:pt x="90" y="0"/>
                      <a:pt x="94" y="5"/>
                      <a:pt x="94" y="10"/>
                    </a:cubicBezTo>
                    <a:cubicBezTo>
                      <a:pt x="94" y="15"/>
                      <a:pt x="90" y="20"/>
                      <a:pt x="84" y="20"/>
                    </a:cubicBezTo>
                    <a:lnTo>
                      <a:pt x="21" y="20"/>
                    </a:lnTo>
                    <a:cubicBezTo>
                      <a:pt x="21" y="20"/>
                      <a:pt x="20" y="20"/>
                      <a:pt x="20" y="21"/>
                    </a:cubicBezTo>
                    <a:lnTo>
                      <a:pt x="20" y="116"/>
                    </a:lnTo>
                    <a:cubicBezTo>
                      <a:pt x="20" y="116"/>
                      <a:pt x="21" y="117"/>
                      <a:pt x="21" y="117"/>
                    </a:cubicBezTo>
                    <a:lnTo>
                      <a:pt x="84" y="117"/>
                    </a:lnTo>
                    <a:cubicBezTo>
                      <a:pt x="90" y="117"/>
                      <a:pt x="94" y="121"/>
                      <a:pt x="94" y="127"/>
                    </a:cubicBezTo>
                    <a:cubicBezTo>
                      <a:pt x="94" y="132"/>
                      <a:pt x="90" y="137"/>
                      <a:pt x="84" y="137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543689">
                  <a:defRPr/>
                </a:pPr>
                <a:endParaRPr lang="zh-CN" altLang="en-US" sz="3201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23" name="Freeform 205"/>
              <p:cNvSpPr>
                <a:spLocks/>
              </p:cNvSpPr>
              <p:nvPr/>
            </p:nvSpPr>
            <p:spPr bwMode="auto">
              <a:xfrm>
                <a:off x="3005138" y="1096964"/>
                <a:ext cx="95250" cy="117475"/>
              </a:xfrm>
              <a:custGeom>
                <a:avLst/>
                <a:gdLst>
                  <a:gd name="T0" fmla="*/ 91 w 112"/>
                  <a:gd name="T1" fmla="*/ 137 h 137"/>
                  <a:gd name="T2" fmla="*/ 91 w 112"/>
                  <a:gd name="T3" fmla="*/ 137 h 137"/>
                  <a:gd name="T4" fmla="*/ 10 w 112"/>
                  <a:gd name="T5" fmla="*/ 137 h 137"/>
                  <a:gd name="T6" fmla="*/ 0 w 112"/>
                  <a:gd name="T7" fmla="*/ 127 h 137"/>
                  <a:gd name="T8" fmla="*/ 10 w 112"/>
                  <a:gd name="T9" fmla="*/ 117 h 137"/>
                  <a:gd name="T10" fmla="*/ 91 w 112"/>
                  <a:gd name="T11" fmla="*/ 117 h 137"/>
                  <a:gd name="T12" fmla="*/ 92 w 112"/>
                  <a:gd name="T13" fmla="*/ 116 h 137"/>
                  <a:gd name="T14" fmla="*/ 92 w 112"/>
                  <a:gd name="T15" fmla="*/ 21 h 137"/>
                  <a:gd name="T16" fmla="*/ 91 w 112"/>
                  <a:gd name="T17" fmla="*/ 20 h 137"/>
                  <a:gd name="T18" fmla="*/ 17 w 112"/>
                  <a:gd name="T19" fmla="*/ 20 h 137"/>
                  <a:gd name="T20" fmla="*/ 7 w 112"/>
                  <a:gd name="T21" fmla="*/ 10 h 137"/>
                  <a:gd name="T22" fmla="*/ 17 w 112"/>
                  <a:gd name="T23" fmla="*/ 0 h 137"/>
                  <a:gd name="T24" fmla="*/ 91 w 112"/>
                  <a:gd name="T25" fmla="*/ 0 h 137"/>
                  <a:gd name="T26" fmla="*/ 112 w 112"/>
                  <a:gd name="T27" fmla="*/ 21 h 137"/>
                  <a:gd name="T28" fmla="*/ 112 w 112"/>
                  <a:gd name="T29" fmla="*/ 116 h 137"/>
                  <a:gd name="T30" fmla="*/ 91 w 112"/>
                  <a:gd name="T31" fmla="*/ 137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12" h="137">
                    <a:moveTo>
                      <a:pt x="91" y="137"/>
                    </a:moveTo>
                    <a:lnTo>
                      <a:pt x="91" y="137"/>
                    </a:lnTo>
                    <a:lnTo>
                      <a:pt x="10" y="137"/>
                    </a:lnTo>
                    <a:cubicBezTo>
                      <a:pt x="4" y="137"/>
                      <a:pt x="0" y="132"/>
                      <a:pt x="0" y="127"/>
                    </a:cubicBezTo>
                    <a:cubicBezTo>
                      <a:pt x="0" y="121"/>
                      <a:pt x="4" y="117"/>
                      <a:pt x="10" y="117"/>
                    </a:cubicBezTo>
                    <a:lnTo>
                      <a:pt x="91" y="117"/>
                    </a:lnTo>
                    <a:cubicBezTo>
                      <a:pt x="92" y="117"/>
                      <a:pt x="92" y="116"/>
                      <a:pt x="92" y="116"/>
                    </a:cubicBezTo>
                    <a:lnTo>
                      <a:pt x="92" y="21"/>
                    </a:lnTo>
                    <a:cubicBezTo>
                      <a:pt x="92" y="20"/>
                      <a:pt x="92" y="20"/>
                      <a:pt x="91" y="20"/>
                    </a:cubicBezTo>
                    <a:lnTo>
                      <a:pt x="17" y="20"/>
                    </a:lnTo>
                    <a:cubicBezTo>
                      <a:pt x="11" y="20"/>
                      <a:pt x="7" y="15"/>
                      <a:pt x="7" y="10"/>
                    </a:cubicBezTo>
                    <a:cubicBezTo>
                      <a:pt x="7" y="5"/>
                      <a:pt x="11" y="0"/>
                      <a:pt x="17" y="0"/>
                    </a:cubicBezTo>
                    <a:lnTo>
                      <a:pt x="91" y="0"/>
                    </a:lnTo>
                    <a:cubicBezTo>
                      <a:pt x="102" y="0"/>
                      <a:pt x="112" y="10"/>
                      <a:pt x="112" y="21"/>
                    </a:cubicBezTo>
                    <a:lnTo>
                      <a:pt x="112" y="116"/>
                    </a:lnTo>
                    <a:cubicBezTo>
                      <a:pt x="112" y="127"/>
                      <a:pt x="102" y="137"/>
                      <a:pt x="91" y="137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543689">
                  <a:defRPr/>
                </a:pPr>
                <a:endParaRPr lang="zh-CN" altLang="en-US" sz="3201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24" name="Freeform 206"/>
              <p:cNvSpPr>
                <a:spLocks/>
              </p:cNvSpPr>
              <p:nvPr/>
            </p:nvSpPr>
            <p:spPr bwMode="auto">
              <a:xfrm>
                <a:off x="2944813" y="1196976"/>
                <a:ext cx="93663" cy="17463"/>
              </a:xfrm>
              <a:custGeom>
                <a:avLst/>
                <a:gdLst>
                  <a:gd name="T0" fmla="*/ 99 w 109"/>
                  <a:gd name="T1" fmla="*/ 20 h 20"/>
                  <a:gd name="T2" fmla="*/ 99 w 109"/>
                  <a:gd name="T3" fmla="*/ 20 h 20"/>
                  <a:gd name="T4" fmla="*/ 10 w 109"/>
                  <a:gd name="T5" fmla="*/ 20 h 20"/>
                  <a:gd name="T6" fmla="*/ 0 w 109"/>
                  <a:gd name="T7" fmla="*/ 10 h 20"/>
                  <a:gd name="T8" fmla="*/ 10 w 109"/>
                  <a:gd name="T9" fmla="*/ 0 h 20"/>
                  <a:gd name="T10" fmla="*/ 99 w 109"/>
                  <a:gd name="T11" fmla="*/ 0 h 20"/>
                  <a:gd name="T12" fmla="*/ 109 w 109"/>
                  <a:gd name="T13" fmla="*/ 10 h 20"/>
                  <a:gd name="T14" fmla="*/ 99 w 109"/>
                  <a:gd name="T15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9" h="20">
                    <a:moveTo>
                      <a:pt x="99" y="20"/>
                    </a:moveTo>
                    <a:lnTo>
                      <a:pt x="99" y="20"/>
                    </a:lnTo>
                    <a:lnTo>
                      <a:pt x="10" y="20"/>
                    </a:lnTo>
                    <a:cubicBezTo>
                      <a:pt x="4" y="20"/>
                      <a:pt x="0" y="15"/>
                      <a:pt x="0" y="10"/>
                    </a:cubicBezTo>
                    <a:cubicBezTo>
                      <a:pt x="0" y="4"/>
                      <a:pt x="4" y="0"/>
                      <a:pt x="10" y="0"/>
                    </a:cubicBezTo>
                    <a:lnTo>
                      <a:pt x="99" y="0"/>
                    </a:lnTo>
                    <a:cubicBezTo>
                      <a:pt x="104" y="0"/>
                      <a:pt x="109" y="4"/>
                      <a:pt x="109" y="10"/>
                    </a:cubicBezTo>
                    <a:cubicBezTo>
                      <a:pt x="109" y="15"/>
                      <a:pt x="104" y="20"/>
                      <a:pt x="99" y="2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543689">
                  <a:defRPr/>
                </a:pPr>
                <a:endParaRPr lang="zh-CN" altLang="en-US" sz="3201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25" name="Freeform 207"/>
              <p:cNvSpPr>
                <a:spLocks/>
              </p:cNvSpPr>
              <p:nvPr/>
            </p:nvSpPr>
            <p:spPr bwMode="auto">
              <a:xfrm>
                <a:off x="2513013" y="1096963"/>
                <a:ext cx="525463" cy="17463"/>
              </a:xfrm>
              <a:custGeom>
                <a:avLst/>
                <a:gdLst>
                  <a:gd name="T0" fmla="*/ 608 w 618"/>
                  <a:gd name="T1" fmla="*/ 20 h 20"/>
                  <a:gd name="T2" fmla="*/ 608 w 618"/>
                  <a:gd name="T3" fmla="*/ 20 h 20"/>
                  <a:gd name="T4" fmla="*/ 10 w 618"/>
                  <a:gd name="T5" fmla="*/ 20 h 20"/>
                  <a:gd name="T6" fmla="*/ 0 w 618"/>
                  <a:gd name="T7" fmla="*/ 10 h 20"/>
                  <a:gd name="T8" fmla="*/ 10 w 618"/>
                  <a:gd name="T9" fmla="*/ 0 h 20"/>
                  <a:gd name="T10" fmla="*/ 608 w 618"/>
                  <a:gd name="T11" fmla="*/ 0 h 20"/>
                  <a:gd name="T12" fmla="*/ 618 w 618"/>
                  <a:gd name="T13" fmla="*/ 10 h 20"/>
                  <a:gd name="T14" fmla="*/ 608 w 618"/>
                  <a:gd name="T15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8" h="20">
                    <a:moveTo>
                      <a:pt x="608" y="20"/>
                    </a:moveTo>
                    <a:lnTo>
                      <a:pt x="608" y="20"/>
                    </a:lnTo>
                    <a:lnTo>
                      <a:pt x="10" y="20"/>
                    </a:lnTo>
                    <a:cubicBezTo>
                      <a:pt x="5" y="20"/>
                      <a:pt x="0" y="15"/>
                      <a:pt x="0" y="10"/>
                    </a:cubicBezTo>
                    <a:cubicBezTo>
                      <a:pt x="0" y="5"/>
                      <a:pt x="5" y="0"/>
                      <a:pt x="10" y="0"/>
                    </a:cubicBezTo>
                    <a:lnTo>
                      <a:pt x="608" y="0"/>
                    </a:lnTo>
                    <a:cubicBezTo>
                      <a:pt x="613" y="0"/>
                      <a:pt x="618" y="5"/>
                      <a:pt x="618" y="10"/>
                    </a:cubicBezTo>
                    <a:cubicBezTo>
                      <a:pt x="618" y="15"/>
                      <a:pt x="613" y="20"/>
                      <a:pt x="608" y="2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543689">
                  <a:defRPr/>
                </a:pPr>
                <a:endParaRPr lang="zh-CN" altLang="en-US" sz="3201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26" name="Freeform 208"/>
              <p:cNvSpPr>
                <a:spLocks/>
              </p:cNvSpPr>
              <p:nvPr/>
            </p:nvSpPr>
            <p:spPr bwMode="auto">
              <a:xfrm>
                <a:off x="2513013" y="1196976"/>
                <a:ext cx="381000" cy="17463"/>
              </a:xfrm>
              <a:custGeom>
                <a:avLst/>
                <a:gdLst>
                  <a:gd name="T0" fmla="*/ 439 w 449"/>
                  <a:gd name="T1" fmla="*/ 20 h 20"/>
                  <a:gd name="T2" fmla="*/ 439 w 449"/>
                  <a:gd name="T3" fmla="*/ 20 h 20"/>
                  <a:gd name="T4" fmla="*/ 10 w 449"/>
                  <a:gd name="T5" fmla="*/ 20 h 20"/>
                  <a:gd name="T6" fmla="*/ 0 w 449"/>
                  <a:gd name="T7" fmla="*/ 10 h 20"/>
                  <a:gd name="T8" fmla="*/ 10 w 449"/>
                  <a:gd name="T9" fmla="*/ 0 h 20"/>
                  <a:gd name="T10" fmla="*/ 439 w 449"/>
                  <a:gd name="T11" fmla="*/ 0 h 20"/>
                  <a:gd name="T12" fmla="*/ 449 w 449"/>
                  <a:gd name="T13" fmla="*/ 10 h 20"/>
                  <a:gd name="T14" fmla="*/ 439 w 449"/>
                  <a:gd name="T15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9" h="20">
                    <a:moveTo>
                      <a:pt x="439" y="20"/>
                    </a:moveTo>
                    <a:lnTo>
                      <a:pt x="439" y="20"/>
                    </a:lnTo>
                    <a:lnTo>
                      <a:pt x="10" y="20"/>
                    </a:lnTo>
                    <a:cubicBezTo>
                      <a:pt x="5" y="20"/>
                      <a:pt x="0" y="15"/>
                      <a:pt x="0" y="10"/>
                    </a:cubicBezTo>
                    <a:cubicBezTo>
                      <a:pt x="0" y="4"/>
                      <a:pt x="5" y="0"/>
                      <a:pt x="10" y="0"/>
                    </a:cubicBezTo>
                    <a:lnTo>
                      <a:pt x="439" y="0"/>
                    </a:lnTo>
                    <a:cubicBezTo>
                      <a:pt x="444" y="0"/>
                      <a:pt x="449" y="4"/>
                      <a:pt x="449" y="10"/>
                    </a:cubicBezTo>
                    <a:cubicBezTo>
                      <a:pt x="449" y="15"/>
                      <a:pt x="444" y="20"/>
                      <a:pt x="439" y="2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543689">
                  <a:defRPr/>
                </a:pPr>
                <a:endParaRPr lang="zh-CN" altLang="en-US" sz="3201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27" name="Freeform 209"/>
              <p:cNvSpPr>
                <a:spLocks/>
              </p:cNvSpPr>
              <p:nvPr/>
            </p:nvSpPr>
            <p:spPr bwMode="auto">
              <a:xfrm>
                <a:off x="2852738" y="1182689"/>
                <a:ext cx="42863" cy="44450"/>
              </a:xfrm>
              <a:custGeom>
                <a:avLst/>
                <a:gdLst>
                  <a:gd name="T0" fmla="*/ 25 w 51"/>
                  <a:gd name="T1" fmla="*/ 52 h 52"/>
                  <a:gd name="T2" fmla="*/ 25 w 51"/>
                  <a:gd name="T3" fmla="*/ 52 h 52"/>
                  <a:gd name="T4" fmla="*/ 0 w 51"/>
                  <a:gd name="T5" fmla="*/ 26 h 52"/>
                  <a:gd name="T6" fmla="*/ 25 w 51"/>
                  <a:gd name="T7" fmla="*/ 0 h 52"/>
                  <a:gd name="T8" fmla="*/ 51 w 51"/>
                  <a:gd name="T9" fmla="*/ 26 h 52"/>
                  <a:gd name="T10" fmla="*/ 25 w 51"/>
                  <a:gd name="T11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1" h="52">
                    <a:moveTo>
                      <a:pt x="25" y="52"/>
                    </a:moveTo>
                    <a:lnTo>
                      <a:pt x="25" y="52"/>
                    </a:lnTo>
                    <a:cubicBezTo>
                      <a:pt x="11" y="52"/>
                      <a:pt x="0" y="40"/>
                      <a:pt x="0" y="26"/>
                    </a:cubicBezTo>
                    <a:cubicBezTo>
                      <a:pt x="0" y="12"/>
                      <a:pt x="11" y="0"/>
                      <a:pt x="25" y="0"/>
                    </a:cubicBezTo>
                    <a:cubicBezTo>
                      <a:pt x="39" y="0"/>
                      <a:pt x="51" y="12"/>
                      <a:pt x="51" y="26"/>
                    </a:cubicBezTo>
                    <a:cubicBezTo>
                      <a:pt x="51" y="40"/>
                      <a:pt x="39" y="52"/>
                      <a:pt x="25" y="52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543689">
                  <a:defRPr/>
                </a:pPr>
                <a:endParaRPr lang="zh-CN" altLang="en-US" sz="3201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28" name="Freeform 210"/>
              <p:cNvSpPr>
                <a:spLocks/>
              </p:cNvSpPr>
              <p:nvPr/>
            </p:nvSpPr>
            <p:spPr bwMode="auto">
              <a:xfrm>
                <a:off x="2919413" y="1182689"/>
                <a:ext cx="42863" cy="44450"/>
              </a:xfrm>
              <a:custGeom>
                <a:avLst/>
                <a:gdLst>
                  <a:gd name="T0" fmla="*/ 26 w 52"/>
                  <a:gd name="T1" fmla="*/ 52 h 52"/>
                  <a:gd name="T2" fmla="*/ 26 w 52"/>
                  <a:gd name="T3" fmla="*/ 52 h 52"/>
                  <a:gd name="T4" fmla="*/ 0 w 52"/>
                  <a:gd name="T5" fmla="*/ 26 h 52"/>
                  <a:gd name="T6" fmla="*/ 26 w 52"/>
                  <a:gd name="T7" fmla="*/ 0 h 52"/>
                  <a:gd name="T8" fmla="*/ 52 w 52"/>
                  <a:gd name="T9" fmla="*/ 26 h 52"/>
                  <a:gd name="T10" fmla="*/ 26 w 52"/>
                  <a:gd name="T11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" h="52">
                    <a:moveTo>
                      <a:pt x="26" y="52"/>
                    </a:moveTo>
                    <a:lnTo>
                      <a:pt x="26" y="52"/>
                    </a:lnTo>
                    <a:cubicBezTo>
                      <a:pt x="12" y="52"/>
                      <a:pt x="0" y="40"/>
                      <a:pt x="0" y="26"/>
                    </a:cubicBezTo>
                    <a:cubicBezTo>
                      <a:pt x="0" y="12"/>
                      <a:pt x="12" y="0"/>
                      <a:pt x="26" y="0"/>
                    </a:cubicBezTo>
                    <a:cubicBezTo>
                      <a:pt x="40" y="0"/>
                      <a:pt x="52" y="12"/>
                      <a:pt x="52" y="26"/>
                    </a:cubicBezTo>
                    <a:cubicBezTo>
                      <a:pt x="52" y="40"/>
                      <a:pt x="40" y="52"/>
                      <a:pt x="26" y="52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543689">
                  <a:defRPr/>
                </a:pPr>
                <a:endParaRPr lang="zh-CN" altLang="en-US" sz="3201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29" name="Freeform 211"/>
              <p:cNvSpPr>
                <a:spLocks/>
              </p:cNvSpPr>
              <p:nvPr/>
            </p:nvSpPr>
            <p:spPr bwMode="auto">
              <a:xfrm>
                <a:off x="2493963" y="1101726"/>
                <a:ext cx="7938" cy="107950"/>
              </a:xfrm>
              <a:custGeom>
                <a:avLst/>
                <a:gdLst>
                  <a:gd name="T0" fmla="*/ 5 w 10"/>
                  <a:gd name="T1" fmla="*/ 127 h 127"/>
                  <a:gd name="T2" fmla="*/ 5 w 10"/>
                  <a:gd name="T3" fmla="*/ 127 h 127"/>
                  <a:gd name="T4" fmla="*/ 0 w 10"/>
                  <a:gd name="T5" fmla="*/ 122 h 127"/>
                  <a:gd name="T6" fmla="*/ 0 w 10"/>
                  <a:gd name="T7" fmla="*/ 5 h 127"/>
                  <a:gd name="T8" fmla="*/ 5 w 10"/>
                  <a:gd name="T9" fmla="*/ 0 h 127"/>
                  <a:gd name="T10" fmla="*/ 10 w 10"/>
                  <a:gd name="T11" fmla="*/ 5 h 127"/>
                  <a:gd name="T12" fmla="*/ 10 w 10"/>
                  <a:gd name="T13" fmla="*/ 122 h 127"/>
                  <a:gd name="T14" fmla="*/ 5 w 10"/>
                  <a:gd name="T15" fmla="*/ 127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" h="127">
                    <a:moveTo>
                      <a:pt x="5" y="127"/>
                    </a:moveTo>
                    <a:lnTo>
                      <a:pt x="5" y="127"/>
                    </a:lnTo>
                    <a:cubicBezTo>
                      <a:pt x="2" y="127"/>
                      <a:pt x="0" y="125"/>
                      <a:pt x="0" y="122"/>
                    </a:cubicBezTo>
                    <a:lnTo>
                      <a:pt x="0" y="5"/>
                    </a:lnTo>
                    <a:cubicBezTo>
                      <a:pt x="0" y="2"/>
                      <a:pt x="2" y="0"/>
                      <a:pt x="5" y="0"/>
                    </a:cubicBezTo>
                    <a:cubicBezTo>
                      <a:pt x="7" y="0"/>
                      <a:pt x="10" y="2"/>
                      <a:pt x="10" y="5"/>
                    </a:cubicBezTo>
                    <a:lnTo>
                      <a:pt x="10" y="122"/>
                    </a:lnTo>
                    <a:cubicBezTo>
                      <a:pt x="10" y="125"/>
                      <a:pt x="7" y="127"/>
                      <a:pt x="5" y="127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543689">
                  <a:defRPr/>
                </a:pPr>
                <a:endParaRPr lang="zh-CN" altLang="en-US" sz="3201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30" name="Freeform 212"/>
              <p:cNvSpPr>
                <a:spLocks/>
              </p:cNvSpPr>
              <p:nvPr/>
            </p:nvSpPr>
            <p:spPr bwMode="auto">
              <a:xfrm>
                <a:off x="3044826" y="1101726"/>
                <a:ext cx="9525" cy="107950"/>
              </a:xfrm>
              <a:custGeom>
                <a:avLst/>
                <a:gdLst>
                  <a:gd name="T0" fmla="*/ 5 w 10"/>
                  <a:gd name="T1" fmla="*/ 127 h 127"/>
                  <a:gd name="T2" fmla="*/ 5 w 10"/>
                  <a:gd name="T3" fmla="*/ 127 h 127"/>
                  <a:gd name="T4" fmla="*/ 0 w 10"/>
                  <a:gd name="T5" fmla="*/ 122 h 127"/>
                  <a:gd name="T6" fmla="*/ 0 w 10"/>
                  <a:gd name="T7" fmla="*/ 5 h 127"/>
                  <a:gd name="T8" fmla="*/ 5 w 10"/>
                  <a:gd name="T9" fmla="*/ 0 h 127"/>
                  <a:gd name="T10" fmla="*/ 10 w 10"/>
                  <a:gd name="T11" fmla="*/ 5 h 127"/>
                  <a:gd name="T12" fmla="*/ 10 w 10"/>
                  <a:gd name="T13" fmla="*/ 122 h 127"/>
                  <a:gd name="T14" fmla="*/ 5 w 10"/>
                  <a:gd name="T15" fmla="*/ 127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" h="127">
                    <a:moveTo>
                      <a:pt x="5" y="127"/>
                    </a:moveTo>
                    <a:lnTo>
                      <a:pt x="5" y="127"/>
                    </a:lnTo>
                    <a:cubicBezTo>
                      <a:pt x="2" y="127"/>
                      <a:pt x="0" y="125"/>
                      <a:pt x="0" y="122"/>
                    </a:cubicBezTo>
                    <a:lnTo>
                      <a:pt x="0" y="5"/>
                    </a:lnTo>
                    <a:cubicBezTo>
                      <a:pt x="0" y="2"/>
                      <a:pt x="2" y="0"/>
                      <a:pt x="5" y="0"/>
                    </a:cubicBezTo>
                    <a:cubicBezTo>
                      <a:pt x="8" y="0"/>
                      <a:pt x="10" y="2"/>
                      <a:pt x="10" y="5"/>
                    </a:cubicBezTo>
                    <a:lnTo>
                      <a:pt x="10" y="122"/>
                    </a:lnTo>
                    <a:cubicBezTo>
                      <a:pt x="10" y="125"/>
                      <a:pt x="8" y="127"/>
                      <a:pt x="5" y="127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543689">
                  <a:defRPr/>
                </a:pPr>
                <a:endParaRPr lang="zh-CN" altLang="en-US" sz="3201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31" name="Freeform 213"/>
              <p:cNvSpPr>
                <a:spLocks/>
              </p:cNvSpPr>
              <p:nvPr/>
            </p:nvSpPr>
            <p:spPr bwMode="auto">
              <a:xfrm>
                <a:off x="2454276" y="1133476"/>
                <a:ext cx="47625" cy="9525"/>
              </a:xfrm>
              <a:custGeom>
                <a:avLst/>
                <a:gdLst>
                  <a:gd name="T0" fmla="*/ 52 w 57"/>
                  <a:gd name="T1" fmla="*/ 10 h 10"/>
                  <a:gd name="T2" fmla="*/ 52 w 57"/>
                  <a:gd name="T3" fmla="*/ 10 h 10"/>
                  <a:gd name="T4" fmla="*/ 5 w 57"/>
                  <a:gd name="T5" fmla="*/ 10 h 10"/>
                  <a:gd name="T6" fmla="*/ 0 w 57"/>
                  <a:gd name="T7" fmla="*/ 5 h 10"/>
                  <a:gd name="T8" fmla="*/ 5 w 57"/>
                  <a:gd name="T9" fmla="*/ 0 h 10"/>
                  <a:gd name="T10" fmla="*/ 52 w 57"/>
                  <a:gd name="T11" fmla="*/ 0 h 10"/>
                  <a:gd name="T12" fmla="*/ 57 w 57"/>
                  <a:gd name="T13" fmla="*/ 5 h 10"/>
                  <a:gd name="T14" fmla="*/ 52 w 57"/>
                  <a:gd name="T15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7" h="10">
                    <a:moveTo>
                      <a:pt x="52" y="10"/>
                    </a:moveTo>
                    <a:lnTo>
                      <a:pt x="52" y="10"/>
                    </a:lnTo>
                    <a:lnTo>
                      <a:pt x="5" y="10"/>
                    </a:lnTo>
                    <a:cubicBezTo>
                      <a:pt x="2" y="10"/>
                      <a:pt x="0" y="7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lnTo>
                      <a:pt x="52" y="0"/>
                    </a:lnTo>
                    <a:cubicBezTo>
                      <a:pt x="54" y="0"/>
                      <a:pt x="57" y="2"/>
                      <a:pt x="57" y="5"/>
                    </a:cubicBezTo>
                    <a:cubicBezTo>
                      <a:pt x="57" y="7"/>
                      <a:pt x="54" y="10"/>
                      <a:pt x="52" y="1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543689">
                  <a:defRPr/>
                </a:pPr>
                <a:endParaRPr lang="zh-CN" altLang="en-US" sz="3201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32" name="Freeform 214"/>
              <p:cNvSpPr>
                <a:spLocks/>
              </p:cNvSpPr>
              <p:nvPr/>
            </p:nvSpPr>
            <p:spPr bwMode="auto">
              <a:xfrm>
                <a:off x="2473326" y="1163639"/>
                <a:ext cx="14288" cy="14288"/>
              </a:xfrm>
              <a:custGeom>
                <a:avLst/>
                <a:gdLst>
                  <a:gd name="T0" fmla="*/ 16 w 16"/>
                  <a:gd name="T1" fmla="*/ 16 h 16"/>
                  <a:gd name="T2" fmla="*/ 16 w 16"/>
                  <a:gd name="T3" fmla="*/ 16 h 16"/>
                  <a:gd name="T4" fmla="*/ 0 w 16"/>
                  <a:gd name="T5" fmla="*/ 16 h 16"/>
                  <a:gd name="T6" fmla="*/ 0 w 16"/>
                  <a:gd name="T7" fmla="*/ 0 h 16"/>
                  <a:gd name="T8" fmla="*/ 16 w 16"/>
                  <a:gd name="T9" fmla="*/ 0 h 16"/>
                  <a:gd name="T10" fmla="*/ 16 w 16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" h="16">
                    <a:moveTo>
                      <a:pt x="16" y="16"/>
                    </a:moveTo>
                    <a:lnTo>
                      <a:pt x="16" y="16"/>
                    </a:lnTo>
                    <a:lnTo>
                      <a:pt x="0" y="16"/>
                    </a:lnTo>
                    <a:lnTo>
                      <a:pt x="0" y="0"/>
                    </a:lnTo>
                    <a:lnTo>
                      <a:pt x="16" y="0"/>
                    </a:lnTo>
                    <a:lnTo>
                      <a:pt x="16" y="16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543689">
                  <a:defRPr/>
                </a:pPr>
                <a:endParaRPr lang="zh-CN" altLang="en-US" sz="3201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33" name="Freeform 215"/>
              <p:cNvSpPr>
                <a:spLocks/>
              </p:cNvSpPr>
              <p:nvPr/>
            </p:nvSpPr>
            <p:spPr bwMode="auto">
              <a:xfrm>
                <a:off x="3046413" y="1133476"/>
                <a:ext cx="46038" cy="9525"/>
              </a:xfrm>
              <a:custGeom>
                <a:avLst/>
                <a:gdLst>
                  <a:gd name="T0" fmla="*/ 50 w 55"/>
                  <a:gd name="T1" fmla="*/ 10 h 10"/>
                  <a:gd name="T2" fmla="*/ 50 w 55"/>
                  <a:gd name="T3" fmla="*/ 10 h 10"/>
                  <a:gd name="T4" fmla="*/ 5 w 55"/>
                  <a:gd name="T5" fmla="*/ 10 h 10"/>
                  <a:gd name="T6" fmla="*/ 0 w 55"/>
                  <a:gd name="T7" fmla="*/ 5 h 10"/>
                  <a:gd name="T8" fmla="*/ 5 w 55"/>
                  <a:gd name="T9" fmla="*/ 0 h 10"/>
                  <a:gd name="T10" fmla="*/ 50 w 55"/>
                  <a:gd name="T11" fmla="*/ 0 h 10"/>
                  <a:gd name="T12" fmla="*/ 55 w 55"/>
                  <a:gd name="T13" fmla="*/ 5 h 10"/>
                  <a:gd name="T14" fmla="*/ 50 w 55"/>
                  <a:gd name="T15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0">
                    <a:moveTo>
                      <a:pt x="50" y="10"/>
                    </a:moveTo>
                    <a:lnTo>
                      <a:pt x="50" y="10"/>
                    </a:lnTo>
                    <a:lnTo>
                      <a:pt x="5" y="10"/>
                    </a:lnTo>
                    <a:cubicBezTo>
                      <a:pt x="2" y="10"/>
                      <a:pt x="0" y="7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lnTo>
                      <a:pt x="50" y="0"/>
                    </a:lnTo>
                    <a:cubicBezTo>
                      <a:pt x="53" y="0"/>
                      <a:pt x="55" y="2"/>
                      <a:pt x="55" y="5"/>
                    </a:cubicBezTo>
                    <a:cubicBezTo>
                      <a:pt x="55" y="7"/>
                      <a:pt x="53" y="10"/>
                      <a:pt x="50" y="1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543689">
                  <a:defRPr/>
                </a:pPr>
                <a:endParaRPr lang="zh-CN" altLang="en-US" sz="3201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34" name="Freeform 216"/>
              <p:cNvSpPr>
                <a:spLocks/>
              </p:cNvSpPr>
              <p:nvPr/>
            </p:nvSpPr>
            <p:spPr bwMode="auto">
              <a:xfrm>
                <a:off x="3062288" y="1163639"/>
                <a:ext cx="14288" cy="14288"/>
              </a:xfrm>
              <a:custGeom>
                <a:avLst/>
                <a:gdLst>
                  <a:gd name="T0" fmla="*/ 16 w 16"/>
                  <a:gd name="T1" fmla="*/ 16 h 16"/>
                  <a:gd name="T2" fmla="*/ 16 w 16"/>
                  <a:gd name="T3" fmla="*/ 16 h 16"/>
                  <a:gd name="T4" fmla="*/ 0 w 16"/>
                  <a:gd name="T5" fmla="*/ 16 h 16"/>
                  <a:gd name="T6" fmla="*/ 0 w 16"/>
                  <a:gd name="T7" fmla="*/ 0 h 16"/>
                  <a:gd name="T8" fmla="*/ 16 w 16"/>
                  <a:gd name="T9" fmla="*/ 0 h 16"/>
                  <a:gd name="T10" fmla="*/ 16 w 16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" h="16">
                    <a:moveTo>
                      <a:pt x="16" y="16"/>
                    </a:moveTo>
                    <a:lnTo>
                      <a:pt x="16" y="16"/>
                    </a:lnTo>
                    <a:lnTo>
                      <a:pt x="0" y="16"/>
                    </a:lnTo>
                    <a:lnTo>
                      <a:pt x="0" y="0"/>
                    </a:lnTo>
                    <a:lnTo>
                      <a:pt x="16" y="0"/>
                    </a:lnTo>
                    <a:lnTo>
                      <a:pt x="16" y="16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543689">
                  <a:defRPr/>
                </a:pPr>
                <a:endParaRPr lang="zh-CN" altLang="en-US" sz="3201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35" name="Freeform 217"/>
              <p:cNvSpPr>
                <a:spLocks/>
              </p:cNvSpPr>
              <p:nvPr/>
            </p:nvSpPr>
            <p:spPr bwMode="auto">
              <a:xfrm>
                <a:off x="2559051" y="1125539"/>
                <a:ext cx="65088" cy="19050"/>
              </a:xfrm>
              <a:custGeom>
                <a:avLst/>
                <a:gdLst>
                  <a:gd name="T0" fmla="*/ 78 w 78"/>
                  <a:gd name="T1" fmla="*/ 22 h 22"/>
                  <a:gd name="T2" fmla="*/ 78 w 78"/>
                  <a:gd name="T3" fmla="*/ 22 h 22"/>
                  <a:gd name="T4" fmla="*/ 0 w 78"/>
                  <a:gd name="T5" fmla="*/ 22 h 22"/>
                  <a:gd name="T6" fmla="*/ 0 w 78"/>
                  <a:gd name="T7" fmla="*/ 0 h 22"/>
                  <a:gd name="T8" fmla="*/ 62 w 78"/>
                  <a:gd name="T9" fmla="*/ 0 h 22"/>
                  <a:gd name="T10" fmla="*/ 78 w 78"/>
                  <a:gd name="T11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8" h="22">
                    <a:moveTo>
                      <a:pt x="78" y="22"/>
                    </a:moveTo>
                    <a:lnTo>
                      <a:pt x="78" y="22"/>
                    </a:lnTo>
                    <a:lnTo>
                      <a:pt x="0" y="22"/>
                    </a:lnTo>
                    <a:lnTo>
                      <a:pt x="0" y="0"/>
                    </a:lnTo>
                    <a:lnTo>
                      <a:pt x="62" y="0"/>
                    </a:lnTo>
                    <a:lnTo>
                      <a:pt x="78" y="22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543689">
                  <a:defRPr/>
                </a:pPr>
                <a:endParaRPr lang="zh-CN" altLang="en-US" sz="3201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36" name="Freeform 218"/>
              <p:cNvSpPr>
                <a:spLocks/>
              </p:cNvSpPr>
              <p:nvPr/>
            </p:nvSpPr>
            <p:spPr bwMode="auto">
              <a:xfrm>
                <a:off x="2619376" y="1130301"/>
                <a:ext cx="17463" cy="12700"/>
              </a:xfrm>
              <a:custGeom>
                <a:avLst/>
                <a:gdLst>
                  <a:gd name="T0" fmla="*/ 0 w 21"/>
                  <a:gd name="T1" fmla="*/ 0 h 15"/>
                  <a:gd name="T2" fmla="*/ 0 w 21"/>
                  <a:gd name="T3" fmla="*/ 0 h 15"/>
                  <a:gd name="T4" fmla="*/ 21 w 21"/>
                  <a:gd name="T5" fmla="*/ 0 h 15"/>
                  <a:gd name="T6" fmla="*/ 21 w 21"/>
                  <a:gd name="T7" fmla="*/ 15 h 15"/>
                  <a:gd name="T8" fmla="*/ 11 w 21"/>
                  <a:gd name="T9" fmla="*/ 15 h 15"/>
                  <a:gd name="T10" fmla="*/ 0 w 21"/>
                  <a:gd name="T11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1" h="15">
                    <a:moveTo>
                      <a:pt x="0" y="0"/>
                    </a:moveTo>
                    <a:lnTo>
                      <a:pt x="0" y="0"/>
                    </a:lnTo>
                    <a:lnTo>
                      <a:pt x="21" y="0"/>
                    </a:lnTo>
                    <a:lnTo>
                      <a:pt x="21" y="15"/>
                    </a:lnTo>
                    <a:lnTo>
                      <a:pt x="11" y="1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543689">
                  <a:defRPr/>
                </a:pPr>
                <a:endParaRPr lang="zh-CN" altLang="en-US" sz="3201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37" name="Freeform 219"/>
              <p:cNvSpPr>
                <a:spLocks/>
              </p:cNvSpPr>
              <p:nvPr/>
            </p:nvSpPr>
            <p:spPr bwMode="auto">
              <a:xfrm>
                <a:off x="2559051" y="1155701"/>
                <a:ext cx="65088" cy="19050"/>
              </a:xfrm>
              <a:custGeom>
                <a:avLst/>
                <a:gdLst>
                  <a:gd name="T0" fmla="*/ 78 w 78"/>
                  <a:gd name="T1" fmla="*/ 22 h 22"/>
                  <a:gd name="T2" fmla="*/ 78 w 78"/>
                  <a:gd name="T3" fmla="*/ 22 h 22"/>
                  <a:gd name="T4" fmla="*/ 0 w 78"/>
                  <a:gd name="T5" fmla="*/ 22 h 22"/>
                  <a:gd name="T6" fmla="*/ 0 w 78"/>
                  <a:gd name="T7" fmla="*/ 0 h 22"/>
                  <a:gd name="T8" fmla="*/ 62 w 78"/>
                  <a:gd name="T9" fmla="*/ 0 h 22"/>
                  <a:gd name="T10" fmla="*/ 78 w 78"/>
                  <a:gd name="T11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8" h="22">
                    <a:moveTo>
                      <a:pt x="78" y="22"/>
                    </a:moveTo>
                    <a:lnTo>
                      <a:pt x="78" y="22"/>
                    </a:lnTo>
                    <a:lnTo>
                      <a:pt x="0" y="22"/>
                    </a:lnTo>
                    <a:lnTo>
                      <a:pt x="0" y="0"/>
                    </a:lnTo>
                    <a:lnTo>
                      <a:pt x="62" y="0"/>
                    </a:lnTo>
                    <a:lnTo>
                      <a:pt x="78" y="22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543689">
                  <a:defRPr/>
                </a:pPr>
                <a:endParaRPr lang="zh-CN" altLang="en-US" sz="3201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38" name="Freeform 220"/>
              <p:cNvSpPr>
                <a:spLocks/>
              </p:cNvSpPr>
              <p:nvPr/>
            </p:nvSpPr>
            <p:spPr bwMode="auto">
              <a:xfrm>
                <a:off x="2619376" y="1158876"/>
                <a:ext cx="17463" cy="12700"/>
              </a:xfrm>
              <a:custGeom>
                <a:avLst/>
                <a:gdLst>
                  <a:gd name="T0" fmla="*/ 0 w 21"/>
                  <a:gd name="T1" fmla="*/ 0 h 15"/>
                  <a:gd name="T2" fmla="*/ 0 w 21"/>
                  <a:gd name="T3" fmla="*/ 0 h 15"/>
                  <a:gd name="T4" fmla="*/ 21 w 21"/>
                  <a:gd name="T5" fmla="*/ 0 h 15"/>
                  <a:gd name="T6" fmla="*/ 21 w 21"/>
                  <a:gd name="T7" fmla="*/ 15 h 15"/>
                  <a:gd name="T8" fmla="*/ 11 w 21"/>
                  <a:gd name="T9" fmla="*/ 15 h 15"/>
                  <a:gd name="T10" fmla="*/ 0 w 21"/>
                  <a:gd name="T11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1" h="15">
                    <a:moveTo>
                      <a:pt x="0" y="0"/>
                    </a:moveTo>
                    <a:lnTo>
                      <a:pt x="0" y="0"/>
                    </a:lnTo>
                    <a:lnTo>
                      <a:pt x="21" y="0"/>
                    </a:lnTo>
                    <a:lnTo>
                      <a:pt x="21" y="15"/>
                    </a:lnTo>
                    <a:lnTo>
                      <a:pt x="11" y="1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543689">
                  <a:defRPr/>
                </a:pPr>
                <a:endParaRPr lang="zh-CN" altLang="en-US" sz="3201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39" name="Freeform 221"/>
              <p:cNvSpPr>
                <a:spLocks/>
              </p:cNvSpPr>
              <p:nvPr/>
            </p:nvSpPr>
            <p:spPr bwMode="auto">
              <a:xfrm>
                <a:off x="2674938" y="1125539"/>
                <a:ext cx="66675" cy="19050"/>
              </a:xfrm>
              <a:custGeom>
                <a:avLst/>
                <a:gdLst>
                  <a:gd name="T0" fmla="*/ 79 w 79"/>
                  <a:gd name="T1" fmla="*/ 22 h 22"/>
                  <a:gd name="T2" fmla="*/ 79 w 79"/>
                  <a:gd name="T3" fmla="*/ 22 h 22"/>
                  <a:gd name="T4" fmla="*/ 0 w 79"/>
                  <a:gd name="T5" fmla="*/ 22 h 22"/>
                  <a:gd name="T6" fmla="*/ 0 w 79"/>
                  <a:gd name="T7" fmla="*/ 0 h 22"/>
                  <a:gd name="T8" fmla="*/ 63 w 79"/>
                  <a:gd name="T9" fmla="*/ 0 h 22"/>
                  <a:gd name="T10" fmla="*/ 79 w 79"/>
                  <a:gd name="T11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9" h="22">
                    <a:moveTo>
                      <a:pt x="79" y="22"/>
                    </a:moveTo>
                    <a:lnTo>
                      <a:pt x="79" y="22"/>
                    </a:lnTo>
                    <a:lnTo>
                      <a:pt x="0" y="22"/>
                    </a:lnTo>
                    <a:lnTo>
                      <a:pt x="0" y="0"/>
                    </a:lnTo>
                    <a:lnTo>
                      <a:pt x="63" y="0"/>
                    </a:lnTo>
                    <a:lnTo>
                      <a:pt x="79" y="22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543689">
                  <a:defRPr/>
                </a:pPr>
                <a:endParaRPr lang="zh-CN" altLang="en-US" sz="3201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40" name="Freeform 222"/>
              <p:cNvSpPr>
                <a:spLocks/>
              </p:cNvSpPr>
              <p:nvPr/>
            </p:nvSpPr>
            <p:spPr bwMode="auto">
              <a:xfrm>
                <a:off x="2735263" y="1130301"/>
                <a:ext cx="19050" cy="12700"/>
              </a:xfrm>
              <a:custGeom>
                <a:avLst/>
                <a:gdLst>
                  <a:gd name="T0" fmla="*/ 0 w 22"/>
                  <a:gd name="T1" fmla="*/ 0 h 15"/>
                  <a:gd name="T2" fmla="*/ 0 w 22"/>
                  <a:gd name="T3" fmla="*/ 0 h 15"/>
                  <a:gd name="T4" fmla="*/ 22 w 22"/>
                  <a:gd name="T5" fmla="*/ 0 h 15"/>
                  <a:gd name="T6" fmla="*/ 22 w 22"/>
                  <a:gd name="T7" fmla="*/ 15 h 15"/>
                  <a:gd name="T8" fmla="*/ 12 w 22"/>
                  <a:gd name="T9" fmla="*/ 15 h 15"/>
                  <a:gd name="T10" fmla="*/ 0 w 22"/>
                  <a:gd name="T11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5">
                    <a:moveTo>
                      <a:pt x="0" y="0"/>
                    </a:moveTo>
                    <a:lnTo>
                      <a:pt x="0" y="0"/>
                    </a:lnTo>
                    <a:lnTo>
                      <a:pt x="22" y="0"/>
                    </a:lnTo>
                    <a:lnTo>
                      <a:pt x="22" y="15"/>
                    </a:lnTo>
                    <a:lnTo>
                      <a:pt x="12" y="1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543689">
                  <a:defRPr/>
                </a:pPr>
                <a:endParaRPr lang="zh-CN" altLang="en-US" sz="3201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41" name="Freeform 223"/>
              <p:cNvSpPr>
                <a:spLocks/>
              </p:cNvSpPr>
              <p:nvPr/>
            </p:nvSpPr>
            <p:spPr bwMode="auto">
              <a:xfrm>
                <a:off x="2674938" y="1155701"/>
                <a:ext cx="66675" cy="19050"/>
              </a:xfrm>
              <a:custGeom>
                <a:avLst/>
                <a:gdLst>
                  <a:gd name="T0" fmla="*/ 79 w 79"/>
                  <a:gd name="T1" fmla="*/ 22 h 22"/>
                  <a:gd name="T2" fmla="*/ 79 w 79"/>
                  <a:gd name="T3" fmla="*/ 22 h 22"/>
                  <a:gd name="T4" fmla="*/ 0 w 79"/>
                  <a:gd name="T5" fmla="*/ 22 h 22"/>
                  <a:gd name="T6" fmla="*/ 0 w 79"/>
                  <a:gd name="T7" fmla="*/ 0 h 22"/>
                  <a:gd name="T8" fmla="*/ 63 w 79"/>
                  <a:gd name="T9" fmla="*/ 0 h 22"/>
                  <a:gd name="T10" fmla="*/ 79 w 79"/>
                  <a:gd name="T11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9" h="22">
                    <a:moveTo>
                      <a:pt x="79" y="22"/>
                    </a:moveTo>
                    <a:lnTo>
                      <a:pt x="79" y="22"/>
                    </a:lnTo>
                    <a:lnTo>
                      <a:pt x="0" y="22"/>
                    </a:lnTo>
                    <a:lnTo>
                      <a:pt x="0" y="0"/>
                    </a:lnTo>
                    <a:lnTo>
                      <a:pt x="63" y="0"/>
                    </a:lnTo>
                    <a:lnTo>
                      <a:pt x="79" y="22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543689">
                  <a:defRPr/>
                </a:pPr>
                <a:endParaRPr lang="zh-CN" altLang="en-US" sz="3201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42" name="Freeform 224"/>
              <p:cNvSpPr>
                <a:spLocks/>
              </p:cNvSpPr>
              <p:nvPr/>
            </p:nvSpPr>
            <p:spPr bwMode="auto">
              <a:xfrm>
                <a:off x="2735263" y="1158876"/>
                <a:ext cx="19050" cy="12700"/>
              </a:xfrm>
              <a:custGeom>
                <a:avLst/>
                <a:gdLst>
                  <a:gd name="T0" fmla="*/ 0 w 22"/>
                  <a:gd name="T1" fmla="*/ 0 h 15"/>
                  <a:gd name="T2" fmla="*/ 0 w 22"/>
                  <a:gd name="T3" fmla="*/ 0 h 15"/>
                  <a:gd name="T4" fmla="*/ 22 w 22"/>
                  <a:gd name="T5" fmla="*/ 0 h 15"/>
                  <a:gd name="T6" fmla="*/ 22 w 22"/>
                  <a:gd name="T7" fmla="*/ 15 h 15"/>
                  <a:gd name="T8" fmla="*/ 12 w 22"/>
                  <a:gd name="T9" fmla="*/ 15 h 15"/>
                  <a:gd name="T10" fmla="*/ 0 w 22"/>
                  <a:gd name="T11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5">
                    <a:moveTo>
                      <a:pt x="0" y="0"/>
                    </a:moveTo>
                    <a:lnTo>
                      <a:pt x="0" y="0"/>
                    </a:lnTo>
                    <a:lnTo>
                      <a:pt x="22" y="0"/>
                    </a:lnTo>
                    <a:lnTo>
                      <a:pt x="22" y="15"/>
                    </a:lnTo>
                    <a:lnTo>
                      <a:pt x="12" y="1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543689">
                  <a:defRPr/>
                </a:pPr>
                <a:endParaRPr lang="zh-CN" altLang="en-US" sz="3201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43" name="Freeform 226"/>
              <p:cNvSpPr>
                <a:spLocks/>
              </p:cNvSpPr>
              <p:nvPr/>
            </p:nvSpPr>
            <p:spPr bwMode="auto">
              <a:xfrm>
                <a:off x="2794001" y="1125538"/>
                <a:ext cx="66675" cy="19050"/>
              </a:xfrm>
              <a:custGeom>
                <a:avLst/>
                <a:gdLst>
                  <a:gd name="T0" fmla="*/ 78 w 78"/>
                  <a:gd name="T1" fmla="*/ 22 h 22"/>
                  <a:gd name="T2" fmla="*/ 78 w 78"/>
                  <a:gd name="T3" fmla="*/ 22 h 22"/>
                  <a:gd name="T4" fmla="*/ 0 w 78"/>
                  <a:gd name="T5" fmla="*/ 22 h 22"/>
                  <a:gd name="T6" fmla="*/ 0 w 78"/>
                  <a:gd name="T7" fmla="*/ 0 h 22"/>
                  <a:gd name="T8" fmla="*/ 62 w 78"/>
                  <a:gd name="T9" fmla="*/ 0 h 22"/>
                  <a:gd name="T10" fmla="*/ 78 w 78"/>
                  <a:gd name="T11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8" h="22">
                    <a:moveTo>
                      <a:pt x="78" y="22"/>
                    </a:moveTo>
                    <a:lnTo>
                      <a:pt x="78" y="22"/>
                    </a:lnTo>
                    <a:lnTo>
                      <a:pt x="0" y="22"/>
                    </a:lnTo>
                    <a:lnTo>
                      <a:pt x="0" y="0"/>
                    </a:lnTo>
                    <a:lnTo>
                      <a:pt x="62" y="0"/>
                    </a:lnTo>
                    <a:lnTo>
                      <a:pt x="78" y="22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543689">
                  <a:defRPr/>
                </a:pPr>
                <a:endParaRPr lang="zh-CN" altLang="en-US" sz="3201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44" name="Freeform 227"/>
              <p:cNvSpPr>
                <a:spLocks/>
              </p:cNvSpPr>
              <p:nvPr/>
            </p:nvSpPr>
            <p:spPr bwMode="auto">
              <a:xfrm>
                <a:off x="2854326" y="1130301"/>
                <a:ext cx="19050" cy="12700"/>
              </a:xfrm>
              <a:custGeom>
                <a:avLst/>
                <a:gdLst>
                  <a:gd name="T0" fmla="*/ 0 w 21"/>
                  <a:gd name="T1" fmla="*/ 0 h 15"/>
                  <a:gd name="T2" fmla="*/ 0 w 21"/>
                  <a:gd name="T3" fmla="*/ 0 h 15"/>
                  <a:gd name="T4" fmla="*/ 21 w 21"/>
                  <a:gd name="T5" fmla="*/ 0 h 15"/>
                  <a:gd name="T6" fmla="*/ 21 w 21"/>
                  <a:gd name="T7" fmla="*/ 15 h 15"/>
                  <a:gd name="T8" fmla="*/ 11 w 21"/>
                  <a:gd name="T9" fmla="*/ 15 h 15"/>
                  <a:gd name="T10" fmla="*/ 0 w 21"/>
                  <a:gd name="T11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1" h="15">
                    <a:moveTo>
                      <a:pt x="0" y="0"/>
                    </a:moveTo>
                    <a:lnTo>
                      <a:pt x="0" y="0"/>
                    </a:lnTo>
                    <a:lnTo>
                      <a:pt x="21" y="0"/>
                    </a:lnTo>
                    <a:lnTo>
                      <a:pt x="21" y="15"/>
                    </a:lnTo>
                    <a:lnTo>
                      <a:pt x="11" y="1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543689">
                  <a:defRPr/>
                </a:pPr>
                <a:endParaRPr lang="zh-CN" altLang="en-US" sz="3201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45" name="Freeform 228"/>
              <p:cNvSpPr>
                <a:spLocks/>
              </p:cNvSpPr>
              <p:nvPr/>
            </p:nvSpPr>
            <p:spPr bwMode="auto">
              <a:xfrm>
                <a:off x="2794001" y="1155701"/>
                <a:ext cx="66675" cy="19050"/>
              </a:xfrm>
              <a:custGeom>
                <a:avLst/>
                <a:gdLst>
                  <a:gd name="T0" fmla="*/ 78 w 78"/>
                  <a:gd name="T1" fmla="*/ 22 h 22"/>
                  <a:gd name="T2" fmla="*/ 78 w 78"/>
                  <a:gd name="T3" fmla="*/ 22 h 22"/>
                  <a:gd name="T4" fmla="*/ 0 w 78"/>
                  <a:gd name="T5" fmla="*/ 22 h 22"/>
                  <a:gd name="T6" fmla="*/ 0 w 78"/>
                  <a:gd name="T7" fmla="*/ 0 h 22"/>
                  <a:gd name="T8" fmla="*/ 62 w 78"/>
                  <a:gd name="T9" fmla="*/ 0 h 22"/>
                  <a:gd name="T10" fmla="*/ 78 w 78"/>
                  <a:gd name="T11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8" h="22">
                    <a:moveTo>
                      <a:pt x="78" y="22"/>
                    </a:moveTo>
                    <a:lnTo>
                      <a:pt x="78" y="22"/>
                    </a:lnTo>
                    <a:lnTo>
                      <a:pt x="0" y="22"/>
                    </a:lnTo>
                    <a:lnTo>
                      <a:pt x="0" y="0"/>
                    </a:lnTo>
                    <a:lnTo>
                      <a:pt x="62" y="0"/>
                    </a:lnTo>
                    <a:lnTo>
                      <a:pt x="78" y="22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543689">
                  <a:defRPr/>
                </a:pPr>
                <a:endParaRPr lang="zh-CN" altLang="en-US" sz="3201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46" name="Freeform 229"/>
              <p:cNvSpPr>
                <a:spLocks/>
              </p:cNvSpPr>
              <p:nvPr/>
            </p:nvSpPr>
            <p:spPr bwMode="auto">
              <a:xfrm>
                <a:off x="2854326" y="1158876"/>
                <a:ext cx="19050" cy="12700"/>
              </a:xfrm>
              <a:custGeom>
                <a:avLst/>
                <a:gdLst>
                  <a:gd name="T0" fmla="*/ 0 w 21"/>
                  <a:gd name="T1" fmla="*/ 0 h 15"/>
                  <a:gd name="T2" fmla="*/ 0 w 21"/>
                  <a:gd name="T3" fmla="*/ 0 h 15"/>
                  <a:gd name="T4" fmla="*/ 21 w 21"/>
                  <a:gd name="T5" fmla="*/ 0 h 15"/>
                  <a:gd name="T6" fmla="*/ 21 w 21"/>
                  <a:gd name="T7" fmla="*/ 15 h 15"/>
                  <a:gd name="T8" fmla="*/ 11 w 21"/>
                  <a:gd name="T9" fmla="*/ 15 h 15"/>
                  <a:gd name="T10" fmla="*/ 0 w 21"/>
                  <a:gd name="T11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1" h="15">
                    <a:moveTo>
                      <a:pt x="0" y="0"/>
                    </a:moveTo>
                    <a:lnTo>
                      <a:pt x="0" y="0"/>
                    </a:lnTo>
                    <a:lnTo>
                      <a:pt x="21" y="0"/>
                    </a:lnTo>
                    <a:lnTo>
                      <a:pt x="21" y="15"/>
                    </a:lnTo>
                    <a:lnTo>
                      <a:pt x="11" y="1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543689">
                  <a:defRPr/>
                </a:pPr>
                <a:endParaRPr lang="zh-CN" altLang="en-US" sz="3201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47" name="Freeform 230"/>
              <p:cNvSpPr>
                <a:spLocks/>
              </p:cNvSpPr>
              <p:nvPr/>
            </p:nvSpPr>
            <p:spPr bwMode="auto">
              <a:xfrm>
                <a:off x="2913063" y="1125538"/>
                <a:ext cx="66675" cy="19050"/>
              </a:xfrm>
              <a:custGeom>
                <a:avLst/>
                <a:gdLst>
                  <a:gd name="T0" fmla="*/ 78 w 78"/>
                  <a:gd name="T1" fmla="*/ 22 h 22"/>
                  <a:gd name="T2" fmla="*/ 78 w 78"/>
                  <a:gd name="T3" fmla="*/ 22 h 22"/>
                  <a:gd name="T4" fmla="*/ 0 w 78"/>
                  <a:gd name="T5" fmla="*/ 22 h 22"/>
                  <a:gd name="T6" fmla="*/ 0 w 78"/>
                  <a:gd name="T7" fmla="*/ 0 h 22"/>
                  <a:gd name="T8" fmla="*/ 62 w 78"/>
                  <a:gd name="T9" fmla="*/ 0 h 22"/>
                  <a:gd name="T10" fmla="*/ 78 w 78"/>
                  <a:gd name="T11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8" h="22">
                    <a:moveTo>
                      <a:pt x="78" y="22"/>
                    </a:moveTo>
                    <a:lnTo>
                      <a:pt x="78" y="22"/>
                    </a:lnTo>
                    <a:lnTo>
                      <a:pt x="0" y="22"/>
                    </a:lnTo>
                    <a:lnTo>
                      <a:pt x="0" y="0"/>
                    </a:lnTo>
                    <a:lnTo>
                      <a:pt x="62" y="0"/>
                    </a:lnTo>
                    <a:lnTo>
                      <a:pt x="78" y="22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543689">
                  <a:defRPr/>
                </a:pPr>
                <a:endParaRPr lang="zh-CN" altLang="en-US" sz="3201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48" name="Freeform 231"/>
              <p:cNvSpPr>
                <a:spLocks/>
              </p:cNvSpPr>
              <p:nvPr/>
            </p:nvSpPr>
            <p:spPr bwMode="auto">
              <a:xfrm>
                <a:off x="2973388" y="1130301"/>
                <a:ext cx="19050" cy="12700"/>
              </a:xfrm>
              <a:custGeom>
                <a:avLst/>
                <a:gdLst>
                  <a:gd name="T0" fmla="*/ 0 w 21"/>
                  <a:gd name="T1" fmla="*/ 0 h 15"/>
                  <a:gd name="T2" fmla="*/ 0 w 21"/>
                  <a:gd name="T3" fmla="*/ 0 h 15"/>
                  <a:gd name="T4" fmla="*/ 21 w 21"/>
                  <a:gd name="T5" fmla="*/ 0 h 15"/>
                  <a:gd name="T6" fmla="*/ 21 w 21"/>
                  <a:gd name="T7" fmla="*/ 15 h 15"/>
                  <a:gd name="T8" fmla="*/ 11 w 21"/>
                  <a:gd name="T9" fmla="*/ 15 h 15"/>
                  <a:gd name="T10" fmla="*/ 0 w 21"/>
                  <a:gd name="T11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1" h="15">
                    <a:moveTo>
                      <a:pt x="0" y="0"/>
                    </a:moveTo>
                    <a:lnTo>
                      <a:pt x="0" y="0"/>
                    </a:lnTo>
                    <a:lnTo>
                      <a:pt x="21" y="0"/>
                    </a:lnTo>
                    <a:lnTo>
                      <a:pt x="21" y="15"/>
                    </a:lnTo>
                    <a:lnTo>
                      <a:pt x="11" y="1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543689">
                  <a:defRPr/>
                </a:pPr>
                <a:endParaRPr lang="zh-CN" altLang="en-US" sz="3201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49" name="Freeform 232"/>
              <p:cNvSpPr>
                <a:spLocks/>
              </p:cNvSpPr>
              <p:nvPr/>
            </p:nvSpPr>
            <p:spPr bwMode="auto">
              <a:xfrm>
                <a:off x="2913063" y="1155701"/>
                <a:ext cx="66675" cy="19050"/>
              </a:xfrm>
              <a:custGeom>
                <a:avLst/>
                <a:gdLst>
                  <a:gd name="T0" fmla="*/ 78 w 78"/>
                  <a:gd name="T1" fmla="*/ 22 h 22"/>
                  <a:gd name="T2" fmla="*/ 78 w 78"/>
                  <a:gd name="T3" fmla="*/ 22 h 22"/>
                  <a:gd name="T4" fmla="*/ 0 w 78"/>
                  <a:gd name="T5" fmla="*/ 22 h 22"/>
                  <a:gd name="T6" fmla="*/ 0 w 78"/>
                  <a:gd name="T7" fmla="*/ 0 h 22"/>
                  <a:gd name="T8" fmla="*/ 62 w 78"/>
                  <a:gd name="T9" fmla="*/ 0 h 22"/>
                  <a:gd name="T10" fmla="*/ 78 w 78"/>
                  <a:gd name="T11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8" h="22">
                    <a:moveTo>
                      <a:pt x="78" y="22"/>
                    </a:moveTo>
                    <a:lnTo>
                      <a:pt x="78" y="22"/>
                    </a:lnTo>
                    <a:lnTo>
                      <a:pt x="0" y="22"/>
                    </a:lnTo>
                    <a:lnTo>
                      <a:pt x="0" y="0"/>
                    </a:lnTo>
                    <a:lnTo>
                      <a:pt x="62" y="0"/>
                    </a:lnTo>
                    <a:lnTo>
                      <a:pt x="78" y="22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543689">
                  <a:defRPr/>
                </a:pPr>
                <a:endParaRPr lang="zh-CN" altLang="en-US" sz="3201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50" name="Freeform 233"/>
              <p:cNvSpPr>
                <a:spLocks/>
              </p:cNvSpPr>
              <p:nvPr/>
            </p:nvSpPr>
            <p:spPr bwMode="auto">
              <a:xfrm>
                <a:off x="2973388" y="1158876"/>
                <a:ext cx="19050" cy="12700"/>
              </a:xfrm>
              <a:custGeom>
                <a:avLst/>
                <a:gdLst>
                  <a:gd name="T0" fmla="*/ 0 w 21"/>
                  <a:gd name="T1" fmla="*/ 0 h 15"/>
                  <a:gd name="T2" fmla="*/ 0 w 21"/>
                  <a:gd name="T3" fmla="*/ 0 h 15"/>
                  <a:gd name="T4" fmla="*/ 21 w 21"/>
                  <a:gd name="T5" fmla="*/ 0 h 15"/>
                  <a:gd name="T6" fmla="*/ 21 w 21"/>
                  <a:gd name="T7" fmla="*/ 15 h 15"/>
                  <a:gd name="T8" fmla="*/ 11 w 21"/>
                  <a:gd name="T9" fmla="*/ 15 h 15"/>
                  <a:gd name="T10" fmla="*/ 0 w 21"/>
                  <a:gd name="T11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1" h="15">
                    <a:moveTo>
                      <a:pt x="0" y="0"/>
                    </a:moveTo>
                    <a:lnTo>
                      <a:pt x="0" y="0"/>
                    </a:lnTo>
                    <a:lnTo>
                      <a:pt x="21" y="0"/>
                    </a:lnTo>
                    <a:lnTo>
                      <a:pt x="21" y="15"/>
                    </a:lnTo>
                    <a:lnTo>
                      <a:pt x="11" y="1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543689">
                  <a:defRPr/>
                </a:pPr>
                <a:endParaRPr lang="zh-CN" altLang="en-US" sz="3201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sp>
          <p:nvSpPr>
            <p:cNvPr id="221" name="文本框 220"/>
            <p:cNvSpPr txBox="1"/>
            <p:nvPr/>
          </p:nvSpPr>
          <p:spPr bwMode="auto">
            <a:xfrm>
              <a:off x="4818173" y="2720308"/>
              <a:ext cx="1894136" cy="24964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vert="horz" wrap="none" lIns="87802" tIns="43901" rIns="87802" bIns="43901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altLang="zh-CN" sz="1600" dirty="0">
                  <a:latin typeface="+mn-lt"/>
                  <a:ea typeface="+mn-ea"/>
                  <a:cs typeface="+mn-ea"/>
                  <a:sym typeface="+mn-lt"/>
                </a:rPr>
                <a:t>Files on local disk</a:t>
              </a:r>
              <a:endParaRPr lang="zh-CN" altLang="en-US" sz="16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281" name="组合 280"/>
          <p:cNvGrpSpPr/>
          <p:nvPr/>
        </p:nvGrpSpPr>
        <p:grpSpPr>
          <a:xfrm>
            <a:off x="5390934" y="3183675"/>
            <a:ext cx="348772" cy="472201"/>
            <a:chOff x="12787313" y="-376238"/>
            <a:chExt cx="488950" cy="661988"/>
          </a:xfrm>
          <a:solidFill>
            <a:srgbClr val="8B9DB1"/>
          </a:solidFill>
        </p:grpSpPr>
        <p:sp>
          <p:nvSpPr>
            <p:cNvPr id="282" name="Oval 31"/>
            <p:cNvSpPr>
              <a:spLocks noChangeArrowheads="1"/>
            </p:cNvSpPr>
            <p:nvPr/>
          </p:nvSpPr>
          <p:spPr bwMode="auto">
            <a:xfrm>
              <a:off x="12857163" y="-307975"/>
              <a:ext cx="44450" cy="444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83" name="Oval 32"/>
            <p:cNvSpPr>
              <a:spLocks noChangeArrowheads="1"/>
            </p:cNvSpPr>
            <p:nvPr/>
          </p:nvSpPr>
          <p:spPr bwMode="auto">
            <a:xfrm>
              <a:off x="13173076" y="-307975"/>
              <a:ext cx="46038" cy="444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84" name="Freeform 33"/>
            <p:cNvSpPr>
              <a:spLocks noEditPoints="1"/>
            </p:cNvSpPr>
            <p:nvPr/>
          </p:nvSpPr>
          <p:spPr bwMode="auto">
            <a:xfrm>
              <a:off x="12901613" y="-136525"/>
              <a:ext cx="260350" cy="188913"/>
            </a:xfrm>
            <a:custGeom>
              <a:avLst/>
              <a:gdLst>
                <a:gd name="T0" fmla="*/ 51 w 68"/>
                <a:gd name="T1" fmla="*/ 13 h 50"/>
                <a:gd name="T2" fmla="*/ 34 w 68"/>
                <a:gd name="T3" fmla="*/ 0 h 50"/>
                <a:gd name="T4" fmla="*/ 16 w 68"/>
                <a:gd name="T5" fmla="*/ 13 h 50"/>
                <a:gd name="T6" fmla="*/ 0 w 68"/>
                <a:gd name="T7" fmla="*/ 31 h 50"/>
                <a:gd name="T8" fmla="*/ 18 w 68"/>
                <a:gd name="T9" fmla="*/ 50 h 50"/>
                <a:gd name="T10" fmla="*/ 49 w 68"/>
                <a:gd name="T11" fmla="*/ 50 h 50"/>
                <a:gd name="T12" fmla="*/ 68 w 68"/>
                <a:gd name="T13" fmla="*/ 31 h 50"/>
                <a:gd name="T14" fmla="*/ 51 w 68"/>
                <a:gd name="T15" fmla="*/ 13 h 50"/>
                <a:gd name="T16" fmla="*/ 49 w 68"/>
                <a:gd name="T17" fmla="*/ 46 h 50"/>
                <a:gd name="T18" fmla="*/ 18 w 68"/>
                <a:gd name="T19" fmla="*/ 46 h 50"/>
                <a:gd name="T20" fmla="*/ 4 w 68"/>
                <a:gd name="T21" fmla="*/ 31 h 50"/>
                <a:gd name="T22" fmla="*/ 17 w 68"/>
                <a:gd name="T23" fmla="*/ 17 h 50"/>
                <a:gd name="T24" fmla="*/ 20 w 68"/>
                <a:gd name="T25" fmla="*/ 14 h 50"/>
                <a:gd name="T26" fmla="*/ 34 w 68"/>
                <a:gd name="T27" fmla="*/ 4 h 50"/>
                <a:gd name="T28" fmla="*/ 47 w 68"/>
                <a:gd name="T29" fmla="*/ 14 h 50"/>
                <a:gd name="T30" fmla="*/ 51 w 68"/>
                <a:gd name="T31" fmla="*/ 17 h 50"/>
                <a:gd name="T32" fmla="*/ 64 w 68"/>
                <a:gd name="T33" fmla="*/ 31 h 50"/>
                <a:gd name="T34" fmla="*/ 49 w 68"/>
                <a:gd name="T35" fmla="*/ 4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8" h="50">
                  <a:moveTo>
                    <a:pt x="51" y="13"/>
                  </a:moveTo>
                  <a:cubicBezTo>
                    <a:pt x="49" y="5"/>
                    <a:pt x="42" y="0"/>
                    <a:pt x="34" y="0"/>
                  </a:cubicBezTo>
                  <a:cubicBezTo>
                    <a:pt x="25" y="0"/>
                    <a:pt x="19" y="5"/>
                    <a:pt x="16" y="13"/>
                  </a:cubicBezTo>
                  <a:cubicBezTo>
                    <a:pt x="7" y="14"/>
                    <a:pt x="0" y="21"/>
                    <a:pt x="0" y="31"/>
                  </a:cubicBezTo>
                  <a:cubicBezTo>
                    <a:pt x="0" y="41"/>
                    <a:pt x="8" y="50"/>
                    <a:pt x="18" y="50"/>
                  </a:cubicBezTo>
                  <a:cubicBezTo>
                    <a:pt x="49" y="50"/>
                    <a:pt x="49" y="50"/>
                    <a:pt x="49" y="50"/>
                  </a:cubicBezTo>
                  <a:cubicBezTo>
                    <a:pt x="59" y="50"/>
                    <a:pt x="68" y="41"/>
                    <a:pt x="68" y="31"/>
                  </a:cubicBezTo>
                  <a:cubicBezTo>
                    <a:pt x="68" y="21"/>
                    <a:pt x="60" y="14"/>
                    <a:pt x="51" y="13"/>
                  </a:cubicBezTo>
                  <a:close/>
                  <a:moveTo>
                    <a:pt x="49" y="46"/>
                  </a:moveTo>
                  <a:cubicBezTo>
                    <a:pt x="18" y="46"/>
                    <a:pt x="18" y="46"/>
                    <a:pt x="18" y="46"/>
                  </a:cubicBezTo>
                  <a:cubicBezTo>
                    <a:pt x="10" y="46"/>
                    <a:pt x="4" y="39"/>
                    <a:pt x="4" y="31"/>
                  </a:cubicBezTo>
                  <a:cubicBezTo>
                    <a:pt x="4" y="24"/>
                    <a:pt x="9" y="17"/>
                    <a:pt x="17" y="17"/>
                  </a:cubicBezTo>
                  <a:cubicBezTo>
                    <a:pt x="18" y="16"/>
                    <a:pt x="19" y="15"/>
                    <a:pt x="20" y="14"/>
                  </a:cubicBezTo>
                  <a:cubicBezTo>
                    <a:pt x="22" y="8"/>
                    <a:pt x="27" y="4"/>
                    <a:pt x="34" y="4"/>
                  </a:cubicBezTo>
                  <a:cubicBezTo>
                    <a:pt x="40" y="4"/>
                    <a:pt x="45" y="8"/>
                    <a:pt x="47" y="14"/>
                  </a:cubicBezTo>
                  <a:cubicBezTo>
                    <a:pt x="48" y="15"/>
                    <a:pt x="49" y="16"/>
                    <a:pt x="51" y="17"/>
                  </a:cubicBezTo>
                  <a:cubicBezTo>
                    <a:pt x="58" y="17"/>
                    <a:pt x="64" y="24"/>
                    <a:pt x="64" y="31"/>
                  </a:cubicBezTo>
                  <a:cubicBezTo>
                    <a:pt x="64" y="39"/>
                    <a:pt x="57" y="46"/>
                    <a:pt x="49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85" name="Freeform 34"/>
            <p:cNvSpPr>
              <a:spLocks noEditPoints="1"/>
            </p:cNvSpPr>
            <p:nvPr/>
          </p:nvSpPr>
          <p:spPr bwMode="auto">
            <a:xfrm>
              <a:off x="12787313" y="-376238"/>
              <a:ext cx="488950" cy="661988"/>
            </a:xfrm>
            <a:custGeom>
              <a:avLst/>
              <a:gdLst>
                <a:gd name="T0" fmla="*/ 104 w 128"/>
                <a:gd name="T1" fmla="*/ 0 h 176"/>
                <a:gd name="T2" fmla="*/ 24 w 128"/>
                <a:gd name="T3" fmla="*/ 0 h 176"/>
                <a:gd name="T4" fmla="*/ 0 w 128"/>
                <a:gd name="T5" fmla="*/ 24 h 176"/>
                <a:gd name="T6" fmla="*/ 0 w 128"/>
                <a:gd name="T7" fmla="*/ 152 h 176"/>
                <a:gd name="T8" fmla="*/ 24 w 128"/>
                <a:gd name="T9" fmla="*/ 176 h 176"/>
                <a:gd name="T10" fmla="*/ 104 w 128"/>
                <a:gd name="T11" fmla="*/ 176 h 176"/>
                <a:gd name="T12" fmla="*/ 128 w 128"/>
                <a:gd name="T13" fmla="*/ 152 h 176"/>
                <a:gd name="T14" fmla="*/ 128 w 128"/>
                <a:gd name="T15" fmla="*/ 24 h 176"/>
                <a:gd name="T16" fmla="*/ 104 w 128"/>
                <a:gd name="T17" fmla="*/ 0 h 176"/>
                <a:gd name="T18" fmla="*/ 119 w 128"/>
                <a:gd name="T19" fmla="*/ 152 h 176"/>
                <a:gd name="T20" fmla="*/ 104 w 128"/>
                <a:gd name="T21" fmla="*/ 168 h 176"/>
                <a:gd name="T22" fmla="*/ 24 w 128"/>
                <a:gd name="T23" fmla="*/ 168 h 176"/>
                <a:gd name="T24" fmla="*/ 8 w 128"/>
                <a:gd name="T25" fmla="*/ 152 h 176"/>
                <a:gd name="T26" fmla="*/ 8 w 128"/>
                <a:gd name="T27" fmla="*/ 24 h 176"/>
                <a:gd name="T28" fmla="*/ 24 w 128"/>
                <a:gd name="T29" fmla="*/ 8 h 176"/>
                <a:gd name="T30" fmla="*/ 104 w 128"/>
                <a:gd name="T31" fmla="*/ 8 h 176"/>
                <a:gd name="T32" fmla="*/ 119 w 128"/>
                <a:gd name="T33" fmla="*/ 24 h 176"/>
                <a:gd name="T34" fmla="*/ 119 w 128"/>
                <a:gd name="T35" fmla="*/ 152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8" h="176">
                  <a:moveTo>
                    <a:pt x="104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0" y="0"/>
                    <a:pt x="0" y="11"/>
                    <a:pt x="0" y="24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65"/>
                    <a:pt x="10" y="176"/>
                    <a:pt x="24" y="176"/>
                  </a:cubicBezTo>
                  <a:cubicBezTo>
                    <a:pt x="104" y="176"/>
                    <a:pt x="104" y="176"/>
                    <a:pt x="104" y="176"/>
                  </a:cubicBezTo>
                  <a:cubicBezTo>
                    <a:pt x="117" y="176"/>
                    <a:pt x="128" y="165"/>
                    <a:pt x="128" y="152"/>
                  </a:cubicBezTo>
                  <a:cubicBezTo>
                    <a:pt x="128" y="24"/>
                    <a:pt x="128" y="24"/>
                    <a:pt x="128" y="24"/>
                  </a:cubicBezTo>
                  <a:cubicBezTo>
                    <a:pt x="128" y="11"/>
                    <a:pt x="117" y="0"/>
                    <a:pt x="104" y="0"/>
                  </a:cubicBezTo>
                  <a:close/>
                  <a:moveTo>
                    <a:pt x="119" y="152"/>
                  </a:moveTo>
                  <a:cubicBezTo>
                    <a:pt x="119" y="161"/>
                    <a:pt x="112" y="168"/>
                    <a:pt x="104" y="168"/>
                  </a:cubicBezTo>
                  <a:cubicBezTo>
                    <a:pt x="24" y="168"/>
                    <a:pt x="24" y="168"/>
                    <a:pt x="24" y="168"/>
                  </a:cubicBezTo>
                  <a:cubicBezTo>
                    <a:pt x="15" y="168"/>
                    <a:pt x="8" y="161"/>
                    <a:pt x="8" y="152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15"/>
                    <a:pt x="15" y="8"/>
                    <a:pt x="24" y="8"/>
                  </a:cubicBezTo>
                  <a:cubicBezTo>
                    <a:pt x="104" y="8"/>
                    <a:pt x="104" y="8"/>
                    <a:pt x="104" y="8"/>
                  </a:cubicBezTo>
                  <a:cubicBezTo>
                    <a:pt x="112" y="8"/>
                    <a:pt x="119" y="15"/>
                    <a:pt x="119" y="24"/>
                  </a:cubicBezTo>
                  <a:lnTo>
                    <a:pt x="119" y="1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55689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云形 22"/>
          <p:cNvSpPr/>
          <p:nvPr/>
        </p:nvSpPr>
        <p:spPr bwMode="auto">
          <a:xfrm>
            <a:off x="9085714" y="3049951"/>
            <a:ext cx="2158858" cy="1536111"/>
          </a:xfrm>
          <a:prstGeom prst="cloud">
            <a:avLst/>
          </a:prstGeom>
          <a:noFill/>
          <a:ln w="9525" cap="flat" cmpd="sng" algn="ctr">
            <a:solidFill>
              <a:srgbClr val="84D0A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n-lt"/>
                <a:cs typeface="+mn-ea"/>
                <a:sym typeface="+mn-lt"/>
              </a:rPr>
              <a:t>镜像与实例交互流程 </a:t>
            </a:r>
            <a:r>
              <a:rPr lang="en-US" altLang="zh-CN" dirty="0" smtClean="0">
                <a:latin typeface="+mn-lt"/>
                <a:cs typeface="+mn-ea"/>
                <a:sym typeface="+mn-lt"/>
              </a:rPr>
              <a:t>- 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实例从镜像启动</a:t>
            </a:r>
          </a:p>
        </p:txBody>
      </p:sp>
      <p:grpSp>
        <p:nvGrpSpPr>
          <p:cNvPr id="25" name="组合 24"/>
          <p:cNvGrpSpPr/>
          <p:nvPr/>
        </p:nvGrpSpPr>
        <p:grpSpPr>
          <a:xfrm>
            <a:off x="9378689" y="3580869"/>
            <a:ext cx="348772" cy="472201"/>
            <a:chOff x="12787313" y="-376238"/>
            <a:chExt cx="488950" cy="661988"/>
          </a:xfrm>
          <a:solidFill>
            <a:srgbClr val="F66F6A"/>
          </a:solidFill>
        </p:grpSpPr>
        <p:sp>
          <p:nvSpPr>
            <p:cNvPr id="36" name="Oval 31"/>
            <p:cNvSpPr>
              <a:spLocks noChangeArrowheads="1"/>
            </p:cNvSpPr>
            <p:nvPr/>
          </p:nvSpPr>
          <p:spPr bwMode="auto">
            <a:xfrm>
              <a:off x="12857163" y="-307975"/>
              <a:ext cx="44450" cy="444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7" name="Oval 32"/>
            <p:cNvSpPr>
              <a:spLocks noChangeArrowheads="1"/>
            </p:cNvSpPr>
            <p:nvPr/>
          </p:nvSpPr>
          <p:spPr bwMode="auto">
            <a:xfrm>
              <a:off x="13173076" y="-307975"/>
              <a:ext cx="46038" cy="444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8" name="Freeform 33"/>
            <p:cNvSpPr>
              <a:spLocks noEditPoints="1"/>
            </p:cNvSpPr>
            <p:nvPr/>
          </p:nvSpPr>
          <p:spPr bwMode="auto">
            <a:xfrm>
              <a:off x="12901613" y="-136525"/>
              <a:ext cx="260350" cy="188913"/>
            </a:xfrm>
            <a:custGeom>
              <a:avLst/>
              <a:gdLst>
                <a:gd name="T0" fmla="*/ 51 w 68"/>
                <a:gd name="T1" fmla="*/ 13 h 50"/>
                <a:gd name="T2" fmla="*/ 34 w 68"/>
                <a:gd name="T3" fmla="*/ 0 h 50"/>
                <a:gd name="T4" fmla="*/ 16 w 68"/>
                <a:gd name="T5" fmla="*/ 13 h 50"/>
                <a:gd name="T6" fmla="*/ 0 w 68"/>
                <a:gd name="T7" fmla="*/ 31 h 50"/>
                <a:gd name="T8" fmla="*/ 18 w 68"/>
                <a:gd name="T9" fmla="*/ 50 h 50"/>
                <a:gd name="T10" fmla="*/ 49 w 68"/>
                <a:gd name="T11" fmla="*/ 50 h 50"/>
                <a:gd name="T12" fmla="*/ 68 w 68"/>
                <a:gd name="T13" fmla="*/ 31 h 50"/>
                <a:gd name="T14" fmla="*/ 51 w 68"/>
                <a:gd name="T15" fmla="*/ 13 h 50"/>
                <a:gd name="T16" fmla="*/ 49 w 68"/>
                <a:gd name="T17" fmla="*/ 46 h 50"/>
                <a:gd name="T18" fmla="*/ 18 w 68"/>
                <a:gd name="T19" fmla="*/ 46 h 50"/>
                <a:gd name="T20" fmla="*/ 4 w 68"/>
                <a:gd name="T21" fmla="*/ 31 h 50"/>
                <a:gd name="T22" fmla="*/ 17 w 68"/>
                <a:gd name="T23" fmla="*/ 17 h 50"/>
                <a:gd name="T24" fmla="*/ 20 w 68"/>
                <a:gd name="T25" fmla="*/ 14 h 50"/>
                <a:gd name="T26" fmla="*/ 34 w 68"/>
                <a:gd name="T27" fmla="*/ 4 h 50"/>
                <a:gd name="T28" fmla="*/ 47 w 68"/>
                <a:gd name="T29" fmla="*/ 14 h 50"/>
                <a:gd name="T30" fmla="*/ 51 w 68"/>
                <a:gd name="T31" fmla="*/ 17 h 50"/>
                <a:gd name="T32" fmla="*/ 64 w 68"/>
                <a:gd name="T33" fmla="*/ 31 h 50"/>
                <a:gd name="T34" fmla="*/ 49 w 68"/>
                <a:gd name="T35" fmla="*/ 4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8" h="50">
                  <a:moveTo>
                    <a:pt x="51" y="13"/>
                  </a:moveTo>
                  <a:cubicBezTo>
                    <a:pt x="49" y="5"/>
                    <a:pt x="42" y="0"/>
                    <a:pt x="34" y="0"/>
                  </a:cubicBezTo>
                  <a:cubicBezTo>
                    <a:pt x="25" y="0"/>
                    <a:pt x="19" y="5"/>
                    <a:pt x="16" y="13"/>
                  </a:cubicBezTo>
                  <a:cubicBezTo>
                    <a:pt x="7" y="14"/>
                    <a:pt x="0" y="21"/>
                    <a:pt x="0" y="31"/>
                  </a:cubicBezTo>
                  <a:cubicBezTo>
                    <a:pt x="0" y="41"/>
                    <a:pt x="8" y="50"/>
                    <a:pt x="18" y="50"/>
                  </a:cubicBezTo>
                  <a:cubicBezTo>
                    <a:pt x="49" y="50"/>
                    <a:pt x="49" y="50"/>
                    <a:pt x="49" y="50"/>
                  </a:cubicBezTo>
                  <a:cubicBezTo>
                    <a:pt x="59" y="50"/>
                    <a:pt x="68" y="41"/>
                    <a:pt x="68" y="31"/>
                  </a:cubicBezTo>
                  <a:cubicBezTo>
                    <a:pt x="68" y="21"/>
                    <a:pt x="60" y="14"/>
                    <a:pt x="51" y="13"/>
                  </a:cubicBezTo>
                  <a:close/>
                  <a:moveTo>
                    <a:pt x="49" y="46"/>
                  </a:moveTo>
                  <a:cubicBezTo>
                    <a:pt x="18" y="46"/>
                    <a:pt x="18" y="46"/>
                    <a:pt x="18" y="46"/>
                  </a:cubicBezTo>
                  <a:cubicBezTo>
                    <a:pt x="10" y="46"/>
                    <a:pt x="4" y="39"/>
                    <a:pt x="4" y="31"/>
                  </a:cubicBezTo>
                  <a:cubicBezTo>
                    <a:pt x="4" y="24"/>
                    <a:pt x="9" y="17"/>
                    <a:pt x="17" y="17"/>
                  </a:cubicBezTo>
                  <a:cubicBezTo>
                    <a:pt x="18" y="16"/>
                    <a:pt x="19" y="15"/>
                    <a:pt x="20" y="14"/>
                  </a:cubicBezTo>
                  <a:cubicBezTo>
                    <a:pt x="22" y="8"/>
                    <a:pt x="27" y="4"/>
                    <a:pt x="34" y="4"/>
                  </a:cubicBezTo>
                  <a:cubicBezTo>
                    <a:pt x="40" y="4"/>
                    <a:pt x="45" y="8"/>
                    <a:pt x="47" y="14"/>
                  </a:cubicBezTo>
                  <a:cubicBezTo>
                    <a:pt x="48" y="15"/>
                    <a:pt x="49" y="16"/>
                    <a:pt x="51" y="17"/>
                  </a:cubicBezTo>
                  <a:cubicBezTo>
                    <a:pt x="58" y="17"/>
                    <a:pt x="64" y="24"/>
                    <a:pt x="64" y="31"/>
                  </a:cubicBezTo>
                  <a:cubicBezTo>
                    <a:pt x="64" y="39"/>
                    <a:pt x="57" y="46"/>
                    <a:pt x="49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9" name="Freeform 34"/>
            <p:cNvSpPr>
              <a:spLocks noEditPoints="1"/>
            </p:cNvSpPr>
            <p:nvPr/>
          </p:nvSpPr>
          <p:spPr bwMode="auto">
            <a:xfrm>
              <a:off x="12787313" y="-376238"/>
              <a:ext cx="488950" cy="661988"/>
            </a:xfrm>
            <a:custGeom>
              <a:avLst/>
              <a:gdLst>
                <a:gd name="T0" fmla="*/ 104 w 128"/>
                <a:gd name="T1" fmla="*/ 0 h 176"/>
                <a:gd name="T2" fmla="*/ 24 w 128"/>
                <a:gd name="T3" fmla="*/ 0 h 176"/>
                <a:gd name="T4" fmla="*/ 0 w 128"/>
                <a:gd name="T5" fmla="*/ 24 h 176"/>
                <a:gd name="T6" fmla="*/ 0 w 128"/>
                <a:gd name="T7" fmla="*/ 152 h 176"/>
                <a:gd name="T8" fmla="*/ 24 w 128"/>
                <a:gd name="T9" fmla="*/ 176 h 176"/>
                <a:gd name="T10" fmla="*/ 104 w 128"/>
                <a:gd name="T11" fmla="*/ 176 h 176"/>
                <a:gd name="T12" fmla="*/ 128 w 128"/>
                <a:gd name="T13" fmla="*/ 152 h 176"/>
                <a:gd name="T14" fmla="*/ 128 w 128"/>
                <a:gd name="T15" fmla="*/ 24 h 176"/>
                <a:gd name="T16" fmla="*/ 104 w 128"/>
                <a:gd name="T17" fmla="*/ 0 h 176"/>
                <a:gd name="T18" fmla="*/ 119 w 128"/>
                <a:gd name="T19" fmla="*/ 152 h 176"/>
                <a:gd name="T20" fmla="*/ 104 w 128"/>
                <a:gd name="T21" fmla="*/ 168 h 176"/>
                <a:gd name="T22" fmla="*/ 24 w 128"/>
                <a:gd name="T23" fmla="*/ 168 h 176"/>
                <a:gd name="T24" fmla="*/ 8 w 128"/>
                <a:gd name="T25" fmla="*/ 152 h 176"/>
                <a:gd name="T26" fmla="*/ 8 w 128"/>
                <a:gd name="T27" fmla="*/ 24 h 176"/>
                <a:gd name="T28" fmla="*/ 24 w 128"/>
                <a:gd name="T29" fmla="*/ 8 h 176"/>
                <a:gd name="T30" fmla="*/ 104 w 128"/>
                <a:gd name="T31" fmla="*/ 8 h 176"/>
                <a:gd name="T32" fmla="*/ 119 w 128"/>
                <a:gd name="T33" fmla="*/ 24 h 176"/>
                <a:gd name="T34" fmla="*/ 119 w 128"/>
                <a:gd name="T35" fmla="*/ 152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8" h="176">
                  <a:moveTo>
                    <a:pt x="104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0" y="0"/>
                    <a:pt x="0" y="11"/>
                    <a:pt x="0" y="24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65"/>
                    <a:pt x="10" y="176"/>
                    <a:pt x="24" y="176"/>
                  </a:cubicBezTo>
                  <a:cubicBezTo>
                    <a:pt x="104" y="176"/>
                    <a:pt x="104" y="176"/>
                    <a:pt x="104" y="176"/>
                  </a:cubicBezTo>
                  <a:cubicBezTo>
                    <a:pt x="117" y="176"/>
                    <a:pt x="128" y="165"/>
                    <a:pt x="128" y="152"/>
                  </a:cubicBezTo>
                  <a:cubicBezTo>
                    <a:pt x="128" y="24"/>
                    <a:pt x="128" y="24"/>
                    <a:pt x="128" y="24"/>
                  </a:cubicBezTo>
                  <a:cubicBezTo>
                    <a:pt x="128" y="11"/>
                    <a:pt x="117" y="0"/>
                    <a:pt x="104" y="0"/>
                  </a:cubicBezTo>
                  <a:close/>
                  <a:moveTo>
                    <a:pt x="119" y="152"/>
                  </a:moveTo>
                  <a:cubicBezTo>
                    <a:pt x="119" y="161"/>
                    <a:pt x="112" y="168"/>
                    <a:pt x="104" y="168"/>
                  </a:cubicBezTo>
                  <a:cubicBezTo>
                    <a:pt x="24" y="168"/>
                    <a:pt x="24" y="168"/>
                    <a:pt x="24" y="168"/>
                  </a:cubicBezTo>
                  <a:cubicBezTo>
                    <a:pt x="15" y="168"/>
                    <a:pt x="8" y="161"/>
                    <a:pt x="8" y="152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15"/>
                    <a:pt x="15" y="8"/>
                    <a:pt x="24" y="8"/>
                  </a:cubicBezTo>
                  <a:cubicBezTo>
                    <a:pt x="104" y="8"/>
                    <a:pt x="104" y="8"/>
                    <a:pt x="104" y="8"/>
                  </a:cubicBezTo>
                  <a:cubicBezTo>
                    <a:pt x="112" y="8"/>
                    <a:pt x="119" y="15"/>
                    <a:pt x="119" y="24"/>
                  </a:cubicBezTo>
                  <a:lnTo>
                    <a:pt x="119" y="1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9990757" y="3582944"/>
            <a:ext cx="348772" cy="472201"/>
            <a:chOff x="12787313" y="-376238"/>
            <a:chExt cx="488950" cy="661988"/>
          </a:xfrm>
          <a:solidFill>
            <a:srgbClr val="84D0A2"/>
          </a:solidFill>
        </p:grpSpPr>
        <p:sp>
          <p:nvSpPr>
            <p:cNvPr id="32" name="Oval 31"/>
            <p:cNvSpPr>
              <a:spLocks noChangeArrowheads="1"/>
            </p:cNvSpPr>
            <p:nvPr/>
          </p:nvSpPr>
          <p:spPr bwMode="auto">
            <a:xfrm>
              <a:off x="12857163" y="-307975"/>
              <a:ext cx="44450" cy="444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3" name="Oval 32"/>
            <p:cNvSpPr>
              <a:spLocks noChangeArrowheads="1"/>
            </p:cNvSpPr>
            <p:nvPr/>
          </p:nvSpPr>
          <p:spPr bwMode="auto">
            <a:xfrm>
              <a:off x="13173076" y="-307975"/>
              <a:ext cx="46038" cy="444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4" name="Freeform 33"/>
            <p:cNvSpPr>
              <a:spLocks noEditPoints="1"/>
            </p:cNvSpPr>
            <p:nvPr/>
          </p:nvSpPr>
          <p:spPr bwMode="auto">
            <a:xfrm>
              <a:off x="12901613" y="-136525"/>
              <a:ext cx="260350" cy="188913"/>
            </a:xfrm>
            <a:custGeom>
              <a:avLst/>
              <a:gdLst>
                <a:gd name="T0" fmla="*/ 51 w 68"/>
                <a:gd name="T1" fmla="*/ 13 h 50"/>
                <a:gd name="T2" fmla="*/ 34 w 68"/>
                <a:gd name="T3" fmla="*/ 0 h 50"/>
                <a:gd name="T4" fmla="*/ 16 w 68"/>
                <a:gd name="T5" fmla="*/ 13 h 50"/>
                <a:gd name="T6" fmla="*/ 0 w 68"/>
                <a:gd name="T7" fmla="*/ 31 h 50"/>
                <a:gd name="T8" fmla="*/ 18 w 68"/>
                <a:gd name="T9" fmla="*/ 50 h 50"/>
                <a:gd name="T10" fmla="*/ 49 w 68"/>
                <a:gd name="T11" fmla="*/ 50 h 50"/>
                <a:gd name="T12" fmla="*/ 68 w 68"/>
                <a:gd name="T13" fmla="*/ 31 h 50"/>
                <a:gd name="T14" fmla="*/ 51 w 68"/>
                <a:gd name="T15" fmla="*/ 13 h 50"/>
                <a:gd name="T16" fmla="*/ 49 w 68"/>
                <a:gd name="T17" fmla="*/ 46 h 50"/>
                <a:gd name="T18" fmla="*/ 18 w 68"/>
                <a:gd name="T19" fmla="*/ 46 h 50"/>
                <a:gd name="T20" fmla="*/ 4 w 68"/>
                <a:gd name="T21" fmla="*/ 31 h 50"/>
                <a:gd name="T22" fmla="*/ 17 w 68"/>
                <a:gd name="T23" fmla="*/ 17 h 50"/>
                <a:gd name="T24" fmla="*/ 20 w 68"/>
                <a:gd name="T25" fmla="*/ 14 h 50"/>
                <a:gd name="T26" fmla="*/ 34 w 68"/>
                <a:gd name="T27" fmla="*/ 4 h 50"/>
                <a:gd name="T28" fmla="*/ 47 w 68"/>
                <a:gd name="T29" fmla="*/ 14 h 50"/>
                <a:gd name="T30" fmla="*/ 51 w 68"/>
                <a:gd name="T31" fmla="*/ 17 h 50"/>
                <a:gd name="T32" fmla="*/ 64 w 68"/>
                <a:gd name="T33" fmla="*/ 31 h 50"/>
                <a:gd name="T34" fmla="*/ 49 w 68"/>
                <a:gd name="T35" fmla="*/ 4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8" h="50">
                  <a:moveTo>
                    <a:pt x="51" y="13"/>
                  </a:moveTo>
                  <a:cubicBezTo>
                    <a:pt x="49" y="5"/>
                    <a:pt x="42" y="0"/>
                    <a:pt x="34" y="0"/>
                  </a:cubicBezTo>
                  <a:cubicBezTo>
                    <a:pt x="25" y="0"/>
                    <a:pt x="19" y="5"/>
                    <a:pt x="16" y="13"/>
                  </a:cubicBezTo>
                  <a:cubicBezTo>
                    <a:pt x="7" y="14"/>
                    <a:pt x="0" y="21"/>
                    <a:pt x="0" y="31"/>
                  </a:cubicBezTo>
                  <a:cubicBezTo>
                    <a:pt x="0" y="41"/>
                    <a:pt x="8" y="50"/>
                    <a:pt x="18" y="50"/>
                  </a:cubicBezTo>
                  <a:cubicBezTo>
                    <a:pt x="49" y="50"/>
                    <a:pt x="49" y="50"/>
                    <a:pt x="49" y="50"/>
                  </a:cubicBezTo>
                  <a:cubicBezTo>
                    <a:pt x="59" y="50"/>
                    <a:pt x="68" y="41"/>
                    <a:pt x="68" y="31"/>
                  </a:cubicBezTo>
                  <a:cubicBezTo>
                    <a:pt x="68" y="21"/>
                    <a:pt x="60" y="14"/>
                    <a:pt x="51" y="13"/>
                  </a:cubicBezTo>
                  <a:close/>
                  <a:moveTo>
                    <a:pt x="49" y="46"/>
                  </a:moveTo>
                  <a:cubicBezTo>
                    <a:pt x="18" y="46"/>
                    <a:pt x="18" y="46"/>
                    <a:pt x="18" y="46"/>
                  </a:cubicBezTo>
                  <a:cubicBezTo>
                    <a:pt x="10" y="46"/>
                    <a:pt x="4" y="39"/>
                    <a:pt x="4" y="31"/>
                  </a:cubicBezTo>
                  <a:cubicBezTo>
                    <a:pt x="4" y="24"/>
                    <a:pt x="9" y="17"/>
                    <a:pt x="17" y="17"/>
                  </a:cubicBezTo>
                  <a:cubicBezTo>
                    <a:pt x="18" y="16"/>
                    <a:pt x="19" y="15"/>
                    <a:pt x="20" y="14"/>
                  </a:cubicBezTo>
                  <a:cubicBezTo>
                    <a:pt x="22" y="8"/>
                    <a:pt x="27" y="4"/>
                    <a:pt x="34" y="4"/>
                  </a:cubicBezTo>
                  <a:cubicBezTo>
                    <a:pt x="40" y="4"/>
                    <a:pt x="45" y="8"/>
                    <a:pt x="47" y="14"/>
                  </a:cubicBezTo>
                  <a:cubicBezTo>
                    <a:pt x="48" y="15"/>
                    <a:pt x="49" y="16"/>
                    <a:pt x="51" y="17"/>
                  </a:cubicBezTo>
                  <a:cubicBezTo>
                    <a:pt x="58" y="17"/>
                    <a:pt x="64" y="24"/>
                    <a:pt x="64" y="31"/>
                  </a:cubicBezTo>
                  <a:cubicBezTo>
                    <a:pt x="64" y="39"/>
                    <a:pt x="57" y="46"/>
                    <a:pt x="49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5" name="Freeform 34"/>
            <p:cNvSpPr>
              <a:spLocks noEditPoints="1"/>
            </p:cNvSpPr>
            <p:nvPr/>
          </p:nvSpPr>
          <p:spPr bwMode="auto">
            <a:xfrm>
              <a:off x="12787313" y="-376238"/>
              <a:ext cx="488950" cy="661988"/>
            </a:xfrm>
            <a:custGeom>
              <a:avLst/>
              <a:gdLst>
                <a:gd name="T0" fmla="*/ 104 w 128"/>
                <a:gd name="T1" fmla="*/ 0 h 176"/>
                <a:gd name="T2" fmla="*/ 24 w 128"/>
                <a:gd name="T3" fmla="*/ 0 h 176"/>
                <a:gd name="T4" fmla="*/ 0 w 128"/>
                <a:gd name="T5" fmla="*/ 24 h 176"/>
                <a:gd name="T6" fmla="*/ 0 w 128"/>
                <a:gd name="T7" fmla="*/ 152 h 176"/>
                <a:gd name="T8" fmla="*/ 24 w 128"/>
                <a:gd name="T9" fmla="*/ 176 h 176"/>
                <a:gd name="T10" fmla="*/ 104 w 128"/>
                <a:gd name="T11" fmla="*/ 176 h 176"/>
                <a:gd name="T12" fmla="*/ 128 w 128"/>
                <a:gd name="T13" fmla="*/ 152 h 176"/>
                <a:gd name="T14" fmla="*/ 128 w 128"/>
                <a:gd name="T15" fmla="*/ 24 h 176"/>
                <a:gd name="T16" fmla="*/ 104 w 128"/>
                <a:gd name="T17" fmla="*/ 0 h 176"/>
                <a:gd name="T18" fmla="*/ 119 w 128"/>
                <a:gd name="T19" fmla="*/ 152 h 176"/>
                <a:gd name="T20" fmla="*/ 104 w 128"/>
                <a:gd name="T21" fmla="*/ 168 h 176"/>
                <a:gd name="T22" fmla="*/ 24 w 128"/>
                <a:gd name="T23" fmla="*/ 168 h 176"/>
                <a:gd name="T24" fmla="*/ 8 w 128"/>
                <a:gd name="T25" fmla="*/ 152 h 176"/>
                <a:gd name="T26" fmla="*/ 8 w 128"/>
                <a:gd name="T27" fmla="*/ 24 h 176"/>
                <a:gd name="T28" fmla="*/ 24 w 128"/>
                <a:gd name="T29" fmla="*/ 8 h 176"/>
                <a:gd name="T30" fmla="*/ 104 w 128"/>
                <a:gd name="T31" fmla="*/ 8 h 176"/>
                <a:gd name="T32" fmla="*/ 119 w 128"/>
                <a:gd name="T33" fmla="*/ 24 h 176"/>
                <a:gd name="T34" fmla="*/ 119 w 128"/>
                <a:gd name="T35" fmla="*/ 152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8" h="176">
                  <a:moveTo>
                    <a:pt x="104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0" y="0"/>
                    <a:pt x="0" y="11"/>
                    <a:pt x="0" y="24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65"/>
                    <a:pt x="10" y="176"/>
                    <a:pt x="24" y="176"/>
                  </a:cubicBezTo>
                  <a:cubicBezTo>
                    <a:pt x="104" y="176"/>
                    <a:pt x="104" y="176"/>
                    <a:pt x="104" y="176"/>
                  </a:cubicBezTo>
                  <a:cubicBezTo>
                    <a:pt x="117" y="176"/>
                    <a:pt x="128" y="165"/>
                    <a:pt x="128" y="152"/>
                  </a:cubicBezTo>
                  <a:cubicBezTo>
                    <a:pt x="128" y="24"/>
                    <a:pt x="128" y="24"/>
                    <a:pt x="128" y="24"/>
                  </a:cubicBezTo>
                  <a:cubicBezTo>
                    <a:pt x="128" y="11"/>
                    <a:pt x="117" y="0"/>
                    <a:pt x="104" y="0"/>
                  </a:cubicBezTo>
                  <a:close/>
                  <a:moveTo>
                    <a:pt x="119" y="152"/>
                  </a:moveTo>
                  <a:cubicBezTo>
                    <a:pt x="119" y="161"/>
                    <a:pt x="112" y="168"/>
                    <a:pt x="104" y="168"/>
                  </a:cubicBezTo>
                  <a:cubicBezTo>
                    <a:pt x="24" y="168"/>
                    <a:pt x="24" y="168"/>
                    <a:pt x="24" y="168"/>
                  </a:cubicBezTo>
                  <a:cubicBezTo>
                    <a:pt x="15" y="168"/>
                    <a:pt x="8" y="161"/>
                    <a:pt x="8" y="152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15"/>
                    <a:pt x="15" y="8"/>
                    <a:pt x="24" y="8"/>
                  </a:cubicBezTo>
                  <a:cubicBezTo>
                    <a:pt x="104" y="8"/>
                    <a:pt x="104" y="8"/>
                    <a:pt x="104" y="8"/>
                  </a:cubicBezTo>
                  <a:cubicBezTo>
                    <a:pt x="112" y="8"/>
                    <a:pt x="119" y="15"/>
                    <a:pt x="119" y="24"/>
                  </a:cubicBezTo>
                  <a:lnTo>
                    <a:pt x="119" y="1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10602825" y="3580868"/>
            <a:ext cx="348772" cy="472201"/>
            <a:chOff x="12787313" y="-376238"/>
            <a:chExt cx="488950" cy="661988"/>
          </a:xfrm>
          <a:solidFill>
            <a:srgbClr val="84D0A2"/>
          </a:solidFill>
        </p:grpSpPr>
        <p:sp>
          <p:nvSpPr>
            <p:cNvPr id="28" name="Oval 31"/>
            <p:cNvSpPr>
              <a:spLocks noChangeArrowheads="1"/>
            </p:cNvSpPr>
            <p:nvPr/>
          </p:nvSpPr>
          <p:spPr bwMode="auto">
            <a:xfrm>
              <a:off x="12857163" y="-307975"/>
              <a:ext cx="44450" cy="444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9" name="Oval 32"/>
            <p:cNvSpPr>
              <a:spLocks noChangeArrowheads="1"/>
            </p:cNvSpPr>
            <p:nvPr/>
          </p:nvSpPr>
          <p:spPr bwMode="auto">
            <a:xfrm>
              <a:off x="13173076" y="-307975"/>
              <a:ext cx="46038" cy="444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0" name="Freeform 33"/>
            <p:cNvSpPr>
              <a:spLocks noEditPoints="1"/>
            </p:cNvSpPr>
            <p:nvPr/>
          </p:nvSpPr>
          <p:spPr bwMode="auto">
            <a:xfrm>
              <a:off x="12901613" y="-136525"/>
              <a:ext cx="260350" cy="188913"/>
            </a:xfrm>
            <a:custGeom>
              <a:avLst/>
              <a:gdLst>
                <a:gd name="T0" fmla="*/ 51 w 68"/>
                <a:gd name="T1" fmla="*/ 13 h 50"/>
                <a:gd name="T2" fmla="*/ 34 w 68"/>
                <a:gd name="T3" fmla="*/ 0 h 50"/>
                <a:gd name="T4" fmla="*/ 16 w 68"/>
                <a:gd name="T5" fmla="*/ 13 h 50"/>
                <a:gd name="T6" fmla="*/ 0 w 68"/>
                <a:gd name="T7" fmla="*/ 31 h 50"/>
                <a:gd name="T8" fmla="*/ 18 w 68"/>
                <a:gd name="T9" fmla="*/ 50 h 50"/>
                <a:gd name="T10" fmla="*/ 49 w 68"/>
                <a:gd name="T11" fmla="*/ 50 h 50"/>
                <a:gd name="T12" fmla="*/ 68 w 68"/>
                <a:gd name="T13" fmla="*/ 31 h 50"/>
                <a:gd name="T14" fmla="*/ 51 w 68"/>
                <a:gd name="T15" fmla="*/ 13 h 50"/>
                <a:gd name="T16" fmla="*/ 49 w 68"/>
                <a:gd name="T17" fmla="*/ 46 h 50"/>
                <a:gd name="T18" fmla="*/ 18 w 68"/>
                <a:gd name="T19" fmla="*/ 46 h 50"/>
                <a:gd name="T20" fmla="*/ 4 w 68"/>
                <a:gd name="T21" fmla="*/ 31 h 50"/>
                <a:gd name="T22" fmla="*/ 17 w 68"/>
                <a:gd name="T23" fmla="*/ 17 h 50"/>
                <a:gd name="T24" fmla="*/ 20 w 68"/>
                <a:gd name="T25" fmla="*/ 14 h 50"/>
                <a:gd name="T26" fmla="*/ 34 w 68"/>
                <a:gd name="T27" fmla="*/ 4 h 50"/>
                <a:gd name="T28" fmla="*/ 47 w 68"/>
                <a:gd name="T29" fmla="*/ 14 h 50"/>
                <a:gd name="T30" fmla="*/ 51 w 68"/>
                <a:gd name="T31" fmla="*/ 17 h 50"/>
                <a:gd name="T32" fmla="*/ 64 w 68"/>
                <a:gd name="T33" fmla="*/ 31 h 50"/>
                <a:gd name="T34" fmla="*/ 49 w 68"/>
                <a:gd name="T35" fmla="*/ 4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8" h="50">
                  <a:moveTo>
                    <a:pt x="51" y="13"/>
                  </a:moveTo>
                  <a:cubicBezTo>
                    <a:pt x="49" y="5"/>
                    <a:pt x="42" y="0"/>
                    <a:pt x="34" y="0"/>
                  </a:cubicBezTo>
                  <a:cubicBezTo>
                    <a:pt x="25" y="0"/>
                    <a:pt x="19" y="5"/>
                    <a:pt x="16" y="13"/>
                  </a:cubicBezTo>
                  <a:cubicBezTo>
                    <a:pt x="7" y="14"/>
                    <a:pt x="0" y="21"/>
                    <a:pt x="0" y="31"/>
                  </a:cubicBezTo>
                  <a:cubicBezTo>
                    <a:pt x="0" y="41"/>
                    <a:pt x="8" y="50"/>
                    <a:pt x="18" y="50"/>
                  </a:cubicBezTo>
                  <a:cubicBezTo>
                    <a:pt x="49" y="50"/>
                    <a:pt x="49" y="50"/>
                    <a:pt x="49" y="50"/>
                  </a:cubicBezTo>
                  <a:cubicBezTo>
                    <a:pt x="59" y="50"/>
                    <a:pt x="68" y="41"/>
                    <a:pt x="68" y="31"/>
                  </a:cubicBezTo>
                  <a:cubicBezTo>
                    <a:pt x="68" y="21"/>
                    <a:pt x="60" y="14"/>
                    <a:pt x="51" y="13"/>
                  </a:cubicBezTo>
                  <a:close/>
                  <a:moveTo>
                    <a:pt x="49" y="46"/>
                  </a:moveTo>
                  <a:cubicBezTo>
                    <a:pt x="18" y="46"/>
                    <a:pt x="18" y="46"/>
                    <a:pt x="18" y="46"/>
                  </a:cubicBezTo>
                  <a:cubicBezTo>
                    <a:pt x="10" y="46"/>
                    <a:pt x="4" y="39"/>
                    <a:pt x="4" y="31"/>
                  </a:cubicBezTo>
                  <a:cubicBezTo>
                    <a:pt x="4" y="24"/>
                    <a:pt x="9" y="17"/>
                    <a:pt x="17" y="17"/>
                  </a:cubicBezTo>
                  <a:cubicBezTo>
                    <a:pt x="18" y="16"/>
                    <a:pt x="19" y="15"/>
                    <a:pt x="20" y="14"/>
                  </a:cubicBezTo>
                  <a:cubicBezTo>
                    <a:pt x="22" y="8"/>
                    <a:pt x="27" y="4"/>
                    <a:pt x="34" y="4"/>
                  </a:cubicBezTo>
                  <a:cubicBezTo>
                    <a:pt x="40" y="4"/>
                    <a:pt x="45" y="8"/>
                    <a:pt x="47" y="14"/>
                  </a:cubicBezTo>
                  <a:cubicBezTo>
                    <a:pt x="48" y="15"/>
                    <a:pt x="49" y="16"/>
                    <a:pt x="51" y="17"/>
                  </a:cubicBezTo>
                  <a:cubicBezTo>
                    <a:pt x="58" y="17"/>
                    <a:pt x="64" y="24"/>
                    <a:pt x="64" y="31"/>
                  </a:cubicBezTo>
                  <a:cubicBezTo>
                    <a:pt x="64" y="39"/>
                    <a:pt x="57" y="46"/>
                    <a:pt x="49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1" name="Freeform 34"/>
            <p:cNvSpPr>
              <a:spLocks noEditPoints="1"/>
            </p:cNvSpPr>
            <p:nvPr/>
          </p:nvSpPr>
          <p:spPr bwMode="auto">
            <a:xfrm>
              <a:off x="12787313" y="-376238"/>
              <a:ext cx="488950" cy="661988"/>
            </a:xfrm>
            <a:custGeom>
              <a:avLst/>
              <a:gdLst>
                <a:gd name="T0" fmla="*/ 104 w 128"/>
                <a:gd name="T1" fmla="*/ 0 h 176"/>
                <a:gd name="T2" fmla="*/ 24 w 128"/>
                <a:gd name="T3" fmla="*/ 0 h 176"/>
                <a:gd name="T4" fmla="*/ 0 w 128"/>
                <a:gd name="T5" fmla="*/ 24 h 176"/>
                <a:gd name="T6" fmla="*/ 0 w 128"/>
                <a:gd name="T7" fmla="*/ 152 h 176"/>
                <a:gd name="T8" fmla="*/ 24 w 128"/>
                <a:gd name="T9" fmla="*/ 176 h 176"/>
                <a:gd name="T10" fmla="*/ 104 w 128"/>
                <a:gd name="T11" fmla="*/ 176 h 176"/>
                <a:gd name="T12" fmla="*/ 128 w 128"/>
                <a:gd name="T13" fmla="*/ 152 h 176"/>
                <a:gd name="T14" fmla="*/ 128 w 128"/>
                <a:gd name="T15" fmla="*/ 24 h 176"/>
                <a:gd name="T16" fmla="*/ 104 w 128"/>
                <a:gd name="T17" fmla="*/ 0 h 176"/>
                <a:gd name="T18" fmla="*/ 119 w 128"/>
                <a:gd name="T19" fmla="*/ 152 h 176"/>
                <a:gd name="T20" fmla="*/ 104 w 128"/>
                <a:gd name="T21" fmla="*/ 168 h 176"/>
                <a:gd name="T22" fmla="*/ 24 w 128"/>
                <a:gd name="T23" fmla="*/ 168 h 176"/>
                <a:gd name="T24" fmla="*/ 8 w 128"/>
                <a:gd name="T25" fmla="*/ 152 h 176"/>
                <a:gd name="T26" fmla="*/ 8 w 128"/>
                <a:gd name="T27" fmla="*/ 24 h 176"/>
                <a:gd name="T28" fmla="*/ 24 w 128"/>
                <a:gd name="T29" fmla="*/ 8 h 176"/>
                <a:gd name="T30" fmla="*/ 104 w 128"/>
                <a:gd name="T31" fmla="*/ 8 h 176"/>
                <a:gd name="T32" fmla="*/ 119 w 128"/>
                <a:gd name="T33" fmla="*/ 24 h 176"/>
                <a:gd name="T34" fmla="*/ 119 w 128"/>
                <a:gd name="T35" fmla="*/ 152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8" h="176">
                  <a:moveTo>
                    <a:pt x="104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0" y="0"/>
                    <a:pt x="0" y="11"/>
                    <a:pt x="0" y="24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65"/>
                    <a:pt x="10" y="176"/>
                    <a:pt x="24" y="176"/>
                  </a:cubicBezTo>
                  <a:cubicBezTo>
                    <a:pt x="104" y="176"/>
                    <a:pt x="104" y="176"/>
                    <a:pt x="104" y="176"/>
                  </a:cubicBezTo>
                  <a:cubicBezTo>
                    <a:pt x="117" y="176"/>
                    <a:pt x="128" y="165"/>
                    <a:pt x="128" y="152"/>
                  </a:cubicBezTo>
                  <a:cubicBezTo>
                    <a:pt x="128" y="24"/>
                    <a:pt x="128" y="24"/>
                    <a:pt x="128" y="24"/>
                  </a:cubicBezTo>
                  <a:cubicBezTo>
                    <a:pt x="128" y="11"/>
                    <a:pt x="117" y="0"/>
                    <a:pt x="104" y="0"/>
                  </a:cubicBezTo>
                  <a:close/>
                  <a:moveTo>
                    <a:pt x="119" y="152"/>
                  </a:moveTo>
                  <a:cubicBezTo>
                    <a:pt x="119" y="161"/>
                    <a:pt x="112" y="168"/>
                    <a:pt x="104" y="168"/>
                  </a:cubicBezTo>
                  <a:cubicBezTo>
                    <a:pt x="24" y="168"/>
                    <a:pt x="24" y="168"/>
                    <a:pt x="24" y="168"/>
                  </a:cubicBezTo>
                  <a:cubicBezTo>
                    <a:pt x="15" y="168"/>
                    <a:pt x="8" y="161"/>
                    <a:pt x="8" y="152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15"/>
                    <a:pt x="15" y="8"/>
                    <a:pt x="24" y="8"/>
                  </a:cubicBezTo>
                  <a:cubicBezTo>
                    <a:pt x="104" y="8"/>
                    <a:pt x="104" y="8"/>
                    <a:pt x="104" y="8"/>
                  </a:cubicBezTo>
                  <a:cubicBezTo>
                    <a:pt x="112" y="8"/>
                    <a:pt x="119" y="15"/>
                    <a:pt x="119" y="24"/>
                  </a:cubicBezTo>
                  <a:lnTo>
                    <a:pt x="119" y="1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41" name="组合 18397"/>
          <p:cNvGrpSpPr/>
          <p:nvPr/>
        </p:nvGrpSpPr>
        <p:grpSpPr>
          <a:xfrm>
            <a:off x="4777784" y="3863701"/>
            <a:ext cx="2650364" cy="711042"/>
            <a:chOff x="2449513" y="1096964"/>
            <a:chExt cx="650875" cy="130175"/>
          </a:xfrm>
          <a:solidFill>
            <a:srgbClr val="8B9DB1"/>
          </a:solidFill>
        </p:grpSpPr>
        <p:sp>
          <p:nvSpPr>
            <p:cNvPr id="48" name="Freeform 204"/>
            <p:cNvSpPr>
              <a:spLocks/>
            </p:cNvSpPr>
            <p:nvPr/>
          </p:nvSpPr>
          <p:spPr bwMode="auto">
            <a:xfrm>
              <a:off x="2449513" y="1096964"/>
              <a:ext cx="79375" cy="117475"/>
            </a:xfrm>
            <a:custGeom>
              <a:avLst/>
              <a:gdLst>
                <a:gd name="T0" fmla="*/ 84 w 94"/>
                <a:gd name="T1" fmla="*/ 137 h 137"/>
                <a:gd name="T2" fmla="*/ 84 w 94"/>
                <a:gd name="T3" fmla="*/ 137 h 137"/>
                <a:gd name="T4" fmla="*/ 21 w 94"/>
                <a:gd name="T5" fmla="*/ 137 h 137"/>
                <a:gd name="T6" fmla="*/ 0 w 94"/>
                <a:gd name="T7" fmla="*/ 116 h 137"/>
                <a:gd name="T8" fmla="*/ 0 w 94"/>
                <a:gd name="T9" fmla="*/ 21 h 137"/>
                <a:gd name="T10" fmla="*/ 21 w 94"/>
                <a:gd name="T11" fmla="*/ 0 h 137"/>
                <a:gd name="T12" fmla="*/ 84 w 94"/>
                <a:gd name="T13" fmla="*/ 0 h 137"/>
                <a:gd name="T14" fmla="*/ 94 w 94"/>
                <a:gd name="T15" fmla="*/ 10 h 137"/>
                <a:gd name="T16" fmla="*/ 84 w 94"/>
                <a:gd name="T17" fmla="*/ 20 h 137"/>
                <a:gd name="T18" fmla="*/ 21 w 94"/>
                <a:gd name="T19" fmla="*/ 20 h 137"/>
                <a:gd name="T20" fmla="*/ 20 w 94"/>
                <a:gd name="T21" fmla="*/ 21 h 137"/>
                <a:gd name="T22" fmla="*/ 20 w 94"/>
                <a:gd name="T23" fmla="*/ 116 h 137"/>
                <a:gd name="T24" fmla="*/ 21 w 94"/>
                <a:gd name="T25" fmla="*/ 117 h 137"/>
                <a:gd name="T26" fmla="*/ 84 w 94"/>
                <a:gd name="T27" fmla="*/ 117 h 137"/>
                <a:gd name="T28" fmla="*/ 94 w 94"/>
                <a:gd name="T29" fmla="*/ 127 h 137"/>
                <a:gd name="T30" fmla="*/ 84 w 94"/>
                <a:gd name="T31" fmla="*/ 13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4" h="137">
                  <a:moveTo>
                    <a:pt x="84" y="137"/>
                  </a:moveTo>
                  <a:lnTo>
                    <a:pt x="84" y="137"/>
                  </a:lnTo>
                  <a:lnTo>
                    <a:pt x="21" y="137"/>
                  </a:lnTo>
                  <a:cubicBezTo>
                    <a:pt x="10" y="137"/>
                    <a:pt x="0" y="127"/>
                    <a:pt x="0" y="116"/>
                  </a:cubicBezTo>
                  <a:lnTo>
                    <a:pt x="0" y="21"/>
                  </a:lnTo>
                  <a:cubicBezTo>
                    <a:pt x="0" y="10"/>
                    <a:pt x="10" y="0"/>
                    <a:pt x="21" y="0"/>
                  </a:cubicBezTo>
                  <a:lnTo>
                    <a:pt x="84" y="0"/>
                  </a:lnTo>
                  <a:cubicBezTo>
                    <a:pt x="90" y="0"/>
                    <a:pt x="94" y="5"/>
                    <a:pt x="94" y="10"/>
                  </a:cubicBezTo>
                  <a:cubicBezTo>
                    <a:pt x="94" y="15"/>
                    <a:pt x="90" y="20"/>
                    <a:pt x="84" y="20"/>
                  </a:cubicBezTo>
                  <a:lnTo>
                    <a:pt x="21" y="20"/>
                  </a:lnTo>
                  <a:cubicBezTo>
                    <a:pt x="21" y="20"/>
                    <a:pt x="20" y="20"/>
                    <a:pt x="20" y="21"/>
                  </a:cubicBezTo>
                  <a:lnTo>
                    <a:pt x="20" y="116"/>
                  </a:lnTo>
                  <a:cubicBezTo>
                    <a:pt x="20" y="116"/>
                    <a:pt x="21" y="117"/>
                    <a:pt x="21" y="117"/>
                  </a:cubicBezTo>
                  <a:lnTo>
                    <a:pt x="84" y="117"/>
                  </a:lnTo>
                  <a:cubicBezTo>
                    <a:pt x="90" y="117"/>
                    <a:pt x="94" y="121"/>
                    <a:pt x="94" y="127"/>
                  </a:cubicBezTo>
                  <a:cubicBezTo>
                    <a:pt x="94" y="132"/>
                    <a:pt x="90" y="137"/>
                    <a:pt x="84" y="13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9" name="Freeform 205"/>
            <p:cNvSpPr>
              <a:spLocks/>
            </p:cNvSpPr>
            <p:nvPr/>
          </p:nvSpPr>
          <p:spPr bwMode="auto">
            <a:xfrm>
              <a:off x="3005138" y="1096964"/>
              <a:ext cx="95250" cy="117475"/>
            </a:xfrm>
            <a:custGeom>
              <a:avLst/>
              <a:gdLst>
                <a:gd name="T0" fmla="*/ 91 w 112"/>
                <a:gd name="T1" fmla="*/ 137 h 137"/>
                <a:gd name="T2" fmla="*/ 91 w 112"/>
                <a:gd name="T3" fmla="*/ 137 h 137"/>
                <a:gd name="T4" fmla="*/ 10 w 112"/>
                <a:gd name="T5" fmla="*/ 137 h 137"/>
                <a:gd name="T6" fmla="*/ 0 w 112"/>
                <a:gd name="T7" fmla="*/ 127 h 137"/>
                <a:gd name="T8" fmla="*/ 10 w 112"/>
                <a:gd name="T9" fmla="*/ 117 h 137"/>
                <a:gd name="T10" fmla="*/ 91 w 112"/>
                <a:gd name="T11" fmla="*/ 117 h 137"/>
                <a:gd name="T12" fmla="*/ 92 w 112"/>
                <a:gd name="T13" fmla="*/ 116 h 137"/>
                <a:gd name="T14" fmla="*/ 92 w 112"/>
                <a:gd name="T15" fmla="*/ 21 h 137"/>
                <a:gd name="T16" fmla="*/ 91 w 112"/>
                <a:gd name="T17" fmla="*/ 20 h 137"/>
                <a:gd name="T18" fmla="*/ 17 w 112"/>
                <a:gd name="T19" fmla="*/ 20 h 137"/>
                <a:gd name="T20" fmla="*/ 7 w 112"/>
                <a:gd name="T21" fmla="*/ 10 h 137"/>
                <a:gd name="T22" fmla="*/ 17 w 112"/>
                <a:gd name="T23" fmla="*/ 0 h 137"/>
                <a:gd name="T24" fmla="*/ 91 w 112"/>
                <a:gd name="T25" fmla="*/ 0 h 137"/>
                <a:gd name="T26" fmla="*/ 112 w 112"/>
                <a:gd name="T27" fmla="*/ 21 h 137"/>
                <a:gd name="T28" fmla="*/ 112 w 112"/>
                <a:gd name="T29" fmla="*/ 116 h 137"/>
                <a:gd name="T30" fmla="*/ 91 w 112"/>
                <a:gd name="T31" fmla="*/ 13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2" h="137">
                  <a:moveTo>
                    <a:pt x="91" y="137"/>
                  </a:moveTo>
                  <a:lnTo>
                    <a:pt x="91" y="137"/>
                  </a:lnTo>
                  <a:lnTo>
                    <a:pt x="10" y="137"/>
                  </a:lnTo>
                  <a:cubicBezTo>
                    <a:pt x="4" y="137"/>
                    <a:pt x="0" y="132"/>
                    <a:pt x="0" y="127"/>
                  </a:cubicBezTo>
                  <a:cubicBezTo>
                    <a:pt x="0" y="121"/>
                    <a:pt x="4" y="117"/>
                    <a:pt x="10" y="117"/>
                  </a:cubicBezTo>
                  <a:lnTo>
                    <a:pt x="91" y="117"/>
                  </a:lnTo>
                  <a:cubicBezTo>
                    <a:pt x="92" y="117"/>
                    <a:pt x="92" y="116"/>
                    <a:pt x="92" y="116"/>
                  </a:cubicBezTo>
                  <a:lnTo>
                    <a:pt x="92" y="21"/>
                  </a:lnTo>
                  <a:cubicBezTo>
                    <a:pt x="92" y="20"/>
                    <a:pt x="92" y="20"/>
                    <a:pt x="91" y="20"/>
                  </a:cubicBezTo>
                  <a:lnTo>
                    <a:pt x="17" y="20"/>
                  </a:lnTo>
                  <a:cubicBezTo>
                    <a:pt x="11" y="20"/>
                    <a:pt x="7" y="15"/>
                    <a:pt x="7" y="10"/>
                  </a:cubicBezTo>
                  <a:cubicBezTo>
                    <a:pt x="7" y="5"/>
                    <a:pt x="11" y="0"/>
                    <a:pt x="17" y="0"/>
                  </a:cubicBezTo>
                  <a:lnTo>
                    <a:pt x="91" y="0"/>
                  </a:lnTo>
                  <a:cubicBezTo>
                    <a:pt x="102" y="0"/>
                    <a:pt x="112" y="10"/>
                    <a:pt x="112" y="21"/>
                  </a:cubicBezTo>
                  <a:lnTo>
                    <a:pt x="112" y="116"/>
                  </a:lnTo>
                  <a:cubicBezTo>
                    <a:pt x="112" y="127"/>
                    <a:pt x="102" y="137"/>
                    <a:pt x="91" y="13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0" name="Freeform 206"/>
            <p:cNvSpPr>
              <a:spLocks/>
            </p:cNvSpPr>
            <p:nvPr/>
          </p:nvSpPr>
          <p:spPr bwMode="auto">
            <a:xfrm>
              <a:off x="2944813" y="1196976"/>
              <a:ext cx="93663" cy="17463"/>
            </a:xfrm>
            <a:custGeom>
              <a:avLst/>
              <a:gdLst>
                <a:gd name="T0" fmla="*/ 99 w 109"/>
                <a:gd name="T1" fmla="*/ 20 h 20"/>
                <a:gd name="T2" fmla="*/ 99 w 109"/>
                <a:gd name="T3" fmla="*/ 20 h 20"/>
                <a:gd name="T4" fmla="*/ 10 w 109"/>
                <a:gd name="T5" fmla="*/ 20 h 20"/>
                <a:gd name="T6" fmla="*/ 0 w 109"/>
                <a:gd name="T7" fmla="*/ 10 h 20"/>
                <a:gd name="T8" fmla="*/ 10 w 109"/>
                <a:gd name="T9" fmla="*/ 0 h 20"/>
                <a:gd name="T10" fmla="*/ 99 w 109"/>
                <a:gd name="T11" fmla="*/ 0 h 20"/>
                <a:gd name="T12" fmla="*/ 109 w 109"/>
                <a:gd name="T13" fmla="*/ 10 h 20"/>
                <a:gd name="T14" fmla="*/ 99 w 109"/>
                <a:gd name="T15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9" h="20">
                  <a:moveTo>
                    <a:pt x="99" y="20"/>
                  </a:moveTo>
                  <a:lnTo>
                    <a:pt x="99" y="20"/>
                  </a:lnTo>
                  <a:lnTo>
                    <a:pt x="10" y="20"/>
                  </a:lnTo>
                  <a:cubicBezTo>
                    <a:pt x="4" y="20"/>
                    <a:pt x="0" y="15"/>
                    <a:pt x="0" y="10"/>
                  </a:cubicBezTo>
                  <a:cubicBezTo>
                    <a:pt x="0" y="4"/>
                    <a:pt x="4" y="0"/>
                    <a:pt x="10" y="0"/>
                  </a:cubicBezTo>
                  <a:lnTo>
                    <a:pt x="99" y="0"/>
                  </a:lnTo>
                  <a:cubicBezTo>
                    <a:pt x="104" y="0"/>
                    <a:pt x="109" y="4"/>
                    <a:pt x="109" y="10"/>
                  </a:cubicBezTo>
                  <a:cubicBezTo>
                    <a:pt x="109" y="15"/>
                    <a:pt x="104" y="20"/>
                    <a:pt x="99" y="2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1" name="Freeform 207"/>
            <p:cNvSpPr>
              <a:spLocks/>
            </p:cNvSpPr>
            <p:nvPr/>
          </p:nvSpPr>
          <p:spPr bwMode="auto">
            <a:xfrm>
              <a:off x="2513013" y="1096964"/>
              <a:ext cx="525463" cy="17463"/>
            </a:xfrm>
            <a:custGeom>
              <a:avLst/>
              <a:gdLst>
                <a:gd name="T0" fmla="*/ 608 w 618"/>
                <a:gd name="T1" fmla="*/ 20 h 20"/>
                <a:gd name="T2" fmla="*/ 608 w 618"/>
                <a:gd name="T3" fmla="*/ 20 h 20"/>
                <a:gd name="T4" fmla="*/ 10 w 618"/>
                <a:gd name="T5" fmla="*/ 20 h 20"/>
                <a:gd name="T6" fmla="*/ 0 w 618"/>
                <a:gd name="T7" fmla="*/ 10 h 20"/>
                <a:gd name="T8" fmla="*/ 10 w 618"/>
                <a:gd name="T9" fmla="*/ 0 h 20"/>
                <a:gd name="T10" fmla="*/ 608 w 618"/>
                <a:gd name="T11" fmla="*/ 0 h 20"/>
                <a:gd name="T12" fmla="*/ 618 w 618"/>
                <a:gd name="T13" fmla="*/ 10 h 20"/>
                <a:gd name="T14" fmla="*/ 608 w 618"/>
                <a:gd name="T15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8" h="20">
                  <a:moveTo>
                    <a:pt x="608" y="20"/>
                  </a:moveTo>
                  <a:lnTo>
                    <a:pt x="608" y="20"/>
                  </a:lnTo>
                  <a:lnTo>
                    <a:pt x="10" y="20"/>
                  </a:lnTo>
                  <a:cubicBezTo>
                    <a:pt x="5" y="20"/>
                    <a:pt x="0" y="15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lnTo>
                    <a:pt x="608" y="0"/>
                  </a:lnTo>
                  <a:cubicBezTo>
                    <a:pt x="613" y="0"/>
                    <a:pt x="618" y="5"/>
                    <a:pt x="618" y="10"/>
                  </a:cubicBezTo>
                  <a:cubicBezTo>
                    <a:pt x="618" y="15"/>
                    <a:pt x="613" y="20"/>
                    <a:pt x="608" y="2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2" name="Freeform 208"/>
            <p:cNvSpPr>
              <a:spLocks/>
            </p:cNvSpPr>
            <p:nvPr/>
          </p:nvSpPr>
          <p:spPr bwMode="auto">
            <a:xfrm>
              <a:off x="2513013" y="1196976"/>
              <a:ext cx="381000" cy="17463"/>
            </a:xfrm>
            <a:custGeom>
              <a:avLst/>
              <a:gdLst>
                <a:gd name="T0" fmla="*/ 439 w 449"/>
                <a:gd name="T1" fmla="*/ 20 h 20"/>
                <a:gd name="T2" fmla="*/ 439 w 449"/>
                <a:gd name="T3" fmla="*/ 20 h 20"/>
                <a:gd name="T4" fmla="*/ 10 w 449"/>
                <a:gd name="T5" fmla="*/ 20 h 20"/>
                <a:gd name="T6" fmla="*/ 0 w 449"/>
                <a:gd name="T7" fmla="*/ 10 h 20"/>
                <a:gd name="T8" fmla="*/ 10 w 449"/>
                <a:gd name="T9" fmla="*/ 0 h 20"/>
                <a:gd name="T10" fmla="*/ 439 w 449"/>
                <a:gd name="T11" fmla="*/ 0 h 20"/>
                <a:gd name="T12" fmla="*/ 449 w 449"/>
                <a:gd name="T13" fmla="*/ 10 h 20"/>
                <a:gd name="T14" fmla="*/ 439 w 449"/>
                <a:gd name="T15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9" h="20">
                  <a:moveTo>
                    <a:pt x="439" y="20"/>
                  </a:moveTo>
                  <a:lnTo>
                    <a:pt x="439" y="20"/>
                  </a:lnTo>
                  <a:lnTo>
                    <a:pt x="10" y="20"/>
                  </a:lnTo>
                  <a:cubicBezTo>
                    <a:pt x="5" y="20"/>
                    <a:pt x="0" y="15"/>
                    <a:pt x="0" y="10"/>
                  </a:cubicBezTo>
                  <a:cubicBezTo>
                    <a:pt x="0" y="4"/>
                    <a:pt x="5" y="0"/>
                    <a:pt x="10" y="0"/>
                  </a:cubicBezTo>
                  <a:lnTo>
                    <a:pt x="439" y="0"/>
                  </a:lnTo>
                  <a:cubicBezTo>
                    <a:pt x="444" y="0"/>
                    <a:pt x="449" y="4"/>
                    <a:pt x="449" y="10"/>
                  </a:cubicBezTo>
                  <a:cubicBezTo>
                    <a:pt x="449" y="15"/>
                    <a:pt x="444" y="20"/>
                    <a:pt x="439" y="2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3" name="Freeform 209"/>
            <p:cNvSpPr>
              <a:spLocks/>
            </p:cNvSpPr>
            <p:nvPr/>
          </p:nvSpPr>
          <p:spPr bwMode="auto">
            <a:xfrm>
              <a:off x="2852738" y="1182689"/>
              <a:ext cx="42863" cy="44450"/>
            </a:xfrm>
            <a:custGeom>
              <a:avLst/>
              <a:gdLst>
                <a:gd name="T0" fmla="*/ 25 w 51"/>
                <a:gd name="T1" fmla="*/ 52 h 52"/>
                <a:gd name="T2" fmla="*/ 25 w 51"/>
                <a:gd name="T3" fmla="*/ 52 h 52"/>
                <a:gd name="T4" fmla="*/ 0 w 51"/>
                <a:gd name="T5" fmla="*/ 26 h 52"/>
                <a:gd name="T6" fmla="*/ 25 w 51"/>
                <a:gd name="T7" fmla="*/ 0 h 52"/>
                <a:gd name="T8" fmla="*/ 51 w 51"/>
                <a:gd name="T9" fmla="*/ 26 h 52"/>
                <a:gd name="T10" fmla="*/ 25 w 51"/>
                <a:gd name="T11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1" h="52">
                  <a:moveTo>
                    <a:pt x="25" y="52"/>
                  </a:moveTo>
                  <a:lnTo>
                    <a:pt x="25" y="52"/>
                  </a:lnTo>
                  <a:cubicBezTo>
                    <a:pt x="11" y="52"/>
                    <a:pt x="0" y="40"/>
                    <a:pt x="0" y="26"/>
                  </a:cubicBezTo>
                  <a:cubicBezTo>
                    <a:pt x="0" y="12"/>
                    <a:pt x="11" y="0"/>
                    <a:pt x="25" y="0"/>
                  </a:cubicBezTo>
                  <a:cubicBezTo>
                    <a:pt x="39" y="0"/>
                    <a:pt x="51" y="12"/>
                    <a:pt x="51" y="26"/>
                  </a:cubicBezTo>
                  <a:cubicBezTo>
                    <a:pt x="51" y="40"/>
                    <a:pt x="39" y="52"/>
                    <a:pt x="25" y="5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4" name="Freeform 210"/>
            <p:cNvSpPr>
              <a:spLocks/>
            </p:cNvSpPr>
            <p:nvPr/>
          </p:nvSpPr>
          <p:spPr bwMode="auto">
            <a:xfrm>
              <a:off x="2919413" y="1182689"/>
              <a:ext cx="42863" cy="44450"/>
            </a:xfrm>
            <a:custGeom>
              <a:avLst/>
              <a:gdLst>
                <a:gd name="T0" fmla="*/ 26 w 52"/>
                <a:gd name="T1" fmla="*/ 52 h 52"/>
                <a:gd name="T2" fmla="*/ 26 w 52"/>
                <a:gd name="T3" fmla="*/ 52 h 52"/>
                <a:gd name="T4" fmla="*/ 0 w 52"/>
                <a:gd name="T5" fmla="*/ 26 h 52"/>
                <a:gd name="T6" fmla="*/ 26 w 52"/>
                <a:gd name="T7" fmla="*/ 0 h 52"/>
                <a:gd name="T8" fmla="*/ 52 w 52"/>
                <a:gd name="T9" fmla="*/ 26 h 52"/>
                <a:gd name="T10" fmla="*/ 26 w 52"/>
                <a:gd name="T11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" h="52">
                  <a:moveTo>
                    <a:pt x="26" y="52"/>
                  </a:moveTo>
                  <a:lnTo>
                    <a:pt x="26" y="52"/>
                  </a:lnTo>
                  <a:cubicBezTo>
                    <a:pt x="12" y="52"/>
                    <a:pt x="0" y="40"/>
                    <a:pt x="0" y="26"/>
                  </a:cubicBezTo>
                  <a:cubicBezTo>
                    <a:pt x="0" y="12"/>
                    <a:pt x="12" y="0"/>
                    <a:pt x="26" y="0"/>
                  </a:cubicBezTo>
                  <a:cubicBezTo>
                    <a:pt x="40" y="0"/>
                    <a:pt x="52" y="12"/>
                    <a:pt x="52" y="26"/>
                  </a:cubicBezTo>
                  <a:cubicBezTo>
                    <a:pt x="52" y="40"/>
                    <a:pt x="40" y="52"/>
                    <a:pt x="26" y="5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5" name="Freeform 211"/>
            <p:cNvSpPr>
              <a:spLocks/>
            </p:cNvSpPr>
            <p:nvPr/>
          </p:nvSpPr>
          <p:spPr bwMode="auto">
            <a:xfrm>
              <a:off x="2493963" y="1101726"/>
              <a:ext cx="7938" cy="107950"/>
            </a:xfrm>
            <a:custGeom>
              <a:avLst/>
              <a:gdLst>
                <a:gd name="T0" fmla="*/ 5 w 10"/>
                <a:gd name="T1" fmla="*/ 127 h 127"/>
                <a:gd name="T2" fmla="*/ 5 w 10"/>
                <a:gd name="T3" fmla="*/ 127 h 127"/>
                <a:gd name="T4" fmla="*/ 0 w 10"/>
                <a:gd name="T5" fmla="*/ 122 h 127"/>
                <a:gd name="T6" fmla="*/ 0 w 10"/>
                <a:gd name="T7" fmla="*/ 5 h 127"/>
                <a:gd name="T8" fmla="*/ 5 w 10"/>
                <a:gd name="T9" fmla="*/ 0 h 127"/>
                <a:gd name="T10" fmla="*/ 10 w 10"/>
                <a:gd name="T11" fmla="*/ 5 h 127"/>
                <a:gd name="T12" fmla="*/ 10 w 10"/>
                <a:gd name="T13" fmla="*/ 122 h 127"/>
                <a:gd name="T14" fmla="*/ 5 w 10"/>
                <a:gd name="T15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27">
                  <a:moveTo>
                    <a:pt x="5" y="127"/>
                  </a:moveTo>
                  <a:lnTo>
                    <a:pt x="5" y="127"/>
                  </a:lnTo>
                  <a:cubicBezTo>
                    <a:pt x="2" y="127"/>
                    <a:pt x="0" y="125"/>
                    <a:pt x="0" y="122"/>
                  </a:cubicBezTo>
                  <a:lnTo>
                    <a:pt x="0" y="5"/>
                  </a:lnTo>
                  <a:cubicBezTo>
                    <a:pt x="0" y="2"/>
                    <a:pt x="2" y="0"/>
                    <a:pt x="5" y="0"/>
                  </a:cubicBezTo>
                  <a:cubicBezTo>
                    <a:pt x="7" y="0"/>
                    <a:pt x="10" y="2"/>
                    <a:pt x="10" y="5"/>
                  </a:cubicBezTo>
                  <a:lnTo>
                    <a:pt x="10" y="122"/>
                  </a:lnTo>
                  <a:cubicBezTo>
                    <a:pt x="10" y="125"/>
                    <a:pt x="7" y="127"/>
                    <a:pt x="5" y="1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6" name="Freeform 212"/>
            <p:cNvSpPr>
              <a:spLocks/>
            </p:cNvSpPr>
            <p:nvPr/>
          </p:nvSpPr>
          <p:spPr bwMode="auto">
            <a:xfrm>
              <a:off x="3044826" y="1101726"/>
              <a:ext cx="9525" cy="107950"/>
            </a:xfrm>
            <a:custGeom>
              <a:avLst/>
              <a:gdLst>
                <a:gd name="T0" fmla="*/ 5 w 10"/>
                <a:gd name="T1" fmla="*/ 127 h 127"/>
                <a:gd name="T2" fmla="*/ 5 w 10"/>
                <a:gd name="T3" fmla="*/ 127 h 127"/>
                <a:gd name="T4" fmla="*/ 0 w 10"/>
                <a:gd name="T5" fmla="*/ 122 h 127"/>
                <a:gd name="T6" fmla="*/ 0 w 10"/>
                <a:gd name="T7" fmla="*/ 5 h 127"/>
                <a:gd name="T8" fmla="*/ 5 w 10"/>
                <a:gd name="T9" fmla="*/ 0 h 127"/>
                <a:gd name="T10" fmla="*/ 10 w 10"/>
                <a:gd name="T11" fmla="*/ 5 h 127"/>
                <a:gd name="T12" fmla="*/ 10 w 10"/>
                <a:gd name="T13" fmla="*/ 122 h 127"/>
                <a:gd name="T14" fmla="*/ 5 w 10"/>
                <a:gd name="T15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27">
                  <a:moveTo>
                    <a:pt x="5" y="127"/>
                  </a:moveTo>
                  <a:lnTo>
                    <a:pt x="5" y="127"/>
                  </a:lnTo>
                  <a:cubicBezTo>
                    <a:pt x="2" y="127"/>
                    <a:pt x="0" y="125"/>
                    <a:pt x="0" y="122"/>
                  </a:cubicBezTo>
                  <a:lnTo>
                    <a:pt x="0" y="5"/>
                  </a:lnTo>
                  <a:cubicBezTo>
                    <a:pt x="0" y="2"/>
                    <a:pt x="2" y="0"/>
                    <a:pt x="5" y="0"/>
                  </a:cubicBezTo>
                  <a:cubicBezTo>
                    <a:pt x="8" y="0"/>
                    <a:pt x="10" y="2"/>
                    <a:pt x="10" y="5"/>
                  </a:cubicBezTo>
                  <a:lnTo>
                    <a:pt x="10" y="122"/>
                  </a:lnTo>
                  <a:cubicBezTo>
                    <a:pt x="10" y="125"/>
                    <a:pt x="8" y="127"/>
                    <a:pt x="5" y="1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7" name="Freeform 213"/>
            <p:cNvSpPr>
              <a:spLocks/>
            </p:cNvSpPr>
            <p:nvPr/>
          </p:nvSpPr>
          <p:spPr bwMode="auto">
            <a:xfrm>
              <a:off x="2454276" y="1133476"/>
              <a:ext cx="47625" cy="9525"/>
            </a:xfrm>
            <a:custGeom>
              <a:avLst/>
              <a:gdLst>
                <a:gd name="T0" fmla="*/ 52 w 57"/>
                <a:gd name="T1" fmla="*/ 10 h 10"/>
                <a:gd name="T2" fmla="*/ 52 w 57"/>
                <a:gd name="T3" fmla="*/ 10 h 10"/>
                <a:gd name="T4" fmla="*/ 5 w 57"/>
                <a:gd name="T5" fmla="*/ 10 h 10"/>
                <a:gd name="T6" fmla="*/ 0 w 57"/>
                <a:gd name="T7" fmla="*/ 5 h 10"/>
                <a:gd name="T8" fmla="*/ 5 w 57"/>
                <a:gd name="T9" fmla="*/ 0 h 10"/>
                <a:gd name="T10" fmla="*/ 52 w 57"/>
                <a:gd name="T11" fmla="*/ 0 h 10"/>
                <a:gd name="T12" fmla="*/ 57 w 57"/>
                <a:gd name="T13" fmla="*/ 5 h 10"/>
                <a:gd name="T14" fmla="*/ 52 w 57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7" h="10">
                  <a:moveTo>
                    <a:pt x="52" y="10"/>
                  </a:moveTo>
                  <a:lnTo>
                    <a:pt x="52" y="10"/>
                  </a:lnTo>
                  <a:lnTo>
                    <a:pt x="5" y="10"/>
                  </a:lnTo>
                  <a:cubicBezTo>
                    <a:pt x="2" y="10"/>
                    <a:pt x="0" y="7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lnTo>
                    <a:pt x="52" y="0"/>
                  </a:lnTo>
                  <a:cubicBezTo>
                    <a:pt x="54" y="0"/>
                    <a:pt x="57" y="2"/>
                    <a:pt x="57" y="5"/>
                  </a:cubicBezTo>
                  <a:cubicBezTo>
                    <a:pt x="57" y="7"/>
                    <a:pt x="54" y="10"/>
                    <a:pt x="5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8" name="Freeform 214"/>
            <p:cNvSpPr>
              <a:spLocks/>
            </p:cNvSpPr>
            <p:nvPr/>
          </p:nvSpPr>
          <p:spPr bwMode="auto">
            <a:xfrm>
              <a:off x="2473326" y="1163639"/>
              <a:ext cx="14288" cy="14288"/>
            </a:xfrm>
            <a:custGeom>
              <a:avLst/>
              <a:gdLst>
                <a:gd name="T0" fmla="*/ 16 w 16"/>
                <a:gd name="T1" fmla="*/ 16 h 16"/>
                <a:gd name="T2" fmla="*/ 16 w 16"/>
                <a:gd name="T3" fmla="*/ 16 h 16"/>
                <a:gd name="T4" fmla="*/ 0 w 16"/>
                <a:gd name="T5" fmla="*/ 16 h 16"/>
                <a:gd name="T6" fmla="*/ 0 w 16"/>
                <a:gd name="T7" fmla="*/ 0 h 16"/>
                <a:gd name="T8" fmla="*/ 16 w 16"/>
                <a:gd name="T9" fmla="*/ 0 h 16"/>
                <a:gd name="T10" fmla="*/ 16 w 16"/>
                <a:gd name="T11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16">
                  <a:moveTo>
                    <a:pt x="16" y="16"/>
                  </a:moveTo>
                  <a:lnTo>
                    <a:pt x="16" y="16"/>
                  </a:lnTo>
                  <a:lnTo>
                    <a:pt x="0" y="16"/>
                  </a:ln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9" name="Freeform 215"/>
            <p:cNvSpPr>
              <a:spLocks/>
            </p:cNvSpPr>
            <p:nvPr/>
          </p:nvSpPr>
          <p:spPr bwMode="auto">
            <a:xfrm>
              <a:off x="3046413" y="1133476"/>
              <a:ext cx="46038" cy="9525"/>
            </a:xfrm>
            <a:custGeom>
              <a:avLst/>
              <a:gdLst>
                <a:gd name="T0" fmla="*/ 50 w 55"/>
                <a:gd name="T1" fmla="*/ 10 h 10"/>
                <a:gd name="T2" fmla="*/ 50 w 55"/>
                <a:gd name="T3" fmla="*/ 10 h 10"/>
                <a:gd name="T4" fmla="*/ 5 w 55"/>
                <a:gd name="T5" fmla="*/ 10 h 10"/>
                <a:gd name="T6" fmla="*/ 0 w 55"/>
                <a:gd name="T7" fmla="*/ 5 h 10"/>
                <a:gd name="T8" fmla="*/ 5 w 55"/>
                <a:gd name="T9" fmla="*/ 0 h 10"/>
                <a:gd name="T10" fmla="*/ 50 w 55"/>
                <a:gd name="T11" fmla="*/ 0 h 10"/>
                <a:gd name="T12" fmla="*/ 55 w 55"/>
                <a:gd name="T13" fmla="*/ 5 h 10"/>
                <a:gd name="T14" fmla="*/ 50 w 55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" h="10">
                  <a:moveTo>
                    <a:pt x="50" y="10"/>
                  </a:moveTo>
                  <a:lnTo>
                    <a:pt x="50" y="10"/>
                  </a:lnTo>
                  <a:lnTo>
                    <a:pt x="5" y="10"/>
                  </a:lnTo>
                  <a:cubicBezTo>
                    <a:pt x="2" y="10"/>
                    <a:pt x="0" y="7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lnTo>
                    <a:pt x="50" y="0"/>
                  </a:lnTo>
                  <a:cubicBezTo>
                    <a:pt x="53" y="0"/>
                    <a:pt x="55" y="2"/>
                    <a:pt x="55" y="5"/>
                  </a:cubicBezTo>
                  <a:cubicBezTo>
                    <a:pt x="55" y="7"/>
                    <a:pt x="53" y="10"/>
                    <a:pt x="50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0" name="Freeform 216"/>
            <p:cNvSpPr>
              <a:spLocks/>
            </p:cNvSpPr>
            <p:nvPr/>
          </p:nvSpPr>
          <p:spPr bwMode="auto">
            <a:xfrm>
              <a:off x="3062288" y="1163639"/>
              <a:ext cx="14288" cy="14288"/>
            </a:xfrm>
            <a:custGeom>
              <a:avLst/>
              <a:gdLst>
                <a:gd name="T0" fmla="*/ 16 w 16"/>
                <a:gd name="T1" fmla="*/ 16 h 16"/>
                <a:gd name="T2" fmla="*/ 16 w 16"/>
                <a:gd name="T3" fmla="*/ 16 h 16"/>
                <a:gd name="T4" fmla="*/ 0 w 16"/>
                <a:gd name="T5" fmla="*/ 16 h 16"/>
                <a:gd name="T6" fmla="*/ 0 w 16"/>
                <a:gd name="T7" fmla="*/ 0 h 16"/>
                <a:gd name="T8" fmla="*/ 16 w 16"/>
                <a:gd name="T9" fmla="*/ 0 h 16"/>
                <a:gd name="T10" fmla="*/ 16 w 16"/>
                <a:gd name="T11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16">
                  <a:moveTo>
                    <a:pt x="16" y="16"/>
                  </a:moveTo>
                  <a:lnTo>
                    <a:pt x="16" y="16"/>
                  </a:lnTo>
                  <a:lnTo>
                    <a:pt x="0" y="16"/>
                  </a:ln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1" name="Freeform 217"/>
            <p:cNvSpPr>
              <a:spLocks/>
            </p:cNvSpPr>
            <p:nvPr/>
          </p:nvSpPr>
          <p:spPr bwMode="auto">
            <a:xfrm>
              <a:off x="2559051" y="1125539"/>
              <a:ext cx="65088" cy="19050"/>
            </a:xfrm>
            <a:custGeom>
              <a:avLst/>
              <a:gdLst>
                <a:gd name="T0" fmla="*/ 78 w 78"/>
                <a:gd name="T1" fmla="*/ 22 h 22"/>
                <a:gd name="T2" fmla="*/ 78 w 78"/>
                <a:gd name="T3" fmla="*/ 22 h 22"/>
                <a:gd name="T4" fmla="*/ 0 w 78"/>
                <a:gd name="T5" fmla="*/ 22 h 22"/>
                <a:gd name="T6" fmla="*/ 0 w 78"/>
                <a:gd name="T7" fmla="*/ 0 h 22"/>
                <a:gd name="T8" fmla="*/ 62 w 78"/>
                <a:gd name="T9" fmla="*/ 0 h 22"/>
                <a:gd name="T10" fmla="*/ 78 w 78"/>
                <a:gd name="T11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" h="22">
                  <a:moveTo>
                    <a:pt x="78" y="22"/>
                  </a:moveTo>
                  <a:lnTo>
                    <a:pt x="78" y="22"/>
                  </a:lnTo>
                  <a:lnTo>
                    <a:pt x="0" y="22"/>
                  </a:lnTo>
                  <a:lnTo>
                    <a:pt x="0" y="0"/>
                  </a:lnTo>
                  <a:lnTo>
                    <a:pt x="62" y="0"/>
                  </a:lnTo>
                  <a:lnTo>
                    <a:pt x="78" y="2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2" name="Freeform 218"/>
            <p:cNvSpPr>
              <a:spLocks/>
            </p:cNvSpPr>
            <p:nvPr/>
          </p:nvSpPr>
          <p:spPr bwMode="auto">
            <a:xfrm>
              <a:off x="2619376" y="1130301"/>
              <a:ext cx="17463" cy="12700"/>
            </a:xfrm>
            <a:custGeom>
              <a:avLst/>
              <a:gdLst>
                <a:gd name="T0" fmla="*/ 0 w 21"/>
                <a:gd name="T1" fmla="*/ 0 h 15"/>
                <a:gd name="T2" fmla="*/ 0 w 21"/>
                <a:gd name="T3" fmla="*/ 0 h 15"/>
                <a:gd name="T4" fmla="*/ 21 w 21"/>
                <a:gd name="T5" fmla="*/ 0 h 15"/>
                <a:gd name="T6" fmla="*/ 21 w 21"/>
                <a:gd name="T7" fmla="*/ 15 h 15"/>
                <a:gd name="T8" fmla="*/ 11 w 21"/>
                <a:gd name="T9" fmla="*/ 15 h 15"/>
                <a:gd name="T10" fmla="*/ 0 w 21"/>
                <a:gd name="T11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15">
                  <a:moveTo>
                    <a:pt x="0" y="0"/>
                  </a:moveTo>
                  <a:lnTo>
                    <a:pt x="0" y="0"/>
                  </a:lnTo>
                  <a:lnTo>
                    <a:pt x="21" y="0"/>
                  </a:lnTo>
                  <a:lnTo>
                    <a:pt x="21" y="15"/>
                  </a:lnTo>
                  <a:lnTo>
                    <a:pt x="11" y="1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3" name="Freeform 219"/>
            <p:cNvSpPr>
              <a:spLocks/>
            </p:cNvSpPr>
            <p:nvPr/>
          </p:nvSpPr>
          <p:spPr bwMode="auto">
            <a:xfrm>
              <a:off x="2559051" y="1155701"/>
              <a:ext cx="65088" cy="19050"/>
            </a:xfrm>
            <a:custGeom>
              <a:avLst/>
              <a:gdLst>
                <a:gd name="T0" fmla="*/ 78 w 78"/>
                <a:gd name="T1" fmla="*/ 22 h 22"/>
                <a:gd name="T2" fmla="*/ 78 w 78"/>
                <a:gd name="T3" fmla="*/ 22 h 22"/>
                <a:gd name="T4" fmla="*/ 0 w 78"/>
                <a:gd name="T5" fmla="*/ 22 h 22"/>
                <a:gd name="T6" fmla="*/ 0 w 78"/>
                <a:gd name="T7" fmla="*/ 0 h 22"/>
                <a:gd name="T8" fmla="*/ 62 w 78"/>
                <a:gd name="T9" fmla="*/ 0 h 22"/>
                <a:gd name="T10" fmla="*/ 78 w 78"/>
                <a:gd name="T11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" h="22">
                  <a:moveTo>
                    <a:pt x="78" y="22"/>
                  </a:moveTo>
                  <a:lnTo>
                    <a:pt x="78" y="22"/>
                  </a:lnTo>
                  <a:lnTo>
                    <a:pt x="0" y="22"/>
                  </a:lnTo>
                  <a:lnTo>
                    <a:pt x="0" y="0"/>
                  </a:lnTo>
                  <a:lnTo>
                    <a:pt x="62" y="0"/>
                  </a:lnTo>
                  <a:lnTo>
                    <a:pt x="78" y="2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4" name="Freeform 220"/>
            <p:cNvSpPr>
              <a:spLocks/>
            </p:cNvSpPr>
            <p:nvPr/>
          </p:nvSpPr>
          <p:spPr bwMode="auto">
            <a:xfrm>
              <a:off x="2619376" y="1158876"/>
              <a:ext cx="17463" cy="12700"/>
            </a:xfrm>
            <a:custGeom>
              <a:avLst/>
              <a:gdLst>
                <a:gd name="T0" fmla="*/ 0 w 21"/>
                <a:gd name="T1" fmla="*/ 0 h 15"/>
                <a:gd name="T2" fmla="*/ 0 w 21"/>
                <a:gd name="T3" fmla="*/ 0 h 15"/>
                <a:gd name="T4" fmla="*/ 21 w 21"/>
                <a:gd name="T5" fmla="*/ 0 h 15"/>
                <a:gd name="T6" fmla="*/ 21 w 21"/>
                <a:gd name="T7" fmla="*/ 15 h 15"/>
                <a:gd name="T8" fmla="*/ 11 w 21"/>
                <a:gd name="T9" fmla="*/ 15 h 15"/>
                <a:gd name="T10" fmla="*/ 0 w 21"/>
                <a:gd name="T11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15">
                  <a:moveTo>
                    <a:pt x="0" y="0"/>
                  </a:moveTo>
                  <a:lnTo>
                    <a:pt x="0" y="0"/>
                  </a:lnTo>
                  <a:lnTo>
                    <a:pt x="21" y="0"/>
                  </a:lnTo>
                  <a:lnTo>
                    <a:pt x="21" y="15"/>
                  </a:lnTo>
                  <a:lnTo>
                    <a:pt x="11" y="1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5" name="Freeform 221"/>
            <p:cNvSpPr>
              <a:spLocks/>
            </p:cNvSpPr>
            <p:nvPr/>
          </p:nvSpPr>
          <p:spPr bwMode="auto">
            <a:xfrm>
              <a:off x="2674938" y="1125539"/>
              <a:ext cx="66675" cy="19050"/>
            </a:xfrm>
            <a:custGeom>
              <a:avLst/>
              <a:gdLst>
                <a:gd name="T0" fmla="*/ 79 w 79"/>
                <a:gd name="T1" fmla="*/ 22 h 22"/>
                <a:gd name="T2" fmla="*/ 79 w 79"/>
                <a:gd name="T3" fmla="*/ 22 h 22"/>
                <a:gd name="T4" fmla="*/ 0 w 79"/>
                <a:gd name="T5" fmla="*/ 22 h 22"/>
                <a:gd name="T6" fmla="*/ 0 w 79"/>
                <a:gd name="T7" fmla="*/ 0 h 22"/>
                <a:gd name="T8" fmla="*/ 63 w 79"/>
                <a:gd name="T9" fmla="*/ 0 h 22"/>
                <a:gd name="T10" fmla="*/ 79 w 79"/>
                <a:gd name="T11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9" h="22">
                  <a:moveTo>
                    <a:pt x="79" y="22"/>
                  </a:moveTo>
                  <a:lnTo>
                    <a:pt x="79" y="22"/>
                  </a:lnTo>
                  <a:lnTo>
                    <a:pt x="0" y="22"/>
                  </a:lnTo>
                  <a:lnTo>
                    <a:pt x="0" y="0"/>
                  </a:lnTo>
                  <a:lnTo>
                    <a:pt x="63" y="0"/>
                  </a:lnTo>
                  <a:lnTo>
                    <a:pt x="79" y="2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6" name="Freeform 222"/>
            <p:cNvSpPr>
              <a:spLocks/>
            </p:cNvSpPr>
            <p:nvPr/>
          </p:nvSpPr>
          <p:spPr bwMode="auto">
            <a:xfrm>
              <a:off x="2735263" y="1130301"/>
              <a:ext cx="19050" cy="12700"/>
            </a:xfrm>
            <a:custGeom>
              <a:avLst/>
              <a:gdLst>
                <a:gd name="T0" fmla="*/ 0 w 22"/>
                <a:gd name="T1" fmla="*/ 0 h 15"/>
                <a:gd name="T2" fmla="*/ 0 w 22"/>
                <a:gd name="T3" fmla="*/ 0 h 15"/>
                <a:gd name="T4" fmla="*/ 22 w 22"/>
                <a:gd name="T5" fmla="*/ 0 h 15"/>
                <a:gd name="T6" fmla="*/ 22 w 22"/>
                <a:gd name="T7" fmla="*/ 15 h 15"/>
                <a:gd name="T8" fmla="*/ 12 w 22"/>
                <a:gd name="T9" fmla="*/ 15 h 15"/>
                <a:gd name="T10" fmla="*/ 0 w 22"/>
                <a:gd name="T11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">
                  <a:moveTo>
                    <a:pt x="0" y="0"/>
                  </a:moveTo>
                  <a:lnTo>
                    <a:pt x="0" y="0"/>
                  </a:lnTo>
                  <a:lnTo>
                    <a:pt x="22" y="0"/>
                  </a:lnTo>
                  <a:lnTo>
                    <a:pt x="22" y="15"/>
                  </a:lnTo>
                  <a:lnTo>
                    <a:pt x="12" y="1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7" name="Freeform 223"/>
            <p:cNvSpPr>
              <a:spLocks/>
            </p:cNvSpPr>
            <p:nvPr/>
          </p:nvSpPr>
          <p:spPr bwMode="auto">
            <a:xfrm>
              <a:off x="2674938" y="1155701"/>
              <a:ext cx="66675" cy="19050"/>
            </a:xfrm>
            <a:custGeom>
              <a:avLst/>
              <a:gdLst>
                <a:gd name="T0" fmla="*/ 79 w 79"/>
                <a:gd name="T1" fmla="*/ 22 h 22"/>
                <a:gd name="T2" fmla="*/ 79 w 79"/>
                <a:gd name="T3" fmla="*/ 22 h 22"/>
                <a:gd name="T4" fmla="*/ 0 w 79"/>
                <a:gd name="T5" fmla="*/ 22 h 22"/>
                <a:gd name="T6" fmla="*/ 0 w 79"/>
                <a:gd name="T7" fmla="*/ 0 h 22"/>
                <a:gd name="T8" fmla="*/ 63 w 79"/>
                <a:gd name="T9" fmla="*/ 0 h 22"/>
                <a:gd name="T10" fmla="*/ 79 w 79"/>
                <a:gd name="T11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9" h="22">
                  <a:moveTo>
                    <a:pt x="79" y="22"/>
                  </a:moveTo>
                  <a:lnTo>
                    <a:pt x="79" y="22"/>
                  </a:lnTo>
                  <a:lnTo>
                    <a:pt x="0" y="22"/>
                  </a:lnTo>
                  <a:lnTo>
                    <a:pt x="0" y="0"/>
                  </a:lnTo>
                  <a:lnTo>
                    <a:pt x="63" y="0"/>
                  </a:lnTo>
                  <a:lnTo>
                    <a:pt x="79" y="2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8" name="Freeform 224"/>
            <p:cNvSpPr>
              <a:spLocks/>
            </p:cNvSpPr>
            <p:nvPr/>
          </p:nvSpPr>
          <p:spPr bwMode="auto">
            <a:xfrm>
              <a:off x="2735263" y="1158876"/>
              <a:ext cx="19050" cy="12700"/>
            </a:xfrm>
            <a:custGeom>
              <a:avLst/>
              <a:gdLst>
                <a:gd name="T0" fmla="*/ 0 w 22"/>
                <a:gd name="T1" fmla="*/ 0 h 15"/>
                <a:gd name="T2" fmla="*/ 0 w 22"/>
                <a:gd name="T3" fmla="*/ 0 h 15"/>
                <a:gd name="T4" fmla="*/ 22 w 22"/>
                <a:gd name="T5" fmla="*/ 0 h 15"/>
                <a:gd name="T6" fmla="*/ 22 w 22"/>
                <a:gd name="T7" fmla="*/ 15 h 15"/>
                <a:gd name="T8" fmla="*/ 12 w 22"/>
                <a:gd name="T9" fmla="*/ 15 h 15"/>
                <a:gd name="T10" fmla="*/ 0 w 22"/>
                <a:gd name="T11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">
                  <a:moveTo>
                    <a:pt x="0" y="0"/>
                  </a:moveTo>
                  <a:lnTo>
                    <a:pt x="0" y="0"/>
                  </a:lnTo>
                  <a:lnTo>
                    <a:pt x="22" y="0"/>
                  </a:lnTo>
                  <a:lnTo>
                    <a:pt x="22" y="15"/>
                  </a:lnTo>
                  <a:lnTo>
                    <a:pt x="12" y="1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9" name="Freeform 226"/>
            <p:cNvSpPr>
              <a:spLocks/>
            </p:cNvSpPr>
            <p:nvPr/>
          </p:nvSpPr>
          <p:spPr bwMode="auto">
            <a:xfrm>
              <a:off x="2794001" y="1125538"/>
              <a:ext cx="66675" cy="19050"/>
            </a:xfrm>
            <a:custGeom>
              <a:avLst/>
              <a:gdLst>
                <a:gd name="T0" fmla="*/ 78 w 78"/>
                <a:gd name="T1" fmla="*/ 22 h 22"/>
                <a:gd name="T2" fmla="*/ 78 w 78"/>
                <a:gd name="T3" fmla="*/ 22 h 22"/>
                <a:gd name="T4" fmla="*/ 0 w 78"/>
                <a:gd name="T5" fmla="*/ 22 h 22"/>
                <a:gd name="T6" fmla="*/ 0 w 78"/>
                <a:gd name="T7" fmla="*/ 0 h 22"/>
                <a:gd name="T8" fmla="*/ 62 w 78"/>
                <a:gd name="T9" fmla="*/ 0 h 22"/>
                <a:gd name="T10" fmla="*/ 78 w 78"/>
                <a:gd name="T11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" h="22">
                  <a:moveTo>
                    <a:pt x="78" y="22"/>
                  </a:moveTo>
                  <a:lnTo>
                    <a:pt x="78" y="22"/>
                  </a:lnTo>
                  <a:lnTo>
                    <a:pt x="0" y="22"/>
                  </a:lnTo>
                  <a:lnTo>
                    <a:pt x="0" y="0"/>
                  </a:lnTo>
                  <a:lnTo>
                    <a:pt x="62" y="0"/>
                  </a:lnTo>
                  <a:lnTo>
                    <a:pt x="78" y="2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0" name="Freeform 227"/>
            <p:cNvSpPr>
              <a:spLocks/>
            </p:cNvSpPr>
            <p:nvPr/>
          </p:nvSpPr>
          <p:spPr bwMode="auto">
            <a:xfrm>
              <a:off x="2854326" y="1130301"/>
              <a:ext cx="19050" cy="12700"/>
            </a:xfrm>
            <a:custGeom>
              <a:avLst/>
              <a:gdLst>
                <a:gd name="T0" fmla="*/ 0 w 21"/>
                <a:gd name="T1" fmla="*/ 0 h 15"/>
                <a:gd name="T2" fmla="*/ 0 w 21"/>
                <a:gd name="T3" fmla="*/ 0 h 15"/>
                <a:gd name="T4" fmla="*/ 21 w 21"/>
                <a:gd name="T5" fmla="*/ 0 h 15"/>
                <a:gd name="T6" fmla="*/ 21 w 21"/>
                <a:gd name="T7" fmla="*/ 15 h 15"/>
                <a:gd name="T8" fmla="*/ 11 w 21"/>
                <a:gd name="T9" fmla="*/ 15 h 15"/>
                <a:gd name="T10" fmla="*/ 0 w 21"/>
                <a:gd name="T11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15">
                  <a:moveTo>
                    <a:pt x="0" y="0"/>
                  </a:moveTo>
                  <a:lnTo>
                    <a:pt x="0" y="0"/>
                  </a:lnTo>
                  <a:lnTo>
                    <a:pt x="21" y="0"/>
                  </a:lnTo>
                  <a:lnTo>
                    <a:pt x="21" y="15"/>
                  </a:lnTo>
                  <a:lnTo>
                    <a:pt x="11" y="1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1" name="Freeform 228"/>
            <p:cNvSpPr>
              <a:spLocks/>
            </p:cNvSpPr>
            <p:nvPr/>
          </p:nvSpPr>
          <p:spPr bwMode="auto">
            <a:xfrm>
              <a:off x="2794001" y="1155701"/>
              <a:ext cx="66675" cy="19050"/>
            </a:xfrm>
            <a:custGeom>
              <a:avLst/>
              <a:gdLst>
                <a:gd name="T0" fmla="*/ 78 w 78"/>
                <a:gd name="T1" fmla="*/ 22 h 22"/>
                <a:gd name="T2" fmla="*/ 78 w 78"/>
                <a:gd name="T3" fmla="*/ 22 h 22"/>
                <a:gd name="T4" fmla="*/ 0 w 78"/>
                <a:gd name="T5" fmla="*/ 22 h 22"/>
                <a:gd name="T6" fmla="*/ 0 w 78"/>
                <a:gd name="T7" fmla="*/ 0 h 22"/>
                <a:gd name="T8" fmla="*/ 62 w 78"/>
                <a:gd name="T9" fmla="*/ 0 h 22"/>
                <a:gd name="T10" fmla="*/ 78 w 78"/>
                <a:gd name="T11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" h="22">
                  <a:moveTo>
                    <a:pt x="78" y="22"/>
                  </a:moveTo>
                  <a:lnTo>
                    <a:pt x="78" y="22"/>
                  </a:lnTo>
                  <a:lnTo>
                    <a:pt x="0" y="22"/>
                  </a:lnTo>
                  <a:lnTo>
                    <a:pt x="0" y="0"/>
                  </a:lnTo>
                  <a:lnTo>
                    <a:pt x="62" y="0"/>
                  </a:lnTo>
                  <a:lnTo>
                    <a:pt x="78" y="2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2" name="Freeform 229"/>
            <p:cNvSpPr>
              <a:spLocks/>
            </p:cNvSpPr>
            <p:nvPr/>
          </p:nvSpPr>
          <p:spPr bwMode="auto">
            <a:xfrm>
              <a:off x="2854326" y="1158876"/>
              <a:ext cx="19050" cy="12700"/>
            </a:xfrm>
            <a:custGeom>
              <a:avLst/>
              <a:gdLst>
                <a:gd name="T0" fmla="*/ 0 w 21"/>
                <a:gd name="T1" fmla="*/ 0 h 15"/>
                <a:gd name="T2" fmla="*/ 0 w 21"/>
                <a:gd name="T3" fmla="*/ 0 h 15"/>
                <a:gd name="T4" fmla="*/ 21 w 21"/>
                <a:gd name="T5" fmla="*/ 0 h 15"/>
                <a:gd name="T6" fmla="*/ 21 w 21"/>
                <a:gd name="T7" fmla="*/ 15 h 15"/>
                <a:gd name="T8" fmla="*/ 11 w 21"/>
                <a:gd name="T9" fmla="*/ 15 h 15"/>
                <a:gd name="T10" fmla="*/ 0 w 21"/>
                <a:gd name="T11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15">
                  <a:moveTo>
                    <a:pt x="0" y="0"/>
                  </a:moveTo>
                  <a:lnTo>
                    <a:pt x="0" y="0"/>
                  </a:lnTo>
                  <a:lnTo>
                    <a:pt x="21" y="0"/>
                  </a:lnTo>
                  <a:lnTo>
                    <a:pt x="21" y="15"/>
                  </a:lnTo>
                  <a:lnTo>
                    <a:pt x="11" y="1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3" name="Freeform 230"/>
            <p:cNvSpPr>
              <a:spLocks/>
            </p:cNvSpPr>
            <p:nvPr/>
          </p:nvSpPr>
          <p:spPr bwMode="auto">
            <a:xfrm>
              <a:off x="2913063" y="1125538"/>
              <a:ext cx="66675" cy="19050"/>
            </a:xfrm>
            <a:custGeom>
              <a:avLst/>
              <a:gdLst>
                <a:gd name="T0" fmla="*/ 78 w 78"/>
                <a:gd name="T1" fmla="*/ 22 h 22"/>
                <a:gd name="T2" fmla="*/ 78 w 78"/>
                <a:gd name="T3" fmla="*/ 22 h 22"/>
                <a:gd name="T4" fmla="*/ 0 w 78"/>
                <a:gd name="T5" fmla="*/ 22 h 22"/>
                <a:gd name="T6" fmla="*/ 0 w 78"/>
                <a:gd name="T7" fmla="*/ 0 h 22"/>
                <a:gd name="T8" fmla="*/ 62 w 78"/>
                <a:gd name="T9" fmla="*/ 0 h 22"/>
                <a:gd name="T10" fmla="*/ 78 w 78"/>
                <a:gd name="T11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" h="22">
                  <a:moveTo>
                    <a:pt x="78" y="22"/>
                  </a:moveTo>
                  <a:lnTo>
                    <a:pt x="78" y="22"/>
                  </a:lnTo>
                  <a:lnTo>
                    <a:pt x="0" y="22"/>
                  </a:lnTo>
                  <a:lnTo>
                    <a:pt x="0" y="0"/>
                  </a:lnTo>
                  <a:lnTo>
                    <a:pt x="62" y="0"/>
                  </a:lnTo>
                  <a:lnTo>
                    <a:pt x="78" y="2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4" name="Freeform 231"/>
            <p:cNvSpPr>
              <a:spLocks/>
            </p:cNvSpPr>
            <p:nvPr/>
          </p:nvSpPr>
          <p:spPr bwMode="auto">
            <a:xfrm>
              <a:off x="2973388" y="1130301"/>
              <a:ext cx="19050" cy="12700"/>
            </a:xfrm>
            <a:custGeom>
              <a:avLst/>
              <a:gdLst>
                <a:gd name="T0" fmla="*/ 0 w 21"/>
                <a:gd name="T1" fmla="*/ 0 h 15"/>
                <a:gd name="T2" fmla="*/ 0 w 21"/>
                <a:gd name="T3" fmla="*/ 0 h 15"/>
                <a:gd name="T4" fmla="*/ 21 w 21"/>
                <a:gd name="T5" fmla="*/ 0 h 15"/>
                <a:gd name="T6" fmla="*/ 21 w 21"/>
                <a:gd name="T7" fmla="*/ 15 h 15"/>
                <a:gd name="T8" fmla="*/ 11 w 21"/>
                <a:gd name="T9" fmla="*/ 15 h 15"/>
                <a:gd name="T10" fmla="*/ 0 w 21"/>
                <a:gd name="T11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15">
                  <a:moveTo>
                    <a:pt x="0" y="0"/>
                  </a:moveTo>
                  <a:lnTo>
                    <a:pt x="0" y="0"/>
                  </a:lnTo>
                  <a:lnTo>
                    <a:pt x="21" y="0"/>
                  </a:lnTo>
                  <a:lnTo>
                    <a:pt x="21" y="15"/>
                  </a:lnTo>
                  <a:lnTo>
                    <a:pt x="11" y="1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5" name="Freeform 232"/>
            <p:cNvSpPr>
              <a:spLocks/>
            </p:cNvSpPr>
            <p:nvPr/>
          </p:nvSpPr>
          <p:spPr bwMode="auto">
            <a:xfrm>
              <a:off x="2913063" y="1155701"/>
              <a:ext cx="66675" cy="19050"/>
            </a:xfrm>
            <a:custGeom>
              <a:avLst/>
              <a:gdLst>
                <a:gd name="T0" fmla="*/ 78 w 78"/>
                <a:gd name="T1" fmla="*/ 22 h 22"/>
                <a:gd name="T2" fmla="*/ 78 w 78"/>
                <a:gd name="T3" fmla="*/ 22 h 22"/>
                <a:gd name="T4" fmla="*/ 0 w 78"/>
                <a:gd name="T5" fmla="*/ 22 h 22"/>
                <a:gd name="T6" fmla="*/ 0 w 78"/>
                <a:gd name="T7" fmla="*/ 0 h 22"/>
                <a:gd name="T8" fmla="*/ 62 w 78"/>
                <a:gd name="T9" fmla="*/ 0 h 22"/>
                <a:gd name="T10" fmla="*/ 78 w 78"/>
                <a:gd name="T11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" h="22">
                  <a:moveTo>
                    <a:pt x="78" y="22"/>
                  </a:moveTo>
                  <a:lnTo>
                    <a:pt x="78" y="22"/>
                  </a:lnTo>
                  <a:lnTo>
                    <a:pt x="0" y="22"/>
                  </a:lnTo>
                  <a:lnTo>
                    <a:pt x="0" y="0"/>
                  </a:lnTo>
                  <a:lnTo>
                    <a:pt x="62" y="0"/>
                  </a:lnTo>
                  <a:lnTo>
                    <a:pt x="78" y="2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6" name="Freeform 233"/>
            <p:cNvSpPr>
              <a:spLocks/>
            </p:cNvSpPr>
            <p:nvPr/>
          </p:nvSpPr>
          <p:spPr bwMode="auto">
            <a:xfrm>
              <a:off x="2973388" y="1158876"/>
              <a:ext cx="19050" cy="12700"/>
            </a:xfrm>
            <a:custGeom>
              <a:avLst/>
              <a:gdLst>
                <a:gd name="T0" fmla="*/ 0 w 21"/>
                <a:gd name="T1" fmla="*/ 0 h 15"/>
                <a:gd name="T2" fmla="*/ 0 w 21"/>
                <a:gd name="T3" fmla="*/ 0 h 15"/>
                <a:gd name="T4" fmla="*/ 21 w 21"/>
                <a:gd name="T5" fmla="*/ 0 h 15"/>
                <a:gd name="T6" fmla="*/ 21 w 21"/>
                <a:gd name="T7" fmla="*/ 15 h 15"/>
                <a:gd name="T8" fmla="*/ 11 w 21"/>
                <a:gd name="T9" fmla="*/ 15 h 15"/>
                <a:gd name="T10" fmla="*/ 0 w 21"/>
                <a:gd name="T11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15">
                  <a:moveTo>
                    <a:pt x="0" y="0"/>
                  </a:moveTo>
                  <a:lnTo>
                    <a:pt x="0" y="0"/>
                  </a:lnTo>
                  <a:lnTo>
                    <a:pt x="21" y="0"/>
                  </a:lnTo>
                  <a:lnTo>
                    <a:pt x="21" y="15"/>
                  </a:lnTo>
                  <a:lnTo>
                    <a:pt x="11" y="1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77" name="文本框 76"/>
          <p:cNvSpPr txBox="1"/>
          <p:nvPr/>
        </p:nvSpPr>
        <p:spPr bwMode="auto">
          <a:xfrm>
            <a:off x="5160868" y="4719526"/>
            <a:ext cx="1884196" cy="36565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none" lIns="87802" tIns="43901" rIns="87802" bIns="43901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1800" dirty="0" smtClean="0">
                <a:latin typeface="+mn-lt"/>
                <a:ea typeface="+mn-ea"/>
                <a:cs typeface="+mn-ea"/>
                <a:sym typeface="+mn-lt"/>
              </a:rPr>
              <a:t>Compute Node</a:t>
            </a:r>
            <a:endParaRPr lang="zh-CN" altLang="en-US" sz="1800" dirty="0" smtClean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8" name="文本框 77"/>
          <p:cNvSpPr txBox="1"/>
          <p:nvPr/>
        </p:nvSpPr>
        <p:spPr bwMode="auto">
          <a:xfrm>
            <a:off x="1563641" y="4719526"/>
            <a:ext cx="903480" cy="36565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none" lIns="87802" tIns="43901" rIns="87802" bIns="43901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1800" dirty="0">
                <a:latin typeface="+mn-lt"/>
                <a:ea typeface="+mn-ea"/>
                <a:cs typeface="+mn-ea"/>
                <a:sym typeface="+mn-lt"/>
              </a:rPr>
              <a:t>g</a:t>
            </a:r>
            <a:r>
              <a:rPr lang="en-US" altLang="zh-CN" sz="1800" dirty="0" smtClean="0">
                <a:latin typeface="+mn-lt"/>
                <a:ea typeface="+mn-ea"/>
                <a:cs typeface="+mn-ea"/>
                <a:sym typeface="+mn-lt"/>
              </a:rPr>
              <a:t>lance</a:t>
            </a:r>
            <a:endParaRPr lang="zh-CN" altLang="en-US" sz="1800" dirty="0" smtClean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9" name="文本框 78"/>
          <p:cNvSpPr txBox="1"/>
          <p:nvPr/>
        </p:nvSpPr>
        <p:spPr bwMode="auto">
          <a:xfrm>
            <a:off x="1175683" y="2362171"/>
            <a:ext cx="1951907" cy="45799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none" lIns="87802" tIns="43901" rIns="87802" bIns="43901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2400" dirty="0" smtClean="0">
                <a:latin typeface="+mn-lt"/>
                <a:ea typeface="+mn-ea"/>
                <a:cs typeface="+mn-ea"/>
                <a:sym typeface="+mn-lt"/>
              </a:rPr>
              <a:t>Image Store</a:t>
            </a:r>
            <a:endParaRPr lang="zh-CN" altLang="en-US" sz="2400" dirty="0" smtClean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0" name="文本框 79"/>
          <p:cNvSpPr txBox="1"/>
          <p:nvPr/>
        </p:nvSpPr>
        <p:spPr bwMode="auto">
          <a:xfrm>
            <a:off x="9281939" y="4719526"/>
            <a:ext cx="1766408" cy="36565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none" lIns="87802" tIns="43901" rIns="87802" bIns="43901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1800" dirty="0">
                <a:latin typeface="+mn-lt"/>
                <a:ea typeface="+mn-ea"/>
                <a:cs typeface="+mn-ea"/>
                <a:sym typeface="+mn-lt"/>
              </a:rPr>
              <a:t>c</a:t>
            </a:r>
            <a:r>
              <a:rPr lang="en-US" altLang="zh-CN" sz="1800" dirty="0" smtClean="0">
                <a:latin typeface="+mn-lt"/>
                <a:ea typeface="+mn-ea"/>
                <a:cs typeface="+mn-ea"/>
                <a:sym typeface="+mn-lt"/>
              </a:rPr>
              <a:t>inder-volume</a:t>
            </a:r>
            <a:endParaRPr lang="zh-CN" altLang="en-US" sz="1800" dirty="0" smtClean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1" name="文本框 80"/>
          <p:cNvSpPr txBox="1"/>
          <p:nvPr/>
        </p:nvSpPr>
        <p:spPr bwMode="auto">
          <a:xfrm>
            <a:off x="9090637" y="2362171"/>
            <a:ext cx="2149012" cy="45799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none" lIns="87802" tIns="43901" rIns="87802" bIns="43901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2400" dirty="0" smtClean="0">
                <a:latin typeface="+mn-lt"/>
                <a:ea typeface="+mn-ea"/>
                <a:cs typeface="+mn-ea"/>
                <a:sym typeface="+mn-lt"/>
              </a:rPr>
              <a:t>Volume Store</a:t>
            </a:r>
            <a:endParaRPr lang="zh-CN" altLang="en-US" sz="2400" dirty="0" smtClean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3" name="云形 82"/>
          <p:cNvSpPr/>
          <p:nvPr/>
        </p:nvSpPr>
        <p:spPr bwMode="auto">
          <a:xfrm>
            <a:off x="1045099" y="3094640"/>
            <a:ext cx="2158858" cy="1536111"/>
          </a:xfrm>
          <a:prstGeom prst="cloud">
            <a:avLst/>
          </a:prstGeom>
          <a:noFill/>
          <a:ln w="9525" cap="flat" cmpd="sng" algn="ctr">
            <a:solidFill>
              <a:srgbClr val="20B3E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84" name="组合 83"/>
          <p:cNvGrpSpPr/>
          <p:nvPr/>
        </p:nvGrpSpPr>
        <p:grpSpPr>
          <a:xfrm>
            <a:off x="1333466" y="3528476"/>
            <a:ext cx="1572908" cy="474277"/>
            <a:chOff x="1420414" y="2708919"/>
            <a:chExt cx="1572908" cy="474277"/>
          </a:xfrm>
          <a:solidFill>
            <a:srgbClr val="20B3E8"/>
          </a:solidFill>
        </p:grpSpPr>
        <p:grpSp>
          <p:nvGrpSpPr>
            <p:cNvPr id="85" name="组合 84"/>
            <p:cNvGrpSpPr/>
            <p:nvPr/>
          </p:nvGrpSpPr>
          <p:grpSpPr>
            <a:xfrm>
              <a:off x="1420414" y="2708920"/>
              <a:ext cx="348772" cy="472201"/>
              <a:chOff x="12787313" y="-376238"/>
              <a:chExt cx="488950" cy="661988"/>
            </a:xfrm>
            <a:grpFill/>
          </p:grpSpPr>
          <p:sp>
            <p:nvSpPr>
              <p:cNvPr id="96" name="Oval 31"/>
              <p:cNvSpPr>
                <a:spLocks noChangeArrowheads="1"/>
              </p:cNvSpPr>
              <p:nvPr/>
            </p:nvSpPr>
            <p:spPr bwMode="auto">
              <a:xfrm>
                <a:off x="12857163" y="-307975"/>
                <a:ext cx="44450" cy="4445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97" name="Oval 32"/>
              <p:cNvSpPr>
                <a:spLocks noChangeArrowheads="1"/>
              </p:cNvSpPr>
              <p:nvPr/>
            </p:nvSpPr>
            <p:spPr bwMode="auto">
              <a:xfrm>
                <a:off x="13173076" y="-307975"/>
                <a:ext cx="46038" cy="4445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98" name="Freeform 33"/>
              <p:cNvSpPr>
                <a:spLocks noEditPoints="1"/>
              </p:cNvSpPr>
              <p:nvPr/>
            </p:nvSpPr>
            <p:spPr bwMode="auto">
              <a:xfrm>
                <a:off x="12901613" y="-136525"/>
                <a:ext cx="260350" cy="188913"/>
              </a:xfrm>
              <a:custGeom>
                <a:avLst/>
                <a:gdLst>
                  <a:gd name="T0" fmla="*/ 51 w 68"/>
                  <a:gd name="T1" fmla="*/ 13 h 50"/>
                  <a:gd name="T2" fmla="*/ 34 w 68"/>
                  <a:gd name="T3" fmla="*/ 0 h 50"/>
                  <a:gd name="T4" fmla="*/ 16 w 68"/>
                  <a:gd name="T5" fmla="*/ 13 h 50"/>
                  <a:gd name="T6" fmla="*/ 0 w 68"/>
                  <a:gd name="T7" fmla="*/ 31 h 50"/>
                  <a:gd name="T8" fmla="*/ 18 w 68"/>
                  <a:gd name="T9" fmla="*/ 50 h 50"/>
                  <a:gd name="T10" fmla="*/ 49 w 68"/>
                  <a:gd name="T11" fmla="*/ 50 h 50"/>
                  <a:gd name="T12" fmla="*/ 68 w 68"/>
                  <a:gd name="T13" fmla="*/ 31 h 50"/>
                  <a:gd name="T14" fmla="*/ 51 w 68"/>
                  <a:gd name="T15" fmla="*/ 13 h 50"/>
                  <a:gd name="T16" fmla="*/ 49 w 68"/>
                  <a:gd name="T17" fmla="*/ 46 h 50"/>
                  <a:gd name="T18" fmla="*/ 18 w 68"/>
                  <a:gd name="T19" fmla="*/ 46 h 50"/>
                  <a:gd name="T20" fmla="*/ 4 w 68"/>
                  <a:gd name="T21" fmla="*/ 31 h 50"/>
                  <a:gd name="T22" fmla="*/ 17 w 68"/>
                  <a:gd name="T23" fmla="*/ 17 h 50"/>
                  <a:gd name="T24" fmla="*/ 20 w 68"/>
                  <a:gd name="T25" fmla="*/ 14 h 50"/>
                  <a:gd name="T26" fmla="*/ 34 w 68"/>
                  <a:gd name="T27" fmla="*/ 4 h 50"/>
                  <a:gd name="T28" fmla="*/ 47 w 68"/>
                  <a:gd name="T29" fmla="*/ 14 h 50"/>
                  <a:gd name="T30" fmla="*/ 51 w 68"/>
                  <a:gd name="T31" fmla="*/ 17 h 50"/>
                  <a:gd name="T32" fmla="*/ 64 w 68"/>
                  <a:gd name="T33" fmla="*/ 31 h 50"/>
                  <a:gd name="T34" fmla="*/ 49 w 68"/>
                  <a:gd name="T35" fmla="*/ 46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8" h="50">
                    <a:moveTo>
                      <a:pt x="51" y="13"/>
                    </a:moveTo>
                    <a:cubicBezTo>
                      <a:pt x="49" y="5"/>
                      <a:pt x="42" y="0"/>
                      <a:pt x="34" y="0"/>
                    </a:cubicBezTo>
                    <a:cubicBezTo>
                      <a:pt x="25" y="0"/>
                      <a:pt x="19" y="5"/>
                      <a:pt x="16" y="13"/>
                    </a:cubicBezTo>
                    <a:cubicBezTo>
                      <a:pt x="7" y="14"/>
                      <a:pt x="0" y="21"/>
                      <a:pt x="0" y="31"/>
                    </a:cubicBezTo>
                    <a:cubicBezTo>
                      <a:pt x="0" y="41"/>
                      <a:pt x="8" y="50"/>
                      <a:pt x="18" y="50"/>
                    </a:cubicBezTo>
                    <a:cubicBezTo>
                      <a:pt x="49" y="50"/>
                      <a:pt x="49" y="50"/>
                      <a:pt x="49" y="50"/>
                    </a:cubicBezTo>
                    <a:cubicBezTo>
                      <a:pt x="59" y="50"/>
                      <a:pt x="68" y="41"/>
                      <a:pt x="68" y="31"/>
                    </a:cubicBezTo>
                    <a:cubicBezTo>
                      <a:pt x="68" y="21"/>
                      <a:pt x="60" y="14"/>
                      <a:pt x="51" y="13"/>
                    </a:cubicBezTo>
                    <a:close/>
                    <a:moveTo>
                      <a:pt x="49" y="46"/>
                    </a:moveTo>
                    <a:cubicBezTo>
                      <a:pt x="18" y="46"/>
                      <a:pt x="18" y="46"/>
                      <a:pt x="18" y="46"/>
                    </a:cubicBezTo>
                    <a:cubicBezTo>
                      <a:pt x="10" y="46"/>
                      <a:pt x="4" y="39"/>
                      <a:pt x="4" y="31"/>
                    </a:cubicBezTo>
                    <a:cubicBezTo>
                      <a:pt x="4" y="24"/>
                      <a:pt x="9" y="17"/>
                      <a:pt x="17" y="17"/>
                    </a:cubicBezTo>
                    <a:cubicBezTo>
                      <a:pt x="18" y="16"/>
                      <a:pt x="19" y="15"/>
                      <a:pt x="20" y="14"/>
                    </a:cubicBezTo>
                    <a:cubicBezTo>
                      <a:pt x="22" y="8"/>
                      <a:pt x="27" y="4"/>
                      <a:pt x="34" y="4"/>
                    </a:cubicBezTo>
                    <a:cubicBezTo>
                      <a:pt x="40" y="4"/>
                      <a:pt x="45" y="8"/>
                      <a:pt x="47" y="14"/>
                    </a:cubicBezTo>
                    <a:cubicBezTo>
                      <a:pt x="48" y="15"/>
                      <a:pt x="49" y="16"/>
                      <a:pt x="51" y="17"/>
                    </a:cubicBezTo>
                    <a:cubicBezTo>
                      <a:pt x="58" y="17"/>
                      <a:pt x="64" y="24"/>
                      <a:pt x="64" y="31"/>
                    </a:cubicBezTo>
                    <a:cubicBezTo>
                      <a:pt x="64" y="39"/>
                      <a:pt x="57" y="46"/>
                      <a:pt x="49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99" name="Freeform 34"/>
              <p:cNvSpPr>
                <a:spLocks noEditPoints="1"/>
              </p:cNvSpPr>
              <p:nvPr/>
            </p:nvSpPr>
            <p:spPr bwMode="auto">
              <a:xfrm>
                <a:off x="12787313" y="-376238"/>
                <a:ext cx="488950" cy="661988"/>
              </a:xfrm>
              <a:custGeom>
                <a:avLst/>
                <a:gdLst>
                  <a:gd name="T0" fmla="*/ 104 w 128"/>
                  <a:gd name="T1" fmla="*/ 0 h 176"/>
                  <a:gd name="T2" fmla="*/ 24 w 128"/>
                  <a:gd name="T3" fmla="*/ 0 h 176"/>
                  <a:gd name="T4" fmla="*/ 0 w 128"/>
                  <a:gd name="T5" fmla="*/ 24 h 176"/>
                  <a:gd name="T6" fmla="*/ 0 w 128"/>
                  <a:gd name="T7" fmla="*/ 152 h 176"/>
                  <a:gd name="T8" fmla="*/ 24 w 128"/>
                  <a:gd name="T9" fmla="*/ 176 h 176"/>
                  <a:gd name="T10" fmla="*/ 104 w 128"/>
                  <a:gd name="T11" fmla="*/ 176 h 176"/>
                  <a:gd name="T12" fmla="*/ 128 w 128"/>
                  <a:gd name="T13" fmla="*/ 152 h 176"/>
                  <a:gd name="T14" fmla="*/ 128 w 128"/>
                  <a:gd name="T15" fmla="*/ 24 h 176"/>
                  <a:gd name="T16" fmla="*/ 104 w 128"/>
                  <a:gd name="T17" fmla="*/ 0 h 176"/>
                  <a:gd name="T18" fmla="*/ 119 w 128"/>
                  <a:gd name="T19" fmla="*/ 152 h 176"/>
                  <a:gd name="T20" fmla="*/ 104 w 128"/>
                  <a:gd name="T21" fmla="*/ 168 h 176"/>
                  <a:gd name="T22" fmla="*/ 24 w 128"/>
                  <a:gd name="T23" fmla="*/ 168 h 176"/>
                  <a:gd name="T24" fmla="*/ 8 w 128"/>
                  <a:gd name="T25" fmla="*/ 152 h 176"/>
                  <a:gd name="T26" fmla="*/ 8 w 128"/>
                  <a:gd name="T27" fmla="*/ 24 h 176"/>
                  <a:gd name="T28" fmla="*/ 24 w 128"/>
                  <a:gd name="T29" fmla="*/ 8 h 176"/>
                  <a:gd name="T30" fmla="*/ 104 w 128"/>
                  <a:gd name="T31" fmla="*/ 8 h 176"/>
                  <a:gd name="T32" fmla="*/ 119 w 128"/>
                  <a:gd name="T33" fmla="*/ 24 h 176"/>
                  <a:gd name="T34" fmla="*/ 119 w 128"/>
                  <a:gd name="T35" fmla="*/ 152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8" h="176">
                    <a:moveTo>
                      <a:pt x="104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0" y="0"/>
                      <a:pt x="0" y="11"/>
                      <a:pt x="0" y="24"/>
                    </a:cubicBezTo>
                    <a:cubicBezTo>
                      <a:pt x="0" y="152"/>
                      <a:pt x="0" y="152"/>
                      <a:pt x="0" y="152"/>
                    </a:cubicBezTo>
                    <a:cubicBezTo>
                      <a:pt x="0" y="165"/>
                      <a:pt x="10" y="176"/>
                      <a:pt x="24" y="176"/>
                    </a:cubicBezTo>
                    <a:cubicBezTo>
                      <a:pt x="104" y="176"/>
                      <a:pt x="104" y="176"/>
                      <a:pt x="104" y="176"/>
                    </a:cubicBezTo>
                    <a:cubicBezTo>
                      <a:pt x="117" y="176"/>
                      <a:pt x="128" y="165"/>
                      <a:pt x="128" y="152"/>
                    </a:cubicBezTo>
                    <a:cubicBezTo>
                      <a:pt x="128" y="24"/>
                      <a:pt x="128" y="24"/>
                      <a:pt x="128" y="24"/>
                    </a:cubicBezTo>
                    <a:cubicBezTo>
                      <a:pt x="128" y="11"/>
                      <a:pt x="117" y="0"/>
                      <a:pt x="104" y="0"/>
                    </a:cubicBezTo>
                    <a:close/>
                    <a:moveTo>
                      <a:pt x="119" y="152"/>
                    </a:moveTo>
                    <a:cubicBezTo>
                      <a:pt x="119" y="161"/>
                      <a:pt x="112" y="168"/>
                      <a:pt x="104" y="168"/>
                    </a:cubicBezTo>
                    <a:cubicBezTo>
                      <a:pt x="24" y="168"/>
                      <a:pt x="24" y="168"/>
                      <a:pt x="24" y="168"/>
                    </a:cubicBezTo>
                    <a:cubicBezTo>
                      <a:pt x="15" y="168"/>
                      <a:pt x="8" y="161"/>
                      <a:pt x="8" y="152"/>
                    </a:cubicBezTo>
                    <a:cubicBezTo>
                      <a:pt x="8" y="24"/>
                      <a:pt x="8" y="24"/>
                      <a:pt x="8" y="24"/>
                    </a:cubicBezTo>
                    <a:cubicBezTo>
                      <a:pt x="8" y="15"/>
                      <a:pt x="15" y="8"/>
                      <a:pt x="24" y="8"/>
                    </a:cubicBezTo>
                    <a:cubicBezTo>
                      <a:pt x="104" y="8"/>
                      <a:pt x="104" y="8"/>
                      <a:pt x="104" y="8"/>
                    </a:cubicBezTo>
                    <a:cubicBezTo>
                      <a:pt x="112" y="8"/>
                      <a:pt x="119" y="15"/>
                      <a:pt x="119" y="24"/>
                    </a:cubicBezTo>
                    <a:lnTo>
                      <a:pt x="119" y="1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grpSp>
          <p:nvGrpSpPr>
            <p:cNvPr id="86" name="组合 85"/>
            <p:cNvGrpSpPr/>
            <p:nvPr/>
          </p:nvGrpSpPr>
          <p:grpSpPr>
            <a:xfrm>
              <a:off x="2032482" y="2710995"/>
              <a:ext cx="348772" cy="472201"/>
              <a:chOff x="12787313" y="-376238"/>
              <a:chExt cx="488950" cy="661988"/>
            </a:xfrm>
            <a:grpFill/>
          </p:grpSpPr>
          <p:sp>
            <p:nvSpPr>
              <p:cNvPr id="92" name="Oval 31"/>
              <p:cNvSpPr>
                <a:spLocks noChangeArrowheads="1"/>
              </p:cNvSpPr>
              <p:nvPr/>
            </p:nvSpPr>
            <p:spPr bwMode="auto">
              <a:xfrm>
                <a:off x="12857163" y="-307975"/>
                <a:ext cx="44450" cy="4445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93" name="Oval 32"/>
              <p:cNvSpPr>
                <a:spLocks noChangeArrowheads="1"/>
              </p:cNvSpPr>
              <p:nvPr/>
            </p:nvSpPr>
            <p:spPr bwMode="auto">
              <a:xfrm>
                <a:off x="13173076" y="-307975"/>
                <a:ext cx="46038" cy="4445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94" name="Freeform 33"/>
              <p:cNvSpPr>
                <a:spLocks noEditPoints="1"/>
              </p:cNvSpPr>
              <p:nvPr/>
            </p:nvSpPr>
            <p:spPr bwMode="auto">
              <a:xfrm>
                <a:off x="12901613" y="-136525"/>
                <a:ext cx="260350" cy="188913"/>
              </a:xfrm>
              <a:custGeom>
                <a:avLst/>
                <a:gdLst>
                  <a:gd name="T0" fmla="*/ 51 w 68"/>
                  <a:gd name="T1" fmla="*/ 13 h 50"/>
                  <a:gd name="T2" fmla="*/ 34 w 68"/>
                  <a:gd name="T3" fmla="*/ 0 h 50"/>
                  <a:gd name="T4" fmla="*/ 16 w 68"/>
                  <a:gd name="T5" fmla="*/ 13 h 50"/>
                  <a:gd name="T6" fmla="*/ 0 w 68"/>
                  <a:gd name="T7" fmla="*/ 31 h 50"/>
                  <a:gd name="T8" fmla="*/ 18 w 68"/>
                  <a:gd name="T9" fmla="*/ 50 h 50"/>
                  <a:gd name="T10" fmla="*/ 49 w 68"/>
                  <a:gd name="T11" fmla="*/ 50 h 50"/>
                  <a:gd name="T12" fmla="*/ 68 w 68"/>
                  <a:gd name="T13" fmla="*/ 31 h 50"/>
                  <a:gd name="T14" fmla="*/ 51 w 68"/>
                  <a:gd name="T15" fmla="*/ 13 h 50"/>
                  <a:gd name="T16" fmla="*/ 49 w 68"/>
                  <a:gd name="T17" fmla="*/ 46 h 50"/>
                  <a:gd name="T18" fmla="*/ 18 w 68"/>
                  <a:gd name="T19" fmla="*/ 46 h 50"/>
                  <a:gd name="T20" fmla="*/ 4 w 68"/>
                  <a:gd name="T21" fmla="*/ 31 h 50"/>
                  <a:gd name="T22" fmla="*/ 17 w 68"/>
                  <a:gd name="T23" fmla="*/ 17 h 50"/>
                  <a:gd name="T24" fmla="*/ 20 w 68"/>
                  <a:gd name="T25" fmla="*/ 14 h 50"/>
                  <a:gd name="T26" fmla="*/ 34 w 68"/>
                  <a:gd name="T27" fmla="*/ 4 h 50"/>
                  <a:gd name="T28" fmla="*/ 47 w 68"/>
                  <a:gd name="T29" fmla="*/ 14 h 50"/>
                  <a:gd name="T30" fmla="*/ 51 w 68"/>
                  <a:gd name="T31" fmla="*/ 17 h 50"/>
                  <a:gd name="T32" fmla="*/ 64 w 68"/>
                  <a:gd name="T33" fmla="*/ 31 h 50"/>
                  <a:gd name="T34" fmla="*/ 49 w 68"/>
                  <a:gd name="T35" fmla="*/ 46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8" h="50">
                    <a:moveTo>
                      <a:pt x="51" y="13"/>
                    </a:moveTo>
                    <a:cubicBezTo>
                      <a:pt x="49" y="5"/>
                      <a:pt x="42" y="0"/>
                      <a:pt x="34" y="0"/>
                    </a:cubicBezTo>
                    <a:cubicBezTo>
                      <a:pt x="25" y="0"/>
                      <a:pt x="19" y="5"/>
                      <a:pt x="16" y="13"/>
                    </a:cubicBezTo>
                    <a:cubicBezTo>
                      <a:pt x="7" y="14"/>
                      <a:pt x="0" y="21"/>
                      <a:pt x="0" y="31"/>
                    </a:cubicBezTo>
                    <a:cubicBezTo>
                      <a:pt x="0" y="41"/>
                      <a:pt x="8" y="50"/>
                      <a:pt x="18" y="50"/>
                    </a:cubicBezTo>
                    <a:cubicBezTo>
                      <a:pt x="49" y="50"/>
                      <a:pt x="49" y="50"/>
                      <a:pt x="49" y="50"/>
                    </a:cubicBezTo>
                    <a:cubicBezTo>
                      <a:pt x="59" y="50"/>
                      <a:pt x="68" y="41"/>
                      <a:pt x="68" y="31"/>
                    </a:cubicBezTo>
                    <a:cubicBezTo>
                      <a:pt x="68" y="21"/>
                      <a:pt x="60" y="14"/>
                      <a:pt x="51" y="13"/>
                    </a:cubicBezTo>
                    <a:close/>
                    <a:moveTo>
                      <a:pt x="49" y="46"/>
                    </a:moveTo>
                    <a:cubicBezTo>
                      <a:pt x="18" y="46"/>
                      <a:pt x="18" y="46"/>
                      <a:pt x="18" y="46"/>
                    </a:cubicBezTo>
                    <a:cubicBezTo>
                      <a:pt x="10" y="46"/>
                      <a:pt x="4" y="39"/>
                      <a:pt x="4" y="31"/>
                    </a:cubicBezTo>
                    <a:cubicBezTo>
                      <a:pt x="4" y="24"/>
                      <a:pt x="9" y="17"/>
                      <a:pt x="17" y="17"/>
                    </a:cubicBezTo>
                    <a:cubicBezTo>
                      <a:pt x="18" y="16"/>
                      <a:pt x="19" y="15"/>
                      <a:pt x="20" y="14"/>
                    </a:cubicBezTo>
                    <a:cubicBezTo>
                      <a:pt x="22" y="8"/>
                      <a:pt x="27" y="4"/>
                      <a:pt x="34" y="4"/>
                    </a:cubicBezTo>
                    <a:cubicBezTo>
                      <a:pt x="40" y="4"/>
                      <a:pt x="45" y="8"/>
                      <a:pt x="47" y="14"/>
                    </a:cubicBezTo>
                    <a:cubicBezTo>
                      <a:pt x="48" y="15"/>
                      <a:pt x="49" y="16"/>
                      <a:pt x="51" y="17"/>
                    </a:cubicBezTo>
                    <a:cubicBezTo>
                      <a:pt x="58" y="17"/>
                      <a:pt x="64" y="24"/>
                      <a:pt x="64" y="31"/>
                    </a:cubicBezTo>
                    <a:cubicBezTo>
                      <a:pt x="64" y="39"/>
                      <a:pt x="57" y="46"/>
                      <a:pt x="49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95" name="Freeform 34"/>
              <p:cNvSpPr>
                <a:spLocks noEditPoints="1"/>
              </p:cNvSpPr>
              <p:nvPr/>
            </p:nvSpPr>
            <p:spPr bwMode="auto">
              <a:xfrm>
                <a:off x="12787313" y="-376238"/>
                <a:ext cx="488950" cy="661988"/>
              </a:xfrm>
              <a:custGeom>
                <a:avLst/>
                <a:gdLst>
                  <a:gd name="T0" fmla="*/ 104 w 128"/>
                  <a:gd name="T1" fmla="*/ 0 h 176"/>
                  <a:gd name="T2" fmla="*/ 24 w 128"/>
                  <a:gd name="T3" fmla="*/ 0 h 176"/>
                  <a:gd name="T4" fmla="*/ 0 w 128"/>
                  <a:gd name="T5" fmla="*/ 24 h 176"/>
                  <a:gd name="T6" fmla="*/ 0 w 128"/>
                  <a:gd name="T7" fmla="*/ 152 h 176"/>
                  <a:gd name="T8" fmla="*/ 24 w 128"/>
                  <a:gd name="T9" fmla="*/ 176 h 176"/>
                  <a:gd name="T10" fmla="*/ 104 w 128"/>
                  <a:gd name="T11" fmla="*/ 176 h 176"/>
                  <a:gd name="T12" fmla="*/ 128 w 128"/>
                  <a:gd name="T13" fmla="*/ 152 h 176"/>
                  <a:gd name="T14" fmla="*/ 128 w 128"/>
                  <a:gd name="T15" fmla="*/ 24 h 176"/>
                  <a:gd name="T16" fmla="*/ 104 w 128"/>
                  <a:gd name="T17" fmla="*/ 0 h 176"/>
                  <a:gd name="T18" fmla="*/ 119 w 128"/>
                  <a:gd name="T19" fmla="*/ 152 h 176"/>
                  <a:gd name="T20" fmla="*/ 104 w 128"/>
                  <a:gd name="T21" fmla="*/ 168 h 176"/>
                  <a:gd name="T22" fmla="*/ 24 w 128"/>
                  <a:gd name="T23" fmla="*/ 168 h 176"/>
                  <a:gd name="T24" fmla="*/ 8 w 128"/>
                  <a:gd name="T25" fmla="*/ 152 h 176"/>
                  <a:gd name="T26" fmla="*/ 8 w 128"/>
                  <a:gd name="T27" fmla="*/ 24 h 176"/>
                  <a:gd name="T28" fmla="*/ 24 w 128"/>
                  <a:gd name="T29" fmla="*/ 8 h 176"/>
                  <a:gd name="T30" fmla="*/ 104 w 128"/>
                  <a:gd name="T31" fmla="*/ 8 h 176"/>
                  <a:gd name="T32" fmla="*/ 119 w 128"/>
                  <a:gd name="T33" fmla="*/ 24 h 176"/>
                  <a:gd name="T34" fmla="*/ 119 w 128"/>
                  <a:gd name="T35" fmla="*/ 152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8" h="176">
                    <a:moveTo>
                      <a:pt x="104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0" y="0"/>
                      <a:pt x="0" y="11"/>
                      <a:pt x="0" y="24"/>
                    </a:cubicBezTo>
                    <a:cubicBezTo>
                      <a:pt x="0" y="152"/>
                      <a:pt x="0" y="152"/>
                      <a:pt x="0" y="152"/>
                    </a:cubicBezTo>
                    <a:cubicBezTo>
                      <a:pt x="0" y="165"/>
                      <a:pt x="10" y="176"/>
                      <a:pt x="24" y="176"/>
                    </a:cubicBezTo>
                    <a:cubicBezTo>
                      <a:pt x="104" y="176"/>
                      <a:pt x="104" y="176"/>
                      <a:pt x="104" y="176"/>
                    </a:cubicBezTo>
                    <a:cubicBezTo>
                      <a:pt x="117" y="176"/>
                      <a:pt x="128" y="165"/>
                      <a:pt x="128" y="152"/>
                    </a:cubicBezTo>
                    <a:cubicBezTo>
                      <a:pt x="128" y="24"/>
                      <a:pt x="128" y="24"/>
                      <a:pt x="128" y="24"/>
                    </a:cubicBezTo>
                    <a:cubicBezTo>
                      <a:pt x="128" y="11"/>
                      <a:pt x="117" y="0"/>
                      <a:pt x="104" y="0"/>
                    </a:cubicBezTo>
                    <a:close/>
                    <a:moveTo>
                      <a:pt x="119" y="152"/>
                    </a:moveTo>
                    <a:cubicBezTo>
                      <a:pt x="119" y="161"/>
                      <a:pt x="112" y="168"/>
                      <a:pt x="104" y="168"/>
                    </a:cubicBezTo>
                    <a:cubicBezTo>
                      <a:pt x="24" y="168"/>
                      <a:pt x="24" y="168"/>
                      <a:pt x="24" y="168"/>
                    </a:cubicBezTo>
                    <a:cubicBezTo>
                      <a:pt x="15" y="168"/>
                      <a:pt x="8" y="161"/>
                      <a:pt x="8" y="152"/>
                    </a:cubicBezTo>
                    <a:cubicBezTo>
                      <a:pt x="8" y="24"/>
                      <a:pt x="8" y="24"/>
                      <a:pt x="8" y="24"/>
                    </a:cubicBezTo>
                    <a:cubicBezTo>
                      <a:pt x="8" y="15"/>
                      <a:pt x="15" y="8"/>
                      <a:pt x="24" y="8"/>
                    </a:cubicBezTo>
                    <a:cubicBezTo>
                      <a:pt x="104" y="8"/>
                      <a:pt x="104" y="8"/>
                      <a:pt x="104" y="8"/>
                    </a:cubicBezTo>
                    <a:cubicBezTo>
                      <a:pt x="112" y="8"/>
                      <a:pt x="119" y="15"/>
                      <a:pt x="119" y="24"/>
                    </a:cubicBezTo>
                    <a:lnTo>
                      <a:pt x="119" y="1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grpSp>
          <p:nvGrpSpPr>
            <p:cNvPr id="87" name="组合 86"/>
            <p:cNvGrpSpPr/>
            <p:nvPr/>
          </p:nvGrpSpPr>
          <p:grpSpPr>
            <a:xfrm>
              <a:off x="2644550" y="2708919"/>
              <a:ext cx="348772" cy="472201"/>
              <a:chOff x="12787313" y="-376238"/>
              <a:chExt cx="488950" cy="661988"/>
            </a:xfrm>
            <a:grpFill/>
          </p:grpSpPr>
          <p:sp>
            <p:nvSpPr>
              <p:cNvPr id="88" name="Oval 31"/>
              <p:cNvSpPr>
                <a:spLocks noChangeArrowheads="1"/>
              </p:cNvSpPr>
              <p:nvPr/>
            </p:nvSpPr>
            <p:spPr bwMode="auto">
              <a:xfrm>
                <a:off x="12857163" y="-307975"/>
                <a:ext cx="44450" cy="4445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89" name="Oval 32"/>
              <p:cNvSpPr>
                <a:spLocks noChangeArrowheads="1"/>
              </p:cNvSpPr>
              <p:nvPr/>
            </p:nvSpPr>
            <p:spPr bwMode="auto">
              <a:xfrm>
                <a:off x="13173076" y="-307975"/>
                <a:ext cx="46038" cy="4445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90" name="Freeform 33"/>
              <p:cNvSpPr>
                <a:spLocks noEditPoints="1"/>
              </p:cNvSpPr>
              <p:nvPr/>
            </p:nvSpPr>
            <p:spPr bwMode="auto">
              <a:xfrm>
                <a:off x="12901613" y="-136525"/>
                <a:ext cx="260350" cy="188913"/>
              </a:xfrm>
              <a:custGeom>
                <a:avLst/>
                <a:gdLst>
                  <a:gd name="T0" fmla="*/ 51 w 68"/>
                  <a:gd name="T1" fmla="*/ 13 h 50"/>
                  <a:gd name="T2" fmla="*/ 34 w 68"/>
                  <a:gd name="T3" fmla="*/ 0 h 50"/>
                  <a:gd name="T4" fmla="*/ 16 w 68"/>
                  <a:gd name="T5" fmla="*/ 13 h 50"/>
                  <a:gd name="T6" fmla="*/ 0 w 68"/>
                  <a:gd name="T7" fmla="*/ 31 h 50"/>
                  <a:gd name="T8" fmla="*/ 18 w 68"/>
                  <a:gd name="T9" fmla="*/ 50 h 50"/>
                  <a:gd name="T10" fmla="*/ 49 w 68"/>
                  <a:gd name="T11" fmla="*/ 50 h 50"/>
                  <a:gd name="T12" fmla="*/ 68 w 68"/>
                  <a:gd name="T13" fmla="*/ 31 h 50"/>
                  <a:gd name="T14" fmla="*/ 51 w 68"/>
                  <a:gd name="T15" fmla="*/ 13 h 50"/>
                  <a:gd name="T16" fmla="*/ 49 w 68"/>
                  <a:gd name="T17" fmla="*/ 46 h 50"/>
                  <a:gd name="T18" fmla="*/ 18 w 68"/>
                  <a:gd name="T19" fmla="*/ 46 h 50"/>
                  <a:gd name="T20" fmla="*/ 4 w 68"/>
                  <a:gd name="T21" fmla="*/ 31 h 50"/>
                  <a:gd name="T22" fmla="*/ 17 w 68"/>
                  <a:gd name="T23" fmla="*/ 17 h 50"/>
                  <a:gd name="T24" fmla="*/ 20 w 68"/>
                  <a:gd name="T25" fmla="*/ 14 h 50"/>
                  <a:gd name="T26" fmla="*/ 34 w 68"/>
                  <a:gd name="T27" fmla="*/ 4 h 50"/>
                  <a:gd name="T28" fmla="*/ 47 w 68"/>
                  <a:gd name="T29" fmla="*/ 14 h 50"/>
                  <a:gd name="T30" fmla="*/ 51 w 68"/>
                  <a:gd name="T31" fmla="*/ 17 h 50"/>
                  <a:gd name="T32" fmla="*/ 64 w 68"/>
                  <a:gd name="T33" fmla="*/ 31 h 50"/>
                  <a:gd name="T34" fmla="*/ 49 w 68"/>
                  <a:gd name="T35" fmla="*/ 46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8" h="50">
                    <a:moveTo>
                      <a:pt x="51" y="13"/>
                    </a:moveTo>
                    <a:cubicBezTo>
                      <a:pt x="49" y="5"/>
                      <a:pt x="42" y="0"/>
                      <a:pt x="34" y="0"/>
                    </a:cubicBezTo>
                    <a:cubicBezTo>
                      <a:pt x="25" y="0"/>
                      <a:pt x="19" y="5"/>
                      <a:pt x="16" y="13"/>
                    </a:cubicBezTo>
                    <a:cubicBezTo>
                      <a:pt x="7" y="14"/>
                      <a:pt x="0" y="21"/>
                      <a:pt x="0" y="31"/>
                    </a:cubicBezTo>
                    <a:cubicBezTo>
                      <a:pt x="0" y="41"/>
                      <a:pt x="8" y="50"/>
                      <a:pt x="18" y="50"/>
                    </a:cubicBezTo>
                    <a:cubicBezTo>
                      <a:pt x="49" y="50"/>
                      <a:pt x="49" y="50"/>
                      <a:pt x="49" y="50"/>
                    </a:cubicBezTo>
                    <a:cubicBezTo>
                      <a:pt x="59" y="50"/>
                      <a:pt x="68" y="41"/>
                      <a:pt x="68" y="31"/>
                    </a:cubicBezTo>
                    <a:cubicBezTo>
                      <a:pt x="68" y="21"/>
                      <a:pt x="60" y="14"/>
                      <a:pt x="51" y="13"/>
                    </a:cubicBezTo>
                    <a:close/>
                    <a:moveTo>
                      <a:pt x="49" y="46"/>
                    </a:moveTo>
                    <a:cubicBezTo>
                      <a:pt x="18" y="46"/>
                      <a:pt x="18" y="46"/>
                      <a:pt x="18" y="46"/>
                    </a:cubicBezTo>
                    <a:cubicBezTo>
                      <a:pt x="10" y="46"/>
                      <a:pt x="4" y="39"/>
                      <a:pt x="4" y="31"/>
                    </a:cubicBezTo>
                    <a:cubicBezTo>
                      <a:pt x="4" y="24"/>
                      <a:pt x="9" y="17"/>
                      <a:pt x="17" y="17"/>
                    </a:cubicBezTo>
                    <a:cubicBezTo>
                      <a:pt x="18" y="16"/>
                      <a:pt x="19" y="15"/>
                      <a:pt x="20" y="14"/>
                    </a:cubicBezTo>
                    <a:cubicBezTo>
                      <a:pt x="22" y="8"/>
                      <a:pt x="27" y="4"/>
                      <a:pt x="34" y="4"/>
                    </a:cubicBezTo>
                    <a:cubicBezTo>
                      <a:pt x="40" y="4"/>
                      <a:pt x="45" y="8"/>
                      <a:pt x="47" y="14"/>
                    </a:cubicBezTo>
                    <a:cubicBezTo>
                      <a:pt x="48" y="15"/>
                      <a:pt x="49" y="16"/>
                      <a:pt x="51" y="17"/>
                    </a:cubicBezTo>
                    <a:cubicBezTo>
                      <a:pt x="58" y="17"/>
                      <a:pt x="64" y="24"/>
                      <a:pt x="64" y="31"/>
                    </a:cubicBezTo>
                    <a:cubicBezTo>
                      <a:pt x="64" y="39"/>
                      <a:pt x="57" y="46"/>
                      <a:pt x="49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91" name="Freeform 34"/>
              <p:cNvSpPr>
                <a:spLocks noEditPoints="1"/>
              </p:cNvSpPr>
              <p:nvPr/>
            </p:nvSpPr>
            <p:spPr bwMode="auto">
              <a:xfrm>
                <a:off x="12787313" y="-376238"/>
                <a:ext cx="488950" cy="661988"/>
              </a:xfrm>
              <a:custGeom>
                <a:avLst/>
                <a:gdLst>
                  <a:gd name="T0" fmla="*/ 104 w 128"/>
                  <a:gd name="T1" fmla="*/ 0 h 176"/>
                  <a:gd name="T2" fmla="*/ 24 w 128"/>
                  <a:gd name="T3" fmla="*/ 0 h 176"/>
                  <a:gd name="T4" fmla="*/ 0 w 128"/>
                  <a:gd name="T5" fmla="*/ 24 h 176"/>
                  <a:gd name="T6" fmla="*/ 0 w 128"/>
                  <a:gd name="T7" fmla="*/ 152 h 176"/>
                  <a:gd name="T8" fmla="*/ 24 w 128"/>
                  <a:gd name="T9" fmla="*/ 176 h 176"/>
                  <a:gd name="T10" fmla="*/ 104 w 128"/>
                  <a:gd name="T11" fmla="*/ 176 h 176"/>
                  <a:gd name="T12" fmla="*/ 128 w 128"/>
                  <a:gd name="T13" fmla="*/ 152 h 176"/>
                  <a:gd name="T14" fmla="*/ 128 w 128"/>
                  <a:gd name="T15" fmla="*/ 24 h 176"/>
                  <a:gd name="T16" fmla="*/ 104 w 128"/>
                  <a:gd name="T17" fmla="*/ 0 h 176"/>
                  <a:gd name="T18" fmla="*/ 119 w 128"/>
                  <a:gd name="T19" fmla="*/ 152 h 176"/>
                  <a:gd name="T20" fmla="*/ 104 w 128"/>
                  <a:gd name="T21" fmla="*/ 168 h 176"/>
                  <a:gd name="T22" fmla="*/ 24 w 128"/>
                  <a:gd name="T23" fmla="*/ 168 h 176"/>
                  <a:gd name="T24" fmla="*/ 8 w 128"/>
                  <a:gd name="T25" fmla="*/ 152 h 176"/>
                  <a:gd name="T26" fmla="*/ 8 w 128"/>
                  <a:gd name="T27" fmla="*/ 24 h 176"/>
                  <a:gd name="T28" fmla="*/ 24 w 128"/>
                  <a:gd name="T29" fmla="*/ 8 h 176"/>
                  <a:gd name="T30" fmla="*/ 104 w 128"/>
                  <a:gd name="T31" fmla="*/ 8 h 176"/>
                  <a:gd name="T32" fmla="*/ 119 w 128"/>
                  <a:gd name="T33" fmla="*/ 24 h 176"/>
                  <a:gd name="T34" fmla="*/ 119 w 128"/>
                  <a:gd name="T35" fmla="*/ 152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8" h="176">
                    <a:moveTo>
                      <a:pt x="104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0" y="0"/>
                      <a:pt x="0" y="11"/>
                      <a:pt x="0" y="24"/>
                    </a:cubicBezTo>
                    <a:cubicBezTo>
                      <a:pt x="0" y="152"/>
                      <a:pt x="0" y="152"/>
                      <a:pt x="0" y="152"/>
                    </a:cubicBezTo>
                    <a:cubicBezTo>
                      <a:pt x="0" y="165"/>
                      <a:pt x="10" y="176"/>
                      <a:pt x="24" y="176"/>
                    </a:cubicBezTo>
                    <a:cubicBezTo>
                      <a:pt x="104" y="176"/>
                      <a:pt x="104" y="176"/>
                      <a:pt x="104" y="176"/>
                    </a:cubicBezTo>
                    <a:cubicBezTo>
                      <a:pt x="117" y="176"/>
                      <a:pt x="128" y="165"/>
                      <a:pt x="128" y="152"/>
                    </a:cubicBezTo>
                    <a:cubicBezTo>
                      <a:pt x="128" y="24"/>
                      <a:pt x="128" y="24"/>
                      <a:pt x="128" y="24"/>
                    </a:cubicBezTo>
                    <a:cubicBezTo>
                      <a:pt x="128" y="11"/>
                      <a:pt x="117" y="0"/>
                      <a:pt x="104" y="0"/>
                    </a:cubicBezTo>
                    <a:close/>
                    <a:moveTo>
                      <a:pt x="119" y="152"/>
                    </a:moveTo>
                    <a:cubicBezTo>
                      <a:pt x="119" y="161"/>
                      <a:pt x="112" y="168"/>
                      <a:pt x="104" y="168"/>
                    </a:cubicBezTo>
                    <a:cubicBezTo>
                      <a:pt x="24" y="168"/>
                      <a:pt x="24" y="168"/>
                      <a:pt x="24" y="168"/>
                    </a:cubicBezTo>
                    <a:cubicBezTo>
                      <a:pt x="15" y="168"/>
                      <a:pt x="8" y="161"/>
                      <a:pt x="8" y="152"/>
                    </a:cubicBezTo>
                    <a:cubicBezTo>
                      <a:pt x="8" y="24"/>
                      <a:pt x="8" y="24"/>
                      <a:pt x="8" y="24"/>
                    </a:cubicBezTo>
                    <a:cubicBezTo>
                      <a:pt x="8" y="15"/>
                      <a:pt x="15" y="8"/>
                      <a:pt x="24" y="8"/>
                    </a:cubicBezTo>
                    <a:cubicBezTo>
                      <a:pt x="104" y="8"/>
                      <a:pt x="104" y="8"/>
                      <a:pt x="104" y="8"/>
                    </a:cubicBezTo>
                    <a:cubicBezTo>
                      <a:pt x="112" y="8"/>
                      <a:pt x="119" y="15"/>
                      <a:pt x="119" y="24"/>
                    </a:cubicBezTo>
                    <a:lnTo>
                      <a:pt x="119" y="1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100" name="组合 99"/>
          <p:cNvGrpSpPr/>
          <p:nvPr/>
        </p:nvGrpSpPr>
        <p:grpSpPr>
          <a:xfrm>
            <a:off x="4761017" y="3211541"/>
            <a:ext cx="2812217" cy="1362198"/>
            <a:chOff x="3900092" y="2720308"/>
            <a:chExt cx="2812217" cy="1015501"/>
          </a:xfrm>
        </p:grpSpPr>
        <p:grpSp>
          <p:nvGrpSpPr>
            <p:cNvPr id="101" name="组合 18397"/>
            <p:cNvGrpSpPr/>
            <p:nvPr/>
          </p:nvGrpSpPr>
          <p:grpSpPr>
            <a:xfrm>
              <a:off x="3900092" y="3205736"/>
              <a:ext cx="2650364" cy="530073"/>
              <a:chOff x="2449513" y="1096964"/>
              <a:chExt cx="650875" cy="130175"/>
            </a:xfrm>
            <a:solidFill>
              <a:srgbClr val="8B9DB1"/>
            </a:solidFill>
          </p:grpSpPr>
          <p:sp>
            <p:nvSpPr>
              <p:cNvPr id="108" name="Freeform 204"/>
              <p:cNvSpPr>
                <a:spLocks/>
              </p:cNvSpPr>
              <p:nvPr/>
            </p:nvSpPr>
            <p:spPr bwMode="auto">
              <a:xfrm>
                <a:off x="2449513" y="1096964"/>
                <a:ext cx="79375" cy="117475"/>
              </a:xfrm>
              <a:custGeom>
                <a:avLst/>
                <a:gdLst>
                  <a:gd name="T0" fmla="*/ 84 w 94"/>
                  <a:gd name="T1" fmla="*/ 137 h 137"/>
                  <a:gd name="T2" fmla="*/ 84 w 94"/>
                  <a:gd name="T3" fmla="*/ 137 h 137"/>
                  <a:gd name="T4" fmla="*/ 21 w 94"/>
                  <a:gd name="T5" fmla="*/ 137 h 137"/>
                  <a:gd name="T6" fmla="*/ 0 w 94"/>
                  <a:gd name="T7" fmla="*/ 116 h 137"/>
                  <a:gd name="T8" fmla="*/ 0 w 94"/>
                  <a:gd name="T9" fmla="*/ 21 h 137"/>
                  <a:gd name="T10" fmla="*/ 21 w 94"/>
                  <a:gd name="T11" fmla="*/ 0 h 137"/>
                  <a:gd name="T12" fmla="*/ 84 w 94"/>
                  <a:gd name="T13" fmla="*/ 0 h 137"/>
                  <a:gd name="T14" fmla="*/ 94 w 94"/>
                  <a:gd name="T15" fmla="*/ 10 h 137"/>
                  <a:gd name="T16" fmla="*/ 84 w 94"/>
                  <a:gd name="T17" fmla="*/ 20 h 137"/>
                  <a:gd name="T18" fmla="*/ 21 w 94"/>
                  <a:gd name="T19" fmla="*/ 20 h 137"/>
                  <a:gd name="T20" fmla="*/ 20 w 94"/>
                  <a:gd name="T21" fmla="*/ 21 h 137"/>
                  <a:gd name="T22" fmla="*/ 20 w 94"/>
                  <a:gd name="T23" fmla="*/ 116 h 137"/>
                  <a:gd name="T24" fmla="*/ 21 w 94"/>
                  <a:gd name="T25" fmla="*/ 117 h 137"/>
                  <a:gd name="T26" fmla="*/ 84 w 94"/>
                  <a:gd name="T27" fmla="*/ 117 h 137"/>
                  <a:gd name="T28" fmla="*/ 94 w 94"/>
                  <a:gd name="T29" fmla="*/ 127 h 137"/>
                  <a:gd name="T30" fmla="*/ 84 w 94"/>
                  <a:gd name="T31" fmla="*/ 137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94" h="137">
                    <a:moveTo>
                      <a:pt x="84" y="137"/>
                    </a:moveTo>
                    <a:lnTo>
                      <a:pt x="84" y="137"/>
                    </a:lnTo>
                    <a:lnTo>
                      <a:pt x="21" y="137"/>
                    </a:lnTo>
                    <a:cubicBezTo>
                      <a:pt x="10" y="137"/>
                      <a:pt x="0" y="127"/>
                      <a:pt x="0" y="116"/>
                    </a:cubicBezTo>
                    <a:lnTo>
                      <a:pt x="0" y="21"/>
                    </a:lnTo>
                    <a:cubicBezTo>
                      <a:pt x="0" y="10"/>
                      <a:pt x="10" y="0"/>
                      <a:pt x="21" y="0"/>
                    </a:cubicBezTo>
                    <a:lnTo>
                      <a:pt x="84" y="0"/>
                    </a:lnTo>
                    <a:cubicBezTo>
                      <a:pt x="90" y="0"/>
                      <a:pt x="94" y="5"/>
                      <a:pt x="94" y="10"/>
                    </a:cubicBezTo>
                    <a:cubicBezTo>
                      <a:pt x="94" y="15"/>
                      <a:pt x="90" y="20"/>
                      <a:pt x="84" y="20"/>
                    </a:cubicBezTo>
                    <a:lnTo>
                      <a:pt x="21" y="20"/>
                    </a:lnTo>
                    <a:cubicBezTo>
                      <a:pt x="21" y="20"/>
                      <a:pt x="20" y="20"/>
                      <a:pt x="20" y="21"/>
                    </a:cubicBezTo>
                    <a:lnTo>
                      <a:pt x="20" y="116"/>
                    </a:lnTo>
                    <a:cubicBezTo>
                      <a:pt x="20" y="116"/>
                      <a:pt x="21" y="117"/>
                      <a:pt x="21" y="117"/>
                    </a:cubicBezTo>
                    <a:lnTo>
                      <a:pt x="84" y="117"/>
                    </a:lnTo>
                    <a:cubicBezTo>
                      <a:pt x="90" y="117"/>
                      <a:pt x="94" y="121"/>
                      <a:pt x="94" y="127"/>
                    </a:cubicBezTo>
                    <a:cubicBezTo>
                      <a:pt x="94" y="132"/>
                      <a:pt x="90" y="137"/>
                      <a:pt x="84" y="137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543689">
                  <a:defRPr/>
                </a:pPr>
                <a:endParaRPr lang="zh-CN" altLang="en-US" sz="3201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09" name="Freeform 205"/>
              <p:cNvSpPr>
                <a:spLocks/>
              </p:cNvSpPr>
              <p:nvPr/>
            </p:nvSpPr>
            <p:spPr bwMode="auto">
              <a:xfrm>
                <a:off x="3005138" y="1096964"/>
                <a:ext cx="95250" cy="117475"/>
              </a:xfrm>
              <a:custGeom>
                <a:avLst/>
                <a:gdLst>
                  <a:gd name="T0" fmla="*/ 91 w 112"/>
                  <a:gd name="T1" fmla="*/ 137 h 137"/>
                  <a:gd name="T2" fmla="*/ 91 w 112"/>
                  <a:gd name="T3" fmla="*/ 137 h 137"/>
                  <a:gd name="T4" fmla="*/ 10 w 112"/>
                  <a:gd name="T5" fmla="*/ 137 h 137"/>
                  <a:gd name="T6" fmla="*/ 0 w 112"/>
                  <a:gd name="T7" fmla="*/ 127 h 137"/>
                  <a:gd name="T8" fmla="*/ 10 w 112"/>
                  <a:gd name="T9" fmla="*/ 117 h 137"/>
                  <a:gd name="T10" fmla="*/ 91 w 112"/>
                  <a:gd name="T11" fmla="*/ 117 h 137"/>
                  <a:gd name="T12" fmla="*/ 92 w 112"/>
                  <a:gd name="T13" fmla="*/ 116 h 137"/>
                  <a:gd name="T14" fmla="*/ 92 w 112"/>
                  <a:gd name="T15" fmla="*/ 21 h 137"/>
                  <a:gd name="T16" fmla="*/ 91 w 112"/>
                  <a:gd name="T17" fmla="*/ 20 h 137"/>
                  <a:gd name="T18" fmla="*/ 17 w 112"/>
                  <a:gd name="T19" fmla="*/ 20 h 137"/>
                  <a:gd name="T20" fmla="*/ 7 w 112"/>
                  <a:gd name="T21" fmla="*/ 10 h 137"/>
                  <a:gd name="T22" fmla="*/ 17 w 112"/>
                  <a:gd name="T23" fmla="*/ 0 h 137"/>
                  <a:gd name="T24" fmla="*/ 91 w 112"/>
                  <a:gd name="T25" fmla="*/ 0 h 137"/>
                  <a:gd name="T26" fmla="*/ 112 w 112"/>
                  <a:gd name="T27" fmla="*/ 21 h 137"/>
                  <a:gd name="T28" fmla="*/ 112 w 112"/>
                  <a:gd name="T29" fmla="*/ 116 h 137"/>
                  <a:gd name="T30" fmla="*/ 91 w 112"/>
                  <a:gd name="T31" fmla="*/ 137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12" h="137">
                    <a:moveTo>
                      <a:pt x="91" y="137"/>
                    </a:moveTo>
                    <a:lnTo>
                      <a:pt x="91" y="137"/>
                    </a:lnTo>
                    <a:lnTo>
                      <a:pt x="10" y="137"/>
                    </a:lnTo>
                    <a:cubicBezTo>
                      <a:pt x="4" y="137"/>
                      <a:pt x="0" y="132"/>
                      <a:pt x="0" y="127"/>
                    </a:cubicBezTo>
                    <a:cubicBezTo>
                      <a:pt x="0" y="121"/>
                      <a:pt x="4" y="117"/>
                      <a:pt x="10" y="117"/>
                    </a:cubicBezTo>
                    <a:lnTo>
                      <a:pt x="91" y="117"/>
                    </a:lnTo>
                    <a:cubicBezTo>
                      <a:pt x="92" y="117"/>
                      <a:pt x="92" y="116"/>
                      <a:pt x="92" y="116"/>
                    </a:cubicBezTo>
                    <a:lnTo>
                      <a:pt x="92" y="21"/>
                    </a:lnTo>
                    <a:cubicBezTo>
                      <a:pt x="92" y="20"/>
                      <a:pt x="92" y="20"/>
                      <a:pt x="91" y="20"/>
                    </a:cubicBezTo>
                    <a:lnTo>
                      <a:pt x="17" y="20"/>
                    </a:lnTo>
                    <a:cubicBezTo>
                      <a:pt x="11" y="20"/>
                      <a:pt x="7" y="15"/>
                      <a:pt x="7" y="10"/>
                    </a:cubicBezTo>
                    <a:cubicBezTo>
                      <a:pt x="7" y="5"/>
                      <a:pt x="11" y="0"/>
                      <a:pt x="17" y="0"/>
                    </a:cubicBezTo>
                    <a:lnTo>
                      <a:pt x="91" y="0"/>
                    </a:lnTo>
                    <a:cubicBezTo>
                      <a:pt x="102" y="0"/>
                      <a:pt x="112" y="10"/>
                      <a:pt x="112" y="21"/>
                    </a:cubicBezTo>
                    <a:lnTo>
                      <a:pt x="112" y="116"/>
                    </a:lnTo>
                    <a:cubicBezTo>
                      <a:pt x="112" y="127"/>
                      <a:pt x="102" y="137"/>
                      <a:pt x="91" y="137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543689">
                  <a:defRPr/>
                </a:pPr>
                <a:endParaRPr lang="zh-CN" altLang="en-US" sz="3201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10" name="Freeform 206"/>
              <p:cNvSpPr>
                <a:spLocks/>
              </p:cNvSpPr>
              <p:nvPr/>
            </p:nvSpPr>
            <p:spPr bwMode="auto">
              <a:xfrm>
                <a:off x="2944813" y="1196976"/>
                <a:ext cx="93663" cy="17463"/>
              </a:xfrm>
              <a:custGeom>
                <a:avLst/>
                <a:gdLst>
                  <a:gd name="T0" fmla="*/ 99 w 109"/>
                  <a:gd name="T1" fmla="*/ 20 h 20"/>
                  <a:gd name="T2" fmla="*/ 99 w 109"/>
                  <a:gd name="T3" fmla="*/ 20 h 20"/>
                  <a:gd name="T4" fmla="*/ 10 w 109"/>
                  <a:gd name="T5" fmla="*/ 20 h 20"/>
                  <a:gd name="T6" fmla="*/ 0 w 109"/>
                  <a:gd name="T7" fmla="*/ 10 h 20"/>
                  <a:gd name="T8" fmla="*/ 10 w 109"/>
                  <a:gd name="T9" fmla="*/ 0 h 20"/>
                  <a:gd name="T10" fmla="*/ 99 w 109"/>
                  <a:gd name="T11" fmla="*/ 0 h 20"/>
                  <a:gd name="T12" fmla="*/ 109 w 109"/>
                  <a:gd name="T13" fmla="*/ 10 h 20"/>
                  <a:gd name="T14" fmla="*/ 99 w 109"/>
                  <a:gd name="T15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9" h="20">
                    <a:moveTo>
                      <a:pt x="99" y="20"/>
                    </a:moveTo>
                    <a:lnTo>
                      <a:pt x="99" y="20"/>
                    </a:lnTo>
                    <a:lnTo>
                      <a:pt x="10" y="20"/>
                    </a:lnTo>
                    <a:cubicBezTo>
                      <a:pt x="4" y="20"/>
                      <a:pt x="0" y="15"/>
                      <a:pt x="0" y="10"/>
                    </a:cubicBezTo>
                    <a:cubicBezTo>
                      <a:pt x="0" y="4"/>
                      <a:pt x="4" y="0"/>
                      <a:pt x="10" y="0"/>
                    </a:cubicBezTo>
                    <a:lnTo>
                      <a:pt x="99" y="0"/>
                    </a:lnTo>
                    <a:cubicBezTo>
                      <a:pt x="104" y="0"/>
                      <a:pt x="109" y="4"/>
                      <a:pt x="109" y="10"/>
                    </a:cubicBezTo>
                    <a:cubicBezTo>
                      <a:pt x="109" y="15"/>
                      <a:pt x="104" y="20"/>
                      <a:pt x="99" y="2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543689">
                  <a:defRPr/>
                </a:pPr>
                <a:endParaRPr lang="zh-CN" altLang="en-US" sz="3201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11" name="Freeform 207"/>
              <p:cNvSpPr>
                <a:spLocks/>
              </p:cNvSpPr>
              <p:nvPr/>
            </p:nvSpPr>
            <p:spPr bwMode="auto">
              <a:xfrm>
                <a:off x="2513013" y="1096964"/>
                <a:ext cx="525463" cy="17463"/>
              </a:xfrm>
              <a:custGeom>
                <a:avLst/>
                <a:gdLst>
                  <a:gd name="T0" fmla="*/ 608 w 618"/>
                  <a:gd name="T1" fmla="*/ 20 h 20"/>
                  <a:gd name="T2" fmla="*/ 608 w 618"/>
                  <a:gd name="T3" fmla="*/ 20 h 20"/>
                  <a:gd name="T4" fmla="*/ 10 w 618"/>
                  <a:gd name="T5" fmla="*/ 20 h 20"/>
                  <a:gd name="T6" fmla="*/ 0 w 618"/>
                  <a:gd name="T7" fmla="*/ 10 h 20"/>
                  <a:gd name="T8" fmla="*/ 10 w 618"/>
                  <a:gd name="T9" fmla="*/ 0 h 20"/>
                  <a:gd name="T10" fmla="*/ 608 w 618"/>
                  <a:gd name="T11" fmla="*/ 0 h 20"/>
                  <a:gd name="T12" fmla="*/ 618 w 618"/>
                  <a:gd name="T13" fmla="*/ 10 h 20"/>
                  <a:gd name="T14" fmla="*/ 608 w 618"/>
                  <a:gd name="T15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8" h="20">
                    <a:moveTo>
                      <a:pt x="608" y="20"/>
                    </a:moveTo>
                    <a:lnTo>
                      <a:pt x="608" y="20"/>
                    </a:lnTo>
                    <a:lnTo>
                      <a:pt x="10" y="20"/>
                    </a:lnTo>
                    <a:cubicBezTo>
                      <a:pt x="5" y="20"/>
                      <a:pt x="0" y="15"/>
                      <a:pt x="0" y="10"/>
                    </a:cubicBezTo>
                    <a:cubicBezTo>
                      <a:pt x="0" y="5"/>
                      <a:pt x="5" y="0"/>
                      <a:pt x="10" y="0"/>
                    </a:cubicBezTo>
                    <a:lnTo>
                      <a:pt x="608" y="0"/>
                    </a:lnTo>
                    <a:cubicBezTo>
                      <a:pt x="613" y="0"/>
                      <a:pt x="618" y="5"/>
                      <a:pt x="618" y="10"/>
                    </a:cubicBezTo>
                    <a:cubicBezTo>
                      <a:pt x="618" y="15"/>
                      <a:pt x="613" y="20"/>
                      <a:pt x="608" y="2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543689">
                  <a:defRPr/>
                </a:pPr>
                <a:endParaRPr lang="zh-CN" altLang="en-US" sz="3201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12" name="Freeform 208"/>
              <p:cNvSpPr>
                <a:spLocks/>
              </p:cNvSpPr>
              <p:nvPr/>
            </p:nvSpPr>
            <p:spPr bwMode="auto">
              <a:xfrm>
                <a:off x="2513013" y="1196976"/>
                <a:ext cx="381000" cy="17463"/>
              </a:xfrm>
              <a:custGeom>
                <a:avLst/>
                <a:gdLst>
                  <a:gd name="T0" fmla="*/ 439 w 449"/>
                  <a:gd name="T1" fmla="*/ 20 h 20"/>
                  <a:gd name="T2" fmla="*/ 439 w 449"/>
                  <a:gd name="T3" fmla="*/ 20 h 20"/>
                  <a:gd name="T4" fmla="*/ 10 w 449"/>
                  <a:gd name="T5" fmla="*/ 20 h 20"/>
                  <a:gd name="T6" fmla="*/ 0 w 449"/>
                  <a:gd name="T7" fmla="*/ 10 h 20"/>
                  <a:gd name="T8" fmla="*/ 10 w 449"/>
                  <a:gd name="T9" fmla="*/ 0 h 20"/>
                  <a:gd name="T10" fmla="*/ 439 w 449"/>
                  <a:gd name="T11" fmla="*/ 0 h 20"/>
                  <a:gd name="T12" fmla="*/ 449 w 449"/>
                  <a:gd name="T13" fmla="*/ 10 h 20"/>
                  <a:gd name="T14" fmla="*/ 439 w 449"/>
                  <a:gd name="T15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9" h="20">
                    <a:moveTo>
                      <a:pt x="439" y="20"/>
                    </a:moveTo>
                    <a:lnTo>
                      <a:pt x="439" y="20"/>
                    </a:lnTo>
                    <a:lnTo>
                      <a:pt x="10" y="20"/>
                    </a:lnTo>
                    <a:cubicBezTo>
                      <a:pt x="5" y="20"/>
                      <a:pt x="0" y="15"/>
                      <a:pt x="0" y="10"/>
                    </a:cubicBezTo>
                    <a:cubicBezTo>
                      <a:pt x="0" y="4"/>
                      <a:pt x="5" y="0"/>
                      <a:pt x="10" y="0"/>
                    </a:cubicBezTo>
                    <a:lnTo>
                      <a:pt x="439" y="0"/>
                    </a:lnTo>
                    <a:cubicBezTo>
                      <a:pt x="444" y="0"/>
                      <a:pt x="449" y="4"/>
                      <a:pt x="449" y="10"/>
                    </a:cubicBezTo>
                    <a:cubicBezTo>
                      <a:pt x="449" y="15"/>
                      <a:pt x="444" y="20"/>
                      <a:pt x="439" y="2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543689">
                  <a:defRPr/>
                </a:pPr>
                <a:endParaRPr lang="zh-CN" altLang="en-US" sz="3201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13" name="Freeform 209"/>
              <p:cNvSpPr>
                <a:spLocks/>
              </p:cNvSpPr>
              <p:nvPr/>
            </p:nvSpPr>
            <p:spPr bwMode="auto">
              <a:xfrm>
                <a:off x="2852738" y="1182689"/>
                <a:ext cx="42863" cy="44450"/>
              </a:xfrm>
              <a:custGeom>
                <a:avLst/>
                <a:gdLst>
                  <a:gd name="T0" fmla="*/ 25 w 51"/>
                  <a:gd name="T1" fmla="*/ 52 h 52"/>
                  <a:gd name="T2" fmla="*/ 25 w 51"/>
                  <a:gd name="T3" fmla="*/ 52 h 52"/>
                  <a:gd name="T4" fmla="*/ 0 w 51"/>
                  <a:gd name="T5" fmla="*/ 26 h 52"/>
                  <a:gd name="T6" fmla="*/ 25 w 51"/>
                  <a:gd name="T7" fmla="*/ 0 h 52"/>
                  <a:gd name="T8" fmla="*/ 51 w 51"/>
                  <a:gd name="T9" fmla="*/ 26 h 52"/>
                  <a:gd name="T10" fmla="*/ 25 w 51"/>
                  <a:gd name="T11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1" h="52">
                    <a:moveTo>
                      <a:pt x="25" y="52"/>
                    </a:moveTo>
                    <a:lnTo>
                      <a:pt x="25" y="52"/>
                    </a:lnTo>
                    <a:cubicBezTo>
                      <a:pt x="11" y="52"/>
                      <a:pt x="0" y="40"/>
                      <a:pt x="0" y="26"/>
                    </a:cubicBezTo>
                    <a:cubicBezTo>
                      <a:pt x="0" y="12"/>
                      <a:pt x="11" y="0"/>
                      <a:pt x="25" y="0"/>
                    </a:cubicBezTo>
                    <a:cubicBezTo>
                      <a:pt x="39" y="0"/>
                      <a:pt x="51" y="12"/>
                      <a:pt x="51" y="26"/>
                    </a:cubicBezTo>
                    <a:cubicBezTo>
                      <a:pt x="51" y="40"/>
                      <a:pt x="39" y="52"/>
                      <a:pt x="25" y="52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543689">
                  <a:defRPr/>
                </a:pPr>
                <a:endParaRPr lang="zh-CN" altLang="en-US" sz="3201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14" name="Freeform 210"/>
              <p:cNvSpPr>
                <a:spLocks/>
              </p:cNvSpPr>
              <p:nvPr/>
            </p:nvSpPr>
            <p:spPr bwMode="auto">
              <a:xfrm>
                <a:off x="2919413" y="1182689"/>
                <a:ext cx="42863" cy="44450"/>
              </a:xfrm>
              <a:custGeom>
                <a:avLst/>
                <a:gdLst>
                  <a:gd name="T0" fmla="*/ 26 w 52"/>
                  <a:gd name="T1" fmla="*/ 52 h 52"/>
                  <a:gd name="T2" fmla="*/ 26 w 52"/>
                  <a:gd name="T3" fmla="*/ 52 h 52"/>
                  <a:gd name="T4" fmla="*/ 0 w 52"/>
                  <a:gd name="T5" fmla="*/ 26 h 52"/>
                  <a:gd name="T6" fmla="*/ 26 w 52"/>
                  <a:gd name="T7" fmla="*/ 0 h 52"/>
                  <a:gd name="T8" fmla="*/ 52 w 52"/>
                  <a:gd name="T9" fmla="*/ 26 h 52"/>
                  <a:gd name="T10" fmla="*/ 26 w 52"/>
                  <a:gd name="T11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" h="52">
                    <a:moveTo>
                      <a:pt x="26" y="52"/>
                    </a:moveTo>
                    <a:lnTo>
                      <a:pt x="26" y="52"/>
                    </a:lnTo>
                    <a:cubicBezTo>
                      <a:pt x="12" y="52"/>
                      <a:pt x="0" y="40"/>
                      <a:pt x="0" y="26"/>
                    </a:cubicBezTo>
                    <a:cubicBezTo>
                      <a:pt x="0" y="12"/>
                      <a:pt x="12" y="0"/>
                      <a:pt x="26" y="0"/>
                    </a:cubicBezTo>
                    <a:cubicBezTo>
                      <a:pt x="40" y="0"/>
                      <a:pt x="52" y="12"/>
                      <a:pt x="52" y="26"/>
                    </a:cubicBezTo>
                    <a:cubicBezTo>
                      <a:pt x="52" y="40"/>
                      <a:pt x="40" y="52"/>
                      <a:pt x="26" y="52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543689">
                  <a:defRPr/>
                </a:pPr>
                <a:endParaRPr lang="zh-CN" altLang="en-US" sz="3201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15" name="Freeform 211"/>
              <p:cNvSpPr>
                <a:spLocks/>
              </p:cNvSpPr>
              <p:nvPr/>
            </p:nvSpPr>
            <p:spPr bwMode="auto">
              <a:xfrm>
                <a:off x="2493963" y="1101726"/>
                <a:ext cx="7938" cy="107950"/>
              </a:xfrm>
              <a:custGeom>
                <a:avLst/>
                <a:gdLst>
                  <a:gd name="T0" fmla="*/ 5 w 10"/>
                  <a:gd name="T1" fmla="*/ 127 h 127"/>
                  <a:gd name="T2" fmla="*/ 5 w 10"/>
                  <a:gd name="T3" fmla="*/ 127 h 127"/>
                  <a:gd name="T4" fmla="*/ 0 w 10"/>
                  <a:gd name="T5" fmla="*/ 122 h 127"/>
                  <a:gd name="T6" fmla="*/ 0 w 10"/>
                  <a:gd name="T7" fmla="*/ 5 h 127"/>
                  <a:gd name="T8" fmla="*/ 5 w 10"/>
                  <a:gd name="T9" fmla="*/ 0 h 127"/>
                  <a:gd name="T10" fmla="*/ 10 w 10"/>
                  <a:gd name="T11" fmla="*/ 5 h 127"/>
                  <a:gd name="T12" fmla="*/ 10 w 10"/>
                  <a:gd name="T13" fmla="*/ 122 h 127"/>
                  <a:gd name="T14" fmla="*/ 5 w 10"/>
                  <a:gd name="T15" fmla="*/ 127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" h="127">
                    <a:moveTo>
                      <a:pt x="5" y="127"/>
                    </a:moveTo>
                    <a:lnTo>
                      <a:pt x="5" y="127"/>
                    </a:lnTo>
                    <a:cubicBezTo>
                      <a:pt x="2" y="127"/>
                      <a:pt x="0" y="125"/>
                      <a:pt x="0" y="122"/>
                    </a:cubicBezTo>
                    <a:lnTo>
                      <a:pt x="0" y="5"/>
                    </a:lnTo>
                    <a:cubicBezTo>
                      <a:pt x="0" y="2"/>
                      <a:pt x="2" y="0"/>
                      <a:pt x="5" y="0"/>
                    </a:cubicBezTo>
                    <a:cubicBezTo>
                      <a:pt x="7" y="0"/>
                      <a:pt x="10" y="2"/>
                      <a:pt x="10" y="5"/>
                    </a:cubicBezTo>
                    <a:lnTo>
                      <a:pt x="10" y="122"/>
                    </a:lnTo>
                    <a:cubicBezTo>
                      <a:pt x="10" y="125"/>
                      <a:pt x="7" y="127"/>
                      <a:pt x="5" y="127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543689">
                  <a:defRPr/>
                </a:pPr>
                <a:endParaRPr lang="zh-CN" altLang="en-US" sz="3201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16" name="Freeform 212"/>
              <p:cNvSpPr>
                <a:spLocks/>
              </p:cNvSpPr>
              <p:nvPr/>
            </p:nvSpPr>
            <p:spPr bwMode="auto">
              <a:xfrm>
                <a:off x="3044826" y="1101726"/>
                <a:ext cx="9525" cy="107950"/>
              </a:xfrm>
              <a:custGeom>
                <a:avLst/>
                <a:gdLst>
                  <a:gd name="T0" fmla="*/ 5 w 10"/>
                  <a:gd name="T1" fmla="*/ 127 h 127"/>
                  <a:gd name="T2" fmla="*/ 5 w 10"/>
                  <a:gd name="T3" fmla="*/ 127 h 127"/>
                  <a:gd name="T4" fmla="*/ 0 w 10"/>
                  <a:gd name="T5" fmla="*/ 122 h 127"/>
                  <a:gd name="T6" fmla="*/ 0 w 10"/>
                  <a:gd name="T7" fmla="*/ 5 h 127"/>
                  <a:gd name="T8" fmla="*/ 5 w 10"/>
                  <a:gd name="T9" fmla="*/ 0 h 127"/>
                  <a:gd name="T10" fmla="*/ 10 w 10"/>
                  <a:gd name="T11" fmla="*/ 5 h 127"/>
                  <a:gd name="T12" fmla="*/ 10 w 10"/>
                  <a:gd name="T13" fmla="*/ 122 h 127"/>
                  <a:gd name="T14" fmla="*/ 5 w 10"/>
                  <a:gd name="T15" fmla="*/ 127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" h="127">
                    <a:moveTo>
                      <a:pt x="5" y="127"/>
                    </a:moveTo>
                    <a:lnTo>
                      <a:pt x="5" y="127"/>
                    </a:lnTo>
                    <a:cubicBezTo>
                      <a:pt x="2" y="127"/>
                      <a:pt x="0" y="125"/>
                      <a:pt x="0" y="122"/>
                    </a:cubicBezTo>
                    <a:lnTo>
                      <a:pt x="0" y="5"/>
                    </a:lnTo>
                    <a:cubicBezTo>
                      <a:pt x="0" y="2"/>
                      <a:pt x="2" y="0"/>
                      <a:pt x="5" y="0"/>
                    </a:cubicBezTo>
                    <a:cubicBezTo>
                      <a:pt x="8" y="0"/>
                      <a:pt x="10" y="2"/>
                      <a:pt x="10" y="5"/>
                    </a:cubicBezTo>
                    <a:lnTo>
                      <a:pt x="10" y="122"/>
                    </a:lnTo>
                    <a:cubicBezTo>
                      <a:pt x="10" y="125"/>
                      <a:pt x="8" y="127"/>
                      <a:pt x="5" y="127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543689">
                  <a:defRPr/>
                </a:pPr>
                <a:endParaRPr lang="zh-CN" altLang="en-US" sz="3201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17" name="Freeform 213"/>
              <p:cNvSpPr>
                <a:spLocks/>
              </p:cNvSpPr>
              <p:nvPr/>
            </p:nvSpPr>
            <p:spPr bwMode="auto">
              <a:xfrm>
                <a:off x="2454276" y="1133476"/>
                <a:ext cx="47625" cy="9525"/>
              </a:xfrm>
              <a:custGeom>
                <a:avLst/>
                <a:gdLst>
                  <a:gd name="T0" fmla="*/ 52 w 57"/>
                  <a:gd name="T1" fmla="*/ 10 h 10"/>
                  <a:gd name="T2" fmla="*/ 52 w 57"/>
                  <a:gd name="T3" fmla="*/ 10 h 10"/>
                  <a:gd name="T4" fmla="*/ 5 w 57"/>
                  <a:gd name="T5" fmla="*/ 10 h 10"/>
                  <a:gd name="T6" fmla="*/ 0 w 57"/>
                  <a:gd name="T7" fmla="*/ 5 h 10"/>
                  <a:gd name="T8" fmla="*/ 5 w 57"/>
                  <a:gd name="T9" fmla="*/ 0 h 10"/>
                  <a:gd name="T10" fmla="*/ 52 w 57"/>
                  <a:gd name="T11" fmla="*/ 0 h 10"/>
                  <a:gd name="T12" fmla="*/ 57 w 57"/>
                  <a:gd name="T13" fmla="*/ 5 h 10"/>
                  <a:gd name="T14" fmla="*/ 52 w 57"/>
                  <a:gd name="T15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7" h="10">
                    <a:moveTo>
                      <a:pt x="52" y="10"/>
                    </a:moveTo>
                    <a:lnTo>
                      <a:pt x="52" y="10"/>
                    </a:lnTo>
                    <a:lnTo>
                      <a:pt x="5" y="10"/>
                    </a:lnTo>
                    <a:cubicBezTo>
                      <a:pt x="2" y="10"/>
                      <a:pt x="0" y="7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lnTo>
                      <a:pt x="52" y="0"/>
                    </a:lnTo>
                    <a:cubicBezTo>
                      <a:pt x="54" y="0"/>
                      <a:pt x="57" y="2"/>
                      <a:pt x="57" y="5"/>
                    </a:cubicBezTo>
                    <a:cubicBezTo>
                      <a:pt x="57" y="7"/>
                      <a:pt x="54" y="10"/>
                      <a:pt x="52" y="1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543689">
                  <a:defRPr/>
                </a:pPr>
                <a:endParaRPr lang="zh-CN" altLang="en-US" sz="3201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18" name="Freeform 214"/>
              <p:cNvSpPr>
                <a:spLocks/>
              </p:cNvSpPr>
              <p:nvPr/>
            </p:nvSpPr>
            <p:spPr bwMode="auto">
              <a:xfrm>
                <a:off x="2473326" y="1163639"/>
                <a:ext cx="14288" cy="14288"/>
              </a:xfrm>
              <a:custGeom>
                <a:avLst/>
                <a:gdLst>
                  <a:gd name="T0" fmla="*/ 16 w 16"/>
                  <a:gd name="T1" fmla="*/ 16 h 16"/>
                  <a:gd name="T2" fmla="*/ 16 w 16"/>
                  <a:gd name="T3" fmla="*/ 16 h 16"/>
                  <a:gd name="T4" fmla="*/ 0 w 16"/>
                  <a:gd name="T5" fmla="*/ 16 h 16"/>
                  <a:gd name="T6" fmla="*/ 0 w 16"/>
                  <a:gd name="T7" fmla="*/ 0 h 16"/>
                  <a:gd name="T8" fmla="*/ 16 w 16"/>
                  <a:gd name="T9" fmla="*/ 0 h 16"/>
                  <a:gd name="T10" fmla="*/ 16 w 16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" h="16">
                    <a:moveTo>
                      <a:pt x="16" y="16"/>
                    </a:moveTo>
                    <a:lnTo>
                      <a:pt x="16" y="16"/>
                    </a:lnTo>
                    <a:lnTo>
                      <a:pt x="0" y="16"/>
                    </a:lnTo>
                    <a:lnTo>
                      <a:pt x="0" y="0"/>
                    </a:lnTo>
                    <a:lnTo>
                      <a:pt x="16" y="0"/>
                    </a:lnTo>
                    <a:lnTo>
                      <a:pt x="16" y="16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543689">
                  <a:defRPr/>
                </a:pPr>
                <a:endParaRPr lang="zh-CN" altLang="en-US" sz="3201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19" name="Freeform 215"/>
              <p:cNvSpPr>
                <a:spLocks/>
              </p:cNvSpPr>
              <p:nvPr/>
            </p:nvSpPr>
            <p:spPr bwMode="auto">
              <a:xfrm>
                <a:off x="3046413" y="1133476"/>
                <a:ext cx="46038" cy="9525"/>
              </a:xfrm>
              <a:custGeom>
                <a:avLst/>
                <a:gdLst>
                  <a:gd name="T0" fmla="*/ 50 w 55"/>
                  <a:gd name="T1" fmla="*/ 10 h 10"/>
                  <a:gd name="T2" fmla="*/ 50 w 55"/>
                  <a:gd name="T3" fmla="*/ 10 h 10"/>
                  <a:gd name="T4" fmla="*/ 5 w 55"/>
                  <a:gd name="T5" fmla="*/ 10 h 10"/>
                  <a:gd name="T6" fmla="*/ 0 w 55"/>
                  <a:gd name="T7" fmla="*/ 5 h 10"/>
                  <a:gd name="T8" fmla="*/ 5 w 55"/>
                  <a:gd name="T9" fmla="*/ 0 h 10"/>
                  <a:gd name="T10" fmla="*/ 50 w 55"/>
                  <a:gd name="T11" fmla="*/ 0 h 10"/>
                  <a:gd name="T12" fmla="*/ 55 w 55"/>
                  <a:gd name="T13" fmla="*/ 5 h 10"/>
                  <a:gd name="T14" fmla="*/ 50 w 55"/>
                  <a:gd name="T15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0">
                    <a:moveTo>
                      <a:pt x="50" y="10"/>
                    </a:moveTo>
                    <a:lnTo>
                      <a:pt x="50" y="10"/>
                    </a:lnTo>
                    <a:lnTo>
                      <a:pt x="5" y="10"/>
                    </a:lnTo>
                    <a:cubicBezTo>
                      <a:pt x="2" y="10"/>
                      <a:pt x="0" y="7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lnTo>
                      <a:pt x="50" y="0"/>
                    </a:lnTo>
                    <a:cubicBezTo>
                      <a:pt x="53" y="0"/>
                      <a:pt x="55" y="2"/>
                      <a:pt x="55" y="5"/>
                    </a:cubicBezTo>
                    <a:cubicBezTo>
                      <a:pt x="55" y="7"/>
                      <a:pt x="53" y="10"/>
                      <a:pt x="50" y="1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543689">
                  <a:defRPr/>
                </a:pPr>
                <a:endParaRPr lang="zh-CN" altLang="en-US" sz="3201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20" name="Freeform 216"/>
              <p:cNvSpPr>
                <a:spLocks/>
              </p:cNvSpPr>
              <p:nvPr/>
            </p:nvSpPr>
            <p:spPr bwMode="auto">
              <a:xfrm>
                <a:off x="3062288" y="1163639"/>
                <a:ext cx="14288" cy="14288"/>
              </a:xfrm>
              <a:custGeom>
                <a:avLst/>
                <a:gdLst>
                  <a:gd name="T0" fmla="*/ 16 w 16"/>
                  <a:gd name="T1" fmla="*/ 16 h 16"/>
                  <a:gd name="T2" fmla="*/ 16 w 16"/>
                  <a:gd name="T3" fmla="*/ 16 h 16"/>
                  <a:gd name="T4" fmla="*/ 0 w 16"/>
                  <a:gd name="T5" fmla="*/ 16 h 16"/>
                  <a:gd name="T6" fmla="*/ 0 w 16"/>
                  <a:gd name="T7" fmla="*/ 0 h 16"/>
                  <a:gd name="T8" fmla="*/ 16 w 16"/>
                  <a:gd name="T9" fmla="*/ 0 h 16"/>
                  <a:gd name="T10" fmla="*/ 16 w 16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" h="16">
                    <a:moveTo>
                      <a:pt x="16" y="16"/>
                    </a:moveTo>
                    <a:lnTo>
                      <a:pt x="16" y="16"/>
                    </a:lnTo>
                    <a:lnTo>
                      <a:pt x="0" y="16"/>
                    </a:lnTo>
                    <a:lnTo>
                      <a:pt x="0" y="0"/>
                    </a:lnTo>
                    <a:lnTo>
                      <a:pt x="16" y="0"/>
                    </a:lnTo>
                    <a:lnTo>
                      <a:pt x="16" y="16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543689">
                  <a:defRPr/>
                </a:pPr>
                <a:endParaRPr lang="zh-CN" altLang="en-US" sz="3201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21" name="Freeform 217"/>
              <p:cNvSpPr>
                <a:spLocks/>
              </p:cNvSpPr>
              <p:nvPr/>
            </p:nvSpPr>
            <p:spPr bwMode="auto">
              <a:xfrm>
                <a:off x="2559051" y="1125539"/>
                <a:ext cx="65088" cy="19050"/>
              </a:xfrm>
              <a:custGeom>
                <a:avLst/>
                <a:gdLst>
                  <a:gd name="T0" fmla="*/ 78 w 78"/>
                  <a:gd name="T1" fmla="*/ 22 h 22"/>
                  <a:gd name="T2" fmla="*/ 78 w 78"/>
                  <a:gd name="T3" fmla="*/ 22 h 22"/>
                  <a:gd name="T4" fmla="*/ 0 w 78"/>
                  <a:gd name="T5" fmla="*/ 22 h 22"/>
                  <a:gd name="T6" fmla="*/ 0 w 78"/>
                  <a:gd name="T7" fmla="*/ 0 h 22"/>
                  <a:gd name="T8" fmla="*/ 62 w 78"/>
                  <a:gd name="T9" fmla="*/ 0 h 22"/>
                  <a:gd name="T10" fmla="*/ 78 w 78"/>
                  <a:gd name="T11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8" h="22">
                    <a:moveTo>
                      <a:pt x="78" y="22"/>
                    </a:moveTo>
                    <a:lnTo>
                      <a:pt x="78" y="22"/>
                    </a:lnTo>
                    <a:lnTo>
                      <a:pt x="0" y="22"/>
                    </a:lnTo>
                    <a:lnTo>
                      <a:pt x="0" y="0"/>
                    </a:lnTo>
                    <a:lnTo>
                      <a:pt x="62" y="0"/>
                    </a:lnTo>
                    <a:lnTo>
                      <a:pt x="78" y="22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543689">
                  <a:defRPr/>
                </a:pPr>
                <a:endParaRPr lang="zh-CN" altLang="en-US" sz="3201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22" name="Freeform 218"/>
              <p:cNvSpPr>
                <a:spLocks/>
              </p:cNvSpPr>
              <p:nvPr/>
            </p:nvSpPr>
            <p:spPr bwMode="auto">
              <a:xfrm>
                <a:off x="2619376" y="1130301"/>
                <a:ext cx="17463" cy="12700"/>
              </a:xfrm>
              <a:custGeom>
                <a:avLst/>
                <a:gdLst>
                  <a:gd name="T0" fmla="*/ 0 w 21"/>
                  <a:gd name="T1" fmla="*/ 0 h 15"/>
                  <a:gd name="T2" fmla="*/ 0 w 21"/>
                  <a:gd name="T3" fmla="*/ 0 h 15"/>
                  <a:gd name="T4" fmla="*/ 21 w 21"/>
                  <a:gd name="T5" fmla="*/ 0 h 15"/>
                  <a:gd name="T6" fmla="*/ 21 w 21"/>
                  <a:gd name="T7" fmla="*/ 15 h 15"/>
                  <a:gd name="T8" fmla="*/ 11 w 21"/>
                  <a:gd name="T9" fmla="*/ 15 h 15"/>
                  <a:gd name="T10" fmla="*/ 0 w 21"/>
                  <a:gd name="T11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1" h="15">
                    <a:moveTo>
                      <a:pt x="0" y="0"/>
                    </a:moveTo>
                    <a:lnTo>
                      <a:pt x="0" y="0"/>
                    </a:lnTo>
                    <a:lnTo>
                      <a:pt x="21" y="0"/>
                    </a:lnTo>
                    <a:lnTo>
                      <a:pt x="21" y="15"/>
                    </a:lnTo>
                    <a:lnTo>
                      <a:pt x="11" y="1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543689">
                  <a:defRPr/>
                </a:pPr>
                <a:endParaRPr lang="zh-CN" altLang="en-US" sz="3201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23" name="Freeform 219"/>
              <p:cNvSpPr>
                <a:spLocks/>
              </p:cNvSpPr>
              <p:nvPr/>
            </p:nvSpPr>
            <p:spPr bwMode="auto">
              <a:xfrm>
                <a:off x="2559051" y="1155701"/>
                <a:ext cx="65088" cy="19050"/>
              </a:xfrm>
              <a:custGeom>
                <a:avLst/>
                <a:gdLst>
                  <a:gd name="T0" fmla="*/ 78 w 78"/>
                  <a:gd name="T1" fmla="*/ 22 h 22"/>
                  <a:gd name="T2" fmla="*/ 78 w 78"/>
                  <a:gd name="T3" fmla="*/ 22 h 22"/>
                  <a:gd name="T4" fmla="*/ 0 w 78"/>
                  <a:gd name="T5" fmla="*/ 22 h 22"/>
                  <a:gd name="T6" fmla="*/ 0 w 78"/>
                  <a:gd name="T7" fmla="*/ 0 h 22"/>
                  <a:gd name="T8" fmla="*/ 62 w 78"/>
                  <a:gd name="T9" fmla="*/ 0 h 22"/>
                  <a:gd name="T10" fmla="*/ 78 w 78"/>
                  <a:gd name="T11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8" h="22">
                    <a:moveTo>
                      <a:pt x="78" y="22"/>
                    </a:moveTo>
                    <a:lnTo>
                      <a:pt x="78" y="22"/>
                    </a:lnTo>
                    <a:lnTo>
                      <a:pt x="0" y="22"/>
                    </a:lnTo>
                    <a:lnTo>
                      <a:pt x="0" y="0"/>
                    </a:lnTo>
                    <a:lnTo>
                      <a:pt x="62" y="0"/>
                    </a:lnTo>
                    <a:lnTo>
                      <a:pt x="78" y="22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543689">
                  <a:defRPr/>
                </a:pPr>
                <a:endParaRPr lang="zh-CN" altLang="en-US" sz="3201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24" name="Freeform 220"/>
              <p:cNvSpPr>
                <a:spLocks/>
              </p:cNvSpPr>
              <p:nvPr/>
            </p:nvSpPr>
            <p:spPr bwMode="auto">
              <a:xfrm>
                <a:off x="2619376" y="1158876"/>
                <a:ext cx="17463" cy="12700"/>
              </a:xfrm>
              <a:custGeom>
                <a:avLst/>
                <a:gdLst>
                  <a:gd name="T0" fmla="*/ 0 w 21"/>
                  <a:gd name="T1" fmla="*/ 0 h 15"/>
                  <a:gd name="T2" fmla="*/ 0 w 21"/>
                  <a:gd name="T3" fmla="*/ 0 h 15"/>
                  <a:gd name="T4" fmla="*/ 21 w 21"/>
                  <a:gd name="T5" fmla="*/ 0 h 15"/>
                  <a:gd name="T6" fmla="*/ 21 w 21"/>
                  <a:gd name="T7" fmla="*/ 15 h 15"/>
                  <a:gd name="T8" fmla="*/ 11 w 21"/>
                  <a:gd name="T9" fmla="*/ 15 h 15"/>
                  <a:gd name="T10" fmla="*/ 0 w 21"/>
                  <a:gd name="T11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1" h="15">
                    <a:moveTo>
                      <a:pt x="0" y="0"/>
                    </a:moveTo>
                    <a:lnTo>
                      <a:pt x="0" y="0"/>
                    </a:lnTo>
                    <a:lnTo>
                      <a:pt x="21" y="0"/>
                    </a:lnTo>
                    <a:lnTo>
                      <a:pt x="21" y="15"/>
                    </a:lnTo>
                    <a:lnTo>
                      <a:pt x="11" y="1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543689">
                  <a:defRPr/>
                </a:pPr>
                <a:endParaRPr lang="zh-CN" altLang="en-US" sz="3201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25" name="Freeform 221"/>
              <p:cNvSpPr>
                <a:spLocks/>
              </p:cNvSpPr>
              <p:nvPr/>
            </p:nvSpPr>
            <p:spPr bwMode="auto">
              <a:xfrm>
                <a:off x="2674938" y="1125539"/>
                <a:ext cx="66675" cy="19050"/>
              </a:xfrm>
              <a:custGeom>
                <a:avLst/>
                <a:gdLst>
                  <a:gd name="T0" fmla="*/ 79 w 79"/>
                  <a:gd name="T1" fmla="*/ 22 h 22"/>
                  <a:gd name="T2" fmla="*/ 79 w 79"/>
                  <a:gd name="T3" fmla="*/ 22 h 22"/>
                  <a:gd name="T4" fmla="*/ 0 w 79"/>
                  <a:gd name="T5" fmla="*/ 22 h 22"/>
                  <a:gd name="T6" fmla="*/ 0 w 79"/>
                  <a:gd name="T7" fmla="*/ 0 h 22"/>
                  <a:gd name="T8" fmla="*/ 63 w 79"/>
                  <a:gd name="T9" fmla="*/ 0 h 22"/>
                  <a:gd name="T10" fmla="*/ 79 w 79"/>
                  <a:gd name="T11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9" h="22">
                    <a:moveTo>
                      <a:pt x="79" y="22"/>
                    </a:moveTo>
                    <a:lnTo>
                      <a:pt x="79" y="22"/>
                    </a:lnTo>
                    <a:lnTo>
                      <a:pt x="0" y="22"/>
                    </a:lnTo>
                    <a:lnTo>
                      <a:pt x="0" y="0"/>
                    </a:lnTo>
                    <a:lnTo>
                      <a:pt x="63" y="0"/>
                    </a:lnTo>
                    <a:lnTo>
                      <a:pt x="79" y="22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543689">
                  <a:defRPr/>
                </a:pPr>
                <a:endParaRPr lang="zh-CN" altLang="en-US" sz="3201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26" name="Freeform 222"/>
              <p:cNvSpPr>
                <a:spLocks/>
              </p:cNvSpPr>
              <p:nvPr/>
            </p:nvSpPr>
            <p:spPr bwMode="auto">
              <a:xfrm>
                <a:off x="2735263" y="1130301"/>
                <a:ext cx="19050" cy="12700"/>
              </a:xfrm>
              <a:custGeom>
                <a:avLst/>
                <a:gdLst>
                  <a:gd name="T0" fmla="*/ 0 w 22"/>
                  <a:gd name="T1" fmla="*/ 0 h 15"/>
                  <a:gd name="T2" fmla="*/ 0 w 22"/>
                  <a:gd name="T3" fmla="*/ 0 h 15"/>
                  <a:gd name="T4" fmla="*/ 22 w 22"/>
                  <a:gd name="T5" fmla="*/ 0 h 15"/>
                  <a:gd name="T6" fmla="*/ 22 w 22"/>
                  <a:gd name="T7" fmla="*/ 15 h 15"/>
                  <a:gd name="T8" fmla="*/ 12 w 22"/>
                  <a:gd name="T9" fmla="*/ 15 h 15"/>
                  <a:gd name="T10" fmla="*/ 0 w 22"/>
                  <a:gd name="T11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5">
                    <a:moveTo>
                      <a:pt x="0" y="0"/>
                    </a:moveTo>
                    <a:lnTo>
                      <a:pt x="0" y="0"/>
                    </a:lnTo>
                    <a:lnTo>
                      <a:pt x="22" y="0"/>
                    </a:lnTo>
                    <a:lnTo>
                      <a:pt x="22" y="15"/>
                    </a:lnTo>
                    <a:lnTo>
                      <a:pt x="12" y="1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543689">
                  <a:defRPr/>
                </a:pPr>
                <a:endParaRPr lang="zh-CN" altLang="en-US" sz="3201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27" name="Freeform 223"/>
              <p:cNvSpPr>
                <a:spLocks/>
              </p:cNvSpPr>
              <p:nvPr/>
            </p:nvSpPr>
            <p:spPr bwMode="auto">
              <a:xfrm>
                <a:off x="2674938" y="1155701"/>
                <a:ext cx="66675" cy="19050"/>
              </a:xfrm>
              <a:custGeom>
                <a:avLst/>
                <a:gdLst>
                  <a:gd name="T0" fmla="*/ 79 w 79"/>
                  <a:gd name="T1" fmla="*/ 22 h 22"/>
                  <a:gd name="T2" fmla="*/ 79 w 79"/>
                  <a:gd name="T3" fmla="*/ 22 h 22"/>
                  <a:gd name="T4" fmla="*/ 0 w 79"/>
                  <a:gd name="T5" fmla="*/ 22 h 22"/>
                  <a:gd name="T6" fmla="*/ 0 w 79"/>
                  <a:gd name="T7" fmla="*/ 0 h 22"/>
                  <a:gd name="T8" fmla="*/ 63 w 79"/>
                  <a:gd name="T9" fmla="*/ 0 h 22"/>
                  <a:gd name="T10" fmla="*/ 79 w 79"/>
                  <a:gd name="T11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9" h="22">
                    <a:moveTo>
                      <a:pt x="79" y="22"/>
                    </a:moveTo>
                    <a:lnTo>
                      <a:pt x="79" y="22"/>
                    </a:lnTo>
                    <a:lnTo>
                      <a:pt x="0" y="22"/>
                    </a:lnTo>
                    <a:lnTo>
                      <a:pt x="0" y="0"/>
                    </a:lnTo>
                    <a:lnTo>
                      <a:pt x="63" y="0"/>
                    </a:lnTo>
                    <a:lnTo>
                      <a:pt x="79" y="22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543689">
                  <a:defRPr/>
                </a:pPr>
                <a:endParaRPr lang="zh-CN" altLang="en-US" sz="3201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28" name="Freeform 224"/>
              <p:cNvSpPr>
                <a:spLocks/>
              </p:cNvSpPr>
              <p:nvPr/>
            </p:nvSpPr>
            <p:spPr bwMode="auto">
              <a:xfrm>
                <a:off x="2735263" y="1158876"/>
                <a:ext cx="19050" cy="12700"/>
              </a:xfrm>
              <a:custGeom>
                <a:avLst/>
                <a:gdLst>
                  <a:gd name="T0" fmla="*/ 0 w 22"/>
                  <a:gd name="T1" fmla="*/ 0 h 15"/>
                  <a:gd name="T2" fmla="*/ 0 w 22"/>
                  <a:gd name="T3" fmla="*/ 0 h 15"/>
                  <a:gd name="T4" fmla="*/ 22 w 22"/>
                  <a:gd name="T5" fmla="*/ 0 h 15"/>
                  <a:gd name="T6" fmla="*/ 22 w 22"/>
                  <a:gd name="T7" fmla="*/ 15 h 15"/>
                  <a:gd name="T8" fmla="*/ 12 w 22"/>
                  <a:gd name="T9" fmla="*/ 15 h 15"/>
                  <a:gd name="T10" fmla="*/ 0 w 22"/>
                  <a:gd name="T11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5">
                    <a:moveTo>
                      <a:pt x="0" y="0"/>
                    </a:moveTo>
                    <a:lnTo>
                      <a:pt x="0" y="0"/>
                    </a:lnTo>
                    <a:lnTo>
                      <a:pt x="22" y="0"/>
                    </a:lnTo>
                    <a:lnTo>
                      <a:pt x="22" y="15"/>
                    </a:lnTo>
                    <a:lnTo>
                      <a:pt x="12" y="1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543689">
                  <a:defRPr/>
                </a:pPr>
                <a:endParaRPr lang="zh-CN" altLang="en-US" sz="3201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29" name="Freeform 226"/>
              <p:cNvSpPr>
                <a:spLocks/>
              </p:cNvSpPr>
              <p:nvPr/>
            </p:nvSpPr>
            <p:spPr bwMode="auto">
              <a:xfrm>
                <a:off x="2794001" y="1125538"/>
                <a:ext cx="66675" cy="19050"/>
              </a:xfrm>
              <a:custGeom>
                <a:avLst/>
                <a:gdLst>
                  <a:gd name="T0" fmla="*/ 78 w 78"/>
                  <a:gd name="T1" fmla="*/ 22 h 22"/>
                  <a:gd name="T2" fmla="*/ 78 w 78"/>
                  <a:gd name="T3" fmla="*/ 22 h 22"/>
                  <a:gd name="T4" fmla="*/ 0 w 78"/>
                  <a:gd name="T5" fmla="*/ 22 h 22"/>
                  <a:gd name="T6" fmla="*/ 0 w 78"/>
                  <a:gd name="T7" fmla="*/ 0 h 22"/>
                  <a:gd name="T8" fmla="*/ 62 w 78"/>
                  <a:gd name="T9" fmla="*/ 0 h 22"/>
                  <a:gd name="T10" fmla="*/ 78 w 78"/>
                  <a:gd name="T11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8" h="22">
                    <a:moveTo>
                      <a:pt x="78" y="22"/>
                    </a:moveTo>
                    <a:lnTo>
                      <a:pt x="78" y="22"/>
                    </a:lnTo>
                    <a:lnTo>
                      <a:pt x="0" y="22"/>
                    </a:lnTo>
                    <a:lnTo>
                      <a:pt x="0" y="0"/>
                    </a:lnTo>
                    <a:lnTo>
                      <a:pt x="62" y="0"/>
                    </a:lnTo>
                    <a:lnTo>
                      <a:pt x="78" y="22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543689">
                  <a:defRPr/>
                </a:pPr>
                <a:endParaRPr lang="zh-CN" altLang="en-US" sz="3201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30" name="Freeform 227"/>
              <p:cNvSpPr>
                <a:spLocks/>
              </p:cNvSpPr>
              <p:nvPr/>
            </p:nvSpPr>
            <p:spPr bwMode="auto">
              <a:xfrm>
                <a:off x="2854326" y="1130301"/>
                <a:ext cx="19050" cy="12700"/>
              </a:xfrm>
              <a:custGeom>
                <a:avLst/>
                <a:gdLst>
                  <a:gd name="T0" fmla="*/ 0 w 21"/>
                  <a:gd name="T1" fmla="*/ 0 h 15"/>
                  <a:gd name="T2" fmla="*/ 0 w 21"/>
                  <a:gd name="T3" fmla="*/ 0 h 15"/>
                  <a:gd name="T4" fmla="*/ 21 w 21"/>
                  <a:gd name="T5" fmla="*/ 0 h 15"/>
                  <a:gd name="T6" fmla="*/ 21 w 21"/>
                  <a:gd name="T7" fmla="*/ 15 h 15"/>
                  <a:gd name="T8" fmla="*/ 11 w 21"/>
                  <a:gd name="T9" fmla="*/ 15 h 15"/>
                  <a:gd name="T10" fmla="*/ 0 w 21"/>
                  <a:gd name="T11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1" h="15">
                    <a:moveTo>
                      <a:pt x="0" y="0"/>
                    </a:moveTo>
                    <a:lnTo>
                      <a:pt x="0" y="0"/>
                    </a:lnTo>
                    <a:lnTo>
                      <a:pt x="21" y="0"/>
                    </a:lnTo>
                    <a:lnTo>
                      <a:pt x="21" y="15"/>
                    </a:lnTo>
                    <a:lnTo>
                      <a:pt x="11" y="1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543689">
                  <a:defRPr/>
                </a:pPr>
                <a:endParaRPr lang="zh-CN" altLang="en-US" sz="3201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31" name="Freeform 228"/>
              <p:cNvSpPr>
                <a:spLocks/>
              </p:cNvSpPr>
              <p:nvPr/>
            </p:nvSpPr>
            <p:spPr bwMode="auto">
              <a:xfrm>
                <a:off x="2794001" y="1155701"/>
                <a:ext cx="66675" cy="19050"/>
              </a:xfrm>
              <a:custGeom>
                <a:avLst/>
                <a:gdLst>
                  <a:gd name="T0" fmla="*/ 78 w 78"/>
                  <a:gd name="T1" fmla="*/ 22 h 22"/>
                  <a:gd name="T2" fmla="*/ 78 w 78"/>
                  <a:gd name="T3" fmla="*/ 22 h 22"/>
                  <a:gd name="T4" fmla="*/ 0 w 78"/>
                  <a:gd name="T5" fmla="*/ 22 h 22"/>
                  <a:gd name="T6" fmla="*/ 0 w 78"/>
                  <a:gd name="T7" fmla="*/ 0 h 22"/>
                  <a:gd name="T8" fmla="*/ 62 w 78"/>
                  <a:gd name="T9" fmla="*/ 0 h 22"/>
                  <a:gd name="T10" fmla="*/ 78 w 78"/>
                  <a:gd name="T11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8" h="22">
                    <a:moveTo>
                      <a:pt x="78" y="22"/>
                    </a:moveTo>
                    <a:lnTo>
                      <a:pt x="78" y="22"/>
                    </a:lnTo>
                    <a:lnTo>
                      <a:pt x="0" y="22"/>
                    </a:lnTo>
                    <a:lnTo>
                      <a:pt x="0" y="0"/>
                    </a:lnTo>
                    <a:lnTo>
                      <a:pt x="62" y="0"/>
                    </a:lnTo>
                    <a:lnTo>
                      <a:pt x="78" y="22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543689">
                  <a:defRPr/>
                </a:pPr>
                <a:endParaRPr lang="zh-CN" altLang="en-US" sz="3201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32" name="Freeform 229"/>
              <p:cNvSpPr>
                <a:spLocks/>
              </p:cNvSpPr>
              <p:nvPr/>
            </p:nvSpPr>
            <p:spPr bwMode="auto">
              <a:xfrm>
                <a:off x="2854326" y="1158876"/>
                <a:ext cx="19050" cy="12700"/>
              </a:xfrm>
              <a:custGeom>
                <a:avLst/>
                <a:gdLst>
                  <a:gd name="T0" fmla="*/ 0 w 21"/>
                  <a:gd name="T1" fmla="*/ 0 h 15"/>
                  <a:gd name="T2" fmla="*/ 0 w 21"/>
                  <a:gd name="T3" fmla="*/ 0 h 15"/>
                  <a:gd name="T4" fmla="*/ 21 w 21"/>
                  <a:gd name="T5" fmla="*/ 0 h 15"/>
                  <a:gd name="T6" fmla="*/ 21 w 21"/>
                  <a:gd name="T7" fmla="*/ 15 h 15"/>
                  <a:gd name="T8" fmla="*/ 11 w 21"/>
                  <a:gd name="T9" fmla="*/ 15 h 15"/>
                  <a:gd name="T10" fmla="*/ 0 w 21"/>
                  <a:gd name="T11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1" h="15">
                    <a:moveTo>
                      <a:pt x="0" y="0"/>
                    </a:moveTo>
                    <a:lnTo>
                      <a:pt x="0" y="0"/>
                    </a:lnTo>
                    <a:lnTo>
                      <a:pt x="21" y="0"/>
                    </a:lnTo>
                    <a:lnTo>
                      <a:pt x="21" y="15"/>
                    </a:lnTo>
                    <a:lnTo>
                      <a:pt x="11" y="1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543689">
                  <a:defRPr/>
                </a:pPr>
                <a:endParaRPr lang="zh-CN" altLang="en-US" sz="3201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33" name="Freeform 230"/>
              <p:cNvSpPr>
                <a:spLocks/>
              </p:cNvSpPr>
              <p:nvPr/>
            </p:nvSpPr>
            <p:spPr bwMode="auto">
              <a:xfrm>
                <a:off x="2913063" y="1125538"/>
                <a:ext cx="66675" cy="19050"/>
              </a:xfrm>
              <a:custGeom>
                <a:avLst/>
                <a:gdLst>
                  <a:gd name="T0" fmla="*/ 78 w 78"/>
                  <a:gd name="T1" fmla="*/ 22 h 22"/>
                  <a:gd name="T2" fmla="*/ 78 w 78"/>
                  <a:gd name="T3" fmla="*/ 22 h 22"/>
                  <a:gd name="T4" fmla="*/ 0 w 78"/>
                  <a:gd name="T5" fmla="*/ 22 h 22"/>
                  <a:gd name="T6" fmla="*/ 0 w 78"/>
                  <a:gd name="T7" fmla="*/ 0 h 22"/>
                  <a:gd name="T8" fmla="*/ 62 w 78"/>
                  <a:gd name="T9" fmla="*/ 0 h 22"/>
                  <a:gd name="T10" fmla="*/ 78 w 78"/>
                  <a:gd name="T11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8" h="22">
                    <a:moveTo>
                      <a:pt x="78" y="22"/>
                    </a:moveTo>
                    <a:lnTo>
                      <a:pt x="78" y="22"/>
                    </a:lnTo>
                    <a:lnTo>
                      <a:pt x="0" y="22"/>
                    </a:lnTo>
                    <a:lnTo>
                      <a:pt x="0" y="0"/>
                    </a:lnTo>
                    <a:lnTo>
                      <a:pt x="62" y="0"/>
                    </a:lnTo>
                    <a:lnTo>
                      <a:pt x="78" y="22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543689">
                  <a:defRPr/>
                </a:pPr>
                <a:endParaRPr lang="zh-CN" altLang="en-US" sz="3201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34" name="Freeform 231"/>
              <p:cNvSpPr>
                <a:spLocks/>
              </p:cNvSpPr>
              <p:nvPr/>
            </p:nvSpPr>
            <p:spPr bwMode="auto">
              <a:xfrm>
                <a:off x="2973388" y="1130301"/>
                <a:ext cx="19050" cy="12700"/>
              </a:xfrm>
              <a:custGeom>
                <a:avLst/>
                <a:gdLst>
                  <a:gd name="T0" fmla="*/ 0 w 21"/>
                  <a:gd name="T1" fmla="*/ 0 h 15"/>
                  <a:gd name="T2" fmla="*/ 0 w 21"/>
                  <a:gd name="T3" fmla="*/ 0 h 15"/>
                  <a:gd name="T4" fmla="*/ 21 w 21"/>
                  <a:gd name="T5" fmla="*/ 0 h 15"/>
                  <a:gd name="T6" fmla="*/ 21 w 21"/>
                  <a:gd name="T7" fmla="*/ 15 h 15"/>
                  <a:gd name="T8" fmla="*/ 11 w 21"/>
                  <a:gd name="T9" fmla="*/ 15 h 15"/>
                  <a:gd name="T10" fmla="*/ 0 w 21"/>
                  <a:gd name="T11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1" h="15">
                    <a:moveTo>
                      <a:pt x="0" y="0"/>
                    </a:moveTo>
                    <a:lnTo>
                      <a:pt x="0" y="0"/>
                    </a:lnTo>
                    <a:lnTo>
                      <a:pt x="21" y="0"/>
                    </a:lnTo>
                    <a:lnTo>
                      <a:pt x="21" y="15"/>
                    </a:lnTo>
                    <a:lnTo>
                      <a:pt x="11" y="1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543689">
                  <a:defRPr/>
                </a:pPr>
                <a:endParaRPr lang="zh-CN" altLang="en-US" sz="3201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35" name="Freeform 232"/>
              <p:cNvSpPr>
                <a:spLocks/>
              </p:cNvSpPr>
              <p:nvPr/>
            </p:nvSpPr>
            <p:spPr bwMode="auto">
              <a:xfrm>
                <a:off x="2913063" y="1155701"/>
                <a:ext cx="66675" cy="19050"/>
              </a:xfrm>
              <a:custGeom>
                <a:avLst/>
                <a:gdLst>
                  <a:gd name="T0" fmla="*/ 78 w 78"/>
                  <a:gd name="T1" fmla="*/ 22 h 22"/>
                  <a:gd name="T2" fmla="*/ 78 w 78"/>
                  <a:gd name="T3" fmla="*/ 22 h 22"/>
                  <a:gd name="T4" fmla="*/ 0 w 78"/>
                  <a:gd name="T5" fmla="*/ 22 h 22"/>
                  <a:gd name="T6" fmla="*/ 0 w 78"/>
                  <a:gd name="T7" fmla="*/ 0 h 22"/>
                  <a:gd name="T8" fmla="*/ 62 w 78"/>
                  <a:gd name="T9" fmla="*/ 0 h 22"/>
                  <a:gd name="T10" fmla="*/ 78 w 78"/>
                  <a:gd name="T11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8" h="22">
                    <a:moveTo>
                      <a:pt x="78" y="22"/>
                    </a:moveTo>
                    <a:lnTo>
                      <a:pt x="78" y="22"/>
                    </a:lnTo>
                    <a:lnTo>
                      <a:pt x="0" y="22"/>
                    </a:lnTo>
                    <a:lnTo>
                      <a:pt x="0" y="0"/>
                    </a:lnTo>
                    <a:lnTo>
                      <a:pt x="62" y="0"/>
                    </a:lnTo>
                    <a:lnTo>
                      <a:pt x="78" y="22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543689">
                  <a:defRPr/>
                </a:pPr>
                <a:endParaRPr lang="zh-CN" altLang="en-US" sz="3201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36" name="Freeform 233"/>
              <p:cNvSpPr>
                <a:spLocks/>
              </p:cNvSpPr>
              <p:nvPr/>
            </p:nvSpPr>
            <p:spPr bwMode="auto">
              <a:xfrm>
                <a:off x="2973388" y="1158876"/>
                <a:ext cx="19050" cy="12700"/>
              </a:xfrm>
              <a:custGeom>
                <a:avLst/>
                <a:gdLst>
                  <a:gd name="T0" fmla="*/ 0 w 21"/>
                  <a:gd name="T1" fmla="*/ 0 h 15"/>
                  <a:gd name="T2" fmla="*/ 0 w 21"/>
                  <a:gd name="T3" fmla="*/ 0 h 15"/>
                  <a:gd name="T4" fmla="*/ 21 w 21"/>
                  <a:gd name="T5" fmla="*/ 0 h 15"/>
                  <a:gd name="T6" fmla="*/ 21 w 21"/>
                  <a:gd name="T7" fmla="*/ 15 h 15"/>
                  <a:gd name="T8" fmla="*/ 11 w 21"/>
                  <a:gd name="T9" fmla="*/ 15 h 15"/>
                  <a:gd name="T10" fmla="*/ 0 w 21"/>
                  <a:gd name="T11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1" h="15">
                    <a:moveTo>
                      <a:pt x="0" y="0"/>
                    </a:moveTo>
                    <a:lnTo>
                      <a:pt x="0" y="0"/>
                    </a:lnTo>
                    <a:lnTo>
                      <a:pt x="21" y="0"/>
                    </a:lnTo>
                    <a:lnTo>
                      <a:pt x="21" y="15"/>
                    </a:lnTo>
                    <a:lnTo>
                      <a:pt x="11" y="1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543689">
                  <a:defRPr/>
                </a:pPr>
                <a:endParaRPr lang="zh-CN" altLang="en-US" sz="3201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sp>
          <p:nvSpPr>
            <p:cNvPr id="103" name="文本框 102"/>
            <p:cNvSpPr txBox="1"/>
            <p:nvPr/>
          </p:nvSpPr>
          <p:spPr bwMode="auto">
            <a:xfrm>
              <a:off x="4818173" y="2720308"/>
              <a:ext cx="1894136" cy="24964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vert="horz" wrap="none" lIns="87802" tIns="43901" rIns="87802" bIns="43901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altLang="zh-CN" sz="1600" dirty="0" smtClean="0">
                  <a:latin typeface="+mn-lt"/>
                  <a:ea typeface="+mn-ea"/>
                  <a:cs typeface="+mn-ea"/>
                  <a:sym typeface="+mn-lt"/>
                </a:rPr>
                <a:t>Files on local disk</a:t>
              </a:r>
              <a:endParaRPr lang="zh-CN" altLang="en-US" sz="1600" dirty="0" smtClean="0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cxnSp>
        <p:nvCxnSpPr>
          <p:cNvPr id="4104" name="曲线连接符 4103"/>
          <p:cNvCxnSpPr>
            <a:stCxn id="91" idx="7"/>
          </p:cNvCxnSpPr>
          <p:nvPr/>
        </p:nvCxnSpPr>
        <p:spPr bwMode="auto">
          <a:xfrm>
            <a:off x="2906374" y="3592867"/>
            <a:ext cx="1857478" cy="538270"/>
          </a:xfrm>
          <a:prstGeom prst="curvedConnector3">
            <a:avLst/>
          </a:prstGeom>
          <a:ln>
            <a:solidFill>
              <a:srgbClr val="20B3E8"/>
            </a:solidFill>
            <a:headEnd type="none" w="med" len="me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8" name="文本框 147"/>
          <p:cNvSpPr txBox="1"/>
          <p:nvPr/>
        </p:nvSpPr>
        <p:spPr bwMode="auto">
          <a:xfrm>
            <a:off x="3801504" y="3598175"/>
            <a:ext cx="685471" cy="33488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none" lIns="87802" tIns="43901" rIns="87802" bIns="43901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1600" dirty="0" smtClean="0">
                <a:latin typeface="+mn-lt"/>
                <a:ea typeface="+mn-ea"/>
                <a:cs typeface="+mn-ea"/>
                <a:sym typeface="+mn-lt"/>
              </a:rPr>
              <a:t>Copy</a:t>
            </a:r>
            <a:endParaRPr lang="zh-CN" altLang="en-US" sz="1600" dirty="0" smtClean="0"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150" name="组合 149"/>
          <p:cNvGrpSpPr/>
          <p:nvPr/>
        </p:nvGrpSpPr>
        <p:grpSpPr>
          <a:xfrm>
            <a:off x="6712857" y="1611371"/>
            <a:ext cx="1399367" cy="1025541"/>
            <a:chOff x="6524625" y="473075"/>
            <a:chExt cx="671513" cy="492125"/>
          </a:xfrm>
          <a:solidFill>
            <a:srgbClr val="8B9DB1"/>
          </a:solidFill>
        </p:grpSpPr>
        <p:sp>
          <p:nvSpPr>
            <p:cNvPr id="151" name="Oval 5"/>
            <p:cNvSpPr>
              <a:spLocks noChangeArrowheads="1"/>
            </p:cNvSpPr>
            <p:nvPr/>
          </p:nvSpPr>
          <p:spPr bwMode="auto">
            <a:xfrm>
              <a:off x="6951663" y="735013"/>
              <a:ext cx="46038" cy="460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52" name="Freeform 6"/>
            <p:cNvSpPr>
              <a:spLocks/>
            </p:cNvSpPr>
            <p:nvPr/>
          </p:nvSpPr>
          <p:spPr bwMode="auto">
            <a:xfrm>
              <a:off x="6692900" y="873125"/>
              <a:ext cx="323850" cy="14288"/>
            </a:xfrm>
            <a:custGeom>
              <a:avLst/>
              <a:gdLst>
                <a:gd name="T0" fmla="*/ 83 w 85"/>
                <a:gd name="T1" fmla="*/ 0 h 4"/>
                <a:gd name="T2" fmla="*/ 2 w 85"/>
                <a:gd name="T3" fmla="*/ 0 h 4"/>
                <a:gd name="T4" fmla="*/ 0 w 85"/>
                <a:gd name="T5" fmla="*/ 2 h 4"/>
                <a:gd name="T6" fmla="*/ 2 w 85"/>
                <a:gd name="T7" fmla="*/ 4 h 4"/>
                <a:gd name="T8" fmla="*/ 83 w 85"/>
                <a:gd name="T9" fmla="*/ 4 h 4"/>
                <a:gd name="T10" fmla="*/ 85 w 85"/>
                <a:gd name="T11" fmla="*/ 2 h 4"/>
                <a:gd name="T12" fmla="*/ 83 w 85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5" h="4">
                  <a:moveTo>
                    <a:pt x="83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83" y="4"/>
                    <a:pt x="83" y="4"/>
                    <a:pt x="83" y="4"/>
                  </a:cubicBezTo>
                  <a:cubicBezTo>
                    <a:pt x="85" y="4"/>
                    <a:pt x="85" y="3"/>
                    <a:pt x="85" y="2"/>
                  </a:cubicBezTo>
                  <a:cubicBezTo>
                    <a:pt x="85" y="1"/>
                    <a:pt x="85" y="0"/>
                    <a:pt x="8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53" name="Freeform 7"/>
            <p:cNvSpPr>
              <a:spLocks noEditPoints="1"/>
            </p:cNvSpPr>
            <p:nvPr/>
          </p:nvSpPr>
          <p:spPr bwMode="auto">
            <a:xfrm>
              <a:off x="6678613" y="687388"/>
              <a:ext cx="365125" cy="139700"/>
            </a:xfrm>
            <a:custGeom>
              <a:avLst/>
              <a:gdLst>
                <a:gd name="T0" fmla="*/ 78 w 96"/>
                <a:gd name="T1" fmla="*/ 0 h 36"/>
                <a:gd name="T2" fmla="*/ 18 w 96"/>
                <a:gd name="T3" fmla="*/ 0 h 36"/>
                <a:gd name="T4" fmla="*/ 0 w 96"/>
                <a:gd name="T5" fmla="*/ 18 h 36"/>
                <a:gd name="T6" fmla="*/ 18 w 96"/>
                <a:gd name="T7" fmla="*/ 36 h 36"/>
                <a:gd name="T8" fmla="*/ 78 w 96"/>
                <a:gd name="T9" fmla="*/ 36 h 36"/>
                <a:gd name="T10" fmla="*/ 96 w 96"/>
                <a:gd name="T11" fmla="*/ 18 h 36"/>
                <a:gd name="T12" fmla="*/ 78 w 96"/>
                <a:gd name="T13" fmla="*/ 0 h 36"/>
                <a:gd name="T14" fmla="*/ 78 w 96"/>
                <a:gd name="T15" fmla="*/ 32 h 36"/>
                <a:gd name="T16" fmla="*/ 18 w 96"/>
                <a:gd name="T17" fmla="*/ 32 h 36"/>
                <a:gd name="T18" fmla="*/ 4 w 96"/>
                <a:gd name="T19" fmla="*/ 18 h 36"/>
                <a:gd name="T20" fmla="*/ 18 w 96"/>
                <a:gd name="T21" fmla="*/ 4 h 36"/>
                <a:gd name="T22" fmla="*/ 78 w 96"/>
                <a:gd name="T23" fmla="*/ 4 h 36"/>
                <a:gd name="T24" fmla="*/ 92 w 96"/>
                <a:gd name="T25" fmla="*/ 18 h 36"/>
                <a:gd name="T26" fmla="*/ 78 w 96"/>
                <a:gd name="T27" fmla="*/ 3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6" h="36">
                  <a:moveTo>
                    <a:pt x="78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8" y="0"/>
                    <a:pt x="0" y="8"/>
                    <a:pt x="0" y="18"/>
                  </a:cubicBezTo>
                  <a:cubicBezTo>
                    <a:pt x="0" y="28"/>
                    <a:pt x="8" y="36"/>
                    <a:pt x="18" y="36"/>
                  </a:cubicBezTo>
                  <a:cubicBezTo>
                    <a:pt x="78" y="36"/>
                    <a:pt x="78" y="36"/>
                    <a:pt x="78" y="36"/>
                  </a:cubicBezTo>
                  <a:cubicBezTo>
                    <a:pt x="88" y="36"/>
                    <a:pt x="96" y="28"/>
                    <a:pt x="96" y="18"/>
                  </a:cubicBezTo>
                  <a:cubicBezTo>
                    <a:pt x="96" y="8"/>
                    <a:pt x="88" y="0"/>
                    <a:pt x="78" y="0"/>
                  </a:cubicBezTo>
                  <a:close/>
                  <a:moveTo>
                    <a:pt x="78" y="32"/>
                  </a:moveTo>
                  <a:cubicBezTo>
                    <a:pt x="18" y="32"/>
                    <a:pt x="18" y="32"/>
                    <a:pt x="18" y="32"/>
                  </a:cubicBezTo>
                  <a:cubicBezTo>
                    <a:pt x="10" y="32"/>
                    <a:pt x="4" y="26"/>
                    <a:pt x="4" y="18"/>
                  </a:cubicBezTo>
                  <a:cubicBezTo>
                    <a:pt x="4" y="10"/>
                    <a:pt x="10" y="4"/>
                    <a:pt x="18" y="4"/>
                  </a:cubicBezTo>
                  <a:cubicBezTo>
                    <a:pt x="78" y="4"/>
                    <a:pt x="78" y="4"/>
                    <a:pt x="78" y="4"/>
                  </a:cubicBezTo>
                  <a:cubicBezTo>
                    <a:pt x="86" y="4"/>
                    <a:pt x="92" y="10"/>
                    <a:pt x="92" y="18"/>
                  </a:cubicBezTo>
                  <a:cubicBezTo>
                    <a:pt x="92" y="26"/>
                    <a:pt x="86" y="32"/>
                    <a:pt x="78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54" name="Freeform 8"/>
            <p:cNvSpPr>
              <a:spLocks noEditPoints="1"/>
            </p:cNvSpPr>
            <p:nvPr/>
          </p:nvSpPr>
          <p:spPr bwMode="auto">
            <a:xfrm>
              <a:off x="6524625" y="473075"/>
              <a:ext cx="671513" cy="492125"/>
            </a:xfrm>
            <a:custGeom>
              <a:avLst/>
              <a:gdLst>
                <a:gd name="T0" fmla="*/ 133 w 176"/>
                <a:gd name="T1" fmla="*/ 32 h 128"/>
                <a:gd name="T2" fmla="*/ 88 w 176"/>
                <a:gd name="T3" fmla="*/ 0 h 128"/>
                <a:gd name="T4" fmla="*/ 43 w 176"/>
                <a:gd name="T5" fmla="*/ 32 h 128"/>
                <a:gd name="T6" fmla="*/ 0 w 176"/>
                <a:gd name="T7" fmla="*/ 80 h 128"/>
                <a:gd name="T8" fmla="*/ 48 w 176"/>
                <a:gd name="T9" fmla="*/ 128 h 128"/>
                <a:gd name="T10" fmla="*/ 128 w 176"/>
                <a:gd name="T11" fmla="*/ 128 h 128"/>
                <a:gd name="T12" fmla="*/ 176 w 176"/>
                <a:gd name="T13" fmla="*/ 80 h 128"/>
                <a:gd name="T14" fmla="*/ 133 w 176"/>
                <a:gd name="T15" fmla="*/ 32 h 128"/>
                <a:gd name="T16" fmla="*/ 128 w 176"/>
                <a:gd name="T17" fmla="*/ 120 h 128"/>
                <a:gd name="T18" fmla="*/ 48 w 176"/>
                <a:gd name="T19" fmla="*/ 120 h 128"/>
                <a:gd name="T20" fmla="*/ 8 w 176"/>
                <a:gd name="T21" fmla="*/ 80 h 128"/>
                <a:gd name="T22" fmla="*/ 44 w 176"/>
                <a:gd name="T23" fmla="*/ 40 h 128"/>
                <a:gd name="T24" fmla="*/ 50 w 176"/>
                <a:gd name="T25" fmla="*/ 35 h 128"/>
                <a:gd name="T26" fmla="*/ 88 w 176"/>
                <a:gd name="T27" fmla="*/ 8 h 128"/>
                <a:gd name="T28" fmla="*/ 126 w 176"/>
                <a:gd name="T29" fmla="*/ 35 h 128"/>
                <a:gd name="T30" fmla="*/ 133 w 176"/>
                <a:gd name="T31" fmla="*/ 40 h 128"/>
                <a:gd name="T32" fmla="*/ 168 w 176"/>
                <a:gd name="T33" fmla="*/ 80 h 128"/>
                <a:gd name="T34" fmla="*/ 128 w 176"/>
                <a:gd name="T35" fmla="*/ 12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76" h="128">
                  <a:moveTo>
                    <a:pt x="133" y="32"/>
                  </a:moveTo>
                  <a:cubicBezTo>
                    <a:pt x="127" y="14"/>
                    <a:pt x="109" y="0"/>
                    <a:pt x="88" y="0"/>
                  </a:cubicBezTo>
                  <a:cubicBezTo>
                    <a:pt x="67" y="0"/>
                    <a:pt x="49" y="14"/>
                    <a:pt x="43" y="32"/>
                  </a:cubicBezTo>
                  <a:cubicBezTo>
                    <a:pt x="19" y="35"/>
                    <a:pt x="0" y="55"/>
                    <a:pt x="0" y="80"/>
                  </a:cubicBezTo>
                  <a:cubicBezTo>
                    <a:pt x="0" y="107"/>
                    <a:pt x="22" y="128"/>
                    <a:pt x="48" y="128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55" y="128"/>
                    <a:pt x="176" y="107"/>
                    <a:pt x="176" y="80"/>
                  </a:cubicBezTo>
                  <a:cubicBezTo>
                    <a:pt x="176" y="55"/>
                    <a:pt x="157" y="35"/>
                    <a:pt x="133" y="32"/>
                  </a:cubicBezTo>
                  <a:close/>
                  <a:moveTo>
                    <a:pt x="128" y="120"/>
                  </a:moveTo>
                  <a:cubicBezTo>
                    <a:pt x="48" y="120"/>
                    <a:pt x="48" y="120"/>
                    <a:pt x="48" y="120"/>
                  </a:cubicBezTo>
                  <a:cubicBezTo>
                    <a:pt x="26" y="120"/>
                    <a:pt x="8" y="102"/>
                    <a:pt x="8" y="80"/>
                  </a:cubicBezTo>
                  <a:cubicBezTo>
                    <a:pt x="8" y="60"/>
                    <a:pt x="23" y="43"/>
                    <a:pt x="44" y="40"/>
                  </a:cubicBezTo>
                  <a:cubicBezTo>
                    <a:pt x="47" y="40"/>
                    <a:pt x="49" y="38"/>
                    <a:pt x="50" y="35"/>
                  </a:cubicBezTo>
                  <a:cubicBezTo>
                    <a:pt x="56" y="19"/>
                    <a:pt x="71" y="8"/>
                    <a:pt x="88" y="8"/>
                  </a:cubicBezTo>
                  <a:cubicBezTo>
                    <a:pt x="105" y="8"/>
                    <a:pt x="120" y="19"/>
                    <a:pt x="126" y="35"/>
                  </a:cubicBezTo>
                  <a:cubicBezTo>
                    <a:pt x="127" y="38"/>
                    <a:pt x="129" y="40"/>
                    <a:pt x="133" y="40"/>
                  </a:cubicBezTo>
                  <a:cubicBezTo>
                    <a:pt x="153" y="43"/>
                    <a:pt x="168" y="60"/>
                    <a:pt x="168" y="80"/>
                  </a:cubicBezTo>
                  <a:cubicBezTo>
                    <a:pt x="168" y="102"/>
                    <a:pt x="150" y="120"/>
                    <a:pt x="128" y="1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155" name="组合 154"/>
          <p:cNvGrpSpPr/>
          <p:nvPr/>
        </p:nvGrpSpPr>
        <p:grpSpPr>
          <a:xfrm>
            <a:off x="6096000" y="1633594"/>
            <a:ext cx="237645" cy="321746"/>
            <a:chOff x="12787313" y="-376238"/>
            <a:chExt cx="488950" cy="661988"/>
          </a:xfrm>
          <a:solidFill>
            <a:srgbClr val="F66F6A"/>
          </a:solidFill>
        </p:grpSpPr>
        <p:sp>
          <p:nvSpPr>
            <p:cNvPr id="156" name="Oval 31"/>
            <p:cNvSpPr>
              <a:spLocks noChangeArrowheads="1"/>
            </p:cNvSpPr>
            <p:nvPr/>
          </p:nvSpPr>
          <p:spPr bwMode="auto">
            <a:xfrm>
              <a:off x="12857163" y="-307975"/>
              <a:ext cx="44450" cy="444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57" name="Oval 32"/>
            <p:cNvSpPr>
              <a:spLocks noChangeArrowheads="1"/>
            </p:cNvSpPr>
            <p:nvPr/>
          </p:nvSpPr>
          <p:spPr bwMode="auto">
            <a:xfrm>
              <a:off x="13173076" y="-307975"/>
              <a:ext cx="46038" cy="444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58" name="Freeform 33"/>
            <p:cNvSpPr>
              <a:spLocks noEditPoints="1"/>
            </p:cNvSpPr>
            <p:nvPr/>
          </p:nvSpPr>
          <p:spPr bwMode="auto">
            <a:xfrm>
              <a:off x="12901613" y="-136525"/>
              <a:ext cx="260350" cy="188913"/>
            </a:xfrm>
            <a:custGeom>
              <a:avLst/>
              <a:gdLst>
                <a:gd name="T0" fmla="*/ 51 w 68"/>
                <a:gd name="T1" fmla="*/ 13 h 50"/>
                <a:gd name="T2" fmla="*/ 34 w 68"/>
                <a:gd name="T3" fmla="*/ 0 h 50"/>
                <a:gd name="T4" fmla="*/ 16 w 68"/>
                <a:gd name="T5" fmla="*/ 13 h 50"/>
                <a:gd name="T6" fmla="*/ 0 w 68"/>
                <a:gd name="T7" fmla="*/ 31 h 50"/>
                <a:gd name="T8" fmla="*/ 18 w 68"/>
                <a:gd name="T9" fmla="*/ 50 h 50"/>
                <a:gd name="T10" fmla="*/ 49 w 68"/>
                <a:gd name="T11" fmla="*/ 50 h 50"/>
                <a:gd name="T12" fmla="*/ 68 w 68"/>
                <a:gd name="T13" fmla="*/ 31 h 50"/>
                <a:gd name="T14" fmla="*/ 51 w 68"/>
                <a:gd name="T15" fmla="*/ 13 h 50"/>
                <a:gd name="T16" fmla="*/ 49 w 68"/>
                <a:gd name="T17" fmla="*/ 46 h 50"/>
                <a:gd name="T18" fmla="*/ 18 w 68"/>
                <a:gd name="T19" fmla="*/ 46 h 50"/>
                <a:gd name="T20" fmla="*/ 4 w 68"/>
                <a:gd name="T21" fmla="*/ 31 h 50"/>
                <a:gd name="T22" fmla="*/ 17 w 68"/>
                <a:gd name="T23" fmla="*/ 17 h 50"/>
                <a:gd name="T24" fmla="*/ 20 w 68"/>
                <a:gd name="T25" fmla="*/ 14 h 50"/>
                <a:gd name="T26" fmla="*/ 34 w 68"/>
                <a:gd name="T27" fmla="*/ 4 h 50"/>
                <a:gd name="T28" fmla="*/ 47 w 68"/>
                <a:gd name="T29" fmla="*/ 14 h 50"/>
                <a:gd name="T30" fmla="*/ 51 w 68"/>
                <a:gd name="T31" fmla="*/ 17 h 50"/>
                <a:gd name="T32" fmla="*/ 64 w 68"/>
                <a:gd name="T33" fmla="*/ 31 h 50"/>
                <a:gd name="T34" fmla="*/ 49 w 68"/>
                <a:gd name="T35" fmla="*/ 4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8" h="50">
                  <a:moveTo>
                    <a:pt x="51" y="13"/>
                  </a:moveTo>
                  <a:cubicBezTo>
                    <a:pt x="49" y="5"/>
                    <a:pt x="42" y="0"/>
                    <a:pt x="34" y="0"/>
                  </a:cubicBezTo>
                  <a:cubicBezTo>
                    <a:pt x="25" y="0"/>
                    <a:pt x="19" y="5"/>
                    <a:pt x="16" y="13"/>
                  </a:cubicBezTo>
                  <a:cubicBezTo>
                    <a:pt x="7" y="14"/>
                    <a:pt x="0" y="21"/>
                    <a:pt x="0" y="31"/>
                  </a:cubicBezTo>
                  <a:cubicBezTo>
                    <a:pt x="0" y="41"/>
                    <a:pt x="8" y="50"/>
                    <a:pt x="18" y="50"/>
                  </a:cubicBezTo>
                  <a:cubicBezTo>
                    <a:pt x="49" y="50"/>
                    <a:pt x="49" y="50"/>
                    <a:pt x="49" y="50"/>
                  </a:cubicBezTo>
                  <a:cubicBezTo>
                    <a:pt x="59" y="50"/>
                    <a:pt x="68" y="41"/>
                    <a:pt x="68" y="31"/>
                  </a:cubicBezTo>
                  <a:cubicBezTo>
                    <a:pt x="68" y="21"/>
                    <a:pt x="60" y="14"/>
                    <a:pt x="51" y="13"/>
                  </a:cubicBezTo>
                  <a:close/>
                  <a:moveTo>
                    <a:pt x="49" y="46"/>
                  </a:moveTo>
                  <a:cubicBezTo>
                    <a:pt x="18" y="46"/>
                    <a:pt x="18" y="46"/>
                    <a:pt x="18" y="46"/>
                  </a:cubicBezTo>
                  <a:cubicBezTo>
                    <a:pt x="10" y="46"/>
                    <a:pt x="4" y="39"/>
                    <a:pt x="4" y="31"/>
                  </a:cubicBezTo>
                  <a:cubicBezTo>
                    <a:pt x="4" y="24"/>
                    <a:pt x="9" y="17"/>
                    <a:pt x="17" y="17"/>
                  </a:cubicBezTo>
                  <a:cubicBezTo>
                    <a:pt x="18" y="16"/>
                    <a:pt x="19" y="15"/>
                    <a:pt x="20" y="14"/>
                  </a:cubicBezTo>
                  <a:cubicBezTo>
                    <a:pt x="22" y="8"/>
                    <a:pt x="27" y="4"/>
                    <a:pt x="34" y="4"/>
                  </a:cubicBezTo>
                  <a:cubicBezTo>
                    <a:pt x="40" y="4"/>
                    <a:pt x="45" y="8"/>
                    <a:pt x="47" y="14"/>
                  </a:cubicBezTo>
                  <a:cubicBezTo>
                    <a:pt x="48" y="15"/>
                    <a:pt x="49" y="16"/>
                    <a:pt x="51" y="17"/>
                  </a:cubicBezTo>
                  <a:cubicBezTo>
                    <a:pt x="58" y="17"/>
                    <a:pt x="64" y="24"/>
                    <a:pt x="64" y="31"/>
                  </a:cubicBezTo>
                  <a:cubicBezTo>
                    <a:pt x="64" y="39"/>
                    <a:pt x="57" y="46"/>
                    <a:pt x="49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59" name="Freeform 34"/>
            <p:cNvSpPr>
              <a:spLocks noEditPoints="1"/>
            </p:cNvSpPr>
            <p:nvPr/>
          </p:nvSpPr>
          <p:spPr bwMode="auto">
            <a:xfrm>
              <a:off x="12787313" y="-376238"/>
              <a:ext cx="488950" cy="661988"/>
            </a:xfrm>
            <a:custGeom>
              <a:avLst/>
              <a:gdLst>
                <a:gd name="T0" fmla="*/ 104 w 128"/>
                <a:gd name="T1" fmla="*/ 0 h 176"/>
                <a:gd name="T2" fmla="*/ 24 w 128"/>
                <a:gd name="T3" fmla="*/ 0 h 176"/>
                <a:gd name="T4" fmla="*/ 0 w 128"/>
                <a:gd name="T5" fmla="*/ 24 h 176"/>
                <a:gd name="T6" fmla="*/ 0 w 128"/>
                <a:gd name="T7" fmla="*/ 152 h 176"/>
                <a:gd name="T8" fmla="*/ 24 w 128"/>
                <a:gd name="T9" fmla="*/ 176 h 176"/>
                <a:gd name="T10" fmla="*/ 104 w 128"/>
                <a:gd name="T11" fmla="*/ 176 h 176"/>
                <a:gd name="T12" fmla="*/ 128 w 128"/>
                <a:gd name="T13" fmla="*/ 152 h 176"/>
                <a:gd name="T14" fmla="*/ 128 w 128"/>
                <a:gd name="T15" fmla="*/ 24 h 176"/>
                <a:gd name="T16" fmla="*/ 104 w 128"/>
                <a:gd name="T17" fmla="*/ 0 h 176"/>
                <a:gd name="T18" fmla="*/ 119 w 128"/>
                <a:gd name="T19" fmla="*/ 152 h 176"/>
                <a:gd name="T20" fmla="*/ 104 w 128"/>
                <a:gd name="T21" fmla="*/ 168 h 176"/>
                <a:gd name="T22" fmla="*/ 24 w 128"/>
                <a:gd name="T23" fmla="*/ 168 h 176"/>
                <a:gd name="T24" fmla="*/ 8 w 128"/>
                <a:gd name="T25" fmla="*/ 152 h 176"/>
                <a:gd name="T26" fmla="*/ 8 w 128"/>
                <a:gd name="T27" fmla="*/ 24 h 176"/>
                <a:gd name="T28" fmla="*/ 24 w 128"/>
                <a:gd name="T29" fmla="*/ 8 h 176"/>
                <a:gd name="T30" fmla="*/ 104 w 128"/>
                <a:gd name="T31" fmla="*/ 8 h 176"/>
                <a:gd name="T32" fmla="*/ 119 w 128"/>
                <a:gd name="T33" fmla="*/ 24 h 176"/>
                <a:gd name="T34" fmla="*/ 119 w 128"/>
                <a:gd name="T35" fmla="*/ 152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8" h="176">
                  <a:moveTo>
                    <a:pt x="104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0" y="0"/>
                    <a:pt x="0" y="11"/>
                    <a:pt x="0" y="24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65"/>
                    <a:pt x="10" y="176"/>
                    <a:pt x="24" y="176"/>
                  </a:cubicBezTo>
                  <a:cubicBezTo>
                    <a:pt x="104" y="176"/>
                    <a:pt x="104" y="176"/>
                    <a:pt x="104" y="176"/>
                  </a:cubicBezTo>
                  <a:cubicBezTo>
                    <a:pt x="117" y="176"/>
                    <a:pt x="128" y="165"/>
                    <a:pt x="128" y="152"/>
                  </a:cubicBezTo>
                  <a:cubicBezTo>
                    <a:pt x="128" y="24"/>
                    <a:pt x="128" y="24"/>
                    <a:pt x="128" y="24"/>
                  </a:cubicBezTo>
                  <a:cubicBezTo>
                    <a:pt x="128" y="11"/>
                    <a:pt x="117" y="0"/>
                    <a:pt x="104" y="0"/>
                  </a:cubicBezTo>
                  <a:close/>
                  <a:moveTo>
                    <a:pt x="119" y="152"/>
                  </a:moveTo>
                  <a:cubicBezTo>
                    <a:pt x="119" y="161"/>
                    <a:pt x="112" y="168"/>
                    <a:pt x="104" y="168"/>
                  </a:cubicBezTo>
                  <a:cubicBezTo>
                    <a:pt x="24" y="168"/>
                    <a:pt x="24" y="168"/>
                    <a:pt x="24" y="168"/>
                  </a:cubicBezTo>
                  <a:cubicBezTo>
                    <a:pt x="15" y="168"/>
                    <a:pt x="8" y="161"/>
                    <a:pt x="8" y="152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15"/>
                    <a:pt x="15" y="8"/>
                    <a:pt x="24" y="8"/>
                  </a:cubicBezTo>
                  <a:cubicBezTo>
                    <a:pt x="104" y="8"/>
                    <a:pt x="104" y="8"/>
                    <a:pt x="104" y="8"/>
                  </a:cubicBezTo>
                  <a:cubicBezTo>
                    <a:pt x="112" y="8"/>
                    <a:pt x="119" y="15"/>
                    <a:pt x="119" y="24"/>
                  </a:cubicBezTo>
                  <a:lnTo>
                    <a:pt x="119" y="1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160" name="组合 159"/>
          <p:cNvGrpSpPr/>
          <p:nvPr/>
        </p:nvGrpSpPr>
        <p:grpSpPr>
          <a:xfrm>
            <a:off x="6096000" y="2020812"/>
            <a:ext cx="237645" cy="321746"/>
            <a:chOff x="12787313" y="-376238"/>
            <a:chExt cx="488950" cy="661988"/>
          </a:xfrm>
          <a:solidFill>
            <a:srgbClr val="F66F6A"/>
          </a:solidFill>
        </p:grpSpPr>
        <p:sp>
          <p:nvSpPr>
            <p:cNvPr id="161" name="Oval 31"/>
            <p:cNvSpPr>
              <a:spLocks noChangeArrowheads="1"/>
            </p:cNvSpPr>
            <p:nvPr/>
          </p:nvSpPr>
          <p:spPr bwMode="auto">
            <a:xfrm>
              <a:off x="12857163" y="-307975"/>
              <a:ext cx="44450" cy="444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62" name="Oval 32"/>
            <p:cNvSpPr>
              <a:spLocks noChangeArrowheads="1"/>
            </p:cNvSpPr>
            <p:nvPr/>
          </p:nvSpPr>
          <p:spPr bwMode="auto">
            <a:xfrm>
              <a:off x="13173076" y="-307975"/>
              <a:ext cx="46038" cy="444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63" name="Freeform 33"/>
            <p:cNvSpPr>
              <a:spLocks noEditPoints="1"/>
            </p:cNvSpPr>
            <p:nvPr/>
          </p:nvSpPr>
          <p:spPr bwMode="auto">
            <a:xfrm>
              <a:off x="12901613" y="-136525"/>
              <a:ext cx="260350" cy="188913"/>
            </a:xfrm>
            <a:custGeom>
              <a:avLst/>
              <a:gdLst>
                <a:gd name="T0" fmla="*/ 51 w 68"/>
                <a:gd name="T1" fmla="*/ 13 h 50"/>
                <a:gd name="T2" fmla="*/ 34 w 68"/>
                <a:gd name="T3" fmla="*/ 0 h 50"/>
                <a:gd name="T4" fmla="*/ 16 w 68"/>
                <a:gd name="T5" fmla="*/ 13 h 50"/>
                <a:gd name="T6" fmla="*/ 0 w 68"/>
                <a:gd name="T7" fmla="*/ 31 h 50"/>
                <a:gd name="T8" fmla="*/ 18 w 68"/>
                <a:gd name="T9" fmla="*/ 50 h 50"/>
                <a:gd name="T10" fmla="*/ 49 w 68"/>
                <a:gd name="T11" fmla="*/ 50 h 50"/>
                <a:gd name="T12" fmla="*/ 68 w 68"/>
                <a:gd name="T13" fmla="*/ 31 h 50"/>
                <a:gd name="T14" fmla="*/ 51 w 68"/>
                <a:gd name="T15" fmla="*/ 13 h 50"/>
                <a:gd name="T16" fmla="*/ 49 w 68"/>
                <a:gd name="T17" fmla="*/ 46 h 50"/>
                <a:gd name="T18" fmla="*/ 18 w 68"/>
                <a:gd name="T19" fmla="*/ 46 h 50"/>
                <a:gd name="T20" fmla="*/ 4 w 68"/>
                <a:gd name="T21" fmla="*/ 31 h 50"/>
                <a:gd name="T22" fmla="*/ 17 w 68"/>
                <a:gd name="T23" fmla="*/ 17 h 50"/>
                <a:gd name="T24" fmla="*/ 20 w 68"/>
                <a:gd name="T25" fmla="*/ 14 h 50"/>
                <a:gd name="T26" fmla="*/ 34 w 68"/>
                <a:gd name="T27" fmla="*/ 4 h 50"/>
                <a:gd name="T28" fmla="*/ 47 w 68"/>
                <a:gd name="T29" fmla="*/ 14 h 50"/>
                <a:gd name="T30" fmla="*/ 51 w 68"/>
                <a:gd name="T31" fmla="*/ 17 h 50"/>
                <a:gd name="T32" fmla="*/ 64 w 68"/>
                <a:gd name="T33" fmla="*/ 31 h 50"/>
                <a:gd name="T34" fmla="*/ 49 w 68"/>
                <a:gd name="T35" fmla="*/ 4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8" h="50">
                  <a:moveTo>
                    <a:pt x="51" y="13"/>
                  </a:moveTo>
                  <a:cubicBezTo>
                    <a:pt x="49" y="5"/>
                    <a:pt x="42" y="0"/>
                    <a:pt x="34" y="0"/>
                  </a:cubicBezTo>
                  <a:cubicBezTo>
                    <a:pt x="25" y="0"/>
                    <a:pt x="19" y="5"/>
                    <a:pt x="16" y="13"/>
                  </a:cubicBezTo>
                  <a:cubicBezTo>
                    <a:pt x="7" y="14"/>
                    <a:pt x="0" y="21"/>
                    <a:pt x="0" y="31"/>
                  </a:cubicBezTo>
                  <a:cubicBezTo>
                    <a:pt x="0" y="41"/>
                    <a:pt x="8" y="50"/>
                    <a:pt x="18" y="50"/>
                  </a:cubicBezTo>
                  <a:cubicBezTo>
                    <a:pt x="49" y="50"/>
                    <a:pt x="49" y="50"/>
                    <a:pt x="49" y="50"/>
                  </a:cubicBezTo>
                  <a:cubicBezTo>
                    <a:pt x="59" y="50"/>
                    <a:pt x="68" y="41"/>
                    <a:pt x="68" y="31"/>
                  </a:cubicBezTo>
                  <a:cubicBezTo>
                    <a:pt x="68" y="21"/>
                    <a:pt x="60" y="14"/>
                    <a:pt x="51" y="13"/>
                  </a:cubicBezTo>
                  <a:close/>
                  <a:moveTo>
                    <a:pt x="49" y="46"/>
                  </a:moveTo>
                  <a:cubicBezTo>
                    <a:pt x="18" y="46"/>
                    <a:pt x="18" y="46"/>
                    <a:pt x="18" y="46"/>
                  </a:cubicBezTo>
                  <a:cubicBezTo>
                    <a:pt x="10" y="46"/>
                    <a:pt x="4" y="39"/>
                    <a:pt x="4" y="31"/>
                  </a:cubicBezTo>
                  <a:cubicBezTo>
                    <a:pt x="4" y="24"/>
                    <a:pt x="9" y="17"/>
                    <a:pt x="17" y="17"/>
                  </a:cubicBezTo>
                  <a:cubicBezTo>
                    <a:pt x="18" y="16"/>
                    <a:pt x="19" y="15"/>
                    <a:pt x="20" y="14"/>
                  </a:cubicBezTo>
                  <a:cubicBezTo>
                    <a:pt x="22" y="8"/>
                    <a:pt x="27" y="4"/>
                    <a:pt x="34" y="4"/>
                  </a:cubicBezTo>
                  <a:cubicBezTo>
                    <a:pt x="40" y="4"/>
                    <a:pt x="45" y="8"/>
                    <a:pt x="47" y="14"/>
                  </a:cubicBezTo>
                  <a:cubicBezTo>
                    <a:pt x="48" y="15"/>
                    <a:pt x="49" y="16"/>
                    <a:pt x="51" y="17"/>
                  </a:cubicBezTo>
                  <a:cubicBezTo>
                    <a:pt x="58" y="17"/>
                    <a:pt x="64" y="24"/>
                    <a:pt x="64" y="31"/>
                  </a:cubicBezTo>
                  <a:cubicBezTo>
                    <a:pt x="64" y="39"/>
                    <a:pt x="57" y="46"/>
                    <a:pt x="49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64" name="Freeform 34"/>
            <p:cNvSpPr>
              <a:spLocks noEditPoints="1"/>
            </p:cNvSpPr>
            <p:nvPr/>
          </p:nvSpPr>
          <p:spPr bwMode="auto">
            <a:xfrm>
              <a:off x="12787313" y="-376238"/>
              <a:ext cx="488950" cy="661988"/>
            </a:xfrm>
            <a:custGeom>
              <a:avLst/>
              <a:gdLst>
                <a:gd name="T0" fmla="*/ 104 w 128"/>
                <a:gd name="T1" fmla="*/ 0 h 176"/>
                <a:gd name="T2" fmla="*/ 24 w 128"/>
                <a:gd name="T3" fmla="*/ 0 h 176"/>
                <a:gd name="T4" fmla="*/ 0 w 128"/>
                <a:gd name="T5" fmla="*/ 24 h 176"/>
                <a:gd name="T6" fmla="*/ 0 w 128"/>
                <a:gd name="T7" fmla="*/ 152 h 176"/>
                <a:gd name="T8" fmla="*/ 24 w 128"/>
                <a:gd name="T9" fmla="*/ 176 h 176"/>
                <a:gd name="T10" fmla="*/ 104 w 128"/>
                <a:gd name="T11" fmla="*/ 176 h 176"/>
                <a:gd name="T12" fmla="*/ 128 w 128"/>
                <a:gd name="T13" fmla="*/ 152 h 176"/>
                <a:gd name="T14" fmla="*/ 128 w 128"/>
                <a:gd name="T15" fmla="*/ 24 h 176"/>
                <a:gd name="T16" fmla="*/ 104 w 128"/>
                <a:gd name="T17" fmla="*/ 0 h 176"/>
                <a:gd name="T18" fmla="*/ 119 w 128"/>
                <a:gd name="T19" fmla="*/ 152 h 176"/>
                <a:gd name="T20" fmla="*/ 104 w 128"/>
                <a:gd name="T21" fmla="*/ 168 h 176"/>
                <a:gd name="T22" fmla="*/ 24 w 128"/>
                <a:gd name="T23" fmla="*/ 168 h 176"/>
                <a:gd name="T24" fmla="*/ 8 w 128"/>
                <a:gd name="T25" fmla="*/ 152 h 176"/>
                <a:gd name="T26" fmla="*/ 8 w 128"/>
                <a:gd name="T27" fmla="*/ 24 h 176"/>
                <a:gd name="T28" fmla="*/ 24 w 128"/>
                <a:gd name="T29" fmla="*/ 8 h 176"/>
                <a:gd name="T30" fmla="*/ 104 w 128"/>
                <a:gd name="T31" fmla="*/ 8 h 176"/>
                <a:gd name="T32" fmla="*/ 119 w 128"/>
                <a:gd name="T33" fmla="*/ 24 h 176"/>
                <a:gd name="T34" fmla="*/ 119 w 128"/>
                <a:gd name="T35" fmla="*/ 152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8" h="176">
                  <a:moveTo>
                    <a:pt x="104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0" y="0"/>
                    <a:pt x="0" y="11"/>
                    <a:pt x="0" y="24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65"/>
                    <a:pt x="10" y="176"/>
                    <a:pt x="24" y="176"/>
                  </a:cubicBezTo>
                  <a:cubicBezTo>
                    <a:pt x="104" y="176"/>
                    <a:pt x="104" y="176"/>
                    <a:pt x="104" y="176"/>
                  </a:cubicBezTo>
                  <a:cubicBezTo>
                    <a:pt x="117" y="176"/>
                    <a:pt x="128" y="165"/>
                    <a:pt x="128" y="152"/>
                  </a:cubicBezTo>
                  <a:cubicBezTo>
                    <a:pt x="128" y="24"/>
                    <a:pt x="128" y="24"/>
                    <a:pt x="128" y="24"/>
                  </a:cubicBezTo>
                  <a:cubicBezTo>
                    <a:pt x="128" y="11"/>
                    <a:pt x="117" y="0"/>
                    <a:pt x="104" y="0"/>
                  </a:cubicBezTo>
                  <a:close/>
                  <a:moveTo>
                    <a:pt x="119" y="152"/>
                  </a:moveTo>
                  <a:cubicBezTo>
                    <a:pt x="119" y="161"/>
                    <a:pt x="112" y="168"/>
                    <a:pt x="104" y="168"/>
                  </a:cubicBezTo>
                  <a:cubicBezTo>
                    <a:pt x="24" y="168"/>
                    <a:pt x="24" y="168"/>
                    <a:pt x="24" y="168"/>
                  </a:cubicBezTo>
                  <a:cubicBezTo>
                    <a:pt x="15" y="168"/>
                    <a:pt x="8" y="161"/>
                    <a:pt x="8" y="152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15"/>
                    <a:pt x="15" y="8"/>
                    <a:pt x="24" y="8"/>
                  </a:cubicBezTo>
                  <a:cubicBezTo>
                    <a:pt x="104" y="8"/>
                    <a:pt x="104" y="8"/>
                    <a:pt x="104" y="8"/>
                  </a:cubicBezTo>
                  <a:cubicBezTo>
                    <a:pt x="112" y="8"/>
                    <a:pt x="119" y="15"/>
                    <a:pt x="119" y="24"/>
                  </a:cubicBezTo>
                  <a:lnTo>
                    <a:pt x="119" y="1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165" name="组合 164"/>
          <p:cNvGrpSpPr/>
          <p:nvPr/>
        </p:nvGrpSpPr>
        <p:grpSpPr>
          <a:xfrm>
            <a:off x="6096000" y="2402889"/>
            <a:ext cx="237645" cy="321746"/>
            <a:chOff x="12787313" y="-376238"/>
            <a:chExt cx="488950" cy="661988"/>
          </a:xfrm>
          <a:solidFill>
            <a:srgbClr val="F66F6A"/>
          </a:solidFill>
        </p:grpSpPr>
        <p:sp>
          <p:nvSpPr>
            <p:cNvPr id="166" name="Oval 31"/>
            <p:cNvSpPr>
              <a:spLocks noChangeArrowheads="1"/>
            </p:cNvSpPr>
            <p:nvPr/>
          </p:nvSpPr>
          <p:spPr bwMode="auto">
            <a:xfrm>
              <a:off x="12857163" y="-307975"/>
              <a:ext cx="44450" cy="444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67" name="Oval 32"/>
            <p:cNvSpPr>
              <a:spLocks noChangeArrowheads="1"/>
            </p:cNvSpPr>
            <p:nvPr/>
          </p:nvSpPr>
          <p:spPr bwMode="auto">
            <a:xfrm>
              <a:off x="13173076" y="-307975"/>
              <a:ext cx="46038" cy="444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68" name="Freeform 33"/>
            <p:cNvSpPr>
              <a:spLocks noEditPoints="1"/>
            </p:cNvSpPr>
            <p:nvPr/>
          </p:nvSpPr>
          <p:spPr bwMode="auto">
            <a:xfrm>
              <a:off x="12901613" y="-136525"/>
              <a:ext cx="260350" cy="188913"/>
            </a:xfrm>
            <a:custGeom>
              <a:avLst/>
              <a:gdLst>
                <a:gd name="T0" fmla="*/ 51 w 68"/>
                <a:gd name="T1" fmla="*/ 13 h 50"/>
                <a:gd name="T2" fmla="*/ 34 w 68"/>
                <a:gd name="T3" fmla="*/ 0 h 50"/>
                <a:gd name="T4" fmla="*/ 16 w 68"/>
                <a:gd name="T5" fmla="*/ 13 h 50"/>
                <a:gd name="T6" fmla="*/ 0 w 68"/>
                <a:gd name="T7" fmla="*/ 31 h 50"/>
                <a:gd name="T8" fmla="*/ 18 w 68"/>
                <a:gd name="T9" fmla="*/ 50 h 50"/>
                <a:gd name="T10" fmla="*/ 49 w 68"/>
                <a:gd name="T11" fmla="*/ 50 h 50"/>
                <a:gd name="T12" fmla="*/ 68 w 68"/>
                <a:gd name="T13" fmla="*/ 31 h 50"/>
                <a:gd name="T14" fmla="*/ 51 w 68"/>
                <a:gd name="T15" fmla="*/ 13 h 50"/>
                <a:gd name="T16" fmla="*/ 49 w 68"/>
                <a:gd name="T17" fmla="*/ 46 h 50"/>
                <a:gd name="T18" fmla="*/ 18 w 68"/>
                <a:gd name="T19" fmla="*/ 46 h 50"/>
                <a:gd name="T20" fmla="*/ 4 w 68"/>
                <a:gd name="T21" fmla="*/ 31 h 50"/>
                <a:gd name="T22" fmla="*/ 17 w 68"/>
                <a:gd name="T23" fmla="*/ 17 h 50"/>
                <a:gd name="T24" fmla="*/ 20 w 68"/>
                <a:gd name="T25" fmla="*/ 14 h 50"/>
                <a:gd name="T26" fmla="*/ 34 w 68"/>
                <a:gd name="T27" fmla="*/ 4 h 50"/>
                <a:gd name="T28" fmla="*/ 47 w 68"/>
                <a:gd name="T29" fmla="*/ 14 h 50"/>
                <a:gd name="T30" fmla="*/ 51 w 68"/>
                <a:gd name="T31" fmla="*/ 17 h 50"/>
                <a:gd name="T32" fmla="*/ 64 w 68"/>
                <a:gd name="T33" fmla="*/ 31 h 50"/>
                <a:gd name="T34" fmla="*/ 49 w 68"/>
                <a:gd name="T35" fmla="*/ 4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8" h="50">
                  <a:moveTo>
                    <a:pt x="51" y="13"/>
                  </a:moveTo>
                  <a:cubicBezTo>
                    <a:pt x="49" y="5"/>
                    <a:pt x="42" y="0"/>
                    <a:pt x="34" y="0"/>
                  </a:cubicBezTo>
                  <a:cubicBezTo>
                    <a:pt x="25" y="0"/>
                    <a:pt x="19" y="5"/>
                    <a:pt x="16" y="13"/>
                  </a:cubicBezTo>
                  <a:cubicBezTo>
                    <a:pt x="7" y="14"/>
                    <a:pt x="0" y="21"/>
                    <a:pt x="0" y="31"/>
                  </a:cubicBezTo>
                  <a:cubicBezTo>
                    <a:pt x="0" y="41"/>
                    <a:pt x="8" y="50"/>
                    <a:pt x="18" y="50"/>
                  </a:cubicBezTo>
                  <a:cubicBezTo>
                    <a:pt x="49" y="50"/>
                    <a:pt x="49" y="50"/>
                    <a:pt x="49" y="50"/>
                  </a:cubicBezTo>
                  <a:cubicBezTo>
                    <a:pt x="59" y="50"/>
                    <a:pt x="68" y="41"/>
                    <a:pt x="68" y="31"/>
                  </a:cubicBezTo>
                  <a:cubicBezTo>
                    <a:pt x="68" y="21"/>
                    <a:pt x="60" y="14"/>
                    <a:pt x="51" y="13"/>
                  </a:cubicBezTo>
                  <a:close/>
                  <a:moveTo>
                    <a:pt x="49" y="46"/>
                  </a:moveTo>
                  <a:cubicBezTo>
                    <a:pt x="18" y="46"/>
                    <a:pt x="18" y="46"/>
                    <a:pt x="18" y="46"/>
                  </a:cubicBezTo>
                  <a:cubicBezTo>
                    <a:pt x="10" y="46"/>
                    <a:pt x="4" y="39"/>
                    <a:pt x="4" y="31"/>
                  </a:cubicBezTo>
                  <a:cubicBezTo>
                    <a:pt x="4" y="24"/>
                    <a:pt x="9" y="17"/>
                    <a:pt x="17" y="17"/>
                  </a:cubicBezTo>
                  <a:cubicBezTo>
                    <a:pt x="18" y="16"/>
                    <a:pt x="19" y="15"/>
                    <a:pt x="20" y="14"/>
                  </a:cubicBezTo>
                  <a:cubicBezTo>
                    <a:pt x="22" y="8"/>
                    <a:pt x="27" y="4"/>
                    <a:pt x="34" y="4"/>
                  </a:cubicBezTo>
                  <a:cubicBezTo>
                    <a:pt x="40" y="4"/>
                    <a:pt x="45" y="8"/>
                    <a:pt x="47" y="14"/>
                  </a:cubicBezTo>
                  <a:cubicBezTo>
                    <a:pt x="48" y="15"/>
                    <a:pt x="49" y="16"/>
                    <a:pt x="51" y="17"/>
                  </a:cubicBezTo>
                  <a:cubicBezTo>
                    <a:pt x="58" y="17"/>
                    <a:pt x="64" y="24"/>
                    <a:pt x="64" y="31"/>
                  </a:cubicBezTo>
                  <a:cubicBezTo>
                    <a:pt x="64" y="39"/>
                    <a:pt x="57" y="46"/>
                    <a:pt x="49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69" name="Freeform 34"/>
            <p:cNvSpPr>
              <a:spLocks noEditPoints="1"/>
            </p:cNvSpPr>
            <p:nvPr/>
          </p:nvSpPr>
          <p:spPr bwMode="auto">
            <a:xfrm>
              <a:off x="12787313" y="-376238"/>
              <a:ext cx="488950" cy="661988"/>
            </a:xfrm>
            <a:custGeom>
              <a:avLst/>
              <a:gdLst>
                <a:gd name="T0" fmla="*/ 104 w 128"/>
                <a:gd name="T1" fmla="*/ 0 h 176"/>
                <a:gd name="T2" fmla="*/ 24 w 128"/>
                <a:gd name="T3" fmla="*/ 0 h 176"/>
                <a:gd name="T4" fmla="*/ 0 w 128"/>
                <a:gd name="T5" fmla="*/ 24 h 176"/>
                <a:gd name="T6" fmla="*/ 0 w 128"/>
                <a:gd name="T7" fmla="*/ 152 h 176"/>
                <a:gd name="T8" fmla="*/ 24 w 128"/>
                <a:gd name="T9" fmla="*/ 176 h 176"/>
                <a:gd name="T10" fmla="*/ 104 w 128"/>
                <a:gd name="T11" fmla="*/ 176 h 176"/>
                <a:gd name="T12" fmla="*/ 128 w 128"/>
                <a:gd name="T13" fmla="*/ 152 h 176"/>
                <a:gd name="T14" fmla="*/ 128 w 128"/>
                <a:gd name="T15" fmla="*/ 24 h 176"/>
                <a:gd name="T16" fmla="*/ 104 w 128"/>
                <a:gd name="T17" fmla="*/ 0 h 176"/>
                <a:gd name="T18" fmla="*/ 119 w 128"/>
                <a:gd name="T19" fmla="*/ 152 h 176"/>
                <a:gd name="T20" fmla="*/ 104 w 128"/>
                <a:gd name="T21" fmla="*/ 168 h 176"/>
                <a:gd name="T22" fmla="*/ 24 w 128"/>
                <a:gd name="T23" fmla="*/ 168 h 176"/>
                <a:gd name="T24" fmla="*/ 8 w 128"/>
                <a:gd name="T25" fmla="*/ 152 h 176"/>
                <a:gd name="T26" fmla="*/ 8 w 128"/>
                <a:gd name="T27" fmla="*/ 24 h 176"/>
                <a:gd name="T28" fmla="*/ 24 w 128"/>
                <a:gd name="T29" fmla="*/ 8 h 176"/>
                <a:gd name="T30" fmla="*/ 104 w 128"/>
                <a:gd name="T31" fmla="*/ 8 h 176"/>
                <a:gd name="T32" fmla="*/ 119 w 128"/>
                <a:gd name="T33" fmla="*/ 24 h 176"/>
                <a:gd name="T34" fmla="*/ 119 w 128"/>
                <a:gd name="T35" fmla="*/ 152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8" h="176">
                  <a:moveTo>
                    <a:pt x="104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0" y="0"/>
                    <a:pt x="0" y="11"/>
                    <a:pt x="0" y="24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65"/>
                    <a:pt x="10" y="176"/>
                    <a:pt x="24" y="176"/>
                  </a:cubicBezTo>
                  <a:cubicBezTo>
                    <a:pt x="104" y="176"/>
                    <a:pt x="104" y="176"/>
                    <a:pt x="104" y="176"/>
                  </a:cubicBezTo>
                  <a:cubicBezTo>
                    <a:pt x="117" y="176"/>
                    <a:pt x="128" y="165"/>
                    <a:pt x="128" y="152"/>
                  </a:cubicBezTo>
                  <a:cubicBezTo>
                    <a:pt x="128" y="24"/>
                    <a:pt x="128" y="24"/>
                    <a:pt x="128" y="24"/>
                  </a:cubicBezTo>
                  <a:cubicBezTo>
                    <a:pt x="128" y="11"/>
                    <a:pt x="117" y="0"/>
                    <a:pt x="104" y="0"/>
                  </a:cubicBezTo>
                  <a:close/>
                  <a:moveTo>
                    <a:pt x="119" y="152"/>
                  </a:moveTo>
                  <a:cubicBezTo>
                    <a:pt x="119" y="161"/>
                    <a:pt x="112" y="168"/>
                    <a:pt x="104" y="168"/>
                  </a:cubicBezTo>
                  <a:cubicBezTo>
                    <a:pt x="24" y="168"/>
                    <a:pt x="24" y="168"/>
                    <a:pt x="24" y="168"/>
                  </a:cubicBezTo>
                  <a:cubicBezTo>
                    <a:pt x="15" y="168"/>
                    <a:pt x="8" y="161"/>
                    <a:pt x="8" y="152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15"/>
                    <a:pt x="15" y="8"/>
                    <a:pt x="24" y="8"/>
                  </a:cubicBezTo>
                  <a:cubicBezTo>
                    <a:pt x="104" y="8"/>
                    <a:pt x="104" y="8"/>
                    <a:pt x="104" y="8"/>
                  </a:cubicBezTo>
                  <a:cubicBezTo>
                    <a:pt x="112" y="8"/>
                    <a:pt x="119" y="15"/>
                    <a:pt x="119" y="24"/>
                  </a:cubicBezTo>
                  <a:lnTo>
                    <a:pt x="119" y="1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170" name="文本框 169"/>
          <p:cNvSpPr txBox="1"/>
          <p:nvPr/>
        </p:nvSpPr>
        <p:spPr bwMode="auto">
          <a:xfrm>
            <a:off x="6276020" y="1642416"/>
            <a:ext cx="485224" cy="30410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none" lIns="87802" tIns="43901" rIns="87802" bIns="43901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1400" dirty="0" err="1" smtClean="0">
                <a:solidFill>
                  <a:srgbClr val="415463"/>
                </a:solidFill>
                <a:latin typeface="+mn-lt"/>
                <a:ea typeface="+mn-ea"/>
                <a:cs typeface="+mn-ea"/>
                <a:sym typeface="+mn-lt"/>
              </a:rPr>
              <a:t>vda</a:t>
            </a:r>
            <a:endParaRPr lang="zh-CN" altLang="en-US" sz="1400" dirty="0" smtClean="0">
              <a:solidFill>
                <a:srgbClr val="415463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71" name="文本框 170"/>
          <p:cNvSpPr txBox="1"/>
          <p:nvPr/>
        </p:nvSpPr>
        <p:spPr bwMode="auto">
          <a:xfrm>
            <a:off x="6276020" y="2029634"/>
            <a:ext cx="501254" cy="30410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none" lIns="87802" tIns="43901" rIns="87802" bIns="43901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1400" dirty="0" err="1" smtClean="0">
                <a:solidFill>
                  <a:srgbClr val="415463"/>
                </a:solidFill>
                <a:latin typeface="+mn-lt"/>
                <a:ea typeface="+mn-ea"/>
                <a:cs typeface="+mn-ea"/>
                <a:sym typeface="+mn-lt"/>
              </a:rPr>
              <a:t>vdb</a:t>
            </a:r>
            <a:endParaRPr lang="zh-CN" altLang="en-US" sz="1400" dirty="0" smtClean="0">
              <a:solidFill>
                <a:srgbClr val="415463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72" name="文本框 171"/>
          <p:cNvSpPr txBox="1"/>
          <p:nvPr/>
        </p:nvSpPr>
        <p:spPr bwMode="auto">
          <a:xfrm>
            <a:off x="6276020" y="2411711"/>
            <a:ext cx="475606" cy="30410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none" lIns="87802" tIns="43901" rIns="87802" bIns="43901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1400" dirty="0" err="1" smtClean="0">
                <a:solidFill>
                  <a:srgbClr val="415463"/>
                </a:solidFill>
                <a:latin typeface="+mn-lt"/>
                <a:ea typeface="+mn-ea"/>
                <a:cs typeface="+mn-ea"/>
                <a:sym typeface="+mn-lt"/>
              </a:rPr>
              <a:t>vdc</a:t>
            </a:r>
            <a:endParaRPr lang="zh-CN" altLang="en-US" sz="1400" dirty="0" smtClean="0">
              <a:solidFill>
                <a:srgbClr val="415463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173" name="曲线连接符 172"/>
          <p:cNvCxnSpPr>
            <a:stCxn id="169" idx="5"/>
            <a:endCxn id="39" idx="3"/>
          </p:cNvCxnSpPr>
          <p:nvPr/>
        </p:nvCxnSpPr>
        <p:spPr bwMode="auto">
          <a:xfrm>
            <a:off x="6289087" y="2724635"/>
            <a:ext cx="3089602" cy="1264044"/>
          </a:xfrm>
          <a:prstGeom prst="curvedConnector3">
            <a:avLst>
              <a:gd name="adj1" fmla="val 49763"/>
            </a:avLst>
          </a:prstGeom>
          <a:ln w="19050">
            <a:solidFill>
              <a:srgbClr val="F66F6A"/>
            </a:solidFill>
            <a:headEnd type="none" w="med" len="me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8" name="文本框 177"/>
          <p:cNvSpPr txBox="1"/>
          <p:nvPr/>
        </p:nvSpPr>
        <p:spPr bwMode="auto">
          <a:xfrm>
            <a:off x="7752184" y="3140968"/>
            <a:ext cx="667838" cy="33488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none" lIns="87802" tIns="43901" rIns="87802" bIns="43901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1600" dirty="0" smtClean="0">
                <a:latin typeface="+mn-lt"/>
                <a:ea typeface="+mn-ea"/>
                <a:cs typeface="+mn-ea"/>
                <a:sym typeface="+mn-lt"/>
              </a:rPr>
              <a:t>iSCSI</a:t>
            </a:r>
            <a:endParaRPr lang="zh-CN" altLang="en-US" sz="1600" dirty="0" smtClean="0"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181" name="曲线连接符 180"/>
          <p:cNvCxnSpPr>
            <a:stCxn id="164" idx="12"/>
            <a:endCxn id="174" idx="1"/>
          </p:cNvCxnSpPr>
          <p:nvPr/>
        </p:nvCxnSpPr>
        <p:spPr bwMode="auto">
          <a:xfrm flipH="1">
            <a:off x="5456329" y="2298684"/>
            <a:ext cx="654524" cy="884991"/>
          </a:xfrm>
          <a:prstGeom prst="curvedConnector3">
            <a:avLst>
              <a:gd name="adj1" fmla="val 110655"/>
            </a:avLst>
          </a:prstGeom>
          <a:ln w="19050">
            <a:solidFill>
              <a:srgbClr val="F66F6A"/>
            </a:solidFill>
            <a:headEnd type="none" w="med" len="me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7" name="曲线连接符 186"/>
          <p:cNvCxnSpPr>
            <a:stCxn id="159" idx="3"/>
            <a:endCxn id="174" idx="3"/>
          </p:cNvCxnSpPr>
          <p:nvPr/>
        </p:nvCxnSpPr>
        <p:spPr bwMode="auto">
          <a:xfrm flipH="1">
            <a:off x="5390934" y="1911466"/>
            <a:ext cx="705066" cy="1680019"/>
          </a:xfrm>
          <a:prstGeom prst="curvedConnector3">
            <a:avLst>
              <a:gd name="adj1" fmla="val 138513"/>
            </a:avLst>
          </a:prstGeom>
          <a:ln w="19050">
            <a:solidFill>
              <a:srgbClr val="F66F6A"/>
            </a:solidFill>
            <a:headEnd type="none" w="med" len="me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4" name="文本框 143"/>
          <p:cNvSpPr txBox="1"/>
          <p:nvPr/>
        </p:nvSpPr>
        <p:spPr bwMode="auto">
          <a:xfrm>
            <a:off x="6674207" y="1180672"/>
            <a:ext cx="1402013" cy="45799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none" lIns="87802" tIns="43901" rIns="87802" bIns="43901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2400" dirty="0" smtClean="0">
                <a:latin typeface="+mn-lt"/>
                <a:ea typeface="+mn-ea"/>
                <a:cs typeface="+mn-ea"/>
                <a:sym typeface="+mn-lt"/>
              </a:rPr>
              <a:t>Instance</a:t>
            </a:r>
            <a:endParaRPr lang="zh-CN" altLang="en-US" sz="2400" dirty="0" smtClean="0"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145" name="组合 144"/>
          <p:cNvGrpSpPr/>
          <p:nvPr/>
        </p:nvGrpSpPr>
        <p:grpSpPr>
          <a:xfrm>
            <a:off x="5390934" y="3183675"/>
            <a:ext cx="348772" cy="472201"/>
            <a:chOff x="12787313" y="-376238"/>
            <a:chExt cx="488950" cy="661988"/>
          </a:xfrm>
          <a:solidFill>
            <a:srgbClr val="8B9DB1"/>
          </a:solidFill>
        </p:grpSpPr>
        <p:sp>
          <p:nvSpPr>
            <p:cNvPr id="146" name="Oval 31"/>
            <p:cNvSpPr>
              <a:spLocks noChangeArrowheads="1"/>
            </p:cNvSpPr>
            <p:nvPr/>
          </p:nvSpPr>
          <p:spPr bwMode="auto">
            <a:xfrm>
              <a:off x="12857163" y="-307975"/>
              <a:ext cx="44450" cy="444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47" name="Oval 32"/>
            <p:cNvSpPr>
              <a:spLocks noChangeArrowheads="1"/>
            </p:cNvSpPr>
            <p:nvPr/>
          </p:nvSpPr>
          <p:spPr bwMode="auto">
            <a:xfrm>
              <a:off x="13173076" y="-307975"/>
              <a:ext cx="46038" cy="444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49" name="Freeform 33"/>
            <p:cNvSpPr>
              <a:spLocks noEditPoints="1"/>
            </p:cNvSpPr>
            <p:nvPr/>
          </p:nvSpPr>
          <p:spPr bwMode="auto">
            <a:xfrm>
              <a:off x="12901613" y="-136525"/>
              <a:ext cx="260350" cy="188913"/>
            </a:xfrm>
            <a:custGeom>
              <a:avLst/>
              <a:gdLst>
                <a:gd name="T0" fmla="*/ 51 w 68"/>
                <a:gd name="T1" fmla="*/ 13 h 50"/>
                <a:gd name="T2" fmla="*/ 34 w 68"/>
                <a:gd name="T3" fmla="*/ 0 h 50"/>
                <a:gd name="T4" fmla="*/ 16 w 68"/>
                <a:gd name="T5" fmla="*/ 13 h 50"/>
                <a:gd name="T6" fmla="*/ 0 w 68"/>
                <a:gd name="T7" fmla="*/ 31 h 50"/>
                <a:gd name="T8" fmla="*/ 18 w 68"/>
                <a:gd name="T9" fmla="*/ 50 h 50"/>
                <a:gd name="T10" fmla="*/ 49 w 68"/>
                <a:gd name="T11" fmla="*/ 50 h 50"/>
                <a:gd name="T12" fmla="*/ 68 w 68"/>
                <a:gd name="T13" fmla="*/ 31 h 50"/>
                <a:gd name="T14" fmla="*/ 51 w 68"/>
                <a:gd name="T15" fmla="*/ 13 h 50"/>
                <a:gd name="T16" fmla="*/ 49 w 68"/>
                <a:gd name="T17" fmla="*/ 46 h 50"/>
                <a:gd name="T18" fmla="*/ 18 w 68"/>
                <a:gd name="T19" fmla="*/ 46 h 50"/>
                <a:gd name="T20" fmla="*/ 4 w 68"/>
                <a:gd name="T21" fmla="*/ 31 h 50"/>
                <a:gd name="T22" fmla="*/ 17 w 68"/>
                <a:gd name="T23" fmla="*/ 17 h 50"/>
                <a:gd name="T24" fmla="*/ 20 w 68"/>
                <a:gd name="T25" fmla="*/ 14 h 50"/>
                <a:gd name="T26" fmla="*/ 34 w 68"/>
                <a:gd name="T27" fmla="*/ 4 h 50"/>
                <a:gd name="T28" fmla="*/ 47 w 68"/>
                <a:gd name="T29" fmla="*/ 14 h 50"/>
                <a:gd name="T30" fmla="*/ 51 w 68"/>
                <a:gd name="T31" fmla="*/ 17 h 50"/>
                <a:gd name="T32" fmla="*/ 64 w 68"/>
                <a:gd name="T33" fmla="*/ 31 h 50"/>
                <a:gd name="T34" fmla="*/ 49 w 68"/>
                <a:gd name="T35" fmla="*/ 4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8" h="50">
                  <a:moveTo>
                    <a:pt x="51" y="13"/>
                  </a:moveTo>
                  <a:cubicBezTo>
                    <a:pt x="49" y="5"/>
                    <a:pt x="42" y="0"/>
                    <a:pt x="34" y="0"/>
                  </a:cubicBezTo>
                  <a:cubicBezTo>
                    <a:pt x="25" y="0"/>
                    <a:pt x="19" y="5"/>
                    <a:pt x="16" y="13"/>
                  </a:cubicBezTo>
                  <a:cubicBezTo>
                    <a:pt x="7" y="14"/>
                    <a:pt x="0" y="21"/>
                    <a:pt x="0" y="31"/>
                  </a:cubicBezTo>
                  <a:cubicBezTo>
                    <a:pt x="0" y="41"/>
                    <a:pt x="8" y="50"/>
                    <a:pt x="18" y="50"/>
                  </a:cubicBezTo>
                  <a:cubicBezTo>
                    <a:pt x="49" y="50"/>
                    <a:pt x="49" y="50"/>
                    <a:pt x="49" y="50"/>
                  </a:cubicBezTo>
                  <a:cubicBezTo>
                    <a:pt x="59" y="50"/>
                    <a:pt x="68" y="41"/>
                    <a:pt x="68" y="31"/>
                  </a:cubicBezTo>
                  <a:cubicBezTo>
                    <a:pt x="68" y="21"/>
                    <a:pt x="60" y="14"/>
                    <a:pt x="51" y="13"/>
                  </a:cubicBezTo>
                  <a:close/>
                  <a:moveTo>
                    <a:pt x="49" y="46"/>
                  </a:moveTo>
                  <a:cubicBezTo>
                    <a:pt x="18" y="46"/>
                    <a:pt x="18" y="46"/>
                    <a:pt x="18" y="46"/>
                  </a:cubicBezTo>
                  <a:cubicBezTo>
                    <a:pt x="10" y="46"/>
                    <a:pt x="4" y="39"/>
                    <a:pt x="4" y="31"/>
                  </a:cubicBezTo>
                  <a:cubicBezTo>
                    <a:pt x="4" y="24"/>
                    <a:pt x="9" y="17"/>
                    <a:pt x="17" y="17"/>
                  </a:cubicBezTo>
                  <a:cubicBezTo>
                    <a:pt x="18" y="16"/>
                    <a:pt x="19" y="15"/>
                    <a:pt x="20" y="14"/>
                  </a:cubicBezTo>
                  <a:cubicBezTo>
                    <a:pt x="22" y="8"/>
                    <a:pt x="27" y="4"/>
                    <a:pt x="34" y="4"/>
                  </a:cubicBezTo>
                  <a:cubicBezTo>
                    <a:pt x="40" y="4"/>
                    <a:pt x="45" y="8"/>
                    <a:pt x="47" y="14"/>
                  </a:cubicBezTo>
                  <a:cubicBezTo>
                    <a:pt x="48" y="15"/>
                    <a:pt x="49" y="16"/>
                    <a:pt x="51" y="17"/>
                  </a:cubicBezTo>
                  <a:cubicBezTo>
                    <a:pt x="58" y="17"/>
                    <a:pt x="64" y="24"/>
                    <a:pt x="64" y="31"/>
                  </a:cubicBezTo>
                  <a:cubicBezTo>
                    <a:pt x="64" y="39"/>
                    <a:pt x="57" y="46"/>
                    <a:pt x="49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74" name="Freeform 34"/>
            <p:cNvSpPr>
              <a:spLocks noEditPoints="1"/>
            </p:cNvSpPr>
            <p:nvPr/>
          </p:nvSpPr>
          <p:spPr bwMode="auto">
            <a:xfrm>
              <a:off x="12787313" y="-376238"/>
              <a:ext cx="488950" cy="661988"/>
            </a:xfrm>
            <a:custGeom>
              <a:avLst/>
              <a:gdLst>
                <a:gd name="T0" fmla="*/ 104 w 128"/>
                <a:gd name="T1" fmla="*/ 0 h 176"/>
                <a:gd name="T2" fmla="*/ 24 w 128"/>
                <a:gd name="T3" fmla="*/ 0 h 176"/>
                <a:gd name="T4" fmla="*/ 0 w 128"/>
                <a:gd name="T5" fmla="*/ 24 h 176"/>
                <a:gd name="T6" fmla="*/ 0 w 128"/>
                <a:gd name="T7" fmla="*/ 152 h 176"/>
                <a:gd name="T8" fmla="*/ 24 w 128"/>
                <a:gd name="T9" fmla="*/ 176 h 176"/>
                <a:gd name="T10" fmla="*/ 104 w 128"/>
                <a:gd name="T11" fmla="*/ 176 h 176"/>
                <a:gd name="T12" fmla="*/ 128 w 128"/>
                <a:gd name="T13" fmla="*/ 152 h 176"/>
                <a:gd name="T14" fmla="*/ 128 w 128"/>
                <a:gd name="T15" fmla="*/ 24 h 176"/>
                <a:gd name="T16" fmla="*/ 104 w 128"/>
                <a:gd name="T17" fmla="*/ 0 h 176"/>
                <a:gd name="T18" fmla="*/ 119 w 128"/>
                <a:gd name="T19" fmla="*/ 152 h 176"/>
                <a:gd name="T20" fmla="*/ 104 w 128"/>
                <a:gd name="T21" fmla="*/ 168 h 176"/>
                <a:gd name="T22" fmla="*/ 24 w 128"/>
                <a:gd name="T23" fmla="*/ 168 h 176"/>
                <a:gd name="T24" fmla="*/ 8 w 128"/>
                <a:gd name="T25" fmla="*/ 152 h 176"/>
                <a:gd name="T26" fmla="*/ 8 w 128"/>
                <a:gd name="T27" fmla="*/ 24 h 176"/>
                <a:gd name="T28" fmla="*/ 24 w 128"/>
                <a:gd name="T29" fmla="*/ 8 h 176"/>
                <a:gd name="T30" fmla="*/ 104 w 128"/>
                <a:gd name="T31" fmla="*/ 8 h 176"/>
                <a:gd name="T32" fmla="*/ 119 w 128"/>
                <a:gd name="T33" fmla="*/ 24 h 176"/>
                <a:gd name="T34" fmla="*/ 119 w 128"/>
                <a:gd name="T35" fmla="*/ 152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8" h="176">
                  <a:moveTo>
                    <a:pt x="104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0" y="0"/>
                    <a:pt x="0" y="11"/>
                    <a:pt x="0" y="24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65"/>
                    <a:pt x="10" y="176"/>
                    <a:pt x="24" y="176"/>
                  </a:cubicBezTo>
                  <a:cubicBezTo>
                    <a:pt x="104" y="176"/>
                    <a:pt x="104" y="176"/>
                    <a:pt x="104" y="176"/>
                  </a:cubicBezTo>
                  <a:cubicBezTo>
                    <a:pt x="117" y="176"/>
                    <a:pt x="128" y="165"/>
                    <a:pt x="128" y="152"/>
                  </a:cubicBezTo>
                  <a:cubicBezTo>
                    <a:pt x="128" y="24"/>
                    <a:pt x="128" y="24"/>
                    <a:pt x="128" y="24"/>
                  </a:cubicBezTo>
                  <a:cubicBezTo>
                    <a:pt x="128" y="11"/>
                    <a:pt x="117" y="0"/>
                    <a:pt x="104" y="0"/>
                  </a:cubicBezTo>
                  <a:close/>
                  <a:moveTo>
                    <a:pt x="119" y="152"/>
                  </a:moveTo>
                  <a:cubicBezTo>
                    <a:pt x="119" y="161"/>
                    <a:pt x="112" y="168"/>
                    <a:pt x="104" y="168"/>
                  </a:cubicBezTo>
                  <a:cubicBezTo>
                    <a:pt x="24" y="168"/>
                    <a:pt x="24" y="168"/>
                    <a:pt x="24" y="168"/>
                  </a:cubicBezTo>
                  <a:cubicBezTo>
                    <a:pt x="15" y="168"/>
                    <a:pt x="8" y="161"/>
                    <a:pt x="8" y="152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15"/>
                    <a:pt x="15" y="8"/>
                    <a:pt x="24" y="8"/>
                  </a:cubicBezTo>
                  <a:cubicBezTo>
                    <a:pt x="104" y="8"/>
                    <a:pt x="104" y="8"/>
                    <a:pt x="104" y="8"/>
                  </a:cubicBezTo>
                  <a:cubicBezTo>
                    <a:pt x="112" y="8"/>
                    <a:pt x="119" y="15"/>
                    <a:pt x="119" y="24"/>
                  </a:cubicBezTo>
                  <a:lnTo>
                    <a:pt x="119" y="1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97329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>
                <a:latin typeface="+mn-lt"/>
                <a:cs typeface="+mn-ea"/>
                <a:sym typeface="+mn-lt"/>
              </a:rPr>
              <a:t>Glance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提供镜像服务，是</a:t>
            </a:r>
            <a:r>
              <a:rPr lang="en-US" altLang="zh-CN" dirty="0" smtClean="0">
                <a:latin typeface="+mn-lt"/>
                <a:cs typeface="+mn-ea"/>
                <a:sym typeface="+mn-lt"/>
              </a:rPr>
              <a:t>OpenStack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的基础服务，创建虚拟机实例时离不开镜像服务。</a:t>
            </a:r>
            <a:endParaRPr lang="en-US" altLang="zh-CN" dirty="0">
              <a:latin typeface="+mn-lt"/>
              <a:cs typeface="+mn-ea"/>
              <a:sym typeface="+mn-lt"/>
            </a:endParaRPr>
          </a:p>
          <a:p>
            <a:r>
              <a:rPr lang="zh-CN" altLang="en-US" dirty="0">
                <a:latin typeface="+mn-lt"/>
                <a:cs typeface="+mn-ea"/>
                <a:sym typeface="+mn-lt"/>
              </a:rPr>
              <a:t>本章节分为两个部分：理论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和实验</a:t>
            </a:r>
            <a:endParaRPr lang="en-US" altLang="zh-CN" dirty="0">
              <a:latin typeface="+mn-lt"/>
              <a:cs typeface="+mn-ea"/>
              <a:sym typeface="+mn-lt"/>
            </a:endParaRPr>
          </a:p>
          <a:p>
            <a:pPr lvl="1"/>
            <a:r>
              <a:rPr lang="zh-CN" altLang="en-US" dirty="0">
                <a:cs typeface="+mn-ea"/>
                <a:sym typeface="+mn-lt"/>
              </a:rPr>
              <a:t>理论部分主要</a:t>
            </a:r>
            <a:r>
              <a:rPr lang="zh-CN" altLang="en-US" dirty="0" smtClean="0">
                <a:cs typeface="+mn-ea"/>
                <a:sym typeface="+mn-lt"/>
              </a:rPr>
              <a:t>讲解</a:t>
            </a:r>
            <a:r>
              <a:rPr lang="en-US" altLang="zh-CN" dirty="0">
                <a:cs typeface="+mn-ea"/>
                <a:sym typeface="+mn-lt"/>
              </a:rPr>
              <a:t>Glance</a:t>
            </a:r>
            <a:r>
              <a:rPr lang="zh-CN" altLang="en-US" dirty="0" smtClean="0">
                <a:cs typeface="+mn-ea"/>
                <a:sym typeface="+mn-lt"/>
              </a:rPr>
              <a:t>作用、架构、原理</a:t>
            </a:r>
            <a:r>
              <a:rPr lang="zh-CN" altLang="en-US" dirty="0">
                <a:cs typeface="+mn-ea"/>
                <a:sym typeface="+mn-lt"/>
              </a:rPr>
              <a:t>和流程。</a:t>
            </a:r>
            <a:endParaRPr lang="en-US" altLang="zh-CN" dirty="0">
              <a:cs typeface="+mn-ea"/>
              <a:sym typeface="+mn-lt"/>
            </a:endParaRPr>
          </a:p>
          <a:p>
            <a:pPr lvl="1"/>
            <a:r>
              <a:rPr lang="zh-CN" altLang="en-US" dirty="0" smtClean="0">
                <a:cs typeface="+mn-ea"/>
                <a:sym typeface="+mn-lt"/>
              </a:rPr>
              <a:t>实验部分</a:t>
            </a:r>
            <a:r>
              <a:rPr lang="zh-CN" altLang="en-US" dirty="0">
                <a:cs typeface="+mn-ea"/>
                <a:sym typeface="+mn-lt"/>
              </a:rPr>
              <a:t>重点锻炼</a:t>
            </a:r>
            <a:r>
              <a:rPr lang="zh-CN" altLang="en-US" dirty="0" smtClean="0">
                <a:cs typeface="+mn-ea"/>
                <a:sym typeface="+mn-lt"/>
              </a:rPr>
              <a:t>学员</a:t>
            </a:r>
            <a:r>
              <a:rPr lang="en-US" altLang="zh-CN" dirty="0" smtClean="0">
                <a:cs typeface="+mn-ea"/>
                <a:sym typeface="+mn-lt"/>
              </a:rPr>
              <a:t>Glance</a:t>
            </a:r>
            <a:r>
              <a:rPr lang="zh-CN" altLang="en-US" dirty="0" smtClean="0">
                <a:cs typeface="+mn-ea"/>
                <a:sym typeface="+mn-lt"/>
              </a:rPr>
              <a:t>镜像制作和日常维护，</a:t>
            </a:r>
            <a:r>
              <a:rPr lang="zh-CN" altLang="en-US" dirty="0">
                <a:cs typeface="+mn-ea"/>
                <a:sym typeface="+mn-lt"/>
              </a:rPr>
              <a:t>帮助学员理论联系实际，真正</a:t>
            </a:r>
            <a:r>
              <a:rPr lang="zh-CN" altLang="en-US" dirty="0" smtClean="0">
                <a:cs typeface="+mn-ea"/>
                <a:sym typeface="+mn-lt"/>
              </a:rPr>
              <a:t>掌握</a:t>
            </a:r>
            <a:r>
              <a:rPr lang="en-US" altLang="zh-CN" dirty="0" smtClean="0">
                <a:cs typeface="+mn-ea"/>
                <a:sym typeface="+mn-lt"/>
              </a:rPr>
              <a:t>Glance</a:t>
            </a:r>
            <a:r>
              <a:rPr lang="zh-CN" altLang="en-US" dirty="0" smtClean="0">
                <a:cs typeface="+mn-ea"/>
                <a:sym typeface="+mn-lt"/>
              </a:rPr>
              <a:t>。</a:t>
            </a:r>
            <a:endParaRPr lang="en-US" altLang="zh-CN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54581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n-lt"/>
                <a:cs typeface="+mn-ea"/>
                <a:sym typeface="+mn-lt"/>
              </a:rPr>
              <a:t>镜像与实例交互流程 </a:t>
            </a:r>
            <a:r>
              <a:rPr lang="en-US" altLang="zh-CN" dirty="0" smtClean="0">
                <a:latin typeface="+mn-lt"/>
                <a:cs typeface="+mn-ea"/>
                <a:sym typeface="+mn-lt"/>
              </a:rPr>
              <a:t>- 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实例删除后</a:t>
            </a:r>
          </a:p>
        </p:txBody>
      </p:sp>
      <p:sp>
        <p:nvSpPr>
          <p:cNvPr id="4" name="云形 3"/>
          <p:cNvSpPr/>
          <p:nvPr/>
        </p:nvSpPr>
        <p:spPr bwMode="auto">
          <a:xfrm>
            <a:off x="9085714" y="3049951"/>
            <a:ext cx="2158858" cy="1536111"/>
          </a:xfrm>
          <a:prstGeom prst="cloud">
            <a:avLst/>
          </a:prstGeom>
          <a:noFill/>
          <a:ln w="9525" cap="flat" cmpd="sng" algn="ctr">
            <a:solidFill>
              <a:srgbClr val="84D0A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9378689" y="3580869"/>
            <a:ext cx="348772" cy="472201"/>
            <a:chOff x="12787313" y="-376238"/>
            <a:chExt cx="488950" cy="661988"/>
          </a:xfrm>
          <a:solidFill>
            <a:srgbClr val="F66F6A"/>
          </a:solidFill>
        </p:grpSpPr>
        <p:sp>
          <p:nvSpPr>
            <p:cNvPr id="6" name="Oval 31"/>
            <p:cNvSpPr>
              <a:spLocks noChangeArrowheads="1"/>
            </p:cNvSpPr>
            <p:nvPr/>
          </p:nvSpPr>
          <p:spPr bwMode="auto">
            <a:xfrm>
              <a:off x="12857163" y="-307975"/>
              <a:ext cx="44450" cy="444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" name="Oval 32"/>
            <p:cNvSpPr>
              <a:spLocks noChangeArrowheads="1"/>
            </p:cNvSpPr>
            <p:nvPr/>
          </p:nvSpPr>
          <p:spPr bwMode="auto">
            <a:xfrm>
              <a:off x="13173076" y="-307975"/>
              <a:ext cx="46038" cy="444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" name="Freeform 33"/>
            <p:cNvSpPr>
              <a:spLocks noEditPoints="1"/>
            </p:cNvSpPr>
            <p:nvPr/>
          </p:nvSpPr>
          <p:spPr bwMode="auto">
            <a:xfrm>
              <a:off x="12901613" y="-136525"/>
              <a:ext cx="260350" cy="188913"/>
            </a:xfrm>
            <a:custGeom>
              <a:avLst/>
              <a:gdLst>
                <a:gd name="T0" fmla="*/ 51 w 68"/>
                <a:gd name="T1" fmla="*/ 13 h 50"/>
                <a:gd name="T2" fmla="*/ 34 w 68"/>
                <a:gd name="T3" fmla="*/ 0 h 50"/>
                <a:gd name="T4" fmla="*/ 16 w 68"/>
                <a:gd name="T5" fmla="*/ 13 h 50"/>
                <a:gd name="T6" fmla="*/ 0 w 68"/>
                <a:gd name="T7" fmla="*/ 31 h 50"/>
                <a:gd name="T8" fmla="*/ 18 w 68"/>
                <a:gd name="T9" fmla="*/ 50 h 50"/>
                <a:gd name="T10" fmla="*/ 49 w 68"/>
                <a:gd name="T11" fmla="*/ 50 h 50"/>
                <a:gd name="T12" fmla="*/ 68 w 68"/>
                <a:gd name="T13" fmla="*/ 31 h 50"/>
                <a:gd name="T14" fmla="*/ 51 w 68"/>
                <a:gd name="T15" fmla="*/ 13 h 50"/>
                <a:gd name="T16" fmla="*/ 49 w 68"/>
                <a:gd name="T17" fmla="*/ 46 h 50"/>
                <a:gd name="T18" fmla="*/ 18 w 68"/>
                <a:gd name="T19" fmla="*/ 46 h 50"/>
                <a:gd name="T20" fmla="*/ 4 w 68"/>
                <a:gd name="T21" fmla="*/ 31 h 50"/>
                <a:gd name="T22" fmla="*/ 17 w 68"/>
                <a:gd name="T23" fmla="*/ 17 h 50"/>
                <a:gd name="T24" fmla="*/ 20 w 68"/>
                <a:gd name="T25" fmla="*/ 14 h 50"/>
                <a:gd name="T26" fmla="*/ 34 w 68"/>
                <a:gd name="T27" fmla="*/ 4 h 50"/>
                <a:gd name="T28" fmla="*/ 47 w 68"/>
                <a:gd name="T29" fmla="*/ 14 h 50"/>
                <a:gd name="T30" fmla="*/ 51 w 68"/>
                <a:gd name="T31" fmla="*/ 17 h 50"/>
                <a:gd name="T32" fmla="*/ 64 w 68"/>
                <a:gd name="T33" fmla="*/ 31 h 50"/>
                <a:gd name="T34" fmla="*/ 49 w 68"/>
                <a:gd name="T35" fmla="*/ 4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8" h="50">
                  <a:moveTo>
                    <a:pt x="51" y="13"/>
                  </a:moveTo>
                  <a:cubicBezTo>
                    <a:pt x="49" y="5"/>
                    <a:pt x="42" y="0"/>
                    <a:pt x="34" y="0"/>
                  </a:cubicBezTo>
                  <a:cubicBezTo>
                    <a:pt x="25" y="0"/>
                    <a:pt x="19" y="5"/>
                    <a:pt x="16" y="13"/>
                  </a:cubicBezTo>
                  <a:cubicBezTo>
                    <a:pt x="7" y="14"/>
                    <a:pt x="0" y="21"/>
                    <a:pt x="0" y="31"/>
                  </a:cubicBezTo>
                  <a:cubicBezTo>
                    <a:pt x="0" y="41"/>
                    <a:pt x="8" y="50"/>
                    <a:pt x="18" y="50"/>
                  </a:cubicBezTo>
                  <a:cubicBezTo>
                    <a:pt x="49" y="50"/>
                    <a:pt x="49" y="50"/>
                    <a:pt x="49" y="50"/>
                  </a:cubicBezTo>
                  <a:cubicBezTo>
                    <a:pt x="59" y="50"/>
                    <a:pt x="68" y="41"/>
                    <a:pt x="68" y="31"/>
                  </a:cubicBezTo>
                  <a:cubicBezTo>
                    <a:pt x="68" y="21"/>
                    <a:pt x="60" y="14"/>
                    <a:pt x="51" y="13"/>
                  </a:cubicBezTo>
                  <a:close/>
                  <a:moveTo>
                    <a:pt x="49" y="46"/>
                  </a:moveTo>
                  <a:cubicBezTo>
                    <a:pt x="18" y="46"/>
                    <a:pt x="18" y="46"/>
                    <a:pt x="18" y="46"/>
                  </a:cubicBezTo>
                  <a:cubicBezTo>
                    <a:pt x="10" y="46"/>
                    <a:pt x="4" y="39"/>
                    <a:pt x="4" y="31"/>
                  </a:cubicBezTo>
                  <a:cubicBezTo>
                    <a:pt x="4" y="24"/>
                    <a:pt x="9" y="17"/>
                    <a:pt x="17" y="17"/>
                  </a:cubicBezTo>
                  <a:cubicBezTo>
                    <a:pt x="18" y="16"/>
                    <a:pt x="19" y="15"/>
                    <a:pt x="20" y="14"/>
                  </a:cubicBezTo>
                  <a:cubicBezTo>
                    <a:pt x="22" y="8"/>
                    <a:pt x="27" y="4"/>
                    <a:pt x="34" y="4"/>
                  </a:cubicBezTo>
                  <a:cubicBezTo>
                    <a:pt x="40" y="4"/>
                    <a:pt x="45" y="8"/>
                    <a:pt x="47" y="14"/>
                  </a:cubicBezTo>
                  <a:cubicBezTo>
                    <a:pt x="48" y="15"/>
                    <a:pt x="49" y="16"/>
                    <a:pt x="51" y="17"/>
                  </a:cubicBezTo>
                  <a:cubicBezTo>
                    <a:pt x="58" y="17"/>
                    <a:pt x="64" y="24"/>
                    <a:pt x="64" y="31"/>
                  </a:cubicBezTo>
                  <a:cubicBezTo>
                    <a:pt x="64" y="39"/>
                    <a:pt x="57" y="46"/>
                    <a:pt x="49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9" name="Freeform 34"/>
            <p:cNvSpPr>
              <a:spLocks noEditPoints="1"/>
            </p:cNvSpPr>
            <p:nvPr/>
          </p:nvSpPr>
          <p:spPr bwMode="auto">
            <a:xfrm>
              <a:off x="12787313" y="-376238"/>
              <a:ext cx="488950" cy="661988"/>
            </a:xfrm>
            <a:custGeom>
              <a:avLst/>
              <a:gdLst>
                <a:gd name="T0" fmla="*/ 104 w 128"/>
                <a:gd name="T1" fmla="*/ 0 h 176"/>
                <a:gd name="T2" fmla="*/ 24 w 128"/>
                <a:gd name="T3" fmla="*/ 0 h 176"/>
                <a:gd name="T4" fmla="*/ 0 w 128"/>
                <a:gd name="T5" fmla="*/ 24 h 176"/>
                <a:gd name="T6" fmla="*/ 0 w 128"/>
                <a:gd name="T7" fmla="*/ 152 h 176"/>
                <a:gd name="T8" fmla="*/ 24 w 128"/>
                <a:gd name="T9" fmla="*/ 176 h 176"/>
                <a:gd name="T10" fmla="*/ 104 w 128"/>
                <a:gd name="T11" fmla="*/ 176 h 176"/>
                <a:gd name="T12" fmla="*/ 128 w 128"/>
                <a:gd name="T13" fmla="*/ 152 h 176"/>
                <a:gd name="T14" fmla="*/ 128 w 128"/>
                <a:gd name="T15" fmla="*/ 24 h 176"/>
                <a:gd name="T16" fmla="*/ 104 w 128"/>
                <a:gd name="T17" fmla="*/ 0 h 176"/>
                <a:gd name="T18" fmla="*/ 119 w 128"/>
                <a:gd name="T19" fmla="*/ 152 h 176"/>
                <a:gd name="T20" fmla="*/ 104 w 128"/>
                <a:gd name="T21" fmla="*/ 168 h 176"/>
                <a:gd name="T22" fmla="*/ 24 w 128"/>
                <a:gd name="T23" fmla="*/ 168 h 176"/>
                <a:gd name="T24" fmla="*/ 8 w 128"/>
                <a:gd name="T25" fmla="*/ 152 h 176"/>
                <a:gd name="T26" fmla="*/ 8 w 128"/>
                <a:gd name="T27" fmla="*/ 24 h 176"/>
                <a:gd name="T28" fmla="*/ 24 w 128"/>
                <a:gd name="T29" fmla="*/ 8 h 176"/>
                <a:gd name="T30" fmla="*/ 104 w 128"/>
                <a:gd name="T31" fmla="*/ 8 h 176"/>
                <a:gd name="T32" fmla="*/ 119 w 128"/>
                <a:gd name="T33" fmla="*/ 24 h 176"/>
                <a:gd name="T34" fmla="*/ 119 w 128"/>
                <a:gd name="T35" fmla="*/ 152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8" h="176">
                  <a:moveTo>
                    <a:pt x="104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0" y="0"/>
                    <a:pt x="0" y="11"/>
                    <a:pt x="0" y="24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65"/>
                    <a:pt x="10" y="176"/>
                    <a:pt x="24" y="176"/>
                  </a:cubicBezTo>
                  <a:cubicBezTo>
                    <a:pt x="104" y="176"/>
                    <a:pt x="104" y="176"/>
                    <a:pt x="104" y="176"/>
                  </a:cubicBezTo>
                  <a:cubicBezTo>
                    <a:pt x="117" y="176"/>
                    <a:pt x="128" y="165"/>
                    <a:pt x="128" y="152"/>
                  </a:cubicBezTo>
                  <a:cubicBezTo>
                    <a:pt x="128" y="24"/>
                    <a:pt x="128" y="24"/>
                    <a:pt x="128" y="24"/>
                  </a:cubicBezTo>
                  <a:cubicBezTo>
                    <a:pt x="128" y="11"/>
                    <a:pt x="117" y="0"/>
                    <a:pt x="104" y="0"/>
                  </a:cubicBezTo>
                  <a:close/>
                  <a:moveTo>
                    <a:pt x="119" y="152"/>
                  </a:moveTo>
                  <a:cubicBezTo>
                    <a:pt x="119" y="161"/>
                    <a:pt x="112" y="168"/>
                    <a:pt x="104" y="168"/>
                  </a:cubicBezTo>
                  <a:cubicBezTo>
                    <a:pt x="24" y="168"/>
                    <a:pt x="24" y="168"/>
                    <a:pt x="24" y="168"/>
                  </a:cubicBezTo>
                  <a:cubicBezTo>
                    <a:pt x="15" y="168"/>
                    <a:pt x="8" y="161"/>
                    <a:pt x="8" y="152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15"/>
                    <a:pt x="15" y="8"/>
                    <a:pt x="24" y="8"/>
                  </a:cubicBezTo>
                  <a:cubicBezTo>
                    <a:pt x="104" y="8"/>
                    <a:pt x="104" y="8"/>
                    <a:pt x="104" y="8"/>
                  </a:cubicBezTo>
                  <a:cubicBezTo>
                    <a:pt x="112" y="8"/>
                    <a:pt x="119" y="15"/>
                    <a:pt x="119" y="24"/>
                  </a:cubicBezTo>
                  <a:lnTo>
                    <a:pt x="119" y="1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9990757" y="3582944"/>
            <a:ext cx="348772" cy="472201"/>
            <a:chOff x="12787313" y="-376238"/>
            <a:chExt cx="488950" cy="661988"/>
          </a:xfrm>
          <a:solidFill>
            <a:srgbClr val="84D0A2"/>
          </a:solidFill>
        </p:grpSpPr>
        <p:sp>
          <p:nvSpPr>
            <p:cNvPr id="11" name="Oval 31"/>
            <p:cNvSpPr>
              <a:spLocks noChangeArrowheads="1"/>
            </p:cNvSpPr>
            <p:nvPr/>
          </p:nvSpPr>
          <p:spPr bwMode="auto">
            <a:xfrm>
              <a:off x="12857163" y="-307975"/>
              <a:ext cx="44450" cy="444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2" name="Oval 32"/>
            <p:cNvSpPr>
              <a:spLocks noChangeArrowheads="1"/>
            </p:cNvSpPr>
            <p:nvPr/>
          </p:nvSpPr>
          <p:spPr bwMode="auto">
            <a:xfrm>
              <a:off x="13173076" y="-307975"/>
              <a:ext cx="46038" cy="444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3" name="Freeform 33"/>
            <p:cNvSpPr>
              <a:spLocks noEditPoints="1"/>
            </p:cNvSpPr>
            <p:nvPr/>
          </p:nvSpPr>
          <p:spPr bwMode="auto">
            <a:xfrm>
              <a:off x="12901613" y="-136525"/>
              <a:ext cx="260350" cy="188913"/>
            </a:xfrm>
            <a:custGeom>
              <a:avLst/>
              <a:gdLst>
                <a:gd name="T0" fmla="*/ 51 w 68"/>
                <a:gd name="T1" fmla="*/ 13 h 50"/>
                <a:gd name="T2" fmla="*/ 34 w 68"/>
                <a:gd name="T3" fmla="*/ 0 h 50"/>
                <a:gd name="T4" fmla="*/ 16 w 68"/>
                <a:gd name="T5" fmla="*/ 13 h 50"/>
                <a:gd name="T6" fmla="*/ 0 w 68"/>
                <a:gd name="T7" fmla="*/ 31 h 50"/>
                <a:gd name="T8" fmla="*/ 18 w 68"/>
                <a:gd name="T9" fmla="*/ 50 h 50"/>
                <a:gd name="T10" fmla="*/ 49 w 68"/>
                <a:gd name="T11" fmla="*/ 50 h 50"/>
                <a:gd name="T12" fmla="*/ 68 w 68"/>
                <a:gd name="T13" fmla="*/ 31 h 50"/>
                <a:gd name="T14" fmla="*/ 51 w 68"/>
                <a:gd name="T15" fmla="*/ 13 h 50"/>
                <a:gd name="T16" fmla="*/ 49 w 68"/>
                <a:gd name="T17" fmla="*/ 46 h 50"/>
                <a:gd name="T18" fmla="*/ 18 w 68"/>
                <a:gd name="T19" fmla="*/ 46 h 50"/>
                <a:gd name="T20" fmla="*/ 4 w 68"/>
                <a:gd name="T21" fmla="*/ 31 h 50"/>
                <a:gd name="T22" fmla="*/ 17 w 68"/>
                <a:gd name="T23" fmla="*/ 17 h 50"/>
                <a:gd name="T24" fmla="*/ 20 w 68"/>
                <a:gd name="T25" fmla="*/ 14 h 50"/>
                <a:gd name="T26" fmla="*/ 34 w 68"/>
                <a:gd name="T27" fmla="*/ 4 h 50"/>
                <a:gd name="T28" fmla="*/ 47 w 68"/>
                <a:gd name="T29" fmla="*/ 14 h 50"/>
                <a:gd name="T30" fmla="*/ 51 w 68"/>
                <a:gd name="T31" fmla="*/ 17 h 50"/>
                <a:gd name="T32" fmla="*/ 64 w 68"/>
                <a:gd name="T33" fmla="*/ 31 h 50"/>
                <a:gd name="T34" fmla="*/ 49 w 68"/>
                <a:gd name="T35" fmla="*/ 4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8" h="50">
                  <a:moveTo>
                    <a:pt x="51" y="13"/>
                  </a:moveTo>
                  <a:cubicBezTo>
                    <a:pt x="49" y="5"/>
                    <a:pt x="42" y="0"/>
                    <a:pt x="34" y="0"/>
                  </a:cubicBezTo>
                  <a:cubicBezTo>
                    <a:pt x="25" y="0"/>
                    <a:pt x="19" y="5"/>
                    <a:pt x="16" y="13"/>
                  </a:cubicBezTo>
                  <a:cubicBezTo>
                    <a:pt x="7" y="14"/>
                    <a:pt x="0" y="21"/>
                    <a:pt x="0" y="31"/>
                  </a:cubicBezTo>
                  <a:cubicBezTo>
                    <a:pt x="0" y="41"/>
                    <a:pt x="8" y="50"/>
                    <a:pt x="18" y="50"/>
                  </a:cubicBezTo>
                  <a:cubicBezTo>
                    <a:pt x="49" y="50"/>
                    <a:pt x="49" y="50"/>
                    <a:pt x="49" y="50"/>
                  </a:cubicBezTo>
                  <a:cubicBezTo>
                    <a:pt x="59" y="50"/>
                    <a:pt x="68" y="41"/>
                    <a:pt x="68" y="31"/>
                  </a:cubicBezTo>
                  <a:cubicBezTo>
                    <a:pt x="68" y="21"/>
                    <a:pt x="60" y="14"/>
                    <a:pt x="51" y="13"/>
                  </a:cubicBezTo>
                  <a:close/>
                  <a:moveTo>
                    <a:pt x="49" y="46"/>
                  </a:moveTo>
                  <a:cubicBezTo>
                    <a:pt x="18" y="46"/>
                    <a:pt x="18" y="46"/>
                    <a:pt x="18" y="46"/>
                  </a:cubicBezTo>
                  <a:cubicBezTo>
                    <a:pt x="10" y="46"/>
                    <a:pt x="4" y="39"/>
                    <a:pt x="4" y="31"/>
                  </a:cubicBezTo>
                  <a:cubicBezTo>
                    <a:pt x="4" y="24"/>
                    <a:pt x="9" y="17"/>
                    <a:pt x="17" y="17"/>
                  </a:cubicBezTo>
                  <a:cubicBezTo>
                    <a:pt x="18" y="16"/>
                    <a:pt x="19" y="15"/>
                    <a:pt x="20" y="14"/>
                  </a:cubicBezTo>
                  <a:cubicBezTo>
                    <a:pt x="22" y="8"/>
                    <a:pt x="27" y="4"/>
                    <a:pt x="34" y="4"/>
                  </a:cubicBezTo>
                  <a:cubicBezTo>
                    <a:pt x="40" y="4"/>
                    <a:pt x="45" y="8"/>
                    <a:pt x="47" y="14"/>
                  </a:cubicBezTo>
                  <a:cubicBezTo>
                    <a:pt x="48" y="15"/>
                    <a:pt x="49" y="16"/>
                    <a:pt x="51" y="17"/>
                  </a:cubicBezTo>
                  <a:cubicBezTo>
                    <a:pt x="58" y="17"/>
                    <a:pt x="64" y="24"/>
                    <a:pt x="64" y="31"/>
                  </a:cubicBezTo>
                  <a:cubicBezTo>
                    <a:pt x="64" y="39"/>
                    <a:pt x="57" y="46"/>
                    <a:pt x="49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4" name="Freeform 34"/>
            <p:cNvSpPr>
              <a:spLocks noEditPoints="1"/>
            </p:cNvSpPr>
            <p:nvPr/>
          </p:nvSpPr>
          <p:spPr bwMode="auto">
            <a:xfrm>
              <a:off x="12787313" y="-376238"/>
              <a:ext cx="488950" cy="661988"/>
            </a:xfrm>
            <a:custGeom>
              <a:avLst/>
              <a:gdLst>
                <a:gd name="T0" fmla="*/ 104 w 128"/>
                <a:gd name="T1" fmla="*/ 0 h 176"/>
                <a:gd name="T2" fmla="*/ 24 w 128"/>
                <a:gd name="T3" fmla="*/ 0 h 176"/>
                <a:gd name="T4" fmla="*/ 0 w 128"/>
                <a:gd name="T5" fmla="*/ 24 h 176"/>
                <a:gd name="T6" fmla="*/ 0 w 128"/>
                <a:gd name="T7" fmla="*/ 152 h 176"/>
                <a:gd name="T8" fmla="*/ 24 w 128"/>
                <a:gd name="T9" fmla="*/ 176 h 176"/>
                <a:gd name="T10" fmla="*/ 104 w 128"/>
                <a:gd name="T11" fmla="*/ 176 h 176"/>
                <a:gd name="T12" fmla="*/ 128 w 128"/>
                <a:gd name="T13" fmla="*/ 152 h 176"/>
                <a:gd name="T14" fmla="*/ 128 w 128"/>
                <a:gd name="T15" fmla="*/ 24 h 176"/>
                <a:gd name="T16" fmla="*/ 104 w 128"/>
                <a:gd name="T17" fmla="*/ 0 h 176"/>
                <a:gd name="T18" fmla="*/ 119 w 128"/>
                <a:gd name="T19" fmla="*/ 152 h 176"/>
                <a:gd name="T20" fmla="*/ 104 w 128"/>
                <a:gd name="T21" fmla="*/ 168 h 176"/>
                <a:gd name="T22" fmla="*/ 24 w 128"/>
                <a:gd name="T23" fmla="*/ 168 h 176"/>
                <a:gd name="T24" fmla="*/ 8 w 128"/>
                <a:gd name="T25" fmla="*/ 152 h 176"/>
                <a:gd name="T26" fmla="*/ 8 w 128"/>
                <a:gd name="T27" fmla="*/ 24 h 176"/>
                <a:gd name="T28" fmla="*/ 24 w 128"/>
                <a:gd name="T29" fmla="*/ 8 h 176"/>
                <a:gd name="T30" fmla="*/ 104 w 128"/>
                <a:gd name="T31" fmla="*/ 8 h 176"/>
                <a:gd name="T32" fmla="*/ 119 w 128"/>
                <a:gd name="T33" fmla="*/ 24 h 176"/>
                <a:gd name="T34" fmla="*/ 119 w 128"/>
                <a:gd name="T35" fmla="*/ 152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8" h="176">
                  <a:moveTo>
                    <a:pt x="104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0" y="0"/>
                    <a:pt x="0" y="11"/>
                    <a:pt x="0" y="24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65"/>
                    <a:pt x="10" y="176"/>
                    <a:pt x="24" y="176"/>
                  </a:cubicBezTo>
                  <a:cubicBezTo>
                    <a:pt x="104" y="176"/>
                    <a:pt x="104" y="176"/>
                    <a:pt x="104" y="176"/>
                  </a:cubicBezTo>
                  <a:cubicBezTo>
                    <a:pt x="117" y="176"/>
                    <a:pt x="128" y="165"/>
                    <a:pt x="128" y="152"/>
                  </a:cubicBezTo>
                  <a:cubicBezTo>
                    <a:pt x="128" y="24"/>
                    <a:pt x="128" y="24"/>
                    <a:pt x="128" y="24"/>
                  </a:cubicBezTo>
                  <a:cubicBezTo>
                    <a:pt x="128" y="11"/>
                    <a:pt x="117" y="0"/>
                    <a:pt x="104" y="0"/>
                  </a:cubicBezTo>
                  <a:close/>
                  <a:moveTo>
                    <a:pt x="119" y="152"/>
                  </a:moveTo>
                  <a:cubicBezTo>
                    <a:pt x="119" y="161"/>
                    <a:pt x="112" y="168"/>
                    <a:pt x="104" y="168"/>
                  </a:cubicBezTo>
                  <a:cubicBezTo>
                    <a:pt x="24" y="168"/>
                    <a:pt x="24" y="168"/>
                    <a:pt x="24" y="168"/>
                  </a:cubicBezTo>
                  <a:cubicBezTo>
                    <a:pt x="15" y="168"/>
                    <a:pt x="8" y="161"/>
                    <a:pt x="8" y="152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15"/>
                    <a:pt x="15" y="8"/>
                    <a:pt x="24" y="8"/>
                  </a:cubicBezTo>
                  <a:cubicBezTo>
                    <a:pt x="104" y="8"/>
                    <a:pt x="104" y="8"/>
                    <a:pt x="104" y="8"/>
                  </a:cubicBezTo>
                  <a:cubicBezTo>
                    <a:pt x="112" y="8"/>
                    <a:pt x="119" y="15"/>
                    <a:pt x="119" y="24"/>
                  </a:cubicBezTo>
                  <a:lnTo>
                    <a:pt x="119" y="1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10602825" y="3580868"/>
            <a:ext cx="348772" cy="472201"/>
            <a:chOff x="12787313" y="-376238"/>
            <a:chExt cx="488950" cy="661988"/>
          </a:xfrm>
          <a:solidFill>
            <a:srgbClr val="84D0A2"/>
          </a:solidFill>
        </p:grpSpPr>
        <p:sp>
          <p:nvSpPr>
            <p:cNvPr id="16" name="Oval 31"/>
            <p:cNvSpPr>
              <a:spLocks noChangeArrowheads="1"/>
            </p:cNvSpPr>
            <p:nvPr/>
          </p:nvSpPr>
          <p:spPr bwMode="auto">
            <a:xfrm>
              <a:off x="12857163" y="-307975"/>
              <a:ext cx="44450" cy="444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7" name="Oval 32"/>
            <p:cNvSpPr>
              <a:spLocks noChangeArrowheads="1"/>
            </p:cNvSpPr>
            <p:nvPr/>
          </p:nvSpPr>
          <p:spPr bwMode="auto">
            <a:xfrm>
              <a:off x="13173076" y="-307975"/>
              <a:ext cx="46038" cy="444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8" name="Freeform 33"/>
            <p:cNvSpPr>
              <a:spLocks noEditPoints="1"/>
            </p:cNvSpPr>
            <p:nvPr/>
          </p:nvSpPr>
          <p:spPr bwMode="auto">
            <a:xfrm>
              <a:off x="12901613" y="-136525"/>
              <a:ext cx="260350" cy="188913"/>
            </a:xfrm>
            <a:custGeom>
              <a:avLst/>
              <a:gdLst>
                <a:gd name="T0" fmla="*/ 51 w 68"/>
                <a:gd name="T1" fmla="*/ 13 h 50"/>
                <a:gd name="T2" fmla="*/ 34 w 68"/>
                <a:gd name="T3" fmla="*/ 0 h 50"/>
                <a:gd name="T4" fmla="*/ 16 w 68"/>
                <a:gd name="T5" fmla="*/ 13 h 50"/>
                <a:gd name="T6" fmla="*/ 0 w 68"/>
                <a:gd name="T7" fmla="*/ 31 h 50"/>
                <a:gd name="T8" fmla="*/ 18 w 68"/>
                <a:gd name="T9" fmla="*/ 50 h 50"/>
                <a:gd name="T10" fmla="*/ 49 w 68"/>
                <a:gd name="T11" fmla="*/ 50 h 50"/>
                <a:gd name="T12" fmla="*/ 68 w 68"/>
                <a:gd name="T13" fmla="*/ 31 h 50"/>
                <a:gd name="T14" fmla="*/ 51 w 68"/>
                <a:gd name="T15" fmla="*/ 13 h 50"/>
                <a:gd name="T16" fmla="*/ 49 w 68"/>
                <a:gd name="T17" fmla="*/ 46 h 50"/>
                <a:gd name="T18" fmla="*/ 18 w 68"/>
                <a:gd name="T19" fmla="*/ 46 h 50"/>
                <a:gd name="T20" fmla="*/ 4 w 68"/>
                <a:gd name="T21" fmla="*/ 31 h 50"/>
                <a:gd name="T22" fmla="*/ 17 w 68"/>
                <a:gd name="T23" fmla="*/ 17 h 50"/>
                <a:gd name="T24" fmla="*/ 20 w 68"/>
                <a:gd name="T25" fmla="*/ 14 h 50"/>
                <a:gd name="T26" fmla="*/ 34 w 68"/>
                <a:gd name="T27" fmla="*/ 4 h 50"/>
                <a:gd name="T28" fmla="*/ 47 w 68"/>
                <a:gd name="T29" fmla="*/ 14 h 50"/>
                <a:gd name="T30" fmla="*/ 51 w 68"/>
                <a:gd name="T31" fmla="*/ 17 h 50"/>
                <a:gd name="T32" fmla="*/ 64 w 68"/>
                <a:gd name="T33" fmla="*/ 31 h 50"/>
                <a:gd name="T34" fmla="*/ 49 w 68"/>
                <a:gd name="T35" fmla="*/ 4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8" h="50">
                  <a:moveTo>
                    <a:pt x="51" y="13"/>
                  </a:moveTo>
                  <a:cubicBezTo>
                    <a:pt x="49" y="5"/>
                    <a:pt x="42" y="0"/>
                    <a:pt x="34" y="0"/>
                  </a:cubicBezTo>
                  <a:cubicBezTo>
                    <a:pt x="25" y="0"/>
                    <a:pt x="19" y="5"/>
                    <a:pt x="16" y="13"/>
                  </a:cubicBezTo>
                  <a:cubicBezTo>
                    <a:pt x="7" y="14"/>
                    <a:pt x="0" y="21"/>
                    <a:pt x="0" y="31"/>
                  </a:cubicBezTo>
                  <a:cubicBezTo>
                    <a:pt x="0" y="41"/>
                    <a:pt x="8" y="50"/>
                    <a:pt x="18" y="50"/>
                  </a:cubicBezTo>
                  <a:cubicBezTo>
                    <a:pt x="49" y="50"/>
                    <a:pt x="49" y="50"/>
                    <a:pt x="49" y="50"/>
                  </a:cubicBezTo>
                  <a:cubicBezTo>
                    <a:pt x="59" y="50"/>
                    <a:pt x="68" y="41"/>
                    <a:pt x="68" y="31"/>
                  </a:cubicBezTo>
                  <a:cubicBezTo>
                    <a:pt x="68" y="21"/>
                    <a:pt x="60" y="14"/>
                    <a:pt x="51" y="13"/>
                  </a:cubicBezTo>
                  <a:close/>
                  <a:moveTo>
                    <a:pt x="49" y="46"/>
                  </a:moveTo>
                  <a:cubicBezTo>
                    <a:pt x="18" y="46"/>
                    <a:pt x="18" y="46"/>
                    <a:pt x="18" y="46"/>
                  </a:cubicBezTo>
                  <a:cubicBezTo>
                    <a:pt x="10" y="46"/>
                    <a:pt x="4" y="39"/>
                    <a:pt x="4" y="31"/>
                  </a:cubicBezTo>
                  <a:cubicBezTo>
                    <a:pt x="4" y="24"/>
                    <a:pt x="9" y="17"/>
                    <a:pt x="17" y="17"/>
                  </a:cubicBezTo>
                  <a:cubicBezTo>
                    <a:pt x="18" y="16"/>
                    <a:pt x="19" y="15"/>
                    <a:pt x="20" y="14"/>
                  </a:cubicBezTo>
                  <a:cubicBezTo>
                    <a:pt x="22" y="8"/>
                    <a:pt x="27" y="4"/>
                    <a:pt x="34" y="4"/>
                  </a:cubicBezTo>
                  <a:cubicBezTo>
                    <a:pt x="40" y="4"/>
                    <a:pt x="45" y="8"/>
                    <a:pt x="47" y="14"/>
                  </a:cubicBezTo>
                  <a:cubicBezTo>
                    <a:pt x="48" y="15"/>
                    <a:pt x="49" y="16"/>
                    <a:pt x="51" y="17"/>
                  </a:cubicBezTo>
                  <a:cubicBezTo>
                    <a:pt x="58" y="17"/>
                    <a:pt x="64" y="24"/>
                    <a:pt x="64" y="31"/>
                  </a:cubicBezTo>
                  <a:cubicBezTo>
                    <a:pt x="64" y="39"/>
                    <a:pt x="57" y="46"/>
                    <a:pt x="49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9" name="Freeform 34"/>
            <p:cNvSpPr>
              <a:spLocks noEditPoints="1"/>
            </p:cNvSpPr>
            <p:nvPr/>
          </p:nvSpPr>
          <p:spPr bwMode="auto">
            <a:xfrm>
              <a:off x="12787313" y="-376238"/>
              <a:ext cx="488950" cy="661988"/>
            </a:xfrm>
            <a:custGeom>
              <a:avLst/>
              <a:gdLst>
                <a:gd name="T0" fmla="*/ 104 w 128"/>
                <a:gd name="T1" fmla="*/ 0 h 176"/>
                <a:gd name="T2" fmla="*/ 24 w 128"/>
                <a:gd name="T3" fmla="*/ 0 h 176"/>
                <a:gd name="T4" fmla="*/ 0 w 128"/>
                <a:gd name="T5" fmla="*/ 24 h 176"/>
                <a:gd name="T6" fmla="*/ 0 w 128"/>
                <a:gd name="T7" fmla="*/ 152 h 176"/>
                <a:gd name="T8" fmla="*/ 24 w 128"/>
                <a:gd name="T9" fmla="*/ 176 h 176"/>
                <a:gd name="T10" fmla="*/ 104 w 128"/>
                <a:gd name="T11" fmla="*/ 176 h 176"/>
                <a:gd name="T12" fmla="*/ 128 w 128"/>
                <a:gd name="T13" fmla="*/ 152 h 176"/>
                <a:gd name="T14" fmla="*/ 128 w 128"/>
                <a:gd name="T15" fmla="*/ 24 h 176"/>
                <a:gd name="T16" fmla="*/ 104 w 128"/>
                <a:gd name="T17" fmla="*/ 0 h 176"/>
                <a:gd name="T18" fmla="*/ 119 w 128"/>
                <a:gd name="T19" fmla="*/ 152 h 176"/>
                <a:gd name="T20" fmla="*/ 104 w 128"/>
                <a:gd name="T21" fmla="*/ 168 h 176"/>
                <a:gd name="T22" fmla="*/ 24 w 128"/>
                <a:gd name="T23" fmla="*/ 168 h 176"/>
                <a:gd name="T24" fmla="*/ 8 w 128"/>
                <a:gd name="T25" fmla="*/ 152 h 176"/>
                <a:gd name="T26" fmla="*/ 8 w 128"/>
                <a:gd name="T27" fmla="*/ 24 h 176"/>
                <a:gd name="T28" fmla="*/ 24 w 128"/>
                <a:gd name="T29" fmla="*/ 8 h 176"/>
                <a:gd name="T30" fmla="*/ 104 w 128"/>
                <a:gd name="T31" fmla="*/ 8 h 176"/>
                <a:gd name="T32" fmla="*/ 119 w 128"/>
                <a:gd name="T33" fmla="*/ 24 h 176"/>
                <a:gd name="T34" fmla="*/ 119 w 128"/>
                <a:gd name="T35" fmla="*/ 152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8" h="176">
                  <a:moveTo>
                    <a:pt x="104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0" y="0"/>
                    <a:pt x="0" y="11"/>
                    <a:pt x="0" y="24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65"/>
                    <a:pt x="10" y="176"/>
                    <a:pt x="24" y="176"/>
                  </a:cubicBezTo>
                  <a:cubicBezTo>
                    <a:pt x="104" y="176"/>
                    <a:pt x="104" y="176"/>
                    <a:pt x="104" y="176"/>
                  </a:cubicBezTo>
                  <a:cubicBezTo>
                    <a:pt x="117" y="176"/>
                    <a:pt x="128" y="165"/>
                    <a:pt x="128" y="152"/>
                  </a:cubicBezTo>
                  <a:cubicBezTo>
                    <a:pt x="128" y="24"/>
                    <a:pt x="128" y="24"/>
                    <a:pt x="128" y="24"/>
                  </a:cubicBezTo>
                  <a:cubicBezTo>
                    <a:pt x="128" y="11"/>
                    <a:pt x="117" y="0"/>
                    <a:pt x="104" y="0"/>
                  </a:cubicBezTo>
                  <a:close/>
                  <a:moveTo>
                    <a:pt x="119" y="152"/>
                  </a:moveTo>
                  <a:cubicBezTo>
                    <a:pt x="119" y="161"/>
                    <a:pt x="112" y="168"/>
                    <a:pt x="104" y="168"/>
                  </a:cubicBezTo>
                  <a:cubicBezTo>
                    <a:pt x="24" y="168"/>
                    <a:pt x="24" y="168"/>
                    <a:pt x="24" y="168"/>
                  </a:cubicBezTo>
                  <a:cubicBezTo>
                    <a:pt x="15" y="168"/>
                    <a:pt x="8" y="161"/>
                    <a:pt x="8" y="152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15"/>
                    <a:pt x="15" y="8"/>
                    <a:pt x="24" y="8"/>
                  </a:cubicBezTo>
                  <a:cubicBezTo>
                    <a:pt x="104" y="8"/>
                    <a:pt x="104" y="8"/>
                    <a:pt x="104" y="8"/>
                  </a:cubicBezTo>
                  <a:cubicBezTo>
                    <a:pt x="112" y="8"/>
                    <a:pt x="119" y="15"/>
                    <a:pt x="119" y="24"/>
                  </a:cubicBezTo>
                  <a:lnTo>
                    <a:pt x="119" y="1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20" name="组合 18397"/>
          <p:cNvGrpSpPr/>
          <p:nvPr/>
        </p:nvGrpSpPr>
        <p:grpSpPr>
          <a:xfrm>
            <a:off x="4777784" y="3863701"/>
            <a:ext cx="2650364" cy="711042"/>
            <a:chOff x="2449513" y="1096964"/>
            <a:chExt cx="650875" cy="130175"/>
          </a:xfrm>
          <a:solidFill>
            <a:srgbClr val="8B9DB1"/>
          </a:solidFill>
        </p:grpSpPr>
        <p:sp>
          <p:nvSpPr>
            <p:cNvPr id="21" name="Freeform 204"/>
            <p:cNvSpPr>
              <a:spLocks/>
            </p:cNvSpPr>
            <p:nvPr/>
          </p:nvSpPr>
          <p:spPr bwMode="auto">
            <a:xfrm>
              <a:off x="2449513" y="1096964"/>
              <a:ext cx="79375" cy="117475"/>
            </a:xfrm>
            <a:custGeom>
              <a:avLst/>
              <a:gdLst>
                <a:gd name="T0" fmla="*/ 84 w 94"/>
                <a:gd name="T1" fmla="*/ 137 h 137"/>
                <a:gd name="T2" fmla="*/ 84 w 94"/>
                <a:gd name="T3" fmla="*/ 137 h 137"/>
                <a:gd name="T4" fmla="*/ 21 w 94"/>
                <a:gd name="T5" fmla="*/ 137 h 137"/>
                <a:gd name="T6" fmla="*/ 0 w 94"/>
                <a:gd name="T7" fmla="*/ 116 h 137"/>
                <a:gd name="T8" fmla="*/ 0 w 94"/>
                <a:gd name="T9" fmla="*/ 21 h 137"/>
                <a:gd name="T10" fmla="*/ 21 w 94"/>
                <a:gd name="T11" fmla="*/ 0 h 137"/>
                <a:gd name="T12" fmla="*/ 84 w 94"/>
                <a:gd name="T13" fmla="*/ 0 h 137"/>
                <a:gd name="T14" fmla="*/ 94 w 94"/>
                <a:gd name="T15" fmla="*/ 10 h 137"/>
                <a:gd name="T16" fmla="*/ 84 w 94"/>
                <a:gd name="T17" fmla="*/ 20 h 137"/>
                <a:gd name="T18" fmla="*/ 21 w 94"/>
                <a:gd name="T19" fmla="*/ 20 h 137"/>
                <a:gd name="T20" fmla="*/ 20 w 94"/>
                <a:gd name="T21" fmla="*/ 21 h 137"/>
                <a:gd name="T22" fmla="*/ 20 w 94"/>
                <a:gd name="T23" fmla="*/ 116 h 137"/>
                <a:gd name="T24" fmla="*/ 21 w 94"/>
                <a:gd name="T25" fmla="*/ 117 h 137"/>
                <a:gd name="T26" fmla="*/ 84 w 94"/>
                <a:gd name="T27" fmla="*/ 117 h 137"/>
                <a:gd name="T28" fmla="*/ 94 w 94"/>
                <a:gd name="T29" fmla="*/ 127 h 137"/>
                <a:gd name="T30" fmla="*/ 84 w 94"/>
                <a:gd name="T31" fmla="*/ 13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4" h="137">
                  <a:moveTo>
                    <a:pt x="84" y="137"/>
                  </a:moveTo>
                  <a:lnTo>
                    <a:pt x="84" y="137"/>
                  </a:lnTo>
                  <a:lnTo>
                    <a:pt x="21" y="137"/>
                  </a:lnTo>
                  <a:cubicBezTo>
                    <a:pt x="10" y="137"/>
                    <a:pt x="0" y="127"/>
                    <a:pt x="0" y="116"/>
                  </a:cubicBezTo>
                  <a:lnTo>
                    <a:pt x="0" y="21"/>
                  </a:lnTo>
                  <a:cubicBezTo>
                    <a:pt x="0" y="10"/>
                    <a:pt x="10" y="0"/>
                    <a:pt x="21" y="0"/>
                  </a:cubicBezTo>
                  <a:lnTo>
                    <a:pt x="84" y="0"/>
                  </a:lnTo>
                  <a:cubicBezTo>
                    <a:pt x="90" y="0"/>
                    <a:pt x="94" y="5"/>
                    <a:pt x="94" y="10"/>
                  </a:cubicBezTo>
                  <a:cubicBezTo>
                    <a:pt x="94" y="15"/>
                    <a:pt x="90" y="20"/>
                    <a:pt x="84" y="20"/>
                  </a:cubicBezTo>
                  <a:lnTo>
                    <a:pt x="21" y="20"/>
                  </a:lnTo>
                  <a:cubicBezTo>
                    <a:pt x="21" y="20"/>
                    <a:pt x="20" y="20"/>
                    <a:pt x="20" y="21"/>
                  </a:cubicBezTo>
                  <a:lnTo>
                    <a:pt x="20" y="116"/>
                  </a:lnTo>
                  <a:cubicBezTo>
                    <a:pt x="20" y="116"/>
                    <a:pt x="21" y="117"/>
                    <a:pt x="21" y="117"/>
                  </a:cubicBezTo>
                  <a:lnTo>
                    <a:pt x="84" y="117"/>
                  </a:lnTo>
                  <a:cubicBezTo>
                    <a:pt x="90" y="117"/>
                    <a:pt x="94" y="121"/>
                    <a:pt x="94" y="127"/>
                  </a:cubicBezTo>
                  <a:cubicBezTo>
                    <a:pt x="94" y="132"/>
                    <a:pt x="90" y="137"/>
                    <a:pt x="84" y="13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2" name="Freeform 205"/>
            <p:cNvSpPr>
              <a:spLocks/>
            </p:cNvSpPr>
            <p:nvPr/>
          </p:nvSpPr>
          <p:spPr bwMode="auto">
            <a:xfrm>
              <a:off x="3005138" y="1096964"/>
              <a:ext cx="95250" cy="117475"/>
            </a:xfrm>
            <a:custGeom>
              <a:avLst/>
              <a:gdLst>
                <a:gd name="T0" fmla="*/ 91 w 112"/>
                <a:gd name="T1" fmla="*/ 137 h 137"/>
                <a:gd name="T2" fmla="*/ 91 w 112"/>
                <a:gd name="T3" fmla="*/ 137 h 137"/>
                <a:gd name="T4" fmla="*/ 10 w 112"/>
                <a:gd name="T5" fmla="*/ 137 h 137"/>
                <a:gd name="T6" fmla="*/ 0 w 112"/>
                <a:gd name="T7" fmla="*/ 127 h 137"/>
                <a:gd name="T8" fmla="*/ 10 w 112"/>
                <a:gd name="T9" fmla="*/ 117 h 137"/>
                <a:gd name="T10" fmla="*/ 91 w 112"/>
                <a:gd name="T11" fmla="*/ 117 h 137"/>
                <a:gd name="T12" fmla="*/ 92 w 112"/>
                <a:gd name="T13" fmla="*/ 116 h 137"/>
                <a:gd name="T14" fmla="*/ 92 w 112"/>
                <a:gd name="T15" fmla="*/ 21 h 137"/>
                <a:gd name="T16" fmla="*/ 91 w 112"/>
                <a:gd name="T17" fmla="*/ 20 h 137"/>
                <a:gd name="T18" fmla="*/ 17 w 112"/>
                <a:gd name="T19" fmla="*/ 20 h 137"/>
                <a:gd name="T20" fmla="*/ 7 w 112"/>
                <a:gd name="T21" fmla="*/ 10 h 137"/>
                <a:gd name="T22" fmla="*/ 17 w 112"/>
                <a:gd name="T23" fmla="*/ 0 h 137"/>
                <a:gd name="T24" fmla="*/ 91 w 112"/>
                <a:gd name="T25" fmla="*/ 0 h 137"/>
                <a:gd name="T26" fmla="*/ 112 w 112"/>
                <a:gd name="T27" fmla="*/ 21 h 137"/>
                <a:gd name="T28" fmla="*/ 112 w 112"/>
                <a:gd name="T29" fmla="*/ 116 h 137"/>
                <a:gd name="T30" fmla="*/ 91 w 112"/>
                <a:gd name="T31" fmla="*/ 13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2" h="137">
                  <a:moveTo>
                    <a:pt x="91" y="137"/>
                  </a:moveTo>
                  <a:lnTo>
                    <a:pt x="91" y="137"/>
                  </a:lnTo>
                  <a:lnTo>
                    <a:pt x="10" y="137"/>
                  </a:lnTo>
                  <a:cubicBezTo>
                    <a:pt x="4" y="137"/>
                    <a:pt x="0" y="132"/>
                    <a:pt x="0" y="127"/>
                  </a:cubicBezTo>
                  <a:cubicBezTo>
                    <a:pt x="0" y="121"/>
                    <a:pt x="4" y="117"/>
                    <a:pt x="10" y="117"/>
                  </a:cubicBezTo>
                  <a:lnTo>
                    <a:pt x="91" y="117"/>
                  </a:lnTo>
                  <a:cubicBezTo>
                    <a:pt x="92" y="117"/>
                    <a:pt x="92" y="116"/>
                    <a:pt x="92" y="116"/>
                  </a:cubicBezTo>
                  <a:lnTo>
                    <a:pt x="92" y="21"/>
                  </a:lnTo>
                  <a:cubicBezTo>
                    <a:pt x="92" y="20"/>
                    <a:pt x="92" y="20"/>
                    <a:pt x="91" y="20"/>
                  </a:cubicBezTo>
                  <a:lnTo>
                    <a:pt x="17" y="20"/>
                  </a:lnTo>
                  <a:cubicBezTo>
                    <a:pt x="11" y="20"/>
                    <a:pt x="7" y="15"/>
                    <a:pt x="7" y="10"/>
                  </a:cubicBezTo>
                  <a:cubicBezTo>
                    <a:pt x="7" y="5"/>
                    <a:pt x="11" y="0"/>
                    <a:pt x="17" y="0"/>
                  </a:cubicBezTo>
                  <a:lnTo>
                    <a:pt x="91" y="0"/>
                  </a:lnTo>
                  <a:cubicBezTo>
                    <a:pt x="102" y="0"/>
                    <a:pt x="112" y="10"/>
                    <a:pt x="112" y="21"/>
                  </a:cubicBezTo>
                  <a:lnTo>
                    <a:pt x="112" y="116"/>
                  </a:lnTo>
                  <a:cubicBezTo>
                    <a:pt x="112" y="127"/>
                    <a:pt x="102" y="137"/>
                    <a:pt x="91" y="13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3" name="Freeform 206"/>
            <p:cNvSpPr>
              <a:spLocks/>
            </p:cNvSpPr>
            <p:nvPr/>
          </p:nvSpPr>
          <p:spPr bwMode="auto">
            <a:xfrm>
              <a:off x="2944813" y="1196976"/>
              <a:ext cx="93663" cy="17463"/>
            </a:xfrm>
            <a:custGeom>
              <a:avLst/>
              <a:gdLst>
                <a:gd name="T0" fmla="*/ 99 w 109"/>
                <a:gd name="T1" fmla="*/ 20 h 20"/>
                <a:gd name="T2" fmla="*/ 99 w 109"/>
                <a:gd name="T3" fmla="*/ 20 h 20"/>
                <a:gd name="T4" fmla="*/ 10 w 109"/>
                <a:gd name="T5" fmla="*/ 20 h 20"/>
                <a:gd name="T6" fmla="*/ 0 w 109"/>
                <a:gd name="T7" fmla="*/ 10 h 20"/>
                <a:gd name="T8" fmla="*/ 10 w 109"/>
                <a:gd name="T9" fmla="*/ 0 h 20"/>
                <a:gd name="T10" fmla="*/ 99 w 109"/>
                <a:gd name="T11" fmla="*/ 0 h 20"/>
                <a:gd name="T12" fmla="*/ 109 w 109"/>
                <a:gd name="T13" fmla="*/ 10 h 20"/>
                <a:gd name="T14" fmla="*/ 99 w 109"/>
                <a:gd name="T15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9" h="20">
                  <a:moveTo>
                    <a:pt x="99" y="20"/>
                  </a:moveTo>
                  <a:lnTo>
                    <a:pt x="99" y="20"/>
                  </a:lnTo>
                  <a:lnTo>
                    <a:pt x="10" y="20"/>
                  </a:lnTo>
                  <a:cubicBezTo>
                    <a:pt x="4" y="20"/>
                    <a:pt x="0" y="15"/>
                    <a:pt x="0" y="10"/>
                  </a:cubicBezTo>
                  <a:cubicBezTo>
                    <a:pt x="0" y="4"/>
                    <a:pt x="4" y="0"/>
                    <a:pt x="10" y="0"/>
                  </a:cubicBezTo>
                  <a:lnTo>
                    <a:pt x="99" y="0"/>
                  </a:lnTo>
                  <a:cubicBezTo>
                    <a:pt x="104" y="0"/>
                    <a:pt x="109" y="4"/>
                    <a:pt x="109" y="10"/>
                  </a:cubicBezTo>
                  <a:cubicBezTo>
                    <a:pt x="109" y="15"/>
                    <a:pt x="104" y="20"/>
                    <a:pt x="99" y="2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4" name="Freeform 207"/>
            <p:cNvSpPr>
              <a:spLocks/>
            </p:cNvSpPr>
            <p:nvPr/>
          </p:nvSpPr>
          <p:spPr bwMode="auto">
            <a:xfrm>
              <a:off x="2513013" y="1096964"/>
              <a:ext cx="525463" cy="17463"/>
            </a:xfrm>
            <a:custGeom>
              <a:avLst/>
              <a:gdLst>
                <a:gd name="T0" fmla="*/ 608 w 618"/>
                <a:gd name="T1" fmla="*/ 20 h 20"/>
                <a:gd name="T2" fmla="*/ 608 w 618"/>
                <a:gd name="T3" fmla="*/ 20 h 20"/>
                <a:gd name="T4" fmla="*/ 10 w 618"/>
                <a:gd name="T5" fmla="*/ 20 h 20"/>
                <a:gd name="T6" fmla="*/ 0 w 618"/>
                <a:gd name="T7" fmla="*/ 10 h 20"/>
                <a:gd name="T8" fmla="*/ 10 w 618"/>
                <a:gd name="T9" fmla="*/ 0 h 20"/>
                <a:gd name="T10" fmla="*/ 608 w 618"/>
                <a:gd name="T11" fmla="*/ 0 h 20"/>
                <a:gd name="T12" fmla="*/ 618 w 618"/>
                <a:gd name="T13" fmla="*/ 10 h 20"/>
                <a:gd name="T14" fmla="*/ 608 w 618"/>
                <a:gd name="T15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8" h="20">
                  <a:moveTo>
                    <a:pt x="608" y="20"/>
                  </a:moveTo>
                  <a:lnTo>
                    <a:pt x="608" y="20"/>
                  </a:lnTo>
                  <a:lnTo>
                    <a:pt x="10" y="20"/>
                  </a:lnTo>
                  <a:cubicBezTo>
                    <a:pt x="5" y="20"/>
                    <a:pt x="0" y="15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lnTo>
                    <a:pt x="608" y="0"/>
                  </a:lnTo>
                  <a:cubicBezTo>
                    <a:pt x="613" y="0"/>
                    <a:pt x="618" y="5"/>
                    <a:pt x="618" y="10"/>
                  </a:cubicBezTo>
                  <a:cubicBezTo>
                    <a:pt x="618" y="15"/>
                    <a:pt x="613" y="20"/>
                    <a:pt x="608" y="2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5" name="Freeform 208"/>
            <p:cNvSpPr>
              <a:spLocks/>
            </p:cNvSpPr>
            <p:nvPr/>
          </p:nvSpPr>
          <p:spPr bwMode="auto">
            <a:xfrm>
              <a:off x="2513013" y="1196976"/>
              <a:ext cx="381000" cy="17463"/>
            </a:xfrm>
            <a:custGeom>
              <a:avLst/>
              <a:gdLst>
                <a:gd name="T0" fmla="*/ 439 w 449"/>
                <a:gd name="T1" fmla="*/ 20 h 20"/>
                <a:gd name="T2" fmla="*/ 439 w 449"/>
                <a:gd name="T3" fmla="*/ 20 h 20"/>
                <a:gd name="T4" fmla="*/ 10 w 449"/>
                <a:gd name="T5" fmla="*/ 20 h 20"/>
                <a:gd name="T6" fmla="*/ 0 w 449"/>
                <a:gd name="T7" fmla="*/ 10 h 20"/>
                <a:gd name="T8" fmla="*/ 10 w 449"/>
                <a:gd name="T9" fmla="*/ 0 h 20"/>
                <a:gd name="T10" fmla="*/ 439 w 449"/>
                <a:gd name="T11" fmla="*/ 0 h 20"/>
                <a:gd name="T12" fmla="*/ 449 w 449"/>
                <a:gd name="T13" fmla="*/ 10 h 20"/>
                <a:gd name="T14" fmla="*/ 439 w 449"/>
                <a:gd name="T15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9" h="20">
                  <a:moveTo>
                    <a:pt x="439" y="20"/>
                  </a:moveTo>
                  <a:lnTo>
                    <a:pt x="439" y="20"/>
                  </a:lnTo>
                  <a:lnTo>
                    <a:pt x="10" y="20"/>
                  </a:lnTo>
                  <a:cubicBezTo>
                    <a:pt x="5" y="20"/>
                    <a:pt x="0" y="15"/>
                    <a:pt x="0" y="10"/>
                  </a:cubicBezTo>
                  <a:cubicBezTo>
                    <a:pt x="0" y="4"/>
                    <a:pt x="5" y="0"/>
                    <a:pt x="10" y="0"/>
                  </a:cubicBezTo>
                  <a:lnTo>
                    <a:pt x="439" y="0"/>
                  </a:lnTo>
                  <a:cubicBezTo>
                    <a:pt x="444" y="0"/>
                    <a:pt x="449" y="4"/>
                    <a:pt x="449" y="10"/>
                  </a:cubicBezTo>
                  <a:cubicBezTo>
                    <a:pt x="449" y="15"/>
                    <a:pt x="444" y="20"/>
                    <a:pt x="439" y="2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6" name="Freeform 209"/>
            <p:cNvSpPr>
              <a:spLocks/>
            </p:cNvSpPr>
            <p:nvPr/>
          </p:nvSpPr>
          <p:spPr bwMode="auto">
            <a:xfrm>
              <a:off x="2852738" y="1182689"/>
              <a:ext cx="42863" cy="44450"/>
            </a:xfrm>
            <a:custGeom>
              <a:avLst/>
              <a:gdLst>
                <a:gd name="T0" fmla="*/ 25 w 51"/>
                <a:gd name="T1" fmla="*/ 52 h 52"/>
                <a:gd name="T2" fmla="*/ 25 w 51"/>
                <a:gd name="T3" fmla="*/ 52 h 52"/>
                <a:gd name="T4" fmla="*/ 0 w 51"/>
                <a:gd name="T5" fmla="*/ 26 h 52"/>
                <a:gd name="T6" fmla="*/ 25 w 51"/>
                <a:gd name="T7" fmla="*/ 0 h 52"/>
                <a:gd name="T8" fmla="*/ 51 w 51"/>
                <a:gd name="T9" fmla="*/ 26 h 52"/>
                <a:gd name="T10" fmla="*/ 25 w 51"/>
                <a:gd name="T11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1" h="52">
                  <a:moveTo>
                    <a:pt x="25" y="52"/>
                  </a:moveTo>
                  <a:lnTo>
                    <a:pt x="25" y="52"/>
                  </a:lnTo>
                  <a:cubicBezTo>
                    <a:pt x="11" y="52"/>
                    <a:pt x="0" y="40"/>
                    <a:pt x="0" y="26"/>
                  </a:cubicBezTo>
                  <a:cubicBezTo>
                    <a:pt x="0" y="12"/>
                    <a:pt x="11" y="0"/>
                    <a:pt x="25" y="0"/>
                  </a:cubicBezTo>
                  <a:cubicBezTo>
                    <a:pt x="39" y="0"/>
                    <a:pt x="51" y="12"/>
                    <a:pt x="51" y="26"/>
                  </a:cubicBezTo>
                  <a:cubicBezTo>
                    <a:pt x="51" y="40"/>
                    <a:pt x="39" y="52"/>
                    <a:pt x="25" y="5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7" name="Freeform 210"/>
            <p:cNvSpPr>
              <a:spLocks/>
            </p:cNvSpPr>
            <p:nvPr/>
          </p:nvSpPr>
          <p:spPr bwMode="auto">
            <a:xfrm>
              <a:off x="2919413" y="1182689"/>
              <a:ext cx="42863" cy="44450"/>
            </a:xfrm>
            <a:custGeom>
              <a:avLst/>
              <a:gdLst>
                <a:gd name="T0" fmla="*/ 26 w 52"/>
                <a:gd name="T1" fmla="*/ 52 h 52"/>
                <a:gd name="T2" fmla="*/ 26 w 52"/>
                <a:gd name="T3" fmla="*/ 52 h 52"/>
                <a:gd name="T4" fmla="*/ 0 w 52"/>
                <a:gd name="T5" fmla="*/ 26 h 52"/>
                <a:gd name="T6" fmla="*/ 26 w 52"/>
                <a:gd name="T7" fmla="*/ 0 h 52"/>
                <a:gd name="T8" fmla="*/ 52 w 52"/>
                <a:gd name="T9" fmla="*/ 26 h 52"/>
                <a:gd name="T10" fmla="*/ 26 w 52"/>
                <a:gd name="T11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" h="52">
                  <a:moveTo>
                    <a:pt x="26" y="52"/>
                  </a:moveTo>
                  <a:lnTo>
                    <a:pt x="26" y="52"/>
                  </a:lnTo>
                  <a:cubicBezTo>
                    <a:pt x="12" y="52"/>
                    <a:pt x="0" y="40"/>
                    <a:pt x="0" y="26"/>
                  </a:cubicBezTo>
                  <a:cubicBezTo>
                    <a:pt x="0" y="12"/>
                    <a:pt x="12" y="0"/>
                    <a:pt x="26" y="0"/>
                  </a:cubicBezTo>
                  <a:cubicBezTo>
                    <a:pt x="40" y="0"/>
                    <a:pt x="52" y="12"/>
                    <a:pt x="52" y="26"/>
                  </a:cubicBezTo>
                  <a:cubicBezTo>
                    <a:pt x="52" y="40"/>
                    <a:pt x="40" y="52"/>
                    <a:pt x="26" y="5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8" name="Freeform 211"/>
            <p:cNvSpPr>
              <a:spLocks/>
            </p:cNvSpPr>
            <p:nvPr/>
          </p:nvSpPr>
          <p:spPr bwMode="auto">
            <a:xfrm>
              <a:off x="2493963" y="1101726"/>
              <a:ext cx="7938" cy="107950"/>
            </a:xfrm>
            <a:custGeom>
              <a:avLst/>
              <a:gdLst>
                <a:gd name="T0" fmla="*/ 5 w 10"/>
                <a:gd name="T1" fmla="*/ 127 h 127"/>
                <a:gd name="T2" fmla="*/ 5 w 10"/>
                <a:gd name="T3" fmla="*/ 127 h 127"/>
                <a:gd name="T4" fmla="*/ 0 w 10"/>
                <a:gd name="T5" fmla="*/ 122 h 127"/>
                <a:gd name="T6" fmla="*/ 0 w 10"/>
                <a:gd name="T7" fmla="*/ 5 h 127"/>
                <a:gd name="T8" fmla="*/ 5 w 10"/>
                <a:gd name="T9" fmla="*/ 0 h 127"/>
                <a:gd name="T10" fmla="*/ 10 w 10"/>
                <a:gd name="T11" fmla="*/ 5 h 127"/>
                <a:gd name="T12" fmla="*/ 10 w 10"/>
                <a:gd name="T13" fmla="*/ 122 h 127"/>
                <a:gd name="T14" fmla="*/ 5 w 10"/>
                <a:gd name="T15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27">
                  <a:moveTo>
                    <a:pt x="5" y="127"/>
                  </a:moveTo>
                  <a:lnTo>
                    <a:pt x="5" y="127"/>
                  </a:lnTo>
                  <a:cubicBezTo>
                    <a:pt x="2" y="127"/>
                    <a:pt x="0" y="125"/>
                    <a:pt x="0" y="122"/>
                  </a:cubicBezTo>
                  <a:lnTo>
                    <a:pt x="0" y="5"/>
                  </a:lnTo>
                  <a:cubicBezTo>
                    <a:pt x="0" y="2"/>
                    <a:pt x="2" y="0"/>
                    <a:pt x="5" y="0"/>
                  </a:cubicBezTo>
                  <a:cubicBezTo>
                    <a:pt x="7" y="0"/>
                    <a:pt x="10" y="2"/>
                    <a:pt x="10" y="5"/>
                  </a:cubicBezTo>
                  <a:lnTo>
                    <a:pt x="10" y="122"/>
                  </a:lnTo>
                  <a:cubicBezTo>
                    <a:pt x="10" y="125"/>
                    <a:pt x="7" y="127"/>
                    <a:pt x="5" y="1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9" name="Freeform 212"/>
            <p:cNvSpPr>
              <a:spLocks/>
            </p:cNvSpPr>
            <p:nvPr/>
          </p:nvSpPr>
          <p:spPr bwMode="auto">
            <a:xfrm>
              <a:off x="3044826" y="1101726"/>
              <a:ext cx="9525" cy="107950"/>
            </a:xfrm>
            <a:custGeom>
              <a:avLst/>
              <a:gdLst>
                <a:gd name="T0" fmla="*/ 5 w 10"/>
                <a:gd name="T1" fmla="*/ 127 h 127"/>
                <a:gd name="T2" fmla="*/ 5 w 10"/>
                <a:gd name="T3" fmla="*/ 127 h 127"/>
                <a:gd name="T4" fmla="*/ 0 w 10"/>
                <a:gd name="T5" fmla="*/ 122 h 127"/>
                <a:gd name="T6" fmla="*/ 0 w 10"/>
                <a:gd name="T7" fmla="*/ 5 h 127"/>
                <a:gd name="T8" fmla="*/ 5 w 10"/>
                <a:gd name="T9" fmla="*/ 0 h 127"/>
                <a:gd name="T10" fmla="*/ 10 w 10"/>
                <a:gd name="T11" fmla="*/ 5 h 127"/>
                <a:gd name="T12" fmla="*/ 10 w 10"/>
                <a:gd name="T13" fmla="*/ 122 h 127"/>
                <a:gd name="T14" fmla="*/ 5 w 10"/>
                <a:gd name="T15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27">
                  <a:moveTo>
                    <a:pt x="5" y="127"/>
                  </a:moveTo>
                  <a:lnTo>
                    <a:pt x="5" y="127"/>
                  </a:lnTo>
                  <a:cubicBezTo>
                    <a:pt x="2" y="127"/>
                    <a:pt x="0" y="125"/>
                    <a:pt x="0" y="122"/>
                  </a:cubicBezTo>
                  <a:lnTo>
                    <a:pt x="0" y="5"/>
                  </a:lnTo>
                  <a:cubicBezTo>
                    <a:pt x="0" y="2"/>
                    <a:pt x="2" y="0"/>
                    <a:pt x="5" y="0"/>
                  </a:cubicBezTo>
                  <a:cubicBezTo>
                    <a:pt x="8" y="0"/>
                    <a:pt x="10" y="2"/>
                    <a:pt x="10" y="5"/>
                  </a:cubicBezTo>
                  <a:lnTo>
                    <a:pt x="10" y="122"/>
                  </a:lnTo>
                  <a:cubicBezTo>
                    <a:pt x="10" y="125"/>
                    <a:pt x="8" y="127"/>
                    <a:pt x="5" y="1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0" name="Freeform 213"/>
            <p:cNvSpPr>
              <a:spLocks/>
            </p:cNvSpPr>
            <p:nvPr/>
          </p:nvSpPr>
          <p:spPr bwMode="auto">
            <a:xfrm>
              <a:off x="2454276" y="1133476"/>
              <a:ext cx="47625" cy="9525"/>
            </a:xfrm>
            <a:custGeom>
              <a:avLst/>
              <a:gdLst>
                <a:gd name="T0" fmla="*/ 52 w 57"/>
                <a:gd name="T1" fmla="*/ 10 h 10"/>
                <a:gd name="T2" fmla="*/ 52 w 57"/>
                <a:gd name="T3" fmla="*/ 10 h 10"/>
                <a:gd name="T4" fmla="*/ 5 w 57"/>
                <a:gd name="T5" fmla="*/ 10 h 10"/>
                <a:gd name="T6" fmla="*/ 0 w 57"/>
                <a:gd name="T7" fmla="*/ 5 h 10"/>
                <a:gd name="T8" fmla="*/ 5 w 57"/>
                <a:gd name="T9" fmla="*/ 0 h 10"/>
                <a:gd name="T10" fmla="*/ 52 w 57"/>
                <a:gd name="T11" fmla="*/ 0 h 10"/>
                <a:gd name="T12" fmla="*/ 57 w 57"/>
                <a:gd name="T13" fmla="*/ 5 h 10"/>
                <a:gd name="T14" fmla="*/ 52 w 57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7" h="10">
                  <a:moveTo>
                    <a:pt x="52" y="10"/>
                  </a:moveTo>
                  <a:lnTo>
                    <a:pt x="52" y="10"/>
                  </a:lnTo>
                  <a:lnTo>
                    <a:pt x="5" y="10"/>
                  </a:lnTo>
                  <a:cubicBezTo>
                    <a:pt x="2" y="10"/>
                    <a:pt x="0" y="7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lnTo>
                    <a:pt x="52" y="0"/>
                  </a:lnTo>
                  <a:cubicBezTo>
                    <a:pt x="54" y="0"/>
                    <a:pt x="57" y="2"/>
                    <a:pt x="57" y="5"/>
                  </a:cubicBezTo>
                  <a:cubicBezTo>
                    <a:pt x="57" y="7"/>
                    <a:pt x="54" y="10"/>
                    <a:pt x="5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1" name="Freeform 214"/>
            <p:cNvSpPr>
              <a:spLocks/>
            </p:cNvSpPr>
            <p:nvPr/>
          </p:nvSpPr>
          <p:spPr bwMode="auto">
            <a:xfrm>
              <a:off x="2473326" y="1163639"/>
              <a:ext cx="14288" cy="14288"/>
            </a:xfrm>
            <a:custGeom>
              <a:avLst/>
              <a:gdLst>
                <a:gd name="T0" fmla="*/ 16 w 16"/>
                <a:gd name="T1" fmla="*/ 16 h 16"/>
                <a:gd name="T2" fmla="*/ 16 w 16"/>
                <a:gd name="T3" fmla="*/ 16 h 16"/>
                <a:gd name="T4" fmla="*/ 0 w 16"/>
                <a:gd name="T5" fmla="*/ 16 h 16"/>
                <a:gd name="T6" fmla="*/ 0 w 16"/>
                <a:gd name="T7" fmla="*/ 0 h 16"/>
                <a:gd name="T8" fmla="*/ 16 w 16"/>
                <a:gd name="T9" fmla="*/ 0 h 16"/>
                <a:gd name="T10" fmla="*/ 16 w 16"/>
                <a:gd name="T11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16">
                  <a:moveTo>
                    <a:pt x="16" y="16"/>
                  </a:moveTo>
                  <a:lnTo>
                    <a:pt x="16" y="16"/>
                  </a:lnTo>
                  <a:lnTo>
                    <a:pt x="0" y="16"/>
                  </a:ln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2" name="Freeform 215"/>
            <p:cNvSpPr>
              <a:spLocks/>
            </p:cNvSpPr>
            <p:nvPr/>
          </p:nvSpPr>
          <p:spPr bwMode="auto">
            <a:xfrm>
              <a:off x="3046413" y="1133476"/>
              <a:ext cx="46038" cy="9525"/>
            </a:xfrm>
            <a:custGeom>
              <a:avLst/>
              <a:gdLst>
                <a:gd name="T0" fmla="*/ 50 w 55"/>
                <a:gd name="T1" fmla="*/ 10 h 10"/>
                <a:gd name="T2" fmla="*/ 50 w 55"/>
                <a:gd name="T3" fmla="*/ 10 h 10"/>
                <a:gd name="T4" fmla="*/ 5 w 55"/>
                <a:gd name="T5" fmla="*/ 10 h 10"/>
                <a:gd name="T6" fmla="*/ 0 w 55"/>
                <a:gd name="T7" fmla="*/ 5 h 10"/>
                <a:gd name="T8" fmla="*/ 5 w 55"/>
                <a:gd name="T9" fmla="*/ 0 h 10"/>
                <a:gd name="T10" fmla="*/ 50 w 55"/>
                <a:gd name="T11" fmla="*/ 0 h 10"/>
                <a:gd name="T12" fmla="*/ 55 w 55"/>
                <a:gd name="T13" fmla="*/ 5 h 10"/>
                <a:gd name="T14" fmla="*/ 50 w 55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" h="10">
                  <a:moveTo>
                    <a:pt x="50" y="10"/>
                  </a:moveTo>
                  <a:lnTo>
                    <a:pt x="50" y="10"/>
                  </a:lnTo>
                  <a:lnTo>
                    <a:pt x="5" y="10"/>
                  </a:lnTo>
                  <a:cubicBezTo>
                    <a:pt x="2" y="10"/>
                    <a:pt x="0" y="7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lnTo>
                    <a:pt x="50" y="0"/>
                  </a:lnTo>
                  <a:cubicBezTo>
                    <a:pt x="53" y="0"/>
                    <a:pt x="55" y="2"/>
                    <a:pt x="55" y="5"/>
                  </a:cubicBezTo>
                  <a:cubicBezTo>
                    <a:pt x="55" y="7"/>
                    <a:pt x="53" y="10"/>
                    <a:pt x="50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3" name="Freeform 216"/>
            <p:cNvSpPr>
              <a:spLocks/>
            </p:cNvSpPr>
            <p:nvPr/>
          </p:nvSpPr>
          <p:spPr bwMode="auto">
            <a:xfrm>
              <a:off x="3062288" y="1163639"/>
              <a:ext cx="14288" cy="14288"/>
            </a:xfrm>
            <a:custGeom>
              <a:avLst/>
              <a:gdLst>
                <a:gd name="T0" fmla="*/ 16 w 16"/>
                <a:gd name="T1" fmla="*/ 16 h 16"/>
                <a:gd name="T2" fmla="*/ 16 w 16"/>
                <a:gd name="T3" fmla="*/ 16 h 16"/>
                <a:gd name="T4" fmla="*/ 0 w 16"/>
                <a:gd name="T5" fmla="*/ 16 h 16"/>
                <a:gd name="T6" fmla="*/ 0 w 16"/>
                <a:gd name="T7" fmla="*/ 0 h 16"/>
                <a:gd name="T8" fmla="*/ 16 w 16"/>
                <a:gd name="T9" fmla="*/ 0 h 16"/>
                <a:gd name="T10" fmla="*/ 16 w 16"/>
                <a:gd name="T11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16">
                  <a:moveTo>
                    <a:pt x="16" y="16"/>
                  </a:moveTo>
                  <a:lnTo>
                    <a:pt x="16" y="16"/>
                  </a:lnTo>
                  <a:lnTo>
                    <a:pt x="0" y="16"/>
                  </a:lnTo>
                  <a:lnTo>
                    <a:pt x="0" y="0"/>
                  </a:lnTo>
                  <a:lnTo>
                    <a:pt x="16" y="0"/>
                  </a:lnTo>
                  <a:lnTo>
                    <a:pt x="16" y="1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4" name="Freeform 217"/>
            <p:cNvSpPr>
              <a:spLocks/>
            </p:cNvSpPr>
            <p:nvPr/>
          </p:nvSpPr>
          <p:spPr bwMode="auto">
            <a:xfrm>
              <a:off x="2559051" y="1125539"/>
              <a:ext cx="65088" cy="19050"/>
            </a:xfrm>
            <a:custGeom>
              <a:avLst/>
              <a:gdLst>
                <a:gd name="T0" fmla="*/ 78 w 78"/>
                <a:gd name="T1" fmla="*/ 22 h 22"/>
                <a:gd name="T2" fmla="*/ 78 w 78"/>
                <a:gd name="T3" fmla="*/ 22 h 22"/>
                <a:gd name="T4" fmla="*/ 0 w 78"/>
                <a:gd name="T5" fmla="*/ 22 h 22"/>
                <a:gd name="T6" fmla="*/ 0 w 78"/>
                <a:gd name="T7" fmla="*/ 0 h 22"/>
                <a:gd name="T8" fmla="*/ 62 w 78"/>
                <a:gd name="T9" fmla="*/ 0 h 22"/>
                <a:gd name="T10" fmla="*/ 78 w 78"/>
                <a:gd name="T11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" h="22">
                  <a:moveTo>
                    <a:pt x="78" y="22"/>
                  </a:moveTo>
                  <a:lnTo>
                    <a:pt x="78" y="22"/>
                  </a:lnTo>
                  <a:lnTo>
                    <a:pt x="0" y="22"/>
                  </a:lnTo>
                  <a:lnTo>
                    <a:pt x="0" y="0"/>
                  </a:lnTo>
                  <a:lnTo>
                    <a:pt x="62" y="0"/>
                  </a:lnTo>
                  <a:lnTo>
                    <a:pt x="78" y="2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5" name="Freeform 218"/>
            <p:cNvSpPr>
              <a:spLocks/>
            </p:cNvSpPr>
            <p:nvPr/>
          </p:nvSpPr>
          <p:spPr bwMode="auto">
            <a:xfrm>
              <a:off x="2619376" y="1130301"/>
              <a:ext cx="17463" cy="12700"/>
            </a:xfrm>
            <a:custGeom>
              <a:avLst/>
              <a:gdLst>
                <a:gd name="T0" fmla="*/ 0 w 21"/>
                <a:gd name="T1" fmla="*/ 0 h 15"/>
                <a:gd name="T2" fmla="*/ 0 w 21"/>
                <a:gd name="T3" fmla="*/ 0 h 15"/>
                <a:gd name="T4" fmla="*/ 21 w 21"/>
                <a:gd name="T5" fmla="*/ 0 h 15"/>
                <a:gd name="T6" fmla="*/ 21 w 21"/>
                <a:gd name="T7" fmla="*/ 15 h 15"/>
                <a:gd name="T8" fmla="*/ 11 w 21"/>
                <a:gd name="T9" fmla="*/ 15 h 15"/>
                <a:gd name="T10" fmla="*/ 0 w 21"/>
                <a:gd name="T11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15">
                  <a:moveTo>
                    <a:pt x="0" y="0"/>
                  </a:moveTo>
                  <a:lnTo>
                    <a:pt x="0" y="0"/>
                  </a:lnTo>
                  <a:lnTo>
                    <a:pt x="21" y="0"/>
                  </a:lnTo>
                  <a:lnTo>
                    <a:pt x="21" y="15"/>
                  </a:lnTo>
                  <a:lnTo>
                    <a:pt x="11" y="1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6" name="Freeform 219"/>
            <p:cNvSpPr>
              <a:spLocks/>
            </p:cNvSpPr>
            <p:nvPr/>
          </p:nvSpPr>
          <p:spPr bwMode="auto">
            <a:xfrm>
              <a:off x="2559051" y="1155701"/>
              <a:ext cx="65088" cy="19050"/>
            </a:xfrm>
            <a:custGeom>
              <a:avLst/>
              <a:gdLst>
                <a:gd name="T0" fmla="*/ 78 w 78"/>
                <a:gd name="T1" fmla="*/ 22 h 22"/>
                <a:gd name="T2" fmla="*/ 78 w 78"/>
                <a:gd name="T3" fmla="*/ 22 h 22"/>
                <a:gd name="T4" fmla="*/ 0 w 78"/>
                <a:gd name="T5" fmla="*/ 22 h 22"/>
                <a:gd name="T6" fmla="*/ 0 w 78"/>
                <a:gd name="T7" fmla="*/ 0 h 22"/>
                <a:gd name="T8" fmla="*/ 62 w 78"/>
                <a:gd name="T9" fmla="*/ 0 h 22"/>
                <a:gd name="T10" fmla="*/ 78 w 78"/>
                <a:gd name="T11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" h="22">
                  <a:moveTo>
                    <a:pt x="78" y="22"/>
                  </a:moveTo>
                  <a:lnTo>
                    <a:pt x="78" y="22"/>
                  </a:lnTo>
                  <a:lnTo>
                    <a:pt x="0" y="22"/>
                  </a:lnTo>
                  <a:lnTo>
                    <a:pt x="0" y="0"/>
                  </a:lnTo>
                  <a:lnTo>
                    <a:pt x="62" y="0"/>
                  </a:lnTo>
                  <a:lnTo>
                    <a:pt x="78" y="2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7" name="Freeform 220"/>
            <p:cNvSpPr>
              <a:spLocks/>
            </p:cNvSpPr>
            <p:nvPr/>
          </p:nvSpPr>
          <p:spPr bwMode="auto">
            <a:xfrm>
              <a:off x="2619376" y="1158876"/>
              <a:ext cx="17463" cy="12700"/>
            </a:xfrm>
            <a:custGeom>
              <a:avLst/>
              <a:gdLst>
                <a:gd name="T0" fmla="*/ 0 w 21"/>
                <a:gd name="T1" fmla="*/ 0 h 15"/>
                <a:gd name="T2" fmla="*/ 0 w 21"/>
                <a:gd name="T3" fmla="*/ 0 h 15"/>
                <a:gd name="T4" fmla="*/ 21 w 21"/>
                <a:gd name="T5" fmla="*/ 0 h 15"/>
                <a:gd name="T6" fmla="*/ 21 w 21"/>
                <a:gd name="T7" fmla="*/ 15 h 15"/>
                <a:gd name="T8" fmla="*/ 11 w 21"/>
                <a:gd name="T9" fmla="*/ 15 h 15"/>
                <a:gd name="T10" fmla="*/ 0 w 21"/>
                <a:gd name="T11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15">
                  <a:moveTo>
                    <a:pt x="0" y="0"/>
                  </a:moveTo>
                  <a:lnTo>
                    <a:pt x="0" y="0"/>
                  </a:lnTo>
                  <a:lnTo>
                    <a:pt x="21" y="0"/>
                  </a:lnTo>
                  <a:lnTo>
                    <a:pt x="21" y="15"/>
                  </a:lnTo>
                  <a:lnTo>
                    <a:pt x="11" y="1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8" name="Freeform 221"/>
            <p:cNvSpPr>
              <a:spLocks/>
            </p:cNvSpPr>
            <p:nvPr/>
          </p:nvSpPr>
          <p:spPr bwMode="auto">
            <a:xfrm>
              <a:off x="2674938" y="1125539"/>
              <a:ext cx="66675" cy="19050"/>
            </a:xfrm>
            <a:custGeom>
              <a:avLst/>
              <a:gdLst>
                <a:gd name="T0" fmla="*/ 79 w 79"/>
                <a:gd name="T1" fmla="*/ 22 h 22"/>
                <a:gd name="T2" fmla="*/ 79 w 79"/>
                <a:gd name="T3" fmla="*/ 22 h 22"/>
                <a:gd name="T4" fmla="*/ 0 w 79"/>
                <a:gd name="T5" fmla="*/ 22 h 22"/>
                <a:gd name="T6" fmla="*/ 0 w 79"/>
                <a:gd name="T7" fmla="*/ 0 h 22"/>
                <a:gd name="T8" fmla="*/ 63 w 79"/>
                <a:gd name="T9" fmla="*/ 0 h 22"/>
                <a:gd name="T10" fmla="*/ 79 w 79"/>
                <a:gd name="T11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9" h="22">
                  <a:moveTo>
                    <a:pt x="79" y="22"/>
                  </a:moveTo>
                  <a:lnTo>
                    <a:pt x="79" y="22"/>
                  </a:lnTo>
                  <a:lnTo>
                    <a:pt x="0" y="22"/>
                  </a:lnTo>
                  <a:lnTo>
                    <a:pt x="0" y="0"/>
                  </a:lnTo>
                  <a:lnTo>
                    <a:pt x="63" y="0"/>
                  </a:lnTo>
                  <a:lnTo>
                    <a:pt x="79" y="2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9" name="Freeform 222"/>
            <p:cNvSpPr>
              <a:spLocks/>
            </p:cNvSpPr>
            <p:nvPr/>
          </p:nvSpPr>
          <p:spPr bwMode="auto">
            <a:xfrm>
              <a:off x="2735263" y="1130301"/>
              <a:ext cx="19050" cy="12700"/>
            </a:xfrm>
            <a:custGeom>
              <a:avLst/>
              <a:gdLst>
                <a:gd name="T0" fmla="*/ 0 w 22"/>
                <a:gd name="T1" fmla="*/ 0 h 15"/>
                <a:gd name="T2" fmla="*/ 0 w 22"/>
                <a:gd name="T3" fmla="*/ 0 h 15"/>
                <a:gd name="T4" fmla="*/ 22 w 22"/>
                <a:gd name="T5" fmla="*/ 0 h 15"/>
                <a:gd name="T6" fmla="*/ 22 w 22"/>
                <a:gd name="T7" fmla="*/ 15 h 15"/>
                <a:gd name="T8" fmla="*/ 12 w 22"/>
                <a:gd name="T9" fmla="*/ 15 h 15"/>
                <a:gd name="T10" fmla="*/ 0 w 22"/>
                <a:gd name="T11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">
                  <a:moveTo>
                    <a:pt x="0" y="0"/>
                  </a:moveTo>
                  <a:lnTo>
                    <a:pt x="0" y="0"/>
                  </a:lnTo>
                  <a:lnTo>
                    <a:pt x="22" y="0"/>
                  </a:lnTo>
                  <a:lnTo>
                    <a:pt x="22" y="15"/>
                  </a:lnTo>
                  <a:lnTo>
                    <a:pt x="12" y="1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0" name="Freeform 223"/>
            <p:cNvSpPr>
              <a:spLocks/>
            </p:cNvSpPr>
            <p:nvPr/>
          </p:nvSpPr>
          <p:spPr bwMode="auto">
            <a:xfrm>
              <a:off x="2674938" y="1155701"/>
              <a:ext cx="66675" cy="19050"/>
            </a:xfrm>
            <a:custGeom>
              <a:avLst/>
              <a:gdLst>
                <a:gd name="T0" fmla="*/ 79 w 79"/>
                <a:gd name="T1" fmla="*/ 22 h 22"/>
                <a:gd name="T2" fmla="*/ 79 w 79"/>
                <a:gd name="T3" fmla="*/ 22 h 22"/>
                <a:gd name="T4" fmla="*/ 0 w 79"/>
                <a:gd name="T5" fmla="*/ 22 h 22"/>
                <a:gd name="T6" fmla="*/ 0 w 79"/>
                <a:gd name="T7" fmla="*/ 0 h 22"/>
                <a:gd name="T8" fmla="*/ 63 w 79"/>
                <a:gd name="T9" fmla="*/ 0 h 22"/>
                <a:gd name="T10" fmla="*/ 79 w 79"/>
                <a:gd name="T11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9" h="22">
                  <a:moveTo>
                    <a:pt x="79" y="22"/>
                  </a:moveTo>
                  <a:lnTo>
                    <a:pt x="79" y="22"/>
                  </a:lnTo>
                  <a:lnTo>
                    <a:pt x="0" y="22"/>
                  </a:lnTo>
                  <a:lnTo>
                    <a:pt x="0" y="0"/>
                  </a:lnTo>
                  <a:lnTo>
                    <a:pt x="63" y="0"/>
                  </a:lnTo>
                  <a:lnTo>
                    <a:pt x="79" y="2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1" name="Freeform 224"/>
            <p:cNvSpPr>
              <a:spLocks/>
            </p:cNvSpPr>
            <p:nvPr/>
          </p:nvSpPr>
          <p:spPr bwMode="auto">
            <a:xfrm>
              <a:off x="2735263" y="1158876"/>
              <a:ext cx="19050" cy="12700"/>
            </a:xfrm>
            <a:custGeom>
              <a:avLst/>
              <a:gdLst>
                <a:gd name="T0" fmla="*/ 0 w 22"/>
                <a:gd name="T1" fmla="*/ 0 h 15"/>
                <a:gd name="T2" fmla="*/ 0 w 22"/>
                <a:gd name="T3" fmla="*/ 0 h 15"/>
                <a:gd name="T4" fmla="*/ 22 w 22"/>
                <a:gd name="T5" fmla="*/ 0 h 15"/>
                <a:gd name="T6" fmla="*/ 22 w 22"/>
                <a:gd name="T7" fmla="*/ 15 h 15"/>
                <a:gd name="T8" fmla="*/ 12 w 22"/>
                <a:gd name="T9" fmla="*/ 15 h 15"/>
                <a:gd name="T10" fmla="*/ 0 w 22"/>
                <a:gd name="T11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">
                  <a:moveTo>
                    <a:pt x="0" y="0"/>
                  </a:moveTo>
                  <a:lnTo>
                    <a:pt x="0" y="0"/>
                  </a:lnTo>
                  <a:lnTo>
                    <a:pt x="22" y="0"/>
                  </a:lnTo>
                  <a:lnTo>
                    <a:pt x="22" y="15"/>
                  </a:lnTo>
                  <a:lnTo>
                    <a:pt x="12" y="1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2" name="Freeform 226"/>
            <p:cNvSpPr>
              <a:spLocks/>
            </p:cNvSpPr>
            <p:nvPr/>
          </p:nvSpPr>
          <p:spPr bwMode="auto">
            <a:xfrm>
              <a:off x="2794001" y="1125538"/>
              <a:ext cx="66675" cy="19050"/>
            </a:xfrm>
            <a:custGeom>
              <a:avLst/>
              <a:gdLst>
                <a:gd name="T0" fmla="*/ 78 w 78"/>
                <a:gd name="T1" fmla="*/ 22 h 22"/>
                <a:gd name="T2" fmla="*/ 78 w 78"/>
                <a:gd name="T3" fmla="*/ 22 h 22"/>
                <a:gd name="T4" fmla="*/ 0 w 78"/>
                <a:gd name="T5" fmla="*/ 22 h 22"/>
                <a:gd name="T6" fmla="*/ 0 w 78"/>
                <a:gd name="T7" fmla="*/ 0 h 22"/>
                <a:gd name="T8" fmla="*/ 62 w 78"/>
                <a:gd name="T9" fmla="*/ 0 h 22"/>
                <a:gd name="T10" fmla="*/ 78 w 78"/>
                <a:gd name="T11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" h="22">
                  <a:moveTo>
                    <a:pt x="78" y="22"/>
                  </a:moveTo>
                  <a:lnTo>
                    <a:pt x="78" y="22"/>
                  </a:lnTo>
                  <a:lnTo>
                    <a:pt x="0" y="22"/>
                  </a:lnTo>
                  <a:lnTo>
                    <a:pt x="0" y="0"/>
                  </a:lnTo>
                  <a:lnTo>
                    <a:pt x="62" y="0"/>
                  </a:lnTo>
                  <a:lnTo>
                    <a:pt x="78" y="2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3" name="Freeform 227"/>
            <p:cNvSpPr>
              <a:spLocks/>
            </p:cNvSpPr>
            <p:nvPr/>
          </p:nvSpPr>
          <p:spPr bwMode="auto">
            <a:xfrm>
              <a:off x="2854326" y="1130301"/>
              <a:ext cx="19050" cy="12700"/>
            </a:xfrm>
            <a:custGeom>
              <a:avLst/>
              <a:gdLst>
                <a:gd name="T0" fmla="*/ 0 w 21"/>
                <a:gd name="T1" fmla="*/ 0 h 15"/>
                <a:gd name="T2" fmla="*/ 0 w 21"/>
                <a:gd name="T3" fmla="*/ 0 h 15"/>
                <a:gd name="T4" fmla="*/ 21 w 21"/>
                <a:gd name="T5" fmla="*/ 0 h 15"/>
                <a:gd name="T6" fmla="*/ 21 w 21"/>
                <a:gd name="T7" fmla="*/ 15 h 15"/>
                <a:gd name="T8" fmla="*/ 11 w 21"/>
                <a:gd name="T9" fmla="*/ 15 h 15"/>
                <a:gd name="T10" fmla="*/ 0 w 21"/>
                <a:gd name="T11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15">
                  <a:moveTo>
                    <a:pt x="0" y="0"/>
                  </a:moveTo>
                  <a:lnTo>
                    <a:pt x="0" y="0"/>
                  </a:lnTo>
                  <a:lnTo>
                    <a:pt x="21" y="0"/>
                  </a:lnTo>
                  <a:lnTo>
                    <a:pt x="21" y="15"/>
                  </a:lnTo>
                  <a:lnTo>
                    <a:pt x="11" y="1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4" name="Freeform 228"/>
            <p:cNvSpPr>
              <a:spLocks/>
            </p:cNvSpPr>
            <p:nvPr/>
          </p:nvSpPr>
          <p:spPr bwMode="auto">
            <a:xfrm>
              <a:off x="2794001" y="1155701"/>
              <a:ext cx="66675" cy="19050"/>
            </a:xfrm>
            <a:custGeom>
              <a:avLst/>
              <a:gdLst>
                <a:gd name="T0" fmla="*/ 78 w 78"/>
                <a:gd name="T1" fmla="*/ 22 h 22"/>
                <a:gd name="T2" fmla="*/ 78 w 78"/>
                <a:gd name="T3" fmla="*/ 22 h 22"/>
                <a:gd name="T4" fmla="*/ 0 w 78"/>
                <a:gd name="T5" fmla="*/ 22 h 22"/>
                <a:gd name="T6" fmla="*/ 0 w 78"/>
                <a:gd name="T7" fmla="*/ 0 h 22"/>
                <a:gd name="T8" fmla="*/ 62 w 78"/>
                <a:gd name="T9" fmla="*/ 0 h 22"/>
                <a:gd name="T10" fmla="*/ 78 w 78"/>
                <a:gd name="T11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" h="22">
                  <a:moveTo>
                    <a:pt x="78" y="22"/>
                  </a:moveTo>
                  <a:lnTo>
                    <a:pt x="78" y="22"/>
                  </a:lnTo>
                  <a:lnTo>
                    <a:pt x="0" y="22"/>
                  </a:lnTo>
                  <a:lnTo>
                    <a:pt x="0" y="0"/>
                  </a:lnTo>
                  <a:lnTo>
                    <a:pt x="62" y="0"/>
                  </a:lnTo>
                  <a:lnTo>
                    <a:pt x="78" y="2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5" name="Freeform 229"/>
            <p:cNvSpPr>
              <a:spLocks/>
            </p:cNvSpPr>
            <p:nvPr/>
          </p:nvSpPr>
          <p:spPr bwMode="auto">
            <a:xfrm>
              <a:off x="2854326" y="1158876"/>
              <a:ext cx="19050" cy="12700"/>
            </a:xfrm>
            <a:custGeom>
              <a:avLst/>
              <a:gdLst>
                <a:gd name="T0" fmla="*/ 0 w 21"/>
                <a:gd name="T1" fmla="*/ 0 h 15"/>
                <a:gd name="T2" fmla="*/ 0 w 21"/>
                <a:gd name="T3" fmla="*/ 0 h 15"/>
                <a:gd name="T4" fmla="*/ 21 w 21"/>
                <a:gd name="T5" fmla="*/ 0 h 15"/>
                <a:gd name="T6" fmla="*/ 21 w 21"/>
                <a:gd name="T7" fmla="*/ 15 h 15"/>
                <a:gd name="T8" fmla="*/ 11 w 21"/>
                <a:gd name="T9" fmla="*/ 15 h 15"/>
                <a:gd name="T10" fmla="*/ 0 w 21"/>
                <a:gd name="T11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15">
                  <a:moveTo>
                    <a:pt x="0" y="0"/>
                  </a:moveTo>
                  <a:lnTo>
                    <a:pt x="0" y="0"/>
                  </a:lnTo>
                  <a:lnTo>
                    <a:pt x="21" y="0"/>
                  </a:lnTo>
                  <a:lnTo>
                    <a:pt x="21" y="15"/>
                  </a:lnTo>
                  <a:lnTo>
                    <a:pt x="11" y="1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6" name="Freeform 230"/>
            <p:cNvSpPr>
              <a:spLocks/>
            </p:cNvSpPr>
            <p:nvPr/>
          </p:nvSpPr>
          <p:spPr bwMode="auto">
            <a:xfrm>
              <a:off x="2913063" y="1125538"/>
              <a:ext cx="66675" cy="19050"/>
            </a:xfrm>
            <a:custGeom>
              <a:avLst/>
              <a:gdLst>
                <a:gd name="T0" fmla="*/ 78 w 78"/>
                <a:gd name="T1" fmla="*/ 22 h 22"/>
                <a:gd name="T2" fmla="*/ 78 w 78"/>
                <a:gd name="T3" fmla="*/ 22 h 22"/>
                <a:gd name="T4" fmla="*/ 0 w 78"/>
                <a:gd name="T5" fmla="*/ 22 h 22"/>
                <a:gd name="T6" fmla="*/ 0 w 78"/>
                <a:gd name="T7" fmla="*/ 0 h 22"/>
                <a:gd name="T8" fmla="*/ 62 w 78"/>
                <a:gd name="T9" fmla="*/ 0 h 22"/>
                <a:gd name="T10" fmla="*/ 78 w 78"/>
                <a:gd name="T11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" h="22">
                  <a:moveTo>
                    <a:pt x="78" y="22"/>
                  </a:moveTo>
                  <a:lnTo>
                    <a:pt x="78" y="22"/>
                  </a:lnTo>
                  <a:lnTo>
                    <a:pt x="0" y="22"/>
                  </a:lnTo>
                  <a:lnTo>
                    <a:pt x="0" y="0"/>
                  </a:lnTo>
                  <a:lnTo>
                    <a:pt x="62" y="0"/>
                  </a:lnTo>
                  <a:lnTo>
                    <a:pt x="78" y="2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7" name="Freeform 231"/>
            <p:cNvSpPr>
              <a:spLocks/>
            </p:cNvSpPr>
            <p:nvPr/>
          </p:nvSpPr>
          <p:spPr bwMode="auto">
            <a:xfrm>
              <a:off x="2973388" y="1130301"/>
              <a:ext cx="19050" cy="12700"/>
            </a:xfrm>
            <a:custGeom>
              <a:avLst/>
              <a:gdLst>
                <a:gd name="T0" fmla="*/ 0 w 21"/>
                <a:gd name="T1" fmla="*/ 0 h 15"/>
                <a:gd name="T2" fmla="*/ 0 w 21"/>
                <a:gd name="T3" fmla="*/ 0 h 15"/>
                <a:gd name="T4" fmla="*/ 21 w 21"/>
                <a:gd name="T5" fmla="*/ 0 h 15"/>
                <a:gd name="T6" fmla="*/ 21 w 21"/>
                <a:gd name="T7" fmla="*/ 15 h 15"/>
                <a:gd name="T8" fmla="*/ 11 w 21"/>
                <a:gd name="T9" fmla="*/ 15 h 15"/>
                <a:gd name="T10" fmla="*/ 0 w 21"/>
                <a:gd name="T11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15">
                  <a:moveTo>
                    <a:pt x="0" y="0"/>
                  </a:moveTo>
                  <a:lnTo>
                    <a:pt x="0" y="0"/>
                  </a:lnTo>
                  <a:lnTo>
                    <a:pt x="21" y="0"/>
                  </a:lnTo>
                  <a:lnTo>
                    <a:pt x="21" y="15"/>
                  </a:lnTo>
                  <a:lnTo>
                    <a:pt x="11" y="1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8" name="Freeform 232"/>
            <p:cNvSpPr>
              <a:spLocks/>
            </p:cNvSpPr>
            <p:nvPr/>
          </p:nvSpPr>
          <p:spPr bwMode="auto">
            <a:xfrm>
              <a:off x="2913063" y="1155701"/>
              <a:ext cx="66675" cy="19050"/>
            </a:xfrm>
            <a:custGeom>
              <a:avLst/>
              <a:gdLst>
                <a:gd name="T0" fmla="*/ 78 w 78"/>
                <a:gd name="T1" fmla="*/ 22 h 22"/>
                <a:gd name="T2" fmla="*/ 78 w 78"/>
                <a:gd name="T3" fmla="*/ 22 h 22"/>
                <a:gd name="T4" fmla="*/ 0 w 78"/>
                <a:gd name="T5" fmla="*/ 22 h 22"/>
                <a:gd name="T6" fmla="*/ 0 w 78"/>
                <a:gd name="T7" fmla="*/ 0 h 22"/>
                <a:gd name="T8" fmla="*/ 62 w 78"/>
                <a:gd name="T9" fmla="*/ 0 h 22"/>
                <a:gd name="T10" fmla="*/ 78 w 78"/>
                <a:gd name="T11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" h="22">
                  <a:moveTo>
                    <a:pt x="78" y="22"/>
                  </a:moveTo>
                  <a:lnTo>
                    <a:pt x="78" y="22"/>
                  </a:lnTo>
                  <a:lnTo>
                    <a:pt x="0" y="22"/>
                  </a:lnTo>
                  <a:lnTo>
                    <a:pt x="0" y="0"/>
                  </a:lnTo>
                  <a:lnTo>
                    <a:pt x="62" y="0"/>
                  </a:lnTo>
                  <a:lnTo>
                    <a:pt x="78" y="2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9" name="Freeform 233"/>
            <p:cNvSpPr>
              <a:spLocks/>
            </p:cNvSpPr>
            <p:nvPr/>
          </p:nvSpPr>
          <p:spPr bwMode="auto">
            <a:xfrm>
              <a:off x="2973388" y="1158876"/>
              <a:ext cx="19050" cy="12700"/>
            </a:xfrm>
            <a:custGeom>
              <a:avLst/>
              <a:gdLst>
                <a:gd name="T0" fmla="*/ 0 w 21"/>
                <a:gd name="T1" fmla="*/ 0 h 15"/>
                <a:gd name="T2" fmla="*/ 0 w 21"/>
                <a:gd name="T3" fmla="*/ 0 h 15"/>
                <a:gd name="T4" fmla="*/ 21 w 21"/>
                <a:gd name="T5" fmla="*/ 0 h 15"/>
                <a:gd name="T6" fmla="*/ 21 w 21"/>
                <a:gd name="T7" fmla="*/ 15 h 15"/>
                <a:gd name="T8" fmla="*/ 11 w 21"/>
                <a:gd name="T9" fmla="*/ 15 h 15"/>
                <a:gd name="T10" fmla="*/ 0 w 21"/>
                <a:gd name="T11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15">
                  <a:moveTo>
                    <a:pt x="0" y="0"/>
                  </a:moveTo>
                  <a:lnTo>
                    <a:pt x="0" y="0"/>
                  </a:lnTo>
                  <a:lnTo>
                    <a:pt x="21" y="0"/>
                  </a:lnTo>
                  <a:lnTo>
                    <a:pt x="21" y="15"/>
                  </a:lnTo>
                  <a:lnTo>
                    <a:pt x="11" y="1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543689">
                <a:defRPr/>
              </a:pPr>
              <a:endParaRPr lang="zh-CN" altLang="en-US" sz="3201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50" name="文本框 49"/>
          <p:cNvSpPr txBox="1"/>
          <p:nvPr/>
        </p:nvSpPr>
        <p:spPr bwMode="auto">
          <a:xfrm>
            <a:off x="5160868" y="4719526"/>
            <a:ext cx="1884196" cy="36565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none" lIns="87802" tIns="43901" rIns="87802" bIns="43901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1800" dirty="0" smtClean="0">
                <a:latin typeface="+mn-lt"/>
                <a:ea typeface="+mn-ea"/>
                <a:cs typeface="+mn-ea"/>
                <a:sym typeface="+mn-lt"/>
              </a:rPr>
              <a:t>Compute Node</a:t>
            </a:r>
            <a:endParaRPr lang="zh-CN" altLang="en-US" sz="1800" dirty="0" smtClean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1" name="文本框 50"/>
          <p:cNvSpPr txBox="1"/>
          <p:nvPr/>
        </p:nvSpPr>
        <p:spPr bwMode="auto">
          <a:xfrm>
            <a:off x="1563641" y="4719526"/>
            <a:ext cx="903480" cy="36565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none" lIns="87802" tIns="43901" rIns="87802" bIns="43901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1800" dirty="0">
                <a:latin typeface="+mn-lt"/>
                <a:ea typeface="+mn-ea"/>
                <a:cs typeface="+mn-ea"/>
                <a:sym typeface="+mn-lt"/>
              </a:rPr>
              <a:t>g</a:t>
            </a:r>
            <a:r>
              <a:rPr lang="en-US" altLang="zh-CN" sz="1800" dirty="0" smtClean="0">
                <a:latin typeface="+mn-lt"/>
                <a:ea typeface="+mn-ea"/>
                <a:cs typeface="+mn-ea"/>
                <a:sym typeface="+mn-lt"/>
              </a:rPr>
              <a:t>lance</a:t>
            </a:r>
            <a:endParaRPr lang="zh-CN" altLang="en-US" sz="1800" dirty="0" smtClean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2" name="文本框 51"/>
          <p:cNvSpPr txBox="1"/>
          <p:nvPr/>
        </p:nvSpPr>
        <p:spPr bwMode="auto">
          <a:xfrm>
            <a:off x="1175683" y="2362171"/>
            <a:ext cx="1951907" cy="45799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none" lIns="87802" tIns="43901" rIns="87802" bIns="43901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2400" dirty="0" smtClean="0">
                <a:latin typeface="+mn-lt"/>
                <a:ea typeface="+mn-ea"/>
                <a:cs typeface="+mn-ea"/>
                <a:sym typeface="+mn-lt"/>
              </a:rPr>
              <a:t>Image Store</a:t>
            </a:r>
            <a:endParaRPr lang="zh-CN" altLang="en-US" sz="2400" dirty="0" smtClean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3" name="文本框 52"/>
          <p:cNvSpPr txBox="1"/>
          <p:nvPr/>
        </p:nvSpPr>
        <p:spPr bwMode="auto">
          <a:xfrm>
            <a:off x="9281939" y="4719526"/>
            <a:ext cx="1766408" cy="36565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none" lIns="87802" tIns="43901" rIns="87802" bIns="43901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1800" dirty="0">
                <a:latin typeface="+mn-lt"/>
                <a:ea typeface="+mn-ea"/>
                <a:cs typeface="+mn-ea"/>
                <a:sym typeface="+mn-lt"/>
              </a:rPr>
              <a:t>c</a:t>
            </a:r>
            <a:r>
              <a:rPr lang="en-US" altLang="zh-CN" sz="1800" dirty="0" smtClean="0">
                <a:latin typeface="+mn-lt"/>
                <a:ea typeface="+mn-ea"/>
                <a:cs typeface="+mn-ea"/>
                <a:sym typeface="+mn-lt"/>
              </a:rPr>
              <a:t>inder-volume</a:t>
            </a:r>
            <a:endParaRPr lang="zh-CN" altLang="en-US" sz="1800" dirty="0" smtClean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4" name="文本框 53"/>
          <p:cNvSpPr txBox="1"/>
          <p:nvPr/>
        </p:nvSpPr>
        <p:spPr bwMode="auto">
          <a:xfrm>
            <a:off x="9090637" y="2362171"/>
            <a:ext cx="2149012" cy="45799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none" lIns="87802" tIns="43901" rIns="87802" bIns="43901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2400" dirty="0" smtClean="0">
                <a:latin typeface="+mn-lt"/>
                <a:ea typeface="+mn-ea"/>
                <a:cs typeface="+mn-ea"/>
                <a:sym typeface="+mn-lt"/>
              </a:rPr>
              <a:t>Volume Store</a:t>
            </a:r>
            <a:endParaRPr lang="zh-CN" altLang="en-US" sz="2400" dirty="0" smtClean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5" name="云形 54"/>
          <p:cNvSpPr/>
          <p:nvPr/>
        </p:nvSpPr>
        <p:spPr bwMode="auto">
          <a:xfrm>
            <a:off x="1045099" y="3094640"/>
            <a:ext cx="2158858" cy="1536111"/>
          </a:xfrm>
          <a:prstGeom prst="cloud">
            <a:avLst/>
          </a:prstGeom>
          <a:noFill/>
          <a:ln w="9525" cap="flat" cmpd="sng" algn="ctr">
            <a:solidFill>
              <a:srgbClr val="20B3E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56" name="组合 55"/>
          <p:cNvGrpSpPr/>
          <p:nvPr/>
        </p:nvGrpSpPr>
        <p:grpSpPr>
          <a:xfrm>
            <a:off x="1333466" y="3528476"/>
            <a:ext cx="1572908" cy="474277"/>
            <a:chOff x="1420414" y="2708919"/>
            <a:chExt cx="1572908" cy="474277"/>
          </a:xfrm>
          <a:solidFill>
            <a:srgbClr val="20B3E8"/>
          </a:solidFill>
        </p:grpSpPr>
        <p:grpSp>
          <p:nvGrpSpPr>
            <p:cNvPr id="57" name="组合 56"/>
            <p:cNvGrpSpPr/>
            <p:nvPr/>
          </p:nvGrpSpPr>
          <p:grpSpPr>
            <a:xfrm>
              <a:off x="1420414" y="2708920"/>
              <a:ext cx="348772" cy="472201"/>
              <a:chOff x="12787313" y="-376238"/>
              <a:chExt cx="488950" cy="661988"/>
            </a:xfrm>
            <a:grpFill/>
          </p:grpSpPr>
          <p:sp>
            <p:nvSpPr>
              <p:cNvPr id="68" name="Oval 31"/>
              <p:cNvSpPr>
                <a:spLocks noChangeArrowheads="1"/>
              </p:cNvSpPr>
              <p:nvPr/>
            </p:nvSpPr>
            <p:spPr bwMode="auto">
              <a:xfrm>
                <a:off x="12857163" y="-307975"/>
                <a:ext cx="44450" cy="4445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69" name="Oval 32"/>
              <p:cNvSpPr>
                <a:spLocks noChangeArrowheads="1"/>
              </p:cNvSpPr>
              <p:nvPr/>
            </p:nvSpPr>
            <p:spPr bwMode="auto">
              <a:xfrm>
                <a:off x="13173076" y="-307975"/>
                <a:ext cx="46038" cy="4445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70" name="Freeform 33"/>
              <p:cNvSpPr>
                <a:spLocks noEditPoints="1"/>
              </p:cNvSpPr>
              <p:nvPr/>
            </p:nvSpPr>
            <p:spPr bwMode="auto">
              <a:xfrm>
                <a:off x="12901613" y="-136525"/>
                <a:ext cx="260350" cy="188913"/>
              </a:xfrm>
              <a:custGeom>
                <a:avLst/>
                <a:gdLst>
                  <a:gd name="T0" fmla="*/ 51 w 68"/>
                  <a:gd name="T1" fmla="*/ 13 h 50"/>
                  <a:gd name="T2" fmla="*/ 34 w 68"/>
                  <a:gd name="T3" fmla="*/ 0 h 50"/>
                  <a:gd name="T4" fmla="*/ 16 w 68"/>
                  <a:gd name="T5" fmla="*/ 13 h 50"/>
                  <a:gd name="T6" fmla="*/ 0 w 68"/>
                  <a:gd name="T7" fmla="*/ 31 h 50"/>
                  <a:gd name="T8" fmla="*/ 18 w 68"/>
                  <a:gd name="T9" fmla="*/ 50 h 50"/>
                  <a:gd name="T10" fmla="*/ 49 w 68"/>
                  <a:gd name="T11" fmla="*/ 50 h 50"/>
                  <a:gd name="T12" fmla="*/ 68 w 68"/>
                  <a:gd name="T13" fmla="*/ 31 h 50"/>
                  <a:gd name="T14" fmla="*/ 51 w 68"/>
                  <a:gd name="T15" fmla="*/ 13 h 50"/>
                  <a:gd name="T16" fmla="*/ 49 w 68"/>
                  <a:gd name="T17" fmla="*/ 46 h 50"/>
                  <a:gd name="T18" fmla="*/ 18 w 68"/>
                  <a:gd name="T19" fmla="*/ 46 h 50"/>
                  <a:gd name="T20" fmla="*/ 4 w 68"/>
                  <a:gd name="T21" fmla="*/ 31 h 50"/>
                  <a:gd name="T22" fmla="*/ 17 w 68"/>
                  <a:gd name="T23" fmla="*/ 17 h 50"/>
                  <a:gd name="T24" fmla="*/ 20 w 68"/>
                  <a:gd name="T25" fmla="*/ 14 h 50"/>
                  <a:gd name="T26" fmla="*/ 34 w 68"/>
                  <a:gd name="T27" fmla="*/ 4 h 50"/>
                  <a:gd name="T28" fmla="*/ 47 w 68"/>
                  <a:gd name="T29" fmla="*/ 14 h 50"/>
                  <a:gd name="T30" fmla="*/ 51 w 68"/>
                  <a:gd name="T31" fmla="*/ 17 h 50"/>
                  <a:gd name="T32" fmla="*/ 64 w 68"/>
                  <a:gd name="T33" fmla="*/ 31 h 50"/>
                  <a:gd name="T34" fmla="*/ 49 w 68"/>
                  <a:gd name="T35" fmla="*/ 46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8" h="50">
                    <a:moveTo>
                      <a:pt x="51" y="13"/>
                    </a:moveTo>
                    <a:cubicBezTo>
                      <a:pt x="49" y="5"/>
                      <a:pt x="42" y="0"/>
                      <a:pt x="34" y="0"/>
                    </a:cubicBezTo>
                    <a:cubicBezTo>
                      <a:pt x="25" y="0"/>
                      <a:pt x="19" y="5"/>
                      <a:pt x="16" y="13"/>
                    </a:cubicBezTo>
                    <a:cubicBezTo>
                      <a:pt x="7" y="14"/>
                      <a:pt x="0" y="21"/>
                      <a:pt x="0" y="31"/>
                    </a:cubicBezTo>
                    <a:cubicBezTo>
                      <a:pt x="0" y="41"/>
                      <a:pt x="8" y="50"/>
                      <a:pt x="18" y="50"/>
                    </a:cubicBezTo>
                    <a:cubicBezTo>
                      <a:pt x="49" y="50"/>
                      <a:pt x="49" y="50"/>
                      <a:pt x="49" y="50"/>
                    </a:cubicBezTo>
                    <a:cubicBezTo>
                      <a:pt x="59" y="50"/>
                      <a:pt x="68" y="41"/>
                      <a:pt x="68" y="31"/>
                    </a:cubicBezTo>
                    <a:cubicBezTo>
                      <a:pt x="68" y="21"/>
                      <a:pt x="60" y="14"/>
                      <a:pt x="51" y="13"/>
                    </a:cubicBezTo>
                    <a:close/>
                    <a:moveTo>
                      <a:pt x="49" y="46"/>
                    </a:moveTo>
                    <a:cubicBezTo>
                      <a:pt x="18" y="46"/>
                      <a:pt x="18" y="46"/>
                      <a:pt x="18" y="46"/>
                    </a:cubicBezTo>
                    <a:cubicBezTo>
                      <a:pt x="10" y="46"/>
                      <a:pt x="4" y="39"/>
                      <a:pt x="4" y="31"/>
                    </a:cubicBezTo>
                    <a:cubicBezTo>
                      <a:pt x="4" y="24"/>
                      <a:pt x="9" y="17"/>
                      <a:pt x="17" y="17"/>
                    </a:cubicBezTo>
                    <a:cubicBezTo>
                      <a:pt x="18" y="16"/>
                      <a:pt x="19" y="15"/>
                      <a:pt x="20" y="14"/>
                    </a:cubicBezTo>
                    <a:cubicBezTo>
                      <a:pt x="22" y="8"/>
                      <a:pt x="27" y="4"/>
                      <a:pt x="34" y="4"/>
                    </a:cubicBezTo>
                    <a:cubicBezTo>
                      <a:pt x="40" y="4"/>
                      <a:pt x="45" y="8"/>
                      <a:pt x="47" y="14"/>
                    </a:cubicBezTo>
                    <a:cubicBezTo>
                      <a:pt x="48" y="15"/>
                      <a:pt x="49" y="16"/>
                      <a:pt x="51" y="17"/>
                    </a:cubicBezTo>
                    <a:cubicBezTo>
                      <a:pt x="58" y="17"/>
                      <a:pt x="64" y="24"/>
                      <a:pt x="64" y="31"/>
                    </a:cubicBezTo>
                    <a:cubicBezTo>
                      <a:pt x="64" y="39"/>
                      <a:pt x="57" y="46"/>
                      <a:pt x="49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71" name="Freeform 34"/>
              <p:cNvSpPr>
                <a:spLocks noEditPoints="1"/>
              </p:cNvSpPr>
              <p:nvPr/>
            </p:nvSpPr>
            <p:spPr bwMode="auto">
              <a:xfrm>
                <a:off x="12787313" y="-376238"/>
                <a:ext cx="488950" cy="661988"/>
              </a:xfrm>
              <a:custGeom>
                <a:avLst/>
                <a:gdLst>
                  <a:gd name="T0" fmla="*/ 104 w 128"/>
                  <a:gd name="T1" fmla="*/ 0 h 176"/>
                  <a:gd name="T2" fmla="*/ 24 w 128"/>
                  <a:gd name="T3" fmla="*/ 0 h 176"/>
                  <a:gd name="T4" fmla="*/ 0 w 128"/>
                  <a:gd name="T5" fmla="*/ 24 h 176"/>
                  <a:gd name="T6" fmla="*/ 0 w 128"/>
                  <a:gd name="T7" fmla="*/ 152 h 176"/>
                  <a:gd name="T8" fmla="*/ 24 w 128"/>
                  <a:gd name="T9" fmla="*/ 176 h 176"/>
                  <a:gd name="T10" fmla="*/ 104 w 128"/>
                  <a:gd name="T11" fmla="*/ 176 h 176"/>
                  <a:gd name="T12" fmla="*/ 128 w 128"/>
                  <a:gd name="T13" fmla="*/ 152 h 176"/>
                  <a:gd name="T14" fmla="*/ 128 w 128"/>
                  <a:gd name="T15" fmla="*/ 24 h 176"/>
                  <a:gd name="T16" fmla="*/ 104 w 128"/>
                  <a:gd name="T17" fmla="*/ 0 h 176"/>
                  <a:gd name="T18" fmla="*/ 119 w 128"/>
                  <a:gd name="T19" fmla="*/ 152 h 176"/>
                  <a:gd name="T20" fmla="*/ 104 w 128"/>
                  <a:gd name="T21" fmla="*/ 168 h 176"/>
                  <a:gd name="T22" fmla="*/ 24 w 128"/>
                  <a:gd name="T23" fmla="*/ 168 h 176"/>
                  <a:gd name="T24" fmla="*/ 8 w 128"/>
                  <a:gd name="T25" fmla="*/ 152 h 176"/>
                  <a:gd name="T26" fmla="*/ 8 w 128"/>
                  <a:gd name="T27" fmla="*/ 24 h 176"/>
                  <a:gd name="T28" fmla="*/ 24 w 128"/>
                  <a:gd name="T29" fmla="*/ 8 h 176"/>
                  <a:gd name="T30" fmla="*/ 104 w 128"/>
                  <a:gd name="T31" fmla="*/ 8 h 176"/>
                  <a:gd name="T32" fmla="*/ 119 w 128"/>
                  <a:gd name="T33" fmla="*/ 24 h 176"/>
                  <a:gd name="T34" fmla="*/ 119 w 128"/>
                  <a:gd name="T35" fmla="*/ 152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8" h="176">
                    <a:moveTo>
                      <a:pt x="104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0" y="0"/>
                      <a:pt x="0" y="11"/>
                      <a:pt x="0" y="24"/>
                    </a:cubicBezTo>
                    <a:cubicBezTo>
                      <a:pt x="0" y="152"/>
                      <a:pt x="0" y="152"/>
                      <a:pt x="0" y="152"/>
                    </a:cubicBezTo>
                    <a:cubicBezTo>
                      <a:pt x="0" y="165"/>
                      <a:pt x="10" y="176"/>
                      <a:pt x="24" y="176"/>
                    </a:cubicBezTo>
                    <a:cubicBezTo>
                      <a:pt x="104" y="176"/>
                      <a:pt x="104" y="176"/>
                      <a:pt x="104" y="176"/>
                    </a:cubicBezTo>
                    <a:cubicBezTo>
                      <a:pt x="117" y="176"/>
                      <a:pt x="128" y="165"/>
                      <a:pt x="128" y="152"/>
                    </a:cubicBezTo>
                    <a:cubicBezTo>
                      <a:pt x="128" y="24"/>
                      <a:pt x="128" y="24"/>
                      <a:pt x="128" y="24"/>
                    </a:cubicBezTo>
                    <a:cubicBezTo>
                      <a:pt x="128" y="11"/>
                      <a:pt x="117" y="0"/>
                      <a:pt x="104" y="0"/>
                    </a:cubicBezTo>
                    <a:close/>
                    <a:moveTo>
                      <a:pt x="119" y="152"/>
                    </a:moveTo>
                    <a:cubicBezTo>
                      <a:pt x="119" y="161"/>
                      <a:pt x="112" y="168"/>
                      <a:pt x="104" y="168"/>
                    </a:cubicBezTo>
                    <a:cubicBezTo>
                      <a:pt x="24" y="168"/>
                      <a:pt x="24" y="168"/>
                      <a:pt x="24" y="168"/>
                    </a:cubicBezTo>
                    <a:cubicBezTo>
                      <a:pt x="15" y="168"/>
                      <a:pt x="8" y="161"/>
                      <a:pt x="8" y="152"/>
                    </a:cubicBezTo>
                    <a:cubicBezTo>
                      <a:pt x="8" y="24"/>
                      <a:pt x="8" y="24"/>
                      <a:pt x="8" y="24"/>
                    </a:cubicBezTo>
                    <a:cubicBezTo>
                      <a:pt x="8" y="15"/>
                      <a:pt x="15" y="8"/>
                      <a:pt x="24" y="8"/>
                    </a:cubicBezTo>
                    <a:cubicBezTo>
                      <a:pt x="104" y="8"/>
                      <a:pt x="104" y="8"/>
                      <a:pt x="104" y="8"/>
                    </a:cubicBezTo>
                    <a:cubicBezTo>
                      <a:pt x="112" y="8"/>
                      <a:pt x="119" y="15"/>
                      <a:pt x="119" y="24"/>
                    </a:cubicBezTo>
                    <a:lnTo>
                      <a:pt x="119" y="1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grpSp>
          <p:nvGrpSpPr>
            <p:cNvPr id="58" name="组合 57"/>
            <p:cNvGrpSpPr/>
            <p:nvPr/>
          </p:nvGrpSpPr>
          <p:grpSpPr>
            <a:xfrm>
              <a:off x="2032482" y="2710995"/>
              <a:ext cx="348772" cy="472201"/>
              <a:chOff x="12787313" y="-376238"/>
              <a:chExt cx="488950" cy="661988"/>
            </a:xfrm>
            <a:grpFill/>
          </p:grpSpPr>
          <p:sp>
            <p:nvSpPr>
              <p:cNvPr id="64" name="Oval 31"/>
              <p:cNvSpPr>
                <a:spLocks noChangeArrowheads="1"/>
              </p:cNvSpPr>
              <p:nvPr/>
            </p:nvSpPr>
            <p:spPr bwMode="auto">
              <a:xfrm>
                <a:off x="12857163" y="-307975"/>
                <a:ext cx="44450" cy="4445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65" name="Oval 32"/>
              <p:cNvSpPr>
                <a:spLocks noChangeArrowheads="1"/>
              </p:cNvSpPr>
              <p:nvPr/>
            </p:nvSpPr>
            <p:spPr bwMode="auto">
              <a:xfrm>
                <a:off x="13173076" y="-307975"/>
                <a:ext cx="46038" cy="4445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66" name="Freeform 33"/>
              <p:cNvSpPr>
                <a:spLocks noEditPoints="1"/>
              </p:cNvSpPr>
              <p:nvPr/>
            </p:nvSpPr>
            <p:spPr bwMode="auto">
              <a:xfrm>
                <a:off x="12901613" y="-136525"/>
                <a:ext cx="260350" cy="188913"/>
              </a:xfrm>
              <a:custGeom>
                <a:avLst/>
                <a:gdLst>
                  <a:gd name="T0" fmla="*/ 51 w 68"/>
                  <a:gd name="T1" fmla="*/ 13 h 50"/>
                  <a:gd name="T2" fmla="*/ 34 w 68"/>
                  <a:gd name="T3" fmla="*/ 0 h 50"/>
                  <a:gd name="T4" fmla="*/ 16 w 68"/>
                  <a:gd name="T5" fmla="*/ 13 h 50"/>
                  <a:gd name="T6" fmla="*/ 0 w 68"/>
                  <a:gd name="T7" fmla="*/ 31 h 50"/>
                  <a:gd name="T8" fmla="*/ 18 w 68"/>
                  <a:gd name="T9" fmla="*/ 50 h 50"/>
                  <a:gd name="T10" fmla="*/ 49 w 68"/>
                  <a:gd name="T11" fmla="*/ 50 h 50"/>
                  <a:gd name="T12" fmla="*/ 68 w 68"/>
                  <a:gd name="T13" fmla="*/ 31 h 50"/>
                  <a:gd name="T14" fmla="*/ 51 w 68"/>
                  <a:gd name="T15" fmla="*/ 13 h 50"/>
                  <a:gd name="T16" fmla="*/ 49 w 68"/>
                  <a:gd name="T17" fmla="*/ 46 h 50"/>
                  <a:gd name="T18" fmla="*/ 18 w 68"/>
                  <a:gd name="T19" fmla="*/ 46 h 50"/>
                  <a:gd name="T20" fmla="*/ 4 w 68"/>
                  <a:gd name="T21" fmla="*/ 31 h 50"/>
                  <a:gd name="T22" fmla="*/ 17 w 68"/>
                  <a:gd name="T23" fmla="*/ 17 h 50"/>
                  <a:gd name="T24" fmla="*/ 20 w 68"/>
                  <a:gd name="T25" fmla="*/ 14 h 50"/>
                  <a:gd name="T26" fmla="*/ 34 w 68"/>
                  <a:gd name="T27" fmla="*/ 4 h 50"/>
                  <a:gd name="T28" fmla="*/ 47 w 68"/>
                  <a:gd name="T29" fmla="*/ 14 h 50"/>
                  <a:gd name="T30" fmla="*/ 51 w 68"/>
                  <a:gd name="T31" fmla="*/ 17 h 50"/>
                  <a:gd name="T32" fmla="*/ 64 w 68"/>
                  <a:gd name="T33" fmla="*/ 31 h 50"/>
                  <a:gd name="T34" fmla="*/ 49 w 68"/>
                  <a:gd name="T35" fmla="*/ 46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8" h="50">
                    <a:moveTo>
                      <a:pt x="51" y="13"/>
                    </a:moveTo>
                    <a:cubicBezTo>
                      <a:pt x="49" y="5"/>
                      <a:pt x="42" y="0"/>
                      <a:pt x="34" y="0"/>
                    </a:cubicBezTo>
                    <a:cubicBezTo>
                      <a:pt x="25" y="0"/>
                      <a:pt x="19" y="5"/>
                      <a:pt x="16" y="13"/>
                    </a:cubicBezTo>
                    <a:cubicBezTo>
                      <a:pt x="7" y="14"/>
                      <a:pt x="0" y="21"/>
                      <a:pt x="0" y="31"/>
                    </a:cubicBezTo>
                    <a:cubicBezTo>
                      <a:pt x="0" y="41"/>
                      <a:pt x="8" y="50"/>
                      <a:pt x="18" y="50"/>
                    </a:cubicBezTo>
                    <a:cubicBezTo>
                      <a:pt x="49" y="50"/>
                      <a:pt x="49" y="50"/>
                      <a:pt x="49" y="50"/>
                    </a:cubicBezTo>
                    <a:cubicBezTo>
                      <a:pt x="59" y="50"/>
                      <a:pt x="68" y="41"/>
                      <a:pt x="68" y="31"/>
                    </a:cubicBezTo>
                    <a:cubicBezTo>
                      <a:pt x="68" y="21"/>
                      <a:pt x="60" y="14"/>
                      <a:pt x="51" y="13"/>
                    </a:cubicBezTo>
                    <a:close/>
                    <a:moveTo>
                      <a:pt x="49" y="46"/>
                    </a:moveTo>
                    <a:cubicBezTo>
                      <a:pt x="18" y="46"/>
                      <a:pt x="18" y="46"/>
                      <a:pt x="18" y="46"/>
                    </a:cubicBezTo>
                    <a:cubicBezTo>
                      <a:pt x="10" y="46"/>
                      <a:pt x="4" y="39"/>
                      <a:pt x="4" y="31"/>
                    </a:cubicBezTo>
                    <a:cubicBezTo>
                      <a:pt x="4" y="24"/>
                      <a:pt x="9" y="17"/>
                      <a:pt x="17" y="17"/>
                    </a:cubicBezTo>
                    <a:cubicBezTo>
                      <a:pt x="18" y="16"/>
                      <a:pt x="19" y="15"/>
                      <a:pt x="20" y="14"/>
                    </a:cubicBezTo>
                    <a:cubicBezTo>
                      <a:pt x="22" y="8"/>
                      <a:pt x="27" y="4"/>
                      <a:pt x="34" y="4"/>
                    </a:cubicBezTo>
                    <a:cubicBezTo>
                      <a:pt x="40" y="4"/>
                      <a:pt x="45" y="8"/>
                      <a:pt x="47" y="14"/>
                    </a:cubicBezTo>
                    <a:cubicBezTo>
                      <a:pt x="48" y="15"/>
                      <a:pt x="49" y="16"/>
                      <a:pt x="51" y="17"/>
                    </a:cubicBezTo>
                    <a:cubicBezTo>
                      <a:pt x="58" y="17"/>
                      <a:pt x="64" y="24"/>
                      <a:pt x="64" y="31"/>
                    </a:cubicBezTo>
                    <a:cubicBezTo>
                      <a:pt x="64" y="39"/>
                      <a:pt x="57" y="46"/>
                      <a:pt x="49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67" name="Freeform 34"/>
              <p:cNvSpPr>
                <a:spLocks noEditPoints="1"/>
              </p:cNvSpPr>
              <p:nvPr/>
            </p:nvSpPr>
            <p:spPr bwMode="auto">
              <a:xfrm>
                <a:off x="12787313" y="-376238"/>
                <a:ext cx="488950" cy="661988"/>
              </a:xfrm>
              <a:custGeom>
                <a:avLst/>
                <a:gdLst>
                  <a:gd name="T0" fmla="*/ 104 w 128"/>
                  <a:gd name="T1" fmla="*/ 0 h 176"/>
                  <a:gd name="T2" fmla="*/ 24 w 128"/>
                  <a:gd name="T3" fmla="*/ 0 h 176"/>
                  <a:gd name="T4" fmla="*/ 0 w 128"/>
                  <a:gd name="T5" fmla="*/ 24 h 176"/>
                  <a:gd name="T6" fmla="*/ 0 w 128"/>
                  <a:gd name="T7" fmla="*/ 152 h 176"/>
                  <a:gd name="T8" fmla="*/ 24 w 128"/>
                  <a:gd name="T9" fmla="*/ 176 h 176"/>
                  <a:gd name="T10" fmla="*/ 104 w 128"/>
                  <a:gd name="T11" fmla="*/ 176 h 176"/>
                  <a:gd name="T12" fmla="*/ 128 w 128"/>
                  <a:gd name="T13" fmla="*/ 152 h 176"/>
                  <a:gd name="T14" fmla="*/ 128 w 128"/>
                  <a:gd name="T15" fmla="*/ 24 h 176"/>
                  <a:gd name="T16" fmla="*/ 104 w 128"/>
                  <a:gd name="T17" fmla="*/ 0 h 176"/>
                  <a:gd name="T18" fmla="*/ 119 w 128"/>
                  <a:gd name="T19" fmla="*/ 152 h 176"/>
                  <a:gd name="T20" fmla="*/ 104 w 128"/>
                  <a:gd name="T21" fmla="*/ 168 h 176"/>
                  <a:gd name="T22" fmla="*/ 24 w 128"/>
                  <a:gd name="T23" fmla="*/ 168 h 176"/>
                  <a:gd name="T24" fmla="*/ 8 w 128"/>
                  <a:gd name="T25" fmla="*/ 152 h 176"/>
                  <a:gd name="T26" fmla="*/ 8 w 128"/>
                  <a:gd name="T27" fmla="*/ 24 h 176"/>
                  <a:gd name="T28" fmla="*/ 24 w 128"/>
                  <a:gd name="T29" fmla="*/ 8 h 176"/>
                  <a:gd name="T30" fmla="*/ 104 w 128"/>
                  <a:gd name="T31" fmla="*/ 8 h 176"/>
                  <a:gd name="T32" fmla="*/ 119 w 128"/>
                  <a:gd name="T33" fmla="*/ 24 h 176"/>
                  <a:gd name="T34" fmla="*/ 119 w 128"/>
                  <a:gd name="T35" fmla="*/ 152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8" h="176">
                    <a:moveTo>
                      <a:pt x="104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0" y="0"/>
                      <a:pt x="0" y="11"/>
                      <a:pt x="0" y="24"/>
                    </a:cubicBezTo>
                    <a:cubicBezTo>
                      <a:pt x="0" y="152"/>
                      <a:pt x="0" y="152"/>
                      <a:pt x="0" y="152"/>
                    </a:cubicBezTo>
                    <a:cubicBezTo>
                      <a:pt x="0" y="165"/>
                      <a:pt x="10" y="176"/>
                      <a:pt x="24" y="176"/>
                    </a:cubicBezTo>
                    <a:cubicBezTo>
                      <a:pt x="104" y="176"/>
                      <a:pt x="104" y="176"/>
                      <a:pt x="104" y="176"/>
                    </a:cubicBezTo>
                    <a:cubicBezTo>
                      <a:pt x="117" y="176"/>
                      <a:pt x="128" y="165"/>
                      <a:pt x="128" y="152"/>
                    </a:cubicBezTo>
                    <a:cubicBezTo>
                      <a:pt x="128" y="24"/>
                      <a:pt x="128" y="24"/>
                      <a:pt x="128" y="24"/>
                    </a:cubicBezTo>
                    <a:cubicBezTo>
                      <a:pt x="128" y="11"/>
                      <a:pt x="117" y="0"/>
                      <a:pt x="104" y="0"/>
                    </a:cubicBezTo>
                    <a:close/>
                    <a:moveTo>
                      <a:pt x="119" y="152"/>
                    </a:moveTo>
                    <a:cubicBezTo>
                      <a:pt x="119" y="161"/>
                      <a:pt x="112" y="168"/>
                      <a:pt x="104" y="168"/>
                    </a:cubicBezTo>
                    <a:cubicBezTo>
                      <a:pt x="24" y="168"/>
                      <a:pt x="24" y="168"/>
                      <a:pt x="24" y="168"/>
                    </a:cubicBezTo>
                    <a:cubicBezTo>
                      <a:pt x="15" y="168"/>
                      <a:pt x="8" y="161"/>
                      <a:pt x="8" y="152"/>
                    </a:cubicBezTo>
                    <a:cubicBezTo>
                      <a:pt x="8" y="24"/>
                      <a:pt x="8" y="24"/>
                      <a:pt x="8" y="24"/>
                    </a:cubicBezTo>
                    <a:cubicBezTo>
                      <a:pt x="8" y="15"/>
                      <a:pt x="15" y="8"/>
                      <a:pt x="24" y="8"/>
                    </a:cubicBezTo>
                    <a:cubicBezTo>
                      <a:pt x="104" y="8"/>
                      <a:pt x="104" y="8"/>
                      <a:pt x="104" y="8"/>
                    </a:cubicBezTo>
                    <a:cubicBezTo>
                      <a:pt x="112" y="8"/>
                      <a:pt x="119" y="15"/>
                      <a:pt x="119" y="24"/>
                    </a:cubicBezTo>
                    <a:lnTo>
                      <a:pt x="119" y="1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grpSp>
          <p:nvGrpSpPr>
            <p:cNvPr id="59" name="组合 58"/>
            <p:cNvGrpSpPr/>
            <p:nvPr/>
          </p:nvGrpSpPr>
          <p:grpSpPr>
            <a:xfrm>
              <a:off x="2644550" y="2708919"/>
              <a:ext cx="348772" cy="472201"/>
              <a:chOff x="12787313" y="-376238"/>
              <a:chExt cx="488950" cy="661988"/>
            </a:xfrm>
            <a:grpFill/>
          </p:grpSpPr>
          <p:sp>
            <p:nvSpPr>
              <p:cNvPr id="60" name="Oval 31"/>
              <p:cNvSpPr>
                <a:spLocks noChangeArrowheads="1"/>
              </p:cNvSpPr>
              <p:nvPr/>
            </p:nvSpPr>
            <p:spPr bwMode="auto">
              <a:xfrm>
                <a:off x="12857163" y="-307975"/>
                <a:ext cx="44450" cy="4445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61" name="Oval 32"/>
              <p:cNvSpPr>
                <a:spLocks noChangeArrowheads="1"/>
              </p:cNvSpPr>
              <p:nvPr/>
            </p:nvSpPr>
            <p:spPr bwMode="auto">
              <a:xfrm>
                <a:off x="13173076" y="-307975"/>
                <a:ext cx="46038" cy="4445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62" name="Freeform 33"/>
              <p:cNvSpPr>
                <a:spLocks noEditPoints="1"/>
              </p:cNvSpPr>
              <p:nvPr/>
            </p:nvSpPr>
            <p:spPr bwMode="auto">
              <a:xfrm>
                <a:off x="12901613" y="-136525"/>
                <a:ext cx="260350" cy="188913"/>
              </a:xfrm>
              <a:custGeom>
                <a:avLst/>
                <a:gdLst>
                  <a:gd name="T0" fmla="*/ 51 w 68"/>
                  <a:gd name="T1" fmla="*/ 13 h 50"/>
                  <a:gd name="T2" fmla="*/ 34 w 68"/>
                  <a:gd name="T3" fmla="*/ 0 h 50"/>
                  <a:gd name="T4" fmla="*/ 16 w 68"/>
                  <a:gd name="T5" fmla="*/ 13 h 50"/>
                  <a:gd name="T6" fmla="*/ 0 w 68"/>
                  <a:gd name="T7" fmla="*/ 31 h 50"/>
                  <a:gd name="T8" fmla="*/ 18 w 68"/>
                  <a:gd name="T9" fmla="*/ 50 h 50"/>
                  <a:gd name="T10" fmla="*/ 49 w 68"/>
                  <a:gd name="T11" fmla="*/ 50 h 50"/>
                  <a:gd name="T12" fmla="*/ 68 w 68"/>
                  <a:gd name="T13" fmla="*/ 31 h 50"/>
                  <a:gd name="T14" fmla="*/ 51 w 68"/>
                  <a:gd name="T15" fmla="*/ 13 h 50"/>
                  <a:gd name="T16" fmla="*/ 49 w 68"/>
                  <a:gd name="T17" fmla="*/ 46 h 50"/>
                  <a:gd name="T18" fmla="*/ 18 w 68"/>
                  <a:gd name="T19" fmla="*/ 46 h 50"/>
                  <a:gd name="T20" fmla="*/ 4 w 68"/>
                  <a:gd name="T21" fmla="*/ 31 h 50"/>
                  <a:gd name="T22" fmla="*/ 17 w 68"/>
                  <a:gd name="T23" fmla="*/ 17 h 50"/>
                  <a:gd name="T24" fmla="*/ 20 w 68"/>
                  <a:gd name="T25" fmla="*/ 14 h 50"/>
                  <a:gd name="T26" fmla="*/ 34 w 68"/>
                  <a:gd name="T27" fmla="*/ 4 h 50"/>
                  <a:gd name="T28" fmla="*/ 47 w 68"/>
                  <a:gd name="T29" fmla="*/ 14 h 50"/>
                  <a:gd name="T30" fmla="*/ 51 w 68"/>
                  <a:gd name="T31" fmla="*/ 17 h 50"/>
                  <a:gd name="T32" fmla="*/ 64 w 68"/>
                  <a:gd name="T33" fmla="*/ 31 h 50"/>
                  <a:gd name="T34" fmla="*/ 49 w 68"/>
                  <a:gd name="T35" fmla="*/ 46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8" h="50">
                    <a:moveTo>
                      <a:pt x="51" y="13"/>
                    </a:moveTo>
                    <a:cubicBezTo>
                      <a:pt x="49" y="5"/>
                      <a:pt x="42" y="0"/>
                      <a:pt x="34" y="0"/>
                    </a:cubicBezTo>
                    <a:cubicBezTo>
                      <a:pt x="25" y="0"/>
                      <a:pt x="19" y="5"/>
                      <a:pt x="16" y="13"/>
                    </a:cubicBezTo>
                    <a:cubicBezTo>
                      <a:pt x="7" y="14"/>
                      <a:pt x="0" y="21"/>
                      <a:pt x="0" y="31"/>
                    </a:cubicBezTo>
                    <a:cubicBezTo>
                      <a:pt x="0" y="41"/>
                      <a:pt x="8" y="50"/>
                      <a:pt x="18" y="50"/>
                    </a:cubicBezTo>
                    <a:cubicBezTo>
                      <a:pt x="49" y="50"/>
                      <a:pt x="49" y="50"/>
                      <a:pt x="49" y="50"/>
                    </a:cubicBezTo>
                    <a:cubicBezTo>
                      <a:pt x="59" y="50"/>
                      <a:pt x="68" y="41"/>
                      <a:pt x="68" y="31"/>
                    </a:cubicBezTo>
                    <a:cubicBezTo>
                      <a:pt x="68" y="21"/>
                      <a:pt x="60" y="14"/>
                      <a:pt x="51" y="13"/>
                    </a:cubicBezTo>
                    <a:close/>
                    <a:moveTo>
                      <a:pt x="49" y="46"/>
                    </a:moveTo>
                    <a:cubicBezTo>
                      <a:pt x="18" y="46"/>
                      <a:pt x="18" y="46"/>
                      <a:pt x="18" y="46"/>
                    </a:cubicBezTo>
                    <a:cubicBezTo>
                      <a:pt x="10" y="46"/>
                      <a:pt x="4" y="39"/>
                      <a:pt x="4" y="31"/>
                    </a:cubicBezTo>
                    <a:cubicBezTo>
                      <a:pt x="4" y="24"/>
                      <a:pt x="9" y="17"/>
                      <a:pt x="17" y="17"/>
                    </a:cubicBezTo>
                    <a:cubicBezTo>
                      <a:pt x="18" y="16"/>
                      <a:pt x="19" y="15"/>
                      <a:pt x="20" y="14"/>
                    </a:cubicBezTo>
                    <a:cubicBezTo>
                      <a:pt x="22" y="8"/>
                      <a:pt x="27" y="4"/>
                      <a:pt x="34" y="4"/>
                    </a:cubicBezTo>
                    <a:cubicBezTo>
                      <a:pt x="40" y="4"/>
                      <a:pt x="45" y="8"/>
                      <a:pt x="47" y="14"/>
                    </a:cubicBezTo>
                    <a:cubicBezTo>
                      <a:pt x="48" y="15"/>
                      <a:pt x="49" y="16"/>
                      <a:pt x="51" y="17"/>
                    </a:cubicBezTo>
                    <a:cubicBezTo>
                      <a:pt x="58" y="17"/>
                      <a:pt x="64" y="24"/>
                      <a:pt x="64" y="31"/>
                    </a:cubicBezTo>
                    <a:cubicBezTo>
                      <a:pt x="64" y="39"/>
                      <a:pt x="57" y="46"/>
                      <a:pt x="49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63" name="Freeform 34"/>
              <p:cNvSpPr>
                <a:spLocks noEditPoints="1"/>
              </p:cNvSpPr>
              <p:nvPr/>
            </p:nvSpPr>
            <p:spPr bwMode="auto">
              <a:xfrm>
                <a:off x="12787313" y="-376238"/>
                <a:ext cx="488950" cy="661988"/>
              </a:xfrm>
              <a:custGeom>
                <a:avLst/>
                <a:gdLst>
                  <a:gd name="T0" fmla="*/ 104 w 128"/>
                  <a:gd name="T1" fmla="*/ 0 h 176"/>
                  <a:gd name="T2" fmla="*/ 24 w 128"/>
                  <a:gd name="T3" fmla="*/ 0 h 176"/>
                  <a:gd name="T4" fmla="*/ 0 w 128"/>
                  <a:gd name="T5" fmla="*/ 24 h 176"/>
                  <a:gd name="T6" fmla="*/ 0 w 128"/>
                  <a:gd name="T7" fmla="*/ 152 h 176"/>
                  <a:gd name="T8" fmla="*/ 24 w 128"/>
                  <a:gd name="T9" fmla="*/ 176 h 176"/>
                  <a:gd name="T10" fmla="*/ 104 w 128"/>
                  <a:gd name="T11" fmla="*/ 176 h 176"/>
                  <a:gd name="T12" fmla="*/ 128 w 128"/>
                  <a:gd name="T13" fmla="*/ 152 h 176"/>
                  <a:gd name="T14" fmla="*/ 128 w 128"/>
                  <a:gd name="T15" fmla="*/ 24 h 176"/>
                  <a:gd name="T16" fmla="*/ 104 w 128"/>
                  <a:gd name="T17" fmla="*/ 0 h 176"/>
                  <a:gd name="T18" fmla="*/ 119 w 128"/>
                  <a:gd name="T19" fmla="*/ 152 h 176"/>
                  <a:gd name="T20" fmla="*/ 104 w 128"/>
                  <a:gd name="T21" fmla="*/ 168 h 176"/>
                  <a:gd name="T22" fmla="*/ 24 w 128"/>
                  <a:gd name="T23" fmla="*/ 168 h 176"/>
                  <a:gd name="T24" fmla="*/ 8 w 128"/>
                  <a:gd name="T25" fmla="*/ 152 h 176"/>
                  <a:gd name="T26" fmla="*/ 8 w 128"/>
                  <a:gd name="T27" fmla="*/ 24 h 176"/>
                  <a:gd name="T28" fmla="*/ 24 w 128"/>
                  <a:gd name="T29" fmla="*/ 8 h 176"/>
                  <a:gd name="T30" fmla="*/ 104 w 128"/>
                  <a:gd name="T31" fmla="*/ 8 h 176"/>
                  <a:gd name="T32" fmla="*/ 119 w 128"/>
                  <a:gd name="T33" fmla="*/ 24 h 176"/>
                  <a:gd name="T34" fmla="*/ 119 w 128"/>
                  <a:gd name="T35" fmla="*/ 152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8" h="176">
                    <a:moveTo>
                      <a:pt x="104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0" y="0"/>
                      <a:pt x="0" y="11"/>
                      <a:pt x="0" y="24"/>
                    </a:cubicBezTo>
                    <a:cubicBezTo>
                      <a:pt x="0" y="152"/>
                      <a:pt x="0" y="152"/>
                      <a:pt x="0" y="152"/>
                    </a:cubicBezTo>
                    <a:cubicBezTo>
                      <a:pt x="0" y="165"/>
                      <a:pt x="10" y="176"/>
                      <a:pt x="24" y="176"/>
                    </a:cubicBezTo>
                    <a:cubicBezTo>
                      <a:pt x="104" y="176"/>
                      <a:pt x="104" y="176"/>
                      <a:pt x="104" y="176"/>
                    </a:cubicBezTo>
                    <a:cubicBezTo>
                      <a:pt x="117" y="176"/>
                      <a:pt x="128" y="165"/>
                      <a:pt x="128" y="152"/>
                    </a:cubicBezTo>
                    <a:cubicBezTo>
                      <a:pt x="128" y="24"/>
                      <a:pt x="128" y="24"/>
                      <a:pt x="128" y="24"/>
                    </a:cubicBezTo>
                    <a:cubicBezTo>
                      <a:pt x="128" y="11"/>
                      <a:pt x="117" y="0"/>
                      <a:pt x="104" y="0"/>
                    </a:cubicBezTo>
                    <a:close/>
                    <a:moveTo>
                      <a:pt x="119" y="152"/>
                    </a:moveTo>
                    <a:cubicBezTo>
                      <a:pt x="119" y="161"/>
                      <a:pt x="112" y="168"/>
                      <a:pt x="104" y="168"/>
                    </a:cubicBezTo>
                    <a:cubicBezTo>
                      <a:pt x="24" y="168"/>
                      <a:pt x="24" y="168"/>
                      <a:pt x="24" y="168"/>
                    </a:cubicBezTo>
                    <a:cubicBezTo>
                      <a:pt x="15" y="168"/>
                      <a:pt x="8" y="161"/>
                      <a:pt x="8" y="152"/>
                    </a:cubicBezTo>
                    <a:cubicBezTo>
                      <a:pt x="8" y="24"/>
                      <a:pt x="8" y="24"/>
                      <a:pt x="8" y="24"/>
                    </a:cubicBezTo>
                    <a:cubicBezTo>
                      <a:pt x="8" y="15"/>
                      <a:pt x="15" y="8"/>
                      <a:pt x="24" y="8"/>
                    </a:cubicBezTo>
                    <a:cubicBezTo>
                      <a:pt x="104" y="8"/>
                      <a:pt x="104" y="8"/>
                      <a:pt x="104" y="8"/>
                    </a:cubicBezTo>
                    <a:cubicBezTo>
                      <a:pt x="112" y="8"/>
                      <a:pt x="119" y="15"/>
                      <a:pt x="119" y="24"/>
                    </a:cubicBezTo>
                    <a:lnTo>
                      <a:pt x="119" y="1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72" name="组合 71"/>
          <p:cNvGrpSpPr/>
          <p:nvPr/>
        </p:nvGrpSpPr>
        <p:grpSpPr>
          <a:xfrm>
            <a:off x="4761017" y="3211541"/>
            <a:ext cx="2812217" cy="1362198"/>
            <a:chOff x="3900092" y="2720308"/>
            <a:chExt cx="2812217" cy="1015501"/>
          </a:xfrm>
        </p:grpSpPr>
        <p:grpSp>
          <p:nvGrpSpPr>
            <p:cNvPr id="73" name="组合 18397"/>
            <p:cNvGrpSpPr/>
            <p:nvPr/>
          </p:nvGrpSpPr>
          <p:grpSpPr>
            <a:xfrm>
              <a:off x="3900092" y="3205736"/>
              <a:ext cx="2650364" cy="530073"/>
              <a:chOff x="2449513" y="1096964"/>
              <a:chExt cx="650875" cy="130175"/>
            </a:xfrm>
            <a:solidFill>
              <a:srgbClr val="8B9DB1"/>
            </a:solidFill>
          </p:grpSpPr>
          <p:sp>
            <p:nvSpPr>
              <p:cNvPr id="75" name="Freeform 204"/>
              <p:cNvSpPr>
                <a:spLocks/>
              </p:cNvSpPr>
              <p:nvPr/>
            </p:nvSpPr>
            <p:spPr bwMode="auto">
              <a:xfrm>
                <a:off x="2449513" y="1096964"/>
                <a:ext cx="79375" cy="117475"/>
              </a:xfrm>
              <a:custGeom>
                <a:avLst/>
                <a:gdLst>
                  <a:gd name="T0" fmla="*/ 84 w 94"/>
                  <a:gd name="T1" fmla="*/ 137 h 137"/>
                  <a:gd name="T2" fmla="*/ 84 w 94"/>
                  <a:gd name="T3" fmla="*/ 137 h 137"/>
                  <a:gd name="T4" fmla="*/ 21 w 94"/>
                  <a:gd name="T5" fmla="*/ 137 h 137"/>
                  <a:gd name="T6" fmla="*/ 0 w 94"/>
                  <a:gd name="T7" fmla="*/ 116 h 137"/>
                  <a:gd name="T8" fmla="*/ 0 w 94"/>
                  <a:gd name="T9" fmla="*/ 21 h 137"/>
                  <a:gd name="T10" fmla="*/ 21 w 94"/>
                  <a:gd name="T11" fmla="*/ 0 h 137"/>
                  <a:gd name="T12" fmla="*/ 84 w 94"/>
                  <a:gd name="T13" fmla="*/ 0 h 137"/>
                  <a:gd name="T14" fmla="*/ 94 w 94"/>
                  <a:gd name="T15" fmla="*/ 10 h 137"/>
                  <a:gd name="T16" fmla="*/ 84 w 94"/>
                  <a:gd name="T17" fmla="*/ 20 h 137"/>
                  <a:gd name="T18" fmla="*/ 21 w 94"/>
                  <a:gd name="T19" fmla="*/ 20 h 137"/>
                  <a:gd name="T20" fmla="*/ 20 w 94"/>
                  <a:gd name="T21" fmla="*/ 21 h 137"/>
                  <a:gd name="T22" fmla="*/ 20 w 94"/>
                  <a:gd name="T23" fmla="*/ 116 h 137"/>
                  <a:gd name="T24" fmla="*/ 21 w 94"/>
                  <a:gd name="T25" fmla="*/ 117 h 137"/>
                  <a:gd name="T26" fmla="*/ 84 w 94"/>
                  <a:gd name="T27" fmla="*/ 117 h 137"/>
                  <a:gd name="T28" fmla="*/ 94 w 94"/>
                  <a:gd name="T29" fmla="*/ 127 h 137"/>
                  <a:gd name="T30" fmla="*/ 84 w 94"/>
                  <a:gd name="T31" fmla="*/ 137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94" h="137">
                    <a:moveTo>
                      <a:pt x="84" y="137"/>
                    </a:moveTo>
                    <a:lnTo>
                      <a:pt x="84" y="137"/>
                    </a:lnTo>
                    <a:lnTo>
                      <a:pt x="21" y="137"/>
                    </a:lnTo>
                    <a:cubicBezTo>
                      <a:pt x="10" y="137"/>
                      <a:pt x="0" y="127"/>
                      <a:pt x="0" y="116"/>
                    </a:cubicBezTo>
                    <a:lnTo>
                      <a:pt x="0" y="21"/>
                    </a:lnTo>
                    <a:cubicBezTo>
                      <a:pt x="0" y="10"/>
                      <a:pt x="10" y="0"/>
                      <a:pt x="21" y="0"/>
                    </a:cubicBezTo>
                    <a:lnTo>
                      <a:pt x="84" y="0"/>
                    </a:lnTo>
                    <a:cubicBezTo>
                      <a:pt x="90" y="0"/>
                      <a:pt x="94" y="5"/>
                      <a:pt x="94" y="10"/>
                    </a:cubicBezTo>
                    <a:cubicBezTo>
                      <a:pt x="94" y="15"/>
                      <a:pt x="90" y="20"/>
                      <a:pt x="84" y="20"/>
                    </a:cubicBezTo>
                    <a:lnTo>
                      <a:pt x="21" y="20"/>
                    </a:lnTo>
                    <a:cubicBezTo>
                      <a:pt x="21" y="20"/>
                      <a:pt x="20" y="20"/>
                      <a:pt x="20" y="21"/>
                    </a:cubicBezTo>
                    <a:lnTo>
                      <a:pt x="20" y="116"/>
                    </a:lnTo>
                    <a:cubicBezTo>
                      <a:pt x="20" y="116"/>
                      <a:pt x="21" y="117"/>
                      <a:pt x="21" y="117"/>
                    </a:cubicBezTo>
                    <a:lnTo>
                      <a:pt x="84" y="117"/>
                    </a:lnTo>
                    <a:cubicBezTo>
                      <a:pt x="90" y="117"/>
                      <a:pt x="94" y="121"/>
                      <a:pt x="94" y="127"/>
                    </a:cubicBezTo>
                    <a:cubicBezTo>
                      <a:pt x="94" y="132"/>
                      <a:pt x="90" y="137"/>
                      <a:pt x="84" y="137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543689">
                  <a:defRPr/>
                </a:pPr>
                <a:endParaRPr lang="zh-CN" altLang="en-US" sz="3201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76" name="Freeform 205"/>
              <p:cNvSpPr>
                <a:spLocks/>
              </p:cNvSpPr>
              <p:nvPr/>
            </p:nvSpPr>
            <p:spPr bwMode="auto">
              <a:xfrm>
                <a:off x="3005138" y="1096964"/>
                <a:ext cx="95250" cy="117475"/>
              </a:xfrm>
              <a:custGeom>
                <a:avLst/>
                <a:gdLst>
                  <a:gd name="T0" fmla="*/ 91 w 112"/>
                  <a:gd name="T1" fmla="*/ 137 h 137"/>
                  <a:gd name="T2" fmla="*/ 91 w 112"/>
                  <a:gd name="T3" fmla="*/ 137 h 137"/>
                  <a:gd name="T4" fmla="*/ 10 w 112"/>
                  <a:gd name="T5" fmla="*/ 137 h 137"/>
                  <a:gd name="T6" fmla="*/ 0 w 112"/>
                  <a:gd name="T7" fmla="*/ 127 h 137"/>
                  <a:gd name="T8" fmla="*/ 10 w 112"/>
                  <a:gd name="T9" fmla="*/ 117 h 137"/>
                  <a:gd name="T10" fmla="*/ 91 w 112"/>
                  <a:gd name="T11" fmla="*/ 117 h 137"/>
                  <a:gd name="T12" fmla="*/ 92 w 112"/>
                  <a:gd name="T13" fmla="*/ 116 h 137"/>
                  <a:gd name="T14" fmla="*/ 92 w 112"/>
                  <a:gd name="T15" fmla="*/ 21 h 137"/>
                  <a:gd name="T16" fmla="*/ 91 w 112"/>
                  <a:gd name="T17" fmla="*/ 20 h 137"/>
                  <a:gd name="T18" fmla="*/ 17 w 112"/>
                  <a:gd name="T19" fmla="*/ 20 h 137"/>
                  <a:gd name="T20" fmla="*/ 7 w 112"/>
                  <a:gd name="T21" fmla="*/ 10 h 137"/>
                  <a:gd name="T22" fmla="*/ 17 w 112"/>
                  <a:gd name="T23" fmla="*/ 0 h 137"/>
                  <a:gd name="T24" fmla="*/ 91 w 112"/>
                  <a:gd name="T25" fmla="*/ 0 h 137"/>
                  <a:gd name="T26" fmla="*/ 112 w 112"/>
                  <a:gd name="T27" fmla="*/ 21 h 137"/>
                  <a:gd name="T28" fmla="*/ 112 w 112"/>
                  <a:gd name="T29" fmla="*/ 116 h 137"/>
                  <a:gd name="T30" fmla="*/ 91 w 112"/>
                  <a:gd name="T31" fmla="*/ 137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12" h="137">
                    <a:moveTo>
                      <a:pt x="91" y="137"/>
                    </a:moveTo>
                    <a:lnTo>
                      <a:pt x="91" y="137"/>
                    </a:lnTo>
                    <a:lnTo>
                      <a:pt x="10" y="137"/>
                    </a:lnTo>
                    <a:cubicBezTo>
                      <a:pt x="4" y="137"/>
                      <a:pt x="0" y="132"/>
                      <a:pt x="0" y="127"/>
                    </a:cubicBezTo>
                    <a:cubicBezTo>
                      <a:pt x="0" y="121"/>
                      <a:pt x="4" y="117"/>
                      <a:pt x="10" y="117"/>
                    </a:cubicBezTo>
                    <a:lnTo>
                      <a:pt x="91" y="117"/>
                    </a:lnTo>
                    <a:cubicBezTo>
                      <a:pt x="92" y="117"/>
                      <a:pt x="92" y="116"/>
                      <a:pt x="92" y="116"/>
                    </a:cubicBezTo>
                    <a:lnTo>
                      <a:pt x="92" y="21"/>
                    </a:lnTo>
                    <a:cubicBezTo>
                      <a:pt x="92" y="20"/>
                      <a:pt x="92" y="20"/>
                      <a:pt x="91" y="20"/>
                    </a:cubicBezTo>
                    <a:lnTo>
                      <a:pt x="17" y="20"/>
                    </a:lnTo>
                    <a:cubicBezTo>
                      <a:pt x="11" y="20"/>
                      <a:pt x="7" y="15"/>
                      <a:pt x="7" y="10"/>
                    </a:cubicBezTo>
                    <a:cubicBezTo>
                      <a:pt x="7" y="5"/>
                      <a:pt x="11" y="0"/>
                      <a:pt x="17" y="0"/>
                    </a:cubicBezTo>
                    <a:lnTo>
                      <a:pt x="91" y="0"/>
                    </a:lnTo>
                    <a:cubicBezTo>
                      <a:pt x="102" y="0"/>
                      <a:pt x="112" y="10"/>
                      <a:pt x="112" y="21"/>
                    </a:cubicBezTo>
                    <a:lnTo>
                      <a:pt x="112" y="116"/>
                    </a:lnTo>
                    <a:cubicBezTo>
                      <a:pt x="112" y="127"/>
                      <a:pt x="102" y="137"/>
                      <a:pt x="91" y="137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543689">
                  <a:defRPr/>
                </a:pPr>
                <a:endParaRPr lang="zh-CN" altLang="en-US" sz="3201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77" name="Freeform 206"/>
              <p:cNvSpPr>
                <a:spLocks/>
              </p:cNvSpPr>
              <p:nvPr/>
            </p:nvSpPr>
            <p:spPr bwMode="auto">
              <a:xfrm>
                <a:off x="2944813" y="1196976"/>
                <a:ext cx="93663" cy="17463"/>
              </a:xfrm>
              <a:custGeom>
                <a:avLst/>
                <a:gdLst>
                  <a:gd name="T0" fmla="*/ 99 w 109"/>
                  <a:gd name="T1" fmla="*/ 20 h 20"/>
                  <a:gd name="T2" fmla="*/ 99 w 109"/>
                  <a:gd name="T3" fmla="*/ 20 h 20"/>
                  <a:gd name="T4" fmla="*/ 10 w 109"/>
                  <a:gd name="T5" fmla="*/ 20 h 20"/>
                  <a:gd name="T6" fmla="*/ 0 w 109"/>
                  <a:gd name="T7" fmla="*/ 10 h 20"/>
                  <a:gd name="T8" fmla="*/ 10 w 109"/>
                  <a:gd name="T9" fmla="*/ 0 h 20"/>
                  <a:gd name="T10" fmla="*/ 99 w 109"/>
                  <a:gd name="T11" fmla="*/ 0 h 20"/>
                  <a:gd name="T12" fmla="*/ 109 w 109"/>
                  <a:gd name="T13" fmla="*/ 10 h 20"/>
                  <a:gd name="T14" fmla="*/ 99 w 109"/>
                  <a:gd name="T15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9" h="20">
                    <a:moveTo>
                      <a:pt x="99" y="20"/>
                    </a:moveTo>
                    <a:lnTo>
                      <a:pt x="99" y="20"/>
                    </a:lnTo>
                    <a:lnTo>
                      <a:pt x="10" y="20"/>
                    </a:lnTo>
                    <a:cubicBezTo>
                      <a:pt x="4" y="20"/>
                      <a:pt x="0" y="15"/>
                      <a:pt x="0" y="10"/>
                    </a:cubicBezTo>
                    <a:cubicBezTo>
                      <a:pt x="0" y="4"/>
                      <a:pt x="4" y="0"/>
                      <a:pt x="10" y="0"/>
                    </a:cubicBezTo>
                    <a:lnTo>
                      <a:pt x="99" y="0"/>
                    </a:lnTo>
                    <a:cubicBezTo>
                      <a:pt x="104" y="0"/>
                      <a:pt x="109" y="4"/>
                      <a:pt x="109" y="10"/>
                    </a:cubicBezTo>
                    <a:cubicBezTo>
                      <a:pt x="109" y="15"/>
                      <a:pt x="104" y="20"/>
                      <a:pt x="99" y="2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543689">
                  <a:defRPr/>
                </a:pPr>
                <a:endParaRPr lang="zh-CN" altLang="en-US" sz="3201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78" name="Freeform 207"/>
              <p:cNvSpPr>
                <a:spLocks/>
              </p:cNvSpPr>
              <p:nvPr/>
            </p:nvSpPr>
            <p:spPr bwMode="auto">
              <a:xfrm>
                <a:off x="2513013" y="1096964"/>
                <a:ext cx="525463" cy="17463"/>
              </a:xfrm>
              <a:custGeom>
                <a:avLst/>
                <a:gdLst>
                  <a:gd name="T0" fmla="*/ 608 w 618"/>
                  <a:gd name="T1" fmla="*/ 20 h 20"/>
                  <a:gd name="T2" fmla="*/ 608 w 618"/>
                  <a:gd name="T3" fmla="*/ 20 h 20"/>
                  <a:gd name="T4" fmla="*/ 10 w 618"/>
                  <a:gd name="T5" fmla="*/ 20 h 20"/>
                  <a:gd name="T6" fmla="*/ 0 w 618"/>
                  <a:gd name="T7" fmla="*/ 10 h 20"/>
                  <a:gd name="T8" fmla="*/ 10 w 618"/>
                  <a:gd name="T9" fmla="*/ 0 h 20"/>
                  <a:gd name="T10" fmla="*/ 608 w 618"/>
                  <a:gd name="T11" fmla="*/ 0 h 20"/>
                  <a:gd name="T12" fmla="*/ 618 w 618"/>
                  <a:gd name="T13" fmla="*/ 10 h 20"/>
                  <a:gd name="T14" fmla="*/ 608 w 618"/>
                  <a:gd name="T15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8" h="20">
                    <a:moveTo>
                      <a:pt x="608" y="20"/>
                    </a:moveTo>
                    <a:lnTo>
                      <a:pt x="608" y="20"/>
                    </a:lnTo>
                    <a:lnTo>
                      <a:pt x="10" y="20"/>
                    </a:lnTo>
                    <a:cubicBezTo>
                      <a:pt x="5" y="20"/>
                      <a:pt x="0" y="15"/>
                      <a:pt x="0" y="10"/>
                    </a:cubicBezTo>
                    <a:cubicBezTo>
                      <a:pt x="0" y="5"/>
                      <a:pt x="5" y="0"/>
                      <a:pt x="10" y="0"/>
                    </a:cubicBezTo>
                    <a:lnTo>
                      <a:pt x="608" y="0"/>
                    </a:lnTo>
                    <a:cubicBezTo>
                      <a:pt x="613" y="0"/>
                      <a:pt x="618" y="5"/>
                      <a:pt x="618" y="10"/>
                    </a:cubicBezTo>
                    <a:cubicBezTo>
                      <a:pt x="618" y="15"/>
                      <a:pt x="613" y="20"/>
                      <a:pt x="608" y="2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543689">
                  <a:defRPr/>
                </a:pPr>
                <a:endParaRPr lang="zh-CN" altLang="en-US" sz="3201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79" name="Freeform 208"/>
              <p:cNvSpPr>
                <a:spLocks/>
              </p:cNvSpPr>
              <p:nvPr/>
            </p:nvSpPr>
            <p:spPr bwMode="auto">
              <a:xfrm>
                <a:off x="2513013" y="1196976"/>
                <a:ext cx="381000" cy="17463"/>
              </a:xfrm>
              <a:custGeom>
                <a:avLst/>
                <a:gdLst>
                  <a:gd name="T0" fmla="*/ 439 w 449"/>
                  <a:gd name="T1" fmla="*/ 20 h 20"/>
                  <a:gd name="T2" fmla="*/ 439 w 449"/>
                  <a:gd name="T3" fmla="*/ 20 h 20"/>
                  <a:gd name="T4" fmla="*/ 10 w 449"/>
                  <a:gd name="T5" fmla="*/ 20 h 20"/>
                  <a:gd name="T6" fmla="*/ 0 w 449"/>
                  <a:gd name="T7" fmla="*/ 10 h 20"/>
                  <a:gd name="T8" fmla="*/ 10 w 449"/>
                  <a:gd name="T9" fmla="*/ 0 h 20"/>
                  <a:gd name="T10" fmla="*/ 439 w 449"/>
                  <a:gd name="T11" fmla="*/ 0 h 20"/>
                  <a:gd name="T12" fmla="*/ 449 w 449"/>
                  <a:gd name="T13" fmla="*/ 10 h 20"/>
                  <a:gd name="T14" fmla="*/ 439 w 449"/>
                  <a:gd name="T15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9" h="20">
                    <a:moveTo>
                      <a:pt x="439" y="20"/>
                    </a:moveTo>
                    <a:lnTo>
                      <a:pt x="439" y="20"/>
                    </a:lnTo>
                    <a:lnTo>
                      <a:pt x="10" y="20"/>
                    </a:lnTo>
                    <a:cubicBezTo>
                      <a:pt x="5" y="20"/>
                      <a:pt x="0" y="15"/>
                      <a:pt x="0" y="10"/>
                    </a:cubicBezTo>
                    <a:cubicBezTo>
                      <a:pt x="0" y="4"/>
                      <a:pt x="5" y="0"/>
                      <a:pt x="10" y="0"/>
                    </a:cubicBezTo>
                    <a:lnTo>
                      <a:pt x="439" y="0"/>
                    </a:lnTo>
                    <a:cubicBezTo>
                      <a:pt x="444" y="0"/>
                      <a:pt x="449" y="4"/>
                      <a:pt x="449" y="10"/>
                    </a:cubicBezTo>
                    <a:cubicBezTo>
                      <a:pt x="449" y="15"/>
                      <a:pt x="444" y="20"/>
                      <a:pt x="439" y="2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543689">
                  <a:defRPr/>
                </a:pPr>
                <a:endParaRPr lang="zh-CN" altLang="en-US" sz="3201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80" name="Freeform 209"/>
              <p:cNvSpPr>
                <a:spLocks/>
              </p:cNvSpPr>
              <p:nvPr/>
            </p:nvSpPr>
            <p:spPr bwMode="auto">
              <a:xfrm>
                <a:off x="2852738" y="1182689"/>
                <a:ext cx="42863" cy="44450"/>
              </a:xfrm>
              <a:custGeom>
                <a:avLst/>
                <a:gdLst>
                  <a:gd name="T0" fmla="*/ 25 w 51"/>
                  <a:gd name="T1" fmla="*/ 52 h 52"/>
                  <a:gd name="T2" fmla="*/ 25 w 51"/>
                  <a:gd name="T3" fmla="*/ 52 h 52"/>
                  <a:gd name="T4" fmla="*/ 0 w 51"/>
                  <a:gd name="T5" fmla="*/ 26 h 52"/>
                  <a:gd name="T6" fmla="*/ 25 w 51"/>
                  <a:gd name="T7" fmla="*/ 0 h 52"/>
                  <a:gd name="T8" fmla="*/ 51 w 51"/>
                  <a:gd name="T9" fmla="*/ 26 h 52"/>
                  <a:gd name="T10" fmla="*/ 25 w 51"/>
                  <a:gd name="T11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1" h="52">
                    <a:moveTo>
                      <a:pt x="25" y="52"/>
                    </a:moveTo>
                    <a:lnTo>
                      <a:pt x="25" y="52"/>
                    </a:lnTo>
                    <a:cubicBezTo>
                      <a:pt x="11" y="52"/>
                      <a:pt x="0" y="40"/>
                      <a:pt x="0" y="26"/>
                    </a:cubicBezTo>
                    <a:cubicBezTo>
                      <a:pt x="0" y="12"/>
                      <a:pt x="11" y="0"/>
                      <a:pt x="25" y="0"/>
                    </a:cubicBezTo>
                    <a:cubicBezTo>
                      <a:pt x="39" y="0"/>
                      <a:pt x="51" y="12"/>
                      <a:pt x="51" y="26"/>
                    </a:cubicBezTo>
                    <a:cubicBezTo>
                      <a:pt x="51" y="40"/>
                      <a:pt x="39" y="52"/>
                      <a:pt x="25" y="52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543689">
                  <a:defRPr/>
                </a:pPr>
                <a:endParaRPr lang="zh-CN" altLang="en-US" sz="3201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81" name="Freeform 210"/>
              <p:cNvSpPr>
                <a:spLocks/>
              </p:cNvSpPr>
              <p:nvPr/>
            </p:nvSpPr>
            <p:spPr bwMode="auto">
              <a:xfrm>
                <a:off x="2919413" y="1182689"/>
                <a:ext cx="42863" cy="44450"/>
              </a:xfrm>
              <a:custGeom>
                <a:avLst/>
                <a:gdLst>
                  <a:gd name="T0" fmla="*/ 26 w 52"/>
                  <a:gd name="T1" fmla="*/ 52 h 52"/>
                  <a:gd name="T2" fmla="*/ 26 w 52"/>
                  <a:gd name="T3" fmla="*/ 52 h 52"/>
                  <a:gd name="T4" fmla="*/ 0 w 52"/>
                  <a:gd name="T5" fmla="*/ 26 h 52"/>
                  <a:gd name="T6" fmla="*/ 26 w 52"/>
                  <a:gd name="T7" fmla="*/ 0 h 52"/>
                  <a:gd name="T8" fmla="*/ 52 w 52"/>
                  <a:gd name="T9" fmla="*/ 26 h 52"/>
                  <a:gd name="T10" fmla="*/ 26 w 52"/>
                  <a:gd name="T11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" h="52">
                    <a:moveTo>
                      <a:pt x="26" y="52"/>
                    </a:moveTo>
                    <a:lnTo>
                      <a:pt x="26" y="52"/>
                    </a:lnTo>
                    <a:cubicBezTo>
                      <a:pt x="12" y="52"/>
                      <a:pt x="0" y="40"/>
                      <a:pt x="0" y="26"/>
                    </a:cubicBezTo>
                    <a:cubicBezTo>
                      <a:pt x="0" y="12"/>
                      <a:pt x="12" y="0"/>
                      <a:pt x="26" y="0"/>
                    </a:cubicBezTo>
                    <a:cubicBezTo>
                      <a:pt x="40" y="0"/>
                      <a:pt x="52" y="12"/>
                      <a:pt x="52" y="26"/>
                    </a:cubicBezTo>
                    <a:cubicBezTo>
                      <a:pt x="52" y="40"/>
                      <a:pt x="40" y="52"/>
                      <a:pt x="26" y="52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543689">
                  <a:defRPr/>
                </a:pPr>
                <a:endParaRPr lang="zh-CN" altLang="en-US" sz="3201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82" name="Freeform 211"/>
              <p:cNvSpPr>
                <a:spLocks/>
              </p:cNvSpPr>
              <p:nvPr/>
            </p:nvSpPr>
            <p:spPr bwMode="auto">
              <a:xfrm>
                <a:off x="2493963" y="1101726"/>
                <a:ext cx="7938" cy="107950"/>
              </a:xfrm>
              <a:custGeom>
                <a:avLst/>
                <a:gdLst>
                  <a:gd name="T0" fmla="*/ 5 w 10"/>
                  <a:gd name="T1" fmla="*/ 127 h 127"/>
                  <a:gd name="T2" fmla="*/ 5 w 10"/>
                  <a:gd name="T3" fmla="*/ 127 h 127"/>
                  <a:gd name="T4" fmla="*/ 0 w 10"/>
                  <a:gd name="T5" fmla="*/ 122 h 127"/>
                  <a:gd name="T6" fmla="*/ 0 w 10"/>
                  <a:gd name="T7" fmla="*/ 5 h 127"/>
                  <a:gd name="T8" fmla="*/ 5 w 10"/>
                  <a:gd name="T9" fmla="*/ 0 h 127"/>
                  <a:gd name="T10" fmla="*/ 10 w 10"/>
                  <a:gd name="T11" fmla="*/ 5 h 127"/>
                  <a:gd name="T12" fmla="*/ 10 w 10"/>
                  <a:gd name="T13" fmla="*/ 122 h 127"/>
                  <a:gd name="T14" fmla="*/ 5 w 10"/>
                  <a:gd name="T15" fmla="*/ 127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" h="127">
                    <a:moveTo>
                      <a:pt x="5" y="127"/>
                    </a:moveTo>
                    <a:lnTo>
                      <a:pt x="5" y="127"/>
                    </a:lnTo>
                    <a:cubicBezTo>
                      <a:pt x="2" y="127"/>
                      <a:pt x="0" y="125"/>
                      <a:pt x="0" y="122"/>
                    </a:cubicBezTo>
                    <a:lnTo>
                      <a:pt x="0" y="5"/>
                    </a:lnTo>
                    <a:cubicBezTo>
                      <a:pt x="0" y="2"/>
                      <a:pt x="2" y="0"/>
                      <a:pt x="5" y="0"/>
                    </a:cubicBezTo>
                    <a:cubicBezTo>
                      <a:pt x="7" y="0"/>
                      <a:pt x="10" y="2"/>
                      <a:pt x="10" y="5"/>
                    </a:cubicBezTo>
                    <a:lnTo>
                      <a:pt x="10" y="122"/>
                    </a:lnTo>
                    <a:cubicBezTo>
                      <a:pt x="10" y="125"/>
                      <a:pt x="7" y="127"/>
                      <a:pt x="5" y="127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543689">
                  <a:defRPr/>
                </a:pPr>
                <a:endParaRPr lang="zh-CN" altLang="en-US" sz="3201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83" name="Freeform 212"/>
              <p:cNvSpPr>
                <a:spLocks/>
              </p:cNvSpPr>
              <p:nvPr/>
            </p:nvSpPr>
            <p:spPr bwMode="auto">
              <a:xfrm>
                <a:off x="3044826" y="1101726"/>
                <a:ext cx="9525" cy="107950"/>
              </a:xfrm>
              <a:custGeom>
                <a:avLst/>
                <a:gdLst>
                  <a:gd name="T0" fmla="*/ 5 w 10"/>
                  <a:gd name="T1" fmla="*/ 127 h 127"/>
                  <a:gd name="T2" fmla="*/ 5 w 10"/>
                  <a:gd name="T3" fmla="*/ 127 h 127"/>
                  <a:gd name="T4" fmla="*/ 0 w 10"/>
                  <a:gd name="T5" fmla="*/ 122 h 127"/>
                  <a:gd name="T6" fmla="*/ 0 w 10"/>
                  <a:gd name="T7" fmla="*/ 5 h 127"/>
                  <a:gd name="T8" fmla="*/ 5 w 10"/>
                  <a:gd name="T9" fmla="*/ 0 h 127"/>
                  <a:gd name="T10" fmla="*/ 10 w 10"/>
                  <a:gd name="T11" fmla="*/ 5 h 127"/>
                  <a:gd name="T12" fmla="*/ 10 w 10"/>
                  <a:gd name="T13" fmla="*/ 122 h 127"/>
                  <a:gd name="T14" fmla="*/ 5 w 10"/>
                  <a:gd name="T15" fmla="*/ 127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" h="127">
                    <a:moveTo>
                      <a:pt x="5" y="127"/>
                    </a:moveTo>
                    <a:lnTo>
                      <a:pt x="5" y="127"/>
                    </a:lnTo>
                    <a:cubicBezTo>
                      <a:pt x="2" y="127"/>
                      <a:pt x="0" y="125"/>
                      <a:pt x="0" y="122"/>
                    </a:cubicBezTo>
                    <a:lnTo>
                      <a:pt x="0" y="5"/>
                    </a:lnTo>
                    <a:cubicBezTo>
                      <a:pt x="0" y="2"/>
                      <a:pt x="2" y="0"/>
                      <a:pt x="5" y="0"/>
                    </a:cubicBezTo>
                    <a:cubicBezTo>
                      <a:pt x="8" y="0"/>
                      <a:pt x="10" y="2"/>
                      <a:pt x="10" y="5"/>
                    </a:cubicBezTo>
                    <a:lnTo>
                      <a:pt x="10" y="122"/>
                    </a:lnTo>
                    <a:cubicBezTo>
                      <a:pt x="10" y="125"/>
                      <a:pt x="8" y="127"/>
                      <a:pt x="5" y="127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543689">
                  <a:defRPr/>
                </a:pPr>
                <a:endParaRPr lang="zh-CN" altLang="en-US" sz="3201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84" name="Freeform 213"/>
              <p:cNvSpPr>
                <a:spLocks/>
              </p:cNvSpPr>
              <p:nvPr/>
            </p:nvSpPr>
            <p:spPr bwMode="auto">
              <a:xfrm>
                <a:off x="2454276" y="1133476"/>
                <a:ext cx="47625" cy="9525"/>
              </a:xfrm>
              <a:custGeom>
                <a:avLst/>
                <a:gdLst>
                  <a:gd name="T0" fmla="*/ 52 w 57"/>
                  <a:gd name="T1" fmla="*/ 10 h 10"/>
                  <a:gd name="T2" fmla="*/ 52 w 57"/>
                  <a:gd name="T3" fmla="*/ 10 h 10"/>
                  <a:gd name="T4" fmla="*/ 5 w 57"/>
                  <a:gd name="T5" fmla="*/ 10 h 10"/>
                  <a:gd name="T6" fmla="*/ 0 w 57"/>
                  <a:gd name="T7" fmla="*/ 5 h 10"/>
                  <a:gd name="T8" fmla="*/ 5 w 57"/>
                  <a:gd name="T9" fmla="*/ 0 h 10"/>
                  <a:gd name="T10" fmla="*/ 52 w 57"/>
                  <a:gd name="T11" fmla="*/ 0 h 10"/>
                  <a:gd name="T12" fmla="*/ 57 w 57"/>
                  <a:gd name="T13" fmla="*/ 5 h 10"/>
                  <a:gd name="T14" fmla="*/ 52 w 57"/>
                  <a:gd name="T15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7" h="10">
                    <a:moveTo>
                      <a:pt x="52" y="10"/>
                    </a:moveTo>
                    <a:lnTo>
                      <a:pt x="52" y="10"/>
                    </a:lnTo>
                    <a:lnTo>
                      <a:pt x="5" y="10"/>
                    </a:lnTo>
                    <a:cubicBezTo>
                      <a:pt x="2" y="10"/>
                      <a:pt x="0" y="7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lnTo>
                      <a:pt x="52" y="0"/>
                    </a:lnTo>
                    <a:cubicBezTo>
                      <a:pt x="54" y="0"/>
                      <a:pt x="57" y="2"/>
                      <a:pt x="57" y="5"/>
                    </a:cubicBezTo>
                    <a:cubicBezTo>
                      <a:pt x="57" y="7"/>
                      <a:pt x="54" y="10"/>
                      <a:pt x="52" y="1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543689">
                  <a:defRPr/>
                </a:pPr>
                <a:endParaRPr lang="zh-CN" altLang="en-US" sz="3201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85" name="Freeform 214"/>
              <p:cNvSpPr>
                <a:spLocks/>
              </p:cNvSpPr>
              <p:nvPr/>
            </p:nvSpPr>
            <p:spPr bwMode="auto">
              <a:xfrm>
                <a:off x="2473326" y="1163639"/>
                <a:ext cx="14288" cy="14288"/>
              </a:xfrm>
              <a:custGeom>
                <a:avLst/>
                <a:gdLst>
                  <a:gd name="T0" fmla="*/ 16 w 16"/>
                  <a:gd name="T1" fmla="*/ 16 h 16"/>
                  <a:gd name="T2" fmla="*/ 16 w 16"/>
                  <a:gd name="T3" fmla="*/ 16 h 16"/>
                  <a:gd name="T4" fmla="*/ 0 w 16"/>
                  <a:gd name="T5" fmla="*/ 16 h 16"/>
                  <a:gd name="T6" fmla="*/ 0 w 16"/>
                  <a:gd name="T7" fmla="*/ 0 h 16"/>
                  <a:gd name="T8" fmla="*/ 16 w 16"/>
                  <a:gd name="T9" fmla="*/ 0 h 16"/>
                  <a:gd name="T10" fmla="*/ 16 w 16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" h="16">
                    <a:moveTo>
                      <a:pt x="16" y="16"/>
                    </a:moveTo>
                    <a:lnTo>
                      <a:pt x="16" y="16"/>
                    </a:lnTo>
                    <a:lnTo>
                      <a:pt x="0" y="16"/>
                    </a:lnTo>
                    <a:lnTo>
                      <a:pt x="0" y="0"/>
                    </a:lnTo>
                    <a:lnTo>
                      <a:pt x="16" y="0"/>
                    </a:lnTo>
                    <a:lnTo>
                      <a:pt x="16" y="16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543689">
                  <a:defRPr/>
                </a:pPr>
                <a:endParaRPr lang="zh-CN" altLang="en-US" sz="3201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86" name="Freeform 215"/>
              <p:cNvSpPr>
                <a:spLocks/>
              </p:cNvSpPr>
              <p:nvPr/>
            </p:nvSpPr>
            <p:spPr bwMode="auto">
              <a:xfrm>
                <a:off x="3046413" y="1133476"/>
                <a:ext cx="46038" cy="9525"/>
              </a:xfrm>
              <a:custGeom>
                <a:avLst/>
                <a:gdLst>
                  <a:gd name="T0" fmla="*/ 50 w 55"/>
                  <a:gd name="T1" fmla="*/ 10 h 10"/>
                  <a:gd name="T2" fmla="*/ 50 w 55"/>
                  <a:gd name="T3" fmla="*/ 10 h 10"/>
                  <a:gd name="T4" fmla="*/ 5 w 55"/>
                  <a:gd name="T5" fmla="*/ 10 h 10"/>
                  <a:gd name="T6" fmla="*/ 0 w 55"/>
                  <a:gd name="T7" fmla="*/ 5 h 10"/>
                  <a:gd name="T8" fmla="*/ 5 w 55"/>
                  <a:gd name="T9" fmla="*/ 0 h 10"/>
                  <a:gd name="T10" fmla="*/ 50 w 55"/>
                  <a:gd name="T11" fmla="*/ 0 h 10"/>
                  <a:gd name="T12" fmla="*/ 55 w 55"/>
                  <a:gd name="T13" fmla="*/ 5 h 10"/>
                  <a:gd name="T14" fmla="*/ 50 w 55"/>
                  <a:gd name="T15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0">
                    <a:moveTo>
                      <a:pt x="50" y="10"/>
                    </a:moveTo>
                    <a:lnTo>
                      <a:pt x="50" y="10"/>
                    </a:lnTo>
                    <a:lnTo>
                      <a:pt x="5" y="10"/>
                    </a:lnTo>
                    <a:cubicBezTo>
                      <a:pt x="2" y="10"/>
                      <a:pt x="0" y="7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lnTo>
                      <a:pt x="50" y="0"/>
                    </a:lnTo>
                    <a:cubicBezTo>
                      <a:pt x="53" y="0"/>
                      <a:pt x="55" y="2"/>
                      <a:pt x="55" y="5"/>
                    </a:cubicBezTo>
                    <a:cubicBezTo>
                      <a:pt x="55" y="7"/>
                      <a:pt x="53" y="10"/>
                      <a:pt x="50" y="1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543689">
                  <a:defRPr/>
                </a:pPr>
                <a:endParaRPr lang="zh-CN" altLang="en-US" sz="3201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87" name="Freeform 216"/>
              <p:cNvSpPr>
                <a:spLocks/>
              </p:cNvSpPr>
              <p:nvPr/>
            </p:nvSpPr>
            <p:spPr bwMode="auto">
              <a:xfrm>
                <a:off x="3062288" y="1163639"/>
                <a:ext cx="14288" cy="14288"/>
              </a:xfrm>
              <a:custGeom>
                <a:avLst/>
                <a:gdLst>
                  <a:gd name="T0" fmla="*/ 16 w 16"/>
                  <a:gd name="T1" fmla="*/ 16 h 16"/>
                  <a:gd name="T2" fmla="*/ 16 w 16"/>
                  <a:gd name="T3" fmla="*/ 16 h 16"/>
                  <a:gd name="T4" fmla="*/ 0 w 16"/>
                  <a:gd name="T5" fmla="*/ 16 h 16"/>
                  <a:gd name="T6" fmla="*/ 0 w 16"/>
                  <a:gd name="T7" fmla="*/ 0 h 16"/>
                  <a:gd name="T8" fmla="*/ 16 w 16"/>
                  <a:gd name="T9" fmla="*/ 0 h 16"/>
                  <a:gd name="T10" fmla="*/ 16 w 16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" h="16">
                    <a:moveTo>
                      <a:pt x="16" y="16"/>
                    </a:moveTo>
                    <a:lnTo>
                      <a:pt x="16" y="16"/>
                    </a:lnTo>
                    <a:lnTo>
                      <a:pt x="0" y="16"/>
                    </a:lnTo>
                    <a:lnTo>
                      <a:pt x="0" y="0"/>
                    </a:lnTo>
                    <a:lnTo>
                      <a:pt x="16" y="0"/>
                    </a:lnTo>
                    <a:lnTo>
                      <a:pt x="16" y="16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543689">
                  <a:defRPr/>
                </a:pPr>
                <a:endParaRPr lang="zh-CN" altLang="en-US" sz="3201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88" name="Freeform 217"/>
              <p:cNvSpPr>
                <a:spLocks/>
              </p:cNvSpPr>
              <p:nvPr/>
            </p:nvSpPr>
            <p:spPr bwMode="auto">
              <a:xfrm>
                <a:off x="2559051" y="1125539"/>
                <a:ext cx="65088" cy="19050"/>
              </a:xfrm>
              <a:custGeom>
                <a:avLst/>
                <a:gdLst>
                  <a:gd name="T0" fmla="*/ 78 w 78"/>
                  <a:gd name="T1" fmla="*/ 22 h 22"/>
                  <a:gd name="T2" fmla="*/ 78 w 78"/>
                  <a:gd name="T3" fmla="*/ 22 h 22"/>
                  <a:gd name="T4" fmla="*/ 0 w 78"/>
                  <a:gd name="T5" fmla="*/ 22 h 22"/>
                  <a:gd name="T6" fmla="*/ 0 w 78"/>
                  <a:gd name="T7" fmla="*/ 0 h 22"/>
                  <a:gd name="T8" fmla="*/ 62 w 78"/>
                  <a:gd name="T9" fmla="*/ 0 h 22"/>
                  <a:gd name="T10" fmla="*/ 78 w 78"/>
                  <a:gd name="T11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8" h="22">
                    <a:moveTo>
                      <a:pt x="78" y="22"/>
                    </a:moveTo>
                    <a:lnTo>
                      <a:pt x="78" y="22"/>
                    </a:lnTo>
                    <a:lnTo>
                      <a:pt x="0" y="22"/>
                    </a:lnTo>
                    <a:lnTo>
                      <a:pt x="0" y="0"/>
                    </a:lnTo>
                    <a:lnTo>
                      <a:pt x="62" y="0"/>
                    </a:lnTo>
                    <a:lnTo>
                      <a:pt x="78" y="22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543689">
                  <a:defRPr/>
                </a:pPr>
                <a:endParaRPr lang="zh-CN" altLang="en-US" sz="3201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89" name="Freeform 218"/>
              <p:cNvSpPr>
                <a:spLocks/>
              </p:cNvSpPr>
              <p:nvPr/>
            </p:nvSpPr>
            <p:spPr bwMode="auto">
              <a:xfrm>
                <a:off x="2619376" y="1130301"/>
                <a:ext cx="17463" cy="12700"/>
              </a:xfrm>
              <a:custGeom>
                <a:avLst/>
                <a:gdLst>
                  <a:gd name="T0" fmla="*/ 0 w 21"/>
                  <a:gd name="T1" fmla="*/ 0 h 15"/>
                  <a:gd name="T2" fmla="*/ 0 w 21"/>
                  <a:gd name="T3" fmla="*/ 0 h 15"/>
                  <a:gd name="T4" fmla="*/ 21 w 21"/>
                  <a:gd name="T5" fmla="*/ 0 h 15"/>
                  <a:gd name="T6" fmla="*/ 21 w 21"/>
                  <a:gd name="T7" fmla="*/ 15 h 15"/>
                  <a:gd name="T8" fmla="*/ 11 w 21"/>
                  <a:gd name="T9" fmla="*/ 15 h 15"/>
                  <a:gd name="T10" fmla="*/ 0 w 21"/>
                  <a:gd name="T11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1" h="15">
                    <a:moveTo>
                      <a:pt x="0" y="0"/>
                    </a:moveTo>
                    <a:lnTo>
                      <a:pt x="0" y="0"/>
                    </a:lnTo>
                    <a:lnTo>
                      <a:pt x="21" y="0"/>
                    </a:lnTo>
                    <a:lnTo>
                      <a:pt x="21" y="15"/>
                    </a:lnTo>
                    <a:lnTo>
                      <a:pt x="11" y="1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543689">
                  <a:defRPr/>
                </a:pPr>
                <a:endParaRPr lang="zh-CN" altLang="en-US" sz="3201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90" name="Freeform 219"/>
              <p:cNvSpPr>
                <a:spLocks/>
              </p:cNvSpPr>
              <p:nvPr/>
            </p:nvSpPr>
            <p:spPr bwMode="auto">
              <a:xfrm>
                <a:off x="2559051" y="1155701"/>
                <a:ext cx="65088" cy="19050"/>
              </a:xfrm>
              <a:custGeom>
                <a:avLst/>
                <a:gdLst>
                  <a:gd name="T0" fmla="*/ 78 w 78"/>
                  <a:gd name="T1" fmla="*/ 22 h 22"/>
                  <a:gd name="T2" fmla="*/ 78 w 78"/>
                  <a:gd name="T3" fmla="*/ 22 h 22"/>
                  <a:gd name="T4" fmla="*/ 0 w 78"/>
                  <a:gd name="T5" fmla="*/ 22 h 22"/>
                  <a:gd name="T6" fmla="*/ 0 w 78"/>
                  <a:gd name="T7" fmla="*/ 0 h 22"/>
                  <a:gd name="T8" fmla="*/ 62 w 78"/>
                  <a:gd name="T9" fmla="*/ 0 h 22"/>
                  <a:gd name="T10" fmla="*/ 78 w 78"/>
                  <a:gd name="T11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8" h="22">
                    <a:moveTo>
                      <a:pt x="78" y="22"/>
                    </a:moveTo>
                    <a:lnTo>
                      <a:pt x="78" y="22"/>
                    </a:lnTo>
                    <a:lnTo>
                      <a:pt x="0" y="22"/>
                    </a:lnTo>
                    <a:lnTo>
                      <a:pt x="0" y="0"/>
                    </a:lnTo>
                    <a:lnTo>
                      <a:pt x="62" y="0"/>
                    </a:lnTo>
                    <a:lnTo>
                      <a:pt x="78" y="22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543689">
                  <a:defRPr/>
                </a:pPr>
                <a:endParaRPr lang="zh-CN" altLang="en-US" sz="3201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91" name="Freeform 220"/>
              <p:cNvSpPr>
                <a:spLocks/>
              </p:cNvSpPr>
              <p:nvPr/>
            </p:nvSpPr>
            <p:spPr bwMode="auto">
              <a:xfrm>
                <a:off x="2619376" y="1158876"/>
                <a:ext cx="17463" cy="12700"/>
              </a:xfrm>
              <a:custGeom>
                <a:avLst/>
                <a:gdLst>
                  <a:gd name="T0" fmla="*/ 0 w 21"/>
                  <a:gd name="T1" fmla="*/ 0 h 15"/>
                  <a:gd name="T2" fmla="*/ 0 w 21"/>
                  <a:gd name="T3" fmla="*/ 0 h 15"/>
                  <a:gd name="T4" fmla="*/ 21 w 21"/>
                  <a:gd name="T5" fmla="*/ 0 h 15"/>
                  <a:gd name="T6" fmla="*/ 21 w 21"/>
                  <a:gd name="T7" fmla="*/ 15 h 15"/>
                  <a:gd name="T8" fmla="*/ 11 w 21"/>
                  <a:gd name="T9" fmla="*/ 15 h 15"/>
                  <a:gd name="T10" fmla="*/ 0 w 21"/>
                  <a:gd name="T11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1" h="15">
                    <a:moveTo>
                      <a:pt x="0" y="0"/>
                    </a:moveTo>
                    <a:lnTo>
                      <a:pt x="0" y="0"/>
                    </a:lnTo>
                    <a:lnTo>
                      <a:pt x="21" y="0"/>
                    </a:lnTo>
                    <a:lnTo>
                      <a:pt x="21" y="15"/>
                    </a:lnTo>
                    <a:lnTo>
                      <a:pt x="11" y="1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543689">
                  <a:defRPr/>
                </a:pPr>
                <a:endParaRPr lang="zh-CN" altLang="en-US" sz="3201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92" name="Freeform 221"/>
              <p:cNvSpPr>
                <a:spLocks/>
              </p:cNvSpPr>
              <p:nvPr/>
            </p:nvSpPr>
            <p:spPr bwMode="auto">
              <a:xfrm>
                <a:off x="2674938" y="1125539"/>
                <a:ext cx="66675" cy="19050"/>
              </a:xfrm>
              <a:custGeom>
                <a:avLst/>
                <a:gdLst>
                  <a:gd name="T0" fmla="*/ 79 w 79"/>
                  <a:gd name="T1" fmla="*/ 22 h 22"/>
                  <a:gd name="T2" fmla="*/ 79 w 79"/>
                  <a:gd name="T3" fmla="*/ 22 h 22"/>
                  <a:gd name="T4" fmla="*/ 0 w 79"/>
                  <a:gd name="T5" fmla="*/ 22 h 22"/>
                  <a:gd name="T6" fmla="*/ 0 w 79"/>
                  <a:gd name="T7" fmla="*/ 0 h 22"/>
                  <a:gd name="T8" fmla="*/ 63 w 79"/>
                  <a:gd name="T9" fmla="*/ 0 h 22"/>
                  <a:gd name="T10" fmla="*/ 79 w 79"/>
                  <a:gd name="T11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9" h="22">
                    <a:moveTo>
                      <a:pt x="79" y="22"/>
                    </a:moveTo>
                    <a:lnTo>
                      <a:pt x="79" y="22"/>
                    </a:lnTo>
                    <a:lnTo>
                      <a:pt x="0" y="22"/>
                    </a:lnTo>
                    <a:lnTo>
                      <a:pt x="0" y="0"/>
                    </a:lnTo>
                    <a:lnTo>
                      <a:pt x="63" y="0"/>
                    </a:lnTo>
                    <a:lnTo>
                      <a:pt x="79" y="22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543689">
                  <a:defRPr/>
                </a:pPr>
                <a:endParaRPr lang="zh-CN" altLang="en-US" sz="3201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93" name="Freeform 222"/>
              <p:cNvSpPr>
                <a:spLocks/>
              </p:cNvSpPr>
              <p:nvPr/>
            </p:nvSpPr>
            <p:spPr bwMode="auto">
              <a:xfrm>
                <a:off x="2735263" y="1130301"/>
                <a:ext cx="19050" cy="12700"/>
              </a:xfrm>
              <a:custGeom>
                <a:avLst/>
                <a:gdLst>
                  <a:gd name="T0" fmla="*/ 0 w 22"/>
                  <a:gd name="T1" fmla="*/ 0 h 15"/>
                  <a:gd name="T2" fmla="*/ 0 w 22"/>
                  <a:gd name="T3" fmla="*/ 0 h 15"/>
                  <a:gd name="T4" fmla="*/ 22 w 22"/>
                  <a:gd name="T5" fmla="*/ 0 h 15"/>
                  <a:gd name="T6" fmla="*/ 22 w 22"/>
                  <a:gd name="T7" fmla="*/ 15 h 15"/>
                  <a:gd name="T8" fmla="*/ 12 w 22"/>
                  <a:gd name="T9" fmla="*/ 15 h 15"/>
                  <a:gd name="T10" fmla="*/ 0 w 22"/>
                  <a:gd name="T11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5">
                    <a:moveTo>
                      <a:pt x="0" y="0"/>
                    </a:moveTo>
                    <a:lnTo>
                      <a:pt x="0" y="0"/>
                    </a:lnTo>
                    <a:lnTo>
                      <a:pt x="22" y="0"/>
                    </a:lnTo>
                    <a:lnTo>
                      <a:pt x="22" y="15"/>
                    </a:lnTo>
                    <a:lnTo>
                      <a:pt x="12" y="1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543689">
                  <a:defRPr/>
                </a:pPr>
                <a:endParaRPr lang="zh-CN" altLang="en-US" sz="3201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94" name="Freeform 223"/>
              <p:cNvSpPr>
                <a:spLocks/>
              </p:cNvSpPr>
              <p:nvPr/>
            </p:nvSpPr>
            <p:spPr bwMode="auto">
              <a:xfrm>
                <a:off x="2674938" y="1155701"/>
                <a:ext cx="66675" cy="19050"/>
              </a:xfrm>
              <a:custGeom>
                <a:avLst/>
                <a:gdLst>
                  <a:gd name="T0" fmla="*/ 79 w 79"/>
                  <a:gd name="T1" fmla="*/ 22 h 22"/>
                  <a:gd name="T2" fmla="*/ 79 w 79"/>
                  <a:gd name="T3" fmla="*/ 22 h 22"/>
                  <a:gd name="T4" fmla="*/ 0 w 79"/>
                  <a:gd name="T5" fmla="*/ 22 h 22"/>
                  <a:gd name="T6" fmla="*/ 0 w 79"/>
                  <a:gd name="T7" fmla="*/ 0 h 22"/>
                  <a:gd name="T8" fmla="*/ 63 w 79"/>
                  <a:gd name="T9" fmla="*/ 0 h 22"/>
                  <a:gd name="T10" fmla="*/ 79 w 79"/>
                  <a:gd name="T11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9" h="22">
                    <a:moveTo>
                      <a:pt x="79" y="22"/>
                    </a:moveTo>
                    <a:lnTo>
                      <a:pt x="79" y="22"/>
                    </a:lnTo>
                    <a:lnTo>
                      <a:pt x="0" y="22"/>
                    </a:lnTo>
                    <a:lnTo>
                      <a:pt x="0" y="0"/>
                    </a:lnTo>
                    <a:lnTo>
                      <a:pt x="63" y="0"/>
                    </a:lnTo>
                    <a:lnTo>
                      <a:pt x="79" y="22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543689">
                  <a:defRPr/>
                </a:pPr>
                <a:endParaRPr lang="zh-CN" altLang="en-US" sz="3201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95" name="Freeform 224"/>
              <p:cNvSpPr>
                <a:spLocks/>
              </p:cNvSpPr>
              <p:nvPr/>
            </p:nvSpPr>
            <p:spPr bwMode="auto">
              <a:xfrm>
                <a:off x="2735263" y="1158876"/>
                <a:ext cx="19050" cy="12700"/>
              </a:xfrm>
              <a:custGeom>
                <a:avLst/>
                <a:gdLst>
                  <a:gd name="T0" fmla="*/ 0 w 22"/>
                  <a:gd name="T1" fmla="*/ 0 h 15"/>
                  <a:gd name="T2" fmla="*/ 0 w 22"/>
                  <a:gd name="T3" fmla="*/ 0 h 15"/>
                  <a:gd name="T4" fmla="*/ 22 w 22"/>
                  <a:gd name="T5" fmla="*/ 0 h 15"/>
                  <a:gd name="T6" fmla="*/ 22 w 22"/>
                  <a:gd name="T7" fmla="*/ 15 h 15"/>
                  <a:gd name="T8" fmla="*/ 12 w 22"/>
                  <a:gd name="T9" fmla="*/ 15 h 15"/>
                  <a:gd name="T10" fmla="*/ 0 w 22"/>
                  <a:gd name="T11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5">
                    <a:moveTo>
                      <a:pt x="0" y="0"/>
                    </a:moveTo>
                    <a:lnTo>
                      <a:pt x="0" y="0"/>
                    </a:lnTo>
                    <a:lnTo>
                      <a:pt x="22" y="0"/>
                    </a:lnTo>
                    <a:lnTo>
                      <a:pt x="22" y="15"/>
                    </a:lnTo>
                    <a:lnTo>
                      <a:pt x="12" y="1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543689">
                  <a:defRPr/>
                </a:pPr>
                <a:endParaRPr lang="zh-CN" altLang="en-US" sz="3201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96" name="Freeform 226"/>
              <p:cNvSpPr>
                <a:spLocks/>
              </p:cNvSpPr>
              <p:nvPr/>
            </p:nvSpPr>
            <p:spPr bwMode="auto">
              <a:xfrm>
                <a:off x="2794001" y="1125538"/>
                <a:ext cx="66675" cy="19050"/>
              </a:xfrm>
              <a:custGeom>
                <a:avLst/>
                <a:gdLst>
                  <a:gd name="T0" fmla="*/ 78 w 78"/>
                  <a:gd name="T1" fmla="*/ 22 h 22"/>
                  <a:gd name="T2" fmla="*/ 78 w 78"/>
                  <a:gd name="T3" fmla="*/ 22 h 22"/>
                  <a:gd name="T4" fmla="*/ 0 w 78"/>
                  <a:gd name="T5" fmla="*/ 22 h 22"/>
                  <a:gd name="T6" fmla="*/ 0 w 78"/>
                  <a:gd name="T7" fmla="*/ 0 h 22"/>
                  <a:gd name="T8" fmla="*/ 62 w 78"/>
                  <a:gd name="T9" fmla="*/ 0 h 22"/>
                  <a:gd name="T10" fmla="*/ 78 w 78"/>
                  <a:gd name="T11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8" h="22">
                    <a:moveTo>
                      <a:pt x="78" y="22"/>
                    </a:moveTo>
                    <a:lnTo>
                      <a:pt x="78" y="22"/>
                    </a:lnTo>
                    <a:lnTo>
                      <a:pt x="0" y="22"/>
                    </a:lnTo>
                    <a:lnTo>
                      <a:pt x="0" y="0"/>
                    </a:lnTo>
                    <a:lnTo>
                      <a:pt x="62" y="0"/>
                    </a:lnTo>
                    <a:lnTo>
                      <a:pt x="78" y="22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543689">
                  <a:defRPr/>
                </a:pPr>
                <a:endParaRPr lang="zh-CN" altLang="en-US" sz="3201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97" name="Freeform 227"/>
              <p:cNvSpPr>
                <a:spLocks/>
              </p:cNvSpPr>
              <p:nvPr/>
            </p:nvSpPr>
            <p:spPr bwMode="auto">
              <a:xfrm>
                <a:off x="2854326" y="1130301"/>
                <a:ext cx="19050" cy="12700"/>
              </a:xfrm>
              <a:custGeom>
                <a:avLst/>
                <a:gdLst>
                  <a:gd name="T0" fmla="*/ 0 w 21"/>
                  <a:gd name="T1" fmla="*/ 0 h 15"/>
                  <a:gd name="T2" fmla="*/ 0 w 21"/>
                  <a:gd name="T3" fmla="*/ 0 h 15"/>
                  <a:gd name="T4" fmla="*/ 21 w 21"/>
                  <a:gd name="T5" fmla="*/ 0 h 15"/>
                  <a:gd name="T6" fmla="*/ 21 w 21"/>
                  <a:gd name="T7" fmla="*/ 15 h 15"/>
                  <a:gd name="T8" fmla="*/ 11 w 21"/>
                  <a:gd name="T9" fmla="*/ 15 h 15"/>
                  <a:gd name="T10" fmla="*/ 0 w 21"/>
                  <a:gd name="T11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1" h="15">
                    <a:moveTo>
                      <a:pt x="0" y="0"/>
                    </a:moveTo>
                    <a:lnTo>
                      <a:pt x="0" y="0"/>
                    </a:lnTo>
                    <a:lnTo>
                      <a:pt x="21" y="0"/>
                    </a:lnTo>
                    <a:lnTo>
                      <a:pt x="21" y="15"/>
                    </a:lnTo>
                    <a:lnTo>
                      <a:pt x="11" y="1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543689">
                  <a:defRPr/>
                </a:pPr>
                <a:endParaRPr lang="zh-CN" altLang="en-US" sz="3201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98" name="Freeform 228"/>
              <p:cNvSpPr>
                <a:spLocks/>
              </p:cNvSpPr>
              <p:nvPr/>
            </p:nvSpPr>
            <p:spPr bwMode="auto">
              <a:xfrm>
                <a:off x="2794001" y="1155701"/>
                <a:ext cx="66675" cy="19050"/>
              </a:xfrm>
              <a:custGeom>
                <a:avLst/>
                <a:gdLst>
                  <a:gd name="T0" fmla="*/ 78 w 78"/>
                  <a:gd name="T1" fmla="*/ 22 h 22"/>
                  <a:gd name="T2" fmla="*/ 78 w 78"/>
                  <a:gd name="T3" fmla="*/ 22 h 22"/>
                  <a:gd name="T4" fmla="*/ 0 w 78"/>
                  <a:gd name="T5" fmla="*/ 22 h 22"/>
                  <a:gd name="T6" fmla="*/ 0 w 78"/>
                  <a:gd name="T7" fmla="*/ 0 h 22"/>
                  <a:gd name="T8" fmla="*/ 62 w 78"/>
                  <a:gd name="T9" fmla="*/ 0 h 22"/>
                  <a:gd name="T10" fmla="*/ 78 w 78"/>
                  <a:gd name="T11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8" h="22">
                    <a:moveTo>
                      <a:pt x="78" y="22"/>
                    </a:moveTo>
                    <a:lnTo>
                      <a:pt x="78" y="22"/>
                    </a:lnTo>
                    <a:lnTo>
                      <a:pt x="0" y="22"/>
                    </a:lnTo>
                    <a:lnTo>
                      <a:pt x="0" y="0"/>
                    </a:lnTo>
                    <a:lnTo>
                      <a:pt x="62" y="0"/>
                    </a:lnTo>
                    <a:lnTo>
                      <a:pt x="78" y="22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543689">
                  <a:defRPr/>
                </a:pPr>
                <a:endParaRPr lang="zh-CN" altLang="en-US" sz="3201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99" name="Freeform 229"/>
              <p:cNvSpPr>
                <a:spLocks/>
              </p:cNvSpPr>
              <p:nvPr/>
            </p:nvSpPr>
            <p:spPr bwMode="auto">
              <a:xfrm>
                <a:off x="2854326" y="1158876"/>
                <a:ext cx="19050" cy="12700"/>
              </a:xfrm>
              <a:custGeom>
                <a:avLst/>
                <a:gdLst>
                  <a:gd name="T0" fmla="*/ 0 w 21"/>
                  <a:gd name="T1" fmla="*/ 0 h 15"/>
                  <a:gd name="T2" fmla="*/ 0 w 21"/>
                  <a:gd name="T3" fmla="*/ 0 h 15"/>
                  <a:gd name="T4" fmla="*/ 21 w 21"/>
                  <a:gd name="T5" fmla="*/ 0 h 15"/>
                  <a:gd name="T6" fmla="*/ 21 w 21"/>
                  <a:gd name="T7" fmla="*/ 15 h 15"/>
                  <a:gd name="T8" fmla="*/ 11 w 21"/>
                  <a:gd name="T9" fmla="*/ 15 h 15"/>
                  <a:gd name="T10" fmla="*/ 0 w 21"/>
                  <a:gd name="T11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1" h="15">
                    <a:moveTo>
                      <a:pt x="0" y="0"/>
                    </a:moveTo>
                    <a:lnTo>
                      <a:pt x="0" y="0"/>
                    </a:lnTo>
                    <a:lnTo>
                      <a:pt x="21" y="0"/>
                    </a:lnTo>
                    <a:lnTo>
                      <a:pt x="21" y="15"/>
                    </a:lnTo>
                    <a:lnTo>
                      <a:pt x="11" y="1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543689">
                  <a:defRPr/>
                </a:pPr>
                <a:endParaRPr lang="zh-CN" altLang="en-US" sz="3201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00" name="Freeform 230"/>
              <p:cNvSpPr>
                <a:spLocks/>
              </p:cNvSpPr>
              <p:nvPr/>
            </p:nvSpPr>
            <p:spPr bwMode="auto">
              <a:xfrm>
                <a:off x="2913063" y="1125538"/>
                <a:ext cx="66675" cy="19050"/>
              </a:xfrm>
              <a:custGeom>
                <a:avLst/>
                <a:gdLst>
                  <a:gd name="T0" fmla="*/ 78 w 78"/>
                  <a:gd name="T1" fmla="*/ 22 h 22"/>
                  <a:gd name="T2" fmla="*/ 78 w 78"/>
                  <a:gd name="T3" fmla="*/ 22 h 22"/>
                  <a:gd name="T4" fmla="*/ 0 w 78"/>
                  <a:gd name="T5" fmla="*/ 22 h 22"/>
                  <a:gd name="T6" fmla="*/ 0 w 78"/>
                  <a:gd name="T7" fmla="*/ 0 h 22"/>
                  <a:gd name="T8" fmla="*/ 62 w 78"/>
                  <a:gd name="T9" fmla="*/ 0 h 22"/>
                  <a:gd name="T10" fmla="*/ 78 w 78"/>
                  <a:gd name="T11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8" h="22">
                    <a:moveTo>
                      <a:pt x="78" y="22"/>
                    </a:moveTo>
                    <a:lnTo>
                      <a:pt x="78" y="22"/>
                    </a:lnTo>
                    <a:lnTo>
                      <a:pt x="0" y="22"/>
                    </a:lnTo>
                    <a:lnTo>
                      <a:pt x="0" y="0"/>
                    </a:lnTo>
                    <a:lnTo>
                      <a:pt x="62" y="0"/>
                    </a:lnTo>
                    <a:lnTo>
                      <a:pt x="78" y="22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543689">
                  <a:defRPr/>
                </a:pPr>
                <a:endParaRPr lang="zh-CN" altLang="en-US" sz="3201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01" name="Freeform 231"/>
              <p:cNvSpPr>
                <a:spLocks/>
              </p:cNvSpPr>
              <p:nvPr/>
            </p:nvSpPr>
            <p:spPr bwMode="auto">
              <a:xfrm>
                <a:off x="2973388" y="1130301"/>
                <a:ext cx="19050" cy="12700"/>
              </a:xfrm>
              <a:custGeom>
                <a:avLst/>
                <a:gdLst>
                  <a:gd name="T0" fmla="*/ 0 w 21"/>
                  <a:gd name="T1" fmla="*/ 0 h 15"/>
                  <a:gd name="T2" fmla="*/ 0 w 21"/>
                  <a:gd name="T3" fmla="*/ 0 h 15"/>
                  <a:gd name="T4" fmla="*/ 21 w 21"/>
                  <a:gd name="T5" fmla="*/ 0 h 15"/>
                  <a:gd name="T6" fmla="*/ 21 w 21"/>
                  <a:gd name="T7" fmla="*/ 15 h 15"/>
                  <a:gd name="T8" fmla="*/ 11 w 21"/>
                  <a:gd name="T9" fmla="*/ 15 h 15"/>
                  <a:gd name="T10" fmla="*/ 0 w 21"/>
                  <a:gd name="T11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1" h="15">
                    <a:moveTo>
                      <a:pt x="0" y="0"/>
                    </a:moveTo>
                    <a:lnTo>
                      <a:pt x="0" y="0"/>
                    </a:lnTo>
                    <a:lnTo>
                      <a:pt x="21" y="0"/>
                    </a:lnTo>
                    <a:lnTo>
                      <a:pt x="21" y="15"/>
                    </a:lnTo>
                    <a:lnTo>
                      <a:pt x="11" y="1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543689">
                  <a:defRPr/>
                </a:pPr>
                <a:endParaRPr lang="zh-CN" altLang="en-US" sz="3201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02" name="Freeform 232"/>
              <p:cNvSpPr>
                <a:spLocks/>
              </p:cNvSpPr>
              <p:nvPr/>
            </p:nvSpPr>
            <p:spPr bwMode="auto">
              <a:xfrm>
                <a:off x="2913063" y="1155701"/>
                <a:ext cx="66675" cy="19050"/>
              </a:xfrm>
              <a:custGeom>
                <a:avLst/>
                <a:gdLst>
                  <a:gd name="T0" fmla="*/ 78 w 78"/>
                  <a:gd name="T1" fmla="*/ 22 h 22"/>
                  <a:gd name="T2" fmla="*/ 78 w 78"/>
                  <a:gd name="T3" fmla="*/ 22 h 22"/>
                  <a:gd name="T4" fmla="*/ 0 w 78"/>
                  <a:gd name="T5" fmla="*/ 22 h 22"/>
                  <a:gd name="T6" fmla="*/ 0 w 78"/>
                  <a:gd name="T7" fmla="*/ 0 h 22"/>
                  <a:gd name="T8" fmla="*/ 62 w 78"/>
                  <a:gd name="T9" fmla="*/ 0 h 22"/>
                  <a:gd name="T10" fmla="*/ 78 w 78"/>
                  <a:gd name="T11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8" h="22">
                    <a:moveTo>
                      <a:pt x="78" y="22"/>
                    </a:moveTo>
                    <a:lnTo>
                      <a:pt x="78" y="22"/>
                    </a:lnTo>
                    <a:lnTo>
                      <a:pt x="0" y="22"/>
                    </a:lnTo>
                    <a:lnTo>
                      <a:pt x="0" y="0"/>
                    </a:lnTo>
                    <a:lnTo>
                      <a:pt x="62" y="0"/>
                    </a:lnTo>
                    <a:lnTo>
                      <a:pt x="78" y="22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543689">
                  <a:defRPr/>
                </a:pPr>
                <a:endParaRPr lang="zh-CN" altLang="en-US" sz="3201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03" name="Freeform 233"/>
              <p:cNvSpPr>
                <a:spLocks/>
              </p:cNvSpPr>
              <p:nvPr/>
            </p:nvSpPr>
            <p:spPr bwMode="auto">
              <a:xfrm>
                <a:off x="2973388" y="1158876"/>
                <a:ext cx="19050" cy="12700"/>
              </a:xfrm>
              <a:custGeom>
                <a:avLst/>
                <a:gdLst>
                  <a:gd name="T0" fmla="*/ 0 w 21"/>
                  <a:gd name="T1" fmla="*/ 0 h 15"/>
                  <a:gd name="T2" fmla="*/ 0 w 21"/>
                  <a:gd name="T3" fmla="*/ 0 h 15"/>
                  <a:gd name="T4" fmla="*/ 21 w 21"/>
                  <a:gd name="T5" fmla="*/ 0 h 15"/>
                  <a:gd name="T6" fmla="*/ 21 w 21"/>
                  <a:gd name="T7" fmla="*/ 15 h 15"/>
                  <a:gd name="T8" fmla="*/ 11 w 21"/>
                  <a:gd name="T9" fmla="*/ 15 h 15"/>
                  <a:gd name="T10" fmla="*/ 0 w 21"/>
                  <a:gd name="T11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1" h="15">
                    <a:moveTo>
                      <a:pt x="0" y="0"/>
                    </a:moveTo>
                    <a:lnTo>
                      <a:pt x="0" y="0"/>
                    </a:lnTo>
                    <a:lnTo>
                      <a:pt x="21" y="0"/>
                    </a:lnTo>
                    <a:lnTo>
                      <a:pt x="21" y="15"/>
                    </a:lnTo>
                    <a:lnTo>
                      <a:pt x="11" y="1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543689">
                  <a:defRPr/>
                </a:pPr>
                <a:endParaRPr lang="zh-CN" altLang="en-US" sz="3201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sp>
          <p:nvSpPr>
            <p:cNvPr id="74" name="文本框 73"/>
            <p:cNvSpPr txBox="1"/>
            <p:nvPr/>
          </p:nvSpPr>
          <p:spPr bwMode="auto">
            <a:xfrm>
              <a:off x="4818173" y="2720308"/>
              <a:ext cx="1894136" cy="24964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vert="horz" wrap="none" lIns="87802" tIns="43901" rIns="87802" bIns="43901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altLang="zh-CN" sz="1600" dirty="0">
                  <a:latin typeface="+mn-lt"/>
                  <a:ea typeface="+mn-ea"/>
                  <a:cs typeface="+mn-ea"/>
                  <a:sym typeface="+mn-lt"/>
                </a:rPr>
                <a:t>Files on local disk</a:t>
              </a:r>
              <a:endParaRPr lang="zh-CN" altLang="en-US" sz="16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104" name="组合 103"/>
          <p:cNvGrpSpPr/>
          <p:nvPr/>
        </p:nvGrpSpPr>
        <p:grpSpPr>
          <a:xfrm>
            <a:off x="5390934" y="3183675"/>
            <a:ext cx="348772" cy="472201"/>
            <a:chOff x="12787313" y="-376238"/>
            <a:chExt cx="488950" cy="661988"/>
          </a:xfrm>
          <a:solidFill>
            <a:srgbClr val="8B9DB1"/>
          </a:solidFill>
        </p:grpSpPr>
        <p:sp>
          <p:nvSpPr>
            <p:cNvPr id="105" name="Oval 31"/>
            <p:cNvSpPr>
              <a:spLocks noChangeArrowheads="1"/>
            </p:cNvSpPr>
            <p:nvPr/>
          </p:nvSpPr>
          <p:spPr bwMode="auto">
            <a:xfrm>
              <a:off x="12857163" y="-307975"/>
              <a:ext cx="44450" cy="444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6" name="Oval 32"/>
            <p:cNvSpPr>
              <a:spLocks noChangeArrowheads="1"/>
            </p:cNvSpPr>
            <p:nvPr/>
          </p:nvSpPr>
          <p:spPr bwMode="auto">
            <a:xfrm>
              <a:off x="13173076" y="-307975"/>
              <a:ext cx="46038" cy="444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7" name="Freeform 33"/>
            <p:cNvSpPr>
              <a:spLocks noEditPoints="1"/>
            </p:cNvSpPr>
            <p:nvPr/>
          </p:nvSpPr>
          <p:spPr bwMode="auto">
            <a:xfrm>
              <a:off x="12901613" y="-136525"/>
              <a:ext cx="260350" cy="188913"/>
            </a:xfrm>
            <a:custGeom>
              <a:avLst/>
              <a:gdLst>
                <a:gd name="T0" fmla="*/ 51 w 68"/>
                <a:gd name="T1" fmla="*/ 13 h 50"/>
                <a:gd name="T2" fmla="*/ 34 w 68"/>
                <a:gd name="T3" fmla="*/ 0 h 50"/>
                <a:gd name="T4" fmla="*/ 16 w 68"/>
                <a:gd name="T5" fmla="*/ 13 h 50"/>
                <a:gd name="T6" fmla="*/ 0 w 68"/>
                <a:gd name="T7" fmla="*/ 31 h 50"/>
                <a:gd name="T8" fmla="*/ 18 w 68"/>
                <a:gd name="T9" fmla="*/ 50 h 50"/>
                <a:gd name="T10" fmla="*/ 49 w 68"/>
                <a:gd name="T11" fmla="*/ 50 h 50"/>
                <a:gd name="T12" fmla="*/ 68 w 68"/>
                <a:gd name="T13" fmla="*/ 31 h 50"/>
                <a:gd name="T14" fmla="*/ 51 w 68"/>
                <a:gd name="T15" fmla="*/ 13 h 50"/>
                <a:gd name="T16" fmla="*/ 49 w 68"/>
                <a:gd name="T17" fmla="*/ 46 h 50"/>
                <a:gd name="T18" fmla="*/ 18 w 68"/>
                <a:gd name="T19" fmla="*/ 46 h 50"/>
                <a:gd name="T20" fmla="*/ 4 w 68"/>
                <a:gd name="T21" fmla="*/ 31 h 50"/>
                <a:gd name="T22" fmla="*/ 17 w 68"/>
                <a:gd name="T23" fmla="*/ 17 h 50"/>
                <a:gd name="T24" fmla="*/ 20 w 68"/>
                <a:gd name="T25" fmla="*/ 14 h 50"/>
                <a:gd name="T26" fmla="*/ 34 w 68"/>
                <a:gd name="T27" fmla="*/ 4 h 50"/>
                <a:gd name="T28" fmla="*/ 47 w 68"/>
                <a:gd name="T29" fmla="*/ 14 h 50"/>
                <a:gd name="T30" fmla="*/ 51 w 68"/>
                <a:gd name="T31" fmla="*/ 17 h 50"/>
                <a:gd name="T32" fmla="*/ 64 w 68"/>
                <a:gd name="T33" fmla="*/ 31 h 50"/>
                <a:gd name="T34" fmla="*/ 49 w 68"/>
                <a:gd name="T35" fmla="*/ 4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8" h="50">
                  <a:moveTo>
                    <a:pt x="51" y="13"/>
                  </a:moveTo>
                  <a:cubicBezTo>
                    <a:pt x="49" y="5"/>
                    <a:pt x="42" y="0"/>
                    <a:pt x="34" y="0"/>
                  </a:cubicBezTo>
                  <a:cubicBezTo>
                    <a:pt x="25" y="0"/>
                    <a:pt x="19" y="5"/>
                    <a:pt x="16" y="13"/>
                  </a:cubicBezTo>
                  <a:cubicBezTo>
                    <a:pt x="7" y="14"/>
                    <a:pt x="0" y="21"/>
                    <a:pt x="0" y="31"/>
                  </a:cubicBezTo>
                  <a:cubicBezTo>
                    <a:pt x="0" y="41"/>
                    <a:pt x="8" y="50"/>
                    <a:pt x="18" y="50"/>
                  </a:cubicBezTo>
                  <a:cubicBezTo>
                    <a:pt x="49" y="50"/>
                    <a:pt x="49" y="50"/>
                    <a:pt x="49" y="50"/>
                  </a:cubicBezTo>
                  <a:cubicBezTo>
                    <a:pt x="59" y="50"/>
                    <a:pt x="68" y="41"/>
                    <a:pt x="68" y="31"/>
                  </a:cubicBezTo>
                  <a:cubicBezTo>
                    <a:pt x="68" y="21"/>
                    <a:pt x="60" y="14"/>
                    <a:pt x="51" y="13"/>
                  </a:cubicBezTo>
                  <a:close/>
                  <a:moveTo>
                    <a:pt x="49" y="46"/>
                  </a:moveTo>
                  <a:cubicBezTo>
                    <a:pt x="18" y="46"/>
                    <a:pt x="18" y="46"/>
                    <a:pt x="18" y="46"/>
                  </a:cubicBezTo>
                  <a:cubicBezTo>
                    <a:pt x="10" y="46"/>
                    <a:pt x="4" y="39"/>
                    <a:pt x="4" y="31"/>
                  </a:cubicBezTo>
                  <a:cubicBezTo>
                    <a:pt x="4" y="24"/>
                    <a:pt x="9" y="17"/>
                    <a:pt x="17" y="17"/>
                  </a:cubicBezTo>
                  <a:cubicBezTo>
                    <a:pt x="18" y="16"/>
                    <a:pt x="19" y="15"/>
                    <a:pt x="20" y="14"/>
                  </a:cubicBezTo>
                  <a:cubicBezTo>
                    <a:pt x="22" y="8"/>
                    <a:pt x="27" y="4"/>
                    <a:pt x="34" y="4"/>
                  </a:cubicBezTo>
                  <a:cubicBezTo>
                    <a:pt x="40" y="4"/>
                    <a:pt x="45" y="8"/>
                    <a:pt x="47" y="14"/>
                  </a:cubicBezTo>
                  <a:cubicBezTo>
                    <a:pt x="48" y="15"/>
                    <a:pt x="49" y="16"/>
                    <a:pt x="51" y="17"/>
                  </a:cubicBezTo>
                  <a:cubicBezTo>
                    <a:pt x="58" y="17"/>
                    <a:pt x="64" y="24"/>
                    <a:pt x="64" y="31"/>
                  </a:cubicBezTo>
                  <a:cubicBezTo>
                    <a:pt x="64" y="39"/>
                    <a:pt x="57" y="46"/>
                    <a:pt x="49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8" name="Freeform 34"/>
            <p:cNvSpPr>
              <a:spLocks noEditPoints="1"/>
            </p:cNvSpPr>
            <p:nvPr/>
          </p:nvSpPr>
          <p:spPr bwMode="auto">
            <a:xfrm>
              <a:off x="12787313" y="-376238"/>
              <a:ext cx="488950" cy="661988"/>
            </a:xfrm>
            <a:custGeom>
              <a:avLst/>
              <a:gdLst>
                <a:gd name="T0" fmla="*/ 104 w 128"/>
                <a:gd name="T1" fmla="*/ 0 h 176"/>
                <a:gd name="T2" fmla="*/ 24 w 128"/>
                <a:gd name="T3" fmla="*/ 0 h 176"/>
                <a:gd name="T4" fmla="*/ 0 w 128"/>
                <a:gd name="T5" fmla="*/ 24 h 176"/>
                <a:gd name="T6" fmla="*/ 0 w 128"/>
                <a:gd name="T7" fmla="*/ 152 h 176"/>
                <a:gd name="T8" fmla="*/ 24 w 128"/>
                <a:gd name="T9" fmla="*/ 176 h 176"/>
                <a:gd name="T10" fmla="*/ 104 w 128"/>
                <a:gd name="T11" fmla="*/ 176 h 176"/>
                <a:gd name="T12" fmla="*/ 128 w 128"/>
                <a:gd name="T13" fmla="*/ 152 h 176"/>
                <a:gd name="T14" fmla="*/ 128 w 128"/>
                <a:gd name="T15" fmla="*/ 24 h 176"/>
                <a:gd name="T16" fmla="*/ 104 w 128"/>
                <a:gd name="T17" fmla="*/ 0 h 176"/>
                <a:gd name="T18" fmla="*/ 119 w 128"/>
                <a:gd name="T19" fmla="*/ 152 h 176"/>
                <a:gd name="T20" fmla="*/ 104 w 128"/>
                <a:gd name="T21" fmla="*/ 168 h 176"/>
                <a:gd name="T22" fmla="*/ 24 w 128"/>
                <a:gd name="T23" fmla="*/ 168 h 176"/>
                <a:gd name="T24" fmla="*/ 8 w 128"/>
                <a:gd name="T25" fmla="*/ 152 h 176"/>
                <a:gd name="T26" fmla="*/ 8 w 128"/>
                <a:gd name="T27" fmla="*/ 24 h 176"/>
                <a:gd name="T28" fmla="*/ 24 w 128"/>
                <a:gd name="T29" fmla="*/ 8 h 176"/>
                <a:gd name="T30" fmla="*/ 104 w 128"/>
                <a:gd name="T31" fmla="*/ 8 h 176"/>
                <a:gd name="T32" fmla="*/ 119 w 128"/>
                <a:gd name="T33" fmla="*/ 24 h 176"/>
                <a:gd name="T34" fmla="*/ 119 w 128"/>
                <a:gd name="T35" fmla="*/ 152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8" h="176">
                  <a:moveTo>
                    <a:pt x="104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0" y="0"/>
                    <a:pt x="0" y="11"/>
                    <a:pt x="0" y="24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65"/>
                    <a:pt x="10" y="176"/>
                    <a:pt x="24" y="176"/>
                  </a:cubicBezTo>
                  <a:cubicBezTo>
                    <a:pt x="104" y="176"/>
                    <a:pt x="104" y="176"/>
                    <a:pt x="104" y="176"/>
                  </a:cubicBezTo>
                  <a:cubicBezTo>
                    <a:pt x="117" y="176"/>
                    <a:pt x="128" y="165"/>
                    <a:pt x="128" y="152"/>
                  </a:cubicBezTo>
                  <a:cubicBezTo>
                    <a:pt x="128" y="24"/>
                    <a:pt x="128" y="24"/>
                    <a:pt x="128" y="24"/>
                  </a:cubicBezTo>
                  <a:cubicBezTo>
                    <a:pt x="128" y="11"/>
                    <a:pt x="117" y="0"/>
                    <a:pt x="104" y="0"/>
                  </a:cubicBezTo>
                  <a:close/>
                  <a:moveTo>
                    <a:pt x="119" y="152"/>
                  </a:moveTo>
                  <a:cubicBezTo>
                    <a:pt x="119" y="161"/>
                    <a:pt x="112" y="168"/>
                    <a:pt x="104" y="168"/>
                  </a:cubicBezTo>
                  <a:cubicBezTo>
                    <a:pt x="24" y="168"/>
                    <a:pt x="24" y="168"/>
                    <a:pt x="24" y="168"/>
                  </a:cubicBezTo>
                  <a:cubicBezTo>
                    <a:pt x="15" y="168"/>
                    <a:pt x="8" y="161"/>
                    <a:pt x="8" y="152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15"/>
                    <a:pt x="15" y="8"/>
                    <a:pt x="24" y="8"/>
                  </a:cubicBezTo>
                  <a:cubicBezTo>
                    <a:pt x="104" y="8"/>
                    <a:pt x="104" y="8"/>
                    <a:pt x="104" y="8"/>
                  </a:cubicBezTo>
                  <a:cubicBezTo>
                    <a:pt x="112" y="8"/>
                    <a:pt x="119" y="15"/>
                    <a:pt x="119" y="24"/>
                  </a:cubicBezTo>
                  <a:lnTo>
                    <a:pt x="119" y="1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34833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>
                <a:latin typeface="+mn-lt"/>
                <a:cs typeface="+mn-ea"/>
                <a:sym typeface="+mn-lt"/>
              </a:rPr>
              <a:t>OpenStack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镜像服务</a:t>
            </a:r>
            <a:r>
              <a:rPr lang="en-US" altLang="zh-CN" dirty="0" smtClean="0">
                <a:latin typeface="+mn-lt"/>
                <a:cs typeface="+mn-ea"/>
                <a:sym typeface="+mn-lt"/>
              </a:rPr>
              <a:t>Glance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简介</a:t>
            </a:r>
          </a:p>
          <a:p>
            <a:r>
              <a:rPr lang="en-US" altLang="zh-CN" dirty="0">
                <a:latin typeface="+mn-lt"/>
                <a:cs typeface="+mn-ea"/>
                <a:sym typeface="+mn-lt"/>
              </a:rPr>
              <a:t>Glance</a:t>
            </a:r>
            <a:r>
              <a:rPr lang="zh-CN" altLang="en-US" dirty="0">
                <a:latin typeface="+mn-lt"/>
                <a:cs typeface="+mn-ea"/>
                <a:sym typeface="+mn-lt"/>
              </a:rPr>
              <a:t>架构</a:t>
            </a:r>
          </a:p>
          <a:p>
            <a:r>
              <a:rPr lang="en-US" altLang="zh-CN" dirty="0" smtClean="0">
                <a:latin typeface="+mn-lt"/>
                <a:cs typeface="+mn-ea"/>
                <a:sym typeface="+mn-lt"/>
              </a:rPr>
              <a:t>Glance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工作原理和流程</a:t>
            </a:r>
            <a:endParaRPr lang="en-US" altLang="zh-CN" dirty="0" smtClean="0">
              <a:latin typeface="+mn-lt"/>
              <a:cs typeface="+mn-ea"/>
              <a:sym typeface="+mn-lt"/>
            </a:endParaRPr>
          </a:p>
          <a:p>
            <a:r>
              <a:rPr lang="en-US" altLang="zh-CN" b="1" dirty="0">
                <a:solidFill>
                  <a:schemeClr val="tx1"/>
                </a:solidFill>
                <a:latin typeface="+mn-lt"/>
                <a:cs typeface="+mn-ea"/>
                <a:sym typeface="+mn-lt"/>
              </a:rPr>
              <a:t>Glance</a:t>
            </a:r>
            <a:r>
              <a:rPr lang="zh-CN" altLang="en-US" b="1" dirty="0">
                <a:solidFill>
                  <a:schemeClr val="tx1"/>
                </a:solidFill>
                <a:latin typeface="+mn-lt"/>
                <a:cs typeface="+mn-ea"/>
                <a:sym typeface="+mn-lt"/>
              </a:rPr>
              <a:t>镜像制作</a:t>
            </a:r>
            <a:endParaRPr lang="en-US" altLang="zh-CN" b="1" dirty="0">
              <a:solidFill>
                <a:schemeClr val="tx1"/>
              </a:solidFill>
              <a:latin typeface="+mn-lt"/>
              <a:cs typeface="+mn-ea"/>
              <a:sym typeface="+mn-lt"/>
            </a:endParaRPr>
          </a:p>
          <a:p>
            <a:r>
              <a:rPr lang="en-US" altLang="zh-CN" dirty="0" smtClean="0">
                <a:latin typeface="+mn-lt"/>
                <a:cs typeface="+mn-ea"/>
                <a:sym typeface="+mn-lt"/>
              </a:rPr>
              <a:t>OpenStack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动手实验：</a:t>
            </a:r>
            <a:r>
              <a:rPr lang="en-US" altLang="zh-CN" dirty="0">
                <a:latin typeface="+mn-lt"/>
                <a:cs typeface="+mn-ea"/>
                <a:sym typeface="+mn-lt"/>
              </a:rPr>
              <a:t> Glance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操作</a:t>
            </a:r>
          </a:p>
          <a:p>
            <a:endParaRPr lang="zh-CN" altLang="en-US" dirty="0">
              <a:latin typeface="+mn-lt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93040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+mn-lt"/>
                <a:cs typeface="+mn-ea"/>
                <a:sym typeface="+mn-lt"/>
              </a:rPr>
              <a:t>Glance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镜像制作 </a:t>
            </a:r>
            <a:r>
              <a:rPr lang="en-US" altLang="zh-CN" dirty="0" smtClean="0">
                <a:latin typeface="+mn-lt"/>
                <a:cs typeface="+mn-ea"/>
                <a:sym typeface="+mn-lt"/>
              </a:rPr>
              <a:t>- 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直接下载镜像文件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>
                <a:latin typeface="+mn-lt"/>
                <a:cs typeface="+mn-ea"/>
                <a:sym typeface="+mn-lt"/>
              </a:rPr>
              <a:t>最简单的</a:t>
            </a:r>
            <a:r>
              <a:rPr lang="en-US" altLang="zh-CN" dirty="0" smtClean="0">
                <a:latin typeface="+mn-lt"/>
                <a:cs typeface="+mn-ea"/>
                <a:sym typeface="+mn-lt"/>
              </a:rPr>
              <a:t>Glance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镜像制作方法是下载系统供应商官方发布的</a:t>
            </a:r>
            <a:r>
              <a:rPr lang="en-US" altLang="zh-CN" dirty="0" smtClean="0">
                <a:latin typeface="+mn-lt"/>
                <a:cs typeface="+mn-ea"/>
                <a:sym typeface="+mn-lt"/>
              </a:rPr>
              <a:t>OpenStack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镜像文件。大多数镜像预安装了</a:t>
            </a:r>
            <a:r>
              <a:rPr lang="en-US" altLang="zh-CN" dirty="0" smtClean="0">
                <a:latin typeface="+mn-lt"/>
                <a:cs typeface="+mn-ea"/>
                <a:sym typeface="+mn-lt"/>
              </a:rPr>
              <a:t>cloud-</a:t>
            </a:r>
            <a:r>
              <a:rPr lang="en-US" altLang="zh-CN" dirty="0" err="1" smtClean="0">
                <a:latin typeface="+mn-lt"/>
                <a:cs typeface="+mn-ea"/>
                <a:sym typeface="+mn-lt"/>
              </a:rPr>
              <a:t>init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包，支持</a:t>
            </a:r>
            <a:r>
              <a:rPr lang="en-US" altLang="zh-CN" dirty="0" smtClean="0">
                <a:latin typeface="+mn-lt"/>
                <a:cs typeface="+mn-ea"/>
                <a:sym typeface="+mn-lt"/>
              </a:rPr>
              <a:t>SSH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密钥对登录和用户数据注入功能。</a:t>
            </a:r>
            <a:endParaRPr lang="en-US" altLang="zh-CN" dirty="0" smtClean="0">
              <a:latin typeface="+mn-lt"/>
              <a:cs typeface="+mn-ea"/>
              <a:sym typeface="+mn-lt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1887378" y="2348880"/>
            <a:ext cx="1582189" cy="949313"/>
          </a:xfrm>
          <a:prstGeom prst="roundRect">
            <a:avLst/>
          </a:prstGeom>
          <a:solidFill>
            <a:srgbClr val="15B0E8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1144" tIns="81144" rIns="81144" bIns="81144" numCol="1" spcCol="1270" anchor="ctr" anchorCtr="0">
            <a:noAutofit/>
          </a:bodyPr>
          <a:lstStyle/>
          <a:p>
            <a:pPr lvl="0" algn="ctr" defTabSz="6223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kern="1200" smtClean="0">
                <a:cs typeface="+mn-ea"/>
                <a:sym typeface="+mn-lt"/>
              </a:rPr>
              <a:t>CentOS</a:t>
            </a:r>
            <a:endParaRPr lang="zh-CN" sz="1400" kern="1200">
              <a:cs typeface="+mn-ea"/>
              <a:sym typeface="+mn-lt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5304906" y="2348880"/>
            <a:ext cx="1582189" cy="949313"/>
          </a:xfrm>
          <a:prstGeom prst="roundRect">
            <a:avLst/>
          </a:prstGeom>
          <a:solidFill>
            <a:srgbClr val="15B0E8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919168"/>
              <a:satOff val="-1278"/>
              <a:lumOff val="-490"/>
              <a:alphaOff val="0"/>
            </a:schemeClr>
          </a:fillRef>
          <a:effectRef idx="0">
            <a:schemeClr val="accent5">
              <a:hueOff val="-919168"/>
              <a:satOff val="-1278"/>
              <a:lumOff val="-49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1144" tIns="81144" rIns="81144" bIns="81144" numCol="1" spcCol="1270" anchor="ctr" anchorCtr="0">
            <a:noAutofit/>
          </a:bodyPr>
          <a:lstStyle/>
          <a:p>
            <a:pPr lvl="0" algn="ctr" defTabSz="6223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kern="1200" smtClean="0">
                <a:cs typeface="+mn-ea"/>
                <a:sym typeface="+mn-lt"/>
              </a:rPr>
              <a:t>CirrOS</a:t>
            </a:r>
            <a:endParaRPr lang="zh-CN" sz="1400" kern="1200">
              <a:cs typeface="+mn-ea"/>
              <a:sym typeface="+mn-lt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8722434" y="2348880"/>
            <a:ext cx="1582189" cy="949313"/>
          </a:xfrm>
          <a:prstGeom prst="roundRect">
            <a:avLst/>
          </a:prstGeom>
          <a:solidFill>
            <a:srgbClr val="15B0E8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1838336"/>
              <a:satOff val="-2557"/>
              <a:lumOff val="-981"/>
              <a:alphaOff val="0"/>
            </a:schemeClr>
          </a:fillRef>
          <a:effectRef idx="0">
            <a:schemeClr val="accent5">
              <a:hueOff val="-1838336"/>
              <a:satOff val="-2557"/>
              <a:lumOff val="-981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1144" tIns="81144" rIns="81144" bIns="81144" numCol="1" spcCol="1270" anchor="ctr" anchorCtr="0">
            <a:noAutofit/>
          </a:bodyPr>
          <a:lstStyle/>
          <a:p>
            <a:pPr lvl="0" algn="ctr" defTabSz="6223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kern="1200" smtClean="0">
                <a:cs typeface="+mn-ea"/>
                <a:sym typeface="+mn-lt"/>
              </a:rPr>
              <a:t>Debian</a:t>
            </a:r>
            <a:endParaRPr lang="zh-CN" sz="1400" kern="1200">
              <a:cs typeface="+mn-ea"/>
              <a:sym typeface="+mn-lt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1887378" y="3639946"/>
            <a:ext cx="1582189" cy="949313"/>
          </a:xfrm>
          <a:prstGeom prst="roundRect">
            <a:avLst/>
          </a:prstGeom>
          <a:solidFill>
            <a:srgbClr val="15B0E8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2757504"/>
              <a:satOff val="-3835"/>
              <a:lumOff val="-1471"/>
              <a:alphaOff val="0"/>
            </a:schemeClr>
          </a:fillRef>
          <a:effectRef idx="0">
            <a:schemeClr val="accent5">
              <a:hueOff val="-2757504"/>
              <a:satOff val="-3835"/>
              <a:lumOff val="-1471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1144" tIns="81144" rIns="81144" bIns="81144" numCol="1" spcCol="1270" anchor="ctr" anchorCtr="0">
            <a:noAutofit/>
          </a:bodyPr>
          <a:lstStyle/>
          <a:p>
            <a:pPr lvl="0" algn="ctr" defTabSz="6223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kern="1200" dirty="0" smtClean="0">
                <a:cs typeface="+mn-ea"/>
                <a:sym typeface="+mn-lt"/>
              </a:rPr>
              <a:t>Fedora</a:t>
            </a:r>
            <a:endParaRPr lang="zh-CN" sz="1400" kern="1200" dirty="0">
              <a:cs typeface="+mn-ea"/>
              <a:sym typeface="+mn-lt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5304906" y="3639946"/>
            <a:ext cx="1582189" cy="949313"/>
          </a:xfrm>
          <a:prstGeom prst="roundRect">
            <a:avLst/>
          </a:prstGeom>
          <a:solidFill>
            <a:srgbClr val="15B0E8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3676672"/>
              <a:satOff val="-5114"/>
              <a:lumOff val="-1961"/>
              <a:alphaOff val="0"/>
            </a:schemeClr>
          </a:fillRef>
          <a:effectRef idx="0">
            <a:schemeClr val="accent5">
              <a:hueOff val="-3676672"/>
              <a:satOff val="-5114"/>
              <a:lumOff val="-1961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1144" tIns="81144" rIns="81144" bIns="81144" numCol="1" spcCol="1270" anchor="ctr" anchorCtr="0">
            <a:noAutofit/>
          </a:bodyPr>
          <a:lstStyle/>
          <a:p>
            <a:pPr lvl="0" algn="ctr" defTabSz="6223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400" kern="1200" dirty="0" smtClean="0">
                <a:cs typeface="+mn-ea"/>
                <a:sym typeface="+mn-lt"/>
              </a:rPr>
              <a:t> Windows </a:t>
            </a:r>
            <a:endParaRPr lang="zh-CN" sz="1400" kern="1200" dirty="0">
              <a:cs typeface="+mn-ea"/>
              <a:sym typeface="+mn-lt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8722434" y="3639946"/>
            <a:ext cx="1582189" cy="949313"/>
          </a:xfrm>
          <a:prstGeom prst="roundRect">
            <a:avLst/>
          </a:prstGeom>
          <a:solidFill>
            <a:srgbClr val="15B0E8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4595840"/>
              <a:satOff val="-6392"/>
              <a:lumOff val="-2451"/>
              <a:alphaOff val="0"/>
            </a:schemeClr>
          </a:fillRef>
          <a:effectRef idx="0">
            <a:schemeClr val="accent5">
              <a:hueOff val="-4595840"/>
              <a:satOff val="-6392"/>
              <a:lumOff val="-2451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1144" tIns="81144" rIns="81144" bIns="81144" numCol="1" spcCol="1270" anchor="ctr" anchorCtr="0">
            <a:noAutofit/>
          </a:bodyPr>
          <a:lstStyle/>
          <a:p>
            <a:pPr lvl="0" algn="ctr" defTabSz="6223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kern="1200" dirty="0" smtClean="0">
                <a:cs typeface="+mn-ea"/>
                <a:sym typeface="+mn-lt"/>
              </a:rPr>
              <a:t>Ubuntu</a:t>
            </a:r>
            <a:endParaRPr lang="zh-CN" sz="1400" kern="1200" dirty="0">
              <a:cs typeface="+mn-ea"/>
              <a:sym typeface="+mn-lt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1887378" y="4931011"/>
            <a:ext cx="1582189" cy="949313"/>
          </a:xfrm>
          <a:prstGeom prst="roundRect">
            <a:avLst/>
          </a:prstGeom>
          <a:solidFill>
            <a:srgbClr val="15B0E8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5515009"/>
              <a:satOff val="-7671"/>
              <a:lumOff val="-2942"/>
              <a:alphaOff val="0"/>
            </a:schemeClr>
          </a:fillRef>
          <a:effectRef idx="0">
            <a:schemeClr val="accent5">
              <a:hueOff val="-5515009"/>
              <a:satOff val="-7671"/>
              <a:lumOff val="-2942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1144" tIns="81144" rIns="81144" bIns="81144" numCol="1" spcCol="1270" anchor="ctr" anchorCtr="0">
            <a:noAutofit/>
          </a:bodyPr>
          <a:lstStyle/>
          <a:p>
            <a:pPr lvl="0" algn="ctr" defTabSz="6223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kern="1200" smtClean="0">
                <a:cs typeface="+mn-ea"/>
                <a:sym typeface="+mn-lt"/>
              </a:rPr>
              <a:t>openSUSE</a:t>
            </a:r>
            <a:endParaRPr lang="zh-CN" sz="1400" kern="1200">
              <a:cs typeface="+mn-ea"/>
              <a:sym typeface="+mn-lt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5304906" y="4931011"/>
            <a:ext cx="1582189" cy="949313"/>
          </a:xfrm>
          <a:prstGeom prst="roundRect">
            <a:avLst/>
          </a:prstGeom>
          <a:solidFill>
            <a:srgbClr val="15B0E8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6434176"/>
              <a:satOff val="-8949"/>
              <a:lumOff val="-3432"/>
              <a:alphaOff val="0"/>
            </a:schemeClr>
          </a:fillRef>
          <a:effectRef idx="0">
            <a:schemeClr val="accent5">
              <a:hueOff val="-6434176"/>
              <a:satOff val="-8949"/>
              <a:lumOff val="-3432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1144" tIns="81144" rIns="81144" bIns="81144" numCol="1" spcCol="1270" anchor="ctr" anchorCtr="0">
            <a:noAutofit/>
          </a:bodyPr>
          <a:lstStyle/>
          <a:p>
            <a:pPr lvl="0" algn="ctr" defTabSz="6223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kern="1200" smtClean="0">
                <a:cs typeface="+mn-ea"/>
                <a:sym typeface="+mn-lt"/>
              </a:rPr>
              <a:t>SUSE Linux Enterprise</a:t>
            </a:r>
            <a:endParaRPr lang="zh-CN" sz="1400" kern="1200">
              <a:cs typeface="+mn-ea"/>
              <a:sym typeface="+mn-lt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8722434" y="4931011"/>
            <a:ext cx="1582189" cy="949313"/>
          </a:xfrm>
          <a:prstGeom prst="roundRect">
            <a:avLst/>
          </a:prstGeom>
          <a:solidFill>
            <a:srgbClr val="15B0E8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7353344"/>
              <a:satOff val="-10228"/>
              <a:lumOff val="-3922"/>
              <a:alphaOff val="0"/>
            </a:schemeClr>
          </a:fillRef>
          <a:effectRef idx="0">
            <a:schemeClr val="accent5">
              <a:hueOff val="-7353344"/>
              <a:satOff val="-10228"/>
              <a:lumOff val="-3922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1144" tIns="81144" rIns="81144" bIns="81144" numCol="1" spcCol="1270" anchor="ctr" anchorCtr="0">
            <a:noAutofit/>
          </a:bodyPr>
          <a:lstStyle/>
          <a:p>
            <a:pPr lvl="0" algn="ctr" defTabSz="6223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kern="1200" smtClean="0">
                <a:cs typeface="+mn-ea"/>
                <a:sym typeface="+mn-lt"/>
              </a:rPr>
              <a:t>Red Hat Enterprise Linux</a:t>
            </a:r>
            <a:endParaRPr lang="zh-CN" sz="1400" kern="120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70665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+mn-lt"/>
                <a:cs typeface="+mn-ea"/>
                <a:sym typeface="+mn-lt"/>
              </a:rPr>
              <a:t>Glance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镜像制作 </a:t>
            </a:r>
            <a:r>
              <a:rPr lang="en-US" altLang="zh-CN" dirty="0" smtClean="0">
                <a:latin typeface="+mn-lt"/>
                <a:cs typeface="+mn-ea"/>
                <a:sym typeface="+mn-lt"/>
              </a:rPr>
              <a:t>- 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手动制作镜像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>
                <a:latin typeface="+mn-lt"/>
                <a:cs typeface="+mn-ea"/>
                <a:sym typeface="+mn-lt"/>
              </a:rPr>
              <a:t>如果直接下载的镜像不符合要求，可以手动制作</a:t>
            </a:r>
            <a:r>
              <a:rPr lang="en-US" altLang="zh-CN" dirty="0" smtClean="0">
                <a:latin typeface="+mn-lt"/>
                <a:cs typeface="+mn-ea"/>
                <a:sym typeface="+mn-lt"/>
              </a:rPr>
              <a:t>Glance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镜像文件。</a:t>
            </a:r>
            <a:endParaRPr lang="en-US" altLang="zh-CN" dirty="0" smtClean="0">
              <a:latin typeface="+mn-lt"/>
              <a:cs typeface="+mn-ea"/>
              <a:sym typeface="+mn-lt"/>
            </a:endParaRPr>
          </a:p>
          <a:p>
            <a:r>
              <a:rPr lang="zh-CN" altLang="en-US" dirty="0" smtClean="0">
                <a:latin typeface="+mn-lt"/>
                <a:cs typeface="+mn-ea"/>
                <a:sym typeface="+mn-lt"/>
              </a:rPr>
              <a:t>以制作</a:t>
            </a:r>
            <a:r>
              <a:rPr lang="en-US" altLang="zh-CN" dirty="0" smtClean="0">
                <a:latin typeface="+mn-lt"/>
                <a:cs typeface="+mn-ea"/>
                <a:sym typeface="+mn-lt"/>
              </a:rPr>
              <a:t>Ubuntu 18.04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为例：</a:t>
            </a:r>
            <a:endParaRPr lang="en-US" altLang="zh-CN" dirty="0" smtClean="0">
              <a:latin typeface="+mn-lt"/>
              <a:cs typeface="+mn-ea"/>
              <a:sym typeface="+mn-lt"/>
            </a:endParaRPr>
          </a:p>
          <a:p>
            <a:pPr lvl="1"/>
            <a:r>
              <a:rPr lang="zh-CN" altLang="en-US" dirty="0" smtClean="0">
                <a:cs typeface="+mn-ea"/>
                <a:sym typeface="+mn-lt"/>
              </a:rPr>
              <a:t>使用</a:t>
            </a:r>
            <a:r>
              <a:rPr lang="en-US" altLang="zh-CN" dirty="0" err="1" smtClean="0">
                <a:cs typeface="+mn-ea"/>
                <a:sym typeface="+mn-lt"/>
              </a:rPr>
              <a:t>virt</a:t>
            </a:r>
            <a:r>
              <a:rPr lang="en-US" altLang="zh-CN" dirty="0" smtClean="0">
                <a:cs typeface="+mn-ea"/>
                <a:sym typeface="+mn-lt"/>
              </a:rPr>
              <a:t>-manager</a:t>
            </a:r>
            <a:r>
              <a:rPr lang="zh-CN" altLang="en-US" dirty="0" smtClean="0">
                <a:cs typeface="+mn-ea"/>
                <a:sym typeface="+mn-lt"/>
              </a:rPr>
              <a:t>创建一个</a:t>
            </a:r>
            <a:r>
              <a:rPr lang="en-US" altLang="zh-CN" dirty="0">
                <a:cs typeface="+mn-ea"/>
                <a:sym typeface="+mn-lt"/>
              </a:rPr>
              <a:t>Ubuntu </a:t>
            </a:r>
            <a:r>
              <a:rPr lang="en-US" altLang="zh-CN" dirty="0" smtClean="0">
                <a:cs typeface="+mn-ea"/>
                <a:sym typeface="+mn-lt"/>
              </a:rPr>
              <a:t>18.04</a:t>
            </a:r>
            <a:r>
              <a:rPr lang="zh-CN" altLang="en-US" dirty="0" smtClean="0">
                <a:cs typeface="+mn-ea"/>
                <a:sym typeface="+mn-lt"/>
              </a:rPr>
              <a:t>虚拟机并安装系统</a:t>
            </a:r>
            <a:endParaRPr lang="en-US" altLang="zh-CN" dirty="0" smtClean="0">
              <a:cs typeface="+mn-ea"/>
              <a:sym typeface="+mn-lt"/>
            </a:endParaRPr>
          </a:p>
          <a:p>
            <a:pPr lvl="1"/>
            <a:r>
              <a:rPr lang="zh-CN" altLang="en-US" dirty="0" smtClean="0">
                <a:cs typeface="+mn-ea"/>
                <a:sym typeface="+mn-lt"/>
              </a:rPr>
              <a:t>登录虚拟机并安装</a:t>
            </a:r>
            <a:r>
              <a:rPr lang="en-US" altLang="zh-CN" dirty="0" smtClean="0">
                <a:cs typeface="+mn-ea"/>
                <a:sym typeface="+mn-lt"/>
              </a:rPr>
              <a:t>cloud-</a:t>
            </a:r>
            <a:r>
              <a:rPr lang="en-US" altLang="zh-CN" dirty="0" err="1" smtClean="0">
                <a:cs typeface="+mn-ea"/>
                <a:sym typeface="+mn-lt"/>
              </a:rPr>
              <a:t>init</a:t>
            </a:r>
            <a:endParaRPr lang="en-US" altLang="zh-CN" dirty="0" smtClean="0">
              <a:cs typeface="+mn-ea"/>
              <a:sym typeface="+mn-lt"/>
            </a:endParaRPr>
          </a:p>
          <a:p>
            <a:pPr lvl="1"/>
            <a:r>
              <a:rPr lang="zh-CN" altLang="en-US" dirty="0" smtClean="0">
                <a:cs typeface="+mn-ea"/>
                <a:sym typeface="+mn-lt"/>
              </a:rPr>
              <a:t>虚拟机内部，停止虚拟机</a:t>
            </a:r>
            <a:endParaRPr lang="en-US" altLang="zh-CN" dirty="0" smtClean="0">
              <a:cs typeface="+mn-ea"/>
              <a:sym typeface="+mn-lt"/>
            </a:endParaRPr>
          </a:p>
          <a:p>
            <a:pPr lvl="1"/>
            <a:r>
              <a:rPr lang="zh-CN" altLang="en-US" dirty="0" smtClean="0">
                <a:cs typeface="+mn-ea"/>
                <a:sym typeface="+mn-lt"/>
              </a:rPr>
              <a:t>预清理虚拟机</a:t>
            </a:r>
            <a:endParaRPr lang="en-US" altLang="zh-CN" dirty="0" smtClean="0">
              <a:cs typeface="+mn-ea"/>
              <a:sym typeface="+mn-lt"/>
            </a:endParaRPr>
          </a:p>
          <a:p>
            <a:pPr lvl="1"/>
            <a:r>
              <a:rPr lang="zh-CN" altLang="en-US" dirty="0" smtClean="0">
                <a:cs typeface="+mn-ea"/>
                <a:sym typeface="+mn-lt"/>
              </a:rPr>
              <a:t>释放虚拟机定义</a:t>
            </a:r>
            <a:endParaRPr lang="en-US" altLang="zh-CN" dirty="0" smtClean="0">
              <a:cs typeface="+mn-ea"/>
              <a:sym typeface="+mn-lt"/>
            </a:endParaRPr>
          </a:p>
          <a:p>
            <a:pPr lvl="1"/>
            <a:r>
              <a:rPr lang="zh-CN" altLang="en-US" dirty="0" smtClean="0">
                <a:cs typeface="+mn-ea"/>
                <a:sym typeface="+mn-lt"/>
              </a:rPr>
              <a:t>制作镜像</a:t>
            </a:r>
            <a:endParaRPr lang="en-US" altLang="zh-CN" dirty="0" smtClean="0">
              <a:cs typeface="+mn-ea"/>
              <a:sym typeface="+mn-lt"/>
            </a:endParaRPr>
          </a:p>
          <a:p>
            <a:pPr lvl="1"/>
            <a:r>
              <a:rPr lang="zh-CN" altLang="en-US" dirty="0">
                <a:cs typeface="+mn-ea"/>
                <a:sym typeface="+mn-lt"/>
              </a:rPr>
              <a:t>上</a:t>
            </a:r>
            <a:r>
              <a:rPr lang="zh-CN" altLang="en-US" dirty="0" smtClean="0">
                <a:cs typeface="+mn-ea"/>
                <a:sym typeface="+mn-lt"/>
              </a:rPr>
              <a:t>传镜像</a:t>
            </a:r>
            <a:endParaRPr lang="en-US" altLang="zh-CN" dirty="0" smtClean="0">
              <a:cs typeface="+mn-ea"/>
              <a:sym typeface="+mn-lt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5735960" y="2943157"/>
            <a:ext cx="4176464" cy="358431"/>
          </a:xfrm>
          <a:prstGeom prst="rect">
            <a:avLst/>
          </a:prstGeom>
          <a:solidFill>
            <a:srgbClr val="595959"/>
          </a:solidFill>
          <a:extLst/>
        </p:spPr>
        <p:txBody>
          <a:bodyPr vert="horz" wrap="square" lIns="0" tIns="80645" rIns="0" bIns="0" rtlCol="0">
            <a:spAutoFit/>
          </a:bodyPr>
          <a:lstStyle/>
          <a:p>
            <a:pPr marL="85725" fontAlgn="auto">
              <a:spcBef>
                <a:spcPts val="635"/>
              </a:spcBef>
              <a:spcAft>
                <a:spcPts val="0"/>
              </a:spcAft>
            </a:pPr>
            <a:r>
              <a:rPr lang="en-US" altLang="zh-CN" sz="1800" dirty="0">
                <a:solidFill>
                  <a:srgbClr val="D9D1E9"/>
                </a:solidFill>
                <a:latin typeface="+mn-ea"/>
                <a:ea typeface="+mn-ea"/>
                <a:cs typeface="+mn-ea"/>
                <a:sym typeface="+mn-lt"/>
              </a:rPr>
              <a:t>$ </a:t>
            </a:r>
            <a:r>
              <a:rPr lang="en-US" altLang="zh-CN" sz="1800" dirty="0" err="1" smtClean="0">
                <a:solidFill>
                  <a:srgbClr val="D9D1E9"/>
                </a:solidFill>
                <a:latin typeface="+mn-ea"/>
                <a:ea typeface="+mn-ea"/>
                <a:cs typeface="+mn-ea"/>
                <a:sym typeface="+mn-lt"/>
              </a:rPr>
              <a:t>sudo</a:t>
            </a:r>
            <a:r>
              <a:rPr lang="en-US" altLang="zh-CN" sz="1800" dirty="0" smtClean="0">
                <a:solidFill>
                  <a:srgbClr val="D9D1E9"/>
                </a:solidFill>
                <a:latin typeface="+mn-ea"/>
                <a:ea typeface="+mn-ea"/>
                <a:cs typeface="+mn-ea"/>
                <a:sym typeface="+mn-lt"/>
              </a:rPr>
              <a:t> </a:t>
            </a:r>
            <a:r>
              <a:rPr lang="zh-CN" altLang="zh-CN" sz="1800" dirty="0" smtClean="0">
                <a:solidFill>
                  <a:srgbClr val="D9D1E9"/>
                </a:solidFill>
                <a:latin typeface="+mn-ea"/>
                <a:ea typeface="+mn-ea"/>
                <a:cs typeface="+mn-ea"/>
                <a:sym typeface="+mn-lt"/>
              </a:rPr>
              <a:t>apt </a:t>
            </a:r>
            <a:r>
              <a:rPr lang="zh-CN" altLang="zh-CN" sz="1800" dirty="0">
                <a:solidFill>
                  <a:srgbClr val="D9D1E9"/>
                </a:solidFill>
                <a:latin typeface="+mn-ea"/>
                <a:ea typeface="+mn-ea"/>
                <a:cs typeface="+mn-ea"/>
                <a:sym typeface="+mn-lt"/>
              </a:rPr>
              <a:t>install cloud-init 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5735960" y="3469131"/>
            <a:ext cx="4176464" cy="358431"/>
          </a:xfrm>
          <a:prstGeom prst="rect">
            <a:avLst/>
          </a:prstGeom>
          <a:solidFill>
            <a:srgbClr val="595959"/>
          </a:solidFill>
          <a:extLst/>
        </p:spPr>
        <p:txBody>
          <a:bodyPr vert="horz" wrap="square" lIns="0" tIns="80645" rIns="0" bIns="0" rtlCol="0">
            <a:spAutoFit/>
          </a:bodyPr>
          <a:lstStyle/>
          <a:p>
            <a:pPr marL="85725" fontAlgn="auto">
              <a:spcBef>
                <a:spcPts val="635"/>
              </a:spcBef>
              <a:spcAft>
                <a:spcPts val="0"/>
              </a:spcAft>
            </a:pPr>
            <a:r>
              <a:rPr lang="en-US" altLang="zh-CN" sz="1800" dirty="0">
                <a:solidFill>
                  <a:srgbClr val="D9D1E9"/>
                </a:solidFill>
                <a:latin typeface="+mn-lt"/>
                <a:ea typeface="+mn-ea"/>
                <a:cs typeface="+mn-ea"/>
                <a:sym typeface="+mn-lt"/>
              </a:rPr>
              <a:t>$ </a:t>
            </a:r>
            <a:r>
              <a:rPr lang="en-US" altLang="zh-CN" sz="1800" dirty="0" err="1" smtClean="0">
                <a:solidFill>
                  <a:srgbClr val="D9D1E9"/>
                </a:solidFill>
                <a:latin typeface="+mn-lt"/>
                <a:ea typeface="+mn-ea"/>
                <a:cs typeface="+mn-ea"/>
                <a:sym typeface="+mn-lt"/>
              </a:rPr>
              <a:t>sudo</a:t>
            </a:r>
            <a:r>
              <a:rPr lang="en-US" altLang="zh-CN" sz="1800" dirty="0" smtClean="0">
                <a:solidFill>
                  <a:srgbClr val="D9D1E9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zh-CN" altLang="zh-CN" sz="1800" dirty="0" smtClean="0">
                <a:solidFill>
                  <a:srgbClr val="D9D1E9"/>
                </a:solidFill>
                <a:latin typeface="+mn-lt"/>
                <a:ea typeface="+mn-ea"/>
                <a:cs typeface="+mn-ea"/>
                <a:sym typeface="+mn-lt"/>
              </a:rPr>
              <a:t>shutdown </a:t>
            </a:r>
            <a:r>
              <a:rPr lang="zh-CN" altLang="zh-CN" sz="1800" dirty="0">
                <a:solidFill>
                  <a:srgbClr val="D9D1E9"/>
                </a:solidFill>
                <a:latin typeface="+mn-lt"/>
                <a:ea typeface="+mn-ea"/>
                <a:cs typeface="+mn-ea"/>
                <a:sym typeface="+mn-lt"/>
              </a:rPr>
              <a:t>-h now 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5735960" y="3995105"/>
            <a:ext cx="4176464" cy="358431"/>
          </a:xfrm>
          <a:prstGeom prst="rect">
            <a:avLst/>
          </a:prstGeom>
          <a:solidFill>
            <a:srgbClr val="595959"/>
          </a:solidFill>
          <a:extLst/>
        </p:spPr>
        <p:txBody>
          <a:bodyPr vert="horz" wrap="square" lIns="0" tIns="80645" rIns="0" bIns="0" rtlCol="0">
            <a:spAutoFit/>
          </a:bodyPr>
          <a:lstStyle/>
          <a:p>
            <a:pPr marL="85725" fontAlgn="auto">
              <a:spcBef>
                <a:spcPts val="635"/>
              </a:spcBef>
              <a:spcAft>
                <a:spcPts val="0"/>
              </a:spcAft>
            </a:pPr>
            <a:r>
              <a:rPr lang="en-US" altLang="zh-CN" sz="1800" dirty="0">
                <a:solidFill>
                  <a:srgbClr val="D9D1E9"/>
                </a:solidFill>
                <a:latin typeface="+mn-lt"/>
                <a:ea typeface="+mn-ea"/>
                <a:cs typeface="+mn-ea"/>
                <a:sym typeface="+mn-lt"/>
              </a:rPr>
              <a:t>$ </a:t>
            </a:r>
            <a:r>
              <a:rPr lang="en-US" altLang="zh-CN" sz="1800" dirty="0" err="1" smtClean="0">
                <a:solidFill>
                  <a:srgbClr val="D9D1E9"/>
                </a:solidFill>
                <a:latin typeface="+mn-lt"/>
                <a:ea typeface="+mn-ea"/>
                <a:cs typeface="+mn-ea"/>
                <a:sym typeface="+mn-lt"/>
              </a:rPr>
              <a:t>sudo</a:t>
            </a:r>
            <a:r>
              <a:rPr lang="en-US" altLang="zh-CN" sz="1800" dirty="0" smtClean="0">
                <a:solidFill>
                  <a:srgbClr val="D9D1E9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zh-CN" altLang="zh-CN" sz="1800" dirty="0" smtClean="0">
                <a:solidFill>
                  <a:srgbClr val="D9D1E9"/>
                </a:solidFill>
                <a:latin typeface="+mn-lt"/>
                <a:ea typeface="+mn-ea"/>
                <a:cs typeface="+mn-ea"/>
                <a:sym typeface="+mn-lt"/>
              </a:rPr>
              <a:t>virt</a:t>
            </a:r>
            <a:r>
              <a:rPr lang="zh-CN" altLang="zh-CN" sz="1800" dirty="0">
                <a:solidFill>
                  <a:srgbClr val="D9D1E9"/>
                </a:solidFill>
                <a:latin typeface="+mn-lt"/>
                <a:ea typeface="+mn-ea"/>
                <a:cs typeface="+mn-ea"/>
                <a:sym typeface="+mn-lt"/>
              </a:rPr>
              <a:t>-sysprep -d </a:t>
            </a:r>
            <a:r>
              <a:rPr lang="en-US" altLang="zh-CN" sz="1800" dirty="0">
                <a:solidFill>
                  <a:srgbClr val="D9D1E9"/>
                </a:solidFill>
                <a:latin typeface="+mn-lt"/>
                <a:ea typeface="+mn-ea"/>
                <a:cs typeface="+mn-ea"/>
                <a:sym typeface="+mn-lt"/>
              </a:rPr>
              <a:t>VM_ID</a:t>
            </a:r>
            <a:r>
              <a:rPr lang="zh-CN" altLang="zh-CN" sz="1800" dirty="0">
                <a:solidFill>
                  <a:srgbClr val="D9D1E9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5735960" y="4521079"/>
            <a:ext cx="4176464" cy="358431"/>
          </a:xfrm>
          <a:prstGeom prst="rect">
            <a:avLst/>
          </a:prstGeom>
          <a:solidFill>
            <a:srgbClr val="595959"/>
          </a:solidFill>
          <a:extLst/>
        </p:spPr>
        <p:txBody>
          <a:bodyPr vert="horz" wrap="square" lIns="0" tIns="80645" rIns="0" bIns="0" rtlCol="0">
            <a:spAutoFit/>
          </a:bodyPr>
          <a:lstStyle/>
          <a:p>
            <a:pPr marL="85725" fontAlgn="auto">
              <a:spcBef>
                <a:spcPts val="635"/>
              </a:spcBef>
              <a:spcAft>
                <a:spcPts val="0"/>
              </a:spcAft>
            </a:pPr>
            <a:r>
              <a:rPr lang="en-US" altLang="zh-CN" sz="1800" dirty="0">
                <a:solidFill>
                  <a:srgbClr val="D9D1E9"/>
                </a:solidFill>
                <a:latin typeface="+mn-lt"/>
                <a:ea typeface="+mn-ea"/>
                <a:cs typeface="+mn-ea"/>
                <a:sym typeface="+mn-lt"/>
              </a:rPr>
              <a:t>$ </a:t>
            </a:r>
            <a:r>
              <a:rPr lang="zh-CN" altLang="zh-CN" sz="1800" dirty="0" smtClean="0">
                <a:solidFill>
                  <a:srgbClr val="D9D1E9"/>
                </a:solidFill>
                <a:latin typeface="+mn-lt"/>
                <a:ea typeface="+mn-ea"/>
                <a:cs typeface="+mn-ea"/>
                <a:sym typeface="+mn-lt"/>
              </a:rPr>
              <a:t>virsh </a:t>
            </a:r>
            <a:r>
              <a:rPr lang="zh-CN" altLang="zh-CN" sz="1800" dirty="0">
                <a:solidFill>
                  <a:srgbClr val="D9D1E9"/>
                </a:solidFill>
                <a:latin typeface="+mn-lt"/>
                <a:ea typeface="+mn-ea"/>
                <a:cs typeface="+mn-ea"/>
                <a:sym typeface="+mn-lt"/>
              </a:rPr>
              <a:t>undefine </a:t>
            </a:r>
            <a:r>
              <a:rPr lang="en-US" altLang="zh-CN" sz="1800" dirty="0">
                <a:solidFill>
                  <a:srgbClr val="D9D1E9"/>
                </a:solidFill>
                <a:latin typeface="+mn-lt"/>
                <a:ea typeface="+mn-ea"/>
                <a:cs typeface="+mn-ea"/>
                <a:sym typeface="+mn-lt"/>
              </a:rPr>
              <a:t>VM_ID</a:t>
            </a:r>
            <a:r>
              <a:rPr lang="zh-CN" altLang="zh-CN" sz="1800" dirty="0">
                <a:solidFill>
                  <a:srgbClr val="D9D1E9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</a:p>
        </p:txBody>
      </p:sp>
      <p:sp>
        <p:nvSpPr>
          <p:cNvPr id="8" name="矩形 7"/>
          <p:cNvSpPr/>
          <p:nvPr/>
        </p:nvSpPr>
        <p:spPr>
          <a:xfrm>
            <a:off x="5735960" y="5047053"/>
            <a:ext cx="4176464" cy="358431"/>
          </a:xfrm>
          <a:prstGeom prst="rect">
            <a:avLst/>
          </a:prstGeom>
          <a:solidFill>
            <a:srgbClr val="595959"/>
          </a:solidFill>
          <a:extLst/>
        </p:spPr>
        <p:txBody>
          <a:bodyPr vert="horz" wrap="square" lIns="0" tIns="80645" rIns="0" bIns="0" rtlCol="0">
            <a:spAutoFit/>
          </a:bodyPr>
          <a:lstStyle/>
          <a:p>
            <a:pPr marL="85725" fontAlgn="auto">
              <a:spcBef>
                <a:spcPts val="635"/>
              </a:spcBef>
              <a:spcAft>
                <a:spcPts val="0"/>
              </a:spcAft>
            </a:pPr>
            <a:r>
              <a:rPr lang="en-US" altLang="zh-CN" sz="1800" dirty="0">
                <a:solidFill>
                  <a:srgbClr val="D9D1E9"/>
                </a:solidFill>
                <a:latin typeface="+mn-lt"/>
                <a:ea typeface="+mn-ea"/>
                <a:cs typeface="+mn-ea"/>
                <a:sym typeface="+mn-lt"/>
              </a:rPr>
              <a:t>$ </a:t>
            </a:r>
            <a:r>
              <a:rPr lang="en-US" altLang="zh-CN" sz="1800" dirty="0" err="1">
                <a:solidFill>
                  <a:srgbClr val="D9D1E9"/>
                </a:solidFill>
                <a:latin typeface="+mn-lt"/>
                <a:ea typeface="+mn-ea"/>
                <a:cs typeface="+mn-ea"/>
                <a:sym typeface="+mn-lt"/>
              </a:rPr>
              <a:t>qemu-img</a:t>
            </a:r>
            <a:r>
              <a:rPr lang="en-US" altLang="zh-CN" sz="1800" dirty="0">
                <a:solidFill>
                  <a:srgbClr val="D9D1E9"/>
                </a:solidFill>
                <a:latin typeface="+mn-lt"/>
                <a:ea typeface="+mn-ea"/>
                <a:cs typeface="+mn-ea"/>
                <a:sym typeface="+mn-lt"/>
              </a:rPr>
              <a:t> create</a:t>
            </a:r>
            <a:endParaRPr lang="zh-CN" altLang="en-US" sz="1800" dirty="0">
              <a:solidFill>
                <a:srgbClr val="D9D1E9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735960" y="5573025"/>
            <a:ext cx="4176464" cy="358431"/>
          </a:xfrm>
          <a:prstGeom prst="rect">
            <a:avLst/>
          </a:prstGeom>
          <a:solidFill>
            <a:srgbClr val="595959"/>
          </a:solidFill>
          <a:extLst/>
        </p:spPr>
        <p:txBody>
          <a:bodyPr vert="horz" wrap="square" lIns="0" tIns="80645" rIns="0" bIns="0" rtlCol="0">
            <a:spAutoFit/>
          </a:bodyPr>
          <a:lstStyle/>
          <a:p>
            <a:pPr marL="85725" fontAlgn="auto">
              <a:spcBef>
                <a:spcPts val="635"/>
              </a:spcBef>
              <a:spcAft>
                <a:spcPts val="0"/>
              </a:spcAft>
            </a:pPr>
            <a:r>
              <a:rPr lang="en-US" altLang="zh-CN" sz="1800" dirty="0">
                <a:solidFill>
                  <a:srgbClr val="D9D1E9"/>
                </a:solidFill>
                <a:latin typeface="+mn-lt"/>
                <a:ea typeface="+mn-ea"/>
                <a:cs typeface="+mn-ea"/>
                <a:sym typeface="+mn-lt"/>
              </a:rPr>
              <a:t>$ </a:t>
            </a:r>
            <a:r>
              <a:rPr lang="en-US" altLang="zh-CN" sz="1800" dirty="0" err="1">
                <a:solidFill>
                  <a:srgbClr val="D9D1E9"/>
                </a:solidFill>
                <a:latin typeface="+mn-lt"/>
                <a:ea typeface="+mn-ea"/>
                <a:cs typeface="+mn-ea"/>
                <a:sym typeface="+mn-lt"/>
              </a:rPr>
              <a:t>openstack</a:t>
            </a:r>
            <a:r>
              <a:rPr lang="en-US" altLang="zh-CN" sz="1800" dirty="0">
                <a:solidFill>
                  <a:srgbClr val="D9D1E9"/>
                </a:solidFill>
                <a:latin typeface="+mn-lt"/>
                <a:ea typeface="+mn-ea"/>
                <a:cs typeface="+mn-ea"/>
                <a:sym typeface="+mn-lt"/>
              </a:rPr>
              <a:t> image create</a:t>
            </a:r>
            <a:endParaRPr lang="zh-CN" altLang="en-US" sz="1800" dirty="0">
              <a:solidFill>
                <a:srgbClr val="D9D1E9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75393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+mn-lt"/>
                <a:cs typeface="+mn-ea"/>
                <a:sym typeface="+mn-lt"/>
              </a:rPr>
              <a:t>Glance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镜像制作 </a:t>
            </a:r>
            <a:r>
              <a:rPr lang="en-US" altLang="zh-CN" dirty="0" smtClean="0">
                <a:latin typeface="+mn-lt"/>
                <a:cs typeface="+mn-ea"/>
                <a:sym typeface="+mn-lt"/>
              </a:rPr>
              <a:t>- 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常用工具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zh-CN" altLang="en-US" dirty="0" smtClean="0">
                <a:latin typeface="+mn-lt"/>
                <a:cs typeface="+mn-ea"/>
                <a:sym typeface="+mn-lt"/>
              </a:rPr>
              <a:t>镜像制作工具</a:t>
            </a:r>
          </a:p>
          <a:p>
            <a:pPr lvl="1"/>
            <a:r>
              <a:rPr lang="en-US" altLang="zh-CN" dirty="0" err="1" smtClean="0">
                <a:cs typeface="+mn-ea"/>
                <a:sym typeface="+mn-lt"/>
              </a:rPr>
              <a:t>Diskimage</a:t>
            </a:r>
            <a:r>
              <a:rPr lang="en-US" altLang="zh-CN" dirty="0" smtClean="0">
                <a:cs typeface="+mn-ea"/>
                <a:sym typeface="+mn-lt"/>
              </a:rPr>
              <a:t>-builder</a:t>
            </a:r>
          </a:p>
          <a:p>
            <a:pPr lvl="2"/>
            <a:r>
              <a:rPr lang="zh-CN" altLang="en-US" dirty="0" smtClean="0">
                <a:latin typeface="+mn-lt"/>
                <a:cs typeface="+mn-ea"/>
                <a:sym typeface="+mn-lt"/>
              </a:rPr>
              <a:t>自动化磁盘映像创建工具，可以制作</a:t>
            </a:r>
            <a:r>
              <a:rPr lang="en-US" altLang="zh-CN" dirty="0" smtClean="0">
                <a:latin typeface="+mn-lt"/>
                <a:cs typeface="+mn-ea"/>
                <a:sym typeface="+mn-lt"/>
              </a:rPr>
              <a:t>Fedora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，</a:t>
            </a:r>
            <a:r>
              <a:rPr lang="en-US" altLang="zh-CN" dirty="0" smtClean="0">
                <a:latin typeface="+mn-lt"/>
                <a:cs typeface="+mn-ea"/>
                <a:sym typeface="+mn-lt"/>
              </a:rPr>
              <a:t>Red Hat Enterprise Linux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，</a:t>
            </a:r>
            <a:r>
              <a:rPr lang="en-US" altLang="zh-CN" dirty="0" smtClean="0">
                <a:latin typeface="+mn-lt"/>
                <a:cs typeface="+mn-ea"/>
                <a:sym typeface="+mn-lt"/>
              </a:rPr>
              <a:t>Ubuntu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，</a:t>
            </a:r>
            <a:r>
              <a:rPr lang="en-US" altLang="zh-CN" dirty="0" err="1" smtClean="0">
                <a:latin typeface="+mn-lt"/>
                <a:cs typeface="+mn-ea"/>
                <a:sym typeface="+mn-lt"/>
              </a:rPr>
              <a:t>Debian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，</a:t>
            </a:r>
            <a:r>
              <a:rPr lang="en-US" altLang="zh-CN" dirty="0" smtClean="0">
                <a:latin typeface="+mn-lt"/>
                <a:cs typeface="+mn-ea"/>
                <a:sym typeface="+mn-lt"/>
              </a:rPr>
              <a:t>CentOS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和</a:t>
            </a:r>
            <a:r>
              <a:rPr lang="en-US" altLang="zh-CN" dirty="0" err="1" smtClean="0">
                <a:latin typeface="+mn-lt"/>
                <a:cs typeface="+mn-ea"/>
                <a:sym typeface="+mn-lt"/>
              </a:rPr>
              <a:t>openSUSE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镜像。</a:t>
            </a:r>
            <a:endParaRPr lang="en-US" altLang="zh-CN" dirty="0" smtClean="0">
              <a:latin typeface="+mn-lt"/>
              <a:cs typeface="+mn-ea"/>
              <a:sym typeface="+mn-lt"/>
            </a:endParaRPr>
          </a:p>
          <a:p>
            <a:pPr lvl="2"/>
            <a:r>
              <a:rPr lang="zh-CN" altLang="en-US" dirty="0" smtClean="0">
                <a:latin typeface="+mn-lt"/>
                <a:cs typeface="+mn-ea"/>
                <a:sym typeface="+mn-lt"/>
              </a:rPr>
              <a:t>示例：</a:t>
            </a:r>
            <a:endParaRPr lang="en-US" altLang="zh-CN" dirty="0" smtClean="0">
              <a:latin typeface="+mn-lt"/>
              <a:cs typeface="+mn-ea"/>
              <a:sym typeface="+mn-lt"/>
            </a:endParaRPr>
          </a:p>
          <a:p>
            <a:pPr lvl="1"/>
            <a:r>
              <a:rPr lang="en-US" altLang="zh-CN" dirty="0" smtClean="0">
                <a:cs typeface="+mn-ea"/>
                <a:sym typeface="+mn-lt"/>
              </a:rPr>
              <a:t>Packer</a:t>
            </a:r>
          </a:p>
          <a:p>
            <a:pPr lvl="2"/>
            <a:r>
              <a:rPr lang="zh-CN" altLang="en-US" dirty="0" smtClean="0">
                <a:latin typeface="+mn-lt"/>
                <a:cs typeface="+mn-ea"/>
                <a:sym typeface="+mn-lt"/>
              </a:rPr>
              <a:t>使用</a:t>
            </a:r>
            <a:r>
              <a:rPr lang="en-US" altLang="zh-CN" dirty="0" smtClean="0">
                <a:latin typeface="+mn-lt"/>
                <a:cs typeface="+mn-ea"/>
                <a:sym typeface="+mn-lt"/>
              </a:rPr>
              <a:t>Packer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制作的镜像，可以适配到不同云平台，适合使用多个云平台的用户。</a:t>
            </a:r>
            <a:endParaRPr lang="en-US" altLang="zh-CN" dirty="0" smtClean="0">
              <a:latin typeface="+mn-lt"/>
              <a:cs typeface="+mn-ea"/>
              <a:sym typeface="+mn-lt"/>
            </a:endParaRPr>
          </a:p>
          <a:p>
            <a:pPr lvl="1"/>
            <a:r>
              <a:rPr lang="en-US" altLang="zh-CN" dirty="0" err="1" smtClean="0">
                <a:cs typeface="+mn-ea"/>
                <a:sym typeface="+mn-lt"/>
              </a:rPr>
              <a:t>virt</a:t>
            </a:r>
            <a:r>
              <a:rPr lang="en-US" altLang="zh-CN" dirty="0" smtClean="0">
                <a:cs typeface="+mn-ea"/>
                <a:sym typeface="+mn-lt"/>
              </a:rPr>
              <a:t>-builder</a:t>
            </a:r>
          </a:p>
          <a:p>
            <a:pPr lvl="2"/>
            <a:r>
              <a:rPr lang="zh-CN" altLang="en-US" dirty="0" smtClean="0">
                <a:latin typeface="+mn-lt"/>
                <a:cs typeface="+mn-ea"/>
                <a:sym typeface="+mn-lt"/>
              </a:rPr>
              <a:t>快速创建新</a:t>
            </a:r>
            <a:r>
              <a:rPr lang="zh-CN" altLang="en-US" dirty="0">
                <a:latin typeface="+mn-lt"/>
                <a:cs typeface="+mn-ea"/>
                <a:sym typeface="+mn-lt"/>
              </a:rPr>
              <a:t>虚拟机的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工具，可以</a:t>
            </a:r>
            <a:r>
              <a:rPr lang="zh-CN" altLang="en-US" dirty="0">
                <a:latin typeface="+mn-lt"/>
                <a:cs typeface="+mn-ea"/>
                <a:sym typeface="+mn-lt"/>
              </a:rPr>
              <a:t>在几分钟或更短的时间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内创建各种</a:t>
            </a:r>
            <a:r>
              <a:rPr lang="zh-CN" altLang="en-US" dirty="0">
                <a:latin typeface="+mn-lt"/>
                <a:cs typeface="+mn-ea"/>
                <a:sym typeface="+mn-lt"/>
              </a:rPr>
              <a:t>用于本地或云用途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的虚拟机镜像。</a:t>
            </a:r>
            <a:endParaRPr lang="en-US" altLang="zh-CN" dirty="0" smtClean="0">
              <a:latin typeface="+mn-lt"/>
              <a:cs typeface="+mn-ea"/>
              <a:sym typeface="+mn-lt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2711624" y="3250589"/>
            <a:ext cx="4104456" cy="358431"/>
          </a:xfrm>
          <a:prstGeom prst="rect">
            <a:avLst/>
          </a:prstGeom>
          <a:solidFill>
            <a:srgbClr val="595959"/>
          </a:solidFill>
          <a:extLst/>
        </p:spPr>
        <p:txBody>
          <a:bodyPr vert="horz" wrap="square" lIns="0" tIns="80645" rIns="0" bIns="0" rtlCol="0">
            <a:spAutoFit/>
          </a:bodyPr>
          <a:lstStyle/>
          <a:p>
            <a:pPr marL="85725" fontAlgn="auto">
              <a:spcBef>
                <a:spcPts val="635"/>
              </a:spcBef>
              <a:spcAft>
                <a:spcPts val="0"/>
              </a:spcAft>
            </a:pPr>
            <a:r>
              <a:rPr lang="en-US" altLang="zh-CN" sz="1800" dirty="0">
                <a:solidFill>
                  <a:srgbClr val="D9D1E9"/>
                </a:solidFill>
                <a:latin typeface="+mn-lt"/>
                <a:ea typeface="+mn-ea"/>
                <a:cs typeface="+mn-ea"/>
                <a:sym typeface="+mn-lt"/>
              </a:rPr>
              <a:t>$ </a:t>
            </a:r>
            <a:r>
              <a:rPr lang="zh-CN" altLang="zh-CN" sz="1800" dirty="0" smtClean="0">
                <a:solidFill>
                  <a:srgbClr val="D9D1E9"/>
                </a:solidFill>
                <a:latin typeface="+mn-lt"/>
                <a:ea typeface="+mn-ea"/>
                <a:cs typeface="+mn-ea"/>
                <a:sym typeface="+mn-lt"/>
              </a:rPr>
              <a:t>disk</a:t>
            </a:r>
            <a:r>
              <a:rPr lang="zh-CN" altLang="zh-CN" sz="1800" dirty="0">
                <a:solidFill>
                  <a:srgbClr val="D9D1E9"/>
                </a:solidFill>
                <a:latin typeface="+mn-lt"/>
                <a:ea typeface="+mn-ea"/>
                <a:cs typeface="+mn-ea"/>
                <a:sym typeface="+mn-lt"/>
              </a:rPr>
              <a:t>-image-create ubuntu vm </a:t>
            </a:r>
          </a:p>
        </p:txBody>
      </p:sp>
    </p:spTree>
    <p:extLst>
      <p:ext uri="{BB962C8B-B14F-4D97-AF65-F5344CB8AC3E}">
        <p14:creationId xmlns:p14="http://schemas.microsoft.com/office/powerpoint/2010/main" val="1776087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 dirty="0" smtClean="0">
                <a:latin typeface="+mn-lt"/>
                <a:cs typeface="+mn-ea"/>
                <a:sym typeface="+mn-lt"/>
              </a:rPr>
              <a:t>Glance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镜像制作 </a:t>
            </a:r>
            <a:r>
              <a:rPr lang="en-US" altLang="zh-CN" dirty="0" smtClean="0">
                <a:latin typeface="+mn-lt"/>
                <a:cs typeface="+mn-ea"/>
                <a:sym typeface="+mn-lt"/>
              </a:rPr>
              <a:t>- 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镜像转换</a:t>
            </a:r>
            <a:endParaRPr lang="zh-CN" altLang="en-US" dirty="0">
              <a:latin typeface="+mn-lt"/>
              <a:cs typeface="+mn-ea"/>
              <a:sym typeface="+mn-lt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zh-CN" altLang="en-US" dirty="0">
                <a:latin typeface="+mn-lt"/>
                <a:cs typeface="+mn-ea"/>
                <a:sym typeface="+mn-lt"/>
              </a:rPr>
              <a:t>命令行</a:t>
            </a:r>
            <a:r>
              <a:rPr lang="en-US" altLang="zh-CN" dirty="0" err="1" smtClean="0">
                <a:latin typeface="+mn-lt"/>
                <a:cs typeface="+mn-ea"/>
                <a:sym typeface="+mn-lt"/>
              </a:rPr>
              <a:t>qemu-img</a:t>
            </a:r>
            <a:r>
              <a:rPr lang="en-US" altLang="zh-CN" dirty="0" smtClean="0">
                <a:latin typeface="+mn-lt"/>
                <a:cs typeface="+mn-ea"/>
                <a:sym typeface="+mn-lt"/>
              </a:rPr>
              <a:t> convert</a:t>
            </a:r>
          </a:p>
          <a:p>
            <a:pPr lvl="1"/>
            <a:endParaRPr lang="en-US" altLang="zh-CN" dirty="0" smtClean="0">
              <a:cs typeface="+mn-ea"/>
              <a:sym typeface="+mn-lt"/>
            </a:endParaRPr>
          </a:p>
          <a:p>
            <a:pPr lvl="1"/>
            <a:endParaRPr lang="en-US" altLang="zh-CN" dirty="0">
              <a:cs typeface="+mn-ea"/>
              <a:sym typeface="+mn-lt"/>
            </a:endParaRPr>
          </a:p>
          <a:p>
            <a:pPr lvl="1"/>
            <a:endParaRPr lang="en-US" altLang="zh-CN" dirty="0" smtClean="0">
              <a:cs typeface="+mn-ea"/>
              <a:sym typeface="+mn-lt"/>
            </a:endParaRPr>
          </a:p>
          <a:p>
            <a:pPr lvl="1"/>
            <a:endParaRPr lang="en-US" altLang="zh-CN" dirty="0">
              <a:cs typeface="+mn-ea"/>
              <a:sym typeface="+mn-lt"/>
            </a:endParaRPr>
          </a:p>
          <a:p>
            <a:pPr lvl="1"/>
            <a:endParaRPr lang="en-US" altLang="zh-CN" dirty="0" smtClean="0">
              <a:cs typeface="+mn-ea"/>
              <a:sym typeface="+mn-lt"/>
            </a:endParaRPr>
          </a:p>
          <a:p>
            <a:pPr lvl="1"/>
            <a:r>
              <a:rPr lang="zh-CN" altLang="en-US" dirty="0">
                <a:cs typeface="+mn-ea"/>
                <a:sym typeface="+mn-lt"/>
              </a:rPr>
              <a:t>示例：</a:t>
            </a:r>
            <a:r>
              <a:rPr lang="en-US" altLang="zh-CN" dirty="0">
                <a:cs typeface="+mn-ea"/>
                <a:sym typeface="+mn-lt"/>
              </a:rPr>
              <a:t>raw</a:t>
            </a:r>
            <a:r>
              <a:rPr lang="zh-CN" altLang="en-US" dirty="0">
                <a:cs typeface="+mn-ea"/>
                <a:sym typeface="+mn-lt"/>
              </a:rPr>
              <a:t>转换为</a:t>
            </a:r>
            <a:r>
              <a:rPr lang="en-US" altLang="zh-CN" dirty="0">
                <a:cs typeface="+mn-ea"/>
                <a:sym typeface="+mn-lt"/>
              </a:rPr>
              <a:t>qcow2</a:t>
            </a:r>
          </a:p>
          <a:p>
            <a:pPr lvl="1"/>
            <a:endParaRPr lang="en-US" altLang="zh-CN" dirty="0" smtClean="0">
              <a:cs typeface="+mn-ea"/>
              <a:sym typeface="+mn-lt"/>
            </a:endParaRPr>
          </a:p>
          <a:p>
            <a:r>
              <a:rPr lang="en-US" altLang="zh-CN" dirty="0" err="1" smtClean="0">
                <a:latin typeface="+mn-lt"/>
                <a:cs typeface="+mn-ea"/>
                <a:sym typeface="+mn-lt"/>
              </a:rPr>
              <a:t>VBoxManage</a:t>
            </a:r>
            <a:r>
              <a:rPr lang="en-US" altLang="zh-CN" dirty="0" smtClean="0">
                <a:latin typeface="+mn-lt"/>
                <a:cs typeface="+mn-ea"/>
                <a:sym typeface="+mn-lt"/>
              </a:rPr>
              <a:t>: VDI (</a:t>
            </a:r>
            <a:r>
              <a:rPr lang="en-US" altLang="zh-CN" dirty="0" err="1" smtClean="0">
                <a:latin typeface="+mn-lt"/>
                <a:cs typeface="+mn-ea"/>
                <a:sym typeface="+mn-lt"/>
              </a:rPr>
              <a:t>VirtualBox</a:t>
            </a:r>
            <a:r>
              <a:rPr lang="en-US" altLang="zh-CN" dirty="0" smtClean="0">
                <a:latin typeface="+mn-lt"/>
                <a:cs typeface="+mn-ea"/>
                <a:sym typeface="+mn-lt"/>
              </a:rPr>
              <a:t>)</a:t>
            </a:r>
            <a:r>
              <a:rPr lang="zh-CN" altLang="en-US" dirty="0">
                <a:latin typeface="+mn-lt"/>
                <a:cs typeface="+mn-ea"/>
                <a:sym typeface="+mn-lt"/>
              </a:rPr>
              <a:t>转换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为</a:t>
            </a:r>
            <a:r>
              <a:rPr lang="en-US" altLang="zh-CN" dirty="0" smtClean="0">
                <a:latin typeface="+mn-lt"/>
                <a:cs typeface="+mn-ea"/>
                <a:sym typeface="+mn-lt"/>
              </a:rPr>
              <a:t>RAW</a:t>
            </a:r>
            <a:endParaRPr lang="zh-CN" altLang="en-US" dirty="0" smtClean="0">
              <a:latin typeface="+mn-lt"/>
              <a:cs typeface="+mn-ea"/>
              <a:sym typeface="+mn-lt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2908647"/>
              </p:ext>
            </p:extLst>
          </p:nvPr>
        </p:nvGraphicFramePr>
        <p:xfrm>
          <a:off x="1594800" y="1769668"/>
          <a:ext cx="8661474" cy="26314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4924572"/>
                <a:gridCol w="3736902"/>
              </a:tblGrid>
              <a:tr h="19590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effectLst/>
                          <a:sym typeface="+mn-lt"/>
                        </a:rPr>
                        <a:t>镜像格式</a:t>
                      </a:r>
                      <a:endParaRPr lang="en-US" dirty="0">
                        <a:solidFill>
                          <a:srgbClr val="EDF2F7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50800" marR="50800" marT="50800" marB="50800" anchor="ctr">
                    <a:solidFill>
                      <a:srgbClr val="15B0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effectLst/>
                          <a:sym typeface="+mn-lt"/>
                        </a:rPr>
                        <a:t>qemu-img</a:t>
                      </a:r>
                      <a:r>
                        <a:rPr lang="zh-CN" altLang="en-US" dirty="0" smtClean="0">
                          <a:effectLst/>
                          <a:sym typeface="+mn-lt"/>
                        </a:rPr>
                        <a:t>参数</a:t>
                      </a:r>
                      <a:endParaRPr lang="en-US" dirty="0">
                        <a:solidFill>
                          <a:srgbClr val="EDF2F7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50800" marR="50800" marT="50800" marB="50800" anchor="ctr">
                    <a:solidFill>
                      <a:srgbClr val="15B0E8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sym typeface="+mn-lt"/>
                        </a:rPr>
                        <a:t>QCOW2 (KVM, Xen)</a:t>
                      </a:r>
                      <a:endParaRPr lang="en-US"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sym typeface="+mn-lt"/>
                        </a:rPr>
                        <a:t>qcow2</a:t>
                      </a:r>
                      <a:endParaRPr lang="en-US" dirty="0"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50800" marR="50800" marT="50800" marB="50800" anchor="ctr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sym typeface="+mn-lt"/>
                        </a:rPr>
                        <a:t>QED (KVM)</a:t>
                      </a:r>
                      <a:endParaRPr lang="en-US" dirty="0"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sym typeface="+mn-lt"/>
                        </a:rPr>
                        <a:t>qed</a:t>
                      </a:r>
                      <a:endParaRPr lang="en-US"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50800" marR="50800" marT="50800" marB="50800" anchor="ctr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effectLst/>
                          <a:sym typeface="+mn-lt"/>
                        </a:rPr>
                        <a:t>RAW</a:t>
                      </a:r>
                      <a:endParaRPr lang="en-US" dirty="0"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sym typeface="+mn-lt"/>
                        </a:rPr>
                        <a:t>raw</a:t>
                      </a:r>
                      <a:endParaRPr lang="en-US"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50800" marR="50800" marT="50800" marB="50800" anchor="ctr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sym typeface="+mn-lt"/>
                        </a:rPr>
                        <a:t>VDI (VirtualBox)</a:t>
                      </a:r>
                      <a:endParaRPr lang="en-US"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effectLst/>
                          <a:sym typeface="+mn-lt"/>
                        </a:rPr>
                        <a:t>vdi</a:t>
                      </a:r>
                      <a:endParaRPr lang="en-US" dirty="0"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50800" marR="50800" marT="50800" marB="50800" anchor="ctr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sym typeface="+mn-lt"/>
                        </a:rPr>
                        <a:t>VHD (Hyper-V)</a:t>
                      </a:r>
                      <a:endParaRPr lang="en-US"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sym typeface="+mn-lt"/>
                        </a:rPr>
                        <a:t>vpc</a:t>
                      </a:r>
                      <a:endParaRPr lang="en-US"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50800" marR="50800" marT="50800" marB="50800" anchor="ctr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sym typeface="+mn-lt"/>
                        </a:rPr>
                        <a:t>VMDK (VMware)</a:t>
                      </a:r>
                      <a:endParaRPr lang="en-US" dirty="0"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effectLst/>
                          <a:sym typeface="+mn-lt"/>
                        </a:rPr>
                        <a:t>vmdk</a:t>
                      </a:r>
                      <a:endParaRPr lang="en-US" dirty="0"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50800" marR="50800" marT="50800" marB="50800" anchor="ctr"/>
                </a:tc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594800" y="4977172"/>
            <a:ext cx="8661474" cy="358431"/>
          </a:xfrm>
          <a:prstGeom prst="rect">
            <a:avLst/>
          </a:prstGeom>
          <a:solidFill>
            <a:srgbClr val="595959"/>
          </a:solidFill>
          <a:extLst/>
        </p:spPr>
        <p:txBody>
          <a:bodyPr vert="horz" wrap="square" lIns="0" tIns="80645" rIns="0" bIns="0" rtlCol="0">
            <a:spAutoFit/>
          </a:bodyPr>
          <a:lstStyle/>
          <a:p>
            <a:pPr marL="85725" fontAlgn="auto">
              <a:spcBef>
                <a:spcPts val="635"/>
              </a:spcBef>
              <a:spcAft>
                <a:spcPts val="0"/>
              </a:spcAft>
            </a:pPr>
            <a:r>
              <a:rPr lang="en-US" altLang="zh-CN" sz="1800" dirty="0">
                <a:solidFill>
                  <a:srgbClr val="D9D1E9"/>
                </a:solidFill>
                <a:latin typeface="+mn-lt"/>
                <a:ea typeface="+mn-ea"/>
                <a:cs typeface="+mn-ea"/>
                <a:sym typeface="+mn-lt"/>
              </a:rPr>
              <a:t>$ </a:t>
            </a:r>
            <a:r>
              <a:rPr lang="zh-CN" altLang="zh-CN" sz="1800" dirty="0">
                <a:solidFill>
                  <a:srgbClr val="D9D1E9"/>
                </a:solidFill>
                <a:latin typeface="+mn-lt"/>
                <a:ea typeface="+mn-ea"/>
                <a:cs typeface="+mn-ea"/>
                <a:sym typeface="+mn-lt"/>
              </a:rPr>
              <a:t>qemu-img convert -f raw -O qcow2 image.img image.qcow2 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1594800" y="5985284"/>
            <a:ext cx="8661474" cy="358431"/>
          </a:xfrm>
          <a:prstGeom prst="rect">
            <a:avLst/>
          </a:prstGeom>
          <a:solidFill>
            <a:srgbClr val="595959"/>
          </a:solidFill>
          <a:extLst/>
        </p:spPr>
        <p:txBody>
          <a:bodyPr vert="horz" wrap="square" lIns="0" tIns="80645" rIns="0" bIns="0" rtlCol="0">
            <a:spAutoFit/>
          </a:bodyPr>
          <a:lstStyle/>
          <a:p>
            <a:pPr marL="85725" fontAlgn="auto">
              <a:spcBef>
                <a:spcPts val="635"/>
              </a:spcBef>
              <a:spcAft>
                <a:spcPts val="0"/>
              </a:spcAft>
            </a:pPr>
            <a:r>
              <a:rPr lang="zh-CN" altLang="zh-CN" sz="1800" dirty="0">
                <a:solidFill>
                  <a:srgbClr val="D9D1E9"/>
                </a:solidFill>
                <a:latin typeface="+mn-lt"/>
                <a:ea typeface="+mn-ea"/>
                <a:cs typeface="+mn-ea"/>
                <a:sym typeface="+mn-lt"/>
              </a:rPr>
              <a:t>$ VBoxManage clonehd </a:t>
            </a:r>
            <a:r>
              <a:rPr lang="zh-CN" altLang="zh-CN" sz="1800" dirty="0" smtClean="0">
                <a:solidFill>
                  <a:srgbClr val="D9D1E9"/>
                </a:solidFill>
                <a:latin typeface="+mn-lt"/>
                <a:ea typeface="+mn-ea"/>
                <a:cs typeface="+mn-ea"/>
                <a:sym typeface="+mn-lt"/>
              </a:rPr>
              <a:t>image</a:t>
            </a:r>
            <a:r>
              <a:rPr lang="zh-CN" altLang="zh-CN" sz="1800" dirty="0">
                <a:solidFill>
                  <a:srgbClr val="D9D1E9"/>
                </a:solidFill>
                <a:latin typeface="+mn-lt"/>
                <a:ea typeface="+mn-ea"/>
                <a:cs typeface="+mn-ea"/>
                <a:sym typeface="+mn-lt"/>
              </a:rPr>
              <a:t>.vdi image.img --format raw </a:t>
            </a:r>
          </a:p>
        </p:txBody>
      </p:sp>
    </p:spTree>
    <p:extLst>
      <p:ext uri="{BB962C8B-B14F-4D97-AF65-F5344CB8AC3E}">
        <p14:creationId xmlns:p14="http://schemas.microsoft.com/office/powerpoint/2010/main" val="2305732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>
                <a:latin typeface="+mn-lt"/>
                <a:cs typeface="+mn-ea"/>
                <a:sym typeface="+mn-lt"/>
              </a:rPr>
              <a:t>OpenStack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镜像服务</a:t>
            </a:r>
            <a:r>
              <a:rPr lang="en-US" altLang="zh-CN" dirty="0" smtClean="0">
                <a:latin typeface="+mn-lt"/>
                <a:cs typeface="+mn-ea"/>
                <a:sym typeface="+mn-lt"/>
              </a:rPr>
              <a:t>Glance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简介</a:t>
            </a:r>
          </a:p>
          <a:p>
            <a:r>
              <a:rPr lang="en-US" altLang="zh-CN" dirty="0">
                <a:latin typeface="+mn-lt"/>
                <a:cs typeface="+mn-ea"/>
                <a:sym typeface="+mn-lt"/>
              </a:rPr>
              <a:t>Glance</a:t>
            </a:r>
            <a:r>
              <a:rPr lang="zh-CN" altLang="en-US" dirty="0">
                <a:latin typeface="+mn-lt"/>
                <a:cs typeface="+mn-ea"/>
                <a:sym typeface="+mn-lt"/>
              </a:rPr>
              <a:t>架构</a:t>
            </a:r>
          </a:p>
          <a:p>
            <a:r>
              <a:rPr lang="en-US" altLang="zh-CN" dirty="0" smtClean="0">
                <a:latin typeface="+mn-lt"/>
                <a:cs typeface="+mn-ea"/>
                <a:sym typeface="+mn-lt"/>
              </a:rPr>
              <a:t>Glance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工作原理和流程</a:t>
            </a:r>
            <a:endParaRPr lang="en-US" altLang="zh-CN" dirty="0" smtClean="0">
              <a:latin typeface="+mn-lt"/>
              <a:cs typeface="+mn-ea"/>
              <a:sym typeface="+mn-lt"/>
            </a:endParaRPr>
          </a:p>
          <a:p>
            <a:r>
              <a:rPr lang="en-US" altLang="zh-CN" dirty="0" smtClean="0">
                <a:latin typeface="+mn-lt"/>
                <a:cs typeface="+mn-ea"/>
                <a:sym typeface="+mn-lt"/>
              </a:rPr>
              <a:t>Glance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镜像制作</a:t>
            </a:r>
            <a:endParaRPr lang="en-US" altLang="zh-CN" dirty="0" smtClean="0">
              <a:latin typeface="+mn-lt"/>
              <a:cs typeface="+mn-ea"/>
              <a:sym typeface="+mn-lt"/>
            </a:endParaRPr>
          </a:p>
          <a:p>
            <a:r>
              <a:rPr lang="en-US" altLang="zh-CN" b="1" dirty="0">
                <a:solidFill>
                  <a:schemeClr val="tx1"/>
                </a:solidFill>
                <a:latin typeface="+mn-lt"/>
                <a:cs typeface="+mn-ea"/>
                <a:sym typeface="+mn-lt"/>
              </a:rPr>
              <a:t>OpenStack</a:t>
            </a:r>
            <a:r>
              <a:rPr lang="zh-CN" altLang="en-US" b="1" dirty="0">
                <a:solidFill>
                  <a:schemeClr val="tx1"/>
                </a:solidFill>
                <a:latin typeface="+mn-lt"/>
                <a:cs typeface="+mn-ea"/>
                <a:sym typeface="+mn-lt"/>
              </a:rPr>
              <a:t>动手实验：</a:t>
            </a:r>
            <a:r>
              <a:rPr lang="en-US" altLang="zh-CN" b="1" dirty="0">
                <a:solidFill>
                  <a:schemeClr val="tx1"/>
                </a:solidFill>
                <a:latin typeface="+mn-lt"/>
                <a:cs typeface="+mn-ea"/>
                <a:sym typeface="+mn-lt"/>
              </a:rPr>
              <a:t> Glance</a:t>
            </a:r>
            <a:r>
              <a:rPr lang="zh-CN" altLang="en-US" b="1" dirty="0">
                <a:solidFill>
                  <a:schemeClr val="tx1"/>
                </a:solidFill>
                <a:latin typeface="+mn-lt"/>
                <a:cs typeface="+mn-ea"/>
                <a:sym typeface="+mn-lt"/>
              </a:rPr>
              <a:t>操作</a:t>
            </a:r>
          </a:p>
          <a:p>
            <a:endParaRPr lang="zh-CN" altLang="en-US" dirty="0">
              <a:latin typeface="+mn-lt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43010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n-lt"/>
                <a:cs typeface="+mn-ea"/>
                <a:sym typeface="+mn-lt"/>
              </a:rPr>
              <a:t>动手实验：</a:t>
            </a:r>
            <a:r>
              <a:rPr lang="en-US" altLang="zh-CN" dirty="0" smtClean="0">
                <a:latin typeface="+mn-lt"/>
                <a:cs typeface="+mn-ea"/>
                <a:sym typeface="+mn-lt"/>
              </a:rPr>
              <a:t>Glance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操作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zh-CN" altLang="en-US" dirty="0" smtClean="0">
                <a:latin typeface="+mn-lt"/>
                <a:cs typeface="+mn-ea"/>
                <a:sym typeface="+mn-lt"/>
              </a:rPr>
              <a:t>命令</a:t>
            </a:r>
            <a:r>
              <a:rPr lang="en-US" altLang="zh-CN" dirty="0" smtClean="0">
                <a:latin typeface="+mn-lt"/>
                <a:cs typeface="+mn-ea"/>
                <a:sym typeface="+mn-lt"/>
              </a:rPr>
              <a:t>help</a:t>
            </a:r>
          </a:p>
          <a:p>
            <a:pPr lvl="0"/>
            <a:r>
              <a:rPr lang="zh-CN" altLang="en-US" dirty="0" smtClean="0">
                <a:latin typeface="+mn-lt"/>
                <a:cs typeface="+mn-ea"/>
                <a:sym typeface="+mn-lt"/>
              </a:rPr>
              <a:t>下载</a:t>
            </a:r>
            <a:r>
              <a:rPr lang="en-US" altLang="zh-CN" dirty="0" err="1">
                <a:latin typeface="+mn-lt"/>
                <a:cs typeface="+mn-ea"/>
                <a:sym typeface="+mn-lt"/>
              </a:rPr>
              <a:t>C</a:t>
            </a:r>
            <a:r>
              <a:rPr lang="en-US" altLang="zh-CN" dirty="0" err="1" smtClean="0">
                <a:latin typeface="+mn-lt"/>
                <a:cs typeface="+mn-ea"/>
                <a:sym typeface="+mn-lt"/>
              </a:rPr>
              <a:t>irros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镜像</a:t>
            </a:r>
          </a:p>
          <a:p>
            <a:pPr lvl="0"/>
            <a:r>
              <a:rPr lang="zh-CN" altLang="en-US" dirty="0" smtClean="0">
                <a:latin typeface="+mn-lt"/>
                <a:cs typeface="+mn-ea"/>
                <a:sym typeface="+mn-lt"/>
              </a:rPr>
              <a:t>镜像创建</a:t>
            </a:r>
            <a:endParaRPr lang="en-US" altLang="zh-CN" dirty="0" smtClean="0">
              <a:latin typeface="+mn-lt"/>
              <a:cs typeface="+mn-ea"/>
              <a:sym typeface="+mn-lt"/>
            </a:endParaRPr>
          </a:p>
          <a:p>
            <a:pPr lvl="0"/>
            <a:r>
              <a:rPr lang="zh-CN" altLang="en-US" dirty="0">
                <a:latin typeface="+mn-lt"/>
                <a:cs typeface="+mn-ea"/>
                <a:sym typeface="+mn-lt"/>
              </a:rPr>
              <a:t>镜像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修改</a:t>
            </a:r>
            <a:endParaRPr lang="en-US" altLang="zh-CN" dirty="0" smtClean="0">
              <a:latin typeface="+mn-lt"/>
              <a:cs typeface="+mn-ea"/>
              <a:sym typeface="+mn-lt"/>
            </a:endParaRPr>
          </a:p>
          <a:p>
            <a:pPr lvl="0"/>
            <a:r>
              <a:rPr lang="zh-CN" altLang="en-US" dirty="0" smtClean="0">
                <a:latin typeface="+mn-lt"/>
                <a:cs typeface="+mn-ea"/>
                <a:sym typeface="+mn-lt"/>
              </a:rPr>
              <a:t>镜像注册</a:t>
            </a:r>
          </a:p>
          <a:p>
            <a:pPr lvl="0"/>
            <a:r>
              <a:rPr lang="zh-CN" altLang="en-US" dirty="0" smtClean="0">
                <a:latin typeface="+mn-lt"/>
                <a:cs typeface="+mn-ea"/>
                <a:sym typeface="+mn-lt"/>
              </a:rPr>
              <a:t>镜像共享</a:t>
            </a:r>
            <a:endParaRPr lang="en-US" altLang="zh-CN" dirty="0" smtClean="0">
              <a:latin typeface="+mn-lt"/>
              <a:cs typeface="+mn-ea"/>
              <a:sym typeface="+mn-lt"/>
            </a:endParaRPr>
          </a:p>
          <a:p>
            <a:pPr lvl="0"/>
            <a:r>
              <a:rPr lang="zh-CN" altLang="en-US" dirty="0" smtClean="0">
                <a:latin typeface="+mn-lt"/>
                <a:cs typeface="+mn-ea"/>
                <a:sym typeface="+mn-lt"/>
              </a:rPr>
              <a:t>镜像转换</a:t>
            </a:r>
            <a:endParaRPr lang="en-US" altLang="zh-CN" dirty="0" smtClean="0">
              <a:latin typeface="+mn-lt"/>
              <a:cs typeface="+mn-ea"/>
              <a:sym typeface="+mn-lt"/>
            </a:endParaRPr>
          </a:p>
          <a:p>
            <a:pPr lvl="0"/>
            <a:r>
              <a:rPr lang="zh-CN" altLang="en-US" dirty="0" smtClean="0">
                <a:latin typeface="+mn-lt"/>
                <a:cs typeface="+mn-ea"/>
                <a:sym typeface="+mn-lt"/>
              </a:rPr>
              <a:t>导出镜像</a:t>
            </a:r>
            <a:endParaRPr lang="en-US" altLang="zh-CN" dirty="0" smtClean="0">
              <a:latin typeface="+mn-lt"/>
              <a:cs typeface="+mn-ea"/>
              <a:sym typeface="+mn-lt"/>
            </a:endParaRPr>
          </a:p>
          <a:p>
            <a:pPr lvl="0"/>
            <a:r>
              <a:rPr lang="zh-CN" altLang="en-US" dirty="0" smtClean="0">
                <a:latin typeface="+mn-lt"/>
                <a:cs typeface="+mn-ea"/>
                <a:sym typeface="+mn-lt"/>
              </a:rPr>
              <a:t>镜像删除</a:t>
            </a:r>
          </a:p>
        </p:txBody>
      </p:sp>
    </p:spTree>
    <p:extLst>
      <p:ext uri="{BB962C8B-B14F-4D97-AF65-F5344CB8AC3E}">
        <p14:creationId xmlns:p14="http://schemas.microsoft.com/office/powerpoint/2010/main" val="2525804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>
                <a:latin typeface="+mn-lt"/>
                <a:cs typeface="+mn-ea"/>
                <a:sym typeface="+mn-lt"/>
              </a:rPr>
              <a:t>Glance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的主要作用是什么？</a:t>
            </a:r>
            <a:endParaRPr lang="en-US" altLang="zh-CN" dirty="0" smtClean="0">
              <a:latin typeface="+mn-lt"/>
              <a:cs typeface="+mn-ea"/>
              <a:sym typeface="+mn-lt"/>
            </a:endParaRPr>
          </a:p>
          <a:p>
            <a:r>
              <a:rPr lang="en-US" altLang="zh-CN" dirty="0" smtClean="0">
                <a:latin typeface="+mn-lt"/>
                <a:cs typeface="+mn-ea"/>
                <a:sym typeface="+mn-lt"/>
              </a:rPr>
              <a:t>Glance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中镜像是如何与实例交互的？</a:t>
            </a:r>
            <a:endParaRPr lang="en-US" altLang="zh-CN" dirty="0" smtClean="0">
              <a:latin typeface="+mn-lt"/>
              <a:cs typeface="+mn-ea"/>
              <a:sym typeface="+mn-lt"/>
            </a:endParaRPr>
          </a:p>
          <a:p>
            <a:r>
              <a:rPr lang="zh-CN" altLang="en-US" dirty="0" smtClean="0">
                <a:latin typeface="+mn-lt"/>
                <a:cs typeface="+mn-ea"/>
                <a:sym typeface="+mn-lt"/>
              </a:rPr>
              <a:t>如何制作</a:t>
            </a:r>
            <a:r>
              <a:rPr lang="en-US" altLang="zh-CN" dirty="0" smtClean="0">
                <a:latin typeface="+mn-lt"/>
                <a:cs typeface="+mn-ea"/>
                <a:sym typeface="+mn-lt"/>
              </a:rPr>
              <a:t>Glance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镜像，有哪些方法和常用工具？</a:t>
            </a:r>
            <a:endParaRPr lang="en-US" altLang="zh-CN" dirty="0" smtClean="0">
              <a:latin typeface="+mn-lt"/>
              <a:cs typeface="+mn-ea"/>
              <a:sym typeface="+mn-lt"/>
            </a:endParaRPr>
          </a:p>
          <a:p>
            <a:pPr marL="0" indent="0">
              <a:buNone/>
            </a:pPr>
            <a:r>
              <a:rPr lang="en-US" altLang="zh-CN" dirty="0" smtClean="0">
                <a:latin typeface="+mn-lt"/>
                <a:cs typeface="+mn-ea"/>
                <a:sym typeface="+mn-lt"/>
              </a:rPr>
              <a:t/>
            </a:r>
            <a:br>
              <a:rPr lang="en-US" altLang="zh-CN" dirty="0" smtClean="0">
                <a:latin typeface="+mn-lt"/>
                <a:cs typeface="+mn-ea"/>
                <a:sym typeface="+mn-lt"/>
              </a:rPr>
            </a:br>
            <a:endParaRPr lang="en-US" altLang="zh-CN" dirty="0" smtClean="0">
              <a:latin typeface="+mn-lt"/>
              <a:cs typeface="+mn-ea"/>
              <a:sym typeface="+mn-lt"/>
            </a:endParaRPr>
          </a:p>
          <a:p>
            <a:pPr lvl="1"/>
            <a:endParaRPr lang="en-US" altLang="zh-CN" dirty="0" smtClean="0">
              <a:cs typeface="+mn-ea"/>
              <a:sym typeface="+mn-lt"/>
            </a:endParaRPr>
          </a:p>
          <a:p>
            <a:pPr lvl="1"/>
            <a:endParaRPr lang="zh-CN" altLang="en-US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41266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>
                <a:latin typeface="+mn-lt"/>
                <a:cs typeface="+mn-ea"/>
                <a:sym typeface="+mn-lt"/>
              </a:rPr>
              <a:t>Glance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定义和作用</a:t>
            </a:r>
            <a:endParaRPr lang="zh-CN" altLang="en-US" dirty="0">
              <a:latin typeface="+mn-lt"/>
              <a:cs typeface="+mn-ea"/>
              <a:sym typeface="+mn-lt"/>
            </a:endParaRPr>
          </a:p>
          <a:p>
            <a:r>
              <a:rPr lang="en-US" altLang="zh-CN" dirty="0">
                <a:latin typeface="+mn-lt"/>
                <a:cs typeface="+mn-ea"/>
                <a:sym typeface="+mn-lt"/>
              </a:rPr>
              <a:t>Glance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架构和组件</a:t>
            </a:r>
            <a:endParaRPr lang="zh-CN" altLang="en-US" dirty="0">
              <a:latin typeface="+mn-lt"/>
              <a:cs typeface="+mn-ea"/>
              <a:sym typeface="+mn-lt"/>
            </a:endParaRPr>
          </a:p>
          <a:p>
            <a:r>
              <a:rPr lang="en-US" altLang="zh-CN" dirty="0">
                <a:latin typeface="+mn-lt"/>
                <a:cs typeface="+mn-ea"/>
                <a:sym typeface="+mn-lt"/>
              </a:rPr>
              <a:t>Glance</a:t>
            </a:r>
            <a:r>
              <a:rPr lang="zh-CN" altLang="en-US" dirty="0">
                <a:latin typeface="+mn-lt"/>
                <a:cs typeface="+mn-ea"/>
                <a:sym typeface="+mn-lt"/>
              </a:rPr>
              <a:t>工作原理和流程</a:t>
            </a:r>
          </a:p>
          <a:p>
            <a:r>
              <a:rPr lang="en-US" altLang="zh-CN" dirty="0">
                <a:latin typeface="+mn-lt"/>
                <a:cs typeface="+mn-ea"/>
                <a:sym typeface="+mn-lt"/>
              </a:rPr>
              <a:t>Glance</a:t>
            </a:r>
            <a:r>
              <a:rPr lang="zh-CN" altLang="en-US" dirty="0">
                <a:latin typeface="+mn-lt"/>
                <a:cs typeface="+mn-ea"/>
                <a:sym typeface="+mn-lt"/>
              </a:rPr>
              <a:t>镜像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制作方法和工具</a:t>
            </a:r>
            <a:endParaRPr lang="zh-CN" altLang="en-US" dirty="0">
              <a:latin typeface="+mn-lt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12614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+mn-lt"/>
                <a:cs typeface="+mn-ea"/>
                <a:sym typeface="+mn-lt"/>
              </a:rPr>
              <a:t>学完本课程后，您将能够：</a:t>
            </a:r>
          </a:p>
          <a:p>
            <a:pPr lvl="1"/>
            <a:r>
              <a:rPr lang="zh-CN" altLang="en-US" dirty="0" smtClean="0">
                <a:latin typeface="+mn-lt"/>
                <a:cs typeface="+mn-ea"/>
                <a:sym typeface="+mn-lt"/>
              </a:rPr>
              <a:t>描述</a:t>
            </a:r>
            <a:r>
              <a:rPr lang="en-US" altLang="zh-CN" dirty="0">
                <a:latin typeface="+mn-lt"/>
                <a:cs typeface="+mn-ea"/>
                <a:sym typeface="+mn-lt"/>
              </a:rPr>
              <a:t>Glance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作用</a:t>
            </a:r>
            <a:endParaRPr lang="zh-CN" altLang="en-US" dirty="0">
              <a:latin typeface="+mn-lt"/>
              <a:cs typeface="+mn-ea"/>
              <a:sym typeface="+mn-lt"/>
            </a:endParaRPr>
          </a:p>
          <a:p>
            <a:pPr lvl="1"/>
            <a:r>
              <a:rPr lang="zh-CN" altLang="en-US" dirty="0" smtClean="0">
                <a:latin typeface="+mn-lt"/>
                <a:cs typeface="+mn-ea"/>
                <a:sym typeface="+mn-lt"/>
              </a:rPr>
              <a:t>描述</a:t>
            </a:r>
            <a:r>
              <a:rPr lang="en-US" altLang="zh-CN" dirty="0">
                <a:latin typeface="+mn-lt"/>
                <a:cs typeface="+mn-ea"/>
                <a:sym typeface="+mn-lt"/>
              </a:rPr>
              <a:t>Glance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架构</a:t>
            </a:r>
            <a:endParaRPr lang="zh-CN" altLang="en-US" dirty="0">
              <a:latin typeface="+mn-lt"/>
              <a:cs typeface="+mn-ea"/>
              <a:sym typeface="+mn-lt"/>
            </a:endParaRPr>
          </a:p>
          <a:p>
            <a:pPr lvl="1"/>
            <a:r>
              <a:rPr lang="zh-CN" altLang="en-US" dirty="0" smtClean="0">
                <a:latin typeface="+mn-lt"/>
                <a:cs typeface="+mn-ea"/>
                <a:sym typeface="+mn-lt"/>
              </a:rPr>
              <a:t>描述</a:t>
            </a:r>
            <a:r>
              <a:rPr lang="en-US" altLang="zh-CN" dirty="0">
                <a:latin typeface="+mn-lt"/>
                <a:cs typeface="+mn-ea"/>
                <a:sym typeface="+mn-lt"/>
              </a:rPr>
              <a:t>Glance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工作</a:t>
            </a:r>
            <a:r>
              <a:rPr lang="zh-CN" altLang="en-US" dirty="0">
                <a:latin typeface="+mn-lt"/>
                <a:cs typeface="+mn-ea"/>
                <a:sym typeface="+mn-lt"/>
              </a:rPr>
              <a:t>原理和流程</a:t>
            </a:r>
          </a:p>
          <a:p>
            <a:pPr lvl="1"/>
            <a:r>
              <a:rPr lang="zh-CN" altLang="en-US" dirty="0" smtClean="0">
                <a:latin typeface="+mn-lt"/>
                <a:cs typeface="+mn-ea"/>
                <a:sym typeface="+mn-lt"/>
              </a:rPr>
              <a:t>具备</a:t>
            </a:r>
            <a:r>
              <a:rPr lang="en-US" altLang="zh-CN" dirty="0" smtClean="0">
                <a:latin typeface="+mn-lt"/>
                <a:cs typeface="+mn-ea"/>
                <a:sym typeface="+mn-lt"/>
              </a:rPr>
              <a:t>Glance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镜像制作能力</a:t>
            </a:r>
            <a:endParaRPr lang="en-US" altLang="zh-CN" dirty="0" smtClean="0">
              <a:latin typeface="+mn-lt"/>
              <a:cs typeface="+mn-ea"/>
              <a:sym typeface="+mn-lt"/>
            </a:endParaRPr>
          </a:p>
          <a:p>
            <a:pPr lvl="1"/>
            <a:r>
              <a:rPr lang="zh-CN" altLang="en-US" dirty="0">
                <a:latin typeface="+mn-lt"/>
                <a:cs typeface="+mn-ea"/>
                <a:sym typeface="+mn-lt"/>
              </a:rPr>
              <a:t>具备</a:t>
            </a:r>
            <a:r>
              <a:rPr lang="en-US" altLang="zh-CN" dirty="0">
                <a:latin typeface="+mn-lt"/>
                <a:cs typeface="+mn-ea"/>
                <a:sym typeface="+mn-lt"/>
              </a:rPr>
              <a:t>Glance</a:t>
            </a:r>
            <a:r>
              <a:rPr lang="zh-CN" altLang="en-US" dirty="0">
                <a:latin typeface="+mn-lt"/>
                <a:cs typeface="+mn-ea"/>
                <a:sym typeface="+mn-lt"/>
              </a:rPr>
              <a:t>镜像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日常</a:t>
            </a:r>
            <a:r>
              <a:rPr lang="zh-CN" altLang="en-US" dirty="0">
                <a:latin typeface="+mn-lt"/>
                <a:cs typeface="+mn-ea"/>
                <a:sym typeface="+mn-lt"/>
              </a:rPr>
              <a:t>运维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能力</a:t>
            </a:r>
            <a:endParaRPr lang="zh-CN" altLang="en-US" dirty="0">
              <a:latin typeface="+mn-lt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10679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smtClean="0"/>
              <a:t>OpenStack</a:t>
            </a:r>
            <a:r>
              <a:rPr lang="zh-CN" altLang="en-US" smtClean="0"/>
              <a:t>社区：</a:t>
            </a:r>
            <a:endParaRPr lang="en-US" altLang="zh-CN" smtClean="0"/>
          </a:p>
          <a:p>
            <a:pPr lvl="1"/>
            <a:r>
              <a:rPr lang="en-US" altLang="zh-CN" smtClean="0">
                <a:cs typeface="+mn-ea"/>
                <a:sym typeface="+mn-lt"/>
              </a:rPr>
              <a:t>https://www.openstack.org/</a:t>
            </a:r>
            <a:endParaRPr lang="zh-CN" altLang="en-US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73991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3839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b="1" dirty="0" smtClean="0">
                <a:solidFill>
                  <a:schemeClr val="tx1"/>
                </a:solidFill>
                <a:latin typeface="+mn-lt"/>
                <a:cs typeface="+mn-ea"/>
                <a:sym typeface="+mn-lt"/>
              </a:rPr>
              <a:t>OpenStack</a:t>
            </a:r>
            <a:r>
              <a:rPr lang="zh-CN" altLang="en-US" b="1" dirty="0" smtClean="0">
                <a:solidFill>
                  <a:schemeClr val="tx1"/>
                </a:solidFill>
                <a:latin typeface="+mn-lt"/>
                <a:cs typeface="+mn-ea"/>
                <a:sym typeface="+mn-lt"/>
              </a:rPr>
              <a:t>镜像服务</a:t>
            </a:r>
            <a:r>
              <a:rPr lang="en-US" altLang="zh-CN" b="1" dirty="0" smtClean="0">
                <a:solidFill>
                  <a:schemeClr val="tx1"/>
                </a:solidFill>
                <a:latin typeface="+mn-lt"/>
                <a:cs typeface="+mn-ea"/>
                <a:sym typeface="+mn-lt"/>
              </a:rPr>
              <a:t>Glance</a:t>
            </a:r>
            <a:r>
              <a:rPr lang="zh-CN" altLang="en-US" b="1" dirty="0" smtClean="0">
                <a:solidFill>
                  <a:schemeClr val="tx1"/>
                </a:solidFill>
                <a:latin typeface="+mn-lt"/>
                <a:cs typeface="+mn-ea"/>
                <a:sym typeface="+mn-lt"/>
              </a:rPr>
              <a:t>简介</a:t>
            </a:r>
          </a:p>
          <a:p>
            <a:r>
              <a:rPr lang="en-US" altLang="zh-CN" dirty="0" smtClean="0">
                <a:latin typeface="+mn-lt"/>
                <a:cs typeface="+mn-ea"/>
                <a:sym typeface="+mn-lt"/>
              </a:rPr>
              <a:t>Glance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架构</a:t>
            </a:r>
          </a:p>
          <a:p>
            <a:r>
              <a:rPr lang="en-US" altLang="zh-CN" dirty="0" smtClean="0">
                <a:latin typeface="+mn-lt"/>
                <a:cs typeface="+mn-ea"/>
                <a:sym typeface="+mn-lt"/>
              </a:rPr>
              <a:t>Glance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工作原理和流程</a:t>
            </a:r>
            <a:endParaRPr lang="en-US" altLang="zh-CN" dirty="0" smtClean="0">
              <a:latin typeface="+mn-lt"/>
              <a:cs typeface="+mn-ea"/>
              <a:sym typeface="+mn-lt"/>
            </a:endParaRPr>
          </a:p>
          <a:p>
            <a:r>
              <a:rPr lang="en-US" altLang="zh-CN" dirty="0">
                <a:latin typeface="+mn-lt"/>
                <a:cs typeface="+mn-ea"/>
                <a:sym typeface="+mn-lt"/>
              </a:rPr>
              <a:t>Glance</a:t>
            </a:r>
            <a:r>
              <a:rPr lang="zh-CN" altLang="en-US" dirty="0">
                <a:latin typeface="+mn-lt"/>
                <a:cs typeface="+mn-ea"/>
                <a:sym typeface="+mn-lt"/>
              </a:rPr>
              <a:t>镜像制作</a:t>
            </a:r>
          </a:p>
          <a:p>
            <a:r>
              <a:rPr lang="en-US" altLang="zh-CN" dirty="0" smtClean="0">
                <a:latin typeface="+mn-lt"/>
                <a:cs typeface="+mn-ea"/>
                <a:sym typeface="+mn-lt"/>
              </a:rPr>
              <a:t>OpenStack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动手实验：</a:t>
            </a:r>
            <a:r>
              <a:rPr lang="en-US" altLang="zh-CN" dirty="0">
                <a:latin typeface="+mn-lt"/>
                <a:cs typeface="+mn-ea"/>
                <a:sym typeface="+mn-lt"/>
              </a:rPr>
              <a:t> Glance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操作</a:t>
            </a:r>
          </a:p>
          <a:p>
            <a:endParaRPr lang="zh-CN" altLang="en-US" dirty="0">
              <a:latin typeface="+mn-lt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50524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+mn-lt"/>
                <a:cs typeface="+mn-ea"/>
                <a:sym typeface="+mn-lt"/>
              </a:rPr>
              <a:t>镜像服务</a:t>
            </a:r>
            <a:r>
              <a:rPr lang="en-US" altLang="zh-CN" smtClean="0">
                <a:latin typeface="+mn-lt"/>
                <a:cs typeface="+mn-ea"/>
                <a:sym typeface="+mn-lt"/>
              </a:rPr>
              <a:t>Glance</a:t>
            </a:r>
            <a:endParaRPr lang="zh-CN" altLang="en-US" smtClean="0">
              <a:latin typeface="+mn-lt"/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971764" y="1351282"/>
            <a:ext cx="4500500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2800" dirty="0" smtClean="0">
                <a:solidFill>
                  <a:srgbClr val="00B0F0"/>
                </a:solidFill>
                <a:latin typeface="+mn-lt"/>
                <a:ea typeface="+mn-ea"/>
                <a:cs typeface="+mn-ea"/>
                <a:sym typeface="+mn-lt"/>
              </a:rPr>
              <a:t>GLANCE</a:t>
            </a:r>
          </a:p>
          <a:p>
            <a:pPr lvl="0"/>
            <a:r>
              <a:rPr lang="zh-CN" altLang="en-US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镜像</a:t>
            </a:r>
            <a:r>
              <a:rPr lang="zh-CN" altLang="en-US" sz="1800" dirty="0" smtClean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服务</a:t>
            </a:r>
            <a:endParaRPr lang="en-US" altLang="zh-CN" sz="1800" dirty="0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lvl="0"/>
            <a:r>
              <a:rPr lang="zh-CN" altLang="en-US" sz="16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首次出现在</a:t>
            </a:r>
            <a:r>
              <a:rPr lang="en-US" altLang="zh-CN" sz="16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OpenStack</a:t>
            </a:r>
            <a:r>
              <a:rPr lang="zh-CN" altLang="en-US" sz="1600" dirty="0" smtClean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的“</a:t>
            </a:r>
            <a:r>
              <a:rPr lang="en-US" altLang="zh-CN" sz="1600" dirty="0" smtClean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Bexar</a:t>
            </a:r>
            <a:r>
              <a:rPr lang="zh-CN" altLang="en-US" sz="1600" dirty="0" smtClean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”</a:t>
            </a:r>
            <a:r>
              <a:rPr lang="en-US" altLang="zh-CN" sz="1600" dirty="0" smtClean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zh-CN" altLang="en-US" sz="1600" dirty="0" smtClean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版本中。</a:t>
            </a:r>
            <a:endParaRPr lang="en-US" altLang="zh-CN" sz="1600" dirty="0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67507" y="2875509"/>
            <a:ext cx="9805355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solidFill>
                  <a:srgbClr val="00B0F0"/>
                </a:solidFill>
                <a:latin typeface="+mn-lt"/>
                <a:ea typeface="+mn-ea"/>
                <a:cs typeface="+mn-ea"/>
                <a:sym typeface="+mn-lt"/>
              </a:rPr>
              <a:t>简介</a:t>
            </a:r>
            <a:endParaRPr lang="en-US" altLang="zh-CN" sz="2000" dirty="0" smtClean="0">
              <a:solidFill>
                <a:srgbClr val="00B0F0"/>
              </a:solidFill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sz="1800" dirty="0" smtClean="0">
                <a:latin typeface="+mn-lt"/>
                <a:ea typeface="+mn-ea"/>
                <a:cs typeface="+mn-ea"/>
                <a:sym typeface="+mn-lt"/>
              </a:rPr>
              <a:t>Glance</a:t>
            </a:r>
            <a:r>
              <a:rPr lang="zh-CN" altLang="en-US" sz="1800" dirty="0" smtClean="0">
                <a:latin typeface="+mn-lt"/>
                <a:ea typeface="+mn-ea"/>
                <a:cs typeface="+mn-ea"/>
                <a:sym typeface="+mn-lt"/>
              </a:rPr>
              <a:t>提供发现、注册</a:t>
            </a:r>
            <a:r>
              <a:rPr lang="zh-CN" altLang="en-US" sz="1800" dirty="0">
                <a:latin typeface="+mn-lt"/>
                <a:ea typeface="+mn-ea"/>
                <a:cs typeface="+mn-ea"/>
                <a:sym typeface="+mn-lt"/>
              </a:rPr>
              <a:t>和检索</a:t>
            </a:r>
            <a:r>
              <a:rPr lang="zh-CN" altLang="en-US" sz="1800" dirty="0" smtClean="0">
                <a:latin typeface="+mn-lt"/>
                <a:ea typeface="+mn-ea"/>
                <a:cs typeface="+mn-ea"/>
                <a:sym typeface="+mn-lt"/>
              </a:rPr>
              <a:t>虚拟机镜像功能。</a:t>
            </a:r>
            <a:endParaRPr lang="en-US" altLang="zh-CN" sz="1800" dirty="0" smtClean="0"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sz="1800" dirty="0" smtClean="0">
                <a:latin typeface="+mn-lt"/>
                <a:ea typeface="+mn-ea"/>
                <a:cs typeface="+mn-ea"/>
                <a:sym typeface="+mn-lt"/>
              </a:rPr>
              <a:t>Glance</a:t>
            </a:r>
            <a:r>
              <a:rPr lang="zh-CN" altLang="en-US" sz="1800" dirty="0">
                <a:latin typeface="+mn-lt"/>
                <a:ea typeface="+mn-ea"/>
                <a:cs typeface="+mn-ea"/>
                <a:sym typeface="+mn-lt"/>
              </a:rPr>
              <a:t>提供</a:t>
            </a:r>
            <a:r>
              <a:rPr lang="zh-CN" altLang="en-US" sz="1800" dirty="0" smtClean="0">
                <a:latin typeface="+mn-lt"/>
                <a:ea typeface="+mn-ea"/>
                <a:cs typeface="+mn-ea"/>
                <a:sym typeface="+mn-lt"/>
              </a:rPr>
              <a:t>的虚拟机实例镜像可以存放在不同地方，例如本地文件系统、</a:t>
            </a:r>
            <a:r>
              <a:rPr lang="en-US" altLang="zh-CN" sz="1800" dirty="0" smtClean="0">
                <a:latin typeface="+mn-lt"/>
                <a:ea typeface="+mn-ea"/>
                <a:cs typeface="+mn-ea"/>
                <a:sym typeface="+mn-lt"/>
              </a:rPr>
              <a:t>Swift</a:t>
            </a:r>
            <a:r>
              <a:rPr lang="zh-CN" altLang="en-US" sz="1800" dirty="0" smtClean="0">
                <a:latin typeface="+mn-lt"/>
                <a:ea typeface="+mn-ea"/>
                <a:cs typeface="+mn-ea"/>
                <a:sym typeface="+mn-lt"/>
              </a:rPr>
              <a:t>对象存储、</a:t>
            </a:r>
            <a:r>
              <a:rPr lang="en-US" altLang="zh-CN" sz="1800" dirty="0" smtClean="0">
                <a:latin typeface="+mn-lt"/>
                <a:ea typeface="+mn-ea"/>
                <a:cs typeface="+mn-ea"/>
                <a:sym typeface="+mn-lt"/>
              </a:rPr>
              <a:t>Cinder</a:t>
            </a:r>
            <a:r>
              <a:rPr lang="zh-CN" altLang="en-US" sz="1800" dirty="0" smtClean="0">
                <a:latin typeface="+mn-lt"/>
                <a:ea typeface="+mn-ea"/>
                <a:cs typeface="+mn-ea"/>
                <a:sym typeface="+mn-lt"/>
              </a:rPr>
              <a:t>块存储等。</a:t>
            </a:r>
            <a:endParaRPr lang="en-US" altLang="zh-CN" sz="1800" dirty="0" smtClean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667508" y="4253026"/>
            <a:ext cx="763284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solidFill>
                  <a:srgbClr val="00B0F0"/>
                </a:solidFill>
                <a:latin typeface="+mn-lt"/>
                <a:ea typeface="+mn-ea"/>
                <a:cs typeface="+mn-ea"/>
                <a:sym typeface="+mn-lt"/>
              </a:rPr>
              <a:t>依赖的</a:t>
            </a:r>
            <a:r>
              <a:rPr lang="en-US" altLang="zh-CN" sz="2000" dirty="0" smtClean="0">
                <a:solidFill>
                  <a:srgbClr val="00B0F0"/>
                </a:solidFill>
                <a:latin typeface="+mn-lt"/>
                <a:ea typeface="+mn-ea"/>
                <a:cs typeface="+mn-ea"/>
                <a:sym typeface="+mn-lt"/>
              </a:rPr>
              <a:t>OpenStack</a:t>
            </a:r>
            <a:r>
              <a:rPr lang="zh-CN" altLang="en-US" sz="2000" dirty="0" smtClean="0">
                <a:solidFill>
                  <a:srgbClr val="00B0F0"/>
                </a:solidFill>
                <a:latin typeface="+mn-lt"/>
                <a:ea typeface="+mn-ea"/>
                <a:cs typeface="+mn-ea"/>
                <a:sym typeface="+mn-lt"/>
              </a:rPr>
              <a:t>服务</a:t>
            </a:r>
            <a:endParaRPr lang="en-US" altLang="zh-CN" sz="2000" dirty="0" smtClean="0">
              <a:solidFill>
                <a:srgbClr val="00B0F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811523" y="4709830"/>
            <a:ext cx="1475511" cy="1599490"/>
            <a:chOff x="1811523" y="4805733"/>
            <a:chExt cx="1475511" cy="1599490"/>
          </a:xfrm>
        </p:grpSpPr>
        <p:pic>
          <p:nvPicPr>
            <p:cNvPr id="7" name="Picture 2" descr="https://www.openstack.org/software/images/mascots/keystone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11523" y="4805733"/>
              <a:ext cx="1475511" cy="12338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文本框 7"/>
            <p:cNvSpPr txBox="1"/>
            <p:nvPr/>
          </p:nvSpPr>
          <p:spPr bwMode="auto">
            <a:xfrm>
              <a:off x="1955865" y="6039565"/>
              <a:ext cx="1186826" cy="36565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vert="horz" wrap="none" lIns="87802" tIns="43901" rIns="87802" bIns="43901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altLang="zh-CN" sz="1800" dirty="0" smtClean="0">
                  <a:latin typeface="+mn-lt"/>
                  <a:ea typeface="+mn-ea"/>
                  <a:cs typeface="+mn-ea"/>
                  <a:sym typeface="+mn-lt"/>
                </a:rPr>
                <a:t>Keystone</a:t>
              </a:r>
              <a:endParaRPr lang="zh-CN" altLang="en-US" sz="1800" dirty="0" smtClean="0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pic>
        <p:nvPicPr>
          <p:cNvPr id="3074" name="Picture 2" descr="https://www.openstack.org/software/images/mascots/glance.png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7508" y="1016732"/>
            <a:ext cx="2051575" cy="1715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7112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  <a:cs typeface="+mn-ea"/>
                <a:sym typeface="+mn-lt"/>
              </a:rPr>
              <a:t>镜像服务在</a:t>
            </a:r>
            <a:r>
              <a:rPr lang="en-US" altLang="zh-CN" dirty="0">
                <a:latin typeface="+mn-lt"/>
                <a:cs typeface="+mn-ea"/>
                <a:sym typeface="+mn-lt"/>
              </a:rPr>
              <a:t>OpenStack</a:t>
            </a:r>
            <a:r>
              <a:rPr lang="zh-CN" altLang="en-US" dirty="0">
                <a:latin typeface="+mn-lt"/>
                <a:cs typeface="+mn-ea"/>
                <a:sym typeface="+mn-lt"/>
              </a:rPr>
              <a:t>中的位置和作用</a:t>
            </a:r>
          </a:p>
        </p:txBody>
      </p:sp>
      <p:grpSp>
        <p:nvGrpSpPr>
          <p:cNvPr id="1116" name="组合 1115"/>
          <p:cNvGrpSpPr/>
          <p:nvPr/>
        </p:nvGrpSpPr>
        <p:grpSpPr>
          <a:xfrm>
            <a:off x="2189637" y="1232756"/>
            <a:ext cx="7812727" cy="5035245"/>
            <a:chOff x="2820989" y="1884325"/>
            <a:chExt cx="6586538" cy="4244975"/>
          </a:xfrm>
        </p:grpSpPr>
        <p:sp>
          <p:nvSpPr>
            <p:cNvPr id="945" name="Freeform 35"/>
            <p:cNvSpPr>
              <a:spLocks/>
            </p:cNvSpPr>
            <p:nvPr/>
          </p:nvSpPr>
          <p:spPr bwMode="auto">
            <a:xfrm>
              <a:off x="3211514" y="5640350"/>
              <a:ext cx="5768975" cy="482600"/>
            </a:xfrm>
            <a:custGeom>
              <a:avLst/>
              <a:gdLst>
                <a:gd name="T0" fmla="*/ 11317 w 11367"/>
                <a:gd name="T1" fmla="*/ 951 h 951"/>
                <a:gd name="T2" fmla="*/ 50 w 11367"/>
                <a:gd name="T3" fmla="*/ 951 h 951"/>
                <a:gd name="T4" fmla="*/ 0 w 11367"/>
                <a:gd name="T5" fmla="*/ 901 h 951"/>
                <a:gd name="T6" fmla="*/ 0 w 11367"/>
                <a:gd name="T7" fmla="*/ 50 h 951"/>
                <a:gd name="T8" fmla="*/ 50 w 11367"/>
                <a:gd name="T9" fmla="*/ 0 h 951"/>
                <a:gd name="T10" fmla="*/ 11317 w 11367"/>
                <a:gd name="T11" fmla="*/ 0 h 951"/>
                <a:gd name="T12" fmla="*/ 11367 w 11367"/>
                <a:gd name="T13" fmla="*/ 50 h 951"/>
                <a:gd name="T14" fmla="*/ 11367 w 11367"/>
                <a:gd name="T15" fmla="*/ 901 h 951"/>
                <a:gd name="T16" fmla="*/ 11317 w 11367"/>
                <a:gd name="T17" fmla="*/ 951 h 9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367" h="951">
                  <a:moveTo>
                    <a:pt x="11317" y="951"/>
                  </a:moveTo>
                  <a:lnTo>
                    <a:pt x="50" y="951"/>
                  </a:lnTo>
                  <a:cubicBezTo>
                    <a:pt x="23" y="951"/>
                    <a:pt x="0" y="929"/>
                    <a:pt x="0" y="901"/>
                  </a:cubicBezTo>
                  <a:lnTo>
                    <a:pt x="0" y="50"/>
                  </a:lnTo>
                  <a:cubicBezTo>
                    <a:pt x="0" y="23"/>
                    <a:pt x="23" y="0"/>
                    <a:pt x="50" y="0"/>
                  </a:cubicBezTo>
                  <a:lnTo>
                    <a:pt x="11317" y="0"/>
                  </a:lnTo>
                  <a:cubicBezTo>
                    <a:pt x="11344" y="0"/>
                    <a:pt x="11367" y="23"/>
                    <a:pt x="11367" y="50"/>
                  </a:cubicBezTo>
                  <a:lnTo>
                    <a:pt x="11367" y="901"/>
                  </a:lnTo>
                  <a:cubicBezTo>
                    <a:pt x="11367" y="929"/>
                    <a:pt x="11345" y="951"/>
                    <a:pt x="11317" y="95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946" name="Freeform 36"/>
            <p:cNvSpPr>
              <a:spLocks noEditPoints="1"/>
            </p:cNvSpPr>
            <p:nvPr/>
          </p:nvSpPr>
          <p:spPr bwMode="auto">
            <a:xfrm>
              <a:off x="3205164" y="5634000"/>
              <a:ext cx="5781675" cy="495300"/>
            </a:xfrm>
            <a:custGeom>
              <a:avLst/>
              <a:gdLst>
                <a:gd name="T0" fmla="*/ 11329 w 11391"/>
                <a:gd name="T1" fmla="*/ 976 h 976"/>
                <a:gd name="T2" fmla="*/ 62 w 11391"/>
                <a:gd name="T3" fmla="*/ 976 h 976"/>
                <a:gd name="T4" fmla="*/ 0 w 11391"/>
                <a:gd name="T5" fmla="*/ 913 h 976"/>
                <a:gd name="T6" fmla="*/ 0 w 11391"/>
                <a:gd name="T7" fmla="*/ 62 h 976"/>
                <a:gd name="T8" fmla="*/ 62 w 11391"/>
                <a:gd name="T9" fmla="*/ 0 h 976"/>
                <a:gd name="T10" fmla="*/ 11329 w 11391"/>
                <a:gd name="T11" fmla="*/ 0 h 976"/>
                <a:gd name="T12" fmla="*/ 11391 w 11391"/>
                <a:gd name="T13" fmla="*/ 62 h 976"/>
                <a:gd name="T14" fmla="*/ 11391 w 11391"/>
                <a:gd name="T15" fmla="*/ 913 h 976"/>
                <a:gd name="T16" fmla="*/ 11329 w 11391"/>
                <a:gd name="T17" fmla="*/ 976 h 976"/>
                <a:gd name="T18" fmla="*/ 62 w 11391"/>
                <a:gd name="T19" fmla="*/ 25 h 976"/>
                <a:gd name="T20" fmla="*/ 25 w 11391"/>
                <a:gd name="T21" fmla="*/ 62 h 976"/>
                <a:gd name="T22" fmla="*/ 25 w 11391"/>
                <a:gd name="T23" fmla="*/ 913 h 976"/>
                <a:gd name="T24" fmla="*/ 62 w 11391"/>
                <a:gd name="T25" fmla="*/ 951 h 976"/>
                <a:gd name="T26" fmla="*/ 11329 w 11391"/>
                <a:gd name="T27" fmla="*/ 951 h 976"/>
                <a:gd name="T28" fmla="*/ 11366 w 11391"/>
                <a:gd name="T29" fmla="*/ 913 h 976"/>
                <a:gd name="T30" fmla="*/ 11366 w 11391"/>
                <a:gd name="T31" fmla="*/ 62 h 976"/>
                <a:gd name="T32" fmla="*/ 11329 w 11391"/>
                <a:gd name="T33" fmla="*/ 25 h 976"/>
                <a:gd name="T34" fmla="*/ 62 w 11391"/>
                <a:gd name="T35" fmla="*/ 25 h 9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391" h="976">
                  <a:moveTo>
                    <a:pt x="11329" y="976"/>
                  </a:moveTo>
                  <a:lnTo>
                    <a:pt x="62" y="976"/>
                  </a:lnTo>
                  <a:cubicBezTo>
                    <a:pt x="27" y="976"/>
                    <a:pt x="0" y="948"/>
                    <a:pt x="0" y="913"/>
                  </a:cubicBezTo>
                  <a:lnTo>
                    <a:pt x="0" y="62"/>
                  </a:lnTo>
                  <a:cubicBezTo>
                    <a:pt x="0" y="27"/>
                    <a:pt x="27" y="0"/>
                    <a:pt x="62" y="0"/>
                  </a:cubicBezTo>
                  <a:lnTo>
                    <a:pt x="11329" y="0"/>
                  </a:lnTo>
                  <a:cubicBezTo>
                    <a:pt x="11364" y="0"/>
                    <a:pt x="11391" y="27"/>
                    <a:pt x="11391" y="62"/>
                  </a:cubicBezTo>
                  <a:lnTo>
                    <a:pt x="11391" y="913"/>
                  </a:lnTo>
                  <a:cubicBezTo>
                    <a:pt x="11391" y="948"/>
                    <a:pt x="11364" y="976"/>
                    <a:pt x="11329" y="976"/>
                  </a:cubicBezTo>
                  <a:close/>
                  <a:moveTo>
                    <a:pt x="62" y="25"/>
                  </a:moveTo>
                  <a:cubicBezTo>
                    <a:pt x="41" y="25"/>
                    <a:pt x="25" y="41"/>
                    <a:pt x="25" y="62"/>
                  </a:cubicBezTo>
                  <a:lnTo>
                    <a:pt x="25" y="913"/>
                  </a:lnTo>
                  <a:cubicBezTo>
                    <a:pt x="25" y="935"/>
                    <a:pt x="41" y="951"/>
                    <a:pt x="62" y="951"/>
                  </a:cubicBezTo>
                  <a:lnTo>
                    <a:pt x="11329" y="951"/>
                  </a:lnTo>
                  <a:cubicBezTo>
                    <a:pt x="11350" y="951"/>
                    <a:pt x="11366" y="935"/>
                    <a:pt x="11366" y="913"/>
                  </a:cubicBezTo>
                  <a:lnTo>
                    <a:pt x="11366" y="62"/>
                  </a:lnTo>
                  <a:cubicBezTo>
                    <a:pt x="11366" y="41"/>
                    <a:pt x="11350" y="25"/>
                    <a:pt x="11329" y="25"/>
                  </a:cubicBezTo>
                  <a:lnTo>
                    <a:pt x="62" y="25"/>
                  </a:ln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947" name="Freeform 37"/>
            <p:cNvSpPr>
              <a:spLocks noEditPoints="1"/>
            </p:cNvSpPr>
            <p:nvPr/>
          </p:nvSpPr>
          <p:spPr bwMode="auto">
            <a:xfrm>
              <a:off x="6342064" y="5838787"/>
              <a:ext cx="68263" cy="98425"/>
            </a:xfrm>
            <a:custGeom>
              <a:avLst/>
              <a:gdLst>
                <a:gd name="T0" fmla="*/ 1 w 135"/>
                <a:gd name="T1" fmla="*/ 0 h 194"/>
                <a:gd name="T2" fmla="*/ 67 w 135"/>
                <a:gd name="T3" fmla="*/ 0 h 194"/>
                <a:gd name="T4" fmla="*/ 115 w 135"/>
                <a:gd name="T5" fmla="*/ 16 h 194"/>
                <a:gd name="T6" fmla="*/ 127 w 135"/>
                <a:gd name="T7" fmla="*/ 49 h 194"/>
                <a:gd name="T8" fmla="*/ 127 w 135"/>
                <a:gd name="T9" fmla="*/ 49 h 194"/>
                <a:gd name="T10" fmla="*/ 95 w 135"/>
                <a:gd name="T11" fmla="*/ 94 h 194"/>
                <a:gd name="T12" fmla="*/ 135 w 135"/>
                <a:gd name="T13" fmla="*/ 140 h 194"/>
                <a:gd name="T14" fmla="*/ 135 w 135"/>
                <a:gd name="T15" fmla="*/ 142 h 194"/>
                <a:gd name="T16" fmla="*/ 67 w 135"/>
                <a:gd name="T17" fmla="*/ 194 h 194"/>
                <a:gd name="T18" fmla="*/ 0 w 135"/>
                <a:gd name="T19" fmla="*/ 194 h 194"/>
                <a:gd name="T20" fmla="*/ 0 w 135"/>
                <a:gd name="T21" fmla="*/ 0 h 194"/>
                <a:gd name="T22" fmla="*/ 1 w 135"/>
                <a:gd name="T23" fmla="*/ 0 h 194"/>
                <a:gd name="T24" fmla="*/ 106 w 135"/>
                <a:gd name="T25" fmla="*/ 52 h 194"/>
                <a:gd name="T26" fmla="*/ 65 w 135"/>
                <a:gd name="T27" fmla="*/ 19 h 194"/>
                <a:gd name="T28" fmla="*/ 21 w 135"/>
                <a:gd name="T29" fmla="*/ 19 h 194"/>
                <a:gd name="T30" fmla="*/ 21 w 135"/>
                <a:gd name="T31" fmla="*/ 88 h 194"/>
                <a:gd name="T32" fmla="*/ 64 w 135"/>
                <a:gd name="T33" fmla="*/ 88 h 194"/>
                <a:gd name="T34" fmla="*/ 106 w 135"/>
                <a:gd name="T35" fmla="*/ 52 h 194"/>
                <a:gd name="T36" fmla="*/ 67 w 135"/>
                <a:gd name="T37" fmla="*/ 107 h 194"/>
                <a:gd name="T38" fmla="*/ 22 w 135"/>
                <a:gd name="T39" fmla="*/ 107 h 194"/>
                <a:gd name="T40" fmla="*/ 22 w 135"/>
                <a:gd name="T41" fmla="*/ 177 h 194"/>
                <a:gd name="T42" fmla="*/ 70 w 135"/>
                <a:gd name="T43" fmla="*/ 177 h 194"/>
                <a:gd name="T44" fmla="*/ 116 w 135"/>
                <a:gd name="T45" fmla="*/ 142 h 194"/>
                <a:gd name="T46" fmla="*/ 116 w 135"/>
                <a:gd name="T47" fmla="*/ 142 h 194"/>
                <a:gd name="T48" fmla="*/ 67 w 135"/>
                <a:gd name="T49" fmla="*/ 107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94">
                  <a:moveTo>
                    <a:pt x="1" y="0"/>
                  </a:moveTo>
                  <a:lnTo>
                    <a:pt x="67" y="0"/>
                  </a:lnTo>
                  <a:cubicBezTo>
                    <a:pt x="87" y="0"/>
                    <a:pt x="105" y="7"/>
                    <a:pt x="115" y="16"/>
                  </a:cubicBezTo>
                  <a:cubicBezTo>
                    <a:pt x="122" y="24"/>
                    <a:pt x="127" y="35"/>
                    <a:pt x="127" y="49"/>
                  </a:cubicBezTo>
                  <a:lnTo>
                    <a:pt x="127" y="49"/>
                  </a:lnTo>
                  <a:cubicBezTo>
                    <a:pt x="127" y="75"/>
                    <a:pt x="111" y="88"/>
                    <a:pt x="95" y="94"/>
                  </a:cubicBezTo>
                  <a:cubicBezTo>
                    <a:pt x="117" y="100"/>
                    <a:pt x="135" y="114"/>
                    <a:pt x="135" y="140"/>
                  </a:cubicBezTo>
                  <a:lnTo>
                    <a:pt x="135" y="142"/>
                  </a:lnTo>
                  <a:cubicBezTo>
                    <a:pt x="135" y="174"/>
                    <a:pt x="107" y="194"/>
                    <a:pt x="67" y="194"/>
                  </a:cubicBezTo>
                  <a:lnTo>
                    <a:pt x="0" y="194"/>
                  </a:lnTo>
                  <a:lnTo>
                    <a:pt x="0" y="0"/>
                  </a:lnTo>
                  <a:lnTo>
                    <a:pt x="1" y="0"/>
                  </a:lnTo>
                  <a:close/>
                  <a:moveTo>
                    <a:pt x="106" y="52"/>
                  </a:moveTo>
                  <a:cubicBezTo>
                    <a:pt x="106" y="32"/>
                    <a:pt x="91" y="19"/>
                    <a:pt x="65" y="19"/>
                  </a:cubicBezTo>
                  <a:lnTo>
                    <a:pt x="21" y="19"/>
                  </a:lnTo>
                  <a:lnTo>
                    <a:pt x="21" y="88"/>
                  </a:lnTo>
                  <a:lnTo>
                    <a:pt x="64" y="88"/>
                  </a:lnTo>
                  <a:cubicBezTo>
                    <a:pt x="90" y="88"/>
                    <a:pt x="106" y="75"/>
                    <a:pt x="106" y="52"/>
                  </a:cubicBezTo>
                  <a:close/>
                  <a:moveTo>
                    <a:pt x="67" y="107"/>
                  </a:moveTo>
                  <a:lnTo>
                    <a:pt x="22" y="107"/>
                  </a:lnTo>
                  <a:lnTo>
                    <a:pt x="22" y="177"/>
                  </a:lnTo>
                  <a:lnTo>
                    <a:pt x="70" y="177"/>
                  </a:lnTo>
                  <a:cubicBezTo>
                    <a:pt x="97" y="177"/>
                    <a:pt x="116" y="164"/>
                    <a:pt x="116" y="142"/>
                  </a:cubicBezTo>
                  <a:lnTo>
                    <a:pt x="116" y="142"/>
                  </a:lnTo>
                  <a:cubicBezTo>
                    <a:pt x="115" y="119"/>
                    <a:pt x="99" y="107"/>
                    <a:pt x="67" y="10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948" name="Freeform 38"/>
            <p:cNvSpPr>
              <a:spLocks noEditPoints="1"/>
            </p:cNvSpPr>
            <p:nvPr/>
          </p:nvSpPr>
          <p:spPr bwMode="auto">
            <a:xfrm>
              <a:off x="6423026" y="5862600"/>
              <a:ext cx="55563" cy="76200"/>
            </a:xfrm>
            <a:custGeom>
              <a:avLst/>
              <a:gdLst>
                <a:gd name="T0" fmla="*/ 0 w 109"/>
                <a:gd name="T1" fmla="*/ 104 h 149"/>
                <a:gd name="T2" fmla="*/ 0 w 109"/>
                <a:gd name="T3" fmla="*/ 104 h 149"/>
                <a:gd name="T4" fmla="*/ 54 w 109"/>
                <a:gd name="T5" fmla="*/ 56 h 149"/>
                <a:gd name="T6" fmla="*/ 91 w 109"/>
                <a:gd name="T7" fmla="*/ 63 h 149"/>
                <a:gd name="T8" fmla="*/ 91 w 109"/>
                <a:gd name="T9" fmla="*/ 54 h 149"/>
                <a:gd name="T10" fmla="*/ 54 w 109"/>
                <a:gd name="T11" fmla="*/ 18 h 149"/>
                <a:gd name="T12" fmla="*/ 16 w 109"/>
                <a:gd name="T13" fmla="*/ 28 h 149"/>
                <a:gd name="T14" fmla="*/ 10 w 109"/>
                <a:gd name="T15" fmla="*/ 11 h 149"/>
                <a:gd name="T16" fmla="*/ 55 w 109"/>
                <a:gd name="T17" fmla="*/ 0 h 149"/>
                <a:gd name="T18" fmla="*/ 95 w 109"/>
                <a:gd name="T19" fmla="*/ 15 h 149"/>
                <a:gd name="T20" fmla="*/ 109 w 109"/>
                <a:gd name="T21" fmla="*/ 54 h 149"/>
                <a:gd name="T22" fmla="*/ 109 w 109"/>
                <a:gd name="T23" fmla="*/ 146 h 149"/>
                <a:gd name="T24" fmla="*/ 89 w 109"/>
                <a:gd name="T25" fmla="*/ 146 h 149"/>
                <a:gd name="T26" fmla="*/ 89 w 109"/>
                <a:gd name="T27" fmla="*/ 125 h 149"/>
                <a:gd name="T28" fmla="*/ 45 w 109"/>
                <a:gd name="T29" fmla="*/ 149 h 149"/>
                <a:gd name="T30" fmla="*/ 0 w 109"/>
                <a:gd name="T31" fmla="*/ 104 h 149"/>
                <a:gd name="T32" fmla="*/ 91 w 109"/>
                <a:gd name="T33" fmla="*/ 95 h 149"/>
                <a:gd name="T34" fmla="*/ 91 w 109"/>
                <a:gd name="T35" fmla="*/ 78 h 149"/>
                <a:gd name="T36" fmla="*/ 56 w 109"/>
                <a:gd name="T37" fmla="*/ 71 h 149"/>
                <a:gd name="T38" fmla="*/ 20 w 109"/>
                <a:gd name="T39" fmla="*/ 101 h 149"/>
                <a:gd name="T40" fmla="*/ 20 w 109"/>
                <a:gd name="T41" fmla="*/ 103 h 149"/>
                <a:gd name="T42" fmla="*/ 51 w 109"/>
                <a:gd name="T43" fmla="*/ 133 h 149"/>
                <a:gd name="T44" fmla="*/ 91 w 109"/>
                <a:gd name="T45" fmla="*/ 9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9" h="149">
                  <a:moveTo>
                    <a:pt x="0" y="104"/>
                  </a:moveTo>
                  <a:lnTo>
                    <a:pt x="0" y="104"/>
                  </a:lnTo>
                  <a:cubicBezTo>
                    <a:pt x="0" y="73"/>
                    <a:pt x="21" y="56"/>
                    <a:pt x="54" y="56"/>
                  </a:cubicBezTo>
                  <a:cubicBezTo>
                    <a:pt x="69" y="56"/>
                    <a:pt x="80" y="59"/>
                    <a:pt x="91" y="63"/>
                  </a:cubicBezTo>
                  <a:lnTo>
                    <a:pt x="91" y="54"/>
                  </a:lnTo>
                  <a:cubicBezTo>
                    <a:pt x="91" y="30"/>
                    <a:pt x="78" y="18"/>
                    <a:pt x="54" y="18"/>
                  </a:cubicBezTo>
                  <a:cubicBezTo>
                    <a:pt x="39" y="18"/>
                    <a:pt x="26" y="23"/>
                    <a:pt x="16" y="28"/>
                  </a:cubicBezTo>
                  <a:lnTo>
                    <a:pt x="10" y="11"/>
                  </a:lnTo>
                  <a:cubicBezTo>
                    <a:pt x="24" y="5"/>
                    <a:pt x="38" y="0"/>
                    <a:pt x="55" y="0"/>
                  </a:cubicBezTo>
                  <a:cubicBezTo>
                    <a:pt x="73" y="0"/>
                    <a:pt x="86" y="5"/>
                    <a:pt x="95" y="15"/>
                  </a:cubicBezTo>
                  <a:cubicBezTo>
                    <a:pt x="104" y="24"/>
                    <a:pt x="109" y="38"/>
                    <a:pt x="109" y="54"/>
                  </a:cubicBezTo>
                  <a:lnTo>
                    <a:pt x="109" y="146"/>
                  </a:lnTo>
                  <a:lnTo>
                    <a:pt x="89" y="146"/>
                  </a:lnTo>
                  <a:lnTo>
                    <a:pt x="89" y="125"/>
                  </a:lnTo>
                  <a:cubicBezTo>
                    <a:pt x="80" y="139"/>
                    <a:pt x="66" y="149"/>
                    <a:pt x="45" y="149"/>
                  </a:cubicBezTo>
                  <a:cubicBezTo>
                    <a:pt x="23" y="149"/>
                    <a:pt x="0" y="133"/>
                    <a:pt x="0" y="104"/>
                  </a:cubicBezTo>
                  <a:close/>
                  <a:moveTo>
                    <a:pt x="91" y="95"/>
                  </a:moveTo>
                  <a:lnTo>
                    <a:pt x="91" y="78"/>
                  </a:lnTo>
                  <a:cubicBezTo>
                    <a:pt x="83" y="74"/>
                    <a:pt x="70" y="71"/>
                    <a:pt x="56" y="71"/>
                  </a:cubicBezTo>
                  <a:cubicBezTo>
                    <a:pt x="34" y="71"/>
                    <a:pt x="20" y="84"/>
                    <a:pt x="20" y="101"/>
                  </a:cubicBezTo>
                  <a:lnTo>
                    <a:pt x="20" y="103"/>
                  </a:lnTo>
                  <a:cubicBezTo>
                    <a:pt x="20" y="120"/>
                    <a:pt x="34" y="133"/>
                    <a:pt x="51" y="133"/>
                  </a:cubicBezTo>
                  <a:cubicBezTo>
                    <a:pt x="74" y="133"/>
                    <a:pt x="91" y="116"/>
                    <a:pt x="91" y="9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949" name="Freeform 39"/>
            <p:cNvSpPr>
              <a:spLocks/>
            </p:cNvSpPr>
            <p:nvPr/>
          </p:nvSpPr>
          <p:spPr bwMode="auto">
            <a:xfrm>
              <a:off x="6499226" y="5862600"/>
              <a:ext cx="34925" cy="74613"/>
            </a:xfrm>
            <a:custGeom>
              <a:avLst/>
              <a:gdLst>
                <a:gd name="T0" fmla="*/ 0 w 70"/>
                <a:gd name="T1" fmla="*/ 2 h 147"/>
                <a:gd name="T2" fmla="*/ 20 w 70"/>
                <a:gd name="T3" fmla="*/ 2 h 147"/>
                <a:gd name="T4" fmla="*/ 20 w 70"/>
                <a:gd name="T5" fmla="*/ 35 h 147"/>
                <a:gd name="T6" fmla="*/ 70 w 70"/>
                <a:gd name="T7" fmla="*/ 1 h 147"/>
                <a:gd name="T8" fmla="*/ 70 w 70"/>
                <a:gd name="T9" fmla="*/ 22 h 147"/>
                <a:gd name="T10" fmla="*/ 69 w 70"/>
                <a:gd name="T11" fmla="*/ 22 h 147"/>
                <a:gd name="T12" fmla="*/ 20 w 70"/>
                <a:gd name="T13" fmla="*/ 79 h 147"/>
                <a:gd name="T14" fmla="*/ 20 w 70"/>
                <a:gd name="T15" fmla="*/ 147 h 147"/>
                <a:gd name="T16" fmla="*/ 0 w 70"/>
                <a:gd name="T17" fmla="*/ 147 h 147"/>
                <a:gd name="T18" fmla="*/ 0 w 70"/>
                <a:gd name="T19" fmla="*/ 2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147">
                  <a:moveTo>
                    <a:pt x="0" y="2"/>
                  </a:moveTo>
                  <a:lnTo>
                    <a:pt x="20" y="2"/>
                  </a:lnTo>
                  <a:lnTo>
                    <a:pt x="20" y="35"/>
                  </a:lnTo>
                  <a:cubicBezTo>
                    <a:pt x="29" y="15"/>
                    <a:pt x="46" y="0"/>
                    <a:pt x="70" y="1"/>
                  </a:cubicBezTo>
                  <a:lnTo>
                    <a:pt x="70" y="22"/>
                  </a:lnTo>
                  <a:lnTo>
                    <a:pt x="69" y="22"/>
                  </a:lnTo>
                  <a:cubicBezTo>
                    <a:pt x="41" y="22"/>
                    <a:pt x="20" y="41"/>
                    <a:pt x="20" y="79"/>
                  </a:cubicBezTo>
                  <a:lnTo>
                    <a:pt x="20" y="147"/>
                  </a:lnTo>
                  <a:lnTo>
                    <a:pt x="0" y="147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950" name="Freeform 40"/>
            <p:cNvSpPr>
              <a:spLocks noEditPoints="1"/>
            </p:cNvSpPr>
            <p:nvPr/>
          </p:nvSpPr>
          <p:spPr bwMode="auto">
            <a:xfrm>
              <a:off x="6548439" y="5835612"/>
              <a:ext cx="63500" cy="103188"/>
            </a:xfrm>
            <a:custGeom>
              <a:avLst/>
              <a:gdLst>
                <a:gd name="T0" fmla="*/ 20 w 124"/>
                <a:gd name="T1" fmla="*/ 173 h 204"/>
                <a:gd name="T2" fmla="*/ 20 w 124"/>
                <a:gd name="T3" fmla="*/ 200 h 204"/>
                <a:gd name="T4" fmla="*/ 0 w 124"/>
                <a:gd name="T5" fmla="*/ 200 h 204"/>
                <a:gd name="T6" fmla="*/ 0 w 124"/>
                <a:gd name="T7" fmla="*/ 0 h 204"/>
                <a:gd name="T8" fmla="*/ 20 w 124"/>
                <a:gd name="T9" fmla="*/ 0 h 204"/>
                <a:gd name="T10" fmla="*/ 20 w 124"/>
                <a:gd name="T11" fmla="*/ 84 h 204"/>
                <a:gd name="T12" fmla="*/ 67 w 124"/>
                <a:gd name="T13" fmla="*/ 54 h 204"/>
                <a:gd name="T14" fmla="*/ 124 w 124"/>
                <a:gd name="T15" fmla="*/ 128 h 204"/>
                <a:gd name="T16" fmla="*/ 124 w 124"/>
                <a:gd name="T17" fmla="*/ 130 h 204"/>
                <a:gd name="T18" fmla="*/ 67 w 124"/>
                <a:gd name="T19" fmla="*/ 204 h 204"/>
                <a:gd name="T20" fmla="*/ 20 w 124"/>
                <a:gd name="T21" fmla="*/ 173 h 204"/>
                <a:gd name="T22" fmla="*/ 104 w 124"/>
                <a:gd name="T23" fmla="*/ 129 h 204"/>
                <a:gd name="T24" fmla="*/ 104 w 124"/>
                <a:gd name="T25" fmla="*/ 127 h 204"/>
                <a:gd name="T26" fmla="*/ 63 w 124"/>
                <a:gd name="T27" fmla="*/ 70 h 204"/>
                <a:gd name="T28" fmla="*/ 19 w 124"/>
                <a:gd name="T29" fmla="*/ 127 h 204"/>
                <a:gd name="T30" fmla="*/ 19 w 124"/>
                <a:gd name="T31" fmla="*/ 129 h 204"/>
                <a:gd name="T32" fmla="*/ 63 w 124"/>
                <a:gd name="T33" fmla="*/ 184 h 204"/>
                <a:gd name="T34" fmla="*/ 104 w 124"/>
                <a:gd name="T35" fmla="*/ 129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4" h="204">
                  <a:moveTo>
                    <a:pt x="20" y="173"/>
                  </a:moveTo>
                  <a:lnTo>
                    <a:pt x="20" y="200"/>
                  </a:lnTo>
                  <a:lnTo>
                    <a:pt x="0" y="200"/>
                  </a:lnTo>
                  <a:lnTo>
                    <a:pt x="0" y="0"/>
                  </a:lnTo>
                  <a:lnTo>
                    <a:pt x="20" y="0"/>
                  </a:lnTo>
                  <a:lnTo>
                    <a:pt x="20" y="84"/>
                  </a:lnTo>
                  <a:cubicBezTo>
                    <a:pt x="30" y="68"/>
                    <a:pt x="44" y="54"/>
                    <a:pt x="67" y="54"/>
                  </a:cubicBezTo>
                  <a:cubicBezTo>
                    <a:pt x="97" y="54"/>
                    <a:pt x="124" y="79"/>
                    <a:pt x="124" y="128"/>
                  </a:cubicBezTo>
                  <a:lnTo>
                    <a:pt x="124" y="130"/>
                  </a:lnTo>
                  <a:cubicBezTo>
                    <a:pt x="124" y="178"/>
                    <a:pt x="95" y="204"/>
                    <a:pt x="67" y="204"/>
                  </a:cubicBezTo>
                  <a:cubicBezTo>
                    <a:pt x="44" y="203"/>
                    <a:pt x="30" y="189"/>
                    <a:pt x="20" y="173"/>
                  </a:cubicBezTo>
                  <a:close/>
                  <a:moveTo>
                    <a:pt x="104" y="129"/>
                  </a:moveTo>
                  <a:lnTo>
                    <a:pt x="104" y="127"/>
                  </a:lnTo>
                  <a:cubicBezTo>
                    <a:pt x="104" y="92"/>
                    <a:pt x="85" y="70"/>
                    <a:pt x="63" y="70"/>
                  </a:cubicBezTo>
                  <a:cubicBezTo>
                    <a:pt x="40" y="70"/>
                    <a:pt x="19" y="93"/>
                    <a:pt x="19" y="127"/>
                  </a:cubicBezTo>
                  <a:lnTo>
                    <a:pt x="19" y="129"/>
                  </a:lnTo>
                  <a:cubicBezTo>
                    <a:pt x="19" y="163"/>
                    <a:pt x="40" y="184"/>
                    <a:pt x="63" y="184"/>
                  </a:cubicBezTo>
                  <a:cubicBezTo>
                    <a:pt x="85" y="184"/>
                    <a:pt x="104" y="164"/>
                    <a:pt x="104" y="12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951" name="Freeform 41"/>
            <p:cNvSpPr>
              <a:spLocks noEditPoints="1"/>
            </p:cNvSpPr>
            <p:nvPr/>
          </p:nvSpPr>
          <p:spPr bwMode="auto">
            <a:xfrm>
              <a:off x="6629401" y="5837200"/>
              <a:ext cx="11113" cy="100013"/>
            </a:xfrm>
            <a:custGeom>
              <a:avLst/>
              <a:gdLst>
                <a:gd name="T0" fmla="*/ 0 w 23"/>
                <a:gd name="T1" fmla="*/ 0 h 198"/>
                <a:gd name="T2" fmla="*/ 23 w 23"/>
                <a:gd name="T3" fmla="*/ 0 h 198"/>
                <a:gd name="T4" fmla="*/ 23 w 23"/>
                <a:gd name="T5" fmla="*/ 23 h 198"/>
                <a:gd name="T6" fmla="*/ 0 w 23"/>
                <a:gd name="T7" fmla="*/ 23 h 198"/>
                <a:gd name="T8" fmla="*/ 0 w 23"/>
                <a:gd name="T9" fmla="*/ 0 h 198"/>
                <a:gd name="T10" fmla="*/ 1 w 23"/>
                <a:gd name="T11" fmla="*/ 53 h 198"/>
                <a:gd name="T12" fmla="*/ 21 w 23"/>
                <a:gd name="T13" fmla="*/ 53 h 198"/>
                <a:gd name="T14" fmla="*/ 21 w 23"/>
                <a:gd name="T15" fmla="*/ 198 h 198"/>
                <a:gd name="T16" fmla="*/ 1 w 23"/>
                <a:gd name="T17" fmla="*/ 198 h 198"/>
                <a:gd name="T18" fmla="*/ 1 w 23"/>
                <a:gd name="T19" fmla="*/ 53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" h="198">
                  <a:moveTo>
                    <a:pt x="0" y="0"/>
                  </a:moveTo>
                  <a:lnTo>
                    <a:pt x="23" y="0"/>
                  </a:lnTo>
                  <a:lnTo>
                    <a:pt x="23" y="23"/>
                  </a:lnTo>
                  <a:lnTo>
                    <a:pt x="0" y="23"/>
                  </a:lnTo>
                  <a:lnTo>
                    <a:pt x="0" y="0"/>
                  </a:lnTo>
                  <a:close/>
                  <a:moveTo>
                    <a:pt x="1" y="53"/>
                  </a:moveTo>
                  <a:lnTo>
                    <a:pt x="21" y="53"/>
                  </a:lnTo>
                  <a:lnTo>
                    <a:pt x="21" y="198"/>
                  </a:lnTo>
                  <a:lnTo>
                    <a:pt x="1" y="198"/>
                  </a:lnTo>
                  <a:lnTo>
                    <a:pt x="1" y="5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952" name="Freeform 42"/>
            <p:cNvSpPr>
              <a:spLocks/>
            </p:cNvSpPr>
            <p:nvPr/>
          </p:nvSpPr>
          <p:spPr bwMode="auto">
            <a:xfrm>
              <a:off x="6657976" y="5862600"/>
              <a:ext cx="53975" cy="76200"/>
            </a:xfrm>
            <a:custGeom>
              <a:avLst/>
              <a:gdLst>
                <a:gd name="T0" fmla="*/ 0 w 109"/>
                <a:gd name="T1" fmla="*/ 77 h 151"/>
                <a:gd name="T2" fmla="*/ 0 w 109"/>
                <a:gd name="T3" fmla="*/ 75 h 151"/>
                <a:gd name="T4" fmla="*/ 64 w 109"/>
                <a:gd name="T5" fmla="*/ 0 h 151"/>
                <a:gd name="T6" fmla="*/ 109 w 109"/>
                <a:gd name="T7" fmla="*/ 20 h 151"/>
                <a:gd name="T8" fmla="*/ 96 w 109"/>
                <a:gd name="T9" fmla="*/ 35 h 151"/>
                <a:gd name="T10" fmla="*/ 63 w 109"/>
                <a:gd name="T11" fmla="*/ 18 h 151"/>
                <a:gd name="T12" fmla="*/ 19 w 109"/>
                <a:gd name="T13" fmla="*/ 75 h 151"/>
                <a:gd name="T14" fmla="*/ 19 w 109"/>
                <a:gd name="T15" fmla="*/ 76 h 151"/>
                <a:gd name="T16" fmla="*/ 63 w 109"/>
                <a:gd name="T17" fmla="*/ 132 h 151"/>
                <a:gd name="T18" fmla="*/ 96 w 109"/>
                <a:gd name="T19" fmla="*/ 116 h 151"/>
                <a:gd name="T20" fmla="*/ 108 w 109"/>
                <a:gd name="T21" fmla="*/ 130 h 151"/>
                <a:gd name="T22" fmla="*/ 61 w 109"/>
                <a:gd name="T23" fmla="*/ 151 h 151"/>
                <a:gd name="T24" fmla="*/ 0 w 109"/>
                <a:gd name="T25" fmla="*/ 77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" h="151">
                  <a:moveTo>
                    <a:pt x="0" y="77"/>
                  </a:moveTo>
                  <a:lnTo>
                    <a:pt x="0" y="75"/>
                  </a:lnTo>
                  <a:cubicBezTo>
                    <a:pt x="0" y="31"/>
                    <a:pt x="29" y="0"/>
                    <a:pt x="64" y="0"/>
                  </a:cubicBezTo>
                  <a:cubicBezTo>
                    <a:pt x="84" y="0"/>
                    <a:pt x="99" y="8"/>
                    <a:pt x="109" y="20"/>
                  </a:cubicBezTo>
                  <a:lnTo>
                    <a:pt x="96" y="35"/>
                  </a:lnTo>
                  <a:cubicBezTo>
                    <a:pt x="88" y="26"/>
                    <a:pt x="78" y="18"/>
                    <a:pt x="63" y="18"/>
                  </a:cubicBezTo>
                  <a:cubicBezTo>
                    <a:pt x="39" y="18"/>
                    <a:pt x="19" y="41"/>
                    <a:pt x="19" y="75"/>
                  </a:cubicBezTo>
                  <a:lnTo>
                    <a:pt x="19" y="76"/>
                  </a:lnTo>
                  <a:cubicBezTo>
                    <a:pt x="19" y="110"/>
                    <a:pt x="39" y="132"/>
                    <a:pt x="63" y="132"/>
                  </a:cubicBezTo>
                  <a:cubicBezTo>
                    <a:pt x="76" y="132"/>
                    <a:pt x="88" y="125"/>
                    <a:pt x="96" y="116"/>
                  </a:cubicBezTo>
                  <a:lnTo>
                    <a:pt x="108" y="130"/>
                  </a:lnTo>
                  <a:cubicBezTo>
                    <a:pt x="96" y="142"/>
                    <a:pt x="83" y="151"/>
                    <a:pt x="61" y="151"/>
                  </a:cubicBezTo>
                  <a:cubicBezTo>
                    <a:pt x="28" y="151"/>
                    <a:pt x="0" y="121"/>
                    <a:pt x="0" y="7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953" name="Freeform 43"/>
            <p:cNvSpPr>
              <a:spLocks noEditPoints="1"/>
            </p:cNvSpPr>
            <p:nvPr/>
          </p:nvSpPr>
          <p:spPr bwMode="auto">
            <a:xfrm>
              <a:off x="6724651" y="5862600"/>
              <a:ext cx="53975" cy="76200"/>
            </a:xfrm>
            <a:custGeom>
              <a:avLst/>
              <a:gdLst>
                <a:gd name="T0" fmla="*/ 0 w 108"/>
                <a:gd name="T1" fmla="*/ 104 h 149"/>
                <a:gd name="T2" fmla="*/ 0 w 108"/>
                <a:gd name="T3" fmla="*/ 104 h 149"/>
                <a:gd name="T4" fmla="*/ 53 w 108"/>
                <a:gd name="T5" fmla="*/ 56 h 149"/>
                <a:gd name="T6" fmla="*/ 91 w 108"/>
                <a:gd name="T7" fmla="*/ 63 h 149"/>
                <a:gd name="T8" fmla="*/ 91 w 108"/>
                <a:gd name="T9" fmla="*/ 54 h 149"/>
                <a:gd name="T10" fmla="*/ 53 w 108"/>
                <a:gd name="T11" fmla="*/ 18 h 149"/>
                <a:gd name="T12" fmla="*/ 16 w 108"/>
                <a:gd name="T13" fmla="*/ 28 h 149"/>
                <a:gd name="T14" fmla="*/ 10 w 108"/>
                <a:gd name="T15" fmla="*/ 11 h 149"/>
                <a:gd name="T16" fmla="*/ 54 w 108"/>
                <a:gd name="T17" fmla="*/ 0 h 149"/>
                <a:gd name="T18" fmla="*/ 94 w 108"/>
                <a:gd name="T19" fmla="*/ 15 h 149"/>
                <a:gd name="T20" fmla="*/ 108 w 108"/>
                <a:gd name="T21" fmla="*/ 54 h 149"/>
                <a:gd name="T22" fmla="*/ 108 w 108"/>
                <a:gd name="T23" fmla="*/ 146 h 149"/>
                <a:gd name="T24" fmla="*/ 88 w 108"/>
                <a:gd name="T25" fmla="*/ 146 h 149"/>
                <a:gd name="T26" fmla="*/ 88 w 108"/>
                <a:gd name="T27" fmla="*/ 125 h 149"/>
                <a:gd name="T28" fmla="*/ 44 w 108"/>
                <a:gd name="T29" fmla="*/ 149 h 149"/>
                <a:gd name="T30" fmla="*/ 0 w 108"/>
                <a:gd name="T31" fmla="*/ 104 h 149"/>
                <a:gd name="T32" fmla="*/ 90 w 108"/>
                <a:gd name="T33" fmla="*/ 95 h 149"/>
                <a:gd name="T34" fmla="*/ 90 w 108"/>
                <a:gd name="T35" fmla="*/ 78 h 149"/>
                <a:gd name="T36" fmla="*/ 55 w 108"/>
                <a:gd name="T37" fmla="*/ 71 h 149"/>
                <a:gd name="T38" fmla="*/ 18 w 108"/>
                <a:gd name="T39" fmla="*/ 101 h 149"/>
                <a:gd name="T40" fmla="*/ 18 w 108"/>
                <a:gd name="T41" fmla="*/ 103 h 149"/>
                <a:gd name="T42" fmla="*/ 50 w 108"/>
                <a:gd name="T43" fmla="*/ 133 h 149"/>
                <a:gd name="T44" fmla="*/ 90 w 108"/>
                <a:gd name="T45" fmla="*/ 9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8" h="149">
                  <a:moveTo>
                    <a:pt x="0" y="104"/>
                  </a:moveTo>
                  <a:lnTo>
                    <a:pt x="0" y="104"/>
                  </a:lnTo>
                  <a:cubicBezTo>
                    <a:pt x="0" y="73"/>
                    <a:pt x="21" y="56"/>
                    <a:pt x="53" y="56"/>
                  </a:cubicBezTo>
                  <a:cubicBezTo>
                    <a:pt x="68" y="56"/>
                    <a:pt x="79" y="59"/>
                    <a:pt x="91" y="63"/>
                  </a:cubicBezTo>
                  <a:lnTo>
                    <a:pt x="91" y="54"/>
                  </a:lnTo>
                  <a:cubicBezTo>
                    <a:pt x="91" y="30"/>
                    <a:pt x="77" y="18"/>
                    <a:pt x="53" y="18"/>
                  </a:cubicBezTo>
                  <a:cubicBezTo>
                    <a:pt x="38" y="18"/>
                    <a:pt x="26" y="23"/>
                    <a:pt x="16" y="28"/>
                  </a:cubicBezTo>
                  <a:lnTo>
                    <a:pt x="10" y="11"/>
                  </a:lnTo>
                  <a:cubicBezTo>
                    <a:pt x="23" y="5"/>
                    <a:pt x="37" y="0"/>
                    <a:pt x="54" y="0"/>
                  </a:cubicBezTo>
                  <a:cubicBezTo>
                    <a:pt x="72" y="0"/>
                    <a:pt x="86" y="5"/>
                    <a:pt x="94" y="15"/>
                  </a:cubicBezTo>
                  <a:cubicBezTo>
                    <a:pt x="103" y="24"/>
                    <a:pt x="108" y="38"/>
                    <a:pt x="108" y="54"/>
                  </a:cubicBezTo>
                  <a:lnTo>
                    <a:pt x="108" y="146"/>
                  </a:lnTo>
                  <a:lnTo>
                    <a:pt x="88" y="146"/>
                  </a:lnTo>
                  <a:lnTo>
                    <a:pt x="88" y="125"/>
                  </a:lnTo>
                  <a:cubicBezTo>
                    <a:pt x="79" y="139"/>
                    <a:pt x="66" y="149"/>
                    <a:pt x="44" y="149"/>
                  </a:cubicBezTo>
                  <a:cubicBezTo>
                    <a:pt x="21" y="149"/>
                    <a:pt x="0" y="133"/>
                    <a:pt x="0" y="104"/>
                  </a:cubicBezTo>
                  <a:close/>
                  <a:moveTo>
                    <a:pt x="90" y="95"/>
                  </a:moveTo>
                  <a:lnTo>
                    <a:pt x="90" y="78"/>
                  </a:lnTo>
                  <a:cubicBezTo>
                    <a:pt x="81" y="74"/>
                    <a:pt x="68" y="71"/>
                    <a:pt x="55" y="71"/>
                  </a:cubicBezTo>
                  <a:cubicBezTo>
                    <a:pt x="32" y="71"/>
                    <a:pt x="18" y="84"/>
                    <a:pt x="18" y="101"/>
                  </a:cubicBezTo>
                  <a:lnTo>
                    <a:pt x="18" y="103"/>
                  </a:lnTo>
                  <a:cubicBezTo>
                    <a:pt x="18" y="120"/>
                    <a:pt x="32" y="133"/>
                    <a:pt x="50" y="133"/>
                  </a:cubicBezTo>
                  <a:cubicBezTo>
                    <a:pt x="72" y="133"/>
                    <a:pt x="90" y="116"/>
                    <a:pt x="90" y="9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954" name="Freeform 44"/>
            <p:cNvSpPr>
              <a:spLocks/>
            </p:cNvSpPr>
            <p:nvPr/>
          </p:nvSpPr>
          <p:spPr bwMode="auto">
            <a:xfrm>
              <a:off x="6799264" y="5862600"/>
              <a:ext cx="55563" cy="74613"/>
            </a:xfrm>
            <a:custGeom>
              <a:avLst/>
              <a:gdLst>
                <a:gd name="T0" fmla="*/ 0 w 110"/>
                <a:gd name="T1" fmla="*/ 2 h 147"/>
                <a:gd name="T2" fmla="*/ 20 w 110"/>
                <a:gd name="T3" fmla="*/ 2 h 147"/>
                <a:gd name="T4" fmla="*/ 20 w 110"/>
                <a:gd name="T5" fmla="*/ 26 h 147"/>
                <a:gd name="T6" fmla="*/ 63 w 110"/>
                <a:gd name="T7" fmla="*/ 0 h 147"/>
                <a:gd name="T8" fmla="*/ 110 w 110"/>
                <a:gd name="T9" fmla="*/ 52 h 147"/>
                <a:gd name="T10" fmla="*/ 110 w 110"/>
                <a:gd name="T11" fmla="*/ 147 h 147"/>
                <a:gd name="T12" fmla="*/ 90 w 110"/>
                <a:gd name="T13" fmla="*/ 147 h 147"/>
                <a:gd name="T14" fmla="*/ 90 w 110"/>
                <a:gd name="T15" fmla="*/ 59 h 147"/>
                <a:gd name="T16" fmla="*/ 57 w 110"/>
                <a:gd name="T17" fmla="*/ 18 h 147"/>
                <a:gd name="T18" fmla="*/ 20 w 110"/>
                <a:gd name="T19" fmla="*/ 60 h 147"/>
                <a:gd name="T20" fmla="*/ 20 w 110"/>
                <a:gd name="T21" fmla="*/ 147 h 147"/>
                <a:gd name="T22" fmla="*/ 0 w 110"/>
                <a:gd name="T23" fmla="*/ 147 h 147"/>
                <a:gd name="T24" fmla="*/ 0 w 110"/>
                <a:gd name="T25" fmla="*/ 2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0" h="147">
                  <a:moveTo>
                    <a:pt x="0" y="2"/>
                  </a:moveTo>
                  <a:lnTo>
                    <a:pt x="20" y="2"/>
                  </a:lnTo>
                  <a:lnTo>
                    <a:pt x="20" y="26"/>
                  </a:lnTo>
                  <a:cubicBezTo>
                    <a:pt x="28" y="11"/>
                    <a:pt x="42" y="0"/>
                    <a:pt x="63" y="0"/>
                  </a:cubicBezTo>
                  <a:cubicBezTo>
                    <a:pt x="93" y="0"/>
                    <a:pt x="110" y="20"/>
                    <a:pt x="110" y="52"/>
                  </a:cubicBezTo>
                  <a:lnTo>
                    <a:pt x="110" y="147"/>
                  </a:lnTo>
                  <a:lnTo>
                    <a:pt x="90" y="147"/>
                  </a:lnTo>
                  <a:lnTo>
                    <a:pt x="90" y="59"/>
                  </a:lnTo>
                  <a:cubicBezTo>
                    <a:pt x="90" y="32"/>
                    <a:pt x="78" y="18"/>
                    <a:pt x="57" y="18"/>
                  </a:cubicBezTo>
                  <a:cubicBezTo>
                    <a:pt x="35" y="18"/>
                    <a:pt x="20" y="35"/>
                    <a:pt x="20" y="60"/>
                  </a:cubicBezTo>
                  <a:lnTo>
                    <a:pt x="20" y="147"/>
                  </a:lnTo>
                  <a:lnTo>
                    <a:pt x="0" y="147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955" name="Freeform 45"/>
            <p:cNvSpPr>
              <a:spLocks/>
            </p:cNvSpPr>
            <p:nvPr/>
          </p:nvSpPr>
          <p:spPr bwMode="auto">
            <a:xfrm>
              <a:off x="7191376" y="5837200"/>
              <a:ext cx="65088" cy="101600"/>
            </a:xfrm>
            <a:custGeom>
              <a:avLst/>
              <a:gdLst>
                <a:gd name="T0" fmla="*/ 0 w 129"/>
                <a:gd name="T1" fmla="*/ 172 h 200"/>
                <a:gd name="T2" fmla="*/ 13 w 129"/>
                <a:gd name="T3" fmla="*/ 156 h 200"/>
                <a:gd name="T4" fmla="*/ 68 w 129"/>
                <a:gd name="T5" fmla="*/ 180 h 200"/>
                <a:gd name="T6" fmla="*/ 107 w 129"/>
                <a:gd name="T7" fmla="*/ 147 h 200"/>
                <a:gd name="T8" fmla="*/ 107 w 129"/>
                <a:gd name="T9" fmla="*/ 147 h 200"/>
                <a:gd name="T10" fmla="*/ 64 w 129"/>
                <a:gd name="T11" fmla="*/ 109 h 200"/>
                <a:gd name="T12" fmla="*/ 8 w 129"/>
                <a:gd name="T13" fmla="*/ 51 h 200"/>
                <a:gd name="T14" fmla="*/ 8 w 129"/>
                <a:gd name="T15" fmla="*/ 51 h 200"/>
                <a:gd name="T16" fmla="*/ 67 w 129"/>
                <a:gd name="T17" fmla="*/ 0 h 200"/>
                <a:gd name="T18" fmla="*/ 125 w 129"/>
                <a:gd name="T19" fmla="*/ 22 h 200"/>
                <a:gd name="T20" fmla="*/ 113 w 129"/>
                <a:gd name="T21" fmla="*/ 38 h 200"/>
                <a:gd name="T22" fmla="*/ 67 w 129"/>
                <a:gd name="T23" fmla="*/ 20 h 200"/>
                <a:gd name="T24" fmla="*/ 30 w 129"/>
                <a:gd name="T25" fmla="*/ 50 h 200"/>
                <a:gd name="T26" fmla="*/ 30 w 129"/>
                <a:gd name="T27" fmla="*/ 50 h 200"/>
                <a:gd name="T28" fmla="*/ 75 w 129"/>
                <a:gd name="T29" fmla="*/ 90 h 200"/>
                <a:gd name="T30" fmla="*/ 129 w 129"/>
                <a:gd name="T31" fmla="*/ 146 h 200"/>
                <a:gd name="T32" fmla="*/ 129 w 129"/>
                <a:gd name="T33" fmla="*/ 146 h 200"/>
                <a:gd name="T34" fmla="*/ 69 w 129"/>
                <a:gd name="T35" fmla="*/ 198 h 200"/>
                <a:gd name="T36" fmla="*/ 0 w 129"/>
                <a:gd name="T37" fmla="*/ 172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9" h="200">
                  <a:moveTo>
                    <a:pt x="0" y="172"/>
                  </a:moveTo>
                  <a:lnTo>
                    <a:pt x="13" y="156"/>
                  </a:lnTo>
                  <a:cubicBezTo>
                    <a:pt x="29" y="171"/>
                    <a:pt x="45" y="180"/>
                    <a:pt x="68" y="180"/>
                  </a:cubicBezTo>
                  <a:cubicBezTo>
                    <a:pt x="92" y="180"/>
                    <a:pt x="107" y="166"/>
                    <a:pt x="107" y="147"/>
                  </a:cubicBezTo>
                  <a:lnTo>
                    <a:pt x="107" y="147"/>
                  </a:lnTo>
                  <a:cubicBezTo>
                    <a:pt x="107" y="131"/>
                    <a:pt x="99" y="121"/>
                    <a:pt x="64" y="109"/>
                  </a:cubicBezTo>
                  <a:cubicBezTo>
                    <a:pt x="24" y="93"/>
                    <a:pt x="8" y="79"/>
                    <a:pt x="8" y="51"/>
                  </a:cubicBezTo>
                  <a:lnTo>
                    <a:pt x="8" y="51"/>
                  </a:lnTo>
                  <a:cubicBezTo>
                    <a:pt x="8" y="22"/>
                    <a:pt x="33" y="0"/>
                    <a:pt x="67" y="0"/>
                  </a:cubicBezTo>
                  <a:cubicBezTo>
                    <a:pt x="89" y="0"/>
                    <a:pt x="108" y="7"/>
                    <a:pt x="125" y="22"/>
                  </a:cubicBezTo>
                  <a:lnTo>
                    <a:pt x="113" y="38"/>
                  </a:lnTo>
                  <a:cubicBezTo>
                    <a:pt x="98" y="26"/>
                    <a:pt x="83" y="20"/>
                    <a:pt x="67" y="20"/>
                  </a:cubicBezTo>
                  <a:cubicBezTo>
                    <a:pt x="44" y="20"/>
                    <a:pt x="30" y="33"/>
                    <a:pt x="30" y="50"/>
                  </a:cubicBezTo>
                  <a:lnTo>
                    <a:pt x="30" y="50"/>
                  </a:lnTo>
                  <a:cubicBezTo>
                    <a:pt x="30" y="67"/>
                    <a:pt x="39" y="76"/>
                    <a:pt x="75" y="90"/>
                  </a:cubicBezTo>
                  <a:cubicBezTo>
                    <a:pt x="115" y="105"/>
                    <a:pt x="129" y="120"/>
                    <a:pt x="129" y="146"/>
                  </a:cubicBezTo>
                  <a:lnTo>
                    <a:pt x="129" y="146"/>
                  </a:lnTo>
                  <a:cubicBezTo>
                    <a:pt x="129" y="177"/>
                    <a:pt x="104" y="198"/>
                    <a:pt x="69" y="198"/>
                  </a:cubicBezTo>
                  <a:cubicBezTo>
                    <a:pt x="43" y="200"/>
                    <a:pt x="21" y="191"/>
                    <a:pt x="0" y="17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956" name="Freeform 46"/>
            <p:cNvSpPr>
              <a:spLocks noEditPoints="1"/>
            </p:cNvSpPr>
            <p:nvPr/>
          </p:nvSpPr>
          <p:spPr bwMode="auto">
            <a:xfrm>
              <a:off x="7269164" y="5862600"/>
              <a:ext cx="60325" cy="76200"/>
            </a:xfrm>
            <a:custGeom>
              <a:avLst/>
              <a:gdLst>
                <a:gd name="T0" fmla="*/ 0 w 118"/>
                <a:gd name="T1" fmla="*/ 76 h 151"/>
                <a:gd name="T2" fmla="*/ 0 w 118"/>
                <a:gd name="T3" fmla="*/ 75 h 151"/>
                <a:gd name="T4" fmla="*/ 60 w 118"/>
                <a:gd name="T5" fmla="*/ 0 h 151"/>
                <a:gd name="T6" fmla="*/ 118 w 118"/>
                <a:gd name="T7" fmla="*/ 75 h 151"/>
                <a:gd name="T8" fmla="*/ 118 w 118"/>
                <a:gd name="T9" fmla="*/ 84 h 151"/>
                <a:gd name="T10" fmla="*/ 20 w 118"/>
                <a:gd name="T11" fmla="*/ 84 h 151"/>
                <a:gd name="T12" fmla="*/ 65 w 118"/>
                <a:gd name="T13" fmla="*/ 134 h 151"/>
                <a:gd name="T14" fmla="*/ 103 w 118"/>
                <a:gd name="T15" fmla="*/ 117 h 151"/>
                <a:gd name="T16" fmla="*/ 114 w 118"/>
                <a:gd name="T17" fmla="*/ 130 h 151"/>
                <a:gd name="T18" fmla="*/ 64 w 118"/>
                <a:gd name="T19" fmla="*/ 151 h 151"/>
                <a:gd name="T20" fmla="*/ 0 w 118"/>
                <a:gd name="T21" fmla="*/ 76 h 151"/>
                <a:gd name="T22" fmla="*/ 98 w 118"/>
                <a:gd name="T23" fmla="*/ 67 h 151"/>
                <a:gd name="T24" fmla="*/ 60 w 118"/>
                <a:gd name="T25" fmla="*/ 17 h 151"/>
                <a:gd name="T26" fmla="*/ 20 w 118"/>
                <a:gd name="T27" fmla="*/ 67 h 151"/>
                <a:gd name="T28" fmla="*/ 98 w 118"/>
                <a:gd name="T29" fmla="*/ 67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8" h="151">
                  <a:moveTo>
                    <a:pt x="0" y="76"/>
                  </a:moveTo>
                  <a:lnTo>
                    <a:pt x="0" y="75"/>
                  </a:lnTo>
                  <a:cubicBezTo>
                    <a:pt x="0" y="31"/>
                    <a:pt x="27" y="0"/>
                    <a:pt x="60" y="0"/>
                  </a:cubicBezTo>
                  <a:cubicBezTo>
                    <a:pt x="97" y="0"/>
                    <a:pt x="118" y="31"/>
                    <a:pt x="118" y="75"/>
                  </a:cubicBezTo>
                  <a:lnTo>
                    <a:pt x="118" y="84"/>
                  </a:lnTo>
                  <a:lnTo>
                    <a:pt x="20" y="84"/>
                  </a:lnTo>
                  <a:cubicBezTo>
                    <a:pt x="23" y="116"/>
                    <a:pt x="43" y="134"/>
                    <a:pt x="65" y="134"/>
                  </a:cubicBezTo>
                  <a:cubicBezTo>
                    <a:pt x="81" y="134"/>
                    <a:pt x="93" y="127"/>
                    <a:pt x="103" y="117"/>
                  </a:cubicBezTo>
                  <a:lnTo>
                    <a:pt x="114" y="130"/>
                  </a:lnTo>
                  <a:cubicBezTo>
                    <a:pt x="102" y="144"/>
                    <a:pt x="87" y="151"/>
                    <a:pt x="64" y="151"/>
                  </a:cubicBezTo>
                  <a:cubicBezTo>
                    <a:pt x="29" y="150"/>
                    <a:pt x="0" y="121"/>
                    <a:pt x="0" y="76"/>
                  </a:cubicBezTo>
                  <a:close/>
                  <a:moveTo>
                    <a:pt x="98" y="67"/>
                  </a:moveTo>
                  <a:cubicBezTo>
                    <a:pt x="97" y="40"/>
                    <a:pt x="83" y="17"/>
                    <a:pt x="60" y="17"/>
                  </a:cubicBezTo>
                  <a:cubicBezTo>
                    <a:pt x="39" y="17"/>
                    <a:pt x="23" y="37"/>
                    <a:pt x="20" y="67"/>
                  </a:cubicBezTo>
                  <a:lnTo>
                    <a:pt x="98" y="6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957" name="Freeform 47"/>
            <p:cNvSpPr>
              <a:spLocks noEditPoints="1"/>
            </p:cNvSpPr>
            <p:nvPr/>
          </p:nvSpPr>
          <p:spPr bwMode="auto">
            <a:xfrm>
              <a:off x="7340601" y="5862600"/>
              <a:ext cx="55563" cy="76200"/>
            </a:xfrm>
            <a:custGeom>
              <a:avLst/>
              <a:gdLst>
                <a:gd name="T0" fmla="*/ 0 w 109"/>
                <a:gd name="T1" fmla="*/ 104 h 149"/>
                <a:gd name="T2" fmla="*/ 0 w 109"/>
                <a:gd name="T3" fmla="*/ 104 h 149"/>
                <a:gd name="T4" fmla="*/ 54 w 109"/>
                <a:gd name="T5" fmla="*/ 56 h 149"/>
                <a:gd name="T6" fmla="*/ 91 w 109"/>
                <a:gd name="T7" fmla="*/ 63 h 149"/>
                <a:gd name="T8" fmla="*/ 91 w 109"/>
                <a:gd name="T9" fmla="*/ 54 h 149"/>
                <a:gd name="T10" fmla="*/ 54 w 109"/>
                <a:gd name="T11" fmla="*/ 18 h 149"/>
                <a:gd name="T12" fmla="*/ 16 w 109"/>
                <a:gd name="T13" fmla="*/ 28 h 149"/>
                <a:gd name="T14" fmla="*/ 10 w 109"/>
                <a:gd name="T15" fmla="*/ 11 h 149"/>
                <a:gd name="T16" fmla="*/ 55 w 109"/>
                <a:gd name="T17" fmla="*/ 0 h 149"/>
                <a:gd name="T18" fmla="*/ 95 w 109"/>
                <a:gd name="T19" fmla="*/ 15 h 149"/>
                <a:gd name="T20" fmla="*/ 109 w 109"/>
                <a:gd name="T21" fmla="*/ 54 h 149"/>
                <a:gd name="T22" fmla="*/ 109 w 109"/>
                <a:gd name="T23" fmla="*/ 146 h 149"/>
                <a:gd name="T24" fmla="*/ 89 w 109"/>
                <a:gd name="T25" fmla="*/ 146 h 149"/>
                <a:gd name="T26" fmla="*/ 89 w 109"/>
                <a:gd name="T27" fmla="*/ 125 h 149"/>
                <a:gd name="T28" fmla="*/ 45 w 109"/>
                <a:gd name="T29" fmla="*/ 149 h 149"/>
                <a:gd name="T30" fmla="*/ 0 w 109"/>
                <a:gd name="T31" fmla="*/ 104 h 149"/>
                <a:gd name="T32" fmla="*/ 92 w 109"/>
                <a:gd name="T33" fmla="*/ 95 h 149"/>
                <a:gd name="T34" fmla="*/ 92 w 109"/>
                <a:gd name="T35" fmla="*/ 78 h 149"/>
                <a:gd name="T36" fmla="*/ 57 w 109"/>
                <a:gd name="T37" fmla="*/ 71 h 149"/>
                <a:gd name="T38" fmla="*/ 20 w 109"/>
                <a:gd name="T39" fmla="*/ 101 h 149"/>
                <a:gd name="T40" fmla="*/ 20 w 109"/>
                <a:gd name="T41" fmla="*/ 103 h 149"/>
                <a:gd name="T42" fmla="*/ 52 w 109"/>
                <a:gd name="T43" fmla="*/ 133 h 149"/>
                <a:gd name="T44" fmla="*/ 92 w 109"/>
                <a:gd name="T45" fmla="*/ 9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9" h="149">
                  <a:moveTo>
                    <a:pt x="0" y="104"/>
                  </a:moveTo>
                  <a:lnTo>
                    <a:pt x="0" y="104"/>
                  </a:lnTo>
                  <a:cubicBezTo>
                    <a:pt x="0" y="73"/>
                    <a:pt x="22" y="56"/>
                    <a:pt x="54" y="56"/>
                  </a:cubicBezTo>
                  <a:cubicBezTo>
                    <a:pt x="69" y="56"/>
                    <a:pt x="80" y="59"/>
                    <a:pt x="91" y="63"/>
                  </a:cubicBezTo>
                  <a:lnTo>
                    <a:pt x="91" y="54"/>
                  </a:lnTo>
                  <a:cubicBezTo>
                    <a:pt x="91" y="30"/>
                    <a:pt x="78" y="18"/>
                    <a:pt x="54" y="18"/>
                  </a:cubicBezTo>
                  <a:cubicBezTo>
                    <a:pt x="39" y="18"/>
                    <a:pt x="26" y="23"/>
                    <a:pt x="16" y="28"/>
                  </a:cubicBezTo>
                  <a:lnTo>
                    <a:pt x="10" y="11"/>
                  </a:lnTo>
                  <a:cubicBezTo>
                    <a:pt x="24" y="5"/>
                    <a:pt x="38" y="0"/>
                    <a:pt x="55" y="0"/>
                  </a:cubicBezTo>
                  <a:cubicBezTo>
                    <a:pt x="73" y="0"/>
                    <a:pt x="86" y="5"/>
                    <a:pt x="95" y="15"/>
                  </a:cubicBezTo>
                  <a:cubicBezTo>
                    <a:pt x="104" y="24"/>
                    <a:pt x="109" y="38"/>
                    <a:pt x="109" y="54"/>
                  </a:cubicBezTo>
                  <a:lnTo>
                    <a:pt x="109" y="146"/>
                  </a:lnTo>
                  <a:lnTo>
                    <a:pt x="89" y="146"/>
                  </a:lnTo>
                  <a:lnTo>
                    <a:pt x="89" y="125"/>
                  </a:lnTo>
                  <a:cubicBezTo>
                    <a:pt x="80" y="139"/>
                    <a:pt x="66" y="149"/>
                    <a:pt x="45" y="149"/>
                  </a:cubicBezTo>
                  <a:cubicBezTo>
                    <a:pt x="23" y="149"/>
                    <a:pt x="0" y="133"/>
                    <a:pt x="0" y="104"/>
                  </a:cubicBezTo>
                  <a:close/>
                  <a:moveTo>
                    <a:pt x="92" y="95"/>
                  </a:moveTo>
                  <a:lnTo>
                    <a:pt x="92" y="78"/>
                  </a:lnTo>
                  <a:cubicBezTo>
                    <a:pt x="83" y="74"/>
                    <a:pt x="70" y="71"/>
                    <a:pt x="57" y="71"/>
                  </a:cubicBezTo>
                  <a:cubicBezTo>
                    <a:pt x="34" y="71"/>
                    <a:pt x="20" y="84"/>
                    <a:pt x="20" y="101"/>
                  </a:cubicBezTo>
                  <a:lnTo>
                    <a:pt x="20" y="103"/>
                  </a:lnTo>
                  <a:cubicBezTo>
                    <a:pt x="20" y="120"/>
                    <a:pt x="34" y="133"/>
                    <a:pt x="52" y="133"/>
                  </a:cubicBezTo>
                  <a:cubicBezTo>
                    <a:pt x="74" y="133"/>
                    <a:pt x="92" y="116"/>
                    <a:pt x="92" y="9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958" name="Freeform 48"/>
            <p:cNvSpPr>
              <a:spLocks/>
            </p:cNvSpPr>
            <p:nvPr/>
          </p:nvSpPr>
          <p:spPr bwMode="auto">
            <a:xfrm>
              <a:off x="7415214" y="5862600"/>
              <a:ext cx="36513" cy="74613"/>
            </a:xfrm>
            <a:custGeom>
              <a:avLst/>
              <a:gdLst>
                <a:gd name="T0" fmla="*/ 0 w 70"/>
                <a:gd name="T1" fmla="*/ 2 h 147"/>
                <a:gd name="T2" fmla="*/ 20 w 70"/>
                <a:gd name="T3" fmla="*/ 2 h 147"/>
                <a:gd name="T4" fmla="*/ 20 w 70"/>
                <a:gd name="T5" fmla="*/ 35 h 147"/>
                <a:gd name="T6" fmla="*/ 70 w 70"/>
                <a:gd name="T7" fmla="*/ 1 h 147"/>
                <a:gd name="T8" fmla="*/ 70 w 70"/>
                <a:gd name="T9" fmla="*/ 22 h 147"/>
                <a:gd name="T10" fmla="*/ 69 w 70"/>
                <a:gd name="T11" fmla="*/ 22 h 147"/>
                <a:gd name="T12" fmla="*/ 20 w 70"/>
                <a:gd name="T13" fmla="*/ 79 h 147"/>
                <a:gd name="T14" fmla="*/ 20 w 70"/>
                <a:gd name="T15" fmla="*/ 147 h 147"/>
                <a:gd name="T16" fmla="*/ 0 w 70"/>
                <a:gd name="T17" fmla="*/ 147 h 147"/>
                <a:gd name="T18" fmla="*/ 0 w 70"/>
                <a:gd name="T19" fmla="*/ 2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147">
                  <a:moveTo>
                    <a:pt x="0" y="2"/>
                  </a:moveTo>
                  <a:lnTo>
                    <a:pt x="20" y="2"/>
                  </a:lnTo>
                  <a:lnTo>
                    <a:pt x="20" y="35"/>
                  </a:lnTo>
                  <a:cubicBezTo>
                    <a:pt x="29" y="15"/>
                    <a:pt x="46" y="0"/>
                    <a:pt x="70" y="1"/>
                  </a:cubicBezTo>
                  <a:lnTo>
                    <a:pt x="70" y="22"/>
                  </a:lnTo>
                  <a:lnTo>
                    <a:pt x="69" y="22"/>
                  </a:lnTo>
                  <a:cubicBezTo>
                    <a:pt x="41" y="22"/>
                    <a:pt x="20" y="41"/>
                    <a:pt x="20" y="79"/>
                  </a:cubicBezTo>
                  <a:lnTo>
                    <a:pt x="20" y="147"/>
                  </a:lnTo>
                  <a:lnTo>
                    <a:pt x="0" y="147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959" name="Freeform 49"/>
            <p:cNvSpPr>
              <a:spLocks/>
            </p:cNvSpPr>
            <p:nvPr/>
          </p:nvSpPr>
          <p:spPr bwMode="auto">
            <a:xfrm>
              <a:off x="7459664" y="5862600"/>
              <a:ext cx="53975" cy="76200"/>
            </a:xfrm>
            <a:custGeom>
              <a:avLst/>
              <a:gdLst>
                <a:gd name="T0" fmla="*/ 0 w 109"/>
                <a:gd name="T1" fmla="*/ 77 h 151"/>
                <a:gd name="T2" fmla="*/ 0 w 109"/>
                <a:gd name="T3" fmla="*/ 75 h 151"/>
                <a:gd name="T4" fmla="*/ 64 w 109"/>
                <a:gd name="T5" fmla="*/ 0 h 151"/>
                <a:gd name="T6" fmla="*/ 109 w 109"/>
                <a:gd name="T7" fmla="*/ 20 h 151"/>
                <a:gd name="T8" fmla="*/ 96 w 109"/>
                <a:gd name="T9" fmla="*/ 35 h 151"/>
                <a:gd name="T10" fmla="*/ 62 w 109"/>
                <a:gd name="T11" fmla="*/ 18 h 151"/>
                <a:gd name="T12" fmla="*/ 19 w 109"/>
                <a:gd name="T13" fmla="*/ 75 h 151"/>
                <a:gd name="T14" fmla="*/ 19 w 109"/>
                <a:gd name="T15" fmla="*/ 76 h 151"/>
                <a:gd name="T16" fmla="*/ 62 w 109"/>
                <a:gd name="T17" fmla="*/ 132 h 151"/>
                <a:gd name="T18" fmla="*/ 96 w 109"/>
                <a:gd name="T19" fmla="*/ 116 h 151"/>
                <a:gd name="T20" fmla="*/ 107 w 109"/>
                <a:gd name="T21" fmla="*/ 130 h 151"/>
                <a:gd name="T22" fmla="*/ 61 w 109"/>
                <a:gd name="T23" fmla="*/ 151 h 151"/>
                <a:gd name="T24" fmla="*/ 0 w 109"/>
                <a:gd name="T25" fmla="*/ 77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" h="151">
                  <a:moveTo>
                    <a:pt x="0" y="77"/>
                  </a:moveTo>
                  <a:lnTo>
                    <a:pt x="0" y="75"/>
                  </a:lnTo>
                  <a:cubicBezTo>
                    <a:pt x="0" y="31"/>
                    <a:pt x="29" y="0"/>
                    <a:pt x="64" y="0"/>
                  </a:cubicBezTo>
                  <a:cubicBezTo>
                    <a:pt x="84" y="0"/>
                    <a:pt x="99" y="8"/>
                    <a:pt x="109" y="20"/>
                  </a:cubicBezTo>
                  <a:lnTo>
                    <a:pt x="96" y="35"/>
                  </a:lnTo>
                  <a:cubicBezTo>
                    <a:pt x="87" y="26"/>
                    <a:pt x="77" y="18"/>
                    <a:pt x="62" y="18"/>
                  </a:cubicBezTo>
                  <a:cubicBezTo>
                    <a:pt x="39" y="18"/>
                    <a:pt x="19" y="41"/>
                    <a:pt x="19" y="75"/>
                  </a:cubicBezTo>
                  <a:lnTo>
                    <a:pt x="19" y="76"/>
                  </a:lnTo>
                  <a:cubicBezTo>
                    <a:pt x="19" y="110"/>
                    <a:pt x="39" y="132"/>
                    <a:pt x="62" y="132"/>
                  </a:cubicBezTo>
                  <a:cubicBezTo>
                    <a:pt x="76" y="132"/>
                    <a:pt x="87" y="125"/>
                    <a:pt x="96" y="116"/>
                  </a:cubicBezTo>
                  <a:lnTo>
                    <a:pt x="107" y="130"/>
                  </a:lnTo>
                  <a:cubicBezTo>
                    <a:pt x="96" y="142"/>
                    <a:pt x="82" y="151"/>
                    <a:pt x="61" y="151"/>
                  </a:cubicBezTo>
                  <a:cubicBezTo>
                    <a:pt x="26" y="151"/>
                    <a:pt x="0" y="121"/>
                    <a:pt x="0" y="7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960" name="Freeform 50"/>
            <p:cNvSpPr>
              <a:spLocks/>
            </p:cNvSpPr>
            <p:nvPr/>
          </p:nvSpPr>
          <p:spPr bwMode="auto">
            <a:xfrm>
              <a:off x="7529514" y="5835612"/>
              <a:ext cx="55563" cy="101600"/>
            </a:xfrm>
            <a:custGeom>
              <a:avLst/>
              <a:gdLst>
                <a:gd name="T0" fmla="*/ 0 w 110"/>
                <a:gd name="T1" fmla="*/ 0 h 201"/>
                <a:gd name="T2" fmla="*/ 20 w 110"/>
                <a:gd name="T3" fmla="*/ 0 h 201"/>
                <a:gd name="T4" fmla="*/ 20 w 110"/>
                <a:gd name="T5" fmla="*/ 80 h 201"/>
                <a:gd name="T6" fmla="*/ 63 w 110"/>
                <a:gd name="T7" fmla="*/ 54 h 201"/>
                <a:gd name="T8" fmla="*/ 110 w 110"/>
                <a:gd name="T9" fmla="*/ 106 h 201"/>
                <a:gd name="T10" fmla="*/ 110 w 110"/>
                <a:gd name="T11" fmla="*/ 201 h 201"/>
                <a:gd name="T12" fmla="*/ 90 w 110"/>
                <a:gd name="T13" fmla="*/ 201 h 201"/>
                <a:gd name="T14" fmla="*/ 90 w 110"/>
                <a:gd name="T15" fmla="*/ 113 h 201"/>
                <a:gd name="T16" fmla="*/ 56 w 110"/>
                <a:gd name="T17" fmla="*/ 72 h 201"/>
                <a:gd name="T18" fmla="*/ 20 w 110"/>
                <a:gd name="T19" fmla="*/ 114 h 201"/>
                <a:gd name="T20" fmla="*/ 20 w 110"/>
                <a:gd name="T21" fmla="*/ 201 h 201"/>
                <a:gd name="T22" fmla="*/ 0 w 110"/>
                <a:gd name="T23" fmla="*/ 201 h 201"/>
                <a:gd name="T24" fmla="*/ 0 w 110"/>
                <a:gd name="T25" fmla="*/ 0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0" h="201">
                  <a:moveTo>
                    <a:pt x="0" y="0"/>
                  </a:moveTo>
                  <a:lnTo>
                    <a:pt x="20" y="0"/>
                  </a:lnTo>
                  <a:lnTo>
                    <a:pt x="20" y="80"/>
                  </a:lnTo>
                  <a:cubicBezTo>
                    <a:pt x="27" y="65"/>
                    <a:pt x="41" y="54"/>
                    <a:pt x="63" y="54"/>
                  </a:cubicBezTo>
                  <a:cubicBezTo>
                    <a:pt x="93" y="54"/>
                    <a:pt x="110" y="74"/>
                    <a:pt x="110" y="106"/>
                  </a:cubicBezTo>
                  <a:lnTo>
                    <a:pt x="110" y="201"/>
                  </a:lnTo>
                  <a:lnTo>
                    <a:pt x="90" y="201"/>
                  </a:lnTo>
                  <a:lnTo>
                    <a:pt x="90" y="113"/>
                  </a:lnTo>
                  <a:cubicBezTo>
                    <a:pt x="90" y="86"/>
                    <a:pt x="78" y="72"/>
                    <a:pt x="56" y="72"/>
                  </a:cubicBezTo>
                  <a:cubicBezTo>
                    <a:pt x="35" y="72"/>
                    <a:pt x="20" y="89"/>
                    <a:pt x="20" y="114"/>
                  </a:cubicBezTo>
                  <a:lnTo>
                    <a:pt x="20" y="201"/>
                  </a:lnTo>
                  <a:lnTo>
                    <a:pt x="0" y="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961" name="Rectangle 51"/>
            <p:cNvSpPr>
              <a:spLocks noChangeArrowheads="1"/>
            </p:cNvSpPr>
            <p:nvPr/>
          </p:nvSpPr>
          <p:spPr bwMode="auto">
            <a:xfrm>
              <a:off x="7605714" y="5835612"/>
              <a:ext cx="11113" cy="1016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962" name="Freeform 52"/>
            <p:cNvSpPr>
              <a:spLocks noEditPoints="1"/>
            </p:cNvSpPr>
            <p:nvPr/>
          </p:nvSpPr>
          <p:spPr bwMode="auto">
            <a:xfrm>
              <a:off x="7639051" y="5837200"/>
              <a:ext cx="11113" cy="100013"/>
            </a:xfrm>
            <a:custGeom>
              <a:avLst/>
              <a:gdLst>
                <a:gd name="T0" fmla="*/ 0 w 22"/>
                <a:gd name="T1" fmla="*/ 0 h 198"/>
                <a:gd name="T2" fmla="*/ 22 w 22"/>
                <a:gd name="T3" fmla="*/ 0 h 198"/>
                <a:gd name="T4" fmla="*/ 22 w 22"/>
                <a:gd name="T5" fmla="*/ 23 h 198"/>
                <a:gd name="T6" fmla="*/ 0 w 22"/>
                <a:gd name="T7" fmla="*/ 23 h 198"/>
                <a:gd name="T8" fmla="*/ 0 w 22"/>
                <a:gd name="T9" fmla="*/ 0 h 198"/>
                <a:gd name="T10" fmla="*/ 1 w 22"/>
                <a:gd name="T11" fmla="*/ 53 h 198"/>
                <a:gd name="T12" fmla="*/ 21 w 22"/>
                <a:gd name="T13" fmla="*/ 53 h 198"/>
                <a:gd name="T14" fmla="*/ 21 w 22"/>
                <a:gd name="T15" fmla="*/ 198 h 198"/>
                <a:gd name="T16" fmla="*/ 1 w 22"/>
                <a:gd name="T17" fmla="*/ 198 h 198"/>
                <a:gd name="T18" fmla="*/ 1 w 22"/>
                <a:gd name="T19" fmla="*/ 53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" h="198">
                  <a:moveTo>
                    <a:pt x="0" y="0"/>
                  </a:moveTo>
                  <a:lnTo>
                    <a:pt x="22" y="0"/>
                  </a:lnTo>
                  <a:lnTo>
                    <a:pt x="22" y="23"/>
                  </a:lnTo>
                  <a:lnTo>
                    <a:pt x="0" y="23"/>
                  </a:lnTo>
                  <a:lnTo>
                    <a:pt x="0" y="0"/>
                  </a:lnTo>
                  <a:close/>
                  <a:moveTo>
                    <a:pt x="1" y="53"/>
                  </a:moveTo>
                  <a:lnTo>
                    <a:pt x="21" y="53"/>
                  </a:lnTo>
                  <a:lnTo>
                    <a:pt x="21" y="198"/>
                  </a:lnTo>
                  <a:lnTo>
                    <a:pt x="1" y="198"/>
                  </a:lnTo>
                  <a:lnTo>
                    <a:pt x="1" y="5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963" name="Freeform 53"/>
            <p:cNvSpPr>
              <a:spLocks noEditPoints="1"/>
            </p:cNvSpPr>
            <p:nvPr/>
          </p:nvSpPr>
          <p:spPr bwMode="auto">
            <a:xfrm>
              <a:off x="7667626" y="5862600"/>
              <a:ext cx="63500" cy="95250"/>
            </a:xfrm>
            <a:custGeom>
              <a:avLst/>
              <a:gdLst>
                <a:gd name="T0" fmla="*/ 6 w 125"/>
                <a:gd name="T1" fmla="*/ 175 h 190"/>
                <a:gd name="T2" fmla="*/ 14 w 125"/>
                <a:gd name="T3" fmla="*/ 158 h 190"/>
                <a:gd name="T4" fmla="*/ 60 w 125"/>
                <a:gd name="T5" fmla="*/ 172 h 190"/>
                <a:gd name="T6" fmla="*/ 104 w 125"/>
                <a:gd name="T7" fmla="*/ 128 h 190"/>
                <a:gd name="T8" fmla="*/ 104 w 125"/>
                <a:gd name="T9" fmla="*/ 107 h 190"/>
                <a:gd name="T10" fmla="*/ 56 w 125"/>
                <a:gd name="T11" fmla="*/ 137 h 190"/>
                <a:gd name="T12" fmla="*/ 0 w 125"/>
                <a:gd name="T13" fmla="*/ 70 h 190"/>
                <a:gd name="T14" fmla="*/ 0 w 125"/>
                <a:gd name="T15" fmla="*/ 68 h 190"/>
                <a:gd name="T16" fmla="*/ 57 w 125"/>
                <a:gd name="T17" fmla="*/ 0 h 190"/>
                <a:gd name="T18" fmla="*/ 105 w 125"/>
                <a:gd name="T19" fmla="*/ 28 h 190"/>
                <a:gd name="T20" fmla="*/ 105 w 125"/>
                <a:gd name="T21" fmla="*/ 2 h 190"/>
                <a:gd name="T22" fmla="*/ 125 w 125"/>
                <a:gd name="T23" fmla="*/ 2 h 190"/>
                <a:gd name="T24" fmla="*/ 125 w 125"/>
                <a:gd name="T25" fmla="*/ 127 h 190"/>
                <a:gd name="T26" fmla="*/ 109 w 125"/>
                <a:gd name="T27" fmla="*/ 172 h 190"/>
                <a:gd name="T28" fmla="*/ 61 w 125"/>
                <a:gd name="T29" fmla="*/ 188 h 190"/>
                <a:gd name="T30" fmla="*/ 6 w 125"/>
                <a:gd name="T31" fmla="*/ 175 h 190"/>
                <a:gd name="T32" fmla="*/ 105 w 125"/>
                <a:gd name="T33" fmla="*/ 70 h 190"/>
                <a:gd name="T34" fmla="*/ 105 w 125"/>
                <a:gd name="T35" fmla="*/ 70 h 190"/>
                <a:gd name="T36" fmla="*/ 61 w 125"/>
                <a:gd name="T37" fmla="*/ 18 h 190"/>
                <a:gd name="T38" fmla="*/ 20 w 125"/>
                <a:gd name="T39" fmla="*/ 68 h 190"/>
                <a:gd name="T40" fmla="*/ 20 w 125"/>
                <a:gd name="T41" fmla="*/ 68 h 190"/>
                <a:gd name="T42" fmla="*/ 61 w 125"/>
                <a:gd name="T43" fmla="*/ 118 h 190"/>
                <a:gd name="T44" fmla="*/ 105 w 125"/>
                <a:gd name="T45" fmla="*/ 7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5" h="190">
                  <a:moveTo>
                    <a:pt x="6" y="175"/>
                  </a:moveTo>
                  <a:lnTo>
                    <a:pt x="14" y="158"/>
                  </a:lnTo>
                  <a:cubicBezTo>
                    <a:pt x="27" y="167"/>
                    <a:pt x="44" y="172"/>
                    <a:pt x="60" y="172"/>
                  </a:cubicBezTo>
                  <a:cubicBezTo>
                    <a:pt x="87" y="172"/>
                    <a:pt x="104" y="157"/>
                    <a:pt x="104" y="128"/>
                  </a:cubicBezTo>
                  <a:lnTo>
                    <a:pt x="104" y="107"/>
                  </a:lnTo>
                  <a:cubicBezTo>
                    <a:pt x="94" y="123"/>
                    <a:pt x="79" y="137"/>
                    <a:pt x="56" y="137"/>
                  </a:cubicBezTo>
                  <a:cubicBezTo>
                    <a:pt x="26" y="137"/>
                    <a:pt x="0" y="112"/>
                    <a:pt x="0" y="70"/>
                  </a:cubicBezTo>
                  <a:lnTo>
                    <a:pt x="0" y="68"/>
                  </a:lnTo>
                  <a:cubicBezTo>
                    <a:pt x="0" y="25"/>
                    <a:pt x="28" y="0"/>
                    <a:pt x="57" y="0"/>
                  </a:cubicBezTo>
                  <a:cubicBezTo>
                    <a:pt x="80" y="0"/>
                    <a:pt x="95" y="13"/>
                    <a:pt x="105" y="28"/>
                  </a:cubicBezTo>
                  <a:lnTo>
                    <a:pt x="105" y="2"/>
                  </a:lnTo>
                  <a:lnTo>
                    <a:pt x="125" y="2"/>
                  </a:lnTo>
                  <a:lnTo>
                    <a:pt x="125" y="127"/>
                  </a:lnTo>
                  <a:cubicBezTo>
                    <a:pt x="125" y="147"/>
                    <a:pt x="120" y="162"/>
                    <a:pt x="109" y="172"/>
                  </a:cubicBezTo>
                  <a:cubicBezTo>
                    <a:pt x="97" y="183"/>
                    <a:pt x="81" y="188"/>
                    <a:pt x="61" y="188"/>
                  </a:cubicBezTo>
                  <a:cubicBezTo>
                    <a:pt x="41" y="190"/>
                    <a:pt x="23" y="185"/>
                    <a:pt x="6" y="175"/>
                  </a:cubicBezTo>
                  <a:close/>
                  <a:moveTo>
                    <a:pt x="105" y="70"/>
                  </a:moveTo>
                  <a:lnTo>
                    <a:pt x="105" y="70"/>
                  </a:lnTo>
                  <a:cubicBezTo>
                    <a:pt x="105" y="37"/>
                    <a:pt x="84" y="18"/>
                    <a:pt x="61" y="18"/>
                  </a:cubicBezTo>
                  <a:cubicBezTo>
                    <a:pt x="39" y="18"/>
                    <a:pt x="20" y="37"/>
                    <a:pt x="20" y="68"/>
                  </a:cubicBezTo>
                  <a:lnTo>
                    <a:pt x="20" y="68"/>
                  </a:lnTo>
                  <a:cubicBezTo>
                    <a:pt x="20" y="100"/>
                    <a:pt x="39" y="118"/>
                    <a:pt x="61" y="118"/>
                  </a:cubicBezTo>
                  <a:cubicBezTo>
                    <a:pt x="84" y="120"/>
                    <a:pt x="105" y="101"/>
                    <a:pt x="105" y="7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964" name="Freeform 54"/>
            <p:cNvSpPr>
              <a:spLocks/>
            </p:cNvSpPr>
            <p:nvPr/>
          </p:nvSpPr>
          <p:spPr bwMode="auto">
            <a:xfrm>
              <a:off x="7750176" y="5835612"/>
              <a:ext cx="57150" cy="101600"/>
            </a:xfrm>
            <a:custGeom>
              <a:avLst/>
              <a:gdLst>
                <a:gd name="T0" fmla="*/ 0 w 110"/>
                <a:gd name="T1" fmla="*/ 0 h 201"/>
                <a:gd name="T2" fmla="*/ 20 w 110"/>
                <a:gd name="T3" fmla="*/ 0 h 201"/>
                <a:gd name="T4" fmla="*/ 20 w 110"/>
                <a:gd name="T5" fmla="*/ 80 h 201"/>
                <a:gd name="T6" fmla="*/ 63 w 110"/>
                <a:gd name="T7" fmla="*/ 54 h 201"/>
                <a:gd name="T8" fmla="*/ 110 w 110"/>
                <a:gd name="T9" fmla="*/ 106 h 201"/>
                <a:gd name="T10" fmla="*/ 110 w 110"/>
                <a:gd name="T11" fmla="*/ 201 h 201"/>
                <a:gd name="T12" fmla="*/ 90 w 110"/>
                <a:gd name="T13" fmla="*/ 201 h 201"/>
                <a:gd name="T14" fmla="*/ 90 w 110"/>
                <a:gd name="T15" fmla="*/ 113 h 201"/>
                <a:gd name="T16" fmla="*/ 56 w 110"/>
                <a:gd name="T17" fmla="*/ 72 h 201"/>
                <a:gd name="T18" fmla="*/ 20 w 110"/>
                <a:gd name="T19" fmla="*/ 114 h 201"/>
                <a:gd name="T20" fmla="*/ 20 w 110"/>
                <a:gd name="T21" fmla="*/ 201 h 201"/>
                <a:gd name="T22" fmla="*/ 0 w 110"/>
                <a:gd name="T23" fmla="*/ 201 h 201"/>
                <a:gd name="T24" fmla="*/ 0 w 110"/>
                <a:gd name="T25" fmla="*/ 0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0" h="201">
                  <a:moveTo>
                    <a:pt x="0" y="0"/>
                  </a:moveTo>
                  <a:lnTo>
                    <a:pt x="20" y="0"/>
                  </a:lnTo>
                  <a:lnTo>
                    <a:pt x="20" y="80"/>
                  </a:lnTo>
                  <a:cubicBezTo>
                    <a:pt x="27" y="65"/>
                    <a:pt x="41" y="54"/>
                    <a:pt x="63" y="54"/>
                  </a:cubicBezTo>
                  <a:cubicBezTo>
                    <a:pt x="93" y="54"/>
                    <a:pt x="110" y="74"/>
                    <a:pt x="110" y="106"/>
                  </a:cubicBezTo>
                  <a:lnTo>
                    <a:pt x="110" y="201"/>
                  </a:lnTo>
                  <a:lnTo>
                    <a:pt x="90" y="201"/>
                  </a:lnTo>
                  <a:lnTo>
                    <a:pt x="90" y="113"/>
                  </a:lnTo>
                  <a:cubicBezTo>
                    <a:pt x="90" y="86"/>
                    <a:pt x="78" y="72"/>
                    <a:pt x="56" y="72"/>
                  </a:cubicBezTo>
                  <a:cubicBezTo>
                    <a:pt x="35" y="72"/>
                    <a:pt x="20" y="89"/>
                    <a:pt x="20" y="114"/>
                  </a:cubicBezTo>
                  <a:lnTo>
                    <a:pt x="20" y="201"/>
                  </a:lnTo>
                  <a:lnTo>
                    <a:pt x="0" y="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965" name="Freeform 55"/>
            <p:cNvSpPr>
              <a:spLocks/>
            </p:cNvSpPr>
            <p:nvPr/>
          </p:nvSpPr>
          <p:spPr bwMode="auto">
            <a:xfrm>
              <a:off x="7821614" y="5841962"/>
              <a:ext cx="38100" cy="96838"/>
            </a:xfrm>
            <a:custGeom>
              <a:avLst/>
              <a:gdLst>
                <a:gd name="T0" fmla="*/ 17 w 76"/>
                <a:gd name="T1" fmla="*/ 154 h 190"/>
                <a:gd name="T2" fmla="*/ 17 w 76"/>
                <a:gd name="T3" fmla="*/ 60 h 190"/>
                <a:gd name="T4" fmla="*/ 0 w 76"/>
                <a:gd name="T5" fmla="*/ 60 h 190"/>
                <a:gd name="T6" fmla="*/ 0 w 76"/>
                <a:gd name="T7" fmla="*/ 42 h 190"/>
                <a:gd name="T8" fmla="*/ 17 w 76"/>
                <a:gd name="T9" fmla="*/ 42 h 190"/>
                <a:gd name="T10" fmla="*/ 17 w 76"/>
                <a:gd name="T11" fmla="*/ 0 h 190"/>
                <a:gd name="T12" fmla="*/ 37 w 76"/>
                <a:gd name="T13" fmla="*/ 0 h 190"/>
                <a:gd name="T14" fmla="*/ 37 w 76"/>
                <a:gd name="T15" fmla="*/ 42 h 190"/>
                <a:gd name="T16" fmla="*/ 75 w 76"/>
                <a:gd name="T17" fmla="*/ 42 h 190"/>
                <a:gd name="T18" fmla="*/ 75 w 76"/>
                <a:gd name="T19" fmla="*/ 60 h 190"/>
                <a:gd name="T20" fmla="*/ 37 w 76"/>
                <a:gd name="T21" fmla="*/ 60 h 190"/>
                <a:gd name="T22" fmla="*/ 37 w 76"/>
                <a:gd name="T23" fmla="*/ 150 h 190"/>
                <a:gd name="T24" fmla="*/ 58 w 76"/>
                <a:gd name="T25" fmla="*/ 171 h 190"/>
                <a:gd name="T26" fmla="*/ 76 w 76"/>
                <a:gd name="T27" fmla="*/ 167 h 190"/>
                <a:gd name="T28" fmla="*/ 76 w 76"/>
                <a:gd name="T29" fmla="*/ 185 h 190"/>
                <a:gd name="T30" fmla="*/ 55 w 76"/>
                <a:gd name="T31" fmla="*/ 190 h 190"/>
                <a:gd name="T32" fmla="*/ 17 w 76"/>
                <a:gd name="T33" fmla="*/ 154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6" h="190">
                  <a:moveTo>
                    <a:pt x="17" y="154"/>
                  </a:moveTo>
                  <a:lnTo>
                    <a:pt x="17" y="60"/>
                  </a:lnTo>
                  <a:lnTo>
                    <a:pt x="0" y="60"/>
                  </a:lnTo>
                  <a:lnTo>
                    <a:pt x="0" y="42"/>
                  </a:lnTo>
                  <a:lnTo>
                    <a:pt x="17" y="42"/>
                  </a:lnTo>
                  <a:lnTo>
                    <a:pt x="17" y="0"/>
                  </a:lnTo>
                  <a:lnTo>
                    <a:pt x="37" y="0"/>
                  </a:lnTo>
                  <a:lnTo>
                    <a:pt x="37" y="42"/>
                  </a:lnTo>
                  <a:lnTo>
                    <a:pt x="75" y="42"/>
                  </a:lnTo>
                  <a:lnTo>
                    <a:pt x="75" y="60"/>
                  </a:lnTo>
                  <a:lnTo>
                    <a:pt x="37" y="60"/>
                  </a:lnTo>
                  <a:lnTo>
                    <a:pt x="37" y="150"/>
                  </a:lnTo>
                  <a:cubicBezTo>
                    <a:pt x="37" y="165"/>
                    <a:pt x="46" y="171"/>
                    <a:pt x="58" y="171"/>
                  </a:cubicBezTo>
                  <a:cubicBezTo>
                    <a:pt x="63" y="171"/>
                    <a:pt x="70" y="170"/>
                    <a:pt x="76" y="167"/>
                  </a:cubicBezTo>
                  <a:lnTo>
                    <a:pt x="76" y="185"/>
                  </a:lnTo>
                  <a:cubicBezTo>
                    <a:pt x="70" y="187"/>
                    <a:pt x="62" y="190"/>
                    <a:pt x="55" y="190"/>
                  </a:cubicBezTo>
                  <a:cubicBezTo>
                    <a:pt x="33" y="189"/>
                    <a:pt x="17" y="179"/>
                    <a:pt x="17" y="15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966" name="Freeform 56"/>
            <p:cNvSpPr>
              <a:spLocks/>
            </p:cNvSpPr>
            <p:nvPr/>
          </p:nvSpPr>
          <p:spPr bwMode="auto">
            <a:xfrm>
              <a:off x="8258176" y="5838787"/>
              <a:ext cx="73025" cy="98425"/>
            </a:xfrm>
            <a:custGeom>
              <a:avLst/>
              <a:gdLst>
                <a:gd name="T0" fmla="*/ 0 w 144"/>
                <a:gd name="T1" fmla="*/ 0 h 195"/>
                <a:gd name="T2" fmla="*/ 21 w 144"/>
                <a:gd name="T3" fmla="*/ 0 h 195"/>
                <a:gd name="T4" fmla="*/ 21 w 144"/>
                <a:gd name="T5" fmla="*/ 113 h 195"/>
                <a:gd name="T6" fmla="*/ 114 w 144"/>
                <a:gd name="T7" fmla="*/ 0 h 195"/>
                <a:gd name="T8" fmla="*/ 140 w 144"/>
                <a:gd name="T9" fmla="*/ 0 h 195"/>
                <a:gd name="T10" fmla="*/ 69 w 144"/>
                <a:gd name="T11" fmla="*/ 85 h 195"/>
                <a:gd name="T12" fmla="*/ 144 w 144"/>
                <a:gd name="T13" fmla="*/ 195 h 195"/>
                <a:gd name="T14" fmla="*/ 119 w 144"/>
                <a:gd name="T15" fmla="*/ 195 h 195"/>
                <a:gd name="T16" fmla="*/ 55 w 144"/>
                <a:gd name="T17" fmla="*/ 103 h 195"/>
                <a:gd name="T18" fmla="*/ 22 w 144"/>
                <a:gd name="T19" fmla="*/ 140 h 195"/>
                <a:gd name="T20" fmla="*/ 22 w 144"/>
                <a:gd name="T21" fmla="*/ 195 h 195"/>
                <a:gd name="T22" fmla="*/ 1 w 144"/>
                <a:gd name="T23" fmla="*/ 195 h 195"/>
                <a:gd name="T24" fmla="*/ 1 w 144"/>
                <a:gd name="T25" fmla="*/ 0 h 195"/>
                <a:gd name="T26" fmla="*/ 0 w 144"/>
                <a:gd name="T27" fmla="*/ 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4" h="195">
                  <a:moveTo>
                    <a:pt x="0" y="0"/>
                  </a:moveTo>
                  <a:lnTo>
                    <a:pt x="21" y="0"/>
                  </a:lnTo>
                  <a:lnTo>
                    <a:pt x="21" y="113"/>
                  </a:lnTo>
                  <a:lnTo>
                    <a:pt x="114" y="0"/>
                  </a:lnTo>
                  <a:lnTo>
                    <a:pt x="140" y="0"/>
                  </a:lnTo>
                  <a:lnTo>
                    <a:pt x="69" y="85"/>
                  </a:lnTo>
                  <a:lnTo>
                    <a:pt x="144" y="195"/>
                  </a:lnTo>
                  <a:lnTo>
                    <a:pt x="119" y="195"/>
                  </a:lnTo>
                  <a:lnTo>
                    <a:pt x="55" y="103"/>
                  </a:lnTo>
                  <a:lnTo>
                    <a:pt x="22" y="140"/>
                  </a:lnTo>
                  <a:lnTo>
                    <a:pt x="22" y="195"/>
                  </a:lnTo>
                  <a:lnTo>
                    <a:pt x="1" y="195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967" name="Freeform 57"/>
            <p:cNvSpPr>
              <a:spLocks noEditPoints="1"/>
            </p:cNvSpPr>
            <p:nvPr/>
          </p:nvSpPr>
          <p:spPr bwMode="auto">
            <a:xfrm>
              <a:off x="8337551" y="5862600"/>
              <a:ext cx="55563" cy="76200"/>
            </a:xfrm>
            <a:custGeom>
              <a:avLst/>
              <a:gdLst>
                <a:gd name="T0" fmla="*/ 0 w 109"/>
                <a:gd name="T1" fmla="*/ 104 h 149"/>
                <a:gd name="T2" fmla="*/ 0 w 109"/>
                <a:gd name="T3" fmla="*/ 104 h 149"/>
                <a:gd name="T4" fmla="*/ 54 w 109"/>
                <a:gd name="T5" fmla="*/ 56 h 149"/>
                <a:gd name="T6" fmla="*/ 91 w 109"/>
                <a:gd name="T7" fmla="*/ 63 h 149"/>
                <a:gd name="T8" fmla="*/ 91 w 109"/>
                <a:gd name="T9" fmla="*/ 54 h 149"/>
                <a:gd name="T10" fmla="*/ 54 w 109"/>
                <a:gd name="T11" fmla="*/ 18 h 149"/>
                <a:gd name="T12" fmla="*/ 16 w 109"/>
                <a:gd name="T13" fmla="*/ 28 h 149"/>
                <a:gd name="T14" fmla="*/ 10 w 109"/>
                <a:gd name="T15" fmla="*/ 11 h 149"/>
                <a:gd name="T16" fmla="*/ 55 w 109"/>
                <a:gd name="T17" fmla="*/ 0 h 149"/>
                <a:gd name="T18" fmla="*/ 95 w 109"/>
                <a:gd name="T19" fmla="*/ 15 h 149"/>
                <a:gd name="T20" fmla="*/ 109 w 109"/>
                <a:gd name="T21" fmla="*/ 54 h 149"/>
                <a:gd name="T22" fmla="*/ 109 w 109"/>
                <a:gd name="T23" fmla="*/ 146 h 149"/>
                <a:gd name="T24" fmla="*/ 89 w 109"/>
                <a:gd name="T25" fmla="*/ 146 h 149"/>
                <a:gd name="T26" fmla="*/ 89 w 109"/>
                <a:gd name="T27" fmla="*/ 125 h 149"/>
                <a:gd name="T28" fmla="*/ 45 w 109"/>
                <a:gd name="T29" fmla="*/ 149 h 149"/>
                <a:gd name="T30" fmla="*/ 0 w 109"/>
                <a:gd name="T31" fmla="*/ 104 h 149"/>
                <a:gd name="T32" fmla="*/ 91 w 109"/>
                <a:gd name="T33" fmla="*/ 95 h 149"/>
                <a:gd name="T34" fmla="*/ 91 w 109"/>
                <a:gd name="T35" fmla="*/ 78 h 149"/>
                <a:gd name="T36" fmla="*/ 56 w 109"/>
                <a:gd name="T37" fmla="*/ 71 h 149"/>
                <a:gd name="T38" fmla="*/ 20 w 109"/>
                <a:gd name="T39" fmla="*/ 101 h 149"/>
                <a:gd name="T40" fmla="*/ 20 w 109"/>
                <a:gd name="T41" fmla="*/ 103 h 149"/>
                <a:gd name="T42" fmla="*/ 51 w 109"/>
                <a:gd name="T43" fmla="*/ 133 h 149"/>
                <a:gd name="T44" fmla="*/ 91 w 109"/>
                <a:gd name="T45" fmla="*/ 9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9" h="149">
                  <a:moveTo>
                    <a:pt x="0" y="104"/>
                  </a:moveTo>
                  <a:lnTo>
                    <a:pt x="0" y="104"/>
                  </a:lnTo>
                  <a:cubicBezTo>
                    <a:pt x="0" y="73"/>
                    <a:pt x="21" y="56"/>
                    <a:pt x="54" y="56"/>
                  </a:cubicBezTo>
                  <a:cubicBezTo>
                    <a:pt x="69" y="56"/>
                    <a:pt x="80" y="59"/>
                    <a:pt x="91" y="63"/>
                  </a:cubicBezTo>
                  <a:lnTo>
                    <a:pt x="91" y="54"/>
                  </a:lnTo>
                  <a:cubicBezTo>
                    <a:pt x="91" y="30"/>
                    <a:pt x="78" y="18"/>
                    <a:pt x="54" y="18"/>
                  </a:cubicBezTo>
                  <a:cubicBezTo>
                    <a:pt x="39" y="18"/>
                    <a:pt x="26" y="23"/>
                    <a:pt x="16" y="28"/>
                  </a:cubicBezTo>
                  <a:lnTo>
                    <a:pt x="10" y="11"/>
                  </a:lnTo>
                  <a:cubicBezTo>
                    <a:pt x="24" y="5"/>
                    <a:pt x="38" y="0"/>
                    <a:pt x="55" y="0"/>
                  </a:cubicBezTo>
                  <a:cubicBezTo>
                    <a:pt x="73" y="0"/>
                    <a:pt x="86" y="5"/>
                    <a:pt x="95" y="15"/>
                  </a:cubicBezTo>
                  <a:cubicBezTo>
                    <a:pt x="104" y="24"/>
                    <a:pt x="109" y="38"/>
                    <a:pt x="109" y="54"/>
                  </a:cubicBezTo>
                  <a:lnTo>
                    <a:pt x="109" y="146"/>
                  </a:lnTo>
                  <a:lnTo>
                    <a:pt x="89" y="146"/>
                  </a:lnTo>
                  <a:lnTo>
                    <a:pt x="89" y="125"/>
                  </a:lnTo>
                  <a:cubicBezTo>
                    <a:pt x="80" y="139"/>
                    <a:pt x="66" y="149"/>
                    <a:pt x="45" y="149"/>
                  </a:cubicBezTo>
                  <a:cubicBezTo>
                    <a:pt x="23" y="149"/>
                    <a:pt x="0" y="133"/>
                    <a:pt x="0" y="104"/>
                  </a:cubicBezTo>
                  <a:close/>
                  <a:moveTo>
                    <a:pt x="91" y="95"/>
                  </a:moveTo>
                  <a:lnTo>
                    <a:pt x="91" y="78"/>
                  </a:lnTo>
                  <a:cubicBezTo>
                    <a:pt x="83" y="74"/>
                    <a:pt x="70" y="71"/>
                    <a:pt x="56" y="71"/>
                  </a:cubicBezTo>
                  <a:cubicBezTo>
                    <a:pt x="34" y="71"/>
                    <a:pt x="20" y="84"/>
                    <a:pt x="20" y="101"/>
                  </a:cubicBezTo>
                  <a:lnTo>
                    <a:pt x="20" y="103"/>
                  </a:lnTo>
                  <a:cubicBezTo>
                    <a:pt x="20" y="120"/>
                    <a:pt x="34" y="133"/>
                    <a:pt x="51" y="133"/>
                  </a:cubicBezTo>
                  <a:cubicBezTo>
                    <a:pt x="74" y="133"/>
                    <a:pt x="91" y="116"/>
                    <a:pt x="91" y="9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968" name="Freeform 58"/>
            <p:cNvSpPr>
              <a:spLocks/>
            </p:cNvSpPr>
            <p:nvPr/>
          </p:nvSpPr>
          <p:spPr bwMode="auto">
            <a:xfrm>
              <a:off x="8413751" y="5862600"/>
              <a:ext cx="34925" cy="74613"/>
            </a:xfrm>
            <a:custGeom>
              <a:avLst/>
              <a:gdLst>
                <a:gd name="T0" fmla="*/ 0 w 70"/>
                <a:gd name="T1" fmla="*/ 2 h 147"/>
                <a:gd name="T2" fmla="*/ 20 w 70"/>
                <a:gd name="T3" fmla="*/ 2 h 147"/>
                <a:gd name="T4" fmla="*/ 20 w 70"/>
                <a:gd name="T5" fmla="*/ 35 h 147"/>
                <a:gd name="T6" fmla="*/ 70 w 70"/>
                <a:gd name="T7" fmla="*/ 1 h 147"/>
                <a:gd name="T8" fmla="*/ 70 w 70"/>
                <a:gd name="T9" fmla="*/ 22 h 147"/>
                <a:gd name="T10" fmla="*/ 69 w 70"/>
                <a:gd name="T11" fmla="*/ 22 h 147"/>
                <a:gd name="T12" fmla="*/ 20 w 70"/>
                <a:gd name="T13" fmla="*/ 79 h 147"/>
                <a:gd name="T14" fmla="*/ 20 w 70"/>
                <a:gd name="T15" fmla="*/ 147 h 147"/>
                <a:gd name="T16" fmla="*/ 0 w 70"/>
                <a:gd name="T17" fmla="*/ 147 h 147"/>
                <a:gd name="T18" fmla="*/ 0 w 70"/>
                <a:gd name="T19" fmla="*/ 2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147">
                  <a:moveTo>
                    <a:pt x="0" y="2"/>
                  </a:moveTo>
                  <a:lnTo>
                    <a:pt x="20" y="2"/>
                  </a:lnTo>
                  <a:lnTo>
                    <a:pt x="20" y="35"/>
                  </a:lnTo>
                  <a:cubicBezTo>
                    <a:pt x="29" y="15"/>
                    <a:pt x="46" y="0"/>
                    <a:pt x="70" y="1"/>
                  </a:cubicBezTo>
                  <a:lnTo>
                    <a:pt x="70" y="22"/>
                  </a:lnTo>
                  <a:lnTo>
                    <a:pt x="69" y="22"/>
                  </a:lnTo>
                  <a:cubicBezTo>
                    <a:pt x="41" y="22"/>
                    <a:pt x="20" y="41"/>
                    <a:pt x="20" y="79"/>
                  </a:cubicBezTo>
                  <a:lnTo>
                    <a:pt x="20" y="147"/>
                  </a:lnTo>
                  <a:lnTo>
                    <a:pt x="0" y="147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969" name="Freeform 59"/>
            <p:cNvSpPr>
              <a:spLocks noEditPoints="1"/>
            </p:cNvSpPr>
            <p:nvPr/>
          </p:nvSpPr>
          <p:spPr bwMode="auto">
            <a:xfrm>
              <a:off x="8461376" y="5835612"/>
              <a:ext cx="63500" cy="103188"/>
            </a:xfrm>
            <a:custGeom>
              <a:avLst/>
              <a:gdLst>
                <a:gd name="T0" fmla="*/ 20 w 124"/>
                <a:gd name="T1" fmla="*/ 173 h 204"/>
                <a:gd name="T2" fmla="*/ 20 w 124"/>
                <a:gd name="T3" fmla="*/ 200 h 204"/>
                <a:gd name="T4" fmla="*/ 0 w 124"/>
                <a:gd name="T5" fmla="*/ 200 h 204"/>
                <a:gd name="T6" fmla="*/ 0 w 124"/>
                <a:gd name="T7" fmla="*/ 0 h 204"/>
                <a:gd name="T8" fmla="*/ 20 w 124"/>
                <a:gd name="T9" fmla="*/ 0 h 204"/>
                <a:gd name="T10" fmla="*/ 20 w 124"/>
                <a:gd name="T11" fmla="*/ 84 h 204"/>
                <a:gd name="T12" fmla="*/ 67 w 124"/>
                <a:gd name="T13" fmla="*/ 54 h 204"/>
                <a:gd name="T14" fmla="*/ 124 w 124"/>
                <a:gd name="T15" fmla="*/ 128 h 204"/>
                <a:gd name="T16" fmla="*/ 124 w 124"/>
                <a:gd name="T17" fmla="*/ 130 h 204"/>
                <a:gd name="T18" fmla="*/ 67 w 124"/>
                <a:gd name="T19" fmla="*/ 204 h 204"/>
                <a:gd name="T20" fmla="*/ 20 w 124"/>
                <a:gd name="T21" fmla="*/ 173 h 204"/>
                <a:gd name="T22" fmla="*/ 105 w 124"/>
                <a:gd name="T23" fmla="*/ 129 h 204"/>
                <a:gd name="T24" fmla="*/ 105 w 124"/>
                <a:gd name="T25" fmla="*/ 127 h 204"/>
                <a:gd name="T26" fmla="*/ 64 w 124"/>
                <a:gd name="T27" fmla="*/ 70 h 204"/>
                <a:gd name="T28" fmla="*/ 20 w 124"/>
                <a:gd name="T29" fmla="*/ 127 h 204"/>
                <a:gd name="T30" fmla="*/ 20 w 124"/>
                <a:gd name="T31" fmla="*/ 129 h 204"/>
                <a:gd name="T32" fmla="*/ 64 w 124"/>
                <a:gd name="T33" fmla="*/ 184 h 204"/>
                <a:gd name="T34" fmla="*/ 105 w 124"/>
                <a:gd name="T35" fmla="*/ 129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4" h="204">
                  <a:moveTo>
                    <a:pt x="20" y="173"/>
                  </a:moveTo>
                  <a:lnTo>
                    <a:pt x="20" y="200"/>
                  </a:lnTo>
                  <a:lnTo>
                    <a:pt x="0" y="200"/>
                  </a:lnTo>
                  <a:lnTo>
                    <a:pt x="0" y="0"/>
                  </a:lnTo>
                  <a:lnTo>
                    <a:pt x="20" y="0"/>
                  </a:lnTo>
                  <a:lnTo>
                    <a:pt x="20" y="84"/>
                  </a:lnTo>
                  <a:cubicBezTo>
                    <a:pt x="30" y="68"/>
                    <a:pt x="44" y="54"/>
                    <a:pt x="67" y="54"/>
                  </a:cubicBezTo>
                  <a:cubicBezTo>
                    <a:pt x="97" y="54"/>
                    <a:pt x="124" y="79"/>
                    <a:pt x="124" y="128"/>
                  </a:cubicBezTo>
                  <a:lnTo>
                    <a:pt x="124" y="130"/>
                  </a:lnTo>
                  <a:cubicBezTo>
                    <a:pt x="124" y="178"/>
                    <a:pt x="95" y="204"/>
                    <a:pt x="67" y="204"/>
                  </a:cubicBezTo>
                  <a:cubicBezTo>
                    <a:pt x="45" y="203"/>
                    <a:pt x="30" y="189"/>
                    <a:pt x="20" y="173"/>
                  </a:cubicBezTo>
                  <a:close/>
                  <a:moveTo>
                    <a:pt x="105" y="129"/>
                  </a:moveTo>
                  <a:lnTo>
                    <a:pt x="105" y="127"/>
                  </a:lnTo>
                  <a:cubicBezTo>
                    <a:pt x="105" y="92"/>
                    <a:pt x="87" y="70"/>
                    <a:pt x="64" y="70"/>
                  </a:cubicBezTo>
                  <a:cubicBezTo>
                    <a:pt x="42" y="70"/>
                    <a:pt x="20" y="93"/>
                    <a:pt x="20" y="127"/>
                  </a:cubicBezTo>
                  <a:lnTo>
                    <a:pt x="20" y="129"/>
                  </a:lnTo>
                  <a:cubicBezTo>
                    <a:pt x="20" y="163"/>
                    <a:pt x="42" y="184"/>
                    <a:pt x="64" y="184"/>
                  </a:cubicBezTo>
                  <a:cubicBezTo>
                    <a:pt x="87" y="184"/>
                    <a:pt x="105" y="164"/>
                    <a:pt x="105" y="12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970" name="Freeform 60"/>
            <p:cNvSpPr>
              <a:spLocks noEditPoints="1"/>
            </p:cNvSpPr>
            <p:nvPr/>
          </p:nvSpPr>
          <p:spPr bwMode="auto">
            <a:xfrm>
              <a:off x="8539164" y="5862600"/>
              <a:ext cx="65088" cy="76200"/>
            </a:xfrm>
            <a:custGeom>
              <a:avLst/>
              <a:gdLst>
                <a:gd name="T0" fmla="*/ 0 w 127"/>
                <a:gd name="T1" fmla="*/ 77 h 150"/>
                <a:gd name="T2" fmla="*/ 0 w 127"/>
                <a:gd name="T3" fmla="*/ 75 h 150"/>
                <a:gd name="T4" fmla="*/ 63 w 127"/>
                <a:gd name="T5" fmla="*/ 0 h 150"/>
                <a:gd name="T6" fmla="*/ 127 w 127"/>
                <a:gd name="T7" fmla="*/ 73 h 150"/>
                <a:gd name="T8" fmla="*/ 127 w 127"/>
                <a:gd name="T9" fmla="*/ 75 h 150"/>
                <a:gd name="T10" fmla="*/ 63 w 127"/>
                <a:gd name="T11" fmla="*/ 150 h 150"/>
                <a:gd name="T12" fmla="*/ 0 w 127"/>
                <a:gd name="T13" fmla="*/ 77 h 150"/>
                <a:gd name="T14" fmla="*/ 107 w 127"/>
                <a:gd name="T15" fmla="*/ 77 h 150"/>
                <a:gd name="T16" fmla="*/ 107 w 127"/>
                <a:gd name="T17" fmla="*/ 75 h 150"/>
                <a:gd name="T18" fmla="*/ 63 w 127"/>
                <a:gd name="T19" fmla="*/ 18 h 150"/>
                <a:gd name="T20" fmla="*/ 20 w 127"/>
                <a:gd name="T21" fmla="*/ 75 h 150"/>
                <a:gd name="T22" fmla="*/ 20 w 127"/>
                <a:gd name="T23" fmla="*/ 76 h 150"/>
                <a:gd name="T24" fmla="*/ 63 w 127"/>
                <a:gd name="T25" fmla="*/ 132 h 150"/>
                <a:gd name="T26" fmla="*/ 107 w 127"/>
                <a:gd name="T27" fmla="*/ 7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7" h="150">
                  <a:moveTo>
                    <a:pt x="0" y="77"/>
                  </a:moveTo>
                  <a:lnTo>
                    <a:pt x="0" y="75"/>
                  </a:lnTo>
                  <a:cubicBezTo>
                    <a:pt x="0" y="32"/>
                    <a:pt x="27" y="0"/>
                    <a:pt x="63" y="0"/>
                  </a:cubicBezTo>
                  <a:cubicBezTo>
                    <a:pt x="99" y="0"/>
                    <a:pt x="127" y="32"/>
                    <a:pt x="127" y="73"/>
                  </a:cubicBezTo>
                  <a:lnTo>
                    <a:pt x="127" y="75"/>
                  </a:lnTo>
                  <a:cubicBezTo>
                    <a:pt x="127" y="117"/>
                    <a:pt x="99" y="150"/>
                    <a:pt x="63" y="150"/>
                  </a:cubicBezTo>
                  <a:cubicBezTo>
                    <a:pt x="27" y="150"/>
                    <a:pt x="0" y="120"/>
                    <a:pt x="0" y="77"/>
                  </a:cubicBezTo>
                  <a:close/>
                  <a:moveTo>
                    <a:pt x="107" y="77"/>
                  </a:moveTo>
                  <a:lnTo>
                    <a:pt x="107" y="75"/>
                  </a:lnTo>
                  <a:cubicBezTo>
                    <a:pt x="107" y="42"/>
                    <a:pt x="87" y="18"/>
                    <a:pt x="63" y="18"/>
                  </a:cubicBezTo>
                  <a:cubicBezTo>
                    <a:pt x="38" y="18"/>
                    <a:pt x="20" y="42"/>
                    <a:pt x="20" y="75"/>
                  </a:cubicBezTo>
                  <a:lnTo>
                    <a:pt x="20" y="76"/>
                  </a:lnTo>
                  <a:cubicBezTo>
                    <a:pt x="20" y="108"/>
                    <a:pt x="38" y="132"/>
                    <a:pt x="63" y="132"/>
                  </a:cubicBezTo>
                  <a:cubicBezTo>
                    <a:pt x="90" y="133"/>
                    <a:pt x="107" y="108"/>
                    <a:pt x="107" y="7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971" name="Freeform 61"/>
            <p:cNvSpPr>
              <a:spLocks/>
            </p:cNvSpPr>
            <p:nvPr/>
          </p:nvSpPr>
          <p:spPr bwMode="auto">
            <a:xfrm>
              <a:off x="8620126" y="5862600"/>
              <a:ext cx="36513" cy="74613"/>
            </a:xfrm>
            <a:custGeom>
              <a:avLst/>
              <a:gdLst>
                <a:gd name="T0" fmla="*/ 0 w 70"/>
                <a:gd name="T1" fmla="*/ 2 h 147"/>
                <a:gd name="T2" fmla="*/ 20 w 70"/>
                <a:gd name="T3" fmla="*/ 2 h 147"/>
                <a:gd name="T4" fmla="*/ 20 w 70"/>
                <a:gd name="T5" fmla="*/ 35 h 147"/>
                <a:gd name="T6" fmla="*/ 70 w 70"/>
                <a:gd name="T7" fmla="*/ 1 h 147"/>
                <a:gd name="T8" fmla="*/ 70 w 70"/>
                <a:gd name="T9" fmla="*/ 22 h 147"/>
                <a:gd name="T10" fmla="*/ 69 w 70"/>
                <a:gd name="T11" fmla="*/ 22 h 147"/>
                <a:gd name="T12" fmla="*/ 20 w 70"/>
                <a:gd name="T13" fmla="*/ 79 h 147"/>
                <a:gd name="T14" fmla="*/ 20 w 70"/>
                <a:gd name="T15" fmla="*/ 147 h 147"/>
                <a:gd name="T16" fmla="*/ 0 w 70"/>
                <a:gd name="T17" fmla="*/ 147 h 147"/>
                <a:gd name="T18" fmla="*/ 0 w 70"/>
                <a:gd name="T19" fmla="*/ 2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147">
                  <a:moveTo>
                    <a:pt x="0" y="2"/>
                  </a:moveTo>
                  <a:lnTo>
                    <a:pt x="20" y="2"/>
                  </a:lnTo>
                  <a:lnTo>
                    <a:pt x="20" y="35"/>
                  </a:lnTo>
                  <a:cubicBezTo>
                    <a:pt x="29" y="15"/>
                    <a:pt x="46" y="0"/>
                    <a:pt x="70" y="1"/>
                  </a:cubicBezTo>
                  <a:lnTo>
                    <a:pt x="70" y="22"/>
                  </a:lnTo>
                  <a:lnTo>
                    <a:pt x="69" y="22"/>
                  </a:lnTo>
                  <a:cubicBezTo>
                    <a:pt x="41" y="22"/>
                    <a:pt x="20" y="41"/>
                    <a:pt x="20" y="79"/>
                  </a:cubicBezTo>
                  <a:lnTo>
                    <a:pt x="20" y="147"/>
                  </a:lnTo>
                  <a:lnTo>
                    <a:pt x="0" y="147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972" name="Freeform 62"/>
            <p:cNvSpPr>
              <a:spLocks/>
            </p:cNvSpPr>
            <p:nvPr/>
          </p:nvSpPr>
          <p:spPr bwMode="auto">
            <a:xfrm>
              <a:off x="3543301" y="5837200"/>
              <a:ext cx="76200" cy="98425"/>
            </a:xfrm>
            <a:custGeom>
              <a:avLst/>
              <a:gdLst>
                <a:gd name="T0" fmla="*/ 0 w 48"/>
                <a:gd name="T1" fmla="*/ 0 h 62"/>
                <a:gd name="T2" fmla="*/ 10 w 48"/>
                <a:gd name="T3" fmla="*/ 0 h 62"/>
                <a:gd name="T4" fmla="*/ 10 w 48"/>
                <a:gd name="T5" fmla="*/ 30 h 62"/>
                <a:gd name="T6" fmla="*/ 34 w 48"/>
                <a:gd name="T7" fmla="*/ 0 h 62"/>
                <a:gd name="T8" fmla="*/ 46 w 48"/>
                <a:gd name="T9" fmla="*/ 0 h 62"/>
                <a:gd name="T10" fmla="*/ 25 w 48"/>
                <a:gd name="T11" fmla="*/ 26 h 62"/>
                <a:gd name="T12" fmla="*/ 48 w 48"/>
                <a:gd name="T13" fmla="*/ 62 h 62"/>
                <a:gd name="T14" fmla="*/ 35 w 48"/>
                <a:gd name="T15" fmla="*/ 62 h 62"/>
                <a:gd name="T16" fmla="*/ 18 w 48"/>
                <a:gd name="T17" fmla="*/ 35 h 62"/>
                <a:gd name="T18" fmla="*/ 10 w 48"/>
                <a:gd name="T19" fmla="*/ 44 h 62"/>
                <a:gd name="T20" fmla="*/ 10 w 48"/>
                <a:gd name="T21" fmla="*/ 62 h 62"/>
                <a:gd name="T22" fmla="*/ 0 w 48"/>
                <a:gd name="T23" fmla="*/ 62 h 62"/>
                <a:gd name="T24" fmla="*/ 0 w 48"/>
                <a:gd name="T25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8" h="62">
                  <a:moveTo>
                    <a:pt x="0" y="0"/>
                  </a:moveTo>
                  <a:lnTo>
                    <a:pt x="10" y="0"/>
                  </a:lnTo>
                  <a:lnTo>
                    <a:pt x="10" y="30"/>
                  </a:lnTo>
                  <a:lnTo>
                    <a:pt x="34" y="0"/>
                  </a:lnTo>
                  <a:lnTo>
                    <a:pt x="46" y="0"/>
                  </a:lnTo>
                  <a:lnTo>
                    <a:pt x="25" y="26"/>
                  </a:lnTo>
                  <a:lnTo>
                    <a:pt x="48" y="62"/>
                  </a:lnTo>
                  <a:lnTo>
                    <a:pt x="35" y="62"/>
                  </a:lnTo>
                  <a:lnTo>
                    <a:pt x="18" y="35"/>
                  </a:lnTo>
                  <a:lnTo>
                    <a:pt x="10" y="44"/>
                  </a:lnTo>
                  <a:lnTo>
                    <a:pt x="10" y="62"/>
                  </a:lnTo>
                  <a:lnTo>
                    <a:pt x="0" y="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973" name="Freeform 63"/>
            <p:cNvSpPr>
              <a:spLocks noEditPoints="1"/>
            </p:cNvSpPr>
            <p:nvPr/>
          </p:nvSpPr>
          <p:spPr bwMode="auto">
            <a:xfrm>
              <a:off x="3622676" y="5857837"/>
              <a:ext cx="61913" cy="79375"/>
            </a:xfrm>
            <a:custGeom>
              <a:avLst/>
              <a:gdLst>
                <a:gd name="T0" fmla="*/ 0 w 124"/>
                <a:gd name="T1" fmla="*/ 79 h 154"/>
                <a:gd name="T2" fmla="*/ 0 w 124"/>
                <a:gd name="T3" fmla="*/ 76 h 154"/>
                <a:gd name="T4" fmla="*/ 63 w 124"/>
                <a:gd name="T5" fmla="*/ 0 h 154"/>
                <a:gd name="T6" fmla="*/ 124 w 124"/>
                <a:gd name="T7" fmla="*/ 78 h 154"/>
                <a:gd name="T8" fmla="*/ 124 w 124"/>
                <a:gd name="T9" fmla="*/ 89 h 154"/>
                <a:gd name="T10" fmla="*/ 32 w 124"/>
                <a:gd name="T11" fmla="*/ 89 h 154"/>
                <a:gd name="T12" fmla="*/ 69 w 124"/>
                <a:gd name="T13" fmla="*/ 126 h 154"/>
                <a:gd name="T14" fmla="*/ 103 w 124"/>
                <a:gd name="T15" fmla="*/ 111 h 154"/>
                <a:gd name="T16" fmla="*/ 119 w 124"/>
                <a:gd name="T17" fmla="*/ 131 h 154"/>
                <a:gd name="T18" fmla="*/ 68 w 124"/>
                <a:gd name="T19" fmla="*/ 154 h 154"/>
                <a:gd name="T20" fmla="*/ 0 w 124"/>
                <a:gd name="T21" fmla="*/ 79 h 154"/>
                <a:gd name="T22" fmla="*/ 94 w 124"/>
                <a:gd name="T23" fmla="*/ 68 h 154"/>
                <a:gd name="T24" fmla="*/ 64 w 124"/>
                <a:gd name="T25" fmla="*/ 28 h 154"/>
                <a:gd name="T26" fmla="*/ 33 w 124"/>
                <a:gd name="T27" fmla="*/ 68 h 154"/>
                <a:gd name="T28" fmla="*/ 94 w 124"/>
                <a:gd name="T29" fmla="*/ 68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4" h="154">
                  <a:moveTo>
                    <a:pt x="0" y="79"/>
                  </a:moveTo>
                  <a:lnTo>
                    <a:pt x="0" y="76"/>
                  </a:lnTo>
                  <a:cubicBezTo>
                    <a:pt x="0" y="33"/>
                    <a:pt x="27" y="0"/>
                    <a:pt x="63" y="0"/>
                  </a:cubicBezTo>
                  <a:cubicBezTo>
                    <a:pt x="103" y="0"/>
                    <a:pt x="124" y="34"/>
                    <a:pt x="124" y="78"/>
                  </a:cubicBezTo>
                  <a:lnTo>
                    <a:pt x="124" y="89"/>
                  </a:lnTo>
                  <a:lnTo>
                    <a:pt x="32" y="89"/>
                  </a:lnTo>
                  <a:cubicBezTo>
                    <a:pt x="34" y="114"/>
                    <a:pt x="49" y="126"/>
                    <a:pt x="69" y="126"/>
                  </a:cubicBezTo>
                  <a:cubicBezTo>
                    <a:pt x="83" y="126"/>
                    <a:pt x="93" y="120"/>
                    <a:pt x="103" y="111"/>
                  </a:cubicBezTo>
                  <a:lnTo>
                    <a:pt x="119" y="131"/>
                  </a:lnTo>
                  <a:cubicBezTo>
                    <a:pt x="105" y="145"/>
                    <a:pt x="89" y="154"/>
                    <a:pt x="68" y="154"/>
                  </a:cubicBezTo>
                  <a:cubicBezTo>
                    <a:pt x="30" y="154"/>
                    <a:pt x="0" y="125"/>
                    <a:pt x="0" y="79"/>
                  </a:cubicBezTo>
                  <a:close/>
                  <a:moveTo>
                    <a:pt x="94" y="68"/>
                  </a:moveTo>
                  <a:cubicBezTo>
                    <a:pt x="93" y="44"/>
                    <a:pt x="82" y="28"/>
                    <a:pt x="64" y="28"/>
                  </a:cubicBezTo>
                  <a:cubicBezTo>
                    <a:pt x="47" y="28"/>
                    <a:pt x="34" y="43"/>
                    <a:pt x="33" y="68"/>
                  </a:cubicBezTo>
                  <a:lnTo>
                    <a:pt x="94" y="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974" name="Freeform 64"/>
            <p:cNvSpPr>
              <a:spLocks/>
            </p:cNvSpPr>
            <p:nvPr/>
          </p:nvSpPr>
          <p:spPr bwMode="auto">
            <a:xfrm>
              <a:off x="3689351" y="5861012"/>
              <a:ext cx="68263" cy="95250"/>
            </a:xfrm>
            <a:custGeom>
              <a:avLst/>
              <a:gdLst>
                <a:gd name="T0" fmla="*/ 100 w 133"/>
                <a:gd name="T1" fmla="*/ 0 h 190"/>
                <a:gd name="T2" fmla="*/ 133 w 133"/>
                <a:gd name="T3" fmla="*/ 0 h 190"/>
                <a:gd name="T4" fmla="*/ 83 w 133"/>
                <a:gd name="T5" fmla="*/ 150 h 190"/>
                <a:gd name="T6" fmla="*/ 39 w 133"/>
                <a:gd name="T7" fmla="*/ 190 h 190"/>
                <a:gd name="T8" fmla="*/ 9 w 133"/>
                <a:gd name="T9" fmla="*/ 183 h 190"/>
                <a:gd name="T10" fmla="*/ 18 w 133"/>
                <a:gd name="T11" fmla="*/ 159 h 190"/>
                <a:gd name="T12" fmla="*/ 35 w 133"/>
                <a:gd name="T13" fmla="*/ 164 h 190"/>
                <a:gd name="T14" fmla="*/ 53 w 133"/>
                <a:gd name="T15" fmla="*/ 149 h 190"/>
                <a:gd name="T16" fmla="*/ 0 w 133"/>
                <a:gd name="T17" fmla="*/ 1 h 190"/>
                <a:gd name="T18" fmla="*/ 34 w 133"/>
                <a:gd name="T19" fmla="*/ 1 h 190"/>
                <a:gd name="T20" fmla="*/ 68 w 133"/>
                <a:gd name="T21" fmla="*/ 109 h 190"/>
                <a:gd name="T22" fmla="*/ 100 w 133"/>
                <a:gd name="T23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3" h="190">
                  <a:moveTo>
                    <a:pt x="100" y="0"/>
                  </a:moveTo>
                  <a:lnTo>
                    <a:pt x="133" y="0"/>
                  </a:lnTo>
                  <a:lnTo>
                    <a:pt x="83" y="150"/>
                  </a:lnTo>
                  <a:cubicBezTo>
                    <a:pt x="73" y="180"/>
                    <a:pt x="60" y="190"/>
                    <a:pt x="39" y="190"/>
                  </a:cubicBezTo>
                  <a:cubicBezTo>
                    <a:pt x="28" y="190"/>
                    <a:pt x="19" y="188"/>
                    <a:pt x="9" y="183"/>
                  </a:cubicBezTo>
                  <a:lnTo>
                    <a:pt x="18" y="159"/>
                  </a:lnTo>
                  <a:cubicBezTo>
                    <a:pt x="23" y="161"/>
                    <a:pt x="29" y="164"/>
                    <a:pt x="35" y="164"/>
                  </a:cubicBezTo>
                  <a:cubicBezTo>
                    <a:pt x="44" y="164"/>
                    <a:pt x="49" y="160"/>
                    <a:pt x="53" y="149"/>
                  </a:cubicBezTo>
                  <a:lnTo>
                    <a:pt x="0" y="1"/>
                  </a:lnTo>
                  <a:lnTo>
                    <a:pt x="34" y="1"/>
                  </a:lnTo>
                  <a:lnTo>
                    <a:pt x="68" y="109"/>
                  </a:lnTo>
                  <a:lnTo>
                    <a:pt x="10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975" name="Freeform 65"/>
            <p:cNvSpPr>
              <a:spLocks/>
            </p:cNvSpPr>
            <p:nvPr/>
          </p:nvSpPr>
          <p:spPr bwMode="auto">
            <a:xfrm>
              <a:off x="3760789" y="5861012"/>
              <a:ext cx="53975" cy="77788"/>
            </a:xfrm>
            <a:custGeom>
              <a:avLst/>
              <a:gdLst>
                <a:gd name="T0" fmla="*/ 0 w 104"/>
                <a:gd name="T1" fmla="*/ 130 h 153"/>
                <a:gd name="T2" fmla="*/ 15 w 104"/>
                <a:gd name="T3" fmla="*/ 108 h 153"/>
                <a:gd name="T4" fmla="*/ 55 w 104"/>
                <a:gd name="T5" fmla="*/ 125 h 153"/>
                <a:gd name="T6" fmla="*/ 75 w 104"/>
                <a:gd name="T7" fmla="*/ 109 h 153"/>
                <a:gd name="T8" fmla="*/ 75 w 104"/>
                <a:gd name="T9" fmla="*/ 109 h 153"/>
                <a:gd name="T10" fmla="*/ 47 w 104"/>
                <a:gd name="T11" fmla="*/ 86 h 153"/>
                <a:gd name="T12" fmla="*/ 7 w 104"/>
                <a:gd name="T13" fmla="*/ 43 h 153"/>
                <a:gd name="T14" fmla="*/ 7 w 104"/>
                <a:gd name="T15" fmla="*/ 43 h 153"/>
                <a:gd name="T16" fmla="*/ 55 w 104"/>
                <a:gd name="T17" fmla="*/ 0 h 153"/>
                <a:gd name="T18" fmla="*/ 103 w 104"/>
                <a:gd name="T19" fmla="*/ 16 h 153"/>
                <a:gd name="T20" fmla="*/ 89 w 104"/>
                <a:gd name="T21" fmla="*/ 39 h 153"/>
                <a:gd name="T22" fmla="*/ 54 w 104"/>
                <a:gd name="T23" fmla="*/ 26 h 153"/>
                <a:gd name="T24" fmla="*/ 35 w 104"/>
                <a:gd name="T25" fmla="*/ 41 h 153"/>
                <a:gd name="T26" fmla="*/ 35 w 104"/>
                <a:gd name="T27" fmla="*/ 41 h 153"/>
                <a:gd name="T28" fmla="*/ 64 w 104"/>
                <a:gd name="T29" fmla="*/ 64 h 153"/>
                <a:gd name="T30" fmla="*/ 104 w 104"/>
                <a:gd name="T31" fmla="*/ 108 h 153"/>
                <a:gd name="T32" fmla="*/ 104 w 104"/>
                <a:gd name="T33" fmla="*/ 108 h 153"/>
                <a:gd name="T34" fmla="*/ 54 w 104"/>
                <a:gd name="T35" fmla="*/ 153 h 153"/>
                <a:gd name="T36" fmla="*/ 0 w 104"/>
                <a:gd name="T37" fmla="*/ 13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4" h="153">
                  <a:moveTo>
                    <a:pt x="0" y="130"/>
                  </a:moveTo>
                  <a:lnTo>
                    <a:pt x="15" y="108"/>
                  </a:lnTo>
                  <a:cubicBezTo>
                    <a:pt x="29" y="119"/>
                    <a:pt x="43" y="125"/>
                    <a:pt x="55" y="125"/>
                  </a:cubicBezTo>
                  <a:cubicBezTo>
                    <a:pt x="68" y="125"/>
                    <a:pt x="75" y="118"/>
                    <a:pt x="75" y="109"/>
                  </a:cubicBezTo>
                  <a:lnTo>
                    <a:pt x="75" y="109"/>
                  </a:lnTo>
                  <a:cubicBezTo>
                    <a:pt x="75" y="99"/>
                    <a:pt x="64" y="94"/>
                    <a:pt x="47" y="86"/>
                  </a:cubicBezTo>
                  <a:cubicBezTo>
                    <a:pt x="24" y="76"/>
                    <a:pt x="7" y="66"/>
                    <a:pt x="7" y="43"/>
                  </a:cubicBezTo>
                  <a:lnTo>
                    <a:pt x="7" y="43"/>
                  </a:lnTo>
                  <a:cubicBezTo>
                    <a:pt x="7" y="16"/>
                    <a:pt x="28" y="0"/>
                    <a:pt x="55" y="0"/>
                  </a:cubicBezTo>
                  <a:cubicBezTo>
                    <a:pt x="72" y="0"/>
                    <a:pt x="89" y="6"/>
                    <a:pt x="103" y="16"/>
                  </a:cubicBezTo>
                  <a:lnTo>
                    <a:pt x="89" y="39"/>
                  </a:lnTo>
                  <a:cubicBezTo>
                    <a:pt x="78" y="31"/>
                    <a:pt x="65" y="26"/>
                    <a:pt x="54" y="26"/>
                  </a:cubicBezTo>
                  <a:cubicBezTo>
                    <a:pt x="43" y="26"/>
                    <a:pt x="35" y="33"/>
                    <a:pt x="35" y="41"/>
                  </a:cubicBezTo>
                  <a:lnTo>
                    <a:pt x="35" y="41"/>
                  </a:lnTo>
                  <a:cubicBezTo>
                    <a:pt x="35" y="51"/>
                    <a:pt x="47" y="56"/>
                    <a:pt x="64" y="64"/>
                  </a:cubicBezTo>
                  <a:cubicBezTo>
                    <a:pt x="87" y="74"/>
                    <a:pt x="104" y="85"/>
                    <a:pt x="104" y="108"/>
                  </a:cubicBezTo>
                  <a:lnTo>
                    <a:pt x="104" y="108"/>
                  </a:lnTo>
                  <a:cubicBezTo>
                    <a:pt x="104" y="136"/>
                    <a:pt x="82" y="153"/>
                    <a:pt x="54" y="153"/>
                  </a:cubicBezTo>
                  <a:cubicBezTo>
                    <a:pt x="38" y="150"/>
                    <a:pt x="17" y="144"/>
                    <a:pt x="0" y="13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976" name="Freeform 66"/>
            <p:cNvSpPr>
              <a:spLocks/>
            </p:cNvSpPr>
            <p:nvPr/>
          </p:nvSpPr>
          <p:spPr bwMode="auto">
            <a:xfrm>
              <a:off x="3822701" y="5840375"/>
              <a:ext cx="41275" cy="96838"/>
            </a:xfrm>
            <a:custGeom>
              <a:avLst/>
              <a:gdLst>
                <a:gd name="T0" fmla="*/ 17 w 81"/>
                <a:gd name="T1" fmla="*/ 151 h 191"/>
                <a:gd name="T2" fmla="*/ 17 w 81"/>
                <a:gd name="T3" fmla="*/ 68 h 191"/>
                <a:gd name="T4" fmla="*/ 0 w 81"/>
                <a:gd name="T5" fmla="*/ 68 h 191"/>
                <a:gd name="T6" fmla="*/ 0 w 81"/>
                <a:gd name="T7" fmla="*/ 40 h 191"/>
                <a:gd name="T8" fmla="*/ 17 w 81"/>
                <a:gd name="T9" fmla="*/ 40 h 191"/>
                <a:gd name="T10" fmla="*/ 17 w 81"/>
                <a:gd name="T11" fmla="*/ 0 h 191"/>
                <a:gd name="T12" fmla="*/ 48 w 81"/>
                <a:gd name="T13" fmla="*/ 0 h 191"/>
                <a:gd name="T14" fmla="*/ 48 w 81"/>
                <a:gd name="T15" fmla="*/ 40 h 191"/>
                <a:gd name="T16" fmla="*/ 80 w 81"/>
                <a:gd name="T17" fmla="*/ 40 h 191"/>
                <a:gd name="T18" fmla="*/ 80 w 81"/>
                <a:gd name="T19" fmla="*/ 68 h 191"/>
                <a:gd name="T20" fmla="*/ 48 w 81"/>
                <a:gd name="T21" fmla="*/ 68 h 191"/>
                <a:gd name="T22" fmla="*/ 48 w 81"/>
                <a:gd name="T23" fmla="*/ 146 h 191"/>
                <a:gd name="T24" fmla="*/ 64 w 81"/>
                <a:gd name="T25" fmla="*/ 162 h 191"/>
                <a:gd name="T26" fmla="*/ 81 w 81"/>
                <a:gd name="T27" fmla="*/ 159 h 191"/>
                <a:gd name="T28" fmla="*/ 81 w 81"/>
                <a:gd name="T29" fmla="*/ 185 h 191"/>
                <a:gd name="T30" fmla="*/ 55 w 81"/>
                <a:gd name="T31" fmla="*/ 191 h 191"/>
                <a:gd name="T32" fmla="*/ 17 w 81"/>
                <a:gd name="T33" fmla="*/ 151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1" h="191">
                  <a:moveTo>
                    <a:pt x="17" y="151"/>
                  </a:moveTo>
                  <a:lnTo>
                    <a:pt x="17" y="68"/>
                  </a:lnTo>
                  <a:lnTo>
                    <a:pt x="0" y="68"/>
                  </a:lnTo>
                  <a:lnTo>
                    <a:pt x="0" y="40"/>
                  </a:lnTo>
                  <a:lnTo>
                    <a:pt x="17" y="40"/>
                  </a:lnTo>
                  <a:lnTo>
                    <a:pt x="17" y="0"/>
                  </a:lnTo>
                  <a:lnTo>
                    <a:pt x="48" y="0"/>
                  </a:lnTo>
                  <a:lnTo>
                    <a:pt x="48" y="40"/>
                  </a:lnTo>
                  <a:lnTo>
                    <a:pt x="80" y="40"/>
                  </a:lnTo>
                  <a:lnTo>
                    <a:pt x="80" y="68"/>
                  </a:lnTo>
                  <a:lnTo>
                    <a:pt x="48" y="68"/>
                  </a:lnTo>
                  <a:lnTo>
                    <a:pt x="48" y="146"/>
                  </a:lnTo>
                  <a:cubicBezTo>
                    <a:pt x="48" y="158"/>
                    <a:pt x="54" y="162"/>
                    <a:pt x="64" y="162"/>
                  </a:cubicBezTo>
                  <a:cubicBezTo>
                    <a:pt x="70" y="162"/>
                    <a:pt x="75" y="161"/>
                    <a:pt x="81" y="159"/>
                  </a:cubicBezTo>
                  <a:lnTo>
                    <a:pt x="81" y="185"/>
                  </a:lnTo>
                  <a:cubicBezTo>
                    <a:pt x="74" y="189"/>
                    <a:pt x="66" y="191"/>
                    <a:pt x="55" y="191"/>
                  </a:cubicBezTo>
                  <a:cubicBezTo>
                    <a:pt x="33" y="190"/>
                    <a:pt x="17" y="180"/>
                    <a:pt x="17" y="1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977" name="Freeform 67"/>
            <p:cNvSpPr>
              <a:spLocks noEditPoints="1"/>
            </p:cNvSpPr>
            <p:nvPr/>
          </p:nvSpPr>
          <p:spPr bwMode="auto">
            <a:xfrm>
              <a:off x="3873501" y="5859425"/>
              <a:ext cx="68263" cy="77788"/>
            </a:xfrm>
            <a:custGeom>
              <a:avLst/>
              <a:gdLst>
                <a:gd name="T0" fmla="*/ 0 w 135"/>
                <a:gd name="T1" fmla="*/ 78 h 153"/>
                <a:gd name="T2" fmla="*/ 0 w 135"/>
                <a:gd name="T3" fmla="*/ 75 h 153"/>
                <a:gd name="T4" fmla="*/ 68 w 135"/>
                <a:gd name="T5" fmla="*/ 0 h 153"/>
                <a:gd name="T6" fmla="*/ 135 w 135"/>
                <a:gd name="T7" fmla="*/ 75 h 153"/>
                <a:gd name="T8" fmla="*/ 135 w 135"/>
                <a:gd name="T9" fmla="*/ 78 h 153"/>
                <a:gd name="T10" fmla="*/ 68 w 135"/>
                <a:gd name="T11" fmla="*/ 153 h 153"/>
                <a:gd name="T12" fmla="*/ 0 w 135"/>
                <a:gd name="T13" fmla="*/ 78 h 153"/>
                <a:gd name="T14" fmla="*/ 104 w 135"/>
                <a:gd name="T15" fmla="*/ 78 h 153"/>
                <a:gd name="T16" fmla="*/ 104 w 135"/>
                <a:gd name="T17" fmla="*/ 77 h 153"/>
                <a:gd name="T18" fmla="*/ 68 w 135"/>
                <a:gd name="T19" fmla="*/ 29 h 153"/>
                <a:gd name="T20" fmla="*/ 31 w 135"/>
                <a:gd name="T21" fmla="*/ 77 h 153"/>
                <a:gd name="T22" fmla="*/ 31 w 135"/>
                <a:gd name="T23" fmla="*/ 78 h 153"/>
                <a:gd name="T24" fmla="*/ 68 w 135"/>
                <a:gd name="T25" fmla="*/ 127 h 153"/>
                <a:gd name="T26" fmla="*/ 104 w 135"/>
                <a:gd name="T27" fmla="*/ 78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5" h="153">
                  <a:moveTo>
                    <a:pt x="0" y="78"/>
                  </a:moveTo>
                  <a:lnTo>
                    <a:pt x="0" y="75"/>
                  </a:lnTo>
                  <a:cubicBezTo>
                    <a:pt x="0" y="32"/>
                    <a:pt x="29" y="0"/>
                    <a:pt x="68" y="0"/>
                  </a:cubicBezTo>
                  <a:cubicBezTo>
                    <a:pt x="106" y="0"/>
                    <a:pt x="135" y="32"/>
                    <a:pt x="135" y="75"/>
                  </a:cubicBezTo>
                  <a:lnTo>
                    <a:pt x="135" y="78"/>
                  </a:lnTo>
                  <a:cubicBezTo>
                    <a:pt x="135" y="122"/>
                    <a:pt x="106" y="153"/>
                    <a:pt x="68" y="153"/>
                  </a:cubicBezTo>
                  <a:cubicBezTo>
                    <a:pt x="29" y="153"/>
                    <a:pt x="0" y="122"/>
                    <a:pt x="0" y="78"/>
                  </a:cubicBezTo>
                  <a:close/>
                  <a:moveTo>
                    <a:pt x="104" y="78"/>
                  </a:moveTo>
                  <a:lnTo>
                    <a:pt x="104" y="77"/>
                  </a:lnTo>
                  <a:cubicBezTo>
                    <a:pt x="104" y="49"/>
                    <a:pt x="89" y="29"/>
                    <a:pt x="68" y="29"/>
                  </a:cubicBezTo>
                  <a:cubicBezTo>
                    <a:pt x="45" y="29"/>
                    <a:pt x="31" y="49"/>
                    <a:pt x="31" y="77"/>
                  </a:cubicBezTo>
                  <a:lnTo>
                    <a:pt x="31" y="78"/>
                  </a:lnTo>
                  <a:cubicBezTo>
                    <a:pt x="31" y="106"/>
                    <a:pt x="46" y="127"/>
                    <a:pt x="68" y="127"/>
                  </a:cubicBezTo>
                  <a:cubicBezTo>
                    <a:pt x="90" y="126"/>
                    <a:pt x="104" y="106"/>
                    <a:pt x="104" y="7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978" name="Freeform 68"/>
            <p:cNvSpPr>
              <a:spLocks/>
            </p:cNvSpPr>
            <p:nvPr/>
          </p:nvSpPr>
          <p:spPr bwMode="auto">
            <a:xfrm>
              <a:off x="3956051" y="5857837"/>
              <a:ext cx="58738" cy="76200"/>
            </a:xfrm>
            <a:custGeom>
              <a:avLst/>
              <a:gdLst>
                <a:gd name="T0" fmla="*/ 0 w 116"/>
                <a:gd name="T1" fmla="*/ 4 h 150"/>
                <a:gd name="T2" fmla="*/ 31 w 116"/>
                <a:gd name="T3" fmla="*/ 4 h 150"/>
                <a:gd name="T4" fmla="*/ 31 w 116"/>
                <a:gd name="T5" fmla="*/ 25 h 150"/>
                <a:gd name="T6" fmla="*/ 71 w 116"/>
                <a:gd name="T7" fmla="*/ 0 h 150"/>
                <a:gd name="T8" fmla="*/ 116 w 116"/>
                <a:gd name="T9" fmla="*/ 52 h 150"/>
                <a:gd name="T10" fmla="*/ 116 w 116"/>
                <a:gd name="T11" fmla="*/ 150 h 150"/>
                <a:gd name="T12" fmla="*/ 85 w 116"/>
                <a:gd name="T13" fmla="*/ 150 h 150"/>
                <a:gd name="T14" fmla="*/ 85 w 116"/>
                <a:gd name="T15" fmla="*/ 60 h 150"/>
                <a:gd name="T16" fmla="*/ 59 w 116"/>
                <a:gd name="T17" fmla="*/ 28 h 150"/>
                <a:gd name="T18" fmla="*/ 31 w 116"/>
                <a:gd name="T19" fmla="*/ 60 h 150"/>
                <a:gd name="T20" fmla="*/ 31 w 116"/>
                <a:gd name="T21" fmla="*/ 149 h 150"/>
                <a:gd name="T22" fmla="*/ 0 w 116"/>
                <a:gd name="T23" fmla="*/ 149 h 150"/>
                <a:gd name="T24" fmla="*/ 0 w 116"/>
                <a:gd name="T25" fmla="*/ 4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50">
                  <a:moveTo>
                    <a:pt x="0" y="4"/>
                  </a:moveTo>
                  <a:lnTo>
                    <a:pt x="31" y="4"/>
                  </a:lnTo>
                  <a:lnTo>
                    <a:pt x="31" y="25"/>
                  </a:lnTo>
                  <a:cubicBezTo>
                    <a:pt x="40" y="13"/>
                    <a:pt x="51" y="0"/>
                    <a:pt x="71" y="0"/>
                  </a:cubicBezTo>
                  <a:cubicBezTo>
                    <a:pt x="100" y="0"/>
                    <a:pt x="116" y="20"/>
                    <a:pt x="116" y="52"/>
                  </a:cubicBezTo>
                  <a:lnTo>
                    <a:pt x="116" y="150"/>
                  </a:lnTo>
                  <a:lnTo>
                    <a:pt x="85" y="150"/>
                  </a:lnTo>
                  <a:lnTo>
                    <a:pt x="85" y="60"/>
                  </a:lnTo>
                  <a:cubicBezTo>
                    <a:pt x="85" y="40"/>
                    <a:pt x="75" y="28"/>
                    <a:pt x="59" y="28"/>
                  </a:cubicBezTo>
                  <a:cubicBezTo>
                    <a:pt x="42" y="28"/>
                    <a:pt x="31" y="40"/>
                    <a:pt x="31" y="60"/>
                  </a:cubicBezTo>
                  <a:lnTo>
                    <a:pt x="31" y="149"/>
                  </a:lnTo>
                  <a:lnTo>
                    <a:pt x="0" y="149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979" name="Freeform 69"/>
            <p:cNvSpPr>
              <a:spLocks noEditPoints="1"/>
            </p:cNvSpPr>
            <p:nvPr/>
          </p:nvSpPr>
          <p:spPr bwMode="auto">
            <a:xfrm>
              <a:off x="4029076" y="5857837"/>
              <a:ext cx="63500" cy="79375"/>
            </a:xfrm>
            <a:custGeom>
              <a:avLst/>
              <a:gdLst>
                <a:gd name="T0" fmla="*/ 0 w 123"/>
                <a:gd name="T1" fmla="*/ 79 h 154"/>
                <a:gd name="T2" fmla="*/ 0 w 123"/>
                <a:gd name="T3" fmla="*/ 76 h 154"/>
                <a:gd name="T4" fmla="*/ 62 w 123"/>
                <a:gd name="T5" fmla="*/ 0 h 154"/>
                <a:gd name="T6" fmla="*/ 123 w 123"/>
                <a:gd name="T7" fmla="*/ 78 h 154"/>
                <a:gd name="T8" fmla="*/ 123 w 123"/>
                <a:gd name="T9" fmla="*/ 89 h 154"/>
                <a:gd name="T10" fmla="*/ 31 w 123"/>
                <a:gd name="T11" fmla="*/ 89 h 154"/>
                <a:gd name="T12" fmla="*/ 68 w 123"/>
                <a:gd name="T13" fmla="*/ 126 h 154"/>
                <a:gd name="T14" fmla="*/ 102 w 123"/>
                <a:gd name="T15" fmla="*/ 111 h 154"/>
                <a:gd name="T16" fmla="*/ 118 w 123"/>
                <a:gd name="T17" fmla="*/ 131 h 154"/>
                <a:gd name="T18" fmla="*/ 67 w 123"/>
                <a:gd name="T19" fmla="*/ 154 h 154"/>
                <a:gd name="T20" fmla="*/ 0 w 123"/>
                <a:gd name="T21" fmla="*/ 79 h 154"/>
                <a:gd name="T22" fmla="*/ 92 w 123"/>
                <a:gd name="T23" fmla="*/ 68 h 154"/>
                <a:gd name="T24" fmla="*/ 62 w 123"/>
                <a:gd name="T25" fmla="*/ 28 h 154"/>
                <a:gd name="T26" fmla="*/ 31 w 123"/>
                <a:gd name="T27" fmla="*/ 68 h 154"/>
                <a:gd name="T28" fmla="*/ 92 w 123"/>
                <a:gd name="T29" fmla="*/ 68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3" h="154">
                  <a:moveTo>
                    <a:pt x="0" y="79"/>
                  </a:moveTo>
                  <a:lnTo>
                    <a:pt x="0" y="76"/>
                  </a:lnTo>
                  <a:cubicBezTo>
                    <a:pt x="0" y="33"/>
                    <a:pt x="26" y="0"/>
                    <a:pt x="62" y="0"/>
                  </a:cubicBezTo>
                  <a:cubicBezTo>
                    <a:pt x="102" y="0"/>
                    <a:pt x="123" y="34"/>
                    <a:pt x="123" y="78"/>
                  </a:cubicBezTo>
                  <a:lnTo>
                    <a:pt x="123" y="89"/>
                  </a:lnTo>
                  <a:lnTo>
                    <a:pt x="31" y="89"/>
                  </a:lnTo>
                  <a:cubicBezTo>
                    <a:pt x="34" y="114"/>
                    <a:pt x="48" y="126"/>
                    <a:pt x="68" y="126"/>
                  </a:cubicBezTo>
                  <a:cubicBezTo>
                    <a:pt x="82" y="126"/>
                    <a:pt x="92" y="120"/>
                    <a:pt x="102" y="111"/>
                  </a:cubicBezTo>
                  <a:lnTo>
                    <a:pt x="118" y="131"/>
                  </a:lnTo>
                  <a:cubicBezTo>
                    <a:pt x="105" y="145"/>
                    <a:pt x="89" y="154"/>
                    <a:pt x="67" y="154"/>
                  </a:cubicBezTo>
                  <a:cubicBezTo>
                    <a:pt x="29" y="154"/>
                    <a:pt x="0" y="125"/>
                    <a:pt x="0" y="79"/>
                  </a:cubicBezTo>
                  <a:close/>
                  <a:moveTo>
                    <a:pt x="92" y="68"/>
                  </a:moveTo>
                  <a:cubicBezTo>
                    <a:pt x="91" y="44"/>
                    <a:pt x="80" y="28"/>
                    <a:pt x="62" y="28"/>
                  </a:cubicBezTo>
                  <a:cubicBezTo>
                    <a:pt x="45" y="28"/>
                    <a:pt x="32" y="43"/>
                    <a:pt x="31" y="68"/>
                  </a:cubicBezTo>
                  <a:lnTo>
                    <a:pt x="92" y="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980" name="Freeform 70"/>
            <p:cNvSpPr>
              <a:spLocks/>
            </p:cNvSpPr>
            <p:nvPr/>
          </p:nvSpPr>
          <p:spPr bwMode="auto">
            <a:xfrm>
              <a:off x="5467351" y="5835612"/>
              <a:ext cx="79375" cy="101600"/>
            </a:xfrm>
            <a:custGeom>
              <a:avLst/>
              <a:gdLst>
                <a:gd name="T0" fmla="*/ 0 w 155"/>
                <a:gd name="T1" fmla="*/ 101 h 200"/>
                <a:gd name="T2" fmla="*/ 0 w 155"/>
                <a:gd name="T3" fmla="*/ 99 h 200"/>
                <a:gd name="T4" fmla="*/ 88 w 155"/>
                <a:gd name="T5" fmla="*/ 0 h 200"/>
                <a:gd name="T6" fmla="*/ 150 w 155"/>
                <a:gd name="T7" fmla="*/ 22 h 200"/>
                <a:gd name="T8" fmla="*/ 131 w 155"/>
                <a:gd name="T9" fmla="*/ 47 h 200"/>
                <a:gd name="T10" fmla="*/ 88 w 155"/>
                <a:gd name="T11" fmla="*/ 30 h 200"/>
                <a:gd name="T12" fmla="*/ 33 w 155"/>
                <a:gd name="T13" fmla="*/ 99 h 200"/>
                <a:gd name="T14" fmla="*/ 33 w 155"/>
                <a:gd name="T15" fmla="*/ 100 h 200"/>
                <a:gd name="T16" fmla="*/ 90 w 155"/>
                <a:gd name="T17" fmla="*/ 170 h 200"/>
                <a:gd name="T18" fmla="*/ 125 w 155"/>
                <a:gd name="T19" fmla="*/ 160 h 200"/>
                <a:gd name="T20" fmla="*/ 125 w 155"/>
                <a:gd name="T21" fmla="*/ 118 h 200"/>
                <a:gd name="T22" fmla="*/ 83 w 155"/>
                <a:gd name="T23" fmla="*/ 118 h 200"/>
                <a:gd name="T24" fmla="*/ 83 w 155"/>
                <a:gd name="T25" fmla="*/ 89 h 200"/>
                <a:gd name="T26" fmla="*/ 155 w 155"/>
                <a:gd name="T27" fmla="*/ 89 h 200"/>
                <a:gd name="T28" fmla="*/ 155 w 155"/>
                <a:gd name="T29" fmla="*/ 176 h 200"/>
                <a:gd name="T30" fmla="*/ 88 w 155"/>
                <a:gd name="T31" fmla="*/ 200 h 200"/>
                <a:gd name="T32" fmla="*/ 0 w 155"/>
                <a:gd name="T33" fmla="*/ 101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5" h="200">
                  <a:moveTo>
                    <a:pt x="0" y="101"/>
                  </a:moveTo>
                  <a:lnTo>
                    <a:pt x="0" y="99"/>
                  </a:lnTo>
                  <a:cubicBezTo>
                    <a:pt x="0" y="41"/>
                    <a:pt x="37" y="0"/>
                    <a:pt x="88" y="0"/>
                  </a:cubicBezTo>
                  <a:cubicBezTo>
                    <a:pt x="115" y="0"/>
                    <a:pt x="132" y="8"/>
                    <a:pt x="150" y="22"/>
                  </a:cubicBezTo>
                  <a:lnTo>
                    <a:pt x="131" y="47"/>
                  </a:lnTo>
                  <a:cubicBezTo>
                    <a:pt x="120" y="38"/>
                    <a:pt x="107" y="30"/>
                    <a:pt x="88" y="30"/>
                  </a:cubicBezTo>
                  <a:cubicBezTo>
                    <a:pt x="57" y="30"/>
                    <a:pt x="33" y="59"/>
                    <a:pt x="33" y="99"/>
                  </a:cubicBezTo>
                  <a:lnTo>
                    <a:pt x="33" y="100"/>
                  </a:lnTo>
                  <a:cubicBezTo>
                    <a:pt x="33" y="144"/>
                    <a:pt x="57" y="170"/>
                    <a:pt x="90" y="170"/>
                  </a:cubicBezTo>
                  <a:cubicBezTo>
                    <a:pt x="103" y="170"/>
                    <a:pt x="116" y="166"/>
                    <a:pt x="125" y="160"/>
                  </a:cubicBezTo>
                  <a:lnTo>
                    <a:pt x="125" y="118"/>
                  </a:lnTo>
                  <a:lnTo>
                    <a:pt x="83" y="118"/>
                  </a:lnTo>
                  <a:lnTo>
                    <a:pt x="83" y="89"/>
                  </a:lnTo>
                  <a:lnTo>
                    <a:pt x="155" y="89"/>
                  </a:lnTo>
                  <a:lnTo>
                    <a:pt x="155" y="176"/>
                  </a:lnTo>
                  <a:cubicBezTo>
                    <a:pt x="138" y="189"/>
                    <a:pt x="116" y="200"/>
                    <a:pt x="88" y="200"/>
                  </a:cubicBezTo>
                  <a:cubicBezTo>
                    <a:pt x="36" y="200"/>
                    <a:pt x="0" y="161"/>
                    <a:pt x="0" y="10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981" name="Rectangle 71"/>
            <p:cNvSpPr>
              <a:spLocks noChangeArrowheads="1"/>
            </p:cNvSpPr>
            <p:nvPr/>
          </p:nvSpPr>
          <p:spPr bwMode="auto">
            <a:xfrm>
              <a:off x="5565776" y="5832437"/>
              <a:ext cx="14288" cy="1016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982" name="Freeform 72"/>
            <p:cNvSpPr>
              <a:spLocks noEditPoints="1"/>
            </p:cNvSpPr>
            <p:nvPr/>
          </p:nvSpPr>
          <p:spPr bwMode="auto">
            <a:xfrm>
              <a:off x="5595939" y="5859425"/>
              <a:ext cx="60325" cy="77788"/>
            </a:xfrm>
            <a:custGeom>
              <a:avLst/>
              <a:gdLst>
                <a:gd name="T0" fmla="*/ 0 w 119"/>
                <a:gd name="T1" fmla="*/ 106 h 152"/>
                <a:gd name="T2" fmla="*/ 0 w 119"/>
                <a:gd name="T3" fmla="*/ 105 h 152"/>
                <a:gd name="T4" fmla="*/ 52 w 119"/>
                <a:gd name="T5" fmla="*/ 57 h 152"/>
                <a:gd name="T6" fmla="*/ 86 w 119"/>
                <a:gd name="T7" fmla="*/ 64 h 152"/>
                <a:gd name="T8" fmla="*/ 86 w 119"/>
                <a:gd name="T9" fmla="*/ 57 h 152"/>
                <a:gd name="T10" fmla="*/ 55 w 119"/>
                <a:gd name="T11" fmla="*/ 27 h 152"/>
                <a:gd name="T12" fmla="*/ 20 w 119"/>
                <a:gd name="T13" fmla="*/ 36 h 152"/>
                <a:gd name="T14" fmla="*/ 11 w 119"/>
                <a:gd name="T15" fmla="*/ 11 h 152"/>
                <a:gd name="T16" fmla="*/ 60 w 119"/>
                <a:gd name="T17" fmla="*/ 0 h 152"/>
                <a:gd name="T18" fmla="*/ 104 w 119"/>
                <a:gd name="T19" fmla="*/ 15 h 152"/>
                <a:gd name="T20" fmla="*/ 119 w 119"/>
                <a:gd name="T21" fmla="*/ 57 h 152"/>
                <a:gd name="T22" fmla="*/ 119 w 119"/>
                <a:gd name="T23" fmla="*/ 149 h 152"/>
                <a:gd name="T24" fmla="*/ 86 w 119"/>
                <a:gd name="T25" fmla="*/ 149 h 152"/>
                <a:gd name="T26" fmla="*/ 86 w 119"/>
                <a:gd name="T27" fmla="*/ 131 h 152"/>
                <a:gd name="T28" fmla="*/ 45 w 119"/>
                <a:gd name="T29" fmla="*/ 152 h 152"/>
                <a:gd name="T30" fmla="*/ 0 w 119"/>
                <a:gd name="T31" fmla="*/ 106 h 152"/>
                <a:gd name="T32" fmla="*/ 86 w 119"/>
                <a:gd name="T33" fmla="*/ 99 h 152"/>
                <a:gd name="T34" fmla="*/ 86 w 119"/>
                <a:gd name="T35" fmla="*/ 84 h 152"/>
                <a:gd name="T36" fmla="*/ 59 w 119"/>
                <a:gd name="T37" fmla="*/ 79 h 152"/>
                <a:gd name="T38" fmla="*/ 30 w 119"/>
                <a:gd name="T39" fmla="*/ 104 h 152"/>
                <a:gd name="T40" fmla="*/ 30 w 119"/>
                <a:gd name="T41" fmla="*/ 104 h 152"/>
                <a:gd name="T42" fmla="*/ 54 w 119"/>
                <a:gd name="T43" fmla="*/ 127 h 152"/>
                <a:gd name="T44" fmla="*/ 86 w 119"/>
                <a:gd name="T45" fmla="*/ 99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9" h="152">
                  <a:moveTo>
                    <a:pt x="0" y="106"/>
                  </a:moveTo>
                  <a:lnTo>
                    <a:pt x="0" y="105"/>
                  </a:lnTo>
                  <a:cubicBezTo>
                    <a:pt x="0" y="74"/>
                    <a:pt x="21" y="57"/>
                    <a:pt x="52" y="57"/>
                  </a:cubicBezTo>
                  <a:cubicBezTo>
                    <a:pt x="66" y="57"/>
                    <a:pt x="76" y="60"/>
                    <a:pt x="86" y="64"/>
                  </a:cubicBezTo>
                  <a:lnTo>
                    <a:pt x="86" y="57"/>
                  </a:lnTo>
                  <a:cubicBezTo>
                    <a:pt x="86" y="37"/>
                    <a:pt x="75" y="27"/>
                    <a:pt x="55" y="27"/>
                  </a:cubicBezTo>
                  <a:cubicBezTo>
                    <a:pt x="41" y="27"/>
                    <a:pt x="29" y="32"/>
                    <a:pt x="20" y="36"/>
                  </a:cubicBezTo>
                  <a:lnTo>
                    <a:pt x="11" y="11"/>
                  </a:lnTo>
                  <a:cubicBezTo>
                    <a:pt x="25" y="4"/>
                    <a:pt x="40" y="0"/>
                    <a:pt x="60" y="0"/>
                  </a:cubicBezTo>
                  <a:cubicBezTo>
                    <a:pt x="79" y="0"/>
                    <a:pt x="94" y="5"/>
                    <a:pt x="104" y="15"/>
                  </a:cubicBezTo>
                  <a:cubicBezTo>
                    <a:pt x="114" y="25"/>
                    <a:pt x="119" y="39"/>
                    <a:pt x="119" y="57"/>
                  </a:cubicBezTo>
                  <a:lnTo>
                    <a:pt x="119" y="149"/>
                  </a:lnTo>
                  <a:lnTo>
                    <a:pt x="86" y="149"/>
                  </a:lnTo>
                  <a:lnTo>
                    <a:pt x="86" y="131"/>
                  </a:lnTo>
                  <a:cubicBezTo>
                    <a:pt x="77" y="144"/>
                    <a:pt x="65" y="152"/>
                    <a:pt x="45" y="152"/>
                  </a:cubicBezTo>
                  <a:cubicBezTo>
                    <a:pt x="21" y="151"/>
                    <a:pt x="0" y="135"/>
                    <a:pt x="0" y="106"/>
                  </a:cubicBezTo>
                  <a:close/>
                  <a:moveTo>
                    <a:pt x="86" y="99"/>
                  </a:moveTo>
                  <a:lnTo>
                    <a:pt x="86" y="84"/>
                  </a:lnTo>
                  <a:cubicBezTo>
                    <a:pt x="79" y="81"/>
                    <a:pt x="70" y="79"/>
                    <a:pt x="59" y="79"/>
                  </a:cubicBezTo>
                  <a:cubicBezTo>
                    <a:pt x="41" y="79"/>
                    <a:pt x="30" y="87"/>
                    <a:pt x="30" y="104"/>
                  </a:cubicBezTo>
                  <a:lnTo>
                    <a:pt x="30" y="104"/>
                  </a:lnTo>
                  <a:cubicBezTo>
                    <a:pt x="30" y="119"/>
                    <a:pt x="40" y="126"/>
                    <a:pt x="54" y="127"/>
                  </a:cubicBezTo>
                  <a:cubicBezTo>
                    <a:pt x="72" y="127"/>
                    <a:pt x="86" y="116"/>
                    <a:pt x="86" y="9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983" name="Freeform 73"/>
            <p:cNvSpPr>
              <a:spLocks/>
            </p:cNvSpPr>
            <p:nvPr/>
          </p:nvSpPr>
          <p:spPr bwMode="auto">
            <a:xfrm>
              <a:off x="5672139" y="5857837"/>
              <a:ext cx="58738" cy="76200"/>
            </a:xfrm>
            <a:custGeom>
              <a:avLst/>
              <a:gdLst>
                <a:gd name="T0" fmla="*/ 0 w 116"/>
                <a:gd name="T1" fmla="*/ 4 h 150"/>
                <a:gd name="T2" fmla="*/ 31 w 116"/>
                <a:gd name="T3" fmla="*/ 4 h 150"/>
                <a:gd name="T4" fmla="*/ 31 w 116"/>
                <a:gd name="T5" fmla="*/ 25 h 150"/>
                <a:gd name="T6" fmla="*/ 71 w 116"/>
                <a:gd name="T7" fmla="*/ 0 h 150"/>
                <a:gd name="T8" fmla="*/ 116 w 116"/>
                <a:gd name="T9" fmla="*/ 52 h 150"/>
                <a:gd name="T10" fmla="*/ 116 w 116"/>
                <a:gd name="T11" fmla="*/ 150 h 150"/>
                <a:gd name="T12" fmla="*/ 85 w 116"/>
                <a:gd name="T13" fmla="*/ 150 h 150"/>
                <a:gd name="T14" fmla="*/ 85 w 116"/>
                <a:gd name="T15" fmla="*/ 60 h 150"/>
                <a:gd name="T16" fmla="*/ 59 w 116"/>
                <a:gd name="T17" fmla="*/ 28 h 150"/>
                <a:gd name="T18" fmla="*/ 31 w 116"/>
                <a:gd name="T19" fmla="*/ 60 h 150"/>
                <a:gd name="T20" fmla="*/ 31 w 116"/>
                <a:gd name="T21" fmla="*/ 149 h 150"/>
                <a:gd name="T22" fmla="*/ 0 w 116"/>
                <a:gd name="T23" fmla="*/ 149 h 150"/>
                <a:gd name="T24" fmla="*/ 0 w 116"/>
                <a:gd name="T25" fmla="*/ 4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50">
                  <a:moveTo>
                    <a:pt x="0" y="4"/>
                  </a:moveTo>
                  <a:lnTo>
                    <a:pt x="31" y="4"/>
                  </a:lnTo>
                  <a:lnTo>
                    <a:pt x="31" y="25"/>
                  </a:lnTo>
                  <a:cubicBezTo>
                    <a:pt x="40" y="13"/>
                    <a:pt x="51" y="0"/>
                    <a:pt x="71" y="0"/>
                  </a:cubicBezTo>
                  <a:cubicBezTo>
                    <a:pt x="100" y="0"/>
                    <a:pt x="116" y="20"/>
                    <a:pt x="116" y="52"/>
                  </a:cubicBezTo>
                  <a:lnTo>
                    <a:pt x="116" y="150"/>
                  </a:lnTo>
                  <a:lnTo>
                    <a:pt x="85" y="150"/>
                  </a:lnTo>
                  <a:lnTo>
                    <a:pt x="85" y="60"/>
                  </a:lnTo>
                  <a:cubicBezTo>
                    <a:pt x="85" y="40"/>
                    <a:pt x="75" y="28"/>
                    <a:pt x="59" y="28"/>
                  </a:cubicBezTo>
                  <a:cubicBezTo>
                    <a:pt x="43" y="28"/>
                    <a:pt x="31" y="40"/>
                    <a:pt x="31" y="60"/>
                  </a:cubicBezTo>
                  <a:lnTo>
                    <a:pt x="31" y="149"/>
                  </a:lnTo>
                  <a:lnTo>
                    <a:pt x="0" y="149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984" name="Freeform 74"/>
            <p:cNvSpPr>
              <a:spLocks/>
            </p:cNvSpPr>
            <p:nvPr/>
          </p:nvSpPr>
          <p:spPr bwMode="auto">
            <a:xfrm>
              <a:off x="5745164" y="5859425"/>
              <a:ext cx="58738" cy="77788"/>
            </a:xfrm>
            <a:custGeom>
              <a:avLst/>
              <a:gdLst>
                <a:gd name="T0" fmla="*/ 0 w 116"/>
                <a:gd name="T1" fmla="*/ 78 h 153"/>
                <a:gd name="T2" fmla="*/ 0 w 116"/>
                <a:gd name="T3" fmla="*/ 75 h 153"/>
                <a:gd name="T4" fmla="*/ 67 w 116"/>
                <a:gd name="T5" fmla="*/ 0 h 153"/>
                <a:gd name="T6" fmla="*/ 115 w 116"/>
                <a:gd name="T7" fmla="*/ 21 h 153"/>
                <a:gd name="T8" fmla="*/ 97 w 116"/>
                <a:gd name="T9" fmla="*/ 43 h 153"/>
                <a:gd name="T10" fmla="*/ 67 w 116"/>
                <a:gd name="T11" fmla="*/ 28 h 153"/>
                <a:gd name="T12" fmla="*/ 32 w 116"/>
                <a:gd name="T13" fmla="*/ 75 h 153"/>
                <a:gd name="T14" fmla="*/ 32 w 116"/>
                <a:gd name="T15" fmla="*/ 77 h 153"/>
                <a:gd name="T16" fmla="*/ 69 w 116"/>
                <a:gd name="T17" fmla="*/ 124 h 153"/>
                <a:gd name="T18" fmla="*/ 99 w 116"/>
                <a:gd name="T19" fmla="*/ 109 h 153"/>
                <a:gd name="T20" fmla="*/ 116 w 116"/>
                <a:gd name="T21" fmla="*/ 130 h 153"/>
                <a:gd name="T22" fmla="*/ 67 w 116"/>
                <a:gd name="T23" fmla="*/ 153 h 153"/>
                <a:gd name="T24" fmla="*/ 0 w 116"/>
                <a:gd name="T25" fmla="*/ 78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53">
                  <a:moveTo>
                    <a:pt x="0" y="78"/>
                  </a:moveTo>
                  <a:lnTo>
                    <a:pt x="0" y="75"/>
                  </a:lnTo>
                  <a:cubicBezTo>
                    <a:pt x="0" y="32"/>
                    <a:pt x="29" y="0"/>
                    <a:pt x="67" y="0"/>
                  </a:cubicBezTo>
                  <a:cubicBezTo>
                    <a:pt x="89" y="0"/>
                    <a:pt x="102" y="8"/>
                    <a:pt x="115" y="21"/>
                  </a:cubicBezTo>
                  <a:lnTo>
                    <a:pt x="97" y="43"/>
                  </a:lnTo>
                  <a:cubicBezTo>
                    <a:pt x="90" y="35"/>
                    <a:pt x="81" y="28"/>
                    <a:pt x="67" y="28"/>
                  </a:cubicBezTo>
                  <a:cubicBezTo>
                    <a:pt x="47" y="28"/>
                    <a:pt x="32" y="48"/>
                    <a:pt x="32" y="75"/>
                  </a:cubicBezTo>
                  <a:lnTo>
                    <a:pt x="32" y="77"/>
                  </a:lnTo>
                  <a:cubicBezTo>
                    <a:pt x="32" y="105"/>
                    <a:pt x="47" y="124"/>
                    <a:pt x="69" y="124"/>
                  </a:cubicBezTo>
                  <a:cubicBezTo>
                    <a:pt x="81" y="124"/>
                    <a:pt x="90" y="118"/>
                    <a:pt x="99" y="109"/>
                  </a:cubicBezTo>
                  <a:lnTo>
                    <a:pt x="116" y="130"/>
                  </a:lnTo>
                  <a:cubicBezTo>
                    <a:pt x="105" y="143"/>
                    <a:pt x="90" y="153"/>
                    <a:pt x="67" y="153"/>
                  </a:cubicBezTo>
                  <a:cubicBezTo>
                    <a:pt x="27" y="153"/>
                    <a:pt x="0" y="123"/>
                    <a:pt x="0" y="7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985" name="Freeform 75"/>
            <p:cNvSpPr>
              <a:spLocks noEditPoints="1"/>
            </p:cNvSpPr>
            <p:nvPr/>
          </p:nvSpPr>
          <p:spPr bwMode="auto">
            <a:xfrm>
              <a:off x="5811839" y="5857837"/>
              <a:ext cx="61913" cy="79375"/>
            </a:xfrm>
            <a:custGeom>
              <a:avLst/>
              <a:gdLst>
                <a:gd name="T0" fmla="*/ 0 w 124"/>
                <a:gd name="T1" fmla="*/ 79 h 154"/>
                <a:gd name="T2" fmla="*/ 0 w 124"/>
                <a:gd name="T3" fmla="*/ 76 h 154"/>
                <a:gd name="T4" fmla="*/ 62 w 124"/>
                <a:gd name="T5" fmla="*/ 0 h 154"/>
                <a:gd name="T6" fmla="*/ 124 w 124"/>
                <a:gd name="T7" fmla="*/ 78 h 154"/>
                <a:gd name="T8" fmla="*/ 124 w 124"/>
                <a:gd name="T9" fmla="*/ 89 h 154"/>
                <a:gd name="T10" fmla="*/ 31 w 124"/>
                <a:gd name="T11" fmla="*/ 89 h 154"/>
                <a:gd name="T12" fmla="*/ 69 w 124"/>
                <a:gd name="T13" fmla="*/ 126 h 154"/>
                <a:gd name="T14" fmla="*/ 102 w 124"/>
                <a:gd name="T15" fmla="*/ 111 h 154"/>
                <a:gd name="T16" fmla="*/ 119 w 124"/>
                <a:gd name="T17" fmla="*/ 131 h 154"/>
                <a:gd name="T18" fmla="*/ 67 w 124"/>
                <a:gd name="T19" fmla="*/ 154 h 154"/>
                <a:gd name="T20" fmla="*/ 0 w 124"/>
                <a:gd name="T21" fmla="*/ 79 h 154"/>
                <a:gd name="T22" fmla="*/ 92 w 124"/>
                <a:gd name="T23" fmla="*/ 68 h 154"/>
                <a:gd name="T24" fmla="*/ 62 w 124"/>
                <a:gd name="T25" fmla="*/ 28 h 154"/>
                <a:gd name="T26" fmla="*/ 31 w 124"/>
                <a:gd name="T27" fmla="*/ 68 h 154"/>
                <a:gd name="T28" fmla="*/ 92 w 124"/>
                <a:gd name="T29" fmla="*/ 68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4" h="154">
                  <a:moveTo>
                    <a:pt x="0" y="79"/>
                  </a:moveTo>
                  <a:lnTo>
                    <a:pt x="0" y="76"/>
                  </a:lnTo>
                  <a:cubicBezTo>
                    <a:pt x="0" y="33"/>
                    <a:pt x="26" y="0"/>
                    <a:pt x="62" y="0"/>
                  </a:cubicBezTo>
                  <a:cubicBezTo>
                    <a:pt x="102" y="0"/>
                    <a:pt x="124" y="34"/>
                    <a:pt x="124" y="78"/>
                  </a:cubicBezTo>
                  <a:lnTo>
                    <a:pt x="124" y="89"/>
                  </a:lnTo>
                  <a:lnTo>
                    <a:pt x="31" y="89"/>
                  </a:lnTo>
                  <a:cubicBezTo>
                    <a:pt x="34" y="114"/>
                    <a:pt x="49" y="126"/>
                    <a:pt x="69" y="126"/>
                  </a:cubicBezTo>
                  <a:cubicBezTo>
                    <a:pt x="82" y="126"/>
                    <a:pt x="92" y="120"/>
                    <a:pt x="102" y="111"/>
                  </a:cubicBezTo>
                  <a:lnTo>
                    <a:pt x="119" y="131"/>
                  </a:lnTo>
                  <a:cubicBezTo>
                    <a:pt x="105" y="145"/>
                    <a:pt x="89" y="154"/>
                    <a:pt x="67" y="154"/>
                  </a:cubicBezTo>
                  <a:cubicBezTo>
                    <a:pt x="29" y="154"/>
                    <a:pt x="0" y="125"/>
                    <a:pt x="0" y="79"/>
                  </a:cubicBezTo>
                  <a:close/>
                  <a:moveTo>
                    <a:pt x="92" y="68"/>
                  </a:moveTo>
                  <a:cubicBezTo>
                    <a:pt x="91" y="44"/>
                    <a:pt x="80" y="28"/>
                    <a:pt x="62" y="28"/>
                  </a:cubicBezTo>
                  <a:cubicBezTo>
                    <a:pt x="45" y="28"/>
                    <a:pt x="32" y="43"/>
                    <a:pt x="31" y="68"/>
                  </a:cubicBezTo>
                  <a:lnTo>
                    <a:pt x="92" y="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986" name="Freeform 76"/>
            <p:cNvSpPr>
              <a:spLocks noEditPoints="1"/>
            </p:cNvSpPr>
            <p:nvPr/>
          </p:nvSpPr>
          <p:spPr bwMode="auto">
            <a:xfrm>
              <a:off x="4430714" y="5837200"/>
              <a:ext cx="66675" cy="96838"/>
            </a:xfrm>
            <a:custGeom>
              <a:avLst/>
              <a:gdLst>
                <a:gd name="T0" fmla="*/ 0 w 132"/>
                <a:gd name="T1" fmla="*/ 0 h 193"/>
                <a:gd name="T2" fmla="*/ 62 w 132"/>
                <a:gd name="T3" fmla="*/ 0 h 193"/>
                <a:gd name="T4" fmla="*/ 132 w 132"/>
                <a:gd name="T5" fmla="*/ 65 h 193"/>
                <a:gd name="T6" fmla="*/ 132 w 132"/>
                <a:gd name="T7" fmla="*/ 65 h 193"/>
                <a:gd name="T8" fmla="*/ 61 w 132"/>
                <a:gd name="T9" fmla="*/ 131 h 193"/>
                <a:gd name="T10" fmla="*/ 33 w 132"/>
                <a:gd name="T11" fmla="*/ 131 h 193"/>
                <a:gd name="T12" fmla="*/ 33 w 132"/>
                <a:gd name="T13" fmla="*/ 193 h 193"/>
                <a:gd name="T14" fmla="*/ 1 w 132"/>
                <a:gd name="T15" fmla="*/ 193 h 193"/>
                <a:gd name="T16" fmla="*/ 1 w 132"/>
                <a:gd name="T17" fmla="*/ 0 h 193"/>
                <a:gd name="T18" fmla="*/ 0 w 132"/>
                <a:gd name="T19" fmla="*/ 0 h 193"/>
                <a:gd name="T20" fmla="*/ 60 w 132"/>
                <a:gd name="T21" fmla="*/ 102 h 193"/>
                <a:gd name="T22" fmla="*/ 98 w 132"/>
                <a:gd name="T23" fmla="*/ 66 h 193"/>
                <a:gd name="T24" fmla="*/ 98 w 132"/>
                <a:gd name="T25" fmla="*/ 66 h 193"/>
                <a:gd name="T26" fmla="*/ 60 w 132"/>
                <a:gd name="T27" fmla="*/ 30 h 193"/>
                <a:gd name="T28" fmla="*/ 32 w 132"/>
                <a:gd name="T29" fmla="*/ 30 h 193"/>
                <a:gd name="T30" fmla="*/ 32 w 132"/>
                <a:gd name="T31" fmla="*/ 102 h 193"/>
                <a:gd name="T32" fmla="*/ 60 w 132"/>
                <a:gd name="T33" fmla="*/ 102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2" h="193">
                  <a:moveTo>
                    <a:pt x="0" y="0"/>
                  </a:moveTo>
                  <a:lnTo>
                    <a:pt x="62" y="0"/>
                  </a:lnTo>
                  <a:cubicBezTo>
                    <a:pt x="105" y="0"/>
                    <a:pt x="132" y="25"/>
                    <a:pt x="132" y="65"/>
                  </a:cubicBezTo>
                  <a:lnTo>
                    <a:pt x="132" y="65"/>
                  </a:lnTo>
                  <a:cubicBezTo>
                    <a:pt x="132" y="107"/>
                    <a:pt x="101" y="130"/>
                    <a:pt x="61" y="131"/>
                  </a:cubicBezTo>
                  <a:lnTo>
                    <a:pt x="33" y="131"/>
                  </a:lnTo>
                  <a:lnTo>
                    <a:pt x="33" y="193"/>
                  </a:lnTo>
                  <a:lnTo>
                    <a:pt x="1" y="193"/>
                  </a:lnTo>
                  <a:lnTo>
                    <a:pt x="1" y="0"/>
                  </a:lnTo>
                  <a:lnTo>
                    <a:pt x="0" y="0"/>
                  </a:lnTo>
                  <a:close/>
                  <a:moveTo>
                    <a:pt x="60" y="102"/>
                  </a:moveTo>
                  <a:cubicBezTo>
                    <a:pt x="85" y="102"/>
                    <a:pt x="98" y="87"/>
                    <a:pt x="98" y="66"/>
                  </a:cubicBezTo>
                  <a:lnTo>
                    <a:pt x="98" y="66"/>
                  </a:lnTo>
                  <a:cubicBezTo>
                    <a:pt x="98" y="42"/>
                    <a:pt x="83" y="30"/>
                    <a:pt x="60" y="30"/>
                  </a:cubicBezTo>
                  <a:lnTo>
                    <a:pt x="32" y="30"/>
                  </a:lnTo>
                  <a:lnTo>
                    <a:pt x="32" y="102"/>
                  </a:lnTo>
                  <a:lnTo>
                    <a:pt x="60" y="10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987" name="Rectangle 77"/>
            <p:cNvSpPr>
              <a:spLocks noChangeArrowheads="1"/>
            </p:cNvSpPr>
            <p:nvPr/>
          </p:nvSpPr>
          <p:spPr bwMode="auto">
            <a:xfrm>
              <a:off x="4510089" y="5832437"/>
              <a:ext cx="15875" cy="1016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988" name="Freeform 78"/>
            <p:cNvSpPr>
              <a:spLocks noEditPoints="1"/>
            </p:cNvSpPr>
            <p:nvPr/>
          </p:nvSpPr>
          <p:spPr bwMode="auto">
            <a:xfrm>
              <a:off x="4541839" y="5859425"/>
              <a:ext cx="60325" cy="77788"/>
            </a:xfrm>
            <a:custGeom>
              <a:avLst/>
              <a:gdLst>
                <a:gd name="T0" fmla="*/ 0 w 118"/>
                <a:gd name="T1" fmla="*/ 106 h 152"/>
                <a:gd name="T2" fmla="*/ 0 w 118"/>
                <a:gd name="T3" fmla="*/ 105 h 152"/>
                <a:gd name="T4" fmla="*/ 52 w 118"/>
                <a:gd name="T5" fmla="*/ 57 h 152"/>
                <a:gd name="T6" fmla="*/ 86 w 118"/>
                <a:gd name="T7" fmla="*/ 64 h 152"/>
                <a:gd name="T8" fmla="*/ 86 w 118"/>
                <a:gd name="T9" fmla="*/ 57 h 152"/>
                <a:gd name="T10" fmla="*/ 55 w 118"/>
                <a:gd name="T11" fmla="*/ 27 h 152"/>
                <a:gd name="T12" fmla="*/ 20 w 118"/>
                <a:gd name="T13" fmla="*/ 36 h 152"/>
                <a:gd name="T14" fmla="*/ 11 w 118"/>
                <a:gd name="T15" fmla="*/ 11 h 152"/>
                <a:gd name="T16" fmla="*/ 60 w 118"/>
                <a:gd name="T17" fmla="*/ 0 h 152"/>
                <a:gd name="T18" fmla="*/ 103 w 118"/>
                <a:gd name="T19" fmla="*/ 15 h 152"/>
                <a:gd name="T20" fmla="*/ 118 w 118"/>
                <a:gd name="T21" fmla="*/ 57 h 152"/>
                <a:gd name="T22" fmla="*/ 118 w 118"/>
                <a:gd name="T23" fmla="*/ 149 h 152"/>
                <a:gd name="T24" fmla="*/ 87 w 118"/>
                <a:gd name="T25" fmla="*/ 149 h 152"/>
                <a:gd name="T26" fmla="*/ 87 w 118"/>
                <a:gd name="T27" fmla="*/ 131 h 152"/>
                <a:gd name="T28" fmla="*/ 46 w 118"/>
                <a:gd name="T29" fmla="*/ 152 h 152"/>
                <a:gd name="T30" fmla="*/ 0 w 118"/>
                <a:gd name="T31" fmla="*/ 106 h 152"/>
                <a:gd name="T32" fmla="*/ 86 w 118"/>
                <a:gd name="T33" fmla="*/ 99 h 152"/>
                <a:gd name="T34" fmla="*/ 86 w 118"/>
                <a:gd name="T35" fmla="*/ 84 h 152"/>
                <a:gd name="T36" fmla="*/ 58 w 118"/>
                <a:gd name="T37" fmla="*/ 79 h 152"/>
                <a:gd name="T38" fmla="*/ 30 w 118"/>
                <a:gd name="T39" fmla="*/ 104 h 152"/>
                <a:gd name="T40" fmla="*/ 30 w 118"/>
                <a:gd name="T41" fmla="*/ 104 h 152"/>
                <a:gd name="T42" fmla="*/ 53 w 118"/>
                <a:gd name="T43" fmla="*/ 127 h 152"/>
                <a:gd name="T44" fmla="*/ 86 w 118"/>
                <a:gd name="T45" fmla="*/ 99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8" h="152">
                  <a:moveTo>
                    <a:pt x="0" y="106"/>
                  </a:moveTo>
                  <a:lnTo>
                    <a:pt x="0" y="105"/>
                  </a:lnTo>
                  <a:cubicBezTo>
                    <a:pt x="0" y="74"/>
                    <a:pt x="21" y="57"/>
                    <a:pt x="52" y="57"/>
                  </a:cubicBezTo>
                  <a:cubicBezTo>
                    <a:pt x="66" y="57"/>
                    <a:pt x="76" y="60"/>
                    <a:pt x="86" y="64"/>
                  </a:cubicBezTo>
                  <a:lnTo>
                    <a:pt x="86" y="57"/>
                  </a:lnTo>
                  <a:cubicBezTo>
                    <a:pt x="86" y="37"/>
                    <a:pt x="75" y="27"/>
                    <a:pt x="55" y="27"/>
                  </a:cubicBezTo>
                  <a:cubicBezTo>
                    <a:pt x="41" y="27"/>
                    <a:pt x="28" y="32"/>
                    <a:pt x="20" y="36"/>
                  </a:cubicBezTo>
                  <a:lnTo>
                    <a:pt x="11" y="11"/>
                  </a:lnTo>
                  <a:cubicBezTo>
                    <a:pt x="25" y="4"/>
                    <a:pt x="40" y="0"/>
                    <a:pt x="60" y="0"/>
                  </a:cubicBezTo>
                  <a:cubicBezTo>
                    <a:pt x="78" y="0"/>
                    <a:pt x="93" y="5"/>
                    <a:pt x="103" y="15"/>
                  </a:cubicBezTo>
                  <a:cubicBezTo>
                    <a:pt x="113" y="25"/>
                    <a:pt x="118" y="39"/>
                    <a:pt x="118" y="57"/>
                  </a:cubicBezTo>
                  <a:lnTo>
                    <a:pt x="118" y="149"/>
                  </a:lnTo>
                  <a:lnTo>
                    <a:pt x="87" y="149"/>
                  </a:lnTo>
                  <a:lnTo>
                    <a:pt x="87" y="131"/>
                  </a:lnTo>
                  <a:cubicBezTo>
                    <a:pt x="78" y="144"/>
                    <a:pt x="66" y="152"/>
                    <a:pt x="46" y="152"/>
                  </a:cubicBezTo>
                  <a:cubicBezTo>
                    <a:pt x="20" y="151"/>
                    <a:pt x="0" y="135"/>
                    <a:pt x="0" y="106"/>
                  </a:cubicBezTo>
                  <a:close/>
                  <a:moveTo>
                    <a:pt x="86" y="99"/>
                  </a:moveTo>
                  <a:lnTo>
                    <a:pt x="86" y="84"/>
                  </a:lnTo>
                  <a:cubicBezTo>
                    <a:pt x="78" y="81"/>
                    <a:pt x="70" y="79"/>
                    <a:pt x="58" y="79"/>
                  </a:cubicBezTo>
                  <a:cubicBezTo>
                    <a:pt x="41" y="79"/>
                    <a:pt x="30" y="87"/>
                    <a:pt x="30" y="104"/>
                  </a:cubicBezTo>
                  <a:lnTo>
                    <a:pt x="30" y="104"/>
                  </a:lnTo>
                  <a:cubicBezTo>
                    <a:pt x="30" y="119"/>
                    <a:pt x="40" y="126"/>
                    <a:pt x="53" y="127"/>
                  </a:cubicBezTo>
                  <a:cubicBezTo>
                    <a:pt x="71" y="127"/>
                    <a:pt x="86" y="116"/>
                    <a:pt x="86" y="9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989" name="Freeform 79"/>
            <p:cNvSpPr>
              <a:spLocks/>
            </p:cNvSpPr>
            <p:nvPr/>
          </p:nvSpPr>
          <p:spPr bwMode="auto">
            <a:xfrm>
              <a:off x="4614864" y="5859425"/>
              <a:ext cx="58738" cy="77788"/>
            </a:xfrm>
            <a:custGeom>
              <a:avLst/>
              <a:gdLst>
                <a:gd name="T0" fmla="*/ 0 w 117"/>
                <a:gd name="T1" fmla="*/ 78 h 153"/>
                <a:gd name="T2" fmla="*/ 0 w 117"/>
                <a:gd name="T3" fmla="*/ 75 h 153"/>
                <a:gd name="T4" fmla="*/ 68 w 117"/>
                <a:gd name="T5" fmla="*/ 0 h 153"/>
                <a:gd name="T6" fmla="*/ 115 w 117"/>
                <a:gd name="T7" fmla="*/ 21 h 153"/>
                <a:gd name="T8" fmla="*/ 98 w 117"/>
                <a:gd name="T9" fmla="*/ 43 h 153"/>
                <a:gd name="T10" fmla="*/ 68 w 117"/>
                <a:gd name="T11" fmla="*/ 28 h 153"/>
                <a:gd name="T12" fmla="*/ 33 w 117"/>
                <a:gd name="T13" fmla="*/ 75 h 153"/>
                <a:gd name="T14" fmla="*/ 33 w 117"/>
                <a:gd name="T15" fmla="*/ 77 h 153"/>
                <a:gd name="T16" fmla="*/ 69 w 117"/>
                <a:gd name="T17" fmla="*/ 124 h 153"/>
                <a:gd name="T18" fmla="*/ 99 w 117"/>
                <a:gd name="T19" fmla="*/ 109 h 153"/>
                <a:gd name="T20" fmla="*/ 117 w 117"/>
                <a:gd name="T21" fmla="*/ 130 h 153"/>
                <a:gd name="T22" fmla="*/ 68 w 117"/>
                <a:gd name="T23" fmla="*/ 153 h 153"/>
                <a:gd name="T24" fmla="*/ 0 w 117"/>
                <a:gd name="T25" fmla="*/ 78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53">
                  <a:moveTo>
                    <a:pt x="0" y="78"/>
                  </a:moveTo>
                  <a:lnTo>
                    <a:pt x="0" y="75"/>
                  </a:lnTo>
                  <a:cubicBezTo>
                    <a:pt x="0" y="32"/>
                    <a:pt x="29" y="0"/>
                    <a:pt x="68" y="0"/>
                  </a:cubicBezTo>
                  <a:cubicBezTo>
                    <a:pt x="89" y="0"/>
                    <a:pt x="103" y="8"/>
                    <a:pt x="115" y="21"/>
                  </a:cubicBezTo>
                  <a:lnTo>
                    <a:pt x="98" y="43"/>
                  </a:lnTo>
                  <a:cubicBezTo>
                    <a:pt x="90" y="35"/>
                    <a:pt x="82" y="28"/>
                    <a:pt x="68" y="28"/>
                  </a:cubicBezTo>
                  <a:cubicBezTo>
                    <a:pt x="48" y="28"/>
                    <a:pt x="33" y="48"/>
                    <a:pt x="33" y="75"/>
                  </a:cubicBezTo>
                  <a:lnTo>
                    <a:pt x="33" y="77"/>
                  </a:lnTo>
                  <a:cubicBezTo>
                    <a:pt x="33" y="105"/>
                    <a:pt x="48" y="124"/>
                    <a:pt x="69" y="124"/>
                  </a:cubicBezTo>
                  <a:cubicBezTo>
                    <a:pt x="82" y="124"/>
                    <a:pt x="90" y="118"/>
                    <a:pt x="99" y="109"/>
                  </a:cubicBezTo>
                  <a:lnTo>
                    <a:pt x="117" y="130"/>
                  </a:lnTo>
                  <a:cubicBezTo>
                    <a:pt x="105" y="143"/>
                    <a:pt x="90" y="153"/>
                    <a:pt x="68" y="153"/>
                  </a:cubicBezTo>
                  <a:cubicBezTo>
                    <a:pt x="28" y="153"/>
                    <a:pt x="0" y="123"/>
                    <a:pt x="0" y="7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990" name="Freeform 80"/>
            <p:cNvSpPr>
              <a:spLocks noEditPoints="1"/>
            </p:cNvSpPr>
            <p:nvPr/>
          </p:nvSpPr>
          <p:spPr bwMode="auto">
            <a:xfrm>
              <a:off x="4679951" y="5857837"/>
              <a:ext cx="63500" cy="79375"/>
            </a:xfrm>
            <a:custGeom>
              <a:avLst/>
              <a:gdLst>
                <a:gd name="T0" fmla="*/ 0 w 124"/>
                <a:gd name="T1" fmla="*/ 79 h 154"/>
                <a:gd name="T2" fmla="*/ 0 w 124"/>
                <a:gd name="T3" fmla="*/ 76 h 154"/>
                <a:gd name="T4" fmla="*/ 63 w 124"/>
                <a:gd name="T5" fmla="*/ 0 h 154"/>
                <a:gd name="T6" fmla="*/ 124 w 124"/>
                <a:gd name="T7" fmla="*/ 78 h 154"/>
                <a:gd name="T8" fmla="*/ 124 w 124"/>
                <a:gd name="T9" fmla="*/ 89 h 154"/>
                <a:gd name="T10" fmla="*/ 31 w 124"/>
                <a:gd name="T11" fmla="*/ 89 h 154"/>
                <a:gd name="T12" fmla="*/ 69 w 124"/>
                <a:gd name="T13" fmla="*/ 126 h 154"/>
                <a:gd name="T14" fmla="*/ 103 w 124"/>
                <a:gd name="T15" fmla="*/ 111 h 154"/>
                <a:gd name="T16" fmla="*/ 119 w 124"/>
                <a:gd name="T17" fmla="*/ 131 h 154"/>
                <a:gd name="T18" fmla="*/ 68 w 124"/>
                <a:gd name="T19" fmla="*/ 154 h 154"/>
                <a:gd name="T20" fmla="*/ 0 w 124"/>
                <a:gd name="T21" fmla="*/ 79 h 154"/>
                <a:gd name="T22" fmla="*/ 94 w 124"/>
                <a:gd name="T23" fmla="*/ 68 h 154"/>
                <a:gd name="T24" fmla="*/ 64 w 124"/>
                <a:gd name="T25" fmla="*/ 28 h 154"/>
                <a:gd name="T26" fmla="*/ 33 w 124"/>
                <a:gd name="T27" fmla="*/ 68 h 154"/>
                <a:gd name="T28" fmla="*/ 94 w 124"/>
                <a:gd name="T29" fmla="*/ 68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4" h="154">
                  <a:moveTo>
                    <a:pt x="0" y="79"/>
                  </a:moveTo>
                  <a:lnTo>
                    <a:pt x="0" y="76"/>
                  </a:lnTo>
                  <a:cubicBezTo>
                    <a:pt x="0" y="33"/>
                    <a:pt x="26" y="0"/>
                    <a:pt x="63" y="0"/>
                  </a:cubicBezTo>
                  <a:cubicBezTo>
                    <a:pt x="103" y="0"/>
                    <a:pt x="124" y="34"/>
                    <a:pt x="124" y="78"/>
                  </a:cubicBezTo>
                  <a:lnTo>
                    <a:pt x="124" y="89"/>
                  </a:lnTo>
                  <a:lnTo>
                    <a:pt x="31" y="89"/>
                  </a:lnTo>
                  <a:cubicBezTo>
                    <a:pt x="34" y="114"/>
                    <a:pt x="49" y="126"/>
                    <a:pt x="69" y="126"/>
                  </a:cubicBezTo>
                  <a:cubicBezTo>
                    <a:pt x="83" y="126"/>
                    <a:pt x="93" y="120"/>
                    <a:pt x="103" y="111"/>
                  </a:cubicBezTo>
                  <a:lnTo>
                    <a:pt x="119" y="131"/>
                  </a:lnTo>
                  <a:cubicBezTo>
                    <a:pt x="105" y="145"/>
                    <a:pt x="89" y="154"/>
                    <a:pt x="68" y="154"/>
                  </a:cubicBezTo>
                  <a:cubicBezTo>
                    <a:pt x="30" y="154"/>
                    <a:pt x="0" y="125"/>
                    <a:pt x="0" y="79"/>
                  </a:cubicBezTo>
                  <a:close/>
                  <a:moveTo>
                    <a:pt x="94" y="68"/>
                  </a:moveTo>
                  <a:cubicBezTo>
                    <a:pt x="93" y="44"/>
                    <a:pt x="81" y="28"/>
                    <a:pt x="64" y="28"/>
                  </a:cubicBezTo>
                  <a:cubicBezTo>
                    <a:pt x="46" y="28"/>
                    <a:pt x="34" y="43"/>
                    <a:pt x="33" y="68"/>
                  </a:cubicBezTo>
                  <a:lnTo>
                    <a:pt x="94" y="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991" name="Freeform 81"/>
            <p:cNvSpPr>
              <a:spLocks/>
            </p:cNvSpPr>
            <p:nvPr/>
          </p:nvSpPr>
          <p:spPr bwMode="auto">
            <a:xfrm>
              <a:off x="4757739" y="5859425"/>
              <a:ext cx="98425" cy="76200"/>
            </a:xfrm>
            <a:custGeom>
              <a:avLst/>
              <a:gdLst>
                <a:gd name="T0" fmla="*/ 0 w 196"/>
                <a:gd name="T1" fmla="*/ 2 h 150"/>
                <a:gd name="T2" fmla="*/ 31 w 196"/>
                <a:gd name="T3" fmla="*/ 2 h 150"/>
                <a:gd name="T4" fmla="*/ 31 w 196"/>
                <a:gd name="T5" fmla="*/ 23 h 150"/>
                <a:gd name="T6" fmla="*/ 71 w 196"/>
                <a:gd name="T7" fmla="*/ 0 h 150"/>
                <a:gd name="T8" fmla="*/ 108 w 196"/>
                <a:gd name="T9" fmla="*/ 23 h 150"/>
                <a:gd name="T10" fmla="*/ 151 w 196"/>
                <a:gd name="T11" fmla="*/ 0 h 150"/>
                <a:gd name="T12" fmla="*/ 196 w 196"/>
                <a:gd name="T13" fmla="*/ 51 h 150"/>
                <a:gd name="T14" fmla="*/ 196 w 196"/>
                <a:gd name="T15" fmla="*/ 150 h 150"/>
                <a:gd name="T16" fmla="*/ 165 w 196"/>
                <a:gd name="T17" fmla="*/ 150 h 150"/>
                <a:gd name="T18" fmla="*/ 165 w 196"/>
                <a:gd name="T19" fmla="*/ 60 h 150"/>
                <a:gd name="T20" fmla="*/ 140 w 196"/>
                <a:gd name="T21" fmla="*/ 27 h 150"/>
                <a:gd name="T22" fmla="*/ 113 w 196"/>
                <a:gd name="T23" fmla="*/ 60 h 150"/>
                <a:gd name="T24" fmla="*/ 113 w 196"/>
                <a:gd name="T25" fmla="*/ 148 h 150"/>
                <a:gd name="T26" fmla="*/ 82 w 196"/>
                <a:gd name="T27" fmla="*/ 148 h 150"/>
                <a:gd name="T28" fmla="*/ 82 w 196"/>
                <a:gd name="T29" fmla="*/ 58 h 150"/>
                <a:gd name="T30" fmla="*/ 57 w 196"/>
                <a:gd name="T31" fmla="*/ 26 h 150"/>
                <a:gd name="T32" fmla="*/ 31 w 196"/>
                <a:gd name="T33" fmla="*/ 58 h 150"/>
                <a:gd name="T34" fmla="*/ 31 w 196"/>
                <a:gd name="T35" fmla="*/ 147 h 150"/>
                <a:gd name="T36" fmla="*/ 0 w 196"/>
                <a:gd name="T37" fmla="*/ 147 h 150"/>
                <a:gd name="T38" fmla="*/ 0 w 196"/>
                <a:gd name="T39" fmla="*/ 2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6" h="150">
                  <a:moveTo>
                    <a:pt x="0" y="2"/>
                  </a:moveTo>
                  <a:lnTo>
                    <a:pt x="31" y="2"/>
                  </a:lnTo>
                  <a:lnTo>
                    <a:pt x="31" y="23"/>
                  </a:lnTo>
                  <a:cubicBezTo>
                    <a:pt x="40" y="11"/>
                    <a:pt x="51" y="0"/>
                    <a:pt x="71" y="0"/>
                  </a:cubicBezTo>
                  <a:cubicBezTo>
                    <a:pt x="88" y="0"/>
                    <a:pt x="102" y="8"/>
                    <a:pt x="108" y="23"/>
                  </a:cubicBezTo>
                  <a:cubicBezTo>
                    <a:pt x="118" y="10"/>
                    <a:pt x="132" y="0"/>
                    <a:pt x="151" y="0"/>
                  </a:cubicBezTo>
                  <a:cubicBezTo>
                    <a:pt x="178" y="0"/>
                    <a:pt x="196" y="17"/>
                    <a:pt x="196" y="51"/>
                  </a:cubicBezTo>
                  <a:lnTo>
                    <a:pt x="196" y="150"/>
                  </a:lnTo>
                  <a:lnTo>
                    <a:pt x="165" y="150"/>
                  </a:lnTo>
                  <a:lnTo>
                    <a:pt x="165" y="60"/>
                  </a:lnTo>
                  <a:cubicBezTo>
                    <a:pt x="165" y="38"/>
                    <a:pt x="156" y="27"/>
                    <a:pt x="140" y="27"/>
                  </a:cubicBezTo>
                  <a:cubicBezTo>
                    <a:pt x="125" y="27"/>
                    <a:pt x="113" y="38"/>
                    <a:pt x="113" y="60"/>
                  </a:cubicBezTo>
                  <a:lnTo>
                    <a:pt x="113" y="148"/>
                  </a:lnTo>
                  <a:lnTo>
                    <a:pt x="82" y="148"/>
                  </a:lnTo>
                  <a:lnTo>
                    <a:pt x="82" y="58"/>
                  </a:lnTo>
                  <a:cubicBezTo>
                    <a:pt x="82" y="37"/>
                    <a:pt x="73" y="26"/>
                    <a:pt x="57" y="26"/>
                  </a:cubicBezTo>
                  <a:cubicBezTo>
                    <a:pt x="41" y="26"/>
                    <a:pt x="31" y="38"/>
                    <a:pt x="31" y="58"/>
                  </a:cubicBezTo>
                  <a:lnTo>
                    <a:pt x="31" y="147"/>
                  </a:lnTo>
                  <a:lnTo>
                    <a:pt x="0" y="147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992" name="Freeform 82"/>
            <p:cNvSpPr>
              <a:spLocks noEditPoints="1"/>
            </p:cNvSpPr>
            <p:nvPr/>
          </p:nvSpPr>
          <p:spPr bwMode="auto">
            <a:xfrm>
              <a:off x="4872039" y="5857837"/>
              <a:ext cx="61913" cy="79375"/>
            </a:xfrm>
            <a:custGeom>
              <a:avLst/>
              <a:gdLst>
                <a:gd name="T0" fmla="*/ 0 w 123"/>
                <a:gd name="T1" fmla="*/ 79 h 154"/>
                <a:gd name="T2" fmla="*/ 0 w 123"/>
                <a:gd name="T3" fmla="*/ 76 h 154"/>
                <a:gd name="T4" fmla="*/ 62 w 123"/>
                <a:gd name="T5" fmla="*/ 0 h 154"/>
                <a:gd name="T6" fmla="*/ 123 w 123"/>
                <a:gd name="T7" fmla="*/ 78 h 154"/>
                <a:gd name="T8" fmla="*/ 123 w 123"/>
                <a:gd name="T9" fmla="*/ 89 h 154"/>
                <a:gd name="T10" fmla="*/ 31 w 123"/>
                <a:gd name="T11" fmla="*/ 89 h 154"/>
                <a:gd name="T12" fmla="*/ 68 w 123"/>
                <a:gd name="T13" fmla="*/ 126 h 154"/>
                <a:gd name="T14" fmla="*/ 102 w 123"/>
                <a:gd name="T15" fmla="*/ 111 h 154"/>
                <a:gd name="T16" fmla="*/ 118 w 123"/>
                <a:gd name="T17" fmla="*/ 131 h 154"/>
                <a:gd name="T18" fmla="*/ 67 w 123"/>
                <a:gd name="T19" fmla="*/ 154 h 154"/>
                <a:gd name="T20" fmla="*/ 0 w 123"/>
                <a:gd name="T21" fmla="*/ 79 h 154"/>
                <a:gd name="T22" fmla="*/ 92 w 123"/>
                <a:gd name="T23" fmla="*/ 68 h 154"/>
                <a:gd name="T24" fmla="*/ 62 w 123"/>
                <a:gd name="T25" fmla="*/ 28 h 154"/>
                <a:gd name="T26" fmla="*/ 31 w 123"/>
                <a:gd name="T27" fmla="*/ 68 h 154"/>
                <a:gd name="T28" fmla="*/ 92 w 123"/>
                <a:gd name="T29" fmla="*/ 68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3" h="154">
                  <a:moveTo>
                    <a:pt x="0" y="79"/>
                  </a:moveTo>
                  <a:lnTo>
                    <a:pt x="0" y="76"/>
                  </a:lnTo>
                  <a:cubicBezTo>
                    <a:pt x="0" y="33"/>
                    <a:pt x="26" y="0"/>
                    <a:pt x="62" y="0"/>
                  </a:cubicBezTo>
                  <a:cubicBezTo>
                    <a:pt x="102" y="0"/>
                    <a:pt x="123" y="34"/>
                    <a:pt x="123" y="78"/>
                  </a:cubicBezTo>
                  <a:lnTo>
                    <a:pt x="123" y="89"/>
                  </a:lnTo>
                  <a:lnTo>
                    <a:pt x="31" y="89"/>
                  </a:lnTo>
                  <a:cubicBezTo>
                    <a:pt x="33" y="114"/>
                    <a:pt x="48" y="126"/>
                    <a:pt x="68" y="126"/>
                  </a:cubicBezTo>
                  <a:cubicBezTo>
                    <a:pt x="82" y="126"/>
                    <a:pt x="92" y="120"/>
                    <a:pt x="102" y="111"/>
                  </a:cubicBezTo>
                  <a:lnTo>
                    <a:pt x="118" y="131"/>
                  </a:lnTo>
                  <a:cubicBezTo>
                    <a:pt x="105" y="145"/>
                    <a:pt x="88" y="154"/>
                    <a:pt x="67" y="154"/>
                  </a:cubicBezTo>
                  <a:cubicBezTo>
                    <a:pt x="28" y="154"/>
                    <a:pt x="0" y="125"/>
                    <a:pt x="0" y="79"/>
                  </a:cubicBezTo>
                  <a:close/>
                  <a:moveTo>
                    <a:pt x="92" y="68"/>
                  </a:moveTo>
                  <a:cubicBezTo>
                    <a:pt x="91" y="44"/>
                    <a:pt x="80" y="28"/>
                    <a:pt x="62" y="28"/>
                  </a:cubicBezTo>
                  <a:cubicBezTo>
                    <a:pt x="45" y="28"/>
                    <a:pt x="32" y="43"/>
                    <a:pt x="31" y="68"/>
                  </a:cubicBezTo>
                  <a:lnTo>
                    <a:pt x="92" y="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993" name="Freeform 83"/>
            <p:cNvSpPr>
              <a:spLocks/>
            </p:cNvSpPr>
            <p:nvPr/>
          </p:nvSpPr>
          <p:spPr bwMode="auto">
            <a:xfrm>
              <a:off x="4948239" y="5857837"/>
              <a:ext cx="58738" cy="76200"/>
            </a:xfrm>
            <a:custGeom>
              <a:avLst/>
              <a:gdLst>
                <a:gd name="T0" fmla="*/ 0 w 116"/>
                <a:gd name="T1" fmla="*/ 4 h 150"/>
                <a:gd name="T2" fmla="*/ 31 w 116"/>
                <a:gd name="T3" fmla="*/ 4 h 150"/>
                <a:gd name="T4" fmla="*/ 31 w 116"/>
                <a:gd name="T5" fmla="*/ 25 h 150"/>
                <a:gd name="T6" fmla="*/ 71 w 116"/>
                <a:gd name="T7" fmla="*/ 0 h 150"/>
                <a:gd name="T8" fmla="*/ 116 w 116"/>
                <a:gd name="T9" fmla="*/ 52 h 150"/>
                <a:gd name="T10" fmla="*/ 116 w 116"/>
                <a:gd name="T11" fmla="*/ 150 h 150"/>
                <a:gd name="T12" fmla="*/ 86 w 116"/>
                <a:gd name="T13" fmla="*/ 150 h 150"/>
                <a:gd name="T14" fmla="*/ 86 w 116"/>
                <a:gd name="T15" fmla="*/ 60 h 150"/>
                <a:gd name="T16" fmla="*/ 60 w 116"/>
                <a:gd name="T17" fmla="*/ 28 h 150"/>
                <a:gd name="T18" fmla="*/ 32 w 116"/>
                <a:gd name="T19" fmla="*/ 60 h 150"/>
                <a:gd name="T20" fmla="*/ 32 w 116"/>
                <a:gd name="T21" fmla="*/ 149 h 150"/>
                <a:gd name="T22" fmla="*/ 1 w 116"/>
                <a:gd name="T23" fmla="*/ 149 h 150"/>
                <a:gd name="T24" fmla="*/ 1 w 116"/>
                <a:gd name="T25" fmla="*/ 4 h 150"/>
                <a:gd name="T26" fmla="*/ 0 w 116"/>
                <a:gd name="T27" fmla="*/ 4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6" h="150">
                  <a:moveTo>
                    <a:pt x="0" y="4"/>
                  </a:moveTo>
                  <a:lnTo>
                    <a:pt x="31" y="4"/>
                  </a:lnTo>
                  <a:lnTo>
                    <a:pt x="31" y="25"/>
                  </a:lnTo>
                  <a:cubicBezTo>
                    <a:pt x="40" y="13"/>
                    <a:pt x="51" y="0"/>
                    <a:pt x="71" y="0"/>
                  </a:cubicBezTo>
                  <a:cubicBezTo>
                    <a:pt x="100" y="0"/>
                    <a:pt x="116" y="20"/>
                    <a:pt x="116" y="52"/>
                  </a:cubicBezTo>
                  <a:lnTo>
                    <a:pt x="116" y="150"/>
                  </a:lnTo>
                  <a:lnTo>
                    <a:pt x="86" y="150"/>
                  </a:lnTo>
                  <a:lnTo>
                    <a:pt x="86" y="60"/>
                  </a:lnTo>
                  <a:cubicBezTo>
                    <a:pt x="86" y="40"/>
                    <a:pt x="76" y="28"/>
                    <a:pt x="60" y="28"/>
                  </a:cubicBezTo>
                  <a:cubicBezTo>
                    <a:pt x="44" y="28"/>
                    <a:pt x="32" y="40"/>
                    <a:pt x="32" y="60"/>
                  </a:cubicBezTo>
                  <a:lnTo>
                    <a:pt x="32" y="149"/>
                  </a:lnTo>
                  <a:lnTo>
                    <a:pt x="1" y="149"/>
                  </a:lnTo>
                  <a:lnTo>
                    <a:pt x="1" y="4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994" name="Freeform 84"/>
            <p:cNvSpPr>
              <a:spLocks/>
            </p:cNvSpPr>
            <p:nvPr/>
          </p:nvSpPr>
          <p:spPr bwMode="auto">
            <a:xfrm>
              <a:off x="5019676" y="5840375"/>
              <a:ext cx="41275" cy="96838"/>
            </a:xfrm>
            <a:custGeom>
              <a:avLst/>
              <a:gdLst>
                <a:gd name="T0" fmla="*/ 16 w 81"/>
                <a:gd name="T1" fmla="*/ 151 h 191"/>
                <a:gd name="T2" fmla="*/ 16 w 81"/>
                <a:gd name="T3" fmla="*/ 68 h 191"/>
                <a:gd name="T4" fmla="*/ 0 w 81"/>
                <a:gd name="T5" fmla="*/ 68 h 191"/>
                <a:gd name="T6" fmla="*/ 0 w 81"/>
                <a:gd name="T7" fmla="*/ 40 h 191"/>
                <a:gd name="T8" fmla="*/ 16 w 81"/>
                <a:gd name="T9" fmla="*/ 40 h 191"/>
                <a:gd name="T10" fmla="*/ 16 w 81"/>
                <a:gd name="T11" fmla="*/ 0 h 191"/>
                <a:gd name="T12" fmla="*/ 47 w 81"/>
                <a:gd name="T13" fmla="*/ 0 h 191"/>
                <a:gd name="T14" fmla="*/ 47 w 81"/>
                <a:gd name="T15" fmla="*/ 40 h 191"/>
                <a:gd name="T16" fmla="*/ 80 w 81"/>
                <a:gd name="T17" fmla="*/ 40 h 191"/>
                <a:gd name="T18" fmla="*/ 80 w 81"/>
                <a:gd name="T19" fmla="*/ 68 h 191"/>
                <a:gd name="T20" fmla="*/ 47 w 81"/>
                <a:gd name="T21" fmla="*/ 68 h 191"/>
                <a:gd name="T22" fmla="*/ 47 w 81"/>
                <a:gd name="T23" fmla="*/ 146 h 191"/>
                <a:gd name="T24" fmla="*/ 64 w 81"/>
                <a:gd name="T25" fmla="*/ 162 h 191"/>
                <a:gd name="T26" fmla="*/ 81 w 81"/>
                <a:gd name="T27" fmla="*/ 159 h 191"/>
                <a:gd name="T28" fmla="*/ 81 w 81"/>
                <a:gd name="T29" fmla="*/ 185 h 191"/>
                <a:gd name="T30" fmla="*/ 55 w 81"/>
                <a:gd name="T31" fmla="*/ 191 h 191"/>
                <a:gd name="T32" fmla="*/ 16 w 81"/>
                <a:gd name="T33" fmla="*/ 151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1" h="191">
                  <a:moveTo>
                    <a:pt x="16" y="151"/>
                  </a:moveTo>
                  <a:lnTo>
                    <a:pt x="16" y="68"/>
                  </a:lnTo>
                  <a:lnTo>
                    <a:pt x="0" y="68"/>
                  </a:lnTo>
                  <a:lnTo>
                    <a:pt x="0" y="40"/>
                  </a:lnTo>
                  <a:lnTo>
                    <a:pt x="16" y="40"/>
                  </a:lnTo>
                  <a:lnTo>
                    <a:pt x="16" y="0"/>
                  </a:lnTo>
                  <a:lnTo>
                    <a:pt x="47" y="0"/>
                  </a:lnTo>
                  <a:lnTo>
                    <a:pt x="47" y="40"/>
                  </a:lnTo>
                  <a:lnTo>
                    <a:pt x="80" y="40"/>
                  </a:lnTo>
                  <a:lnTo>
                    <a:pt x="80" y="68"/>
                  </a:lnTo>
                  <a:lnTo>
                    <a:pt x="47" y="68"/>
                  </a:lnTo>
                  <a:lnTo>
                    <a:pt x="47" y="146"/>
                  </a:lnTo>
                  <a:cubicBezTo>
                    <a:pt x="47" y="158"/>
                    <a:pt x="54" y="162"/>
                    <a:pt x="64" y="162"/>
                  </a:cubicBezTo>
                  <a:cubicBezTo>
                    <a:pt x="70" y="162"/>
                    <a:pt x="75" y="161"/>
                    <a:pt x="81" y="159"/>
                  </a:cubicBezTo>
                  <a:lnTo>
                    <a:pt x="81" y="185"/>
                  </a:lnTo>
                  <a:cubicBezTo>
                    <a:pt x="74" y="189"/>
                    <a:pt x="66" y="191"/>
                    <a:pt x="55" y="191"/>
                  </a:cubicBezTo>
                  <a:cubicBezTo>
                    <a:pt x="34" y="190"/>
                    <a:pt x="16" y="180"/>
                    <a:pt x="16" y="1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995" name="Rectangle 85"/>
            <p:cNvSpPr>
              <a:spLocks noChangeArrowheads="1"/>
            </p:cNvSpPr>
            <p:nvPr/>
          </p:nvSpPr>
          <p:spPr bwMode="auto">
            <a:xfrm>
              <a:off x="5470526" y="5551450"/>
              <a:ext cx="1250950" cy="1714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996" name="Freeform 86"/>
            <p:cNvSpPr>
              <a:spLocks/>
            </p:cNvSpPr>
            <p:nvPr/>
          </p:nvSpPr>
          <p:spPr bwMode="auto">
            <a:xfrm>
              <a:off x="5791201" y="5603837"/>
              <a:ext cx="50800" cy="74613"/>
            </a:xfrm>
            <a:custGeom>
              <a:avLst/>
              <a:gdLst>
                <a:gd name="T0" fmla="*/ 0 w 102"/>
                <a:gd name="T1" fmla="*/ 127 h 148"/>
                <a:gd name="T2" fmla="*/ 17 w 102"/>
                <a:gd name="T3" fmla="*/ 105 h 148"/>
                <a:gd name="T4" fmla="*/ 53 w 102"/>
                <a:gd name="T5" fmla="*/ 121 h 148"/>
                <a:gd name="T6" fmla="*/ 72 w 102"/>
                <a:gd name="T7" fmla="*/ 107 h 148"/>
                <a:gd name="T8" fmla="*/ 72 w 102"/>
                <a:gd name="T9" fmla="*/ 107 h 148"/>
                <a:gd name="T10" fmla="*/ 47 w 102"/>
                <a:gd name="T11" fmla="*/ 87 h 148"/>
                <a:gd name="T12" fmla="*/ 6 w 102"/>
                <a:gd name="T13" fmla="*/ 42 h 148"/>
                <a:gd name="T14" fmla="*/ 6 w 102"/>
                <a:gd name="T15" fmla="*/ 42 h 148"/>
                <a:gd name="T16" fmla="*/ 53 w 102"/>
                <a:gd name="T17" fmla="*/ 0 h 148"/>
                <a:gd name="T18" fmla="*/ 100 w 102"/>
                <a:gd name="T19" fmla="*/ 17 h 148"/>
                <a:gd name="T20" fmla="*/ 83 w 102"/>
                <a:gd name="T21" fmla="*/ 39 h 148"/>
                <a:gd name="T22" fmla="*/ 52 w 102"/>
                <a:gd name="T23" fmla="*/ 26 h 148"/>
                <a:gd name="T24" fmla="*/ 36 w 102"/>
                <a:gd name="T25" fmla="*/ 38 h 148"/>
                <a:gd name="T26" fmla="*/ 36 w 102"/>
                <a:gd name="T27" fmla="*/ 38 h 148"/>
                <a:gd name="T28" fmla="*/ 63 w 102"/>
                <a:gd name="T29" fmla="*/ 59 h 148"/>
                <a:gd name="T30" fmla="*/ 102 w 102"/>
                <a:gd name="T31" fmla="*/ 103 h 148"/>
                <a:gd name="T32" fmla="*/ 102 w 102"/>
                <a:gd name="T33" fmla="*/ 103 h 148"/>
                <a:gd name="T34" fmla="*/ 53 w 102"/>
                <a:gd name="T35" fmla="*/ 147 h 148"/>
                <a:gd name="T36" fmla="*/ 0 w 102"/>
                <a:gd name="T37" fmla="*/ 127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2" h="148">
                  <a:moveTo>
                    <a:pt x="0" y="127"/>
                  </a:moveTo>
                  <a:lnTo>
                    <a:pt x="17" y="105"/>
                  </a:lnTo>
                  <a:cubicBezTo>
                    <a:pt x="27" y="113"/>
                    <a:pt x="38" y="121"/>
                    <a:pt x="53" y="121"/>
                  </a:cubicBezTo>
                  <a:cubicBezTo>
                    <a:pt x="64" y="121"/>
                    <a:pt x="72" y="115"/>
                    <a:pt x="72" y="107"/>
                  </a:cubicBezTo>
                  <a:lnTo>
                    <a:pt x="72" y="107"/>
                  </a:lnTo>
                  <a:cubicBezTo>
                    <a:pt x="72" y="100"/>
                    <a:pt x="68" y="96"/>
                    <a:pt x="47" y="87"/>
                  </a:cubicBezTo>
                  <a:cubicBezTo>
                    <a:pt x="21" y="77"/>
                    <a:pt x="6" y="67"/>
                    <a:pt x="6" y="42"/>
                  </a:cubicBezTo>
                  <a:lnTo>
                    <a:pt x="6" y="42"/>
                  </a:lnTo>
                  <a:cubicBezTo>
                    <a:pt x="6" y="17"/>
                    <a:pt x="26" y="0"/>
                    <a:pt x="53" y="0"/>
                  </a:cubicBezTo>
                  <a:cubicBezTo>
                    <a:pt x="71" y="0"/>
                    <a:pt x="87" y="6"/>
                    <a:pt x="100" y="17"/>
                  </a:cubicBezTo>
                  <a:lnTo>
                    <a:pt x="83" y="39"/>
                  </a:lnTo>
                  <a:cubicBezTo>
                    <a:pt x="75" y="32"/>
                    <a:pt x="63" y="26"/>
                    <a:pt x="52" y="26"/>
                  </a:cubicBezTo>
                  <a:cubicBezTo>
                    <a:pt x="42" y="26"/>
                    <a:pt x="36" y="31"/>
                    <a:pt x="36" y="38"/>
                  </a:cubicBezTo>
                  <a:lnTo>
                    <a:pt x="36" y="38"/>
                  </a:lnTo>
                  <a:cubicBezTo>
                    <a:pt x="36" y="47"/>
                    <a:pt x="41" y="51"/>
                    <a:pt x="63" y="59"/>
                  </a:cubicBezTo>
                  <a:cubicBezTo>
                    <a:pt x="88" y="69"/>
                    <a:pt x="102" y="81"/>
                    <a:pt x="102" y="103"/>
                  </a:cubicBezTo>
                  <a:lnTo>
                    <a:pt x="102" y="103"/>
                  </a:lnTo>
                  <a:cubicBezTo>
                    <a:pt x="102" y="131"/>
                    <a:pt x="82" y="147"/>
                    <a:pt x="53" y="147"/>
                  </a:cubicBezTo>
                  <a:cubicBezTo>
                    <a:pt x="35" y="148"/>
                    <a:pt x="16" y="142"/>
                    <a:pt x="0" y="127"/>
                  </a:cubicBez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997" name="Freeform 87"/>
            <p:cNvSpPr>
              <a:spLocks/>
            </p:cNvSpPr>
            <p:nvPr/>
          </p:nvSpPr>
          <p:spPr bwMode="auto">
            <a:xfrm>
              <a:off x="5853114" y="5603837"/>
              <a:ext cx="55563" cy="74613"/>
            </a:xfrm>
            <a:custGeom>
              <a:avLst/>
              <a:gdLst>
                <a:gd name="T0" fmla="*/ 0 w 35"/>
                <a:gd name="T1" fmla="*/ 0 h 47"/>
                <a:gd name="T2" fmla="*/ 10 w 35"/>
                <a:gd name="T3" fmla="*/ 0 h 47"/>
                <a:gd name="T4" fmla="*/ 10 w 35"/>
                <a:gd name="T5" fmla="*/ 19 h 47"/>
                <a:gd name="T6" fmla="*/ 25 w 35"/>
                <a:gd name="T7" fmla="*/ 19 h 47"/>
                <a:gd name="T8" fmla="*/ 25 w 35"/>
                <a:gd name="T9" fmla="*/ 0 h 47"/>
                <a:gd name="T10" fmla="*/ 35 w 35"/>
                <a:gd name="T11" fmla="*/ 0 h 47"/>
                <a:gd name="T12" fmla="*/ 35 w 35"/>
                <a:gd name="T13" fmla="*/ 47 h 47"/>
                <a:gd name="T14" fmla="*/ 25 w 35"/>
                <a:gd name="T15" fmla="*/ 47 h 47"/>
                <a:gd name="T16" fmla="*/ 25 w 35"/>
                <a:gd name="T17" fmla="*/ 28 h 47"/>
                <a:gd name="T18" fmla="*/ 10 w 35"/>
                <a:gd name="T19" fmla="*/ 28 h 47"/>
                <a:gd name="T20" fmla="*/ 10 w 35"/>
                <a:gd name="T21" fmla="*/ 47 h 47"/>
                <a:gd name="T22" fmla="*/ 0 w 35"/>
                <a:gd name="T23" fmla="*/ 47 h 47"/>
                <a:gd name="T24" fmla="*/ 0 w 35"/>
                <a:gd name="T25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" h="47">
                  <a:moveTo>
                    <a:pt x="0" y="0"/>
                  </a:moveTo>
                  <a:lnTo>
                    <a:pt x="10" y="0"/>
                  </a:lnTo>
                  <a:lnTo>
                    <a:pt x="10" y="19"/>
                  </a:lnTo>
                  <a:lnTo>
                    <a:pt x="25" y="19"/>
                  </a:lnTo>
                  <a:lnTo>
                    <a:pt x="25" y="0"/>
                  </a:lnTo>
                  <a:lnTo>
                    <a:pt x="35" y="0"/>
                  </a:lnTo>
                  <a:lnTo>
                    <a:pt x="35" y="47"/>
                  </a:lnTo>
                  <a:lnTo>
                    <a:pt x="25" y="47"/>
                  </a:lnTo>
                  <a:lnTo>
                    <a:pt x="25" y="28"/>
                  </a:lnTo>
                  <a:lnTo>
                    <a:pt x="10" y="28"/>
                  </a:lnTo>
                  <a:lnTo>
                    <a:pt x="10" y="47"/>
                  </a:lnTo>
                  <a:lnTo>
                    <a:pt x="0" y="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998" name="Freeform 88"/>
            <p:cNvSpPr>
              <a:spLocks noEditPoints="1"/>
            </p:cNvSpPr>
            <p:nvPr/>
          </p:nvSpPr>
          <p:spPr bwMode="auto">
            <a:xfrm>
              <a:off x="5918201" y="5603837"/>
              <a:ext cx="66675" cy="74613"/>
            </a:xfrm>
            <a:custGeom>
              <a:avLst/>
              <a:gdLst>
                <a:gd name="T0" fmla="*/ 51 w 132"/>
                <a:gd name="T1" fmla="*/ 0 h 146"/>
                <a:gd name="T2" fmla="*/ 80 w 132"/>
                <a:gd name="T3" fmla="*/ 0 h 146"/>
                <a:gd name="T4" fmla="*/ 132 w 132"/>
                <a:gd name="T5" fmla="*/ 146 h 146"/>
                <a:gd name="T6" fmla="*/ 101 w 132"/>
                <a:gd name="T7" fmla="*/ 146 h 146"/>
                <a:gd name="T8" fmla="*/ 90 w 132"/>
                <a:gd name="T9" fmla="*/ 115 h 146"/>
                <a:gd name="T10" fmla="*/ 40 w 132"/>
                <a:gd name="T11" fmla="*/ 115 h 146"/>
                <a:gd name="T12" fmla="*/ 30 w 132"/>
                <a:gd name="T13" fmla="*/ 146 h 146"/>
                <a:gd name="T14" fmla="*/ 0 w 132"/>
                <a:gd name="T15" fmla="*/ 146 h 146"/>
                <a:gd name="T16" fmla="*/ 51 w 132"/>
                <a:gd name="T17" fmla="*/ 0 h 146"/>
                <a:gd name="T18" fmla="*/ 81 w 132"/>
                <a:gd name="T19" fmla="*/ 87 h 146"/>
                <a:gd name="T20" fmla="*/ 65 w 132"/>
                <a:gd name="T21" fmla="*/ 40 h 146"/>
                <a:gd name="T22" fmla="*/ 49 w 132"/>
                <a:gd name="T23" fmla="*/ 87 h 146"/>
                <a:gd name="T24" fmla="*/ 81 w 132"/>
                <a:gd name="T25" fmla="*/ 87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2" h="146">
                  <a:moveTo>
                    <a:pt x="51" y="0"/>
                  </a:moveTo>
                  <a:lnTo>
                    <a:pt x="80" y="0"/>
                  </a:lnTo>
                  <a:lnTo>
                    <a:pt x="132" y="146"/>
                  </a:lnTo>
                  <a:lnTo>
                    <a:pt x="101" y="146"/>
                  </a:lnTo>
                  <a:lnTo>
                    <a:pt x="90" y="115"/>
                  </a:lnTo>
                  <a:lnTo>
                    <a:pt x="40" y="115"/>
                  </a:lnTo>
                  <a:lnTo>
                    <a:pt x="30" y="146"/>
                  </a:lnTo>
                  <a:lnTo>
                    <a:pt x="0" y="146"/>
                  </a:lnTo>
                  <a:lnTo>
                    <a:pt x="51" y="0"/>
                  </a:lnTo>
                  <a:close/>
                  <a:moveTo>
                    <a:pt x="81" y="87"/>
                  </a:moveTo>
                  <a:lnTo>
                    <a:pt x="65" y="40"/>
                  </a:lnTo>
                  <a:lnTo>
                    <a:pt x="49" y="87"/>
                  </a:lnTo>
                  <a:lnTo>
                    <a:pt x="81" y="87"/>
                  </a:ln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999" name="Freeform 89"/>
            <p:cNvSpPr>
              <a:spLocks noEditPoints="1"/>
            </p:cNvSpPr>
            <p:nvPr/>
          </p:nvSpPr>
          <p:spPr bwMode="auto">
            <a:xfrm>
              <a:off x="5994401" y="5603837"/>
              <a:ext cx="55563" cy="74613"/>
            </a:xfrm>
            <a:custGeom>
              <a:avLst/>
              <a:gdLst>
                <a:gd name="T0" fmla="*/ 0 w 110"/>
                <a:gd name="T1" fmla="*/ 0 h 145"/>
                <a:gd name="T2" fmla="*/ 55 w 110"/>
                <a:gd name="T3" fmla="*/ 0 h 145"/>
                <a:gd name="T4" fmla="*/ 94 w 110"/>
                <a:gd name="T5" fmla="*/ 14 h 145"/>
                <a:gd name="T6" fmla="*/ 106 w 110"/>
                <a:gd name="T7" fmla="*/ 48 h 145"/>
                <a:gd name="T8" fmla="*/ 106 w 110"/>
                <a:gd name="T9" fmla="*/ 49 h 145"/>
                <a:gd name="T10" fmla="*/ 79 w 110"/>
                <a:gd name="T11" fmla="*/ 91 h 145"/>
                <a:gd name="T12" fmla="*/ 110 w 110"/>
                <a:gd name="T13" fmla="*/ 145 h 145"/>
                <a:gd name="T14" fmla="*/ 75 w 110"/>
                <a:gd name="T15" fmla="*/ 145 h 145"/>
                <a:gd name="T16" fmla="*/ 49 w 110"/>
                <a:gd name="T17" fmla="*/ 98 h 145"/>
                <a:gd name="T18" fmla="*/ 30 w 110"/>
                <a:gd name="T19" fmla="*/ 98 h 145"/>
                <a:gd name="T20" fmla="*/ 30 w 110"/>
                <a:gd name="T21" fmla="*/ 145 h 145"/>
                <a:gd name="T22" fmla="*/ 0 w 110"/>
                <a:gd name="T23" fmla="*/ 145 h 145"/>
                <a:gd name="T24" fmla="*/ 0 w 110"/>
                <a:gd name="T25" fmla="*/ 0 h 145"/>
                <a:gd name="T26" fmla="*/ 52 w 110"/>
                <a:gd name="T27" fmla="*/ 71 h 145"/>
                <a:gd name="T28" fmla="*/ 76 w 110"/>
                <a:gd name="T29" fmla="*/ 50 h 145"/>
                <a:gd name="T30" fmla="*/ 76 w 110"/>
                <a:gd name="T31" fmla="*/ 50 h 145"/>
                <a:gd name="T32" fmla="*/ 52 w 110"/>
                <a:gd name="T33" fmla="*/ 29 h 145"/>
                <a:gd name="T34" fmla="*/ 31 w 110"/>
                <a:gd name="T35" fmla="*/ 29 h 145"/>
                <a:gd name="T36" fmla="*/ 31 w 110"/>
                <a:gd name="T37" fmla="*/ 73 h 145"/>
                <a:gd name="T38" fmla="*/ 52 w 110"/>
                <a:gd name="T39" fmla="*/ 73 h 145"/>
                <a:gd name="T40" fmla="*/ 52 w 110"/>
                <a:gd name="T41" fmla="*/ 71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0" h="145">
                  <a:moveTo>
                    <a:pt x="0" y="0"/>
                  </a:moveTo>
                  <a:lnTo>
                    <a:pt x="55" y="0"/>
                  </a:lnTo>
                  <a:cubicBezTo>
                    <a:pt x="71" y="0"/>
                    <a:pt x="85" y="5"/>
                    <a:pt x="94" y="14"/>
                  </a:cubicBezTo>
                  <a:cubicBezTo>
                    <a:pt x="101" y="21"/>
                    <a:pt x="106" y="33"/>
                    <a:pt x="106" y="48"/>
                  </a:cubicBezTo>
                  <a:lnTo>
                    <a:pt x="106" y="49"/>
                  </a:lnTo>
                  <a:cubicBezTo>
                    <a:pt x="106" y="71"/>
                    <a:pt x="95" y="85"/>
                    <a:pt x="79" y="91"/>
                  </a:cubicBezTo>
                  <a:lnTo>
                    <a:pt x="110" y="145"/>
                  </a:lnTo>
                  <a:lnTo>
                    <a:pt x="75" y="145"/>
                  </a:lnTo>
                  <a:lnTo>
                    <a:pt x="49" y="98"/>
                  </a:lnTo>
                  <a:lnTo>
                    <a:pt x="30" y="98"/>
                  </a:lnTo>
                  <a:lnTo>
                    <a:pt x="30" y="145"/>
                  </a:lnTo>
                  <a:lnTo>
                    <a:pt x="0" y="145"/>
                  </a:lnTo>
                  <a:lnTo>
                    <a:pt x="0" y="0"/>
                  </a:lnTo>
                  <a:close/>
                  <a:moveTo>
                    <a:pt x="52" y="71"/>
                  </a:moveTo>
                  <a:cubicBezTo>
                    <a:pt x="67" y="71"/>
                    <a:pt x="76" y="63"/>
                    <a:pt x="76" y="50"/>
                  </a:cubicBezTo>
                  <a:lnTo>
                    <a:pt x="76" y="50"/>
                  </a:lnTo>
                  <a:cubicBezTo>
                    <a:pt x="76" y="35"/>
                    <a:pt x="67" y="29"/>
                    <a:pt x="52" y="29"/>
                  </a:cubicBezTo>
                  <a:lnTo>
                    <a:pt x="31" y="29"/>
                  </a:lnTo>
                  <a:lnTo>
                    <a:pt x="31" y="73"/>
                  </a:lnTo>
                  <a:lnTo>
                    <a:pt x="52" y="73"/>
                  </a:lnTo>
                  <a:lnTo>
                    <a:pt x="52" y="71"/>
                  </a:ln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00" name="Freeform 90"/>
            <p:cNvSpPr>
              <a:spLocks/>
            </p:cNvSpPr>
            <p:nvPr/>
          </p:nvSpPr>
          <p:spPr bwMode="auto">
            <a:xfrm>
              <a:off x="6059489" y="5603837"/>
              <a:ext cx="49213" cy="74613"/>
            </a:xfrm>
            <a:custGeom>
              <a:avLst/>
              <a:gdLst>
                <a:gd name="T0" fmla="*/ 0 w 95"/>
                <a:gd name="T1" fmla="*/ 0 h 146"/>
                <a:gd name="T2" fmla="*/ 94 w 95"/>
                <a:gd name="T3" fmla="*/ 0 h 146"/>
                <a:gd name="T4" fmla="*/ 94 w 95"/>
                <a:gd name="T5" fmla="*/ 28 h 146"/>
                <a:gd name="T6" fmla="*/ 30 w 95"/>
                <a:gd name="T7" fmla="*/ 28 h 146"/>
                <a:gd name="T8" fmla="*/ 30 w 95"/>
                <a:gd name="T9" fmla="*/ 59 h 146"/>
                <a:gd name="T10" fmla="*/ 86 w 95"/>
                <a:gd name="T11" fmla="*/ 59 h 146"/>
                <a:gd name="T12" fmla="*/ 86 w 95"/>
                <a:gd name="T13" fmla="*/ 86 h 146"/>
                <a:gd name="T14" fmla="*/ 30 w 95"/>
                <a:gd name="T15" fmla="*/ 86 h 146"/>
                <a:gd name="T16" fmla="*/ 30 w 95"/>
                <a:gd name="T17" fmla="*/ 119 h 146"/>
                <a:gd name="T18" fmla="*/ 95 w 95"/>
                <a:gd name="T19" fmla="*/ 119 h 146"/>
                <a:gd name="T20" fmla="*/ 95 w 95"/>
                <a:gd name="T21" fmla="*/ 146 h 146"/>
                <a:gd name="T22" fmla="*/ 1 w 95"/>
                <a:gd name="T23" fmla="*/ 146 h 146"/>
                <a:gd name="T24" fmla="*/ 1 w 95"/>
                <a:gd name="T25" fmla="*/ 0 h 146"/>
                <a:gd name="T26" fmla="*/ 0 w 95"/>
                <a:gd name="T27" fmla="*/ 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5" h="146">
                  <a:moveTo>
                    <a:pt x="0" y="0"/>
                  </a:moveTo>
                  <a:lnTo>
                    <a:pt x="94" y="0"/>
                  </a:lnTo>
                  <a:lnTo>
                    <a:pt x="94" y="28"/>
                  </a:lnTo>
                  <a:lnTo>
                    <a:pt x="30" y="28"/>
                  </a:lnTo>
                  <a:lnTo>
                    <a:pt x="30" y="59"/>
                  </a:lnTo>
                  <a:lnTo>
                    <a:pt x="86" y="59"/>
                  </a:lnTo>
                  <a:lnTo>
                    <a:pt x="86" y="86"/>
                  </a:lnTo>
                  <a:lnTo>
                    <a:pt x="30" y="86"/>
                  </a:lnTo>
                  <a:lnTo>
                    <a:pt x="30" y="119"/>
                  </a:lnTo>
                  <a:lnTo>
                    <a:pt x="95" y="119"/>
                  </a:lnTo>
                  <a:lnTo>
                    <a:pt x="95" y="146"/>
                  </a:lnTo>
                  <a:lnTo>
                    <a:pt x="1" y="146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01" name="Freeform 91"/>
            <p:cNvSpPr>
              <a:spLocks noEditPoints="1"/>
            </p:cNvSpPr>
            <p:nvPr/>
          </p:nvSpPr>
          <p:spPr bwMode="auto">
            <a:xfrm>
              <a:off x="6119814" y="5603837"/>
              <a:ext cx="57150" cy="73025"/>
            </a:xfrm>
            <a:custGeom>
              <a:avLst/>
              <a:gdLst>
                <a:gd name="T0" fmla="*/ 0 w 115"/>
                <a:gd name="T1" fmla="*/ 0 h 144"/>
                <a:gd name="T2" fmla="*/ 47 w 115"/>
                <a:gd name="T3" fmla="*/ 0 h 144"/>
                <a:gd name="T4" fmla="*/ 115 w 115"/>
                <a:gd name="T5" fmla="*/ 71 h 144"/>
                <a:gd name="T6" fmla="*/ 115 w 115"/>
                <a:gd name="T7" fmla="*/ 73 h 144"/>
                <a:gd name="T8" fmla="*/ 47 w 115"/>
                <a:gd name="T9" fmla="*/ 144 h 144"/>
                <a:gd name="T10" fmla="*/ 0 w 115"/>
                <a:gd name="T11" fmla="*/ 144 h 144"/>
                <a:gd name="T12" fmla="*/ 0 w 115"/>
                <a:gd name="T13" fmla="*/ 0 h 144"/>
                <a:gd name="T14" fmla="*/ 30 w 115"/>
                <a:gd name="T15" fmla="*/ 28 h 144"/>
                <a:gd name="T16" fmla="*/ 30 w 115"/>
                <a:gd name="T17" fmla="*/ 119 h 144"/>
                <a:gd name="T18" fmla="*/ 47 w 115"/>
                <a:gd name="T19" fmla="*/ 119 h 144"/>
                <a:gd name="T20" fmla="*/ 85 w 115"/>
                <a:gd name="T21" fmla="*/ 74 h 144"/>
                <a:gd name="T22" fmla="*/ 85 w 115"/>
                <a:gd name="T23" fmla="*/ 73 h 144"/>
                <a:gd name="T24" fmla="*/ 47 w 115"/>
                <a:gd name="T25" fmla="*/ 27 h 144"/>
                <a:gd name="T26" fmla="*/ 30 w 115"/>
                <a:gd name="T27" fmla="*/ 27 h 144"/>
                <a:gd name="T28" fmla="*/ 30 w 115"/>
                <a:gd name="T29" fmla="*/ 28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5" h="144">
                  <a:moveTo>
                    <a:pt x="0" y="0"/>
                  </a:moveTo>
                  <a:lnTo>
                    <a:pt x="47" y="0"/>
                  </a:lnTo>
                  <a:cubicBezTo>
                    <a:pt x="89" y="0"/>
                    <a:pt x="115" y="29"/>
                    <a:pt x="115" y="71"/>
                  </a:cubicBezTo>
                  <a:lnTo>
                    <a:pt x="115" y="73"/>
                  </a:lnTo>
                  <a:cubicBezTo>
                    <a:pt x="115" y="115"/>
                    <a:pt x="88" y="144"/>
                    <a:pt x="47" y="144"/>
                  </a:cubicBezTo>
                  <a:lnTo>
                    <a:pt x="0" y="144"/>
                  </a:lnTo>
                  <a:lnTo>
                    <a:pt x="0" y="0"/>
                  </a:lnTo>
                  <a:close/>
                  <a:moveTo>
                    <a:pt x="30" y="28"/>
                  </a:moveTo>
                  <a:lnTo>
                    <a:pt x="30" y="119"/>
                  </a:lnTo>
                  <a:lnTo>
                    <a:pt x="47" y="119"/>
                  </a:lnTo>
                  <a:cubicBezTo>
                    <a:pt x="69" y="119"/>
                    <a:pt x="85" y="103"/>
                    <a:pt x="85" y="74"/>
                  </a:cubicBezTo>
                  <a:lnTo>
                    <a:pt x="85" y="73"/>
                  </a:lnTo>
                  <a:cubicBezTo>
                    <a:pt x="85" y="44"/>
                    <a:pt x="70" y="27"/>
                    <a:pt x="47" y="27"/>
                  </a:cubicBezTo>
                  <a:lnTo>
                    <a:pt x="30" y="27"/>
                  </a:lnTo>
                  <a:lnTo>
                    <a:pt x="30" y="28"/>
                  </a:ln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02" name="Freeform 92"/>
            <p:cNvSpPr>
              <a:spLocks/>
            </p:cNvSpPr>
            <p:nvPr/>
          </p:nvSpPr>
          <p:spPr bwMode="auto">
            <a:xfrm>
              <a:off x="6208714" y="5603837"/>
              <a:ext cx="52388" cy="74613"/>
            </a:xfrm>
            <a:custGeom>
              <a:avLst/>
              <a:gdLst>
                <a:gd name="T0" fmla="*/ 0 w 103"/>
                <a:gd name="T1" fmla="*/ 127 h 148"/>
                <a:gd name="T2" fmla="*/ 18 w 103"/>
                <a:gd name="T3" fmla="*/ 105 h 148"/>
                <a:gd name="T4" fmla="*/ 54 w 103"/>
                <a:gd name="T5" fmla="*/ 121 h 148"/>
                <a:gd name="T6" fmla="*/ 73 w 103"/>
                <a:gd name="T7" fmla="*/ 107 h 148"/>
                <a:gd name="T8" fmla="*/ 73 w 103"/>
                <a:gd name="T9" fmla="*/ 107 h 148"/>
                <a:gd name="T10" fmla="*/ 48 w 103"/>
                <a:gd name="T11" fmla="*/ 87 h 148"/>
                <a:gd name="T12" fmla="*/ 7 w 103"/>
                <a:gd name="T13" fmla="*/ 42 h 148"/>
                <a:gd name="T14" fmla="*/ 7 w 103"/>
                <a:gd name="T15" fmla="*/ 42 h 148"/>
                <a:gd name="T16" fmla="*/ 54 w 103"/>
                <a:gd name="T17" fmla="*/ 0 h 148"/>
                <a:gd name="T18" fmla="*/ 100 w 103"/>
                <a:gd name="T19" fmla="*/ 17 h 148"/>
                <a:gd name="T20" fmla="*/ 84 w 103"/>
                <a:gd name="T21" fmla="*/ 39 h 148"/>
                <a:gd name="T22" fmla="*/ 53 w 103"/>
                <a:gd name="T23" fmla="*/ 26 h 148"/>
                <a:gd name="T24" fmla="*/ 37 w 103"/>
                <a:gd name="T25" fmla="*/ 38 h 148"/>
                <a:gd name="T26" fmla="*/ 37 w 103"/>
                <a:gd name="T27" fmla="*/ 38 h 148"/>
                <a:gd name="T28" fmla="*/ 64 w 103"/>
                <a:gd name="T29" fmla="*/ 59 h 148"/>
                <a:gd name="T30" fmla="*/ 103 w 103"/>
                <a:gd name="T31" fmla="*/ 103 h 148"/>
                <a:gd name="T32" fmla="*/ 103 w 103"/>
                <a:gd name="T33" fmla="*/ 103 h 148"/>
                <a:gd name="T34" fmla="*/ 54 w 103"/>
                <a:gd name="T35" fmla="*/ 147 h 148"/>
                <a:gd name="T36" fmla="*/ 0 w 103"/>
                <a:gd name="T37" fmla="*/ 127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3" h="148">
                  <a:moveTo>
                    <a:pt x="0" y="127"/>
                  </a:moveTo>
                  <a:lnTo>
                    <a:pt x="18" y="105"/>
                  </a:lnTo>
                  <a:cubicBezTo>
                    <a:pt x="28" y="113"/>
                    <a:pt x="39" y="121"/>
                    <a:pt x="54" y="121"/>
                  </a:cubicBezTo>
                  <a:cubicBezTo>
                    <a:pt x="65" y="121"/>
                    <a:pt x="73" y="115"/>
                    <a:pt x="73" y="107"/>
                  </a:cubicBezTo>
                  <a:lnTo>
                    <a:pt x="73" y="107"/>
                  </a:lnTo>
                  <a:cubicBezTo>
                    <a:pt x="73" y="100"/>
                    <a:pt x="69" y="96"/>
                    <a:pt x="48" y="87"/>
                  </a:cubicBezTo>
                  <a:cubicBezTo>
                    <a:pt x="22" y="77"/>
                    <a:pt x="7" y="67"/>
                    <a:pt x="7" y="42"/>
                  </a:cubicBezTo>
                  <a:lnTo>
                    <a:pt x="7" y="42"/>
                  </a:lnTo>
                  <a:cubicBezTo>
                    <a:pt x="7" y="17"/>
                    <a:pt x="27" y="0"/>
                    <a:pt x="54" y="0"/>
                  </a:cubicBezTo>
                  <a:cubicBezTo>
                    <a:pt x="72" y="0"/>
                    <a:pt x="88" y="6"/>
                    <a:pt x="100" y="17"/>
                  </a:cubicBezTo>
                  <a:lnTo>
                    <a:pt x="84" y="39"/>
                  </a:lnTo>
                  <a:cubicBezTo>
                    <a:pt x="75" y="32"/>
                    <a:pt x="64" y="26"/>
                    <a:pt x="53" y="26"/>
                  </a:cubicBezTo>
                  <a:cubicBezTo>
                    <a:pt x="43" y="26"/>
                    <a:pt x="37" y="31"/>
                    <a:pt x="37" y="38"/>
                  </a:cubicBezTo>
                  <a:lnTo>
                    <a:pt x="37" y="38"/>
                  </a:lnTo>
                  <a:cubicBezTo>
                    <a:pt x="37" y="47"/>
                    <a:pt x="42" y="51"/>
                    <a:pt x="64" y="59"/>
                  </a:cubicBezTo>
                  <a:cubicBezTo>
                    <a:pt x="89" y="69"/>
                    <a:pt x="103" y="81"/>
                    <a:pt x="103" y="103"/>
                  </a:cubicBezTo>
                  <a:lnTo>
                    <a:pt x="103" y="103"/>
                  </a:lnTo>
                  <a:cubicBezTo>
                    <a:pt x="103" y="131"/>
                    <a:pt x="83" y="147"/>
                    <a:pt x="54" y="147"/>
                  </a:cubicBezTo>
                  <a:cubicBezTo>
                    <a:pt x="35" y="148"/>
                    <a:pt x="17" y="142"/>
                    <a:pt x="0" y="127"/>
                  </a:cubicBez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03" name="Freeform 93"/>
            <p:cNvSpPr>
              <a:spLocks/>
            </p:cNvSpPr>
            <p:nvPr/>
          </p:nvSpPr>
          <p:spPr bwMode="auto">
            <a:xfrm>
              <a:off x="6272214" y="5603837"/>
              <a:ext cx="47625" cy="74613"/>
            </a:xfrm>
            <a:custGeom>
              <a:avLst/>
              <a:gdLst>
                <a:gd name="T0" fmla="*/ 0 w 95"/>
                <a:gd name="T1" fmla="*/ 0 h 146"/>
                <a:gd name="T2" fmla="*/ 94 w 95"/>
                <a:gd name="T3" fmla="*/ 0 h 146"/>
                <a:gd name="T4" fmla="*/ 94 w 95"/>
                <a:gd name="T5" fmla="*/ 28 h 146"/>
                <a:gd name="T6" fmla="*/ 30 w 95"/>
                <a:gd name="T7" fmla="*/ 28 h 146"/>
                <a:gd name="T8" fmla="*/ 30 w 95"/>
                <a:gd name="T9" fmla="*/ 59 h 146"/>
                <a:gd name="T10" fmla="*/ 87 w 95"/>
                <a:gd name="T11" fmla="*/ 59 h 146"/>
                <a:gd name="T12" fmla="*/ 87 w 95"/>
                <a:gd name="T13" fmla="*/ 86 h 146"/>
                <a:gd name="T14" fmla="*/ 30 w 95"/>
                <a:gd name="T15" fmla="*/ 86 h 146"/>
                <a:gd name="T16" fmla="*/ 30 w 95"/>
                <a:gd name="T17" fmla="*/ 119 h 146"/>
                <a:gd name="T18" fmla="*/ 95 w 95"/>
                <a:gd name="T19" fmla="*/ 119 h 146"/>
                <a:gd name="T20" fmla="*/ 95 w 95"/>
                <a:gd name="T21" fmla="*/ 146 h 146"/>
                <a:gd name="T22" fmla="*/ 2 w 95"/>
                <a:gd name="T23" fmla="*/ 146 h 146"/>
                <a:gd name="T24" fmla="*/ 2 w 95"/>
                <a:gd name="T25" fmla="*/ 0 h 146"/>
                <a:gd name="T26" fmla="*/ 0 w 95"/>
                <a:gd name="T27" fmla="*/ 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5" h="146">
                  <a:moveTo>
                    <a:pt x="0" y="0"/>
                  </a:moveTo>
                  <a:lnTo>
                    <a:pt x="94" y="0"/>
                  </a:lnTo>
                  <a:lnTo>
                    <a:pt x="94" y="28"/>
                  </a:lnTo>
                  <a:lnTo>
                    <a:pt x="30" y="28"/>
                  </a:lnTo>
                  <a:lnTo>
                    <a:pt x="30" y="59"/>
                  </a:lnTo>
                  <a:lnTo>
                    <a:pt x="87" y="59"/>
                  </a:lnTo>
                  <a:lnTo>
                    <a:pt x="87" y="86"/>
                  </a:lnTo>
                  <a:lnTo>
                    <a:pt x="30" y="86"/>
                  </a:lnTo>
                  <a:lnTo>
                    <a:pt x="30" y="119"/>
                  </a:lnTo>
                  <a:lnTo>
                    <a:pt x="95" y="119"/>
                  </a:lnTo>
                  <a:lnTo>
                    <a:pt x="95" y="146"/>
                  </a:lnTo>
                  <a:lnTo>
                    <a:pt x="2" y="146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04" name="Freeform 94"/>
            <p:cNvSpPr>
              <a:spLocks noEditPoints="1"/>
            </p:cNvSpPr>
            <p:nvPr/>
          </p:nvSpPr>
          <p:spPr bwMode="auto">
            <a:xfrm>
              <a:off x="6330951" y="5603837"/>
              <a:ext cx="57150" cy="74613"/>
            </a:xfrm>
            <a:custGeom>
              <a:avLst/>
              <a:gdLst>
                <a:gd name="T0" fmla="*/ 0 w 110"/>
                <a:gd name="T1" fmla="*/ 0 h 145"/>
                <a:gd name="T2" fmla="*/ 55 w 110"/>
                <a:gd name="T3" fmla="*/ 0 h 145"/>
                <a:gd name="T4" fmla="*/ 94 w 110"/>
                <a:gd name="T5" fmla="*/ 14 h 145"/>
                <a:gd name="T6" fmla="*/ 106 w 110"/>
                <a:gd name="T7" fmla="*/ 48 h 145"/>
                <a:gd name="T8" fmla="*/ 106 w 110"/>
                <a:gd name="T9" fmla="*/ 49 h 145"/>
                <a:gd name="T10" fmla="*/ 79 w 110"/>
                <a:gd name="T11" fmla="*/ 91 h 145"/>
                <a:gd name="T12" fmla="*/ 110 w 110"/>
                <a:gd name="T13" fmla="*/ 145 h 145"/>
                <a:gd name="T14" fmla="*/ 75 w 110"/>
                <a:gd name="T15" fmla="*/ 145 h 145"/>
                <a:gd name="T16" fmla="*/ 49 w 110"/>
                <a:gd name="T17" fmla="*/ 98 h 145"/>
                <a:gd name="T18" fmla="*/ 30 w 110"/>
                <a:gd name="T19" fmla="*/ 98 h 145"/>
                <a:gd name="T20" fmla="*/ 30 w 110"/>
                <a:gd name="T21" fmla="*/ 145 h 145"/>
                <a:gd name="T22" fmla="*/ 0 w 110"/>
                <a:gd name="T23" fmla="*/ 145 h 145"/>
                <a:gd name="T24" fmla="*/ 0 w 110"/>
                <a:gd name="T25" fmla="*/ 0 h 145"/>
                <a:gd name="T26" fmla="*/ 52 w 110"/>
                <a:gd name="T27" fmla="*/ 71 h 145"/>
                <a:gd name="T28" fmla="*/ 76 w 110"/>
                <a:gd name="T29" fmla="*/ 50 h 145"/>
                <a:gd name="T30" fmla="*/ 76 w 110"/>
                <a:gd name="T31" fmla="*/ 50 h 145"/>
                <a:gd name="T32" fmla="*/ 52 w 110"/>
                <a:gd name="T33" fmla="*/ 29 h 145"/>
                <a:gd name="T34" fmla="*/ 31 w 110"/>
                <a:gd name="T35" fmla="*/ 29 h 145"/>
                <a:gd name="T36" fmla="*/ 31 w 110"/>
                <a:gd name="T37" fmla="*/ 73 h 145"/>
                <a:gd name="T38" fmla="*/ 52 w 110"/>
                <a:gd name="T39" fmla="*/ 73 h 145"/>
                <a:gd name="T40" fmla="*/ 52 w 110"/>
                <a:gd name="T41" fmla="*/ 71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0" h="145">
                  <a:moveTo>
                    <a:pt x="0" y="0"/>
                  </a:moveTo>
                  <a:lnTo>
                    <a:pt x="55" y="0"/>
                  </a:lnTo>
                  <a:cubicBezTo>
                    <a:pt x="71" y="0"/>
                    <a:pt x="85" y="5"/>
                    <a:pt x="94" y="14"/>
                  </a:cubicBezTo>
                  <a:cubicBezTo>
                    <a:pt x="101" y="21"/>
                    <a:pt x="106" y="33"/>
                    <a:pt x="106" y="48"/>
                  </a:cubicBezTo>
                  <a:lnTo>
                    <a:pt x="106" y="49"/>
                  </a:lnTo>
                  <a:cubicBezTo>
                    <a:pt x="106" y="71"/>
                    <a:pt x="95" y="85"/>
                    <a:pt x="79" y="91"/>
                  </a:cubicBezTo>
                  <a:lnTo>
                    <a:pt x="110" y="145"/>
                  </a:lnTo>
                  <a:lnTo>
                    <a:pt x="75" y="145"/>
                  </a:lnTo>
                  <a:lnTo>
                    <a:pt x="49" y="98"/>
                  </a:lnTo>
                  <a:lnTo>
                    <a:pt x="30" y="98"/>
                  </a:lnTo>
                  <a:lnTo>
                    <a:pt x="30" y="145"/>
                  </a:lnTo>
                  <a:lnTo>
                    <a:pt x="0" y="145"/>
                  </a:lnTo>
                  <a:lnTo>
                    <a:pt x="0" y="0"/>
                  </a:lnTo>
                  <a:close/>
                  <a:moveTo>
                    <a:pt x="52" y="71"/>
                  </a:moveTo>
                  <a:cubicBezTo>
                    <a:pt x="67" y="71"/>
                    <a:pt x="76" y="63"/>
                    <a:pt x="76" y="50"/>
                  </a:cubicBezTo>
                  <a:lnTo>
                    <a:pt x="76" y="50"/>
                  </a:lnTo>
                  <a:cubicBezTo>
                    <a:pt x="76" y="35"/>
                    <a:pt x="67" y="29"/>
                    <a:pt x="52" y="29"/>
                  </a:cubicBezTo>
                  <a:lnTo>
                    <a:pt x="31" y="29"/>
                  </a:lnTo>
                  <a:lnTo>
                    <a:pt x="31" y="73"/>
                  </a:lnTo>
                  <a:lnTo>
                    <a:pt x="52" y="73"/>
                  </a:lnTo>
                  <a:lnTo>
                    <a:pt x="52" y="71"/>
                  </a:ln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05" name="Freeform 95"/>
            <p:cNvSpPr>
              <a:spLocks/>
            </p:cNvSpPr>
            <p:nvPr/>
          </p:nvSpPr>
          <p:spPr bwMode="auto">
            <a:xfrm>
              <a:off x="6389689" y="5603837"/>
              <a:ext cx="65088" cy="74613"/>
            </a:xfrm>
            <a:custGeom>
              <a:avLst/>
              <a:gdLst>
                <a:gd name="T0" fmla="*/ 0 w 126"/>
                <a:gd name="T1" fmla="*/ 0 h 146"/>
                <a:gd name="T2" fmla="*/ 33 w 126"/>
                <a:gd name="T3" fmla="*/ 0 h 146"/>
                <a:gd name="T4" fmla="*/ 64 w 126"/>
                <a:gd name="T5" fmla="*/ 100 h 146"/>
                <a:gd name="T6" fmla="*/ 95 w 126"/>
                <a:gd name="T7" fmla="*/ 0 h 146"/>
                <a:gd name="T8" fmla="*/ 126 w 126"/>
                <a:gd name="T9" fmla="*/ 0 h 146"/>
                <a:gd name="T10" fmla="*/ 78 w 126"/>
                <a:gd name="T11" fmla="*/ 146 h 146"/>
                <a:gd name="T12" fmla="*/ 50 w 126"/>
                <a:gd name="T13" fmla="*/ 146 h 146"/>
                <a:gd name="T14" fmla="*/ 0 w 126"/>
                <a:gd name="T15" fmla="*/ 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6" h="146">
                  <a:moveTo>
                    <a:pt x="0" y="0"/>
                  </a:moveTo>
                  <a:lnTo>
                    <a:pt x="33" y="0"/>
                  </a:lnTo>
                  <a:lnTo>
                    <a:pt x="64" y="100"/>
                  </a:lnTo>
                  <a:lnTo>
                    <a:pt x="95" y="0"/>
                  </a:lnTo>
                  <a:lnTo>
                    <a:pt x="126" y="0"/>
                  </a:lnTo>
                  <a:lnTo>
                    <a:pt x="78" y="146"/>
                  </a:lnTo>
                  <a:lnTo>
                    <a:pt x="5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06" name="Rectangle 96"/>
            <p:cNvSpPr>
              <a:spLocks noChangeArrowheads="1"/>
            </p:cNvSpPr>
            <p:nvPr/>
          </p:nvSpPr>
          <p:spPr bwMode="auto">
            <a:xfrm>
              <a:off x="6464301" y="5603837"/>
              <a:ext cx="14288" cy="74613"/>
            </a:xfrm>
            <a:prstGeom prst="rect">
              <a:avLst/>
            </a:pr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07" name="Freeform 97"/>
            <p:cNvSpPr>
              <a:spLocks/>
            </p:cNvSpPr>
            <p:nvPr/>
          </p:nvSpPr>
          <p:spPr bwMode="auto">
            <a:xfrm>
              <a:off x="6491289" y="5603837"/>
              <a:ext cx="57150" cy="76200"/>
            </a:xfrm>
            <a:custGeom>
              <a:avLst/>
              <a:gdLst>
                <a:gd name="T0" fmla="*/ 0 w 112"/>
                <a:gd name="T1" fmla="*/ 75 h 149"/>
                <a:gd name="T2" fmla="*/ 0 w 112"/>
                <a:gd name="T3" fmla="*/ 74 h 149"/>
                <a:gd name="T4" fmla="*/ 66 w 112"/>
                <a:gd name="T5" fmla="*/ 0 h 149"/>
                <a:gd name="T6" fmla="*/ 112 w 112"/>
                <a:gd name="T7" fmla="*/ 19 h 149"/>
                <a:gd name="T8" fmla="*/ 95 w 112"/>
                <a:gd name="T9" fmla="*/ 42 h 149"/>
                <a:gd name="T10" fmla="*/ 65 w 112"/>
                <a:gd name="T11" fmla="*/ 27 h 149"/>
                <a:gd name="T12" fmla="*/ 31 w 112"/>
                <a:gd name="T13" fmla="*/ 74 h 149"/>
                <a:gd name="T14" fmla="*/ 31 w 112"/>
                <a:gd name="T15" fmla="*/ 74 h 149"/>
                <a:gd name="T16" fmla="*/ 65 w 112"/>
                <a:gd name="T17" fmla="*/ 120 h 149"/>
                <a:gd name="T18" fmla="*/ 95 w 112"/>
                <a:gd name="T19" fmla="*/ 105 h 149"/>
                <a:gd name="T20" fmla="*/ 112 w 112"/>
                <a:gd name="T21" fmla="*/ 126 h 149"/>
                <a:gd name="T22" fmla="*/ 63 w 112"/>
                <a:gd name="T23" fmla="*/ 147 h 149"/>
                <a:gd name="T24" fmla="*/ 0 w 112"/>
                <a:gd name="T25" fmla="*/ 7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2" h="149">
                  <a:moveTo>
                    <a:pt x="0" y="75"/>
                  </a:moveTo>
                  <a:lnTo>
                    <a:pt x="0" y="74"/>
                  </a:lnTo>
                  <a:cubicBezTo>
                    <a:pt x="0" y="30"/>
                    <a:pt x="27" y="0"/>
                    <a:pt x="66" y="0"/>
                  </a:cubicBezTo>
                  <a:cubicBezTo>
                    <a:pt x="87" y="0"/>
                    <a:pt x="101" y="7"/>
                    <a:pt x="112" y="19"/>
                  </a:cubicBezTo>
                  <a:lnTo>
                    <a:pt x="95" y="42"/>
                  </a:lnTo>
                  <a:cubicBezTo>
                    <a:pt x="86" y="33"/>
                    <a:pt x="77" y="27"/>
                    <a:pt x="65" y="27"/>
                  </a:cubicBezTo>
                  <a:cubicBezTo>
                    <a:pt x="45" y="27"/>
                    <a:pt x="31" y="45"/>
                    <a:pt x="31" y="74"/>
                  </a:cubicBezTo>
                  <a:lnTo>
                    <a:pt x="31" y="74"/>
                  </a:lnTo>
                  <a:cubicBezTo>
                    <a:pt x="31" y="102"/>
                    <a:pt x="46" y="120"/>
                    <a:pt x="65" y="120"/>
                  </a:cubicBezTo>
                  <a:cubicBezTo>
                    <a:pt x="76" y="120"/>
                    <a:pt x="85" y="115"/>
                    <a:pt x="95" y="105"/>
                  </a:cubicBezTo>
                  <a:lnTo>
                    <a:pt x="112" y="126"/>
                  </a:lnTo>
                  <a:cubicBezTo>
                    <a:pt x="100" y="140"/>
                    <a:pt x="85" y="147"/>
                    <a:pt x="63" y="147"/>
                  </a:cubicBezTo>
                  <a:cubicBezTo>
                    <a:pt x="26" y="149"/>
                    <a:pt x="0" y="119"/>
                    <a:pt x="0" y="75"/>
                  </a:cubicBez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08" name="Freeform 98"/>
            <p:cNvSpPr>
              <a:spLocks/>
            </p:cNvSpPr>
            <p:nvPr/>
          </p:nvSpPr>
          <p:spPr bwMode="auto">
            <a:xfrm>
              <a:off x="6559551" y="5603837"/>
              <a:ext cx="47625" cy="74613"/>
            </a:xfrm>
            <a:custGeom>
              <a:avLst/>
              <a:gdLst>
                <a:gd name="T0" fmla="*/ 0 w 95"/>
                <a:gd name="T1" fmla="*/ 0 h 146"/>
                <a:gd name="T2" fmla="*/ 93 w 95"/>
                <a:gd name="T3" fmla="*/ 0 h 146"/>
                <a:gd name="T4" fmla="*/ 93 w 95"/>
                <a:gd name="T5" fmla="*/ 28 h 146"/>
                <a:gd name="T6" fmla="*/ 30 w 95"/>
                <a:gd name="T7" fmla="*/ 28 h 146"/>
                <a:gd name="T8" fmla="*/ 30 w 95"/>
                <a:gd name="T9" fmla="*/ 59 h 146"/>
                <a:gd name="T10" fmla="*/ 86 w 95"/>
                <a:gd name="T11" fmla="*/ 59 h 146"/>
                <a:gd name="T12" fmla="*/ 86 w 95"/>
                <a:gd name="T13" fmla="*/ 86 h 146"/>
                <a:gd name="T14" fmla="*/ 30 w 95"/>
                <a:gd name="T15" fmla="*/ 86 h 146"/>
                <a:gd name="T16" fmla="*/ 30 w 95"/>
                <a:gd name="T17" fmla="*/ 119 h 146"/>
                <a:gd name="T18" fmla="*/ 95 w 95"/>
                <a:gd name="T19" fmla="*/ 119 h 146"/>
                <a:gd name="T20" fmla="*/ 95 w 95"/>
                <a:gd name="T21" fmla="*/ 146 h 146"/>
                <a:gd name="T22" fmla="*/ 1 w 95"/>
                <a:gd name="T23" fmla="*/ 146 h 146"/>
                <a:gd name="T24" fmla="*/ 1 w 95"/>
                <a:gd name="T25" fmla="*/ 0 h 146"/>
                <a:gd name="T26" fmla="*/ 0 w 95"/>
                <a:gd name="T27" fmla="*/ 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5" h="146">
                  <a:moveTo>
                    <a:pt x="0" y="0"/>
                  </a:moveTo>
                  <a:lnTo>
                    <a:pt x="93" y="0"/>
                  </a:lnTo>
                  <a:lnTo>
                    <a:pt x="93" y="28"/>
                  </a:lnTo>
                  <a:lnTo>
                    <a:pt x="30" y="28"/>
                  </a:lnTo>
                  <a:lnTo>
                    <a:pt x="30" y="59"/>
                  </a:lnTo>
                  <a:lnTo>
                    <a:pt x="86" y="59"/>
                  </a:lnTo>
                  <a:lnTo>
                    <a:pt x="86" y="86"/>
                  </a:lnTo>
                  <a:lnTo>
                    <a:pt x="30" y="86"/>
                  </a:lnTo>
                  <a:lnTo>
                    <a:pt x="30" y="119"/>
                  </a:lnTo>
                  <a:lnTo>
                    <a:pt x="95" y="119"/>
                  </a:lnTo>
                  <a:lnTo>
                    <a:pt x="95" y="146"/>
                  </a:lnTo>
                  <a:lnTo>
                    <a:pt x="1" y="146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09" name="Freeform 99"/>
            <p:cNvSpPr>
              <a:spLocks/>
            </p:cNvSpPr>
            <p:nvPr/>
          </p:nvSpPr>
          <p:spPr bwMode="auto">
            <a:xfrm>
              <a:off x="6613526" y="5603837"/>
              <a:ext cx="52388" cy="74613"/>
            </a:xfrm>
            <a:custGeom>
              <a:avLst/>
              <a:gdLst>
                <a:gd name="T0" fmla="*/ 0 w 103"/>
                <a:gd name="T1" fmla="*/ 127 h 148"/>
                <a:gd name="T2" fmla="*/ 18 w 103"/>
                <a:gd name="T3" fmla="*/ 105 h 148"/>
                <a:gd name="T4" fmla="*/ 54 w 103"/>
                <a:gd name="T5" fmla="*/ 121 h 148"/>
                <a:gd name="T6" fmla="*/ 73 w 103"/>
                <a:gd name="T7" fmla="*/ 107 h 148"/>
                <a:gd name="T8" fmla="*/ 73 w 103"/>
                <a:gd name="T9" fmla="*/ 107 h 148"/>
                <a:gd name="T10" fmla="*/ 48 w 103"/>
                <a:gd name="T11" fmla="*/ 87 h 148"/>
                <a:gd name="T12" fmla="*/ 6 w 103"/>
                <a:gd name="T13" fmla="*/ 42 h 148"/>
                <a:gd name="T14" fmla="*/ 6 w 103"/>
                <a:gd name="T15" fmla="*/ 42 h 148"/>
                <a:gd name="T16" fmla="*/ 54 w 103"/>
                <a:gd name="T17" fmla="*/ 0 h 148"/>
                <a:gd name="T18" fmla="*/ 100 w 103"/>
                <a:gd name="T19" fmla="*/ 17 h 148"/>
                <a:gd name="T20" fmla="*/ 84 w 103"/>
                <a:gd name="T21" fmla="*/ 39 h 148"/>
                <a:gd name="T22" fmla="*/ 53 w 103"/>
                <a:gd name="T23" fmla="*/ 26 h 148"/>
                <a:gd name="T24" fmla="*/ 36 w 103"/>
                <a:gd name="T25" fmla="*/ 38 h 148"/>
                <a:gd name="T26" fmla="*/ 36 w 103"/>
                <a:gd name="T27" fmla="*/ 38 h 148"/>
                <a:gd name="T28" fmla="*/ 64 w 103"/>
                <a:gd name="T29" fmla="*/ 59 h 148"/>
                <a:gd name="T30" fmla="*/ 103 w 103"/>
                <a:gd name="T31" fmla="*/ 103 h 148"/>
                <a:gd name="T32" fmla="*/ 103 w 103"/>
                <a:gd name="T33" fmla="*/ 103 h 148"/>
                <a:gd name="T34" fmla="*/ 54 w 103"/>
                <a:gd name="T35" fmla="*/ 147 h 148"/>
                <a:gd name="T36" fmla="*/ 0 w 103"/>
                <a:gd name="T37" fmla="*/ 127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3" h="148">
                  <a:moveTo>
                    <a:pt x="0" y="127"/>
                  </a:moveTo>
                  <a:lnTo>
                    <a:pt x="18" y="105"/>
                  </a:lnTo>
                  <a:cubicBezTo>
                    <a:pt x="28" y="113"/>
                    <a:pt x="39" y="121"/>
                    <a:pt x="54" y="121"/>
                  </a:cubicBezTo>
                  <a:cubicBezTo>
                    <a:pt x="65" y="121"/>
                    <a:pt x="73" y="115"/>
                    <a:pt x="73" y="107"/>
                  </a:cubicBezTo>
                  <a:lnTo>
                    <a:pt x="73" y="107"/>
                  </a:lnTo>
                  <a:cubicBezTo>
                    <a:pt x="73" y="100"/>
                    <a:pt x="69" y="96"/>
                    <a:pt x="48" y="87"/>
                  </a:cubicBezTo>
                  <a:cubicBezTo>
                    <a:pt x="21" y="77"/>
                    <a:pt x="6" y="67"/>
                    <a:pt x="6" y="42"/>
                  </a:cubicBezTo>
                  <a:lnTo>
                    <a:pt x="6" y="42"/>
                  </a:lnTo>
                  <a:cubicBezTo>
                    <a:pt x="6" y="17"/>
                    <a:pt x="26" y="0"/>
                    <a:pt x="54" y="0"/>
                  </a:cubicBezTo>
                  <a:cubicBezTo>
                    <a:pt x="71" y="0"/>
                    <a:pt x="88" y="6"/>
                    <a:pt x="100" y="17"/>
                  </a:cubicBezTo>
                  <a:lnTo>
                    <a:pt x="84" y="39"/>
                  </a:lnTo>
                  <a:cubicBezTo>
                    <a:pt x="75" y="32"/>
                    <a:pt x="64" y="26"/>
                    <a:pt x="53" y="26"/>
                  </a:cubicBezTo>
                  <a:cubicBezTo>
                    <a:pt x="43" y="26"/>
                    <a:pt x="36" y="31"/>
                    <a:pt x="36" y="38"/>
                  </a:cubicBezTo>
                  <a:lnTo>
                    <a:pt x="36" y="38"/>
                  </a:lnTo>
                  <a:cubicBezTo>
                    <a:pt x="36" y="47"/>
                    <a:pt x="41" y="51"/>
                    <a:pt x="64" y="59"/>
                  </a:cubicBezTo>
                  <a:cubicBezTo>
                    <a:pt x="89" y="69"/>
                    <a:pt x="103" y="81"/>
                    <a:pt x="103" y="103"/>
                  </a:cubicBezTo>
                  <a:lnTo>
                    <a:pt x="103" y="103"/>
                  </a:lnTo>
                  <a:cubicBezTo>
                    <a:pt x="103" y="131"/>
                    <a:pt x="83" y="147"/>
                    <a:pt x="54" y="147"/>
                  </a:cubicBezTo>
                  <a:cubicBezTo>
                    <a:pt x="35" y="148"/>
                    <a:pt x="16" y="142"/>
                    <a:pt x="0" y="127"/>
                  </a:cubicBez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10" name="Freeform 100"/>
            <p:cNvSpPr>
              <a:spLocks/>
            </p:cNvSpPr>
            <p:nvPr/>
          </p:nvSpPr>
          <p:spPr bwMode="auto">
            <a:xfrm>
              <a:off x="5791201" y="5603837"/>
              <a:ext cx="50800" cy="74613"/>
            </a:xfrm>
            <a:custGeom>
              <a:avLst/>
              <a:gdLst>
                <a:gd name="T0" fmla="*/ 0 w 102"/>
                <a:gd name="T1" fmla="*/ 127 h 148"/>
                <a:gd name="T2" fmla="*/ 17 w 102"/>
                <a:gd name="T3" fmla="*/ 105 h 148"/>
                <a:gd name="T4" fmla="*/ 53 w 102"/>
                <a:gd name="T5" fmla="*/ 121 h 148"/>
                <a:gd name="T6" fmla="*/ 72 w 102"/>
                <a:gd name="T7" fmla="*/ 107 h 148"/>
                <a:gd name="T8" fmla="*/ 72 w 102"/>
                <a:gd name="T9" fmla="*/ 107 h 148"/>
                <a:gd name="T10" fmla="*/ 47 w 102"/>
                <a:gd name="T11" fmla="*/ 87 h 148"/>
                <a:gd name="T12" fmla="*/ 6 w 102"/>
                <a:gd name="T13" fmla="*/ 42 h 148"/>
                <a:gd name="T14" fmla="*/ 6 w 102"/>
                <a:gd name="T15" fmla="*/ 42 h 148"/>
                <a:gd name="T16" fmla="*/ 53 w 102"/>
                <a:gd name="T17" fmla="*/ 0 h 148"/>
                <a:gd name="T18" fmla="*/ 100 w 102"/>
                <a:gd name="T19" fmla="*/ 17 h 148"/>
                <a:gd name="T20" fmla="*/ 83 w 102"/>
                <a:gd name="T21" fmla="*/ 39 h 148"/>
                <a:gd name="T22" fmla="*/ 52 w 102"/>
                <a:gd name="T23" fmla="*/ 26 h 148"/>
                <a:gd name="T24" fmla="*/ 36 w 102"/>
                <a:gd name="T25" fmla="*/ 38 h 148"/>
                <a:gd name="T26" fmla="*/ 36 w 102"/>
                <a:gd name="T27" fmla="*/ 38 h 148"/>
                <a:gd name="T28" fmla="*/ 63 w 102"/>
                <a:gd name="T29" fmla="*/ 59 h 148"/>
                <a:gd name="T30" fmla="*/ 102 w 102"/>
                <a:gd name="T31" fmla="*/ 103 h 148"/>
                <a:gd name="T32" fmla="*/ 102 w 102"/>
                <a:gd name="T33" fmla="*/ 103 h 148"/>
                <a:gd name="T34" fmla="*/ 53 w 102"/>
                <a:gd name="T35" fmla="*/ 147 h 148"/>
                <a:gd name="T36" fmla="*/ 0 w 102"/>
                <a:gd name="T37" fmla="*/ 127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2" h="148">
                  <a:moveTo>
                    <a:pt x="0" y="127"/>
                  </a:moveTo>
                  <a:lnTo>
                    <a:pt x="17" y="105"/>
                  </a:lnTo>
                  <a:cubicBezTo>
                    <a:pt x="27" y="113"/>
                    <a:pt x="38" y="121"/>
                    <a:pt x="53" y="121"/>
                  </a:cubicBezTo>
                  <a:cubicBezTo>
                    <a:pt x="64" y="121"/>
                    <a:pt x="72" y="115"/>
                    <a:pt x="72" y="107"/>
                  </a:cubicBezTo>
                  <a:lnTo>
                    <a:pt x="72" y="107"/>
                  </a:lnTo>
                  <a:cubicBezTo>
                    <a:pt x="72" y="100"/>
                    <a:pt x="68" y="96"/>
                    <a:pt x="47" y="87"/>
                  </a:cubicBezTo>
                  <a:cubicBezTo>
                    <a:pt x="21" y="77"/>
                    <a:pt x="6" y="67"/>
                    <a:pt x="6" y="42"/>
                  </a:cubicBezTo>
                  <a:lnTo>
                    <a:pt x="6" y="42"/>
                  </a:lnTo>
                  <a:cubicBezTo>
                    <a:pt x="6" y="17"/>
                    <a:pt x="26" y="0"/>
                    <a:pt x="53" y="0"/>
                  </a:cubicBezTo>
                  <a:cubicBezTo>
                    <a:pt x="71" y="0"/>
                    <a:pt x="87" y="6"/>
                    <a:pt x="100" y="17"/>
                  </a:cubicBezTo>
                  <a:lnTo>
                    <a:pt x="83" y="39"/>
                  </a:lnTo>
                  <a:cubicBezTo>
                    <a:pt x="75" y="32"/>
                    <a:pt x="63" y="26"/>
                    <a:pt x="52" y="26"/>
                  </a:cubicBezTo>
                  <a:cubicBezTo>
                    <a:pt x="42" y="26"/>
                    <a:pt x="36" y="31"/>
                    <a:pt x="36" y="38"/>
                  </a:cubicBezTo>
                  <a:lnTo>
                    <a:pt x="36" y="38"/>
                  </a:lnTo>
                  <a:cubicBezTo>
                    <a:pt x="36" y="47"/>
                    <a:pt x="41" y="51"/>
                    <a:pt x="63" y="59"/>
                  </a:cubicBezTo>
                  <a:cubicBezTo>
                    <a:pt x="88" y="69"/>
                    <a:pt x="102" y="81"/>
                    <a:pt x="102" y="103"/>
                  </a:cubicBezTo>
                  <a:lnTo>
                    <a:pt x="102" y="103"/>
                  </a:lnTo>
                  <a:cubicBezTo>
                    <a:pt x="102" y="131"/>
                    <a:pt x="82" y="147"/>
                    <a:pt x="53" y="147"/>
                  </a:cubicBezTo>
                  <a:cubicBezTo>
                    <a:pt x="35" y="148"/>
                    <a:pt x="16" y="142"/>
                    <a:pt x="0" y="127"/>
                  </a:cubicBez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11" name="Freeform 101"/>
            <p:cNvSpPr>
              <a:spLocks/>
            </p:cNvSpPr>
            <p:nvPr/>
          </p:nvSpPr>
          <p:spPr bwMode="auto">
            <a:xfrm>
              <a:off x="5853114" y="5603837"/>
              <a:ext cx="55563" cy="74613"/>
            </a:xfrm>
            <a:custGeom>
              <a:avLst/>
              <a:gdLst>
                <a:gd name="T0" fmla="*/ 0 w 35"/>
                <a:gd name="T1" fmla="*/ 0 h 47"/>
                <a:gd name="T2" fmla="*/ 10 w 35"/>
                <a:gd name="T3" fmla="*/ 0 h 47"/>
                <a:gd name="T4" fmla="*/ 10 w 35"/>
                <a:gd name="T5" fmla="*/ 19 h 47"/>
                <a:gd name="T6" fmla="*/ 25 w 35"/>
                <a:gd name="T7" fmla="*/ 19 h 47"/>
                <a:gd name="T8" fmla="*/ 25 w 35"/>
                <a:gd name="T9" fmla="*/ 0 h 47"/>
                <a:gd name="T10" fmla="*/ 35 w 35"/>
                <a:gd name="T11" fmla="*/ 0 h 47"/>
                <a:gd name="T12" fmla="*/ 35 w 35"/>
                <a:gd name="T13" fmla="*/ 47 h 47"/>
                <a:gd name="T14" fmla="*/ 25 w 35"/>
                <a:gd name="T15" fmla="*/ 47 h 47"/>
                <a:gd name="T16" fmla="*/ 25 w 35"/>
                <a:gd name="T17" fmla="*/ 28 h 47"/>
                <a:gd name="T18" fmla="*/ 10 w 35"/>
                <a:gd name="T19" fmla="*/ 28 h 47"/>
                <a:gd name="T20" fmla="*/ 10 w 35"/>
                <a:gd name="T21" fmla="*/ 47 h 47"/>
                <a:gd name="T22" fmla="*/ 0 w 35"/>
                <a:gd name="T23" fmla="*/ 47 h 47"/>
                <a:gd name="T24" fmla="*/ 0 w 35"/>
                <a:gd name="T25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" h="47">
                  <a:moveTo>
                    <a:pt x="0" y="0"/>
                  </a:moveTo>
                  <a:lnTo>
                    <a:pt x="10" y="0"/>
                  </a:lnTo>
                  <a:lnTo>
                    <a:pt x="10" y="19"/>
                  </a:lnTo>
                  <a:lnTo>
                    <a:pt x="25" y="19"/>
                  </a:lnTo>
                  <a:lnTo>
                    <a:pt x="25" y="0"/>
                  </a:lnTo>
                  <a:lnTo>
                    <a:pt x="35" y="0"/>
                  </a:lnTo>
                  <a:lnTo>
                    <a:pt x="35" y="47"/>
                  </a:lnTo>
                  <a:lnTo>
                    <a:pt x="25" y="47"/>
                  </a:lnTo>
                  <a:lnTo>
                    <a:pt x="25" y="28"/>
                  </a:lnTo>
                  <a:lnTo>
                    <a:pt x="10" y="28"/>
                  </a:lnTo>
                  <a:lnTo>
                    <a:pt x="10" y="47"/>
                  </a:lnTo>
                  <a:lnTo>
                    <a:pt x="0" y="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12" name="Freeform 102"/>
            <p:cNvSpPr>
              <a:spLocks noEditPoints="1"/>
            </p:cNvSpPr>
            <p:nvPr/>
          </p:nvSpPr>
          <p:spPr bwMode="auto">
            <a:xfrm>
              <a:off x="5918201" y="5603837"/>
              <a:ext cx="66675" cy="74613"/>
            </a:xfrm>
            <a:custGeom>
              <a:avLst/>
              <a:gdLst>
                <a:gd name="T0" fmla="*/ 51 w 132"/>
                <a:gd name="T1" fmla="*/ 0 h 146"/>
                <a:gd name="T2" fmla="*/ 80 w 132"/>
                <a:gd name="T3" fmla="*/ 0 h 146"/>
                <a:gd name="T4" fmla="*/ 132 w 132"/>
                <a:gd name="T5" fmla="*/ 146 h 146"/>
                <a:gd name="T6" fmla="*/ 101 w 132"/>
                <a:gd name="T7" fmla="*/ 146 h 146"/>
                <a:gd name="T8" fmla="*/ 90 w 132"/>
                <a:gd name="T9" fmla="*/ 115 h 146"/>
                <a:gd name="T10" fmla="*/ 40 w 132"/>
                <a:gd name="T11" fmla="*/ 115 h 146"/>
                <a:gd name="T12" fmla="*/ 30 w 132"/>
                <a:gd name="T13" fmla="*/ 146 h 146"/>
                <a:gd name="T14" fmla="*/ 0 w 132"/>
                <a:gd name="T15" fmla="*/ 146 h 146"/>
                <a:gd name="T16" fmla="*/ 51 w 132"/>
                <a:gd name="T17" fmla="*/ 0 h 146"/>
                <a:gd name="T18" fmla="*/ 81 w 132"/>
                <a:gd name="T19" fmla="*/ 87 h 146"/>
                <a:gd name="T20" fmla="*/ 65 w 132"/>
                <a:gd name="T21" fmla="*/ 40 h 146"/>
                <a:gd name="T22" fmla="*/ 49 w 132"/>
                <a:gd name="T23" fmla="*/ 87 h 146"/>
                <a:gd name="T24" fmla="*/ 81 w 132"/>
                <a:gd name="T25" fmla="*/ 87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2" h="146">
                  <a:moveTo>
                    <a:pt x="51" y="0"/>
                  </a:moveTo>
                  <a:lnTo>
                    <a:pt x="80" y="0"/>
                  </a:lnTo>
                  <a:lnTo>
                    <a:pt x="132" y="146"/>
                  </a:lnTo>
                  <a:lnTo>
                    <a:pt x="101" y="146"/>
                  </a:lnTo>
                  <a:lnTo>
                    <a:pt x="90" y="115"/>
                  </a:lnTo>
                  <a:lnTo>
                    <a:pt x="40" y="115"/>
                  </a:lnTo>
                  <a:lnTo>
                    <a:pt x="30" y="146"/>
                  </a:lnTo>
                  <a:lnTo>
                    <a:pt x="0" y="146"/>
                  </a:lnTo>
                  <a:lnTo>
                    <a:pt x="51" y="0"/>
                  </a:lnTo>
                  <a:close/>
                  <a:moveTo>
                    <a:pt x="81" y="87"/>
                  </a:moveTo>
                  <a:lnTo>
                    <a:pt x="65" y="40"/>
                  </a:lnTo>
                  <a:lnTo>
                    <a:pt x="49" y="87"/>
                  </a:lnTo>
                  <a:lnTo>
                    <a:pt x="81" y="87"/>
                  </a:ln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13" name="Freeform 103"/>
            <p:cNvSpPr>
              <a:spLocks noEditPoints="1"/>
            </p:cNvSpPr>
            <p:nvPr/>
          </p:nvSpPr>
          <p:spPr bwMode="auto">
            <a:xfrm>
              <a:off x="5994401" y="5603837"/>
              <a:ext cx="55563" cy="74613"/>
            </a:xfrm>
            <a:custGeom>
              <a:avLst/>
              <a:gdLst>
                <a:gd name="T0" fmla="*/ 0 w 110"/>
                <a:gd name="T1" fmla="*/ 0 h 145"/>
                <a:gd name="T2" fmla="*/ 55 w 110"/>
                <a:gd name="T3" fmla="*/ 0 h 145"/>
                <a:gd name="T4" fmla="*/ 94 w 110"/>
                <a:gd name="T5" fmla="*/ 14 h 145"/>
                <a:gd name="T6" fmla="*/ 106 w 110"/>
                <a:gd name="T7" fmla="*/ 48 h 145"/>
                <a:gd name="T8" fmla="*/ 106 w 110"/>
                <a:gd name="T9" fmla="*/ 49 h 145"/>
                <a:gd name="T10" fmla="*/ 79 w 110"/>
                <a:gd name="T11" fmla="*/ 91 h 145"/>
                <a:gd name="T12" fmla="*/ 110 w 110"/>
                <a:gd name="T13" fmla="*/ 145 h 145"/>
                <a:gd name="T14" fmla="*/ 75 w 110"/>
                <a:gd name="T15" fmla="*/ 145 h 145"/>
                <a:gd name="T16" fmla="*/ 49 w 110"/>
                <a:gd name="T17" fmla="*/ 98 h 145"/>
                <a:gd name="T18" fmla="*/ 30 w 110"/>
                <a:gd name="T19" fmla="*/ 98 h 145"/>
                <a:gd name="T20" fmla="*/ 30 w 110"/>
                <a:gd name="T21" fmla="*/ 145 h 145"/>
                <a:gd name="T22" fmla="*/ 0 w 110"/>
                <a:gd name="T23" fmla="*/ 145 h 145"/>
                <a:gd name="T24" fmla="*/ 0 w 110"/>
                <a:gd name="T25" fmla="*/ 0 h 145"/>
                <a:gd name="T26" fmla="*/ 52 w 110"/>
                <a:gd name="T27" fmla="*/ 71 h 145"/>
                <a:gd name="T28" fmla="*/ 76 w 110"/>
                <a:gd name="T29" fmla="*/ 50 h 145"/>
                <a:gd name="T30" fmla="*/ 76 w 110"/>
                <a:gd name="T31" fmla="*/ 50 h 145"/>
                <a:gd name="T32" fmla="*/ 52 w 110"/>
                <a:gd name="T33" fmla="*/ 29 h 145"/>
                <a:gd name="T34" fmla="*/ 31 w 110"/>
                <a:gd name="T35" fmla="*/ 29 h 145"/>
                <a:gd name="T36" fmla="*/ 31 w 110"/>
                <a:gd name="T37" fmla="*/ 73 h 145"/>
                <a:gd name="T38" fmla="*/ 52 w 110"/>
                <a:gd name="T39" fmla="*/ 73 h 145"/>
                <a:gd name="T40" fmla="*/ 52 w 110"/>
                <a:gd name="T41" fmla="*/ 71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0" h="145">
                  <a:moveTo>
                    <a:pt x="0" y="0"/>
                  </a:moveTo>
                  <a:lnTo>
                    <a:pt x="55" y="0"/>
                  </a:lnTo>
                  <a:cubicBezTo>
                    <a:pt x="71" y="0"/>
                    <a:pt x="85" y="5"/>
                    <a:pt x="94" y="14"/>
                  </a:cubicBezTo>
                  <a:cubicBezTo>
                    <a:pt x="101" y="21"/>
                    <a:pt x="106" y="33"/>
                    <a:pt x="106" y="48"/>
                  </a:cubicBezTo>
                  <a:lnTo>
                    <a:pt x="106" y="49"/>
                  </a:lnTo>
                  <a:cubicBezTo>
                    <a:pt x="106" y="71"/>
                    <a:pt x="95" y="85"/>
                    <a:pt x="79" y="91"/>
                  </a:cubicBezTo>
                  <a:lnTo>
                    <a:pt x="110" y="145"/>
                  </a:lnTo>
                  <a:lnTo>
                    <a:pt x="75" y="145"/>
                  </a:lnTo>
                  <a:lnTo>
                    <a:pt x="49" y="98"/>
                  </a:lnTo>
                  <a:lnTo>
                    <a:pt x="30" y="98"/>
                  </a:lnTo>
                  <a:lnTo>
                    <a:pt x="30" y="145"/>
                  </a:lnTo>
                  <a:lnTo>
                    <a:pt x="0" y="145"/>
                  </a:lnTo>
                  <a:lnTo>
                    <a:pt x="0" y="0"/>
                  </a:lnTo>
                  <a:close/>
                  <a:moveTo>
                    <a:pt x="52" y="71"/>
                  </a:moveTo>
                  <a:cubicBezTo>
                    <a:pt x="67" y="71"/>
                    <a:pt x="76" y="63"/>
                    <a:pt x="76" y="50"/>
                  </a:cubicBezTo>
                  <a:lnTo>
                    <a:pt x="76" y="50"/>
                  </a:lnTo>
                  <a:cubicBezTo>
                    <a:pt x="76" y="35"/>
                    <a:pt x="67" y="29"/>
                    <a:pt x="52" y="29"/>
                  </a:cubicBezTo>
                  <a:lnTo>
                    <a:pt x="31" y="29"/>
                  </a:lnTo>
                  <a:lnTo>
                    <a:pt x="31" y="73"/>
                  </a:lnTo>
                  <a:lnTo>
                    <a:pt x="52" y="73"/>
                  </a:lnTo>
                  <a:lnTo>
                    <a:pt x="52" y="71"/>
                  </a:ln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14" name="Freeform 104"/>
            <p:cNvSpPr>
              <a:spLocks/>
            </p:cNvSpPr>
            <p:nvPr/>
          </p:nvSpPr>
          <p:spPr bwMode="auto">
            <a:xfrm>
              <a:off x="6059489" y="5603837"/>
              <a:ext cx="49213" cy="74613"/>
            </a:xfrm>
            <a:custGeom>
              <a:avLst/>
              <a:gdLst>
                <a:gd name="T0" fmla="*/ 0 w 95"/>
                <a:gd name="T1" fmla="*/ 0 h 146"/>
                <a:gd name="T2" fmla="*/ 94 w 95"/>
                <a:gd name="T3" fmla="*/ 0 h 146"/>
                <a:gd name="T4" fmla="*/ 94 w 95"/>
                <a:gd name="T5" fmla="*/ 28 h 146"/>
                <a:gd name="T6" fmla="*/ 30 w 95"/>
                <a:gd name="T7" fmla="*/ 28 h 146"/>
                <a:gd name="T8" fmla="*/ 30 w 95"/>
                <a:gd name="T9" fmla="*/ 59 h 146"/>
                <a:gd name="T10" fmla="*/ 86 w 95"/>
                <a:gd name="T11" fmla="*/ 59 h 146"/>
                <a:gd name="T12" fmla="*/ 86 w 95"/>
                <a:gd name="T13" fmla="*/ 86 h 146"/>
                <a:gd name="T14" fmla="*/ 30 w 95"/>
                <a:gd name="T15" fmla="*/ 86 h 146"/>
                <a:gd name="T16" fmla="*/ 30 w 95"/>
                <a:gd name="T17" fmla="*/ 119 h 146"/>
                <a:gd name="T18" fmla="*/ 95 w 95"/>
                <a:gd name="T19" fmla="*/ 119 h 146"/>
                <a:gd name="T20" fmla="*/ 95 w 95"/>
                <a:gd name="T21" fmla="*/ 146 h 146"/>
                <a:gd name="T22" fmla="*/ 1 w 95"/>
                <a:gd name="T23" fmla="*/ 146 h 146"/>
                <a:gd name="T24" fmla="*/ 1 w 95"/>
                <a:gd name="T25" fmla="*/ 0 h 146"/>
                <a:gd name="T26" fmla="*/ 0 w 95"/>
                <a:gd name="T27" fmla="*/ 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5" h="146">
                  <a:moveTo>
                    <a:pt x="0" y="0"/>
                  </a:moveTo>
                  <a:lnTo>
                    <a:pt x="94" y="0"/>
                  </a:lnTo>
                  <a:lnTo>
                    <a:pt x="94" y="28"/>
                  </a:lnTo>
                  <a:lnTo>
                    <a:pt x="30" y="28"/>
                  </a:lnTo>
                  <a:lnTo>
                    <a:pt x="30" y="59"/>
                  </a:lnTo>
                  <a:lnTo>
                    <a:pt x="86" y="59"/>
                  </a:lnTo>
                  <a:lnTo>
                    <a:pt x="86" y="86"/>
                  </a:lnTo>
                  <a:lnTo>
                    <a:pt x="30" y="86"/>
                  </a:lnTo>
                  <a:lnTo>
                    <a:pt x="30" y="119"/>
                  </a:lnTo>
                  <a:lnTo>
                    <a:pt x="95" y="119"/>
                  </a:lnTo>
                  <a:lnTo>
                    <a:pt x="95" y="146"/>
                  </a:lnTo>
                  <a:lnTo>
                    <a:pt x="1" y="146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15" name="Freeform 105"/>
            <p:cNvSpPr>
              <a:spLocks noEditPoints="1"/>
            </p:cNvSpPr>
            <p:nvPr/>
          </p:nvSpPr>
          <p:spPr bwMode="auto">
            <a:xfrm>
              <a:off x="6119814" y="5603837"/>
              <a:ext cx="57150" cy="73025"/>
            </a:xfrm>
            <a:custGeom>
              <a:avLst/>
              <a:gdLst>
                <a:gd name="T0" fmla="*/ 0 w 115"/>
                <a:gd name="T1" fmla="*/ 0 h 144"/>
                <a:gd name="T2" fmla="*/ 47 w 115"/>
                <a:gd name="T3" fmla="*/ 0 h 144"/>
                <a:gd name="T4" fmla="*/ 115 w 115"/>
                <a:gd name="T5" fmla="*/ 71 h 144"/>
                <a:gd name="T6" fmla="*/ 115 w 115"/>
                <a:gd name="T7" fmla="*/ 73 h 144"/>
                <a:gd name="T8" fmla="*/ 47 w 115"/>
                <a:gd name="T9" fmla="*/ 144 h 144"/>
                <a:gd name="T10" fmla="*/ 0 w 115"/>
                <a:gd name="T11" fmla="*/ 144 h 144"/>
                <a:gd name="T12" fmla="*/ 0 w 115"/>
                <a:gd name="T13" fmla="*/ 0 h 144"/>
                <a:gd name="T14" fmla="*/ 30 w 115"/>
                <a:gd name="T15" fmla="*/ 28 h 144"/>
                <a:gd name="T16" fmla="*/ 30 w 115"/>
                <a:gd name="T17" fmla="*/ 119 h 144"/>
                <a:gd name="T18" fmla="*/ 47 w 115"/>
                <a:gd name="T19" fmla="*/ 119 h 144"/>
                <a:gd name="T20" fmla="*/ 85 w 115"/>
                <a:gd name="T21" fmla="*/ 74 h 144"/>
                <a:gd name="T22" fmla="*/ 85 w 115"/>
                <a:gd name="T23" fmla="*/ 73 h 144"/>
                <a:gd name="T24" fmla="*/ 47 w 115"/>
                <a:gd name="T25" fmla="*/ 27 h 144"/>
                <a:gd name="T26" fmla="*/ 30 w 115"/>
                <a:gd name="T27" fmla="*/ 27 h 144"/>
                <a:gd name="T28" fmla="*/ 30 w 115"/>
                <a:gd name="T29" fmla="*/ 28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5" h="144">
                  <a:moveTo>
                    <a:pt x="0" y="0"/>
                  </a:moveTo>
                  <a:lnTo>
                    <a:pt x="47" y="0"/>
                  </a:lnTo>
                  <a:cubicBezTo>
                    <a:pt x="89" y="0"/>
                    <a:pt x="115" y="29"/>
                    <a:pt x="115" y="71"/>
                  </a:cubicBezTo>
                  <a:lnTo>
                    <a:pt x="115" y="73"/>
                  </a:lnTo>
                  <a:cubicBezTo>
                    <a:pt x="115" y="115"/>
                    <a:pt x="88" y="144"/>
                    <a:pt x="47" y="144"/>
                  </a:cubicBezTo>
                  <a:lnTo>
                    <a:pt x="0" y="144"/>
                  </a:lnTo>
                  <a:lnTo>
                    <a:pt x="0" y="0"/>
                  </a:lnTo>
                  <a:close/>
                  <a:moveTo>
                    <a:pt x="30" y="28"/>
                  </a:moveTo>
                  <a:lnTo>
                    <a:pt x="30" y="119"/>
                  </a:lnTo>
                  <a:lnTo>
                    <a:pt x="47" y="119"/>
                  </a:lnTo>
                  <a:cubicBezTo>
                    <a:pt x="69" y="119"/>
                    <a:pt x="85" y="103"/>
                    <a:pt x="85" y="74"/>
                  </a:cubicBezTo>
                  <a:lnTo>
                    <a:pt x="85" y="73"/>
                  </a:lnTo>
                  <a:cubicBezTo>
                    <a:pt x="85" y="44"/>
                    <a:pt x="70" y="27"/>
                    <a:pt x="47" y="27"/>
                  </a:cubicBezTo>
                  <a:lnTo>
                    <a:pt x="30" y="27"/>
                  </a:lnTo>
                  <a:lnTo>
                    <a:pt x="30" y="28"/>
                  </a:ln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16" name="Freeform 106"/>
            <p:cNvSpPr>
              <a:spLocks/>
            </p:cNvSpPr>
            <p:nvPr/>
          </p:nvSpPr>
          <p:spPr bwMode="auto">
            <a:xfrm>
              <a:off x="6208714" y="5603837"/>
              <a:ext cx="52388" cy="74613"/>
            </a:xfrm>
            <a:custGeom>
              <a:avLst/>
              <a:gdLst>
                <a:gd name="T0" fmla="*/ 0 w 103"/>
                <a:gd name="T1" fmla="*/ 127 h 148"/>
                <a:gd name="T2" fmla="*/ 18 w 103"/>
                <a:gd name="T3" fmla="*/ 105 h 148"/>
                <a:gd name="T4" fmla="*/ 54 w 103"/>
                <a:gd name="T5" fmla="*/ 121 h 148"/>
                <a:gd name="T6" fmla="*/ 73 w 103"/>
                <a:gd name="T7" fmla="*/ 107 h 148"/>
                <a:gd name="T8" fmla="*/ 73 w 103"/>
                <a:gd name="T9" fmla="*/ 107 h 148"/>
                <a:gd name="T10" fmla="*/ 48 w 103"/>
                <a:gd name="T11" fmla="*/ 87 h 148"/>
                <a:gd name="T12" fmla="*/ 7 w 103"/>
                <a:gd name="T13" fmla="*/ 42 h 148"/>
                <a:gd name="T14" fmla="*/ 7 w 103"/>
                <a:gd name="T15" fmla="*/ 42 h 148"/>
                <a:gd name="T16" fmla="*/ 54 w 103"/>
                <a:gd name="T17" fmla="*/ 0 h 148"/>
                <a:gd name="T18" fmla="*/ 100 w 103"/>
                <a:gd name="T19" fmla="*/ 17 h 148"/>
                <a:gd name="T20" fmla="*/ 84 w 103"/>
                <a:gd name="T21" fmla="*/ 39 h 148"/>
                <a:gd name="T22" fmla="*/ 53 w 103"/>
                <a:gd name="T23" fmla="*/ 26 h 148"/>
                <a:gd name="T24" fmla="*/ 37 w 103"/>
                <a:gd name="T25" fmla="*/ 38 h 148"/>
                <a:gd name="T26" fmla="*/ 37 w 103"/>
                <a:gd name="T27" fmla="*/ 38 h 148"/>
                <a:gd name="T28" fmla="*/ 64 w 103"/>
                <a:gd name="T29" fmla="*/ 59 h 148"/>
                <a:gd name="T30" fmla="*/ 103 w 103"/>
                <a:gd name="T31" fmla="*/ 103 h 148"/>
                <a:gd name="T32" fmla="*/ 103 w 103"/>
                <a:gd name="T33" fmla="*/ 103 h 148"/>
                <a:gd name="T34" fmla="*/ 54 w 103"/>
                <a:gd name="T35" fmla="*/ 147 h 148"/>
                <a:gd name="T36" fmla="*/ 0 w 103"/>
                <a:gd name="T37" fmla="*/ 127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3" h="148">
                  <a:moveTo>
                    <a:pt x="0" y="127"/>
                  </a:moveTo>
                  <a:lnTo>
                    <a:pt x="18" y="105"/>
                  </a:lnTo>
                  <a:cubicBezTo>
                    <a:pt x="28" y="113"/>
                    <a:pt x="39" y="121"/>
                    <a:pt x="54" y="121"/>
                  </a:cubicBezTo>
                  <a:cubicBezTo>
                    <a:pt x="65" y="121"/>
                    <a:pt x="73" y="115"/>
                    <a:pt x="73" y="107"/>
                  </a:cubicBezTo>
                  <a:lnTo>
                    <a:pt x="73" y="107"/>
                  </a:lnTo>
                  <a:cubicBezTo>
                    <a:pt x="73" y="100"/>
                    <a:pt x="69" y="96"/>
                    <a:pt x="48" y="87"/>
                  </a:cubicBezTo>
                  <a:cubicBezTo>
                    <a:pt x="22" y="77"/>
                    <a:pt x="7" y="67"/>
                    <a:pt x="7" y="42"/>
                  </a:cubicBezTo>
                  <a:lnTo>
                    <a:pt x="7" y="42"/>
                  </a:lnTo>
                  <a:cubicBezTo>
                    <a:pt x="7" y="17"/>
                    <a:pt x="27" y="0"/>
                    <a:pt x="54" y="0"/>
                  </a:cubicBezTo>
                  <a:cubicBezTo>
                    <a:pt x="72" y="0"/>
                    <a:pt x="88" y="6"/>
                    <a:pt x="100" y="17"/>
                  </a:cubicBezTo>
                  <a:lnTo>
                    <a:pt x="84" y="39"/>
                  </a:lnTo>
                  <a:cubicBezTo>
                    <a:pt x="75" y="32"/>
                    <a:pt x="64" y="26"/>
                    <a:pt x="53" y="26"/>
                  </a:cubicBezTo>
                  <a:cubicBezTo>
                    <a:pt x="43" y="26"/>
                    <a:pt x="37" y="31"/>
                    <a:pt x="37" y="38"/>
                  </a:cubicBezTo>
                  <a:lnTo>
                    <a:pt x="37" y="38"/>
                  </a:lnTo>
                  <a:cubicBezTo>
                    <a:pt x="37" y="47"/>
                    <a:pt x="42" y="51"/>
                    <a:pt x="64" y="59"/>
                  </a:cubicBezTo>
                  <a:cubicBezTo>
                    <a:pt x="89" y="69"/>
                    <a:pt x="103" y="81"/>
                    <a:pt x="103" y="103"/>
                  </a:cubicBezTo>
                  <a:lnTo>
                    <a:pt x="103" y="103"/>
                  </a:lnTo>
                  <a:cubicBezTo>
                    <a:pt x="103" y="131"/>
                    <a:pt x="83" y="147"/>
                    <a:pt x="54" y="147"/>
                  </a:cubicBezTo>
                  <a:cubicBezTo>
                    <a:pt x="35" y="148"/>
                    <a:pt x="17" y="142"/>
                    <a:pt x="0" y="127"/>
                  </a:cubicBez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17" name="Freeform 107"/>
            <p:cNvSpPr>
              <a:spLocks/>
            </p:cNvSpPr>
            <p:nvPr/>
          </p:nvSpPr>
          <p:spPr bwMode="auto">
            <a:xfrm>
              <a:off x="6272214" y="5603837"/>
              <a:ext cx="47625" cy="74613"/>
            </a:xfrm>
            <a:custGeom>
              <a:avLst/>
              <a:gdLst>
                <a:gd name="T0" fmla="*/ 0 w 95"/>
                <a:gd name="T1" fmla="*/ 0 h 146"/>
                <a:gd name="T2" fmla="*/ 94 w 95"/>
                <a:gd name="T3" fmla="*/ 0 h 146"/>
                <a:gd name="T4" fmla="*/ 94 w 95"/>
                <a:gd name="T5" fmla="*/ 28 h 146"/>
                <a:gd name="T6" fmla="*/ 30 w 95"/>
                <a:gd name="T7" fmla="*/ 28 h 146"/>
                <a:gd name="T8" fmla="*/ 30 w 95"/>
                <a:gd name="T9" fmla="*/ 59 h 146"/>
                <a:gd name="T10" fmla="*/ 87 w 95"/>
                <a:gd name="T11" fmla="*/ 59 h 146"/>
                <a:gd name="T12" fmla="*/ 87 w 95"/>
                <a:gd name="T13" fmla="*/ 86 h 146"/>
                <a:gd name="T14" fmla="*/ 30 w 95"/>
                <a:gd name="T15" fmla="*/ 86 h 146"/>
                <a:gd name="T16" fmla="*/ 30 w 95"/>
                <a:gd name="T17" fmla="*/ 119 h 146"/>
                <a:gd name="T18" fmla="*/ 95 w 95"/>
                <a:gd name="T19" fmla="*/ 119 h 146"/>
                <a:gd name="T20" fmla="*/ 95 w 95"/>
                <a:gd name="T21" fmla="*/ 146 h 146"/>
                <a:gd name="T22" fmla="*/ 2 w 95"/>
                <a:gd name="T23" fmla="*/ 146 h 146"/>
                <a:gd name="T24" fmla="*/ 2 w 95"/>
                <a:gd name="T25" fmla="*/ 0 h 146"/>
                <a:gd name="T26" fmla="*/ 0 w 95"/>
                <a:gd name="T27" fmla="*/ 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5" h="146">
                  <a:moveTo>
                    <a:pt x="0" y="0"/>
                  </a:moveTo>
                  <a:lnTo>
                    <a:pt x="94" y="0"/>
                  </a:lnTo>
                  <a:lnTo>
                    <a:pt x="94" y="28"/>
                  </a:lnTo>
                  <a:lnTo>
                    <a:pt x="30" y="28"/>
                  </a:lnTo>
                  <a:lnTo>
                    <a:pt x="30" y="59"/>
                  </a:lnTo>
                  <a:lnTo>
                    <a:pt x="87" y="59"/>
                  </a:lnTo>
                  <a:lnTo>
                    <a:pt x="87" y="86"/>
                  </a:lnTo>
                  <a:lnTo>
                    <a:pt x="30" y="86"/>
                  </a:lnTo>
                  <a:lnTo>
                    <a:pt x="30" y="119"/>
                  </a:lnTo>
                  <a:lnTo>
                    <a:pt x="95" y="119"/>
                  </a:lnTo>
                  <a:lnTo>
                    <a:pt x="95" y="146"/>
                  </a:lnTo>
                  <a:lnTo>
                    <a:pt x="2" y="146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18" name="Freeform 108"/>
            <p:cNvSpPr>
              <a:spLocks noEditPoints="1"/>
            </p:cNvSpPr>
            <p:nvPr/>
          </p:nvSpPr>
          <p:spPr bwMode="auto">
            <a:xfrm>
              <a:off x="6330951" y="5603837"/>
              <a:ext cx="57150" cy="74613"/>
            </a:xfrm>
            <a:custGeom>
              <a:avLst/>
              <a:gdLst>
                <a:gd name="T0" fmla="*/ 0 w 110"/>
                <a:gd name="T1" fmla="*/ 0 h 145"/>
                <a:gd name="T2" fmla="*/ 55 w 110"/>
                <a:gd name="T3" fmla="*/ 0 h 145"/>
                <a:gd name="T4" fmla="*/ 94 w 110"/>
                <a:gd name="T5" fmla="*/ 14 h 145"/>
                <a:gd name="T6" fmla="*/ 106 w 110"/>
                <a:gd name="T7" fmla="*/ 48 h 145"/>
                <a:gd name="T8" fmla="*/ 106 w 110"/>
                <a:gd name="T9" fmla="*/ 49 h 145"/>
                <a:gd name="T10" fmla="*/ 79 w 110"/>
                <a:gd name="T11" fmla="*/ 91 h 145"/>
                <a:gd name="T12" fmla="*/ 110 w 110"/>
                <a:gd name="T13" fmla="*/ 145 h 145"/>
                <a:gd name="T14" fmla="*/ 75 w 110"/>
                <a:gd name="T15" fmla="*/ 145 h 145"/>
                <a:gd name="T16" fmla="*/ 49 w 110"/>
                <a:gd name="T17" fmla="*/ 98 h 145"/>
                <a:gd name="T18" fmla="*/ 30 w 110"/>
                <a:gd name="T19" fmla="*/ 98 h 145"/>
                <a:gd name="T20" fmla="*/ 30 w 110"/>
                <a:gd name="T21" fmla="*/ 145 h 145"/>
                <a:gd name="T22" fmla="*/ 0 w 110"/>
                <a:gd name="T23" fmla="*/ 145 h 145"/>
                <a:gd name="T24" fmla="*/ 0 w 110"/>
                <a:gd name="T25" fmla="*/ 0 h 145"/>
                <a:gd name="T26" fmla="*/ 52 w 110"/>
                <a:gd name="T27" fmla="*/ 71 h 145"/>
                <a:gd name="T28" fmla="*/ 76 w 110"/>
                <a:gd name="T29" fmla="*/ 50 h 145"/>
                <a:gd name="T30" fmla="*/ 76 w 110"/>
                <a:gd name="T31" fmla="*/ 50 h 145"/>
                <a:gd name="T32" fmla="*/ 52 w 110"/>
                <a:gd name="T33" fmla="*/ 29 h 145"/>
                <a:gd name="T34" fmla="*/ 31 w 110"/>
                <a:gd name="T35" fmla="*/ 29 h 145"/>
                <a:gd name="T36" fmla="*/ 31 w 110"/>
                <a:gd name="T37" fmla="*/ 73 h 145"/>
                <a:gd name="T38" fmla="*/ 52 w 110"/>
                <a:gd name="T39" fmla="*/ 73 h 145"/>
                <a:gd name="T40" fmla="*/ 52 w 110"/>
                <a:gd name="T41" fmla="*/ 71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0" h="145">
                  <a:moveTo>
                    <a:pt x="0" y="0"/>
                  </a:moveTo>
                  <a:lnTo>
                    <a:pt x="55" y="0"/>
                  </a:lnTo>
                  <a:cubicBezTo>
                    <a:pt x="71" y="0"/>
                    <a:pt x="85" y="5"/>
                    <a:pt x="94" y="14"/>
                  </a:cubicBezTo>
                  <a:cubicBezTo>
                    <a:pt x="101" y="21"/>
                    <a:pt x="106" y="33"/>
                    <a:pt x="106" y="48"/>
                  </a:cubicBezTo>
                  <a:lnTo>
                    <a:pt x="106" y="49"/>
                  </a:lnTo>
                  <a:cubicBezTo>
                    <a:pt x="106" y="71"/>
                    <a:pt x="95" y="85"/>
                    <a:pt x="79" y="91"/>
                  </a:cubicBezTo>
                  <a:lnTo>
                    <a:pt x="110" y="145"/>
                  </a:lnTo>
                  <a:lnTo>
                    <a:pt x="75" y="145"/>
                  </a:lnTo>
                  <a:lnTo>
                    <a:pt x="49" y="98"/>
                  </a:lnTo>
                  <a:lnTo>
                    <a:pt x="30" y="98"/>
                  </a:lnTo>
                  <a:lnTo>
                    <a:pt x="30" y="145"/>
                  </a:lnTo>
                  <a:lnTo>
                    <a:pt x="0" y="145"/>
                  </a:lnTo>
                  <a:lnTo>
                    <a:pt x="0" y="0"/>
                  </a:lnTo>
                  <a:close/>
                  <a:moveTo>
                    <a:pt x="52" y="71"/>
                  </a:moveTo>
                  <a:cubicBezTo>
                    <a:pt x="67" y="71"/>
                    <a:pt x="76" y="63"/>
                    <a:pt x="76" y="50"/>
                  </a:cubicBezTo>
                  <a:lnTo>
                    <a:pt x="76" y="50"/>
                  </a:lnTo>
                  <a:cubicBezTo>
                    <a:pt x="76" y="35"/>
                    <a:pt x="67" y="29"/>
                    <a:pt x="52" y="29"/>
                  </a:cubicBezTo>
                  <a:lnTo>
                    <a:pt x="31" y="29"/>
                  </a:lnTo>
                  <a:lnTo>
                    <a:pt x="31" y="73"/>
                  </a:lnTo>
                  <a:lnTo>
                    <a:pt x="52" y="73"/>
                  </a:lnTo>
                  <a:lnTo>
                    <a:pt x="52" y="71"/>
                  </a:ln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19" name="Freeform 109"/>
            <p:cNvSpPr>
              <a:spLocks/>
            </p:cNvSpPr>
            <p:nvPr/>
          </p:nvSpPr>
          <p:spPr bwMode="auto">
            <a:xfrm>
              <a:off x="6389689" y="5603837"/>
              <a:ext cx="65088" cy="74613"/>
            </a:xfrm>
            <a:custGeom>
              <a:avLst/>
              <a:gdLst>
                <a:gd name="T0" fmla="*/ 0 w 126"/>
                <a:gd name="T1" fmla="*/ 0 h 146"/>
                <a:gd name="T2" fmla="*/ 33 w 126"/>
                <a:gd name="T3" fmla="*/ 0 h 146"/>
                <a:gd name="T4" fmla="*/ 64 w 126"/>
                <a:gd name="T5" fmla="*/ 100 h 146"/>
                <a:gd name="T6" fmla="*/ 95 w 126"/>
                <a:gd name="T7" fmla="*/ 0 h 146"/>
                <a:gd name="T8" fmla="*/ 126 w 126"/>
                <a:gd name="T9" fmla="*/ 0 h 146"/>
                <a:gd name="T10" fmla="*/ 78 w 126"/>
                <a:gd name="T11" fmla="*/ 146 h 146"/>
                <a:gd name="T12" fmla="*/ 50 w 126"/>
                <a:gd name="T13" fmla="*/ 146 h 146"/>
                <a:gd name="T14" fmla="*/ 0 w 126"/>
                <a:gd name="T15" fmla="*/ 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6" h="146">
                  <a:moveTo>
                    <a:pt x="0" y="0"/>
                  </a:moveTo>
                  <a:lnTo>
                    <a:pt x="33" y="0"/>
                  </a:lnTo>
                  <a:lnTo>
                    <a:pt x="64" y="100"/>
                  </a:lnTo>
                  <a:lnTo>
                    <a:pt x="95" y="0"/>
                  </a:lnTo>
                  <a:lnTo>
                    <a:pt x="126" y="0"/>
                  </a:lnTo>
                  <a:lnTo>
                    <a:pt x="78" y="146"/>
                  </a:lnTo>
                  <a:lnTo>
                    <a:pt x="5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20" name="Rectangle 110"/>
            <p:cNvSpPr>
              <a:spLocks noChangeArrowheads="1"/>
            </p:cNvSpPr>
            <p:nvPr/>
          </p:nvSpPr>
          <p:spPr bwMode="auto">
            <a:xfrm>
              <a:off x="6464301" y="5603837"/>
              <a:ext cx="14288" cy="74613"/>
            </a:xfrm>
            <a:prstGeom prst="rect">
              <a:avLst/>
            </a:pr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21" name="Freeform 111"/>
            <p:cNvSpPr>
              <a:spLocks/>
            </p:cNvSpPr>
            <p:nvPr/>
          </p:nvSpPr>
          <p:spPr bwMode="auto">
            <a:xfrm>
              <a:off x="6491289" y="5603837"/>
              <a:ext cx="57150" cy="76200"/>
            </a:xfrm>
            <a:custGeom>
              <a:avLst/>
              <a:gdLst>
                <a:gd name="T0" fmla="*/ 0 w 112"/>
                <a:gd name="T1" fmla="*/ 75 h 149"/>
                <a:gd name="T2" fmla="*/ 0 w 112"/>
                <a:gd name="T3" fmla="*/ 74 h 149"/>
                <a:gd name="T4" fmla="*/ 66 w 112"/>
                <a:gd name="T5" fmla="*/ 0 h 149"/>
                <a:gd name="T6" fmla="*/ 112 w 112"/>
                <a:gd name="T7" fmla="*/ 19 h 149"/>
                <a:gd name="T8" fmla="*/ 95 w 112"/>
                <a:gd name="T9" fmla="*/ 42 h 149"/>
                <a:gd name="T10" fmla="*/ 65 w 112"/>
                <a:gd name="T11" fmla="*/ 27 h 149"/>
                <a:gd name="T12" fmla="*/ 31 w 112"/>
                <a:gd name="T13" fmla="*/ 74 h 149"/>
                <a:gd name="T14" fmla="*/ 31 w 112"/>
                <a:gd name="T15" fmla="*/ 74 h 149"/>
                <a:gd name="T16" fmla="*/ 65 w 112"/>
                <a:gd name="T17" fmla="*/ 120 h 149"/>
                <a:gd name="T18" fmla="*/ 95 w 112"/>
                <a:gd name="T19" fmla="*/ 105 h 149"/>
                <a:gd name="T20" fmla="*/ 112 w 112"/>
                <a:gd name="T21" fmla="*/ 126 h 149"/>
                <a:gd name="T22" fmla="*/ 63 w 112"/>
                <a:gd name="T23" fmla="*/ 147 h 149"/>
                <a:gd name="T24" fmla="*/ 0 w 112"/>
                <a:gd name="T25" fmla="*/ 7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2" h="149">
                  <a:moveTo>
                    <a:pt x="0" y="75"/>
                  </a:moveTo>
                  <a:lnTo>
                    <a:pt x="0" y="74"/>
                  </a:lnTo>
                  <a:cubicBezTo>
                    <a:pt x="0" y="30"/>
                    <a:pt x="27" y="0"/>
                    <a:pt x="66" y="0"/>
                  </a:cubicBezTo>
                  <a:cubicBezTo>
                    <a:pt x="87" y="0"/>
                    <a:pt x="101" y="7"/>
                    <a:pt x="112" y="19"/>
                  </a:cubicBezTo>
                  <a:lnTo>
                    <a:pt x="95" y="42"/>
                  </a:lnTo>
                  <a:cubicBezTo>
                    <a:pt x="86" y="33"/>
                    <a:pt x="77" y="27"/>
                    <a:pt x="65" y="27"/>
                  </a:cubicBezTo>
                  <a:cubicBezTo>
                    <a:pt x="45" y="27"/>
                    <a:pt x="31" y="45"/>
                    <a:pt x="31" y="74"/>
                  </a:cubicBezTo>
                  <a:lnTo>
                    <a:pt x="31" y="74"/>
                  </a:lnTo>
                  <a:cubicBezTo>
                    <a:pt x="31" y="102"/>
                    <a:pt x="46" y="120"/>
                    <a:pt x="65" y="120"/>
                  </a:cubicBezTo>
                  <a:cubicBezTo>
                    <a:pt x="76" y="120"/>
                    <a:pt x="85" y="115"/>
                    <a:pt x="95" y="105"/>
                  </a:cubicBezTo>
                  <a:lnTo>
                    <a:pt x="112" y="126"/>
                  </a:lnTo>
                  <a:cubicBezTo>
                    <a:pt x="100" y="140"/>
                    <a:pt x="85" y="147"/>
                    <a:pt x="63" y="147"/>
                  </a:cubicBezTo>
                  <a:cubicBezTo>
                    <a:pt x="26" y="149"/>
                    <a:pt x="0" y="119"/>
                    <a:pt x="0" y="75"/>
                  </a:cubicBez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22" name="Freeform 112"/>
            <p:cNvSpPr>
              <a:spLocks/>
            </p:cNvSpPr>
            <p:nvPr/>
          </p:nvSpPr>
          <p:spPr bwMode="auto">
            <a:xfrm>
              <a:off x="6559551" y="5603837"/>
              <a:ext cx="47625" cy="74613"/>
            </a:xfrm>
            <a:custGeom>
              <a:avLst/>
              <a:gdLst>
                <a:gd name="T0" fmla="*/ 0 w 95"/>
                <a:gd name="T1" fmla="*/ 0 h 146"/>
                <a:gd name="T2" fmla="*/ 93 w 95"/>
                <a:gd name="T3" fmla="*/ 0 h 146"/>
                <a:gd name="T4" fmla="*/ 93 w 95"/>
                <a:gd name="T5" fmla="*/ 28 h 146"/>
                <a:gd name="T6" fmla="*/ 30 w 95"/>
                <a:gd name="T7" fmla="*/ 28 h 146"/>
                <a:gd name="T8" fmla="*/ 30 w 95"/>
                <a:gd name="T9" fmla="*/ 59 h 146"/>
                <a:gd name="T10" fmla="*/ 86 w 95"/>
                <a:gd name="T11" fmla="*/ 59 h 146"/>
                <a:gd name="T12" fmla="*/ 86 w 95"/>
                <a:gd name="T13" fmla="*/ 86 h 146"/>
                <a:gd name="T14" fmla="*/ 30 w 95"/>
                <a:gd name="T15" fmla="*/ 86 h 146"/>
                <a:gd name="T16" fmla="*/ 30 w 95"/>
                <a:gd name="T17" fmla="*/ 119 h 146"/>
                <a:gd name="T18" fmla="*/ 95 w 95"/>
                <a:gd name="T19" fmla="*/ 119 h 146"/>
                <a:gd name="T20" fmla="*/ 95 w 95"/>
                <a:gd name="T21" fmla="*/ 146 h 146"/>
                <a:gd name="T22" fmla="*/ 1 w 95"/>
                <a:gd name="T23" fmla="*/ 146 h 146"/>
                <a:gd name="T24" fmla="*/ 1 w 95"/>
                <a:gd name="T25" fmla="*/ 0 h 146"/>
                <a:gd name="T26" fmla="*/ 0 w 95"/>
                <a:gd name="T27" fmla="*/ 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5" h="146">
                  <a:moveTo>
                    <a:pt x="0" y="0"/>
                  </a:moveTo>
                  <a:lnTo>
                    <a:pt x="93" y="0"/>
                  </a:lnTo>
                  <a:lnTo>
                    <a:pt x="93" y="28"/>
                  </a:lnTo>
                  <a:lnTo>
                    <a:pt x="30" y="28"/>
                  </a:lnTo>
                  <a:lnTo>
                    <a:pt x="30" y="59"/>
                  </a:lnTo>
                  <a:lnTo>
                    <a:pt x="86" y="59"/>
                  </a:lnTo>
                  <a:lnTo>
                    <a:pt x="86" y="86"/>
                  </a:lnTo>
                  <a:lnTo>
                    <a:pt x="30" y="86"/>
                  </a:lnTo>
                  <a:lnTo>
                    <a:pt x="30" y="119"/>
                  </a:lnTo>
                  <a:lnTo>
                    <a:pt x="95" y="119"/>
                  </a:lnTo>
                  <a:lnTo>
                    <a:pt x="95" y="146"/>
                  </a:lnTo>
                  <a:lnTo>
                    <a:pt x="1" y="146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23" name="Freeform 113"/>
            <p:cNvSpPr>
              <a:spLocks/>
            </p:cNvSpPr>
            <p:nvPr/>
          </p:nvSpPr>
          <p:spPr bwMode="auto">
            <a:xfrm>
              <a:off x="6613526" y="5603837"/>
              <a:ext cx="52388" cy="74613"/>
            </a:xfrm>
            <a:custGeom>
              <a:avLst/>
              <a:gdLst>
                <a:gd name="T0" fmla="*/ 0 w 103"/>
                <a:gd name="T1" fmla="*/ 127 h 148"/>
                <a:gd name="T2" fmla="*/ 18 w 103"/>
                <a:gd name="T3" fmla="*/ 105 h 148"/>
                <a:gd name="T4" fmla="*/ 54 w 103"/>
                <a:gd name="T5" fmla="*/ 121 h 148"/>
                <a:gd name="T6" fmla="*/ 73 w 103"/>
                <a:gd name="T7" fmla="*/ 107 h 148"/>
                <a:gd name="T8" fmla="*/ 73 w 103"/>
                <a:gd name="T9" fmla="*/ 107 h 148"/>
                <a:gd name="T10" fmla="*/ 48 w 103"/>
                <a:gd name="T11" fmla="*/ 87 h 148"/>
                <a:gd name="T12" fmla="*/ 6 w 103"/>
                <a:gd name="T13" fmla="*/ 42 h 148"/>
                <a:gd name="T14" fmla="*/ 6 w 103"/>
                <a:gd name="T15" fmla="*/ 42 h 148"/>
                <a:gd name="T16" fmla="*/ 54 w 103"/>
                <a:gd name="T17" fmla="*/ 0 h 148"/>
                <a:gd name="T18" fmla="*/ 100 w 103"/>
                <a:gd name="T19" fmla="*/ 17 h 148"/>
                <a:gd name="T20" fmla="*/ 84 w 103"/>
                <a:gd name="T21" fmla="*/ 39 h 148"/>
                <a:gd name="T22" fmla="*/ 53 w 103"/>
                <a:gd name="T23" fmla="*/ 26 h 148"/>
                <a:gd name="T24" fmla="*/ 36 w 103"/>
                <a:gd name="T25" fmla="*/ 38 h 148"/>
                <a:gd name="T26" fmla="*/ 36 w 103"/>
                <a:gd name="T27" fmla="*/ 38 h 148"/>
                <a:gd name="T28" fmla="*/ 64 w 103"/>
                <a:gd name="T29" fmla="*/ 59 h 148"/>
                <a:gd name="T30" fmla="*/ 103 w 103"/>
                <a:gd name="T31" fmla="*/ 103 h 148"/>
                <a:gd name="T32" fmla="*/ 103 w 103"/>
                <a:gd name="T33" fmla="*/ 103 h 148"/>
                <a:gd name="T34" fmla="*/ 54 w 103"/>
                <a:gd name="T35" fmla="*/ 147 h 148"/>
                <a:gd name="T36" fmla="*/ 0 w 103"/>
                <a:gd name="T37" fmla="*/ 127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3" h="148">
                  <a:moveTo>
                    <a:pt x="0" y="127"/>
                  </a:moveTo>
                  <a:lnTo>
                    <a:pt x="18" y="105"/>
                  </a:lnTo>
                  <a:cubicBezTo>
                    <a:pt x="28" y="113"/>
                    <a:pt x="39" y="121"/>
                    <a:pt x="54" y="121"/>
                  </a:cubicBezTo>
                  <a:cubicBezTo>
                    <a:pt x="65" y="121"/>
                    <a:pt x="73" y="115"/>
                    <a:pt x="73" y="107"/>
                  </a:cubicBezTo>
                  <a:lnTo>
                    <a:pt x="73" y="107"/>
                  </a:lnTo>
                  <a:cubicBezTo>
                    <a:pt x="73" y="100"/>
                    <a:pt x="69" y="96"/>
                    <a:pt x="48" y="87"/>
                  </a:cubicBezTo>
                  <a:cubicBezTo>
                    <a:pt x="21" y="77"/>
                    <a:pt x="6" y="67"/>
                    <a:pt x="6" y="42"/>
                  </a:cubicBezTo>
                  <a:lnTo>
                    <a:pt x="6" y="42"/>
                  </a:lnTo>
                  <a:cubicBezTo>
                    <a:pt x="6" y="17"/>
                    <a:pt x="26" y="0"/>
                    <a:pt x="54" y="0"/>
                  </a:cubicBezTo>
                  <a:cubicBezTo>
                    <a:pt x="71" y="0"/>
                    <a:pt x="88" y="6"/>
                    <a:pt x="100" y="17"/>
                  </a:cubicBezTo>
                  <a:lnTo>
                    <a:pt x="84" y="39"/>
                  </a:lnTo>
                  <a:cubicBezTo>
                    <a:pt x="75" y="32"/>
                    <a:pt x="64" y="26"/>
                    <a:pt x="53" y="26"/>
                  </a:cubicBezTo>
                  <a:cubicBezTo>
                    <a:pt x="43" y="26"/>
                    <a:pt x="36" y="31"/>
                    <a:pt x="36" y="38"/>
                  </a:cubicBezTo>
                  <a:lnTo>
                    <a:pt x="36" y="38"/>
                  </a:lnTo>
                  <a:cubicBezTo>
                    <a:pt x="36" y="47"/>
                    <a:pt x="41" y="51"/>
                    <a:pt x="64" y="59"/>
                  </a:cubicBezTo>
                  <a:cubicBezTo>
                    <a:pt x="89" y="69"/>
                    <a:pt x="103" y="81"/>
                    <a:pt x="103" y="103"/>
                  </a:cubicBezTo>
                  <a:lnTo>
                    <a:pt x="103" y="103"/>
                  </a:lnTo>
                  <a:cubicBezTo>
                    <a:pt x="103" y="131"/>
                    <a:pt x="83" y="147"/>
                    <a:pt x="54" y="147"/>
                  </a:cubicBezTo>
                  <a:cubicBezTo>
                    <a:pt x="35" y="148"/>
                    <a:pt x="16" y="142"/>
                    <a:pt x="0" y="127"/>
                  </a:cubicBez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24" name="Freeform 114"/>
            <p:cNvSpPr>
              <a:spLocks/>
            </p:cNvSpPr>
            <p:nvPr/>
          </p:nvSpPr>
          <p:spPr bwMode="auto">
            <a:xfrm>
              <a:off x="5545139" y="5564150"/>
              <a:ext cx="195263" cy="141288"/>
            </a:xfrm>
            <a:custGeom>
              <a:avLst/>
              <a:gdLst>
                <a:gd name="T0" fmla="*/ 365 w 382"/>
                <a:gd name="T1" fmla="*/ 155 h 279"/>
                <a:gd name="T2" fmla="*/ 323 w 382"/>
                <a:gd name="T3" fmla="*/ 129 h 279"/>
                <a:gd name="T4" fmla="*/ 330 w 382"/>
                <a:gd name="T5" fmla="*/ 101 h 279"/>
                <a:gd name="T6" fmla="*/ 315 w 382"/>
                <a:gd name="T7" fmla="*/ 65 h 279"/>
                <a:gd name="T8" fmla="*/ 279 w 382"/>
                <a:gd name="T9" fmla="*/ 50 h 279"/>
                <a:gd name="T10" fmla="*/ 247 w 382"/>
                <a:gd name="T11" fmla="*/ 62 h 279"/>
                <a:gd name="T12" fmla="*/ 209 w 382"/>
                <a:gd name="T13" fmla="*/ 17 h 279"/>
                <a:gd name="T14" fmla="*/ 153 w 382"/>
                <a:gd name="T15" fmla="*/ 0 h 279"/>
                <a:gd name="T16" fmla="*/ 82 w 382"/>
                <a:gd name="T17" fmla="*/ 30 h 279"/>
                <a:gd name="T18" fmla="*/ 52 w 382"/>
                <a:gd name="T19" fmla="*/ 101 h 279"/>
                <a:gd name="T20" fmla="*/ 52 w 382"/>
                <a:gd name="T21" fmla="*/ 110 h 279"/>
                <a:gd name="T22" fmla="*/ 14 w 382"/>
                <a:gd name="T23" fmla="*/ 143 h 279"/>
                <a:gd name="T24" fmla="*/ 0 w 382"/>
                <a:gd name="T25" fmla="*/ 190 h 279"/>
                <a:gd name="T26" fmla="*/ 27 w 382"/>
                <a:gd name="T27" fmla="*/ 253 h 279"/>
                <a:gd name="T28" fmla="*/ 89 w 382"/>
                <a:gd name="T29" fmla="*/ 279 h 279"/>
                <a:gd name="T30" fmla="*/ 304 w 382"/>
                <a:gd name="T31" fmla="*/ 279 h 279"/>
                <a:gd name="T32" fmla="*/ 358 w 382"/>
                <a:gd name="T33" fmla="*/ 256 h 279"/>
                <a:gd name="T34" fmla="*/ 380 w 382"/>
                <a:gd name="T35" fmla="*/ 203 h 279"/>
                <a:gd name="T36" fmla="*/ 365 w 382"/>
                <a:gd name="T37" fmla="*/ 155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2" h="279">
                  <a:moveTo>
                    <a:pt x="365" y="155"/>
                  </a:moveTo>
                  <a:cubicBezTo>
                    <a:pt x="354" y="141"/>
                    <a:pt x="340" y="133"/>
                    <a:pt x="323" y="129"/>
                  </a:cubicBezTo>
                  <a:cubicBezTo>
                    <a:pt x="328" y="120"/>
                    <a:pt x="330" y="111"/>
                    <a:pt x="330" y="101"/>
                  </a:cubicBezTo>
                  <a:cubicBezTo>
                    <a:pt x="330" y="87"/>
                    <a:pt x="325" y="75"/>
                    <a:pt x="315" y="65"/>
                  </a:cubicBezTo>
                  <a:cubicBezTo>
                    <a:pt x="305" y="55"/>
                    <a:pt x="294" y="50"/>
                    <a:pt x="279" y="50"/>
                  </a:cubicBezTo>
                  <a:cubicBezTo>
                    <a:pt x="267" y="50"/>
                    <a:pt x="255" y="54"/>
                    <a:pt x="247" y="62"/>
                  </a:cubicBezTo>
                  <a:cubicBezTo>
                    <a:pt x="239" y="44"/>
                    <a:pt x="227" y="29"/>
                    <a:pt x="209" y="17"/>
                  </a:cubicBezTo>
                  <a:cubicBezTo>
                    <a:pt x="192" y="6"/>
                    <a:pt x="173" y="0"/>
                    <a:pt x="153" y="0"/>
                  </a:cubicBezTo>
                  <a:cubicBezTo>
                    <a:pt x="125" y="0"/>
                    <a:pt x="102" y="10"/>
                    <a:pt x="82" y="30"/>
                  </a:cubicBezTo>
                  <a:cubicBezTo>
                    <a:pt x="62" y="50"/>
                    <a:pt x="52" y="74"/>
                    <a:pt x="52" y="101"/>
                  </a:cubicBezTo>
                  <a:lnTo>
                    <a:pt x="52" y="110"/>
                  </a:lnTo>
                  <a:cubicBezTo>
                    <a:pt x="37" y="118"/>
                    <a:pt x="24" y="128"/>
                    <a:pt x="14" y="143"/>
                  </a:cubicBezTo>
                  <a:cubicBezTo>
                    <a:pt x="5" y="158"/>
                    <a:pt x="0" y="173"/>
                    <a:pt x="0" y="190"/>
                  </a:cubicBezTo>
                  <a:cubicBezTo>
                    <a:pt x="0" y="214"/>
                    <a:pt x="9" y="235"/>
                    <a:pt x="27" y="253"/>
                  </a:cubicBezTo>
                  <a:cubicBezTo>
                    <a:pt x="44" y="270"/>
                    <a:pt x="64" y="279"/>
                    <a:pt x="89" y="279"/>
                  </a:cubicBezTo>
                  <a:lnTo>
                    <a:pt x="304" y="279"/>
                  </a:lnTo>
                  <a:cubicBezTo>
                    <a:pt x="325" y="279"/>
                    <a:pt x="343" y="271"/>
                    <a:pt x="358" y="256"/>
                  </a:cubicBezTo>
                  <a:cubicBezTo>
                    <a:pt x="373" y="241"/>
                    <a:pt x="380" y="224"/>
                    <a:pt x="380" y="203"/>
                  </a:cubicBezTo>
                  <a:cubicBezTo>
                    <a:pt x="382" y="185"/>
                    <a:pt x="377" y="169"/>
                    <a:pt x="365" y="155"/>
                  </a:cubicBez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25" name="Freeform 115"/>
            <p:cNvSpPr>
              <a:spLocks/>
            </p:cNvSpPr>
            <p:nvPr/>
          </p:nvSpPr>
          <p:spPr bwMode="auto">
            <a:xfrm>
              <a:off x="3971926" y="1970050"/>
              <a:ext cx="4248150" cy="511175"/>
            </a:xfrm>
            <a:custGeom>
              <a:avLst/>
              <a:gdLst>
                <a:gd name="T0" fmla="*/ 8321 w 8371"/>
                <a:gd name="T1" fmla="*/ 1006 h 1006"/>
                <a:gd name="T2" fmla="*/ 50 w 8371"/>
                <a:gd name="T3" fmla="*/ 1006 h 1006"/>
                <a:gd name="T4" fmla="*/ 0 w 8371"/>
                <a:gd name="T5" fmla="*/ 956 h 1006"/>
                <a:gd name="T6" fmla="*/ 0 w 8371"/>
                <a:gd name="T7" fmla="*/ 50 h 1006"/>
                <a:gd name="T8" fmla="*/ 50 w 8371"/>
                <a:gd name="T9" fmla="*/ 0 h 1006"/>
                <a:gd name="T10" fmla="*/ 8321 w 8371"/>
                <a:gd name="T11" fmla="*/ 0 h 1006"/>
                <a:gd name="T12" fmla="*/ 8371 w 8371"/>
                <a:gd name="T13" fmla="*/ 50 h 1006"/>
                <a:gd name="T14" fmla="*/ 8371 w 8371"/>
                <a:gd name="T15" fmla="*/ 956 h 1006"/>
                <a:gd name="T16" fmla="*/ 8321 w 8371"/>
                <a:gd name="T17" fmla="*/ 1006 h 10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71" h="1006">
                  <a:moveTo>
                    <a:pt x="8321" y="1006"/>
                  </a:moveTo>
                  <a:lnTo>
                    <a:pt x="50" y="1006"/>
                  </a:lnTo>
                  <a:cubicBezTo>
                    <a:pt x="22" y="1006"/>
                    <a:pt x="0" y="984"/>
                    <a:pt x="0" y="956"/>
                  </a:cubicBezTo>
                  <a:lnTo>
                    <a:pt x="0" y="50"/>
                  </a:lnTo>
                  <a:cubicBezTo>
                    <a:pt x="0" y="23"/>
                    <a:pt x="22" y="0"/>
                    <a:pt x="50" y="0"/>
                  </a:cubicBezTo>
                  <a:lnTo>
                    <a:pt x="8321" y="0"/>
                  </a:lnTo>
                  <a:cubicBezTo>
                    <a:pt x="8349" y="0"/>
                    <a:pt x="8371" y="23"/>
                    <a:pt x="8371" y="50"/>
                  </a:cubicBezTo>
                  <a:lnTo>
                    <a:pt x="8371" y="956"/>
                  </a:lnTo>
                  <a:cubicBezTo>
                    <a:pt x="8371" y="985"/>
                    <a:pt x="8350" y="1006"/>
                    <a:pt x="8321" y="100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26" name="Freeform 116"/>
            <p:cNvSpPr>
              <a:spLocks noEditPoints="1"/>
            </p:cNvSpPr>
            <p:nvPr/>
          </p:nvSpPr>
          <p:spPr bwMode="auto">
            <a:xfrm>
              <a:off x="3963989" y="1963700"/>
              <a:ext cx="4262438" cy="523875"/>
            </a:xfrm>
            <a:custGeom>
              <a:avLst/>
              <a:gdLst>
                <a:gd name="T0" fmla="*/ 8334 w 8397"/>
                <a:gd name="T1" fmla="*/ 1031 h 1031"/>
                <a:gd name="T2" fmla="*/ 63 w 8397"/>
                <a:gd name="T3" fmla="*/ 1031 h 1031"/>
                <a:gd name="T4" fmla="*/ 0 w 8397"/>
                <a:gd name="T5" fmla="*/ 968 h 1031"/>
                <a:gd name="T6" fmla="*/ 0 w 8397"/>
                <a:gd name="T7" fmla="*/ 62 h 1031"/>
                <a:gd name="T8" fmla="*/ 63 w 8397"/>
                <a:gd name="T9" fmla="*/ 0 h 1031"/>
                <a:gd name="T10" fmla="*/ 8334 w 8397"/>
                <a:gd name="T11" fmla="*/ 0 h 1031"/>
                <a:gd name="T12" fmla="*/ 8397 w 8397"/>
                <a:gd name="T13" fmla="*/ 62 h 1031"/>
                <a:gd name="T14" fmla="*/ 8397 w 8397"/>
                <a:gd name="T15" fmla="*/ 968 h 1031"/>
                <a:gd name="T16" fmla="*/ 8334 w 8397"/>
                <a:gd name="T17" fmla="*/ 1031 h 1031"/>
                <a:gd name="T18" fmla="*/ 63 w 8397"/>
                <a:gd name="T19" fmla="*/ 26 h 1031"/>
                <a:gd name="T20" fmla="*/ 25 w 8397"/>
                <a:gd name="T21" fmla="*/ 63 h 1031"/>
                <a:gd name="T22" fmla="*/ 25 w 8397"/>
                <a:gd name="T23" fmla="*/ 970 h 1031"/>
                <a:gd name="T24" fmla="*/ 63 w 8397"/>
                <a:gd name="T25" fmla="*/ 1007 h 1031"/>
                <a:gd name="T26" fmla="*/ 8334 w 8397"/>
                <a:gd name="T27" fmla="*/ 1007 h 1031"/>
                <a:gd name="T28" fmla="*/ 8372 w 8397"/>
                <a:gd name="T29" fmla="*/ 970 h 1031"/>
                <a:gd name="T30" fmla="*/ 8372 w 8397"/>
                <a:gd name="T31" fmla="*/ 63 h 1031"/>
                <a:gd name="T32" fmla="*/ 8334 w 8397"/>
                <a:gd name="T33" fmla="*/ 26 h 1031"/>
                <a:gd name="T34" fmla="*/ 63 w 8397"/>
                <a:gd name="T35" fmla="*/ 26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397" h="1031">
                  <a:moveTo>
                    <a:pt x="8334" y="1031"/>
                  </a:moveTo>
                  <a:lnTo>
                    <a:pt x="63" y="1031"/>
                  </a:lnTo>
                  <a:cubicBezTo>
                    <a:pt x="28" y="1031"/>
                    <a:pt x="0" y="1003"/>
                    <a:pt x="0" y="968"/>
                  </a:cubicBezTo>
                  <a:lnTo>
                    <a:pt x="0" y="62"/>
                  </a:lnTo>
                  <a:cubicBezTo>
                    <a:pt x="0" y="27"/>
                    <a:pt x="28" y="0"/>
                    <a:pt x="63" y="0"/>
                  </a:cubicBezTo>
                  <a:lnTo>
                    <a:pt x="8334" y="0"/>
                  </a:lnTo>
                  <a:cubicBezTo>
                    <a:pt x="8369" y="0"/>
                    <a:pt x="8397" y="27"/>
                    <a:pt x="8397" y="62"/>
                  </a:cubicBezTo>
                  <a:lnTo>
                    <a:pt x="8397" y="968"/>
                  </a:lnTo>
                  <a:cubicBezTo>
                    <a:pt x="8397" y="1003"/>
                    <a:pt x="8369" y="1031"/>
                    <a:pt x="8334" y="1031"/>
                  </a:cubicBezTo>
                  <a:close/>
                  <a:moveTo>
                    <a:pt x="63" y="26"/>
                  </a:moveTo>
                  <a:cubicBezTo>
                    <a:pt x="42" y="26"/>
                    <a:pt x="25" y="42"/>
                    <a:pt x="25" y="63"/>
                  </a:cubicBezTo>
                  <a:lnTo>
                    <a:pt x="25" y="970"/>
                  </a:lnTo>
                  <a:cubicBezTo>
                    <a:pt x="25" y="991"/>
                    <a:pt x="42" y="1007"/>
                    <a:pt x="63" y="1007"/>
                  </a:cubicBezTo>
                  <a:lnTo>
                    <a:pt x="8334" y="1007"/>
                  </a:lnTo>
                  <a:cubicBezTo>
                    <a:pt x="8355" y="1007"/>
                    <a:pt x="8372" y="991"/>
                    <a:pt x="8372" y="970"/>
                  </a:cubicBezTo>
                  <a:lnTo>
                    <a:pt x="8372" y="63"/>
                  </a:lnTo>
                  <a:cubicBezTo>
                    <a:pt x="8372" y="42"/>
                    <a:pt x="8355" y="26"/>
                    <a:pt x="8334" y="26"/>
                  </a:cubicBezTo>
                  <a:lnTo>
                    <a:pt x="63" y="26"/>
                  </a:ln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27" name="Freeform 117"/>
            <p:cNvSpPr>
              <a:spLocks/>
            </p:cNvSpPr>
            <p:nvPr/>
          </p:nvSpPr>
          <p:spPr bwMode="auto">
            <a:xfrm>
              <a:off x="4816476" y="2174837"/>
              <a:ext cx="71438" cy="98425"/>
            </a:xfrm>
            <a:custGeom>
              <a:avLst/>
              <a:gdLst>
                <a:gd name="T0" fmla="*/ 0 w 141"/>
                <a:gd name="T1" fmla="*/ 0 h 195"/>
                <a:gd name="T2" fmla="*/ 32 w 141"/>
                <a:gd name="T3" fmla="*/ 0 h 195"/>
                <a:gd name="T4" fmla="*/ 32 w 141"/>
                <a:gd name="T5" fmla="*/ 81 h 195"/>
                <a:gd name="T6" fmla="*/ 109 w 141"/>
                <a:gd name="T7" fmla="*/ 81 h 195"/>
                <a:gd name="T8" fmla="*/ 109 w 141"/>
                <a:gd name="T9" fmla="*/ 0 h 195"/>
                <a:gd name="T10" fmla="*/ 141 w 141"/>
                <a:gd name="T11" fmla="*/ 0 h 195"/>
                <a:gd name="T12" fmla="*/ 141 w 141"/>
                <a:gd name="T13" fmla="*/ 195 h 195"/>
                <a:gd name="T14" fmla="*/ 109 w 141"/>
                <a:gd name="T15" fmla="*/ 195 h 195"/>
                <a:gd name="T16" fmla="*/ 109 w 141"/>
                <a:gd name="T17" fmla="*/ 112 h 195"/>
                <a:gd name="T18" fmla="*/ 32 w 141"/>
                <a:gd name="T19" fmla="*/ 112 h 195"/>
                <a:gd name="T20" fmla="*/ 32 w 141"/>
                <a:gd name="T21" fmla="*/ 195 h 195"/>
                <a:gd name="T22" fmla="*/ 0 w 141"/>
                <a:gd name="T23" fmla="*/ 195 h 195"/>
                <a:gd name="T24" fmla="*/ 0 w 141"/>
                <a:gd name="T25" fmla="*/ 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1" h="195">
                  <a:moveTo>
                    <a:pt x="0" y="0"/>
                  </a:moveTo>
                  <a:lnTo>
                    <a:pt x="32" y="0"/>
                  </a:lnTo>
                  <a:lnTo>
                    <a:pt x="32" y="81"/>
                  </a:lnTo>
                  <a:lnTo>
                    <a:pt x="109" y="81"/>
                  </a:lnTo>
                  <a:lnTo>
                    <a:pt x="109" y="0"/>
                  </a:lnTo>
                  <a:lnTo>
                    <a:pt x="141" y="0"/>
                  </a:lnTo>
                  <a:lnTo>
                    <a:pt x="141" y="195"/>
                  </a:lnTo>
                  <a:lnTo>
                    <a:pt x="109" y="195"/>
                  </a:lnTo>
                  <a:lnTo>
                    <a:pt x="109" y="112"/>
                  </a:lnTo>
                  <a:lnTo>
                    <a:pt x="32" y="112"/>
                  </a:lnTo>
                  <a:lnTo>
                    <a:pt x="32" y="195"/>
                  </a:lnTo>
                  <a:lnTo>
                    <a:pt x="0" y="1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28" name="Freeform 118"/>
            <p:cNvSpPr>
              <a:spLocks noEditPoints="1"/>
            </p:cNvSpPr>
            <p:nvPr/>
          </p:nvSpPr>
          <p:spPr bwMode="auto">
            <a:xfrm>
              <a:off x="4903789" y="2197062"/>
              <a:ext cx="68263" cy="77788"/>
            </a:xfrm>
            <a:custGeom>
              <a:avLst/>
              <a:gdLst>
                <a:gd name="T0" fmla="*/ 0 w 135"/>
                <a:gd name="T1" fmla="*/ 77 h 152"/>
                <a:gd name="T2" fmla="*/ 0 w 135"/>
                <a:gd name="T3" fmla="*/ 75 h 152"/>
                <a:gd name="T4" fmla="*/ 68 w 135"/>
                <a:gd name="T5" fmla="*/ 0 h 152"/>
                <a:gd name="T6" fmla="*/ 135 w 135"/>
                <a:gd name="T7" fmla="*/ 75 h 152"/>
                <a:gd name="T8" fmla="*/ 135 w 135"/>
                <a:gd name="T9" fmla="*/ 77 h 152"/>
                <a:gd name="T10" fmla="*/ 68 w 135"/>
                <a:gd name="T11" fmla="*/ 152 h 152"/>
                <a:gd name="T12" fmla="*/ 0 w 135"/>
                <a:gd name="T13" fmla="*/ 77 h 152"/>
                <a:gd name="T14" fmla="*/ 105 w 135"/>
                <a:gd name="T15" fmla="*/ 77 h 152"/>
                <a:gd name="T16" fmla="*/ 105 w 135"/>
                <a:gd name="T17" fmla="*/ 76 h 152"/>
                <a:gd name="T18" fmla="*/ 69 w 135"/>
                <a:gd name="T19" fmla="*/ 29 h 152"/>
                <a:gd name="T20" fmla="*/ 33 w 135"/>
                <a:gd name="T21" fmla="*/ 76 h 152"/>
                <a:gd name="T22" fmla="*/ 33 w 135"/>
                <a:gd name="T23" fmla="*/ 77 h 152"/>
                <a:gd name="T24" fmla="*/ 69 w 135"/>
                <a:gd name="T25" fmla="*/ 126 h 152"/>
                <a:gd name="T26" fmla="*/ 105 w 135"/>
                <a:gd name="T27" fmla="*/ 77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5" h="152">
                  <a:moveTo>
                    <a:pt x="0" y="77"/>
                  </a:moveTo>
                  <a:lnTo>
                    <a:pt x="0" y="75"/>
                  </a:lnTo>
                  <a:cubicBezTo>
                    <a:pt x="0" y="31"/>
                    <a:pt x="29" y="0"/>
                    <a:pt x="68" y="0"/>
                  </a:cubicBezTo>
                  <a:cubicBezTo>
                    <a:pt x="107" y="0"/>
                    <a:pt x="135" y="31"/>
                    <a:pt x="135" y="75"/>
                  </a:cubicBezTo>
                  <a:lnTo>
                    <a:pt x="135" y="77"/>
                  </a:lnTo>
                  <a:cubicBezTo>
                    <a:pt x="135" y="121"/>
                    <a:pt x="107" y="152"/>
                    <a:pt x="68" y="152"/>
                  </a:cubicBezTo>
                  <a:cubicBezTo>
                    <a:pt x="29" y="152"/>
                    <a:pt x="0" y="121"/>
                    <a:pt x="0" y="77"/>
                  </a:cubicBezTo>
                  <a:close/>
                  <a:moveTo>
                    <a:pt x="105" y="77"/>
                  </a:moveTo>
                  <a:lnTo>
                    <a:pt x="105" y="76"/>
                  </a:lnTo>
                  <a:cubicBezTo>
                    <a:pt x="105" y="49"/>
                    <a:pt x="90" y="29"/>
                    <a:pt x="69" y="29"/>
                  </a:cubicBezTo>
                  <a:cubicBezTo>
                    <a:pt x="47" y="29"/>
                    <a:pt x="33" y="48"/>
                    <a:pt x="33" y="76"/>
                  </a:cubicBezTo>
                  <a:lnTo>
                    <a:pt x="33" y="77"/>
                  </a:lnTo>
                  <a:cubicBezTo>
                    <a:pt x="33" y="105"/>
                    <a:pt x="48" y="126"/>
                    <a:pt x="69" y="126"/>
                  </a:cubicBezTo>
                  <a:cubicBezTo>
                    <a:pt x="90" y="125"/>
                    <a:pt x="105" y="105"/>
                    <a:pt x="105" y="7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29" name="Freeform 119"/>
            <p:cNvSpPr>
              <a:spLocks/>
            </p:cNvSpPr>
            <p:nvPr/>
          </p:nvSpPr>
          <p:spPr bwMode="auto">
            <a:xfrm>
              <a:off x="4987926" y="2197062"/>
              <a:ext cx="38100" cy="76200"/>
            </a:xfrm>
            <a:custGeom>
              <a:avLst/>
              <a:gdLst>
                <a:gd name="T0" fmla="*/ 0 w 75"/>
                <a:gd name="T1" fmla="*/ 3 h 149"/>
                <a:gd name="T2" fmla="*/ 32 w 75"/>
                <a:gd name="T3" fmla="*/ 3 h 149"/>
                <a:gd name="T4" fmla="*/ 32 w 75"/>
                <a:gd name="T5" fmla="*/ 32 h 149"/>
                <a:gd name="T6" fmla="*/ 75 w 75"/>
                <a:gd name="T7" fmla="*/ 1 h 149"/>
                <a:gd name="T8" fmla="*/ 75 w 75"/>
                <a:gd name="T9" fmla="*/ 35 h 149"/>
                <a:gd name="T10" fmla="*/ 74 w 75"/>
                <a:gd name="T11" fmla="*/ 35 h 149"/>
                <a:gd name="T12" fmla="*/ 32 w 75"/>
                <a:gd name="T13" fmla="*/ 85 h 149"/>
                <a:gd name="T14" fmla="*/ 32 w 75"/>
                <a:gd name="T15" fmla="*/ 149 h 149"/>
                <a:gd name="T16" fmla="*/ 0 w 75"/>
                <a:gd name="T17" fmla="*/ 149 h 149"/>
                <a:gd name="T18" fmla="*/ 0 w 75"/>
                <a:gd name="T19" fmla="*/ 3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5" h="149">
                  <a:moveTo>
                    <a:pt x="0" y="3"/>
                  </a:moveTo>
                  <a:lnTo>
                    <a:pt x="32" y="3"/>
                  </a:lnTo>
                  <a:lnTo>
                    <a:pt x="32" y="32"/>
                  </a:lnTo>
                  <a:cubicBezTo>
                    <a:pt x="39" y="13"/>
                    <a:pt x="54" y="0"/>
                    <a:pt x="75" y="1"/>
                  </a:cubicBezTo>
                  <a:lnTo>
                    <a:pt x="75" y="35"/>
                  </a:lnTo>
                  <a:lnTo>
                    <a:pt x="74" y="35"/>
                  </a:lnTo>
                  <a:cubicBezTo>
                    <a:pt x="49" y="35"/>
                    <a:pt x="32" y="51"/>
                    <a:pt x="32" y="85"/>
                  </a:cubicBezTo>
                  <a:lnTo>
                    <a:pt x="32" y="149"/>
                  </a:lnTo>
                  <a:lnTo>
                    <a:pt x="0" y="149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30" name="Freeform 120"/>
            <p:cNvSpPr>
              <a:spLocks noEditPoints="1"/>
            </p:cNvSpPr>
            <p:nvPr/>
          </p:nvSpPr>
          <p:spPr bwMode="auto">
            <a:xfrm>
              <a:off x="5038726" y="2171662"/>
              <a:ext cx="17463" cy="101600"/>
            </a:xfrm>
            <a:custGeom>
              <a:avLst/>
              <a:gdLst>
                <a:gd name="T0" fmla="*/ 0 w 34"/>
                <a:gd name="T1" fmla="*/ 0 h 200"/>
                <a:gd name="T2" fmla="*/ 34 w 34"/>
                <a:gd name="T3" fmla="*/ 0 h 200"/>
                <a:gd name="T4" fmla="*/ 34 w 34"/>
                <a:gd name="T5" fmla="*/ 31 h 200"/>
                <a:gd name="T6" fmla="*/ 0 w 34"/>
                <a:gd name="T7" fmla="*/ 31 h 200"/>
                <a:gd name="T8" fmla="*/ 0 w 34"/>
                <a:gd name="T9" fmla="*/ 0 h 200"/>
                <a:gd name="T10" fmla="*/ 2 w 34"/>
                <a:gd name="T11" fmla="*/ 52 h 200"/>
                <a:gd name="T12" fmla="*/ 33 w 34"/>
                <a:gd name="T13" fmla="*/ 52 h 200"/>
                <a:gd name="T14" fmla="*/ 33 w 34"/>
                <a:gd name="T15" fmla="*/ 200 h 200"/>
                <a:gd name="T16" fmla="*/ 2 w 34"/>
                <a:gd name="T17" fmla="*/ 200 h 200"/>
                <a:gd name="T18" fmla="*/ 2 w 34"/>
                <a:gd name="T19" fmla="*/ 52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200">
                  <a:moveTo>
                    <a:pt x="0" y="0"/>
                  </a:moveTo>
                  <a:lnTo>
                    <a:pt x="34" y="0"/>
                  </a:lnTo>
                  <a:lnTo>
                    <a:pt x="34" y="31"/>
                  </a:lnTo>
                  <a:lnTo>
                    <a:pt x="0" y="31"/>
                  </a:lnTo>
                  <a:lnTo>
                    <a:pt x="0" y="0"/>
                  </a:lnTo>
                  <a:close/>
                  <a:moveTo>
                    <a:pt x="2" y="52"/>
                  </a:moveTo>
                  <a:lnTo>
                    <a:pt x="33" y="52"/>
                  </a:lnTo>
                  <a:lnTo>
                    <a:pt x="33" y="200"/>
                  </a:lnTo>
                  <a:lnTo>
                    <a:pt x="2" y="200"/>
                  </a:lnTo>
                  <a:lnTo>
                    <a:pt x="2" y="5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31" name="Freeform 121"/>
            <p:cNvSpPr>
              <a:spLocks/>
            </p:cNvSpPr>
            <p:nvPr/>
          </p:nvSpPr>
          <p:spPr bwMode="auto">
            <a:xfrm>
              <a:off x="5070476" y="2198650"/>
              <a:ext cx="55563" cy="74613"/>
            </a:xfrm>
            <a:custGeom>
              <a:avLst/>
              <a:gdLst>
                <a:gd name="T0" fmla="*/ 0 w 35"/>
                <a:gd name="T1" fmla="*/ 40 h 47"/>
                <a:gd name="T2" fmla="*/ 23 w 35"/>
                <a:gd name="T3" fmla="*/ 8 h 47"/>
                <a:gd name="T4" fmla="*/ 1 w 35"/>
                <a:gd name="T5" fmla="*/ 8 h 47"/>
                <a:gd name="T6" fmla="*/ 1 w 35"/>
                <a:gd name="T7" fmla="*/ 0 h 47"/>
                <a:gd name="T8" fmla="*/ 35 w 35"/>
                <a:gd name="T9" fmla="*/ 0 h 47"/>
                <a:gd name="T10" fmla="*/ 35 w 35"/>
                <a:gd name="T11" fmla="*/ 7 h 47"/>
                <a:gd name="T12" fmla="*/ 13 w 35"/>
                <a:gd name="T13" fmla="*/ 38 h 47"/>
                <a:gd name="T14" fmla="*/ 35 w 35"/>
                <a:gd name="T15" fmla="*/ 38 h 47"/>
                <a:gd name="T16" fmla="*/ 35 w 35"/>
                <a:gd name="T17" fmla="*/ 47 h 47"/>
                <a:gd name="T18" fmla="*/ 0 w 35"/>
                <a:gd name="T19" fmla="*/ 47 h 47"/>
                <a:gd name="T20" fmla="*/ 0 w 35"/>
                <a:gd name="T21" fmla="*/ 4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5" h="47">
                  <a:moveTo>
                    <a:pt x="0" y="40"/>
                  </a:moveTo>
                  <a:lnTo>
                    <a:pt x="23" y="8"/>
                  </a:lnTo>
                  <a:lnTo>
                    <a:pt x="1" y="8"/>
                  </a:lnTo>
                  <a:lnTo>
                    <a:pt x="1" y="0"/>
                  </a:lnTo>
                  <a:lnTo>
                    <a:pt x="35" y="0"/>
                  </a:lnTo>
                  <a:lnTo>
                    <a:pt x="35" y="7"/>
                  </a:lnTo>
                  <a:lnTo>
                    <a:pt x="13" y="38"/>
                  </a:lnTo>
                  <a:lnTo>
                    <a:pt x="35" y="38"/>
                  </a:lnTo>
                  <a:lnTo>
                    <a:pt x="35" y="47"/>
                  </a:lnTo>
                  <a:lnTo>
                    <a:pt x="0" y="47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32" name="Freeform 122"/>
            <p:cNvSpPr>
              <a:spLocks noEditPoints="1"/>
            </p:cNvSpPr>
            <p:nvPr/>
          </p:nvSpPr>
          <p:spPr bwMode="auto">
            <a:xfrm>
              <a:off x="5135564" y="2197062"/>
              <a:ext cx="68263" cy="77788"/>
            </a:xfrm>
            <a:custGeom>
              <a:avLst/>
              <a:gdLst>
                <a:gd name="T0" fmla="*/ 0 w 135"/>
                <a:gd name="T1" fmla="*/ 77 h 152"/>
                <a:gd name="T2" fmla="*/ 0 w 135"/>
                <a:gd name="T3" fmla="*/ 75 h 152"/>
                <a:gd name="T4" fmla="*/ 67 w 135"/>
                <a:gd name="T5" fmla="*/ 0 h 152"/>
                <a:gd name="T6" fmla="*/ 135 w 135"/>
                <a:gd name="T7" fmla="*/ 75 h 152"/>
                <a:gd name="T8" fmla="*/ 135 w 135"/>
                <a:gd name="T9" fmla="*/ 77 h 152"/>
                <a:gd name="T10" fmla="*/ 67 w 135"/>
                <a:gd name="T11" fmla="*/ 152 h 152"/>
                <a:gd name="T12" fmla="*/ 0 w 135"/>
                <a:gd name="T13" fmla="*/ 77 h 152"/>
                <a:gd name="T14" fmla="*/ 105 w 135"/>
                <a:gd name="T15" fmla="*/ 77 h 152"/>
                <a:gd name="T16" fmla="*/ 105 w 135"/>
                <a:gd name="T17" fmla="*/ 76 h 152"/>
                <a:gd name="T18" fmla="*/ 68 w 135"/>
                <a:gd name="T19" fmla="*/ 29 h 152"/>
                <a:gd name="T20" fmla="*/ 32 w 135"/>
                <a:gd name="T21" fmla="*/ 76 h 152"/>
                <a:gd name="T22" fmla="*/ 32 w 135"/>
                <a:gd name="T23" fmla="*/ 77 h 152"/>
                <a:gd name="T24" fmla="*/ 68 w 135"/>
                <a:gd name="T25" fmla="*/ 126 h 152"/>
                <a:gd name="T26" fmla="*/ 105 w 135"/>
                <a:gd name="T27" fmla="*/ 77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5" h="152">
                  <a:moveTo>
                    <a:pt x="0" y="77"/>
                  </a:moveTo>
                  <a:lnTo>
                    <a:pt x="0" y="75"/>
                  </a:lnTo>
                  <a:cubicBezTo>
                    <a:pt x="0" y="31"/>
                    <a:pt x="28" y="0"/>
                    <a:pt x="67" y="0"/>
                  </a:cubicBezTo>
                  <a:cubicBezTo>
                    <a:pt x="106" y="0"/>
                    <a:pt x="135" y="31"/>
                    <a:pt x="135" y="75"/>
                  </a:cubicBezTo>
                  <a:lnTo>
                    <a:pt x="135" y="77"/>
                  </a:lnTo>
                  <a:cubicBezTo>
                    <a:pt x="135" y="121"/>
                    <a:pt x="106" y="152"/>
                    <a:pt x="67" y="152"/>
                  </a:cubicBezTo>
                  <a:cubicBezTo>
                    <a:pt x="28" y="152"/>
                    <a:pt x="0" y="121"/>
                    <a:pt x="0" y="77"/>
                  </a:cubicBezTo>
                  <a:close/>
                  <a:moveTo>
                    <a:pt x="105" y="77"/>
                  </a:moveTo>
                  <a:lnTo>
                    <a:pt x="105" y="76"/>
                  </a:lnTo>
                  <a:cubicBezTo>
                    <a:pt x="105" y="49"/>
                    <a:pt x="90" y="29"/>
                    <a:pt x="68" y="29"/>
                  </a:cubicBezTo>
                  <a:cubicBezTo>
                    <a:pt x="46" y="29"/>
                    <a:pt x="32" y="48"/>
                    <a:pt x="32" y="76"/>
                  </a:cubicBezTo>
                  <a:lnTo>
                    <a:pt x="32" y="77"/>
                  </a:lnTo>
                  <a:cubicBezTo>
                    <a:pt x="32" y="105"/>
                    <a:pt x="47" y="126"/>
                    <a:pt x="68" y="126"/>
                  </a:cubicBezTo>
                  <a:cubicBezTo>
                    <a:pt x="90" y="125"/>
                    <a:pt x="105" y="105"/>
                    <a:pt x="105" y="7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33" name="Freeform 123"/>
            <p:cNvSpPr>
              <a:spLocks/>
            </p:cNvSpPr>
            <p:nvPr/>
          </p:nvSpPr>
          <p:spPr bwMode="auto">
            <a:xfrm>
              <a:off x="5219701" y="2197062"/>
              <a:ext cx="58738" cy="76200"/>
            </a:xfrm>
            <a:custGeom>
              <a:avLst/>
              <a:gdLst>
                <a:gd name="T0" fmla="*/ 0 w 116"/>
                <a:gd name="T1" fmla="*/ 4 h 150"/>
                <a:gd name="T2" fmla="*/ 31 w 116"/>
                <a:gd name="T3" fmla="*/ 4 h 150"/>
                <a:gd name="T4" fmla="*/ 31 w 116"/>
                <a:gd name="T5" fmla="*/ 25 h 150"/>
                <a:gd name="T6" fmla="*/ 71 w 116"/>
                <a:gd name="T7" fmla="*/ 0 h 150"/>
                <a:gd name="T8" fmla="*/ 116 w 116"/>
                <a:gd name="T9" fmla="*/ 52 h 150"/>
                <a:gd name="T10" fmla="*/ 116 w 116"/>
                <a:gd name="T11" fmla="*/ 150 h 150"/>
                <a:gd name="T12" fmla="*/ 85 w 116"/>
                <a:gd name="T13" fmla="*/ 150 h 150"/>
                <a:gd name="T14" fmla="*/ 85 w 116"/>
                <a:gd name="T15" fmla="*/ 61 h 150"/>
                <a:gd name="T16" fmla="*/ 58 w 116"/>
                <a:gd name="T17" fmla="*/ 28 h 150"/>
                <a:gd name="T18" fmla="*/ 31 w 116"/>
                <a:gd name="T19" fmla="*/ 61 h 150"/>
                <a:gd name="T20" fmla="*/ 31 w 116"/>
                <a:gd name="T21" fmla="*/ 149 h 150"/>
                <a:gd name="T22" fmla="*/ 0 w 116"/>
                <a:gd name="T23" fmla="*/ 149 h 150"/>
                <a:gd name="T24" fmla="*/ 0 w 116"/>
                <a:gd name="T25" fmla="*/ 4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50">
                  <a:moveTo>
                    <a:pt x="0" y="4"/>
                  </a:moveTo>
                  <a:lnTo>
                    <a:pt x="31" y="4"/>
                  </a:lnTo>
                  <a:lnTo>
                    <a:pt x="31" y="25"/>
                  </a:lnTo>
                  <a:cubicBezTo>
                    <a:pt x="40" y="13"/>
                    <a:pt x="51" y="0"/>
                    <a:pt x="71" y="0"/>
                  </a:cubicBezTo>
                  <a:cubicBezTo>
                    <a:pt x="100" y="0"/>
                    <a:pt x="116" y="20"/>
                    <a:pt x="116" y="52"/>
                  </a:cubicBezTo>
                  <a:lnTo>
                    <a:pt x="116" y="150"/>
                  </a:lnTo>
                  <a:lnTo>
                    <a:pt x="85" y="150"/>
                  </a:lnTo>
                  <a:lnTo>
                    <a:pt x="85" y="61"/>
                  </a:lnTo>
                  <a:cubicBezTo>
                    <a:pt x="85" y="41"/>
                    <a:pt x="75" y="28"/>
                    <a:pt x="58" y="28"/>
                  </a:cubicBezTo>
                  <a:cubicBezTo>
                    <a:pt x="42" y="28"/>
                    <a:pt x="31" y="41"/>
                    <a:pt x="31" y="61"/>
                  </a:cubicBezTo>
                  <a:lnTo>
                    <a:pt x="31" y="149"/>
                  </a:lnTo>
                  <a:lnTo>
                    <a:pt x="0" y="149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34" name="Freeform 124"/>
            <p:cNvSpPr>
              <a:spLocks/>
            </p:cNvSpPr>
            <p:nvPr/>
          </p:nvSpPr>
          <p:spPr bwMode="auto">
            <a:xfrm>
              <a:off x="6988176" y="2176425"/>
              <a:ext cx="61913" cy="98425"/>
            </a:xfrm>
            <a:custGeom>
              <a:avLst/>
              <a:gdLst>
                <a:gd name="T0" fmla="*/ 0 w 39"/>
                <a:gd name="T1" fmla="*/ 0 h 62"/>
                <a:gd name="T2" fmla="*/ 38 w 39"/>
                <a:gd name="T3" fmla="*/ 0 h 62"/>
                <a:gd name="T4" fmla="*/ 38 w 39"/>
                <a:gd name="T5" fmla="*/ 6 h 62"/>
                <a:gd name="T6" fmla="*/ 7 w 39"/>
                <a:gd name="T7" fmla="*/ 6 h 62"/>
                <a:gd name="T8" fmla="*/ 7 w 39"/>
                <a:gd name="T9" fmla="*/ 28 h 62"/>
                <a:gd name="T10" fmla="*/ 35 w 39"/>
                <a:gd name="T11" fmla="*/ 28 h 62"/>
                <a:gd name="T12" fmla="*/ 35 w 39"/>
                <a:gd name="T13" fmla="*/ 34 h 62"/>
                <a:gd name="T14" fmla="*/ 7 w 39"/>
                <a:gd name="T15" fmla="*/ 34 h 62"/>
                <a:gd name="T16" fmla="*/ 7 w 39"/>
                <a:gd name="T17" fmla="*/ 56 h 62"/>
                <a:gd name="T18" fmla="*/ 39 w 39"/>
                <a:gd name="T19" fmla="*/ 56 h 62"/>
                <a:gd name="T20" fmla="*/ 39 w 39"/>
                <a:gd name="T21" fmla="*/ 62 h 62"/>
                <a:gd name="T22" fmla="*/ 0 w 39"/>
                <a:gd name="T23" fmla="*/ 62 h 62"/>
                <a:gd name="T24" fmla="*/ 0 w 39"/>
                <a:gd name="T25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" h="62">
                  <a:moveTo>
                    <a:pt x="0" y="0"/>
                  </a:moveTo>
                  <a:lnTo>
                    <a:pt x="38" y="0"/>
                  </a:lnTo>
                  <a:lnTo>
                    <a:pt x="38" y="6"/>
                  </a:lnTo>
                  <a:lnTo>
                    <a:pt x="7" y="6"/>
                  </a:lnTo>
                  <a:lnTo>
                    <a:pt x="7" y="28"/>
                  </a:lnTo>
                  <a:lnTo>
                    <a:pt x="35" y="28"/>
                  </a:lnTo>
                  <a:lnTo>
                    <a:pt x="35" y="34"/>
                  </a:lnTo>
                  <a:lnTo>
                    <a:pt x="7" y="34"/>
                  </a:lnTo>
                  <a:lnTo>
                    <a:pt x="7" y="56"/>
                  </a:lnTo>
                  <a:lnTo>
                    <a:pt x="39" y="56"/>
                  </a:lnTo>
                  <a:lnTo>
                    <a:pt x="39" y="62"/>
                  </a:lnTo>
                  <a:lnTo>
                    <a:pt x="0" y="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35" name="Freeform 125"/>
            <p:cNvSpPr>
              <a:spLocks/>
            </p:cNvSpPr>
            <p:nvPr/>
          </p:nvSpPr>
          <p:spPr bwMode="auto">
            <a:xfrm>
              <a:off x="7064376" y="2174837"/>
              <a:ext cx="73025" cy="103188"/>
            </a:xfrm>
            <a:custGeom>
              <a:avLst/>
              <a:gdLst>
                <a:gd name="T0" fmla="*/ 0 w 145"/>
                <a:gd name="T1" fmla="*/ 101 h 201"/>
                <a:gd name="T2" fmla="*/ 0 w 145"/>
                <a:gd name="T3" fmla="*/ 100 h 201"/>
                <a:gd name="T4" fmla="*/ 85 w 145"/>
                <a:gd name="T5" fmla="*/ 0 h 201"/>
                <a:gd name="T6" fmla="*/ 144 w 145"/>
                <a:gd name="T7" fmla="*/ 24 h 201"/>
                <a:gd name="T8" fmla="*/ 132 w 145"/>
                <a:gd name="T9" fmla="*/ 40 h 201"/>
                <a:gd name="T10" fmla="*/ 85 w 145"/>
                <a:gd name="T11" fmla="*/ 20 h 201"/>
                <a:gd name="T12" fmla="*/ 22 w 145"/>
                <a:gd name="T13" fmla="*/ 100 h 201"/>
                <a:gd name="T14" fmla="*/ 22 w 145"/>
                <a:gd name="T15" fmla="*/ 101 h 201"/>
                <a:gd name="T16" fmla="*/ 85 w 145"/>
                <a:gd name="T17" fmla="*/ 181 h 201"/>
                <a:gd name="T18" fmla="*/ 133 w 145"/>
                <a:gd name="T19" fmla="*/ 160 h 201"/>
                <a:gd name="T20" fmla="*/ 145 w 145"/>
                <a:gd name="T21" fmla="*/ 175 h 201"/>
                <a:gd name="T22" fmla="*/ 84 w 145"/>
                <a:gd name="T23" fmla="*/ 201 h 201"/>
                <a:gd name="T24" fmla="*/ 0 w 145"/>
                <a:gd name="T25" fmla="*/ 1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5" h="201">
                  <a:moveTo>
                    <a:pt x="0" y="101"/>
                  </a:moveTo>
                  <a:lnTo>
                    <a:pt x="0" y="100"/>
                  </a:lnTo>
                  <a:cubicBezTo>
                    <a:pt x="0" y="41"/>
                    <a:pt x="37" y="0"/>
                    <a:pt x="85" y="0"/>
                  </a:cubicBezTo>
                  <a:cubicBezTo>
                    <a:pt x="112" y="0"/>
                    <a:pt x="129" y="10"/>
                    <a:pt x="144" y="24"/>
                  </a:cubicBezTo>
                  <a:lnTo>
                    <a:pt x="132" y="40"/>
                  </a:lnTo>
                  <a:cubicBezTo>
                    <a:pt x="119" y="29"/>
                    <a:pt x="104" y="20"/>
                    <a:pt x="85" y="20"/>
                  </a:cubicBezTo>
                  <a:cubicBezTo>
                    <a:pt x="49" y="20"/>
                    <a:pt x="22" y="53"/>
                    <a:pt x="22" y="100"/>
                  </a:cubicBezTo>
                  <a:lnTo>
                    <a:pt x="22" y="101"/>
                  </a:lnTo>
                  <a:cubicBezTo>
                    <a:pt x="22" y="149"/>
                    <a:pt x="49" y="181"/>
                    <a:pt x="85" y="181"/>
                  </a:cubicBezTo>
                  <a:cubicBezTo>
                    <a:pt x="105" y="181"/>
                    <a:pt x="119" y="173"/>
                    <a:pt x="133" y="160"/>
                  </a:cubicBezTo>
                  <a:lnTo>
                    <a:pt x="145" y="175"/>
                  </a:lnTo>
                  <a:cubicBezTo>
                    <a:pt x="129" y="191"/>
                    <a:pt x="110" y="201"/>
                    <a:pt x="84" y="201"/>
                  </a:cubicBezTo>
                  <a:cubicBezTo>
                    <a:pt x="36" y="200"/>
                    <a:pt x="0" y="160"/>
                    <a:pt x="0" y="10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36" name="Freeform 126"/>
            <p:cNvSpPr>
              <a:spLocks/>
            </p:cNvSpPr>
            <p:nvPr/>
          </p:nvSpPr>
          <p:spPr bwMode="auto">
            <a:xfrm>
              <a:off x="7148514" y="2174837"/>
              <a:ext cx="60325" cy="100013"/>
            </a:xfrm>
            <a:custGeom>
              <a:avLst/>
              <a:gdLst>
                <a:gd name="T0" fmla="*/ 0 w 117"/>
                <a:gd name="T1" fmla="*/ 182 h 198"/>
                <a:gd name="T2" fmla="*/ 62 w 117"/>
                <a:gd name="T3" fmla="*/ 112 h 198"/>
                <a:gd name="T4" fmla="*/ 95 w 117"/>
                <a:gd name="T5" fmla="*/ 55 h 198"/>
                <a:gd name="T6" fmla="*/ 60 w 117"/>
                <a:gd name="T7" fmla="*/ 20 h 198"/>
                <a:gd name="T8" fmla="*/ 16 w 117"/>
                <a:gd name="T9" fmla="*/ 47 h 198"/>
                <a:gd name="T10" fmla="*/ 1 w 117"/>
                <a:gd name="T11" fmla="*/ 35 h 198"/>
                <a:gd name="T12" fmla="*/ 61 w 117"/>
                <a:gd name="T13" fmla="*/ 0 h 198"/>
                <a:gd name="T14" fmla="*/ 116 w 117"/>
                <a:gd name="T15" fmla="*/ 52 h 198"/>
                <a:gd name="T16" fmla="*/ 116 w 117"/>
                <a:gd name="T17" fmla="*/ 53 h 198"/>
                <a:gd name="T18" fmla="*/ 77 w 117"/>
                <a:gd name="T19" fmla="*/ 123 h 198"/>
                <a:gd name="T20" fmla="*/ 29 w 117"/>
                <a:gd name="T21" fmla="*/ 178 h 198"/>
                <a:gd name="T22" fmla="*/ 117 w 117"/>
                <a:gd name="T23" fmla="*/ 178 h 198"/>
                <a:gd name="T24" fmla="*/ 117 w 117"/>
                <a:gd name="T25" fmla="*/ 198 h 198"/>
                <a:gd name="T26" fmla="*/ 0 w 117"/>
                <a:gd name="T27" fmla="*/ 198 h 198"/>
                <a:gd name="T28" fmla="*/ 0 w 117"/>
                <a:gd name="T29" fmla="*/ 182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7" h="198">
                  <a:moveTo>
                    <a:pt x="0" y="182"/>
                  </a:moveTo>
                  <a:lnTo>
                    <a:pt x="62" y="112"/>
                  </a:lnTo>
                  <a:cubicBezTo>
                    <a:pt x="86" y="87"/>
                    <a:pt x="95" y="74"/>
                    <a:pt x="95" y="55"/>
                  </a:cubicBezTo>
                  <a:cubicBezTo>
                    <a:pt x="95" y="34"/>
                    <a:pt x="80" y="20"/>
                    <a:pt x="60" y="20"/>
                  </a:cubicBezTo>
                  <a:cubicBezTo>
                    <a:pt x="42" y="20"/>
                    <a:pt x="30" y="30"/>
                    <a:pt x="16" y="47"/>
                  </a:cubicBezTo>
                  <a:lnTo>
                    <a:pt x="1" y="35"/>
                  </a:lnTo>
                  <a:cubicBezTo>
                    <a:pt x="16" y="14"/>
                    <a:pt x="33" y="0"/>
                    <a:pt x="61" y="0"/>
                  </a:cubicBezTo>
                  <a:cubicBezTo>
                    <a:pt x="92" y="0"/>
                    <a:pt x="116" y="21"/>
                    <a:pt x="116" y="52"/>
                  </a:cubicBezTo>
                  <a:lnTo>
                    <a:pt x="116" y="53"/>
                  </a:lnTo>
                  <a:cubicBezTo>
                    <a:pt x="116" y="78"/>
                    <a:pt x="104" y="95"/>
                    <a:pt x="77" y="123"/>
                  </a:cubicBezTo>
                  <a:lnTo>
                    <a:pt x="29" y="178"/>
                  </a:lnTo>
                  <a:lnTo>
                    <a:pt x="117" y="178"/>
                  </a:lnTo>
                  <a:lnTo>
                    <a:pt x="117" y="198"/>
                  </a:lnTo>
                  <a:lnTo>
                    <a:pt x="0" y="198"/>
                  </a:lnTo>
                  <a:lnTo>
                    <a:pt x="0" y="1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37" name="Freeform 127"/>
            <p:cNvSpPr>
              <a:spLocks noEditPoints="1"/>
            </p:cNvSpPr>
            <p:nvPr/>
          </p:nvSpPr>
          <p:spPr bwMode="auto">
            <a:xfrm>
              <a:off x="7219951" y="2176425"/>
              <a:ext cx="85725" cy="98425"/>
            </a:xfrm>
            <a:custGeom>
              <a:avLst/>
              <a:gdLst>
                <a:gd name="T0" fmla="*/ 75 w 168"/>
                <a:gd name="T1" fmla="*/ 0 h 195"/>
                <a:gd name="T2" fmla="*/ 95 w 168"/>
                <a:gd name="T3" fmla="*/ 0 h 195"/>
                <a:gd name="T4" fmla="*/ 168 w 168"/>
                <a:gd name="T5" fmla="*/ 195 h 195"/>
                <a:gd name="T6" fmla="*/ 146 w 168"/>
                <a:gd name="T7" fmla="*/ 195 h 195"/>
                <a:gd name="T8" fmla="*/ 127 w 168"/>
                <a:gd name="T9" fmla="*/ 144 h 195"/>
                <a:gd name="T10" fmla="*/ 40 w 168"/>
                <a:gd name="T11" fmla="*/ 144 h 195"/>
                <a:gd name="T12" fmla="*/ 21 w 168"/>
                <a:gd name="T13" fmla="*/ 195 h 195"/>
                <a:gd name="T14" fmla="*/ 0 w 168"/>
                <a:gd name="T15" fmla="*/ 195 h 195"/>
                <a:gd name="T16" fmla="*/ 75 w 168"/>
                <a:gd name="T17" fmla="*/ 0 h 195"/>
                <a:gd name="T18" fmla="*/ 122 w 168"/>
                <a:gd name="T19" fmla="*/ 127 h 195"/>
                <a:gd name="T20" fmla="*/ 86 w 168"/>
                <a:gd name="T21" fmla="*/ 28 h 195"/>
                <a:gd name="T22" fmla="*/ 49 w 168"/>
                <a:gd name="T23" fmla="*/ 127 h 195"/>
                <a:gd name="T24" fmla="*/ 122 w 168"/>
                <a:gd name="T25" fmla="*/ 127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8" h="195">
                  <a:moveTo>
                    <a:pt x="75" y="0"/>
                  </a:moveTo>
                  <a:lnTo>
                    <a:pt x="95" y="0"/>
                  </a:lnTo>
                  <a:lnTo>
                    <a:pt x="168" y="195"/>
                  </a:lnTo>
                  <a:lnTo>
                    <a:pt x="146" y="195"/>
                  </a:lnTo>
                  <a:lnTo>
                    <a:pt x="127" y="144"/>
                  </a:lnTo>
                  <a:lnTo>
                    <a:pt x="40" y="144"/>
                  </a:lnTo>
                  <a:lnTo>
                    <a:pt x="21" y="195"/>
                  </a:lnTo>
                  <a:lnTo>
                    <a:pt x="0" y="195"/>
                  </a:lnTo>
                  <a:lnTo>
                    <a:pt x="75" y="0"/>
                  </a:lnTo>
                  <a:close/>
                  <a:moveTo>
                    <a:pt x="122" y="127"/>
                  </a:moveTo>
                  <a:lnTo>
                    <a:pt x="86" y="28"/>
                  </a:lnTo>
                  <a:lnTo>
                    <a:pt x="49" y="127"/>
                  </a:lnTo>
                  <a:lnTo>
                    <a:pt x="122" y="12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38" name="Freeform 128"/>
            <p:cNvSpPr>
              <a:spLocks noEditPoints="1"/>
            </p:cNvSpPr>
            <p:nvPr/>
          </p:nvSpPr>
          <p:spPr bwMode="auto">
            <a:xfrm>
              <a:off x="7323139" y="2176425"/>
              <a:ext cx="63500" cy="98425"/>
            </a:xfrm>
            <a:custGeom>
              <a:avLst/>
              <a:gdLst>
                <a:gd name="T0" fmla="*/ 0 w 128"/>
                <a:gd name="T1" fmla="*/ 0 h 193"/>
                <a:gd name="T2" fmla="*/ 59 w 128"/>
                <a:gd name="T3" fmla="*/ 0 h 193"/>
                <a:gd name="T4" fmla="*/ 128 w 128"/>
                <a:gd name="T5" fmla="*/ 61 h 193"/>
                <a:gd name="T6" fmla="*/ 128 w 128"/>
                <a:gd name="T7" fmla="*/ 61 h 193"/>
                <a:gd name="T8" fmla="*/ 57 w 128"/>
                <a:gd name="T9" fmla="*/ 125 h 193"/>
                <a:gd name="T10" fmla="*/ 22 w 128"/>
                <a:gd name="T11" fmla="*/ 125 h 193"/>
                <a:gd name="T12" fmla="*/ 22 w 128"/>
                <a:gd name="T13" fmla="*/ 193 h 193"/>
                <a:gd name="T14" fmla="*/ 0 w 128"/>
                <a:gd name="T15" fmla="*/ 193 h 193"/>
                <a:gd name="T16" fmla="*/ 0 w 128"/>
                <a:gd name="T17" fmla="*/ 0 h 193"/>
                <a:gd name="T18" fmla="*/ 57 w 128"/>
                <a:gd name="T19" fmla="*/ 107 h 193"/>
                <a:gd name="T20" fmla="*/ 105 w 128"/>
                <a:gd name="T21" fmla="*/ 63 h 193"/>
                <a:gd name="T22" fmla="*/ 105 w 128"/>
                <a:gd name="T23" fmla="*/ 63 h 193"/>
                <a:gd name="T24" fmla="*/ 57 w 128"/>
                <a:gd name="T25" fmla="*/ 20 h 193"/>
                <a:gd name="T26" fmla="*/ 20 w 128"/>
                <a:gd name="T27" fmla="*/ 20 h 193"/>
                <a:gd name="T28" fmla="*/ 20 w 128"/>
                <a:gd name="T29" fmla="*/ 107 h 193"/>
                <a:gd name="T30" fmla="*/ 57 w 128"/>
                <a:gd name="T31" fmla="*/ 107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8" h="193">
                  <a:moveTo>
                    <a:pt x="0" y="0"/>
                  </a:moveTo>
                  <a:lnTo>
                    <a:pt x="59" y="0"/>
                  </a:lnTo>
                  <a:cubicBezTo>
                    <a:pt x="100" y="0"/>
                    <a:pt x="128" y="23"/>
                    <a:pt x="128" y="61"/>
                  </a:cubicBezTo>
                  <a:lnTo>
                    <a:pt x="128" y="61"/>
                  </a:lnTo>
                  <a:cubicBezTo>
                    <a:pt x="128" y="102"/>
                    <a:pt x="97" y="125"/>
                    <a:pt x="57" y="125"/>
                  </a:cubicBezTo>
                  <a:lnTo>
                    <a:pt x="22" y="125"/>
                  </a:lnTo>
                  <a:lnTo>
                    <a:pt x="22" y="193"/>
                  </a:lnTo>
                  <a:lnTo>
                    <a:pt x="0" y="193"/>
                  </a:lnTo>
                  <a:lnTo>
                    <a:pt x="0" y="0"/>
                  </a:lnTo>
                  <a:close/>
                  <a:moveTo>
                    <a:pt x="57" y="107"/>
                  </a:moveTo>
                  <a:cubicBezTo>
                    <a:pt x="87" y="107"/>
                    <a:pt x="105" y="90"/>
                    <a:pt x="105" y="63"/>
                  </a:cubicBezTo>
                  <a:lnTo>
                    <a:pt x="105" y="63"/>
                  </a:lnTo>
                  <a:cubicBezTo>
                    <a:pt x="105" y="35"/>
                    <a:pt x="87" y="20"/>
                    <a:pt x="57" y="20"/>
                  </a:cubicBezTo>
                  <a:lnTo>
                    <a:pt x="20" y="20"/>
                  </a:lnTo>
                  <a:lnTo>
                    <a:pt x="20" y="107"/>
                  </a:lnTo>
                  <a:lnTo>
                    <a:pt x="57" y="10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39" name="Rectangle 129"/>
            <p:cNvSpPr>
              <a:spLocks noChangeArrowheads="1"/>
            </p:cNvSpPr>
            <p:nvPr/>
          </p:nvSpPr>
          <p:spPr bwMode="auto">
            <a:xfrm>
              <a:off x="7405689" y="2176425"/>
              <a:ext cx="9525" cy="10001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40" name="Rectangle 130"/>
            <p:cNvSpPr>
              <a:spLocks noChangeArrowheads="1"/>
            </p:cNvSpPr>
            <p:nvPr/>
          </p:nvSpPr>
          <p:spPr bwMode="auto">
            <a:xfrm>
              <a:off x="4460876" y="1885912"/>
              <a:ext cx="1169988" cy="1730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41" name="Freeform 131"/>
            <p:cNvSpPr>
              <a:spLocks/>
            </p:cNvSpPr>
            <p:nvPr/>
          </p:nvSpPr>
          <p:spPr bwMode="auto">
            <a:xfrm>
              <a:off x="4773614" y="1939887"/>
              <a:ext cx="96838" cy="74613"/>
            </a:xfrm>
            <a:custGeom>
              <a:avLst/>
              <a:gdLst>
                <a:gd name="T0" fmla="*/ 0 w 190"/>
                <a:gd name="T1" fmla="*/ 1 h 148"/>
                <a:gd name="T2" fmla="*/ 31 w 190"/>
                <a:gd name="T3" fmla="*/ 1 h 148"/>
                <a:gd name="T4" fmla="*/ 56 w 190"/>
                <a:gd name="T5" fmla="*/ 96 h 148"/>
                <a:gd name="T6" fmla="*/ 83 w 190"/>
                <a:gd name="T7" fmla="*/ 0 h 148"/>
                <a:gd name="T8" fmla="*/ 109 w 190"/>
                <a:gd name="T9" fmla="*/ 0 h 148"/>
                <a:gd name="T10" fmla="*/ 135 w 190"/>
                <a:gd name="T11" fmla="*/ 96 h 148"/>
                <a:gd name="T12" fmla="*/ 159 w 190"/>
                <a:gd name="T13" fmla="*/ 1 h 148"/>
                <a:gd name="T14" fmla="*/ 190 w 190"/>
                <a:gd name="T15" fmla="*/ 1 h 148"/>
                <a:gd name="T16" fmla="*/ 149 w 190"/>
                <a:gd name="T17" fmla="*/ 148 h 148"/>
                <a:gd name="T18" fmla="*/ 121 w 190"/>
                <a:gd name="T19" fmla="*/ 148 h 148"/>
                <a:gd name="T20" fmla="*/ 95 w 190"/>
                <a:gd name="T21" fmla="*/ 55 h 148"/>
                <a:gd name="T22" fmla="*/ 69 w 190"/>
                <a:gd name="T23" fmla="*/ 148 h 148"/>
                <a:gd name="T24" fmla="*/ 41 w 190"/>
                <a:gd name="T25" fmla="*/ 148 h 148"/>
                <a:gd name="T26" fmla="*/ 0 w 190"/>
                <a:gd name="T27" fmla="*/ 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0" h="148">
                  <a:moveTo>
                    <a:pt x="0" y="1"/>
                  </a:moveTo>
                  <a:lnTo>
                    <a:pt x="31" y="1"/>
                  </a:lnTo>
                  <a:lnTo>
                    <a:pt x="56" y="96"/>
                  </a:lnTo>
                  <a:lnTo>
                    <a:pt x="83" y="0"/>
                  </a:lnTo>
                  <a:lnTo>
                    <a:pt x="109" y="0"/>
                  </a:lnTo>
                  <a:lnTo>
                    <a:pt x="135" y="96"/>
                  </a:lnTo>
                  <a:lnTo>
                    <a:pt x="159" y="1"/>
                  </a:lnTo>
                  <a:lnTo>
                    <a:pt x="190" y="1"/>
                  </a:lnTo>
                  <a:lnTo>
                    <a:pt x="149" y="148"/>
                  </a:lnTo>
                  <a:lnTo>
                    <a:pt x="121" y="148"/>
                  </a:lnTo>
                  <a:lnTo>
                    <a:pt x="95" y="55"/>
                  </a:lnTo>
                  <a:lnTo>
                    <a:pt x="69" y="148"/>
                  </a:lnTo>
                  <a:lnTo>
                    <a:pt x="41" y="14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42" name="Freeform 132"/>
            <p:cNvSpPr>
              <a:spLocks/>
            </p:cNvSpPr>
            <p:nvPr/>
          </p:nvSpPr>
          <p:spPr bwMode="auto">
            <a:xfrm>
              <a:off x="4879976" y="1939887"/>
              <a:ext cx="49213" cy="74613"/>
            </a:xfrm>
            <a:custGeom>
              <a:avLst/>
              <a:gdLst>
                <a:gd name="T0" fmla="*/ 0 w 95"/>
                <a:gd name="T1" fmla="*/ 0 h 146"/>
                <a:gd name="T2" fmla="*/ 94 w 95"/>
                <a:gd name="T3" fmla="*/ 0 h 146"/>
                <a:gd name="T4" fmla="*/ 94 w 95"/>
                <a:gd name="T5" fmla="*/ 28 h 146"/>
                <a:gd name="T6" fmla="*/ 30 w 95"/>
                <a:gd name="T7" fmla="*/ 28 h 146"/>
                <a:gd name="T8" fmla="*/ 30 w 95"/>
                <a:gd name="T9" fmla="*/ 59 h 146"/>
                <a:gd name="T10" fmla="*/ 86 w 95"/>
                <a:gd name="T11" fmla="*/ 59 h 146"/>
                <a:gd name="T12" fmla="*/ 86 w 95"/>
                <a:gd name="T13" fmla="*/ 86 h 146"/>
                <a:gd name="T14" fmla="*/ 30 w 95"/>
                <a:gd name="T15" fmla="*/ 86 h 146"/>
                <a:gd name="T16" fmla="*/ 30 w 95"/>
                <a:gd name="T17" fmla="*/ 119 h 146"/>
                <a:gd name="T18" fmla="*/ 95 w 95"/>
                <a:gd name="T19" fmla="*/ 119 h 146"/>
                <a:gd name="T20" fmla="*/ 95 w 95"/>
                <a:gd name="T21" fmla="*/ 146 h 146"/>
                <a:gd name="T22" fmla="*/ 1 w 95"/>
                <a:gd name="T23" fmla="*/ 146 h 146"/>
                <a:gd name="T24" fmla="*/ 1 w 95"/>
                <a:gd name="T25" fmla="*/ 0 h 146"/>
                <a:gd name="T26" fmla="*/ 0 w 95"/>
                <a:gd name="T27" fmla="*/ 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5" h="146">
                  <a:moveTo>
                    <a:pt x="0" y="0"/>
                  </a:moveTo>
                  <a:lnTo>
                    <a:pt x="94" y="0"/>
                  </a:lnTo>
                  <a:lnTo>
                    <a:pt x="94" y="28"/>
                  </a:lnTo>
                  <a:lnTo>
                    <a:pt x="30" y="28"/>
                  </a:lnTo>
                  <a:lnTo>
                    <a:pt x="30" y="59"/>
                  </a:lnTo>
                  <a:lnTo>
                    <a:pt x="86" y="59"/>
                  </a:lnTo>
                  <a:lnTo>
                    <a:pt x="86" y="86"/>
                  </a:lnTo>
                  <a:lnTo>
                    <a:pt x="30" y="86"/>
                  </a:lnTo>
                  <a:lnTo>
                    <a:pt x="30" y="119"/>
                  </a:lnTo>
                  <a:lnTo>
                    <a:pt x="95" y="119"/>
                  </a:lnTo>
                  <a:lnTo>
                    <a:pt x="95" y="146"/>
                  </a:lnTo>
                  <a:lnTo>
                    <a:pt x="1" y="146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43" name="Freeform 133"/>
            <p:cNvSpPr>
              <a:spLocks noEditPoints="1"/>
            </p:cNvSpPr>
            <p:nvPr/>
          </p:nvSpPr>
          <p:spPr bwMode="auto">
            <a:xfrm>
              <a:off x="4940301" y="1939887"/>
              <a:ext cx="53975" cy="73025"/>
            </a:xfrm>
            <a:custGeom>
              <a:avLst/>
              <a:gdLst>
                <a:gd name="T0" fmla="*/ 1 w 108"/>
                <a:gd name="T1" fmla="*/ 0 h 145"/>
                <a:gd name="T2" fmla="*/ 54 w 108"/>
                <a:gd name="T3" fmla="*/ 0 h 145"/>
                <a:gd name="T4" fmla="*/ 92 w 108"/>
                <a:gd name="T5" fmla="*/ 13 h 145"/>
                <a:gd name="T6" fmla="*/ 102 w 108"/>
                <a:gd name="T7" fmla="*/ 38 h 145"/>
                <a:gd name="T8" fmla="*/ 102 w 108"/>
                <a:gd name="T9" fmla="*/ 38 h 145"/>
                <a:gd name="T10" fmla="*/ 82 w 108"/>
                <a:gd name="T11" fmla="*/ 69 h 145"/>
                <a:gd name="T12" fmla="*/ 108 w 108"/>
                <a:gd name="T13" fmla="*/ 104 h 145"/>
                <a:gd name="T14" fmla="*/ 108 w 108"/>
                <a:gd name="T15" fmla="*/ 105 h 145"/>
                <a:gd name="T16" fmla="*/ 55 w 108"/>
                <a:gd name="T17" fmla="*/ 145 h 145"/>
                <a:gd name="T18" fmla="*/ 0 w 108"/>
                <a:gd name="T19" fmla="*/ 145 h 145"/>
                <a:gd name="T20" fmla="*/ 0 w 108"/>
                <a:gd name="T21" fmla="*/ 0 h 145"/>
                <a:gd name="T22" fmla="*/ 1 w 108"/>
                <a:gd name="T23" fmla="*/ 0 h 145"/>
                <a:gd name="T24" fmla="*/ 72 w 108"/>
                <a:gd name="T25" fmla="*/ 43 h 145"/>
                <a:gd name="T26" fmla="*/ 52 w 108"/>
                <a:gd name="T27" fmla="*/ 27 h 145"/>
                <a:gd name="T28" fmla="*/ 29 w 108"/>
                <a:gd name="T29" fmla="*/ 27 h 145"/>
                <a:gd name="T30" fmla="*/ 29 w 108"/>
                <a:gd name="T31" fmla="*/ 59 h 145"/>
                <a:gd name="T32" fmla="*/ 51 w 108"/>
                <a:gd name="T33" fmla="*/ 59 h 145"/>
                <a:gd name="T34" fmla="*/ 72 w 108"/>
                <a:gd name="T35" fmla="*/ 43 h 145"/>
                <a:gd name="T36" fmla="*/ 56 w 108"/>
                <a:gd name="T37" fmla="*/ 85 h 145"/>
                <a:gd name="T38" fmla="*/ 29 w 108"/>
                <a:gd name="T39" fmla="*/ 85 h 145"/>
                <a:gd name="T40" fmla="*/ 29 w 108"/>
                <a:gd name="T41" fmla="*/ 119 h 145"/>
                <a:gd name="T42" fmla="*/ 57 w 108"/>
                <a:gd name="T43" fmla="*/ 119 h 145"/>
                <a:gd name="T44" fmla="*/ 79 w 108"/>
                <a:gd name="T45" fmla="*/ 101 h 145"/>
                <a:gd name="T46" fmla="*/ 79 w 108"/>
                <a:gd name="T47" fmla="*/ 101 h 145"/>
                <a:gd name="T48" fmla="*/ 56 w 108"/>
                <a:gd name="T49" fmla="*/ 85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8" h="145">
                  <a:moveTo>
                    <a:pt x="1" y="0"/>
                  </a:moveTo>
                  <a:lnTo>
                    <a:pt x="54" y="0"/>
                  </a:lnTo>
                  <a:cubicBezTo>
                    <a:pt x="70" y="0"/>
                    <a:pt x="84" y="4"/>
                    <a:pt x="92" y="13"/>
                  </a:cubicBezTo>
                  <a:cubicBezTo>
                    <a:pt x="98" y="19"/>
                    <a:pt x="102" y="28"/>
                    <a:pt x="102" y="38"/>
                  </a:cubicBezTo>
                  <a:lnTo>
                    <a:pt x="102" y="38"/>
                  </a:lnTo>
                  <a:cubicBezTo>
                    <a:pt x="102" y="55"/>
                    <a:pt x="93" y="64"/>
                    <a:pt x="82" y="69"/>
                  </a:cubicBezTo>
                  <a:cubicBezTo>
                    <a:pt x="97" y="75"/>
                    <a:pt x="108" y="84"/>
                    <a:pt x="108" y="104"/>
                  </a:cubicBezTo>
                  <a:lnTo>
                    <a:pt x="108" y="105"/>
                  </a:lnTo>
                  <a:cubicBezTo>
                    <a:pt x="108" y="132"/>
                    <a:pt x="87" y="145"/>
                    <a:pt x="55" y="145"/>
                  </a:cubicBezTo>
                  <a:lnTo>
                    <a:pt x="0" y="145"/>
                  </a:lnTo>
                  <a:lnTo>
                    <a:pt x="0" y="0"/>
                  </a:lnTo>
                  <a:lnTo>
                    <a:pt x="1" y="0"/>
                  </a:lnTo>
                  <a:close/>
                  <a:moveTo>
                    <a:pt x="72" y="43"/>
                  </a:moveTo>
                  <a:cubicBezTo>
                    <a:pt x="72" y="33"/>
                    <a:pt x="64" y="27"/>
                    <a:pt x="52" y="27"/>
                  </a:cubicBezTo>
                  <a:lnTo>
                    <a:pt x="29" y="27"/>
                  </a:lnTo>
                  <a:lnTo>
                    <a:pt x="29" y="59"/>
                  </a:lnTo>
                  <a:lnTo>
                    <a:pt x="51" y="59"/>
                  </a:lnTo>
                  <a:cubicBezTo>
                    <a:pt x="64" y="59"/>
                    <a:pt x="72" y="54"/>
                    <a:pt x="72" y="43"/>
                  </a:cubicBezTo>
                  <a:close/>
                  <a:moveTo>
                    <a:pt x="56" y="85"/>
                  </a:moveTo>
                  <a:lnTo>
                    <a:pt x="29" y="85"/>
                  </a:lnTo>
                  <a:lnTo>
                    <a:pt x="29" y="119"/>
                  </a:lnTo>
                  <a:lnTo>
                    <a:pt x="57" y="119"/>
                  </a:lnTo>
                  <a:cubicBezTo>
                    <a:pt x="71" y="119"/>
                    <a:pt x="79" y="113"/>
                    <a:pt x="79" y="101"/>
                  </a:cubicBezTo>
                  <a:lnTo>
                    <a:pt x="79" y="101"/>
                  </a:lnTo>
                  <a:cubicBezTo>
                    <a:pt x="78" y="91"/>
                    <a:pt x="71" y="85"/>
                    <a:pt x="56" y="85"/>
                  </a:cubicBez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44" name="Freeform 134"/>
            <p:cNvSpPr>
              <a:spLocks/>
            </p:cNvSpPr>
            <p:nvPr/>
          </p:nvSpPr>
          <p:spPr bwMode="auto">
            <a:xfrm>
              <a:off x="5029201" y="1939887"/>
              <a:ext cx="47625" cy="73025"/>
            </a:xfrm>
            <a:custGeom>
              <a:avLst/>
              <a:gdLst>
                <a:gd name="T0" fmla="*/ 0 w 94"/>
                <a:gd name="T1" fmla="*/ 0 h 145"/>
                <a:gd name="T2" fmla="*/ 94 w 94"/>
                <a:gd name="T3" fmla="*/ 0 h 145"/>
                <a:gd name="T4" fmla="*/ 94 w 94"/>
                <a:gd name="T5" fmla="*/ 28 h 145"/>
                <a:gd name="T6" fmla="*/ 30 w 94"/>
                <a:gd name="T7" fmla="*/ 28 h 145"/>
                <a:gd name="T8" fmla="*/ 30 w 94"/>
                <a:gd name="T9" fmla="*/ 60 h 145"/>
                <a:gd name="T10" fmla="*/ 86 w 94"/>
                <a:gd name="T11" fmla="*/ 60 h 145"/>
                <a:gd name="T12" fmla="*/ 86 w 94"/>
                <a:gd name="T13" fmla="*/ 88 h 145"/>
                <a:gd name="T14" fmla="*/ 30 w 94"/>
                <a:gd name="T15" fmla="*/ 88 h 145"/>
                <a:gd name="T16" fmla="*/ 30 w 94"/>
                <a:gd name="T17" fmla="*/ 145 h 145"/>
                <a:gd name="T18" fmla="*/ 0 w 94"/>
                <a:gd name="T19" fmla="*/ 145 h 145"/>
                <a:gd name="T20" fmla="*/ 0 w 94"/>
                <a:gd name="T21" fmla="*/ 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4" h="145">
                  <a:moveTo>
                    <a:pt x="0" y="0"/>
                  </a:moveTo>
                  <a:lnTo>
                    <a:pt x="94" y="0"/>
                  </a:lnTo>
                  <a:lnTo>
                    <a:pt x="94" y="28"/>
                  </a:lnTo>
                  <a:lnTo>
                    <a:pt x="30" y="28"/>
                  </a:lnTo>
                  <a:lnTo>
                    <a:pt x="30" y="60"/>
                  </a:lnTo>
                  <a:lnTo>
                    <a:pt x="86" y="60"/>
                  </a:lnTo>
                  <a:lnTo>
                    <a:pt x="86" y="88"/>
                  </a:lnTo>
                  <a:lnTo>
                    <a:pt x="30" y="88"/>
                  </a:lnTo>
                  <a:lnTo>
                    <a:pt x="30" y="145"/>
                  </a:lnTo>
                  <a:lnTo>
                    <a:pt x="0" y="1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45" name="Freeform 135"/>
            <p:cNvSpPr>
              <a:spLocks noEditPoints="1"/>
            </p:cNvSpPr>
            <p:nvPr/>
          </p:nvSpPr>
          <p:spPr bwMode="auto">
            <a:xfrm>
              <a:off x="5087939" y="1939887"/>
              <a:ext cx="55563" cy="73025"/>
            </a:xfrm>
            <a:custGeom>
              <a:avLst/>
              <a:gdLst>
                <a:gd name="T0" fmla="*/ 0 w 110"/>
                <a:gd name="T1" fmla="*/ 0 h 145"/>
                <a:gd name="T2" fmla="*/ 55 w 110"/>
                <a:gd name="T3" fmla="*/ 0 h 145"/>
                <a:gd name="T4" fmla="*/ 93 w 110"/>
                <a:gd name="T5" fmla="*/ 14 h 145"/>
                <a:gd name="T6" fmla="*/ 106 w 110"/>
                <a:gd name="T7" fmla="*/ 48 h 145"/>
                <a:gd name="T8" fmla="*/ 106 w 110"/>
                <a:gd name="T9" fmla="*/ 49 h 145"/>
                <a:gd name="T10" fmla="*/ 78 w 110"/>
                <a:gd name="T11" fmla="*/ 91 h 145"/>
                <a:gd name="T12" fmla="*/ 110 w 110"/>
                <a:gd name="T13" fmla="*/ 145 h 145"/>
                <a:gd name="T14" fmla="*/ 75 w 110"/>
                <a:gd name="T15" fmla="*/ 145 h 145"/>
                <a:gd name="T16" fmla="*/ 48 w 110"/>
                <a:gd name="T17" fmla="*/ 98 h 145"/>
                <a:gd name="T18" fmla="*/ 30 w 110"/>
                <a:gd name="T19" fmla="*/ 98 h 145"/>
                <a:gd name="T20" fmla="*/ 30 w 110"/>
                <a:gd name="T21" fmla="*/ 145 h 145"/>
                <a:gd name="T22" fmla="*/ 0 w 110"/>
                <a:gd name="T23" fmla="*/ 145 h 145"/>
                <a:gd name="T24" fmla="*/ 0 w 110"/>
                <a:gd name="T25" fmla="*/ 0 h 145"/>
                <a:gd name="T26" fmla="*/ 52 w 110"/>
                <a:gd name="T27" fmla="*/ 72 h 145"/>
                <a:gd name="T28" fmla="*/ 76 w 110"/>
                <a:gd name="T29" fmla="*/ 50 h 145"/>
                <a:gd name="T30" fmla="*/ 76 w 110"/>
                <a:gd name="T31" fmla="*/ 50 h 145"/>
                <a:gd name="T32" fmla="*/ 52 w 110"/>
                <a:gd name="T33" fmla="*/ 29 h 145"/>
                <a:gd name="T34" fmla="*/ 31 w 110"/>
                <a:gd name="T35" fmla="*/ 29 h 145"/>
                <a:gd name="T36" fmla="*/ 31 w 110"/>
                <a:gd name="T37" fmla="*/ 73 h 145"/>
                <a:gd name="T38" fmla="*/ 52 w 110"/>
                <a:gd name="T39" fmla="*/ 73 h 145"/>
                <a:gd name="T40" fmla="*/ 52 w 110"/>
                <a:gd name="T41" fmla="*/ 72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0" h="145">
                  <a:moveTo>
                    <a:pt x="0" y="0"/>
                  </a:moveTo>
                  <a:lnTo>
                    <a:pt x="55" y="0"/>
                  </a:lnTo>
                  <a:cubicBezTo>
                    <a:pt x="71" y="0"/>
                    <a:pt x="85" y="5"/>
                    <a:pt x="93" y="14"/>
                  </a:cubicBezTo>
                  <a:cubicBezTo>
                    <a:pt x="101" y="22"/>
                    <a:pt x="106" y="33"/>
                    <a:pt x="106" y="48"/>
                  </a:cubicBezTo>
                  <a:lnTo>
                    <a:pt x="106" y="49"/>
                  </a:lnTo>
                  <a:cubicBezTo>
                    <a:pt x="106" y="72"/>
                    <a:pt x="95" y="85"/>
                    <a:pt x="78" y="91"/>
                  </a:cubicBezTo>
                  <a:lnTo>
                    <a:pt x="110" y="145"/>
                  </a:lnTo>
                  <a:lnTo>
                    <a:pt x="75" y="145"/>
                  </a:lnTo>
                  <a:lnTo>
                    <a:pt x="48" y="98"/>
                  </a:lnTo>
                  <a:lnTo>
                    <a:pt x="30" y="98"/>
                  </a:lnTo>
                  <a:lnTo>
                    <a:pt x="30" y="145"/>
                  </a:lnTo>
                  <a:lnTo>
                    <a:pt x="0" y="145"/>
                  </a:lnTo>
                  <a:lnTo>
                    <a:pt x="0" y="0"/>
                  </a:lnTo>
                  <a:close/>
                  <a:moveTo>
                    <a:pt x="52" y="72"/>
                  </a:moveTo>
                  <a:cubicBezTo>
                    <a:pt x="67" y="72"/>
                    <a:pt x="76" y="63"/>
                    <a:pt x="76" y="50"/>
                  </a:cubicBezTo>
                  <a:lnTo>
                    <a:pt x="76" y="50"/>
                  </a:lnTo>
                  <a:cubicBezTo>
                    <a:pt x="76" y="35"/>
                    <a:pt x="67" y="29"/>
                    <a:pt x="52" y="29"/>
                  </a:cubicBezTo>
                  <a:lnTo>
                    <a:pt x="31" y="29"/>
                  </a:lnTo>
                  <a:lnTo>
                    <a:pt x="31" y="73"/>
                  </a:lnTo>
                  <a:lnTo>
                    <a:pt x="52" y="73"/>
                  </a:lnTo>
                  <a:lnTo>
                    <a:pt x="52" y="72"/>
                  </a:ln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46" name="Freeform 136"/>
            <p:cNvSpPr>
              <a:spLocks noEditPoints="1"/>
            </p:cNvSpPr>
            <p:nvPr/>
          </p:nvSpPr>
          <p:spPr bwMode="auto">
            <a:xfrm>
              <a:off x="5151439" y="1938300"/>
              <a:ext cx="66675" cy="76200"/>
            </a:xfrm>
            <a:custGeom>
              <a:avLst/>
              <a:gdLst>
                <a:gd name="T0" fmla="*/ 0 w 131"/>
                <a:gd name="T1" fmla="*/ 76 h 150"/>
                <a:gd name="T2" fmla="*/ 0 w 131"/>
                <a:gd name="T3" fmla="*/ 74 h 150"/>
                <a:gd name="T4" fmla="*/ 66 w 131"/>
                <a:gd name="T5" fmla="*/ 0 h 150"/>
                <a:gd name="T6" fmla="*/ 131 w 131"/>
                <a:gd name="T7" fmla="*/ 74 h 150"/>
                <a:gd name="T8" fmla="*/ 131 w 131"/>
                <a:gd name="T9" fmla="*/ 76 h 150"/>
                <a:gd name="T10" fmla="*/ 65 w 131"/>
                <a:gd name="T11" fmla="*/ 150 h 150"/>
                <a:gd name="T12" fmla="*/ 0 w 131"/>
                <a:gd name="T13" fmla="*/ 76 h 150"/>
                <a:gd name="T14" fmla="*/ 100 w 131"/>
                <a:gd name="T15" fmla="*/ 76 h 150"/>
                <a:gd name="T16" fmla="*/ 100 w 131"/>
                <a:gd name="T17" fmla="*/ 75 h 150"/>
                <a:gd name="T18" fmla="*/ 65 w 131"/>
                <a:gd name="T19" fmla="*/ 29 h 150"/>
                <a:gd name="T20" fmla="*/ 30 w 131"/>
                <a:gd name="T21" fmla="*/ 75 h 150"/>
                <a:gd name="T22" fmla="*/ 30 w 131"/>
                <a:gd name="T23" fmla="*/ 76 h 150"/>
                <a:gd name="T24" fmla="*/ 65 w 131"/>
                <a:gd name="T25" fmla="*/ 122 h 150"/>
                <a:gd name="T26" fmla="*/ 100 w 131"/>
                <a:gd name="T27" fmla="*/ 76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1" h="150">
                  <a:moveTo>
                    <a:pt x="0" y="76"/>
                  </a:moveTo>
                  <a:lnTo>
                    <a:pt x="0" y="74"/>
                  </a:lnTo>
                  <a:cubicBezTo>
                    <a:pt x="0" y="30"/>
                    <a:pt x="27" y="0"/>
                    <a:pt x="66" y="0"/>
                  </a:cubicBezTo>
                  <a:cubicBezTo>
                    <a:pt x="105" y="0"/>
                    <a:pt x="131" y="30"/>
                    <a:pt x="131" y="74"/>
                  </a:cubicBezTo>
                  <a:lnTo>
                    <a:pt x="131" y="76"/>
                  </a:lnTo>
                  <a:cubicBezTo>
                    <a:pt x="131" y="120"/>
                    <a:pt x="103" y="150"/>
                    <a:pt x="65" y="150"/>
                  </a:cubicBezTo>
                  <a:cubicBezTo>
                    <a:pt x="27" y="150"/>
                    <a:pt x="0" y="120"/>
                    <a:pt x="0" y="76"/>
                  </a:cubicBezTo>
                  <a:close/>
                  <a:moveTo>
                    <a:pt x="100" y="76"/>
                  </a:moveTo>
                  <a:lnTo>
                    <a:pt x="100" y="75"/>
                  </a:lnTo>
                  <a:cubicBezTo>
                    <a:pt x="100" y="46"/>
                    <a:pt x="85" y="29"/>
                    <a:pt x="65" y="29"/>
                  </a:cubicBezTo>
                  <a:cubicBezTo>
                    <a:pt x="45" y="29"/>
                    <a:pt x="30" y="46"/>
                    <a:pt x="30" y="75"/>
                  </a:cubicBezTo>
                  <a:lnTo>
                    <a:pt x="30" y="76"/>
                  </a:lnTo>
                  <a:cubicBezTo>
                    <a:pt x="30" y="105"/>
                    <a:pt x="45" y="122"/>
                    <a:pt x="65" y="122"/>
                  </a:cubicBezTo>
                  <a:cubicBezTo>
                    <a:pt x="85" y="122"/>
                    <a:pt x="100" y="104"/>
                    <a:pt x="100" y="76"/>
                  </a:cubicBez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47" name="Freeform 137"/>
            <p:cNvSpPr>
              <a:spLocks/>
            </p:cNvSpPr>
            <p:nvPr/>
          </p:nvSpPr>
          <p:spPr bwMode="auto">
            <a:xfrm>
              <a:off x="5229226" y="1939887"/>
              <a:ext cx="57150" cy="73025"/>
            </a:xfrm>
            <a:custGeom>
              <a:avLst/>
              <a:gdLst>
                <a:gd name="T0" fmla="*/ 2 w 114"/>
                <a:gd name="T1" fmla="*/ 0 h 145"/>
                <a:gd name="T2" fmla="*/ 29 w 114"/>
                <a:gd name="T3" fmla="*/ 0 h 145"/>
                <a:gd name="T4" fmla="*/ 84 w 114"/>
                <a:gd name="T5" fmla="*/ 85 h 145"/>
                <a:gd name="T6" fmla="*/ 84 w 114"/>
                <a:gd name="T7" fmla="*/ 0 h 145"/>
                <a:gd name="T8" fmla="*/ 114 w 114"/>
                <a:gd name="T9" fmla="*/ 0 h 145"/>
                <a:gd name="T10" fmla="*/ 114 w 114"/>
                <a:gd name="T11" fmla="*/ 145 h 145"/>
                <a:gd name="T12" fmla="*/ 88 w 114"/>
                <a:gd name="T13" fmla="*/ 145 h 145"/>
                <a:gd name="T14" fmla="*/ 30 w 114"/>
                <a:gd name="T15" fmla="*/ 58 h 145"/>
                <a:gd name="T16" fmla="*/ 30 w 114"/>
                <a:gd name="T17" fmla="*/ 145 h 145"/>
                <a:gd name="T18" fmla="*/ 0 w 114"/>
                <a:gd name="T19" fmla="*/ 145 h 145"/>
                <a:gd name="T20" fmla="*/ 0 w 114"/>
                <a:gd name="T21" fmla="*/ 0 h 145"/>
                <a:gd name="T22" fmla="*/ 2 w 114"/>
                <a:gd name="T23" fmla="*/ 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4" h="145">
                  <a:moveTo>
                    <a:pt x="2" y="0"/>
                  </a:moveTo>
                  <a:lnTo>
                    <a:pt x="29" y="0"/>
                  </a:lnTo>
                  <a:lnTo>
                    <a:pt x="84" y="85"/>
                  </a:lnTo>
                  <a:lnTo>
                    <a:pt x="84" y="0"/>
                  </a:lnTo>
                  <a:lnTo>
                    <a:pt x="114" y="0"/>
                  </a:lnTo>
                  <a:lnTo>
                    <a:pt x="114" y="145"/>
                  </a:lnTo>
                  <a:lnTo>
                    <a:pt x="88" y="145"/>
                  </a:lnTo>
                  <a:lnTo>
                    <a:pt x="30" y="58"/>
                  </a:lnTo>
                  <a:lnTo>
                    <a:pt x="30" y="145"/>
                  </a:lnTo>
                  <a:lnTo>
                    <a:pt x="0" y="145"/>
                  </a:lnTo>
                  <a:lnTo>
                    <a:pt x="0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48" name="Freeform 138"/>
            <p:cNvSpPr>
              <a:spLocks/>
            </p:cNvSpPr>
            <p:nvPr/>
          </p:nvSpPr>
          <p:spPr bwMode="auto">
            <a:xfrm>
              <a:off x="5295901" y="1939887"/>
              <a:ext cx="52388" cy="73025"/>
            </a:xfrm>
            <a:custGeom>
              <a:avLst/>
              <a:gdLst>
                <a:gd name="T0" fmla="*/ 12 w 33"/>
                <a:gd name="T1" fmla="*/ 9 h 46"/>
                <a:gd name="T2" fmla="*/ 0 w 33"/>
                <a:gd name="T3" fmla="*/ 9 h 46"/>
                <a:gd name="T4" fmla="*/ 0 w 33"/>
                <a:gd name="T5" fmla="*/ 0 h 46"/>
                <a:gd name="T6" fmla="*/ 33 w 33"/>
                <a:gd name="T7" fmla="*/ 0 h 46"/>
                <a:gd name="T8" fmla="*/ 33 w 33"/>
                <a:gd name="T9" fmla="*/ 9 h 46"/>
                <a:gd name="T10" fmla="*/ 22 w 33"/>
                <a:gd name="T11" fmla="*/ 9 h 46"/>
                <a:gd name="T12" fmla="*/ 22 w 33"/>
                <a:gd name="T13" fmla="*/ 46 h 46"/>
                <a:gd name="T14" fmla="*/ 12 w 33"/>
                <a:gd name="T15" fmla="*/ 46 h 46"/>
                <a:gd name="T16" fmla="*/ 12 w 33"/>
                <a:gd name="T17" fmla="*/ 9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46">
                  <a:moveTo>
                    <a:pt x="12" y="9"/>
                  </a:moveTo>
                  <a:lnTo>
                    <a:pt x="0" y="9"/>
                  </a:lnTo>
                  <a:lnTo>
                    <a:pt x="0" y="0"/>
                  </a:lnTo>
                  <a:lnTo>
                    <a:pt x="33" y="0"/>
                  </a:lnTo>
                  <a:lnTo>
                    <a:pt x="33" y="9"/>
                  </a:lnTo>
                  <a:lnTo>
                    <a:pt x="22" y="9"/>
                  </a:lnTo>
                  <a:lnTo>
                    <a:pt x="22" y="46"/>
                  </a:lnTo>
                  <a:lnTo>
                    <a:pt x="12" y="46"/>
                  </a:lnTo>
                  <a:lnTo>
                    <a:pt x="12" y="9"/>
                  </a:ln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49" name="Freeform 139"/>
            <p:cNvSpPr>
              <a:spLocks/>
            </p:cNvSpPr>
            <p:nvPr/>
          </p:nvSpPr>
          <p:spPr bwMode="auto">
            <a:xfrm>
              <a:off x="5359401" y="1939887"/>
              <a:ext cx="47625" cy="74613"/>
            </a:xfrm>
            <a:custGeom>
              <a:avLst/>
              <a:gdLst>
                <a:gd name="T0" fmla="*/ 0 w 95"/>
                <a:gd name="T1" fmla="*/ 0 h 146"/>
                <a:gd name="T2" fmla="*/ 94 w 95"/>
                <a:gd name="T3" fmla="*/ 0 h 146"/>
                <a:gd name="T4" fmla="*/ 94 w 95"/>
                <a:gd name="T5" fmla="*/ 28 h 146"/>
                <a:gd name="T6" fmla="*/ 30 w 95"/>
                <a:gd name="T7" fmla="*/ 28 h 146"/>
                <a:gd name="T8" fmla="*/ 30 w 95"/>
                <a:gd name="T9" fmla="*/ 59 h 146"/>
                <a:gd name="T10" fmla="*/ 86 w 95"/>
                <a:gd name="T11" fmla="*/ 59 h 146"/>
                <a:gd name="T12" fmla="*/ 86 w 95"/>
                <a:gd name="T13" fmla="*/ 86 h 146"/>
                <a:gd name="T14" fmla="*/ 30 w 95"/>
                <a:gd name="T15" fmla="*/ 86 h 146"/>
                <a:gd name="T16" fmla="*/ 30 w 95"/>
                <a:gd name="T17" fmla="*/ 119 h 146"/>
                <a:gd name="T18" fmla="*/ 95 w 95"/>
                <a:gd name="T19" fmla="*/ 119 h 146"/>
                <a:gd name="T20" fmla="*/ 95 w 95"/>
                <a:gd name="T21" fmla="*/ 146 h 146"/>
                <a:gd name="T22" fmla="*/ 1 w 95"/>
                <a:gd name="T23" fmla="*/ 146 h 146"/>
                <a:gd name="T24" fmla="*/ 1 w 95"/>
                <a:gd name="T25" fmla="*/ 0 h 146"/>
                <a:gd name="T26" fmla="*/ 0 w 95"/>
                <a:gd name="T27" fmla="*/ 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5" h="146">
                  <a:moveTo>
                    <a:pt x="0" y="0"/>
                  </a:moveTo>
                  <a:lnTo>
                    <a:pt x="94" y="0"/>
                  </a:lnTo>
                  <a:lnTo>
                    <a:pt x="94" y="28"/>
                  </a:lnTo>
                  <a:lnTo>
                    <a:pt x="30" y="28"/>
                  </a:lnTo>
                  <a:lnTo>
                    <a:pt x="30" y="59"/>
                  </a:lnTo>
                  <a:lnTo>
                    <a:pt x="86" y="59"/>
                  </a:lnTo>
                  <a:lnTo>
                    <a:pt x="86" y="86"/>
                  </a:lnTo>
                  <a:lnTo>
                    <a:pt x="30" y="86"/>
                  </a:lnTo>
                  <a:lnTo>
                    <a:pt x="30" y="119"/>
                  </a:lnTo>
                  <a:lnTo>
                    <a:pt x="95" y="119"/>
                  </a:lnTo>
                  <a:lnTo>
                    <a:pt x="95" y="146"/>
                  </a:lnTo>
                  <a:lnTo>
                    <a:pt x="1" y="146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50" name="Freeform 140"/>
            <p:cNvSpPr>
              <a:spLocks/>
            </p:cNvSpPr>
            <p:nvPr/>
          </p:nvSpPr>
          <p:spPr bwMode="auto">
            <a:xfrm>
              <a:off x="5418139" y="1939887"/>
              <a:ext cx="58738" cy="73025"/>
            </a:xfrm>
            <a:custGeom>
              <a:avLst/>
              <a:gdLst>
                <a:gd name="T0" fmla="*/ 1 w 114"/>
                <a:gd name="T1" fmla="*/ 0 h 145"/>
                <a:gd name="T2" fmla="*/ 29 w 114"/>
                <a:gd name="T3" fmla="*/ 0 h 145"/>
                <a:gd name="T4" fmla="*/ 84 w 114"/>
                <a:gd name="T5" fmla="*/ 85 h 145"/>
                <a:gd name="T6" fmla="*/ 84 w 114"/>
                <a:gd name="T7" fmla="*/ 0 h 145"/>
                <a:gd name="T8" fmla="*/ 114 w 114"/>
                <a:gd name="T9" fmla="*/ 0 h 145"/>
                <a:gd name="T10" fmla="*/ 114 w 114"/>
                <a:gd name="T11" fmla="*/ 145 h 145"/>
                <a:gd name="T12" fmla="*/ 88 w 114"/>
                <a:gd name="T13" fmla="*/ 145 h 145"/>
                <a:gd name="T14" fmla="*/ 30 w 114"/>
                <a:gd name="T15" fmla="*/ 58 h 145"/>
                <a:gd name="T16" fmla="*/ 30 w 114"/>
                <a:gd name="T17" fmla="*/ 145 h 145"/>
                <a:gd name="T18" fmla="*/ 0 w 114"/>
                <a:gd name="T19" fmla="*/ 145 h 145"/>
                <a:gd name="T20" fmla="*/ 0 w 114"/>
                <a:gd name="T21" fmla="*/ 0 h 145"/>
                <a:gd name="T22" fmla="*/ 1 w 114"/>
                <a:gd name="T23" fmla="*/ 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4" h="145">
                  <a:moveTo>
                    <a:pt x="1" y="0"/>
                  </a:moveTo>
                  <a:lnTo>
                    <a:pt x="29" y="0"/>
                  </a:lnTo>
                  <a:lnTo>
                    <a:pt x="84" y="85"/>
                  </a:lnTo>
                  <a:lnTo>
                    <a:pt x="84" y="0"/>
                  </a:lnTo>
                  <a:lnTo>
                    <a:pt x="114" y="0"/>
                  </a:lnTo>
                  <a:lnTo>
                    <a:pt x="114" y="145"/>
                  </a:lnTo>
                  <a:lnTo>
                    <a:pt x="88" y="145"/>
                  </a:lnTo>
                  <a:lnTo>
                    <a:pt x="30" y="58"/>
                  </a:lnTo>
                  <a:lnTo>
                    <a:pt x="30" y="145"/>
                  </a:lnTo>
                  <a:lnTo>
                    <a:pt x="0" y="145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51" name="Freeform 141"/>
            <p:cNvSpPr>
              <a:spLocks noEditPoints="1"/>
            </p:cNvSpPr>
            <p:nvPr/>
          </p:nvSpPr>
          <p:spPr bwMode="auto">
            <a:xfrm>
              <a:off x="5491164" y="1939887"/>
              <a:ext cx="58738" cy="73025"/>
            </a:xfrm>
            <a:custGeom>
              <a:avLst/>
              <a:gdLst>
                <a:gd name="T0" fmla="*/ 0 w 115"/>
                <a:gd name="T1" fmla="*/ 0 h 144"/>
                <a:gd name="T2" fmla="*/ 46 w 115"/>
                <a:gd name="T3" fmla="*/ 0 h 144"/>
                <a:gd name="T4" fmla="*/ 115 w 115"/>
                <a:gd name="T5" fmla="*/ 72 h 144"/>
                <a:gd name="T6" fmla="*/ 115 w 115"/>
                <a:gd name="T7" fmla="*/ 73 h 144"/>
                <a:gd name="T8" fmla="*/ 46 w 115"/>
                <a:gd name="T9" fmla="*/ 144 h 144"/>
                <a:gd name="T10" fmla="*/ 0 w 115"/>
                <a:gd name="T11" fmla="*/ 144 h 144"/>
                <a:gd name="T12" fmla="*/ 0 w 115"/>
                <a:gd name="T13" fmla="*/ 0 h 144"/>
                <a:gd name="T14" fmla="*/ 30 w 115"/>
                <a:gd name="T15" fmla="*/ 28 h 144"/>
                <a:gd name="T16" fmla="*/ 30 w 115"/>
                <a:gd name="T17" fmla="*/ 119 h 144"/>
                <a:gd name="T18" fmla="*/ 46 w 115"/>
                <a:gd name="T19" fmla="*/ 119 h 144"/>
                <a:gd name="T20" fmla="*/ 85 w 115"/>
                <a:gd name="T21" fmla="*/ 74 h 144"/>
                <a:gd name="T22" fmla="*/ 85 w 115"/>
                <a:gd name="T23" fmla="*/ 73 h 144"/>
                <a:gd name="T24" fmla="*/ 46 w 115"/>
                <a:gd name="T25" fmla="*/ 28 h 144"/>
                <a:gd name="T26" fmla="*/ 30 w 115"/>
                <a:gd name="T27" fmla="*/ 28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5" h="144">
                  <a:moveTo>
                    <a:pt x="0" y="0"/>
                  </a:moveTo>
                  <a:lnTo>
                    <a:pt x="46" y="0"/>
                  </a:lnTo>
                  <a:cubicBezTo>
                    <a:pt x="88" y="0"/>
                    <a:pt x="115" y="29"/>
                    <a:pt x="115" y="72"/>
                  </a:cubicBezTo>
                  <a:lnTo>
                    <a:pt x="115" y="73"/>
                  </a:lnTo>
                  <a:cubicBezTo>
                    <a:pt x="115" y="115"/>
                    <a:pt x="87" y="144"/>
                    <a:pt x="46" y="144"/>
                  </a:cubicBezTo>
                  <a:lnTo>
                    <a:pt x="0" y="144"/>
                  </a:lnTo>
                  <a:lnTo>
                    <a:pt x="0" y="0"/>
                  </a:lnTo>
                  <a:close/>
                  <a:moveTo>
                    <a:pt x="30" y="28"/>
                  </a:moveTo>
                  <a:lnTo>
                    <a:pt x="30" y="119"/>
                  </a:lnTo>
                  <a:lnTo>
                    <a:pt x="46" y="119"/>
                  </a:lnTo>
                  <a:cubicBezTo>
                    <a:pt x="68" y="119"/>
                    <a:pt x="85" y="103"/>
                    <a:pt x="85" y="74"/>
                  </a:cubicBezTo>
                  <a:lnTo>
                    <a:pt x="85" y="73"/>
                  </a:lnTo>
                  <a:cubicBezTo>
                    <a:pt x="85" y="44"/>
                    <a:pt x="70" y="28"/>
                    <a:pt x="46" y="28"/>
                  </a:cubicBezTo>
                  <a:lnTo>
                    <a:pt x="30" y="28"/>
                  </a:ln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52" name="Freeform 142"/>
            <p:cNvSpPr>
              <a:spLocks noEditPoints="1"/>
            </p:cNvSpPr>
            <p:nvPr/>
          </p:nvSpPr>
          <p:spPr bwMode="auto">
            <a:xfrm>
              <a:off x="4552951" y="1898612"/>
              <a:ext cx="165100" cy="122238"/>
            </a:xfrm>
            <a:custGeom>
              <a:avLst/>
              <a:gdLst>
                <a:gd name="T0" fmla="*/ 37 w 325"/>
                <a:gd name="T1" fmla="*/ 238 h 238"/>
                <a:gd name="T2" fmla="*/ 287 w 325"/>
                <a:gd name="T3" fmla="*/ 238 h 238"/>
                <a:gd name="T4" fmla="*/ 314 w 325"/>
                <a:gd name="T5" fmla="*/ 227 h 238"/>
                <a:gd name="T6" fmla="*/ 325 w 325"/>
                <a:gd name="T7" fmla="*/ 200 h 238"/>
                <a:gd name="T8" fmla="*/ 325 w 325"/>
                <a:gd name="T9" fmla="*/ 38 h 238"/>
                <a:gd name="T10" fmla="*/ 314 w 325"/>
                <a:gd name="T11" fmla="*/ 12 h 238"/>
                <a:gd name="T12" fmla="*/ 287 w 325"/>
                <a:gd name="T13" fmla="*/ 0 h 238"/>
                <a:gd name="T14" fmla="*/ 37 w 325"/>
                <a:gd name="T15" fmla="*/ 0 h 238"/>
                <a:gd name="T16" fmla="*/ 11 w 325"/>
                <a:gd name="T17" fmla="*/ 12 h 238"/>
                <a:gd name="T18" fmla="*/ 0 w 325"/>
                <a:gd name="T19" fmla="*/ 38 h 238"/>
                <a:gd name="T20" fmla="*/ 0 w 325"/>
                <a:gd name="T21" fmla="*/ 200 h 238"/>
                <a:gd name="T22" fmla="*/ 11 w 325"/>
                <a:gd name="T23" fmla="*/ 227 h 238"/>
                <a:gd name="T24" fmla="*/ 37 w 325"/>
                <a:gd name="T25" fmla="*/ 238 h 238"/>
                <a:gd name="T26" fmla="*/ 30 w 325"/>
                <a:gd name="T27" fmla="*/ 39 h 238"/>
                <a:gd name="T28" fmla="*/ 32 w 325"/>
                <a:gd name="T29" fmla="*/ 34 h 238"/>
                <a:gd name="T30" fmla="*/ 37 w 325"/>
                <a:gd name="T31" fmla="*/ 32 h 238"/>
                <a:gd name="T32" fmla="*/ 287 w 325"/>
                <a:gd name="T33" fmla="*/ 32 h 238"/>
                <a:gd name="T34" fmla="*/ 292 w 325"/>
                <a:gd name="T35" fmla="*/ 34 h 238"/>
                <a:gd name="T36" fmla="*/ 295 w 325"/>
                <a:gd name="T37" fmla="*/ 39 h 238"/>
                <a:gd name="T38" fmla="*/ 295 w 325"/>
                <a:gd name="T39" fmla="*/ 202 h 238"/>
                <a:gd name="T40" fmla="*/ 292 w 325"/>
                <a:gd name="T41" fmla="*/ 207 h 238"/>
                <a:gd name="T42" fmla="*/ 287 w 325"/>
                <a:gd name="T43" fmla="*/ 209 h 238"/>
                <a:gd name="T44" fmla="*/ 37 w 325"/>
                <a:gd name="T45" fmla="*/ 209 h 238"/>
                <a:gd name="T46" fmla="*/ 32 w 325"/>
                <a:gd name="T47" fmla="*/ 207 h 238"/>
                <a:gd name="T48" fmla="*/ 30 w 325"/>
                <a:gd name="T49" fmla="*/ 202 h 238"/>
                <a:gd name="T50" fmla="*/ 30 w 325"/>
                <a:gd name="T51" fmla="*/ 39 h 238"/>
                <a:gd name="T52" fmla="*/ 30 w 325"/>
                <a:gd name="T53" fmla="*/ 39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5" h="238">
                  <a:moveTo>
                    <a:pt x="37" y="238"/>
                  </a:moveTo>
                  <a:lnTo>
                    <a:pt x="287" y="238"/>
                  </a:lnTo>
                  <a:cubicBezTo>
                    <a:pt x="297" y="238"/>
                    <a:pt x="306" y="234"/>
                    <a:pt x="314" y="227"/>
                  </a:cubicBezTo>
                  <a:cubicBezTo>
                    <a:pt x="321" y="219"/>
                    <a:pt x="325" y="210"/>
                    <a:pt x="325" y="200"/>
                  </a:cubicBezTo>
                  <a:lnTo>
                    <a:pt x="325" y="38"/>
                  </a:lnTo>
                  <a:cubicBezTo>
                    <a:pt x="325" y="28"/>
                    <a:pt x="321" y="19"/>
                    <a:pt x="314" y="12"/>
                  </a:cubicBezTo>
                  <a:cubicBezTo>
                    <a:pt x="306" y="4"/>
                    <a:pt x="297" y="0"/>
                    <a:pt x="287" y="0"/>
                  </a:cubicBezTo>
                  <a:lnTo>
                    <a:pt x="37" y="0"/>
                  </a:lnTo>
                  <a:cubicBezTo>
                    <a:pt x="27" y="0"/>
                    <a:pt x="19" y="4"/>
                    <a:pt x="11" y="12"/>
                  </a:cubicBezTo>
                  <a:cubicBezTo>
                    <a:pt x="4" y="19"/>
                    <a:pt x="0" y="28"/>
                    <a:pt x="0" y="38"/>
                  </a:cubicBezTo>
                  <a:lnTo>
                    <a:pt x="0" y="200"/>
                  </a:lnTo>
                  <a:cubicBezTo>
                    <a:pt x="0" y="210"/>
                    <a:pt x="4" y="219"/>
                    <a:pt x="11" y="227"/>
                  </a:cubicBezTo>
                  <a:cubicBezTo>
                    <a:pt x="19" y="234"/>
                    <a:pt x="27" y="238"/>
                    <a:pt x="37" y="238"/>
                  </a:cubicBezTo>
                  <a:close/>
                  <a:moveTo>
                    <a:pt x="30" y="39"/>
                  </a:moveTo>
                  <a:cubicBezTo>
                    <a:pt x="30" y="37"/>
                    <a:pt x="31" y="35"/>
                    <a:pt x="32" y="34"/>
                  </a:cubicBezTo>
                  <a:cubicBezTo>
                    <a:pt x="34" y="33"/>
                    <a:pt x="36" y="32"/>
                    <a:pt x="37" y="32"/>
                  </a:cubicBezTo>
                  <a:lnTo>
                    <a:pt x="287" y="32"/>
                  </a:lnTo>
                  <a:cubicBezTo>
                    <a:pt x="290" y="32"/>
                    <a:pt x="291" y="33"/>
                    <a:pt x="292" y="34"/>
                  </a:cubicBezTo>
                  <a:cubicBezTo>
                    <a:pt x="294" y="35"/>
                    <a:pt x="295" y="38"/>
                    <a:pt x="295" y="39"/>
                  </a:cubicBezTo>
                  <a:lnTo>
                    <a:pt x="295" y="202"/>
                  </a:lnTo>
                  <a:cubicBezTo>
                    <a:pt x="295" y="204"/>
                    <a:pt x="294" y="205"/>
                    <a:pt x="292" y="207"/>
                  </a:cubicBezTo>
                  <a:cubicBezTo>
                    <a:pt x="291" y="208"/>
                    <a:pt x="289" y="209"/>
                    <a:pt x="287" y="209"/>
                  </a:cubicBezTo>
                  <a:lnTo>
                    <a:pt x="37" y="209"/>
                  </a:lnTo>
                  <a:cubicBezTo>
                    <a:pt x="35" y="209"/>
                    <a:pt x="34" y="208"/>
                    <a:pt x="32" y="207"/>
                  </a:cubicBezTo>
                  <a:cubicBezTo>
                    <a:pt x="31" y="205"/>
                    <a:pt x="30" y="203"/>
                    <a:pt x="30" y="202"/>
                  </a:cubicBezTo>
                  <a:lnTo>
                    <a:pt x="30" y="39"/>
                  </a:lnTo>
                  <a:close/>
                  <a:moveTo>
                    <a:pt x="30" y="39"/>
                  </a:move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53" name="Freeform 143"/>
            <p:cNvSpPr>
              <a:spLocks noEditPoints="1"/>
            </p:cNvSpPr>
            <p:nvPr/>
          </p:nvSpPr>
          <p:spPr bwMode="auto">
            <a:xfrm>
              <a:off x="4522789" y="2027200"/>
              <a:ext cx="225425" cy="23813"/>
            </a:xfrm>
            <a:custGeom>
              <a:avLst/>
              <a:gdLst>
                <a:gd name="T0" fmla="*/ 406 w 444"/>
                <a:gd name="T1" fmla="*/ 0 h 45"/>
                <a:gd name="T2" fmla="*/ 0 w 444"/>
                <a:gd name="T3" fmla="*/ 0 h 45"/>
                <a:gd name="T4" fmla="*/ 0 w 444"/>
                <a:gd name="T5" fmla="*/ 22 h 45"/>
                <a:gd name="T6" fmla="*/ 11 w 444"/>
                <a:gd name="T7" fmla="*/ 39 h 45"/>
                <a:gd name="T8" fmla="*/ 38 w 444"/>
                <a:gd name="T9" fmla="*/ 45 h 45"/>
                <a:gd name="T10" fmla="*/ 406 w 444"/>
                <a:gd name="T11" fmla="*/ 45 h 45"/>
                <a:gd name="T12" fmla="*/ 433 w 444"/>
                <a:gd name="T13" fmla="*/ 39 h 45"/>
                <a:gd name="T14" fmla="*/ 444 w 444"/>
                <a:gd name="T15" fmla="*/ 22 h 45"/>
                <a:gd name="T16" fmla="*/ 444 w 444"/>
                <a:gd name="T17" fmla="*/ 0 h 45"/>
                <a:gd name="T18" fmla="*/ 406 w 444"/>
                <a:gd name="T19" fmla="*/ 0 h 45"/>
                <a:gd name="T20" fmla="*/ 240 w 444"/>
                <a:gd name="T21" fmla="*/ 21 h 45"/>
                <a:gd name="T22" fmla="*/ 204 w 444"/>
                <a:gd name="T23" fmla="*/ 21 h 45"/>
                <a:gd name="T24" fmla="*/ 200 w 444"/>
                <a:gd name="T25" fmla="*/ 17 h 45"/>
                <a:gd name="T26" fmla="*/ 204 w 444"/>
                <a:gd name="T27" fmla="*/ 14 h 45"/>
                <a:gd name="T28" fmla="*/ 240 w 444"/>
                <a:gd name="T29" fmla="*/ 14 h 45"/>
                <a:gd name="T30" fmla="*/ 244 w 444"/>
                <a:gd name="T31" fmla="*/ 17 h 45"/>
                <a:gd name="T32" fmla="*/ 240 w 444"/>
                <a:gd name="T33" fmla="*/ 21 h 45"/>
                <a:gd name="T34" fmla="*/ 240 w 444"/>
                <a:gd name="T35" fmla="*/ 2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44" h="45">
                  <a:moveTo>
                    <a:pt x="406" y="0"/>
                  </a:moveTo>
                  <a:lnTo>
                    <a:pt x="0" y="0"/>
                  </a:lnTo>
                  <a:lnTo>
                    <a:pt x="0" y="22"/>
                  </a:lnTo>
                  <a:cubicBezTo>
                    <a:pt x="0" y="29"/>
                    <a:pt x="4" y="34"/>
                    <a:pt x="11" y="39"/>
                  </a:cubicBezTo>
                  <a:cubicBezTo>
                    <a:pt x="19" y="42"/>
                    <a:pt x="28" y="45"/>
                    <a:pt x="38" y="45"/>
                  </a:cubicBezTo>
                  <a:lnTo>
                    <a:pt x="406" y="45"/>
                  </a:lnTo>
                  <a:cubicBezTo>
                    <a:pt x="416" y="45"/>
                    <a:pt x="425" y="42"/>
                    <a:pt x="433" y="39"/>
                  </a:cubicBezTo>
                  <a:cubicBezTo>
                    <a:pt x="440" y="35"/>
                    <a:pt x="444" y="29"/>
                    <a:pt x="444" y="22"/>
                  </a:cubicBezTo>
                  <a:lnTo>
                    <a:pt x="444" y="0"/>
                  </a:lnTo>
                  <a:lnTo>
                    <a:pt x="406" y="0"/>
                  </a:lnTo>
                  <a:close/>
                  <a:moveTo>
                    <a:pt x="240" y="21"/>
                  </a:moveTo>
                  <a:lnTo>
                    <a:pt x="204" y="21"/>
                  </a:lnTo>
                  <a:cubicBezTo>
                    <a:pt x="201" y="21"/>
                    <a:pt x="200" y="20"/>
                    <a:pt x="200" y="17"/>
                  </a:cubicBezTo>
                  <a:cubicBezTo>
                    <a:pt x="200" y="15"/>
                    <a:pt x="201" y="14"/>
                    <a:pt x="204" y="14"/>
                  </a:cubicBezTo>
                  <a:lnTo>
                    <a:pt x="240" y="14"/>
                  </a:lnTo>
                  <a:cubicBezTo>
                    <a:pt x="243" y="14"/>
                    <a:pt x="244" y="15"/>
                    <a:pt x="244" y="17"/>
                  </a:cubicBezTo>
                  <a:cubicBezTo>
                    <a:pt x="244" y="20"/>
                    <a:pt x="243" y="21"/>
                    <a:pt x="240" y="21"/>
                  </a:cubicBezTo>
                  <a:close/>
                  <a:moveTo>
                    <a:pt x="240" y="21"/>
                  </a:move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54" name="Rectangle 144"/>
            <p:cNvSpPr>
              <a:spLocks noChangeArrowheads="1"/>
            </p:cNvSpPr>
            <p:nvPr/>
          </p:nvSpPr>
          <p:spPr bwMode="auto">
            <a:xfrm>
              <a:off x="6669089" y="1892262"/>
              <a:ext cx="1065213" cy="1714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55" name="Freeform 145"/>
            <p:cNvSpPr>
              <a:spLocks noEditPoints="1"/>
            </p:cNvSpPr>
            <p:nvPr/>
          </p:nvSpPr>
          <p:spPr bwMode="auto">
            <a:xfrm>
              <a:off x="7035801" y="1935125"/>
              <a:ext cx="66675" cy="73025"/>
            </a:xfrm>
            <a:custGeom>
              <a:avLst/>
              <a:gdLst>
                <a:gd name="T0" fmla="*/ 52 w 133"/>
                <a:gd name="T1" fmla="*/ 0 h 146"/>
                <a:gd name="T2" fmla="*/ 80 w 133"/>
                <a:gd name="T3" fmla="*/ 0 h 146"/>
                <a:gd name="T4" fmla="*/ 133 w 133"/>
                <a:gd name="T5" fmla="*/ 146 h 146"/>
                <a:gd name="T6" fmla="*/ 102 w 133"/>
                <a:gd name="T7" fmla="*/ 146 h 146"/>
                <a:gd name="T8" fmla="*/ 90 w 133"/>
                <a:gd name="T9" fmla="*/ 115 h 146"/>
                <a:gd name="T10" fmla="*/ 40 w 133"/>
                <a:gd name="T11" fmla="*/ 115 h 146"/>
                <a:gd name="T12" fmla="*/ 30 w 133"/>
                <a:gd name="T13" fmla="*/ 146 h 146"/>
                <a:gd name="T14" fmla="*/ 0 w 133"/>
                <a:gd name="T15" fmla="*/ 146 h 146"/>
                <a:gd name="T16" fmla="*/ 52 w 133"/>
                <a:gd name="T17" fmla="*/ 0 h 146"/>
                <a:gd name="T18" fmla="*/ 80 w 133"/>
                <a:gd name="T19" fmla="*/ 88 h 146"/>
                <a:gd name="T20" fmla="*/ 64 w 133"/>
                <a:gd name="T21" fmla="*/ 40 h 146"/>
                <a:gd name="T22" fmla="*/ 48 w 133"/>
                <a:gd name="T23" fmla="*/ 88 h 146"/>
                <a:gd name="T24" fmla="*/ 80 w 133"/>
                <a:gd name="T25" fmla="*/ 8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3" h="146">
                  <a:moveTo>
                    <a:pt x="52" y="0"/>
                  </a:moveTo>
                  <a:lnTo>
                    <a:pt x="80" y="0"/>
                  </a:lnTo>
                  <a:lnTo>
                    <a:pt x="133" y="146"/>
                  </a:lnTo>
                  <a:lnTo>
                    <a:pt x="102" y="146"/>
                  </a:lnTo>
                  <a:lnTo>
                    <a:pt x="90" y="115"/>
                  </a:lnTo>
                  <a:lnTo>
                    <a:pt x="40" y="115"/>
                  </a:lnTo>
                  <a:lnTo>
                    <a:pt x="30" y="146"/>
                  </a:lnTo>
                  <a:lnTo>
                    <a:pt x="0" y="146"/>
                  </a:lnTo>
                  <a:lnTo>
                    <a:pt x="52" y="0"/>
                  </a:lnTo>
                  <a:close/>
                  <a:moveTo>
                    <a:pt x="80" y="88"/>
                  </a:moveTo>
                  <a:lnTo>
                    <a:pt x="64" y="40"/>
                  </a:lnTo>
                  <a:lnTo>
                    <a:pt x="48" y="88"/>
                  </a:lnTo>
                  <a:lnTo>
                    <a:pt x="80" y="88"/>
                  </a:ln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56" name="Freeform 146"/>
            <p:cNvSpPr>
              <a:spLocks noEditPoints="1"/>
            </p:cNvSpPr>
            <p:nvPr/>
          </p:nvSpPr>
          <p:spPr bwMode="auto">
            <a:xfrm>
              <a:off x="7112001" y="1935125"/>
              <a:ext cx="50800" cy="73025"/>
            </a:xfrm>
            <a:custGeom>
              <a:avLst/>
              <a:gdLst>
                <a:gd name="T0" fmla="*/ 0 w 102"/>
                <a:gd name="T1" fmla="*/ 0 h 145"/>
                <a:gd name="T2" fmla="*/ 49 w 102"/>
                <a:gd name="T3" fmla="*/ 0 h 145"/>
                <a:gd name="T4" fmla="*/ 102 w 102"/>
                <a:gd name="T5" fmla="*/ 50 h 145"/>
                <a:gd name="T6" fmla="*/ 102 w 102"/>
                <a:gd name="T7" fmla="*/ 50 h 145"/>
                <a:gd name="T8" fmla="*/ 48 w 102"/>
                <a:gd name="T9" fmla="*/ 101 h 145"/>
                <a:gd name="T10" fmla="*/ 30 w 102"/>
                <a:gd name="T11" fmla="*/ 101 h 145"/>
                <a:gd name="T12" fmla="*/ 30 w 102"/>
                <a:gd name="T13" fmla="*/ 145 h 145"/>
                <a:gd name="T14" fmla="*/ 0 w 102"/>
                <a:gd name="T15" fmla="*/ 145 h 145"/>
                <a:gd name="T16" fmla="*/ 0 w 102"/>
                <a:gd name="T17" fmla="*/ 0 h 145"/>
                <a:gd name="T18" fmla="*/ 47 w 102"/>
                <a:gd name="T19" fmla="*/ 74 h 145"/>
                <a:gd name="T20" fmla="*/ 70 w 102"/>
                <a:gd name="T21" fmla="*/ 50 h 145"/>
                <a:gd name="T22" fmla="*/ 70 w 102"/>
                <a:gd name="T23" fmla="*/ 50 h 145"/>
                <a:gd name="T24" fmla="*/ 45 w 102"/>
                <a:gd name="T25" fmla="*/ 26 h 145"/>
                <a:gd name="T26" fmla="*/ 29 w 102"/>
                <a:gd name="T27" fmla="*/ 26 h 145"/>
                <a:gd name="T28" fmla="*/ 29 w 102"/>
                <a:gd name="T29" fmla="*/ 73 h 145"/>
                <a:gd name="T30" fmla="*/ 47 w 102"/>
                <a:gd name="T31" fmla="*/ 73 h 145"/>
                <a:gd name="T32" fmla="*/ 47 w 102"/>
                <a:gd name="T33" fmla="*/ 74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2" h="145">
                  <a:moveTo>
                    <a:pt x="0" y="0"/>
                  </a:moveTo>
                  <a:lnTo>
                    <a:pt x="49" y="0"/>
                  </a:lnTo>
                  <a:cubicBezTo>
                    <a:pt x="81" y="0"/>
                    <a:pt x="102" y="19"/>
                    <a:pt x="102" y="50"/>
                  </a:cubicBezTo>
                  <a:lnTo>
                    <a:pt x="102" y="50"/>
                  </a:lnTo>
                  <a:cubicBezTo>
                    <a:pt x="102" y="84"/>
                    <a:pt x="78" y="100"/>
                    <a:pt x="48" y="101"/>
                  </a:cubicBezTo>
                  <a:lnTo>
                    <a:pt x="30" y="101"/>
                  </a:lnTo>
                  <a:lnTo>
                    <a:pt x="30" y="145"/>
                  </a:lnTo>
                  <a:lnTo>
                    <a:pt x="0" y="145"/>
                  </a:lnTo>
                  <a:lnTo>
                    <a:pt x="0" y="0"/>
                  </a:lnTo>
                  <a:close/>
                  <a:moveTo>
                    <a:pt x="47" y="74"/>
                  </a:moveTo>
                  <a:cubicBezTo>
                    <a:pt x="62" y="74"/>
                    <a:pt x="70" y="64"/>
                    <a:pt x="70" y="50"/>
                  </a:cubicBezTo>
                  <a:lnTo>
                    <a:pt x="70" y="50"/>
                  </a:lnTo>
                  <a:cubicBezTo>
                    <a:pt x="70" y="35"/>
                    <a:pt x="62" y="26"/>
                    <a:pt x="45" y="26"/>
                  </a:cubicBezTo>
                  <a:lnTo>
                    <a:pt x="29" y="26"/>
                  </a:lnTo>
                  <a:lnTo>
                    <a:pt x="29" y="73"/>
                  </a:lnTo>
                  <a:lnTo>
                    <a:pt x="47" y="73"/>
                  </a:lnTo>
                  <a:lnTo>
                    <a:pt x="47" y="74"/>
                  </a:ln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57" name="Rectangle 147"/>
            <p:cNvSpPr>
              <a:spLocks noChangeArrowheads="1"/>
            </p:cNvSpPr>
            <p:nvPr/>
          </p:nvSpPr>
          <p:spPr bwMode="auto">
            <a:xfrm>
              <a:off x="7173914" y="1935125"/>
              <a:ext cx="14288" cy="73025"/>
            </a:xfrm>
            <a:prstGeom prst="rect">
              <a:avLst/>
            </a:pr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58" name="Freeform 148"/>
            <p:cNvSpPr>
              <a:spLocks noEditPoints="1"/>
            </p:cNvSpPr>
            <p:nvPr/>
          </p:nvSpPr>
          <p:spPr bwMode="auto">
            <a:xfrm>
              <a:off x="7227889" y="1935125"/>
              <a:ext cx="50800" cy="73025"/>
            </a:xfrm>
            <a:custGeom>
              <a:avLst/>
              <a:gdLst>
                <a:gd name="T0" fmla="*/ 0 w 101"/>
                <a:gd name="T1" fmla="*/ 0 h 145"/>
                <a:gd name="T2" fmla="*/ 49 w 101"/>
                <a:gd name="T3" fmla="*/ 0 h 145"/>
                <a:gd name="T4" fmla="*/ 101 w 101"/>
                <a:gd name="T5" fmla="*/ 50 h 145"/>
                <a:gd name="T6" fmla="*/ 101 w 101"/>
                <a:gd name="T7" fmla="*/ 50 h 145"/>
                <a:gd name="T8" fmla="*/ 47 w 101"/>
                <a:gd name="T9" fmla="*/ 101 h 145"/>
                <a:gd name="T10" fmla="*/ 30 w 101"/>
                <a:gd name="T11" fmla="*/ 101 h 145"/>
                <a:gd name="T12" fmla="*/ 30 w 101"/>
                <a:gd name="T13" fmla="*/ 145 h 145"/>
                <a:gd name="T14" fmla="*/ 0 w 101"/>
                <a:gd name="T15" fmla="*/ 145 h 145"/>
                <a:gd name="T16" fmla="*/ 0 w 101"/>
                <a:gd name="T17" fmla="*/ 0 h 145"/>
                <a:gd name="T18" fmla="*/ 47 w 101"/>
                <a:gd name="T19" fmla="*/ 74 h 145"/>
                <a:gd name="T20" fmla="*/ 71 w 101"/>
                <a:gd name="T21" fmla="*/ 50 h 145"/>
                <a:gd name="T22" fmla="*/ 71 w 101"/>
                <a:gd name="T23" fmla="*/ 50 h 145"/>
                <a:gd name="T24" fmla="*/ 46 w 101"/>
                <a:gd name="T25" fmla="*/ 26 h 145"/>
                <a:gd name="T26" fmla="*/ 30 w 101"/>
                <a:gd name="T27" fmla="*/ 26 h 145"/>
                <a:gd name="T28" fmla="*/ 30 w 101"/>
                <a:gd name="T29" fmla="*/ 73 h 145"/>
                <a:gd name="T30" fmla="*/ 47 w 101"/>
                <a:gd name="T31" fmla="*/ 73 h 145"/>
                <a:gd name="T32" fmla="*/ 47 w 101"/>
                <a:gd name="T33" fmla="*/ 74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1" h="145">
                  <a:moveTo>
                    <a:pt x="0" y="0"/>
                  </a:moveTo>
                  <a:lnTo>
                    <a:pt x="49" y="0"/>
                  </a:lnTo>
                  <a:cubicBezTo>
                    <a:pt x="81" y="0"/>
                    <a:pt x="101" y="19"/>
                    <a:pt x="101" y="50"/>
                  </a:cubicBezTo>
                  <a:lnTo>
                    <a:pt x="101" y="50"/>
                  </a:lnTo>
                  <a:cubicBezTo>
                    <a:pt x="101" y="84"/>
                    <a:pt x="77" y="100"/>
                    <a:pt x="47" y="101"/>
                  </a:cubicBezTo>
                  <a:lnTo>
                    <a:pt x="30" y="101"/>
                  </a:lnTo>
                  <a:lnTo>
                    <a:pt x="30" y="145"/>
                  </a:lnTo>
                  <a:lnTo>
                    <a:pt x="0" y="145"/>
                  </a:lnTo>
                  <a:lnTo>
                    <a:pt x="0" y="0"/>
                  </a:lnTo>
                  <a:close/>
                  <a:moveTo>
                    <a:pt x="47" y="74"/>
                  </a:moveTo>
                  <a:cubicBezTo>
                    <a:pt x="62" y="74"/>
                    <a:pt x="71" y="64"/>
                    <a:pt x="71" y="50"/>
                  </a:cubicBezTo>
                  <a:lnTo>
                    <a:pt x="71" y="50"/>
                  </a:lnTo>
                  <a:cubicBezTo>
                    <a:pt x="71" y="35"/>
                    <a:pt x="62" y="26"/>
                    <a:pt x="46" y="26"/>
                  </a:cubicBezTo>
                  <a:lnTo>
                    <a:pt x="30" y="26"/>
                  </a:lnTo>
                  <a:lnTo>
                    <a:pt x="30" y="73"/>
                  </a:lnTo>
                  <a:lnTo>
                    <a:pt x="47" y="73"/>
                  </a:lnTo>
                  <a:lnTo>
                    <a:pt x="47" y="74"/>
                  </a:ln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59" name="Freeform 149"/>
            <p:cNvSpPr>
              <a:spLocks noEditPoints="1"/>
            </p:cNvSpPr>
            <p:nvPr/>
          </p:nvSpPr>
          <p:spPr bwMode="auto">
            <a:xfrm>
              <a:off x="7288214" y="1935125"/>
              <a:ext cx="57150" cy="73025"/>
            </a:xfrm>
            <a:custGeom>
              <a:avLst/>
              <a:gdLst>
                <a:gd name="T0" fmla="*/ 0 w 110"/>
                <a:gd name="T1" fmla="*/ 0 h 145"/>
                <a:gd name="T2" fmla="*/ 55 w 110"/>
                <a:gd name="T3" fmla="*/ 0 h 145"/>
                <a:gd name="T4" fmla="*/ 94 w 110"/>
                <a:gd name="T5" fmla="*/ 14 h 145"/>
                <a:gd name="T6" fmla="*/ 106 w 110"/>
                <a:gd name="T7" fmla="*/ 48 h 145"/>
                <a:gd name="T8" fmla="*/ 106 w 110"/>
                <a:gd name="T9" fmla="*/ 49 h 145"/>
                <a:gd name="T10" fmla="*/ 79 w 110"/>
                <a:gd name="T11" fmla="*/ 91 h 145"/>
                <a:gd name="T12" fmla="*/ 110 w 110"/>
                <a:gd name="T13" fmla="*/ 145 h 145"/>
                <a:gd name="T14" fmla="*/ 75 w 110"/>
                <a:gd name="T15" fmla="*/ 145 h 145"/>
                <a:gd name="T16" fmla="*/ 49 w 110"/>
                <a:gd name="T17" fmla="*/ 98 h 145"/>
                <a:gd name="T18" fmla="*/ 30 w 110"/>
                <a:gd name="T19" fmla="*/ 98 h 145"/>
                <a:gd name="T20" fmla="*/ 30 w 110"/>
                <a:gd name="T21" fmla="*/ 145 h 145"/>
                <a:gd name="T22" fmla="*/ 0 w 110"/>
                <a:gd name="T23" fmla="*/ 145 h 145"/>
                <a:gd name="T24" fmla="*/ 0 w 110"/>
                <a:gd name="T25" fmla="*/ 0 h 145"/>
                <a:gd name="T26" fmla="*/ 53 w 110"/>
                <a:gd name="T27" fmla="*/ 70 h 145"/>
                <a:gd name="T28" fmla="*/ 76 w 110"/>
                <a:gd name="T29" fmla="*/ 49 h 145"/>
                <a:gd name="T30" fmla="*/ 76 w 110"/>
                <a:gd name="T31" fmla="*/ 49 h 145"/>
                <a:gd name="T32" fmla="*/ 53 w 110"/>
                <a:gd name="T33" fmla="*/ 28 h 145"/>
                <a:gd name="T34" fmla="*/ 31 w 110"/>
                <a:gd name="T35" fmla="*/ 28 h 145"/>
                <a:gd name="T36" fmla="*/ 31 w 110"/>
                <a:gd name="T37" fmla="*/ 72 h 145"/>
                <a:gd name="T38" fmla="*/ 53 w 110"/>
                <a:gd name="T39" fmla="*/ 72 h 145"/>
                <a:gd name="T40" fmla="*/ 53 w 110"/>
                <a:gd name="T41" fmla="*/ 7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0" h="145">
                  <a:moveTo>
                    <a:pt x="0" y="0"/>
                  </a:moveTo>
                  <a:lnTo>
                    <a:pt x="55" y="0"/>
                  </a:lnTo>
                  <a:cubicBezTo>
                    <a:pt x="71" y="0"/>
                    <a:pt x="85" y="5"/>
                    <a:pt x="94" y="14"/>
                  </a:cubicBezTo>
                  <a:cubicBezTo>
                    <a:pt x="101" y="21"/>
                    <a:pt x="106" y="33"/>
                    <a:pt x="106" y="48"/>
                  </a:cubicBezTo>
                  <a:lnTo>
                    <a:pt x="106" y="49"/>
                  </a:lnTo>
                  <a:cubicBezTo>
                    <a:pt x="106" y="71"/>
                    <a:pt x="95" y="85"/>
                    <a:pt x="79" y="91"/>
                  </a:cubicBezTo>
                  <a:lnTo>
                    <a:pt x="110" y="145"/>
                  </a:lnTo>
                  <a:lnTo>
                    <a:pt x="75" y="145"/>
                  </a:lnTo>
                  <a:lnTo>
                    <a:pt x="49" y="98"/>
                  </a:lnTo>
                  <a:lnTo>
                    <a:pt x="30" y="98"/>
                  </a:lnTo>
                  <a:lnTo>
                    <a:pt x="30" y="145"/>
                  </a:lnTo>
                  <a:lnTo>
                    <a:pt x="0" y="145"/>
                  </a:lnTo>
                  <a:lnTo>
                    <a:pt x="0" y="0"/>
                  </a:lnTo>
                  <a:close/>
                  <a:moveTo>
                    <a:pt x="53" y="70"/>
                  </a:moveTo>
                  <a:cubicBezTo>
                    <a:pt x="68" y="70"/>
                    <a:pt x="76" y="62"/>
                    <a:pt x="76" y="49"/>
                  </a:cubicBezTo>
                  <a:lnTo>
                    <a:pt x="76" y="49"/>
                  </a:lnTo>
                  <a:cubicBezTo>
                    <a:pt x="76" y="34"/>
                    <a:pt x="68" y="28"/>
                    <a:pt x="53" y="28"/>
                  </a:cubicBezTo>
                  <a:lnTo>
                    <a:pt x="31" y="28"/>
                  </a:lnTo>
                  <a:lnTo>
                    <a:pt x="31" y="72"/>
                  </a:lnTo>
                  <a:lnTo>
                    <a:pt x="53" y="72"/>
                  </a:lnTo>
                  <a:lnTo>
                    <a:pt x="53" y="70"/>
                  </a:ln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60" name="Freeform 150"/>
            <p:cNvSpPr>
              <a:spLocks noEditPoints="1"/>
            </p:cNvSpPr>
            <p:nvPr/>
          </p:nvSpPr>
          <p:spPr bwMode="auto">
            <a:xfrm>
              <a:off x="7351714" y="1933537"/>
              <a:ext cx="66675" cy="76200"/>
            </a:xfrm>
            <a:custGeom>
              <a:avLst/>
              <a:gdLst>
                <a:gd name="T0" fmla="*/ 0 w 131"/>
                <a:gd name="T1" fmla="*/ 76 h 150"/>
                <a:gd name="T2" fmla="*/ 0 w 131"/>
                <a:gd name="T3" fmla="*/ 74 h 150"/>
                <a:gd name="T4" fmla="*/ 66 w 131"/>
                <a:gd name="T5" fmla="*/ 0 h 150"/>
                <a:gd name="T6" fmla="*/ 131 w 131"/>
                <a:gd name="T7" fmla="*/ 74 h 150"/>
                <a:gd name="T8" fmla="*/ 131 w 131"/>
                <a:gd name="T9" fmla="*/ 76 h 150"/>
                <a:gd name="T10" fmla="*/ 65 w 131"/>
                <a:gd name="T11" fmla="*/ 150 h 150"/>
                <a:gd name="T12" fmla="*/ 0 w 131"/>
                <a:gd name="T13" fmla="*/ 76 h 150"/>
                <a:gd name="T14" fmla="*/ 100 w 131"/>
                <a:gd name="T15" fmla="*/ 75 h 150"/>
                <a:gd name="T16" fmla="*/ 100 w 131"/>
                <a:gd name="T17" fmla="*/ 74 h 150"/>
                <a:gd name="T18" fmla="*/ 65 w 131"/>
                <a:gd name="T19" fmla="*/ 27 h 150"/>
                <a:gd name="T20" fmla="*/ 30 w 131"/>
                <a:gd name="T21" fmla="*/ 74 h 150"/>
                <a:gd name="T22" fmla="*/ 30 w 131"/>
                <a:gd name="T23" fmla="*/ 75 h 150"/>
                <a:gd name="T24" fmla="*/ 65 w 131"/>
                <a:gd name="T25" fmla="*/ 121 h 150"/>
                <a:gd name="T26" fmla="*/ 100 w 131"/>
                <a:gd name="T27" fmla="*/ 75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1" h="150">
                  <a:moveTo>
                    <a:pt x="0" y="76"/>
                  </a:moveTo>
                  <a:lnTo>
                    <a:pt x="0" y="74"/>
                  </a:lnTo>
                  <a:cubicBezTo>
                    <a:pt x="0" y="30"/>
                    <a:pt x="28" y="0"/>
                    <a:pt x="66" y="0"/>
                  </a:cubicBezTo>
                  <a:cubicBezTo>
                    <a:pt x="105" y="0"/>
                    <a:pt x="131" y="30"/>
                    <a:pt x="131" y="74"/>
                  </a:cubicBezTo>
                  <a:lnTo>
                    <a:pt x="131" y="76"/>
                  </a:lnTo>
                  <a:cubicBezTo>
                    <a:pt x="131" y="120"/>
                    <a:pt x="104" y="150"/>
                    <a:pt x="65" y="150"/>
                  </a:cubicBezTo>
                  <a:cubicBezTo>
                    <a:pt x="26" y="150"/>
                    <a:pt x="0" y="120"/>
                    <a:pt x="0" y="76"/>
                  </a:cubicBezTo>
                  <a:close/>
                  <a:moveTo>
                    <a:pt x="100" y="75"/>
                  </a:moveTo>
                  <a:lnTo>
                    <a:pt x="100" y="74"/>
                  </a:lnTo>
                  <a:cubicBezTo>
                    <a:pt x="100" y="45"/>
                    <a:pt x="85" y="27"/>
                    <a:pt x="65" y="27"/>
                  </a:cubicBezTo>
                  <a:cubicBezTo>
                    <a:pt x="45" y="27"/>
                    <a:pt x="30" y="45"/>
                    <a:pt x="30" y="74"/>
                  </a:cubicBezTo>
                  <a:lnTo>
                    <a:pt x="30" y="75"/>
                  </a:lnTo>
                  <a:cubicBezTo>
                    <a:pt x="30" y="104"/>
                    <a:pt x="45" y="121"/>
                    <a:pt x="65" y="121"/>
                  </a:cubicBezTo>
                  <a:cubicBezTo>
                    <a:pt x="85" y="121"/>
                    <a:pt x="100" y="103"/>
                    <a:pt x="100" y="75"/>
                  </a:cubicBez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61" name="Freeform 151"/>
            <p:cNvSpPr>
              <a:spLocks/>
            </p:cNvSpPr>
            <p:nvPr/>
          </p:nvSpPr>
          <p:spPr bwMode="auto">
            <a:xfrm>
              <a:off x="7423151" y="1935125"/>
              <a:ext cx="60325" cy="73025"/>
            </a:xfrm>
            <a:custGeom>
              <a:avLst/>
              <a:gdLst>
                <a:gd name="T0" fmla="*/ 118 w 120"/>
                <a:gd name="T1" fmla="*/ 0 h 145"/>
                <a:gd name="T2" fmla="*/ 77 w 120"/>
                <a:gd name="T3" fmla="*/ 71 h 145"/>
                <a:gd name="T4" fmla="*/ 120 w 120"/>
                <a:gd name="T5" fmla="*/ 145 h 145"/>
                <a:gd name="T6" fmla="*/ 86 w 120"/>
                <a:gd name="T7" fmla="*/ 145 h 145"/>
                <a:gd name="T8" fmla="*/ 60 w 120"/>
                <a:gd name="T9" fmla="*/ 95 h 145"/>
                <a:gd name="T10" fmla="*/ 33 w 120"/>
                <a:gd name="T11" fmla="*/ 145 h 145"/>
                <a:gd name="T12" fmla="*/ 0 w 120"/>
                <a:gd name="T13" fmla="*/ 145 h 145"/>
                <a:gd name="T14" fmla="*/ 42 w 120"/>
                <a:gd name="T15" fmla="*/ 71 h 145"/>
                <a:gd name="T16" fmla="*/ 1 w 120"/>
                <a:gd name="T17" fmla="*/ 0 h 145"/>
                <a:gd name="T18" fmla="*/ 35 w 120"/>
                <a:gd name="T19" fmla="*/ 0 h 145"/>
                <a:gd name="T20" fmla="*/ 60 w 120"/>
                <a:gd name="T21" fmla="*/ 48 h 145"/>
                <a:gd name="T22" fmla="*/ 85 w 120"/>
                <a:gd name="T23" fmla="*/ 0 h 145"/>
                <a:gd name="T24" fmla="*/ 118 w 120"/>
                <a:gd name="T25" fmla="*/ 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0" h="145">
                  <a:moveTo>
                    <a:pt x="118" y="0"/>
                  </a:moveTo>
                  <a:lnTo>
                    <a:pt x="77" y="71"/>
                  </a:lnTo>
                  <a:lnTo>
                    <a:pt x="120" y="145"/>
                  </a:lnTo>
                  <a:lnTo>
                    <a:pt x="86" y="145"/>
                  </a:lnTo>
                  <a:lnTo>
                    <a:pt x="60" y="95"/>
                  </a:lnTo>
                  <a:lnTo>
                    <a:pt x="33" y="145"/>
                  </a:lnTo>
                  <a:lnTo>
                    <a:pt x="0" y="145"/>
                  </a:lnTo>
                  <a:lnTo>
                    <a:pt x="42" y="71"/>
                  </a:lnTo>
                  <a:lnTo>
                    <a:pt x="1" y="0"/>
                  </a:lnTo>
                  <a:lnTo>
                    <a:pt x="35" y="0"/>
                  </a:lnTo>
                  <a:lnTo>
                    <a:pt x="60" y="48"/>
                  </a:lnTo>
                  <a:lnTo>
                    <a:pt x="85" y="0"/>
                  </a:lnTo>
                  <a:lnTo>
                    <a:pt x="118" y="0"/>
                  </a:ln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62" name="Rectangle 152"/>
            <p:cNvSpPr>
              <a:spLocks noChangeArrowheads="1"/>
            </p:cNvSpPr>
            <p:nvPr/>
          </p:nvSpPr>
          <p:spPr bwMode="auto">
            <a:xfrm>
              <a:off x="7493001" y="1935125"/>
              <a:ext cx="15875" cy="73025"/>
            </a:xfrm>
            <a:prstGeom prst="rect">
              <a:avLst/>
            </a:pr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63" name="Freeform 153"/>
            <p:cNvSpPr>
              <a:spLocks/>
            </p:cNvSpPr>
            <p:nvPr/>
          </p:nvSpPr>
          <p:spPr bwMode="auto">
            <a:xfrm>
              <a:off x="7523164" y="1935125"/>
              <a:ext cx="49213" cy="74613"/>
            </a:xfrm>
            <a:custGeom>
              <a:avLst/>
              <a:gdLst>
                <a:gd name="T0" fmla="*/ 0 w 95"/>
                <a:gd name="T1" fmla="*/ 0 h 146"/>
                <a:gd name="T2" fmla="*/ 93 w 95"/>
                <a:gd name="T3" fmla="*/ 0 h 146"/>
                <a:gd name="T4" fmla="*/ 93 w 95"/>
                <a:gd name="T5" fmla="*/ 28 h 146"/>
                <a:gd name="T6" fmla="*/ 30 w 95"/>
                <a:gd name="T7" fmla="*/ 28 h 146"/>
                <a:gd name="T8" fmla="*/ 30 w 95"/>
                <a:gd name="T9" fmla="*/ 59 h 146"/>
                <a:gd name="T10" fmla="*/ 86 w 95"/>
                <a:gd name="T11" fmla="*/ 59 h 146"/>
                <a:gd name="T12" fmla="*/ 86 w 95"/>
                <a:gd name="T13" fmla="*/ 86 h 146"/>
                <a:gd name="T14" fmla="*/ 30 w 95"/>
                <a:gd name="T15" fmla="*/ 86 h 146"/>
                <a:gd name="T16" fmla="*/ 30 w 95"/>
                <a:gd name="T17" fmla="*/ 119 h 146"/>
                <a:gd name="T18" fmla="*/ 95 w 95"/>
                <a:gd name="T19" fmla="*/ 119 h 146"/>
                <a:gd name="T20" fmla="*/ 95 w 95"/>
                <a:gd name="T21" fmla="*/ 146 h 146"/>
                <a:gd name="T22" fmla="*/ 1 w 95"/>
                <a:gd name="T23" fmla="*/ 146 h 146"/>
                <a:gd name="T24" fmla="*/ 1 w 95"/>
                <a:gd name="T25" fmla="*/ 0 h 146"/>
                <a:gd name="T26" fmla="*/ 0 w 95"/>
                <a:gd name="T27" fmla="*/ 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5" h="146">
                  <a:moveTo>
                    <a:pt x="0" y="0"/>
                  </a:moveTo>
                  <a:lnTo>
                    <a:pt x="93" y="0"/>
                  </a:lnTo>
                  <a:lnTo>
                    <a:pt x="93" y="28"/>
                  </a:lnTo>
                  <a:lnTo>
                    <a:pt x="30" y="28"/>
                  </a:lnTo>
                  <a:lnTo>
                    <a:pt x="30" y="59"/>
                  </a:lnTo>
                  <a:lnTo>
                    <a:pt x="86" y="59"/>
                  </a:lnTo>
                  <a:lnTo>
                    <a:pt x="86" y="86"/>
                  </a:lnTo>
                  <a:lnTo>
                    <a:pt x="30" y="86"/>
                  </a:lnTo>
                  <a:lnTo>
                    <a:pt x="30" y="119"/>
                  </a:lnTo>
                  <a:lnTo>
                    <a:pt x="95" y="119"/>
                  </a:lnTo>
                  <a:lnTo>
                    <a:pt x="95" y="146"/>
                  </a:lnTo>
                  <a:lnTo>
                    <a:pt x="1" y="146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64" name="Freeform 154"/>
            <p:cNvSpPr>
              <a:spLocks/>
            </p:cNvSpPr>
            <p:nvPr/>
          </p:nvSpPr>
          <p:spPr bwMode="auto">
            <a:xfrm>
              <a:off x="7578726" y="1933537"/>
              <a:ext cx="52388" cy="76200"/>
            </a:xfrm>
            <a:custGeom>
              <a:avLst/>
              <a:gdLst>
                <a:gd name="T0" fmla="*/ 0 w 103"/>
                <a:gd name="T1" fmla="*/ 127 h 149"/>
                <a:gd name="T2" fmla="*/ 18 w 103"/>
                <a:gd name="T3" fmla="*/ 105 h 149"/>
                <a:gd name="T4" fmla="*/ 54 w 103"/>
                <a:gd name="T5" fmla="*/ 121 h 149"/>
                <a:gd name="T6" fmla="*/ 73 w 103"/>
                <a:gd name="T7" fmla="*/ 107 h 149"/>
                <a:gd name="T8" fmla="*/ 73 w 103"/>
                <a:gd name="T9" fmla="*/ 107 h 149"/>
                <a:gd name="T10" fmla="*/ 48 w 103"/>
                <a:gd name="T11" fmla="*/ 87 h 149"/>
                <a:gd name="T12" fmla="*/ 6 w 103"/>
                <a:gd name="T13" fmla="*/ 42 h 149"/>
                <a:gd name="T14" fmla="*/ 6 w 103"/>
                <a:gd name="T15" fmla="*/ 42 h 149"/>
                <a:gd name="T16" fmla="*/ 54 w 103"/>
                <a:gd name="T17" fmla="*/ 0 h 149"/>
                <a:gd name="T18" fmla="*/ 100 w 103"/>
                <a:gd name="T19" fmla="*/ 17 h 149"/>
                <a:gd name="T20" fmla="*/ 84 w 103"/>
                <a:gd name="T21" fmla="*/ 40 h 149"/>
                <a:gd name="T22" fmla="*/ 53 w 103"/>
                <a:gd name="T23" fmla="*/ 26 h 149"/>
                <a:gd name="T24" fmla="*/ 36 w 103"/>
                <a:gd name="T25" fmla="*/ 39 h 149"/>
                <a:gd name="T26" fmla="*/ 36 w 103"/>
                <a:gd name="T27" fmla="*/ 39 h 149"/>
                <a:gd name="T28" fmla="*/ 64 w 103"/>
                <a:gd name="T29" fmla="*/ 60 h 149"/>
                <a:gd name="T30" fmla="*/ 103 w 103"/>
                <a:gd name="T31" fmla="*/ 104 h 149"/>
                <a:gd name="T32" fmla="*/ 103 w 103"/>
                <a:gd name="T33" fmla="*/ 104 h 149"/>
                <a:gd name="T34" fmla="*/ 54 w 103"/>
                <a:gd name="T35" fmla="*/ 147 h 149"/>
                <a:gd name="T36" fmla="*/ 0 w 103"/>
                <a:gd name="T37" fmla="*/ 127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3" h="149">
                  <a:moveTo>
                    <a:pt x="0" y="127"/>
                  </a:moveTo>
                  <a:lnTo>
                    <a:pt x="18" y="105"/>
                  </a:lnTo>
                  <a:cubicBezTo>
                    <a:pt x="28" y="113"/>
                    <a:pt x="39" y="121"/>
                    <a:pt x="54" y="121"/>
                  </a:cubicBezTo>
                  <a:cubicBezTo>
                    <a:pt x="65" y="121"/>
                    <a:pt x="73" y="115"/>
                    <a:pt x="73" y="107"/>
                  </a:cubicBezTo>
                  <a:lnTo>
                    <a:pt x="73" y="107"/>
                  </a:lnTo>
                  <a:cubicBezTo>
                    <a:pt x="73" y="100"/>
                    <a:pt x="69" y="96"/>
                    <a:pt x="48" y="87"/>
                  </a:cubicBezTo>
                  <a:cubicBezTo>
                    <a:pt x="21" y="77"/>
                    <a:pt x="6" y="67"/>
                    <a:pt x="6" y="42"/>
                  </a:cubicBezTo>
                  <a:lnTo>
                    <a:pt x="6" y="42"/>
                  </a:lnTo>
                  <a:cubicBezTo>
                    <a:pt x="6" y="17"/>
                    <a:pt x="26" y="0"/>
                    <a:pt x="54" y="0"/>
                  </a:cubicBezTo>
                  <a:cubicBezTo>
                    <a:pt x="71" y="0"/>
                    <a:pt x="88" y="6"/>
                    <a:pt x="100" y="17"/>
                  </a:cubicBezTo>
                  <a:lnTo>
                    <a:pt x="84" y="40"/>
                  </a:lnTo>
                  <a:cubicBezTo>
                    <a:pt x="75" y="32"/>
                    <a:pt x="64" y="26"/>
                    <a:pt x="53" y="26"/>
                  </a:cubicBezTo>
                  <a:cubicBezTo>
                    <a:pt x="43" y="26"/>
                    <a:pt x="36" y="31"/>
                    <a:pt x="36" y="39"/>
                  </a:cubicBezTo>
                  <a:lnTo>
                    <a:pt x="36" y="39"/>
                  </a:lnTo>
                  <a:cubicBezTo>
                    <a:pt x="36" y="47"/>
                    <a:pt x="41" y="51"/>
                    <a:pt x="64" y="60"/>
                  </a:cubicBezTo>
                  <a:cubicBezTo>
                    <a:pt x="89" y="70"/>
                    <a:pt x="103" y="81"/>
                    <a:pt x="103" y="104"/>
                  </a:cubicBezTo>
                  <a:lnTo>
                    <a:pt x="103" y="104"/>
                  </a:lnTo>
                  <a:cubicBezTo>
                    <a:pt x="103" y="131"/>
                    <a:pt x="83" y="147"/>
                    <a:pt x="54" y="147"/>
                  </a:cubicBezTo>
                  <a:cubicBezTo>
                    <a:pt x="35" y="149"/>
                    <a:pt x="16" y="142"/>
                    <a:pt x="0" y="127"/>
                  </a:cubicBez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65" name="Freeform 155"/>
            <p:cNvSpPr>
              <a:spLocks noEditPoints="1"/>
            </p:cNvSpPr>
            <p:nvPr/>
          </p:nvSpPr>
          <p:spPr bwMode="auto">
            <a:xfrm>
              <a:off x="6770689" y="1884325"/>
              <a:ext cx="206375" cy="80963"/>
            </a:xfrm>
            <a:custGeom>
              <a:avLst/>
              <a:gdLst>
                <a:gd name="T0" fmla="*/ 7 w 406"/>
                <a:gd name="T1" fmla="*/ 109 h 160"/>
                <a:gd name="T2" fmla="*/ 319 w 406"/>
                <a:gd name="T3" fmla="*/ 109 h 160"/>
                <a:gd name="T4" fmla="*/ 319 w 406"/>
                <a:gd name="T5" fmla="*/ 153 h 160"/>
                <a:gd name="T6" fmla="*/ 321 w 406"/>
                <a:gd name="T7" fmla="*/ 158 h 160"/>
                <a:gd name="T8" fmla="*/ 326 w 406"/>
                <a:gd name="T9" fmla="*/ 160 h 160"/>
                <a:gd name="T10" fmla="*/ 331 w 406"/>
                <a:gd name="T11" fmla="*/ 158 h 160"/>
                <a:gd name="T12" fmla="*/ 404 w 406"/>
                <a:gd name="T13" fmla="*/ 85 h 160"/>
                <a:gd name="T14" fmla="*/ 406 w 406"/>
                <a:gd name="T15" fmla="*/ 80 h 160"/>
                <a:gd name="T16" fmla="*/ 404 w 406"/>
                <a:gd name="T17" fmla="*/ 75 h 160"/>
                <a:gd name="T18" fmla="*/ 331 w 406"/>
                <a:gd name="T19" fmla="*/ 3 h 160"/>
                <a:gd name="T20" fmla="*/ 326 w 406"/>
                <a:gd name="T21" fmla="*/ 0 h 160"/>
                <a:gd name="T22" fmla="*/ 321 w 406"/>
                <a:gd name="T23" fmla="*/ 3 h 160"/>
                <a:gd name="T24" fmla="*/ 319 w 406"/>
                <a:gd name="T25" fmla="*/ 8 h 160"/>
                <a:gd name="T26" fmla="*/ 319 w 406"/>
                <a:gd name="T27" fmla="*/ 51 h 160"/>
                <a:gd name="T28" fmla="*/ 7 w 406"/>
                <a:gd name="T29" fmla="*/ 51 h 160"/>
                <a:gd name="T30" fmla="*/ 2 w 406"/>
                <a:gd name="T31" fmla="*/ 54 h 160"/>
                <a:gd name="T32" fmla="*/ 0 w 406"/>
                <a:gd name="T33" fmla="*/ 59 h 160"/>
                <a:gd name="T34" fmla="*/ 0 w 406"/>
                <a:gd name="T35" fmla="*/ 103 h 160"/>
                <a:gd name="T36" fmla="*/ 2 w 406"/>
                <a:gd name="T37" fmla="*/ 108 h 160"/>
                <a:gd name="T38" fmla="*/ 7 w 406"/>
                <a:gd name="T39" fmla="*/ 109 h 160"/>
                <a:gd name="T40" fmla="*/ 7 w 406"/>
                <a:gd name="T41" fmla="*/ 109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06" h="160">
                  <a:moveTo>
                    <a:pt x="7" y="109"/>
                  </a:moveTo>
                  <a:lnTo>
                    <a:pt x="319" y="109"/>
                  </a:lnTo>
                  <a:lnTo>
                    <a:pt x="319" y="153"/>
                  </a:lnTo>
                  <a:cubicBezTo>
                    <a:pt x="319" y="155"/>
                    <a:pt x="320" y="157"/>
                    <a:pt x="321" y="158"/>
                  </a:cubicBezTo>
                  <a:cubicBezTo>
                    <a:pt x="322" y="159"/>
                    <a:pt x="325" y="160"/>
                    <a:pt x="326" y="160"/>
                  </a:cubicBezTo>
                  <a:cubicBezTo>
                    <a:pt x="329" y="160"/>
                    <a:pt x="330" y="159"/>
                    <a:pt x="331" y="158"/>
                  </a:cubicBezTo>
                  <a:lnTo>
                    <a:pt x="404" y="85"/>
                  </a:lnTo>
                  <a:cubicBezTo>
                    <a:pt x="405" y="84"/>
                    <a:pt x="406" y="83"/>
                    <a:pt x="406" y="80"/>
                  </a:cubicBezTo>
                  <a:cubicBezTo>
                    <a:pt x="406" y="78"/>
                    <a:pt x="405" y="76"/>
                    <a:pt x="404" y="75"/>
                  </a:cubicBezTo>
                  <a:lnTo>
                    <a:pt x="331" y="3"/>
                  </a:lnTo>
                  <a:cubicBezTo>
                    <a:pt x="330" y="1"/>
                    <a:pt x="327" y="0"/>
                    <a:pt x="326" y="0"/>
                  </a:cubicBezTo>
                  <a:cubicBezTo>
                    <a:pt x="324" y="0"/>
                    <a:pt x="322" y="1"/>
                    <a:pt x="321" y="3"/>
                  </a:cubicBezTo>
                  <a:cubicBezTo>
                    <a:pt x="320" y="4"/>
                    <a:pt x="319" y="5"/>
                    <a:pt x="319" y="8"/>
                  </a:cubicBezTo>
                  <a:lnTo>
                    <a:pt x="319" y="51"/>
                  </a:lnTo>
                  <a:lnTo>
                    <a:pt x="7" y="51"/>
                  </a:lnTo>
                  <a:cubicBezTo>
                    <a:pt x="5" y="51"/>
                    <a:pt x="4" y="53"/>
                    <a:pt x="2" y="54"/>
                  </a:cubicBezTo>
                  <a:cubicBezTo>
                    <a:pt x="1" y="55"/>
                    <a:pt x="0" y="58"/>
                    <a:pt x="0" y="59"/>
                  </a:cubicBezTo>
                  <a:lnTo>
                    <a:pt x="0" y="103"/>
                  </a:lnTo>
                  <a:cubicBezTo>
                    <a:pt x="0" y="105"/>
                    <a:pt x="1" y="107"/>
                    <a:pt x="2" y="108"/>
                  </a:cubicBezTo>
                  <a:cubicBezTo>
                    <a:pt x="3" y="109"/>
                    <a:pt x="5" y="109"/>
                    <a:pt x="7" y="109"/>
                  </a:cubicBezTo>
                  <a:close/>
                  <a:moveTo>
                    <a:pt x="7" y="109"/>
                  </a:move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66" name="Freeform 156"/>
            <p:cNvSpPr>
              <a:spLocks noEditPoints="1"/>
            </p:cNvSpPr>
            <p:nvPr/>
          </p:nvSpPr>
          <p:spPr bwMode="auto">
            <a:xfrm>
              <a:off x="6770689" y="1957350"/>
              <a:ext cx="206375" cy="80963"/>
            </a:xfrm>
            <a:custGeom>
              <a:avLst/>
              <a:gdLst>
                <a:gd name="T0" fmla="*/ 399 w 406"/>
                <a:gd name="T1" fmla="*/ 52 h 160"/>
                <a:gd name="T2" fmla="*/ 87 w 406"/>
                <a:gd name="T3" fmla="*/ 52 h 160"/>
                <a:gd name="T4" fmla="*/ 87 w 406"/>
                <a:gd name="T5" fmla="*/ 8 h 160"/>
                <a:gd name="T6" fmla="*/ 85 w 406"/>
                <a:gd name="T7" fmla="*/ 3 h 160"/>
                <a:gd name="T8" fmla="*/ 80 w 406"/>
                <a:gd name="T9" fmla="*/ 0 h 160"/>
                <a:gd name="T10" fmla="*/ 75 w 406"/>
                <a:gd name="T11" fmla="*/ 3 h 160"/>
                <a:gd name="T12" fmla="*/ 2 w 406"/>
                <a:gd name="T13" fmla="*/ 75 h 160"/>
                <a:gd name="T14" fmla="*/ 0 w 406"/>
                <a:gd name="T15" fmla="*/ 80 h 160"/>
                <a:gd name="T16" fmla="*/ 2 w 406"/>
                <a:gd name="T17" fmla="*/ 85 h 160"/>
                <a:gd name="T18" fmla="*/ 75 w 406"/>
                <a:gd name="T19" fmla="*/ 158 h 160"/>
                <a:gd name="T20" fmla="*/ 80 w 406"/>
                <a:gd name="T21" fmla="*/ 160 h 160"/>
                <a:gd name="T22" fmla="*/ 85 w 406"/>
                <a:gd name="T23" fmla="*/ 158 h 160"/>
                <a:gd name="T24" fmla="*/ 87 w 406"/>
                <a:gd name="T25" fmla="*/ 153 h 160"/>
                <a:gd name="T26" fmla="*/ 87 w 406"/>
                <a:gd name="T27" fmla="*/ 109 h 160"/>
                <a:gd name="T28" fmla="*/ 399 w 406"/>
                <a:gd name="T29" fmla="*/ 109 h 160"/>
                <a:gd name="T30" fmla="*/ 404 w 406"/>
                <a:gd name="T31" fmla="*/ 107 h 160"/>
                <a:gd name="T32" fmla="*/ 406 w 406"/>
                <a:gd name="T33" fmla="*/ 102 h 160"/>
                <a:gd name="T34" fmla="*/ 406 w 406"/>
                <a:gd name="T35" fmla="*/ 58 h 160"/>
                <a:gd name="T36" fmla="*/ 404 w 406"/>
                <a:gd name="T37" fmla="*/ 53 h 160"/>
                <a:gd name="T38" fmla="*/ 399 w 406"/>
                <a:gd name="T39" fmla="*/ 52 h 160"/>
                <a:gd name="T40" fmla="*/ 399 w 406"/>
                <a:gd name="T41" fmla="*/ 52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06" h="160">
                  <a:moveTo>
                    <a:pt x="399" y="52"/>
                  </a:moveTo>
                  <a:lnTo>
                    <a:pt x="87" y="52"/>
                  </a:lnTo>
                  <a:lnTo>
                    <a:pt x="87" y="8"/>
                  </a:lnTo>
                  <a:cubicBezTo>
                    <a:pt x="87" y="5"/>
                    <a:pt x="86" y="4"/>
                    <a:pt x="85" y="3"/>
                  </a:cubicBezTo>
                  <a:cubicBezTo>
                    <a:pt x="84" y="2"/>
                    <a:pt x="81" y="0"/>
                    <a:pt x="80" y="0"/>
                  </a:cubicBezTo>
                  <a:cubicBezTo>
                    <a:pt x="77" y="0"/>
                    <a:pt x="76" y="2"/>
                    <a:pt x="75" y="3"/>
                  </a:cubicBezTo>
                  <a:lnTo>
                    <a:pt x="2" y="75"/>
                  </a:lnTo>
                  <a:cubicBezTo>
                    <a:pt x="1" y="77"/>
                    <a:pt x="0" y="78"/>
                    <a:pt x="0" y="80"/>
                  </a:cubicBezTo>
                  <a:cubicBezTo>
                    <a:pt x="0" y="83"/>
                    <a:pt x="1" y="84"/>
                    <a:pt x="2" y="85"/>
                  </a:cubicBezTo>
                  <a:lnTo>
                    <a:pt x="75" y="158"/>
                  </a:lnTo>
                  <a:cubicBezTo>
                    <a:pt x="76" y="159"/>
                    <a:pt x="78" y="160"/>
                    <a:pt x="80" y="160"/>
                  </a:cubicBezTo>
                  <a:cubicBezTo>
                    <a:pt x="82" y="160"/>
                    <a:pt x="83" y="159"/>
                    <a:pt x="85" y="158"/>
                  </a:cubicBezTo>
                  <a:cubicBezTo>
                    <a:pt x="86" y="157"/>
                    <a:pt x="87" y="154"/>
                    <a:pt x="87" y="153"/>
                  </a:cubicBezTo>
                  <a:lnTo>
                    <a:pt x="87" y="109"/>
                  </a:lnTo>
                  <a:lnTo>
                    <a:pt x="399" y="109"/>
                  </a:lnTo>
                  <a:cubicBezTo>
                    <a:pt x="401" y="109"/>
                    <a:pt x="402" y="108"/>
                    <a:pt x="404" y="107"/>
                  </a:cubicBezTo>
                  <a:cubicBezTo>
                    <a:pt x="405" y="105"/>
                    <a:pt x="406" y="103"/>
                    <a:pt x="406" y="102"/>
                  </a:cubicBezTo>
                  <a:lnTo>
                    <a:pt x="406" y="58"/>
                  </a:lnTo>
                  <a:cubicBezTo>
                    <a:pt x="406" y="55"/>
                    <a:pt x="405" y="54"/>
                    <a:pt x="404" y="53"/>
                  </a:cubicBezTo>
                  <a:cubicBezTo>
                    <a:pt x="402" y="53"/>
                    <a:pt x="400" y="52"/>
                    <a:pt x="399" y="52"/>
                  </a:cubicBezTo>
                  <a:close/>
                  <a:moveTo>
                    <a:pt x="399" y="52"/>
                  </a:move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67" name="Rectangle 157"/>
            <p:cNvSpPr>
              <a:spLocks noChangeArrowheads="1"/>
            </p:cNvSpPr>
            <p:nvPr/>
          </p:nvSpPr>
          <p:spPr bwMode="auto">
            <a:xfrm>
              <a:off x="6092826" y="2070062"/>
              <a:ext cx="6350" cy="301625"/>
            </a:xfrm>
            <a:prstGeom prst="rect">
              <a:avLst/>
            </a:prstGeom>
            <a:solidFill>
              <a:srgbClr val="8DD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68" name="Freeform 158"/>
            <p:cNvSpPr>
              <a:spLocks/>
            </p:cNvSpPr>
            <p:nvPr/>
          </p:nvSpPr>
          <p:spPr bwMode="auto">
            <a:xfrm>
              <a:off x="3189289" y="3687725"/>
              <a:ext cx="5813425" cy="704850"/>
            </a:xfrm>
            <a:custGeom>
              <a:avLst/>
              <a:gdLst>
                <a:gd name="T0" fmla="*/ 11400 w 11450"/>
                <a:gd name="T1" fmla="*/ 1390 h 1390"/>
                <a:gd name="T2" fmla="*/ 50 w 11450"/>
                <a:gd name="T3" fmla="*/ 1390 h 1390"/>
                <a:gd name="T4" fmla="*/ 0 w 11450"/>
                <a:gd name="T5" fmla="*/ 1340 h 1390"/>
                <a:gd name="T6" fmla="*/ 0 w 11450"/>
                <a:gd name="T7" fmla="*/ 50 h 1390"/>
                <a:gd name="T8" fmla="*/ 50 w 11450"/>
                <a:gd name="T9" fmla="*/ 0 h 1390"/>
                <a:gd name="T10" fmla="*/ 11400 w 11450"/>
                <a:gd name="T11" fmla="*/ 0 h 1390"/>
                <a:gd name="T12" fmla="*/ 11450 w 11450"/>
                <a:gd name="T13" fmla="*/ 50 h 1390"/>
                <a:gd name="T14" fmla="*/ 11450 w 11450"/>
                <a:gd name="T15" fmla="*/ 1341 h 1390"/>
                <a:gd name="T16" fmla="*/ 11400 w 11450"/>
                <a:gd name="T17" fmla="*/ 1390 h 1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450" h="1390">
                  <a:moveTo>
                    <a:pt x="11400" y="1390"/>
                  </a:moveTo>
                  <a:lnTo>
                    <a:pt x="50" y="1390"/>
                  </a:lnTo>
                  <a:cubicBezTo>
                    <a:pt x="23" y="1390"/>
                    <a:pt x="0" y="1367"/>
                    <a:pt x="0" y="1340"/>
                  </a:cubicBezTo>
                  <a:lnTo>
                    <a:pt x="0" y="50"/>
                  </a:lnTo>
                  <a:cubicBezTo>
                    <a:pt x="0" y="22"/>
                    <a:pt x="23" y="0"/>
                    <a:pt x="50" y="0"/>
                  </a:cubicBezTo>
                  <a:lnTo>
                    <a:pt x="11400" y="0"/>
                  </a:lnTo>
                  <a:cubicBezTo>
                    <a:pt x="11428" y="0"/>
                    <a:pt x="11450" y="22"/>
                    <a:pt x="11450" y="50"/>
                  </a:cubicBezTo>
                  <a:lnTo>
                    <a:pt x="11450" y="1341"/>
                  </a:lnTo>
                  <a:cubicBezTo>
                    <a:pt x="11450" y="1368"/>
                    <a:pt x="11428" y="1390"/>
                    <a:pt x="11400" y="13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69" name="Freeform 159"/>
            <p:cNvSpPr>
              <a:spLocks noEditPoints="1"/>
            </p:cNvSpPr>
            <p:nvPr/>
          </p:nvSpPr>
          <p:spPr bwMode="auto">
            <a:xfrm>
              <a:off x="3184526" y="3679787"/>
              <a:ext cx="5824538" cy="719138"/>
            </a:xfrm>
            <a:custGeom>
              <a:avLst/>
              <a:gdLst>
                <a:gd name="T0" fmla="*/ 11412 w 11475"/>
                <a:gd name="T1" fmla="*/ 1415 h 1415"/>
                <a:gd name="T2" fmla="*/ 62 w 11475"/>
                <a:gd name="T3" fmla="*/ 1415 h 1415"/>
                <a:gd name="T4" fmla="*/ 0 w 11475"/>
                <a:gd name="T5" fmla="*/ 1353 h 1415"/>
                <a:gd name="T6" fmla="*/ 0 w 11475"/>
                <a:gd name="T7" fmla="*/ 63 h 1415"/>
                <a:gd name="T8" fmla="*/ 62 w 11475"/>
                <a:gd name="T9" fmla="*/ 0 h 1415"/>
                <a:gd name="T10" fmla="*/ 11412 w 11475"/>
                <a:gd name="T11" fmla="*/ 0 h 1415"/>
                <a:gd name="T12" fmla="*/ 11475 w 11475"/>
                <a:gd name="T13" fmla="*/ 63 h 1415"/>
                <a:gd name="T14" fmla="*/ 11475 w 11475"/>
                <a:gd name="T15" fmla="*/ 1354 h 1415"/>
                <a:gd name="T16" fmla="*/ 11412 w 11475"/>
                <a:gd name="T17" fmla="*/ 1415 h 1415"/>
                <a:gd name="T18" fmla="*/ 62 w 11475"/>
                <a:gd name="T19" fmla="*/ 25 h 1415"/>
                <a:gd name="T20" fmla="*/ 25 w 11475"/>
                <a:gd name="T21" fmla="*/ 63 h 1415"/>
                <a:gd name="T22" fmla="*/ 25 w 11475"/>
                <a:gd name="T23" fmla="*/ 1354 h 1415"/>
                <a:gd name="T24" fmla="*/ 62 w 11475"/>
                <a:gd name="T25" fmla="*/ 1391 h 1415"/>
                <a:gd name="T26" fmla="*/ 11412 w 11475"/>
                <a:gd name="T27" fmla="*/ 1391 h 1415"/>
                <a:gd name="T28" fmla="*/ 11450 w 11475"/>
                <a:gd name="T29" fmla="*/ 1354 h 1415"/>
                <a:gd name="T30" fmla="*/ 11450 w 11475"/>
                <a:gd name="T31" fmla="*/ 63 h 1415"/>
                <a:gd name="T32" fmla="*/ 11412 w 11475"/>
                <a:gd name="T33" fmla="*/ 25 h 1415"/>
                <a:gd name="T34" fmla="*/ 62 w 11475"/>
                <a:gd name="T35" fmla="*/ 25 h 1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475" h="1415">
                  <a:moveTo>
                    <a:pt x="11412" y="1415"/>
                  </a:moveTo>
                  <a:lnTo>
                    <a:pt x="62" y="1415"/>
                  </a:lnTo>
                  <a:cubicBezTo>
                    <a:pt x="27" y="1415"/>
                    <a:pt x="0" y="1387"/>
                    <a:pt x="0" y="1353"/>
                  </a:cubicBezTo>
                  <a:lnTo>
                    <a:pt x="0" y="63"/>
                  </a:lnTo>
                  <a:cubicBezTo>
                    <a:pt x="0" y="28"/>
                    <a:pt x="27" y="0"/>
                    <a:pt x="62" y="0"/>
                  </a:cubicBezTo>
                  <a:lnTo>
                    <a:pt x="11412" y="0"/>
                  </a:lnTo>
                  <a:cubicBezTo>
                    <a:pt x="11447" y="0"/>
                    <a:pt x="11475" y="28"/>
                    <a:pt x="11475" y="63"/>
                  </a:cubicBezTo>
                  <a:lnTo>
                    <a:pt x="11475" y="1354"/>
                  </a:lnTo>
                  <a:cubicBezTo>
                    <a:pt x="11475" y="1388"/>
                    <a:pt x="11446" y="1415"/>
                    <a:pt x="11412" y="1415"/>
                  </a:cubicBezTo>
                  <a:close/>
                  <a:moveTo>
                    <a:pt x="62" y="25"/>
                  </a:moveTo>
                  <a:cubicBezTo>
                    <a:pt x="41" y="25"/>
                    <a:pt x="25" y="41"/>
                    <a:pt x="25" y="63"/>
                  </a:cubicBezTo>
                  <a:lnTo>
                    <a:pt x="25" y="1354"/>
                  </a:lnTo>
                  <a:cubicBezTo>
                    <a:pt x="25" y="1375"/>
                    <a:pt x="41" y="1391"/>
                    <a:pt x="62" y="1391"/>
                  </a:cubicBezTo>
                  <a:lnTo>
                    <a:pt x="11412" y="1391"/>
                  </a:lnTo>
                  <a:cubicBezTo>
                    <a:pt x="11433" y="1391"/>
                    <a:pt x="11450" y="1375"/>
                    <a:pt x="11450" y="1354"/>
                  </a:cubicBezTo>
                  <a:lnTo>
                    <a:pt x="11450" y="63"/>
                  </a:lnTo>
                  <a:cubicBezTo>
                    <a:pt x="11450" y="41"/>
                    <a:pt x="11433" y="25"/>
                    <a:pt x="11412" y="25"/>
                  </a:cubicBezTo>
                  <a:lnTo>
                    <a:pt x="62" y="25"/>
                  </a:lnTo>
                  <a:close/>
                </a:path>
              </a:pathLst>
            </a:custGeom>
            <a:solidFill>
              <a:srgbClr val="EC19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70" name="Rectangle 160"/>
            <p:cNvSpPr>
              <a:spLocks noChangeArrowheads="1"/>
            </p:cNvSpPr>
            <p:nvPr/>
          </p:nvSpPr>
          <p:spPr bwMode="auto">
            <a:xfrm>
              <a:off x="5624514" y="3605175"/>
              <a:ext cx="942975" cy="1714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71" name="Freeform 161"/>
            <p:cNvSpPr>
              <a:spLocks/>
            </p:cNvSpPr>
            <p:nvPr/>
          </p:nvSpPr>
          <p:spPr bwMode="auto">
            <a:xfrm>
              <a:off x="5991226" y="3646450"/>
              <a:ext cx="57150" cy="76200"/>
            </a:xfrm>
            <a:custGeom>
              <a:avLst/>
              <a:gdLst>
                <a:gd name="T0" fmla="*/ 0 w 112"/>
                <a:gd name="T1" fmla="*/ 75 h 149"/>
                <a:gd name="T2" fmla="*/ 0 w 112"/>
                <a:gd name="T3" fmla="*/ 73 h 149"/>
                <a:gd name="T4" fmla="*/ 66 w 112"/>
                <a:gd name="T5" fmla="*/ 0 h 149"/>
                <a:gd name="T6" fmla="*/ 112 w 112"/>
                <a:gd name="T7" fmla="*/ 19 h 149"/>
                <a:gd name="T8" fmla="*/ 95 w 112"/>
                <a:gd name="T9" fmla="*/ 42 h 149"/>
                <a:gd name="T10" fmla="*/ 65 w 112"/>
                <a:gd name="T11" fmla="*/ 27 h 149"/>
                <a:gd name="T12" fmla="*/ 31 w 112"/>
                <a:gd name="T13" fmla="*/ 73 h 149"/>
                <a:gd name="T14" fmla="*/ 31 w 112"/>
                <a:gd name="T15" fmla="*/ 73 h 149"/>
                <a:gd name="T16" fmla="*/ 65 w 112"/>
                <a:gd name="T17" fmla="*/ 120 h 149"/>
                <a:gd name="T18" fmla="*/ 95 w 112"/>
                <a:gd name="T19" fmla="*/ 105 h 149"/>
                <a:gd name="T20" fmla="*/ 112 w 112"/>
                <a:gd name="T21" fmla="*/ 126 h 149"/>
                <a:gd name="T22" fmla="*/ 63 w 112"/>
                <a:gd name="T23" fmla="*/ 147 h 149"/>
                <a:gd name="T24" fmla="*/ 0 w 112"/>
                <a:gd name="T25" fmla="*/ 7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2" h="149">
                  <a:moveTo>
                    <a:pt x="0" y="75"/>
                  </a:moveTo>
                  <a:lnTo>
                    <a:pt x="0" y="73"/>
                  </a:lnTo>
                  <a:cubicBezTo>
                    <a:pt x="0" y="30"/>
                    <a:pt x="27" y="0"/>
                    <a:pt x="66" y="0"/>
                  </a:cubicBezTo>
                  <a:cubicBezTo>
                    <a:pt x="87" y="0"/>
                    <a:pt x="101" y="7"/>
                    <a:pt x="112" y="19"/>
                  </a:cubicBezTo>
                  <a:lnTo>
                    <a:pt x="95" y="42"/>
                  </a:lnTo>
                  <a:cubicBezTo>
                    <a:pt x="86" y="34"/>
                    <a:pt x="77" y="27"/>
                    <a:pt x="65" y="27"/>
                  </a:cubicBezTo>
                  <a:cubicBezTo>
                    <a:pt x="45" y="27"/>
                    <a:pt x="31" y="45"/>
                    <a:pt x="31" y="73"/>
                  </a:cubicBezTo>
                  <a:lnTo>
                    <a:pt x="31" y="73"/>
                  </a:lnTo>
                  <a:cubicBezTo>
                    <a:pt x="31" y="102"/>
                    <a:pt x="46" y="120"/>
                    <a:pt x="65" y="120"/>
                  </a:cubicBezTo>
                  <a:cubicBezTo>
                    <a:pt x="76" y="120"/>
                    <a:pt x="85" y="115"/>
                    <a:pt x="95" y="105"/>
                  </a:cubicBezTo>
                  <a:lnTo>
                    <a:pt x="112" y="126"/>
                  </a:lnTo>
                  <a:cubicBezTo>
                    <a:pt x="100" y="140"/>
                    <a:pt x="85" y="147"/>
                    <a:pt x="63" y="147"/>
                  </a:cubicBezTo>
                  <a:cubicBezTo>
                    <a:pt x="26" y="149"/>
                    <a:pt x="0" y="120"/>
                    <a:pt x="0" y="75"/>
                  </a:cubicBezTo>
                  <a:close/>
                </a:path>
              </a:pathLst>
            </a:custGeom>
            <a:solidFill>
              <a:srgbClr val="EC19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72" name="Freeform 162"/>
            <p:cNvSpPr>
              <a:spLocks noEditPoints="1"/>
            </p:cNvSpPr>
            <p:nvPr/>
          </p:nvSpPr>
          <p:spPr bwMode="auto">
            <a:xfrm>
              <a:off x="6053139" y="3646450"/>
              <a:ext cx="66675" cy="76200"/>
            </a:xfrm>
            <a:custGeom>
              <a:avLst/>
              <a:gdLst>
                <a:gd name="T0" fmla="*/ 0 w 132"/>
                <a:gd name="T1" fmla="*/ 76 h 150"/>
                <a:gd name="T2" fmla="*/ 0 w 132"/>
                <a:gd name="T3" fmla="*/ 74 h 150"/>
                <a:gd name="T4" fmla="*/ 66 w 132"/>
                <a:gd name="T5" fmla="*/ 0 h 150"/>
                <a:gd name="T6" fmla="*/ 132 w 132"/>
                <a:gd name="T7" fmla="*/ 74 h 150"/>
                <a:gd name="T8" fmla="*/ 132 w 132"/>
                <a:gd name="T9" fmla="*/ 76 h 150"/>
                <a:gd name="T10" fmla="*/ 65 w 132"/>
                <a:gd name="T11" fmla="*/ 150 h 150"/>
                <a:gd name="T12" fmla="*/ 0 w 132"/>
                <a:gd name="T13" fmla="*/ 76 h 150"/>
                <a:gd name="T14" fmla="*/ 100 w 132"/>
                <a:gd name="T15" fmla="*/ 75 h 150"/>
                <a:gd name="T16" fmla="*/ 100 w 132"/>
                <a:gd name="T17" fmla="*/ 73 h 150"/>
                <a:gd name="T18" fmla="*/ 65 w 132"/>
                <a:gd name="T19" fmla="*/ 27 h 150"/>
                <a:gd name="T20" fmla="*/ 30 w 132"/>
                <a:gd name="T21" fmla="*/ 73 h 150"/>
                <a:gd name="T22" fmla="*/ 30 w 132"/>
                <a:gd name="T23" fmla="*/ 75 h 150"/>
                <a:gd name="T24" fmla="*/ 65 w 132"/>
                <a:gd name="T25" fmla="*/ 121 h 150"/>
                <a:gd name="T26" fmla="*/ 100 w 132"/>
                <a:gd name="T27" fmla="*/ 75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2" h="150">
                  <a:moveTo>
                    <a:pt x="0" y="76"/>
                  </a:moveTo>
                  <a:lnTo>
                    <a:pt x="0" y="74"/>
                  </a:lnTo>
                  <a:cubicBezTo>
                    <a:pt x="0" y="30"/>
                    <a:pt x="28" y="0"/>
                    <a:pt x="66" y="0"/>
                  </a:cubicBezTo>
                  <a:cubicBezTo>
                    <a:pt x="105" y="0"/>
                    <a:pt x="132" y="30"/>
                    <a:pt x="132" y="74"/>
                  </a:cubicBezTo>
                  <a:lnTo>
                    <a:pt x="132" y="76"/>
                  </a:lnTo>
                  <a:cubicBezTo>
                    <a:pt x="132" y="120"/>
                    <a:pt x="104" y="150"/>
                    <a:pt x="65" y="150"/>
                  </a:cubicBezTo>
                  <a:cubicBezTo>
                    <a:pt x="28" y="150"/>
                    <a:pt x="0" y="119"/>
                    <a:pt x="0" y="76"/>
                  </a:cubicBezTo>
                  <a:close/>
                  <a:moveTo>
                    <a:pt x="100" y="75"/>
                  </a:moveTo>
                  <a:lnTo>
                    <a:pt x="100" y="73"/>
                  </a:lnTo>
                  <a:cubicBezTo>
                    <a:pt x="100" y="45"/>
                    <a:pt x="85" y="27"/>
                    <a:pt x="65" y="27"/>
                  </a:cubicBezTo>
                  <a:cubicBezTo>
                    <a:pt x="45" y="27"/>
                    <a:pt x="30" y="45"/>
                    <a:pt x="30" y="73"/>
                  </a:cubicBezTo>
                  <a:lnTo>
                    <a:pt x="30" y="75"/>
                  </a:lnTo>
                  <a:cubicBezTo>
                    <a:pt x="30" y="104"/>
                    <a:pt x="45" y="121"/>
                    <a:pt x="65" y="121"/>
                  </a:cubicBezTo>
                  <a:cubicBezTo>
                    <a:pt x="85" y="121"/>
                    <a:pt x="100" y="104"/>
                    <a:pt x="100" y="75"/>
                  </a:cubicBezTo>
                  <a:close/>
                </a:path>
              </a:pathLst>
            </a:custGeom>
            <a:solidFill>
              <a:srgbClr val="EC19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73" name="Freeform 163"/>
            <p:cNvSpPr>
              <a:spLocks/>
            </p:cNvSpPr>
            <p:nvPr/>
          </p:nvSpPr>
          <p:spPr bwMode="auto">
            <a:xfrm>
              <a:off x="6132514" y="3648037"/>
              <a:ext cx="65088" cy="73025"/>
            </a:xfrm>
            <a:custGeom>
              <a:avLst/>
              <a:gdLst>
                <a:gd name="T0" fmla="*/ 0 w 128"/>
                <a:gd name="T1" fmla="*/ 0 h 145"/>
                <a:gd name="T2" fmla="*/ 32 w 128"/>
                <a:gd name="T3" fmla="*/ 0 h 145"/>
                <a:gd name="T4" fmla="*/ 64 w 128"/>
                <a:gd name="T5" fmla="*/ 59 h 145"/>
                <a:gd name="T6" fmla="*/ 97 w 128"/>
                <a:gd name="T7" fmla="*/ 0 h 145"/>
                <a:gd name="T8" fmla="*/ 128 w 128"/>
                <a:gd name="T9" fmla="*/ 0 h 145"/>
                <a:gd name="T10" fmla="*/ 128 w 128"/>
                <a:gd name="T11" fmla="*/ 145 h 145"/>
                <a:gd name="T12" fmla="*/ 98 w 128"/>
                <a:gd name="T13" fmla="*/ 145 h 145"/>
                <a:gd name="T14" fmla="*/ 98 w 128"/>
                <a:gd name="T15" fmla="*/ 53 h 145"/>
                <a:gd name="T16" fmla="*/ 64 w 128"/>
                <a:gd name="T17" fmla="*/ 113 h 145"/>
                <a:gd name="T18" fmla="*/ 64 w 128"/>
                <a:gd name="T19" fmla="*/ 113 h 145"/>
                <a:gd name="T20" fmla="*/ 30 w 128"/>
                <a:gd name="T21" fmla="*/ 53 h 145"/>
                <a:gd name="T22" fmla="*/ 30 w 128"/>
                <a:gd name="T23" fmla="*/ 145 h 145"/>
                <a:gd name="T24" fmla="*/ 2 w 128"/>
                <a:gd name="T25" fmla="*/ 145 h 145"/>
                <a:gd name="T26" fmla="*/ 2 w 128"/>
                <a:gd name="T27" fmla="*/ 0 h 145"/>
                <a:gd name="T28" fmla="*/ 0 w 128"/>
                <a:gd name="T29" fmla="*/ 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8" h="145">
                  <a:moveTo>
                    <a:pt x="0" y="0"/>
                  </a:moveTo>
                  <a:lnTo>
                    <a:pt x="32" y="0"/>
                  </a:lnTo>
                  <a:lnTo>
                    <a:pt x="64" y="59"/>
                  </a:lnTo>
                  <a:lnTo>
                    <a:pt x="97" y="0"/>
                  </a:lnTo>
                  <a:lnTo>
                    <a:pt x="128" y="0"/>
                  </a:lnTo>
                  <a:lnTo>
                    <a:pt x="128" y="145"/>
                  </a:lnTo>
                  <a:lnTo>
                    <a:pt x="98" y="145"/>
                  </a:lnTo>
                  <a:lnTo>
                    <a:pt x="98" y="53"/>
                  </a:lnTo>
                  <a:lnTo>
                    <a:pt x="64" y="113"/>
                  </a:lnTo>
                  <a:lnTo>
                    <a:pt x="64" y="113"/>
                  </a:lnTo>
                  <a:lnTo>
                    <a:pt x="30" y="53"/>
                  </a:lnTo>
                  <a:lnTo>
                    <a:pt x="30" y="145"/>
                  </a:lnTo>
                  <a:lnTo>
                    <a:pt x="2" y="145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19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74" name="Freeform 164"/>
            <p:cNvSpPr>
              <a:spLocks noEditPoints="1"/>
            </p:cNvSpPr>
            <p:nvPr/>
          </p:nvSpPr>
          <p:spPr bwMode="auto">
            <a:xfrm>
              <a:off x="6211889" y="3648037"/>
              <a:ext cx="50800" cy="73025"/>
            </a:xfrm>
            <a:custGeom>
              <a:avLst/>
              <a:gdLst>
                <a:gd name="T0" fmla="*/ 0 w 101"/>
                <a:gd name="T1" fmla="*/ 0 h 145"/>
                <a:gd name="T2" fmla="*/ 48 w 101"/>
                <a:gd name="T3" fmla="*/ 0 h 145"/>
                <a:gd name="T4" fmla="*/ 101 w 101"/>
                <a:gd name="T5" fmla="*/ 50 h 145"/>
                <a:gd name="T6" fmla="*/ 101 w 101"/>
                <a:gd name="T7" fmla="*/ 50 h 145"/>
                <a:gd name="T8" fmla="*/ 47 w 101"/>
                <a:gd name="T9" fmla="*/ 102 h 145"/>
                <a:gd name="T10" fmla="*/ 30 w 101"/>
                <a:gd name="T11" fmla="*/ 102 h 145"/>
                <a:gd name="T12" fmla="*/ 30 w 101"/>
                <a:gd name="T13" fmla="*/ 145 h 145"/>
                <a:gd name="T14" fmla="*/ 0 w 101"/>
                <a:gd name="T15" fmla="*/ 145 h 145"/>
                <a:gd name="T16" fmla="*/ 0 w 101"/>
                <a:gd name="T17" fmla="*/ 0 h 145"/>
                <a:gd name="T18" fmla="*/ 47 w 101"/>
                <a:gd name="T19" fmla="*/ 74 h 145"/>
                <a:gd name="T20" fmla="*/ 71 w 101"/>
                <a:gd name="T21" fmla="*/ 50 h 145"/>
                <a:gd name="T22" fmla="*/ 71 w 101"/>
                <a:gd name="T23" fmla="*/ 50 h 145"/>
                <a:gd name="T24" fmla="*/ 46 w 101"/>
                <a:gd name="T25" fmla="*/ 27 h 145"/>
                <a:gd name="T26" fmla="*/ 30 w 101"/>
                <a:gd name="T27" fmla="*/ 27 h 145"/>
                <a:gd name="T28" fmla="*/ 30 w 101"/>
                <a:gd name="T29" fmla="*/ 73 h 145"/>
                <a:gd name="T30" fmla="*/ 47 w 101"/>
                <a:gd name="T31" fmla="*/ 73 h 145"/>
                <a:gd name="T32" fmla="*/ 47 w 101"/>
                <a:gd name="T33" fmla="*/ 74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1" h="145">
                  <a:moveTo>
                    <a:pt x="0" y="0"/>
                  </a:moveTo>
                  <a:lnTo>
                    <a:pt x="48" y="0"/>
                  </a:lnTo>
                  <a:cubicBezTo>
                    <a:pt x="81" y="0"/>
                    <a:pt x="101" y="19"/>
                    <a:pt x="101" y="50"/>
                  </a:cubicBezTo>
                  <a:lnTo>
                    <a:pt x="101" y="50"/>
                  </a:lnTo>
                  <a:cubicBezTo>
                    <a:pt x="101" y="84"/>
                    <a:pt x="77" y="100"/>
                    <a:pt x="47" y="102"/>
                  </a:cubicBezTo>
                  <a:lnTo>
                    <a:pt x="30" y="102"/>
                  </a:lnTo>
                  <a:lnTo>
                    <a:pt x="30" y="145"/>
                  </a:lnTo>
                  <a:lnTo>
                    <a:pt x="0" y="145"/>
                  </a:lnTo>
                  <a:lnTo>
                    <a:pt x="0" y="0"/>
                  </a:lnTo>
                  <a:close/>
                  <a:moveTo>
                    <a:pt x="47" y="74"/>
                  </a:moveTo>
                  <a:cubicBezTo>
                    <a:pt x="62" y="74"/>
                    <a:pt x="71" y="64"/>
                    <a:pt x="71" y="50"/>
                  </a:cubicBezTo>
                  <a:lnTo>
                    <a:pt x="71" y="50"/>
                  </a:lnTo>
                  <a:cubicBezTo>
                    <a:pt x="71" y="35"/>
                    <a:pt x="62" y="27"/>
                    <a:pt x="46" y="27"/>
                  </a:cubicBezTo>
                  <a:lnTo>
                    <a:pt x="30" y="27"/>
                  </a:lnTo>
                  <a:lnTo>
                    <a:pt x="30" y="73"/>
                  </a:lnTo>
                  <a:lnTo>
                    <a:pt x="47" y="73"/>
                  </a:lnTo>
                  <a:lnTo>
                    <a:pt x="47" y="74"/>
                  </a:lnTo>
                  <a:close/>
                </a:path>
              </a:pathLst>
            </a:custGeom>
            <a:solidFill>
              <a:srgbClr val="EC19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75" name="Freeform 165"/>
            <p:cNvSpPr>
              <a:spLocks/>
            </p:cNvSpPr>
            <p:nvPr/>
          </p:nvSpPr>
          <p:spPr bwMode="auto">
            <a:xfrm>
              <a:off x="6272214" y="3648037"/>
              <a:ext cx="55563" cy="74613"/>
            </a:xfrm>
            <a:custGeom>
              <a:avLst/>
              <a:gdLst>
                <a:gd name="T0" fmla="*/ 0 w 109"/>
                <a:gd name="T1" fmla="*/ 89 h 147"/>
                <a:gd name="T2" fmla="*/ 0 w 109"/>
                <a:gd name="T3" fmla="*/ 0 h 147"/>
                <a:gd name="T4" fmla="*/ 30 w 109"/>
                <a:gd name="T5" fmla="*/ 0 h 147"/>
                <a:gd name="T6" fmla="*/ 30 w 109"/>
                <a:gd name="T7" fmla="*/ 89 h 147"/>
                <a:gd name="T8" fmla="*/ 55 w 109"/>
                <a:gd name="T9" fmla="*/ 120 h 147"/>
                <a:gd name="T10" fmla="*/ 80 w 109"/>
                <a:gd name="T11" fmla="*/ 90 h 147"/>
                <a:gd name="T12" fmla="*/ 80 w 109"/>
                <a:gd name="T13" fmla="*/ 0 h 147"/>
                <a:gd name="T14" fmla="*/ 109 w 109"/>
                <a:gd name="T15" fmla="*/ 0 h 147"/>
                <a:gd name="T16" fmla="*/ 109 w 109"/>
                <a:gd name="T17" fmla="*/ 88 h 147"/>
                <a:gd name="T18" fmla="*/ 55 w 109"/>
                <a:gd name="T19" fmla="*/ 147 h 147"/>
                <a:gd name="T20" fmla="*/ 0 w 109"/>
                <a:gd name="T21" fmla="*/ 89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9" h="147">
                  <a:moveTo>
                    <a:pt x="0" y="89"/>
                  </a:moveTo>
                  <a:lnTo>
                    <a:pt x="0" y="0"/>
                  </a:lnTo>
                  <a:lnTo>
                    <a:pt x="30" y="0"/>
                  </a:lnTo>
                  <a:lnTo>
                    <a:pt x="30" y="89"/>
                  </a:lnTo>
                  <a:cubicBezTo>
                    <a:pt x="30" y="109"/>
                    <a:pt x="39" y="120"/>
                    <a:pt x="55" y="120"/>
                  </a:cubicBezTo>
                  <a:cubicBezTo>
                    <a:pt x="70" y="120"/>
                    <a:pt x="80" y="110"/>
                    <a:pt x="80" y="90"/>
                  </a:cubicBezTo>
                  <a:lnTo>
                    <a:pt x="80" y="0"/>
                  </a:lnTo>
                  <a:lnTo>
                    <a:pt x="109" y="0"/>
                  </a:lnTo>
                  <a:lnTo>
                    <a:pt x="109" y="88"/>
                  </a:lnTo>
                  <a:cubicBezTo>
                    <a:pt x="109" y="128"/>
                    <a:pt x="87" y="147"/>
                    <a:pt x="55" y="147"/>
                  </a:cubicBezTo>
                  <a:cubicBezTo>
                    <a:pt x="21" y="147"/>
                    <a:pt x="0" y="128"/>
                    <a:pt x="0" y="89"/>
                  </a:cubicBezTo>
                  <a:close/>
                </a:path>
              </a:pathLst>
            </a:custGeom>
            <a:solidFill>
              <a:srgbClr val="EC19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76" name="Freeform 166"/>
            <p:cNvSpPr>
              <a:spLocks/>
            </p:cNvSpPr>
            <p:nvPr/>
          </p:nvSpPr>
          <p:spPr bwMode="auto">
            <a:xfrm>
              <a:off x="6337301" y="3648037"/>
              <a:ext cx="52388" cy="73025"/>
            </a:xfrm>
            <a:custGeom>
              <a:avLst/>
              <a:gdLst>
                <a:gd name="T0" fmla="*/ 12 w 33"/>
                <a:gd name="T1" fmla="*/ 9 h 46"/>
                <a:gd name="T2" fmla="*/ 0 w 33"/>
                <a:gd name="T3" fmla="*/ 9 h 46"/>
                <a:gd name="T4" fmla="*/ 0 w 33"/>
                <a:gd name="T5" fmla="*/ 0 h 46"/>
                <a:gd name="T6" fmla="*/ 33 w 33"/>
                <a:gd name="T7" fmla="*/ 0 h 46"/>
                <a:gd name="T8" fmla="*/ 33 w 33"/>
                <a:gd name="T9" fmla="*/ 9 h 46"/>
                <a:gd name="T10" fmla="*/ 22 w 33"/>
                <a:gd name="T11" fmla="*/ 9 h 46"/>
                <a:gd name="T12" fmla="*/ 22 w 33"/>
                <a:gd name="T13" fmla="*/ 46 h 46"/>
                <a:gd name="T14" fmla="*/ 12 w 33"/>
                <a:gd name="T15" fmla="*/ 46 h 46"/>
                <a:gd name="T16" fmla="*/ 12 w 33"/>
                <a:gd name="T17" fmla="*/ 9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46">
                  <a:moveTo>
                    <a:pt x="12" y="9"/>
                  </a:moveTo>
                  <a:lnTo>
                    <a:pt x="0" y="9"/>
                  </a:lnTo>
                  <a:lnTo>
                    <a:pt x="0" y="0"/>
                  </a:lnTo>
                  <a:lnTo>
                    <a:pt x="33" y="0"/>
                  </a:lnTo>
                  <a:lnTo>
                    <a:pt x="33" y="9"/>
                  </a:lnTo>
                  <a:lnTo>
                    <a:pt x="22" y="9"/>
                  </a:lnTo>
                  <a:lnTo>
                    <a:pt x="22" y="46"/>
                  </a:lnTo>
                  <a:lnTo>
                    <a:pt x="12" y="46"/>
                  </a:lnTo>
                  <a:lnTo>
                    <a:pt x="12" y="9"/>
                  </a:lnTo>
                  <a:close/>
                </a:path>
              </a:pathLst>
            </a:custGeom>
            <a:solidFill>
              <a:srgbClr val="EC19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77" name="Freeform 167"/>
            <p:cNvSpPr>
              <a:spLocks/>
            </p:cNvSpPr>
            <p:nvPr/>
          </p:nvSpPr>
          <p:spPr bwMode="auto">
            <a:xfrm>
              <a:off x="6400801" y="3648037"/>
              <a:ext cx="47625" cy="74613"/>
            </a:xfrm>
            <a:custGeom>
              <a:avLst/>
              <a:gdLst>
                <a:gd name="T0" fmla="*/ 0 w 95"/>
                <a:gd name="T1" fmla="*/ 0 h 147"/>
                <a:gd name="T2" fmla="*/ 94 w 95"/>
                <a:gd name="T3" fmla="*/ 0 h 147"/>
                <a:gd name="T4" fmla="*/ 94 w 95"/>
                <a:gd name="T5" fmla="*/ 28 h 147"/>
                <a:gd name="T6" fmla="*/ 30 w 95"/>
                <a:gd name="T7" fmla="*/ 28 h 147"/>
                <a:gd name="T8" fmla="*/ 30 w 95"/>
                <a:gd name="T9" fmla="*/ 59 h 147"/>
                <a:gd name="T10" fmla="*/ 86 w 95"/>
                <a:gd name="T11" fmla="*/ 59 h 147"/>
                <a:gd name="T12" fmla="*/ 86 w 95"/>
                <a:gd name="T13" fmla="*/ 87 h 147"/>
                <a:gd name="T14" fmla="*/ 30 w 95"/>
                <a:gd name="T15" fmla="*/ 87 h 147"/>
                <a:gd name="T16" fmla="*/ 30 w 95"/>
                <a:gd name="T17" fmla="*/ 119 h 147"/>
                <a:gd name="T18" fmla="*/ 95 w 95"/>
                <a:gd name="T19" fmla="*/ 119 h 147"/>
                <a:gd name="T20" fmla="*/ 95 w 95"/>
                <a:gd name="T21" fmla="*/ 147 h 147"/>
                <a:gd name="T22" fmla="*/ 1 w 95"/>
                <a:gd name="T23" fmla="*/ 147 h 147"/>
                <a:gd name="T24" fmla="*/ 1 w 95"/>
                <a:gd name="T25" fmla="*/ 0 h 147"/>
                <a:gd name="T26" fmla="*/ 0 w 95"/>
                <a:gd name="T27" fmla="*/ 0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5" h="147">
                  <a:moveTo>
                    <a:pt x="0" y="0"/>
                  </a:moveTo>
                  <a:lnTo>
                    <a:pt x="94" y="0"/>
                  </a:lnTo>
                  <a:lnTo>
                    <a:pt x="94" y="28"/>
                  </a:lnTo>
                  <a:lnTo>
                    <a:pt x="30" y="28"/>
                  </a:lnTo>
                  <a:lnTo>
                    <a:pt x="30" y="59"/>
                  </a:lnTo>
                  <a:lnTo>
                    <a:pt x="86" y="59"/>
                  </a:lnTo>
                  <a:lnTo>
                    <a:pt x="86" y="87"/>
                  </a:lnTo>
                  <a:lnTo>
                    <a:pt x="30" y="87"/>
                  </a:lnTo>
                  <a:lnTo>
                    <a:pt x="30" y="119"/>
                  </a:lnTo>
                  <a:lnTo>
                    <a:pt x="95" y="119"/>
                  </a:lnTo>
                  <a:lnTo>
                    <a:pt x="95" y="147"/>
                  </a:lnTo>
                  <a:lnTo>
                    <a:pt x="1" y="147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19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78" name="Freeform 168"/>
            <p:cNvSpPr>
              <a:spLocks noEditPoints="1"/>
            </p:cNvSpPr>
            <p:nvPr/>
          </p:nvSpPr>
          <p:spPr bwMode="auto">
            <a:xfrm>
              <a:off x="5740401" y="3721062"/>
              <a:ext cx="177800" cy="38100"/>
            </a:xfrm>
            <a:custGeom>
              <a:avLst/>
              <a:gdLst>
                <a:gd name="T0" fmla="*/ 341 w 353"/>
                <a:gd name="T1" fmla="*/ 0 h 75"/>
                <a:gd name="T2" fmla="*/ 12 w 353"/>
                <a:gd name="T3" fmla="*/ 0 h 75"/>
                <a:gd name="T4" fmla="*/ 3 w 353"/>
                <a:gd name="T5" fmla="*/ 4 h 75"/>
                <a:gd name="T6" fmla="*/ 0 w 353"/>
                <a:gd name="T7" fmla="*/ 13 h 75"/>
                <a:gd name="T8" fmla="*/ 0 w 353"/>
                <a:gd name="T9" fmla="*/ 63 h 75"/>
                <a:gd name="T10" fmla="*/ 3 w 353"/>
                <a:gd name="T11" fmla="*/ 71 h 75"/>
                <a:gd name="T12" fmla="*/ 12 w 353"/>
                <a:gd name="T13" fmla="*/ 75 h 75"/>
                <a:gd name="T14" fmla="*/ 341 w 353"/>
                <a:gd name="T15" fmla="*/ 75 h 75"/>
                <a:gd name="T16" fmla="*/ 350 w 353"/>
                <a:gd name="T17" fmla="*/ 71 h 75"/>
                <a:gd name="T18" fmla="*/ 353 w 353"/>
                <a:gd name="T19" fmla="*/ 63 h 75"/>
                <a:gd name="T20" fmla="*/ 353 w 353"/>
                <a:gd name="T21" fmla="*/ 13 h 75"/>
                <a:gd name="T22" fmla="*/ 350 w 353"/>
                <a:gd name="T23" fmla="*/ 4 h 75"/>
                <a:gd name="T24" fmla="*/ 341 w 353"/>
                <a:gd name="T25" fmla="*/ 0 h 75"/>
                <a:gd name="T26" fmla="*/ 327 w 353"/>
                <a:gd name="T27" fmla="*/ 51 h 75"/>
                <a:gd name="T28" fmla="*/ 201 w 353"/>
                <a:gd name="T29" fmla="*/ 51 h 75"/>
                <a:gd name="T30" fmla="*/ 201 w 353"/>
                <a:gd name="T31" fmla="*/ 26 h 75"/>
                <a:gd name="T32" fmla="*/ 327 w 353"/>
                <a:gd name="T33" fmla="*/ 26 h 75"/>
                <a:gd name="T34" fmla="*/ 327 w 353"/>
                <a:gd name="T35" fmla="*/ 51 h 75"/>
                <a:gd name="T36" fmla="*/ 327 w 353"/>
                <a:gd name="T37" fmla="*/ 51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3" h="75">
                  <a:moveTo>
                    <a:pt x="341" y="0"/>
                  </a:moveTo>
                  <a:lnTo>
                    <a:pt x="12" y="0"/>
                  </a:lnTo>
                  <a:cubicBezTo>
                    <a:pt x="8" y="0"/>
                    <a:pt x="6" y="1"/>
                    <a:pt x="3" y="4"/>
                  </a:cubicBezTo>
                  <a:cubicBezTo>
                    <a:pt x="1" y="6"/>
                    <a:pt x="0" y="9"/>
                    <a:pt x="0" y="13"/>
                  </a:cubicBezTo>
                  <a:lnTo>
                    <a:pt x="0" y="63"/>
                  </a:lnTo>
                  <a:cubicBezTo>
                    <a:pt x="0" y="66"/>
                    <a:pt x="1" y="69"/>
                    <a:pt x="3" y="71"/>
                  </a:cubicBezTo>
                  <a:cubicBezTo>
                    <a:pt x="6" y="74"/>
                    <a:pt x="8" y="75"/>
                    <a:pt x="12" y="75"/>
                  </a:cubicBezTo>
                  <a:lnTo>
                    <a:pt x="341" y="75"/>
                  </a:lnTo>
                  <a:cubicBezTo>
                    <a:pt x="345" y="75"/>
                    <a:pt x="347" y="74"/>
                    <a:pt x="350" y="71"/>
                  </a:cubicBezTo>
                  <a:cubicBezTo>
                    <a:pt x="352" y="69"/>
                    <a:pt x="353" y="66"/>
                    <a:pt x="353" y="63"/>
                  </a:cubicBezTo>
                  <a:lnTo>
                    <a:pt x="353" y="13"/>
                  </a:lnTo>
                  <a:cubicBezTo>
                    <a:pt x="353" y="9"/>
                    <a:pt x="352" y="6"/>
                    <a:pt x="350" y="4"/>
                  </a:cubicBezTo>
                  <a:cubicBezTo>
                    <a:pt x="347" y="1"/>
                    <a:pt x="343" y="0"/>
                    <a:pt x="341" y="0"/>
                  </a:cubicBezTo>
                  <a:close/>
                  <a:moveTo>
                    <a:pt x="327" y="51"/>
                  </a:moveTo>
                  <a:lnTo>
                    <a:pt x="201" y="51"/>
                  </a:lnTo>
                  <a:lnTo>
                    <a:pt x="201" y="26"/>
                  </a:lnTo>
                  <a:lnTo>
                    <a:pt x="327" y="26"/>
                  </a:lnTo>
                  <a:lnTo>
                    <a:pt x="327" y="51"/>
                  </a:lnTo>
                  <a:close/>
                  <a:moveTo>
                    <a:pt x="327" y="51"/>
                  </a:moveTo>
                  <a:close/>
                </a:path>
              </a:pathLst>
            </a:custGeom>
            <a:solidFill>
              <a:srgbClr val="EC19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79" name="Freeform 169"/>
            <p:cNvSpPr>
              <a:spLocks noEditPoints="1"/>
            </p:cNvSpPr>
            <p:nvPr/>
          </p:nvSpPr>
          <p:spPr bwMode="auto">
            <a:xfrm>
              <a:off x="5740401" y="3670262"/>
              <a:ext cx="177800" cy="38100"/>
            </a:xfrm>
            <a:custGeom>
              <a:avLst/>
              <a:gdLst>
                <a:gd name="T0" fmla="*/ 341 w 353"/>
                <a:gd name="T1" fmla="*/ 0 h 75"/>
                <a:gd name="T2" fmla="*/ 12 w 353"/>
                <a:gd name="T3" fmla="*/ 0 h 75"/>
                <a:gd name="T4" fmla="*/ 3 w 353"/>
                <a:gd name="T5" fmla="*/ 4 h 75"/>
                <a:gd name="T6" fmla="*/ 0 w 353"/>
                <a:gd name="T7" fmla="*/ 12 h 75"/>
                <a:gd name="T8" fmla="*/ 0 w 353"/>
                <a:gd name="T9" fmla="*/ 62 h 75"/>
                <a:gd name="T10" fmla="*/ 3 w 353"/>
                <a:gd name="T11" fmla="*/ 71 h 75"/>
                <a:gd name="T12" fmla="*/ 12 w 353"/>
                <a:gd name="T13" fmla="*/ 75 h 75"/>
                <a:gd name="T14" fmla="*/ 341 w 353"/>
                <a:gd name="T15" fmla="*/ 75 h 75"/>
                <a:gd name="T16" fmla="*/ 350 w 353"/>
                <a:gd name="T17" fmla="*/ 71 h 75"/>
                <a:gd name="T18" fmla="*/ 353 w 353"/>
                <a:gd name="T19" fmla="*/ 62 h 75"/>
                <a:gd name="T20" fmla="*/ 353 w 353"/>
                <a:gd name="T21" fmla="*/ 12 h 75"/>
                <a:gd name="T22" fmla="*/ 350 w 353"/>
                <a:gd name="T23" fmla="*/ 4 h 75"/>
                <a:gd name="T24" fmla="*/ 341 w 353"/>
                <a:gd name="T25" fmla="*/ 0 h 75"/>
                <a:gd name="T26" fmla="*/ 327 w 353"/>
                <a:gd name="T27" fmla="*/ 51 h 75"/>
                <a:gd name="T28" fmla="*/ 125 w 353"/>
                <a:gd name="T29" fmla="*/ 51 h 75"/>
                <a:gd name="T30" fmla="*/ 125 w 353"/>
                <a:gd name="T31" fmla="*/ 26 h 75"/>
                <a:gd name="T32" fmla="*/ 327 w 353"/>
                <a:gd name="T33" fmla="*/ 26 h 75"/>
                <a:gd name="T34" fmla="*/ 327 w 353"/>
                <a:gd name="T35" fmla="*/ 51 h 75"/>
                <a:gd name="T36" fmla="*/ 327 w 353"/>
                <a:gd name="T37" fmla="*/ 51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3" h="75">
                  <a:moveTo>
                    <a:pt x="341" y="0"/>
                  </a:moveTo>
                  <a:lnTo>
                    <a:pt x="12" y="0"/>
                  </a:lnTo>
                  <a:cubicBezTo>
                    <a:pt x="8" y="0"/>
                    <a:pt x="6" y="1"/>
                    <a:pt x="3" y="4"/>
                  </a:cubicBezTo>
                  <a:cubicBezTo>
                    <a:pt x="1" y="6"/>
                    <a:pt x="0" y="9"/>
                    <a:pt x="0" y="12"/>
                  </a:cubicBezTo>
                  <a:lnTo>
                    <a:pt x="0" y="62"/>
                  </a:lnTo>
                  <a:cubicBezTo>
                    <a:pt x="0" y="66"/>
                    <a:pt x="1" y="69"/>
                    <a:pt x="3" y="71"/>
                  </a:cubicBezTo>
                  <a:cubicBezTo>
                    <a:pt x="6" y="74"/>
                    <a:pt x="8" y="75"/>
                    <a:pt x="12" y="75"/>
                  </a:cubicBezTo>
                  <a:lnTo>
                    <a:pt x="341" y="75"/>
                  </a:lnTo>
                  <a:cubicBezTo>
                    <a:pt x="345" y="75"/>
                    <a:pt x="347" y="74"/>
                    <a:pt x="350" y="71"/>
                  </a:cubicBezTo>
                  <a:cubicBezTo>
                    <a:pt x="352" y="69"/>
                    <a:pt x="353" y="66"/>
                    <a:pt x="353" y="62"/>
                  </a:cubicBezTo>
                  <a:lnTo>
                    <a:pt x="353" y="12"/>
                  </a:lnTo>
                  <a:cubicBezTo>
                    <a:pt x="353" y="9"/>
                    <a:pt x="352" y="6"/>
                    <a:pt x="350" y="4"/>
                  </a:cubicBezTo>
                  <a:cubicBezTo>
                    <a:pt x="347" y="1"/>
                    <a:pt x="343" y="0"/>
                    <a:pt x="341" y="0"/>
                  </a:cubicBezTo>
                  <a:close/>
                  <a:moveTo>
                    <a:pt x="327" y="51"/>
                  </a:moveTo>
                  <a:lnTo>
                    <a:pt x="125" y="51"/>
                  </a:lnTo>
                  <a:lnTo>
                    <a:pt x="125" y="26"/>
                  </a:lnTo>
                  <a:lnTo>
                    <a:pt x="327" y="26"/>
                  </a:lnTo>
                  <a:lnTo>
                    <a:pt x="327" y="51"/>
                  </a:lnTo>
                  <a:close/>
                  <a:moveTo>
                    <a:pt x="327" y="51"/>
                  </a:moveTo>
                  <a:close/>
                </a:path>
              </a:pathLst>
            </a:custGeom>
            <a:solidFill>
              <a:srgbClr val="EC19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80" name="Freeform 170"/>
            <p:cNvSpPr>
              <a:spLocks noEditPoints="1"/>
            </p:cNvSpPr>
            <p:nvPr/>
          </p:nvSpPr>
          <p:spPr bwMode="auto">
            <a:xfrm>
              <a:off x="5740401" y="3619462"/>
              <a:ext cx="177800" cy="38100"/>
            </a:xfrm>
            <a:custGeom>
              <a:avLst/>
              <a:gdLst>
                <a:gd name="T0" fmla="*/ 350 w 353"/>
                <a:gd name="T1" fmla="*/ 4 h 75"/>
                <a:gd name="T2" fmla="*/ 341 w 353"/>
                <a:gd name="T3" fmla="*/ 0 h 75"/>
                <a:gd name="T4" fmla="*/ 12 w 353"/>
                <a:gd name="T5" fmla="*/ 0 h 75"/>
                <a:gd name="T6" fmla="*/ 3 w 353"/>
                <a:gd name="T7" fmla="*/ 4 h 75"/>
                <a:gd name="T8" fmla="*/ 0 w 353"/>
                <a:gd name="T9" fmla="*/ 12 h 75"/>
                <a:gd name="T10" fmla="*/ 0 w 353"/>
                <a:gd name="T11" fmla="*/ 62 h 75"/>
                <a:gd name="T12" fmla="*/ 3 w 353"/>
                <a:gd name="T13" fmla="*/ 71 h 75"/>
                <a:gd name="T14" fmla="*/ 12 w 353"/>
                <a:gd name="T15" fmla="*/ 75 h 75"/>
                <a:gd name="T16" fmla="*/ 341 w 353"/>
                <a:gd name="T17" fmla="*/ 75 h 75"/>
                <a:gd name="T18" fmla="*/ 350 w 353"/>
                <a:gd name="T19" fmla="*/ 71 h 75"/>
                <a:gd name="T20" fmla="*/ 353 w 353"/>
                <a:gd name="T21" fmla="*/ 62 h 75"/>
                <a:gd name="T22" fmla="*/ 353 w 353"/>
                <a:gd name="T23" fmla="*/ 12 h 75"/>
                <a:gd name="T24" fmla="*/ 350 w 353"/>
                <a:gd name="T25" fmla="*/ 4 h 75"/>
                <a:gd name="T26" fmla="*/ 327 w 353"/>
                <a:gd name="T27" fmla="*/ 50 h 75"/>
                <a:gd name="T28" fmla="*/ 252 w 353"/>
                <a:gd name="T29" fmla="*/ 50 h 75"/>
                <a:gd name="T30" fmla="*/ 252 w 353"/>
                <a:gd name="T31" fmla="*/ 25 h 75"/>
                <a:gd name="T32" fmla="*/ 328 w 353"/>
                <a:gd name="T33" fmla="*/ 25 h 75"/>
                <a:gd name="T34" fmla="*/ 328 w 353"/>
                <a:gd name="T35" fmla="*/ 50 h 75"/>
                <a:gd name="T36" fmla="*/ 327 w 353"/>
                <a:gd name="T37" fmla="*/ 50 h 75"/>
                <a:gd name="T38" fmla="*/ 327 w 353"/>
                <a:gd name="T39" fmla="*/ 5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53" h="75">
                  <a:moveTo>
                    <a:pt x="350" y="4"/>
                  </a:moveTo>
                  <a:cubicBezTo>
                    <a:pt x="347" y="1"/>
                    <a:pt x="345" y="0"/>
                    <a:pt x="341" y="0"/>
                  </a:cubicBezTo>
                  <a:lnTo>
                    <a:pt x="12" y="0"/>
                  </a:lnTo>
                  <a:cubicBezTo>
                    <a:pt x="8" y="0"/>
                    <a:pt x="6" y="1"/>
                    <a:pt x="3" y="4"/>
                  </a:cubicBezTo>
                  <a:cubicBezTo>
                    <a:pt x="1" y="6"/>
                    <a:pt x="0" y="9"/>
                    <a:pt x="0" y="12"/>
                  </a:cubicBezTo>
                  <a:lnTo>
                    <a:pt x="0" y="62"/>
                  </a:lnTo>
                  <a:cubicBezTo>
                    <a:pt x="0" y="66"/>
                    <a:pt x="1" y="69"/>
                    <a:pt x="3" y="71"/>
                  </a:cubicBezTo>
                  <a:cubicBezTo>
                    <a:pt x="6" y="74"/>
                    <a:pt x="8" y="75"/>
                    <a:pt x="12" y="75"/>
                  </a:cubicBezTo>
                  <a:lnTo>
                    <a:pt x="341" y="75"/>
                  </a:lnTo>
                  <a:cubicBezTo>
                    <a:pt x="344" y="75"/>
                    <a:pt x="347" y="74"/>
                    <a:pt x="350" y="71"/>
                  </a:cubicBezTo>
                  <a:cubicBezTo>
                    <a:pt x="352" y="69"/>
                    <a:pt x="353" y="66"/>
                    <a:pt x="353" y="62"/>
                  </a:cubicBezTo>
                  <a:lnTo>
                    <a:pt x="353" y="12"/>
                  </a:lnTo>
                  <a:cubicBezTo>
                    <a:pt x="353" y="9"/>
                    <a:pt x="352" y="6"/>
                    <a:pt x="350" y="4"/>
                  </a:cubicBezTo>
                  <a:close/>
                  <a:moveTo>
                    <a:pt x="327" y="50"/>
                  </a:moveTo>
                  <a:lnTo>
                    <a:pt x="252" y="50"/>
                  </a:lnTo>
                  <a:lnTo>
                    <a:pt x="252" y="25"/>
                  </a:lnTo>
                  <a:lnTo>
                    <a:pt x="328" y="25"/>
                  </a:lnTo>
                  <a:lnTo>
                    <a:pt x="328" y="50"/>
                  </a:lnTo>
                  <a:lnTo>
                    <a:pt x="327" y="50"/>
                  </a:lnTo>
                  <a:close/>
                  <a:moveTo>
                    <a:pt x="327" y="50"/>
                  </a:moveTo>
                  <a:close/>
                </a:path>
              </a:pathLst>
            </a:custGeom>
            <a:solidFill>
              <a:srgbClr val="EC19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81" name="Rectangle 171"/>
            <p:cNvSpPr>
              <a:spLocks noChangeArrowheads="1"/>
            </p:cNvSpPr>
            <p:nvPr/>
          </p:nvSpPr>
          <p:spPr bwMode="auto">
            <a:xfrm>
              <a:off x="5335589" y="3890925"/>
              <a:ext cx="6350" cy="406400"/>
            </a:xfrm>
            <a:prstGeom prst="rect">
              <a:avLst/>
            </a:prstGeom>
            <a:solidFill>
              <a:srgbClr val="FFCC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82" name="Freeform 172"/>
            <p:cNvSpPr>
              <a:spLocks/>
            </p:cNvSpPr>
            <p:nvPr/>
          </p:nvSpPr>
          <p:spPr bwMode="auto">
            <a:xfrm>
              <a:off x="4387851" y="4110000"/>
              <a:ext cx="80963" cy="106363"/>
            </a:xfrm>
            <a:custGeom>
              <a:avLst/>
              <a:gdLst>
                <a:gd name="T0" fmla="*/ 0 w 159"/>
                <a:gd name="T1" fmla="*/ 0 h 209"/>
                <a:gd name="T2" fmla="*/ 33 w 159"/>
                <a:gd name="T3" fmla="*/ 0 h 209"/>
                <a:gd name="T4" fmla="*/ 125 w 159"/>
                <a:gd name="T5" fmla="*/ 140 h 209"/>
                <a:gd name="T6" fmla="*/ 125 w 159"/>
                <a:gd name="T7" fmla="*/ 0 h 209"/>
                <a:gd name="T8" fmla="*/ 159 w 159"/>
                <a:gd name="T9" fmla="*/ 0 h 209"/>
                <a:gd name="T10" fmla="*/ 159 w 159"/>
                <a:gd name="T11" fmla="*/ 209 h 209"/>
                <a:gd name="T12" fmla="*/ 130 w 159"/>
                <a:gd name="T13" fmla="*/ 209 h 209"/>
                <a:gd name="T14" fmla="*/ 35 w 159"/>
                <a:gd name="T15" fmla="*/ 65 h 209"/>
                <a:gd name="T16" fmla="*/ 35 w 159"/>
                <a:gd name="T17" fmla="*/ 209 h 209"/>
                <a:gd name="T18" fmla="*/ 1 w 159"/>
                <a:gd name="T19" fmla="*/ 209 h 209"/>
                <a:gd name="T20" fmla="*/ 1 w 159"/>
                <a:gd name="T21" fmla="*/ 0 h 209"/>
                <a:gd name="T22" fmla="*/ 0 w 159"/>
                <a:gd name="T23" fmla="*/ 0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9" h="209">
                  <a:moveTo>
                    <a:pt x="0" y="0"/>
                  </a:moveTo>
                  <a:lnTo>
                    <a:pt x="33" y="0"/>
                  </a:lnTo>
                  <a:lnTo>
                    <a:pt x="125" y="140"/>
                  </a:lnTo>
                  <a:lnTo>
                    <a:pt x="125" y="0"/>
                  </a:lnTo>
                  <a:lnTo>
                    <a:pt x="159" y="0"/>
                  </a:lnTo>
                  <a:lnTo>
                    <a:pt x="159" y="209"/>
                  </a:lnTo>
                  <a:lnTo>
                    <a:pt x="130" y="209"/>
                  </a:lnTo>
                  <a:lnTo>
                    <a:pt x="35" y="65"/>
                  </a:lnTo>
                  <a:lnTo>
                    <a:pt x="35" y="209"/>
                  </a:lnTo>
                  <a:lnTo>
                    <a:pt x="1" y="209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83" name="Freeform 173"/>
            <p:cNvSpPr>
              <a:spLocks noEditPoints="1"/>
            </p:cNvSpPr>
            <p:nvPr/>
          </p:nvSpPr>
          <p:spPr bwMode="auto">
            <a:xfrm>
              <a:off x="4486276" y="4133812"/>
              <a:ext cx="73025" cy="84138"/>
            </a:xfrm>
            <a:custGeom>
              <a:avLst/>
              <a:gdLst>
                <a:gd name="T0" fmla="*/ 0 w 146"/>
                <a:gd name="T1" fmla="*/ 84 h 165"/>
                <a:gd name="T2" fmla="*/ 0 w 146"/>
                <a:gd name="T3" fmla="*/ 81 h 165"/>
                <a:gd name="T4" fmla="*/ 73 w 146"/>
                <a:gd name="T5" fmla="*/ 0 h 165"/>
                <a:gd name="T6" fmla="*/ 146 w 146"/>
                <a:gd name="T7" fmla="*/ 81 h 165"/>
                <a:gd name="T8" fmla="*/ 146 w 146"/>
                <a:gd name="T9" fmla="*/ 84 h 165"/>
                <a:gd name="T10" fmla="*/ 72 w 146"/>
                <a:gd name="T11" fmla="*/ 165 h 165"/>
                <a:gd name="T12" fmla="*/ 0 w 146"/>
                <a:gd name="T13" fmla="*/ 84 h 165"/>
                <a:gd name="T14" fmla="*/ 111 w 146"/>
                <a:gd name="T15" fmla="*/ 82 h 165"/>
                <a:gd name="T16" fmla="*/ 111 w 146"/>
                <a:gd name="T17" fmla="*/ 81 h 165"/>
                <a:gd name="T18" fmla="*/ 71 w 146"/>
                <a:gd name="T19" fmla="*/ 30 h 165"/>
                <a:gd name="T20" fmla="*/ 32 w 146"/>
                <a:gd name="T21" fmla="*/ 81 h 165"/>
                <a:gd name="T22" fmla="*/ 32 w 146"/>
                <a:gd name="T23" fmla="*/ 82 h 165"/>
                <a:gd name="T24" fmla="*/ 72 w 146"/>
                <a:gd name="T25" fmla="*/ 135 h 165"/>
                <a:gd name="T26" fmla="*/ 111 w 146"/>
                <a:gd name="T27" fmla="*/ 82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6" h="165">
                  <a:moveTo>
                    <a:pt x="0" y="84"/>
                  </a:moveTo>
                  <a:lnTo>
                    <a:pt x="0" y="81"/>
                  </a:lnTo>
                  <a:cubicBezTo>
                    <a:pt x="0" y="35"/>
                    <a:pt x="31" y="0"/>
                    <a:pt x="73" y="0"/>
                  </a:cubicBezTo>
                  <a:cubicBezTo>
                    <a:pt x="115" y="0"/>
                    <a:pt x="146" y="34"/>
                    <a:pt x="146" y="81"/>
                  </a:cubicBezTo>
                  <a:lnTo>
                    <a:pt x="146" y="84"/>
                  </a:lnTo>
                  <a:cubicBezTo>
                    <a:pt x="146" y="130"/>
                    <a:pt x="115" y="165"/>
                    <a:pt x="72" y="165"/>
                  </a:cubicBezTo>
                  <a:cubicBezTo>
                    <a:pt x="30" y="165"/>
                    <a:pt x="0" y="131"/>
                    <a:pt x="0" y="84"/>
                  </a:cubicBezTo>
                  <a:close/>
                  <a:moveTo>
                    <a:pt x="111" y="82"/>
                  </a:moveTo>
                  <a:lnTo>
                    <a:pt x="111" y="81"/>
                  </a:lnTo>
                  <a:cubicBezTo>
                    <a:pt x="111" y="51"/>
                    <a:pt x="95" y="30"/>
                    <a:pt x="71" y="30"/>
                  </a:cubicBezTo>
                  <a:cubicBezTo>
                    <a:pt x="47" y="30"/>
                    <a:pt x="32" y="51"/>
                    <a:pt x="32" y="81"/>
                  </a:cubicBezTo>
                  <a:lnTo>
                    <a:pt x="32" y="82"/>
                  </a:lnTo>
                  <a:cubicBezTo>
                    <a:pt x="32" y="112"/>
                    <a:pt x="48" y="135"/>
                    <a:pt x="72" y="135"/>
                  </a:cubicBezTo>
                  <a:cubicBezTo>
                    <a:pt x="96" y="135"/>
                    <a:pt x="111" y="112"/>
                    <a:pt x="111" y="8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84" name="Freeform 174"/>
            <p:cNvSpPr>
              <a:spLocks/>
            </p:cNvSpPr>
            <p:nvPr/>
          </p:nvSpPr>
          <p:spPr bwMode="auto">
            <a:xfrm>
              <a:off x="4565651" y="4135400"/>
              <a:ext cx="71438" cy="80963"/>
            </a:xfrm>
            <a:custGeom>
              <a:avLst/>
              <a:gdLst>
                <a:gd name="T0" fmla="*/ 0 w 141"/>
                <a:gd name="T1" fmla="*/ 0 h 160"/>
                <a:gd name="T2" fmla="*/ 35 w 141"/>
                <a:gd name="T3" fmla="*/ 0 h 160"/>
                <a:gd name="T4" fmla="*/ 70 w 141"/>
                <a:gd name="T5" fmla="*/ 115 h 160"/>
                <a:gd name="T6" fmla="*/ 106 w 141"/>
                <a:gd name="T7" fmla="*/ 0 h 160"/>
                <a:gd name="T8" fmla="*/ 141 w 141"/>
                <a:gd name="T9" fmla="*/ 0 h 160"/>
                <a:gd name="T10" fmla="*/ 86 w 141"/>
                <a:gd name="T11" fmla="*/ 160 h 160"/>
                <a:gd name="T12" fmla="*/ 55 w 141"/>
                <a:gd name="T13" fmla="*/ 160 h 160"/>
                <a:gd name="T14" fmla="*/ 0 w 141"/>
                <a:gd name="T15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1" h="160">
                  <a:moveTo>
                    <a:pt x="0" y="0"/>
                  </a:moveTo>
                  <a:lnTo>
                    <a:pt x="35" y="0"/>
                  </a:lnTo>
                  <a:lnTo>
                    <a:pt x="70" y="115"/>
                  </a:lnTo>
                  <a:lnTo>
                    <a:pt x="106" y="0"/>
                  </a:lnTo>
                  <a:lnTo>
                    <a:pt x="141" y="0"/>
                  </a:lnTo>
                  <a:lnTo>
                    <a:pt x="86" y="160"/>
                  </a:lnTo>
                  <a:lnTo>
                    <a:pt x="55" y="1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85" name="Freeform 175"/>
            <p:cNvSpPr>
              <a:spLocks noEditPoints="1"/>
            </p:cNvSpPr>
            <p:nvPr/>
          </p:nvSpPr>
          <p:spPr bwMode="auto">
            <a:xfrm>
              <a:off x="4641851" y="4135400"/>
              <a:ext cx="63500" cy="82550"/>
            </a:xfrm>
            <a:custGeom>
              <a:avLst/>
              <a:gdLst>
                <a:gd name="T0" fmla="*/ 0 w 125"/>
                <a:gd name="T1" fmla="*/ 115 h 163"/>
                <a:gd name="T2" fmla="*/ 0 w 125"/>
                <a:gd name="T3" fmla="*/ 114 h 163"/>
                <a:gd name="T4" fmla="*/ 57 w 125"/>
                <a:gd name="T5" fmla="*/ 62 h 163"/>
                <a:gd name="T6" fmla="*/ 93 w 125"/>
                <a:gd name="T7" fmla="*/ 69 h 163"/>
                <a:gd name="T8" fmla="*/ 93 w 125"/>
                <a:gd name="T9" fmla="*/ 62 h 163"/>
                <a:gd name="T10" fmla="*/ 59 w 125"/>
                <a:gd name="T11" fmla="*/ 30 h 163"/>
                <a:gd name="T12" fmla="*/ 20 w 125"/>
                <a:gd name="T13" fmla="*/ 40 h 163"/>
                <a:gd name="T14" fmla="*/ 10 w 125"/>
                <a:gd name="T15" fmla="*/ 12 h 163"/>
                <a:gd name="T16" fmla="*/ 63 w 125"/>
                <a:gd name="T17" fmla="*/ 0 h 163"/>
                <a:gd name="T18" fmla="*/ 109 w 125"/>
                <a:gd name="T19" fmla="*/ 16 h 163"/>
                <a:gd name="T20" fmla="*/ 125 w 125"/>
                <a:gd name="T21" fmla="*/ 62 h 163"/>
                <a:gd name="T22" fmla="*/ 125 w 125"/>
                <a:gd name="T23" fmla="*/ 161 h 163"/>
                <a:gd name="T24" fmla="*/ 92 w 125"/>
                <a:gd name="T25" fmla="*/ 161 h 163"/>
                <a:gd name="T26" fmla="*/ 92 w 125"/>
                <a:gd name="T27" fmla="*/ 140 h 163"/>
                <a:gd name="T28" fmla="*/ 48 w 125"/>
                <a:gd name="T29" fmla="*/ 163 h 163"/>
                <a:gd name="T30" fmla="*/ 0 w 125"/>
                <a:gd name="T31" fmla="*/ 115 h 163"/>
                <a:gd name="T32" fmla="*/ 93 w 125"/>
                <a:gd name="T33" fmla="*/ 106 h 163"/>
                <a:gd name="T34" fmla="*/ 93 w 125"/>
                <a:gd name="T35" fmla="*/ 90 h 163"/>
                <a:gd name="T36" fmla="*/ 64 w 125"/>
                <a:gd name="T37" fmla="*/ 84 h 163"/>
                <a:gd name="T38" fmla="*/ 33 w 125"/>
                <a:gd name="T39" fmla="*/ 110 h 163"/>
                <a:gd name="T40" fmla="*/ 33 w 125"/>
                <a:gd name="T41" fmla="*/ 110 h 163"/>
                <a:gd name="T42" fmla="*/ 59 w 125"/>
                <a:gd name="T43" fmla="*/ 135 h 163"/>
                <a:gd name="T44" fmla="*/ 93 w 125"/>
                <a:gd name="T45" fmla="*/ 106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5" h="163">
                  <a:moveTo>
                    <a:pt x="0" y="115"/>
                  </a:moveTo>
                  <a:lnTo>
                    <a:pt x="0" y="114"/>
                  </a:lnTo>
                  <a:cubicBezTo>
                    <a:pt x="0" y="80"/>
                    <a:pt x="23" y="62"/>
                    <a:pt x="57" y="62"/>
                  </a:cubicBezTo>
                  <a:cubicBezTo>
                    <a:pt x="72" y="62"/>
                    <a:pt x="83" y="65"/>
                    <a:pt x="93" y="69"/>
                  </a:cubicBezTo>
                  <a:lnTo>
                    <a:pt x="93" y="62"/>
                  </a:lnTo>
                  <a:cubicBezTo>
                    <a:pt x="93" y="41"/>
                    <a:pt x="80" y="30"/>
                    <a:pt x="59" y="30"/>
                  </a:cubicBezTo>
                  <a:cubicBezTo>
                    <a:pt x="44" y="30"/>
                    <a:pt x="31" y="35"/>
                    <a:pt x="20" y="40"/>
                  </a:cubicBezTo>
                  <a:lnTo>
                    <a:pt x="10" y="12"/>
                  </a:lnTo>
                  <a:cubicBezTo>
                    <a:pt x="25" y="5"/>
                    <a:pt x="42" y="0"/>
                    <a:pt x="63" y="0"/>
                  </a:cubicBezTo>
                  <a:cubicBezTo>
                    <a:pt x="83" y="0"/>
                    <a:pt x="99" y="6"/>
                    <a:pt x="109" y="16"/>
                  </a:cubicBezTo>
                  <a:cubicBezTo>
                    <a:pt x="119" y="26"/>
                    <a:pt x="125" y="43"/>
                    <a:pt x="125" y="62"/>
                  </a:cubicBezTo>
                  <a:lnTo>
                    <a:pt x="125" y="161"/>
                  </a:lnTo>
                  <a:lnTo>
                    <a:pt x="92" y="161"/>
                  </a:lnTo>
                  <a:lnTo>
                    <a:pt x="92" y="140"/>
                  </a:lnTo>
                  <a:cubicBezTo>
                    <a:pt x="83" y="154"/>
                    <a:pt x="68" y="163"/>
                    <a:pt x="48" y="163"/>
                  </a:cubicBezTo>
                  <a:cubicBezTo>
                    <a:pt x="22" y="163"/>
                    <a:pt x="0" y="145"/>
                    <a:pt x="0" y="115"/>
                  </a:cubicBezTo>
                  <a:close/>
                  <a:moveTo>
                    <a:pt x="93" y="106"/>
                  </a:moveTo>
                  <a:lnTo>
                    <a:pt x="93" y="90"/>
                  </a:lnTo>
                  <a:cubicBezTo>
                    <a:pt x="85" y="86"/>
                    <a:pt x="75" y="84"/>
                    <a:pt x="64" y="84"/>
                  </a:cubicBezTo>
                  <a:cubicBezTo>
                    <a:pt x="44" y="84"/>
                    <a:pt x="33" y="94"/>
                    <a:pt x="33" y="110"/>
                  </a:cubicBezTo>
                  <a:lnTo>
                    <a:pt x="33" y="110"/>
                  </a:lnTo>
                  <a:cubicBezTo>
                    <a:pt x="33" y="126"/>
                    <a:pt x="44" y="135"/>
                    <a:pt x="59" y="135"/>
                  </a:cubicBezTo>
                  <a:cubicBezTo>
                    <a:pt x="78" y="138"/>
                    <a:pt x="93" y="125"/>
                    <a:pt x="93" y="10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86" name="Rectangle 176"/>
            <p:cNvSpPr>
              <a:spLocks noChangeArrowheads="1"/>
            </p:cNvSpPr>
            <p:nvPr/>
          </p:nvSpPr>
          <p:spPr bwMode="auto">
            <a:xfrm>
              <a:off x="4106864" y="3860762"/>
              <a:ext cx="855663" cy="125413"/>
            </a:xfrm>
            <a:prstGeom prst="rect">
              <a:avLst/>
            </a:prstGeom>
            <a:solidFill>
              <a:srgbClr val="EC19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87" name="Freeform 177"/>
            <p:cNvSpPr>
              <a:spLocks/>
            </p:cNvSpPr>
            <p:nvPr/>
          </p:nvSpPr>
          <p:spPr bwMode="auto">
            <a:xfrm>
              <a:off x="4154489" y="3892512"/>
              <a:ext cx="50800" cy="60325"/>
            </a:xfrm>
            <a:custGeom>
              <a:avLst/>
              <a:gdLst>
                <a:gd name="T0" fmla="*/ 0 w 102"/>
                <a:gd name="T1" fmla="*/ 0 h 119"/>
                <a:gd name="T2" fmla="*/ 26 w 102"/>
                <a:gd name="T3" fmla="*/ 0 h 119"/>
                <a:gd name="T4" fmla="*/ 51 w 102"/>
                <a:gd name="T5" fmla="*/ 81 h 119"/>
                <a:gd name="T6" fmla="*/ 76 w 102"/>
                <a:gd name="T7" fmla="*/ 0 h 119"/>
                <a:gd name="T8" fmla="*/ 102 w 102"/>
                <a:gd name="T9" fmla="*/ 0 h 119"/>
                <a:gd name="T10" fmla="*/ 62 w 102"/>
                <a:gd name="T11" fmla="*/ 119 h 119"/>
                <a:gd name="T12" fmla="*/ 40 w 102"/>
                <a:gd name="T13" fmla="*/ 119 h 119"/>
                <a:gd name="T14" fmla="*/ 0 w 102"/>
                <a:gd name="T15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2" h="119">
                  <a:moveTo>
                    <a:pt x="0" y="0"/>
                  </a:moveTo>
                  <a:lnTo>
                    <a:pt x="26" y="0"/>
                  </a:lnTo>
                  <a:lnTo>
                    <a:pt x="51" y="81"/>
                  </a:lnTo>
                  <a:lnTo>
                    <a:pt x="76" y="0"/>
                  </a:lnTo>
                  <a:lnTo>
                    <a:pt x="102" y="0"/>
                  </a:lnTo>
                  <a:lnTo>
                    <a:pt x="62" y="119"/>
                  </a:lnTo>
                  <a:lnTo>
                    <a:pt x="40" y="1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88" name="Rectangle 178"/>
            <p:cNvSpPr>
              <a:spLocks noChangeArrowheads="1"/>
            </p:cNvSpPr>
            <p:nvPr/>
          </p:nvSpPr>
          <p:spPr bwMode="auto">
            <a:xfrm>
              <a:off x="4213226" y="3894100"/>
              <a:ext cx="12700" cy="603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89" name="Freeform 179"/>
            <p:cNvSpPr>
              <a:spLocks noEditPoints="1"/>
            </p:cNvSpPr>
            <p:nvPr/>
          </p:nvSpPr>
          <p:spPr bwMode="auto">
            <a:xfrm>
              <a:off x="4238626" y="3894100"/>
              <a:ext cx="46038" cy="60325"/>
            </a:xfrm>
            <a:custGeom>
              <a:avLst/>
              <a:gdLst>
                <a:gd name="T0" fmla="*/ 0 w 90"/>
                <a:gd name="T1" fmla="*/ 0 h 119"/>
                <a:gd name="T2" fmla="*/ 45 w 90"/>
                <a:gd name="T3" fmla="*/ 0 h 119"/>
                <a:gd name="T4" fmla="*/ 78 w 90"/>
                <a:gd name="T5" fmla="*/ 11 h 119"/>
                <a:gd name="T6" fmla="*/ 88 w 90"/>
                <a:gd name="T7" fmla="*/ 39 h 119"/>
                <a:gd name="T8" fmla="*/ 88 w 90"/>
                <a:gd name="T9" fmla="*/ 40 h 119"/>
                <a:gd name="T10" fmla="*/ 65 w 90"/>
                <a:gd name="T11" fmla="*/ 75 h 119"/>
                <a:gd name="T12" fmla="*/ 90 w 90"/>
                <a:gd name="T13" fmla="*/ 119 h 119"/>
                <a:gd name="T14" fmla="*/ 63 w 90"/>
                <a:gd name="T15" fmla="*/ 119 h 119"/>
                <a:gd name="T16" fmla="*/ 41 w 90"/>
                <a:gd name="T17" fmla="*/ 80 h 119"/>
                <a:gd name="T18" fmla="*/ 26 w 90"/>
                <a:gd name="T19" fmla="*/ 80 h 119"/>
                <a:gd name="T20" fmla="*/ 26 w 90"/>
                <a:gd name="T21" fmla="*/ 119 h 119"/>
                <a:gd name="T22" fmla="*/ 1 w 90"/>
                <a:gd name="T23" fmla="*/ 119 h 119"/>
                <a:gd name="T24" fmla="*/ 0 w 90"/>
                <a:gd name="T25" fmla="*/ 0 h 119"/>
                <a:gd name="T26" fmla="*/ 43 w 90"/>
                <a:gd name="T27" fmla="*/ 58 h 119"/>
                <a:gd name="T28" fmla="*/ 63 w 90"/>
                <a:gd name="T29" fmla="*/ 40 h 119"/>
                <a:gd name="T30" fmla="*/ 63 w 90"/>
                <a:gd name="T31" fmla="*/ 40 h 119"/>
                <a:gd name="T32" fmla="*/ 43 w 90"/>
                <a:gd name="T33" fmla="*/ 23 h 119"/>
                <a:gd name="T34" fmla="*/ 25 w 90"/>
                <a:gd name="T35" fmla="*/ 23 h 119"/>
                <a:gd name="T36" fmla="*/ 25 w 90"/>
                <a:gd name="T37" fmla="*/ 59 h 119"/>
                <a:gd name="T38" fmla="*/ 43 w 90"/>
                <a:gd name="T39" fmla="*/ 58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" h="119">
                  <a:moveTo>
                    <a:pt x="0" y="0"/>
                  </a:moveTo>
                  <a:lnTo>
                    <a:pt x="45" y="0"/>
                  </a:lnTo>
                  <a:cubicBezTo>
                    <a:pt x="59" y="0"/>
                    <a:pt x="70" y="4"/>
                    <a:pt x="78" y="11"/>
                  </a:cubicBezTo>
                  <a:cubicBezTo>
                    <a:pt x="84" y="18"/>
                    <a:pt x="88" y="28"/>
                    <a:pt x="88" y="39"/>
                  </a:cubicBezTo>
                  <a:lnTo>
                    <a:pt x="88" y="40"/>
                  </a:lnTo>
                  <a:cubicBezTo>
                    <a:pt x="88" y="58"/>
                    <a:pt x="79" y="69"/>
                    <a:pt x="65" y="75"/>
                  </a:cubicBezTo>
                  <a:lnTo>
                    <a:pt x="90" y="119"/>
                  </a:lnTo>
                  <a:lnTo>
                    <a:pt x="63" y="119"/>
                  </a:lnTo>
                  <a:lnTo>
                    <a:pt x="41" y="80"/>
                  </a:lnTo>
                  <a:lnTo>
                    <a:pt x="26" y="80"/>
                  </a:lnTo>
                  <a:lnTo>
                    <a:pt x="26" y="119"/>
                  </a:lnTo>
                  <a:lnTo>
                    <a:pt x="1" y="119"/>
                  </a:lnTo>
                  <a:lnTo>
                    <a:pt x="0" y="0"/>
                  </a:lnTo>
                  <a:close/>
                  <a:moveTo>
                    <a:pt x="43" y="58"/>
                  </a:moveTo>
                  <a:cubicBezTo>
                    <a:pt x="55" y="58"/>
                    <a:pt x="62" y="50"/>
                    <a:pt x="63" y="40"/>
                  </a:cubicBezTo>
                  <a:lnTo>
                    <a:pt x="63" y="40"/>
                  </a:lnTo>
                  <a:cubicBezTo>
                    <a:pt x="63" y="28"/>
                    <a:pt x="55" y="23"/>
                    <a:pt x="43" y="23"/>
                  </a:cubicBezTo>
                  <a:lnTo>
                    <a:pt x="25" y="23"/>
                  </a:lnTo>
                  <a:lnTo>
                    <a:pt x="25" y="59"/>
                  </a:lnTo>
                  <a:lnTo>
                    <a:pt x="43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90" name="Freeform 180"/>
            <p:cNvSpPr>
              <a:spLocks/>
            </p:cNvSpPr>
            <p:nvPr/>
          </p:nvSpPr>
          <p:spPr bwMode="auto">
            <a:xfrm>
              <a:off x="4287839" y="3894100"/>
              <a:ext cx="42863" cy="60325"/>
            </a:xfrm>
            <a:custGeom>
              <a:avLst/>
              <a:gdLst>
                <a:gd name="T0" fmla="*/ 30 w 84"/>
                <a:gd name="T1" fmla="*/ 23 h 119"/>
                <a:gd name="T2" fmla="*/ 0 w 84"/>
                <a:gd name="T3" fmla="*/ 23 h 119"/>
                <a:gd name="T4" fmla="*/ 0 w 84"/>
                <a:gd name="T5" fmla="*/ 0 h 119"/>
                <a:gd name="T6" fmla="*/ 84 w 84"/>
                <a:gd name="T7" fmla="*/ 0 h 119"/>
                <a:gd name="T8" fmla="*/ 84 w 84"/>
                <a:gd name="T9" fmla="*/ 23 h 119"/>
                <a:gd name="T10" fmla="*/ 54 w 84"/>
                <a:gd name="T11" fmla="*/ 23 h 119"/>
                <a:gd name="T12" fmla="*/ 54 w 84"/>
                <a:gd name="T13" fmla="*/ 119 h 119"/>
                <a:gd name="T14" fmla="*/ 29 w 84"/>
                <a:gd name="T15" fmla="*/ 119 h 119"/>
                <a:gd name="T16" fmla="*/ 30 w 84"/>
                <a:gd name="T17" fmla="*/ 23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" h="119">
                  <a:moveTo>
                    <a:pt x="30" y="23"/>
                  </a:moveTo>
                  <a:lnTo>
                    <a:pt x="0" y="23"/>
                  </a:lnTo>
                  <a:lnTo>
                    <a:pt x="0" y="0"/>
                  </a:lnTo>
                  <a:lnTo>
                    <a:pt x="84" y="0"/>
                  </a:lnTo>
                  <a:lnTo>
                    <a:pt x="84" y="23"/>
                  </a:lnTo>
                  <a:lnTo>
                    <a:pt x="54" y="23"/>
                  </a:lnTo>
                  <a:lnTo>
                    <a:pt x="54" y="119"/>
                  </a:lnTo>
                  <a:lnTo>
                    <a:pt x="29" y="119"/>
                  </a:lnTo>
                  <a:lnTo>
                    <a:pt x="30" y="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91" name="Freeform 181"/>
            <p:cNvSpPr>
              <a:spLocks/>
            </p:cNvSpPr>
            <p:nvPr/>
          </p:nvSpPr>
          <p:spPr bwMode="auto">
            <a:xfrm>
              <a:off x="4338639" y="3894100"/>
              <a:ext cx="46038" cy="60325"/>
            </a:xfrm>
            <a:custGeom>
              <a:avLst/>
              <a:gdLst>
                <a:gd name="T0" fmla="*/ 1 w 92"/>
                <a:gd name="T1" fmla="*/ 74 h 121"/>
                <a:gd name="T2" fmla="*/ 1 w 92"/>
                <a:gd name="T3" fmla="*/ 1 h 121"/>
                <a:gd name="T4" fmla="*/ 26 w 92"/>
                <a:gd name="T5" fmla="*/ 1 h 121"/>
                <a:gd name="T6" fmla="*/ 26 w 92"/>
                <a:gd name="T7" fmla="*/ 74 h 121"/>
                <a:gd name="T8" fmla="*/ 46 w 92"/>
                <a:gd name="T9" fmla="*/ 99 h 121"/>
                <a:gd name="T10" fmla="*/ 67 w 92"/>
                <a:gd name="T11" fmla="*/ 74 h 121"/>
                <a:gd name="T12" fmla="*/ 67 w 92"/>
                <a:gd name="T13" fmla="*/ 0 h 121"/>
                <a:gd name="T14" fmla="*/ 92 w 92"/>
                <a:gd name="T15" fmla="*/ 0 h 121"/>
                <a:gd name="T16" fmla="*/ 92 w 92"/>
                <a:gd name="T17" fmla="*/ 73 h 121"/>
                <a:gd name="T18" fmla="*/ 47 w 92"/>
                <a:gd name="T19" fmla="*/ 121 h 121"/>
                <a:gd name="T20" fmla="*/ 1 w 92"/>
                <a:gd name="T21" fmla="*/ 74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2" h="121">
                  <a:moveTo>
                    <a:pt x="1" y="74"/>
                  </a:moveTo>
                  <a:lnTo>
                    <a:pt x="1" y="1"/>
                  </a:lnTo>
                  <a:lnTo>
                    <a:pt x="26" y="1"/>
                  </a:lnTo>
                  <a:lnTo>
                    <a:pt x="26" y="74"/>
                  </a:lnTo>
                  <a:cubicBezTo>
                    <a:pt x="26" y="90"/>
                    <a:pt x="33" y="99"/>
                    <a:pt x="46" y="99"/>
                  </a:cubicBezTo>
                  <a:cubicBezTo>
                    <a:pt x="58" y="99"/>
                    <a:pt x="67" y="91"/>
                    <a:pt x="67" y="74"/>
                  </a:cubicBezTo>
                  <a:lnTo>
                    <a:pt x="67" y="0"/>
                  </a:lnTo>
                  <a:lnTo>
                    <a:pt x="92" y="0"/>
                  </a:lnTo>
                  <a:lnTo>
                    <a:pt x="92" y="73"/>
                  </a:lnTo>
                  <a:cubicBezTo>
                    <a:pt x="92" y="105"/>
                    <a:pt x="73" y="121"/>
                    <a:pt x="47" y="121"/>
                  </a:cubicBezTo>
                  <a:cubicBezTo>
                    <a:pt x="17" y="121"/>
                    <a:pt x="0" y="105"/>
                    <a:pt x="1" y="7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92" name="Freeform 182"/>
            <p:cNvSpPr>
              <a:spLocks noEditPoints="1"/>
            </p:cNvSpPr>
            <p:nvPr/>
          </p:nvSpPr>
          <p:spPr bwMode="auto">
            <a:xfrm>
              <a:off x="4389439" y="3894100"/>
              <a:ext cx="55563" cy="60325"/>
            </a:xfrm>
            <a:custGeom>
              <a:avLst/>
              <a:gdLst>
                <a:gd name="T0" fmla="*/ 42 w 109"/>
                <a:gd name="T1" fmla="*/ 0 h 120"/>
                <a:gd name="T2" fmla="*/ 66 w 109"/>
                <a:gd name="T3" fmla="*/ 0 h 120"/>
                <a:gd name="T4" fmla="*/ 109 w 109"/>
                <a:gd name="T5" fmla="*/ 120 h 120"/>
                <a:gd name="T6" fmla="*/ 84 w 109"/>
                <a:gd name="T7" fmla="*/ 120 h 120"/>
                <a:gd name="T8" fmla="*/ 75 w 109"/>
                <a:gd name="T9" fmla="*/ 94 h 120"/>
                <a:gd name="T10" fmla="*/ 34 w 109"/>
                <a:gd name="T11" fmla="*/ 94 h 120"/>
                <a:gd name="T12" fmla="*/ 25 w 109"/>
                <a:gd name="T13" fmla="*/ 120 h 120"/>
                <a:gd name="T14" fmla="*/ 0 w 109"/>
                <a:gd name="T15" fmla="*/ 120 h 120"/>
                <a:gd name="T16" fmla="*/ 42 w 109"/>
                <a:gd name="T17" fmla="*/ 0 h 120"/>
                <a:gd name="T18" fmla="*/ 66 w 109"/>
                <a:gd name="T19" fmla="*/ 73 h 120"/>
                <a:gd name="T20" fmla="*/ 54 w 109"/>
                <a:gd name="T21" fmla="*/ 34 h 120"/>
                <a:gd name="T22" fmla="*/ 40 w 109"/>
                <a:gd name="T23" fmla="*/ 73 h 120"/>
                <a:gd name="T24" fmla="*/ 66 w 109"/>
                <a:gd name="T25" fmla="*/ 7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" h="120">
                  <a:moveTo>
                    <a:pt x="42" y="0"/>
                  </a:moveTo>
                  <a:lnTo>
                    <a:pt x="66" y="0"/>
                  </a:lnTo>
                  <a:lnTo>
                    <a:pt x="109" y="120"/>
                  </a:lnTo>
                  <a:lnTo>
                    <a:pt x="84" y="120"/>
                  </a:lnTo>
                  <a:lnTo>
                    <a:pt x="75" y="94"/>
                  </a:lnTo>
                  <a:lnTo>
                    <a:pt x="34" y="94"/>
                  </a:lnTo>
                  <a:lnTo>
                    <a:pt x="25" y="120"/>
                  </a:lnTo>
                  <a:lnTo>
                    <a:pt x="0" y="120"/>
                  </a:lnTo>
                  <a:lnTo>
                    <a:pt x="42" y="0"/>
                  </a:lnTo>
                  <a:close/>
                  <a:moveTo>
                    <a:pt x="66" y="73"/>
                  </a:moveTo>
                  <a:lnTo>
                    <a:pt x="54" y="34"/>
                  </a:lnTo>
                  <a:lnTo>
                    <a:pt x="40" y="73"/>
                  </a:lnTo>
                  <a:lnTo>
                    <a:pt x="66" y="7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93" name="Freeform 183"/>
            <p:cNvSpPr>
              <a:spLocks/>
            </p:cNvSpPr>
            <p:nvPr/>
          </p:nvSpPr>
          <p:spPr bwMode="auto">
            <a:xfrm>
              <a:off x="4452939" y="3894100"/>
              <a:ext cx="36513" cy="60325"/>
            </a:xfrm>
            <a:custGeom>
              <a:avLst/>
              <a:gdLst>
                <a:gd name="T0" fmla="*/ 0 w 72"/>
                <a:gd name="T1" fmla="*/ 0 h 119"/>
                <a:gd name="T2" fmla="*/ 25 w 72"/>
                <a:gd name="T3" fmla="*/ 0 h 119"/>
                <a:gd name="T4" fmla="*/ 25 w 72"/>
                <a:gd name="T5" fmla="*/ 97 h 119"/>
                <a:gd name="T6" fmla="*/ 72 w 72"/>
                <a:gd name="T7" fmla="*/ 97 h 119"/>
                <a:gd name="T8" fmla="*/ 72 w 72"/>
                <a:gd name="T9" fmla="*/ 119 h 119"/>
                <a:gd name="T10" fmla="*/ 0 w 72"/>
                <a:gd name="T11" fmla="*/ 119 h 119"/>
                <a:gd name="T12" fmla="*/ 0 w 72"/>
                <a:gd name="T13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" h="119">
                  <a:moveTo>
                    <a:pt x="0" y="0"/>
                  </a:moveTo>
                  <a:lnTo>
                    <a:pt x="25" y="0"/>
                  </a:lnTo>
                  <a:lnTo>
                    <a:pt x="25" y="97"/>
                  </a:lnTo>
                  <a:lnTo>
                    <a:pt x="72" y="97"/>
                  </a:lnTo>
                  <a:lnTo>
                    <a:pt x="72" y="119"/>
                  </a:lnTo>
                  <a:lnTo>
                    <a:pt x="0" y="1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94" name="Freeform 184"/>
            <p:cNvSpPr>
              <a:spLocks/>
            </p:cNvSpPr>
            <p:nvPr/>
          </p:nvSpPr>
          <p:spPr bwMode="auto">
            <a:xfrm>
              <a:off x="4516439" y="3895687"/>
              <a:ext cx="53975" cy="60325"/>
            </a:xfrm>
            <a:custGeom>
              <a:avLst/>
              <a:gdLst>
                <a:gd name="T0" fmla="*/ 0 w 105"/>
                <a:gd name="T1" fmla="*/ 0 h 120"/>
                <a:gd name="T2" fmla="*/ 26 w 105"/>
                <a:gd name="T3" fmla="*/ 0 h 120"/>
                <a:gd name="T4" fmla="*/ 52 w 105"/>
                <a:gd name="T5" fmla="*/ 48 h 120"/>
                <a:gd name="T6" fmla="*/ 79 w 105"/>
                <a:gd name="T7" fmla="*/ 1 h 120"/>
                <a:gd name="T8" fmla="*/ 105 w 105"/>
                <a:gd name="T9" fmla="*/ 1 h 120"/>
                <a:gd name="T10" fmla="*/ 105 w 105"/>
                <a:gd name="T11" fmla="*/ 120 h 120"/>
                <a:gd name="T12" fmla="*/ 81 w 105"/>
                <a:gd name="T13" fmla="*/ 120 h 120"/>
                <a:gd name="T14" fmla="*/ 81 w 105"/>
                <a:gd name="T15" fmla="*/ 43 h 120"/>
                <a:gd name="T16" fmla="*/ 52 w 105"/>
                <a:gd name="T17" fmla="*/ 92 h 120"/>
                <a:gd name="T18" fmla="*/ 52 w 105"/>
                <a:gd name="T19" fmla="*/ 92 h 120"/>
                <a:gd name="T20" fmla="*/ 25 w 105"/>
                <a:gd name="T21" fmla="*/ 43 h 120"/>
                <a:gd name="T22" fmla="*/ 25 w 105"/>
                <a:gd name="T23" fmla="*/ 118 h 120"/>
                <a:gd name="T24" fmla="*/ 1 w 105"/>
                <a:gd name="T25" fmla="*/ 118 h 120"/>
                <a:gd name="T26" fmla="*/ 0 w 105"/>
                <a:gd name="T27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5" h="120">
                  <a:moveTo>
                    <a:pt x="0" y="0"/>
                  </a:moveTo>
                  <a:lnTo>
                    <a:pt x="26" y="0"/>
                  </a:lnTo>
                  <a:lnTo>
                    <a:pt x="52" y="48"/>
                  </a:lnTo>
                  <a:lnTo>
                    <a:pt x="79" y="1"/>
                  </a:lnTo>
                  <a:lnTo>
                    <a:pt x="105" y="1"/>
                  </a:lnTo>
                  <a:lnTo>
                    <a:pt x="105" y="120"/>
                  </a:lnTo>
                  <a:lnTo>
                    <a:pt x="81" y="120"/>
                  </a:lnTo>
                  <a:lnTo>
                    <a:pt x="81" y="43"/>
                  </a:lnTo>
                  <a:lnTo>
                    <a:pt x="52" y="92"/>
                  </a:lnTo>
                  <a:lnTo>
                    <a:pt x="52" y="92"/>
                  </a:lnTo>
                  <a:lnTo>
                    <a:pt x="25" y="43"/>
                  </a:lnTo>
                  <a:lnTo>
                    <a:pt x="25" y="118"/>
                  </a:lnTo>
                  <a:lnTo>
                    <a:pt x="1" y="1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95" name="Freeform 185"/>
            <p:cNvSpPr>
              <a:spLocks noEditPoints="1"/>
            </p:cNvSpPr>
            <p:nvPr/>
          </p:nvSpPr>
          <p:spPr bwMode="auto">
            <a:xfrm>
              <a:off x="4576764" y="3895687"/>
              <a:ext cx="55563" cy="60325"/>
            </a:xfrm>
            <a:custGeom>
              <a:avLst/>
              <a:gdLst>
                <a:gd name="T0" fmla="*/ 43 w 109"/>
                <a:gd name="T1" fmla="*/ 0 h 120"/>
                <a:gd name="T2" fmla="*/ 67 w 109"/>
                <a:gd name="T3" fmla="*/ 0 h 120"/>
                <a:gd name="T4" fmla="*/ 109 w 109"/>
                <a:gd name="T5" fmla="*/ 120 h 120"/>
                <a:gd name="T6" fmla="*/ 84 w 109"/>
                <a:gd name="T7" fmla="*/ 120 h 120"/>
                <a:gd name="T8" fmla="*/ 75 w 109"/>
                <a:gd name="T9" fmla="*/ 93 h 120"/>
                <a:gd name="T10" fmla="*/ 34 w 109"/>
                <a:gd name="T11" fmla="*/ 93 h 120"/>
                <a:gd name="T12" fmla="*/ 25 w 109"/>
                <a:gd name="T13" fmla="*/ 120 h 120"/>
                <a:gd name="T14" fmla="*/ 0 w 109"/>
                <a:gd name="T15" fmla="*/ 120 h 120"/>
                <a:gd name="T16" fmla="*/ 43 w 109"/>
                <a:gd name="T17" fmla="*/ 0 h 120"/>
                <a:gd name="T18" fmla="*/ 67 w 109"/>
                <a:gd name="T19" fmla="*/ 71 h 120"/>
                <a:gd name="T20" fmla="*/ 54 w 109"/>
                <a:gd name="T21" fmla="*/ 32 h 120"/>
                <a:gd name="T22" fmla="*/ 41 w 109"/>
                <a:gd name="T23" fmla="*/ 71 h 120"/>
                <a:gd name="T24" fmla="*/ 67 w 109"/>
                <a:gd name="T25" fmla="*/ 71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" h="120">
                  <a:moveTo>
                    <a:pt x="43" y="0"/>
                  </a:moveTo>
                  <a:lnTo>
                    <a:pt x="67" y="0"/>
                  </a:lnTo>
                  <a:lnTo>
                    <a:pt x="109" y="120"/>
                  </a:lnTo>
                  <a:lnTo>
                    <a:pt x="84" y="120"/>
                  </a:lnTo>
                  <a:lnTo>
                    <a:pt x="75" y="93"/>
                  </a:lnTo>
                  <a:lnTo>
                    <a:pt x="34" y="93"/>
                  </a:lnTo>
                  <a:lnTo>
                    <a:pt x="25" y="120"/>
                  </a:lnTo>
                  <a:lnTo>
                    <a:pt x="0" y="120"/>
                  </a:lnTo>
                  <a:lnTo>
                    <a:pt x="43" y="0"/>
                  </a:lnTo>
                  <a:close/>
                  <a:moveTo>
                    <a:pt x="67" y="71"/>
                  </a:moveTo>
                  <a:lnTo>
                    <a:pt x="54" y="32"/>
                  </a:lnTo>
                  <a:lnTo>
                    <a:pt x="41" y="71"/>
                  </a:lnTo>
                  <a:lnTo>
                    <a:pt x="67" y="7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96" name="Freeform 186"/>
            <p:cNvSpPr>
              <a:spLocks/>
            </p:cNvSpPr>
            <p:nvPr/>
          </p:nvSpPr>
          <p:spPr bwMode="auto">
            <a:xfrm>
              <a:off x="4633914" y="3894100"/>
              <a:ext cx="47625" cy="61913"/>
            </a:xfrm>
            <a:custGeom>
              <a:avLst/>
              <a:gdLst>
                <a:gd name="T0" fmla="*/ 0 w 93"/>
                <a:gd name="T1" fmla="*/ 62 h 122"/>
                <a:gd name="T2" fmla="*/ 0 w 93"/>
                <a:gd name="T3" fmla="*/ 60 h 122"/>
                <a:gd name="T4" fmla="*/ 54 w 93"/>
                <a:gd name="T5" fmla="*/ 0 h 122"/>
                <a:gd name="T6" fmla="*/ 91 w 93"/>
                <a:gd name="T7" fmla="*/ 17 h 122"/>
                <a:gd name="T8" fmla="*/ 76 w 93"/>
                <a:gd name="T9" fmla="*/ 35 h 122"/>
                <a:gd name="T10" fmla="*/ 53 w 93"/>
                <a:gd name="T11" fmla="*/ 23 h 122"/>
                <a:gd name="T12" fmla="*/ 25 w 93"/>
                <a:gd name="T13" fmla="*/ 60 h 122"/>
                <a:gd name="T14" fmla="*/ 25 w 93"/>
                <a:gd name="T15" fmla="*/ 60 h 122"/>
                <a:gd name="T16" fmla="*/ 53 w 93"/>
                <a:gd name="T17" fmla="*/ 98 h 122"/>
                <a:gd name="T18" fmla="*/ 78 w 93"/>
                <a:gd name="T19" fmla="*/ 85 h 122"/>
                <a:gd name="T20" fmla="*/ 93 w 93"/>
                <a:gd name="T21" fmla="*/ 103 h 122"/>
                <a:gd name="T22" fmla="*/ 53 w 93"/>
                <a:gd name="T23" fmla="*/ 120 h 122"/>
                <a:gd name="T24" fmla="*/ 0 w 93"/>
                <a:gd name="T25" fmla="*/ 62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3" h="122">
                  <a:moveTo>
                    <a:pt x="0" y="62"/>
                  </a:moveTo>
                  <a:lnTo>
                    <a:pt x="0" y="60"/>
                  </a:lnTo>
                  <a:cubicBezTo>
                    <a:pt x="0" y="24"/>
                    <a:pt x="23" y="0"/>
                    <a:pt x="54" y="0"/>
                  </a:cubicBezTo>
                  <a:cubicBezTo>
                    <a:pt x="71" y="0"/>
                    <a:pt x="83" y="7"/>
                    <a:pt x="91" y="17"/>
                  </a:cubicBezTo>
                  <a:lnTo>
                    <a:pt x="76" y="35"/>
                  </a:lnTo>
                  <a:cubicBezTo>
                    <a:pt x="69" y="28"/>
                    <a:pt x="61" y="23"/>
                    <a:pt x="53" y="23"/>
                  </a:cubicBezTo>
                  <a:cubicBezTo>
                    <a:pt x="36" y="23"/>
                    <a:pt x="25" y="38"/>
                    <a:pt x="25" y="60"/>
                  </a:cubicBezTo>
                  <a:lnTo>
                    <a:pt x="25" y="60"/>
                  </a:lnTo>
                  <a:cubicBezTo>
                    <a:pt x="25" y="84"/>
                    <a:pt x="37" y="98"/>
                    <a:pt x="53" y="98"/>
                  </a:cubicBezTo>
                  <a:cubicBezTo>
                    <a:pt x="62" y="98"/>
                    <a:pt x="69" y="94"/>
                    <a:pt x="78" y="85"/>
                  </a:cubicBezTo>
                  <a:lnTo>
                    <a:pt x="93" y="103"/>
                  </a:lnTo>
                  <a:cubicBezTo>
                    <a:pt x="81" y="114"/>
                    <a:pt x="70" y="120"/>
                    <a:pt x="53" y="120"/>
                  </a:cubicBezTo>
                  <a:cubicBezTo>
                    <a:pt x="21" y="122"/>
                    <a:pt x="0" y="98"/>
                    <a:pt x="0" y="6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97" name="Freeform 187"/>
            <p:cNvSpPr>
              <a:spLocks/>
            </p:cNvSpPr>
            <p:nvPr/>
          </p:nvSpPr>
          <p:spPr bwMode="auto">
            <a:xfrm>
              <a:off x="4689476" y="3895687"/>
              <a:ext cx="46038" cy="60325"/>
            </a:xfrm>
            <a:custGeom>
              <a:avLst/>
              <a:gdLst>
                <a:gd name="T0" fmla="*/ 0 w 89"/>
                <a:gd name="T1" fmla="*/ 0 h 119"/>
                <a:gd name="T2" fmla="*/ 25 w 89"/>
                <a:gd name="T3" fmla="*/ 0 h 119"/>
                <a:gd name="T4" fmla="*/ 25 w 89"/>
                <a:gd name="T5" fmla="*/ 47 h 119"/>
                <a:gd name="T6" fmla="*/ 64 w 89"/>
                <a:gd name="T7" fmla="*/ 47 h 119"/>
                <a:gd name="T8" fmla="*/ 64 w 89"/>
                <a:gd name="T9" fmla="*/ 0 h 119"/>
                <a:gd name="T10" fmla="*/ 89 w 89"/>
                <a:gd name="T11" fmla="*/ 0 h 119"/>
                <a:gd name="T12" fmla="*/ 89 w 89"/>
                <a:gd name="T13" fmla="*/ 119 h 119"/>
                <a:gd name="T14" fmla="*/ 64 w 89"/>
                <a:gd name="T15" fmla="*/ 119 h 119"/>
                <a:gd name="T16" fmla="*/ 64 w 89"/>
                <a:gd name="T17" fmla="*/ 70 h 119"/>
                <a:gd name="T18" fmla="*/ 25 w 89"/>
                <a:gd name="T19" fmla="*/ 70 h 119"/>
                <a:gd name="T20" fmla="*/ 25 w 89"/>
                <a:gd name="T21" fmla="*/ 119 h 119"/>
                <a:gd name="T22" fmla="*/ 0 w 89"/>
                <a:gd name="T23" fmla="*/ 119 h 119"/>
                <a:gd name="T24" fmla="*/ 0 w 89"/>
                <a:gd name="T25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9" h="119">
                  <a:moveTo>
                    <a:pt x="0" y="0"/>
                  </a:moveTo>
                  <a:lnTo>
                    <a:pt x="25" y="0"/>
                  </a:lnTo>
                  <a:lnTo>
                    <a:pt x="25" y="47"/>
                  </a:lnTo>
                  <a:lnTo>
                    <a:pt x="64" y="47"/>
                  </a:lnTo>
                  <a:lnTo>
                    <a:pt x="64" y="0"/>
                  </a:lnTo>
                  <a:lnTo>
                    <a:pt x="89" y="0"/>
                  </a:lnTo>
                  <a:lnTo>
                    <a:pt x="89" y="119"/>
                  </a:lnTo>
                  <a:lnTo>
                    <a:pt x="64" y="119"/>
                  </a:lnTo>
                  <a:lnTo>
                    <a:pt x="64" y="70"/>
                  </a:lnTo>
                  <a:lnTo>
                    <a:pt x="25" y="70"/>
                  </a:lnTo>
                  <a:lnTo>
                    <a:pt x="25" y="119"/>
                  </a:lnTo>
                  <a:lnTo>
                    <a:pt x="0" y="1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98" name="Rectangle 188"/>
            <p:cNvSpPr>
              <a:spLocks noChangeArrowheads="1"/>
            </p:cNvSpPr>
            <p:nvPr/>
          </p:nvSpPr>
          <p:spPr bwMode="auto">
            <a:xfrm>
              <a:off x="4746626" y="3895687"/>
              <a:ext cx="12700" cy="603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99" name="Freeform 189"/>
            <p:cNvSpPr>
              <a:spLocks/>
            </p:cNvSpPr>
            <p:nvPr/>
          </p:nvSpPr>
          <p:spPr bwMode="auto">
            <a:xfrm>
              <a:off x="4772026" y="3895687"/>
              <a:ext cx="46038" cy="60325"/>
            </a:xfrm>
            <a:custGeom>
              <a:avLst/>
              <a:gdLst>
                <a:gd name="T0" fmla="*/ 0 w 91"/>
                <a:gd name="T1" fmla="*/ 0 h 119"/>
                <a:gd name="T2" fmla="*/ 23 w 91"/>
                <a:gd name="T3" fmla="*/ 0 h 119"/>
                <a:gd name="T4" fmla="*/ 68 w 91"/>
                <a:gd name="T5" fmla="*/ 69 h 119"/>
                <a:gd name="T6" fmla="*/ 68 w 91"/>
                <a:gd name="T7" fmla="*/ 0 h 119"/>
                <a:gd name="T8" fmla="*/ 91 w 91"/>
                <a:gd name="T9" fmla="*/ 0 h 119"/>
                <a:gd name="T10" fmla="*/ 91 w 91"/>
                <a:gd name="T11" fmla="*/ 119 h 119"/>
                <a:gd name="T12" fmla="*/ 70 w 91"/>
                <a:gd name="T13" fmla="*/ 119 h 119"/>
                <a:gd name="T14" fmla="*/ 24 w 91"/>
                <a:gd name="T15" fmla="*/ 46 h 119"/>
                <a:gd name="T16" fmla="*/ 24 w 91"/>
                <a:gd name="T17" fmla="*/ 117 h 119"/>
                <a:gd name="T18" fmla="*/ 0 w 91"/>
                <a:gd name="T19" fmla="*/ 117 h 119"/>
                <a:gd name="T20" fmla="*/ 0 w 91"/>
                <a:gd name="T21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1" h="119">
                  <a:moveTo>
                    <a:pt x="0" y="0"/>
                  </a:moveTo>
                  <a:lnTo>
                    <a:pt x="23" y="0"/>
                  </a:lnTo>
                  <a:lnTo>
                    <a:pt x="68" y="69"/>
                  </a:lnTo>
                  <a:lnTo>
                    <a:pt x="68" y="0"/>
                  </a:lnTo>
                  <a:lnTo>
                    <a:pt x="91" y="0"/>
                  </a:lnTo>
                  <a:lnTo>
                    <a:pt x="91" y="119"/>
                  </a:lnTo>
                  <a:lnTo>
                    <a:pt x="70" y="119"/>
                  </a:lnTo>
                  <a:lnTo>
                    <a:pt x="24" y="46"/>
                  </a:lnTo>
                  <a:lnTo>
                    <a:pt x="24" y="117"/>
                  </a:lnTo>
                  <a:lnTo>
                    <a:pt x="0" y="1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00" name="Freeform 190"/>
            <p:cNvSpPr>
              <a:spLocks/>
            </p:cNvSpPr>
            <p:nvPr/>
          </p:nvSpPr>
          <p:spPr bwMode="auto">
            <a:xfrm>
              <a:off x="4830764" y="3895687"/>
              <a:ext cx="38100" cy="60325"/>
            </a:xfrm>
            <a:custGeom>
              <a:avLst/>
              <a:gdLst>
                <a:gd name="T0" fmla="*/ 2 w 78"/>
                <a:gd name="T1" fmla="*/ 0 h 119"/>
                <a:gd name="T2" fmla="*/ 78 w 78"/>
                <a:gd name="T3" fmla="*/ 0 h 119"/>
                <a:gd name="T4" fmla="*/ 78 w 78"/>
                <a:gd name="T5" fmla="*/ 23 h 119"/>
                <a:gd name="T6" fmla="*/ 25 w 78"/>
                <a:gd name="T7" fmla="*/ 23 h 119"/>
                <a:gd name="T8" fmla="*/ 25 w 78"/>
                <a:gd name="T9" fmla="*/ 48 h 119"/>
                <a:gd name="T10" fmla="*/ 72 w 78"/>
                <a:gd name="T11" fmla="*/ 48 h 119"/>
                <a:gd name="T12" fmla="*/ 72 w 78"/>
                <a:gd name="T13" fmla="*/ 70 h 119"/>
                <a:gd name="T14" fmla="*/ 25 w 78"/>
                <a:gd name="T15" fmla="*/ 70 h 119"/>
                <a:gd name="T16" fmla="*/ 25 w 78"/>
                <a:gd name="T17" fmla="*/ 96 h 119"/>
                <a:gd name="T18" fmla="*/ 78 w 78"/>
                <a:gd name="T19" fmla="*/ 96 h 119"/>
                <a:gd name="T20" fmla="*/ 78 w 78"/>
                <a:gd name="T21" fmla="*/ 119 h 119"/>
                <a:gd name="T22" fmla="*/ 0 w 78"/>
                <a:gd name="T23" fmla="*/ 119 h 119"/>
                <a:gd name="T24" fmla="*/ 2 w 78"/>
                <a:gd name="T25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" h="119">
                  <a:moveTo>
                    <a:pt x="2" y="0"/>
                  </a:moveTo>
                  <a:lnTo>
                    <a:pt x="78" y="0"/>
                  </a:lnTo>
                  <a:lnTo>
                    <a:pt x="78" y="23"/>
                  </a:lnTo>
                  <a:lnTo>
                    <a:pt x="25" y="23"/>
                  </a:lnTo>
                  <a:lnTo>
                    <a:pt x="25" y="48"/>
                  </a:lnTo>
                  <a:lnTo>
                    <a:pt x="72" y="48"/>
                  </a:lnTo>
                  <a:lnTo>
                    <a:pt x="72" y="70"/>
                  </a:lnTo>
                  <a:lnTo>
                    <a:pt x="25" y="70"/>
                  </a:lnTo>
                  <a:lnTo>
                    <a:pt x="25" y="96"/>
                  </a:lnTo>
                  <a:lnTo>
                    <a:pt x="78" y="96"/>
                  </a:lnTo>
                  <a:lnTo>
                    <a:pt x="78" y="119"/>
                  </a:lnTo>
                  <a:lnTo>
                    <a:pt x="0" y="119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01" name="Freeform 191"/>
            <p:cNvSpPr>
              <a:spLocks/>
            </p:cNvSpPr>
            <p:nvPr/>
          </p:nvSpPr>
          <p:spPr bwMode="auto">
            <a:xfrm>
              <a:off x="4875214" y="3895687"/>
              <a:ext cx="42863" cy="61913"/>
            </a:xfrm>
            <a:custGeom>
              <a:avLst/>
              <a:gdLst>
                <a:gd name="T0" fmla="*/ 0 w 85"/>
                <a:gd name="T1" fmla="*/ 103 h 120"/>
                <a:gd name="T2" fmla="*/ 15 w 85"/>
                <a:gd name="T3" fmla="*/ 85 h 120"/>
                <a:gd name="T4" fmla="*/ 45 w 85"/>
                <a:gd name="T5" fmla="*/ 99 h 120"/>
                <a:gd name="T6" fmla="*/ 60 w 85"/>
                <a:gd name="T7" fmla="*/ 88 h 120"/>
                <a:gd name="T8" fmla="*/ 60 w 85"/>
                <a:gd name="T9" fmla="*/ 88 h 120"/>
                <a:gd name="T10" fmla="*/ 40 w 85"/>
                <a:gd name="T11" fmla="*/ 71 h 120"/>
                <a:gd name="T12" fmla="*/ 6 w 85"/>
                <a:gd name="T13" fmla="*/ 35 h 120"/>
                <a:gd name="T14" fmla="*/ 6 w 85"/>
                <a:gd name="T15" fmla="*/ 35 h 120"/>
                <a:gd name="T16" fmla="*/ 45 w 85"/>
                <a:gd name="T17" fmla="*/ 0 h 120"/>
                <a:gd name="T18" fmla="*/ 84 w 85"/>
                <a:gd name="T19" fmla="*/ 15 h 120"/>
                <a:gd name="T20" fmla="*/ 70 w 85"/>
                <a:gd name="T21" fmla="*/ 34 h 120"/>
                <a:gd name="T22" fmla="*/ 45 w 85"/>
                <a:gd name="T23" fmla="*/ 23 h 120"/>
                <a:gd name="T24" fmla="*/ 31 w 85"/>
                <a:gd name="T25" fmla="*/ 33 h 120"/>
                <a:gd name="T26" fmla="*/ 31 w 85"/>
                <a:gd name="T27" fmla="*/ 33 h 120"/>
                <a:gd name="T28" fmla="*/ 54 w 85"/>
                <a:gd name="T29" fmla="*/ 50 h 120"/>
                <a:gd name="T30" fmla="*/ 85 w 85"/>
                <a:gd name="T31" fmla="*/ 85 h 120"/>
                <a:gd name="T32" fmla="*/ 85 w 85"/>
                <a:gd name="T33" fmla="*/ 85 h 120"/>
                <a:gd name="T34" fmla="*/ 45 w 85"/>
                <a:gd name="T35" fmla="*/ 120 h 120"/>
                <a:gd name="T36" fmla="*/ 0 w 85"/>
                <a:gd name="T37" fmla="*/ 10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5" h="120">
                  <a:moveTo>
                    <a:pt x="0" y="103"/>
                  </a:moveTo>
                  <a:lnTo>
                    <a:pt x="15" y="85"/>
                  </a:lnTo>
                  <a:cubicBezTo>
                    <a:pt x="23" y="93"/>
                    <a:pt x="33" y="99"/>
                    <a:pt x="45" y="99"/>
                  </a:cubicBezTo>
                  <a:cubicBezTo>
                    <a:pt x="55" y="99"/>
                    <a:pt x="60" y="94"/>
                    <a:pt x="60" y="88"/>
                  </a:cubicBezTo>
                  <a:lnTo>
                    <a:pt x="60" y="88"/>
                  </a:lnTo>
                  <a:cubicBezTo>
                    <a:pt x="60" y="81"/>
                    <a:pt x="56" y="78"/>
                    <a:pt x="40" y="71"/>
                  </a:cubicBezTo>
                  <a:cubicBezTo>
                    <a:pt x="19" y="63"/>
                    <a:pt x="6" y="55"/>
                    <a:pt x="6" y="35"/>
                  </a:cubicBezTo>
                  <a:lnTo>
                    <a:pt x="6" y="35"/>
                  </a:lnTo>
                  <a:cubicBezTo>
                    <a:pt x="6" y="14"/>
                    <a:pt x="23" y="0"/>
                    <a:pt x="45" y="0"/>
                  </a:cubicBezTo>
                  <a:cubicBezTo>
                    <a:pt x="59" y="0"/>
                    <a:pt x="73" y="5"/>
                    <a:pt x="84" y="15"/>
                  </a:cubicBezTo>
                  <a:lnTo>
                    <a:pt x="70" y="34"/>
                  </a:lnTo>
                  <a:cubicBezTo>
                    <a:pt x="63" y="28"/>
                    <a:pt x="54" y="23"/>
                    <a:pt x="45" y="23"/>
                  </a:cubicBezTo>
                  <a:cubicBezTo>
                    <a:pt x="36" y="23"/>
                    <a:pt x="31" y="26"/>
                    <a:pt x="31" y="33"/>
                  </a:cubicBezTo>
                  <a:lnTo>
                    <a:pt x="31" y="33"/>
                  </a:lnTo>
                  <a:cubicBezTo>
                    <a:pt x="31" y="39"/>
                    <a:pt x="35" y="43"/>
                    <a:pt x="54" y="50"/>
                  </a:cubicBezTo>
                  <a:cubicBezTo>
                    <a:pt x="74" y="59"/>
                    <a:pt x="85" y="68"/>
                    <a:pt x="85" y="85"/>
                  </a:cubicBezTo>
                  <a:lnTo>
                    <a:pt x="85" y="85"/>
                  </a:lnTo>
                  <a:cubicBezTo>
                    <a:pt x="85" y="108"/>
                    <a:pt x="68" y="120"/>
                    <a:pt x="45" y="120"/>
                  </a:cubicBezTo>
                  <a:cubicBezTo>
                    <a:pt x="29" y="120"/>
                    <a:pt x="13" y="115"/>
                    <a:pt x="0" y="10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02" name="Freeform 192"/>
            <p:cNvSpPr>
              <a:spLocks/>
            </p:cNvSpPr>
            <p:nvPr/>
          </p:nvSpPr>
          <p:spPr bwMode="auto">
            <a:xfrm>
              <a:off x="5994401" y="4110000"/>
              <a:ext cx="73025" cy="106363"/>
            </a:xfrm>
            <a:custGeom>
              <a:avLst/>
              <a:gdLst>
                <a:gd name="T0" fmla="*/ 0 w 144"/>
                <a:gd name="T1" fmla="*/ 194 h 209"/>
                <a:gd name="T2" fmla="*/ 114 w 144"/>
                <a:gd name="T3" fmla="*/ 20 h 209"/>
                <a:gd name="T4" fmla="*/ 5 w 144"/>
                <a:gd name="T5" fmla="*/ 20 h 209"/>
                <a:gd name="T6" fmla="*/ 5 w 144"/>
                <a:gd name="T7" fmla="*/ 0 h 209"/>
                <a:gd name="T8" fmla="*/ 144 w 144"/>
                <a:gd name="T9" fmla="*/ 0 h 209"/>
                <a:gd name="T10" fmla="*/ 144 w 144"/>
                <a:gd name="T11" fmla="*/ 15 h 209"/>
                <a:gd name="T12" fmla="*/ 30 w 144"/>
                <a:gd name="T13" fmla="*/ 189 h 209"/>
                <a:gd name="T14" fmla="*/ 144 w 144"/>
                <a:gd name="T15" fmla="*/ 189 h 209"/>
                <a:gd name="T16" fmla="*/ 144 w 144"/>
                <a:gd name="T17" fmla="*/ 209 h 209"/>
                <a:gd name="T18" fmla="*/ 2 w 144"/>
                <a:gd name="T19" fmla="*/ 209 h 209"/>
                <a:gd name="T20" fmla="*/ 2 w 144"/>
                <a:gd name="T21" fmla="*/ 194 h 209"/>
                <a:gd name="T22" fmla="*/ 0 w 144"/>
                <a:gd name="T23" fmla="*/ 194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4" h="209">
                  <a:moveTo>
                    <a:pt x="0" y="194"/>
                  </a:moveTo>
                  <a:lnTo>
                    <a:pt x="114" y="20"/>
                  </a:lnTo>
                  <a:lnTo>
                    <a:pt x="5" y="20"/>
                  </a:lnTo>
                  <a:lnTo>
                    <a:pt x="5" y="0"/>
                  </a:lnTo>
                  <a:lnTo>
                    <a:pt x="144" y="0"/>
                  </a:lnTo>
                  <a:lnTo>
                    <a:pt x="144" y="15"/>
                  </a:lnTo>
                  <a:lnTo>
                    <a:pt x="30" y="189"/>
                  </a:lnTo>
                  <a:lnTo>
                    <a:pt x="144" y="189"/>
                  </a:lnTo>
                  <a:lnTo>
                    <a:pt x="144" y="209"/>
                  </a:lnTo>
                  <a:lnTo>
                    <a:pt x="2" y="209"/>
                  </a:lnTo>
                  <a:lnTo>
                    <a:pt x="2" y="194"/>
                  </a:lnTo>
                  <a:lnTo>
                    <a:pt x="0" y="19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03" name="Freeform 193"/>
            <p:cNvSpPr>
              <a:spLocks/>
            </p:cNvSpPr>
            <p:nvPr/>
          </p:nvSpPr>
          <p:spPr bwMode="auto">
            <a:xfrm>
              <a:off x="6084889" y="4136987"/>
              <a:ext cx="60325" cy="80963"/>
            </a:xfrm>
            <a:custGeom>
              <a:avLst/>
              <a:gdLst>
                <a:gd name="T0" fmla="*/ 0 w 119"/>
                <a:gd name="T1" fmla="*/ 102 h 161"/>
                <a:gd name="T2" fmla="*/ 0 w 119"/>
                <a:gd name="T3" fmla="*/ 0 h 161"/>
                <a:gd name="T4" fmla="*/ 21 w 119"/>
                <a:gd name="T5" fmla="*/ 0 h 161"/>
                <a:gd name="T6" fmla="*/ 21 w 119"/>
                <a:gd name="T7" fmla="*/ 96 h 161"/>
                <a:gd name="T8" fmla="*/ 57 w 119"/>
                <a:gd name="T9" fmla="*/ 140 h 161"/>
                <a:gd name="T10" fmla="*/ 97 w 119"/>
                <a:gd name="T11" fmla="*/ 96 h 161"/>
                <a:gd name="T12" fmla="*/ 97 w 119"/>
                <a:gd name="T13" fmla="*/ 1 h 161"/>
                <a:gd name="T14" fmla="*/ 119 w 119"/>
                <a:gd name="T15" fmla="*/ 1 h 161"/>
                <a:gd name="T16" fmla="*/ 119 w 119"/>
                <a:gd name="T17" fmla="*/ 157 h 161"/>
                <a:gd name="T18" fmla="*/ 96 w 119"/>
                <a:gd name="T19" fmla="*/ 157 h 161"/>
                <a:gd name="T20" fmla="*/ 96 w 119"/>
                <a:gd name="T21" fmla="*/ 132 h 161"/>
                <a:gd name="T22" fmla="*/ 50 w 119"/>
                <a:gd name="T23" fmla="*/ 161 h 161"/>
                <a:gd name="T24" fmla="*/ 0 w 119"/>
                <a:gd name="T25" fmla="*/ 102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9" h="161">
                  <a:moveTo>
                    <a:pt x="0" y="102"/>
                  </a:moveTo>
                  <a:lnTo>
                    <a:pt x="0" y="0"/>
                  </a:lnTo>
                  <a:lnTo>
                    <a:pt x="21" y="0"/>
                  </a:lnTo>
                  <a:lnTo>
                    <a:pt x="21" y="96"/>
                  </a:lnTo>
                  <a:cubicBezTo>
                    <a:pt x="21" y="124"/>
                    <a:pt x="35" y="140"/>
                    <a:pt x="57" y="140"/>
                  </a:cubicBezTo>
                  <a:cubicBezTo>
                    <a:pt x="80" y="140"/>
                    <a:pt x="97" y="122"/>
                    <a:pt x="97" y="96"/>
                  </a:cubicBezTo>
                  <a:lnTo>
                    <a:pt x="97" y="1"/>
                  </a:lnTo>
                  <a:lnTo>
                    <a:pt x="119" y="1"/>
                  </a:lnTo>
                  <a:lnTo>
                    <a:pt x="119" y="157"/>
                  </a:lnTo>
                  <a:lnTo>
                    <a:pt x="96" y="157"/>
                  </a:lnTo>
                  <a:lnTo>
                    <a:pt x="96" y="132"/>
                  </a:lnTo>
                  <a:cubicBezTo>
                    <a:pt x="87" y="147"/>
                    <a:pt x="74" y="161"/>
                    <a:pt x="50" y="161"/>
                  </a:cubicBezTo>
                  <a:cubicBezTo>
                    <a:pt x="19" y="159"/>
                    <a:pt x="0" y="137"/>
                    <a:pt x="0" y="10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04" name="Freeform 194"/>
            <p:cNvSpPr>
              <a:spLocks/>
            </p:cNvSpPr>
            <p:nvPr/>
          </p:nvSpPr>
          <p:spPr bwMode="auto">
            <a:xfrm>
              <a:off x="6167439" y="4135400"/>
              <a:ext cx="60325" cy="79375"/>
            </a:xfrm>
            <a:custGeom>
              <a:avLst/>
              <a:gdLst>
                <a:gd name="T0" fmla="*/ 1 w 120"/>
                <a:gd name="T1" fmla="*/ 4 h 159"/>
                <a:gd name="T2" fmla="*/ 23 w 120"/>
                <a:gd name="T3" fmla="*/ 4 h 159"/>
                <a:gd name="T4" fmla="*/ 23 w 120"/>
                <a:gd name="T5" fmla="*/ 29 h 159"/>
                <a:gd name="T6" fmla="*/ 69 w 120"/>
                <a:gd name="T7" fmla="*/ 0 h 159"/>
                <a:gd name="T8" fmla="*/ 120 w 120"/>
                <a:gd name="T9" fmla="*/ 56 h 159"/>
                <a:gd name="T10" fmla="*/ 120 w 120"/>
                <a:gd name="T11" fmla="*/ 159 h 159"/>
                <a:gd name="T12" fmla="*/ 98 w 120"/>
                <a:gd name="T13" fmla="*/ 159 h 159"/>
                <a:gd name="T14" fmla="*/ 98 w 120"/>
                <a:gd name="T15" fmla="*/ 63 h 159"/>
                <a:gd name="T16" fmla="*/ 61 w 120"/>
                <a:gd name="T17" fmla="*/ 19 h 159"/>
                <a:gd name="T18" fmla="*/ 21 w 120"/>
                <a:gd name="T19" fmla="*/ 64 h 159"/>
                <a:gd name="T20" fmla="*/ 21 w 120"/>
                <a:gd name="T21" fmla="*/ 159 h 159"/>
                <a:gd name="T22" fmla="*/ 0 w 120"/>
                <a:gd name="T23" fmla="*/ 159 h 159"/>
                <a:gd name="T24" fmla="*/ 0 w 120"/>
                <a:gd name="T25" fmla="*/ 4 h 159"/>
                <a:gd name="T26" fmla="*/ 1 w 120"/>
                <a:gd name="T27" fmla="*/ 4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0" h="159">
                  <a:moveTo>
                    <a:pt x="1" y="4"/>
                  </a:moveTo>
                  <a:lnTo>
                    <a:pt x="23" y="4"/>
                  </a:lnTo>
                  <a:lnTo>
                    <a:pt x="23" y="29"/>
                  </a:lnTo>
                  <a:cubicBezTo>
                    <a:pt x="31" y="14"/>
                    <a:pt x="45" y="0"/>
                    <a:pt x="69" y="0"/>
                  </a:cubicBezTo>
                  <a:cubicBezTo>
                    <a:pt x="100" y="0"/>
                    <a:pt x="120" y="21"/>
                    <a:pt x="120" y="56"/>
                  </a:cubicBezTo>
                  <a:lnTo>
                    <a:pt x="120" y="159"/>
                  </a:lnTo>
                  <a:lnTo>
                    <a:pt x="98" y="159"/>
                  </a:lnTo>
                  <a:lnTo>
                    <a:pt x="98" y="63"/>
                  </a:lnTo>
                  <a:cubicBezTo>
                    <a:pt x="98" y="35"/>
                    <a:pt x="84" y="19"/>
                    <a:pt x="61" y="19"/>
                  </a:cubicBezTo>
                  <a:cubicBezTo>
                    <a:pt x="39" y="19"/>
                    <a:pt x="21" y="36"/>
                    <a:pt x="21" y="64"/>
                  </a:cubicBezTo>
                  <a:lnTo>
                    <a:pt x="21" y="159"/>
                  </a:lnTo>
                  <a:lnTo>
                    <a:pt x="0" y="159"/>
                  </a:lnTo>
                  <a:lnTo>
                    <a:pt x="0" y="4"/>
                  </a:lnTo>
                  <a:lnTo>
                    <a:pt x="1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05" name="Rectangle 195"/>
            <p:cNvSpPr>
              <a:spLocks noChangeArrowheads="1"/>
            </p:cNvSpPr>
            <p:nvPr/>
          </p:nvSpPr>
          <p:spPr bwMode="auto">
            <a:xfrm>
              <a:off x="5784851" y="3860762"/>
              <a:ext cx="654050" cy="125413"/>
            </a:xfrm>
            <a:prstGeom prst="rect">
              <a:avLst/>
            </a:prstGeom>
            <a:solidFill>
              <a:srgbClr val="EC19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06" name="Freeform 196"/>
            <p:cNvSpPr>
              <a:spLocks/>
            </p:cNvSpPr>
            <p:nvPr/>
          </p:nvSpPr>
          <p:spPr bwMode="auto">
            <a:xfrm>
              <a:off x="5862639" y="3892512"/>
              <a:ext cx="47625" cy="61913"/>
            </a:xfrm>
            <a:custGeom>
              <a:avLst/>
              <a:gdLst>
                <a:gd name="T0" fmla="*/ 0 w 93"/>
                <a:gd name="T1" fmla="*/ 61 h 122"/>
                <a:gd name="T2" fmla="*/ 0 w 93"/>
                <a:gd name="T3" fmla="*/ 60 h 122"/>
                <a:gd name="T4" fmla="*/ 54 w 93"/>
                <a:gd name="T5" fmla="*/ 0 h 122"/>
                <a:gd name="T6" fmla="*/ 91 w 93"/>
                <a:gd name="T7" fmla="*/ 16 h 122"/>
                <a:gd name="T8" fmla="*/ 76 w 93"/>
                <a:gd name="T9" fmla="*/ 35 h 122"/>
                <a:gd name="T10" fmla="*/ 53 w 93"/>
                <a:gd name="T11" fmla="*/ 22 h 122"/>
                <a:gd name="T12" fmla="*/ 25 w 93"/>
                <a:gd name="T13" fmla="*/ 60 h 122"/>
                <a:gd name="T14" fmla="*/ 25 w 93"/>
                <a:gd name="T15" fmla="*/ 60 h 122"/>
                <a:gd name="T16" fmla="*/ 53 w 93"/>
                <a:gd name="T17" fmla="*/ 97 h 122"/>
                <a:gd name="T18" fmla="*/ 78 w 93"/>
                <a:gd name="T19" fmla="*/ 85 h 122"/>
                <a:gd name="T20" fmla="*/ 93 w 93"/>
                <a:gd name="T21" fmla="*/ 102 h 122"/>
                <a:gd name="T22" fmla="*/ 53 w 93"/>
                <a:gd name="T23" fmla="*/ 120 h 122"/>
                <a:gd name="T24" fmla="*/ 0 w 93"/>
                <a:gd name="T25" fmla="*/ 61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3" h="122">
                  <a:moveTo>
                    <a:pt x="0" y="61"/>
                  </a:moveTo>
                  <a:lnTo>
                    <a:pt x="0" y="60"/>
                  </a:lnTo>
                  <a:cubicBezTo>
                    <a:pt x="0" y="24"/>
                    <a:pt x="23" y="0"/>
                    <a:pt x="54" y="0"/>
                  </a:cubicBezTo>
                  <a:cubicBezTo>
                    <a:pt x="71" y="0"/>
                    <a:pt x="83" y="6"/>
                    <a:pt x="91" y="16"/>
                  </a:cubicBezTo>
                  <a:lnTo>
                    <a:pt x="76" y="35"/>
                  </a:lnTo>
                  <a:cubicBezTo>
                    <a:pt x="69" y="27"/>
                    <a:pt x="61" y="22"/>
                    <a:pt x="53" y="22"/>
                  </a:cubicBezTo>
                  <a:cubicBezTo>
                    <a:pt x="37" y="22"/>
                    <a:pt x="25" y="37"/>
                    <a:pt x="25" y="60"/>
                  </a:cubicBezTo>
                  <a:lnTo>
                    <a:pt x="25" y="60"/>
                  </a:lnTo>
                  <a:cubicBezTo>
                    <a:pt x="25" y="84"/>
                    <a:pt x="38" y="97"/>
                    <a:pt x="53" y="97"/>
                  </a:cubicBezTo>
                  <a:cubicBezTo>
                    <a:pt x="63" y="97"/>
                    <a:pt x="69" y="94"/>
                    <a:pt x="78" y="85"/>
                  </a:cubicBezTo>
                  <a:lnTo>
                    <a:pt x="93" y="102"/>
                  </a:lnTo>
                  <a:cubicBezTo>
                    <a:pt x="82" y="113"/>
                    <a:pt x="70" y="120"/>
                    <a:pt x="53" y="120"/>
                  </a:cubicBezTo>
                  <a:cubicBezTo>
                    <a:pt x="20" y="122"/>
                    <a:pt x="0" y="97"/>
                    <a:pt x="0" y="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07" name="Freeform 197"/>
            <p:cNvSpPr>
              <a:spLocks noEditPoints="1"/>
            </p:cNvSpPr>
            <p:nvPr/>
          </p:nvSpPr>
          <p:spPr bwMode="auto">
            <a:xfrm>
              <a:off x="5915026" y="3892512"/>
              <a:ext cx="53975" cy="61913"/>
            </a:xfrm>
            <a:custGeom>
              <a:avLst/>
              <a:gdLst>
                <a:gd name="T0" fmla="*/ 0 w 107"/>
                <a:gd name="T1" fmla="*/ 62 h 122"/>
                <a:gd name="T2" fmla="*/ 0 w 107"/>
                <a:gd name="T3" fmla="*/ 60 h 122"/>
                <a:gd name="T4" fmla="*/ 53 w 107"/>
                <a:gd name="T5" fmla="*/ 0 h 122"/>
                <a:gd name="T6" fmla="*/ 107 w 107"/>
                <a:gd name="T7" fmla="*/ 60 h 122"/>
                <a:gd name="T8" fmla="*/ 107 w 107"/>
                <a:gd name="T9" fmla="*/ 62 h 122"/>
                <a:gd name="T10" fmla="*/ 53 w 107"/>
                <a:gd name="T11" fmla="*/ 122 h 122"/>
                <a:gd name="T12" fmla="*/ 0 w 107"/>
                <a:gd name="T13" fmla="*/ 62 h 122"/>
                <a:gd name="T14" fmla="*/ 81 w 107"/>
                <a:gd name="T15" fmla="*/ 62 h 122"/>
                <a:gd name="T16" fmla="*/ 81 w 107"/>
                <a:gd name="T17" fmla="*/ 62 h 122"/>
                <a:gd name="T18" fmla="*/ 53 w 107"/>
                <a:gd name="T19" fmla="*/ 22 h 122"/>
                <a:gd name="T20" fmla="*/ 25 w 107"/>
                <a:gd name="T21" fmla="*/ 60 h 122"/>
                <a:gd name="T22" fmla="*/ 25 w 107"/>
                <a:gd name="T23" fmla="*/ 61 h 122"/>
                <a:gd name="T24" fmla="*/ 53 w 107"/>
                <a:gd name="T25" fmla="*/ 100 h 122"/>
                <a:gd name="T26" fmla="*/ 81 w 107"/>
                <a:gd name="T27" fmla="*/ 62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7" h="122">
                  <a:moveTo>
                    <a:pt x="0" y="62"/>
                  </a:moveTo>
                  <a:lnTo>
                    <a:pt x="0" y="60"/>
                  </a:lnTo>
                  <a:cubicBezTo>
                    <a:pt x="0" y="25"/>
                    <a:pt x="22" y="0"/>
                    <a:pt x="53" y="0"/>
                  </a:cubicBezTo>
                  <a:cubicBezTo>
                    <a:pt x="85" y="0"/>
                    <a:pt x="107" y="25"/>
                    <a:pt x="107" y="60"/>
                  </a:cubicBezTo>
                  <a:lnTo>
                    <a:pt x="107" y="62"/>
                  </a:lnTo>
                  <a:cubicBezTo>
                    <a:pt x="107" y="97"/>
                    <a:pt x="85" y="122"/>
                    <a:pt x="53" y="122"/>
                  </a:cubicBezTo>
                  <a:cubicBezTo>
                    <a:pt x="21" y="122"/>
                    <a:pt x="0" y="97"/>
                    <a:pt x="0" y="62"/>
                  </a:cubicBezTo>
                  <a:close/>
                  <a:moveTo>
                    <a:pt x="81" y="62"/>
                  </a:moveTo>
                  <a:lnTo>
                    <a:pt x="81" y="62"/>
                  </a:lnTo>
                  <a:cubicBezTo>
                    <a:pt x="81" y="37"/>
                    <a:pt x="70" y="22"/>
                    <a:pt x="53" y="22"/>
                  </a:cubicBezTo>
                  <a:cubicBezTo>
                    <a:pt x="37" y="22"/>
                    <a:pt x="25" y="37"/>
                    <a:pt x="25" y="60"/>
                  </a:cubicBezTo>
                  <a:lnTo>
                    <a:pt x="25" y="61"/>
                  </a:lnTo>
                  <a:cubicBezTo>
                    <a:pt x="25" y="85"/>
                    <a:pt x="36" y="100"/>
                    <a:pt x="53" y="100"/>
                  </a:cubicBezTo>
                  <a:cubicBezTo>
                    <a:pt x="70" y="100"/>
                    <a:pt x="81" y="85"/>
                    <a:pt x="81" y="6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08" name="Freeform 198"/>
            <p:cNvSpPr>
              <a:spLocks/>
            </p:cNvSpPr>
            <p:nvPr/>
          </p:nvSpPr>
          <p:spPr bwMode="auto">
            <a:xfrm>
              <a:off x="5978526" y="3894100"/>
              <a:ext cx="46038" cy="60325"/>
            </a:xfrm>
            <a:custGeom>
              <a:avLst/>
              <a:gdLst>
                <a:gd name="T0" fmla="*/ 0 w 91"/>
                <a:gd name="T1" fmla="*/ 0 h 119"/>
                <a:gd name="T2" fmla="*/ 22 w 91"/>
                <a:gd name="T3" fmla="*/ 0 h 119"/>
                <a:gd name="T4" fmla="*/ 67 w 91"/>
                <a:gd name="T5" fmla="*/ 69 h 119"/>
                <a:gd name="T6" fmla="*/ 67 w 91"/>
                <a:gd name="T7" fmla="*/ 0 h 119"/>
                <a:gd name="T8" fmla="*/ 91 w 91"/>
                <a:gd name="T9" fmla="*/ 0 h 119"/>
                <a:gd name="T10" fmla="*/ 91 w 91"/>
                <a:gd name="T11" fmla="*/ 119 h 119"/>
                <a:gd name="T12" fmla="*/ 70 w 91"/>
                <a:gd name="T13" fmla="*/ 119 h 119"/>
                <a:gd name="T14" fmla="*/ 23 w 91"/>
                <a:gd name="T15" fmla="*/ 47 h 119"/>
                <a:gd name="T16" fmla="*/ 23 w 91"/>
                <a:gd name="T17" fmla="*/ 118 h 119"/>
                <a:gd name="T18" fmla="*/ 0 w 91"/>
                <a:gd name="T19" fmla="*/ 118 h 119"/>
                <a:gd name="T20" fmla="*/ 0 w 91"/>
                <a:gd name="T21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1" h="119">
                  <a:moveTo>
                    <a:pt x="0" y="0"/>
                  </a:moveTo>
                  <a:lnTo>
                    <a:pt x="22" y="0"/>
                  </a:lnTo>
                  <a:lnTo>
                    <a:pt x="67" y="69"/>
                  </a:lnTo>
                  <a:lnTo>
                    <a:pt x="67" y="0"/>
                  </a:lnTo>
                  <a:lnTo>
                    <a:pt x="91" y="0"/>
                  </a:lnTo>
                  <a:lnTo>
                    <a:pt x="91" y="119"/>
                  </a:lnTo>
                  <a:lnTo>
                    <a:pt x="70" y="119"/>
                  </a:lnTo>
                  <a:lnTo>
                    <a:pt x="23" y="47"/>
                  </a:lnTo>
                  <a:lnTo>
                    <a:pt x="23" y="118"/>
                  </a:lnTo>
                  <a:lnTo>
                    <a:pt x="0" y="1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09" name="Freeform 199"/>
            <p:cNvSpPr>
              <a:spLocks/>
            </p:cNvSpPr>
            <p:nvPr/>
          </p:nvSpPr>
          <p:spPr bwMode="auto">
            <a:xfrm>
              <a:off x="6034089" y="3895687"/>
              <a:ext cx="42863" cy="58738"/>
            </a:xfrm>
            <a:custGeom>
              <a:avLst/>
              <a:gdLst>
                <a:gd name="T0" fmla="*/ 30 w 83"/>
                <a:gd name="T1" fmla="*/ 22 h 118"/>
                <a:gd name="T2" fmla="*/ 0 w 83"/>
                <a:gd name="T3" fmla="*/ 22 h 118"/>
                <a:gd name="T4" fmla="*/ 0 w 83"/>
                <a:gd name="T5" fmla="*/ 0 h 118"/>
                <a:gd name="T6" fmla="*/ 83 w 83"/>
                <a:gd name="T7" fmla="*/ 0 h 118"/>
                <a:gd name="T8" fmla="*/ 83 w 83"/>
                <a:gd name="T9" fmla="*/ 22 h 118"/>
                <a:gd name="T10" fmla="*/ 53 w 83"/>
                <a:gd name="T11" fmla="*/ 22 h 118"/>
                <a:gd name="T12" fmla="*/ 53 w 83"/>
                <a:gd name="T13" fmla="*/ 118 h 118"/>
                <a:gd name="T14" fmla="*/ 28 w 83"/>
                <a:gd name="T15" fmla="*/ 118 h 118"/>
                <a:gd name="T16" fmla="*/ 30 w 83"/>
                <a:gd name="T17" fmla="*/ 22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" h="118">
                  <a:moveTo>
                    <a:pt x="30" y="22"/>
                  </a:moveTo>
                  <a:lnTo>
                    <a:pt x="0" y="22"/>
                  </a:lnTo>
                  <a:lnTo>
                    <a:pt x="0" y="0"/>
                  </a:lnTo>
                  <a:lnTo>
                    <a:pt x="83" y="0"/>
                  </a:lnTo>
                  <a:lnTo>
                    <a:pt x="83" y="22"/>
                  </a:lnTo>
                  <a:lnTo>
                    <a:pt x="53" y="22"/>
                  </a:lnTo>
                  <a:lnTo>
                    <a:pt x="53" y="118"/>
                  </a:lnTo>
                  <a:lnTo>
                    <a:pt x="28" y="118"/>
                  </a:lnTo>
                  <a:lnTo>
                    <a:pt x="30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10" name="Freeform 200"/>
            <p:cNvSpPr>
              <a:spLocks noEditPoints="1"/>
            </p:cNvSpPr>
            <p:nvPr/>
          </p:nvSpPr>
          <p:spPr bwMode="auto">
            <a:xfrm>
              <a:off x="6073776" y="3894100"/>
              <a:ext cx="55563" cy="60325"/>
            </a:xfrm>
            <a:custGeom>
              <a:avLst/>
              <a:gdLst>
                <a:gd name="T0" fmla="*/ 43 w 109"/>
                <a:gd name="T1" fmla="*/ 0 h 120"/>
                <a:gd name="T2" fmla="*/ 67 w 109"/>
                <a:gd name="T3" fmla="*/ 0 h 120"/>
                <a:gd name="T4" fmla="*/ 109 w 109"/>
                <a:gd name="T5" fmla="*/ 120 h 120"/>
                <a:gd name="T6" fmla="*/ 84 w 109"/>
                <a:gd name="T7" fmla="*/ 120 h 120"/>
                <a:gd name="T8" fmla="*/ 75 w 109"/>
                <a:gd name="T9" fmla="*/ 94 h 120"/>
                <a:gd name="T10" fmla="*/ 34 w 109"/>
                <a:gd name="T11" fmla="*/ 94 h 120"/>
                <a:gd name="T12" fmla="*/ 25 w 109"/>
                <a:gd name="T13" fmla="*/ 120 h 120"/>
                <a:gd name="T14" fmla="*/ 0 w 109"/>
                <a:gd name="T15" fmla="*/ 120 h 120"/>
                <a:gd name="T16" fmla="*/ 43 w 109"/>
                <a:gd name="T17" fmla="*/ 0 h 120"/>
                <a:gd name="T18" fmla="*/ 67 w 109"/>
                <a:gd name="T19" fmla="*/ 73 h 120"/>
                <a:gd name="T20" fmla="*/ 54 w 109"/>
                <a:gd name="T21" fmla="*/ 34 h 120"/>
                <a:gd name="T22" fmla="*/ 41 w 109"/>
                <a:gd name="T23" fmla="*/ 73 h 120"/>
                <a:gd name="T24" fmla="*/ 67 w 109"/>
                <a:gd name="T25" fmla="*/ 7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" h="120">
                  <a:moveTo>
                    <a:pt x="43" y="0"/>
                  </a:moveTo>
                  <a:lnTo>
                    <a:pt x="67" y="0"/>
                  </a:lnTo>
                  <a:lnTo>
                    <a:pt x="109" y="120"/>
                  </a:lnTo>
                  <a:lnTo>
                    <a:pt x="84" y="120"/>
                  </a:lnTo>
                  <a:lnTo>
                    <a:pt x="75" y="94"/>
                  </a:lnTo>
                  <a:lnTo>
                    <a:pt x="34" y="94"/>
                  </a:lnTo>
                  <a:lnTo>
                    <a:pt x="25" y="120"/>
                  </a:lnTo>
                  <a:lnTo>
                    <a:pt x="0" y="120"/>
                  </a:lnTo>
                  <a:lnTo>
                    <a:pt x="43" y="0"/>
                  </a:lnTo>
                  <a:close/>
                  <a:moveTo>
                    <a:pt x="67" y="73"/>
                  </a:moveTo>
                  <a:lnTo>
                    <a:pt x="54" y="34"/>
                  </a:lnTo>
                  <a:lnTo>
                    <a:pt x="41" y="73"/>
                  </a:lnTo>
                  <a:lnTo>
                    <a:pt x="67" y="7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11" name="Rectangle 201"/>
            <p:cNvSpPr>
              <a:spLocks noChangeArrowheads="1"/>
            </p:cNvSpPr>
            <p:nvPr/>
          </p:nvSpPr>
          <p:spPr bwMode="auto">
            <a:xfrm>
              <a:off x="6137276" y="3895687"/>
              <a:ext cx="12700" cy="587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12" name="Freeform 202"/>
            <p:cNvSpPr>
              <a:spLocks/>
            </p:cNvSpPr>
            <p:nvPr/>
          </p:nvSpPr>
          <p:spPr bwMode="auto">
            <a:xfrm>
              <a:off x="6162676" y="3895687"/>
              <a:ext cx="46038" cy="58738"/>
            </a:xfrm>
            <a:custGeom>
              <a:avLst/>
              <a:gdLst>
                <a:gd name="T0" fmla="*/ 0 w 91"/>
                <a:gd name="T1" fmla="*/ 0 h 118"/>
                <a:gd name="T2" fmla="*/ 23 w 91"/>
                <a:gd name="T3" fmla="*/ 0 h 118"/>
                <a:gd name="T4" fmla="*/ 68 w 91"/>
                <a:gd name="T5" fmla="*/ 68 h 118"/>
                <a:gd name="T6" fmla="*/ 68 w 91"/>
                <a:gd name="T7" fmla="*/ 0 h 118"/>
                <a:gd name="T8" fmla="*/ 91 w 91"/>
                <a:gd name="T9" fmla="*/ 0 h 118"/>
                <a:gd name="T10" fmla="*/ 91 w 91"/>
                <a:gd name="T11" fmla="*/ 118 h 118"/>
                <a:gd name="T12" fmla="*/ 70 w 91"/>
                <a:gd name="T13" fmla="*/ 118 h 118"/>
                <a:gd name="T14" fmla="*/ 24 w 91"/>
                <a:gd name="T15" fmla="*/ 46 h 118"/>
                <a:gd name="T16" fmla="*/ 24 w 91"/>
                <a:gd name="T17" fmla="*/ 117 h 118"/>
                <a:gd name="T18" fmla="*/ 0 w 91"/>
                <a:gd name="T19" fmla="*/ 117 h 118"/>
                <a:gd name="T20" fmla="*/ 0 w 91"/>
                <a:gd name="T21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1" h="118">
                  <a:moveTo>
                    <a:pt x="0" y="0"/>
                  </a:moveTo>
                  <a:lnTo>
                    <a:pt x="23" y="0"/>
                  </a:lnTo>
                  <a:lnTo>
                    <a:pt x="68" y="68"/>
                  </a:lnTo>
                  <a:lnTo>
                    <a:pt x="68" y="0"/>
                  </a:lnTo>
                  <a:lnTo>
                    <a:pt x="91" y="0"/>
                  </a:lnTo>
                  <a:lnTo>
                    <a:pt x="91" y="118"/>
                  </a:lnTo>
                  <a:lnTo>
                    <a:pt x="70" y="118"/>
                  </a:lnTo>
                  <a:lnTo>
                    <a:pt x="24" y="46"/>
                  </a:lnTo>
                  <a:lnTo>
                    <a:pt x="24" y="117"/>
                  </a:lnTo>
                  <a:lnTo>
                    <a:pt x="0" y="1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13" name="Freeform 203"/>
            <p:cNvSpPr>
              <a:spLocks/>
            </p:cNvSpPr>
            <p:nvPr/>
          </p:nvSpPr>
          <p:spPr bwMode="auto">
            <a:xfrm>
              <a:off x="6219826" y="3895687"/>
              <a:ext cx="39688" cy="58738"/>
            </a:xfrm>
            <a:custGeom>
              <a:avLst/>
              <a:gdLst>
                <a:gd name="T0" fmla="*/ 1 w 78"/>
                <a:gd name="T1" fmla="*/ 0 h 118"/>
                <a:gd name="T2" fmla="*/ 78 w 78"/>
                <a:gd name="T3" fmla="*/ 0 h 118"/>
                <a:gd name="T4" fmla="*/ 78 w 78"/>
                <a:gd name="T5" fmla="*/ 22 h 118"/>
                <a:gd name="T6" fmla="*/ 25 w 78"/>
                <a:gd name="T7" fmla="*/ 22 h 118"/>
                <a:gd name="T8" fmla="*/ 25 w 78"/>
                <a:gd name="T9" fmla="*/ 47 h 118"/>
                <a:gd name="T10" fmla="*/ 71 w 78"/>
                <a:gd name="T11" fmla="*/ 47 h 118"/>
                <a:gd name="T12" fmla="*/ 71 w 78"/>
                <a:gd name="T13" fmla="*/ 70 h 118"/>
                <a:gd name="T14" fmla="*/ 25 w 78"/>
                <a:gd name="T15" fmla="*/ 70 h 118"/>
                <a:gd name="T16" fmla="*/ 25 w 78"/>
                <a:gd name="T17" fmla="*/ 96 h 118"/>
                <a:gd name="T18" fmla="*/ 78 w 78"/>
                <a:gd name="T19" fmla="*/ 96 h 118"/>
                <a:gd name="T20" fmla="*/ 78 w 78"/>
                <a:gd name="T21" fmla="*/ 118 h 118"/>
                <a:gd name="T22" fmla="*/ 0 w 78"/>
                <a:gd name="T23" fmla="*/ 118 h 118"/>
                <a:gd name="T24" fmla="*/ 1 w 78"/>
                <a:gd name="T25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" h="118">
                  <a:moveTo>
                    <a:pt x="1" y="0"/>
                  </a:moveTo>
                  <a:lnTo>
                    <a:pt x="78" y="0"/>
                  </a:lnTo>
                  <a:lnTo>
                    <a:pt x="78" y="22"/>
                  </a:lnTo>
                  <a:lnTo>
                    <a:pt x="25" y="22"/>
                  </a:lnTo>
                  <a:lnTo>
                    <a:pt x="25" y="47"/>
                  </a:lnTo>
                  <a:lnTo>
                    <a:pt x="71" y="47"/>
                  </a:lnTo>
                  <a:lnTo>
                    <a:pt x="71" y="70"/>
                  </a:lnTo>
                  <a:lnTo>
                    <a:pt x="25" y="70"/>
                  </a:lnTo>
                  <a:lnTo>
                    <a:pt x="25" y="96"/>
                  </a:lnTo>
                  <a:lnTo>
                    <a:pt x="78" y="96"/>
                  </a:lnTo>
                  <a:lnTo>
                    <a:pt x="78" y="118"/>
                  </a:lnTo>
                  <a:lnTo>
                    <a:pt x="0" y="11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14" name="Freeform 204"/>
            <p:cNvSpPr>
              <a:spLocks noEditPoints="1"/>
            </p:cNvSpPr>
            <p:nvPr/>
          </p:nvSpPr>
          <p:spPr bwMode="auto">
            <a:xfrm>
              <a:off x="6270626" y="3895687"/>
              <a:ext cx="44450" cy="60325"/>
            </a:xfrm>
            <a:custGeom>
              <a:avLst/>
              <a:gdLst>
                <a:gd name="T0" fmla="*/ 0 w 90"/>
                <a:gd name="T1" fmla="*/ 0 h 119"/>
                <a:gd name="T2" fmla="*/ 45 w 90"/>
                <a:gd name="T3" fmla="*/ 0 h 119"/>
                <a:gd name="T4" fmla="*/ 77 w 90"/>
                <a:gd name="T5" fmla="*/ 11 h 119"/>
                <a:gd name="T6" fmla="*/ 87 w 90"/>
                <a:gd name="T7" fmla="*/ 39 h 119"/>
                <a:gd name="T8" fmla="*/ 87 w 90"/>
                <a:gd name="T9" fmla="*/ 40 h 119"/>
                <a:gd name="T10" fmla="*/ 65 w 90"/>
                <a:gd name="T11" fmla="*/ 75 h 119"/>
                <a:gd name="T12" fmla="*/ 90 w 90"/>
                <a:gd name="T13" fmla="*/ 119 h 119"/>
                <a:gd name="T14" fmla="*/ 62 w 90"/>
                <a:gd name="T15" fmla="*/ 119 h 119"/>
                <a:gd name="T16" fmla="*/ 41 w 90"/>
                <a:gd name="T17" fmla="*/ 80 h 119"/>
                <a:gd name="T18" fmla="*/ 26 w 90"/>
                <a:gd name="T19" fmla="*/ 80 h 119"/>
                <a:gd name="T20" fmla="*/ 26 w 90"/>
                <a:gd name="T21" fmla="*/ 119 h 119"/>
                <a:gd name="T22" fmla="*/ 1 w 90"/>
                <a:gd name="T23" fmla="*/ 119 h 119"/>
                <a:gd name="T24" fmla="*/ 0 w 90"/>
                <a:gd name="T25" fmla="*/ 0 h 119"/>
                <a:gd name="T26" fmla="*/ 42 w 90"/>
                <a:gd name="T27" fmla="*/ 57 h 119"/>
                <a:gd name="T28" fmla="*/ 62 w 90"/>
                <a:gd name="T29" fmla="*/ 40 h 119"/>
                <a:gd name="T30" fmla="*/ 62 w 90"/>
                <a:gd name="T31" fmla="*/ 40 h 119"/>
                <a:gd name="T32" fmla="*/ 42 w 90"/>
                <a:gd name="T33" fmla="*/ 22 h 119"/>
                <a:gd name="T34" fmla="*/ 25 w 90"/>
                <a:gd name="T35" fmla="*/ 22 h 119"/>
                <a:gd name="T36" fmla="*/ 25 w 90"/>
                <a:gd name="T37" fmla="*/ 59 h 119"/>
                <a:gd name="T38" fmla="*/ 42 w 90"/>
                <a:gd name="T39" fmla="*/ 57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" h="119">
                  <a:moveTo>
                    <a:pt x="0" y="0"/>
                  </a:moveTo>
                  <a:lnTo>
                    <a:pt x="45" y="0"/>
                  </a:lnTo>
                  <a:cubicBezTo>
                    <a:pt x="58" y="0"/>
                    <a:pt x="70" y="4"/>
                    <a:pt x="77" y="11"/>
                  </a:cubicBezTo>
                  <a:cubicBezTo>
                    <a:pt x="83" y="17"/>
                    <a:pt x="87" y="27"/>
                    <a:pt x="87" y="39"/>
                  </a:cubicBezTo>
                  <a:lnTo>
                    <a:pt x="87" y="40"/>
                  </a:lnTo>
                  <a:cubicBezTo>
                    <a:pt x="87" y="57"/>
                    <a:pt x="78" y="69"/>
                    <a:pt x="65" y="75"/>
                  </a:cubicBezTo>
                  <a:lnTo>
                    <a:pt x="90" y="119"/>
                  </a:lnTo>
                  <a:lnTo>
                    <a:pt x="62" y="119"/>
                  </a:lnTo>
                  <a:lnTo>
                    <a:pt x="41" y="80"/>
                  </a:lnTo>
                  <a:lnTo>
                    <a:pt x="26" y="80"/>
                  </a:lnTo>
                  <a:lnTo>
                    <a:pt x="26" y="119"/>
                  </a:lnTo>
                  <a:lnTo>
                    <a:pt x="1" y="119"/>
                  </a:lnTo>
                  <a:lnTo>
                    <a:pt x="0" y="0"/>
                  </a:lnTo>
                  <a:close/>
                  <a:moveTo>
                    <a:pt x="42" y="57"/>
                  </a:moveTo>
                  <a:cubicBezTo>
                    <a:pt x="55" y="57"/>
                    <a:pt x="61" y="50"/>
                    <a:pt x="62" y="40"/>
                  </a:cubicBezTo>
                  <a:lnTo>
                    <a:pt x="62" y="40"/>
                  </a:lnTo>
                  <a:cubicBezTo>
                    <a:pt x="62" y="27"/>
                    <a:pt x="55" y="22"/>
                    <a:pt x="42" y="22"/>
                  </a:cubicBezTo>
                  <a:lnTo>
                    <a:pt x="25" y="22"/>
                  </a:lnTo>
                  <a:lnTo>
                    <a:pt x="25" y="59"/>
                  </a:lnTo>
                  <a:lnTo>
                    <a:pt x="42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15" name="Freeform 206"/>
            <p:cNvSpPr>
              <a:spLocks/>
            </p:cNvSpPr>
            <p:nvPr/>
          </p:nvSpPr>
          <p:spPr bwMode="auto">
            <a:xfrm>
              <a:off x="6319839" y="3895687"/>
              <a:ext cx="42863" cy="60325"/>
            </a:xfrm>
            <a:custGeom>
              <a:avLst/>
              <a:gdLst>
                <a:gd name="T0" fmla="*/ 0 w 85"/>
                <a:gd name="T1" fmla="*/ 102 h 120"/>
                <a:gd name="T2" fmla="*/ 15 w 85"/>
                <a:gd name="T3" fmla="*/ 85 h 120"/>
                <a:gd name="T4" fmla="*/ 45 w 85"/>
                <a:gd name="T5" fmla="*/ 99 h 120"/>
                <a:gd name="T6" fmla="*/ 60 w 85"/>
                <a:gd name="T7" fmla="*/ 87 h 120"/>
                <a:gd name="T8" fmla="*/ 60 w 85"/>
                <a:gd name="T9" fmla="*/ 87 h 120"/>
                <a:gd name="T10" fmla="*/ 40 w 85"/>
                <a:gd name="T11" fmla="*/ 71 h 120"/>
                <a:gd name="T12" fmla="*/ 6 w 85"/>
                <a:gd name="T13" fmla="*/ 35 h 120"/>
                <a:gd name="T14" fmla="*/ 6 w 85"/>
                <a:gd name="T15" fmla="*/ 35 h 120"/>
                <a:gd name="T16" fmla="*/ 45 w 85"/>
                <a:gd name="T17" fmla="*/ 0 h 120"/>
                <a:gd name="T18" fmla="*/ 84 w 85"/>
                <a:gd name="T19" fmla="*/ 15 h 120"/>
                <a:gd name="T20" fmla="*/ 70 w 85"/>
                <a:gd name="T21" fmla="*/ 34 h 120"/>
                <a:gd name="T22" fmla="*/ 45 w 85"/>
                <a:gd name="T23" fmla="*/ 22 h 120"/>
                <a:gd name="T24" fmla="*/ 31 w 85"/>
                <a:gd name="T25" fmla="*/ 32 h 120"/>
                <a:gd name="T26" fmla="*/ 31 w 85"/>
                <a:gd name="T27" fmla="*/ 32 h 120"/>
                <a:gd name="T28" fmla="*/ 54 w 85"/>
                <a:gd name="T29" fmla="*/ 50 h 120"/>
                <a:gd name="T30" fmla="*/ 85 w 85"/>
                <a:gd name="T31" fmla="*/ 85 h 120"/>
                <a:gd name="T32" fmla="*/ 85 w 85"/>
                <a:gd name="T33" fmla="*/ 85 h 120"/>
                <a:gd name="T34" fmla="*/ 45 w 85"/>
                <a:gd name="T35" fmla="*/ 120 h 120"/>
                <a:gd name="T36" fmla="*/ 0 w 85"/>
                <a:gd name="T37" fmla="*/ 10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5" h="120">
                  <a:moveTo>
                    <a:pt x="0" y="102"/>
                  </a:moveTo>
                  <a:lnTo>
                    <a:pt x="15" y="85"/>
                  </a:lnTo>
                  <a:cubicBezTo>
                    <a:pt x="23" y="92"/>
                    <a:pt x="33" y="99"/>
                    <a:pt x="45" y="99"/>
                  </a:cubicBezTo>
                  <a:cubicBezTo>
                    <a:pt x="55" y="99"/>
                    <a:pt x="60" y="94"/>
                    <a:pt x="60" y="87"/>
                  </a:cubicBezTo>
                  <a:lnTo>
                    <a:pt x="60" y="87"/>
                  </a:lnTo>
                  <a:cubicBezTo>
                    <a:pt x="60" y="81"/>
                    <a:pt x="56" y="77"/>
                    <a:pt x="40" y="71"/>
                  </a:cubicBezTo>
                  <a:cubicBezTo>
                    <a:pt x="19" y="62"/>
                    <a:pt x="6" y="55"/>
                    <a:pt x="6" y="35"/>
                  </a:cubicBezTo>
                  <a:lnTo>
                    <a:pt x="6" y="35"/>
                  </a:lnTo>
                  <a:cubicBezTo>
                    <a:pt x="6" y="14"/>
                    <a:pt x="23" y="0"/>
                    <a:pt x="45" y="0"/>
                  </a:cubicBezTo>
                  <a:cubicBezTo>
                    <a:pt x="59" y="0"/>
                    <a:pt x="73" y="5"/>
                    <a:pt x="84" y="15"/>
                  </a:cubicBezTo>
                  <a:lnTo>
                    <a:pt x="70" y="34"/>
                  </a:lnTo>
                  <a:cubicBezTo>
                    <a:pt x="63" y="27"/>
                    <a:pt x="54" y="22"/>
                    <a:pt x="45" y="22"/>
                  </a:cubicBezTo>
                  <a:cubicBezTo>
                    <a:pt x="36" y="22"/>
                    <a:pt x="31" y="26"/>
                    <a:pt x="31" y="32"/>
                  </a:cubicBezTo>
                  <a:lnTo>
                    <a:pt x="31" y="32"/>
                  </a:lnTo>
                  <a:cubicBezTo>
                    <a:pt x="31" y="39"/>
                    <a:pt x="35" y="42"/>
                    <a:pt x="54" y="50"/>
                  </a:cubicBezTo>
                  <a:cubicBezTo>
                    <a:pt x="75" y="59"/>
                    <a:pt x="85" y="67"/>
                    <a:pt x="85" y="85"/>
                  </a:cubicBezTo>
                  <a:lnTo>
                    <a:pt x="85" y="85"/>
                  </a:lnTo>
                  <a:cubicBezTo>
                    <a:pt x="85" y="107"/>
                    <a:pt x="68" y="120"/>
                    <a:pt x="45" y="120"/>
                  </a:cubicBezTo>
                  <a:cubicBezTo>
                    <a:pt x="29" y="120"/>
                    <a:pt x="13" y="115"/>
                    <a:pt x="0" y="10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16" name="Rectangle 207"/>
            <p:cNvSpPr>
              <a:spLocks noChangeArrowheads="1"/>
            </p:cNvSpPr>
            <p:nvPr/>
          </p:nvSpPr>
          <p:spPr bwMode="auto">
            <a:xfrm>
              <a:off x="6913564" y="3890924"/>
              <a:ext cx="6350" cy="406400"/>
            </a:xfrm>
            <a:prstGeom prst="rect">
              <a:avLst/>
            </a:prstGeom>
            <a:solidFill>
              <a:srgbClr val="FFCC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17" name="Freeform 208"/>
            <p:cNvSpPr>
              <a:spLocks noEditPoints="1"/>
            </p:cNvSpPr>
            <p:nvPr/>
          </p:nvSpPr>
          <p:spPr bwMode="auto">
            <a:xfrm>
              <a:off x="7478714" y="4108412"/>
              <a:ext cx="92075" cy="111125"/>
            </a:xfrm>
            <a:custGeom>
              <a:avLst/>
              <a:gdLst>
                <a:gd name="T0" fmla="*/ 167 w 183"/>
                <a:gd name="T1" fmla="*/ 218 h 218"/>
                <a:gd name="T2" fmla="*/ 143 w 183"/>
                <a:gd name="T3" fmla="*/ 196 h 218"/>
                <a:gd name="T4" fmla="*/ 90 w 183"/>
                <a:gd name="T5" fmla="*/ 216 h 218"/>
                <a:gd name="T6" fmla="*/ 0 w 183"/>
                <a:gd name="T7" fmla="*/ 110 h 218"/>
                <a:gd name="T8" fmla="*/ 0 w 183"/>
                <a:gd name="T9" fmla="*/ 107 h 218"/>
                <a:gd name="T10" fmla="*/ 90 w 183"/>
                <a:gd name="T11" fmla="*/ 0 h 218"/>
                <a:gd name="T12" fmla="*/ 180 w 183"/>
                <a:gd name="T13" fmla="*/ 106 h 218"/>
                <a:gd name="T14" fmla="*/ 180 w 183"/>
                <a:gd name="T15" fmla="*/ 108 h 218"/>
                <a:gd name="T16" fmla="*/ 158 w 183"/>
                <a:gd name="T17" fmla="*/ 181 h 218"/>
                <a:gd name="T18" fmla="*/ 183 w 183"/>
                <a:gd name="T19" fmla="*/ 203 h 218"/>
                <a:gd name="T20" fmla="*/ 167 w 183"/>
                <a:gd name="T21" fmla="*/ 218 h 218"/>
                <a:gd name="T22" fmla="*/ 128 w 183"/>
                <a:gd name="T23" fmla="*/ 181 h 218"/>
                <a:gd name="T24" fmla="*/ 94 w 183"/>
                <a:gd name="T25" fmla="*/ 151 h 218"/>
                <a:gd name="T26" fmla="*/ 109 w 183"/>
                <a:gd name="T27" fmla="*/ 136 h 218"/>
                <a:gd name="T28" fmla="*/ 142 w 183"/>
                <a:gd name="T29" fmla="*/ 166 h 218"/>
                <a:gd name="T30" fmla="*/ 157 w 183"/>
                <a:gd name="T31" fmla="*/ 110 h 218"/>
                <a:gd name="T32" fmla="*/ 157 w 183"/>
                <a:gd name="T33" fmla="*/ 107 h 218"/>
                <a:gd name="T34" fmla="*/ 91 w 183"/>
                <a:gd name="T35" fmla="*/ 21 h 218"/>
                <a:gd name="T36" fmla="*/ 25 w 183"/>
                <a:gd name="T37" fmla="*/ 107 h 218"/>
                <a:gd name="T38" fmla="*/ 25 w 183"/>
                <a:gd name="T39" fmla="*/ 110 h 218"/>
                <a:gd name="T40" fmla="*/ 92 w 183"/>
                <a:gd name="T41" fmla="*/ 196 h 218"/>
                <a:gd name="T42" fmla="*/ 128 w 183"/>
                <a:gd name="T43" fmla="*/ 181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83" h="218">
                  <a:moveTo>
                    <a:pt x="167" y="218"/>
                  </a:moveTo>
                  <a:lnTo>
                    <a:pt x="143" y="196"/>
                  </a:lnTo>
                  <a:cubicBezTo>
                    <a:pt x="128" y="208"/>
                    <a:pt x="109" y="216"/>
                    <a:pt x="90" y="216"/>
                  </a:cubicBezTo>
                  <a:cubicBezTo>
                    <a:pt x="36" y="216"/>
                    <a:pt x="0" y="171"/>
                    <a:pt x="0" y="110"/>
                  </a:cubicBezTo>
                  <a:lnTo>
                    <a:pt x="0" y="107"/>
                  </a:lnTo>
                  <a:cubicBezTo>
                    <a:pt x="0" y="46"/>
                    <a:pt x="37" y="0"/>
                    <a:pt x="90" y="0"/>
                  </a:cubicBezTo>
                  <a:cubicBezTo>
                    <a:pt x="142" y="0"/>
                    <a:pt x="180" y="45"/>
                    <a:pt x="180" y="106"/>
                  </a:cubicBezTo>
                  <a:lnTo>
                    <a:pt x="180" y="108"/>
                  </a:lnTo>
                  <a:cubicBezTo>
                    <a:pt x="180" y="137"/>
                    <a:pt x="172" y="162"/>
                    <a:pt x="158" y="181"/>
                  </a:cubicBezTo>
                  <a:lnTo>
                    <a:pt x="183" y="203"/>
                  </a:lnTo>
                  <a:lnTo>
                    <a:pt x="167" y="218"/>
                  </a:lnTo>
                  <a:close/>
                  <a:moveTo>
                    <a:pt x="128" y="181"/>
                  </a:moveTo>
                  <a:lnTo>
                    <a:pt x="94" y="151"/>
                  </a:lnTo>
                  <a:lnTo>
                    <a:pt x="109" y="136"/>
                  </a:lnTo>
                  <a:lnTo>
                    <a:pt x="142" y="166"/>
                  </a:lnTo>
                  <a:cubicBezTo>
                    <a:pt x="151" y="151"/>
                    <a:pt x="157" y="132"/>
                    <a:pt x="157" y="110"/>
                  </a:cubicBezTo>
                  <a:lnTo>
                    <a:pt x="157" y="107"/>
                  </a:lnTo>
                  <a:cubicBezTo>
                    <a:pt x="157" y="57"/>
                    <a:pt x="128" y="21"/>
                    <a:pt x="91" y="21"/>
                  </a:cubicBezTo>
                  <a:cubicBezTo>
                    <a:pt x="52" y="21"/>
                    <a:pt x="25" y="56"/>
                    <a:pt x="25" y="107"/>
                  </a:cubicBezTo>
                  <a:lnTo>
                    <a:pt x="25" y="110"/>
                  </a:lnTo>
                  <a:cubicBezTo>
                    <a:pt x="25" y="161"/>
                    <a:pt x="53" y="196"/>
                    <a:pt x="92" y="196"/>
                  </a:cubicBezTo>
                  <a:cubicBezTo>
                    <a:pt x="105" y="195"/>
                    <a:pt x="117" y="190"/>
                    <a:pt x="128" y="18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18" name="Freeform 209"/>
            <p:cNvSpPr>
              <a:spLocks noEditPoints="1"/>
            </p:cNvSpPr>
            <p:nvPr/>
          </p:nvSpPr>
          <p:spPr bwMode="auto">
            <a:xfrm>
              <a:off x="7588252" y="4106824"/>
              <a:ext cx="12700" cy="109538"/>
            </a:xfrm>
            <a:custGeom>
              <a:avLst/>
              <a:gdLst>
                <a:gd name="T0" fmla="*/ 0 w 24"/>
                <a:gd name="T1" fmla="*/ 0 h 214"/>
                <a:gd name="T2" fmla="*/ 24 w 24"/>
                <a:gd name="T3" fmla="*/ 0 h 214"/>
                <a:gd name="T4" fmla="*/ 24 w 24"/>
                <a:gd name="T5" fmla="*/ 25 h 214"/>
                <a:gd name="T6" fmla="*/ 0 w 24"/>
                <a:gd name="T7" fmla="*/ 25 h 214"/>
                <a:gd name="T8" fmla="*/ 0 w 24"/>
                <a:gd name="T9" fmla="*/ 0 h 214"/>
                <a:gd name="T10" fmla="*/ 2 w 24"/>
                <a:gd name="T11" fmla="*/ 58 h 214"/>
                <a:gd name="T12" fmla="*/ 23 w 24"/>
                <a:gd name="T13" fmla="*/ 58 h 214"/>
                <a:gd name="T14" fmla="*/ 23 w 24"/>
                <a:gd name="T15" fmla="*/ 214 h 214"/>
                <a:gd name="T16" fmla="*/ 2 w 24"/>
                <a:gd name="T17" fmla="*/ 214 h 214"/>
                <a:gd name="T18" fmla="*/ 2 w 24"/>
                <a:gd name="T19" fmla="*/ 58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14">
                  <a:moveTo>
                    <a:pt x="0" y="0"/>
                  </a:moveTo>
                  <a:lnTo>
                    <a:pt x="24" y="0"/>
                  </a:lnTo>
                  <a:lnTo>
                    <a:pt x="24" y="25"/>
                  </a:lnTo>
                  <a:lnTo>
                    <a:pt x="0" y="25"/>
                  </a:lnTo>
                  <a:lnTo>
                    <a:pt x="0" y="0"/>
                  </a:lnTo>
                  <a:close/>
                  <a:moveTo>
                    <a:pt x="2" y="58"/>
                  </a:moveTo>
                  <a:lnTo>
                    <a:pt x="23" y="58"/>
                  </a:lnTo>
                  <a:lnTo>
                    <a:pt x="23" y="214"/>
                  </a:lnTo>
                  <a:lnTo>
                    <a:pt x="2" y="214"/>
                  </a:lnTo>
                  <a:lnTo>
                    <a:pt x="2" y="5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19" name="Freeform 210"/>
            <p:cNvSpPr>
              <a:spLocks/>
            </p:cNvSpPr>
            <p:nvPr/>
          </p:nvSpPr>
          <p:spPr bwMode="auto">
            <a:xfrm>
              <a:off x="7623177" y="4135399"/>
              <a:ext cx="60325" cy="79375"/>
            </a:xfrm>
            <a:custGeom>
              <a:avLst/>
              <a:gdLst>
                <a:gd name="T0" fmla="*/ 0 w 119"/>
                <a:gd name="T1" fmla="*/ 4 h 159"/>
                <a:gd name="T2" fmla="*/ 21 w 119"/>
                <a:gd name="T3" fmla="*/ 4 h 159"/>
                <a:gd name="T4" fmla="*/ 21 w 119"/>
                <a:gd name="T5" fmla="*/ 29 h 159"/>
                <a:gd name="T6" fmla="*/ 68 w 119"/>
                <a:gd name="T7" fmla="*/ 0 h 159"/>
                <a:gd name="T8" fmla="*/ 119 w 119"/>
                <a:gd name="T9" fmla="*/ 56 h 159"/>
                <a:gd name="T10" fmla="*/ 119 w 119"/>
                <a:gd name="T11" fmla="*/ 159 h 159"/>
                <a:gd name="T12" fmla="*/ 97 w 119"/>
                <a:gd name="T13" fmla="*/ 159 h 159"/>
                <a:gd name="T14" fmla="*/ 97 w 119"/>
                <a:gd name="T15" fmla="*/ 63 h 159"/>
                <a:gd name="T16" fmla="*/ 61 w 119"/>
                <a:gd name="T17" fmla="*/ 19 h 159"/>
                <a:gd name="T18" fmla="*/ 21 w 119"/>
                <a:gd name="T19" fmla="*/ 64 h 159"/>
                <a:gd name="T20" fmla="*/ 21 w 119"/>
                <a:gd name="T21" fmla="*/ 159 h 159"/>
                <a:gd name="T22" fmla="*/ 0 w 119"/>
                <a:gd name="T23" fmla="*/ 159 h 159"/>
                <a:gd name="T24" fmla="*/ 0 w 119"/>
                <a:gd name="T25" fmla="*/ 4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9" h="159">
                  <a:moveTo>
                    <a:pt x="0" y="4"/>
                  </a:moveTo>
                  <a:lnTo>
                    <a:pt x="21" y="4"/>
                  </a:lnTo>
                  <a:lnTo>
                    <a:pt x="21" y="29"/>
                  </a:lnTo>
                  <a:cubicBezTo>
                    <a:pt x="30" y="14"/>
                    <a:pt x="44" y="0"/>
                    <a:pt x="68" y="0"/>
                  </a:cubicBezTo>
                  <a:cubicBezTo>
                    <a:pt x="99" y="0"/>
                    <a:pt x="119" y="21"/>
                    <a:pt x="119" y="56"/>
                  </a:cubicBezTo>
                  <a:lnTo>
                    <a:pt x="119" y="159"/>
                  </a:lnTo>
                  <a:lnTo>
                    <a:pt x="97" y="159"/>
                  </a:lnTo>
                  <a:lnTo>
                    <a:pt x="97" y="63"/>
                  </a:lnTo>
                  <a:cubicBezTo>
                    <a:pt x="97" y="35"/>
                    <a:pt x="84" y="19"/>
                    <a:pt x="61" y="19"/>
                  </a:cubicBezTo>
                  <a:cubicBezTo>
                    <a:pt x="39" y="19"/>
                    <a:pt x="21" y="36"/>
                    <a:pt x="21" y="64"/>
                  </a:cubicBezTo>
                  <a:lnTo>
                    <a:pt x="21" y="159"/>
                  </a:lnTo>
                  <a:lnTo>
                    <a:pt x="0" y="159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20" name="Rectangle 211"/>
            <p:cNvSpPr>
              <a:spLocks noChangeArrowheads="1"/>
            </p:cNvSpPr>
            <p:nvPr/>
          </p:nvSpPr>
          <p:spPr bwMode="auto">
            <a:xfrm>
              <a:off x="7707314" y="4106824"/>
              <a:ext cx="9525" cy="10953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21" name="Freeform 212"/>
            <p:cNvSpPr>
              <a:spLocks noEditPoints="1"/>
            </p:cNvSpPr>
            <p:nvPr/>
          </p:nvSpPr>
          <p:spPr bwMode="auto">
            <a:xfrm>
              <a:off x="7740652" y="4106824"/>
              <a:ext cx="12700" cy="109538"/>
            </a:xfrm>
            <a:custGeom>
              <a:avLst/>
              <a:gdLst>
                <a:gd name="T0" fmla="*/ 0 w 24"/>
                <a:gd name="T1" fmla="*/ 0 h 214"/>
                <a:gd name="T2" fmla="*/ 24 w 24"/>
                <a:gd name="T3" fmla="*/ 0 h 214"/>
                <a:gd name="T4" fmla="*/ 24 w 24"/>
                <a:gd name="T5" fmla="*/ 25 h 214"/>
                <a:gd name="T6" fmla="*/ 0 w 24"/>
                <a:gd name="T7" fmla="*/ 25 h 214"/>
                <a:gd name="T8" fmla="*/ 0 w 24"/>
                <a:gd name="T9" fmla="*/ 0 h 214"/>
                <a:gd name="T10" fmla="*/ 1 w 24"/>
                <a:gd name="T11" fmla="*/ 58 h 214"/>
                <a:gd name="T12" fmla="*/ 23 w 24"/>
                <a:gd name="T13" fmla="*/ 58 h 214"/>
                <a:gd name="T14" fmla="*/ 23 w 24"/>
                <a:gd name="T15" fmla="*/ 214 h 214"/>
                <a:gd name="T16" fmla="*/ 1 w 24"/>
                <a:gd name="T17" fmla="*/ 214 h 214"/>
                <a:gd name="T18" fmla="*/ 1 w 24"/>
                <a:gd name="T19" fmla="*/ 58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14">
                  <a:moveTo>
                    <a:pt x="0" y="0"/>
                  </a:moveTo>
                  <a:lnTo>
                    <a:pt x="24" y="0"/>
                  </a:lnTo>
                  <a:lnTo>
                    <a:pt x="24" y="25"/>
                  </a:lnTo>
                  <a:lnTo>
                    <a:pt x="0" y="25"/>
                  </a:lnTo>
                  <a:lnTo>
                    <a:pt x="0" y="0"/>
                  </a:lnTo>
                  <a:close/>
                  <a:moveTo>
                    <a:pt x="1" y="58"/>
                  </a:moveTo>
                  <a:lnTo>
                    <a:pt x="23" y="58"/>
                  </a:lnTo>
                  <a:lnTo>
                    <a:pt x="23" y="214"/>
                  </a:lnTo>
                  <a:lnTo>
                    <a:pt x="1" y="214"/>
                  </a:lnTo>
                  <a:lnTo>
                    <a:pt x="1" y="5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22" name="Freeform 213"/>
            <p:cNvSpPr>
              <a:spLocks/>
            </p:cNvSpPr>
            <p:nvPr/>
          </p:nvSpPr>
          <p:spPr bwMode="auto">
            <a:xfrm>
              <a:off x="7775577" y="4135399"/>
              <a:ext cx="60325" cy="79375"/>
            </a:xfrm>
            <a:custGeom>
              <a:avLst/>
              <a:gdLst>
                <a:gd name="T0" fmla="*/ 0 w 119"/>
                <a:gd name="T1" fmla="*/ 4 h 159"/>
                <a:gd name="T2" fmla="*/ 21 w 119"/>
                <a:gd name="T3" fmla="*/ 4 h 159"/>
                <a:gd name="T4" fmla="*/ 21 w 119"/>
                <a:gd name="T5" fmla="*/ 29 h 159"/>
                <a:gd name="T6" fmla="*/ 67 w 119"/>
                <a:gd name="T7" fmla="*/ 0 h 159"/>
                <a:gd name="T8" fmla="*/ 119 w 119"/>
                <a:gd name="T9" fmla="*/ 56 h 159"/>
                <a:gd name="T10" fmla="*/ 119 w 119"/>
                <a:gd name="T11" fmla="*/ 159 h 159"/>
                <a:gd name="T12" fmla="*/ 97 w 119"/>
                <a:gd name="T13" fmla="*/ 159 h 159"/>
                <a:gd name="T14" fmla="*/ 97 w 119"/>
                <a:gd name="T15" fmla="*/ 63 h 159"/>
                <a:gd name="T16" fmla="*/ 61 w 119"/>
                <a:gd name="T17" fmla="*/ 19 h 159"/>
                <a:gd name="T18" fmla="*/ 21 w 119"/>
                <a:gd name="T19" fmla="*/ 64 h 159"/>
                <a:gd name="T20" fmla="*/ 21 w 119"/>
                <a:gd name="T21" fmla="*/ 159 h 159"/>
                <a:gd name="T22" fmla="*/ 0 w 119"/>
                <a:gd name="T23" fmla="*/ 159 h 159"/>
                <a:gd name="T24" fmla="*/ 0 w 119"/>
                <a:gd name="T25" fmla="*/ 4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9" h="159">
                  <a:moveTo>
                    <a:pt x="0" y="4"/>
                  </a:moveTo>
                  <a:lnTo>
                    <a:pt x="21" y="4"/>
                  </a:lnTo>
                  <a:lnTo>
                    <a:pt x="21" y="29"/>
                  </a:lnTo>
                  <a:cubicBezTo>
                    <a:pt x="30" y="14"/>
                    <a:pt x="44" y="0"/>
                    <a:pt x="67" y="0"/>
                  </a:cubicBezTo>
                  <a:cubicBezTo>
                    <a:pt x="99" y="0"/>
                    <a:pt x="119" y="21"/>
                    <a:pt x="119" y="56"/>
                  </a:cubicBezTo>
                  <a:lnTo>
                    <a:pt x="119" y="159"/>
                  </a:lnTo>
                  <a:lnTo>
                    <a:pt x="97" y="159"/>
                  </a:lnTo>
                  <a:lnTo>
                    <a:pt x="97" y="63"/>
                  </a:lnTo>
                  <a:cubicBezTo>
                    <a:pt x="97" y="35"/>
                    <a:pt x="84" y="19"/>
                    <a:pt x="61" y="19"/>
                  </a:cubicBezTo>
                  <a:cubicBezTo>
                    <a:pt x="38" y="19"/>
                    <a:pt x="21" y="36"/>
                    <a:pt x="21" y="64"/>
                  </a:cubicBezTo>
                  <a:lnTo>
                    <a:pt x="21" y="159"/>
                  </a:lnTo>
                  <a:lnTo>
                    <a:pt x="0" y="159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23" name="Freeform 214"/>
            <p:cNvSpPr>
              <a:spLocks noEditPoints="1"/>
            </p:cNvSpPr>
            <p:nvPr/>
          </p:nvSpPr>
          <p:spPr bwMode="auto">
            <a:xfrm>
              <a:off x="7853364" y="4135399"/>
              <a:ext cx="66675" cy="103188"/>
            </a:xfrm>
            <a:custGeom>
              <a:avLst/>
              <a:gdLst>
                <a:gd name="T0" fmla="*/ 7 w 134"/>
                <a:gd name="T1" fmla="*/ 188 h 204"/>
                <a:gd name="T2" fmla="*/ 15 w 134"/>
                <a:gd name="T3" fmla="*/ 170 h 204"/>
                <a:gd name="T4" fmla="*/ 65 w 134"/>
                <a:gd name="T5" fmla="*/ 185 h 204"/>
                <a:gd name="T6" fmla="*/ 113 w 134"/>
                <a:gd name="T7" fmla="*/ 139 h 204"/>
                <a:gd name="T8" fmla="*/ 113 w 134"/>
                <a:gd name="T9" fmla="*/ 117 h 204"/>
                <a:gd name="T10" fmla="*/ 62 w 134"/>
                <a:gd name="T11" fmla="*/ 149 h 204"/>
                <a:gd name="T12" fmla="*/ 0 w 134"/>
                <a:gd name="T13" fmla="*/ 75 h 204"/>
                <a:gd name="T14" fmla="*/ 0 w 134"/>
                <a:gd name="T15" fmla="*/ 74 h 204"/>
                <a:gd name="T16" fmla="*/ 62 w 134"/>
                <a:gd name="T17" fmla="*/ 0 h 204"/>
                <a:gd name="T18" fmla="*/ 113 w 134"/>
                <a:gd name="T19" fmla="*/ 32 h 204"/>
                <a:gd name="T20" fmla="*/ 113 w 134"/>
                <a:gd name="T21" fmla="*/ 4 h 204"/>
                <a:gd name="T22" fmla="*/ 134 w 134"/>
                <a:gd name="T23" fmla="*/ 4 h 204"/>
                <a:gd name="T24" fmla="*/ 134 w 134"/>
                <a:gd name="T25" fmla="*/ 139 h 204"/>
                <a:gd name="T26" fmla="*/ 117 w 134"/>
                <a:gd name="T27" fmla="*/ 187 h 204"/>
                <a:gd name="T28" fmla="*/ 65 w 134"/>
                <a:gd name="T29" fmla="*/ 204 h 204"/>
                <a:gd name="T30" fmla="*/ 7 w 134"/>
                <a:gd name="T31" fmla="*/ 188 h 204"/>
                <a:gd name="T32" fmla="*/ 114 w 134"/>
                <a:gd name="T33" fmla="*/ 74 h 204"/>
                <a:gd name="T34" fmla="*/ 114 w 134"/>
                <a:gd name="T35" fmla="*/ 74 h 204"/>
                <a:gd name="T36" fmla="*/ 68 w 134"/>
                <a:gd name="T37" fmla="*/ 19 h 204"/>
                <a:gd name="T38" fmla="*/ 24 w 134"/>
                <a:gd name="T39" fmla="*/ 73 h 204"/>
                <a:gd name="T40" fmla="*/ 24 w 134"/>
                <a:gd name="T41" fmla="*/ 73 h 204"/>
                <a:gd name="T42" fmla="*/ 68 w 134"/>
                <a:gd name="T43" fmla="*/ 128 h 204"/>
                <a:gd name="T44" fmla="*/ 114 w 134"/>
                <a:gd name="T45" fmla="*/ 7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34" h="204">
                  <a:moveTo>
                    <a:pt x="7" y="188"/>
                  </a:moveTo>
                  <a:lnTo>
                    <a:pt x="15" y="170"/>
                  </a:lnTo>
                  <a:cubicBezTo>
                    <a:pt x="30" y="180"/>
                    <a:pt x="48" y="185"/>
                    <a:pt x="65" y="185"/>
                  </a:cubicBezTo>
                  <a:cubicBezTo>
                    <a:pt x="94" y="185"/>
                    <a:pt x="113" y="170"/>
                    <a:pt x="113" y="139"/>
                  </a:cubicBezTo>
                  <a:lnTo>
                    <a:pt x="113" y="117"/>
                  </a:lnTo>
                  <a:cubicBezTo>
                    <a:pt x="102" y="134"/>
                    <a:pt x="87" y="149"/>
                    <a:pt x="62" y="149"/>
                  </a:cubicBezTo>
                  <a:cubicBezTo>
                    <a:pt x="30" y="149"/>
                    <a:pt x="0" y="123"/>
                    <a:pt x="0" y="75"/>
                  </a:cubicBezTo>
                  <a:lnTo>
                    <a:pt x="0" y="74"/>
                  </a:lnTo>
                  <a:cubicBezTo>
                    <a:pt x="0" y="27"/>
                    <a:pt x="30" y="0"/>
                    <a:pt x="62" y="0"/>
                  </a:cubicBezTo>
                  <a:cubicBezTo>
                    <a:pt x="87" y="0"/>
                    <a:pt x="102" y="14"/>
                    <a:pt x="113" y="32"/>
                  </a:cubicBezTo>
                  <a:lnTo>
                    <a:pt x="113" y="4"/>
                  </a:lnTo>
                  <a:lnTo>
                    <a:pt x="134" y="4"/>
                  </a:lnTo>
                  <a:lnTo>
                    <a:pt x="134" y="139"/>
                  </a:lnTo>
                  <a:cubicBezTo>
                    <a:pt x="134" y="160"/>
                    <a:pt x="128" y="177"/>
                    <a:pt x="117" y="187"/>
                  </a:cubicBezTo>
                  <a:cubicBezTo>
                    <a:pt x="104" y="199"/>
                    <a:pt x="87" y="204"/>
                    <a:pt x="65" y="204"/>
                  </a:cubicBezTo>
                  <a:cubicBezTo>
                    <a:pt x="45" y="204"/>
                    <a:pt x="25" y="199"/>
                    <a:pt x="7" y="188"/>
                  </a:cubicBezTo>
                  <a:close/>
                  <a:moveTo>
                    <a:pt x="114" y="74"/>
                  </a:moveTo>
                  <a:lnTo>
                    <a:pt x="114" y="74"/>
                  </a:lnTo>
                  <a:cubicBezTo>
                    <a:pt x="114" y="40"/>
                    <a:pt x="92" y="19"/>
                    <a:pt x="68" y="19"/>
                  </a:cubicBezTo>
                  <a:cubicBezTo>
                    <a:pt x="43" y="19"/>
                    <a:pt x="24" y="39"/>
                    <a:pt x="24" y="73"/>
                  </a:cubicBezTo>
                  <a:lnTo>
                    <a:pt x="24" y="73"/>
                  </a:lnTo>
                  <a:cubicBezTo>
                    <a:pt x="24" y="107"/>
                    <a:pt x="44" y="128"/>
                    <a:pt x="68" y="128"/>
                  </a:cubicBezTo>
                  <a:cubicBezTo>
                    <a:pt x="90" y="129"/>
                    <a:pt x="114" y="108"/>
                    <a:pt x="114" y="7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24" name="Line 215"/>
            <p:cNvSpPr>
              <a:spLocks noChangeShapeType="1"/>
            </p:cNvSpPr>
            <p:nvPr/>
          </p:nvSpPr>
          <p:spPr bwMode="auto">
            <a:xfrm>
              <a:off x="7329489" y="3860762"/>
              <a:ext cx="74295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25" name="Rectangle 216"/>
            <p:cNvSpPr>
              <a:spLocks noChangeArrowheads="1"/>
            </p:cNvSpPr>
            <p:nvPr/>
          </p:nvSpPr>
          <p:spPr bwMode="auto">
            <a:xfrm>
              <a:off x="7362827" y="3860762"/>
              <a:ext cx="654050" cy="125413"/>
            </a:xfrm>
            <a:prstGeom prst="rect">
              <a:avLst/>
            </a:prstGeom>
            <a:solidFill>
              <a:srgbClr val="EC19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26" name="Freeform 217"/>
            <p:cNvSpPr>
              <a:spLocks/>
            </p:cNvSpPr>
            <p:nvPr/>
          </p:nvSpPr>
          <p:spPr bwMode="auto">
            <a:xfrm>
              <a:off x="7467602" y="3894099"/>
              <a:ext cx="38100" cy="60325"/>
            </a:xfrm>
            <a:custGeom>
              <a:avLst/>
              <a:gdLst>
                <a:gd name="T0" fmla="*/ 0 w 76"/>
                <a:gd name="T1" fmla="*/ 0 h 119"/>
                <a:gd name="T2" fmla="*/ 76 w 76"/>
                <a:gd name="T3" fmla="*/ 0 h 119"/>
                <a:gd name="T4" fmla="*/ 76 w 76"/>
                <a:gd name="T5" fmla="*/ 23 h 119"/>
                <a:gd name="T6" fmla="*/ 25 w 76"/>
                <a:gd name="T7" fmla="*/ 23 h 119"/>
                <a:gd name="T8" fmla="*/ 25 w 76"/>
                <a:gd name="T9" fmla="*/ 49 h 119"/>
                <a:gd name="T10" fmla="*/ 70 w 76"/>
                <a:gd name="T11" fmla="*/ 49 h 119"/>
                <a:gd name="T12" fmla="*/ 70 w 76"/>
                <a:gd name="T13" fmla="*/ 71 h 119"/>
                <a:gd name="T14" fmla="*/ 25 w 76"/>
                <a:gd name="T15" fmla="*/ 71 h 119"/>
                <a:gd name="T16" fmla="*/ 25 w 76"/>
                <a:gd name="T17" fmla="*/ 119 h 119"/>
                <a:gd name="T18" fmla="*/ 0 w 76"/>
                <a:gd name="T19" fmla="*/ 119 h 119"/>
                <a:gd name="T20" fmla="*/ 0 w 76"/>
                <a:gd name="T21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6" h="119">
                  <a:moveTo>
                    <a:pt x="0" y="0"/>
                  </a:moveTo>
                  <a:lnTo>
                    <a:pt x="76" y="0"/>
                  </a:lnTo>
                  <a:lnTo>
                    <a:pt x="76" y="23"/>
                  </a:lnTo>
                  <a:lnTo>
                    <a:pt x="25" y="23"/>
                  </a:lnTo>
                  <a:lnTo>
                    <a:pt x="25" y="49"/>
                  </a:lnTo>
                  <a:lnTo>
                    <a:pt x="70" y="49"/>
                  </a:lnTo>
                  <a:lnTo>
                    <a:pt x="70" y="71"/>
                  </a:lnTo>
                  <a:lnTo>
                    <a:pt x="25" y="71"/>
                  </a:lnTo>
                  <a:lnTo>
                    <a:pt x="25" y="119"/>
                  </a:lnTo>
                  <a:lnTo>
                    <a:pt x="0" y="1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27" name="Freeform 218"/>
            <p:cNvSpPr>
              <a:spLocks/>
            </p:cNvSpPr>
            <p:nvPr/>
          </p:nvSpPr>
          <p:spPr bwMode="auto">
            <a:xfrm>
              <a:off x="7513639" y="3894099"/>
              <a:ext cx="46038" cy="60325"/>
            </a:xfrm>
            <a:custGeom>
              <a:avLst/>
              <a:gdLst>
                <a:gd name="T0" fmla="*/ 0 w 91"/>
                <a:gd name="T1" fmla="*/ 74 h 121"/>
                <a:gd name="T2" fmla="*/ 0 w 91"/>
                <a:gd name="T3" fmla="*/ 1 h 121"/>
                <a:gd name="T4" fmla="*/ 25 w 91"/>
                <a:gd name="T5" fmla="*/ 1 h 121"/>
                <a:gd name="T6" fmla="*/ 25 w 91"/>
                <a:gd name="T7" fmla="*/ 74 h 121"/>
                <a:gd name="T8" fmla="*/ 45 w 91"/>
                <a:gd name="T9" fmla="*/ 99 h 121"/>
                <a:gd name="T10" fmla="*/ 66 w 91"/>
                <a:gd name="T11" fmla="*/ 74 h 121"/>
                <a:gd name="T12" fmla="*/ 66 w 91"/>
                <a:gd name="T13" fmla="*/ 0 h 121"/>
                <a:gd name="T14" fmla="*/ 91 w 91"/>
                <a:gd name="T15" fmla="*/ 0 h 121"/>
                <a:gd name="T16" fmla="*/ 91 w 91"/>
                <a:gd name="T17" fmla="*/ 73 h 121"/>
                <a:gd name="T18" fmla="*/ 46 w 91"/>
                <a:gd name="T19" fmla="*/ 121 h 121"/>
                <a:gd name="T20" fmla="*/ 0 w 91"/>
                <a:gd name="T21" fmla="*/ 74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1" h="121">
                  <a:moveTo>
                    <a:pt x="0" y="74"/>
                  </a:moveTo>
                  <a:lnTo>
                    <a:pt x="0" y="1"/>
                  </a:lnTo>
                  <a:lnTo>
                    <a:pt x="25" y="1"/>
                  </a:lnTo>
                  <a:lnTo>
                    <a:pt x="25" y="74"/>
                  </a:lnTo>
                  <a:cubicBezTo>
                    <a:pt x="25" y="90"/>
                    <a:pt x="32" y="99"/>
                    <a:pt x="45" y="99"/>
                  </a:cubicBezTo>
                  <a:cubicBezTo>
                    <a:pt x="57" y="99"/>
                    <a:pt x="66" y="91"/>
                    <a:pt x="66" y="74"/>
                  </a:cubicBezTo>
                  <a:lnTo>
                    <a:pt x="66" y="0"/>
                  </a:lnTo>
                  <a:lnTo>
                    <a:pt x="91" y="0"/>
                  </a:lnTo>
                  <a:lnTo>
                    <a:pt x="91" y="73"/>
                  </a:lnTo>
                  <a:cubicBezTo>
                    <a:pt x="91" y="105"/>
                    <a:pt x="72" y="121"/>
                    <a:pt x="46" y="121"/>
                  </a:cubicBezTo>
                  <a:cubicBezTo>
                    <a:pt x="17" y="121"/>
                    <a:pt x="0" y="105"/>
                    <a:pt x="0" y="7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28" name="Freeform 219"/>
            <p:cNvSpPr>
              <a:spLocks/>
            </p:cNvSpPr>
            <p:nvPr/>
          </p:nvSpPr>
          <p:spPr bwMode="auto">
            <a:xfrm>
              <a:off x="7570789" y="3894099"/>
              <a:ext cx="47625" cy="60325"/>
            </a:xfrm>
            <a:custGeom>
              <a:avLst/>
              <a:gdLst>
                <a:gd name="T0" fmla="*/ 0 w 92"/>
                <a:gd name="T1" fmla="*/ 0 h 119"/>
                <a:gd name="T2" fmla="*/ 23 w 92"/>
                <a:gd name="T3" fmla="*/ 0 h 119"/>
                <a:gd name="T4" fmla="*/ 68 w 92"/>
                <a:gd name="T5" fmla="*/ 69 h 119"/>
                <a:gd name="T6" fmla="*/ 68 w 92"/>
                <a:gd name="T7" fmla="*/ 0 h 119"/>
                <a:gd name="T8" fmla="*/ 92 w 92"/>
                <a:gd name="T9" fmla="*/ 0 h 119"/>
                <a:gd name="T10" fmla="*/ 92 w 92"/>
                <a:gd name="T11" fmla="*/ 119 h 119"/>
                <a:gd name="T12" fmla="*/ 70 w 92"/>
                <a:gd name="T13" fmla="*/ 119 h 119"/>
                <a:gd name="T14" fmla="*/ 24 w 92"/>
                <a:gd name="T15" fmla="*/ 47 h 119"/>
                <a:gd name="T16" fmla="*/ 24 w 92"/>
                <a:gd name="T17" fmla="*/ 118 h 119"/>
                <a:gd name="T18" fmla="*/ 0 w 92"/>
                <a:gd name="T19" fmla="*/ 118 h 119"/>
                <a:gd name="T20" fmla="*/ 0 w 92"/>
                <a:gd name="T21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2" h="119">
                  <a:moveTo>
                    <a:pt x="0" y="0"/>
                  </a:moveTo>
                  <a:lnTo>
                    <a:pt x="23" y="0"/>
                  </a:lnTo>
                  <a:lnTo>
                    <a:pt x="68" y="69"/>
                  </a:lnTo>
                  <a:lnTo>
                    <a:pt x="68" y="0"/>
                  </a:lnTo>
                  <a:lnTo>
                    <a:pt x="92" y="0"/>
                  </a:lnTo>
                  <a:lnTo>
                    <a:pt x="92" y="119"/>
                  </a:lnTo>
                  <a:lnTo>
                    <a:pt x="70" y="119"/>
                  </a:lnTo>
                  <a:lnTo>
                    <a:pt x="24" y="47"/>
                  </a:lnTo>
                  <a:lnTo>
                    <a:pt x="24" y="118"/>
                  </a:lnTo>
                  <a:lnTo>
                    <a:pt x="0" y="1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29" name="Freeform 220"/>
            <p:cNvSpPr>
              <a:spLocks/>
            </p:cNvSpPr>
            <p:nvPr/>
          </p:nvSpPr>
          <p:spPr bwMode="auto">
            <a:xfrm>
              <a:off x="7627939" y="3894099"/>
              <a:ext cx="46038" cy="61913"/>
            </a:xfrm>
            <a:custGeom>
              <a:avLst/>
              <a:gdLst>
                <a:gd name="T0" fmla="*/ 0 w 92"/>
                <a:gd name="T1" fmla="*/ 62 h 122"/>
                <a:gd name="T2" fmla="*/ 0 w 92"/>
                <a:gd name="T3" fmla="*/ 60 h 122"/>
                <a:gd name="T4" fmla="*/ 53 w 92"/>
                <a:gd name="T5" fmla="*/ 0 h 122"/>
                <a:gd name="T6" fmla="*/ 91 w 92"/>
                <a:gd name="T7" fmla="*/ 17 h 122"/>
                <a:gd name="T8" fmla="*/ 76 w 92"/>
                <a:gd name="T9" fmla="*/ 35 h 122"/>
                <a:gd name="T10" fmla="*/ 52 w 92"/>
                <a:gd name="T11" fmla="*/ 23 h 122"/>
                <a:gd name="T12" fmla="*/ 24 w 92"/>
                <a:gd name="T13" fmla="*/ 60 h 122"/>
                <a:gd name="T14" fmla="*/ 24 w 92"/>
                <a:gd name="T15" fmla="*/ 60 h 122"/>
                <a:gd name="T16" fmla="*/ 52 w 92"/>
                <a:gd name="T17" fmla="*/ 98 h 122"/>
                <a:gd name="T18" fmla="*/ 77 w 92"/>
                <a:gd name="T19" fmla="*/ 85 h 122"/>
                <a:gd name="T20" fmla="*/ 92 w 92"/>
                <a:gd name="T21" fmla="*/ 103 h 122"/>
                <a:gd name="T22" fmla="*/ 52 w 92"/>
                <a:gd name="T23" fmla="*/ 120 h 122"/>
                <a:gd name="T24" fmla="*/ 0 w 92"/>
                <a:gd name="T25" fmla="*/ 62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2" h="122">
                  <a:moveTo>
                    <a:pt x="0" y="62"/>
                  </a:moveTo>
                  <a:lnTo>
                    <a:pt x="0" y="60"/>
                  </a:lnTo>
                  <a:cubicBezTo>
                    <a:pt x="0" y="24"/>
                    <a:pt x="22" y="0"/>
                    <a:pt x="53" y="0"/>
                  </a:cubicBezTo>
                  <a:cubicBezTo>
                    <a:pt x="71" y="0"/>
                    <a:pt x="82" y="7"/>
                    <a:pt x="91" y="17"/>
                  </a:cubicBezTo>
                  <a:lnTo>
                    <a:pt x="76" y="35"/>
                  </a:lnTo>
                  <a:cubicBezTo>
                    <a:pt x="68" y="28"/>
                    <a:pt x="61" y="23"/>
                    <a:pt x="52" y="23"/>
                  </a:cubicBezTo>
                  <a:cubicBezTo>
                    <a:pt x="36" y="23"/>
                    <a:pt x="24" y="38"/>
                    <a:pt x="24" y="60"/>
                  </a:cubicBezTo>
                  <a:lnTo>
                    <a:pt x="24" y="60"/>
                  </a:lnTo>
                  <a:cubicBezTo>
                    <a:pt x="24" y="84"/>
                    <a:pt x="37" y="98"/>
                    <a:pt x="52" y="98"/>
                  </a:cubicBezTo>
                  <a:cubicBezTo>
                    <a:pt x="62" y="98"/>
                    <a:pt x="68" y="94"/>
                    <a:pt x="77" y="85"/>
                  </a:cubicBezTo>
                  <a:lnTo>
                    <a:pt x="92" y="103"/>
                  </a:lnTo>
                  <a:cubicBezTo>
                    <a:pt x="81" y="114"/>
                    <a:pt x="70" y="120"/>
                    <a:pt x="52" y="120"/>
                  </a:cubicBezTo>
                  <a:cubicBezTo>
                    <a:pt x="20" y="122"/>
                    <a:pt x="0" y="98"/>
                    <a:pt x="0" y="6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30" name="Freeform 221"/>
            <p:cNvSpPr>
              <a:spLocks/>
            </p:cNvSpPr>
            <p:nvPr/>
          </p:nvSpPr>
          <p:spPr bwMode="auto">
            <a:xfrm>
              <a:off x="7678739" y="3895687"/>
              <a:ext cx="42863" cy="58738"/>
            </a:xfrm>
            <a:custGeom>
              <a:avLst/>
              <a:gdLst>
                <a:gd name="T0" fmla="*/ 30 w 84"/>
                <a:gd name="T1" fmla="*/ 22 h 118"/>
                <a:gd name="T2" fmla="*/ 0 w 84"/>
                <a:gd name="T3" fmla="*/ 22 h 118"/>
                <a:gd name="T4" fmla="*/ 0 w 84"/>
                <a:gd name="T5" fmla="*/ 0 h 118"/>
                <a:gd name="T6" fmla="*/ 84 w 84"/>
                <a:gd name="T7" fmla="*/ 0 h 118"/>
                <a:gd name="T8" fmla="*/ 84 w 84"/>
                <a:gd name="T9" fmla="*/ 22 h 118"/>
                <a:gd name="T10" fmla="*/ 54 w 84"/>
                <a:gd name="T11" fmla="*/ 22 h 118"/>
                <a:gd name="T12" fmla="*/ 54 w 84"/>
                <a:gd name="T13" fmla="*/ 118 h 118"/>
                <a:gd name="T14" fmla="*/ 29 w 84"/>
                <a:gd name="T15" fmla="*/ 118 h 118"/>
                <a:gd name="T16" fmla="*/ 30 w 84"/>
                <a:gd name="T17" fmla="*/ 22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" h="118">
                  <a:moveTo>
                    <a:pt x="30" y="22"/>
                  </a:moveTo>
                  <a:lnTo>
                    <a:pt x="0" y="22"/>
                  </a:lnTo>
                  <a:lnTo>
                    <a:pt x="0" y="0"/>
                  </a:lnTo>
                  <a:lnTo>
                    <a:pt x="84" y="0"/>
                  </a:lnTo>
                  <a:lnTo>
                    <a:pt x="84" y="22"/>
                  </a:lnTo>
                  <a:lnTo>
                    <a:pt x="54" y="22"/>
                  </a:lnTo>
                  <a:lnTo>
                    <a:pt x="54" y="118"/>
                  </a:lnTo>
                  <a:lnTo>
                    <a:pt x="29" y="118"/>
                  </a:lnTo>
                  <a:lnTo>
                    <a:pt x="30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31" name="Rectangle 222"/>
            <p:cNvSpPr>
              <a:spLocks noChangeArrowheads="1"/>
            </p:cNvSpPr>
            <p:nvPr/>
          </p:nvSpPr>
          <p:spPr bwMode="auto">
            <a:xfrm>
              <a:off x="7731127" y="3895687"/>
              <a:ext cx="12700" cy="587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32" name="Freeform 223"/>
            <p:cNvSpPr>
              <a:spLocks noEditPoints="1"/>
            </p:cNvSpPr>
            <p:nvPr/>
          </p:nvSpPr>
          <p:spPr bwMode="auto">
            <a:xfrm>
              <a:off x="7753352" y="3894099"/>
              <a:ext cx="55563" cy="61913"/>
            </a:xfrm>
            <a:custGeom>
              <a:avLst/>
              <a:gdLst>
                <a:gd name="T0" fmla="*/ 0 w 108"/>
                <a:gd name="T1" fmla="*/ 63 h 123"/>
                <a:gd name="T2" fmla="*/ 0 w 108"/>
                <a:gd name="T3" fmla="*/ 60 h 123"/>
                <a:gd name="T4" fmla="*/ 54 w 108"/>
                <a:gd name="T5" fmla="*/ 0 h 123"/>
                <a:gd name="T6" fmla="*/ 108 w 108"/>
                <a:gd name="T7" fmla="*/ 60 h 123"/>
                <a:gd name="T8" fmla="*/ 108 w 108"/>
                <a:gd name="T9" fmla="*/ 63 h 123"/>
                <a:gd name="T10" fmla="*/ 54 w 108"/>
                <a:gd name="T11" fmla="*/ 123 h 123"/>
                <a:gd name="T12" fmla="*/ 0 w 108"/>
                <a:gd name="T13" fmla="*/ 63 h 123"/>
                <a:gd name="T14" fmla="*/ 83 w 108"/>
                <a:gd name="T15" fmla="*/ 62 h 123"/>
                <a:gd name="T16" fmla="*/ 83 w 108"/>
                <a:gd name="T17" fmla="*/ 62 h 123"/>
                <a:gd name="T18" fmla="*/ 55 w 108"/>
                <a:gd name="T19" fmla="*/ 22 h 123"/>
                <a:gd name="T20" fmla="*/ 26 w 108"/>
                <a:gd name="T21" fmla="*/ 59 h 123"/>
                <a:gd name="T22" fmla="*/ 26 w 108"/>
                <a:gd name="T23" fmla="*/ 60 h 123"/>
                <a:gd name="T24" fmla="*/ 55 w 108"/>
                <a:gd name="T25" fmla="*/ 99 h 123"/>
                <a:gd name="T26" fmla="*/ 83 w 108"/>
                <a:gd name="T27" fmla="*/ 62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8" h="123">
                  <a:moveTo>
                    <a:pt x="0" y="63"/>
                  </a:moveTo>
                  <a:lnTo>
                    <a:pt x="0" y="60"/>
                  </a:lnTo>
                  <a:cubicBezTo>
                    <a:pt x="0" y="25"/>
                    <a:pt x="23" y="0"/>
                    <a:pt x="54" y="0"/>
                  </a:cubicBezTo>
                  <a:cubicBezTo>
                    <a:pt x="85" y="0"/>
                    <a:pt x="108" y="25"/>
                    <a:pt x="108" y="60"/>
                  </a:cubicBezTo>
                  <a:lnTo>
                    <a:pt x="108" y="63"/>
                  </a:lnTo>
                  <a:cubicBezTo>
                    <a:pt x="108" y="98"/>
                    <a:pt x="85" y="123"/>
                    <a:pt x="54" y="123"/>
                  </a:cubicBezTo>
                  <a:cubicBezTo>
                    <a:pt x="23" y="123"/>
                    <a:pt x="0" y="98"/>
                    <a:pt x="0" y="63"/>
                  </a:cubicBezTo>
                  <a:close/>
                  <a:moveTo>
                    <a:pt x="83" y="62"/>
                  </a:moveTo>
                  <a:lnTo>
                    <a:pt x="83" y="62"/>
                  </a:lnTo>
                  <a:cubicBezTo>
                    <a:pt x="83" y="37"/>
                    <a:pt x="71" y="22"/>
                    <a:pt x="55" y="22"/>
                  </a:cubicBezTo>
                  <a:cubicBezTo>
                    <a:pt x="39" y="22"/>
                    <a:pt x="26" y="37"/>
                    <a:pt x="26" y="59"/>
                  </a:cubicBezTo>
                  <a:lnTo>
                    <a:pt x="26" y="60"/>
                  </a:lnTo>
                  <a:cubicBezTo>
                    <a:pt x="26" y="84"/>
                    <a:pt x="38" y="99"/>
                    <a:pt x="55" y="99"/>
                  </a:cubicBezTo>
                  <a:cubicBezTo>
                    <a:pt x="70" y="100"/>
                    <a:pt x="83" y="85"/>
                    <a:pt x="83" y="6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33" name="Freeform 224"/>
            <p:cNvSpPr>
              <a:spLocks/>
            </p:cNvSpPr>
            <p:nvPr/>
          </p:nvSpPr>
          <p:spPr bwMode="auto">
            <a:xfrm>
              <a:off x="7818439" y="3895687"/>
              <a:ext cx="46038" cy="60325"/>
            </a:xfrm>
            <a:custGeom>
              <a:avLst/>
              <a:gdLst>
                <a:gd name="T0" fmla="*/ 1 w 92"/>
                <a:gd name="T1" fmla="*/ 0 h 119"/>
                <a:gd name="T2" fmla="*/ 23 w 92"/>
                <a:gd name="T3" fmla="*/ 0 h 119"/>
                <a:gd name="T4" fmla="*/ 68 w 92"/>
                <a:gd name="T5" fmla="*/ 69 h 119"/>
                <a:gd name="T6" fmla="*/ 68 w 92"/>
                <a:gd name="T7" fmla="*/ 0 h 119"/>
                <a:gd name="T8" fmla="*/ 92 w 92"/>
                <a:gd name="T9" fmla="*/ 0 h 119"/>
                <a:gd name="T10" fmla="*/ 92 w 92"/>
                <a:gd name="T11" fmla="*/ 119 h 119"/>
                <a:gd name="T12" fmla="*/ 71 w 92"/>
                <a:gd name="T13" fmla="*/ 119 h 119"/>
                <a:gd name="T14" fmla="*/ 24 w 92"/>
                <a:gd name="T15" fmla="*/ 46 h 119"/>
                <a:gd name="T16" fmla="*/ 24 w 92"/>
                <a:gd name="T17" fmla="*/ 117 h 119"/>
                <a:gd name="T18" fmla="*/ 0 w 92"/>
                <a:gd name="T19" fmla="*/ 117 h 119"/>
                <a:gd name="T20" fmla="*/ 1 w 92"/>
                <a:gd name="T21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2" h="119">
                  <a:moveTo>
                    <a:pt x="1" y="0"/>
                  </a:moveTo>
                  <a:lnTo>
                    <a:pt x="23" y="0"/>
                  </a:lnTo>
                  <a:lnTo>
                    <a:pt x="68" y="69"/>
                  </a:lnTo>
                  <a:lnTo>
                    <a:pt x="68" y="0"/>
                  </a:lnTo>
                  <a:lnTo>
                    <a:pt x="92" y="0"/>
                  </a:lnTo>
                  <a:lnTo>
                    <a:pt x="92" y="119"/>
                  </a:lnTo>
                  <a:lnTo>
                    <a:pt x="71" y="119"/>
                  </a:lnTo>
                  <a:lnTo>
                    <a:pt x="24" y="46"/>
                  </a:lnTo>
                  <a:lnTo>
                    <a:pt x="24" y="117"/>
                  </a:lnTo>
                  <a:lnTo>
                    <a:pt x="0" y="11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34" name="Freeform 225"/>
            <p:cNvSpPr>
              <a:spLocks/>
            </p:cNvSpPr>
            <p:nvPr/>
          </p:nvSpPr>
          <p:spPr bwMode="auto">
            <a:xfrm>
              <a:off x="7872414" y="3895687"/>
              <a:ext cx="42863" cy="60325"/>
            </a:xfrm>
            <a:custGeom>
              <a:avLst/>
              <a:gdLst>
                <a:gd name="T0" fmla="*/ 0 w 85"/>
                <a:gd name="T1" fmla="*/ 102 h 120"/>
                <a:gd name="T2" fmla="*/ 15 w 85"/>
                <a:gd name="T3" fmla="*/ 85 h 120"/>
                <a:gd name="T4" fmla="*/ 45 w 85"/>
                <a:gd name="T5" fmla="*/ 99 h 120"/>
                <a:gd name="T6" fmla="*/ 60 w 85"/>
                <a:gd name="T7" fmla="*/ 87 h 120"/>
                <a:gd name="T8" fmla="*/ 60 w 85"/>
                <a:gd name="T9" fmla="*/ 87 h 120"/>
                <a:gd name="T10" fmla="*/ 40 w 85"/>
                <a:gd name="T11" fmla="*/ 71 h 120"/>
                <a:gd name="T12" fmla="*/ 6 w 85"/>
                <a:gd name="T13" fmla="*/ 35 h 120"/>
                <a:gd name="T14" fmla="*/ 6 w 85"/>
                <a:gd name="T15" fmla="*/ 35 h 120"/>
                <a:gd name="T16" fmla="*/ 45 w 85"/>
                <a:gd name="T17" fmla="*/ 0 h 120"/>
                <a:gd name="T18" fmla="*/ 84 w 85"/>
                <a:gd name="T19" fmla="*/ 15 h 120"/>
                <a:gd name="T20" fmla="*/ 70 w 85"/>
                <a:gd name="T21" fmla="*/ 34 h 120"/>
                <a:gd name="T22" fmla="*/ 45 w 85"/>
                <a:gd name="T23" fmla="*/ 22 h 120"/>
                <a:gd name="T24" fmla="*/ 31 w 85"/>
                <a:gd name="T25" fmla="*/ 32 h 120"/>
                <a:gd name="T26" fmla="*/ 31 w 85"/>
                <a:gd name="T27" fmla="*/ 32 h 120"/>
                <a:gd name="T28" fmla="*/ 54 w 85"/>
                <a:gd name="T29" fmla="*/ 50 h 120"/>
                <a:gd name="T30" fmla="*/ 85 w 85"/>
                <a:gd name="T31" fmla="*/ 85 h 120"/>
                <a:gd name="T32" fmla="*/ 85 w 85"/>
                <a:gd name="T33" fmla="*/ 85 h 120"/>
                <a:gd name="T34" fmla="*/ 45 w 85"/>
                <a:gd name="T35" fmla="*/ 120 h 120"/>
                <a:gd name="T36" fmla="*/ 0 w 85"/>
                <a:gd name="T37" fmla="*/ 10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5" h="120">
                  <a:moveTo>
                    <a:pt x="0" y="102"/>
                  </a:moveTo>
                  <a:lnTo>
                    <a:pt x="15" y="85"/>
                  </a:lnTo>
                  <a:cubicBezTo>
                    <a:pt x="22" y="92"/>
                    <a:pt x="32" y="99"/>
                    <a:pt x="45" y="99"/>
                  </a:cubicBezTo>
                  <a:cubicBezTo>
                    <a:pt x="55" y="99"/>
                    <a:pt x="60" y="94"/>
                    <a:pt x="60" y="87"/>
                  </a:cubicBezTo>
                  <a:lnTo>
                    <a:pt x="60" y="87"/>
                  </a:lnTo>
                  <a:cubicBezTo>
                    <a:pt x="60" y="81"/>
                    <a:pt x="56" y="77"/>
                    <a:pt x="40" y="71"/>
                  </a:cubicBezTo>
                  <a:cubicBezTo>
                    <a:pt x="19" y="62"/>
                    <a:pt x="6" y="55"/>
                    <a:pt x="6" y="35"/>
                  </a:cubicBezTo>
                  <a:lnTo>
                    <a:pt x="6" y="35"/>
                  </a:lnTo>
                  <a:cubicBezTo>
                    <a:pt x="6" y="14"/>
                    <a:pt x="22" y="0"/>
                    <a:pt x="45" y="0"/>
                  </a:cubicBezTo>
                  <a:cubicBezTo>
                    <a:pt x="59" y="0"/>
                    <a:pt x="72" y="5"/>
                    <a:pt x="84" y="15"/>
                  </a:cubicBezTo>
                  <a:lnTo>
                    <a:pt x="70" y="34"/>
                  </a:lnTo>
                  <a:cubicBezTo>
                    <a:pt x="62" y="27"/>
                    <a:pt x="54" y="22"/>
                    <a:pt x="45" y="22"/>
                  </a:cubicBezTo>
                  <a:cubicBezTo>
                    <a:pt x="36" y="22"/>
                    <a:pt x="31" y="26"/>
                    <a:pt x="31" y="32"/>
                  </a:cubicBezTo>
                  <a:lnTo>
                    <a:pt x="31" y="32"/>
                  </a:lnTo>
                  <a:cubicBezTo>
                    <a:pt x="31" y="39"/>
                    <a:pt x="35" y="42"/>
                    <a:pt x="54" y="50"/>
                  </a:cubicBezTo>
                  <a:cubicBezTo>
                    <a:pt x="75" y="59"/>
                    <a:pt x="85" y="67"/>
                    <a:pt x="85" y="85"/>
                  </a:cubicBezTo>
                  <a:lnTo>
                    <a:pt x="85" y="85"/>
                  </a:lnTo>
                  <a:cubicBezTo>
                    <a:pt x="85" y="107"/>
                    <a:pt x="67" y="120"/>
                    <a:pt x="45" y="120"/>
                  </a:cubicBezTo>
                  <a:cubicBezTo>
                    <a:pt x="29" y="120"/>
                    <a:pt x="14" y="115"/>
                    <a:pt x="0" y="10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35" name="Freeform 226"/>
            <p:cNvSpPr>
              <a:spLocks/>
            </p:cNvSpPr>
            <p:nvPr/>
          </p:nvSpPr>
          <p:spPr bwMode="auto">
            <a:xfrm>
              <a:off x="7300914" y="4627524"/>
              <a:ext cx="2101850" cy="706438"/>
            </a:xfrm>
            <a:custGeom>
              <a:avLst/>
              <a:gdLst>
                <a:gd name="T0" fmla="*/ 4089 w 4139"/>
                <a:gd name="T1" fmla="*/ 1392 h 1392"/>
                <a:gd name="T2" fmla="*/ 50 w 4139"/>
                <a:gd name="T3" fmla="*/ 1392 h 1392"/>
                <a:gd name="T4" fmla="*/ 0 w 4139"/>
                <a:gd name="T5" fmla="*/ 1342 h 1392"/>
                <a:gd name="T6" fmla="*/ 0 w 4139"/>
                <a:gd name="T7" fmla="*/ 50 h 1392"/>
                <a:gd name="T8" fmla="*/ 50 w 4139"/>
                <a:gd name="T9" fmla="*/ 0 h 1392"/>
                <a:gd name="T10" fmla="*/ 4089 w 4139"/>
                <a:gd name="T11" fmla="*/ 0 h 1392"/>
                <a:gd name="T12" fmla="*/ 4139 w 4139"/>
                <a:gd name="T13" fmla="*/ 50 h 1392"/>
                <a:gd name="T14" fmla="*/ 4139 w 4139"/>
                <a:gd name="T15" fmla="*/ 1342 h 1392"/>
                <a:gd name="T16" fmla="*/ 4089 w 4139"/>
                <a:gd name="T17" fmla="*/ 1392 h 1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39" h="1392">
                  <a:moveTo>
                    <a:pt x="4089" y="1392"/>
                  </a:moveTo>
                  <a:lnTo>
                    <a:pt x="50" y="1392"/>
                  </a:lnTo>
                  <a:cubicBezTo>
                    <a:pt x="22" y="1392"/>
                    <a:pt x="0" y="1369"/>
                    <a:pt x="0" y="1342"/>
                  </a:cubicBezTo>
                  <a:lnTo>
                    <a:pt x="0" y="50"/>
                  </a:lnTo>
                  <a:cubicBezTo>
                    <a:pt x="0" y="23"/>
                    <a:pt x="22" y="0"/>
                    <a:pt x="50" y="0"/>
                  </a:cubicBezTo>
                  <a:lnTo>
                    <a:pt x="4089" y="0"/>
                  </a:lnTo>
                  <a:cubicBezTo>
                    <a:pt x="4116" y="0"/>
                    <a:pt x="4139" y="23"/>
                    <a:pt x="4139" y="50"/>
                  </a:cubicBezTo>
                  <a:lnTo>
                    <a:pt x="4139" y="1342"/>
                  </a:lnTo>
                  <a:cubicBezTo>
                    <a:pt x="4139" y="1369"/>
                    <a:pt x="4116" y="1392"/>
                    <a:pt x="4089" y="139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36" name="Freeform 227"/>
            <p:cNvSpPr>
              <a:spLocks noEditPoints="1"/>
            </p:cNvSpPr>
            <p:nvPr/>
          </p:nvSpPr>
          <p:spPr bwMode="auto">
            <a:xfrm>
              <a:off x="7294564" y="4621174"/>
              <a:ext cx="2112963" cy="719138"/>
            </a:xfrm>
            <a:custGeom>
              <a:avLst/>
              <a:gdLst>
                <a:gd name="T0" fmla="*/ 4102 w 4164"/>
                <a:gd name="T1" fmla="*/ 1416 h 1416"/>
                <a:gd name="T2" fmla="*/ 63 w 4164"/>
                <a:gd name="T3" fmla="*/ 1416 h 1416"/>
                <a:gd name="T4" fmla="*/ 0 w 4164"/>
                <a:gd name="T5" fmla="*/ 1354 h 1416"/>
                <a:gd name="T6" fmla="*/ 0 w 4164"/>
                <a:gd name="T7" fmla="*/ 62 h 1416"/>
                <a:gd name="T8" fmla="*/ 63 w 4164"/>
                <a:gd name="T9" fmla="*/ 0 h 1416"/>
                <a:gd name="T10" fmla="*/ 4102 w 4164"/>
                <a:gd name="T11" fmla="*/ 0 h 1416"/>
                <a:gd name="T12" fmla="*/ 4164 w 4164"/>
                <a:gd name="T13" fmla="*/ 62 h 1416"/>
                <a:gd name="T14" fmla="*/ 4164 w 4164"/>
                <a:gd name="T15" fmla="*/ 1354 h 1416"/>
                <a:gd name="T16" fmla="*/ 4102 w 4164"/>
                <a:gd name="T17" fmla="*/ 1416 h 1416"/>
                <a:gd name="T18" fmla="*/ 63 w 4164"/>
                <a:gd name="T19" fmla="*/ 25 h 1416"/>
                <a:gd name="T20" fmla="*/ 25 w 4164"/>
                <a:gd name="T21" fmla="*/ 62 h 1416"/>
                <a:gd name="T22" fmla="*/ 25 w 4164"/>
                <a:gd name="T23" fmla="*/ 1354 h 1416"/>
                <a:gd name="T24" fmla="*/ 63 w 4164"/>
                <a:gd name="T25" fmla="*/ 1391 h 1416"/>
                <a:gd name="T26" fmla="*/ 4102 w 4164"/>
                <a:gd name="T27" fmla="*/ 1391 h 1416"/>
                <a:gd name="T28" fmla="*/ 4139 w 4164"/>
                <a:gd name="T29" fmla="*/ 1354 h 1416"/>
                <a:gd name="T30" fmla="*/ 4139 w 4164"/>
                <a:gd name="T31" fmla="*/ 62 h 1416"/>
                <a:gd name="T32" fmla="*/ 4102 w 4164"/>
                <a:gd name="T33" fmla="*/ 25 h 1416"/>
                <a:gd name="T34" fmla="*/ 63 w 4164"/>
                <a:gd name="T35" fmla="*/ 25 h 1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164" h="1416">
                  <a:moveTo>
                    <a:pt x="4102" y="1416"/>
                  </a:moveTo>
                  <a:lnTo>
                    <a:pt x="63" y="1416"/>
                  </a:lnTo>
                  <a:cubicBezTo>
                    <a:pt x="28" y="1416"/>
                    <a:pt x="0" y="1388"/>
                    <a:pt x="0" y="1354"/>
                  </a:cubicBezTo>
                  <a:lnTo>
                    <a:pt x="0" y="62"/>
                  </a:lnTo>
                  <a:cubicBezTo>
                    <a:pt x="0" y="27"/>
                    <a:pt x="28" y="0"/>
                    <a:pt x="63" y="0"/>
                  </a:cubicBezTo>
                  <a:lnTo>
                    <a:pt x="4102" y="0"/>
                  </a:lnTo>
                  <a:cubicBezTo>
                    <a:pt x="4137" y="0"/>
                    <a:pt x="4164" y="27"/>
                    <a:pt x="4164" y="62"/>
                  </a:cubicBezTo>
                  <a:lnTo>
                    <a:pt x="4164" y="1354"/>
                  </a:lnTo>
                  <a:cubicBezTo>
                    <a:pt x="4164" y="1387"/>
                    <a:pt x="4137" y="1416"/>
                    <a:pt x="4102" y="1416"/>
                  </a:cubicBezTo>
                  <a:close/>
                  <a:moveTo>
                    <a:pt x="63" y="25"/>
                  </a:moveTo>
                  <a:cubicBezTo>
                    <a:pt x="42" y="25"/>
                    <a:pt x="25" y="41"/>
                    <a:pt x="25" y="62"/>
                  </a:cubicBezTo>
                  <a:lnTo>
                    <a:pt x="25" y="1354"/>
                  </a:lnTo>
                  <a:cubicBezTo>
                    <a:pt x="25" y="1375"/>
                    <a:pt x="42" y="1391"/>
                    <a:pt x="63" y="1391"/>
                  </a:cubicBezTo>
                  <a:lnTo>
                    <a:pt x="4102" y="1391"/>
                  </a:lnTo>
                  <a:cubicBezTo>
                    <a:pt x="4123" y="1391"/>
                    <a:pt x="4139" y="1375"/>
                    <a:pt x="4139" y="1354"/>
                  </a:cubicBezTo>
                  <a:lnTo>
                    <a:pt x="4139" y="62"/>
                  </a:lnTo>
                  <a:cubicBezTo>
                    <a:pt x="4139" y="41"/>
                    <a:pt x="4123" y="25"/>
                    <a:pt x="4102" y="25"/>
                  </a:cubicBezTo>
                  <a:lnTo>
                    <a:pt x="63" y="25"/>
                  </a:lnTo>
                  <a:close/>
                </a:path>
              </a:pathLst>
            </a:custGeom>
            <a:solidFill>
              <a:srgbClr val="EC19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37" name="Rectangle 228"/>
            <p:cNvSpPr>
              <a:spLocks noChangeArrowheads="1"/>
            </p:cNvSpPr>
            <p:nvPr/>
          </p:nvSpPr>
          <p:spPr bwMode="auto">
            <a:xfrm>
              <a:off x="7912102" y="4546562"/>
              <a:ext cx="879475" cy="1730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38" name="Freeform 229"/>
            <p:cNvSpPr>
              <a:spLocks/>
            </p:cNvSpPr>
            <p:nvPr/>
          </p:nvSpPr>
          <p:spPr bwMode="auto">
            <a:xfrm>
              <a:off x="8229602" y="4587837"/>
              <a:ext cx="52388" cy="74613"/>
            </a:xfrm>
            <a:custGeom>
              <a:avLst/>
              <a:gdLst>
                <a:gd name="T0" fmla="*/ 0 w 102"/>
                <a:gd name="T1" fmla="*/ 128 h 149"/>
                <a:gd name="T2" fmla="*/ 17 w 102"/>
                <a:gd name="T3" fmla="*/ 106 h 149"/>
                <a:gd name="T4" fmla="*/ 53 w 102"/>
                <a:gd name="T5" fmla="*/ 122 h 149"/>
                <a:gd name="T6" fmla="*/ 72 w 102"/>
                <a:gd name="T7" fmla="*/ 108 h 149"/>
                <a:gd name="T8" fmla="*/ 72 w 102"/>
                <a:gd name="T9" fmla="*/ 108 h 149"/>
                <a:gd name="T10" fmla="*/ 47 w 102"/>
                <a:gd name="T11" fmla="*/ 88 h 149"/>
                <a:gd name="T12" fmla="*/ 6 w 102"/>
                <a:gd name="T13" fmla="*/ 43 h 149"/>
                <a:gd name="T14" fmla="*/ 6 w 102"/>
                <a:gd name="T15" fmla="*/ 43 h 149"/>
                <a:gd name="T16" fmla="*/ 53 w 102"/>
                <a:gd name="T17" fmla="*/ 0 h 149"/>
                <a:gd name="T18" fmla="*/ 100 w 102"/>
                <a:gd name="T19" fmla="*/ 18 h 149"/>
                <a:gd name="T20" fmla="*/ 83 w 102"/>
                <a:gd name="T21" fmla="*/ 40 h 149"/>
                <a:gd name="T22" fmla="*/ 52 w 102"/>
                <a:gd name="T23" fmla="*/ 27 h 149"/>
                <a:gd name="T24" fmla="*/ 36 w 102"/>
                <a:gd name="T25" fmla="*/ 39 h 149"/>
                <a:gd name="T26" fmla="*/ 36 w 102"/>
                <a:gd name="T27" fmla="*/ 39 h 149"/>
                <a:gd name="T28" fmla="*/ 63 w 102"/>
                <a:gd name="T29" fmla="*/ 60 h 149"/>
                <a:gd name="T30" fmla="*/ 102 w 102"/>
                <a:gd name="T31" fmla="*/ 104 h 149"/>
                <a:gd name="T32" fmla="*/ 102 w 102"/>
                <a:gd name="T33" fmla="*/ 104 h 149"/>
                <a:gd name="T34" fmla="*/ 53 w 102"/>
                <a:gd name="T35" fmla="*/ 148 h 149"/>
                <a:gd name="T36" fmla="*/ 0 w 102"/>
                <a:gd name="T37" fmla="*/ 128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2" h="149">
                  <a:moveTo>
                    <a:pt x="0" y="128"/>
                  </a:moveTo>
                  <a:lnTo>
                    <a:pt x="17" y="106"/>
                  </a:lnTo>
                  <a:cubicBezTo>
                    <a:pt x="27" y="114"/>
                    <a:pt x="38" y="122"/>
                    <a:pt x="53" y="122"/>
                  </a:cubicBezTo>
                  <a:cubicBezTo>
                    <a:pt x="65" y="122"/>
                    <a:pt x="72" y="116"/>
                    <a:pt x="72" y="108"/>
                  </a:cubicBezTo>
                  <a:lnTo>
                    <a:pt x="72" y="108"/>
                  </a:lnTo>
                  <a:cubicBezTo>
                    <a:pt x="72" y="100"/>
                    <a:pt x="68" y="97"/>
                    <a:pt x="47" y="88"/>
                  </a:cubicBezTo>
                  <a:cubicBezTo>
                    <a:pt x="21" y="78"/>
                    <a:pt x="6" y="68"/>
                    <a:pt x="6" y="43"/>
                  </a:cubicBezTo>
                  <a:lnTo>
                    <a:pt x="6" y="43"/>
                  </a:lnTo>
                  <a:cubicBezTo>
                    <a:pt x="6" y="18"/>
                    <a:pt x="26" y="0"/>
                    <a:pt x="53" y="0"/>
                  </a:cubicBezTo>
                  <a:cubicBezTo>
                    <a:pt x="71" y="0"/>
                    <a:pt x="87" y="7"/>
                    <a:pt x="100" y="18"/>
                  </a:cubicBezTo>
                  <a:lnTo>
                    <a:pt x="83" y="40"/>
                  </a:lnTo>
                  <a:cubicBezTo>
                    <a:pt x="75" y="33"/>
                    <a:pt x="63" y="27"/>
                    <a:pt x="52" y="27"/>
                  </a:cubicBezTo>
                  <a:cubicBezTo>
                    <a:pt x="42" y="27"/>
                    <a:pt x="36" y="32"/>
                    <a:pt x="36" y="39"/>
                  </a:cubicBezTo>
                  <a:lnTo>
                    <a:pt x="36" y="39"/>
                  </a:lnTo>
                  <a:cubicBezTo>
                    <a:pt x="36" y="48"/>
                    <a:pt x="41" y="52"/>
                    <a:pt x="63" y="60"/>
                  </a:cubicBezTo>
                  <a:cubicBezTo>
                    <a:pt x="88" y="70"/>
                    <a:pt x="102" y="82"/>
                    <a:pt x="102" y="104"/>
                  </a:cubicBezTo>
                  <a:lnTo>
                    <a:pt x="102" y="104"/>
                  </a:lnTo>
                  <a:cubicBezTo>
                    <a:pt x="102" y="132"/>
                    <a:pt x="82" y="148"/>
                    <a:pt x="53" y="148"/>
                  </a:cubicBezTo>
                  <a:cubicBezTo>
                    <a:pt x="35" y="149"/>
                    <a:pt x="15" y="143"/>
                    <a:pt x="0" y="128"/>
                  </a:cubicBezTo>
                  <a:close/>
                </a:path>
              </a:pathLst>
            </a:custGeom>
            <a:solidFill>
              <a:srgbClr val="EC19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39" name="Freeform 230"/>
            <p:cNvSpPr>
              <a:spLocks/>
            </p:cNvSpPr>
            <p:nvPr/>
          </p:nvSpPr>
          <p:spPr bwMode="auto">
            <a:xfrm>
              <a:off x="8286752" y="4589424"/>
              <a:ext cx="52388" cy="73025"/>
            </a:xfrm>
            <a:custGeom>
              <a:avLst/>
              <a:gdLst>
                <a:gd name="T0" fmla="*/ 11 w 33"/>
                <a:gd name="T1" fmla="*/ 9 h 46"/>
                <a:gd name="T2" fmla="*/ 0 w 33"/>
                <a:gd name="T3" fmla="*/ 9 h 46"/>
                <a:gd name="T4" fmla="*/ 0 w 33"/>
                <a:gd name="T5" fmla="*/ 0 h 46"/>
                <a:gd name="T6" fmla="*/ 33 w 33"/>
                <a:gd name="T7" fmla="*/ 0 h 46"/>
                <a:gd name="T8" fmla="*/ 33 w 33"/>
                <a:gd name="T9" fmla="*/ 9 h 46"/>
                <a:gd name="T10" fmla="*/ 21 w 33"/>
                <a:gd name="T11" fmla="*/ 9 h 46"/>
                <a:gd name="T12" fmla="*/ 21 w 33"/>
                <a:gd name="T13" fmla="*/ 46 h 46"/>
                <a:gd name="T14" fmla="*/ 11 w 33"/>
                <a:gd name="T15" fmla="*/ 46 h 46"/>
                <a:gd name="T16" fmla="*/ 11 w 33"/>
                <a:gd name="T17" fmla="*/ 9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46">
                  <a:moveTo>
                    <a:pt x="11" y="9"/>
                  </a:moveTo>
                  <a:lnTo>
                    <a:pt x="0" y="9"/>
                  </a:lnTo>
                  <a:lnTo>
                    <a:pt x="0" y="0"/>
                  </a:lnTo>
                  <a:lnTo>
                    <a:pt x="33" y="0"/>
                  </a:lnTo>
                  <a:lnTo>
                    <a:pt x="33" y="9"/>
                  </a:lnTo>
                  <a:lnTo>
                    <a:pt x="21" y="9"/>
                  </a:lnTo>
                  <a:lnTo>
                    <a:pt x="21" y="46"/>
                  </a:lnTo>
                  <a:lnTo>
                    <a:pt x="11" y="46"/>
                  </a:lnTo>
                  <a:lnTo>
                    <a:pt x="11" y="9"/>
                  </a:lnTo>
                  <a:close/>
                </a:path>
              </a:pathLst>
            </a:custGeom>
            <a:solidFill>
              <a:srgbClr val="EC19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40" name="Freeform 231"/>
            <p:cNvSpPr>
              <a:spLocks noEditPoints="1"/>
            </p:cNvSpPr>
            <p:nvPr/>
          </p:nvSpPr>
          <p:spPr bwMode="auto">
            <a:xfrm>
              <a:off x="8343902" y="4587837"/>
              <a:ext cx="66675" cy="76200"/>
            </a:xfrm>
            <a:custGeom>
              <a:avLst/>
              <a:gdLst>
                <a:gd name="T0" fmla="*/ 0 w 131"/>
                <a:gd name="T1" fmla="*/ 77 h 151"/>
                <a:gd name="T2" fmla="*/ 0 w 131"/>
                <a:gd name="T3" fmla="*/ 74 h 151"/>
                <a:gd name="T4" fmla="*/ 66 w 131"/>
                <a:gd name="T5" fmla="*/ 0 h 151"/>
                <a:gd name="T6" fmla="*/ 131 w 131"/>
                <a:gd name="T7" fmla="*/ 74 h 151"/>
                <a:gd name="T8" fmla="*/ 131 w 131"/>
                <a:gd name="T9" fmla="*/ 77 h 151"/>
                <a:gd name="T10" fmla="*/ 65 w 131"/>
                <a:gd name="T11" fmla="*/ 150 h 151"/>
                <a:gd name="T12" fmla="*/ 0 w 131"/>
                <a:gd name="T13" fmla="*/ 77 h 151"/>
                <a:gd name="T14" fmla="*/ 100 w 131"/>
                <a:gd name="T15" fmla="*/ 76 h 151"/>
                <a:gd name="T16" fmla="*/ 100 w 131"/>
                <a:gd name="T17" fmla="*/ 74 h 151"/>
                <a:gd name="T18" fmla="*/ 65 w 131"/>
                <a:gd name="T19" fmla="*/ 28 h 151"/>
                <a:gd name="T20" fmla="*/ 30 w 131"/>
                <a:gd name="T21" fmla="*/ 74 h 151"/>
                <a:gd name="T22" fmla="*/ 30 w 131"/>
                <a:gd name="T23" fmla="*/ 76 h 151"/>
                <a:gd name="T24" fmla="*/ 65 w 131"/>
                <a:gd name="T25" fmla="*/ 122 h 151"/>
                <a:gd name="T26" fmla="*/ 100 w 131"/>
                <a:gd name="T27" fmla="*/ 76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1" h="151">
                  <a:moveTo>
                    <a:pt x="0" y="77"/>
                  </a:moveTo>
                  <a:lnTo>
                    <a:pt x="0" y="74"/>
                  </a:lnTo>
                  <a:cubicBezTo>
                    <a:pt x="0" y="30"/>
                    <a:pt x="27" y="0"/>
                    <a:pt x="66" y="0"/>
                  </a:cubicBezTo>
                  <a:cubicBezTo>
                    <a:pt x="105" y="0"/>
                    <a:pt x="131" y="30"/>
                    <a:pt x="131" y="74"/>
                  </a:cubicBezTo>
                  <a:lnTo>
                    <a:pt x="131" y="77"/>
                  </a:lnTo>
                  <a:cubicBezTo>
                    <a:pt x="131" y="120"/>
                    <a:pt x="103" y="150"/>
                    <a:pt x="65" y="150"/>
                  </a:cubicBezTo>
                  <a:cubicBezTo>
                    <a:pt x="26" y="151"/>
                    <a:pt x="0" y="120"/>
                    <a:pt x="0" y="77"/>
                  </a:cubicBezTo>
                  <a:close/>
                  <a:moveTo>
                    <a:pt x="100" y="76"/>
                  </a:moveTo>
                  <a:lnTo>
                    <a:pt x="100" y="74"/>
                  </a:lnTo>
                  <a:cubicBezTo>
                    <a:pt x="100" y="46"/>
                    <a:pt x="85" y="28"/>
                    <a:pt x="65" y="28"/>
                  </a:cubicBezTo>
                  <a:cubicBezTo>
                    <a:pt x="45" y="28"/>
                    <a:pt x="30" y="45"/>
                    <a:pt x="30" y="74"/>
                  </a:cubicBezTo>
                  <a:lnTo>
                    <a:pt x="30" y="76"/>
                  </a:lnTo>
                  <a:cubicBezTo>
                    <a:pt x="30" y="104"/>
                    <a:pt x="45" y="122"/>
                    <a:pt x="65" y="122"/>
                  </a:cubicBezTo>
                  <a:cubicBezTo>
                    <a:pt x="85" y="122"/>
                    <a:pt x="100" y="104"/>
                    <a:pt x="100" y="76"/>
                  </a:cubicBezTo>
                  <a:close/>
                </a:path>
              </a:pathLst>
            </a:custGeom>
            <a:solidFill>
              <a:srgbClr val="EC19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41" name="Freeform 232"/>
            <p:cNvSpPr>
              <a:spLocks noEditPoints="1"/>
            </p:cNvSpPr>
            <p:nvPr/>
          </p:nvSpPr>
          <p:spPr bwMode="auto">
            <a:xfrm>
              <a:off x="8421689" y="4589424"/>
              <a:ext cx="57150" cy="73025"/>
            </a:xfrm>
            <a:custGeom>
              <a:avLst/>
              <a:gdLst>
                <a:gd name="T0" fmla="*/ 0 w 110"/>
                <a:gd name="T1" fmla="*/ 0 h 145"/>
                <a:gd name="T2" fmla="*/ 55 w 110"/>
                <a:gd name="T3" fmla="*/ 0 h 145"/>
                <a:gd name="T4" fmla="*/ 93 w 110"/>
                <a:gd name="T5" fmla="*/ 14 h 145"/>
                <a:gd name="T6" fmla="*/ 106 w 110"/>
                <a:gd name="T7" fmla="*/ 48 h 145"/>
                <a:gd name="T8" fmla="*/ 106 w 110"/>
                <a:gd name="T9" fmla="*/ 49 h 145"/>
                <a:gd name="T10" fmla="*/ 78 w 110"/>
                <a:gd name="T11" fmla="*/ 91 h 145"/>
                <a:gd name="T12" fmla="*/ 110 w 110"/>
                <a:gd name="T13" fmla="*/ 145 h 145"/>
                <a:gd name="T14" fmla="*/ 75 w 110"/>
                <a:gd name="T15" fmla="*/ 145 h 145"/>
                <a:gd name="T16" fmla="*/ 48 w 110"/>
                <a:gd name="T17" fmla="*/ 98 h 145"/>
                <a:gd name="T18" fmla="*/ 30 w 110"/>
                <a:gd name="T19" fmla="*/ 98 h 145"/>
                <a:gd name="T20" fmla="*/ 30 w 110"/>
                <a:gd name="T21" fmla="*/ 145 h 145"/>
                <a:gd name="T22" fmla="*/ 0 w 110"/>
                <a:gd name="T23" fmla="*/ 145 h 145"/>
                <a:gd name="T24" fmla="*/ 0 w 110"/>
                <a:gd name="T25" fmla="*/ 0 h 145"/>
                <a:gd name="T26" fmla="*/ 51 w 110"/>
                <a:gd name="T27" fmla="*/ 70 h 145"/>
                <a:gd name="T28" fmla="*/ 75 w 110"/>
                <a:gd name="T29" fmla="*/ 49 h 145"/>
                <a:gd name="T30" fmla="*/ 75 w 110"/>
                <a:gd name="T31" fmla="*/ 49 h 145"/>
                <a:gd name="T32" fmla="*/ 51 w 110"/>
                <a:gd name="T33" fmla="*/ 27 h 145"/>
                <a:gd name="T34" fmla="*/ 30 w 110"/>
                <a:gd name="T35" fmla="*/ 27 h 145"/>
                <a:gd name="T36" fmla="*/ 30 w 110"/>
                <a:gd name="T37" fmla="*/ 71 h 145"/>
                <a:gd name="T38" fmla="*/ 51 w 110"/>
                <a:gd name="T39" fmla="*/ 71 h 145"/>
                <a:gd name="T40" fmla="*/ 51 w 110"/>
                <a:gd name="T41" fmla="*/ 7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0" h="145">
                  <a:moveTo>
                    <a:pt x="0" y="0"/>
                  </a:moveTo>
                  <a:lnTo>
                    <a:pt x="55" y="0"/>
                  </a:lnTo>
                  <a:cubicBezTo>
                    <a:pt x="71" y="0"/>
                    <a:pt x="85" y="5"/>
                    <a:pt x="93" y="14"/>
                  </a:cubicBezTo>
                  <a:cubicBezTo>
                    <a:pt x="101" y="21"/>
                    <a:pt x="106" y="33"/>
                    <a:pt x="106" y="48"/>
                  </a:cubicBezTo>
                  <a:lnTo>
                    <a:pt x="106" y="49"/>
                  </a:lnTo>
                  <a:cubicBezTo>
                    <a:pt x="106" y="71"/>
                    <a:pt x="94" y="85"/>
                    <a:pt x="78" y="91"/>
                  </a:cubicBezTo>
                  <a:lnTo>
                    <a:pt x="110" y="145"/>
                  </a:lnTo>
                  <a:lnTo>
                    <a:pt x="75" y="145"/>
                  </a:lnTo>
                  <a:lnTo>
                    <a:pt x="48" y="98"/>
                  </a:lnTo>
                  <a:lnTo>
                    <a:pt x="30" y="98"/>
                  </a:lnTo>
                  <a:lnTo>
                    <a:pt x="30" y="145"/>
                  </a:lnTo>
                  <a:lnTo>
                    <a:pt x="0" y="145"/>
                  </a:lnTo>
                  <a:lnTo>
                    <a:pt x="0" y="0"/>
                  </a:lnTo>
                  <a:close/>
                  <a:moveTo>
                    <a:pt x="51" y="70"/>
                  </a:moveTo>
                  <a:cubicBezTo>
                    <a:pt x="66" y="70"/>
                    <a:pt x="75" y="61"/>
                    <a:pt x="75" y="49"/>
                  </a:cubicBezTo>
                  <a:lnTo>
                    <a:pt x="75" y="49"/>
                  </a:lnTo>
                  <a:cubicBezTo>
                    <a:pt x="75" y="34"/>
                    <a:pt x="66" y="27"/>
                    <a:pt x="51" y="27"/>
                  </a:cubicBezTo>
                  <a:lnTo>
                    <a:pt x="30" y="27"/>
                  </a:lnTo>
                  <a:lnTo>
                    <a:pt x="30" y="71"/>
                  </a:lnTo>
                  <a:lnTo>
                    <a:pt x="51" y="71"/>
                  </a:lnTo>
                  <a:lnTo>
                    <a:pt x="51" y="70"/>
                  </a:lnTo>
                  <a:close/>
                </a:path>
              </a:pathLst>
            </a:custGeom>
            <a:solidFill>
              <a:srgbClr val="EC19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42" name="Freeform 233"/>
            <p:cNvSpPr>
              <a:spLocks noEditPoints="1"/>
            </p:cNvSpPr>
            <p:nvPr/>
          </p:nvSpPr>
          <p:spPr bwMode="auto">
            <a:xfrm>
              <a:off x="8482014" y="4587837"/>
              <a:ext cx="68263" cy="74613"/>
            </a:xfrm>
            <a:custGeom>
              <a:avLst/>
              <a:gdLst>
                <a:gd name="T0" fmla="*/ 52 w 133"/>
                <a:gd name="T1" fmla="*/ 0 h 146"/>
                <a:gd name="T2" fmla="*/ 80 w 133"/>
                <a:gd name="T3" fmla="*/ 0 h 146"/>
                <a:gd name="T4" fmla="*/ 133 w 133"/>
                <a:gd name="T5" fmla="*/ 146 h 146"/>
                <a:gd name="T6" fmla="*/ 102 w 133"/>
                <a:gd name="T7" fmla="*/ 146 h 146"/>
                <a:gd name="T8" fmla="*/ 90 w 133"/>
                <a:gd name="T9" fmla="*/ 115 h 146"/>
                <a:gd name="T10" fmla="*/ 40 w 133"/>
                <a:gd name="T11" fmla="*/ 115 h 146"/>
                <a:gd name="T12" fmla="*/ 30 w 133"/>
                <a:gd name="T13" fmla="*/ 146 h 146"/>
                <a:gd name="T14" fmla="*/ 0 w 133"/>
                <a:gd name="T15" fmla="*/ 146 h 146"/>
                <a:gd name="T16" fmla="*/ 52 w 133"/>
                <a:gd name="T17" fmla="*/ 0 h 146"/>
                <a:gd name="T18" fmla="*/ 82 w 133"/>
                <a:gd name="T19" fmla="*/ 87 h 146"/>
                <a:gd name="T20" fmla="*/ 65 w 133"/>
                <a:gd name="T21" fmla="*/ 40 h 146"/>
                <a:gd name="T22" fmla="*/ 49 w 133"/>
                <a:gd name="T23" fmla="*/ 87 h 146"/>
                <a:gd name="T24" fmla="*/ 82 w 133"/>
                <a:gd name="T25" fmla="*/ 87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3" h="146">
                  <a:moveTo>
                    <a:pt x="52" y="0"/>
                  </a:moveTo>
                  <a:lnTo>
                    <a:pt x="80" y="0"/>
                  </a:lnTo>
                  <a:lnTo>
                    <a:pt x="133" y="146"/>
                  </a:lnTo>
                  <a:lnTo>
                    <a:pt x="102" y="146"/>
                  </a:lnTo>
                  <a:lnTo>
                    <a:pt x="90" y="115"/>
                  </a:lnTo>
                  <a:lnTo>
                    <a:pt x="40" y="115"/>
                  </a:lnTo>
                  <a:lnTo>
                    <a:pt x="30" y="146"/>
                  </a:lnTo>
                  <a:lnTo>
                    <a:pt x="0" y="146"/>
                  </a:lnTo>
                  <a:lnTo>
                    <a:pt x="52" y="0"/>
                  </a:lnTo>
                  <a:close/>
                  <a:moveTo>
                    <a:pt x="82" y="87"/>
                  </a:moveTo>
                  <a:lnTo>
                    <a:pt x="65" y="40"/>
                  </a:lnTo>
                  <a:lnTo>
                    <a:pt x="49" y="87"/>
                  </a:lnTo>
                  <a:lnTo>
                    <a:pt x="82" y="87"/>
                  </a:lnTo>
                  <a:close/>
                </a:path>
              </a:pathLst>
            </a:custGeom>
            <a:solidFill>
              <a:srgbClr val="EC19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43" name="Freeform 234"/>
            <p:cNvSpPr>
              <a:spLocks/>
            </p:cNvSpPr>
            <p:nvPr/>
          </p:nvSpPr>
          <p:spPr bwMode="auto">
            <a:xfrm>
              <a:off x="8551864" y="4587837"/>
              <a:ext cx="60325" cy="76200"/>
            </a:xfrm>
            <a:custGeom>
              <a:avLst/>
              <a:gdLst>
                <a:gd name="T0" fmla="*/ 0 w 119"/>
                <a:gd name="T1" fmla="*/ 75 h 149"/>
                <a:gd name="T2" fmla="*/ 0 w 119"/>
                <a:gd name="T3" fmla="*/ 73 h 149"/>
                <a:gd name="T4" fmla="*/ 67 w 119"/>
                <a:gd name="T5" fmla="*/ 0 h 149"/>
                <a:gd name="T6" fmla="*/ 115 w 119"/>
                <a:gd name="T7" fmla="*/ 17 h 149"/>
                <a:gd name="T8" fmla="*/ 97 w 119"/>
                <a:gd name="T9" fmla="*/ 41 h 149"/>
                <a:gd name="T10" fmla="*/ 67 w 119"/>
                <a:gd name="T11" fmla="*/ 28 h 149"/>
                <a:gd name="T12" fmla="*/ 31 w 119"/>
                <a:gd name="T13" fmla="*/ 73 h 149"/>
                <a:gd name="T14" fmla="*/ 31 w 119"/>
                <a:gd name="T15" fmla="*/ 75 h 149"/>
                <a:gd name="T16" fmla="*/ 68 w 119"/>
                <a:gd name="T17" fmla="*/ 121 h 149"/>
                <a:gd name="T18" fmla="*/ 90 w 119"/>
                <a:gd name="T19" fmla="*/ 115 h 149"/>
                <a:gd name="T20" fmla="*/ 90 w 119"/>
                <a:gd name="T21" fmla="*/ 89 h 149"/>
                <a:gd name="T22" fmla="*/ 63 w 119"/>
                <a:gd name="T23" fmla="*/ 89 h 149"/>
                <a:gd name="T24" fmla="*/ 63 w 119"/>
                <a:gd name="T25" fmla="*/ 62 h 149"/>
                <a:gd name="T26" fmla="*/ 119 w 119"/>
                <a:gd name="T27" fmla="*/ 62 h 149"/>
                <a:gd name="T28" fmla="*/ 119 w 119"/>
                <a:gd name="T29" fmla="*/ 130 h 149"/>
                <a:gd name="T30" fmla="*/ 67 w 119"/>
                <a:gd name="T31" fmla="*/ 147 h 149"/>
                <a:gd name="T32" fmla="*/ 0 w 119"/>
                <a:gd name="T33" fmla="*/ 7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9" h="149">
                  <a:moveTo>
                    <a:pt x="0" y="75"/>
                  </a:moveTo>
                  <a:lnTo>
                    <a:pt x="0" y="73"/>
                  </a:lnTo>
                  <a:cubicBezTo>
                    <a:pt x="0" y="31"/>
                    <a:pt x="29" y="0"/>
                    <a:pt x="67" y="0"/>
                  </a:cubicBezTo>
                  <a:cubicBezTo>
                    <a:pt x="87" y="0"/>
                    <a:pt x="101" y="6"/>
                    <a:pt x="115" y="17"/>
                  </a:cubicBezTo>
                  <a:lnTo>
                    <a:pt x="97" y="41"/>
                  </a:lnTo>
                  <a:cubicBezTo>
                    <a:pt x="90" y="33"/>
                    <a:pt x="81" y="28"/>
                    <a:pt x="67" y="28"/>
                  </a:cubicBezTo>
                  <a:cubicBezTo>
                    <a:pt x="46" y="28"/>
                    <a:pt x="31" y="47"/>
                    <a:pt x="31" y="73"/>
                  </a:cubicBezTo>
                  <a:lnTo>
                    <a:pt x="31" y="75"/>
                  </a:lnTo>
                  <a:cubicBezTo>
                    <a:pt x="31" y="105"/>
                    <a:pt x="47" y="121"/>
                    <a:pt x="68" y="121"/>
                  </a:cubicBezTo>
                  <a:cubicBezTo>
                    <a:pt x="77" y="121"/>
                    <a:pt x="85" y="118"/>
                    <a:pt x="90" y="115"/>
                  </a:cubicBezTo>
                  <a:lnTo>
                    <a:pt x="90" y="89"/>
                  </a:lnTo>
                  <a:lnTo>
                    <a:pt x="63" y="89"/>
                  </a:lnTo>
                  <a:lnTo>
                    <a:pt x="63" y="62"/>
                  </a:lnTo>
                  <a:lnTo>
                    <a:pt x="119" y="62"/>
                  </a:lnTo>
                  <a:lnTo>
                    <a:pt x="119" y="130"/>
                  </a:lnTo>
                  <a:cubicBezTo>
                    <a:pt x="105" y="140"/>
                    <a:pt x="88" y="147"/>
                    <a:pt x="67" y="147"/>
                  </a:cubicBezTo>
                  <a:cubicBezTo>
                    <a:pt x="29" y="149"/>
                    <a:pt x="0" y="120"/>
                    <a:pt x="0" y="75"/>
                  </a:cubicBezTo>
                  <a:close/>
                </a:path>
              </a:pathLst>
            </a:custGeom>
            <a:solidFill>
              <a:srgbClr val="EC19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44" name="Freeform 235"/>
            <p:cNvSpPr>
              <a:spLocks/>
            </p:cNvSpPr>
            <p:nvPr/>
          </p:nvSpPr>
          <p:spPr bwMode="auto">
            <a:xfrm>
              <a:off x="8626477" y="4589424"/>
              <a:ext cx="47625" cy="73025"/>
            </a:xfrm>
            <a:custGeom>
              <a:avLst/>
              <a:gdLst>
                <a:gd name="T0" fmla="*/ 0 w 95"/>
                <a:gd name="T1" fmla="*/ 0 h 146"/>
                <a:gd name="T2" fmla="*/ 94 w 95"/>
                <a:gd name="T3" fmla="*/ 0 h 146"/>
                <a:gd name="T4" fmla="*/ 94 w 95"/>
                <a:gd name="T5" fmla="*/ 28 h 146"/>
                <a:gd name="T6" fmla="*/ 30 w 95"/>
                <a:gd name="T7" fmla="*/ 28 h 146"/>
                <a:gd name="T8" fmla="*/ 30 w 95"/>
                <a:gd name="T9" fmla="*/ 59 h 146"/>
                <a:gd name="T10" fmla="*/ 86 w 95"/>
                <a:gd name="T11" fmla="*/ 59 h 146"/>
                <a:gd name="T12" fmla="*/ 86 w 95"/>
                <a:gd name="T13" fmla="*/ 86 h 146"/>
                <a:gd name="T14" fmla="*/ 30 w 95"/>
                <a:gd name="T15" fmla="*/ 86 h 146"/>
                <a:gd name="T16" fmla="*/ 30 w 95"/>
                <a:gd name="T17" fmla="*/ 119 h 146"/>
                <a:gd name="T18" fmla="*/ 95 w 95"/>
                <a:gd name="T19" fmla="*/ 119 h 146"/>
                <a:gd name="T20" fmla="*/ 95 w 95"/>
                <a:gd name="T21" fmla="*/ 146 h 146"/>
                <a:gd name="T22" fmla="*/ 1 w 95"/>
                <a:gd name="T23" fmla="*/ 146 h 146"/>
                <a:gd name="T24" fmla="*/ 1 w 95"/>
                <a:gd name="T25" fmla="*/ 0 h 146"/>
                <a:gd name="T26" fmla="*/ 0 w 95"/>
                <a:gd name="T27" fmla="*/ 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5" h="146">
                  <a:moveTo>
                    <a:pt x="0" y="0"/>
                  </a:moveTo>
                  <a:lnTo>
                    <a:pt x="94" y="0"/>
                  </a:lnTo>
                  <a:lnTo>
                    <a:pt x="94" y="28"/>
                  </a:lnTo>
                  <a:lnTo>
                    <a:pt x="30" y="28"/>
                  </a:lnTo>
                  <a:lnTo>
                    <a:pt x="30" y="59"/>
                  </a:lnTo>
                  <a:lnTo>
                    <a:pt x="86" y="59"/>
                  </a:lnTo>
                  <a:lnTo>
                    <a:pt x="86" y="86"/>
                  </a:lnTo>
                  <a:lnTo>
                    <a:pt x="30" y="86"/>
                  </a:lnTo>
                  <a:lnTo>
                    <a:pt x="30" y="119"/>
                  </a:lnTo>
                  <a:lnTo>
                    <a:pt x="95" y="119"/>
                  </a:lnTo>
                  <a:lnTo>
                    <a:pt x="95" y="146"/>
                  </a:lnTo>
                  <a:lnTo>
                    <a:pt x="1" y="146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19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45" name="Freeform 236"/>
            <p:cNvSpPr>
              <a:spLocks noEditPoints="1"/>
            </p:cNvSpPr>
            <p:nvPr/>
          </p:nvSpPr>
          <p:spPr bwMode="auto">
            <a:xfrm>
              <a:off x="8024814" y="4548149"/>
              <a:ext cx="144463" cy="168275"/>
            </a:xfrm>
            <a:custGeom>
              <a:avLst/>
              <a:gdLst>
                <a:gd name="T0" fmla="*/ 285 w 285"/>
                <a:gd name="T1" fmla="*/ 47 h 331"/>
                <a:gd name="T2" fmla="*/ 285 w 285"/>
                <a:gd name="T3" fmla="*/ 71 h 331"/>
                <a:gd name="T4" fmla="*/ 142 w 285"/>
                <a:gd name="T5" fmla="*/ 119 h 331"/>
                <a:gd name="T6" fmla="*/ 0 w 285"/>
                <a:gd name="T7" fmla="*/ 71 h 331"/>
                <a:gd name="T8" fmla="*/ 0 w 285"/>
                <a:gd name="T9" fmla="*/ 47 h 331"/>
                <a:gd name="T10" fmla="*/ 142 w 285"/>
                <a:gd name="T11" fmla="*/ 0 h 331"/>
                <a:gd name="T12" fmla="*/ 285 w 285"/>
                <a:gd name="T13" fmla="*/ 47 h 331"/>
                <a:gd name="T14" fmla="*/ 285 w 285"/>
                <a:gd name="T15" fmla="*/ 111 h 331"/>
                <a:gd name="T16" fmla="*/ 285 w 285"/>
                <a:gd name="T17" fmla="*/ 142 h 331"/>
                <a:gd name="T18" fmla="*/ 142 w 285"/>
                <a:gd name="T19" fmla="*/ 190 h 331"/>
                <a:gd name="T20" fmla="*/ 0 w 285"/>
                <a:gd name="T21" fmla="*/ 142 h 331"/>
                <a:gd name="T22" fmla="*/ 0 w 285"/>
                <a:gd name="T23" fmla="*/ 111 h 331"/>
                <a:gd name="T24" fmla="*/ 142 w 285"/>
                <a:gd name="T25" fmla="*/ 142 h 331"/>
                <a:gd name="T26" fmla="*/ 285 w 285"/>
                <a:gd name="T27" fmla="*/ 111 h 331"/>
                <a:gd name="T28" fmla="*/ 285 w 285"/>
                <a:gd name="T29" fmla="*/ 182 h 331"/>
                <a:gd name="T30" fmla="*/ 285 w 285"/>
                <a:gd name="T31" fmla="*/ 214 h 331"/>
                <a:gd name="T32" fmla="*/ 142 w 285"/>
                <a:gd name="T33" fmla="*/ 261 h 331"/>
                <a:gd name="T34" fmla="*/ 0 w 285"/>
                <a:gd name="T35" fmla="*/ 214 h 331"/>
                <a:gd name="T36" fmla="*/ 0 w 285"/>
                <a:gd name="T37" fmla="*/ 182 h 331"/>
                <a:gd name="T38" fmla="*/ 142 w 285"/>
                <a:gd name="T39" fmla="*/ 214 h 331"/>
                <a:gd name="T40" fmla="*/ 285 w 285"/>
                <a:gd name="T41" fmla="*/ 182 h 331"/>
                <a:gd name="T42" fmla="*/ 285 w 285"/>
                <a:gd name="T43" fmla="*/ 252 h 331"/>
                <a:gd name="T44" fmla="*/ 285 w 285"/>
                <a:gd name="T45" fmla="*/ 284 h 331"/>
                <a:gd name="T46" fmla="*/ 142 w 285"/>
                <a:gd name="T47" fmla="*/ 331 h 331"/>
                <a:gd name="T48" fmla="*/ 0 w 285"/>
                <a:gd name="T49" fmla="*/ 284 h 331"/>
                <a:gd name="T50" fmla="*/ 0 w 285"/>
                <a:gd name="T51" fmla="*/ 252 h 331"/>
                <a:gd name="T52" fmla="*/ 142 w 285"/>
                <a:gd name="T53" fmla="*/ 284 h 331"/>
                <a:gd name="T54" fmla="*/ 285 w 285"/>
                <a:gd name="T55" fmla="*/ 252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85" h="331">
                  <a:moveTo>
                    <a:pt x="285" y="47"/>
                  </a:moveTo>
                  <a:lnTo>
                    <a:pt x="285" y="71"/>
                  </a:lnTo>
                  <a:cubicBezTo>
                    <a:pt x="285" y="97"/>
                    <a:pt x="221" y="119"/>
                    <a:pt x="142" y="119"/>
                  </a:cubicBezTo>
                  <a:cubicBezTo>
                    <a:pt x="63" y="119"/>
                    <a:pt x="0" y="97"/>
                    <a:pt x="0" y="71"/>
                  </a:cubicBezTo>
                  <a:lnTo>
                    <a:pt x="0" y="47"/>
                  </a:lnTo>
                  <a:cubicBezTo>
                    <a:pt x="0" y="21"/>
                    <a:pt x="63" y="0"/>
                    <a:pt x="142" y="0"/>
                  </a:cubicBezTo>
                  <a:cubicBezTo>
                    <a:pt x="221" y="0"/>
                    <a:pt x="285" y="21"/>
                    <a:pt x="285" y="47"/>
                  </a:cubicBezTo>
                  <a:close/>
                  <a:moveTo>
                    <a:pt x="285" y="111"/>
                  </a:moveTo>
                  <a:lnTo>
                    <a:pt x="285" y="142"/>
                  </a:lnTo>
                  <a:cubicBezTo>
                    <a:pt x="285" y="169"/>
                    <a:pt x="221" y="190"/>
                    <a:pt x="142" y="190"/>
                  </a:cubicBezTo>
                  <a:cubicBezTo>
                    <a:pt x="63" y="190"/>
                    <a:pt x="0" y="168"/>
                    <a:pt x="0" y="142"/>
                  </a:cubicBezTo>
                  <a:lnTo>
                    <a:pt x="0" y="111"/>
                  </a:lnTo>
                  <a:cubicBezTo>
                    <a:pt x="30" y="132"/>
                    <a:pt x="86" y="142"/>
                    <a:pt x="142" y="142"/>
                  </a:cubicBezTo>
                  <a:cubicBezTo>
                    <a:pt x="199" y="142"/>
                    <a:pt x="255" y="132"/>
                    <a:pt x="285" y="111"/>
                  </a:cubicBezTo>
                  <a:close/>
                  <a:moveTo>
                    <a:pt x="285" y="182"/>
                  </a:moveTo>
                  <a:lnTo>
                    <a:pt x="285" y="214"/>
                  </a:lnTo>
                  <a:cubicBezTo>
                    <a:pt x="285" y="240"/>
                    <a:pt x="221" y="261"/>
                    <a:pt x="142" y="261"/>
                  </a:cubicBezTo>
                  <a:cubicBezTo>
                    <a:pt x="63" y="261"/>
                    <a:pt x="0" y="240"/>
                    <a:pt x="0" y="214"/>
                  </a:cubicBezTo>
                  <a:lnTo>
                    <a:pt x="0" y="182"/>
                  </a:lnTo>
                  <a:cubicBezTo>
                    <a:pt x="30" y="204"/>
                    <a:pt x="86" y="214"/>
                    <a:pt x="142" y="214"/>
                  </a:cubicBezTo>
                  <a:cubicBezTo>
                    <a:pt x="199" y="214"/>
                    <a:pt x="255" y="204"/>
                    <a:pt x="285" y="182"/>
                  </a:cubicBezTo>
                  <a:close/>
                  <a:moveTo>
                    <a:pt x="285" y="252"/>
                  </a:moveTo>
                  <a:lnTo>
                    <a:pt x="285" y="284"/>
                  </a:lnTo>
                  <a:cubicBezTo>
                    <a:pt x="285" y="310"/>
                    <a:pt x="221" y="331"/>
                    <a:pt x="142" y="331"/>
                  </a:cubicBezTo>
                  <a:cubicBezTo>
                    <a:pt x="63" y="331"/>
                    <a:pt x="0" y="310"/>
                    <a:pt x="0" y="284"/>
                  </a:cubicBezTo>
                  <a:lnTo>
                    <a:pt x="0" y="252"/>
                  </a:lnTo>
                  <a:cubicBezTo>
                    <a:pt x="30" y="274"/>
                    <a:pt x="86" y="284"/>
                    <a:pt x="142" y="284"/>
                  </a:cubicBezTo>
                  <a:cubicBezTo>
                    <a:pt x="199" y="284"/>
                    <a:pt x="255" y="275"/>
                    <a:pt x="285" y="252"/>
                  </a:cubicBezTo>
                  <a:close/>
                </a:path>
              </a:pathLst>
            </a:custGeom>
            <a:solidFill>
              <a:srgbClr val="EC19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46" name="Rectangle 237"/>
            <p:cNvSpPr>
              <a:spLocks noChangeArrowheads="1"/>
            </p:cNvSpPr>
            <p:nvPr/>
          </p:nvSpPr>
          <p:spPr bwMode="auto">
            <a:xfrm>
              <a:off x="8010527" y="4771987"/>
              <a:ext cx="6350" cy="466725"/>
            </a:xfrm>
            <a:prstGeom prst="rect">
              <a:avLst/>
            </a:prstGeom>
            <a:solidFill>
              <a:srgbClr val="FFCC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47" name="Rectangle 238"/>
            <p:cNvSpPr>
              <a:spLocks noChangeArrowheads="1"/>
            </p:cNvSpPr>
            <p:nvPr/>
          </p:nvSpPr>
          <p:spPr bwMode="auto">
            <a:xfrm>
              <a:off x="8688389" y="4771987"/>
              <a:ext cx="6350" cy="466725"/>
            </a:xfrm>
            <a:prstGeom prst="rect">
              <a:avLst/>
            </a:prstGeom>
            <a:solidFill>
              <a:srgbClr val="FFCC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48" name="Freeform 239"/>
            <p:cNvSpPr>
              <a:spLocks/>
            </p:cNvSpPr>
            <p:nvPr/>
          </p:nvSpPr>
          <p:spPr bwMode="auto">
            <a:xfrm>
              <a:off x="7508877" y="5056149"/>
              <a:ext cx="74613" cy="107950"/>
            </a:xfrm>
            <a:custGeom>
              <a:avLst/>
              <a:gdLst>
                <a:gd name="T0" fmla="*/ 0 w 145"/>
                <a:gd name="T1" fmla="*/ 183 h 213"/>
                <a:gd name="T2" fmla="*/ 21 w 145"/>
                <a:gd name="T3" fmla="*/ 157 h 213"/>
                <a:gd name="T4" fmla="*/ 76 w 145"/>
                <a:gd name="T5" fmla="*/ 182 h 213"/>
                <a:gd name="T6" fmla="*/ 109 w 145"/>
                <a:gd name="T7" fmla="*/ 155 h 213"/>
                <a:gd name="T8" fmla="*/ 109 w 145"/>
                <a:gd name="T9" fmla="*/ 155 h 213"/>
                <a:gd name="T10" fmla="*/ 69 w 145"/>
                <a:gd name="T11" fmla="*/ 121 h 213"/>
                <a:gd name="T12" fmla="*/ 9 w 145"/>
                <a:gd name="T13" fmla="*/ 59 h 213"/>
                <a:gd name="T14" fmla="*/ 9 w 145"/>
                <a:gd name="T15" fmla="*/ 59 h 213"/>
                <a:gd name="T16" fmla="*/ 75 w 145"/>
                <a:gd name="T17" fmla="*/ 0 h 213"/>
                <a:gd name="T18" fmla="*/ 141 w 145"/>
                <a:gd name="T19" fmla="*/ 25 h 213"/>
                <a:gd name="T20" fmla="*/ 121 w 145"/>
                <a:gd name="T21" fmla="*/ 51 h 213"/>
                <a:gd name="T22" fmla="*/ 75 w 145"/>
                <a:gd name="T23" fmla="*/ 31 h 213"/>
                <a:gd name="T24" fmla="*/ 45 w 145"/>
                <a:gd name="T25" fmla="*/ 55 h 213"/>
                <a:gd name="T26" fmla="*/ 45 w 145"/>
                <a:gd name="T27" fmla="*/ 55 h 213"/>
                <a:gd name="T28" fmla="*/ 89 w 145"/>
                <a:gd name="T29" fmla="*/ 91 h 213"/>
                <a:gd name="T30" fmla="*/ 145 w 145"/>
                <a:gd name="T31" fmla="*/ 153 h 213"/>
                <a:gd name="T32" fmla="*/ 145 w 145"/>
                <a:gd name="T33" fmla="*/ 153 h 213"/>
                <a:gd name="T34" fmla="*/ 77 w 145"/>
                <a:gd name="T35" fmla="*/ 213 h 213"/>
                <a:gd name="T36" fmla="*/ 0 w 145"/>
                <a:gd name="T37" fmla="*/ 183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5" h="213">
                  <a:moveTo>
                    <a:pt x="0" y="183"/>
                  </a:moveTo>
                  <a:lnTo>
                    <a:pt x="21" y="157"/>
                  </a:lnTo>
                  <a:cubicBezTo>
                    <a:pt x="36" y="170"/>
                    <a:pt x="54" y="182"/>
                    <a:pt x="76" y="182"/>
                  </a:cubicBezTo>
                  <a:cubicBezTo>
                    <a:pt x="96" y="182"/>
                    <a:pt x="109" y="170"/>
                    <a:pt x="109" y="155"/>
                  </a:cubicBezTo>
                  <a:lnTo>
                    <a:pt x="109" y="155"/>
                  </a:lnTo>
                  <a:cubicBezTo>
                    <a:pt x="109" y="142"/>
                    <a:pt x="102" y="134"/>
                    <a:pt x="69" y="121"/>
                  </a:cubicBezTo>
                  <a:cubicBezTo>
                    <a:pt x="29" y="106"/>
                    <a:pt x="9" y="92"/>
                    <a:pt x="9" y="59"/>
                  </a:cubicBezTo>
                  <a:lnTo>
                    <a:pt x="9" y="59"/>
                  </a:lnTo>
                  <a:cubicBezTo>
                    <a:pt x="9" y="24"/>
                    <a:pt x="36" y="0"/>
                    <a:pt x="75" y="0"/>
                  </a:cubicBezTo>
                  <a:cubicBezTo>
                    <a:pt x="99" y="0"/>
                    <a:pt x="121" y="8"/>
                    <a:pt x="141" y="25"/>
                  </a:cubicBezTo>
                  <a:lnTo>
                    <a:pt x="121" y="51"/>
                  </a:lnTo>
                  <a:cubicBezTo>
                    <a:pt x="107" y="40"/>
                    <a:pt x="91" y="31"/>
                    <a:pt x="75" y="31"/>
                  </a:cubicBezTo>
                  <a:cubicBezTo>
                    <a:pt x="56" y="31"/>
                    <a:pt x="45" y="41"/>
                    <a:pt x="45" y="55"/>
                  </a:cubicBezTo>
                  <a:lnTo>
                    <a:pt x="45" y="55"/>
                  </a:lnTo>
                  <a:cubicBezTo>
                    <a:pt x="45" y="70"/>
                    <a:pt x="52" y="78"/>
                    <a:pt x="89" y="91"/>
                  </a:cubicBezTo>
                  <a:cubicBezTo>
                    <a:pt x="127" y="106"/>
                    <a:pt x="145" y="123"/>
                    <a:pt x="145" y="153"/>
                  </a:cubicBezTo>
                  <a:lnTo>
                    <a:pt x="145" y="153"/>
                  </a:lnTo>
                  <a:cubicBezTo>
                    <a:pt x="145" y="189"/>
                    <a:pt x="116" y="213"/>
                    <a:pt x="77" y="213"/>
                  </a:cubicBezTo>
                  <a:cubicBezTo>
                    <a:pt x="47" y="213"/>
                    <a:pt x="22" y="203"/>
                    <a:pt x="0" y="18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49" name="Freeform 240"/>
            <p:cNvSpPr>
              <a:spLocks/>
            </p:cNvSpPr>
            <p:nvPr/>
          </p:nvSpPr>
          <p:spPr bwMode="auto">
            <a:xfrm>
              <a:off x="7589839" y="5083137"/>
              <a:ext cx="106363" cy="80963"/>
            </a:xfrm>
            <a:custGeom>
              <a:avLst/>
              <a:gdLst>
                <a:gd name="T0" fmla="*/ 0 w 208"/>
                <a:gd name="T1" fmla="*/ 0 h 160"/>
                <a:gd name="T2" fmla="*/ 35 w 208"/>
                <a:gd name="T3" fmla="*/ 0 h 160"/>
                <a:gd name="T4" fmla="*/ 61 w 208"/>
                <a:gd name="T5" fmla="*/ 107 h 160"/>
                <a:gd name="T6" fmla="*/ 90 w 208"/>
                <a:gd name="T7" fmla="*/ 0 h 160"/>
                <a:gd name="T8" fmla="*/ 118 w 208"/>
                <a:gd name="T9" fmla="*/ 0 h 160"/>
                <a:gd name="T10" fmla="*/ 147 w 208"/>
                <a:gd name="T11" fmla="*/ 107 h 160"/>
                <a:gd name="T12" fmla="*/ 175 w 208"/>
                <a:gd name="T13" fmla="*/ 0 h 160"/>
                <a:gd name="T14" fmla="*/ 208 w 208"/>
                <a:gd name="T15" fmla="*/ 0 h 160"/>
                <a:gd name="T16" fmla="*/ 163 w 208"/>
                <a:gd name="T17" fmla="*/ 160 h 160"/>
                <a:gd name="T18" fmla="*/ 132 w 208"/>
                <a:gd name="T19" fmla="*/ 160 h 160"/>
                <a:gd name="T20" fmla="*/ 102 w 208"/>
                <a:gd name="T21" fmla="*/ 53 h 160"/>
                <a:gd name="T22" fmla="*/ 72 w 208"/>
                <a:gd name="T23" fmla="*/ 160 h 160"/>
                <a:gd name="T24" fmla="*/ 41 w 208"/>
                <a:gd name="T25" fmla="*/ 160 h 160"/>
                <a:gd name="T26" fmla="*/ 0 w 208"/>
                <a:gd name="T27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8" h="160">
                  <a:moveTo>
                    <a:pt x="0" y="0"/>
                  </a:moveTo>
                  <a:lnTo>
                    <a:pt x="35" y="0"/>
                  </a:lnTo>
                  <a:lnTo>
                    <a:pt x="61" y="107"/>
                  </a:lnTo>
                  <a:lnTo>
                    <a:pt x="90" y="0"/>
                  </a:lnTo>
                  <a:lnTo>
                    <a:pt x="118" y="0"/>
                  </a:lnTo>
                  <a:lnTo>
                    <a:pt x="147" y="107"/>
                  </a:lnTo>
                  <a:lnTo>
                    <a:pt x="175" y="0"/>
                  </a:lnTo>
                  <a:lnTo>
                    <a:pt x="208" y="0"/>
                  </a:lnTo>
                  <a:lnTo>
                    <a:pt x="163" y="160"/>
                  </a:lnTo>
                  <a:lnTo>
                    <a:pt x="132" y="160"/>
                  </a:lnTo>
                  <a:lnTo>
                    <a:pt x="102" y="53"/>
                  </a:lnTo>
                  <a:lnTo>
                    <a:pt x="72" y="160"/>
                  </a:lnTo>
                  <a:lnTo>
                    <a:pt x="41" y="1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50" name="Freeform 241"/>
            <p:cNvSpPr>
              <a:spLocks noEditPoints="1"/>
            </p:cNvSpPr>
            <p:nvPr/>
          </p:nvSpPr>
          <p:spPr bwMode="auto">
            <a:xfrm>
              <a:off x="7710489" y="5054562"/>
              <a:ext cx="19050" cy="107950"/>
            </a:xfrm>
            <a:custGeom>
              <a:avLst/>
              <a:gdLst>
                <a:gd name="T0" fmla="*/ 0 w 37"/>
                <a:gd name="T1" fmla="*/ 0 h 215"/>
                <a:gd name="T2" fmla="*/ 37 w 37"/>
                <a:gd name="T3" fmla="*/ 0 h 215"/>
                <a:gd name="T4" fmla="*/ 37 w 37"/>
                <a:gd name="T5" fmla="*/ 34 h 215"/>
                <a:gd name="T6" fmla="*/ 0 w 37"/>
                <a:gd name="T7" fmla="*/ 34 h 215"/>
                <a:gd name="T8" fmla="*/ 0 w 37"/>
                <a:gd name="T9" fmla="*/ 0 h 215"/>
                <a:gd name="T10" fmla="*/ 1 w 37"/>
                <a:gd name="T11" fmla="*/ 57 h 215"/>
                <a:gd name="T12" fmla="*/ 35 w 37"/>
                <a:gd name="T13" fmla="*/ 57 h 215"/>
                <a:gd name="T14" fmla="*/ 35 w 37"/>
                <a:gd name="T15" fmla="*/ 215 h 215"/>
                <a:gd name="T16" fmla="*/ 1 w 37"/>
                <a:gd name="T17" fmla="*/ 215 h 215"/>
                <a:gd name="T18" fmla="*/ 1 w 37"/>
                <a:gd name="T19" fmla="*/ 57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7" h="215">
                  <a:moveTo>
                    <a:pt x="0" y="0"/>
                  </a:moveTo>
                  <a:lnTo>
                    <a:pt x="37" y="0"/>
                  </a:lnTo>
                  <a:lnTo>
                    <a:pt x="37" y="34"/>
                  </a:lnTo>
                  <a:lnTo>
                    <a:pt x="0" y="34"/>
                  </a:lnTo>
                  <a:lnTo>
                    <a:pt x="0" y="0"/>
                  </a:lnTo>
                  <a:close/>
                  <a:moveTo>
                    <a:pt x="1" y="57"/>
                  </a:moveTo>
                  <a:lnTo>
                    <a:pt x="35" y="57"/>
                  </a:lnTo>
                  <a:lnTo>
                    <a:pt x="35" y="215"/>
                  </a:lnTo>
                  <a:lnTo>
                    <a:pt x="1" y="215"/>
                  </a:lnTo>
                  <a:lnTo>
                    <a:pt x="1" y="5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51" name="Freeform 242"/>
            <p:cNvSpPr>
              <a:spLocks/>
            </p:cNvSpPr>
            <p:nvPr/>
          </p:nvSpPr>
          <p:spPr bwMode="auto">
            <a:xfrm>
              <a:off x="7743827" y="5052974"/>
              <a:ext cx="44450" cy="109538"/>
            </a:xfrm>
            <a:custGeom>
              <a:avLst/>
              <a:gdLst>
                <a:gd name="T0" fmla="*/ 18 w 87"/>
                <a:gd name="T1" fmla="*/ 87 h 217"/>
                <a:gd name="T2" fmla="*/ 0 w 87"/>
                <a:gd name="T3" fmla="*/ 87 h 217"/>
                <a:gd name="T4" fmla="*/ 0 w 87"/>
                <a:gd name="T5" fmla="*/ 60 h 217"/>
                <a:gd name="T6" fmla="*/ 18 w 87"/>
                <a:gd name="T7" fmla="*/ 60 h 217"/>
                <a:gd name="T8" fmla="*/ 18 w 87"/>
                <a:gd name="T9" fmla="*/ 47 h 217"/>
                <a:gd name="T10" fmla="*/ 29 w 87"/>
                <a:gd name="T11" fmla="*/ 11 h 217"/>
                <a:gd name="T12" fmla="*/ 63 w 87"/>
                <a:gd name="T13" fmla="*/ 0 h 217"/>
                <a:gd name="T14" fmla="*/ 87 w 87"/>
                <a:gd name="T15" fmla="*/ 3 h 217"/>
                <a:gd name="T16" fmla="*/ 87 w 87"/>
                <a:gd name="T17" fmla="*/ 32 h 217"/>
                <a:gd name="T18" fmla="*/ 70 w 87"/>
                <a:gd name="T19" fmla="*/ 30 h 217"/>
                <a:gd name="T20" fmla="*/ 52 w 87"/>
                <a:gd name="T21" fmla="*/ 51 h 217"/>
                <a:gd name="T22" fmla="*/ 52 w 87"/>
                <a:gd name="T23" fmla="*/ 60 h 217"/>
                <a:gd name="T24" fmla="*/ 87 w 87"/>
                <a:gd name="T25" fmla="*/ 60 h 217"/>
                <a:gd name="T26" fmla="*/ 87 w 87"/>
                <a:gd name="T27" fmla="*/ 87 h 217"/>
                <a:gd name="T28" fmla="*/ 52 w 87"/>
                <a:gd name="T29" fmla="*/ 87 h 217"/>
                <a:gd name="T30" fmla="*/ 52 w 87"/>
                <a:gd name="T31" fmla="*/ 217 h 217"/>
                <a:gd name="T32" fmla="*/ 18 w 87"/>
                <a:gd name="T33" fmla="*/ 217 h 217"/>
                <a:gd name="T34" fmla="*/ 18 w 87"/>
                <a:gd name="T35" fmla="*/ 87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7" h="217">
                  <a:moveTo>
                    <a:pt x="18" y="87"/>
                  </a:moveTo>
                  <a:lnTo>
                    <a:pt x="0" y="87"/>
                  </a:lnTo>
                  <a:lnTo>
                    <a:pt x="0" y="60"/>
                  </a:lnTo>
                  <a:lnTo>
                    <a:pt x="18" y="60"/>
                  </a:lnTo>
                  <a:lnTo>
                    <a:pt x="18" y="47"/>
                  </a:lnTo>
                  <a:cubicBezTo>
                    <a:pt x="18" y="31"/>
                    <a:pt x="21" y="19"/>
                    <a:pt x="29" y="11"/>
                  </a:cubicBezTo>
                  <a:cubicBezTo>
                    <a:pt x="36" y="3"/>
                    <a:pt x="48" y="0"/>
                    <a:pt x="63" y="0"/>
                  </a:cubicBezTo>
                  <a:cubicBezTo>
                    <a:pt x="73" y="0"/>
                    <a:pt x="80" y="1"/>
                    <a:pt x="87" y="3"/>
                  </a:cubicBezTo>
                  <a:lnTo>
                    <a:pt x="87" y="32"/>
                  </a:lnTo>
                  <a:cubicBezTo>
                    <a:pt x="82" y="31"/>
                    <a:pt x="77" y="30"/>
                    <a:pt x="70" y="30"/>
                  </a:cubicBezTo>
                  <a:cubicBezTo>
                    <a:pt x="58" y="30"/>
                    <a:pt x="52" y="36"/>
                    <a:pt x="52" y="51"/>
                  </a:cubicBezTo>
                  <a:lnTo>
                    <a:pt x="52" y="60"/>
                  </a:lnTo>
                  <a:lnTo>
                    <a:pt x="87" y="60"/>
                  </a:lnTo>
                  <a:lnTo>
                    <a:pt x="87" y="87"/>
                  </a:lnTo>
                  <a:lnTo>
                    <a:pt x="52" y="87"/>
                  </a:lnTo>
                  <a:lnTo>
                    <a:pt x="52" y="217"/>
                  </a:lnTo>
                  <a:lnTo>
                    <a:pt x="18" y="217"/>
                  </a:lnTo>
                  <a:lnTo>
                    <a:pt x="18" y="8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52" name="Freeform 243"/>
            <p:cNvSpPr>
              <a:spLocks/>
            </p:cNvSpPr>
            <p:nvPr/>
          </p:nvSpPr>
          <p:spPr bwMode="auto">
            <a:xfrm>
              <a:off x="7793039" y="5060912"/>
              <a:ext cx="44450" cy="103188"/>
            </a:xfrm>
            <a:custGeom>
              <a:avLst/>
              <a:gdLst>
                <a:gd name="T0" fmla="*/ 17 w 87"/>
                <a:gd name="T1" fmla="*/ 163 h 204"/>
                <a:gd name="T2" fmla="*/ 17 w 87"/>
                <a:gd name="T3" fmla="*/ 71 h 204"/>
                <a:gd name="T4" fmla="*/ 0 w 87"/>
                <a:gd name="T5" fmla="*/ 71 h 204"/>
                <a:gd name="T6" fmla="*/ 0 w 87"/>
                <a:gd name="T7" fmla="*/ 43 h 204"/>
                <a:gd name="T8" fmla="*/ 17 w 87"/>
                <a:gd name="T9" fmla="*/ 43 h 204"/>
                <a:gd name="T10" fmla="*/ 17 w 87"/>
                <a:gd name="T11" fmla="*/ 0 h 204"/>
                <a:gd name="T12" fmla="*/ 51 w 87"/>
                <a:gd name="T13" fmla="*/ 0 h 204"/>
                <a:gd name="T14" fmla="*/ 51 w 87"/>
                <a:gd name="T15" fmla="*/ 43 h 204"/>
                <a:gd name="T16" fmla="*/ 86 w 87"/>
                <a:gd name="T17" fmla="*/ 43 h 204"/>
                <a:gd name="T18" fmla="*/ 86 w 87"/>
                <a:gd name="T19" fmla="*/ 71 h 204"/>
                <a:gd name="T20" fmla="*/ 51 w 87"/>
                <a:gd name="T21" fmla="*/ 71 h 204"/>
                <a:gd name="T22" fmla="*/ 51 w 87"/>
                <a:gd name="T23" fmla="*/ 155 h 204"/>
                <a:gd name="T24" fmla="*/ 69 w 87"/>
                <a:gd name="T25" fmla="*/ 173 h 204"/>
                <a:gd name="T26" fmla="*/ 87 w 87"/>
                <a:gd name="T27" fmla="*/ 168 h 204"/>
                <a:gd name="T28" fmla="*/ 87 w 87"/>
                <a:gd name="T29" fmla="*/ 195 h 204"/>
                <a:gd name="T30" fmla="*/ 60 w 87"/>
                <a:gd name="T31" fmla="*/ 201 h 204"/>
                <a:gd name="T32" fmla="*/ 17 w 87"/>
                <a:gd name="T33" fmla="*/ 163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" h="204">
                  <a:moveTo>
                    <a:pt x="17" y="163"/>
                  </a:moveTo>
                  <a:lnTo>
                    <a:pt x="17" y="71"/>
                  </a:lnTo>
                  <a:lnTo>
                    <a:pt x="0" y="71"/>
                  </a:lnTo>
                  <a:lnTo>
                    <a:pt x="0" y="43"/>
                  </a:lnTo>
                  <a:lnTo>
                    <a:pt x="17" y="43"/>
                  </a:lnTo>
                  <a:lnTo>
                    <a:pt x="17" y="0"/>
                  </a:lnTo>
                  <a:lnTo>
                    <a:pt x="51" y="0"/>
                  </a:lnTo>
                  <a:lnTo>
                    <a:pt x="51" y="43"/>
                  </a:lnTo>
                  <a:lnTo>
                    <a:pt x="86" y="43"/>
                  </a:lnTo>
                  <a:lnTo>
                    <a:pt x="86" y="71"/>
                  </a:lnTo>
                  <a:lnTo>
                    <a:pt x="51" y="71"/>
                  </a:lnTo>
                  <a:lnTo>
                    <a:pt x="51" y="155"/>
                  </a:lnTo>
                  <a:cubicBezTo>
                    <a:pt x="51" y="168"/>
                    <a:pt x="57" y="173"/>
                    <a:pt x="69" y="173"/>
                  </a:cubicBezTo>
                  <a:cubicBezTo>
                    <a:pt x="75" y="173"/>
                    <a:pt x="81" y="171"/>
                    <a:pt x="87" y="168"/>
                  </a:cubicBezTo>
                  <a:lnTo>
                    <a:pt x="87" y="195"/>
                  </a:lnTo>
                  <a:cubicBezTo>
                    <a:pt x="80" y="199"/>
                    <a:pt x="71" y="201"/>
                    <a:pt x="60" y="201"/>
                  </a:cubicBezTo>
                  <a:cubicBezTo>
                    <a:pt x="35" y="204"/>
                    <a:pt x="17" y="194"/>
                    <a:pt x="17" y="16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53" name="Rectangle 244"/>
            <p:cNvSpPr>
              <a:spLocks noChangeArrowheads="1"/>
            </p:cNvSpPr>
            <p:nvPr/>
          </p:nvSpPr>
          <p:spPr bwMode="auto">
            <a:xfrm>
              <a:off x="7459664" y="4808499"/>
              <a:ext cx="428625" cy="125413"/>
            </a:xfrm>
            <a:prstGeom prst="rect">
              <a:avLst/>
            </a:prstGeom>
            <a:solidFill>
              <a:srgbClr val="EC19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54" name="Freeform 245"/>
            <p:cNvSpPr>
              <a:spLocks noEditPoints="1"/>
            </p:cNvSpPr>
            <p:nvPr/>
          </p:nvSpPr>
          <p:spPr bwMode="auto">
            <a:xfrm>
              <a:off x="7524752" y="4840249"/>
              <a:ext cx="53975" cy="61913"/>
            </a:xfrm>
            <a:custGeom>
              <a:avLst/>
              <a:gdLst>
                <a:gd name="T0" fmla="*/ 0 w 107"/>
                <a:gd name="T1" fmla="*/ 63 h 122"/>
                <a:gd name="T2" fmla="*/ 0 w 107"/>
                <a:gd name="T3" fmla="*/ 60 h 122"/>
                <a:gd name="T4" fmla="*/ 53 w 107"/>
                <a:gd name="T5" fmla="*/ 0 h 122"/>
                <a:gd name="T6" fmla="*/ 107 w 107"/>
                <a:gd name="T7" fmla="*/ 60 h 122"/>
                <a:gd name="T8" fmla="*/ 107 w 107"/>
                <a:gd name="T9" fmla="*/ 63 h 122"/>
                <a:gd name="T10" fmla="*/ 53 w 107"/>
                <a:gd name="T11" fmla="*/ 122 h 122"/>
                <a:gd name="T12" fmla="*/ 0 w 107"/>
                <a:gd name="T13" fmla="*/ 63 h 122"/>
                <a:gd name="T14" fmla="*/ 81 w 107"/>
                <a:gd name="T15" fmla="*/ 63 h 122"/>
                <a:gd name="T16" fmla="*/ 81 w 107"/>
                <a:gd name="T17" fmla="*/ 63 h 122"/>
                <a:gd name="T18" fmla="*/ 53 w 107"/>
                <a:gd name="T19" fmla="*/ 22 h 122"/>
                <a:gd name="T20" fmla="*/ 25 w 107"/>
                <a:gd name="T21" fmla="*/ 60 h 122"/>
                <a:gd name="T22" fmla="*/ 25 w 107"/>
                <a:gd name="T23" fmla="*/ 61 h 122"/>
                <a:gd name="T24" fmla="*/ 53 w 107"/>
                <a:gd name="T25" fmla="*/ 100 h 122"/>
                <a:gd name="T26" fmla="*/ 81 w 107"/>
                <a:gd name="T27" fmla="*/ 63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7" h="122">
                  <a:moveTo>
                    <a:pt x="0" y="63"/>
                  </a:moveTo>
                  <a:lnTo>
                    <a:pt x="0" y="60"/>
                  </a:lnTo>
                  <a:cubicBezTo>
                    <a:pt x="0" y="25"/>
                    <a:pt x="22" y="0"/>
                    <a:pt x="53" y="0"/>
                  </a:cubicBezTo>
                  <a:cubicBezTo>
                    <a:pt x="85" y="0"/>
                    <a:pt x="107" y="25"/>
                    <a:pt x="107" y="60"/>
                  </a:cubicBezTo>
                  <a:lnTo>
                    <a:pt x="107" y="63"/>
                  </a:lnTo>
                  <a:cubicBezTo>
                    <a:pt x="107" y="97"/>
                    <a:pt x="85" y="122"/>
                    <a:pt x="53" y="122"/>
                  </a:cubicBezTo>
                  <a:cubicBezTo>
                    <a:pt x="21" y="122"/>
                    <a:pt x="0" y="97"/>
                    <a:pt x="0" y="63"/>
                  </a:cubicBezTo>
                  <a:close/>
                  <a:moveTo>
                    <a:pt x="81" y="63"/>
                  </a:moveTo>
                  <a:lnTo>
                    <a:pt x="81" y="63"/>
                  </a:lnTo>
                  <a:cubicBezTo>
                    <a:pt x="81" y="38"/>
                    <a:pt x="70" y="22"/>
                    <a:pt x="53" y="22"/>
                  </a:cubicBezTo>
                  <a:cubicBezTo>
                    <a:pt x="37" y="22"/>
                    <a:pt x="25" y="38"/>
                    <a:pt x="25" y="60"/>
                  </a:cubicBezTo>
                  <a:lnTo>
                    <a:pt x="25" y="61"/>
                  </a:lnTo>
                  <a:cubicBezTo>
                    <a:pt x="25" y="85"/>
                    <a:pt x="36" y="100"/>
                    <a:pt x="53" y="100"/>
                  </a:cubicBezTo>
                  <a:cubicBezTo>
                    <a:pt x="70" y="100"/>
                    <a:pt x="81" y="86"/>
                    <a:pt x="81" y="6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55" name="Freeform 246"/>
            <p:cNvSpPr>
              <a:spLocks noEditPoints="1"/>
            </p:cNvSpPr>
            <p:nvPr/>
          </p:nvSpPr>
          <p:spPr bwMode="auto">
            <a:xfrm>
              <a:off x="7588252" y="4841837"/>
              <a:ext cx="44450" cy="60325"/>
            </a:xfrm>
            <a:custGeom>
              <a:avLst/>
              <a:gdLst>
                <a:gd name="T0" fmla="*/ 0 w 88"/>
                <a:gd name="T1" fmla="*/ 0 h 118"/>
                <a:gd name="T2" fmla="*/ 44 w 88"/>
                <a:gd name="T3" fmla="*/ 0 h 118"/>
                <a:gd name="T4" fmla="*/ 75 w 88"/>
                <a:gd name="T5" fmla="*/ 10 h 118"/>
                <a:gd name="T6" fmla="*/ 83 w 88"/>
                <a:gd name="T7" fmla="*/ 30 h 118"/>
                <a:gd name="T8" fmla="*/ 83 w 88"/>
                <a:gd name="T9" fmla="*/ 30 h 118"/>
                <a:gd name="T10" fmla="*/ 66 w 88"/>
                <a:gd name="T11" fmla="*/ 56 h 118"/>
                <a:gd name="T12" fmla="*/ 88 w 88"/>
                <a:gd name="T13" fmla="*/ 85 h 118"/>
                <a:gd name="T14" fmla="*/ 88 w 88"/>
                <a:gd name="T15" fmla="*/ 86 h 118"/>
                <a:gd name="T16" fmla="*/ 45 w 88"/>
                <a:gd name="T17" fmla="*/ 118 h 118"/>
                <a:gd name="T18" fmla="*/ 0 w 88"/>
                <a:gd name="T19" fmla="*/ 118 h 118"/>
                <a:gd name="T20" fmla="*/ 0 w 88"/>
                <a:gd name="T21" fmla="*/ 0 h 118"/>
                <a:gd name="T22" fmla="*/ 45 w 88"/>
                <a:gd name="T23" fmla="*/ 68 h 118"/>
                <a:gd name="T24" fmla="*/ 24 w 88"/>
                <a:gd name="T25" fmla="*/ 68 h 118"/>
                <a:gd name="T26" fmla="*/ 24 w 88"/>
                <a:gd name="T27" fmla="*/ 96 h 118"/>
                <a:gd name="T28" fmla="*/ 46 w 88"/>
                <a:gd name="T29" fmla="*/ 96 h 118"/>
                <a:gd name="T30" fmla="*/ 64 w 88"/>
                <a:gd name="T31" fmla="*/ 82 h 118"/>
                <a:gd name="T32" fmla="*/ 64 w 88"/>
                <a:gd name="T33" fmla="*/ 82 h 118"/>
                <a:gd name="T34" fmla="*/ 45 w 88"/>
                <a:gd name="T35" fmla="*/ 68 h 118"/>
                <a:gd name="T36" fmla="*/ 59 w 88"/>
                <a:gd name="T37" fmla="*/ 35 h 118"/>
                <a:gd name="T38" fmla="*/ 43 w 88"/>
                <a:gd name="T39" fmla="*/ 21 h 118"/>
                <a:gd name="T40" fmla="*/ 24 w 88"/>
                <a:gd name="T41" fmla="*/ 21 h 118"/>
                <a:gd name="T42" fmla="*/ 24 w 88"/>
                <a:gd name="T43" fmla="*/ 47 h 118"/>
                <a:gd name="T44" fmla="*/ 41 w 88"/>
                <a:gd name="T45" fmla="*/ 47 h 118"/>
                <a:gd name="T46" fmla="*/ 59 w 88"/>
                <a:gd name="T47" fmla="*/ 35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88" h="118">
                  <a:moveTo>
                    <a:pt x="0" y="0"/>
                  </a:moveTo>
                  <a:lnTo>
                    <a:pt x="44" y="0"/>
                  </a:lnTo>
                  <a:cubicBezTo>
                    <a:pt x="58" y="0"/>
                    <a:pt x="68" y="3"/>
                    <a:pt x="75" y="10"/>
                  </a:cubicBezTo>
                  <a:cubicBezTo>
                    <a:pt x="80" y="15"/>
                    <a:pt x="83" y="22"/>
                    <a:pt x="83" y="30"/>
                  </a:cubicBezTo>
                  <a:lnTo>
                    <a:pt x="83" y="30"/>
                  </a:lnTo>
                  <a:cubicBezTo>
                    <a:pt x="83" y="43"/>
                    <a:pt x="75" y="51"/>
                    <a:pt x="66" y="56"/>
                  </a:cubicBezTo>
                  <a:cubicBezTo>
                    <a:pt x="79" y="61"/>
                    <a:pt x="88" y="68"/>
                    <a:pt x="88" y="85"/>
                  </a:cubicBezTo>
                  <a:lnTo>
                    <a:pt x="88" y="86"/>
                  </a:lnTo>
                  <a:cubicBezTo>
                    <a:pt x="88" y="107"/>
                    <a:pt x="70" y="118"/>
                    <a:pt x="45" y="118"/>
                  </a:cubicBezTo>
                  <a:lnTo>
                    <a:pt x="0" y="118"/>
                  </a:lnTo>
                  <a:lnTo>
                    <a:pt x="0" y="0"/>
                  </a:lnTo>
                  <a:close/>
                  <a:moveTo>
                    <a:pt x="45" y="68"/>
                  </a:moveTo>
                  <a:lnTo>
                    <a:pt x="24" y="68"/>
                  </a:lnTo>
                  <a:lnTo>
                    <a:pt x="24" y="96"/>
                  </a:lnTo>
                  <a:lnTo>
                    <a:pt x="46" y="96"/>
                  </a:lnTo>
                  <a:cubicBezTo>
                    <a:pt x="58" y="96"/>
                    <a:pt x="64" y="91"/>
                    <a:pt x="64" y="82"/>
                  </a:cubicBezTo>
                  <a:lnTo>
                    <a:pt x="64" y="82"/>
                  </a:lnTo>
                  <a:cubicBezTo>
                    <a:pt x="64" y="75"/>
                    <a:pt x="58" y="69"/>
                    <a:pt x="45" y="68"/>
                  </a:cubicBezTo>
                  <a:close/>
                  <a:moveTo>
                    <a:pt x="59" y="35"/>
                  </a:moveTo>
                  <a:cubicBezTo>
                    <a:pt x="59" y="26"/>
                    <a:pt x="53" y="21"/>
                    <a:pt x="43" y="21"/>
                  </a:cubicBezTo>
                  <a:lnTo>
                    <a:pt x="24" y="21"/>
                  </a:lnTo>
                  <a:lnTo>
                    <a:pt x="24" y="47"/>
                  </a:lnTo>
                  <a:lnTo>
                    <a:pt x="41" y="47"/>
                  </a:lnTo>
                  <a:cubicBezTo>
                    <a:pt x="53" y="48"/>
                    <a:pt x="59" y="43"/>
                    <a:pt x="59" y="3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56" name="Freeform 247"/>
            <p:cNvSpPr>
              <a:spLocks/>
            </p:cNvSpPr>
            <p:nvPr/>
          </p:nvSpPr>
          <p:spPr bwMode="auto">
            <a:xfrm>
              <a:off x="7635877" y="4841837"/>
              <a:ext cx="36513" cy="61913"/>
            </a:xfrm>
            <a:custGeom>
              <a:avLst/>
              <a:gdLst>
                <a:gd name="T0" fmla="*/ 0 w 70"/>
                <a:gd name="T1" fmla="*/ 105 h 121"/>
                <a:gd name="T2" fmla="*/ 15 w 70"/>
                <a:gd name="T3" fmla="*/ 87 h 121"/>
                <a:gd name="T4" fmla="*/ 31 w 70"/>
                <a:gd name="T5" fmla="*/ 97 h 121"/>
                <a:gd name="T6" fmla="*/ 45 w 70"/>
                <a:gd name="T7" fmla="*/ 80 h 121"/>
                <a:gd name="T8" fmla="*/ 45 w 70"/>
                <a:gd name="T9" fmla="*/ 0 h 121"/>
                <a:gd name="T10" fmla="*/ 70 w 70"/>
                <a:gd name="T11" fmla="*/ 0 h 121"/>
                <a:gd name="T12" fmla="*/ 70 w 70"/>
                <a:gd name="T13" fmla="*/ 81 h 121"/>
                <a:gd name="T14" fmla="*/ 60 w 70"/>
                <a:gd name="T15" fmla="*/ 111 h 121"/>
                <a:gd name="T16" fmla="*/ 32 w 70"/>
                <a:gd name="T17" fmla="*/ 121 h 121"/>
                <a:gd name="T18" fmla="*/ 0 w 70"/>
                <a:gd name="T19" fmla="*/ 105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121">
                  <a:moveTo>
                    <a:pt x="0" y="105"/>
                  </a:moveTo>
                  <a:lnTo>
                    <a:pt x="15" y="87"/>
                  </a:lnTo>
                  <a:cubicBezTo>
                    <a:pt x="20" y="92"/>
                    <a:pt x="25" y="96"/>
                    <a:pt x="31" y="97"/>
                  </a:cubicBezTo>
                  <a:cubicBezTo>
                    <a:pt x="40" y="97"/>
                    <a:pt x="45" y="92"/>
                    <a:pt x="45" y="80"/>
                  </a:cubicBezTo>
                  <a:lnTo>
                    <a:pt x="45" y="0"/>
                  </a:lnTo>
                  <a:lnTo>
                    <a:pt x="70" y="0"/>
                  </a:lnTo>
                  <a:lnTo>
                    <a:pt x="70" y="81"/>
                  </a:lnTo>
                  <a:cubicBezTo>
                    <a:pt x="70" y="95"/>
                    <a:pt x="66" y="103"/>
                    <a:pt x="60" y="111"/>
                  </a:cubicBezTo>
                  <a:cubicBezTo>
                    <a:pt x="54" y="117"/>
                    <a:pt x="44" y="121"/>
                    <a:pt x="32" y="121"/>
                  </a:cubicBezTo>
                  <a:cubicBezTo>
                    <a:pt x="19" y="121"/>
                    <a:pt x="8" y="113"/>
                    <a:pt x="0" y="10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57" name="Freeform 248"/>
            <p:cNvSpPr>
              <a:spLocks/>
            </p:cNvSpPr>
            <p:nvPr/>
          </p:nvSpPr>
          <p:spPr bwMode="auto">
            <a:xfrm>
              <a:off x="7683502" y="4841837"/>
              <a:ext cx="39688" cy="60325"/>
            </a:xfrm>
            <a:custGeom>
              <a:avLst/>
              <a:gdLst>
                <a:gd name="T0" fmla="*/ 2 w 78"/>
                <a:gd name="T1" fmla="*/ 0 h 118"/>
                <a:gd name="T2" fmla="*/ 78 w 78"/>
                <a:gd name="T3" fmla="*/ 0 h 118"/>
                <a:gd name="T4" fmla="*/ 78 w 78"/>
                <a:gd name="T5" fmla="*/ 22 h 118"/>
                <a:gd name="T6" fmla="*/ 25 w 78"/>
                <a:gd name="T7" fmla="*/ 22 h 118"/>
                <a:gd name="T8" fmla="*/ 25 w 78"/>
                <a:gd name="T9" fmla="*/ 47 h 118"/>
                <a:gd name="T10" fmla="*/ 72 w 78"/>
                <a:gd name="T11" fmla="*/ 47 h 118"/>
                <a:gd name="T12" fmla="*/ 72 w 78"/>
                <a:gd name="T13" fmla="*/ 70 h 118"/>
                <a:gd name="T14" fmla="*/ 25 w 78"/>
                <a:gd name="T15" fmla="*/ 70 h 118"/>
                <a:gd name="T16" fmla="*/ 25 w 78"/>
                <a:gd name="T17" fmla="*/ 96 h 118"/>
                <a:gd name="T18" fmla="*/ 78 w 78"/>
                <a:gd name="T19" fmla="*/ 96 h 118"/>
                <a:gd name="T20" fmla="*/ 78 w 78"/>
                <a:gd name="T21" fmla="*/ 118 h 118"/>
                <a:gd name="T22" fmla="*/ 0 w 78"/>
                <a:gd name="T23" fmla="*/ 118 h 118"/>
                <a:gd name="T24" fmla="*/ 2 w 78"/>
                <a:gd name="T25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" h="118">
                  <a:moveTo>
                    <a:pt x="2" y="0"/>
                  </a:moveTo>
                  <a:lnTo>
                    <a:pt x="78" y="0"/>
                  </a:lnTo>
                  <a:lnTo>
                    <a:pt x="78" y="22"/>
                  </a:lnTo>
                  <a:lnTo>
                    <a:pt x="25" y="22"/>
                  </a:lnTo>
                  <a:lnTo>
                    <a:pt x="25" y="47"/>
                  </a:lnTo>
                  <a:lnTo>
                    <a:pt x="72" y="47"/>
                  </a:lnTo>
                  <a:lnTo>
                    <a:pt x="72" y="70"/>
                  </a:lnTo>
                  <a:lnTo>
                    <a:pt x="25" y="70"/>
                  </a:lnTo>
                  <a:lnTo>
                    <a:pt x="25" y="96"/>
                  </a:lnTo>
                  <a:lnTo>
                    <a:pt x="78" y="96"/>
                  </a:lnTo>
                  <a:lnTo>
                    <a:pt x="78" y="118"/>
                  </a:lnTo>
                  <a:lnTo>
                    <a:pt x="0" y="118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58" name="Freeform 249"/>
            <p:cNvSpPr>
              <a:spLocks/>
            </p:cNvSpPr>
            <p:nvPr/>
          </p:nvSpPr>
          <p:spPr bwMode="auto">
            <a:xfrm>
              <a:off x="7731127" y="4841837"/>
              <a:ext cx="46038" cy="61913"/>
            </a:xfrm>
            <a:custGeom>
              <a:avLst/>
              <a:gdLst>
                <a:gd name="T0" fmla="*/ 0 w 92"/>
                <a:gd name="T1" fmla="*/ 61 h 121"/>
                <a:gd name="T2" fmla="*/ 0 w 92"/>
                <a:gd name="T3" fmla="*/ 60 h 121"/>
                <a:gd name="T4" fmla="*/ 54 w 92"/>
                <a:gd name="T5" fmla="*/ 0 h 121"/>
                <a:gd name="T6" fmla="*/ 91 w 92"/>
                <a:gd name="T7" fmla="*/ 16 h 121"/>
                <a:gd name="T8" fmla="*/ 76 w 92"/>
                <a:gd name="T9" fmla="*/ 35 h 121"/>
                <a:gd name="T10" fmla="*/ 52 w 92"/>
                <a:gd name="T11" fmla="*/ 22 h 121"/>
                <a:gd name="T12" fmla="*/ 25 w 92"/>
                <a:gd name="T13" fmla="*/ 60 h 121"/>
                <a:gd name="T14" fmla="*/ 25 w 92"/>
                <a:gd name="T15" fmla="*/ 60 h 121"/>
                <a:gd name="T16" fmla="*/ 52 w 92"/>
                <a:gd name="T17" fmla="*/ 97 h 121"/>
                <a:gd name="T18" fmla="*/ 77 w 92"/>
                <a:gd name="T19" fmla="*/ 85 h 121"/>
                <a:gd name="T20" fmla="*/ 92 w 92"/>
                <a:gd name="T21" fmla="*/ 102 h 121"/>
                <a:gd name="T22" fmla="*/ 52 w 92"/>
                <a:gd name="T23" fmla="*/ 119 h 121"/>
                <a:gd name="T24" fmla="*/ 0 w 92"/>
                <a:gd name="T25" fmla="*/ 6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2" h="121">
                  <a:moveTo>
                    <a:pt x="0" y="61"/>
                  </a:moveTo>
                  <a:lnTo>
                    <a:pt x="0" y="60"/>
                  </a:lnTo>
                  <a:cubicBezTo>
                    <a:pt x="0" y="23"/>
                    <a:pt x="22" y="0"/>
                    <a:pt x="54" y="0"/>
                  </a:cubicBezTo>
                  <a:cubicBezTo>
                    <a:pt x="71" y="0"/>
                    <a:pt x="82" y="6"/>
                    <a:pt x="91" y="16"/>
                  </a:cubicBezTo>
                  <a:lnTo>
                    <a:pt x="76" y="35"/>
                  </a:lnTo>
                  <a:cubicBezTo>
                    <a:pt x="69" y="27"/>
                    <a:pt x="61" y="22"/>
                    <a:pt x="52" y="22"/>
                  </a:cubicBezTo>
                  <a:cubicBezTo>
                    <a:pt x="36" y="22"/>
                    <a:pt x="25" y="37"/>
                    <a:pt x="25" y="60"/>
                  </a:cubicBezTo>
                  <a:lnTo>
                    <a:pt x="25" y="60"/>
                  </a:lnTo>
                  <a:cubicBezTo>
                    <a:pt x="25" y="83"/>
                    <a:pt x="37" y="97"/>
                    <a:pt x="52" y="97"/>
                  </a:cubicBezTo>
                  <a:cubicBezTo>
                    <a:pt x="62" y="97"/>
                    <a:pt x="69" y="93"/>
                    <a:pt x="77" y="85"/>
                  </a:cubicBezTo>
                  <a:lnTo>
                    <a:pt x="92" y="102"/>
                  </a:lnTo>
                  <a:cubicBezTo>
                    <a:pt x="81" y="113"/>
                    <a:pt x="70" y="119"/>
                    <a:pt x="52" y="119"/>
                  </a:cubicBezTo>
                  <a:cubicBezTo>
                    <a:pt x="20" y="121"/>
                    <a:pt x="0" y="97"/>
                    <a:pt x="0" y="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59" name="Freeform 250"/>
            <p:cNvSpPr>
              <a:spLocks/>
            </p:cNvSpPr>
            <p:nvPr/>
          </p:nvSpPr>
          <p:spPr bwMode="auto">
            <a:xfrm>
              <a:off x="7781927" y="4843424"/>
              <a:ext cx="42863" cy="60325"/>
            </a:xfrm>
            <a:custGeom>
              <a:avLst/>
              <a:gdLst>
                <a:gd name="T0" fmla="*/ 30 w 84"/>
                <a:gd name="T1" fmla="*/ 23 h 119"/>
                <a:gd name="T2" fmla="*/ 0 w 84"/>
                <a:gd name="T3" fmla="*/ 23 h 119"/>
                <a:gd name="T4" fmla="*/ 0 w 84"/>
                <a:gd name="T5" fmla="*/ 0 h 119"/>
                <a:gd name="T6" fmla="*/ 84 w 84"/>
                <a:gd name="T7" fmla="*/ 0 h 119"/>
                <a:gd name="T8" fmla="*/ 84 w 84"/>
                <a:gd name="T9" fmla="*/ 23 h 119"/>
                <a:gd name="T10" fmla="*/ 54 w 84"/>
                <a:gd name="T11" fmla="*/ 23 h 119"/>
                <a:gd name="T12" fmla="*/ 54 w 84"/>
                <a:gd name="T13" fmla="*/ 119 h 119"/>
                <a:gd name="T14" fmla="*/ 29 w 84"/>
                <a:gd name="T15" fmla="*/ 119 h 119"/>
                <a:gd name="T16" fmla="*/ 30 w 84"/>
                <a:gd name="T17" fmla="*/ 23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" h="119">
                  <a:moveTo>
                    <a:pt x="30" y="23"/>
                  </a:moveTo>
                  <a:lnTo>
                    <a:pt x="0" y="23"/>
                  </a:lnTo>
                  <a:lnTo>
                    <a:pt x="0" y="0"/>
                  </a:lnTo>
                  <a:lnTo>
                    <a:pt x="84" y="0"/>
                  </a:lnTo>
                  <a:lnTo>
                    <a:pt x="84" y="23"/>
                  </a:lnTo>
                  <a:lnTo>
                    <a:pt x="54" y="23"/>
                  </a:lnTo>
                  <a:lnTo>
                    <a:pt x="54" y="119"/>
                  </a:lnTo>
                  <a:lnTo>
                    <a:pt x="29" y="119"/>
                  </a:lnTo>
                  <a:lnTo>
                    <a:pt x="30" y="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60" name="Freeform 251"/>
            <p:cNvSpPr>
              <a:spLocks/>
            </p:cNvSpPr>
            <p:nvPr/>
          </p:nvSpPr>
          <p:spPr bwMode="auto">
            <a:xfrm>
              <a:off x="8140702" y="5056149"/>
              <a:ext cx="80963" cy="109538"/>
            </a:xfrm>
            <a:custGeom>
              <a:avLst/>
              <a:gdLst>
                <a:gd name="T0" fmla="*/ 0 w 160"/>
                <a:gd name="T1" fmla="*/ 109 h 217"/>
                <a:gd name="T2" fmla="*/ 0 w 160"/>
                <a:gd name="T3" fmla="*/ 106 h 217"/>
                <a:gd name="T4" fmla="*/ 94 w 160"/>
                <a:gd name="T5" fmla="*/ 0 h 217"/>
                <a:gd name="T6" fmla="*/ 160 w 160"/>
                <a:gd name="T7" fmla="*/ 26 h 217"/>
                <a:gd name="T8" fmla="*/ 138 w 160"/>
                <a:gd name="T9" fmla="*/ 52 h 217"/>
                <a:gd name="T10" fmla="*/ 94 w 160"/>
                <a:gd name="T11" fmla="*/ 32 h 217"/>
                <a:gd name="T12" fmla="*/ 36 w 160"/>
                <a:gd name="T13" fmla="*/ 107 h 217"/>
                <a:gd name="T14" fmla="*/ 36 w 160"/>
                <a:gd name="T15" fmla="*/ 109 h 217"/>
                <a:gd name="T16" fmla="*/ 94 w 160"/>
                <a:gd name="T17" fmla="*/ 184 h 217"/>
                <a:gd name="T18" fmla="*/ 140 w 160"/>
                <a:gd name="T19" fmla="*/ 162 h 217"/>
                <a:gd name="T20" fmla="*/ 160 w 160"/>
                <a:gd name="T21" fmla="*/ 187 h 217"/>
                <a:gd name="T22" fmla="*/ 91 w 160"/>
                <a:gd name="T23" fmla="*/ 217 h 217"/>
                <a:gd name="T24" fmla="*/ 0 w 160"/>
                <a:gd name="T25" fmla="*/ 109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0" h="217">
                  <a:moveTo>
                    <a:pt x="0" y="109"/>
                  </a:moveTo>
                  <a:lnTo>
                    <a:pt x="0" y="106"/>
                  </a:lnTo>
                  <a:cubicBezTo>
                    <a:pt x="0" y="42"/>
                    <a:pt x="40" y="0"/>
                    <a:pt x="94" y="0"/>
                  </a:cubicBezTo>
                  <a:cubicBezTo>
                    <a:pt x="122" y="0"/>
                    <a:pt x="142" y="10"/>
                    <a:pt x="160" y="26"/>
                  </a:cubicBezTo>
                  <a:lnTo>
                    <a:pt x="138" y="52"/>
                  </a:lnTo>
                  <a:cubicBezTo>
                    <a:pt x="126" y="41"/>
                    <a:pt x="112" y="32"/>
                    <a:pt x="94" y="32"/>
                  </a:cubicBezTo>
                  <a:cubicBezTo>
                    <a:pt x="61" y="32"/>
                    <a:pt x="36" y="62"/>
                    <a:pt x="36" y="107"/>
                  </a:cubicBezTo>
                  <a:lnTo>
                    <a:pt x="36" y="109"/>
                  </a:lnTo>
                  <a:cubicBezTo>
                    <a:pt x="36" y="154"/>
                    <a:pt x="61" y="184"/>
                    <a:pt x="94" y="184"/>
                  </a:cubicBezTo>
                  <a:cubicBezTo>
                    <a:pt x="113" y="184"/>
                    <a:pt x="127" y="175"/>
                    <a:pt x="140" y="162"/>
                  </a:cubicBezTo>
                  <a:lnTo>
                    <a:pt x="160" y="187"/>
                  </a:lnTo>
                  <a:cubicBezTo>
                    <a:pt x="141" y="206"/>
                    <a:pt x="120" y="217"/>
                    <a:pt x="91" y="217"/>
                  </a:cubicBezTo>
                  <a:cubicBezTo>
                    <a:pt x="37" y="215"/>
                    <a:pt x="0" y="172"/>
                    <a:pt x="0" y="10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61" name="Freeform 252"/>
            <p:cNvSpPr>
              <a:spLocks noEditPoints="1"/>
            </p:cNvSpPr>
            <p:nvPr/>
          </p:nvSpPr>
          <p:spPr bwMode="auto">
            <a:xfrm>
              <a:off x="8237539" y="5054562"/>
              <a:ext cx="17463" cy="107950"/>
            </a:xfrm>
            <a:custGeom>
              <a:avLst/>
              <a:gdLst>
                <a:gd name="T0" fmla="*/ 0 w 36"/>
                <a:gd name="T1" fmla="*/ 0 h 215"/>
                <a:gd name="T2" fmla="*/ 36 w 36"/>
                <a:gd name="T3" fmla="*/ 0 h 215"/>
                <a:gd name="T4" fmla="*/ 36 w 36"/>
                <a:gd name="T5" fmla="*/ 34 h 215"/>
                <a:gd name="T6" fmla="*/ 0 w 36"/>
                <a:gd name="T7" fmla="*/ 34 h 215"/>
                <a:gd name="T8" fmla="*/ 0 w 36"/>
                <a:gd name="T9" fmla="*/ 0 h 215"/>
                <a:gd name="T10" fmla="*/ 1 w 36"/>
                <a:gd name="T11" fmla="*/ 57 h 215"/>
                <a:gd name="T12" fmla="*/ 35 w 36"/>
                <a:gd name="T13" fmla="*/ 57 h 215"/>
                <a:gd name="T14" fmla="*/ 35 w 36"/>
                <a:gd name="T15" fmla="*/ 215 h 215"/>
                <a:gd name="T16" fmla="*/ 1 w 36"/>
                <a:gd name="T17" fmla="*/ 215 h 215"/>
                <a:gd name="T18" fmla="*/ 1 w 36"/>
                <a:gd name="T19" fmla="*/ 57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" h="215">
                  <a:moveTo>
                    <a:pt x="0" y="0"/>
                  </a:moveTo>
                  <a:lnTo>
                    <a:pt x="36" y="0"/>
                  </a:lnTo>
                  <a:lnTo>
                    <a:pt x="36" y="34"/>
                  </a:lnTo>
                  <a:lnTo>
                    <a:pt x="0" y="34"/>
                  </a:lnTo>
                  <a:lnTo>
                    <a:pt x="0" y="0"/>
                  </a:lnTo>
                  <a:close/>
                  <a:moveTo>
                    <a:pt x="1" y="57"/>
                  </a:moveTo>
                  <a:lnTo>
                    <a:pt x="35" y="57"/>
                  </a:lnTo>
                  <a:lnTo>
                    <a:pt x="35" y="215"/>
                  </a:lnTo>
                  <a:lnTo>
                    <a:pt x="1" y="215"/>
                  </a:lnTo>
                  <a:lnTo>
                    <a:pt x="1" y="5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62" name="Freeform 253"/>
            <p:cNvSpPr>
              <a:spLocks/>
            </p:cNvSpPr>
            <p:nvPr/>
          </p:nvSpPr>
          <p:spPr bwMode="auto">
            <a:xfrm>
              <a:off x="8275639" y="5081549"/>
              <a:ext cx="63500" cy="80963"/>
            </a:xfrm>
            <a:custGeom>
              <a:avLst/>
              <a:gdLst>
                <a:gd name="T0" fmla="*/ 0 w 126"/>
                <a:gd name="T1" fmla="*/ 3 h 161"/>
                <a:gd name="T2" fmla="*/ 33 w 126"/>
                <a:gd name="T3" fmla="*/ 3 h 161"/>
                <a:gd name="T4" fmla="*/ 33 w 126"/>
                <a:gd name="T5" fmla="*/ 26 h 161"/>
                <a:gd name="T6" fmla="*/ 77 w 126"/>
                <a:gd name="T7" fmla="*/ 0 h 161"/>
                <a:gd name="T8" fmla="*/ 126 w 126"/>
                <a:gd name="T9" fmla="*/ 55 h 161"/>
                <a:gd name="T10" fmla="*/ 126 w 126"/>
                <a:gd name="T11" fmla="*/ 161 h 161"/>
                <a:gd name="T12" fmla="*/ 92 w 126"/>
                <a:gd name="T13" fmla="*/ 161 h 161"/>
                <a:gd name="T14" fmla="*/ 92 w 126"/>
                <a:gd name="T15" fmla="*/ 65 h 161"/>
                <a:gd name="T16" fmla="*/ 63 w 126"/>
                <a:gd name="T17" fmla="*/ 30 h 161"/>
                <a:gd name="T18" fmla="*/ 33 w 126"/>
                <a:gd name="T19" fmla="*/ 65 h 161"/>
                <a:gd name="T20" fmla="*/ 33 w 126"/>
                <a:gd name="T21" fmla="*/ 161 h 161"/>
                <a:gd name="T22" fmla="*/ 0 w 126"/>
                <a:gd name="T23" fmla="*/ 161 h 161"/>
                <a:gd name="T24" fmla="*/ 0 w 126"/>
                <a:gd name="T25" fmla="*/ 3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6" h="161">
                  <a:moveTo>
                    <a:pt x="0" y="3"/>
                  </a:moveTo>
                  <a:lnTo>
                    <a:pt x="33" y="3"/>
                  </a:lnTo>
                  <a:lnTo>
                    <a:pt x="33" y="26"/>
                  </a:lnTo>
                  <a:cubicBezTo>
                    <a:pt x="42" y="13"/>
                    <a:pt x="55" y="0"/>
                    <a:pt x="77" y="0"/>
                  </a:cubicBezTo>
                  <a:cubicBezTo>
                    <a:pt x="107" y="0"/>
                    <a:pt x="126" y="21"/>
                    <a:pt x="126" y="55"/>
                  </a:cubicBezTo>
                  <a:lnTo>
                    <a:pt x="126" y="161"/>
                  </a:lnTo>
                  <a:lnTo>
                    <a:pt x="92" y="161"/>
                  </a:lnTo>
                  <a:lnTo>
                    <a:pt x="92" y="65"/>
                  </a:lnTo>
                  <a:cubicBezTo>
                    <a:pt x="92" y="43"/>
                    <a:pt x="82" y="30"/>
                    <a:pt x="63" y="30"/>
                  </a:cubicBezTo>
                  <a:cubicBezTo>
                    <a:pt x="46" y="30"/>
                    <a:pt x="33" y="44"/>
                    <a:pt x="33" y="65"/>
                  </a:cubicBezTo>
                  <a:lnTo>
                    <a:pt x="33" y="161"/>
                  </a:lnTo>
                  <a:lnTo>
                    <a:pt x="0" y="161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63" name="Freeform 254"/>
            <p:cNvSpPr>
              <a:spLocks noEditPoints="1"/>
            </p:cNvSpPr>
            <p:nvPr/>
          </p:nvSpPr>
          <p:spPr bwMode="auto">
            <a:xfrm>
              <a:off x="8355014" y="5054562"/>
              <a:ext cx="71438" cy="111125"/>
            </a:xfrm>
            <a:custGeom>
              <a:avLst/>
              <a:gdLst>
                <a:gd name="T0" fmla="*/ 0 w 141"/>
                <a:gd name="T1" fmla="*/ 138 h 220"/>
                <a:gd name="T2" fmla="*/ 0 w 141"/>
                <a:gd name="T3" fmla="*/ 134 h 220"/>
                <a:gd name="T4" fmla="*/ 61 w 141"/>
                <a:gd name="T5" fmla="*/ 54 h 220"/>
                <a:gd name="T6" fmla="*/ 107 w 141"/>
                <a:gd name="T7" fmla="*/ 82 h 220"/>
                <a:gd name="T8" fmla="*/ 107 w 141"/>
                <a:gd name="T9" fmla="*/ 0 h 220"/>
                <a:gd name="T10" fmla="*/ 141 w 141"/>
                <a:gd name="T11" fmla="*/ 0 h 220"/>
                <a:gd name="T12" fmla="*/ 141 w 141"/>
                <a:gd name="T13" fmla="*/ 217 h 220"/>
                <a:gd name="T14" fmla="*/ 107 w 141"/>
                <a:gd name="T15" fmla="*/ 217 h 220"/>
                <a:gd name="T16" fmla="*/ 107 w 141"/>
                <a:gd name="T17" fmla="*/ 192 h 220"/>
                <a:gd name="T18" fmla="*/ 61 w 141"/>
                <a:gd name="T19" fmla="*/ 220 h 220"/>
                <a:gd name="T20" fmla="*/ 0 w 141"/>
                <a:gd name="T21" fmla="*/ 138 h 220"/>
                <a:gd name="T22" fmla="*/ 107 w 141"/>
                <a:gd name="T23" fmla="*/ 137 h 220"/>
                <a:gd name="T24" fmla="*/ 107 w 141"/>
                <a:gd name="T25" fmla="*/ 134 h 220"/>
                <a:gd name="T26" fmla="*/ 70 w 141"/>
                <a:gd name="T27" fmla="*/ 83 h 220"/>
                <a:gd name="T28" fmla="*/ 34 w 141"/>
                <a:gd name="T29" fmla="*/ 134 h 220"/>
                <a:gd name="T30" fmla="*/ 34 w 141"/>
                <a:gd name="T31" fmla="*/ 137 h 220"/>
                <a:gd name="T32" fmla="*/ 70 w 141"/>
                <a:gd name="T33" fmla="*/ 188 h 220"/>
                <a:gd name="T34" fmla="*/ 107 w 141"/>
                <a:gd name="T35" fmla="*/ 137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1" h="220">
                  <a:moveTo>
                    <a:pt x="0" y="138"/>
                  </a:moveTo>
                  <a:lnTo>
                    <a:pt x="0" y="134"/>
                  </a:lnTo>
                  <a:cubicBezTo>
                    <a:pt x="0" y="80"/>
                    <a:pt x="30" y="54"/>
                    <a:pt x="61" y="54"/>
                  </a:cubicBezTo>
                  <a:cubicBezTo>
                    <a:pt x="84" y="54"/>
                    <a:pt x="97" y="68"/>
                    <a:pt x="107" y="82"/>
                  </a:cubicBezTo>
                  <a:lnTo>
                    <a:pt x="107" y="0"/>
                  </a:lnTo>
                  <a:lnTo>
                    <a:pt x="141" y="0"/>
                  </a:lnTo>
                  <a:lnTo>
                    <a:pt x="141" y="217"/>
                  </a:lnTo>
                  <a:lnTo>
                    <a:pt x="107" y="217"/>
                  </a:lnTo>
                  <a:lnTo>
                    <a:pt x="107" y="192"/>
                  </a:lnTo>
                  <a:cubicBezTo>
                    <a:pt x="97" y="207"/>
                    <a:pt x="84" y="220"/>
                    <a:pt x="61" y="220"/>
                  </a:cubicBezTo>
                  <a:cubicBezTo>
                    <a:pt x="29" y="218"/>
                    <a:pt x="0" y="192"/>
                    <a:pt x="0" y="138"/>
                  </a:cubicBezTo>
                  <a:close/>
                  <a:moveTo>
                    <a:pt x="107" y="137"/>
                  </a:moveTo>
                  <a:lnTo>
                    <a:pt x="107" y="134"/>
                  </a:lnTo>
                  <a:cubicBezTo>
                    <a:pt x="107" y="103"/>
                    <a:pt x="90" y="83"/>
                    <a:pt x="70" y="83"/>
                  </a:cubicBezTo>
                  <a:cubicBezTo>
                    <a:pt x="50" y="83"/>
                    <a:pt x="34" y="101"/>
                    <a:pt x="34" y="134"/>
                  </a:cubicBezTo>
                  <a:lnTo>
                    <a:pt x="34" y="137"/>
                  </a:lnTo>
                  <a:cubicBezTo>
                    <a:pt x="34" y="168"/>
                    <a:pt x="50" y="188"/>
                    <a:pt x="70" y="188"/>
                  </a:cubicBezTo>
                  <a:cubicBezTo>
                    <a:pt x="90" y="188"/>
                    <a:pt x="107" y="168"/>
                    <a:pt x="107" y="13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64" name="Freeform 255"/>
            <p:cNvSpPr>
              <a:spLocks noEditPoints="1"/>
            </p:cNvSpPr>
            <p:nvPr/>
          </p:nvSpPr>
          <p:spPr bwMode="auto">
            <a:xfrm>
              <a:off x="8442327" y="5081549"/>
              <a:ext cx="66675" cy="84138"/>
            </a:xfrm>
            <a:custGeom>
              <a:avLst/>
              <a:gdLst>
                <a:gd name="T0" fmla="*/ 0 w 134"/>
                <a:gd name="T1" fmla="*/ 84 h 166"/>
                <a:gd name="T2" fmla="*/ 0 w 134"/>
                <a:gd name="T3" fmla="*/ 81 h 166"/>
                <a:gd name="T4" fmla="*/ 68 w 134"/>
                <a:gd name="T5" fmla="*/ 0 h 166"/>
                <a:gd name="T6" fmla="*/ 134 w 134"/>
                <a:gd name="T7" fmla="*/ 84 h 166"/>
                <a:gd name="T8" fmla="*/ 134 w 134"/>
                <a:gd name="T9" fmla="*/ 95 h 166"/>
                <a:gd name="T10" fmla="*/ 35 w 134"/>
                <a:gd name="T11" fmla="*/ 95 h 166"/>
                <a:gd name="T12" fmla="*/ 75 w 134"/>
                <a:gd name="T13" fmla="*/ 136 h 166"/>
                <a:gd name="T14" fmla="*/ 112 w 134"/>
                <a:gd name="T15" fmla="*/ 120 h 166"/>
                <a:gd name="T16" fmla="*/ 129 w 134"/>
                <a:gd name="T17" fmla="*/ 141 h 166"/>
                <a:gd name="T18" fmla="*/ 74 w 134"/>
                <a:gd name="T19" fmla="*/ 166 h 166"/>
                <a:gd name="T20" fmla="*/ 0 w 134"/>
                <a:gd name="T21" fmla="*/ 84 h 166"/>
                <a:gd name="T22" fmla="*/ 100 w 134"/>
                <a:gd name="T23" fmla="*/ 71 h 166"/>
                <a:gd name="T24" fmla="*/ 68 w 134"/>
                <a:gd name="T25" fmla="*/ 28 h 166"/>
                <a:gd name="T26" fmla="*/ 34 w 134"/>
                <a:gd name="T27" fmla="*/ 71 h 166"/>
                <a:gd name="T28" fmla="*/ 100 w 134"/>
                <a:gd name="T29" fmla="*/ 71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4" h="166">
                  <a:moveTo>
                    <a:pt x="0" y="84"/>
                  </a:moveTo>
                  <a:lnTo>
                    <a:pt x="0" y="81"/>
                  </a:lnTo>
                  <a:cubicBezTo>
                    <a:pt x="0" y="34"/>
                    <a:pt x="29" y="0"/>
                    <a:pt x="68" y="0"/>
                  </a:cubicBezTo>
                  <a:cubicBezTo>
                    <a:pt x="110" y="0"/>
                    <a:pt x="134" y="36"/>
                    <a:pt x="134" y="84"/>
                  </a:cubicBezTo>
                  <a:lnTo>
                    <a:pt x="134" y="95"/>
                  </a:lnTo>
                  <a:lnTo>
                    <a:pt x="35" y="95"/>
                  </a:lnTo>
                  <a:cubicBezTo>
                    <a:pt x="38" y="121"/>
                    <a:pt x="55" y="136"/>
                    <a:pt x="75" y="136"/>
                  </a:cubicBezTo>
                  <a:cubicBezTo>
                    <a:pt x="90" y="136"/>
                    <a:pt x="102" y="130"/>
                    <a:pt x="112" y="120"/>
                  </a:cubicBezTo>
                  <a:lnTo>
                    <a:pt x="129" y="141"/>
                  </a:lnTo>
                  <a:cubicBezTo>
                    <a:pt x="115" y="156"/>
                    <a:pt x="97" y="166"/>
                    <a:pt x="74" y="166"/>
                  </a:cubicBezTo>
                  <a:cubicBezTo>
                    <a:pt x="32" y="164"/>
                    <a:pt x="0" y="133"/>
                    <a:pt x="0" y="84"/>
                  </a:cubicBezTo>
                  <a:close/>
                  <a:moveTo>
                    <a:pt x="100" y="71"/>
                  </a:moveTo>
                  <a:cubicBezTo>
                    <a:pt x="99" y="46"/>
                    <a:pt x="87" y="28"/>
                    <a:pt x="68" y="28"/>
                  </a:cubicBezTo>
                  <a:cubicBezTo>
                    <a:pt x="49" y="28"/>
                    <a:pt x="37" y="44"/>
                    <a:pt x="34" y="71"/>
                  </a:cubicBezTo>
                  <a:lnTo>
                    <a:pt x="100" y="7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65" name="Freeform 256"/>
            <p:cNvSpPr>
              <a:spLocks/>
            </p:cNvSpPr>
            <p:nvPr/>
          </p:nvSpPr>
          <p:spPr bwMode="auto">
            <a:xfrm>
              <a:off x="8524877" y="5081549"/>
              <a:ext cx="41275" cy="80963"/>
            </a:xfrm>
            <a:custGeom>
              <a:avLst/>
              <a:gdLst>
                <a:gd name="T0" fmla="*/ 0 w 81"/>
                <a:gd name="T1" fmla="*/ 4 h 161"/>
                <a:gd name="T2" fmla="*/ 34 w 81"/>
                <a:gd name="T3" fmla="*/ 4 h 161"/>
                <a:gd name="T4" fmla="*/ 34 w 81"/>
                <a:gd name="T5" fmla="*/ 35 h 161"/>
                <a:gd name="T6" fmla="*/ 81 w 81"/>
                <a:gd name="T7" fmla="*/ 1 h 161"/>
                <a:gd name="T8" fmla="*/ 81 w 81"/>
                <a:gd name="T9" fmla="*/ 37 h 161"/>
                <a:gd name="T10" fmla="*/ 80 w 81"/>
                <a:gd name="T11" fmla="*/ 37 h 161"/>
                <a:gd name="T12" fmla="*/ 34 w 81"/>
                <a:gd name="T13" fmla="*/ 91 h 161"/>
                <a:gd name="T14" fmla="*/ 34 w 81"/>
                <a:gd name="T15" fmla="*/ 161 h 161"/>
                <a:gd name="T16" fmla="*/ 0 w 81"/>
                <a:gd name="T17" fmla="*/ 161 h 161"/>
                <a:gd name="T18" fmla="*/ 0 w 81"/>
                <a:gd name="T19" fmla="*/ 4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1" h="161">
                  <a:moveTo>
                    <a:pt x="0" y="4"/>
                  </a:moveTo>
                  <a:lnTo>
                    <a:pt x="34" y="4"/>
                  </a:lnTo>
                  <a:lnTo>
                    <a:pt x="34" y="35"/>
                  </a:lnTo>
                  <a:cubicBezTo>
                    <a:pt x="42" y="14"/>
                    <a:pt x="57" y="0"/>
                    <a:pt x="81" y="1"/>
                  </a:cubicBezTo>
                  <a:lnTo>
                    <a:pt x="81" y="37"/>
                  </a:lnTo>
                  <a:lnTo>
                    <a:pt x="80" y="37"/>
                  </a:lnTo>
                  <a:cubicBezTo>
                    <a:pt x="52" y="37"/>
                    <a:pt x="34" y="55"/>
                    <a:pt x="34" y="91"/>
                  </a:cubicBezTo>
                  <a:lnTo>
                    <a:pt x="34" y="161"/>
                  </a:lnTo>
                  <a:lnTo>
                    <a:pt x="0" y="161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66" name="Rectangle 257"/>
            <p:cNvSpPr>
              <a:spLocks noChangeArrowheads="1"/>
            </p:cNvSpPr>
            <p:nvPr/>
          </p:nvSpPr>
          <p:spPr bwMode="auto">
            <a:xfrm>
              <a:off x="8137527" y="4808499"/>
              <a:ext cx="428625" cy="125413"/>
            </a:xfrm>
            <a:prstGeom prst="rect">
              <a:avLst/>
            </a:prstGeom>
            <a:solidFill>
              <a:srgbClr val="EC19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67" name="Freeform 258"/>
            <p:cNvSpPr>
              <a:spLocks noEditPoints="1"/>
            </p:cNvSpPr>
            <p:nvPr/>
          </p:nvSpPr>
          <p:spPr bwMode="auto">
            <a:xfrm>
              <a:off x="8224839" y="4841837"/>
              <a:ext cx="44450" cy="60325"/>
            </a:xfrm>
            <a:custGeom>
              <a:avLst/>
              <a:gdLst>
                <a:gd name="T0" fmla="*/ 0 w 87"/>
                <a:gd name="T1" fmla="*/ 0 h 118"/>
                <a:gd name="T2" fmla="*/ 44 w 87"/>
                <a:gd name="T3" fmla="*/ 0 h 118"/>
                <a:gd name="T4" fmla="*/ 75 w 87"/>
                <a:gd name="T5" fmla="*/ 10 h 118"/>
                <a:gd name="T6" fmla="*/ 82 w 87"/>
                <a:gd name="T7" fmla="*/ 30 h 118"/>
                <a:gd name="T8" fmla="*/ 82 w 87"/>
                <a:gd name="T9" fmla="*/ 30 h 118"/>
                <a:gd name="T10" fmla="*/ 66 w 87"/>
                <a:gd name="T11" fmla="*/ 56 h 118"/>
                <a:gd name="T12" fmla="*/ 87 w 87"/>
                <a:gd name="T13" fmla="*/ 85 h 118"/>
                <a:gd name="T14" fmla="*/ 87 w 87"/>
                <a:gd name="T15" fmla="*/ 86 h 118"/>
                <a:gd name="T16" fmla="*/ 45 w 87"/>
                <a:gd name="T17" fmla="*/ 118 h 118"/>
                <a:gd name="T18" fmla="*/ 0 w 87"/>
                <a:gd name="T19" fmla="*/ 118 h 118"/>
                <a:gd name="T20" fmla="*/ 0 w 87"/>
                <a:gd name="T21" fmla="*/ 0 h 118"/>
                <a:gd name="T22" fmla="*/ 45 w 87"/>
                <a:gd name="T23" fmla="*/ 68 h 118"/>
                <a:gd name="T24" fmla="*/ 23 w 87"/>
                <a:gd name="T25" fmla="*/ 68 h 118"/>
                <a:gd name="T26" fmla="*/ 23 w 87"/>
                <a:gd name="T27" fmla="*/ 96 h 118"/>
                <a:gd name="T28" fmla="*/ 46 w 87"/>
                <a:gd name="T29" fmla="*/ 96 h 118"/>
                <a:gd name="T30" fmla="*/ 63 w 87"/>
                <a:gd name="T31" fmla="*/ 82 h 118"/>
                <a:gd name="T32" fmla="*/ 63 w 87"/>
                <a:gd name="T33" fmla="*/ 82 h 118"/>
                <a:gd name="T34" fmla="*/ 45 w 87"/>
                <a:gd name="T35" fmla="*/ 68 h 118"/>
                <a:gd name="T36" fmla="*/ 59 w 87"/>
                <a:gd name="T37" fmla="*/ 35 h 118"/>
                <a:gd name="T38" fmla="*/ 42 w 87"/>
                <a:gd name="T39" fmla="*/ 21 h 118"/>
                <a:gd name="T40" fmla="*/ 24 w 87"/>
                <a:gd name="T41" fmla="*/ 21 h 118"/>
                <a:gd name="T42" fmla="*/ 24 w 87"/>
                <a:gd name="T43" fmla="*/ 47 h 118"/>
                <a:gd name="T44" fmla="*/ 41 w 87"/>
                <a:gd name="T45" fmla="*/ 47 h 118"/>
                <a:gd name="T46" fmla="*/ 59 w 87"/>
                <a:gd name="T47" fmla="*/ 35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87" h="118">
                  <a:moveTo>
                    <a:pt x="0" y="0"/>
                  </a:moveTo>
                  <a:lnTo>
                    <a:pt x="44" y="0"/>
                  </a:lnTo>
                  <a:cubicBezTo>
                    <a:pt x="57" y="0"/>
                    <a:pt x="67" y="3"/>
                    <a:pt x="75" y="10"/>
                  </a:cubicBezTo>
                  <a:cubicBezTo>
                    <a:pt x="80" y="15"/>
                    <a:pt x="82" y="22"/>
                    <a:pt x="82" y="30"/>
                  </a:cubicBezTo>
                  <a:lnTo>
                    <a:pt x="82" y="30"/>
                  </a:lnTo>
                  <a:cubicBezTo>
                    <a:pt x="82" y="43"/>
                    <a:pt x="75" y="51"/>
                    <a:pt x="66" y="56"/>
                  </a:cubicBezTo>
                  <a:cubicBezTo>
                    <a:pt x="79" y="61"/>
                    <a:pt x="87" y="68"/>
                    <a:pt x="87" y="85"/>
                  </a:cubicBezTo>
                  <a:lnTo>
                    <a:pt x="87" y="86"/>
                  </a:lnTo>
                  <a:cubicBezTo>
                    <a:pt x="87" y="107"/>
                    <a:pt x="70" y="118"/>
                    <a:pt x="45" y="118"/>
                  </a:cubicBezTo>
                  <a:lnTo>
                    <a:pt x="0" y="118"/>
                  </a:lnTo>
                  <a:lnTo>
                    <a:pt x="0" y="0"/>
                  </a:lnTo>
                  <a:close/>
                  <a:moveTo>
                    <a:pt x="45" y="68"/>
                  </a:moveTo>
                  <a:lnTo>
                    <a:pt x="23" y="68"/>
                  </a:lnTo>
                  <a:lnTo>
                    <a:pt x="23" y="96"/>
                  </a:lnTo>
                  <a:lnTo>
                    <a:pt x="46" y="96"/>
                  </a:lnTo>
                  <a:cubicBezTo>
                    <a:pt x="57" y="96"/>
                    <a:pt x="63" y="91"/>
                    <a:pt x="63" y="82"/>
                  </a:cubicBezTo>
                  <a:lnTo>
                    <a:pt x="63" y="82"/>
                  </a:lnTo>
                  <a:cubicBezTo>
                    <a:pt x="62" y="73"/>
                    <a:pt x="56" y="68"/>
                    <a:pt x="45" y="68"/>
                  </a:cubicBezTo>
                  <a:close/>
                  <a:moveTo>
                    <a:pt x="59" y="35"/>
                  </a:moveTo>
                  <a:cubicBezTo>
                    <a:pt x="59" y="26"/>
                    <a:pt x="52" y="21"/>
                    <a:pt x="42" y="21"/>
                  </a:cubicBezTo>
                  <a:lnTo>
                    <a:pt x="24" y="21"/>
                  </a:lnTo>
                  <a:lnTo>
                    <a:pt x="24" y="47"/>
                  </a:lnTo>
                  <a:lnTo>
                    <a:pt x="41" y="47"/>
                  </a:lnTo>
                  <a:cubicBezTo>
                    <a:pt x="51" y="48"/>
                    <a:pt x="59" y="43"/>
                    <a:pt x="59" y="3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68" name="Freeform 259"/>
            <p:cNvSpPr>
              <a:spLocks/>
            </p:cNvSpPr>
            <p:nvPr/>
          </p:nvSpPr>
          <p:spPr bwMode="auto">
            <a:xfrm>
              <a:off x="8278814" y="4841837"/>
              <a:ext cx="36513" cy="60325"/>
            </a:xfrm>
            <a:custGeom>
              <a:avLst/>
              <a:gdLst>
                <a:gd name="T0" fmla="*/ 0 w 72"/>
                <a:gd name="T1" fmla="*/ 0 h 118"/>
                <a:gd name="T2" fmla="*/ 25 w 72"/>
                <a:gd name="T3" fmla="*/ 0 h 118"/>
                <a:gd name="T4" fmla="*/ 25 w 72"/>
                <a:gd name="T5" fmla="*/ 96 h 118"/>
                <a:gd name="T6" fmla="*/ 72 w 72"/>
                <a:gd name="T7" fmla="*/ 96 h 118"/>
                <a:gd name="T8" fmla="*/ 72 w 72"/>
                <a:gd name="T9" fmla="*/ 118 h 118"/>
                <a:gd name="T10" fmla="*/ 0 w 72"/>
                <a:gd name="T11" fmla="*/ 118 h 118"/>
                <a:gd name="T12" fmla="*/ 0 w 72"/>
                <a:gd name="T13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" h="118">
                  <a:moveTo>
                    <a:pt x="0" y="0"/>
                  </a:moveTo>
                  <a:lnTo>
                    <a:pt x="25" y="0"/>
                  </a:lnTo>
                  <a:lnTo>
                    <a:pt x="25" y="96"/>
                  </a:lnTo>
                  <a:lnTo>
                    <a:pt x="72" y="96"/>
                  </a:lnTo>
                  <a:lnTo>
                    <a:pt x="72" y="118"/>
                  </a:lnTo>
                  <a:lnTo>
                    <a:pt x="0" y="1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69" name="Freeform 260"/>
            <p:cNvSpPr>
              <a:spLocks noEditPoints="1"/>
            </p:cNvSpPr>
            <p:nvPr/>
          </p:nvSpPr>
          <p:spPr bwMode="auto">
            <a:xfrm>
              <a:off x="8318502" y="4840249"/>
              <a:ext cx="53975" cy="63500"/>
            </a:xfrm>
            <a:custGeom>
              <a:avLst/>
              <a:gdLst>
                <a:gd name="T0" fmla="*/ 0 w 107"/>
                <a:gd name="T1" fmla="*/ 63 h 123"/>
                <a:gd name="T2" fmla="*/ 0 w 107"/>
                <a:gd name="T3" fmla="*/ 60 h 123"/>
                <a:gd name="T4" fmla="*/ 53 w 107"/>
                <a:gd name="T5" fmla="*/ 0 h 123"/>
                <a:gd name="T6" fmla="*/ 107 w 107"/>
                <a:gd name="T7" fmla="*/ 60 h 123"/>
                <a:gd name="T8" fmla="*/ 107 w 107"/>
                <a:gd name="T9" fmla="*/ 63 h 123"/>
                <a:gd name="T10" fmla="*/ 53 w 107"/>
                <a:gd name="T11" fmla="*/ 123 h 123"/>
                <a:gd name="T12" fmla="*/ 0 w 107"/>
                <a:gd name="T13" fmla="*/ 63 h 123"/>
                <a:gd name="T14" fmla="*/ 82 w 107"/>
                <a:gd name="T15" fmla="*/ 63 h 123"/>
                <a:gd name="T16" fmla="*/ 82 w 107"/>
                <a:gd name="T17" fmla="*/ 63 h 123"/>
                <a:gd name="T18" fmla="*/ 55 w 107"/>
                <a:gd name="T19" fmla="*/ 23 h 123"/>
                <a:gd name="T20" fmla="*/ 26 w 107"/>
                <a:gd name="T21" fmla="*/ 60 h 123"/>
                <a:gd name="T22" fmla="*/ 26 w 107"/>
                <a:gd name="T23" fmla="*/ 62 h 123"/>
                <a:gd name="T24" fmla="*/ 55 w 107"/>
                <a:gd name="T25" fmla="*/ 100 h 123"/>
                <a:gd name="T26" fmla="*/ 82 w 107"/>
                <a:gd name="T27" fmla="*/ 63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7" h="123">
                  <a:moveTo>
                    <a:pt x="0" y="63"/>
                  </a:moveTo>
                  <a:lnTo>
                    <a:pt x="0" y="60"/>
                  </a:lnTo>
                  <a:cubicBezTo>
                    <a:pt x="0" y="25"/>
                    <a:pt x="22" y="0"/>
                    <a:pt x="53" y="0"/>
                  </a:cubicBezTo>
                  <a:cubicBezTo>
                    <a:pt x="85" y="0"/>
                    <a:pt x="107" y="25"/>
                    <a:pt x="107" y="60"/>
                  </a:cubicBezTo>
                  <a:lnTo>
                    <a:pt x="107" y="63"/>
                  </a:lnTo>
                  <a:cubicBezTo>
                    <a:pt x="107" y="98"/>
                    <a:pt x="85" y="123"/>
                    <a:pt x="53" y="123"/>
                  </a:cubicBezTo>
                  <a:cubicBezTo>
                    <a:pt x="21" y="123"/>
                    <a:pt x="0" y="98"/>
                    <a:pt x="0" y="63"/>
                  </a:cubicBezTo>
                  <a:close/>
                  <a:moveTo>
                    <a:pt x="82" y="63"/>
                  </a:moveTo>
                  <a:lnTo>
                    <a:pt x="82" y="63"/>
                  </a:lnTo>
                  <a:cubicBezTo>
                    <a:pt x="82" y="38"/>
                    <a:pt x="71" y="23"/>
                    <a:pt x="55" y="23"/>
                  </a:cubicBezTo>
                  <a:cubicBezTo>
                    <a:pt x="38" y="23"/>
                    <a:pt x="26" y="38"/>
                    <a:pt x="26" y="60"/>
                  </a:cubicBezTo>
                  <a:lnTo>
                    <a:pt x="26" y="62"/>
                  </a:lnTo>
                  <a:cubicBezTo>
                    <a:pt x="26" y="85"/>
                    <a:pt x="37" y="100"/>
                    <a:pt x="55" y="100"/>
                  </a:cubicBezTo>
                  <a:cubicBezTo>
                    <a:pt x="70" y="100"/>
                    <a:pt x="81" y="85"/>
                    <a:pt x="82" y="6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70" name="Freeform 261"/>
            <p:cNvSpPr>
              <a:spLocks/>
            </p:cNvSpPr>
            <p:nvPr/>
          </p:nvSpPr>
          <p:spPr bwMode="auto">
            <a:xfrm>
              <a:off x="8380414" y="4841837"/>
              <a:ext cx="47625" cy="61913"/>
            </a:xfrm>
            <a:custGeom>
              <a:avLst/>
              <a:gdLst>
                <a:gd name="T0" fmla="*/ 0 w 93"/>
                <a:gd name="T1" fmla="*/ 61 h 121"/>
                <a:gd name="T2" fmla="*/ 0 w 93"/>
                <a:gd name="T3" fmla="*/ 60 h 121"/>
                <a:gd name="T4" fmla="*/ 54 w 93"/>
                <a:gd name="T5" fmla="*/ 0 h 121"/>
                <a:gd name="T6" fmla="*/ 91 w 93"/>
                <a:gd name="T7" fmla="*/ 16 h 121"/>
                <a:gd name="T8" fmla="*/ 76 w 93"/>
                <a:gd name="T9" fmla="*/ 35 h 121"/>
                <a:gd name="T10" fmla="*/ 52 w 93"/>
                <a:gd name="T11" fmla="*/ 22 h 121"/>
                <a:gd name="T12" fmla="*/ 25 w 93"/>
                <a:gd name="T13" fmla="*/ 60 h 121"/>
                <a:gd name="T14" fmla="*/ 25 w 93"/>
                <a:gd name="T15" fmla="*/ 60 h 121"/>
                <a:gd name="T16" fmla="*/ 52 w 93"/>
                <a:gd name="T17" fmla="*/ 97 h 121"/>
                <a:gd name="T18" fmla="*/ 77 w 93"/>
                <a:gd name="T19" fmla="*/ 85 h 121"/>
                <a:gd name="T20" fmla="*/ 93 w 93"/>
                <a:gd name="T21" fmla="*/ 102 h 121"/>
                <a:gd name="T22" fmla="*/ 52 w 93"/>
                <a:gd name="T23" fmla="*/ 119 h 121"/>
                <a:gd name="T24" fmla="*/ 0 w 93"/>
                <a:gd name="T25" fmla="*/ 6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3" h="121">
                  <a:moveTo>
                    <a:pt x="0" y="61"/>
                  </a:moveTo>
                  <a:lnTo>
                    <a:pt x="0" y="60"/>
                  </a:lnTo>
                  <a:cubicBezTo>
                    <a:pt x="0" y="23"/>
                    <a:pt x="23" y="0"/>
                    <a:pt x="54" y="0"/>
                  </a:cubicBezTo>
                  <a:cubicBezTo>
                    <a:pt x="71" y="0"/>
                    <a:pt x="83" y="6"/>
                    <a:pt x="91" y="16"/>
                  </a:cubicBezTo>
                  <a:lnTo>
                    <a:pt x="76" y="35"/>
                  </a:lnTo>
                  <a:cubicBezTo>
                    <a:pt x="69" y="27"/>
                    <a:pt x="61" y="22"/>
                    <a:pt x="52" y="22"/>
                  </a:cubicBezTo>
                  <a:cubicBezTo>
                    <a:pt x="36" y="22"/>
                    <a:pt x="25" y="37"/>
                    <a:pt x="25" y="60"/>
                  </a:cubicBezTo>
                  <a:lnTo>
                    <a:pt x="25" y="60"/>
                  </a:lnTo>
                  <a:cubicBezTo>
                    <a:pt x="25" y="83"/>
                    <a:pt x="37" y="97"/>
                    <a:pt x="52" y="97"/>
                  </a:cubicBezTo>
                  <a:cubicBezTo>
                    <a:pt x="62" y="97"/>
                    <a:pt x="69" y="93"/>
                    <a:pt x="77" y="85"/>
                  </a:cubicBezTo>
                  <a:lnTo>
                    <a:pt x="93" y="102"/>
                  </a:lnTo>
                  <a:cubicBezTo>
                    <a:pt x="81" y="113"/>
                    <a:pt x="70" y="119"/>
                    <a:pt x="52" y="119"/>
                  </a:cubicBezTo>
                  <a:cubicBezTo>
                    <a:pt x="21" y="121"/>
                    <a:pt x="0" y="97"/>
                    <a:pt x="0" y="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71" name="Freeform 262"/>
            <p:cNvSpPr>
              <a:spLocks/>
            </p:cNvSpPr>
            <p:nvPr/>
          </p:nvSpPr>
          <p:spPr bwMode="auto">
            <a:xfrm>
              <a:off x="8435977" y="4841837"/>
              <a:ext cx="47625" cy="60325"/>
            </a:xfrm>
            <a:custGeom>
              <a:avLst/>
              <a:gdLst>
                <a:gd name="T0" fmla="*/ 1 w 95"/>
                <a:gd name="T1" fmla="*/ 0 h 118"/>
                <a:gd name="T2" fmla="*/ 26 w 95"/>
                <a:gd name="T3" fmla="*/ 0 h 118"/>
                <a:gd name="T4" fmla="*/ 26 w 95"/>
                <a:gd name="T5" fmla="*/ 51 h 118"/>
                <a:gd name="T6" fmla="*/ 65 w 95"/>
                <a:gd name="T7" fmla="*/ 0 h 118"/>
                <a:gd name="T8" fmla="*/ 93 w 95"/>
                <a:gd name="T9" fmla="*/ 0 h 118"/>
                <a:gd name="T10" fmla="*/ 53 w 95"/>
                <a:gd name="T11" fmla="*/ 50 h 118"/>
                <a:gd name="T12" fmla="*/ 95 w 95"/>
                <a:gd name="T13" fmla="*/ 118 h 118"/>
                <a:gd name="T14" fmla="*/ 66 w 95"/>
                <a:gd name="T15" fmla="*/ 118 h 118"/>
                <a:gd name="T16" fmla="*/ 36 w 95"/>
                <a:gd name="T17" fmla="*/ 70 h 118"/>
                <a:gd name="T18" fmla="*/ 25 w 95"/>
                <a:gd name="T19" fmla="*/ 84 h 118"/>
                <a:gd name="T20" fmla="*/ 25 w 95"/>
                <a:gd name="T21" fmla="*/ 118 h 118"/>
                <a:gd name="T22" fmla="*/ 0 w 95"/>
                <a:gd name="T23" fmla="*/ 118 h 118"/>
                <a:gd name="T24" fmla="*/ 1 w 95"/>
                <a:gd name="T25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5" h="118">
                  <a:moveTo>
                    <a:pt x="1" y="0"/>
                  </a:moveTo>
                  <a:lnTo>
                    <a:pt x="26" y="0"/>
                  </a:lnTo>
                  <a:lnTo>
                    <a:pt x="26" y="51"/>
                  </a:lnTo>
                  <a:lnTo>
                    <a:pt x="65" y="0"/>
                  </a:lnTo>
                  <a:lnTo>
                    <a:pt x="93" y="0"/>
                  </a:lnTo>
                  <a:lnTo>
                    <a:pt x="53" y="50"/>
                  </a:lnTo>
                  <a:lnTo>
                    <a:pt x="95" y="118"/>
                  </a:lnTo>
                  <a:lnTo>
                    <a:pt x="66" y="118"/>
                  </a:lnTo>
                  <a:lnTo>
                    <a:pt x="36" y="70"/>
                  </a:lnTo>
                  <a:lnTo>
                    <a:pt x="25" y="84"/>
                  </a:lnTo>
                  <a:lnTo>
                    <a:pt x="25" y="118"/>
                  </a:lnTo>
                  <a:lnTo>
                    <a:pt x="0" y="11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72" name="Freeform 263"/>
            <p:cNvSpPr>
              <a:spLocks/>
            </p:cNvSpPr>
            <p:nvPr/>
          </p:nvSpPr>
          <p:spPr bwMode="auto">
            <a:xfrm>
              <a:off x="8832852" y="5056149"/>
              <a:ext cx="88900" cy="106363"/>
            </a:xfrm>
            <a:custGeom>
              <a:avLst/>
              <a:gdLst>
                <a:gd name="T0" fmla="*/ 0 w 175"/>
                <a:gd name="T1" fmla="*/ 0 h 209"/>
                <a:gd name="T2" fmla="*/ 24 w 175"/>
                <a:gd name="T3" fmla="*/ 0 h 209"/>
                <a:gd name="T4" fmla="*/ 88 w 175"/>
                <a:gd name="T5" fmla="*/ 113 h 209"/>
                <a:gd name="T6" fmla="*/ 152 w 175"/>
                <a:gd name="T7" fmla="*/ 0 h 209"/>
                <a:gd name="T8" fmla="*/ 175 w 175"/>
                <a:gd name="T9" fmla="*/ 0 h 209"/>
                <a:gd name="T10" fmla="*/ 175 w 175"/>
                <a:gd name="T11" fmla="*/ 209 h 209"/>
                <a:gd name="T12" fmla="*/ 153 w 175"/>
                <a:gd name="T13" fmla="*/ 209 h 209"/>
                <a:gd name="T14" fmla="*/ 153 w 175"/>
                <a:gd name="T15" fmla="*/ 40 h 209"/>
                <a:gd name="T16" fmla="*/ 88 w 175"/>
                <a:gd name="T17" fmla="*/ 152 h 209"/>
                <a:gd name="T18" fmla="*/ 87 w 175"/>
                <a:gd name="T19" fmla="*/ 152 h 209"/>
                <a:gd name="T20" fmla="*/ 22 w 175"/>
                <a:gd name="T21" fmla="*/ 40 h 209"/>
                <a:gd name="T22" fmla="*/ 22 w 175"/>
                <a:gd name="T23" fmla="*/ 209 h 209"/>
                <a:gd name="T24" fmla="*/ 0 w 175"/>
                <a:gd name="T25" fmla="*/ 209 h 209"/>
                <a:gd name="T26" fmla="*/ 0 w 175"/>
                <a:gd name="T27" fmla="*/ 0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5" h="209">
                  <a:moveTo>
                    <a:pt x="0" y="0"/>
                  </a:moveTo>
                  <a:lnTo>
                    <a:pt x="24" y="0"/>
                  </a:lnTo>
                  <a:lnTo>
                    <a:pt x="88" y="113"/>
                  </a:lnTo>
                  <a:lnTo>
                    <a:pt x="152" y="0"/>
                  </a:lnTo>
                  <a:lnTo>
                    <a:pt x="175" y="0"/>
                  </a:lnTo>
                  <a:lnTo>
                    <a:pt x="175" y="209"/>
                  </a:lnTo>
                  <a:lnTo>
                    <a:pt x="153" y="209"/>
                  </a:lnTo>
                  <a:lnTo>
                    <a:pt x="153" y="40"/>
                  </a:lnTo>
                  <a:lnTo>
                    <a:pt x="88" y="152"/>
                  </a:lnTo>
                  <a:lnTo>
                    <a:pt x="87" y="152"/>
                  </a:lnTo>
                  <a:lnTo>
                    <a:pt x="22" y="40"/>
                  </a:lnTo>
                  <a:lnTo>
                    <a:pt x="22" y="209"/>
                  </a:lnTo>
                  <a:lnTo>
                    <a:pt x="0" y="2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73" name="Freeform 264"/>
            <p:cNvSpPr>
              <a:spLocks noEditPoints="1"/>
            </p:cNvSpPr>
            <p:nvPr/>
          </p:nvSpPr>
          <p:spPr bwMode="auto">
            <a:xfrm>
              <a:off x="8940802" y="5083137"/>
              <a:ext cx="58738" cy="80963"/>
            </a:xfrm>
            <a:custGeom>
              <a:avLst/>
              <a:gdLst>
                <a:gd name="T0" fmla="*/ 0 w 118"/>
                <a:gd name="T1" fmla="*/ 112 h 160"/>
                <a:gd name="T2" fmla="*/ 0 w 118"/>
                <a:gd name="T3" fmla="*/ 112 h 160"/>
                <a:gd name="T4" fmla="*/ 57 w 118"/>
                <a:gd name="T5" fmla="*/ 61 h 160"/>
                <a:gd name="T6" fmla="*/ 97 w 118"/>
                <a:gd name="T7" fmla="*/ 67 h 160"/>
                <a:gd name="T8" fmla="*/ 97 w 118"/>
                <a:gd name="T9" fmla="*/ 58 h 160"/>
                <a:gd name="T10" fmla="*/ 57 w 118"/>
                <a:gd name="T11" fmla="*/ 20 h 160"/>
                <a:gd name="T12" fmla="*/ 17 w 118"/>
                <a:gd name="T13" fmla="*/ 30 h 160"/>
                <a:gd name="T14" fmla="*/ 11 w 118"/>
                <a:gd name="T15" fmla="*/ 12 h 160"/>
                <a:gd name="T16" fmla="*/ 60 w 118"/>
                <a:gd name="T17" fmla="*/ 0 h 160"/>
                <a:gd name="T18" fmla="*/ 103 w 118"/>
                <a:gd name="T19" fmla="*/ 15 h 160"/>
                <a:gd name="T20" fmla="*/ 118 w 118"/>
                <a:gd name="T21" fmla="*/ 57 h 160"/>
                <a:gd name="T22" fmla="*/ 118 w 118"/>
                <a:gd name="T23" fmla="*/ 157 h 160"/>
                <a:gd name="T24" fmla="*/ 97 w 118"/>
                <a:gd name="T25" fmla="*/ 157 h 160"/>
                <a:gd name="T26" fmla="*/ 97 w 118"/>
                <a:gd name="T27" fmla="*/ 134 h 160"/>
                <a:gd name="T28" fmla="*/ 50 w 118"/>
                <a:gd name="T29" fmla="*/ 160 h 160"/>
                <a:gd name="T30" fmla="*/ 0 w 118"/>
                <a:gd name="T31" fmla="*/ 112 h 160"/>
                <a:gd name="T32" fmla="*/ 97 w 118"/>
                <a:gd name="T33" fmla="*/ 102 h 160"/>
                <a:gd name="T34" fmla="*/ 97 w 118"/>
                <a:gd name="T35" fmla="*/ 84 h 160"/>
                <a:gd name="T36" fmla="*/ 60 w 118"/>
                <a:gd name="T37" fmla="*/ 77 h 160"/>
                <a:gd name="T38" fmla="*/ 21 w 118"/>
                <a:gd name="T39" fmla="*/ 110 h 160"/>
                <a:gd name="T40" fmla="*/ 21 w 118"/>
                <a:gd name="T41" fmla="*/ 111 h 160"/>
                <a:gd name="T42" fmla="*/ 55 w 118"/>
                <a:gd name="T43" fmla="*/ 142 h 160"/>
                <a:gd name="T44" fmla="*/ 97 w 118"/>
                <a:gd name="T45" fmla="*/ 102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8" h="160">
                  <a:moveTo>
                    <a:pt x="0" y="112"/>
                  </a:moveTo>
                  <a:lnTo>
                    <a:pt x="0" y="112"/>
                  </a:lnTo>
                  <a:cubicBezTo>
                    <a:pt x="0" y="78"/>
                    <a:pt x="22" y="61"/>
                    <a:pt x="57" y="61"/>
                  </a:cubicBezTo>
                  <a:cubicBezTo>
                    <a:pt x="73" y="61"/>
                    <a:pt x="86" y="64"/>
                    <a:pt x="97" y="67"/>
                  </a:cubicBezTo>
                  <a:lnTo>
                    <a:pt x="97" y="58"/>
                  </a:lnTo>
                  <a:cubicBezTo>
                    <a:pt x="97" y="33"/>
                    <a:pt x="82" y="20"/>
                    <a:pt x="57" y="20"/>
                  </a:cubicBezTo>
                  <a:cubicBezTo>
                    <a:pt x="42" y="20"/>
                    <a:pt x="28" y="25"/>
                    <a:pt x="17" y="30"/>
                  </a:cubicBezTo>
                  <a:lnTo>
                    <a:pt x="11" y="12"/>
                  </a:lnTo>
                  <a:cubicBezTo>
                    <a:pt x="26" y="5"/>
                    <a:pt x="41" y="0"/>
                    <a:pt x="60" y="0"/>
                  </a:cubicBezTo>
                  <a:cubicBezTo>
                    <a:pt x="78" y="0"/>
                    <a:pt x="93" y="5"/>
                    <a:pt x="103" y="15"/>
                  </a:cubicBezTo>
                  <a:cubicBezTo>
                    <a:pt x="113" y="25"/>
                    <a:pt x="118" y="38"/>
                    <a:pt x="118" y="57"/>
                  </a:cubicBezTo>
                  <a:lnTo>
                    <a:pt x="118" y="157"/>
                  </a:lnTo>
                  <a:lnTo>
                    <a:pt x="97" y="157"/>
                  </a:lnTo>
                  <a:lnTo>
                    <a:pt x="97" y="134"/>
                  </a:lnTo>
                  <a:cubicBezTo>
                    <a:pt x="88" y="149"/>
                    <a:pt x="72" y="160"/>
                    <a:pt x="50" y="160"/>
                  </a:cubicBezTo>
                  <a:cubicBezTo>
                    <a:pt x="23" y="160"/>
                    <a:pt x="0" y="142"/>
                    <a:pt x="0" y="112"/>
                  </a:cubicBezTo>
                  <a:close/>
                  <a:moveTo>
                    <a:pt x="97" y="102"/>
                  </a:moveTo>
                  <a:lnTo>
                    <a:pt x="97" y="84"/>
                  </a:lnTo>
                  <a:cubicBezTo>
                    <a:pt x="87" y="80"/>
                    <a:pt x="75" y="77"/>
                    <a:pt x="60" y="77"/>
                  </a:cubicBezTo>
                  <a:cubicBezTo>
                    <a:pt x="35" y="77"/>
                    <a:pt x="21" y="90"/>
                    <a:pt x="21" y="110"/>
                  </a:cubicBezTo>
                  <a:lnTo>
                    <a:pt x="21" y="111"/>
                  </a:lnTo>
                  <a:cubicBezTo>
                    <a:pt x="21" y="131"/>
                    <a:pt x="36" y="142"/>
                    <a:pt x="55" y="142"/>
                  </a:cubicBezTo>
                  <a:cubicBezTo>
                    <a:pt x="78" y="142"/>
                    <a:pt x="97" y="126"/>
                    <a:pt x="97" y="10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74" name="Freeform 265"/>
            <p:cNvSpPr>
              <a:spLocks/>
            </p:cNvSpPr>
            <p:nvPr/>
          </p:nvSpPr>
          <p:spPr bwMode="auto">
            <a:xfrm>
              <a:off x="9020177" y="5081549"/>
              <a:ext cx="60325" cy="80963"/>
            </a:xfrm>
            <a:custGeom>
              <a:avLst/>
              <a:gdLst>
                <a:gd name="T0" fmla="*/ 1 w 119"/>
                <a:gd name="T1" fmla="*/ 4 h 159"/>
                <a:gd name="T2" fmla="*/ 22 w 119"/>
                <a:gd name="T3" fmla="*/ 4 h 159"/>
                <a:gd name="T4" fmla="*/ 22 w 119"/>
                <a:gd name="T5" fmla="*/ 29 h 159"/>
                <a:gd name="T6" fmla="*/ 68 w 119"/>
                <a:gd name="T7" fmla="*/ 0 h 159"/>
                <a:gd name="T8" fmla="*/ 119 w 119"/>
                <a:gd name="T9" fmla="*/ 57 h 159"/>
                <a:gd name="T10" fmla="*/ 119 w 119"/>
                <a:gd name="T11" fmla="*/ 159 h 159"/>
                <a:gd name="T12" fmla="*/ 98 w 119"/>
                <a:gd name="T13" fmla="*/ 159 h 159"/>
                <a:gd name="T14" fmla="*/ 98 w 119"/>
                <a:gd name="T15" fmla="*/ 63 h 159"/>
                <a:gd name="T16" fmla="*/ 62 w 119"/>
                <a:gd name="T17" fmla="*/ 19 h 159"/>
                <a:gd name="T18" fmla="*/ 22 w 119"/>
                <a:gd name="T19" fmla="*/ 64 h 159"/>
                <a:gd name="T20" fmla="*/ 22 w 119"/>
                <a:gd name="T21" fmla="*/ 159 h 159"/>
                <a:gd name="T22" fmla="*/ 0 w 119"/>
                <a:gd name="T23" fmla="*/ 159 h 159"/>
                <a:gd name="T24" fmla="*/ 0 w 119"/>
                <a:gd name="T25" fmla="*/ 4 h 159"/>
                <a:gd name="T26" fmla="*/ 1 w 119"/>
                <a:gd name="T27" fmla="*/ 4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9" h="159">
                  <a:moveTo>
                    <a:pt x="1" y="4"/>
                  </a:moveTo>
                  <a:lnTo>
                    <a:pt x="22" y="4"/>
                  </a:lnTo>
                  <a:lnTo>
                    <a:pt x="22" y="29"/>
                  </a:lnTo>
                  <a:cubicBezTo>
                    <a:pt x="31" y="14"/>
                    <a:pt x="44" y="0"/>
                    <a:pt x="68" y="0"/>
                  </a:cubicBezTo>
                  <a:cubicBezTo>
                    <a:pt x="99" y="0"/>
                    <a:pt x="119" y="22"/>
                    <a:pt x="119" y="57"/>
                  </a:cubicBezTo>
                  <a:lnTo>
                    <a:pt x="119" y="159"/>
                  </a:lnTo>
                  <a:lnTo>
                    <a:pt x="98" y="159"/>
                  </a:lnTo>
                  <a:lnTo>
                    <a:pt x="98" y="63"/>
                  </a:lnTo>
                  <a:cubicBezTo>
                    <a:pt x="98" y="35"/>
                    <a:pt x="84" y="19"/>
                    <a:pt x="62" y="19"/>
                  </a:cubicBezTo>
                  <a:cubicBezTo>
                    <a:pt x="39" y="19"/>
                    <a:pt x="22" y="37"/>
                    <a:pt x="22" y="64"/>
                  </a:cubicBezTo>
                  <a:lnTo>
                    <a:pt x="22" y="159"/>
                  </a:lnTo>
                  <a:lnTo>
                    <a:pt x="0" y="159"/>
                  </a:lnTo>
                  <a:lnTo>
                    <a:pt x="0" y="4"/>
                  </a:lnTo>
                  <a:lnTo>
                    <a:pt x="1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75" name="Freeform 266"/>
            <p:cNvSpPr>
              <a:spLocks noEditPoints="1"/>
            </p:cNvSpPr>
            <p:nvPr/>
          </p:nvSpPr>
          <p:spPr bwMode="auto">
            <a:xfrm>
              <a:off x="9102727" y="5054562"/>
              <a:ext cx="12700" cy="107950"/>
            </a:xfrm>
            <a:custGeom>
              <a:avLst/>
              <a:gdLst>
                <a:gd name="T0" fmla="*/ 0 w 24"/>
                <a:gd name="T1" fmla="*/ 0 h 214"/>
                <a:gd name="T2" fmla="*/ 24 w 24"/>
                <a:gd name="T3" fmla="*/ 0 h 214"/>
                <a:gd name="T4" fmla="*/ 24 w 24"/>
                <a:gd name="T5" fmla="*/ 25 h 214"/>
                <a:gd name="T6" fmla="*/ 0 w 24"/>
                <a:gd name="T7" fmla="*/ 25 h 214"/>
                <a:gd name="T8" fmla="*/ 0 w 24"/>
                <a:gd name="T9" fmla="*/ 0 h 214"/>
                <a:gd name="T10" fmla="*/ 1 w 24"/>
                <a:gd name="T11" fmla="*/ 58 h 214"/>
                <a:gd name="T12" fmla="*/ 22 w 24"/>
                <a:gd name="T13" fmla="*/ 58 h 214"/>
                <a:gd name="T14" fmla="*/ 22 w 24"/>
                <a:gd name="T15" fmla="*/ 214 h 214"/>
                <a:gd name="T16" fmla="*/ 1 w 24"/>
                <a:gd name="T17" fmla="*/ 214 h 214"/>
                <a:gd name="T18" fmla="*/ 1 w 24"/>
                <a:gd name="T19" fmla="*/ 58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14">
                  <a:moveTo>
                    <a:pt x="0" y="0"/>
                  </a:moveTo>
                  <a:lnTo>
                    <a:pt x="24" y="0"/>
                  </a:lnTo>
                  <a:lnTo>
                    <a:pt x="24" y="25"/>
                  </a:lnTo>
                  <a:lnTo>
                    <a:pt x="0" y="25"/>
                  </a:lnTo>
                  <a:lnTo>
                    <a:pt x="0" y="0"/>
                  </a:lnTo>
                  <a:close/>
                  <a:moveTo>
                    <a:pt x="1" y="58"/>
                  </a:moveTo>
                  <a:lnTo>
                    <a:pt x="22" y="58"/>
                  </a:lnTo>
                  <a:lnTo>
                    <a:pt x="22" y="214"/>
                  </a:lnTo>
                  <a:lnTo>
                    <a:pt x="1" y="214"/>
                  </a:lnTo>
                  <a:lnTo>
                    <a:pt x="1" y="5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76" name="Rectangle 267"/>
            <p:cNvSpPr>
              <a:spLocks noChangeArrowheads="1"/>
            </p:cNvSpPr>
            <p:nvPr/>
          </p:nvSpPr>
          <p:spPr bwMode="auto">
            <a:xfrm>
              <a:off x="9139239" y="5052974"/>
              <a:ext cx="9525" cy="10953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77" name="Freeform 268"/>
            <p:cNvSpPr>
              <a:spLocks noEditPoints="1"/>
            </p:cNvSpPr>
            <p:nvPr/>
          </p:nvSpPr>
          <p:spPr bwMode="auto">
            <a:xfrm>
              <a:off x="9167814" y="5083137"/>
              <a:ext cx="60325" cy="80963"/>
            </a:xfrm>
            <a:custGeom>
              <a:avLst/>
              <a:gdLst>
                <a:gd name="T0" fmla="*/ 0 w 119"/>
                <a:gd name="T1" fmla="*/ 112 h 160"/>
                <a:gd name="T2" fmla="*/ 0 w 119"/>
                <a:gd name="T3" fmla="*/ 112 h 160"/>
                <a:gd name="T4" fmla="*/ 58 w 119"/>
                <a:gd name="T5" fmla="*/ 61 h 160"/>
                <a:gd name="T6" fmla="*/ 98 w 119"/>
                <a:gd name="T7" fmla="*/ 67 h 160"/>
                <a:gd name="T8" fmla="*/ 98 w 119"/>
                <a:gd name="T9" fmla="*/ 58 h 160"/>
                <a:gd name="T10" fmla="*/ 58 w 119"/>
                <a:gd name="T11" fmla="*/ 20 h 160"/>
                <a:gd name="T12" fmla="*/ 18 w 119"/>
                <a:gd name="T13" fmla="*/ 30 h 160"/>
                <a:gd name="T14" fmla="*/ 11 w 119"/>
                <a:gd name="T15" fmla="*/ 12 h 160"/>
                <a:gd name="T16" fmla="*/ 60 w 119"/>
                <a:gd name="T17" fmla="*/ 0 h 160"/>
                <a:gd name="T18" fmla="*/ 104 w 119"/>
                <a:gd name="T19" fmla="*/ 15 h 160"/>
                <a:gd name="T20" fmla="*/ 119 w 119"/>
                <a:gd name="T21" fmla="*/ 57 h 160"/>
                <a:gd name="T22" fmla="*/ 119 w 119"/>
                <a:gd name="T23" fmla="*/ 157 h 160"/>
                <a:gd name="T24" fmla="*/ 98 w 119"/>
                <a:gd name="T25" fmla="*/ 157 h 160"/>
                <a:gd name="T26" fmla="*/ 98 w 119"/>
                <a:gd name="T27" fmla="*/ 134 h 160"/>
                <a:gd name="T28" fmla="*/ 50 w 119"/>
                <a:gd name="T29" fmla="*/ 160 h 160"/>
                <a:gd name="T30" fmla="*/ 0 w 119"/>
                <a:gd name="T31" fmla="*/ 112 h 160"/>
                <a:gd name="T32" fmla="*/ 98 w 119"/>
                <a:gd name="T33" fmla="*/ 102 h 160"/>
                <a:gd name="T34" fmla="*/ 98 w 119"/>
                <a:gd name="T35" fmla="*/ 84 h 160"/>
                <a:gd name="T36" fmla="*/ 60 w 119"/>
                <a:gd name="T37" fmla="*/ 77 h 160"/>
                <a:gd name="T38" fmla="*/ 22 w 119"/>
                <a:gd name="T39" fmla="*/ 110 h 160"/>
                <a:gd name="T40" fmla="*/ 22 w 119"/>
                <a:gd name="T41" fmla="*/ 111 h 160"/>
                <a:gd name="T42" fmla="*/ 55 w 119"/>
                <a:gd name="T43" fmla="*/ 142 h 160"/>
                <a:gd name="T44" fmla="*/ 98 w 119"/>
                <a:gd name="T45" fmla="*/ 102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9" h="160">
                  <a:moveTo>
                    <a:pt x="0" y="112"/>
                  </a:moveTo>
                  <a:lnTo>
                    <a:pt x="0" y="112"/>
                  </a:lnTo>
                  <a:cubicBezTo>
                    <a:pt x="0" y="78"/>
                    <a:pt x="23" y="61"/>
                    <a:pt x="58" y="61"/>
                  </a:cubicBezTo>
                  <a:cubicBezTo>
                    <a:pt x="74" y="61"/>
                    <a:pt x="86" y="64"/>
                    <a:pt x="98" y="67"/>
                  </a:cubicBezTo>
                  <a:lnTo>
                    <a:pt x="98" y="58"/>
                  </a:lnTo>
                  <a:cubicBezTo>
                    <a:pt x="98" y="33"/>
                    <a:pt x="83" y="20"/>
                    <a:pt x="58" y="20"/>
                  </a:cubicBezTo>
                  <a:cubicBezTo>
                    <a:pt x="43" y="20"/>
                    <a:pt x="29" y="25"/>
                    <a:pt x="18" y="30"/>
                  </a:cubicBezTo>
                  <a:lnTo>
                    <a:pt x="11" y="12"/>
                  </a:lnTo>
                  <a:cubicBezTo>
                    <a:pt x="26" y="5"/>
                    <a:pt x="42" y="0"/>
                    <a:pt x="60" y="0"/>
                  </a:cubicBezTo>
                  <a:cubicBezTo>
                    <a:pt x="79" y="0"/>
                    <a:pt x="94" y="5"/>
                    <a:pt x="104" y="15"/>
                  </a:cubicBezTo>
                  <a:cubicBezTo>
                    <a:pt x="114" y="25"/>
                    <a:pt x="119" y="38"/>
                    <a:pt x="119" y="57"/>
                  </a:cubicBezTo>
                  <a:lnTo>
                    <a:pt x="119" y="157"/>
                  </a:lnTo>
                  <a:lnTo>
                    <a:pt x="98" y="157"/>
                  </a:lnTo>
                  <a:lnTo>
                    <a:pt x="98" y="134"/>
                  </a:lnTo>
                  <a:cubicBezTo>
                    <a:pt x="89" y="149"/>
                    <a:pt x="73" y="160"/>
                    <a:pt x="50" y="160"/>
                  </a:cubicBezTo>
                  <a:cubicBezTo>
                    <a:pt x="24" y="160"/>
                    <a:pt x="0" y="142"/>
                    <a:pt x="0" y="112"/>
                  </a:cubicBezTo>
                  <a:close/>
                  <a:moveTo>
                    <a:pt x="98" y="102"/>
                  </a:moveTo>
                  <a:lnTo>
                    <a:pt x="98" y="84"/>
                  </a:lnTo>
                  <a:cubicBezTo>
                    <a:pt x="88" y="80"/>
                    <a:pt x="75" y="77"/>
                    <a:pt x="60" y="77"/>
                  </a:cubicBezTo>
                  <a:cubicBezTo>
                    <a:pt x="35" y="77"/>
                    <a:pt x="22" y="90"/>
                    <a:pt x="22" y="110"/>
                  </a:cubicBezTo>
                  <a:lnTo>
                    <a:pt x="22" y="111"/>
                  </a:lnTo>
                  <a:cubicBezTo>
                    <a:pt x="22" y="131"/>
                    <a:pt x="37" y="142"/>
                    <a:pt x="55" y="142"/>
                  </a:cubicBezTo>
                  <a:cubicBezTo>
                    <a:pt x="79" y="142"/>
                    <a:pt x="98" y="126"/>
                    <a:pt x="98" y="10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78" name="Rectangle 269"/>
            <p:cNvSpPr>
              <a:spLocks noChangeArrowheads="1"/>
            </p:cNvSpPr>
            <p:nvPr/>
          </p:nvSpPr>
          <p:spPr bwMode="auto">
            <a:xfrm>
              <a:off x="8815389" y="4808499"/>
              <a:ext cx="427038" cy="125413"/>
            </a:xfrm>
            <a:prstGeom prst="rect">
              <a:avLst/>
            </a:prstGeom>
            <a:solidFill>
              <a:srgbClr val="EC19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79" name="Freeform 270"/>
            <p:cNvSpPr>
              <a:spLocks/>
            </p:cNvSpPr>
            <p:nvPr/>
          </p:nvSpPr>
          <p:spPr bwMode="auto">
            <a:xfrm>
              <a:off x="8951914" y="4841837"/>
              <a:ext cx="38100" cy="60325"/>
            </a:xfrm>
            <a:custGeom>
              <a:avLst/>
              <a:gdLst>
                <a:gd name="T0" fmla="*/ 0 w 76"/>
                <a:gd name="T1" fmla="*/ 0 h 118"/>
                <a:gd name="T2" fmla="*/ 76 w 76"/>
                <a:gd name="T3" fmla="*/ 0 h 118"/>
                <a:gd name="T4" fmla="*/ 76 w 76"/>
                <a:gd name="T5" fmla="*/ 22 h 118"/>
                <a:gd name="T6" fmla="*/ 25 w 76"/>
                <a:gd name="T7" fmla="*/ 22 h 118"/>
                <a:gd name="T8" fmla="*/ 25 w 76"/>
                <a:gd name="T9" fmla="*/ 48 h 118"/>
                <a:gd name="T10" fmla="*/ 70 w 76"/>
                <a:gd name="T11" fmla="*/ 48 h 118"/>
                <a:gd name="T12" fmla="*/ 70 w 76"/>
                <a:gd name="T13" fmla="*/ 71 h 118"/>
                <a:gd name="T14" fmla="*/ 25 w 76"/>
                <a:gd name="T15" fmla="*/ 71 h 118"/>
                <a:gd name="T16" fmla="*/ 25 w 76"/>
                <a:gd name="T17" fmla="*/ 118 h 118"/>
                <a:gd name="T18" fmla="*/ 0 w 76"/>
                <a:gd name="T19" fmla="*/ 118 h 118"/>
                <a:gd name="T20" fmla="*/ 0 w 76"/>
                <a:gd name="T21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6" h="118">
                  <a:moveTo>
                    <a:pt x="0" y="0"/>
                  </a:moveTo>
                  <a:lnTo>
                    <a:pt x="76" y="0"/>
                  </a:lnTo>
                  <a:lnTo>
                    <a:pt x="76" y="22"/>
                  </a:lnTo>
                  <a:lnTo>
                    <a:pt x="25" y="22"/>
                  </a:lnTo>
                  <a:lnTo>
                    <a:pt x="25" y="48"/>
                  </a:lnTo>
                  <a:lnTo>
                    <a:pt x="70" y="48"/>
                  </a:lnTo>
                  <a:lnTo>
                    <a:pt x="70" y="71"/>
                  </a:lnTo>
                  <a:lnTo>
                    <a:pt x="25" y="71"/>
                  </a:lnTo>
                  <a:lnTo>
                    <a:pt x="25" y="118"/>
                  </a:lnTo>
                  <a:lnTo>
                    <a:pt x="0" y="1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80" name="Rectangle 271"/>
            <p:cNvSpPr>
              <a:spLocks noChangeArrowheads="1"/>
            </p:cNvSpPr>
            <p:nvPr/>
          </p:nvSpPr>
          <p:spPr bwMode="auto">
            <a:xfrm>
              <a:off x="8999539" y="4841837"/>
              <a:ext cx="12700" cy="603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81" name="Freeform 272"/>
            <p:cNvSpPr>
              <a:spLocks/>
            </p:cNvSpPr>
            <p:nvPr/>
          </p:nvSpPr>
          <p:spPr bwMode="auto">
            <a:xfrm>
              <a:off x="9024939" y="4841837"/>
              <a:ext cx="36513" cy="60325"/>
            </a:xfrm>
            <a:custGeom>
              <a:avLst/>
              <a:gdLst>
                <a:gd name="T0" fmla="*/ 0 w 72"/>
                <a:gd name="T1" fmla="*/ 0 h 118"/>
                <a:gd name="T2" fmla="*/ 25 w 72"/>
                <a:gd name="T3" fmla="*/ 0 h 118"/>
                <a:gd name="T4" fmla="*/ 25 w 72"/>
                <a:gd name="T5" fmla="*/ 96 h 118"/>
                <a:gd name="T6" fmla="*/ 72 w 72"/>
                <a:gd name="T7" fmla="*/ 96 h 118"/>
                <a:gd name="T8" fmla="*/ 72 w 72"/>
                <a:gd name="T9" fmla="*/ 118 h 118"/>
                <a:gd name="T10" fmla="*/ 0 w 72"/>
                <a:gd name="T11" fmla="*/ 118 h 118"/>
                <a:gd name="T12" fmla="*/ 0 w 72"/>
                <a:gd name="T13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" h="118">
                  <a:moveTo>
                    <a:pt x="0" y="0"/>
                  </a:moveTo>
                  <a:lnTo>
                    <a:pt x="25" y="0"/>
                  </a:lnTo>
                  <a:lnTo>
                    <a:pt x="25" y="96"/>
                  </a:lnTo>
                  <a:lnTo>
                    <a:pt x="72" y="96"/>
                  </a:lnTo>
                  <a:lnTo>
                    <a:pt x="72" y="118"/>
                  </a:lnTo>
                  <a:lnTo>
                    <a:pt x="0" y="1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82" name="Freeform 273"/>
            <p:cNvSpPr>
              <a:spLocks/>
            </p:cNvSpPr>
            <p:nvPr/>
          </p:nvSpPr>
          <p:spPr bwMode="auto">
            <a:xfrm>
              <a:off x="9067802" y="4841837"/>
              <a:ext cx="39688" cy="60325"/>
            </a:xfrm>
            <a:custGeom>
              <a:avLst/>
              <a:gdLst>
                <a:gd name="T0" fmla="*/ 2 w 78"/>
                <a:gd name="T1" fmla="*/ 0 h 118"/>
                <a:gd name="T2" fmla="*/ 78 w 78"/>
                <a:gd name="T3" fmla="*/ 0 h 118"/>
                <a:gd name="T4" fmla="*/ 78 w 78"/>
                <a:gd name="T5" fmla="*/ 22 h 118"/>
                <a:gd name="T6" fmla="*/ 25 w 78"/>
                <a:gd name="T7" fmla="*/ 22 h 118"/>
                <a:gd name="T8" fmla="*/ 25 w 78"/>
                <a:gd name="T9" fmla="*/ 47 h 118"/>
                <a:gd name="T10" fmla="*/ 71 w 78"/>
                <a:gd name="T11" fmla="*/ 47 h 118"/>
                <a:gd name="T12" fmla="*/ 71 w 78"/>
                <a:gd name="T13" fmla="*/ 70 h 118"/>
                <a:gd name="T14" fmla="*/ 25 w 78"/>
                <a:gd name="T15" fmla="*/ 70 h 118"/>
                <a:gd name="T16" fmla="*/ 25 w 78"/>
                <a:gd name="T17" fmla="*/ 96 h 118"/>
                <a:gd name="T18" fmla="*/ 78 w 78"/>
                <a:gd name="T19" fmla="*/ 96 h 118"/>
                <a:gd name="T20" fmla="*/ 78 w 78"/>
                <a:gd name="T21" fmla="*/ 118 h 118"/>
                <a:gd name="T22" fmla="*/ 0 w 78"/>
                <a:gd name="T23" fmla="*/ 118 h 118"/>
                <a:gd name="T24" fmla="*/ 2 w 78"/>
                <a:gd name="T25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" h="118">
                  <a:moveTo>
                    <a:pt x="2" y="0"/>
                  </a:moveTo>
                  <a:lnTo>
                    <a:pt x="78" y="0"/>
                  </a:lnTo>
                  <a:lnTo>
                    <a:pt x="78" y="22"/>
                  </a:lnTo>
                  <a:lnTo>
                    <a:pt x="25" y="22"/>
                  </a:lnTo>
                  <a:lnTo>
                    <a:pt x="25" y="47"/>
                  </a:lnTo>
                  <a:lnTo>
                    <a:pt x="71" y="47"/>
                  </a:lnTo>
                  <a:lnTo>
                    <a:pt x="71" y="70"/>
                  </a:lnTo>
                  <a:lnTo>
                    <a:pt x="25" y="70"/>
                  </a:lnTo>
                  <a:lnTo>
                    <a:pt x="25" y="96"/>
                  </a:lnTo>
                  <a:lnTo>
                    <a:pt x="78" y="96"/>
                  </a:lnTo>
                  <a:lnTo>
                    <a:pt x="78" y="118"/>
                  </a:lnTo>
                  <a:lnTo>
                    <a:pt x="0" y="118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83" name="Freeform 274"/>
            <p:cNvSpPr>
              <a:spLocks/>
            </p:cNvSpPr>
            <p:nvPr/>
          </p:nvSpPr>
          <p:spPr bwMode="auto">
            <a:xfrm>
              <a:off x="5537202" y="4621174"/>
              <a:ext cx="1690688" cy="706438"/>
            </a:xfrm>
            <a:custGeom>
              <a:avLst/>
              <a:gdLst>
                <a:gd name="T0" fmla="*/ 3279 w 3330"/>
                <a:gd name="T1" fmla="*/ 1391 h 1391"/>
                <a:gd name="T2" fmla="*/ 50 w 3330"/>
                <a:gd name="T3" fmla="*/ 1391 h 1391"/>
                <a:gd name="T4" fmla="*/ 0 w 3330"/>
                <a:gd name="T5" fmla="*/ 1341 h 1391"/>
                <a:gd name="T6" fmla="*/ 0 w 3330"/>
                <a:gd name="T7" fmla="*/ 50 h 1391"/>
                <a:gd name="T8" fmla="*/ 50 w 3330"/>
                <a:gd name="T9" fmla="*/ 0 h 1391"/>
                <a:gd name="T10" fmla="*/ 3280 w 3330"/>
                <a:gd name="T11" fmla="*/ 0 h 1391"/>
                <a:gd name="T12" fmla="*/ 3330 w 3330"/>
                <a:gd name="T13" fmla="*/ 50 h 1391"/>
                <a:gd name="T14" fmla="*/ 3330 w 3330"/>
                <a:gd name="T15" fmla="*/ 1341 h 1391"/>
                <a:gd name="T16" fmla="*/ 3279 w 3330"/>
                <a:gd name="T17" fmla="*/ 1391 h 1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30" h="1391">
                  <a:moveTo>
                    <a:pt x="3279" y="1391"/>
                  </a:moveTo>
                  <a:lnTo>
                    <a:pt x="50" y="1391"/>
                  </a:lnTo>
                  <a:cubicBezTo>
                    <a:pt x="23" y="1391"/>
                    <a:pt x="0" y="1369"/>
                    <a:pt x="0" y="1341"/>
                  </a:cubicBezTo>
                  <a:lnTo>
                    <a:pt x="0" y="50"/>
                  </a:lnTo>
                  <a:cubicBezTo>
                    <a:pt x="0" y="22"/>
                    <a:pt x="23" y="0"/>
                    <a:pt x="50" y="0"/>
                  </a:cubicBezTo>
                  <a:lnTo>
                    <a:pt x="3280" y="0"/>
                  </a:lnTo>
                  <a:cubicBezTo>
                    <a:pt x="3308" y="0"/>
                    <a:pt x="3330" y="22"/>
                    <a:pt x="3330" y="50"/>
                  </a:cubicBezTo>
                  <a:lnTo>
                    <a:pt x="3330" y="1341"/>
                  </a:lnTo>
                  <a:cubicBezTo>
                    <a:pt x="3329" y="1369"/>
                    <a:pt x="3306" y="1391"/>
                    <a:pt x="3279" y="139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84" name="Freeform 275"/>
            <p:cNvSpPr>
              <a:spLocks noEditPoints="1"/>
            </p:cNvSpPr>
            <p:nvPr/>
          </p:nvSpPr>
          <p:spPr bwMode="auto">
            <a:xfrm>
              <a:off x="5530852" y="4614824"/>
              <a:ext cx="1703388" cy="719138"/>
            </a:xfrm>
            <a:custGeom>
              <a:avLst/>
              <a:gdLst>
                <a:gd name="T0" fmla="*/ 3291 w 3355"/>
                <a:gd name="T1" fmla="*/ 1417 h 1417"/>
                <a:gd name="T2" fmla="*/ 62 w 3355"/>
                <a:gd name="T3" fmla="*/ 1417 h 1417"/>
                <a:gd name="T4" fmla="*/ 0 w 3355"/>
                <a:gd name="T5" fmla="*/ 1354 h 1417"/>
                <a:gd name="T6" fmla="*/ 0 w 3355"/>
                <a:gd name="T7" fmla="*/ 63 h 1417"/>
                <a:gd name="T8" fmla="*/ 62 w 3355"/>
                <a:gd name="T9" fmla="*/ 0 h 1417"/>
                <a:gd name="T10" fmla="*/ 3292 w 3355"/>
                <a:gd name="T11" fmla="*/ 0 h 1417"/>
                <a:gd name="T12" fmla="*/ 3355 w 3355"/>
                <a:gd name="T13" fmla="*/ 63 h 1417"/>
                <a:gd name="T14" fmla="*/ 3355 w 3355"/>
                <a:gd name="T15" fmla="*/ 1354 h 1417"/>
                <a:gd name="T16" fmla="*/ 3291 w 3355"/>
                <a:gd name="T17" fmla="*/ 1417 h 1417"/>
                <a:gd name="T18" fmla="*/ 62 w 3355"/>
                <a:gd name="T19" fmla="*/ 25 h 1417"/>
                <a:gd name="T20" fmla="*/ 25 w 3355"/>
                <a:gd name="T21" fmla="*/ 63 h 1417"/>
                <a:gd name="T22" fmla="*/ 25 w 3355"/>
                <a:gd name="T23" fmla="*/ 1354 h 1417"/>
                <a:gd name="T24" fmla="*/ 62 w 3355"/>
                <a:gd name="T25" fmla="*/ 1392 h 1417"/>
                <a:gd name="T26" fmla="*/ 3292 w 3355"/>
                <a:gd name="T27" fmla="*/ 1392 h 1417"/>
                <a:gd name="T28" fmla="*/ 3330 w 3355"/>
                <a:gd name="T29" fmla="*/ 1354 h 1417"/>
                <a:gd name="T30" fmla="*/ 3330 w 3355"/>
                <a:gd name="T31" fmla="*/ 63 h 1417"/>
                <a:gd name="T32" fmla="*/ 3292 w 3355"/>
                <a:gd name="T33" fmla="*/ 25 h 1417"/>
                <a:gd name="T34" fmla="*/ 62 w 3355"/>
                <a:gd name="T35" fmla="*/ 25 h 1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355" h="1417">
                  <a:moveTo>
                    <a:pt x="3291" y="1417"/>
                  </a:moveTo>
                  <a:lnTo>
                    <a:pt x="62" y="1417"/>
                  </a:lnTo>
                  <a:cubicBezTo>
                    <a:pt x="27" y="1417"/>
                    <a:pt x="0" y="1389"/>
                    <a:pt x="0" y="1354"/>
                  </a:cubicBezTo>
                  <a:lnTo>
                    <a:pt x="0" y="63"/>
                  </a:lnTo>
                  <a:cubicBezTo>
                    <a:pt x="0" y="28"/>
                    <a:pt x="27" y="0"/>
                    <a:pt x="62" y="0"/>
                  </a:cubicBezTo>
                  <a:lnTo>
                    <a:pt x="3292" y="0"/>
                  </a:lnTo>
                  <a:cubicBezTo>
                    <a:pt x="3327" y="0"/>
                    <a:pt x="3355" y="28"/>
                    <a:pt x="3355" y="63"/>
                  </a:cubicBezTo>
                  <a:lnTo>
                    <a:pt x="3355" y="1354"/>
                  </a:lnTo>
                  <a:cubicBezTo>
                    <a:pt x="3353" y="1389"/>
                    <a:pt x="3326" y="1417"/>
                    <a:pt x="3291" y="1417"/>
                  </a:cubicBezTo>
                  <a:close/>
                  <a:moveTo>
                    <a:pt x="62" y="25"/>
                  </a:moveTo>
                  <a:cubicBezTo>
                    <a:pt x="41" y="25"/>
                    <a:pt x="25" y="41"/>
                    <a:pt x="25" y="63"/>
                  </a:cubicBezTo>
                  <a:lnTo>
                    <a:pt x="25" y="1354"/>
                  </a:lnTo>
                  <a:cubicBezTo>
                    <a:pt x="25" y="1375"/>
                    <a:pt x="41" y="1392"/>
                    <a:pt x="62" y="1392"/>
                  </a:cubicBezTo>
                  <a:lnTo>
                    <a:pt x="3292" y="1392"/>
                  </a:lnTo>
                  <a:cubicBezTo>
                    <a:pt x="3313" y="1392"/>
                    <a:pt x="3330" y="1375"/>
                    <a:pt x="3330" y="1354"/>
                  </a:cubicBezTo>
                  <a:lnTo>
                    <a:pt x="3330" y="63"/>
                  </a:lnTo>
                  <a:cubicBezTo>
                    <a:pt x="3330" y="41"/>
                    <a:pt x="3313" y="25"/>
                    <a:pt x="3292" y="25"/>
                  </a:cubicBezTo>
                  <a:lnTo>
                    <a:pt x="62" y="25"/>
                  </a:lnTo>
                  <a:close/>
                </a:path>
              </a:pathLst>
            </a:custGeom>
            <a:solidFill>
              <a:srgbClr val="EC19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85" name="Rectangle 276"/>
            <p:cNvSpPr>
              <a:spLocks noChangeArrowheads="1"/>
            </p:cNvSpPr>
            <p:nvPr/>
          </p:nvSpPr>
          <p:spPr bwMode="auto">
            <a:xfrm>
              <a:off x="5718177" y="4540212"/>
              <a:ext cx="1327150" cy="1730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86" name="Freeform 277"/>
            <p:cNvSpPr>
              <a:spLocks/>
            </p:cNvSpPr>
            <p:nvPr/>
          </p:nvSpPr>
          <p:spPr bwMode="auto">
            <a:xfrm>
              <a:off x="5921377" y="4583074"/>
              <a:ext cx="55563" cy="73025"/>
            </a:xfrm>
            <a:custGeom>
              <a:avLst/>
              <a:gdLst>
                <a:gd name="T0" fmla="*/ 0 w 108"/>
                <a:gd name="T1" fmla="*/ 0 h 145"/>
                <a:gd name="T2" fmla="*/ 30 w 108"/>
                <a:gd name="T3" fmla="*/ 0 h 145"/>
                <a:gd name="T4" fmla="*/ 30 w 108"/>
                <a:gd name="T5" fmla="*/ 58 h 145"/>
                <a:gd name="T6" fmla="*/ 78 w 108"/>
                <a:gd name="T7" fmla="*/ 58 h 145"/>
                <a:gd name="T8" fmla="*/ 78 w 108"/>
                <a:gd name="T9" fmla="*/ 0 h 145"/>
                <a:gd name="T10" fmla="*/ 108 w 108"/>
                <a:gd name="T11" fmla="*/ 0 h 145"/>
                <a:gd name="T12" fmla="*/ 108 w 108"/>
                <a:gd name="T13" fmla="*/ 145 h 145"/>
                <a:gd name="T14" fmla="*/ 78 w 108"/>
                <a:gd name="T15" fmla="*/ 145 h 145"/>
                <a:gd name="T16" fmla="*/ 78 w 108"/>
                <a:gd name="T17" fmla="*/ 86 h 145"/>
                <a:gd name="T18" fmla="*/ 30 w 108"/>
                <a:gd name="T19" fmla="*/ 86 h 145"/>
                <a:gd name="T20" fmla="*/ 30 w 108"/>
                <a:gd name="T21" fmla="*/ 145 h 145"/>
                <a:gd name="T22" fmla="*/ 0 w 108"/>
                <a:gd name="T23" fmla="*/ 145 h 145"/>
                <a:gd name="T24" fmla="*/ 0 w 108"/>
                <a:gd name="T25" fmla="*/ 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8" h="145">
                  <a:moveTo>
                    <a:pt x="0" y="0"/>
                  </a:moveTo>
                  <a:lnTo>
                    <a:pt x="30" y="0"/>
                  </a:lnTo>
                  <a:lnTo>
                    <a:pt x="30" y="58"/>
                  </a:lnTo>
                  <a:lnTo>
                    <a:pt x="78" y="58"/>
                  </a:lnTo>
                  <a:lnTo>
                    <a:pt x="78" y="0"/>
                  </a:lnTo>
                  <a:lnTo>
                    <a:pt x="108" y="0"/>
                  </a:lnTo>
                  <a:lnTo>
                    <a:pt x="108" y="145"/>
                  </a:lnTo>
                  <a:lnTo>
                    <a:pt x="78" y="145"/>
                  </a:lnTo>
                  <a:lnTo>
                    <a:pt x="78" y="86"/>
                  </a:lnTo>
                  <a:lnTo>
                    <a:pt x="30" y="86"/>
                  </a:lnTo>
                  <a:lnTo>
                    <a:pt x="30" y="145"/>
                  </a:lnTo>
                  <a:lnTo>
                    <a:pt x="0" y="1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19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87" name="Freeform 278"/>
            <p:cNvSpPr>
              <a:spLocks noEditPoints="1"/>
            </p:cNvSpPr>
            <p:nvPr/>
          </p:nvSpPr>
          <p:spPr bwMode="auto">
            <a:xfrm>
              <a:off x="5986464" y="4583074"/>
              <a:ext cx="66675" cy="74613"/>
            </a:xfrm>
            <a:custGeom>
              <a:avLst/>
              <a:gdLst>
                <a:gd name="T0" fmla="*/ 51 w 132"/>
                <a:gd name="T1" fmla="*/ 0 h 146"/>
                <a:gd name="T2" fmla="*/ 80 w 132"/>
                <a:gd name="T3" fmla="*/ 0 h 146"/>
                <a:gd name="T4" fmla="*/ 132 w 132"/>
                <a:gd name="T5" fmla="*/ 146 h 146"/>
                <a:gd name="T6" fmla="*/ 101 w 132"/>
                <a:gd name="T7" fmla="*/ 146 h 146"/>
                <a:gd name="T8" fmla="*/ 90 w 132"/>
                <a:gd name="T9" fmla="*/ 115 h 146"/>
                <a:gd name="T10" fmla="*/ 40 w 132"/>
                <a:gd name="T11" fmla="*/ 115 h 146"/>
                <a:gd name="T12" fmla="*/ 30 w 132"/>
                <a:gd name="T13" fmla="*/ 145 h 146"/>
                <a:gd name="T14" fmla="*/ 0 w 132"/>
                <a:gd name="T15" fmla="*/ 145 h 146"/>
                <a:gd name="T16" fmla="*/ 51 w 132"/>
                <a:gd name="T17" fmla="*/ 0 h 146"/>
                <a:gd name="T18" fmla="*/ 81 w 132"/>
                <a:gd name="T19" fmla="*/ 87 h 146"/>
                <a:gd name="T20" fmla="*/ 65 w 132"/>
                <a:gd name="T21" fmla="*/ 40 h 146"/>
                <a:gd name="T22" fmla="*/ 48 w 132"/>
                <a:gd name="T23" fmla="*/ 87 h 146"/>
                <a:gd name="T24" fmla="*/ 81 w 132"/>
                <a:gd name="T25" fmla="*/ 87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2" h="146">
                  <a:moveTo>
                    <a:pt x="51" y="0"/>
                  </a:moveTo>
                  <a:lnTo>
                    <a:pt x="80" y="0"/>
                  </a:lnTo>
                  <a:lnTo>
                    <a:pt x="132" y="146"/>
                  </a:lnTo>
                  <a:lnTo>
                    <a:pt x="101" y="146"/>
                  </a:lnTo>
                  <a:lnTo>
                    <a:pt x="90" y="115"/>
                  </a:lnTo>
                  <a:lnTo>
                    <a:pt x="40" y="115"/>
                  </a:lnTo>
                  <a:lnTo>
                    <a:pt x="30" y="145"/>
                  </a:lnTo>
                  <a:lnTo>
                    <a:pt x="0" y="145"/>
                  </a:lnTo>
                  <a:lnTo>
                    <a:pt x="51" y="0"/>
                  </a:lnTo>
                  <a:close/>
                  <a:moveTo>
                    <a:pt x="81" y="87"/>
                  </a:moveTo>
                  <a:lnTo>
                    <a:pt x="65" y="40"/>
                  </a:lnTo>
                  <a:lnTo>
                    <a:pt x="48" y="87"/>
                  </a:lnTo>
                  <a:lnTo>
                    <a:pt x="81" y="87"/>
                  </a:lnTo>
                  <a:close/>
                </a:path>
              </a:pathLst>
            </a:custGeom>
            <a:solidFill>
              <a:srgbClr val="EC19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88" name="Freeform 279"/>
            <p:cNvSpPr>
              <a:spLocks noEditPoints="1"/>
            </p:cNvSpPr>
            <p:nvPr/>
          </p:nvSpPr>
          <p:spPr bwMode="auto">
            <a:xfrm>
              <a:off x="6062664" y="4583074"/>
              <a:ext cx="55563" cy="73025"/>
            </a:xfrm>
            <a:custGeom>
              <a:avLst/>
              <a:gdLst>
                <a:gd name="T0" fmla="*/ 0 w 110"/>
                <a:gd name="T1" fmla="*/ 0 h 145"/>
                <a:gd name="T2" fmla="*/ 55 w 110"/>
                <a:gd name="T3" fmla="*/ 0 h 145"/>
                <a:gd name="T4" fmla="*/ 93 w 110"/>
                <a:gd name="T5" fmla="*/ 13 h 145"/>
                <a:gd name="T6" fmla="*/ 106 w 110"/>
                <a:gd name="T7" fmla="*/ 47 h 145"/>
                <a:gd name="T8" fmla="*/ 106 w 110"/>
                <a:gd name="T9" fmla="*/ 48 h 145"/>
                <a:gd name="T10" fmla="*/ 78 w 110"/>
                <a:gd name="T11" fmla="*/ 91 h 145"/>
                <a:gd name="T12" fmla="*/ 110 w 110"/>
                <a:gd name="T13" fmla="*/ 145 h 145"/>
                <a:gd name="T14" fmla="*/ 75 w 110"/>
                <a:gd name="T15" fmla="*/ 145 h 145"/>
                <a:gd name="T16" fmla="*/ 48 w 110"/>
                <a:gd name="T17" fmla="*/ 97 h 145"/>
                <a:gd name="T18" fmla="*/ 30 w 110"/>
                <a:gd name="T19" fmla="*/ 97 h 145"/>
                <a:gd name="T20" fmla="*/ 30 w 110"/>
                <a:gd name="T21" fmla="*/ 145 h 145"/>
                <a:gd name="T22" fmla="*/ 0 w 110"/>
                <a:gd name="T23" fmla="*/ 145 h 145"/>
                <a:gd name="T24" fmla="*/ 0 w 110"/>
                <a:gd name="T25" fmla="*/ 0 h 145"/>
                <a:gd name="T26" fmla="*/ 52 w 110"/>
                <a:gd name="T27" fmla="*/ 71 h 145"/>
                <a:gd name="T28" fmla="*/ 76 w 110"/>
                <a:gd name="T29" fmla="*/ 50 h 145"/>
                <a:gd name="T30" fmla="*/ 76 w 110"/>
                <a:gd name="T31" fmla="*/ 50 h 145"/>
                <a:gd name="T32" fmla="*/ 52 w 110"/>
                <a:gd name="T33" fmla="*/ 28 h 145"/>
                <a:gd name="T34" fmla="*/ 30 w 110"/>
                <a:gd name="T35" fmla="*/ 28 h 145"/>
                <a:gd name="T36" fmla="*/ 30 w 110"/>
                <a:gd name="T37" fmla="*/ 72 h 145"/>
                <a:gd name="T38" fmla="*/ 52 w 110"/>
                <a:gd name="T39" fmla="*/ 72 h 145"/>
                <a:gd name="T40" fmla="*/ 52 w 110"/>
                <a:gd name="T41" fmla="*/ 71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0" h="145">
                  <a:moveTo>
                    <a:pt x="0" y="0"/>
                  </a:moveTo>
                  <a:lnTo>
                    <a:pt x="55" y="0"/>
                  </a:lnTo>
                  <a:cubicBezTo>
                    <a:pt x="71" y="0"/>
                    <a:pt x="85" y="4"/>
                    <a:pt x="93" y="13"/>
                  </a:cubicBezTo>
                  <a:cubicBezTo>
                    <a:pt x="101" y="21"/>
                    <a:pt x="106" y="32"/>
                    <a:pt x="106" y="47"/>
                  </a:cubicBezTo>
                  <a:lnTo>
                    <a:pt x="106" y="48"/>
                  </a:lnTo>
                  <a:cubicBezTo>
                    <a:pt x="106" y="71"/>
                    <a:pt x="95" y="85"/>
                    <a:pt x="78" y="91"/>
                  </a:cubicBezTo>
                  <a:lnTo>
                    <a:pt x="110" y="145"/>
                  </a:lnTo>
                  <a:lnTo>
                    <a:pt x="75" y="145"/>
                  </a:lnTo>
                  <a:lnTo>
                    <a:pt x="48" y="97"/>
                  </a:lnTo>
                  <a:lnTo>
                    <a:pt x="30" y="97"/>
                  </a:lnTo>
                  <a:lnTo>
                    <a:pt x="30" y="145"/>
                  </a:lnTo>
                  <a:lnTo>
                    <a:pt x="0" y="145"/>
                  </a:lnTo>
                  <a:lnTo>
                    <a:pt x="0" y="0"/>
                  </a:lnTo>
                  <a:close/>
                  <a:moveTo>
                    <a:pt x="52" y="71"/>
                  </a:moveTo>
                  <a:cubicBezTo>
                    <a:pt x="67" y="71"/>
                    <a:pt x="76" y="62"/>
                    <a:pt x="76" y="50"/>
                  </a:cubicBezTo>
                  <a:lnTo>
                    <a:pt x="76" y="50"/>
                  </a:lnTo>
                  <a:cubicBezTo>
                    <a:pt x="76" y="34"/>
                    <a:pt x="67" y="28"/>
                    <a:pt x="52" y="28"/>
                  </a:cubicBezTo>
                  <a:lnTo>
                    <a:pt x="30" y="28"/>
                  </a:lnTo>
                  <a:lnTo>
                    <a:pt x="30" y="72"/>
                  </a:lnTo>
                  <a:lnTo>
                    <a:pt x="52" y="72"/>
                  </a:lnTo>
                  <a:lnTo>
                    <a:pt x="52" y="71"/>
                  </a:lnTo>
                  <a:close/>
                </a:path>
              </a:pathLst>
            </a:custGeom>
            <a:solidFill>
              <a:srgbClr val="EC19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89" name="Freeform 280"/>
            <p:cNvSpPr>
              <a:spLocks noEditPoints="1"/>
            </p:cNvSpPr>
            <p:nvPr/>
          </p:nvSpPr>
          <p:spPr bwMode="auto">
            <a:xfrm>
              <a:off x="6127752" y="4583074"/>
              <a:ext cx="58738" cy="73025"/>
            </a:xfrm>
            <a:custGeom>
              <a:avLst/>
              <a:gdLst>
                <a:gd name="T0" fmla="*/ 0 w 115"/>
                <a:gd name="T1" fmla="*/ 0 h 143"/>
                <a:gd name="T2" fmla="*/ 46 w 115"/>
                <a:gd name="T3" fmla="*/ 0 h 143"/>
                <a:gd name="T4" fmla="*/ 115 w 115"/>
                <a:gd name="T5" fmla="*/ 71 h 143"/>
                <a:gd name="T6" fmla="*/ 115 w 115"/>
                <a:gd name="T7" fmla="*/ 72 h 143"/>
                <a:gd name="T8" fmla="*/ 46 w 115"/>
                <a:gd name="T9" fmla="*/ 143 h 143"/>
                <a:gd name="T10" fmla="*/ 0 w 115"/>
                <a:gd name="T11" fmla="*/ 143 h 143"/>
                <a:gd name="T12" fmla="*/ 0 w 115"/>
                <a:gd name="T13" fmla="*/ 0 h 143"/>
                <a:gd name="T14" fmla="*/ 30 w 115"/>
                <a:gd name="T15" fmla="*/ 27 h 143"/>
                <a:gd name="T16" fmla="*/ 30 w 115"/>
                <a:gd name="T17" fmla="*/ 118 h 143"/>
                <a:gd name="T18" fmla="*/ 46 w 115"/>
                <a:gd name="T19" fmla="*/ 118 h 143"/>
                <a:gd name="T20" fmla="*/ 85 w 115"/>
                <a:gd name="T21" fmla="*/ 73 h 143"/>
                <a:gd name="T22" fmla="*/ 85 w 115"/>
                <a:gd name="T23" fmla="*/ 72 h 143"/>
                <a:gd name="T24" fmla="*/ 46 w 115"/>
                <a:gd name="T25" fmla="*/ 27 h 143"/>
                <a:gd name="T26" fmla="*/ 30 w 115"/>
                <a:gd name="T27" fmla="*/ 27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5" h="143">
                  <a:moveTo>
                    <a:pt x="0" y="0"/>
                  </a:moveTo>
                  <a:lnTo>
                    <a:pt x="46" y="0"/>
                  </a:lnTo>
                  <a:cubicBezTo>
                    <a:pt x="88" y="0"/>
                    <a:pt x="115" y="28"/>
                    <a:pt x="115" y="71"/>
                  </a:cubicBezTo>
                  <a:lnTo>
                    <a:pt x="115" y="72"/>
                  </a:lnTo>
                  <a:cubicBezTo>
                    <a:pt x="115" y="115"/>
                    <a:pt x="87" y="143"/>
                    <a:pt x="46" y="143"/>
                  </a:cubicBezTo>
                  <a:lnTo>
                    <a:pt x="0" y="143"/>
                  </a:lnTo>
                  <a:lnTo>
                    <a:pt x="0" y="0"/>
                  </a:lnTo>
                  <a:close/>
                  <a:moveTo>
                    <a:pt x="30" y="27"/>
                  </a:moveTo>
                  <a:lnTo>
                    <a:pt x="30" y="118"/>
                  </a:lnTo>
                  <a:lnTo>
                    <a:pt x="46" y="118"/>
                  </a:lnTo>
                  <a:cubicBezTo>
                    <a:pt x="68" y="118"/>
                    <a:pt x="85" y="102"/>
                    <a:pt x="85" y="73"/>
                  </a:cubicBezTo>
                  <a:lnTo>
                    <a:pt x="85" y="72"/>
                  </a:lnTo>
                  <a:cubicBezTo>
                    <a:pt x="85" y="43"/>
                    <a:pt x="69" y="27"/>
                    <a:pt x="46" y="27"/>
                  </a:cubicBezTo>
                  <a:lnTo>
                    <a:pt x="30" y="27"/>
                  </a:lnTo>
                  <a:close/>
                </a:path>
              </a:pathLst>
            </a:custGeom>
            <a:solidFill>
              <a:srgbClr val="EC19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90" name="Freeform 281"/>
            <p:cNvSpPr>
              <a:spLocks/>
            </p:cNvSpPr>
            <p:nvPr/>
          </p:nvSpPr>
          <p:spPr bwMode="auto">
            <a:xfrm>
              <a:off x="6189664" y="4581487"/>
              <a:ext cx="96838" cy="76200"/>
            </a:xfrm>
            <a:custGeom>
              <a:avLst/>
              <a:gdLst>
                <a:gd name="T0" fmla="*/ 0 w 190"/>
                <a:gd name="T1" fmla="*/ 2 h 148"/>
                <a:gd name="T2" fmla="*/ 32 w 190"/>
                <a:gd name="T3" fmla="*/ 2 h 148"/>
                <a:gd name="T4" fmla="*/ 57 w 190"/>
                <a:gd name="T5" fmla="*/ 97 h 148"/>
                <a:gd name="T6" fmla="*/ 83 w 190"/>
                <a:gd name="T7" fmla="*/ 0 h 148"/>
                <a:gd name="T8" fmla="*/ 109 w 190"/>
                <a:gd name="T9" fmla="*/ 0 h 148"/>
                <a:gd name="T10" fmla="*/ 135 w 190"/>
                <a:gd name="T11" fmla="*/ 97 h 148"/>
                <a:gd name="T12" fmla="*/ 159 w 190"/>
                <a:gd name="T13" fmla="*/ 2 h 148"/>
                <a:gd name="T14" fmla="*/ 190 w 190"/>
                <a:gd name="T15" fmla="*/ 2 h 148"/>
                <a:gd name="T16" fmla="*/ 149 w 190"/>
                <a:gd name="T17" fmla="*/ 148 h 148"/>
                <a:gd name="T18" fmla="*/ 122 w 190"/>
                <a:gd name="T19" fmla="*/ 148 h 148"/>
                <a:gd name="T20" fmla="*/ 95 w 190"/>
                <a:gd name="T21" fmla="*/ 55 h 148"/>
                <a:gd name="T22" fmla="*/ 69 w 190"/>
                <a:gd name="T23" fmla="*/ 148 h 148"/>
                <a:gd name="T24" fmla="*/ 42 w 190"/>
                <a:gd name="T25" fmla="*/ 148 h 148"/>
                <a:gd name="T26" fmla="*/ 0 w 190"/>
                <a:gd name="T27" fmla="*/ 2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0" h="148">
                  <a:moveTo>
                    <a:pt x="0" y="2"/>
                  </a:moveTo>
                  <a:lnTo>
                    <a:pt x="32" y="2"/>
                  </a:lnTo>
                  <a:lnTo>
                    <a:pt x="57" y="97"/>
                  </a:lnTo>
                  <a:lnTo>
                    <a:pt x="83" y="0"/>
                  </a:lnTo>
                  <a:lnTo>
                    <a:pt x="109" y="0"/>
                  </a:lnTo>
                  <a:lnTo>
                    <a:pt x="135" y="97"/>
                  </a:lnTo>
                  <a:lnTo>
                    <a:pt x="159" y="2"/>
                  </a:lnTo>
                  <a:lnTo>
                    <a:pt x="190" y="2"/>
                  </a:lnTo>
                  <a:lnTo>
                    <a:pt x="149" y="148"/>
                  </a:lnTo>
                  <a:lnTo>
                    <a:pt x="122" y="148"/>
                  </a:lnTo>
                  <a:lnTo>
                    <a:pt x="95" y="55"/>
                  </a:lnTo>
                  <a:lnTo>
                    <a:pt x="69" y="148"/>
                  </a:lnTo>
                  <a:lnTo>
                    <a:pt x="42" y="148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EC19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91" name="Freeform 282"/>
            <p:cNvSpPr>
              <a:spLocks noEditPoints="1"/>
            </p:cNvSpPr>
            <p:nvPr/>
          </p:nvSpPr>
          <p:spPr bwMode="auto">
            <a:xfrm>
              <a:off x="6284914" y="4583074"/>
              <a:ext cx="66675" cy="74613"/>
            </a:xfrm>
            <a:custGeom>
              <a:avLst/>
              <a:gdLst>
                <a:gd name="T0" fmla="*/ 52 w 133"/>
                <a:gd name="T1" fmla="*/ 0 h 146"/>
                <a:gd name="T2" fmla="*/ 80 w 133"/>
                <a:gd name="T3" fmla="*/ 0 h 146"/>
                <a:gd name="T4" fmla="*/ 133 w 133"/>
                <a:gd name="T5" fmla="*/ 146 h 146"/>
                <a:gd name="T6" fmla="*/ 102 w 133"/>
                <a:gd name="T7" fmla="*/ 146 h 146"/>
                <a:gd name="T8" fmla="*/ 90 w 133"/>
                <a:gd name="T9" fmla="*/ 115 h 146"/>
                <a:gd name="T10" fmla="*/ 40 w 133"/>
                <a:gd name="T11" fmla="*/ 115 h 146"/>
                <a:gd name="T12" fmla="*/ 30 w 133"/>
                <a:gd name="T13" fmla="*/ 146 h 146"/>
                <a:gd name="T14" fmla="*/ 0 w 133"/>
                <a:gd name="T15" fmla="*/ 146 h 146"/>
                <a:gd name="T16" fmla="*/ 52 w 133"/>
                <a:gd name="T17" fmla="*/ 0 h 146"/>
                <a:gd name="T18" fmla="*/ 82 w 133"/>
                <a:gd name="T19" fmla="*/ 87 h 146"/>
                <a:gd name="T20" fmla="*/ 65 w 133"/>
                <a:gd name="T21" fmla="*/ 40 h 146"/>
                <a:gd name="T22" fmla="*/ 49 w 133"/>
                <a:gd name="T23" fmla="*/ 87 h 146"/>
                <a:gd name="T24" fmla="*/ 82 w 133"/>
                <a:gd name="T25" fmla="*/ 87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3" h="146">
                  <a:moveTo>
                    <a:pt x="52" y="0"/>
                  </a:moveTo>
                  <a:lnTo>
                    <a:pt x="80" y="0"/>
                  </a:lnTo>
                  <a:lnTo>
                    <a:pt x="133" y="146"/>
                  </a:lnTo>
                  <a:lnTo>
                    <a:pt x="102" y="146"/>
                  </a:lnTo>
                  <a:lnTo>
                    <a:pt x="90" y="115"/>
                  </a:lnTo>
                  <a:lnTo>
                    <a:pt x="40" y="115"/>
                  </a:lnTo>
                  <a:lnTo>
                    <a:pt x="30" y="146"/>
                  </a:lnTo>
                  <a:lnTo>
                    <a:pt x="0" y="146"/>
                  </a:lnTo>
                  <a:lnTo>
                    <a:pt x="52" y="0"/>
                  </a:lnTo>
                  <a:close/>
                  <a:moveTo>
                    <a:pt x="82" y="87"/>
                  </a:moveTo>
                  <a:lnTo>
                    <a:pt x="65" y="40"/>
                  </a:lnTo>
                  <a:lnTo>
                    <a:pt x="49" y="87"/>
                  </a:lnTo>
                  <a:lnTo>
                    <a:pt x="82" y="87"/>
                  </a:lnTo>
                  <a:close/>
                </a:path>
              </a:pathLst>
            </a:custGeom>
            <a:solidFill>
              <a:srgbClr val="EC19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92" name="Freeform 283"/>
            <p:cNvSpPr>
              <a:spLocks noEditPoints="1"/>
            </p:cNvSpPr>
            <p:nvPr/>
          </p:nvSpPr>
          <p:spPr bwMode="auto">
            <a:xfrm>
              <a:off x="6361114" y="4583074"/>
              <a:ext cx="55563" cy="73025"/>
            </a:xfrm>
            <a:custGeom>
              <a:avLst/>
              <a:gdLst>
                <a:gd name="T0" fmla="*/ 0 w 110"/>
                <a:gd name="T1" fmla="*/ 0 h 145"/>
                <a:gd name="T2" fmla="*/ 55 w 110"/>
                <a:gd name="T3" fmla="*/ 0 h 145"/>
                <a:gd name="T4" fmla="*/ 94 w 110"/>
                <a:gd name="T5" fmla="*/ 13 h 145"/>
                <a:gd name="T6" fmla="*/ 107 w 110"/>
                <a:gd name="T7" fmla="*/ 47 h 145"/>
                <a:gd name="T8" fmla="*/ 107 w 110"/>
                <a:gd name="T9" fmla="*/ 48 h 145"/>
                <a:gd name="T10" fmla="*/ 79 w 110"/>
                <a:gd name="T11" fmla="*/ 91 h 145"/>
                <a:gd name="T12" fmla="*/ 110 w 110"/>
                <a:gd name="T13" fmla="*/ 145 h 145"/>
                <a:gd name="T14" fmla="*/ 75 w 110"/>
                <a:gd name="T15" fmla="*/ 145 h 145"/>
                <a:gd name="T16" fmla="*/ 49 w 110"/>
                <a:gd name="T17" fmla="*/ 97 h 145"/>
                <a:gd name="T18" fmla="*/ 30 w 110"/>
                <a:gd name="T19" fmla="*/ 97 h 145"/>
                <a:gd name="T20" fmla="*/ 30 w 110"/>
                <a:gd name="T21" fmla="*/ 145 h 145"/>
                <a:gd name="T22" fmla="*/ 0 w 110"/>
                <a:gd name="T23" fmla="*/ 145 h 145"/>
                <a:gd name="T24" fmla="*/ 0 w 110"/>
                <a:gd name="T25" fmla="*/ 0 h 145"/>
                <a:gd name="T26" fmla="*/ 53 w 110"/>
                <a:gd name="T27" fmla="*/ 71 h 145"/>
                <a:gd name="T28" fmla="*/ 77 w 110"/>
                <a:gd name="T29" fmla="*/ 50 h 145"/>
                <a:gd name="T30" fmla="*/ 77 w 110"/>
                <a:gd name="T31" fmla="*/ 50 h 145"/>
                <a:gd name="T32" fmla="*/ 53 w 110"/>
                <a:gd name="T33" fmla="*/ 28 h 145"/>
                <a:gd name="T34" fmla="*/ 32 w 110"/>
                <a:gd name="T35" fmla="*/ 28 h 145"/>
                <a:gd name="T36" fmla="*/ 32 w 110"/>
                <a:gd name="T37" fmla="*/ 72 h 145"/>
                <a:gd name="T38" fmla="*/ 53 w 110"/>
                <a:gd name="T39" fmla="*/ 72 h 145"/>
                <a:gd name="T40" fmla="*/ 53 w 110"/>
                <a:gd name="T41" fmla="*/ 71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0" h="145">
                  <a:moveTo>
                    <a:pt x="0" y="0"/>
                  </a:moveTo>
                  <a:lnTo>
                    <a:pt x="55" y="0"/>
                  </a:lnTo>
                  <a:cubicBezTo>
                    <a:pt x="72" y="0"/>
                    <a:pt x="85" y="4"/>
                    <a:pt x="94" y="13"/>
                  </a:cubicBezTo>
                  <a:cubicBezTo>
                    <a:pt x="102" y="21"/>
                    <a:pt x="107" y="32"/>
                    <a:pt x="107" y="47"/>
                  </a:cubicBezTo>
                  <a:lnTo>
                    <a:pt x="107" y="48"/>
                  </a:lnTo>
                  <a:cubicBezTo>
                    <a:pt x="107" y="71"/>
                    <a:pt x="95" y="85"/>
                    <a:pt x="79" y="91"/>
                  </a:cubicBezTo>
                  <a:lnTo>
                    <a:pt x="110" y="145"/>
                  </a:lnTo>
                  <a:lnTo>
                    <a:pt x="75" y="145"/>
                  </a:lnTo>
                  <a:lnTo>
                    <a:pt x="49" y="97"/>
                  </a:lnTo>
                  <a:lnTo>
                    <a:pt x="30" y="97"/>
                  </a:lnTo>
                  <a:lnTo>
                    <a:pt x="30" y="145"/>
                  </a:lnTo>
                  <a:lnTo>
                    <a:pt x="0" y="145"/>
                  </a:lnTo>
                  <a:lnTo>
                    <a:pt x="0" y="0"/>
                  </a:lnTo>
                  <a:close/>
                  <a:moveTo>
                    <a:pt x="53" y="71"/>
                  </a:moveTo>
                  <a:cubicBezTo>
                    <a:pt x="68" y="71"/>
                    <a:pt x="77" y="62"/>
                    <a:pt x="77" y="50"/>
                  </a:cubicBezTo>
                  <a:lnTo>
                    <a:pt x="77" y="50"/>
                  </a:lnTo>
                  <a:cubicBezTo>
                    <a:pt x="77" y="34"/>
                    <a:pt x="68" y="28"/>
                    <a:pt x="53" y="28"/>
                  </a:cubicBezTo>
                  <a:lnTo>
                    <a:pt x="32" y="28"/>
                  </a:lnTo>
                  <a:lnTo>
                    <a:pt x="32" y="72"/>
                  </a:lnTo>
                  <a:lnTo>
                    <a:pt x="53" y="72"/>
                  </a:lnTo>
                  <a:lnTo>
                    <a:pt x="53" y="71"/>
                  </a:lnTo>
                  <a:close/>
                </a:path>
              </a:pathLst>
            </a:custGeom>
            <a:solidFill>
              <a:srgbClr val="EC19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93" name="Freeform 284"/>
            <p:cNvSpPr>
              <a:spLocks/>
            </p:cNvSpPr>
            <p:nvPr/>
          </p:nvSpPr>
          <p:spPr bwMode="auto">
            <a:xfrm>
              <a:off x="6426202" y="4583074"/>
              <a:ext cx="49213" cy="74613"/>
            </a:xfrm>
            <a:custGeom>
              <a:avLst/>
              <a:gdLst>
                <a:gd name="T0" fmla="*/ 0 w 95"/>
                <a:gd name="T1" fmla="*/ 0 h 146"/>
                <a:gd name="T2" fmla="*/ 94 w 95"/>
                <a:gd name="T3" fmla="*/ 0 h 146"/>
                <a:gd name="T4" fmla="*/ 94 w 95"/>
                <a:gd name="T5" fmla="*/ 27 h 146"/>
                <a:gd name="T6" fmla="*/ 30 w 95"/>
                <a:gd name="T7" fmla="*/ 27 h 146"/>
                <a:gd name="T8" fmla="*/ 30 w 95"/>
                <a:gd name="T9" fmla="*/ 58 h 146"/>
                <a:gd name="T10" fmla="*/ 87 w 95"/>
                <a:gd name="T11" fmla="*/ 58 h 146"/>
                <a:gd name="T12" fmla="*/ 87 w 95"/>
                <a:gd name="T13" fmla="*/ 86 h 146"/>
                <a:gd name="T14" fmla="*/ 30 w 95"/>
                <a:gd name="T15" fmla="*/ 86 h 146"/>
                <a:gd name="T16" fmla="*/ 30 w 95"/>
                <a:gd name="T17" fmla="*/ 118 h 146"/>
                <a:gd name="T18" fmla="*/ 95 w 95"/>
                <a:gd name="T19" fmla="*/ 118 h 146"/>
                <a:gd name="T20" fmla="*/ 95 w 95"/>
                <a:gd name="T21" fmla="*/ 146 h 146"/>
                <a:gd name="T22" fmla="*/ 2 w 95"/>
                <a:gd name="T23" fmla="*/ 146 h 146"/>
                <a:gd name="T24" fmla="*/ 2 w 95"/>
                <a:gd name="T25" fmla="*/ 0 h 146"/>
                <a:gd name="T26" fmla="*/ 0 w 95"/>
                <a:gd name="T27" fmla="*/ 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5" h="146">
                  <a:moveTo>
                    <a:pt x="0" y="0"/>
                  </a:moveTo>
                  <a:lnTo>
                    <a:pt x="94" y="0"/>
                  </a:lnTo>
                  <a:lnTo>
                    <a:pt x="94" y="27"/>
                  </a:lnTo>
                  <a:lnTo>
                    <a:pt x="30" y="27"/>
                  </a:lnTo>
                  <a:lnTo>
                    <a:pt x="30" y="58"/>
                  </a:lnTo>
                  <a:lnTo>
                    <a:pt x="87" y="58"/>
                  </a:lnTo>
                  <a:lnTo>
                    <a:pt x="87" y="86"/>
                  </a:lnTo>
                  <a:lnTo>
                    <a:pt x="30" y="86"/>
                  </a:lnTo>
                  <a:lnTo>
                    <a:pt x="30" y="118"/>
                  </a:lnTo>
                  <a:lnTo>
                    <a:pt x="95" y="118"/>
                  </a:lnTo>
                  <a:lnTo>
                    <a:pt x="95" y="146"/>
                  </a:lnTo>
                  <a:lnTo>
                    <a:pt x="2" y="146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19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94" name="Freeform 285"/>
            <p:cNvSpPr>
              <a:spLocks/>
            </p:cNvSpPr>
            <p:nvPr/>
          </p:nvSpPr>
          <p:spPr bwMode="auto">
            <a:xfrm>
              <a:off x="6510339" y="4583074"/>
              <a:ext cx="44450" cy="73025"/>
            </a:xfrm>
            <a:custGeom>
              <a:avLst/>
              <a:gdLst>
                <a:gd name="T0" fmla="*/ 0 w 28"/>
                <a:gd name="T1" fmla="*/ 0 h 46"/>
                <a:gd name="T2" fmla="*/ 10 w 28"/>
                <a:gd name="T3" fmla="*/ 0 h 46"/>
                <a:gd name="T4" fmla="*/ 10 w 28"/>
                <a:gd name="T5" fmla="*/ 37 h 46"/>
                <a:gd name="T6" fmla="*/ 28 w 28"/>
                <a:gd name="T7" fmla="*/ 37 h 46"/>
                <a:gd name="T8" fmla="*/ 28 w 28"/>
                <a:gd name="T9" fmla="*/ 46 h 46"/>
                <a:gd name="T10" fmla="*/ 0 w 28"/>
                <a:gd name="T11" fmla="*/ 46 h 46"/>
                <a:gd name="T12" fmla="*/ 0 w 28"/>
                <a:gd name="T13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46">
                  <a:moveTo>
                    <a:pt x="0" y="0"/>
                  </a:moveTo>
                  <a:lnTo>
                    <a:pt x="10" y="0"/>
                  </a:lnTo>
                  <a:lnTo>
                    <a:pt x="10" y="37"/>
                  </a:lnTo>
                  <a:lnTo>
                    <a:pt x="28" y="37"/>
                  </a:lnTo>
                  <a:lnTo>
                    <a:pt x="28" y="46"/>
                  </a:lnTo>
                  <a:lnTo>
                    <a:pt x="0" y="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19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95" name="Rectangle 286"/>
            <p:cNvSpPr>
              <a:spLocks noChangeArrowheads="1"/>
            </p:cNvSpPr>
            <p:nvPr/>
          </p:nvSpPr>
          <p:spPr bwMode="auto">
            <a:xfrm>
              <a:off x="6565902" y="4583074"/>
              <a:ext cx="14288" cy="73025"/>
            </a:xfrm>
            <a:prstGeom prst="rect">
              <a:avLst/>
            </a:prstGeom>
            <a:solidFill>
              <a:srgbClr val="EC19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96" name="Freeform 287"/>
            <p:cNvSpPr>
              <a:spLocks/>
            </p:cNvSpPr>
            <p:nvPr/>
          </p:nvSpPr>
          <p:spPr bwMode="auto">
            <a:xfrm>
              <a:off x="6596064" y="4583074"/>
              <a:ext cx="47625" cy="73025"/>
            </a:xfrm>
            <a:custGeom>
              <a:avLst/>
              <a:gdLst>
                <a:gd name="T0" fmla="*/ 0 w 94"/>
                <a:gd name="T1" fmla="*/ 0 h 145"/>
                <a:gd name="T2" fmla="*/ 94 w 94"/>
                <a:gd name="T3" fmla="*/ 0 h 145"/>
                <a:gd name="T4" fmla="*/ 94 w 94"/>
                <a:gd name="T5" fmla="*/ 27 h 145"/>
                <a:gd name="T6" fmla="*/ 30 w 94"/>
                <a:gd name="T7" fmla="*/ 27 h 145"/>
                <a:gd name="T8" fmla="*/ 30 w 94"/>
                <a:gd name="T9" fmla="*/ 60 h 145"/>
                <a:gd name="T10" fmla="*/ 86 w 94"/>
                <a:gd name="T11" fmla="*/ 60 h 145"/>
                <a:gd name="T12" fmla="*/ 86 w 94"/>
                <a:gd name="T13" fmla="*/ 87 h 145"/>
                <a:gd name="T14" fmla="*/ 30 w 94"/>
                <a:gd name="T15" fmla="*/ 87 h 145"/>
                <a:gd name="T16" fmla="*/ 30 w 94"/>
                <a:gd name="T17" fmla="*/ 145 h 145"/>
                <a:gd name="T18" fmla="*/ 0 w 94"/>
                <a:gd name="T19" fmla="*/ 145 h 145"/>
                <a:gd name="T20" fmla="*/ 0 w 94"/>
                <a:gd name="T21" fmla="*/ 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4" h="145">
                  <a:moveTo>
                    <a:pt x="0" y="0"/>
                  </a:moveTo>
                  <a:lnTo>
                    <a:pt x="94" y="0"/>
                  </a:lnTo>
                  <a:lnTo>
                    <a:pt x="94" y="27"/>
                  </a:lnTo>
                  <a:lnTo>
                    <a:pt x="30" y="27"/>
                  </a:lnTo>
                  <a:lnTo>
                    <a:pt x="30" y="60"/>
                  </a:lnTo>
                  <a:lnTo>
                    <a:pt x="86" y="60"/>
                  </a:lnTo>
                  <a:lnTo>
                    <a:pt x="86" y="87"/>
                  </a:lnTo>
                  <a:lnTo>
                    <a:pt x="30" y="87"/>
                  </a:lnTo>
                  <a:lnTo>
                    <a:pt x="30" y="145"/>
                  </a:lnTo>
                  <a:lnTo>
                    <a:pt x="0" y="1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19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97" name="Freeform 288"/>
            <p:cNvSpPr>
              <a:spLocks/>
            </p:cNvSpPr>
            <p:nvPr/>
          </p:nvSpPr>
          <p:spPr bwMode="auto">
            <a:xfrm>
              <a:off x="6654802" y="4583074"/>
              <a:ext cx="47625" cy="74613"/>
            </a:xfrm>
            <a:custGeom>
              <a:avLst/>
              <a:gdLst>
                <a:gd name="T0" fmla="*/ 0 w 95"/>
                <a:gd name="T1" fmla="*/ 0 h 146"/>
                <a:gd name="T2" fmla="*/ 94 w 95"/>
                <a:gd name="T3" fmla="*/ 0 h 146"/>
                <a:gd name="T4" fmla="*/ 94 w 95"/>
                <a:gd name="T5" fmla="*/ 27 h 146"/>
                <a:gd name="T6" fmla="*/ 30 w 95"/>
                <a:gd name="T7" fmla="*/ 27 h 146"/>
                <a:gd name="T8" fmla="*/ 30 w 95"/>
                <a:gd name="T9" fmla="*/ 58 h 146"/>
                <a:gd name="T10" fmla="*/ 86 w 95"/>
                <a:gd name="T11" fmla="*/ 58 h 146"/>
                <a:gd name="T12" fmla="*/ 86 w 95"/>
                <a:gd name="T13" fmla="*/ 86 h 146"/>
                <a:gd name="T14" fmla="*/ 30 w 95"/>
                <a:gd name="T15" fmla="*/ 86 h 146"/>
                <a:gd name="T16" fmla="*/ 30 w 95"/>
                <a:gd name="T17" fmla="*/ 118 h 146"/>
                <a:gd name="T18" fmla="*/ 95 w 95"/>
                <a:gd name="T19" fmla="*/ 118 h 146"/>
                <a:gd name="T20" fmla="*/ 95 w 95"/>
                <a:gd name="T21" fmla="*/ 146 h 146"/>
                <a:gd name="T22" fmla="*/ 1 w 95"/>
                <a:gd name="T23" fmla="*/ 146 h 146"/>
                <a:gd name="T24" fmla="*/ 1 w 95"/>
                <a:gd name="T25" fmla="*/ 0 h 146"/>
                <a:gd name="T26" fmla="*/ 0 w 95"/>
                <a:gd name="T27" fmla="*/ 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5" h="146">
                  <a:moveTo>
                    <a:pt x="0" y="0"/>
                  </a:moveTo>
                  <a:lnTo>
                    <a:pt x="94" y="0"/>
                  </a:lnTo>
                  <a:lnTo>
                    <a:pt x="94" y="27"/>
                  </a:lnTo>
                  <a:lnTo>
                    <a:pt x="30" y="27"/>
                  </a:lnTo>
                  <a:lnTo>
                    <a:pt x="30" y="58"/>
                  </a:lnTo>
                  <a:lnTo>
                    <a:pt x="86" y="58"/>
                  </a:lnTo>
                  <a:lnTo>
                    <a:pt x="86" y="86"/>
                  </a:lnTo>
                  <a:lnTo>
                    <a:pt x="30" y="86"/>
                  </a:lnTo>
                  <a:lnTo>
                    <a:pt x="30" y="118"/>
                  </a:lnTo>
                  <a:lnTo>
                    <a:pt x="95" y="118"/>
                  </a:lnTo>
                  <a:lnTo>
                    <a:pt x="95" y="146"/>
                  </a:lnTo>
                  <a:lnTo>
                    <a:pt x="1" y="146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19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98" name="Freeform 289"/>
            <p:cNvSpPr>
              <a:spLocks/>
            </p:cNvSpPr>
            <p:nvPr/>
          </p:nvSpPr>
          <p:spPr bwMode="auto">
            <a:xfrm>
              <a:off x="6711952" y="4581487"/>
              <a:ext cx="57150" cy="76200"/>
            </a:xfrm>
            <a:custGeom>
              <a:avLst/>
              <a:gdLst>
                <a:gd name="T0" fmla="*/ 0 w 112"/>
                <a:gd name="T1" fmla="*/ 75 h 149"/>
                <a:gd name="T2" fmla="*/ 0 w 112"/>
                <a:gd name="T3" fmla="*/ 74 h 149"/>
                <a:gd name="T4" fmla="*/ 66 w 112"/>
                <a:gd name="T5" fmla="*/ 0 h 149"/>
                <a:gd name="T6" fmla="*/ 112 w 112"/>
                <a:gd name="T7" fmla="*/ 19 h 149"/>
                <a:gd name="T8" fmla="*/ 94 w 112"/>
                <a:gd name="T9" fmla="*/ 43 h 149"/>
                <a:gd name="T10" fmla="*/ 64 w 112"/>
                <a:gd name="T11" fmla="*/ 28 h 149"/>
                <a:gd name="T12" fmla="*/ 31 w 112"/>
                <a:gd name="T13" fmla="*/ 74 h 149"/>
                <a:gd name="T14" fmla="*/ 31 w 112"/>
                <a:gd name="T15" fmla="*/ 74 h 149"/>
                <a:gd name="T16" fmla="*/ 64 w 112"/>
                <a:gd name="T17" fmla="*/ 120 h 149"/>
                <a:gd name="T18" fmla="*/ 94 w 112"/>
                <a:gd name="T19" fmla="*/ 105 h 149"/>
                <a:gd name="T20" fmla="*/ 112 w 112"/>
                <a:gd name="T21" fmla="*/ 127 h 149"/>
                <a:gd name="T22" fmla="*/ 63 w 112"/>
                <a:gd name="T23" fmla="*/ 148 h 149"/>
                <a:gd name="T24" fmla="*/ 0 w 112"/>
                <a:gd name="T25" fmla="*/ 7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2" h="149">
                  <a:moveTo>
                    <a:pt x="0" y="75"/>
                  </a:moveTo>
                  <a:lnTo>
                    <a:pt x="0" y="74"/>
                  </a:lnTo>
                  <a:cubicBezTo>
                    <a:pt x="0" y="30"/>
                    <a:pt x="27" y="0"/>
                    <a:pt x="66" y="0"/>
                  </a:cubicBezTo>
                  <a:cubicBezTo>
                    <a:pt x="87" y="0"/>
                    <a:pt x="101" y="8"/>
                    <a:pt x="112" y="19"/>
                  </a:cubicBezTo>
                  <a:lnTo>
                    <a:pt x="94" y="43"/>
                  </a:lnTo>
                  <a:cubicBezTo>
                    <a:pt x="86" y="34"/>
                    <a:pt x="77" y="28"/>
                    <a:pt x="64" y="28"/>
                  </a:cubicBezTo>
                  <a:cubicBezTo>
                    <a:pt x="44" y="28"/>
                    <a:pt x="31" y="45"/>
                    <a:pt x="31" y="74"/>
                  </a:cubicBezTo>
                  <a:lnTo>
                    <a:pt x="31" y="74"/>
                  </a:lnTo>
                  <a:cubicBezTo>
                    <a:pt x="31" y="103"/>
                    <a:pt x="46" y="120"/>
                    <a:pt x="64" y="120"/>
                  </a:cubicBezTo>
                  <a:cubicBezTo>
                    <a:pt x="76" y="120"/>
                    <a:pt x="84" y="115"/>
                    <a:pt x="94" y="105"/>
                  </a:cubicBezTo>
                  <a:lnTo>
                    <a:pt x="112" y="127"/>
                  </a:lnTo>
                  <a:cubicBezTo>
                    <a:pt x="100" y="140"/>
                    <a:pt x="85" y="148"/>
                    <a:pt x="63" y="148"/>
                  </a:cubicBezTo>
                  <a:cubicBezTo>
                    <a:pt x="25" y="149"/>
                    <a:pt x="0" y="120"/>
                    <a:pt x="0" y="75"/>
                  </a:cubicBezTo>
                  <a:close/>
                </a:path>
              </a:pathLst>
            </a:custGeom>
            <a:solidFill>
              <a:srgbClr val="EC19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99" name="Freeform 290"/>
            <p:cNvSpPr>
              <a:spLocks/>
            </p:cNvSpPr>
            <p:nvPr/>
          </p:nvSpPr>
          <p:spPr bwMode="auto">
            <a:xfrm>
              <a:off x="6772277" y="4583074"/>
              <a:ext cx="63500" cy="74613"/>
            </a:xfrm>
            <a:custGeom>
              <a:avLst/>
              <a:gdLst>
                <a:gd name="T0" fmla="*/ 48 w 125"/>
                <a:gd name="T1" fmla="*/ 87 h 145"/>
                <a:gd name="T2" fmla="*/ 0 w 125"/>
                <a:gd name="T3" fmla="*/ 0 h 145"/>
                <a:gd name="T4" fmla="*/ 34 w 125"/>
                <a:gd name="T5" fmla="*/ 0 h 145"/>
                <a:gd name="T6" fmla="*/ 63 w 125"/>
                <a:gd name="T7" fmla="*/ 57 h 145"/>
                <a:gd name="T8" fmla="*/ 92 w 125"/>
                <a:gd name="T9" fmla="*/ 0 h 145"/>
                <a:gd name="T10" fmla="*/ 125 w 125"/>
                <a:gd name="T11" fmla="*/ 0 h 145"/>
                <a:gd name="T12" fmla="*/ 78 w 125"/>
                <a:gd name="T13" fmla="*/ 87 h 145"/>
                <a:gd name="T14" fmla="*/ 78 w 125"/>
                <a:gd name="T15" fmla="*/ 145 h 145"/>
                <a:gd name="T16" fmla="*/ 48 w 125"/>
                <a:gd name="T17" fmla="*/ 145 h 145"/>
                <a:gd name="T18" fmla="*/ 48 w 125"/>
                <a:gd name="T19" fmla="*/ 87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5" h="145">
                  <a:moveTo>
                    <a:pt x="48" y="87"/>
                  </a:moveTo>
                  <a:lnTo>
                    <a:pt x="0" y="0"/>
                  </a:lnTo>
                  <a:lnTo>
                    <a:pt x="34" y="0"/>
                  </a:lnTo>
                  <a:lnTo>
                    <a:pt x="63" y="57"/>
                  </a:lnTo>
                  <a:lnTo>
                    <a:pt x="92" y="0"/>
                  </a:lnTo>
                  <a:lnTo>
                    <a:pt x="125" y="0"/>
                  </a:lnTo>
                  <a:lnTo>
                    <a:pt x="78" y="87"/>
                  </a:lnTo>
                  <a:lnTo>
                    <a:pt x="78" y="145"/>
                  </a:lnTo>
                  <a:lnTo>
                    <a:pt x="48" y="145"/>
                  </a:lnTo>
                  <a:lnTo>
                    <a:pt x="48" y="87"/>
                  </a:lnTo>
                  <a:close/>
                </a:path>
              </a:pathLst>
            </a:custGeom>
            <a:solidFill>
              <a:srgbClr val="EC19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00" name="Freeform 291"/>
            <p:cNvSpPr>
              <a:spLocks/>
            </p:cNvSpPr>
            <p:nvPr/>
          </p:nvSpPr>
          <p:spPr bwMode="auto">
            <a:xfrm>
              <a:off x="6835777" y="4581487"/>
              <a:ext cx="57150" cy="76200"/>
            </a:xfrm>
            <a:custGeom>
              <a:avLst/>
              <a:gdLst>
                <a:gd name="T0" fmla="*/ 0 w 113"/>
                <a:gd name="T1" fmla="*/ 75 h 149"/>
                <a:gd name="T2" fmla="*/ 0 w 113"/>
                <a:gd name="T3" fmla="*/ 74 h 149"/>
                <a:gd name="T4" fmla="*/ 67 w 113"/>
                <a:gd name="T5" fmla="*/ 0 h 149"/>
                <a:gd name="T6" fmla="*/ 113 w 113"/>
                <a:gd name="T7" fmla="*/ 19 h 149"/>
                <a:gd name="T8" fmla="*/ 95 w 113"/>
                <a:gd name="T9" fmla="*/ 43 h 149"/>
                <a:gd name="T10" fmla="*/ 65 w 113"/>
                <a:gd name="T11" fmla="*/ 28 h 149"/>
                <a:gd name="T12" fmla="*/ 32 w 113"/>
                <a:gd name="T13" fmla="*/ 74 h 149"/>
                <a:gd name="T14" fmla="*/ 32 w 113"/>
                <a:gd name="T15" fmla="*/ 74 h 149"/>
                <a:gd name="T16" fmla="*/ 65 w 113"/>
                <a:gd name="T17" fmla="*/ 120 h 149"/>
                <a:gd name="T18" fmla="*/ 95 w 113"/>
                <a:gd name="T19" fmla="*/ 105 h 149"/>
                <a:gd name="T20" fmla="*/ 113 w 113"/>
                <a:gd name="T21" fmla="*/ 127 h 149"/>
                <a:gd name="T22" fmla="*/ 64 w 113"/>
                <a:gd name="T23" fmla="*/ 148 h 149"/>
                <a:gd name="T24" fmla="*/ 0 w 113"/>
                <a:gd name="T25" fmla="*/ 7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3" h="149">
                  <a:moveTo>
                    <a:pt x="0" y="75"/>
                  </a:moveTo>
                  <a:lnTo>
                    <a:pt x="0" y="74"/>
                  </a:lnTo>
                  <a:cubicBezTo>
                    <a:pt x="0" y="30"/>
                    <a:pt x="28" y="0"/>
                    <a:pt x="67" y="0"/>
                  </a:cubicBezTo>
                  <a:cubicBezTo>
                    <a:pt x="88" y="0"/>
                    <a:pt x="102" y="8"/>
                    <a:pt x="113" y="19"/>
                  </a:cubicBezTo>
                  <a:lnTo>
                    <a:pt x="95" y="43"/>
                  </a:lnTo>
                  <a:cubicBezTo>
                    <a:pt x="87" y="34"/>
                    <a:pt x="78" y="28"/>
                    <a:pt x="65" y="28"/>
                  </a:cubicBezTo>
                  <a:cubicBezTo>
                    <a:pt x="45" y="28"/>
                    <a:pt x="32" y="45"/>
                    <a:pt x="32" y="74"/>
                  </a:cubicBezTo>
                  <a:lnTo>
                    <a:pt x="32" y="74"/>
                  </a:lnTo>
                  <a:cubicBezTo>
                    <a:pt x="32" y="103"/>
                    <a:pt x="47" y="120"/>
                    <a:pt x="65" y="120"/>
                  </a:cubicBezTo>
                  <a:cubicBezTo>
                    <a:pt x="77" y="120"/>
                    <a:pt x="85" y="115"/>
                    <a:pt x="95" y="105"/>
                  </a:cubicBezTo>
                  <a:lnTo>
                    <a:pt x="113" y="127"/>
                  </a:lnTo>
                  <a:cubicBezTo>
                    <a:pt x="100" y="140"/>
                    <a:pt x="85" y="148"/>
                    <a:pt x="64" y="148"/>
                  </a:cubicBezTo>
                  <a:cubicBezTo>
                    <a:pt x="25" y="149"/>
                    <a:pt x="0" y="120"/>
                    <a:pt x="0" y="75"/>
                  </a:cubicBezTo>
                  <a:close/>
                </a:path>
              </a:pathLst>
            </a:custGeom>
            <a:solidFill>
              <a:srgbClr val="EC19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01" name="Freeform 292"/>
            <p:cNvSpPr>
              <a:spLocks/>
            </p:cNvSpPr>
            <p:nvPr/>
          </p:nvSpPr>
          <p:spPr bwMode="auto">
            <a:xfrm>
              <a:off x="6902452" y="4583074"/>
              <a:ext cx="46038" cy="73025"/>
            </a:xfrm>
            <a:custGeom>
              <a:avLst/>
              <a:gdLst>
                <a:gd name="T0" fmla="*/ 0 w 29"/>
                <a:gd name="T1" fmla="*/ 0 h 46"/>
                <a:gd name="T2" fmla="*/ 10 w 29"/>
                <a:gd name="T3" fmla="*/ 0 h 46"/>
                <a:gd name="T4" fmla="*/ 10 w 29"/>
                <a:gd name="T5" fmla="*/ 37 h 46"/>
                <a:gd name="T6" fmla="*/ 29 w 29"/>
                <a:gd name="T7" fmla="*/ 37 h 46"/>
                <a:gd name="T8" fmla="*/ 29 w 29"/>
                <a:gd name="T9" fmla="*/ 46 h 46"/>
                <a:gd name="T10" fmla="*/ 0 w 29"/>
                <a:gd name="T11" fmla="*/ 46 h 46"/>
                <a:gd name="T12" fmla="*/ 0 w 29"/>
                <a:gd name="T13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" h="46">
                  <a:moveTo>
                    <a:pt x="0" y="0"/>
                  </a:moveTo>
                  <a:lnTo>
                    <a:pt x="10" y="0"/>
                  </a:lnTo>
                  <a:lnTo>
                    <a:pt x="10" y="37"/>
                  </a:lnTo>
                  <a:lnTo>
                    <a:pt x="29" y="37"/>
                  </a:lnTo>
                  <a:lnTo>
                    <a:pt x="29" y="46"/>
                  </a:lnTo>
                  <a:lnTo>
                    <a:pt x="0" y="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19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02" name="Freeform 293"/>
            <p:cNvSpPr>
              <a:spLocks/>
            </p:cNvSpPr>
            <p:nvPr/>
          </p:nvSpPr>
          <p:spPr bwMode="auto">
            <a:xfrm>
              <a:off x="6958014" y="4583074"/>
              <a:ext cx="49213" cy="74613"/>
            </a:xfrm>
            <a:custGeom>
              <a:avLst/>
              <a:gdLst>
                <a:gd name="T0" fmla="*/ 0 w 95"/>
                <a:gd name="T1" fmla="*/ 0 h 146"/>
                <a:gd name="T2" fmla="*/ 94 w 95"/>
                <a:gd name="T3" fmla="*/ 0 h 146"/>
                <a:gd name="T4" fmla="*/ 94 w 95"/>
                <a:gd name="T5" fmla="*/ 27 h 146"/>
                <a:gd name="T6" fmla="*/ 30 w 95"/>
                <a:gd name="T7" fmla="*/ 27 h 146"/>
                <a:gd name="T8" fmla="*/ 30 w 95"/>
                <a:gd name="T9" fmla="*/ 58 h 146"/>
                <a:gd name="T10" fmla="*/ 86 w 95"/>
                <a:gd name="T11" fmla="*/ 58 h 146"/>
                <a:gd name="T12" fmla="*/ 86 w 95"/>
                <a:gd name="T13" fmla="*/ 86 h 146"/>
                <a:gd name="T14" fmla="*/ 30 w 95"/>
                <a:gd name="T15" fmla="*/ 86 h 146"/>
                <a:gd name="T16" fmla="*/ 30 w 95"/>
                <a:gd name="T17" fmla="*/ 118 h 146"/>
                <a:gd name="T18" fmla="*/ 95 w 95"/>
                <a:gd name="T19" fmla="*/ 118 h 146"/>
                <a:gd name="T20" fmla="*/ 95 w 95"/>
                <a:gd name="T21" fmla="*/ 146 h 146"/>
                <a:gd name="T22" fmla="*/ 1 w 95"/>
                <a:gd name="T23" fmla="*/ 146 h 146"/>
                <a:gd name="T24" fmla="*/ 1 w 95"/>
                <a:gd name="T25" fmla="*/ 0 h 146"/>
                <a:gd name="T26" fmla="*/ 0 w 95"/>
                <a:gd name="T27" fmla="*/ 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5" h="146">
                  <a:moveTo>
                    <a:pt x="0" y="0"/>
                  </a:moveTo>
                  <a:lnTo>
                    <a:pt x="94" y="0"/>
                  </a:lnTo>
                  <a:lnTo>
                    <a:pt x="94" y="27"/>
                  </a:lnTo>
                  <a:lnTo>
                    <a:pt x="30" y="27"/>
                  </a:lnTo>
                  <a:lnTo>
                    <a:pt x="30" y="58"/>
                  </a:lnTo>
                  <a:lnTo>
                    <a:pt x="86" y="58"/>
                  </a:lnTo>
                  <a:lnTo>
                    <a:pt x="86" y="86"/>
                  </a:lnTo>
                  <a:lnTo>
                    <a:pt x="30" y="86"/>
                  </a:lnTo>
                  <a:lnTo>
                    <a:pt x="30" y="118"/>
                  </a:lnTo>
                  <a:lnTo>
                    <a:pt x="95" y="118"/>
                  </a:lnTo>
                  <a:lnTo>
                    <a:pt x="95" y="146"/>
                  </a:lnTo>
                  <a:lnTo>
                    <a:pt x="1" y="146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19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03" name="Freeform 294"/>
            <p:cNvSpPr>
              <a:spLocks noEditPoints="1"/>
            </p:cNvSpPr>
            <p:nvPr/>
          </p:nvSpPr>
          <p:spPr bwMode="auto">
            <a:xfrm>
              <a:off x="5802314" y="4551324"/>
              <a:ext cx="38100" cy="150813"/>
            </a:xfrm>
            <a:custGeom>
              <a:avLst/>
              <a:gdLst>
                <a:gd name="T0" fmla="*/ 0 w 75"/>
                <a:gd name="T1" fmla="*/ 12 h 296"/>
                <a:gd name="T2" fmla="*/ 0 w 75"/>
                <a:gd name="T3" fmla="*/ 285 h 296"/>
                <a:gd name="T4" fmla="*/ 4 w 75"/>
                <a:gd name="T5" fmla="*/ 293 h 296"/>
                <a:gd name="T6" fmla="*/ 13 w 75"/>
                <a:gd name="T7" fmla="*/ 296 h 296"/>
                <a:gd name="T8" fmla="*/ 63 w 75"/>
                <a:gd name="T9" fmla="*/ 296 h 296"/>
                <a:gd name="T10" fmla="*/ 72 w 75"/>
                <a:gd name="T11" fmla="*/ 293 h 296"/>
                <a:gd name="T12" fmla="*/ 75 w 75"/>
                <a:gd name="T13" fmla="*/ 285 h 296"/>
                <a:gd name="T14" fmla="*/ 75 w 75"/>
                <a:gd name="T15" fmla="*/ 12 h 296"/>
                <a:gd name="T16" fmla="*/ 72 w 75"/>
                <a:gd name="T17" fmla="*/ 4 h 296"/>
                <a:gd name="T18" fmla="*/ 63 w 75"/>
                <a:gd name="T19" fmla="*/ 0 h 296"/>
                <a:gd name="T20" fmla="*/ 13 w 75"/>
                <a:gd name="T21" fmla="*/ 0 h 296"/>
                <a:gd name="T22" fmla="*/ 4 w 75"/>
                <a:gd name="T23" fmla="*/ 4 h 296"/>
                <a:gd name="T24" fmla="*/ 0 w 75"/>
                <a:gd name="T25" fmla="*/ 12 h 296"/>
                <a:gd name="T26" fmla="*/ 50 w 75"/>
                <a:gd name="T27" fmla="*/ 22 h 296"/>
                <a:gd name="T28" fmla="*/ 50 w 75"/>
                <a:gd name="T29" fmla="*/ 190 h 296"/>
                <a:gd name="T30" fmla="*/ 25 w 75"/>
                <a:gd name="T31" fmla="*/ 190 h 296"/>
                <a:gd name="T32" fmla="*/ 25 w 75"/>
                <a:gd name="T33" fmla="*/ 22 h 296"/>
                <a:gd name="T34" fmla="*/ 50 w 75"/>
                <a:gd name="T35" fmla="*/ 22 h 296"/>
                <a:gd name="T36" fmla="*/ 50 w 75"/>
                <a:gd name="T37" fmla="*/ 22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5" h="296">
                  <a:moveTo>
                    <a:pt x="0" y="12"/>
                  </a:moveTo>
                  <a:lnTo>
                    <a:pt x="0" y="285"/>
                  </a:lnTo>
                  <a:cubicBezTo>
                    <a:pt x="0" y="288"/>
                    <a:pt x="2" y="290"/>
                    <a:pt x="4" y="293"/>
                  </a:cubicBezTo>
                  <a:cubicBezTo>
                    <a:pt x="7" y="295"/>
                    <a:pt x="9" y="296"/>
                    <a:pt x="13" y="296"/>
                  </a:cubicBezTo>
                  <a:lnTo>
                    <a:pt x="63" y="296"/>
                  </a:lnTo>
                  <a:cubicBezTo>
                    <a:pt x="67" y="296"/>
                    <a:pt x="69" y="295"/>
                    <a:pt x="72" y="293"/>
                  </a:cubicBezTo>
                  <a:cubicBezTo>
                    <a:pt x="74" y="290"/>
                    <a:pt x="75" y="288"/>
                    <a:pt x="75" y="285"/>
                  </a:cubicBezTo>
                  <a:lnTo>
                    <a:pt x="75" y="12"/>
                  </a:lnTo>
                  <a:cubicBezTo>
                    <a:pt x="75" y="9"/>
                    <a:pt x="74" y="7"/>
                    <a:pt x="72" y="4"/>
                  </a:cubicBezTo>
                  <a:cubicBezTo>
                    <a:pt x="69" y="1"/>
                    <a:pt x="67" y="0"/>
                    <a:pt x="63" y="0"/>
                  </a:cubicBezTo>
                  <a:lnTo>
                    <a:pt x="13" y="0"/>
                  </a:lnTo>
                  <a:cubicBezTo>
                    <a:pt x="9" y="0"/>
                    <a:pt x="7" y="2"/>
                    <a:pt x="4" y="4"/>
                  </a:cubicBezTo>
                  <a:cubicBezTo>
                    <a:pt x="2" y="7"/>
                    <a:pt x="0" y="9"/>
                    <a:pt x="0" y="12"/>
                  </a:cubicBezTo>
                  <a:close/>
                  <a:moveTo>
                    <a:pt x="50" y="22"/>
                  </a:moveTo>
                  <a:lnTo>
                    <a:pt x="50" y="190"/>
                  </a:lnTo>
                  <a:lnTo>
                    <a:pt x="25" y="190"/>
                  </a:lnTo>
                  <a:lnTo>
                    <a:pt x="25" y="22"/>
                  </a:lnTo>
                  <a:lnTo>
                    <a:pt x="50" y="22"/>
                  </a:lnTo>
                  <a:close/>
                  <a:moveTo>
                    <a:pt x="50" y="22"/>
                  </a:moveTo>
                  <a:close/>
                </a:path>
              </a:pathLst>
            </a:custGeom>
            <a:solidFill>
              <a:srgbClr val="EC19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04" name="Freeform 295"/>
            <p:cNvSpPr>
              <a:spLocks noEditPoints="1"/>
            </p:cNvSpPr>
            <p:nvPr/>
          </p:nvSpPr>
          <p:spPr bwMode="auto">
            <a:xfrm>
              <a:off x="5751514" y="4551324"/>
              <a:ext cx="38100" cy="150813"/>
            </a:xfrm>
            <a:custGeom>
              <a:avLst/>
              <a:gdLst>
                <a:gd name="T0" fmla="*/ 4 w 75"/>
                <a:gd name="T1" fmla="*/ 4 h 296"/>
                <a:gd name="T2" fmla="*/ 0 w 75"/>
                <a:gd name="T3" fmla="*/ 12 h 296"/>
                <a:gd name="T4" fmla="*/ 0 w 75"/>
                <a:gd name="T5" fmla="*/ 285 h 296"/>
                <a:gd name="T6" fmla="*/ 4 w 75"/>
                <a:gd name="T7" fmla="*/ 293 h 296"/>
                <a:gd name="T8" fmla="*/ 13 w 75"/>
                <a:gd name="T9" fmla="*/ 296 h 296"/>
                <a:gd name="T10" fmla="*/ 63 w 75"/>
                <a:gd name="T11" fmla="*/ 296 h 296"/>
                <a:gd name="T12" fmla="*/ 71 w 75"/>
                <a:gd name="T13" fmla="*/ 293 h 296"/>
                <a:gd name="T14" fmla="*/ 75 w 75"/>
                <a:gd name="T15" fmla="*/ 285 h 296"/>
                <a:gd name="T16" fmla="*/ 75 w 75"/>
                <a:gd name="T17" fmla="*/ 12 h 296"/>
                <a:gd name="T18" fmla="*/ 71 w 75"/>
                <a:gd name="T19" fmla="*/ 4 h 296"/>
                <a:gd name="T20" fmla="*/ 63 w 75"/>
                <a:gd name="T21" fmla="*/ 0 h 296"/>
                <a:gd name="T22" fmla="*/ 13 w 75"/>
                <a:gd name="T23" fmla="*/ 0 h 296"/>
                <a:gd name="T24" fmla="*/ 4 w 75"/>
                <a:gd name="T25" fmla="*/ 4 h 296"/>
                <a:gd name="T26" fmla="*/ 51 w 75"/>
                <a:gd name="T27" fmla="*/ 22 h 296"/>
                <a:gd name="T28" fmla="*/ 51 w 75"/>
                <a:gd name="T29" fmla="*/ 85 h 296"/>
                <a:gd name="T30" fmla="*/ 26 w 75"/>
                <a:gd name="T31" fmla="*/ 85 h 296"/>
                <a:gd name="T32" fmla="*/ 26 w 75"/>
                <a:gd name="T33" fmla="*/ 22 h 296"/>
                <a:gd name="T34" fmla="*/ 51 w 75"/>
                <a:gd name="T35" fmla="*/ 22 h 296"/>
                <a:gd name="T36" fmla="*/ 51 w 75"/>
                <a:gd name="T37" fmla="*/ 22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5" h="296">
                  <a:moveTo>
                    <a:pt x="4" y="4"/>
                  </a:moveTo>
                  <a:cubicBezTo>
                    <a:pt x="1" y="7"/>
                    <a:pt x="0" y="9"/>
                    <a:pt x="0" y="12"/>
                  </a:cubicBezTo>
                  <a:lnTo>
                    <a:pt x="0" y="285"/>
                  </a:lnTo>
                  <a:cubicBezTo>
                    <a:pt x="0" y="288"/>
                    <a:pt x="1" y="290"/>
                    <a:pt x="4" y="293"/>
                  </a:cubicBezTo>
                  <a:cubicBezTo>
                    <a:pt x="6" y="295"/>
                    <a:pt x="9" y="296"/>
                    <a:pt x="13" y="296"/>
                  </a:cubicBezTo>
                  <a:lnTo>
                    <a:pt x="63" y="296"/>
                  </a:lnTo>
                  <a:cubicBezTo>
                    <a:pt x="66" y="296"/>
                    <a:pt x="69" y="295"/>
                    <a:pt x="71" y="293"/>
                  </a:cubicBezTo>
                  <a:cubicBezTo>
                    <a:pt x="74" y="290"/>
                    <a:pt x="75" y="288"/>
                    <a:pt x="75" y="285"/>
                  </a:cubicBezTo>
                  <a:lnTo>
                    <a:pt x="75" y="12"/>
                  </a:lnTo>
                  <a:cubicBezTo>
                    <a:pt x="75" y="9"/>
                    <a:pt x="74" y="7"/>
                    <a:pt x="71" y="4"/>
                  </a:cubicBezTo>
                  <a:cubicBezTo>
                    <a:pt x="69" y="1"/>
                    <a:pt x="66" y="0"/>
                    <a:pt x="63" y="0"/>
                  </a:cubicBezTo>
                  <a:lnTo>
                    <a:pt x="13" y="0"/>
                  </a:lnTo>
                  <a:cubicBezTo>
                    <a:pt x="10" y="0"/>
                    <a:pt x="6" y="2"/>
                    <a:pt x="4" y="4"/>
                  </a:cubicBezTo>
                  <a:close/>
                  <a:moveTo>
                    <a:pt x="51" y="22"/>
                  </a:moveTo>
                  <a:lnTo>
                    <a:pt x="51" y="85"/>
                  </a:lnTo>
                  <a:lnTo>
                    <a:pt x="26" y="85"/>
                  </a:lnTo>
                  <a:lnTo>
                    <a:pt x="26" y="22"/>
                  </a:lnTo>
                  <a:lnTo>
                    <a:pt x="51" y="22"/>
                  </a:lnTo>
                  <a:close/>
                  <a:moveTo>
                    <a:pt x="51" y="22"/>
                  </a:moveTo>
                  <a:close/>
                </a:path>
              </a:pathLst>
            </a:custGeom>
            <a:solidFill>
              <a:srgbClr val="EC19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05" name="Rectangle 296"/>
            <p:cNvSpPr>
              <a:spLocks noChangeArrowheads="1"/>
            </p:cNvSpPr>
            <p:nvPr/>
          </p:nvSpPr>
          <p:spPr bwMode="auto">
            <a:xfrm>
              <a:off x="6330952" y="4765637"/>
              <a:ext cx="6350" cy="466725"/>
            </a:xfrm>
            <a:prstGeom prst="rect">
              <a:avLst/>
            </a:prstGeom>
            <a:solidFill>
              <a:srgbClr val="FFCC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06" name="Rectangle 297"/>
            <p:cNvSpPr>
              <a:spLocks noChangeArrowheads="1"/>
            </p:cNvSpPr>
            <p:nvPr/>
          </p:nvSpPr>
          <p:spPr bwMode="auto">
            <a:xfrm>
              <a:off x="5776914" y="5051387"/>
              <a:ext cx="17463" cy="10636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07" name="Freeform 298"/>
            <p:cNvSpPr>
              <a:spLocks/>
            </p:cNvSpPr>
            <p:nvPr/>
          </p:nvSpPr>
          <p:spPr bwMode="auto">
            <a:xfrm>
              <a:off x="5816602" y="5073612"/>
              <a:ext cx="41275" cy="82550"/>
            </a:xfrm>
            <a:custGeom>
              <a:avLst/>
              <a:gdLst>
                <a:gd name="T0" fmla="*/ 0 w 81"/>
                <a:gd name="T1" fmla="*/ 4 h 162"/>
                <a:gd name="T2" fmla="*/ 34 w 81"/>
                <a:gd name="T3" fmla="*/ 4 h 162"/>
                <a:gd name="T4" fmla="*/ 34 w 81"/>
                <a:gd name="T5" fmla="*/ 35 h 162"/>
                <a:gd name="T6" fmla="*/ 81 w 81"/>
                <a:gd name="T7" fmla="*/ 2 h 162"/>
                <a:gd name="T8" fmla="*/ 81 w 81"/>
                <a:gd name="T9" fmla="*/ 38 h 162"/>
                <a:gd name="T10" fmla="*/ 80 w 81"/>
                <a:gd name="T11" fmla="*/ 38 h 162"/>
                <a:gd name="T12" fmla="*/ 34 w 81"/>
                <a:gd name="T13" fmla="*/ 91 h 162"/>
                <a:gd name="T14" fmla="*/ 34 w 81"/>
                <a:gd name="T15" fmla="*/ 162 h 162"/>
                <a:gd name="T16" fmla="*/ 0 w 81"/>
                <a:gd name="T17" fmla="*/ 162 h 162"/>
                <a:gd name="T18" fmla="*/ 0 w 81"/>
                <a:gd name="T19" fmla="*/ 4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1" h="162">
                  <a:moveTo>
                    <a:pt x="0" y="4"/>
                  </a:moveTo>
                  <a:lnTo>
                    <a:pt x="34" y="4"/>
                  </a:lnTo>
                  <a:lnTo>
                    <a:pt x="34" y="35"/>
                  </a:lnTo>
                  <a:cubicBezTo>
                    <a:pt x="43" y="14"/>
                    <a:pt x="58" y="0"/>
                    <a:pt x="81" y="2"/>
                  </a:cubicBezTo>
                  <a:lnTo>
                    <a:pt x="81" y="38"/>
                  </a:lnTo>
                  <a:lnTo>
                    <a:pt x="80" y="38"/>
                  </a:lnTo>
                  <a:cubicBezTo>
                    <a:pt x="53" y="38"/>
                    <a:pt x="34" y="55"/>
                    <a:pt x="34" y="91"/>
                  </a:cubicBezTo>
                  <a:lnTo>
                    <a:pt x="34" y="162"/>
                  </a:lnTo>
                  <a:lnTo>
                    <a:pt x="0" y="162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08" name="Freeform 299"/>
            <p:cNvSpPr>
              <a:spLocks noEditPoints="1"/>
            </p:cNvSpPr>
            <p:nvPr/>
          </p:nvSpPr>
          <p:spPr bwMode="auto">
            <a:xfrm>
              <a:off x="5865814" y="5075199"/>
              <a:ext cx="73025" cy="84138"/>
            </a:xfrm>
            <a:custGeom>
              <a:avLst/>
              <a:gdLst>
                <a:gd name="T0" fmla="*/ 0 w 146"/>
                <a:gd name="T1" fmla="*/ 83 h 165"/>
                <a:gd name="T2" fmla="*/ 0 w 146"/>
                <a:gd name="T3" fmla="*/ 81 h 165"/>
                <a:gd name="T4" fmla="*/ 74 w 146"/>
                <a:gd name="T5" fmla="*/ 0 h 165"/>
                <a:gd name="T6" fmla="*/ 146 w 146"/>
                <a:gd name="T7" fmla="*/ 81 h 165"/>
                <a:gd name="T8" fmla="*/ 146 w 146"/>
                <a:gd name="T9" fmla="*/ 83 h 165"/>
                <a:gd name="T10" fmla="*/ 73 w 146"/>
                <a:gd name="T11" fmla="*/ 165 h 165"/>
                <a:gd name="T12" fmla="*/ 0 w 146"/>
                <a:gd name="T13" fmla="*/ 83 h 165"/>
                <a:gd name="T14" fmla="*/ 113 w 146"/>
                <a:gd name="T15" fmla="*/ 83 h 165"/>
                <a:gd name="T16" fmla="*/ 113 w 146"/>
                <a:gd name="T17" fmla="*/ 82 h 165"/>
                <a:gd name="T18" fmla="*/ 73 w 146"/>
                <a:gd name="T19" fmla="*/ 31 h 165"/>
                <a:gd name="T20" fmla="*/ 34 w 146"/>
                <a:gd name="T21" fmla="*/ 82 h 165"/>
                <a:gd name="T22" fmla="*/ 34 w 146"/>
                <a:gd name="T23" fmla="*/ 83 h 165"/>
                <a:gd name="T24" fmla="*/ 74 w 146"/>
                <a:gd name="T25" fmla="*/ 136 h 165"/>
                <a:gd name="T26" fmla="*/ 113 w 146"/>
                <a:gd name="T27" fmla="*/ 83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6" h="165">
                  <a:moveTo>
                    <a:pt x="0" y="83"/>
                  </a:moveTo>
                  <a:lnTo>
                    <a:pt x="0" y="81"/>
                  </a:lnTo>
                  <a:cubicBezTo>
                    <a:pt x="0" y="34"/>
                    <a:pt x="31" y="0"/>
                    <a:pt x="74" y="0"/>
                  </a:cubicBezTo>
                  <a:cubicBezTo>
                    <a:pt x="115" y="0"/>
                    <a:pt x="146" y="33"/>
                    <a:pt x="146" y="81"/>
                  </a:cubicBezTo>
                  <a:lnTo>
                    <a:pt x="146" y="83"/>
                  </a:lnTo>
                  <a:cubicBezTo>
                    <a:pt x="146" y="130"/>
                    <a:pt x="115" y="165"/>
                    <a:pt x="73" y="165"/>
                  </a:cubicBezTo>
                  <a:cubicBezTo>
                    <a:pt x="31" y="165"/>
                    <a:pt x="0" y="131"/>
                    <a:pt x="0" y="83"/>
                  </a:cubicBezTo>
                  <a:close/>
                  <a:moveTo>
                    <a:pt x="113" y="83"/>
                  </a:moveTo>
                  <a:lnTo>
                    <a:pt x="113" y="82"/>
                  </a:lnTo>
                  <a:cubicBezTo>
                    <a:pt x="113" y="52"/>
                    <a:pt x="96" y="31"/>
                    <a:pt x="73" y="31"/>
                  </a:cubicBezTo>
                  <a:cubicBezTo>
                    <a:pt x="49" y="31"/>
                    <a:pt x="34" y="52"/>
                    <a:pt x="34" y="82"/>
                  </a:cubicBezTo>
                  <a:lnTo>
                    <a:pt x="34" y="83"/>
                  </a:lnTo>
                  <a:cubicBezTo>
                    <a:pt x="34" y="113"/>
                    <a:pt x="50" y="136"/>
                    <a:pt x="74" y="136"/>
                  </a:cubicBezTo>
                  <a:cubicBezTo>
                    <a:pt x="96" y="135"/>
                    <a:pt x="113" y="112"/>
                    <a:pt x="113" y="8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09" name="Freeform 300"/>
            <p:cNvSpPr>
              <a:spLocks/>
            </p:cNvSpPr>
            <p:nvPr/>
          </p:nvSpPr>
          <p:spPr bwMode="auto">
            <a:xfrm>
              <a:off x="5954714" y="5075199"/>
              <a:ext cx="63500" cy="82550"/>
            </a:xfrm>
            <a:custGeom>
              <a:avLst/>
              <a:gdLst>
                <a:gd name="T0" fmla="*/ 0 w 127"/>
                <a:gd name="T1" fmla="*/ 2 h 161"/>
                <a:gd name="T2" fmla="*/ 34 w 127"/>
                <a:gd name="T3" fmla="*/ 2 h 161"/>
                <a:gd name="T4" fmla="*/ 34 w 127"/>
                <a:gd name="T5" fmla="*/ 26 h 161"/>
                <a:gd name="T6" fmla="*/ 78 w 127"/>
                <a:gd name="T7" fmla="*/ 0 h 161"/>
                <a:gd name="T8" fmla="*/ 127 w 127"/>
                <a:gd name="T9" fmla="*/ 55 h 161"/>
                <a:gd name="T10" fmla="*/ 127 w 127"/>
                <a:gd name="T11" fmla="*/ 161 h 161"/>
                <a:gd name="T12" fmla="*/ 93 w 127"/>
                <a:gd name="T13" fmla="*/ 161 h 161"/>
                <a:gd name="T14" fmla="*/ 93 w 127"/>
                <a:gd name="T15" fmla="*/ 64 h 161"/>
                <a:gd name="T16" fmla="*/ 64 w 127"/>
                <a:gd name="T17" fmla="*/ 30 h 161"/>
                <a:gd name="T18" fmla="*/ 34 w 127"/>
                <a:gd name="T19" fmla="*/ 64 h 161"/>
                <a:gd name="T20" fmla="*/ 34 w 127"/>
                <a:gd name="T21" fmla="*/ 161 h 161"/>
                <a:gd name="T22" fmla="*/ 0 w 127"/>
                <a:gd name="T23" fmla="*/ 161 h 161"/>
                <a:gd name="T24" fmla="*/ 0 w 127"/>
                <a:gd name="T25" fmla="*/ 2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7" h="161">
                  <a:moveTo>
                    <a:pt x="0" y="2"/>
                  </a:moveTo>
                  <a:lnTo>
                    <a:pt x="34" y="2"/>
                  </a:lnTo>
                  <a:lnTo>
                    <a:pt x="34" y="26"/>
                  </a:lnTo>
                  <a:cubicBezTo>
                    <a:pt x="43" y="12"/>
                    <a:pt x="55" y="0"/>
                    <a:pt x="78" y="0"/>
                  </a:cubicBezTo>
                  <a:cubicBezTo>
                    <a:pt x="108" y="0"/>
                    <a:pt x="127" y="21"/>
                    <a:pt x="127" y="55"/>
                  </a:cubicBezTo>
                  <a:lnTo>
                    <a:pt x="127" y="161"/>
                  </a:lnTo>
                  <a:lnTo>
                    <a:pt x="93" y="161"/>
                  </a:lnTo>
                  <a:lnTo>
                    <a:pt x="93" y="64"/>
                  </a:lnTo>
                  <a:cubicBezTo>
                    <a:pt x="93" y="42"/>
                    <a:pt x="83" y="30"/>
                    <a:pt x="64" y="30"/>
                  </a:cubicBezTo>
                  <a:cubicBezTo>
                    <a:pt x="47" y="30"/>
                    <a:pt x="34" y="43"/>
                    <a:pt x="34" y="64"/>
                  </a:cubicBezTo>
                  <a:lnTo>
                    <a:pt x="34" y="161"/>
                  </a:lnTo>
                  <a:lnTo>
                    <a:pt x="0" y="161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10" name="Freeform 301"/>
            <p:cNvSpPr>
              <a:spLocks noEditPoints="1"/>
            </p:cNvSpPr>
            <p:nvPr/>
          </p:nvSpPr>
          <p:spPr bwMode="auto">
            <a:xfrm>
              <a:off x="6037264" y="5048212"/>
              <a:ext cx="19050" cy="109538"/>
            </a:xfrm>
            <a:custGeom>
              <a:avLst/>
              <a:gdLst>
                <a:gd name="T0" fmla="*/ 0 w 36"/>
                <a:gd name="T1" fmla="*/ 0 h 215"/>
                <a:gd name="T2" fmla="*/ 36 w 36"/>
                <a:gd name="T3" fmla="*/ 0 h 215"/>
                <a:gd name="T4" fmla="*/ 36 w 36"/>
                <a:gd name="T5" fmla="*/ 34 h 215"/>
                <a:gd name="T6" fmla="*/ 0 w 36"/>
                <a:gd name="T7" fmla="*/ 34 h 215"/>
                <a:gd name="T8" fmla="*/ 0 w 36"/>
                <a:gd name="T9" fmla="*/ 0 h 215"/>
                <a:gd name="T10" fmla="*/ 1 w 36"/>
                <a:gd name="T11" fmla="*/ 56 h 215"/>
                <a:gd name="T12" fmla="*/ 35 w 36"/>
                <a:gd name="T13" fmla="*/ 56 h 215"/>
                <a:gd name="T14" fmla="*/ 35 w 36"/>
                <a:gd name="T15" fmla="*/ 215 h 215"/>
                <a:gd name="T16" fmla="*/ 1 w 36"/>
                <a:gd name="T17" fmla="*/ 215 h 215"/>
                <a:gd name="T18" fmla="*/ 1 w 36"/>
                <a:gd name="T19" fmla="*/ 56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" h="215">
                  <a:moveTo>
                    <a:pt x="0" y="0"/>
                  </a:moveTo>
                  <a:lnTo>
                    <a:pt x="36" y="0"/>
                  </a:lnTo>
                  <a:lnTo>
                    <a:pt x="36" y="34"/>
                  </a:lnTo>
                  <a:lnTo>
                    <a:pt x="0" y="34"/>
                  </a:lnTo>
                  <a:lnTo>
                    <a:pt x="0" y="0"/>
                  </a:lnTo>
                  <a:close/>
                  <a:moveTo>
                    <a:pt x="1" y="56"/>
                  </a:moveTo>
                  <a:lnTo>
                    <a:pt x="35" y="56"/>
                  </a:lnTo>
                  <a:lnTo>
                    <a:pt x="35" y="215"/>
                  </a:lnTo>
                  <a:lnTo>
                    <a:pt x="1" y="215"/>
                  </a:lnTo>
                  <a:lnTo>
                    <a:pt x="1" y="5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11" name="Freeform 302"/>
            <p:cNvSpPr>
              <a:spLocks/>
            </p:cNvSpPr>
            <p:nvPr/>
          </p:nvSpPr>
          <p:spPr bwMode="auto">
            <a:xfrm>
              <a:off x="6072189" y="5075199"/>
              <a:ext cx="61913" cy="84138"/>
            </a:xfrm>
            <a:custGeom>
              <a:avLst/>
              <a:gdLst>
                <a:gd name="T0" fmla="*/ 0 w 123"/>
                <a:gd name="T1" fmla="*/ 83 h 165"/>
                <a:gd name="T2" fmla="*/ 0 w 123"/>
                <a:gd name="T3" fmla="*/ 81 h 165"/>
                <a:gd name="T4" fmla="*/ 72 w 123"/>
                <a:gd name="T5" fmla="*/ 0 h 165"/>
                <a:gd name="T6" fmla="*/ 123 w 123"/>
                <a:gd name="T7" fmla="*/ 21 h 165"/>
                <a:gd name="T8" fmla="*/ 105 w 123"/>
                <a:gd name="T9" fmla="*/ 46 h 165"/>
                <a:gd name="T10" fmla="*/ 72 w 123"/>
                <a:gd name="T11" fmla="*/ 30 h 165"/>
                <a:gd name="T12" fmla="*/ 33 w 123"/>
                <a:gd name="T13" fmla="*/ 81 h 165"/>
                <a:gd name="T14" fmla="*/ 33 w 123"/>
                <a:gd name="T15" fmla="*/ 82 h 165"/>
                <a:gd name="T16" fmla="*/ 72 w 123"/>
                <a:gd name="T17" fmla="*/ 133 h 165"/>
                <a:gd name="T18" fmla="*/ 105 w 123"/>
                <a:gd name="T19" fmla="*/ 117 h 165"/>
                <a:gd name="T20" fmla="*/ 123 w 123"/>
                <a:gd name="T21" fmla="*/ 140 h 165"/>
                <a:gd name="T22" fmla="*/ 71 w 123"/>
                <a:gd name="T23" fmla="*/ 163 h 165"/>
                <a:gd name="T24" fmla="*/ 0 w 123"/>
                <a:gd name="T25" fmla="*/ 83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3" h="165">
                  <a:moveTo>
                    <a:pt x="0" y="83"/>
                  </a:moveTo>
                  <a:lnTo>
                    <a:pt x="0" y="81"/>
                  </a:lnTo>
                  <a:cubicBezTo>
                    <a:pt x="0" y="33"/>
                    <a:pt x="31" y="0"/>
                    <a:pt x="72" y="0"/>
                  </a:cubicBezTo>
                  <a:cubicBezTo>
                    <a:pt x="95" y="0"/>
                    <a:pt x="110" y="8"/>
                    <a:pt x="123" y="21"/>
                  </a:cubicBezTo>
                  <a:lnTo>
                    <a:pt x="105" y="46"/>
                  </a:lnTo>
                  <a:cubicBezTo>
                    <a:pt x="96" y="37"/>
                    <a:pt x="87" y="30"/>
                    <a:pt x="72" y="30"/>
                  </a:cubicBezTo>
                  <a:cubicBezTo>
                    <a:pt x="50" y="30"/>
                    <a:pt x="33" y="51"/>
                    <a:pt x="33" y="81"/>
                  </a:cubicBezTo>
                  <a:lnTo>
                    <a:pt x="33" y="82"/>
                  </a:lnTo>
                  <a:cubicBezTo>
                    <a:pt x="33" y="113"/>
                    <a:pt x="50" y="133"/>
                    <a:pt x="72" y="133"/>
                  </a:cubicBezTo>
                  <a:cubicBezTo>
                    <a:pt x="86" y="133"/>
                    <a:pt x="95" y="127"/>
                    <a:pt x="105" y="117"/>
                  </a:cubicBezTo>
                  <a:lnTo>
                    <a:pt x="123" y="140"/>
                  </a:lnTo>
                  <a:cubicBezTo>
                    <a:pt x="111" y="153"/>
                    <a:pt x="95" y="163"/>
                    <a:pt x="71" y="163"/>
                  </a:cubicBezTo>
                  <a:cubicBezTo>
                    <a:pt x="30" y="165"/>
                    <a:pt x="0" y="131"/>
                    <a:pt x="0" y="8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12" name="Rectangle 303"/>
            <p:cNvSpPr>
              <a:spLocks noChangeArrowheads="1"/>
            </p:cNvSpPr>
            <p:nvPr/>
          </p:nvSpPr>
          <p:spPr bwMode="auto">
            <a:xfrm>
              <a:off x="5661027" y="4802149"/>
              <a:ext cx="581025" cy="125413"/>
            </a:xfrm>
            <a:prstGeom prst="rect">
              <a:avLst/>
            </a:prstGeom>
            <a:solidFill>
              <a:srgbClr val="EC19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13" name="Freeform 304"/>
            <p:cNvSpPr>
              <a:spLocks noEditPoints="1"/>
            </p:cNvSpPr>
            <p:nvPr/>
          </p:nvSpPr>
          <p:spPr bwMode="auto">
            <a:xfrm>
              <a:off x="5711827" y="4833899"/>
              <a:ext cx="44450" cy="61913"/>
            </a:xfrm>
            <a:custGeom>
              <a:avLst/>
              <a:gdLst>
                <a:gd name="T0" fmla="*/ 0 w 87"/>
                <a:gd name="T1" fmla="*/ 0 h 119"/>
                <a:gd name="T2" fmla="*/ 43 w 87"/>
                <a:gd name="T3" fmla="*/ 0 h 119"/>
                <a:gd name="T4" fmla="*/ 75 w 87"/>
                <a:gd name="T5" fmla="*/ 10 h 119"/>
                <a:gd name="T6" fmla="*/ 82 w 87"/>
                <a:gd name="T7" fmla="*/ 30 h 119"/>
                <a:gd name="T8" fmla="*/ 82 w 87"/>
                <a:gd name="T9" fmla="*/ 30 h 119"/>
                <a:gd name="T10" fmla="*/ 66 w 87"/>
                <a:gd name="T11" fmla="*/ 56 h 119"/>
                <a:gd name="T12" fmla="*/ 87 w 87"/>
                <a:gd name="T13" fmla="*/ 85 h 119"/>
                <a:gd name="T14" fmla="*/ 87 w 87"/>
                <a:gd name="T15" fmla="*/ 86 h 119"/>
                <a:gd name="T16" fmla="*/ 45 w 87"/>
                <a:gd name="T17" fmla="*/ 119 h 119"/>
                <a:gd name="T18" fmla="*/ 0 w 87"/>
                <a:gd name="T19" fmla="*/ 119 h 119"/>
                <a:gd name="T20" fmla="*/ 0 w 87"/>
                <a:gd name="T21" fmla="*/ 0 h 119"/>
                <a:gd name="T22" fmla="*/ 46 w 87"/>
                <a:gd name="T23" fmla="*/ 70 h 119"/>
                <a:gd name="T24" fmla="*/ 25 w 87"/>
                <a:gd name="T25" fmla="*/ 70 h 119"/>
                <a:gd name="T26" fmla="*/ 25 w 87"/>
                <a:gd name="T27" fmla="*/ 97 h 119"/>
                <a:gd name="T28" fmla="*/ 47 w 87"/>
                <a:gd name="T29" fmla="*/ 97 h 119"/>
                <a:gd name="T30" fmla="*/ 64 w 87"/>
                <a:gd name="T31" fmla="*/ 84 h 119"/>
                <a:gd name="T32" fmla="*/ 64 w 87"/>
                <a:gd name="T33" fmla="*/ 84 h 119"/>
                <a:gd name="T34" fmla="*/ 46 w 87"/>
                <a:gd name="T35" fmla="*/ 70 h 119"/>
                <a:gd name="T36" fmla="*/ 58 w 87"/>
                <a:gd name="T37" fmla="*/ 36 h 119"/>
                <a:gd name="T38" fmla="*/ 42 w 87"/>
                <a:gd name="T39" fmla="*/ 22 h 119"/>
                <a:gd name="T40" fmla="*/ 23 w 87"/>
                <a:gd name="T41" fmla="*/ 22 h 119"/>
                <a:gd name="T42" fmla="*/ 23 w 87"/>
                <a:gd name="T43" fmla="*/ 49 h 119"/>
                <a:gd name="T44" fmla="*/ 41 w 87"/>
                <a:gd name="T45" fmla="*/ 49 h 119"/>
                <a:gd name="T46" fmla="*/ 58 w 87"/>
                <a:gd name="T47" fmla="*/ 3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87" h="119">
                  <a:moveTo>
                    <a:pt x="0" y="0"/>
                  </a:moveTo>
                  <a:lnTo>
                    <a:pt x="43" y="0"/>
                  </a:lnTo>
                  <a:cubicBezTo>
                    <a:pt x="57" y="0"/>
                    <a:pt x="67" y="4"/>
                    <a:pt x="75" y="10"/>
                  </a:cubicBezTo>
                  <a:cubicBezTo>
                    <a:pt x="80" y="15"/>
                    <a:pt x="82" y="22"/>
                    <a:pt x="82" y="30"/>
                  </a:cubicBezTo>
                  <a:lnTo>
                    <a:pt x="82" y="30"/>
                  </a:lnTo>
                  <a:cubicBezTo>
                    <a:pt x="82" y="44"/>
                    <a:pt x="75" y="51"/>
                    <a:pt x="66" y="56"/>
                  </a:cubicBezTo>
                  <a:cubicBezTo>
                    <a:pt x="78" y="61"/>
                    <a:pt x="87" y="69"/>
                    <a:pt x="87" y="85"/>
                  </a:cubicBezTo>
                  <a:lnTo>
                    <a:pt x="87" y="86"/>
                  </a:lnTo>
                  <a:cubicBezTo>
                    <a:pt x="87" y="107"/>
                    <a:pt x="70" y="119"/>
                    <a:pt x="45" y="119"/>
                  </a:cubicBezTo>
                  <a:lnTo>
                    <a:pt x="0" y="119"/>
                  </a:lnTo>
                  <a:lnTo>
                    <a:pt x="0" y="0"/>
                  </a:lnTo>
                  <a:close/>
                  <a:moveTo>
                    <a:pt x="46" y="70"/>
                  </a:moveTo>
                  <a:lnTo>
                    <a:pt x="25" y="70"/>
                  </a:lnTo>
                  <a:lnTo>
                    <a:pt x="25" y="97"/>
                  </a:lnTo>
                  <a:lnTo>
                    <a:pt x="47" y="97"/>
                  </a:lnTo>
                  <a:cubicBezTo>
                    <a:pt x="58" y="97"/>
                    <a:pt x="64" y="92"/>
                    <a:pt x="64" y="84"/>
                  </a:cubicBezTo>
                  <a:lnTo>
                    <a:pt x="64" y="84"/>
                  </a:lnTo>
                  <a:cubicBezTo>
                    <a:pt x="63" y="75"/>
                    <a:pt x="57" y="70"/>
                    <a:pt x="46" y="70"/>
                  </a:cubicBezTo>
                  <a:close/>
                  <a:moveTo>
                    <a:pt x="58" y="36"/>
                  </a:moveTo>
                  <a:cubicBezTo>
                    <a:pt x="58" y="27"/>
                    <a:pt x="52" y="22"/>
                    <a:pt x="42" y="22"/>
                  </a:cubicBezTo>
                  <a:lnTo>
                    <a:pt x="23" y="22"/>
                  </a:lnTo>
                  <a:lnTo>
                    <a:pt x="23" y="49"/>
                  </a:lnTo>
                  <a:lnTo>
                    <a:pt x="41" y="49"/>
                  </a:lnTo>
                  <a:cubicBezTo>
                    <a:pt x="52" y="49"/>
                    <a:pt x="58" y="45"/>
                    <a:pt x="58" y="3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14" name="Freeform 305"/>
            <p:cNvSpPr>
              <a:spLocks noEditPoints="1"/>
            </p:cNvSpPr>
            <p:nvPr/>
          </p:nvSpPr>
          <p:spPr bwMode="auto">
            <a:xfrm>
              <a:off x="5761039" y="4833899"/>
              <a:ext cx="55563" cy="61913"/>
            </a:xfrm>
            <a:custGeom>
              <a:avLst/>
              <a:gdLst>
                <a:gd name="T0" fmla="*/ 43 w 109"/>
                <a:gd name="T1" fmla="*/ 0 h 120"/>
                <a:gd name="T2" fmla="*/ 66 w 109"/>
                <a:gd name="T3" fmla="*/ 0 h 120"/>
                <a:gd name="T4" fmla="*/ 109 w 109"/>
                <a:gd name="T5" fmla="*/ 120 h 120"/>
                <a:gd name="T6" fmla="*/ 84 w 109"/>
                <a:gd name="T7" fmla="*/ 120 h 120"/>
                <a:gd name="T8" fmla="*/ 75 w 109"/>
                <a:gd name="T9" fmla="*/ 94 h 120"/>
                <a:gd name="T10" fmla="*/ 34 w 109"/>
                <a:gd name="T11" fmla="*/ 94 h 120"/>
                <a:gd name="T12" fmla="*/ 25 w 109"/>
                <a:gd name="T13" fmla="*/ 120 h 120"/>
                <a:gd name="T14" fmla="*/ 0 w 109"/>
                <a:gd name="T15" fmla="*/ 120 h 120"/>
                <a:gd name="T16" fmla="*/ 43 w 109"/>
                <a:gd name="T17" fmla="*/ 0 h 120"/>
                <a:gd name="T18" fmla="*/ 66 w 109"/>
                <a:gd name="T19" fmla="*/ 72 h 120"/>
                <a:gd name="T20" fmla="*/ 54 w 109"/>
                <a:gd name="T21" fmla="*/ 33 h 120"/>
                <a:gd name="T22" fmla="*/ 40 w 109"/>
                <a:gd name="T23" fmla="*/ 72 h 120"/>
                <a:gd name="T24" fmla="*/ 66 w 109"/>
                <a:gd name="T25" fmla="*/ 7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" h="120">
                  <a:moveTo>
                    <a:pt x="43" y="0"/>
                  </a:moveTo>
                  <a:lnTo>
                    <a:pt x="66" y="0"/>
                  </a:lnTo>
                  <a:lnTo>
                    <a:pt x="109" y="120"/>
                  </a:lnTo>
                  <a:lnTo>
                    <a:pt x="84" y="120"/>
                  </a:lnTo>
                  <a:lnTo>
                    <a:pt x="75" y="94"/>
                  </a:lnTo>
                  <a:lnTo>
                    <a:pt x="34" y="94"/>
                  </a:lnTo>
                  <a:lnTo>
                    <a:pt x="25" y="120"/>
                  </a:lnTo>
                  <a:lnTo>
                    <a:pt x="0" y="120"/>
                  </a:lnTo>
                  <a:lnTo>
                    <a:pt x="43" y="0"/>
                  </a:lnTo>
                  <a:close/>
                  <a:moveTo>
                    <a:pt x="66" y="72"/>
                  </a:moveTo>
                  <a:lnTo>
                    <a:pt x="54" y="33"/>
                  </a:lnTo>
                  <a:lnTo>
                    <a:pt x="40" y="72"/>
                  </a:lnTo>
                  <a:lnTo>
                    <a:pt x="66" y="7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15" name="Freeform 306"/>
            <p:cNvSpPr>
              <a:spLocks noEditPoints="1"/>
            </p:cNvSpPr>
            <p:nvPr/>
          </p:nvSpPr>
          <p:spPr bwMode="auto">
            <a:xfrm>
              <a:off x="5822952" y="4835487"/>
              <a:ext cx="46038" cy="60325"/>
            </a:xfrm>
            <a:custGeom>
              <a:avLst/>
              <a:gdLst>
                <a:gd name="T0" fmla="*/ 0 w 90"/>
                <a:gd name="T1" fmla="*/ 0 h 119"/>
                <a:gd name="T2" fmla="*/ 45 w 90"/>
                <a:gd name="T3" fmla="*/ 0 h 119"/>
                <a:gd name="T4" fmla="*/ 77 w 90"/>
                <a:gd name="T5" fmla="*/ 11 h 119"/>
                <a:gd name="T6" fmla="*/ 87 w 90"/>
                <a:gd name="T7" fmla="*/ 39 h 119"/>
                <a:gd name="T8" fmla="*/ 87 w 90"/>
                <a:gd name="T9" fmla="*/ 40 h 119"/>
                <a:gd name="T10" fmla="*/ 65 w 90"/>
                <a:gd name="T11" fmla="*/ 75 h 119"/>
                <a:gd name="T12" fmla="*/ 90 w 90"/>
                <a:gd name="T13" fmla="*/ 119 h 119"/>
                <a:gd name="T14" fmla="*/ 62 w 90"/>
                <a:gd name="T15" fmla="*/ 119 h 119"/>
                <a:gd name="T16" fmla="*/ 41 w 90"/>
                <a:gd name="T17" fmla="*/ 80 h 119"/>
                <a:gd name="T18" fmla="*/ 26 w 90"/>
                <a:gd name="T19" fmla="*/ 80 h 119"/>
                <a:gd name="T20" fmla="*/ 26 w 90"/>
                <a:gd name="T21" fmla="*/ 119 h 119"/>
                <a:gd name="T22" fmla="*/ 1 w 90"/>
                <a:gd name="T23" fmla="*/ 119 h 119"/>
                <a:gd name="T24" fmla="*/ 0 w 90"/>
                <a:gd name="T25" fmla="*/ 0 h 119"/>
                <a:gd name="T26" fmla="*/ 42 w 90"/>
                <a:gd name="T27" fmla="*/ 59 h 119"/>
                <a:gd name="T28" fmla="*/ 62 w 90"/>
                <a:gd name="T29" fmla="*/ 41 h 119"/>
                <a:gd name="T30" fmla="*/ 62 w 90"/>
                <a:gd name="T31" fmla="*/ 41 h 119"/>
                <a:gd name="T32" fmla="*/ 42 w 90"/>
                <a:gd name="T33" fmla="*/ 24 h 119"/>
                <a:gd name="T34" fmla="*/ 25 w 90"/>
                <a:gd name="T35" fmla="*/ 24 h 119"/>
                <a:gd name="T36" fmla="*/ 25 w 90"/>
                <a:gd name="T37" fmla="*/ 60 h 119"/>
                <a:gd name="T38" fmla="*/ 42 w 90"/>
                <a:gd name="T39" fmla="*/ 5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" h="119">
                  <a:moveTo>
                    <a:pt x="0" y="0"/>
                  </a:moveTo>
                  <a:lnTo>
                    <a:pt x="45" y="0"/>
                  </a:lnTo>
                  <a:cubicBezTo>
                    <a:pt x="58" y="0"/>
                    <a:pt x="70" y="4"/>
                    <a:pt x="77" y="11"/>
                  </a:cubicBezTo>
                  <a:cubicBezTo>
                    <a:pt x="83" y="18"/>
                    <a:pt x="87" y="28"/>
                    <a:pt x="87" y="39"/>
                  </a:cubicBezTo>
                  <a:lnTo>
                    <a:pt x="87" y="40"/>
                  </a:lnTo>
                  <a:cubicBezTo>
                    <a:pt x="87" y="58"/>
                    <a:pt x="78" y="69"/>
                    <a:pt x="65" y="75"/>
                  </a:cubicBezTo>
                  <a:lnTo>
                    <a:pt x="90" y="119"/>
                  </a:lnTo>
                  <a:lnTo>
                    <a:pt x="62" y="119"/>
                  </a:lnTo>
                  <a:lnTo>
                    <a:pt x="41" y="80"/>
                  </a:lnTo>
                  <a:lnTo>
                    <a:pt x="26" y="80"/>
                  </a:lnTo>
                  <a:lnTo>
                    <a:pt x="26" y="119"/>
                  </a:lnTo>
                  <a:lnTo>
                    <a:pt x="1" y="119"/>
                  </a:lnTo>
                  <a:lnTo>
                    <a:pt x="0" y="0"/>
                  </a:lnTo>
                  <a:close/>
                  <a:moveTo>
                    <a:pt x="42" y="59"/>
                  </a:moveTo>
                  <a:cubicBezTo>
                    <a:pt x="55" y="59"/>
                    <a:pt x="61" y="51"/>
                    <a:pt x="62" y="41"/>
                  </a:cubicBezTo>
                  <a:lnTo>
                    <a:pt x="62" y="41"/>
                  </a:lnTo>
                  <a:cubicBezTo>
                    <a:pt x="62" y="29"/>
                    <a:pt x="55" y="24"/>
                    <a:pt x="42" y="24"/>
                  </a:cubicBezTo>
                  <a:lnTo>
                    <a:pt x="25" y="24"/>
                  </a:lnTo>
                  <a:lnTo>
                    <a:pt x="25" y="60"/>
                  </a:lnTo>
                  <a:lnTo>
                    <a:pt x="42" y="5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16" name="Freeform 307"/>
            <p:cNvSpPr>
              <a:spLocks/>
            </p:cNvSpPr>
            <p:nvPr/>
          </p:nvSpPr>
          <p:spPr bwMode="auto">
            <a:xfrm>
              <a:off x="5876927" y="4835487"/>
              <a:ext cx="38100" cy="60325"/>
            </a:xfrm>
            <a:custGeom>
              <a:avLst/>
              <a:gdLst>
                <a:gd name="T0" fmla="*/ 1 w 77"/>
                <a:gd name="T1" fmla="*/ 0 h 119"/>
                <a:gd name="T2" fmla="*/ 77 w 77"/>
                <a:gd name="T3" fmla="*/ 0 h 119"/>
                <a:gd name="T4" fmla="*/ 77 w 77"/>
                <a:gd name="T5" fmla="*/ 23 h 119"/>
                <a:gd name="T6" fmla="*/ 25 w 77"/>
                <a:gd name="T7" fmla="*/ 23 h 119"/>
                <a:gd name="T8" fmla="*/ 25 w 77"/>
                <a:gd name="T9" fmla="*/ 48 h 119"/>
                <a:gd name="T10" fmla="*/ 71 w 77"/>
                <a:gd name="T11" fmla="*/ 48 h 119"/>
                <a:gd name="T12" fmla="*/ 71 w 77"/>
                <a:gd name="T13" fmla="*/ 70 h 119"/>
                <a:gd name="T14" fmla="*/ 25 w 77"/>
                <a:gd name="T15" fmla="*/ 70 h 119"/>
                <a:gd name="T16" fmla="*/ 25 w 77"/>
                <a:gd name="T17" fmla="*/ 96 h 119"/>
                <a:gd name="T18" fmla="*/ 77 w 77"/>
                <a:gd name="T19" fmla="*/ 96 h 119"/>
                <a:gd name="T20" fmla="*/ 77 w 77"/>
                <a:gd name="T21" fmla="*/ 119 h 119"/>
                <a:gd name="T22" fmla="*/ 0 w 77"/>
                <a:gd name="T23" fmla="*/ 119 h 119"/>
                <a:gd name="T24" fmla="*/ 1 w 77"/>
                <a:gd name="T25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7" h="119">
                  <a:moveTo>
                    <a:pt x="1" y="0"/>
                  </a:moveTo>
                  <a:lnTo>
                    <a:pt x="77" y="0"/>
                  </a:lnTo>
                  <a:lnTo>
                    <a:pt x="77" y="23"/>
                  </a:lnTo>
                  <a:lnTo>
                    <a:pt x="25" y="23"/>
                  </a:lnTo>
                  <a:lnTo>
                    <a:pt x="25" y="48"/>
                  </a:lnTo>
                  <a:lnTo>
                    <a:pt x="71" y="48"/>
                  </a:lnTo>
                  <a:lnTo>
                    <a:pt x="71" y="70"/>
                  </a:lnTo>
                  <a:lnTo>
                    <a:pt x="25" y="70"/>
                  </a:lnTo>
                  <a:lnTo>
                    <a:pt x="25" y="96"/>
                  </a:lnTo>
                  <a:lnTo>
                    <a:pt x="77" y="96"/>
                  </a:lnTo>
                  <a:lnTo>
                    <a:pt x="77" y="119"/>
                  </a:lnTo>
                  <a:lnTo>
                    <a:pt x="0" y="11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17" name="Freeform 308"/>
            <p:cNvSpPr>
              <a:spLocks/>
            </p:cNvSpPr>
            <p:nvPr/>
          </p:nvSpPr>
          <p:spPr bwMode="auto">
            <a:xfrm>
              <a:off x="5945189" y="4835487"/>
              <a:ext cx="53975" cy="60325"/>
            </a:xfrm>
            <a:custGeom>
              <a:avLst/>
              <a:gdLst>
                <a:gd name="T0" fmla="*/ 0 w 105"/>
                <a:gd name="T1" fmla="*/ 0 h 120"/>
                <a:gd name="T2" fmla="*/ 26 w 105"/>
                <a:gd name="T3" fmla="*/ 0 h 120"/>
                <a:gd name="T4" fmla="*/ 52 w 105"/>
                <a:gd name="T5" fmla="*/ 49 h 120"/>
                <a:gd name="T6" fmla="*/ 79 w 105"/>
                <a:gd name="T7" fmla="*/ 2 h 120"/>
                <a:gd name="T8" fmla="*/ 105 w 105"/>
                <a:gd name="T9" fmla="*/ 2 h 120"/>
                <a:gd name="T10" fmla="*/ 105 w 105"/>
                <a:gd name="T11" fmla="*/ 120 h 120"/>
                <a:gd name="T12" fmla="*/ 81 w 105"/>
                <a:gd name="T13" fmla="*/ 120 h 120"/>
                <a:gd name="T14" fmla="*/ 81 w 105"/>
                <a:gd name="T15" fmla="*/ 44 h 120"/>
                <a:gd name="T16" fmla="*/ 52 w 105"/>
                <a:gd name="T17" fmla="*/ 93 h 120"/>
                <a:gd name="T18" fmla="*/ 52 w 105"/>
                <a:gd name="T19" fmla="*/ 93 h 120"/>
                <a:gd name="T20" fmla="*/ 25 w 105"/>
                <a:gd name="T21" fmla="*/ 44 h 120"/>
                <a:gd name="T22" fmla="*/ 25 w 105"/>
                <a:gd name="T23" fmla="*/ 119 h 120"/>
                <a:gd name="T24" fmla="*/ 1 w 105"/>
                <a:gd name="T25" fmla="*/ 119 h 120"/>
                <a:gd name="T26" fmla="*/ 0 w 105"/>
                <a:gd name="T27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5" h="120">
                  <a:moveTo>
                    <a:pt x="0" y="0"/>
                  </a:moveTo>
                  <a:lnTo>
                    <a:pt x="26" y="0"/>
                  </a:lnTo>
                  <a:lnTo>
                    <a:pt x="52" y="49"/>
                  </a:lnTo>
                  <a:lnTo>
                    <a:pt x="79" y="2"/>
                  </a:lnTo>
                  <a:lnTo>
                    <a:pt x="105" y="2"/>
                  </a:lnTo>
                  <a:lnTo>
                    <a:pt x="105" y="120"/>
                  </a:lnTo>
                  <a:lnTo>
                    <a:pt x="81" y="120"/>
                  </a:lnTo>
                  <a:lnTo>
                    <a:pt x="81" y="44"/>
                  </a:lnTo>
                  <a:lnTo>
                    <a:pt x="52" y="93"/>
                  </a:lnTo>
                  <a:lnTo>
                    <a:pt x="52" y="93"/>
                  </a:lnTo>
                  <a:lnTo>
                    <a:pt x="25" y="44"/>
                  </a:lnTo>
                  <a:lnTo>
                    <a:pt x="25" y="119"/>
                  </a:lnTo>
                  <a:lnTo>
                    <a:pt x="1" y="1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18" name="Freeform 309"/>
            <p:cNvSpPr>
              <a:spLocks/>
            </p:cNvSpPr>
            <p:nvPr/>
          </p:nvSpPr>
          <p:spPr bwMode="auto">
            <a:xfrm>
              <a:off x="6010277" y="4835487"/>
              <a:ext cx="39688" cy="60325"/>
            </a:xfrm>
            <a:custGeom>
              <a:avLst/>
              <a:gdLst>
                <a:gd name="T0" fmla="*/ 1 w 78"/>
                <a:gd name="T1" fmla="*/ 0 h 119"/>
                <a:gd name="T2" fmla="*/ 78 w 78"/>
                <a:gd name="T3" fmla="*/ 0 h 119"/>
                <a:gd name="T4" fmla="*/ 78 w 78"/>
                <a:gd name="T5" fmla="*/ 23 h 119"/>
                <a:gd name="T6" fmla="*/ 25 w 78"/>
                <a:gd name="T7" fmla="*/ 23 h 119"/>
                <a:gd name="T8" fmla="*/ 25 w 78"/>
                <a:gd name="T9" fmla="*/ 48 h 119"/>
                <a:gd name="T10" fmla="*/ 71 w 78"/>
                <a:gd name="T11" fmla="*/ 48 h 119"/>
                <a:gd name="T12" fmla="*/ 71 w 78"/>
                <a:gd name="T13" fmla="*/ 70 h 119"/>
                <a:gd name="T14" fmla="*/ 25 w 78"/>
                <a:gd name="T15" fmla="*/ 70 h 119"/>
                <a:gd name="T16" fmla="*/ 25 w 78"/>
                <a:gd name="T17" fmla="*/ 96 h 119"/>
                <a:gd name="T18" fmla="*/ 78 w 78"/>
                <a:gd name="T19" fmla="*/ 96 h 119"/>
                <a:gd name="T20" fmla="*/ 78 w 78"/>
                <a:gd name="T21" fmla="*/ 119 h 119"/>
                <a:gd name="T22" fmla="*/ 0 w 78"/>
                <a:gd name="T23" fmla="*/ 119 h 119"/>
                <a:gd name="T24" fmla="*/ 1 w 78"/>
                <a:gd name="T25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" h="119">
                  <a:moveTo>
                    <a:pt x="1" y="0"/>
                  </a:moveTo>
                  <a:lnTo>
                    <a:pt x="78" y="0"/>
                  </a:lnTo>
                  <a:lnTo>
                    <a:pt x="78" y="23"/>
                  </a:lnTo>
                  <a:lnTo>
                    <a:pt x="25" y="23"/>
                  </a:lnTo>
                  <a:lnTo>
                    <a:pt x="25" y="48"/>
                  </a:lnTo>
                  <a:lnTo>
                    <a:pt x="71" y="48"/>
                  </a:lnTo>
                  <a:lnTo>
                    <a:pt x="71" y="70"/>
                  </a:lnTo>
                  <a:lnTo>
                    <a:pt x="25" y="70"/>
                  </a:lnTo>
                  <a:lnTo>
                    <a:pt x="25" y="96"/>
                  </a:lnTo>
                  <a:lnTo>
                    <a:pt x="78" y="96"/>
                  </a:lnTo>
                  <a:lnTo>
                    <a:pt x="78" y="119"/>
                  </a:lnTo>
                  <a:lnTo>
                    <a:pt x="0" y="11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19" name="Freeform 310"/>
            <p:cNvSpPr>
              <a:spLocks/>
            </p:cNvSpPr>
            <p:nvPr/>
          </p:nvSpPr>
          <p:spPr bwMode="auto">
            <a:xfrm>
              <a:off x="6054727" y="4837074"/>
              <a:ext cx="42863" cy="58738"/>
            </a:xfrm>
            <a:custGeom>
              <a:avLst/>
              <a:gdLst>
                <a:gd name="T0" fmla="*/ 30 w 84"/>
                <a:gd name="T1" fmla="*/ 22 h 118"/>
                <a:gd name="T2" fmla="*/ 0 w 84"/>
                <a:gd name="T3" fmla="*/ 22 h 118"/>
                <a:gd name="T4" fmla="*/ 0 w 84"/>
                <a:gd name="T5" fmla="*/ 0 h 118"/>
                <a:gd name="T6" fmla="*/ 84 w 84"/>
                <a:gd name="T7" fmla="*/ 0 h 118"/>
                <a:gd name="T8" fmla="*/ 84 w 84"/>
                <a:gd name="T9" fmla="*/ 22 h 118"/>
                <a:gd name="T10" fmla="*/ 54 w 84"/>
                <a:gd name="T11" fmla="*/ 22 h 118"/>
                <a:gd name="T12" fmla="*/ 54 w 84"/>
                <a:gd name="T13" fmla="*/ 118 h 118"/>
                <a:gd name="T14" fmla="*/ 29 w 84"/>
                <a:gd name="T15" fmla="*/ 118 h 118"/>
                <a:gd name="T16" fmla="*/ 30 w 84"/>
                <a:gd name="T17" fmla="*/ 22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" h="118">
                  <a:moveTo>
                    <a:pt x="30" y="22"/>
                  </a:moveTo>
                  <a:lnTo>
                    <a:pt x="0" y="22"/>
                  </a:lnTo>
                  <a:lnTo>
                    <a:pt x="0" y="0"/>
                  </a:lnTo>
                  <a:lnTo>
                    <a:pt x="84" y="0"/>
                  </a:lnTo>
                  <a:lnTo>
                    <a:pt x="84" y="22"/>
                  </a:lnTo>
                  <a:lnTo>
                    <a:pt x="54" y="22"/>
                  </a:lnTo>
                  <a:lnTo>
                    <a:pt x="54" y="118"/>
                  </a:lnTo>
                  <a:lnTo>
                    <a:pt x="29" y="118"/>
                  </a:lnTo>
                  <a:lnTo>
                    <a:pt x="30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20" name="Freeform 311"/>
            <p:cNvSpPr>
              <a:spLocks noEditPoints="1"/>
            </p:cNvSpPr>
            <p:nvPr/>
          </p:nvSpPr>
          <p:spPr bwMode="auto">
            <a:xfrm>
              <a:off x="6096002" y="4837074"/>
              <a:ext cx="55563" cy="60325"/>
            </a:xfrm>
            <a:custGeom>
              <a:avLst/>
              <a:gdLst>
                <a:gd name="T0" fmla="*/ 43 w 109"/>
                <a:gd name="T1" fmla="*/ 0 h 120"/>
                <a:gd name="T2" fmla="*/ 66 w 109"/>
                <a:gd name="T3" fmla="*/ 0 h 120"/>
                <a:gd name="T4" fmla="*/ 109 w 109"/>
                <a:gd name="T5" fmla="*/ 120 h 120"/>
                <a:gd name="T6" fmla="*/ 84 w 109"/>
                <a:gd name="T7" fmla="*/ 120 h 120"/>
                <a:gd name="T8" fmla="*/ 75 w 109"/>
                <a:gd name="T9" fmla="*/ 93 h 120"/>
                <a:gd name="T10" fmla="*/ 34 w 109"/>
                <a:gd name="T11" fmla="*/ 93 h 120"/>
                <a:gd name="T12" fmla="*/ 25 w 109"/>
                <a:gd name="T13" fmla="*/ 120 h 120"/>
                <a:gd name="T14" fmla="*/ 0 w 109"/>
                <a:gd name="T15" fmla="*/ 120 h 120"/>
                <a:gd name="T16" fmla="*/ 43 w 109"/>
                <a:gd name="T17" fmla="*/ 0 h 120"/>
                <a:gd name="T18" fmla="*/ 66 w 109"/>
                <a:gd name="T19" fmla="*/ 71 h 120"/>
                <a:gd name="T20" fmla="*/ 54 w 109"/>
                <a:gd name="T21" fmla="*/ 32 h 120"/>
                <a:gd name="T22" fmla="*/ 40 w 109"/>
                <a:gd name="T23" fmla="*/ 71 h 120"/>
                <a:gd name="T24" fmla="*/ 66 w 109"/>
                <a:gd name="T25" fmla="*/ 71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" h="120">
                  <a:moveTo>
                    <a:pt x="43" y="0"/>
                  </a:moveTo>
                  <a:lnTo>
                    <a:pt x="66" y="0"/>
                  </a:lnTo>
                  <a:lnTo>
                    <a:pt x="109" y="120"/>
                  </a:lnTo>
                  <a:lnTo>
                    <a:pt x="84" y="120"/>
                  </a:lnTo>
                  <a:lnTo>
                    <a:pt x="75" y="93"/>
                  </a:lnTo>
                  <a:lnTo>
                    <a:pt x="34" y="93"/>
                  </a:lnTo>
                  <a:lnTo>
                    <a:pt x="25" y="120"/>
                  </a:lnTo>
                  <a:lnTo>
                    <a:pt x="0" y="120"/>
                  </a:lnTo>
                  <a:lnTo>
                    <a:pt x="43" y="0"/>
                  </a:lnTo>
                  <a:close/>
                  <a:moveTo>
                    <a:pt x="66" y="71"/>
                  </a:moveTo>
                  <a:lnTo>
                    <a:pt x="54" y="32"/>
                  </a:lnTo>
                  <a:lnTo>
                    <a:pt x="40" y="71"/>
                  </a:lnTo>
                  <a:lnTo>
                    <a:pt x="66" y="7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21" name="Freeform 312"/>
            <p:cNvSpPr>
              <a:spLocks/>
            </p:cNvSpPr>
            <p:nvPr/>
          </p:nvSpPr>
          <p:spPr bwMode="auto">
            <a:xfrm>
              <a:off x="6159502" y="4837074"/>
              <a:ext cx="36513" cy="58738"/>
            </a:xfrm>
            <a:custGeom>
              <a:avLst/>
              <a:gdLst>
                <a:gd name="T0" fmla="*/ 0 w 72"/>
                <a:gd name="T1" fmla="*/ 0 h 118"/>
                <a:gd name="T2" fmla="*/ 25 w 72"/>
                <a:gd name="T3" fmla="*/ 0 h 118"/>
                <a:gd name="T4" fmla="*/ 25 w 72"/>
                <a:gd name="T5" fmla="*/ 96 h 118"/>
                <a:gd name="T6" fmla="*/ 72 w 72"/>
                <a:gd name="T7" fmla="*/ 96 h 118"/>
                <a:gd name="T8" fmla="*/ 72 w 72"/>
                <a:gd name="T9" fmla="*/ 118 h 118"/>
                <a:gd name="T10" fmla="*/ 0 w 72"/>
                <a:gd name="T11" fmla="*/ 118 h 118"/>
                <a:gd name="T12" fmla="*/ 0 w 72"/>
                <a:gd name="T13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" h="118">
                  <a:moveTo>
                    <a:pt x="0" y="0"/>
                  </a:moveTo>
                  <a:lnTo>
                    <a:pt x="25" y="0"/>
                  </a:lnTo>
                  <a:lnTo>
                    <a:pt x="25" y="96"/>
                  </a:lnTo>
                  <a:lnTo>
                    <a:pt x="72" y="96"/>
                  </a:lnTo>
                  <a:lnTo>
                    <a:pt x="72" y="118"/>
                  </a:lnTo>
                  <a:lnTo>
                    <a:pt x="0" y="1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22" name="Freeform 313"/>
            <p:cNvSpPr>
              <a:spLocks/>
            </p:cNvSpPr>
            <p:nvPr/>
          </p:nvSpPr>
          <p:spPr bwMode="auto">
            <a:xfrm>
              <a:off x="6534152" y="5048212"/>
              <a:ext cx="79375" cy="111125"/>
            </a:xfrm>
            <a:custGeom>
              <a:avLst/>
              <a:gdLst>
                <a:gd name="T0" fmla="*/ 0 w 156"/>
                <a:gd name="T1" fmla="*/ 109 h 217"/>
                <a:gd name="T2" fmla="*/ 0 w 156"/>
                <a:gd name="T3" fmla="*/ 108 h 217"/>
                <a:gd name="T4" fmla="*/ 91 w 156"/>
                <a:gd name="T5" fmla="*/ 0 h 217"/>
                <a:gd name="T6" fmla="*/ 155 w 156"/>
                <a:gd name="T7" fmla="*/ 27 h 217"/>
                <a:gd name="T8" fmla="*/ 141 w 156"/>
                <a:gd name="T9" fmla="*/ 44 h 217"/>
                <a:gd name="T10" fmla="*/ 91 w 156"/>
                <a:gd name="T11" fmla="*/ 23 h 217"/>
                <a:gd name="T12" fmla="*/ 23 w 156"/>
                <a:gd name="T13" fmla="*/ 109 h 217"/>
                <a:gd name="T14" fmla="*/ 23 w 156"/>
                <a:gd name="T15" fmla="*/ 110 h 217"/>
                <a:gd name="T16" fmla="*/ 91 w 156"/>
                <a:gd name="T17" fmla="*/ 196 h 217"/>
                <a:gd name="T18" fmla="*/ 142 w 156"/>
                <a:gd name="T19" fmla="*/ 173 h 217"/>
                <a:gd name="T20" fmla="*/ 156 w 156"/>
                <a:gd name="T21" fmla="*/ 188 h 217"/>
                <a:gd name="T22" fmla="*/ 90 w 156"/>
                <a:gd name="T23" fmla="*/ 217 h 217"/>
                <a:gd name="T24" fmla="*/ 0 w 156"/>
                <a:gd name="T25" fmla="*/ 109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6" h="217">
                  <a:moveTo>
                    <a:pt x="0" y="109"/>
                  </a:moveTo>
                  <a:lnTo>
                    <a:pt x="0" y="108"/>
                  </a:lnTo>
                  <a:cubicBezTo>
                    <a:pt x="0" y="44"/>
                    <a:pt x="40" y="0"/>
                    <a:pt x="91" y="0"/>
                  </a:cubicBezTo>
                  <a:cubicBezTo>
                    <a:pt x="120" y="0"/>
                    <a:pt x="138" y="10"/>
                    <a:pt x="155" y="27"/>
                  </a:cubicBezTo>
                  <a:lnTo>
                    <a:pt x="141" y="44"/>
                  </a:lnTo>
                  <a:cubicBezTo>
                    <a:pt x="127" y="32"/>
                    <a:pt x="112" y="23"/>
                    <a:pt x="91" y="23"/>
                  </a:cubicBezTo>
                  <a:cubicBezTo>
                    <a:pt x="52" y="23"/>
                    <a:pt x="23" y="58"/>
                    <a:pt x="23" y="109"/>
                  </a:cubicBezTo>
                  <a:lnTo>
                    <a:pt x="23" y="110"/>
                  </a:lnTo>
                  <a:cubicBezTo>
                    <a:pt x="23" y="162"/>
                    <a:pt x="53" y="196"/>
                    <a:pt x="91" y="196"/>
                  </a:cubicBezTo>
                  <a:cubicBezTo>
                    <a:pt x="112" y="196"/>
                    <a:pt x="127" y="188"/>
                    <a:pt x="142" y="173"/>
                  </a:cubicBezTo>
                  <a:lnTo>
                    <a:pt x="156" y="188"/>
                  </a:lnTo>
                  <a:cubicBezTo>
                    <a:pt x="138" y="205"/>
                    <a:pt x="118" y="217"/>
                    <a:pt x="90" y="217"/>
                  </a:cubicBezTo>
                  <a:cubicBezTo>
                    <a:pt x="39" y="215"/>
                    <a:pt x="0" y="173"/>
                    <a:pt x="0" y="10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23" name="Freeform 314"/>
            <p:cNvSpPr>
              <a:spLocks/>
            </p:cNvSpPr>
            <p:nvPr/>
          </p:nvSpPr>
          <p:spPr bwMode="auto">
            <a:xfrm>
              <a:off x="6621464" y="5078374"/>
              <a:ext cx="68263" cy="103188"/>
            </a:xfrm>
            <a:custGeom>
              <a:avLst/>
              <a:gdLst>
                <a:gd name="T0" fmla="*/ 113 w 135"/>
                <a:gd name="T1" fmla="*/ 0 h 202"/>
                <a:gd name="T2" fmla="*/ 135 w 135"/>
                <a:gd name="T3" fmla="*/ 0 h 202"/>
                <a:gd name="T4" fmla="*/ 80 w 135"/>
                <a:gd name="T5" fmla="*/ 159 h 202"/>
                <a:gd name="T6" fmla="*/ 35 w 135"/>
                <a:gd name="T7" fmla="*/ 202 h 202"/>
                <a:gd name="T8" fmla="*/ 7 w 135"/>
                <a:gd name="T9" fmla="*/ 195 h 202"/>
                <a:gd name="T10" fmla="*/ 14 w 135"/>
                <a:gd name="T11" fmla="*/ 177 h 202"/>
                <a:gd name="T12" fmla="*/ 34 w 135"/>
                <a:gd name="T13" fmla="*/ 184 h 202"/>
                <a:gd name="T14" fmla="*/ 60 w 135"/>
                <a:gd name="T15" fmla="*/ 157 h 202"/>
                <a:gd name="T16" fmla="*/ 0 w 135"/>
                <a:gd name="T17" fmla="*/ 1 h 202"/>
                <a:gd name="T18" fmla="*/ 24 w 135"/>
                <a:gd name="T19" fmla="*/ 1 h 202"/>
                <a:gd name="T20" fmla="*/ 70 w 135"/>
                <a:gd name="T21" fmla="*/ 130 h 202"/>
                <a:gd name="T22" fmla="*/ 113 w 135"/>
                <a:gd name="T23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5" h="202">
                  <a:moveTo>
                    <a:pt x="113" y="0"/>
                  </a:moveTo>
                  <a:lnTo>
                    <a:pt x="135" y="0"/>
                  </a:lnTo>
                  <a:lnTo>
                    <a:pt x="80" y="159"/>
                  </a:lnTo>
                  <a:cubicBezTo>
                    <a:pt x="69" y="191"/>
                    <a:pt x="55" y="202"/>
                    <a:pt x="35" y="202"/>
                  </a:cubicBezTo>
                  <a:cubicBezTo>
                    <a:pt x="25" y="202"/>
                    <a:pt x="16" y="200"/>
                    <a:pt x="7" y="195"/>
                  </a:cubicBezTo>
                  <a:lnTo>
                    <a:pt x="14" y="177"/>
                  </a:lnTo>
                  <a:cubicBezTo>
                    <a:pt x="20" y="181"/>
                    <a:pt x="26" y="184"/>
                    <a:pt x="34" y="184"/>
                  </a:cubicBezTo>
                  <a:cubicBezTo>
                    <a:pt x="45" y="184"/>
                    <a:pt x="52" y="177"/>
                    <a:pt x="60" y="157"/>
                  </a:cubicBezTo>
                  <a:lnTo>
                    <a:pt x="0" y="1"/>
                  </a:lnTo>
                  <a:lnTo>
                    <a:pt x="24" y="1"/>
                  </a:lnTo>
                  <a:lnTo>
                    <a:pt x="70" y="130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24" name="Freeform 315"/>
            <p:cNvSpPr>
              <a:spLocks noEditPoints="1"/>
            </p:cNvSpPr>
            <p:nvPr/>
          </p:nvSpPr>
          <p:spPr bwMode="auto">
            <a:xfrm>
              <a:off x="6707189" y="5046624"/>
              <a:ext cx="66675" cy="111125"/>
            </a:xfrm>
            <a:custGeom>
              <a:avLst/>
              <a:gdLst>
                <a:gd name="T0" fmla="*/ 21 w 133"/>
                <a:gd name="T1" fmla="*/ 187 h 218"/>
                <a:gd name="T2" fmla="*/ 21 w 133"/>
                <a:gd name="T3" fmla="*/ 216 h 218"/>
                <a:gd name="T4" fmla="*/ 0 w 133"/>
                <a:gd name="T5" fmla="*/ 216 h 218"/>
                <a:gd name="T6" fmla="*/ 0 w 133"/>
                <a:gd name="T7" fmla="*/ 0 h 218"/>
                <a:gd name="T8" fmla="*/ 21 w 133"/>
                <a:gd name="T9" fmla="*/ 0 h 218"/>
                <a:gd name="T10" fmla="*/ 21 w 133"/>
                <a:gd name="T11" fmla="*/ 90 h 218"/>
                <a:gd name="T12" fmla="*/ 71 w 133"/>
                <a:gd name="T13" fmla="*/ 57 h 218"/>
                <a:gd name="T14" fmla="*/ 133 w 133"/>
                <a:gd name="T15" fmla="*/ 136 h 218"/>
                <a:gd name="T16" fmla="*/ 133 w 133"/>
                <a:gd name="T17" fmla="*/ 138 h 218"/>
                <a:gd name="T18" fmla="*/ 71 w 133"/>
                <a:gd name="T19" fmla="*/ 218 h 218"/>
                <a:gd name="T20" fmla="*/ 21 w 133"/>
                <a:gd name="T21" fmla="*/ 187 h 218"/>
                <a:gd name="T22" fmla="*/ 111 w 133"/>
                <a:gd name="T23" fmla="*/ 139 h 218"/>
                <a:gd name="T24" fmla="*/ 111 w 133"/>
                <a:gd name="T25" fmla="*/ 137 h 218"/>
                <a:gd name="T26" fmla="*/ 67 w 133"/>
                <a:gd name="T27" fmla="*/ 77 h 218"/>
                <a:gd name="T28" fmla="*/ 20 w 133"/>
                <a:gd name="T29" fmla="*/ 137 h 218"/>
                <a:gd name="T30" fmla="*/ 20 w 133"/>
                <a:gd name="T31" fmla="*/ 139 h 218"/>
                <a:gd name="T32" fmla="*/ 67 w 133"/>
                <a:gd name="T33" fmla="*/ 199 h 218"/>
                <a:gd name="T34" fmla="*/ 111 w 133"/>
                <a:gd name="T35" fmla="*/ 139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3" h="218">
                  <a:moveTo>
                    <a:pt x="21" y="187"/>
                  </a:moveTo>
                  <a:lnTo>
                    <a:pt x="21" y="216"/>
                  </a:lnTo>
                  <a:lnTo>
                    <a:pt x="0" y="216"/>
                  </a:lnTo>
                  <a:lnTo>
                    <a:pt x="0" y="0"/>
                  </a:lnTo>
                  <a:lnTo>
                    <a:pt x="21" y="0"/>
                  </a:lnTo>
                  <a:lnTo>
                    <a:pt x="21" y="90"/>
                  </a:lnTo>
                  <a:cubicBezTo>
                    <a:pt x="31" y="72"/>
                    <a:pt x="47" y="57"/>
                    <a:pt x="71" y="57"/>
                  </a:cubicBezTo>
                  <a:cubicBezTo>
                    <a:pt x="102" y="57"/>
                    <a:pt x="133" y="85"/>
                    <a:pt x="133" y="136"/>
                  </a:cubicBezTo>
                  <a:lnTo>
                    <a:pt x="133" y="138"/>
                  </a:lnTo>
                  <a:cubicBezTo>
                    <a:pt x="133" y="190"/>
                    <a:pt x="103" y="218"/>
                    <a:pt x="71" y="218"/>
                  </a:cubicBezTo>
                  <a:cubicBezTo>
                    <a:pt x="46" y="218"/>
                    <a:pt x="31" y="205"/>
                    <a:pt x="21" y="187"/>
                  </a:cubicBezTo>
                  <a:close/>
                  <a:moveTo>
                    <a:pt x="111" y="139"/>
                  </a:moveTo>
                  <a:lnTo>
                    <a:pt x="111" y="137"/>
                  </a:lnTo>
                  <a:cubicBezTo>
                    <a:pt x="111" y="99"/>
                    <a:pt x="91" y="77"/>
                    <a:pt x="67" y="77"/>
                  </a:cubicBezTo>
                  <a:cubicBezTo>
                    <a:pt x="42" y="77"/>
                    <a:pt x="20" y="101"/>
                    <a:pt x="20" y="137"/>
                  </a:cubicBezTo>
                  <a:lnTo>
                    <a:pt x="20" y="139"/>
                  </a:lnTo>
                  <a:cubicBezTo>
                    <a:pt x="20" y="176"/>
                    <a:pt x="42" y="199"/>
                    <a:pt x="67" y="199"/>
                  </a:cubicBezTo>
                  <a:cubicBezTo>
                    <a:pt x="92" y="199"/>
                    <a:pt x="111" y="177"/>
                    <a:pt x="111" y="13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25" name="Freeform 316"/>
            <p:cNvSpPr>
              <a:spLocks noEditPoints="1"/>
            </p:cNvSpPr>
            <p:nvPr/>
          </p:nvSpPr>
          <p:spPr bwMode="auto">
            <a:xfrm>
              <a:off x="6788152" y="5076787"/>
              <a:ext cx="69850" cy="82550"/>
            </a:xfrm>
            <a:custGeom>
              <a:avLst/>
              <a:gdLst>
                <a:gd name="T0" fmla="*/ 0 w 137"/>
                <a:gd name="T1" fmla="*/ 82 h 163"/>
                <a:gd name="T2" fmla="*/ 0 w 137"/>
                <a:gd name="T3" fmla="*/ 80 h 163"/>
                <a:gd name="T4" fmla="*/ 68 w 137"/>
                <a:gd name="T5" fmla="*/ 0 h 163"/>
                <a:gd name="T6" fmla="*/ 137 w 137"/>
                <a:gd name="T7" fmla="*/ 80 h 163"/>
                <a:gd name="T8" fmla="*/ 137 w 137"/>
                <a:gd name="T9" fmla="*/ 81 h 163"/>
                <a:gd name="T10" fmla="*/ 68 w 137"/>
                <a:gd name="T11" fmla="*/ 161 h 163"/>
                <a:gd name="T12" fmla="*/ 0 w 137"/>
                <a:gd name="T13" fmla="*/ 82 h 163"/>
                <a:gd name="T14" fmla="*/ 116 w 137"/>
                <a:gd name="T15" fmla="*/ 82 h 163"/>
                <a:gd name="T16" fmla="*/ 116 w 137"/>
                <a:gd name="T17" fmla="*/ 81 h 163"/>
                <a:gd name="T18" fmla="*/ 69 w 137"/>
                <a:gd name="T19" fmla="*/ 20 h 163"/>
                <a:gd name="T20" fmla="*/ 22 w 137"/>
                <a:gd name="T21" fmla="*/ 81 h 163"/>
                <a:gd name="T22" fmla="*/ 22 w 137"/>
                <a:gd name="T23" fmla="*/ 82 h 163"/>
                <a:gd name="T24" fmla="*/ 70 w 137"/>
                <a:gd name="T25" fmla="*/ 144 h 163"/>
                <a:gd name="T26" fmla="*/ 116 w 137"/>
                <a:gd name="T27" fmla="*/ 82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7" h="163">
                  <a:moveTo>
                    <a:pt x="0" y="82"/>
                  </a:moveTo>
                  <a:lnTo>
                    <a:pt x="0" y="80"/>
                  </a:lnTo>
                  <a:cubicBezTo>
                    <a:pt x="0" y="35"/>
                    <a:pt x="28" y="0"/>
                    <a:pt x="68" y="0"/>
                  </a:cubicBezTo>
                  <a:cubicBezTo>
                    <a:pt x="109" y="0"/>
                    <a:pt x="137" y="34"/>
                    <a:pt x="137" y="80"/>
                  </a:cubicBezTo>
                  <a:lnTo>
                    <a:pt x="137" y="81"/>
                  </a:lnTo>
                  <a:cubicBezTo>
                    <a:pt x="137" y="126"/>
                    <a:pt x="109" y="161"/>
                    <a:pt x="68" y="161"/>
                  </a:cubicBezTo>
                  <a:cubicBezTo>
                    <a:pt x="29" y="163"/>
                    <a:pt x="0" y="128"/>
                    <a:pt x="0" y="82"/>
                  </a:cubicBezTo>
                  <a:close/>
                  <a:moveTo>
                    <a:pt x="116" y="82"/>
                  </a:moveTo>
                  <a:lnTo>
                    <a:pt x="116" y="81"/>
                  </a:lnTo>
                  <a:cubicBezTo>
                    <a:pt x="116" y="46"/>
                    <a:pt x="95" y="20"/>
                    <a:pt x="69" y="20"/>
                  </a:cubicBezTo>
                  <a:cubicBezTo>
                    <a:pt x="41" y="20"/>
                    <a:pt x="22" y="46"/>
                    <a:pt x="22" y="81"/>
                  </a:cubicBezTo>
                  <a:lnTo>
                    <a:pt x="22" y="82"/>
                  </a:lnTo>
                  <a:cubicBezTo>
                    <a:pt x="22" y="117"/>
                    <a:pt x="42" y="144"/>
                    <a:pt x="70" y="144"/>
                  </a:cubicBezTo>
                  <a:cubicBezTo>
                    <a:pt x="96" y="143"/>
                    <a:pt x="116" y="116"/>
                    <a:pt x="116" y="8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26" name="Freeform 317"/>
            <p:cNvSpPr>
              <a:spLocks/>
            </p:cNvSpPr>
            <p:nvPr/>
          </p:nvSpPr>
          <p:spPr bwMode="auto">
            <a:xfrm>
              <a:off x="6877052" y="5076787"/>
              <a:ext cx="38100" cy="80963"/>
            </a:xfrm>
            <a:custGeom>
              <a:avLst/>
              <a:gdLst>
                <a:gd name="T0" fmla="*/ 0 w 75"/>
                <a:gd name="T1" fmla="*/ 4 h 159"/>
                <a:gd name="T2" fmla="*/ 21 w 75"/>
                <a:gd name="T3" fmla="*/ 4 h 159"/>
                <a:gd name="T4" fmla="*/ 21 w 75"/>
                <a:gd name="T5" fmla="*/ 38 h 159"/>
                <a:gd name="T6" fmla="*/ 75 w 75"/>
                <a:gd name="T7" fmla="*/ 1 h 159"/>
                <a:gd name="T8" fmla="*/ 75 w 75"/>
                <a:gd name="T9" fmla="*/ 25 h 159"/>
                <a:gd name="T10" fmla="*/ 73 w 75"/>
                <a:gd name="T11" fmla="*/ 25 h 159"/>
                <a:gd name="T12" fmla="*/ 21 w 75"/>
                <a:gd name="T13" fmla="*/ 85 h 159"/>
                <a:gd name="T14" fmla="*/ 21 w 75"/>
                <a:gd name="T15" fmla="*/ 159 h 159"/>
                <a:gd name="T16" fmla="*/ 0 w 75"/>
                <a:gd name="T17" fmla="*/ 159 h 159"/>
                <a:gd name="T18" fmla="*/ 0 w 75"/>
                <a:gd name="T19" fmla="*/ 4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5" h="159">
                  <a:moveTo>
                    <a:pt x="0" y="4"/>
                  </a:moveTo>
                  <a:lnTo>
                    <a:pt x="21" y="4"/>
                  </a:lnTo>
                  <a:lnTo>
                    <a:pt x="21" y="38"/>
                  </a:lnTo>
                  <a:cubicBezTo>
                    <a:pt x="30" y="16"/>
                    <a:pt x="48" y="0"/>
                    <a:pt x="75" y="1"/>
                  </a:cubicBezTo>
                  <a:lnTo>
                    <a:pt x="75" y="25"/>
                  </a:lnTo>
                  <a:lnTo>
                    <a:pt x="73" y="25"/>
                  </a:lnTo>
                  <a:cubicBezTo>
                    <a:pt x="45" y="25"/>
                    <a:pt x="21" y="45"/>
                    <a:pt x="21" y="85"/>
                  </a:cubicBezTo>
                  <a:lnTo>
                    <a:pt x="21" y="159"/>
                  </a:lnTo>
                  <a:lnTo>
                    <a:pt x="0" y="159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27" name="Freeform 318"/>
            <p:cNvSpPr>
              <a:spLocks noEditPoints="1"/>
            </p:cNvSpPr>
            <p:nvPr/>
          </p:nvSpPr>
          <p:spPr bwMode="auto">
            <a:xfrm>
              <a:off x="6923089" y="5076787"/>
              <a:ext cx="68263" cy="103188"/>
            </a:xfrm>
            <a:custGeom>
              <a:avLst/>
              <a:gdLst>
                <a:gd name="T0" fmla="*/ 6 w 134"/>
                <a:gd name="T1" fmla="*/ 188 h 204"/>
                <a:gd name="T2" fmla="*/ 15 w 134"/>
                <a:gd name="T3" fmla="*/ 170 h 204"/>
                <a:gd name="T4" fmla="*/ 65 w 134"/>
                <a:gd name="T5" fmla="*/ 185 h 204"/>
                <a:gd name="T6" fmla="*/ 112 w 134"/>
                <a:gd name="T7" fmla="*/ 139 h 204"/>
                <a:gd name="T8" fmla="*/ 112 w 134"/>
                <a:gd name="T9" fmla="*/ 116 h 204"/>
                <a:gd name="T10" fmla="*/ 61 w 134"/>
                <a:gd name="T11" fmla="*/ 149 h 204"/>
                <a:gd name="T12" fmla="*/ 0 w 134"/>
                <a:gd name="T13" fmla="*/ 75 h 204"/>
                <a:gd name="T14" fmla="*/ 0 w 134"/>
                <a:gd name="T15" fmla="*/ 74 h 204"/>
                <a:gd name="T16" fmla="*/ 61 w 134"/>
                <a:gd name="T17" fmla="*/ 0 h 204"/>
                <a:gd name="T18" fmla="*/ 112 w 134"/>
                <a:gd name="T19" fmla="*/ 31 h 204"/>
                <a:gd name="T20" fmla="*/ 112 w 134"/>
                <a:gd name="T21" fmla="*/ 4 h 204"/>
                <a:gd name="T22" fmla="*/ 134 w 134"/>
                <a:gd name="T23" fmla="*/ 4 h 204"/>
                <a:gd name="T24" fmla="*/ 134 w 134"/>
                <a:gd name="T25" fmla="*/ 139 h 204"/>
                <a:gd name="T26" fmla="*/ 116 w 134"/>
                <a:gd name="T27" fmla="*/ 186 h 204"/>
                <a:gd name="T28" fmla="*/ 65 w 134"/>
                <a:gd name="T29" fmla="*/ 204 h 204"/>
                <a:gd name="T30" fmla="*/ 6 w 134"/>
                <a:gd name="T31" fmla="*/ 188 h 204"/>
                <a:gd name="T32" fmla="*/ 114 w 134"/>
                <a:gd name="T33" fmla="*/ 75 h 204"/>
                <a:gd name="T34" fmla="*/ 114 w 134"/>
                <a:gd name="T35" fmla="*/ 75 h 204"/>
                <a:gd name="T36" fmla="*/ 67 w 134"/>
                <a:gd name="T37" fmla="*/ 20 h 204"/>
                <a:gd name="T38" fmla="*/ 24 w 134"/>
                <a:gd name="T39" fmla="*/ 74 h 204"/>
                <a:gd name="T40" fmla="*/ 24 w 134"/>
                <a:gd name="T41" fmla="*/ 74 h 204"/>
                <a:gd name="T42" fmla="*/ 67 w 134"/>
                <a:gd name="T43" fmla="*/ 129 h 204"/>
                <a:gd name="T44" fmla="*/ 114 w 134"/>
                <a:gd name="T45" fmla="*/ 75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34" h="204">
                  <a:moveTo>
                    <a:pt x="6" y="188"/>
                  </a:moveTo>
                  <a:lnTo>
                    <a:pt x="15" y="170"/>
                  </a:lnTo>
                  <a:cubicBezTo>
                    <a:pt x="30" y="180"/>
                    <a:pt x="47" y="185"/>
                    <a:pt x="65" y="185"/>
                  </a:cubicBezTo>
                  <a:cubicBezTo>
                    <a:pt x="94" y="185"/>
                    <a:pt x="112" y="170"/>
                    <a:pt x="112" y="139"/>
                  </a:cubicBezTo>
                  <a:lnTo>
                    <a:pt x="112" y="116"/>
                  </a:lnTo>
                  <a:cubicBezTo>
                    <a:pt x="101" y="134"/>
                    <a:pt x="86" y="149"/>
                    <a:pt x="61" y="149"/>
                  </a:cubicBezTo>
                  <a:cubicBezTo>
                    <a:pt x="30" y="149"/>
                    <a:pt x="0" y="123"/>
                    <a:pt x="0" y="75"/>
                  </a:cubicBezTo>
                  <a:lnTo>
                    <a:pt x="0" y="74"/>
                  </a:lnTo>
                  <a:cubicBezTo>
                    <a:pt x="0" y="26"/>
                    <a:pt x="30" y="0"/>
                    <a:pt x="61" y="0"/>
                  </a:cubicBezTo>
                  <a:cubicBezTo>
                    <a:pt x="86" y="0"/>
                    <a:pt x="101" y="14"/>
                    <a:pt x="112" y="31"/>
                  </a:cubicBezTo>
                  <a:lnTo>
                    <a:pt x="112" y="4"/>
                  </a:lnTo>
                  <a:lnTo>
                    <a:pt x="134" y="4"/>
                  </a:lnTo>
                  <a:lnTo>
                    <a:pt x="134" y="139"/>
                  </a:lnTo>
                  <a:cubicBezTo>
                    <a:pt x="134" y="160"/>
                    <a:pt x="127" y="176"/>
                    <a:pt x="116" y="186"/>
                  </a:cubicBezTo>
                  <a:cubicBezTo>
                    <a:pt x="103" y="199"/>
                    <a:pt x="86" y="204"/>
                    <a:pt x="65" y="204"/>
                  </a:cubicBezTo>
                  <a:cubicBezTo>
                    <a:pt x="45" y="204"/>
                    <a:pt x="25" y="199"/>
                    <a:pt x="6" y="188"/>
                  </a:cubicBezTo>
                  <a:close/>
                  <a:moveTo>
                    <a:pt x="114" y="75"/>
                  </a:moveTo>
                  <a:lnTo>
                    <a:pt x="114" y="75"/>
                  </a:lnTo>
                  <a:cubicBezTo>
                    <a:pt x="114" y="41"/>
                    <a:pt x="91" y="20"/>
                    <a:pt x="67" y="20"/>
                  </a:cubicBezTo>
                  <a:cubicBezTo>
                    <a:pt x="42" y="20"/>
                    <a:pt x="24" y="40"/>
                    <a:pt x="24" y="74"/>
                  </a:cubicBezTo>
                  <a:lnTo>
                    <a:pt x="24" y="74"/>
                  </a:lnTo>
                  <a:cubicBezTo>
                    <a:pt x="24" y="108"/>
                    <a:pt x="44" y="129"/>
                    <a:pt x="67" y="129"/>
                  </a:cubicBezTo>
                  <a:cubicBezTo>
                    <a:pt x="90" y="129"/>
                    <a:pt x="114" y="108"/>
                    <a:pt x="114" y="7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28" name="Rectangle 319"/>
            <p:cNvSpPr>
              <a:spLocks noChangeArrowheads="1"/>
            </p:cNvSpPr>
            <p:nvPr/>
          </p:nvSpPr>
          <p:spPr bwMode="auto">
            <a:xfrm>
              <a:off x="6424614" y="4802149"/>
              <a:ext cx="679450" cy="125413"/>
            </a:xfrm>
            <a:prstGeom prst="rect">
              <a:avLst/>
            </a:prstGeom>
            <a:solidFill>
              <a:srgbClr val="EC19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29" name="Freeform 320"/>
            <p:cNvSpPr>
              <a:spLocks noEditPoints="1"/>
            </p:cNvSpPr>
            <p:nvPr/>
          </p:nvSpPr>
          <p:spPr bwMode="auto">
            <a:xfrm>
              <a:off x="6456364" y="4833899"/>
              <a:ext cx="55563" cy="61913"/>
            </a:xfrm>
            <a:custGeom>
              <a:avLst/>
              <a:gdLst>
                <a:gd name="T0" fmla="*/ 43 w 109"/>
                <a:gd name="T1" fmla="*/ 0 h 120"/>
                <a:gd name="T2" fmla="*/ 67 w 109"/>
                <a:gd name="T3" fmla="*/ 0 h 120"/>
                <a:gd name="T4" fmla="*/ 109 w 109"/>
                <a:gd name="T5" fmla="*/ 120 h 120"/>
                <a:gd name="T6" fmla="*/ 84 w 109"/>
                <a:gd name="T7" fmla="*/ 120 h 120"/>
                <a:gd name="T8" fmla="*/ 75 w 109"/>
                <a:gd name="T9" fmla="*/ 94 h 120"/>
                <a:gd name="T10" fmla="*/ 34 w 109"/>
                <a:gd name="T11" fmla="*/ 94 h 120"/>
                <a:gd name="T12" fmla="*/ 25 w 109"/>
                <a:gd name="T13" fmla="*/ 120 h 120"/>
                <a:gd name="T14" fmla="*/ 0 w 109"/>
                <a:gd name="T15" fmla="*/ 120 h 120"/>
                <a:gd name="T16" fmla="*/ 43 w 109"/>
                <a:gd name="T17" fmla="*/ 0 h 120"/>
                <a:gd name="T18" fmla="*/ 67 w 109"/>
                <a:gd name="T19" fmla="*/ 71 h 120"/>
                <a:gd name="T20" fmla="*/ 54 w 109"/>
                <a:gd name="T21" fmla="*/ 32 h 120"/>
                <a:gd name="T22" fmla="*/ 40 w 109"/>
                <a:gd name="T23" fmla="*/ 71 h 120"/>
                <a:gd name="T24" fmla="*/ 67 w 109"/>
                <a:gd name="T25" fmla="*/ 71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" h="120">
                  <a:moveTo>
                    <a:pt x="43" y="0"/>
                  </a:moveTo>
                  <a:lnTo>
                    <a:pt x="67" y="0"/>
                  </a:lnTo>
                  <a:lnTo>
                    <a:pt x="109" y="120"/>
                  </a:lnTo>
                  <a:lnTo>
                    <a:pt x="84" y="120"/>
                  </a:lnTo>
                  <a:lnTo>
                    <a:pt x="75" y="94"/>
                  </a:lnTo>
                  <a:lnTo>
                    <a:pt x="34" y="94"/>
                  </a:lnTo>
                  <a:lnTo>
                    <a:pt x="25" y="120"/>
                  </a:lnTo>
                  <a:lnTo>
                    <a:pt x="0" y="120"/>
                  </a:lnTo>
                  <a:lnTo>
                    <a:pt x="43" y="0"/>
                  </a:lnTo>
                  <a:close/>
                  <a:moveTo>
                    <a:pt x="67" y="71"/>
                  </a:moveTo>
                  <a:lnTo>
                    <a:pt x="54" y="32"/>
                  </a:lnTo>
                  <a:lnTo>
                    <a:pt x="40" y="71"/>
                  </a:lnTo>
                  <a:lnTo>
                    <a:pt x="67" y="7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30" name="Freeform 321"/>
            <p:cNvSpPr>
              <a:spLocks/>
            </p:cNvSpPr>
            <p:nvPr/>
          </p:nvSpPr>
          <p:spPr bwMode="auto">
            <a:xfrm>
              <a:off x="6513514" y="4833899"/>
              <a:ext cx="47625" cy="61913"/>
            </a:xfrm>
            <a:custGeom>
              <a:avLst/>
              <a:gdLst>
                <a:gd name="T0" fmla="*/ 0 w 92"/>
                <a:gd name="T1" fmla="*/ 61 h 122"/>
                <a:gd name="T2" fmla="*/ 0 w 92"/>
                <a:gd name="T3" fmla="*/ 59 h 122"/>
                <a:gd name="T4" fmla="*/ 54 w 92"/>
                <a:gd name="T5" fmla="*/ 0 h 122"/>
                <a:gd name="T6" fmla="*/ 91 w 92"/>
                <a:gd name="T7" fmla="*/ 16 h 122"/>
                <a:gd name="T8" fmla="*/ 76 w 92"/>
                <a:gd name="T9" fmla="*/ 34 h 122"/>
                <a:gd name="T10" fmla="*/ 52 w 92"/>
                <a:gd name="T11" fmla="*/ 22 h 122"/>
                <a:gd name="T12" fmla="*/ 25 w 92"/>
                <a:gd name="T13" fmla="*/ 59 h 122"/>
                <a:gd name="T14" fmla="*/ 25 w 92"/>
                <a:gd name="T15" fmla="*/ 59 h 122"/>
                <a:gd name="T16" fmla="*/ 52 w 92"/>
                <a:gd name="T17" fmla="*/ 97 h 122"/>
                <a:gd name="T18" fmla="*/ 77 w 92"/>
                <a:gd name="T19" fmla="*/ 84 h 122"/>
                <a:gd name="T20" fmla="*/ 92 w 92"/>
                <a:gd name="T21" fmla="*/ 102 h 122"/>
                <a:gd name="T22" fmla="*/ 52 w 92"/>
                <a:gd name="T23" fmla="*/ 119 h 122"/>
                <a:gd name="T24" fmla="*/ 0 w 92"/>
                <a:gd name="T25" fmla="*/ 61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2" h="122">
                  <a:moveTo>
                    <a:pt x="0" y="61"/>
                  </a:moveTo>
                  <a:lnTo>
                    <a:pt x="0" y="59"/>
                  </a:lnTo>
                  <a:cubicBezTo>
                    <a:pt x="0" y="23"/>
                    <a:pt x="22" y="0"/>
                    <a:pt x="54" y="0"/>
                  </a:cubicBezTo>
                  <a:cubicBezTo>
                    <a:pt x="71" y="0"/>
                    <a:pt x="82" y="6"/>
                    <a:pt x="91" y="16"/>
                  </a:cubicBezTo>
                  <a:lnTo>
                    <a:pt x="76" y="34"/>
                  </a:lnTo>
                  <a:cubicBezTo>
                    <a:pt x="69" y="27"/>
                    <a:pt x="61" y="22"/>
                    <a:pt x="52" y="22"/>
                  </a:cubicBezTo>
                  <a:cubicBezTo>
                    <a:pt x="36" y="22"/>
                    <a:pt x="25" y="37"/>
                    <a:pt x="25" y="59"/>
                  </a:cubicBezTo>
                  <a:lnTo>
                    <a:pt x="25" y="59"/>
                  </a:lnTo>
                  <a:cubicBezTo>
                    <a:pt x="25" y="83"/>
                    <a:pt x="37" y="97"/>
                    <a:pt x="52" y="97"/>
                  </a:cubicBezTo>
                  <a:cubicBezTo>
                    <a:pt x="62" y="97"/>
                    <a:pt x="68" y="93"/>
                    <a:pt x="77" y="84"/>
                  </a:cubicBezTo>
                  <a:lnTo>
                    <a:pt x="92" y="102"/>
                  </a:lnTo>
                  <a:cubicBezTo>
                    <a:pt x="81" y="113"/>
                    <a:pt x="70" y="119"/>
                    <a:pt x="52" y="119"/>
                  </a:cubicBezTo>
                  <a:cubicBezTo>
                    <a:pt x="21" y="122"/>
                    <a:pt x="0" y="98"/>
                    <a:pt x="0" y="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31" name="Freeform 322"/>
            <p:cNvSpPr>
              <a:spLocks/>
            </p:cNvSpPr>
            <p:nvPr/>
          </p:nvSpPr>
          <p:spPr bwMode="auto">
            <a:xfrm>
              <a:off x="6565902" y="4833899"/>
              <a:ext cx="46038" cy="61913"/>
            </a:xfrm>
            <a:custGeom>
              <a:avLst/>
              <a:gdLst>
                <a:gd name="T0" fmla="*/ 0 w 92"/>
                <a:gd name="T1" fmla="*/ 61 h 121"/>
                <a:gd name="T2" fmla="*/ 0 w 92"/>
                <a:gd name="T3" fmla="*/ 60 h 121"/>
                <a:gd name="T4" fmla="*/ 54 w 92"/>
                <a:gd name="T5" fmla="*/ 0 h 121"/>
                <a:gd name="T6" fmla="*/ 91 w 92"/>
                <a:gd name="T7" fmla="*/ 16 h 121"/>
                <a:gd name="T8" fmla="*/ 76 w 92"/>
                <a:gd name="T9" fmla="*/ 35 h 121"/>
                <a:gd name="T10" fmla="*/ 52 w 92"/>
                <a:gd name="T11" fmla="*/ 22 h 121"/>
                <a:gd name="T12" fmla="*/ 25 w 92"/>
                <a:gd name="T13" fmla="*/ 60 h 121"/>
                <a:gd name="T14" fmla="*/ 25 w 92"/>
                <a:gd name="T15" fmla="*/ 60 h 121"/>
                <a:gd name="T16" fmla="*/ 52 w 92"/>
                <a:gd name="T17" fmla="*/ 97 h 121"/>
                <a:gd name="T18" fmla="*/ 77 w 92"/>
                <a:gd name="T19" fmla="*/ 85 h 121"/>
                <a:gd name="T20" fmla="*/ 92 w 92"/>
                <a:gd name="T21" fmla="*/ 102 h 121"/>
                <a:gd name="T22" fmla="*/ 52 w 92"/>
                <a:gd name="T23" fmla="*/ 120 h 121"/>
                <a:gd name="T24" fmla="*/ 0 w 92"/>
                <a:gd name="T25" fmla="*/ 6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2" h="121">
                  <a:moveTo>
                    <a:pt x="0" y="61"/>
                  </a:moveTo>
                  <a:lnTo>
                    <a:pt x="0" y="60"/>
                  </a:lnTo>
                  <a:cubicBezTo>
                    <a:pt x="0" y="24"/>
                    <a:pt x="23" y="0"/>
                    <a:pt x="54" y="0"/>
                  </a:cubicBezTo>
                  <a:cubicBezTo>
                    <a:pt x="71" y="0"/>
                    <a:pt x="82" y="6"/>
                    <a:pt x="91" y="16"/>
                  </a:cubicBezTo>
                  <a:lnTo>
                    <a:pt x="76" y="35"/>
                  </a:lnTo>
                  <a:cubicBezTo>
                    <a:pt x="69" y="27"/>
                    <a:pt x="61" y="22"/>
                    <a:pt x="52" y="22"/>
                  </a:cubicBezTo>
                  <a:cubicBezTo>
                    <a:pt x="36" y="22"/>
                    <a:pt x="25" y="37"/>
                    <a:pt x="25" y="60"/>
                  </a:cubicBezTo>
                  <a:lnTo>
                    <a:pt x="25" y="60"/>
                  </a:lnTo>
                  <a:cubicBezTo>
                    <a:pt x="25" y="83"/>
                    <a:pt x="37" y="97"/>
                    <a:pt x="52" y="97"/>
                  </a:cubicBezTo>
                  <a:cubicBezTo>
                    <a:pt x="62" y="97"/>
                    <a:pt x="69" y="94"/>
                    <a:pt x="77" y="85"/>
                  </a:cubicBezTo>
                  <a:lnTo>
                    <a:pt x="92" y="102"/>
                  </a:lnTo>
                  <a:cubicBezTo>
                    <a:pt x="81" y="113"/>
                    <a:pt x="70" y="120"/>
                    <a:pt x="52" y="120"/>
                  </a:cubicBezTo>
                  <a:cubicBezTo>
                    <a:pt x="21" y="121"/>
                    <a:pt x="0" y="97"/>
                    <a:pt x="0" y="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32" name="Freeform 323"/>
            <p:cNvSpPr>
              <a:spLocks/>
            </p:cNvSpPr>
            <p:nvPr/>
          </p:nvSpPr>
          <p:spPr bwMode="auto">
            <a:xfrm>
              <a:off x="6621464" y="4835487"/>
              <a:ext cx="38100" cy="60325"/>
            </a:xfrm>
            <a:custGeom>
              <a:avLst/>
              <a:gdLst>
                <a:gd name="T0" fmla="*/ 1 w 77"/>
                <a:gd name="T1" fmla="*/ 0 h 119"/>
                <a:gd name="T2" fmla="*/ 77 w 77"/>
                <a:gd name="T3" fmla="*/ 0 h 119"/>
                <a:gd name="T4" fmla="*/ 77 w 77"/>
                <a:gd name="T5" fmla="*/ 23 h 119"/>
                <a:gd name="T6" fmla="*/ 25 w 77"/>
                <a:gd name="T7" fmla="*/ 23 h 119"/>
                <a:gd name="T8" fmla="*/ 25 w 77"/>
                <a:gd name="T9" fmla="*/ 48 h 119"/>
                <a:gd name="T10" fmla="*/ 71 w 77"/>
                <a:gd name="T11" fmla="*/ 48 h 119"/>
                <a:gd name="T12" fmla="*/ 71 w 77"/>
                <a:gd name="T13" fmla="*/ 70 h 119"/>
                <a:gd name="T14" fmla="*/ 25 w 77"/>
                <a:gd name="T15" fmla="*/ 70 h 119"/>
                <a:gd name="T16" fmla="*/ 25 w 77"/>
                <a:gd name="T17" fmla="*/ 96 h 119"/>
                <a:gd name="T18" fmla="*/ 77 w 77"/>
                <a:gd name="T19" fmla="*/ 96 h 119"/>
                <a:gd name="T20" fmla="*/ 77 w 77"/>
                <a:gd name="T21" fmla="*/ 119 h 119"/>
                <a:gd name="T22" fmla="*/ 0 w 77"/>
                <a:gd name="T23" fmla="*/ 119 h 119"/>
                <a:gd name="T24" fmla="*/ 1 w 77"/>
                <a:gd name="T25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7" h="119">
                  <a:moveTo>
                    <a:pt x="1" y="0"/>
                  </a:moveTo>
                  <a:lnTo>
                    <a:pt x="77" y="0"/>
                  </a:lnTo>
                  <a:lnTo>
                    <a:pt x="77" y="23"/>
                  </a:lnTo>
                  <a:lnTo>
                    <a:pt x="25" y="23"/>
                  </a:lnTo>
                  <a:lnTo>
                    <a:pt x="25" y="48"/>
                  </a:lnTo>
                  <a:lnTo>
                    <a:pt x="71" y="48"/>
                  </a:lnTo>
                  <a:lnTo>
                    <a:pt x="71" y="70"/>
                  </a:lnTo>
                  <a:lnTo>
                    <a:pt x="25" y="70"/>
                  </a:lnTo>
                  <a:lnTo>
                    <a:pt x="25" y="96"/>
                  </a:lnTo>
                  <a:lnTo>
                    <a:pt x="77" y="96"/>
                  </a:lnTo>
                  <a:lnTo>
                    <a:pt x="77" y="119"/>
                  </a:lnTo>
                  <a:lnTo>
                    <a:pt x="0" y="11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33" name="Freeform 324"/>
            <p:cNvSpPr>
              <a:spLocks/>
            </p:cNvSpPr>
            <p:nvPr/>
          </p:nvSpPr>
          <p:spPr bwMode="auto">
            <a:xfrm>
              <a:off x="6670677" y="4835487"/>
              <a:ext cx="36513" cy="60325"/>
            </a:xfrm>
            <a:custGeom>
              <a:avLst/>
              <a:gdLst>
                <a:gd name="T0" fmla="*/ 0 w 73"/>
                <a:gd name="T1" fmla="*/ 0 h 119"/>
                <a:gd name="T2" fmla="*/ 25 w 73"/>
                <a:gd name="T3" fmla="*/ 0 h 119"/>
                <a:gd name="T4" fmla="*/ 25 w 73"/>
                <a:gd name="T5" fmla="*/ 96 h 119"/>
                <a:gd name="T6" fmla="*/ 73 w 73"/>
                <a:gd name="T7" fmla="*/ 96 h 119"/>
                <a:gd name="T8" fmla="*/ 73 w 73"/>
                <a:gd name="T9" fmla="*/ 119 h 119"/>
                <a:gd name="T10" fmla="*/ 0 w 73"/>
                <a:gd name="T11" fmla="*/ 119 h 119"/>
                <a:gd name="T12" fmla="*/ 0 w 73"/>
                <a:gd name="T13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3" h="119">
                  <a:moveTo>
                    <a:pt x="0" y="0"/>
                  </a:moveTo>
                  <a:lnTo>
                    <a:pt x="25" y="0"/>
                  </a:lnTo>
                  <a:lnTo>
                    <a:pt x="25" y="96"/>
                  </a:lnTo>
                  <a:lnTo>
                    <a:pt x="73" y="96"/>
                  </a:lnTo>
                  <a:lnTo>
                    <a:pt x="73" y="119"/>
                  </a:lnTo>
                  <a:lnTo>
                    <a:pt x="0" y="1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34" name="Freeform 325"/>
            <p:cNvSpPr>
              <a:spLocks/>
            </p:cNvSpPr>
            <p:nvPr/>
          </p:nvSpPr>
          <p:spPr bwMode="auto">
            <a:xfrm>
              <a:off x="6715127" y="4835487"/>
              <a:ext cx="38100" cy="60325"/>
            </a:xfrm>
            <a:custGeom>
              <a:avLst/>
              <a:gdLst>
                <a:gd name="T0" fmla="*/ 1 w 77"/>
                <a:gd name="T1" fmla="*/ 0 h 119"/>
                <a:gd name="T2" fmla="*/ 77 w 77"/>
                <a:gd name="T3" fmla="*/ 0 h 119"/>
                <a:gd name="T4" fmla="*/ 77 w 77"/>
                <a:gd name="T5" fmla="*/ 23 h 119"/>
                <a:gd name="T6" fmla="*/ 25 w 77"/>
                <a:gd name="T7" fmla="*/ 23 h 119"/>
                <a:gd name="T8" fmla="*/ 25 w 77"/>
                <a:gd name="T9" fmla="*/ 48 h 119"/>
                <a:gd name="T10" fmla="*/ 71 w 77"/>
                <a:gd name="T11" fmla="*/ 48 h 119"/>
                <a:gd name="T12" fmla="*/ 71 w 77"/>
                <a:gd name="T13" fmla="*/ 70 h 119"/>
                <a:gd name="T14" fmla="*/ 25 w 77"/>
                <a:gd name="T15" fmla="*/ 70 h 119"/>
                <a:gd name="T16" fmla="*/ 25 w 77"/>
                <a:gd name="T17" fmla="*/ 96 h 119"/>
                <a:gd name="T18" fmla="*/ 77 w 77"/>
                <a:gd name="T19" fmla="*/ 96 h 119"/>
                <a:gd name="T20" fmla="*/ 77 w 77"/>
                <a:gd name="T21" fmla="*/ 119 h 119"/>
                <a:gd name="T22" fmla="*/ 0 w 77"/>
                <a:gd name="T23" fmla="*/ 119 h 119"/>
                <a:gd name="T24" fmla="*/ 1 w 77"/>
                <a:gd name="T25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7" h="119">
                  <a:moveTo>
                    <a:pt x="1" y="0"/>
                  </a:moveTo>
                  <a:lnTo>
                    <a:pt x="77" y="0"/>
                  </a:lnTo>
                  <a:lnTo>
                    <a:pt x="77" y="23"/>
                  </a:lnTo>
                  <a:lnTo>
                    <a:pt x="25" y="23"/>
                  </a:lnTo>
                  <a:lnTo>
                    <a:pt x="25" y="48"/>
                  </a:lnTo>
                  <a:lnTo>
                    <a:pt x="71" y="48"/>
                  </a:lnTo>
                  <a:lnTo>
                    <a:pt x="71" y="70"/>
                  </a:lnTo>
                  <a:lnTo>
                    <a:pt x="25" y="70"/>
                  </a:lnTo>
                  <a:lnTo>
                    <a:pt x="25" y="96"/>
                  </a:lnTo>
                  <a:lnTo>
                    <a:pt x="77" y="96"/>
                  </a:lnTo>
                  <a:lnTo>
                    <a:pt x="77" y="119"/>
                  </a:lnTo>
                  <a:lnTo>
                    <a:pt x="0" y="11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35" name="Freeform 326"/>
            <p:cNvSpPr>
              <a:spLocks noEditPoints="1"/>
            </p:cNvSpPr>
            <p:nvPr/>
          </p:nvSpPr>
          <p:spPr bwMode="auto">
            <a:xfrm>
              <a:off x="6764339" y="4835487"/>
              <a:ext cx="46038" cy="60325"/>
            </a:xfrm>
            <a:custGeom>
              <a:avLst/>
              <a:gdLst>
                <a:gd name="T0" fmla="*/ 0 w 90"/>
                <a:gd name="T1" fmla="*/ 0 h 119"/>
                <a:gd name="T2" fmla="*/ 45 w 90"/>
                <a:gd name="T3" fmla="*/ 0 h 119"/>
                <a:gd name="T4" fmla="*/ 78 w 90"/>
                <a:gd name="T5" fmla="*/ 11 h 119"/>
                <a:gd name="T6" fmla="*/ 88 w 90"/>
                <a:gd name="T7" fmla="*/ 39 h 119"/>
                <a:gd name="T8" fmla="*/ 88 w 90"/>
                <a:gd name="T9" fmla="*/ 40 h 119"/>
                <a:gd name="T10" fmla="*/ 65 w 90"/>
                <a:gd name="T11" fmla="*/ 75 h 119"/>
                <a:gd name="T12" fmla="*/ 90 w 90"/>
                <a:gd name="T13" fmla="*/ 119 h 119"/>
                <a:gd name="T14" fmla="*/ 63 w 90"/>
                <a:gd name="T15" fmla="*/ 119 h 119"/>
                <a:gd name="T16" fmla="*/ 41 w 90"/>
                <a:gd name="T17" fmla="*/ 80 h 119"/>
                <a:gd name="T18" fmla="*/ 26 w 90"/>
                <a:gd name="T19" fmla="*/ 80 h 119"/>
                <a:gd name="T20" fmla="*/ 26 w 90"/>
                <a:gd name="T21" fmla="*/ 119 h 119"/>
                <a:gd name="T22" fmla="*/ 1 w 90"/>
                <a:gd name="T23" fmla="*/ 119 h 119"/>
                <a:gd name="T24" fmla="*/ 0 w 90"/>
                <a:gd name="T25" fmla="*/ 0 h 119"/>
                <a:gd name="T26" fmla="*/ 43 w 90"/>
                <a:gd name="T27" fmla="*/ 58 h 119"/>
                <a:gd name="T28" fmla="*/ 63 w 90"/>
                <a:gd name="T29" fmla="*/ 40 h 119"/>
                <a:gd name="T30" fmla="*/ 63 w 90"/>
                <a:gd name="T31" fmla="*/ 40 h 119"/>
                <a:gd name="T32" fmla="*/ 43 w 90"/>
                <a:gd name="T33" fmla="*/ 23 h 119"/>
                <a:gd name="T34" fmla="*/ 25 w 90"/>
                <a:gd name="T35" fmla="*/ 23 h 119"/>
                <a:gd name="T36" fmla="*/ 25 w 90"/>
                <a:gd name="T37" fmla="*/ 59 h 119"/>
                <a:gd name="T38" fmla="*/ 43 w 90"/>
                <a:gd name="T39" fmla="*/ 58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" h="119">
                  <a:moveTo>
                    <a:pt x="0" y="0"/>
                  </a:moveTo>
                  <a:lnTo>
                    <a:pt x="45" y="0"/>
                  </a:lnTo>
                  <a:cubicBezTo>
                    <a:pt x="59" y="0"/>
                    <a:pt x="70" y="4"/>
                    <a:pt x="78" y="11"/>
                  </a:cubicBezTo>
                  <a:cubicBezTo>
                    <a:pt x="84" y="18"/>
                    <a:pt x="88" y="28"/>
                    <a:pt x="88" y="39"/>
                  </a:cubicBezTo>
                  <a:lnTo>
                    <a:pt x="88" y="40"/>
                  </a:lnTo>
                  <a:cubicBezTo>
                    <a:pt x="88" y="58"/>
                    <a:pt x="79" y="69"/>
                    <a:pt x="65" y="75"/>
                  </a:cubicBezTo>
                  <a:lnTo>
                    <a:pt x="90" y="119"/>
                  </a:lnTo>
                  <a:lnTo>
                    <a:pt x="63" y="119"/>
                  </a:lnTo>
                  <a:lnTo>
                    <a:pt x="41" y="80"/>
                  </a:lnTo>
                  <a:lnTo>
                    <a:pt x="26" y="80"/>
                  </a:lnTo>
                  <a:lnTo>
                    <a:pt x="26" y="119"/>
                  </a:lnTo>
                  <a:lnTo>
                    <a:pt x="1" y="119"/>
                  </a:lnTo>
                  <a:lnTo>
                    <a:pt x="0" y="0"/>
                  </a:lnTo>
                  <a:close/>
                  <a:moveTo>
                    <a:pt x="43" y="58"/>
                  </a:moveTo>
                  <a:cubicBezTo>
                    <a:pt x="55" y="58"/>
                    <a:pt x="62" y="50"/>
                    <a:pt x="63" y="40"/>
                  </a:cubicBezTo>
                  <a:lnTo>
                    <a:pt x="63" y="40"/>
                  </a:lnTo>
                  <a:cubicBezTo>
                    <a:pt x="63" y="28"/>
                    <a:pt x="55" y="23"/>
                    <a:pt x="43" y="23"/>
                  </a:cubicBezTo>
                  <a:lnTo>
                    <a:pt x="25" y="23"/>
                  </a:lnTo>
                  <a:lnTo>
                    <a:pt x="25" y="59"/>
                  </a:lnTo>
                  <a:lnTo>
                    <a:pt x="43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36" name="Freeform 327"/>
            <p:cNvSpPr>
              <a:spLocks noEditPoints="1"/>
            </p:cNvSpPr>
            <p:nvPr/>
          </p:nvSpPr>
          <p:spPr bwMode="auto">
            <a:xfrm>
              <a:off x="6813552" y="4835487"/>
              <a:ext cx="55563" cy="60325"/>
            </a:xfrm>
            <a:custGeom>
              <a:avLst/>
              <a:gdLst>
                <a:gd name="T0" fmla="*/ 42 w 109"/>
                <a:gd name="T1" fmla="*/ 0 h 120"/>
                <a:gd name="T2" fmla="*/ 66 w 109"/>
                <a:gd name="T3" fmla="*/ 0 h 120"/>
                <a:gd name="T4" fmla="*/ 109 w 109"/>
                <a:gd name="T5" fmla="*/ 120 h 120"/>
                <a:gd name="T6" fmla="*/ 84 w 109"/>
                <a:gd name="T7" fmla="*/ 120 h 120"/>
                <a:gd name="T8" fmla="*/ 75 w 109"/>
                <a:gd name="T9" fmla="*/ 94 h 120"/>
                <a:gd name="T10" fmla="*/ 34 w 109"/>
                <a:gd name="T11" fmla="*/ 94 h 120"/>
                <a:gd name="T12" fmla="*/ 25 w 109"/>
                <a:gd name="T13" fmla="*/ 120 h 120"/>
                <a:gd name="T14" fmla="*/ 0 w 109"/>
                <a:gd name="T15" fmla="*/ 120 h 120"/>
                <a:gd name="T16" fmla="*/ 42 w 109"/>
                <a:gd name="T17" fmla="*/ 0 h 120"/>
                <a:gd name="T18" fmla="*/ 66 w 109"/>
                <a:gd name="T19" fmla="*/ 72 h 120"/>
                <a:gd name="T20" fmla="*/ 54 w 109"/>
                <a:gd name="T21" fmla="*/ 33 h 120"/>
                <a:gd name="T22" fmla="*/ 40 w 109"/>
                <a:gd name="T23" fmla="*/ 72 h 120"/>
                <a:gd name="T24" fmla="*/ 66 w 109"/>
                <a:gd name="T25" fmla="*/ 7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" h="120">
                  <a:moveTo>
                    <a:pt x="42" y="0"/>
                  </a:moveTo>
                  <a:lnTo>
                    <a:pt x="66" y="0"/>
                  </a:lnTo>
                  <a:lnTo>
                    <a:pt x="109" y="120"/>
                  </a:lnTo>
                  <a:lnTo>
                    <a:pt x="84" y="120"/>
                  </a:lnTo>
                  <a:lnTo>
                    <a:pt x="75" y="94"/>
                  </a:lnTo>
                  <a:lnTo>
                    <a:pt x="34" y="94"/>
                  </a:lnTo>
                  <a:lnTo>
                    <a:pt x="25" y="120"/>
                  </a:lnTo>
                  <a:lnTo>
                    <a:pt x="0" y="120"/>
                  </a:lnTo>
                  <a:lnTo>
                    <a:pt x="42" y="0"/>
                  </a:lnTo>
                  <a:close/>
                  <a:moveTo>
                    <a:pt x="66" y="72"/>
                  </a:moveTo>
                  <a:lnTo>
                    <a:pt x="54" y="33"/>
                  </a:lnTo>
                  <a:lnTo>
                    <a:pt x="40" y="72"/>
                  </a:lnTo>
                  <a:lnTo>
                    <a:pt x="66" y="7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37" name="Freeform 328"/>
            <p:cNvSpPr>
              <a:spLocks/>
            </p:cNvSpPr>
            <p:nvPr/>
          </p:nvSpPr>
          <p:spPr bwMode="auto">
            <a:xfrm>
              <a:off x="6865939" y="4837074"/>
              <a:ext cx="42863" cy="58738"/>
            </a:xfrm>
            <a:custGeom>
              <a:avLst/>
              <a:gdLst>
                <a:gd name="T0" fmla="*/ 31 w 84"/>
                <a:gd name="T1" fmla="*/ 22 h 118"/>
                <a:gd name="T2" fmla="*/ 0 w 84"/>
                <a:gd name="T3" fmla="*/ 22 h 118"/>
                <a:gd name="T4" fmla="*/ 0 w 84"/>
                <a:gd name="T5" fmla="*/ 0 h 118"/>
                <a:gd name="T6" fmla="*/ 84 w 84"/>
                <a:gd name="T7" fmla="*/ 0 h 118"/>
                <a:gd name="T8" fmla="*/ 84 w 84"/>
                <a:gd name="T9" fmla="*/ 22 h 118"/>
                <a:gd name="T10" fmla="*/ 54 w 84"/>
                <a:gd name="T11" fmla="*/ 22 h 118"/>
                <a:gd name="T12" fmla="*/ 54 w 84"/>
                <a:gd name="T13" fmla="*/ 118 h 118"/>
                <a:gd name="T14" fmla="*/ 29 w 84"/>
                <a:gd name="T15" fmla="*/ 118 h 118"/>
                <a:gd name="T16" fmla="*/ 31 w 84"/>
                <a:gd name="T17" fmla="*/ 22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" h="118">
                  <a:moveTo>
                    <a:pt x="31" y="22"/>
                  </a:moveTo>
                  <a:lnTo>
                    <a:pt x="0" y="22"/>
                  </a:lnTo>
                  <a:lnTo>
                    <a:pt x="0" y="0"/>
                  </a:lnTo>
                  <a:lnTo>
                    <a:pt x="84" y="0"/>
                  </a:lnTo>
                  <a:lnTo>
                    <a:pt x="84" y="22"/>
                  </a:lnTo>
                  <a:lnTo>
                    <a:pt x="54" y="22"/>
                  </a:lnTo>
                  <a:lnTo>
                    <a:pt x="54" y="118"/>
                  </a:lnTo>
                  <a:lnTo>
                    <a:pt x="29" y="118"/>
                  </a:lnTo>
                  <a:lnTo>
                    <a:pt x="31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38" name="Freeform 329"/>
            <p:cNvSpPr>
              <a:spLocks noEditPoints="1"/>
            </p:cNvSpPr>
            <p:nvPr/>
          </p:nvSpPr>
          <p:spPr bwMode="auto">
            <a:xfrm>
              <a:off x="6911977" y="4835487"/>
              <a:ext cx="55563" cy="61913"/>
            </a:xfrm>
            <a:custGeom>
              <a:avLst/>
              <a:gdLst>
                <a:gd name="T0" fmla="*/ 1 w 108"/>
                <a:gd name="T1" fmla="*/ 63 h 124"/>
                <a:gd name="T2" fmla="*/ 1 w 108"/>
                <a:gd name="T3" fmla="*/ 60 h 124"/>
                <a:gd name="T4" fmla="*/ 55 w 108"/>
                <a:gd name="T5" fmla="*/ 0 h 124"/>
                <a:gd name="T6" fmla="*/ 108 w 108"/>
                <a:gd name="T7" fmla="*/ 60 h 124"/>
                <a:gd name="T8" fmla="*/ 108 w 108"/>
                <a:gd name="T9" fmla="*/ 63 h 124"/>
                <a:gd name="T10" fmla="*/ 55 w 108"/>
                <a:gd name="T11" fmla="*/ 123 h 124"/>
                <a:gd name="T12" fmla="*/ 1 w 108"/>
                <a:gd name="T13" fmla="*/ 63 h 124"/>
                <a:gd name="T14" fmla="*/ 82 w 108"/>
                <a:gd name="T15" fmla="*/ 63 h 124"/>
                <a:gd name="T16" fmla="*/ 82 w 108"/>
                <a:gd name="T17" fmla="*/ 63 h 124"/>
                <a:gd name="T18" fmla="*/ 55 w 108"/>
                <a:gd name="T19" fmla="*/ 23 h 124"/>
                <a:gd name="T20" fmla="*/ 26 w 108"/>
                <a:gd name="T21" fmla="*/ 60 h 124"/>
                <a:gd name="T22" fmla="*/ 26 w 108"/>
                <a:gd name="T23" fmla="*/ 61 h 124"/>
                <a:gd name="T24" fmla="*/ 55 w 108"/>
                <a:gd name="T25" fmla="*/ 100 h 124"/>
                <a:gd name="T26" fmla="*/ 82 w 108"/>
                <a:gd name="T27" fmla="*/ 63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8" h="124">
                  <a:moveTo>
                    <a:pt x="1" y="63"/>
                  </a:moveTo>
                  <a:lnTo>
                    <a:pt x="1" y="60"/>
                  </a:lnTo>
                  <a:cubicBezTo>
                    <a:pt x="1" y="25"/>
                    <a:pt x="23" y="0"/>
                    <a:pt x="55" y="0"/>
                  </a:cubicBezTo>
                  <a:cubicBezTo>
                    <a:pt x="86" y="0"/>
                    <a:pt x="108" y="25"/>
                    <a:pt x="108" y="60"/>
                  </a:cubicBezTo>
                  <a:lnTo>
                    <a:pt x="108" y="63"/>
                  </a:lnTo>
                  <a:cubicBezTo>
                    <a:pt x="108" y="98"/>
                    <a:pt x="86" y="123"/>
                    <a:pt x="55" y="123"/>
                  </a:cubicBezTo>
                  <a:cubicBezTo>
                    <a:pt x="22" y="124"/>
                    <a:pt x="0" y="99"/>
                    <a:pt x="1" y="63"/>
                  </a:cubicBezTo>
                  <a:close/>
                  <a:moveTo>
                    <a:pt x="82" y="63"/>
                  </a:moveTo>
                  <a:lnTo>
                    <a:pt x="82" y="63"/>
                  </a:lnTo>
                  <a:cubicBezTo>
                    <a:pt x="82" y="38"/>
                    <a:pt x="71" y="23"/>
                    <a:pt x="55" y="23"/>
                  </a:cubicBezTo>
                  <a:cubicBezTo>
                    <a:pt x="39" y="23"/>
                    <a:pt x="26" y="38"/>
                    <a:pt x="26" y="60"/>
                  </a:cubicBezTo>
                  <a:lnTo>
                    <a:pt x="26" y="61"/>
                  </a:lnTo>
                  <a:cubicBezTo>
                    <a:pt x="26" y="85"/>
                    <a:pt x="37" y="100"/>
                    <a:pt x="55" y="100"/>
                  </a:cubicBezTo>
                  <a:cubicBezTo>
                    <a:pt x="71" y="101"/>
                    <a:pt x="82" y="86"/>
                    <a:pt x="82" y="6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39" name="Freeform 330"/>
            <p:cNvSpPr>
              <a:spLocks noEditPoints="1"/>
            </p:cNvSpPr>
            <p:nvPr/>
          </p:nvSpPr>
          <p:spPr bwMode="auto">
            <a:xfrm>
              <a:off x="6977064" y="4837074"/>
              <a:ext cx="46038" cy="58738"/>
            </a:xfrm>
            <a:custGeom>
              <a:avLst/>
              <a:gdLst>
                <a:gd name="T0" fmla="*/ 0 w 90"/>
                <a:gd name="T1" fmla="*/ 0 h 118"/>
                <a:gd name="T2" fmla="*/ 45 w 90"/>
                <a:gd name="T3" fmla="*/ 0 h 118"/>
                <a:gd name="T4" fmla="*/ 78 w 90"/>
                <a:gd name="T5" fmla="*/ 11 h 118"/>
                <a:gd name="T6" fmla="*/ 88 w 90"/>
                <a:gd name="T7" fmla="*/ 38 h 118"/>
                <a:gd name="T8" fmla="*/ 88 w 90"/>
                <a:gd name="T9" fmla="*/ 40 h 118"/>
                <a:gd name="T10" fmla="*/ 65 w 90"/>
                <a:gd name="T11" fmla="*/ 75 h 118"/>
                <a:gd name="T12" fmla="*/ 90 w 90"/>
                <a:gd name="T13" fmla="*/ 118 h 118"/>
                <a:gd name="T14" fmla="*/ 63 w 90"/>
                <a:gd name="T15" fmla="*/ 118 h 118"/>
                <a:gd name="T16" fmla="*/ 41 w 90"/>
                <a:gd name="T17" fmla="*/ 79 h 118"/>
                <a:gd name="T18" fmla="*/ 26 w 90"/>
                <a:gd name="T19" fmla="*/ 79 h 118"/>
                <a:gd name="T20" fmla="*/ 26 w 90"/>
                <a:gd name="T21" fmla="*/ 118 h 118"/>
                <a:gd name="T22" fmla="*/ 1 w 90"/>
                <a:gd name="T23" fmla="*/ 118 h 118"/>
                <a:gd name="T24" fmla="*/ 0 w 90"/>
                <a:gd name="T25" fmla="*/ 0 h 118"/>
                <a:gd name="T26" fmla="*/ 43 w 90"/>
                <a:gd name="T27" fmla="*/ 58 h 118"/>
                <a:gd name="T28" fmla="*/ 63 w 90"/>
                <a:gd name="T29" fmla="*/ 41 h 118"/>
                <a:gd name="T30" fmla="*/ 63 w 90"/>
                <a:gd name="T31" fmla="*/ 41 h 118"/>
                <a:gd name="T32" fmla="*/ 43 w 90"/>
                <a:gd name="T33" fmla="*/ 23 h 118"/>
                <a:gd name="T34" fmla="*/ 25 w 90"/>
                <a:gd name="T35" fmla="*/ 23 h 118"/>
                <a:gd name="T36" fmla="*/ 25 w 90"/>
                <a:gd name="T37" fmla="*/ 60 h 118"/>
                <a:gd name="T38" fmla="*/ 43 w 90"/>
                <a:gd name="T39" fmla="*/ 5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" h="118">
                  <a:moveTo>
                    <a:pt x="0" y="0"/>
                  </a:moveTo>
                  <a:lnTo>
                    <a:pt x="45" y="0"/>
                  </a:lnTo>
                  <a:cubicBezTo>
                    <a:pt x="59" y="0"/>
                    <a:pt x="70" y="3"/>
                    <a:pt x="78" y="11"/>
                  </a:cubicBezTo>
                  <a:cubicBezTo>
                    <a:pt x="84" y="17"/>
                    <a:pt x="88" y="27"/>
                    <a:pt x="88" y="38"/>
                  </a:cubicBezTo>
                  <a:lnTo>
                    <a:pt x="88" y="40"/>
                  </a:lnTo>
                  <a:cubicBezTo>
                    <a:pt x="88" y="57"/>
                    <a:pt x="79" y="68"/>
                    <a:pt x="65" y="75"/>
                  </a:cubicBezTo>
                  <a:lnTo>
                    <a:pt x="90" y="118"/>
                  </a:lnTo>
                  <a:lnTo>
                    <a:pt x="63" y="118"/>
                  </a:lnTo>
                  <a:lnTo>
                    <a:pt x="41" y="79"/>
                  </a:lnTo>
                  <a:lnTo>
                    <a:pt x="26" y="79"/>
                  </a:lnTo>
                  <a:lnTo>
                    <a:pt x="26" y="118"/>
                  </a:lnTo>
                  <a:lnTo>
                    <a:pt x="1" y="118"/>
                  </a:lnTo>
                  <a:lnTo>
                    <a:pt x="0" y="0"/>
                  </a:lnTo>
                  <a:close/>
                  <a:moveTo>
                    <a:pt x="43" y="58"/>
                  </a:moveTo>
                  <a:cubicBezTo>
                    <a:pt x="55" y="58"/>
                    <a:pt x="62" y="51"/>
                    <a:pt x="63" y="41"/>
                  </a:cubicBezTo>
                  <a:lnTo>
                    <a:pt x="63" y="41"/>
                  </a:lnTo>
                  <a:cubicBezTo>
                    <a:pt x="63" y="28"/>
                    <a:pt x="55" y="23"/>
                    <a:pt x="43" y="23"/>
                  </a:cubicBezTo>
                  <a:lnTo>
                    <a:pt x="25" y="23"/>
                  </a:lnTo>
                  <a:lnTo>
                    <a:pt x="25" y="60"/>
                  </a:lnTo>
                  <a:lnTo>
                    <a:pt x="43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40" name="Freeform 331"/>
            <p:cNvSpPr>
              <a:spLocks/>
            </p:cNvSpPr>
            <p:nvPr/>
          </p:nvSpPr>
          <p:spPr bwMode="auto">
            <a:xfrm>
              <a:off x="7026277" y="4837074"/>
              <a:ext cx="44450" cy="60325"/>
            </a:xfrm>
            <a:custGeom>
              <a:avLst/>
              <a:gdLst>
                <a:gd name="T0" fmla="*/ 0 w 85"/>
                <a:gd name="T1" fmla="*/ 102 h 120"/>
                <a:gd name="T2" fmla="*/ 15 w 85"/>
                <a:gd name="T3" fmla="*/ 85 h 120"/>
                <a:gd name="T4" fmla="*/ 45 w 85"/>
                <a:gd name="T5" fmla="*/ 99 h 120"/>
                <a:gd name="T6" fmla="*/ 60 w 85"/>
                <a:gd name="T7" fmla="*/ 87 h 120"/>
                <a:gd name="T8" fmla="*/ 60 w 85"/>
                <a:gd name="T9" fmla="*/ 87 h 120"/>
                <a:gd name="T10" fmla="*/ 40 w 85"/>
                <a:gd name="T11" fmla="*/ 71 h 120"/>
                <a:gd name="T12" fmla="*/ 6 w 85"/>
                <a:gd name="T13" fmla="*/ 35 h 120"/>
                <a:gd name="T14" fmla="*/ 6 w 85"/>
                <a:gd name="T15" fmla="*/ 35 h 120"/>
                <a:gd name="T16" fmla="*/ 45 w 85"/>
                <a:gd name="T17" fmla="*/ 0 h 120"/>
                <a:gd name="T18" fmla="*/ 84 w 85"/>
                <a:gd name="T19" fmla="*/ 15 h 120"/>
                <a:gd name="T20" fmla="*/ 70 w 85"/>
                <a:gd name="T21" fmla="*/ 34 h 120"/>
                <a:gd name="T22" fmla="*/ 45 w 85"/>
                <a:gd name="T23" fmla="*/ 22 h 120"/>
                <a:gd name="T24" fmla="*/ 31 w 85"/>
                <a:gd name="T25" fmla="*/ 32 h 120"/>
                <a:gd name="T26" fmla="*/ 31 w 85"/>
                <a:gd name="T27" fmla="*/ 32 h 120"/>
                <a:gd name="T28" fmla="*/ 54 w 85"/>
                <a:gd name="T29" fmla="*/ 50 h 120"/>
                <a:gd name="T30" fmla="*/ 85 w 85"/>
                <a:gd name="T31" fmla="*/ 85 h 120"/>
                <a:gd name="T32" fmla="*/ 85 w 85"/>
                <a:gd name="T33" fmla="*/ 85 h 120"/>
                <a:gd name="T34" fmla="*/ 45 w 85"/>
                <a:gd name="T35" fmla="*/ 120 h 120"/>
                <a:gd name="T36" fmla="*/ 0 w 85"/>
                <a:gd name="T37" fmla="*/ 10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5" h="120">
                  <a:moveTo>
                    <a:pt x="0" y="102"/>
                  </a:moveTo>
                  <a:lnTo>
                    <a:pt x="15" y="85"/>
                  </a:lnTo>
                  <a:cubicBezTo>
                    <a:pt x="22" y="92"/>
                    <a:pt x="32" y="99"/>
                    <a:pt x="45" y="99"/>
                  </a:cubicBezTo>
                  <a:cubicBezTo>
                    <a:pt x="55" y="99"/>
                    <a:pt x="60" y="94"/>
                    <a:pt x="60" y="87"/>
                  </a:cubicBezTo>
                  <a:lnTo>
                    <a:pt x="60" y="87"/>
                  </a:lnTo>
                  <a:cubicBezTo>
                    <a:pt x="60" y="81"/>
                    <a:pt x="56" y="77"/>
                    <a:pt x="40" y="71"/>
                  </a:cubicBezTo>
                  <a:cubicBezTo>
                    <a:pt x="19" y="62"/>
                    <a:pt x="6" y="55"/>
                    <a:pt x="6" y="35"/>
                  </a:cubicBezTo>
                  <a:lnTo>
                    <a:pt x="6" y="35"/>
                  </a:lnTo>
                  <a:cubicBezTo>
                    <a:pt x="6" y="14"/>
                    <a:pt x="22" y="0"/>
                    <a:pt x="45" y="0"/>
                  </a:cubicBezTo>
                  <a:cubicBezTo>
                    <a:pt x="59" y="0"/>
                    <a:pt x="72" y="5"/>
                    <a:pt x="84" y="15"/>
                  </a:cubicBezTo>
                  <a:lnTo>
                    <a:pt x="70" y="34"/>
                  </a:lnTo>
                  <a:cubicBezTo>
                    <a:pt x="62" y="27"/>
                    <a:pt x="54" y="22"/>
                    <a:pt x="45" y="22"/>
                  </a:cubicBezTo>
                  <a:cubicBezTo>
                    <a:pt x="36" y="22"/>
                    <a:pt x="31" y="26"/>
                    <a:pt x="31" y="32"/>
                  </a:cubicBezTo>
                  <a:lnTo>
                    <a:pt x="31" y="32"/>
                  </a:lnTo>
                  <a:cubicBezTo>
                    <a:pt x="31" y="39"/>
                    <a:pt x="35" y="42"/>
                    <a:pt x="54" y="50"/>
                  </a:cubicBezTo>
                  <a:cubicBezTo>
                    <a:pt x="74" y="59"/>
                    <a:pt x="85" y="67"/>
                    <a:pt x="85" y="85"/>
                  </a:cubicBezTo>
                  <a:lnTo>
                    <a:pt x="85" y="85"/>
                  </a:lnTo>
                  <a:cubicBezTo>
                    <a:pt x="85" y="107"/>
                    <a:pt x="67" y="120"/>
                    <a:pt x="45" y="120"/>
                  </a:cubicBezTo>
                  <a:cubicBezTo>
                    <a:pt x="29" y="120"/>
                    <a:pt x="12" y="115"/>
                    <a:pt x="0" y="10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41" name="Freeform 332"/>
            <p:cNvSpPr>
              <a:spLocks/>
            </p:cNvSpPr>
            <p:nvPr/>
          </p:nvSpPr>
          <p:spPr bwMode="auto">
            <a:xfrm>
              <a:off x="2827339" y="4627524"/>
              <a:ext cx="2643188" cy="706438"/>
            </a:xfrm>
            <a:custGeom>
              <a:avLst/>
              <a:gdLst>
                <a:gd name="T0" fmla="*/ 5158 w 5208"/>
                <a:gd name="T1" fmla="*/ 1392 h 1392"/>
                <a:gd name="T2" fmla="*/ 50 w 5208"/>
                <a:gd name="T3" fmla="*/ 1392 h 1392"/>
                <a:gd name="T4" fmla="*/ 0 w 5208"/>
                <a:gd name="T5" fmla="*/ 1342 h 1392"/>
                <a:gd name="T6" fmla="*/ 0 w 5208"/>
                <a:gd name="T7" fmla="*/ 50 h 1392"/>
                <a:gd name="T8" fmla="*/ 50 w 5208"/>
                <a:gd name="T9" fmla="*/ 0 h 1392"/>
                <a:gd name="T10" fmla="*/ 5158 w 5208"/>
                <a:gd name="T11" fmla="*/ 0 h 1392"/>
                <a:gd name="T12" fmla="*/ 5208 w 5208"/>
                <a:gd name="T13" fmla="*/ 50 h 1392"/>
                <a:gd name="T14" fmla="*/ 5208 w 5208"/>
                <a:gd name="T15" fmla="*/ 1342 h 1392"/>
                <a:gd name="T16" fmla="*/ 5158 w 5208"/>
                <a:gd name="T17" fmla="*/ 1392 h 1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08" h="1392">
                  <a:moveTo>
                    <a:pt x="5158" y="1392"/>
                  </a:moveTo>
                  <a:lnTo>
                    <a:pt x="50" y="1392"/>
                  </a:lnTo>
                  <a:cubicBezTo>
                    <a:pt x="23" y="1392"/>
                    <a:pt x="0" y="1369"/>
                    <a:pt x="0" y="1342"/>
                  </a:cubicBezTo>
                  <a:lnTo>
                    <a:pt x="0" y="50"/>
                  </a:lnTo>
                  <a:cubicBezTo>
                    <a:pt x="0" y="23"/>
                    <a:pt x="23" y="0"/>
                    <a:pt x="50" y="0"/>
                  </a:cubicBezTo>
                  <a:lnTo>
                    <a:pt x="5158" y="0"/>
                  </a:lnTo>
                  <a:cubicBezTo>
                    <a:pt x="5185" y="0"/>
                    <a:pt x="5208" y="23"/>
                    <a:pt x="5208" y="50"/>
                  </a:cubicBezTo>
                  <a:lnTo>
                    <a:pt x="5208" y="1342"/>
                  </a:lnTo>
                  <a:cubicBezTo>
                    <a:pt x="5208" y="1369"/>
                    <a:pt x="5185" y="1392"/>
                    <a:pt x="5158" y="139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42" name="Freeform 333"/>
            <p:cNvSpPr>
              <a:spLocks noEditPoints="1"/>
            </p:cNvSpPr>
            <p:nvPr/>
          </p:nvSpPr>
          <p:spPr bwMode="auto">
            <a:xfrm>
              <a:off x="2820989" y="4621174"/>
              <a:ext cx="2655888" cy="719138"/>
            </a:xfrm>
            <a:custGeom>
              <a:avLst/>
              <a:gdLst>
                <a:gd name="T0" fmla="*/ 5170 w 5232"/>
                <a:gd name="T1" fmla="*/ 1416 h 1416"/>
                <a:gd name="T2" fmla="*/ 62 w 5232"/>
                <a:gd name="T3" fmla="*/ 1416 h 1416"/>
                <a:gd name="T4" fmla="*/ 0 w 5232"/>
                <a:gd name="T5" fmla="*/ 1354 h 1416"/>
                <a:gd name="T6" fmla="*/ 0 w 5232"/>
                <a:gd name="T7" fmla="*/ 62 h 1416"/>
                <a:gd name="T8" fmla="*/ 62 w 5232"/>
                <a:gd name="T9" fmla="*/ 0 h 1416"/>
                <a:gd name="T10" fmla="*/ 5170 w 5232"/>
                <a:gd name="T11" fmla="*/ 0 h 1416"/>
                <a:gd name="T12" fmla="*/ 5232 w 5232"/>
                <a:gd name="T13" fmla="*/ 62 h 1416"/>
                <a:gd name="T14" fmla="*/ 5232 w 5232"/>
                <a:gd name="T15" fmla="*/ 1354 h 1416"/>
                <a:gd name="T16" fmla="*/ 5170 w 5232"/>
                <a:gd name="T17" fmla="*/ 1416 h 1416"/>
                <a:gd name="T18" fmla="*/ 62 w 5232"/>
                <a:gd name="T19" fmla="*/ 25 h 1416"/>
                <a:gd name="T20" fmla="*/ 25 w 5232"/>
                <a:gd name="T21" fmla="*/ 62 h 1416"/>
                <a:gd name="T22" fmla="*/ 25 w 5232"/>
                <a:gd name="T23" fmla="*/ 1354 h 1416"/>
                <a:gd name="T24" fmla="*/ 62 w 5232"/>
                <a:gd name="T25" fmla="*/ 1391 h 1416"/>
                <a:gd name="T26" fmla="*/ 5170 w 5232"/>
                <a:gd name="T27" fmla="*/ 1391 h 1416"/>
                <a:gd name="T28" fmla="*/ 5207 w 5232"/>
                <a:gd name="T29" fmla="*/ 1354 h 1416"/>
                <a:gd name="T30" fmla="*/ 5207 w 5232"/>
                <a:gd name="T31" fmla="*/ 62 h 1416"/>
                <a:gd name="T32" fmla="*/ 5170 w 5232"/>
                <a:gd name="T33" fmla="*/ 25 h 1416"/>
                <a:gd name="T34" fmla="*/ 62 w 5232"/>
                <a:gd name="T35" fmla="*/ 25 h 1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232" h="1416">
                  <a:moveTo>
                    <a:pt x="5170" y="1416"/>
                  </a:moveTo>
                  <a:lnTo>
                    <a:pt x="62" y="1416"/>
                  </a:lnTo>
                  <a:cubicBezTo>
                    <a:pt x="27" y="1416"/>
                    <a:pt x="0" y="1388"/>
                    <a:pt x="0" y="1354"/>
                  </a:cubicBezTo>
                  <a:lnTo>
                    <a:pt x="0" y="62"/>
                  </a:lnTo>
                  <a:cubicBezTo>
                    <a:pt x="0" y="27"/>
                    <a:pt x="27" y="0"/>
                    <a:pt x="62" y="0"/>
                  </a:cubicBezTo>
                  <a:lnTo>
                    <a:pt x="5170" y="0"/>
                  </a:lnTo>
                  <a:cubicBezTo>
                    <a:pt x="5205" y="0"/>
                    <a:pt x="5232" y="27"/>
                    <a:pt x="5232" y="62"/>
                  </a:cubicBezTo>
                  <a:lnTo>
                    <a:pt x="5232" y="1354"/>
                  </a:lnTo>
                  <a:cubicBezTo>
                    <a:pt x="5232" y="1387"/>
                    <a:pt x="5205" y="1416"/>
                    <a:pt x="5170" y="1416"/>
                  </a:cubicBezTo>
                  <a:close/>
                  <a:moveTo>
                    <a:pt x="62" y="25"/>
                  </a:moveTo>
                  <a:cubicBezTo>
                    <a:pt x="41" y="25"/>
                    <a:pt x="25" y="41"/>
                    <a:pt x="25" y="62"/>
                  </a:cubicBezTo>
                  <a:lnTo>
                    <a:pt x="25" y="1354"/>
                  </a:lnTo>
                  <a:cubicBezTo>
                    <a:pt x="25" y="1375"/>
                    <a:pt x="41" y="1391"/>
                    <a:pt x="62" y="1391"/>
                  </a:cubicBezTo>
                  <a:lnTo>
                    <a:pt x="5170" y="1391"/>
                  </a:lnTo>
                  <a:cubicBezTo>
                    <a:pt x="5191" y="1391"/>
                    <a:pt x="5207" y="1375"/>
                    <a:pt x="5207" y="1354"/>
                  </a:cubicBezTo>
                  <a:lnTo>
                    <a:pt x="5207" y="62"/>
                  </a:lnTo>
                  <a:cubicBezTo>
                    <a:pt x="5207" y="41"/>
                    <a:pt x="5191" y="25"/>
                    <a:pt x="5170" y="25"/>
                  </a:cubicBezTo>
                  <a:lnTo>
                    <a:pt x="62" y="25"/>
                  </a:lnTo>
                  <a:close/>
                </a:path>
              </a:pathLst>
            </a:custGeom>
            <a:solidFill>
              <a:srgbClr val="EC19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43" name="Rectangle 334"/>
            <p:cNvSpPr>
              <a:spLocks noChangeArrowheads="1"/>
            </p:cNvSpPr>
            <p:nvPr/>
          </p:nvSpPr>
          <p:spPr bwMode="auto">
            <a:xfrm>
              <a:off x="3590927" y="4546562"/>
              <a:ext cx="1114425" cy="1730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44" name="Freeform 335"/>
            <p:cNvSpPr>
              <a:spLocks/>
            </p:cNvSpPr>
            <p:nvPr/>
          </p:nvSpPr>
          <p:spPr bwMode="auto">
            <a:xfrm>
              <a:off x="3951289" y="4589424"/>
              <a:ext cx="57150" cy="73025"/>
            </a:xfrm>
            <a:custGeom>
              <a:avLst/>
              <a:gdLst>
                <a:gd name="T0" fmla="*/ 0 w 113"/>
                <a:gd name="T1" fmla="*/ 0 h 145"/>
                <a:gd name="T2" fmla="*/ 28 w 113"/>
                <a:gd name="T3" fmla="*/ 0 h 145"/>
                <a:gd name="T4" fmla="*/ 83 w 113"/>
                <a:gd name="T5" fmla="*/ 85 h 145"/>
                <a:gd name="T6" fmla="*/ 83 w 113"/>
                <a:gd name="T7" fmla="*/ 0 h 145"/>
                <a:gd name="T8" fmla="*/ 113 w 113"/>
                <a:gd name="T9" fmla="*/ 0 h 145"/>
                <a:gd name="T10" fmla="*/ 113 w 113"/>
                <a:gd name="T11" fmla="*/ 145 h 145"/>
                <a:gd name="T12" fmla="*/ 88 w 113"/>
                <a:gd name="T13" fmla="*/ 145 h 145"/>
                <a:gd name="T14" fmla="*/ 30 w 113"/>
                <a:gd name="T15" fmla="*/ 58 h 145"/>
                <a:gd name="T16" fmla="*/ 30 w 113"/>
                <a:gd name="T17" fmla="*/ 145 h 145"/>
                <a:gd name="T18" fmla="*/ 0 w 113"/>
                <a:gd name="T19" fmla="*/ 145 h 145"/>
                <a:gd name="T20" fmla="*/ 0 w 113"/>
                <a:gd name="T21" fmla="*/ 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3" h="145">
                  <a:moveTo>
                    <a:pt x="0" y="0"/>
                  </a:moveTo>
                  <a:lnTo>
                    <a:pt x="28" y="0"/>
                  </a:lnTo>
                  <a:lnTo>
                    <a:pt x="83" y="85"/>
                  </a:lnTo>
                  <a:lnTo>
                    <a:pt x="83" y="0"/>
                  </a:lnTo>
                  <a:lnTo>
                    <a:pt x="113" y="0"/>
                  </a:lnTo>
                  <a:lnTo>
                    <a:pt x="113" y="145"/>
                  </a:lnTo>
                  <a:lnTo>
                    <a:pt x="88" y="145"/>
                  </a:lnTo>
                  <a:lnTo>
                    <a:pt x="30" y="58"/>
                  </a:lnTo>
                  <a:lnTo>
                    <a:pt x="30" y="145"/>
                  </a:lnTo>
                  <a:lnTo>
                    <a:pt x="0" y="1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19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45" name="Freeform 336"/>
            <p:cNvSpPr>
              <a:spLocks/>
            </p:cNvSpPr>
            <p:nvPr/>
          </p:nvSpPr>
          <p:spPr bwMode="auto">
            <a:xfrm>
              <a:off x="4022727" y="4589424"/>
              <a:ext cx="49213" cy="73025"/>
            </a:xfrm>
            <a:custGeom>
              <a:avLst/>
              <a:gdLst>
                <a:gd name="T0" fmla="*/ 0 w 95"/>
                <a:gd name="T1" fmla="*/ 0 h 146"/>
                <a:gd name="T2" fmla="*/ 94 w 95"/>
                <a:gd name="T3" fmla="*/ 0 h 146"/>
                <a:gd name="T4" fmla="*/ 94 w 95"/>
                <a:gd name="T5" fmla="*/ 28 h 146"/>
                <a:gd name="T6" fmla="*/ 30 w 95"/>
                <a:gd name="T7" fmla="*/ 28 h 146"/>
                <a:gd name="T8" fmla="*/ 30 w 95"/>
                <a:gd name="T9" fmla="*/ 59 h 146"/>
                <a:gd name="T10" fmla="*/ 86 w 95"/>
                <a:gd name="T11" fmla="*/ 59 h 146"/>
                <a:gd name="T12" fmla="*/ 86 w 95"/>
                <a:gd name="T13" fmla="*/ 86 h 146"/>
                <a:gd name="T14" fmla="*/ 30 w 95"/>
                <a:gd name="T15" fmla="*/ 86 h 146"/>
                <a:gd name="T16" fmla="*/ 30 w 95"/>
                <a:gd name="T17" fmla="*/ 119 h 146"/>
                <a:gd name="T18" fmla="*/ 95 w 95"/>
                <a:gd name="T19" fmla="*/ 119 h 146"/>
                <a:gd name="T20" fmla="*/ 95 w 95"/>
                <a:gd name="T21" fmla="*/ 146 h 146"/>
                <a:gd name="T22" fmla="*/ 2 w 95"/>
                <a:gd name="T23" fmla="*/ 146 h 146"/>
                <a:gd name="T24" fmla="*/ 2 w 95"/>
                <a:gd name="T25" fmla="*/ 0 h 146"/>
                <a:gd name="T26" fmla="*/ 0 w 95"/>
                <a:gd name="T27" fmla="*/ 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5" h="146">
                  <a:moveTo>
                    <a:pt x="0" y="0"/>
                  </a:moveTo>
                  <a:lnTo>
                    <a:pt x="94" y="0"/>
                  </a:lnTo>
                  <a:lnTo>
                    <a:pt x="94" y="28"/>
                  </a:lnTo>
                  <a:lnTo>
                    <a:pt x="30" y="28"/>
                  </a:lnTo>
                  <a:lnTo>
                    <a:pt x="30" y="59"/>
                  </a:lnTo>
                  <a:lnTo>
                    <a:pt x="86" y="59"/>
                  </a:lnTo>
                  <a:lnTo>
                    <a:pt x="86" y="86"/>
                  </a:lnTo>
                  <a:lnTo>
                    <a:pt x="30" y="86"/>
                  </a:lnTo>
                  <a:lnTo>
                    <a:pt x="30" y="119"/>
                  </a:lnTo>
                  <a:lnTo>
                    <a:pt x="95" y="119"/>
                  </a:lnTo>
                  <a:lnTo>
                    <a:pt x="95" y="146"/>
                  </a:lnTo>
                  <a:lnTo>
                    <a:pt x="2" y="146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19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46" name="Freeform 337"/>
            <p:cNvSpPr>
              <a:spLocks/>
            </p:cNvSpPr>
            <p:nvPr/>
          </p:nvSpPr>
          <p:spPr bwMode="auto">
            <a:xfrm>
              <a:off x="4078289" y="4589424"/>
              <a:ext cx="52388" cy="73025"/>
            </a:xfrm>
            <a:custGeom>
              <a:avLst/>
              <a:gdLst>
                <a:gd name="T0" fmla="*/ 37 w 103"/>
                <a:gd name="T1" fmla="*/ 28 h 145"/>
                <a:gd name="T2" fmla="*/ 0 w 103"/>
                <a:gd name="T3" fmla="*/ 28 h 145"/>
                <a:gd name="T4" fmla="*/ 0 w 103"/>
                <a:gd name="T5" fmla="*/ 0 h 145"/>
                <a:gd name="T6" fmla="*/ 103 w 103"/>
                <a:gd name="T7" fmla="*/ 0 h 145"/>
                <a:gd name="T8" fmla="*/ 103 w 103"/>
                <a:gd name="T9" fmla="*/ 28 h 145"/>
                <a:gd name="T10" fmla="*/ 67 w 103"/>
                <a:gd name="T11" fmla="*/ 28 h 145"/>
                <a:gd name="T12" fmla="*/ 67 w 103"/>
                <a:gd name="T13" fmla="*/ 145 h 145"/>
                <a:gd name="T14" fmla="*/ 37 w 103"/>
                <a:gd name="T15" fmla="*/ 145 h 145"/>
                <a:gd name="T16" fmla="*/ 37 w 103"/>
                <a:gd name="T17" fmla="*/ 28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45">
                  <a:moveTo>
                    <a:pt x="37" y="28"/>
                  </a:moveTo>
                  <a:lnTo>
                    <a:pt x="0" y="28"/>
                  </a:lnTo>
                  <a:lnTo>
                    <a:pt x="0" y="0"/>
                  </a:lnTo>
                  <a:lnTo>
                    <a:pt x="103" y="0"/>
                  </a:lnTo>
                  <a:lnTo>
                    <a:pt x="103" y="28"/>
                  </a:lnTo>
                  <a:lnTo>
                    <a:pt x="67" y="28"/>
                  </a:lnTo>
                  <a:lnTo>
                    <a:pt x="67" y="145"/>
                  </a:lnTo>
                  <a:lnTo>
                    <a:pt x="37" y="145"/>
                  </a:lnTo>
                  <a:lnTo>
                    <a:pt x="37" y="28"/>
                  </a:lnTo>
                  <a:close/>
                </a:path>
              </a:pathLst>
            </a:custGeom>
            <a:solidFill>
              <a:srgbClr val="EC19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47" name="Freeform 338"/>
            <p:cNvSpPr>
              <a:spLocks/>
            </p:cNvSpPr>
            <p:nvPr/>
          </p:nvSpPr>
          <p:spPr bwMode="auto">
            <a:xfrm>
              <a:off x="4135439" y="4587837"/>
              <a:ext cx="96838" cy="74613"/>
            </a:xfrm>
            <a:custGeom>
              <a:avLst/>
              <a:gdLst>
                <a:gd name="T0" fmla="*/ 0 w 190"/>
                <a:gd name="T1" fmla="*/ 1 h 147"/>
                <a:gd name="T2" fmla="*/ 31 w 190"/>
                <a:gd name="T3" fmla="*/ 1 h 147"/>
                <a:gd name="T4" fmla="*/ 56 w 190"/>
                <a:gd name="T5" fmla="*/ 96 h 147"/>
                <a:gd name="T6" fmla="*/ 82 w 190"/>
                <a:gd name="T7" fmla="*/ 0 h 147"/>
                <a:gd name="T8" fmla="*/ 109 w 190"/>
                <a:gd name="T9" fmla="*/ 0 h 147"/>
                <a:gd name="T10" fmla="*/ 135 w 190"/>
                <a:gd name="T11" fmla="*/ 96 h 147"/>
                <a:gd name="T12" fmla="*/ 159 w 190"/>
                <a:gd name="T13" fmla="*/ 1 h 147"/>
                <a:gd name="T14" fmla="*/ 190 w 190"/>
                <a:gd name="T15" fmla="*/ 1 h 147"/>
                <a:gd name="T16" fmla="*/ 149 w 190"/>
                <a:gd name="T17" fmla="*/ 147 h 147"/>
                <a:gd name="T18" fmla="*/ 121 w 190"/>
                <a:gd name="T19" fmla="*/ 147 h 147"/>
                <a:gd name="T20" fmla="*/ 95 w 190"/>
                <a:gd name="T21" fmla="*/ 55 h 147"/>
                <a:gd name="T22" fmla="*/ 69 w 190"/>
                <a:gd name="T23" fmla="*/ 147 h 147"/>
                <a:gd name="T24" fmla="*/ 41 w 190"/>
                <a:gd name="T25" fmla="*/ 147 h 147"/>
                <a:gd name="T26" fmla="*/ 0 w 190"/>
                <a:gd name="T27" fmla="*/ 1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0" h="147">
                  <a:moveTo>
                    <a:pt x="0" y="1"/>
                  </a:moveTo>
                  <a:lnTo>
                    <a:pt x="31" y="1"/>
                  </a:lnTo>
                  <a:lnTo>
                    <a:pt x="56" y="96"/>
                  </a:lnTo>
                  <a:lnTo>
                    <a:pt x="82" y="0"/>
                  </a:lnTo>
                  <a:lnTo>
                    <a:pt x="109" y="0"/>
                  </a:lnTo>
                  <a:lnTo>
                    <a:pt x="135" y="96"/>
                  </a:lnTo>
                  <a:lnTo>
                    <a:pt x="159" y="1"/>
                  </a:lnTo>
                  <a:lnTo>
                    <a:pt x="190" y="1"/>
                  </a:lnTo>
                  <a:lnTo>
                    <a:pt x="149" y="147"/>
                  </a:lnTo>
                  <a:lnTo>
                    <a:pt x="121" y="147"/>
                  </a:lnTo>
                  <a:lnTo>
                    <a:pt x="95" y="55"/>
                  </a:lnTo>
                  <a:lnTo>
                    <a:pt x="69" y="147"/>
                  </a:lnTo>
                  <a:lnTo>
                    <a:pt x="41" y="1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C19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48" name="Freeform 339"/>
            <p:cNvSpPr>
              <a:spLocks noEditPoints="1"/>
            </p:cNvSpPr>
            <p:nvPr/>
          </p:nvSpPr>
          <p:spPr bwMode="auto">
            <a:xfrm>
              <a:off x="4235452" y="4587837"/>
              <a:ext cx="68263" cy="76200"/>
            </a:xfrm>
            <a:custGeom>
              <a:avLst/>
              <a:gdLst>
                <a:gd name="T0" fmla="*/ 0 w 132"/>
                <a:gd name="T1" fmla="*/ 77 h 151"/>
                <a:gd name="T2" fmla="*/ 0 w 132"/>
                <a:gd name="T3" fmla="*/ 74 h 151"/>
                <a:gd name="T4" fmla="*/ 67 w 132"/>
                <a:gd name="T5" fmla="*/ 0 h 151"/>
                <a:gd name="T6" fmla="*/ 132 w 132"/>
                <a:gd name="T7" fmla="*/ 74 h 151"/>
                <a:gd name="T8" fmla="*/ 132 w 132"/>
                <a:gd name="T9" fmla="*/ 77 h 151"/>
                <a:gd name="T10" fmla="*/ 65 w 132"/>
                <a:gd name="T11" fmla="*/ 150 h 151"/>
                <a:gd name="T12" fmla="*/ 0 w 132"/>
                <a:gd name="T13" fmla="*/ 77 h 151"/>
                <a:gd name="T14" fmla="*/ 100 w 132"/>
                <a:gd name="T15" fmla="*/ 76 h 151"/>
                <a:gd name="T16" fmla="*/ 100 w 132"/>
                <a:gd name="T17" fmla="*/ 74 h 151"/>
                <a:gd name="T18" fmla="*/ 65 w 132"/>
                <a:gd name="T19" fmla="*/ 28 h 151"/>
                <a:gd name="T20" fmla="*/ 30 w 132"/>
                <a:gd name="T21" fmla="*/ 74 h 151"/>
                <a:gd name="T22" fmla="*/ 30 w 132"/>
                <a:gd name="T23" fmla="*/ 76 h 151"/>
                <a:gd name="T24" fmla="*/ 65 w 132"/>
                <a:gd name="T25" fmla="*/ 122 h 151"/>
                <a:gd name="T26" fmla="*/ 100 w 132"/>
                <a:gd name="T27" fmla="*/ 76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2" h="151">
                  <a:moveTo>
                    <a:pt x="0" y="77"/>
                  </a:moveTo>
                  <a:lnTo>
                    <a:pt x="0" y="74"/>
                  </a:lnTo>
                  <a:cubicBezTo>
                    <a:pt x="0" y="30"/>
                    <a:pt x="28" y="0"/>
                    <a:pt x="67" y="0"/>
                  </a:cubicBezTo>
                  <a:cubicBezTo>
                    <a:pt x="105" y="0"/>
                    <a:pt x="132" y="30"/>
                    <a:pt x="132" y="74"/>
                  </a:cubicBezTo>
                  <a:lnTo>
                    <a:pt x="132" y="77"/>
                  </a:lnTo>
                  <a:cubicBezTo>
                    <a:pt x="132" y="120"/>
                    <a:pt x="104" y="150"/>
                    <a:pt x="65" y="150"/>
                  </a:cubicBezTo>
                  <a:cubicBezTo>
                    <a:pt x="28" y="151"/>
                    <a:pt x="0" y="120"/>
                    <a:pt x="0" y="77"/>
                  </a:cubicBezTo>
                  <a:close/>
                  <a:moveTo>
                    <a:pt x="100" y="76"/>
                  </a:moveTo>
                  <a:lnTo>
                    <a:pt x="100" y="74"/>
                  </a:lnTo>
                  <a:cubicBezTo>
                    <a:pt x="100" y="46"/>
                    <a:pt x="85" y="28"/>
                    <a:pt x="65" y="28"/>
                  </a:cubicBezTo>
                  <a:cubicBezTo>
                    <a:pt x="45" y="28"/>
                    <a:pt x="30" y="45"/>
                    <a:pt x="30" y="74"/>
                  </a:cubicBezTo>
                  <a:lnTo>
                    <a:pt x="30" y="76"/>
                  </a:lnTo>
                  <a:cubicBezTo>
                    <a:pt x="30" y="104"/>
                    <a:pt x="45" y="122"/>
                    <a:pt x="65" y="122"/>
                  </a:cubicBezTo>
                  <a:cubicBezTo>
                    <a:pt x="85" y="122"/>
                    <a:pt x="100" y="104"/>
                    <a:pt x="100" y="76"/>
                  </a:cubicBezTo>
                  <a:close/>
                </a:path>
              </a:pathLst>
            </a:custGeom>
            <a:solidFill>
              <a:srgbClr val="EC19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49" name="Freeform 340"/>
            <p:cNvSpPr>
              <a:spLocks noEditPoints="1"/>
            </p:cNvSpPr>
            <p:nvPr/>
          </p:nvSpPr>
          <p:spPr bwMode="auto">
            <a:xfrm>
              <a:off x="4314827" y="4589424"/>
              <a:ext cx="55563" cy="73025"/>
            </a:xfrm>
            <a:custGeom>
              <a:avLst/>
              <a:gdLst>
                <a:gd name="T0" fmla="*/ 0 w 110"/>
                <a:gd name="T1" fmla="*/ 0 h 145"/>
                <a:gd name="T2" fmla="*/ 55 w 110"/>
                <a:gd name="T3" fmla="*/ 0 h 145"/>
                <a:gd name="T4" fmla="*/ 94 w 110"/>
                <a:gd name="T5" fmla="*/ 14 h 145"/>
                <a:gd name="T6" fmla="*/ 107 w 110"/>
                <a:gd name="T7" fmla="*/ 48 h 145"/>
                <a:gd name="T8" fmla="*/ 107 w 110"/>
                <a:gd name="T9" fmla="*/ 49 h 145"/>
                <a:gd name="T10" fmla="*/ 79 w 110"/>
                <a:gd name="T11" fmla="*/ 91 h 145"/>
                <a:gd name="T12" fmla="*/ 110 w 110"/>
                <a:gd name="T13" fmla="*/ 145 h 145"/>
                <a:gd name="T14" fmla="*/ 75 w 110"/>
                <a:gd name="T15" fmla="*/ 145 h 145"/>
                <a:gd name="T16" fmla="*/ 49 w 110"/>
                <a:gd name="T17" fmla="*/ 98 h 145"/>
                <a:gd name="T18" fmla="*/ 30 w 110"/>
                <a:gd name="T19" fmla="*/ 98 h 145"/>
                <a:gd name="T20" fmla="*/ 30 w 110"/>
                <a:gd name="T21" fmla="*/ 145 h 145"/>
                <a:gd name="T22" fmla="*/ 0 w 110"/>
                <a:gd name="T23" fmla="*/ 145 h 145"/>
                <a:gd name="T24" fmla="*/ 0 w 110"/>
                <a:gd name="T25" fmla="*/ 0 h 145"/>
                <a:gd name="T26" fmla="*/ 53 w 110"/>
                <a:gd name="T27" fmla="*/ 70 h 145"/>
                <a:gd name="T28" fmla="*/ 77 w 110"/>
                <a:gd name="T29" fmla="*/ 49 h 145"/>
                <a:gd name="T30" fmla="*/ 77 w 110"/>
                <a:gd name="T31" fmla="*/ 49 h 145"/>
                <a:gd name="T32" fmla="*/ 53 w 110"/>
                <a:gd name="T33" fmla="*/ 27 h 145"/>
                <a:gd name="T34" fmla="*/ 32 w 110"/>
                <a:gd name="T35" fmla="*/ 27 h 145"/>
                <a:gd name="T36" fmla="*/ 32 w 110"/>
                <a:gd name="T37" fmla="*/ 71 h 145"/>
                <a:gd name="T38" fmla="*/ 53 w 110"/>
                <a:gd name="T39" fmla="*/ 71 h 145"/>
                <a:gd name="T40" fmla="*/ 53 w 110"/>
                <a:gd name="T41" fmla="*/ 7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0" h="145">
                  <a:moveTo>
                    <a:pt x="0" y="0"/>
                  </a:moveTo>
                  <a:lnTo>
                    <a:pt x="55" y="0"/>
                  </a:lnTo>
                  <a:cubicBezTo>
                    <a:pt x="71" y="0"/>
                    <a:pt x="85" y="5"/>
                    <a:pt x="94" y="14"/>
                  </a:cubicBezTo>
                  <a:cubicBezTo>
                    <a:pt x="102" y="21"/>
                    <a:pt x="107" y="33"/>
                    <a:pt x="107" y="48"/>
                  </a:cubicBezTo>
                  <a:lnTo>
                    <a:pt x="107" y="49"/>
                  </a:lnTo>
                  <a:cubicBezTo>
                    <a:pt x="107" y="71"/>
                    <a:pt x="95" y="85"/>
                    <a:pt x="79" y="91"/>
                  </a:cubicBezTo>
                  <a:lnTo>
                    <a:pt x="110" y="145"/>
                  </a:lnTo>
                  <a:lnTo>
                    <a:pt x="75" y="145"/>
                  </a:lnTo>
                  <a:lnTo>
                    <a:pt x="49" y="98"/>
                  </a:lnTo>
                  <a:lnTo>
                    <a:pt x="30" y="98"/>
                  </a:lnTo>
                  <a:lnTo>
                    <a:pt x="30" y="145"/>
                  </a:lnTo>
                  <a:lnTo>
                    <a:pt x="0" y="145"/>
                  </a:lnTo>
                  <a:lnTo>
                    <a:pt x="0" y="0"/>
                  </a:lnTo>
                  <a:close/>
                  <a:moveTo>
                    <a:pt x="53" y="70"/>
                  </a:moveTo>
                  <a:cubicBezTo>
                    <a:pt x="68" y="70"/>
                    <a:pt x="77" y="61"/>
                    <a:pt x="77" y="49"/>
                  </a:cubicBezTo>
                  <a:lnTo>
                    <a:pt x="77" y="49"/>
                  </a:lnTo>
                  <a:cubicBezTo>
                    <a:pt x="77" y="34"/>
                    <a:pt x="68" y="27"/>
                    <a:pt x="53" y="27"/>
                  </a:cubicBezTo>
                  <a:lnTo>
                    <a:pt x="32" y="27"/>
                  </a:lnTo>
                  <a:lnTo>
                    <a:pt x="32" y="71"/>
                  </a:lnTo>
                  <a:lnTo>
                    <a:pt x="53" y="71"/>
                  </a:lnTo>
                  <a:lnTo>
                    <a:pt x="53" y="70"/>
                  </a:lnTo>
                  <a:close/>
                </a:path>
              </a:pathLst>
            </a:custGeom>
            <a:solidFill>
              <a:srgbClr val="EC19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50" name="Freeform 341"/>
            <p:cNvSpPr>
              <a:spLocks/>
            </p:cNvSpPr>
            <p:nvPr/>
          </p:nvSpPr>
          <p:spPr bwMode="auto">
            <a:xfrm>
              <a:off x="4381502" y="4589424"/>
              <a:ext cx="57150" cy="73025"/>
            </a:xfrm>
            <a:custGeom>
              <a:avLst/>
              <a:gdLst>
                <a:gd name="T0" fmla="*/ 0 w 115"/>
                <a:gd name="T1" fmla="*/ 0 h 145"/>
                <a:gd name="T2" fmla="*/ 30 w 115"/>
                <a:gd name="T3" fmla="*/ 0 h 145"/>
                <a:gd name="T4" fmla="*/ 30 w 115"/>
                <a:gd name="T5" fmla="*/ 63 h 145"/>
                <a:gd name="T6" fmla="*/ 78 w 115"/>
                <a:gd name="T7" fmla="*/ 0 h 145"/>
                <a:gd name="T8" fmla="*/ 113 w 115"/>
                <a:gd name="T9" fmla="*/ 0 h 145"/>
                <a:gd name="T10" fmla="*/ 64 w 115"/>
                <a:gd name="T11" fmla="*/ 61 h 145"/>
                <a:gd name="T12" fmla="*/ 115 w 115"/>
                <a:gd name="T13" fmla="*/ 145 h 145"/>
                <a:gd name="T14" fmla="*/ 80 w 115"/>
                <a:gd name="T15" fmla="*/ 145 h 145"/>
                <a:gd name="T16" fmla="*/ 44 w 115"/>
                <a:gd name="T17" fmla="*/ 85 h 145"/>
                <a:gd name="T18" fmla="*/ 30 w 115"/>
                <a:gd name="T19" fmla="*/ 103 h 145"/>
                <a:gd name="T20" fmla="*/ 30 w 115"/>
                <a:gd name="T21" fmla="*/ 145 h 145"/>
                <a:gd name="T22" fmla="*/ 0 w 115"/>
                <a:gd name="T23" fmla="*/ 145 h 145"/>
                <a:gd name="T24" fmla="*/ 0 w 115"/>
                <a:gd name="T25" fmla="*/ 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5" h="145">
                  <a:moveTo>
                    <a:pt x="0" y="0"/>
                  </a:moveTo>
                  <a:lnTo>
                    <a:pt x="30" y="0"/>
                  </a:lnTo>
                  <a:lnTo>
                    <a:pt x="30" y="63"/>
                  </a:lnTo>
                  <a:lnTo>
                    <a:pt x="78" y="0"/>
                  </a:lnTo>
                  <a:lnTo>
                    <a:pt x="113" y="0"/>
                  </a:lnTo>
                  <a:lnTo>
                    <a:pt x="64" y="61"/>
                  </a:lnTo>
                  <a:lnTo>
                    <a:pt x="115" y="145"/>
                  </a:lnTo>
                  <a:lnTo>
                    <a:pt x="80" y="145"/>
                  </a:lnTo>
                  <a:lnTo>
                    <a:pt x="44" y="85"/>
                  </a:lnTo>
                  <a:lnTo>
                    <a:pt x="30" y="103"/>
                  </a:lnTo>
                  <a:lnTo>
                    <a:pt x="30" y="145"/>
                  </a:lnTo>
                  <a:lnTo>
                    <a:pt x="0" y="1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19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51" name="Rectangle 342"/>
            <p:cNvSpPr>
              <a:spLocks noChangeArrowheads="1"/>
            </p:cNvSpPr>
            <p:nvPr/>
          </p:nvSpPr>
          <p:spPr bwMode="auto">
            <a:xfrm>
              <a:off x="4448177" y="4589424"/>
              <a:ext cx="15875" cy="73025"/>
            </a:xfrm>
            <a:prstGeom prst="rect">
              <a:avLst/>
            </a:prstGeom>
            <a:solidFill>
              <a:srgbClr val="EC19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52" name="Freeform 343"/>
            <p:cNvSpPr>
              <a:spLocks/>
            </p:cNvSpPr>
            <p:nvPr/>
          </p:nvSpPr>
          <p:spPr bwMode="auto">
            <a:xfrm>
              <a:off x="4478339" y="4589424"/>
              <a:ext cx="57150" cy="73025"/>
            </a:xfrm>
            <a:custGeom>
              <a:avLst/>
              <a:gdLst>
                <a:gd name="T0" fmla="*/ 1 w 113"/>
                <a:gd name="T1" fmla="*/ 0 h 145"/>
                <a:gd name="T2" fmla="*/ 28 w 113"/>
                <a:gd name="T3" fmla="*/ 0 h 145"/>
                <a:gd name="T4" fmla="*/ 83 w 113"/>
                <a:gd name="T5" fmla="*/ 85 h 145"/>
                <a:gd name="T6" fmla="*/ 83 w 113"/>
                <a:gd name="T7" fmla="*/ 0 h 145"/>
                <a:gd name="T8" fmla="*/ 113 w 113"/>
                <a:gd name="T9" fmla="*/ 0 h 145"/>
                <a:gd name="T10" fmla="*/ 113 w 113"/>
                <a:gd name="T11" fmla="*/ 145 h 145"/>
                <a:gd name="T12" fmla="*/ 87 w 113"/>
                <a:gd name="T13" fmla="*/ 145 h 145"/>
                <a:gd name="T14" fmla="*/ 30 w 113"/>
                <a:gd name="T15" fmla="*/ 58 h 145"/>
                <a:gd name="T16" fmla="*/ 30 w 113"/>
                <a:gd name="T17" fmla="*/ 145 h 145"/>
                <a:gd name="T18" fmla="*/ 0 w 113"/>
                <a:gd name="T19" fmla="*/ 145 h 145"/>
                <a:gd name="T20" fmla="*/ 0 w 113"/>
                <a:gd name="T21" fmla="*/ 0 h 145"/>
                <a:gd name="T22" fmla="*/ 1 w 113"/>
                <a:gd name="T23" fmla="*/ 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3" h="145">
                  <a:moveTo>
                    <a:pt x="1" y="0"/>
                  </a:moveTo>
                  <a:lnTo>
                    <a:pt x="28" y="0"/>
                  </a:lnTo>
                  <a:lnTo>
                    <a:pt x="83" y="85"/>
                  </a:lnTo>
                  <a:lnTo>
                    <a:pt x="83" y="0"/>
                  </a:lnTo>
                  <a:lnTo>
                    <a:pt x="113" y="0"/>
                  </a:lnTo>
                  <a:lnTo>
                    <a:pt x="113" y="145"/>
                  </a:lnTo>
                  <a:lnTo>
                    <a:pt x="87" y="145"/>
                  </a:lnTo>
                  <a:lnTo>
                    <a:pt x="30" y="58"/>
                  </a:lnTo>
                  <a:lnTo>
                    <a:pt x="30" y="145"/>
                  </a:lnTo>
                  <a:lnTo>
                    <a:pt x="0" y="145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C19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53" name="Freeform 344"/>
            <p:cNvSpPr>
              <a:spLocks/>
            </p:cNvSpPr>
            <p:nvPr/>
          </p:nvSpPr>
          <p:spPr bwMode="auto">
            <a:xfrm>
              <a:off x="4548189" y="4587837"/>
              <a:ext cx="60325" cy="76200"/>
            </a:xfrm>
            <a:custGeom>
              <a:avLst/>
              <a:gdLst>
                <a:gd name="T0" fmla="*/ 0 w 119"/>
                <a:gd name="T1" fmla="*/ 75 h 149"/>
                <a:gd name="T2" fmla="*/ 0 w 119"/>
                <a:gd name="T3" fmla="*/ 73 h 149"/>
                <a:gd name="T4" fmla="*/ 68 w 119"/>
                <a:gd name="T5" fmla="*/ 0 h 149"/>
                <a:gd name="T6" fmla="*/ 115 w 119"/>
                <a:gd name="T7" fmla="*/ 17 h 149"/>
                <a:gd name="T8" fmla="*/ 98 w 119"/>
                <a:gd name="T9" fmla="*/ 41 h 149"/>
                <a:gd name="T10" fmla="*/ 68 w 119"/>
                <a:gd name="T11" fmla="*/ 28 h 149"/>
                <a:gd name="T12" fmla="*/ 31 w 119"/>
                <a:gd name="T13" fmla="*/ 73 h 149"/>
                <a:gd name="T14" fmla="*/ 31 w 119"/>
                <a:gd name="T15" fmla="*/ 75 h 149"/>
                <a:gd name="T16" fmla="*/ 69 w 119"/>
                <a:gd name="T17" fmla="*/ 121 h 149"/>
                <a:gd name="T18" fmla="*/ 90 w 119"/>
                <a:gd name="T19" fmla="*/ 115 h 149"/>
                <a:gd name="T20" fmla="*/ 90 w 119"/>
                <a:gd name="T21" fmla="*/ 89 h 149"/>
                <a:gd name="T22" fmla="*/ 64 w 119"/>
                <a:gd name="T23" fmla="*/ 89 h 149"/>
                <a:gd name="T24" fmla="*/ 64 w 119"/>
                <a:gd name="T25" fmla="*/ 62 h 149"/>
                <a:gd name="T26" fmla="*/ 119 w 119"/>
                <a:gd name="T27" fmla="*/ 62 h 149"/>
                <a:gd name="T28" fmla="*/ 119 w 119"/>
                <a:gd name="T29" fmla="*/ 130 h 149"/>
                <a:gd name="T30" fmla="*/ 68 w 119"/>
                <a:gd name="T31" fmla="*/ 147 h 149"/>
                <a:gd name="T32" fmla="*/ 0 w 119"/>
                <a:gd name="T33" fmla="*/ 7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9" h="149">
                  <a:moveTo>
                    <a:pt x="0" y="75"/>
                  </a:moveTo>
                  <a:lnTo>
                    <a:pt x="0" y="73"/>
                  </a:lnTo>
                  <a:cubicBezTo>
                    <a:pt x="0" y="31"/>
                    <a:pt x="29" y="0"/>
                    <a:pt x="68" y="0"/>
                  </a:cubicBezTo>
                  <a:cubicBezTo>
                    <a:pt x="88" y="0"/>
                    <a:pt x="101" y="6"/>
                    <a:pt x="115" y="17"/>
                  </a:cubicBezTo>
                  <a:lnTo>
                    <a:pt x="98" y="41"/>
                  </a:lnTo>
                  <a:cubicBezTo>
                    <a:pt x="90" y="33"/>
                    <a:pt x="81" y="28"/>
                    <a:pt x="68" y="28"/>
                  </a:cubicBezTo>
                  <a:cubicBezTo>
                    <a:pt x="46" y="28"/>
                    <a:pt x="31" y="47"/>
                    <a:pt x="31" y="73"/>
                  </a:cubicBezTo>
                  <a:lnTo>
                    <a:pt x="31" y="75"/>
                  </a:lnTo>
                  <a:cubicBezTo>
                    <a:pt x="31" y="105"/>
                    <a:pt x="48" y="121"/>
                    <a:pt x="69" y="121"/>
                  </a:cubicBezTo>
                  <a:cubicBezTo>
                    <a:pt x="78" y="121"/>
                    <a:pt x="85" y="118"/>
                    <a:pt x="90" y="115"/>
                  </a:cubicBezTo>
                  <a:lnTo>
                    <a:pt x="90" y="89"/>
                  </a:lnTo>
                  <a:lnTo>
                    <a:pt x="64" y="89"/>
                  </a:lnTo>
                  <a:lnTo>
                    <a:pt x="64" y="62"/>
                  </a:lnTo>
                  <a:lnTo>
                    <a:pt x="119" y="62"/>
                  </a:lnTo>
                  <a:lnTo>
                    <a:pt x="119" y="130"/>
                  </a:lnTo>
                  <a:cubicBezTo>
                    <a:pt x="105" y="140"/>
                    <a:pt x="89" y="147"/>
                    <a:pt x="68" y="147"/>
                  </a:cubicBezTo>
                  <a:cubicBezTo>
                    <a:pt x="28" y="149"/>
                    <a:pt x="0" y="120"/>
                    <a:pt x="0" y="75"/>
                  </a:cubicBezTo>
                  <a:close/>
                </a:path>
              </a:pathLst>
            </a:custGeom>
            <a:solidFill>
              <a:srgbClr val="EC19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54" name="Freeform 345"/>
            <p:cNvSpPr>
              <a:spLocks/>
            </p:cNvSpPr>
            <p:nvPr/>
          </p:nvSpPr>
          <p:spPr bwMode="auto">
            <a:xfrm>
              <a:off x="3673477" y="4527512"/>
              <a:ext cx="204788" cy="204788"/>
            </a:xfrm>
            <a:custGeom>
              <a:avLst/>
              <a:gdLst>
                <a:gd name="T0" fmla="*/ 200 w 405"/>
                <a:gd name="T1" fmla="*/ 0 h 403"/>
                <a:gd name="T2" fmla="*/ 158 w 405"/>
                <a:gd name="T3" fmla="*/ 43 h 403"/>
                <a:gd name="T4" fmla="*/ 193 w 405"/>
                <a:gd name="T5" fmla="*/ 85 h 403"/>
                <a:gd name="T6" fmla="*/ 193 w 405"/>
                <a:gd name="T7" fmla="*/ 148 h 403"/>
                <a:gd name="T8" fmla="*/ 169 w 405"/>
                <a:gd name="T9" fmla="*/ 158 h 403"/>
                <a:gd name="T10" fmla="*/ 128 w 405"/>
                <a:gd name="T11" fmla="*/ 117 h 403"/>
                <a:gd name="T12" fmla="*/ 134 w 405"/>
                <a:gd name="T13" fmla="*/ 97 h 403"/>
                <a:gd name="T14" fmla="*/ 95 w 405"/>
                <a:gd name="T15" fmla="*/ 58 h 403"/>
                <a:gd name="T16" fmla="*/ 57 w 405"/>
                <a:gd name="T17" fmla="*/ 97 h 403"/>
                <a:gd name="T18" fmla="*/ 95 w 405"/>
                <a:gd name="T19" fmla="*/ 135 h 403"/>
                <a:gd name="T20" fmla="*/ 115 w 405"/>
                <a:gd name="T21" fmla="*/ 129 h 403"/>
                <a:gd name="T22" fmla="*/ 158 w 405"/>
                <a:gd name="T23" fmla="*/ 172 h 403"/>
                <a:gd name="T24" fmla="*/ 148 w 405"/>
                <a:gd name="T25" fmla="*/ 195 h 403"/>
                <a:gd name="T26" fmla="*/ 85 w 405"/>
                <a:gd name="T27" fmla="*/ 195 h 403"/>
                <a:gd name="T28" fmla="*/ 43 w 405"/>
                <a:gd name="T29" fmla="*/ 160 h 403"/>
                <a:gd name="T30" fmla="*/ 0 w 405"/>
                <a:gd name="T31" fmla="*/ 203 h 403"/>
                <a:gd name="T32" fmla="*/ 43 w 405"/>
                <a:gd name="T33" fmla="*/ 245 h 403"/>
                <a:gd name="T34" fmla="*/ 85 w 405"/>
                <a:gd name="T35" fmla="*/ 210 h 403"/>
                <a:gd name="T36" fmla="*/ 148 w 405"/>
                <a:gd name="T37" fmla="*/ 210 h 403"/>
                <a:gd name="T38" fmla="*/ 158 w 405"/>
                <a:gd name="T39" fmla="*/ 234 h 403"/>
                <a:gd name="T40" fmla="*/ 117 w 405"/>
                <a:gd name="T41" fmla="*/ 275 h 403"/>
                <a:gd name="T42" fmla="*/ 97 w 405"/>
                <a:gd name="T43" fmla="*/ 269 h 403"/>
                <a:gd name="T44" fmla="*/ 58 w 405"/>
                <a:gd name="T45" fmla="*/ 308 h 403"/>
                <a:gd name="T46" fmla="*/ 97 w 405"/>
                <a:gd name="T47" fmla="*/ 347 h 403"/>
                <a:gd name="T48" fmla="*/ 135 w 405"/>
                <a:gd name="T49" fmla="*/ 308 h 403"/>
                <a:gd name="T50" fmla="*/ 129 w 405"/>
                <a:gd name="T51" fmla="*/ 288 h 403"/>
                <a:gd name="T52" fmla="*/ 172 w 405"/>
                <a:gd name="T53" fmla="*/ 245 h 403"/>
                <a:gd name="T54" fmla="*/ 195 w 405"/>
                <a:gd name="T55" fmla="*/ 255 h 403"/>
                <a:gd name="T56" fmla="*/ 195 w 405"/>
                <a:gd name="T57" fmla="*/ 318 h 403"/>
                <a:gd name="T58" fmla="*/ 160 w 405"/>
                <a:gd name="T59" fmla="*/ 360 h 403"/>
                <a:gd name="T60" fmla="*/ 203 w 405"/>
                <a:gd name="T61" fmla="*/ 403 h 403"/>
                <a:gd name="T62" fmla="*/ 245 w 405"/>
                <a:gd name="T63" fmla="*/ 360 h 403"/>
                <a:gd name="T64" fmla="*/ 210 w 405"/>
                <a:gd name="T65" fmla="*/ 318 h 403"/>
                <a:gd name="T66" fmla="*/ 210 w 405"/>
                <a:gd name="T67" fmla="*/ 255 h 403"/>
                <a:gd name="T68" fmla="*/ 234 w 405"/>
                <a:gd name="T69" fmla="*/ 245 h 403"/>
                <a:gd name="T70" fmla="*/ 277 w 405"/>
                <a:gd name="T71" fmla="*/ 288 h 403"/>
                <a:gd name="T72" fmla="*/ 270 w 405"/>
                <a:gd name="T73" fmla="*/ 308 h 403"/>
                <a:gd name="T74" fmla="*/ 309 w 405"/>
                <a:gd name="T75" fmla="*/ 347 h 403"/>
                <a:gd name="T76" fmla="*/ 348 w 405"/>
                <a:gd name="T77" fmla="*/ 308 h 403"/>
                <a:gd name="T78" fmla="*/ 309 w 405"/>
                <a:gd name="T79" fmla="*/ 269 h 403"/>
                <a:gd name="T80" fmla="*/ 289 w 405"/>
                <a:gd name="T81" fmla="*/ 275 h 403"/>
                <a:gd name="T82" fmla="*/ 248 w 405"/>
                <a:gd name="T83" fmla="*/ 234 h 403"/>
                <a:gd name="T84" fmla="*/ 258 w 405"/>
                <a:gd name="T85" fmla="*/ 210 h 403"/>
                <a:gd name="T86" fmla="*/ 320 w 405"/>
                <a:gd name="T87" fmla="*/ 210 h 403"/>
                <a:gd name="T88" fmla="*/ 363 w 405"/>
                <a:gd name="T89" fmla="*/ 245 h 403"/>
                <a:gd name="T90" fmla="*/ 405 w 405"/>
                <a:gd name="T91" fmla="*/ 203 h 403"/>
                <a:gd name="T92" fmla="*/ 363 w 405"/>
                <a:gd name="T93" fmla="*/ 160 h 403"/>
                <a:gd name="T94" fmla="*/ 320 w 405"/>
                <a:gd name="T95" fmla="*/ 195 h 403"/>
                <a:gd name="T96" fmla="*/ 258 w 405"/>
                <a:gd name="T97" fmla="*/ 195 h 403"/>
                <a:gd name="T98" fmla="*/ 248 w 405"/>
                <a:gd name="T99" fmla="*/ 172 h 403"/>
                <a:gd name="T100" fmla="*/ 290 w 405"/>
                <a:gd name="T101" fmla="*/ 129 h 403"/>
                <a:gd name="T102" fmla="*/ 310 w 405"/>
                <a:gd name="T103" fmla="*/ 135 h 403"/>
                <a:gd name="T104" fmla="*/ 349 w 405"/>
                <a:gd name="T105" fmla="*/ 97 h 403"/>
                <a:gd name="T106" fmla="*/ 310 w 405"/>
                <a:gd name="T107" fmla="*/ 58 h 403"/>
                <a:gd name="T108" fmla="*/ 272 w 405"/>
                <a:gd name="T109" fmla="*/ 97 h 403"/>
                <a:gd name="T110" fmla="*/ 278 w 405"/>
                <a:gd name="T111" fmla="*/ 117 h 403"/>
                <a:gd name="T112" fmla="*/ 237 w 405"/>
                <a:gd name="T113" fmla="*/ 158 h 403"/>
                <a:gd name="T114" fmla="*/ 213 w 405"/>
                <a:gd name="T115" fmla="*/ 148 h 403"/>
                <a:gd name="T116" fmla="*/ 213 w 405"/>
                <a:gd name="T117" fmla="*/ 85 h 403"/>
                <a:gd name="T118" fmla="*/ 248 w 405"/>
                <a:gd name="T119" fmla="*/ 43 h 403"/>
                <a:gd name="T120" fmla="*/ 200 w 405"/>
                <a:gd name="T121" fmla="*/ 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05" h="403">
                  <a:moveTo>
                    <a:pt x="200" y="0"/>
                  </a:moveTo>
                  <a:cubicBezTo>
                    <a:pt x="177" y="0"/>
                    <a:pt x="158" y="20"/>
                    <a:pt x="158" y="43"/>
                  </a:cubicBezTo>
                  <a:cubicBezTo>
                    <a:pt x="158" y="64"/>
                    <a:pt x="173" y="80"/>
                    <a:pt x="193" y="85"/>
                  </a:cubicBezTo>
                  <a:lnTo>
                    <a:pt x="193" y="148"/>
                  </a:lnTo>
                  <a:cubicBezTo>
                    <a:pt x="184" y="149"/>
                    <a:pt x="175" y="153"/>
                    <a:pt x="169" y="158"/>
                  </a:cubicBezTo>
                  <a:lnTo>
                    <a:pt x="128" y="117"/>
                  </a:lnTo>
                  <a:cubicBezTo>
                    <a:pt x="132" y="110"/>
                    <a:pt x="134" y="104"/>
                    <a:pt x="134" y="97"/>
                  </a:cubicBezTo>
                  <a:cubicBezTo>
                    <a:pt x="134" y="75"/>
                    <a:pt x="117" y="58"/>
                    <a:pt x="95" y="58"/>
                  </a:cubicBezTo>
                  <a:cubicBezTo>
                    <a:pt x="74" y="58"/>
                    <a:pt x="57" y="75"/>
                    <a:pt x="57" y="97"/>
                  </a:cubicBezTo>
                  <a:cubicBezTo>
                    <a:pt x="57" y="118"/>
                    <a:pt x="74" y="135"/>
                    <a:pt x="95" y="135"/>
                  </a:cubicBezTo>
                  <a:cubicBezTo>
                    <a:pt x="103" y="135"/>
                    <a:pt x="110" y="133"/>
                    <a:pt x="115" y="129"/>
                  </a:cubicBezTo>
                  <a:lnTo>
                    <a:pt x="158" y="172"/>
                  </a:lnTo>
                  <a:cubicBezTo>
                    <a:pt x="153" y="179"/>
                    <a:pt x="149" y="187"/>
                    <a:pt x="148" y="195"/>
                  </a:cubicBezTo>
                  <a:lnTo>
                    <a:pt x="85" y="195"/>
                  </a:lnTo>
                  <a:cubicBezTo>
                    <a:pt x="82" y="175"/>
                    <a:pt x="64" y="160"/>
                    <a:pt x="43" y="160"/>
                  </a:cubicBezTo>
                  <a:cubicBezTo>
                    <a:pt x="19" y="160"/>
                    <a:pt x="0" y="180"/>
                    <a:pt x="0" y="203"/>
                  </a:cubicBezTo>
                  <a:cubicBezTo>
                    <a:pt x="0" y="225"/>
                    <a:pt x="20" y="245"/>
                    <a:pt x="43" y="245"/>
                  </a:cubicBezTo>
                  <a:cubicBezTo>
                    <a:pt x="64" y="245"/>
                    <a:pt x="80" y="230"/>
                    <a:pt x="85" y="210"/>
                  </a:cubicBezTo>
                  <a:lnTo>
                    <a:pt x="148" y="210"/>
                  </a:lnTo>
                  <a:cubicBezTo>
                    <a:pt x="149" y="219"/>
                    <a:pt x="153" y="228"/>
                    <a:pt x="158" y="234"/>
                  </a:cubicBezTo>
                  <a:lnTo>
                    <a:pt x="117" y="275"/>
                  </a:lnTo>
                  <a:cubicBezTo>
                    <a:pt x="110" y="272"/>
                    <a:pt x="104" y="269"/>
                    <a:pt x="97" y="269"/>
                  </a:cubicBezTo>
                  <a:cubicBezTo>
                    <a:pt x="75" y="269"/>
                    <a:pt x="58" y="287"/>
                    <a:pt x="58" y="308"/>
                  </a:cubicBezTo>
                  <a:cubicBezTo>
                    <a:pt x="58" y="329"/>
                    <a:pt x="75" y="347"/>
                    <a:pt x="97" y="347"/>
                  </a:cubicBezTo>
                  <a:cubicBezTo>
                    <a:pt x="118" y="347"/>
                    <a:pt x="135" y="329"/>
                    <a:pt x="135" y="308"/>
                  </a:cubicBezTo>
                  <a:cubicBezTo>
                    <a:pt x="135" y="300"/>
                    <a:pt x="133" y="293"/>
                    <a:pt x="129" y="288"/>
                  </a:cubicBezTo>
                  <a:lnTo>
                    <a:pt x="172" y="245"/>
                  </a:lnTo>
                  <a:cubicBezTo>
                    <a:pt x="179" y="250"/>
                    <a:pt x="187" y="254"/>
                    <a:pt x="195" y="255"/>
                  </a:cubicBezTo>
                  <a:lnTo>
                    <a:pt x="195" y="318"/>
                  </a:lnTo>
                  <a:cubicBezTo>
                    <a:pt x="175" y="322"/>
                    <a:pt x="160" y="339"/>
                    <a:pt x="160" y="360"/>
                  </a:cubicBezTo>
                  <a:cubicBezTo>
                    <a:pt x="160" y="384"/>
                    <a:pt x="180" y="403"/>
                    <a:pt x="203" y="403"/>
                  </a:cubicBezTo>
                  <a:cubicBezTo>
                    <a:pt x="227" y="403"/>
                    <a:pt x="245" y="383"/>
                    <a:pt x="245" y="360"/>
                  </a:cubicBezTo>
                  <a:cubicBezTo>
                    <a:pt x="245" y="339"/>
                    <a:pt x="230" y="323"/>
                    <a:pt x="210" y="318"/>
                  </a:cubicBezTo>
                  <a:lnTo>
                    <a:pt x="210" y="255"/>
                  </a:lnTo>
                  <a:cubicBezTo>
                    <a:pt x="219" y="254"/>
                    <a:pt x="228" y="250"/>
                    <a:pt x="234" y="245"/>
                  </a:cubicBezTo>
                  <a:lnTo>
                    <a:pt x="277" y="288"/>
                  </a:lnTo>
                  <a:cubicBezTo>
                    <a:pt x="273" y="294"/>
                    <a:pt x="270" y="300"/>
                    <a:pt x="270" y="308"/>
                  </a:cubicBezTo>
                  <a:cubicBezTo>
                    <a:pt x="270" y="329"/>
                    <a:pt x="288" y="347"/>
                    <a:pt x="309" y="347"/>
                  </a:cubicBezTo>
                  <a:cubicBezTo>
                    <a:pt x="330" y="347"/>
                    <a:pt x="348" y="329"/>
                    <a:pt x="348" y="308"/>
                  </a:cubicBezTo>
                  <a:cubicBezTo>
                    <a:pt x="348" y="287"/>
                    <a:pt x="330" y="269"/>
                    <a:pt x="309" y="269"/>
                  </a:cubicBezTo>
                  <a:cubicBezTo>
                    <a:pt x="302" y="269"/>
                    <a:pt x="294" y="272"/>
                    <a:pt x="289" y="275"/>
                  </a:cubicBezTo>
                  <a:lnTo>
                    <a:pt x="248" y="234"/>
                  </a:lnTo>
                  <a:cubicBezTo>
                    <a:pt x="253" y="227"/>
                    <a:pt x="257" y="219"/>
                    <a:pt x="258" y="210"/>
                  </a:cubicBezTo>
                  <a:lnTo>
                    <a:pt x="320" y="210"/>
                  </a:lnTo>
                  <a:cubicBezTo>
                    <a:pt x="324" y="230"/>
                    <a:pt x="342" y="245"/>
                    <a:pt x="363" y="245"/>
                  </a:cubicBezTo>
                  <a:cubicBezTo>
                    <a:pt x="387" y="245"/>
                    <a:pt x="405" y="225"/>
                    <a:pt x="405" y="203"/>
                  </a:cubicBezTo>
                  <a:cubicBezTo>
                    <a:pt x="405" y="180"/>
                    <a:pt x="385" y="160"/>
                    <a:pt x="363" y="160"/>
                  </a:cubicBezTo>
                  <a:cubicBezTo>
                    <a:pt x="342" y="160"/>
                    <a:pt x="325" y="175"/>
                    <a:pt x="320" y="195"/>
                  </a:cubicBezTo>
                  <a:lnTo>
                    <a:pt x="258" y="195"/>
                  </a:lnTo>
                  <a:cubicBezTo>
                    <a:pt x="257" y="187"/>
                    <a:pt x="253" y="178"/>
                    <a:pt x="248" y="172"/>
                  </a:cubicBezTo>
                  <a:lnTo>
                    <a:pt x="290" y="129"/>
                  </a:lnTo>
                  <a:cubicBezTo>
                    <a:pt x="297" y="133"/>
                    <a:pt x="303" y="135"/>
                    <a:pt x="310" y="135"/>
                  </a:cubicBezTo>
                  <a:cubicBezTo>
                    <a:pt x="332" y="135"/>
                    <a:pt x="349" y="118"/>
                    <a:pt x="349" y="97"/>
                  </a:cubicBezTo>
                  <a:cubicBezTo>
                    <a:pt x="349" y="75"/>
                    <a:pt x="332" y="58"/>
                    <a:pt x="310" y="58"/>
                  </a:cubicBezTo>
                  <a:cubicBezTo>
                    <a:pt x="289" y="58"/>
                    <a:pt x="272" y="75"/>
                    <a:pt x="272" y="97"/>
                  </a:cubicBezTo>
                  <a:cubicBezTo>
                    <a:pt x="272" y="104"/>
                    <a:pt x="274" y="112"/>
                    <a:pt x="278" y="117"/>
                  </a:cubicBezTo>
                  <a:lnTo>
                    <a:pt x="237" y="158"/>
                  </a:lnTo>
                  <a:cubicBezTo>
                    <a:pt x="229" y="153"/>
                    <a:pt x="222" y="149"/>
                    <a:pt x="213" y="148"/>
                  </a:cubicBezTo>
                  <a:lnTo>
                    <a:pt x="213" y="85"/>
                  </a:lnTo>
                  <a:cubicBezTo>
                    <a:pt x="233" y="82"/>
                    <a:pt x="248" y="64"/>
                    <a:pt x="248" y="43"/>
                  </a:cubicBezTo>
                  <a:cubicBezTo>
                    <a:pt x="244" y="19"/>
                    <a:pt x="224" y="0"/>
                    <a:pt x="200" y="0"/>
                  </a:cubicBezTo>
                  <a:close/>
                </a:path>
              </a:pathLst>
            </a:custGeom>
            <a:solidFill>
              <a:srgbClr val="EC19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55" name="Rectangle 346"/>
            <p:cNvSpPr>
              <a:spLocks noChangeArrowheads="1"/>
            </p:cNvSpPr>
            <p:nvPr/>
          </p:nvSpPr>
          <p:spPr bwMode="auto">
            <a:xfrm>
              <a:off x="3551239" y="4771987"/>
              <a:ext cx="6350" cy="466725"/>
            </a:xfrm>
            <a:prstGeom prst="rect">
              <a:avLst/>
            </a:prstGeom>
            <a:solidFill>
              <a:srgbClr val="FFCC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56" name="Rectangle 347"/>
            <p:cNvSpPr>
              <a:spLocks noChangeArrowheads="1"/>
            </p:cNvSpPr>
            <p:nvPr/>
          </p:nvSpPr>
          <p:spPr bwMode="auto">
            <a:xfrm>
              <a:off x="4581527" y="4771987"/>
              <a:ext cx="6350" cy="466725"/>
            </a:xfrm>
            <a:prstGeom prst="rect">
              <a:avLst/>
            </a:prstGeom>
            <a:solidFill>
              <a:srgbClr val="FFCC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57" name="Freeform 348"/>
            <p:cNvSpPr>
              <a:spLocks/>
            </p:cNvSpPr>
            <p:nvPr/>
          </p:nvSpPr>
          <p:spPr bwMode="auto">
            <a:xfrm>
              <a:off x="2968627" y="5051387"/>
              <a:ext cx="79375" cy="106363"/>
            </a:xfrm>
            <a:custGeom>
              <a:avLst/>
              <a:gdLst>
                <a:gd name="T0" fmla="*/ 0 w 158"/>
                <a:gd name="T1" fmla="*/ 0 h 209"/>
                <a:gd name="T2" fmla="*/ 32 w 158"/>
                <a:gd name="T3" fmla="*/ 0 h 209"/>
                <a:gd name="T4" fmla="*/ 125 w 158"/>
                <a:gd name="T5" fmla="*/ 140 h 209"/>
                <a:gd name="T6" fmla="*/ 125 w 158"/>
                <a:gd name="T7" fmla="*/ 0 h 209"/>
                <a:gd name="T8" fmla="*/ 158 w 158"/>
                <a:gd name="T9" fmla="*/ 0 h 209"/>
                <a:gd name="T10" fmla="*/ 158 w 158"/>
                <a:gd name="T11" fmla="*/ 209 h 209"/>
                <a:gd name="T12" fmla="*/ 130 w 158"/>
                <a:gd name="T13" fmla="*/ 209 h 209"/>
                <a:gd name="T14" fmla="*/ 34 w 158"/>
                <a:gd name="T15" fmla="*/ 65 h 209"/>
                <a:gd name="T16" fmla="*/ 34 w 158"/>
                <a:gd name="T17" fmla="*/ 209 h 209"/>
                <a:gd name="T18" fmla="*/ 0 w 158"/>
                <a:gd name="T19" fmla="*/ 209 h 209"/>
                <a:gd name="T20" fmla="*/ 0 w 158"/>
                <a:gd name="T21" fmla="*/ 0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8" h="209">
                  <a:moveTo>
                    <a:pt x="0" y="0"/>
                  </a:moveTo>
                  <a:lnTo>
                    <a:pt x="32" y="0"/>
                  </a:lnTo>
                  <a:lnTo>
                    <a:pt x="125" y="140"/>
                  </a:lnTo>
                  <a:lnTo>
                    <a:pt x="125" y="0"/>
                  </a:lnTo>
                  <a:lnTo>
                    <a:pt x="158" y="0"/>
                  </a:lnTo>
                  <a:lnTo>
                    <a:pt x="158" y="209"/>
                  </a:lnTo>
                  <a:lnTo>
                    <a:pt x="130" y="209"/>
                  </a:lnTo>
                  <a:lnTo>
                    <a:pt x="34" y="65"/>
                  </a:lnTo>
                  <a:lnTo>
                    <a:pt x="34" y="209"/>
                  </a:lnTo>
                  <a:lnTo>
                    <a:pt x="0" y="2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58" name="Freeform 349"/>
            <p:cNvSpPr>
              <a:spLocks noEditPoints="1"/>
            </p:cNvSpPr>
            <p:nvPr/>
          </p:nvSpPr>
          <p:spPr bwMode="auto">
            <a:xfrm>
              <a:off x="3065464" y="5075199"/>
              <a:ext cx="68263" cy="84138"/>
            </a:xfrm>
            <a:custGeom>
              <a:avLst/>
              <a:gdLst>
                <a:gd name="T0" fmla="*/ 0 w 134"/>
                <a:gd name="T1" fmla="*/ 83 h 166"/>
                <a:gd name="T2" fmla="*/ 0 w 134"/>
                <a:gd name="T3" fmla="*/ 81 h 166"/>
                <a:gd name="T4" fmla="*/ 67 w 134"/>
                <a:gd name="T5" fmla="*/ 0 h 166"/>
                <a:gd name="T6" fmla="*/ 134 w 134"/>
                <a:gd name="T7" fmla="*/ 83 h 166"/>
                <a:gd name="T8" fmla="*/ 134 w 134"/>
                <a:gd name="T9" fmla="*/ 95 h 166"/>
                <a:gd name="T10" fmla="*/ 35 w 134"/>
                <a:gd name="T11" fmla="*/ 95 h 166"/>
                <a:gd name="T12" fmla="*/ 75 w 134"/>
                <a:gd name="T13" fmla="*/ 136 h 166"/>
                <a:gd name="T14" fmla="*/ 111 w 134"/>
                <a:gd name="T15" fmla="*/ 120 h 166"/>
                <a:gd name="T16" fmla="*/ 129 w 134"/>
                <a:gd name="T17" fmla="*/ 141 h 166"/>
                <a:gd name="T18" fmla="*/ 74 w 134"/>
                <a:gd name="T19" fmla="*/ 166 h 166"/>
                <a:gd name="T20" fmla="*/ 0 w 134"/>
                <a:gd name="T21" fmla="*/ 83 h 166"/>
                <a:gd name="T22" fmla="*/ 100 w 134"/>
                <a:gd name="T23" fmla="*/ 71 h 166"/>
                <a:gd name="T24" fmla="*/ 67 w 134"/>
                <a:gd name="T25" fmla="*/ 27 h 166"/>
                <a:gd name="T26" fmla="*/ 34 w 134"/>
                <a:gd name="T27" fmla="*/ 71 h 166"/>
                <a:gd name="T28" fmla="*/ 100 w 134"/>
                <a:gd name="T29" fmla="*/ 71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4" h="166">
                  <a:moveTo>
                    <a:pt x="0" y="83"/>
                  </a:moveTo>
                  <a:lnTo>
                    <a:pt x="0" y="81"/>
                  </a:lnTo>
                  <a:cubicBezTo>
                    <a:pt x="0" y="33"/>
                    <a:pt x="29" y="0"/>
                    <a:pt x="67" y="0"/>
                  </a:cubicBezTo>
                  <a:cubicBezTo>
                    <a:pt x="110" y="0"/>
                    <a:pt x="134" y="36"/>
                    <a:pt x="134" y="83"/>
                  </a:cubicBezTo>
                  <a:lnTo>
                    <a:pt x="134" y="95"/>
                  </a:lnTo>
                  <a:lnTo>
                    <a:pt x="35" y="95"/>
                  </a:lnTo>
                  <a:cubicBezTo>
                    <a:pt x="38" y="121"/>
                    <a:pt x="55" y="136"/>
                    <a:pt x="75" y="136"/>
                  </a:cubicBezTo>
                  <a:cubicBezTo>
                    <a:pt x="90" y="136"/>
                    <a:pt x="101" y="130"/>
                    <a:pt x="111" y="120"/>
                  </a:cubicBezTo>
                  <a:lnTo>
                    <a:pt x="129" y="141"/>
                  </a:lnTo>
                  <a:cubicBezTo>
                    <a:pt x="115" y="156"/>
                    <a:pt x="96" y="166"/>
                    <a:pt x="74" y="166"/>
                  </a:cubicBezTo>
                  <a:cubicBezTo>
                    <a:pt x="31" y="165"/>
                    <a:pt x="0" y="133"/>
                    <a:pt x="0" y="83"/>
                  </a:cubicBezTo>
                  <a:close/>
                  <a:moveTo>
                    <a:pt x="100" y="71"/>
                  </a:moveTo>
                  <a:cubicBezTo>
                    <a:pt x="99" y="46"/>
                    <a:pt x="86" y="27"/>
                    <a:pt x="67" y="27"/>
                  </a:cubicBezTo>
                  <a:cubicBezTo>
                    <a:pt x="49" y="27"/>
                    <a:pt x="36" y="43"/>
                    <a:pt x="34" y="71"/>
                  </a:cubicBezTo>
                  <a:lnTo>
                    <a:pt x="100" y="7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59" name="Freeform 350"/>
            <p:cNvSpPr>
              <a:spLocks/>
            </p:cNvSpPr>
            <p:nvPr/>
          </p:nvSpPr>
          <p:spPr bwMode="auto">
            <a:xfrm>
              <a:off x="3148014" y="5075199"/>
              <a:ext cx="63500" cy="82550"/>
            </a:xfrm>
            <a:custGeom>
              <a:avLst/>
              <a:gdLst>
                <a:gd name="T0" fmla="*/ 0 w 125"/>
                <a:gd name="T1" fmla="*/ 107 h 162"/>
                <a:gd name="T2" fmla="*/ 0 w 125"/>
                <a:gd name="T3" fmla="*/ 1 h 162"/>
                <a:gd name="T4" fmla="*/ 34 w 125"/>
                <a:gd name="T5" fmla="*/ 1 h 162"/>
                <a:gd name="T6" fmla="*/ 34 w 125"/>
                <a:gd name="T7" fmla="*/ 97 h 162"/>
                <a:gd name="T8" fmla="*/ 62 w 125"/>
                <a:gd name="T9" fmla="*/ 131 h 162"/>
                <a:gd name="T10" fmla="*/ 92 w 125"/>
                <a:gd name="T11" fmla="*/ 96 h 162"/>
                <a:gd name="T12" fmla="*/ 92 w 125"/>
                <a:gd name="T13" fmla="*/ 0 h 162"/>
                <a:gd name="T14" fmla="*/ 125 w 125"/>
                <a:gd name="T15" fmla="*/ 0 h 162"/>
                <a:gd name="T16" fmla="*/ 125 w 125"/>
                <a:gd name="T17" fmla="*/ 159 h 162"/>
                <a:gd name="T18" fmla="*/ 92 w 125"/>
                <a:gd name="T19" fmla="*/ 159 h 162"/>
                <a:gd name="T20" fmla="*/ 92 w 125"/>
                <a:gd name="T21" fmla="*/ 136 h 162"/>
                <a:gd name="T22" fmla="*/ 49 w 125"/>
                <a:gd name="T23" fmla="*/ 162 h 162"/>
                <a:gd name="T24" fmla="*/ 0 w 125"/>
                <a:gd name="T25" fmla="*/ 107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5" h="162">
                  <a:moveTo>
                    <a:pt x="0" y="107"/>
                  </a:moveTo>
                  <a:lnTo>
                    <a:pt x="0" y="1"/>
                  </a:lnTo>
                  <a:lnTo>
                    <a:pt x="34" y="1"/>
                  </a:lnTo>
                  <a:lnTo>
                    <a:pt x="34" y="97"/>
                  </a:lnTo>
                  <a:cubicBezTo>
                    <a:pt x="34" y="120"/>
                    <a:pt x="44" y="131"/>
                    <a:pt x="62" y="131"/>
                  </a:cubicBezTo>
                  <a:cubicBezTo>
                    <a:pt x="79" y="131"/>
                    <a:pt x="92" y="117"/>
                    <a:pt x="92" y="96"/>
                  </a:cubicBezTo>
                  <a:lnTo>
                    <a:pt x="92" y="0"/>
                  </a:lnTo>
                  <a:lnTo>
                    <a:pt x="125" y="0"/>
                  </a:lnTo>
                  <a:lnTo>
                    <a:pt x="125" y="159"/>
                  </a:lnTo>
                  <a:lnTo>
                    <a:pt x="92" y="159"/>
                  </a:lnTo>
                  <a:lnTo>
                    <a:pt x="92" y="136"/>
                  </a:lnTo>
                  <a:cubicBezTo>
                    <a:pt x="83" y="150"/>
                    <a:pt x="70" y="162"/>
                    <a:pt x="49" y="162"/>
                  </a:cubicBezTo>
                  <a:cubicBezTo>
                    <a:pt x="19" y="162"/>
                    <a:pt x="0" y="141"/>
                    <a:pt x="0" y="10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60" name="Freeform 351"/>
            <p:cNvSpPr>
              <a:spLocks/>
            </p:cNvSpPr>
            <p:nvPr/>
          </p:nvSpPr>
          <p:spPr bwMode="auto">
            <a:xfrm>
              <a:off x="3225802" y="5054562"/>
              <a:ext cx="44450" cy="103188"/>
            </a:xfrm>
            <a:custGeom>
              <a:avLst/>
              <a:gdLst>
                <a:gd name="T0" fmla="*/ 18 w 88"/>
                <a:gd name="T1" fmla="*/ 162 h 203"/>
                <a:gd name="T2" fmla="*/ 18 w 88"/>
                <a:gd name="T3" fmla="*/ 71 h 203"/>
                <a:gd name="T4" fmla="*/ 0 w 88"/>
                <a:gd name="T5" fmla="*/ 71 h 203"/>
                <a:gd name="T6" fmla="*/ 0 w 88"/>
                <a:gd name="T7" fmla="*/ 42 h 203"/>
                <a:gd name="T8" fmla="*/ 18 w 88"/>
                <a:gd name="T9" fmla="*/ 42 h 203"/>
                <a:gd name="T10" fmla="*/ 18 w 88"/>
                <a:gd name="T11" fmla="*/ 0 h 203"/>
                <a:gd name="T12" fmla="*/ 51 w 88"/>
                <a:gd name="T13" fmla="*/ 0 h 203"/>
                <a:gd name="T14" fmla="*/ 51 w 88"/>
                <a:gd name="T15" fmla="*/ 42 h 203"/>
                <a:gd name="T16" fmla="*/ 86 w 88"/>
                <a:gd name="T17" fmla="*/ 42 h 203"/>
                <a:gd name="T18" fmla="*/ 86 w 88"/>
                <a:gd name="T19" fmla="*/ 71 h 203"/>
                <a:gd name="T20" fmla="*/ 51 w 88"/>
                <a:gd name="T21" fmla="*/ 71 h 203"/>
                <a:gd name="T22" fmla="*/ 51 w 88"/>
                <a:gd name="T23" fmla="*/ 155 h 203"/>
                <a:gd name="T24" fmla="*/ 69 w 88"/>
                <a:gd name="T25" fmla="*/ 172 h 203"/>
                <a:gd name="T26" fmla="*/ 88 w 88"/>
                <a:gd name="T27" fmla="*/ 167 h 203"/>
                <a:gd name="T28" fmla="*/ 88 w 88"/>
                <a:gd name="T29" fmla="*/ 195 h 203"/>
                <a:gd name="T30" fmla="*/ 60 w 88"/>
                <a:gd name="T31" fmla="*/ 201 h 203"/>
                <a:gd name="T32" fmla="*/ 18 w 88"/>
                <a:gd name="T33" fmla="*/ 162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8" h="203">
                  <a:moveTo>
                    <a:pt x="18" y="162"/>
                  </a:moveTo>
                  <a:lnTo>
                    <a:pt x="18" y="71"/>
                  </a:lnTo>
                  <a:lnTo>
                    <a:pt x="0" y="71"/>
                  </a:lnTo>
                  <a:lnTo>
                    <a:pt x="0" y="42"/>
                  </a:lnTo>
                  <a:lnTo>
                    <a:pt x="18" y="42"/>
                  </a:lnTo>
                  <a:lnTo>
                    <a:pt x="18" y="0"/>
                  </a:lnTo>
                  <a:lnTo>
                    <a:pt x="51" y="0"/>
                  </a:lnTo>
                  <a:lnTo>
                    <a:pt x="51" y="42"/>
                  </a:lnTo>
                  <a:lnTo>
                    <a:pt x="86" y="42"/>
                  </a:lnTo>
                  <a:lnTo>
                    <a:pt x="86" y="71"/>
                  </a:lnTo>
                  <a:lnTo>
                    <a:pt x="51" y="71"/>
                  </a:lnTo>
                  <a:lnTo>
                    <a:pt x="51" y="155"/>
                  </a:lnTo>
                  <a:cubicBezTo>
                    <a:pt x="51" y="167"/>
                    <a:pt x="58" y="172"/>
                    <a:pt x="69" y="172"/>
                  </a:cubicBezTo>
                  <a:cubicBezTo>
                    <a:pt x="75" y="172"/>
                    <a:pt x="81" y="171"/>
                    <a:pt x="88" y="167"/>
                  </a:cubicBezTo>
                  <a:lnTo>
                    <a:pt x="88" y="195"/>
                  </a:lnTo>
                  <a:cubicBezTo>
                    <a:pt x="80" y="198"/>
                    <a:pt x="71" y="201"/>
                    <a:pt x="60" y="201"/>
                  </a:cubicBezTo>
                  <a:cubicBezTo>
                    <a:pt x="35" y="203"/>
                    <a:pt x="18" y="193"/>
                    <a:pt x="18" y="16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61" name="Freeform 352"/>
            <p:cNvSpPr>
              <a:spLocks/>
            </p:cNvSpPr>
            <p:nvPr/>
          </p:nvSpPr>
          <p:spPr bwMode="auto">
            <a:xfrm>
              <a:off x="3284539" y="5073612"/>
              <a:ext cx="41275" cy="82550"/>
            </a:xfrm>
            <a:custGeom>
              <a:avLst/>
              <a:gdLst>
                <a:gd name="T0" fmla="*/ 0 w 82"/>
                <a:gd name="T1" fmla="*/ 4 h 162"/>
                <a:gd name="T2" fmla="*/ 34 w 82"/>
                <a:gd name="T3" fmla="*/ 4 h 162"/>
                <a:gd name="T4" fmla="*/ 34 w 82"/>
                <a:gd name="T5" fmla="*/ 35 h 162"/>
                <a:gd name="T6" fmla="*/ 82 w 82"/>
                <a:gd name="T7" fmla="*/ 2 h 162"/>
                <a:gd name="T8" fmla="*/ 82 w 82"/>
                <a:gd name="T9" fmla="*/ 38 h 162"/>
                <a:gd name="T10" fmla="*/ 80 w 82"/>
                <a:gd name="T11" fmla="*/ 38 h 162"/>
                <a:gd name="T12" fmla="*/ 34 w 82"/>
                <a:gd name="T13" fmla="*/ 91 h 162"/>
                <a:gd name="T14" fmla="*/ 34 w 82"/>
                <a:gd name="T15" fmla="*/ 162 h 162"/>
                <a:gd name="T16" fmla="*/ 0 w 82"/>
                <a:gd name="T17" fmla="*/ 162 h 162"/>
                <a:gd name="T18" fmla="*/ 0 w 82"/>
                <a:gd name="T19" fmla="*/ 4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2" h="162">
                  <a:moveTo>
                    <a:pt x="0" y="4"/>
                  </a:moveTo>
                  <a:lnTo>
                    <a:pt x="34" y="4"/>
                  </a:lnTo>
                  <a:lnTo>
                    <a:pt x="34" y="35"/>
                  </a:lnTo>
                  <a:cubicBezTo>
                    <a:pt x="43" y="14"/>
                    <a:pt x="58" y="0"/>
                    <a:pt x="82" y="2"/>
                  </a:cubicBezTo>
                  <a:lnTo>
                    <a:pt x="82" y="38"/>
                  </a:lnTo>
                  <a:lnTo>
                    <a:pt x="80" y="38"/>
                  </a:lnTo>
                  <a:cubicBezTo>
                    <a:pt x="53" y="38"/>
                    <a:pt x="34" y="55"/>
                    <a:pt x="34" y="91"/>
                  </a:cubicBezTo>
                  <a:lnTo>
                    <a:pt x="34" y="162"/>
                  </a:lnTo>
                  <a:lnTo>
                    <a:pt x="0" y="162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62" name="Freeform 353"/>
            <p:cNvSpPr>
              <a:spLocks noEditPoints="1"/>
            </p:cNvSpPr>
            <p:nvPr/>
          </p:nvSpPr>
          <p:spPr bwMode="auto">
            <a:xfrm>
              <a:off x="3333752" y="5075199"/>
              <a:ext cx="74613" cy="84138"/>
            </a:xfrm>
            <a:custGeom>
              <a:avLst/>
              <a:gdLst>
                <a:gd name="T0" fmla="*/ 0 w 146"/>
                <a:gd name="T1" fmla="*/ 83 h 165"/>
                <a:gd name="T2" fmla="*/ 0 w 146"/>
                <a:gd name="T3" fmla="*/ 81 h 165"/>
                <a:gd name="T4" fmla="*/ 73 w 146"/>
                <a:gd name="T5" fmla="*/ 0 h 165"/>
                <a:gd name="T6" fmla="*/ 146 w 146"/>
                <a:gd name="T7" fmla="*/ 81 h 165"/>
                <a:gd name="T8" fmla="*/ 146 w 146"/>
                <a:gd name="T9" fmla="*/ 83 h 165"/>
                <a:gd name="T10" fmla="*/ 72 w 146"/>
                <a:gd name="T11" fmla="*/ 165 h 165"/>
                <a:gd name="T12" fmla="*/ 0 w 146"/>
                <a:gd name="T13" fmla="*/ 83 h 165"/>
                <a:gd name="T14" fmla="*/ 111 w 146"/>
                <a:gd name="T15" fmla="*/ 83 h 165"/>
                <a:gd name="T16" fmla="*/ 111 w 146"/>
                <a:gd name="T17" fmla="*/ 82 h 165"/>
                <a:gd name="T18" fmla="*/ 71 w 146"/>
                <a:gd name="T19" fmla="*/ 31 h 165"/>
                <a:gd name="T20" fmla="*/ 32 w 146"/>
                <a:gd name="T21" fmla="*/ 82 h 165"/>
                <a:gd name="T22" fmla="*/ 32 w 146"/>
                <a:gd name="T23" fmla="*/ 83 h 165"/>
                <a:gd name="T24" fmla="*/ 72 w 146"/>
                <a:gd name="T25" fmla="*/ 136 h 165"/>
                <a:gd name="T26" fmla="*/ 111 w 146"/>
                <a:gd name="T27" fmla="*/ 83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6" h="165">
                  <a:moveTo>
                    <a:pt x="0" y="83"/>
                  </a:moveTo>
                  <a:lnTo>
                    <a:pt x="0" y="81"/>
                  </a:lnTo>
                  <a:cubicBezTo>
                    <a:pt x="0" y="34"/>
                    <a:pt x="31" y="0"/>
                    <a:pt x="73" y="0"/>
                  </a:cubicBezTo>
                  <a:cubicBezTo>
                    <a:pt x="114" y="0"/>
                    <a:pt x="146" y="33"/>
                    <a:pt x="146" y="81"/>
                  </a:cubicBezTo>
                  <a:lnTo>
                    <a:pt x="146" y="83"/>
                  </a:lnTo>
                  <a:cubicBezTo>
                    <a:pt x="146" y="130"/>
                    <a:pt x="114" y="165"/>
                    <a:pt x="72" y="165"/>
                  </a:cubicBezTo>
                  <a:cubicBezTo>
                    <a:pt x="30" y="165"/>
                    <a:pt x="0" y="131"/>
                    <a:pt x="0" y="83"/>
                  </a:cubicBezTo>
                  <a:close/>
                  <a:moveTo>
                    <a:pt x="111" y="83"/>
                  </a:moveTo>
                  <a:lnTo>
                    <a:pt x="111" y="82"/>
                  </a:lnTo>
                  <a:cubicBezTo>
                    <a:pt x="111" y="52"/>
                    <a:pt x="95" y="31"/>
                    <a:pt x="71" y="31"/>
                  </a:cubicBezTo>
                  <a:cubicBezTo>
                    <a:pt x="47" y="31"/>
                    <a:pt x="32" y="52"/>
                    <a:pt x="32" y="82"/>
                  </a:cubicBezTo>
                  <a:lnTo>
                    <a:pt x="32" y="83"/>
                  </a:lnTo>
                  <a:cubicBezTo>
                    <a:pt x="32" y="113"/>
                    <a:pt x="48" y="136"/>
                    <a:pt x="72" y="136"/>
                  </a:cubicBezTo>
                  <a:cubicBezTo>
                    <a:pt x="96" y="135"/>
                    <a:pt x="111" y="112"/>
                    <a:pt x="111" y="8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63" name="Freeform 354"/>
            <p:cNvSpPr>
              <a:spLocks/>
            </p:cNvSpPr>
            <p:nvPr/>
          </p:nvSpPr>
          <p:spPr bwMode="auto">
            <a:xfrm>
              <a:off x="3422652" y="5075199"/>
              <a:ext cx="65088" cy="82550"/>
            </a:xfrm>
            <a:custGeom>
              <a:avLst/>
              <a:gdLst>
                <a:gd name="T0" fmla="*/ 1 w 127"/>
                <a:gd name="T1" fmla="*/ 2 h 161"/>
                <a:gd name="T2" fmla="*/ 35 w 127"/>
                <a:gd name="T3" fmla="*/ 2 h 161"/>
                <a:gd name="T4" fmla="*/ 35 w 127"/>
                <a:gd name="T5" fmla="*/ 26 h 161"/>
                <a:gd name="T6" fmla="*/ 78 w 127"/>
                <a:gd name="T7" fmla="*/ 0 h 161"/>
                <a:gd name="T8" fmla="*/ 127 w 127"/>
                <a:gd name="T9" fmla="*/ 55 h 161"/>
                <a:gd name="T10" fmla="*/ 127 w 127"/>
                <a:gd name="T11" fmla="*/ 161 h 161"/>
                <a:gd name="T12" fmla="*/ 92 w 127"/>
                <a:gd name="T13" fmla="*/ 161 h 161"/>
                <a:gd name="T14" fmla="*/ 92 w 127"/>
                <a:gd name="T15" fmla="*/ 64 h 161"/>
                <a:gd name="T16" fmla="*/ 63 w 127"/>
                <a:gd name="T17" fmla="*/ 30 h 161"/>
                <a:gd name="T18" fmla="*/ 33 w 127"/>
                <a:gd name="T19" fmla="*/ 64 h 161"/>
                <a:gd name="T20" fmla="*/ 33 w 127"/>
                <a:gd name="T21" fmla="*/ 161 h 161"/>
                <a:gd name="T22" fmla="*/ 0 w 127"/>
                <a:gd name="T23" fmla="*/ 161 h 161"/>
                <a:gd name="T24" fmla="*/ 0 w 127"/>
                <a:gd name="T25" fmla="*/ 2 h 161"/>
                <a:gd name="T26" fmla="*/ 1 w 127"/>
                <a:gd name="T27" fmla="*/ 2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7" h="161">
                  <a:moveTo>
                    <a:pt x="1" y="2"/>
                  </a:moveTo>
                  <a:lnTo>
                    <a:pt x="35" y="2"/>
                  </a:lnTo>
                  <a:lnTo>
                    <a:pt x="35" y="26"/>
                  </a:lnTo>
                  <a:cubicBezTo>
                    <a:pt x="43" y="12"/>
                    <a:pt x="56" y="0"/>
                    <a:pt x="78" y="0"/>
                  </a:cubicBezTo>
                  <a:cubicBezTo>
                    <a:pt x="108" y="0"/>
                    <a:pt x="127" y="21"/>
                    <a:pt x="127" y="55"/>
                  </a:cubicBezTo>
                  <a:lnTo>
                    <a:pt x="127" y="161"/>
                  </a:lnTo>
                  <a:lnTo>
                    <a:pt x="92" y="161"/>
                  </a:lnTo>
                  <a:lnTo>
                    <a:pt x="92" y="64"/>
                  </a:lnTo>
                  <a:cubicBezTo>
                    <a:pt x="92" y="42"/>
                    <a:pt x="82" y="30"/>
                    <a:pt x="63" y="30"/>
                  </a:cubicBezTo>
                  <a:cubicBezTo>
                    <a:pt x="46" y="30"/>
                    <a:pt x="33" y="43"/>
                    <a:pt x="33" y="64"/>
                  </a:cubicBezTo>
                  <a:lnTo>
                    <a:pt x="33" y="161"/>
                  </a:lnTo>
                  <a:lnTo>
                    <a:pt x="0" y="161"/>
                  </a:lnTo>
                  <a:lnTo>
                    <a:pt x="0" y="2"/>
                  </a:lnTo>
                  <a:lnTo>
                    <a:pt x="1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64" name="Rectangle 355"/>
            <p:cNvSpPr>
              <a:spLocks noChangeArrowheads="1"/>
            </p:cNvSpPr>
            <p:nvPr/>
          </p:nvSpPr>
          <p:spPr bwMode="auto">
            <a:xfrm>
              <a:off x="3011489" y="4808499"/>
              <a:ext cx="428625" cy="125413"/>
            </a:xfrm>
            <a:prstGeom prst="rect">
              <a:avLst/>
            </a:prstGeom>
            <a:solidFill>
              <a:srgbClr val="EC19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65" name="Freeform 356"/>
            <p:cNvSpPr>
              <a:spLocks/>
            </p:cNvSpPr>
            <p:nvPr/>
          </p:nvSpPr>
          <p:spPr bwMode="auto">
            <a:xfrm>
              <a:off x="3146427" y="4841837"/>
              <a:ext cx="41275" cy="60325"/>
            </a:xfrm>
            <a:custGeom>
              <a:avLst/>
              <a:gdLst>
                <a:gd name="T0" fmla="*/ 0 w 84"/>
                <a:gd name="T1" fmla="*/ 102 h 120"/>
                <a:gd name="T2" fmla="*/ 15 w 84"/>
                <a:gd name="T3" fmla="*/ 85 h 120"/>
                <a:gd name="T4" fmla="*/ 45 w 84"/>
                <a:gd name="T5" fmla="*/ 98 h 120"/>
                <a:gd name="T6" fmla="*/ 59 w 84"/>
                <a:gd name="T7" fmla="*/ 87 h 120"/>
                <a:gd name="T8" fmla="*/ 59 w 84"/>
                <a:gd name="T9" fmla="*/ 87 h 120"/>
                <a:gd name="T10" fmla="*/ 39 w 84"/>
                <a:gd name="T11" fmla="*/ 71 h 120"/>
                <a:gd name="T12" fmla="*/ 6 w 84"/>
                <a:gd name="T13" fmla="*/ 35 h 120"/>
                <a:gd name="T14" fmla="*/ 6 w 84"/>
                <a:gd name="T15" fmla="*/ 35 h 120"/>
                <a:gd name="T16" fmla="*/ 45 w 84"/>
                <a:gd name="T17" fmla="*/ 0 h 120"/>
                <a:gd name="T18" fmla="*/ 83 w 84"/>
                <a:gd name="T19" fmla="*/ 15 h 120"/>
                <a:gd name="T20" fmla="*/ 70 w 84"/>
                <a:gd name="T21" fmla="*/ 33 h 120"/>
                <a:gd name="T22" fmla="*/ 45 w 84"/>
                <a:gd name="T23" fmla="*/ 22 h 120"/>
                <a:gd name="T24" fmla="*/ 31 w 84"/>
                <a:gd name="T25" fmla="*/ 32 h 120"/>
                <a:gd name="T26" fmla="*/ 31 w 84"/>
                <a:gd name="T27" fmla="*/ 32 h 120"/>
                <a:gd name="T28" fmla="*/ 53 w 84"/>
                <a:gd name="T29" fmla="*/ 50 h 120"/>
                <a:gd name="T30" fmla="*/ 84 w 84"/>
                <a:gd name="T31" fmla="*/ 85 h 120"/>
                <a:gd name="T32" fmla="*/ 84 w 84"/>
                <a:gd name="T33" fmla="*/ 85 h 120"/>
                <a:gd name="T34" fmla="*/ 45 w 84"/>
                <a:gd name="T35" fmla="*/ 120 h 120"/>
                <a:gd name="T36" fmla="*/ 0 w 84"/>
                <a:gd name="T37" fmla="*/ 10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4" h="120">
                  <a:moveTo>
                    <a:pt x="0" y="102"/>
                  </a:moveTo>
                  <a:lnTo>
                    <a:pt x="15" y="85"/>
                  </a:lnTo>
                  <a:cubicBezTo>
                    <a:pt x="22" y="92"/>
                    <a:pt x="32" y="98"/>
                    <a:pt x="45" y="98"/>
                  </a:cubicBezTo>
                  <a:cubicBezTo>
                    <a:pt x="55" y="98"/>
                    <a:pt x="59" y="93"/>
                    <a:pt x="59" y="87"/>
                  </a:cubicBezTo>
                  <a:lnTo>
                    <a:pt x="59" y="87"/>
                  </a:lnTo>
                  <a:cubicBezTo>
                    <a:pt x="59" y="81"/>
                    <a:pt x="56" y="77"/>
                    <a:pt x="39" y="71"/>
                  </a:cubicBezTo>
                  <a:cubicBezTo>
                    <a:pt x="18" y="62"/>
                    <a:pt x="6" y="55"/>
                    <a:pt x="6" y="35"/>
                  </a:cubicBezTo>
                  <a:lnTo>
                    <a:pt x="6" y="35"/>
                  </a:lnTo>
                  <a:cubicBezTo>
                    <a:pt x="6" y="13"/>
                    <a:pt x="22" y="0"/>
                    <a:pt x="45" y="0"/>
                  </a:cubicBezTo>
                  <a:cubicBezTo>
                    <a:pt x="58" y="0"/>
                    <a:pt x="72" y="5"/>
                    <a:pt x="83" y="15"/>
                  </a:cubicBezTo>
                  <a:lnTo>
                    <a:pt x="70" y="33"/>
                  </a:lnTo>
                  <a:cubicBezTo>
                    <a:pt x="62" y="27"/>
                    <a:pt x="53" y="22"/>
                    <a:pt x="45" y="22"/>
                  </a:cubicBezTo>
                  <a:cubicBezTo>
                    <a:pt x="36" y="22"/>
                    <a:pt x="31" y="26"/>
                    <a:pt x="31" y="32"/>
                  </a:cubicBezTo>
                  <a:lnTo>
                    <a:pt x="31" y="32"/>
                  </a:lnTo>
                  <a:cubicBezTo>
                    <a:pt x="31" y="38"/>
                    <a:pt x="34" y="42"/>
                    <a:pt x="53" y="50"/>
                  </a:cubicBezTo>
                  <a:cubicBezTo>
                    <a:pt x="74" y="58"/>
                    <a:pt x="84" y="67"/>
                    <a:pt x="84" y="85"/>
                  </a:cubicBezTo>
                  <a:lnTo>
                    <a:pt x="84" y="85"/>
                  </a:lnTo>
                  <a:cubicBezTo>
                    <a:pt x="84" y="107"/>
                    <a:pt x="67" y="120"/>
                    <a:pt x="45" y="120"/>
                  </a:cubicBezTo>
                  <a:cubicBezTo>
                    <a:pt x="27" y="119"/>
                    <a:pt x="12" y="115"/>
                    <a:pt x="0" y="10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66" name="Freeform 357"/>
            <p:cNvSpPr>
              <a:spLocks noEditPoints="1"/>
            </p:cNvSpPr>
            <p:nvPr/>
          </p:nvSpPr>
          <p:spPr bwMode="auto">
            <a:xfrm>
              <a:off x="3197227" y="4841837"/>
              <a:ext cx="47625" cy="60325"/>
            </a:xfrm>
            <a:custGeom>
              <a:avLst/>
              <a:gdLst>
                <a:gd name="T0" fmla="*/ 0 w 95"/>
                <a:gd name="T1" fmla="*/ 0 h 118"/>
                <a:gd name="T2" fmla="*/ 39 w 95"/>
                <a:gd name="T3" fmla="*/ 0 h 118"/>
                <a:gd name="T4" fmla="*/ 95 w 95"/>
                <a:gd name="T5" fmla="*/ 58 h 118"/>
                <a:gd name="T6" fmla="*/ 95 w 95"/>
                <a:gd name="T7" fmla="*/ 60 h 118"/>
                <a:gd name="T8" fmla="*/ 39 w 95"/>
                <a:gd name="T9" fmla="*/ 118 h 118"/>
                <a:gd name="T10" fmla="*/ 0 w 95"/>
                <a:gd name="T11" fmla="*/ 118 h 118"/>
                <a:gd name="T12" fmla="*/ 0 w 95"/>
                <a:gd name="T13" fmla="*/ 0 h 118"/>
                <a:gd name="T14" fmla="*/ 25 w 95"/>
                <a:gd name="T15" fmla="*/ 22 h 118"/>
                <a:gd name="T16" fmla="*/ 25 w 95"/>
                <a:gd name="T17" fmla="*/ 96 h 118"/>
                <a:gd name="T18" fmla="*/ 39 w 95"/>
                <a:gd name="T19" fmla="*/ 96 h 118"/>
                <a:gd name="T20" fmla="*/ 70 w 95"/>
                <a:gd name="T21" fmla="*/ 60 h 118"/>
                <a:gd name="T22" fmla="*/ 70 w 95"/>
                <a:gd name="T23" fmla="*/ 60 h 118"/>
                <a:gd name="T24" fmla="*/ 39 w 95"/>
                <a:gd name="T25" fmla="*/ 22 h 118"/>
                <a:gd name="T26" fmla="*/ 25 w 95"/>
                <a:gd name="T27" fmla="*/ 22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5" h="118">
                  <a:moveTo>
                    <a:pt x="0" y="0"/>
                  </a:moveTo>
                  <a:lnTo>
                    <a:pt x="39" y="0"/>
                  </a:lnTo>
                  <a:cubicBezTo>
                    <a:pt x="74" y="0"/>
                    <a:pt x="95" y="23"/>
                    <a:pt x="95" y="58"/>
                  </a:cubicBezTo>
                  <a:lnTo>
                    <a:pt x="95" y="60"/>
                  </a:lnTo>
                  <a:cubicBezTo>
                    <a:pt x="95" y="95"/>
                    <a:pt x="72" y="118"/>
                    <a:pt x="39" y="118"/>
                  </a:cubicBezTo>
                  <a:lnTo>
                    <a:pt x="0" y="118"/>
                  </a:lnTo>
                  <a:lnTo>
                    <a:pt x="0" y="0"/>
                  </a:lnTo>
                  <a:close/>
                  <a:moveTo>
                    <a:pt x="25" y="22"/>
                  </a:moveTo>
                  <a:lnTo>
                    <a:pt x="25" y="96"/>
                  </a:lnTo>
                  <a:lnTo>
                    <a:pt x="39" y="96"/>
                  </a:lnTo>
                  <a:cubicBezTo>
                    <a:pt x="57" y="96"/>
                    <a:pt x="70" y="83"/>
                    <a:pt x="70" y="60"/>
                  </a:cubicBezTo>
                  <a:lnTo>
                    <a:pt x="70" y="60"/>
                  </a:lnTo>
                  <a:cubicBezTo>
                    <a:pt x="70" y="36"/>
                    <a:pt x="57" y="23"/>
                    <a:pt x="39" y="22"/>
                  </a:cubicBezTo>
                  <a:lnTo>
                    <a:pt x="25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67" name="Freeform 358"/>
            <p:cNvSpPr>
              <a:spLocks/>
            </p:cNvSpPr>
            <p:nvPr/>
          </p:nvSpPr>
          <p:spPr bwMode="auto">
            <a:xfrm>
              <a:off x="3255964" y="4841837"/>
              <a:ext cx="46038" cy="60325"/>
            </a:xfrm>
            <a:custGeom>
              <a:avLst/>
              <a:gdLst>
                <a:gd name="T0" fmla="*/ 0 w 91"/>
                <a:gd name="T1" fmla="*/ 0 h 118"/>
                <a:gd name="T2" fmla="*/ 22 w 91"/>
                <a:gd name="T3" fmla="*/ 0 h 118"/>
                <a:gd name="T4" fmla="*/ 67 w 91"/>
                <a:gd name="T5" fmla="*/ 68 h 118"/>
                <a:gd name="T6" fmla="*/ 67 w 91"/>
                <a:gd name="T7" fmla="*/ 0 h 118"/>
                <a:gd name="T8" fmla="*/ 91 w 91"/>
                <a:gd name="T9" fmla="*/ 0 h 118"/>
                <a:gd name="T10" fmla="*/ 91 w 91"/>
                <a:gd name="T11" fmla="*/ 118 h 118"/>
                <a:gd name="T12" fmla="*/ 70 w 91"/>
                <a:gd name="T13" fmla="*/ 118 h 118"/>
                <a:gd name="T14" fmla="*/ 23 w 91"/>
                <a:gd name="T15" fmla="*/ 46 h 118"/>
                <a:gd name="T16" fmla="*/ 23 w 91"/>
                <a:gd name="T17" fmla="*/ 117 h 118"/>
                <a:gd name="T18" fmla="*/ 0 w 91"/>
                <a:gd name="T19" fmla="*/ 117 h 118"/>
                <a:gd name="T20" fmla="*/ 0 w 91"/>
                <a:gd name="T21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1" h="118">
                  <a:moveTo>
                    <a:pt x="0" y="0"/>
                  </a:moveTo>
                  <a:lnTo>
                    <a:pt x="22" y="0"/>
                  </a:lnTo>
                  <a:lnTo>
                    <a:pt x="67" y="68"/>
                  </a:lnTo>
                  <a:lnTo>
                    <a:pt x="67" y="0"/>
                  </a:lnTo>
                  <a:lnTo>
                    <a:pt x="91" y="0"/>
                  </a:lnTo>
                  <a:lnTo>
                    <a:pt x="91" y="118"/>
                  </a:lnTo>
                  <a:lnTo>
                    <a:pt x="70" y="118"/>
                  </a:lnTo>
                  <a:lnTo>
                    <a:pt x="23" y="46"/>
                  </a:lnTo>
                  <a:lnTo>
                    <a:pt x="23" y="117"/>
                  </a:lnTo>
                  <a:lnTo>
                    <a:pt x="0" y="1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68" name="Freeform 359"/>
            <p:cNvSpPr>
              <a:spLocks noEditPoints="1"/>
            </p:cNvSpPr>
            <p:nvPr/>
          </p:nvSpPr>
          <p:spPr bwMode="auto">
            <a:xfrm>
              <a:off x="3829052" y="5049799"/>
              <a:ext cx="92075" cy="111125"/>
            </a:xfrm>
            <a:custGeom>
              <a:avLst/>
              <a:gdLst>
                <a:gd name="T0" fmla="*/ 0 w 180"/>
                <a:gd name="T1" fmla="*/ 110 h 217"/>
                <a:gd name="T2" fmla="*/ 0 w 180"/>
                <a:gd name="T3" fmla="*/ 107 h 217"/>
                <a:gd name="T4" fmla="*/ 90 w 180"/>
                <a:gd name="T5" fmla="*/ 0 h 217"/>
                <a:gd name="T6" fmla="*/ 180 w 180"/>
                <a:gd name="T7" fmla="*/ 106 h 217"/>
                <a:gd name="T8" fmla="*/ 180 w 180"/>
                <a:gd name="T9" fmla="*/ 108 h 217"/>
                <a:gd name="T10" fmla="*/ 90 w 180"/>
                <a:gd name="T11" fmla="*/ 216 h 217"/>
                <a:gd name="T12" fmla="*/ 0 w 180"/>
                <a:gd name="T13" fmla="*/ 110 h 217"/>
                <a:gd name="T14" fmla="*/ 157 w 180"/>
                <a:gd name="T15" fmla="*/ 110 h 217"/>
                <a:gd name="T16" fmla="*/ 157 w 180"/>
                <a:gd name="T17" fmla="*/ 107 h 217"/>
                <a:gd name="T18" fmla="*/ 91 w 180"/>
                <a:gd name="T19" fmla="*/ 21 h 217"/>
                <a:gd name="T20" fmla="*/ 25 w 180"/>
                <a:gd name="T21" fmla="*/ 107 h 217"/>
                <a:gd name="T22" fmla="*/ 25 w 180"/>
                <a:gd name="T23" fmla="*/ 110 h 217"/>
                <a:gd name="T24" fmla="*/ 91 w 180"/>
                <a:gd name="T25" fmla="*/ 196 h 217"/>
                <a:gd name="T26" fmla="*/ 157 w 180"/>
                <a:gd name="T27" fmla="*/ 110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0" h="217">
                  <a:moveTo>
                    <a:pt x="0" y="110"/>
                  </a:moveTo>
                  <a:lnTo>
                    <a:pt x="0" y="107"/>
                  </a:lnTo>
                  <a:cubicBezTo>
                    <a:pt x="0" y="46"/>
                    <a:pt x="37" y="0"/>
                    <a:pt x="90" y="0"/>
                  </a:cubicBezTo>
                  <a:cubicBezTo>
                    <a:pt x="144" y="0"/>
                    <a:pt x="180" y="45"/>
                    <a:pt x="180" y="106"/>
                  </a:cubicBezTo>
                  <a:lnTo>
                    <a:pt x="180" y="108"/>
                  </a:lnTo>
                  <a:cubicBezTo>
                    <a:pt x="180" y="170"/>
                    <a:pt x="144" y="216"/>
                    <a:pt x="90" y="216"/>
                  </a:cubicBezTo>
                  <a:cubicBezTo>
                    <a:pt x="36" y="217"/>
                    <a:pt x="0" y="171"/>
                    <a:pt x="0" y="110"/>
                  </a:cubicBezTo>
                  <a:close/>
                  <a:moveTo>
                    <a:pt x="157" y="110"/>
                  </a:moveTo>
                  <a:lnTo>
                    <a:pt x="157" y="107"/>
                  </a:lnTo>
                  <a:cubicBezTo>
                    <a:pt x="157" y="57"/>
                    <a:pt x="129" y="21"/>
                    <a:pt x="91" y="21"/>
                  </a:cubicBezTo>
                  <a:cubicBezTo>
                    <a:pt x="52" y="21"/>
                    <a:pt x="25" y="56"/>
                    <a:pt x="25" y="107"/>
                  </a:cubicBezTo>
                  <a:lnTo>
                    <a:pt x="25" y="110"/>
                  </a:lnTo>
                  <a:cubicBezTo>
                    <a:pt x="25" y="160"/>
                    <a:pt x="54" y="196"/>
                    <a:pt x="91" y="196"/>
                  </a:cubicBezTo>
                  <a:cubicBezTo>
                    <a:pt x="129" y="196"/>
                    <a:pt x="157" y="161"/>
                    <a:pt x="157" y="11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69" name="Freeform 360"/>
            <p:cNvSpPr>
              <a:spLocks/>
            </p:cNvSpPr>
            <p:nvPr/>
          </p:nvSpPr>
          <p:spPr bwMode="auto">
            <a:xfrm>
              <a:off x="3935414" y="5078374"/>
              <a:ext cx="61913" cy="82550"/>
            </a:xfrm>
            <a:custGeom>
              <a:avLst/>
              <a:gdLst>
                <a:gd name="T0" fmla="*/ 0 w 119"/>
                <a:gd name="T1" fmla="*/ 82 h 162"/>
                <a:gd name="T2" fmla="*/ 0 w 119"/>
                <a:gd name="T3" fmla="*/ 80 h 162"/>
                <a:gd name="T4" fmla="*/ 69 w 119"/>
                <a:gd name="T5" fmla="*/ 0 h 162"/>
                <a:gd name="T6" fmla="*/ 118 w 119"/>
                <a:gd name="T7" fmla="*/ 21 h 162"/>
                <a:gd name="T8" fmla="*/ 105 w 119"/>
                <a:gd name="T9" fmla="*/ 37 h 162"/>
                <a:gd name="T10" fmla="*/ 69 w 119"/>
                <a:gd name="T11" fmla="*/ 20 h 162"/>
                <a:gd name="T12" fmla="*/ 23 w 119"/>
                <a:gd name="T13" fmla="*/ 81 h 162"/>
                <a:gd name="T14" fmla="*/ 23 w 119"/>
                <a:gd name="T15" fmla="*/ 82 h 162"/>
                <a:gd name="T16" fmla="*/ 70 w 119"/>
                <a:gd name="T17" fmla="*/ 142 h 162"/>
                <a:gd name="T18" fmla="*/ 106 w 119"/>
                <a:gd name="T19" fmla="*/ 125 h 162"/>
                <a:gd name="T20" fmla="*/ 119 w 119"/>
                <a:gd name="T21" fmla="*/ 139 h 162"/>
                <a:gd name="T22" fmla="*/ 69 w 119"/>
                <a:gd name="T23" fmla="*/ 162 h 162"/>
                <a:gd name="T24" fmla="*/ 0 w 119"/>
                <a:gd name="T25" fmla="*/ 82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9" h="162">
                  <a:moveTo>
                    <a:pt x="0" y="82"/>
                  </a:moveTo>
                  <a:lnTo>
                    <a:pt x="0" y="80"/>
                  </a:lnTo>
                  <a:cubicBezTo>
                    <a:pt x="0" y="32"/>
                    <a:pt x="30" y="0"/>
                    <a:pt x="69" y="0"/>
                  </a:cubicBezTo>
                  <a:cubicBezTo>
                    <a:pt x="91" y="0"/>
                    <a:pt x="106" y="9"/>
                    <a:pt x="118" y="21"/>
                  </a:cubicBezTo>
                  <a:lnTo>
                    <a:pt x="105" y="37"/>
                  </a:lnTo>
                  <a:cubicBezTo>
                    <a:pt x="96" y="28"/>
                    <a:pt x="85" y="20"/>
                    <a:pt x="69" y="20"/>
                  </a:cubicBezTo>
                  <a:cubicBezTo>
                    <a:pt x="43" y="20"/>
                    <a:pt x="23" y="45"/>
                    <a:pt x="23" y="81"/>
                  </a:cubicBezTo>
                  <a:lnTo>
                    <a:pt x="23" y="82"/>
                  </a:lnTo>
                  <a:cubicBezTo>
                    <a:pt x="23" y="119"/>
                    <a:pt x="44" y="142"/>
                    <a:pt x="70" y="142"/>
                  </a:cubicBezTo>
                  <a:cubicBezTo>
                    <a:pt x="85" y="142"/>
                    <a:pt x="96" y="135"/>
                    <a:pt x="106" y="125"/>
                  </a:cubicBezTo>
                  <a:lnTo>
                    <a:pt x="119" y="139"/>
                  </a:lnTo>
                  <a:cubicBezTo>
                    <a:pt x="107" y="152"/>
                    <a:pt x="91" y="162"/>
                    <a:pt x="69" y="162"/>
                  </a:cubicBezTo>
                  <a:cubicBezTo>
                    <a:pt x="29" y="162"/>
                    <a:pt x="0" y="130"/>
                    <a:pt x="0" y="8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70" name="Freeform 361"/>
            <p:cNvSpPr>
              <a:spLocks/>
            </p:cNvSpPr>
            <p:nvPr/>
          </p:nvSpPr>
          <p:spPr bwMode="auto">
            <a:xfrm>
              <a:off x="4006852" y="5057737"/>
              <a:ext cx="41275" cy="101600"/>
            </a:xfrm>
            <a:custGeom>
              <a:avLst/>
              <a:gdLst>
                <a:gd name="T0" fmla="*/ 18 w 81"/>
                <a:gd name="T1" fmla="*/ 164 h 203"/>
                <a:gd name="T2" fmla="*/ 18 w 81"/>
                <a:gd name="T3" fmla="*/ 64 h 203"/>
                <a:gd name="T4" fmla="*/ 0 w 81"/>
                <a:gd name="T5" fmla="*/ 64 h 203"/>
                <a:gd name="T6" fmla="*/ 0 w 81"/>
                <a:gd name="T7" fmla="*/ 45 h 203"/>
                <a:gd name="T8" fmla="*/ 18 w 81"/>
                <a:gd name="T9" fmla="*/ 45 h 203"/>
                <a:gd name="T10" fmla="*/ 18 w 81"/>
                <a:gd name="T11" fmla="*/ 0 h 203"/>
                <a:gd name="T12" fmla="*/ 40 w 81"/>
                <a:gd name="T13" fmla="*/ 0 h 203"/>
                <a:gd name="T14" fmla="*/ 40 w 81"/>
                <a:gd name="T15" fmla="*/ 45 h 203"/>
                <a:gd name="T16" fmla="*/ 80 w 81"/>
                <a:gd name="T17" fmla="*/ 45 h 203"/>
                <a:gd name="T18" fmla="*/ 80 w 81"/>
                <a:gd name="T19" fmla="*/ 64 h 203"/>
                <a:gd name="T20" fmla="*/ 40 w 81"/>
                <a:gd name="T21" fmla="*/ 64 h 203"/>
                <a:gd name="T22" fmla="*/ 40 w 81"/>
                <a:gd name="T23" fmla="*/ 161 h 203"/>
                <a:gd name="T24" fmla="*/ 62 w 81"/>
                <a:gd name="T25" fmla="*/ 183 h 203"/>
                <a:gd name="T26" fmla="*/ 81 w 81"/>
                <a:gd name="T27" fmla="*/ 179 h 203"/>
                <a:gd name="T28" fmla="*/ 81 w 81"/>
                <a:gd name="T29" fmla="*/ 198 h 203"/>
                <a:gd name="T30" fmla="*/ 57 w 81"/>
                <a:gd name="T31" fmla="*/ 203 h 203"/>
                <a:gd name="T32" fmla="*/ 18 w 81"/>
                <a:gd name="T33" fmla="*/ 164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1" h="203">
                  <a:moveTo>
                    <a:pt x="18" y="164"/>
                  </a:moveTo>
                  <a:lnTo>
                    <a:pt x="18" y="64"/>
                  </a:lnTo>
                  <a:lnTo>
                    <a:pt x="0" y="64"/>
                  </a:lnTo>
                  <a:lnTo>
                    <a:pt x="0" y="45"/>
                  </a:lnTo>
                  <a:lnTo>
                    <a:pt x="18" y="45"/>
                  </a:lnTo>
                  <a:lnTo>
                    <a:pt x="18" y="0"/>
                  </a:lnTo>
                  <a:lnTo>
                    <a:pt x="40" y="0"/>
                  </a:lnTo>
                  <a:lnTo>
                    <a:pt x="40" y="45"/>
                  </a:lnTo>
                  <a:lnTo>
                    <a:pt x="80" y="45"/>
                  </a:lnTo>
                  <a:lnTo>
                    <a:pt x="80" y="64"/>
                  </a:lnTo>
                  <a:lnTo>
                    <a:pt x="40" y="64"/>
                  </a:lnTo>
                  <a:lnTo>
                    <a:pt x="40" y="161"/>
                  </a:lnTo>
                  <a:cubicBezTo>
                    <a:pt x="40" y="177"/>
                    <a:pt x="48" y="183"/>
                    <a:pt x="62" y="183"/>
                  </a:cubicBezTo>
                  <a:cubicBezTo>
                    <a:pt x="68" y="183"/>
                    <a:pt x="75" y="182"/>
                    <a:pt x="81" y="179"/>
                  </a:cubicBezTo>
                  <a:lnTo>
                    <a:pt x="81" y="198"/>
                  </a:lnTo>
                  <a:cubicBezTo>
                    <a:pt x="75" y="202"/>
                    <a:pt x="67" y="203"/>
                    <a:pt x="57" y="203"/>
                  </a:cubicBezTo>
                  <a:cubicBezTo>
                    <a:pt x="36" y="203"/>
                    <a:pt x="18" y="192"/>
                    <a:pt x="18" y="16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71" name="Freeform 362"/>
            <p:cNvSpPr>
              <a:spLocks noEditPoints="1"/>
            </p:cNvSpPr>
            <p:nvPr/>
          </p:nvSpPr>
          <p:spPr bwMode="auto">
            <a:xfrm>
              <a:off x="4059239" y="5078374"/>
              <a:ext cx="61913" cy="82550"/>
            </a:xfrm>
            <a:custGeom>
              <a:avLst/>
              <a:gdLst>
                <a:gd name="T0" fmla="*/ 0 w 119"/>
                <a:gd name="T1" fmla="*/ 113 h 161"/>
                <a:gd name="T2" fmla="*/ 0 w 119"/>
                <a:gd name="T3" fmla="*/ 113 h 161"/>
                <a:gd name="T4" fmla="*/ 57 w 119"/>
                <a:gd name="T5" fmla="*/ 61 h 161"/>
                <a:gd name="T6" fmla="*/ 97 w 119"/>
                <a:gd name="T7" fmla="*/ 68 h 161"/>
                <a:gd name="T8" fmla="*/ 97 w 119"/>
                <a:gd name="T9" fmla="*/ 59 h 161"/>
                <a:gd name="T10" fmla="*/ 57 w 119"/>
                <a:gd name="T11" fmla="*/ 20 h 161"/>
                <a:gd name="T12" fmla="*/ 17 w 119"/>
                <a:gd name="T13" fmla="*/ 30 h 161"/>
                <a:gd name="T14" fmla="*/ 11 w 119"/>
                <a:gd name="T15" fmla="*/ 12 h 161"/>
                <a:gd name="T16" fmla="*/ 60 w 119"/>
                <a:gd name="T17" fmla="*/ 0 h 161"/>
                <a:gd name="T18" fmla="*/ 104 w 119"/>
                <a:gd name="T19" fmla="*/ 15 h 161"/>
                <a:gd name="T20" fmla="*/ 119 w 119"/>
                <a:gd name="T21" fmla="*/ 57 h 161"/>
                <a:gd name="T22" fmla="*/ 119 w 119"/>
                <a:gd name="T23" fmla="*/ 158 h 161"/>
                <a:gd name="T24" fmla="*/ 97 w 119"/>
                <a:gd name="T25" fmla="*/ 158 h 161"/>
                <a:gd name="T26" fmla="*/ 97 w 119"/>
                <a:gd name="T27" fmla="*/ 135 h 161"/>
                <a:gd name="T28" fmla="*/ 50 w 119"/>
                <a:gd name="T29" fmla="*/ 161 h 161"/>
                <a:gd name="T30" fmla="*/ 0 w 119"/>
                <a:gd name="T31" fmla="*/ 113 h 161"/>
                <a:gd name="T32" fmla="*/ 97 w 119"/>
                <a:gd name="T33" fmla="*/ 104 h 161"/>
                <a:gd name="T34" fmla="*/ 97 w 119"/>
                <a:gd name="T35" fmla="*/ 84 h 161"/>
                <a:gd name="T36" fmla="*/ 60 w 119"/>
                <a:gd name="T37" fmla="*/ 77 h 161"/>
                <a:gd name="T38" fmla="*/ 21 w 119"/>
                <a:gd name="T39" fmla="*/ 110 h 161"/>
                <a:gd name="T40" fmla="*/ 21 w 119"/>
                <a:gd name="T41" fmla="*/ 111 h 161"/>
                <a:gd name="T42" fmla="*/ 55 w 119"/>
                <a:gd name="T43" fmla="*/ 143 h 161"/>
                <a:gd name="T44" fmla="*/ 97 w 119"/>
                <a:gd name="T45" fmla="*/ 104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9" h="161">
                  <a:moveTo>
                    <a:pt x="0" y="113"/>
                  </a:moveTo>
                  <a:lnTo>
                    <a:pt x="0" y="113"/>
                  </a:lnTo>
                  <a:cubicBezTo>
                    <a:pt x="0" y="79"/>
                    <a:pt x="22" y="61"/>
                    <a:pt x="57" y="61"/>
                  </a:cubicBezTo>
                  <a:cubicBezTo>
                    <a:pt x="74" y="61"/>
                    <a:pt x="86" y="64"/>
                    <a:pt x="97" y="68"/>
                  </a:cubicBezTo>
                  <a:lnTo>
                    <a:pt x="97" y="59"/>
                  </a:lnTo>
                  <a:cubicBezTo>
                    <a:pt x="97" y="34"/>
                    <a:pt x="82" y="20"/>
                    <a:pt x="57" y="20"/>
                  </a:cubicBezTo>
                  <a:cubicBezTo>
                    <a:pt x="42" y="20"/>
                    <a:pt x="29" y="25"/>
                    <a:pt x="17" y="30"/>
                  </a:cubicBezTo>
                  <a:lnTo>
                    <a:pt x="11" y="12"/>
                  </a:lnTo>
                  <a:cubicBezTo>
                    <a:pt x="26" y="5"/>
                    <a:pt x="41" y="0"/>
                    <a:pt x="60" y="0"/>
                  </a:cubicBezTo>
                  <a:cubicBezTo>
                    <a:pt x="79" y="0"/>
                    <a:pt x="94" y="5"/>
                    <a:pt x="104" y="15"/>
                  </a:cubicBezTo>
                  <a:cubicBezTo>
                    <a:pt x="113" y="25"/>
                    <a:pt x="119" y="39"/>
                    <a:pt x="119" y="57"/>
                  </a:cubicBezTo>
                  <a:lnTo>
                    <a:pt x="119" y="158"/>
                  </a:lnTo>
                  <a:lnTo>
                    <a:pt x="97" y="158"/>
                  </a:lnTo>
                  <a:lnTo>
                    <a:pt x="97" y="135"/>
                  </a:lnTo>
                  <a:cubicBezTo>
                    <a:pt x="88" y="150"/>
                    <a:pt x="72" y="161"/>
                    <a:pt x="50" y="161"/>
                  </a:cubicBezTo>
                  <a:cubicBezTo>
                    <a:pt x="24" y="161"/>
                    <a:pt x="0" y="143"/>
                    <a:pt x="0" y="113"/>
                  </a:cubicBezTo>
                  <a:close/>
                  <a:moveTo>
                    <a:pt x="97" y="104"/>
                  </a:moveTo>
                  <a:lnTo>
                    <a:pt x="97" y="84"/>
                  </a:lnTo>
                  <a:cubicBezTo>
                    <a:pt x="87" y="80"/>
                    <a:pt x="75" y="77"/>
                    <a:pt x="60" y="77"/>
                  </a:cubicBezTo>
                  <a:cubicBezTo>
                    <a:pt x="35" y="77"/>
                    <a:pt x="21" y="90"/>
                    <a:pt x="21" y="110"/>
                  </a:cubicBezTo>
                  <a:lnTo>
                    <a:pt x="21" y="111"/>
                  </a:lnTo>
                  <a:cubicBezTo>
                    <a:pt x="21" y="131"/>
                    <a:pt x="36" y="143"/>
                    <a:pt x="55" y="143"/>
                  </a:cubicBezTo>
                  <a:cubicBezTo>
                    <a:pt x="77" y="143"/>
                    <a:pt x="97" y="126"/>
                    <a:pt x="97" y="10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72" name="Freeform 363"/>
            <p:cNvSpPr>
              <a:spLocks/>
            </p:cNvSpPr>
            <p:nvPr/>
          </p:nvSpPr>
          <p:spPr bwMode="auto">
            <a:xfrm>
              <a:off x="4132264" y="5079962"/>
              <a:ext cx="66675" cy="79375"/>
            </a:xfrm>
            <a:custGeom>
              <a:avLst/>
              <a:gdLst>
                <a:gd name="T0" fmla="*/ 0 w 134"/>
                <a:gd name="T1" fmla="*/ 0 h 158"/>
                <a:gd name="T2" fmla="*/ 24 w 134"/>
                <a:gd name="T3" fmla="*/ 0 h 158"/>
                <a:gd name="T4" fmla="*/ 68 w 134"/>
                <a:gd name="T5" fmla="*/ 128 h 158"/>
                <a:gd name="T6" fmla="*/ 111 w 134"/>
                <a:gd name="T7" fmla="*/ 0 h 158"/>
                <a:gd name="T8" fmla="*/ 134 w 134"/>
                <a:gd name="T9" fmla="*/ 0 h 158"/>
                <a:gd name="T10" fmla="*/ 76 w 134"/>
                <a:gd name="T11" fmla="*/ 158 h 158"/>
                <a:gd name="T12" fmla="*/ 58 w 134"/>
                <a:gd name="T13" fmla="*/ 158 h 158"/>
                <a:gd name="T14" fmla="*/ 0 w 134"/>
                <a:gd name="T15" fmla="*/ 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4" h="158">
                  <a:moveTo>
                    <a:pt x="0" y="0"/>
                  </a:moveTo>
                  <a:lnTo>
                    <a:pt x="24" y="0"/>
                  </a:lnTo>
                  <a:lnTo>
                    <a:pt x="68" y="128"/>
                  </a:lnTo>
                  <a:lnTo>
                    <a:pt x="111" y="0"/>
                  </a:lnTo>
                  <a:lnTo>
                    <a:pt x="134" y="0"/>
                  </a:lnTo>
                  <a:lnTo>
                    <a:pt x="76" y="158"/>
                  </a:lnTo>
                  <a:lnTo>
                    <a:pt x="58" y="1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73" name="Freeform 364"/>
            <p:cNvSpPr>
              <a:spLocks noEditPoints="1"/>
            </p:cNvSpPr>
            <p:nvPr/>
          </p:nvSpPr>
          <p:spPr bwMode="auto">
            <a:xfrm>
              <a:off x="4216402" y="5049799"/>
              <a:ext cx="11113" cy="109538"/>
            </a:xfrm>
            <a:custGeom>
              <a:avLst/>
              <a:gdLst>
                <a:gd name="T0" fmla="*/ 0 w 24"/>
                <a:gd name="T1" fmla="*/ 0 h 214"/>
                <a:gd name="T2" fmla="*/ 24 w 24"/>
                <a:gd name="T3" fmla="*/ 0 h 214"/>
                <a:gd name="T4" fmla="*/ 24 w 24"/>
                <a:gd name="T5" fmla="*/ 25 h 214"/>
                <a:gd name="T6" fmla="*/ 0 w 24"/>
                <a:gd name="T7" fmla="*/ 25 h 214"/>
                <a:gd name="T8" fmla="*/ 0 w 24"/>
                <a:gd name="T9" fmla="*/ 0 h 214"/>
                <a:gd name="T10" fmla="*/ 2 w 24"/>
                <a:gd name="T11" fmla="*/ 57 h 214"/>
                <a:gd name="T12" fmla="*/ 23 w 24"/>
                <a:gd name="T13" fmla="*/ 57 h 214"/>
                <a:gd name="T14" fmla="*/ 23 w 24"/>
                <a:gd name="T15" fmla="*/ 214 h 214"/>
                <a:gd name="T16" fmla="*/ 2 w 24"/>
                <a:gd name="T17" fmla="*/ 214 h 214"/>
                <a:gd name="T18" fmla="*/ 2 w 24"/>
                <a:gd name="T19" fmla="*/ 57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14">
                  <a:moveTo>
                    <a:pt x="0" y="0"/>
                  </a:moveTo>
                  <a:lnTo>
                    <a:pt x="24" y="0"/>
                  </a:lnTo>
                  <a:lnTo>
                    <a:pt x="24" y="25"/>
                  </a:lnTo>
                  <a:lnTo>
                    <a:pt x="0" y="25"/>
                  </a:lnTo>
                  <a:lnTo>
                    <a:pt x="0" y="0"/>
                  </a:lnTo>
                  <a:close/>
                  <a:moveTo>
                    <a:pt x="2" y="57"/>
                  </a:moveTo>
                  <a:lnTo>
                    <a:pt x="23" y="57"/>
                  </a:lnTo>
                  <a:lnTo>
                    <a:pt x="23" y="214"/>
                  </a:lnTo>
                  <a:lnTo>
                    <a:pt x="2" y="214"/>
                  </a:lnTo>
                  <a:lnTo>
                    <a:pt x="2" y="5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74" name="Freeform 365"/>
            <p:cNvSpPr>
              <a:spLocks noEditPoints="1"/>
            </p:cNvSpPr>
            <p:nvPr/>
          </p:nvSpPr>
          <p:spPr bwMode="auto">
            <a:xfrm>
              <a:off x="4246564" y="5078374"/>
              <a:ext cx="60325" cy="82550"/>
            </a:xfrm>
            <a:custGeom>
              <a:avLst/>
              <a:gdLst>
                <a:gd name="T0" fmla="*/ 0 w 119"/>
                <a:gd name="T1" fmla="*/ 113 h 161"/>
                <a:gd name="T2" fmla="*/ 0 w 119"/>
                <a:gd name="T3" fmla="*/ 113 h 161"/>
                <a:gd name="T4" fmla="*/ 58 w 119"/>
                <a:gd name="T5" fmla="*/ 61 h 161"/>
                <a:gd name="T6" fmla="*/ 98 w 119"/>
                <a:gd name="T7" fmla="*/ 68 h 161"/>
                <a:gd name="T8" fmla="*/ 98 w 119"/>
                <a:gd name="T9" fmla="*/ 59 h 161"/>
                <a:gd name="T10" fmla="*/ 58 w 119"/>
                <a:gd name="T11" fmla="*/ 20 h 161"/>
                <a:gd name="T12" fmla="*/ 18 w 119"/>
                <a:gd name="T13" fmla="*/ 30 h 161"/>
                <a:gd name="T14" fmla="*/ 11 w 119"/>
                <a:gd name="T15" fmla="*/ 12 h 161"/>
                <a:gd name="T16" fmla="*/ 60 w 119"/>
                <a:gd name="T17" fmla="*/ 0 h 161"/>
                <a:gd name="T18" fmla="*/ 104 w 119"/>
                <a:gd name="T19" fmla="*/ 15 h 161"/>
                <a:gd name="T20" fmla="*/ 119 w 119"/>
                <a:gd name="T21" fmla="*/ 57 h 161"/>
                <a:gd name="T22" fmla="*/ 119 w 119"/>
                <a:gd name="T23" fmla="*/ 158 h 161"/>
                <a:gd name="T24" fmla="*/ 98 w 119"/>
                <a:gd name="T25" fmla="*/ 158 h 161"/>
                <a:gd name="T26" fmla="*/ 98 w 119"/>
                <a:gd name="T27" fmla="*/ 135 h 161"/>
                <a:gd name="T28" fmla="*/ 50 w 119"/>
                <a:gd name="T29" fmla="*/ 161 h 161"/>
                <a:gd name="T30" fmla="*/ 0 w 119"/>
                <a:gd name="T31" fmla="*/ 113 h 161"/>
                <a:gd name="T32" fmla="*/ 98 w 119"/>
                <a:gd name="T33" fmla="*/ 104 h 161"/>
                <a:gd name="T34" fmla="*/ 98 w 119"/>
                <a:gd name="T35" fmla="*/ 84 h 161"/>
                <a:gd name="T36" fmla="*/ 60 w 119"/>
                <a:gd name="T37" fmla="*/ 77 h 161"/>
                <a:gd name="T38" fmla="*/ 21 w 119"/>
                <a:gd name="T39" fmla="*/ 110 h 161"/>
                <a:gd name="T40" fmla="*/ 21 w 119"/>
                <a:gd name="T41" fmla="*/ 111 h 161"/>
                <a:gd name="T42" fmla="*/ 55 w 119"/>
                <a:gd name="T43" fmla="*/ 143 h 161"/>
                <a:gd name="T44" fmla="*/ 98 w 119"/>
                <a:gd name="T45" fmla="*/ 104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9" h="161">
                  <a:moveTo>
                    <a:pt x="0" y="113"/>
                  </a:moveTo>
                  <a:lnTo>
                    <a:pt x="0" y="113"/>
                  </a:lnTo>
                  <a:cubicBezTo>
                    <a:pt x="0" y="79"/>
                    <a:pt x="23" y="61"/>
                    <a:pt x="58" y="61"/>
                  </a:cubicBezTo>
                  <a:cubicBezTo>
                    <a:pt x="74" y="61"/>
                    <a:pt x="86" y="64"/>
                    <a:pt x="98" y="68"/>
                  </a:cubicBezTo>
                  <a:lnTo>
                    <a:pt x="98" y="59"/>
                  </a:lnTo>
                  <a:cubicBezTo>
                    <a:pt x="98" y="34"/>
                    <a:pt x="83" y="20"/>
                    <a:pt x="58" y="20"/>
                  </a:cubicBezTo>
                  <a:cubicBezTo>
                    <a:pt x="43" y="20"/>
                    <a:pt x="29" y="25"/>
                    <a:pt x="18" y="30"/>
                  </a:cubicBezTo>
                  <a:lnTo>
                    <a:pt x="11" y="12"/>
                  </a:lnTo>
                  <a:cubicBezTo>
                    <a:pt x="26" y="5"/>
                    <a:pt x="41" y="0"/>
                    <a:pt x="60" y="0"/>
                  </a:cubicBezTo>
                  <a:cubicBezTo>
                    <a:pt x="79" y="0"/>
                    <a:pt x="94" y="5"/>
                    <a:pt x="104" y="15"/>
                  </a:cubicBezTo>
                  <a:cubicBezTo>
                    <a:pt x="114" y="25"/>
                    <a:pt x="119" y="39"/>
                    <a:pt x="119" y="57"/>
                  </a:cubicBezTo>
                  <a:lnTo>
                    <a:pt x="119" y="158"/>
                  </a:lnTo>
                  <a:lnTo>
                    <a:pt x="98" y="158"/>
                  </a:lnTo>
                  <a:lnTo>
                    <a:pt x="98" y="135"/>
                  </a:lnTo>
                  <a:cubicBezTo>
                    <a:pt x="89" y="150"/>
                    <a:pt x="73" y="161"/>
                    <a:pt x="50" y="161"/>
                  </a:cubicBezTo>
                  <a:cubicBezTo>
                    <a:pt x="24" y="161"/>
                    <a:pt x="0" y="143"/>
                    <a:pt x="0" y="113"/>
                  </a:cubicBezTo>
                  <a:close/>
                  <a:moveTo>
                    <a:pt x="98" y="104"/>
                  </a:moveTo>
                  <a:lnTo>
                    <a:pt x="98" y="84"/>
                  </a:lnTo>
                  <a:cubicBezTo>
                    <a:pt x="88" y="80"/>
                    <a:pt x="75" y="77"/>
                    <a:pt x="60" y="77"/>
                  </a:cubicBezTo>
                  <a:cubicBezTo>
                    <a:pt x="35" y="77"/>
                    <a:pt x="21" y="90"/>
                    <a:pt x="21" y="110"/>
                  </a:cubicBezTo>
                  <a:lnTo>
                    <a:pt x="21" y="111"/>
                  </a:lnTo>
                  <a:cubicBezTo>
                    <a:pt x="21" y="131"/>
                    <a:pt x="36" y="143"/>
                    <a:pt x="55" y="143"/>
                  </a:cubicBezTo>
                  <a:cubicBezTo>
                    <a:pt x="78" y="143"/>
                    <a:pt x="98" y="126"/>
                    <a:pt x="98" y="10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75" name="Rectangle 366"/>
            <p:cNvSpPr>
              <a:spLocks noChangeArrowheads="1"/>
            </p:cNvSpPr>
            <p:nvPr/>
          </p:nvSpPr>
          <p:spPr bwMode="auto">
            <a:xfrm>
              <a:off x="3679827" y="4808499"/>
              <a:ext cx="777875" cy="125413"/>
            </a:xfrm>
            <a:prstGeom prst="rect">
              <a:avLst/>
            </a:prstGeom>
            <a:solidFill>
              <a:srgbClr val="EC19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76" name="Freeform 367"/>
            <p:cNvSpPr>
              <a:spLocks/>
            </p:cNvSpPr>
            <p:nvPr/>
          </p:nvSpPr>
          <p:spPr bwMode="auto">
            <a:xfrm>
              <a:off x="3721102" y="4840249"/>
              <a:ext cx="38100" cy="60325"/>
            </a:xfrm>
            <a:custGeom>
              <a:avLst/>
              <a:gdLst>
                <a:gd name="T0" fmla="*/ 0 w 73"/>
                <a:gd name="T1" fmla="*/ 0 h 119"/>
                <a:gd name="T2" fmla="*/ 25 w 73"/>
                <a:gd name="T3" fmla="*/ 0 h 119"/>
                <a:gd name="T4" fmla="*/ 25 w 73"/>
                <a:gd name="T5" fmla="*/ 96 h 119"/>
                <a:gd name="T6" fmla="*/ 73 w 73"/>
                <a:gd name="T7" fmla="*/ 96 h 119"/>
                <a:gd name="T8" fmla="*/ 73 w 73"/>
                <a:gd name="T9" fmla="*/ 119 h 119"/>
                <a:gd name="T10" fmla="*/ 0 w 73"/>
                <a:gd name="T11" fmla="*/ 119 h 119"/>
                <a:gd name="T12" fmla="*/ 0 w 73"/>
                <a:gd name="T13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3" h="119">
                  <a:moveTo>
                    <a:pt x="0" y="0"/>
                  </a:moveTo>
                  <a:lnTo>
                    <a:pt x="25" y="0"/>
                  </a:lnTo>
                  <a:lnTo>
                    <a:pt x="25" y="96"/>
                  </a:lnTo>
                  <a:lnTo>
                    <a:pt x="73" y="96"/>
                  </a:lnTo>
                  <a:lnTo>
                    <a:pt x="73" y="119"/>
                  </a:lnTo>
                  <a:lnTo>
                    <a:pt x="0" y="1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77" name="Freeform 368"/>
            <p:cNvSpPr>
              <a:spLocks noEditPoints="1"/>
            </p:cNvSpPr>
            <p:nvPr/>
          </p:nvSpPr>
          <p:spPr bwMode="auto">
            <a:xfrm>
              <a:off x="3760789" y="4838662"/>
              <a:ext cx="55563" cy="61913"/>
            </a:xfrm>
            <a:custGeom>
              <a:avLst/>
              <a:gdLst>
                <a:gd name="T0" fmla="*/ 1 w 109"/>
                <a:gd name="T1" fmla="*/ 63 h 123"/>
                <a:gd name="T2" fmla="*/ 1 w 109"/>
                <a:gd name="T3" fmla="*/ 60 h 123"/>
                <a:gd name="T4" fmla="*/ 55 w 109"/>
                <a:gd name="T5" fmla="*/ 0 h 123"/>
                <a:gd name="T6" fmla="*/ 109 w 109"/>
                <a:gd name="T7" fmla="*/ 60 h 123"/>
                <a:gd name="T8" fmla="*/ 109 w 109"/>
                <a:gd name="T9" fmla="*/ 63 h 123"/>
                <a:gd name="T10" fmla="*/ 55 w 109"/>
                <a:gd name="T11" fmla="*/ 123 h 123"/>
                <a:gd name="T12" fmla="*/ 1 w 109"/>
                <a:gd name="T13" fmla="*/ 63 h 123"/>
                <a:gd name="T14" fmla="*/ 83 w 109"/>
                <a:gd name="T15" fmla="*/ 63 h 123"/>
                <a:gd name="T16" fmla="*/ 83 w 109"/>
                <a:gd name="T17" fmla="*/ 63 h 123"/>
                <a:gd name="T18" fmla="*/ 55 w 109"/>
                <a:gd name="T19" fmla="*/ 23 h 123"/>
                <a:gd name="T20" fmla="*/ 26 w 109"/>
                <a:gd name="T21" fmla="*/ 60 h 123"/>
                <a:gd name="T22" fmla="*/ 26 w 109"/>
                <a:gd name="T23" fmla="*/ 62 h 123"/>
                <a:gd name="T24" fmla="*/ 55 w 109"/>
                <a:gd name="T25" fmla="*/ 100 h 123"/>
                <a:gd name="T26" fmla="*/ 83 w 109"/>
                <a:gd name="T27" fmla="*/ 63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9" h="123">
                  <a:moveTo>
                    <a:pt x="1" y="63"/>
                  </a:moveTo>
                  <a:lnTo>
                    <a:pt x="1" y="60"/>
                  </a:lnTo>
                  <a:cubicBezTo>
                    <a:pt x="1" y="25"/>
                    <a:pt x="24" y="0"/>
                    <a:pt x="55" y="0"/>
                  </a:cubicBezTo>
                  <a:cubicBezTo>
                    <a:pt x="86" y="0"/>
                    <a:pt x="109" y="25"/>
                    <a:pt x="109" y="60"/>
                  </a:cubicBezTo>
                  <a:lnTo>
                    <a:pt x="109" y="63"/>
                  </a:lnTo>
                  <a:cubicBezTo>
                    <a:pt x="109" y="98"/>
                    <a:pt x="86" y="123"/>
                    <a:pt x="55" y="123"/>
                  </a:cubicBezTo>
                  <a:cubicBezTo>
                    <a:pt x="22" y="123"/>
                    <a:pt x="0" y="98"/>
                    <a:pt x="1" y="63"/>
                  </a:cubicBezTo>
                  <a:close/>
                  <a:moveTo>
                    <a:pt x="83" y="63"/>
                  </a:moveTo>
                  <a:lnTo>
                    <a:pt x="83" y="63"/>
                  </a:lnTo>
                  <a:cubicBezTo>
                    <a:pt x="83" y="38"/>
                    <a:pt x="71" y="23"/>
                    <a:pt x="55" y="23"/>
                  </a:cubicBezTo>
                  <a:cubicBezTo>
                    <a:pt x="39" y="23"/>
                    <a:pt x="26" y="38"/>
                    <a:pt x="26" y="60"/>
                  </a:cubicBezTo>
                  <a:lnTo>
                    <a:pt x="26" y="62"/>
                  </a:lnTo>
                  <a:cubicBezTo>
                    <a:pt x="26" y="85"/>
                    <a:pt x="38" y="100"/>
                    <a:pt x="55" y="100"/>
                  </a:cubicBezTo>
                  <a:cubicBezTo>
                    <a:pt x="70" y="100"/>
                    <a:pt x="83" y="86"/>
                    <a:pt x="83" y="6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78" name="Freeform 369"/>
            <p:cNvSpPr>
              <a:spLocks noEditPoints="1"/>
            </p:cNvSpPr>
            <p:nvPr/>
          </p:nvSpPr>
          <p:spPr bwMode="auto">
            <a:xfrm>
              <a:off x="3817939" y="4840249"/>
              <a:ext cx="55563" cy="60325"/>
            </a:xfrm>
            <a:custGeom>
              <a:avLst/>
              <a:gdLst>
                <a:gd name="T0" fmla="*/ 43 w 109"/>
                <a:gd name="T1" fmla="*/ 0 h 120"/>
                <a:gd name="T2" fmla="*/ 67 w 109"/>
                <a:gd name="T3" fmla="*/ 0 h 120"/>
                <a:gd name="T4" fmla="*/ 109 w 109"/>
                <a:gd name="T5" fmla="*/ 120 h 120"/>
                <a:gd name="T6" fmla="*/ 84 w 109"/>
                <a:gd name="T7" fmla="*/ 120 h 120"/>
                <a:gd name="T8" fmla="*/ 75 w 109"/>
                <a:gd name="T9" fmla="*/ 94 h 120"/>
                <a:gd name="T10" fmla="*/ 34 w 109"/>
                <a:gd name="T11" fmla="*/ 94 h 120"/>
                <a:gd name="T12" fmla="*/ 25 w 109"/>
                <a:gd name="T13" fmla="*/ 120 h 120"/>
                <a:gd name="T14" fmla="*/ 0 w 109"/>
                <a:gd name="T15" fmla="*/ 120 h 120"/>
                <a:gd name="T16" fmla="*/ 43 w 109"/>
                <a:gd name="T17" fmla="*/ 0 h 120"/>
                <a:gd name="T18" fmla="*/ 67 w 109"/>
                <a:gd name="T19" fmla="*/ 72 h 120"/>
                <a:gd name="T20" fmla="*/ 54 w 109"/>
                <a:gd name="T21" fmla="*/ 34 h 120"/>
                <a:gd name="T22" fmla="*/ 40 w 109"/>
                <a:gd name="T23" fmla="*/ 72 h 120"/>
                <a:gd name="T24" fmla="*/ 67 w 109"/>
                <a:gd name="T25" fmla="*/ 7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" h="120">
                  <a:moveTo>
                    <a:pt x="43" y="0"/>
                  </a:moveTo>
                  <a:lnTo>
                    <a:pt x="67" y="0"/>
                  </a:lnTo>
                  <a:lnTo>
                    <a:pt x="109" y="120"/>
                  </a:lnTo>
                  <a:lnTo>
                    <a:pt x="84" y="120"/>
                  </a:lnTo>
                  <a:lnTo>
                    <a:pt x="75" y="94"/>
                  </a:lnTo>
                  <a:lnTo>
                    <a:pt x="34" y="94"/>
                  </a:lnTo>
                  <a:lnTo>
                    <a:pt x="25" y="120"/>
                  </a:lnTo>
                  <a:lnTo>
                    <a:pt x="0" y="120"/>
                  </a:lnTo>
                  <a:lnTo>
                    <a:pt x="43" y="0"/>
                  </a:lnTo>
                  <a:close/>
                  <a:moveTo>
                    <a:pt x="67" y="72"/>
                  </a:moveTo>
                  <a:lnTo>
                    <a:pt x="54" y="34"/>
                  </a:lnTo>
                  <a:lnTo>
                    <a:pt x="40" y="72"/>
                  </a:lnTo>
                  <a:lnTo>
                    <a:pt x="67" y="7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79" name="Freeform 370"/>
            <p:cNvSpPr>
              <a:spLocks noEditPoints="1"/>
            </p:cNvSpPr>
            <p:nvPr/>
          </p:nvSpPr>
          <p:spPr bwMode="auto">
            <a:xfrm>
              <a:off x="3881439" y="4840249"/>
              <a:ext cx="47625" cy="60325"/>
            </a:xfrm>
            <a:custGeom>
              <a:avLst/>
              <a:gdLst>
                <a:gd name="T0" fmla="*/ 0 w 95"/>
                <a:gd name="T1" fmla="*/ 0 h 119"/>
                <a:gd name="T2" fmla="*/ 39 w 95"/>
                <a:gd name="T3" fmla="*/ 0 h 119"/>
                <a:gd name="T4" fmla="*/ 95 w 95"/>
                <a:gd name="T5" fmla="*/ 59 h 119"/>
                <a:gd name="T6" fmla="*/ 95 w 95"/>
                <a:gd name="T7" fmla="*/ 60 h 119"/>
                <a:gd name="T8" fmla="*/ 39 w 95"/>
                <a:gd name="T9" fmla="*/ 119 h 119"/>
                <a:gd name="T10" fmla="*/ 0 w 95"/>
                <a:gd name="T11" fmla="*/ 119 h 119"/>
                <a:gd name="T12" fmla="*/ 0 w 95"/>
                <a:gd name="T13" fmla="*/ 0 h 119"/>
                <a:gd name="T14" fmla="*/ 24 w 95"/>
                <a:gd name="T15" fmla="*/ 22 h 119"/>
                <a:gd name="T16" fmla="*/ 24 w 95"/>
                <a:gd name="T17" fmla="*/ 96 h 119"/>
                <a:gd name="T18" fmla="*/ 38 w 95"/>
                <a:gd name="T19" fmla="*/ 96 h 119"/>
                <a:gd name="T20" fmla="*/ 69 w 95"/>
                <a:gd name="T21" fmla="*/ 60 h 119"/>
                <a:gd name="T22" fmla="*/ 69 w 95"/>
                <a:gd name="T23" fmla="*/ 59 h 119"/>
                <a:gd name="T24" fmla="*/ 38 w 95"/>
                <a:gd name="T25" fmla="*/ 21 h 119"/>
                <a:gd name="T26" fmla="*/ 24 w 95"/>
                <a:gd name="T27" fmla="*/ 2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5" h="119">
                  <a:moveTo>
                    <a:pt x="0" y="0"/>
                  </a:moveTo>
                  <a:lnTo>
                    <a:pt x="39" y="0"/>
                  </a:lnTo>
                  <a:cubicBezTo>
                    <a:pt x="74" y="0"/>
                    <a:pt x="95" y="24"/>
                    <a:pt x="95" y="59"/>
                  </a:cubicBezTo>
                  <a:lnTo>
                    <a:pt x="95" y="60"/>
                  </a:lnTo>
                  <a:cubicBezTo>
                    <a:pt x="95" y="95"/>
                    <a:pt x="73" y="119"/>
                    <a:pt x="39" y="119"/>
                  </a:cubicBezTo>
                  <a:lnTo>
                    <a:pt x="0" y="119"/>
                  </a:lnTo>
                  <a:lnTo>
                    <a:pt x="0" y="0"/>
                  </a:lnTo>
                  <a:close/>
                  <a:moveTo>
                    <a:pt x="24" y="22"/>
                  </a:moveTo>
                  <a:lnTo>
                    <a:pt x="24" y="96"/>
                  </a:lnTo>
                  <a:lnTo>
                    <a:pt x="38" y="96"/>
                  </a:lnTo>
                  <a:cubicBezTo>
                    <a:pt x="57" y="96"/>
                    <a:pt x="69" y="84"/>
                    <a:pt x="69" y="60"/>
                  </a:cubicBezTo>
                  <a:lnTo>
                    <a:pt x="69" y="59"/>
                  </a:lnTo>
                  <a:cubicBezTo>
                    <a:pt x="69" y="35"/>
                    <a:pt x="57" y="22"/>
                    <a:pt x="38" y="21"/>
                  </a:cubicBezTo>
                  <a:lnTo>
                    <a:pt x="24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80" name="Freeform 371"/>
            <p:cNvSpPr>
              <a:spLocks noEditPoints="1"/>
            </p:cNvSpPr>
            <p:nvPr/>
          </p:nvSpPr>
          <p:spPr bwMode="auto">
            <a:xfrm>
              <a:off x="3957639" y="4840249"/>
              <a:ext cx="44450" cy="60325"/>
            </a:xfrm>
            <a:custGeom>
              <a:avLst/>
              <a:gdLst>
                <a:gd name="T0" fmla="*/ 0 w 87"/>
                <a:gd name="T1" fmla="*/ 0 h 119"/>
                <a:gd name="T2" fmla="*/ 43 w 87"/>
                <a:gd name="T3" fmla="*/ 0 h 119"/>
                <a:gd name="T4" fmla="*/ 75 w 87"/>
                <a:gd name="T5" fmla="*/ 10 h 119"/>
                <a:gd name="T6" fmla="*/ 82 w 87"/>
                <a:gd name="T7" fmla="*/ 30 h 119"/>
                <a:gd name="T8" fmla="*/ 82 w 87"/>
                <a:gd name="T9" fmla="*/ 30 h 119"/>
                <a:gd name="T10" fmla="*/ 66 w 87"/>
                <a:gd name="T11" fmla="*/ 57 h 119"/>
                <a:gd name="T12" fmla="*/ 87 w 87"/>
                <a:gd name="T13" fmla="*/ 85 h 119"/>
                <a:gd name="T14" fmla="*/ 87 w 87"/>
                <a:gd name="T15" fmla="*/ 87 h 119"/>
                <a:gd name="T16" fmla="*/ 45 w 87"/>
                <a:gd name="T17" fmla="*/ 119 h 119"/>
                <a:gd name="T18" fmla="*/ 0 w 87"/>
                <a:gd name="T19" fmla="*/ 119 h 119"/>
                <a:gd name="T20" fmla="*/ 0 w 87"/>
                <a:gd name="T21" fmla="*/ 0 h 119"/>
                <a:gd name="T22" fmla="*/ 46 w 87"/>
                <a:gd name="T23" fmla="*/ 69 h 119"/>
                <a:gd name="T24" fmla="*/ 25 w 87"/>
                <a:gd name="T25" fmla="*/ 69 h 119"/>
                <a:gd name="T26" fmla="*/ 25 w 87"/>
                <a:gd name="T27" fmla="*/ 97 h 119"/>
                <a:gd name="T28" fmla="*/ 47 w 87"/>
                <a:gd name="T29" fmla="*/ 97 h 119"/>
                <a:gd name="T30" fmla="*/ 64 w 87"/>
                <a:gd name="T31" fmla="*/ 83 h 119"/>
                <a:gd name="T32" fmla="*/ 64 w 87"/>
                <a:gd name="T33" fmla="*/ 83 h 119"/>
                <a:gd name="T34" fmla="*/ 46 w 87"/>
                <a:gd name="T35" fmla="*/ 69 h 119"/>
                <a:gd name="T36" fmla="*/ 58 w 87"/>
                <a:gd name="T37" fmla="*/ 35 h 119"/>
                <a:gd name="T38" fmla="*/ 42 w 87"/>
                <a:gd name="T39" fmla="*/ 21 h 119"/>
                <a:gd name="T40" fmla="*/ 23 w 87"/>
                <a:gd name="T41" fmla="*/ 21 h 119"/>
                <a:gd name="T42" fmla="*/ 23 w 87"/>
                <a:gd name="T43" fmla="*/ 48 h 119"/>
                <a:gd name="T44" fmla="*/ 41 w 87"/>
                <a:gd name="T45" fmla="*/ 48 h 119"/>
                <a:gd name="T46" fmla="*/ 58 w 87"/>
                <a:gd name="T47" fmla="*/ 35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87" h="119">
                  <a:moveTo>
                    <a:pt x="0" y="0"/>
                  </a:moveTo>
                  <a:lnTo>
                    <a:pt x="43" y="0"/>
                  </a:lnTo>
                  <a:cubicBezTo>
                    <a:pt x="57" y="0"/>
                    <a:pt x="67" y="4"/>
                    <a:pt x="75" y="10"/>
                  </a:cubicBezTo>
                  <a:cubicBezTo>
                    <a:pt x="80" y="15"/>
                    <a:pt x="82" y="23"/>
                    <a:pt x="82" y="30"/>
                  </a:cubicBezTo>
                  <a:lnTo>
                    <a:pt x="82" y="30"/>
                  </a:lnTo>
                  <a:cubicBezTo>
                    <a:pt x="82" y="44"/>
                    <a:pt x="75" y="52"/>
                    <a:pt x="66" y="57"/>
                  </a:cubicBezTo>
                  <a:cubicBezTo>
                    <a:pt x="78" y="62"/>
                    <a:pt x="87" y="69"/>
                    <a:pt x="87" y="85"/>
                  </a:cubicBezTo>
                  <a:lnTo>
                    <a:pt x="87" y="87"/>
                  </a:lnTo>
                  <a:cubicBezTo>
                    <a:pt x="87" y="108"/>
                    <a:pt x="70" y="119"/>
                    <a:pt x="45" y="119"/>
                  </a:cubicBezTo>
                  <a:lnTo>
                    <a:pt x="0" y="119"/>
                  </a:lnTo>
                  <a:lnTo>
                    <a:pt x="0" y="0"/>
                  </a:lnTo>
                  <a:close/>
                  <a:moveTo>
                    <a:pt x="46" y="69"/>
                  </a:moveTo>
                  <a:lnTo>
                    <a:pt x="25" y="69"/>
                  </a:lnTo>
                  <a:lnTo>
                    <a:pt x="25" y="97"/>
                  </a:lnTo>
                  <a:lnTo>
                    <a:pt x="47" y="97"/>
                  </a:lnTo>
                  <a:cubicBezTo>
                    <a:pt x="58" y="97"/>
                    <a:pt x="64" y="92"/>
                    <a:pt x="64" y="83"/>
                  </a:cubicBezTo>
                  <a:lnTo>
                    <a:pt x="64" y="83"/>
                  </a:lnTo>
                  <a:cubicBezTo>
                    <a:pt x="63" y="74"/>
                    <a:pt x="57" y="69"/>
                    <a:pt x="46" y="69"/>
                  </a:cubicBezTo>
                  <a:close/>
                  <a:moveTo>
                    <a:pt x="58" y="35"/>
                  </a:moveTo>
                  <a:cubicBezTo>
                    <a:pt x="58" y="26"/>
                    <a:pt x="52" y="21"/>
                    <a:pt x="42" y="21"/>
                  </a:cubicBezTo>
                  <a:lnTo>
                    <a:pt x="23" y="21"/>
                  </a:lnTo>
                  <a:lnTo>
                    <a:pt x="23" y="48"/>
                  </a:lnTo>
                  <a:lnTo>
                    <a:pt x="41" y="48"/>
                  </a:lnTo>
                  <a:cubicBezTo>
                    <a:pt x="52" y="49"/>
                    <a:pt x="58" y="44"/>
                    <a:pt x="58" y="3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81" name="Freeform 372"/>
            <p:cNvSpPr>
              <a:spLocks noEditPoints="1"/>
            </p:cNvSpPr>
            <p:nvPr/>
          </p:nvSpPr>
          <p:spPr bwMode="auto">
            <a:xfrm>
              <a:off x="4006852" y="4840249"/>
              <a:ext cx="55563" cy="61913"/>
            </a:xfrm>
            <a:custGeom>
              <a:avLst/>
              <a:gdLst>
                <a:gd name="T0" fmla="*/ 43 w 109"/>
                <a:gd name="T1" fmla="*/ 0 h 120"/>
                <a:gd name="T2" fmla="*/ 66 w 109"/>
                <a:gd name="T3" fmla="*/ 0 h 120"/>
                <a:gd name="T4" fmla="*/ 109 w 109"/>
                <a:gd name="T5" fmla="*/ 120 h 120"/>
                <a:gd name="T6" fmla="*/ 84 w 109"/>
                <a:gd name="T7" fmla="*/ 120 h 120"/>
                <a:gd name="T8" fmla="*/ 75 w 109"/>
                <a:gd name="T9" fmla="*/ 94 h 120"/>
                <a:gd name="T10" fmla="*/ 34 w 109"/>
                <a:gd name="T11" fmla="*/ 94 h 120"/>
                <a:gd name="T12" fmla="*/ 25 w 109"/>
                <a:gd name="T13" fmla="*/ 120 h 120"/>
                <a:gd name="T14" fmla="*/ 0 w 109"/>
                <a:gd name="T15" fmla="*/ 120 h 120"/>
                <a:gd name="T16" fmla="*/ 43 w 109"/>
                <a:gd name="T17" fmla="*/ 0 h 120"/>
                <a:gd name="T18" fmla="*/ 66 w 109"/>
                <a:gd name="T19" fmla="*/ 71 h 120"/>
                <a:gd name="T20" fmla="*/ 54 w 109"/>
                <a:gd name="T21" fmla="*/ 33 h 120"/>
                <a:gd name="T22" fmla="*/ 40 w 109"/>
                <a:gd name="T23" fmla="*/ 71 h 120"/>
                <a:gd name="T24" fmla="*/ 66 w 109"/>
                <a:gd name="T25" fmla="*/ 71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" h="120">
                  <a:moveTo>
                    <a:pt x="43" y="0"/>
                  </a:moveTo>
                  <a:lnTo>
                    <a:pt x="66" y="0"/>
                  </a:lnTo>
                  <a:lnTo>
                    <a:pt x="109" y="120"/>
                  </a:lnTo>
                  <a:lnTo>
                    <a:pt x="84" y="120"/>
                  </a:lnTo>
                  <a:lnTo>
                    <a:pt x="75" y="94"/>
                  </a:lnTo>
                  <a:lnTo>
                    <a:pt x="34" y="94"/>
                  </a:lnTo>
                  <a:lnTo>
                    <a:pt x="25" y="120"/>
                  </a:lnTo>
                  <a:lnTo>
                    <a:pt x="0" y="120"/>
                  </a:lnTo>
                  <a:lnTo>
                    <a:pt x="43" y="0"/>
                  </a:lnTo>
                  <a:close/>
                  <a:moveTo>
                    <a:pt x="66" y="71"/>
                  </a:moveTo>
                  <a:lnTo>
                    <a:pt x="54" y="33"/>
                  </a:lnTo>
                  <a:lnTo>
                    <a:pt x="40" y="71"/>
                  </a:lnTo>
                  <a:lnTo>
                    <a:pt x="66" y="7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82" name="Freeform 373"/>
            <p:cNvSpPr>
              <a:spLocks/>
            </p:cNvSpPr>
            <p:nvPr/>
          </p:nvSpPr>
          <p:spPr bwMode="auto">
            <a:xfrm>
              <a:off x="4070352" y="4840249"/>
              <a:ext cx="36513" cy="60325"/>
            </a:xfrm>
            <a:custGeom>
              <a:avLst/>
              <a:gdLst>
                <a:gd name="T0" fmla="*/ 0 w 72"/>
                <a:gd name="T1" fmla="*/ 0 h 119"/>
                <a:gd name="T2" fmla="*/ 25 w 72"/>
                <a:gd name="T3" fmla="*/ 0 h 119"/>
                <a:gd name="T4" fmla="*/ 25 w 72"/>
                <a:gd name="T5" fmla="*/ 97 h 119"/>
                <a:gd name="T6" fmla="*/ 72 w 72"/>
                <a:gd name="T7" fmla="*/ 97 h 119"/>
                <a:gd name="T8" fmla="*/ 72 w 72"/>
                <a:gd name="T9" fmla="*/ 119 h 119"/>
                <a:gd name="T10" fmla="*/ 0 w 72"/>
                <a:gd name="T11" fmla="*/ 119 h 119"/>
                <a:gd name="T12" fmla="*/ 0 w 72"/>
                <a:gd name="T13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" h="119">
                  <a:moveTo>
                    <a:pt x="0" y="0"/>
                  </a:moveTo>
                  <a:lnTo>
                    <a:pt x="25" y="0"/>
                  </a:lnTo>
                  <a:lnTo>
                    <a:pt x="25" y="97"/>
                  </a:lnTo>
                  <a:lnTo>
                    <a:pt x="72" y="97"/>
                  </a:lnTo>
                  <a:lnTo>
                    <a:pt x="72" y="119"/>
                  </a:lnTo>
                  <a:lnTo>
                    <a:pt x="0" y="1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83" name="Freeform 374"/>
            <p:cNvSpPr>
              <a:spLocks noEditPoints="1"/>
            </p:cNvSpPr>
            <p:nvPr/>
          </p:nvSpPr>
          <p:spPr bwMode="auto">
            <a:xfrm>
              <a:off x="4110039" y="4840249"/>
              <a:ext cx="55563" cy="61913"/>
            </a:xfrm>
            <a:custGeom>
              <a:avLst/>
              <a:gdLst>
                <a:gd name="T0" fmla="*/ 43 w 109"/>
                <a:gd name="T1" fmla="*/ 0 h 120"/>
                <a:gd name="T2" fmla="*/ 67 w 109"/>
                <a:gd name="T3" fmla="*/ 0 h 120"/>
                <a:gd name="T4" fmla="*/ 109 w 109"/>
                <a:gd name="T5" fmla="*/ 120 h 120"/>
                <a:gd name="T6" fmla="*/ 84 w 109"/>
                <a:gd name="T7" fmla="*/ 120 h 120"/>
                <a:gd name="T8" fmla="*/ 75 w 109"/>
                <a:gd name="T9" fmla="*/ 94 h 120"/>
                <a:gd name="T10" fmla="*/ 34 w 109"/>
                <a:gd name="T11" fmla="*/ 94 h 120"/>
                <a:gd name="T12" fmla="*/ 25 w 109"/>
                <a:gd name="T13" fmla="*/ 120 h 120"/>
                <a:gd name="T14" fmla="*/ 0 w 109"/>
                <a:gd name="T15" fmla="*/ 120 h 120"/>
                <a:gd name="T16" fmla="*/ 43 w 109"/>
                <a:gd name="T17" fmla="*/ 0 h 120"/>
                <a:gd name="T18" fmla="*/ 67 w 109"/>
                <a:gd name="T19" fmla="*/ 73 h 120"/>
                <a:gd name="T20" fmla="*/ 54 w 109"/>
                <a:gd name="T21" fmla="*/ 34 h 120"/>
                <a:gd name="T22" fmla="*/ 40 w 109"/>
                <a:gd name="T23" fmla="*/ 73 h 120"/>
                <a:gd name="T24" fmla="*/ 67 w 109"/>
                <a:gd name="T25" fmla="*/ 7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" h="120">
                  <a:moveTo>
                    <a:pt x="43" y="0"/>
                  </a:moveTo>
                  <a:lnTo>
                    <a:pt x="67" y="0"/>
                  </a:lnTo>
                  <a:lnTo>
                    <a:pt x="109" y="120"/>
                  </a:lnTo>
                  <a:lnTo>
                    <a:pt x="84" y="120"/>
                  </a:lnTo>
                  <a:lnTo>
                    <a:pt x="75" y="94"/>
                  </a:lnTo>
                  <a:lnTo>
                    <a:pt x="34" y="94"/>
                  </a:lnTo>
                  <a:lnTo>
                    <a:pt x="25" y="120"/>
                  </a:lnTo>
                  <a:lnTo>
                    <a:pt x="0" y="120"/>
                  </a:lnTo>
                  <a:lnTo>
                    <a:pt x="43" y="0"/>
                  </a:lnTo>
                  <a:close/>
                  <a:moveTo>
                    <a:pt x="67" y="73"/>
                  </a:moveTo>
                  <a:lnTo>
                    <a:pt x="54" y="34"/>
                  </a:lnTo>
                  <a:lnTo>
                    <a:pt x="40" y="73"/>
                  </a:lnTo>
                  <a:lnTo>
                    <a:pt x="67" y="7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84" name="Freeform 375"/>
            <p:cNvSpPr>
              <a:spLocks/>
            </p:cNvSpPr>
            <p:nvPr/>
          </p:nvSpPr>
          <p:spPr bwMode="auto">
            <a:xfrm>
              <a:off x="4171952" y="4841837"/>
              <a:ext cx="47625" cy="60325"/>
            </a:xfrm>
            <a:custGeom>
              <a:avLst/>
              <a:gdLst>
                <a:gd name="T0" fmla="*/ 0 w 92"/>
                <a:gd name="T1" fmla="*/ 0 h 118"/>
                <a:gd name="T2" fmla="*/ 23 w 92"/>
                <a:gd name="T3" fmla="*/ 0 h 118"/>
                <a:gd name="T4" fmla="*/ 68 w 92"/>
                <a:gd name="T5" fmla="*/ 68 h 118"/>
                <a:gd name="T6" fmla="*/ 68 w 92"/>
                <a:gd name="T7" fmla="*/ 0 h 118"/>
                <a:gd name="T8" fmla="*/ 92 w 92"/>
                <a:gd name="T9" fmla="*/ 0 h 118"/>
                <a:gd name="T10" fmla="*/ 92 w 92"/>
                <a:gd name="T11" fmla="*/ 118 h 118"/>
                <a:gd name="T12" fmla="*/ 70 w 92"/>
                <a:gd name="T13" fmla="*/ 118 h 118"/>
                <a:gd name="T14" fmla="*/ 24 w 92"/>
                <a:gd name="T15" fmla="*/ 46 h 118"/>
                <a:gd name="T16" fmla="*/ 24 w 92"/>
                <a:gd name="T17" fmla="*/ 117 h 118"/>
                <a:gd name="T18" fmla="*/ 0 w 92"/>
                <a:gd name="T19" fmla="*/ 117 h 118"/>
                <a:gd name="T20" fmla="*/ 0 w 92"/>
                <a:gd name="T21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2" h="118">
                  <a:moveTo>
                    <a:pt x="0" y="0"/>
                  </a:moveTo>
                  <a:lnTo>
                    <a:pt x="23" y="0"/>
                  </a:lnTo>
                  <a:lnTo>
                    <a:pt x="68" y="68"/>
                  </a:lnTo>
                  <a:lnTo>
                    <a:pt x="68" y="0"/>
                  </a:lnTo>
                  <a:lnTo>
                    <a:pt x="92" y="0"/>
                  </a:lnTo>
                  <a:lnTo>
                    <a:pt x="92" y="118"/>
                  </a:lnTo>
                  <a:lnTo>
                    <a:pt x="70" y="118"/>
                  </a:lnTo>
                  <a:lnTo>
                    <a:pt x="24" y="46"/>
                  </a:lnTo>
                  <a:lnTo>
                    <a:pt x="24" y="117"/>
                  </a:lnTo>
                  <a:lnTo>
                    <a:pt x="0" y="1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85" name="Freeform 376"/>
            <p:cNvSpPr>
              <a:spLocks/>
            </p:cNvSpPr>
            <p:nvPr/>
          </p:nvSpPr>
          <p:spPr bwMode="auto">
            <a:xfrm>
              <a:off x="4229102" y="4841837"/>
              <a:ext cx="47625" cy="61913"/>
            </a:xfrm>
            <a:custGeom>
              <a:avLst/>
              <a:gdLst>
                <a:gd name="T0" fmla="*/ 0 w 92"/>
                <a:gd name="T1" fmla="*/ 61 h 121"/>
                <a:gd name="T2" fmla="*/ 0 w 92"/>
                <a:gd name="T3" fmla="*/ 60 h 121"/>
                <a:gd name="T4" fmla="*/ 53 w 92"/>
                <a:gd name="T5" fmla="*/ 0 h 121"/>
                <a:gd name="T6" fmla="*/ 91 w 92"/>
                <a:gd name="T7" fmla="*/ 16 h 121"/>
                <a:gd name="T8" fmla="*/ 76 w 92"/>
                <a:gd name="T9" fmla="*/ 35 h 121"/>
                <a:gd name="T10" fmla="*/ 52 w 92"/>
                <a:gd name="T11" fmla="*/ 22 h 121"/>
                <a:gd name="T12" fmla="*/ 24 w 92"/>
                <a:gd name="T13" fmla="*/ 60 h 121"/>
                <a:gd name="T14" fmla="*/ 24 w 92"/>
                <a:gd name="T15" fmla="*/ 60 h 121"/>
                <a:gd name="T16" fmla="*/ 52 w 92"/>
                <a:gd name="T17" fmla="*/ 97 h 121"/>
                <a:gd name="T18" fmla="*/ 77 w 92"/>
                <a:gd name="T19" fmla="*/ 85 h 121"/>
                <a:gd name="T20" fmla="*/ 92 w 92"/>
                <a:gd name="T21" fmla="*/ 102 h 121"/>
                <a:gd name="T22" fmla="*/ 52 w 92"/>
                <a:gd name="T23" fmla="*/ 119 h 121"/>
                <a:gd name="T24" fmla="*/ 0 w 92"/>
                <a:gd name="T25" fmla="*/ 6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2" h="121">
                  <a:moveTo>
                    <a:pt x="0" y="61"/>
                  </a:moveTo>
                  <a:lnTo>
                    <a:pt x="0" y="60"/>
                  </a:lnTo>
                  <a:cubicBezTo>
                    <a:pt x="0" y="23"/>
                    <a:pt x="22" y="0"/>
                    <a:pt x="53" y="0"/>
                  </a:cubicBezTo>
                  <a:cubicBezTo>
                    <a:pt x="71" y="0"/>
                    <a:pt x="82" y="6"/>
                    <a:pt x="91" y="16"/>
                  </a:cubicBezTo>
                  <a:lnTo>
                    <a:pt x="76" y="35"/>
                  </a:lnTo>
                  <a:cubicBezTo>
                    <a:pt x="68" y="27"/>
                    <a:pt x="61" y="22"/>
                    <a:pt x="52" y="22"/>
                  </a:cubicBezTo>
                  <a:cubicBezTo>
                    <a:pt x="36" y="22"/>
                    <a:pt x="24" y="37"/>
                    <a:pt x="24" y="60"/>
                  </a:cubicBezTo>
                  <a:lnTo>
                    <a:pt x="24" y="60"/>
                  </a:lnTo>
                  <a:cubicBezTo>
                    <a:pt x="24" y="83"/>
                    <a:pt x="37" y="97"/>
                    <a:pt x="52" y="97"/>
                  </a:cubicBezTo>
                  <a:cubicBezTo>
                    <a:pt x="62" y="97"/>
                    <a:pt x="68" y="93"/>
                    <a:pt x="77" y="85"/>
                  </a:cubicBezTo>
                  <a:lnTo>
                    <a:pt x="92" y="102"/>
                  </a:lnTo>
                  <a:cubicBezTo>
                    <a:pt x="81" y="113"/>
                    <a:pt x="70" y="119"/>
                    <a:pt x="52" y="119"/>
                  </a:cubicBezTo>
                  <a:cubicBezTo>
                    <a:pt x="20" y="121"/>
                    <a:pt x="0" y="97"/>
                    <a:pt x="0" y="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86" name="Rectangle 377"/>
            <p:cNvSpPr>
              <a:spLocks noChangeArrowheads="1"/>
            </p:cNvSpPr>
            <p:nvPr/>
          </p:nvSpPr>
          <p:spPr bwMode="auto">
            <a:xfrm>
              <a:off x="4284664" y="4841837"/>
              <a:ext cx="12700" cy="603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87" name="Freeform 378"/>
            <p:cNvSpPr>
              <a:spLocks/>
            </p:cNvSpPr>
            <p:nvPr/>
          </p:nvSpPr>
          <p:spPr bwMode="auto">
            <a:xfrm>
              <a:off x="4310064" y="4841837"/>
              <a:ext cx="46038" cy="60325"/>
            </a:xfrm>
            <a:custGeom>
              <a:avLst/>
              <a:gdLst>
                <a:gd name="T0" fmla="*/ 0 w 92"/>
                <a:gd name="T1" fmla="*/ 0 h 118"/>
                <a:gd name="T2" fmla="*/ 23 w 92"/>
                <a:gd name="T3" fmla="*/ 0 h 118"/>
                <a:gd name="T4" fmla="*/ 68 w 92"/>
                <a:gd name="T5" fmla="*/ 68 h 118"/>
                <a:gd name="T6" fmla="*/ 68 w 92"/>
                <a:gd name="T7" fmla="*/ 0 h 118"/>
                <a:gd name="T8" fmla="*/ 92 w 92"/>
                <a:gd name="T9" fmla="*/ 0 h 118"/>
                <a:gd name="T10" fmla="*/ 92 w 92"/>
                <a:gd name="T11" fmla="*/ 118 h 118"/>
                <a:gd name="T12" fmla="*/ 70 w 92"/>
                <a:gd name="T13" fmla="*/ 118 h 118"/>
                <a:gd name="T14" fmla="*/ 24 w 92"/>
                <a:gd name="T15" fmla="*/ 46 h 118"/>
                <a:gd name="T16" fmla="*/ 24 w 92"/>
                <a:gd name="T17" fmla="*/ 117 h 118"/>
                <a:gd name="T18" fmla="*/ 0 w 92"/>
                <a:gd name="T19" fmla="*/ 117 h 118"/>
                <a:gd name="T20" fmla="*/ 0 w 92"/>
                <a:gd name="T21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2" h="118">
                  <a:moveTo>
                    <a:pt x="0" y="0"/>
                  </a:moveTo>
                  <a:lnTo>
                    <a:pt x="23" y="0"/>
                  </a:lnTo>
                  <a:lnTo>
                    <a:pt x="68" y="68"/>
                  </a:lnTo>
                  <a:lnTo>
                    <a:pt x="68" y="0"/>
                  </a:lnTo>
                  <a:lnTo>
                    <a:pt x="92" y="0"/>
                  </a:lnTo>
                  <a:lnTo>
                    <a:pt x="92" y="118"/>
                  </a:lnTo>
                  <a:lnTo>
                    <a:pt x="70" y="118"/>
                  </a:lnTo>
                  <a:lnTo>
                    <a:pt x="24" y="46"/>
                  </a:lnTo>
                  <a:lnTo>
                    <a:pt x="24" y="117"/>
                  </a:lnTo>
                  <a:lnTo>
                    <a:pt x="0" y="1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88" name="Freeform 379"/>
            <p:cNvSpPr>
              <a:spLocks/>
            </p:cNvSpPr>
            <p:nvPr/>
          </p:nvSpPr>
          <p:spPr bwMode="auto">
            <a:xfrm>
              <a:off x="4367214" y="4841837"/>
              <a:ext cx="49213" cy="61913"/>
            </a:xfrm>
            <a:custGeom>
              <a:avLst/>
              <a:gdLst>
                <a:gd name="T0" fmla="*/ 0 w 97"/>
                <a:gd name="T1" fmla="*/ 61 h 122"/>
                <a:gd name="T2" fmla="*/ 0 w 97"/>
                <a:gd name="T3" fmla="*/ 60 h 122"/>
                <a:gd name="T4" fmla="*/ 56 w 97"/>
                <a:gd name="T5" fmla="*/ 0 h 122"/>
                <a:gd name="T6" fmla="*/ 95 w 97"/>
                <a:gd name="T7" fmla="*/ 13 h 122"/>
                <a:gd name="T8" fmla="*/ 80 w 97"/>
                <a:gd name="T9" fmla="*/ 32 h 122"/>
                <a:gd name="T10" fmla="*/ 55 w 97"/>
                <a:gd name="T11" fmla="*/ 22 h 122"/>
                <a:gd name="T12" fmla="*/ 25 w 97"/>
                <a:gd name="T13" fmla="*/ 60 h 122"/>
                <a:gd name="T14" fmla="*/ 25 w 97"/>
                <a:gd name="T15" fmla="*/ 61 h 122"/>
                <a:gd name="T16" fmla="*/ 56 w 97"/>
                <a:gd name="T17" fmla="*/ 100 h 122"/>
                <a:gd name="T18" fmla="*/ 73 w 97"/>
                <a:gd name="T19" fmla="*/ 95 h 122"/>
                <a:gd name="T20" fmla="*/ 73 w 97"/>
                <a:gd name="T21" fmla="*/ 73 h 122"/>
                <a:gd name="T22" fmla="*/ 52 w 97"/>
                <a:gd name="T23" fmla="*/ 73 h 122"/>
                <a:gd name="T24" fmla="*/ 52 w 97"/>
                <a:gd name="T25" fmla="*/ 52 h 122"/>
                <a:gd name="T26" fmla="*/ 97 w 97"/>
                <a:gd name="T27" fmla="*/ 52 h 122"/>
                <a:gd name="T28" fmla="*/ 97 w 97"/>
                <a:gd name="T29" fmla="*/ 107 h 122"/>
                <a:gd name="T30" fmla="*/ 55 w 97"/>
                <a:gd name="T31" fmla="*/ 122 h 122"/>
                <a:gd name="T32" fmla="*/ 0 w 97"/>
                <a:gd name="T33" fmla="*/ 61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7" h="122">
                  <a:moveTo>
                    <a:pt x="0" y="61"/>
                  </a:moveTo>
                  <a:lnTo>
                    <a:pt x="0" y="60"/>
                  </a:lnTo>
                  <a:cubicBezTo>
                    <a:pt x="0" y="25"/>
                    <a:pt x="23" y="0"/>
                    <a:pt x="56" y="0"/>
                  </a:cubicBezTo>
                  <a:cubicBezTo>
                    <a:pt x="72" y="0"/>
                    <a:pt x="83" y="5"/>
                    <a:pt x="95" y="13"/>
                  </a:cubicBezTo>
                  <a:lnTo>
                    <a:pt x="80" y="32"/>
                  </a:lnTo>
                  <a:cubicBezTo>
                    <a:pt x="73" y="26"/>
                    <a:pt x="66" y="22"/>
                    <a:pt x="55" y="22"/>
                  </a:cubicBezTo>
                  <a:cubicBezTo>
                    <a:pt x="37" y="22"/>
                    <a:pt x="25" y="37"/>
                    <a:pt x="25" y="60"/>
                  </a:cubicBezTo>
                  <a:lnTo>
                    <a:pt x="25" y="61"/>
                  </a:lnTo>
                  <a:cubicBezTo>
                    <a:pt x="25" y="86"/>
                    <a:pt x="38" y="100"/>
                    <a:pt x="56" y="100"/>
                  </a:cubicBezTo>
                  <a:cubicBezTo>
                    <a:pt x="63" y="100"/>
                    <a:pt x="70" y="98"/>
                    <a:pt x="73" y="95"/>
                  </a:cubicBezTo>
                  <a:lnTo>
                    <a:pt x="73" y="73"/>
                  </a:lnTo>
                  <a:lnTo>
                    <a:pt x="52" y="73"/>
                  </a:lnTo>
                  <a:lnTo>
                    <a:pt x="52" y="52"/>
                  </a:lnTo>
                  <a:lnTo>
                    <a:pt x="97" y="52"/>
                  </a:lnTo>
                  <a:lnTo>
                    <a:pt x="97" y="107"/>
                  </a:lnTo>
                  <a:cubicBezTo>
                    <a:pt x="86" y="115"/>
                    <a:pt x="72" y="122"/>
                    <a:pt x="55" y="122"/>
                  </a:cubicBezTo>
                  <a:cubicBezTo>
                    <a:pt x="23" y="122"/>
                    <a:pt x="0" y="98"/>
                    <a:pt x="0" y="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89" name="Freeform 380"/>
            <p:cNvSpPr>
              <a:spLocks noEditPoints="1"/>
            </p:cNvSpPr>
            <p:nvPr/>
          </p:nvSpPr>
          <p:spPr bwMode="auto">
            <a:xfrm>
              <a:off x="4703764" y="5052974"/>
              <a:ext cx="79375" cy="106363"/>
            </a:xfrm>
            <a:custGeom>
              <a:avLst/>
              <a:gdLst>
                <a:gd name="T0" fmla="*/ 0 w 157"/>
                <a:gd name="T1" fmla="*/ 0 h 210"/>
                <a:gd name="T2" fmla="*/ 58 w 157"/>
                <a:gd name="T3" fmla="*/ 0 h 210"/>
                <a:gd name="T4" fmla="*/ 157 w 157"/>
                <a:gd name="T5" fmla="*/ 103 h 210"/>
                <a:gd name="T6" fmla="*/ 157 w 157"/>
                <a:gd name="T7" fmla="*/ 106 h 210"/>
                <a:gd name="T8" fmla="*/ 58 w 157"/>
                <a:gd name="T9" fmla="*/ 210 h 210"/>
                <a:gd name="T10" fmla="*/ 0 w 157"/>
                <a:gd name="T11" fmla="*/ 210 h 210"/>
                <a:gd name="T12" fmla="*/ 0 w 157"/>
                <a:gd name="T13" fmla="*/ 0 h 210"/>
                <a:gd name="T14" fmla="*/ 22 w 157"/>
                <a:gd name="T15" fmla="*/ 20 h 210"/>
                <a:gd name="T16" fmla="*/ 22 w 157"/>
                <a:gd name="T17" fmla="*/ 187 h 210"/>
                <a:gd name="T18" fmla="*/ 58 w 157"/>
                <a:gd name="T19" fmla="*/ 187 h 210"/>
                <a:gd name="T20" fmla="*/ 133 w 157"/>
                <a:gd name="T21" fmla="*/ 105 h 210"/>
                <a:gd name="T22" fmla="*/ 133 w 157"/>
                <a:gd name="T23" fmla="*/ 102 h 210"/>
                <a:gd name="T24" fmla="*/ 58 w 157"/>
                <a:gd name="T25" fmla="*/ 20 h 210"/>
                <a:gd name="T26" fmla="*/ 22 w 157"/>
                <a:gd name="T27" fmla="*/ 2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7" h="210">
                  <a:moveTo>
                    <a:pt x="0" y="0"/>
                  </a:moveTo>
                  <a:lnTo>
                    <a:pt x="58" y="0"/>
                  </a:lnTo>
                  <a:cubicBezTo>
                    <a:pt x="117" y="0"/>
                    <a:pt x="157" y="41"/>
                    <a:pt x="157" y="103"/>
                  </a:cubicBezTo>
                  <a:lnTo>
                    <a:pt x="157" y="106"/>
                  </a:lnTo>
                  <a:cubicBezTo>
                    <a:pt x="157" y="167"/>
                    <a:pt x="117" y="210"/>
                    <a:pt x="58" y="210"/>
                  </a:cubicBezTo>
                  <a:lnTo>
                    <a:pt x="0" y="210"/>
                  </a:lnTo>
                  <a:lnTo>
                    <a:pt x="0" y="0"/>
                  </a:lnTo>
                  <a:close/>
                  <a:moveTo>
                    <a:pt x="22" y="20"/>
                  </a:moveTo>
                  <a:lnTo>
                    <a:pt x="22" y="187"/>
                  </a:lnTo>
                  <a:lnTo>
                    <a:pt x="58" y="187"/>
                  </a:lnTo>
                  <a:cubicBezTo>
                    <a:pt x="105" y="187"/>
                    <a:pt x="133" y="154"/>
                    <a:pt x="133" y="105"/>
                  </a:cubicBezTo>
                  <a:lnTo>
                    <a:pt x="133" y="102"/>
                  </a:lnTo>
                  <a:cubicBezTo>
                    <a:pt x="133" y="52"/>
                    <a:pt x="103" y="20"/>
                    <a:pt x="58" y="20"/>
                  </a:cubicBezTo>
                  <a:lnTo>
                    <a:pt x="22" y="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90" name="Freeform 381"/>
            <p:cNvSpPr>
              <a:spLocks noEditPoints="1"/>
            </p:cNvSpPr>
            <p:nvPr/>
          </p:nvSpPr>
          <p:spPr bwMode="auto">
            <a:xfrm>
              <a:off x="4799014" y="5078374"/>
              <a:ext cx="63500" cy="82550"/>
            </a:xfrm>
            <a:custGeom>
              <a:avLst/>
              <a:gdLst>
                <a:gd name="T0" fmla="*/ 0 w 126"/>
                <a:gd name="T1" fmla="*/ 82 h 162"/>
                <a:gd name="T2" fmla="*/ 0 w 126"/>
                <a:gd name="T3" fmla="*/ 81 h 162"/>
                <a:gd name="T4" fmla="*/ 64 w 126"/>
                <a:gd name="T5" fmla="*/ 0 h 162"/>
                <a:gd name="T6" fmla="*/ 126 w 126"/>
                <a:gd name="T7" fmla="*/ 80 h 162"/>
                <a:gd name="T8" fmla="*/ 126 w 126"/>
                <a:gd name="T9" fmla="*/ 89 h 162"/>
                <a:gd name="T10" fmla="*/ 21 w 126"/>
                <a:gd name="T11" fmla="*/ 89 h 162"/>
                <a:gd name="T12" fmla="*/ 69 w 126"/>
                <a:gd name="T13" fmla="*/ 142 h 162"/>
                <a:gd name="T14" fmla="*/ 109 w 126"/>
                <a:gd name="T15" fmla="*/ 125 h 162"/>
                <a:gd name="T16" fmla="*/ 121 w 126"/>
                <a:gd name="T17" fmla="*/ 139 h 162"/>
                <a:gd name="T18" fmla="*/ 68 w 126"/>
                <a:gd name="T19" fmla="*/ 162 h 162"/>
                <a:gd name="T20" fmla="*/ 0 w 126"/>
                <a:gd name="T21" fmla="*/ 82 h 162"/>
                <a:gd name="T22" fmla="*/ 105 w 126"/>
                <a:gd name="T23" fmla="*/ 72 h 162"/>
                <a:gd name="T24" fmla="*/ 64 w 126"/>
                <a:gd name="T25" fmla="*/ 19 h 162"/>
                <a:gd name="T26" fmla="*/ 21 w 126"/>
                <a:gd name="T27" fmla="*/ 72 h 162"/>
                <a:gd name="T28" fmla="*/ 105 w 126"/>
                <a:gd name="T29" fmla="*/ 72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6" h="162">
                  <a:moveTo>
                    <a:pt x="0" y="82"/>
                  </a:moveTo>
                  <a:lnTo>
                    <a:pt x="0" y="81"/>
                  </a:lnTo>
                  <a:cubicBezTo>
                    <a:pt x="0" y="34"/>
                    <a:pt x="28" y="0"/>
                    <a:pt x="64" y="0"/>
                  </a:cubicBezTo>
                  <a:cubicBezTo>
                    <a:pt x="103" y="0"/>
                    <a:pt x="126" y="34"/>
                    <a:pt x="126" y="80"/>
                  </a:cubicBezTo>
                  <a:lnTo>
                    <a:pt x="126" y="89"/>
                  </a:lnTo>
                  <a:lnTo>
                    <a:pt x="21" y="89"/>
                  </a:lnTo>
                  <a:cubicBezTo>
                    <a:pt x="24" y="122"/>
                    <a:pt x="45" y="142"/>
                    <a:pt x="69" y="142"/>
                  </a:cubicBezTo>
                  <a:cubicBezTo>
                    <a:pt x="86" y="142"/>
                    <a:pt x="99" y="135"/>
                    <a:pt x="109" y="125"/>
                  </a:cubicBezTo>
                  <a:lnTo>
                    <a:pt x="121" y="139"/>
                  </a:lnTo>
                  <a:cubicBezTo>
                    <a:pt x="108" y="152"/>
                    <a:pt x="91" y="162"/>
                    <a:pt x="68" y="162"/>
                  </a:cubicBezTo>
                  <a:cubicBezTo>
                    <a:pt x="31" y="162"/>
                    <a:pt x="0" y="131"/>
                    <a:pt x="0" y="82"/>
                  </a:cubicBezTo>
                  <a:close/>
                  <a:moveTo>
                    <a:pt x="105" y="72"/>
                  </a:moveTo>
                  <a:cubicBezTo>
                    <a:pt x="104" y="42"/>
                    <a:pt x="90" y="19"/>
                    <a:pt x="64" y="19"/>
                  </a:cubicBezTo>
                  <a:cubicBezTo>
                    <a:pt x="41" y="19"/>
                    <a:pt x="24" y="40"/>
                    <a:pt x="21" y="72"/>
                  </a:cubicBezTo>
                  <a:lnTo>
                    <a:pt x="105" y="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91" name="Freeform 382"/>
            <p:cNvSpPr>
              <a:spLocks/>
            </p:cNvSpPr>
            <p:nvPr/>
          </p:nvSpPr>
          <p:spPr bwMode="auto">
            <a:xfrm>
              <a:off x="4873627" y="5078374"/>
              <a:ext cx="55563" cy="80963"/>
            </a:xfrm>
            <a:custGeom>
              <a:avLst/>
              <a:gdLst>
                <a:gd name="T0" fmla="*/ 0 w 107"/>
                <a:gd name="T1" fmla="*/ 139 h 160"/>
                <a:gd name="T2" fmla="*/ 11 w 107"/>
                <a:gd name="T3" fmla="*/ 123 h 160"/>
                <a:gd name="T4" fmla="*/ 56 w 107"/>
                <a:gd name="T5" fmla="*/ 141 h 160"/>
                <a:gd name="T6" fmla="*/ 85 w 107"/>
                <a:gd name="T7" fmla="*/ 118 h 160"/>
                <a:gd name="T8" fmla="*/ 85 w 107"/>
                <a:gd name="T9" fmla="*/ 118 h 160"/>
                <a:gd name="T10" fmla="*/ 51 w 107"/>
                <a:gd name="T11" fmla="*/ 88 h 160"/>
                <a:gd name="T12" fmla="*/ 6 w 107"/>
                <a:gd name="T13" fmla="*/ 43 h 160"/>
                <a:gd name="T14" fmla="*/ 6 w 107"/>
                <a:gd name="T15" fmla="*/ 43 h 160"/>
                <a:gd name="T16" fmla="*/ 54 w 107"/>
                <a:gd name="T17" fmla="*/ 0 h 160"/>
                <a:gd name="T18" fmla="*/ 103 w 107"/>
                <a:gd name="T19" fmla="*/ 16 h 160"/>
                <a:gd name="T20" fmla="*/ 93 w 107"/>
                <a:gd name="T21" fmla="*/ 33 h 160"/>
                <a:gd name="T22" fmla="*/ 54 w 107"/>
                <a:gd name="T23" fmla="*/ 18 h 160"/>
                <a:gd name="T24" fmla="*/ 28 w 107"/>
                <a:gd name="T25" fmla="*/ 39 h 160"/>
                <a:gd name="T26" fmla="*/ 28 w 107"/>
                <a:gd name="T27" fmla="*/ 39 h 160"/>
                <a:gd name="T28" fmla="*/ 63 w 107"/>
                <a:gd name="T29" fmla="*/ 68 h 160"/>
                <a:gd name="T30" fmla="*/ 107 w 107"/>
                <a:gd name="T31" fmla="*/ 114 h 160"/>
                <a:gd name="T32" fmla="*/ 107 w 107"/>
                <a:gd name="T33" fmla="*/ 114 h 160"/>
                <a:gd name="T34" fmla="*/ 57 w 107"/>
                <a:gd name="T35" fmla="*/ 159 h 160"/>
                <a:gd name="T36" fmla="*/ 0 w 107"/>
                <a:gd name="T37" fmla="*/ 139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7" h="160">
                  <a:moveTo>
                    <a:pt x="0" y="139"/>
                  </a:moveTo>
                  <a:lnTo>
                    <a:pt x="11" y="123"/>
                  </a:lnTo>
                  <a:cubicBezTo>
                    <a:pt x="26" y="135"/>
                    <a:pt x="41" y="141"/>
                    <a:pt x="56" y="141"/>
                  </a:cubicBezTo>
                  <a:cubicBezTo>
                    <a:pt x="73" y="141"/>
                    <a:pt x="85" y="131"/>
                    <a:pt x="85" y="118"/>
                  </a:cubicBezTo>
                  <a:lnTo>
                    <a:pt x="85" y="118"/>
                  </a:lnTo>
                  <a:cubicBezTo>
                    <a:pt x="85" y="104"/>
                    <a:pt x="72" y="96"/>
                    <a:pt x="51" y="88"/>
                  </a:cubicBezTo>
                  <a:cubicBezTo>
                    <a:pt x="26" y="76"/>
                    <a:pt x="6" y="68"/>
                    <a:pt x="6" y="43"/>
                  </a:cubicBezTo>
                  <a:lnTo>
                    <a:pt x="6" y="43"/>
                  </a:lnTo>
                  <a:cubicBezTo>
                    <a:pt x="6" y="18"/>
                    <a:pt x="26" y="0"/>
                    <a:pt x="54" y="0"/>
                  </a:cubicBezTo>
                  <a:cubicBezTo>
                    <a:pt x="72" y="0"/>
                    <a:pt x="91" y="6"/>
                    <a:pt x="103" y="16"/>
                  </a:cubicBezTo>
                  <a:lnTo>
                    <a:pt x="93" y="33"/>
                  </a:lnTo>
                  <a:cubicBezTo>
                    <a:pt x="81" y="24"/>
                    <a:pt x="68" y="18"/>
                    <a:pt x="54" y="18"/>
                  </a:cubicBezTo>
                  <a:cubicBezTo>
                    <a:pt x="38" y="18"/>
                    <a:pt x="28" y="27"/>
                    <a:pt x="28" y="39"/>
                  </a:cubicBezTo>
                  <a:lnTo>
                    <a:pt x="28" y="39"/>
                  </a:lnTo>
                  <a:cubicBezTo>
                    <a:pt x="28" y="53"/>
                    <a:pt x="42" y="59"/>
                    <a:pt x="63" y="68"/>
                  </a:cubicBezTo>
                  <a:cubicBezTo>
                    <a:pt x="89" y="79"/>
                    <a:pt x="107" y="90"/>
                    <a:pt x="107" y="114"/>
                  </a:cubicBezTo>
                  <a:lnTo>
                    <a:pt x="107" y="114"/>
                  </a:lnTo>
                  <a:cubicBezTo>
                    <a:pt x="107" y="141"/>
                    <a:pt x="84" y="159"/>
                    <a:pt x="57" y="159"/>
                  </a:cubicBezTo>
                  <a:cubicBezTo>
                    <a:pt x="37" y="160"/>
                    <a:pt x="16" y="153"/>
                    <a:pt x="0" y="13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92" name="Freeform 383"/>
            <p:cNvSpPr>
              <a:spLocks noEditPoints="1"/>
            </p:cNvSpPr>
            <p:nvPr/>
          </p:nvSpPr>
          <p:spPr bwMode="auto">
            <a:xfrm>
              <a:off x="4946652" y="5049799"/>
              <a:ext cx="11113" cy="109538"/>
            </a:xfrm>
            <a:custGeom>
              <a:avLst/>
              <a:gdLst>
                <a:gd name="T0" fmla="*/ 0 w 24"/>
                <a:gd name="T1" fmla="*/ 0 h 214"/>
                <a:gd name="T2" fmla="*/ 24 w 24"/>
                <a:gd name="T3" fmla="*/ 0 h 214"/>
                <a:gd name="T4" fmla="*/ 24 w 24"/>
                <a:gd name="T5" fmla="*/ 25 h 214"/>
                <a:gd name="T6" fmla="*/ 0 w 24"/>
                <a:gd name="T7" fmla="*/ 25 h 214"/>
                <a:gd name="T8" fmla="*/ 0 w 24"/>
                <a:gd name="T9" fmla="*/ 0 h 214"/>
                <a:gd name="T10" fmla="*/ 1 w 24"/>
                <a:gd name="T11" fmla="*/ 57 h 214"/>
                <a:gd name="T12" fmla="*/ 23 w 24"/>
                <a:gd name="T13" fmla="*/ 57 h 214"/>
                <a:gd name="T14" fmla="*/ 23 w 24"/>
                <a:gd name="T15" fmla="*/ 214 h 214"/>
                <a:gd name="T16" fmla="*/ 1 w 24"/>
                <a:gd name="T17" fmla="*/ 214 h 214"/>
                <a:gd name="T18" fmla="*/ 1 w 24"/>
                <a:gd name="T19" fmla="*/ 57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14">
                  <a:moveTo>
                    <a:pt x="0" y="0"/>
                  </a:moveTo>
                  <a:lnTo>
                    <a:pt x="24" y="0"/>
                  </a:lnTo>
                  <a:lnTo>
                    <a:pt x="24" y="25"/>
                  </a:lnTo>
                  <a:lnTo>
                    <a:pt x="0" y="25"/>
                  </a:lnTo>
                  <a:lnTo>
                    <a:pt x="0" y="0"/>
                  </a:lnTo>
                  <a:close/>
                  <a:moveTo>
                    <a:pt x="1" y="57"/>
                  </a:moveTo>
                  <a:lnTo>
                    <a:pt x="23" y="57"/>
                  </a:lnTo>
                  <a:lnTo>
                    <a:pt x="23" y="214"/>
                  </a:lnTo>
                  <a:lnTo>
                    <a:pt x="1" y="214"/>
                  </a:lnTo>
                  <a:lnTo>
                    <a:pt x="1" y="5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93" name="Freeform 384"/>
            <p:cNvSpPr>
              <a:spLocks noEditPoints="1"/>
            </p:cNvSpPr>
            <p:nvPr/>
          </p:nvSpPr>
          <p:spPr bwMode="auto">
            <a:xfrm>
              <a:off x="4976814" y="5078374"/>
              <a:ext cx="68263" cy="103188"/>
            </a:xfrm>
            <a:custGeom>
              <a:avLst/>
              <a:gdLst>
                <a:gd name="T0" fmla="*/ 7 w 134"/>
                <a:gd name="T1" fmla="*/ 187 h 204"/>
                <a:gd name="T2" fmla="*/ 15 w 134"/>
                <a:gd name="T3" fmla="*/ 170 h 204"/>
                <a:gd name="T4" fmla="*/ 65 w 134"/>
                <a:gd name="T5" fmla="*/ 185 h 204"/>
                <a:gd name="T6" fmla="*/ 113 w 134"/>
                <a:gd name="T7" fmla="*/ 139 h 204"/>
                <a:gd name="T8" fmla="*/ 113 w 134"/>
                <a:gd name="T9" fmla="*/ 116 h 204"/>
                <a:gd name="T10" fmla="*/ 62 w 134"/>
                <a:gd name="T11" fmla="*/ 149 h 204"/>
                <a:gd name="T12" fmla="*/ 0 w 134"/>
                <a:gd name="T13" fmla="*/ 75 h 204"/>
                <a:gd name="T14" fmla="*/ 0 w 134"/>
                <a:gd name="T15" fmla="*/ 74 h 204"/>
                <a:gd name="T16" fmla="*/ 62 w 134"/>
                <a:gd name="T17" fmla="*/ 0 h 204"/>
                <a:gd name="T18" fmla="*/ 113 w 134"/>
                <a:gd name="T19" fmla="*/ 31 h 204"/>
                <a:gd name="T20" fmla="*/ 113 w 134"/>
                <a:gd name="T21" fmla="*/ 4 h 204"/>
                <a:gd name="T22" fmla="*/ 134 w 134"/>
                <a:gd name="T23" fmla="*/ 4 h 204"/>
                <a:gd name="T24" fmla="*/ 134 w 134"/>
                <a:gd name="T25" fmla="*/ 139 h 204"/>
                <a:gd name="T26" fmla="*/ 117 w 134"/>
                <a:gd name="T27" fmla="*/ 186 h 204"/>
                <a:gd name="T28" fmla="*/ 65 w 134"/>
                <a:gd name="T29" fmla="*/ 204 h 204"/>
                <a:gd name="T30" fmla="*/ 7 w 134"/>
                <a:gd name="T31" fmla="*/ 187 h 204"/>
                <a:gd name="T32" fmla="*/ 113 w 134"/>
                <a:gd name="T33" fmla="*/ 75 h 204"/>
                <a:gd name="T34" fmla="*/ 113 w 134"/>
                <a:gd name="T35" fmla="*/ 75 h 204"/>
                <a:gd name="T36" fmla="*/ 67 w 134"/>
                <a:gd name="T37" fmla="*/ 20 h 204"/>
                <a:gd name="T38" fmla="*/ 23 w 134"/>
                <a:gd name="T39" fmla="*/ 74 h 204"/>
                <a:gd name="T40" fmla="*/ 23 w 134"/>
                <a:gd name="T41" fmla="*/ 74 h 204"/>
                <a:gd name="T42" fmla="*/ 67 w 134"/>
                <a:gd name="T43" fmla="*/ 129 h 204"/>
                <a:gd name="T44" fmla="*/ 113 w 134"/>
                <a:gd name="T45" fmla="*/ 75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34" h="204">
                  <a:moveTo>
                    <a:pt x="7" y="187"/>
                  </a:moveTo>
                  <a:lnTo>
                    <a:pt x="15" y="170"/>
                  </a:lnTo>
                  <a:cubicBezTo>
                    <a:pt x="30" y="180"/>
                    <a:pt x="48" y="185"/>
                    <a:pt x="65" y="185"/>
                  </a:cubicBezTo>
                  <a:cubicBezTo>
                    <a:pt x="94" y="185"/>
                    <a:pt x="113" y="170"/>
                    <a:pt x="113" y="139"/>
                  </a:cubicBezTo>
                  <a:lnTo>
                    <a:pt x="113" y="116"/>
                  </a:lnTo>
                  <a:cubicBezTo>
                    <a:pt x="102" y="134"/>
                    <a:pt x="87" y="149"/>
                    <a:pt x="62" y="149"/>
                  </a:cubicBezTo>
                  <a:cubicBezTo>
                    <a:pt x="30" y="149"/>
                    <a:pt x="0" y="122"/>
                    <a:pt x="0" y="75"/>
                  </a:cubicBezTo>
                  <a:lnTo>
                    <a:pt x="0" y="74"/>
                  </a:lnTo>
                  <a:cubicBezTo>
                    <a:pt x="0" y="26"/>
                    <a:pt x="30" y="0"/>
                    <a:pt x="62" y="0"/>
                  </a:cubicBezTo>
                  <a:cubicBezTo>
                    <a:pt x="87" y="0"/>
                    <a:pt x="102" y="14"/>
                    <a:pt x="113" y="31"/>
                  </a:cubicBezTo>
                  <a:lnTo>
                    <a:pt x="113" y="4"/>
                  </a:lnTo>
                  <a:lnTo>
                    <a:pt x="134" y="4"/>
                  </a:lnTo>
                  <a:lnTo>
                    <a:pt x="134" y="139"/>
                  </a:lnTo>
                  <a:cubicBezTo>
                    <a:pt x="134" y="160"/>
                    <a:pt x="128" y="176"/>
                    <a:pt x="117" y="186"/>
                  </a:cubicBezTo>
                  <a:cubicBezTo>
                    <a:pt x="104" y="199"/>
                    <a:pt x="87" y="204"/>
                    <a:pt x="65" y="204"/>
                  </a:cubicBezTo>
                  <a:cubicBezTo>
                    <a:pt x="44" y="204"/>
                    <a:pt x="24" y="199"/>
                    <a:pt x="7" y="187"/>
                  </a:cubicBezTo>
                  <a:close/>
                  <a:moveTo>
                    <a:pt x="113" y="75"/>
                  </a:moveTo>
                  <a:lnTo>
                    <a:pt x="113" y="75"/>
                  </a:lnTo>
                  <a:cubicBezTo>
                    <a:pt x="113" y="41"/>
                    <a:pt x="90" y="20"/>
                    <a:pt x="67" y="20"/>
                  </a:cubicBezTo>
                  <a:cubicBezTo>
                    <a:pt x="42" y="20"/>
                    <a:pt x="23" y="40"/>
                    <a:pt x="23" y="74"/>
                  </a:cubicBezTo>
                  <a:lnTo>
                    <a:pt x="23" y="74"/>
                  </a:lnTo>
                  <a:cubicBezTo>
                    <a:pt x="23" y="107"/>
                    <a:pt x="43" y="129"/>
                    <a:pt x="67" y="129"/>
                  </a:cubicBezTo>
                  <a:cubicBezTo>
                    <a:pt x="90" y="129"/>
                    <a:pt x="113" y="107"/>
                    <a:pt x="113" y="7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94" name="Freeform 385"/>
            <p:cNvSpPr>
              <a:spLocks/>
            </p:cNvSpPr>
            <p:nvPr/>
          </p:nvSpPr>
          <p:spPr bwMode="auto">
            <a:xfrm>
              <a:off x="5067302" y="5078374"/>
              <a:ext cx="60325" cy="79375"/>
            </a:xfrm>
            <a:custGeom>
              <a:avLst/>
              <a:gdLst>
                <a:gd name="T0" fmla="*/ 0 w 119"/>
                <a:gd name="T1" fmla="*/ 3 h 158"/>
                <a:gd name="T2" fmla="*/ 21 w 119"/>
                <a:gd name="T3" fmla="*/ 3 h 158"/>
                <a:gd name="T4" fmla="*/ 21 w 119"/>
                <a:gd name="T5" fmla="*/ 28 h 158"/>
                <a:gd name="T6" fmla="*/ 67 w 119"/>
                <a:gd name="T7" fmla="*/ 0 h 158"/>
                <a:gd name="T8" fmla="*/ 119 w 119"/>
                <a:gd name="T9" fmla="*/ 56 h 158"/>
                <a:gd name="T10" fmla="*/ 119 w 119"/>
                <a:gd name="T11" fmla="*/ 158 h 158"/>
                <a:gd name="T12" fmla="*/ 97 w 119"/>
                <a:gd name="T13" fmla="*/ 158 h 158"/>
                <a:gd name="T14" fmla="*/ 97 w 119"/>
                <a:gd name="T15" fmla="*/ 62 h 158"/>
                <a:gd name="T16" fmla="*/ 61 w 119"/>
                <a:gd name="T17" fmla="*/ 18 h 158"/>
                <a:gd name="T18" fmla="*/ 21 w 119"/>
                <a:gd name="T19" fmla="*/ 63 h 158"/>
                <a:gd name="T20" fmla="*/ 21 w 119"/>
                <a:gd name="T21" fmla="*/ 158 h 158"/>
                <a:gd name="T22" fmla="*/ 0 w 119"/>
                <a:gd name="T23" fmla="*/ 158 h 158"/>
                <a:gd name="T24" fmla="*/ 0 w 119"/>
                <a:gd name="T25" fmla="*/ 3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9" h="158">
                  <a:moveTo>
                    <a:pt x="0" y="3"/>
                  </a:moveTo>
                  <a:lnTo>
                    <a:pt x="21" y="3"/>
                  </a:lnTo>
                  <a:lnTo>
                    <a:pt x="21" y="28"/>
                  </a:lnTo>
                  <a:cubicBezTo>
                    <a:pt x="30" y="13"/>
                    <a:pt x="44" y="0"/>
                    <a:pt x="67" y="0"/>
                  </a:cubicBezTo>
                  <a:cubicBezTo>
                    <a:pt x="99" y="0"/>
                    <a:pt x="119" y="21"/>
                    <a:pt x="119" y="56"/>
                  </a:cubicBezTo>
                  <a:lnTo>
                    <a:pt x="119" y="158"/>
                  </a:lnTo>
                  <a:lnTo>
                    <a:pt x="97" y="158"/>
                  </a:lnTo>
                  <a:lnTo>
                    <a:pt x="97" y="62"/>
                  </a:lnTo>
                  <a:cubicBezTo>
                    <a:pt x="97" y="35"/>
                    <a:pt x="84" y="18"/>
                    <a:pt x="61" y="18"/>
                  </a:cubicBezTo>
                  <a:cubicBezTo>
                    <a:pt x="39" y="18"/>
                    <a:pt x="21" y="36"/>
                    <a:pt x="21" y="63"/>
                  </a:cubicBezTo>
                  <a:lnTo>
                    <a:pt x="21" y="158"/>
                  </a:lnTo>
                  <a:lnTo>
                    <a:pt x="0" y="158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95" name="Freeform 386"/>
            <p:cNvSpPr>
              <a:spLocks noEditPoints="1"/>
            </p:cNvSpPr>
            <p:nvPr/>
          </p:nvSpPr>
          <p:spPr bwMode="auto">
            <a:xfrm>
              <a:off x="5143502" y="5078374"/>
              <a:ext cx="60325" cy="82550"/>
            </a:xfrm>
            <a:custGeom>
              <a:avLst/>
              <a:gdLst>
                <a:gd name="T0" fmla="*/ 0 w 119"/>
                <a:gd name="T1" fmla="*/ 113 h 161"/>
                <a:gd name="T2" fmla="*/ 0 w 119"/>
                <a:gd name="T3" fmla="*/ 113 h 161"/>
                <a:gd name="T4" fmla="*/ 57 w 119"/>
                <a:gd name="T5" fmla="*/ 61 h 161"/>
                <a:gd name="T6" fmla="*/ 97 w 119"/>
                <a:gd name="T7" fmla="*/ 68 h 161"/>
                <a:gd name="T8" fmla="*/ 97 w 119"/>
                <a:gd name="T9" fmla="*/ 59 h 161"/>
                <a:gd name="T10" fmla="*/ 57 w 119"/>
                <a:gd name="T11" fmla="*/ 20 h 161"/>
                <a:gd name="T12" fmla="*/ 17 w 119"/>
                <a:gd name="T13" fmla="*/ 30 h 161"/>
                <a:gd name="T14" fmla="*/ 11 w 119"/>
                <a:gd name="T15" fmla="*/ 12 h 161"/>
                <a:gd name="T16" fmla="*/ 60 w 119"/>
                <a:gd name="T17" fmla="*/ 0 h 161"/>
                <a:gd name="T18" fmla="*/ 104 w 119"/>
                <a:gd name="T19" fmla="*/ 15 h 161"/>
                <a:gd name="T20" fmla="*/ 119 w 119"/>
                <a:gd name="T21" fmla="*/ 57 h 161"/>
                <a:gd name="T22" fmla="*/ 119 w 119"/>
                <a:gd name="T23" fmla="*/ 158 h 161"/>
                <a:gd name="T24" fmla="*/ 97 w 119"/>
                <a:gd name="T25" fmla="*/ 158 h 161"/>
                <a:gd name="T26" fmla="*/ 97 w 119"/>
                <a:gd name="T27" fmla="*/ 135 h 161"/>
                <a:gd name="T28" fmla="*/ 50 w 119"/>
                <a:gd name="T29" fmla="*/ 161 h 161"/>
                <a:gd name="T30" fmla="*/ 0 w 119"/>
                <a:gd name="T31" fmla="*/ 113 h 161"/>
                <a:gd name="T32" fmla="*/ 97 w 119"/>
                <a:gd name="T33" fmla="*/ 104 h 161"/>
                <a:gd name="T34" fmla="*/ 97 w 119"/>
                <a:gd name="T35" fmla="*/ 84 h 161"/>
                <a:gd name="T36" fmla="*/ 60 w 119"/>
                <a:gd name="T37" fmla="*/ 77 h 161"/>
                <a:gd name="T38" fmla="*/ 21 w 119"/>
                <a:gd name="T39" fmla="*/ 110 h 161"/>
                <a:gd name="T40" fmla="*/ 21 w 119"/>
                <a:gd name="T41" fmla="*/ 111 h 161"/>
                <a:gd name="T42" fmla="*/ 55 w 119"/>
                <a:gd name="T43" fmla="*/ 143 h 161"/>
                <a:gd name="T44" fmla="*/ 97 w 119"/>
                <a:gd name="T45" fmla="*/ 104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9" h="161">
                  <a:moveTo>
                    <a:pt x="0" y="113"/>
                  </a:moveTo>
                  <a:lnTo>
                    <a:pt x="0" y="113"/>
                  </a:lnTo>
                  <a:cubicBezTo>
                    <a:pt x="0" y="79"/>
                    <a:pt x="22" y="61"/>
                    <a:pt x="57" y="61"/>
                  </a:cubicBezTo>
                  <a:cubicBezTo>
                    <a:pt x="74" y="61"/>
                    <a:pt x="86" y="64"/>
                    <a:pt x="97" y="68"/>
                  </a:cubicBezTo>
                  <a:lnTo>
                    <a:pt x="97" y="59"/>
                  </a:lnTo>
                  <a:cubicBezTo>
                    <a:pt x="97" y="34"/>
                    <a:pt x="82" y="20"/>
                    <a:pt x="57" y="20"/>
                  </a:cubicBezTo>
                  <a:cubicBezTo>
                    <a:pt x="42" y="20"/>
                    <a:pt x="29" y="25"/>
                    <a:pt x="17" y="30"/>
                  </a:cubicBezTo>
                  <a:lnTo>
                    <a:pt x="11" y="12"/>
                  </a:lnTo>
                  <a:cubicBezTo>
                    <a:pt x="26" y="5"/>
                    <a:pt x="41" y="0"/>
                    <a:pt x="60" y="0"/>
                  </a:cubicBezTo>
                  <a:cubicBezTo>
                    <a:pt x="79" y="0"/>
                    <a:pt x="94" y="5"/>
                    <a:pt x="104" y="15"/>
                  </a:cubicBezTo>
                  <a:cubicBezTo>
                    <a:pt x="113" y="25"/>
                    <a:pt x="119" y="39"/>
                    <a:pt x="119" y="57"/>
                  </a:cubicBezTo>
                  <a:lnTo>
                    <a:pt x="119" y="158"/>
                  </a:lnTo>
                  <a:lnTo>
                    <a:pt x="97" y="158"/>
                  </a:lnTo>
                  <a:lnTo>
                    <a:pt x="97" y="135"/>
                  </a:lnTo>
                  <a:cubicBezTo>
                    <a:pt x="88" y="150"/>
                    <a:pt x="72" y="161"/>
                    <a:pt x="50" y="161"/>
                  </a:cubicBezTo>
                  <a:cubicBezTo>
                    <a:pt x="24" y="161"/>
                    <a:pt x="0" y="143"/>
                    <a:pt x="0" y="113"/>
                  </a:cubicBezTo>
                  <a:close/>
                  <a:moveTo>
                    <a:pt x="97" y="104"/>
                  </a:moveTo>
                  <a:lnTo>
                    <a:pt x="97" y="84"/>
                  </a:lnTo>
                  <a:cubicBezTo>
                    <a:pt x="87" y="80"/>
                    <a:pt x="75" y="77"/>
                    <a:pt x="60" y="77"/>
                  </a:cubicBezTo>
                  <a:cubicBezTo>
                    <a:pt x="35" y="77"/>
                    <a:pt x="21" y="90"/>
                    <a:pt x="21" y="110"/>
                  </a:cubicBezTo>
                  <a:lnTo>
                    <a:pt x="21" y="111"/>
                  </a:lnTo>
                  <a:cubicBezTo>
                    <a:pt x="21" y="131"/>
                    <a:pt x="36" y="143"/>
                    <a:pt x="55" y="143"/>
                  </a:cubicBezTo>
                  <a:cubicBezTo>
                    <a:pt x="79" y="143"/>
                    <a:pt x="97" y="126"/>
                    <a:pt x="97" y="10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96" name="Freeform 387"/>
            <p:cNvSpPr>
              <a:spLocks/>
            </p:cNvSpPr>
            <p:nvPr/>
          </p:nvSpPr>
          <p:spPr bwMode="auto">
            <a:xfrm>
              <a:off x="5218114" y="5057737"/>
              <a:ext cx="41275" cy="101600"/>
            </a:xfrm>
            <a:custGeom>
              <a:avLst/>
              <a:gdLst>
                <a:gd name="T0" fmla="*/ 19 w 82"/>
                <a:gd name="T1" fmla="*/ 164 h 203"/>
                <a:gd name="T2" fmla="*/ 19 w 82"/>
                <a:gd name="T3" fmla="*/ 64 h 203"/>
                <a:gd name="T4" fmla="*/ 0 w 82"/>
                <a:gd name="T5" fmla="*/ 64 h 203"/>
                <a:gd name="T6" fmla="*/ 0 w 82"/>
                <a:gd name="T7" fmla="*/ 45 h 203"/>
                <a:gd name="T8" fmla="*/ 19 w 82"/>
                <a:gd name="T9" fmla="*/ 45 h 203"/>
                <a:gd name="T10" fmla="*/ 19 w 82"/>
                <a:gd name="T11" fmla="*/ 0 h 203"/>
                <a:gd name="T12" fmla="*/ 40 w 82"/>
                <a:gd name="T13" fmla="*/ 0 h 203"/>
                <a:gd name="T14" fmla="*/ 40 w 82"/>
                <a:gd name="T15" fmla="*/ 45 h 203"/>
                <a:gd name="T16" fmla="*/ 80 w 82"/>
                <a:gd name="T17" fmla="*/ 45 h 203"/>
                <a:gd name="T18" fmla="*/ 80 w 82"/>
                <a:gd name="T19" fmla="*/ 64 h 203"/>
                <a:gd name="T20" fmla="*/ 40 w 82"/>
                <a:gd name="T21" fmla="*/ 64 h 203"/>
                <a:gd name="T22" fmla="*/ 40 w 82"/>
                <a:gd name="T23" fmla="*/ 161 h 203"/>
                <a:gd name="T24" fmla="*/ 63 w 82"/>
                <a:gd name="T25" fmla="*/ 183 h 203"/>
                <a:gd name="T26" fmla="*/ 82 w 82"/>
                <a:gd name="T27" fmla="*/ 179 h 203"/>
                <a:gd name="T28" fmla="*/ 82 w 82"/>
                <a:gd name="T29" fmla="*/ 198 h 203"/>
                <a:gd name="T30" fmla="*/ 58 w 82"/>
                <a:gd name="T31" fmla="*/ 203 h 203"/>
                <a:gd name="T32" fmla="*/ 19 w 82"/>
                <a:gd name="T33" fmla="*/ 164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2" h="203">
                  <a:moveTo>
                    <a:pt x="19" y="164"/>
                  </a:moveTo>
                  <a:lnTo>
                    <a:pt x="19" y="64"/>
                  </a:lnTo>
                  <a:lnTo>
                    <a:pt x="0" y="64"/>
                  </a:lnTo>
                  <a:lnTo>
                    <a:pt x="0" y="45"/>
                  </a:lnTo>
                  <a:lnTo>
                    <a:pt x="19" y="45"/>
                  </a:lnTo>
                  <a:lnTo>
                    <a:pt x="19" y="0"/>
                  </a:lnTo>
                  <a:lnTo>
                    <a:pt x="40" y="0"/>
                  </a:lnTo>
                  <a:lnTo>
                    <a:pt x="40" y="45"/>
                  </a:lnTo>
                  <a:lnTo>
                    <a:pt x="80" y="45"/>
                  </a:lnTo>
                  <a:lnTo>
                    <a:pt x="80" y="64"/>
                  </a:lnTo>
                  <a:lnTo>
                    <a:pt x="40" y="64"/>
                  </a:lnTo>
                  <a:lnTo>
                    <a:pt x="40" y="161"/>
                  </a:lnTo>
                  <a:cubicBezTo>
                    <a:pt x="40" y="177"/>
                    <a:pt x="49" y="183"/>
                    <a:pt x="63" y="183"/>
                  </a:cubicBezTo>
                  <a:cubicBezTo>
                    <a:pt x="69" y="183"/>
                    <a:pt x="75" y="182"/>
                    <a:pt x="82" y="179"/>
                  </a:cubicBezTo>
                  <a:lnTo>
                    <a:pt x="82" y="198"/>
                  </a:lnTo>
                  <a:cubicBezTo>
                    <a:pt x="75" y="202"/>
                    <a:pt x="68" y="203"/>
                    <a:pt x="58" y="203"/>
                  </a:cubicBezTo>
                  <a:cubicBezTo>
                    <a:pt x="35" y="203"/>
                    <a:pt x="19" y="192"/>
                    <a:pt x="19" y="16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97" name="Freeform 388"/>
            <p:cNvSpPr>
              <a:spLocks noEditPoints="1"/>
            </p:cNvSpPr>
            <p:nvPr/>
          </p:nvSpPr>
          <p:spPr bwMode="auto">
            <a:xfrm>
              <a:off x="5270502" y="5078374"/>
              <a:ext cx="63500" cy="82550"/>
            </a:xfrm>
            <a:custGeom>
              <a:avLst/>
              <a:gdLst>
                <a:gd name="T0" fmla="*/ 0 w 126"/>
                <a:gd name="T1" fmla="*/ 82 h 162"/>
                <a:gd name="T2" fmla="*/ 0 w 126"/>
                <a:gd name="T3" fmla="*/ 81 h 162"/>
                <a:gd name="T4" fmla="*/ 64 w 126"/>
                <a:gd name="T5" fmla="*/ 0 h 162"/>
                <a:gd name="T6" fmla="*/ 126 w 126"/>
                <a:gd name="T7" fmla="*/ 80 h 162"/>
                <a:gd name="T8" fmla="*/ 126 w 126"/>
                <a:gd name="T9" fmla="*/ 89 h 162"/>
                <a:gd name="T10" fmla="*/ 21 w 126"/>
                <a:gd name="T11" fmla="*/ 89 h 162"/>
                <a:gd name="T12" fmla="*/ 69 w 126"/>
                <a:gd name="T13" fmla="*/ 142 h 162"/>
                <a:gd name="T14" fmla="*/ 109 w 126"/>
                <a:gd name="T15" fmla="*/ 125 h 162"/>
                <a:gd name="T16" fmla="*/ 121 w 126"/>
                <a:gd name="T17" fmla="*/ 139 h 162"/>
                <a:gd name="T18" fmla="*/ 67 w 126"/>
                <a:gd name="T19" fmla="*/ 162 h 162"/>
                <a:gd name="T20" fmla="*/ 0 w 126"/>
                <a:gd name="T21" fmla="*/ 82 h 162"/>
                <a:gd name="T22" fmla="*/ 105 w 126"/>
                <a:gd name="T23" fmla="*/ 72 h 162"/>
                <a:gd name="T24" fmla="*/ 64 w 126"/>
                <a:gd name="T25" fmla="*/ 19 h 162"/>
                <a:gd name="T26" fmla="*/ 21 w 126"/>
                <a:gd name="T27" fmla="*/ 72 h 162"/>
                <a:gd name="T28" fmla="*/ 105 w 126"/>
                <a:gd name="T29" fmla="*/ 72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6" h="162">
                  <a:moveTo>
                    <a:pt x="0" y="82"/>
                  </a:moveTo>
                  <a:lnTo>
                    <a:pt x="0" y="81"/>
                  </a:lnTo>
                  <a:cubicBezTo>
                    <a:pt x="0" y="34"/>
                    <a:pt x="27" y="0"/>
                    <a:pt x="64" y="0"/>
                  </a:cubicBezTo>
                  <a:cubicBezTo>
                    <a:pt x="102" y="0"/>
                    <a:pt x="126" y="34"/>
                    <a:pt x="126" y="80"/>
                  </a:cubicBezTo>
                  <a:lnTo>
                    <a:pt x="126" y="89"/>
                  </a:lnTo>
                  <a:lnTo>
                    <a:pt x="21" y="89"/>
                  </a:lnTo>
                  <a:cubicBezTo>
                    <a:pt x="24" y="122"/>
                    <a:pt x="45" y="142"/>
                    <a:pt x="69" y="142"/>
                  </a:cubicBezTo>
                  <a:cubicBezTo>
                    <a:pt x="86" y="142"/>
                    <a:pt x="99" y="135"/>
                    <a:pt x="109" y="125"/>
                  </a:cubicBezTo>
                  <a:lnTo>
                    <a:pt x="121" y="139"/>
                  </a:lnTo>
                  <a:cubicBezTo>
                    <a:pt x="107" y="152"/>
                    <a:pt x="91" y="162"/>
                    <a:pt x="67" y="162"/>
                  </a:cubicBezTo>
                  <a:cubicBezTo>
                    <a:pt x="31" y="162"/>
                    <a:pt x="0" y="131"/>
                    <a:pt x="0" y="82"/>
                  </a:cubicBezTo>
                  <a:close/>
                  <a:moveTo>
                    <a:pt x="105" y="72"/>
                  </a:moveTo>
                  <a:cubicBezTo>
                    <a:pt x="104" y="42"/>
                    <a:pt x="90" y="19"/>
                    <a:pt x="64" y="19"/>
                  </a:cubicBezTo>
                  <a:cubicBezTo>
                    <a:pt x="41" y="19"/>
                    <a:pt x="24" y="40"/>
                    <a:pt x="21" y="72"/>
                  </a:cubicBezTo>
                  <a:lnTo>
                    <a:pt x="105" y="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98" name="Rectangle 389"/>
            <p:cNvSpPr>
              <a:spLocks noChangeArrowheads="1"/>
            </p:cNvSpPr>
            <p:nvPr/>
          </p:nvSpPr>
          <p:spPr bwMode="auto">
            <a:xfrm>
              <a:off x="4802189" y="4808499"/>
              <a:ext cx="428625" cy="125413"/>
            </a:xfrm>
            <a:prstGeom prst="rect">
              <a:avLst/>
            </a:prstGeom>
            <a:solidFill>
              <a:srgbClr val="EC19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99" name="Freeform 390"/>
            <p:cNvSpPr>
              <a:spLocks noEditPoints="1"/>
            </p:cNvSpPr>
            <p:nvPr/>
          </p:nvSpPr>
          <p:spPr bwMode="auto">
            <a:xfrm>
              <a:off x="4940302" y="4841837"/>
              <a:ext cx="47625" cy="60325"/>
            </a:xfrm>
            <a:custGeom>
              <a:avLst/>
              <a:gdLst>
                <a:gd name="T0" fmla="*/ 0 w 95"/>
                <a:gd name="T1" fmla="*/ 0 h 118"/>
                <a:gd name="T2" fmla="*/ 38 w 95"/>
                <a:gd name="T3" fmla="*/ 0 h 118"/>
                <a:gd name="T4" fmla="*/ 95 w 95"/>
                <a:gd name="T5" fmla="*/ 58 h 118"/>
                <a:gd name="T6" fmla="*/ 95 w 95"/>
                <a:gd name="T7" fmla="*/ 60 h 118"/>
                <a:gd name="T8" fmla="*/ 38 w 95"/>
                <a:gd name="T9" fmla="*/ 118 h 118"/>
                <a:gd name="T10" fmla="*/ 0 w 95"/>
                <a:gd name="T11" fmla="*/ 118 h 118"/>
                <a:gd name="T12" fmla="*/ 0 w 95"/>
                <a:gd name="T13" fmla="*/ 0 h 118"/>
                <a:gd name="T14" fmla="*/ 25 w 95"/>
                <a:gd name="T15" fmla="*/ 22 h 118"/>
                <a:gd name="T16" fmla="*/ 25 w 95"/>
                <a:gd name="T17" fmla="*/ 96 h 118"/>
                <a:gd name="T18" fmla="*/ 38 w 95"/>
                <a:gd name="T19" fmla="*/ 96 h 118"/>
                <a:gd name="T20" fmla="*/ 70 w 95"/>
                <a:gd name="T21" fmla="*/ 60 h 118"/>
                <a:gd name="T22" fmla="*/ 70 w 95"/>
                <a:gd name="T23" fmla="*/ 58 h 118"/>
                <a:gd name="T24" fmla="*/ 38 w 95"/>
                <a:gd name="T25" fmla="*/ 21 h 118"/>
                <a:gd name="T26" fmla="*/ 25 w 95"/>
                <a:gd name="T27" fmla="*/ 22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5" h="118">
                  <a:moveTo>
                    <a:pt x="0" y="0"/>
                  </a:moveTo>
                  <a:lnTo>
                    <a:pt x="38" y="0"/>
                  </a:lnTo>
                  <a:cubicBezTo>
                    <a:pt x="73" y="0"/>
                    <a:pt x="95" y="23"/>
                    <a:pt x="95" y="58"/>
                  </a:cubicBezTo>
                  <a:lnTo>
                    <a:pt x="95" y="60"/>
                  </a:lnTo>
                  <a:cubicBezTo>
                    <a:pt x="95" y="95"/>
                    <a:pt x="72" y="118"/>
                    <a:pt x="38" y="118"/>
                  </a:cubicBezTo>
                  <a:lnTo>
                    <a:pt x="0" y="118"/>
                  </a:lnTo>
                  <a:lnTo>
                    <a:pt x="0" y="0"/>
                  </a:lnTo>
                  <a:close/>
                  <a:moveTo>
                    <a:pt x="25" y="22"/>
                  </a:moveTo>
                  <a:lnTo>
                    <a:pt x="25" y="96"/>
                  </a:lnTo>
                  <a:lnTo>
                    <a:pt x="38" y="96"/>
                  </a:lnTo>
                  <a:cubicBezTo>
                    <a:pt x="57" y="96"/>
                    <a:pt x="70" y="83"/>
                    <a:pt x="70" y="60"/>
                  </a:cubicBezTo>
                  <a:lnTo>
                    <a:pt x="70" y="58"/>
                  </a:lnTo>
                  <a:cubicBezTo>
                    <a:pt x="70" y="35"/>
                    <a:pt x="57" y="22"/>
                    <a:pt x="38" y="21"/>
                  </a:cubicBezTo>
                  <a:lnTo>
                    <a:pt x="25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900" name="Freeform 391"/>
            <p:cNvSpPr>
              <a:spLocks/>
            </p:cNvSpPr>
            <p:nvPr/>
          </p:nvSpPr>
          <p:spPr bwMode="auto">
            <a:xfrm>
              <a:off x="4997452" y="4841837"/>
              <a:ext cx="47625" cy="60325"/>
            </a:xfrm>
            <a:custGeom>
              <a:avLst/>
              <a:gdLst>
                <a:gd name="T0" fmla="*/ 1 w 92"/>
                <a:gd name="T1" fmla="*/ 0 h 118"/>
                <a:gd name="T2" fmla="*/ 23 w 92"/>
                <a:gd name="T3" fmla="*/ 0 h 118"/>
                <a:gd name="T4" fmla="*/ 68 w 92"/>
                <a:gd name="T5" fmla="*/ 68 h 118"/>
                <a:gd name="T6" fmla="*/ 68 w 92"/>
                <a:gd name="T7" fmla="*/ 0 h 118"/>
                <a:gd name="T8" fmla="*/ 92 w 92"/>
                <a:gd name="T9" fmla="*/ 0 h 118"/>
                <a:gd name="T10" fmla="*/ 92 w 92"/>
                <a:gd name="T11" fmla="*/ 118 h 118"/>
                <a:gd name="T12" fmla="*/ 70 w 92"/>
                <a:gd name="T13" fmla="*/ 118 h 118"/>
                <a:gd name="T14" fmla="*/ 24 w 92"/>
                <a:gd name="T15" fmla="*/ 46 h 118"/>
                <a:gd name="T16" fmla="*/ 24 w 92"/>
                <a:gd name="T17" fmla="*/ 117 h 118"/>
                <a:gd name="T18" fmla="*/ 0 w 92"/>
                <a:gd name="T19" fmla="*/ 117 h 118"/>
                <a:gd name="T20" fmla="*/ 1 w 92"/>
                <a:gd name="T21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2" h="118">
                  <a:moveTo>
                    <a:pt x="1" y="0"/>
                  </a:moveTo>
                  <a:lnTo>
                    <a:pt x="23" y="0"/>
                  </a:lnTo>
                  <a:lnTo>
                    <a:pt x="68" y="68"/>
                  </a:lnTo>
                  <a:lnTo>
                    <a:pt x="68" y="0"/>
                  </a:lnTo>
                  <a:lnTo>
                    <a:pt x="92" y="0"/>
                  </a:lnTo>
                  <a:lnTo>
                    <a:pt x="92" y="118"/>
                  </a:lnTo>
                  <a:lnTo>
                    <a:pt x="70" y="118"/>
                  </a:lnTo>
                  <a:lnTo>
                    <a:pt x="24" y="46"/>
                  </a:lnTo>
                  <a:lnTo>
                    <a:pt x="24" y="117"/>
                  </a:lnTo>
                  <a:lnTo>
                    <a:pt x="0" y="11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901" name="Freeform 392"/>
            <p:cNvSpPr>
              <a:spLocks/>
            </p:cNvSpPr>
            <p:nvPr/>
          </p:nvSpPr>
          <p:spPr bwMode="auto">
            <a:xfrm>
              <a:off x="5053014" y="4841837"/>
              <a:ext cx="42863" cy="61913"/>
            </a:xfrm>
            <a:custGeom>
              <a:avLst/>
              <a:gdLst>
                <a:gd name="T0" fmla="*/ 0 w 85"/>
                <a:gd name="T1" fmla="*/ 102 h 120"/>
                <a:gd name="T2" fmla="*/ 15 w 85"/>
                <a:gd name="T3" fmla="*/ 85 h 120"/>
                <a:gd name="T4" fmla="*/ 45 w 85"/>
                <a:gd name="T5" fmla="*/ 99 h 120"/>
                <a:gd name="T6" fmla="*/ 60 w 85"/>
                <a:gd name="T7" fmla="*/ 87 h 120"/>
                <a:gd name="T8" fmla="*/ 60 w 85"/>
                <a:gd name="T9" fmla="*/ 87 h 120"/>
                <a:gd name="T10" fmla="*/ 40 w 85"/>
                <a:gd name="T11" fmla="*/ 71 h 120"/>
                <a:gd name="T12" fmla="*/ 6 w 85"/>
                <a:gd name="T13" fmla="*/ 35 h 120"/>
                <a:gd name="T14" fmla="*/ 6 w 85"/>
                <a:gd name="T15" fmla="*/ 35 h 120"/>
                <a:gd name="T16" fmla="*/ 45 w 85"/>
                <a:gd name="T17" fmla="*/ 0 h 120"/>
                <a:gd name="T18" fmla="*/ 84 w 85"/>
                <a:gd name="T19" fmla="*/ 15 h 120"/>
                <a:gd name="T20" fmla="*/ 70 w 85"/>
                <a:gd name="T21" fmla="*/ 34 h 120"/>
                <a:gd name="T22" fmla="*/ 45 w 85"/>
                <a:gd name="T23" fmla="*/ 22 h 120"/>
                <a:gd name="T24" fmla="*/ 31 w 85"/>
                <a:gd name="T25" fmla="*/ 32 h 120"/>
                <a:gd name="T26" fmla="*/ 31 w 85"/>
                <a:gd name="T27" fmla="*/ 32 h 120"/>
                <a:gd name="T28" fmla="*/ 54 w 85"/>
                <a:gd name="T29" fmla="*/ 50 h 120"/>
                <a:gd name="T30" fmla="*/ 85 w 85"/>
                <a:gd name="T31" fmla="*/ 85 h 120"/>
                <a:gd name="T32" fmla="*/ 85 w 85"/>
                <a:gd name="T33" fmla="*/ 85 h 120"/>
                <a:gd name="T34" fmla="*/ 45 w 85"/>
                <a:gd name="T35" fmla="*/ 120 h 120"/>
                <a:gd name="T36" fmla="*/ 0 w 85"/>
                <a:gd name="T37" fmla="*/ 10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5" h="120">
                  <a:moveTo>
                    <a:pt x="0" y="102"/>
                  </a:moveTo>
                  <a:lnTo>
                    <a:pt x="15" y="85"/>
                  </a:lnTo>
                  <a:cubicBezTo>
                    <a:pt x="22" y="92"/>
                    <a:pt x="32" y="99"/>
                    <a:pt x="45" y="99"/>
                  </a:cubicBezTo>
                  <a:cubicBezTo>
                    <a:pt x="55" y="99"/>
                    <a:pt x="60" y="94"/>
                    <a:pt x="60" y="87"/>
                  </a:cubicBezTo>
                  <a:lnTo>
                    <a:pt x="60" y="87"/>
                  </a:lnTo>
                  <a:cubicBezTo>
                    <a:pt x="60" y="81"/>
                    <a:pt x="56" y="77"/>
                    <a:pt x="40" y="71"/>
                  </a:cubicBezTo>
                  <a:cubicBezTo>
                    <a:pt x="19" y="62"/>
                    <a:pt x="6" y="55"/>
                    <a:pt x="6" y="35"/>
                  </a:cubicBezTo>
                  <a:lnTo>
                    <a:pt x="6" y="35"/>
                  </a:lnTo>
                  <a:cubicBezTo>
                    <a:pt x="6" y="14"/>
                    <a:pt x="22" y="0"/>
                    <a:pt x="45" y="0"/>
                  </a:cubicBezTo>
                  <a:cubicBezTo>
                    <a:pt x="59" y="0"/>
                    <a:pt x="72" y="5"/>
                    <a:pt x="84" y="15"/>
                  </a:cubicBezTo>
                  <a:lnTo>
                    <a:pt x="70" y="34"/>
                  </a:lnTo>
                  <a:cubicBezTo>
                    <a:pt x="62" y="27"/>
                    <a:pt x="54" y="22"/>
                    <a:pt x="45" y="22"/>
                  </a:cubicBezTo>
                  <a:cubicBezTo>
                    <a:pt x="36" y="22"/>
                    <a:pt x="31" y="26"/>
                    <a:pt x="31" y="32"/>
                  </a:cubicBezTo>
                  <a:lnTo>
                    <a:pt x="31" y="32"/>
                  </a:lnTo>
                  <a:cubicBezTo>
                    <a:pt x="31" y="39"/>
                    <a:pt x="35" y="42"/>
                    <a:pt x="54" y="50"/>
                  </a:cubicBezTo>
                  <a:cubicBezTo>
                    <a:pt x="75" y="59"/>
                    <a:pt x="85" y="67"/>
                    <a:pt x="85" y="85"/>
                  </a:cubicBezTo>
                  <a:lnTo>
                    <a:pt x="85" y="85"/>
                  </a:lnTo>
                  <a:cubicBezTo>
                    <a:pt x="85" y="107"/>
                    <a:pt x="67" y="120"/>
                    <a:pt x="45" y="120"/>
                  </a:cubicBezTo>
                  <a:cubicBezTo>
                    <a:pt x="29" y="120"/>
                    <a:pt x="14" y="115"/>
                    <a:pt x="0" y="10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27" name="Freeform 921"/>
            <p:cNvSpPr>
              <a:spLocks/>
            </p:cNvSpPr>
            <p:nvPr/>
          </p:nvSpPr>
          <p:spPr bwMode="auto">
            <a:xfrm>
              <a:off x="3209926" y="2695537"/>
              <a:ext cx="5772150" cy="704850"/>
            </a:xfrm>
            <a:custGeom>
              <a:avLst/>
              <a:gdLst>
                <a:gd name="T0" fmla="*/ 11322 w 11372"/>
                <a:gd name="T1" fmla="*/ 1388 h 1388"/>
                <a:gd name="T2" fmla="*/ 50 w 11372"/>
                <a:gd name="T3" fmla="*/ 1388 h 1388"/>
                <a:gd name="T4" fmla="*/ 0 w 11372"/>
                <a:gd name="T5" fmla="*/ 1338 h 1388"/>
                <a:gd name="T6" fmla="*/ 0 w 11372"/>
                <a:gd name="T7" fmla="*/ 50 h 1388"/>
                <a:gd name="T8" fmla="*/ 50 w 11372"/>
                <a:gd name="T9" fmla="*/ 0 h 1388"/>
                <a:gd name="T10" fmla="*/ 11321 w 11372"/>
                <a:gd name="T11" fmla="*/ 0 h 1388"/>
                <a:gd name="T12" fmla="*/ 11371 w 11372"/>
                <a:gd name="T13" fmla="*/ 50 h 1388"/>
                <a:gd name="T14" fmla="*/ 11371 w 11372"/>
                <a:gd name="T15" fmla="*/ 1337 h 1388"/>
                <a:gd name="T16" fmla="*/ 11322 w 11372"/>
                <a:gd name="T17" fmla="*/ 1388 h 1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372" h="1388">
                  <a:moveTo>
                    <a:pt x="11322" y="1388"/>
                  </a:moveTo>
                  <a:lnTo>
                    <a:pt x="50" y="1388"/>
                  </a:lnTo>
                  <a:cubicBezTo>
                    <a:pt x="22" y="1388"/>
                    <a:pt x="0" y="1365"/>
                    <a:pt x="0" y="1338"/>
                  </a:cubicBezTo>
                  <a:lnTo>
                    <a:pt x="0" y="50"/>
                  </a:lnTo>
                  <a:cubicBezTo>
                    <a:pt x="0" y="23"/>
                    <a:pt x="22" y="0"/>
                    <a:pt x="50" y="0"/>
                  </a:cubicBezTo>
                  <a:lnTo>
                    <a:pt x="11321" y="0"/>
                  </a:lnTo>
                  <a:cubicBezTo>
                    <a:pt x="11349" y="0"/>
                    <a:pt x="11371" y="23"/>
                    <a:pt x="11371" y="50"/>
                  </a:cubicBezTo>
                  <a:lnTo>
                    <a:pt x="11371" y="1337"/>
                  </a:lnTo>
                  <a:cubicBezTo>
                    <a:pt x="11372" y="1365"/>
                    <a:pt x="11350" y="1388"/>
                    <a:pt x="11322" y="138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28" name="Freeform 922"/>
            <p:cNvSpPr>
              <a:spLocks noEditPoints="1"/>
            </p:cNvSpPr>
            <p:nvPr/>
          </p:nvSpPr>
          <p:spPr bwMode="auto">
            <a:xfrm>
              <a:off x="3203576" y="2690775"/>
              <a:ext cx="5784850" cy="715963"/>
            </a:xfrm>
            <a:custGeom>
              <a:avLst/>
              <a:gdLst>
                <a:gd name="T0" fmla="*/ 11335 w 11398"/>
                <a:gd name="T1" fmla="*/ 1412 h 1412"/>
                <a:gd name="T2" fmla="*/ 63 w 11398"/>
                <a:gd name="T3" fmla="*/ 1412 h 1412"/>
                <a:gd name="T4" fmla="*/ 0 w 11398"/>
                <a:gd name="T5" fmla="*/ 1350 h 1412"/>
                <a:gd name="T6" fmla="*/ 0 w 11398"/>
                <a:gd name="T7" fmla="*/ 62 h 1412"/>
                <a:gd name="T8" fmla="*/ 63 w 11398"/>
                <a:gd name="T9" fmla="*/ 0 h 1412"/>
                <a:gd name="T10" fmla="*/ 11334 w 11398"/>
                <a:gd name="T11" fmla="*/ 0 h 1412"/>
                <a:gd name="T12" fmla="*/ 11397 w 11398"/>
                <a:gd name="T13" fmla="*/ 62 h 1412"/>
                <a:gd name="T14" fmla="*/ 11397 w 11398"/>
                <a:gd name="T15" fmla="*/ 1349 h 1412"/>
                <a:gd name="T16" fmla="*/ 11335 w 11398"/>
                <a:gd name="T17" fmla="*/ 1412 h 1412"/>
                <a:gd name="T18" fmla="*/ 63 w 11398"/>
                <a:gd name="T19" fmla="*/ 25 h 1412"/>
                <a:gd name="T20" fmla="*/ 25 w 11398"/>
                <a:gd name="T21" fmla="*/ 62 h 1412"/>
                <a:gd name="T22" fmla="*/ 25 w 11398"/>
                <a:gd name="T23" fmla="*/ 1349 h 1412"/>
                <a:gd name="T24" fmla="*/ 63 w 11398"/>
                <a:gd name="T25" fmla="*/ 1386 h 1412"/>
                <a:gd name="T26" fmla="*/ 11334 w 11398"/>
                <a:gd name="T27" fmla="*/ 1386 h 1412"/>
                <a:gd name="T28" fmla="*/ 11372 w 11398"/>
                <a:gd name="T29" fmla="*/ 1349 h 1412"/>
                <a:gd name="T30" fmla="*/ 11372 w 11398"/>
                <a:gd name="T31" fmla="*/ 62 h 1412"/>
                <a:gd name="T32" fmla="*/ 11334 w 11398"/>
                <a:gd name="T33" fmla="*/ 25 h 1412"/>
                <a:gd name="T34" fmla="*/ 63 w 11398"/>
                <a:gd name="T35" fmla="*/ 25 h 1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398" h="1412">
                  <a:moveTo>
                    <a:pt x="11335" y="1412"/>
                  </a:moveTo>
                  <a:lnTo>
                    <a:pt x="63" y="1412"/>
                  </a:lnTo>
                  <a:cubicBezTo>
                    <a:pt x="28" y="1412"/>
                    <a:pt x="0" y="1385"/>
                    <a:pt x="0" y="1350"/>
                  </a:cubicBezTo>
                  <a:lnTo>
                    <a:pt x="0" y="62"/>
                  </a:lnTo>
                  <a:cubicBezTo>
                    <a:pt x="0" y="27"/>
                    <a:pt x="28" y="0"/>
                    <a:pt x="63" y="0"/>
                  </a:cubicBezTo>
                  <a:lnTo>
                    <a:pt x="11334" y="0"/>
                  </a:lnTo>
                  <a:cubicBezTo>
                    <a:pt x="11369" y="0"/>
                    <a:pt x="11397" y="27"/>
                    <a:pt x="11397" y="62"/>
                  </a:cubicBezTo>
                  <a:lnTo>
                    <a:pt x="11397" y="1349"/>
                  </a:lnTo>
                  <a:cubicBezTo>
                    <a:pt x="11398" y="1384"/>
                    <a:pt x="11369" y="1412"/>
                    <a:pt x="11335" y="1412"/>
                  </a:cubicBezTo>
                  <a:close/>
                  <a:moveTo>
                    <a:pt x="63" y="25"/>
                  </a:moveTo>
                  <a:cubicBezTo>
                    <a:pt x="42" y="25"/>
                    <a:pt x="25" y="41"/>
                    <a:pt x="25" y="62"/>
                  </a:cubicBezTo>
                  <a:lnTo>
                    <a:pt x="25" y="1349"/>
                  </a:lnTo>
                  <a:cubicBezTo>
                    <a:pt x="25" y="1370"/>
                    <a:pt x="42" y="1386"/>
                    <a:pt x="63" y="1386"/>
                  </a:cubicBezTo>
                  <a:lnTo>
                    <a:pt x="11334" y="1386"/>
                  </a:lnTo>
                  <a:cubicBezTo>
                    <a:pt x="11355" y="1386"/>
                    <a:pt x="11372" y="1370"/>
                    <a:pt x="11372" y="1349"/>
                  </a:cubicBezTo>
                  <a:lnTo>
                    <a:pt x="11372" y="62"/>
                  </a:lnTo>
                  <a:cubicBezTo>
                    <a:pt x="11372" y="41"/>
                    <a:pt x="11355" y="25"/>
                    <a:pt x="11334" y="25"/>
                  </a:cubicBezTo>
                  <a:lnTo>
                    <a:pt x="63" y="25"/>
                  </a:ln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29" name="Freeform 923"/>
            <p:cNvSpPr>
              <a:spLocks/>
            </p:cNvSpPr>
            <p:nvPr/>
          </p:nvSpPr>
          <p:spPr bwMode="auto">
            <a:xfrm>
              <a:off x="5592764" y="2881275"/>
              <a:ext cx="80963" cy="98425"/>
            </a:xfrm>
            <a:custGeom>
              <a:avLst/>
              <a:gdLst>
                <a:gd name="T0" fmla="*/ 0 w 160"/>
                <a:gd name="T1" fmla="*/ 0 h 195"/>
                <a:gd name="T2" fmla="*/ 21 w 160"/>
                <a:gd name="T3" fmla="*/ 0 h 195"/>
                <a:gd name="T4" fmla="*/ 80 w 160"/>
                <a:gd name="T5" fmla="*/ 104 h 195"/>
                <a:gd name="T6" fmla="*/ 138 w 160"/>
                <a:gd name="T7" fmla="*/ 0 h 195"/>
                <a:gd name="T8" fmla="*/ 160 w 160"/>
                <a:gd name="T9" fmla="*/ 0 h 195"/>
                <a:gd name="T10" fmla="*/ 160 w 160"/>
                <a:gd name="T11" fmla="*/ 195 h 195"/>
                <a:gd name="T12" fmla="*/ 138 w 160"/>
                <a:gd name="T13" fmla="*/ 195 h 195"/>
                <a:gd name="T14" fmla="*/ 138 w 160"/>
                <a:gd name="T15" fmla="*/ 39 h 195"/>
                <a:gd name="T16" fmla="*/ 78 w 160"/>
                <a:gd name="T17" fmla="*/ 143 h 195"/>
                <a:gd name="T18" fmla="*/ 80 w 160"/>
                <a:gd name="T19" fmla="*/ 143 h 195"/>
                <a:gd name="T20" fmla="*/ 20 w 160"/>
                <a:gd name="T21" fmla="*/ 39 h 195"/>
                <a:gd name="T22" fmla="*/ 20 w 160"/>
                <a:gd name="T23" fmla="*/ 195 h 195"/>
                <a:gd name="T24" fmla="*/ 0 w 160"/>
                <a:gd name="T25" fmla="*/ 195 h 195"/>
                <a:gd name="T26" fmla="*/ 0 w 160"/>
                <a:gd name="T27" fmla="*/ 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0" h="195">
                  <a:moveTo>
                    <a:pt x="0" y="0"/>
                  </a:moveTo>
                  <a:lnTo>
                    <a:pt x="21" y="0"/>
                  </a:lnTo>
                  <a:lnTo>
                    <a:pt x="80" y="104"/>
                  </a:lnTo>
                  <a:lnTo>
                    <a:pt x="138" y="0"/>
                  </a:lnTo>
                  <a:lnTo>
                    <a:pt x="160" y="0"/>
                  </a:lnTo>
                  <a:lnTo>
                    <a:pt x="160" y="195"/>
                  </a:lnTo>
                  <a:lnTo>
                    <a:pt x="138" y="195"/>
                  </a:lnTo>
                  <a:lnTo>
                    <a:pt x="138" y="39"/>
                  </a:lnTo>
                  <a:lnTo>
                    <a:pt x="78" y="143"/>
                  </a:lnTo>
                  <a:lnTo>
                    <a:pt x="80" y="143"/>
                  </a:lnTo>
                  <a:lnTo>
                    <a:pt x="20" y="39"/>
                  </a:lnTo>
                  <a:lnTo>
                    <a:pt x="20" y="195"/>
                  </a:lnTo>
                  <a:lnTo>
                    <a:pt x="0" y="1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30" name="Freeform 924"/>
            <p:cNvSpPr>
              <a:spLocks/>
            </p:cNvSpPr>
            <p:nvPr/>
          </p:nvSpPr>
          <p:spPr bwMode="auto">
            <a:xfrm>
              <a:off x="5695951" y="2905087"/>
              <a:ext cx="55563" cy="76200"/>
            </a:xfrm>
            <a:custGeom>
              <a:avLst/>
              <a:gdLst>
                <a:gd name="T0" fmla="*/ 0 w 110"/>
                <a:gd name="T1" fmla="*/ 96 h 149"/>
                <a:gd name="T2" fmla="*/ 0 w 110"/>
                <a:gd name="T3" fmla="*/ 1 h 149"/>
                <a:gd name="T4" fmla="*/ 20 w 110"/>
                <a:gd name="T5" fmla="*/ 1 h 149"/>
                <a:gd name="T6" fmla="*/ 20 w 110"/>
                <a:gd name="T7" fmla="*/ 90 h 149"/>
                <a:gd name="T8" fmla="*/ 54 w 110"/>
                <a:gd name="T9" fmla="*/ 130 h 149"/>
                <a:gd name="T10" fmla="*/ 90 w 110"/>
                <a:gd name="T11" fmla="*/ 89 h 149"/>
                <a:gd name="T12" fmla="*/ 90 w 110"/>
                <a:gd name="T13" fmla="*/ 0 h 149"/>
                <a:gd name="T14" fmla="*/ 110 w 110"/>
                <a:gd name="T15" fmla="*/ 0 h 149"/>
                <a:gd name="T16" fmla="*/ 110 w 110"/>
                <a:gd name="T17" fmla="*/ 145 h 149"/>
                <a:gd name="T18" fmla="*/ 90 w 110"/>
                <a:gd name="T19" fmla="*/ 145 h 149"/>
                <a:gd name="T20" fmla="*/ 90 w 110"/>
                <a:gd name="T21" fmla="*/ 121 h 149"/>
                <a:gd name="T22" fmla="*/ 48 w 110"/>
                <a:gd name="T23" fmla="*/ 147 h 149"/>
                <a:gd name="T24" fmla="*/ 0 w 110"/>
                <a:gd name="T25" fmla="*/ 96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0" h="149">
                  <a:moveTo>
                    <a:pt x="0" y="96"/>
                  </a:moveTo>
                  <a:lnTo>
                    <a:pt x="0" y="1"/>
                  </a:lnTo>
                  <a:lnTo>
                    <a:pt x="20" y="1"/>
                  </a:lnTo>
                  <a:lnTo>
                    <a:pt x="20" y="90"/>
                  </a:lnTo>
                  <a:cubicBezTo>
                    <a:pt x="20" y="116"/>
                    <a:pt x="33" y="130"/>
                    <a:pt x="54" y="130"/>
                  </a:cubicBezTo>
                  <a:cubicBezTo>
                    <a:pt x="75" y="130"/>
                    <a:pt x="90" y="114"/>
                    <a:pt x="90" y="89"/>
                  </a:cubicBezTo>
                  <a:lnTo>
                    <a:pt x="90" y="0"/>
                  </a:lnTo>
                  <a:lnTo>
                    <a:pt x="110" y="0"/>
                  </a:lnTo>
                  <a:lnTo>
                    <a:pt x="110" y="145"/>
                  </a:lnTo>
                  <a:lnTo>
                    <a:pt x="90" y="145"/>
                  </a:lnTo>
                  <a:lnTo>
                    <a:pt x="90" y="121"/>
                  </a:lnTo>
                  <a:cubicBezTo>
                    <a:pt x="83" y="136"/>
                    <a:pt x="69" y="147"/>
                    <a:pt x="48" y="147"/>
                  </a:cubicBezTo>
                  <a:cubicBezTo>
                    <a:pt x="18" y="149"/>
                    <a:pt x="0" y="128"/>
                    <a:pt x="0" y="9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31" name="Freeform 925"/>
            <p:cNvSpPr>
              <a:spLocks/>
            </p:cNvSpPr>
            <p:nvPr/>
          </p:nvSpPr>
          <p:spPr bwMode="auto">
            <a:xfrm>
              <a:off x="5772151" y="2905087"/>
              <a:ext cx="36513" cy="74613"/>
            </a:xfrm>
            <a:custGeom>
              <a:avLst/>
              <a:gdLst>
                <a:gd name="T0" fmla="*/ 0 w 70"/>
                <a:gd name="T1" fmla="*/ 2 h 147"/>
                <a:gd name="T2" fmla="*/ 20 w 70"/>
                <a:gd name="T3" fmla="*/ 2 h 147"/>
                <a:gd name="T4" fmla="*/ 20 w 70"/>
                <a:gd name="T5" fmla="*/ 35 h 147"/>
                <a:gd name="T6" fmla="*/ 70 w 70"/>
                <a:gd name="T7" fmla="*/ 1 h 147"/>
                <a:gd name="T8" fmla="*/ 70 w 70"/>
                <a:gd name="T9" fmla="*/ 22 h 147"/>
                <a:gd name="T10" fmla="*/ 68 w 70"/>
                <a:gd name="T11" fmla="*/ 22 h 147"/>
                <a:gd name="T12" fmla="*/ 20 w 70"/>
                <a:gd name="T13" fmla="*/ 78 h 147"/>
                <a:gd name="T14" fmla="*/ 20 w 70"/>
                <a:gd name="T15" fmla="*/ 147 h 147"/>
                <a:gd name="T16" fmla="*/ 0 w 70"/>
                <a:gd name="T17" fmla="*/ 147 h 147"/>
                <a:gd name="T18" fmla="*/ 0 w 70"/>
                <a:gd name="T19" fmla="*/ 2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147">
                  <a:moveTo>
                    <a:pt x="0" y="2"/>
                  </a:moveTo>
                  <a:lnTo>
                    <a:pt x="20" y="2"/>
                  </a:lnTo>
                  <a:lnTo>
                    <a:pt x="20" y="35"/>
                  </a:lnTo>
                  <a:cubicBezTo>
                    <a:pt x="28" y="15"/>
                    <a:pt x="46" y="0"/>
                    <a:pt x="70" y="1"/>
                  </a:cubicBezTo>
                  <a:lnTo>
                    <a:pt x="70" y="22"/>
                  </a:lnTo>
                  <a:lnTo>
                    <a:pt x="68" y="22"/>
                  </a:lnTo>
                  <a:cubicBezTo>
                    <a:pt x="41" y="22"/>
                    <a:pt x="20" y="41"/>
                    <a:pt x="20" y="78"/>
                  </a:cubicBezTo>
                  <a:lnTo>
                    <a:pt x="20" y="147"/>
                  </a:lnTo>
                  <a:lnTo>
                    <a:pt x="0" y="147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32" name="Freeform 926"/>
            <p:cNvSpPr>
              <a:spLocks noEditPoints="1"/>
            </p:cNvSpPr>
            <p:nvPr/>
          </p:nvSpPr>
          <p:spPr bwMode="auto">
            <a:xfrm>
              <a:off x="5813426" y="2905087"/>
              <a:ext cx="55563" cy="76200"/>
            </a:xfrm>
            <a:custGeom>
              <a:avLst/>
              <a:gdLst>
                <a:gd name="T0" fmla="*/ 0 w 109"/>
                <a:gd name="T1" fmla="*/ 103 h 149"/>
                <a:gd name="T2" fmla="*/ 0 w 109"/>
                <a:gd name="T3" fmla="*/ 103 h 149"/>
                <a:gd name="T4" fmla="*/ 54 w 109"/>
                <a:gd name="T5" fmla="*/ 56 h 149"/>
                <a:gd name="T6" fmla="*/ 91 w 109"/>
                <a:gd name="T7" fmla="*/ 62 h 149"/>
                <a:gd name="T8" fmla="*/ 91 w 109"/>
                <a:gd name="T9" fmla="*/ 53 h 149"/>
                <a:gd name="T10" fmla="*/ 54 w 109"/>
                <a:gd name="T11" fmla="*/ 17 h 149"/>
                <a:gd name="T12" fmla="*/ 16 w 109"/>
                <a:gd name="T13" fmla="*/ 27 h 149"/>
                <a:gd name="T14" fmla="*/ 10 w 109"/>
                <a:gd name="T15" fmla="*/ 11 h 149"/>
                <a:gd name="T16" fmla="*/ 55 w 109"/>
                <a:gd name="T17" fmla="*/ 0 h 149"/>
                <a:gd name="T18" fmla="*/ 95 w 109"/>
                <a:gd name="T19" fmla="*/ 15 h 149"/>
                <a:gd name="T20" fmla="*/ 109 w 109"/>
                <a:gd name="T21" fmla="*/ 54 h 149"/>
                <a:gd name="T22" fmla="*/ 109 w 109"/>
                <a:gd name="T23" fmla="*/ 146 h 149"/>
                <a:gd name="T24" fmla="*/ 89 w 109"/>
                <a:gd name="T25" fmla="*/ 146 h 149"/>
                <a:gd name="T26" fmla="*/ 89 w 109"/>
                <a:gd name="T27" fmla="*/ 125 h 149"/>
                <a:gd name="T28" fmla="*/ 45 w 109"/>
                <a:gd name="T29" fmla="*/ 149 h 149"/>
                <a:gd name="T30" fmla="*/ 0 w 109"/>
                <a:gd name="T31" fmla="*/ 103 h 149"/>
                <a:gd name="T32" fmla="*/ 91 w 109"/>
                <a:gd name="T33" fmla="*/ 95 h 149"/>
                <a:gd name="T34" fmla="*/ 91 w 109"/>
                <a:gd name="T35" fmla="*/ 77 h 149"/>
                <a:gd name="T36" fmla="*/ 56 w 109"/>
                <a:gd name="T37" fmla="*/ 71 h 149"/>
                <a:gd name="T38" fmla="*/ 20 w 109"/>
                <a:gd name="T39" fmla="*/ 101 h 149"/>
                <a:gd name="T40" fmla="*/ 20 w 109"/>
                <a:gd name="T41" fmla="*/ 102 h 149"/>
                <a:gd name="T42" fmla="*/ 51 w 109"/>
                <a:gd name="T43" fmla="*/ 132 h 149"/>
                <a:gd name="T44" fmla="*/ 91 w 109"/>
                <a:gd name="T45" fmla="*/ 9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9" h="149">
                  <a:moveTo>
                    <a:pt x="0" y="103"/>
                  </a:moveTo>
                  <a:lnTo>
                    <a:pt x="0" y="103"/>
                  </a:lnTo>
                  <a:cubicBezTo>
                    <a:pt x="0" y="72"/>
                    <a:pt x="21" y="56"/>
                    <a:pt x="54" y="56"/>
                  </a:cubicBezTo>
                  <a:cubicBezTo>
                    <a:pt x="69" y="56"/>
                    <a:pt x="80" y="58"/>
                    <a:pt x="91" y="62"/>
                  </a:cubicBezTo>
                  <a:lnTo>
                    <a:pt x="91" y="53"/>
                  </a:lnTo>
                  <a:cubicBezTo>
                    <a:pt x="91" y="30"/>
                    <a:pt x="77" y="17"/>
                    <a:pt x="54" y="17"/>
                  </a:cubicBezTo>
                  <a:cubicBezTo>
                    <a:pt x="38" y="17"/>
                    <a:pt x="26" y="22"/>
                    <a:pt x="16" y="27"/>
                  </a:cubicBezTo>
                  <a:lnTo>
                    <a:pt x="10" y="11"/>
                  </a:lnTo>
                  <a:cubicBezTo>
                    <a:pt x="24" y="5"/>
                    <a:pt x="37" y="0"/>
                    <a:pt x="55" y="0"/>
                  </a:cubicBezTo>
                  <a:cubicBezTo>
                    <a:pt x="72" y="0"/>
                    <a:pt x="86" y="5"/>
                    <a:pt x="95" y="15"/>
                  </a:cubicBezTo>
                  <a:cubicBezTo>
                    <a:pt x="104" y="24"/>
                    <a:pt x="109" y="37"/>
                    <a:pt x="109" y="54"/>
                  </a:cubicBezTo>
                  <a:lnTo>
                    <a:pt x="109" y="146"/>
                  </a:lnTo>
                  <a:lnTo>
                    <a:pt x="89" y="146"/>
                  </a:lnTo>
                  <a:lnTo>
                    <a:pt x="89" y="125"/>
                  </a:lnTo>
                  <a:cubicBezTo>
                    <a:pt x="80" y="139"/>
                    <a:pt x="66" y="149"/>
                    <a:pt x="45" y="149"/>
                  </a:cubicBezTo>
                  <a:cubicBezTo>
                    <a:pt x="22" y="149"/>
                    <a:pt x="0" y="132"/>
                    <a:pt x="0" y="103"/>
                  </a:cubicBezTo>
                  <a:close/>
                  <a:moveTo>
                    <a:pt x="91" y="95"/>
                  </a:moveTo>
                  <a:lnTo>
                    <a:pt x="91" y="77"/>
                  </a:lnTo>
                  <a:cubicBezTo>
                    <a:pt x="82" y="74"/>
                    <a:pt x="70" y="71"/>
                    <a:pt x="56" y="71"/>
                  </a:cubicBezTo>
                  <a:cubicBezTo>
                    <a:pt x="34" y="71"/>
                    <a:pt x="20" y="84"/>
                    <a:pt x="20" y="101"/>
                  </a:cubicBezTo>
                  <a:lnTo>
                    <a:pt x="20" y="102"/>
                  </a:lnTo>
                  <a:cubicBezTo>
                    <a:pt x="20" y="120"/>
                    <a:pt x="34" y="132"/>
                    <a:pt x="51" y="132"/>
                  </a:cubicBezTo>
                  <a:cubicBezTo>
                    <a:pt x="72" y="132"/>
                    <a:pt x="91" y="116"/>
                    <a:pt x="91" y="9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33" name="Freeform 927"/>
            <p:cNvSpPr>
              <a:spLocks/>
            </p:cNvSpPr>
            <p:nvPr/>
          </p:nvSpPr>
          <p:spPr bwMode="auto">
            <a:xfrm>
              <a:off x="5889626" y="2905087"/>
              <a:ext cx="55563" cy="74613"/>
            </a:xfrm>
            <a:custGeom>
              <a:avLst/>
              <a:gdLst>
                <a:gd name="T0" fmla="*/ 1 w 111"/>
                <a:gd name="T1" fmla="*/ 3 h 148"/>
                <a:gd name="T2" fmla="*/ 21 w 111"/>
                <a:gd name="T3" fmla="*/ 3 h 148"/>
                <a:gd name="T4" fmla="*/ 21 w 111"/>
                <a:gd name="T5" fmla="*/ 27 h 148"/>
                <a:gd name="T6" fmla="*/ 63 w 111"/>
                <a:gd name="T7" fmla="*/ 0 h 148"/>
                <a:gd name="T8" fmla="*/ 111 w 111"/>
                <a:gd name="T9" fmla="*/ 53 h 148"/>
                <a:gd name="T10" fmla="*/ 111 w 111"/>
                <a:gd name="T11" fmla="*/ 148 h 148"/>
                <a:gd name="T12" fmla="*/ 90 w 111"/>
                <a:gd name="T13" fmla="*/ 148 h 148"/>
                <a:gd name="T14" fmla="*/ 90 w 111"/>
                <a:gd name="T15" fmla="*/ 59 h 148"/>
                <a:gd name="T16" fmla="*/ 57 w 111"/>
                <a:gd name="T17" fmla="*/ 19 h 148"/>
                <a:gd name="T18" fmla="*/ 20 w 111"/>
                <a:gd name="T19" fmla="*/ 60 h 148"/>
                <a:gd name="T20" fmla="*/ 20 w 111"/>
                <a:gd name="T21" fmla="*/ 148 h 148"/>
                <a:gd name="T22" fmla="*/ 0 w 111"/>
                <a:gd name="T23" fmla="*/ 148 h 148"/>
                <a:gd name="T24" fmla="*/ 0 w 111"/>
                <a:gd name="T25" fmla="*/ 3 h 148"/>
                <a:gd name="T26" fmla="*/ 1 w 111"/>
                <a:gd name="T27" fmla="*/ 3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1" h="148">
                  <a:moveTo>
                    <a:pt x="1" y="3"/>
                  </a:moveTo>
                  <a:lnTo>
                    <a:pt x="21" y="3"/>
                  </a:lnTo>
                  <a:lnTo>
                    <a:pt x="21" y="27"/>
                  </a:lnTo>
                  <a:cubicBezTo>
                    <a:pt x="28" y="12"/>
                    <a:pt x="42" y="0"/>
                    <a:pt x="63" y="0"/>
                  </a:cubicBezTo>
                  <a:cubicBezTo>
                    <a:pt x="93" y="0"/>
                    <a:pt x="111" y="20"/>
                    <a:pt x="111" y="53"/>
                  </a:cubicBezTo>
                  <a:lnTo>
                    <a:pt x="111" y="148"/>
                  </a:lnTo>
                  <a:lnTo>
                    <a:pt x="90" y="148"/>
                  </a:lnTo>
                  <a:lnTo>
                    <a:pt x="90" y="59"/>
                  </a:lnTo>
                  <a:cubicBezTo>
                    <a:pt x="90" y="33"/>
                    <a:pt x="78" y="19"/>
                    <a:pt x="57" y="19"/>
                  </a:cubicBezTo>
                  <a:cubicBezTo>
                    <a:pt x="35" y="19"/>
                    <a:pt x="20" y="35"/>
                    <a:pt x="20" y="60"/>
                  </a:cubicBezTo>
                  <a:lnTo>
                    <a:pt x="20" y="148"/>
                  </a:lnTo>
                  <a:lnTo>
                    <a:pt x="0" y="148"/>
                  </a:lnTo>
                  <a:lnTo>
                    <a:pt x="0" y="3"/>
                  </a:lnTo>
                  <a:lnTo>
                    <a:pt x="1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34" name="Freeform 928"/>
            <p:cNvSpPr>
              <a:spLocks noEditPoints="1"/>
            </p:cNvSpPr>
            <p:nvPr/>
          </p:nvSpPr>
          <p:spPr bwMode="auto">
            <a:xfrm>
              <a:off x="5961064" y="2905087"/>
              <a:ext cx="65088" cy="76200"/>
            </a:xfrm>
            <a:custGeom>
              <a:avLst/>
              <a:gdLst>
                <a:gd name="T0" fmla="*/ 0 w 127"/>
                <a:gd name="T1" fmla="*/ 78 h 152"/>
                <a:gd name="T2" fmla="*/ 0 w 127"/>
                <a:gd name="T3" fmla="*/ 75 h 152"/>
                <a:gd name="T4" fmla="*/ 64 w 127"/>
                <a:gd name="T5" fmla="*/ 0 h 152"/>
                <a:gd name="T6" fmla="*/ 127 w 127"/>
                <a:gd name="T7" fmla="*/ 74 h 152"/>
                <a:gd name="T8" fmla="*/ 127 w 127"/>
                <a:gd name="T9" fmla="*/ 75 h 152"/>
                <a:gd name="T10" fmla="*/ 64 w 127"/>
                <a:gd name="T11" fmla="*/ 150 h 152"/>
                <a:gd name="T12" fmla="*/ 0 w 127"/>
                <a:gd name="T13" fmla="*/ 78 h 152"/>
                <a:gd name="T14" fmla="*/ 109 w 127"/>
                <a:gd name="T15" fmla="*/ 78 h 152"/>
                <a:gd name="T16" fmla="*/ 109 w 127"/>
                <a:gd name="T17" fmla="*/ 77 h 152"/>
                <a:gd name="T18" fmla="*/ 65 w 127"/>
                <a:gd name="T19" fmla="*/ 20 h 152"/>
                <a:gd name="T20" fmla="*/ 21 w 127"/>
                <a:gd name="T21" fmla="*/ 77 h 152"/>
                <a:gd name="T22" fmla="*/ 21 w 127"/>
                <a:gd name="T23" fmla="*/ 78 h 152"/>
                <a:gd name="T24" fmla="*/ 65 w 127"/>
                <a:gd name="T25" fmla="*/ 134 h 152"/>
                <a:gd name="T26" fmla="*/ 109 w 127"/>
                <a:gd name="T27" fmla="*/ 78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7" h="152">
                  <a:moveTo>
                    <a:pt x="0" y="78"/>
                  </a:moveTo>
                  <a:lnTo>
                    <a:pt x="0" y="75"/>
                  </a:lnTo>
                  <a:cubicBezTo>
                    <a:pt x="0" y="33"/>
                    <a:pt x="27" y="0"/>
                    <a:pt x="64" y="0"/>
                  </a:cubicBezTo>
                  <a:cubicBezTo>
                    <a:pt x="101" y="0"/>
                    <a:pt x="127" y="33"/>
                    <a:pt x="127" y="74"/>
                  </a:cubicBezTo>
                  <a:lnTo>
                    <a:pt x="127" y="75"/>
                  </a:lnTo>
                  <a:cubicBezTo>
                    <a:pt x="127" y="118"/>
                    <a:pt x="100" y="150"/>
                    <a:pt x="64" y="150"/>
                  </a:cubicBezTo>
                  <a:cubicBezTo>
                    <a:pt x="27" y="152"/>
                    <a:pt x="0" y="120"/>
                    <a:pt x="0" y="78"/>
                  </a:cubicBezTo>
                  <a:close/>
                  <a:moveTo>
                    <a:pt x="109" y="78"/>
                  </a:moveTo>
                  <a:lnTo>
                    <a:pt x="109" y="77"/>
                  </a:lnTo>
                  <a:cubicBezTo>
                    <a:pt x="109" y="44"/>
                    <a:pt x="89" y="20"/>
                    <a:pt x="65" y="20"/>
                  </a:cubicBezTo>
                  <a:cubicBezTo>
                    <a:pt x="40" y="20"/>
                    <a:pt x="21" y="44"/>
                    <a:pt x="21" y="77"/>
                  </a:cubicBezTo>
                  <a:lnTo>
                    <a:pt x="21" y="78"/>
                  </a:lnTo>
                  <a:cubicBezTo>
                    <a:pt x="21" y="110"/>
                    <a:pt x="40" y="134"/>
                    <a:pt x="65" y="134"/>
                  </a:cubicBezTo>
                  <a:cubicBezTo>
                    <a:pt x="90" y="134"/>
                    <a:pt x="109" y="109"/>
                    <a:pt x="109" y="7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35" name="Freeform 929"/>
            <p:cNvSpPr>
              <a:spLocks/>
            </p:cNvSpPr>
            <p:nvPr/>
          </p:nvSpPr>
          <p:spPr bwMode="auto">
            <a:xfrm>
              <a:off x="6167439" y="2881275"/>
              <a:ext cx="60325" cy="98425"/>
            </a:xfrm>
            <a:custGeom>
              <a:avLst/>
              <a:gdLst>
                <a:gd name="T0" fmla="*/ 1 w 118"/>
                <a:gd name="T1" fmla="*/ 0 h 193"/>
                <a:gd name="T2" fmla="*/ 118 w 118"/>
                <a:gd name="T3" fmla="*/ 0 h 193"/>
                <a:gd name="T4" fmla="*/ 118 w 118"/>
                <a:gd name="T5" fmla="*/ 19 h 193"/>
                <a:gd name="T6" fmla="*/ 22 w 118"/>
                <a:gd name="T7" fmla="*/ 19 h 193"/>
                <a:gd name="T8" fmla="*/ 22 w 118"/>
                <a:gd name="T9" fmla="*/ 89 h 193"/>
                <a:gd name="T10" fmla="*/ 108 w 118"/>
                <a:gd name="T11" fmla="*/ 89 h 193"/>
                <a:gd name="T12" fmla="*/ 108 w 118"/>
                <a:gd name="T13" fmla="*/ 108 h 193"/>
                <a:gd name="T14" fmla="*/ 22 w 118"/>
                <a:gd name="T15" fmla="*/ 108 h 193"/>
                <a:gd name="T16" fmla="*/ 22 w 118"/>
                <a:gd name="T17" fmla="*/ 193 h 193"/>
                <a:gd name="T18" fmla="*/ 0 w 118"/>
                <a:gd name="T19" fmla="*/ 193 h 193"/>
                <a:gd name="T20" fmla="*/ 0 w 118"/>
                <a:gd name="T21" fmla="*/ 0 h 193"/>
                <a:gd name="T22" fmla="*/ 1 w 118"/>
                <a:gd name="T23" fmla="*/ 0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8" h="193">
                  <a:moveTo>
                    <a:pt x="1" y="0"/>
                  </a:moveTo>
                  <a:lnTo>
                    <a:pt x="118" y="0"/>
                  </a:lnTo>
                  <a:lnTo>
                    <a:pt x="118" y="19"/>
                  </a:lnTo>
                  <a:lnTo>
                    <a:pt x="22" y="19"/>
                  </a:lnTo>
                  <a:lnTo>
                    <a:pt x="22" y="89"/>
                  </a:lnTo>
                  <a:lnTo>
                    <a:pt x="108" y="89"/>
                  </a:lnTo>
                  <a:lnTo>
                    <a:pt x="108" y="108"/>
                  </a:lnTo>
                  <a:lnTo>
                    <a:pt x="22" y="108"/>
                  </a:lnTo>
                  <a:lnTo>
                    <a:pt x="22" y="193"/>
                  </a:lnTo>
                  <a:lnTo>
                    <a:pt x="0" y="193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36" name="Freeform 930"/>
            <p:cNvSpPr>
              <a:spLocks/>
            </p:cNvSpPr>
            <p:nvPr/>
          </p:nvSpPr>
          <p:spPr bwMode="auto">
            <a:xfrm>
              <a:off x="6243639" y="2905087"/>
              <a:ext cx="34925" cy="74613"/>
            </a:xfrm>
            <a:custGeom>
              <a:avLst/>
              <a:gdLst>
                <a:gd name="T0" fmla="*/ 0 w 70"/>
                <a:gd name="T1" fmla="*/ 2 h 147"/>
                <a:gd name="T2" fmla="*/ 20 w 70"/>
                <a:gd name="T3" fmla="*/ 2 h 147"/>
                <a:gd name="T4" fmla="*/ 20 w 70"/>
                <a:gd name="T5" fmla="*/ 35 h 147"/>
                <a:gd name="T6" fmla="*/ 70 w 70"/>
                <a:gd name="T7" fmla="*/ 1 h 147"/>
                <a:gd name="T8" fmla="*/ 70 w 70"/>
                <a:gd name="T9" fmla="*/ 22 h 147"/>
                <a:gd name="T10" fmla="*/ 69 w 70"/>
                <a:gd name="T11" fmla="*/ 22 h 147"/>
                <a:gd name="T12" fmla="*/ 20 w 70"/>
                <a:gd name="T13" fmla="*/ 78 h 147"/>
                <a:gd name="T14" fmla="*/ 20 w 70"/>
                <a:gd name="T15" fmla="*/ 147 h 147"/>
                <a:gd name="T16" fmla="*/ 0 w 70"/>
                <a:gd name="T17" fmla="*/ 147 h 147"/>
                <a:gd name="T18" fmla="*/ 0 w 70"/>
                <a:gd name="T19" fmla="*/ 2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147">
                  <a:moveTo>
                    <a:pt x="0" y="2"/>
                  </a:moveTo>
                  <a:lnTo>
                    <a:pt x="20" y="2"/>
                  </a:lnTo>
                  <a:lnTo>
                    <a:pt x="20" y="35"/>
                  </a:lnTo>
                  <a:cubicBezTo>
                    <a:pt x="29" y="15"/>
                    <a:pt x="47" y="0"/>
                    <a:pt x="70" y="1"/>
                  </a:cubicBezTo>
                  <a:lnTo>
                    <a:pt x="70" y="22"/>
                  </a:lnTo>
                  <a:lnTo>
                    <a:pt x="69" y="22"/>
                  </a:lnTo>
                  <a:cubicBezTo>
                    <a:pt x="41" y="22"/>
                    <a:pt x="20" y="41"/>
                    <a:pt x="20" y="78"/>
                  </a:cubicBezTo>
                  <a:lnTo>
                    <a:pt x="20" y="147"/>
                  </a:lnTo>
                  <a:lnTo>
                    <a:pt x="0" y="147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37" name="Freeform 931"/>
            <p:cNvSpPr>
              <a:spLocks noEditPoints="1"/>
            </p:cNvSpPr>
            <p:nvPr/>
          </p:nvSpPr>
          <p:spPr bwMode="auto">
            <a:xfrm>
              <a:off x="6286501" y="2905087"/>
              <a:ext cx="60325" cy="76200"/>
            </a:xfrm>
            <a:custGeom>
              <a:avLst/>
              <a:gdLst>
                <a:gd name="T0" fmla="*/ 0 w 118"/>
                <a:gd name="T1" fmla="*/ 76 h 151"/>
                <a:gd name="T2" fmla="*/ 0 w 118"/>
                <a:gd name="T3" fmla="*/ 75 h 151"/>
                <a:gd name="T4" fmla="*/ 60 w 118"/>
                <a:gd name="T5" fmla="*/ 0 h 151"/>
                <a:gd name="T6" fmla="*/ 118 w 118"/>
                <a:gd name="T7" fmla="*/ 75 h 151"/>
                <a:gd name="T8" fmla="*/ 118 w 118"/>
                <a:gd name="T9" fmla="*/ 83 h 151"/>
                <a:gd name="T10" fmla="*/ 20 w 118"/>
                <a:gd name="T11" fmla="*/ 83 h 151"/>
                <a:gd name="T12" fmla="*/ 65 w 118"/>
                <a:gd name="T13" fmla="*/ 133 h 151"/>
                <a:gd name="T14" fmla="*/ 103 w 118"/>
                <a:gd name="T15" fmla="*/ 117 h 151"/>
                <a:gd name="T16" fmla="*/ 114 w 118"/>
                <a:gd name="T17" fmla="*/ 129 h 151"/>
                <a:gd name="T18" fmla="*/ 64 w 118"/>
                <a:gd name="T19" fmla="*/ 151 h 151"/>
                <a:gd name="T20" fmla="*/ 0 w 118"/>
                <a:gd name="T21" fmla="*/ 76 h 151"/>
                <a:gd name="T22" fmla="*/ 98 w 118"/>
                <a:gd name="T23" fmla="*/ 67 h 151"/>
                <a:gd name="T24" fmla="*/ 60 w 118"/>
                <a:gd name="T25" fmla="*/ 17 h 151"/>
                <a:gd name="T26" fmla="*/ 20 w 118"/>
                <a:gd name="T27" fmla="*/ 67 h 151"/>
                <a:gd name="T28" fmla="*/ 98 w 118"/>
                <a:gd name="T29" fmla="*/ 67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8" h="151">
                  <a:moveTo>
                    <a:pt x="0" y="76"/>
                  </a:moveTo>
                  <a:lnTo>
                    <a:pt x="0" y="75"/>
                  </a:lnTo>
                  <a:cubicBezTo>
                    <a:pt x="0" y="31"/>
                    <a:pt x="26" y="0"/>
                    <a:pt x="60" y="0"/>
                  </a:cubicBezTo>
                  <a:cubicBezTo>
                    <a:pt x="96" y="0"/>
                    <a:pt x="118" y="31"/>
                    <a:pt x="118" y="75"/>
                  </a:cubicBezTo>
                  <a:lnTo>
                    <a:pt x="118" y="83"/>
                  </a:lnTo>
                  <a:lnTo>
                    <a:pt x="20" y="83"/>
                  </a:lnTo>
                  <a:cubicBezTo>
                    <a:pt x="23" y="116"/>
                    <a:pt x="43" y="133"/>
                    <a:pt x="65" y="133"/>
                  </a:cubicBezTo>
                  <a:cubicBezTo>
                    <a:pt x="81" y="133"/>
                    <a:pt x="93" y="127"/>
                    <a:pt x="103" y="117"/>
                  </a:cubicBezTo>
                  <a:lnTo>
                    <a:pt x="114" y="129"/>
                  </a:lnTo>
                  <a:cubicBezTo>
                    <a:pt x="101" y="143"/>
                    <a:pt x="86" y="151"/>
                    <a:pt x="64" y="151"/>
                  </a:cubicBezTo>
                  <a:cubicBezTo>
                    <a:pt x="29" y="150"/>
                    <a:pt x="0" y="121"/>
                    <a:pt x="0" y="76"/>
                  </a:cubicBezTo>
                  <a:close/>
                  <a:moveTo>
                    <a:pt x="98" y="67"/>
                  </a:moveTo>
                  <a:cubicBezTo>
                    <a:pt x="96" y="40"/>
                    <a:pt x="82" y="17"/>
                    <a:pt x="60" y="17"/>
                  </a:cubicBezTo>
                  <a:cubicBezTo>
                    <a:pt x="39" y="17"/>
                    <a:pt x="23" y="37"/>
                    <a:pt x="20" y="67"/>
                  </a:cubicBezTo>
                  <a:lnTo>
                    <a:pt x="98" y="6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38" name="Freeform 932"/>
            <p:cNvSpPr>
              <a:spLocks noEditPoints="1"/>
            </p:cNvSpPr>
            <p:nvPr/>
          </p:nvSpPr>
          <p:spPr bwMode="auto">
            <a:xfrm>
              <a:off x="6357939" y="2905087"/>
              <a:ext cx="60325" cy="76200"/>
            </a:xfrm>
            <a:custGeom>
              <a:avLst/>
              <a:gdLst>
                <a:gd name="T0" fmla="*/ 0 w 118"/>
                <a:gd name="T1" fmla="*/ 76 h 151"/>
                <a:gd name="T2" fmla="*/ 0 w 118"/>
                <a:gd name="T3" fmla="*/ 75 h 151"/>
                <a:gd name="T4" fmla="*/ 60 w 118"/>
                <a:gd name="T5" fmla="*/ 0 h 151"/>
                <a:gd name="T6" fmla="*/ 118 w 118"/>
                <a:gd name="T7" fmla="*/ 75 h 151"/>
                <a:gd name="T8" fmla="*/ 118 w 118"/>
                <a:gd name="T9" fmla="*/ 83 h 151"/>
                <a:gd name="T10" fmla="*/ 20 w 118"/>
                <a:gd name="T11" fmla="*/ 83 h 151"/>
                <a:gd name="T12" fmla="*/ 65 w 118"/>
                <a:gd name="T13" fmla="*/ 133 h 151"/>
                <a:gd name="T14" fmla="*/ 103 w 118"/>
                <a:gd name="T15" fmla="*/ 117 h 151"/>
                <a:gd name="T16" fmla="*/ 114 w 118"/>
                <a:gd name="T17" fmla="*/ 129 h 151"/>
                <a:gd name="T18" fmla="*/ 64 w 118"/>
                <a:gd name="T19" fmla="*/ 151 h 151"/>
                <a:gd name="T20" fmla="*/ 0 w 118"/>
                <a:gd name="T21" fmla="*/ 76 h 151"/>
                <a:gd name="T22" fmla="*/ 98 w 118"/>
                <a:gd name="T23" fmla="*/ 67 h 151"/>
                <a:gd name="T24" fmla="*/ 60 w 118"/>
                <a:gd name="T25" fmla="*/ 17 h 151"/>
                <a:gd name="T26" fmla="*/ 20 w 118"/>
                <a:gd name="T27" fmla="*/ 67 h 151"/>
                <a:gd name="T28" fmla="*/ 98 w 118"/>
                <a:gd name="T29" fmla="*/ 67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8" h="151">
                  <a:moveTo>
                    <a:pt x="0" y="76"/>
                  </a:moveTo>
                  <a:lnTo>
                    <a:pt x="0" y="75"/>
                  </a:lnTo>
                  <a:cubicBezTo>
                    <a:pt x="0" y="31"/>
                    <a:pt x="27" y="0"/>
                    <a:pt x="60" y="0"/>
                  </a:cubicBezTo>
                  <a:cubicBezTo>
                    <a:pt x="96" y="0"/>
                    <a:pt x="118" y="31"/>
                    <a:pt x="118" y="75"/>
                  </a:cubicBezTo>
                  <a:lnTo>
                    <a:pt x="118" y="83"/>
                  </a:lnTo>
                  <a:lnTo>
                    <a:pt x="20" y="83"/>
                  </a:lnTo>
                  <a:cubicBezTo>
                    <a:pt x="23" y="116"/>
                    <a:pt x="43" y="133"/>
                    <a:pt x="65" y="133"/>
                  </a:cubicBezTo>
                  <a:cubicBezTo>
                    <a:pt x="82" y="133"/>
                    <a:pt x="93" y="127"/>
                    <a:pt x="103" y="117"/>
                  </a:cubicBezTo>
                  <a:lnTo>
                    <a:pt x="114" y="129"/>
                  </a:lnTo>
                  <a:cubicBezTo>
                    <a:pt x="102" y="143"/>
                    <a:pt x="87" y="151"/>
                    <a:pt x="64" y="151"/>
                  </a:cubicBezTo>
                  <a:cubicBezTo>
                    <a:pt x="29" y="150"/>
                    <a:pt x="0" y="121"/>
                    <a:pt x="0" y="76"/>
                  </a:cubicBezTo>
                  <a:close/>
                  <a:moveTo>
                    <a:pt x="98" y="67"/>
                  </a:moveTo>
                  <a:cubicBezTo>
                    <a:pt x="97" y="40"/>
                    <a:pt x="83" y="17"/>
                    <a:pt x="60" y="17"/>
                  </a:cubicBezTo>
                  <a:cubicBezTo>
                    <a:pt x="39" y="17"/>
                    <a:pt x="23" y="37"/>
                    <a:pt x="20" y="67"/>
                  </a:cubicBezTo>
                  <a:lnTo>
                    <a:pt x="98" y="6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39" name="Freeform 933"/>
            <p:cNvSpPr>
              <a:spLocks/>
            </p:cNvSpPr>
            <p:nvPr/>
          </p:nvSpPr>
          <p:spPr bwMode="auto">
            <a:xfrm>
              <a:off x="6427789" y="2905087"/>
              <a:ext cx="53975" cy="74613"/>
            </a:xfrm>
            <a:custGeom>
              <a:avLst/>
              <a:gdLst>
                <a:gd name="T0" fmla="*/ 0 w 105"/>
                <a:gd name="T1" fmla="*/ 132 h 145"/>
                <a:gd name="T2" fmla="*/ 80 w 105"/>
                <a:gd name="T3" fmla="*/ 17 h 145"/>
                <a:gd name="T4" fmla="*/ 2 w 105"/>
                <a:gd name="T5" fmla="*/ 17 h 145"/>
                <a:gd name="T6" fmla="*/ 2 w 105"/>
                <a:gd name="T7" fmla="*/ 0 h 145"/>
                <a:gd name="T8" fmla="*/ 105 w 105"/>
                <a:gd name="T9" fmla="*/ 0 h 145"/>
                <a:gd name="T10" fmla="*/ 105 w 105"/>
                <a:gd name="T11" fmla="*/ 12 h 145"/>
                <a:gd name="T12" fmla="*/ 25 w 105"/>
                <a:gd name="T13" fmla="*/ 127 h 145"/>
                <a:gd name="T14" fmla="*/ 105 w 105"/>
                <a:gd name="T15" fmla="*/ 127 h 145"/>
                <a:gd name="T16" fmla="*/ 105 w 105"/>
                <a:gd name="T17" fmla="*/ 145 h 145"/>
                <a:gd name="T18" fmla="*/ 0 w 105"/>
                <a:gd name="T19" fmla="*/ 145 h 145"/>
                <a:gd name="T20" fmla="*/ 0 w 105"/>
                <a:gd name="T21" fmla="*/ 132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5" h="145">
                  <a:moveTo>
                    <a:pt x="0" y="132"/>
                  </a:moveTo>
                  <a:lnTo>
                    <a:pt x="80" y="17"/>
                  </a:lnTo>
                  <a:lnTo>
                    <a:pt x="2" y="17"/>
                  </a:lnTo>
                  <a:lnTo>
                    <a:pt x="2" y="0"/>
                  </a:lnTo>
                  <a:lnTo>
                    <a:pt x="105" y="0"/>
                  </a:lnTo>
                  <a:lnTo>
                    <a:pt x="105" y="12"/>
                  </a:lnTo>
                  <a:lnTo>
                    <a:pt x="25" y="127"/>
                  </a:lnTo>
                  <a:lnTo>
                    <a:pt x="105" y="127"/>
                  </a:lnTo>
                  <a:lnTo>
                    <a:pt x="105" y="145"/>
                  </a:lnTo>
                  <a:lnTo>
                    <a:pt x="0" y="145"/>
                  </a:lnTo>
                  <a:lnTo>
                    <a:pt x="0" y="1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40" name="Freeform 934"/>
            <p:cNvSpPr>
              <a:spLocks noEditPoints="1"/>
            </p:cNvSpPr>
            <p:nvPr/>
          </p:nvSpPr>
          <p:spPr bwMode="auto">
            <a:xfrm>
              <a:off x="6492876" y="2905087"/>
              <a:ext cx="60325" cy="76200"/>
            </a:xfrm>
            <a:custGeom>
              <a:avLst/>
              <a:gdLst>
                <a:gd name="T0" fmla="*/ 0 w 117"/>
                <a:gd name="T1" fmla="*/ 76 h 151"/>
                <a:gd name="T2" fmla="*/ 0 w 117"/>
                <a:gd name="T3" fmla="*/ 75 h 151"/>
                <a:gd name="T4" fmla="*/ 60 w 117"/>
                <a:gd name="T5" fmla="*/ 0 h 151"/>
                <a:gd name="T6" fmla="*/ 117 w 117"/>
                <a:gd name="T7" fmla="*/ 75 h 151"/>
                <a:gd name="T8" fmla="*/ 117 w 117"/>
                <a:gd name="T9" fmla="*/ 83 h 151"/>
                <a:gd name="T10" fmla="*/ 20 w 117"/>
                <a:gd name="T11" fmla="*/ 83 h 151"/>
                <a:gd name="T12" fmla="*/ 65 w 117"/>
                <a:gd name="T13" fmla="*/ 133 h 151"/>
                <a:gd name="T14" fmla="*/ 102 w 117"/>
                <a:gd name="T15" fmla="*/ 117 h 151"/>
                <a:gd name="T16" fmla="*/ 113 w 117"/>
                <a:gd name="T17" fmla="*/ 129 h 151"/>
                <a:gd name="T18" fmla="*/ 63 w 117"/>
                <a:gd name="T19" fmla="*/ 151 h 151"/>
                <a:gd name="T20" fmla="*/ 0 w 117"/>
                <a:gd name="T21" fmla="*/ 76 h 151"/>
                <a:gd name="T22" fmla="*/ 97 w 117"/>
                <a:gd name="T23" fmla="*/ 67 h 151"/>
                <a:gd name="T24" fmla="*/ 60 w 117"/>
                <a:gd name="T25" fmla="*/ 17 h 151"/>
                <a:gd name="T26" fmla="*/ 20 w 117"/>
                <a:gd name="T27" fmla="*/ 67 h 151"/>
                <a:gd name="T28" fmla="*/ 97 w 117"/>
                <a:gd name="T29" fmla="*/ 67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7" h="151">
                  <a:moveTo>
                    <a:pt x="0" y="76"/>
                  </a:moveTo>
                  <a:lnTo>
                    <a:pt x="0" y="75"/>
                  </a:lnTo>
                  <a:cubicBezTo>
                    <a:pt x="0" y="31"/>
                    <a:pt x="26" y="0"/>
                    <a:pt x="60" y="0"/>
                  </a:cubicBezTo>
                  <a:cubicBezTo>
                    <a:pt x="96" y="0"/>
                    <a:pt x="117" y="31"/>
                    <a:pt x="117" y="75"/>
                  </a:cubicBezTo>
                  <a:lnTo>
                    <a:pt x="117" y="83"/>
                  </a:lnTo>
                  <a:lnTo>
                    <a:pt x="20" y="83"/>
                  </a:lnTo>
                  <a:cubicBezTo>
                    <a:pt x="22" y="116"/>
                    <a:pt x="42" y="133"/>
                    <a:pt x="65" y="133"/>
                  </a:cubicBezTo>
                  <a:cubicBezTo>
                    <a:pt x="81" y="133"/>
                    <a:pt x="92" y="127"/>
                    <a:pt x="102" y="117"/>
                  </a:cubicBezTo>
                  <a:lnTo>
                    <a:pt x="113" y="129"/>
                  </a:lnTo>
                  <a:cubicBezTo>
                    <a:pt x="101" y="143"/>
                    <a:pt x="86" y="151"/>
                    <a:pt x="63" y="151"/>
                  </a:cubicBezTo>
                  <a:cubicBezTo>
                    <a:pt x="28" y="150"/>
                    <a:pt x="0" y="121"/>
                    <a:pt x="0" y="76"/>
                  </a:cubicBezTo>
                  <a:close/>
                  <a:moveTo>
                    <a:pt x="97" y="67"/>
                  </a:moveTo>
                  <a:cubicBezTo>
                    <a:pt x="96" y="40"/>
                    <a:pt x="82" y="17"/>
                    <a:pt x="60" y="17"/>
                  </a:cubicBezTo>
                  <a:cubicBezTo>
                    <a:pt x="38" y="17"/>
                    <a:pt x="22" y="37"/>
                    <a:pt x="20" y="67"/>
                  </a:cubicBezTo>
                  <a:lnTo>
                    <a:pt x="97" y="6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41" name="Freeform 935"/>
            <p:cNvSpPr>
              <a:spLocks/>
            </p:cNvSpPr>
            <p:nvPr/>
          </p:nvSpPr>
          <p:spPr bwMode="auto">
            <a:xfrm>
              <a:off x="6569076" y="2905087"/>
              <a:ext cx="34925" cy="74613"/>
            </a:xfrm>
            <a:custGeom>
              <a:avLst/>
              <a:gdLst>
                <a:gd name="T0" fmla="*/ 0 w 70"/>
                <a:gd name="T1" fmla="*/ 2 h 147"/>
                <a:gd name="T2" fmla="*/ 20 w 70"/>
                <a:gd name="T3" fmla="*/ 2 h 147"/>
                <a:gd name="T4" fmla="*/ 20 w 70"/>
                <a:gd name="T5" fmla="*/ 35 h 147"/>
                <a:gd name="T6" fmla="*/ 70 w 70"/>
                <a:gd name="T7" fmla="*/ 1 h 147"/>
                <a:gd name="T8" fmla="*/ 70 w 70"/>
                <a:gd name="T9" fmla="*/ 22 h 147"/>
                <a:gd name="T10" fmla="*/ 69 w 70"/>
                <a:gd name="T11" fmla="*/ 22 h 147"/>
                <a:gd name="T12" fmla="*/ 20 w 70"/>
                <a:gd name="T13" fmla="*/ 78 h 147"/>
                <a:gd name="T14" fmla="*/ 20 w 70"/>
                <a:gd name="T15" fmla="*/ 147 h 147"/>
                <a:gd name="T16" fmla="*/ 0 w 70"/>
                <a:gd name="T17" fmla="*/ 147 h 147"/>
                <a:gd name="T18" fmla="*/ 0 w 70"/>
                <a:gd name="T19" fmla="*/ 2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147">
                  <a:moveTo>
                    <a:pt x="0" y="2"/>
                  </a:moveTo>
                  <a:lnTo>
                    <a:pt x="20" y="2"/>
                  </a:lnTo>
                  <a:lnTo>
                    <a:pt x="20" y="35"/>
                  </a:lnTo>
                  <a:cubicBezTo>
                    <a:pt x="29" y="15"/>
                    <a:pt x="47" y="0"/>
                    <a:pt x="70" y="1"/>
                  </a:cubicBezTo>
                  <a:lnTo>
                    <a:pt x="70" y="22"/>
                  </a:lnTo>
                  <a:lnTo>
                    <a:pt x="69" y="22"/>
                  </a:lnTo>
                  <a:cubicBezTo>
                    <a:pt x="42" y="22"/>
                    <a:pt x="20" y="41"/>
                    <a:pt x="20" y="78"/>
                  </a:cubicBezTo>
                  <a:lnTo>
                    <a:pt x="20" y="147"/>
                  </a:lnTo>
                  <a:lnTo>
                    <a:pt x="0" y="147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42" name="Rectangle 936"/>
            <p:cNvSpPr>
              <a:spLocks noChangeArrowheads="1"/>
            </p:cNvSpPr>
            <p:nvPr/>
          </p:nvSpPr>
          <p:spPr bwMode="auto">
            <a:xfrm>
              <a:off x="5302251" y="2612987"/>
              <a:ext cx="1584325" cy="1714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43" name="Freeform 937"/>
            <p:cNvSpPr>
              <a:spLocks noEditPoints="1"/>
            </p:cNvSpPr>
            <p:nvPr/>
          </p:nvSpPr>
          <p:spPr bwMode="auto">
            <a:xfrm>
              <a:off x="5600701" y="2655850"/>
              <a:ext cx="66675" cy="73025"/>
            </a:xfrm>
            <a:custGeom>
              <a:avLst/>
              <a:gdLst>
                <a:gd name="T0" fmla="*/ 51 w 132"/>
                <a:gd name="T1" fmla="*/ 0 h 146"/>
                <a:gd name="T2" fmla="*/ 80 w 132"/>
                <a:gd name="T3" fmla="*/ 0 h 146"/>
                <a:gd name="T4" fmla="*/ 132 w 132"/>
                <a:gd name="T5" fmla="*/ 146 h 146"/>
                <a:gd name="T6" fmla="*/ 101 w 132"/>
                <a:gd name="T7" fmla="*/ 146 h 146"/>
                <a:gd name="T8" fmla="*/ 90 w 132"/>
                <a:gd name="T9" fmla="*/ 115 h 146"/>
                <a:gd name="T10" fmla="*/ 40 w 132"/>
                <a:gd name="T11" fmla="*/ 115 h 146"/>
                <a:gd name="T12" fmla="*/ 30 w 132"/>
                <a:gd name="T13" fmla="*/ 146 h 146"/>
                <a:gd name="T14" fmla="*/ 0 w 132"/>
                <a:gd name="T15" fmla="*/ 146 h 146"/>
                <a:gd name="T16" fmla="*/ 51 w 132"/>
                <a:gd name="T17" fmla="*/ 0 h 146"/>
                <a:gd name="T18" fmla="*/ 81 w 132"/>
                <a:gd name="T19" fmla="*/ 88 h 146"/>
                <a:gd name="T20" fmla="*/ 65 w 132"/>
                <a:gd name="T21" fmla="*/ 40 h 146"/>
                <a:gd name="T22" fmla="*/ 49 w 132"/>
                <a:gd name="T23" fmla="*/ 88 h 146"/>
                <a:gd name="T24" fmla="*/ 81 w 132"/>
                <a:gd name="T25" fmla="*/ 8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2" h="146">
                  <a:moveTo>
                    <a:pt x="51" y="0"/>
                  </a:moveTo>
                  <a:lnTo>
                    <a:pt x="80" y="0"/>
                  </a:lnTo>
                  <a:lnTo>
                    <a:pt x="132" y="146"/>
                  </a:lnTo>
                  <a:lnTo>
                    <a:pt x="101" y="146"/>
                  </a:lnTo>
                  <a:lnTo>
                    <a:pt x="90" y="115"/>
                  </a:lnTo>
                  <a:lnTo>
                    <a:pt x="40" y="115"/>
                  </a:lnTo>
                  <a:lnTo>
                    <a:pt x="30" y="146"/>
                  </a:lnTo>
                  <a:lnTo>
                    <a:pt x="0" y="146"/>
                  </a:lnTo>
                  <a:lnTo>
                    <a:pt x="51" y="0"/>
                  </a:lnTo>
                  <a:close/>
                  <a:moveTo>
                    <a:pt x="81" y="88"/>
                  </a:moveTo>
                  <a:lnTo>
                    <a:pt x="65" y="40"/>
                  </a:lnTo>
                  <a:lnTo>
                    <a:pt x="49" y="88"/>
                  </a:lnTo>
                  <a:lnTo>
                    <a:pt x="81" y="88"/>
                  </a:ln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44" name="Freeform 938"/>
            <p:cNvSpPr>
              <a:spLocks noEditPoints="1"/>
            </p:cNvSpPr>
            <p:nvPr/>
          </p:nvSpPr>
          <p:spPr bwMode="auto">
            <a:xfrm>
              <a:off x="5676901" y="2655850"/>
              <a:ext cx="50800" cy="73025"/>
            </a:xfrm>
            <a:custGeom>
              <a:avLst/>
              <a:gdLst>
                <a:gd name="T0" fmla="*/ 0 w 101"/>
                <a:gd name="T1" fmla="*/ 0 h 145"/>
                <a:gd name="T2" fmla="*/ 49 w 101"/>
                <a:gd name="T3" fmla="*/ 0 h 145"/>
                <a:gd name="T4" fmla="*/ 101 w 101"/>
                <a:gd name="T5" fmla="*/ 50 h 145"/>
                <a:gd name="T6" fmla="*/ 101 w 101"/>
                <a:gd name="T7" fmla="*/ 50 h 145"/>
                <a:gd name="T8" fmla="*/ 47 w 101"/>
                <a:gd name="T9" fmla="*/ 102 h 145"/>
                <a:gd name="T10" fmla="*/ 30 w 101"/>
                <a:gd name="T11" fmla="*/ 102 h 145"/>
                <a:gd name="T12" fmla="*/ 30 w 101"/>
                <a:gd name="T13" fmla="*/ 145 h 145"/>
                <a:gd name="T14" fmla="*/ 0 w 101"/>
                <a:gd name="T15" fmla="*/ 145 h 145"/>
                <a:gd name="T16" fmla="*/ 0 w 101"/>
                <a:gd name="T17" fmla="*/ 0 h 145"/>
                <a:gd name="T18" fmla="*/ 47 w 101"/>
                <a:gd name="T19" fmla="*/ 74 h 145"/>
                <a:gd name="T20" fmla="*/ 71 w 101"/>
                <a:gd name="T21" fmla="*/ 50 h 145"/>
                <a:gd name="T22" fmla="*/ 71 w 101"/>
                <a:gd name="T23" fmla="*/ 50 h 145"/>
                <a:gd name="T24" fmla="*/ 46 w 101"/>
                <a:gd name="T25" fmla="*/ 27 h 145"/>
                <a:gd name="T26" fmla="*/ 30 w 101"/>
                <a:gd name="T27" fmla="*/ 27 h 145"/>
                <a:gd name="T28" fmla="*/ 30 w 101"/>
                <a:gd name="T29" fmla="*/ 73 h 145"/>
                <a:gd name="T30" fmla="*/ 47 w 101"/>
                <a:gd name="T31" fmla="*/ 73 h 145"/>
                <a:gd name="T32" fmla="*/ 47 w 101"/>
                <a:gd name="T33" fmla="*/ 74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1" h="145">
                  <a:moveTo>
                    <a:pt x="0" y="0"/>
                  </a:moveTo>
                  <a:lnTo>
                    <a:pt x="49" y="0"/>
                  </a:lnTo>
                  <a:cubicBezTo>
                    <a:pt x="81" y="0"/>
                    <a:pt x="101" y="19"/>
                    <a:pt x="101" y="50"/>
                  </a:cubicBezTo>
                  <a:lnTo>
                    <a:pt x="101" y="50"/>
                  </a:lnTo>
                  <a:cubicBezTo>
                    <a:pt x="101" y="84"/>
                    <a:pt x="77" y="100"/>
                    <a:pt x="47" y="102"/>
                  </a:cubicBezTo>
                  <a:lnTo>
                    <a:pt x="30" y="102"/>
                  </a:lnTo>
                  <a:lnTo>
                    <a:pt x="30" y="145"/>
                  </a:lnTo>
                  <a:lnTo>
                    <a:pt x="0" y="145"/>
                  </a:lnTo>
                  <a:lnTo>
                    <a:pt x="0" y="0"/>
                  </a:lnTo>
                  <a:close/>
                  <a:moveTo>
                    <a:pt x="47" y="74"/>
                  </a:moveTo>
                  <a:cubicBezTo>
                    <a:pt x="62" y="74"/>
                    <a:pt x="71" y="64"/>
                    <a:pt x="71" y="50"/>
                  </a:cubicBezTo>
                  <a:lnTo>
                    <a:pt x="71" y="50"/>
                  </a:lnTo>
                  <a:cubicBezTo>
                    <a:pt x="71" y="35"/>
                    <a:pt x="62" y="27"/>
                    <a:pt x="46" y="27"/>
                  </a:cubicBezTo>
                  <a:lnTo>
                    <a:pt x="30" y="27"/>
                  </a:lnTo>
                  <a:lnTo>
                    <a:pt x="30" y="73"/>
                  </a:lnTo>
                  <a:lnTo>
                    <a:pt x="47" y="73"/>
                  </a:lnTo>
                  <a:lnTo>
                    <a:pt x="47" y="74"/>
                  </a:ln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45" name="Freeform 939"/>
            <p:cNvSpPr>
              <a:spLocks noEditPoints="1"/>
            </p:cNvSpPr>
            <p:nvPr/>
          </p:nvSpPr>
          <p:spPr bwMode="auto">
            <a:xfrm>
              <a:off x="5738814" y="2655850"/>
              <a:ext cx="50800" cy="73025"/>
            </a:xfrm>
            <a:custGeom>
              <a:avLst/>
              <a:gdLst>
                <a:gd name="T0" fmla="*/ 0 w 101"/>
                <a:gd name="T1" fmla="*/ 0 h 145"/>
                <a:gd name="T2" fmla="*/ 49 w 101"/>
                <a:gd name="T3" fmla="*/ 0 h 145"/>
                <a:gd name="T4" fmla="*/ 101 w 101"/>
                <a:gd name="T5" fmla="*/ 50 h 145"/>
                <a:gd name="T6" fmla="*/ 101 w 101"/>
                <a:gd name="T7" fmla="*/ 50 h 145"/>
                <a:gd name="T8" fmla="*/ 48 w 101"/>
                <a:gd name="T9" fmla="*/ 102 h 145"/>
                <a:gd name="T10" fmla="*/ 30 w 101"/>
                <a:gd name="T11" fmla="*/ 102 h 145"/>
                <a:gd name="T12" fmla="*/ 30 w 101"/>
                <a:gd name="T13" fmla="*/ 145 h 145"/>
                <a:gd name="T14" fmla="*/ 0 w 101"/>
                <a:gd name="T15" fmla="*/ 145 h 145"/>
                <a:gd name="T16" fmla="*/ 0 w 101"/>
                <a:gd name="T17" fmla="*/ 0 h 145"/>
                <a:gd name="T18" fmla="*/ 46 w 101"/>
                <a:gd name="T19" fmla="*/ 74 h 145"/>
                <a:gd name="T20" fmla="*/ 70 w 101"/>
                <a:gd name="T21" fmla="*/ 50 h 145"/>
                <a:gd name="T22" fmla="*/ 70 w 101"/>
                <a:gd name="T23" fmla="*/ 50 h 145"/>
                <a:gd name="T24" fmla="*/ 45 w 101"/>
                <a:gd name="T25" fmla="*/ 27 h 145"/>
                <a:gd name="T26" fmla="*/ 30 w 101"/>
                <a:gd name="T27" fmla="*/ 27 h 145"/>
                <a:gd name="T28" fmla="*/ 30 w 101"/>
                <a:gd name="T29" fmla="*/ 73 h 145"/>
                <a:gd name="T30" fmla="*/ 46 w 101"/>
                <a:gd name="T31" fmla="*/ 73 h 145"/>
                <a:gd name="T32" fmla="*/ 46 w 101"/>
                <a:gd name="T33" fmla="*/ 74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1" h="145">
                  <a:moveTo>
                    <a:pt x="0" y="0"/>
                  </a:moveTo>
                  <a:lnTo>
                    <a:pt x="49" y="0"/>
                  </a:lnTo>
                  <a:cubicBezTo>
                    <a:pt x="81" y="0"/>
                    <a:pt x="101" y="19"/>
                    <a:pt x="101" y="50"/>
                  </a:cubicBezTo>
                  <a:lnTo>
                    <a:pt x="101" y="50"/>
                  </a:lnTo>
                  <a:cubicBezTo>
                    <a:pt x="101" y="84"/>
                    <a:pt x="78" y="100"/>
                    <a:pt x="48" y="102"/>
                  </a:cubicBezTo>
                  <a:lnTo>
                    <a:pt x="30" y="102"/>
                  </a:lnTo>
                  <a:lnTo>
                    <a:pt x="30" y="145"/>
                  </a:lnTo>
                  <a:lnTo>
                    <a:pt x="0" y="145"/>
                  </a:lnTo>
                  <a:lnTo>
                    <a:pt x="0" y="0"/>
                  </a:lnTo>
                  <a:close/>
                  <a:moveTo>
                    <a:pt x="46" y="74"/>
                  </a:moveTo>
                  <a:cubicBezTo>
                    <a:pt x="61" y="74"/>
                    <a:pt x="70" y="64"/>
                    <a:pt x="70" y="50"/>
                  </a:cubicBezTo>
                  <a:lnTo>
                    <a:pt x="70" y="50"/>
                  </a:lnTo>
                  <a:cubicBezTo>
                    <a:pt x="70" y="35"/>
                    <a:pt x="61" y="27"/>
                    <a:pt x="45" y="27"/>
                  </a:cubicBezTo>
                  <a:lnTo>
                    <a:pt x="30" y="27"/>
                  </a:lnTo>
                  <a:lnTo>
                    <a:pt x="30" y="73"/>
                  </a:lnTo>
                  <a:lnTo>
                    <a:pt x="46" y="73"/>
                  </a:lnTo>
                  <a:lnTo>
                    <a:pt x="46" y="74"/>
                  </a:ln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46" name="Freeform 940"/>
            <p:cNvSpPr>
              <a:spLocks/>
            </p:cNvSpPr>
            <p:nvPr/>
          </p:nvSpPr>
          <p:spPr bwMode="auto">
            <a:xfrm>
              <a:off x="5799139" y="2655850"/>
              <a:ext cx="46038" cy="73025"/>
            </a:xfrm>
            <a:custGeom>
              <a:avLst/>
              <a:gdLst>
                <a:gd name="T0" fmla="*/ 0 w 89"/>
                <a:gd name="T1" fmla="*/ 0 h 145"/>
                <a:gd name="T2" fmla="*/ 30 w 89"/>
                <a:gd name="T3" fmla="*/ 0 h 145"/>
                <a:gd name="T4" fmla="*/ 30 w 89"/>
                <a:gd name="T5" fmla="*/ 118 h 145"/>
                <a:gd name="T6" fmla="*/ 89 w 89"/>
                <a:gd name="T7" fmla="*/ 118 h 145"/>
                <a:gd name="T8" fmla="*/ 89 w 89"/>
                <a:gd name="T9" fmla="*/ 145 h 145"/>
                <a:gd name="T10" fmla="*/ 0 w 89"/>
                <a:gd name="T11" fmla="*/ 145 h 145"/>
                <a:gd name="T12" fmla="*/ 0 w 89"/>
                <a:gd name="T13" fmla="*/ 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145">
                  <a:moveTo>
                    <a:pt x="0" y="0"/>
                  </a:moveTo>
                  <a:lnTo>
                    <a:pt x="30" y="0"/>
                  </a:lnTo>
                  <a:lnTo>
                    <a:pt x="30" y="118"/>
                  </a:lnTo>
                  <a:lnTo>
                    <a:pt x="89" y="118"/>
                  </a:lnTo>
                  <a:lnTo>
                    <a:pt x="89" y="145"/>
                  </a:lnTo>
                  <a:lnTo>
                    <a:pt x="0" y="1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47" name="Rectangle 941"/>
            <p:cNvSpPr>
              <a:spLocks noChangeArrowheads="1"/>
            </p:cNvSpPr>
            <p:nvPr/>
          </p:nvSpPr>
          <p:spPr bwMode="auto">
            <a:xfrm>
              <a:off x="5854701" y="2655850"/>
              <a:ext cx="15875" cy="73025"/>
            </a:xfrm>
            <a:prstGeom prst="rect">
              <a:avLst/>
            </a:pr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48" name="Freeform 942"/>
            <p:cNvSpPr>
              <a:spLocks/>
            </p:cNvSpPr>
            <p:nvPr/>
          </p:nvSpPr>
          <p:spPr bwMode="auto">
            <a:xfrm>
              <a:off x="5883276" y="2655850"/>
              <a:ext cx="57150" cy="74613"/>
            </a:xfrm>
            <a:custGeom>
              <a:avLst/>
              <a:gdLst>
                <a:gd name="T0" fmla="*/ 0 w 113"/>
                <a:gd name="T1" fmla="*/ 75 h 149"/>
                <a:gd name="T2" fmla="*/ 0 w 113"/>
                <a:gd name="T3" fmla="*/ 74 h 149"/>
                <a:gd name="T4" fmla="*/ 66 w 113"/>
                <a:gd name="T5" fmla="*/ 0 h 149"/>
                <a:gd name="T6" fmla="*/ 113 w 113"/>
                <a:gd name="T7" fmla="*/ 19 h 149"/>
                <a:gd name="T8" fmla="*/ 95 w 113"/>
                <a:gd name="T9" fmla="*/ 43 h 149"/>
                <a:gd name="T10" fmla="*/ 65 w 113"/>
                <a:gd name="T11" fmla="*/ 28 h 149"/>
                <a:gd name="T12" fmla="*/ 31 w 113"/>
                <a:gd name="T13" fmla="*/ 74 h 149"/>
                <a:gd name="T14" fmla="*/ 31 w 113"/>
                <a:gd name="T15" fmla="*/ 74 h 149"/>
                <a:gd name="T16" fmla="*/ 65 w 113"/>
                <a:gd name="T17" fmla="*/ 120 h 149"/>
                <a:gd name="T18" fmla="*/ 95 w 113"/>
                <a:gd name="T19" fmla="*/ 105 h 149"/>
                <a:gd name="T20" fmla="*/ 113 w 113"/>
                <a:gd name="T21" fmla="*/ 126 h 149"/>
                <a:gd name="T22" fmla="*/ 64 w 113"/>
                <a:gd name="T23" fmla="*/ 147 h 149"/>
                <a:gd name="T24" fmla="*/ 0 w 113"/>
                <a:gd name="T25" fmla="*/ 7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3" h="149">
                  <a:moveTo>
                    <a:pt x="0" y="75"/>
                  </a:moveTo>
                  <a:lnTo>
                    <a:pt x="0" y="74"/>
                  </a:lnTo>
                  <a:cubicBezTo>
                    <a:pt x="0" y="30"/>
                    <a:pt x="28" y="0"/>
                    <a:pt x="66" y="0"/>
                  </a:cubicBezTo>
                  <a:cubicBezTo>
                    <a:pt x="88" y="0"/>
                    <a:pt x="101" y="8"/>
                    <a:pt x="113" y="19"/>
                  </a:cubicBezTo>
                  <a:lnTo>
                    <a:pt x="95" y="43"/>
                  </a:lnTo>
                  <a:cubicBezTo>
                    <a:pt x="86" y="34"/>
                    <a:pt x="78" y="28"/>
                    <a:pt x="65" y="28"/>
                  </a:cubicBezTo>
                  <a:cubicBezTo>
                    <a:pt x="45" y="28"/>
                    <a:pt x="31" y="45"/>
                    <a:pt x="31" y="74"/>
                  </a:cubicBezTo>
                  <a:lnTo>
                    <a:pt x="31" y="74"/>
                  </a:lnTo>
                  <a:cubicBezTo>
                    <a:pt x="31" y="103"/>
                    <a:pt x="46" y="120"/>
                    <a:pt x="65" y="120"/>
                  </a:cubicBezTo>
                  <a:cubicBezTo>
                    <a:pt x="76" y="120"/>
                    <a:pt x="85" y="115"/>
                    <a:pt x="95" y="105"/>
                  </a:cubicBezTo>
                  <a:lnTo>
                    <a:pt x="113" y="126"/>
                  </a:lnTo>
                  <a:cubicBezTo>
                    <a:pt x="100" y="140"/>
                    <a:pt x="85" y="147"/>
                    <a:pt x="64" y="147"/>
                  </a:cubicBezTo>
                  <a:cubicBezTo>
                    <a:pt x="26" y="149"/>
                    <a:pt x="0" y="119"/>
                    <a:pt x="0" y="75"/>
                  </a:cubicBez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49" name="Freeform 943"/>
            <p:cNvSpPr>
              <a:spLocks noEditPoints="1"/>
            </p:cNvSpPr>
            <p:nvPr/>
          </p:nvSpPr>
          <p:spPr bwMode="auto">
            <a:xfrm>
              <a:off x="5945189" y="2655850"/>
              <a:ext cx="68263" cy="73025"/>
            </a:xfrm>
            <a:custGeom>
              <a:avLst/>
              <a:gdLst>
                <a:gd name="T0" fmla="*/ 51 w 132"/>
                <a:gd name="T1" fmla="*/ 0 h 146"/>
                <a:gd name="T2" fmla="*/ 80 w 132"/>
                <a:gd name="T3" fmla="*/ 0 h 146"/>
                <a:gd name="T4" fmla="*/ 132 w 132"/>
                <a:gd name="T5" fmla="*/ 146 h 146"/>
                <a:gd name="T6" fmla="*/ 101 w 132"/>
                <a:gd name="T7" fmla="*/ 146 h 146"/>
                <a:gd name="T8" fmla="*/ 90 w 132"/>
                <a:gd name="T9" fmla="*/ 115 h 146"/>
                <a:gd name="T10" fmla="*/ 40 w 132"/>
                <a:gd name="T11" fmla="*/ 115 h 146"/>
                <a:gd name="T12" fmla="*/ 30 w 132"/>
                <a:gd name="T13" fmla="*/ 146 h 146"/>
                <a:gd name="T14" fmla="*/ 0 w 132"/>
                <a:gd name="T15" fmla="*/ 146 h 146"/>
                <a:gd name="T16" fmla="*/ 51 w 132"/>
                <a:gd name="T17" fmla="*/ 0 h 146"/>
                <a:gd name="T18" fmla="*/ 81 w 132"/>
                <a:gd name="T19" fmla="*/ 88 h 146"/>
                <a:gd name="T20" fmla="*/ 65 w 132"/>
                <a:gd name="T21" fmla="*/ 40 h 146"/>
                <a:gd name="T22" fmla="*/ 49 w 132"/>
                <a:gd name="T23" fmla="*/ 88 h 146"/>
                <a:gd name="T24" fmla="*/ 81 w 132"/>
                <a:gd name="T25" fmla="*/ 8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2" h="146">
                  <a:moveTo>
                    <a:pt x="51" y="0"/>
                  </a:moveTo>
                  <a:lnTo>
                    <a:pt x="80" y="0"/>
                  </a:lnTo>
                  <a:lnTo>
                    <a:pt x="132" y="146"/>
                  </a:lnTo>
                  <a:lnTo>
                    <a:pt x="101" y="146"/>
                  </a:lnTo>
                  <a:lnTo>
                    <a:pt x="90" y="115"/>
                  </a:lnTo>
                  <a:lnTo>
                    <a:pt x="40" y="115"/>
                  </a:lnTo>
                  <a:lnTo>
                    <a:pt x="30" y="146"/>
                  </a:lnTo>
                  <a:lnTo>
                    <a:pt x="0" y="146"/>
                  </a:lnTo>
                  <a:lnTo>
                    <a:pt x="51" y="0"/>
                  </a:lnTo>
                  <a:close/>
                  <a:moveTo>
                    <a:pt x="81" y="88"/>
                  </a:moveTo>
                  <a:lnTo>
                    <a:pt x="65" y="40"/>
                  </a:lnTo>
                  <a:lnTo>
                    <a:pt x="49" y="88"/>
                  </a:lnTo>
                  <a:lnTo>
                    <a:pt x="81" y="88"/>
                  </a:ln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50" name="Freeform 944"/>
            <p:cNvSpPr>
              <a:spLocks/>
            </p:cNvSpPr>
            <p:nvPr/>
          </p:nvSpPr>
          <p:spPr bwMode="auto">
            <a:xfrm>
              <a:off x="6010276" y="2655850"/>
              <a:ext cx="52388" cy="73025"/>
            </a:xfrm>
            <a:custGeom>
              <a:avLst/>
              <a:gdLst>
                <a:gd name="T0" fmla="*/ 11 w 33"/>
                <a:gd name="T1" fmla="*/ 9 h 46"/>
                <a:gd name="T2" fmla="*/ 0 w 33"/>
                <a:gd name="T3" fmla="*/ 9 h 46"/>
                <a:gd name="T4" fmla="*/ 0 w 33"/>
                <a:gd name="T5" fmla="*/ 0 h 46"/>
                <a:gd name="T6" fmla="*/ 33 w 33"/>
                <a:gd name="T7" fmla="*/ 0 h 46"/>
                <a:gd name="T8" fmla="*/ 33 w 33"/>
                <a:gd name="T9" fmla="*/ 9 h 46"/>
                <a:gd name="T10" fmla="*/ 21 w 33"/>
                <a:gd name="T11" fmla="*/ 9 h 46"/>
                <a:gd name="T12" fmla="*/ 21 w 33"/>
                <a:gd name="T13" fmla="*/ 46 h 46"/>
                <a:gd name="T14" fmla="*/ 11 w 33"/>
                <a:gd name="T15" fmla="*/ 46 h 46"/>
                <a:gd name="T16" fmla="*/ 11 w 33"/>
                <a:gd name="T17" fmla="*/ 9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46">
                  <a:moveTo>
                    <a:pt x="11" y="9"/>
                  </a:moveTo>
                  <a:lnTo>
                    <a:pt x="0" y="9"/>
                  </a:lnTo>
                  <a:lnTo>
                    <a:pt x="0" y="0"/>
                  </a:lnTo>
                  <a:lnTo>
                    <a:pt x="33" y="0"/>
                  </a:lnTo>
                  <a:lnTo>
                    <a:pt x="33" y="9"/>
                  </a:lnTo>
                  <a:lnTo>
                    <a:pt x="21" y="9"/>
                  </a:lnTo>
                  <a:lnTo>
                    <a:pt x="21" y="46"/>
                  </a:lnTo>
                  <a:lnTo>
                    <a:pt x="11" y="46"/>
                  </a:lnTo>
                  <a:lnTo>
                    <a:pt x="11" y="9"/>
                  </a:ln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51" name="Rectangle 945"/>
            <p:cNvSpPr>
              <a:spLocks noChangeArrowheads="1"/>
            </p:cNvSpPr>
            <p:nvPr/>
          </p:nvSpPr>
          <p:spPr bwMode="auto">
            <a:xfrm>
              <a:off x="6072189" y="2655850"/>
              <a:ext cx="15875" cy="73025"/>
            </a:xfrm>
            <a:prstGeom prst="rect">
              <a:avLst/>
            </a:pr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52" name="Freeform 946"/>
            <p:cNvSpPr>
              <a:spLocks noEditPoints="1"/>
            </p:cNvSpPr>
            <p:nvPr/>
          </p:nvSpPr>
          <p:spPr bwMode="auto">
            <a:xfrm>
              <a:off x="6100764" y="2654262"/>
              <a:ext cx="66675" cy="76200"/>
            </a:xfrm>
            <a:custGeom>
              <a:avLst/>
              <a:gdLst>
                <a:gd name="T0" fmla="*/ 0 w 131"/>
                <a:gd name="T1" fmla="*/ 76 h 150"/>
                <a:gd name="T2" fmla="*/ 0 w 131"/>
                <a:gd name="T3" fmla="*/ 74 h 150"/>
                <a:gd name="T4" fmla="*/ 66 w 131"/>
                <a:gd name="T5" fmla="*/ 0 h 150"/>
                <a:gd name="T6" fmla="*/ 131 w 131"/>
                <a:gd name="T7" fmla="*/ 74 h 150"/>
                <a:gd name="T8" fmla="*/ 131 w 131"/>
                <a:gd name="T9" fmla="*/ 76 h 150"/>
                <a:gd name="T10" fmla="*/ 65 w 131"/>
                <a:gd name="T11" fmla="*/ 150 h 150"/>
                <a:gd name="T12" fmla="*/ 0 w 131"/>
                <a:gd name="T13" fmla="*/ 76 h 150"/>
                <a:gd name="T14" fmla="*/ 100 w 131"/>
                <a:gd name="T15" fmla="*/ 76 h 150"/>
                <a:gd name="T16" fmla="*/ 100 w 131"/>
                <a:gd name="T17" fmla="*/ 75 h 150"/>
                <a:gd name="T18" fmla="*/ 65 w 131"/>
                <a:gd name="T19" fmla="*/ 29 h 150"/>
                <a:gd name="T20" fmla="*/ 30 w 131"/>
                <a:gd name="T21" fmla="*/ 75 h 150"/>
                <a:gd name="T22" fmla="*/ 30 w 131"/>
                <a:gd name="T23" fmla="*/ 76 h 150"/>
                <a:gd name="T24" fmla="*/ 65 w 131"/>
                <a:gd name="T25" fmla="*/ 122 h 150"/>
                <a:gd name="T26" fmla="*/ 100 w 131"/>
                <a:gd name="T27" fmla="*/ 76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1" h="150">
                  <a:moveTo>
                    <a:pt x="0" y="76"/>
                  </a:moveTo>
                  <a:lnTo>
                    <a:pt x="0" y="74"/>
                  </a:lnTo>
                  <a:cubicBezTo>
                    <a:pt x="0" y="30"/>
                    <a:pt x="27" y="0"/>
                    <a:pt x="66" y="0"/>
                  </a:cubicBezTo>
                  <a:cubicBezTo>
                    <a:pt x="105" y="0"/>
                    <a:pt x="131" y="30"/>
                    <a:pt x="131" y="74"/>
                  </a:cubicBezTo>
                  <a:lnTo>
                    <a:pt x="131" y="76"/>
                  </a:lnTo>
                  <a:cubicBezTo>
                    <a:pt x="131" y="120"/>
                    <a:pt x="104" y="150"/>
                    <a:pt x="65" y="150"/>
                  </a:cubicBezTo>
                  <a:cubicBezTo>
                    <a:pt x="26" y="150"/>
                    <a:pt x="0" y="120"/>
                    <a:pt x="0" y="76"/>
                  </a:cubicBezTo>
                  <a:close/>
                  <a:moveTo>
                    <a:pt x="100" y="76"/>
                  </a:moveTo>
                  <a:lnTo>
                    <a:pt x="100" y="75"/>
                  </a:lnTo>
                  <a:cubicBezTo>
                    <a:pt x="100" y="46"/>
                    <a:pt x="85" y="29"/>
                    <a:pt x="65" y="29"/>
                  </a:cubicBezTo>
                  <a:cubicBezTo>
                    <a:pt x="45" y="29"/>
                    <a:pt x="30" y="46"/>
                    <a:pt x="30" y="75"/>
                  </a:cubicBezTo>
                  <a:lnTo>
                    <a:pt x="30" y="76"/>
                  </a:lnTo>
                  <a:cubicBezTo>
                    <a:pt x="30" y="105"/>
                    <a:pt x="45" y="122"/>
                    <a:pt x="65" y="122"/>
                  </a:cubicBezTo>
                  <a:cubicBezTo>
                    <a:pt x="85" y="122"/>
                    <a:pt x="100" y="104"/>
                    <a:pt x="100" y="76"/>
                  </a:cubicBez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53" name="Freeform 947"/>
            <p:cNvSpPr>
              <a:spLocks/>
            </p:cNvSpPr>
            <p:nvPr/>
          </p:nvSpPr>
          <p:spPr bwMode="auto">
            <a:xfrm>
              <a:off x="6178551" y="2655850"/>
              <a:ext cx="57150" cy="73025"/>
            </a:xfrm>
            <a:custGeom>
              <a:avLst/>
              <a:gdLst>
                <a:gd name="T0" fmla="*/ 1 w 113"/>
                <a:gd name="T1" fmla="*/ 0 h 145"/>
                <a:gd name="T2" fmla="*/ 28 w 113"/>
                <a:gd name="T3" fmla="*/ 0 h 145"/>
                <a:gd name="T4" fmla="*/ 83 w 113"/>
                <a:gd name="T5" fmla="*/ 85 h 145"/>
                <a:gd name="T6" fmla="*/ 83 w 113"/>
                <a:gd name="T7" fmla="*/ 0 h 145"/>
                <a:gd name="T8" fmla="*/ 113 w 113"/>
                <a:gd name="T9" fmla="*/ 0 h 145"/>
                <a:gd name="T10" fmla="*/ 113 w 113"/>
                <a:gd name="T11" fmla="*/ 145 h 145"/>
                <a:gd name="T12" fmla="*/ 87 w 113"/>
                <a:gd name="T13" fmla="*/ 145 h 145"/>
                <a:gd name="T14" fmla="*/ 30 w 113"/>
                <a:gd name="T15" fmla="*/ 58 h 145"/>
                <a:gd name="T16" fmla="*/ 30 w 113"/>
                <a:gd name="T17" fmla="*/ 145 h 145"/>
                <a:gd name="T18" fmla="*/ 0 w 113"/>
                <a:gd name="T19" fmla="*/ 145 h 145"/>
                <a:gd name="T20" fmla="*/ 0 w 113"/>
                <a:gd name="T21" fmla="*/ 0 h 145"/>
                <a:gd name="T22" fmla="*/ 1 w 113"/>
                <a:gd name="T23" fmla="*/ 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3" h="145">
                  <a:moveTo>
                    <a:pt x="1" y="0"/>
                  </a:moveTo>
                  <a:lnTo>
                    <a:pt x="28" y="0"/>
                  </a:lnTo>
                  <a:lnTo>
                    <a:pt x="83" y="85"/>
                  </a:lnTo>
                  <a:lnTo>
                    <a:pt x="83" y="0"/>
                  </a:lnTo>
                  <a:lnTo>
                    <a:pt x="113" y="0"/>
                  </a:lnTo>
                  <a:lnTo>
                    <a:pt x="113" y="145"/>
                  </a:lnTo>
                  <a:lnTo>
                    <a:pt x="87" y="145"/>
                  </a:lnTo>
                  <a:lnTo>
                    <a:pt x="30" y="58"/>
                  </a:lnTo>
                  <a:lnTo>
                    <a:pt x="30" y="145"/>
                  </a:lnTo>
                  <a:lnTo>
                    <a:pt x="0" y="145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54" name="Freeform 948"/>
            <p:cNvSpPr>
              <a:spLocks/>
            </p:cNvSpPr>
            <p:nvPr/>
          </p:nvSpPr>
          <p:spPr bwMode="auto">
            <a:xfrm>
              <a:off x="6273801" y="2655850"/>
              <a:ext cx="46038" cy="73025"/>
            </a:xfrm>
            <a:custGeom>
              <a:avLst/>
              <a:gdLst>
                <a:gd name="T0" fmla="*/ 0 w 89"/>
                <a:gd name="T1" fmla="*/ 0 h 145"/>
                <a:gd name="T2" fmla="*/ 30 w 89"/>
                <a:gd name="T3" fmla="*/ 0 h 145"/>
                <a:gd name="T4" fmla="*/ 30 w 89"/>
                <a:gd name="T5" fmla="*/ 118 h 145"/>
                <a:gd name="T6" fmla="*/ 89 w 89"/>
                <a:gd name="T7" fmla="*/ 118 h 145"/>
                <a:gd name="T8" fmla="*/ 89 w 89"/>
                <a:gd name="T9" fmla="*/ 145 h 145"/>
                <a:gd name="T10" fmla="*/ 0 w 89"/>
                <a:gd name="T11" fmla="*/ 145 h 145"/>
                <a:gd name="T12" fmla="*/ 0 w 89"/>
                <a:gd name="T13" fmla="*/ 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145">
                  <a:moveTo>
                    <a:pt x="0" y="0"/>
                  </a:moveTo>
                  <a:lnTo>
                    <a:pt x="30" y="0"/>
                  </a:lnTo>
                  <a:lnTo>
                    <a:pt x="30" y="118"/>
                  </a:lnTo>
                  <a:lnTo>
                    <a:pt x="89" y="118"/>
                  </a:lnTo>
                  <a:lnTo>
                    <a:pt x="89" y="145"/>
                  </a:lnTo>
                  <a:lnTo>
                    <a:pt x="0" y="1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55" name="Rectangle 949"/>
            <p:cNvSpPr>
              <a:spLocks noChangeArrowheads="1"/>
            </p:cNvSpPr>
            <p:nvPr/>
          </p:nvSpPr>
          <p:spPr bwMode="auto">
            <a:xfrm>
              <a:off x="6329364" y="2655850"/>
              <a:ext cx="15875" cy="73025"/>
            </a:xfrm>
            <a:prstGeom prst="rect">
              <a:avLst/>
            </a:pr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56" name="Freeform 950"/>
            <p:cNvSpPr>
              <a:spLocks/>
            </p:cNvSpPr>
            <p:nvPr/>
          </p:nvSpPr>
          <p:spPr bwMode="auto">
            <a:xfrm>
              <a:off x="6361114" y="2655850"/>
              <a:ext cx="47625" cy="73025"/>
            </a:xfrm>
            <a:custGeom>
              <a:avLst/>
              <a:gdLst>
                <a:gd name="T0" fmla="*/ 0 w 94"/>
                <a:gd name="T1" fmla="*/ 0 h 145"/>
                <a:gd name="T2" fmla="*/ 94 w 94"/>
                <a:gd name="T3" fmla="*/ 0 h 145"/>
                <a:gd name="T4" fmla="*/ 94 w 94"/>
                <a:gd name="T5" fmla="*/ 28 h 145"/>
                <a:gd name="T6" fmla="*/ 30 w 94"/>
                <a:gd name="T7" fmla="*/ 28 h 145"/>
                <a:gd name="T8" fmla="*/ 30 w 94"/>
                <a:gd name="T9" fmla="*/ 60 h 145"/>
                <a:gd name="T10" fmla="*/ 87 w 94"/>
                <a:gd name="T11" fmla="*/ 60 h 145"/>
                <a:gd name="T12" fmla="*/ 87 w 94"/>
                <a:gd name="T13" fmla="*/ 88 h 145"/>
                <a:gd name="T14" fmla="*/ 30 w 94"/>
                <a:gd name="T15" fmla="*/ 88 h 145"/>
                <a:gd name="T16" fmla="*/ 30 w 94"/>
                <a:gd name="T17" fmla="*/ 145 h 145"/>
                <a:gd name="T18" fmla="*/ 0 w 94"/>
                <a:gd name="T19" fmla="*/ 145 h 145"/>
                <a:gd name="T20" fmla="*/ 0 w 94"/>
                <a:gd name="T21" fmla="*/ 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4" h="145">
                  <a:moveTo>
                    <a:pt x="0" y="0"/>
                  </a:moveTo>
                  <a:lnTo>
                    <a:pt x="94" y="0"/>
                  </a:lnTo>
                  <a:lnTo>
                    <a:pt x="94" y="28"/>
                  </a:lnTo>
                  <a:lnTo>
                    <a:pt x="30" y="28"/>
                  </a:lnTo>
                  <a:lnTo>
                    <a:pt x="30" y="60"/>
                  </a:lnTo>
                  <a:lnTo>
                    <a:pt x="87" y="60"/>
                  </a:lnTo>
                  <a:lnTo>
                    <a:pt x="87" y="88"/>
                  </a:lnTo>
                  <a:lnTo>
                    <a:pt x="30" y="88"/>
                  </a:lnTo>
                  <a:lnTo>
                    <a:pt x="30" y="145"/>
                  </a:lnTo>
                  <a:lnTo>
                    <a:pt x="0" y="1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57" name="Freeform 951"/>
            <p:cNvSpPr>
              <a:spLocks/>
            </p:cNvSpPr>
            <p:nvPr/>
          </p:nvSpPr>
          <p:spPr bwMode="auto">
            <a:xfrm>
              <a:off x="6418264" y="2655850"/>
              <a:ext cx="49213" cy="74613"/>
            </a:xfrm>
            <a:custGeom>
              <a:avLst/>
              <a:gdLst>
                <a:gd name="T0" fmla="*/ 0 w 95"/>
                <a:gd name="T1" fmla="*/ 0 h 146"/>
                <a:gd name="T2" fmla="*/ 94 w 95"/>
                <a:gd name="T3" fmla="*/ 0 h 146"/>
                <a:gd name="T4" fmla="*/ 94 w 95"/>
                <a:gd name="T5" fmla="*/ 28 h 146"/>
                <a:gd name="T6" fmla="*/ 30 w 95"/>
                <a:gd name="T7" fmla="*/ 28 h 146"/>
                <a:gd name="T8" fmla="*/ 30 w 95"/>
                <a:gd name="T9" fmla="*/ 59 h 146"/>
                <a:gd name="T10" fmla="*/ 87 w 95"/>
                <a:gd name="T11" fmla="*/ 59 h 146"/>
                <a:gd name="T12" fmla="*/ 87 w 95"/>
                <a:gd name="T13" fmla="*/ 86 h 146"/>
                <a:gd name="T14" fmla="*/ 30 w 95"/>
                <a:gd name="T15" fmla="*/ 86 h 146"/>
                <a:gd name="T16" fmla="*/ 30 w 95"/>
                <a:gd name="T17" fmla="*/ 119 h 146"/>
                <a:gd name="T18" fmla="*/ 95 w 95"/>
                <a:gd name="T19" fmla="*/ 119 h 146"/>
                <a:gd name="T20" fmla="*/ 95 w 95"/>
                <a:gd name="T21" fmla="*/ 146 h 146"/>
                <a:gd name="T22" fmla="*/ 2 w 95"/>
                <a:gd name="T23" fmla="*/ 146 h 146"/>
                <a:gd name="T24" fmla="*/ 2 w 95"/>
                <a:gd name="T25" fmla="*/ 0 h 146"/>
                <a:gd name="T26" fmla="*/ 0 w 95"/>
                <a:gd name="T27" fmla="*/ 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5" h="146">
                  <a:moveTo>
                    <a:pt x="0" y="0"/>
                  </a:moveTo>
                  <a:lnTo>
                    <a:pt x="94" y="0"/>
                  </a:lnTo>
                  <a:lnTo>
                    <a:pt x="94" y="28"/>
                  </a:lnTo>
                  <a:lnTo>
                    <a:pt x="30" y="28"/>
                  </a:lnTo>
                  <a:lnTo>
                    <a:pt x="30" y="59"/>
                  </a:lnTo>
                  <a:lnTo>
                    <a:pt x="87" y="59"/>
                  </a:lnTo>
                  <a:lnTo>
                    <a:pt x="87" y="86"/>
                  </a:lnTo>
                  <a:lnTo>
                    <a:pt x="30" y="86"/>
                  </a:lnTo>
                  <a:lnTo>
                    <a:pt x="30" y="119"/>
                  </a:lnTo>
                  <a:lnTo>
                    <a:pt x="95" y="119"/>
                  </a:lnTo>
                  <a:lnTo>
                    <a:pt x="95" y="146"/>
                  </a:lnTo>
                  <a:lnTo>
                    <a:pt x="2" y="146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58" name="Freeform 952"/>
            <p:cNvSpPr>
              <a:spLocks/>
            </p:cNvSpPr>
            <p:nvPr/>
          </p:nvSpPr>
          <p:spPr bwMode="auto">
            <a:xfrm>
              <a:off x="6475414" y="2655850"/>
              <a:ext cx="57150" cy="74613"/>
            </a:xfrm>
            <a:custGeom>
              <a:avLst/>
              <a:gdLst>
                <a:gd name="T0" fmla="*/ 0 w 112"/>
                <a:gd name="T1" fmla="*/ 75 h 149"/>
                <a:gd name="T2" fmla="*/ 0 w 112"/>
                <a:gd name="T3" fmla="*/ 74 h 149"/>
                <a:gd name="T4" fmla="*/ 66 w 112"/>
                <a:gd name="T5" fmla="*/ 0 h 149"/>
                <a:gd name="T6" fmla="*/ 112 w 112"/>
                <a:gd name="T7" fmla="*/ 19 h 149"/>
                <a:gd name="T8" fmla="*/ 94 w 112"/>
                <a:gd name="T9" fmla="*/ 43 h 149"/>
                <a:gd name="T10" fmla="*/ 64 w 112"/>
                <a:gd name="T11" fmla="*/ 28 h 149"/>
                <a:gd name="T12" fmla="*/ 31 w 112"/>
                <a:gd name="T13" fmla="*/ 74 h 149"/>
                <a:gd name="T14" fmla="*/ 31 w 112"/>
                <a:gd name="T15" fmla="*/ 74 h 149"/>
                <a:gd name="T16" fmla="*/ 64 w 112"/>
                <a:gd name="T17" fmla="*/ 120 h 149"/>
                <a:gd name="T18" fmla="*/ 94 w 112"/>
                <a:gd name="T19" fmla="*/ 105 h 149"/>
                <a:gd name="T20" fmla="*/ 112 w 112"/>
                <a:gd name="T21" fmla="*/ 126 h 149"/>
                <a:gd name="T22" fmla="*/ 63 w 112"/>
                <a:gd name="T23" fmla="*/ 147 h 149"/>
                <a:gd name="T24" fmla="*/ 0 w 112"/>
                <a:gd name="T25" fmla="*/ 7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2" h="149">
                  <a:moveTo>
                    <a:pt x="0" y="75"/>
                  </a:moveTo>
                  <a:lnTo>
                    <a:pt x="0" y="74"/>
                  </a:lnTo>
                  <a:cubicBezTo>
                    <a:pt x="0" y="30"/>
                    <a:pt x="27" y="0"/>
                    <a:pt x="66" y="0"/>
                  </a:cubicBezTo>
                  <a:cubicBezTo>
                    <a:pt x="87" y="0"/>
                    <a:pt x="101" y="8"/>
                    <a:pt x="112" y="19"/>
                  </a:cubicBezTo>
                  <a:lnTo>
                    <a:pt x="94" y="43"/>
                  </a:lnTo>
                  <a:cubicBezTo>
                    <a:pt x="86" y="34"/>
                    <a:pt x="77" y="28"/>
                    <a:pt x="64" y="28"/>
                  </a:cubicBezTo>
                  <a:cubicBezTo>
                    <a:pt x="44" y="28"/>
                    <a:pt x="31" y="45"/>
                    <a:pt x="31" y="74"/>
                  </a:cubicBezTo>
                  <a:lnTo>
                    <a:pt x="31" y="74"/>
                  </a:lnTo>
                  <a:cubicBezTo>
                    <a:pt x="31" y="103"/>
                    <a:pt x="46" y="120"/>
                    <a:pt x="64" y="120"/>
                  </a:cubicBezTo>
                  <a:cubicBezTo>
                    <a:pt x="76" y="120"/>
                    <a:pt x="84" y="115"/>
                    <a:pt x="94" y="105"/>
                  </a:cubicBezTo>
                  <a:lnTo>
                    <a:pt x="112" y="126"/>
                  </a:lnTo>
                  <a:cubicBezTo>
                    <a:pt x="100" y="140"/>
                    <a:pt x="84" y="147"/>
                    <a:pt x="63" y="147"/>
                  </a:cubicBezTo>
                  <a:cubicBezTo>
                    <a:pt x="26" y="149"/>
                    <a:pt x="0" y="119"/>
                    <a:pt x="0" y="75"/>
                  </a:cubicBez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59" name="Freeform 953"/>
            <p:cNvSpPr>
              <a:spLocks/>
            </p:cNvSpPr>
            <p:nvPr/>
          </p:nvSpPr>
          <p:spPr bwMode="auto">
            <a:xfrm>
              <a:off x="6535739" y="2655850"/>
              <a:ext cx="63500" cy="73025"/>
            </a:xfrm>
            <a:custGeom>
              <a:avLst/>
              <a:gdLst>
                <a:gd name="T0" fmla="*/ 48 w 125"/>
                <a:gd name="T1" fmla="*/ 88 h 145"/>
                <a:gd name="T2" fmla="*/ 0 w 125"/>
                <a:gd name="T3" fmla="*/ 0 h 145"/>
                <a:gd name="T4" fmla="*/ 34 w 125"/>
                <a:gd name="T5" fmla="*/ 0 h 145"/>
                <a:gd name="T6" fmla="*/ 63 w 125"/>
                <a:gd name="T7" fmla="*/ 58 h 145"/>
                <a:gd name="T8" fmla="*/ 91 w 125"/>
                <a:gd name="T9" fmla="*/ 0 h 145"/>
                <a:gd name="T10" fmla="*/ 125 w 125"/>
                <a:gd name="T11" fmla="*/ 0 h 145"/>
                <a:gd name="T12" fmla="*/ 78 w 125"/>
                <a:gd name="T13" fmla="*/ 88 h 145"/>
                <a:gd name="T14" fmla="*/ 78 w 125"/>
                <a:gd name="T15" fmla="*/ 145 h 145"/>
                <a:gd name="T16" fmla="*/ 48 w 125"/>
                <a:gd name="T17" fmla="*/ 145 h 145"/>
                <a:gd name="T18" fmla="*/ 48 w 125"/>
                <a:gd name="T19" fmla="*/ 88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5" h="145">
                  <a:moveTo>
                    <a:pt x="48" y="88"/>
                  </a:moveTo>
                  <a:lnTo>
                    <a:pt x="0" y="0"/>
                  </a:lnTo>
                  <a:lnTo>
                    <a:pt x="34" y="0"/>
                  </a:lnTo>
                  <a:lnTo>
                    <a:pt x="63" y="58"/>
                  </a:lnTo>
                  <a:lnTo>
                    <a:pt x="91" y="0"/>
                  </a:lnTo>
                  <a:lnTo>
                    <a:pt x="125" y="0"/>
                  </a:lnTo>
                  <a:lnTo>
                    <a:pt x="78" y="88"/>
                  </a:lnTo>
                  <a:lnTo>
                    <a:pt x="78" y="145"/>
                  </a:lnTo>
                  <a:lnTo>
                    <a:pt x="48" y="145"/>
                  </a:lnTo>
                  <a:lnTo>
                    <a:pt x="48" y="88"/>
                  </a:ln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60" name="Freeform 954"/>
            <p:cNvSpPr>
              <a:spLocks/>
            </p:cNvSpPr>
            <p:nvPr/>
          </p:nvSpPr>
          <p:spPr bwMode="auto">
            <a:xfrm>
              <a:off x="6600826" y="2655850"/>
              <a:ext cx="55563" cy="74613"/>
            </a:xfrm>
            <a:custGeom>
              <a:avLst/>
              <a:gdLst>
                <a:gd name="T0" fmla="*/ 0 w 112"/>
                <a:gd name="T1" fmla="*/ 75 h 149"/>
                <a:gd name="T2" fmla="*/ 0 w 112"/>
                <a:gd name="T3" fmla="*/ 74 h 149"/>
                <a:gd name="T4" fmla="*/ 66 w 112"/>
                <a:gd name="T5" fmla="*/ 0 h 149"/>
                <a:gd name="T6" fmla="*/ 112 w 112"/>
                <a:gd name="T7" fmla="*/ 19 h 149"/>
                <a:gd name="T8" fmla="*/ 95 w 112"/>
                <a:gd name="T9" fmla="*/ 43 h 149"/>
                <a:gd name="T10" fmla="*/ 64 w 112"/>
                <a:gd name="T11" fmla="*/ 28 h 149"/>
                <a:gd name="T12" fmla="*/ 31 w 112"/>
                <a:gd name="T13" fmla="*/ 74 h 149"/>
                <a:gd name="T14" fmla="*/ 31 w 112"/>
                <a:gd name="T15" fmla="*/ 74 h 149"/>
                <a:gd name="T16" fmla="*/ 64 w 112"/>
                <a:gd name="T17" fmla="*/ 120 h 149"/>
                <a:gd name="T18" fmla="*/ 95 w 112"/>
                <a:gd name="T19" fmla="*/ 105 h 149"/>
                <a:gd name="T20" fmla="*/ 112 w 112"/>
                <a:gd name="T21" fmla="*/ 126 h 149"/>
                <a:gd name="T22" fmla="*/ 63 w 112"/>
                <a:gd name="T23" fmla="*/ 147 h 149"/>
                <a:gd name="T24" fmla="*/ 0 w 112"/>
                <a:gd name="T25" fmla="*/ 7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2" h="149">
                  <a:moveTo>
                    <a:pt x="0" y="75"/>
                  </a:moveTo>
                  <a:lnTo>
                    <a:pt x="0" y="74"/>
                  </a:lnTo>
                  <a:cubicBezTo>
                    <a:pt x="0" y="30"/>
                    <a:pt x="27" y="0"/>
                    <a:pt x="66" y="0"/>
                  </a:cubicBezTo>
                  <a:cubicBezTo>
                    <a:pt x="87" y="0"/>
                    <a:pt x="101" y="8"/>
                    <a:pt x="112" y="19"/>
                  </a:cubicBezTo>
                  <a:lnTo>
                    <a:pt x="95" y="43"/>
                  </a:lnTo>
                  <a:cubicBezTo>
                    <a:pt x="86" y="34"/>
                    <a:pt x="77" y="28"/>
                    <a:pt x="64" y="28"/>
                  </a:cubicBezTo>
                  <a:cubicBezTo>
                    <a:pt x="45" y="28"/>
                    <a:pt x="31" y="45"/>
                    <a:pt x="31" y="74"/>
                  </a:cubicBezTo>
                  <a:lnTo>
                    <a:pt x="31" y="74"/>
                  </a:lnTo>
                  <a:cubicBezTo>
                    <a:pt x="31" y="103"/>
                    <a:pt x="46" y="120"/>
                    <a:pt x="64" y="120"/>
                  </a:cubicBezTo>
                  <a:cubicBezTo>
                    <a:pt x="76" y="120"/>
                    <a:pt x="84" y="115"/>
                    <a:pt x="95" y="105"/>
                  </a:cubicBezTo>
                  <a:lnTo>
                    <a:pt x="112" y="126"/>
                  </a:lnTo>
                  <a:cubicBezTo>
                    <a:pt x="100" y="140"/>
                    <a:pt x="85" y="147"/>
                    <a:pt x="63" y="147"/>
                  </a:cubicBezTo>
                  <a:cubicBezTo>
                    <a:pt x="26" y="149"/>
                    <a:pt x="0" y="119"/>
                    <a:pt x="0" y="75"/>
                  </a:cubicBez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61" name="Freeform 955"/>
            <p:cNvSpPr>
              <a:spLocks/>
            </p:cNvSpPr>
            <p:nvPr/>
          </p:nvSpPr>
          <p:spPr bwMode="auto">
            <a:xfrm>
              <a:off x="6667501" y="2655850"/>
              <a:ext cx="44450" cy="73025"/>
            </a:xfrm>
            <a:custGeom>
              <a:avLst/>
              <a:gdLst>
                <a:gd name="T0" fmla="*/ 0 w 28"/>
                <a:gd name="T1" fmla="*/ 0 h 46"/>
                <a:gd name="T2" fmla="*/ 10 w 28"/>
                <a:gd name="T3" fmla="*/ 0 h 46"/>
                <a:gd name="T4" fmla="*/ 10 w 28"/>
                <a:gd name="T5" fmla="*/ 38 h 46"/>
                <a:gd name="T6" fmla="*/ 28 w 28"/>
                <a:gd name="T7" fmla="*/ 38 h 46"/>
                <a:gd name="T8" fmla="*/ 28 w 28"/>
                <a:gd name="T9" fmla="*/ 46 h 46"/>
                <a:gd name="T10" fmla="*/ 0 w 28"/>
                <a:gd name="T11" fmla="*/ 46 h 46"/>
                <a:gd name="T12" fmla="*/ 0 w 28"/>
                <a:gd name="T13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46">
                  <a:moveTo>
                    <a:pt x="0" y="0"/>
                  </a:moveTo>
                  <a:lnTo>
                    <a:pt x="10" y="0"/>
                  </a:lnTo>
                  <a:lnTo>
                    <a:pt x="10" y="38"/>
                  </a:lnTo>
                  <a:lnTo>
                    <a:pt x="28" y="38"/>
                  </a:lnTo>
                  <a:lnTo>
                    <a:pt x="28" y="46"/>
                  </a:lnTo>
                  <a:lnTo>
                    <a:pt x="0" y="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62" name="Freeform 956"/>
            <p:cNvSpPr>
              <a:spLocks/>
            </p:cNvSpPr>
            <p:nvPr/>
          </p:nvSpPr>
          <p:spPr bwMode="auto">
            <a:xfrm>
              <a:off x="6723064" y="2655850"/>
              <a:ext cx="47625" cy="74613"/>
            </a:xfrm>
            <a:custGeom>
              <a:avLst/>
              <a:gdLst>
                <a:gd name="T0" fmla="*/ 0 w 95"/>
                <a:gd name="T1" fmla="*/ 0 h 146"/>
                <a:gd name="T2" fmla="*/ 94 w 95"/>
                <a:gd name="T3" fmla="*/ 0 h 146"/>
                <a:gd name="T4" fmla="*/ 94 w 95"/>
                <a:gd name="T5" fmla="*/ 28 h 146"/>
                <a:gd name="T6" fmla="*/ 30 w 95"/>
                <a:gd name="T7" fmla="*/ 28 h 146"/>
                <a:gd name="T8" fmla="*/ 30 w 95"/>
                <a:gd name="T9" fmla="*/ 59 h 146"/>
                <a:gd name="T10" fmla="*/ 86 w 95"/>
                <a:gd name="T11" fmla="*/ 59 h 146"/>
                <a:gd name="T12" fmla="*/ 86 w 95"/>
                <a:gd name="T13" fmla="*/ 86 h 146"/>
                <a:gd name="T14" fmla="*/ 30 w 95"/>
                <a:gd name="T15" fmla="*/ 86 h 146"/>
                <a:gd name="T16" fmla="*/ 30 w 95"/>
                <a:gd name="T17" fmla="*/ 119 h 146"/>
                <a:gd name="T18" fmla="*/ 95 w 95"/>
                <a:gd name="T19" fmla="*/ 119 h 146"/>
                <a:gd name="T20" fmla="*/ 95 w 95"/>
                <a:gd name="T21" fmla="*/ 146 h 146"/>
                <a:gd name="T22" fmla="*/ 1 w 95"/>
                <a:gd name="T23" fmla="*/ 146 h 146"/>
                <a:gd name="T24" fmla="*/ 1 w 95"/>
                <a:gd name="T25" fmla="*/ 0 h 146"/>
                <a:gd name="T26" fmla="*/ 0 w 95"/>
                <a:gd name="T27" fmla="*/ 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5" h="146">
                  <a:moveTo>
                    <a:pt x="0" y="0"/>
                  </a:moveTo>
                  <a:lnTo>
                    <a:pt x="94" y="0"/>
                  </a:lnTo>
                  <a:lnTo>
                    <a:pt x="94" y="28"/>
                  </a:lnTo>
                  <a:lnTo>
                    <a:pt x="30" y="28"/>
                  </a:lnTo>
                  <a:lnTo>
                    <a:pt x="30" y="59"/>
                  </a:lnTo>
                  <a:lnTo>
                    <a:pt x="86" y="59"/>
                  </a:lnTo>
                  <a:lnTo>
                    <a:pt x="86" y="86"/>
                  </a:lnTo>
                  <a:lnTo>
                    <a:pt x="30" y="86"/>
                  </a:lnTo>
                  <a:lnTo>
                    <a:pt x="30" y="119"/>
                  </a:lnTo>
                  <a:lnTo>
                    <a:pt x="95" y="119"/>
                  </a:lnTo>
                  <a:lnTo>
                    <a:pt x="95" y="146"/>
                  </a:lnTo>
                  <a:lnTo>
                    <a:pt x="1" y="146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63" name="Freeform 957"/>
            <p:cNvSpPr>
              <a:spLocks/>
            </p:cNvSpPr>
            <p:nvPr/>
          </p:nvSpPr>
          <p:spPr bwMode="auto">
            <a:xfrm>
              <a:off x="5414964" y="2628862"/>
              <a:ext cx="139700" cy="58738"/>
            </a:xfrm>
            <a:custGeom>
              <a:avLst/>
              <a:gdLst>
                <a:gd name="T0" fmla="*/ 271 w 275"/>
                <a:gd name="T1" fmla="*/ 16 h 117"/>
                <a:gd name="T2" fmla="*/ 262 w 275"/>
                <a:gd name="T3" fmla="*/ 12 h 117"/>
                <a:gd name="T4" fmla="*/ 253 w 275"/>
                <a:gd name="T5" fmla="*/ 16 h 117"/>
                <a:gd name="T6" fmla="*/ 230 w 275"/>
                <a:gd name="T7" fmla="*/ 39 h 117"/>
                <a:gd name="T8" fmla="*/ 186 w 275"/>
                <a:gd name="T9" fmla="*/ 11 h 117"/>
                <a:gd name="T10" fmla="*/ 135 w 275"/>
                <a:gd name="T11" fmla="*/ 0 h 117"/>
                <a:gd name="T12" fmla="*/ 48 w 275"/>
                <a:gd name="T13" fmla="*/ 30 h 117"/>
                <a:gd name="T14" fmla="*/ 0 w 275"/>
                <a:gd name="T15" fmla="*/ 109 h 117"/>
                <a:gd name="T16" fmla="*/ 0 w 275"/>
                <a:gd name="T17" fmla="*/ 111 h 117"/>
                <a:gd name="T18" fmla="*/ 1 w 275"/>
                <a:gd name="T19" fmla="*/ 114 h 117"/>
                <a:gd name="T20" fmla="*/ 5 w 275"/>
                <a:gd name="T21" fmla="*/ 116 h 117"/>
                <a:gd name="T22" fmla="*/ 41 w 275"/>
                <a:gd name="T23" fmla="*/ 116 h 117"/>
                <a:gd name="T24" fmla="*/ 46 w 275"/>
                <a:gd name="T25" fmla="*/ 112 h 117"/>
                <a:gd name="T26" fmla="*/ 56 w 275"/>
                <a:gd name="T27" fmla="*/ 91 h 117"/>
                <a:gd name="T28" fmla="*/ 90 w 275"/>
                <a:gd name="T29" fmla="*/ 58 h 117"/>
                <a:gd name="T30" fmla="*/ 135 w 275"/>
                <a:gd name="T31" fmla="*/ 47 h 117"/>
                <a:gd name="T32" fmla="*/ 197 w 275"/>
                <a:gd name="T33" fmla="*/ 72 h 117"/>
                <a:gd name="T34" fmla="*/ 172 w 275"/>
                <a:gd name="T35" fmla="*/ 97 h 117"/>
                <a:gd name="T36" fmla="*/ 169 w 275"/>
                <a:gd name="T37" fmla="*/ 106 h 117"/>
                <a:gd name="T38" fmla="*/ 172 w 275"/>
                <a:gd name="T39" fmla="*/ 113 h 117"/>
                <a:gd name="T40" fmla="*/ 181 w 275"/>
                <a:gd name="T41" fmla="*/ 117 h 117"/>
                <a:gd name="T42" fmla="*/ 262 w 275"/>
                <a:gd name="T43" fmla="*/ 117 h 117"/>
                <a:gd name="T44" fmla="*/ 271 w 275"/>
                <a:gd name="T45" fmla="*/ 113 h 117"/>
                <a:gd name="T46" fmla="*/ 275 w 275"/>
                <a:gd name="T47" fmla="*/ 106 h 117"/>
                <a:gd name="T48" fmla="*/ 275 w 275"/>
                <a:gd name="T49" fmla="*/ 24 h 117"/>
                <a:gd name="T50" fmla="*/ 271 w 275"/>
                <a:gd name="T51" fmla="*/ 16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75" h="117">
                  <a:moveTo>
                    <a:pt x="271" y="16"/>
                  </a:moveTo>
                  <a:cubicBezTo>
                    <a:pt x="269" y="13"/>
                    <a:pt x="266" y="12"/>
                    <a:pt x="262" y="12"/>
                  </a:cubicBezTo>
                  <a:cubicBezTo>
                    <a:pt x="258" y="12"/>
                    <a:pt x="256" y="13"/>
                    <a:pt x="253" y="16"/>
                  </a:cubicBezTo>
                  <a:lnTo>
                    <a:pt x="230" y="39"/>
                  </a:lnTo>
                  <a:cubicBezTo>
                    <a:pt x="217" y="27"/>
                    <a:pt x="202" y="18"/>
                    <a:pt x="186" y="11"/>
                  </a:cubicBezTo>
                  <a:cubicBezTo>
                    <a:pt x="170" y="4"/>
                    <a:pt x="152" y="0"/>
                    <a:pt x="135" y="0"/>
                  </a:cubicBezTo>
                  <a:cubicBezTo>
                    <a:pt x="101" y="0"/>
                    <a:pt x="72" y="11"/>
                    <a:pt x="48" y="30"/>
                  </a:cubicBezTo>
                  <a:cubicBezTo>
                    <a:pt x="23" y="50"/>
                    <a:pt x="7" y="77"/>
                    <a:pt x="0" y="109"/>
                  </a:cubicBezTo>
                  <a:lnTo>
                    <a:pt x="0" y="111"/>
                  </a:lnTo>
                  <a:cubicBezTo>
                    <a:pt x="0" y="112"/>
                    <a:pt x="0" y="113"/>
                    <a:pt x="1" y="114"/>
                  </a:cubicBezTo>
                  <a:cubicBezTo>
                    <a:pt x="2" y="116"/>
                    <a:pt x="4" y="116"/>
                    <a:pt x="5" y="116"/>
                  </a:cubicBezTo>
                  <a:lnTo>
                    <a:pt x="41" y="116"/>
                  </a:lnTo>
                  <a:cubicBezTo>
                    <a:pt x="44" y="116"/>
                    <a:pt x="46" y="114"/>
                    <a:pt x="46" y="112"/>
                  </a:cubicBezTo>
                  <a:cubicBezTo>
                    <a:pt x="51" y="99"/>
                    <a:pt x="55" y="93"/>
                    <a:pt x="56" y="91"/>
                  </a:cubicBezTo>
                  <a:cubicBezTo>
                    <a:pt x="65" y="77"/>
                    <a:pt x="76" y="66"/>
                    <a:pt x="90" y="58"/>
                  </a:cubicBezTo>
                  <a:cubicBezTo>
                    <a:pt x="103" y="50"/>
                    <a:pt x="118" y="47"/>
                    <a:pt x="135" y="47"/>
                  </a:cubicBezTo>
                  <a:cubicBezTo>
                    <a:pt x="158" y="47"/>
                    <a:pt x="180" y="56"/>
                    <a:pt x="197" y="72"/>
                  </a:cubicBezTo>
                  <a:lnTo>
                    <a:pt x="172" y="97"/>
                  </a:lnTo>
                  <a:cubicBezTo>
                    <a:pt x="170" y="99"/>
                    <a:pt x="169" y="102"/>
                    <a:pt x="169" y="106"/>
                  </a:cubicBezTo>
                  <a:cubicBezTo>
                    <a:pt x="169" y="109"/>
                    <a:pt x="170" y="112"/>
                    <a:pt x="172" y="113"/>
                  </a:cubicBezTo>
                  <a:cubicBezTo>
                    <a:pt x="175" y="116"/>
                    <a:pt x="177" y="117"/>
                    <a:pt x="181" y="117"/>
                  </a:cubicBezTo>
                  <a:lnTo>
                    <a:pt x="262" y="117"/>
                  </a:lnTo>
                  <a:cubicBezTo>
                    <a:pt x="266" y="117"/>
                    <a:pt x="269" y="116"/>
                    <a:pt x="271" y="113"/>
                  </a:cubicBezTo>
                  <a:cubicBezTo>
                    <a:pt x="274" y="111"/>
                    <a:pt x="275" y="108"/>
                    <a:pt x="275" y="106"/>
                  </a:cubicBezTo>
                  <a:lnTo>
                    <a:pt x="275" y="24"/>
                  </a:lnTo>
                  <a:cubicBezTo>
                    <a:pt x="275" y="21"/>
                    <a:pt x="274" y="18"/>
                    <a:pt x="271" y="16"/>
                  </a:cubicBez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64" name="Freeform 958"/>
            <p:cNvSpPr>
              <a:spLocks/>
            </p:cNvSpPr>
            <p:nvPr/>
          </p:nvSpPr>
          <p:spPr bwMode="auto">
            <a:xfrm>
              <a:off x="5413376" y="2709825"/>
              <a:ext cx="139700" cy="58738"/>
            </a:xfrm>
            <a:custGeom>
              <a:avLst/>
              <a:gdLst>
                <a:gd name="T0" fmla="*/ 269 w 275"/>
                <a:gd name="T1" fmla="*/ 2 h 117"/>
                <a:gd name="T2" fmla="*/ 234 w 275"/>
                <a:gd name="T3" fmla="*/ 2 h 117"/>
                <a:gd name="T4" fmla="*/ 229 w 275"/>
                <a:gd name="T5" fmla="*/ 6 h 117"/>
                <a:gd name="T6" fmla="*/ 219 w 275"/>
                <a:gd name="T7" fmla="*/ 27 h 117"/>
                <a:gd name="T8" fmla="*/ 185 w 275"/>
                <a:gd name="T9" fmla="*/ 60 h 117"/>
                <a:gd name="T10" fmla="*/ 140 w 275"/>
                <a:gd name="T11" fmla="*/ 71 h 117"/>
                <a:gd name="T12" fmla="*/ 106 w 275"/>
                <a:gd name="T13" fmla="*/ 64 h 117"/>
                <a:gd name="T14" fmla="*/ 77 w 275"/>
                <a:gd name="T15" fmla="*/ 46 h 117"/>
                <a:gd name="T16" fmla="*/ 102 w 275"/>
                <a:gd name="T17" fmla="*/ 21 h 117"/>
                <a:gd name="T18" fmla="*/ 106 w 275"/>
                <a:gd name="T19" fmla="*/ 12 h 117"/>
                <a:gd name="T20" fmla="*/ 102 w 275"/>
                <a:gd name="T21" fmla="*/ 3 h 117"/>
                <a:gd name="T22" fmla="*/ 94 w 275"/>
                <a:gd name="T23" fmla="*/ 0 h 117"/>
                <a:gd name="T24" fmla="*/ 12 w 275"/>
                <a:gd name="T25" fmla="*/ 0 h 117"/>
                <a:gd name="T26" fmla="*/ 3 w 275"/>
                <a:gd name="T27" fmla="*/ 3 h 117"/>
                <a:gd name="T28" fmla="*/ 0 w 275"/>
                <a:gd name="T29" fmla="*/ 12 h 117"/>
                <a:gd name="T30" fmla="*/ 0 w 275"/>
                <a:gd name="T31" fmla="*/ 93 h 117"/>
                <a:gd name="T32" fmla="*/ 3 w 275"/>
                <a:gd name="T33" fmla="*/ 102 h 117"/>
                <a:gd name="T34" fmla="*/ 12 w 275"/>
                <a:gd name="T35" fmla="*/ 106 h 117"/>
                <a:gd name="T36" fmla="*/ 21 w 275"/>
                <a:gd name="T37" fmla="*/ 102 h 117"/>
                <a:gd name="T38" fmla="*/ 45 w 275"/>
                <a:gd name="T39" fmla="*/ 78 h 117"/>
                <a:gd name="T40" fmla="*/ 89 w 275"/>
                <a:gd name="T41" fmla="*/ 107 h 117"/>
                <a:gd name="T42" fmla="*/ 140 w 275"/>
                <a:gd name="T43" fmla="*/ 117 h 117"/>
                <a:gd name="T44" fmla="*/ 226 w 275"/>
                <a:gd name="T45" fmla="*/ 87 h 117"/>
                <a:gd name="T46" fmla="*/ 275 w 275"/>
                <a:gd name="T47" fmla="*/ 8 h 117"/>
                <a:gd name="T48" fmla="*/ 275 w 275"/>
                <a:gd name="T49" fmla="*/ 7 h 117"/>
                <a:gd name="T50" fmla="*/ 274 w 275"/>
                <a:gd name="T51" fmla="*/ 3 h 117"/>
                <a:gd name="T52" fmla="*/ 269 w 275"/>
                <a:gd name="T53" fmla="*/ 2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75" h="117">
                  <a:moveTo>
                    <a:pt x="269" y="2"/>
                  </a:moveTo>
                  <a:lnTo>
                    <a:pt x="234" y="2"/>
                  </a:lnTo>
                  <a:cubicBezTo>
                    <a:pt x="231" y="2"/>
                    <a:pt x="229" y="3"/>
                    <a:pt x="229" y="6"/>
                  </a:cubicBezTo>
                  <a:cubicBezTo>
                    <a:pt x="224" y="18"/>
                    <a:pt x="220" y="25"/>
                    <a:pt x="219" y="27"/>
                  </a:cubicBezTo>
                  <a:cubicBezTo>
                    <a:pt x="210" y="41"/>
                    <a:pt x="199" y="52"/>
                    <a:pt x="185" y="60"/>
                  </a:cubicBezTo>
                  <a:cubicBezTo>
                    <a:pt x="171" y="67"/>
                    <a:pt x="156" y="71"/>
                    <a:pt x="140" y="71"/>
                  </a:cubicBezTo>
                  <a:cubicBezTo>
                    <a:pt x="129" y="71"/>
                    <a:pt x="117" y="68"/>
                    <a:pt x="106" y="64"/>
                  </a:cubicBezTo>
                  <a:cubicBezTo>
                    <a:pt x="95" y="61"/>
                    <a:pt x="86" y="54"/>
                    <a:pt x="77" y="46"/>
                  </a:cubicBezTo>
                  <a:lnTo>
                    <a:pt x="102" y="21"/>
                  </a:lnTo>
                  <a:cubicBezTo>
                    <a:pt x="105" y="18"/>
                    <a:pt x="106" y="16"/>
                    <a:pt x="106" y="12"/>
                  </a:cubicBezTo>
                  <a:cubicBezTo>
                    <a:pt x="106" y="8"/>
                    <a:pt x="105" y="6"/>
                    <a:pt x="102" y="3"/>
                  </a:cubicBezTo>
                  <a:cubicBezTo>
                    <a:pt x="100" y="1"/>
                    <a:pt x="97" y="0"/>
                    <a:pt x="94" y="0"/>
                  </a:cubicBezTo>
                  <a:lnTo>
                    <a:pt x="12" y="0"/>
                  </a:lnTo>
                  <a:cubicBezTo>
                    <a:pt x="9" y="0"/>
                    <a:pt x="6" y="1"/>
                    <a:pt x="3" y="3"/>
                  </a:cubicBezTo>
                  <a:cubicBezTo>
                    <a:pt x="1" y="6"/>
                    <a:pt x="0" y="8"/>
                    <a:pt x="0" y="12"/>
                  </a:cubicBezTo>
                  <a:lnTo>
                    <a:pt x="0" y="93"/>
                  </a:lnTo>
                  <a:cubicBezTo>
                    <a:pt x="0" y="97"/>
                    <a:pt x="1" y="100"/>
                    <a:pt x="3" y="102"/>
                  </a:cubicBezTo>
                  <a:cubicBezTo>
                    <a:pt x="6" y="104"/>
                    <a:pt x="8" y="106"/>
                    <a:pt x="12" y="106"/>
                  </a:cubicBezTo>
                  <a:cubicBezTo>
                    <a:pt x="16" y="106"/>
                    <a:pt x="19" y="104"/>
                    <a:pt x="21" y="102"/>
                  </a:cubicBezTo>
                  <a:lnTo>
                    <a:pt x="45" y="78"/>
                  </a:lnTo>
                  <a:cubicBezTo>
                    <a:pt x="57" y="91"/>
                    <a:pt x="72" y="100"/>
                    <a:pt x="89" y="107"/>
                  </a:cubicBezTo>
                  <a:cubicBezTo>
                    <a:pt x="105" y="113"/>
                    <a:pt x="122" y="117"/>
                    <a:pt x="140" y="117"/>
                  </a:cubicBezTo>
                  <a:cubicBezTo>
                    <a:pt x="172" y="117"/>
                    <a:pt x="201" y="107"/>
                    <a:pt x="226" y="87"/>
                  </a:cubicBezTo>
                  <a:cubicBezTo>
                    <a:pt x="251" y="67"/>
                    <a:pt x="267" y="41"/>
                    <a:pt x="275" y="8"/>
                  </a:cubicBezTo>
                  <a:lnTo>
                    <a:pt x="275" y="7"/>
                  </a:lnTo>
                  <a:cubicBezTo>
                    <a:pt x="275" y="6"/>
                    <a:pt x="275" y="5"/>
                    <a:pt x="274" y="3"/>
                  </a:cubicBezTo>
                  <a:cubicBezTo>
                    <a:pt x="272" y="2"/>
                    <a:pt x="271" y="2"/>
                    <a:pt x="269" y="2"/>
                  </a:cubicBez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65" name="Freeform 959"/>
            <p:cNvSpPr>
              <a:spLocks/>
            </p:cNvSpPr>
            <p:nvPr/>
          </p:nvSpPr>
          <p:spPr bwMode="auto">
            <a:xfrm>
              <a:off x="3678239" y="2881275"/>
              <a:ext cx="82550" cy="98425"/>
            </a:xfrm>
            <a:custGeom>
              <a:avLst/>
              <a:gdLst>
                <a:gd name="T0" fmla="*/ 0 w 160"/>
                <a:gd name="T1" fmla="*/ 0 h 195"/>
                <a:gd name="T2" fmla="*/ 21 w 160"/>
                <a:gd name="T3" fmla="*/ 0 h 195"/>
                <a:gd name="T4" fmla="*/ 80 w 160"/>
                <a:gd name="T5" fmla="*/ 104 h 195"/>
                <a:gd name="T6" fmla="*/ 138 w 160"/>
                <a:gd name="T7" fmla="*/ 0 h 195"/>
                <a:gd name="T8" fmla="*/ 160 w 160"/>
                <a:gd name="T9" fmla="*/ 0 h 195"/>
                <a:gd name="T10" fmla="*/ 160 w 160"/>
                <a:gd name="T11" fmla="*/ 195 h 195"/>
                <a:gd name="T12" fmla="*/ 138 w 160"/>
                <a:gd name="T13" fmla="*/ 195 h 195"/>
                <a:gd name="T14" fmla="*/ 138 w 160"/>
                <a:gd name="T15" fmla="*/ 39 h 195"/>
                <a:gd name="T16" fmla="*/ 78 w 160"/>
                <a:gd name="T17" fmla="*/ 143 h 195"/>
                <a:gd name="T18" fmla="*/ 77 w 160"/>
                <a:gd name="T19" fmla="*/ 143 h 195"/>
                <a:gd name="T20" fmla="*/ 17 w 160"/>
                <a:gd name="T21" fmla="*/ 39 h 195"/>
                <a:gd name="T22" fmla="*/ 17 w 160"/>
                <a:gd name="T23" fmla="*/ 195 h 195"/>
                <a:gd name="T24" fmla="*/ 0 w 160"/>
                <a:gd name="T25" fmla="*/ 195 h 195"/>
                <a:gd name="T26" fmla="*/ 0 w 160"/>
                <a:gd name="T27" fmla="*/ 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0" h="195">
                  <a:moveTo>
                    <a:pt x="0" y="0"/>
                  </a:moveTo>
                  <a:lnTo>
                    <a:pt x="21" y="0"/>
                  </a:lnTo>
                  <a:lnTo>
                    <a:pt x="80" y="104"/>
                  </a:lnTo>
                  <a:lnTo>
                    <a:pt x="138" y="0"/>
                  </a:lnTo>
                  <a:lnTo>
                    <a:pt x="160" y="0"/>
                  </a:lnTo>
                  <a:lnTo>
                    <a:pt x="160" y="195"/>
                  </a:lnTo>
                  <a:lnTo>
                    <a:pt x="138" y="195"/>
                  </a:lnTo>
                  <a:lnTo>
                    <a:pt x="138" y="39"/>
                  </a:lnTo>
                  <a:lnTo>
                    <a:pt x="78" y="143"/>
                  </a:lnTo>
                  <a:lnTo>
                    <a:pt x="77" y="143"/>
                  </a:lnTo>
                  <a:lnTo>
                    <a:pt x="17" y="39"/>
                  </a:lnTo>
                  <a:lnTo>
                    <a:pt x="17" y="195"/>
                  </a:lnTo>
                  <a:lnTo>
                    <a:pt x="0" y="1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66" name="Freeform 960"/>
            <p:cNvSpPr>
              <a:spLocks noEditPoints="1"/>
            </p:cNvSpPr>
            <p:nvPr/>
          </p:nvSpPr>
          <p:spPr bwMode="auto">
            <a:xfrm>
              <a:off x="3778251" y="2905087"/>
              <a:ext cx="55563" cy="76200"/>
            </a:xfrm>
            <a:custGeom>
              <a:avLst/>
              <a:gdLst>
                <a:gd name="T0" fmla="*/ 0 w 109"/>
                <a:gd name="T1" fmla="*/ 103 h 149"/>
                <a:gd name="T2" fmla="*/ 0 w 109"/>
                <a:gd name="T3" fmla="*/ 103 h 149"/>
                <a:gd name="T4" fmla="*/ 54 w 109"/>
                <a:gd name="T5" fmla="*/ 56 h 149"/>
                <a:gd name="T6" fmla="*/ 91 w 109"/>
                <a:gd name="T7" fmla="*/ 62 h 149"/>
                <a:gd name="T8" fmla="*/ 91 w 109"/>
                <a:gd name="T9" fmla="*/ 53 h 149"/>
                <a:gd name="T10" fmla="*/ 54 w 109"/>
                <a:gd name="T11" fmla="*/ 17 h 149"/>
                <a:gd name="T12" fmla="*/ 16 w 109"/>
                <a:gd name="T13" fmla="*/ 27 h 149"/>
                <a:gd name="T14" fmla="*/ 10 w 109"/>
                <a:gd name="T15" fmla="*/ 11 h 149"/>
                <a:gd name="T16" fmla="*/ 55 w 109"/>
                <a:gd name="T17" fmla="*/ 0 h 149"/>
                <a:gd name="T18" fmla="*/ 95 w 109"/>
                <a:gd name="T19" fmla="*/ 15 h 149"/>
                <a:gd name="T20" fmla="*/ 109 w 109"/>
                <a:gd name="T21" fmla="*/ 54 h 149"/>
                <a:gd name="T22" fmla="*/ 109 w 109"/>
                <a:gd name="T23" fmla="*/ 146 h 149"/>
                <a:gd name="T24" fmla="*/ 91 w 109"/>
                <a:gd name="T25" fmla="*/ 146 h 149"/>
                <a:gd name="T26" fmla="*/ 91 w 109"/>
                <a:gd name="T27" fmla="*/ 125 h 149"/>
                <a:gd name="T28" fmla="*/ 47 w 109"/>
                <a:gd name="T29" fmla="*/ 149 h 149"/>
                <a:gd name="T30" fmla="*/ 0 w 109"/>
                <a:gd name="T31" fmla="*/ 103 h 149"/>
                <a:gd name="T32" fmla="*/ 91 w 109"/>
                <a:gd name="T33" fmla="*/ 95 h 149"/>
                <a:gd name="T34" fmla="*/ 91 w 109"/>
                <a:gd name="T35" fmla="*/ 77 h 149"/>
                <a:gd name="T36" fmla="*/ 56 w 109"/>
                <a:gd name="T37" fmla="*/ 71 h 149"/>
                <a:gd name="T38" fmla="*/ 20 w 109"/>
                <a:gd name="T39" fmla="*/ 101 h 149"/>
                <a:gd name="T40" fmla="*/ 20 w 109"/>
                <a:gd name="T41" fmla="*/ 102 h 149"/>
                <a:gd name="T42" fmla="*/ 51 w 109"/>
                <a:gd name="T43" fmla="*/ 132 h 149"/>
                <a:gd name="T44" fmla="*/ 91 w 109"/>
                <a:gd name="T45" fmla="*/ 9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9" h="149">
                  <a:moveTo>
                    <a:pt x="0" y="103"/>
                  </a:moveTo>
                  <a:lnTo>
                    <a:pt x="0" y="103"/>
                  </a:lnTo>
                  <a:cubicBezTo>
                    <a:pt x="0" y="72"/>
                    <a:pt x="21" y="56"/>
                    <a:pt x="54" y="56"/>
                  </a:cubicBezTo>
                  <a:cubicBezTo>
                    <a:pt x="69" y="56"/>
                    <a:pt x="80" y="58"/>
                    <a:pt x="91" y="62"/>
                  </a:cubicBezTo>
                  <a:lnTo>
                    <a:pt x="91" y="53"/>
                  </a:lnTo>
                  <a:cubicBezTo>
                    <a:pt x="91" y="30"/>
                    <a:pt x="77" y="17"/>
                    <a:pt x="54" y="17"/>
                  </a:cubicBezTo>
                  <a:cubicBezTo>
                    <a:pt x="38" y="17"/>
                    <a:pt x="26" y="22"/>
                    <a:pt x="16" y="27"/>
                  </a:cubicBezTo>
                  <a:lnTo>
                    <a:pt x="10" y="11"/>
                  </a:lnTo>
                  <a:cubicBezTo>
                    <a:pt x="24" y="5"/>
                    <a:pt x="37" y="0"/>
                    <a:pt x="55" y="0"/>
                  </a:cubicBezTo>
                  <a:cubicBezTo>
                    <a:pt x="72" y="0"/>
                    <a:pt x="86" y="5"/>
                    <a:pt x="95" y="15"/>
                  </a:cubicBezTo>
                  <a:cubicBezTo>
                    <a:pt x="104" y="24"/>
                    <a:pt x="109" y="37"/>
                    <a:pt x="109" y="54"/>
                  </a:cubicBezTo>
                  <a:lnTo>
                    <a:pt x="109" y="146"/>
                  </a:lnTo>
                  <a:lnTo>
                    <a:pt x="91" y="146"/>
                  </a:lnTo>
                  <a:lnTo>
                    <a:pt x="91" y="125"/>
                  </a:lnTo>
                  <a:cubicBezTo>
                    <a:pt x="82" y="139"/>
                    <a:pt x="69" y="149"/>
                    <a:pt x="47" y="149"/>
                  </a:cubicBezTo>
                  <a:cubicBezTo>
                    <a:pt x="22" y="149"/>
                    <a:pt x="0" y="132"/>
                    <a:pt x="0" y="103"/>
                  </a:cubicBezTo>
                  <a:close/>
                  <a:moveTo>
                    <a:pt x="91" y="95"/>
                  </a:moveTo>
                  <a:lnTo>
                    <a:pt x="91" y="77"/>
                  </a:lnTo>
                  <a:cubicBezTo>
                    <a:pt x="82" y="74"/>
                    <a:pt x="70" y="71"/>
                    <a:pt x="56" y="71"/>
                  </a:cubicBezTo>
                  <a:cubicBezTo>
                    <a:pt x="34" y="71"/>
                    <a:pt x="20" y="84"/>
                    <a:pt x="20" y="101"/>
                  </a:cubicBezTo>
                  <a:lnTo>
                    <a:pt x="20" y="102"/>
                  </a:lnTo>
                  <a:cubicBezTo>
                    <a:pt x="20" y="120"/>
                    <a:pt x="34" y="132"/>
                    <a:pt x="51" y="132"/>
                  </a:cubicBezTo>
                  <a:cubicBezTo>
                    <a:pt x="74" y="132"/>
                    <a:pt x="91" y="116"/>
                    <a:pt x="91" y="9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67" name="Freeform 961"/>
            <p:cNvSpPr>
              <a:spLocks noEditPoints="1"/>
            </p:cNvSpPr>
            <p:nvPr/>
          </p:nvSpPr>
          <p:spPr bwMode="auto">
            <a:xfrm>
              <a:off x="3849689" y="2905087"/>
              <a:ext cx="63500" cy="95250"/>
            </a:xfrm>
            <a:custGeom>
              <a:avLst/>
              <a:gdLst>
                <a:gd name="T0" fmla="*/ 6 w 125"/>
                <a:gd name="T1" fmla="*/ 175 h 190"/>
                <a:gd name="T2" fmla="*/ 14 w 125"/>
                <a:gd name="T3" fmla="*/ 159 h 190"/>
                <a:gd name="T4" fmla="*/ 60 w 125"/>
                <a:gd name="T5" fmla="*/ 173 h 190"/>
                <a:gd name="T6" fmla="*/ 104 w 125"/>
                <a:gd name="T7" fmla="*/ 129 h 190"/>
                <a:gd name="T8" fmla="*/ 104 w 125"/>
                <a:gd name="T9" fmla="*/ 108 h 190"/>
                <a:gd name="T10" fmla="*/ 56 w 125"/>
                <a:gd name="T11" fmla="*/ 138 h 190"/>
                <a:gd name="T12" fmla="*/ 0 w 125"/>
                <a:gd name="T13" fmla="*/ 70 h 190"/>
                <a:gd name="T14" fmla="*/ 0 w 125"/>
                <a:gd name="T15" fmla="*/ 69 h 190"/>
                <a:gd name="T16" fmla="*/ 58 w 125"/>
                <a:gd name="T17" fmla="*/ 0 h 190"/>
                <a:gd name="T18" fmla="*/ 105 w 125"/>
                <a:gd name="T19" fmla="*/ 29 h 190"/>
                <a:gd name="T20" fmla="*/ 105 w 125"/>
                <a:gd name="T21" fmla="*/ 3 h 190"/>
                <a:gd name="T22" fmla="*/ 125 w 125"/>
                <a:gd name="T23" fmla="*/ 3 h 190"/>
                <a:gd name="T24" fmla="*/ 125 w 125"/>
                <a:gd name="T25" fmla="*/ 128 h 190"/>
                <a:gd name="T26" fmla="*/ 109 w 125"/>
                <a:gd name="T27" fmla="*/ 173 h 190"/>
                <a:gd name="T28" fmla="*/ 61 w 125"/>
                <a:gd name="T29" fmla="*/ 189 h 190"/>
                <a:gd name="T30" fmla="*/ 6 w 125"/>
                <a:gd name="T31" fmla="*/ 175 h 190"/>
                <a:gd name="T32" fmla="*/ 106 w 125"/>
                <a:gd name="T33" fmla="*/ 70 h 190"/>
                <a:gd name="T34" fmla="*/ 106 w 125"/>
                <a:gd name="T35" fmla="*/ 70 h 190"/>
                <a:gd name="T36" fmla="*/ 63 w 125"/>
                <a:gd name="T37" fmla="*/ 19 h 190"/>
                <a:gd name="T38" fmla="*/ 21 w 125"/>
                <a:gd name="T39" fmla="*/ 69 h 190"/>
                <a:gd name="T40" fmla="*/ 21 w 125"/>
                <a:gd name="T41" fmla="*/ 69 h 190"/>
                <a:gd name="T42" fmla="*/ 63 w 125"/>
                <a:gd name="T43" fmla="*/ 119 h 190"/>
                <a:gd name="T44" fmla="*/ 106 w 125"/>
                <a:gd name="T45" fmla="*/ 7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5" h="190">
                  <a:moveTo>
                    <a:pt x="6" y="175"/>
                  </a:moveTo>
                  <a:lnTo>
                    <a:pt x="14" y="159"/>
                  </a:lnTo>
                  <a:cubicBezTo>
                    <a:pt x="28" y="168"/>
                    <a:pt x="44" y="173"/>
                    <a:pt x="60" y="173"/>
                  </a:cubicBezTo>
                  <a:cubicBezTo>
                    <a:pt x="88" y="173"/>
                    <a:pt x="104" y="158"/>
                    <a:pt x="104" y="129"/>
                  </a:cubicBezTo>
                  <a:lnTo>
                    <a:pt x="104" y="108"/>
                  </a:lnTo>
                  <a:cubicBezTo>
                    <a:pt x="94" y="124"/>
                    <a:pt x="79" y="138"/>
                    <a:pt x="56" y="138"/>
                  </a:cubicBezTo>
                  <a:cubicBezTo>
                    <a:pt x="26" y="138"/>
                    <a:pt x="0" y="113"/>
                    <a:pt x="0" y="70"/>
                  </a:cubicBezTo>
                  <a:lnTo>
                    <a:pt x="0" y="69"/>
                  </a:lnTo>
                  <a:cubicBezTo>
                    <a:pt x="0" y="25"/>
                    <a:pt x="28" y="0"/>
                    <a:pt x="58" y="0"/>
                  </a:cubicBezTo>
                  <a:cubicBezTo>
                    <a:pt x="80" y="0"/>
                    <a:pt x="95" y="14"/>
                    <a:pt x="105" y="29"/>
                  </a:cubicBezTo>
                  <a:lnTo>
                    <a:pt x="105" y="3"/>
                  </a:lnTo>
                  <a:lnTo>
                    <a:pt x="125" y="3"/>
                  </a:lnTo>
                  <a:lnTo>
                    <a:pt x="125" y="128"/>
                  </a:lnTo>
                  <a:cubicBezTo>
                    <a:pt x="125" y="148"/>
                    <a:pt x="120" y="163"/>
                    <a:pt x="109" y="173"/>
                  </a:cubicBezTo>
                  <a:cubicBezTo>
                    <a:pt x="98" y="184"/>
                    <a:pt x="81" y="189"/>
                    <a:pt x="61" y="189"/>
                  </a:cubicBezTo>
                  <a:cubicBezTo>
                    <a:pt x="43" y="190"/>
                    <a:pt x="24" y="185"/>
                    <a:pt x="6" y="175"/>
                  </a:cubicBezTo>
                  <a:close/>
                  <a:moveTo>
                    <a:pt x="106" y="70"/>
                  </a:moveTo>
                  <a:lnTo>
                    <a:pt x="106" y="70"/>
                  </a:lnTo>
                  <a:cubicBezTo>
                    <a:pt x="106" y="38"/>
                    <a:pt x="85" y="19"/>
                    <a:pt x="63" y="19"/>
                  </a:cubicBezTo>
                  <a:cubicBezTo>
                    <a:pt x="40" y="19"/>
                    <a:pt x="21" y="38"/>
                    <a:pt x="21" y="69"/>
                  </a:cubicBezTo>
                  <a:lnTo>
                    <a:pt x="21" y="69"/>
                  </a:lnTo>
                  <a:cubicBezTo>
                    <a:pt x="21" y="100"/>
                    <a:pt x="40" y="119"/>
                    <a:pt x="63" y="119"/>
                  </a:cubicBezTo>
                  <a:cubicBezTo>
                    <a:pt x="85" y="120"/>
                    <a:pt x="106" y="102"/>
                    <a:pt x="106" y="7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68" name="Freeform 962"/>
            <p:cNvSpPr>
              <a:spLocks/>
            </p:cNvSpPr>
            <p:nvPr/>
          </p:nvSpPr>
          <p:spPr bwMode="auto">
            <a:xfrm>
              <a:off x="3933826" y="2905087"/>
              <a:ext cx="55563" cy="74613"/>
            </a:xfrm>
            <a:custGeom>
              <a:avLst/>
              <a:gdLst>
                <a:gd name="T0" fmla="*/ 0 w 110"/>
                <a:gd name="T1" fmla="*/ 3 h 148"/>
                <a:gd name="T2" fmla="*/ 20 w 110"/>
                <a:gd name="T3" fmla="*/ 3 h 148"/>
                <a:gd name="T4" fmla="*/ 20 w 110"/>
                <a:gd name="T5" fmla="*/ 27 h 148"/>
                <a:gd name="T6" fmla="*/ 63 w 110"/>
                <a:gd name="T7" fmla="*/ 0 h 148"/>
                <a:gd name="T8" fmla="*/ 110 w 110"/>
                <a:gd name="T9" fmla="*/ 53 h 148"/>
                <a:gd name="T10" fmla="*/ 110 w 110"/>
                <a:gd name="T11" fmla="*/ 148 h 148"/>
                <a:gd name="T12" fmla="*/ 90 w 110"/>
                <a:gd name="T13" fmla="*/ 148 h 148"/>
                <a:gd name="T14" fmla="*/ 90 w 110"/>
                <a:gd name="T15" fmla="*/ 59 h 148"/>
                <a:gd name="T16" fmla="*/ 56 w 110"/>
                <a:gd name="T17" fmla="*/ 19 h 148"/>
                <a:gd name="T18" fmla="*/ 20 w 110"/>
                <a:gd name="T19" fmla="*/ 60 h 148"/>
                <a:gd name="T20" fmla="*/ 20 w 110"/>
                <a:gd name="T21" fmla="*/ 148 h 148"/>
                <a:gd name="T22" fmla="*/ 0 w 110"/>
                <a:gd name="T23" fmla="*/ 148 h 148"/>
                <a:gd name="T24" fmla="*/ 0 w 110"/>
                <a:gd name="T25" fmla="*/ 3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0" h="148">
                  <a:moveTo>
                    <a:pt x="0" y="3"/>
                  </a:moveTo>
                  <a:lnTo>
                    <a:pt x="20" y="3"/>
                  </a:lnTo>
                  <a:lnTo>
                    <a:pt x="20" y="27"/>
                  </a:lnTo>
                  <a:cubicBezTo>
                    <a:pt x="28" y="12"/>
                    <a:pt x="42" y="0"/>
                    <a:pt x="63" y="0"/>
                  </a:cubicBezTo>
                  <a:cubicBezTo>
                    <a:pt x="93" y="0"/>
                    <a:pt x="110" y="20"/>
                    <a:pt x="110" y="53"/>
                  </a:cubicBezTo>
                  <a:lnTo>
                    <a:pt x="110" y="148"/>
                  </a:lnTo>
                  <a:lnTo>
                    <a:pt x="90" y="148"/>
                  </a:lnTo>
                  <a:lnTo>
                    <a:pt x="90" y="59"/>
                  </a:lnTo>
                  <a:cubicBezTo>
                    <a:pt x="90" y="33"/>
                    <a:pt x="78" y="19"/>
                    <a:pt x="56" y="19"/>
                  </a:cubicBezTo>
                  <a:cubicBezTo>
                    <a:pt x="35" y="19"/>
                    <a:pt x="20" y="35"/>
                    <a:pt x="20" y="60"/>
                  </a:cubicBezTo>
                  <a:lnTo>
                    <a:pt x="20" y="148"/>
                  </a:lnTo>
                  <a:lnTo>
                    <a:pt x="0" y="148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69" name="Freeform 963"/>
            <p:cNvSpPr>
              <a:spLocks/>
            </p:cNvSpPr>
            <p:nvPr/>
          </p:nvSpPr>
          <p:spPr bwMode="auto">
            <a:xfrm>
              <a:off x="4010026" y="2905087"/>
              <a:ext cx="55563" cy="76200"/>
            </a:xfrm>
            <a:custGeom>
              <a:avLst/>
              <a:gdLst>
                <a:gd name="T0" fmla="*/ 0 w 110"/>
                <a:gd name="T1" fmla="*/ 96 h 149"/>
                <a:gd name="T2" fmla="*/ 0 w 110"/>
                <a:gd name="T3" fmla="*/ 1 h 149"/>
                <a:gd name="T4" fmla="*/ 20 w 110"/>
                <a:gd name="T5" fmla="*/ 1 h 149"/>
                <a:gd name="T6" fmla="*/ 20 w 110"/>
                <a:gd name="T7" fmla="*/ 90 h 149"/>
                <a:gd name="T8" fmla="*/ 54 w 110"/>
                <a:gd name="T9" fmla="*/ 130 h 149"/>
                <a:gd name="T10" fmla="*/ 90 w 110"/>
                <a:gd name="T11" fmla="*/ 89 h 149"/>
                <a:gd name="T12" fmla="*/ 90 w 110"/>
                <a:gd name="T13" fmla="*/ 0 h 149"/>
                <a:gd name="T14" fmla="*/ 110 w 110"/>
                <a:gd name="T15" fmla="*/ 0 h 149"/>
                <a:gd name="T16" fmla="*/ 110 w 110"/>
                <a:gd name="T17" fmla="*/ 145 h 149"/>
                <a:gd name="T18" fmla="*/ 90 w 110"/>
                <a:gd name="T19" fmla="*/ 145 h 149"/>
                <a:gd name="T20" fmla="*/ 90 w 110"/>
                <a:gd name="T21" fmla="*/ 121 h 149"/>
                <a:gd name="T22" fmla="*/ 47 w 110"/>
                <a:gd name="T23" fmla="*/ 147 h 149"/>
                <a:gd name="T24" fmla="*/ 0 w 110"/>
                <a:gd name="T25" fmla="*/ 96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0" h="149">
                  <a:moveTo>
                    <a:pt x="0" y="96"/>
                  </a:moveTo>
                  <a:lnTo>
                    <a:pt x="0" y="1"/>
                  </a:lnTo>
                  <a:lnTo>
                    <a:pt x="20" y="1"/>
                  </a:lnTo>
                  <a:lnTo>
                    <a:pt x="20" y="90"/>
                  </a:lnTo>
                  <a:cubicBezTo>
                    <a:pt x="20" y="116"/>
                    <a:pt x="32" y="130"/>
                    <a:pt x="54" y="130"/>
                  </a:cubicBezTo>
                  <a:cubicBezTo>
                    <a:pt x="75" y="130"/>
                    <a:pt x="90" y="114"/>
                    <a:pt x="90" y="89"/>
                  </a:cubicBezTo>
                  <a:lnTo>
                    <a:pt x="90" y="0"/>
                  </a:lnTo>
                  <a:lnTo>
                    <a:pt x="110" y="0"/>
                  </a:lnTo>
                  <a:lnTo>
                    <a:pt x="110" y="145"/>
                  </a:lnTo>
                  <a:lnTo>
                    <a:pt x="90" y="145"/>
                  </a:lnTo>
                  <a:lnTo>
                    <a:pt x="90" y="121"/>
                  </a:lnTo>
                  <a:cubicBezTo>
                    <a:pt x="82" y="136"/>
                    <a:pt x="69" y="147"/>
                    <a:pt x="47" y="147"/>
                  </a:cubicBezTo>
                  <a:cubicBezTo>
                    <a:pt x="17" y="149"/>
                    <a:pt x="0" y="128"/>
                    <a:pt x="0" y="9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70" name="Freeform 964"/>
            <p:cNvSpPr>
              <a:spLocks/>
            </p:cNvSpPr>
            <p:nvPr/>
          </p:nvSpPr>
          <p:spPr bwMode="auto">
            <a:xfrm>
              <a:off x="4086226" y="2905087"/>
              <a:ext cx="96838" cy="74613"/>
            </a:xfrm>
            <a:custGeom>
              <a:avLst/>
              <a:gdLst>
                <a:gd name="T0" fmla="*/ 0 w 190"/>
                <a:gd name="T1" fmla="*/ 4 h 149"/>
                <a:gd name="T2" fmla="*/ 20 w 190"/>
                <a:gd name="T3" fmla="*/ 4 h 149"/>
                <a:gd name="T4" fmla="*/ 20 w 190"/>
                <a:gd name="T5" fmla="*/ 27 h 149"/>
                <a:gd name="T6" fmla="*/ 60 w 190"/>
                <a:gd name="T7" fmla="*/ 0 h 149"/>
                <a:gd name="T8" fmla="*/ 100 w 190"/>
                <a:gd name="T9" fmla="*/ 27 h 149"/>
                <a:gd name="T10" fmla="*/ 144 w 190"/>
                <a:gd name="T11" fmla="*/ 0 h 149"/>
                <a:gd name="T12" fmla="*/ 190 w 190"/>
                <a:gd name="T13" fmla="*/ 53 h 149"/>
                <a:gd name="T14" fmla="*/ 190 w 190"/>
                <a:gd name="T15" fmla="*/ 148 h 149"/>
                <a:gd name="T16" fmla="*/ 170 w 190"/>
                <a:gd name="T17" fmla="*/ 148 h 149"/>
                <a:gd name="T18" fmla="*/ 170 w 190"/>
                <a:gd name="T19" fmla="*/ 59 h 149"/>
                <a:gd name="T20" fmla="*/ 139 w 190"/>
                <a:gd name="T21" fmla="*/ 19 h 149"/>
                <a:gd name="T22" fmla="*/ 105 w 190"/>
                <a:gd name="T23" fmla="*/ 60 h 149"/>
                <a:gd name="T24" fmla="*/ 105 w 190"/>
                <a:gd name="T25" fmla="*/ 149 h 149"/>
                <a:gd name="T26" fmla="*/ 85 w 190"/>
                <a:gd name="T27" fmla="*/ 149 h 149"/>
                <a:gd name="T28" fmla="*/ 85 w 190"/>
                <a:gd name="T29" fmla="*/ 59 h 149"/>
                <a:gd name="T30" fmla="*/ 54 w 190"/>
                <a:gd name="T31" fmla="*/ 19 h 149"/>
                <a:gd name="T32" fmla="*/ 20 w 190"/>
                <a:gd name="T33" fmla="*/ 60 h 149"/>
                <a:gd name="T34" fmla="*/ 20 w 190"/>
                <a:gd name="T35" fmla="*/ 148 h 149"/>
                <a:gd name="T36" fmla="*/ 0 w 190"/>
                <a:gd name="T37" fmla="*/ 148 h 149"/>
                <a:gd name="T38" fmla="*/ 0 w 190"/>
                <a:gd name="T39" fmla="*/ 4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0" h="149">
                  <a:moveTo>
                    <a:pt x="0" y="4"/>
                  </a:moveTo>
                  <a:lnTo>
                    <a:pt x="20" y="4"/>
                  </a:lnTo>
                  <a:lnTo>
                    <a:pt x="20" y="27"/>
                  </a:lnTo>
                  <a:cubicBezTo>
                    <a:pt x="28" y="13"/>
                    <a:pt x="40" y="0"/>
                    <a:pt x="60" y="0"/>
                  </a:cubicBezTo>
                  <a:cubicBezTo>
                    <a:pt x="80" y="0"/>
                    <a:pt x="93" y="10"/>
                    <a:pt x="100" y="27"/>
                  </a:cubicBezTo>
                  <a:cubicBezTo>
                    <a:pt x="109" y="13"/>
                    <a:pt x="123" y="0"/>
                    <a:pt x="144" y="0"/>
                  </a:cubicBezTo>
                  <a:cubicBezTo>
                    <a:pt x="171" y="0"/>
                    <a:pt x="190" y="20"/>
                    <a:pt x="190" y="53"/>
                  </a:cubicBezTo>
                  <a:lnTo>
                    <a:pt x="190" y="148"/>
                  </a:lnTo>
                  <a:lnTo>
                    <a:pt x="170" y="148"/>
                  </a:lnTo>
                  <a:lnTo>
                    <a:pt x="170" y="59"/>
                  </a:lnTo>
                  <a:cubicBezTo>
                    <a:pt x="170" y="33"/>
                    <a:pt x="159" y="19"/>
                    <a:pt x="139" y="19"/>
                  </a:cubicBezTo>
                  <a:cubicBezTo>
                    <a:pt x="120" y="19"/>
                    <a:pt x="105" y="34"/>
                    <a:pt x="105" y="60"/>
                  </a:cubicBezTo>
                  <a:lnTo>
                    <a:pt x="105" y="149"/>
                  </a:lnTo>
                  <a:lnTo>
                    <a:pt x="85" y="149"/>
                  </a:lnTo>
                  <a:lnTo>
                    <a:pt x="85" y="59"/>
                  </a:lnTo>
                  <a:cubicBezTo>
                    <a:pt x="85" y="33"/>
                    <a:pt x="74" y="19"/>
                    <a:pt x="54" y="19"/>
                  </a:cubicBezTo>
                  <a:cubicBezTo>
                    <a:pt x="34" y="19"/>
                    <a:pt x="20" y="37"/>
                    <a:pt x="20" y="60"/>
                  </a:cubicBezTo>
                  <a:lnTo>
                    <a:pt x="20" y="148"/>
                  </a:lnTo>
                  <a:lnTo>
                    <a:pt x="0" y="148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71" name="Freeform 965"/>
            <p:cNvSpPr>
              <a:spLocks/>
            </p:cNvSpPr>
            <p:nvPr/>
          </p:nvSpPr>
          <p:spPr bwMode="auto">
            <a:xfrm>
              <a:off x="4341814" y="2881275"/>
              <a:ext cx="65088" cy="98425"/>
            </a:xfrm>
            <a:custGeom>
              <a:avLst/>
              <a:gdLst>
                <a:gd name="T0" fmla="*/ 53 w 130"/>
                <a:gd name="T1" fmla="*/ 20 h 195"/>
                <a:gd name="T2" fmla="*/ 0 w 130"/>
                <a:gd name="T3" fmla="*/ 20 h 195"/>
                <a:gd name="T4" fmla="*/ 0 w 130"/>
                <a:gd name="T5" fmla="*/ 0 h 195"/>
                <a:gd name="T6" fmla="*/ 130 w 130"/>
                <a:gd name="T7" fmla="*/ 0 h 195"/>
                <a:gd name="T8" fmla="*/ 130 w 130"/>
                <a:gd name="T9" fmla="*/ 20 h 195"/>
                <a:gd name="T10" fmla="*/ 75 w 130"/>
                <a:gd name="T11" fmla="*/ 20 h 195"/>
                <a:gd name="T12" fmla="*/ 75 w 130"/>
                <a:gd name="T13" fmla="*/ 195 h 195"/>
                <a:gd name="T14" fmla="*/ 53 w 130"/>
                <a:gd name="T15" fmla="*/ 195 h 195"/>
                <a:gd name="T16" fmla="*/ 53 w 130"/>
                <a:gd name="T17" fmla="*/ 2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0" h="195">
                  <a:moveTo>
                    <a:pt x="53" y="20"/>
                  </a:moveTo>
                  <a:lnTo>
                    <a:pt x="0" y="20"/>
                  </a:lnTo>
                  <a:lnTo>
                    <a:pt x="0" y="0"/>
                  </a:lnTo>
                  <a:lnTo>
                    <a:pt x="130" y="0"/>
                  </a:lnTo>
                  <a:lnTo>
                    <a:pt x="130" y="20"/>
                  </a:lnTo>
                  <a:lnTo>
                    <a:pt x="75" y="20"/>
                  </a:lnTo>
                  <a:lnTo>
                    <a:pt x="75" y="195"/>
                  </a:lnTo>
                  <a:lnTo>
                    <a:pt x="53" y="195"/>
                  </a:lnTo>
                  <a:lnTo>
                    <a:pt x="53" y="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72" name="Freeform 966"/>
            <p:cNvSpPr>
              <a:spLocks/>
            </p:cNvSpPr>
            <p:nvPr/>
          </p:nvSpPr>
          <p:spPr bwMode="auto">
            <a:xfrm>
              <a:off x="4413251" y="2905087"/>
              <a:ext cx="34925" cy="74613"/>
            </a:xfrm>
            <a:custGeom>
              <a:avLst/>
              <a:gdLst>
                <a:gd name="T0" fmla="*/ 0 w 70"/>
                <a:gd name="T1" fmla="*/ 2 h 147"/>
                <a:gd name="T2" fmla="*/ 20 w 70"/>
                <a:gd name="T3" fmla="*/ 2 h 147"/>
                <a:gd name="T4" fmla="*/ 20 w 70"/>
                <a:gd name="T5" fmla="*/ 35 h 147"/>
                <a:gd name="T6" fmla="*/ 70 w 70"/>
                <a:gd name="T7" fmla="*/ 1 h 147"/>
                <a:gd name="T8" fmla="*/ 70 w 70"/>
                <a:gd name="T9" fmla="*/ 22 h 147"/>
                <a:gd name="T10" fmla="*/ 69 w 70"/>
                <a:gd name="T11" fmla="*/ 22 h 147"/>
                <a:gd name="T12" fmla="*/ 20 w 70"/>
                <a:gd name="T13" fmla="*/ 78 h 147"/>
                <a:gd name="T14" fmla="*/ 20 w 70"/>
                <a:gd name="T15" fmla="*/ 147 h 147"/>
                <a:gd name="T16" fmla="*/ 0 w 70"/>
                <a:gd name="T17" fmla="*/ 147 h 147"/>
                <a:gd name="T18" fmla="*/ 0 w 70"/>
                <a:gd name="T19" fmla="*/ 2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147">
                  <a:moveTo>
                    <a:pt x="0" y="2"/>
                  </a:moveTo>
                  <a:lnTo>
                    <a:pt x="20" y="2"/>
                  </a:lnTo>
                  <a:lnTo>
                    <a:pt x="20" y="35"/>
                  </a:lnTo>
                  <a:cubicBezTo>
                    <a:pt x="29" y="15"/>
                    <a:pt x="46" y="0"/>
                    <a:pt x="70" y="1"/>
                  </a:cubicBezTo>
                  <a:lnTo>
                    <a:pt x="70" y="22"/>
                  </a:lnTo>
                  <a:lnTo>
                    <a:pt x="69" y="22"/>
                  </a:lnTo>
                  <a:cubicBezTo>
                    <a:pt x="41" y="22"/>
                    <a:pt x="20" y="41"/>
                    <a:pt x="20" y="78"/>
                  </a:cubicBezTo>
                  <a:lnTo>
                    <a:pt x="20" y="147"/>
                  </a:lnTo>
                  <a:lnTo>
                    <a:pt x="0" y="147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73" name="Freeform 967"/>
            <p:cNvSpPr>
              <a:spLocks noEditPoints="1"/>
            </p:cNvSpPr>
            <p:nvPr/>
          </p:nvSpPr>
          <p:spPr bwMode="auto">
            <a:xfrm>
              <a:off x="4456114" y="2905087"/>
              <a:ext cx="65088" cy="76200"/>
            </a:xfrm>
            <a:custGeom>
              <a:avLst/>
              <a:gdLst>
                <a:gd name="T0" fmla="*/ 0 w 127"/>
                <a:gd name="T1" fmla="*/ 78 h 152"/>
                <a:gd name="T2" fmla="*/ 0 w 127"/>
                <a:gd name="T3" fmla="*/ 75 h 152"/>
                <a:gd name="T4" fmla="*/ 64 w 127"/>
                <a:gd name="T5" fmla="*/ 0 h 152"/>
                <a:gd name="T6" fmla="*/ 127 w 127"/>
                <a:gd name="T7" fmla="*/ 74 h 152"/>
                <a:gd name="T8" fmla="*/ 127 w 127"/>
                <a:gd name="T9" fmla="*/ 75 h 152"/>
                <a:gd name="T10" fmla="*/ 64 w 127"/>
                <a:gd name="T11" fmla="*/ 150 h 152"/>
                <a:gd name="T12" fmla="*/ 0 w 127"/>
                <a:gd name="T13" fmla="*/ 78 h 152"/>
                <a:gd name="T14" fmla="*/ 107 w 127"/>
                <a:gd name="T15" fmla="*/ 78 h 152"/>
                <a:gd name="T16" fmla="*/ 107 w 127"/>
                <a:gd name="T17" fmla="*/ 77 h 152"/>
                <a:gd name="T18" fmla="*/ 64 w 127"/>
                <a:gd name="T19" fmla="*/ 20 h 152"/>
                <a:gd name="T20" fmla="*/ 20 w 127"/>
                <a:gd name="T21" fmla="*/ 77 h 152"/>
                <a:gd name="T22" fmla="*/ 20 w 127"/>
                <a:gd name="T23" fmla="*/ 78 h 152"/>
                <a:gd name="T24" fmla="*/ 64 w 127"/>
                <a:gd name="T25" fmla="*/ 134 h 152"/>
                <a:gd name="T26" fmla="*/ 107 w 127"/>
                <a:gd name="T27" fmla="*/ 78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7" h="152">
                  <a:moveTo>
                    <a:pt x="0" y="78"/>
                  </a:moveTo>
                  <a:lnTo>
                    <a:pt x="0" y="75"/>
                  </a:lnTo>
                  <a:cubicBezTo>
                    <a:pt x="0" y="33"/>
                    <a:pt x="27" y="0"/>
                    <a:pt x="64" y="0"/>
                  </a:cubicBezTo>
                  <a:cubicBezTo>
                    <a:pt x="101" y="0"/>
                    <a:pt x="127" y="33"/>
                    <a:pt x="127" y="74"/>
                  </a:cubicBezTo>
                  <a:lnTo>
                    <a:pt x="127" y="75"/>
                  </a:lnTo>
                  <a:cubicBezTo>
                    <a:pt x="127" y="118"/>
                    <a:pt x="100" y="150"/>
                    <a:pt x="64" y="150"/>
                  </a:cubicBezTo>
                  <a:cubicBezTo>
                    <a:pt x="26" y="152"/>
                    <a:pt x="0" y="120"/>
                    <a:pt x="0" y="78"/>
                  </a:cubicBezTo>
                  <a:close/>
                  <a:moveTo>
                    <a:pt x="107" y="78"/>
                  </a:moveTo>
                  <a:lnTo>
                    <a:pt x="107" y="77"/>
                  </a:lnTo>
                  <a:cubicBezTo>
                    <a:pt x="107" y="44"/>
                    <a:pt x="87" y="20"/>
                    <a:pt x="64" y="20"/>
                  </a:cubicBezTo>
                  <a:cubicBezTo>
                    <a:pt x="39" y="20"/>
                    <a:pt x="20" y="44"/>
                    <a:pt x="20" y="77"/>
                  </a:cubicBezTo>
                  <a:lnTo>
                    <a:pt x="20" y="78"/>
                  </a:lnTo>
                  <a:cubicBezTo>
                    <a:pt x="20" y="110"/>
                    <a:pt x="39" y="134"/>
                    <a:pt x="64" y="134"/>
                  </a:cubicBezTo>
                  <a:cubicBezTo>
                    <a:pt x="90" y="134"/>
                    <a:pt x="107" y="109"/>
                    <a:pt x="107" y="7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74" name="Freeform 968"/>
            <p:cNvSpPr>
              <a:spLocks/>
            </p:cNvSpPr>
            <p:nvPr/>
          </p:nvSpPr>
          <p:spPr bwMode="auto">
            <a:xfrm>
              <a:off x="4527551" y="2906675"/>
              <a:ext cx="63500" cy="73025"/>
            </a:xfrm>
            <a:custGeom>
              <a:avLst/>
              <a:gdLst>
                <a:gd name="T0" fmla="*/ 0 w 124"/>
                <a:gd name="T1" fmla="*/ 0 h 146"/>
                <a:gd name="T2" fmla="*/ 22 w 124"/>
                <a:gd name="T3" fmla="*/ 0 h 146"/>
                <a:gd name="T4" fmla="*/ 62 w 124"/>
                <a:gd name="T5" fmla="*/ 119 h 146"/>
                <a:gd name="T6" fmla="*/ 103 w 124"/>
                <a:gd name="T7" fmla="*/ 0 h 146"/>
                <a:gd name="T8" fmla="*/ 124 w 124"/>
                <a:gd name="T9" fmla="*/ 0 h 146"/>
                <a:gd name="T10" fmla="*/ 72 w 124"/>
                <a:gd name="T11" fmla="*/ 146 h 146"/>
                <a:gd name="T12" fmla="*/ 54 w 124"/>
                <a:gd name="T13" fmla="*/ 146 h 146"/>
                <a:gd name="T14" fmla="*/ 0 w 124"/>
                <a:gd name="T15" fmla="*/ 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4" h="146">
                  <a:moveTo>
                    <a:pt x="0" y="0"/>
                  </a:moveTo>
                  <a:lnTo>
                    <a:pt x="22" y="0"/>
                  </a:lnTo>
                  <a:lnTo>
                    <a:pt x="62" y="119"/>
                  </a:lnTo>
                  <a:lnTo>
                    <a:pt x="103" y="0"/>
                  </a:lnTo>
                  <a:lnTo>
                    <a:pt x="124" y="0"/>
                  </a:lnTo>
                  <a:lnTo>
                    <a:pt x="72" y="146"/>
                  </a:lnTo>
                  <a:lnTo>
                    <a:pt x="54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75" name="Freeform 969"/>
            <p:cNvSpPr>
              <a:spLocks noEditPoints="1"/>
            </p:cNvSpPr>
            <p:nvPr/>
          </p:nvSpPr>
          <p:spPr bwMode="auto">
            <a:xfrm>
              <a:off x="4597401" y="2905087"/>
              <a:ext cx="60325" cy="76200"/>
            </a:xfrm>
            <a:custGeom>
              <a:avLst/>
              <a:gdLst>
                <a:gd name="T0" fmla="*/ 0 w 117"/>
                <a:gd name="T1" fmla="*/ 76 h 151"/>
                <a:gd name="T2" fmla="*/ 0 w 117"/>
                <a:gd name="T3" fmla="*/ 75 h 151"/>
                <a:gd name="T4" fmla="*/ 60 w 117"/>
                <a:gd name="T5" fmla="*/ 0 h 151"/>
                <a:gd name="T6" fmla="*/ 117 w 117"/>
                <a:gd name="T7" fmla="*/ 75 h 151"/>
                <a:gd name="T8" fmla="*/ 117 w 117"/>
                <a:gd name="T9" fmla="*/ 83 h 151"/>
                <a:gd name="T10" fmla="*/ 20 w 117"/>
                <a:gd name="T11" fmla="*/ 83 h 151"/>
                <a:gd name="T12" fmla="*/ 65 w 117"/>
                <a:gd name="T13" fmla="*/ 133 h 151"/>
                <a:gd name="T14" fmla="*/ 102 w 117"/>
                <a:gd name="T15" fmla="*/ 117 h 151"/>
                <a:gd name="T16" fmla="*/ 114 w 117"/>
                <a:gd name="T17" fmla="*/ 129 h 151"/>
                <a:gd name="T18" fmla="*/ 64 w 117"/>
                <a:gd name="T19" fmla="*/ 151 h 151"/>
                <a:gd name="T20" fmla="*/ 0 w 117"/>
                <a:gd name="T21" fmla="*/ 76 h 151"/>
                <a:gd name="T22" fmla="*/ 97 w 117"/>
                <a:gd name="T23" fmla="*/ 67 h 151"/>
                <a:gd name="T24" fmla="*/ 60 w 117"/>
                <a:gd name="T25" fmla="*/ 17 h 151"/>
                <a:gd name="T26" fmla="*/ 20 w 117"/>
                <a:gd name="T27" fmla="*/ 67 h 151"/>
                <a:gd name="T28" fmla="*/ 97 w 117"/>
                <a:gd name="T29" fmla="*/ 67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7" h="151">
                  <a:moveTo>
                    <a:pt x="0" y="76"/>
                  </a:moveTo>
                  <a:lnTo>
                    <a:pt x="0" y="75"/>
                  </a:lnTo>
                  <a:cubicBezTo>
                    <a:pt x="0" y="31"/>
                    <a:pt x="26" y="0"/>
                    <a:pt x="60" y="0"/>
                  </a:cubicBezTo>
                  <a:cubicBezTo>
                    <a:pt x="96" y="0"/>
                    <a:pt x="117" y="31"/>
                    <a:pt x="117" y="75"/>
                  </a:cubicBezTo>
                  <a:lnTo>
                    <a:pt x="117" y="83"/>
                  </a:lnTo>
                  <a:lnTo>
                    <a:pt x="20" y="83"/>
                  </a:lnTo>
                  <a:cubicBezTo>
                    <a:pt x="22" y="116"/>
                    <a:pt x="42" y="133"/>
                    <a:pt x="65" y="133"/>
                  </a:cubicBezTo>
                  <a:cubicBezTo>
                    <a:pt x="81" y="133"/>
                    <a:pt x="92" y="127"/>
                    <a:pt x="102" y="117"/>
                  </a:cubicBezTo>
                  <a:lnTo>
                    <a:pt x="114" y="129"/>
                  </a:lnTo>
                  <a:cubicBezTo>
                    <a:pt x="101" y="143"/>
                    <a:pt x="86" y="151"/>
                    <a:pt x="64" y="151"/>
                  </a:cubicBezTo>
                  <a:cubicBezTo>
                    <a:pt x="29" y="150"/>
                    <a:pt x="0" y="121"/>
                    <a:pt x="0" y="76"/>
                  </a:cubicBezTo>
                  <a:close/>
                  <a:moveTo>
                    <a:pt x="97" y="67"/>
                  </a:moveTo>
                  <a:cubicBezTo>
                    <a:pt x="96" y="40"/>
                    <a:pt x="82" y="17"/>
                    <a:pt x="60" y="17"/>
                  </a:cubicBezTo>
                  <a:cubicBezTo>
                    <a:pt x="39" y="17"/>
                    <a:pt x="22" y="37"/>
                    <a:pt x="20" y="67"/>
                  </a:cubicBezTo>
                  <a:lnTo>
                    <a:pt x="97" y="6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76" name="Freeform 970"/>
            <p:cNvSpPr>
              <a:spLocks/>
            </p:cNvSpPr>
            <p:nvPr/>
          </p:nvSpPr>
          <p:spPr bwMode="auto">
            <a:xfrm>
              <a:off x="3978276" y="3130512"/>
              <a:ext cx="66675" cy="101600"/>
            </a:xfrm>
            <a:custGeom>
              <a:avLst/>
              <a:gdLst>
                <a:gd name="T0" fmla="*/ 0 w 129"/>
                <a:gd name="T1" fmla="*/ 173 h 200"/>
                <a:gd name="T2" fmla="*/ 12 w 129"/>
                <a:gd name="T3" fmla="*/ 157 h 200"/>
                <a:gd name="T4" fmla="*/ 67 w 129"/>
                <a:gd name="T5" fmla="*/ 180 h 200"/>
                <a:gd name="T6" fmla="*/ 106 w 129"/>
                <a:gd name="T7" fmla="*/ 148 h 200"/>
                <a:gd name="T8" fmla="*/ 106 w 129"/>
                <a:gd name="T9" fmla="*/ 148 h 200"/>
                <a:gd name="T10" fmla="*/ 64 w 129"/>
                <a:gd name="T11" fmla="*/ 109 h 200"/>
                <a:gd name="T12" fmla="*/ 7 w 129"/>
                <a:gd name="T13" fmla="*/ 51 h 200"/>
                <a:gd name="T14" fmla="*/ 7 w 129"/>
                <a:gd name="T15" fmla="*/ 51 h 200"/>
                <a:gd name="T16" fmla="*/ 66 w 129"/>
                <a:gd name="T17" fmla="*/ 0 h 200"/>
                <a:gd name="T18" fmla="*/ 125 w 129"/>
                <a:gd name="T19" fmla="*/ 23 h 200"/>
                <a:gd name="T20" fmla="*/ 112 w 129"/>
                <a:gd name="T21" fmla="*/ 39 h 200"/>
                <a:gd name="T22" fmla="*/ 66 w 129"/>
                <a:gd name="T23" fmla="*/ 20 h 200"/>
                <a:gd name="T24" fmla="*/ 30 w 129"/>
                <a:gd name="T25" fmla="*/ 50 h 200"/>
                <a:gd name="T26" fmla="*/ 30 w 129"/>
                <a:gd name="T27" fmla="*/ 50 h 200"/>
                <a:gd name="T28" fmla="*/ 75 w 129"/>
                <a:gd name="T29" fmla="*/ 90 h 200"/>
                <a:gd name="T30" fmla="*/ 129 w 129"/>
                <a:gd name="T31" fmla="*/ 146 h 200"/>
                <a:gd name="T32" fmla="*/ 129 w 129"/>
                <a:gd name="T33" fmla="*/ 146 h 200"/>
                <a:gd name="T34" fmla="*/ 69 w 129"/>
                <a:gd name="T35" fmla="*/ 199 h 200"/>
                <a:gd name="T36" fmla="*/ 0 w 129"/>
                <a:gd name="T37" fmla="*/ 173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9" h="200">
                  <a:moveTo>
                    <a:pt x="0" y="173"/>
                  </a:moveTo>
                  <a:lnTo>
                    <a:pt x="12" y="157"/>
                  </a:lnTo>
                  <a:cubicBezTo>
                    <a:pt x="28" y="172"/>
                    <a:pt x="45" y="180"/>
                    <a:pt x="67" y="180"/>
                  </a:cubicBezTo>
                  <a:cubicBezTo>
                    <a:pt x="91" y="180"/>
                    <a:pt x="106" y="166"/>
                    <a:pt x="106" y="148"/>
                  </a:cubicBezTo>
                  <a:lnTo>
                    <a:pt x="106" y="148"/>
                  </a:lnTo>
                  <a:cubicBezTo>
                    <a:pt x="106" y="131"/>
                    <a:pt x="98" y="121"/>
                    <a:pt x="64" y="109"/>
                  </a:cubicBezTo>
                  <a:cubicBezTo>
                    <a:pt x="23" y="94"/>
                    <a:pt x="7" y="79"/>
                    <a:pt x="7" y="51"/>
                  </a:cubicBezTo>
                  <a:lnTo>
                    <a:pt x="7" y="51"/>
                  </a:lnTo>
                  <a:cubicBezTo>
                    <a:pt x="7" y="23"/>
                    <a:pt x="32" y="0"/>
                    <a:pt x="66" y="0"/>
                  </a:cubicBezTo>
                  <a:cubicBezTo>
                    <a:pt x="89" y="0"/>
                    <a:pt x="107" y="8"/>
                    <a:pt x="125" y="23"/>
                  </a:cubicBezTo>
                  <a:lnTo>
                    <a:pt x="112" y="39"/>
                  </a:lnTo>
                  <a:cubicBezTo>
                    <a:pt x="97" y="26"/>
                    <a:pt x="82" y="20"/>
                    <a:pt x="66" y="20"/>
                  </a:cubicBezTo>
                  <a:cubicBezTo>
                    <a:pt x="44" y="20"/>
                    <a:pt x="30" y="34"/>
                    <a:pt x="30" y="50"/>
                  </a:cubicBezTo>
                  <a:lnTo>
                    <a:pt x="30" y="50"/>
                  </a:lnTo>
                  <a:cubicBezTo>
                    <a:pt x="30" y="68"/>
                    <a:pt x="39" y="76"/>
                    <a:pt x="75" y="90"/>
                  </a:cubicBezTo>
                  <a:cubicBezTo>
                    <a:pt x="115" y="105"/>
                    <a:pt x="129" y="120"/>
                    <a:pt x="129" y="146"/>
                  </a:cubicBezTo>
                  <a:lnTo>
                    <a:pt x="129" y="146"/>
                  </a:lnTo>
                  <a:cubicBezTo>
                    <a:pt x="129" y="178"/>
                    <a:pt x="104" y="199"/>
                    <a:pt x="69" y="199"/>
                  </a:cubicBezTo>
                  <a:cubicBezTo>
                    <a:pt x="42" y="200"/>
                    <a:pt x="20" y="192"/>
                    <a:pt x="0" y="17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77" name="Freeform 971"/>
            <p:cNvSpPr>
              <a:spLocks noEditPoints="1"/>
            </p:cNvSpPr>
            <p:nvPr/>
          </p:nvSpPr>
          <p:spPr bwMode="auto">
            <a:xfrm>
              <a:off x="4057651" y="3155912"/>
              <a:ext cx="53975" cy="76200"/>
            </a:xfrm>
            <a:custGeom>
              <a:avLst/>
              <a:gdLst>
                <a:gd name="T0" fmla="*/ 0 w 108"/>
                <a:gd name="T1" fmla="*/ 103 h 148"/>
                <a:gd name="T2" fmla="*/ 0 w 108"/>
                <a:gd name="T3" fmla="*/ 103 h 148"/>
                <a:gd name="T4" fmla="*/ 53 w 108"/>
                <a:gd name="T5" fmla="*/ 56 h 148"/>
                <a:gd name="T6" fmla="*/ 91 w 108"/>
                <a:gd name="T7" fmla="*/ 62 h 148"/>
                <a:gd name="T8" fmla="*/ 91 w 108"/>
                <a:gd name="T9" fmla="*/ 53 h 148"/>
                <a:gd name="T10" fmla="*/ 53 w 108"/>
                <a:gd name="T11" fmla="*/ 17 h 148"/>
                <a:gd name="T12" fmla="*/ 16 w 108"/>
                <a:gd name="T13" fmla="*/ 27 h 148"/>
                <a:gd name="T14" fmla="*/ 10 w 108"/>
                <a:gd name="T15" fmla="*/ 11 h 148"/>
                <a:gd name="T16" fmla="*/ 55 w 108"/>
                <a:gd name="T17" fmla="*/ 0 h 148"/>
                <a:gd name="T18" fmla="*/ 95 w 108"/>
                <a:gd name="T19" fmla="*/ 15 h 148"/>
                <a:gd name="T20" fmla="*/ 108 w 108"/>
                <a:gd name="T21" fmla="*/ 53 h 148"/>
                <a:gd name="T22" fmla="*/ 108 w 108"/>
                <a:gd name="T23" fmla="*/ 146 h 148"/>
                <a:gd name="T24" fmla="*/ 88 w 108"/>
                <a:gd name="T25" fmla="*/ 146 h 148"/>
                <a:gd name="T26" fmla="*/ 88 w 108"/>
                <a:gd name="T27" fmla="*/ 125 h 148"/>
                <a:gd name="T28" fmla="*/ 45 w 108"/>
                <a:gd name="T29" fmla="*/ 148 h 148"/>
                <a:gd name="T30" fmla="*/ 0 w 108"/>
                <a:gd name="T31" fmla="*/ 103 h 148"/>
                <a:gd name="T32" fmla="*/ 89 w 108"/>
                <a:gd name="T33" fmla="*/ 95 h 148"/>
                <a:gd name="T34" fmla="*/ 89 w 108"/>
                <a:gd name="T35" fmla="*/ 77 h 148"/>
                <a:gd name="T36" fmla="*/ 55 w 108"/>
                <a:gd name="T37" fmla="*/ 71 h 148"/>
                <a:gd name="T38" fmla="*/ 18 w 108"/>
                <a:gd name="T39" fmla="*/ 101 h 148"/>
                <a:gd name="T40" fmla="*/ 18 w 108"/>
                <a:gd name="T41" fmla="*/ 102 h 148"/>
                <a:gd name="T42" fmla="*/ 50 w 108"/>
                <a:gd name="T43" fmla="*/ 132 h 148"/>
                <a:gd name="T44" fmla="*/ 89 w 108"/>
                <a:gd name="T45" fmla="*/ 95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8" h="148">
                  <a:moveTo>
                    <a:pt x="0" y="103"/>
                  </a:moveTo>
                  <a:lnTo>
                    <a:pt x="0" y="103"/>
                  </a:lnTo>
                  <a:cubicBezTo>
                    <a:pt x="0" y="72"/>
                    <a:pt x="21" y="56"/>
                    <a:pt x="53" y="56"/>
                  </a:cubicBezTo>
                  <a:cubicBezTo>
                    <a:pt x="68" y="56"/>
                    <a:pt x="80" y="58"/>
                    <a:pt x="91" y="62"/>
                  </a:cubicBezTo>
                  <a:lnTo>
                    <a:pt x="91" y="53"/>
                  </a:lnTo>
                  <a:cubicBezTo>
                    <a:pt x="91" y="30"/>
                    <a:pt x="77" y="17"/>
                    <a:pt x="53" y="17"/>
                  </a:cubicBezTo>
                  <a:cubicBezTo>
                    <a:pt x="38" y="17"/>
                    <a:pt x="26" y="22"/>
                    <a:pt x="16" y="27"/>
                  </a:cubicBezTo>
                  <a:lnTo>
                    <a:pt x="10" y="11"/>
                  </a:lnTo>
                  <a:cubicBezTo>
                    <a:pt x="23" y="5"/>
                    <a:pt x="37" y="0"/>
                    <a:pt x="55" y="0"/>
                  </a:cubicBezTo>
                  <a:cubicBezTo>
                    <a:pt x="72" y="0"/>
                    <a:pt x="86" y="5"/>
                    <a:pt x="95" y="15"/>
                  </a:cubicBezTo>
                  <a:cubicBezTo>
                    <a:pt x="103" y="23"/>
                    <a:pt x="108" y="37"/>
                    <a:pt x="108" y="53"/>
                  </a:cubicBezTo>
                  <a:lnTo>
                    <a:pt x="108" y="146"/>
                  </a:lnTo>
                  <a:lnTo>
                    <a:pt x="88" y="146"/>
                  </a:lnTo>
                  <a:lnTo>
                    <a:pt x="88" y="125"/>
                  </a:lnTo>
                  <a:cubicBezTo>
                    <a:pt x="80" y="138"/>
                    <a:pt x="66" y="148"/>
                    <a:pt x="45" y="148"/>
                  </a:cubicBezTo>
                  <a:cubicBezTo>
                    <a:pt x="21" y="148"/>
                    <a:pt x="0" y="132"/>
                    <a:pt x="0" y="103"/>
                  </a:cubicBezTo>
                  <a:close/>
                  <a:moveTo>
                    <a:pt x="89" y="95"/>
                  </a:moveTo>
                  <a:lnTo>
                    <a:pt x="89" y="77"/>
                  </a:lnTo>
                  <a:cubicBezTo>
                    <a:pt x="81" y="73"/>
                    <a:pt x="68" y="71"/>
                    <a:pt x="55" y="71"/>
                  </a:cubicBezTo>
                  <a:cubicBezTo>
                    <a:pt x="32" y="71"/>
                    <a:pt x="18" y="83"/>
                    <a:pt x="18" y="101"/>
                  </a:cubicBezTo>
                  <a:lnTo>
                    <a:pt x="18" y="102"/>
                  </a:lnTo>
                  <a:cubicBezTo>
                    <a:pt x="18" y="120"/>
                    <a:pt x="32" y="132"/>
                    <a:pt x="50" y="132"/>
                  </a:cubicBezTo>
                  <a:cubicBezTo>
                    <a:pt x="72" y="132"/>
                    <a:pt x="89" y="116"/>
                    <a:pt x="89" y="9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78" name="Freeform 972"/>
            <p:cNvSpPr>
              <a:spLocks/>
            </p:cNvSpPr>
            <p:nvPr/>
          </p:nvSpPr>
          <p:spPr bwMode="auto">
            <a:xfrm>
              <a:off x="4132264" y="3128925"/>
              <a:ext cx="55563" cy="101600"/>
            </a:xfrm>
            <a:custGeom>
              <a:avLst/>
              <a:gdLst>
                <a:gd name="T0" fmla="*/ 0 w 110"/>
                <a:gd name="T1" fmla="*/ 0 h 201"/>
                <a:gd name="T2" fmla="*/ 20 w 110"/>
                <a:gd name="T3" fmla="*/ 0 h 201"/>
                <a:gd name="T4" fmla="*/ 20 w 110"/>
                <a:gd name="T5" fmla="*/ 80 h 201"/>
                <a:gd name="T6" fmla="*/ 63 w 110"/>
                <a:gd name="T7" fmla="*/ 53 h 201"/>
                <a:gd name="T8" fmla="*/ 110 w 110"/>
                <a:gd name="T9" fmla="*/ 106 h 201"/>
                <a:gd name="T10" fmla="*/ 110 w 110"/>
                <a:gd name="T11" fmla="*/ 201 h 201"/>
                <a:gd name="T12" fmla="*/ 90 w 110"/>
                <a:gd name="T13" fmla="*/ 201 h 201"/>
                <a:gd name="T14" fmla="*/ 90 w 110"/>
                <a:gd name="T15" fmla="*/ 112 h 201"/>
                <a:gd name="T16" fmla="*/ 56 w 110"/>
                <a:gd name="T17" fmla="*/ 72 h 201"/>
                <a:gd name="T18" fmla="*/ 20 w 110"/>
                <a:gd name="T19" fmla="*/ 113 h 201"/>
                <a:gd name="T20" fmla="*/ 20 w 110"/>
                <a:gd name="T21" fmla="*/ 201 h 201"/>
                <a:gd name="T22" fmla="*/ 0 w 110"/>
                <a:gd name="T23" fmla="*/ 201 h 201"/>
                <a:gd name="T24" fmla="*/ 0 w 110"/>
                <a:gd name="T25" fmla="*/ 0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0" h="201">
                  <a:moveTo>
                    <a:pt x="0" y="0"/>
                  </a:moveTo>
                  <a:lnTo>
                    <a:pt x="20" y="0"/>
                  </a:lnTo>
                  <a:lnTo>
                    <a:pt x="20" y="80"/>
                  </a:lnTo>
                  <a:cubicBezTo>
                    <a:pt x="28" y="65"/>
                    <a:pt x="42" y="53"/>
                    <a:pt x="63" y="53"/>
                  </a:cubicBezTo>
                  <a:cubicBezTo>
                    <a:pt x="93" y="53"/>
                    <a:pt x="110" y="73"/>
                    <a:pt x="110" y="106"/>
                  </a:cubicBezTo>
                  <a:lnTo>
                    <a:pt x="110" y="201"/>
                  </a:lnTo>
                  <a:lnTo>
                    <a:pt x="90" y="201"/>
                  </a:lnTo>
                  <a:lnTo>
                    <a:pt x="90" y="112"/>
                  </a:lnTo>
                  <a:cubicBezTo>
                    <a:pt x="90" y="86"/>
                    <a:pt x="78" y="72"/>
                    <a:pt x="56" y="72"/>
                  </a:cubicBezTo>
                  <a:cubicBezTo>
                    <a:pt x="35" y="72"/>
                    <a:pt x="20" y="88"/>
                    <a:pt x="20" y="113"/>
                  </a:cubicBezTo>
                  <a:lnTo>
                    <a:pt x="20" y="201"/>
                  </a:lnTo>
                  <a:lnTo>
                    <a:pt x="0" y="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79" name="Freeform 973"/>
            <p:cNvSpPr>
              <a:spLocks noEditPoints="1"/>
            </p:cNvSpPr>
            <p:nvPr/>
          </p:nvSpPr>
          <p:spPr bwMode="auto">
            <a:xfrm>
              <a:off x="4202114" y="3155912"/>
              <a:ext cx="55563" cy="76200"/>
            </a:xfrm>
            <a:custGeom>
              <a:avLst/>
              <a:gdLst>
                <a:gd name="T0" fmla="*/ 0 w 109"/>
                <a:gd name="T1" fmla="*/ 103 h 148"/>
                <a:gd name="T2" fmla="*/ 0 w 109"/>
                <a:gd name="T3" fmla="*/ 103 h 148"/>
                <a:gd name="T4" fmla="*/ 54 w 109"/>
                <a:gd name="T5" fmla="*/ 56 h 148"/>
                <a:gd name="T6" fmla="*/ 91 w 109"/>
                <a:gd name="T7" fmla="*/ 62 h 148"/>
                <a:gd name="T8" fmla="*/ 91 w 109"/>
                <a:gd name="T9" fmla="*/ 53 h 148"/>
                <a:gd name="T10" fmla="*/ 54 w 109"/>
                <a:gd name="T11" fmla="*/ 17 h 148"/>
                <a:gd name="T12" fmla="*/ 16 w 109"/>
                <a:gd name="T13" fmla="*/ 27 h 148"/>
                <a:gd name="T14" fmla="*/ 10 w 109"/>
                <a:gd name="T15" fmla="*/ 11 h 148"/>
                <a:gd name="T16" fmla="*/ 55 w 109"/>
                <a:gd name="T17" fmla="*/ 0 h 148"/>
                <a:gd name="T18" fmla="*/ 95 w 109"/>
                <a:gd name="T19" fmla="*/ 15 h 148"/>
                <a:gd name="T20" fmla="*/ 109 w 109"/>
                <a:gd name="T21" fmla="*/ 53 h 148"/>
                <a:gd name="T22" fmla="*/ 109 w 109"/>
                <a:gd name="T23" fmla="*/ 146 h 148"/>
                <a:gd name="T24" fmla="*/ 89 w 109"/>
                <a:gd name="T25" fmla="*/ 146 h 148"/>
                <a:gd name="T26" fmla="*/ 89 w 109"/>
                <a:gd name="T27" fmla="*/ 125 h 148"/>
                <a:gd name="T28" fmla="*/ 45 w 109"/>
                <a:gd name="T29" fmla="*/ 148 h 148"/>
                <a:gd name="T30" fmla="*/ 0 w 109"/>
                <a:gd name="T31" fmla="*/ 103 h 148"/>
                <a:gd name="T32" fmla="*/ 91 w 109"/>
                <a:gd name="T33" fmla="*/ 95 h 148"/>
                <a:gd name="T34" fmla="*/ 91 w 109"/>
                <a:gd name="T35" fmla="*/ 77 h 148"/>
                <a:gd name="T36" fmla="*/ 56 w 109"/>
                <a:gd name="T37" fmla="*/ 71 h 148"/>
                <a:gd name="T38" fmla="*/ 20 w 109"/>
                <a:gd name="T39" fmla="*/ 101 h 148"/>
                <a:gd name="T40" fmla="*/ 20 w 109"/>
                <a:gd name="T41" fmla="*/ 102 h 148"/>
                <a:gd name="T42" fmla="*/ 51 w 109"/>
                <a:gd name="T43" fmla="*/ 132 h 148"/>
                <a:gd name="T44" fmla="*/ 91 w 109"/>
                <a:gd name="T45" fmla="*/ 95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9" h="148">
                  <a:moveTo>
                    <a:pt x="0" y="103"/>
                  </a:moveTo>
                  <a:lnTo>
                    <a:pt x="0" y="103"/>
                  </a:lnTo>
                  <a:cubicBezTo>
                    <a:pt x="0" y="72"/>
                    <a:pt x="21" y="56"/>
                    <a:pt x="54" y="56"/>
                  </a:cubicBezTo>
                  <a:cubicBezTo>
                    <a:pt x="69" y="56"/>
                    <a:pt x="80" y="58"/>
                    <a:pt x="91" y="62"/>
                  </a:cubicBezTo>
                  <a:lnTo>
                    <a:pt x="91" y="53"/>
                  </a:lnTo>
                  <a:cubicBezTo>
                    <a:pt x="91" y="30"/>
                    <a:pt x="78" y="17"/>
                    <a:pt x="54" y="17"/>
                  </a:cubicBezTo>
                  <a:cubicBezTo>
                    <a:pt x="39" y="17"/>
                    <a:pt x="26" y="22"/>
                    <a:pt x="16" y="27"/>
                  </a:cubicBezTo>
                  <a:lnTo>
                    <a:pt x="10" y="11"/>
                  </a:lnTo>
                  <a:cubicBezTo>
                    <a:pt x="24" y="5"/>
                    <a:pt x="38" y="0"/>
                    <a:pt x="55" y="0"/>
                  </a:cubicBezTo>
                  <a:cubicBezTo>
                    <a:pt x="73" y="0"/>
                    <a:pt x="86" y="5"/>
                    <a:pt x="95" y="15"/>
                  </a:cubicBezTo>
                  <a:cubicBezTo>
                    <a:pt x="104" y="23"/>
                    <a:pt x="109" y="37"/>
                    <a:pt x="109" y="53"/>
                  </a:cubicBezTo>
                  <a:lnTo>
                    <a:pt x="109" y="146"/>
                  </a:lnTo>
                  <a:lnTo>
                    <a:pt x="89" y="146"/>
                  </a:lnTo>
                  <a:lnTo>
                    <a:pt x="89" y="125"/>
                  </a:lnTo>
                  <a:cubicBezTo>
                    <a:pt x="80" y="138"/>
                    <a:pt x="66" y="148"/>
                    <a:pt x="45" y="148"/>
                  </a:cubicBezTo>
                  <a:cubicBezTo>
                    <a:pt x="23" y="148"/>
                    <a:pt x="0" y="132"/>
                    <a:pt x="0" y="103"/>
                  </a:cubicBezTo>
                  <a:close/>
                  <a:moveTo>
                    <a:pt x="91" y="95"/>
                  </a:moveTo>
                  <a:lnTo>
                    <a:pt x="91" y="77"/>
                  </a:lnTo>
                  <a:cubicBezTo>
                    <a:pt x="83" y="73"/>
                    <a:pt x="70" y="71"/>
                    <a:pt x="56" y="71"/>
                  </a:cubicBezTo>
                  <a:cubicBezTo>
                    <a:pt x="34" y="71"/>
                    <a:pt x="20" y="83"/>
                    <a:pt x="20" y="101"/>
                  </a:cubicBezTo>
                  <a:lnTo>
                    <a:pt x="20" y="102"/>
                  </a:lnTo>
                  <a:cubicBezTo>
                    <a:pt x="20" y="120"/>
                    <a:pt x="34" y="132"/>
                    <a:pt x="51" y="132"/>
                  </a:cubicBezTo>
                  <a:cubicBezTo>
                    <a:pt x="74" y="132"/>
                    <a:pt x="91" y="116"/>
                    <a:pt x="91" y="9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80" name="Freeform 974"/>
            <p:cNvSpPr>
              <a:spLocks/>
            </p:cNvSpPr>
            <p:nvPr/>
          </p:nvSpPr>
          <p:spPr bwMode="auto">
            <a:xfrm>
              <a:off x="4278314" y="3155912"/>
              <a:ext cx="34925" cy="74613"/>
            </a:xfrm>
            <a:custGeom>
              <a:avLst/>
              <a:gdLst>
                <a:gd name="T0" fmla="*/ 0 w 70"/>
                <a:gd name="T1" fmla="*/ 3 h 148"/>
                <a:gd name="T2" fmla="*/ 20 w 70"/>
                <a:gd name="T3" fmla="*/ 3 h 148"/>
                <a:gd name="T4" fmla="*/ 20 w 70"/>
                <a:gd name="T5" fmla="*/ 35 h 148"/>
                <a:gd name="T6" fmla="*/ 70 w 70"/>
                <a:gd name="T7" fmla="*/ 2 h 148"/>
                <a:gd name="T8" fmla="*/ 70 w 70"/>
                <a:gd name="T9" fmla="*/ 23 h 148"/>
                <a:gd name="T10" fmla="*/ 69 w 70"/>
                <a:gd name="T11" fmla="*/ 23 h 148"/>
                <a:gd name="T12" fmla="*/ 20 w 70"/>
                <a:gd name="T13" fmla="*/ 79 h 148"/>
                <a:gd name="T14" fmla="*/ 20 w 70"/>
                <a:gd name="T15" fmla="*/ 148 h 148"/>
                <a:gd name="T16" fmla="*/ 0 w 70"/>
                <a:gd name="T17" fmla="*/ 148 h 148"/>
                <a:gd name="T18" fmla="*/ 0 w 70"/>
                <a:gd name="T19" fmla="*/ 3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148">
                  <a:moveTo>
                    <a:pt x="0" y="3"/>
                  </a:moveTo>
                  <a:lnTo>
                    <a:pt x="20" y="3"/>
                  </a:lnTo>
                  <a:lnTo>
                    <a:pt x="20" y="35"/>
                  </a:lnTo>
                  <a:cubicBezTo>
                    <a:pt x="29" y="15"/>
                    <a:pt x="46" y="0"/>
                    <a:pt x="70" y="2"/>
                  </a:cubicBezTo>
                  <a:lnTo>
                    <a:pt x="70" y="23"/>
                  </a:lnTo>
                  <a:lnTo>
                    <a:pt x="69" y="23"/>
                  </a:lnTo>
                  <a:cubicBezTo>
                    <a:pt x="41" y="23"/>
                    <a:pt x="20" y="42"/>
                    <a:pt x="20" y="79"/>
                  </a:cubicBezTo>
                  <a:lnTo>
                    <a:pt x="20" y="148"/>
                  </a:lnTo>
                  <a:lnTo>
                    <a:pt x="0" y="148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81" name="Freeform 975"/>
            <p:cNvSpPr>
              <a:spLocks noEditPoints="1"/>
            </p:cNvSpPr>
            <p:nvPr/>
          </p:nvSpPr>
          <p:spPr bwMode="auto">
            <a:xfrm>
              <a:off x="4319589" y="3155912"/>
              <a:ext cx="55563" cy="76200"/>
            </a:xfrm>
            <a:custGeom>
              <a:avLst/>
              <a:gdLst>
                <a:gd name="T0" fmla="*/ 0 w 109"/>
                <a:gd name="T1" fmla="*/ 103 h 148"/>
                <a:gd name="T2" fmla="*/ 0 w 109"/>
                <a:gd name="T3" fmla="*/ 103 h 148"/>
                <a:gd name="T4" fmla="*/ 54 w 109"/>
                <a:gd name="T5" fmla="*/ 56 h 148"/>
                <a:gd name="T6" fmla="*/ 92 w 109"/>
                <a:gd name="T7" fmla="*/ 62 h 148"/>
                <a:gd name="T8" fmla="*/ 92 w 109"/>
                <a:gd name="T9" fmla="*/ 53 h 148"/>
                <a:gd name="T10" fmla="*/ 54 w 109"/>
                <a:gd name="T11" fmla="*/ 17 h 148"/>
                <a:gd name="T12" fmla="*/ 17 w 109"/>
                <a:gd name="T13" fmla="*/ 27 h 148"/>
                <a:gd name="T14" fmla="*/ 10 w 109"/>
                <a:gd name="T15" fmla="*/ 11 h 148"/>
                <a:gd name="T16" fmla="*/ 55 w 109"/>
                <a:gd name="T17" fmla="*/ 0 h 148"/>
                <a:gd name="T18" fmla="*/ 95 w 109"/>
                <a:gd name="T19" fmla="*/ 15 h 148"/>
                <a:gd name="T20" fmla="*/ 109 w 109"/>
                <a:gd name="T21" fmla="*/ 53 h 148"/>
                <a:gd name="T22" fmla="*/ 109 w 109"/>
                <a:gd name="T23" fmla="*/ 146 h 148"/>
                <a:gd name="T24" fmla="*/ 89 w 109"/>
                <a:gd name="T25" fmla="*/ 146 h 148"/>
                <a:gd name="T26" fmla="*/ 89 w 109"/>
                <a:gd name="T27" fmla="*/ 125 h 148"/>
                <a:gd name="T28" fmla="*/ 45 w 109"/>
                <a:gd name="T29" fmla="*/ 148 h 148"/>
                <a:gd name="T30" fmla="*/ 0 w 109"/>
                <a:gd name="T31" fmla="*/ 103 h 148"/>
                <a:gd name="T32" fmla="*/ 90 w 109"/>
                <a:gd name="T33" fmla="*/ 95 h 148"/>
                <a:gd name="T34" fmla="*/ 90 w 109"/>
                <a:gd name="T35" fmla="*/ 77 h 148"/>
                <a:gd name="T36" fmla="*/ 55 w 109"/>
                <a:gd name="T37" fmla="*/ 71 h 148"/>
                <a:gd name="T38" fmla="*/ 19 w 109"/>
                <a:gd name="T39" fmla="*/ 101 h 148"/>
                <a:gd name="T40" fmla="*/ 19 w 109"/>
                <a:gd name="T41" fmla="*/ 102 h 148"/>
                <a:gd name="T42" fmla="*/ 50 w 109"/>
                <a:gd name="T43" fmla="*/ 132 h 148"/>
                <a:gd name="T44" fmla="*/ 90 w 109"/>
                <a:gd name="T45" fmla="*/ 95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9" h="148">
                  <a:moveTo>
                    <a:pt x="0" y="103"/>
                  </a:moveTo>
                  <a:lnTo>
                    <a:pt x="0" y="103"/>
                  </a:lnTo>
                  <a:cubicBezTo>
                    <a:pt x="0" y="72"/>
                    <a:pt x="22" y="56"/>
                    <a:pt x="54" y="56"/>
                  </a:cubicBezTo>
                  <a:cubicBezTo>
                    <a:pt x="69" y="56"/>
                    <a:pt x="80" y="58"/>
                    <a:pt x="92" y="62"/>
                  </a:cubicBezTo>
                  <a:lnTo>
                    <a:pt x="92" y="53"/>
                  </a:lnTo>
                  <a:cubicBezTo>
                    <a:pt x="92" y="30"/>
                    <a:pt x="78" y="17"/>
                    <a:pt x="54" y="17"/>
                  </a:cubicBezTo>
                  <a:cubicBezTo>
                    <a:pt x="39" y="17"/>
                    <a:pt x="27" y="22"/>
                    <a:pt x="17" y="27"/>
                  </a:cubicBezTo>
                  <a:lnTo>
                    <a:pt x="10" y="11"/>
                  </a:lnTo>
                  <a:cubicBezTo>
                    <a:pt x="24" y="5"/>
                    <a:pt x="38" y="0"/>
                    <a:pt x="55" y="0"/>
                  </a:cubicBezTo>
                  <a:cubicBezTo>
                    <a:pt x="73" y="0"/>
                    <a:pt x="87" y="5"/>
                    <a:pt x="95" y="15"/>
                  </a:cubicBezTo>
                  <a:cubicBezTo>
                    <a:pt x="104" y="23"/>
                    <a:pt x="109" y="37"/>
                    <a:pt x="109" y="53"/>
                  </a:cubicBezTo>
                  <a:lnTo>
                    <a:pt x="109" y="146"/>
                  </a:lnTo>
                  <a:lnTo>
                    <a:pt x="89" y="146"/>
                  </a:lnTo>
                  <a:lnTo>
                    <a:pt x="89" y="125"/>
                  </a:lnTo>
                  <a:cubicBezTo>
                    <a:pt x="80" y="138"/>
                    <a:pt x="67" y="148"/>
                    <a:pt x="45" y="148"/>
                  </a:cubicBezTo>
                  <a:cubicBezTo>
                    <a:pt x="23" y="148"/>
                    <a:pt x="0" y="132"/>
                    <a:pt x="0" y="103"/>
                  </a:cubicBezTo>
                  <a:close/>
                  <a:moveTo>
                    <a:pt x="90" y="95"/>
                  </a:moveTo>
                  <a:lnTo>
                    <a:pt x="90" y="77"/>
                  </a:lnTo>
                  <a:cubicBezTo>
                    <a:pt x="81" y="73"/>
                    <a:pt x="69" y="71"/>
                    <a:pt x="55" y="71"/>
                  </a:cubicBezTo>
                  <a:cubicBezTo>
                    <a:pt x="33" y="71"/>
                    <a:pt x="19" y="83"/>
                    <a:pt x="19" y="101"/>
                  </a:cubicBezTo>
                  <a:lnTo>
                    <a:pt x="19" y="102"/>
                  </a:lnTo>
                  <a:cubicBezTo>
                    <a:pt x="19" y="120"/>
                    <a:pt x="33" y="132"/>
                    <a:pt x="50" y="132"/>
                  </a:cubicBezTo>
                  <a:cubicBezTo>
                    <a:pt x="73" y="132"/>
                    <a:pt x="90" y="116"/>
                    <a:pt x="90" y="9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82" name="Rectangle 976"/>
            <p:cNvSpPr>
              <a:spLocks noChangeArrowheads="1"/>
            </p:cNvSpPr>
            <p:nvPr/>
          </p:nvSpPr>
          <p:spPr bwMode="auto">
            <a:xfrm>
              <a:off x="3354389" y="2612987"/>
              <a:ext cx="1635125" cy="1714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83" name="Freeform 977"/>
            <p:cNvSpPr>
              <a:spLocks/>
            </p:cNvSpPr>
            <p:nvPr/>
          </p:nvSpPr>
          <p:spPr bwMode="auto">
            <a:xfrm>
              <a:off x="3632201" y="2655850"/>
              <a:ext cx="95250" cy="74613"/>
            </a:xfrm>
            <a:custGeom>
              <a:avLst/>
              <a:gdLst>
                <a:gd name="T0" fmla="*/ 0 w 190"/>
                <a:gd name="T1" fmla="*/ 1 h 147"/>
                <a:gd name="T2" fmla="*/ 31 w 190"/>
                <a:gd name="T3" fmla="*/ 1 h 147"/>
                <a:gd name="T4" fmla="*/ 56 w 190"/>
                <a:gd name="T5" fmla="*/ 96 h 147"/>
                <a:gd name="T6" fmla="*/ 83 w 190"/>
                <a:gd name="T7" fmla="*/ 0 h 147"/>
                <a:gd name="T8" fmla="*/ 109 w 190"/>
                <a:gd name="T9" fmla="*/ 0 h 147"/>
                <a:gd name="T10" fmla="*/ 135 w 190"/>
                <a:gd name="T11" fmla="*/ 96 h 147"/>
                <a:gd name="T12" fmla="*/ 159 w 190"/>
                <a:gd name="T13" fmla="*/ 1 h 147"/>
                <a:gd name="T14" fmla="*/ 190 w 190"/>
                <a:gd name="T15" fmla="*/ 1 h 147"/>
                <a:gd name="T16" fmla="*/ 149 w 190"/>
                <a:gd name="T17" fmla="*/ 147 h 147"/>
                <a:gd name="T18" fmla="*/ 121 w 190"/>
                <a:gd name="T19" fmla="*/ 147 h 147"/>
                <a:gd name="T20" fmla="*/ 95 w 190"/>
                <a:gd name="T21" fmla="*/ 55 h 147"/>
                <a:gd name="T22" fmla="*/ 69 w 190"/>
                <a:gd name="T23" fmla="*/ 147 h 147"/>
                <a:gd name="T24" fmla="*/ 41 w 190"/>
                <a:gd name="T25" fmla="*/ 147 h 147"/>
                <a:gd name="T26" fmla="*/ 0 w 190"/>
                <a:gd name="T27" fmla="*/ 1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0" h="147">
                  <a:moveTo>
                    <a:pt x="0" y="1"/>
                  </a:moveTo>
                  <a:lnTo>
                    <a:pt x="31" y="1"/>
                  </a:lnTo>
                  <a:lnTo>
                    <a:pt x="56" y="96"/>
                  </a:lnTo>
                  <a:lnTo>
                    <a:pt x="83" y="0"/>
                  </a:lnTo>
                  <a:lnTo>
                    <a:pt x="109" y="0"/>
                  </a:lnTo>
                  <a:lnTo>
                    <a:pt x="135" y="96"/>
                  </a:lnTo>
                  <a:lnTo>
                    <a:pt x="159" y="1"/>
                  </a:lnTo>
                  <a:lnTo>
                    <a:pt x="190" y="1"/>
                  </a:lnTo>
                  <a:lnTo>
                    <a:pt x="149" y="147"/>
                  </a:lnTo>
                  <a:lnTo>
                    <a:pt x="121" y="147"/>
                  </a:lnTo>
                  <a:lnTo>
                    <a:pt x="95" y="55"/>
                  </a:lnTo>
                  <a:lnTo>
                    <a:pt x="69" y="147"/>
                  </a:lnTo>
                  <a:lnTo>
                    <a:pt x="41" y="1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84" name="Freeform 978"/>
            <p:cNvSpPr>
              <a:spLocks noEditPoints="1"/>
            </p:cNvSpPr>
            <p:nvPr/>
          </p:nvSpPr>
          <p:spPr bwMode="auto">
            <a:xfrm>
              <a:off x="3732214" y="2654262"/>
              <a:ext cx="66675" cy="76200"/>
            </a:xfrm>
            <a:custGeom>
              <a:avLst/>
              <a:gdLst>
                <a:gd name="T0" fmla="*/ 0 w 131"/>
                <a:gd name="T1" fmla="*/ 76 h 150"/>
                <a:gd name="T2" fmla="*/ 0 w 131"/>
                <a:gd name="T3" fmla="*/ 74 h 150"/>
                <a:gd name="T4" fmla="*/ 66 w 131"/>
                <a:gd name="T5" fmla="*/ 0 h 150"/>
                <a:gd name="T6" fmla="*/ 131 w 131"/>
                <a:gd name="T7" fmla="*/ 74 h 150"/>
                <a:gd name="T8" fmla="*/ 131 w 131"/>
                <a:gd name="T9" fmla="*/ 76 h 150"/>
                <a:gd name="T10" fmla="*/ 65 w 131"/>
                <a:gd name="T11" fmla="*/ 150 h 150"/>
                <a:gd name="T12" fmla="*/ 0 w 131"/>
                <a:gd name="T13" fmla="*/ 76 h 150"/>
                <a:gd name="T14" fmla="*/ 100 w 131"/>
                <a:gd name="T15" fmla="*/ 76 h 150"/>
                <a:gd name="T16" fmla="*/ 100 w 131"/>
                <a:gd name="T17" fmla="*/ 75 h 150"/>
                <a:gd name="T18" fmla="*/ 65 w 131"/>
                <a:gd name="T19" fmla="*/ 29 h 150"/>
                <a:gd name="T20" fmla="*/ 30 w 131"/>
                <a:gd name="T21" fmla="*/ 75 h 150"/>
                <a:gd name="T22" fmla="*/ 30 w 131"/>
                <a:gd name="T23" fmla="*/ 76 h 150"/>
                <a:gd name="T24" fmla="*/ 65 w 131"/>
                <a:gd name="T25" fmla="*/ 122 h 150"/>
                <a:gd name="T26" fmla="*/ 100 w 131"/>
                <a:gd name="T27" fmla="*/ 76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1" h="150">
                  <a:moveTo>
                    <a:pt x="0" y="76"/>
                  </a:moveTo>
                  <a:lnTo>
                    <a:pt x="0" y="74"/>
                  </a:lnTo>
                  <a:cubicBezTo>
                    <a:pt x="0" y="30"/>
                    <a:pt x="27" y="0"/>
                    <a:pt x="66" y="0"/>
                  </a:cubicBezTo>
                  <a:cubicBezTo>
                    <a:pt x="105" y="0"/>
                    <a:pt x="131" y="30"/>
                    <a:pt x="131" y="74"/>
                  </a:cubicBezTo>
                  <a:lnTo>
                    <a:pt x="131" y="76"/>
                  </a:lnTo>
                  <a:cubicBezTo>
                    <a:pt x="131" y="120"/>
                    <a:pt x="103" y="150"/>
                    <a:pt x="65" y="150"/>
                  </a:cubicBezTo>
                  <a:cubicBezTo>
                    <a:pt x="26" y="150"/>
                    <a:pt x="0" y="120"/>
                    <a:pt x="0" y="76"/>
                  </a:cubicBezTo>
                  <a:close/>
                  <a:moveTo>
                    <a:pt x="100" y="76"/>
                  </a:moveTo>
                  <a:lnTo>
                    <a:pt x="100" y="75"/>
                  </a:lnTo>
                  <a:cubicBezTo>
                    <a:pt x="100" y="46"/>
                    <a:pt x="85" y="29"/>
                    <a:pt x="65" y="29"/>
                  </a:cubicBezTo>
                  <a:cubicBezTo>
                    <a:pt x="45" y="29"/>
                    <a:pt x="30" y="46"/>
                    <a:pt x="30" y="75"/>
                  </a:cubicBezTo>
                  <a:lnTo>
                    <a:pt x="30" y="76"/>
                  </a:lnTo>
                  <a:cubicBezTo>
                    <a:pt x="30" y="105"/>
                    <a:pt x="45" y="122"/>
                    <a:pt x="65" y="122"/>
                  </a:cubicBezTo>
                  <a:cubicBezTo>
                    <a:pt x="85" y="122"/>
                    <a:pt x="100" y="104"/>
                    <a:pt x="100" y="76"/>
                  </a:cubicBez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85" name="Freeform 979"/>
            <p:cNvSpPr>
              <a:spLocks noEditPoints="1"/>
            </p:cNvSpPr>
            <p:nvPr/>
          </p:nvSpPr>
          <p:spPr bwMode="auto">
            <a:xfrm>
              <a:off x="3811589" y="2655850"/>
              <a:ext cx="55563" cy="73025"/>
            </a:xfrm>
            <a:custGeom>
              <a:avLst/>
              <a:gdLst>
                <a:gd name="T0" fmla="*/ 0 w 110"/>
                <a:gd name="T1" fmla="*/ 0 h 145"/>
                <a:gd name="T2" fmla="*/ 55 w 110"/>
                <a:gd name="T3" fmla="*/ 0 h 145"/>
                <a:gd name="T4" fmla="*/ 94 w 110"/>
                <a:gd name="T5" fmla="*/ 14 h 145"/>
                <a:gd name="T6" fmla="*/ 106 w 110"/>
                <a:gd name="T7" fmla="*/ 48 h 145"/>
                <a:gd name="T8" fmla="*/ 106 w 110"/>
                <a:gd name="T9" fmla="*/ 49 h 145"/>
                <a:gd name="T10" fmla="*/ 78 w 110"/>
                <a:gd name="T11" fmla="*/ 92 h 145"/>
                <a:gd name="T12" fmla="*/ 110 w 110"/>
                <a:gd name="T13" fmla="*/ 145 h 145"/>
                <a:gd name="T14" fmla="*/ 75 w 110"/>
                <a:gd name="T15" fmla="*/ 145 h 145"/>
                <a:gd name="T16" fmla="*/ 48 w 110"/>
                <a:gd name="T17" fmla="*/ 98 h 145"/>
                <a:gd name="T18" fmla="*/ 30 w 110"/>
                <a:gd name="T19" fmla="*/ 98 h 145"/>
                <a:gd name="T20" fmla="*/ 30 w 110"/>
                <a:gd name="T21" fmla="*/ 145 h 145"/>
                <a:gd name="T22" fmla="*/ 0 w 110"/>
                <a:gd name="T23" fmla="*/ 145 h 145"/>
                <a:gd name="T24" fmla="*/ 0 w 110"/>
                <a:gd name="T25" fmla="*/ 0 h 145"/>
                <a:gd name="T26" fmla="*/ 51 w 110"/>
                <a:gd name="T27" fmla="*/ 71 h 145"/>
                <a:gd name="T28" fmla="*/ 75 w 110"/>
                <a:gd name="T29" fmla="*/ 50 h 145"/>
                <a:gd name="T30" fmla="*/ 75 w 110"/>
                <a:gd name="T31" fmla="*/ 50 h 145"/>
                <a:gd name="T32" fmla="*/ 51 w 110"/>
                <a:gd name="T33" fmla="*/ 29 h 145"/>
                <a:gd name="T34" fmla="*/ 30 w 110"/>
                <a:gd name="T35" fmla="*/ 29 h 145"/>
                <a:gd name="T36" fmla="*/ 30 w 110"/>
                <a:gd name="T37" fmla="*/ 73 h 145"/>
                <a:gd name="T38" fmla="*/ 51 w 110"/>
                <a:gd name="T39" fmla="*/ 73 h 145"/>
                <a:gd name="T40" fmla="*/ 51 w 110"/>
                <a:gd name="T41" fmla="*/ 71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0" h="145">
                  <a:moveTo>
                    <a:pt x="0" y="0"/>
                  </a:moveTo>
                  <a:lnTo>
                    <a:pt x="55" y="0"/>
                  </a:lnTo>
                  <a:cubicBezTo>
                    <a:pt x="71" y="0"/>
                    <a:pt x="85" y="5"/>
                    <a:pt x="94" y="14"/>
                  </a:cubicBezTo>
                  <a:cubicBezTo>
                    <a:pt x="101" y="22"/>
                    <a:pt x="106" y="33"/>
                    <a:pt x="106" y="48"/>
                  </a:cubicBezTo>
                  <a:lnTo>
                    <a:pt x="106" y="49"/>
                  </a:lnTo>
                  <a:cubicBezTo>
                    <a:pt x="106" y="72"/>
                    <a:pt x="95" y="85"/>
                    <a:pt x="78" y="92"/>
                  </a:cubicBezTo>
                  <a:lnTo>
                    <a:pt x="110" y="145"/>
                  </a:lnTo>
                  <a:lnTo>
                    <a:pt x="75" y="145"/>
                  </a:lnTo>
                  <a:lnTo>
                    <a:pt x="48" y="98"/>
                  </a:lnTo>
                  <a:lnTo>
                    <a:pt x="30" y="98"/>
                  </a:lnTo>
                  <a:lnTo>
                    <a:pt x="30" y="145"/>
                  </a:lnTo>
                  <a:lnTo>
                    <a:pt x="0" y="145"/>
                  </a:lnTo>
                  <a:lnTo>
                    <a:pt x="0" y="0"/>
                  </a:lnTo>
                  <a:close/>
                  <a:moveTo>
                    <a:pt x="51" y="71"/>
                  </a:moveTo>
                  <a:cubicBezTo>
                    <a:pt x="66" y="71"/>
                    <a:pt x="75" y="63"/>
                    <a:pt x="75" y="50"/>
                  </a:cubicBezTo>
                  <a:lnTo>
                    <a:pt x="75" y="50"/>
                  </a:lnTo>
                  <a:cubicBezTo>
                    <a:pt x="75" y="35"/>
                    <a:pt x="66" y="29"/>
                    <a:pt x="51" y="29"/>
                  </a:cubicBezTo>
                  <a:lnTo>
                    <a:pt x="30" y="29"/>
                  </a:lnTo>
                  <a:lnTo>
                    <a:pt x="30" y="73"/>
                  </a:lnTo>
                  <a:lnTo>
                    <a:pt x="51" y="73"/>
                  </a:lnTo>
                  <a:lnTo>
                    <a:pt x="51" y="71"/>
                  </a:ln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86" name="Freeform 980"/>
            <p:cNvSpPr>
              <a:spLocks/>
            </p:cNvSpPr>
            <p:nvPr/>
          </p:nvSpPr>
          <p:spPr bwMode="auto">
            <a:xfrm>
              <a:off x="3876676" y="2655850"/>
              <a:ext cx="58738" cy="73025"/>
            </a:xfrm>
            <a:custGeom>
              <a:avLst/>
              <a:gdLst>
                <a:gd name="T0" fmla="*/ 0 w 115"/>
                <a:gd name="T1" fmla="*/ 0 h 145"/>
                <a:gd name="T2" fmla="*/ 30 w 115"/>
                <a:gd name="T3" fmla="*/ 0 h 145"/>
                <a:gd name="T4" fmla="*/ 30 w 115"/>
                <a:gd name="T5" fmla="*/ 63 h 145"/>
                <a:gd name="T6" fmla="*/ 77 w 115"/>
                <a:gd name="T7" fmla="*/ 0 h 145"/>
                <a:gd name="T8" fmla="*/ 112 w 115"/>
                <a:gd name="T9" fmla="*/ 0 h 145"/>
                <a:gd name="T10" fmla="*/ 63 w 115"/>
                <a:gd name="T11" fmla="*/ 61 h 145"/>
                <a:gd name="T12" fmla="*/ 115 w 115"/>
                <a:gd name="T13" fmla="*/ 145 h 145"/>
                <a:gd name="T14" fmla="*/ 80 w 115"/>
                <a:gd name="T15" fmla="*/ 145 h 145"/>
                <a:gd name="T16" fmla="*/ 43 w 115"/>
                <a:gd name="T17" fmla="*/ 85 h 145"/>
                <a:gd name="T18" fmla="*/ 30 w 115"/>
                <a:gd name="T19" fmla="*/ 103 h 145"/>
                <a:gd name="T20" fmla="*/ 30 w 115"/>
                <a:gd name="T21" fmla="*/ 145 h 145"/>
                <a:gd name="T22" fmla="*/ 0 w 115"/>
                <a:gd name="T23" fmla="*/ 145 h 145"/>
                <a:gd name="T24" fmla="*/ 0 w 115"/>
                <a:gd name="T25" fmla="*/ 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5" h="145">
                  <a:moveTo>
                    <a:pt x="0" y="0"/>
                  </a:moveTo>
                  <a:lnTo>
                    <a:pt x="30" y="0"/>
                  </a:lnTo>
                  <a:lnTo>
                    <a:pt x="30" y="63"/>
                  </a:lnTo>
                  <a:lnTo>
                    <a:pt x="77" y="0"/>
                  </a:lnTo>
                  <a:lnTo>
                    <a:pt x="112" y="0"/>
                  </a:lnTo>
                  <a:lnTo>
                    <a:pt x="63" y="61"/>
                  </a:lnTo>
                  <a:lnTo>
                    <a:pt x="115" y="145"/>
                  </a:lnTo>
                  <a:lnTo>
                    <a:pt x="80" y="145"/>
                  </a:lnTo>
                  <a:lnTo>
                    <a:pt x="43" y="85"/>
                  </a:lnTo>
                  <a:lnTo>
                    <a:pt x="30" y="103"/>
                  </a:lnTo>
                  <a:lnTo>
                    <a:pt x="30" y="145"/>
                  </a:lnTo>
                  <a:lnTo>
                    <a:pt x="0" y="1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87" name="Freeform 981"/>
            <p:cNvSpPr>
              <a:spLocks/>
            </p:cNvSpPr>
            <p:nvPr/>
          </p:nvSpPr>
          <p:spPr bwMode="auto">
            <a:xfrm>
              <a:off x="3943351" y="2655850"/>
              <a:ext cx="44450" cy="73025"/>
            </a:xfrm>
            <a:custGeom>
              <a:avLst/>
              <a:gdLst>
                <a:gd name="T0" fmla="*/ 0 w 89"/>
                <a:gd name="T1" fmla="*/ 0 h 145"/>
                <a:gd name="T2" fmla="*/ 30 w 89"/>
                <a:gd name="T3" fmla="*/ 0 h 145"/>
                <a:gd name="T4" fmla="*/ 30 w 89"/>
                <a:gd name="T5" fmla="*/ 118 h 145"/>
                <a:gd name="T6" fmla="*/ 89 w 89"/>
                <a:gd name="T7" fmla="*/ 118 h 145"/>
                <a:gd name="T8" fmla="*/ 89 w 89"/>
                <a:gd name="T9" fmla="*/ 145 h 145"/>
                <a:gd name="T10" fmla="*/ 0 w 89"/>
                <a:gd name="T11" fmla="*/ 145 h 145"/>
                <a:gd name="T12" fmla="*/ 0 w 89"/>
                <a:gd name="T13" fmla="*/ 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145">
                  <a:moveTo>
                    <a:pt x="0" y="0"/>
                  </a:moveTo>
                  <a:lnTo>
                    <a:pt x="30" y="0"/>
                  </a:lnTo>
                  <a:lnTo>
                    <a:pt x="30" y="118"/>
                  </a:lnTo>
                  <a:lnTo>
                    <a:pt x="89" y="118"/>
                  </a:lnTo>
                  <a:lnTo>
                    <a:pt x="89" y="145"/>
                  </a:lnTo>
                  <a:lnTo>
                    <a:pt x="0" y="1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88" name="Freeform 982"/>
            <p:cNvSpPr>
              <a:spLocks noEditPoints="1"/>
            </p:cNvSpPr>
            <p:nvPr/>
          </p:nvSpPr>
          <p:spPr bwMode="auto">
            <a:xfrm>
              <a:off x="3992564" y="2654262"/>
              <a:ext cx="66675" cy="76200"/>
            </a:xfrm>
            <a:custGeom>
              <a:avLst/>
              <a:gdLst>
                <a:gd name="T0" fmla="*/ 0 w 131"/>
                <a:gd name="T1" fmla="*/ 76 h 150"/>
                <a:gd name="T2" fmla="*/ 0 w 131"/>
                <a:gd name="T3" fmla="*/ 74 h 150"/>
                <a:gd name="T4" fmla="*/ 66 w 131"/>
                <a:gd name="T5" fmla="*/ 0 h 150"/>
                <a:gd name="T6" fmla="*/ 131 w 131"/>
                <a:gd name="T7" fmla="*/ 74 h 150"/>
                <a:gd name="T8" fmla="*/ 131 w 131"/>
                <a:gd name="T9" fmla="*/ 76 h 150"/>
                <a:gd name="T10" fmla="*/ 65 w 131"/>
                <a:gd name="T11" fmla="*/ 150 h 150"/>
                <a:gd name="T12" fmla="*/ 0 w 131"/>
                <a:gd name="T13" fmla="*/ 76 h 150"/>
                <a:gd name="T14" fmla="*/ 100 w 131"/>
                <a:gd name="T15" fmla="*/ 76 h 150"/>
                <a:gd name="T16" fmla="*/ 100 w 131"/>
                <a:gd name="T17" fmla="*/ 75 h 150"/>
                <a:gd name="T18" fmla="*/ 65 w 131"/>
                <a:gd name="T19" fmla="*/ 29 h 150"/>
                <a:gd name="T20" fmla="*/ 30 w 131"/>
                <a:gd name="T21" fmla="*/ 75 h 150"/>
                <a:gd name="T22" fmla="*/ 30 w 131"/>
                <a:gd name="T23" fmla="*/ 76 h 150"/>
                <a:gd name="T24" fmla="*/ 65 w 131"/>
                <a:gd name="T25" fmla="*/ 122 h 150"/>
                <a:gd name="T26" fmla="*/ 100 w 131"/>
                <a:gd name="T27" fmla="*/ 76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1" h="150">
                  <a:moveTo>
                    <a:pt x="0" y="76"/>
                  </a:moveTo>
                  <a:lnTo>
                    <a:pt x="0" y="74"/>
                  </a:lnTo>
                  <a:cubicBezTo>
                    <a:pt x="0" y="30"/>
                    <a:pt x="28" y="0"/>
                    <a:pt x="66" y="0"/>
                  </a:cubicBezTo>
                  <a:cubicBezTo>
                    <a:pt x="105" y="0"/>
                    <a:pt x="131" y="30"/>
                    <a:pt x="131" y="74"/>
                  </a:cubicBezTo>
                  <a:lnTo>
                    <a:pt x="131" y="76"/>
                  </a:lnTo>
                  <a:cubicBezTo>
                    <a:pt x="131" y="120"/>
                    <a:pt x="104" y="150"/>
                    <a:pt x="65" y="150"/>
                  </a:cubicBezTo>
                  <a:cubicBezTo>
                    <a:pt x="28" y="150"/>
                    <a:pt x="0" y="120"/>
                    <a:pt x="0" y="76"/>
                  </a:cubicBezTo>
                  <a:close/>
                  <a:moveTo>
                    <a:pt x="100" y="76"/>
                  </a:moveTo>
                  <a:lnTo>
                    <a:pt x="100" y="75"/>
                  </a:lnTo>
                  <a:cubicBezTo>
                    <a:pt x="100" y="46"/>
                    <a:pt x="85" y="29"/>
                    <a:pt x="65" y="29"/>
                  </a:cubicBezTo>
                  <a:cubicBezTo>
                    <a:pt x="45" y="29"/>
                    <a:pt x="30" y="46"/>
                    <a:pt x="30" y="75"/>
                  </a:cubicBezTo>
                  <a:lnTo>
                    <a:pt x="30" y="76"/>
                  </a:lnTo>
                  <a:cubicBezTo>
                    <a:pt x="30" y="105"/>
                    <a:pt x="45" y="122"/>
                    <a:pt x="65" y="122"/>
                  </a:cubicBezTo>
                  <a:cubicBezTo>
                    <a:pt x="85" y="122"/>
                    <a:pt x="100" y="104"/>
                    <a:pt x="100" y="76"/>
                  </a:cubicBez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89" name="Freeform 983"/>
            <p:cNvSpPr>
              <a:spLocks noEditPoints="1"/>
            </p:cNvSpPr>
            <p:nvPr/>
          </p:nvSpPr>
          <p:spPr bwMode="auto">
            <a:xfrm>
              <a:off x="4062414" y="2655850"/>
              <a:ext cx="66675" cy="73025"/>
            </a:xfrm>
            <a:custGeom>
              <a:avLst/>
              <a:gdLst>
                <a:gd name="T0" fmla="*/ 51 w 132"/>
                <a:gd name="T1" fmla="*/ 0 h 146"/>
                <a:gd name="T2" fmla="*/ 79 w 132"/>
                <a:gd name="T3" fmla="*/ 0 h 146"/>
                <a:gd name="T4" fmla="*/ 132 w 132"/>
                <a:gd name="T5" fmla="*/ 146 h 146"/>
                <a:gd name="T6" fmla="*/ 101 w 132"/>
                <a:gd name="T7" fmla="*/ 146 h 146"/>
                <a:gd name="T8" fmla="*/ 90 w 132"/>
                <a:gd name="T9" fmla="*/ 115 h 146"/>
                <a:gd name="T10" fmla="*/ 40 w 132"/>
                <a:gd name="T11" fmla="*/ 115 h 146"/>
                <a:gd name="T12" fmla="*/ 30 w 132"/>
                <a:gd name="T13" fmla="*/ 146 h 146"/>
                <a:gd name="T14" fmla="*/ 0 w 132"/>
                <a:gd name="T15" fmla="*/ 146 h 146"/>
                <a:gd name="T16" fmla="*/ 51 w 132"/>
                <a:gd name="T17" fmla="*/ 0 h 146"/>
                <a:gd name="T18" fmla="*/ 81 w 132"/>
                <a:gd name="T19" fmla="*/ 88 h 146"/>
                <a:gd name="T20" fmla="*/ 65 w 132"/>
                <a:gd name="T21" fmla="*/ 40 h 146"/>
                <a:gd name="T22" fmla="*/ 48 w 132"/>
                <a:gd name="T23" fmla="*/ 88 h 146"/>
                <a:gd name="T24" fmla="*/ 81 w 132"/>
                <a:gd name="T25" fmla="*/ 8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2" h="146">
                  <a:moveTo>
                    <a:pt x="51" y="0"/>
                  </a:moveTo>
                  <a:lnTo>
                    <a:pt x="79" y="0"/>
                  </a:lnTo>
                  <a:lnTo>
                    <a:pt x="132" y="146"/>
                  </a:lnTo>
                  <a:lnTo>
                    <a:pt x="101" y="146"/>
                  </a:lnTo>
                  <a:lnTo>
                    <a:pt x="90" y="115"/>
                  </a:lnTo>
                  <a:lnTo>
                    <a:pt x="40" y="115"/>
                  </a:lnTo>
                  <a:lnTo>
                    <a:pt x="30" y="146"/>
                  </a:lnTo>
                  <a:lnTo>
                    <a:pt x="0" y="146"/>
                  </a:lnTo>
                  <a:lnTo>
                    <a:pt x="51" y="0"/>
                  </a:lnTo>
                  <a:close/>
                  <a:moveTo>
                    <a:pt x="81" y="88"/>
                  </a:moveTo>
                  <a:lnTo>
                    <a:pt x="65" y="40"/>
                  </a:lnTo>
                  <a:lnTo>
                    <a:pt x="48" y="88"/>
                  </a:lnTo>
                  <a:lnTo>
                    <a:pt x="81" y="88"/>
                  </a:ln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90" name="Freeform 984"/>
            <p:cNvSpPr>
              <a:spLocks noEditPoints="1"/>
            </p:cNvSpPr>
            <p:nvPr/>
          </p:nvSpPr>
          <p:spPr bwMode="auto">
            <a:xfrm>
              <a:off x="4138614" y="2655850"/>
              <a:ext cx="58738" cy="73025"/>
            </a:xfrm>
            <a:custGeom>
              <a:avLst/>
              <a:gdLst>
                <a:gd name="T0" fmla="*/ 0 w 115"/>
                <a:gd name="T1" fmla="*/ 0 h 144"/>
                <a:gd name="T2" fmla="*/ 46 w 115"/>
                <a:gd name="T3" fmla="*/ 0 h 144"/>
                <a:gd name="T4" fmla="*/ 115 w 115"/>
                <a:gd name="T5" fmla="*/ 71 h 144"/>
                <a:gd name="T6" fmla="*/ 115 w 115"/>
                <a:gd name="T7" fmla="*/ 73 h 144"/>
                <a:gd name="T8" fmla="*/ 46 w 115"/>
                <a:gd name="T9" fmla="*/ 144 h 144"/>
                <a:gd name="T10" fmla="*/ 0 w 115"/>
                <a:gd name="T11" fmla="*/ 144 h 144"/>
                <a:gd name="T12" fmla="*/ 0 w 115"/>
                <a:gd name="T13" fmla="*/ 0 h 144"/>
                <a:gd name="T14" fmla="*/ 29 w 115"/>
                <a:gd name="T15" fmla="*/ 28 h 144"/>
                <a:gd name="T16" fmla="*/ 29 w 115"/>
                <a:gd name="T17" fmla="*/ 119 h 144"/>
                <a:gd name="T18" fmla="*/ 46 w 115"/>
                <a:gd name="T19" fmla="*/ 119 h 144"/>
                <a:gd name="T20" fmla="*/ 85 w 115"/>
                <a:gd name="T21" fmla="*/ 74 h 144"/>
                <a:gd name="T22" fmla="*/ 85 w 115"/>
                <a:gd name="T23" fmla="*/ 73 h 144"/>
                <a:gd name="T24" fmla="*/ 46 w 115"/>
                <a:gd name="T25" fmla="*/ 28 h 144"/>
                <a:gd name="T26" fmla="*/ 29 w 115"/>
                <a:gd name="T27" fmla="*/ 28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5" h="144">
                  <a:moveTo>
                    <a:pt x="0" y="0"/>
                  </a:moveTo>
                  <a:lnTo>
                    <a:pt x="46" y="0"/>
                  </a:lnTo>
                  <a:cubicBezTo>
                    <a:pt x="88" y="0"/>
                    <a:pt x="115" y="29"/>
                    <a:pt x="115" y="71"/>
                  </a:cubicBezTo>
                  <a:lnTo>
                    <a:pt x="115" y="73"/>
                  </a:lnTo>
                  <a:cubicBezTo>
                    <a:pt x="115" y="115"/>
                    <a:pt x="87" y="144"/>
                    <a:pt x="46" y="144"/>
                  </a:cubicBezTo>
                  <a:lnTo>
                    <a:pt x="0" y="144"/>
                  </a:lnTo>
                  <a:lnTo>
                    <a:pt x="0" y="0"/>
                  </a:lnTo>
                  <a:close/>
                  <a:moveTo>
                    <a:pt x="29" y="28"/>
                  </a:moveTo>
                  <a:lnTo>
                    <a:pt x="29" y="119"/>
                  </a:lnTo>
                  <a:lnTo>
                    <a:pt x="46" y="119"/>
                  </a:lnTo>
                  <a:cubicBezTo>
                    <a:pt x="68" y="119"/>
                    <a:pt x="85" y="103"/>
                    <a:pt x="85" y="74"/>
                  </a:cubicBezTo>
                  <a:lnTo>
                    <a:pt x="85" y="73"/>
                  </a:lnTo>
                  <a:cubicBezTo>
                    <a:pt x="85" y="44"/>
                    <a:pt x="69" y="28"/>
                    <a:pt x="46" y="28"/>
                  </a:cubicBezTo>
                  <a:lnTo>
                    <a:pt x="29" y="28"/>
                  </a:ln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91" name="Freeform 985"/>
            <p:cNvSpPr>
              <a:spLocks noEditPoints="1"/>
            </p:cNvSpPr>
            <p:nvPr/>
          </p:nvSpPr>
          <p:spPr bwMode="auto">
            <a:xfrm>
              <a:off x="4232276" y="2655850"/>
              <a:ext cx="52388" cy="73025"/>
            </a:xfrm>
            <a:custGeom>
              <a:avLst/>
              <a:gdLst>
                <a:gd name="T0" fmla="*/ 0 w 101"/>
                <a:gd name="T1" fmla="*/ 0 h 145"/>
                <a:gd name="T2" fmla="*/ 49 w 101"/>
                <a:gd name="T3" fmla="*/ 0 h 145"/>
                <a:gd name="T4" fmla="*/ 101 w 101"/>
                <a:gd name="T5" fmla="*/ 50 h 145"/>
                <a:gd name="T6" fmla="*/ 101 w 101"/>
                <a:gd name="T7" fmla="*/ 50 h 145"/>
                <a:gd name="T8" fmla="*/ 47 w 101"/>
                <a:gd name="T9" fmla="*/ 102 h 145"/>
                <a:gd name="T10" fmla="*/ 30 w 101"/>
                <a:gd name="T11" fmla="*/ 102 h 145"/>
                <a:gd name="T12" fmla="*/ 30 w 101"/>
                <a:gd name="T13" fmla="*/ 145 h 145"/>
                <a:gd name="T14" fmla="*/ 0 w 101"/>
                <a:gd name="T15" fmla="*/ 145 h 145"/>
                <a:gd name="T16" fmla="*/ 0 w 101"/>
                <a:gd name="T17" fmla="*/ 0 h 145"/>
                <a:gd name="T18" fmla="*/ 46 w 101"/>
                <a:gd name="T19" fmla="*/ 74 h 145"/>
                <a:gd name="T20" fmla="*/ 70 w 101"/>
                <a:gd name="T21" fmla="*/ 50 h 145"/>
                <a:gd name="T22" fmla="*/ 70 w 101"/>
                <a:gd name="T23" fmla="*/ 50 h 145"/>
                <a:gd name="T24" fmla="*/ 45 w 101"/>
                <a:gd name="T25" fmla="*/ 27 h 145"/>
                <a:gd name="T26" fmla="*/ 29 w 101"/>
                <a:gd name="T27" fmla="*/ 27 h 145"/>
                <a:gd name="T28" fmla="*/ 29 w 101"/>
                <a:gd name="T29" fmla="*/ 73 h 145"/>
                <a:gd name="T30" fmla="*/ 46 w 101"/>
                <a:gd name="T31" fmla="*/ 73 h 145"/>
                <a:gd name="T32" fmla="*/ 46 w 101"/>
                <a:gd name="T33" fmla="*/ 74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1" h="145">
                  <a:moveTo>
                    <a:pt x="0" y="0"/>
                  </a:moveTo>
                  <a:lnTo>
                    <a:pt x="49" y="0"/>
                  </a:lnTo>
                  <a:cubicBezTo>
                    <a:pt x="81" y="0"/>
                    <a:pt x="101" y="19"/>
                    <a:pt x="101" y="50"/>
                  </a:cubicBezTo>
                  <a:lnTo>
                    <a:pt x="101" y="50"/>
                  </a:lnTo>
                  <a:cubicBezTo>
                    <a:pt x="101" y="84"/>
                    <a:pt x="77" y="100"/>
                    <a:pt x="47" y="102"/>
                  </a:cubicBezTo>
                  <a:lnTo>
                    <a:pt x="30" y="102"/>
                  </a:lnTo>
                  <a:lnTo>
                    <a:pt x="30" y="145"/>
                  </a:lnTo>
                  <a:lnTo>
                    <a:pt x="0" y="145"/>
                  </a:lnTo>
                  <a:lnTo>
                    <a:pt x="0" y="0"/>
                  </a:lnTo>
                  <a:close/>
                  <a:moveTo>
                    <a:pt x="46" y="74"/>
                  </a:moveTo>
                  <a:cubicBezTo>
                    <a:pt x="61" y="74"/>
                    <a:pt x="70" y="64"/>
                    <a:pt x="70" y="50"/>
                  </a:cubicBezTo>
                  <a:lnTo>
                    <a:pt x="70" y="50"/>
                  </a:lnTo>
                  <a:cubicBezTo>
                    <a:pt x="70" y="35"/>
                    <a:pt x="61" y="27"/>
                    <a:pt x="45" y="27"/>
                  </a:cubicBezTo>
                  <a:lnTo>
                    <a:pt x="29" y="27"/>
                  </a:lnTo>
                  <a:lnTo>
                    <a:pt x="29" y="73"/>
                  </a:lnTo>
                  <a:lnTo>
                    <a:pt x="46" y="73"/>
                  </a:lnTo>
                  <a:lnTo>
                    <a:pt x="46" y="74"/>
                  </a:ln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92" name="Freeform 986"/>
            <p:cNvSpPr>
              <a:spLocks noEditPoints="1"/>
            </p:cNvSpPr>
            <p:nvPr/>
          </p:nvSpPr>
          <p:spPr bwMode="auto">
            <a:xfrm>
              <a:off x="4294189" y="2655850"/>
              <a:ext cx="55563" cy="73025"/>
            </a:xfrm>
            <a:custGeom>
              <a:avLst/>
              <a:gdLst>
                <a:gd name="T0" fmla="*/ 0 w 110"/>
                <a:gd name="T1" fmla="*/ 0 h 145"/>
                <a:gd name="T2" fmla="*/ 55 w 110"/>
                <a:gd name="T3" fmla="*/ 0 h 145"/>
                <a:gd name="T4" fmla="*/ 94 w 110"/>
                <a:gd name="T5" fmla="*/ 14 h 145"/>
                <a:gd name="T6" fmla="*/ 106 w 110"/>
                <a:gd name="T7" fmla="*/ 48 h 145"/>
                <a:gd name="T8" fmla="*/ 106 w 110"/>
                <a:gd name="T9" fmla="*/ 49 h 145"/>
                <a:gd name="T10" fmla="*/ 79 w 110"/>
                <a:gd name="T11" fmla="*/ 92 h 145"/>
                <a:gd name="T12" fmla="*/ 110 w 110"/>
                <a:gd name="T13" fmla="*/ 145 h 145"/>
                <a:gd name="T14" fmla="*/ 75 w 110"/>
                <a:gd name="T15" fmla="*/ 145 h 145"/>
                <a:gd name="T16" fmla="*/ 49 w 110"/>
                <a:gd name="T17" fmla="*/ 98 h 145"/>
                <a:gd name="T18" fmla="*/ 30 w 110"/>
                <a:gd name="T19" fmla="*/ 98 h 145"/>
                <a:gd name="T20" fmla="*/ 30 w 110"/>
                <a:gd name="T21" fmla="*/ 145 h 145"/>
                <a:gd name="T22" fmla="*/ 0 w 110"/>
                <a:gd name="T23" fmla="*/ 145 h 145"/>
                <a:gd name="T24" fmla="*/ 0 w 110"/>
                <a:gd name="T25" fmla="*/ 0 h 145"/>
                <a:gd name="T26" fmla="*/ 51 w 110"/>
                <a:gd name="T27" fmla="*/ 71 h 145"/>
                <a:gd name="T28" fmla="*/ 75 w 110"/>
                <a:gd name="T29" fmla="*/ 50 h 145"/>
                <a:gd name="T30" fmla="*/ 75 w 110"/>
                <a:gd name="T31" fmla="*/ 50 h 145"/>
                <a:gd name="T32" fmla="*/ 51 w 110"/>
                <a:gd name="T33" fmla="*/ 29 h 145"/>
                <a:gd name="T34" fmla="*/ 30 w 110"/>
                <a:gd name="T35" fmla="*/ 29 h 145"/>
                <a:gd name="T36" fmla="*/ 30 w 110"/>
                <a:gd name="T37" fmla="*/ 73 h 145"/>
                <a:gd name="T38" fmla="*/ 51 w 110"/>
                <a:gd name="T39" fmla="*/ 73 h 145"/>
                <a:gd name="T40" fmla="*/ 51 w 110"/>
                <a:gd name="T41" fmla="*/ 71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0" h="145">
                  <a:moveTo>
                    <a:pt x="0" y="0"/>
                  </a:moveTo>
                  <a:lnTo>
                    <a:pt x="55" y="0"/>
                  </a:lnTo>
                  <a:cubicBezTo>
                    <a:pt x="71" y="0"/>
                    <a:pt x="85" y="5"/>
                    <a:pt x="94" y="14"/>
                  </a:cubicBezTo>
                  <a:cubicBezTo>
                    <a:pt x="101" y="22"/>
                    <a:pt x="106" y="33"/>
                    <a:pt x="106" y="48"/>
                  </a:cubicBezTo>
                  <a:lnTo>
                    <a:pt x="106" y="49"/>
                  </a:lnTo>
                  <a:cubicBezTo>
                    <a:pt x="106" y="72"/>
                    <a:pt x="95" y="85"/>
                    <a:pt x="79" y="92"/>
                  </a:cubicBezTo>
                  <a:lnTo>
                    <a:pt x="110" y="145"/>
                  </a:lnTo>
                  <a:lnTo>
                    <a:pt x="75" y="145"/>
                  </a:lnTo>
                  <a:lnTo>
                    <a:pt x="49" y="98"/>
                  </a:lnTo>
                  <a:lnTo>
                    <a:pt x="30" y="98"/>
                  </a:lnTo>
                  <a:lnTo>
                    <a:pt x="30" y="145"/>
                  </a:lnTo>
                  <a:lnTo>
                    <a:pt x="0" y="145"/>
                  </a:lnTo>
                  <a:lnTo>
                    <a:pt x="0" y="0"/>
                  </a:lnTo>
                  <a:close/>
                  <a:moveTo>
                    <a:pt x="51" y="71"/>
                  </a:moveTo>
                  <a:cubicBezTo>
                    <a:pt x="66" y="71"/>
                    <a:pt x="75" y="63"/>
                    <a:pt x="75" y="50"/>
                  </a:cubicBezTo>
                  <a:lnTo>
                    <a:pt x="75" y="50"/>
                  </a:lnTo>
                  <a:cubicBezTo>
                    <a:pt x="75" y="35"/>
                    <a:pt x="66" y="29"/>
                    <a:pt x="51" y="29"/>
                  </a:cubicBezTo>
                  <a:lnTo>
                    <a:pt x="30" y="29"/>
                  </a:lnTo>
                  <a:lnTo>
                    <a:pt x="30" y="73"/>
                  </a:lnTo>
                  <a:lnTo>
                    <a:pt x="51" y="73"/>
                  </a:lnTo>
                  <a:lnTo>
                    <a:pt x="51" y="71"/>
                  </a:ln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93" name="Freeform 987"/>
            <p:cNvSpPr>
              <a:spLocks noEditPoints="1"/>
            </p:cNvSpPr>
            <p:nvPr/>
          </p:nvSpPr>
          <p:spPr bwMode="auto">
            <a:xfrm>
              <a:off x="4357689" y="2654262"/>
              <a:ext cx="65088" cy="76200"/>
            </a:xfrm>
            <a:custGeom>
              <a:avLst/>
              <a:gdLst>
                <a:gd name="T0" fmla="*/ 0 w 131"/>
                <a:gd name="T1" fmla="*/ 76 h 150"/>
                <a:gd name="T2" fmla="*/ 0 w 131"/>
                <a:gd name="T3" fmla="*/ 74 h 150"/>
                <a:gd name="T4" fmla="*/ 66 w 131"/>
                <a:gd name="T5" fmla="*/ 0 h 150"/>
                <a:gd name="T6" fmla="*/ 131 w 131"/>
                <a:gd name="T7" fmla="*/ 74 h 150"/>
                <a:gd name="T8" fmla="*/ 131 w 131"/>
                <a:gd name="T9" fmla="*/ 76 h 150"/>
                <a:gd name="T10" fmla="*/ 65 w 131"/>
                <a:gd name="T11" fmla="*/ 150 h 150"/>
                <a:gd name="T12" fmla="*/ 0 w 131"/>
                <a:gd name="T13" fmla="*/ 76 h 150"/>
                <a:gd name="T14" fmla="*/ 100 w 131"/>
                <a:gd name="T15" fmla="*/ 76 h 150"/>
                <a:gd name="T16" fmla="*/ 100 w 131"/>
                <a:gd name="T17" fmla="*/ 75 h 150"/>
                <a:gd name="T18" fmla="*/ 65 w 131"/>
                <a:gd name="T19" fmla="*/ 29 h 150"/>
                <a:gd name="T20" fmla="*/ 30 w 131"/>
                <a:gd name="T21" fmla="*/ 75 h 150"/>
                <a:gd name="T22" fmla="*/ 30 w 131"/>
                <a:gd name="T23" fmla="*/ 76 h 150"/>
                <a:gd name="T24" fmla="*/ 65 w 131"/>
                <a:gd name="T25" fmla="*/ 122 h 150"/>
                <a:gd name="T26" fmla="*/ 100 w 131"/>
                <a:gd name="T27" fmla="*/ 76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1" h="150">
                  <a:moveTo>
                    <a:pt x="0" y="76"/>
                  </a:moveTo>
                  <a:lnTo>
                    <a:pt x="0" y="74"/>
                  </a:lnTo>
                  <a:cubicBezTo>
                    <a:pt x="0" y="30"/>
                    <a:pt x="27" y="0"/>
                    <a:pt x="66" y="0"/>
                  </a:cubicBezTo>
                  <a:cubicBezTo>
                    <a:pt x="105" y="0"/>
                    <a:pt x="131" y="30"/>
                    <a:pt x="131" y="74"/>
                  </a:cubicBezTo>
                  <a:lnTo>
                    <a:pt x="131" y="76"/>
                  </a:lnTo>
                  <a:cubicBezTo>
                    <a:pt x="131" y="120"/>
                    <a:pt x="104" y="150"/>
                    <a:pt x="65" y="150"/>
                  </a:cubicBezTo>
                  <a:cubicBezTo>
                    <a:pt x="27" y="150"/>
                    <a:pt x="0" y="120"/>
                    <a:pt x="0" y="76"/>
                  </a:cubicBezTo>
                  <a:close/>
                  <a:moveTo>
                    <a:pt x="100" y="76"/>
                  </a:moveTo>
                  <a:lnTo>
                    <a:pt x="100" y="75"/>
                  </a:lnTo>
                  <a:cubicBezTo>
                    <a:pt x="100" y="46"/>
                    <a:pt x="85" y="29"/>
                    <a:pt x="65" y="29"/>
                  </a:cubicBezTo>
                  <a:cubicBezTo>
                    <a:pt x="45" y="29"/>
                    <a:pt x="30" y="46"/>
                    <a:pt x="30" y="75"/>
                  </a:cubicBezTo>
                  <a:lnTo>
                    <a:pt x="30" y="76"/>
                  </a:lnTo>
                  <a:cubicBezTo>
                    <a:pt x="30" y="105"/>
                    <a:pt x="45" y="122"/>
                    <a:pt x="65" y="122"/>
                  </a:cubicBezTo>
                  <a:cubicBezTo>
                    <a:pt x="85" y="122"/>
                    <a:pt x="100" y="104"/>
                    <a:pt x="100" y="76"/>
                  </a:cubicBez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94" name="Freeform 988"/>
            <p:cNvSpPr>
              <a:spLocks/>
            </p:cNvSpPr>
            <p:nvPr/>
          </p:nvSpPr>
          <p:spPr bwMode="auto">
            <a:xfrm>
              <a:off x="4425951" y="2655850"/>
              <a:ext cx="65088" cy="74613"/>
            </a:xfrm>
            <a:custGeom>
              <a:avLst/>
              <a:gdLst>
                <a:gd name="T0" fmla="*/ 0 w 127"/>
                <a:gd name="T1" fmla="*/ 0 h 146"/>
                <a:gd name="T2" fmla="*/ 33 w 127"/>
                <a:gd name="T3" fmla="*/ 0 h 146"/>
                <a:gd name="T4" fmla="*/ 64 w 127"/>
                <a:gd name="T5" fmla="*/ 100 h 146"/>
                <a:gd name="T6" fmla="*/ 95 w 127"/>
                <a:gd name="T7" fmla="*/ 0 h 146"/>
                <a:gd name="T8" fmla="*/ 127 w 127"/>
                <a:gd name="T9" fmla="*/ 0 h 146"/>
                <a:gd name="T10" fmla="*/ 78 w 127"/>
                <a:gd name="T11" fmla="*/ 146 h 146"/>
                <a:gd name="T12" fmla="*/ 50 w 127"/>
                <a:gd name="T13" fmla="*/ 146 h 146"/>
                <a:gd name="T14" fmla="*/ 0 w 127"/>
                <a:gd name="T15" fmla="*/ 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7" h="146">
                  <a:moveTo>
                    <a:pt x="0" y="0"/>
                  </a:moveTo>
                  <a:lnTo>
                    <a:pt x="33" y="0"/>
                  </a:lnTo>
                  <a:lnTo>
                    <a:pt x="64" y="100"/>
                  </a:lnTo>
                  <a:lnTo>
                    <a:pt x="95" y="0"/>
                  </a:lnTo>
                  <a:lnTo>
                    <a:pt x="127" y="0"/>
                  </a:lnTo>
                  <a:lnTo>
                    <a:pt x="78" y="146"/>
                  </a:lnTo>
                  <a:lnTo>
                    <a:pt x="5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95" name="Rectangle 989"/>
            <p:cNvSpPr>
              <a:spLocks noChangeArrowheads="1"/>
            </p:cNvSpPr>
            <p:nvPr/>
          </p:nvSpPr>
          <p:spPr bwMode="auto">
            <a:xfrm>
              <a:off x="4498976" y="2655850"/>
              <a:ext cx="15875" cy="73025"/>
            </a:xfrm>
            <a:prstGeom prst="rect">
              <a:avLst/>
            </a:pr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96" name="Freeform 990"/>
            <p:cNvSpPr>
              <a:spLocks/>
            </p:cNvSpPr>
            <p:nvPr/>
          </p:nvSpPr>
          <p:spPr bwMode="auto">
            <a:xfrm>
              <a:off x="4524376" y="2654262"/>
              <a:ext cx="52388" cy="76200"/>
            </a:xfrm>
            <a:custGeom>
              <a:avLst/>
              <a:gdLst>
                <a:gd name="T0" fmla="*/ 0 w 103"/>
                <a:gd name="T1" fmla="*/ 127 h 148"/>
                <a:gd name="T2" fmla="*/ 18 w 103"/>
                <a:gd name="T3" fmla="*/ 105 h 148"/>
                <a:gd name="T4" fmla="*/ 54 w 103"/>
                <a:gd name="T5" fmla="*/ 121 h 148"/>
                <a:gd name="T6" fmla="*/ 73 w 103"/>
                <a:gd name="T7" fmla="*/ 107 h 148"/>
                <a:gd name="T8" fmla="*/ 73 w 103"/>
                <a:gd name="T9" fmla="*/ 107 h 148"/>
                <a:gd name="T10" fmla="*/ 48 w 103"/>
                <a:gd name="T11" fmla="*/ 87 h 148"/>
                <a:gd name="T12" fmla="*/ 6 w 103"/>
                <a:gd name="T13" fmla="*/ 42 h 148"/>
                <a:gd name="T14" fmla="*/ 6 w 103"/>
                <a:gd name="T15" fmla="*/ 42 h 148"/>
                <a:gd name="T16" fmla="*/ 54 w 103"/>
                <a:gd name="T17" fmla="*/ 0 h 148"/>
                <a:gd name="T18" fmla="*/ 100 w 103"/>
                <a:gd name="T19" fmla="*/ 17 h 148"/>
                <a:gd name="T20" fmla="*/ 84 w 103"/>
                <a:gd name="T21" fmla="*/ 40 h 148"/>
                <a:gd name="T22" fmla="*/ 53 w 103"/>
                <a:gd name="T23" fmla="*/ 26 h 148"/>
                <a:gd name="T24" fmla="*/ 36 w 103"/>
                <a:gd name="T25" fmla="*/ 38 h 148"/>
                <a:gd name="T26" fmla="*/ 36 w 103"/>
                <a:gd name="T27" fmla="*/ 38 h 148"/>
                <a:gd name="T28" fmla="*/ 64 w 103"/>
                <a:gd name="T29" fmla="*/ 60 h 148"/>
                <a:gd name="T30" fmla="*/ 103 w 103"/>
                <a:gd name="T31" fmla="*/ 103 h 148"/>
                <a:gd name="T32" fmla="*/ 103 w 103"/>
                <a:gd name="T33" fmla="*/ 103 h 148"/>
                <a:gd name="T34" fmla="*/ 54 w 103"/>
                <a:gd name="T35" fmla="*/ 147 h 148"/>
                <a:gd name="T36" fmla="*/ 0 w 103"/>
                <a:gd name="T37" fmla="*/ 127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3" h="148">
                  <a:moveTo>
                    <a:pt x="0" y="127"/>
                  </a:moveTo>
                  <a:lnTo>
                    <a:pt x="18" y="105"/>
                  </a:lnTo>
                  <a:cubicBezTo>
                    <a:pt x="27" y="113"/>
                    <a:pt x="39" y="121"/>
                    <a:pt x="54" y="121"/>
                  </a:cubicBezTo>
                  <a:cubicBezTo>
                    <a:pt x="65" y="121"/>
                    <a:pt x="73" y="115"/>
                    <a:pt x="73" y="107"/>
                  </a:cubicBezTo>
                  <a:lnTo>
                    <a:pt x="73" y="107"/>
                  </a:lnTo>
                  <a:cubicBezTo>
                    <a:pt x="73" y="100"/>
                    <a:pt x="69" y="96"/>
                    <a:pt x="48" y="87"/>
                  </a:cubicBezTo>
                  <a:cubicBezTo>
                    <a:pt x="21" y="77"/>
                    <a:pt x="6" y="67"/>
                    <a:pt x="6" y="42"/>
                  </a:cubicBezTo>
                  <a:lnTo>
                    <a:pt x="6" y="42"/>
                  </a:lnTo>
                  <a:cubicBezTo>
                    <a:pt x="6" y="17"/>
                    <a:pt x="26" y="0"/>
                    <a:pt x="54" y="0"/>
                  </a:cubicBezTo>
                  <a:cubicBezTo>
                    <a:pt x="71" y="0"/>
                    <a:pt x="88" y="6"/>
                    <a:pt x="100" y="17"/>
                  </a:cubicBezTo>
                  <a:lnTo>
                    <a:pt x="84" y="40"/>
                  </a:lnTo>
                  <a:cubicBezTo>
                    <a:pt x="75" y="32"/>
                    <a:pt x="64" y="26"/>
                    <a:pt x="53" y="26"/>
                  </a:cubicBezTo>
                  <a:cubicBezTo>
                    <a:pt x="43" y="26"/>
                    <a:pt x="36" y="31"/>
                    <a:pt x="36" y="38"/>
                  </a:cubicBezTo>
                  <a:lnTo>
                    <a:pt x="36" y="38"/>
                  </a:lnTo>
                  <a:cubicBezTo>
                    <a:pt x="36" y="47"/>
                    <a:pt x="41" y="51"/>
                    <a:pt x="64" y="60"/>
                  </a:cubicBezTo>
                  <a:cubicBezTo>
                    <a:pt x="89" y="70"/>
                    <a:pt x="103" y="81"/>
                    <a:pt x="103" y="103"/>
                  </a:cubicBezTo>
                  <a:lnTo>
                    <a:pt x="103" y="103"/>
                  </a:lnTo>
                  <a:cubicBezTo>
                    <a:pt x="103" y="131"/>
                    <a:pt x="83" y="147"/>
                    <a:pt x="54" y="147"/>
                  </a:cubicBezTo>
                  <a:cubicBezTo>
                    <a:pt x="35" y="148"/>
                    <a:pt x="16" y="142"/>
                    <a:pt x="0" y="127"/>
                  </a:cubicBez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97" name="Rectangle 991"/>
            <p:cNvSpPr>
              <a:spLocks noChangeArrowheads="1"/>
            </p:cNvSpPr>
            <p:nvPr/>
          </p:nvSpPr>
          <p:spPr bwMode="auto">
            <a:xfrm>
              <a:off x="4587876" y="2655850"/>
              <a:ext cx="15875" cy="73025"/>
            </a:xfrm>
            <a:prstGeom prst="rect">
              <a:avLst/>
            </a:pr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98" name="Freeform 992"/>
            <p:cNvSpPr>
              <a:spLocks noEditPoints="1"/>
            </p:cNvSpPr>
            <p:nvPr/>
          </p:nvSpPr>
          <p:spPr bwMode="auto">
            <a:xfrm>
              <a:off x="4616451" y="2654262"/>
              <a:ext cx="66675" cy="76200"/>
            </a:xfrm>
            <a:custGeom>
              <a:avLst/>
              <a:gdLst>
                <a:gd name="T0" fmla="*/ 0 w 131"/>
                <a:gd name="T1" fmla="*/ 76 h 150"/>
                <a:gd name="T2" fmla="*/ 0 w 131"/>
                <a:gd name="T3" fmla="*/ 74 h 150"/>
                <a:gd name="T4" fmla="*/ 66 w 131"/>
                <a:gd name="T5" fmla="*/ 0 h 150"/>
                <a:gd name="T6" fmla="*/ 131 w 131"/>
                <a:gd name="T7" fmla="*/ 74 h 150"/>
                <a:gd name="T8" fmla="*/ 131 w 131"/>
                <a:gd name="T9" fmla="*/ 76 h 150"/>
                <a:gd name="T10" fmla="*/ 65 w 131"/>
                <a:gd name="T11" fmla="*/ 150 h 150"/>
                <a:gd name="T12" fmla="*/ 0 w 131"/>
                <a:gd name="T13" fmla="*/ 76 h 150"/>
                <a:gd name="T14" fmla="*/ 100 w 131"/>
                <a:gd name="T15" fmla="*/ 76 h 150"/>
                <a:gd name="T16" fmla="*/ 100 w 131"/>
                <a:gd name="T17" fmla="*/ 75 h 150"/>
                <a:gd name="T18" fmla="*/ 65 w 131"/>
                <a:gd name="T19" fmla="*/ 29 h 150"/>
                <a:gd name="T20" fmla="*/ 30 w 131"/>
                <a:gd name="T21" fmla="*/ 75 h 150"/>
                <a:gd name="T22" fmla="*/ 30 w 131"/>
                <a:gd name="T23" fmla="*/ 76 h 150"/>
                <a:gd name="T24" fmla="*/ 65 w 131"/>
                <a:gd name="T25" fmla="*/ 122 h 150"/>
                <a:gd name="T26" fmla="*/ 100 w 131"/>
                <a:gd name="T27" fmla="*/ 76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1" h="150">
                  <a:moveTo>
                    <a:pt x="0" y="76"/>
                  </a:moveTo>
                  <a:lnTo>
                    <a:pt x="0" y="74"/>
                  </a:lnTo>
                  <a:cubicBezTo>
                    <a:pt x="0" y="30"/>
                    <a:pt x="28" y="0"/>
                    <a:pt x="66" y="0"/>
                  </a:cubicBezTo>
                  <a:cubicBezTo>
                    <a:pt x="105" y="0"/>
                    <a:pt x="131" y="30"/>
                    <a:pt x="131" y="74"/>
                  </a:cubicBezTo>
                  <a:lnTo>
                    <a:pt x="131" y="76"/>
                  </a:lnTo>
                  <a:cubicBezTo>
                    <a:pt x="131" y="120"/>
                    <a:pt x="104" y="150"/>
                    <a:pt x="65" y="150"/>
                  </a:cubicBezTo>
                  <a:cubicBezTo>
                    <a:pt x="28" y="150"/>
                    <a:pt x="0" y="120"/>
                    <a:pt x="0" y="76"/>
                  </a:cubicBezTo>
                  <a:close/>
                  <a:moveTo>
                    <a:pt x="100" y="76"/>
                  </a:moveTo>
                  <a:lnTo>
                    <a:pt x="100" y="75"/>
                  </a:lnTo>
                  <a:cubicBezTo>
                    <a:pt x="100" y="46"/>
                    <a:pt x="85" y="29"/>
                    <a:pt x="65" y="29"/>
                  </a:cubicBezTo>
                  <a:cubicBezTo>
                    <a:pt x="45" y="29"/>
                    <a:pt x="30" y="46"/>
                    <a:pt x="30" y="75"/>
                  </a:cubicBezTo>
                  <a:lnTo>
                    <a:pt x="30" y="76"/>
                  </a:lnTo>
                  <a:cubicBezTo>
                    <a:pt x="30" y="105"/>
                    <a:pt x="45" y="122"/>
                    <a:pt x="65" y="122"/>
                  </a:cubicBezTo>
                  <a:cubicBezTo>
                    <a:pt x="85" y="122"/>
                    <a:pt x="100" y="104"/>
                    <a:pt x="100" y="76"/>
                  </a:cubicBez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99" name="Freeform 993"/>
            <p:cNvSpPr>
              <a:spLocks/>
            </p:cNvSpPr>
            <p:nvPr/>
          </p:nvSpPr>
          <p:spPr bwMode="auto">
            <a:xfrm>
              <a:off x="4694239" y="2655850"/>
              <a:ext cx="58738" cy="73025"/>
            </a:xfrm>
            <a:custGeom>
              <a:avLst/>
              <a:gdLst>
                <a:gd name="T0" fmla="*/ 1 w 114"/>
                <a:gd name="T1" fmla="*/ 0 h 145"/>
                <a:gd name="T2" fmla="*/ 29 w 114"/>
                <a:gd name="T3" fmla="*/ 0 h 145"/>
                <a:gd name="T4" fmla="*/ 84 w 114"/>
                <a:gd name="T5" fmla="*/ 85 h 145"/>
                <a:gd name="T6" fmla="*/ 84 w 114"/>
                <a:gd name="T7" fmla="*/ 0 h 145"/>
                <a:gd name="T8" fmla="*/ 114 w 114"/>
                <a:gd name="T9" fmla="*/ 0 h 145"/>
                <a:gd name="T10" fmla="*/ 114 w 114"/>
                <a:gd name="T11" fmla="*/ 145 h 145"/>
                <a:gd name="T12" fmla="*/ 87 w 114"/>
                <a:gd name="T13" fmla="*/ 145 h 145"/>
                <a:gd name="T14" fmla="*/ 30 w 114"/>
                <a:gd name="T15" fmla="*/ 58 h 145"/>
                <a:gd name="T16" fmla="*/ 30 w 114"/>
                <a:gd name="T17" fmla="*/ 145 h 145"/>
                <a:gd name="T18" fmla="*/ 0 w 114"/>
                <a:gd name="T19" fmla="*/ 145 h 145"/>
                <a:gd name="T20" fmla="*/ 0 w 114"/>
                <a:gd name="T21" fmla="*/ 0 h 145"/>
                <a:gd name="T22" fmla="*/ 1 w 114"/>
                <a:gd name="T23" fmla="*/ 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4" h="145">
                  <a:moveTo>
                    <a:pt x="1" y="0"/>
                  </a:moveTo>
                  <a:lnTo>
                    <a:pt x="29" y="0"/>
                  </a:lnTo>
                  <a:lnTo>
                    <a:pt x="84" y="85"/>
                  </a:lnTo>
                  <a:lnTo>
                    <a:pt x="84" y="0"/>
                  </a:lnTo>
                  <a:lnTo>
                    <a:pt x="114" y="0"/>
                  </a:lnTo>
                  <a:lnTo>
                    <a:pt x="114" y="145"/>
                  </a:lnTo>
                  <a:lnTo>
                    <a:pt x="87" y="145"/>
                  </a:lnTo>
                  <a:lnTo>
                    <a:pt x="30" y="58"/>
                  </a:lnTo>
                  <a:lnTo>
                    <a:pt x="30" y="145"/>
                  </a:lnTo>
                  <a:lnTo>
                    <a:pt x="0" y="145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00" name="Rectangle 994"/>
            <p:cNvSpPr>
              <a:spLocks noChangeArrowheads="1"/>
            </p:cNvSpPr>
            <p:nvPr/>
          </p:nvSpPr>
          <p:spPr bwMode="auto">
            <a:xfrm>
              <a:off x="4767264" y="2655850"/>
              <a:ext cx="15875" cy="73025"/>
            </a:xfrm>
            <a:prstGeom prst="rect">
              <a:avLst/>
            </a:pr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01" name="Freeform 995"/>
            <p:cNvSpPr>
              <a:spLocks/>
            </p:cNvSpPr>
            <p:nvPr/>
          </p:nvSpPr>
          <p:spPr bwMode="auto">
            <a:xfrm>
              <a:off x="4797426" y="2655850"/>
              <a:ext cx="57150" cy="73025"/>
            </a:xfrm>
            <a:custGeom>
              <a:avLst/>
              <a:gdLst>
                <a:gd name="T0" fmla="*/ 2 w 114"/>
                <a:gd name="T1" fmla="*/ 0 h 145"/>
                <a:gd name="T2" fmla="*/ 29 w 114"/>
                <a:gd name="T3" fmla="*/ 0 h 145"/>
                <a:gd name="T4" fmla="*/ 84 w 114"/>
                <a:gd name="T5" fmla="*/ 85 h 145"/>
                <a:gd name="T6" fmla="*/ 84 w 114"/>
                <a:gd name="T7" fmla="*/ 0 h 145"/>
                <a:gd name="T8" fmla="*/ 114 w 114"/>
                <a:gd name="T9" fmla="*/ 0 h 145"/>
                <a:gd name="T10" fmla="*/ 114 w 114"/>
                <a:gd name="T11" fmla="*/ 145 h 145"/>
                <a:gd name="T12" fmla="*/ 88 w 114"/>
                <a:gd name="T13" fmla="*/ 145 h 145"/>
                <a:gd name="T14" fmla="*/ 30 w 114"/>
                <a:gd name="T15" fmla="*/ 58 h 145"/>
                <a:gd name="T16" fmla="*/ 30 w 114"/>
                <a:gd name="T17" fmla="*/ 145 h 145"/>
                <a:gd name="T18" fmla="*/ 0 w 114"/>
                <a:gd name="T19" fmla="*/ 145 h 145"/>
                <a:gd name="T20" fmla="*/ 0 w 114"/>
                <a:gd name="T21" fmla="*/ 0 h 145"/>
                <a:gd name="T22" fmla="*/ 2 w 114"/>
                <a:gd name="T23" fmla="*/ 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4" h="145">
                  <a:moveTo>
                    <a:pt x="2" y="0"/>
                  </a:moveTo>
                  <a:lnTo>
                    <a:pt x="29" y="0"/>
                  </a:lnTo>
                  <a:lnTo>
                    <a:pt x="84" y="85"/>
                  </a:lnTo>
                  <a:lnTo>
                    <a:pt x="84" y="0"/>
                  </a:lnTo>
                  <a:lnTo>
                    <a:pt x="114" y="0"/>
                  </a:lnTo>
                  <a:lnTo>
                    <a:pt x="114" y="145"/>
                  </a:lnTo>
                  <a:lnTo>
                    <a:pt x="88" y="145"/>
                  </a:lnTo>
                  <a:lnTo>
                    <a:pt x="30" y="58"/>
                  </a:lnTo>
                  <a:lnTo>
                    <a:pt x="30" y="145"/>
                  </a:lnTo>
                  <a:lnTo>
                    <a:pt x="0" y="145"/>
                  </a:lnTo>
                  <a:lnTo>
                    <a:pt x="0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02" name="Freeform 996"/>
            <p:cNvSpPr>
              <a:spLocks/>
            </p:cNvSpPr>
            <p:nvPr/>
          </p:nvSpPr>
          <p:spPr bwMode="auto">
            <a:xfrm>
              <a:off x="4867276" y="2655850"/>
              <a:ext cx="60325" cy="74613"/>
            </a:xfrm>
            <a:custGeom>
              <a:avLst/>
              <a:gdLst>
                <a:gd name="T0" fmla="*/ 0 w 119"/>
                <a:gd name="T1" fmla="*/ 75 h 149"/>
                <a:gd name="T2" fmla="*/ 0 w 119"/>
                <a:gd name="T3" fmla="*/ 74 h 149"/>
                <a:gd name="T4" fmla="*/ 67 w 119"/>
                <a:gd name="T5" fmla="*/ 0 h 149"/>
                <a:gd name="T6" fmla="*/ 115 w 119"/>
                <a:gd name="T7" fmla="*/ 18 h 149"/>
                <a:gd name="T8" fmla="*/ 97 w 119"/>
                <a:gd name="T9" fmla="*/ 41 h 149"/>
                <a:gd name="T10" fmla="*/ 67 w 119"/>
                <a:gd name="T11" fmla="*/ 29 h 149"/>
                <a:gd name="T12" fmla="*/ 31 w 119"/>
                <a:gd name="T13" fmla="*/ 74 h 149"/>
                <a:gd name="T14" fmla="*/ 31 w 119"/>
                <a:gd name="T15" fmla="*/ 75 h 149"/>
                <a:gd name="T16" fmla="*/ 69 w 119"/>
                <a:gd name="T17" fmla="*/ 121 h 149"/>
                <a:gd name="T18" fmla="*/ 90 w 119"/>
                <a:gd name="T19" fmla="*/ 115 h 149"/>
                <a:gd name="T20" fmla="*/ 90 w 119"/>
                <a:gd name="T21" fmla="*/ 89 h 149"/>
                <a:gd name="T22" fmla="*/ 64 w 119"/>
                <a:gd name="T23" fmla="*/ 89 h 149"/>
                <a:gd name="T24" fmla="*/ 64 w 119"/>
                <a:gd name="T25" fmla="*/ 62 h 149"/>
                <a:gd name="T26" fmla="*/ 119 w 119"/>
                <a:gd name="T27" fmla="*/ 62 h 149"/>
                <a:gd name="T28" fmla="*/ 119 w 119"/>
                <a:gd name="T29" fmla="*/ 130 h 149"/>
                <a:gd name="T30" fmla="*/ 67 w 119"/>
                <a:gd name="T31" fmla="*/ 147 h 149"/>
                <a:gd name="T32" fmla="*/ 0 w 119"/>
                <a:gd name="T33" fmla="*/ 7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9" h="149">
                  <a:moveTo>
                    <a:pt x="0" y="75"/>
                  </a:moveTo>
                  <a:lnTo>
                    <a:pt x="0" y="74"/>
                  </a:lnTo>
                  <a:cubicBezTo>
                    <a:pt x="0" y="31"/>
                    <a:pt x="28" y="0"/>
                    <a:pt x="67" y="0"/>
                  </a:cubicBezTo>
                  <a:cubicBezTo>
                    <a:pt x="87" y="0"/>
                    <a:pt x="101" y="6"/>
                    <a:pt x="115" y="18"/>
                  </a:cubicBezTo>
                  <a:lnTo>
                    <a:pt x="97" y="41"/>
                  </a:lnTo>
                  <a:cubicBezTo>
                    <a:pt x="90" y="34"/>
                    <a:pt x="81" y="29"/>
                    <a:pt x="67" y="29"/>
                  </a:cubicBezTo>
                  <a:cubicBezTo>
                    <a:pt x="46" y="29"/>
                    <a:pt x="31" y="47"/>
                    <a:pt x="31" y="74"/>
                  </a:cubicBezTo>
                  <a:lnTo>
                    <a:pt x="31" y="75"/>
                  </a:lnTo>
                  <a:cubicBezTo>
                    <a:pt x="31" y="105"/>
                    <a:pt x="47" y="121"/>
                    <a:pt x="69" y="121"/>
                  </a:cubicBezTo>
                  <a:cubicBezTo>
                    <a:pt x="77" y="121"/>
                    <a:pt x="85" y="119"/>
                    <a:pt x="90" y="115"/>
                  </a:cubicBezTo>
                  <a:lnTo>
                    <a:pt x="90" y="89"/>
                  </a:lnTo>
                  <a:lnTo>
                    <a:pt x="64" y="89"/>
                  </a:lnTo>
                  <a:lnTo>
                    <a:pt x="64" y="62"/>
                  </a:lnTo>
                  <a:lnTo>
                    <a:pt x="119" y="62"/>
                  </a:lnTo>
                  <a:lnTo>
                    <a:pt x="119" y="130"/>
                  </a:lnTo>
                  <a:cubicBezTo>
                    <a:pt x="105" y="140"/>
                    <a:pt x="89" y="147"/>
                    <a:pt x="67" y="147"/>
                  </a:cubicBezTo>
                  <a:cubicBezTo>
                    <a:pt x="29" y="149"/>
                    <a:pt x="0" y="120"/>
                    <a:pt x="0" y="75"/>
                  </a:cubicBez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03" name="Freeform 997"/>
            <p:cNvSpPr>
              <a:spLocks noEditPoints="1"/>
            </p:cNvSpPr>
            <p:nvPr/>
          </p:nvSpPr>
          <p:spPr bwMode="auto">
            <a:xfrm>
              <a:off x="3409951" y="2633625"/>
              <a:ext cx="125413" cy="127000"/>
            </a:xfrm>
            <a:custGeom>
              <a:avLst/>
              <a:gdLst>
                <a:gd name="T0" fmla="*/ 226 w 248"/>
                <a:gd name="T1" fmla="*/ 192 h 250"/>
                <a:gd name="T2" fmla="*/ 214 w 248"/>
                <a:gd name="T3" fmla="*/ 155 h 250"/>
                <a:gd name="T4" fmla="*/ 247 w 248"/>
                <a:gd name="T5" fmla="*/ 147 h 250"/>
                <a:gd name="T6" fmla="*/ 248 w 248"/>
                <a:gd name="T7" fmla="*/ 107 h 250"/>
                <a:gd name="T8" fmla="*/ 243 w 248"/>
                <a:gd name="T9" fmla="*/ 101 h 250"/>
                <a:gd name="T10" fmla="*/ 208 w 248"/>
                <a:gd name="T11" fmla="*/ 80 h 250"/>
                <a:gd name="T12" fmla="*/ 225 w 248"/>
                <a:gd name="T13" fmla="*/ 59 h 250"/>
                <a:gd name="T14" fmla="*/ 198 w 248"/>
                <a:gd name="T15" fmla="*/ 24 h 250"/>
                <a:gd name="T16" fmla="*/ 191 w 248"/>
                <a:gd name="T17" fmla="*/ 24 h 250"/>
                <a:gd name="T18" fmla="*/ 153 w 248"/>
                <a:gd name="T19" fmla="*/ 35 h 250"/>
                <a:gd name="T20" fmla="*/ 146 w 248"/>
                <a:gd name="T21" fmla="*/ 1 h 250"/>
                <a:gd name="T22" fmla="*/ 106 w 248"/>
                <a:gd name="T23" fmla="*/ 0 h 250"/>
                <a:gd name="T24" fmla="*/ 95 w 248"/>
                <a:gd name="T25" fmla="*/ 35 h 250"/>
                <a:gd name="T26" fmla="*/ 57 w 248"/>
                <a:gd name="T27" fmla="*/ 24 h 250"/>
                <a:gd name="T28" fmla="*/ 38 w 248"/>
                <a:gd name="T29" fmla="*/ 33 h 250"/>
                <a:gd name="T30" fmla="*/ 21 w 248"/>
                <a:gd name="T31" fmla="*/ 55 h 250"/>
                <a:gd name="T32" fmla="*/ 40 w 248"/>
                <a:gd name="T33" fmla="*/ 81 h 250"/>
                <a:gd name="T34" fmla="*/ 3 w 248"/>
                <a:gd name="T35" fmla="*/ 101 h 250"/>
                <a:gd name="T36" fmla="*/ 0 w 248"/>
                <a:gd name="T37" fmla="*/ 107 h 250"/>
                <a:gd name="T38" fmla="*/ 1 w 248"/>
                <a:gd name="T39" fmla="*/ 147 h 250"/>
                <a:gd name="T40" fmla="*/ 33 w 248"/>
                <a:gd name="T41" fmla="*/ 153 h 250"/>
                <a:gd name="T42" fmla="*/ 31 w 248"/>
                <a:gd name="T43" fmla="*/ 181 h 250"/>
                <a:gd name="T44" fmla="*/ 22 w 248"/>
                <a:gd name="T45" fmla="*/ 195 h 250"/>
                <a:gd name="T46" fmla="*/ 53 w 248"/>
                <a:gd name="T47" fmla="*/ 227 h 250"/>
                <a:gd name="T48" fmla="*/ 80 w 248"/>
                <a:gd name="T49" fmla="*/ 208 h 250"/>
                <a:gd name="T50" fmla="*/ 100 w 248"/>
                <a:gd name="T51" fmla="*/ 245 h 250"/>
                <a:gd name="T52" fmla="*/ 106 w 248"/>
                <a:gd name="T53" fmla="*/ 250 h 250"/>
                <a:gd name="T54" fmla="*/ 148 w 248"/>
                <a:gd name="T55" fmla="*/ 245 h 250"/>
                <a:gd name="T56" fmla="*/ 168 w 248"/>
                <a:gd name="T57" fmla="*/ 209 h 250"/>
                <a:gd name="T58" fmla="*/ 194 w 248"/>
                <a:gd name="T59" fmla="*/ 227 h 250"/>
                <a:gd name="T60" fmla="*/ 226 w 248"/>
                <a:gd name="T61" fmla="*/ 199 h 250"/>
                <a:gd name="T62" fmla="*/ 161 w 248"/>
                <a:gd name="T63" fmla="*/ 162 h 250"/>
                <a:gd name="T64" fmla="*/ 91 w 248"/>
                <a:gd name="T65" fmla="*/ 162 h 250"/>
                <a:gd name="T66" fmla="*/ 91 w 248"/>
                <a:gd name="T67" fmla="*/ 92 h 250"/>
                <a:gd name="T68" fmla="*/ 161 w 248"/>
                <a:gd name="T69" fmla="*/ 92 h 250"/>
                <a:gd name="T70" fmla="*/ 161 w 248"/>
                <a:gd name="T71" fmla="*/ 162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8" h="250">
                  <a:moveTo>
                    <a:pt x="227" y="196"/>
                  </a:moveTo>
                  <a:cubicBezTo>
                    <a:pt x="227" y="195"/>
                    <a:pt x="227" y="194"/>
                    <a:pt x="226" y="192"/>
                  </a:cubicBezTo>
                  <a:cubicBezTo>
                    <a:pt x="218" y="184"/>
                    <a:pt x="213" y="176"/>
                    <a:pt x="208" y="170"/>
                  </a:cubicBezTo>
                  <a:cubicBezTo>
                    <a:pt x="211" y="165"/>
                    <a:pt x="213" y="160"/>
                    <a:pt x="214" y="155"/>
                  </a:cubicBezTo>
                  <a:lnTo>
                    <a:pt x="244" y="150"/>
                  </a:lnTo>
                  <a:cubicBezTo>
                    <a:pt x="246" y="150"/>
                    <a:pt x="247" y="149"/>
                    <a:pt x="247" y="147"/>
                  </a:cubicBezTo>
                  <a:cubicBezTo>
                    <a:pt x="248" y="146"/>
                    <a:pt x="248" y="145"/>
                    <a:pt x="248" y="144"/>
                  </a:cubicBezTo>
                  <a:lnTo>
                    <a:pt x="248" y="107"/>
                  </a:lnTo>
                  <a:cubicBezTo>
                    <a:pt x="248" y="106"/>
                    <a:pt x="248" y="105"/>
                    <a:pt x="247" y="104"/>
                  </a:cubicBezTo>
                  <a:cubicBezTo>
                    <a:pt x="246" y="102"/>
                    <a:pt x="244" y="102"/>
                    <a:pt x="243" y="101"/>
                  </a:cubicBezTo>
                  <a:lnTo>
                    <a:pt x="215" y="96"/>
                  </a:lnTo>
                  <a:cubicBezTo>
                    <a:pt x="213" y="92"/>
                    <a:pt x="211" y="86"/>
                    <a:pt x="208" y="80"/>
                  </a:cubicBezTo>
                  <a:cubicBezTo>
                    <a:pt x="211" y="77"/>
                    <a:pt x="213" y="74"/>
                    <a:pt x="217" y="69"/>
                  </a:cubicBezTo>
                  <a:cubicBezTo>
                    <a:pt x="221" y="64"/>
                    <a:pt x="223" y="60"/>
                    <a:pt x="225" y="59"/>
                  </a:cubicBezTo>
                  <a:cubicBezTo>
                    <a:pt x="226" y="57"/>
                    <a:pt x="226" y="56"/>
                    <a:pt x="226" y="55"/>
                  </a:cubicBezTo>
                  <a:cubicBezTo>
                    <a:pt x="226" y="51"/>
                    <a:pt x="217" y="41"/>
                    <a:pt x="198" y="24"/>
                  </a:cubicBezTo>
                  <a:cubicBezTo>
                    <a:pt x="197" y="22"/>
                    <a:pt x="196" y="22"/>
                    <a:pt x="195" y="22"/>
                  </a:cubicBezTo>
                  <a:cubicBezTo>
                    <a:pt x="193" y="22"/>
                    <a:pt x="192" y="22"/>
                    <a:pt x="191" y="24"/>
                  </a:cubicBezTo>
                  <a:lnTo>
                    <a:pt x="168" y="41"/>
                  </a:lnTo>
                  <a:cubicBezTo>
                    <a:pt x="163" y="39"/>
                    <a:pt x="158" y="36"/>
                    <a:pt x="153" y="35"/>
                  </a:cubicBezTo>
                  <a:lnTo>
                    <a:pt x="148" y="5"/>
                  </a:lnTo>
                  <a:cubicBezTo>
                    <a:pt x="148" y="4"/>
                    <a:pt x="147" y="2"/>
                    <a:pt x="146" y="1"/>
                  </a:cubicBezTo>
                  <a:cubicBezTo>
                    <a:pt x="145" y="0"/>
                    <a:pt x="143" y="0"/>
                    <a:pt x="142" y="0"/>
                  </a:cubicBezTo>
                  <a:lnTo>
                    <a:pt x="106" y="0"/>
                  </a:lnTo>
                  <a:cubicBezTo>
                    <a:pt x="103" y="0"/>
                    <a:pt x="101" y="1"/>
                    <a:pt x="100" y="5"/>
                  </a:cubicBezTo>
                  <a:cubicBezTo>
                    <a:pt x="98" y="11"/>
                    <a:pt x="97" y="21"/>
                    <a:pt x="95" y="35"/>
                  </a:cubicBezTo>
                  <a:cubicBezTo>
                    <a:pt x="90" y="36"/>
                    <a:pt x="85" y="38"/>
                    <a:pt x="80" y="41"/>
                  </a:cubicBezTo>
                  <a:lnTo>
                    <a:pt x="57" y="24"/>
                  </a:lnTo>
                  <a:cubicBezTo>
                    <a:pt x="56" y="22"/>
                    <a:pt x="55" y="22"/>
                    <a:pt x="53" y="22"/>
                  </a:cubicBezTo>
                  <a:cubicBezTo>
                    <a:pt x="51" y="22"/>
                    <a:pt x="46" y="26"/>
                    <a:pt x="38" y="33"/>
                  </a:cubicBezTo>
                  <a:cubicBezTo>
                    <a:pt x="31" y="41"/>
                    <a:pt x="26" y="47"/>
                    <a:pt x="22" y="51"/>
                  </a:cubicBezTo>
                  <a:cubicBezTo>
                    <a:pt x="21" y="52"/>
                    <a:pt x="21" y="53"/>
                    <a:pt x="21" y="55"/>
                  </a:cubicBezTo>
                  <a:cubicBezTo>
                    <a:pt x="21" y="56"/>
                    <a:pt x="21" y="57"/>
                    <a:pt x="22" y="58"/>
                  </a:cubicBezTo>
                  <a:cubicBezTo>
                    <a:pt x="30" y="67"/>
                    <a:pt x="35" y="75"/>
                    <a:pt x="40" y="81"/>
                  </a:cubicBezTo>
                  <a:cubicBezTo>
                    <a:pt x="37" y="86"/>
                    <a:pt x="35" y="91"/>
                    <a:pt x="33" y="96"/>
                  </a:cubicBezTo>
                  <a:lnTo>
                    <a:pt x="3" y="101"/>
                  </a:lnTo>
                  <a:cubicBezTo>
                    <a:pt x="2" y="101"/>
                    <a:pt x="1" y="102"/>
                    <a:pt x="1" y="103"/>
                  </a:cubicBezTo>
                  <a:cubicBezTo>
                    <a:pt x="0" y="105"/>
                    <a:pt x="0" y="106"/>
                    <a:pt x="0" y="107"/>
                  </a:cubicBezTo>
                  <a:lnTo>
                    <a:pt x="0" y="143"/>
                  </a:lnTo>
                  <a:cubicBezTo>
                    <a:pt x="0" y="145"/>
                    <a:pt x="0" y="146"/>
                    <a:pt x="1" y="147"/>
                  </a:cubicBezTo>
                  <a:cubicBezTo>
                    <a:pt x="2" y="148"/>
                    <a:pt x="3" y="148"/>
                    <a:pt x="5" y="148"/>
                  </a:cubicBezTo>
                  <a:lnTo>
                    <a:pt x="33" y="153"/>
                  </a:lnTo>
                  <a:cubicBezTo>
                    <a:pt x="35" y="158"/>
                    <a:pt x="37" y="163"/>
                    <a:pt x="40" y="170"/>
                  </a:cubicBezTo>
                  <a:cubicBezTo>
                    <a:pt x="37" y="172"/>
                    <a:pt x="35" y="176"/>
                    <a:pt x="31" y="181"/>
                  </a:cubicBezTo>
                  <a:cubicBezTo>
                    <a:pt x="27" y="186"/>
                    <a:pt x="25" y="190"/>
                    <a:pt x="23" y="191"/>
                  </a:cubicBezTo>
                  <a:cubicBezTo>
                    <a:pt x="22" y="192"/>
                    <a:pt x="22" y="193"/>
                    <a:pt x="22" y="195"/>
                  </a:cubicBezTo>
                  <a:cubicBezTo>
                    <a:pt x="22" y="198"/>
                    <a:pt x="31" y="208"/>
                    <a:pt x="50" y="226"/>
                  </a:cubicBezTo>
                  <a:cubicBezTo>
                    <a:pt x="51" y="227"/>
                    <a:pt x="52" y="227"/>
                    <a:pt x="53" y="227"/>
                  </a:cubicBezTo>
                  <a:cubicBezTo>
                    <a:pt x="55" y="227"/>
                    <a:pt x="56" y="227"/>
                    <a:pt x="57" y="226"/>
                  </a:cubicBezTo>
                  <a:lnTo>
                    <a:pt x="80" y="208"/>
                  </a:lnTo>
                  <a:cubicBezTo>
                    <a:pt x="85" y="211"/>
                    <a:pt x="89" y="213"/>
                    <a:pt x="95" y="215"/>
                  </a:cubicBezTo>
                  <a:lnTo>
                    <a:pt x="100" y="245"/>
                  </a:lnTo>
                  <a:cubicBezTo>
                    <a:pt x="100" y="246"/>
                    <a:pt x="101" y="247"/>
                    <a:pt x="102" y="248"/>
                  </a:cubicBezTo>
                  <a:cubicBezTo>
                    <a:pt x="103" y="250"/>
                    <a:pt x="105" y="250"/>
                    <a:pt x="106" y="250"/>
                  </a:cubicBezTo>
                  <a:lnTo>
                    <a:pt x="142" y="250"/>
                  </a:lnTo>
                  <a:cubicBezTo>
                    <a:pt x="145" y="250"/>
                    <a:pt x="147" y="248"/>
                    <a:pt x="148" y="245"/>
                  </a:cubicBezTo>
                  <a:cubicBezTo>
                    <a:pt x="150" y="238"/>
                    <a:pt x="151" y="228"/>
                    <a:pt x="153" y="215"/>
                  </a:cubicBezTo>
                  <a:cubicBezTo>
                    <a:pt x="158" y="213"/>
                    <a:pt x="163" y="211"/>
                    <a:pt x="168" y="209"/>
                  </a:cubicBezTo>
                  <a:lnTo>
                    <a:pt x="191" y="226"/>
                  </a:lnTo>
                  <a:cubicBezTo>
                    <a:pt x="192" y="227"/>
                    <a:pt x="193" y="227"/>
                    <a:pt x="194" y="227"/>
                  </a:cubicBezTo>
                  <a:cubicBezTo>
                    <a:pt x="197" y="227"/>
                    <a:pt x="202" y="224"/>
                    <a:pt x="210" y="216"/>
                  </a:cubicBezTo>
                  <a:cubicBezTo>
                    <a:pt x="217" y="209"/>
                    <a:pt x="222" y="202"/>
                    <a:pt x="226" y="199"/>
                  </a:cubicBezTo>
                  <a:cubicBezTo>
                    <a:pt x="227" y="200"/>
                    <a:pt x="227" y="199"/>
                    <a:pt x="227" y="196"/>
                  </a:cubicBezTo>
                  <a:close/>
                  <a:moveTo>
                    <a:pt x="161" y="162"/>
                  </a:moveTo>
                  <a:cubicBezTo>
                    <a:pt x="151" y="172"/>
                    <a:pt x="139" y="177"/>
                    <a:pt x="126" y="177"/>
                  </a:cubicBezTo>
                  <a:cubicBezTo>
                    <a:pt x="112" y="177"/>
                    <a:pt x="101" y="172"/>
                    <a:pt x="91" y="162"/>
                  </a:cubicBezTo>
                  <a:cubicBezTo>
                    <a:pt x="81" y="152"/>
                    <a:pt x="76" y="141"/>
                    <a:pt x="76" y="127"/>
                  </a:cubicBezTo>
                  <a:cubicBezTo>
                    <a:pt x="76" y="113"/>
                    <a:pt x="81" y="102"/>
                    <a:pt x="91" y="92"/>
                  </a:cubicBezTo>
                  <a:cubicBezTo>
                    <a:pt x="101" y="82"/>
                    <a:pt x="112" y="77"/>
                    <a:pt x="126" y="77"/>
                  </a:cubicBezTo>
                  <a:cubicBezTo>
                    <a:pt x="140" y="77"/>
                    <a:pt x="151" y="82"/>
                    <a:pt x="161" y="92"/>
                  </a:cubicBezTo>
                  <a:cubicBezTo>
                    <a:pt x="171" y="102"/>
                    <a:pt x="176" y="113"/>
                    <a:pt x="176" y="127"/>
                  </a:cubicBezTo>
                  <a:cubicBezTo>
                    <a:pt x="175" y="141"/>
                    <a:pt x="171" y="152"/>
                    <a:pt x="161" y="162"/>
                  </a:cubicBezTo>
                  <a:close/>
                  <a:moveTo>
                    <a:pt x="161" y="162"/>
                  </a:move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04" name="Freeform 998"/>
            <p:cNvSpPr>
              <a:spLocks noEditPoints="1"/>
            </p:cNvSpPr>
            <p:nvPr/>
          </p:nvSpPr>
          <p:spPr bwMode="auto">
            <a:xfrm>
              <a:off x="3522664" y="2713000"/>
              <a:ext cx="76200" cy="71438"/>
            </a:xfrm>
            <a:custGeom>
              <a:avLst/>
              <a:gdLst>
                <a:gd name="T0" fmla="*/ 121 w 150"/>
                <a:gd name="T1" fmla="*/ 51 h 141"/>
                <a:gd name="T2" fmla="*/ 115 w 150"/>
                <a:gd name="T3" fmla="*/ 41 h 141"/>
                <a:gd name="T4" fmla="*/ 125 w 150"/>
                <a:gd name="T5" fmla="*/ 15 h 141"/>
                <a:gd name="T6" fmla="*/ 124 w 150"/>
                <a:gd name="T7" fmla="*/ 13 h 141"/>
                <a:gd name="T8" fmla="*/ 100 w 150"/>
                <a:gd name="T9" fmla="*/ 0 h 141"/>
                <a:gd name="T10" fmla="*/ 99 w 150"/>
                <a:gd name="T11" fmla="*/ 0 h 141"/>
                <a:gd name="T12" fmla="*/ 81 w 150"/>
                <a:gd name="T13" fmla="*/ 21 h 141"/>
                <a:gd name="T14" fmla="*/ 75 w 150"/>
                <a:gd name="T15" fmla="*/ 21 h 141"/>
                <a:gd name="T16" fmla="*/ 69 w 150"/>
                <a:gd name="T17" fmla="*/ 21 h 141"/>
                <a:gd name="T18" fmla="*/ 59 w 150"/>
                <a:gd name="T19" fmla="*/ 8 h 141"/>
                <a:gd name="T20" fmla="*/ 50 w 150"/>
                <a:gd name="T21" fmla="*/ 0 h 141"/>
                <a:gd name="T22" fmla="*/ 44 w 150"/>
                <a:gd name="T23" fmla="*/ 2 h 141"/>
                <a:gd name="T24" fmla="*/ 33 w 150"/>
                <a:gd name="T25" fmla="*/ 8 h 141"/>
                <a:gd name="T26" fmla="*/ 26 w 150"/>
                <a:gd name="T27" fmla="*/ 12 h 141"/>
                <a:gd name="T28" fmla="*/ 25 w 150"/>
                <a:gd name="T29" fmla="*/ 13 h 141"/>
                <a:gd name="T30" fmla="*/ 35 w 150"/>
                <a:gd name="T31" fmla="*/ 40 h 141"/>
                <a:gd name="T32" fmla="*/ 29 w 150"/>
                <a:gd name="T33" fmla="*/ 50 h 141"/>
                <a:gd name="T34" fmla="*/ 0 w 150"/>
                <a:gd name="T35" fmla="*/ 56 h 141"/>
                <a:gd name="T36" fmla="*/ 0 w 150"/>
                <a:gd name="T37" fmla="*/ 83 h 141"/>
                <a:gd name="T38" fmla="*/ 29 w 150"/>
                <a:gd name="T39" fmla="*/ 90 h 141"/>
                <a:gd name="T40" fmla="*/ 35 w 150"/>
                <a:gd name="T41" fmla="*/ 100 h 141"/>
                <a:gd name="T42" fmla="*/ 25 w 150"/>
                <a:gd name="T43" fmla="*/ 126 h 141"/>
                <a:gd name="T44" fmla="*/ 26 w 150"/>
                <a:gd name="T45" fmla="*/ 127 h 141"/>
                <a:gd name="T46" fmla="*/ 50 w 150"/>
                <a:gd name="T47" fmla="*/ 141 h 141"/>
                <a:gd name="T48" fmla="*/ 59 w 150"/>
                <a:gd name="T49" fmla="*/ 132 h 141"/>
                <a:gd name="T50" fmla="*/ 69 w 150"/>
                <a:gd name="T51" fmla="*/ 120 h 141"/>
                <a:gd name="T52" fmla="*/ 75 w 150"/>
                <a:gd name="T53" fmla="*/ 120 h 141"/>
                <a:gd name="T54" fmla="*/ 81 w 150"/>
                <a:gd name="T55" fmla="*/ 120 h 141"/>
                <a:gd name="T56" fmla="*/ 91 w 150"/>
                <a:gd name="T57" fmla="*/ 132 h 141"/>
                <a:gd name="T58" fmla="*/ 100 w 150"/>
                <a:gd name="T59" fmla="*/ 141 h 141"/>
                <a:gd name="T60" fmla="*/ 124 w 150"/>
                <a:gd name="T61" fmla="*/ 127 h 141"/>
                <a:gd name="T62" fmla="*/ 125 w 150"/>
                <a:gd name="T63" fmla="*/ 126 h 141"/>
                <a:gd name="T64" fmla="*/ 115 w 150"/>
                <a:gd name="T65" fmla="*/ 100 h 141"/>
                <a:gd name="T66" fmla="*/ 121 w 150"/>
                <a:gd name="T67" fmla="*/ 90 h 141"/>
                <a:gd name="T68" fmla="*/ 150 w 150"/>
                <a:gd name="T69" fmla="*/ 83 h 141"/>
                <a:gd name="T70" fmla="*/ 150 w 150"/>
                <a:gd name="T71" fmla="*/ 56 h 141"/>
                <a:gd name="T72" fmla="*/ 121 w 150"/>
                <a:gd name="T73" fmla="*/ 51 h 141"/>
                <a:gd name="T74" fmla="*/ 94 w 150"/>
                <a:gd name="T75" fmla="*/ 89 h 141"/>
                <a:gd name="T76" fmla="*/ 76 w 150"/>
                <a:gd name="T77" fmla="*/ 96 h 141"/>
                <a:gd name="T78" fmla="*/ 59 w 150"/>
                <a:gd name="T79" fmla="*/ 89 h 141"/>
                <a:gd name="T80" fmla="*/ 51 w 150"/>
                <a:gd name="T81" fmla="*/ 71 h 141"/>
                <a:gd name="T82" fmla="*/ 59 w 150"/>
                <a:gd name="T83" fmla="*/ 54 h 141"/>
                <a:gd name="T84" fmla="*/ 76 w 150"/>
                <a:gd name="T85" fmla="*/ 46 h 141"/>
                <a:gd name="T86" fmla="*/ 94 w 150"/>
                <a:gd name="T87" fmla="*/ 54 h 141"/>
                <a:gd name="T88" fmla="*/ 101 w 150"/>
                <a:gd name="T89" fmla="*/ 71 h 141"/>
                <a:gd name="T90" fmla="*/ 94 w 150"/>
                <a:gd name="T91" fmla="*/ 89 h 141"/>
                <a:gd name="T92" fmla="*/ 94 w 150"/>
                <a:gd name="T93" fmla="*/ 89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50" h="141">
                  <a:moveTo>
                    <a:pt x="121" y="51"/>
                  </a:moveTo>
                  <a:cubicBezTo>
                    <a:pt x="120" y="47"/>
                    <a:pt x="118" y="44"/>
                    <a:pt x="115" y="41"/>
                  </a:cubicBezTo>
                  <a:cubicBezTo>
                    <a:pt x="121" y="26"/>
                    <a:pt x="125" y="17"/>
                    <a:pt x="125" y="15"/>
                  </a:cubicBezTo>
                  <a:cubicBezTo>
                    <a:pt x="125" y="15"/>
                    <a:pt x="125" y="13"/>
                    <a:pt x="124" y="13"/>
                  </a:cubicBezTo>
                  <a:cubicBezTo>
                    <a:pt x="109" y="5"/>
                    <a:pt x="100" y="0"/>
                    <a:pt x="100" y="0"/>
                  </a:cubicBezTo>
                  <a:lnTo>
                    <a:pt x="99" y="0"/>
                  </a:lnTo>
                  <a:cubicBezTo>
                    <a:pt x="94" y="5"/>
                    <a:pt x="88" y="12"/>
                    <a:pt x="81" y="21"/>
                  </a:cubicBezTo>
                  <a:lnTo>
                    <a:pt x="75" y="21"/>
                  </a:lnTo>
                  <a:lnTo>
                    <a:pt x="69" y="21"/>
                  </a:lnTo>
                  <a:cubicBezTo>
                    <a:pt x="67" y="18"/>
                    <a:pt x="64" y="13"/>
                    <a:pt x="59" y="8"/>
                  </a:cubicBezTo>
                  <a:cubicBezTo>
                    <a:pt x="54" y="2"/>
                    <a:pt x="51" y="0"/>
                    <a:pt x="50" y="0"/>
                  </a:cubicBezTo>
                  <a:cubicBezTo>
                    <a:pt x="50" y="0"/>
                    <a:pt x="47" y="1"/>
                    <a:pt x="44" y="2"/>
                  </a:cubicBezTo>
                  <a:cubicBezTo>
                    <a:pt x="40" y="5"/>
                    <a:pt x="36" y="6"/>
                    <a:pt x="33" y="8"/>
                  </a:cubicBezTo>
                  <a:cubicBezTo>
                    <a:pt x="29" y="11"/>
                    <a:pt x="26" y="12"/>
                    <a:pt x="26" y="12"/>
                  </a:cubicBezTo>
                  <a:lnTo>
                    <a:pt x="25" y="13"/>
                  </a:lnTo>
                  <a:cubicBezTo>
                    <a:pt x="25" y="17"/>
                    <a:pt x="29" y="26"/>
                    <a:pt x="35" y="40"/>
                  </a:cubicBezTo>
                  <a:cubicBezTo>
                    <a:pt x="32" y="42"/>
                    <a:pt x="31" y="46"/>
                    <a:pt x="29" y="50"/>
                  </a:cubicBezTo>
                  <a:cubicBezTo>
                    <a:pt x="10" y="52"/>
                    <a:pt x="0" y="54"/>
                    <a:pt x="0" y="56"/>
                  </a:cubicBezTo>
                  <a:lnTo>
                    <a:pt x="0" y="83"/>
                  </a:lnTo>
                  <a:cubicBezTo>
                    <a:pt x="0" y="86"/>
                    <a:pt x="10" y="87"/>
                    <a:pt x="29" y="90"/>
                  </a:cubicBezTo>
                  <a:cubicBezTo>
                    <a:pt x="30" y="94"/>
                    <a:pt x="32" y="96"/>
                    <a:pt x="35" y="100"/>
                  </a:cubicBezTo>
                  <a:cubicBezTo>
                    <a:pt x="29" y="115"/>
                    <a:pt x="25" y="123"/>
                    <a:pt x="25" y="126"/>
                  </a:cubicBezTo>
                  <a:cubicBezTo>
                    <a:pt x="25" y="126"/>
                    <a:pt x="25" y="127"/>
                    <a:pt x="26" y="127"/>
                  </a:cubicBezTo>
                  <a:cubicBezTo>
                    <a:pt x="42" y="136"/>
                    <a:pt x="50" y="141"/>
                    <a:pt x="50" y="141"/>
                  </a:cubicBezTo>
                  <a:cubicBezTo>
                    <a:pt x="51" y="141"/>
                    <a:pt x="54" y="139"/>
                    <a:pt x="59" y="132"/>
                  </a:cubicBezTo>
                  <a:cubicBezTo>
                    <a:pt x="64" y="126"/>
                    <a:pt x="68" y="122"/>
                    <a:pt x="69" y="120"/>
                  </a:cubicBezTo>
                  <a:lnTo>
                    <a:pt x="75" y="120"/>
                  </a:lnTo>
                  <a:lnTo>
                    <a:pt x="81" y="120"/>
                  </a:lnTo>
                  <a:cubicBezTo>
                    <a:pt x="83" y="122"/>
                    <a:pt x="86" y="127"/>
                    <a:pt x="91" y="132"/>
                  </a:cubicBezTo>
                  <a:cubicBezTo>
                    <a:pt x="96" y="139"/>
                    <a:pt x="99" y="141"/>
                    <a:pt x="100" y="141"/>
                  </a:cubicBezTo>
                  <a:cubicBezTo>
                    <a:pt x="100" y="141"/>
                    <a:pt x="109" y="136"/>
                    <a:pt x="124" y="127"/>
                  </a:cubicBezTo>
                  <a:lnTo>
                    <a:pt x="125" y="126"/>
                  </a:lnTo>
                  <a:cubicBezTo>
                    <a:pt x="125" y="122"/>
                    <a:pt x="121" y="114"/>
                    <a:pt x="115" y="100"/>
                  </a:cubicBezTo>
                  <a:cubicBezTo>
                    <a:pt x="118" y="96"/>
                    <a:pt x="119" y="94"/>
                    <a:pt x="121" y="90"/>
                  </a:cubicBezTo>
                  <a:cubicBezTo>
                    <a:pt x="140" y="87"/>
                    <a:pt x="150" y="86"/>
                    <a:pt x="150" y="83"/>
                  </a:cubicBezTo>
                  <a:lnTo>
                    <a:pt x="150" y="56"/>
                  </a:lnTo>
                  <a:cubicBezTo>
                    <a:pt x="150" y="56"/>
                    <a:pt x="141" y="54"/>
                    <a:pt x="121" y="51"/>
                  </a:cubicBezTo>
                  <a:close/>
                  <a:moveTo>
                    <a:pt x="94" y="89"/>
                  </a:moveTo>
                  <a:cubicBezTo>
                    <a:pt x="89" y="94"/>
                    <a:pt x="83" y="96"/>
                    <a:pt x="76" y="96"/>
                  </a:cubicBezTo>
                  <a:cubicBezTo>
                    <a:pt x="70" y="96"/>
                    <a:pt x="64" y="94"/>
                    <a:pt x="59" y="89"/>
                  </a:cubicBezTo>
                  <a:cubicBezTo>
                    <a:pt x="54" y="84"/>
                    <a:pt x="51" y="77"/>
                    <a:pt x="51" y="71"/>
                  </a:cubicBezTo>
                  <a:cubicBezTo>
                    <a:pt x="51" y="65"/>
                    <a:pt x="54" y="59"/>
                    <a:pt x="59" y="54"/>
                  </a:cubicBezTo>
                  <a:cubicBezTo>
                    <a:pt x="64" y="49"/>
                    <a:pt x="70" y="46"/>
                    <a:pt x="76" y="46"/>
                  </a:cubicBezTo>
                  <a:cubicBezTo>
                    <a:pt x="83" y="46"/>
                    <a:pt x="89" y="49"/>
                    <a:pt x="94" y="54"/>
                  </a:cubicBezTo>
                  <a:cubicBezTo>
                    <a:pt x="99" y="59"/>
                    <a:pt x="101" y="65"/>
                    <a:pt x="101" y="71"/>
                  </a:cubicBezTo>
                  <a:cubicBezTo>
                    <a:pt x="101" y="79"/>
                    <a:pt x="99" y="83"/>
                    <a:pt x="94" y="89"/>
                  </a:cubicBezTo>
                  <a:close/>
                  <a:moveTo>
                    <a:pt x="94" y="89"/>
                  </a:move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05" name="Freeform 999"/>
            <p:cNvSpPr>
              <a:spLocks noEditPoints="1"/>
            </p:cNvSpPr>
            <p:nvPr/>
          </p:nvSpPr>
          <p:spPr bwMode="auto">
            <a:xfrm>
              <a:off x="3522664" y="2612987"/>
              <a:ext cx="76200" cy="71438"/>
            </a:xfrm>
            <a:custGeom>
              <a:avLst/>
              <a:gdLst>
                <a:gd name="T0" fmla="*/ 121 w 150"/>
                <a:gd name="T1" fmla="*/ 52 h 142"/>
                <a:gd name="T2" fmla="*/ 115 w 150"/>
                <a:gd name="T3" fmla="*/ 42 h 142"/>
                <a:gd name="T4" fmla="*/ 125 w 150"/>
                <a:gd name="T5" fmla="*/ 16 h 142"/>
                <a:gd name="T6" fmla="*/ 124 w 150"/>
                <a:gd name="T7" fmla="*/ 14 h 142"/>
                <a:gd name="T8" fmla="*/ 100 w 150"/>
                <a:gd name="T9" fmla="*/ 0 h 142"/>
                <a:gd name="T10" fmla="*/ 99 w 150"/>
                <a:gd name="T11" fmla="*/ 0 h 142"/>
                <a:gd name="T12" fmla="*/ 81 w 150"/>
                <a:gd name="T13" fmla="*/ 22 h 142"/>
                <a:gd name="T14" fmla="*/ 75 w 150"/>
                <a:gd name="T15" fmla="*/ 22 h 142"/>
                <a:gd name="T16" fmla="*/ 69 w 150"/>
                <a:gd name="T17" fmla="*/ 22 h 142"/>
                <a:gd name="T18" fmla="*/ 59 w 150"/>
                <a:gd name="T19" fmla="*/ 9 h 142"/>
                <a:gd name="T20" fmla="*/ 50 w 150"/>
                <a:gd name="T21" fmla="*/ 0 h 142"/>
                <a:gd name="T22" fmla="*/ 44 w 150"/>
                <a:gd name="T23" fmla="*/ 3 h 142"/>
                <a:gd name="T24" fmla="*/ 33 w 150"/>
                <a:gd name="T25" fmla="*/ 9 h 142"/>
                <a:gd name="T26" fmla="*/ 26 w 150"/>
                <a:gd name="T27" fmla="*/ 13 h 142"/>
                <a:gd name="T28" fmla="*/ 25 w 150"/>
                <a:gd name="T29" fmla="*/ 14 h 142"/>
                <a:gd name="T30" fmla="*/ 35 w 150"/>
                <a:gd name="T31" fmla="*/ 41 h 142"/>
                <a:gd name="T32" fmla="*/ 29 w 150"/>
                <a:gd name="T33" fmla="*/ 51 h 142"/>
                <a:gd name="T34" fmla="*/ 0 w 150"/>
                <a:gd name="T35" fmla="*/ 57 h 142"/>
                <a:gd name="T36" fmla="*/ 0 w 150"/>
                <a:gd name="T37" fmla="*/ 84 h 142"/>
                <a:gd name="T38" fmla="*/ 29 w 150"/>
                <a:gd name="T39" fmla="*/ 91 h 142"/>
                <a:gd name="T40" fmla="*/ 35 w 150"/>
                <a:gd name="T41" fmla="*/ 101 h 142"/>
                <a:gd name="T42" fmla="*/ 25 w 150"/>
                <a:gd name="T43" fmla="*/ 127 h 142"/>
                <a:gd name="T44" fmla="*/ 26 w 150"/>
                <a:gd name="T45" fmla="*/ 128 h 142"/>
                <a:gd name="T46" fmla="*/ 50 w 150"/>
                <a:gd name="T47" fmla="*/ 142 h 142"/>
                <a:gd name="T48" fmla="*/ 59 w 150"/>
                <a:gd name="T49" fmla="*/ 133 h 142"/>
                <a:gd name="T50" fmla="*/ 69 w 150"/>
                <a:gd name="T51" fmla="*/ 121 h 142"/>
                <a:gd name="T52" fmla="*/ 75 w 150"/>
                <a:gd name="T53" fmla="*/ 121 h 142"/>
                <a:gd name="T54" fmla="*/ 81 w 150"/>
                <a:gd name="T55" fmla="*/ 121 h 142"/>
                <a:gd name="T56" fmla="*/ 91 w 150"/>
                <a:gd name="T57" fmla="*/ 133 h 142"/>
                <a:gd name="T58" fmla="*/ 100 w 150"/>
                <a:gd name="T59" fmla="*/ 142 h 142"/>
                <a:gd name="T60" fmla="*/ 124 w 150"/>
                <a:gd name="T61" fmla="*/ 128 h 142"/>
                <a:gd name="T62" fmla="*/ 125 w 150"/>
                <a:gd name="T63" fmla="*/ 127 h 142"/>
                <a:gd name="T64" fmla="*/ 115 w 150"/>
                <a:gd name="T65" fmla="*/ 101 h 142"/>
                <a:gd name="T66" fmla="*/ 121 w 150"/>
                <a:gd name="T67" fmla="*/ 91 h 142"/>
                <a:gd name="T68" fmla="*/ 150 w 150"/>
                <a:gd name="T69" fmla="*/ 84 h 142"/>
                <a:gd name="T70" fmla="*/ 150 w 150"/>
                <a:gd name="T71" fmla="*/ 57 h 142"/>
                <a:gd name="T72" fmla="*/ 121 w 150"/>
                <a:gd name="T73" fmla="*/ 52 h 142"/>
                <a:gd name="T74" fmla="*/ 94 w 150"/>
                <a:gd name="T75" fmla="*/ 88 h 142"/>
                <a:gd name="T76" fmla="*/ 76 w 150"/>
                <a:gd name="T77" fmla="*/ 96 h 142"/>
                <a:gd name="T78" fmla="*/ 59 w 150"/>
                <a:gd name="T79" fmla="*/ 88 h 142"/>
                <a:gd name="T80" fmla="*/ 51 w 150"/>
                <a:gd name="T81" fmla="*/ 71 h 142"/>
                <a:gd name="T82" fmla="*/ 59 w 150"/>
                <a:gd name="T83" fmla="*/ 53 h 142"/>
                <a:gd name="T84" fmla="*/ 76 w 150"/>
                <a:gd name="T85" fmla="*/ 46 h 142"/>
                <a:gd name="T86" fmla="*/ 94 w 150"/>
                <a:gd name="T87" fmla="*/ 53 h 142"/>
                <a:gd name="T88" fmla="*/ 101 w 150"/>
                <a:gd name="T89" fmla="*/ 71 h 142"/>
                <a:gd name="T90" fmla="*/ 94 w 150"/>
                <a:gd name="T91" fmla="*/ 88 h 142"/>
                <a:gd name="T92" fmla="*/ 94 w 150"/>
                <a:gd name="T93" fmla="*/ 88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50" h="142">
                  <a:moveTo>
                    <a:pt x="121" y="52"/>
                  </a:moveTo>
                  <a:cubicBezTo>
                    <a:pt x="120" y="48"/>
                    <a:pt x="118" y="44"/>
                    <a:pt x="115" y="42"/>
                  </a:cubicBezTo>
                  <a:cubicBezTo>
                    <a:pt x="121" y="27"/>
                    <a:pt x="125" y="18"/>
                    <a:pt x="125" y="16"/>
                  </a:cubicBezTo>
                  <a:cubicBezTo>
                    <a:pt x="125" y="16"/>
                    <a:pt x="125" y="14"/>
                    <a:pt x="124" y="14"/>
                  </a:cubicBezTo>
                  <a:cubicBezTo>
                    <a:pt x="109" y="5"/>
                    <a:pt x="100" y="0"/>
                    <a:pt x="100" y="0"/>
                  </a:cubicBezTo>
                  <a:lnTo>
                    <a:pt x="99" y="0"/>
                  </a:lnTo>
                  <a:cubicBezTo>
                    <a:pt x="94" y="5"/>
                    <a:pt x="88" y="13"/>
                    <a:pt x="81" y="22"/>
                  </a:cubicBezTo>
                  <a:lnTo>
                    <a:pt x="75" y="22"/>
                  </a:lnTo>
                  <a:lnTo>
                    <a:pt x="69" y="22"/>
                  </a:lnTo>
                  <a:cubicBezTo>
                    <a:pt x="67" y="19"/>
                    <a:pt x="64" y="14"/>
                    <a:pt x="59" y="9"/>
                  </a:cubicBezTo>
                  <a:cubicBezTo>
                    <a:pt x="54" y="3"/>
                    <a:pt x="51" y="0"/>
                    <a:pt x="50" y="0"/>
                  </a:cubicBezTo>
                  <a:cubicBezTo>
                    <a:pt x="50" y="0"/>
                    <a:pt x="47" y="2"/>
                    <a:pt x="44" y="3"/>
                  </a:cubicBezTo>
                  <a:cubicBezTo>
                    <a:pt x="40" y="5"/>
                    <a:pt x="36" y="7"/>
                    <a:pt x="33" y="9"/>
                  </a:cubicBezTo>
                  <a:cubicBezTo>
                    <a:pt x="29" y="12"/>
                    <a:pt x="26" y="13"/>
                    <a:pt x="26" y="13"/>
                  </a:cubicBezTo>
                  <a:lnTo>
                    <a:pt x="25" y="14"/>
                  </a:lnTo>
                  <a:cubicBezTo>
                    <a:pt x="25" y="18"/>
                    <a:pt x="29" y="27"/>
                    <a:pt x="35" y="41"/>
                  </a:cubicBezTo>
                  <a:cubicBezTo>
                    <a:pt x="32" y="43"/>
                    <a:pt x="31" y="47"/>
                    <a:pt x="29" y="51"/>
                  </a:cubicBezTo>
                  <a:cubicBezTo>
                    <a:pt x="10" y="53"/>
                    <a:pt x="0" y="54"/>
                    <a:pt x="0" y="57"/>
                  </a:cubicBezTo>
                  <a:lnTo>
                    <a:pt x="0" y="84"/>
                  </a:lnTo>
                  <a:cubicBezTo>
                    <a:pt x="0" y="87"/>
                    <a:pt x="10" y="88"/>
                    <a:pt x="29" y="91"/>
                  </a:cubicBezTo>
                  <a:cubicBezTo>
                    <a:pt x="30" y="94"/>
                    <a:pt x="32" y="97"/>
                    <a:pt x="35" y="101"/>
                  </a:cubicBezTo>
                  <a:cubicBezTo>
                    <a:pt x="29" y="116"/>
                    <a:pt x="25" y="124"/>
                    <a:pt x="25" y="127"/>
                  </a:cubicBezTo>
                  <a:cubicBezTo>
                    <a:pt x="25" y="127"/>
                    <a:pt x="25" y="128"/>
                    <a:pt x="26" y="128"/>
                  </a:cubicBezTo>
                  <a:cubicBezTo>
                    <a:pt x="42" y="137"/>
                    <a:pt x="50" y="142"/>
                    <a:pt x="50" y="142"/>
                  </a:cubicBezTo>
                  <a:cubicBezTo>
                    <a:pt x="51" y="142"/>
                    <a:pt x="54" y="139"/>
                    <a:pt x="59" y="133"/>
                  </a:cubicBezTo>
                  <a:cubicBezTo>
                    <a:pt x="64" y="127"/>
                    <a:pt x="68" y="123"/>
                    <a:pt x="69" y="121"/>
                  </a:cubicBezTo>
                  <a:lnTo>
                    <a:pt x="75" y="121"/>
                  </a:lnTo>
                  <a:lnTo>
                    <a:pt x="81" y="121"/>
                  </a:lnTo>
                  <a:cubicBezTo>
                    <a:pt x="83" y="123"/>
                    <a:pt x="86" y="128"/>
                    <a:pt x="91" y="133"/>
                  </a:cubicBezTo>
                  <a:cubicBezTo>
                    <a:pt x="96" y="139"/>
                    <a:pt x="99" y="142"/>
                    <a:pt x="100" y="142"/>
                  </a:cubicBezTo>
                  <a:cubicBezTo>
                    <a:pt x="100" y="142"/>
                    <a:pt x="109" y="137"/>
                    <a:pt x="124" y="128"/>
                  </a:cubicBezTo>
                  <a:lnTo>
                    <a:pt x="125" y="127"/>
                  </a:lnTo>
                  <a:cubicBezTo>
                    <a:pt x="125" y="123"/>
                    <a:pt x="121" y="114"/>
                    <a:pt x="115" y="101"/>
                  </a:cubicBezTo>
                  <a:cubicBezTo>
                    <a:pt x="118" y="97"/>
                    <a:pt x="119" y="94"/>
                    <a:pt x="121" y="91"/>
                  </a:cubicBezTo>
                  <a:cubicBezTo>
                    <a:pt x="140" y="88"/>
                    <a:pt x="150" y="87"/>
                    <a:pt x="150" y="84"/>
                  </a:cubicBezTo>
                  <a:lnTo>
                    <a:pt x="150" y="57"/>
                  </a:lnTo>
                  <a:cubicBezTo>
                    <a:pt x="150" y="55"/>
                    <a:pt x="141" y="53"/>
                    <a:pt x="121" y="52"/>
                  </a:cubicBezTo>
                  <a:close/>
                  <a:moveTo>
                    <a:pt x="94" y="88"/>
                  </a:moveTo>
                  <a:cubicBezTo>
                    <a:pt x="89" y="93"/>
                    <a:pt x="83" y="96"/>
                    <a:pt x="76" y="96"/>
                  </a:cubicBezTo>
                  <a:cubicBezTo>
                    <a:pt x="70" y="96"/>
                    <a:pt x="64" y="93"/>
                    <a:pt x="59" y="88"/>
                  </a:cubicBezTo>
                  <a:cubicBezTo>
                    <a:pt x="54" y="83"/>
                    <a:pt x="51" y="77"/>
                    <a:pt x="51" y="71"/>
                  </a:cubicBezTo>
                  <a:cubicBezTo>
                    <a:pt x="51" y="64"/>
                    <a:pt x="54" y="58"/>
                    <a:pt x="59" y="53"/>
                  </a:cubicBezTo>
                  <a:cubicBezTo>
                    <a:pt x="64" y="48"/>
                    <a:pt x="70" y="46"/>
                    <a:pt x="76" y="46"/>
                  </a:cubicBezTo>
                  <a:cubicBezTo>
                    <a:pt x="83" y="46"/>
                    <a:pt x="89" y="48"/>
                    <a:pt x="94" y="53"/>
                  </a:cubicBezTo>
                  <a:cubicBezTo>
                    <a:pt x="99" y="58"/>
                    <a:pt x="101" y="64"/>
                    <a:pt x="101" y="71"/>
                  </a:cubicBezTo>
                  <a:cubicBezTo>
                    <a:pt x="101" y="78"/>
                    <a:pt x="99" y="83"/>
                    <a:pt x="94" y="88"/>
                  </a:cubicBezTo>
                  <a:close/>
                  <a:moveTo>
                    <a:pt x="94" y="88"/>
                  </a:move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06" name="Rectangle 1000"/>
            <p:cNvSpPr>
              <a:spLocks noChangeArrowheads="1"/>
            </p:cNvSpPr>
            <p:nvPr/>
          </p:nvSpPr>
          <p:spPr bwMode="auto">
            <a:xfrm>
              <a:off x="5133976" y="2801900"/>
              <a:ext cx="7938" cy="508000"/>
            </a:xfrm>
            <a:prstGeom prst="rect">
              <a:avLst/>
            </a:prstGeom>
            <a:solidFill>
              <a:srgbClr val="8DD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07" name="Rectangle 1001"/>
            <p:cNvSpPr>
              <a:spLocks noChangeArrowheads="1"/>
            </p:cNvSpPr>
            <p:nvPr/>
          </p:nvSpPr>
          <p:spPr bwMode="auto">
            <a:xfrm>
              <a:off x="7048501" y="2801900"/>
              <a:ext cx="6350" cy="508000"/>
            </a:xfrm>
            <a:prstGeom prst="rect">
              <a:avLst/>
            </a:prstGeom>
            <a:solidFill>
              <a:srgbClr val="8DD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08" name="Rectangle 1002"/>
            <p:cNvSpPr>
              <a:spLocks noChangeArrowheads="1"/>
            </p:cNvSpPr>
            <p:nvPr/>
          </p:nvSpPr>
          <p:spPr bwMode="auto">
            <a:xfrm>
              <a:off x="7429501" y="2612987"/>
              <a:ext cx="1174750" cy="1714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09" name="Freeform 1003"/>
            <p:cNvSpPr>
              <a:spLocks noEditPoints="1"/>
            </p:cNvSpPr>
            <p:nvPr/>
          </p:nvSpPr>
          <p:spPr bwMode="auto">
            <a:xfrm>
              <a:off x="7702551" y="2668550"/>
              <a:ext cx="68263" cy="76200"/>
            </a:xfrm>
            <a:custGeom>
              <a:avLst/>
              <a:gdLst>
                <a:gd name="T0" fmla="*/ 0 w 132"/>
                <a:gd name="T1" fmla="*/ 77 h 150"/>
                <a:gd name="T2" fmla="*/ 0 w 132"/>
                <a:gd name="T3" fmla="*/ 74 h 150"/>
                <a:gd name="T4" fmla="*/ 66 w 132"/>
                <a:gd name="T5" fmla="*/ 0 h 150"/>
                <a:gd name="T6" fmla="*/ 132 w 132"/>
                <a:gd name="T7" fmla="*/ 74 h 150"/>
                <a:gd name="T8" fmla="*/ 132 w 132"/>
                <a:gd name="T9" fmla="*/ 77 h 150"/>
                <a:gd name="T10" fmla="*/ 65 w 132"/>
                <a:gd name="T11" fmla="*/ 150 h 150"/>
                <a:gd name="T12" fmla="*/ 0 w 132"/>
                <a:gd name="T13" fmla="*/ 77 h 150"/>
                <a:gd name="T14" fmla="*/ 100 w 132"/>
                <a:gd name="T15" fmla="*/ 75 h 150"/>
                <a:gd name="T16" fmla="*/ 100 w 132"/>
                <a:gd name="T17" fmla="*/ 74 h 150"/>
                <a:gd name="T18" fmla="*/ 65 w 132"/>
                <a:gd name="T19" fmla="*/ 28 h 150"/>
                <a:gd name="T20" fmla="*/ 30 w 132"/>
                <a:gd name="T21" fmla="*/ 74 h 150"/>
                <a:gd name="T22" fmla="*/ 30 w 132"/>
                <a:gd name="T23" fmla="*/ 75 h 150"/>
                <a:gd name="T24" fmla="*/ 65 w 132"/>
                <a:gd name="T25" fmla="*/ 121 h 150"/>
                <a:gd name="T26" fmla="*/ 100 w 132"/>
                <a:gd name="T27" fmla="*/ 75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2" h="150">
                  <a:moveTo>
                    <a:pt x="0" y="77"/>
                  </a:moveTo>
                  <a:lnTo>
                    <a:pt x="0" y="74"/>
                  </a:lnTo>
                  <a:cubicBezTo>
                    <a:pt x="0" y="30"/>
                    <a:pt x="28" y="0"/>
                    <a:pt x="66" y="0"/>
                  </a:cubicBezTo>
                  <a:cubicBezTo>
                    <a:pt x="105" y="0"/>
                    <a:pt x="132" y="30"/>
                    <a:pt x="132" y="74"/>
                  </a:cubicBezTo>
                  <a:lnTo>
                    <a:pt x="132" y="77"/>
                  </a:lnTo>
                  <a:cubicBezTo>
                    <a:pt x="132" y="120"/>
                    <a:pt x="104" y="150"/>
                    <a:pt x="65" y="150"/>
                  </a:cubicBezTo>
                  <a:cubicBezTo>
                    <a:pt x="28" y="149"/>
                    <a:pt x="0" y="119"/>
                    <a:pt x="0" y="77"/>
                  </a:cubicBezTo>
                  <a:close/>
                  <a:moveTo>
                    <a:pt x="100" y="75"/>
                  </a:moveTo>
                  <a:lnTo>
                    <a:pt x="100" y="74"/>
                  </a:lnTo>
                  <a:cubicBezTo>
                    <a:pt x="100" y="45"/>
                    <a:pt x="85" y="28"/>
                    <a:pt x="65" y="28"/>
                  </a:cubicBezTo>
                  <a:cubicBezTo>
                    <a:pt x="45" y="28"/>
                    <a:pt x="30" y="45"/>
                    <a:pt x="30" y="74"/>
                  </a:cubicBezTo>
                  <a:lnTo>
                    <a:pt x="30" y="75"/>
                  </a:lnTo>
                  <a:cubicBezTo>
                    <a:pt x="30" y="104"/>
                    <a:pt x="45" y="121"/>
                    <a:pt x="65" y="121"/>
                  </a:cubicBezTo>
                  <a:cubicBezTo>
                    <a:pt x="85" y="121"/>
                    <a:pt x="100" y="104"/>
                    <a:pt x="100" y="75"/>
                  </a:cubicBez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10" name="Freeform 1004"/>
            <p:cNvSpPr>
              <a:spLocks noEditPoints="1"/>
            </p:cNvSpPr>
            <p:nvPr/>
          </p:nvSpPr>
          <p:spPr bwMode="auto">
            <a:xfrm>
              <a:off x="7781926" y="2670137"/>
              <a:ext cx="55563" cy="73025"/>
            </a:xfrm>
            <a:custGeom>
              <a:avLst/>
              <a:gdLst>
                <a:gd name="T0" fmla="*/ 0 w 110"/>
                <a:gd name="T1" fmla="*/ 0 h 145"/>
                <a:gd name="T2" fmla="*/ 55 w 110"/>
                <a:gd name="T3" fmla="*/ 0 h 145"/>
                <a:gd name="T4" fmla="*/ 94 w 110"/>
                <a:gd name="T5" fmla="*/ 13 h 145"/>
                <a:gd name="T6" fmla="*/ 107 w 110"/>
                <a:gd name="T7" fmla="*/ 47 h 145"/>
                <a:gd name="T8" fmla="*/ 107 w 110"/>
                <a:gd name="T9" fmla="*/ 48 h 145"/>
                <a:gd name="T10" fmla="*/ 79 w 110"/>
                <a:gd name="T11" fmla="*/ 91 h 145"/>
                <a:gd name="T12" fmla="*/ 110 w 110"/>
                <a:gd name="T13" fmla="*/ 145 h 145"/>
                <a:gd name="T14" fmla="*/ 75 w 110"/>
                <a:gd name="T15" fmla="*/ 145 h 145"/>
                <a:gd name="T16" fmla="*/ 49 w 110"/>
                <a:gd name="T17" fmla="*/ 97 h 145"/>
                <a:gd name="T18" fmla="*/ 30 w 110"/>
                <a:gd name="T19" fmla="*/ 97 h 145"/>
                <a:gd name="T20" fmla="*/ 30 w 110"/>
                <a:gd name="T21" fmla="*/ 145 h 145"/>
                <a:gd name="T22" fmla="*/ 0 w 110"/>
                <a:gd name="T23" fmla="*/ 145 h 145"/>
                <a:gd name="T24" fmla="*/ 0 w 110"/>
                <a:gd name="T25" fmla="*/ 0 h 145"/>
                <a:gd name="T26" fmla="*/ 53 w 110"/>
                <a:gd name="T27" fmla="*/ 71 h 145"/>
                <a:gd name="T28" fmla="*/ 77 w 110"/>
                <a:gd name="T29" fmla="*/ 50 h 145"/>
                <a:gd name="T30" fmla="*/ 77 w 110"/>
                <a:gd name="T31" fmla="*/ 50 h 145"/>
                <a:gd name="T32" fmla="*/ 53 w 110"/>
                <a:gd name="T33" fmla="*/ 28 h 145"/>
                <a:gd name="T34" fmla="*/ 32 w 110"/>
                <a:gd name="T35" fmla="*/ 28 h 145"/>
                <a:gd name="T36" fmla="*/ 32 w 110"/>
                <a:gd name="T37" fmla="*/ 72 h 145"/>
                <a:gd name="T38" fmla="*/ 53 w 110"/>
                <a:gd name="T39" fmla="*/ 72 h 145"/>
                <a:gd name="T40" fmla="*/ 53 w 110"/>
                <a:gd name="T41" fmla="*/ 71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0" h="145">
                  <a:moveTo>
                    <a:pt x="0" y="0"/>
                  </a:moveTo>
                  <a:lnTo>
                    <a:pt x="55" y="0"/>
                  </a:lnTo>
                  <a:cubicBezTo>
                    <a:pt x="72" y="0"/>
                    <a:pt x="85" y="5"/>
                    <a:pt x="94" y="13"/>
                  </a:cubicBezTo>
                  <a:cubicBezTo>
                    <a:pt x="102" y="21"/>
                    <a:pt x="107" y="32"/>
                    <a:pt x="107" y="47"/>
                  </a:cubicBezTo>
                  <a:lnTo>
                    <a:pt x="107" y="48"/>
                  </a:lnTo>
                  <a:cubicBezTo>
                    <a:pt x="107" y="71"/>
                    <a:pt x="95" y="85"/>
                    <a:pt x="79" y="91"/>
                  </a:cubicBezTo>
                  <a:lnTo>
                    <a:pt x="110" y="145"/>
                  </a:lnTo>
                  <a:lnTo>
                    <a:pt x="75" y="145"/>
                  </a:lnTo>
                  <a:lnTo>
                    <a:pt x="49" y="97"/>
                  </a:lnTo>
                  <a:lnTo>
                    <a:pt x="30" y="97"/>
                  </a:lnTo>
                  <a:lnTo>
                    <a:pt x="30" y="145"/>
                  </a:lnTo>
                  <a:lnTo>
                    <a:pt x="0" y="145"/>
                  </a:lnTo>
                  <a:lnTo>
                    <a:pt x="0" y="0"/>
                  </a:lnTo>
                  <a:close/>
                  <a:moveTo>
                    <a:pt x="53" y="71"/>
                  </a:moveTo>
                  <a:cubicBezTo>
                    <a:pt x="68" y="71"/>
                    <a:pt x="77" y="62"/>
                    <a:pt x="77" y="50"/>
                  </a:cubicBezTo>
                  <a:lnTo>
                    <a:pt x="77" y="50"/>
                  </a:lnTo>
                  <a:cubicBezTo>
                    <a:pt x="77" y="35"/>
                    <a:pt x="68" y="28"/>
                    <a:pt x="53" y="28"/>
                  </a:cubicBezTo>
                  <a:lnTo>
                    <a:pt x="32" y="28"/>
                  </a:lnTo>
                  <a:lnTo>
                    <a:pt x="32" y="72"/>
                  </a:lnTo>
                  <a:lnTo>
                    <a:pt x="53" y="72"/>
                  </a:lnTo>
                  <a:lnTo>
                    <a:pt x="53" y="71"/>
                  </a:ln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11" name="Freeform 1005"/>
            <p:cNvSpPr>
              <a:spLocks/>
            </p:cNvSpPr>
            <p:nvPr/>
          </p:nvSpPr>
          <p:spPr bwMode="auto">
            <a:xfrm>
              <a:off x="7845426" y="2668550"/>
              <a:ext cx="57150" cy="76200"/>
            </a:xfrm>
            <a:custGeom>
              <a:avLst/>
              <a:gdLst>
                <a:gd name="T0" fmla="*/ 0 w 113"/>
                <a:gd name="T1" fmla="*/ 75 h 149"/>
                <a:gd name="T2" fmla="*/ 0 w 113"/>
                <a:gd name="T3" fmla="*/ 74 h 149"/>
                <a:gd name="T4" fmla="*/ 67 w 113"/>
                <a:gd name="T5" fmla="*/ 0 h 149"/>
                <a:gd name="T6" fmla="*/ 113 w 113"/>
                <a:gd name="T7" fmla="*/ 19 h 149"/>
                <a:gd name="T8" fmla="*/ 95 w 113"/>
                <a:gd name="T9" fmla="*/ 43 h 149"/>
                <a:gd name="T10" fmla="*/ 65 w 113"/>
                <a:gd name="T11" fmla="*/ 28 h 149"/>
                <a:gd name="T12" fmla="*/ 31 w 113"/>
                <a:gd name="T13" fmla="*/ 74 h 149"/>
                <a:gd name="T14" fmla="*/ 31 w 113"/>
                <a:gd name="T15" fmla="*/ 74 h 149"/>
                <a:gd name="T16" fmla="*/ 65 w 113"/>
                <a:gd name="T17" fmla="*/ 120 h 149"/>
                <a:gd name="T18" fmla="*/ 95 w 113"/>
                <a:gd name="T19" fmla="*/ 105 h 149"/>
                <a:gd name="T20" fmla="*/ 113 w 113"/>
                <a:gd name="T21" fmla="*/ 126 h 149"/>
                <a:gd name="T22" fmla="*/ 64 w 113"/>
                <a:gd name="T23" fmla="*/ 148 h 149"/>
                <a:gd name="T24" fmla="*/ 0 w 113"/>
                <a:gd name="T25" fmla="*/ 7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3" h="149">
                  <a:moveTo>
                    <a:pt x="0" y="75"/>
                  </a:moveTo>
                  <a:lnTo>
                    <a:pt x="0" y="74"/>
                  </a:lnTo>
                  <a:cubicBezTo>
                    <a:pt x="0" y="30"/>
                    <a:pt x="28" y="0"/>
                    <a:pt x="67" y="0"/>
                  </a:cubicBezTo>
                  <a:cubicBezTo>
                    <a:pt x="88" y="0"/>
                    <a:pt x="102" y="8"/>
                    <a:pt x="113" y="19"/>
                  </a:cubicBezTo>
                  <a:lnTo>
                    <a:pt x="95" y="43"/>
                  </a:lnTo>
                  <a:cubicBezTo>
                    <a:pt x="86" y="34"/>
                    <a:pt x="78" y="28"/>
                    <a:pt x="65" y="28"/>
                  </a:cubicBezTo>
                  <a:cubicBezTo>
                    <a:pt x="45" y="28"/>
                    <a:pt x="31" y="45"/>
                    <a:pt x="31" y="74"/>
                  </a:cubicBezTo>
                  <a:lnTo>
                    <a:pt x="31" y="74"/>
                  </a:lnTo>
                  <a:cubicBezTo>
                    <a:pt x="31" y="103"/>
                    <a:pt x="46" y="120"/>
                    <a:pt x="65" y="120"/>
                  </a:cubicBezTo>
                  <a:cubicBezTo>
                    <a:pt x="77" y="120"/>
                    <a:pt x="85" y="115"/>
                    <a:pt x="95" y="105"/>
                  </a:cubicBezTo>
                  <a:lnTo>
                    <a:pt x="113" y="126"/>
                  </a:lnTo>
                  <a:cubicBezTo>
                    <a:pt x="100" y="140"/>
                    <a:pt x="85" y="148"/>
                    <a:pt x="64" y="148"/>
                  </a:cubicBezTo>
                  <a:cubicBezTo>
                    <a:pt x="27" y="149"/>
                    <a:pt x="0" y="120"/>
                    <a:pt x="0" y="75"/>
                  </a:cubicBez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12" name="Freeform 1006"/>
            <p:cNvSpPr>
              <a:spLocks/>
            </p:cNvSpPr>
            <p:nvPr/>
          </p:nvSpPr>
          <p:spPr bwMode="auto">
            <a:xfrm>
              <a:off x="7913689" y="2670137"/>
              <a:ext cx="53975" cy="73025"/>
            </a:xfrm>
            <a:custGeom>
              <a:avLst/>
              <a:gdLst>
                <a:gd name="T0" fmla="*/ 0 w 108"/>
                <a:gd name="T1" fmla="*/ 0 h 145"/>
                <a:gd name="T2" fmla="*/ 30 w 108"/>
                <a:gd name="T3" fmla="*/ 0 h 145"/>
                <a:gd name="T4" fmla="*/ 30 w 108"/>
                <a:gd name="T5" fmla="*/ 58 h 145"/>
                <a:gd name="T6" fmla="*/ 78 w 108"/>
                <a:gd name="T7" fmla="*/ 58 h 145"/>
                <a:gd name="T8" fmla="*/ 78 w 108"/>
                <a:gd name="T9" fmla="*/ 0 h 145"/>
                <a:gd name="T10" fmla="*/ 108 w 108"/>
                <a:gd name="T11" fmla="*/ 0 h 145"/>
                <a:gd name="T12" fmla="*/ 108 w 108"/>
                <a:gd name="T13" fmla="*/ 145 h 145"/>
                <a:gd name="T14" fmla="*/ 78 w 108"/>
                <a:gd name="T15" fmla="*/ 145 h 145"/>
                <a:gd name="T16" fmla="*/ 78 w 108"/>
                <a:gd name="T17" fmla="*/ 86 h 145"/>
                <a:gd name="T18" fmla="*/ 30 w 108"/>
                <a:gd name="T19" fmla="*/ 86 h 145"/>
                <a:gd name="T20" fmla="*/ 30 w 108"/>
                <a:gd name="T21" fmla="*/ 145 h 145"/>
                <a:gd name="T22" fmla="*/ 0 w 108"/>
                <a:gd name="T23" fmla="*/ 145 h 145"/>
                <a:gd name="T24" fmla="*/ 0 w 108"/>
                <a:gd name="T25" fmla="*/ 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8" h="145">
                  <a:moveTo>
                    <a:pt x="0" y="0"/>
                  </a:moveTo>
                  <a:lnTo>
                    <a:pt x="30" y="0"/>
                  </a:lnTo>
                  <a:lnTo>
                    <a:pt x="30" y="58"/>
                  </a:lnTo>
                  <a:lnTo>
                    <a:pt x="78" y="58"/>
                  </a:lnTo>
                  <a:lnTo>
                    <a:pt x="78" y="0"/>
                  </a:lnTo>
                  <a:lnTo>
                    <a:pt x="108" y="0"/>
                  </a:lnTo>
                  <a:lnTo>
                    <a:pt x="108" y="145"/>
                  </a:lnTo>
                  <a:lnTo>
                    <a:pt x="78" y="145"/>
                  </a:lnTo>
                  <a:lnTo>
                    <a:pt x="78" y="86"/>
                  </a:lnTo>
                  <a:lnTo>
                    <a:pt x="30" y="86"/>
                  </a:lnTo>
                  <a:lnTo>
                    <a:pt x="30" y="145"/>
                  </a:lnTo>
                  <a:lnTo>
                    <a:pt x="0" y="1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13" name="Freeform 1007"/>
            <p:cNvSpPr>
              <a:spLocks/>
            </p:cNvSpPr>
            <p:nvPr/>
          </p:nvSpPr>
          <p:spPr bwMode="auto">
            <a:xfrm>
              <a:off x="7981951" y="2670137"/>
              <a:ext cx="49213" cy="73025"/>
            </a:xfrm>
            <a:custGeom>
              <a:avLst/>
              <a:gdLst>
                <a:gd name="T0" fmla="*/ 0 w 95"/>
                <a:gd name="T1" fmla="*/ 0 h 146"/>
                <a:gd name="T2" fmla="*/ 94 w 95"/>
                <a:gd name="T3" fmla="*/ 0 h 146"/>
                <a:gd name="T4" fmla="*/ 94 w 95"/>
                <a:gd name="T5" fmla="*/ 27 h 146"/>
                <a:gd name="T6" fmla="*/ 30 w 95"/>
                <a:gd name="T7" fmla="*/ 27 h 146"/>
                <a:gd name="T8" fmla="*/ 30 w 95"/>
                <a:gd name="T9" fmla="*/ 58 h 146"/>
                <a:gd name="T10" fmla="*/ 87 w 95"/>
                <a:gd name="T11" fmla="*/ 58 h 146"/>
                <a:gd name="T12" fmla="*/ 87 w 95"/>
                <a:gd name="T13" fmla="*/ 86 h 146"/>
                <a:gd name="T14" fmla="*/ 30 w 95"/>
                <a:gd name="T15" fmla="*/ 86 h 146"/>
                <a:gd name="T16" fmla="*/ 30 w 95"/>
                <a:gd name="T17" fmla="*/ 118 h 146"/>
                <a:gd name="T18" fmla="*/ 95 w 95"/>
                <a:gd name="T19" fmla="*/ 118 h 146"/>
                <a:gd name="T20" fmla="*/ 95 w 95"/>
                <a:gd name="T21" fmla="*/ 146 h 146"/>
                <a:gd name="T22" fmla="*/ 2 w 95"/>
                <a:gd name="T23" fmla="*/ 146 h 146"/>
                <a:gd name="T24" fmla="*/ 2 w 95"/>
                <a:gd name="T25" fmla="*/ 0 h 146"/>
                <a:gd name="T26" fmla="*/ 0 w 95"/>
                <a:gd name="T27" fmla="*/ 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5" h="146">
                  <a:moveTo>
                    <a:pt x="0" y="0"/>
                  </a:moveTo>
                  <a:lnTo>
                    <a:pt x="94" y="0"/>
                  </a:lnTo>
                  <a:lnTo>
                    <a:pt x="94" y="27"/>
                  </a:lnTo>
                  <a:lnTo>
                    <a:pt x="30" y="27"/>
                  </a:lnTo>
                  <a:lnTo>
                    <a:pt x="30" y="58"/>
                  </a:lnTo>
                  <a:lnTo>
                    <a:pt x="87" y="58"/>
                  </a:lnTo>
                  <a:lnTo>
                    <a:pt x="87" y="86"/>
                  </a:lnTo>
                  <a:lnTo>
                    <a:pt x="30" y="86"/>
                  </a:lnTo>
                  <a:lnTo>
                    <a:pt x="30" y="118"/>
                  </a:lnTo>
                  <a:lnTo>
                    <a:pt x="95" y="118"/>
                  </a:lnTo>
                  <a:lnTo>
                    <a:pt x="95" y="146"/>
                  </a:lnTo>
                  <a:lnTo>
                    <a:pt x="2" y="146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14" name="Freeform 1008"/>
            <p:cNvSpPr>
              <a:spLocks/>
            </p:cNvSpPr>
            <p:nvPr/>
          </p:nvSpPr>
          <p:spPr bwMode="auto">
            <a:xfrm>
              <a:off x="8037514" y="2668550"/>
              <a:ext cx="50800" cy="76200"/>
            </a:xfrm>
            <a:custGeom>
              <a:avLst/>
              <a:gdLst>
                <a:gd name="T0" fmla="*/ 0 w 102"/>
                <a:gd name="T1" fmla="*/ 128 h 149"/>
                <a:gd name="T2" fmla="*/ 17 w 102"/>
                <a:gd name="T3" fmla="*/ 105 h 149"/>
                <a:gd name="T4" fmla="*/ 54 w 102"/>
                <a:gd name="T5" fmla="*/ 121 h 149"/>
                <a:gd name="T6" fmla="*/ 72 w 102"/>
                <a:gd name="T7" fmla="*/ 108 h 149"/>
                <a:gd name="T8" fmla="*/ 72 w 102"/>
                <a:gd name="T9" fmla="*/ 108 h 149"/>
                <a:gd name="T10" fmla="*/ 47 w 102"/>
                <a:gd name="T11" fmla="*/ 88 h 149"/>
                <a:gd name="T12" fmla="*/ 6 w 102"/>
                <a:gd name="T13" fmla="*/ 43 h 149"/>
                <a:gd name="T14" fmla="*/ 6 w 102"/>
                <a:gd name="T15" fmla="*/ 43 h 149"/>
                <a:gd name="T16" fmla="*/ 54 w 102"/>
                <a:gd name="T17" fmla="*/ 0 h 149"/>
                <a:gd name="T18" fmla="*/ 100 w 102"/>
                <a:gd name="T19" fmla="*/ 18 h 149"/>
                <a:gd name="T20" fmla="*/ 84 w 102"/>
                <a:gd name="T21" fmla="*/ 40 h 149"/>
                <a:gd name="T22" fmla="*/ 52 w 102"/>
                <a:gd name="T23" fmla="*/ 26 h 149"/>
                <a:gd name="T24" fmla="*/ 36 w 102"/>
                <a:gd name="T25" fmla="*/ 39 h 149"/>
                <a:gd name="T26" fmla="*/ 36 w 102"/>
                <a:gd name="T27" fmla="*/ 39 h 149"/>
                <a:gd name="T28" fmla="*/ 64 w 102"/>
                <a:gd name="T29" fmla="*/ 60 h 149"/>
                <a:gd name="T30" fmla="*/ 102 w 102"/>
                <a:gd name="T31" fmla="*/ 104 h 149"/>
                <a:gd name="T32" fmla="*/ 102 w 102"/>
                <a:gd name="T33" fmla="*/ 104 h 149"/>
                <a:gd name="T34" fmla="*/ 54 w 102"/>
                <a:gd name="T35" fmla="*/ 148 h 149"/>
                <a:gd name="T36" fmla="*/ 0 w 102"/>
                <a:gd name="T37" fmla="*/ 128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2" h="149">
                  <a:moveTo>
                    <a:pt x="0" y="128"/>
                  </a:moveTo>
                  <a:lnTo>
                    <a:pt x="17" y="105"/>
                  </a:lnTo>
                  <a:cubicBezTo>
                    <a:pt x="27" y="114"/>
                    <a:pt x="39" y="121"/>
                    <a:pt x="54" y="121"/>
                  </a:cubicBezTo>
                  <a:cubicBezTo>
                    <a:pt x="65" y="121"/>
                    <a:pt x="72" y="115"/>
                    <a:pt x="72" y="108"/>
                  </a:cubicBezTo>
                  <a:lnTo>
                    <a:pt x="72" y="108"/>
                  </a:lnTo>
                  <a:cubicBezTo>
                    <a:pt x="72" y="100"/>
                    <a:pt x="69" y="96"/>
                    <a:pt x="47" y="88"/>
                  </a:cubicBezTo>
                  <a:cubicBezTo>
                    <a:pt x="21" y="78"/>
                    <a:pt x="6" y="68"/>
                    <a:pt x="6" y="43"/>
                  </a:cubicBezTo>
                  <a:lnTo>
                    <a:pt x="6" y="43"/>
                  </a:lnTo>
                  <a:cubicBezTo>
                    <a:pt x="6" y="18"/>
                    <a:pt x="26" y="0"/>
                    <a:pt x="54" y="0"/>
                  </a:cubicBezTo>
                  <a:cubicBezTo>
                    <a:pt x="71" y="0"/>
                    <a:pt x="87" y="6"/>
                    <a:pt x="100" y="18"/>
                  </a:cubicBezTo>
                  <a:lnTo>
                    <a:pt x="84" y="40"/>
                  </a:lnTo>
                  <a:cubicBezTo>
                    <a:pt x="75" y="33"/>
                    <a:pt x="64" y="26"/>
                    <a:pt x="52" y="26"/>
                  </a:cubicBezTo>
                  <a:cubicBezTo>
                    <a:pt x="42" y="26"/>
                    <a:pt x="36" y="31"/>
                    <a:pt x="36" y="39"/>
                  </a:cubicBezTo>
                  <a:lnTo>
                    <a:pt x="36" y="39"/>
                  </a:lnTo>
                  <a:cubicBezTo>
                    <a:pt x="36" y="48"/>
                    <a:pt x="41" y="51"/>
                    <a:pt x="64" y="60"/>
                  </a:cubicBezTo>
                  <a:cubicBezTo>
                    <a:pt x="89" y="70"/>
                    <a:pt x="102" y="81"/>
                    <a:pt x="102" y="104"/>
                  </a:cubicBezTo>
                  <a:lnTo>
                    <a:pt x="102" y="104"/>
                  </a:lnTo>
                  <a:cubicBezTo>
                    <a:pt x="102" y="131"/>
                    <a:pt x="82" y="148"/>
                    <a:pt x="54" y="148"/>
                  </a:cubicBezTo>
                  <a:cubicBezTo>
                    <a:pt x="35" y="149"/>
                    <a:pt x="16" y="143"/>
                    <a:pt x="0" y="128"/>
                  </a:cubicBez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" name="Freeform 1010"/>
            <p:cNvSpPr>
              <a:spLocks/>
            </p:cNvSpPr>
            <p:nvPr/>
          </p:nvSpPr>
          <p:spPr bwMode="auto">
            <a:xfrm>
              <a:off x="8094664" y="2670137"/>
              <a:ext cx="50800" cy="73025"/>
            </a:xfrm>
            <a:custGeom>
              <a:avLst/>
              <a:gdLst>
                <a:gd name="T0" fmla="*/ 37 w 103"/>
                <a:gd name="T1" fmla="*/ 27 h 145"/>
                <a:gd name="T2" fmla="*/ 0 w 103"/>
                <a:gd name="T3" fmla="*/ 27 h 145"/>
                <a:gd name="T4" fmla="*/ 0 w 103"/>
                <a:gd name="T5" fmla="*/ 0 h 145"/>
                <a:gd name="T6" fmla="*/ 103 w 103"/>
                <a:gd name="T7" fmla="*/ 0 h 145"/>
                <a:gd name="T8" fmla="*/ 103 w 103"/>
                <a:gd name="T9" fmla="*/ 27 h 145"/>
                <a:gd name="T10" fmla="*/ 66 w 103"/>
                <a:gd name="T11" fmla="*/ 27 h 145"/>
                <a:gd name="T12" fmla="*/ 66 w 103"/>
                <a:gd name="T13" fmla="*/ 145 h 145"/>
                <a:gd name="T14" fmla="*/ 36 w 103"/>
                <a:gd name="T15" fmla="*/ 145 h 145"/>
                <a:gd name="T16" fmla="*/ 36 w 103"/>
                <a:gd name="T17" fmla="*/ 27 h 145"/>
                <a:gd name="T18" fmla="*/ 37 w 103"/>
                <a:gd name="T19" fmla="*/ 27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3" h="145">
                  <a:moveTo>
                    <a:pt x="37" y="27"/>
                  </a:moveTo>
                  <a:lnTo>
                    <a:pt x="0" y="27"/>
                  </a:lnTo>
                  <a:lnTo>
                    <a:pt x="0" y="0"/>
                  </a:lnTo>
                  <a:lnTo>
                    <a:pt x="103" y="0"/>
                  </a:lnTo>
                  <a:lnTo>
                    <a:pt x="103" y="27"/>
                  </a:lnTo>
                  <a:lnTo>
                    <a:pt x="66" y="27"/>
                  </a:lnTo>
                  <a:lnTo>
                    <a:pt x="66" y="145"/>
                  </a:lnTo>
                  <a:lnTo>
                    <a:pt x="36" y="145"/>
                  </a:lnTo>
                  <a:lnTo>
                    <a:pt x="36" y="27"/>
                  </a:lnTo>
                  <a:lnTo>
                    <a:pt x="37" y="27"/>
                  </a:ln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2" name="Freeform 1011"/>
            <p:cNvSpPr>
              <a:spLocks noEditPoints="1"/>
            </p:cNvSpPr>
            <p:nvPr/>
          </p:nvSpPr>
          <p:spPr bwMode="auto">
            <a:xfrm>
              <a:off x="8156576" y="2670137"/>
              <a:ext cx="55563" cy="73025"/>
            </a:xfrm>
            <a:custGeom>
              <a:avLst/>
              <a:gdLst>
                <a:gd name="T0" fmla="*/ 0 w 110"/>
                <a:gd name="T1" fmla="*/ 0 h 145"/>
                <a:gd name="T2" fmla="*/ 55 w 110"/>
                <a:gd name="T3" fmla="*/ 0 h 145"/>
                <a:gd name="T4" fmla="*/ 94 w 110"/>
                <a:gd name="T5" fmla="*/ 13 h 145"/>
                <a:gd name="T6" fmla="*/ 106 w 110"/>
                <a:gd name="T7" fmla="*/ 47 h 145"/>
                <a:gd name="T8" fmla="*/ 106 w 110"/>
                <a:gd name="T9" fmla="*/ 48 h 145"/>
                <a:gd name="T10" fmla="*/ 79 w 110"/>
                <a:gd name="T11" fmla="*/ 91 h 145"/>
                <a:gd name="T12" fmla="*/ 110 w 110"/>
                <a:gd name="T13" fmla="*/ 145 h 145"/>
                <a:gd name="T14" fmla="*/ 75 w 110"/>
                <a:gd name="T15" fmla="*/ 145 h 145"/>
                <a:gd name="T16" fmla="*/ 49 w 110"/>
                <a:gd name="T17" fmla="*/ 97 h 145"/>
                <a:gd name="T18" fmla="*/ 30 w 110"/>
                <a:gd name="T19" fmla="*/ 97 h 145"/>
                <a:gd name="T20" fmla="*/ 30 w 110"/>
                <a:gd name="T21" fmla="*/ 145 h 145"/>
                <a:gd name="T22" fmla="*/ 0 w 110"/>
                <a:gd name="T23" fmla="*/ 145 h 145"/>
                <a:gd name="T24" fmla="*/ 0 w 110"/>
                <a:gd name="T25" fmla="*/ 0 h 145"/>
                <a:gd name="T26" fmla="*/ 52 w 110"/>
                <a:gd name="T27" fmla="*/ 71 h 145"/>
                <a:gd name="T28" fmla="*/ 76 w 110"/>
                <a:gd name="T29" fmla="*/ 50 h 145"/>
                <a:gd name="T30" fmla="*/ 76 w 110"/>
                <a:gd name="T31" fmla="*/ 50 h 145"/>
                <a:gd name="T32" fmla="*/ 52 w 110"/>
                <a:gd name="T33" fmla="*/ 28 h 145"/>
                <a:gd name="T34" fmla="*/ 31 w 110"/>
                <a:gd name="T35" fmla="*/ 28 h 145"/>
                <a:gd name="T36" fmla="*/ 31 w 110"/>
                <a:gd name="T37" fmla="*/ 72 h 145"/>
                <a:gd name="T38" fmla="*/ 52 w 110"/>
                <a:gd name="T39" fmla="*/ 72 h 145"/>
                <a:gd name="T40" fmla="*/ 52 w 110"/>
                <a:gd name="T41" fmla="*/ 71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0" h="145">
                  <a:moveTo>
                    <a:pt x="0" y="0"/>
                  </a:moveTo>
                  <a:lnTo>
                    <a:pt x="55" y="0"/>
                  </a:lnTo>
                  <a:cubicBezTo>
                    <a:pt x="71" y="0"/>
                    <a:pt x="85" y="5"/>
                    <a:pt x="94" y="13"/>
                  </a:cubicBezTo>
                  <a:cubicBezTo>
                    <a:pt x="101" y="21"/>
                    <a:pt x="106" y="32"/>
                    <a:pt x="106" y="47"/>
                  </a:cubicBezTo>
                  <a:lnTo>
                    <a:pt x="106" y="48"/>
                  </a:lnTo>
                  <a:cubicBezTo>
                    <a:pt x="106" y="71"/>
                    <a:pt x="95" y="85"/>
                    <a:pt x="79" y="91"/>
                  </a:cubicBezTo>
                  <a:lnTo>
                    <a:pt x="110" y="145"/>
                  </a:lnTo>
                  <a:lnTo>
                    <a:pt x="75" y="145"/>
                  </a:lnTo>
                  <a:lnTo>
                    <a:pt x="49" y="97"/>
                  </a:lnTo>
                  <a:lnTo>
                    <a:pt x="30" y="97"/>
                  </a:lnTo>
                  <a:lnTo>
                    <a:pt x="30" y="145"/>
                  </a:lnTo>
                  <a:lnTo>
                    <a:pt x="0" y="145"/>
                  </a:lnTo>
                  <a:lnTo>
                    <a:pt x="0" y="0"/>
                  </a:lnTo>
                  <a:close/>
                  <a:moveTo>
                    <a:pt x="52" y="71"/>
                  </a:moveTo>
                  <a:cubicBezTo>
                    <a:pt x="67" y="71"/>
                    <a:pt x="76" y="62"/>
                    <a:pt x="76" y="50"/>
                  </a:cubicBezTo>
                  <a:lnTo>
                    <a:pt x="76" y="50"/>
                  </a:lnTo>
                  <a:cubicBezTo>
                    <a:pt x="76" y="35"/>
                    <a:pt x="67" y="28"/>
                    <a:pt x="52" y="28"/>
                  </a:cubicBezTo>
                  <a:lnTo>
                    <a:pt x="31" y="28"/>
                  </a:lnTo>
                  <a:lnTo>
                    <a:pt x="31" y="72"/>
                  </a:lnTo>
                  <a:lnTo>
                    <a:pt x="52" y="72"/>
                  </a:lnTo>
                  <a:lnTo>
                    <a:pt x="52" y="71"/>
                  </a:ln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3" name="Freeform 1012"/>
            <p:cNvSpPr>
              <a:spLocks noEditPoints="1"/>
            </p:cNvSpPr>
            <p:nvPr/>
          </p:nvSpPr>
          <p:spPr bwMode="auto">
            <a:xfrm>
              <a:off x="8216901" y="2670137"/>
              <a:ext cx="66675" cy="73025"/>
            </a:xfrm>
            <a:custGeom>
              <a:avLst/>
              <a:gdLst>
                <a:gd name="T0" fmla="*/ 51 w 132"/>
                <a:gd name="T1" fmla="*/ 0 h 146"/>
                <a:gd name="T2" fmla="*/ 80 w 132"/>
                <a:gd name="T3" fmla="*/ 0 h 146"/>
                <a:gd name="T4" fmla="*/ 132 w 132"/>
                <a:gd name="T5" fmla="*/ 146 h 146"/>
                <a:gd name="T6" fmla="*/ 101 w 132"/>
                <a:gd name="T7" fmla="*/ 146 h 146"/>
                <a:gd name="T8" fmla="*/ 90 w 132"/>
                <a:gd name="T9" fmla="*/ 115 h 146"/>
                <a:gd name="T10" fmla="*/ 40 w 132"/>
                <a:gd name="T11" fmla="*/ 115 h 146"/>
                <a:gd name="T12" fmla="*/ 30 w 132"/>
                <a:gd name="T13" fmla="*/ 146 h 146"/>
                <a:gd name="T14" fmla="*/ 0 w 132"/>
                <a:gd name="T15" fmla="*/ 146 h 146"/>
                <a:gd name="T16" fmla="*/ 51 w 132"/>
                <a:gd name="T17" fmla="*/ 0 h 146"/>
                <a:gd name="T18" fmla="*/ 81 w 132"/>
                <a:gd name="T19" fmla="*/ 87 h 146"/>
                <a:gd name="T20" fmla="*/ 65 w 132"/>
                <a:gd name="T21" fmla="*/ 40 h 146"/>
                <a:gd name="T22" fmla="*/ 49 w 132"/>
                <a:gd name="T23" fmla="*/ 87 h 146"/>
                <a:gd name="T24" fmla="*/ 81 w 132"/>
                <a:gd name="T25" fmla="*/ 87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2" h="146">
                  <a:moveTo>
                    <a:pt x="51" y="0"/>
                  </a:moveTo>
                  <a:lnTo>
                    <a:pt x="80" y="0"/>
                  </a:lnTo>
                  <a:lnTo>
                    <a:pt x="132" y="146"/>
                  </a:lnTo>
                  <a:lnTo>
                    <a:pt x="101" y="146"/>
                  </a:lnTo>
                  <a:lnTo>
                    <a:pt x="90" y="115"/>
                  </a:lnTo>
                  <a:lnTo>
                    <a:pt x="40" y="115"/>
                  </a:lnTo>
                  <a:lnTo>
                    <a:pt x="30" y="146"/>
                  </a:lnTo>
                  <a:lnTo>
                    <a:pt x="0" y="146"/>
                  </a:lnTo>
                  <a:lnTo>
                    <a:pt x="51" y="0"/>
                  </a:lnTo>
                  <a:close/>
                  <a:moveTo>
                    <a:pt x="81" y="87"/>
                  </a:moveTo>
                  <a:lnTo>
                    <a:pt x="65" y="40"/>
                  </a:lnTo>
                  <a:lnTo>
                    <a:pt x="49" y="87"/>
                  </a:lnTo>
                  <a:lnTo>
                    <a:pt x="81" y="87"/>
                  </a:ln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4" name="Freeform 1013"/>
            <p:cNvSpPr>
              <a:spLocks/>
            </p:cNvSpPr>
            <p:nvPr/>
          </p:nvSpPr>
          <p:spPr bwMode="auto">
            <a:xfrm>
              <a:off x="8281989" y="2670137"/>
              <a:ext cx="50800" cy="73025"/>
            </a:xfrm>
            <a:custGeom>
              <a:avLst/>
              <a:gdLst>
                <a:gd name="T0" fmla="*/ 11 w 32"/>
                <a:gd name="T1" fmla="*/ 8 h 46"/>
                <a:gd name="T2" fmla="*/ 0 w 32"/>
                <a:gd name="T3" fmla="*/ 8 h 46"/>
                <a:gd name="T4" fmla="*/ 0 w 32"/>
                <a:gd name="T5" fmla="*/ 0 h 46"/>
                <a:gd name="T6" fmla="*/ 32 w 32"/>
                <a:gd name="T7" fmla="*/ 0 h 46"/>
                <a:gd name="T8" fmla="*/ 32 w 32"/>
                <a:gd name="T9" fmla="*/ 8 h 46"/>
                <a:gd name="T10" fmla="*/ 21 w 32"/>
                <a:gd name="T11" fmla="*/ 8 h 46"/>
                <a:gd name="T12" fmla="*/ 21 w 32"/>
                <a:gd name="T13" fmla="*/ 46 h 46"/>
                <a:gd name="T14" fmla="*/ 11 w 32"/>
                <a:gd name="T15" fmla="*/ 46 h 46"/>
                <a:gd name="T16" fmla="*/ 11 w 32"/>
                <a:gd name="T17" fmla="*/ 8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46">
                  <a:moveTo>
                    <a:pt x="11" y="8"/>
                  </a:moveTo>
                  <a:lnTo>
                    <a:pt x="0" y="8"/>
                  </a:lnTo>
                  <a:lnTo>
                    <a:pt x="0" y="0"/>
                  </a:lnTo>
                  <a:lnTo>
                    <a:pt x="32" y="0"/>
                  </a:lnTo>
                  <a:lnTo>
                    <a:pt x="32" y="8"/>
                  </a:lnTo>
                  <a:lnTo>
                    <a:pt x="21" y="8"/>
                  </a:lnTo>
                  <a:lnTo>
                    <a:pt x="21" y="46"/>
                  </a:lnTo>
                  <a:lnTo>
                    <a:pt x="11" y="46"/>
                  </a:lnTo>
                  <a:lnTo>
                    <a:pt x="11" y="8"/>
                  </a:ln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5" name="Rectangle 1014"/>
            <p:cNvSpPr>
              <a:spLocks noChangeArrowheads="1"/>
            </p:cNvSpPr>
            <p:nvPr/>
          </p:nvSpPr>
          <p:spPr bwMode="auto">
            <a:xfrm>
              <a:off x="8343901" y="2670137"/>
              <a:ext cx="15875" cy="73025"/>
            </a:xfrm>
            <a:prstGeom prst="rect">
              <a:avLst/>
            </a:pr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6" name="Freeform 1015"/>
            <p:cNvSpPr>
              <a:spLocks noEditPoints="1"/>
            </p:cNvSpPr>
            <p:nvPr/>
          </p:nvSpPr>
          <p:spPr bwMode="auto">
            <a:xfrm>
              <a:off x="8372476" y="2668550"/>
              <a:ext cx="66675" cy="76200"/>
            </a:xfrm>
            <a:custGeom>
              <a:avLst/>
              <a:gdLst>
                <a:gd name="T0" fmla="*/ 0 w 131"/>
                <a:gd name="T1" fmla="*/ 77 h 150"/>
                <a:gd name="T2" fmla="*/ 0 w 131"/>
                <a:gd name="T3" fmla="*/ 74 h 150"/>
                <a:gd name="T4" fmla="*/ 66 w 131"/>
                <a:gd name="T5" fmla="*/ 0 h 150"/>
                <a:gd name="T6" fmla="*/ 131 w 131"/>
                <a:gd name="T7" fmla="*/ 74 h 150"/>
                <a:gd name="T8" fmla="*/ 131 w 131"/>
                <a:gd name="T9" fmla="*/ 77 h 150"/>
                <a:gd name="T10" fmla="*/ 65 w 131"/>
                <a:gd name="T11" fmla="*/ 150 h 150"/>
                <a:gd name="T12" fmla="*/ 0 w 131"/>
                <a:gd name="T13" fmla="*/ 77 h 150"/>
                <a:gd name="T14" fmla="*/ 100 w 131"/>
                <a:gd name="T15" fmla="*/ 75 h 150"/>
                <a:gd name="T16" fmla="*/ 100 w 131"/>
                <a:gd name="T17" fmla="*/ 74 h 150"/>
                <a:gd name="T18" fmla="*/ 65 w 131"/>
                <a:gd name="T19" fmla="*/ 28 h 150"/>
                <a:gd name="T20" fmla="*/ 30 w 131"/>
                <a:gd name="T21" fmla="*/ 74 h 150"/>
                <a:gd name="T22" fmla="*/ 30 w 131"/>
                <a:gd name="T23" fmla="*/ 75 h 150"/>
                <a:gd name="T24" fmla="*/ 65 w 131"/>
                <a:gd name="T25" fmla="*/ 121 h 150"/>
                <a:gd name="T26" fmla="*/ 100 w 131"/>
                <a:gd name="T27" fmla="*/ 75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1" h="150">
                  <a:moveTo>
                    <a:pt x="0" y="77"/>
                  </a:moveTo>
                  <a:lnTo>
                    <a:pt x="0" y="74"/>
                  </a:lnTo>
                  <a:cubicBezTo>
                    <a:pt x="0" y="30"/>
                    <a:pt x="27" y="0"/>
                    <a:pt x="66" y="0"/>
                  </a:cubicBezTo>
                  <a:cubicBezTo>
                    <a:pt x="105" y="0"/>
                    <a:pt x="131" y="30"/>
                    <a:pt x="131" y="74"/>
                  </a:cubicBezTo>
                  <a:lnTo>
                    <a:pt x="131" y="77"/>
                  </a:lnTo>
                  <a:cubicBezTo>
                    <a:pt x="131" y="120"/>
                    <a:pt x="104" y="150"/>
                    <a:pt x="65" y="150"/>
                  </a:cubicBezTo>
                  <a:cubicBezTo>
                    <a:pt x="27" y="149"/>
                    <a:pt x="0" y="119"/>
                    <a:pt x="0" y="77"/>
                  </a:cubicBezTo>
                  <a:close/>
                  <a:moveTo>
                    <a:pt x="100" y="75"/>
                  </a:moveTo>
                  <a:lnTo>
                    <a:pt x="100" y="74"/>
                  </a:lnTo>
                  <a:cubicBezTo>
                    <a:pt x="100" y="45"/>
                    <a:pt x="85" y="28"/>
                    <a:pt x="65" y="28"/>
                  </a:cubicBezTo>
                  <a:cubicBezTo>
                    <a:pt x="45" y="28"/>
                    <a:pt x="30" y="45"/>
                    <a:pt x="30" y="74"/>
                  </a:cubicBezTo>
                  <a:lnTo>
                    <a:pt x="30" y="75"/>
                  </a:lnTo>
                  <a:cubicBezTo>
                    <a:pt x="30" y="104"/>
                    <a:pt x="45" y="121"/>
                    <a:pt x="65" y="121"/>
                  </a:cubicBezTo>
                  <a:cubicBezTo>
                    <a:pt x="85" y="121"/>
                    <a:pt x="100" y="104"/>
                    <a:pt x="100" y="75"/>
                  </a:cubicBez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7" name="Freeform 1016"/>
            <p:cNvSpPr>
              <a:spLocks/>
            </p:cNvSpPr>
            <p:nvPr/>
          </p:nvSpPr>
          <p:spPr bwMode="auto">
            <a:xfrm>
              <a:off x="8450264" y="2670137"/>
              <a:ext cx="57150" cy="73025"/>
            </a:xfrm>
            <a:custGeom>
              <a:avLst/>
              <a:gdLst>
                <a:gd name="T0" fmla="*/ 1 w 113"/>
                <a:gd name="T1" fmla="*/ 0 h 145"/>
                <a:gd name="T2" fmla="*/ 28 w 113"/>
                <a:gd name="T3" fmla="*/ 0 h 145"/>
                <a:gd name="T4" fmla="*/ 83 w 113"/>
                <a:gd name="T5" fmla="*/ 85 h 145"/>
                <a:gd name="T6" fmla="*/ 83 w 113"/>
                <a:gd name="T7" fmla="*/ 0 h 145"/>
                <a:gd name="T8" fmla="*/ 113 w 113"/>
                <a:gd name="T9" fmla="*/ 0 h 145"/>
                <a:gd name="T10" fmla="*/ 113 w 113"/>
                <a:gd name="T11" fmla="*/ 145 h 145"/>
                <a:gd name="T12" fmla="*/ 87 w 113"/>
                <a:gd name="T13" fmla="*/ 145 h 145"/>
                <a:gd name="T14" fmla="*/ 30 w 113"/>
                <a:gd name="T15" fmla="*/ 57 h 145"/>
                <a:gd name="T16" fmla="*/ 30 w 113"/>
                <a:gd name="T17" fmla="*/ 145 h 145"/>
                <a:gd name="T18" fmla="*/ 0 w 113"/>
                <a:gd name="T19" fmla="*/ 145 h 145"/>
                <a:gd name="T20" fmla="*/ 0 w 113"/>
                <a:gd name="T21" fmla="*/ 0 h 145"/>
                <a:gd name="T22" fmla="*/ 1 w 113"/>
                <a:gd name="T23" fmla="*/ 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3" h="145">
                  <a:moveTo>
                    <a:pt x="1" y="0"/>
                  </a:moveTo>
                  <a:lnTo>
                    <a:pt x="28" y="0"/>
                  </a:lnTo>
                  <a:lnTo>
                    <a:pt x="83" y="85"/>
                  </a:lnTo>
                  <a:lnTo>
                    <a:pt x="83" y="0"/>
                  </a:lnTo>
                  <a:lnTo>
                    <a:pt x="113" y="0"/>
                  </a:lnTo>
                  <a:lnTo>
                    <a:pt x="113" y="145"/>
                  </a:lnTo>
                  <a:lnTo>
                    <a:pt x="87" y="145"/>
                  </a:lnTo>
                  <a:lnTo>
                    <a:pt x="30" y="57"/>
                  </a:lnTo>
                  <a:lnTo>
                    <a:pt x="30" y="145"/>
                  </a:lnTo>
                  <a:lnTo>
                    <a:pt x="0" y="145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8" name="Freeform 1017"/>
            <p:cNvSpPr>
              <a:spLocks/>
            </p:cNvSpPr>
            <p:nvPr/>
          </p:nvSpPr>
          <p:spPr bwMode="auto">
            <a:xfrm>
              <a:off x="7621589" y="2625687"/>
              <a:ext cx="47625" cy="146050"/>
            </a:xfrm>
            <a:custGeom>
              <a:avLst/>
              <a:gdLst>
                <a:gd name="T0" fmla="*/ 93 w 93"/>
                <a:gd name="T1" fmla="*/ 102 h 287"/>
                <a:gd name="T2" fmla="*/ 62 w 93"/>
                <a:gd name="T3" fmla="*/ 58 h 287"/>
                <a:gd name="T4" fmla="*/ 62 w 93"/>
                <a:gd name="T5" fmla="*/ 15 h 287"/>
                <a:gd name="T6" fmla="*/ 47 w 93"/>
                <a:gd name="T7" fmla="*/ 0 h 287"/>
                <a:gd name="T8" fmla="*/ 32 w 93"/>
                <a:gd name="T9" fmla="*/ 15 h 287"/>
                <a:gd name="T10" fmla="*/ 32 w 93"/>
                <a:gd name="T11" fmla="*/ 58 h 287"/>
                <a:gd name="T12" fmla="*/ 0 w 93"/>
                <a:gd name="T13" fmla="*/ 102 h 287"/>
                <a:gd name="T14" fmla="*/ 32 w 93"/>
                <a:gd name="T15" fmla="*/ 146 h 287"/>
                <a:gd name="T16" fmla="*/ 32 w 93"/>
                <a:gd name="T17" fmla="*/ 272 h 287"/>
                <a:gd name="T18" fmla="*/ 47 w 93"/>
                <a:gd name="T19" fmla="*/ 287 h 287"/>
                <a:gd name="T20" fmla="*/ 62 w 93"/>
                <a:gd name="T21" fmla="*/ 272 h 287"/>
                <a:gd name="T22" fmla="*/ 62 w 93"/>
                <a:gd name="T23" fmla="*/ 146 h 287"/>
                <a:gd name="T24" fmla="*/ 93 w 93"/>
                <a:gd name="T25" fmla="*/ 102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3" h="287">
                  <a:moveTo>
                    <a:pt x="93" y="102"/>
                  </a:moveTo>
                  <a:cubicBezTo>
                    <a:pt x="93" y="82"/>
                    <a:pt x="81" y="65"/>
                    <a:pt x="62" y="58"/>
                  </a:cubicBezTo>
                  <a:lnTo>
                    <a:pt x="62" y="15"/>
                  </a:lnTo>
                  <a:cubicBezTo>
                    <a:pt x="62" y="6"/>
                    <a:pt x="54" y="0"/>
                    <a:pt x="47" y="0"/>
                  </a:cubicBezTo>
                  <a:cubicBezTo>
                    <a:pt x="38" y="0"/>
                    <a:pt x="32" y="7"/>
                    <a:pt x="32" y="15"/>
                  </a:cubicBezTo>
                  <a:lnTo>
                    <a:pt x="32" y="58"/>
                  </a:lnTo>
                  <a:cubicBezTo>
                    <a:pt x="14" y="65"/>
                    <a:pt x="0" y="82"/>
                    <a:pt x="0" y="102"/>
                  </a:cubicBezTo>
                  <a:cubicBezTo>
                    <a:pt x="0" y="122"/>
                    <a:pt x="13" y="140"/>
                    <a:pt x="32" y="146"/>
                  </a:cubicBezTo>
                  <a:lnTo>
                    <a:pt x="32" y="272"/>
                  </a:lnTo>
                  <a:cubicBezTo>
                    <a:pt x="32" y="281"/>
                    <a:pt x="39" y="287"/>
                    <a:pt x="47" y="287"/>
                  </a:cubicBezTo>
                  <a:cubicBezTo>
                    <a:pt x="56" y="287"/>
                    <a:pt x="62" y="279"/>
                    <a:pt x="62" y="272"/>
                  </a:cubicBezTo>
                  <a:lnTo>
                    <a:pt x="62" y="146"/>
                  </a:lnTo>
                  <a:cubicBezTo>
                    <a:pt x="81" y="140"/>
                    <a:pt x="93" y="122"/>
                    <a:pt x="93" y="102"/>
                  </a:cubicBez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9" name="Freeform 1018"/>
            <p:cNvSpPr>
              <a:spLocks/>
            </p:cNvSpPr>
            <p:nvPr/>
          </p:nvSpPr>
          <p:spPr bwMode="auto">
            <a:xfrm>
              <a:off x="7570789" y="2625687"/>
              <a:ext cx="47625" cy="146050"/>
            </a:xfrm>
            <a:custGeom>
              <a:avLst/>
              <a:gdLst>
                <a:gd name="T0" fmla="*/ 61 w 93"/>
                <a:gd name="T1" fmla="*/ 141 h 287"/>
                <a:gd name="T2" fmla="*/ 61 w 93"/>
                <a:gd name="T3" fmla="*/ 15 h 287"/>
                <a:gd name="T4" fmla="*/ 46 w 93"/>
                <a:gd name="T5" fmla="*/ 0 h 287"/>
                <a:gd name="T6" fmla="*/ 31 w 93"/>
                <a:gd name="T7" fmla="*/ 15 h 287"/>
                <a:gd name="T8" fmla="*/ 31 w 93"/>
                <a:gd name="T9" fmla="*/ 141 h 287"/>
                <a:gd name="T10" fmla="*/ 0 w 93"/>
                <a:gd name="T11" fmla="*/ 185 h 287"/>
                <a:gd name="T12" fmla="*/ 31 w 93"/>
                <a:gd name="T13" fmla="*/ 228 h 287"/>
                <a:gd name="T14" fmla="*/ 31 w 93"/>
                <a:gd name="T15" fmla="*/ 272 h 287"/>
                <a:gd name="T16" fmla="*/ 46 w 93"/>
                <a:gd name="T17" fmla="*/ 287 h 287"/>
                <a:gd name="T18" fmla="*/ 61 w 93"/>
                <a:gd name="T19" fmla="*/ 272 h 287"/>
                <a:gd name="T20" fmla="*/ 61 w 93"/>
                <a:gd name="T21" fmla="*/ 228 h 287"/>
                <a:gd name="T22" fmla="*/ 93 w 93"/>
                <a:gd name="T23" fmla="*/ 185 h 287"/>
                <a:gd name="T24" fmla="*/ 61 w 93"/>
                <a:gd name="T25" fmla="*/ 141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3" h="287">
                  <a:moveTo>
                    <a:pt x="61" y="141"/>
                  </a:moveTo>
                  <a:lnTo>
                    <a:pt x="61" y="15"/>
                  </a:lnTo>
                  <a:cubicBezTo>
                    <a:pt x="61" y="6"/>
                    <a:pt x="54" y="0"/>
                    <a:pt x="46" y="0"/>
                  </a:cubicBezTo>
                  <a:cubicBezTo>
                    <a:pt x="37" y="0"/>
                    <a:pt x="31" y="7"/>
                    <a:pt x="31" y="15"/>
                  </a:cubicBezTo>
                  <a:lnTo>
                    <a:pt x="31" y="141"/>
                  </a:lnTo>
                  <a:cubicBezTo>
                    <a:pt x="14" y="147"/>
                    <a:pt x="0" y="165"/>
                    <a:pt x="0" y="185"/>
                  </a:cubicBezTo>
                  <a:cubicBezTo>
                    <a:pt x="0" y="205"/>
                    <a:pt x="12" y="222"/>
                    <a:pt x="31" y="228"/>
                  </a:cubicBezTo>
                  <a:lnTo>
                    <a:pt x="31" y="272"/>
                  </a:lnTo>
                  <a:cubicBezTo>
                    <a:pt x="31" y="281"/>
                    <a:pt x="39" y="287"/>
                    <a:pt x="46" y="287"/>
                  </a:cubicBezTo>
                  <a:cubicBezTo>
                    <a:pt x="55" y="287"/>
                    <a:pt x="61" y="279"/>
                    <a:pt x="61" y="272"/>
                  </a:cubicBezTo>
                  <a:lnTo>
                    <a:pt x="61" y="228"/>
                  </a:lnTo>
                  <a:cubicBezTo>
                    <a:pt x="79" y="222"/>
                    <a:pt x="93" y="205"/>
                    <a:pt x="93" y="185"/>
                  </a:cubicBezTo>
                  <a:cubicBezTo>
                    <a:pt x="93" y="165"/>
                    <a:pt x="80" y="147"/>
                    <a:pt x="61" y="141"/>
                  </a:cubicBez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0" name="Freeform 1019"/>
            <p:cNvSpPr>
              <a:spLocks/>
            </p:cNvSpPr>
            <p:nvPr/>
          </p:nvSpPr>
          <p:spPr bwMode="auto">
            <a:xfrm>
              <a:off x="7518401" y="2625687"/>
              <a:ext cx="47625" cy="146050"/>
            </a:xfrm>
            <a:custGeom>
              <a:avLst/>
              <a:gdLst>
                <a:gd name="T0" fmla="*/ 62 w 93"/>
                <a:gd name="T1" fmla="*/ 79 h 288"/>
                <a:gd name="T2" fmla="*/ 62 w 93"/>
                <a:gd name="T3" fmla="*/ 15 h 288"/>
                <a:gd name="T4" fmla="*/ 47 w 93"/>
                <a:gd name="T5" fmla="*/ 0 h 288"/>
                <a:gd name="T6" fmla="*/ 32 w 93"/>
                <a:gd name="T7" fmla="*/ 15 h 288"/>
                <a:gd name="T8" fmla="*/ 32 w 93"/>
                <a:gd name="T9" fmla="*/ 79 h 288"/>
                <a:gd name="T10" fmla="*/ 0 w 93"/>
                <a:gd name="T11" fmla="*/ 123 h 288"/>
                <a:gd name="T12" fmla="*/ 32 w 93"/>
                <a:gd name="T13" fmla="*/ 167 h 288"/>
                <a:gd name="T14" fmla="*/ 32 w 93"/>
                <a:gd name="T15" fmla="*/ 273 h 288"/>
                <a:gd name="T16" fmla="*/ 47 w 93"/>
                <a:gd name="T17" fmla="*/ 288 h 288"/>
                <a:gd name="T18" fmla="*/ 62 w 93"/>
                <a:gd name="T19" fmla="*/ 273 h 288"/>
                <a:gd name="T20" fmla="*/ 62 w 93"/>
                <a:gd name="T21" fmla="*/ 167 h 288"/>
                <a:gd name="T22" fmla="*/ 93 w 93"/>
                <a:gd name="T23" fmla="*/ 123 h 288"/>
                <a:gd name="T24" fmla="*/ 62 w 93"/>
                <a:gd name="T25" fmla="*/ 79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3" h="288">
                  <a:moveTo>
                    <a:pt x="62" y="79"/>
                  </a:moveTo>
                  <a:lnTo>
                    <a:pt x="62" y="15"/>
                  </a:lnTo>
                  <a:cubicBezTo>
                    <a:pt x="62" y="6"/>
                    <a:pt x="54" y="0"/>
                    <a:pt x="47" y="0"/>
                  </a:cubicBezTo>
                  <a:cubicBezTo>
                    <a:pt x="39" y="0"/>
                    <a:pt x="32" y="7"/>
                    <a:pt x="32" y="15"/>
                  </a:cubicBezTo>
                  <a:lnTo>
                    <a:pt x="32" y="79"/>
                  </a:lnTo>
                  <a:cubicBezTo>
                    <a:pt x="14" y="86"/>
                    <a:pt x="0" y="103"/>
                    <a:pt x="0" y="123"/>
                  </a:cubicBezTo>
                  <a:cubicBezTo>
                    <a:pt x="0" y="143"/>
                    <a:pt x="13" y="161"/>
                    <a:pt x="32" y="167"/>
                  </a:cubicBezTo>
                  <a:lnTo>
                    <a:pt x="32" y="273"/>
                  </a:lnTo>
                  <a:cubicBezTo>
                    <a:pt x="32" y="282"/>
                    <a:pt x="39" y="288"/>
                    <a:pt x="47" y="288"/>
                  </a:cubicBezTo>
                  <a:cubicBezTo>
                    <a:pt x="54" y="288"/>
                    <a:pt x="62" y="281"/>
                    <a:pt x="62" y="273"/>
                  </a:cubicBezTo>
                  <a:lnTo>
                    <a:pt x="62" y="167"/>
                  </a:lnTo>
                  <a:cubicBezTo>
                    <a:pt x="79" y="161"/>
                    <a:pt x="93" y="143"/>
                    <a:pt x="93" y="123"/>
                  </a:cubicBezTo>
                  <a:cubicBezTo>
                    <a:pt x="93" y="103"/>
                    <a:pt x="79" y="86"/>
                    <a:pt x="62" y="79"/>
                  </a:cubicBez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1" name="Freeform 1020"/>
            <p:cNvSpPr>
              <a:spLocks/>
            </p:cNvSpPr>
            <p:nvPr/>
          </p:nvSpPr>
          <p:spPr bwMode="auto">
            <a:xfrm>
              <a:off x="7318376" y="2897150"/>
              <a:ext cx="71438" cy="98425"/>
            </a:xfrm>
            <a:custGeom>
              <a:avLst/>
              <a:gdLst>
                <a:gd name="T0" fmla="*/ 0 w 142"/>
                <a:gd name="T1" fmla="*/ 0 h 195"/>
                <a:gd name="T2" fmla="*/ 33 w 142"/>
                <a:gd name="T3" fmla="*/ 0 h 195"/>
                <a:gd name="T4" fmla="*/ 33 w 142"/>
                <a:gd name="T5" fmla="*/ 82 h 195"/>
                <a:gd name="T6" fmla="*/ 109 w 142"/>
                <a:gd name="T7" fmla="*/ 82 h 195"/>
                <a:gd name="T8" fmla="*/ 109 w 142"/>
                <a:gd name="T9" fmla="*/ 0 h 195"/>
                <a:gd name="T10" fmla="*/ 142 w 142"/>
                <a:gd name="T11" fmla="*/ 0 h 195"/>
                <a:gd name="T12" fmla="*/ 142 w 142"/>
                <a:gd name="T13" fmla="*/ 195 h 195"/>
                <a:gd name="T14" fmla="*/ 109 w 142"/>
                <a:gd name="T15" fmla="*/ 195 h 195"/>
                <a:gd name="T16" fmla="*/ 109 w 142"/>
                <a:gd name="T17" fmla="*/ 113 h 195"/>
                <a:gd name="T18" fmla="*/ 33 w 142"/>
                <a:gd name="T19" fmla="*/ 113 h 195"/>
                <a:gd name="T20" fmla="*/ 33 w 142"/>
                <a:gd name="T21" fmla="*/ 195 h 195"/>
                <a:gd name="T22" fmla="*/ 0 w 142"/>
                <a:gd name="T23" fmla="*/ 195 h 195"/>
                <a:gd name="T24" fmla="*/ 0 w 142"/>
                <a:gd name="T25" fmla="*/ 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2" h="195">
                  <a:moveTo>
                    <a:pt x="0" y="0"/>
                  </a:moveTo>
                  <a:lnTo>
                    <a:pt x="33" y="0"/>
                  </a:lnTo>
                  <a:lnTo>
                    <a:pt x="33" y="82"/>
                  </a:lnTo>
                  <a:lnTo>
                    <a:pt x="109" y="82"/>
                  </a:lnTo>
                  <a:lnTo>
                    <a:pt x="109" y="0"/>
                  </a:lnTo>
                  <a:lnTo>
                    <a:pt x="142" y="0"/>
                  </a:lnTo>
                  <a:lnTo>
                    <a:pt x="142" y="195"/>
                  </a:lnTo>
                  <a:lnTo>
                    <a:pt x="109" y="195"/>
                  </a:lnTo>
                  <a:lnTo>
                    <a:pt x="109" y="113"/>
                  </a:lnTo>
                  <a:lnTo>
                    <a:pt x="33" y="113"/>
                  </a:lnTo>
                  <a:lnTo>
                    <a:pt x="33" y="195"/>
                  </a:lnTo>
                  <a:lnTo>
                    <a:pt x="0" y="1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2" name="Freeform 1021"/>
            <p:cNvSpPr>
              <a:spLocks noEditPoints="1"/>
            </p:cNvSpPr>
            <p:nvPr/>
          </p:nvSpPr>
          <p:spPr bwMode="auto">
            <a:xfrm>
              <a:off x="7405689" y="2919375"/>
              <a:ext cx="63500" cy="77788"/>
            </a:xfrm>
            <a:custGeom>
              <a:avLst/>
              <a:gdLst>
                <a:gd name="T0" fmla="*/ 0 w 124"/>
                <a:gd name="T1" fmla="*/ 79 h 154"/>
                <a:gd name="T2" fmla="*/ 0 w 124"/>
                <a:gd name="T3" fmla="*/ 76 h 154"/>
                <a:gd name="T4" fmla="*/ 63 w 124"/>
                <a:gd name="T5" fmla="*/ 0 h 154"/>
                <a:gd name="T6" fmla="*/ 124 w 124"/>
                <a:gd name="T7" fmla="*/ 77 h 154"/>
                <a:gd name="T8" fmla="*/ 124 w 124"/>
                <a:gd name="T9" fmla="*/ 89 h 154"/>
                <a:gd name="T10" fmla="*/ 31 w 124"/>
                <a:gd name="T11" fmla="*/ 89 h 154"/>
                <a:gd name="T12" fmla="*/ 69 w 124"/>
                <a:gd name="T13" fmla="*/ 126 h 154"/>
                <a:gd name="T14" fmla="*/ 103 w 124"/>
                <a:gd name="T15" fmla="*/ 111 h 154"/>
                <a:gd name="T16" fmla="*/ 119 w 124"/>
                <a:gd name="T17" fmla="*/ 131 h 154"/>
                <a:gd name="T18" fmla="*/ 68 w 124"/>
                <a:gd name="T19" fmla="*/ 154 h 154"/>
                <a:gd name="T20" fmla="*/ 0 w 124"/>
                <a:gd name="T21" fmla="*/ 79 h 154"/>
                <a:gd name="T22" fmla="*/ 94 w 124"/>
                <a:gd name="T23" fmla="*/ 68 h 154"/>
                <a:gd name="T24" fmla="*/ 64 w 124"/>
                <a:gd name="T25" fmla="*/ 28 h 154"/>
                <a:gd name="T26" fmla="*/ 33 w 124"/>
                <a:gd name="T27" fmla="*/ 68 h 154"/>
                <a:gd name="T28" fmla="*/ 94 w 124"/>
                <a:gd name="T29" fmla="*/ 68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4" h="154">
                  <a:moveTo>
                    <a:pt x="0" y="79"/>
                  </a:moveTo>
                  <a:lnTo>
                    <a:pt x="0" y="76"/>
                  </a:lnTo>
                  <a:cubicBezTo>
                    <a:pt x="0" y="33"/>
                    <a:pt x="26" y="0"/>
                    <a:pt x="63" y="0"/>
                  </a:cubicBezTo>
                  <a:cubicBezTo>
                    <a:pt x="103" y="0"/>
                    <a:pt x="124" y="34"/>
                    <a:pt x="124" y="77"/>
                  </a:cubicBezTo>
                  <a:lnTo>
                    <a:pt x="124" y="89"/>
                  </a:lnTo>
                  <a:lnTo>
                    <a:pt x="31" y="89"/>
                  </a:lnTo>
                  <a:cubicBezTo>
                    <a:pt x="34" y="114"/>
                    <a:pt x="49" y="126"/>
                    <a:pt x="69" y="126"/>
                  </a:cubicBezTo>
                  <a:cubicBezTo>
                    <a:pt x="83" y="126"/>
                    <a:pt x="93" y="120"/>
                    <a:pt x="103" y="111"/>
                  </a:cubicBezTo>
                  <a:lnTo>
                    <a:pt x="119" y="131"/>
                  </a:lnTo>
                  <a:cubicBezTo>
                    <a:pt x="105" y="145"/>
                    <a:pt x="89" y="154"/>
                    <a:pt x="68" y="154"/>
                  </a:cubicBezTo>
                  <a:cubicBezTo>
                    <a:pt x="30" y="154"/>
                    <a:pt x="0" y="125"/>
                    <a:pt x="0" y="79"/>
                  </a:cubicBezTo>
                  <a:close/>
                  <a:moveTo>
                    <a:pt x="94" y="68"/>
                  </a:moveTo>
                  <a:cubicBezTo>
                    <a:pt x="93" y="44"/>
                    <a:pt x="81" y="28"/>
                    <a:pt x="64" y="28"/>
                  </a:cubicBezTo>
                  <a:cubicBezTo>
                    <a:pt x="46" y="28"/>
                    <a:pt x="34" y="43"/>
                    <a:pt x="33" y="68"/>
                  </a:cubicBezTo>
                  <a:lnTo>
                    <a:pt x="94" y="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3" name="Freeform 1022"/>
            <p:cNvSpPr>
              <a:spLocks noEditPoints="1"/>
            </p:cNvSpPr>
            <p:nvPr/>
          </p:nvSpPr>
          <p:spPr bwMode="auto">
            <a:xfrm>
              <a:off x="7478714" y="2920962"/>
              <a:ext cx="60325" cy="76200"/>
            </a:xfrm>
            <a:custGeom>
              <a:avLst/>
              <a:gdLst>
                <a:gd name="T0" fmla="*/ 0 w 119"/>
                <a:gd name="T1" fmla="*/ 106 h 152"/>
                <a:gd name="T2" fmla="*/ 0 w 119"/>
                <a:gd name="T3" fmla="*/ 104 h 152"/>
                <a:gd name="T4" fmla="*/ 52 w 119"/>
                <a:gd name="T5" fmla="*/ 57 h 152"/>
                <a:gd name="T6" fmla="*/ 86 w 119"/>
                <a:gd name="T7" fmla="*/ 63 h 152"/>
                <a:gd name="T8" fmla="*/ 86 w 119"/>
                <a:gd name="T9" fmla="*/ 57 h 152"/>
                <a:gd name="T10" fmla="*/ 55 w 119"/>
                <a:gd name="T11" fmla="*/ 27 h 152"/>
                <a:gd name="T12" fmla="*/ 20 w 119"/>
                <a:gd name="T13" fmla="*/ 36 h 152"/>
                <a:gd name="T14" fmla="*/ 11 w 119"/>
                <a:gd name="T15" fmla="*/ 11 h 152"/>
                <a:gd name="T16" fmla="*/ 60 w 119"/>
                <a:gd name="T17" fmla="*/ 0 h 152"/>
                <a:gd name="T18" fmla="*/ 104 w 119"/>
                <a:gd name="T19" fmla="*/ 15 h 152"/>
                <a:gd name="T20" fmla="*/ 119 w 119"/>
                <a:gd name="T21" fmla="*/ 57 h 152"/>
                <a:gd name="T22" fmla="*/ 119 w 119"/>
                <a:gd name="T23" fmla="*/ 148 h 152"/>
                <a:gd name="T24" fmla="*/ 87 w 119"/>
                <a:gd name="T25" fmla="*/ 148 h 152"/>
                <a:gd name="T26" fmla="*/ 87 w 119"/>
                <a:gd name="T27" fmla="*/ 131 h 152"/>
                <a:gd name="T28" fmla="*/ 46 w 119"/>
                <a:gd name="T29" fmla="*/ 152 h 152"/>
                <a:gd name="T30" fmla="*/ 0 w 119"/>
                <a:gd name="T31" fmla="*/ 106 h 152"/>
                <a:gd name="T32" fmla="*/ 86 w 119"/>
                <a:gd name="T33" fmla="*/ 98 h 152"/>
                <a:gd name="T34" fmla="*/ 86 w 119"/>
                <a:gd name="T35" fmla="*/ 83 h 152"/>
                <a:gd name="T36" fmla="*/ 58 w 119"/>
                <a:gd name="T37" fmla="*/ 78 h 152"/>
                <a:gd name="T38" fmla="*/ 30 w 119"/>
                <a:gd name="T39" fmla="*/ 103 h 152"/>
                <a:gd name="T40" fmla="*/ 30 w 119"/>
                <a:gd name="T41" fmla="*/ 103 h 152"/>
                <a:gd name="T42" fmla="*/ 54 w 119"/>
                <a:gd name="T43" fmla="*/ 127 h 152"/>
                <a:gd name="T44" fmla="*/ 86 w 119"/>
                <a:gd name="T45" fmla="*/ 98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9" h="152">
                  <a:moveTo>
                    <a:pt x="0" y="106"/>
                  </a:moveTo>
                  <a:lnTo>
                    <a:pt x="0" y="104"/>
                  </a:lnTo>
                  <a:cubicBezTo>
                    <a:pt x="0" y="73"/>
                    <a:pt x="21" y="57"/>
                    <a:pt x="52" y="57"/>
                  </a:cubicBezTo>
                  <a:cubicBezTo>
                    <a:pt x="66" y="57"/>
                    <a:pt x="76" y="59"/>
                    <a:pt x="86" y="63"/>
                  </a:cubicBezTo>
                  <a:lnTo>
                    <a:pt x="86" y="57"/>
                  </a:lnTo>
                  <a:cubicBezTo>
                    <a:pt x="86" y="37"/>
                    <a:pt x="75" y="27"/>
                    <a:pt x="55" y="27"/>
                  </a:cubicBezTo>
                  <a:cubicBezTo>
                    <a:pt x="41" y="27"/>
                    <a:pt x="29" y="32"/>
                    <a:pt x="20" y="36"/>
                  </a:cubicBezTo>
                  <a:lnTo>
                    <a:pt x="11" y="11"/>
                  </a:lnTo>
                  <a:cubicBezTo>
                    <a:pt x="25" y="3"/>
                    <a:pt x="40" y="0"/>
                    <a:pt x="60" y="0"/>
                  </a:cubicBezTo>
                  <a:cubicBezTo>
                    <a:pt x="79" y="0"/>
                    <a:pt x="94" y="5"/>
                    <a:pt x="104" y="15"/>
                  </a:cubicBezTo>
                  <a:cubicBezTo>
                    <a:pt x="114" y="25"/>
                    <a:pt x="119" y="38"/>
                    <a:pt x="119" y="57"/>
                  </a:cubicBezTo>
                  <a:lnTo>
                    <a:pt x="119" y="148"/>
                  </a:lnTo>
                  <a:lnTo>
                    <a:pt x="87" y="148"/>
                  </a:lnTo>
                  <a:lnTo>
                    <a:pt x="87" y="131"/>
                  </a:lnTo>
                  <a:cubicBezTo>
                    <a:pt x="79" y="143"/>
                    <a:pt x="66" y="152"/>
                    <a:pt x="46" y="152"/>
                  </a:cubicBezTo>
                  <a:cubicBezTo>
                    <a:pt x="20" y="151"/>
                    <a:pt x="0" y="135"/>
                    <a:pt x="0" y="106"/>
                  </a:cubicBezTo>
                  <a:close/>
                  <a:moveTo>
                    <a:pt x="86" y="98"/>
                  </a:moveTo>
                  <a:lnTo>
                    <a:pt x="86" y="83"/>
                  </a:lnTo>
                  <a:cubicBezTo>
                    <a:pt x="79" y="81"/>
                    <a:pt x="70" y="78"/>
                    <a:pt x="58" y="78"/>
                  </a:cubicBezTo>
                  <a:cubicBezTo>
                    <a:pt x="41" y="78"/>
                    <a:pt x="30" y="87"/>
                    <a:pt x="30" y="103"/>
                  </a:cubicBezTo>
                  <a:lnTo>
                    <a:pt x="30" y="103"/>
                  </a:lnTo>
                  <a:cubicBezTo>
                    <a:pt x="30" y="118"/>
                    <a:pt x="40" y="126"/>
                    <a:pt x="54" y="127"/>
                  </a:cubicBezTo>
                  <a:cubicBezTo>
                    <a:pt x="72" y="127"/>
                    <a:pt x="86" y="116"/>
                    <a:pt x="86" y="9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4" name="Freeform 1023"/>
            <p:cNvSpPr>
              <a:spLocks/>
            </p:cNvSpPr>
            <p:nvPr/>
          </p:nvSpPr>
          <p:spPr bwMode="auto">
            <a:xfrm>
              <a:off x="7548564" y="2900325"/>
              <a:ext cx="41275" cy="96838"/>
            </a:xfrm>
            <a:custGeom>
              <a:avLst/>
              <a:gdLst>
                <a:gd name="T0" fmla="*/ 16 w 81"/>
                <a:gd name="T1" fmla="*/ 152 h 191"/>
                <a:gd name="T2" fmla="*/ 16 w 81"/>
                <a:gd name="T3" fmla="*/ 67 h 191"/>
                <a:gd name="T4" fmla="*/ 0 w 81"/>
                <a:gd name="T5" fmla="*/ 67 h 191"/>
                <a:gd name="T6" fmla="*/ 0 w 81"/>
                <a:gd name="T7" fmla="*/ 39 h 191"/>
                <a:gd name="T8" fmla="*/ 16 w 81"/>
                <a:gd name="T9" fmla="*/ 39 h 191"/>
                <a:gd name="T10" fmla="*/ 16 w 81"/>
                <a:gd name="T11" fmla="*/ 0 h 191"/>
                <a:gd name="T12" fmla="*/ 47 w 81"/>
                <a:gd name="T13" fmla="*/ 0 h 191"/>
                <a:gd name="T14" fmla="*/ 47 w 81"/>
                <a:gd name="T15" fmla="*/ 39 h 191"/>
                <a:gd name="T16" fmla="*/ 79 w 81"/>
                <a:gd name="T17" fmla="*/ 39 h 191"/>
                <a:gd name="T18" fmla="*/ 79 w 81"/>
                <a:gd name="T19" fmla="*/ 67 h 191"/>
                <a:gd name="T20" fmla="*/ 47 w 81"/>
                <a:gd name="T21" fmla="*/ 67 h 191"/>
                <a:gd name="T22" fmla="*/ 47 w 81"/>
                <a:gd name="T23" fmla="*/ 146 h 191"/>
                <a:gd name="T24" fmla="*/ 63 w 81"/>
                <a:gd name="T25" fmla="*/ 162 h 191"/>
                <a:gd name="T26" fmla="*/ 81 w 81"/>
                <a:gd name="T27" fmla="*/ 158 h 191"/>
                <a:gd name="T28" fmla="*/ 81 w 81"/>
                <a:gd name="T29" fmla="*/ 185 h 191"/>
                <a:gd name="T30" fmla="*/ 55 w 81"/>
                <a:gd name="T31" fmla="*/ 191 h 191"/>
                <a:gd name="T32" fmla="*/ 16 w 81"/>
                <a:gd name="T33" fmla="*/ 152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1" h="191">
                  <a:moveTo>
                    <a:pt x="16" y="152"/>
                  </a:moveTo>
                  <a:lnTo>
                    <a:pt x="16" y="67"/>
                  </a:lnTo>
                  <a:lnTo>
                    <a:pt x="0" y="67"/>
                  </a:lnTo>
                  <a:lnTo>
                    <a:pt x="0" y="39"/>
                  </a:lnTo>
                  <a:lnTo>
                    <a:pt x="16" y="39"/>
                  </a:lnTo>
                  <a:lnTo>
                    <a:pt x="16" y="0"/>
                  </a:lnTo>
                  <a:lnTo>
                    <a:pt x="47" y="0"/>
                  </a:lnTo>
                  <a:lnTo>
                    <a:pt x="47" y="39"/>
                  </a:lnTo>
                  <a:lnTo>
                    <a:pt x="79" y="39"/>
                  </a:lnTo>
                  <a:lnTo>
                    <a:pt x="79" y="67"/>
                  </a:lnTo>
                  <a:lnTo>
                    <a:pt x="47" y="67"/>
                  </a:lnTo>
                  <a:lnTo>
                    <a:pt x="47" y="146"/>
                  </a:lnTo>
                  <a:cubicBezTo>
                    <a:pt x="47" y="157"/>
                    <a:pt x="53" y="162"/>
                    <a:pt x="63" y="162"/>
                  </a:cubicBezTo>
                  <a:cubicBezTo>
                    <a:pt x="69" y="162"/>
                    <a:pt x="75" y="161"/>
                    <a:pt x="81" y="158"/>
                  </a:cubicBezTo>
                  <a:lnTo>
                    <a:pt x="81" y="185"/>
                  </a:lnTo>
                  <a:cubicBezTo>
                    <a:pt x="73" y="188"/>
                    <a:pt x="66" y="191"/>
                    <a:pt x="55" y="191"/>
                  </a:cubicBezTo>
                  <a:cubicBezTo>
                    <a:pt x="32" y="191"/>
                    <a:pt x="16" y="181"/>
                    <a:pt x="16" y="15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5" name="Freeform 1024"/>
            <p:cNvSpPr>
              <a:spLocks/>
            </p:cNvSpPr>
            <p:nvPr/>
          </p:nvSpPr>
          <p:spPr bwMode="auto">
            <a:xfrm>
              <a:off x="7805739" y="2897150"/>
              <a:ext cx="82550" cy="98425"/>
            </a:xfrm>
            <a:custGeom>
              <a:avLst/>
              <a:gdLst>
                <a:gd name="T0" fmla="*/ 2 w 162"/>
                <a:gd name="T1" fmla="*/ 0 h 195"/>
                <a:gd name="T2" fmla="*/ 24 w 162"/>
                <a:gd name="T3" fmla="*/ 0 h 195"/>
                <a:gd name="T4" fmla="*/ 82 w 162"/>
                <a:gd name="T5" fmla="*/ 104 h 195"/>
                <a:gd name="T6" fmla="*/ 141 w 162"/>
                <a:gd name="T7" fmla="*/ 0 h 195"/>
                <a:gd name="T8" fmla="*/ 162 w 162"/>
                <a:gd name="T9" fmla="*/ 0 h 195"/>
                <a:gd name="T10" fmla="*/ 162 w 162"/>
                <a:gd name="T11" fmla="*/ 195 h 195"/>
                <a:gd name="T12" fmla="*/ 141 w 162"/>
                <a:gd name="T13" fmla="*/ 195 h 195"/>
                <a:gd name="T14" fmla="*/ 141 w 162"/>
                <a:gd name="T15" fmla="*/ 39 h 195"/>
                <a:gd name="T16" fmla="*/ 81 w 162"/>
                <a:gd name="T17" fmla="*/ 143 h 195"/>
                <a:gd name="T18" fmla="*/ 80 w 162"/>
                <a:gd name="T19" fmla="*/ 143 h 195"/>
                <a:gd name="T20" fmla="*/ 20 w 162"/>
                <a:gd name="T21" fmla="*/ 39 h 195"/>
                <a:gd name="T22" fmla="*/ 20 w 162"/>
                <a:gd name="T23" fmla="*/ 195 h 195"/>
                <a:gd name="T24" fmla="*/ 0 w 162"/>
                <a:gd name="T25" fmla="*/ 195 h 195"/>
                <a:gd name="T26" fmla="*/ 0 w 162"/>
                <a:gd name="T27" fmla="*/ 0 h 195"/>
                <a:gd name="T28" fmla="*/ 2 w 162"/>
                <a:gd name="T29" fmla="*/ 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2" h="195">
                  <a:moveTo>
                    <a:pt x="2" y="0"/>
                  </a:moveTo>
                  <a:lnTo>
                    <a:pt x="24" y="0"/>
                  </a:lnTo>
                  <a:lnTo>
                    <a:pt x="82" y="104"/>
                  </a:lnTo>
                  <a:lnTo>
                    <a:pt x="141" y="0"/>
                  </a:lnTo>
                  <a:lnTo>
                    <a:pt x="162" y="0"/>
                  </a:lnTo>
                  <a:lnTo>
                    <a:pt x="162" y="195"/>
                  </a:lnTo>
                  <a:lnTo>
                    <a:pt x="141" y="195"/>
                  </a:lnTo>
                  <a:lnTo>
                    <a:pt x="141" y="39"/>
                  </a:lnTo>
                  <a:lnTo>
                    <a:pt x="81" y="143"/>
                  </a:lnTo>
                  <a:lnTo>
                    <a:pt x="80" y="143"/>
                  </a:lnTo>
                  <a:lnTo>
                    <a:pt x="20" y="39"/>
                  </a:lnTo>
                  <a:lnTo>
                    <a:pt x="20" y="195"/>
                  </a:lnTo>
                  <a:lnTo>
                    <a:pt x="0" y="195"/>
                  </a:lnTo>
                  <a:lnTo>
                    <a:pt x="0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7" name="Freeform 1025"/>
            <p:cNvSpPr>
              <a:spLocks noEditPoints="1"/>
            </p:cNvSpPr>
            <p:nvPr/>
          </p:nvSpPr>
          <p:spPr bwMode="auto">
            <a:xfrm>
              <a:off x="7912101" y="2893975"/>
              <a:ext cx="11113" cy="101600"/>
            </a:xfrm>
            <a:custGeom>
              <a:avLst/>
              <a:gdLst>
                <a:gd name="T0" fmla="*/ 0 w 22"/>
                <a:gd name="T1" fmla="*/ 0 h 199"/>
                <a:gd name="T2" fmla="*/ 22 w 22"/>
                <a:gd name="T3" fmla="*/ 0 h 199"/>
                <a:gd name="T4" fmla="*/ 22 w 22"/>
                <a:gd name="T5" fmla="*/ 24 h 199"/>
                <a:gd name="T6" fmla="*/ 0 w 22"/>
                <a:gd name="T7" fmla="*/ 24 h 199"/>
                <a:gd name="T8" fmla="*/ 0 w 22"/>
                <a:gd name="T9" fmla="*/ 0 h 199"/>
                <a:gd name="T10" fmla="*/ 1 w 22"/>
                <a:gd name="T11" fmla="*/ 54 h 199"/>
                <a:gd name="T12" fmla="*/ 21 w 22"/>
                <a:gd name="T13" fmla="*/ 54 h 199"/>
                <a:gd name="T14" fmla="*/ 21 w 22"/>
                <a:gd name="T15" fmla="*/ 199 h 199"/>
                <a:gd name="T16" fmla="*/ 1 w 22"/>
                <a:gd name="T17" fmla="*/ 199 h 199"/>
                <a:gd name="T18" fmla="*/ 1 w 22"/>
                <a:gd name="T19" fmla="*/ 54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" h="199">
                  <a:moveTo>
                    <a:pt x="0" y="0"/>
                  </a:moveTo>
                  <a:lnTo>
                    <a:pt x="22" y="0"/>
                  </a:lnTo>
                  <a:lnTo>
                    <a:pt x="22" y="24"/>
                  </a:lnTo>
                  <a:lnTo>
                    <a:pt x="0" y="24"/>
                  </a:lnTo>
                  <a:lnTo>
                    <a:pt x="0" y="0"/>
                  </a:lnTo>
                  <a:close/>
                  <a:moveTo>
                    <a:pt x="1" y="54"/>
                  </a:moveTo>
                  <a:lnTo>
                    <a:pt x="21" y="54"/>
                  </a:lnTo>
                  <a:lnTo>
                    <a:pt x="21" y="199"/>
                  </a:lnTo>
                  <a:lnTo>
                    <a:pt x="1" y="199"/>
                  </a:lnTo>
                  <a:lnTo>
                    <a:pt x="1" y="5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8" name="Freeform 1026"/>
            <p:cNvSpPr>
              <a:spLocks/>
            </p:cNvSpPr>
            <p:nvPr/>
          </p:nvSpPr>
          <p:spPr bwMode="auto">
            <a:xfrm>
              <a:off x="7937501" y="2920962"/>
              <a:ext cx="49213" cy="76200"/>
            </a:xfrm>
            <a:custGeom>
              <a:avLst/>
              <a:gdLst>
                <a:gd name="T0" fmla="*/ 0 w 98"/>
                <a:gd name="T1" fmla="*/ 129 h 149"/>
                <a:gd name="T2" fmla="*/ 10 w 98"/>
                <a:gd name="T3" fmla="*/ 114 h 149"/>
                <a:gd name="T4" fmla="*/ 52 w 98"/>
                <a:gd name="T5" fmla="*/ 131 h 149"/>
                <a:gd name="T6" fmla="*/ 80 w 98"/>
                <a:gd name="T7" fmla="*/ 109 h 149"/>
                <a:gd name="T8" fmla="*/ 80 w 98"/>
                <a:gd name="T9" fmla="*/ 109 h 149"/>
                <a:gd name="T10" fmla="*/ 48 w 98"/>
                <a:gd name="T11" fmla="*/ 81 h 149"/>
                <a:gd name="T12" fmla="*/ 7 w 98"/>
                <a:gd name="T13" fmla="*/ 40 h 149"/>
                <a:gd name="T14" fmla="*/ 7 w 98"/>
                <a:gd name="T15" fmla="*/ 40 h 149"/>
                <a:gd name="T16" fmla="*/ 52 w 98"/>
                <a:gd name="T17" fmla="*/ 0 h 149"/>
                <a:gd name="T18" fmla="*/ 97 w 98"/>
                <a:gd name="T19" fmla="*/ 15 h 149"/>
                <a:gd name="T20" fmla="*/ 87 w 98"/>
                <a:gd name="T21" fmla="*/ 30 h 149"/>
                <a:gd name="T22" fmla="*/ 51 w 98"/>
                <a:gd name="T23" fmla="*/ 16 h 149"/>
                <a:gd name="T24" fmla="*/ 26 w 98"/>
                <a:gd name="T25" fmla="*/ 36 h 149"/>
                <a:gd name="T26" fmla="*/ 26 w 98"/>
                <a:gd name="T27" fmla="*/ 36 h 149"/>
                <a:gd name="T28" fmla="*/ 58 w 98"/>
                <a:gd name="T29" fmla="*/ 62 h 149"/>
                <a:gd name="T30" fmla="*/ 98 w 98"/>
                <a:gd name="T31" fmla="*/ 105 h 149"/>
                <a:gd name="T32" fmla="*/ 98 w 98"/>
                <a:gd name="T33" fmla="*/ 105 h 149"/>
                <a:gd name="T34" fmla="*/ 52 w 98"/>
                <a:gd name="T35" fmla="*/ 146 h 149"/>
                <a:gd name="T36" fmla="*/ 0 w 98"/>
                <a:gd name="T37" fmla="*/ 12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8" h="149">
                  <a:moveTo>
                    <a:pt x="0" y="129"/>
                  </a:moveTo>
                  <a:lnTo>
                    <a:pt x="10" y="114"/>
                  </a:lnTo>
                  <a:cubicBezTo>
                    <a:pt x="23" y="125"/>
                    <a:pt x="37" y="131"/>
                    <a:pt x="52" y="131"/>
                  </a:cubicBezTo>
                  <a:cubicBezTo>
                    <a:pt x="68" y="131"/>
                    <a:pt x="80" y="122"/>
                    <a:pt x="80" y="109"/>
                  </a:cubicBezTo>
                  <a:lnTo>
                    <a:pt x="80" y="109"/>
                  </a:lnTo>
                  <a:cubicBezTo>
                    <a:pt x="80" y="96"/>
                    <a:pt x="67" y="89"/>
                    <a:pt x="48" y="81"/>
                  </a:cubicBezTo>
                  <a:cubicBezTo>
                    <a:pt x="26" y="71"/>
                    <a:pt x="7" y="62"/>
                    <a:pt x="7" y="40"/>
                  </a:cubicBezTo>
                  <a:lnTo>
                    <a:pt x="7" y="40"/>
                  </a:lnTo>
                  <a:cubicBezTo>
                    <a:pt x="7" y="16"/>
                    <a:pt x="26" y="0"/>
                    <a:pt x="52" y="0"/>
                  </a:cubicBezTo>
                  <a:cubicBezTo>
                    <a:pt x="68" y="0"/>
                    <a:pt x="86" y="6"/>
                    <a:pt x="97" y="15"/>
                  </a:cubicBezTo>
                  <a:lnTo>
                    <a:pt x="87" y="30"/>
                  </a:lnTo>
                  <a:cubicBezTo>
                    <a:pt x="76" y="22"/>
                    <a:pt x="63" y="16"/>
                    <a:pt x="51" y="16"/>
                  </a:cubicBezTo>
                  <a:cubicBezTo>
                    <a:pt x="36" y="16"/>
                    <a:pt x="26" y="25"/>
                    <a:pt x="26" y="36"/>
                  </a:cubicBezTo>
                  <a:lnTo>
                    <a:pt x="26" y="36"/>
                  </a:lnTo>
                  <a:cubicBezTo>
                    <a:pt x="26" y="49"/>
                    <a:pt x="38" y="55"/>
                    <a:pt x="58" y="62"/>
                  </a:cubicBezTo>
                  <a:cubicBezTo>
                    <a:pt x="82" y="72"/>
                    <a:pt x="98" y="83"/>
                    <a:pt x="98" y="105"/>
                  </a:cubicBezTo>
                  <a:lnTo>
                    <a:pt x="98" y="105"/>
                  </a:lnTo>
                  <a:cubicBezTo>
                    <a:pt x="98" y="131"/>
                    <a:pt x="77" y="146"/>
                    <a:pt x="52" y="146"/>
                  </a:cubicBezTo>
                  <a:cubicBezTo>
                    <a:pt x="35" y="149"/>
                    <a:pt x="16" y="141"/>
                    <a:pt x="0" y="12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9" name="Freeform 1027"/>
            <p:cNvSpPr>
              <a:spLocks/>
            </p:cNvSpPr>
            <p:nvPr/>
          </p:nvSpPr>
          <p:spPr bwMode="auto">
            <a:xfrm>
              <a:off x="7997826" y="2900325"/>
              <a:ext cx="38100" cy="96838"/>
            </a:xfrm>
            <a:custGeom>
              <a:avLst/>
              <a:gdLst>
                <a:gd name="T0" fmla="*/ 18 w 77"/>
                <a:gd name="T1" fmla="*/ 154 h 190"/>
                <a:gd name="T2" fmla="*/ 18 w 77"/>
                <a:gd name="T3" fmla="*/ 60 h 190"/>
                <a:gd name="T4" fmla="*/ 0 w 77"/>
                <a:gd name="T5" fmla="*/ 60 h 190"/>
                <a:gd name="T6" fmla="*/ 0 w 77"/>
                <a:gd name="T7" fmla="*/ 42 h 190"/>
                <a:gd name="T8" fmla="*/ 18 w 77"/>
                <a:gd name="T9" fmla="*/ 42 h 190"/>
                <a:gd name="T10" fmla="*/ 18 w 77"/>
                <a:gd name="T11" fmla="*/ 0 h 190"/>
                <a:gd name="T12" fmla="*/ 38 w 77"/>
                <a:gd name="T13" fmla="*/ 0 h 190"/>
                <a:gd name="T14" fmla="*/ 38 w 77"/>
                <a:gd name="T15" fmla="*/ 42 h 190"/>
                <a:gd name="T16" fmla="*/ 75 w 77"/>
                <a:gd name="T17" fmla="*/ 42 h 190"/>
                <a:gd name="T18" fmla="*/ 75 w 77"/>
                <a:gd name="T19" fmla="*/ 60 h 190"/>
                <a:gd name="T20" fmla="*/ 38 w 77"/>
                <a:gd name="T21" fmla="*/ 60 h 190"/>
                <a:gd name="T22" fmla="*/ 38 w 77"/>
                <a:gd name="T23" fmla="*/ 150 h 190"/>
                <a:gd name="T24" fmla="*/ 59 w 77"/>
                <a:gd name="T25" fmla="*/ 171 h 190"/>
                <a:gd name="T26" fmla="*/ 77 w 77"/>
                <a:gd name="T27" fmla="*/ 167 h 190"/>
                <a:gd name="T28" fmla="*/ 77 w 77"/>
                <a:gd name="T29" fmla="*/ 185 h 190"/>
                <a:gd name="T30" fmla="*/ 55 w 77"/>
                <a:gd name="T31" fmla="*/ 190 h 190"/>
                <a:gd name="T32" fmla="*/ 18 w 77"/>
                <a:gd name="T33" fmla="*/ 154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7" h="190">
                  <a:moveTo>
                    <a:pt x="18" y="154"/>
                  </a:moveTo>
                  <a:lnTo>
                    <a:pt x="18" y="60"/>
                  </a:lnTo>
                  <a:lnTo>
                    <a:pt x="0" y="60"/>
                  </a:lnTo>
                  <a:lnTo>
                    <a:pt x="0" y="42"/>
                  </a:lnTo>
                  <a:lnTo>
                    <a:pt x="18" y="42"/>
                  </a:lnTo>
                  <a:lnTo>
                    <a:pt x="18" y="0"/>
                  </a:lnTo>
                  <a:lnTo>
                    <a:pt x="38" y="0"/>
                  </a:lnTo>
                  <a:lnTo>
                    <a:pt x="38" y="42"/>
                  </a:lnTo>
                  <a:lnTo>
                    <a:pt x="75" y="42"/>
                  </a:lnTo>
                  <a:lnTo>
                    <a:pt x="75" y="60"/>
                  </a:lnTo>
                  <a:lnTo>
                    <a:pt x="38" y="60"/>
                  </a:lnTo>
                  <a:lnTo>
                    <a:pt x="38" y="150"/>
                  </a:lnTo>
                  <a:cubicBezTo>
                    <a:pt x="38" y="165"/>
                    <a:pt x="46" y="171"/>
                    <a:pt x="59" y="171"/>
                  </a:cubicBezTo>
                  <a:cubicBezTo>
                    <a:pt x="64" y="171"/>
                    <a:pt x="70" y="170"/>
                    <a:pt x="77" y="167"/>
                  </a:cubicBezTo>
                  <a:lnTo>
                    <a:pt x="77" y="185"/>
                  </a:lnTo>
                  <a:cubicBezTo>
                    <a:pt x="70" y="187"/>
                    <a:pt x="63" y="190"/>
                    <a:pt x="55" y="190"/>
                  </a:cubicBezTo>
                  <a:cubicBezTo>
                    <a:pt x="34" y="190"/>
                    <a:pt x="18" y="180"/>
                    <a:pt x="18" y="15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0" name="Freeform 1028"/>
            <p:cNvSpPr>
              <a:spLocks/>
            </p:cNvSpPr>
            <p:nvPr/>
          </p:nvSpPr>
          <p:spPr bwMode="auto">
            <a:xfrm>
              <a:off x="8051801" y="2920962"/>
              <a:ext cx="36513" cy="74613"/>
            </a:xfrm>
            <a:custGeom>
              <a:avLst/>
              <a:gdLst>
                <a:gd name="T0" fmla="*/ 0 w 70"/>
                <a:gd name="T1" fmla="*/ 2 h 147"/>
                <a:gd name="T2" fmla="*/ 20 w 70"/>
                <a:gd name="T3" fmla="*/ 2 h 147"/>
                <a:gd name="T4" fmla="*/ 20 w 70"/>
                <a:gd name="T5" fmla="*/ 35 h 147"/>
                <a:gd name="T6" fmla="*/ 70 w 70"/>
                <a:gd name="T7" fmla="*/ 1 h 147"/>
                <a:gd name="T8" fmla="*/ 70 w 70"/>
                <a:gd name="T9" fmla="*/ 22 h 147"/>
                <a:gd name="T10" fmla="*/ 69 w 70"/>
                <a:gd name="T11" fmla="*/ 22 h 147"/>
                <a:gd name="T12" fmla="*/ 20 w 70"/>
                <a:gd name="T13" fmla="*/ 79 h 147"/>
                <a:gd name="T14" fmla="*/ 20 w 70"/>
                <a:gd name="T15" fmla="*/ 147 h 147"/>
                <a:gd name="T16" fmla="*/ 0 w 70"/>
                <a:gd name="T17" fmla="*/ 147 h 147"/>
                <a:gd name="T18" fmla="*/ 0 w 70"/>
                <a:gd name="T19" fmla="*/ 2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147">
                  <a:moveTo>
                    <a:pt x="0" y="2"/>
                  </a:moveTo>
                  <a:lnTo>
                    <a:pt x="20" y="2"/>
                  </a:lnTo>
                  <a:lnTo>
                    <a:pt x="20" y="35"/>
                  </a:lnTo>
                  <a:cubicBezTo>
                    <a:pt x="28" y="15"/>
                    <a:pt x="46" y="0"/>
                    <a:pt x="70" y="1"/>
                  </a:cubicBezTo>
                  <a:lnTo>
                    <a:pt x="70" y="22"/>
                  </a:lnTo>
                  <a:lnTo>
                    <a:pt x="69" y="22"/>
                  </a:lnTo>
                  <a:cubicBezTo>
                    <a:pt x="41" y="22"/>
                    <a:pt x="20" y="41"/>
                    <a:pt x="20" y="79"/>
                  </a:cubicBezTo>
                  <a:lnTo>
                    <a:pt x="20" y="147"/>
                  </a:lnTo>
                  <a:lnTo>
                    <a:pt x="0" y="147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1" name="Freeform 1029"/>
            <p:cNvSpPr>
              <a:spLocks noEditPoints="1"/>
            </p:cNvSpPr>
            <p:nvPr/>
          </p:nvSpPr>
          <p:spPr bwMode="auto">
            <a:xfrm>
              <a:off x="8093076" y="2920962"/>
              <a:ext cx="55563" cy="76200"/>
            </a:xfrm>
            <a:custGeom>
              <a:avLst/>
              <a:gdLst>
                <a:gd name="T0" fmla="*/ 0 w 109"/>
                <a:gd name="T1" fmla="*/ 104 h 149"/>
                <a:gd name="T2" fmla="*/ 0 w 109"/>
                <a:gd name="T3" fmla="*/ 104 h 149"/>
                <a:gd name="T4" fmla="*/ 54 w 109"/>
                <a:gd name="T5" fmla="*/ 56 h 149"/>
                <a:gd name="T6" fmla="*/ 91 w 109"/>
                <a:gd name="T7" fmla="*/ 62 h 149"/>
                <a:gd name="T8" fmla="*/ 91 w 109"/>
                <a:gd name="T9" fmla="*/ 54 h 149"/>
                <a:gd name="T10" fmla="*/ 54 w 109"/>
                <a:gd name="T11" fmla="*/ 18 h 149"/>
                <a:gd name="T12" fmla="*/ 16 w 109"/>
                <a:gd name="T13" fmla="*/ 28 h 149"/>
                <a:gd name="T14" fmla="*/ 10 w 109"/>
                <a:gd name="T15" fmla="*/ 11 h 149"/>
                <a:gd name="T16" fmla="*/ 55 w 109"/>
                <a:gd name="T17" fmla="*/ 0 h 149"/>
                <a:gd name="T18" fmla="*/ 95 w 109"/>
                <a:gd name="T19" fmla="*/ 15 h 149"/>
                <a:gd name="T20" fmla="*/ 109 w 109"/>
                <a:gd name="T21" fmla="*/ 54 h 149"/>
                <a:gd name="T22" fmla="*/ 109 w 109"/>
                <a:gd name="T23" fmla="*/ 146 h 149"/>
                <a:gd name="T24" fmla="*/ 89 w 109"/>
                <a:gd name="T25" fmla="*/ 146 h 149"/>
                <a:gd name="T26" fmla="*/ 89 w 109"/>
                <a:gd name="T27" fmla="*/ 125 h 149"/>
                <a:gd name="T28" fmla="*/ 45 w 109"/>
                <a:gd name="T29" fmla="*/ 149 h 149"/>
                <a:gd name="T30" fmla="*/ 0 w 109"/>
                <a:gd name="T31" fmla="*/ 104 h 149"/>
                <a:gd name="T32" fmla="*/ 91 w 109"/>
                <a:gd name="T33" fmla="*/ 96 h 149"/>
                <a:gd name="T34" fmla="*/ 91 w 109"/>
                <a:gd name="T35" fmla="*/ 79 h 149"/>
                <a:gd name="T36" fmla="*/ 56 w 109"/>
                <a:gd name="T37" fmla="*/ 73 h 149"/>
                <a:gd name="T38" fmla="*/ 20 w 109"/>
                <a:gd name="T39" fmla="*/ 103 h 149"/>
                <a:gd name="T40" fmla="*/ 20 w 109"/>
                <a:gd name="T41" fmla="*/ 104 h 149"/>
                <a:gd name="T42" fmla="*/ 51 w 109"/>
                <a:gd name="T43" fmla="*/ 134 h 149"/>
                <a:gd name="T44" fmla="*/ 91 w 109"/>
                <a:gd name="T45" fmla="*/ 96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9" h="149">
                  <a:moveTo>
                    <a:pt x="0" y="104"/>
                  </a:moveTo>
                  <a:lnTo>
                    <a:pt x="0" y="104"/>
                  </a:lnTo>
                  <a:cubicBezTo>
                    <a:pt x="0" y="72"/>
                    <a:pt x="21" y="56"/>
                    <a:pt x="54" y="56"/>
                  </a:cubicBezTo>
                  <a:cubicBezTo>
                    <a:pt x="69" y="56"/>
                    <a:pt x="80" y="59"/>
                    <a:pt x="91" y="62"/>
                  </a:cubicBezTo>
                  <a:lnTo>
                    <a:pt x="91" y="54"/>
                  </a:lnTo>
                  <a:cubicBezTo>
                    <a:pt x="91" y="30"/>
                    <a:pt x="78" y="18"/>
                    <a:pt x="54" y="18"/>
                  </a:cubicBezTo>
                  <a:cubicBezTo>
                    <a:pt x="39" y="18"/>
                    <a:pt x="26" y="22"/>
                    <a:pt x="16" y="28"/>
                  </a:cubicBezTo>
                  <a:lnTo>
                    <a:pt x="10" y="11"/>
                  </a:lnTo>
                  <a:cubicBezTo>
                    <a:pt x="24" y="5"/>
                    <a:pt x="38" y="0"/>
                    <a:pt x="55" y="0"/>
                  </a:cubicBezTo>
                  <a:cubicBezTo>
                    <a:pt x="72" y="0"/>
                    <a:pt x="86" y="5"/>
                    <a:pt x="95" y="15"/>
                  </a:cubicBezTo>
                  <a:cubicBezTo>
                    <a:pt x="104" y="24"/>
                    <a:pt x="109" y="38"/>
                    <a:pt x="109" y="54"/>
                  </a:cubicBezTo>
                  <a:lnTo>
                    <a:pt x="109" y="146"/>
                  </a:lnTo>
                  <a:lnTo>
                    <a:pt x="89" y="146"/>
                  </a:lnTo>
                  <a:lnTo>
                    <a:pt x="89" y="125"/>
                  </a:lnTo>
                  <a:cubicBezTo>
                    <a:pt x="80" y="139"/>
                    <a:pt x="66" y="149"/>
                    <a:pt x="45" y="149"/>
                  </a:cubicBezTo>
                  <a:cubicBezTo>
                    <a:pt x="22" y="149"/>
                    <a:pt x="0" y="133"/>
                    <a:pt x="0" y="104"/>
                  </a:cubicBezTo>
                  <a:close/>
                  <a:moveTo>
                    <a:pt x="91" y="96"/>
                  </a:moveTo>
                  <a:lnTo>
                    <a:pt x="91" y="79"/>
                  </a:lnTo>
                  <a:cubicBezTo>
                    <a:pt x="82" y="75"/>
                    <a:pt x="70" y="73"/>
                    <a:pt x="56" y="73"/>
                  </a:cubicBezTo>
                  <a:cubicBezTo>
                    <a:pt x="34" y="73"/>
                    <a:pt x="20" y="85"/>
                    <a:pt x="20" y="103"/>
                  </a:cubicBezTo>
                  <a:lnTo>
                    <a:pt x="20" y="104"/>
                  </a:lnTo>
                  <a:cubicBezTo>
                    <a:pt x="20" y="121"/>
                    <a:pt x="34" y="134"/>
                    <a:pt x="51" y="134"/>
                  </a:cubicBezTo>
                  <a:cubicBezTo>
                    <a:pt x="74" y="133"/>
                    <a:pt x="91" y="116"/>
                    <a:pt x="91" y="9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2" name="Rectangle 1030"/>
            <p:cNvSpPr>
              <a:spLocks noChangeArrowheads="1"/>
            </p:cNvSpPr>
            <p:nvPr/>
          </p:nvSpPr>
          <p:spPr bwMode="auto">
            <a:xfrm>
              <a:off x="8169276" y="2893975"/>
              <a:ext cx="11113" cy="1016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3" name="Freeform 1031"/>
            <p:cNvSpPr>
              <a:spLocks noEditPoints="1"/>
            </p:cNvSpPr>
            <p:nvPr/>
          </p:nvSpPr>
          <p:spPr bwMode="auto">
            <a:xfrm>
              <a:off x="8377239" y="2895562"/>
              <a:ext cx="84138" cy="100013"/>
            </a:xfrm>
            <a:custGeom>
              <a:avLst/>
              <a:gdLst>
                <a:gd name="T0" fmla="*/ 75 w 168"/>
                <a:gd name="T1" fmla="*/ 0 h 195"/>
                <a:gd name="T2" fmla="*/ 95 w 168"/>
                <a:gd name="T3" fmla="*/ 0 h 195"/>
                <a:gd name="T4" fmla="*/ 168 w 168"/>
                <a:gd name="T5" fmla="*/ 195 h 195"/>
                <a:gd name="T6" fmla="*/ 146 w 168"/>
                <a:gd name="T7" fmla="*/ 195 h 195"/>
                <a:gd name="T8" fmla="*/ 127 w 168"/>
                <a:gd name="T9" fmla="*/ 144 h 195"/>
                <a:gd name="T10" fmla="*/ 40 w 168"/>
                <a:gd name="T11" fmla="*/ 144 h 195"/>
                <a:gd name="T12" fmla="*/ 21 w 168"/>
                <a:gd name="T13" fmla="*/ 195 h 195"/>
                <a:gd name="T14" fmla="*/ 0 w 168"/>
                <a:gd name="T15" fmla="*/ 195 h 195"/>
                <a:gd name="T16" fmla="*/ 75 w 168"/>
                <a:gd name="T17" fmla="*/ 0 h 195"/>
                <a:gd name="T18" fmla="*/ 121 w 168"/>
                <a:gd name="T19" fmla="*/ 126 h 195"/>
                <a:gd name="T20" fmla="*/ 84 w 168"/>
                <a:gd name="T21" fmla="*/ 28 h 195"/>
                <a:gd name="T22" fmla="*/ 47 w 168"/>
                <a:gd name="T23" fmla="*/ 126 h 195"/>
                <a:gd name="T24" fmla="*/ 121 w 168"/>
                <a:gd name="T25" fmla="*/ 126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8" h="195">
                  <a:moveTo>
                    <a:pt x="75" y="0"/>
                  </a:moveTo>
                  <a:lnTo>
                    <a:pt x="95" y="0"/>
                  </a:lnTo>
                  <a:lnTo>
                    <a:pt x="168" y="195"/>
                  </a:lnTo>
                  <a:lnTo>
                    <a:pt x="146" y="195"/>
                  </a:lnTo>
                  <a:lnTo>
                    <a:pt x="127" y="144"/>
                  </a:lnTo>
                  <a:lnTo>
                    <a:pt x="40" y="144"/>
                  </a:lnTo>
                  <a:lnTo>
                    <a:pt x="21" y="195"/>
                  </a:lnTo>
                  <a:lnTo>
                    <a:pt x="0" y="195"/>
                  </a:lnTo>
                  <a:lnTo>
                    <a:pt x="75" y="0"/>
                  </a:lnTo>
                  <a:close/>
                  <a:moveTo>
                    <a:pt x="121" y="126"/>
                  </a:moveTo>
                  <a:lnTo>
                    <a:pt x="84" y="28"/>
                  </a:lnTo>
                  <a:lnTo>
                    <a:pt x="47" y="126"/>
                  </a:lnTo>
                  <a:lnTo>
                    <a:pt x="121" y="1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4" name="Freeform 1032"/>
            <p:cNvSpPr>
              <a:spLocks noEditPoints="1"/>
            </p:cNvSpPr>
            <p:nvPr/>
          </p:nvSpPr>
          <p:spPr bwMode="auto">
            <a:xfrm>
              <a:off x="8470901" y="2920962"/>
              <a:ext cx="65088" cy="76200"/>
            </a:xfrm>
            <a:custGeom>
              <a:avLst/>
              <a:gdLst>
                <a:gd name="T0" fmla="*/ 0 w 127"/>
                <a:gd name="T1" fmla="*/ 77 h 150"/>
                <a:gd name="T2" fmla="*/ 0 w 127"/>
                <a:gd name="T3" fmla="*/ 75 h 150"/>
                <a:gd name="T4" fmla="*/ 64 w 127"/>
                <a:gd name="T5" fmla="*/ 0 h 150"/>
                <a:gd name="T6" fmla="*/ 127 w 127"/>
                <a:gd name="T7" fmla="*/ 73 h 150"/>
                <a:gd name="T8" fmla="*/ 127 w 127"/>
                <a:gd name="T9" fmla="*/ 75 h 150"/>
                <a:gd name="T10" fmla="*/ 64 w 127"/>
                <a:gd name="T11" fmla="*/ 150 h 150"/>
                <a:gd name="T12" fmla="*/ 0 w 127"/>
                <a:gd name="T13" fmla="*/ 77 h 150"/>
                <a:gd name="T14" fmla="*/ 109 w 127"/>
                <a:gd name="T15" fmla="*/ 77 h 150"/>
                <a:gd name="T16" fmla="*/ 109 w 127"/>
                <a:gd name="T17" fmla="*/ 76 h 150"/>
                <a:gd name="T18" fmla="*/ 65 w 127"/>
                <a:gd name="T19" fmla="*/ 20 h 150"/>
                <a:gd name="T20" fmla="*/ 21 w 127"/>
                <a:gd name="T21" fmla="*/ 76 h 150"/>
                <a:gd name="T22" fmla="*/ 21 w 127"/>
                <a:gd name="T23" fmla="*/ 77 h 150"/>
                <a:gd name="T24" fmla="*/ 65 w 127"/>
                <a:gd name="T25" fmla="*/ 133 h 150"/>
                <a:gd name="T26" fmla="*/ 109 w 127"/>
                <a:gd name="T27" fmla="*/ 7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7" h="150">
                  <a:moveTo>
                    <a:pt x="0" y="77"/>
                  </a:moveTo>
                  <a:lnTo>
                    <a:pt x="0" y="75"/>
                  </a:lnTo>
                  <a:cubicBezTo>
                    <a:pt x="0" y="32"/>
                    <a:pt x="27" y="0"/>
                    <a:pt x="64" y="0"/>
                  </a:cubicBezTo>
                  <a:cubicBezTo>
                    <a:pt x="101" y="0"/>
                    <a:pt x="127" y="32"/>
                    <a:pt x="127" y="73"/>
                  </a:cubicBezTo>
                  <a:lnTo>
                    <a:pt x="127" y="75"/>
                  </a:lnTo>
                  <a:cubicBezTo>
                    <a:pt x="127" y="117"/>
                    <a:pt x="100" y="150"/>
                    <a:pt x="64" y="150"/>
                  </a:cubicBezTo>
                  <a:cubicBezTo>
                    <a:pt x="27" y="150"/>
                    <a:pt x="0" y="120"/>
                    <a:pt x="0" y="77"/>
                  </a:cubicBezTo>
                  <a:close/>
                  <a:moveTo>
                    <a:pt x="109" y="77"/>
                  </a:moveTo>
                  <a:lnTo>
                    <a:pt x="109" y="76"/>
                  </a:lnTo>
                  <a:cubicBezTo>
                    <a:pt x="109" y="43"/>
                    <a:pt x="89" y="20"/>
                    <a:pt x="65" y="20"/>
                  </a:cubicBezTo>
                  <a:cubicBezTo>
                    <a:pt x="40" y="20"/>
                    <a:pt x="21" y="43"/>
                    <a:pt x="21" y="76"/>
                  </a:cubicBezTo>
                  <a:lnTo>
                    <a:pt x="21" y="77"/>
                  </a:lnTo>
                  <a:cubicBezTo>
                    <a:pt x="21" y="110"/>
                    <a:pt x="40" y="133"/>
                    <a:pt x="65" y="133"/>
                  </a:cubicBezTo>
                  <a:cubicBezTo>
                    <a:pt x="90" y="133"/>
                    <a:pt x="109" y="108"/>
                    <a:pt x="109" y="7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5" name="Freeform 1033"/>
            <p:cNvSpPr>
              <a:spLocks noEditPoints="1"/>
            </p:cNvSpPr>
            <p:nvPr/>
          </p:nvSpPr>
          <p:spPr bwMode="auto">
            <a:xfrm>
              <a:off x="8550276" y="2893975"/>
              <a:ext cx="61913" cy="103188"/>
            </a:xfrm>
            <a:custGeom>
              <a:avLst/>
              <a:gdLst>
                <a:gd name="T0" fmla="*/ 0 w 124"/>
                <a:gd name="T1" fmla="*/ 129 h 203"/>
                <a:gd name="T2" fmla="*/ 0 w 124"/>
                <a:gd name="T3" fmla="*/ 127 h 203"/>
                <a:gd name="T4" fmla="*/ 57 w 124"/>
                <a:gd name="T5" fmla="*/ 53 h 203"/>
                <a:gd name="T6" fmla="*/ 104 w 124"/>
                <a:gd name="T7" fmla="*/ 83 h 203"/>
                <a:gd name="T8" fmla="*/ 104 w 124"/>
                <a:gd name="T9" fmla="*/ 0 h 203"/>
                <a:gd name="T10" fmla="*/ 124 w 124"/>
                <a:gd name="T11" fmla="*/ 0 h 203"/>
                <a:gd name="T12" fmla="*/ 124 w 124"/>
                <a:gd name="T13" fmla="*/ 200 h 203"/>
                <a:gd name="T14" fmla="*/ 104 w 124"/>
                <a:gd name="T15" fmla="*/ 200 h 203"/>
                <a:gd name="T16" fmla="*/ 104 w 124"/>
                <a:gd name="T17" fmla="*/ 173 h 203"/>
                <a:gd name="T18" fmla="*/ 57 w 124"/>
                <a:gd name="T19" fmla="*/ 203 h 203"/>
                <a:gd name="T20" fmla="*/ 0 w 124"/>
                <a:gd name="T21" fmla="*/ 129 h 203"/>
                <a:gd name="T22" fmla="*/ 105 w 124"/>
                <a:gd name="T23" fmla="*/ 129 h 203"/>
                <a:gd name="T24" fmla="*/ 105 w 124"/>
                <a:gd name="T25" fmla="*/ 127 h 203"/>
                <a:gd name="T26" fmla="*/ 61 w 124"/>
                <a:gd name="T27" fmla="*/ 70 h 203"/>
                <a:gd name="T28" fmla="*/ 20 w 124"/>
                <a:gd name="T29" fmla="*/ 127 h 203"/>
                <a:gd name="T30" fmla="*/ 20 w 124"/>
                <a:gd name="T31" fmla="*/ 129 h 203"/>
                <a:gd name="T32" fmla="*/ 61 w 124"/>
                <a:gd name="T33" fmla="*/ 185 h 203"/>
                <a:gd name="T34" fmla="*/ 105 w 124"/>
                <a:gd name="T35" fmla="*/ 129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4" h="203">
                  <a:moveTo>
                    <a:pt x="0" y="129"/>
                  </a:moveTo>
                  <a:lnTo>
                    <a:pt x="0" y="127"/>
                  </a:lnTo>
                  <a:cubicBezTo>
                    <a:pt x="0" y="79"/>
                    <a:pt x="29" y="53"/>
                    <a:pt x="57" y="53"/>
                  </a:cubicBezTo>
                  <a:cubicBezTo>
                    <a:pt x="80" y="53"/>
                    <a:pt x="95" y="67"/>
                    <a:pt x="104" y="83"/>
                  </a:cubicBezTo>
                  <a:lnTo>
                    <a:pt x="104" y="0"/>
                  </a:lnTo>
                  <a:lnTo>
                    <a:pt x="124" y="0"/>
                  </a:lnTo>
                  <a:lnTo>
                    <a:pt x="124" y="200"/>
                  </a:lnTo>
                  <a:lnTo>
                    <a:pt x="104" y="200"/>
                  </a:lnTo>
                  <a:lnTo>
                    <a:pt x="104" y="173"/>
                  </a:lnTo>
                  <a:cubicBezTo>
                    <a:pt x="94" y="189"/>
                    <a:pt x="80" y="203"/>
                    <a:pt x="57" y="203"/>
                  </a:cubicBezTo>
                  <a:cubicBezTo>
                    <a:pt x="27" y="203"/>
                    <a:pt x="0" y="178"/>
                    <a:pt x="0" y="129"/>
                  </a:cubicBezTo>
                  <a:close/>
                  <a:moveTo>
                    <a:pt x="105" y="129"/>
                  </a:moveTo>
                  <a:lnTo>
                    <a:pt x="105" y="127"/>
                  </a:lnTo>
                  <a:cubicBezTo>
                    <a:pt x="105" y="93"/>
                    <a:pt x="84" y="70"/>
                    <a:pt x="61" y="70"/>
                  </a:cubicBezTo>
                  <a:cubicBezTo>
                    <a:pt x="39" y="70"/>
                    <a:pt x="20" y="90"/>
                    <a:pt x="20" y="127"/>
                  </a:cubicBezTo>
                  <a:lnTo>
                    <a:pt x="20" y="129"/>
                  </a:lnTo>
                  <a:cubicBezTo>
                    <a:pt x="20" y="164"/>
                    <a:pt x="39" y="185"/>
                    <a:pt x="61" y="185"/>
                  </a:cubicBezTo>
                  <a:cubicBezTo>
                    <a:pt x="84" y="185"/>
                    <a:pt x="105" y="163"/>
                    <a:pt x="105" y="12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6" name="Freeform 1034"/>
            <p:cNvSpPr>
              <a:spLocks/>
            </p:cNvSpPr>
            <p:nvPr/>
          </p:nvSpPr>
          <p:spPr bwMode="auto">
            <a:xfrm>
              <a:off x="8632826" y="2893975"/>
              <a:ext cx="57150" cy="101600"/>
            </a:xfrm>
            <a:custGeom>
              <a:avLst/>
              <a:gdLst>
                <a:gd name="T0" fmla="*/ 0 w 110"/>
                <a:gd name="T1" fmla="*/ 0 h 201"/>
                <a:gd name="T2" fmla="*/ 20 w 110"/>
                <a:gd name="T3" fmla="*/ 0 h 201"/>
                <a:gd name="T4" fmla="*/ 20 w 110"/>
                <a:gd name="T5" fmla="*/ 80 h 201"/>
                <a:gd name="T6" fmla="*/ 62 w 110"/>
                <a:gd name="T7" fmla="*/ 54 h 201"/>
                <a:gd name="T8" fmla="*/ 110 w 110"/>
                <a:gd name="T9" fmla="*/ 106 h 201"/>
                <a:gd name="T10" fmla="*/ 110 w 110"/>
                <a:gd name="T11" fmla="*/ 201 h 201"/>
                <a:gd name="T12" fmla="*/ 90 w 110"/>
                <a:gd name="T13" fmla="*/ 201 h 201"/>
                <a:gd name="T14" fmla="*/ 90 w 110"/>
                <a:gd name="T15" fmla="*/ 112 h 201"/>
                <a:gd name="T16" fmla="*/ 56 w 110"/>
                <a:gd name="T17" fmla="*/ 72 h 201"/>
                <a:gd name="T18" fmla="*/ 20 w 110"/>
                <a:gd name="T19" fmla="*/ 114 h 201"/>
                <a:gd name="T20" fmla="*/ 20 w 110"/>
                <a:gd name="T21" fmla="*/ 201 h 201"/>
                <a:gd name="T22" fmla="*/ 0 w 110"/>
                <a:gd name="T23" fmla="*/ 201 h 201"/>
                <a:gd name="T24" fmla="*/ 0 w 110"/>
                <a:gd name="T25" fmla="*/ 0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0" h="201">
                  <a:moveTo>
                    <a:pt x="0" y="0"/>
                  </a:moveTo>
                  <a:lnTo>
                    <a:pt x="20" y="0"/>
                  </a:lnTo>
                  <a:lnTo>
                    <a:pt x="20" y="80"/>
                  </a:lnTo>
                  <a:cubicBezTo>
                    <a:pt x="27" y="65"/>
                    <a:pt x="41" y="54"/>
                    <a:pt x="62" y="54"/>
                  </a:cubicBezTo>
                  <a:cubicBezTo>
                    <a:pt x="92" y="54"/>
                    <a:pt x="110" y="74"/>
                    <a:pt x="110" y="106"/>
                  </a:cubicBezTo>
                  <a:lnTo>
                    <a:pt x="110" y="201"/>
                  </a:lnTo>
                  <a:lnTo>
                    <a:pt x="90" y="201"/>
                  </a:lnTo>
                  <a:lnTo>
                    <a:pt x="90" y="112"/>
                  </a:lnTo>
                  <a:cubicBezTo>
                    <a:pt x="90" y="86"/>
                    <a:pt x="77" y="72"/>
                    <a:pt x="56" y="72"/>
                  </a:cubicBezTo>
                  <a:cubicBezTo>
                    <a:pt x="35" y="72"/>
                    <a:pt x="20" y="89"/>
                    <a:pt x="20" y="114"/>
                  </a:cubicBezTo>
                  <a:lnTo>
                    <a:pt x="20" y="201"/>
                  </a:lnTo>
                  <a:lnTo>
                    <a:pt x="0" y="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7" name="Freeform 1035"/>
            <p:cNvSpPr>
              <a:spLocks/>
            </p:cNvSpPr>
            <p:nvPr/>
          </p:nvSpPr>
          <p:spPr bwMode="auto">
            <a:xfrm>
              <a:off x="7289801" y="3130512"/>
              <a:ext cx="65088" cy="101600"/>
            </a:xfrm>
            <a:custGeom>
              <a:avLst/>
              <a:gdLst>
                <a:gd name="T0" fmla="*/ 0 w 129"/>
                <a:gd name="T1" fmla="*/ 173 h 200"/>
                <a:gd name="T2" fmla="*/ 13 w 129"/>
                <a:gd name="T3" fmla="*/ 157 h 200"/>
                <a:gd name="T4" fmla="*/ 68 w 129"/>
                <a:gd name="T5" fmla="*/ 180 h 200"/>
                <a:gd name="T6" fmla="*/ 106 w 129"/>
                <a:gd name="T7" fmla="*/ 148 h 200"/>
                <a:gd name="T8" fmla="*/ 106 w 129"/>
                <a:gd name="T9" fmla="*/ 148 h 200"/>
                <a:gd name="T10" fmla="*/ 64 w 129"/>
                <a:gd name="T11" fmla="*/ 109 h 200"/>
                <a:gd name="T12" fmla="*/ 8 w 129"/>
                <a:gd name="T13" fmla="*/ 51 h 200"/>
                <a:gd name="T14" fmla="*/ 8 w 129"/>
                <a:gd name="T15" fmla="*/ 51 h 200"/>
                <a:gd name="T16" fmla="*/ 66 w 129"/>
                <a:gd name="T17" fmla="*/ 0 h 200"/>
                <a:gd name="T18" fmla="*/ 125 w 129"/>
                <a:gd name="T19" fmla="*/ 23 h 200"/>
                <a:gd name="T20" fmla="*/ 113 w 129"/>
                <a:gd name="T21" fmla="*/ 39 h 200"/>
                <a:gd name="T22" fmla="*/ 66 w 129"/>
                <a:gd name="T23" fmla="*/ 20 h 200"/>
                <a:gd name="T24" fmla="*/ 30 w 129"/>
                <a:gd name="T25" fmla="*/ 50 h 200"/>
                <a:gd name="T26" fmla="*/ 30 w 129"/>
                <a:gd name="T27" fmla="*/ 50 h 200"/>
                <a:gd name="T28" fmla="*/ 75 w 129"/>
                <a:gd name="T29" fmla="*/ 90 h 200"/>
                <a:gd name="T30" fmla="*/ 129 w 129"/>
                <a:gd name="T31" fmla="*/ 146 h 200"/>
                <a:gd name="T32" fmla="*/ 129 w 129"/>
                <a:gd name="T33" fmla="*/ 146 h 200"/>
                <a:gd name="T34" fmla="*/ 69 w 129"/>
                <a:gd name="T35" fmla="*/ 199 h 200"/>
                <a:gd name="T36" fmla="*/ 0 w 129"/>
                <a:gd name="T37" fmla="*/ 173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9" h="200">
                  <a:moveTo>
                    <a:pt x="0" y="173"/>
                  </a:moveTo>
                  <a:lnTo>
                    <a:pt x="13" y="157"/>
                  </a:lnTo>
                  <a:cubicBezTo>
                    <a:pt x="29" y="172"/>
                    <a:pt x="45" y="180"/>
                    <a:pt x="68" y="180"/>
                  </a:cubicBezTo>
                  <a:cubicBezTo>
                    <a:pt x="92" y="180"/>
                    <a:pt x="106" y="166"/>
                    <a:pt x="106" y="148"/>
                  </a:cubicBezTo>
                  <a:lnTo>
                    <a:pt x="106" y="148"/>
                  </a:lnTo>
                  <a:cubicBezTo>
                    <a:pt x="106" y="131"/>
                    <a:pt x="99" y="121"/>
                    <a:pt x="64" y="109"/>
                  </a:cubicBezTo>
                  <a:cubicBezTo>
                    <a:pt x="24" y="94"/>
                    <a:pt x="8" y="79"/>
                    <a:pt x="8" y="51"/>
                  </a:cubicBezTo>
                  <a:lnTo>
                    <a:pt x="8" y="51"/>
                  </a:lnTo>
                  <a:cubicBezTo>
                    <a:pt x="8" y="23"/>
                    <a:pt x="33" y="0"/>
                    <a:pt x="66" y="0"/>
                  </a:cubicBezTo>
                  <a:cubicBezTo>
                    <a:pt x="89" y="0"/>
                    <a:pt x="108" y="8"/>
                    <a:pt x="125" y="23"/>
                  </a:cubicBezTo>
                  <a:lnTo>
                    <a:pt x="113" y="39"/>
                  </a:lnTo>
                  <a:cubicBezTo>
                    <a:pt x="98" y="26"/>
                    <a:pt x="83" y="20"/>
                    <a:pt x="66" y="20"/>
                  </a:cubicBezTo>
                  <a:cubicBezTo>
                    <a:pt x="44" y="20"/>
                    <a:pt x="30" y="34"/>
                    <a:pt x="30" y="50"/>
                  </a:cubicBezTo>
                  <a:lnTo>
                    <a:pt x="30" y="50"/>
                  </a:lnTo>
                  <a:cubicBezTo>
                    <a:pt x="30" y="68"/>
                    <a:pt x="39" y="76"/>
                    <a:pt x="75" y="90"/>
                  </a:cubicBezTo>
                  <a:cubicBezTo>
                    <a:pt x="115" y="105"/>
                    <a:pt x="129" y="120"/>
                    <a:pt x="129" y="146"/>
                  </a:cubicBezTo>
                  <a:lnTo>
                    <a:pt x="129" y="146"/>
                  </a:lnTo>
                  <a:cubicBezTo>
                    <a:pt x="129" y="178"/>
                    <a:pt x="104" y="199"/>
                    <a:pt x="69" y="199"/>
                  </a:cubicBezTo>
                  <a:cubicBezTo>
                    <a:pt x="43" y="200"/>
                    <a:pt x="20" y="192"/>
                    <a:pt x="0" y="17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8" name="Freeform 1036"/>
            <p:cNvSpPr>
              <a:spLocks noEditPoints="1"/>
            </p:cNvSpPr>
            <p:nvPr/>
          </p:nvSpPr>
          <p:spPr bwMode="auto">
            <a:xfrm>
              <a:off x="7367589" y="3155912"/>
              <a:ext cx="60325" cy="76200"/>
            </a:xfrm>
            <a:custGeom>
              <a:avLst/>
              <a:gdLst>
                <a:gd name="T0" fmla="*/ 0 w 118"/>
                <a:gd name="T1" fmla="*/ 77 h 152"/>
                <a:gd name="T2" fmla="*/ 0 w 118"/>
                <a:gd name="T3" fmla="*/ 75 h 152"/>
                <a:gd name="T4" fmla="*/ 60 w 118"/>
                <a:gd name="T5" fmla="*/ 0 h 152"/>
                <a:gd name="T6" fmla="*/ 118 w 118"/>
                <a:gd name="T7" fmla="*/ 75 h 152"/>
                <a:gd name="T8" fmla="*/ 118 w 118"/>
                <a:gd name="T9" fmla="*/ 84 h 152"/>
                <a:gd name="T10" fmla="*/ 20 w 118"/>
                <a:gd name="T11" fmla="*/ 84 h 152"/>
                <a:gd name="T12" fmla="*/ 65 w 118"/>
                <a:gd name="T13" fmla="*/ 134 h 152"/>
                <a:gd name="T14" fmla="*/ 102 w 118"/>
                <a:gd name="T15" fmla="*/ 118 h 152"/>
                <a:gd name="T16" fmla="*/ 114 w 118"/>
                <a:gd name="T17" fmla="*/ 130 h 152"/>
                <a:gd name="T18" fmla="*/ 64 w 118"/>
                <a:gd name="T19" fmla="*/ 152 h 152"/>
                <a:gd name="T20" fmla="*/ 0 w 118"/>
                <a:gd name="T21" fmla="*/ 77 h 152"/>
                <a:gd name="T22" fmla="*/ 99 w 118"/>
                <a:gd name="T23" fmla="*/ 68 h 152"/>
                <a:gd name="T24" fmla="*/ 61 w 118"/>
                <a:gd name="T25" fmla="*/ 18 h 152"/>
                <a:gd name="T26" fmla="*/ 21 w 118"/>
                <a:gd name="T27" fmla="*/ 68 h 152"/>
                <a:gd name="T28" fmla="*/ 99 w 118"/>
                <a:gd name="T29" fmla="*/ 68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8" h="152">
                  <a:moveTo>
                    <a:pt x="0" y="77"/>
                  </a:moveTo>
                  <a:lnTo>
                    <a:pt x="0" y="75"/>
                  </a:lnTo>
                  <a:cubicBezTo>
                    <a:pt x="0" y="32"/>
                    <a:pt x="26" y="0"/>
                    <a:pt x="60" y="0"/>
                  </a:cubicBezTo>
                  <a:cubicBezTo>
                    <a:pt x="96" y="0"/>
                    <a:pt x="118" y="32"/>
                    <a:pt x="118" y="75"/>
                  </a:cubicBezTo>
                  <a:lnTo>
                    <a:pt x="118" y="84"/>
                  </a:lnTo>
                  <a:lnTo>
                    <a:pt x="20" y="84"/>
                  </a:lnTo>
                  <a:cubicBezTo>
                    <a:pt x="23" y="117"/>
                    <a:pt x="43" y="134"/>
                    <a:pt x="65" y="134"/>
                  </a:cubicBezTo>
                  <a:cubicBezTo>
                    <a:pt x="81" y="134"/>
                    <a:pt x="93" y="128"/>
                    <a:pt x="102" y="118"/>
                  </a:cubicBezTo>
                  <a:lnTo>
                    <a:pt x="114" y="130"/>
                  </a:lnTo>
                  <a:cubicBezTo>
                    <a:pt x="101" y="144"/>
                    <a:pt x="86" y="152"/>
                    <a:pt x="64" y="152"/>
                  </a:cubicBezTo>
                  <a:cubicBezTo>
                    <a:pt x="30" y="150"/>
                    <a:pt x="0" y="122"/>
                    <a:pt x="0" y="77"/>
                  </a:cubicBezTo>
                  <a:close/>
                  <a:moveTo>
                    <a:pt x="99" y="68"/>
                  </a:moveTo>
                  <a:cubicBezTo>
                    <a:pt x="98" y="40"/>
                    <a:pt x="84" y="18"/>
                    <a:pt x="61" y="18"/>
                  </a:cubicBezTo>
                  <a:cubicBezTo>
                    <a:pt x="40" y="18"/>
                    <a:pt x="24" y="38"/>
                    <a:pt x="21" y="68"/>
                  </a:cubicBezTo>
                  <a:lnTo>
                    <a:pt x="99" y="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9" name="Freeform 1037"/>
            <p:cNvSpPr>
              <a:spLocks/>
            </p:cNvSpPr>
            <p:nvPr/>
          </p:nvSpPr>
          <p:spPr bwMode="auto">
            <a:xfrm>
              <a:off x="7443789" y="3155912"/>
              <a:ext cx="55563" cy="74613"/>
            </a:xfrm>
            <a:custGeom>
              <a:avLst/>
              <a:gdLst>
                <a:gd name="T0" fmla="*/ 0 w 110"/>
                <a:gd name="T1" fmla="*/ 3 h 148"/>
                <a:gd name="T2" fmla="*/ 20 w 110"/>
                <a:gd name="T3" fmla="*/ 3 h 148"/>
                <a:gd name="T4" fmla="*/ 20 w 110"/>
                <a:gd name="T5" fmla="*/ 27 h 148"/>
                <a:gd name="T6" fmla="*/ 63 w 110"/>
                <a:gd name="T7" fmla="*/ 0 h 148"/>
                <a:gd name="T8" fmla="*/ 110 w 110"/>
                <a:gd name="T9" fmla="*/ 53 h 148"/>
                <a:gd name="T10" fmla="*/ 110 w 110"/>
                <a:gd name="T11" fmla="*/ 148 h 148"/>
                <a:gd name="T12" fmla="*/ 90 w 110"/>
                <a:gd name="T13" fmla="*/ 148 h 148"/>
                <a:gd name="T14" fmla="*/ 90 w 110"/>
                <a:gd name="T15" fmla="*/ 59 h 148"/>
                <a:gd name="T16" fmla="*/ 56 w 110"/>
                <a:gd name="T17" fmla="*/ 19 h 148"/>
                <a:gd name="T18" fmla="*/ 20 w 110"/>
                <a:gd name="T19" fmla="*/ 60 h 148"/>
                <a:gd name="T20" fmla="*/ 20 w 110"/>
                <a:gd name="T21" fmla="*/ 148 h 148"/>
                <a:gd name="T22" fmla="*/ 0 w 110"/>
                <a:gd name="T23" fmla="*/ 148 h 148"/>
                <a:gd name="T24" fmla="*/ 0 w 110"/>
                <a:gd name="T25" fmla="*/ 3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0" h="148">
                  <a:moveTo>
                    <a:pt x="0" y="3"/>
                  </a:moveTo>
                  <a:lnTo>
                    <a:pt x="20" y="3"/>
                  </a:lnTo>
                  <a:lnTo>
                    <a:pt x="20" y="27"/>
                  </a:lnTo>
                  <a:cubicBezTo>
                    <a:pt x="27" y="12"/>
                    <a:pt x="41" y="0"/>
                    <a:pt x="63" y="0"/>
                  </a:cubicBezTo>
                  <a:cubicBezTo>
                    <a:pt x="93" y="0"/>
                    <a:pt x="110" y="20"/>
                    <a:pt x="110" y="53"/>
                  </a:cubicBezTo>
                  <a:lnTo>
                    <a:pt x="110" y="148"/>
                  </a:lnTo>
                  <a:lnTo>
                    <a:pt x="90" y="148"/>
                  </a:lnTo>
                  <a:lnTo>
                    <a:pt x="90" y="59"/>
                  </a:lnTo>
                  <a:cubicBezTo>
                    <a:pt x="90" y="33"/>
                    <a:pt x="78" y="19"/>
                    <a:pt x="56" y="19"/>
                  </a:cubicBezTo>
                  <a:cubicBezTo>
                    <a:pt x="35" y="19"/>
                    <a:pt x="20" y="35"/>
                    <a:pt x="20" y="60"/>
                  </a:cubicBezTo>
                  <a:lnTo>
                    <a:pt x="20" y="148"/>
                  </a:lnTo>
                  <a:lnTo>
                    <a:pt x="0" y="148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0" name="Rectangle 1038"/>
            <p:cNvSpPr>
              <a:spLocks noChangeArrowheads="1"/>
            </p:cNvSpPr>
            <p:nvPr/>
          </p:nvSpPr>
          <p:spPr bwMode="auto">
            <a:xfrm>
              <a:off x="7519989" y="3128925"/>
              <a:ext cx="11113" cy="1016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1" name="Freeform 1039"/>
            <p:cNvSpPr>
              <a:spLocks noEditPoints="1"/>
            </p:cNvSpPr>
            <p:nvPr/>
          </p:nvSpPr>
          <p:spPr bwMode="auto">
            <a:xfrm>
              <a:off x="7551739" y="3128925"/>
              <a:ext cx="11113" cy="101600"/>
            </a:xfrm>
            <a:custGeom>
              <a:avLst/>
              <a:gdLst>
                <a:gd name="T0" fmla="*/ 0 w 22"/>
                <a:gd name="T1" fmla="*/ 0 h 199"/>
                <a:gd name="T2" fmla="*/ 22 w 22"/>
                <a:gd name="T3" fmla="*/ 0 h 199"/>
                <a:gd name="T4" fmla="*/ 22 w 22"/>
                <a:gd name="T5" fmla="*/ 24 h 199"/>
                <a:gd name="T6" fmla="*/ 0 w 22"/>
                <a:gd name="T7" fmla="*/ 24 h 199"/>
                <a:gd name="T8" fmla="*/ 0 w 22"/>
                <a:gd name="T9" fmla="*/ 0 h 199"/>
                <a:gd name="T10" fmla="*/ 1 w 22"/>
                <a:gd name="T11" fmla="*/ 54 h 199"/>
                <a:gd name="T12" fmla="*/ 21 w 22"/>
                <a:gd name="T13" fmla="*/ 54 h 199"/>
                <a:gd name="T14" fmla="*/ 21 w 22"/>
                <a:gd name="T15" fmla="*/ 199 h 199"/>
                <a:gd name="T16" fmla="*/ 1 w 22"/>
                <a:gd name="T17" fmla="*/ 199 h 199"/>
                <a:gd name="T18" fmla="*/ 1 w 22"/>
                <a:gd name="T19" fmla="*/ 54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" h="199">
                  <a:moveTo>
                    <a:pt x="0" y="0"/>
                  </a:moveTo>
                  <a:lnTo>
                    <a:pt x="22" y="0"/>
                  </a:lnTo>
                  <a:lnTo>
                    <a:pt x="22" y="24"/>
                  </a:lnTo>
                  <a:lnTo>
                    <a:pt x="0" y="24"/>
                  </a:lnTo>
                  <a:lnTo>
                    <a:pt x="0" y="0"/>
                  </a:lnTo>
                  <a:close/>
                  <a:moveTo>
                    <a:pt x="1" y="54"/>
                  </a:moveTo>
                  <a:lnTo>
                    <a:pt x="21" y="54"/>
                  </a:lnTo>
                  <a:lnTo>
                    <a:pt x="21" y="199"/>
                  </a:lnTo>
                  <a:lnTo>
                    <a:pt x="1" y="199"/>
                  </a:lnTo>
                  <a:lnTo>
                    <a:pt x="1" y="5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2" name="Freeform 1040"/>
            <p:cNvSpPr>
              <a:spLocks/>
            </p:cNvSpPr>
            <p:nvPr/>
          </p:nvSpPr>
          <p:spPr bwMode="auto">
            <a:xfrm>
              <a:off x="7585076" y="3155912"/>
              <a:ext cx="55563" cy="74613"/>
            </a:xfrm>
            <a:custGeom>
              <a:avLst/>
              <a:gdLst>
                <a:gd name="T0" fmla="*/ 0 w 110"/>
                <a:gd name="T1" fmla="*/ 3 h 148"/>
                <a:gd name="T2" fmla="*/ 20 w 110"/>
                <a:gd name="T3" fmla="*/ 3 h 148"/>
                <a:gd name="T4" fmla="*/ 20 w 110"/>
                <a:gd name="T5" fmla="*/ 27 h 148"/>
                <a:gd name="T6" fmla="*/ 63 w 110"/>
                <a:gd name="T7" fmla="*/ 0 h 148"/>
                <a:gd name="T8" fmla="*/ 110 w 110"/>
                <a:gd name="T9" fmla="*/ 53 h 148"/>
                <a:gd name="T10" fmla="*/ 110 w 110"/>
                <a:gd name="T11" fmla="*/ 148 h 148"/>
                <a:gd name="T12" fmla="*/ 91 w 110"/>
                <a:gd name="T13" fmla="*/ 148 h 148"/>
                <a:gd name="T14" fmla="*/ 91 w 110"/>
                <a:gd name="T15" fmla="*/ 59 h 148"/>
                <a:gd name="T16" fmla="*/ 57 w 110"/>
                <a:gd name="T17" fmla="*/ 19 h 148"/>
                <a:gd name="T18" fmla="*/ 20 w 110"/>
                <a:gd name="T19" fmla="*/ 60 h 148"/>
                <a:gd name="T20" fmla="*/ 20 w 110"/>
                <a:gd name="T21" fmla="*/ 148 h 148"/>
                <a:gd name="T22" fmla="*/ 0 w 110"/>
                <a:gd name="T23" fmla="*/ 148 h 148"/>
                <a:gd name="T24" fmla="*/ 0 w 110"/>
                <a:gd name="T25" fmla="*/ 3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0" h="148">
                  <a:moveTo>
                    <a:pt x="0" y="3"/>
                  </a:moveTo>
                  <a:lnTo>
                    <a:pt x="20" y="3"/>
                  </a:lnTo>
                  <a:lnTo>
                    <a:pt x="20" y="27"/>
                  </a:lnTo>
                  <a:cubicBezTo>
                    <a:pt x="28" y="12"/>
                    <a:pt x="42" y="0"/>
                    <a:pt x="63" y="0"/>
                  </a:cubicBezTo>
                  <a:cubicBezTo>
                    <a:pt x="93" y="0"/>
                    <a:pt x="110" y="20"/>
                    <a:pt x="110" y="53"/>
                  </a:cubicBezTo>
                  <a:lnTo>
                    <a:pt x="110" y="148"/>
                  </a:lnTo>
                  <a:lnTo>
                    <a:pt x="91" y="148"/>
                  </a:lnTo>
                  <a:lnTo>
                    <a:pt x="91" y="59"/>
                  </a:lnTo>
                  <a:cubicBezTo>
                    <a:pt x="91" y="33"/>
                    <a:pt x="78" y="19"/>
                    <a:pt x="57" y="19"/>
                  </a:cubicBezTo>
                  <a:cubicBezTo>
                    <a:pt x="35" y="19"/>
                    <a:pt x="20" y="35"/>
                    <a:pt x="20" y="60"/>
                  </a:cubicBezTo>
                  <a:lnTo>
                    <a:pt x="20" y="148"/>
                  </a:lnTo>
                  <a:lnTo>
                    <a:pt x="0" y="148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3" name="Freeform 1041"/>
            <p:cNvSpPr>
              <a:spLocks/>
            </p:cNvSpPr>
            <p:nvPr/>
          </p:nvSpPr>
          <p:spPr bwMode="auto">
            <a:xfrm>
              <a:off x="7843839" y="3132100"/>
              <a:ext cx="66675" cy="98425"/>
            </a:xfrm>
            <a:custGeom>
              <a:avLst/>
              <a:gdLst>
                <a:gd name="T0" fmla="*/ 0 w 42"/>
                <a:gd name="T1" fmla="*/ 57 h 62"/>
                <a:gd name="T2" fmla="*/ 34 w 42"/>
                <a:gd name="T3" fmla="*/ 6 h 62"/>
                <a:gd name="T4" fmla="*/ 1 w 42"/>
                <a:gd name="T5" fmla="*/ 6 h 62"/>
                <a:gd name="T6" fmla="*/ 1 w 42"/>
                <a:gd name="T7" fmla="*/ 0 h 62"/>
                <a:gd name="T8" fmla="*/ 42 w 42"/>
                <a:gd name="T9" fmla="*/ 0 h 62"/>
                <a:gd name="T10" fmla="*/ 42 w 42"/>
                <a:gd name="T11" fmla="*/ 4 h 62"/>
                <a:gd name="T12" fmla="*/ 9 w 42"/>
                <a:gd name="T13" fmla="*/ 56 h 62"/>
                <a:gd name="T14" fmla="*/ 42 w 42"/>
                <a:gd name="T15" fmla="*/ 56 h 62"/>
                <a:gd name="T16" fmla="*/ 42 w 42"/>
                <a:gd name="T17" fmla="*/ 62 h 62"/>
                <a:gd name="T18" fmla="*/ 0 w 42"/>
                <a:gd name="T19" fmla="*/ 62 h 62"/>
                <a:gd name="T20" fmla="*/ 0 w 42"/>
                <a:gd name="T21" fmla="*/ 57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" h="62">
                  <a:moveTo>
                    <a:pt x="0" y="57"/>
                  </a:moveTo>
                  <a:lnTo>
                    <a:pt x="34" y="6"/>
                  </a:lnTo>
                  <a:lnTo>
                    <a:pt x="1" y="6"/>
                  </a:lnTo>
                  <a:lnTo>
                    <a:pt x="1" y="0"/>
                  </a:lnTo>
                  <a:lnTo>
                    <a:pt x="42" y="0"/>
                  </a:lnTo>
                  <a:lnTo>
                    <a:pt x="42" y="4"/>
                  </a:lnTo>
                  <a:lnTo>
                    <a:pt x="9" y="56"/>
                  </a:lnTo>
                  <a:lnTo>
                    <a:pt x="42" y="56"/>
                  </a:lnTo>
                  <a:lnTo>
                    <a:pt x="42" y="62"/>
                  </a:lnTo>
                  <a:lnTo>
                    <a:pt x="0" y="62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4" name="Freeform 1042"/>
            <p:cNvSpPr>
              <a:spLocks noEditPoints="1"/>
            </p:cNvSpPr>
            <p:nvPr/>
          </p:nvSpPr>
          <p:spPr bwMode="auto">
            <a:xfrm>
              <a:off x="7924801" y="3155912"/>
              <a:ext cx="55563" cy="76200"/>
            </a:xfrm>
            <a:custGeom>
              <a:avLst/>
              <a:gdLst>
                <a:gd name="T0" fmla="*/ 0 w 108"/>
                <a:gd name="T1" fmla="*/ 103 h 148"/>
                <a:gd name="T2" fmla="*/ 0 w 108"/>
                <a:gd name="T3" fmla="*/ 103 h 148"/>
                <a:gd name="T4" fmla="*/ 53 w 108"/>
                <a:gd name="T5" fmla="*/ 56 h 148"/>
                <a:gd name="T6" fmla="*/ 91 w 108"/>
                <a:gd name="T7" fmla="*/ 62 h 148"/>
                <a:gd name="T8" fmla="*/ 91 w 108"/>
                <a:gd name="T9" fmla="*/ 53 h 148"/>
                <a:gd name="T10" fmla="*/ 53 w 108"/>
                <a:gd name="T11" fmla="*/ 17 h 148"/>
                <a:gd name="T12" fmla="*/ 16 w 108"/>
                <a:gd name="T13" fmla="*/ 27 h 148"/>
                <a:gd name="T14" fmla="*/ 10 w 108"/>
                <a:gd name="T15" fmla="*/ 11 h 148"/>
                <a:gd name="T16" fmla="*/ 54 w 108"/>
                <a:gd name="T17" fmla="*/ 0 h 148"/>
                <a:gd name="T18" fmla="*/ 95 w 108"/>
                <a:gd name="T19" fmla="*/ 15 h 148"/>
                <a:gd name="T20" fmla="*/ 108 w 108"/>
                <a:gd name="T21" fmla="*/ 53 h 148"/>
                <a:gd name="T22" fmla="*/ 108 w 108"/>
                <a:gd name="T23" fmla="*/ 146 h 148"/>
                <a:gd name="T24" fmla="*/ 88 w 108"/>
                <a:gd name="T25" fmla="*/ 146 h 148"/>
                <a:gd name="T26" fmla="*/ 88 w 108"/>
                <a:gd name="T27" fmla="*/ 125 h 148"/>
                <a:gd name="T28" fmla="*/ 45 w 108"/>
                <a:gd name="T29" fmla="*/ 148 h 148"/>
                <a:gd name="T30" fmla="*/ 0 w 108"/>
                <a:gd name="T31" fmla="*/ 103 h 148"/>
                <a:gd name="T32" fmla="*/ 90 w 108"/>
                <a:gd name="T33" fmla="*/ 95 h 148"/>
                <a:gd name="T34" fmla="*/ 90 w 108"/>
                <a:gd name="T35" fmla="*/ 77 h 148"/>
                <a:gd name="T36" fmla="*/ 55 w 108"/>
                <a:gd name="T37" fmla="*/ 71 h 148"/>
                <a:gd name="T38" fmla="*/ 18 w 108"/>
                <a:gd name="T39" fmla="*/ 101 h 148"/>
                <a:gd name="T40" fmla="*/ 18 w 108"/>
                <a:gd name="T41" fmla="*/ 102 h 148"/>
                <a:gd name="T42" fmla="*/ 50 w 108"/>
                <a:gd name="T43" fmla="*/ 132 h 148"/>
                <a:gd name="T44" fmla="*/ 90 w 108"/>
                <a:gd name="T45" fmla="*/ 95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8" h="148">
                  <a:moveTo>
                    <a:pt x="0" y="103"/>
                  </a:moveTo>
                  <a:lnTo>
                    <a:pt x="0" y="103"/>
                  </a:lnTo>
                  <a:cubicBezTo>
                    <a:pt x="0" y="72"/>
                    <a:pt x="21" y="56"/>
                    <a:pt x="53" y="56"/>
                  </a:cubicBezTo>
                  <a:cubicBezTo>
                    <a:pt x="68" y="56"/>
                    <a:pt x="79" y="58"/>
                    <a:pt x="91" y="62"/>
                  </a:cubicBezTo>
                  <a:lnTo>
                    <a:pt x="91" y="53"/>
                  </a:lnTo>
                  <a:cubicBezTo>
                    <a:pt x="91" y="30"/>
                    <a:pt x="77" y="17"/>
                    <a:pt x="53" y="17"/>
                  </a:cubicBezTo>
                  <a:cubicBezTo>
                    <a:pt x="38" y="17"/>
                    <a:pt x="26" y="22"/>
                    <a:pt x="16" y="27"/>
                  </a:cubicBezTo>
                  <a:lnTo>
                    <a:pt x="10" y="11"/>
                  </a:lnTo>
                  <a:cubicBezTo>
                    <a:pt x="23" y="5"/>
                    <a:pt x="37" y="0"/>
                    <a:pt x="54" y="0"/>
                  </a:cubicBezTo>
                  <a:cubicBezTo>
                    <a:pt x="72" y="0"/>
                    <a:pt x="86" y="5"/>
                    <a:pt x="95" y="15"/>
                  </a:cubicBezTo>
                  <a:cubicBezTo>
                    <a:pt x="103" y="23"/>
                    <a:pt x="108" y="37"/>
                    <a:pt x="108" y="53"/>
                  </a:cubicBezTo>
                  <a:lnTo>
                    <a:pt x="108" y="146"/>
                  </a:lnTo>
                  <a:lnTo>
                    <a:pt x="88" y="146"/>
                  </a:lnTo>
                  <a:lnTo>
                    <a:pt x="88" y="125"/>
                  </a:lnTo>
                  <a:cubicBezTo>
                    <a:pt x="79" y="138"/>
                    <a:pt x="66" y="148"/>
                    <a:pt x="45" y="148"/>
                  </a:cubicBezTo>
                  <a:cubicBezTo>
                    <a:pt x="21" y="148"/>
                    <a:pt x="0" y="132"/>
                    <a:pt x="0" y="103"/>
                  </a:cubicBezTo>
                  <a:close/>
                  <a:moveTo>
                    <a:pt x="90" y="95"/>
                  </a:moveTo>
                  <a:lnTo>
                    <a:pt x="90" y="77"/>
                  </a:lnTo>
                  <a:cubicBezTo>
                    <a:pt x="81" y="73"/>
                    <a:pt x="68" y="71"/>
                    <a:pt x="55" y="71"/>
                  </a:cubicBezTo>
                  <a:cubicBezTo>
                    <a:pt x="32" y="71"/>
                    <a:pt x="18" y="83"/>
                    <a:pt x="18" y="101"/>
                  </a:cubicBezTo>
                  <a:lnTo>
                    <a:pt x="18" y="102"/>
                  </a:lnTo>
                  <a:cubicBezTo>
                    <a:pt x="18" y="120"/>
                    <a:pt x="32" y="132"/>
                    <a:pt x="50" y="132"/>
                  </a:cubicBezTo>
                  <a:cubicBezTo>
                    <a:pt x="72" y="132"/>
                    <a:pt x="90" y="116"/>
                    <a:pt x="90" y="9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5" name="Freeform 1043"/>
            <p:cNvSpPr>
              <a:spLocks noEditPoints="1"/>
            </p:cNvSpPr>
            <p:nvPr/>
          </p:nvSpPr>
          <p:spPr bwMode="auto">
            <a:xfrm>
              <a:off x="7996239" y="3154325"/>
              <a:ext cx="63500" cy="96838"/>
            </a:xfrm>
            <a:custGeom>
              <a:avLst/>
              <a:gdLst>
                <a:gd name="T0" fmla="*/ 104 w 124"/>
                <a:gd name="T1" fmla="*/ 120 h 189"/>
                <a:gd name="T2" fmla="*/ 58 w 124"/>
                <a:gd name="T3" fmla="*/ 150 h 189"/>
                <a:gd name="T4" fmla="*/ 0 w 124"/>
                <a:gd name="T5" fmla="*/ 76 h 189"/>
                <a:gd name="T6" fmla="*/ 0 w 124"/>
                <a:gd name="T7" fmla="*/ 74 h 189"/>
                <a:gd name="T8" fmla="*/ 58 w 124"/>
                <a:gd name="T9" fmla="*/ 0 h 189"/>
                <a:gd name="T10" fmla="*/ 104 w 124"/>
                <a:gd name="T11" fmla="*/ 30 h 189"/>
                <a:gd name="T12" fmla="*/ 104 w 124"/>
                <a:gd name="T13" fmla="*/ 3 h 189"/>
                <a:gd name="T14" fmla="*/ 124 w 124"/>
                <a:gd name="T15" fmla="*/ 3 h 189"/>
                <a:gd name="T16" fmla="*/ 124 w 124"/>
                <a:gd name="T17" fmla="*/ 189 h 189"/>
                <a:gd name="T18" fmla="*/ 104 w 124"/>
                <a:gd name="T19" fmla="*/ 189 h 189"/>
                <a:gd name="T20" fmla="*/ 104 w 124"/>
                <a:gd name="T21" fmla="*/ 120 h 189"/>
                <a:gd name="T22" fmla="*/ 104 w 124"/>
                <a:gd name="T23" fmla="*/ 78 h 189"/>
                <a:gd name="T24" fmla="*/ 104 w 124"/>
                <a:gd name="T25" fmla="*/ 75 h 189"/>
                <a:gd name="T26" fmla="*/ 60 w 124"/>
                <a:gd name="T27" fmla="*/ 19 h 189"/>
                <a:gd name="T28" fmla="*/ 19 w 124"/>
                <a:gd name="T29" fmla="*/ 75 h 189"/>
                <a:gd name="T30" fmla="*/ 19 w 124"/>
                <a:gd name="T31" fmla="*/ 78 h 189"/>
                <a:gd name="T32" fmla="*/ 60 w 124"/>
                <a:gd name="T33" fmla="*/ 134 h 189"/>
                <a:gd name="T34" fmla="*/ 104 w 124"/>
                <a:gd name="T35" fmla="*/ 78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4" h="189">
                  <a:moveTo>
                    <a:pt x="104" y="120"/>
                  </a:moveTo>
                  <a:cubicBezTo>
                    <a:pt x="94" y="136"/>
                    <a:pt x="80" y="150"/>
                    <a:pt x="58" y="150"/>
                  </a:cubicBezTo>
                  <a:cubicBezTo>
                    <a:pt x="28" y="150"/>
                    <a:pt x="0" y="125"/>
                    <a:pt x="0" y="76"/>
                  </a:cubicBezTo>
                  <a:lnTo>
                    <a:pt x="0" y="74"/>
                  </a:lnTo>
                  <a:cubicBezTo>
                    <a:pt x="0" y="26"/>
                    <a:pt x="29" y="0"/>
                    <a:pt x="58" y="0"/>
                  </a:cubicBezTo>
                  <a:cubicBezTo>
                    <a:pt x="80" y="0"/>
                    <a:pt x="95" y="14"/>
                    <a:pt x="104" y="30"/>
                  </a:cubicBezTo>
                  <a:lnTo>
                    <a:pt x="104" y="3"/>
                  </a:lnTo>
                  <a:lnTo>
                    <a:pt x="124" y="3"/>
                  </a:lnTo>
                  <a:lnTo>
                    <a:pt x="124" y="189"/>
                  </a:lnTo>
                  <a:lnTo>
                    <a:pt x="104" y="189"/>
                  </a:lnTo>
                  <a:lnTo>
                    <a:pt x="104" y="120"/>
                  </a:lnTo>
                  <a:close/>
                  <a:moveTo>
                    <a:pt x="104" y="78"/>
                  </a:moveTo>
                  <a:lnTo>
                    <a:pt x="104" y="75"/>
                  </a:lnTo>
                  <a:cubicBezTo>
                    <a:pt x="104" y="41"/>
                    <a:pt x="83" y="19"/>
                    <a:pt x="60" y="19"/>
                  </a:cubicBezTo>
                  <a:cubicBezTo>
                    <a:pt x="38" y="19"/>
                    <a:pt x="19" y="39"/>
                    <a:pt x="19" y="75"/>
                  </a:cubicBezTo>
                  <a:lnTo>
                    <a:pt x="19" y="78"/>
                  </a:lnTo>
                  <a:cubicBezTo>
                    <a:pt x="19" y="113"/>
                    <a:pt x="38" y="134"/>
                    <a:pt x="60" y="134"/>
                  </a:cubicBezTo>
                  <a:cubicBezTo>
                    <a:pt x="84" y="133"/>
                    <a:pt x="104" y="111"/>
                    <a:pt x="104" y="7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6" name="Freeform 1044"/>
            <p:cNvSpPr>
              <a:spLocks noEditPoints="1"/>
            </p:cNvSpPr>
            <p:nvPr/>
          </p:nvSpPr>
          <p:spPr bwMode="auto">
            <a:xfrm>
              <a:off x="8075614" y="3155912"/>
              <a:ext cx="55563" cy="76200"/>
            </a:xfrm>
            <a:custGeom>
              <a:avLst/>
              <a:gdLst>
                <a:gd name="T0" fmla="*/ 0 w 109"/>
                <a:gd name="T1" fmla="*/ 103 h 148"/>
                <a:gd name="T2" fmla="*/ 0 w 109"/>
                <a:gd name="T3" fmla="*/ 103 h 148"/>
                <a:gd name="T4" fmla="*/ 54 w 109"/>
                <a:gd name="T5" fmla="*/ 56 h 148"/>
                <a:gd name="T6" fmla="*/ 91 w 109"/>
                <a:gd name="T7" fmla="*/ 62 h 148"/>
                <a:gd name="T8" fmla="*/ 91 w 109"/>
                <a:gd name="T9" fmla="*/ 53 h 148"/>
                <a:gd name="T10" fmla="*/ 54 w 109"/>
                <a:gd name="T11" fmla="*/ 17 h 148"/>
                <a:gd name="T12" fmla="*/ 16 w 109"/>
                <a:gd name="T13" fmla="*/ 27 h 148"/>
                <a:gd name="T14" fmla="*/ 10 w 109"/>
                <a:gd name="T15" fmla="*/ 11 h 148"/>
                <a:gd name="T16" fmla="*/ 55 w 109"/>
                <a:gd name="T17" fmla="*/ 0 h 148"/>
                <a:gd name="T18" fmla="*/ 95 w 109"/>
                <a:gd name="T19" fmla="*/ 15 h 148"/>
                <a:gd name="T20" fmla="*/ 109 w 109"/>
                <a:gd name="T21" fmla="*/ 53 h 148"/>
                <a:gd name="T22" fmla="*/ 109 w 109"/>
                <a:gd name="T23" fmla="*/ 146 h 148"/>
                <a:gd name="T24" fmla="*/ 89 w 109"/>
                <a:gd name="T25" fmla="*/ 146 h 148"/>
                <a:gd name="T26" fmla="*/ 89 w 109"/>
                <a:gd name="T27" fmla="*/ 125 h 148"/>
                <a:gd name="T28" fmla="*/ 45 w 109"/>
                <a:gd name="T29" fmla="*/ 148 h 148"/>
                <a:gd name="T30" fmla="*/ 0 w 109"/>
                <a:gd name="T31" fmla="*/ 103 h 148"/>
                <a:gd name="T32" fmla="*/ 91 w 109"/>
                <a:gd name="T33" fmla="*/ 95 h 148"/>
                <a:gd name="T34" fmla="*/ 91 w 109"/>
                <a:gd name="T35" fmla="*/ 77 h 148"/>
                <a:gd name="T36" fmla="*/ 56 w 109"/>
                <a:gd name="T37" fmla="*/ 71 h 148"/>
                <a:gd name="T38" fmla="*/ 20 w 109"/>
                <a:gd name="T39" fmla="*/ 101 h 148"/>
                <a:gd name="T40" fmla="*/ 20 w 109"/>
                <a:gd name="T41" fmla="*/ 102 h 148"/>
                <a:gd name="T42" fmla="*/ 51 w 109"/>
                <a:gd name="T43" fmla="*/ 132 h 148"/>
                <a:gd name="T44" fmla="*/ 91 w 109"/>
                <a:gd name="T45" fmla="*/ 95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9" h="148">
                  <a:moveTo>
                    <a:pt x="0" y="103"/>
                  </a:moveTo>
                  <a:lnTo>
                    <a:pt x="0" y="103"/>
                  </a:lnTo>
                  <a:cubicBezTo>
                    <a:pt x="0" y="72"/>
                    <a:pt x="21" y="56"/>
                    <a:pt x="54" y="56"/>
                  </a:cubicBezTo>
                  <a:cubicBezTo>
                    <a:pt x="69" y="56"/>
                    <a:pt x="80" y="58"/>
                    <a:pt x="91" y="62"/>
                  </a:cubicBezTo>
                  <a:lnTo>
                    <a:pt x="91" y="53"/>
                  </a:lnTo>
                  <a:cubicBezTo>
                    <a:pt x="91" y="30"/>
                    <a:pt x="78" y="17"/>
                    <a:pt x="54" y="17"/>
                  </a:cubicBezTo>
                  <a:cubicBezTo>
                    <a:pt x="39" y="17"/>
                    <a:pt x="26" y="22"/>
                    <a:pt x="16" y="27"/>
                  </a:cubicBezTo>
                  <a:lnTo>
                    <a:pt x="10" y="11"/>
                  </a:lnTo>
                  <a:cubicBezTo>
                    <a:pt x="24" y="5"/>
                    <a:pt x="38" y="0"/>
                    <a:pt x="55" y="0"/>
                  </a:cubicBezTo>
                  <a:cubicBezTo>
                    <a:pt x="73" y="0"/>
                    <a:pt x="86" y="5"/>
                    <a:pt x="95" y="15"/>
                  </a:cubicBezTo>
                  <a:cubicBezTo>
                    <a:pt x="104" y="23"/>
                    <a:pt x="109" y="37"/>
                    <a:pt x="109" y="53"/>
                  </a:cubicBezTo>
                  <a:lnTo>
                    <a:pt x="109" y="146"/>
                  </a:lnTo>
                  <a:lnTo>
                    <a:pt x="89" y="146"/>
                  </a:lnTo>
                  <a:lnTo>
                    <a:pt x="89" y="125"/>
                  </a:lnTo>
                  <a:cubicBezTo>
                    <a:pt x="80" y="138"/>
                    <a:pt x="66" y="148"/>
                    <a:pt x="45" y="148"/>
                  </a:cubicBezTo>
                  <a:cubicBezTo>
                    <a:pt x="23" y="148"/>
                    <a:pt x="0" y="132"/>
                    <a:pt x="0" y="103"/>
                  </a:cubicBezTo>
                  <a:close/>
                  <a:moveTo>
                    <a:pt x="91" y="95"/>
                  </a:moveTo>
                  <a:lnTo>
                    <a:pt x="91" y="77"/>
                  </a:lnTo>
                  <a:cubicBezTo>
                    <a:pt x="82" y="73"/>
                    <a:pt x="70" y="71"/>
                    <a:pt x="56" y="71"/>
                  </a:cubicBezTo>
                  <a:cubicBezTo>
                    <a:pt x="34" y="71"/>
                    <a:pt x="20" y="83"/>
                    <a:pt x="20" y="101"/>
                  </a:cubicBezTo>
                  <a:lnTo>
                    <a:pt x="20" y="102"/>
                  </a:lnTo>
                  <a:cubicBezTo>
                    <a:pt x="20" y="120"/>
                    <a:pt x="34" y="132"/>
                    <a:pt x="51" y="132"/>
                  </a:cubicBezTo>
                  <a:cubicBezTo>
                    <a:pt x="73" y="132"/>
                    <a:pt x="91" y="116"/>
                    <a:pt x="91" y="9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7" name="Freeform 1045"/>
            <p:cNvSpPr>
              <a:spLocks/>
            </p:cNvSpPr>
            <p:nvPr/>
          </p:nvSpPr>
          <p:spPr bwMode="auto">
            <a:xfrm>
              <a:off x="8151814" y="3155912"/>
              <a:ext cx="34925" cy="74613"/>
            </a:xfrm>
            <a:custGeom>
              <a:avLst/>
              <a:gdLst>
                <a:gd name="T0" fmla="*/ 0 w 70"/>
                <a:gd name="T1" fmla="*/ 3 h 148"/>
                <a:gd name="T2" fmla="*/ 20 w 70"/>
                <a:gd name="T3" fmla="*/ 3 h 148"/>
                <a:gd name="T4" fmla="*/ 20 w 70"/>
                <a:gd name="T5" fmla="*/ 35 h 148"/>
                <a:gd name="T6" fmla="*/ 70 w 70"/>
                <a:gd name="T7" fmla="*/ 2 h 148"/>
                <a:gd name="T8" fmla="*/ 70 w 70"/>
                <a:gd name="T9" fmla="*/ 23 h 148"/>
                <a:gd name="T10" fmla="*/ 69 w 70"/>
                <a:gd name="T11" fmla="*/ 23 h 148"/>
                <a:gd name="T12" fmla="*/ 20 w 70"/>
                <a:gd name="T13" fmla="*/ 79 h 148"/>
                <a:gd name="T14" fmla="*/ 20 w 70"/>
                <a:gd name="T15" fmla="*/ 148 h 148"/>
                <a:gd name="T16" fmla="*/ 0 w 70"/>
                <a:gd name="T17" fmla="*/ 148 h 148"/>
                <a:gd name="T18" fmla="*/ 0 w 70"/>
                <a:gd name="T19" fmla="*/ 3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148">
                  <a:moveTo>
                    <a:pt x="0" y="3"/>
                  </a:moveTo>
                  <a:lnTo>
                    <a:pt x="20" y="3"/>
                  </a:lnTo>
                  <a:lnTo>
                    <a:pt x="20" y="35"/>
                  </a:lnTo>
                  <a:cubicBezTo>
                    <a:pt x="29" y="15"/>
                    <a:pt x="46" y="0"/>
                    <a:pt x="70" y="2"/>
                  </a:cubicBezTo>
                  <a:lnTo>
                    <a:pt x="70" y="23"/>
                  </a:lnTo>
                  <a:lnTo>
                    <a:pt x="69" y="23"/>
                  </a:lnTo>
                  <a:cubicBezTo>
                    <a:pt x="41" y="23"/>
                    <a:pt x="20" y="42"/>
                    <a:pt x="20" y="79"/>
                  </a:cubicBezTo>
                  <a:lnTo>
                    <a:pt x="20" y="148"/>
                  </a:lnTo>
                  <a:lnTo>
                    <a:pt x="0" y="148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8" name="Freeform 1046"/>
            <p:cNvSpPr>
              <a:spLocks noEditPoints="1"/>
            </p:cNvSpPr>
            <p:nvPr/>
          </p:nvSpPr>
          <p:spPr bwMode="auto">
            <a:xfrm>
              <a:off x="8382001" y="3132100"/>
              <a:ext cx="69850" cy="98425"/>
            </a:xfrm>
            <a:custGeom>
              <a:avLst/>
              <a:gdLst>
                <a:gd name="T0" fmla="*/ 1 w 135"/>
                <a:gd name="T1" fmla="*/ 0 h 194"/>
                <a:gd name="T2" fmla="*/ 68 w 135"/>
                <a:gd name="T3" fmla="*/ 0 h 194"/>
                <a:gd name="T4" fmla="*/ 115 w 135"/>
                <a:gd name="T5" fmla="*/ 16 h 194"/>
                <a:gd name="T6" fmla="*/ 128 w 135"/>
                <a:gd name="T7" fmla="*/ 49 h 194"/>
                <a:gd name="T8" fmla="*/ 128 w 135"/>
                <a:gd name="T9" fmla="*/ 49 h 194"/>
                <a:gd name="T10" fmla="*/ 95 w 135"/>
                <a:gd name="T11" fmla="*/ 94 h 194"/>
                <a:gd name="T12" fmla="*/ 135 w 135"/>
                <a:gd name="T13" fmla="*/ 140 h 194"/>
                <a:gd name="T14" fmla="*/ 135 w 135"/>
                <a:gd name="T15" fmla="*/ 141 h 194"/>
                <a:gd name="T16" fmla="*/ 68 w 135"/>
                <a:gd name="T17" fmla="*/ 194 h 194"/>
                <a:gd name="T18" fmla="*/ 0 w 135"/>
                <a:gd name="T19" fmla="*/ 194 h 194"/>
                <a:gd name="T20" fmla="*/ 0 w 135"/>
                <a:gd name="T21" fmla="*/ 0 h 194"/>
                <a:gd name="T22" fmla="*/ 1 w 135"/>
                <a:gd name="T23" fmla="*/ 0 h 194"/>
                <a:gd name="T24" fmla="*/ 106 w 135"/>
                <a:gd name="T25" fmla="*/ 51 h 194"/>
                <a:gd name="T26" fmla="*/ 65 w 135"/>
                <a:gd name="T27" fmla="*/ 19 h 194"/>
                <a:gd name="T28" fmla="*/ 21 w 135"/>
                <a:gd name="T29" fmla="*/ 19 h 194"/>
                <a:gd name="T30" fmla="*/ 21 w 135"/>
                <a:gd name="T31" fmla="*/ 87 h 194"/>
                <a:gd name="T32" fmla="*/ 64 w 135"/>
                <a:gd name="T33" fmla="*/ 87 h 194"/>
                <a:gd name="T34" fmla="*/ 106 w 135"/>
                <a:gd name="T35" fmla="*/ 51 h 194"/>
                <a:gd name="T36" fmla="*/ 66 w 135"/>
                <a:gd name="T37" fmla="*/ 105 h 194"/>
                <a:gd name="T38" fmla="*/ 21 w 135"/>
                <a:gd name="T39" fmla="*/ 105 h 194"/>
                <a:gd name="T40" fmla="*/ 21 w 135"/>
                <a:gd name="T41" fmla="*/ 175 h 194"/>
                <a:gd name="T42" fmla="*/ 69 w 135"/>
                <a:gd name="T43" fmla="*/ 175 h 194"/>
                <a:gd name="T44" fmla="*/ 115 w 135"/>
                <a:gd name="T45" fmla="*/ 140 h 194"/>
                <a:gd name="T46" fmla="*/ 115 w 135"/>
                <a:gd name="T47" fmla="*/ 140 h 194"/>
                <a:gd name="T48" fmla="*/ 66 w 135"/>
                <a:gd name="T49" fmla="*/ 105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94">
                  <a:moveTo>
                    <a:pt x="1" y="0"/>
                  </a:moveTo>
                  <a:lnTo>
                    <a:pt x="68" y="0"/>
                  </a:lnTo>
                  <a:cubicBezTo>
                    <a:pt x="88" y="0"/>
                    <a:pt x="105" y="6"/>
                    <a:pt x="115" y="16"/>
                  </a:cubicBezTo>
                  <a:cubicBezTo>
                    <a:pt x="122" y="24"/>
                    <a:pt x="128" y="35"/>
                    <a:pt x="128" y="49"/>
                  </a:cubicBezTo>
                  <a:lnTo>
                    <a:pt x="128" y="49"/>
                  </a:lnTo>
                  <a:cubicBezTo>
                    <a:pt x="128" y="75"/>
                    <a:pt x="111" y="87"/>
                    <a:pt x="95" y="94"/>
                  </a:cubicBezTo>
                  <a:cubicBezTo>
                    <a:pt x="118" y="100"/>
                    <a:pt x="135" y="114"/>
                    <a:pt x="135" y="140"/>
                  </a:cubicBezTo>
                  <a:lnTo>
                    <a:pt x="135" y="141"/>
                  </a:lnTo>
                  <a:cubicBezTo>
                    <a:pt x="135" y="174"/>
                    <a:pt x="108" y="194"/>
                    <a:pt x="68" y="194"/>
                  </a:cubicBezTo>
                  <a:lnTo>
                    <a:pt x="0" y="194"/>
                  </a:lnTo>
                  <a:lnTo>
                    <a:pt x="0" y="0"/>
                  </a:lnTo>
                  <a:lnTo>
                    <a:pt x="1" y="0"/>
                  </a:lnTo>
                  <a:close/>
                  <a:moveTo>
                    <a:pt x="106" y="51"/>
                  </a:moveTo>
                  <a:cubicBezTo>
                    <a:pt x="106" y="31"/>
                    <a:pt x="91" y="19"/>
                    <a:pt x="65" y="19"/>
                  </a:cubicBezTo>
                  <a:lnTo>
                    <a:pt x="21" y="19"/>
                  </a:lnTo>
                  <a:lnTo>
                    <a:pt x="21" y="87"/>
                  </a:lnTo>
                  <a:lnTo>
                    <a:pt x="64" y="87"/>
                  </a:lnTo>
                  <a:cubicBezTo>
                    <a:pt x="89" y="87"/>
                    <a:pt x="106" y="75"/>
                    <a:pt x="106" y="51"/>
                  </a:cubicBezTo>
                  <a:close/>
                  <a:moveTo>
                    <a:pt x="66" y="105"/>
                  </a:moveTo>
                  <a:lnTo>
                    <a:pt x="21" y="105"/>
                  </a:lnTo>
                  <a:lnTo>
                    <a:pt x="21" y="175"/>
                  </a:lnTo>
                  <a:lnTo>
                    <a:pt x="69" y="175"/>
                  </a:lnTo>
                  <a:cubicBezTo>
                    <a:pt x="96" y="175"/>
                    <a:pt x="115" y="162"/>
                    <a:pt x="115" y="140"/>
                  </a:cubicBezTo>
                  <a:lnTo>
                    <a:pt x="115" y="140"/>
                  </a:lnTo>
                  <a:cubicBezTo>
                    <a:pt x="115" y="119"/>
                    <a:pt x="98" y="105"/>
                    <a:pt x="66" y="1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9" name="Rectangle 1047"/>
            <p:cNvSpPr>
              <a:spLocks noChangeArrowheads="1"/>
            </p:cNvSpPr>
            <p:nvPr/>
          </p:nvSpPr>
          <p:spPr bwMode="auto">
            <a:xfrm>
              <a:off x="8469314" y="3128925"/>
              <a:ext cx="11113" cy="1016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0" name="Freeform 1048"/>
            <p:cNvSpPr>
              <a:spLocks noEditPoints="1"/>
            </p:cNvSpPr>
            <p:nvPr/>
          </p:nvSpPr>
          <p:spPr bwMode="auto">
            <a:xfrm>
              <a:off x="8496301" y="3155912"/>
              <a:ext cx="55563" cy="76200"/>
            </a:xfrm>
            <a:custGeom>
              <a:avLst/>
              <a:gdLst>
                <a:gd name="T0" fmla="*/ 0 w 108"/>
                <a:gd name="T1" fmla="*/ 103 h 148"/>
                <a:gd name="T2" fmla="*/ 0 w 108"/>
                <a:gd name="T3" fmla="*/ 103 h 148"/>
                <a:gd name="T4" fmla="*/ 54 w 108"/>
                <a:gd name="T5" fmla="*/ 56 h 148"/>
                <a:gd name="T6" fmla="*/ 91 w 108"/>
                <a:gd name="T7" fmla="*/ 62 h 148"/>
                <a:gd name="T8" fmla="*/ 91 w 108"/>
                <a:gd name="T9" fmla="*/ 53 h 148"/>
                <a:gd name="T10" fmla="*/ 54 w 108"/>
                <a:gd name="T11" fmla="*/ 17 h 148"/>
                <a:gd name="T12" fmla="*/ 16 w 108"/>
                <a:gd name="T13" fmla="*/ 27 h 148"/>
                <a:gd name="T14" fmla="*/ 10 w 108"/>
                <a:gd name="T15" fmla="*/ 11 h 148"/>
                <a:gd name="T16" fmla="*/ 55 w 108"/>
                <a:gd name="T17" fmla="*/ 0 h 148"/>
                <a:gd name="T18" fmla="*/ 95 w 108"/>
                <a:gd name="T19" fmla="*/ 15 h 148"/>
                <a:gd name="T20" fmla="*/ 108 w 108"/>
                <a:gd name="T21" fmla="*/ 53 h 148"/>
                <a:gd name="T22" fmla="*/ 108 w 108"/>
                <a:gd name="T23" fmla="*/ 146 h 148"/>
                <a:gd name="T24" fmla="*/ 89 w 108"/>
                <a:gd name="T25" fmla="*/ 146 h 148"/>
                <a:gd name="T26" fmla="*/ 89 w 108"/>
                <a:gd name="T27" fmla="*/ 125 h 148"/>
                <a:gd name="T28" fmla="*/ 45 w 108"/>
                <a:gd name="T29" fmla="*/ 148 h 148"/>
                <a:gd name="T30" fmla="*/ 0 w 108"/>
                <a:gd name="T31" fmla="*/ 103 h 148"/>
                <a:gd name="T32" fmla="*/ 91 w 108"/>
                <a:gd name="T33" fmla="*/ 95 h 148"/>
                <a:gd name="T34" fmla="*/ 91 w 108"/>
                <a:gd name="T35" fmla="*/ 77 h 148"/>
                <a:gd name="T36" fmla="*/ 56 w 108"/>
                <a:gd name="T37" fmla="*/ 71 h 148"/>
                <a:gd name="T38" fmla="*/ 20 w 108"/>
                <a:gd name="T39" fmla="*/ 101 h 148"/>
                <a:gd name="T40" fmla="*/ 20 w 108"/>
                <a:gd name="T41" fmla="*/ 102 h 148"/>
                <a:gd name="T42" fmla="*/ 51 w 108"/>
                <a:gd name="T43" fmla="*/ 132 h 148"/>
                <a:gd name="T44" fmla="*/ 91 w 108"/>
                <a:gd name="T45" fmla="*/ 95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8" h="148">
                  <a:moveTo>
                    <a:pt x="0" y="103"/>
                  </a:moveTo>
                  <a:lnTo>
                    <a:pt x="0" y="103"/>
                  </a:lnTo>
                  <a:cubicBezTo>
                    <a:pt x="0" y="72"/>
                    <a:pt x="21" y="56"/>
                    <a:pt x="54" y="56"/>
                  </a:cubicBezTo>
                  <a:cubicBezTo>
                    <a:pt x="69" y="56"/>
                    <a:pt x="80" y="58"/>
                    <a:pt x="91" y="62"/>
                  </a:cubicBezTo>
                  <a:lnTo>
                    <a:pt x="91" y="53"/>
                  </a:lnTo>
                  <a:cubicBezTo>
                    <a:pt x="91" y="30"/>
                    <a:pt x="77" y="17"/>
                    <a:pt x="54" y="17"/>
                  </a:cubicBezTo>
                  <a:cubicBezTo>
                    <a:pt x="39" y="17"/>
                    <a:pt x="26" y="22"/>
                    <a:pt x="16" y="27"/>
                  </a:cubicBezTo>
                  <a:lnTo>
                    <a:pt x="10" y="11"/>
                  </a:lnTo>
                  <a:cubicBezTo>
                    <a:pt x="23" y="5"/>
                    <a:pt x="37" y="0"/>
                    <a:pt x="55" y="0"/>
                  </a:cubicBezTo>
                  <a:cubicBezTo>
                    <a:pt x="72" y="0"/>
                    <a:pt x="86" y="5"/>
                    <a:pt x="95" y="15"/>
                  </a:cubicBezTo>
                  <a:cubicBezTo>
                    <a:pt x="104" y="23"/>
                    <a:pt x="108" y="37"/>
                    <a:pt x="108" y="53"/>
                  </a:cubicBezTo>
                  <a:lnTo>
                    <a:pt x="108" y="146"/>
                  </a:lnTo>
                  <a:lnTo>
                    <a:pt x="89" y="146"/>
                  </a:lnTo>
                  <a:lnTo>
                    <a:pt x="89" y="125"/>
                  </a:lnTo>
                  <a:cubicBezTo>
                    <a:pt x="80" y="138"/>
                    <a:pt x="66" y="148"/>
                    <a:pt x="45" y="148"/>
                  </a:cubicBezTo>
                  <a:cubicBezTo>
                    <a:pt x="22" y="148"/>
                    <a:pt x="0" y="132"/>
                    <a:pt x="0" y="103"/>
                  </a:cubicBezTo>
                  <a:close/>
                  <a:moveTo>
                    <a:pt x="91" y="95"/>
                  </a:moveTo>
                  <a:lnTo>
                    <a:pt x="91" y="77"/>
                  </a:lnTo>
                  <a:cubicBezTo>
                    <a:pt x="82" y="73"/>
                    <a:pt x="70" y="71"/>
                    <a:pt x="56" y="71"/>
                  </a:cubicBezTo>
                  <a:cubicBezTo>
                    <a:pt x="34" y="71"/>
                    <a:pt x="20" y="83"/>
                    <a:pt x="20" y="101"/>
                  </a:cubicBezTo>
                  <a:lnTo>
                    <a:pt x="20" y="102"/>
                  </a:lnTo>
                  <a:cubicBezTo>
                    <a:pt x="20" y="120"/>
                    <a:pt x="33" y="132"/>
                    <a:pt x="51" y="132"/>
                  </a:cubicBezTo>
                  <a:cubicBezTo>
                    <a:pt x="74" y="132"/>
                    <a:pt x="91" y="116"/>
                    <a:pt x="91" y="9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1" name="Freeform 1049"/>
            <p:cNvSpPr>
              <a:spLocks/>
            </p:cNvSpPr>
            <p:nvPr/>
          </p:nvSpPr>
          <p:spPr bwMode="auto">
            <a:xfrm>
              <a:off x="8567739" y="3155912"/>
              <a:ext cx="53975" cy="74613"/>
            </a:xfrm>
            <a:custGeom>
              <a:avLst/>
              <a:gdLst>
                <a:gd name="T0" fmla="*/ 0 w 105"/>
                <a:gd name="T1" fmla="*/ 132 h 145"/>
                <a:gd name="T2" fmla="*/ 80 w 105"/>
                <a:gd name="T3" fmla="*/ 17 h 145"/>
                <a:gd name="T4" fmla="*/ 3 w 105"/>
                <a:gd name="T5" fmla="*/ 17 h 145"/>
                <a:gd name="T6" fmla="*/ 3 w 105"/>
                <a:gd name="T7" fmla="*/ 0 h 145"/>
                <a:gd name="T8" fmla="*/ 105 w 105"/>
                <a:gd name="T9" fmla="*/ 0 h 145"/>
                <a:gd name="T10" fmla="*/ 105 w 105"/>
                <a:gd name="T11" fmla="*/ 12 h 145"/>
                <a:gd name="T12" fmla="*/ 25 w 105"/>
                <a:gd name="T13" fmla="*/ 127 h 145"/>
                <a:gd name="T14" fmla="*/ 105 w 105"/>
                <a:gd name="T15" fmla="*/ 127 h 145"/>
                <a:gd name="T16" fmla="*/ 105 w 105"/>
                <a:gd name="T17" fmla="*/ 145 h 145"/>
                <a:gd name="T18" fmla="*/ 0 w 105"/>
                <a:gd name="T19" fmla="*/ 145 h 145"/>
                <a:gd name="T20" fmla="*/ 0 w 105"/>
                <a:gd name="T21" fmla="*/ 132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5" h="145">
                  <a:moveTo>
                    <a:pt x="0" y="132"/>
                  </a:moveTo>
                  <a:lnTo>
                    <a:pt x="80" y="17"/>
                  </a:lnTo>
                  <a:lnTo>
                    <a:pt x="3" y="17"/>
                  </a:lnTo>
                  <a:lnTo>
                    <a:pt x="3" y="0"/>
                  </a:lnTo>
                  <a:lnTo>
                    <a:pt x="105" y="0"/>
                  </a:lnTo>
                  <a:lnTo>
                    <a:pt x="105" y="12"/>
                  </a:lnTo>
                  <a:lnTo>
                    <a:pt x="25" y="127"/>
                  </a:lnTo>
                  <a:lnTo>
                    <a:pt x="105" y="127"/>
                  </a:lnTo>
                  <a:lnTo>
                    <a:pt x="105" y="145"/>
                  </a:lnTo>
                  <a:lnTo>
                    <a:pt x="0" y="145"/>
                  </a:lnTo>
                  <a:lnTo>
                    <a:pt x="0" y="1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2" name="Freeform 1050"/>
            <p:cNvSpPr>
              <a:spLocks noEditPoints="1"/>
            </p:cNvSpPr>
            <p:nvPr/>
          </p:nvSpPr>
          <p:spPr bwMode="auto">
            <a:xfrm>
              <a:off x="8632826" y="3155912"/>
              <a:ext cx="55563" cy="76200"/>
            </a:xfrm>
            <a:custGeom>
              <a:avLst/>
              <a:gdLst>
                <a:gd name="T0" fmla="*/ 0 w 109"/>
                <a:gd name="T1" fmla="*/ 103 h 148"/>
                <a:gd name="T2" fmla="*/ 0 w 109"/>
                <a:gd name="T3" fmla="*/ 103 h 148"/>
                <a:gd name="T4" fmla="*/ 54 w 109"/>
                <a:gd name="T5" fmla="*/ 56 h 148"/>
                <a:gd name="T6" fmla="*/ 91 w 109"/>
                <a:gd name="T7" fmla="*/ 62 h 148"/>
                <a:gd name="T8" fmla="*/ 91 w 109"/>
                <a:gd name="T9" fmla="*/ 53 h 148"/>
                <a:gd name="T10" fmla="*/ 54 w 109"/>
                <a:gd name="T11" fmla="*/ 17 h 148"/>
                <a:gd name="T12" fmla="*/ 16 w 109"/>
                <a:gd name="T13" fmla="*/ 27 h 148"/>
                <a:gd name="T14" fmla="*/ 10 w 109"/>
                <a:gd name="T15" fmla="*/ 11 h 148"/>
                <a:gd name="T16" fmla="*/ 55 w 109"/>
                <a:gd name="T17" fmla="*/ 0 h 148"/>
                <a:gd name="T18" fmla="*/ 95 w 109"/>
                <a:gd name="T19" fmla="*/ 15 h 148"/>
                <a:gd name="T20" fmla="*/ 109 w 109"/>
                <a:gd name="T21" fmla="*/ 53 h 148"/>
                <a:gd name="T22" fmla="*/ 109 w 109"/>
                <a:gd name="T23" fmla="*/ 146 h 148"/>
                <a:gd name="T24" fmla="*/ 89 w 109"/>
                <a:gd name="T25" fmla="*/ 146 h 148"/>
                <a:gd name="T26" fmla="*/ 89 w 109"/>
                <a:gd name="T27" fmla="*/ 125 h 148"/>
                <a:gd name="T28" fmla="*/ 45 w 109"/>
                <a:gd name="T29" fmla="*/ 148 h 148"/>
                <a:gd name="T30" fmla="*/ 0 w 109"/>
                <a:gd name="T31" fmla="*/ 103 h 148"/>
                <a:gd name="T32" fmla="*/ 91 w 109"/>
                <a:gd name="T33" fmla="*/ 95 h 148"/>
                <a:gd name="T34" fmla="*/ 91 w 109"/>
                <a:gd name="T35" fmla="*/ 77 h 148"/>
                <a:gd name="T36" fmla="*/ 56 w 109"/>
                <a:gd name="T37" fmla="*/ 71 h 148"/>
                <a:gd name="T38" fmla="*/ 20 w 109"/>
                <a:gd name="T39" fmla="*/ 101 h 148"/>
                <a:gd name="T40" fmla="*/ 20 w 109"/>
                <a:gd name="T41" fmla="*/ 102 h 148"/>
                <a:gd name="T42" fmla="*/ 51 w 109"/>
                <a:gd name="T43" fmla="*/ 132 h 148"/>
                <a:gd name="T44" fmla="*/ 91 w 109"/>
                <a:gd name="T45" fmla="*/ 95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9" h="148">
                  <a:moveTo>
                    <a:pt x="0" y="103"/>
                  </a:moveTo>
                  <a:lnTo>
                    <a:pt x="0" y="103"/>
                  </a:lnTo>
                  <a:cubicBezTo>
                    <a:pt x="0" y="72"/>
                    <a:pt x="21" y="56"/>
                    <a:pt x="54" y="56"/>
                  </a:cubicBezTo>
                  <a:cubicBezTo>
                    <a:pt x="69" y="56"/>
                    <a:pt x="80" y="58"/>
                    <a:pt x="91" y="62"/>
                  </a:cubicBezTo>
                  <a:lnTo>
                    <a:pt x="91" y="53"/>
                  </a:lnTo>
                  <a:cubicBezTo>
                    <a:pt x="91" y="30"/>
                    <a:pt x="77" y="17"/>
                    <a:pt x="54" y="17"/>
                  </a:cubicBezTo>
                  <a:cubicBezTo>
                    <a:pt x="39" y="17"/>
                    <a:pt x="26" y="22"/>
                    <a:pt x="16" y="27"/>
                  </a:cubicBezTo>
                  <a:lnTo>
                    <a:pt x="10" y="11"/>
                  </a:lnTo>
                  <a:cubicBezTo>
                    <a:pt x="24" y="5"/>
                    <a:pt x="37" y="0"/>
                    <a:pt x="55" y="0"/>
                  </a:cubicBezTo>
                  <a:cubicBezTo>
                    <a:pt x="72" y="0"/>
                    <a:pt x="86" y="5"/>
                    <a:pt x="95" y="15"/>
                  </a:cubicBezTo>
                  <a:cubicBezTo>
                    <a:pt x="104" y="23"/>
                    <a:pt x="109" y="37"/>
                    <a:pt x="109" y="53"/>
                  </a:cubicBezTo>
                  <a:lnTo>
                    <a:pt x="109" y="146"/>
                  </a:lnTo>
                  <a:lnTo>
                    <a:pt x="89" y="146"/>
                  </a:lnTo>
                  <a:lnTo>
                    <a:pt x="89" y="125"/>
                  </a:lnTo>
                  <a:cubicBezTo>
                    <a:pt x="80" y="138"/>
                    <a:pt x="66" y="148"/>
                    <a:pt x="45" y="148"/>
                  </a:cubicBezTo>
                  <a:cubicBezTo>
                    <a:pt x="22" y="148"/>
                    <a:pt x="0" y="132"/>
                    <a:pt x="0" y="103"/>
                  </a:cubicBezTo>
                  <a:close/>
                  <a:moveTo>
                    <a:pt x="91" y="95"/>
                  </a:moveTo>
                  <a:lnTo>
                    <a:pt x="91" y="77"/>
                  </a:lnTo>
                  <a:cubicBezTo>
                    <a:pt x="82" y="73"/>
                    <a:pt x="70" y="71"/>
                    <a:pt x="56" y="71"/>
                  </a:cubicBezTo>
                  <a:cubicBezTo>
                    <a:pt x="34" y="71"/>
                    <a:pt x="20" y="83"/>
                    <a:pt x="20" y="101"/>
                  </a:cubicBezTo>
                  <a:lnTo>
                    <a:pt x="20" y="102"/>
                  </a:lnTo>
                  <a:cubicBezTo>
                    <a:pt x="20" y="120"/>
                    <a:pt x="34" y="132"/>
                    <a:pt x="51" y="132"/>
                  </a:cubicBezTo>
                  <a:cubicBezTo>
                    <a:pt x="74" y="132"/>
                    <a:pt x="91" y="116"/>
                    <a:pt x="91" y="9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3" name="Freeform 1051"/>
            <p:cNvSpPr>
              <a:spLocks/>
            </p:cNvSpPr>
            <p:nvPr/>
          </p:nvSpPr>
          <p:spPr bwMode="auto">
            <a:xfrm>
              <a:off x="8709026" y="3155912"/>
              <a:ext cx="34925" cy="74613"/>
            </a:xfrm>
            <a:custGeom>
              <a:avLst/>
              <a:gdLst>
                <a:gd name="T0" fmla="*/ 0 w 70"/>
                <a:gd name="T1" fmla="*/ 3 h 148"/>
                <a:gd name="T2" fmla="*/ 20 w 70"/>
                <a:gd name="T3" fmla="*/ 3 h 148"/>
                <a:gd name="T4" fmla="*/ 20 w 70"/>
                <a:gd name="T5" fmla="*/ 35 h 148"/>
                <a:gd name="T6" fmla="*/ 70 w 70"/>
                <a:gd name="T7" fmla="*/ 2 h 148"/>
                <a:gd name="T8" fmla="*/ 70 w 70"/>
                <a:gd name="T9" fmla="*/ 23 h 148"/>
                <a:gd name="T10" fmla="*/ 68 w 70"/>
                <a:gd name="T11" fmla="*/ 23 h 148"/>
                <a:gd name="T12" fmla="*/ 20 w 70"/>
                <a:gd name="T13" fmla="*/ 79 h 148"/>
                <a:gd name="T14" fmla="*/ 20 w 70"/>
                <a:gd name="T15" fmla="*/ 148 h 148"/>
                <a:gd name="T16" fmla="*/ 0 w 70"/>
                <a:gd name="T17" fmla="*/ 148 h 148"/>
                <a:gd name="T18" fmla="*/ 0 w 70"/>
                <a:gd name="T19" fmla="*/ 3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148">
                  <a:moveTo>
                    <a:pt x="0" y="3"/>
                  </a:moveTo>
                  <a:lnTo>
                    <a:pt x="20" y="3"/>
                  </a:lnTo>
                  <a:lnTo>
                    <a:pt x="20" y="35"/>
                  </a:lnTo>
                  <a:cubicBezTo>
                    <a:pt x="28" y="15"/>
                    <a:pt x="46" y="0"/>
                    <a:pt x="70" y="2"/>
                  </a:cubicBezTo>
                  <a:lnTo>
                    <a:pt x="70" y="23"/>
                  </a:lnTo>
                  <a:lnTo>
                    <a:pt x="68" y="23"/>
                  </a:lnTo>
                  <a:cubicBezTo>
                    <a:pt x="41" y="23"/>
                    <a:pt x="20" y="42"/>
                    <a:pt x="20" y="79"/>
                  </a:cubicBezTo>
                  <a:lnTo>
                    <a:pt x="20" y="148"/>
                  </a:lnTo>
                  <a:lnTo>
                    <a:pt x="0" y="148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4" name="Freeform 1052"/>
            <p:cNvSpPr>
              <a:spLocks/>
            </p:cNvSpPr>
            <p:nvPr/>
          </p:nvSpPr>
          <p:spPr bwMode="auto">
            <a:xfrm>
              <a:off x="6092826" y="3132100"/>
              <a:ext cx="80963" cy="98425"/>
            </a:xfrm>
            <a:custGeom>
              <a:avLst/>
              <a:gdLst>
                <a:gd name="T0" fmla="*/ 0 w 160"/>
                <a:gd name="T1" fmla="*/ 0 h 195"/>
                <a:gd name="T2" fmla="*/ 21 w 160"/>
                <a:gd name="T3" fmla="*/ 0 h 195"/>
                <a:gd name="T4" fmla="*/ 80 w 160"/>
                <a:gd name="T5" fmla="*/ 104 h 195"/>
                <a:gd name="T6" fmla="*/ 139 w 160"/>
                <a:gd name="T7" fmla="*/ 0 h 195"/>
                <a:gd name="T8" fmla="*/ 160 w 160"/>
                <a:gd name="T9" fmla="*/ 0 h 195"/>
                <a:gd name="T10" fmla="*/ 160 w 160"/>
                <a:gd name="T11" fmla="*/ 195 h 195"/>
                <a:gd name="T12" fmla="*/ 139 w 160"/>
                <a:gd name="T13" fmla="*/ 195 h 195"/>
                <a:gd name="T14" fmla="*/ 139 w 160"/>
                <a:gd name="T15" fmla="*/ 39 h 195"/>
                <a:gd name="T16" fmla="*/ 81 w 160"/>
                <a:gd name="T17" fmla="*/ 141 h 195"/>
                <a:gd name="T18" fmla="*/ 80 w 160"/>
                <a:gd name="T19" fmla="*/ 141 h 195"/>
                <a:gd name="T20" fmla="*/ 20 w 160"/>
                <a:gd name="T21" fmla="*/ 37 h 195"/>
                <a:gd name="T22" fmla="*/ 20 w 160"/>
                <a:gd name="T23" fmla="*/ 194 h 195"/>
                <a:gd name="T24" fmla="*/ 0 w 160"/>
                <a:gd name="T25" fmla="*/ 194 h 195"/>
                <a:gd name="T26" fmla="*/ 0 w 160"/>
                <a:gd name="T27" fmla="*/ 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0" h="195">
                  <a:moveTo>
                    <a:pt x="0" y="0"/>
                  </a:moveTo>
                  <a:lnTo>
                    <a:pt x="21" y="0"/>
                  </a:lnTo>
                  <a:lnTo>
                    <a:pt x="80" y="104"/>
                  </a:lnTo>
                  <a:lnTo>
                    <a:pt x="139" y="0"/>
                  </a:lnTo>
                  <a:lnTo>
                    <a:pt x="160" y="0"/>
                  </a:lnTo>
                  <a:lnTo>
                    <a:pt x="160" y="195"/>
                  </a:lnTo>
                  <a:lnTo>
                    <a:pt x="139" y="195"/>
                  </a:lnTo>
                  <a:lnTo>
                    <a:pt x="139" y="39"/>
                  </a:lnTo>
                  <a:lnTo>
                    <a:pt x="81" y="141"/>
                  </a:lnTo>
                  <a:lnTo>
                    <a:pt x="80" y="141"/>
                  </a:lnTo>
                  <a:lnTo>
                    <a:pt x="20" y="37"/>
                  </a:lnTo>
                  <a:lnTo>
                    <a:pt x="20" y="194"/>
                  </a:lnTo>
                  <a:lnTo>
                    <a:pt x="0" y="1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5" name="Freeform 1053"/>
            <p:cNvSpPr>
              <a:spLocks noEditPoints="1"/>
            </p:cNvSpPr>
            <p:nvPr/>
          </p:nvSpPr>
          <p:spPr bwMode="auto">
            <a:xfrm>
              <a:off x="6192839" y="3155912"/>
              <a:ext cx="55563" cy="76200"/>
            </a:xfrm>
            <a:custGeom>
              <a:avLst/>
              <a:gdLst>
                <a:gd name="T0" fmla="*/ 0 w 109"/>
                <a:gd name="T1" fmla="*/ 103 h 148"/>
                <a:gd name="T2" fmla="*/ 0 w 109"/>
                <a:gd name="T3" fmla="*/ 103 h 148"/>
                <a:gd name="T4" fmla="*/ 54 w 109"/>
                <a:gd name="T5" fmla="*/ 56 h 148"/>
                <a:gd name="T6" fmla="*/ 91 w 109"/>
                <a:gd name="T7" fmla="*/ 62 h 148"/>
                <a:gd name="T8" fmla="*/ 91 w 109"/>
                <a:gd name="T9" fmla="*/ 53 h 148"/>
                <a:gd name="T10" fmla="*/ 54 w 109"/>
                <a:gd name="T11" fmla="*/ 17 h 148"/>
                <a:gd name="T12" fmla="*/ 16 w 109"/>
                <a:gd name="T13" fmla="*/ 27 h 148"/>
                <a:gd name="T14" fmla="*/ 10 w 109"/>
                <a:gd name="T15" fmla="*/ 11 h 148"/>
                <a:gd name="T16" fmla="*/ 55 w 109"/>
                <a:gd name="T17" fmla="*/ 0 h 148"/>
                <a:gd name="T18" fmla="*/ 95 w 109"/>
                <a:gd name="T19" fmla="*/ 15 h 148"/>
                <a:gd name="T20" fmla="*/ 109 w 109"/>
                <a:gd name="T21" fmla="*/ 53 h 148"/>
                <a:gd name="T22" fmla="*/ 109 w 109"/>
                <a:gd name="T23" fmla="*/ 146 h 148"/>
                <a:gd name="T24" fmla="*/ 89 w 109"/>
                <a:gd name="T25" fmla="*/ 146 h 148"/>
                <a:gd name="T26" fmla="*/ 89 w 109"/>
                <a:gd name="T27" fmla="*/ 125 h 148"/>
                <a:gd name="T28" fmla="*/ 45 w 109"/>
                <a:gd name="T29" fmla="*/ 148 h 148"/>
                <a:gd name="T30" fmla="*/ 0 w 109"/>
                <a:gd name="T31" fmla="*/ 103 h 148"/>
                <a:gd name="T32" fmla="*/ 90 w 109"/>
                <a:gd name="T33" fmla="*/ 95 h 148"/>
                <a:gd name="T34" fmla="*/ 90 w 109"/>
                <a:gd name="T35" fmla="*/ 77 h 148"/>
                <a:gd name="T36" fmla="*/ 55 w 109"/>
                <a:gd name="T37" fmla="*/ 71 h 148"/>
                <a:gd name="T38" fmla="*/ 19 w 109"/>
                <a:gd name="T39" fmla="*/ 101 h 148"/>
                <a:gd name="T40" fmla="*/ 19 w 109"/>
                <a:gd name="T41" fmla="*/ 102 h 148"/>
                <a:gd name="T42" fmla="*/ 50 w 109"/>
                <a:gd name="T43" fmla="*/ 132 h 148"/>
                <a:gd name="T44" fmla="*/ 90 w 109"/>
                <a:gd name="T45" fmla="*/ 95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9" h="148">
                  <a:moveTo>
                    <a:pt x="0" y="103"/>
                  </a:moveTo>
                  <a:lnTo>
                    <a:pt x="0" y="103"/>
                  </a:lnTo>
                  <a:cubicBezTo>
                    <a:pt x="0" y="72"/>
                    <a:pt x="21" y="56"/>
                    <a:pt x="54" y="56"/>
                  </a:cubicBezTo>
                  <a:cubicBezTo>
                    <a:pt x="69" y="56"/>
                    <a:pt x="80" y="58"/>
                    <a:pt x="91" y="62"/>
                  </a:cubicBezTo>
                  <a:lnTo>
                    <a:pt x="91" y="53"/>
                  </a:lnTo>
                  <a:cubicBezTo>
                    <a:pt x="91" y="30"/>
                    <a:pt x="78" y="17"/>
                    <a:pt x="54" y="17"/>
                  </a:cubicBezTo>
                  <a:cubicBezTo>
                    <a:pt x="39" y="17"/>
                    <a:pt x="26" y="22"/>
                    <a:pt x="16" y="27"/>
                  </a:cubicBezTo>
                  <a:lnTo>
                    <a:pt x="10" y="11"/>
                  </a:lnTo>
                  <a:cubicBezTo>
                    <a:pt x="24" y="5"/>
                    <a:pt x="38" y="0"/>
                    <a:pt x="55" y="0"/>
                  </a:cubicBezTo>
                  <a:cubicBezTo>
                    <a:pt x="73" y="0"/>
                    <a:pt x="86" y="5"/>
                    <a:pt x="95" y="15"/>
                  </a:cubicBezTo>
                  <a:cubicBezTo>
                    <a:pt x="104" y="23"/>
                    <a:pt x="109" y="37"/>
                    <a:pt x="109" y="53"/>
                  </a:cubicBezTo>
                  <a:lnTo>
                    <a:pt x="109" y="146"/>
                  </a:lnTo>
                  <a:lnTo>
                    <a:pt x="89" y="146"/>
                  </a:lnTo>
                  <a:lnTo>
                    <a:pt x="89" y="125"/>
                  </a:lnTo>
                  <a:cubicBezTo>
                    <a:pt x="80" y="138"/>
                    <a:pt x="66" y="148"/>
                    <a:pt x="45" y="148"/>
                  </a:cubicBezTo>
                  <a:cubicBezTo>
                    <a:pt x="21" y="148"/>
                    <a:pt x="0" y="132"/>
                    <a:pt x="0" y="103"/>
                  </a:cubicBezTo>
                  <a:close/>
                  <a:moveTo>
                    <a:pt x="90" y="95"/>
                  </a:moveTo>
                  <a:lnTo>
                    <a:pt x="90" y="77"/>
                  </a:lnTo>
                  <a:cubicBezTo>
                    <a:pt x="81" y="73"/>
                    <a:pt x="69" y="71"/>
                    <a:pt x="55" y="71"/>
                  </a:cubicBezTo>
                  <a:cubicBezTo>
                    <a:pt x="33" y="71"/>
                    <a:pt x="19" y="83"/>
                    <a:pt x="19" y="101"/>
                  </a:cubicBezTo>
                  <a:lnTo>
                    <a:pt x="19" y="102"/>
                  </a:lnTo>
                  <a:cubicBezTo>
                    <a:pt x="19" y="120"/>
                    <a:pt x="33" y="132"/>
                    <a:pt x="50" y="132"/>
                  </a:cubicBezTo>
                  <a:cubicBezTo>
                    <a:pt x="73" y="132"/>
                    <a:pt x="90" y="116"/>
                    <a:pt x="90" y="9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6" name="Freeform 1054"/>
            <p:cNvSpPr>
              <a:spLocks/>
            </p:cNvSpPr>
            <p:nvPr/>
          </p:nvSpPr>
          <p:spPr bwMode="auto">
            <a:xfrm>
              <a:off x="6261101" y="3155912"/>
              <a:ext cx="50800" cy="76200"/>
            </a:xfrm>
            <a:custGeom>
              <a:avLst/>
              <a:gdLst>
                <a:gd name="T0" fmla="*/ 0 w 99"/>
                <a:gd name="T1" fmla="*/ 129 h 150"/>
                <a:gd name="T2" fmla="*/ 10 w 99"/>
                <a:gd name="T3" fmla="*/ 114 h 150"/>
                <a:gd name="T4" fmla="*/ 53 w 99"/>
                <a:gd name="T5" fmla="*/ 132 h 150"/>
                <a:gd name="T6" fmla="*/ 80 w 99"/>
                <a:gd name="T7" fmla="*/ 109 h 150"/>
                <a:gd name="T8" fmla="*/ 80 w 99"/>
                <a:gd name="T9" fmla="*/ 109 h 150"/>
                <a:gd name="T10" fmla="*/ 49 w 99"/>
                <a:gd name="T11" fmla="*/ 82 h 150"/>
                <a:gd name="T12" fmla="*/ 8 w 99"/>
                <a:gd name="T13" fmla="*/ 40 h 150"/>
                <a:gd name="T14" fmla="*/ 8 w 99"/>
                <a:gd name="T15" fmla="*/ 40 h 150"/>
                <a:gd name="T16" fmla="*/ 53 w 99"/>
                <a:gd name="T17" fmla="*/ 0 h 150"/>
                <a:gd name="T18" fmla="*/ 98 w 99"/>
                <a:gd name="T19" fmla="*/ 15 h 150"/>
                <a:gd name="T20" fmla="*/ 88 w 99"/>
                <a:gd name="T21" fmla="*/ 32 h 150"/>
                <a:gd name="T22" fmla="*/ 51 w 99"/>
                <a:gd name="T23" fmla="*/ 18 h 150"/>
                <a:gd name="T24" fmla="*/ 26 w 99"/>
                <a:gd name="T25" fmla="*/ 38 h 150"/>
                <a:gd name="T26" fmla="*/ 26 w 99"/>
                <a:gd name="T27" fmla="*/ 38 h 150"/>
                <a:gd name="T28" fmla="*/ 59 w 99"/>
                <a:gd name="T29" fmla="*/ 64 h 150"/>
                <a:gd name="T30" fmla="*/ 99 w 99"/>
                <a:gd name="T31" fmla="*/ 107 h 150"/>
                <a:gd name="T32" fmla="*/ 99 w 99"/>
                <a:gd name="T33" fmla="*/ 107 h 150"/>
                <a:gd name="T34" fmla="*/ 53 w 99"/>
                <a:gd name="T35" fmla="*/ 148 h 150"/>
                <a:gd name="T36" fmla="*/ 0 w 99"/>
                <a:gd name="T37" fmla="*/ 129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9" h="150">
                  <a:moveTo>
                    <a:pt x="0" y="129"/>
                  </a:moveTo>
                  <a:lnTo>
                    <a:pt x="10" y="114"/>
                  </a:lnTo>
                  <a:cubicBezTo>
                    <a:pt x="24" y="125"/>
                    <a:pt x="38" y="132"/>
                    <a:pt x="53" y="132"/>
                  </a:cubicBezTo>
                  <a:cubicBezTo>
                    <a:pt x="69" y="132"/>
                    <a:pt x="80" y="123"/>
                    <a:pt x="80" y="109"/>
                  </a:cubicBezTo>
                  <a:lnTo>
                    <a:pt x="80" y="109"/>
                  </a:lnTo>
                  <a:cubicBezTo>
                    <a:pt x="80" y="97"/>
                    <a:pt x="68" y="89"/>
                    <a:pt x="49" y="82"/>
                  </a:cubicBezTo>
                  <a:cubicBezTo>
                    <a:pt x="26" y="72"/>
                    <a:pt x="8" y="63"/>
                    <a:pt x="8" y="40"/>
                  </a:cubicBezTo>
                  <a:lnTo>
                    <a:pt x="8" y="40"/>
                  </a:lnTo>
                  <a:cubicBezTo>
                    <a:pt x="8" y="17"/>
                    <a:pt x="26" y="0"/>
                    <a:pt x="53" y="0"/>
                  </a:cubicBezTo>
                  <a:cubicBezTo>
                    <a:pt x="69" y="0"/>
                    <a:pt x="86" y="7"/>
                    <a:pt x="98" y="15"/>
                  </a:cubicBezTo>
                  <a:lnTo>
                    <a:pt x="88" y="32"/>
                  </a:lnTo>
                  <a:cubicBezTo>
                    <a:pt x="76" y="24"/>
                    <a:pt x="64" y="18"/>
                    <a:pt x="51" y="18"/>
                  </a:cubicBezTo>
                  <a:cubicBezTo>
                    <a:pt x="36" y="18"/>
                    <a:pt x="26" y="27"/>
                    <a:pt x="26" y="38"/>
                  </a:cubicBezTo>
                  <a:lnTo>
                    <a:pt x="26" y="38"/>
                  </a:lnTo>
                  <a:cubicBezTo>
                    <a:pt x="26" y="50"/>
                    <a:pt x="39" y="57"/>
                    <a:pt x="59" y="64"/>
                  </a:cubicBezTo>
                  <a:cubicBezTo>
                    <a:pt x="83" y="74"/>
                    <a:pt x="99" y="84"/>
                    <a:pt x="99" y="107"/>
                  </a:cubicBezTo>
                  <a:lnTo>
                    <a:pt x="99" y="107"/>
                  </a:lnTo>
                  <a:cubicBezTo>
                    <a:pt x="99" y="133"/>
                    <a:pt x="78" y="148"/>
                    <a:pt x="53" y="148"/>
                  </a:cubicBezTo>
                  <a:cubicBezTo>
                    <a:pt x="35" y="150"/>
                    <a:pt x="16" y="143"/>
                    <a:pt x="0" y="12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7" name="Freeform 1055"/>
            <p:cNvSpPr>
              <a:spLocks noEditPoints="1"/>
            </p:cNvSpPr>
            <p:nvPr/>
          </p:nvSpPr>
          <p:spPr bwMode="auto">
            <a:xfrm>
              <a:off x="6323014" y="3155912"/>
              <a:ext cx="55563" cy="76200"/>
            </a:xfrm>
            <a:custGeom>
              <a:avLst/>
              <a:gdLst>
                <a:gd name="T0" fmla="*/ 0 w 108"/>
                <a:gd name="T1" fmla="*/ 103 h 148"/>
                <a:gd name="T2" fmla="*/ 0 w 108"/>
                <a:gd name="T3" fmla="*/ 103 h 148"/>
                <a:gd name="T4" fmla="*/ 53 w 108"/>
                <a:gd name="T5" fmla="*/ 56 h 148"/>
                <a:gd name="T6" fmla="*/ 91 w 108"/>
                <a:gd name="T7" fmla="*/ 62 h 148"/>
                <a:gd name="T8" fmla="*/ 91 w 108"/>
                <a:gd name="T9" fmla="*/ 53 h 148"/>
                <a:gd name="T10" fmla="*/ 53 w 108"/>
                <a:gd name="T11" fmla="*/ 17 h 148"/>
                <a:gd name="T12" fmla="*/ 16 w 108"/>
                <a:gd name="T13" fmla="*/ 27 h 148"/>
                <a:gd name="T14" fmla="*/ 9 w 108"/>
                <a:gd name="T15" fmla="*/ 11 h 148"/>
                <a:gd name="T16" fmla="*/ 55 w 108"/>
                <a:gd name="T17" fmla="*/ 0 h 148"/>
                <a:gd name="T18" fmla="*/ 95 w 108"/>
                <a:gd name="T19" fmla="*/ 15 h 148"/>
                <a:gd name="T20" fmla="*/ 108 w 108"/>
                <a:gd name="T21" fmla="*/ 53 h 148"/>
                <a:gd name="T22" fmla="*/ 108 w 108"/>
                <a:gd name="T23" fmla="*/ 146 h 148"/>
                <a:gd name="T24" fmla="*/ 88 w 108"/>
                <a:gd name="T25" fmla="*/ 146 h 148"/>
                <a:gd name="T26" fmla="*/ 88 w 108"/>
                <a:gd name="T27" fmla="*/ 125 h 148"/>
                <a:gd name="T28" fmla="*/ 45 w 108"/>
                <a:gd name="T29" fmla="*/ 148 h 148"/>
                <a:gd name="T30" fmla="*/ 0 w 108"/>
                <a:gd name="T31" fmla="*/ 103 h 148"/>
                <a:gd name="T32" fmla="*/ 91 w 108"/>
                <a:gd name="T33" fmla="*/ 95 h 148"/>
                <a:gd name="T34" fmla="*/ 91 w 108"/>
                <a:gd name="T35" fmla="*/ 77 h 148"/>
                <a:gd name="T36" fmla="*/ 56 w 108"/>
                <a:gd name="T37" fmla="*/ 71 h 148"/>
                <a:gd name="T38" fmla="*/ 20 w 108"/>
                <a:gd name="T39" fmla="*/ 101 h 148"/>
                <a:gd name="T40" fmla="*/ 20 w 108"/>
                <a:gd name="T41" fmla="*/ 102 h 148"/>
                <a:gd name="T42" fmla="*/ 51 w 108"/>
                <a:gd name="T43" fmla="*/ 132 h 148"/>
                <a:gd name="T44" fmla="*/ 91 w 108"/>
                <a:gd name="T45" fmla="*/ 95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8" h="148">
                  <a:moveTo>
                    <a:pt x="0" y="103"/>
                  </a:moveTo>
                  <a:lnTo>
                    <a:pt x="0" y="103"/>
                  </a:lnTo>
                  <a:cubicBezTo>
                    <a:pt x="0" y="72"/>
                    <a:pt x="21" y="56"/>
                    <a:pt x="53" y="56"/>
                  </a:cubicBezTo>
                  <a:cubicBezTo>
                    <a:pt x="68" y="56"/>
                    <a:pt x="80" y="58"/>
                    <a:pt x="91" y="62"/>
                  </a:cubicBezTo>
                  <a:lnTo>
                    <a:pt x="91" y="53"/>
                  </a:lnTo>
                  <a:cubicBezTo>
                    <a:pt x="91" y="30"/>
                    <a:pt x="77" y="17"/>
                    <a:pt x="53" y="17"/>
                  </a:cubicBezTo>
                  <a:cubicBezTo>
                    <a:pt x="38" y="17"/>
                    <a:pt x="26" y="22"/>
                    <a:pt x="16" y="27"/>
                  </a:cubicBezTo>
                  <a:lnTo>
                    <a:pt x="9" y="11"/>
                  </a:lnTo>
                  <a:cubicBezTo>
                    <a:pt x="23" y="5"/>
                    <a:pt x="37" y="0"/>
                    <a:pt x="55" y="0"/>
                  </a:cubicBezTo>
                  <a:cubicBezTo>
                    <a:pt x="72" y="0"/>
                    <a:pt x="86" y="5"/>
                    <a:pt x="95" y="15"/>
                  </a:cubicBezTo>
                  <a:cubicBezTo>
                    <a:pt x="103" y="23"/>
                    <a:pt x="108" y="37"/>
                    <a:pt x="108" y="53"/>
                  </a:cubicBezTo>
                  <a:lnTo>
                    <a:pt x="108" y="146"/>
                  </a:lnTo>
                  <a:lnTo>
                    <a:pt x="88" y="146"/>
                  </a:lnTo>
                  <a:lnTo>
                    <a:pt x="88" y="125"/>
                  </a:lnTo>
                  <a:cubicBezTo>
                    <a:pt x="80" y="138"/>
                    <a:pt x="66" y="148"/>
                    <a:pt x="45" y="148"/>
                  </a:cubicBezTo>
                  <a:cubicBezTo>
                    <a:pt x="22" y="148"/>
                    <a:pt x="0" y="132"/>
                    <a:pt x="0" y="103"/>
                  </a:cubicBezTo>
                  <a:close/>
                  <a:moveTo>
                    <a:pt x="91" y="95"/>
                  </a:moveTo>
                  <a:lnTo>
                    <a:pt x="91" y="77"/>
                  </a:lnTo>
                  <a:cubicBezTo>
                    <a:pt x="82" y="73"/>
                    <a:pt x="70" y="71"/>
                    <a:pt x="56" y="71"/>
                  </a:cubicBezTo>
                  <a:cubicBezTo>
                    <a:pt x="33" y="71"/>
                    <a:pt x="20" y="83"/>
                    <a:pt x="20" y="101"/>
                  </a:cubicBezTo>
                  <a:lnTo>
                    <a:pt x="20" y="102"/>
                  </a:lnTo>
                  <a:cubicBezTo>
                    <a:pt x="20" y="120"/>
                    <a:pt x="33" y="132"/>
                    <a:pt x="51" y="132"/>
                  </a:cubicBezTo>
                  <a:cubicBezTo>
                    <a:pt x="73" y="132"/>
                    <a:pt x="91" y="116"/>
                    <a:pt x="91" y="9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8" name="Freeform 1056"/>
            <p:cNvSpPr>
              <a:spLocks/>
            </p:cNvSpPr>
            <p:nvPr/>
          </p:nvSpPr>
          <p:spPr bwMode="auto">
            <a:xfrm>
              <a:off x="6397626" y="3128925"/>
              <a:ext cx="55563" cy="101600"/>
            </a:xfrm>
            <a:custGeom>
              <a:avLst/>
              <a:gdLst>
                <a:gd name="T0" fmla="*/ 1 w 110"/>
                <a:gd name="T1" fmla="*/ 0 h 201"/>
                <a:gd name="T2" fmla="*/ 21 w 110"/>
                <a:gd name="T3" fmla="*/ 0 h 201"/>
                <a:gd name="T4" fmla="*/ 21 w 110"/>
                <a:gd name="T5" fmla="*/ 135 h 201"/>
                <a:gd name="T6" fmla="*/ 85 w 110"/>
                <a:gd name="T7" fmla="*/ 56 h 201"/>
                <a:gd name="T8" fmla="*/ 109 w 110"/>
                <a:gd name="T9" fmla="*/ 56 h 201"/>
                <a:gd name="T10" fmla="*/ 58 w 110"/>
                <a:gd name="T11" fmla="*/ 117 h 201"/>
                <a:gd name="T12" fmla="*/ 110 w 110"/>
                <a:gd name="T13" fmla="*/ 201 h 201"/>
                <a:gd name="T14" fmla="*/ 86 w 110"/>
                <a:gd name="T15" fmla="*/ 201 h 201"/>
                <a:gd name="T16" fmla="*/ 44 w 110"/>
                <a:gd name="T17" fmla="*/ 133 h 201"/>
                <a:gd name="T18" fmla="*/ 20 w 110"/>
                <a:gd name="T19" fmla="*/ 161 h 201"/>
                <a:gd name="T20" fmla="*/ 20 w 110"/>
                <a:gd name="T21" fmla="*/ 201 h 201"/>
                <a:gd name="T22" fmla="*/ 0 w 110"/>
                <a:gd name="T23" fmla="*/ 201 h 201"/>
                <a:gd name="T24" fmla="*/ 0 w 110"/>
                <a:gd name="T25" fmla="*/ 0 h 201"/>
                <a:gd name="T26" fmla="*/ 1 w 110"/>
                <a:gd name="T27" fmla="*/ 0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0" h="201">
                  <a:moveTo>
                    <a:pt x="1" y="0"/>
                  </a:moveTo>
                  <a:lnTo>
                    <a:pt x="21" y="0"/>
                  </a:lnTo>
                  <a:lnTo>
                    <a:pt x="21" y="135"/>
                  </a:lnTo>
                  <a:lnTo>
                    <a:pt x="85" y="56"/>
                  </a:lnTo>
                  <a:lnTo>
                    <a:pt x="109" y="56"/>
                  </a:lnTo>
                  <a:lnTo>
                    <a:pt x="58" y="117"/>
                  </a:lnTo>
                  <a:lnTo>
                    <a:pt x="110" y="201"/>
                  </a:lnTo>
                  <a:lnTo>
                    <a:pt x="86" y="201"/>
                  </a:lnTo>
                  <a:lnTo>
                    <a:pt x="44" y="133"/>
                  </a:lnTo>
                  <a:lnTo>
                    <a:pt x="20" y="161"/>
                  </a:lnTo>
                  <a:lnTo>
                    <a:pt x="20" y="201"/>
                  </a:lnTo>
                  <a:lnTo>
                    <a:pt x="0" y="201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9" name="Freeform 1057"/>
            <p:cNvSpPr>
              <a:spLocks noEditPoints="1"/>
            </p:cNvSpPr>
            <p:nvPr/>
          </p:nvSpPr>
          <p:spPr bwMode="auto">
            <a:xfrm>
              <a:off x="6462714" y="3155912"/>
              <a:ext cx="53975" cy="76200"/>
            </a:xfrm>
            <a:custGeom>
              <a:avLst/>
              <a:gdLst>
                <a:gd name="T0" fmla="*/ 0 w 109"/>
                <a:gd name="T1" fmla="*/ 103 h 148"/>
                <a:gd name="T2" fmla="*/ 0 w 109"/>
                <a:gd name="T3" fmla="*/ 103 h 148"/>
                <a:gd name="T4" fmla="*/ 54 w 109"/>
                <a:gd name="T5" fmla="*/ 56 h 148"/>
                <a:gd name="T6" fmla="*/ 92 w 109"/>
                <a:gd name="T7" fmla="*/ 62 h 148"/>
                <a:gd name="T8" fmla="*/ 92 w 109"/>
                <a:gd name="T9" fmla="*/ 53 h 148"/>
                <a:gd name="T10" fmla="*/ 54 w 109"/>
                <a:gd name="T11" fmla="*/ 17 h 148"/>
                <a:gd name="T12" fmla="*/ 17 w 109"/>
                <a:gd name="T13" fmla="*/ 27 h 148"/>
                <a:gd name="T14" fmla="*/ 10 w 109"/>
                <a:gd name="T15" fmla="*/ 11 h 148"/>
                <a:gd name="T16" fmla="*/ 55 w 109"/>
                <a:gd name="T17" fmla="*/ 0 h 148"/>
                <a:gd name="T18" fmla="*/ 95 w 109"/>
                <a:gd name="T19" fmla="*/ 15 h 148"/>
                <a:gd name="T20" fmla="*/ 109 w 109"/>
                <a:gd name="T21" fmla="*/ 53 h 148"/>
                <a:gd name="T22" fmla="*/ 109 w 109"/>
                <a:gd name="T23" fmla="*/ 146 h 148"/>
                <a:gd name="T24" fmla="*/ 89 w 109"/>
                <a:gd name="T25" fmla="*/ 146 h 148"/>
                <a:gd name="T26" fmla="*/ 89 w 109"/>
                <a:gd name="T27" fmla="*/ 125 h 148"/>
                <a:gd name="T28" fmla="*/ 45 w 109"/>
                <a:gd name="T29" fmla="*/ 148 h 148"/>
                <a:gd name="T30" fmla="*/ 0 w 109"/>
                <a:gd name="T31" fmla="*/ 103 h 148"/>
                <a:gd name="T32" fmla="*/ 92 w 109"/>
                <a:gd name="T33" fmla="*/ 95 h 148"/>
                <a:gd name="T34" fmla="*/ 92 w 109"/>
                <a:gd name="T35" fmla="*/ 77 h 148"/>
                <a:gd name="T36" fmla="*/ 57 w 109"/>
                <a:gd name="T37" fmla="*/ 71 h 148"/>
                <a:gd name="T38" fmla="*/ 20 w 109"/>
                <a:gd name="T39" fmla="*/ 101 h 148"/>
                <a:gd name="T40" fmla="*/ 20 w 109"/>
                <a:gd name="T41" fmla="*/ 102 h 148"/>
                <a:gd name="T42" fmla="*/ 52 w 109"/>
                <a:gd name="T43" fmla="*/ 132 h 148"/>
                <a:gd name="T44" fmla="*/ 92 w 109"/>
                <a:gd name="T45" fmla="*/ 95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9" h="148">
                  <a:moveTo>
                    <a:pt x="0" y="103"/>
                  </a:moveTo>
                  <a:lnTo>
                    <a:pt x="0" y="103"/>
                  </a:lnTo>
                  <a:cubicBezTo>
                    <a:pt x="0" y="72"/>
                    <a:pt x="22" y="56"/>
                    <a:pt x="54" y="56"/>
                  </a:cubicBezTo>
                  <a:cubicBezTo>
                    <a:pt x="69" y="56"/>
                    <a:pt x="80" y="58"/>
                    <a:pt x="92" y="62"/>
                  </a:cubicBezTo>
                  <a:lnTo>
                    <a:pt x="92" y="53"/>
                  </a:lnTo>
                  <a:cubicBezTo>
                    <a:pt x="92" y="30"/>
                    <a:pt x="78" y="17"/>
                    <a:pt x="54" y="17"/>
                  </a:cubicBezTo>
                  <a:cubicBezTo>
                    <a:pt x="39" y="17"/>
                    <a:pt x="27" y="22"/>
                    <a:pt x="17" y="27"/>
                  </a:cubicBezTo>
                  <a:lnTo>
                    <a:pt x="10" y="11"/>
                  </a:lnTo>
                  <a:cubicBezTo>
                    <a:pt x="24" y="5"/>
                    <a:pt x="38" y="0"/>
                    <a:pt x="55" y="0"/>
                  </a:cubicBezTo>
                  <a:cubicBezTo>
                    <a:pt x="73" y="0"/>
                    <a:pt x="86" y="5"/>
                    <a:pt x="95" y="15"/>
                  </a:cubicBezTo>
                  <a:cubicBezTo>
                    <a:pt x="104" y="23"/>
                    <a:pt x="109" y="37"/>
                    <a:pt x="109" y="53"/>
                  </a:cubicBezTo>
                  <a:lnTo>
                    <a:pt x="109" y="146"/>
                  </a:lnTo>
                  <a:lnTo>
                    <a:pt x="89" y="146"/>
                  </a:lnTo>
                  <a:lnTo>
                    <a:pt x="89" y="125"/>
                  </a:lnTo>
                  <a:cubicBezTo>
                    <a:pt x="80" y="138"/>
                    <a:pt x="67" y="148"/>
                    <a:pt x="45" y="148"/>
                  </a:cubicBezTo>
                  <a:cubicBezTo>
                    <a:pt x="23" y="148"/>
                    <a:pt x="0" y="132"/>
                    <a:pt x="0" y="103"/>
                  </a:cubicBezTo>
                  <a:close/>
                  <a:moveTo>
                    <a:pt x="92" y="95"/>
                  </a:moveTo>
                  <a:lnTo>
                    <a:pt x="92" y="77"/>
                  </a:lnTo>
                  <a:cubicBezTo>
                    <a:pt x="83" y="73"/>
                    <a:pt x="70" y="71"/>
                    <a:pt x="57" y="71"/>
                  </a:cubicBezTo>
                  <a:cubicBezTo>
                    <a:pt x="34" y="71"/>
                    <a:pt x="20" y="83"/>
                    <a:pt x="20" y="101"/>
                  </a:cubicBezTo>
                  <a:lnTo>
                    <a:pt x="20" y="102"/>
                  </a:lnTo>
                  <a:cubicBezTo>
                    <a:pt x="20" y="120"/>
                    <a:pt x="34" y="132"/>
                    <a:pt x="52" y="132"/>
                  </a:cubicBezTo>
                  <a:cubicBezTo>
                    <a:pt x="74" y="132"/>
                    <a:pt x="92" y="116"/>
                    <a:pt x="92" y="9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0" name="Freeform 1058"/>
            <p:cNvSpPr>
              <a:spLocks/>
            </p:cNvSpPr>
            <p:nvPr/>
          </p:nvSpPr>
          <p:spPr bwMode="auto">
            <a:xfrm>
              <a:off x="6538914" y="3155912"/>
              <a:ext cx="34925" cy="74613"/>
            </a:xfrm>
            <a:custGeom>
              <a:avLst/>
              <a:gdLst>
                <a:gd name="T0" fmla="*/ 0 w 70"/>
                <a:gd name="T1" fmla="*/ 3 h 148"/>
                <a:gd name="T2" fmla="*/ 20 w 70"/>
                <a:gd name="T3" fmla="*/ 3 h 148"/>
                <a:gd name="T4" fmla="*/ 20 w 70"/>
                <a:gd name="T5" fmla="*/ 35 h 148"/>
                <a:gd name="T6" fmla="*/ 70 w 70"/>
                <a:gd name="T7" fmla="*/ 2 h 148"/>
                <a:gd name="T8" fmla="*/ 70 w 70"/>
                <a:gd name="T9" fmla="*/ 23 h 148"/>
                <a:gd name="T10" fmla="*/ 69 w 70"/>
                <a:gd name="T11" fmla="*/ 23 h 148"/>
                <a:gd name="T12" fmla="*/ 20 w 70"/>
                <a:gd name="T13" fmla="*/ 79 h 148"/>
                <a:gd name="T14" fmla="*/ 20 w 70"/>
                <a:gd name="T15" fmla="*/ 148 h 148"/>
                <a:gd name="T16" fmla="*/ 0 w 70"/>
                <a:gd name="T17" fmla="*/ 148 h 148"/>
                <a:gd name="T18" fmla="*/ 0 w 70"/>
                <a:gd name="T19" fmla="*/ 3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148">
                  <a:moveTo>
                    <a:pt x="0" y="3"/>
                  </a:moveTo>
                  <a:lnTo>
                    <a:pt x="20" y="3"/>
                  </a:lnTo>
                  <a:lnTo>
                    <a:pt x="20" y="35"/>
                  </a:lnTo>
                  <a:cubicBezTo>
                    <a:pt x="29" y="15"/>
                    <a:pt x="46" y="0"/>
                    <a:pt x="70" y="2"/>
                  </a:cubicBezTo>
                  <a:lnTo>
                    <a:pt x="70" y="23"/>
                  </a:lnTo>
                  <a:lnTo>
                    <a:pt x="69" y="23"/>
                  </a:lnTo>
                  <a:cubicBezTo>
                    <a:pt x="42" y="23"/>
                    <a:pt x="20" y="42"/>
                    <a:pt x="20" y="79"/>
                  </a:cubicBezTo>
                  <a:lnTo>
                    <a:pt x="20" y="148"/>
                  </a:lnTo>
                  <a:lnTo>
                    <a:pt x="0" y="148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1" name="Freeform 1059"/>
            <p:cNvSpPr>
              <a:spLocks noEditPoints="1"/>
            </p:cNvSpPr>
            <p:nvPr/>
          </p:nvSpPr>
          <p:spPr bwMode="auto">
            <a:xfrm>
              <a:off x="6588126" y="3128925"/>
              <a:ext cx="11113" cy="101600"/>
            </a:xfrm>
            <a:custGeom>
              <a:avLst/>
              <a:gdLst>
                <a:gd name="T0" fmla="*/ 0 w 22"/>
                <a:gd name="T1" fmla="*/ 0 h 199"/>
                <a:gd name="T2" fmla="*/ 22 w 22"/>
                <a:gd name="T3" fmla="*/ 0 h 199"/>
                <a:gd name="T4" fmla="*/ 22 w 22"/>
                <a:gd name="T5" fmla="*/ 24 h 199"/>
                <a:gd name="T6" fmla="*/ 0 w 22"/>
                <a:gd name="T7" fmla="*/ 24 h 199"/>
                <a:gd name="T8" fmla="*/ 0 w 22"/>
                <a:gd name="T9" fmla="*/ 0 h 199"/>
                <a:gd name="T10" fmla="*/ 1 w 22"/>
                <a:gd name="T11" fmla="*/ 54 h 199"/>
                <a:gd name="T12" fmla="*/ 21 w 22"/>
                <a:gd name="T13" fmla="*/ 54 h 199"/>
                <a:gd name="T14" fmla="*/ 21 w 22"/>
                <a:gd name="T15" fmla="*/ 199 h 199"/>
                <a:gd name="T16" fmla="*/ 1 w 22"/>
                <a:gd name="T17" fmla="*/ 199 h 199"/>
                <a:gd name="T18" fmla="*/ 1 w 22"/>
                <a:gd name="T19" fmla="*/ 54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" h="199">
                  <a:moveTo>
                    <a:pt x="0" y="0"/>
                  </a:moveTo>
                  <a:lnTo>
                    <a:pt x="22" y="0"/>
                  </a:lnTo>
                  <a:lnTo>
                    <a:pt x="22" y="24"/>
                  </a:lnTo>
                  <a:lnTo>
                    <a:pt x="0" y="24"/>
                  </a:lnTo>
                  <a:lnTo>
                    <a:pt x="0" y="0"/>
                  </a:lnTo>
                  <a:close/>
                  <a:moveTo>
                    <a:pt x="1" y="54"/>
                  </a:moveTo>
                  <a:lnTo>
                    <a:pt x="21" y="54"/>
                  </a:lnTo>
                  <a:lnTo>
                    <a:pt x="21" y="199"/>
                  </a:lnTo>
                  <a:lnTo>
                    <a:pt x="1" y="199"/>
                  </a:lnTo>
                  <a:lnTo>
                    <a:pt x="1" y="5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2" name="Freeform 1060"/>
            <p:cNvSpPr>
              <a:spLocks/>
            </p:cNvSpPr>
            <p:nvPr/>
          </p:nvSpPr>
          <p:spPr bwMode="auto">
            <a:xfrm>
              <a:off x="5583239" y="3130512"/>
              <a:ext cx="66675" cy="101600"/>
            </a:xfrm>
            <a:custGeom>
              <a:avLst/>
              <a:gdLst>
                <a:gd name="T0" fmla="*/ 0 w 129"/>
                <a:gd name="T1" fmla="*/ 173 h 200"/>
                <a:gd name="T2" fmla="*/ 13 w 129"/>
                <a:gd name="T3" fmla="*/ 157 h 200"/>
                <a:gd name="T4" fmla="*/ 68 w 129"/>
                <a:gd name="T5" fmla="*/ 180 h 200"/>
                <a:gd name="T6" fmla="*/ 107 w 129"/>
                <a:gd name="T7" fmla="*/ 148 h 200"/>
                <a:gd name="T8" fmla="*/ 107 w 129"/>
                <a:gd name="T9" fmla="*/ 148 h 200"/>
                <a:gd name="T10" fmla="*/ 64 w 129"/>
                <a:gd name="T11" fmla="*/ 109 h 200"/>
                <a:gd name="T12" fmla="*/ 8 w 129"/>
                <a:gd name="T13" fmla="*/ 51 h 200"/>
                <a:gd name="T14" fmla="*/ 8 w 129"/>
                <a:gd name="T15" fmla="*/ 51 h 200"/>
                <a:gd name="T16" fmla="*/ 67 w 129"/>
                <a:gd name="T17" fmla="*/ 0 h 200"/>
                <a:gd name="T18" fmla="*/ 125 w 129"/>
                <a:gd name="T19" fmla="*/ 23 h 200"/>
                <a:gd name="T20" fmla="*/ 113 w 129"/>
                <a:gd name="T21" fmla="*/ 39 h 200"/>
                <a:gd name="T22" fmla="*/ 67 w 129"/>
                <a:gd name="T23" fmla="*/ 20 h 200"/>
                <a:gd name="T24" fmla="*/ 30 w 129"/>
                <a:gd name="T25" fmla="*/ 50 h 200"/>
                <a:gd name="T26" fmla="*/ 30 w 129"/>
                <a:gd name="T27" fmla="*/ 50 h 200"/>
                <a:gd name="T28" fmla="*/ 75 w 129"/>
                <a:gd name="T29" fmla="*/ 90 h 200"/>
                <a:gd name="T30" fmla="*/ 129 w 129"/>
                <a:gd name="T31" fmla="*/ 146 h 200"/>
                <a:gd name="T32" fmla="*/ 129 w 129"/>
                <a:gd name="T33" fmla="*/ 146 h 200"/>
                <a:gd name="T34" fmla="*/ 69 w 129"/>
                <a:gd name="T35" fmla="*/ 199 h 200"/>
                <a:gd name="T36" fmla="*/ 0 w 129"/>
                <a:gd name="T37" fmla="*/ 173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9" h="200">
                  <a:moveTo>
                    <a:pt x="0" y="173"/>
                  </a:moveTo>
                  <a:lnTo>
                    <a:pt x="13" y="157"/>
                  </a:lnTo>
                  <a:cubicBezTo>
                    <a:pt x="29" y="172"/>
                    <a:pt x="45" y="180"/>
                    <a:pt x="68" y="180"/>
                  </a:cubicBezTo>
                  <a:cubicBezTo>
                    <a:pt x="91" y="180"/>
                    <a:pt x="107" y="166"/>
                    <a:pt x="107" y="148"/>
                  </a:cubicBezTo>
                  <a:lnTo>
                    <a:pt x="107" y="148"/>
                  </a:lnTo>
                  <a:cubicBezTo>
                    <a:pt x="107" y="131"/>
                    <a:pt x="99" y="121"/>
                    <a:pt x="64" y="109"/>
                  </a:cubicBezTo>
                  <a:cubicBezTo>
                    <a:pt x="24" y="94"/>
                    <a:pt x="8" y="79"/>
                    <a:pt x="8" y="51"/>
                  </a:cubicBezTo>
                  <a:lnTo>
                    <a:pt x="8" y="51"/>
                  </a:lnTo>
                  <a:cubicBezTo>
                    <a:pt x="8" y="23"/>
                    <a:pt x="33" y="0"/>
                    <a:pt x="67" y="0"/>
                  </a:cubicBezTo>
                  <a:cubicBezTo>
                    <a:pt x="89" y="0"/>
                    <a:pt x="108" y="8"/>
                    <a:pt x="125" y="23"/>
                  </a:cubicBezTo>
                  <a:lnTo>
                    <a:pt x="113" y="39"/>
                  </a:lnTo>
                  <a:cubicBezTo>
                    <a:pt x="98" y="26"/>
                    <a:pt x="83" y="20"/>
                    <a:pt x="67" y="20"/>
                  </a:cubicBezTo>
                  <a:cubicBezTo>
                    <a:pt x="44" y="20"/>
                    <a:pt x="30" y="34"/>
                    <a:pt x="30" y="50"/>
                  </a:cubicBezTo>
                  <a:lnTo>
                    <a:pt x="30" y="50"/>
                  </a:lnTo>
                  <a:cubicBezTo>
                    <a:pt x="30" y="68"/>
                    <a:pt x="39" y="76"/>
                    <a:pt x="75" y="90"/>
                  </a:cubicBezTo>
                  <a:cubicBezTo>
                    <a:pt x="115" y="105"/>
                    <a:pt x="129" y="120"/>
                    <a:pt x="129" y="146"/>
                  </a:cubicBezTo>
                  <a:lnTo>
                    <a:pt x="129" y="146"/>
                  </a:lnTo>
                  <a:cubicBezTo>
                    <a:pt x="129" y="178"/>
                    <a:pt x="104" y="199"/>
                    <a:pt x="69" y="199"/>
                  </a:cubicBezTo>
                  <a:cubicBezTo>
                    <a:pt x="43" y="200"/>
                    <a:pt x="22" y="192"/>
                    <a:pt x="0" y="17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3" name="Freeform 1061"/>
            <p:cNvSpPr>
              <a:spLocks noEditPoints="1"/>
            </p:cNvSpPr>
            <p:nvPr/>
          </p:nvSpPr>
          <p:spPr bwMode="auto">
            <a:xfrm>
              <a:off x="5662614" y="3154325"/>
              <a:ext cx="65088" cy="77788"/>
            </a:xfrm>
            <a:custGeom>
              <a:avLst/>
              <a:gdLst>
                <a:gd name="T0" fmla="*/ 0 w 128"/>
                <a:gd name="T1" fmla="*/ 78 h 151"/>
                <a:gd name="T2" fmla="*/ 0 w 128"/>
                <a:gd name="T3" fmla="*/ 75 h 151"/>
                <a:gd name="T4" fmla="*/ 64 w 128"/>
                <a:gd name="T5" fmla="*/ 0 h 151"/>
                <a:gd name="T6" fmla="*/ 128 w 128"/>
                <a:gd name="T7" fmla="*/ 74 h 151"/>
                <a:gd name="T8" fmla="*/ 128 w 128"/>
                <a:gd name="T9" fmla="*/ 75 h 151"/>
                <a:gd name="T10" fmla="*/ 64 w 128"/>
                <a:gd name="T11" fmla="*/ 150 h 151"/>
                <a:gd name="T12" fmla="*/ 0 w 128"/>
                <a:gd name="T13" fmla="*/ 78 h 151"/>
                <a:gd name="T14" fmla="*/ 108 w 128"/>
                <a:gd name="T15" fmla="*/ 76 h 151"/>
                <a:gd name="T16" fmla="*/ 108 w 128"/>
                <a:gd name="T17" fmla="*/ 75 h 151"/>
                <a:gd name="T18" fmla="*/ 64 w 128"/>
                <a:gd name="T19" fmla="*/ 19 h 151"/>
                <a:gd name="T20" fmla="*/ 20 w 128"/>
                <a:gd name="T21" fmla="*/ 75 h 151"/>
                <a:gd name="T22" fmla="*/ 20 w 128"/>
                <a:gd name="T23" fmla="*/ 76 h 151"/>
                <a:gd name="T24" fmla="*/ 64 w 128"/>
                <a:gd name="T25" fmla="*/ 133 h 151"/>
                <a:gd name="T26" fmla="*/ 108 w 128"/>
                <a:gd name="T27" fmla="*/ 76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8" h="151">
                  <a:moveTo>
                    <a:pt x="0" y="78"/>
                  </a:moveTo>
                  <a:lnTo>
                    <a:pt x="0" y="75"/>
                  </a:lnTo>
                  <a:cubicBezTo>
                    <a:pt x="0" y="33"/>
                    <a:pt x="28" y="0"/>
                    <a:pt x="64" y="0"/>
                  </a:cubicBezTo>
                  <a:cubicBezTo>
                    <a:pt x="102" y="0"/>
                    <a:pt x="128" y="33"/>
                    <a:pt x="128" y="74"/>
                  </a:cubicBezTo>
                  <a:lnTo>
                    <a:pt x="128" y="75"/>
                  </a:lnTo>
                  <a:cubicBezTo>
                    <a:pt x="128" y="118"/>
                    <a:pt x="100" y="150"/>
                    <a:pt x="64" y="150"/>
                  </a:cubicBezTo>
                  <a:cubicBezTo>
                    <a:pt x="27" y="151"/>
                    <a:pt x="0" y="119"/>
                    <a:pt x="0" y="78"/>
                  </a:cubicBezTo>
                  <a:close/>
                  <a:moveTo>
                    <a:pt x="108" y="76"/>
                  </a:moveTo>
                  <a:lnTo>
                    <a:pt x="108" y="75"/>
                  </a:lnTo>
                  <a:cubicBezTo>
                    <a:pt x="108" y="42"/>
                    <a:pt x="88" y="19"/>
                    <a:pt x="64" y="19"/>
                  </a:cubicBezTo>
                  <a:cubicBezTo>
                    <a:pt x="39" y="19"/>
                    <a:pt x="20" y="42"/>
                    <a:pt x="20" y="75"/>
                  </a:cubicBezTo>
                  <a:lnTo>
                    <a:pt x="20" y="76"/>
                  </a:lnTo>
                  <a:cubicBezTo>
                    <a:pt x="20" y="109"/>
                    <a:pt x="39" y="133"/>
                    <a:pt x="64" y="133"/>
                  </a:cubicBezTo>
                  <a:cubicBezTo>
                    <a:pt x="90" y="134"/>
                    <a:pt x="108" y="109"/>
                    <a:pt x="108" y="7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4" name="Rectangle 1062"/>
            <p:cNvSpPr>
              <a:spLocks noChangeArrowheads="1"/>
            </p:cNvSpPr>
            <p:nvPr/>
          </p:nvSpPr>
          <p:spPr bwMode="auto">
            <a:xfrm>
              <a:off x="5745164" y="3128925"/>
              <a:ext cx="11113" cy="1016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5" name="Freeform 1063"/>
            <p:cNvSpPr>
              <a:spLocks/>
            </p:cNvSpPr>
            <p:nvPr/>
          </p:nvSpPr>
          <p:spPr bwMode="auto">
            <a:xfrm>
              <a:off x="5776914" y="3155912"/>
              <a:ext cx="55563" cy="76200"/>
            </a:xfrm>
            <a:custGeom>
              <a:avLst/>
              <a:gdLst>
                <a:gd name="T0" fmla="*/ 0 w 110"/>
                <a:gd name="T1" fmla="*/ 96 h 148"/>
                <a:gd name="T2" fmla="*/ 0 w 110"/>
                <a:gd name="T3" fmla="*/ 1 h 148"/>
                <a:gd name="T4" fmla="*/ 20 w 110"/>
                <a:gd name="T5" fmla="*/ 1 h 148"/>
                <a:gd name="T6" fmla="*/ 20 w 110"/>
                <a:gd name="T7" fmla="*/ 90 h 148"/>
                <a:gd name="T8" fmla="*/ 54 w 110"/>
                <a:gd name="T9" fmla="*/ 130 h 148"/>
                <a:gd name="T10" fmla="*/ 90 w 110"/>
                <a:gd name="T11" fmla="*/ 88 h 148"/>
                <a:gd name="T12" fmla="*/ 90 w 110"/>
                <a:gd name="T13" fmla="*/ 0 h 148"/>
                <a:gd name="T14" fmla="*/ 110 w 110"/>
                <a:gd name="T15" fmla="*/ 0 h 148"/>
                <a:gd name="T16" fmla="*/ 110 w 110"/>
                <a:gd name="T17" fmla="*/ 145 h 148"/>
                <a:gd name="T18" fmla="*/ 90 w 110"/>
                <a:gd name="T19" fmla="*/ 145 h 148"/>
                <a:gd name="T20" fmla="*/ 90 w 110"/>
                <a:gd name="T21" fmla="*/ 121 h 148"/>
                <a:gd name="T22" fmla="*/ 48 w 110"/>
                <a:gd name="T23" fmla="*/ 147 h 148"/>
                <a:gd name="T24" fmla="*/ 0 w 110"/>
                <a:gd name="T25" fmla="*/ 96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0" h="148">
                  <a:moveTo>
                    <a:pt x="0" y="96"/>
                  </a:moveTo>
                  <a:lnTo>
                    <a:pt x="0" y="1"/>
                  </a:lnTo>
                  <a:lnTo>
                    <a:pt x="20" y="1"/>
                  </a:lnTo>
                  <a:lnTo>
                    <a:pt x="20" y="90"/>
                  </a:lnTo>
                  <a:cubicBezTo>
                    <a:pt x="20" y="116"/>
                    <a:pt x="33" y="130"/>
                    <a:pt x="54" y="130"/>
                  </a:cubicBezTo>
                  <a:cubicBezTo>
                    <a:pt x="75" y="130"/>
                    <a:pt x="90" y="113"/>
                    <a:pt x="90" y="88"/>
                  </a:cubicBezTo>
                  <a:lnTo>
                    <a:pt x="90" y="0"/>
                  </a:lnTo>
                  <a:lnTo>
                    <a:pt x="110" y="0"/>
                  </a:lnTo>
                  <a:lnTo>
                    <a:pt x="110" y="145"/>
                  </a:lnTo>
                  <a:lnTo>
                    <a:pt x="90" y="145"/>
                  </a:lnTo>
                  <a:lnTo>
                    <a:pt x="90" y="121"/>
                  </a:lnTo>
                  <a:cubicBezTo>
                    <a:pt x="83" y="136"/>
                    <a:pt x="69" y="147"/>
                    <a:pt x="48" y="147"/>
                  </a:cubicBezTo>
                  <a:cubicBezTo>
                    <a:pt x="18" y="148"/>
                    <a:pt x="0" y="128"/>
                    <a:pt x="0" y="9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6" name="Freeform 1064"/>
            <p:cNvSpPr>
              <a:spLocks/>
            </p:cNvSpPr>
            <p:nvPr/>
          </p:nvSpPr>
          <p:spPr bwMode="auto">
            <a:xfrm>
              <a:off x="5853114" y="3154325"/>
              <a:ext cx="96838" cy="76200"/>
            </a:xfrm>
            <a:custGeom>
              <a:avLst/>
              <a:gdLst>
                <a:gd name="T0" fmla="*/ 0 w 190"/>
                <a:gd name="T1" fmla="*/ 4 h 149"/>
                <a:gd name="T2" fmla="*/ 20 w 190"/>
                <a:gd name="T3" fmla="*/ 4 h 149"/>
                <a:gd name="T4" fmla="*/ 20 w 190"/>
                <a:gd name="T5" fmla="*/ 26 h 149"/>
                <a:gd name="T6" fmla="*/ 60 w 190"/>
                <a:gd name="T7" fmla="*/ 0 h 149"/>
                <a:gd name="T8" fmla="*/ 100 w 190"/>
                <a:gd name="T9" fmla="*/ 26 h 149"/>
                <a:gd name="T10" fmla="*/ 144 w 190"/>
                <a:gd name="T11" fmla="*/ 0 h 149"/>
                <a:gd name="T12" fmla="*/ 190 w 190"/>
                <a:gd name="T13" fmla="*/ 53 h 149"/>
                <a:gd name="T14" fmla="*/ 190 w 190"/>
                <a:gd name="T15" fmla="*/ 148 h 149"/>
                <a:gd name="T16" fmla="*/ 170 w 190"/>
                <a:gd name="T17" fmla="*/ 148 h 149"/>
                <a:gd name="T18" fmla="*/ 170 w 190"/>
                <a:gd name="T19" fmla="*/ 59 h 149"/>
                <a:gd name="T20" fmla="*/ 139 w 190"/>
                <a:gd name="T21" fmla="*/ 19 h 149"/>
                <a:gd name="T22" fmla="*/ 105 w 190"/>
                <a:gd name="T23" fmla="*/ 60 h 149"/>
                <a:gd name="T24" fmla="*/ 105 w 190"/>
                <a:gd name="T25" fmla="*/ 149 h 149"/>
                <a:gd name="T26" fmla="*/ 85 w 190"/>
                <a:gd name="T27" fmla="*/ 149 h 149"/>
                <a:gd name="T28" fmla="*/ 85 w 190"/>
                <a:gd name="T29" fmla="*/ 59 h 149"/>
                <a:gd name="T30" fmla="*/ 54 w 190"/>
                <a:gd name="T31" fmla="*/ 19 h 149"/>
                <a:gd name="T32" fmla="*/ 20 w 190"/>
                <a:gd name="T33" fmla="*/ 60 h 149"/>
                <a:gd name="T34" fmla="*/ 20 w 190"/>
                <a:gd name="T35" fmla="*/ 148 h 149"/>
                <a:gd name="T36" fmla="*/ 0 w 190"/>
                <a:gd name="T37" fmla="*/ 148 h 149"/>
                <a:gd name="T38" fmla="*/ 0 w 190"/>
                <a:gd name="T39" fmla="*/ 4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0" h="149">
                  <a:moveTo>
                    <a:pt x="0" y="4"/>
                  </a:moveTo>
                  <a:lnTo>
                    <a:pt x="20" y="4"/>
                  </a:lnTo>
                  <a:lnTo>
                    <a:pt x="20" y="26"/>
                  </a:lnTo>
                  <a:cubicBezTo>
                    <a:pt x="28" y="13"/>
                    <a:pt x="40" y="0"/>
                    <a:pt x="60" y="0"/>
                  </a:cubicBezTo>
                  <a:cubicBezTo>
                    <a:pt x="80" y="0"/>
                    <a:pt x="93" y="10"/>
                    <a:pt x="100" y="26"/>
                  </a:cubicBezTo>
                  <a:cubicBezTo>
                    <a:pt x="109" y="13"/>
                    <a:pt x="123" y="0"/>
                    <a:pt x="144" y="0"/>
                  </a:cubicBezTo>
                  <a:cubicBezTo>
                    <a:pt x="172" y="0"/>
                    <a:pt x="190" y="20"/>
                    <a:pt x="190" y="53"/>
                  </a:cubicBezTo>
                  <a:lnTo>
                    <a:pt x="190" y="148"/>
                  </a:lnTo>
                  <a:lnTo>
                    <a:pt x="170" y="148"/>
                  </a:lnTo>
                  <a:lnTo>
                    <a:pt x="170" y="59"/>
                  </a:lnTo>
                  <a:cubicBezTo>
                    <a:pt x="170" y="32"/>
                    <a:pt x="159" y="19"/>
                    <a:pt x="139" y="19"/>
                  </a:cubicBezTo>
                  <a:cubicBezTo>
                    <a:pt x="120" y="19"/>
                    <a:pt x="105" y="34"/>
                    <a:pt x="105" y="60"/>
                  </a:cubicBezTo>
                  <a:lnTo>
                    <a:pt x="105" y="149"/>
                  </a:lnTo>
                  <a:lnTo>
                    <a:pt x="85" y="149"/>
                  </a:lnTo>
                  <a:lnTo>
                    <a:pt x="85" y="59"/>
                  </a:lnTo>
                  <a:cubicBezTo>
                    <a:pt x="85" y="33"/>
                    <a:pt x="74" y="19"/>
                    <a:pt x="54" y="19"/>
                  </a:cubicBezTo>
                  <a:cubicBezTo>
                    <a:pt x="34" y="19"/>
                    <a:pt x="20" y="36"/>
                    <a:pt x="20" y="60"/>
                  </a:cubicBezTo>
                  <a:lnTo>
                    <a:pt x="20" y="148"/>
                  </a:lnTo>
                  <a:lnTo>
                    <a:pt x="0" y="148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6744" y="5553236"/>
            <a:ext cx="936232" cy="778735"/>
          </a:xfrm>
          <a:prstGeom prst="flowChartConnector">
            <a:avLst/>
          </a:prstGeom>
          <a:ln w="38100">
            <a:solidFill>
              <a:schemeClr val="bg1"/>
            </a:solidFill>
          </a:ln>
          <a:effectLst>
            <a:outerShdw blurRad="254000" dir="5400000" sx="106000" sy="106000" algn="ctr" rotWithShape="0">
              <a:srgbClr val="000000">
                <a:alpha val="40000"/>
              </a:srgbClr>
            </a:outerShdw>
          </a:effectLst>
        </p:spPr>
      </p:pic>
      <p:sp>
        <p:nvSpPr>
          <p:cNvPr id="505" name="文本框 504"/>
          <p:cNvSpPr txBox="1"/>
          <p:nvPr/>
        </p:nvSpPr>
        <p:spPr bwMode="auto">
          <a:xfrm>
            <a:off x="9679058" y="6114775"/>
            <a:ext cx="1789042" cy="2733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none" lIns="87802" tIns="43901" rIns="87802" bIns="43901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1200" dirty="0" smtClean="0">
                <a:latin typeface="+mn-ea"/>
                <a:ea typeface="+mn-ea"/>
              </a:rPr>
              <a:t>source: openstack.org</a:t>
            </a:r>
            <a:endParaRPr lang="zh-CN" altLang="en-US" sz="1200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82261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>
                <a:latin typeface="+mn-lt"/>
                <a:cs typeface="+mn-ea"/>
                <a:sym typeface="+mn-lt"/>
              </a:rPr>
              <a:t>OpenStack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镜像服务</a:t>
            </a:r>
            <a:r>
              <a:rPr lang="en-US" altLang="zh-CN" dirty="0" smtClean="0">
                <a:latin typeface="+mn-lt"/>
                <a:cs typeface="+mn-ea"/>
                <a:sym typeface="+mn-lt"/>
              </a:rPr>
              <a:t>Glance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简介</a:t>
            </a:r>
          </a:p>
          <a:p>
            <a:r>
              <a:rPr lang="en-US" altLang="zh-CN" b="1" dirty="0">
                <a:solidFill>
                  <a:schemeClr val="tx1"/>
                </a:solidFill>
                <a:latin typeface="+mn-lt"/>
                <a:cs typeface="+mn-ea"/>
                <a:sym typeface="+mn-lt"/>
              </a:rPr>
              <a:t>Glance</a:t>
            </a:r>
            <a:r>
              <a:rPr lang="zh-CN" altLang="en-US" b="1" dirty="0">
                <a:solidFill>
                  <a:schemeClr val="tx1"/>
                </a:solidFill>
                <a:latin typeface="+mn-lt"/>
                <a:cs typeface="+mn-ea"/>
                <a:sym typeface="+mn-lt"/>
              </a:rPr>
              <a:t>架构</a:t>
            </a:r>
          </a:p>
          <a:p>
            <a:r>
              <a:rPr lang="en-US" altLang="zh-CN" dirty="0" smtClean="0">
                <a:latin typeface="+mn-lt"/>
                <a:cs typeface="+mn-ea"/>
                <a:sym typeface="+mn-lt"/>
              </a:rPr>
              <a:t>Glance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工作原理和流程</a:t>
            </a:r>
            <a:endParaRPr lang="en-US" altLang="zh-CN" dirty="0" smtClean="0">
              <a:latin typeface="+mn-lt"/>
              <a:cs typeface="+mn-ea"/>
              <a:sym typeface="+mn-lt"/>
            </a:endParaRPr>
          </a:p>
          <a:p>
            <a:r>
              <a:rPr lang="en-US" altLang="zh-CN" dirty="0">
                <a:latin typeface="+mn-lt"/>
                <a:cs typeface="+mn-ea"/>
                <a:sym typeface="+mn-lt"/>
              </a:rPr>
              <a:t>Glance</a:t>
            </a:r>
            <a:r>
              <a:rPr lang="zh-CN" altLang="en-US" dirty="0">
                <a:latin typeface="+mn-lt"/>
                <a:cs typeface="+mn-ea"/>
                <a:sym typeface="+mn-lt"/>
              </a:rPr>
              <a:t>镜像制作</a:t>
            </a:r>
          </a:p>
          <a:p>
            <a:r>
              <a:rPr lang="en-US" altLang="zh-CN" dirty="0" smtClean="0">
                <a:latin typeface="+mn-lt"/>
                <a:cs typeface="+mn-ea"/>
                <a:sym typeface="+mn-lt"/>
              </a:rPr>
              <a:t>OpenStack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动手实验：</a:t>
            </a:r>
            <a:r>
              <a:rPr lang="en-US" altLang="zh-CN" dirty="0">
                <a:latin typeface="+mn-lt"/>
                <a:cs typeface="+mn-ea"/>
                <a:sym typeface="+mn-lt"/>
              </a:rPr>
              <a:t> Glance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操作</a:t>
            </a:r>
          </a:p>
          <a:p>
            <a:endParaRPr lang="zh-CN" altLang="en-US" dirty="0">
              <a:latin typeface="+mn-lt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03382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+mn-lt"/>
                <a:cs typeface="+mn-ea"/>
                <a:sym typeface="+mn-lt"/>
              </a:rPr>
              <a:t>Glance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架构</a:t>
            </a:r>
          </a:p>
        </p:txBody>
      </p:sp>
      <p:sp>
        <p:nvSpPr>
          <p:cNvPr id="33" name="矩形 32"/>
          <p:cNvSpPr/>
          <p:nvPr/>
        </p:nvSpPr>
        <p:spPr bwMode="auto">
          <a:xfrm>
            <a:off x="1649506" y="5233796"/>
            <a:ext cx="8892988" cy="1111528"/>
          </a:xfrm>
          <a:prstGeom prst="rect">
            <a:avLst/>
          </a:prstGeom>
          <a:solidFill>
            <a:srgbClr val="F0F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400" dirty="0" smtClean="0">
                <a:solidFill>
                  <a:srgbClr val="415463"/>
                </a:solidFill>
                <a:latin typeface="+mn-lt"/>
                <a:ea typeface="+mn-ea"/>
                <a:cs typeface="+mn-ea"/>
                <a:sym typeface="+mn-lt"/>
              </a:rPr>
              <a:t>Supported Storages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rgbClr val="415463"/>
              </a:solidFill>
              <a:effectLst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1649506" y="1294293"/>
            <a:ext cx="1692188" cy="658764"/>
          </a:xfrm>
          <a:prstGeom prst="rect">
            <a:avLst/>
          </a:prstGeom>
          <a:solidFill>
            <a:srgbClr val="EFEFE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+mn-lt"/>
                <a:ea typeface="+mn-ea"/>
                <a:cs typeface="+mn-ea"/>
                <a:sym typeface="+mn-lt"/>
              </a:rPr>
              <a:t>Client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rgbClr val="00B0F0"/>
              </a:solidFill>
              <a:effectLst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矩形 4"/>
          <p:cNvSpPr>
            <a:spLocks/>
          </p:cNvSpPr>
          <p:nvPr/>
        </p:nvSpPr>
        <p:spPr bwMode="auto">
          <a:xfrm>
            <a:off x="2081554" y="1625286"/>
            <a:ext cx="828092" cy="249669"/>
          </a:xfrm>
          <a:prstGeom prst="rect">
            <a:avLst/>
          </a:prstGeom>
          <a:solidFill>
            <a:srgbClr val="D3E3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1400" dirty="0" err="1" smtClean="0">
                <a:solidFill>
                  <a:srgbClr val="415463"/>
                </a:solidFill>
                <a:latin typeface="+mn-lt"/>
                <a:ea typeface="+mn-ea"/>
                <a:cs typeface="+mn-ea"/>
                <a:sym typeface="+mn-lt"/>
              </a:rPr>
              <a:t>AuthN</a:t>
            </a:r>
            <a:endParaRPr lang="zh-CN" altLang="en-US" sz="1400" dirty="0">
              <a:solidFill>
                <a:srgbClr val="415463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4277797" y="1294293"/>
            <a:ext cx="6264697" cy="2736304"/>
          </a:xfrm>
          <a:prstGeom prst="rect">
            <a:avLst/>
          </a:prstGeom>
          <a:solidFill>
            <a:srgbClr val="F0F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415463"/>
                </a:solidFill>
                <a:effectLst/>
                <a:latin typeface="+mn-lt"/>
                <a:ea typeface="+mn-ea"/>
                <a:cs typeface="+mn-ea"/>
                <a:sym typeface="+mn-lt"/>
              </a:rPr>
              <a:t>Glance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rgbClr val="415463"/>
              </a:solidFill>
              <a:effectLst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" name="六边形 6"/>
          <p:cNvSpPr/>
          <p:nvPr/>
        </p:nvSpPr>
        <p:spPr bwMode="auto">
          <a:xfrm>
            <a:off x="1649506" y="2988982"/>
            <a:ext cx="1548172" cy="864096"/>
          </a:xfrm>
          <a:prstGeom prst="hexagon">
            <a:avLst/>
          </a:prstGeom>
          <a:solidFill>
            <a:srgbClr val="F0F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415463"/>
                </a:solidFill>
                <a:effectLst/>
                <a:latin typeface="+mn-lt"/>
                <a:ea typeface="+mn-ea"/>
                <a:cs typeface="+mn-ea"/>
                <a:sym typeface="+mn-lt"/>
              </a:rPr>
              <a:t>Keystone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rgbClr val="415463"/>
              </a:solidFill>
              <a:effectLst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" name="矩形 7"/>
          <p:cNvSpPr>
            <a:spLocks/>
          </p:cNvSpPr>
          <p:nvPr/>
        </p:nvSpPr>
        <p:spPr bwMode="auto">
          <a:xfrm>
            <a:off x="2081554" y="3469118"/>
            <a:ext cx="828092" cy="249669"/>
          </a:xfrm>
          <a:prstGeom prst="rect">
            <a:avLst/>
          </a:prstGeom>
          <a:solidFill>
            <a:srgbClr val="D3E3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1400" dirty="0" smtClean="0">
                <a:solidFill>
                  <a:srgbClr val="415463"/>
                </a:solidFill>
                <a:latin typeface="+mn-lt"/>
                <a:ea typeface="+mn-ea"/>
                <a:cs typeface="+mn-ea"/>
                <a:sym typeface="+mn-lt"/>
              </a:rPr>
              <a:t>API</a:t>
            </a:r>
            <a:endParaRPr lang="zh-CN" altLang="en-US" sz="1400" dirty="0">
              <a:solidFill>
                <a:srgbClr val="415463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4560057" y="1412248"/>
            <a:ext cx="972108" cy="422855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REST API</a:t>
            </a:r>
            <a:endParaRPr lang="zh-CN" altLang="en-US" sz="14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4446272" y="3382525"/>
            <a:ext cx="1199678" cy="422855"/>
          </a:xfrm>
          <a:prstGeom prst="rect">
            <a:avLst/>
          </a:prstGeom>
          <a:solidFill>
            <a:srgbClr val="D3E3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1400" dirty="0" err="1" smtClean="0">
                <a:solidFill>
                  <a:srgbClr val="415463"/>
                </a:solidFill>
                <a:latin typeface="+mn-lt"/>
                <a:ea typeface="+mn-ea"/>
                <a:cs typeface="+mn-ea"/>
                <a:sym typeface="+mn-lt"/>
              </a:rPr>
              <a:t>AuthZ</a:t>
            </a:r>
            <a:endParaRPr lang="en-US" altLang="zh-CN" sz="1400" dirty="0" smtClean="0">
              <a:solidFill>
                <a:srgbClr val="415463"/>
              </a:solidFill>
              <a:latin typeface="+mn-lt"/>
              <a:ea typeface="+mn-ea"/>
              <a:cs typeface="+mn-ea"/>
              <a:sym typeface="+mn-lt"/>
            </a:endParaRPr>
          </a:p>
          <a:p>
            <a:pPr algn="ctr"/>
            <a:r>
              <a:rPr lang="en-US" altLang="zh-CN" sz="1400" dirty="0" smtClean="0">
                <a:solidFill>
                  <a:srgbClr val="415463"/>
                </a:solidFill>
                <a:latin typeface="+mn-lt"/>
                <a:ea typeface="+mn-ea"/>
                <a:cs typeface="+mn-ea"/>
                <a:sym typeface="+mn-lt"/>
              </a:rPr>
              <a:t>middleware</a:t>
            </a:r>
            <a:endParaRPr lang="zh-CN" altLang="en-US" sz="1400" dirty="0">
              <a:solidFill>
                <a:srgbClr val="415463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6246472" y="1514914"/>
            <a:ext cx="1199678" cy="720082"/>
          </a:xfrm>
          <a:prstGeom prst="rect">
            <a:avLst/>
          </a:prstGeom>
          <a:solidFill>
            <a:srgbClr val="15B0E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Glance</a:t>
            </a:r>
          </a:p>
          <a:p>
            <a:pPr algn="ctr"/>
            <a:r>
              <a:rPr lang="en-US" altLang="zh-CN" sz="1400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Domain</a:t>
            </a:r>
          </a:p>
          <a:p>
            <a:pPr algn="ctr"/>
            <a:r>
              <a:rPr lang="en-US" altLang="zh-CN" sz="1400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Controller</a:t>
            </a:r>
          </a:p>
        </p:txBody>
      </p:sp>
      <p:sp>
        <p:nvSpPr>
          <p:cNvPr id="14" name="矩形 13"/>
          <p:cNvSpPr/>
          <p:nvPr/>
        </p:nvSpPr>
        <p:spPr bwMode="auto">
          <a:xfrm>
            <a:off x="6246472" y="2227896"/>
            <a:ext cx="1199678" cy="1340602"/>
          </a:xfrm>
          <a:prstGeom prst="rect">
            <a:avLst/>
          </a:prstGeom>
          <a:solidFill>
            <a:srgbClr val="D6E5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1400" dirty="0" err="1" smtClean="0">
                <a:solidFill>
                  <a:srgbClr val="415463"/>
                </a:solidFill>
                <a:latin typeface="+mn-lt"/>
                <a:ea typeface="+mn-ea"/>
                <a:cs typeface="+mn-ea"/>
                <a:sym typeface="+mn-lt"/>
              </a:rPr>
              <a:t>Auth</a:t>
            </a:r>
            <a:endParaRPr lang="en-US" altLang="zh-CN" sz="1400" dirty="0" smtClean="0">
              <a:solidFill>
                <a:srgbClr val="415463"/>
              </a:solidFill>
              <a:latin typeface="+mn-lt"/>
              <a:ea typeface="+mn-ea"/>
              <a:cs typeface="+mn-ea"/>
              <a:sym typeface="+mn-lt"/>
            </a:endParaRPr>
          </a:p>
          <a:p>
            <a:pPr algn="ctr"/>
            <a:r>
              <a:rPr lang="en-US" altLang="zh-CN" sz="1400" dirty="0" err="1" smtClean="0">
                <a:solidFill>
                  <a:srgbClr val="415463"/>
                </a:solidFill>
                <a:latin typeface="+mn-lt"/>
                <a:ea typeface="+mn-ea"/>
                <a:cs typeface="+mn-ea"/>
                <a:sym typeface="+mn-lt"/>
              </a:rPr>
              <a:t>Notifier</a:t>
            </a:r>
            <a:endParaRPr lang="en-US" altLang="zh-CN" sz="1400" dirty="0" smtClean="0">
              <a:solidFill>
                <a:srgbClr val="415463"/>
              </a:solidFill>
              <a:latin typeface="+mn-lt"/>
              <a:ea typeface="+mn-ea"/>
              <a:cs typeface="+mn-ea"/>
              <a:sym typeface="+mn-lt"/>
            </a:endParaRPr>
          </a:p>
          <a:p>
            <a:pPr algn="ctr"/>
            <a:r>
              <a:rPr lang="en-US" altLang="zh-CN" sz="1400" dirty="0" smtClean="0">
                <a:solidFill>
                  <a:srgbClr val="415463"/>
                </a:solidFill>
                <a:latin typeface="+mn-lt"/>
                <a:ea typeface="+mn-ea"/>
                <a:cs typeface="+mn-ea"/>
                <a:sym typeface="+mn-lt"/>
              </a:rPr>
              <a:t>Policy </a:t>
            </a:r>
          </a:p>
          <a:p>
            <a:pPr algn="ctr"/>
            <a:r>
              <a:rPr lang="en-US" altLang="zh-CN" sz="1400" dirty="0" smtClean="0">
                <a:solidFill>
                  <a:srgbClr val="415463"/>
                </a:solidFill>
                <a:latin typeface="+mn-lt"/>
                <a:ea typeface="+mn-ea"/>
                <a:cs typeface="+mn-ea"/>
                <a:sym typeface="+mn-lt"/>
              </a:rPr>
              <a:t>Quota </a:t>
            </a:r>
          </a:p>
          <a:p>
            <a:pPr algn="ctr"/>
            <a:r>
              <a:rPr lang="en-US" altLang="zh-CN" sz="1400" dirty="0" smtClean="0">
                <a:solidFill>
                  <a:srgbClr val="415463"/>
                </a:solidFill>
                <a:latin typeface="+mn-lt"/>
                <a:ea typeface="+mn-ea"/>
                <a:cs typeface="+mn-ea"/>
                <a:sym typeface="+mn-lt"/>
              </a:rPr>
              <a:t>Location </a:t>
            </a:r>
          </a:p>
          <a:p>
            <a:pPr algn="ctr"/>
            <a:r>
              <a:rPr lang="en-US" altLang="zh-CN" sz="1400" dirty="0">
                <a:solidFill>
                  <a:srgbClr val="415463"/>
                </a:solidFill>
                <a:latin typeface="+mn-lt"/>
                <a:ea typeface="+mn-ea"/>
                <a:cs typeface="+mn-ea"/>
                <a:sym typeface="+mn-lt"/>
              </a:rPr>
              <a:t>DB</a:t>
            </a:r>
            <a:endParaRPr lang="en-US" altLang="zh-CN" sz="1400" dirty="0" smtClean="0">
              <a:solidFill>
                <a:srgbClr val="415463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7932172" y="2599630"/>
            <a:ext cx="972108" cy="422855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Registry layer </a:t>
            </a:r>
            <a:endParaRPr lang="zh-CN" altLang="en-US" sz="14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1032" name="组合 1031"/>
          <p:cNvGrpSpPr/>
          <p:nvPr/>
        </p:nvGrpSpPr>
        <p:grpSpPr>
          <a:xfrm>
            <a:off x="9452806" y="2011872"/>
            <a:ext cx="468052" cy="612068"/>
            <a:chOff x="9650828" y="1844824"/>
            <a:chExt cx="468052" cy="612068"/>
          </a:xfrm>
          <a:solidFill>
            <a:srgbClr val="00B0F0"/>
          </a:solidFill>
        </p:grpSpPr>
        <p:sp>
          <p:nvSpPr>
            <p:cNvPr id="4" name="圆柱形 3"/>
            <p:cNvSpPr/>
            <p:nvPr/>
          </p:nvSpPr>
          <p:spPr bwMode="auto">
            <a:xfrm>
              <a:off x="9650828" y="1844824"/>
              <a:ext cx="468052" cy="216024"/>
            </a:xfrm>
            <a:prstGeom prst="can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r" defTabSz="914400" rtl="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7" name="圆柱形 16"/>
            <p:cNvSpPr/>
            <p:nvPr/>
          </p:nvSpPr>
          <p:spPr bwMode="auto">
            <a:xfrm>
              <a:off x="9650828" y="2054895"/>
              <a:ext cx="468052" cy="216024"/>
            </a:xfrm>
            <a:prstGeom prst="can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r" defTabSz="914400" rtl="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8" name="圆柱形 17"/>
            <p:cNvSpPr/>
            <p:nvPr/>
          </p:nvSpPr>
          <p:spPr bwMode="auto">
            <a:xfrm>
              <a:off x="9650828" y="2240868"/>
              <a:ext cx="468052" cy="216024"/>
            </a:xfrm>
            <a:prstGeom prst="can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r" defTabSz="914400" rtl="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20" name="矩形 19"/>
          <p:cNvSpPr/>
          <p:nvPr/>
        </p:nvSpPr>
        <p:spPr bwMode="auto">
          <a:xfrm>
            <a:off x="8980014" y="1759986"/>
            <a:ext cx="1413637" cy="19307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1200" dirty="0" smtClean="0">
                <a:solidFill>
                  <a:srgbClr val="00B0F0"/>
                </a:solidFill>
                <a:latin typeface="+mn-lt"/>
                <a:ea typeface="+mn-ea"/>
                <a:cs typeface="+mn-ea"/>
                <a:sym typeface="+mn-lt"/>
              </a:rPr>
              <a:t>Glance DB </a:t>
            </a:r>
            <a:endParaRPr lang="zh-CN" altLang="en-US" sz="1200" dirty="0">
              <a:solidFill>
                <a:srgbClr val="00B0F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8634282" y="3571738"/>
            <a:ext cx="1639315" cy="422855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Database abstraction layer </a:t>
            </a:r>
            <a:endParaRPr lang="zh-CN" altLang="en-US" sz="14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1649506" y="4213118"/>
            <a:ext cx="8892988" cy="864096"/>
          </a:xfrm>
          <a:prstGeom prst="rect">
            <a:avLst/>
          </a:prstGeom>
          <a:solidFill>
            <a:srgbClr val="F0F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+mn-lt"/>
                <a:ea typeface="+mn-ea"/>
                <a:cs typeface="+mn-ea"/>
                <a:sym typeface="+mn-lt"/>
              </a:rPr>
              <a:t>Glance Store 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rgbClr val="00B0F0"/>
              </a:solidFill>
              <a:effectLst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4" name="矩形 23"/>
          <p:cNvSpPr>
            <a:spLocks/>
          </p:cNvSpPr>
          <p:nvPr/>
        </p:nvSpPr>
        <p:spPr bwMode="auto">
          <a:xfrm>
            <a:off x="2081554" y="4520331"/>
            <a:ext cx="828092" cy="249669"/>
          </a:xfrm>
          <a:prstGeom prst="rect">
            <a:avLst/>
          </a:prstGeom>
          <a:solidFill>
            <a:srgbClr val="D3E3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1400" dirty="0" err="1" smtClean="0">
                <a:solidFill>
                  <a:srgbClr val="415463"/>
                </a:solidFill>
                <a:latin typeface="+mn-lt"/>
                <a:ea typeface="+mn-ea"/>
                <a:cs typeface="+mn-ea"/>
                <a:sym typeface="+mn-lt"/>
              </a:rPr>
              <a:t>AuthN</a:t>
            </a:r>
            <a:endParaRPr lang="zh-CN" altLang="en-US" sz="1400" dirty="0">
              <a:solidFill>
                <a:srgbClr val="415463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5" name="矩形 24"/>
          <p:cNvSpPr/>
          <p:nvPr/>
        </p:nvSpPr>
        <p:spPr bwMode="auto">
          <a:xfrm>
            <a:off x="4637838" y="4433738"/>
            <a:ext cx="2916324" cy="422855"/>
          </a:xfrm>
          <a:prstGeom prst="rect">
            <a:avLst/>
          </a:prstGeom>
          <a:solidFill>
            <a:srgbClr val="D6E5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1400" dirty="0">
                <a:solidFill>
                  <a:srgbClr val="415463"/>
                </a:solidFill>
                <a:latin typeface="+mn-lt"/>
                <a:ea typeface="+mn-ea"/>
                <a:cs typeface="+mn-ea"/>
                <a:sym typeface="+mn-lt"/>
              </a:rPr>
              <a:t>Glance Store </a:t>
            </a:r>
            <a:r>
              <a:rPr lang="en-US" altLang="zh-CN" sz="1400" dirty="0" smtClean="0">
                <a:solidFill>
                  <a:srgbClr val="415463"/>
                </a:solidFill>
                <a:latin typeface="+mn-lt"/>
                <a:ea typeface="+mn-ea"/>
                <a:cs typeface="+mn-ea"/>
                <a:sym typeface="+mn-lt"/>
              </a:rPr>
              <a:t>Drivers</a:t>
            </a:r>
            <a:endParaRPr lang="zh-CN" altLang="en-US" sz="1400" dirty="0">
              <a:solidFill>
                <a:srgbClr val="415463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7" name="圆柱形 26"/>
          <p:cNvSpPr>
            <a:spLocks/>
          </p:cNvSpPr>
          <p:nvPr/>
        </p:nvSpPr>
        <p:spPr bwMode="auto">
          <a:xfrm>
            <a:off x="2333580" y="5559473"/>
            <a:ext cx="676609" cy="609507"/>
          </a:xfrm>
          <a:prstGeom prst="can">
            <a:avLst/>
          </a:prstGeom>
          <a:solidFill>
            <a:srgbClr val="D6E5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415463"/>
                </a:solidFill>
                <a:effectLst/>
                <a:latin typeface="+mn-lt"/>
                <a:ea typeface="+mn-ea"/>
                <a:cs typeface="+mn-ea"/>
                <a:sym typeface="+mn-lt"/>
              </a:rPr>
              <a:t>Swift 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rgbClr val="415463"/>
              </a:solidFill>
              <a:effectLst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8" name="圆柱形 27"/>
          <p:cNvSpPr>
            <a:spLocks/>
          </p:cNvSpPr>
          <p:nvPr/>
        </p:nvSpPr>
        <p:spPr bwMode="auto">
          <a:xfrm>
            <a:off x="3430478" y="5559473"/>
            <a:ext cx="676609" cy="609507"/>
          </a:xfrm>
          <a:prstGeom prst="can">
            <a:avLst/>
          </a:prstGeom>
          <a:solidFill>
            <a:srgbClr val="D6E5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400" dirty="0">
                <a:solidFill>
                  <a:srgbClr val="415463"/>
                </a:solidFill>
                <a:latin typeface="+mn-lt"/>
                <a:ea typeface="+mn-ea"/>
                <a:cs typeface="+mn-ea"/>
                <a:sym typeface="+mn-lt"/>
              </a:rPr>
              <a:t>S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415463"/>
                </a:solidFill>
                <a:effectLst/>
                <a:latin typeface="+mn-lt"/>
                <a:ea typeface="+mn-ea"/>
                <a:cs typeface="+mn-ea"/>
                <a:sym typeface="+mn-lt"/>
              </a:rPr>
              <a:t>3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rgbClr val="415463"/>
              </a:solidFill>
              <a:effectLst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9" name="圆柱形 28"/>
          <p:cNvSpPr>
            <a:spLocks/>
          </p:cNvSpPr>
          <p:nvPr/>
        </p:nvSpPr>
        <p:spPr bwMode="auto">
          <a:xfrm>
            <a:off x="4527376" y="5559473"/>
            <a:ext cx="676609" cy="609507"/>
          </a:xfrm>
          <a:prstGeom prst="can">
            <a:avLst/>
          </a:prstGeom>
          <a:solidFill>
            <a:srgbClr val="D6E5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err="1" smtClean="0">
                <a:ln>
                  <a:noFill/>
                </a:ln>
                <a:solidFill>
                  <a:srgbClr val="415463"/>
                </a:solidFill>
                <a:effectLst/>
                <a:latin typeface="+mn-lt"/>
                <a:ea typeface="+mn-ea"/>
                <a:cs typeface="+mn-ea"/>
                <a:sym typeface="+mn-lt"/>
              </a:rPr>
              <a:t>Ceph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rgbClr val="415463"/>
              </a:solidFill>
              <a:effectLst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0" name="圆柱形 29"/>
          <p:cNvSpPr/>
          <p:nvPr/>
        </p:nvSpPr>
        <p:spPr bwMode="auto">
          <a:xfrm>
            <a:off x="6721172" y="5573829"/>
            <a:ext cx="1152987" cy="609507"/>
          </a:xfrm>
          <a:prstGeom prst="can">
            <a:avLst/>
          </a:prstGeom>
          <a:solidFill>
            <a:srgbClr val="D6E5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415463"/>
                </a:solidFill>
                <a:effectLst/>
                <a:latin typeface="+mn-lt"/>
                <a:ea typeface="+mn-ea"/>
                <a:cs typeface="+mn-ea"/>
                <a:sym typeface="+mn-lt"/>
              </a:rPr>
              <a:t>File System 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rgbClr val="415463"/>
              </a:solidFill>
              <a:effectLst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1" name="圆柱形 30"/>
          <p:cNvSpPr/>
          <p:nvPr/>
        </p:nvSpPr>
        <p:spPr bwMode="auto">
          <a:xfrm>
            <a:off x="8294450" y="5559473"/>
            <a:ext cx="1152987" cy="609507"/>
          </a:xfrm>
          <a:prstGeom prst="can">
            <a:avLst/>
          </a:prstGeom>
          <a:solidFill>
            <a:srgbClr val="D6E5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415463"/>
                </a:solidFill>
                <a:effectLst/>
                <a:latin typeface="+mn-lt"/>
                <a:ea typeface="+mn-ea"/>
                <a:cs typeface="+mn-ea"/>
                <a:sym typeface="+mn-lt"/>
              </a:rPr>
              <a:t>Sheepdog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rgbClr val="415463"/>
              </a:solidFill>
              <a:effectLst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2" name="圆柱形 31"/>
          <p:cNvSpPr>
            <a:spLocks/>
          </p:cNvSpPr>
          <p:nvPr/>
        </p:nvSpPr>
        <p:spPr bwMode="auto">
          <a:xfrm>
            <a:off x="5624274" y="5573829"/>
            <a:ext cx="676609" cy="609507"/>
          </a:xfrm>
          <a:prstGeom prst="can">
            <a:avLst/>
          </a:prstGeom>
          <a:solidFill>
            <a:srgbClr val="D6E5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415463"/>
                </a:solidFill>
                <a:effectLst/>
                <a:latin typeface="+mn-lt"/>
                <a:ea typeface="+mn-ea"/>
                <a:cs typeface="+mn-ea"/>
                <a:sym typeface="+mn-lt"/>
              </a:rPr>
              <a:t>…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rgbClr val="415463"/>
              </a:solidFill>
              <a:effectLst/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34" name="直接箭头连接符 33"/>
          <p:cNvCxnSpPr>
            <a:stCxn id="10" idx="1"/>
            <a:endCxn id="8" idx="3"/>
          </p:cNvCxnSpPr>
          <p:nvPr/>
        </p:nvCxnSpPr>
        <p:spPr bwMode="auto">
          <a:xfrm flipH="1">
            <a:off x="2909646" y="3593953"/>
            <a:ext cx="153662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6" name="直接箭头连接符 35"/>
          <p:cNvCxnSpPr>
            <a:stCxn id="5" idx="2"/>
            <a:endCxn id="8" idx="0"/>
          </p:cNvCxnSpPr>
          <p:nvPr/>
        </p:nvCxnSpPr>
        <p:spPr bwMode="auto">
          <a:xfrm>
            <a:off x="2495600" y="1874955"/>
            <a:ext cx="0" cy="159416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3" name="直接箭头连接符 42"/>
          <p:cNvCxnSpPr>
            <a:stCxn id="24" idx="0"/>
            <a:endCxn id="8" idx="2"/>
          </p:cNvCxnSpPr>
          <p:nvPr/>
        </p:nvCxnSpPr>
        <p:spPr bwMode="auto">
          <a:xfrm flipV="1">
            <a:off x="2495600" y="3718787"/>
            <a:ext cx="0" cy="80154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8" name="直接箭头连接符 47"/>
          <p:cNvCxnSpPr>
            <a:stCxn id="3" idx="3"/>
            <a:endCxn id="9" idx="1"/>
          </p:cNvCxnSpPr>
          <p:nvPr/>
        </p:nvCxnSpPr>
        <p:spPr bwMode="auto">
          <a:xfrm>
            <a:off x="3341694" y="1623675"/>
            <a:ext cx="1218363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2" name="直接箭头连接符 51"/>
          <p:cNvCxnSpPr>
            <a:stCxn id="9" idx="3"/>
            <a:endCxn id="11" idx="1"/>
          </p:cNvCxnSpPr>
          <p:nvPr/>
        </p:nvCxnSpPr>
        <p:spPr bwMode="auto">
          <a:xfrm>
            <a:off x="5532165" y="1623676"/>
            <a:ext cx="714307" cy="25127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8" name="肘形连接符 57"/>
          <p:cNvCxnSpPr>
            <a:stCxn id="14" idx="1"/>
            <a:endCxn id="25" idx="0"/>
          </p:cNvCxnSpPr>
          <p:nvPr/>
        </p:nvCxnSpPr>
        <p:spPr bwMode="auto">
          <a:xfrm rot="10800000" flipV="1">
            <a:off x="6096000" y="2898196"/>
            <a:ext cx="150472" cy="1535541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3" name="直接箭头连接符 62"/>
          <p:cNvCxnSpPr>
            <a:stCxn id="14" idx="3"/>
            <a:endCxn id="21" idx="1"/>
          </p:cNvCxnSpPr>
          <p:nvPr/>
        </p:nvCxnSpPr>
        <p:spPr bwMode="auto">
          <a:xfrm>
            <a:off x="7446150" y="2898197"/>
            <a:ext cx="1188132" cy="88496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6" name="肘形连接符 65"/>
          <p:cNvCxnSpPr>
            <a:stCxn id="14" idx="3"/>
            <a:endCxn id="15" idx="1"/>
          </p:cNvCxnSpPr>
          <p:nvPr/>
        </p:nvCxnSpPr>
        <p:spPr bwMode="auto">
          <a:xfrm flipV="1">
            <a:off x="7446150" y="2811058"/>
            <a:ext cx="486022" cy="87139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9" name="直接箭头连接符 68"/>
          <p:cNvCxnSpPr>
            <a:stCxn id="25" idx="1"/>
            <a:endCxn id="24" idx="3"/>
          </p:cNvCxnSpPr>
          <p:nvPr/>
        </p:nvCxnSpPr>
        <p:spPr bwMode="auto">
          <a:xfrm flipH="1">
            <a:off x="2909646" y="4645166"/>
            <a:ext cx="172819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2" name="肘形连接符 71"/>
          <p:cNvCxnSpPr>
            <a:stCxn id="15" idx="3"/>
            <a:endCxn id="21" idx="0"/>
          </p:cNvCxnSpPr>
          <p:nvPr/>
        </p:nvCxnSpPr>
        <p:spPr bwMode="auto">
          <a:xfrm>
            <a:off x="8904280" y="2811058"/>
            <a:ext cx="549660" cy="760680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7" name="肘形连接符 76"/>
          <p:cNvCxnSpPr>
            <a:stCxn id="21" idx="3"/>
            <a:endCxn id="17" idx="4"/>
          </p:cNvCxnSpPr>
          <p:nvPr/>
        </p:nvCxnSpPr>
        <p:spPr bwMode="auto">
          <a:xfrm flipH="1" flipV="1">
            <a:off x="9920858" y="2329955"/>
            <a:ext cx="352739" cy="1453211"/>
          </a:xfrm>
          <a:prstGeom prst="bentConnector3">
            <a:avLst>
              <a:gd name="adj1" fmla="val -6480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1" name="直接箭头连接符 80"/>
          <p:cNvCxnSpPr>
            <a:stCxn id="25" idx="2"/>
            <a:endCxn id="27" idx="1"/>
          </p:cNvCxnSpPr>
          <p:nvPr/>
        </p:nvCxnSpPr>
        <p:spPr bwMode="auto">
          <a:xfrm flipH="1">
            <a:off x="2671885" y="4856593"/>
            <a:ext cx="3424115" cy="70288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6" name="直接箭头连接符 85"/>
          <p:cNvCxnSpPr>
            <a:stCxn id="25" idx="2"/>
            <a:endCxn id="28" idx="1"/>
          </p:cNvCxnSpPr>
          <p:nvPr/>
        </p:nvCxnSpPr>
        <p:spPr bwMode="auto">
          <a:xfrm flipH="1">
            <a:off x="3768783" y="4856593"/>
            <a:ext cx="2327217" cy="70288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9" name="直接箭头连接符 88"/>
          <p:cNvCxnSpPr>
            <a:stCxn id="25" idx="2"/>
            <a:endCxn id="29" idx="1"/>
          </p:cNvCxnSpPr>
          <p:nvPr/>
        </p:nvCxnSpPr>
        <p:spPr bwMode="auto">
          <a:xfrm flipH="1">
            <a:off x="4865681" y="4856593"/>
            <a:ext cx="1230319" cy="70288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4" name="直接箭头连接符 93"/>
          <p:cNvCxnSpPr>
            <a:stCxn id="25" idx="2"/>
            <a:endCxn id="32" idx="1"/>
          </p:cNvCxnSpPr>
          <p:nvPr/>
        </p:nvCxnSpPr>
        <p:spPr bwMode="auto">
          <a:xfrm flipH="1">
            <a:off x="5962579" y="4856593"/>
            <a:ext cx="133421" cy="71723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7" name="直接箭头连接符 96"/>
          <p:cNvCxnSpPr>
            <a:endCxn id="30" idx="1"/>
          </p:cNvCxnSpPr>
          <p:nvPr/>
        </p:nvCxnSpPr>
        <p:spPr bwMode="auto">
          <a:xfrm>
            <a:off x="6095999" y="4856593"/>
            <a:ext cx="1201667" cy="71723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0" name="直接箭头连接符 99"/>
          <p:cNvCxnSpPr>
            <a:stCxn id="25" idx="2"/>
            <a:endCxn id="31" idx="1"/>
          </p:cNvCxnSpPr>
          <p:nvPr/>
        </p:nvCxnSpPr>
        <p:spPr bwMode="auto">
          <a:xfrm>
            <a:off x="6096000" y="4856593"/>
            <a:ext cx="2774944" cy="70288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4" name="直接箭头连接符 103"/>
          <p:cNvCxnSpPr>
            <a:stCxn id="9" idx="2"/>
            <a:endCxn id="10" idx="0"/>
          </p:cNvCxnSpPr>
          <p:nvPr/>
        </p:nvCxnSpPr>
        <p:spPr bwMode="auto">
          <a:xfrm>
            <a:off x="5046111" y="1835103"/>
            <a:ext cx="0" cy="154742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692644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+mn-lt"/>
                <a:cs typeface="+mn-ea"/>
                <a:sym typeface="+mn-lt"/>
              </a:rPr>
              <a:t>Glance</a:t>
            </a:r>
            <a:r>
              <a:rPr lang="zh-CN" altLang="en-US" smtClean="0">
                <a:latin typeface="+mn-lt"/>
                <a:cs typeface="+mn-ea"/>
                <a:sym typeface="+mn-lt"/>
              </a:rPr>
              <a:t>组件详解</a:t>
            </a:r>
            <a:endParaRPr lang="zh-CN" altLang="en-US" dirty="0" smtClean="0">
              <a:latin typeface="+mn-lt"/>
              <a:cs typeface="+mn-ea"/>
              <a:sym typeface="+mn-lt"/>
            </a:endParaRPr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4229336349"/>
              </p:ext>
            </p:extLst>
          </p:nvPr>
        </p:nvGraphicFramePr>
        <p:xfrm>
          <a:off x="1183320" y="1279822"/>
          <a:ext cx="10241272" cy="49574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34450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人才生态发展部-母版">
  <a:themeElements>
    <a:clrScheme name="自定义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FFFFFF"/>
      </a:hlink>
      <a:folHlink>
        <a:srgbClr val="FFFFFF"/>
      </a:folHlink>
    </a:clrScheme>
    <a:fontScheme name="nhquljms">
      <a:majorFont>
        <a:latin typeface="Microsoft YaHei"/>
        <a:ea typeface="微软雅黑"/>
        <a:cs typeface=""/>
      </a:majorFont>
      <a:minorFont>
        <a:latin typeface="Microsoft YaHe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0F0F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r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+mn-ea"/>
            <a:ea typeface="+mn-ea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itchFamily="2" charset="-122"/>
          </a:defRPr>
        </a:defPPr>
      </a:lstStyle>
    </a:lnDef>
    <a:txDef>
      <a:spPr bwMode="auto">
        <a:noFill/>
        <a:ln w="9525" algn="ctr">
          <a:noFill/>
          <a:miter lim="800000"/>
          <a:headEnd/>
          <a:tailEnd/>
        </a:ln>
      </a:spPr>
      <a:bodyPr vert="horz" wrap="square" lIns="87802" tIns="43901" rIns="87802" bIns="43901" numCol="1" rtlCol="0" anchor="ctr" anchorCtr="0" compatLnSpc="1">
        <a:prstTxWarp prst="textNoShape">
          <a:avLst/>
        </a:prstTxWarp>
        <a:spAutoFit/>
      </a:bodyPr>
      <a:lstStyle>
        <a:defPPr>
          <a:defRPr sz="2400" dirty="0" smtClean="0">
            <a:latin typeface="+mn-ea"/>
            <a:ea typeface="+mn-ea"/>
          </a:defRPr>
        </a:defPPr>
      </a:lstStyle>
    </a:tx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99CCCC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8A0000"/>
        </a:accent6>
        <a:hlink>
          <a:srgbClr val="0099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0000"/>
        </a:accent6>
        <a:hlink>
          <a:srgbClr val="66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CC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0000"/>
        </a:accent6>
        <a:hlink>
          <a:srgbClr val="FF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9900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8A0000"/>
        </a:accent6>
        <a:hlink>
          <a:srgbClr val="99660A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CCFF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0000"/>
        </a:accent6>
        <a:hlink>
          <a:srgbClr val="0066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自定义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FFFFFF"/>
      </a:hlink>
      <a:folHlink>
        <a:srgbClr val="FFFFFF"/>
      </a:folHlink>
    </a:clrScheme>
    <a:fontScheme name="微软雅黑">
      <a:majorFont>
        <a:latin typeface="Microsoft YaHei"/>
        <a:ea typeface="Microsoft YaHei"/>
        <a:cs typeface=""/>
      </a:majorFont>
      <a:minorFont>
        <a:latin typeface="Microsoft YaHei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C226774B8D87F4D92D9D1F6859ED44E" ma:contentTypeVersion="0" ma:contentTypeDescription="Create a new document." ma:contentTypeScope="" ma:versionID="2405c1ce63a3409bcef189279c704bc6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0CCA2B5-3FE3-400B-9EC4-E12D1860752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EAE3093B-232B-4C15-AB25-7F1FBE134870}">
  <ds:schemaRefs>
    <ds:schemaRef ds:uri="http://www.w3.org/XML/1998/namespace"/>
    <ds:schemaRef ds:uri="http://schemas.microsoft.com/office/2006/metadata/properties"/>
    <ds:schemaRef ds:uri="http://purl.org/dc/elements/1.1/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schemas.microsoft.com/office/infopath/2007/PartnerControl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723E6701-3943-4A44-84F3-F772B508883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66939</TotalTime>
  <Words>2089</Words>
  <Application>Microsoft Office PowerPoint</Application>
  <PresentationFormat>宽屏</PresentationFormat>
  <Paragraphs>348</Paragraphs>
  <Slides>31</Slides>
  <Notes>31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2" baseType="lpstr">
      <vt:lpstr>Open Sans</vt:lpstr>
      <vt:lpstr>宋体</vt:lpstr>
      <vt:lpstr>Microsoft YaHei</vt:lpstr>
      <vt:lpstr>Microsoft YaHei</vt:lpstr>
      <vt:lpstr>黑体</vt:lpstr>
      <vt:lpstr>Arial</vt:lpstr>
      <vt:lpstr>FrutigerNext LT Light</vt:lpstr>
      <vt:lpstr>FrutigerNext LT Medium</vt:lpstr>
      <vt:lpstr>FrutigerNext LT Regular</vt:lpstr>
      <vt:lpstr>Wingdings</vt:lpstr>
      <vt:lpstr>人才生态发展部-母版</vt:lpstr>
      <vt:lpstr>OpenStack镜像管理</vt:lpstr>
      <vt:lpstr>PowerPoint 演示文稿</vt:lpstr>
      <vt:lpstr>PowerPoint 演示文稿</vt:lpstr>
      <vt:lpstr>PowerPoint 演示文稿</vt:lpstr>
      <vt:lpstr>镜像服务Glance</vt:lpstr>
      <vt:lpstr>镜像服务在OpenStack中的位置和作用</vt:lpstr>
      <vt:lpstr>PowerPoint 演示文稿</vt:lpstr>
      <vt:lpstr>Glance架构</vt:lpstr>
      <vt:lpstr>Glance组件详解</vt:lpstr>
      <vt:lpstr>Glance组件详解</vt:lpstr>
      <vt:lpstr>PowerPoint 演示文稿</vt:lpstr>
      <vt:lpstr>OpenStack中的镜像、实例和规格</vt:lpstr>
      <vt:lpstr>Glance镜像磁盘格式</vt:lpstr>
      <vt:lpstr>Glance状态机</vt:lpstr>
      <vt:lpstr>Glance状态机转化图</vt:lpstr>
      <vt:lpstr>Glance镜像缓存</vt:lpstr>
      <vt:lpstr>讨论：镜像和实例如何交互？</vt:lpstr>
      <vt:lpstr>镜像与实例交互流程 - 实例启动前</vt:lpstr>
      <vt:lpstr>镜像与实例交互流程 - 实例从镜像启动</vt:lpstr>
      <vt:lpstr>镜像与实例交互流程 - 实例删除后</vt:lpstr>
      <vt:lpstr>PowerPoint 演示文稿</vt:lpstr>
      <vt:lpstr>Glance镜像制作 - 直接下载镜像文件</vt:lpstr>
      <vt:lpstr>Glance镜像制作 - 手动制作镜像</vt:lpstr>
      <vt:lpstr>Glance镜像制作 - 常用工具</vt:lpstr>
      <vt:lpstr>Glance镜像制作 - 镜像转换</vt:lpstr>
      <vt:lpstr>PowerPoint 演示文稿</vt:lpstr>
      <vt:lpstr>动手实验：Glance操作</vt:lpstr>
      <vt:lpstr>PowerPoint 演示文稿</vt:lpstr>
      <vt:lpstr>PowerPoint 演示文稿</vt:lpstr>
      <vt:lpstr>PowerPoint 演示文稿</vt:lpstr>
      <vt:lpstr>PowerPoint 演示文稿</vt:lpstr>
    </vt:vector>
  </TitlesOfParts>
  <Company>Huawei Technologies Co.,Ltd.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0</dc:title>
  <dc:creator>c37402</dc:creator>
  <cp:lastModifiedBy>yangwenbin (D)</cp:lastModifiedBy>
  <cp:revision>2785</cp:revision>
  <dcterms:created xsi:type="dcterms:W3CDTF">2003-08-21T06:48:56Z</dcterms:created>
  <dcterms:modified xsi:type="dcterms:W3CDTF">2019-08-09T00:44:39Z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(11)3UhSoOyFRqszoDxskLpj5cCgHy0/Ke5a2v36AUt5KrgSjqJy4EvmEMiX5YGaXFvp9/UK33Tw_x000d_ RaJW6EwaME9+dHZpcw3Qvwx3X7+7GB6JsqeHubWWQ6I3ypfAK+5vZMWsyNDf33Q+yGzlBfYD_x000d_ OIxQyuEVYPacOcTgO0GGMLWMsFSrAduWXi7lDNFdBfllJdxWMbs3FZsryX4VjGFDgDu63a6N_x000d_ xu0BGaqu6EF4Ju8poQ</vt:lpwstr>
  </property>
  <property fmtid="{D5CDD505-2E9C-101B-9397-08002B2CF9AE}" pid="3" name="_ms_pID_7253431">
    <vt:lpwstr>BMOYFB6vneTRz7L1g0JJ22H5/isfqcfzh5pBpQdNEd/89Bu2iKf9rF_x000d_ 8op/8IkqLeMh+keGDgdcj0lWvNSDrOiKETLVLHKf0dAV/wbUZ1Pl7vsyjFd1JF5Sf0W2EphX_x000d_ kKThqtFyyfZrx1rpBmQNejSbMMFaLTOhJRIkS1kte6dPRjiNcn8xXAQwCfg3MVqEesS/QFUS_x000d_ 0434uENqVn3WpAxX7t7QHrSfmaRXx4stZ0aQ</vt:lpwstr>
  </property>
  <property fmtid="{D5CDD505-2E9C-101B-9397-08002B2CF9AE}" pid="4" name="_ms_pID_7253432">
    <vt:lpwstr>GlOhGokx+m1IQbE70sXTnuxTIMf68mvALZnx_x000d_ Ap3/iFwG1LihCpUCHf3Bn2ll5x23Yax8rhDQQtrN1FnZFQ+cIj2o+7GIyP6ibG2HnXSKhrF0_x000d_ vPb1zyvTEXDg5RRTl9mncM3qDJ57f7PknXx06TDv+x7A8WWQj9+kQijlJ2TzwFBui7LtkmpH_x000d_ +mYGiVPOsW+HAtEsl7A7QZExQOhpwhAKMowhwI7jB8gr0KFQzNskLY</vt:lpwstr>
  </property>
  <property fmtid="{D5CDD505-2E9C-101B-9397-08002B2CF9AE}" pid="5" name="_ms_pID_7253433">
    <vt:lpwstr>wdIY6NepULtXPaJiBT_x000d_ /NMRWPBa1Alrv+5zAztbQlwb14ItSrxj60fGWez57M9Y3Nc4tyEb941dzOsuIhoTncg4RVmX_x000d_ eIeh+kU6g7eOHI10wgRC7DyP2ooQ+zhQFN0L7N5Mhaj1f9/5QtY13CoxxVFyGTcNauHWJ/c/_x000d_ xy0hCj36m3LnI3+Mp3x+uuharMKms1ddOydlHr6th8+Xl0sscO+2Zg0PmeesnZ8SxgDRDgR/</vt:lpwstr>
  </property>
  <property fmtid="{D5CDD505-2E9C-101B-9397-08002B2CF9AE}" pid="6" name="_ms_pID_7253434">
    <vt:lpwstr>_x000d_ 06fuLz5Gs8F0062xWxQ4bNWmlQvUIY4ng3ooElJg7LpATs2N9FWODlMO09ItIhhhfBl71QoV_x000d_ TtICtiXbCRS8Mgf/00AXGY8En0/xvatrf6I7cF468IRRjRyCdV90XxXwVeExV5j1jZDrC2Jq_x000d_ l5GwJ4VyV9PDCqrI+drn/Y0ThOgfgW1VVXGo11fNi/vEjhI9/V83n6i9wMsMQkvlBqW/TwEs_x000d_ 6YoFjibjQLqH5ZQL</vt:lpwstr>
  </property>
  <property fmtid="{D5CDD505-2E9C-101B-9397-08002B2CF9AE}" pid="7" name="_ms_pID_7253435">
    <vt:lpwstr>aGcNmArSL7sKVRrXgCFeQCME3tSlGMGc1nn3F68Tlh0VzDGXMvPzk5kK_x000d_ zswiwHIYB5Bp7la8BzkurY4rONAlJzypOuUxaz8M6JW8maYWkfR3VJZ9uDKrtHfxmF7oTknV_x000d_ 0D0s5bhsrWyCgRnFkF9vpWQ0HdNdJ/2yrkO382WhWcp+N1RcxBubAoHCpm0gsHtQiWYFGoBM_x000d_ oL2nyqm6y/khwj5dIudnbisyKT+S1wWA/t</vt:lpwstr>
  </property>
  <property fmtid="{D5CDD505-2E9C-101B-9397-08002B2CF9AE}" pid="8" name="_ms_pID_7253436">
    <vt:lpwstr>TPllG6Veed9GUlfwC8cLvU8QTryE4UhobeLDXG_x000d_ ei/t7XTbTtZri5zsO3DNoARD9e5R0QxzxMu5us2xNAlqcl2eWKopk7Zmn3kTYohGakKPewGh_x000d_ +QpZycsMjFwTpwdQ8yEfaFYb67HvULkFee89Nr2/rJ/FIQdYMD2wcY1bIxGR3TNy2EhIqUh/_x000d_ 0UOiZ8P9lZw1EVxEj6INNKvwYGinwlBZGf2zpYz8UKIDbXx/LEzD</vt:lpwstr>
  </property>
  <property fmtid="{D5CDD505-2E9C-101B-9397-08002B2CF9AE}" pid="9" name="_ms_pID_7253437">
    <vt:lpwstr>ebjDDi5yUz3Atc4gUDb5_x000d_ +tv7+/b3L3sSem+xAm+C56IrhQpLVAKzS4HQh4O4UlqzYfcAOwFKAvwL4r6PwKKbnvmtnSvL_x000d_ fZ/ANFRbTWLaGmxYEefif/jPJGJYmp0uxtoD913402+R83n60akKT2NMT0MpTW3OvYxduzAB_x000d_ EQ2MqKNVY8rsHdLmLSoQxG0nO9feCHgC9YQHC85IolID0ED8MatySi5CL3Xn0lEqewCJQP</vt:lpwstr>
  </property>
  <property fmtid="{D5CDD505-2E9C-101B-9397-08002B2CF9AE}" pid="10" name="_ms_pID_7253438">
    <vt:lpwstr>ab_x000d_ PK8okltMeequt+iVcpdTAysW/K+KW8jBtQQllcDU8kVAs9MhO5sS3OhKCLlTLqy3BUamtgTs_x000d_ Jk3FN3LzrqdNsepuI/v+XhoJU/MWFWnfULsbESAO1BriRWfUJ/2S0GUIASb4l0oCNvkNmlxC_x000d_ 8lhvj9JQArDZg4yz3vBb400F0TLXD1E4n1bhjCvs56P9B4TP1zZ/O5FsGRAXJ+zl68+jNdVz_x000d_ kH+o8OlUWk4t9E</vt:lpwstr>
  </property>
  <property fmtid="{D5CDD505-2E9C-101B-9397-08002B2CF9AE}" pid="11" name="_ms_pID_7253439">
    <vt:lpwstr>gIXfEEoigI1CkVl4g0ENU/CyZuFKpB682zRrdiQadZJHgCspzF0zSSAXy4_x000d_ VKOo5XvgowQ73d4FADinc5+tJv8wHX1LsFToDkFhTzPJqbAUQX1vsQzGvZxlQr78WPj+SQIE_x000d_ fGxkVPlx+pDPs6rnSNZTbRUQwRlfuqU/DsssWUnWyv1gW04vkIWVpodKl604OJ1cms6HPzbe_x000d_ Mzwm3Gft3+DwKhutUMlITUa1+DZtcPe9</vt:lpwstr>
  </property>
  <property fmtid="{D5CDD505-2E9C-101B-9397-08002B2CF9AE}" pid="12" name="_ms_pID_72534310">
    <vt:lpwstr>9Yf9LGFXEnVCZfwfIBUFCxe3M9gP60jstDzRuK52_x000d_ Xcp8/qWzZGKHAdKR4PEqJ+oEpao/6Go6gc41a7KkCXK47Fwt7JL0XCUh</vt:lpwstr>
  </property>
  <property fmtid="{D5CDD505-2E9C-101B-9397-08002B2CF9AE}" pid="13" name="_new_ms_pID_72543">
    <vt:lpwstr>(4)jNL0gM28At52Ieaf1valQ0LhCJhckLvJxApn9P4IOGXs2CxMSeBUEQOsYE7UL6xHmrDTkB0U
8XrwX0U2eGOvdKAbibq/OwBogqOvwFaAolHRNqNy2szIx/vIxGV3RldByVnAXNghwAf/C+Ny
nC0kXXrwMXgmyFvH5Z6NNWCVsONiwda3mR+L5JpGhOxLoPqs7SuuHSITb197MVyCXsGsK2ms
+l0YVy49NdVVuXoIAG</vt:lpwstr>
  </property>
  <property fmtid="{D5CDD505-2E9C-101B-9397-08002B2CF9AE}" pid="14" name="_new_ms_pID_725431">
    <vt:lpwstr>WNXmtkOaoMvO+RtN+AF98axcECtcDzeutF/RA/MuVrkTeP8na2B2yy
m1HCyY09R6IPysdOkoFKaGF95jn8IPRP7dOExBbQlWgSPqEZNo21+gLMWeFfBt+6pUhKdwFx
7ZPjMNuUrMypYPEZngI1VIdsJf4NZKyTLKZJ0nK7WxKub3aP/MoU61sfNyyw1Icb4IGb7OFn
9w8sA6NUyvf/2CAmXCRdXcc6p9josuAb8E0f</vt:lpwstr>
  </property>
  <property fmtid="{D5CDD505-2E9C-101B-9397-08002B2CF9AE}" pid="15" name="_new_ms_pID_725432">
    <vt:lpwstr>VPOcRqDszuG9Ea/DM6UvbMLgh7KalquPd6s3
kDXgkxV66sccXBRFRpUSm24+++OZrzrFJlZ9+cTKshms+WpKgjZh/IhT4aCGlcWjlqWZhRut
yeE31Jc/cvQKXkucHQJfR38BDLb6HDqUWvPBQ8sa4eIzSeLgq189G0a1RIIGyCiIJjSWXf10
g2H9RhGj00eoqTF/R7ak+JOb3Uld8rKRh6p8+RZSbt3zCH/cPW7Uhk</vt:lpwstr>
  </property>
  <property fmtid="{D5CDD505-2E9C-101B-9397-08002B2CF9AE}" pid="16" name="_new_ms_pID_725433">
    <vt:lpwstr>w4/CdPx+g5NrTVBBFR
HKTc81zHE57lJ6Sfop/J3Md4zKo=</vt:lpwstr>
  </property>
  <property fmtid="{D5CDD505-2E9C-101B-9397-08002B2CF9AE}" pid="17" name="_2015_ms_pID_725343">
    <vt:lpwstr>(3)ZBU83nGx7LXIZHEgx8neVCAGYg5Hu+CDcomqdf7sOQC6/8f645DKOjcQuIEfUskk+EfrjClf
fS6n/gGv2AQJ2vNkrNdRt+qY8PmAevL0PH/U9Mp72XvxmJgR2UN/SX7u8hNkQk+IcD6Rhu1w
ieFiD5crPsJyZ3CM9UpmSlSdEK9k/Zqlty9xCIX8H0U55nFqnylr7oHKKBNF1E6hAGjxShHz
W+vOS2JB1ATjUA2pMx</vt:lpwstr>
  </property>
  <property fmtid="{D5CDD505-2E9C-101B-9397-08002B2CF9AE}" pid="18" name="_2015_ms_pID_7253431">
    <vt:lpwstr>MvCiez/qTRZaec2YAqz+E0TP7oTyOzp3Ywbri4eer+EczzEsGRgizq
WVYmqtnlE3S8PPSe+8qRl8XEF2f0fCX1xcY50XEXhzKv4xLVMcVQoFKdDI0zh6h/ZY3QD1fi
RNML5EDtHBlV4xOhUO2xyN3H8J9l7dDUCmcDL/QC9LXDJ+GouUGu27p/NCM/wokhW6Ham8L/
Xhe6bWHDjMHxn9U0kVl0U8cjVvLz3WqdmRRT</vt:lpwstr>
  </property>
  <property fmtid="{D5CDD505-2E9C-101B-9397-08002B2CF9AE}" pid="19" name="_2015_ms_pID_7253432">
    <vt:lpwstr>ABmw3ZxDxFwu2GaWmtWaEoT0Ckr5oRDE4kdi
asaNYgtKf9xlGhafbRdrEfzqbtrOzA==</vt:lpwstr>
  </property>
  <property fmtid="{D5CDD505-2E9C-101B-9397-08002B2CF9AE}" pid="20" name="ContentTypeId">
    <vt:lpwstr>0x010100CC226774B8D87F4D92D9D1F6859ED44E</vt:lpwstr>
  </property>
  <property fmtid="{D5CDD505-2E9C-101B-9397-08002B2CF9AE}" pid="21" name="_readonly">
    <vt:lpwstr/>
  </property>
  <property fmtid="{D5CDD505-2E9C-101B-9397-08002B2CF9AE}" pid="22" name="_change">
    <vt:lpwstr/>
  </property>
  <property fmtid="{D5CDD505-2E9C-101B-9397-08002B2CF9AE}" pid="23" name="_full-control">
    <vt:lpwstr/>
  </property>
  <property fmtid="{D5CDD505-2E9C-101B-9397-08002B2CF9AE}" pid="24" name="sflag">
    <vt:lpwstr>1552611009</vt:lpwstr>
  </property>
</Properties>
</file>